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sldIdLst>
    <p:sldId id="256" r:id="rId5"/>
    <p:sldId id="259" r:id="rId6"/>
    <p:sldId id="257" r:id="rId7"/>
    <p:sldId id="258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79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6" r:id="rId44"/>
    <p:sldId id="297" r:id="rId45"/>
    <p:sldId id="295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10" r:id="rId59"/>
    <p:sldId id="311" r:id="rId60"/>
    <p:sldId id="312" r:id="rId61"/>
    <p:sldId id="313" r:id="rId62"/>
    <p:sldId id="315" r:id="rId6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34" autoAdjust="0"/>
    <p:restoredTop sz="88076" autoAdjust="0"/>
  </p:normalViewPr>
  <p:slideViewPr>
    <p:cSldViewPr snapToGrid="0">
      <p:cViewPr varScale="1">
        <p:scale>
          <a:sx n="67" d="100"/>
          <a:sy n="67" d="100"/>
        </p:scale>
        <p:origin x="7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slide" Target="slides/slide59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theme" Target="theme/theme1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8D7368D-31D9-8101-473D-CD39E706FD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96401" y="3378954"/>
            <a:ext cx="6394567" cy="3479046"/>
          </a:xfrm>
          <a:custGeom>
            <a:avLst/>
            <a:gdLst>
              <a:gd name="connsiteX0" fmla="*/ 5171297 w 6394567"/>
              <a:gd name="connsiteY0" fmla="*/ 284 h 3479046"/>
              <a:gd name="connsiteX1" fmla="*/ 6394290 w 6394567"/>
              <a:gd name="connsiteY1" fmla="*/ 430072 h 3479046"/>
              <a:gd name="connsiteX2" fmla="*/ 6394567 w 6394567"/>
              <a:gd name="connsiteY2" fmla="*/ 430316 h 3479046"/>
              <a:gd name="connsiteX3" fmla="*/ 6394567 w 6394567"/>
              <a:gd name="connsiteY3" fmla="*/ 3479046 h 3479046"/>
              <a:gd name="connsiteX4" fmla="*/ 0 w 6394567"/>
              <a:gd name="connsiteY4" fmla="*/ 3479046 h 3479046"/>
              <a:gd name="connsiteX5" fmla="*/ 3916974 w 6394567"/>
              <a:gd name="connsiteY5" fmla="*/ 405504 h 3479046"/>
              <a:gd name="connsiteX6" fmla="*/ 3959456 w 6394567"/>
              <a:gd name="connsiteY6" fmla="*/ 373857 h 3479046"/>
              <a:gd name="connsiteX7" fmla="*/ 5052215 w 6394567"/>
              <a:gd name="connsiteY7" fmla="*/ 1756 h 3479046"/>
              <a:gd name="connsiteX8" fmla="*/ 5171297 w 6394567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94567" h="3479046">
                <a:moveTo>
                  <a:pt x="5171297" y="284"/>
                </a:moveTo>
                <a:cubicBezTo>
                  <a:pt x="5607674" y="7531"/>
                  <a:pt x="6039042" y="153650"/>
                  <a:pt x="6394290" y="430072"/>
                </a:cubicBezTo>
                <a:lnTo>
                  <a:pt x="6394567" y="430316"/>
                </a:lnTo>
                <a:lnTo>
                  <a:pt x="6394567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39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F32C74-82F4-2A29-889B-EF23CEE6AA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1" y="1122363"/>
            <a:ext cx="6211185" cy="2305246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ACADD6-278F-604C-8A38-BBBAFC6754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2" y="3549048"/>
            <a:ext cx="5029198" cy="1956278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3946B-3F5A-C916-B62B-8D5938EA8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6539F-2DB8-FCDA-C884-9C3CD29B8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AA7B3-5D3B-D493-8F6F-1FEBB8576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186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50D2E-0561-F284-F89A-AAE3CD09A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36841"/>
            <a:ext cx="10239338" cy="9536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657C4C-16EC-2477-6332-830F53011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9848" y="2139696"/>
            <a:ext cx="10239338" cy="367768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940D3-6996-1C08-F1AF-87C354657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676C3-588F-B636-8CE0-AA2CBFBCE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EF8A9-EB1E-B344-A4B8-B58D06336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230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EF3A28-33E4-2796-AE7A-1234569F5C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4950" y="1081177"/>
            <a:ext cx="2508849" cy="4633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D185FC-2BBB-E997-A5CD-F2C6CF6B7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6800" y="1081177"/>
            <a:ext cx="7505700" cy="4633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14B3C-96CD-071C-C2AD-2C7E04F81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A2B04-F5E0-C5A3-C77D-6AE9A9E91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55BC2-C712-C4A4-50EC-E10D88344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107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A4769-9A55-AF9B-4CE4-DFA07E711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45D9E-DBB4-B890-88D5-B4C03599E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15260-1C0B-A965-3114-D7C40D18B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AF4D1-0334-3F24-69B4-06C7BD74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BA76D-3B8B-429D-9B32-54D6A629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363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9C414-4A2F-78AF-ED60-6130D4C563B3}"/>
              </a:ext>
            </a:extLst>
          </p:cNvPr>
          <p:cNvSpPr/>
          <p:nvPr/>
        </p:nvSpPr>
        <p:spPr>
          <a:xfrm>
            <a:off x="6284115" y="3378954"/>
            <a:ext cx="5907885" cy="3479046"/>
          </a:xfrm>
          <a:custGeom>
            <a:avLst/>
            <a:gdLst>
              <a:gd name="connsiteX0" fmla="*/ 5171297 w 5907885"/>
              <a:gd name="connsiteY0" fmla="*/ 284 h 3479046"/>
              <a:gd name="connsiteX1" fmla="*/ 5813217 w 5907885"/>
              <a:gd name="connsiteY1" fmla="*/ 114238 h 3479046"/>
              <a:gd name="connsiteX2" fmla="*/ 5907885 w 5907885"/>
              <a:gd name="connsiteY2" fmla="*/ 151524 h 3479046"/>
              <a:gd name="connsiteX3" fmla="*/ 5907885 w 5907885"/>
              <a:gd name="connsiteY3" fmla="*/ 3479046 h 3479046"/>
              <a:gd name="connsiteX4" fmla="*/ 0 w 5907885"/>
              <a:gd name="connsiteY4" fmla="*/ 3479046 h 3479046"/>
              <a:gd name="connsiteX5" fmla="*/ 3916974 w 5907885"/>
              <a:gd name="connsiteY5" fmla="*/ 405504 h 3479046"/>
              <a:gd name="connsiteX6" fmla="*/ 3959456 w 5907885"/>
              <a:gd name="connsiteY6" fmla="*/ 373857 h 3479046"/>
              <a:gd name="connsiteX7" fmla="*/ 5052215 w 5907885"/>
              <a:gd name="connsiteY7" fmla="*/ 1756 h 3479046"/>
              <a:gd name="connsiteX8" fmla="*/ 5171297 w 5907885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07885" h="3479046">
                <a:moveTo>
                  <a:pt x="5171297" y="284"/>
                </a:moveTo>
                <a:cubicBezTo>
                  <a:pt x="5389485" y="3908"/>
                  <a:pt x="5606422" y="42249"/>
                  <a:pt x="5813217" y="114238"/>
                </a:cubicBezTo>
                <a:lnTo>
                  <a:pt x="5907885" y="151524"/>
                </a:lnTo>
                <a:lnTo>
                  <a:pt x="5907885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23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3410AE4-7FC7-589E-B6D3-0DA7B5FC5CE3}"/>
              </a:ext>
            </a:extLst>
          </p:cNvPr>
          <p:cNvSpPr/>
          <p:nvPr/>
        </p:nvSpPr>
        <p:spPr>
          <a:xfrm flipH="1" flipV="1">
            <a:off x="0" y="0"/>
            <a:ext cx="2923855" cy="1479128"/>
          </a:xfrm>
          <a:custGeom>
            <a:avLst/>
            <a:gdLst>
              <a:gd name="connsiteX0" fmla="*/ 2923855 w 2923855"/>
              <a:gd name="connsiteY0" fmla="*/ 1479128 h 1479128"/>
              <a:gd name="connsiteX1" fmla="*/ 0 w 2923855"/>
              <a:gd name="connsiteY1" fmla="*/ 1479128 h 1479128"/>
              <a:gd name="connsiteX2" fmla="*/ 1368245 w 2923855"/>
              <a:gd name="connsiteY2" fmla="*/ 405504 h 1479128"/>
              <a:gd name="connsiteX3" fmla="*/ 1410727 w 2923855"/>
              <a:gd name="connsiteY3" fmla="*/ 373857 h 1479128"/>
              <a:gd name="connsiteX4" fmla="*/ 2503486 w 2923855"/>
              <a:gd name="connsiteY4" fmla="*/ 1756 h 1479128"/>
              <a:gd name="connsiteX5" fmla="*/ 2622568 w 2923855"/>
              <a:gd name="connsiteY5" fmla="*/ 284 h 1479128"/>
              <a:gd name="connsiteX6" fmla="*/ 2785835 w 2923855"/>
              <a:gd name="connsiteY6" fmla="*/ 9494 h 1479128"/>
              <a:gd name="connsiteX7" fmla="*/ 2923855 w 2923855"/>
              <a:gd name="connsiteY7" fmla="*/ 28352 h 1479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23855" h="1479128">
                <a:moveTo>
                  <a:pt x="2923855" y="1479128"/>
                </a:moveTo>
                <a:lnTo>
                  <a:pt x="0" y="1479128"/>
                </a:lnTo>
                <a:lnTo>
                  <a:pt x="1368245" y="405504"/>
                </a:lnTo>
                <a:lnTo>
                  <a:pt x="1410727" y="373857"/>
                </a:lnTo>
                <a:cubicBezTo>
                  <a:pt x="1742357" y="139664"/>
                  <a:pt x="2122368" y="17528"/>
                  <a:pt x="2503486" y="1756"/>
                </a:cubicBezTo>
                <a:cubicBezTo>
                  <a:pt x="2543187" y="114"/>
                  <a:pt x="2582898" y="-375"/>
                  <a:pt x="2622568" y="284"/>
                </a:cubicBezTo>
                <a:cubicBezTo>
                  <a:pt x="2677115" y="1190"/>
                  <a:pt x="2731584" y="4266"/>
                  <a:pt x="2785835" y="9494"/>
                </a:cubicBezTo>
                <a:lnTo>
                  <a:pt x="2923855" y="28352"/>
                </a:lnTo>
                <a:close/>
              </a:path>
            </a:pathLst>
          </a:custGeom>
          <a:gradFill>
            <a:gsLst>
              <a:gs pos="33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381CBD-08D9-3C9A-7620-24F2D6404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709738"/>
            <a:ext cx="6455434" cy="29812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D5AE2B-1716-CEEC-73F8-E81F59192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4759252"/>
            <a:ext cx="5397260" cy="95574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F3052-6EE8-979F-04FB-1B8DF81F2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86285-161A-6869-27C2-0A159C234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ED64F-5DAB-238D-C34A-1DCCB1222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262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484D0-7460-7B08-F1EE-96EABE402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936841"/>
            <a:ext cx="10092477" cy="953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0B7F9-8ECB-7079-A11E-51D3903E2B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2117341"/>
            <a:ext cx="4809482" cy="3760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97161-CAF5-CA48-D814-7ACD43AB9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9795" y="2117341"/>
            <a:ext cx="4809482" cy="3760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3BD680-4E7A-5155-3CAE-6BD44EE8B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6A152D-EFF2-B3AA-3F25-14E113673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D6032-FD7A-BFFD-9BE5-48EDBEFBD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9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7F4D-4855-340E-03F3-4860885EC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63283"/>
            <a:ext cx="10096500" cy="91600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CEB472-7426-C288-B5F6-0A1232DCE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1" y="1879287"/>
            <a:ext cx="4739628" cy="582117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25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194F9C-B6FA-97C3-F618-0CF956CB5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6801" y="2505075"/>
            <a:ext cx="4739628" cy="33896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F5665C-7910-AFA2-350F-42C06ED5AF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0330" y="1879287"/>
            <a:ext cx="4762970" cy="582117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25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71352E-1DE0-F0CD-6F81-1D8FF59C2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0330" y="2505075"/>
            <a:ext cx="4762970" cy="33896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38F7E4-7D9E-4736-3269-4F0C46996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8386CF-9A84-8D2A-BC47-C951DD994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80844D-FE1F-49E7-3BBD-527FB72EC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116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F691C-93A5-1364-00A9-A470C289F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57223"/>
            <a:ext cx="8886884" cy="1043078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E055BD-4154-B9D1-0B5B-B1E3A06B6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2A9E4A-03D1-7A8B-233D-014A3248F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2CEFC4-D276-DF45-F395-F5BD2EA70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49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12C0AD-76F4-FCE4-2717-0A9AA4351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83BB66-3F41-7F1D-5108-B3F679A88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A6DA0-07AE-4BE4-B82F-7936D0E3E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97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BFB75-C953-0BD0-4E2E-717767426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70626"/>
            <a:ext cx="3705225" cy="1286774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1AA52-60F3-40F2-673B-5848F4253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75426"/>
            <a:ext cx="5980112" cy="47683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0167E8-C561-5A72-AED3-442F66DDEE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BFED3-7CB3-1B8B-9504-13A121CAD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456C9-19A0-4441-B1AF-B7AFBF642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8898EA-84CC-411C-0012-D31495369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257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C1E10-1458-2553-05B4-313F7E26D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82128"/>
            <a:ext cx="3705225" cy="1275272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C0F677-F177-6DED-1920-685B9D9FF2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143000"/>
            <a:ext cx="5980112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4D1CB1-2109-480E-8904-4077C94D6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657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B0DB38-7CB9-2140-BC21-6D2E7DD0B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B448AD-3B1D-4B5E-CAB9-BB5FD2CDE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EF53D-CF5A-87A2-E973-3B8CCDEBA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813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1F4A25-A386-9574-775C-E5E5F9FC3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36841"/>
            <a:ext cx="8886884" cy="9536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F7885F-2B7B-74DB-9996-E0ACEBC9D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2139696"/>
            <a:ext cx="8883836" cy="3677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4F519-BA47-2B81-CC1C-7E1F119EC6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7379" y="4629744"/>
            <a:ext cx="2653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E351CED-465B-40B5-ADCE-957C918F227B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52D7B-C352-1630-4C3D-7D5983C04D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610602" y="6318446"/>
            <a:ext cx="2743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E04F0-DF9B-480B-CC46-BAE7A81FB7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6318446"/>
            <a:ext cx="615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/>
                </a:solidFill>
              </a:defRPr>
            </a:lvl1pPr>
          </a:lstStyle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32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anonymous+functions&amp;sca_esv=709dfd0b212bea1b&amp;rlz=1C1GCEU_elGR1105GR1105&amp;sxsrf=AE3TifMCupUIvB-TdC3ljqucUmdDed4N3g%3A1766248615824&amp;ei=p9BGaY2EMo_Zxc8Pq4bIiAU&amp;ved=2ahUKEwicqqTwzMyRAxUjS_EDHZ7GEcMQgK4QegQIARAB&amp;uact=5&amp;oq=%CF%84%CE%B9+%CE%BA%CE%AC%CE%BD%CE%B5%CE%B9+%CE%B7+%CE%B5%CE%BD%CF%84%CE%BF%CE%BB%CE%AE+lambda+%CF%83%CF%84%CE%B7%CE%BD+Python&amp;gs_lp=Egxnd3Mtd2l6LXNlcnAiNs-EzrkgzrrOrM69zrXOuSDOtyDOtc69z4TOv867zq4gbGFtYmRhIM-Dz4TOt869IFB5dGhvbjIFECEYnwUyBRAhGJ8FMgUQIRifBTIFECEYnwUyBRAhGJ8FMgUQIRifBTIFECEYnwUyBRAhGJ8FMgUQIRifBTIFECEYnwVIlClQqgNYnCdwAngBkAEAmAGgAaABiQyqAQQwLjEzuAEDyAEA-AEBmAIPoALADMICChAAGLADGNYEGEfCAgUQIRigAcICCRAhGKABGAoYKsICBxAhGKABGAqYAwCIBgGQBgiSBwQyLjEzoAeVT7IHBDAuMTO4B7oMwgcGMi4xMi4xyAcegAgA&amp;sclient=gws-wiz-serp&amp;mstk=AUtExfAuqtzz5eomQnd6WPu-CHXSPGC7kiWU1BcNLJgLLaDXOFQCC7Pzfx50aDkhNbrqa03Q2lpvILdaj8dHXHEdcXQ7hWEsrWYUgiS4LDe9T24MVXt_zFXL_iUaODN7OrxXojDI_u3JPVfpdTGYuZO_vDZXu3BmjZISh3Pc6GeleqvQ7_0ZyTqXYzroGJc1BsVzM3CaoTLqTQW1eKR8rZbJxf0kHDN18T8wkzMo_NVnB7ubpthjrTHYaSf-i1lzCuM2X81MjilmXFoVVkxduig-CMzBQpzlnzuWMcSXO5hG6vjxLA&amp;csui=3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0668B51F-0397-D568-D929-A4F9A9CC4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3" descr="Πολύχρωμο κυματιστή concept">
            <a:extLst>
              <a:ext uri="{FF2B5EF4-FFF2-40B4-BE49-F238E27FC236}">
                <a16:creationId xmlns:a16="http://schemas.microsoft.com/office/drawing/2014/main" id="{F59294DE-5E4C-D547-2909-4C5CD78AC64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5730"/>
          <a:stretch/>
        </p:blipFill>
        <p:spPr>
          <a:xfrm>
            <a:off x="-51832" y="11"/>
            <a:ext cx="12191979" cy="6857989"/>
          </a:xfrm>
          <a:prstGeom prst="rect">
            <a:avLst/>
          </a:prstGeom>
        </p:spPr>
      </p:pic>
      <p:sp>
        <p:nvSpPr>
          <p:cNvPr id="17" name="Freeform: Shape 10">
            <a:extLst>
              <a:ext uri="{FF2B5EF4-FFF2-40B4-BE49-F238E27FC236}">
                <a16:creationId xmlns:a16="http://schemas.microsoft.com/office/drawing/2014/main" id="{50F200B6-228D-F4F2-C6FF-D4257EC20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540000" flipH="1">
            <a:off x="4556932" y="3127849"/>
            <a:ext cx="7654355" cy="3796328"/>
          </a:xfrm>
          <a:custGeom>
            <a:avLst/>
            <a:gdLst>
              <a:gd name="connsiteX0" fmla="*/ 1835852 w 7654355"/>
              <a:gd name="connsiteY0" fmla="*/ 1549 h 3796328"/>
              <a:gd name="connsiteX1" fmla="*/ 20604 w 7654355"/>
              <a:gd name="connsiteY1" fmla="*/ 803783 h 3796328"/>
              <a:gd name="connsiteX2" fmla="*/ 0 w 7654355"/>
              <a:gd name="connsiteY2" fmla="*/ 826352 h 3796328"/>
              <a:gd name="connsiteX3" fmla="*/ 51841 w 7654355"/>
              <a:gd name="connsiteY3" fmla="*/ 3796328 h 3796328"/>
              <a:gd name="connsiteX4" fmla="*/ 7654355 w 7654355"/>
              <a:gd name="connsiteY4" fmla="*/ 3663625 h 3796328"/>
              <a:gd name="connsiteX5" fmla="*/ 3473222 w 7654355"/>
              <a:gd name="connsiteY5" fmla="*/ 499129 h 3796328"/>
              <a:gd name="connsiteX6" fmla="*/ 3417360 w 7654355"/>
              <a:gd name="connsiteY6" fmla="*/ 459014 h 3796328"/>
              <a:gd name="connsiteX7" fmla="*/ 1990462 w 7654355"/>
              <a:gd name="connsiteY7" fmla="*/ 763 h 3796328"/>
              <a:gd name="connsiteX8" fmla="*/ 1835852 w 7654355"/>
              <a:gd name="connsiteY8" fmla="*/ 1549 h 3796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54355" h="3796328">
                <a:moveTo>
                  <a:pt x="1835852" y="1549"/>
                </a:moveTo>
                <a:cubicBezTo>
                  <a:pt x="1166613" y="24353"/>
                  <a:pt x="510847" y="298769"/>
                  <a:pt x="20604" y="803783"/>
                </a:cubicBezTo>
                <a:lnTo>
                  <a:pt x="0" y="826352"/>
                </a:lnTo>
                <a:lnTo>
                  <a:pt x="51841" y="3796328"/>
                </a:lnTo>
                <a:lnTo>
                  <a:pt x="7654355" y="3663625"/>
                </a:lnTo>
                <a:lnTo>
                  <a:pt x="3473222" y="499129"/>
                </a:lnTo>
                <a:lnTo>
                  <a:pt x="3417360" y="459014"/>
                </a:lnTo>
                <a:cubicBezTo>
                  <a:pt x="2981578" y="162529"/>
                  <a:pt x="2485536" y="12600"/>
                  <a:pt x="1990462" y="763"/>
                </a:cubicBezTo>
                <a:cubicBezTo>
                  <a:pt x="1938891" y="-470"/>
                  <a:pt x="1887332" y="-206"/>
                  <a:pt x="1835852" y="1549"/>
                </a:cubicBezTo>
                <a:close/>
              </a:path>
            </a:pathLst>
          </a:custGeom>
          <a:gradFill>
            <a:gsLst>
              <a:gs pos="22000">
                <a:schemeClr val="bg2">
                  <a:alpha val="80000"/>
                </a:schemeClr>
              </a:gs>
              <a:gs pos="100000">
                <a:schemeClr val="accent1">
                  <a:lumMod val="60000"/>
                  <a:lumOff val="40000"/>
                  <a:alpha val="84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32BB5C26-D8ED-C972-5094-DE5DFA89F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8960" y="1087943"/>
            <a:ext cx="4224916" cy="1232744"/>
          </a:xfrm>
        </p:spPr>
        <p:txBody>
          <a:bodyPr anchor="ctr">
            <a:normAutofit/>
          </a:bodyPr>
          <a:lstStyle/>
          <a:p>
            <a:pPr algn="r"/>
            <a:r>
              <a:rPr lang="el-GR" sz="3200" dirty="0"/>
              <a:t>ΜΑΘΗΜΑΤΙΚΑ και </a:t>
            </a:r>
            <a:r>
              <a:rPr lang="en-US" sz="3200" dirty="0"/>
              <a:t>PYTHON</a:t>
            </a:r>
            <a:endParaRPr lang="el-GR" sz="32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A54C470-FC14-A0A9-AF7B-30A7E7F67C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50475" y="5408017"/>
            <a:ext cx="3129921" cy="1010882"/>
          </a:xfrm>
        </p:spPr>
        <p:txBody>
          <a:bodyPr anchor="b">
            <a:normAutofit fontScale="25000" lnSpcReduction="20000"/>
          </a:bodyPr>
          <a:lstStyle/>
          <a:p>
            <a:pPr algn="r"/>
            <a:r>
              <a:rPr lang="el-GR" sz="11200" dirty="0"/>
              <a:t>Λάζαρος Ηλιάδης </a:t>
            </a:r>
          </a:p>
          <a:p>
            <a:pPr algn="r"/>
            <a:r>
              <a:rPr lang="el-GR" sz="8000" dirty="0"/>
              <a:t>Καθηγητής </a:t>
            </a:r>
          </a:p>
          <a:p>
            <a:pPr algn="r"/>
            <a:r>
              <a:rPr lang="el-GR" sz="8000" dirty="0"/>
              <a:t>Τμήμα Πολιτικών Μηχανικών ΔΠΘ</a:t>
            </a:r>
          </a:p>
          <a:p>
            <a:pPr algn="r"/>
            <a:r>
              <a:rPr lang="en-US" sz="8000" dirty="0"/>
              <a:t>liliadis@civil.duth.gr</a:t>
            </a:r>
            <a:endParaRPr lang="el-GR" sz="8000" dirty="0"/>
          </a:p>
        </p:txBody>
      </p:sp>
    </p:spTree>
    <p:extLst>
      <p:ext uri="{BB962C8B-B14F-4D97-AF65-F5344CB8AC3E}">
        <p14:creationId xmlns:p14="http://schemas.microsoft.com/office/powerpoint/2010/main" val="1830247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C65E07-8EB3-1DEE-C661-38E1DD3E8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51041"/>
            <a:ext cx="8886884" cy="953669"/>
          </a:xfrm>
        </p:spPr>
        <p:txBody>
          <a:bodyPr/>
          <a:lstStyle/>
          <a:p>
            <a:r>
              <a:rPr lang="en-US" dirty="0"/>
              <a:t>match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DC3C439-E502-344D-9D83-406EEF7F9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088" y="1339596"/>
            <a:ext cx="8883836" cy="484403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decision = int(input("</a:t>
            </a:r>
            <a:r>
              <a:rPr lang="el-GR" dirty="0"/>
              <a:t>Πόσο σου άρεσε το τραγούδι\</a:t>
            </a:r>
            <a:r>
              <a:rPr lang="en-US" dirty="0"/>
              <a:t>n? "))</a:t>
            </a:r>
          </a:p>
          <a:p>
            <a:endParaRPr lang="en-US" dirty="0"/>
          </a:p>
          <a:p>
            <a:r>
              <a:rPr lang="en-US" dirty="0"/>
              <a:t>match decision:</a:t>
            </a:r>
          </a:p>
          <a:p>
            <a:r>
              <a:rPr lang="en-US" dirty="0"/>
              <a:t>    case 1:</a:t>
            </a:r>
          </a:p>
          <a:p>
            <a:r>
              <a:rPr lang="en-US" dirty="0"/>
              <a:t>        print("</a:t>
            </a:r>
            <a:r>
              <a:rPr lang="el-GR" dirty="0"/>
              <a:t>Πάρα Πολύ κακό τραγούδι. Φάλτσο")</a:t>
            </a:r>
          </a:p>
          <a:p>
            <a:r>
              <a:rPr lang="el-GR" dirty="0"/>
              <a:t>    </a:t>
            </a:r>
            <a:r>
              <a:rPr lang="en-US" dirty="0"/>
              <a:t>case 2:</a:t>
            </a:r>
          </a:p>
          <a:p>
            <a:r>
              <a:rPr lang="en-US" dirty="0"/>
              <a:t>        print("</a:t>
            </a:r>
            <a:r>
              <a:rPr lang="el-GR" dirty="0"/>
              <a:t>Πολύ κακό τραγούδι. Φάλτσο")</a:t>
            </a:r>
          </a:p>
          <a:p>
            <a:r>
              <a:rPr lang="el-GR" dirty="0"/>
              <a:t>    </a:t>
            </a:r>
            <a:r>
              <a:rPr lang="en-US" dirty="0"/>
              <a:t>case 3:</a:t>
            </a:r>
          </a:p>
          <a:p>
            <a:r>
              <a:rPr lang="en-US" dirty="0"/>
              <a:t>        print("</a:t>
            </a:r>
            <a:r>
              <a:rPr lang="el-GR" dirty="0"/>
              <a:t>Κακό τραγούδι. Αδιάφορο")</a:t>
            </a:r>
          </a:p>
          <a:p>
            <a:r>
              <a:rPr lang="el-GR" dirty="0"/>
              <a:t>    </a:t>
            </a:r>
            <a:r>
              <a:rPr lang="en-US" dirty="0"/>
              <a:t>case 4:</a:t>
            </a:r>
          </a:p>
          <a:p>
            <a:r>
              <a:rPr lang="en-US" dirty="0"/>
              <a:t>        print("</a:t>
            </a:r>
            <a:r>
              <a:rPr lang="el-GR" dirty="0"/>
              <a:t>Πολύ κακό τραγούδι. Κλείνω τα αυτιά")</a:t>
            </a:r>
          </a:p>
          <a:p>
            <a:r>
              <a:rPr lang="el-GR" dirty="0"/>
              <a:t>    </a:t>
            </a:r>
            <a:r>
              <a:rPr lang="en-US" dirty="0"/>
              <a:t>case _:  # optional default</a:t>
            </a:r>
          </a:p>
          <a:p>
            <a:r>
              <a:rPr lang="en-US" dirty="0"/>
              <a:t>        print("</a:t>
            </a:r>
            <a:r>
              <a:rPr lang="el-GR" dirty="0"/>
              <a:t>Δεν υπάρχει επιλογή για αυτόν τον αριθμό")</a:t>
            </a:r>
          </a:p>
        </p:txBody>
      </p:sp>
    </p:spTree>
    <p:extLst>
      <p:ext uri="{BB962C8B-B14F-4D97-AF65-F5344CB8AC3E}">
        <p14:creationId xmlns:p14="http://schemas.microsoft.com/office/powerpoint/2010/main" val="1943993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5A48CA-DC66-7416-8819-4327F9F0B972}"/>
              </a:ext>
            </a:extLst>
          </p:cNvPr>
          <p:cNvSpPr txBox="1"/>
          <p:nvPr/>
        </p:nvSpPr>
        <p:spPr>
          <a:xfrm>
            <a:off x="157163" y="100013"/>
            <a:ext cx="11844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EC7E65-92E6-5381-A64F-1669F1060CAB}"/>
              </a:ext>
            </a:extLst>
          </p:cNvPr>
          <p:cNvSpPr txBox="1"/>
          <p:nvPr/>
        </p:nvSpPr>
        <p:spPr>
          <a:xfrm>
            <a:off x="0" y="0"/>
            <a:ext cx="11630025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python program to check if x is a perfect square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math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A utility function that returns true if x is perfect square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isPerfectSquare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(x):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 = int(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math.sqrt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(x))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return s*s == x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Returns true if n is a Fibonacci Number, else false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isFibonacci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(n):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# n is Fibonacci if one of 5*n*n + 4 or 5*n*n - 4 or both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# is a perfect square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return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isPerfectSquare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(5*n*n + 4) or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isPerfectSquare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(5*n*n - 4)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A utility function to test above functions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range(1, 110):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isFibonacci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== True):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print(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"is a Fibonacci Number")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else: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print(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"is a not Fibonacci Number ")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072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F21003-25DD-173F-B89D-4FDE43A6BF02}"/>
              </a:ext>
            </a:extLst>
          </p:cNvPr>
          <p:cNvSpPr txBox="1"/>
          <p:nvPr/>
        </p:nvSpPr>
        <p:spPr>
          <a:xfrm>
            <a:off x="228600" y="242888"/>
            <a:ext cx="11644313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#CURVE FITTING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matplotlib.pyplot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scipy.optimize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import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curve_fit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#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να κάνει προσαρμογή συνάρτησης στα δεδομένα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numpy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np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 model(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x,a,b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          #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βρες το μοντέλο που ταιριάζει</a:t>
            </a:r>
          </a:p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a*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np.cos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(b*x)+b*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np.sin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(a*x) #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βρες τις κατάλληλες τιμές για α και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xdata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np.array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([-2,-1.6,-1.3,-0.7,0.1,0.5,1,1.6,2.3,2.9])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ydata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np.array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([0.7,0.8,0.7,1,1.9,2.4,1.8,0.9,-0.7,-1.4])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pcov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curve_fit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model,xdata,ydata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#popt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περιέχει τις βέλτιστες τιμές για τα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pcov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ειναι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η διακύμανση του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αβεβαιότητα της παραμέτρου)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xfit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np.linspace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(-2,3,100)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yfit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=model(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xfit,popt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[0],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[1])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συντεταγμένες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plt.figure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figsize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=(6,4)) #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μέγεθος του γραφήματος 6Χ4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plt.plot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(xdata,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ydata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,'o',xfit,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yfit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,'r') #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κάνε κόκκινο το γράφημα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plt.xlabel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('x');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plt.ylabel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('y') # </a:t>
            </a:r>
            <a:r>
              <a:rPr lang="el-G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δ΄σε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ετικέτες στους άξονες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plt.show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029079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32BDE68-B9E9-BAD0-51EC-8DE43597E2D2}"/>
              </a:ext>
            </a:extLst>
          </p:cNvPr>
          <p:cNvSpPr txBox="1"/>
          <p:nvPr/>
        </p:nvSpPr>
        <p:spPr>
          <a:xfrm>
            <a:off x="0" y="0"/>
            <a:ext cx="11701462" cy="10341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ΕΠΙΛΥΣΗ ΓΡΑΜΜΙΚΩΝ ΣΥΣΤΗΜΑΤΩΝ</a:t>
            </a:r>
          </a:p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4Χ+3Y=20</a:t>
            </a:r>
          </a:p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-5x+9y=26</a:t>
            </a:r>
          </a:p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</a:t>
            </a:r>
          </a:p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</a:p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</a:p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να λυθεί το σύστημα πρέπει να φέρουμε την μορφή Α.Χ=Β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Άρα Χ=Α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^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 όπου 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^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 ο αντίστροφος πίνακας</a:t>
            </a:r>
          </a:p>
          <a:p>
            <a:endParaRPr lang="en-US" sz="2000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0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Λύση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numpy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np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np.array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([[4,3],[-5,9]])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B=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np.array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([20,26])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x=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np.matmul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np.linalg.inv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(A),B)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print(x)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αποτέλεσμα θα είναι [2,4]</a:t>
            </a:r>
          </a:p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matmul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(matrix multiplication)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πολλαπλασιάζει δύο πίνακες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9117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CA79D76-2B25-9503-2CCA-F4125129F8DC}"/>
              </a:ext>
            </a:extLst>
          </p:cNvPr>
          <p:cNvSpPr txBox="1"/>
          <p:nvPr/>
        </p:nvSpPr>
        <p:spPr>
          <a:xfrm>
            <a:off x="166687" y="413527"/>
            <a:ext cx="11258550" cy="6267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Σύστημα 3Χ3</a:t>
            </a:r>
            <a:endParaRPr lang="el-GR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</a:t>
            </a:r>
            <a:r>
              <a:rPr lang="en-US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</a:t>
            </a:r>
            <a:r>
              <a:rPr lang="el-GR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+3</a:t>
            </a:r>
            <a:r>
              <a:rPr lang="en-US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</a:t>
            </a:r>
            <a:r>
              <a:rPr lang="el-GR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+2</a:t>
            </a:r>
            <a:r>
              <a:rPr lang="en-US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</a:t>
            </a:r>
            <a:r>
              <a:rPr lang="el-GR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=25</a:t>
            </a:r>
            <a:endParaRPr lang="el-GR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-2X+2Y+3Z=-10</a:t>
            </a:r>
            <a:endParaRPr lang="el-GR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3X-5Y+2Z=-4</a:t>
            </a:r>
            <a:endParaRPr lang="el-GR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import </a:t>
            </a:r>
            <a:r>
              <a:rPr lang="en-US" sz="3200" kern="100" dirty="0" err="1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numpy</a:t>
            </a:r>
            <a:r>
              <a:rPr lang="en-US" sz="32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as np</a:t>
            </a:r>
            <a:endParaRPr lang="el-GR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A=</a:t>
            </a:r>
            <a:r>
              <a:rPr lang="en-US" sz="3200" kern="100" dirty="0" err="1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np.array</a:t>
            </a:r>
            <a:r>
              <a:rPr lang="en-US" sz="32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([[4,3,2],[-2,2,3],[3,-5,2]])</a:t>
            </a:r>
            <a:endParaRPr lang="el-GR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B=</a:t>
            </a:r>
            <a:r>
              <a:rPr lang="en-US" sz="3200" kern="100" dirty="0" err="1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np.array</a:t>
            </a:r>
            <a:r>
              <a:rPr lang="en-US" sz="32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([25,-10,-4])</a:t>
            </a:r>
            <a:endParaRPr lang="el-GR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x=</a:t>
            </a:r>
            <a:r>
              <a:rPr lang="en-US" sz="3200" kern="100" dirty="0" err="1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np.matmul</a:t>
            </a:r>
            <a:r>
              <a:rPr lang="en-US" sz="32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</a:t>
            </a:r>
            <a:r>
              <a:rPr lang="en-US" sz="3200" kern="100" dirty="0" err="1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np.linalg.inv</a:t>
            </a:r>
            <a:r>
              <a:rPr lang="en-US" sz="32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(A),B)</a:t>
            </a:r>
            <a:endParaRPr lang="el-GR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print</a:t>
            </a:r>
            <a:r>
              <a:rPr lang="el-GR" sz="32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</a:t>
            </a:r>
            <a:r>
              <a:rPr lang="en-US" sz="32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</a:t>
            </a:r>
            <a:r>
              <a:rPr lang="el-GR" sz="32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el-GR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Το αποτέλεσμα θα είναι [5,3,-2]</a:t>
            </a:r>
          </a:p>
        </p:txBody>
      </p:sp>
    </p:spTree>
    <p:extLst>
      <p:ext uri="{BB962C8B-B14F-4D97-AF65-F5344CB8AC3E}">
        <p14:creationId xmlns:p14="http://schemas.microsoft.com/office/powerpoint/2010/main" val="637803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CA17607-8E37-1F04-552D-11709F31ACE9}"/>
              </a:ext>
            </a:extLst>
          </p:cNvPr>
          <p:cNvSpPr txBox="1"/>
          <p:nvPr/>
        </p:nvSpPr>
        <p:spPr>
          <a:xfrm>
            <a:off x="114300" y="128588"/>
            <a:ext cx="11744325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ΕΠΙΛΥΣΗ ΔΙΑΦΟΡΙΚΗΣ ΕΞΙΣΩΣΗΣ ΔΕΥΤΕΡΟΥ ΒΑΘΜΟΥ</a:t>
            </a:r>
          </a:p>
          <a:p>
            <a:endParaRPr lang="el-GR" dirty="0"/>
          </a:p>
          <a:p>
            <a:r>
              <a:rPr lang="en-US" sz="3200" dirty="0"/>
              <a:t>import </a:t>
            </a:r>
            <a:r>
              <a:rPr lang="en-US" sz="3200" dirty="0" err="1"/>
              <a:t>sympy</a:t>
            </a:r>
            <a:r>
              <a:rPr lang="en-US" sz="3200" dirty="0"/>
              <a:t> as </a:t>
            </a:r>
            <a:r>
              <a:rPr lang="en-US" sz="3200" dirty="0" err="1"/>
              <a:t>sp</a:t>
            </a:r>
            <a:endParaRPr lang="en-US" sz="3200" dirty="0"/>
          </a:p>
          <a:p>
            <a:r>
              <a:rPr lang="en-US" sz="3200" dirty="0"/>
              <a:t>x = </a:t>
            </a:r>
            <a:r>
              <a:rPr lang="en-US" sz="3200" dirty="0" err="1"/>
              <a:t>sp.symbols</a:t>
            </a:r>
            <a:r>
              <a:rPr lang="en-US" sz="3200" dirty="0"/>
              <a:t>('x')</a:t>
            </a:r>
          </a:p>
          <a:p>
            <a:r>
              <a:rPr lang="en-US" sz="3200" dirty="0"/>
              <a:t>y = </a:t>
            </a:r>
            <a:r>
              <a:rPr lang="en-US" sz="3200" dirty="0" err="1"/>
              <a:t>sp.Function</a:t>
            </a:r>
            <a:r>
              <a:rPr lang="en-US" sz="3200" dirty="0"/>
              <a:t>('y')</a:t>
            </a:r>
          </a:p>
          <a:p>
            <a:r>
              <a:rPr lang="en-US" sz="3200" dirty="0"/>
              <a:t># </a:t>
            </a:r>
            <a:r>
              <a:rPr lang="el-GR" sz="3200" dirty="0"/>
              <a:t>Ορισμός </a:t>
            </a:r>
            <a:r>
              <a:rPr lang="en-US" sz="3200" dirty="0"/>
              <a:t>ODE </a:t>
            </a:r>
            <a:r>
              <a:rPr lang="el-GR" sz="3200" dirty="0"/>
              <a:t>Εξίσωσης</a:t>
            </a:r>
          </a:p>
          <a:p>
            <a:r>
              <a:rPr lang="en-US" sz="3200" dirty="0"/>
              <a:t>eq2 = </a:t>
            </a:r>
            <a:r>
              <a:rPr lang="en-US" sz="3200" dirty="0" err="1"/>
              <a:t>sp.Eq</a:t>
            </a:r>
            <a:r>
              <a:rPr lang="en-US" sz="3200" dirty="0"/>
              <a:t>(y(x).diff(x, x) + y(x), 0)</a:t>
            </a:r>
          </a:p>
          <a:p>
            <a:r>
              <a:rPr lang="en-US" sz="3200" dirty="0"/>
              <a:t># </a:t>
            </a:r>
            <a:r>
              <a:rPr lang="el-GR" sz="3200" dirty="0"/>
              <a:t>Επίλυση της </a:t>
            </a:r>
            <a:r>
              <a:rPr lang="en-US" sz="3200" dirty="0"/>
              <a:t>ODE</a:t>
            </a:r>
          </a:p>
          <a:p>
            <a:r>
              <a:rPr lang="en-US" sz="3200" dirty="0"/>
              <a:t>solution2 = </a:t>
            </a:r>
            <a:r>
              <a:rPr lang="en-US" sz="3200" dirty="0" err="1"/>
              <a:t>sp.dsolve</a:t>
            </a:r>
            <a:r>
              <a:rPr lang="en-US" sz="3200" dirty="0"/>
              <a:t>(eq2)</a:t>
            </a:r>
          </a:p>
          <a:p>
            <a:r>
              <a:rPr lang="en-US" sz="3200" dirty="0"/>
              <a:t>print(solution2)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841748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7D0E3F-1F01-4944-3D6C-2AD8E43B93B9}"/>
              </a:ext>
            </a:extLst>
          </p:cNvPr>
          <p:cNvSpPr txBox="1"/>
          <p:nvPr/>
        </p:nvSpPr>
        <p:spPr>
          <a:xfrm>
            <a:off x="500063" y="314325"/>
            <a:ext cx="1140142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import </a:t>
            </a:r>
            <a:r>
              <a:rPr lang="en-US" sz="2800" dirty="0" err="1"/>
              <a:t>numpy</a:t>
            </a:r>
            <a:r>
              <a:rPr lang="en-US" sz="2800" dirty="0"/>
              <a:t> as np</a:t>
            </a:r>
          </a:p>
          <a:p>
            <a:r>
              <a:rPr lang="en-US" sz="2800" dirty="0"/>
              <a:t>from </a:t>
            </a:r>
            <a:r>
              <a:rPr lang="en-US" sz="2800" dirty="0" err="1"/>
              <a:t>scipy.integrate</a:t>
            </a:r>
            <a:r>
              <a:rPr lang="en-US" sz="2800" dirty="0"/>
              <a:t> import </a:t>
            </a:r>
            <a:r>
              <a:rPr lang="en-US" sz="2800" dirty="0" err="1"/>
              <a:t>dblquad</a:t>
            </a:r>
            <a:r>
              <a:rPr lang="en-US" sz="2800" dirty="0"/>
              <a:t>  # importing </a:t>
            </a:r>
            <a:r>
              <a:rPr lang="en-US" sz="2800" dirty="0" err="1">
                <a:solidFill>
                  <a:srgbClr val="0033CC"/>
                </a:solidFill>
              </a:rPr>
              <a:t>dblquad</a:t>
            </a:r>
            <a:endParaRPr lang="en-US" sz="2800" dirty="0">
              <a:solidFill>
                <a:srgbClr val="0033CC"/>
              </a:solidFill>
            </a:endParaRPr>
          </a:p>
          <a:p>
            <a:r>
              <a:rPr lang="en-US" sz="2800" dirty="0"/>
              <a:t>def f(x, y):</a:t>
            </a:r>
          </a:p>
          <a:p>
            <a:r>
              <a:rPr lang="en-US" sz="2800" dirty="0"/>
              <a:t>    return x**2 * y</a:t>
            </a:r>
          </a:p>
          <a:p>
            <a:r>
              <a:rPr lang="en-US" sz="2800" dirty="0" err="1"/>
              <a:t>x_min</a:t>
            </a:r>
            <a:r>
              <a:rPr lang="en-US" sz="2800" dirty="0"/>
              <a:t> = 0</a:t>
            </a:r>
          </a:p>
          <a:p>
            <a:r>
              <a:rPr lang="en-US" sz="2800" dirty="0" err="1"/>
              <a:t>x_max</a:t>
            </a:r>
            <a:r>
              <a:rPr lang="en-US" sz="2800" dirty="0"/>
              <a:t> = 1</a:t>
            </a:r>
          </a:p>
          <a:p>
            <a:r>
              <a:rPr lang="en-US" sz="2800" dirty="0" err="1"/>
              <a:t>y_min</a:t>
            </a:r>
            <a:r>
              <a:rPr lang="en-US" sz="2800" dirty="0"/>
              <a:t> = lambda x: x</a:t>
            </a:r>
          </a:p>
          <a:p>
            <a:r>
              <a:rPr lang="en-US" sz="2800" dirty="0" err="1"/>
              <a:t>y_max</a:t>
            </a:r>
            <a:r>
              <a:rPr lang="en-US" sz="2800" dirty="0"/>
              <a:t> = lambda x: x**2 + 1</a:t>
            </a:r>
          </a:p>
          <a:p>
            <a:endParaRPr lang="en-US" sz="2800" dirty="0"/>
          </a:p>
          <a:p>
            <a:r>
              <a:rPr lang="en-US" sz="2800" dirty="0"/>
              <a:t># </a:t>
            </a:r>
            <a:r>
              <a:rPr lang="el-GR" sz="2800" dirty="0"/>
              <a:t>Χρήση </a:t>
            </a:r>
            <a:r>
              <a:rPr lang="en-US" sz="2800" dirty="0" err="1">
                <a:solidFill>
                  <a:srgbClr val="0033CC"/>
                </a:solidFill>
              </a:rPr>
              <a:t>dblquad</a:t>
            </a:r>
            <a:r>
              <a:rPr lang="en-US" sz="2800" dirty="0">
                <a:solidFill>
                  <a:srgbClr val="0033CC"/>
                </a:solidFill>
              </a:rPr>
              <a:t> </a:t>
            </a:r>
            <a:r>
              <a:rPr lang="el-GR" sz="2800" dirty="0">
                <a:solidFill>
                  <a:srgbClr val="0033CC"/>
                </a:solidFill>
              </a:rPr>
              <a:t>για διπλό ολοκλήρωμα</a:t>
            </a:r>
          </a:p>
          <a:p>
            <a:endParaRPr lang="en-US" sz="2800" dirty="0"/>
          </a:p>
          <a:p>
            <a:r>
              <a:rPr lang="en-US" sz="2800" dirty="0"/>
              <a:t>result, _ = </a:t>
            </a:r>
            <a:r>
              <a:rPr lang="en-US" sz="2800" dirty="0" err="1"/>
              <a:t>dblquad</a:t>
            </a:r>
            <a:r>
              <a:rPr lang="en-US" sz="2800" dirty="0"/>
              <a:t>(f, </a:t>
            </a:r>
            <a:r>
              <a:rPr lang="en-US" sz="2800" dirty="0" err="1"/>
              <a:t>x_min</a:t>
            </a:r>
            <a:r>
              <a:rPr lang="en-US" sz="2800" dirty="0"/>
              <a:t>, </a:t>
            </a:r>
            <a:r>
              <a:rPr lang="en-US" sz="2800" dirty="0" err="1"/>
              <a:t>x_max</a:t>
            </a:r>
            <a:r>
              <a:rPr lang="en-US" sz="2800" dirty="0"/>
              <a:t>, </a:t>
            </a:r>
            <a:r>
              <a:rPr lang="en-US" sz="2800" dirty="0" err="1"/>
              <a:t>y_min</a:t>
            </a:r>
            <a:r>
              <a:rPr lang="en-US" sz="2800" dirty="0"/>
              <a:t>, </a:t>
            </a:r>
            <a:r>
              <a:rPr lang="en-US" sz="2800" dirty="0" err="1"/>
              <a:t>y_max</a:t>
            </a:r>
            <a:r>
              <a:rPr lang="en-US" sz="2800" dirty="0"/>
              <a:t>)</a:t>
            </a:r>
          </a:p>
          <a:p>
            <a:r>
              <a:rPr lang="en-US" sz="2800" dirty="0"/>
              <a:t>print("Result of the double integral:", result)</a:t>
            </a:r>
          </a:p>
        </p:txBody>
      </p:sp>
    </p:spTree>
    <p:extLst>
      <p:ext uri="{BB962C8B-B14F-4D97-AF65-F5344CB8AC3E}">
        <p14:creationId xmlns:p14="http://schemas.microsoft.com/office/powerpoint/2010/main" val="29781090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422AA9-6343-3D46-08E3-D299A12BE9C7}"/>
              </a:ext>
            </a:extLst>
          </p:cNvPr>
          <p:cNvSpPr txBox="1"/>
          <p:nvPr/>
        </p:nvSpPr>
        <p:spPr>
          <a:xfrm>
            <a:off x="0" y="142875"/>
            <a:ext cx="12487275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import </a:t>
            </a:r>
            <a:r>
              <a:rPr lang="en-US" sz="2000" dirty="0" err="1"/>
              <a:t>numpy</a:t>
            </a:r>
            <a:r>
              <a:rPr lang="en-US" sz="2000" dirty="0"/>
              <a:t> as np</a:t>
            </a:r>
          </a:p>
          <a:p>
            <a:r>
              <a:rPr lang="en-US" sz="2000" dirty="0"/>
              <a:t>from </a:t>
            </a:r>
            <a:r>
              <a:rPr lang="en-US" sz="2000" dirty="0" err="1"/>
              <a:t>scipy.integrate</a:t>
            </a:r>
            <a:r>
              <a:rPr lang="en-US" sz="2000" dirty="0"/>
              <a:t> import </a:t>
            </a:r>
            <a:r>
              <a:rPr lang="en-US" sz="2000" dirty="0" err="1"/>
              <a:t>dblquad</a:t>
            </a:r>
            <a:endParaRPr lang="en-US" sz="2000" dirty="0"/>
          </a:p>
          <a:p>
            <a:r>
              <a:rPr lang="en-US" sz="2000" b="1" dirty="0">
                <a:highlight>
                  <a:srgbClr val="FFFF00"/>
                </a:highlight>
              </a:rPr>
              <a:t># </a:t>
            </a:r>
            <a:r>
              <a:rPr lang="el-GR" sz="2000" b="1" dirty="0">
                <a:highlight>
                  <a:srgbClr val="FFFF00"/>
                </a:highlight>
              </a:rPr>
              <a:t>διπλό ολοκλήρωμα</a:t>
            </a:r>
            <a:endParaRPr lang="en-US" sz="2000" b="1" dirty="0">
              <a:highlight>
                <a:srgbClr val="FFFF00"/>
              </a:highlight>
            </a:endParaRP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Ορισμός της συνάρτησης (</a:t>
            </a:r>
            <a:r>
              <a:rPr lang="el-GR" sz="2000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ΠΡΟΣΟΧΗ: σειρά</a:t>
            </a:r>
            <a:r>
              <a:rPr lang="en-US" sz="2000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πρώτα το </a:t>
            </a:r>
            <a:r>
              <a:rPr lang="en-US" sz="2000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 …..  </a:t>
            </a:r>
            <a:r>
              <a:rPr lang="el-GR" sz="2000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y, x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εντολή</a:t>
            </a:r>
            <a:r>
              <a:rPr lang="el-G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l-G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lambda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στην </a:t>
            </a:r>
            <a:r>
              <a:rPr lang="el-G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δημιουργεί </a:t>
            </a:r>
            <a:r>
              <a:rPr lang="el-G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ανώνυμες συναρτήσεις (</a:t>
            </a:r>
            <a:r>
              <a:rPr lang="el-GR" b="1" i="1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anonymous</a:t>
            </a:r>
            <a:r>
              <a:rPr lang="el-GR" b="1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l-GR" b="1" i="1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functions</a:t>
            </a:r>
            <a:r>
              <a:rPr lang="el-G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μικρού μεγέθους, που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#μπορούν να πάρουν οποιοδήποτε αριθμό ορισμάτων, αλλά έχουν μόνο μία έκφραση και επιστρέφουν το αποτέλεσμα αυτής #της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έκφρασης, ιδανικές για γρήγορη χρήση χωρίς την ανάγκη ορισμού πλήρους συνάρτησης με </a:t>
            </a:r>
            <a:r>
              <a:rPr lang="el-G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/>
              <a:t>def f(y, x):</a:t>
            </a:r>
          </a:p>
          <a:p>
            <a:r>
              <a:rPr lang="en-US" sz="2000" dirty="0"/>
              <a:t>    return x**2 * y</a:t>
            </a:r>
          </a:p>
          <a:p>
            <a:r>
              <a:rPr lang="en-US" sz="2000" dirty="0"/>
              <a:t># </a:t>
            </a:r>
            <a:r>
              <a:rPr lang="el-GR" sz="2000" dirty="0"/>
              <a:t>Όρια ολοκλήρωσης</a:t>
            </a:r>
          </a:p>
          <a:p>
            <a:r>
              <a:rPr lang="en-US" sz="2000" dirty="0" err="1"/>
              <a:t>x_min</a:t>
            </a:r>
            <a:r>
              <a:rPr lang="en-US" sz="2000" dirty="0"/>
              <a:t> = 0</a:t>
            </a:r>
          </a:p>
          <a:p>
            <a:r>
              <a:rPr lang="en-US" sz="2000" dirty="0" err="1"/>
              <a:t>x_max</a:t>
            </a:r>
            <a:r>
              <a:rPr lang="en-US" sz="2000" dirty="0"/>
              <a:t> = 1</a:t>
            </a:r>
          </a:p>
          <a:p>
            <a:r>
              <a:rPr lang="en-US" sz="2000" dirty="0" err="1"/>
              <a:t>y_min</a:t>
            </a:r>
            <a:r>
              <a:rPr lang="en-US" sz="2000" dirty="0"/>
              <a:t> = lambda x: x</a:t>
            </a:r>
          </a:p>
          <a:p>
            <a:r>
              <a:rPr lang="en-US" sz="2000" dirty="0" err="1"/>
              <a:t>y_max</a:t>
            </a:r>
            <a:r>
              <a:rPr lang="en-US" sz="2000" dirty="0"/>
              <a:t> = lambda x: x**2 + 1</a:t>
            </a:r>
          </a:p>
          <a:p>
            <a:endParaRPr lang="en-US" sz="2000" dirty="0"/>
          </a:p>
          <a:p>
            <a:r>
              <a:rPr lang="en-US" sz="2000" dirty="0"/>
              <a:t># </a:t>
            </a:r>
            <a:r>
              <a:rPr lang="el-GR" sz="2000" dirty="0"/>
              <a:t>Υπολογισμός διπλού ολοκληρώματος</a:t>
            </a:r>
          </a:p>
          <a:p>
            <a:r>
              <a:rPr lang="en-US" sz="2000" dirty="0"/>
              <a:t>result, error = </a:t>
            </a:r>
            <a:r>
              <a:rPr lang="en-US" sz="2000" dirty="0" err="1"/>
              <a:t>dblquad</a:t>
            </a:r>
            <a:r>
              <a:rPr lang="en-US" sz="2000" dirty="0"/>
              <a:t>(f, </a:t>
            </a:r>
            <a:r>
              <a:rPr lang="en-US" sz="2000" dirty="0" err="1"/>
              <a:t>x_min</a:t>
            </a:r>
            <a:r>
              <a:rPr lang="en-US" sz="2000" dirty="0"/>
              <a:t>, </a:t>
            </a:r>
            <a:r>
              <a:rPr lang="en-US" sz="2000" dirty="0" err="1"/>
              <a:t>x_max</a:t>
            </a:r>
            <a:r>
              <a:rPr lang="en-US" sz="2000" dirty="0"/>
              <a:t>, </a:t>
            </a:r>
            <a:r>
              <a:rPr lang="en-US" sz="2000" dirty="0" err="1"/>
              <a:t>y_min</a:t>
            </a:r>
            <a:r>
              <a:rPr lang="en-US" sz="2000" dirty="0"/>
              <a:t>, </a:t>
            </a:r>
            <a:r>
              <a:rPr lang="en-US" sz="2000" dirty="0" err="1"/>
              <a:t>y_max</a:t>
            </a:r>
            <a:r>
              <a:rPr lang="en-US" sz="2000" dirty="0"/>
              <a:t>)</a:t>
            </a:r>
          </a:p>
          <a:p>
            <a:endParaRPr lang="en-US" sz="2000" dirty="0"/>
          </a:p>
          <a:p>
            <a:r>
              <a:rPr lang="en-US" sz="2000" dirty="0"/>
              <a:t># </a:t>
            </a:r>
            <a:r>
              <a:rPr lang="el-GR" sz="2000" dirty="0"/>
              <a:t>Εκτύπωση αποτελέσματος</a:t>
            </a:r>
          </a:p>
          <a:p>
            <a:r>
              <a:rPr lang="en-US" sz="2000" dirty="0"/>
              <a:t>print("Result of the double integral:", result)</a:t>
            </a:r>
          </a:p>
          <a:p>
            <a:r>
              <a:rPr lang="en-US" sz="2000" dirty="0"/>
              <a:t>print("Estimated error:", error)#</a:t>
            </a:r>
          </a:p>
        </p:txBody>
      </p:sp>
    </p:spTree>
    <p:extLst>
      <p:ext uri="{BB962C8B-B14F-4D97-AF65-F5344CB8AC3E}">
        <p14:creationId xmlns:p14="http://schemas.microsoft.com/office/powerpoint/2010/main" val="39323658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A0967F-8889-36BC-83B3-892359832564}"/>
              </a:ext>
            </a:extLst>
          </p:cNvPr>
          <p:cNvSpPr txBox="1"/>
          <p:nvPr/>
        </p:nvSpPr>
        <p:spPr>
          <a:xfrm>
            <a:off x="285750" y="242888"/>
            <a:ext cx="116586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ΣΥΣΤΗΜΑ 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2x2</a:t>
            </a:r>
          </a:p>
          <a:p>
            <a:r>
              <a:rPr lang="en-US" sz="3200" dirty="0"/>
              <a:t>import </a:t>
            </a:r>
            <a:r>
              <a:rPr lang="en-US" sz="3200" dirty="0" err="1"/>
              <a:t>numpy</a:t>
            </a:r>
            <a:r>
              <a:rPr lang="en-US" sz="3200" dirty="0"/>
              <a:t> as np</a:t>
            </a:r>
          </a:p>
          <a:p>
            <a:r>
              <a:rPr lang="en-US" sz="3200" dirty="0"/>
              <a:t>A=</a:t>
            </a:r>
            <a:r>
              <a:rPr lang="en-US" sz="3200" dirty="0" err="1"/>
              <a:t>np.array</a:t>
            </a:r>
            <a:r>
              <a:rPr lang="en-US" sz="3200" dirty="0"/>
              <a:t>([[4,3],[-5,9]])</a:t>
            </a:r>
          </a:p>
          <a:p>
            <a:r>
              <a:rPr lang="en-US" sz="3200" dirty="0"/>
              <a:t>B=</a:t>
            </a:r>
            <a:r>
              <a:rPr lang="en-US" sz="3200" dirty="0" err="1"/>
              <a:t>np.array</a:t>
            </a:r>
            <a:r>
              <a:rPr lang="en-US" sz="3200" dirty="0"/>
              <a:t>([20,26])</a:t>
            </a:r>
          </a:p>
          <a:p>
            <a:r>
              <a:rPr lang="en-US" sz="3200" dirty="0"/>
              <a:t>x=</a:t>
            </a:r>
            <a:r>
              <a:rPr lang="en-US" sz="3200" dirty="0" err="1"/>
              <a:t>np.matmul</a:t>
            </a:r>
            <a:r>
              <a:rPr lang="en-US" sz="3200" dirty="0"/>
              <a:t>(</a:t>
            </a:r>
            <a:r>
              <a:rPr lang="en-US" sz="3200" dirty="0" err="1"/>
              <a:t>np.linalg.inv</a:t>
            </a:r>
            <a:r>
              <a:rPr lang="en-US" sz="3200" dirty="0"/>
              <a:t>(A),B)</a:t>
            </a:r>
          </a:p>
          <a:p>
            <a:r>
              <a:rPr lang="en-US" sz="3200" dirty="0"/>
              <a:t>print(x)</a:t>
            </a:r>
          </a:p>
        </p:txBody>
      </p:sp>
    </p:spTree>
    <p:extLst>
      <p:ext uri="{BB962C8B-B14F-4D97-AF65-F5344CB8AC3E}">
        <p14:creationId xmlns:p14="http://schemas.microsoft.com/office/powerpoint/2010/main" val="12015733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83D888-3627-982F-6D9F-2B0572CA6AEF}"/>
              </a:ext>
            </a:extLst>
          </p:cNvPr>
          <p:cNvSpPr txBox="1"/>
          <p:nvPr/>
        </p:nvSpPr>
        <p:spPr>
          <a:xfrm>
            <a:off x="0" y="0"/>
            <a:ext cx="11872913" cy="6741379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numpy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np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matplotlib.pyplot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scipy.integrate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import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solve_ivp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Ορισμός συνάρτησης ΔΕ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/dt = -2y + 1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 model(t, y):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return -2 * y + 1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Αρχική συνθήκη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y0 = [0]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Χρονικό διάστημα για τη λύση (από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t=0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έως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t=5)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t_span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(0, 5)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100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Σημεία στα οποία θέλουμε να αξιολογήσουμε τη λύση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t_eval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np.linspace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(0, 5, 100)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Λύση της διαφορικής εξίσωσης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solve_ivp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(model,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t_span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y0,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t_eval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t_eval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Εκτύπωση αριθμητικών τιμών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y(t)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print("t\t\ty(t)")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print("----------------------")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t, y in zip(sol.t,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sol.y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[0]):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print(f"{t:.2f}\t\t{y:.4f}")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Γραφική παράσταση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plt.figure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figsize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=(6, 4))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plt.plot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(sol.t,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sol.y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[0], label='y(t)')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plt.xlabel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('Time t')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plt.ylabel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('y(t)')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plt.title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('Solution to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/dt = -2y + 1')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plt.legend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plt.grid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(True)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plt.show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606100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579B0A-FD23-ECE6-3FE7-6EF77B3A6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640" y="120823"/>
            <a:ext cx="8886884" cy="953669"/>
          </a:xfrm>
        </p:spPr>
        <p:txBody>
          <a:bodyPr/>
          <a:lstStyle/>
          <a:p>
            <a:r>
              <a:rPr lang="el-GR" dirty="0"/>
              <a:t>Μαθηματικές συναρτήσεις </a:t>
            </a:r>
            <a:r>
              <a:rPr lang="en-US" dirty="0"/>
              <a:t>python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A4A59E-3FF6-D558-A877-5EBECD837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2698" y="1236726"/>
            <a:ext cx="8883836" cy="3677683"/>
          </a:xfrm>
        </p:spPr>
        <p:txBody>
          <a:bodyPr/>
          <a:lstStyle/>
          <a:p>
            <a:r>
              <a:rPr lang="en-US" sz="3200" dirty="0"/>
              <a:t>&gt;&gt;&gt; faba(x) </a:t>
            </a:r>
            <a:r>
              <a:rPr lang="el-GR" sz="3200" dirty="0"/>
              <a:t>απόλυτη τιμή του </a:t>
            </a:r>
            <a:r>
              <a:rPr lang="en-US" sz="3200" dirty="0"/>
              <a:t>x </a:t>
            </a:r>
          </a:p>
          <a:p>
            <a:r>
              <a:rPr lang="en-US" sz="3200" dirty="0"/>
              <a:t>&gt;&gt;&gt; factorial(x) </a:t>
            </a:r>
            <a:r>
              <a:rPr lang="el-GR" sz="3200" dirty="0"/>
              <a:t>χ παραγοντικό </a:t>
            </a:r>
          </a:p>
          <a:p>
            <a:r>
              <a:rPr lang="el-GR" sz="3200" dirty="0"/>
              <a:t>&gt;&gt;&gt; </a:t>
            </a:r>
            <a:r>
              <a:rPr lang="en-US" sz="3200" dirty="0"/>
              <a:t>floor(x) </a:t>
            </a:r>
            <a:r>
              <a:rPr lang="el-GR" sz="3200" dirty="0"/>
              <a:t>ακέραιος &lt;= χ         </a:t>
            </a:r>
          </a:p>
          <a:p>
            <a:pPr marL="0" indent="0">
              <a:buNone/>
            </a:pPr>
            <a:r>
              <a:rPr lang="el-GR" sz="3200" dirty="0"/>
              <a:t>&gt;&gt;&gt; </a:t>
            </a:r>
            <a:r>
              <a:rPr lang="en-US" sz="3200" dirty="0" err="1"/>
              <a:t>fmod</a:t>
            </a:r>
            <a:r>
              <a:rPr lang="en-US" sz="3200" dirty="0"/>
              <a:t>(</a:t>
            </a:r>
            <a:r>
              <a:rPr lang="en-US" sz="3200" dirty="0" err="1"/>
              <a:t>x,y</a:t>
            </a:r>
            <a:r>
              <a:rPr lang="en-US" sz="3200" dirty="0"/>
              <a:t>) </a:t>
            </a:r>
            <a:r>
              <a:rPr lang="el-GR" sz="3200" dirty="0"/>
              <a:t>υπόλοιπο διαίρεσης χ με </a:t>
            </a:r>
            <a:r>
              <a:rPr lang="en-US" sz="3200" dirty="0"/>
              <a:t>y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252297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C73C750-8F0C-D233-83CB-DF9B14FA4D1F}"/>
              </a:ext>
            </a:extLst>
          </p:cNvPr>
          <p:cNvSpPr txBox="1"/>
          <p:nvPr/>
        </p:nvSpPr>
        <p:spPr>
          <a:xfrm>
            <a:off x="285750" y="271463"/>
            <a:ext cx="1153001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# 4X+3y=20</a:t>
            </a:r>
          </a:p>
          <a:p>
            <a:r>
              <a:rPr lang="en-US" sz="2400" dirty="0"/>
              <a:t>#-5x +9y=26</a:t>
            </a:r>
          </a:p>
          <a:p>
            <a:r>
              <a:rPr lang="en-US" sz="2400" dirty="0"/>
              <a:t>import </a:t>
            </a:r>
            <a:r>
              <a:rPr lang="en-US" sz="2400" dirty="0" err="1"/>
              <a:t>numpy</a:t>
            </a:r>
            <a:r>
              <a:rPr lang="en-US" sz="2400" dirty="0"/>
              <a:t> as np</a:t>
            </a:r>
          </a:p>
          <a:p>
            <a:r>
              <a:rPr lang="en-US" sz="2400" dirty="0"/>
              <a:t>A=</a:t>
            </a:r>
            <a:r>
              <a:rPr lang="en-US" sz="2400" dirty="0" err="1"/>
              <a:t>np.array</a:t>
            </a:r>
            <a:r>
              <a:rPr lang="en-US" sz="2400" dirty="0"/>
              <a:t>([[4,3],[-5,9]])</a:t>
            </a:r>
          </a:p>
          <a:p>
            <a:r>
              <a:rPr lang="en-US" sz="2400" dirty="0"/>
              <a:t>B=</a:t>
            </a:r>
            <a:r>
              <a:rPr lang="en-US" sz="2400" dirty="0" err="1"/>
              <a:t>np.array</a:t>
            </a:r>
            <a:r>
              <a:rPr lang="en-US" sz="2400" dirty="0"/>
              <a:t>([20,26])</a:t>
            </a:r>
          </a:p>
          <a:p>
            <a:r>
              <a:rPr lang="en-US" sz="2400" dirty="0"/>
              <a:t>x=</a:t>
            </a:r>
            <a:r>
              <a:rPr lang="en-US" sz="2400" dirty="0" err="1"/>
              <a:t>np.matmul</a:t>
            </a:r>
            <a:r>
              <a:rPr lang="en-US" sz="2400" dirty="0"/>
              <a:t>(</a:t>
            </a:r>
            <a:r>
              <a:rPr lang="en-US" sz="2400" dirty="0" err="1"/>
              <a:t>np.linalg.inv</a:t>
            </a:r>
            <a:r>
              <a:rPr lang="en-US" sz="2400" dirty="0"/>
              <a:t>(A),B)</a:t>
            </a:r>
          </a:p>
          <a:p>
            <a:r>
              <a:rPr lang="en-US" sz="2400" dirty="0"/>
              <a:t>print(x)</a:t>
            </a:r>
          </a:p>
        </p:txBody>
      </p:sp>
    </p:spTree>
    <p:extLst>
      <p:ext uri="{BB962C8B-B14F-4D97-AF65-F5344CB8AC3E}">
        <p14:creationId xmlns:p14="http://schemas.microsoft.com/office/powerpoint/2010/main" val="3798425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CDBDF57-96E0-7C7E-73E9-5C60A5838F3A}"/>
              </a:ext>
            </a:extLst>
          </p:cNvPr>
          <p:cNvSpPr txBox="1"/>
          <p:nvPr/>
        </p:nvSpPr>
        <p:spPr>
          <a:xfrm>
            <a:off x="214313" y="142875"/>
            <a:ext cx="113157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import </a:t>
            </a:r>
            <a:r>
              <a:rPr lang="en-US" sz="2400" dirty="0" err="1"/>
              <a:t>numpy</a:t>
            </a:r>
            <a:r>
              <a:rPr lang="en-US" sz="2400" dirty="0"/>
              <a:t> as np</a:t>
            </a:r>
          </a:p>
          <a:p>
            <a:endParaRPr lang="en-US" sz="2400" dirty="0"/>
          </a:p>
          <a:p>
            <a:r>
              <a:rPr lang="en-US" sz="2400" dirty="0"/>
              <a:t>A = </a:t>
            </a:r>
            <a:r>
              <a:rPr lang="en-US" sz="2400" dirty="0" err="1"/>
              <a:t>np.array</a:t>
            </a:r>
            <a:r>
              <a:rPr lang="en-US" sz="2400" dirty="0"/>
              <a:t>([[4,3,2,6], </a:t>
            </a:r>
          </a:p>
          <a:p>
            <a:r>
              <a:rPr lang="en-US" sz="2400" dirty="0"/>
              <a:t>              [-2,2,3,9], </a:t>
            </a:r>
          </a:p>
          <a:p>
            <a:r>
              <a:rPr lang="en-US" sz="2400" dirty="0"/>
              <a:t>              [3,-5,2,0], </a:t>
            </a:r>
          </a:p>
          <a:p>
            <a:r>
              <a:rPr lang="en-US" sz="2400" dirty="0"/>
              <a:t>              [2,1,7,3]]) #4x4</a:t>
            </a:r>
          </a:p>
          <a:p>
            <a:r>
              <a:rPr lang="en-US" sz="2400" dirty="0"/>
              <a:t>B = </a:t>
            </a:r>
            <a:r>
              <a:rPr lang="en-US" sz="2400" dirty="0" err="1"/>
              <a:t>np.array</a:t>
            </a:r>
            <a:r>
              <a:rPr lang="en-US" sz="2400" dirty="0"/>
              <a:t>([25, -10, -4, 2]) #1X4</a:t>
            </a:r>
          </a:p>
          <a:p>
            <a:endParaRPr lang="en-US" sz="2400" dirty="0"/>
          </a:p>
          <a:p>
            <a:r>
              <a:rPr lang="en-US" sz="2400" dirty="0"/>
              <a:t># Solve the linear system</a:t>
            </a:r>
          </a:p>
          <a:p>
            <a:r>
              <a:rPr lang="en-US" sz="2400" dirty="0"/>
              <a:t>x = </a:t>
            </a:r>
            <a:r>
              <a:rPr lang="en-US" sz="2400" dirty="0" err="1"/>
              <a:t>np.linalg.solve</a:t>
            </a:r>
            <a:r>
              <a:rPr lang="en-US" sz="2400" dirty="0"/>
              <a:t>(A, B) # </a:t>
            </a:r>
            <a:r>
              <a:rPr lang="en-US" sz="2400" dirty="0" err="1"/>
              <a:t>metatropi</a:t>
            </a:r>
            <a:r>
              <a:rPr lang="en-US" sz="2400" dirty="0"/>
              <a:t> apo (1,4) se (4,1)</a:t>
            </a:r>
          </a:p>
          <a:p>
            <a:r>
              <a:rPr lang="en-US" sz="2400" dirty="0"/>
              <a:t>print(x)</a:t>
            </a:r>
          </a:p>
        </p:txBody>
      </p:sp>
    </p:spTree>
    <p:extLst>
      <p:ext uri="{BB962C8B-B14F-4D97-AF65-F5344CB8AC3E}">
        <p14:creationId xmlns:p14="http://schemas.microsoft.com/office/powerpoint/2010/main" val="23905523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2E93F9-3412-EAB5-A83E-60F82C1677A4}"/>
              </a:ext>
            </a:extLst>
          </p:cNvPr>
          <p:cNvSpPr txBox="1"/>
          <p:nvPr/>
        </p:nvSpPr>
        <p:spPr>
          <a:xfrm>
            <a:off x="242888" y="0"/>
            <a:ext cx="1163002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import </a:t>
            </a:r>
            <a:r>
              <a:rPr lang="en-US" sz="2800" dirty="0" err="1"/>
              <a:t>numpy</a:t>
            </a:r>
            <a:r>
              <a:rPr lang="en-US" sz="2800" dirty="0"/>
              <a:t> as np</a:t>
            </a:r>
          </a:p>
          <a:p>
            <a:endParaRPr lang="en-US" sz="2800" dirty="0"/>
          </a:p>
          <a:p>
            <a:r>
              <a:rPr lang="en-US" sz="2800" dirty="0"/>
              <a:t>A = </a:t>
            </a:r>
            <a:r>
              <a:rPr lang="en-US" sz="2800" dirty="0" err="1"/>
              <a:t>np.array</a:t>
            </a:r>
            <a:r>
              <a:rPr lang="en-US" sz="2800" dirty="0"/>
              <a:t>([[4,3,2,6,3,123], </a:t>
            </a:r>
          </a:p>
          <a:p>
            <a:r>
              <a:rPr lang="en-US" sz="2800" dirty="0"/>
              <a:t>              [-2,2,3,9,6,567], </a:t>
            </a:r>
          </a:p>
          <a:p>
            <a:r>
              <a:rPr lang="en-US" sz="2800" dirty="0"/>
              <a:t>              [3,-5,2,0,8,234], </a:t>
            </a:r>
          </a:p>
          <a:p>
            <a:r>
              <a:rPr lang="en-US" sz="2800" dirty="0"/>
              <a:t>              [2,1,7,3,22,412],</a:t>
            </a:r>
          </a:p>
          <a:p>
            <a:r>
              <a:rPr lang="en-US" sz="2800" dirty="0"/>
              <a:t>              [8,9,6,5,65,111],</a:t>
            </a:r>
          </a:p>
          <a:p>
            <a:r>
              <a:rPr lang="en-US" sz="2800" dirty="0"/>
              <a:t>              [3,7,8,1,11,24]])</a:t>
            </a:r>
          </a:p>
          <a:p>
            <a:r>
              <a:rPr lang="en-US" sz="2800" dirty="0"/>
              <a:t>B = </a:t>
            </a:r>
            <a:r>
              <a:rPr lang="en-US" sz="2800" dirty="0" err="1"/>
              <a:t>np.array</a:t>
            </a:r>
            <a:r>
              <a:rPr lang="en-US" sz="2800" dirty="0"/>
              <a:t>([25, -10, -4, 2.6, 19, 55])</a:t>
            </a:r>
          </a:p>
          <a:p>
            <a:endParaRPr lang="en-US" sz="2800" dirty="0"/>
          </a:p>
          <a:p>
            <a:r>
              <a:rPr lang="en-US" sz="2800" dirty="0"/>
              <a:t># Solve the linear system</a:t>
            </a:r>
          </a:p>
          <a:p>
            <a:r>
              <a:rPr lang="en-US" sz="2800" dirty="0"/>
              <a:t>x = </a:t>
            </a:r>
            <a:r>
              <a:rPr lang="en-US" sz="2800" dirty="0" err="1"/>
              <a:t>np.linalg.solve</a:t>
            </a:r>
            <a:r>
              <a:rPr lang="en-US" sz="2800" dirty="0"/>
              <a:t>(A, B) # </a:t>
            </a:r>
            <a:r>
              <a:rPr lang="el-GR" sz="2800" dirty="0"/>
              <a:t>το </a:t>
            </a:r>
            <a:r>
              <a:rPr lang="en-US" sz="2800" dirty="0" err="1"/>
              <a:t>linalg</a:t>
            </a:r>
            <a:r>
              <a:rPr lang="en-US" sz="2800" dirty="0"/>
              <a:t>  </a:t>
            </a:r>
            <a:r>
              <a:rPr lang="el-GR" sz="2800" dirty="0" err="1"/>
              <a:t>μεταρέπει</a:t>
            </a:r>
            <a:r>
              <a:rPr lang="el-GR" sz="2800" dirty="0"/>
              <a:t> το Β σε 6Χ1 από 1Χ6</a:t>
            </a:r>
          </a:p>
          <a:p>
            <a:r>
              <a:rPr lang="en-US" sz="2800" dirty="0"/>
              <a:t>print(x)</a:t>
            </a:r>
          </a:p>
        </p:txBody>
      </p:sp>
    </p:spTree>
    <p:extLst>
      <p:ext uri="{BB962C8B-B14F-4D97-AF65-F5344CB8AC3E}">
        <p14:creationId xmlns:p14="http://schemas.microsoft.com/office/powerpoint/2010/main" val="34710333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69B36C2-B56E-C782-00EE-8816424DB3F8}"/>
              </a:ext>
            </a:extLst>
          </p:cNvPr>
          <p:cNvSpPr txBox="1"/>
          <p:nvPr/>
        </p:nvSpPr>
        <p:spPr>
          <a:xfrm>
            <a:off x="514350" y="0"/>
            <a:ext cx="11858625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import random</a:t>
            </a:r>
          </a:p>
          <a:p>
            <a:r>
              <a:rPr lang="en-US" sz="3200" dirty="0"/>
              <a:t>times=1</a:t>
            </a:r>
          </a:p>
          <a:p>
            <a:r>
              <a:rPr lang="en-US" sz="3200" dirty="0" err="1"/>
              <a:t>rnum</a:t>
            </a:r>
            <a:r>
              <a:rPr lang="en-US" sz="3200" dirty="0"/>
              <a:t>=</a:t>
            </a:r>
            <a:r>
              <a:rPr lang="en-US" sz="3200" dirty="0" err="1"/>
              <a:t>random.randint</a:t>
            </a:r>
            <a:r>
              <a:rPr lang="en-US" sz="3200" dirty="0"/>
              <a:t>(1,10)</a:t>
            </a:r>
          </a:p>
          <a:p>
            <a:r>
              <a:rPr lang="en-US" sz="3200" dirty="0"/>
              <a:t>while times&lt;=5:</a:t>
            </a:r>
          </a:p>
          <a:p>
            <a:r>
              <a:rPr lang="en-US" sz="3200" dirty="0"/>
              <a:t>    num=input('</a:t>
            </a:r>
            <a:r>
              <a:rPr lang="el-GR" sz="3200" dirty="0" err="1"/>
              <a:t>μαντεψε</a:t>
            </a:r>
            <a:r>
              <a:rPr lang="el-GR" sz="3200" dirty="0"/>
              <a:t> έναν αριθμό από το 1 ως και το 10:')</a:t>
            </a:r>
          </a:p>
          <a:p>
            <a:r>
              <a:rPr lang="el-GR" sz="3200" dirty="0"/>
              <a:t>    </a:t>
            </a:r>
            <a:r>
              <a:rPr lang="en-US" sz="3200" dirty="0"/>
              <a:t>if </a:t>
            </a:r>
            <a:r>
              <a:rPr lang="en-US" sz="3200" dirty="0" err="1"/>
              <a:t>rnum</a:t>
            </a:r>
            <a:r>
              <a:rPr lang="en-US" sz="3200" dirty="0"/>
              <a:t>==num:</a:t>
            </a:r>
          </a:p>
          <a:p>
            <a:r>
              <a:rPr lang="en-US" sz="3200" dirty="0"/>
              <a:t>        print('</a:t>
            </a:r>
            <a:r>
              <a:rPr lang="el-GR" sz="3200" dirty="0"/>
              <a:t>σωστό')</a:t>
            </a:r>
          </a:p>
          <a:p>
            <a:r>
              <a:rPr lang="el-GR" sz="3200" dirty="0"/>
              <a:t>        </a:t>
            </a:r>
            <a:r>
              <a:rPr lang="en-US" sz="3200" dirty="0"/>
              <a:t>break</a:t>
            </a:r>
          </a:p>
          <a:p>
            <a:r>
              <a:rPr lang="en-US" sz="3200" dirty="0"/>
              <a:t>    print('</a:t>
            </a:r>
            <a:r>
              <a:rPr lang="el-GR" sz="3200" dirty="0"/>
              <a:t>Λάθος </a:t>
            </a:r>
            <a:r>
              <a:rPr lang="el-GR" sz="3200" dirty="0" err="1"/>
              <a:t>μαντεψιά</a:t>
            </a:r>
            <a:r>
              <a:rPr lang="el-GR" sz="3200" dirty="0"/>
              <a:t>')</a:t>
            </a:r>
          </a:p>
          <a:p>
            <a:r>
              <a:rPr lang="el-GR" sz="3200" dirty="0"/>
              <a:t>    </a:t>
            </a:r>
            <a:r>
              <a:rPr lang="en-US" sz="3200" dirty="0"/>
              <a:t>times+=1</a:t>
            </a:r>
          </a:p>
          <a:p>
            <a:r>
              <a:rPr lang="en-US" sz="3200" dirty="0"/>
              <a:t>else:</a:t>
            </a:r>
          </a:p>
          <a:p>
            <a:r>
              <a:rPr lang="en-US" sz="3200" dirty="0"/>
              <a:t>     print(‘TELOS</a:t>
            </a:r>
            <a:r>
              <a:rPr lang="el-GR" sz="3200" dirty="0"/>
              <a:t>')</a:t>
            </a:r>
          </a:p>
        </p:txBody>
      </p:sp>
    </p:spTree>
    <p:extLst>
      <p:ext uri="{BB962C8B-B14F-4D97-AF65-F5344CB8AC3E}">
        <p14:creationId xmlns:p14="http://schemas.microsoft.com/office/powerpoint/2010/main" val="25999792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537ED60-CCDE-BFDB-7C88-C37FE2A74F95}"/>
              </a:ext>
            </a:extLst>
          </p:cNvPr>
          <p:cNvSpPr txBox="1"/>
          <p:nvPr/>
        </p:nvSpPr>
        <p:spPr>
          <a:xfrm>
            <a:off x="400050" y="171450"/>
            <a:ext cx="1141571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import </a:t>
            </a:r>
            <a:r>
              <a:rPr lang="en-US" sz="3600" dirty="0" err="1"/>
              <a:t>numpy</a:t>
            </a:r>
            <a:r>
              <a:rPr lang="en-US" sz="3600" dirty="0"/>
              <a:t> as np</a:t>
            </a:r>
          </a:p>
          <a:p>
            <a:r>
              <a:rPr lang="en-US" sz="3600" dirty="0"/>
              <a:t>A=</a:t>
            </a:r>
            <a:r>
              <a:rPr lang="en-US" sz="3600" dirty="0" err="1"/>
              <a:t>np.array</a:t>
            </a:r>
            <a:r>
              <a:rPr lang="en-US" sz="3600" dirty="0"/>
              <a:t>([[4,3,2],[-2,2,3],[3,-5,2]])</a:t>
            </a:r>
          </a:p>
          <a:p>
            <a:r>
              <a:rPr lang="en-US" sz="3600" dirty="0"/>
              <a:t>B=</a:t>
            </a:r>
            <a:r>
              <a:rPr lang="en-US" sz="3600" dirty="0" err="1"/>
              <a:t>np.array</a:t>
            </a:r>
            <a:r>
              <a:rPr lang="en-US" sz="3600" dirty="0"/>
              <a:t>([25,-10,-4])</a:t>
            </a:r>
          </a:p>
          <a:p>
            <a:r>
              <a:rPr lang="en-US" sz="3600" dirty="0"/>
              <a:t>x=</a:t>
            </a:r>
            <a:r>
              <a:rPr lang="en-US" sz="3600" dirty="0" err="1"/>
              <a:t>np.matmul</a:t>
            </a:r>
            <a:r>
              <a:rPr lang="en-US" sz="3600" dirty="0"/>
              <a:t>(</a:t>
            </a:r>
            <a:r>
              <a:rPr lang="en-US" sz="3600" dirty="0" err="1"/>
              <a:t>np.linalg.inv</a:t>
            </a:r>
            <a:r>
              <a:rPr lang="en-US" sz="3600" dirty="0"/>
              <a:t>(A),B)</a:t>
            </a:r>
          </a:p>
          <a:p>
            <a:r>
              <a:rPr lang="en-US" sz="3600" dirty="0"/>
              <a:t>print(x)</a:t>
            </a:r>
          </a:p>
        </p:txBody>
      </p:sp>
    </p:spTree>
    <p:extLst>
      <p:ext uri="{BB962C8B-B14F-4D97-AF65-F5344CB8AC3E}">
        <p14:creationId xmlns:p14="http://schemas.microsoft.com/office/powerpoint/2010/main" val="2666129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7F0E41C-919F-3A60-46B6-96A4E4D4EA7A}"/>
              </a:ext>
            </a:extLst>
          </p:cNvPr>
          <p:cNvSpPr txBox="1"/>
          <p:nvPr/>
        </p:nvSpPr>
        <p:spPr>
          <a:xfrm>
            <a:off x="200025" y="228600"/>
            <a:ext cx="112728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names={'</a:t>
            </a:r>
            <a:r>
              <a:rPr lang="en-US" sz="2800" dirty="0" err="1"/>
              <a:t>kleio</a:t>
            </a:r>
            <a:r>
              <a:rPr lang="en-US" sz="2800" dirty="0"/>
              <a:t>','</a:t>
            </a:r>
            <a:r>
              <a:rPr lang="en-US" sz="2800" dirty="0" err="1"/>
              <a:t>Elpida','Paraskevas','Miltiadis','Eleonora','Betty</a:t>
            </a:r>
            <a:r>
              <a:rPr lang="en-US" sz="2800" dirty="0"/>
              <a:t>'}</a:t>
            </a:r>
          </a:p>
          <a:p>
            <a:r>
              <a:rPr lang="en-US" sz="2800" dirty="0" err="1"/>
              <a:t>snames</a:t>
            </a:r>
            <a:r>
              <a:rPr lang="en-US" sz="2800" dirty="0"/>
              <a:t>=sorted(names, key=</a:t>
            </a:r>
            <a:r>
              <a:rPr lang="en-US" sz="2800" dirty="0" err="1"/>
              <a:t>len</a:t>
            </a:r>
            <a:r>
              <a:rPr lang="en-US" sz="2800" dirty="0"/>
              <a:t>, reverse=True)</a:t>
            </a:r>
          </a:p>
          <a:p>
            <a:r>
              <a:rPr lang="en-US" sz="2800" dirty="0"/>
              <a:t>for name in </a:t>
            </a:r>
            <a:r>
              <a:rPr lang="en-US" sz="2800" dirty="0" err="1"/>
              <a:t>snames</a:t>
            </a:r>
            <a:r>
              <a:rPr lang="en-US" sz="2800" dirty="0"/>
              <a:t>:</a:t>
            </a:r>
          </a:p>
          <a:p>
            <a:r>
              <a:rPr lang="en-US" sz="2800" dirty="0"/>
              <a:t>    print(name+' has '+str(</a:t>
            </a:r>
            <a:r>
              <a:rPr lang="en-US" sz="2800" dirty="0" err="1"/>
              <a:t>len</a:t>
            </a:r>
            <a:r>
              <a:rPr lang="en-US" sz="2800" dirty="0"/>
              <a:t>(name))+' chars')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0228629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D636A6-F9A0-A5FD-BD83-A19CAB858A55}"/>
              </a:ext>
            </a:extLst>
          </p:cNvPr>
          <p:cNvSpPr txBox="1"/>
          <p:nvPr/>
        </p:nvSpPr>
        <p:spPr>
          <a:xfrm>
            <a:off x="214312" y="0"/>
            <a:ext cx="11977687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import </a:t>
            </a:r>
            <a:r>
              <a:rPr lang="en-US" sz="1400" dirty="0" err="1"/>
              <a:t>numpy</a:t>
            </a:r>
            <a:r>
              <a:rPr lang="en-US" sz="1400" dirty="0"/>
              <a:t> as np</a:t>
            </a:r>
          </a:p>
          <a:p>
            <a:r>
              <a:rPr lang="en-US" sz="1400" dirty="0"/>
              <a:t>import </a:t>
            </a:r>
            <a:r>
              <a:rPr lang="en-US" sz="1400" dirty="0" err="1"/>
              <a:t>matplotlib.pyplot</a:t>
            </a:r>
            <a:r>
              <a:rPr lang="en-US" sz="1400" dirty="0"/>
              <a:t> as </a:t>
            </a:r>
            <a:r>
              <a:rPr lang="en-US" sz="1400" dirty="0" err="1"/>
              <a:t>plt</a:t>
            </a:r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# </a:t>
            </a:r>
            <a:r>
              <a:rPr lang="el-GR" sz="1400" dirty="0"/>
              <a:t>Ορισμός δευτεροβάθμιας συνάρτησης </a:t>
            </a:r>
            <a:r>
              <a:rPr lang="en-US" sz="1400" dirty="0"/>
              <a:t>f(x) = ax^2 + bx + c</a:t>
            </a:r>
          </a:p>
          <a:p>
            <a:r>
              <a:rPr lang="en-US" sz="1400" dirty="0"/>
              <a:t>def </a:t>
            </a:r>
            <a:r>
              <a:rPr lang="en-US" sz="1400" dirty="0" err="1"/>
              <a:t>quadratic_function</a:t>
            </a:r>
            <a:r>
              <a:rPr lang="en-US" sz="1400" dirty="0"/>
              <a:t>(x, a=1, b=0, c=0):</a:t>
            </a:r>
          </a:p>
          <a:p>
            <a:r>
              <a:rPr lang="en-US" sz="1400" dirty="0"/>
              <a:t>    return a * x**2 + b * x + c</a:t>
            </a:r>
          </a:p>
          <a:p>
            <a:endParaRPr lang="en-US" sz="1400" dirty="0"/>
          </a:p>
          <a:p>
            <a:r>
              <a:rPr lang="en-US" sz="1400" dirty="0"/>
              <a:t># </a:t>
            </a:r>
            <a:r>
              <a:rPr lang="el-GR" sz="1400" dirty="0"/>
              <a:t>Παραγωγή </a:t>
            </a:r>
            <a:r>
              <a:rPr lang="en-US" sz="1400" dirty="0"/>
              <a:t>x </a:t>
            </a:r>
            <a:r>
              <a:rPr lang="el-GR" sz="1400" dirty="0"/>
              <a:t>τιμών</a:t>
            </a:r>
          </a:p>
          <a:p>
            <a:r>
              <a:rPr lang="en-US" sz="1400" dirty="0"/>
              <a:t>x = </a:t>
            </a:r>
            <a:r>
              <a:rPr lang="en-US" sz="1400" dirty="0" err="1"/>
              <a:t>np.linspace</a:t>
            </a:r>
            <a:r>
              <a:rPr lang="en-US" sz="1400" dirty="0"/>
              <a:t>(-10, 10, 400)</a:t>
            </a:r>
          </a:p>
          <a:p>
            <a:r>
              <a:rPr lang="en-US" sz="1400" dirty="0"/>
              <a:t># </a:t>
            </a:r>
            <a:r>
              <a:rPr lang="el-GR" sz="1400" dirty="0"/>
              <a:t>Ρύθμισε το εύρος και το πλήθος των σημείων</a:t>
            </a:r>
          </a:p>
          <a:p>
            <a:r>
              <a:rPr lang="el-GR" sz="1400" dirty="0"/>
              <a:t>#Παράδειγμα:</a:t>
            </a:r>
            <a:r>
              <a:rPr lang="en-US" sz="1400" dirty="0" err="1"/>
              <a:t>arr</a:t>
            </a:r>
            <a:r>
              <a:rPr lang="en-US" sz="1400" dirty="0"/>
              <a:t> = </a:t>
            </a:r>
            <a:r>
              <a:rPr lang="en-US" sz="1400" dirty="0" err="1"/>
              <a:t>np.linspace</a:t>
            </a:r>
            <a:r>
              <a:rPr lang="en-US" sz="1400" dirty="0"/>
              <a:t>(10, 20, 5)</a:t>
            </a:r>
          </a:p>
          <a:p>
            <a:r>
              <a:rPr lang="en-US" sz="1400" dirty="0"/>
              <a:t>#</a:t>
            </a:r>
            <a:r>
              <a:rPr lang="el-GR" sz="1400" dirty="0"/>
              <a:t>Παράδειγμα Εύρος 10 έως 20 και 5 </a:t>
            </a:r>
            <a:r>
              <a:rPr lang="el-GR" sz="1400" dirty="0" err="1"/>
              <a:t>σημεια</a:t>
            </a:r>
            <a:r>
              <a:rPr lang="el-GR" sz="1400" dirty="0"/>
              <a:t> [10. 12.5 15. 17.5 20.]</a:t>
            </a:r>
          </a:p>
          <a:p>
            <a:r>
              <a:rPr lang="el-GR" sz="1400" dirty="0"/>
              <a:t> </a:t>
            </a:r>
          </a:p>
          <a:p>
            <a:r>
              <a:rPr lang="el-GR" sz="1400" dirty="0"/>
              <a:t># Υπολόγισε τις τιμές του  </a:t>
            </a:r>
            <a:r>
              <a:rPr lang="en-US" sz="1400" dirty="0"/>
              <a:t>y </a:t>
            </a:r>
          </a:p>
          <a:p>
            <a:r>
              <a:rPr lang="en-US" sz="1400" dirty="0"/>
              <a:t>y = </a:t>
            </a:r>
            <a:r>
              <a:rPr lang="en-US" sz="1400" dirty="0" err="1"/>
              <a:t>quadratic_function</a:t>
            </a:r>
            <a:r>
              <a:rPr lang="en-US" sz="1400" dirty="0"/>
              <a:t>(x, a=1, b=-2, c=1)  # </a:t>
            </a:r>
            <a:r>
              <a:rPr lang="el-GR" sz="1400" dirty="0"/>
              <a:t>πχ με  </a:t>
            </a:r>
            <a:r>
              <a:rPr lang="en-US" sz="1400" dirty="0"/>
              <a:t>a=1, b=-2, c=1</a:t>
            </a:r>
          </a:p>
          <a:p>
            <a:endParaRPr lang="en-US" sz="1400" dirty="0"/>
          </a:p>
          <a:p>
            <a:r>
              <a:rPr lang="en-US" sz="1400" dirty="0"/>
              <a:t># </a:t>
            </a:r>
            <a:r>
              <a:rPr lang="el-GR" sz="1400" dirty="0"/>
              <a:t>κάνε το γράφημα</a:t>
            </a:r>
          </a:p>
          <a:p>
            <a:r>
              <a:rPr lang="en-US" sz="1400" dirty="0" err="1"/>
              <a:t>plt.plot</a:t>
            </a:r>
            <a:r>
              <a:rPr lang="en-US" sz="1400" dirty="0"/>
              <a:t>(x, y, label=</a:t>
            </a:r>
            <a:r>
              <a:rPr lang="en-US" sz="1400" dirty="0" err="1"/>
              <a:t>r'$f</a:t>
            </a:r>
            <a:r>
              <a:rPr lang="en-US" sz="1400" dirty="0"/>
              <a:t>(x) = ax^2 + bx + c$', color='blue')</a:t>
            </a:r>
          </a:p>
          <a:p>
            <a:r>
              <a:rPr lang="en-US" sz="1400" dirty="0"/>
              <a:t>#</a:t>
            </a:r>
            <a:r>
              <a:rPr lang="el-GR" sz="1400" dirty="0"/>
              <a:t>οτιδήποτε μεταξύ $ συμβόλων ερμηνεύεται σαν </a:t>
            </a:r>
            <a:r>
              <a:rPr lang="en-US" sz="1400" dirty="0"/>
              <a:t>LaTeX math.</a:t>
            </a:r>
          </a:p>
          <a:p>
            <a:r>
              <a:rPr lang="en-US" sz="1400" dirty="0"/>
              <a:t># </a:t>
            </a:r>
            <a:r>
              <a:rPr lang="el-GR" sz="1400" dirty="0"/>
              <a:t>το </a:t>
            </a:r>
            <a:r>
              <a:rPr lang="en-US" sz="1400" dirty="0"/>
              <a:t>r </a:t>
            </a:r>
            <a:r>
              <a:rPr lang="el-GR" sz="1400" dirty="0" err="1"/>
              <a:t>σημαινει</a:t>
            </a:r>
            <a:r>
              <a:rPr lang="el-GR" sz="1400" dirty="0"/>
              <a:t> ότι δεν χρειάζονται \</a:t>
            </a:r>
            <a:r>
              <a:rPr lang="en-US" sz="1400" dirty="0"/>
              <a:t>f </a:t>
            </a:r>
            <a:r>
              <a:rPr lang="el-GR" sz="1400" dirty="0"/>
              <a:t>ή \</a:t>
            </a:r>
            <a:r>
              <a:rPr lang="en-US" sz="1400" dirty="0"/>
              <a:t>s </a:t>
            </a:r>
            <a:r>
              <a:rPr lang="el-GR" sz="1400" dirty="0" err="1"/>
              <a:t>Λατεχ</a:t>
            </a:r>
            <a:endParaRPr lang="el-GR" sz="1400" dirty="0"/>
          </a:p>
          <a:p>
            <a:r>
              <a:rPr lang="en-US" sz="1400" dirty="0" err="1"/>
              <a:t>plt.title</a:t>
            </a:r>
            <a:r>
              <a:rPr lang="en-US" sz="1400" dirty="0"/>
              <a:t>('</a:t>
            </a:r>
            <a:r>
              <a:rPr lang="el-GR" sz="1400" dirty="0"/>
              <a:t>Γράφημα δευτεροβάθμιας συνάρτησης')</a:t>
            </a:r>
          </a:p>
          <a:p>
            <a:r>
              <a:rPr lang="en-US" sz="1400" dirty="0" err="1"/>
              <a:t>plt.xlabel</a:t>
            </a:r>
            <a:r>
              <a:rPr lang="en-US" sz="1400" dirty="0"/>
              <a:t>('x')</a:t>
            </a:r>
          </a:p>
          <a:p>
            <a:r>
              <a:rPr lang="en-US" sz="1400" dirty="0" err="1"/>
              <a:t>plt.ylabel</a:t>
            </a:r>
            <a:r>
              <a:rPr lang="en-US" sz="1400" dirty="0"/>
              <a:t>('f(x)')</a:t>
            </a:r>
          </a:p>
          <a:p>
            <a:r>
              <a:rPr lang="en-US" sz="1400" dirty="0" err="1"/>
              <a:t>plt.axhline</a:t>
            </a:r>
            <a:r>
              <a:rPr lang="en-US" sz="1400" dirty="0"/>
              <a:t>(0, color='</a:t>
            </a:r>
            <a:r>
              <a:rPr lang="en-US" sz="1400" dirty="0" err="1"/>
              <a:t>black',linewidth</a:t>
            </a:r>
            <a:r>
              <a:rPr lang="en-US" sz="1400" dirty="0"/>
              <a:t>=0.5)</a:t>
            </a:r>
          </a:p>
          <a:p>
            <a:r>
              <a:rPr lang="en-US" sz="1400" dirty="0" err="1"/>
              <a:t>plt.axvline</a:t>
            </a:r>
            <a:r>
              <a:rPr lang="en-US" sz="1400" dirty="0"/>
              <a:t>(0, color='</a:t>
            </a:r>
            <a:r>
              <a:rPr lang="en-US" sz="1400" dirty="0" err="1"/>
              <a:t>black',linewidth</a:t>
            </a:r>
            <a:r>
              <a:rPr lang="en-US" sz="1400" dirty="0"/>
              <a:t>=0.5)</a:t>
            </a:r>
          </a:p>
          <a:p>
            <a:r>
              <a:rPr lang="en-US" sz="1400" dirty="0" err="1"/>
              <a:t>plt.grid</a:t>
            </a:r>
            <a:r>
              <a:rPr lang="en-US" sz="1400" dirty="0"/>
              <a:t>(True)</a:t>
            </a:r>
          </a:p>
          <a:p>
            <a:r>
              <a:rPr lang="en-US" sz="1400" dirty="0" err="1"/>
              <a:t>plt.legend</a:t>
            </a:r>
            <a:r>
              <a:rPr lang="en-US" sz="1400" dirty="0"/>
              <a:t>()</a:t>
            </a:r>
          </a:p>
          <a:p>
            <a:endParaRPr lang="en-US" dirty="0"/>
          </a:p>
          <a:p>
            <a:r>
              <a:rPr lang="en-US" dirty="0"/>
              <a:t># Show the plot</a:t>
            </a:r>
          </a:p>
          <a:p>
            <a:r>
              <a:rPr lang="en-US" dirty="0" err="1"/>
              <a:t>plt.show</a:t>
            </a:r>
            <a:r>
              <a:rPr lang="en-US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301074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D606D6-F71F-8C26-8385-A6340FDB5788}"/>
              </a:ext>
            </a:extLst>
          </p:cNvPr>
          <p:cNvSpPr txBox="1"/>
          <p:nvPr/>
        </p:nvSpPr>
        <p:spPr>
          <a:xfrm>
            <a:off x="214313" y="142875"/>
            <a:ext cx="1197768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import numpy as np</a:t>
            </a:r>
          </a:p>
          <a:p>
            <a:endParaRPr lang="en-US"/>
          </a:p>
          <a:p>
            <a:r>
              <a:rPr lang="en-US"/>
              <a:t>def find_inverse(matrix):</a:t>
            </a:r>
          </a:p>
          <a:p>
            <a:r>
              <a:rPr lang="en-US"/>
              <a:t>    try:</a:t>
            </a:r>
          </a:p>
          <a:p>
            <a:r>
              <a:rPr lang="en-US"/>
              <a:t>        # Using numpy to find the inverse of the matrix</a:t>
            </a:r>
          </a:p>
          <a:p>
            <a:r>
              <a:rPr lang="en-US"/>
              <a:t>        inverse_matrix = np.linalg.inv(matrix)</a:t>
            </a:r>
          </a:p>
          <a:p>
            <a:r>
              <a:rPr lang="en-US"/>
              <a:t>        return inverse_matrix</a:t>
            </a:r>
          </a:p>
          <a:p>
            <a:r>
              <a:rPr lang="en-US"/>
              <a:t>    except np.linalg.LinAlgError:</a:t>
            </a:r>
          </a:p>
          <a:p>
            <a:r>
              <a:rPr lang="en-US"/>
              <a:t>        # Exception </a:t>
            </a:r>
            <a:r>
              <a:rPr lang="el-GR"/>
              <a:t>Αν ο πίνακας δεν είναι αντιστρέψιμος, θα εμφανιστει σφάλμα</a:t>
            </a:r>
          </a:p>
          <a:p>
            <a:r>
              <a:rPr lang="el-GR"/>
              <a:t>        </a:t>
            </a:r>
            <a:r>
              <a:rPr lang="en-US"/>
              <a:t>return "</a:t>
            </a:r>
            <a:r>
              <a:rPr lang="el-GR"/>
              <a:t>Ο πίνακας δεν μποει να αντιστραφει."</a:t>
            </a:r>
          </a:p>
          <a:p>
            <a:endParaRPr lang="el-GR"/>
          </a:p>
          <a:p>
            <a:r>
              <a:rPr lang="el-GR"/>
              <a:t># Παράδειγμα (2</a:t>
            </a:r>
            <a:r>
              <a:rPr lang="en-US"/>
              <a:t>x2 </a:t>
            </a:r>
            <a:r>
              <a:rPr lang="el-GR"/>
              <a:t>πίνακας)</a:t>
            </a:r>
          </a:p>
          <a:p>
            <a:r>
              <a:rPr lang="en-US"/>
              <a:t>matrix = np.array([[4, 7], [2, 6]])</a:t>
            </a:r>
          </a:p>
          <a:p>
            <a:endParaRPr lang="en-US"/>
          </a:p>
          <a:p>
            <a:r>
              <a:rPr lang="en-US"/>
              <a:t>print("</a:t>
            </a:r>
            <a:r>
              <a:rPr lang="el-GR"/>
              <a:t>Ο πίνακας:")</a:t>
            </a:r>
          </a:p>
          <a:p>
            <a:r>
              <a:rPr lang="en-US"/>
              <a:t>print(matrix)</a:t>
            </a:r>
          </a:p>
          <a:p>
            <a:endParaRPr lang="en-US"/>
          </a:p>
          <a:p>
            <a:r>
              <a:rPr lang="en-US"/>
              <a:t>inverse = find_inverse(matrix)</a:t>
            </a:r>
          </a:p>
          <a:p>
            <a:endParaRPr lang="en-US"/>
          </a:p>
          <a:p>
            <a:r>
              <a:rPr lang="en-US"/>
              <a:t>print("\n</a:t>
            </a:r>
            <a:r>
              <a:rPr lang="el-GR"/>
              <a:t>Ο αντίστροφος:")</a:t>
            </a:r>
          </a:p>
          <a:p>
            <a:r>
              <a:rPr lang="en-US"/>
              <a:t>print(inverse)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8849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489E40-8F92-2B76-F8D6-2C37A77589B6}"/>
              </a:ext>
            </a:extLst>
          </p:cNvPr>
          <p:cNvSpPr txBox="1"/>
          <p:nvPr/>
        </p:nvSpPr>
        <p:spPr>
          <a:xfrm>
            <a:off x="100013" y="0"/>
            <a:ext cx="11972925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import </a:t>
            </a:r>
            <a:r>
              <a:rPr lang="en-US" sz="3200" dirty="0" err="1"/>
              <a:t>numpy</a:t>
            </a:r>
            <a:r>
              <a:rPr lang="en-US" sz="3200" dirty="0"/>
              <a:t> as np</a:t>
            </a:r>
          </a:p>
          <a:p>
            <a:endParaRPr lang="en-US" sz="3200" dirty="0"/>
          </a:p>
          <a:p>
            <a:r>
              <a:rPr lang="en-US" sz="3200" dirty="0"/>
              <a:t># Define two tables (matrices)</a:t>
            </a:r>
          </a:p>
          <a:p>
            <a:r>
              <a:rPr lang="en-US" sz="3200" dirty="0"/>
              <a:t>table1 = </a:t>
            </a:r>
            <a:r>
              <a:rPr lang="en-US" sz="3200" dirty="0" err="1"/>
              <a:t>np.array</a:t>
            </a:r>
            <a:r>
              <a:rPr lang="en-US" sz="3200" dirty="0"/>
              <a:t>([[1, 2], [3, 4]])</a:t>
            </a:r>
          </a:p>
          <a:p>
            <a:r>
              <a:rPr lang="en-US" sz="3200" dirty="0"/>
              <a:t>table2 = </a:t>
            </a:r>
            <a:r>
              <a:rPr lang="en-US" sz="3200" dirty="0" err="1"/>
              <a:t>np.array</a:t>
            </a:r>
            <a:r>
              <a:rPr lang="en-US" sz="3200" dirty="0"/>
              <a:t>([[5, 6], [7, 8]])</a:t>
            </a:r>
          </a:p>
          <a:p>
            <a:endParaRPr lang="en-US" sz="3200" dirty="0"/>
          </a:p>
          <a:p>
            <a:r>
              <a:rPr lang="en-US" sz="3200" dirty="0"/>
              <a:t># Multiply the two tables</a:t>
            </a:r>
          </a:p>
          <a:p>
            <a:r>
              <a:rPr lang="en-US" sz="3200" dirty="0"/>
              <a:t>result = np.dot(table1, table2)</a:t>
            </a:r>
          </a:p>
          <a:p>
            <a:endParaRPr lang="en-US" sz="3200" dirty="0"/>
          </a:p>
          <a:p>
            <a:r>
              <a:rPr lang="en-US" sz="3200" dirty="0"/>
              <a:t># Print the result</a:t>
            </a:r>
          </a:p>
          <a:p>
            <a:r>
              <a:rPr lang="en-US" sz="3200" dirty="0"/>
              <a:t>print("Result of multiplication:")</a:t>
            </a:r>
          </a:p>
          <a:p>
            <a:r>
              <a:rPr lang="en-US" sz="3200" dirty="0"/>
              <a:t>print(result)</a:t>
            </a:r>
          </a:p>
        </p:txBody>
      </p:sp>
    </p:spTree>
    <p:extLst>
      <p:ext uri="{BB962C8B-B14F-4D97-AF65-F5344CB8AC3E}">
        <p14:creationId xmlns:p14="http://schemas.microsoft.com/office/powerpoint/2010/main" val="16493342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EB29AC-C1F0-527F-CCF1-A8ABFBB2885D}"/>
              </a:ext>
            </a:extLst>
          </p:cNvPr>
          <p:cNvSpPr txBox="1"/>
          <p:nvPr/>
        </p:nvSpPr>
        <p:spPr>
          <a:xfrm>
            <a:off x="114300" y="142875"/>
            <a:ext cx="1190148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class </a:t>
            </a:r>
            <a:r>
              <a:rPr lang="en-US" sz="1600" dirty="0" err="1"/>
              <a:t>MatrixError</a:t>
            </a:r>
            <a:r>
              <a:rPr lang="en-US" sz="1600" dirty="0"/>
              <a:t>(Exception):</a:t>
            </a:r>
            <a:r>
              <a:rPr lang="el-GR" sz="1600" dirty="0"/>
              <a:t>                                                     #1</a:t>
            </a:r>
            <a:endParaRPr lang="en-US" sz="1600" dirty="0"/>
          </a:p>
          <a:p>
            <a:r>
              <a:rPr lang="en-US" sz="1600" dirty="0"/>
              <a:t>    """Custom exception to handle matrix errors."""</a:t>
            </a:r>
          </a:p>
          <a:p>
            <a:r>
              <a:rPr lang="en-US" sz="1600" dirty="0"/>
              <a:t>    pass</a:t>
            </a:r>
          </a:p>
          <a:p>
            <a:r>
              <a:rPr lang="en-US" sz="1600" dirty="0"/>
              <a:t>def </a:t>
            </a:r>
            <a:r>
              <a:rPr lang="en-US" sz="1600" dirty="0" err="1"/>
              <a:t>matrix_multiply</a:t>
            </a:r>
            <a:r>
              <a:rPr lang="en-US" sz="1600" dirty="0"/>
              <a:t>(A, B):</a:t>
            </a:r>
          </a:p>
          <a:p>
            <a:r>
              <a:rPr lang="en-US" sz="1600" dirty="0"/>
              <a:t>    # Check if matrices A and B are non-empty</a:t>
            </a:r>
          </a:p>
          <a:p>
            <a:r>
              <a:rPr lang="en-US" sz="1600" dirty="0"/>
              <a:t>    if not A or not B:</a:t>
            </a:r>
          </a:p>
          <a:p>
            <a:r>
              <a:rPr lang="en-US" sz="1600" dirty="0"/>
              <a:t>        raise </a:t>
            </a:r>
            <a:r>
              <a:rPr lang="en-US" sz="1600" dirty="0" err="1"/>
              <a:t>MatrixError</a:t>
            </a:r>
            <a:r>
              <a:rPr lang="en-US" sz="1600" dirty="0"/>
              <a:t>("Matrices must not be empty.")</a:t>
            </a:r>
          </a:p>
          <a:p>
            <a:endParaRPr lang="en-US" sz="1600" dirty="0"/>
          </a:p>
          <a:p>
            <a:r>
              <a:rPr lang="en-US" sz="1600" dirty="0"/>
              <a:t>    # Check if all rows of A and B have the same length</a:t>
            </a:r>
          </a:p>
          <a:p>
            <a:r>
              <a:rPr lang="en-US" sz="1600" dirty="0"/>
              <a:t>    if not all(</a:t>
            </a:r>
            <a:r>
              <a:rPr lang="en-US" sz="1600" dirty="0" err="1"/>
              <a:t>len</a:t>
            </a:r>
            <a:r>
              <a:rPr lang="en-US" sz="1600" dirty="0"/>
              <a:t>(row) == </a:t>
            </a:r>
            <a:r>
              <a:rPr lang="en-US" sz="1600" dirty="0" err="1"/>
              <a:t>len</a:t>
            </a:r>
            <a:r>
              <a:rPr lang="en-US" sz="1600" dirty="0"/>
              <a:t>(A[0]) for row in A):</a:t>
            </a:r>
          </a:p>
          <a:p>
            <a:r>
              <a:rPr lang="en-US" sz="1600" dirty="0"/>
              <a:t>        raise </a:t>
            </a:r>
            <a:r>
              <a:rPr lang="en-US" sz="1600" dirty="0" err="1"/>
              <a:t>MatrixError</a:t>
            </a:r>
            <a:r>
              <a:rPr lang="en-US" sz="1600" dirty="0"/>
              <a:t>("All rows in matrix A must have the same number of columns.")</a:t>
            </a:r>
          </a:p>
          <a:p>
            <a:r>
              <a:rPr lang="en-US" sz="1600" dirty="0"/>
              <a:t>    if not all(</a:t>
            </a:r>
            <a:r>
              <a:rPr lang="en-US" sz="1600" dirty="0" err="1"/>
              <a:t>len</a:t>
            </a:r>
            <a:r>
              <a:rPr lang="en-US" sz="1600" dirty="0"/>
              <a:t>(row) == </a:t>
            </a:r>
            <a:r>
              <a:rPr lang="en-US" sz="1600" dirty="0" err="1"/>
              <a:t>len</a:t>
            </a:r>
            <a:r>
              <a:rPr lang="en-US" sz="1600" dirty="0"/>
              <a:t>(B[0]) for row in B):</a:t>
            </a:r>
          </a:p>
          <a:p>
            <a:r>
              <a:rPr lang="en-US" sz="1600" dirty="0"/>
              <a:t>        raise </a:t>
            </a:r>
            <a:r>
              <a:rPr lang="en-US" sz="1600" dirty="0" err="1"/>
              <a:t>MatrixError</a:t>
            </a:r>
            <a:r>
              <a:rPr lang="en-US" sz="1600" dirty="0"/>
              <a:t>("All rows in matrix B must have the same number of columns.")</a:t>
            </a:r>
          </a:p>
          <a:p>
            <a:r>
              <a:rPr lang="en-US" sz="1600" dirty="0"/>
              <a:t>    </a:t>
            </a:r>
          </a:p>
          <a:p>
            <a:r>
              <a:rPr lang="en-US" sz="1600" dirty="0"/>
              <a:t>    # Check if multiplication is possible (columns of A must match rows of B)</a:t>
            </a:r>
          </a:p>
          <a:p>
            <a:r>
              <a:rPr lang="en-US" sz="1600" dirty="0"/>
              <a:t>    if </a:t>
            </a:r>
            <a:r>
              <a:rPr lang="en-US" sz="1600" dirty="0" err="1"/>
              <a:t>len</a:t>
            </a:r>
            <a:r>
              <a:rPr lang="en-US" sz="1600" dirty="0"/>
              <a:t>(A[0]) != </a:t>
            </a:r>
            <a:r>
              <a:rPr lang="en-US" sz="1600" dirty="0" err="1"/>
              <a:t>len</a:t>
            </a:r>
            <a:r>
              <a:rPr lang="en-US" sz="1600" dirty="0"/>
              <a:t>(B):</a:t>
            </a:r>
          </a:p>
          <a:p>
            <a:r>
              <a:rPr lang="en-US" sz="1600" dirty="0"/>
              <a:t>        raise </a:t>
            </a:r>
            <a:r>
              <a:rPr lang="en-US" sz="1600" dirty="0" err="1"/>
              <a:t>MatrixError</a:t>
            </a:r>
            <a:r>
              <a:rPr lang="en-US" sz="1600" dirty="0"/>
              <a:t>("Number of columns in matrix A must equal number of rows in matrix B.")</a:t>
            </a:r>
          </a:p>
          <a:p>
            <a:r>
              <a:rPr lang="en-US" sz="1600" dirty="0"/>
              <a:t>    # Initialize the result matrix with the appropriate size</a:t>
            </a:r>
          </a:p>
          <a:p>
            <a:r>
              <a:rPr lang="en-US" sz="1600" dirty="0"/>
              <a:t>    result = [[0 for _ in range(</a:t>
            </a:r>
            <a:r>
              <a:rPr lang="en-US" sz="1600" dirty="0" err="1"/>
              <a:t>len</a:t>
            </a:r>
            <a:r>
              <a:rPr lang="en-US" sz="1600" dirty="0"/>
              <a:t>(B[0]))] for _ in range(</a:t>
            </a:r>
            <a:r>
              <a:rPr lang="en-US" sz="1600" dirty="0" err="1"/>
              <a:t>len</a:t>
            </a:r>
            <a:r>
              <a:rPr lang="en-US" sz="1600" dirty="0"/>
              <a:t>(A))]</a:t>
            </a:r>
          </a:p>
          <a:p>
            <a:endParaRPr lang="en-US" sz="1600" dirty="0"/>
          </a:p>
          <a:p>
            <a:r>
              <a:rPr lang="en-US" sz="1600" dirty="0"/>
              <a:t>    # Perform matrix multiplication</a:t>
            </a:r>
          </a:p>
          <a:p>
            <a:r>
              <a:rPr lang="en-US" sz="1600" dirty="0"/>
              <a:t>    for </a:t>
            </a:r>
            <a:r>
              <a:rPr lang="en-US" sz="1600" dirty="0" err="1"/>
              <a:t>i</a:t>
            </a:r>
            <a:r>
              <a:rPr lang="en-US" sz="1600" dirty="0"/>
              <a:t> in range(</a:t>
            </a:r>
            <a:r>
              <a:rPr lang="en-US" sz="1600" dirty="0" err="1"/>
              <a:t>len</a:t>
            </a:r>
            <a:r>
              <a:rPr lang="en-US" sz="1600" dirty="0"/>
              <a:t>(A)):</a:t>
            </a:r>
          </a:p>
          <a:p>
            <a:r>
              <a:rPr lang="en-US" sz="1600" dirty="0"/>
              <a:t>        for j in range(</a:t>
            </a:r>
            <a:r>
              <a:rPr lang="en-US" sz="1600" dirty="0" err="1"/>
              <a:t>len</a:t>
            </a:r>
            <a:r>
              <a:rPr lang="en-US" sz="1600" dirty="0"/>
              <a:t>(B[0])):</a:t>
            </a:r>
          </a:p>
          <a:p>
            <a:r>
              <a:rPr lang="en-US" sz="1600" dirty="0"/>
              <a:t>            for k in range(</a:t>
            </a:r>
            <a:r>
              <a:rPr lang="en-US" sz="1600" dirty="0" err="1"/>
              <a:t>len</a:t>
            </a:r>
            <a:r>
              <a:rPr lang="en-US" sz="1600" dirty="0"/>
              <a:t>(B)):</a:t>
            </a:r>
          </a:p>
          <a:p>
            <a:r>
              <a:rPr lang="en-US" sz="1600" dirty="0"/>
              <a:t>                result[</a:t>
            </a:r>
            <a:r>
              <a:rPr lang="en-US" sz="1600" dirty="0" err="1"/>
              <a:t>i</a:t>
            </a:r>
            <a:r>
              <a:rPr lang="en-US" sz="1600" dirty="0"/>
              <a:t>][j] += A[</a:t>
            </a:r>
            <a:r>
              <a:rPr lang="en-US" sz="1600" dirty="0" err="1"/>
              <a:t>i</a:t>
            </a:r>
            <a:r>
              <a:rPr lang="en-US" sz="1600" dirty="0"/>
              <a:t>][k] * B[k][j]</a:t>
            </a:r>
          </a:p>
          <a:p>
            <a:r>
              <a:rPr lang="en-US" sz="1600" dirty="0"/>
              <a:t>    </a:t>
            </a:r>
          </a:p>
          <a:p>
            <a:r>
              <a:rPr lang="en-US" sz="1600" dirty="0"/>
              <a:t>    return result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2212767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DCCF59-D1A6-FD69-C3DF-868F0CA80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6414" y="0"/>
            <a:ext cx="8886884" cy="953669"/>
          </a:xfrm>
        </p:spPr>
        <p:txBody>
          <a:bodyPr/>
          <a:lstStyle/>
          <a:p>
            <a:r>
              <a:rPr lang="el-GR" dirty="0"/>
              <a:t>ΔΕΚΑΔΙΚΟΙ ΑΡΙΘΜΟΙ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8D191A4-35AE-FE1C-0E52-E190EA372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472" y="953669"/>
            <a:ext cx="11857055" cy="5970730"/>
          </a:xfrm>
        </p:spPr>
        <p:txBody>
          <a:bodyPr numCol="2"/>
          <a:lstStyle/>
          <a:p>
            <a:pPr marL="0" indent="0">
              <a:buNone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Πρέπει να φορτώσουμε την βιβλιοθήκη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import math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x=89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math.exp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Αποτέλεσμα 1096.6331584284585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ΣΤΑΘΕΡΕΣ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math.pi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3.14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math.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l-GR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βάση του 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neperiou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λογάριθμου 2.7182818284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ceil(x)     #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Δίνει τον μικρότερο ακέραιο που είναι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#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μεγαλύτερος του χ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copysign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x,y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   #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τον δεκαδικό αριθμό που έχει απόλυτη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τιμή την τιμή του χ και πρόσημο το πρόσημο του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18016323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ABF727-11CE-F0D3-7568-56B560968C48}"/>
              </a:ext>
            </a:extLst>
          </p:cNvPr>
          <p:cNvSpPr txBox="1"/>
          <p:nvPr/>
        </p:nvSpPr>
        <p:spPr>
          <a:xfrm>
            <a:off x="257175" y="171450"/>
            <a:ext cx="1127283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Example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πολλαπλασιασμός πίνακες από πίνακες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r>
              <a:rPr lang="en-US" dirty="0"/>
              <a:t># </a:t>
            </a:r>
            <a:r>
              <a:rPr lang="el-GR" dirty="0"/>
              <a:t>΄</a:t>
            </a:r>
            <a:r>
              <a:rPr lang="el-GR" dirty="0" err="1"/>
              <a:t>Εστω</a:t>
            </a:r>
            <a:r>
              <a:rPr lang="el-GR" dirty="0"/>
              <a:t> δύο πίνακες </a:t>
            </a:r>
            <a:r>
              <a:rPr lang="en-US" dirty="0"/>
              <a:t>n x m</a:t>
            </a:r>
          </a:p>
          <a:p>
            <a:r>
              <a:rPr lang="en-US" dirty="0"/>
              <a:t>matrix1 = [[12,7,3],</a:t>
            </a:r>
          </a:p>
          <a:p>
            <a:r>
              <a:rPr lang="en-US" dirty="0"/>
              <a:t>        [4 ,5,6],</a:t>
            </a:r>
          </a:p>
          <a:p>
            <a:r>
              <a:rPr lang="en-US" dirty="0"/>
              <a:t>        [7 ,8,9]]</a:t>
            </a:r>
          </a:p>
          <a:p>
            <a:r>
              <a:rPr lang="en-US" dirty="0"/>
              <a:t>matrix2 = [[5,8,1],</a:t>
            </a:r>
          </a:p>
          <a:p>
            <a:r>
              <a:rPr lang="en-US" dirty="0"/>
              <a:t>        [6,7,3],</a:t>
            </a:r>
          </a:p>
          <a:p>
            <a:r>
              <a:rPr lang="en-US" dirty="0"/>
              <a:t>        [4,5,9]]</a:t>
            </a:r>
          </a:p>
          <a:p>
            <a:endParaRPr lang="en-US" dirty="0"/>
          </a:p>
          <a:p>
            <a:r>
              <a:rPr lang="en-US" dirty="0"/>
              <a:t>res = [[0 for x in range(3)] for y in range(3)] </a:t>
            </a:r>
          </a:p>
          <a:p>
            <a:endParaRPr lang="en-US" dirty="0"/>
          </a:p>
          <a:p>
            <a:r>
              <a:rPr lang="en-US" dirty="0"/>
              <a:t># explicit for loops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range(</a:t>
            </a:r>
            <a:r>
              <a:rPr lang="en-US" dirty="0" err="1"/>
              <a:t>len</a:t>
            </a:r>
            <a:r>
              <a:rPr lang="en-US" dirty="0"/>
              <a:t>(matrix1)):</a:t>
            </a:r>
          </a:p>
          <a:p>
            <a:r>
              <a:rPr lang="en-US" dirty="0"/>
              <a:t>    for j in range(</a:t>
            </a:r>
            <a:r>
              <a:rPr lang="en-US" dirty="0" err="1"/>
              <a:t>len</a:t>
            </a:r>
            <a:r>
              <a:rPr lang="en-US" dirty="0"/>
              <a:t>(matrix2[0])):</a:t>
            </a:r>
          </a:p>
          <a:p>
            <a:r>
              <a:rPr lang="en-US" dirty="0"/>
              <a:t>        for k in range(</a:t>
            </a:r>
            <a:r>
              <a:rPr lang="en-US" dirty="0" err="1"/>
              <a:t>len</a:t>
            </a:r>
            <a:r>
              <a:rPr lang="en-US" dirty="0"/>
              <a:t>(matrix2)):</a:t>
            </a:r>
          </a:p>
          <a:p>
            <a:endParaRPr lang="en-US" dirty="0"/>
          </a:p>
          <a:p>
            <a:r>
              <a:rPr lang="en-US" dirty="0"/>
              <a:t>            # resulted matrix</a:t>
            </a:r>
          </a:p>
          <a:p>
            <a:r>
              <a:rPr lang="en-US" dirty="0"/>
              <a:t>            res[</a:t>
            </a:r>
            <a:r>
              <a:rPr lang="en-US" dirty="0" err="1"/>
              <a:t>i</a:t>
            </a:r>
            <a:r>
              <a:rPr lang="en-US" dirty="0"/>
              <a:t>][j] += matrix1[</a:t>
            </a:r>
            <a:r>
              <a:rPr lang="en-US" dirty="0" err="1"/>
              <a:t>i</a:t>
            </a:r>
            <a:r>
              <a:rPr lang="en-US" dirty="0"/>
              <a:t>][k] * matrix2[k][j]</a:t>
            </a:r>
          </a:p>
          <a:p>
            <a:endParaRPr lang="en-US" dirty="0"/>
          </a:p>
          <a:p>
            <a:r>
              <a:rPr lang="en-US" dirty="0"/>
              <a:t>print (res)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5941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18ADAF4-064F-DBF8-5540-CC7B098C901E}"/>
              </a:ext>
            </a:extLst>
          </p:cNvPr>
          <p:cNvSpPr txBox="1"/>
          <p:nvPr/>
        </p:nvSpPr>
        <p:spPr>
          <a:xfrm>
            <a:off x="342900" y="428625"/>
            <a:ext cx="116804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import </a:t>
            </a:r>
            <a:r>
              <a:rPr lang="en-US" sz="2800" dirty="0" err="1"/>
              <a:t>sympy</a:t>
            </a:r>
            <a:r>
              <a:rPr lang="en-US" sz="2800" dirty="0"/>
              <a:t> as </a:t>
            </a:r>
            <a:r>
              <a:rPr lang="en-US" sz="2800" dirty="0" err="1"/>
              <a:t>sp</a:t>
            </a:r>
            <a:endParaRPr lang="en-US" sz="2800" dirty="0"/>
          </a:p>
          <a:p>
            <a:r>
              <a:rPr lang="en-US" sz="2800" dirty="0"/>
              <a:t>x=</a:t>
            </a:r>
            <a:r>
              <a:rPr lang="en-US" sz="2800" dirty="0" err="1"/>
              <a:t>sp.symbols</a:t>
            </a:r>
            <a:r>
              <a:rPr lang="en-US" sz="2800" dirty="0"/>
              <a:t>('x')</a:t>
            </a:r>
          </a:p>
          <a:p>
            <a:r>
              <a:rPr lang="en-US" sz="2800" dirty="0"/>
              <a:t>f=2*x**2*</a:t>
            </a:r>
            <a:r>
              <a:rPr lang="en-US" sz="2800" dirty="0" err="1"/>
              <a:t>sp.cos</a:t>
            </a:r>
            <a:r>
              <a:rPr lang="en-US" sz="2800" dirty="0"/>
              <a:t>(x)</a:t>
            </a:r>
          </a:p>
          <a:p>
            <a:r>
              <a:rPr lang="en-US" sz="2800" dirty="0"/>
              <a:t>integral=</a:t>
            </a:r>
            <a:r>
              <a:rPr lang="en-US" sz="2800" dirty="0" err="1"/>
              <a:t>sp.integrate</a:t>
            </a:r>
            <a:r>
              <a:rPr lang="en-US" sz="2800" dirty="0"/>
              <a:t>(</a:t>
            </a:r>
            <a:r>
              <a:rPr lang="en-US" sz="2800" dirty="0" err="1"/>
              <a:t>f,x</a:t>
            </a:r>
            <a:r>
              <a:rPr lang="en-US" sz="2800" dirty="0"/>
              <a:t>)</a:t>
            </a:r>
          </a:p>
          <a:p>
            <a:r>
              <a:rPr lang="en-US" sz="2800" dirty="0"/>
              <a:t>print("</a:t>
            </a:r>
            <a:r>
              <a:rPr lang="el-GR" sz="2800" dirty="0"/>
              <a:t>Ολοκλήρωμα ισούται με:",</a:t>
            </a:r>
            <a:r>
              <a:rPr lang="en-US" sz="2800" dirty="0"/>
              <a:t>integral)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201690-2BEC-17E2-CEF4-392D366757F0}"/>
              </a:ext>
            </a:extLst>
          </p:cNvPr>
          <p:cNvSpPr txBox="1"/>
          <p:nvPr/>
        </p:nvSpPr>
        <p:spPr>
          <a:xfrm>
            <a:off x="264268" y="2886986"/>
            <a:ext cx="1166346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33CC"/>
                </a:solidFill>
              </a:rPr>
              <a:t>import </a:t>
            </a:r>
            <a:r>
              <a:rPr lang="en-US" sz="2000" dirty="0" err="1">
                <a:solidFill>
                  <a:srgbClr val="0033CC"/>
                </a:solidFill>
              </a:rPr>
              <a:t>sympy</a:t>
            </a:r>
            <a:r>
              <a:rPr lang="en-US" sz="2000" dirty="0">
                <a:solidFill>
                  <a:srgbClr val="0033CC"/>
                </a:solidFill>
              </a:rPr>
              <a:t> as </a:t>
            </a:r>
            <a:r>
              <a:rPr lang="en-US" sz="2000" dirty="0" err="1">
                <a:solidFill>
                  <a:srgbClr val="0033CC"/>
                </a:solidFill>
              </a:rPr>
              <a:t>sp</a:t>
            </a:r>
            <a:endParaRPr lang="en-US" sz="2000" dirty="0">
              <a:solidFill>
                <a:srgbClr val="0033CC"/>
              </a:solidFill>
            </a:endParaRPr>
          </a:p>
          <a:p>
            <a:r>
              <a:rPr lang="en-US" sz="2000" dirty="0">
                <a:solidFill>
                  <a:srgbClr val="0033CC"/>
                </a:solidFill>
              </a:rPr>
              <a:t># </a:t>
            </a:r>
            <a:r>
              <a:rPr lang="el-GR" sz="2000" dirty="0">
                <a:solidFill>
                  <a:srgbClr val="0033CC"/>
                </a:solidFill>
              </a:rPr>
              <a:t>Ορισμός συμβόλων</a:t>
            </a:r>
          </a:p>
          <a:p>
            <a:r>
              <a:rPr lang="en-US" sz="2000" dirty="0">
                <a:solidFill>
                  <a:srgbClr val="0033CC"/>
                </a:solidFill>
              </a:rPr>
              <a:t>x = </a:t>
            </a:r>
            <a:r>
              <a:rPr lang="en-US" sz="2000" dirty="0" err="1">
                <a:solidFill>
                  <a:srgbClr val="0033CC"/>
                </a:solidFill>
              </a:rPr>
              <a:t>sp.symbols</a:t>
            </a:r>
            <a:r>
              <a:rPr lang="en-US" sz="2000" dirty="0">
                <a:solidFill>
                  <a:srgbClr val="0033CC"/>
                </a:solidFill>
              </a:rPr>
              <a:t>('x')</a:t>
            </a:r>
          </a:p>
          <a:p>
            <a:r>
              <a:rPr lang="en-US" sz="2000" dirty="0">
                <a:solidFill>
                  <a:srgbClr val="0033CC"/>
                </a:solidFill>
              </a:rPr>
              <a:t>y = </a:t>
            </a:r>
            <a:r>
              <a:rPr lang="en-US" sz="2000" dirty="0" err="1">
                <a:solidFill>
                  <a:srgbClr val="0033CC"/>
                </a:solidFill>
              </a:rPr>
              <a:t>sp.Function</a:t>
            </a:r>
            <a:r>
              <a:rPr lang="en-US" sz="2000" dirty="0">
                <a:solidFill>
                  <a:srgbClr val="0033CC"/>
                </a:solidFill>
              </a:rPr>
              <a:t>('y')</a:t>
            </a:r>
          </a:p>
          <a:p>
            <a:r>
              <a:rPr lang="en-US" sz="2000" dirty="0">
                <a:solidFill>
                  <a:srgbClr val="0033CC"/>
                </a:solidFill>
              </a:rPr>
              <a:t># </a:t>
            </a:r>
            <a:r>
              <a:rPr lang="el-GR" sz="2000" dirty="0">
                <a:solidFill>
                  <a:srgbClr val="0033CC"/>
                </a:solidFill>
              </a:rPr>
              <a:t>Ορισμός </a:t>
            </a:r>
            <a:r>
              <a:rPr lang="en-US" sz="2000" dirty="0">
                <a:solidFill>
                  <a:srgbClr val="0033CC"/>
                </a:solidFill>
              </a:rPr>
              <a:t>ODE </a:t>
            </a:r>
            <a:r>
              <a:rPr lang="el-GR" sz="2000" dirty="0">
                <a:solidFill>
                  <a:srgbClr val="0033CC"/>
                </a:solidFill>
              </a:rPr>
              <a:t>Εξίσωσης</a:t>
            </a:r>
          </a:p>
          <a:p>
            <a:r>
              <a:rPr lang="en-US" sz="2000" dirty="0">
                <a:solidFill>
                  <a:srgbClr val="0033CC"/>
                </a:solidFill>
              </a:rPr>
              <a:t>eq = </a:t>
            </a:r>
            <a:r>
              <a:rPr lang="en-US" sz="2000" dirty="0" err="1">
                <a:solidFill>
                  <a:srgbClr val="0033CC"/>
                </a:solidFill>
              </a:rPr>
              <a:t>sp.Eq</a:t>
            </a:r>
            <a:r>
              <a:rPr lang="en-US" sz="2000" dirty="0">
                <a:solidFill>
                  <a:srgbClr val="0033CC"/>
                </a:solidFill>
              </a:rPr>
              <a:t>(y(x).diff(x), y(x))  #</a:t>
            </a:r>
            <a:r>
              <a:rPr lang="el-GR" sz="2000" dirty="0">
                <a:solidFill>
                  <a:srgbClr val="0033CC"/>
                </a:solidFill>
              </a:rPr>
              <a:t>το </a:t>
            </a:r>
            <a:r>
              <a:rPr lang="en-US" sz="2000" dirty="0">
                <a:solidFill>
                  <a:srgbClr val="0033CC"/>
                </a:solidFill>
              </a:rPr>
              <a:t>y(x).diff(x) </a:t>
            </a:r>
            <a:r>
              <a:rPr lang="el-GR" sz="2000" dirty="0" err="1">
                <a:solidFill>
                  <a:srgbClr val="0033CC"/>
                </a:solidFill>
              </a:rPr>
              <a:t>ειναι</a:t>
            </a:r>
            <a:r>
              <a:rPr lang="el-GR" sz="2000" dirty="0">
                <a:solidFill>
                  <a:srgbClr val="0033CC"/>
                </a:solidFill>
              </a:rPr>
              <a:t> το </a:t>
            </a:r>
            <a:r>
              <a:rPr lang="en-US" sz="2000" dirty="0" err="1">
                <a:solidFill>
                  <a:srgbClr val="0033CC"/>
                </a:solidFill>
              </a:rPr>
              <a:t>dy</a:t>
            </a:r>
            <a:r>
              <a:rPr lang="en-US" sz="2000" dirty="0">
                <a:solidFill>
                  <a:srgbClr val="0033CC"/>
                </a:solidFill>
              </a:rPr>
              <a:t>/dx</a:t>
            </a:r>
          </a:p>
          <a:p>
            <a:r>
              <a:rPr lang="en-US" sz="2000" dirty="0">
                <a:solidFill>
                  <a:srgbClr val="0033CC"/>
                </a:solidFill>
              </a:rPr>
              <a:t>#</a:t>
            </a:r>
            <a:r>
              <a:rPr lang="el-GR" sz="2000" dirty="0">
                <a:solidFill>
                  <a:srgbClr val="0033CC"/>
                </a:solidFill>
              </a:rPr>
              <a:t>όλο μαζί </a:t>
            </a:r>
            <a:r>
              <a:rPr lang="el-GR" sz="2000" dirty="0" err="1">
                <a:solidFill>
                  <a:srgbClr val="0033CC"/>
                </a:solidFill>
              </a:rPr>
              <a:t>ειναι</a:t>
            </a:r>
            <a:r>
              <a:rPr lang="el-GR" sz="2000" dirty="0">
                <a:solidFill>
                  <a:srgbClr val="0033CC"/>
                </a:solidFill>
              </a:rPr>
              <a:t> η </a:t>
            </a:r>
            <a:r>
              <a:rPr lang="en-US" sz="2000" dirty="0" err="1">
                <a:solidFill>
                  <a:srgbClr val="0033CC"/>
                </a:solidFill>
              </a:rPr>
              <a:t>dy</a:t>
            </a:r>
            <a:r>
              <a:rPr lang="en-US" sz="2000" dirty="0">
                <a:solidFill>
                  <a:srgbClr val="0033CC"/>
                </a:solidFill>
              </a:rPr>
              <a:t>/dx=y</a:t>
            </a:r>
          </a:p>
          <a:p>
            <a:r>
              <a:rPr lang="en-US" sz="2000" dirty="0" err="1">
                <a:solidFill>
                  <a:srgbClr val="0033CC"/>
                </a:solidFill>
              </a:rPr>
              <a:t>ics</a:t>
            </a:r>
            <a:r>
              <a:rPr lang="en-US" sz="2000" dirty="0">
                <a:solidFill>
                  <a:srgbClr val="0033CC"/>
                </a:solidFill>
              </a:rPr>
              <a:t>={y(0):1}   # initial condition y(0)=1</a:t>
            </a:r>
          </a:p>
          <a:p>
            <a:r>
              <a:rPr lang="en-US" sz="2000" dirty="0">
                <a:solidFill>
                  <a:srgbClr val="0033CC"/>
                </a:solidFill>
              </a:rPr>
              <a:t>solution = </a:t>
            </a:r>
            <a:r>
              <a:rPr lang="en-US" sz="2000" dirty="0" err="1">
                <a:solidFill>
                  <a:srgbClr val="0033CC"/>
                </a:solidFill>
              </a:rPr>
              <a:t>sp.dsolve</a:t>
            </a:r>
            <a:r>
              <a:rPr lang="en-US" sz="2000" dirty="0">
                <a:solidFill>
                  <a:srgbClr val="0033CC"/>
                </a:solidFill>
              </a:rPr>
              <a:t>(eq, </a:t>
            </a:r>
            <a:r>
              <a:rPr lang="en-US" sz="2000" dirty="0" err="1">
                <a:solidFill>
                  <a:srgbClr val="0033CC"/>
                </a:solidFill>
              </a:rPr>
              <a:t>ics</a:t>
            </a:r>
            <a:r>
              <a:rPr lang="en-US" sz="2000" dirty="0">
                <a:solidFill>
                  <a:srgbClr val="0033CC"/>
                </a:solidFill>
              </a:rPr>
              <a:t>=</a:t>
            </a:r>
            <a:r>
              <a:rPr lang="en-US" sz="2000" dirty="0" err="1">
                <a:solidFill>
                  <a:srgbClr val="0033CC"/>
                </a:solidFill>
              </a:rPr>
              <a:t>ics</a:t>
            </a:r>
            <a:r>
              <a:rPr lang="en-US" sz="2000" dirty="0">
                <a:solidFill>
                  <a:srgbClr val="0033CC"/>
                </a:solidFill>
              </a:rPr>
              <a:t>)  #</a:t>
            </a:r>
            <a:r>
              <a:rPr lang="el-GR" sz="2000" dirty="0">
                <a:solidFill>
                  <a:srgbClr val="0033CC"/>
                </a:solidFill>
              </a:rPr>
              <a:t>Λύσε με αυτές τις αρχικές συνθήκες</a:t>
            </a:r>
          </a:p>
          <a:p>
            <a:r>
              <a:rPr lang="en-US" sz="2000" dirty="0">
                <a:solidFill>
                  <a:srgbClr val="0033CC"/>
                </a:solidFill>
              </a:rPr>
              <a:t>print(solution)</a:t>
            </a:r>
            <a:endParaRPr lang="el-GR" sz="20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9845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181EB6-8E30-6FB2-704A-3C7B9D11312B}"/>
              </a:ext>
            </a:extLst>
          </p:cNvPr>
          <p:cNvSpPr txBox="1"/>
          <p:nvPr/>
        </p:nvSpPr>
        <p:spPr>
          <a:xfrm>
            <a:off x="685800" y="685800"/>
            <a:ext cx="10186988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import </a:t>
            </a:r>
            <a:r>
              <a:rPr lang="en-US" sz="3200" dirty="0" err="1"/>
              <a:t>sympy</a:t>
            </a:r>
            <a:r>
              <a:rPr lang="en-US" sz="3200" dirty="0"/>
              <a:t> as </a:t>
            </a:r>
            <a:r>
              <a:rPr lang="en-US" sz="3200" dirty="0" err="1"/>
              <a:t>sp</a:t>
            </a:r>
            <a:endParaRPr lang="en-US" sz="3200" dirty="0"/>
          </a:p>
          <a:p>
            <a:r>
              <a:rPr lang="en-US" sz="3200" dirty="0"/>
              <a:t>x=</a:t>
            </a:r>
            <a:r>
              <a:rPr lang="en-US" sz="3200" dirty="0" err="1"/>
              <a:t>sp.symbols</a:t>
            </a:r>
            <a:r>
              <a:rPr lang="en-US" sz="3200" dirty="0"/>
              <a:t>('x')</a:t>
            </a:r>
          </a:p>
          <a:p>
            <a:r>
              <a:rPr lang="en-US" sz="3200" dirty="0"/>
              <a:t>f=(x**3+1)/(x**2+2*x+1)</a:t>
            </a:r>
          </a:p>
          <a:p>
            <a:r>
              <a:rPr lang="en-US" sz="3200" dirty="0"/>
              <a:t>integral=</a:t>
            </a:r>
            <a:r>
              <a:rPr lang="en-US" sz="3200" dirty="0" err="1"/>
              <a:t>sp.integrate</a:t>
            </a:r>
            <a:r>
              <a:rPr lang="en-US" sz="3200" dirty="0"/>
              <a:t>(</a:t>
            </a:r>
            <a:r>
              <a:rPr lang="en-US" sz="3200" dirty="0" err="1"/>
              <a:t>f,x</a:t>
            </a:r>
            <a:r>
              <a:rPr lang="en-US" sz="3200" dirty="0"/>
              <a:t>)</a:t>
            </a:r>
          </a:p>
          <a:p>
            <a:r>
              <a:rPr lang="en-US" sz="3200" dirty="0"/>
              <a:t>print("</a:t>
            </a:r>
            <a:r>
              <a:rPr lang="el-GR" sz="3200" dirty="0"/>
              <a:t>Το Ολοκλήρωμα ισούταν με:  ",</a:t>
            </a:r>
            <a:r>
              <a:rPr lang="en-US" sz="3200" dirty="0"/>
              <a:t>integral)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3704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494D0C-E35E-5D14-CD83-82115C9CD60C}"/>
              </a:ext>
            </a:extLst>
          </p:cNvPr>
          <p:cNvSpPr txBox="1"/>
          <p:nvPr/>
        </p:nvSpPr>
        <p:spPr>
          <a:xfrm>
            <a:off x="228600" y="157163"/>
            <a:ext cx="1150143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ΔΙΠΛΟ ΟΛΟΚΛΗΡΩΜΑ</a:t>
            </a:r>
            <a:endParaRPr lang="en-US" sz="2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  <a:p>
            <a:r>
              <a:rPr lang="en-US" sz="2400" dirty="0"/>
              <a:t>import </a:t>
            </a:r>
            <a:r>
              <a:rPr lang="en-US" sz="2400" dirty="0" err="1"/>
              <a:t>numpy</a:t>
            </a:r>
            <a:r>
              <a:rPr lang="en-US" sz="2400" dirty="0"/>
              <a:t> as np</a:t>
            </a:r>
          </a:p>
          <a:p>
            <a:r>
              <a:rPr lang="en-US" sz="2400" dirty="0"/>
              <a:t>import </a:t>
            </a:r>
            <a:r>
              <a:rPr lang="en-US" sz="2400" dirty="0" err="1"/>
              <a:t>numpy</a:t>
            </a:r>
            <a:r>
              <a:rPr lang="en-US" sz="2400" dirty="0"/>
              <a:t> as np</a:t>
            </a:r>
          </a:p>
          <a:p>
            <a:r>
              <a:rPr lang="en-US" sz="2400" dirty="0"/>
              <a:t>from </a:t>
            </a:r>
            <a:r>
              <a:rPr lang="en-US" sz="2400" dirty="0" err="1"/>
              <a:t>scipy.integrate</a:t>
            </a:r>
            <a:r>
              <a:rPr lang="en-US" sz="2400" dirty="0"/>
              <a:t> import </a:t>
            </a:r>
            <a:r>
              <a:rPr lang="en-US" sz="2400" dirty="0" err="1"/>
              <a:t>dblquad</a:t>
            </a:r>
            <a:r>
              <a:rPr lang="en-US" sz="2400" dirty="0"/>
              <a:t>  # Importing </a:t>
            </a:r>
            <a:r>
              <a:rPr lang="en-US" sz="2400" dirty="0" err="1"/>
              <a:t>dblquad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def f(x, y):</a:t>
            </a:r>
          </a:p>
          <a:p>
            <a:r>
              <a:rPr lang="en-US" sz="2400" dirty="0"/>
              <a:t>    return x**2 * y</a:t>
            </a:r>
          </a:p>
          <a:p>
            <a:r>
              <a:rPr lang="en-US" sz="2400" dirty="0" err="1"/>
              <a:t>x_min</a:t>
            </a:r>
            <a:r>
              <a:rPr lang="en-US" sz="2400" dirty="0"/>
              <a:t> = 0</a:t>
            </a:r>
          </a:p>
          <a:p>
            <a:r>
              <a:rPr lang="en-US" sz="2400" dirty="0" err="1"/>
              <a:t>x_max</a:t>
            </a:r>
            <a:r>
              <a:rPr lang="en-US" sz="2400" dirty="0"/>
              <a:t> = 1</a:t>
            </a:r>
          </a:p>
          <a:p>
            <a:r>
              <a:rPr lang="en-US" sz="2400" dirty="0" err="1"/>
              <a:t>y_min</a:t>
            </a:r>
            <a:r>
              <a:rPr lang="en-US" sz="2400" dirty="0"/>
              <a:t> = lambda x: x</a:t>
            </a:r>
          </a:p>
          <a:p>
            <a:r>
              <a:rPr lang="en-US" sz="2400" dirty="0" err="1"/>
              <a:t>y_max</a:t>
            </a:r>
            <a:r>
              <a:rPr lang="en-US" sz="2400" dirty="0"/>
              <a:t> = lambda x: x**2 + 1</a:t>
            </a:r>
          </a:p>
          <a:p>
            <a:r>
              <a:rPr lang="en-US" sz="2400" dirty="0"/>
              <a:t># Using </a:t>
            </a:r>
            <a:r>
              <a:rPr lang="en-US" sz="2400" dirty="0" err="1"/>
              <a:t>dblquad</a:t>
            </a:r>
            <a:r>
              <a:rPr lang="en-US" sz="2400" dirty="0"/>
              <a:t> for double integral calculation</a:t>
            </a:r>
          </a:p>
          <a:p>
            <a:r>
              <a:rPr lang="en-US" sz="2400" dirty="0"/>
              <a:t>result, _ = </a:t>
            </a:r>
            <a:r>
              <a:rPr lang="en-US" sz="2400" dirty="0" err="1"/>
              <a:t>dblquad</a:t>
            </a:r>
            <a:r>
              <a:rPr lang="en-US" sz="2400" dirty="0"/>
              <a:t>(f, </a:t>
            </a:r>
            <a:r>
              <a:rPr lang="en-US" sz="2400" dirty="0" err="1"/>
              <a:t>x_min</a:t>
            </a:r>
            <a:r>
              <a:rPr lang="en-US" sz="2400" dirty="0"/>
              <a:t>, </a:t>
            </a:r>
            <a:r>
              <a:rPr lang="en-US" sz="2400" dirty="0" err="1"/>
              <a:t>x_max</a:t>
            </a:r>
            <a:r>
              <a:rPr lang="en-US" sz="2400" dirty="0"/>
              <a:t>, </a:t>
            </a:r>
            <a:r>
              <a:rPr lang="en-US" sz="2400" dirty="0" err="1"/>
              <a:t>y_min</a:t>
            </a:r>
            <a:r>
              <a:rPr lang="en-US" sz="2400" dirty="0"/>
              <a:t>, </a:t>
            </a:r>
            <a:r>
              <a:rPr lang="en-US" sz="2400" dirty="0" err="1"/>
              <a:t>y_max</a:t>
            </a:r>
            <a:r>
              <a:rPr lang="en-US" sz="2400" dirty="0"/>
              <a:t>)</a:t>
            </a:r>
          </a:p>
          <a:p>
            <a:r>
              <a:rPr lang="en-US" sz="2400" dirty="0"/>
              <a:t>print(result)</a:t>
            </a:r>
          </a:p>
        </p:txBody>
      </p:sp>
    </p:spTree>
    <p:extLst>
      <p:ext uri="{BB962C8B-B14F-4D97-AF65-F5344CB8AC3E}">
        <p14:creationId xmlns:p14="http://schemas.microsoft.com/office/powerpoint/2010/main" val="2601774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3AC14E8-4C64-F7AB-6EF2-1122FCCA4BFC}"/>
              </a:ext>
            </a:extLst>
          </p:cNvPr>
          <p:cNvSpPr txBox="1"/>
          <p:nvPr/>
        </p:nvSpPr>
        <p:spPr>
          <a:xfrm>
            <a:off x="185738" y="228600"/>
            <a:ext cx="11815762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random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rList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=[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random.randint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(1,1001) for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range(10)] #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φτιάξε λίστα με 10 ακέραιους από το 1 ως και το 1001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MIN=MAX=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rList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[0]  #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Αρχικοποίηση των ΜΙΝ και ΜΑΧ με το 1ο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στοιχειο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της λίστας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range(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rList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)):  #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όλα τα </a:t>
            </a:r>
            <a:r>
              <a:rPr lang="el-G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στοιχεια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της λίστας βρες ελάχιστο και μέγιστο</a:t>
            </a:r>
          </a:p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rList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]&lt;MIN: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MIN=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rList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if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rList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]&gt;MAX: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MAX=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rList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print('Minimum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einai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',MIN, 'kai to maximum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einai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',MAX)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tyxaies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 apo 1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eos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1000      </a:t>
            </a:r>
          </a:p>
          <a:p>
            <a:r>
              <a:rPr lang="en-US" sz="2400" dirty="0"/>
              <a:t>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3622114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7934247-2B57-567F-0FDE-4161B30DE9CD}"/>
              </a:ext>
            </a:extLst>
          </p:cNvPr>
          <p:cNvSpPr txBox="1"/>
          <p:nvPr/>
        </p:nvSpPr>
        <p:spPr>
          <a:xfrm>
            <a:off x="157163" y="100013"/>
            <a:ext cx="1203483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import sympy as sp</a:t>
            </a:r>
          </a:p>
          <a:p>
            <a:endParaRPr lang="en-US"/>
          </a:p>
          <a:p>
            <a:r>
              <a:rPr lang="en-US"/>
              <a:t># Define the variable</a:t>
            </a:r>
          </a:p>
          <a:p>
            <a:r>
              <a:rPr lang="en-US"/>
              <a:t>x = sp.symbols('x')</a:t>
            </a:r>
          </a:p>
          <a:p>
            <a:endParaRPr lang="en-US"/>
          </a:p>
          <a:p>
            <a:r>
              <a:rPr lang="en-US"/>
              <a:t># Define the secondary function (example: f(x) = x^2 + 3*x + 2)</a:t>
            </a:r>
          </a:p>
          <a:p>
            <a:r>
              <a:rPr lang="en-US"/>
              <a:t>function = x**2 + 3*x + 2</a:t>
            </a:r>
          </a:p>
          <a:p>
            <a:endParaRPr lang="en-US"/>
          </a:p>
          <a:p>
            <a:r>
              <a:rPr lang="en-US"/>
              <a:t># Calculate the derivative</a:t>
            </a:r>
          </a:p>
          <a:p>
            <a:r>
              <a:rPr lang="en-US"/>
              <a:t>derivative = sp.diff(function, x)</a:t>
            </a:r>
          </a:p>
          <a:p>
            <a:endParaRPr lang="en-US"/>
          </a:p>
          <a:p>
            <a:r>
              <a:rPr lang="en-US"/>
              <a:t># Display the derivative</a:t>
            </a:r>
          </a:p>
          <a:p>
            <a:r>
              <a:rPr lang="en-US"/>
              <a:t>print("The derivative of the function is:", derivative)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5847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5F47749-5710-C406-ABED-0D5F79B5BDE1}"/>
              </a:ext>
            </a:extLst>
          </p:cNvPr>
          <p:cNvSpPr txBox="1"/>
          <p:nvPr/>
        </p:nvSpPr>
        <p:spPr>
          <a:xfrm>
            <a:off x="0" y="335845"/>
            <a:ext cx="11558587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import </a:t>
            </a:r>
            <a:r>
              <a:rPr lang="en-US" sz="2800" dirty="0" err="1"/>
              <a:t>sympy</a:t>
            </a:r>
            <a:r>
              <a:rPr lang="en-US" sz="2800" dirty="0"/>
              <a:t> as </a:t>
            </a:r>
            <a:r>
              <a:rPr lang="en-US" sz="2800" dirty="0" err="1"/>
              <a:t>sp</a:t>
            </a:r>
            <a:endParaRPr lang="en-US" sz="2800" dirty="0"/>
          </a:p>
          <a:p>
            <a:r>
              <a:rPr lang="en-US" sz="2800" dirty="0"/>
              <a:t>x=</a:t>
            </a:r>
            <a:r>
              <a:rPr lang="en-US" sz="2800" dirty="0" err="1"/>
              <a:t>sp.symbols</a:t>
            </a:r>
            <a:r>
              <a:rPr lang="en-US" sz="2800" dirty="0"/>
              <a:t>('x')</a:t>
            </a:r>
          </a:p>
          <a:p>
            <a:r>
              <a:rPr lang="en-US" sz="2800" dirty="0"/>
              <a:t>f=(x**3+1)/(x**2+2*x+1)</a:t>
            </a:r>
          </a:p>
          <a:p>
            <a:r>
              <a:rPr lang="en-US" sz="2800" dirty="0"/>
              <a:t>integral=</a:t>
            </a:r>
            <a:r>
              <a:rPr lang="en-US" sz="2800" dirty="0" err="1"/>
              <a:t>sp.integrate</a:t>
            </a:r>
            <a:r>
              <a:rPr lang="en-US" sz="2800" dirty="0"/>
              <a:t>(</a:t>
            </a:r>
            <a:r>
              <a:rPr lang="en-US" sz="2800" dirty="0" err="1"/>
              <a:t>f,x</a:t>
            </a:r>
            <a:r>
              <a:rPr lang="en-US" sz="2800" dirty="0"/>
              <a:t>)</a:t>
            </a:r>
          </a:p>
          <a:p>
            <a:r>
              <a:rPr lang="en-US" sz="2800" dirty="0"/>
              <a:t>print("</a:t>
            </a:r>
            <a:r>
              <a:rPr lang="el-GR" sz="2800" dirty="0"/>
              <a:t>Το Ολοκλήρωμα ισούται με:  ",</a:t>
            </a:r>
            <a:r>
              <a:rPr lang="en-US" sz="2800" dirty="0"/>
              <a:t>integral)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-------------</a:t>
            </a:r>
          </a:p>
          <a:p>
            <a:endParaRPr lang="en-US" sz="2800" dirty="0"/>
          </a:p>
          <a:p>
            <a:r>
              <a:rPr lang="en-US" sz="2800" dirty="0"/>
              <a:t>import </a:t>
            </a:r>
            <a:r>
              <a:rPr lang="en-US" sz="2800" dirty="0" err="1"/>
              <a:t>sympy</a:t>
            </a:r>
            <a:r>
              <a:rPr lang="en-US" sz="2800" dirty="0"/>
              <a:t> as </a:t>
            </a:r>
            <a:r>
              <a:rPr lang="en-US" sz="2800" dirty="0" err="1"/>
              <a:t>sp</a:t>
            </a:r>
            <a:endParaRPr lang="en-US" sz="2800" dirty="0"/>
          </a:p>
          <a:p>
            <a:r>
              <a:rPr lang="en-US" sz="2800" dirty="0"/>
              <a:t>x=</a:t>
            </a:r>
            <a:r>
              <a:rPr lang="en-US" sz="2800" dirty="0" err="1"/>
              <a:t>sp.symbols</a:t>
            </a:r>
            <a:r>
              <a:rPr lang="en-US" sz="2800" dirty="0"/>
              <a:t>('x')</a:t>
            </a:r>
          </a:p>
          <a:p>
            <a:r>
              <a:rPr lang="en-US" sz="2800" dirty="0"/>
              <a:t>f=2*x**2*</a:t>
            </a:r>
            <a:r>
              <a:rPr lang="en-US" sz="2800" dirty="0" err="1"/>
              <a:t>sp.cos</a:t>
            </a:r>
            <a:r>
              <a:rPr lang="en-US" sz="2800" dirty="0"/>
              <a:t>(x)</a:t>
            </a:r>
          </a:p>
          <a:p>
            <a:r>
              <a:rPr lang="en-US" sz="2800" dirty="0"/>
              <a:t>integral=</a:t>
            </a:r>
            <a:r>
              <a:rPr lang="en-US" sz="2800" dirty="0" err="1"/>
              <a:t>sp.integrate</a:t>
            </a:r>
            <a:r>
              <a:rPr lang="en-US" sz="2800" dirty="0"/>
              <a:t>(</a:t>
            </a:r>
            <a:r>
              <a:rPr lang="en-US" sz="2800" dirty="0" err="1"/>
              <a:t>f,x</a:t>
            </a:r>
            <a:r>
              <a:rPr lang="en-US" sz="2800" dirty="0"/>
              <a:t>)</a:t>
            </a:r>
          </a:p>
          <a:p>
            <a:r>
              <a:rPr lang="en-US" sz="2800" dirty="0"/>
              <a:t>print("</a:t>
            </a:r>
            <a:r>
              <a:rPr lang="el-GR" sz="2800" dirty="0"/>
              <a:t>Ολοκλήρωμα ισούται με:",</a:t>
            </a:r>
            <a:r>
              <a:rPr lang="en-US" sz="2800" dirty="0"/>
              <a:t>integral)</a:t>
            </a:r>
          </a:p>
          <a:p>
            <a:endParaRPr lang="en-US" sz="2800" dirty="0"/>
          </a:p>
          <a:p>
            <a:r>
              <a:rPr lang="en-US" sz="2800" dirty="0"/>
              <a:t>------------------------</a:t>
            </a:r>
          </a:p>
        </p:txBody>
      </p:sp>
    </p:spTree>
    <p:extLst>
      <p:ext uri="{BB962C8B-B14F-4D97-AF65-F5344CB8AC3E}">
        <p14:creationId xmlns:p14="http://schemas.microsoft.com/office/powerpoint/2010/main" val="1738779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844C18-B11E-48C9-E329-C1EA6003CEBF}"/>
              </a:ext>
            </a:extLst>
          </p:cNvPr>
          <p:cNvSpPr txBox="1"/>
          <p:nvPr/>
        </p:nvSpPr>
        <p:spPr>
          <a:xfrm>
            <a:off x="0" y="242888"/>
            <a:ext cx="118300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import numpy as np</a:t>
            </a:r>
          </a:p>
          <a:p>
            <a:r>
              <a:rPr lang="en-US"/>
              <a:t>from scipy.integrate import dblquad  #</a:t>
            </a:r>
            <a:r>
              <a:rPr lang="el-GR"/>
              <a:t>η </a:t>
            </a:r>
            <a:r>
              <a:rPr lang="en-US"/>
              <a:t>dblquad </a:t>
            </a:r>
            <a:r>
              <a:rPr lang="el-GR"/>
              <a:t>βρίσκει διπλά ολοκληρώματα</a:t>
            </a:r>
          </a:p>
          <a:p>
            <a:endParaRPr lang="el-GR"/>
          </a:p>
          <a:p>
            <a:r>
              <a:rPr lang="en-US"/>
              <a:t>def f(x, y):  #</a:t>
            </a:r>
            <a:r>
              <a:rPr lang="el-GR"/>
              <a:t>ορίζει μια συνάρτηση Χ^2*</a:t>
            </a:r>
            <a:r>
              <a:rPr lang="en-US"/>
              <a:t>y</a:t>
            </a:r>
          </a:p>
          <a:p>
            <a:r>
              <a:rPr lang="en-US"/>
              <a:t>    return x**2 * y</a:t>
            </a:r>
          </a:p>
          <a:p>
            <a:r>
              <a:rPr lang="en-US"/>
              <a:t>x_min = 0</a:t>
            </a:r>
          </a:p>
          <a:p>
            <a:r>
              <a:rPr lang="en-US"/>
              <a:t>x_max = 1   # </a:t>
            </a:r>
            <a:r>
              <a:rPr lang="el-GR"/>
              <a:t>το Χ παίρνει τιμές από 0 έως 1</a:t>
            </a:r>
          </a:p>
          <a:p>
            <a:r>
              <a:rPr lang="en-US"/>
              <a:t>y_min = lambda x: x # </a:t>
            </a:r>
            <a:r>
              <a:rPr lang="el-GR"/>
              <a:t>το </a:t>
            </a:r>
            <a:r>
              <a:rPr lang="en-US"/>
              <a:t>y </a:t>
            </a:r>
            <a:r>
              <a:rPr lang="el-GR"/>
              <a:t>παίρνει τιμές από το χ από Χ έως Χ^2+1</a:t>
            </a:r>
          </a:p>
          <a:p>
            <a:r>
              <a:rPr lang="en-US"/>
              <a:t>y_max = lambda x: x**2 + 1</a:t>
            </a:r>
          </a:p>
          <a:p>
            <a:r>
              <a:rPr lang="en-US"/>
              <a:t># </a:t>
            </a:r>
            <a:r>
              <a:rPr lang="el-GR"/>
              <a:t>Η </a:t>
            </a:r>
            <a:r>
              <a:rPr lang="en-US"/>
              <a:t>dblquad </a:t>
            </a:r>
            <a:r>
              <a:rPr lang="el-GR"/>
              <a:t>χρησιμοποιείται για να βρει το διπλό ολοκήρωμα</a:t>
            </a:r>
          </a:p>
          <a:p>
            <a:r>
              <a:rPr lang="en-US"/>
              <a:t>result, _ = dblquad(f, x_min, x_max, y_min, y_max)</a:t>
            </a:r>
          </a:p>
          <a:p>
            <a:r>
              <a:rPr lang="en-US"/>
              <a:t>print(result)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4338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1A04A51-5610-CC6F-02B6-026CFF4C88E7}"/>
              </a:ext>
            </a:extLst>
          </p:cNvPr>
          <p:cNvSpPr txBox="1"/>
          <p:nvPr/>
        </p:nvSpPr>
        <p:spPr>
          <a:xfrm>
            <a:off x="400050" y="200025"/>
            <a:ext cx="11515725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l-GR" b="1" i="1" dirty="0"/>
              <a:t>H </a:t>
            </a:r>
            <a:r>
              <a:rPr lang="el-GR" b="1" i="1" dirty="0" err="1"/>
              <a:t>sp.dsolve</a:t>
            </a:r>
            <a:r>
              <a:rPr lang="el-GR" b="1" i="1" dirty="0"/>
              <a:t>() εντολή </a:t>
            </a:r>
            <a:r>
              <a:rPr lang="el-GR" b="1" i="1" dirty="0" err="1"/>
              <a:t>Python</a:t>
            </a:r>
            <a:r>
              <a:rPr lang="el-GR" b="1" i="1" dirty="0"/>
              <a:t> χρησιμοποιείται για να λύσει Συνήθεις Δ.Ε. </a:t>
            </a:r>
            <a:r>
              <a:rPr lang="el-GR" b="1" i="1" dirty="0" err="1"/>
              <a:t>ordinary</a:t>
            </a:r>
            <a:r>
              <a:rPr lang="el-GR" b="1" i="1" dirty="0"/>
              <a:t> </a:t>
            </a:r>
            <a:r>
              <a:rPr lang="el-GR" b="1" i="1" dirty="0" err="1"/>
              <a:t>differential</a:t>
            </a:r>
            <a:r>
              <a:rPr lang="el-GR" b="1" i="1" dirty="0"/>
              <a:t> </a:t>
            </a:r>
            <a:r>
              <a:rPr lang="el-GR" b="1" i="1" dirty="0" err="1"/>
              <a:t>equations</a:t>
            </a:r>
            <a:r>
              <a:rPr lang="el-GR" b="1" i="1" dirty="0"/>
              <a:t> (</a:t>
            </a:r>
            <a:r>
              <a:rPr lang="el-GR" b="1" i="1" dirty="0" err="1"/>
              <a:t>ODEs</a:t>
            </a:r>
            <a:r>
              <a:rPr lang="el-GR" b="1" i="1" dirty="0"/>
              <a:t>) χρησιμοποιώντας την </a:t>
            </a:r>
            <a:r>
              <a:rPr lang="el-GR" b="1" i="1" dirty="0" err="1"/>
              <a:t>sympy</a:t>
            </a:r>
            <a:r>
              <a:rPr lang="el-GR" b="1" i="1" dirty="0"/>
              <a:t> </a:t>
            </a:r>
            <a:r>
              <a:rPr lang="el-GR" b="1" i="1" dirty="0" err="1"/>
              <a:t>library</a:t>
            </a:r>
            <a:r>
              <a:rPr lang="el-GR" b="1" i="1" dirty="0"/>
              <a:t> της </a:t>
            </a:r>
            <a:r>
              <a:rPr lang="el-GR" b="1" i="1" dirty="0" err="1"/>
              <a:t>Python</a:t>
            </a:r>
            <a:r>
              <a:rPr lang="el-GR" b="1" i="1" dirty="0"/>
              <a:t> για συμβολικά Μαθηματικά. Η συνάρτηση </a:t>
            </a:r>
            <a:r>
              <a:rPr lang="el-GR" b="1" i="1" dirty="0" err="1"/>
              <a:t>dsolve</a:t>
            </a:r>
            <a:r>
              <a:rPr lang="el-GR" b="1" i="1" dirty="0"/>
              <a:t>() είναι ένα πανίσχυρο εργαλείο για επίλυση  </a:t>
            </a:r>
            <a:r>
              <a:rPr lang="el-GR" b="1" i="1" dirty="0" err="1"/>
              <a:t>ODEs</a:t>
            </a:r>
            <a:r>
              <a:rPr lang="el-GR" b="1" i="1" dirty="0"/>
              <a:t> και μπορεί να επιλύσει ένα μεγάλο εύρος Δ.Ε..</a:t>
            </a:r>
            <a:endParaRPr lang="en-US" b="1" i="1" dirty="0"/>
          </a:p>
          <a:p>
            <a:pPr marL="342900" indent="-342900">
              <a:buAutoNum type="arabicPeriod"/>
            </a:pPr>
            <a:endParaRPr lang="el-GR" b="1" i="1" dirty="0"/>
          </a:p>
          <a:p>
            <a:r>
              <a:rPr lang="el-GR" b="1" i="1" dirty="0"/>
              <a:t>Όμως:</a:t>
            </a:r>
          </a:p>
          <a:p>
            <a:r>
              <a:rPr lang="el-GR" b="1" i="1" dirty="0"/>
              <a:t>Η </a:t>
            </a:r>
            <a:r>
              <a:rPr lang="el-GR" b="1" i="1" dirty="0" err="1"/>
              <a:t>dsolve</a:t>
            </a:r>
            <a:r>
              <a:rPr lang="el-GR" b="1" i="1" dirty="0"/>
              <a:t>() χρησιμοποιείται για να παρέχει συμβολικές (γενικές) λύσεις και δεν επιλύει αριθμητικά την Δ.Ε. Για Αριθμητικές επιλύσεις θα πρέπει να χρησιμοποιήσετε την </a:t>
            </a:r>
            <a:r>
              <a:rPr lang="el-GR" b="1" i="1" dirty="0" err="1"/>
              <a:t>scipy.integrate</a:t>
            </a:r>
            <a:endParaRPr lang="el-GR" b="1" i="1" dirty="0"/>
          </a:p>
          <a:p>
            <a:r>
              <a:rPr lang="el-GR" b="1" i="1" dirty="0"/>
              <a:t>Αν η </a:t>
            </a:r>
            <a:r>
              <a:rPr lang="el-GR" b="1" i="1" dirty="0" err="1"/>
              <a:t>dsolve</a:t>
            </a:r>
            <a:r>
              <a:rPr lang="el-GR" b="1" i="1" dirty="0"/>
              <a:t>() δεν μπορεί να βρει μια λύση κλειστής μορφής θα επιστρέψει ένα αποτέλεσμα χωρίς τιμή και θα πρέπει να χρησιμοποιήσετε αριθμητικές μεθόδους.</a:t>
            </a:r>
          </a:p>
          <a:p>
            <a:r>
              <a:rPr lang="el-GR" b="1" i="1" dirty="0" err="1"/>
              <a:t>sp.dsolve</a:t>
            </a:r>
            <a:r>
              <a:rPr lang="el-GR" b="1" i="1" dirty="0"/>
              <a:t>() </a:t>
            </a:r>
            <a:endParaRPr lang="en-US" b="1" i="1" dirty="0"/>
          </a:p>
          <a:p>
            <a:endParaRPr lang="en-US" b="1" i="1" dirty="0"/>
          </a:p>
          <a:p>
            <a:endParaRPr lang="el-GR" b="1" i="1" dirty="0"/>
          </a:p>
          <a:p>
            <a:r>
              <a:rPr lang="el-GR" b="1" i="1" dirty="0" err="1"/>
              <a:t>sp.dsolve</a:t>
            </a:r>
            <a:r>
              <a:rPr lang="el-GR" b="1" i="1" dirty="0"/>
              <a:t>(</a:t>
            </a:r>
            <a:r>
              <a:rPr lang="el-GR" b="1" i="1" dirty="0" err="1"/>
              <a:t>eq</a:t>
            </a:r>
            <a:r>
              <a:rPr lang="el-GR" b="1" i="1" dirty="0"/>
              <a:t>, </a:t>
            </a:r>
            <a:r>
              <a:rPr lang="el-GR" b="1" i="1" dirty="0" err="1"/>
              <a:t>func</a:t>
            </a:r>
            <a:r>
              <a:rPr lang="el-GR" b="1" i="1" dirty="0"/>
              <a:t>, </a:t>
            </a:r>
            <a:r>
              <a:rPr lang="el-GR" b="1" i="1" dirty="0" err="1"/>
              <a:t>ics</a:t>
            </a:r>
            <a:r>
              <a:rPr lang="el-GR" b="1" i="1" dirty="0"/>
              <a:t>)</a:t>
            </a:r>
            <a:endParaRPr lang="en-US" b="1" i="1" dirty="0"/>
          </a:p>
          <a:p>
            <a:endParaRPr lang="el-GR" b="1" i="1" dirty="0"/>
          </a:p>
          <a:p>
            <a:r>
              <a:rPr lang="el-GR" b="1" i="1" dirty="0"/>
              <a:t>•	</a:t>
            </a:r>
            <a:r>
              <a:rPr lang="el-GR" b="1" i="1" dirty="0" err="1"/>
              <a:t>eq</a:t>
            </a:r>
            <a:r>
              <a:rPr lang="el-GR" b="1" i="1" dirty="0"/>
              <a:t>: Η Δ.Ε. προς επίλυση y(x) Πρέπει να είναι μια έκφραση </a:t>
            </a:r>
            <a:r>
              <a:rPr lang="el-GR" b="1" i="1" dirty="0" err="1"/>
              <a:t>sympy</a:t>
            </a:r>
            <a:r>
              <a:rPr lang="el-GR" b="1" i="1" dirty="0"/>
              <a:t> που αναφέρεται σε μια ODE.</a:t>
            </a:r>
          </a:p>
          <a:p>
            <a:r>
              <a:rPr lang="el-GR" b="1" i="1" dirty="0"/>
              <a:t>•	</a:t>
            </a:r>
            <a:r>
              <a:rPr lang="el-GR" b="1" i="1" dirty="0" err="1"/>
              <a:t>func</a:t>
            </a:r>
            <a:r>
              <a:rPr lang="el-GR" b="1" i="1" dirty="0"/>
              <a:t> (</a:t>
            </a:r>
            <a:r>
              <a:rPr lang="el-GR" b="1" i="1" dirty="0" err="1"/>
              <a:t>optional</a:t>
            </a:r>
            <a:r>
              <a:rPr lang="el-GR" b="1" i="1" dirty="0"/>
              <a:t>): Η συνάρτηση της ODE, που αντιστοιχεί στην y(x). Αυτή είναι απαραίτητη αν η </a:t>
            </a:r>
            <a:r>
              <a:rPr lang="el-GR" b="1" i="1" dirty="0" err="1"/>
              <a:t>ODEείναι</a:t>
            </a:r>
            <a:r>
              <a:rPr lang="el-GR" b="1" i="1" dirty="0"/>
              <a:t> συγκεκριμένη συνάρτηση. Αν την παραβλέψω η </a:t>
            </a:r>
            <a:r>
              <a:rPr lang="el-GR" b="1" i="1" dirty="0" err="1"/>
              <a:t>dsolve</a:t>
            </a:r>
            <a:r>
              <a:rPr lang="el-GR" b="1" i="1" dirty="0"/>
              <a:t>() προσπαθεί να ανιχνεύσει την συνάρτηση.</a:t>
            </a:r>
          </a:p>
          <a:p>
            <a:r>
              <a:rPr lang="el-GR" b="1" i="1" dirty="0"/>
              <a:t>•	</a:t>
            </a:r>
            <a:r>
              <a:rPr lang="el-GR" b="1" i="1" dirty="0" err="1"/>
              <a:t>ics</a:t>
            </a:r>
            <a:r>
              <a:rPr lang="el-GR" b="1" i="1" dirty="0"/>
              <a:t> (</a:t>
            </a:r>
            <a:r>
              <a:rPr lang="el-GR" b="1" i="1" dirty="0" err="1"/>
              <a:t>optional</a:t>
            </a:r>
            <a:r>
              <a:rPr lang="el-GR" b="1" i="1" dirty="0"/>
              <a:t>): Αρχικές συνθήκες για επίλυση της ODE. Παράδειγμα, {y(0): 1} που δείχνει ότι y(0) = 1. Αν δεν υπάρχουν αρχικές συνθήκες η </a:t>
            </a:r>
            <a:r>
              <a:rPr lang="el-GR" b="1" i="1" dirty="0" err="1"/>
              <a:t>dsolve</a:t>
            </a:r>
            <a:r>
              <a:rPr lang="el-GR" b="1" i="1" dirty="0"/>
              <a:t>() επιστρέφει μια γενική λύση.</a:t>
            </a:r>
          </a:p>
        </p:txBody>
      </p:sp>
    </p:spTree>
    <p:extLst>
      <p:ext uri="{BB962C8B-B14F-4D97-AF65-F5344CB8AC3E}">
        <p14:creationId xmlns:p14="http://schemas.microsoft.com/office/powerpoint/2010/main" val="18303587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B7ED19E-BB57-3977-4D09-C4C9D203499F}"/>
              </a:ext>
            </a:extLst>
          </p:cNvPr>
          <p:cNvSpPr txBox="1"/>
          <p:nvPr/>
        </p:nvSpPr>
        <p:spPr>
          <a:xfrm>
            <a:off x="128588" y="128588"/>
            <a:ext cx="12063412" cy="5936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Πχ   Λύσε την d</a:t>
            </a:r>
            <a:r>
              <a:rPr lang="en-US" sz="2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</a:t>
            </a:r>
            <a:r>
              <a:rPr lang="el-GR" sz="2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/d</a:t>
            </a:r>
            <a:r>
              <a:rPr lang="en-US" sz="2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</a:t>
            </a:r>
            <a:r>
              <a:rPr lang="el-GR" sz="24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​=y</a:t>
            </a:r>
            <a:endParaRPr lang="el-GR" sz="24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import </a:t>
            </a:r>
            <a:r>
              <a:rPr lang="en-US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sympy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as </a:t>
            </a:r>
            <a:r>
              <a:rPr lang="en-US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</a:t>
            </a:r>
            <a:endParaRPr lang="el-GR" sz="24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# </a:t>
            </a:r>
            <a:r>
              <a:rPr lang="el-GR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Ορισμός συμβόλων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 = </a:t>
            </a:r>
            <a:r>
              <a:rPr lang="en-US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sp.symbols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('x')</a:t>
            </a:r>
            <a:endParaRPr lang="el-GR" sz="24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 = </a:t>
            </a:r>
            <a:r>
              <a:rPr lang="en-US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sp.Function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('y')</a:t>
            </a:r>
            <a:endParaRPr lang="el-GR" sz="24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# </a:t>
            </a:r>
            <a:r>
              <a:rPr lang="el-GR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Ορισμός 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ODE </a:t>
            </a:r>
            <a:r>
              <a:rPr lang="el-GR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Εξίσωσης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eq = </a:t>
            </a:r>
            <a:r>
              <a:rPr lang="en-US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sp.Eq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(y(x).diff(x), y(x))</a:t>
            </a:r>
            <a:endParaRPr lang="el-GR" sz="24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# </a:t>
            </a:r>
            <a:r>
              <a:rPr lang="el-GR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Λύση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ODE</a:t>
            </a:r>
            <a:endParaRPr lang="el-GR" sz="24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solution = </a:t>
            </a:r>
            <a:r>
              <a:rPr lang="en-US" sz="24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sp.dsolve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(eq)</a:t>
            </a:r>
            <a:endParaRPr lang="el-GR" sz="24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print</a:t>
            </a:r>
            <a:r>
              <a:rPr lang="el-GR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solution</a:t>
            </a:r>
            <a:r>
              <a:rPr lang="el-GR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#</a:t>
            </a:r>
            <a:r>
              <a:rPr lang="el-GR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Αποτέλεσμα!</a:t>
            </a:r>
            <a:endParaRPr lang="el-GR" sz="24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Eq</a:t>
            </a:r>
            <a:r>
              <a:rPr lang="el-GR" sz="24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</a:t>
            </a:r>
            <a:r>
              <a:rPr lang="en-US" sz="24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</a:t>
            </a:r>
            <a:r>
              <a:rPr lang="el-GR" sz="24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</a:t>
            </a:r>
            <a:r>
              <a:rPr lang="en-US" sz="24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</a:t>
            </a:r>
            <a:r>
              <a:rPr lang="el-GR" sz="24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), </a:t>
            </a:r>
            <a:r>
              <a:rPr lang="en-US" sz="24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el-GR" sz="24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1*</a:t>
            </a:r>
            <a:r>
              <a:rPr lang="en-US" sz="24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exp</a:t>
            </a:r>
            <a:r>
              <a:rPr lang="el-GR" sz="24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</a:t>
            </a:r>
            <a:r>
              <a:rPr lang="en-US" sz="24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</a:t>
            </a:r>
            <a:r>
              <a:rPr lang="el-GR" sz="24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))</a:t>
            </a:r>
            <a:r>
              <a:rPr lang="el-GR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Γενική λύση y(x)=C</a:t>
            </a:r>
            <a:r>
              <a:rPr lang="el-GR" sz="2400" kern="100" baseline="-25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 </a:t>
            </a:r>
            <a:r>
              <a:rPr lang="el-GR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​. </a:t>
            </a:r>
            <a:r>
              <a:rPr lang="el-GR" sz="2400" kern="1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</a:t>
            </a:r>
            <a:r>
              <a:rPr lang="el-GR" sz="2400" kern="100" baseline="30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</a:t>
            </a:r>
            <a:r>
              <a:rPr lang="el-GR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όπου </a:t>
            </a:r>
            <a:r>
              <a:rPr lang="en-US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el-GR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 σταθερά.</a:t>
            </a:r>
            <a:endParaRPr lang="el-GR" sz="24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72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8DC2D5-83F0-F1CA-E653-D884CCC340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" y="190317"/>
            <a:ext cx="11673840" cy="6511934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&gt;&gt;&gt;sum([1,3,5,7,8,9,11])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from math import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fsum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fsum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([0,1.0,1.0,2.0,3.0,4.6,2.7])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from math import *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x = 3.7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z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print(z)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from math import remainder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remainder(7.0,3.0)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remainder(12.0,6.0)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&gt;&gt;&gt;from math import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(3.978)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math.exp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(0.001)-1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&gt;&gt;&gt;math.expm1(0.001)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&gt;&gt;&gt;pow(3,5)%4 ==pow(3,5,4)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&gt;&gt;&gt;sqrt(x)</a:t>
            </a:r>
          </a:p>
          <a:p>
            <a:pPr marL="0" indent="0">
              <a:buNone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Τριγωνομετρικές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sin(x), cos(x), tanh(x),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(x),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acosh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(x)</a:t>
            </a:r>
          </a:p>
          <a:p>
            <a:pPr marL="0" indent="0">
              <a:buNone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ΜΙΓΑΔΙΚΟΙ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x=complex(1,1)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print(x)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485222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F00B44C-E586-7D27-4701-7B708EE83A46}"/>
              </a:ext>
            </a:extLst>
          </p:cNvPr>
          <p:cNvSpPr txBox="1"/>
          <p:nvPr/>
        </p:nvSpPr>
        <p:spPr>
          <a:xfrm>
            <a:off x="114300" y="100013"/>
            <a:ext cx="1188720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Ας λύσω την ίδια με αρχική συνθήκη </a:t>
            </a:r>
            <a:r>
              <a:rPr lang="en-US" sz="2000" dirty="0"/>
              <a:t>y(0)=1:!!!!!!!!!!!</a:t>
            </a:r>
          </a:p>
          <a:p>
            <a:r>
              <a:rPr lang="en-US" sz="2000" dirty="0"/>
              <a:t># </a:t>
            </a:r>
            <a:r>
              <a:rPr lang="el-GR" sz="2000" dirty="0"/>
              <a:t>Λύση </a:t>
            </a:r>
            <a:r>
              <a:rPr lang="en-US" sz="2000" dirty="0"/>
              <a:t>ODE</a:t>
            </a:r>
          </a:p>
          <a:p>
            <a:endParaRPr lang="en-US" sz="2000" dirty="0"/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sympy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Ορισμός συμβόλων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sp.symbols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('x')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sp.Function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('y')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Ορισμός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ODE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Εξίσωσης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sp.Eq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(y(x).diff(x), y(x))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Λύση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ODE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Αρχικές συνθήκες όπου η σταθερά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=1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={y(0):1}  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sp.dsolve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(eq,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print(solution)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Output:</a:t>
            </a:r>
          </a:p>
          <a:p>
            <a:r>
              <a:rPr lang="en-US" sz="2000" dirty="0"/>
              <a:t>Eq(y(x), exp(x))</a:t>
            </a:r>
          </a:p>
          <a:p>
            <a:r>
              <a:rPr lang="en-US" sz="2000" dirty="0"/>
              <a:t>y(x)= </a:t>
            </a:r>
            <a:r>
              <a:rPr lang="en-US" sz="2000" dirty="0" err="1"/>
              <a:t>e^x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0706504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03E3B6C-DAE8-FE27-0DB9-BD92D6951BCF}"/>
              </a:ext>
            </a:extLst>
          </p:cNvPr>
          <p:cNvSpPr txBox="1"/>
          <p:nvPr/>
        </p:nvSpPr>
        <p:spPr>
          <a:xfrm>
            <a:off x="414338" y="0"/>
            <a:ext cx="12063412" cy="6486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Επίλυση Διαφορικής Εξίσωσης ΔΕΥΤΕΡΟΥ ΒΑΘΜΟΥ</a:t>
            </a:r>
            <a:endParaRPr lang="el-G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2800" kern="100" baseline="300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sz="28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y/dx</a:t>
            </a:r>
            <a:r>
              <a:rPr lang="en-US" sz="2800" kern="100" baseline="300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sz="28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+y=0</a:t>
            </a:r>
            <a:endParaRPr lang="el-G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Κώδικας 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Python</a:t>
            </a:r>
            <a:endParaRPr lang="el-G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import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sympy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as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</a:t>
            </a:r>
            <a:endParaRPr lang="el-G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 =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sp.symbols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('x') </a:t>
            </a:r>
            <a:endParaRPr lang="el-G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 =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sp.Function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('y')</a:t>
            </a:r>
            <a:endParaRPr lang="el-G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i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# </a:t>
            </a:r>
            <a:r>
              <a:rPr lang="el-GR" sz="1800" i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Ορισμός</a:t>
            </a:r>
            <a:r>
              <a:rPr lang="en-US" sz="1800" i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ODE </a:t>
            </a:r>
            <a:r>
              <a:rPr lang="el-GR" sz="1800" i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Εξίσωσης</a:t>
            </a:r>
            <a:endParaRPr lang="el-G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eq2 =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sp.Eq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(y(x).diff(x, x) + y(x), 0)</a:t>
            </a:r>
            <a:endParaRPr lang="el-G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# </a:t>
            </a:r>
            <a:r>
              <a:rPr lang="el-GR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Επίλυση της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ODE</a:t>
            </a:r>
            <a:endParaRPr lang="el-G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solution2 =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sp.dsolve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(eq2)</a:t>
            </a:r>
            <a:endParaRPr lang="el-G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print(solution2)</a:t>
            </a:r>
            <a:endParaRPr lang="el-G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#</a:t>
            </a:r>
            <a:r>
              <a:rPr lang="el-GR" sz="20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Αποτέλεσμα</a:t>
            </a:r>
            <a:r>
              <a:rPr lang="en-US" sz="2000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!</a:t>
            </a:r>
            <a:endParaRPr lang="el-G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Eq(y(x), C1*cos(x) + C2*sin(x))</a:t>
            </a:r>
            <a:endParaRPr lang="el-G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Δηλαδή η Γενική επίλυση</a:t>
            </a:r>
            <a:r>
              <a:rPr lang="en-US" sz="2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y(x)=C1</a:t>
            </a:r>
            <a:r>
              <a:rPr lang="en-US" sz="20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​</a:t>
            </a:r>
            <a:r>
              <a:rPr lang="en-US" sz="2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cos(x)+C2</a:t>
            </a:r>
            <a:r>
              <a:rPr lang="en-US" sz="20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​</a:t>
            </a:r>
            <a:r>
              <a:rPr lang="en-US" sz="2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sin(x), </a:t>
            </a:r>
            <a:r>
              <a:rPr lang="el-GR" sz="2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όπου</a:t>
            </a:r>
            <a:r>
              <a:rPr lang="en-US" sz="2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C1C_1C1</a:t>
            </a:r>
            <a:r>
              <a:rPr lang="en-US" sz="20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​</a:t>
            </a:r>
            <a:r>
              <a:rPr lang="en-US" sz="2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2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και</a:t>
            </a:r>
            <a:r>
              <a:rPr lang="en-US" sz="2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C2C_2C2</a:t>
            </a:r>
            <a:r>
              <a:rPr lang="en-US" sz="20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​</a:t>
            </a:r>
            <a:r>
              <a:rPr lang="en-US" sz="2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2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είναι σταθερές της ολοκλήρωσης</a:t>
            </a:r>
            <a:r>
              <a:rPr lang="en-US" sz="2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l-GR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96262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7C5E19-7FCA-AAD4-4058-A437A8C7D98B}"/>
              </a:ext>
            </a:extLst>
          </p:cNvPr>
          <p:cNvSpPr txBox="1"/>
          <p:nvPr/>
        </p:nvSpPr>
        <p:spPr>
          <a:xfrm>
            <a:off x="128588" y="0"/>
            <a:ext cx="12063412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ΜΕΡΟΣ Β.</a:t>
            </a:r>
          </a:p>
          <a:p>
            <a:r>
              <a:rPr lang="en-US" sz="2000" i="1" dirty="0">
                <a:solidFill>
                  <a:srgbClr val="0033CC"/>
                </a:solidFill>
              </a:rPr>
              <a:t>#Y’+3.y=x^2   </a:t>
            </a:r>
            <a:r>
              <a:rPr lang="el-GR" sz="2000" i="1" dirty="0">
                <a:solidFill>
                  <a:srgbClr val="0033CC"/>
                </a:solidFill>
              </a:rPr>
              <a:t>και </a:t>
            </a:r>
            <a:r>
              <a:rPr lang="en-US" sz="2000" i="1" dirty="0">
                <a:solidFill>
                  <a:srgbClr val="0033CC"/>
                </a:solidFill>
              </a:rPr>
              <a:t>y(0)=1</a:t>
            </a:r>
          </a:p>
          <a:p>
            <a:r>
              <a:rPr lang="en-US" sz="2000" i="1" dirty="0">
                <a:solidFill>
                  <a:srgbClr val="0033CC"/>
                </a:solidFill>
              </a:rPr>
              <a:t>import </a:t>
            </a:r>
            <a:r>
              <a:rPr lang="en-US" sz="2000" i="1" dirty="0" err="1">
                <a:solidFill>
                  <a:srgbClr val="0033CC"/>
                </a:solidFill>
              </a:rPr>
              <a:t>sympy</a:t>
            </a:r>
            <a:r>
              <a:rPr lang="en-US" sz="2000" i="1" dirty="0">
                <a:solidFill>
                  <a:srgbClr val="0033CC"/>
                </a:solidFill>
              </a:rPr>
              <a:t> as </a:t>
            </a:r>
            <a:r>
              <a:rPr lang="en-US" sz="2000" i="1" dirty="0" err="1">
                <a:solidFill>
                  <a:srgbClr val="0033CC"/>
                </a:solidFill>
              </a:rPr>
              <a:t>sp</a:t>
            </a:r>
            <a:endParaRPr lang="en-US" sz="2000" i="1" dirty="0">
              <a:solidFill>
                <a:srgbClr val="0033CC"/>
              </a:solidFill>
            </a:endParaRPr>
          </a:p>
          <a:p>
            <a:r>
              <a:rPr lang="en-US" sz="2000" i="1" dirty="0">
                <a:solidFill>
                  <a:srgbClr val="0033CC"/>
                </a:solidFill>
              </a:rPr>
              <a:t>x=</a:t>
            </a:r>
            <a:r>
              <a:rPr lang="en-US" sz="2000" i="1" dirty="0" err="1">
                <a:solidFill>
                  <a:srgbClr val="0033CC"/>
                </a:solidFill>
              </a:rPr>
              <a:t>sp.symbols</a:t>
            </a:r>
            <a:r>
              <a:rPr lang="en-US" sz="2000" i="1" dirty="0">
                <a:solidFill>
                  <a:srgbClr val="0033CC"/>
                </a:solidFill>
              </a:rPr>
              <a:t>('x')</a:t>
            </a:r>
          </a:p>
          <a:p>
            <a:r>
              <a:rPr lang="en-US" sz="2000" i="1" dirty="0">
                <a:solidFill>
                  <a:srgbClr val="0033CC"/>
                </a:solidFill>
              </a:rPr>
              <a:t>y= </a:t>
            </a:r>
            <a:r>
              <a:rPr lang="en-US" sz="2000" i="1" dirty="0" err="1">
                <a:solidFill>
                  <a:srgbClr val="0033CC"/>
                </a:solidFill>
              </a:rPr>
              <a:t>sp.Function</a:t>
            </a:r>
            <a:r>
              <a:rPr lang="en-US" sz="2000" i="1" dirty="0">
                <a:solidFill>
                  <a:srgbClr val="0033CC"/>
                </a:solidFill>
              </a:rPr>
              <a:t>('y')(x)</a:t>
            </a:r>
          </a:p>
          <a:p>
            <a:r>
              <a:rPr lang="en-US" sz="2000" i="1" dirty="0">
                <a:solidFill>
                  <a:srgbClr val="0033CC"/>
                </a:solidFill>
              </a:rPr>
              <a:t>equation=</a:t>
            </a:r>
            <a:r>
              <a:rPr lang="en-US" sz="2000" i="1" dirty="0" err="1">
                <a:solidFill>
                  <a:srgbClr val="0033CC"/>
                </a:solidFill>
              </a:rPr>
              <a:t>sp.Eq</a:t>
            </a:r>
            <a:r>
              <a:rPr lang="en-US" sz="2000" i="1" dirty="0">
                <a:solidFill>
                  <a:srgbClr val="0033CC"/>
                </a:solidFill>
              </a:rPr>
              <a:t>(</a:t>
            </a:r>
            <a:r>
              <a:rPr lang="en-US" sz="2000" i="1" dirty="0" err="1">
                <a:solidFill>
                  <a:srgbClr val="0033CC"/>
                </a:solidFill>
              </a:rPr>
              <a:t>y.diff</a:t>
            </a:r>
            <a:r>
              <a:rPr lang="en-US" sz="2000" i="1" dirty="0">
                <a:solidFill>
                  <a:srgbClr val="0033CC"/>
                </a:solidFill>
              </a:rPr>
              <a:t>(x)+3*y, x**2)</a:t>
            </a:r>
          </a:p>
          <a:p>
            <a:r>
              <a:rPr lang="en-US" sz="2000" i="1" dirty="0">
                <a:solidFill>
                  <a:srgbClr val="0033CC"/>
                </a:solidFill>
              </a:rPr>
              <a:t>solution=</a:t>
            </a:r>
            <a:r>
              <a:rPr lang="en-US" sz="2000" i="1" dirty="0" err="1">
                <a:solidFill>
                  <a:srgbClr val="0033CC"/>
                </a:solidFill>
              </a:rPr>
              <a:t>sp.dsolve</a:t>
            </a:r>
            <a:r>
              <a:rPr lang="en-US" sz="2000" i="1" dirty="0">
                <a:solidFill>
                  <a:srgbClr val="0033CC"/>
                </a:solidFill>
              </a:rPr>
              <a:t>(equation, y, </a:t>
            </a:r>
            <a:r>
              <a:rPr lang="en-US" sz="2000" i="1" dirty="0" err="1">
                <a:solidFill>
                  <a:srgbClr val="0033CC"/>
                </a:solidFill>
              </a:rPr>
              <a:t>ics</a:t>
            </a:r>
            <a:r>
              <a:rPr lang="en-US" sz="2000" i="1" dirty="0">
                <a:solidFill>
                  <a:srgbClr val="0033CC"/>
                </a:solidFill>
              </a:rPr>
              <a:t>={</a:t>
            </a:r>
            <a:r>
              <a:rPr lang="en-US" sz="2000" i="1" dirty="0" err="1">
                <a:solidFill>
                  <a:srgbClr val="0033CC"/>
                </a:solidFill>
              </a:rPr>
              <a:t>y.subs</a:t>
            </a:r>
            <a:r>
              <a:rPr lang="en-US" sz="2000" i="1" dirty="0">
                <a:solidFill>
                  <a:srgbClr val="0033CC"/>
                </a:solidFill>
              </a:rPr>
              <a:t>(x,0):1})</a:t>
            </a:r>
          </a:p>
          <a:p>
            <a:r>
              <a:rPr lang="en-US" sz="2000" i="1" dirty="0">
                <a:solidFill>
                  <a:srgbClr val="0033CC"/>
                </a:solidFill>
              </a:rPr>
              <a:t>print(solution)</a:t>
            </a:r>
          </a:p>
          <a:p>
            <a:r>
              <a:rPr lang="en-US" sz="2000" i="1" dirty="0">
                <a:solidFill>
                  <a:srgbClr val="0033CC"/>
                </a:solidFill>
              </a:rPr>
              <a:t># </a:t>
            </a:r>
            <a:r>
              <a:rPr lang="el-GR" sz="2000" i="1" dirty="0">
                <a:solidFill>
                  <a:srgbClr val="0033CC"/>
                </a:solidFill>
              </a:rPr>
              <a:t>Βρες την τιμή του </a:t>
            </a:r>
            <a:r>
              <a:rPr lang="en-US" sz="2000" i="1" dirty="0">
                <a:solidFill>
                  <a:srgbClr val="0033CC"/>
                </a:solidFill>
              </a:rPr>
              <a:t>y(0.05)</a:t>
            </a:r>
          </a:p>
          <a:p>
            <a:r>
              <a:rPr lang="en-US" sz="2000" i="1" dirty="0">
                <a:solidFill>
                  <a:srgbClr val="0033CC"/>
                </a:solidFill>
              </a:rPr>
              <a:t>y_at_0_05=</a:t>
            </a:r>
            <a:r>
              <a:rPr lang="en-US" sz="2000" i="1" dirty="0" err="1">
                <a:solidFill>
                  <a:srgbClr val="0033CC"/>
                </a:solidFill>
              </a:rPr>
              <a:t>solution.rhs.subs</a:t>
            </a:r>
            <a:r>
              <a:rPr lang="en-US" sz="2000" i="1" dirty="0">
                <a:solidFill>
                  <a:srgbClr val="0033CC"/>
                </a:solidFill>
              </a:rPr>
              <a:t>(x, 0.05)</a:t>
            </a:r>
          </a:p>
          <a:p>
            <a:r>
              <a:rPr lang="en-US" sz="2000" i="1" dirty="0">
                <a:solidFill>
                  <a:srgbClr val="0033CC"/>
                </a:solidFill>
              </a:rPr>
              <a:t>print('y(0.05) =''', y_at_0_05)</a:t>
            </a:r>
          </a:p>
          <a:p>
            <a:endParaRPr lang="el-GR" sz="2000" i="1" dirty="0">
              <a:solidFill>
                <a:srgbClr val="0033CC"/>
              </a:solidFill>
            </a:endParaRPr>
          </a:p>
          <a:p>
            <a:r>
              <a:rPr lang="el-GR" sz="2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ΣΧΟΛΙΟ!</a:t>
            </a:r>
          </a:p>
          <a:p>
            <a:r>
              <a:rPr lang="en-US" sz="2000" i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solution.rhs</a:t>
            </a:r>
            <a:r>
              <a:rPr lang="en-US" sz="2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2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Στην </a:t>
            </a:r>
            <a:r>
              <a:rPr lang="en-US" sz="2000" i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SymPy</a:t>
            </a:r>
            <a:r>
              <a:rPr lang="en-US" sz="2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μια εξίσωση αναπαρίσταται ως αντικείμενο Ισότητας με δύο συνιστώσες: Το </a:t>
            </a:r>
            <a:r>
              <a:rPr lang="en-US" sz="2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left-hand side (</a:t>
            </a:r>
            <a:r>
              <a:rPr lang="en-US" sz="2000" i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lhs</a:t>
            </a:r>
            <a:r>
              <a:rPr lang="en-US" sz="2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sz="2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το </a:t>
            </a:r>
            <a:r>
              <a:rPr lang="en-US" sz="2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right-hand side (</a:t>
            </a:r>
            <a:r>
              <a:rPr lang="en-US" sz="2000" i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rhs</a:t>
            </a:r>
            <a:r>
              <a:rPr lang="en-US" sz="2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l-GR" sz="2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Κάθε Πρόσβαση στο </a:t>
            </a:r>
            <a:r>
              <a:rPr lang="en-US" sz="2000" i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solution.rhs</a:t>
            </a:r>
            <a:r>
              <a:rPr lang="en-US" sz="2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μας δίνει το </a:t>
            </a:r>
            <a:r>
              <a:rPr lang="en-US" sz="2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right-hand side </a:t>
            </a:r>
            <a:r>
              <a:rPr lang="el-GR" sz="2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της εξίσωσης. Πχ αν η λύση είναι </a:t>
            </a:r>
            <a:r>
              <a:rPr lang="en-US" sz="2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Eq(f(x), 0), </a:t>
            </a:r>
            <a:r>
              <a:rPr lang="el-GR" sz="2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τότε το </a:t>
            </a:r>
            <a:r>
              <a:rPr lang="en-US" sz="2000" i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solution.rhs</a:t>
            </a:r>
            <a:r>
              <a:rPr lang="en-US" sz="2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θα είναι το 0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547872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9737FE-5F0C-659B-97B2-F523EC44BDFE}"/>
              </a:ext>
            </a:extLst>
          </p:cNvPr>
          <p:cNvSpPr txBox="1"/>
          <p:nvPr/>
        </p:nvSpPr>
        <p:spPr>
          <a:xfrm>
            <a:off x="171450" y="0"/>
            <a:ext cx="11844338" cy="852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/>
              <a:t>Η λειτουργία </a:t>
            </a:r>
            <a:r>
              <a:rPr lang="en-US" sz="2000" b="1" dirty="0" err="1"/>
              <a:t>ivp</a:t>
            </a:r>
            <a:endParaRPr lang="el-GR" sz="2000" dirty="0"/>
          </a:p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Μπορεί να λύσει προβλήματα αρχικής τιμής και ΜΕΡΙΚΕΣ ΔΙΑΦΟΡΙΚΕΣ ΕΞΙΣΩΣΕΙΣ</a:t>
            </a:r>
          </a:p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Ένα Πρόβλημα αρχικής τιμής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IVP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για μια διαφορική εξίσωση περιλαμβάνει την επίλυση της διαφορικής εξίσωσης με ένα δεδομένο σύνολο αρχικών συνθηκών σε ένα συγκεκριμένο σημείο. Ο στόχος είναι να βρεθεί μια συνάρτηση που να ικανοποιεί τη διαφορική εξίσωση και επίσης να πληροί τις αρχικές συνθήκες.</a:t>
            </a:r>
          </a:p>
          <a:p>
            <a:endParaRPr lang="el-GR" sz="2400" dirty="0"/>
          </a:p>
          <a:p>
            <a:endParaRPr lang="el-GR" sz="2400" dirty="0"/>
          </a:p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Ένα Πρόβλημα αρχικής τιμής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IVP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για μια διαφορική εξίσωση περιλαμβάνει την επίλυση της διαφορικής εξίσωσης με ένα δεδομένο σύνολο αρχικών συνθηκών σε ένα συγκεκριμένο σημείο. Ο στόχος είναι να βρεθεί μια συνάρτηση που να ικανοποιεί τη διαφορική εξίσωση και επίσης να πληροί τις αρχικές συνθήκες.</a:t>
            </a:r>
          </a:p>
          <a:p>
            <a:endParaRPr lang="el-GR" sz="2400" dirty="0"/>
          </a:p>
          <a:p>
            <a:endParaRPr lang="el-GR" sz="2400" dirty="0"/>
          </a:p>
          <a:p>
            <a:r>
              <a:rPr lang="en-US" sz="2800" dirty="0">
                <a:solidFill>
                  <a:srgbClr val="0033CC"/>
                </a:solidFill>
              </a:rPr>
              <a:t>solve</a:t>
            </a:r>
            <a:r>
              <a:rPr lang="el-GR" sz="2800" dirty="0">
                <a:solidFill>
                  <a:srgbClr val="0033CC"/>
                </a:solidFill>
              </a:rPr>
              <a:t>_</a:t>
            </a:r>
            <a:r>
              <a:rPr lang="en-US" sz="2800" dirty="0" err="1">
                <a:solidFill>
                  <a:srgbClr val="0033CC"/>
                </a:solidFill>
              </a:rPr>
              <a:t>ivp</a:t>
            </a:r>
            <a:r>
              <a:rPr lang="en-US" sz="2800" dirty="0">
                <a:solidFill>
                  <a:srgbClr val="0033CC"/>
                </a:solidFill>
              </a:rPr>
              <a:t> </a:t>
            </a:r>
            <a:r>
              <a:rPr lang="el-GR" sz="2800" dirty="0"/>
              <a:t>είναι μια συνάρτηση από το </a:t>
            </a:r>
            <a:r>
              <a:rPr lang="en-US" sz="2800" dirty="0" err="1"/>
              <a:t>scipy</a:t>
            </a:r>
            <a:r>
              <a:rPr lang="el-GR" sz="2800" dirty="0"/>
              <a:t>.</a:t>
            </a:r>
            <a:r>
              <a:rPr lang="en-US" sz="2800" dirty="0"/>
              <a:t>integrate module </a:t>
            </a:r>
            <a:r>
              <a:rPr lang="el-GR" sz="2800" dirty="0"/>
              <a:t>της </a:t>
            </a:r>
            <a:r>
              <a:rPr lang="en-US" sz="2800" dirty="0"/>
              <a:t>Python</a:t>
            </a:r>
            <a:r>
              <a:rPr lang="el-GR" sz="2800" dirty="0"/>
              <a:t>, που λύνει προβλήματα αρχικής τιμής … </a:t>
            </a:r>
            <a:r>
              <a:rPr lang="en-US" sz="2800" dirty="0"/>
              <a:t>initial value problem</a:t>
            </a:r>
            <a:r>
              <a:rPr lang="el-GR" sz="2800" dirty="0"/>
              <a:t>". Είναι ένα ευέλικτο εργαλείο που χρησιμοποιείται για την αριθμητική επίλυση συνηθισμένων διαφορικών εξισώσεων (</a:t>
            </a:r>
            <a:r>
              <a:rPr lang="el-GR" sz="2800" dirty="0" err="1"/>
              <a:t>ODEs</a:t>
            </a:r>
            <a:r>
              <a:rPr lang="el-GR" sz="2800" dirty="0"/>
              <a:t>), δεδομένων των αρχικών συνθηκών και ενός χρονικού διαστήματος.</a:t>
            </a:r>
          </a:p>
          <a:p>
            <a:endParaRPr lang="el-GR" sz="2400" dirty="0"/>
          </a:p>
          <a:p>
            <a:endParaRPr lang="el-GR" sz="2400" dirty="0"/>
          </a:p>
          <a:p>
            <a:endParaRPr lang="el-GR" sz="2400" dirty="0"/>
          </a:p>
          <a:p>
            <a:endParaRPr lang="el-GR" sz="24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56283281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6FCE00-3679-6F02-BFF3-F9F945BA1965}"/>
              </a:ext>
            </a:extLst>
          </p:cNvPr>
          <p:cNvSpPr txBox="1"/>
          <p:nvPr/>
        </p:nvSpPr>
        <p:spPr>
          <a:xfrm>
            <a:off x="116681" y="1905506"/>
            <a:ext cx="1195863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dirty="0"/>
              <a:t>Πχ </a:t>
            </a:r>
            <a:r>
              <a:rPr lang="el-GR" sz="2400" dirty="0" err="1"/>
              <a:t>dy</a:t>
            </a:r>
            <a:r>
              <a:rPr lang="el-GR" sz="2400" dirty="0"/>
              <a:t>/</a:t>
            </a:r>
            <a:r>
              <a:rPr lang="el-GR" sz="2400" dirty="0" err="1"/>
              <a:t>dx</a:t>
            </a:r>
            <a:r>
              <a:rPr lang="el-GR" sz="2400" dirty="0"/>
              <a:t>=f(</a:t>
            </a:r>
            <a:r>
              <a:rPr lang="el-GR" sz="2400" dirty="0" err="1"/>
              <a:t>x,y</a:t>
            </a:r>
            <a:r>
              <a:rPr lang="el-GR" sz="2400" dirty="0"/>
              <a:t>)   και y(x</a:t>
            </a:r>
            <a:r>
              <a:rPr lang="el-GR" sz="1200" dirty="0"/>
              <a:t>0</a:t>
            </a:r>
            <a:r>
              <a:rPr lang="el-GR" sz="2400" dirty="0"/>
              <a:t>)=y</a:t>
            </a:r>
            <a:r>
              <a:rPr lang="el-GR" sz="1200" dirty="0"/>
              <a:t>0</a:t>
            </a:r>
            <a:r>
              <a:rPr lang="el-GR" sz="2400" dirty="0"/>
              <a:t> (αρχική συνθήκη)</a:t>
            </a:r>
          </a:p>
          <a:p>
            <a:pPr algn="ctr"/>
            <a:endParaRPr lang="el-GR" sz="2400" dirty="0"/>
          </a:p>
          <a:p>
            <a:pPr algn="ctr"/>
            <a:r>
              <a:rPr lang="el-GR" sz="2400" dirty="0"/>
              <a:t>ΒΗΜΑ 1 Λύνω την ΔΕ ∫</a:t>
            </a:r>
            <a:r>
              <a:rPr lang="el-GR" sz="2400" dirty="0" err="1"/>
              <a:t>dx</a:t>
            </a:r>
            <a:r>
              <a:rPr lang="el-GR" sz="2400" dirty="0"/>
              <a:t>/</a:t>
            </a:r>
            <a:r>
              <a:rPr lang="el-GR" sz="2400" dirty="0" err="1"/>
              <a:t>dy</a:t>
            </a:r>
            <a:r>
              <a:rPr lang="el-GR" sz="2400" dirty="0"/>
              <a:t> </a:t>
            </a:r>
            <a:r>
              <a:rPr lang="el-GR" sz="2400" dirty="0" err="1"/>
              <a:t>dx</a:t>
            </a:r>
            <a:r>
              <a:rPr lang="el-GR" sz="2400" dirty="0"/>
              <a:t>=∫3x^2dx = x^3+C</a:t>
            </a:r>
          </a:p>
          <a:p>
            <a:pPr algn="ctr"/>
            <a:r>
              <a:rPr lang="el-GR" sz="2400" dirty="0"/>
              <a:t>ΒΗΜΑ 2 Εφαρμόζω τις αρχικές συνθήκες</a:t>
            </a:r>
          </a:p>
          <a:p>
            <a:pPr algn="ctr"/>
            <a:r>
              <a:rPr lang="el-GR" sz="2400" dirty="0"/>
              <a:t>Ξέρω ότι y(0)=4  Βάζω x=0 και  y(0)=4 στη λύση:</a:t>
            </a:r>
          </a:p>
          <a:p>
            <a:pPr algn="ctr"/>
            <a:r>
              <a:rPr lang="el-GR" sz="2400" dirty="0"/>
              <a:t>4=0^3+C  Άρα C=4</a:t>
            </a:r>
          </a:p>
          <a:p>
            <a:pPr algn="ctr"/>
            <a:r>
              <a:rPr lang="el-GR" sz="2400" dirty="0"/>
              <a:t>ΒΗΜΑ 3 Γράφω την τελική IVP λύση</a:t>
            </a:r>
          </a:p>
          <a:p>
            <a:pPr algn="ctr"/>
            <a:r>
              <a:rPr lang="el-GR" sz="2400" dirty="0"/>
              <a:t>y(x)=x^3+4</a:t>
            </a:r>
          </a:p>
        </p:txBody>
      </p:sp>
    </p:spTree>
    <p:extLst>
      <p:ext uri="{BB962C8B-B14F-4D97-AF65-F5344CB8AC3E}">
        <p14:creationId xmlns:p14="http://schemas.microsoft.com/office/powerpoint/2010/main" val="185643590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1184FC-F08C-A873-8AF1-46BA11F665BD}"/>
              </a:ext>
            </a:extLst>
          </p:cNvPr>
          <p:cNvSpPr txBox="1"/>
          <p:nvPr/>
        </p:nvSpPr>
        <p:spPr>
          <a:xfrm>
            <a:off x="171450" y="1914525"/>
            <a:ext cx="11672888" cy="2191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0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ΠΑΡΑΔΕΙΓΜΑ:</a:t>
            </a:r>
            <a:endParaRPr lang="el-GR" sz="1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800" b="1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Λύσε την 1</a:t>
            </a:r>
            <a:r>
              <a:rPr lang="el-GR" sz="1800" b="1" kern="0" baseline="30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ης</a:t>
            </a:r>
            <a:r>
              <a:rPr lang="el-GR" sz="1800" b="1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τάξεως </a:t>
            </a:r>
            <a:r>
              <a:rPr lang="en-US" sz="1800" b="1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ODE </a:t>
            </a:r>
            <a:r>
              <a:rPr lang="el-GR" sz="1800" b="1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Με αρχικές Τιμές </a:t>
            </a:r>
            <a:r>
              <a:rPr lang="en-US" sz="1800" b="1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Initial Values</a:t>
            </a:r>
            <a:r>
              <a:rPr lang="el-GR" sz="1800" b="1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b="1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Initial conditions</a:t>
            </a:r>
            <a:r>
              <a:rPr lang="el-GR" sz="1800" b="1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Που περιγράφουν την κατάσταση σε μια αρχική στιγμή. Αρχική συνθήκη: Αυτή είναι η τιμή της συνάρτησης (ή των παραγώγων της) σε ένα συγκεκριμένο σημείο, συνήθως στο </a:t>
            </a:r>
            <a:r>
              <a:rPr lang="en-US" sz="1800" b="1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l-GR" sz="1800" b="1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=0 ή κάποιο άλλο σημείο εκκίνησης. Θα λύσω την </a:t>
            </a:r>
            <a:r>
              <a:rPr lang="en-US" sz="1800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ODE</a:t>
            </a:r>
            <a:r>
              <a:rPr lang="el-GR" sz="1800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sz="1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dy</a:t>
            </a:r>
            <a:r>
              <a:rPr lang="el-GR" sz="1800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800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dt</a:t>
            </a:r>
            <a:r>
              <a:rPr lang="el-GR" sz="1800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=−2</a:t>
            </a:r>
            <a:r>
              <a:rPr lang="en-US" sz="1800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l-GR" sz="1800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+1      </a:t>
            </a:r>
            <a:endParaRPr lang="el-GR" sz="14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l-GR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Με αρχική συνθήκη 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l-GR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(0)=0, στο χρονικό διάστημα 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l-GR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=[0,5].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3109606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6737C5-2FEB-E6EC-7D4E-DDA2EE1F634A}"/>
              </a:ext>
            </a:extLst>
          </p:cNvPr>
          <p:cNvSpPr txBox="1"/>
          <p:nvPr/>
        </p:nvSpPr>
        <p:spPr>
          <a:xfrm>
            <a:off x="0" y="0"/>
            <a:ext cx="121920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import </a:t>
            </a:r>
            <a:r>
              <a:rPr lang="en-US" sz="2000" dirty="0" err="1"/>
              <a:t>numpy</a:t>
            </a:r>
            <a:r>
              <a:rPr lang="en-US" sz="2000" dirty="0"/>
              <a:t> as np</a:t>
            </a:r>
            <a:endParaRPr lang="el-GR" sz="2000" dirty="0"/>
          </a:p>
          <a:p>
            <a:r>
              <a:rPr lang="en-US" sz="2000" dirty="0"/>
              <a:t>import </a:t>
            </a:r>
            <a:r>
              <a:rPr lang="en-US" sz="2000" dirty="0" err="1"/>
              <a:t>matplotlib.pyplot</a:t>
            </a:r>
            <a:r>
              <a:rPr lang="en-US" sz="2000" dirty="0"/>
              <a:t> as </a:t>
            </a:r>
            <a:r>
              <a:rPr lang="en-US" sz="2000" dirty="0" err="1"/>
              <a:t>plt</a:t>
            </a:r>
            <a:endParaRPr lang="el-GR" sz="2000" dirty="0"/>
          </a:p>
          <a:p>
            <a:r>
              <a:rPr lang="en-US" sz="2000" dirty="0"/>
              <a:t>from </a:t>
            </a:r>
            <a:r>
              <a:rPr lang="en-US" sz="2000" dirty="0" err="1"/>
              <a:t>scipy.integrate</a:t>
            </a:r>
            <a:r>
              <a:rPr lang="en-US" sz="2000" dirty="0"/>
              <a:t> import </a:t>
            </a:r>
            <a:r>
              <a:rPr lang="en-US" sz="2000" dirty="0" err="1"/>
              <a:t>solve_ivp</a:t>
            </a:r>
            <a:endParaRPr lang="el-GR" sz="2000" dirty="0"/>
          </a:p>
          <a:p>
            <a:r>
              <a:rPr lang="el-GR" sz="2000" dirty="0"/>
              <a:t># Ορισμός συνάρτησης ΔΕ  </a:t>
            </a:r>
            <a:r>
              <a:rPr lang="en-US" sz="2000" dirty="0" err="1"/>
              <a:t>dy</a:t>
            </a:r>
            <a:r>
              <a:rPr lang="el-GR" sz="2000" dirty="0"/>
              <a:t>/</a:t>
            </a:r>
            <a:r>
              <a:rPr lang="en-US" sz="2000" dirty="0"/>
              <a:t>dt</a:t>
            </a:r>
            <a:r>
              <a:rPr lang="el-GR" sz="2000" dirty="0"/>
              <a:t> = -2</a:t>
            </a:r>
            <a:r>
              <a:rPr lang="en-US" sz="2000" dirty="0"/>
              <a:t>y</a:t>
            </a:r>
            <a:r>
              <a:rPr lang="el-GR" sz="2000" dirty="0"/>
              <a:t> + 1</a:t>
            </a:r>
          </a:p>
          <a:p>
            <a:r>
              <a:rPr lang="en-US" sz="2000" dirty="0"/>
              <a:t>def model(t, y):</a:t>
            </a:r>
            <a:endParaRPr lang="el-GR" sz="2000" dirty="0"/>
          </a:p>
          <a:p>
            <a:r>
              <a:rPr lang="en-US" sz="2000" dirty="0"/>
              <a:t>    return -2 * y + 1</a:t>
            </a:r>
            <a:endParaRPr lang="el-GR" sz="2000" dirty="0"/>
          </a:p>
          <a:p>
            <a:r>
              <a:rPr lang="el-GR" sz="2000" dirty="0"/>
              <a:t># Αρχική συνθήκη</a:t>
            </a:r>
          </a:p>
          <a:p>
            <a:r>
              <a:rPr lang="en-US" sz="2000" dirty="0"/>
              <a:t>y</a:t>
            </a:r>
            <a:r>
              <a:rPr lang="el-GR" sz="2000" dirty="0"/>
              <a:t>0 = [0]</a:t>
            </a:r>
          </a:p>
          <a:p>
            <a:r>
              <a:rPr lang="el-GR" sz="2000" dirty="0"/>
              <a:t># Χρονικό Διάστημα για την λύση (Από  </a:t>
            </a:r>
            <a:r>
              <a:rPr lang="en-US" sz="2000" dirty="0"/>
              <a:t>t</a:t>
            </a:r>
            <a:r>
              <a:rPr lang="el-GR" sz="2000" dirty="0"/>
              <a:t>=0 </a:t>
            </a:r>
            <a:r>
              <a:rPr lang="en-US" sz="2000" dirty="0"/>
              <a:t>to t</a:t>
            </a:r>
            <a:r>
              <a:rPr lang="el-GR" sz="2000" dirty="0"/>
              <a:t>=5)</a:t>
            </a:r>
          </a:p>
          <a:p>
            <a:r>
              <a:rPr lang="en-US" sz="2000" dirty="0"/>
              <a:t>t</a:t>
            </a:r>
            <a:r>
              <a:rPr lang="el-GR" sz="2000" dirty="0"/>
              <a:t>_</a:t>
            </a:r>
            <a:r>
              <a:rPr lang="en-US" sz="2000" dirty="0"/>
              <a:t>span</a:t>
            </a:r>
            <a:r>
              <a:rPr lang="el-GR" sz="2000" dirty="0"/>
              <a:t> = (0, 5)</a:t>
            </a:r>
          </a:p>
          <a:p>
            <a:r>
              <a:rPr lang="el-GR" sz="2000" dirty="0"/>
              <a:t># Καθορίστε τα σημεία στα οποία θέλουμε να αξιολογήσουμε τη λύση</a:t>
            </a:r>
          </a:p>
          <a:p>
            <a:r>
              <a:rPr lang="en-US" sz="2000" dirty="0"/>
              <a:t>t</a:t>
            </a:r>
            <a:r>
              <a:rPr lang="el-GR" sz="2000" dirty="0"/>
              <a:t>_</a:t>
            </a:r>
            <a:r>
              <a:rPr lang="en-US" sz="2000" dirty="0"/>
              <a:t>eval</a:t>
            </a:r>
            <a:r>
              <a:rPr lang="el-GR" sz="2000" dirty="0"/>
              <a:t> = </a:t>
            </a:r>
            <a:r>
              <a:rPr lang="en-US" sz="2000" dirty="0"/>
              <a:t>np</a:t>
            </a:r>
            <a:r>
              <a:rPr lang="el-GR" sz="2000" dirty="0"/>
              <a:t>.</a:t>
            </a:r>
            <a:r>
              <a:rPr lang="en-US" sz="2000" dirty="0" err="1"/>
              <a:t>linspace</a:t>
            </a:r>
            <a:r>
              <a:rPr lang="el-GR" sz="2000" dirty="0"/>
              <a:t>(0, 5, 100)</a:t>
            </a:r>
          </a:p>
          <a:p>
            <a:r>
              <a:rPr lang="el-GR" sz="2000" dirty="0"/>
              <a:t># Λύση της Διαφορικής Εξίσωσης</a:t>
            </a:r>
          </a:p>
          <a:p>
            <a:r>
              <a:rPr lang="en-US" sz="2000" dirty="0"/>
              <a:t>sol = </a:t>
            </a:r>
            <a:r>
              <a:rPr lang="en-US" sz="2000" dirty="0" err="1"/>
              <a:t>solve_ivp</a:t>
            </a:r>
            <a:r>
              <a:rPr lang="en-US" sz="2000" dirty="0"/>
              <a:t>(model, </a:t>
            </a:r>
            <a:r>
              <a:rPr lang="en-US" sz="2000" dirty="0" err="1"/>
              <a:t>t_span</a:t>
            </a:r>
            <a:r>
              <a:rPr lang="en-US" sz="2000" dirty="0"/>
              <a:t>, y0, </a:t>
            </a:r>
            <a:r>
              <a:rPr lang="en-US" sz="2000" dirty="0" err="1"/>
              <a:t>t_eval</a:t>
            </a:r>
            <a:r>
              <a:rPr lang="en-US" sz="2000" dirty="0"/>
              <a:t>=</a:t>
            </a:r>
            <a:r>
              <a:rPr lang="en-US" sz="2000" dirty="0" err="1"/>
              <a:t>t_eval</a:t>
            </a:r>
            <a:r>
              <a:rPr lang="en-US" sz="2000" dirty="0"/>
              <a:t>)</a:t>
            </a:r>
            <a:endParaRPr lang="el-GR" sz="2000" dirty="0"/>
          </a:p>
          <a:p>
            <a:r>
              <a:rPr lang="en-US" sz="2000" dirty="0"/>
              <a:t># </a:t>
            </a:r>
            <a:r>
              <a:rPr lang="el-GR" sz="2000" dirty="0"/>
              <a:t>Γραφική παράσταση</a:t>
            </a:r>
          </a:p>
          <a:p>
            <a:r>
              <a:rPr lang="en-US" sz="2000" dirty="0" err="1"/>
              <a:t>plt.plot</a:t>
            </a:r>
            <a:r>
              <a:rPr lang="en-US" sz="2000" dirty="0"/>
              <a:t>(sol.t, </a:t>
            </a:r>
            <a:r>
              <a:rPr lang="en-US" sz="2000" dirty="0" err="1"/>
              <a:t>sol.y</a:t>
            </a:r>
            <a:r>
              <a:rPr lang="en-US" sz="2000" dirty="0"/>
              <a:t>[0], label='y(t)')</a:t>
            </a:r>
            <a:endParaRPr lang="el-GR" sz="2000" dirty="0"/>
          </a:p>
          <a:p>
            <a:r>
              <a:rPr lang="en-US" sz="2000" dirty="0" err="1"/>
              <a:t>plt.xlabel</a:t>
            </a:r>
            <a:r>
              <a:rPr lang="en-US" sz="2000" dirty="0"/>
              <a:t>('Time t')</a:t>
            </a:r>
            <a:endParaRPr lang="el-GR" sz="2000" dirty="0"/>
          </a:p>
          <a:p>
            <a:r>
              <a:rPr lang="en-US" sz="2000" dirty="0" err="1"/>
              <a:t>plt.ylabel</a:t>
            </a:r>
            <a:r>
              <a:rPr lang="en-US" sz="2000" dirty="0"/>
              <a:t>('y(t)')</a:t>
            </a:r>
            <a:endParaRPr lang="el-GR" sz="2000" dirty="0"/>
          </a:p>
          <a:p>
            <a:r>
              <a:rPr lang="en-US" sz="2000" dirty="0" err="1"/>
              <a:t>plt.title</a:t>
            </a:r>
            <a:r>
              <a:rPr lang="en-US" sz="2000" dirty="0"/>
              <a:t>('Solution to </a:t>
            </a:r>
            <a:r>
              <a:rPr lang="en-US" sz="2000" dirty="0" err="1"/>
              <a:t>dy</a:t>
            </a:r>
            <a:r>
              <a:rPr lang="en-US" sz="2000" dirty="0"/>
              <a:t>/dt = -2y + 1')</a:t>
            </a:r>
            <a:endParaRPr lang="el-GR" sz="2000" dirty="0"/>
          </a:p>
          <a:p>
            <a:r>
              <a:rPr lang="en-US" sz="2000" dirty="0" err="1"/>
              <a:t>plt.legend</a:t>
            </a:r>
            <a:r>
              <a:rPr lang="en-US" sz="2000" dirty="0"/>
              <a:t>()</a:t>
            </a:r>
            <a:endParaRPr lang="el-GR" sz="2000" dirty="0"/>
          </a:p>
          <a:p>
            <a:r>
              <a:rPr lang="en-US" sz="2000" dirty="0" err="1"/>
              <a:t>plt.grid</a:t>
            </a:r>
            <a:r>
              <a:rPr lang="en-US" sz="2000" dirty="0"/>
              <a:t>(True)</a:t>
            </a:r>
            <a:endParaRPr lang="el-GR" sz="2000" dirty="0"/>
          </a:p>
          <a:p>
            <a:r>
              <a:rPr lang="en-US" sz="2000" dirty="0" err="1"/>
              <a:t>plt.show</a:t>
            </a:r>
            <a:r>
              <a:rPr lang="en-US" sz="2000" dirty="0"/>
              <a:t>()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6139139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DB0D5D-F243-566A-DE01-C9BFD49DD270}"/>
              </a:ext>
            </a:extLst>
          </p:cNvPr>
          <p:cNvSpPr txBox="1"/>
          <p:nvPr/>
        </p:nvSpPr>
        <p:spPr>
          <a:xfrm>
            <a:off x="328613" y="457200"/>
            <a:ext cx="1027271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33CC"/>
                </a:solidFill>
              </a:rPr>
              <a:t>import </a:t>
            </a:r>
            <a:r>
              <a:rPr lang="en-US" sz="2800" dirty="0" err="1">
                <a:solidFill>
                  <a:srgbClr val="0033CC"/>
                </a:solidFill>
              </a:rPr>
              <a:t>sympy</a:t>
            </a:r>
            <a:r>
              <a:rPr lang="en-US" sz="2800" dirty="0">
                <a:solidFill>
                  <a:srgbClr val="0033CC"/>
                </a:solidFill>
              </a:rPr>
              <a:t> as </a:t>
            </a:r>
            <a:r>
              <a:rPr lang="en-US" sz="2800" dirty="0" err="1">
                <a:solidFill>
                  <a:srgbClr val="0033CC"/>
                </a:solidFill>
              </a:rPr>
              <a:t>sp</a:t>
            </a:r>
            <a:endParaRPr lang="en-US" sz="2800" dirty="0">
              <a:solidFill>
                <a:srgbClr val="0033CC"/>
              </a:solidFill>
            </a:endParaRPr>
          </a:p>
          <a:p>
            <a:r>
              <a:rPr lang="en-US" sz="2800" dirty="0">
                <a:solidFill>
                  <a:srgbClr val="0033CC"/>
                </a:solidFill>
              </a:rPr>
              <a:t># </a:t>
            </a:r>
            <a:r>
              <a:rPr lang="el-GR" sz="2800" dirty="0">
                <a:solidFill>
                  <a:srgbClr val="0033CC"/>
                </a:solidFill>
              </a:rPr>
              <a:t>Ορισμός συμβόλων</a:t>
            </a:r>
          </a:p>
          <a:p>
            <a:r>
              <a:rPr lang="en-US" sz="2800" dirty="0">
                <a:solidFill>
                  <a:srgbClr val="0033CC"/>
                </a:solidFill>
              </a:rPr>
              <a:t>x = </a:t>
            </a:r>
            <a:r>
              <a:rPr lang="en-US" sz="2800" dirty="0" err="1">
                <a:solidFill>
                  <a:srgbClr val="0033CC"/>
                </a:solidFill>
              </a:rPr>
              <a:t>sp.symbols</a:t>
            </a:r>
            <a:r>
              <a:rPr lang="en-US" sz="2800" dirty="0">
                <a:solidFill>
                  <a:srgbClr val="0033CC"/>
                </a:solidFill>
              </a:rPr>
              <a:t>('x')</a:t>
            </a:r>
          </a:p>
          <a:p>
            <a:r>
              <a:rPr lang="en-US" sz="2800" dirty="0">
                <a:solidFill>
                  <a:srgbClr val="0033CC"/>
                </a:solidFill>
              </a:rPr>
              <a:t>y = </a:t>
            </a:r>
            <a:r>
              <a:rPr lang="en-US" sz="2800" dirty="0" err="1">
                <a:solidFill>
                  <a:srgbClr val="0033CC"/>
                </a:solidFill>
              </a:rPr>
              <a:t>sp.Function</a:t>
            </a:r>
            <a:r>
              <a:rPr lang="en-US" sz="2800" dirty="0">
                <a:solidFill>
                  <a:srgbClr val="0033CC"/>
                </a:solidFill>
              </a:rPr>
              <a:t>('y')</a:t>
            </a:r>
          </a:p>
          <a:p>
            <a:r>
              <a:rPr lang="en-US" sz="2800" dirty="0">
                <a:solidFill>
                  <a:srgbClr val="0033CC"/>
                </a:solidFill>
              </a:rPr>
              <a:t># </a:t>
            </a:r>
            <a:r>
              <a:rPr lang="el-GR" sz="2800" dirty="0">
                <a:solidFill>
                  <a:srgbClr val="0033CC"/>
                </a:solidFill>
              </a:rPr>
              <a:t>Ορισμός </a:t>
            </a:r>
            <a:r>
              <a:rPr lang="en-US" sz="2800" dirty="0">
                <a:solidFill>
                  <a:srgbClr val="0033CC"/>
                </a:solidFill>
              </a:rPr>
              <a:t>ODE </a:t>
            </a:r>
            <a:r>
              <a:rPr lang="el-GR" sz="2800" dirty="0">
                <a:solidFill>
                  <a:srgbClr val="0033CC"/>
                </a:solidFill>
              </a:rPr>
              <a:t>Εξίσωσης</a:t>
            </a:r>
          </a:p>
          <a:p>
            <a:r>
              <a:rPr lang="en-US" sz="2800" dirty="0">
                <a:solidFill>
                  <a:srgbClr val="0033CC"/>
                </a:solidFill>
              </a:rPr>
              <a:t>eq = </a:t>
            </a:r>
            <a:r>
              <a:rPr lang="en-US" sz="2800" dirty="0" err="1">
                <a:solidFill>
                  <a:srgbClr val="0033CC"/>
                </a:solidFill>
              </a:rPr>
              <a:t>sp.Eq</a:t>
            </a:r>
            <a:r>
              <a:rPr lang="en-US" sz="2800" dirty="0">
                <a:solidFill>
                  <a:srgbClr val="0033CC"/>
                </a:solidFill>
              </a:rPr>
              <a:t>(y(x).diff(x), y(x))</a:t>
            </a:r>
          </a:p>
          <a:p>
            <a:r>
              <a:rPr lang="en-US" sz="2800" dirty="0">
                <a:solidFill>
                  <a:srgbClr val="0033CC"/>
                </a:solidFill>
              </a:rPr>
              <a:t> # y(x).diff(x)  </a:t>
            </a:r>
            <a:r>
              <a:rPr lang="en-US" sz="2800" dirty="0" err="1">
                <a:solidFill>
                  <a:srgbClr val="0033CC"/>
                </a:solidFill>
              </a:rPr>
              <a:t>shmainei</a:t>
            </a:r>
            <a:r>
              <a:rPr lang="en-US" sz="2800" dirty="0">
                <a:solidFill>
                  <a:srgbClr val="0033CC"/>
                </a:solidFill>
              </a:rPr>
              <a:t> </a:t>
            </a:r>
            <a:r>
              <a:rPr lang="en-US" sz="2800" dirty="0" err="1">
                <a:solidFill>
                  <a:srgbClr val="0033CC"/>
                </a:solidFill>
              </a:rPr>
              <a:t>dy</a:t>
            </a:r>
            <a:r>
              <a:rPr lang="en-US" sz="2800" dirty="0">
                <a:solidFill>
                  <a:srgbClr val="0033CC"/>
                </a:solidFill>
              </a:rPr>
              <a:t>/dx=y(x) 1hs taxis DE</a:t>
            </a:r>
          </a:p>
          <a:p>
            <a:r>
              <a:rPr lang="en-US" sz="2800" dirty="0">
                <a:solidFill>
                  <a:srgbClr val="0033CC"/>
                </a:solidFill>
              </a:rPr>
              <a:t>#.diff(x) means derivative of y(x) with respect to x.</a:t>
            </a:r>
          </a:p>
          <a:p>
            <a:r>
              <a:rPr lang="en-US" sz="2800" dirty="0">
                <a:solidFill>
                  <a:srgbClr val="0033CC"/>
                </a:solidFill>
              </a:rPr>
              <a:t># </a:t>
            </a:r>
            <a:r>
              <a:rPr lang="el-GR" sz="2800" dirty="0">
                <a:solidFill>
                  <a:srgbClr val="0033CC"/>
                </a:solidFill>
              </a:rPr>
              <a:t>Λύση </a:t>
            </a:r>
            <a:r>
              <a:rPr lang="en-US" sz="2800" dirty="0">
                <a:solidFill>
                  <a:srgbClr val="0033CC"/>
                </a:solidFill>
              </a:rPr>
              <a:t>ODE </a:t>
            </a:r>
            <a:r>
              <a:rPr lang="el-GR" sz="2800" dirty="0">
                <a:solidFill>
                  <a:srgbClr val="0033CC"/>
                </a:solidFill>
              </a:rPr>
              <a:t>με Αρχικές συνθήκες όπου η σταθερά </a:t>
            </a:r>
            <a:r>
              <a:rPr lang="en-US" sz="2800" dirty="0">
                <a:solidFill>
                  <a:srgbClr val="0033CC"/>
                </a:solidFill>
              </a:rPr>
              <a:t>C =1</a:t>
            </a:r>
          </a:p>
          <a:p>
            <a:r>
              <a:rPr lang="en-US" sz="2800" dirty="0" err="1">
                <a:solidFill>
                  <a:srgbClr val="0033CC"/>
                </a:solidFill>
              </a:rPr>
              <a:t>ics</a:t>
            </a:r>
            <a:r>
              <a:rPr lang="en-US" sz="2800" dirty="0">
                <a:solidFill>
                  <a:srgbClr val="0033CC"/>
                </a:solidFill>
              </a:rPr>
              <a:t>={y(0):1}   </a:t>
            </a:r>
          </a:p>
          <a:p>
            <a:r>
              <a:rPr lang="en-US" sz="2800" dirty="0">
                <a:solidFill>
                  <a:srgbClr val="0033CC"/>
                </a:solidFill>
              </a:rPr>
              <a:t>solution = </a:t>
            </a:r>
            <a:r>
              <a:rPr lang="en-US" sz="2800" dirty="0" err="1">
                <a:solidFill>
                  <a:srgbClr val="0033CC"/>
                </a:solidFill>
              </a:rPr>
              <a:t>sp.dsolve</a:t>
            </a:r>
            <a:r>
              <a:rPr lang="en-US" sz="2800" dirty="0">
                <a:solidFill>
                  <a:srgbClr val="0033CC"/>
                </a:solidFill>
              </a:rPr>
              <a:t>(eq, </a:t>
            </a:r>
            <a:r>
              <a:rPr lang="en-US" sz="2800" dirty="0" err="1">
                <a:solidFill>
                  <a:srgbClr val="0033CC"/>
                </a:solidFill>
              </a:rPr>
              <a:t>ics</a:t>
            </a:r>
            <a:r>
              <a:rPr lang="en-US" sz="2800" dirty="0">
                <a:solidFill>
                  <a:srgbClr val="0033CC"/>
                </a:solidFill>
              </a:rPr>
              <a:t>=</a:t>
            </a:r>
            <a:r>
              <a:rPr lang="en-US" sz="2800" dirty="0" err="1">
                <a:solidFill>
                  <a:srgbClr val="0033CC"/>
                </a:solidFill>
              </a:rPr>
              <a:t>ics</a:t>
            </a:r>
            <a:r>
              <a:rPr lang="en-US" sz="2800" dirty="0">
                <a:solidFill>
                  <a:srgbClr val="0033CC"/>
                </a:solidFill>
              </a:rPr>
              <a:t>)</a:t>
            </a:r>
          </a:p>
          <a:p>
            <a:r>
              <a:rPr lang="en-US" sz="2800" dirty="0">
                <a:solidFill>
                  <a:srgbClr val="0033CC"/>
                </a:solidFill>
              </a:rPr>
              <a:t>print(solution) # H </a:t>
            </a:r>
            <a:r>
              <a:rPr lang="en-US" sz="2800" dirty="0" err="1">
                <a:solidFill>
                  <a:srgbClr val="0033CC"/>
                </a:solidFill>
              </a:rPr>
              <a:t>lysh</a:t>
            </a:r>
            <a:r>
              <a:rPr lang="en-US" sz="2800" dirty="0">
                <a:solidFill>
                  <a:srgbClr val="0033CC"/>
                </a:solidFill>
              </a:rPr>
              <a:t> </a:t>
            </a:r>
            <a:r>
              <a:rPr lang="en-US" sz="2800" dirty="0" err="1">
                <a:solidFill>
                  <a:srgbClr val="0033CC"/>
                </a:solidFill>
              </a:rPr>
              <a:t>einai</a:t>
            </a:r>
            <a:r>
              <a:rPr lang="en-US" sz="2800" dirty="0">
                <a:solidFill>
                  <a:srgbClr val="0033CC"/>
                </a:solidFill>
              </a:rPr>
              <a:t> y(x)=</a:t>
            </a:r>
            <a:r>
              <a:rPr lang="en-US" sz="2800" dirty="0" err="1">
                <a:solidFill>
                  <a:srgbClr val="0033CC"/>
                </a:solidFill>
              </a:rPr>
              <a:t>e^x</a:t>
            </a:r>
            <a:endParaRPr lang="en-US" sz="28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08311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0697C54-7ACB-3730-7201-583AD214BB8E}"/>
              </a:ext>
            </a:extLst>
          </p:cNvPr>
          <p:cNvSpPr txBox="1"/>
          <p:nvPr/>
        </p:nvSpPr>
        <p:spPr>
          <a:xfrm>
            <a:off x="114300" y="100013"/>
            <a:ext cx="1197292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33CC"/>
                </a:solidFill>
              </a:rPr>
              <a:t>import </a:t>
            </a:r>
            <a:r>
              <a:rPr lang="en-US" sz="2800" dirty="0" err="1">
                <a:solidFill>
                  <a:srgbClr val="0033CC"/>
                </a:solidFill>
              </a:rPr>
              <a:t>sympy</a:t>
            </a:r>
            <a:r>
              <a:rPr lang="en-US" sz="2800" dirty="0">
                <a:solidFill>
                  <a:srgbClr val="0033CC"/>
                </a:solidFill>
              </a:rPr>
              <a:t> as </a:t>
            </a:r>
            <a:r>
              <a:rPr lang="en-US" sz="2800" dirty="0" err="1">
                <a:solidFill>
                  <a:srgbClr val="0033CC"/>
                </a:solidFill>
              </a:rPr>
              <a:t>sp</a:t>
            </a:r>
            <a:endParaRPr lang="en-US" sz="2800" dirty="0">
              <a:solidFill>
                <a:srgbClr val="0033CC"/>
              </a:solidFill>
            </a:endParaRPr>
          </a:p>
          <a:p>
            <a:r>
              <a:rPr lang="en-US" sz="2800" dirty="0">
                <a:solidFill>
                  <a:srgbClr val="0033CC"/>
                </a:solidFill>
              </a:rPr>
              <a:t># </a:t>
            </a:r>
            <a:r>
              <a:rPr lang="el-GR" sz="2800" dirty="0">
                <a:solidFill>
                  <a:srgbClr val="0033CC"/>
                </a:solidFill>
              </a:rPr>
              <a:t>Ορισμός συμβόλων</a:t>
            </a:r>
          </a:p>
          <a:p>
            <a:r>
              <a:rPr lang="en-US" sz="2800" dirty="0">
                <a:solidFill>
                  <a:srgbClr val="0033CC"/>
                </a:solidFill>
              </a:rPr>
              <a:t>x = </a:t>
            </a:r>
            <a:r>
              <a:rPr lang="en-US" sz="2800" dirty="0" err="1">
                <a:solidFill>
                  <a:srgbClr val="0033CC"/>
                </a:solidFill>
              </a:rPr>
              <a:t>sp.symbols</a:t>
            </a:r>
            <a:r>
              <a:rPr lang="en-US" sz="2800" dirty="0">
                <a:solidFill>
                  <a:srgbClr val="0033CC"/>
                </a:solidFill>
              </a:rPr>
              <a:t>('x')</a:t>
            </a:r>
          </a:p>
          <a:p>
            <a:r>
              <a:rPr lang="en-US" sz="2800" dirty="0">
                <a:solidFill>
                  <a:srgbClr val="0033CC"/>
                </a:solidFill>
              </a:rPr>
              <a:t>y = </a:t>
            </a:r>
            <a:r>
              <a:rPr lang="en-US" sz="2800" dirty="0" err="1">
                <a:solidFill>
                  <a:srgbClr val="0033CC"/>
                </a:solidFill>
              </a:rPr>
              <a:t>sp.Function</a:t>
            </a:r>
            <a:r>
              <a:rPr lang="en-US" sz="2800" dirty="0">
                <a:solidFill>
                  <a:srgbClr val="0033CC"/>
                </a:solidFill>
              </a:rPr>
              <a:t>('y')</a:t>
            </a:r>
          </a:p>
          <a:p>
            <a:r>
              <a:rPr lang="en-US" sz="2800" dirty="0">
                <a:solidFill>
                  <a:srgbClr val="0033CC"/>
                </a:solidFill>
              </a:rPr>
              <a:t># </a:t>
            </a:r>
            <a:r>
              <a:rPr lang="el-GR" sz="2800" dirty="0">
                <a:solidFill>
                  <a:srgbClr val="0033CC"/>
                </a:solidFill>
              </a:rPr>
              <a:t>Ορισμός </a:t>
            </a:r>
            <a:r>
              <a:rPr lang="en-US" sz="2800" dirty="0">
                <a:solidFill>
                  <a:srgbClr val="0033CC"/>
                </a:solidFill>
              </a:rPr>
              <a:t>ODE </a:t>
            </a:r>
            <a:r>
              <a:rPr lang="el-GR" sz="2800" dirty="0">
                <a:solidFill>
                  <a:srgbClr val="0033CC"/>
                </a:solidFill>
              </a:rPr>
              <a:t>Εξίσωσης</a:t>
            </a:r>
          </a:p>
          <a:p>
            <a:r>
              <a:rPr lang="en-US" sz="2800" dirty="0">
                <a:solidFill>
                  <a:srgbClr val="0033CC"/>
                </a:solidFill>
              </a:rPr>
              <a:t>eq = </a:t>
            </a:r>
            <a:r>
              <a:rPr lang="en-US" sz="2800" dirty="0" err="1">
                <a:solidFill>
                  <a:srgbClr val="0033CC"/>
                </a:solidFill>
              </a:rPr>
              <a:t>sp.Eq</a:t>
            </a:r>
            <a:r>
              <a:rPr lang="en-US" sz="2800" dirty="0">
                <a:solidFill>
                  <a:srgbClr val="0033CC"/>
                </a:solidFill>
              </a:rPr>
              <a:t>(y(x).diff(x), y(x))</a:t>
            </a:r>
          </a:p>
          <a:p>
            <a:r>
              <a:rPr lang="en-US" sz="2800" dirty="0">
                <a:solidFill>
                  <a:srgbClr val="0033CC"/>
                </a:solidFill>
              </a:rPr>
              <a:t># </a:t>
            </a:r>
            <a:r>
              <a:rPr lang="el-GR" sz="2800" dirty="0">
                <a:solidFill>
                  <a:srgbClr val="0033CC"/>
                </a:solidFill>
              </a:rPr>
              <a:t>Λύση </a:t>
            </a:r>
            <a:r>
              <a:rPr lang="en-US" sz="2800" dirty="0">
                <a:solidFill>
                  <a:srgbClr val="0033CC"/>
                </a:solidFill>
              </a:rPr>
              <a:t>ODE</a:t>
            </a:r>
          </a:p>
          <a:p>
            <a:r>
              <a:rPr lang="en-US" sz="2800" dirty="0">
                <a:solidFill>
                  <a:srgbClr val="0033CC"/>
                </a:solidFill>
              </a:rPr>
              <a:t>solution = </a:t>
            </a:r>
            <a:r>
              <a:rPr lang="en-US" sz="2800" dirty="0" err="1">
                <a:solidFill>
                  <a:srgbClr val="0033CC"/>
                </a:solidFill>
              </a:rPr>
              <a:t>sp.dsolve</a:t>
            </a:r>
            <a:r>
              <a:rPr lang="en-US" sz="2800" dirty="0">
                <a:solidFill>
                  <a:srgbClr val="0033CC"/>
                </a:solidFill>
              </a:rPr>
              <a:t>(eq)</a:t>
            </a:r>
          </a:p>
          <a:p>
            <a:r>
              <a:rPr lang="en-US" sz="2800" dirty="0">
                <a:solidFill>
                  <a:srgbClr val="0033CC"/>
                </a:solidFill>
              </a:rPr>
              <a:t>print(solution)</a:t>
            </a:r>
          </a:p>
          <a:p>
            <a:r>
              <a:rPr lang="en-US" sz="2800" dirty="0">
                <a:solidFill>
                  <a:srgbClr val="0033CC"/>
                </a:solidFill>
              </a:rPr>
              <a:t>#apotelesma</a:t>
            </a:r>
          </a:p>
          <a:p>
            <a:r>
              <a:rPr lang="en-US" sz="2800" dirty="0">
                <a:solidFill>
                  <a:srgbClr val="0033CC"/>
                </a:solidFill>
              </a:rPr>
              <a:t>#Eq(y(x), C1*exp(x))</a:t>
            </a:r>
          </a:p>
          <a:p>
            <a:r>
              <a:rPr lang="en-US" sz="2800" dirty="0">
                <a:solidFill>
                  <a:srgbClr val="0033CC"/>
                </a:solidFill>
              </a:rPr>
              <a:t>#y(x)=C1​</a:t>
            </a:r>
            <a:r>
              <a:rPr lang="en-US" sz="2800" dirty="0" err="1">
                <a:solidFill>
                  <a:srgbClr val="0033CC"/>
                </a:solidFill>
              </a:rPr>
              <a:t>e^x</a:t>
            </a:r>
            <a:endParaRPr lang="en-US" sz="28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17245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5F8E67-DD01-897C-501F-23BCCBF73637}"/>
              </a:ext>
            </a:extLst>
          </p:cNvPr>
          <p:cNvSpPr txBox="1"/>
          <p:nvPr/>
        </p:nvSpPr>
        <p:spPr>
          <a:xfrm>
            <a:off x="0" y="128588"/>
            <a:ext cx="121920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/>
              <a:t># </a:t>
            </a:r>
            <a:r>
              <a:rPr lang="en-US" sz="2400" dirty="0"/>
              <a:t>SOS </a:t>
            </a:r>
            <a:r>
              <a:rPr lang="el-GR" sz="2400" dirty="0"/>
              <a:t>Το πακέτο </a:t>
            </a:r>
            <a:r>
              <a:rPr lang="en-US" sz="2400" b="1" dirty="0">
                <a:solidFill>
                  <a:srgbClr val="0033CC"/>
                </a:solidFill>
              </a:rPr>
              <a:t>Special </a:t>
            </a:r>
            <a:r>
              <a:rPr lang="el-GR" sz="2400" b="1" dirty="0">
                <a:solidFill>
                  <a:srgbClr val="0033CC"/>
                </a:solidFill>
              </a:rPr>
              <a:t>της </a:t>
            </a:r>
            <a:r>
              <a:rPr lang="en-US" sz="2400" b="1" dirty="0">
                <a:solidFill>
                  <a:srgbClr val="0033CC"/>
                </a:solidFill>
              </a:rPr>
              <a:t>Python </a:t>
            </a:r>
            <a:r>
              <a:rPr lang="el-GR" sz="2400" dirty="0"/>
              <a:t>περιλαμβάνει πάνω από 200</a:t>
            </a:r>
          </a:p>
          <a:p>
            <a:r>
              <a:rPr lang="el-GR" sz="2400" dirty="0"/>
              <a:t>#ειδικές συναρτήσεις Μαθηματικής και Φυσικής πχ</a:t>
            </a:r>
          </a:p>
          <a:p>
            <a:r>
              <a:rPr lang="el-GR" sz="2400" dirty="0"/>
              <a:t>#</a:t>
            </a:r>
            <a:r>
              <a:rPr lang="en-US" sz="2400" dirty="0"/>
              <a:t>Bessell, Gamma, Beta, Kelvin, Struve</a:t>
            </a:r>
          </a:p>
          <a:p>
            <a:r>
              <a:rPr lang="en-US" sz="2400" dirty="0"/>
              <a:t>#</a:t>
            </a:r>
            <a:r>
              <a:rPr lang="el-GR" sz="2400" dirty="0"/>
              <a:t>σε φαινόμενα κυλινδρικής ή σφαιρικής συμμετρίας</a:t>
            </a:r>
          </a:p>
          <a:p>
            <a:r>
              <a:rPr lang="el-GR" sz="2400" dirty="0"/>
              <a:t>#πχ κύματα, θερμότητα, δονήσεις, σεισμοί</a:t>
            </a:r>
          </a:p>
          <a:p>
            <a:endParaRPr lang="el-GR" sz="2400" dirty="0"/>
          </a:p>
          <a:p>
            <a:r>
              <a:rPr lang="en-US" sz="2400" dirty="0"/>
              <a:t>import </a:t>
            </a:r>
            <a:r>
              <a:rPr lang="en-US" sz="2400" dirty="0" err="1"/>
              <a:t>numpy</a:t>
            </a:r>
            <a:r>
              <a:rPr lang="en-US" sz="2400" dirty="0"/>
              <a:t> as np</a:t>
            </a:r>
          </a:p>
          <a:p>
            <a:r>
              <a:rPr lang="en-US" sz="2400" dirty="0"/>
              <a:t>import </a:t>
            </a:r>
            <a:r>
              <a:rPr lang="en-US" sz="2400" dirty="0" err="1"/>
              <a:t>matplotlib.pyplot</a:t>
            </a:r>
            <a:r>
              <a:rPr lang="en-US" sz="2400" dirty="0"/>
              <a:t> as </a:t>
            </a:r>
            <a:r>
              <a:rPr lang="en-US" sz="2400" dirty="0" err="1"/>
              <a:t>plt</a:t>
            </a:r>
            <a:endParaRPr lang="en-US" sz="2400" dirty="0"/>
          </a:p>
          <a:p>
            <a:r>
              <a:rPr lang="en-US" sz="2400" dirty="0"/>
              <a:t>from </a:t>
            </a:r>
            <a:r>
              <a:rPr lang="en-US" sz="2400" dirty="0" err="1"/>
              <a:t>scipy</a:t>
            </a:r>
            <a:r>
              <a:rPr lang="en-US" sz="2400" dirty="0"/>
              <a:t> import special</a:t>
            </a:r>
          </a:p>
          <a:p>
            <a:r>
              <a:rPr lang="en-US" sz="2400" dirty="0"/>
              <a:t>x=</a:t>
            </a:r>
            <a:r>
              <a:rPr lang="en-US" sz="2400" dirty="0" err="1"/>
              <a:t>np.arange</a:t>
            </a:r>
            <a:r>
              <a:rPr lang="en-US" sz="2400" dirty="0"/>
              <a:t>(0,10,0.05)  # </a:t>
            </a:r>
            <a:r>
              <a:rPr lang="el-GR" sz="2400" dirty="0"/>
              <a:t>παράγει αριθμούς από το 0 με βήμα 0.05 μέχρι το 10 χωρίς το 10</a:t>
            </a:r>
          </a:p>
          <a:p>
            <a:r>
              <a:rPr lang="en-US" sz="2400" dirty="0" err="1"/>
              <a:t>plt.figure</a:t>
            </a:r>
            <a:r>
              <a:rPr lang="en-US" sz="2400" dirty="0"/>
              <a:t>(</a:t>
            </a:r>
            <a:r>
              <a:rPr lang="en-US" sz="2400" dirty="0" err="1"/>
              <a:t>figsize</a:t>
            </a:r>
            <a:r>
              <a:rPr lang="en-US" sz="2400" dirty="0"/>
              <a:t>=(6,4)) </a:t>
            </a:r>
          </a:p>
          <a:p>
            <a:r>
              <a:rPr lang="en-US" sz="2400" dirty="0"/>
              <a:t>for k in </a:t>
            </a:r>
            <a:r>
              <a:rPr lang="en-US" sz="2400" dirty="0" err="1"/>
              <a:t>np.arange</a:t>
            </a:r>
            <a:r>
              <a:rPr lang="en-US" sz="2400" dirty="0"/>
              <a:t>(1,6): # </a:t>
            </a:r>
            <a:r>
              <a:rPr lang="el-GR" sz="2400" dirty="0"/>
              <a:t>παράγει </a:t>
            </a:r>
            <a:r>
              <a:rPr lang="el-GR" sz="2400" dirty="0" err="1"/>
              <a:t>αριθμούε</a:t>
            </a:r>
            <a:r>
              <a:rPr lang="el-GR" sz="2400" dirty="0"/>
              <a:t> από το 1 έως το 6 με βήμα 1 χωρίς το 6</a:t>
            </a:r>
          </a:p>
          <a:p>
            <a:r>
              <a:rPr lang="el-GR" sz="2400" dirty="0"/>
              <a:t>    </a:t>
            </a:r>
            <a:r>
              <a:rPr lang="en-US" sz="2400" dirty="0"/>
              <a:t>y=</a:t>
            </a:r>
            <a:r>
              <a:rPr lang="en-US" sz="2400" dirty="0" err="1"/>
              <a:t>special.jv</a:t>
            </a:r>
            <a:r>
              <a:rPr lang="en-US" sz="2400" dirty="0"/>
              <a:t>(</a:t>
            </a:r>
            <a:r>
              <a:rPr lang="en-US" sz="2400" dirty="0" err="1"/>
              <a:t>k,x</a:t>
            </a:r>
            <a:r>
              <a:rPr lang="en-US" sz="2400" dirty="0"/>
              <a:t>) #</a:t>
            </a:r>
            <a:r>
              <a:rPr lang="el-GR" sz="2400" dirty="0"/>
              <a:t>παράγει τις τιμές της </a:t>
            </a:r>
            <a:r>
              <a:rPr lang="en-US" sz="2400" dirty="0"/>
              <a:t>Bessell (1</a:t>
            </a:r>
            <a:r>
              <a:rPr lang="el-GR" sz="2400" dirty="0"/>
              <a:t>ου </a:t>
            </a:r>
            <a:r>
              <a:rPr lang="el-GR" sz="2400" dirty="0" err="1"/>
              <a:t>ειδους</a:t>
            </a:r>
            <a:r>
              <a:rPr lang="el-GR" sz="2400" dirty="0"/>
              <a:t> για τον πίνακα Χ)</a:t>
            </a:r>
          </a:p>
          <a:p>
            <a:r>
              <a:rPr lang="el-GR" sz="2400" dirty="0"/>
              <a:t>    </a:t>
            </a:r>
            <a:r>
              <a:rPr lang="en-US" sz="2400" dirty="0" err="1"/>
              <a:t>plt.plot</a:t>
            </a:r>
            <a:r>
              <a:rPr lang="en-US" sz="2400" dirty="0"/>
              <a:t>(</a:t>
            </a:r>
            <a:r>
              <a:rPr lang="en-US" sz="2400" dirty="0" err="1"/>
              <a:t>x,y</a:t>
            </a:r>
            <a:r>
              <a:rPr lang="en-US" sz="2400" dirty="0"/>
              <a:t>)</a:t>
            </a:r>
          </a:p>
          <a:p>
            <a:r>
              <a:rPr lang="en-US" sz="2400" dirty="0" err="1"/>
              <a:t>plt.title</a:t>
            </a:r>
            <a:r>
              <a:rPr lang="en-US" sz="2400" dirty="0"/>
              <a:t>('</a:t>
            </a:r>
            <a:r>
              <a:rPr lang="el-GR" sz="2400" dirty="0"/>
              <a:t>Συναρτήσεις </a:t>
            </a:r>
            <a:r>
              <a:rPr lang="en-US" sz="2400" dirty="0"/>
              <a:t>Bessel')</a:t>
            </a:r>
          </a:p>
          <a:p>
            <a:r>
              <a:rPr lang="en-US" sz="2400" dirty="0" err="1"/>
              <a:t>plt.show</a:t>
            </a:r>
            <a:r>
              <a:rPr lang="en-US" sz="2400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349983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6354B82-2C5D-1A2D-5C2F-47083B4CB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-80429"/>
            <a:ext cx="8886884" cy="953669"/>
          </a:xfrm>
        </p:spPr>
        <p:txBody>
          <a:bodyPr/>
          <a:lstStyle/>
          <a:p>
            <a:r>
              <a:rPr lang="el-GR" dirty="0"/>
              <a:t>ΔΟΜΕΣ ΕΠΑΝΑΛΗΨΗΣ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08E05D6-570D-6FF3-D01B-A2A0DBDAE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518" y="1065276"/>
            <a:ext cx="8883836" cy="5415534"/>
          </a:xfrm>
        </p:spPr>
        <p:txBody>
          <a:bodyPr>
            <a:normAutofit fontScale="25000" lnSpcReduction="20000"/>
          </a:bodyPr>
          <a:lstStyle/>
          <a:p>
            <a:r>
              <a:rPr lang="el-GR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ΤΥΠΩΣΕ ΟΛΟΥΣ τους ΑΡΤΙΟΥΣ ΑΠΌ 0 ΕΩΣ ΚΑΙ ΤΟ 10</a:t>
            </a:r>
          </a:p>
          <a:p>
            <a:pPr marL="0" indent="0">
              <a:buNone/>
            </a:pP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range(2,11,2)</a:t>
            </a:r>
          </a:p>
          <a:p>
            <a:pPr marL="0" indent="0">
              <a:buNone/>
            </a:pP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print(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l-GR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Αντίστοιχα τύπωσε όλους τους «</a:t>
            </a:r>
            <a:r>
              <a:rPr lang="el-GR" sz="7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άρτιους»από</a:t>
            </a:r>
            <a:r>
              <a:rPr lang="el-GR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έως -10</a:t>
            </a:r>
          </a:p>
          <a:p>
            <a:pPr marL="0" indent="0">
              <a:buNone/>
            </a:pP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range(</a:t>
            </a:r>
            <a:r>
              <a:rPr lang="el-GR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</a:t>
            </a:r>
            <a:r>
              <a:rPr lang="el-GR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11,</a:t>
            </a:r>
            <a:r>
              <a:rPr lang="el-GR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2):</a:t>
            </a:r>
          </a:p>
          <a:p>
            <a:pPr marL="0" indent="0">
              <a:buNone/>
            </a:pP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print(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l-GR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Μέσος όρος των τιμών μιας λίστας</a:t>
            </a:r>
          </a:p>
          <a:p>
            <a:pPr marL="0" indent="0">
              <a:buNone/>
            </a:pP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l-GR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=[55.6, 98.5, 43,72, 38.21, 76.11, 234.4, 11.99, 76.3]</a:t>
            </a:r>
          </a:p>
          <a:p>
            <a:pPr marL="0" indent="0">
              <a:buNone/>
            </a:pP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</a:t>
            </a:r>
            <a:r>
              <a:rPr lang="el-GR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A:</a:t>
            </a:r>
          </a:p>
          <a:p>
            <a:pPr marL="0" indent="0">
              <a:buNone/>
            </a:pP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sum+=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aver=sum/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</a:t>
            </a:r>
          </a:p>
          <a:p>
            <a:pPr marL="0" indent="0">
              <a:buNone/>
            </a:pP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print(aver)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8437979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FDEA107-9E8E-F9BF-ED06-873BA10574C5}"/>
              </a:ext>
            </a:extLst>
          </p:cNvPr>
          <p:cNvSpPr txBox="1"/>
          <p:nvPr/>
        </p:nvSpPr>
        <p:spPr>
          <a:xfrm>
            <a:off x="142875" y="142875"/>
            <a:ext cx="1178718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import </a:t>
            </a:r>
            <a:r>
              <a:rPr lang="en-US" sz="2800" dirty="0" err="1"/>
              <a:t>sympy</a:t>
            </a:r>
            <a:r>
              <a:rPr lang="en-US" sz="2800" dirty="0"/>
              <a:t> as </a:t>
            </a:r>
            <a:r>
              <a:rPr lang="en-US" sz="2800" dirty="0" err="1"/>
              <a:t>sp</a:t>
            </a:r>
            <a:endParaRPr lang="en-US" sz="2800" dirty="0"/>
          </a:p>
          <a:p>
            <a:r>
              <a:rPr lang="en-US" sz="2800" dirty="0"/>
              <a:t># </a:t>
            </a:r>
            <a:r>
              <a:rPr lang="el-GR" sz="2800" dirty="0"/>
              <a:t>Ορισμός συμβόλων</a:t>
            </a:r>
          </a:p>
          <a:p>
            <a:r>
              <a:rPr lang="en-US" sz="2800" dirty="0"/>
              <a:t>x = </a:t>
            </a:r>
            <a:r>
              <a:rPr lang="en-US" sz="2800" dirty="0" err="1"/>
              <a:t>sp.symbols</a:t>
            </a:r>
            <a:r>
              <a:rPr lang="en-US" sz="2800" dirty="0"/>
              <a:t>('x')</a:t>
            </a:r>
          </a:p>
          <a:p>
            <a:r>
              <a:rPr lang="en-US" sz="2800" dirty="0"/>
              <a:t>y = </a:t>
            </a:r>
            <a:r>
              <a:rPr lang="en-US" sz="2800" dirty="0" err="1"/>
              <a:t>sp.Function</a:t>
            </a:r>
            <a:r>
              <a:rPr lang="en-US" sz="2800" dirty="0"/>
              <a:t>('y')</a:t>
            </a:r>
          </a:p>
          <a:p>
            <a:r>
              <a:rPr lang="en-US" sz="2800" dirty="0"/>
              <a:t># </a:t>
            </a:r>
            <a:r>
              <a:rPr lang="el-GR" sz="2800" dirty="0"/>
              <a:t>Ορισμός </a:t>
            </a:r>
            <a:r>
              <a:rPr lang="en-US" sz="2800" dirty="0"/>
              <a:t>ODE </a:t>
            </a:r>
            <a:r>
              <a:rPr lang="el-GR" sz="2800" dirty="0"/>
              <a:t>Εξίσωσης</a:t>
            </a:r>
          </a:p>
          <a:p>
            <a:r>
              <a:rPr lang="en-US" sz="2800" dirty="0"/>
              <a:t>eq = </a:t>
            </a:r>
            <a:r>
              <a:rPr lang="en-US" sz="2800" dirty="0" err="1"/>
              <a:t>sp.Eq</a:t>
            </a:r>
            <a:r>
              <a:rPr lang="en-US" sz="2800" dirty="0"/>
              <a:t>(y(x).diff(x), y(x))</a:t>
            </a:r>
          </a:p>
          <a:p>
            <a:r>
              <a:rPr lang="en-US" sz="2800" dirty="0"/>
              <a:t># </a:t>
            </a:r>
            <a:r>
              <a:rPr lang="el-GR" sz="2800" dirty="0"/>
              <a:t>Λύση </a:t>
            </a:r>
            <a:r>
              <a:rPr lang="en-US" sz="2800" dirty="0"/>
              <a:t>ODE</a:t>
            </a:r>
          </a:p>
          <a:p>
            <a:r>
              <a:rPr lang="en-US" sz="2800" dirty="0"/>
              <a:t>solution = </a:t>
            </a:r>
            <a:r>
              <a:rPr lang="en-US" sz="2800" dirty="0" err="1"/>
              <a:t>sp.dsolve</a:t>
            </a:r>
            <a:r>
              <a:rPr lang="en-US" sz="2800" dirty="0"/>
              <a:t>(eq)</a:t>
            </a:r>
          </a:p>
          <a:p>
            <a:r>
              <a:rPr lang="en-US" sz="2800" dirty="0"/>
              <a:t>print(solution)</a:t>
            </a:r>
          </a:p>
          <a:p>
            <a:r>
              <a:rPr lang="en-US" sz="2800" dirty="0"/>
              <a:t>#Eq(y(x), C1*exp(x)) </a:t>
            </a:r>
            <a:r>
              <a:rPr lang="el-GR" sz="2800" dirty="0"/>
              <a:t>Γενική λύση </a:t>
            </a:r>
            <a:r>
              <a:rPr lang="en-US" sz="2800" dirty="0"/>
              <a:t>y(x)=C1 . </a:t>
            </a:r>
            <a:r>
              <a:rPr lang="en-US" sz="2800" dirty="0" err="1"/>
              <a:t>e^x</a:t>
            </a:r>
            <a:r>
              <a:rPr lang="en-US" sz="2800" dirty="0"/>
              <a:t> </a:t>
            </a:r>
            <a:r>
              <a:rPr lang="el-GR" sz="2800" dirty="0"/>
              <a:t>όπου </a:t>
            </a:r>
            <a:r>
              <a:rPr lang="en-US" sz="2800" dirty="0"/>
              <a:t>C1 </a:t>
            </a:r>
            <a:r>
              <a:rPr lang="el-GR" sz="2800" dirty="0"/>
              <a:t>σταθερά.</a:t>
            </a:r>
          </a:p>
        </p:txBody>
      </p:sp>
    </p:spTree>
    <p:extLst>
      <p:ext uri="{BB962C8B-B14F-4D97-AF65-F5344CB8AC3E}">
        <p14:creationId xmlns:p14="http://schemas.microsoft.com/office/powerpoint/2010/main" val="324080426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1665B5C-7387-43A6-975B-6B12B003165D}"/>
              </a:ext>
            </a:extLst>
          </p:cNvPr>
          <p:cNvSpPr txBox="1"/>
          <p:nvPr/>
        </p:nvSpPr>
        <p:spPr>
          <a:xfrm>
            <a:off x="142875" y="214313"/>
            <a:ext cx="1173003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import math</a:t>
            </a:r>
          </a:p>
          <a:p>
            <a:r>
              <a:rPr lang="en-US" sz="3200" dirty="0"/>
              <a:t>from </a:t>
            </a:r>
            <a:r>
              <a:rPr lang="en-US" sz="3200" dirty="0" err="1"/>
              <a:t>mpmath</a:t>
            </a:r>
            <a:r>
              <a:rPr lang="en-US" sz="3200" dirty="0"/>
              <a:t> import </a:t>
            </a:r>
            <a:r>
              <a:rPr lang="en-US" sz="3200" dirty="0" err="1"/>
              <a:t>mpf</a:t>
            </a:r>
            <a:r>
              <a:rPr lang="en-US" sz="3200" dirty="0"/>
              <a:t>  #“multiple-precision floating-point”.</a:t>
            </a:r>
          </a:p>
          <a:p>
            <a:r>
              <a:rPr lang="en-US" sz="3200" dirty="0"/>
              <a:t>#</a:t>
            </a:r>
            <a:r>
              <a:rPr lang="el-GR" sz="3200" dirty="0"/>
              <a:t>ανήκει στην </a:t>
            </a:r>
            <a:r>
              <a:rPr lang="en-US" sz="3200" dirty="0" err="1"/>
              <a:t>mpmath</a:t>
            </a:r>
            <a:r>
              <a:rPr lang="en-US" sz="3200" dirty="0"/>
              <a:t> library </a:t>
            </a:r>
            <a:r>
              <a:rPr lang="el-GR" sz="3200" dirty="0"/>
              <a:t>και παριστάνει αριθμούς με τυχαία ακρίβεια</a:t>
            </a:r>
          </a:p>
          <a:p>
            <a:r>
              <a:rPr lang="en-US" sz="3200" dirty="0" err="1"/>
              <a:t>sqrt_float</a:t>
            </a:r>
            <a:r>
              <a:rPr lang="en-US" sz="3200" dirty="0"/>
              <a:t> = </a:t>
            </a:r>
            <a:r>
              <a:rPr lang="en-US" sz="3200" dirty="0" err="1"/>
              <a:t>math.sqrt</a:t>
            </a:r>
            <a:r>
              <a:rPr lang="en-US" sz="3200" dirty="0"/>
              <a:t>(2)</a:t>
            </a:r>
          </a:p>
          <a:p>
            <a:r>
              <a:rPr lang="en-US" sz="3200" dirty="0"/>
              <a:t>print("Standard float √2:", </a:t>
            </a:r>
            <a:r>
              <a:rPr lang="en-US" sz="3200" dirty="0" err="1"/>
              <a:t>sqrt_float</a:t>
            </a:r>
            <a:r>
              <a:rPr lang="en-US" sz="3200" dirty="0"/>
              <a:t>)</a:t>
            </a:r>
          </a:p>
          <a:p>
            <a:endParaRPr lang="en-US" sz="3200" dirty="0"/>
          </a:p>
          <a:p>
            <a:r>
              <a:rPr lang="en-US" sz="3200" dirty="0"/>
              <a:t># </a:t>
            </a:r>
            <a:r>
              <a:rPr lang="el-GR" sz="3200" dirty="0"/>
              <a:t>Υψηλή ακρίβεια </a:t>
            </a:r>
            <a:r>
              <a:rPr lang="en-US" sz="3200" dirty="0" err="1"/>
              <a:t>mpmath</a:t>
            </a:r>
            <a:endParaRPr lang="en-US" sz="3200" dirty="0"/>
          </a:p>
          <a:p>
            <a:r>
              <a:rPr lang="en-US" sz="3200" dirty="0" err="1"/>
              <a:t>sqrt_mp</a:t>
            </a:r>
            <a:r>
              <a:rPr lang="en-US" sz="3200" dirty="0"/>
              <a:t> = </a:t>
            </a:r>
            <a:r>
              <a:rPr lang="en-US" sz="3200" dirty="0" err="1"/>
              <a:t>mpf</a:t>
            </a:r>
            <a:r>
              <a:rPr lang="en-US" sz="3200" dirty="0"/>
              <a:t>(2)**</a:t>
            </a:r>
            <a:r>
              <a:rPr lang="en-US" sz="3200" dirty="0" err="1"/>
              <a:t>mpf</a:t>
            </a:r>
            <a:r>
              <a:rPr lang="en-US" sz="3200" dirty="0"/>
              <a:t>('0.5')</a:t>
            </a:r>
          </a:p>
          <a:p>
            <a:r>
              <a:rPr lang="en-US" sz="3200" dirty="0"/>
              <a:t>print(«</a:t>
            </a:r>
            <a:r>
              <a:rPr lang="el-GR" sz="3200" dirty="0"/>
              <a:t>Υψηλή ακρίβεια</a:t>
            </a:r>
            <a:r>
              <a:rPr lang="en-US" sz="3200" dirty="0"/>
              <a:t> √2:", </a:t>
            </a:r>
            <a:r>
              <a:rPr lang="en-US" sz="3200" dirty="0" err="1"/>
              <a:t>sqrt_mp</a:t>
            </a:r>
            <a:r>
              <a:rPr lang="en-US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9997817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316149A-88F3-8639-8001-42F9FF9ED03F}"/>
              </a:ext>
            </a:extLst>
          </p:cNvPr>
          <p:cNvSpPr txBox="1"/>
          <p:nvPr/>
        </p:nvSpPr>
        <p:spPr>
          <a:xfrm>
            <a:off x="157163" y="185738"/>
            <a:ext cx="120348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>
                <a:solidFill>
                  <a:srgbClr val="0033CC"/>
                </a:solidFill>
              </a:rPr>
              <a:t>Επίλυση </a:t>
            </a:r>
            <a:r>
              <a:rPr lang="el-GR" sz="3200" dirty="0" err="1">
                <a:solidFill>
                  <a:srgbClr val="0033CC"/>
                </a:solidFill>
              </a:rPr>
              <a:t>συστήματατος</a:t>
            </a:r>
            <a:r>
              <a:rPr lang="el-GR" sz="3200" dirty="0">
                <a:solidFill>
                  <a:srgbClr val="0033CC"/>
                </a:solidFill>
              </a:rPr>
              <a:t> με τον αντίστροφο πίνακα</a:t>
            </a:r>
          </a:p>
          <a:p>
            <a:r>
              <a:rPr lang="en-US" sz="3200" dirty="0"/>
              <a:t>import </a:t>
            </a:r>
            <a:r>
              <a:rPr lang="en-US" sz="3200" dirty="0" err="1"/>
              <a:t>numpy</a:t>
            </a:r>
            <a:r>
              <a:rPr lang="en-US" sz="3200" dirty="0"/>
              <a:t> as np</a:t>
            </a:r>
          </a:p>
          <a:p>
            <a:r>
              <a:rPr lang="en-US" sz="3200" dirty="0"/>
              <a:t>A=</a:t>
            </a:r>
            <a:r>
              <a:rPr lang="en-US" sz="3200" dirty="0" err="1"/>
              <a:t>np.array</a:t>
            </a:r>
            <a:r>
              <a:rPr lang="en-US" sz="3200" dirty="0"/>
              <a:t>([[4,3],[-5,9]])</a:t>
            </a:r>
          </a:p>
          <a:p>
            <a:r>
              <a:rPr lang="en-US" sz="3200" dirty="0"/>
              <a:t>B=</a:t>
            </a:r>
            <a:r>
              <a:rPr lang="en-US" sz="3200" dirty="0" err="1"/>
              <a:t>np.array</a:t>
            </a:r>
            <a:r>
              <a:rPr lang="en-US" sz="3200" dirty="0"/>
              <a:t>([20,26])</a:t>
            </a:r>
          </a:p>
          <a:p>
            <a:r>
              <a:rPr lang="en-US" sz="3200" dirty="0"/>
              <a:t>x=</a:t>
            </a:r>
            <a:r>
              <a:rPr lang="en-US" sz="3200" dirty="0" err="1"/>
              <a:t>np.matmul</a:t>
            </a:r>
            <a:r>
              <a:rPr lang="en-US" sz="3200" dirty="0"/>
              <a:t>(</a:t>
            </a:r>
            <a:r>
              <a:rPr lang="en-US" sz="3200" dirty="0" err="1"/>
              <a:t>np.linalg.inv</a:t>
            </a:r>
            <a:r>
              <a:rPr lang="en-US" sz="3200" dirty="0"/>
              <a:t>(A),B)</a:t>
            </a:r>
            <a:r>
              <a:rPr lang="el-GR" sz="3200" dirty="0"/>
              <a:t> </a:t>
            </a:r>
            <a:r>
              <a:rPr lang="el-GR" sz="3200" dirty="0">
                <a:solidFill>
                  <a:srgbClr val="0033CC"/>
                </a:solidFill>
              </a:rPr>
              <a:t>#Λύνει ένα σύστημα Α.Χ=Β</a:t>
            </a:r>
          </a:p>
          <a:p>
            <a:r>
              <a:rPr lang="el-GR" sz="3200" dirty="0">
                <a:solidFill>
                  <a:srgbClr val="0033CC"/>
                </a:solidFill>
              </a:rPr>
              <a:t># πολλαπλασιάζοντας το Α^-1 ΧΒ</a:t>
            </a:r>
            <a:endParaRPr lang="en-US" sz="3200" dirty="0">
              <a:solidFill>
                <a:srgbClr val="0033CC"/>
              </a:solidFill>
            </a:endParaRPr>
          </a:p>
          <a:p>
            <a:r>
              <a:rPr lang="en-US" sz="3200" dirty="0"/>
              <a:t>print(x)</a:t>
            </a:r>
          </a:p>
        </p:txBody>
      </p:sp>
    </p:spTree>
    <p:extLst>
      <p:ext uri="{BB962C8B-B14F-4D97-AF65-F5344CB8AC3E}">
        <p14:creationId xmlns:p14="http://schemas.microsoft.com/office/powerpoint/2010/main" val="49192968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DDCDD68-93FA-A5FE-35A8-C918F2A7EE14}"/>
              </a:ext>
            </a:extLst>
          </p:cNvPr>
          <p:cNvSpPr txBox="1"/>
          <p:nvPr/>
        </p:nvSpPr>
        <p:spPr>
          <a:xfrm>
            <a:off x="316706" y="100013"/>
            <a:ext cx="1155858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dirty="0">
                <a:solidFill>
                  <a:srgbClr val="0033CC"/>
                </a:solidFill>
              </a:rPr>
              <a:t>ΟΡΙΖΟΥΣΑ Εύρεση ορίζουσας 2χ2</a:t>
            </a:r>
          </a:p>
          <a:p>
            <a:endParaRPr lang="el-GR" sz="3600" dirty="0">
              <a:solidFill>
                <a:srgbClr val="0033CC"/>
              </a:solidFill>
            </a:endParaRPr>
          </a:p>
          <a:p>
            <a:endParaRPr lang="el-GR" sz="3600" dirty="0">
              <a:solidFill>
                <a:srgbClr val="0033CC"/>
              </a:solidFill>
            </a:endParaRPr>
          </a:p>
          <a:p>
            <a:r>
              <a:rPr lang="en-US" sz="3600" dirty="0">
                <a:solidFill>
                  <a:srgbClr val="0033CC"/>
                </a:solidFill>
              </a:rPr>
              <a:t>import </a:t>
            </a:r>
            <a:r>
              <a:rPr lang="en-US" sz="3600" dirty="0" err="1">
                <a:solidFill>
                  <a:srgbClr val="0033CC"/>
                </a:solidFill>
              </a:rPr>
              <a:t>numpy</a:t>
            </a:r>
            <a:r>
              <a:rPr lang="en-US" sz="3600" dirty="0">
                <a:solidFill>
                  <a:srgbClr val="0033CC"/>
                </a:solidFill>
              </a:rPr>
              <a:t> as np</a:t>
            </a:r>
          </a:p>
          <a:p>
            <a:r>
              <a:rPr lang="en-US" sz="3600" dirty="0">
                <a:solidFill>
                  <a:srgbClr val="0033CC"/>
                </a:solidFill>
              </a:rPr>
              <a:t>from </a:t>
            </a:r>
            <a:r>
              <a:rPr lang="en-US" sz="3600" dirty="0" err="1">
                <a:solidFill>
                  <a:srgbClr val="0033CC"/>
                </a:solidFill>
              </a:rPr>
              <a:t>scipy</a:t>
            </a:r>
            <a:r>
              <a:rPr lang="en-US" sz="3600" dirty="0">
                <a:solidFill>
                  <a:srgbClr val="0033CC"/>
                </a:solidFill>
              </a:rPr>
              <a:t> import </a:t>
            </a:r>
            <a:r>
              <a:rPr lang="en-US" sz="3600" dirty="0" err="1">
                <a:solidFill>
                  <a:srgbClr val="0033CC"/>
                </a:solidFill>
              </a:rPr>
              <a:t>linalg</a:t>
            </a:r>
            <a:endParaRPr lang="en-US" sz="3600" dirty="0">
              <a:solidFill>
                <a:srgbClr val="0033CC"/>
              </a:solidFill>
            </a:endParaRPr>
          </a:p>
          <a:p>
            <a:endParaRPr lang="en-US" sz="3600" dirty="0">
              <a:solidFill>
                <a:srgbClr val="0033CC"/>
              </a:solidFill>
            </a:endParaRPr>
          </a:p>
          <a:p>
            <a:r>
              <a:rPr lang="en-US" sz="3600" dirty="0">
                <a:solidFill>
                  <a:srgbClr val="0033CC"/>
                </a:solidFill>
              </a:rPr>
              <a:t>A = </a:t>
            </a:r>
            <a:r>
              <a:rPr lang="en-US" sz="3600" dirty="0" err="1">
                <a:solidFill>
                  <a:srgbClr val="0033CC"/>
                </a:solidFill>
              </a:rPr>
              <a:t>np.array</a:t>
            </a:r>
            <a:r>
              <a:rPr lang="en-US" sz="3600" dirty="0">
                <a:solidFill>
                  <a:srgbClr val="0033CC"/>
                </a:solidFill>
              </a:rPr>
              <a:t>([[1, 2],</a:t>
            </a:r>
          </a:p>
          <a:p>
            <a:r>
              <a:rPr lang="en-US" sz="3600" dirty="0">
                <a:solidFill>
                  <a:srgbClr val="0033CC"/>
                </a:solidFill>
              </a:rPr>
              <a:t>              [3, 4]])</a:t>
            </a:r>
          </a:p>
          <a:p>
            <a:endParaRPr lang="en-US" sz="3600" dirty="0">
              <a:solidFill>
                <a:srgbClr val="0033CC"/>
              </a:solidFill>
            </a:endParaRPr>
          </a:p>
          <a:p>
            <a:r>
              <a:rPr lang="en-US" sz="3600" dirty="0" err="1">
                <a:solidFill>
                  <a:srgbClr val="0033CC"/>
                </a:solidFill>
              </a:rPr>
              <a:t>detA</a:t>
            </a:r>
            <a:r>
              <a:rPr lang="en-US" sz="3600" dirty="0">
                <a:solidFill>
                  <a:srgbClr val="0033CC"/>
                </a:solidFill>
              </a:rPr>
              <a:t> = </a:t>
            </a:r>
            <a:r>
              <a:rPr lang="en-US" sz="3600" dirty="0" err="1">
                <a:solidFill>
                  <a:srgbClr val="0033CC"/>
                </a:solidFill>
              </a:rPr>
              <a:t>linalg.det</a:t>
            </a:r>
            <a:r>
              <a:rPr lang="en-US" sz="3600" dirty="0">
                <a:solidFill>
                  <a:srgbClr val="0033CC"/>
                </a:solidFill>
              </a:rPr>
              <a:t>(A)</a:t>
            </a:r>
          </a:p>
          <a:p>
            <a:r>
              <a:rPr lang="en-US" sz="3600" dirty="0">
                <a:solidFill>
                  <a:srgbClr val="0033CC"/>
                </a:solidFill>
              </a:rPr>
              <a:t>print(</a:t>
            </a:r>
            <a:r>
              <a:rPr lang="en-US" sz="3600" dirty="0" err="1">
                <a:solidFill>
                  <a:srgbClr val="0033CC"/>
                </a:solidFill>
              </a:rPr>
              <a:t>detA</a:t>
            </a:r>
            <a:r>
              <a:rPr lang="el-GR" sz="3600" dirty="0">
                <a:solidFill>
                  <a:srgbClr val="0033CC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3552740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997C1C-FB9A-42C2-FB6B-364F15FAB30F}"/>
              </a:ext>
            </a:extLst>
          </p:cNvPr>
          <p:cNvSpPr txBox="1"/>
          <p:nvPr/>
        </p:nvSpPr>
        <p:spPr>
          <a:xfrm>
            <a:off x="208360" y="0"/>
            <a:ext cx="11983640" cy="5755422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r>
              <a:rPr lang="en-US" sz="1600" b="1" dirty="0"/>
              <a:t>import re</a:t>
            </a:r>
          </a:p>
          <a:p>
            <a:r>
              <a:rPr lang="en-US" sz="1600" dirty="0"/>
              <a:t>#</a:t>
            </a:r>
            <a:r>
              <a:rPr lang="el-GR" sz="1600" dirty="0"/>
              <a:t>Το </a:t>
            </a:r>
            <a:r>
              <a:rPr lang="en-US" sz="1600" dirty="0"/>
              <a:t>re </a:t>
            </a:r>
            <a:r>
              <a:rPr lang="el-GR" sz="1600" dirty="0"/>
              <a:t>είναι η ενότητα κανονικών εκφράσεων της </a:t>
            </a:r>
            <a:r>
              <a:rPr lang="en-US" sz="1600" dirty="0"/>
              <a:t>Python. </a:t>
            </a:r>
            <a:r>
              <a:rPr lang="el-GR" sz="1600" dirty="0"/>
              <a:t>Σας </a:t>
            </a:r>
            <a:r>
              <a:rPr lang="en-US" sz="1600" dirty="0"/>
              <a:t>#</a:t>
            </a:r>
            <a:r>
              <a:rPr lang="el-GR" sz="1600" dirty="0"/>
              <a:t>επιτρέπει να αναζητάτε,</a:t>
            </a:r>
          </a:p>
          <a:p>
            <a:r>
              <a:rPr lang="el-GR" sz="1600" dirty="0"/>
              <a:t>#να αντιστοιχίζετε και να χειρίζεστε συμβολοσειρές με βάση μοτίβα</a:t>
            </a:r>
          </a:p>
          <a:p>
            <a:r>
              <a:rPr lang="el-GR" sz="1600" dirty="0"/>
              <a:t>#πρέπει ν α έχει </a:t>
            </a:r>
            <a:r>
              <a:rPr lang="el-GR" sz="1600" dirty="0" err="1"/>
              <a:t>κεφαλαια</a:t>
            </a:r>
            <a:r>
              <a:rPr lang="el-GR" sz="1600" dirty="0"/>
              <a:t>, μικρά γράμματα σύμβολα (τουλάχιστον ένα από κάθε κατηγορία και αριθμούς</a:t>
            </a:r>
          </a:p>
          <a:p>
            <a:endParaRPr lang="el-GR" sz="1600" dirty="0"/>
          </a:p>
          <a:p>
            <a:r>
              <a:rPr lang="en-US" sz="1600" dirty="0"/>
              <a:t>"T</a:t>
            </a:r>
            <a:r>
              <a:rPr lang="el-GR" sz="1600" dirty="0"/>
              <a:t>ο </a:t>
            </a:r>
            <a:r>
              <a:rPr lang="en-US" sz="1600" dirty="0"/>
              <a:t>password </a:t>
            </a:r>
            <a:r>
              <a:rPr lang="el-GR" sz="1600" dirty="0"/>
              <a:t>πρέπει να εισαχθεί σε εισαγωγικά"</a:t>
            </a:r>
          </a:p>
          <a:p>
            <a:r>
              <a:rPr lang="el-GR" sz="1600" dirty="0"/>
              <a:t># Όρισε τους κανόνες του </a:t>
            </a:r>
            <a:r>
              <a:rPr lang="en-US" sz="1600" dirty="0"/>
              <a:t>password </a:t>
            </a:r>
            <a:endParaRPr lang="el-GR" sz="1600" dirty="0"/>
          </a:p>
          <a:p>
            <a:r>
              <a:rPr lang="en-US" sz="1600" dirty="0"/>
              <a:t>def </a:t>
            </a:r>
            <a:r>
              <a:rPr lang="en-US" sz="1600" dirty="0" err="1"/>
              <a:t>check_password</a:t>
            </a:r>
            <a:r>
              <a:rPr lang="en-US" sz="1600" dirty="0"/>
              <a:t>(password):</a:t>
            </a:r>
          </a:p>
          <a:p>
            <a:r>
              <a:rPr lang="en-US" sz="1600" dirty="0"/>
              <a:t>    password = </a:t>
            </a:r>
            <a:r>
              <a:rPr lang="en-US" sz="1600" dirty="0" err="1"/>
              <a:t>password.strip</a:t>
            </a:r>
            <a:r>
              <a:rPr lang="en-US" sz="1600" dirty="0"/>
              <a:t>()</a:t>
            </a:r>
          </a:p>
          <a:p>
            <a:r>
              <a:rPr lang="en-US" sz="1600" dirty="0"/>
              <a:t>    </a:t>
            </a:r>
          </a:p>
          <a:p>
            <a:r>
              <a:rPr lang="en-US" sz="1600" dirty="0"/>
              <a:t>    if </a:t>
            </a:r>
            <a:r>
              <a:rPr lang="en-US" sz="1600" dirty="0" err="1"/>
              <a:t>len</a:t>
            </a:r>
            <a:r>
              <a:rPr lang="en-US" sz="1600" dirty="0"/>
              <a:t>(password) &lt; 8:</a:t>
            </a:r>
          </a:p>
          <a:p>
            <a:r>
              <a:rPr lang="en-US" sz="1600" dirty="0"/>
              <a:t>        return False, "</a:t>
            </a:r>
            <a:r>
              <a:rPr lang="el-GR" sz="1600" dirty="0"/>
              <a:t>Το </a:t>
            </a:r>
            <a:r>
              <a:rPr lang="en-US" sz="1600" dirty="0"/>
              <a:t>password </a:t>
            </a:r>
            <a:r>
              <a:rPr lang="el-GR" sz="1600" dirty="0"/>
              <a:t>πρέπει να έχει τουλάχιστον 8 χαρακτήρες"</a:t>
            </a:r>
          </a:p>
          <a:p>
            <a:r>
              <a:rPr lang="el-GR" sz="1600" dirty="0"/>
              <a:t>    </a:t>
            </a:r>
          </a:p>
          <a:p>
            <a:r>
              <a:rPr lang="el-GR" sz="1600" dirty="0"/>
              <a:t>    </a:t>
            </a:r>
            <a:r>
              <a:rPr lang="en-US" sz="1600" dirty="0"/>
              <a:t>if not </a:t>
            </a:r>
            <a:r>
              <a:rPr lang="en-US" sz="1600" dirty="0" err="1"/>
              <a:t>re.search</a:t>
            </a:r>
            <a:r>
              <a:rPr lang="en-US" sz="1600" dirty="0"/>
              <a:t>(r"[A-Z]", password):</a:t>
            </a:r>
          </a:p>
          <a:p>
            <a:r>
              <a:rPr lang="en-US" sz="1600" dirty="0"/>
              <a:t>        return False, "Password </a:t>
            </a:r>
            <a:r>
              <a:rPr lang="el-GR" sz="1600" dirty="0"/>
              <a:t>πρέπει να έχει τουλάχιστον 1 Κεφαλαίο γράμμα."</a:t>
            </a:r>
          </a:p>
          <a:p>
            <a:r>
              <a:rPr lang="el-GR" sz="1600" dirty="0"/>
              <a:t>    </a:t>
            </a:r>
          </a:p>
          <a:p>
            <a:r>
              <a:rPr lang="el-GR" sz="1600" dirty="0"/>
              <a:t>    </a:t>
            </a:r>
            <a:r>
              <a:rPr lang="en-US" sz="1600" dirty="0"/>
              <a:t>if not </a:t>
            </a:r>
            <a:r>
              <a:rPr lang="en-US" sz="1600" dirty="0" err="1"/>
              <a:t>re.search</a:t>
            </a:r>
            <a:r>
              <a:rPr lang="en-US" sz="1600" dirty="0"/>
              <a:t>(r"[a-z]", password):</a:t>
            </a:r>
          </a:p>
          <a:p>
            <a:r>
              <a:rPr lang="en-US" sz="1600" dirty="0"/>
              <a:t>        return False, "Password </a:t>
            </a:r>
            <a:r>
              <a:rPr lang="el-GR" sz="1600" dirty="0"/>
              <a:t>πρέπει να έχει τουλάχιστον 1 μικρό γράμμα."</a:t>
            </a:r>
          </a:p>
          <a:p>
            <a:r>
              <a:rPr lang="el-GR" sz="1600" dirty="0"/>
              <a:t>    </a:t>
            </a:r>
          </a:p>
          <a:p>
            <a:r>
              <a:rPr lang="el-GR" sz="1600" dirty="0"/>
              <a:t>    </a:t>
            </a:r>
            <a:r>
              <a:rPr lang="en-US" sz="1600" dirty="0"/>
              <a:t>if not </a:t>
            </a:r>
            <a:r>
              <a:rPr lang="en-US" sz="1600" dirty="0" err="1"/>
              <a:t>re.search</a:t>
            </a:r>
            <a:r>
              <a:rPr lang="en-US" sz="1600" dirty="0"/>
              <a:t>(r"\d", password):</a:t>
            </a:r>
          </a:p>
          <a:p>
            <a:r>
              <a:rPr lang="en-US" sz="1600" dirty="0"/>
              <a:t>        return False, "Password </a:t>
            </a:r>
            <a:r>
              <a:rPr lang="el-GR" sz="1600" dirty="0"/>
              <a:t>πρέπει να έχει τουλάχιστον 1 ψηφίο."</a:t>
            </a:r>
          </a:p>
          <a:p>
            <a:r>
              <a:rPr lang="el-GR" sz="1600" dirty="0"/>
              <a:t>    </a:t>
            </a:r>
          </a:p>
          <a:p>
            <a:r>
              <a:rPr lang="el-GR" sz="1600" dirty="0"/>
              <a:t>    </a:t>
            </a:r>
            <a:r>
              <a:rPr lang="en-US" sz="1600" dirty="0"/>
              <a:t>if not </a:t>
            </a:r>
            <a:r>
              <a:rPr lang="en-US" sz="1600" dirty="0" err="1"/>
              <a:t>re.search</a:t>
            </a:r>
            <a:r>
              <a:rPr lang="en-US" sz="1600" dirty="0"/>
              <a:t>(r"[!@#$%^&amp;*(),.?\":{}|&lt;&gt;]", password):</a:t>
            </a:r>
          </a:p>
          <a:p>
            <a:r>
              <a:rPr lang="en-US" sz="1600" dirty="0"/>
              <a:t>        return False, "Password </a:t>
            </a:r>
            <a:r>
              <a:rPr lang="el-GR" sz="1600" dirty="0"/>
              <a:t>πρέπει να έχει τουλάχιστον 1 ειδικό χαρακτήρα."</a:t>
            </a:r>
          </a:p>
          <a:p>
            <a:r>
              <a:rPr lang="el-GR" sz="1600" dirty="0"/>
              <a:t>    </a:t>
            </a:r>
          </a:p>
          <a:p>
            <a:r>
              <a:rPr lang="el-GR" sz="1600" dirty="0"/>
              <a:t>    </a:t>
            </a:r>
            <a:r>
              <a:rPr lang="en-US" sz="1600" dirty="0"/>
              <a:t>return True, "Password </a:t>
            </a:r>
            <a:r>
              <a:rPr lang="el-GR" sz="1600" dirty="0"/>
              <a:t>είναι οκ!"</a:t>
            </a:r>
          </a:p>
          <a:p>
            <a:r>
              <a:rPr lang="el-GR" sz="1600" dirty="0"/>
              <a:t>    </a:t>
            </a:r>
          </a:p>
          <a:p>
            <a:r>
              <a:rPr lang="el-GR" sz="1600" dirty="0"/>
              <a:t># </a:t>
            </a:r>
            <a:r>
              <a:rPr lang="en-US" sz="1600" dirty="0"/>
              <a:t>Ask the user for input</a:t>
            </a:r>
          </a:p>
          <a:p>
            <a:r>
              <a:rPr lang="en-US" sz="1600" dirty="0" err="1"/>
              <a:t>password_input</a:t>
            </a:r>
            <a:r>
              <a:rPr lang="en-US" sz="1600" dirty="0"/>
              <a:t> = input("Enter your password: ")</a:t>
            </a:r>
          </a:p>
          <a:p>
            <a:endParaRPr lang="en-US" sz="1600" dirty="0"/>
          </a:p>
          <a:p>
            <a:r>
              <a:rPr lang="en-US" sz="1600" dirty="0"/>
              <a:t># Check the password</a:t>
            </a:r>
          </a:p>
          <a:p>
            <a:r>
              <a:rPr lang="en-US" sz="1600" dirty="0"/>
              <a:t>valid, message = </a:t>
            </a:r>
            <a:r>
              <a:rPr lang="en-US" sz="1600" dirty="0" err="1"/>
              <a:t>check_password</a:t>
            </a:r>
            <a:r>
              <a:rPr lang="en-US" sz="1600" dirty="0"/>
              <a:t>(</a:t>
            </a:r>
            <a:r>
              <a:rPr lang="en-US" sz="1600" dirty="0" err="1"/>
              <a:t>password_input</a:t>
            </a:r>
            <a:r>
              <a:rPr lang="en-US" sz="1600" dirty="0"/>
              <a:t>)</a:t>
            </a:r>
          </a:p>
          <a:p>
            <a:r>
              <a:rPr lang="en-US" sz="1600" dirty="0"/>
              <a:t>print(message)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8377242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13B166-DFB7-3D9C-679D-7F7F3725339F}"/>
              </a:ext>
            </a:extLst>
          </p:cNvPr>
          <p:cNvSpPr txBox="1"/>
          <p:nvPr/>
        </p:nvSpPr>
        <p:spPr>
          <a:xfrm>
            <a:off x="228600" y="200025"/>
            <a:ext cx="119634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import </a:t>
            </a:r>
            <a:r>
              <a:rPr lang="en-US" sz="3600" dirty="0" err="1"/>
              <a:t>mpmath</a:t>
            </a:r>
            <a:r>
              <a:rPr lang="en-US" sz="3600" dirty="0"/>
              <a:t> as </a:t>
            </a:r>
            <a:r>
              <a:rPr lang="en-US" sz="3600" dirty="0" err="1"/>
              <a:t>mp</a:t>
            </a:r>
            <a:r>
              <a:rPr lang="en-US" sz="3600" dirty="0"/>
              <a:t>  # </a:t>
            </a:r>
            <a:r>
              <a:rPr lang="el-GR" sz="3600" dirty="0"/>
              <a:t>επιτρέπει αριθμητική υψηλής ακρίβειας</a:t>
            </a:r>
          </a:p>
          <a:p>
            <a:r>
              <a:rPr lang="en-US" sz="3600" dirty="0" err="1"/>
              <a:t>mp.dps</a:t>
            </a:r>
            <a:r>
              <a:rPr lang="en-US" sz="3600" dirty="0"/>
              <a:t>=50 #dps </a:t>
            </a:r>
            <a:r>
              <a:rPr lang="el-GR" sz="3600" dirty="0"/>
              <a:t>δεκαδικές θέσεις</a:t>
            </a:r>
          </a:p>
          <a:p>
            <a:r>
              <a:rPr lang="en-US" sz="3600" dirty="0"/>
              <a:t>x=mp.mpf(2) #</a:t>
            </a:r>
            <a:r>
              <a:rPr lang="el-GR" sz="3600" dirty="0"/>
              <a:t>το 2 </a:t>
            </a:r>
            <a:r>
              <a:rPr lang="el-GR" sz="3600" dirty="0" err="1"/>
              <a:t>αποθηκευεται</a:t>
            </a:r>
            <a:r>
              <a:rPr lang="el-GR" sz="3600" dirty="0"/>
              <a:t> με 60 ψηφίων ακρίβεια</a:t>
            </a:r>
          </a:p>
          <a:p>
            <a:r>
              <a:rPr lang="en-US" sz="3600" dirty="0"/>
              <a:t>y=mp.mpf('0.5') # </a:t>
            </a:r>
            <a:r>
              <a:rPr lang="el-GR" sz="3600" dirty="0"/>
              <a:t>το 0.5 </a:t>
            </a:r>
            <a:r>
              <a:rPr lang="el-GR" sz="3600" dirty="0" err="1"/>
              <a:t>αποθηκευεται</a:t>
            </a:r>
            <a:r>
              <a:rPr lang="el-GR" sz="3600" dirty="0"/>
              <a:t> με 60 ψηφίων ακρίβεια</a:t>
            </a:r>
          </a:p>
          <a:p>
            <a:r>
              <a:rPr lang="en-US" sz="3600" dirty="0"/>
              <a:t>z=x**y</a:t>
            </a:r>
          </a:p>
          <a:p>
            <a:r>
              <a:rPr lang="en-US" sz="3600" dirty="0"/>
              <a:t>print("x=",</a:t>
            </a:r>
            <a:r>
              <a:rPr lang="en-US" sz="3600" dirty="0" err="1"/>
              <a:t>mp.nstr</a:t>
            </a:r>
            <a:r>
              <a:rPr lang="en-US" sz="3600" dirty="0"/>
              <a:t>(x,50))</a:t>
            </a:r>
          </a:p>
          <a:p>
            <a:r>
              <a:rPr lang="en-US" sz="3600" dirty="0"/>
              <a:t>print("sqrt(2)=",</a:t>
            </a:r>
            <a:r>
              <a:rPr lang="en-US" sz="3600" dirty="0" err="1"/>
              <a:t>mp.nstr</a:t>
            </a:r>
            <a:r>
              <a:rPr lang="en-US" sz="3600" dirty="0"/>
              <a:t>(z,50))</a:t>
            </a:r>
            <a:endParaRPr lang="el-GR" sz="3600" dirty="0"/>
          </a:p>
        </p:txBody>
      </p:sp>
    </p:spTree>
    <p:extLst>
      <p:ext uri="{BB962C8B-B14F-4D97-AF65-F5344CB8AC3E}">
        <p14:creationId xmlns:p14="http://schemas.microsoft.com/office/powerpoint/2010/main" val="42686635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6DB7177-A47C-B16F-CB56-8527F367A7F6}"/>
              </a:ext>
            </a:extLst>
          </p:cNvPr>
          <p:cNvSpPr txBox="1"/>
          <p:nvPr/>
        </p:nvSpPr>
        <p:spPr>
          <a:xfrm>
            <a:off x="128588" y="0"/>
            <a:ext cx="1206341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>
                <a:solidFill>
                  <a:srgbClr val="0033CC"/>
                </a:solidFill>
              </a:rPr>
              <a:t>ΑΟΡΙΣΤΟ ΟΛΟΚΛΗΡΩΜΑ</a:t>
            </a:r>
          </a:p>
          <a:p>
            <a:endParaRPr lang="el-GR" sz="3200" dirty="0">
              <a:solidFill>
                <a:srgbClr val="0033CC"/>
              </a:solidFill>
            </a:endParaRPr>
          </a:p>
          <a:p>
            <a:r>
              <a:rPr lang="el-GR" sz="3200" dirty="0">
                <a:solidFill>
                  <a:srgbClr val="0033CC"/>
                </a:solidFill>
              </a:rPr>
              <a:t># ΝΑ βρεθεί το ορισμένο ολοκλήρωμα (Χ^3+1)/(Χ^2+2Χ+1</a:t>
            </a:r>
          </a:p>
          <a:p>
            <a:r>
              <a:rPr lang="en-US" sz="3200" dirty="0">
                <a:solidFill>
                  <a:srgbClr val="0033CC"/>
                </a:solidFill>
              </a:rPr>
              <a:t>import </a:t>
            </a:r>
            <a:r>
              <a:rPr lang="en-US" sz="3200" dirty="0" err="1">
                <a:solidFill>
                  <a:srgbClr val="0033CC"/>
                </a:solidFill>
              </a:rPr>
              <a:t>sympy</a:t>
            </a:r>
            <a:r>
              <a:rPr lang="en-US" sz="3200" dirty="0">
                <a:solidFill>
                  <a:srgbClr val="0033CC"/>
                </a:solidFill>
              </a:rPr>
              <a:t> as </a:t>
            </a:r>
            <a:r>
              <a:rPr lang="en-US" sz="3200" dirty="0" err="1">
                <a:solidFill>
                  <a:srgbClr val="0033CC"/>
                </a:solidFill>
              </a:rPr>
              <a:t>sp</a:t>
            </a:r>
            <a:endParaRPr lang="en-US" sz="3200" dirty="0">
              <a:solidFill>
                <a:srgbClr val="0033CC"/>
              </a:solidFill>
            </a:endParaRPr>
          </a:p>
          <a:p>
            <a:r>
              <a:rPr lang="en-US" sz="3200" dirty="0">
                <a:solidFill>
                  <a:srgbClr val="0033CC"/>
                </a:solidFill>
              </a:rPr>
              <a:t>x = </a:t>
            </a:r>
            <a:r>
              <a:rPr lang="en-US" sz="3200" dirty="0" err="1">
                <a:solidFill>
                  <a:srgbClr val="0033CC"/>
                </a:solidFill>
              </a:rPr>
              <a:t>sp.symbols</a:t>
            </a:r>
            <a:r>
              <a:rPr lang="en-US" sz="3200" dirty="0">
                <a:solidFill>
                  <a:srgbClr val="0033CC"/>
                </a:solidFill>
              </a:rPr>
              <a:t>('x')</a:t>
            </a:r>
          </a:p>
          <a:p>
            <a:r>
              <a:rPr lang="en-US" sz="3200" dirty="0">
                <a:solidFill>
                  <a:srgbClr val="0033CC"/>
                </a:solidFill>
              </a:rPr>
              <a:t>f=(x**3+1)/(x**2 + 2*x +1)</a:t>
            </a:r>
          </a:p>
          <a:p>
            <a:r>
              <a:rPr lang="en-US" sz="3200" dirty="0">
                <a:solidFill>
                  <a:srgbClr val="0033CC"/>
                </a:solidFill>
              </a:rPr>
              <a:t>integral = </a:t>
            </a:r>
            <a:r>
              <a:rPr lang="en-US" sz="3200" dirty="0" err="1">
                <a:solidFill>
                  <a:srgbClr val="0033CC"/>
                </a:solidFill>
              </a:rPr>
              <a:t>sp.integrate</a:t>
            </a:r>
            <a:r>
              <a:rPr lang="en-US" sz="3200" dirty="0">
                <a:solidFill>
                  <a:srgbClr val="0033CC"/>
                </a:solidFill>
              </a:rPr>
              <a:t>(f, x)</a:t>
            </a:r>
          </a:p>
          <a:p>
            <a:r>
              <a:rPr lang="en-US" sz="3200" dirty="0">
                <a:solidFill>
                  <a:srgbClr val="0033CC"/>
                </a:solidFill>
              </a:rPr>
              <a:t>print("</a:t>
            </a:r>
            <a:r>
              <a:rPr lang="en-US" sz="3200" dirty="0" err="1">
                <a:solidFill>
                  <a:srgbClr val="0033CC"/>
                </a:solidFill>
              </a:rPr>
              <a:t>Olokliroma</a:t>
            </a:r>
            <a:r>
              <a:rPr lang="en-US" sz="3200" dirty="0">
                <a:solidFill>
                  <a:srgbClr val="0033CC"/>
                </a:solidFill>
              </a:rPr>
              <a:t> := ", integral)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1957175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9C7B18-F06D-0901-C3D1-26C3C25B2CB1}"/>
              </a:ext>
            </a:extLst>
          </p:cNvPr>
          <p:cNvSpPr txBox="1"/>
          <p:nvPr/>
        </p:nvSpPr>
        <p:spPr>
          <a:xfrm>
            <a:off x="500063" y="102870"/>
            <a:ext cx="8729661" cy="7017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dirty="0">
                <a:solidFill>
                  <a:srgbClr val="0033CC"/>
                </a:solidFill>
              </a:rPr>
              <a:t>#Διπλό Ολοκλήρωμα  ΝΕ΅΅</a:t>
            </a:r>
            <a:r>
              <a:rPr lang="en-US" sz="2400" b="1" dirty="0">
                <a:solidFill>
                  <a:srgbClr val="0033CC"/>
                </a:solidFill>
              </a:rPr>
              <a:t>ST</a:t>
            </a:r>
            <a:endParaRPr lang="el-GR" sz="2400" b="1" dirty="0">
              <a:solidFill>
                <a:srgbClr val="0033CC"/>
              </a:solidFill>
            </a:endParaRPr>
          </a:p>
          <a:p>
            <a:r>
              <a:rPr lang="en-US" sz="2400" dirty="0"/>
              <a:t>import </a:t>
            </a:r>
            <a:r>
              <a:rPr lang="en-US" sz="2400" dirty="0" err="1"/>
              <a:t>numpy</a:t>
            </a:r>
            <a:r>
              <a:rPr lang="en-US" sz="2400" dirty="0"/>
              <a:t> as np</a:t>
            </a:r>
          </a:p>
          <a:p>
            <a:r>
              <a:rPr lang="en-US" sz="2400" dirty="0"/>
              <a:t>from </a:t>
            </a:r>
            <a:r>
              <a:rPr lang="en-US" sz="2400" dirty="0" err="1"/>
              <a:t>scipy.integrate</a:t>
            </a:r>
            <a:r>
              <a:rPr lang="en-US" sz="2400" dirty="0"/>
              <a:t> import </a:t>
            </a:r>
            <a:r>
              <a:rPr lang="en-US" sz="2400" dirty="0" err="1"/>
              <a:t>dblquad</a:t>
            </a:r>
            <a:r>
              <a:rPr lang="en-US" sz="2400" dirty="0"/>
              <a:t> # </a:t>
            </a:r>
            <a:r>
              <a:rPr lang="el-GR" sz="2400" dirty="0"/>
              <a:t>Διπλό Ολοκλήρωμα</a:t>
            </a:r>
          </a:p>
          <a:p>
            <a:r>
              <a:rPr lang="el-GR" sz="2400" dirty="0"/>
              <a:t># διπλό ολοκλήρωμα της </a:t>
            </a:r>
            <a:r>
              <a:rPr lang="en-US" sz="2400" dirty="0"/>
              <a:t>x^2.ydxdy </a:t>
            </a:r>
            <a:r>
              <a:rPr lang="el-GR" sz="2400" dirty="0"/>
              <a:t>Με ΕΞΩΤΕΡΙΚΟ ΟΡΙΟ 0 έως 1 και ΕΣΩΤΕΡΙΚΟ ΟΡΙΟ </a:t>
            </a:r>
            <a:r>
              <a:rPr lang="en-US" sz="2400" dirty="0"/>
              <a:t>x=y </a:t>
            </a:r>
            <a:r>
              <a:rPr lang="el-GR" sz="2400" dirty="0"/>
              <a:t>έως </a:t>
            </a:r>
            <a:r>
              <a:rPr lang="en-US" sz="2400" dirty="0"/>
              <a:t>y^2+1</a:t>
            </a:r>
          </a:p>
          <a:p>
            <a:r>
              <a:rPr lang="en-US" sz="2400" dirty="0"/>
              <a:t># </a:t>
            </a:r>
            <a:r>
              <a:rPr lang="el-GR" sz="2400" dirty="0"/>
              <a:t>ΣΧΟΛΙΟ ∫</a:t>
            </a:r>
            <a:r>
              <a:rPr lang="en-US" sz="2400" dirty="0"/>
              <a:t>y=0 </a:t>
            </a:r>
            <a:r>
              <a:rPr lang="el-GR" sz="2400" dirty="0"/>
              <a:t>ως 1​ ∫ (κάτω όριο </a:t>
            </a:r>
            <a:r>
              <a:rPr lang="en-US" sz="2400" dirty="0"/>
              <a:t>x=y </a:t>
            </a:r>
            <a:r>
              <a:rPr lang="el-GR" sz="2400" dirty="0"/>
              <a:t>άνω όριο </a:t>
            </a:r>
            <a:r>
              <a:rPr lang="en-US" sz="2400" dirty="0"/>
              <a:t>y^2+1​ ...</a:t>
            </a:r>
            <a:r>
              <a:rPr lang="en-US" sz="2400" dirty="0" err="1"/>
              <a:t>dxdy</a:t>
            </a:r>
            <a:endParaRPr lang="en-US" sz="2400" dirty="0"/>
          </a:p>
          <a:p>
            <a:r>
              <a:rPr lang="en-US" sz="2400" dirty="0"/>
              <a:t>def f(</a:t>
            </a:r>
            <a:r>
              <a:rPr lang="en-US" sz="2400" dirty="0" err="1"/>
              <a:t>x,y</a:t>
            </a:r>
            <a:r>
              <a:rPr lang="en-US" sz="2400" dirty="0"/>
              <a:t>):</a:t>
            </a:r>
          </a:p>
          <a:p>
            <a:r>
              <a:rPr lang="en-US" sz="2400" dirty="0"/>
              <a:t>    return x**2 *y</a:t>
            </a:r>
          </a:p>
          <a:p>
            <a:r>
              <a:rPr lang="en-US" sz="2400" dirty="0" err="1"/>
              <a:t>x_min</a:t>
            </a:r>
            <a:r>
              <a:rPr lang="en-US" sz="2400" dirty="0"/>
              <a:t> = 0</a:t>
            </a:r>
          </a:p>
          <a:p>
            <a:r>
              <a:rPr lang="en-US" sz="2400" dirty="0" err="1"/>
              <a:t>x_max</a:t>
            </a:r>
            <a:r>
              <a:rPr lang="en-US" sz="2400" dirty="0"/>
              <a:t> = 1</a:t>
            </a:r>
          </a:p>
          <a:p>
            <a:r>
              <a:rPr lang="en-US" sz="2400" dirty="0" err="1"/>
              <a:t>y_min</a:t>
            </a:r>
            <a:r>
              <a:rPr lang="en-US" sz="2400" dirty="0"/>
              <a:t> = lambda x:x  # </a:t>
            </a:r>
            <a:r>
              <a:rPr lang="el-GR" sz="2400" dirty="0"/>
              <a:t>Η </a:t>
            </a:r>
            <a:r>
              <a:rPr lang="en-US" sz="2400" dirty="0"/>
              <a:t>lambda </a:t>
            </a:r>
            <a:r>
              <a:rPr lang="el-GR" sz="2400" dirty="0"/>
              <a:t>ορίζει ανώνυμες συναρτήσεις ΧΩΡΙΣ ΟΝΟΜΑ</a:t>
            </a:r>
          </a:p>
          <a:p>
            <a:r>
              <a:rPr lang="en-US" sz="2400" dirty="0" err="1"/>
              <a:t>y_max</a:t>
            </a:r>
            <a:r>
              <a:rPr lang="en-US" sz="2400" dirty="0"/>
              <a:t> = lambda x: x**2 +1</a:t>
            </a:r>
          </a:p>
          <a:p>
            <a:r>
              <a:rPr lang="en-US" sz="2400" dirty="0"/>
              <a:t>#</a:t>
            </a:r>
            <a:r>
              <a:rPr lang="el-GR" sz="2400" dirty="0"/>
              <a:t>Μέθοδος </a:t>
            </a:r>
            <a:r>
              <a:rPr lang="en-US" sz="2400" dirty="0" err="1"/>
              <a:t>dblquad</a:t>
            </a:r>
            <a:endParaRPr lang="en-US" sz="2400" dirty="0"/>
          </a:p>
          <a:p>
            <a:r>
              <a:rPr lang="en-US" sz="2400" dirty="0"/>
              <a:t>result, _ = </a:t>
            </a:r>
            <a:r>
              <a:rPr lang="en-US" sz="2400" dirty="0" err="1"/>
              <a:t>dblquad</a:t>
            </a:r>
            <a:r>
              <a:rPr lang="en-US" sz="2400" dirty="0"/>
              <a:t>(f, </a:t>
            </a:r>
            <a:r>
              <a:rPr lang="en-US" sz="2400" dirty="0" err="1"/>
              <a:t>x_min</a:t>
            </a:r>
            <a:r>
              <a:rPr lang="en-US" sz="2400" dirty="0"/>
              <a:t>, </a:t>
            </a:r>
            <a:r>
              <a:rPr lang="en-US" sz="2400" dirty="0" err="1"/>
              <a:t>x_max</a:t>
            </a:r>
            <a:r>
              <a:rPr lang="en-US" sz="2400" dirty="0"/>
              <a:t>, </a:t>
            </a:r>
            <a:r>
              <a:rPr lang="en-US" sz="2400" dirty="0" err="1"/>
              <a:t>y_min</a:t>
            </a:r>
            <a:r>
              <a:rPr lang="en-US" sz="2400" dirty="0"/>
              <a:t>, </a:t>
            </a:r>
            <a:r>
              <a:rPr lang="en-US" sz="2400" dirty="0" err="1"/>
              <a:t>y_max</a:t>
            </a:r>
            <a:r>
              <a:rPr lang="en-US" sz="2400" dirty="0"/>
              <a:t>)</a:t>
            </a:r>
          </a:p>
          <a:p>
            <a:r>
              <a:rPr lang="en-US" sz="2400" dirty="0"/>
              <a:t># </a:t>
            </a:r>
            <a:r>
              <a:rPr lang="el-GR" sz="2400" dirty="0"/>
              <a:t>το σύμβολο _ σημαίνει ότι το αποτέλεσμα είναι προσεγγιστικό και ότι αγνοούμε το τυχόν σφάλμα</a:t>
            </a:r>
          </a:p>
          <a:p>
            <a:r>
              <a:rPr lang="en-US" sz="2400" dirty="0"/>
              <a:t>print ("</a:t>
            </a:r>
            <a:r>
              <a:rPr lang="el-GR" sz="2400" dirty="0"/>
              <a:t>Η προσέγγιση του αποτελέσματος είναι : " , </a:t>
            </a:r>
            <a:r>
              <a:rPr lang="en-US" sz="2400" dirty="0"/>
              <a:t>result)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76206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06CCCB9-9313-CFC4-8DBD-9E4A5AFF1F6D}"/>
              </a:ext>
            </a:extLst>
          </p:cNvPr>
          <p:cNvSpPr txBox="1"/>
          <p:nvPr/>
        </p:nvSpPr>
        <p:spPr>
          <a:xfrm>
            <a:off x="185738" y="100013"/>
            <a:ext cx="12844462" cy="6699140"/>
          </a:xfrm>
          <a:prstGeom prst="rect">
            <a:avLst/>
          </a:prstGeom>
          <a:noFill/>
        </p:spPr>
        <p:txBody>
          <a:bodyPr wrap="square" numCol="3">
            <a:spAutoFit/>
          </a:bodyPr>
          <a:lstStyle/>
          <a:p>
            <a:r>
              <a:rPr lang="el-GR" dirty="0"/>
              <a:t>#Μορφή Καμπυλών </a:t>
            </a:r>
            <a:r>
              <a:rPr lang="el-GR" b="1" dirty="0">
                <a:solidFill>
                  <a:srgbClr val="0033CC"/>
                </a:solidFill>
              </a:rPr>
              <a:t>σημεία, χρώματα</a:t>
            </a:r>
          </a:p>
          <a:p>
            <a:r>
              <a:rPr lang="el-GR" dirty="0"/>
              <a:t># </a:t>
            </a:r>
            <a:r>
              <a:rPr lang="el-GR" sz="2000" b="1" dirty="0"/>
              <a:t>- </a:t>
            </a:r>
            <a:r>
              <a:rPr lang="el-GR" dirty="0"/>
              <a:t>συμπαγής γραμμή </a:t>
            </a:r>
            <a:r>
              <a:rPr lang="el-GR" sz="2000" b="1" dirty="0"/>
              <a:t>--</a:t>
            </a:r>
            <a:r>
              <a:rPr lang="el-GR" dirty="0"/>
              <a:t> </a:t>
            </a:r>
            <a:r>
              <a:rPr lang="el-GR" dirty="0" err="1"/>
              <a:t>διακεκομένη</a:t>
            </a:r>
            <a:r>
              <a:rPr lang="el-GR" dirty="0"/>
              <a:t> </a:t>
            </a:r>
            <a:r>
              <a:rPr lang="el-GR" sz="2000" b="1" dirty="0"/>
              <a:t>- . </a:t>
            </a:r>
            <a:r>
              <a:rPr lang="en-US" dirty="0"/>
              <a:t>#</a:t>
            </a:r>
            <a:r>
              <a:rPr lang="el-GR" dirty="0"/>
              <a:t>γραμμή με τελεία </a:t>
            </a:r>
            <a:r>
              <a:rPr lang="el-GR" sz="2000" b="1" dirty="0"/>
              <a:t>:</a:t>
            </a:r>
            <a:r>
              <a:rPr lang="el-GR" dirty="0"/>
              <a:t> 2 τελείες</a:t>
            </a:r>
          </a:p>
          <a:p>
            <a:r>
              <a:rPr lang="el-GR" dirty="0"/>
              <a:t># </a:t>
            </a:r>
            <a:r>
              <a:rPr lang="el-GR" sz="2000" b="1" dirty="0"/>
              <a:t>. </a:t>
            </a:r>
            <a:r>
              <a:rPr lang="el-GR" dirty="0" err="1"/>
              <a:t>σημειο</a:t>
            </a:r>
            <a:r>
              <a:rPr lang="el-GR" dirty="0"/>
              <a:t>, </a:t>
            </a:r>
            <a:r>
              <a:rPr lang="el-GR" sz="2400" b="1" dirty="0">
                <a:solidFill>
                  <a:srgbClr val="0033CC"/>
                </a:solidFill>
              </a:rPr>
              <a:t>ο </a:t>
            </a:r>
            <a:r>
              <a:rPr lang="el-GR" dirty="0"/>
              <a:t>συμπαγής κύκλος, </a:t>
            </a:r>
            <a:r>
              <a:rPr lang="en-US" sz="2000" b="1" dirty="0">
                <a:solidFill>
                  <a:srgbClr val="0033CC"/>
                </a:solidFill>
              </a:rPr>
              <a:t>k</a:t>
            </a:r>
            <a:r>
              <a:rPr lang="en-US" dirty="0"/>
              <a:t> </a:t>
            </a:r>
            <a:r>
              <a:rPr lang="el-GR" dirty="0"/>
              <a:t>μαύρο, </a:t>
            </a:r>
            <a:r>
              <a:rPr lang="en-US" sz="2000" b="1" dirty="0">
                <a:solidFill>
                  <a:srgbClr val="0033CC"/>
                </a:solidFill>
              </a:rPr>
              <a:t>r</a:t>
            </a:r>
            <a:r>
              <a:rPr lang="en-US" dirty="0"/>
              <a:t> #</a:t>
            </a:r>
            <a:r>
              <a:rPr lang="el-GR" dirty="0"/>
              <a:t>Κόκκινο, </a:t>
            </a:r>
            <a:r>
              <a:rPr lang="en-US" b="1" dirty="0">
                <a:solidFill>
                  <a:srgbClr val="0033CC"/>
                </a:solidFill>
              </a:rPr>
              <a:t>b</a:t>
            </a:r>
            <a:r>
              <a:rPr lang="en-US" dirty="0"/>
              <a:t> </a:t>
            </a:r>
            <a:r>
              <a:rPr lang="el-GR" dirty="0"/>
              <a:t>μπλε </a:t>
            </a:r>
            <a:r>
              <a:rPr lang="en-US" b="1" dirty="0">
                <a:solidFill>
                  <a:srgbClr val="0033CC"/>
                </a:solidFill>
              </a:rPr>
              <a:t>g </a:t>
            </a:r>
            <a:r>
              <a:rPr lang="el-GR" dirty="0"/>
              <a:t>πράσινο </a:t>
            </a:r>
            <a:r>
              <a:rPr lang="en-US" b="1" dirty="0">
                <a:solidFill>
                  <a:srgbClr val="0033CC"/>
                </a:solidFill>
              </a:rPr>
              <a:t>v </a:t>
            </a:r>
            <a:r>
              <a:rPr lang="el-GR" dirty="0"/>
              <a:t>τρίγωνο </a:t>
            </a:r>
            <a:r>
              <a:rPr lang="en-US" dirty="0"/>
              <a:t>#</a:t>
            </a:r>
            <a:r>
              <a:rPr lang="el-GR" dirty="0"/>
              <a:t>προς τα κάτω,</a:t>
            </a:r>
            <a:r>
              <a:rPr lang="el-GR" b="1" dirty="0">
                <a:solidFill>
                  <a:srgbClr val="0033CC"/>
                </a:solidFill>
              </a:rPr>
              <a:t> ^ </a:t>
            </a:r>
            <a:r>
              <a:rPr lang="el-GR" dirty="0"/>
              <a:t>τρίγωνο προς τα πάνω,</a:t>
            </a:r>
          </a:p>
          <a:p>
            <a:r>
              <a:rPr lang="el-GR" b="1" dirty="0"/>
              <a:t>#</a:t>
            </a:r>
            <a:r>
              <a:rPr lang="el-GR" b="1" dirty="0">
                <a:solidFill>
                  <a:srgbClr val="0033CC"/>
                </a:solidFill>
              </a:rPr>
              <a:t> &gt; </a:t>
            </a:r>
            <a:r>
              <a:rPr lang="el-GR" dirty="0"/>
              <a:t>τρίγωνο δεξιά, </a:t>
            </a:r>
            <a:r>
              <a:rPr lang="el-GR" b="1" dirty="0">
                <a:solidFill>
                  <a:srgbClr val="0033CC"/>
                </a:solidFill>
              </a:rPr>
              <a:t>&lt; </a:t>
            </a:r>
            <a:r>
              <a:rPr lang="el-GR" dirty="0"/>
              <a:t>τρίγωνο αριστερά, </a:t>
            </a:r>
            <a:r>
              <a:rPr lang="el-GR" sz="2000" dirty="0">
                <a:solidFill>
                  <a:srgbClr val="0033CC"/>
                </a:solidFill>
              </a:rPr>
              <a:t>*</a:t>
            </a:r>
            <a:r>
              <a:rPr lang="el-GR" dirty="0"/>
              <a:t> </a:t>
            </a:r>
            <a:r>
              <a:rPr lang="en-US" dirty="0"/>
              <a:t>#</a:t>
            </a:r>
            <a:r>
              <a:rPr lang="el-GR" dirty="0"/>
              <a:t>αστέρι, '</a:t>
            </a:r>
            <a:r>
              <a:rPr lang="en-US" dirty="0"/>
              <a:t>s' </a:t>
            </a:r>
            <a:r>
              <a:rPr lang="el-GR" dirty="0"/>
              <a:t>τετράγωνο</a:t>
            </a:r>
          </a:p>
          <a:p>
            <a:r>
              <a:rPr lang="el-GR" dirty="0"/>
              <a:t>#  </a:t>
            </a:r>
            <a:r>
              <a:rPr lang="en-US" dirty="0" err="1"/>
              <a:t>plt.show</a:t>
            </a:r>
            <a:r>
              <a:rPr lang="en-US" dirty="0"/>
              <a:t> </a:t>
            </a:r>
            <a:r>
              <a:rPr lang="el-GR" dirty="0"/>
              <a:t>δείχνει γραφική παράσταση   </a:t>
            </a:r>
            <a:r>
              <a:rPr lang="en-US" dirty="0" err="1"/>
              <a:t>plt.grid</a:t>
            </a:r>
            <a:r>
              <a:rPr lang="en-US" dirty="0"/>
              <a:t>{True} </a:t>
            </a:r>
            <a:r>
              <a:rPr lang="el-GR" dirty="0"/>
              <a:t>φτιάχνει πλέγμα</a:t>
            </a:r>
          </a:p>
          <a:p>
            <a:r>
              <a:rPr lang="el-GR" dirty="0"/>
              <a:t># </a:t>
            </a:r>
            <a:r>
              <a:rPr lang="en-US" dirty="0" err="1"/>
              <a:t>plt.legend</a:t>
            </a:r>
            <a:r>
              <a:rPr lang="en-US" dirty="0"/>
              <a:t> </a:t>
            </a:r>
            <a:r>
              <a:rPr lang="el-GR" dirty="0"/>
              <a:t>φτιάχνει ετικέτες στις </a:t>
            </a:r>
            <a:r>
              <a:rPr lang="en-US" dirty="0"/>
              <a:t>#</a:t>
            </a:r>
            <a:r>
              <a:rPr lang="el-GR" dirty="0"/>
              <a:t>γραφικές παραστάσεις  </a:t>
            </a:r>
            <a:r>
              <a:rPr lang="en-US" b="1" dirty="0">
                <a:solidFill>
                  <a:srgbClr val="0033CC"/>
                </a:solidFill>
              </a:rPr>
              <a:t>ok-</a:t>
            </a:r>
            <a:r>
              <a:rPr lang="en-US" dirty="0"/>
              <a:t> </a:t>
            </a:r>
            <a:r>
              <a:rPr lang="el-GR" dirty="0" err="1"/>
              <a:t>μαυρη</a:t>
            </a:r>
            <a:r>
              <a:rPr lang="el-GR" dirty="0"/>
              <a:t> </a:t>
            </a:r>
            <a:endParaRPr lang="en-US" dirty="0"/>
          </a:p>
          <a:p>
            <a:r>
              <a:rPr lang="en-US" dirty="0"/>
              <a:t># </a:t>
            </a:r>
            <a:r>
              <a:rPr lang="el-GR" dirty="0"/>
              <a:t>γραμμή με κύκλο</a:t>
            </a:r>
          </a:p>
          <a:p>
            <a:endParaRPr lang="el-GR" dirty="0"/>
          </a:p>
          <a:p>
            <a:r>
              <a:rPr lang="en-US" dirty="0"/>
              <a:t>import </a:t>
            </a:r>
            <a:r>
              <a:rPr lang="en-US" dirty="0" err="1"/>
              <a:t>numpy</a:t>
            </a:r>
            <a:r>
              <a:rPr lang="en-US" dirty="0"/>
              <a:t> as np</a:t>
            </a:r>
          </a:p>
          <a:p>
            <a:r>
              <a:rPr lang="en-US" dirty="0"/>
              <a:t>import </a:t>
            </a:r>
            <a:r>
              <a:rPr lang="en-US" dirty="0" err="1"/>
              <a:t>matplotlib.pyplot</a:t>
            </a:r>
            <a:r>
              <a:rPr lang="en-US" dirty="0"/>
              <a:t> as </a:t>
            </a:r>
            <a:r>
              <a:rPr lang="en-US" dirty="0" err="1"/>
              <a:t>plt</a:t>
            </a:r>
            <a:endParaRPr lang="en-US" dirty="0"/>
          </a:p>
          <a:p>
            <a:r>
              <a:rPr lang="en-US" dirty="0">
                <a:solidFill>
                  <a:srgbClr val="0033CC"/>
                </a:solidFill>
              </a:rPr>
              <a:t>#np.arange (3) </a:t>
            </a:r>
            <a:r>
              <a:rPr lang="el-GR" dirty="0">
                <a:solidFill>
                  <a:srgbClr val="0033CC"/>
                </a:solidFill>
              </a:rPr>
              <a:t>αρχή από το 0 τέλος στο 3 # </a:t>
            </a:r>
            <a:r>
              <a:rPr lang="el-GR" dirty="0"/>
              <a:t>Βήμα 1 άρα </a:t>
            </a:r>
            <a:r>
              <a:rPr lang="en-US" dirty="0"/>
              <a:t>array([0,1,2])</a:t>
            </a:r>
          </a:p>
          <a:p>
            <a:r>
              <a:rPr lang="en-US" dirty="0"/>
              <a:t>x = </a:t>
            </a:r>
            <a:r>
              <a:rPr lang="en-US" dirty="0" err="1"/>
              <a:t>np.arange</a:t>
            </a:r>
            <a:r>
              <a:rPr lang="en-US" dirty="0"/>
              <a:t>(3) </a:t>
            </a:r>
            <a:r>
              <a:rPr lang="en-US" dirty="0">
                <a:solidFill>
                  <a:srgbClr val="0033CC"/>
                </a:solidFill>
              </a:rPr>
              <a:t># </a:t>
            </a:r>
            <a:r>
              <a:rPr lang="el-GR" dirty="0" err="1">
                <a:solidFill>
                  <a:srgbClr val="0033CC"/>
                </a:solidFill>
              </a:rPr>
              <a:t>φτιαχνει</a:t>
            </a:r>
            <a:r>
              <a:rPr lang="el-GR" dirty="0">
                <a:solidFill>
                  <a:srgbClr val="0033CC"/>
                </a:solidFill>
              </a:rPr>
              <a:t> έναν </a:t>
            </a:r>
            <a:r>
              <a:rPr lang="en-US" dirty="0">
                <a:solidFill>
                  <a:srgbClr val="0033CC"/>
                </a:solidFill>
              </a:rPr>
              <a:t>NumPy </a:t>
            </a:r>
            <a:r>
              <a:rPr lang="el-GR" dirty="0">
                <a:solidFill>
                  <a:srgbClr val="0033CC"/>
                </a:solidFill>
              </a:rPr>
              <a:t>#πίνακα με τιμές [0, 1, 2].</a:t>
            </a:r>
          </a:p>
          <a:p>
            <a:r>
              <a:rPr lang="en-US" dirty="0" err="1"/>
              <a:t>plt.plot</a:t>
            </a:r>
            <a:r>
              <a:rPr lang="en-US" dirty="0"/>
              <a:t>(x,2*x, 'ok-',label='2*x')</a:t>
            </a:r>
          </a:p>
          <a:p>
            <a:r>
              <a:rPr lang="en-US" dirty="0" err="1"/>
              <a:t>plt.plot</a:t>
            </a:r>
            <a:r>
              <a:rPr lang="en-US" dirty="0"/>
              <a:t>(</a:t>
            </a:r>
            <a:r>
              <a:rPr lang="en-US" dirty="0" err="1"/>
              <a:t>x,x</a:t>
            </a:r>
            <a:r>
              <a:rPr lang="en-US" dirty="0"/>
              <a:t>**2, 'ok--',label='x**2')</a:t>
            </a:r>
          </a:p>
          <a:p>
            <a:r>
              <a:rPr lang="en-US" dirty="0" err="1"/>
              <a:t>plt.legend</a:t>
            </a:r>
            <a:r>
              <a:rPr lang="en-US" dirty="0"/>
              <a:t>(loc='lower center')</a:t>
            </a:r>
          </a:p>
          <a:p>
            <a:r>
              <a:rPr lang="en-US" dirty="0" err="1"/>
              <a:t>plt.grid</a:t>
            </a:r>
            <a:r>
              <a:rPr lang="en-US" dirty="0"/>
              <a:t>(True)</a:t>
            </a:r>
          </a:p>
          <a:p>
            <a:r>
              <a:rPr lang="en-US" sz="1400" b="1" dirty="0" err="1"/>
              <a:t>plt.title</a:t>
            </a:r>
            <a:r>
              <a:rPr lang="en-US" sz="1400" b="1" dirty="0"/>
              <a:t>('</a:t>
            </a:r>
            <a:r>
              <a:rPr lang="el-GR" sz="1400" b="1" dirty="0"/>
              <a:t>Παράδειγμα γραφικής παράστασης </a:t>
            </a:r>
            <a:r>
              <a:rPr lang="en-US" sz="1400" b="1" dirty="0"/>
              <a:t>Python</a:t>
            </a:r>
            <a:r>
              <a:rPr lang="en-US" dirty="0"/>
              <a:t>')</a:t>
            </a:r>
          </a:p>
          <a:p>
            <a:r>
              <a:rPr lang="en-US" dirty="0" err="1"/>
              <a:t>plt.show</a:t>
            </a:r>
            <a:r>
              <a:rPr lang="en-US" dirty="0"/>
              <a:t>()</a:t>
            </a:r>
          </a:p>
          <a:p>
            <a:r>
              <a:rPr lang="en-US" dirty="0"/>
              <a:t>#x: </a:t>
            </a:r>
            <a:r>
              <a:rPr lang="el-GR" dirty="0"/>
              <a:t>τιμή στον </a:t>
            </a:r>
            <a:r>
              <a:rPr lang="en-US" dirty="0"/>
              <a:t>x-</a:t>
            </a:r>
            <a:r>
              <a:rPr lang="el-GR" dirty="0"/>
              <a:t>άξονα ([0, 1, 2])</a:t>
            </a:r>
          </a:p>
          <a:p>
            <a:endParaRPr lang="el-GR" dirty="0"/>
          </a:p>
          <a:p>
            <a:r>
              <a:rPr lang="el-GR" dirty="0"/>
              <a:t>#2*</a:t>
            </a:r>
            <a:r>
              <a:rPr lang="en-US" dirty="0"/>
              <a:t>x: </a:t>
            </a:r>
            <a:r>
              <a:rPr lang="el-GR" dirty="0"/>
              <a:t>τιμή στον </a:t>
            </a:r>
            <a:r>
              <a:rPr lang="en-US" dirty="0"/>
              <a:t>y-</a:t>
            </a:r>
            <a:r>
              <a:rPr lang="el-GR" dirty="0"/>
              <a:t>άξονα ([0, 2, 4])</a:t>
            </a:r>
          </a:p>
          <a:p>
            <a:endParaRPr lang="el-GR" dirty="0"/>
          </a:p>
          <a:p>
            <a:r>
              <a:rPr lang="el-GR" dirty="0"/>
              <a:t>#'</a:t>
            </a:r>
            <a:r>
              <a:rPr lang="en-US" dirty="0"/>
              <a:t>ok-': </a:t>
            </a:r>
            <a:r>
              <a:rPr lang="el-GR" dirty="0"/>
              <a:t>μαύρη γραμμή και κύκλος</a:t>
            </a:r>
          </a:p>
          <a:p>
            <a:endParaRPr lang="el-GR" dirty="0"/>
          </a:p>
          <a:p>
            <a:r>
              <a:rPr lang="el-GR" dirty="0"/>
              <a:t>#</a:t>
            </a:r>
            <a:r>
              <a:rPr lang="en-US" dirty="0"/>
              <a:t>o → </a:t>
            </a:r>
            <a:r>
              <a:rPr lang="el-GR" dirty="0"/>
              <a:t>σε κάθε </a:t>
            </a:r>
            <a:r>
              <a:rPr lang="el-GR" dirty="0" err="1"/>
              <a:t>σημειον</a:t>
            </a:r>
            <a:r>
              <a:rPr lang="el-GR" dirty="0"/>
              <a:t> έναν μικρό κύκλο</a:t>
            </a:r>
          </a:p>
          <a:p>
            <a:endParaRPr lang="el-GR" dirty="0"/>
          </a:p>
          <a:p>
            <a:r>
              <a:rPr lang="el-GR" dirty="0"/>
              <a:t>#</a:t>
            </a:r>
            <a:r>
              <a:rPr lang="en-US" dirty="0"/>
              <a:t>k → </a:t>
            </a:r>
            <a:r>
              <a:rPr lang="el-GR" dirty="0"/>
              <a:t>μαύρο χρώμα</a:t>
            </a:r>
          </a:p>
          <a:p>
            <a:endParaRPr lang="el-GR" dirty="0"/>
          </a:p>
          <a:p>
            <a:r>
              <a:rPr lang="el-GR" dirty="0"/>
              <a:t>#- → συμπαγής γραμμή που ενώνει σημεία</a:t>
            </a:r>
          </a:p>
          <a:p>
            <a:r>
              <a:rPr lang="el-GR" dirty="0"/>
              <a:t>#</a:t>
            </a:r>
            <a:r>
              <a:rPr lang="en-US" dirty="0"/>
              <a:t>label='2*x': </a:t>
            </a:r>
            <a:r>
              <a:rPr lang="el-GR" dirty="0"/>
              <a:t>η ετικέτα της λεζάντας</a:t>
            </a:r>
          </a:p>
          <a:p>
            <a:r>
              <a:rPr lang="el-GR" dirty="0"/>
              <a:t>#Δες πρόγραμμα </a:t>
            </a:r>
            <a:r>
              <a:rPr lang="en-US" dirty="0"/>
              <a:t>#example_grafikh_parastash&gt;Python&gt;18_12_2025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269889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2EBFE6-81FD-1E7D-E59B-4857AC4E7C26}"/>
              </a:ext>
            </a:extLst>
          </p:cNvPr>
          <p:cNvSpPr txBox="1"/>
          <p:nvPr/>
        </p:nvSpPr>
        <p:spPr>
          <a:xfrm>
            <a:off x="157163" y="128588"/>
            <a:ext cx="117729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ΓΕΝΙΚΕΥΜΕΝΟ ΟΛΟΚΛΗΡΩΜΑ</a:t>
            </a:r>
          </a:p>
          <a:p>
            <a:endParaRPr lang="el-GR" dirty="0"/>
          </a:p>
          <a:p>
            <a:r>
              <a:rPr lang="el-GR" dirty="0" err="1"/>
              <a:t>import</a:t>
            </a:r>
            <a:r>
              <a:rPr lang="el-GR" dirty="0"/>
              <a:t> </a:t>
            </a:r>
            <a:r>
              <a:rPr lang="el-GR" dirty="0" err="1"/>
              <a:t>numpy</a:t>
            </a:r>
            <a:r>
              <a:rPr lang="el-GR" dirty="0"/>
              <a:t> </a:t>
            </a:r>
            <a:r>
              <a:rPr lang="el-GR" dirty="0" err="1"/>
              <a:t>as</a:t>
            </a:r>
            <a:r>
              <a:rPr lang="el-GR" dirty="0"/>
              <a:t> </a:t>
            </a:r>
            <a:r>
              <a:rPr lang="el-GR" dirty="0" err="1"/>
              <a:t>np</a:t>
            </a:r>
            <a:endParaRPr lang="el-GR" dirty="0"/>
          </a:p>
          <a:p>
            <a:r>
              <a:rPr lang="el-GR" dirty="0" err="1"/>
              <a:t>from</a:t>
            </a:r>
            <a:r>
              <a:rPr lang="el-GR" dirty="0"/>
              <a:t> </a:t>
            </a:r>
            <a:r>
              <a:rPr lang="el-GR" dirty="0" err="1"/>
              <a:t>scipy.integrate</a:t>
            </a:r>
            <a:r>
              <a:rPr lang="el-GR" dirty="0"/>
              <a:t> </a:t>
            </a:r>
            <a:r>
              <a:rPr lang="el-GR" dirty="0" err="1"/>
              <a:t>import</a:t>
            </a:r>
            <a:r>
              <a:rPr lang="el-GR" dirty="0"/>
              <a:t> </a:t>
            </a:r>
            <a:r>
              <a:rPr lang="el-GR" dirty="0" err="1"/>
              <a:t>quad</a:t>
            </a:r>
            <a:endParaRPr lang="el-GR" dirty="0"/>
          </a:p>
          <a:p>
            <a:r>
              <a:rPr lang="el-GR" dirty="0"/>
              <a:t>#ΓΕΝΙΚΕΥΜΕΝΟ ΟΛΟΚΛΗΡΩΜΑ όταν έχει </a:t>
            </a:r>
            <a:r>
              <a:rPr lang="el-GR" dirty="0" err="1"/>
              <a:t>singularity</a:t>
            </a:r>
            <a:r>
              <a:rPr lang="el-GR" dirty="0"/>
              <a:t> δεν ορίζεται για κάποιες τιμές</a:t>
            </a:r>
          </a:p>
          <a:p>
            <a:endParaRPr lang="el-GR" dirty="0"/>
          </a:p>
          <a:p>
            <a:r>
              <a:rPr lang="el-GR" dirty="0"/>
              <a:t>#Στην </a:t>
            </a:r>
            <a:r>
              <a:rPr lang="el-GR" dirty="0" err="1"/>
              <a:t>Python</a:t>
            </a:r>
            <a:r>
              <a:rPr lang="el-GR" dirty="0"/>
              <a:t>, η συνάρτηση </a:t>
            </a:r>
            <a:r>
              <a:rPr lang="el-GR" dirty="0" err="1"/>
              <a:t>quad</a:t>
            </a:r>
            <a:r>
              <a:rPr lang="el-GR" dirty="0"/>
              <a:t> είναι μια συνάρτηση από την ενότητα </a:t>
            </a:r>
            <a:r>
              <a:rPr lang="el-GR" dirty="0" err="1"/>
              <a:t>integrate</a:t>
            </a:r>
            <a:endParaRPr lang="el-GR" dirty="0"/>
          </a:p>
          <a:p>
            <a:r>
              <a:rPr lang="el-GR" dirty="0"/>
              <a:t>#της </a:t>
            </a:r>
            <a:r>
              <a:rPr lang="el-GR" dirty="0" err="1"/>
              <a:t>SciPy</a:t>
            </a:r>
            <a:r>
              <a:rPr lang="el-GR" dirty="0"/>
              <a:t> που </a:t>
            </a:r>
            <a:r>
              <a:rPr lang="el-GR" dirty="0" err="1"/>
              <a:t>χρησιμοποιείταιγια</a:t>
            </a:r>
            <a:r>
              <a:rPr lang="el-GR" dirty="0"/>
              <a:t> αριθμητική ολοκλήρωση</a:t>
            </a:r>
          </a:p>
          <a:p>
            <a:r>
              <a:rPr lang="el-GR" dirty="0"/>
              <a:t>#(προσέγγιση ορισμένων ολοκληρωμάτων συναρτήσεων).</a:t>
            </a:r>
          </a:p>
          <a:p>
            <a:r>
              <a:rPr lang="el-GR" dirty="0"/>
              <a:t># πχ ολοκλήρωμα από α έως </a:t>
            </a:r>
            <a:r>
              <a:rPr lang="el-GR" dirty="0" err="1"/>
              <a:t>οο</a:t>
            </a:r>
            <a:r>
              <a:rPr lang="el-GR" dirty="0"/>
              <a:t> του f(x)</a:t>
            </a:r>
            <a:r>
              <a:rPr lang="el-GR" dirty="0" err="1"/>
              <a:t>dx</a:t>
            </a:r>
            <a:r>
              <a:rPr lang="el-GR" dirty="0"/>
              <a:t> ή ολοκλήρωμα από 0 έως 1 του 1/ρίζα(Χ) </a:t>
            </a:r>
            <a:r>
              <a:rPr lang="el-GR" dirty="0" err="1"/>
              <a:t>dx</a:t>
            </a:r>
            <a:endParaRPr lang="el-GR" dirty="0"/>
          </a:p>
          <a:p>
            <a:endParaRPr lang="el-GR" dirty="0"/>
          </a:p>
          <a:p>
            <a:r>
              <a:rPr lang="el-GR" dirty="0" err="1"/>
              <a:t>def</a:t>
            </a:r>
            <a:r>
              <a:rPr lang="el-GR" dirty="0"/>
              <a:t> f(x):</a:t>
            </a:r>
          </a:p>
          <a:p>
            <a:r>
              <a:rPr lang="el-GR" dirty="0"/>
              <a:t>    </a:t>
            </a:r>
            <a:r>
              <a:rPr lang="el-GR" dirty="0" err="1"/>
              <a:t>return</a:t>
            </a:r>
            <a:r>
              <a:rPr lang="el-GR" dirty="0"/>
              <a:t> 1 / (x**2 +1)</a:t>
            </a:r>
          </a:p>
          <a:p>
            <a:r>
              <a:rPr lang="el-GR" dirty="0" err="1"/>
              <a:t>result</a:t>
            </a:r>
            <a:r>
              <a:rPr lang="el-GR" dirty="0"/>
              <a:t> , _ = </a:t>
            </a:r>
            <a:r>
              <a:rPr lang="el-GR" dirty="0" err="1"/>
              <a:t>quad</a:t>
            </a:r>
            <a:r>
              <a:rPr lang="el-GR" dirty="0"/>
              <a:t>(f, 0, np.inf)</a:t>
            </a:r>
          </a:p>
          <a:p>
            <a:r>
              <a:rPr lang="el-GR" dirty="0"/>
              <a:t># </a:t>
            </a:r>
            <a:r>
              <a:rPr lang="el-GR" dirty="0" err="1"/>
              <a:t>quad</a:t>
            </a:r>
            <a:r>
              <a:rPr lang="el-GR" dirty="0"/>
              <a:t>(f, a, b) f η συνάρτηση που θα ολοκληρώσω a το κατώτερο όριο ολοκλήρωσης</a:t>
            </a:r>
          </a:p>
          <a:p>
            <a:r>
              <a:rPr lang="el-GR" dirty="0"/>
              <a:t># b το ανώτερο όριο ολοκλήρωσης</a:t>
            </a:r>
          </a:p>
          <a:p>
            <a:r>
              <a:rPr lang="el-GR" dirty="0" err="1"/>
              <a:t>print</a:t>
            </a:r>
            <a:r>
              <a:rPr lang="el-GR" dirty="0"/>
              <a:t>(" Η προσέγγιση του ολοκληρώματος </a:t>
            </a:r>
            <a:r>
              <a:rPr lang="el-GR" dirty="0" err="1"/>
              <a:t>ειναι</a:t>
            </a:r>
            <a:r>
              <a:rPr lang="el-GR" dirty="0"/>
              <a:t> : ", </a:t>
            </a:r>
            <a:r>
              <a:rPr lang="el-GR" dirty="0" err="1"/>
              <a:t>result</a:t>
            </a:r>
            <a:r>
              <a:rPr lang="el-GR" dirty="0"/>
              <a:t>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50186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4C2DBC-CC4D-3F6B-936D-9EE0EAAA1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0"/>
            <a:ext cx="8886884" cy="953669"/>
          </a:xfrm>
        </p:spPr>
        <p:txBody>
          <a:bodyPr/>
          <a:lstStyle/>
          <a:p>
            <a:r>
              <a:rPr lang="el-GR" dirty="0"/>
              <a:t>Παράδειγμα αριθμοί </a:t>
            </a:r>
            <a:r>
              <a:rPr lang="en-US" dirty="0" err="1"/>
              <a:t>fibonacci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3525DFF-C14A-4DCA-F84E-524FEAFE5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5548" y="1065276"/>
            <a:ext cx="8883836" cy="367768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int(input ("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Δώσε τον αριθμό γενιάς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(&gt;2)…..\n? "))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R0=1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R1=1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range(2,n+1):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R2=R1+R0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print ("O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Αριθμός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κουνελι΄ν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στη γενιά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"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einai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", R2)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R0=R1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R1=R2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29483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7BD7C7-A4D9-2649-837E-5815AB06D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" y="777240"/>
            <a:ext cx="12031980" cy="1008533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l-GR" dirty="0"/>
            </a:b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Sinx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=x-(x^3/3! )+ (x^5/5! )- (x^7/7! )+ ……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tn</a:t>
            </a:r>
            <a:br>
              <a:rPr lang="en-US" sz="2000" dirty="0"/>
            </a:br>
            <a:br>
              <a:rPr lang="el-GR" sz="2000" dirty="0"/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συνάρτηση παίρνει μια γωνία μετρημένη σε μοίρες και επιστρέφει το ισοδύναμο ακτίνιων της ως τιμή κινητής υποδιαστολής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741424D-6B56-FA92-D8B8-4B57A4C8D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885950"/>
            <a:ext cx="9610784" cy="41948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import math</a:t>
            </a:r>
          </a:p>
          <a:p>
            <a:pPr marL="0" indent="0">
              <a:buNone/>
            </a:pPr>
            <a:r>
              <a:rPr lang="en-US" dirty="0"/>
              <a:t>d=float(input(("Dose to metro </a:t>
            </a:r>
            <a:r>
              <a:rPr lang="en-US" dirty="0" err="1"/>
              <a:t>ths</a:t>
            </a:r>
            <a:r>
              <a:rPr lang="en-US" dirty="0"/>
              <a:t> </a:t>
            </a:r>
            <a:r>
              <a:rPr lang="en-US" dirty="0" err="1"/>
              <a:t>gonias</a:t>
            </a:r>
            <a:r>
              <a:rPr lang="en-US" dirty="0"/>
              <a:t> ……..\n? ")))</a:t>
            </a:r>
          </a:p>
          <a:p>
            <a:pPr marL="0" indent="0">
              <a:buNone/>
            </a:pPr>
            <a:r>
              <a:rPr lang="en-US" dirty="0"/>
              <a:t>n=int(input("Dose ton </a:t>
            </a:r>
            <a:r>
              <a:rPr lang="en-US" dirty="0" err="1"/>
              <a:t>megisto</a:t>
            </a:r>
            <a:r>
              <a:rPr lang="en-US" dirty="0"/>
              <a:t> </a:t>
            </a:r>
            <a:r>
              <a:rPr lang="en-US" dirty="0" err="1"/>
              <a:t>arithmo</a:t>
            </a:r>
            <a:r>
              <a:rPr lang="en-US" dirty="0"/>
              <a:t> </a:t>
            </a:r>
            <a:r>
              <a:rPr lang="en-US" dirty="0" err="1"/>
              <a:t>epanalipseon</a:t>
            </a:r>
            <a:r>
              <a:rPr lang="en-US" dirty="0"/>
              <a:t> …. \n? "  ))</a:t>
            </a:r>
          </a:p>
          <a:p>
            <a:pPr marL="0" indent="0">
              <a:buNone/>
            </a:pPr>
            <a:r>
              <a:rPr lang="en-US" dirty="0"/>
              <a:t>x=</a:t>
            </a:r>
            <a:r>
              <a:rPr lang="en-US" dirty="0" err="1"/>
              <a:t>math.radians</a:t>
            </a:r>
            <a:r>
              <a:rPr lang="en-US" dirty="0"/>
              <a:t>(d)</a:t>
            </a:r>
          </a:p>
          <a:p>
            <a:pPr marL="0" indent="0">
              <a:buNone/>
            </a:pPr>
            <a:r>
              <a:rPr lang="en-US" dirty="0"/>
              <a:t>sum=t=x</a:t>
            </a:r>
          </a:p>
          <a:p>
            <a:pPr marL="0" indent="0">
              <a:buNone/>
            </a:pPr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range(3,n+1,2):</a:t>
            </a:r>
          </a:p>
          <a:p>
            <a:pPr marL="0" indent="0">
              <a:buNone/>
            </a:pPr>
            <a:r>
              <a:rPr lang="en-US" dirty="0"/>
              <a:t>    t=-t*x*x/(i-1)/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sum+=t</a:t>
            </a:r>
          </a:p>
          <a:p>
            <a:pPr marL="0" indent="0">
              <a:buNone/>
            </a:pPr>
            <a:r>
              <a:rPr lang="en-US" dirty="0"/>
              <a:t>print("</a:t>
            </a:r>
            <a:r>
              <a:rPr lang="el-GR" dirty="0"/>
              <a:t>Η τιμή του ημιτόνου του " + </a:t>
            </a:r>
            <a:r>
              <a:rPr lang="en-US" dirty="0"/>
              <a:t>str(d) + " </a:t>
            </a:r>
            <a:r>
              <a:rPr lang="el-GR" dirty="0"/>
              <a:t>είναι " + </a:t>
            </a:r>
            <a:r>
              <a:rPr lang="en-US" dirty="0"/>
              <a:t>str(sum_))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49567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0234793-C3D8-1B7D-1B07-3EDE70A05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09393"/>
            <a:ext cx="8886884" cy="953669"/>
          </a:xfrm>
        </p:spPr>
        <p:txBody>
          <a:bodyPr/>
          <a:lstStyle/>
          <a:p>
            <a:r>
              <a:rPr lang="en-US" dirty="0"/>
              <a:t>exceptions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697521F-038C-F002-011A-3B7E2D070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502" y="1063062"/>
            <a:ext cx="9820085" cy="5166288"/>
          </a:xfrm>
        </p:spPr>
        <p:txBody>
          <a:bodyPr>
            <a:normAutofit/>
          </a:bodyPr>
          <a:lstStyle/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range(5):</a:t>
            </a:r>
          </a:p>
          <a:p>
            <a:r>
              <a:rPr lang="en-US" dirty="0"/>
              <a:t>    try:</a:t>
            </a:r>
          </a:p>
          <a:p>
            <a:r>
              <a:rPr lang="en-US" dirty="0"/>
              <a:t>        x = int(input("</a:t>
            </a:r>
            <a:r>
              <a:rPr lang="el-GR" dirty="0"/>
              <a:t>Δώσε έναν ακέραιο ….\</a:t>
            </a:r>
            <a:r>
              <a:rPr lang="en-US" dirty="0"/>
              <a:t>n?= "))</a:t>
            </a:r>
          </a:p>
          <a:p>
            <a:r>
              <a:rPr lang="en-US" dirty="0"/>
              <a:t>        print(1 / x)</a:t>
            </a:r>
          </a:p>
          <a:p>
            <a:r>
              <a:rPr lang="en-US" dirty="0"/>
              <a:t>    except </a:t>
            </a:r>
            <a:r>
              <a:rPr lang="en-US" dirty="0" err="1"/>
              <a:t>ZeroDivisionError</a:t>
            </a:r>
            <a:r>
              <a:rPr lang="en-US" dirty="0"/>
              <a:t>:</a:t>
            </a:r>
          </a:p>
          <a:p>
            <a:r>
              <a:rPr lang="en-US" dirty="0"/>
              <a:t>        print("</a:t>
            </a:r>
            <a:r>
              <a:rPr lang="el-GR" dirty="0"/>
              <a:t>Διαίρεση με το μηδέν")</a:t>
            </a:r>
          </a:p>
          <a:p>
            <a:r>
              <a:rPr lang="el-GR" dirty="0"/>
              <a:t>    </a:t>
            </a:r>
            <a:r>
              <a:rPr lang="en-US" dirty="0"/>
              <a:t>except </a:t>
            </a:r>
            <a:r>
              <a:rPr lang="en-US" dirty="0" err="1"/>
              <a:t>ValueError</a:t>
            </a:r>
            <a:r>
              <a:rPr lang="en-US" dirty="0"/>
              <a:t>:</a:t>
            </a:r>
          </a:p>
          <a:p>
            <a:r>
              <a:rPr lang="en-US" dirty="0"/>
              <a:t>        print("</a:t>
            </a:r>
            <a:r>
              <a:rPr lang="el-GR" dirty="0"/>
              <a:t>Πρέπει να δώσεις έναν ακέραιο αριθμό")</a:t>
            </a:r>
          </a:p>
          <a:p>
            <a:r>
              <a:rPr lang="el-GR" dirty="0"/>
              <a:t>    </a:t>
            </a:r>
            <a:r>
              <a:rPr lang="en-US" dirty="0"/>
              <a:t>except:</a:t>
            </a:r>
          </a:p>
          <a:p>
            <a:r>
              <a:rPr lang="en-US" dirty="0"/>
              <a:t>        print("</a:t>
            </a:r>
            <a:r>
              <a:rPr lang="el-GR" dirty="0"/>
              <a:t>Κάτι πήγε στραβά")</a:t>
            </a:r>
          </a:p>
        </p:txBody>
      </p:sp>
    </p:spTree>
    <p:extLst>
      <p:ext uri="{BB962C8B-B14F-4D97-AF65-F5344CB8AC3E}">
        <p14:creationId xmlns:p14="http://schemas.microsoft.com/office/powerpoint/2010/main" val="1082970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4A43741-8B19-E532-1733-DF7666D31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86952"/>
            <a:ext cx="8886884" cy="953669"/>
          </a:xfrm>
        </p:spPr>
        <p:txBody>
          <a:bodyPr/>
          <a:lstStyle/>
          <a:p>
            <a:r>
              <a:rPr lang="en-US" dirty="0"/>
              <a:t>Exception 3 assert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6EF84B2-AE1B-DC7F-7300-40A23D80F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5578" y="1590158"/>
            <a:ext cx="8883836" cy="40676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for </a:t>
            </a:r>
            <a:r>
              <a:rPr lang="en-US" sz="2000" dirty="0" err="1"/>
              <a:t>i</a:t>
            </a:r>
            <a:r>
              <a:rPr lang="en-US" sz="2000" dirty="0"/>
              <a:t> in range(5):</a:t>
            </a:r>
          </a:p>
          <a:p>
            <a:pPr marL="0" indent="0">
              <a:buNone/>
            </a:pPr>
            <a:r>
              <a:rPr lang="en-US" sz="2000" dirty="0"/>
              <a:t>try:</a:t>
            </a:r>
          </a:p>
          <a:p>
            <a:pPr marL="0" indent="0">
              <a:buNone/>
            </a:pPr>
            <a:r>
              <a:rPr lang="en-US" sz="2000" dirty="0"/>
              <a:t>     x = int(input("</a:t>
            </a:r>
            <a:r>
              <a:rPr lang="el-GR" sz="2000" dirty="0"/>
              <a:t>Δώσε έναν ακέραιο ….\</a:t>
            </a:r>
            <a:r>
              <a:rPr lang="en-US" sz="2000" dirty="0"/>
              <a:t>n?= "))</a:t>
            </a:r>
          </a:p>
          <a:p>
            <a:pPr marL="0" indent="0">
              <a:buNone/>
            </a:pPr>
            <a:r>
              <a:rPr lang="en-US" sz="2000" dirty="0"/>
              <a:t>        assert x &gt; 0</a:t>
            </a:r>
          </a:p>
          <a:p>
            <a:pPr marL="0" indent="0">
              <a:buNone/>
            </a:pPr>
            <a:r>
              <a:rPr lang="en-US" sz="2000" dirty="0"/>
              <a:t>        except:</a:t>
            </a:r>
          </a:p>
          <a:p>
            <a:pPr marL="0" indent="0">
              <a:buNone/>
            </a:pPr>
            <a:r>
              <a:rPr lang="en-US" sz="2000" dirty="0"/>
              <a:t>          print("</a:t>
            </a:r>
            <a:r>
              <a:rPr lang="el-GR" sz="2000" dirty="0"/>
              <a:t>Πρέπει να είναι θετικός")</a:t>
            </a:r>
          </a:p>
          <a:p>
            <a:pPr marL="0" indent="0">
              <a:buNone/>
            </a:pPr>
            <a:r>
              <a:rPr lang="el-GR" sz="2000" dirty="0"/>
              <a:t>      </a:t>
            </a:r>
            <a:r>
              <a:rPr lang="en-US" sz="2000" dirty="0"/>
              <a:t>else:</a:t>
            </a:r>
          </a:p>
          <a:p>
            <a:pPr marL="0" indent="0">
              <a:buNone/>
            </a:pPr>
            <a:r>
              <a:rPr lang="en-US" sz="2000" dirty="0"/>
              <a:t>         print("OK, </a:t>
            </a:r>
            <a:r>
              <a:rPr lang="el-GR" sz="2000" dirty="0"/>
              <a:t>έχεις δώσει αριθμό")</a:t>
            </a:r>
          </a:p>
        </p:txBody>
      </p:sp>
    </p:spTree>
    <p:extLst>
      <p:ext uri="{BB962C8B-B14F-4D97-AF65-F5344CB8AC3E}">
        <p14:creationId xmlns:p14="http://schemas.microsoft.com/office/powerpoint/2010/main" val="3367355597"/>
      </p:ext>
    </p:extLst>
  </p:cSld>
  <p:clrMapOvr>
    <a:masterClrMapping/>
  </p:clrMapOvr>
</p:sld>
</file>

<file path=ppt/theme/theme1.xml><?xml version="1.0" encoding="utf-8"?>
<a:theme xmlns:a="http://schemas.openxmlformats.org/drawingml/2006/main" name="SwellVTI">
  <a:themeElements>
    <a:clrScheme name="AnalogousFromLightSeed_2SEEDS">
      <a:dk1>
        <a:srgbClr val="000000"/>
      </a:dk1>
      <a:lt1>
        <a:srgbClr val="FFFFFF"/>
      </a:lt1>
      <a:dk2>
        <a:srgbClr val="243841"/>
      </a:dk2>
      <a:lt2>
        <a:srgbClr val="E8E3E2"/>
      </a:lt2>
      <a:accent1>
        <a:srgbClr val="7AA9B7"/>
      </a:accent1>
      <a:accent2>
        <a:srgbClr val="80A9A1"/>
      </a:accent2>
      <a:accent3>
        <a:srgbClr val="8FA2C3"/>
      </a:accent3>
      <a:accent4>
        <a:srgbClr val="BA7F80"/>
      </a:accent4>
      <a:accent5>
        <a:srgbClr val="BC9B84"/>
      </a:accent5>
      <a:accent6>
        <a:srgbClr val="ABA175"/>
      </a:accent6>
      <a:hlink>
        <a:srgbClr val="AC7465"/>
      </a:hlink>
      <a:folHlink>
        <a:srgbClr val="7F7F7F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wellVTI" id="{8361A04D-931A-43DC-973B-1B0B1DD5DECC}" vid="{6DDB23E8-D18E-4BDA-98D6-324466149EB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443dda9-b7f1-4d43-85fa-fd76cd1e9a6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2DB977C58BEB4A818B9279528BEA1E" ma:contentTypeVersion="13" ma:contentTypeDescription="Create a new document." ma:contentTypeScope="" ma:versionID="08d19e5b8020c4b19d4b720a22cb21b3">
  <xsd:schema xmlns:xsd="http://www.w3.org/2001/XMLSchema" xmlns:xs="http://www.w3.org/2001/XMLSchema" xmlns:p="http://schemas.microsoft.com/office/2006/metadata/properties" xmlns:ns3="c443dda9-b7f1-4d43-85fa-fd76cd1e9a61" targetNamespace="http://schemas.microsoft.com/office/2006/metadata/properties" ma:root="true" ma:fieldsID="945dd6ecc38ddb642226fb3a674ed84f" ns3:_="">
    <xsd:import namespace="c443dda9-b7f1-4d43-85fa-fd76cd1e9a6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_activity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43dda9-b7f1-4d43-85fa-fd76cd1e9a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8" nillable="true" ma:displayName="MediaServiceSystemTags" ma:hidden="true" ma:internalName="MediaServiceSystemTags" ma:readOnly="true">
      <xsd:simpleType>
        <xsd:restriction base="dms:Note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74BC06-B6E1-433A-A6AC-3E4A94C81668}">
  <ds:schemaRefs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c443dda9-b7f1-4d43-85fa-fd76cd1e9a61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1CF5D54-99AC-4850-A950-1AD16ECD8F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D6FF47-FEF4-4627-A91D-21493495D5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43dda9-b7f1-4d43-85fa-fd76cd1e9a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941</TotalTime>
  <Words>7004</Words>
  <Application>Microsoft Office PowerPoint</Application>
  <PresentationFormat>Ευρεία οθόνη</PresentationFormat>
  <Paragraphs>838</Paragraphs>
  <Slides>59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59</vt:i4>
      </vt:variant>
    </vt:vector>
  </HeadingPairs>
  <TitlesOfParts>
    <vt:vector size="64" baseType="lpstr">
      <vt:lpstr>Aptos</vt:lpstr>
      <vt:lpstr>Arial</vt:lpstr>
      <vt:lpstr>Neue Haas Grotesk Text Pro</vt:lpstr>
      <vt:lpstr>Times New Roman</vt:lpstr>
      <vt:lpstr>SwellVTI</vt:lpstr>
      <vt:lpstr>ΜΑΘΗΜΑΤΙΚΑ και PYTHON</vt:lpstr>
      <vt:lpstr>Μαθηματικές συναρτήσεις python</vt:lpstr>
      <vt:lpstr>ΔΕΚΑΔΙΚΟΙ ΑΡΙΘΜΟΙ</vt:lpstr>
      <vt:lpstr>Παρουσίαση του PowerPoint</vt:lpstr>
      <vt:lpstr>ΔΟΜΕΣ ΕΠΑΝΑΛΗΨΗΣ</vt:lpstr>
      <vt:lpstr>Παράδειγμα αριθμοί fibonacci</vt:lpstr>
      <vt:lpstr>    Sinx=x-(x^3/3! )+ (x^5/5! )- (x^7/7! )+ ……  tn  Η συνάρτηση παίρνει μια γωνία μετρημένη σε μοίρες και επιστρέφει το ισοδύναμο ακτίνιων της ως τιμή κινητής υποδιαστολής</vt:lpstr>
      <vt:lpstr>exceptions</vt:lpstr>
      <vt:lpstr>Exception 3 assert</vt:lpstr>
      <vt:lpstr>match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Λάζαρος Ηλιάδης</dc:creator>
  <cp:lastModifiedBy>Lazaros Iliadis</cp:lastModifiedBy>
  <cp:revision>8</cp:revision>
  <dcterms:created xsi:type="dcterms:W3CDTF">2024-12-20T13:44:20Z</dcterms:created>
  <dcterms:modified xsi:type="dcterms:W3CDTF">2025-12-20T19:04:46Z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0x0101003E2DB977C58BEB4A818B9279528BEA1E</vt:lpwstr>
  </property>
</Properties>
</file>