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2"/>
  </p:notesMasterIdLst>
  <p:sldIdLst>
    <p:sldId id="256" r:id="rId2"/>
    <p:sldId id="257" r:id="rId3"/>
    <p:sldId id="391" r:id="rId4"/>
    <p:sldId id="486" r:id="rId5"/>
    <p:sldId id="488" r:id="rId6"/>
    <p:sldId id="483" r:id="rId7"/>
    <p:sldId id="489" r:id="rId8"/>
    <p:sldId id="490" r:id="rId9"/>
    <p:sldId id="491" r:id="rId10"/>
    <p:sldId id="264" r:id="rId11"/>
    <p:sldId id="298" r:id="rId12"/>
    <p:sldId id="299" r:id="rId13"/>
    <p:sldId id="265" r:id="rId14"/>
    <p:sldId id="300" r:id="rId15"/>
    <p:sldId id="301" r:id="rId16"/>
    <p:sldId id="258" r:id="rId17"/>
    <p:sldId id="259" r:id="rId18"/>
    <p:sldId id="260" r:id="rId19"/>
    <p:sldId id="261" r:id="rId20"/>
    <p:sldId id="266" r:id="rId21"/>
    <p:sldId id="271" r:id="rId22"/>
    <p:sldId id="273" r:id="rId23"/>
    <p:sldId id="492" r:id="rId24"/>
    <p:sldId id="493" r:id="rId25"/>
    <p:sldId id="494" r:id="rId26"/>
    <p:sldId id="268" r:id="rId27"/>
    <p:sldId id="272" r:id="rId28"/>
    <p:sldId id="269" r:id="rId29"/>
    <p:sldId id="497" r:id="rId30"/>
    <p:sldId id="498" r:id="rId31"/>
    <p:sldId id="495" r:id="rId32"/>
    <p:sldId id="496" r:id="rId33"/>
    <p:sldId id="501" r:id="rId34"/>
    <p:sldId id="503" r:id="rId35"/>
    <p:sldId id="502" r:id="rId36"/>
    <p:sldId id="504" r:id="rId37"/>
    <p:sldId id="513" r:id="rId38"/>
    <p:sldId id="514" r:id="rId39"/>
    <p:sldId id="322" r:id="rId40"/>
    <p:sldId id="413" r:id="rId41"/>
    <p:sldId id="414" r:id="rId42"/>
    <p:sldId id="415" r:id="rId43"/>
    <p:sldId id="416" r:id="rId44"/>
    <p:sldId id="418" r:id="rId45"/>
    <p:sldId id="328" r:id="rId46"/>
    <p:sldId id="330" r:id="rId47"/>
    <p:sldId id="333" r:id="rId48"/>
    <p:sldId id="417" r:id="rId49"/>
    <p:sldId id="478" r:id="rId50"/>
    <p:sldId id="396" r:id="rId51"/>
    <p:sldId id="505" r:id="rId52"/>
    <p:sldId id="508" r:id="rId53"/>
    <p:sldId id="509" r:id="rId54"/>
    <p:sldId id="510" r:id="rId55"/>
    <p:sldId id="511" r:id="rId56"/>
    <p:sldId id="512" r:id="rId57"/>
    <p:sldId id="419" r:id="rId58"/>
    <p:sldId id="398" r:id="rId59"/>
    <p:sldId id="420" r:id="rId60"/>
    <p:sldId id="421" r:id="rId61"/>
    <p:sldId id="422" r:id="rId62"/>
    <p:sldId id="423" r:id="rId63"/>
    <p:sldId id="424" r:id="rId64"/>
    <p:sldId id="425" r:id="rId65"/>
    <p:sldId id="426" r:id="rId66"/>
    <p:sldId id="427" r:id="rId67"/>
    <p:sldId id="401" r:id="rId68"/>
    <p:sldId id="402" r:id="rId69"/>
    <p:sldId id="341" r:id="rId70"/>
    <p:sldId id="406" r:id="rId71"/>
    <p:sldId id="431" r:id="rId72"/>
    <p:sldId id="412" r:id="rId73"/>
    <p:sldId id="263" r:id="rId74"/>
    <p:sldId id="307" r:id="rId75"/>
    <p:sldId id="433" r:id="rId76"/>
    <p:sldId id="434" r:id="rId77"/>
    <p:sldId id="432" r:id="rId78"/>
    <p:sldId id="267" r:id="rId79"/>
    <p:sldId id="274" r:id="rId80"/>
    <p:sldId id="378" r:id="rId81"/>
    <p:sldId id="379" r:id="rId82"/>
    <p:sldId id="380" r:id="rId83"/>
    <p:sldId id="347" r:id="rId84"/>
    <p:sldId id="348" r:id="rId85"/>
    <p:sldId id="369" r:id="rId86"/>
    <p:sldId id="351" r:id="rId87"/>
    <p:sldId id="352" r:id="rId88"/>
    <p:sldId id="370" r:id="rId89"/>
    <p:sldId id="371" r:id="rId90"/>
    <p:sldId id="355" r:id="rId91"/>
    <p:sldId id="356" r:id="rId92"/>
    <p:sldId id="373" r:id="rId93"/>
    <p:sldId id="375" r:id="rId94"/>
    <p:sldId id="479" r:id="rId95"/>
    <p:sldId id="480" r:id="rId96"/>
    <p:sldId id="481" r:id="rId97"/>
    <p:sldId id="442" r:id="rId98"/>
    <p:sldId id="474" r:id="rId99"/>
    <p:sldId id="443" r:id="rId100"/>
    <p:sldId id="444" r:id="rId101"/>
    <p:sldId id="448" r:id="rId102"/>
    <p:sldId id="445" r:id="rId103"/>
    <p:sldId id="446" r:id="rId104"/>
    <p:sldId id="455" r:id="rId105"/>
    <p:sldId id="441" r:id="rId106"/>
    <p:sldId id="459" r:id="rId107"/>
    <p:sldId id="515" r:id="rId108"/>
    <p:sldId id="516" r:id="rId109"/>
    <p:sldId id="517" r:id="rId110"/>
    <p:sldId id="460" r:id="rId111"/>
    <p:sldId id="518" r:id="rId112"/>
    <p:sldId id="519" r:id="rId113"/>
    <p:sldId id="520" r:id="rId114"/>
    <p:sldId id="461" r:id="rId115"/>
    <p:sldId id="521" r:id="rId116"/>
    <p:sldId id="522" r:id="rId117"/>
    <p:sldId id="523" r:id="rId118"/>
    <p:sldId id="524" r:id="rId119"/>
    <p:sldId id="475" r:id="rId120"/>
    <p:sldId id="476" r:id="rId121"/>
    <p:sldId id="477" r:id="rId122"/>
    <p:sldId id="499" r:id="rId123"/>
    <p:sldId id="500" r:id="rId124"/>
    <p:sldId id="411" r:id="rId125"/>
    <p:sldId id="435" r:id="rId126"/>
    <p:sldId id="366" r:id="rId127"/>
    <p:sldId id="410" r:id="rId128"/>
    <p:sldId id="458" r:id="rId129"/>
    <p:sldId id="436" r:id="rId130"/>
    <p:sldId id="469" r:id="rId131"/>
  </p:sldIdLst>
  <p:sldSz cx="9144000" cy="6858000" type="screen4x3"/>
  <p:notesSz cx="6858000" cy="9144000"/>
  <p:defaultTextStyle>
    <a:defPPr>
      <a:defRPr lang="el-G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0000" autoAdjust="0"/>
  </p:normalViewPr>
  <p:slideViewPr>
    <p:cSldViewPr>
      <p:cViewPr varScale="1">
        <p:scale>
          <a:sx n="67" d="100"/>
          <a:sy n="67" d="100"/>
        </p:scale>
        <p:origin x="1284" y="5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presProps" Target="presProp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126" Type="http://schemas.openxmlformats.org/officeDocument/2006/relationships/slide" Target="slides/slide125.xml"/><Relationship Id="rId13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slide" Target="slides/slide128.xml"/><Relationship Id="rId137" Type="http://schemas.microsoft.com/office/2016/11/relationships/changesInfo" Target="changesInfos/changesInfo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tableStyles" Target="tableStyle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nagiotis Argalias" userId="0700f99908f516d9" providerId="LiveId" clId="{9EA3215B-619E-4CE5-801D-0026ACDA8C7F}"/>
    <pc:docChg chg="undo redo custSel addSld delSld modSld">
      <pc:chgData name="Panagiotis Argalias" userId="0700f99908f516d9" providerId="LiveId" clId="{9EA3215B-619E-4CE5-801D-0026ACDA8C7F}" dt="2023-11-22T16:06:16.349" v="305"/>
      <pc:docMkLst>
        <pc:docMk/>
      </pc:docMkLst>
      <pc:sldChg chg="del">
        <pc:chgData name="Panagiotis Argalias" userId="0700f99908f516d9" providerId="LiveId" clId="{9EA3215B-619E-4CE5-801D-0026ACDA8C7F}" dt="2023-11-22T16:05:55.145" v="304" actId="2696"/>
        <pc:sldMkLst>
          <pc:docMk/>
          <pc:sldMk cId="3575069771" sldId="441"/>
        </pc:sldMkLst>
      </pc:sldChg>
      <pc:sldChg chg="add">
        <pc:chgData name="Panagiotis Argalias" userId="0700f99908f516d9" providerId="LiveId" clId="{9EA3215B-619E-4CE5-801D-0026ACDA8C7F}" dt="2023-11-22T16:06:16.349" v="305"/>
        <pc:sldMkLst>
          <pc:docMk/>
          <pc:sldMk cId="125412000" sldId="446"/>
        </pc:sldMkLst>
      </pc:sldChg>
      <pc:sldChg chg="del">
        <pc:chgData name="Panagiotis Argalias" userId="0700f99908f516d9" providerId="LiveId" clId="{9EA3215B-619E-4CE5-801D-0026ACDA8C7F}" dt="2023-11-22T16:05:55.145" v="304" actId="2696"/>
        <pc:sldMkLst>
          <pc:docMk/>
          <pc:sldMk cId="3614842860" sldId="446"/>
        </pc:sldMkLst>
      </pc:sldChg>
      <pc:sldChg chg="del">
        <pc:chgData name="Panagiotis Argalias" userId="0700f99908f516d9" providerId="LiveId" clId="{9EA3215B-619E-4CE5-801D-0026ACDA8C7F}" dt="2023-11-22T16:05:55.145" v="304" actId="2696"/>
        <pc:sldMkLst>
          <pc:docMk/>
          <pc:sldMk cId="3516816936" sldId="455"/>
        </pc:sldMkLst>
      </pc:sldChg>
      <pc:sldChg chg="add">
        <pc:chgData name="Panagiotis Argalias" userId="0700f99908f516d9" providerId="LiveId" clId="{9EA3215B-619E-4CE5-801D-0026ACDA8C7F}" dt="2023-11-22T16:06:16.349" v="305"/>
        <pc:sldMkLst>
          <pc:docMk/>
          <pc:sldMk cId="3952254662" sldId="455"/>
        </pc:sldMkLst>
      </pc:sldChg>
      <pc:sldChg chg="del">
        <pc:chgData name="Panagiotis Argalias" userId="0700f99908f516d9" providerId="LiveId" clId="{9EA3215B-619E-4CE5-801D-0026ACDA8C7F}" dt="2023-11-22T14:07:25.688" v="81" actId="2696"/>
        <pc:sldMkLst>
          <pc:docMk/>
          <pc:sldMk cId="765009478" sldId="460"/>
        </pc:sldMkLst>
      </pc:sldChg>
      <pc:sldChg chg="add">
        <pc:chgData name="Panagiotis Argalias" userId="0700f99908f516d9" providerId="LiveId" clId="{9EA3215B-619E-4CE5-801D-0026ACDA8C7F}" dt="2023-11-22T14:07:37.295" v="82"/>
        <pc:sldMkLst>
          <pc:docMk/>
          <pc:sldMk cId="3047769375" sldId="460"/>
        </pc:sldMkLst>
      </pc:sldChg>
      <pc:sldChg chg="modSp new mod">
        <pc:chgData name="Panagiotis Argalias" userId="0700f99908f516d9" providerId="LiveId" clId="{9EA3215B-619E-4CE5-801D-0026ACDA8C7F}" dt="2023-11-22T14:07:56.219" v="112" actId="20577"/>
        <pc:sldMkLst>
          <pc:docMk/>
          <pc:sldMk cId="351852144" sldId="515"/>
        </pc:sldMkLst>
        <pc:spChg chg="mod">
          <ac:chgData name="Panagiotis Argalias" userId="0700f99908f516d9" providerId="LiveId" clId="{9EA3215B-619E-4CE5-801D-0026ACDA8C7F}" dt="2023-11-22T14:07:56.219" v="112" actId="20577"/>
          <ac:spMkLst>
            <pc:docMk/>
            <pc:sldMk cId="351852144" sldId="515"/>
            <ac:spMk id="2" creationId="{7F8753C0-3C09-1665-E93B-BE7A501D4258}"/>
          </ac:spMkLst>
        </pc:spChg>
        <pc:spChg chg="mod">
          <ac:chgData name="Panagiotis Argalias" userId="0700f99908f516d9" providerId="LiveId" clId="{9EA3215B-619E-4CE5-801D-0026ACDA8C7F}" dt="2023-11-22T14:00:05.040" v="9"/>
          <ac:spMkLst>
            <pc:docMk/>
            <pc:sldMk cId="351852144" sldId="515"/>
            <ac:spMk id="3" creationId="{4563A875-85D2-968C-20C9-15B1055060CA}"/>
          </ac:spMkLst>
        </pc:spChg>
      </pc:sldChg>
      <pc:sldChg chg="addSp delSp modSp new del">
        <pc:chgData name="Panagiotis Argalias" userId="0700f99908f516d9" providerId="LiveId" clId="{9EA3215B-619E-4CE5-801D-0026ACDA8C7F}" dt="2023-11-22T13:58:46.601" v="7" actId="680"/>
        <pc:sldMkLst>
          <pc:docMk/>
          <pc:sldMk cId="1114974616" sldId="515"/>
        </pc:sldMkLst>
        <pc:spChg chg="add del">
          <ac:chgData name="Panagiotis Argalias" userId="0700f99908f516d9" providerId="LiveId" clId="{9EA3215B-619E-4CE5-801D-0026ACDA8C7F}" dt="2023-11-22T13:58:46.326" v="6"/>
          <ac:spMkLst>
            <pc:docMk/>
            <pc:sldMk cId="1114974616" sldId="515"/>
            <ac:spMk id="3" creationId="{F082B6D2-3B0A-64BD-33EF-EA5878749E67}"/>
          </ac:spMkLst>
        </pc:spChg>
        <pc:spChg chg="add del">
          <ac:chgData name="Panagiotis Argalias" userId="0700f99908f516d9" providerId="LiveId" clId="{9EA3215B-619E-4CE5-801D-0026ACDA8C7F}" dt="2023-11-22T13:58:14.568" v="2"/>
          <ac:spMkLst>
            <pc:docMk/>
            <pc:sldMk cId="1114974616" sldId="515"/>
            <ac:spMk id="11" creationId="{A0BC528D-BBDB-8214-9800-5368502BD39E}"/>
          </ac:spMkLst>
        </pc:spChg>
        <pc:spChg chg="add del mod">
          <ac:chgData name="Panagiotis Argalias" userId="0700f99908f516d9" providerId="LiveId" clId="{9EA3215B-619E-4CE5-801D-0026ACDA8C7F}" dt="2023-11-22T13:58:46.326" v="6"/>
          <ac:spMkLst>
            <pc:docMk/>
            <pc:sldMk cId="1114974616" sldId="515"/>
            <ac:spMk id="14" creationId="{5DB74933-D861-986C-D6D5-68E85B0EA950}"/>
          </ac:spMkLst>
        </pc:spChg>
        <pc:graphicFrameChg chg="add del mod">
          <ac:chgData name="Panagiotis Argalias" userId="0700f99908f516d9" providerId="LiveId" clId="{9EA3215B-619E-4CE5-801D-0026ACDA8C7F}" dt="2023-11-22T13:58:14.568" v="2"/>
          <ac:graphicFrameMkLst>
            <pc:docMk/>
            <pc:sldMk cId="1114974616" sldId="515"/>
            <ac:graphicFrameMk id="4" creationId="{3E7F85EE-837C-9A3F-4428-F4E50A0A6F03}"/>
          </ac:graphicFrameMkLst>
        </pc:graphicFrameChg>
        <pc:graphicFrameChg chg="add del mod">
          <ac:chgData name="Panagiotis Argalias" userId="0700f99908f516d9" providerId="LiveId" clId="{9EA3215B-619E-4CE5-801D-0026ACDA8C7F}" dt="2023-11-22T13:58:14.568" v="2"/>
          <ac:graphicFrameMkLst>
            <pc:docMk/>
            <pc:sldMk cId="1114974616" sldId="515"/>
            <ac:graphicFrameMk id="5" creationId="{AED02C18-E5CE-C1F3-8EEF-B2A1763812BB}"/>
          </ac:graphicFrameMkLst>
        </pc:graphicFrameChg>
        <pc:graphicFrameChg chg="add del mod">
          <ac:chgData name="Panagiotis Argalias" userId="0700f99908f516d9" providerId="LiveId" clId="{9EA3215B-619E-4CE5-801D-0026ACDA8C7F}" dt="2023-11-22T13:58:14.568" v="2"/>
          <ac:graphicFrameMkLst>
            <pc:docMk/>
            <pc:sldMk cId="1114974616" sldId="515"/>
            <ac:graphicFrameMk id="6" creationId="{C8660990-C9A1-69AF-99D5-73CED39FE607}"/>
          </ac:graphicFrameMkLst>
        </pc:graphicFrameChg>
        <pc:graphicFrameChg chg="add del mod">
          <ac:chgData name="Panagiotis Argalias" userId="0700f99908f516d9" providerId="LiveId" clId="{9EA3215B-619E-4CE5-801D-0026ACDA8C7F}" dt="2023-11-22T13:58:14.568" v="2"/>
          <ac:graphicFrameMkLst>
            <pc:docMk/>
            <pc:sldMk cId="1114974616" sldId="515"/>
            <ac:graphicFrameMk id="7" creationId="{0B0DF4C9-DD4A-93F9-A80A-075D3D94C184}"/>
          </ac:graphicFrameMkLst>
        </pc:graphicFrameChg>
        <pc:graphicFrameChg chg="add del mod">
          <ac:chgData name="Panagiotis Argalias" userId="0700f99908f516d9" providerId="LiveId" clId="{9EA3215B-619E-4CE5-801D-0026ACDA8C7F}" dt="2023-11-22T13:58:14.568" v="2"/>
          <ac:graphicFrameMkLst>
            <pc:docMk/>
            <pc:sldMk cId="1114974616" sldId="515"/>
            <ac:graphicFrameMk id="8" creationId="{4931ED8A-6619-9945-9B21-88DABBDF38DF}"/>
          </ac:graphicFrameMkLst>
        </pc:graphicFrameChg>
        <pc:graphicFrameChg chg="add del mod">
          <ac:chgData name="Panagiotis Argalias" userId="0700f99908f516d9" providerId="LiveId" clId="{9EA3215B-619E-4CE5-801D-0026ACDA8C7F}" dt="2023-11-22T13:58:14.568" v="2"/>
          <ac:graphicFrameMkLst>
            <pc:docMk/>
            <pc:sldMk cId="1114974616" sldId="515"/>
            <ac:graphicFrameMk id="9" creationId="{4A47BE51-1C56-5181-CC3D-6DC630CB343F}"/>
          </ac:graphicFrameMkLst>
        </pc:graphicFrameChg>
        <pc:graphicFrameChg chg="add del mod">
          <ac:chgData name="Panagiotis Argalias" userId="0700f99908f516d9" providerId="LiveId" clId="{9EA3215B-619E-4CE5-801D-0026ACDA8C7F}" dt="2023-11-22T13:58:14.568" v="2"/>
          <ac:graphicFrameMkLst>
            <pc:docMk/>
            <pc:sldMk cId="1114974616" sldId="515"/>
            <ac:graphicFrameMk id="10" creationId="{3BE9397F-FE23-E355-FC65-16B610E93275}"/>
          </ac:graphicFrameMkLst>
        </pc:graphicFrameChg>
        <pc:graphicFrameChg chg="add del mod">
          <ac:chgData name="Panagiotis Argalias" userId="0700f99908f516d9" providerId="LiveId" clId="{9EA3215B-619E-4CE5-801D-0026ACDA8C7F}" dt="2023-11-22T13:58:46.326" v="6"/>
          <ac:graphicFrameMkLst>
            <pc:docMk/>
            <pc:sldMk cId="1114974616" sldId="515"/>
            <ac:graphicFrameMk id="12" creationId="{6BBDB557-4085-6433-F07F-AACE3B63915C}"/>
          </ac:graphicFrameMkLst>
        </pc:graphicFrameChg>
        <pc:graphicFrameChg chg="add del mod">
          <ac:chgData name="Panagiotis Argalias" userId="0700f99908f516d9" providerId="LiveId" clId="{9EA3215B-619E-4CE5-801D-0026ACDA8C7F}" dt="2023-11-22T13:58:46.326" v="6"/>
          <ac:graphicFrameMkLst>
            <pc:docMk/>
            <pc:sldMk cId="1114974616" sldId="515"/>
            <ac:graphicFrameMk id="13" creationId="{25FD0D76-C2AF-E6EC-3BEA-A9B33ABD7E6B}"/>
          </ac:graphicFrameMkLst>
        </pc:graphicFrameChg>
      </pc:sldChg>
      <pc:sldChg chg="addSp delSp modSp new mod">
        <pc:chgData name="Panagiotis Argalias" userId="0700f99908f516d9" providerId="LiveId" clId="{9EA3215B-619E-4CE5-801D-0026ACDA8C7F}" dt="2023-11-22T14:08:09.899" v="138" actId="20577"/>
        <pc:sldMkLst>
          <pc:docMk/>
          <pc:sldMk cId="1711875117" sldId="516"/>
        </pc:sldMkLst>
        <pc:spChg chg="mod">
          <ac:chgData name="Panagiotis Argalias" userId="0700f99908f516d9" providerId="LiveId" clId="{9EA3215B-619E-4CE5-801D-0026ACDA8C7F}" dt="2023-11-22T14:08:09.899" v="138" actId="20577"/>
          <ac:spMkLst>
            <pc:docMk/>
            <pc:sldMk cId="1711875117" sldId="516"/>
            <ac:spMk id="2" creationId="{A7392BF2-C076-2682-B3F7-0FC6094C18EA}"/>
          </ac:spMkLst>
        </pc:spChg>
        <pc:spChg chg="add del mod">
          <ac:chgData name="Panagiotis Argalias" userId="0700f99908f516d9" providerId="LiveId" clId="{9EA3215B-619E-4CE5-801D-0026ACDA8C7F}" dt="2023-11-22T14:01:08.294" v="20" actId="20577"/>
          <ac:spMkLst>
            <pc:docMk/>
            <pc:sldMk cId="1711875117" sldId="516"/>
            <ac:spMk id="3" creationId="{21476270-88A2-38AE-9361-1F51D75753CF}"/>
          </ac:spMkLst>
        </pc:spChg>
        <pc:graphicFrameChg chg="add del mod">
          <ac:chgData name="Panagiotis Argalias" userId="0700f99908f516d9" providerId="LiveId" clId="{9EA3215B-619E-4CE5-801D-0026ACDA8C7F}" dt="2023-11-22T14:00:22.587" v="12"/>
          <ac:graphicFrameMkLst>
            <pc:docMk/>
            <pc:sldMk cId="1711875117" sldId="516"/>
            <ac:graphicFrameMk id="4" creationId="{CB400870-5F90-5C13-954B-7CDEC717D5D1}"/>
          </ac:graphicFrameMkLst>
        </pc:graphicFrameChg>
        <pc:graphicFrameChg chg="add del mod">
          <ac:chgData name="Panagiotis Argalias" userId="0700f99908f516d9" providerId="LiveId" clId="{9EA3215B-619E-4CE5-801D-0026ACDA8C7F}" dt="2023-11-22T14:00:22.587" v="12"/>
          <ac:graphicFrameMkLst>
            <pc:docMk/>
            <pc:sldMk cId="1711875117" sldId="516"/>
            <ac:graphicFrameMk id="5" creationId="{C1E37A9D-48B8-2C7A-8816-0F1EE44D945E}"/>
          </ac:graphicFrameMkLst>
        </pc:graphicFrameChg>
      </pc:sldChg>
      <pc:sldChg chg="addSp delSp modSp new mod">
        <pc:chgData name="Panagiotis Argalias" userId="0700f99908f516d9" providerId="LiveId" clId="{9EA3215B-619E-4CE5-801D-0026ACDA8C7F}" dt="2023-11-22T14:08:26.011" v="176" actId="20577"/>
        <pc:sldMkLst>
          <pc:docMk/>
          <pc:sldMk cId="3645286243" sldId="517"/>
        </pc:sldMkLst>
        <pc:spChg chg="mod">
          <ac:chgData name="Panagiotis Argalias" userId="0700f99908f516d9" providerId="LiveId" clId="{9EA3215B-619E-4CE5-801D-0026ACDA8C7F}" dt="2023-11-22T14:08:26.011" v="176" actId="20577"/>
          <ac:spMkLst>
            <pc:docMk/>
            <pc:sldMk cId="3645286243" sldId="517"/>
            <ac:spMk id="2" creationId="{2BD6E811-ECB8-2E8F-65A6-B97BA79E3BE0}"/>
          </ac:spMkLst>
        </pc:spChg>
        <pc:spChg chg="add del mod">
          <ac:chgData name="Panagiotis Argalias" userId="0700f99908f516d9" providerId="LiveId" clId="{9EA3215B-619E-4CE5-801D-0026ACDA8C7F}" dt="2023-11-22T14:02:17.404" v="25" actId="5793"/>
          <ac:spMkLst>
            <pc:docMk/>
            <pc:sldMk cId="3645286243" sldId="517"/>
            <ac:spMk id="3" creationId="{6E90CC07-774E-D17F-5921-71CD5226CDD8}"/>
          </ac:spMkLst>
        </pc:spChg>
        <pc:spChg chg="add del">
          <ac:chgData name="Panagiotis Argalias" userId="0700f99908f516d9" providerId="LiveId" clId="{9EA3215B-619E-4CE5-801D-0026ACDA8C7F}" dt="2023-11-22T14:01:34.615" v="23"/>
          <ac:spMkLst>
            <pc:docMk/>
            <pc:sldMk cId="3645286243" sldId="517"/>
            <ac:spMk id="7" creationId="{20EF728F-0D44-5D31-ECD7-89CB3DCAC7DD}"/>
          </ac:spMkLst>
        </pc:spChg>
        <pc:graphicFrameChg chg="add del mod">
          <ac:chgData name="Panagiotis Argalias" userId="0700f99908f516d9" providerId="LiveId" clId="{9EA3215B-619E-4CE5-801D-0026ACDA8C7F}" dt="2023-11-22T14:01:34.615" v="23"/>
          <ac:graphicFrameMkLst>
            <pc:docMk/>
            <pc:sldMk cId="3645286243" sldId="517"/>
            <ac:graphicFrameMk id="4" creationId="{6302478A-7360-537F-16E1-489B3F816550}"/>
          </ac:graphicFrameMkLst>
        </pc:graphicFrameChg>
        <pc:graphicFrameChg chg="add del mod">
          <ac:chgData name="Panagiotis Argalias" userId="0700f99908f516d9" providerId="LiveId" clId="{9EA3215B-619E-4CE5-801D-0026ACDA8C7F}" dt="2023-11-22T14:01:34.615" v="23"/>
          <ac:graphicFrameMkLst>
            <pc:docMk/>
            <pc:sldMk cId="3645286243" sldId="517"/>
            <ac:graphicFrameMk id="5" creationId="{572E1FD2-BE1D-7B2D-AC92-45C928B6871F}"/>
          </ac:graphicFrameMkLst>
        </pc:graphicFrameChg>
        <pc:graphicFrameChg chg="add del mod">
          <ac:chgData name="Panagiotis Argalias" userId="0700f99908f516d9" providerId="LiveId" clId="{9EA3215B-619E-4CE5-801D-0026ACDA8C7F}" dt="2023-11-22T14:01:34.615" v="23"/>
          <ac:graphicFrameMkLst>
            <pc:docMk/>
            <pc:sldMk cId="3645286243" sldId="517"/>
            <ac:graphicFrameMk id="6" creationId="{E228D5DF-7C6A-C81E-7FE4-AEB85EDF838C}"/>
          </ac:graphicFrameMkLst>
        </pc:graphicFrameChg>
      </pc:sldChg>
      <pc:sldChg chg="modSp new mod">
        <pc:chgData name="Panagiotis Argalias" userId="0700f99908f516d9" providerId="LiveId" clId="{9EA3215B-619E-4CE5-801D-0026ACDA8C7F}" dt="2023-11-22T14:04:02.607" v="72" actId="27636"/>
        <pc:sldMkLst>
          <pc:docMk/>
          <pc:sldMk cId="1058052465" sldId="518"/>
        </pc:sldMkLst>
        <pc:spChg chg="mod">
          <ac:chgData name="Panagiotis Argalias" userId="0700f99908f516d9" providerId="LiveId" clId="{9EA3215B-619E-4CE5-801D-0026ACDA8C7F}" dt="2023-11-22T14:04:02.607" v="72" actId="27636"/>
          <ac:spMkLst>
            <pc:docMk/>
            <pc:sldMk cId="1058052465" sldId="518"/>
            <ac:spMk id="2" creationId="{BB4A25A7-1864-E291-64FE-0B0F6DDEDFBE}"/>
          </ac:spMkLst>
        </pc:spChg>
        <pc:spChg chg="mod">
          <ac:chgData name="Panagiotis Argalias" userId="0700f99908f516d9" providerId="LiveId" clId="{9EA3215B-619E-4CE5-801D-0026ACDA8C7F}" dt="2023-11-22T14:03:56.094" v="70" actId="255"/>
          <ac:spMkLst>
            <pc:docMk/>
            <pc:sldMk cId="1058052465" sldId="518"/>
            <ac:spMk id="3" creationId="{26EE1DE5-1E72-92D3-EC0C-C387A133026C}"/>
          </ac:spMkLst>
        </pc:spChg>
      </pc:sldChg>
      <pc:sldChg chg="addSp delSp modSp new mod">
        <pc:chgData name="Panagiotis Argalias" userId="0700f99908f516d9" providerId="LiveId" clId="{9EA3215B-619E-4CE5-801D-0026ACDA8C7F}" dt="2023-11-22T14:06:48.183" v="77" actId="21"/>
        <pc:sldMkLst>
          <pc:docMk/>
          <pc:sldMk cId="17014489" sldId="519"/>
        </pc:sldMkLst>
        <pc:spChg chg="add del mod">
          <ac:chgData name="Panagiotis Argalias" userId="0700f99908f516d9" providerId="LiveId" clId="{9EA3215B-619E-4CE5-801D-0026ACDA8C7F}" dt="2023-11-22T14:06:48.183" v="77" actId="21"/>
          <ac:spMkLst>
            <pc:docMk/>
            <pc:sldMk cId="17014489" sldId="519"/>
            <ac:spMk id="3" creationId="{4D7060C9-9596-C617-AF82-72D80520806A}"/>
          </ac:spMkLst>
        </pc:spChg>
        <pc:spChg chg="add del">
          <ac:chgData name="Panagiotis Argalias" userId="0700f99908f516d9" providerId="LiveId" clId="{9EA3215B-619E-4CE5-801D-0026ACDA8C7F}" dt="2023-11-22T14:05:21.824" v="75"/>
          <ac:spMkLst>
            <pc:docMk/>
            <pc:sldMk cId="17014489" sldId="519"/>
            <ac:spMk id="9" creationId="{02A9D751-B4B3-8C0A-DB49-C2E2B1978872}"/>
          </ac:spMkLst>
        </pc:spChg>
        <pc:graphicFrameChg chg="add del mod">
          <ac:chgData name="Panagiotis Argalias" userId="0700f99908f516d9" providerId="LiveId" clId="{9EA3215B-619E-4CE5-801D-0026ACDA8C7F}" dt="2023-11-22T14:05:21.824" v="75"/>
          <ac:graphicFrameMkLst>
            <pc:docMk/>
            <pc:sldMk cId="17014489" sldId="519"/>
            <ac:graphicFrameMk id="4" creationId="{845AC3DB-014E-2035-D8EA-AAE17FC30E68}"/>
          </ac:graphicFrameMkLst>
        </pc:graphicFrameChg>
        <pc:graphicFrameChg chg="add del mod">
          <ac:chgData name="Panagiotis Argalias" userId="0700f99908f516d9" providerId="LiveId" clId="{9EA3215B-619E-4CE5-801D-0026ACDA8C7F}" dt="2023-11-22T14:05:21.824" v="75"/>
          <ac:graphicFrameMkLst>
            <pc:docMk/>
            <pc:sldMk cId="17014489" sldId="519"/>
            <ac:graphicFrameMk id="5" creationId="{A97F84A8-6AB6-F045-43E1-5508ADCAD982}"/>
          </ac:graphicFrameMkLst>
        </pc:graphicFrameChg>
        <pc:graphicFrameChg chg="add del mod">
          <ac:chgData name="Panagiotis Argalias" userId="0700f99908f516d9" providerId="LiveId" clId="{9EA3215B-619E-4CE5-801D-0026ACDA8C7F}" dt="2023-11-22T14:05:21.824" v="75"/>
          <ac:graphicFrameMkLst>
            <pc:docMk/>
            <pc:sldMk cId="17014489" sldId="519"/>
            <ac:graphicFrameMk id="6" creationId="{F33143C2-C430-E270-7993-C2E208A26269}"/>
          </ac:graphicFrameMkLst>
        </pc:graphicFrameChg>
        <pc:graphicFrameChg chg="add del mod">
          <ac:chgData name="Panagiotis Argalias" userId="0700f99908f516d9" providerId="LiveId" clId="{9EA3215B-619E-4CE5-801D-0026ACDA8C7F}" dt="2023-11-22T14:05:21.824" v="75"/>
          <ac:graphicFrameMkLst>
            <pc:docMk/>
            <pc:sldMk cId="17014489" sldId="519"/>
            <ac:graphicFrameMk id="7" creationId="{D8D49D1F-5E4B-F91D-E3BF-2EE8973DFCAE}"/>
          </ac:graphicFrameMkLst>
        </pc:graphicFrameChg>
        <pc:graphicFrameChg chg="add del mod">
          <ac:chgData name="Panagiotis Argalias" userId="0700f99908f516d9" providerId="LiveId" clId="{9EA3215B-619E-4CE5-801D-0026ACDA8C7F}" dt="2023-11-22T14:05:21.824" v="75"/>
          <ac:graphicFrameMkLst>
            <pc:docMk/>
            <pc:sldMk cId="17014489" sldId="519"/>
            <ac:graphicFrameMk id="8" creationId="{B6970B95-3BB3-B947-813A-5A31628E7DC2}"/>
          </ac:graphicFrameMkLst>
        </pc:graphicFrameChg>
      </pc:sldChg>
      <pc:sldChg chg="modSp new mod">
        <pc:chgData name="Panagiotis Argalias" userId="0700f99908f516d9" providerId="LiveId" clId="{9EA3215B-619E-4CE5-801D-0026ACDA8C7F}" dt="2023-11-22T14:07:10.281" v="80" actId="255"/>
        <pc:sldMkLst>
          <pc:docMk/>
          <pc:sldMk cId="2283596751" sldId="520"/>
        </pc:sldMkLst>
        <pc:spChg chg="mod">
          <ac:chgData name="Panagiotis Argalias" userId="0700f99908f516d9" providerId="LiveId" clId="{9EA3215B-619E-4CE5-801D-0026ACDA8C7F}" dt="2023-11-22T14:07:10.281" v="80" actId="255"/>
          <ac:spMkLst>
            <pc:docMk/>
            <pc:sldMk cId="2283596751" sldId="520"/>
            <ac:spMk id="3" creationId="{A45EB26D-E279-5C6C-DB93-DA1FF5C38D30}"/>
          </ac:spMkLst>
        </pc:spChg>
      </pc:sldChg>
      <pc:sldChg chg="modSp add mod">
        <pc:chgData name="Panagiotis Argalias" userId="0700f99908f516d9" providerId="LiveId" clId="{9EA3215B-619E-4CE5-801D-0026ACDA8C7F}" dt="2023-11-22T16:02:39.409" v="294" actId="20577"/>
        <pc:sldMkLst>
          <pc:docMk/>
          <pc:sldMk cId="717543894" sldId="521"/>
        </pc:sldMkLst>
        <pc:spChg chg="mod">
          <ac:chgData name="Panagiotis Argalias" userId="0700f99908f516d9" providerId="LiveId" clId="{9EA3215B-619E-4CE5-801D-0026ACDA8C7F}" dt="2023-11-22T16:02:39.409" v="294" actId="20577"/>
          <ac:spMkLst>
            <pc:docMk/>
            <pc:sldMk cId="717543894" sldId="521"/>
            <ac:spMk id="2" creationId="{B03C7704-08DB-B240-EEAE-370EC6D1A7AC}"/>
          </ac:spMkLst>
        </pc:spChg>
        <pc:spChg chg="mod">
          <ac:chgData name="Panagiotis Argalias" userId="0700f99908f516d9" providerId="LiveId" clId="{9EA3215B-619E-4CE5-801D-0026ACDA8C7F}" dt="2023-11-22T16:02:30.543" v="288" actId="21"/>
          <ac:spMkLst>
            <pc:docMk/>
            <pc:sldMk cId="717543894" sldId="521"/>
            <ac:spMk id="3" creationId="{C7077503-7FAA-BB1F-E0BD-B73A67D5D945}"/>
          </ac:spMkLst>
        </pc:spChg>
      </pc:sldChg>
      <pc:sldChg chg="addSp delSp modSp new del mod">
        <pc:chgData name="Panagiotis Argalias" userId="0700f99908f516d9" providerId="LiveId" clId="{9EA3215B-619E-4CE5-801D-0026ACDA8C7F}" dt="2023-11-22T16:00:46.590" v="284" actId="2696"/>
        <pc:sldMkLst>
          <pc:docMk/>
          <pc:sldMk cId="3697107696" sldId="521"/>
        </pc:sldMkLst>
        <pc:spChg chg="mod">
          <ac:chgData name="Panagiotis Argalias" userId="0700f99908f516d9" providerId="LiveId" clId="{9EA3215B-619E-4CE5-801D-0026ACDA8C7F}" dt="2023-11-22T15:55:53.461" v="256" actId="255"/>
          <ac:spMkLst>
            <pc:docMk/>
            <pc:sldMk cId="3697107696" sldId="521"/>
            <ac:spMk id="3" creationId="{C7077503-7FAA-BB1F-E0BD-B73A67D5D945}"/>
          </ac:spMkLst>
        </pc:spChg>
        <pc:graphicFrameChg chg="add del mod">
          <ac:chgData name="Panagiotis Argalias" userId="0700f99908f516d9" providerId="LiveId" clId="{9EA3215B-619E-4CE5-801D-0026ACDA8C7F}" dt="2023-11-22T15:55:28.987" v="251"/>
          <ac:graphicFrameMkLst>
            <pc:docMk/>
            <pc:sldMk cId="3697107696" sldId="521"/>
            <ac:graphicFrameMk id="4" creationId="{5198CE10-BFA1-F332-AEF0-07A4B0D9A774}"/>
          </ac:graphicFrameMkLst>
        </pc:graphicFrameChg>
        <pc:graphicFrameChg chg="add del mod">
          <ac:chgData name="Panagiotis Argalias" userId="0700f99908f516d9" providerId="LiveId" clId="{9EA3215B-619E-4CE5-801D-0026ACDA8C7F}" dt="2023-11-22T15:55:28.987" v="251"/>
          <ac:graphicFrameMkLst>
            <pc:docMk/>
            <pc:sldMk cId="3697107696" sldId="521"/>
            <ac:graphicFrameMk id="5" creationId="{2FE134FE-83E2-FBF5-567D-EBB61FA0EDFE}"/>
          </ac:graphicFrameMkLst>
        </pc:graphicFrameChg>
      </pc:sldChg>
      <pc:sldChg chg="modSp add mod">
        <pc:chgData name="Panagiotis Argalias" userId="0700f99908f516d9" providerId="LiveId" clId="{9EA3215B-619E-4CE5-801D-0026ACDA8C7F}" dt="2023-11-22T16:02:45.657" v="297" actId="20577"/>
        <pc:sldMkLst>
          <pc:docMk/>
          <pc:sldMk cId="159918337" sldId="522"/>
        </pc:sldMkLst>
        <pc:spChg chg="mod">
          <ac:chgData name="Panagiotis Argalias" userId="0700f99908f516d9" providerId="LiveId" clId="{9EA3215B-619E-4CE5-801D-0026ACDA8C7F}" dt="2023-11-22T16:02:45.657" v="297" actId="20577"/>
          <ac:spMkLst>
            <pc:docMk/>
            <pc:sldMk cId="159918337" sldId="522"/>
            <ac:spMk id="2" creationId="{5ADEFFBA-C629-D94D-6B55-16B149E87AF2}"/>
          </ac:spMkLst>
        </pc:spChg>
      </pc:sldChg>
      <pc:sldChg chg="modSp new del mod">
        <pc:chgData name="Panagiotis Argalias" userId="0700f99908f516d9" providerId="LiveId" clId="{9EA3215B-619E-4CE5-801D-0026ACDA8C7F}" dt="2023-11-22T16:00:46.590" v="284" actId="2696"/>
        <pc:sldMkLst>
          <pc:docMk/>
          <pc:sldMk cId="1879828363" sldId="522"/>
        </pc:sldMkLst>
        <pc:spChg chg="mod">
          <ac:chgData name="Panagiotis Argalias" userId="0700f99908f516d9" providerId="LiveId" clId="{9EA3215B-619E-4CE5-801D-0026ACDA8C7F}" dt="2023-11-22T15:58:05.280" v="271" actId="21"/>
          <ac:spMkLst>
            <pc:docMk/>
            <pc:sldMk cId="1879828363" sldId="522"/>
            <ac:spMk id="3" creationId="{397EE3A8-1202-FC69-F617-7320F1B5AF77}"/>
          </ac:spMkLst>
        </pc:spChg>
      </pc:sldChg>
      <pc:sldChg chg="modSp add mod">
        <pc:chgData name="Panagiotis Argalias" userId="0700f99908f516d9" providerId="LiveId" clId="{9EA3215B-619E-4CE5-801D-0026ACDA8C7F}" dt="2023-11-22T16:02:52.313" v="300" actId="20577"/>
        <pc:sldMkLst>
          <pc:docMk/>
          <pc:sldMk cId="193884168" sldId="523"/>
        </pc:sldMkLst>
        <pc:spChg chg="mod">
          <ac:chgData name="Panagiotis Argalias" userId="0700f99908f516d9" providerId="LiveId" clId="{9EA3215B-619E-4CE5-801D-0026ACDA8C7F}" dt="2023-11-22T16:02:52.313" v="300" actId="20577"/>
          <ac:spMkLst>
            <pc:docMk/>
            <pc:sldMk cId="193884168" sldId="523"/>
            <ac:spMk id="2" creationId="{A573FFC9-6938-74A3-30C8-2C7C8C99D875}"/>
          </ac:spMkLst>
        </pc:spChg>
      </pc:sldChg>
      <pc:sldChg chg="modSp new del mod">
        <pc:chgData name="Panagiotis Argalias" userId="0700f99908f516d9" providerId="LiveId" clId="{9EA3215B-619E-4CE5-801D-0026ACDA8C7F}" dt="2023-11-22T16:00:46.590" v="284" actId="2696"/>
        <pc:sldMkLst>
          <pc:docMk/>
          <pc:sldMk cId="2328639883" sldId="523"/>
        </pc:sldMkLst>
        <pc:spChg chg="mod">
          <ac:chgData name="Panagiotis Argalias" userId="0700f99908f516d9" providerId="LiveId" clId="{9EA3215B-619E-4CE5-801D-0026ACDA8C7F}" dt="2023-11-22T16:00:11.995" v="278" actId="21"/>
          <ac:spMkLst>
            <pc:docMk/>
            <pc:sldMk cId="2328639883" sldId="523"/>
            <ac:spMk id="3" creationId="{7073E8B5-0938-B0FF-EC10-D51C34217D79}"/>
          </ac:spMkLst>
        </pc:spChg>
      </pc:sldChg>
      <pc:sldChg chg="modSp add mod">
        <pc:chgData name="Panagiotis Argalias" userId="0700f99908f516d9" providerId="LiveId" clId="{9EA3215B-619E-4CE5-801D-0026ACDA8C7F}" dt="2023-11-22T16:02:58.649" v="303" actId="20577"/>
        <pc:sldMkLst>
          <pc:docMk/>
          <pc:sldMk cId="3377505096" sldId="524"/>
        </pc:sldMkLst>
        <pc:spChg chg="mod">
          <ac:chgData name="Panagiotis Argalias" userId="0700f99908f516d9" providerId="LiveId" clId="{9EA3215B-619E-4CE5-801D-0026ACDA8C7F}" dt="2023-11-22T16:02:58.649" v="303" actId="20577"/>
          <ac:spMkLst>
            <pc:docMk/>
            <pc:sldMk cId="3377505096" sldId="524"/>
            <ac:spMk id="2" creationId="{8718CA0E-8286-C96C-29F8-BF2C2CBC8B23}"/>
          </ac:spMkLst>
        </pc:spChg>
      </pc:sldChg>
      <pc:sldChg chg="modSp new del mod">
        <pc:chgData name="Panagiotis Argalias" userId="0700f99908f516d9" providerId="LiveId" clId="{9EA3215B-619E-4CE5-801D-0026ACDA8C7F}" dt="2023-11-22T16:01:22.865" v="286" actId="2696"/>
        <pc:sldMkLst>
          <pc:docMk/>
          <pc:sldMk cId="4276243833" sldId="524"/>
        </pc:sldMkLst>
        <pc:spChg chg="mod">
          <ac:chgData name="Panagiotis Argalias" userId="0700f99908f516d9" providerId="LiveId" clId="{9EA3215B-619E-4CE5-801D-0026ACDA8C7F}" dt="2023-11-22T16:00:33.517" v="283" actId="123"/>
          <ac:spMkLst>
            <pc:docMk/>
            <pc:sldMk cId="4276243833" sldId="524"/>
            <ac:spMk id="3" creationId="{96AFBFB4-E5F7-A126-CFAF-8B420D84DF0D}"/>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1">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D0AFF71-06C5-884A-943B-467C2766C9AE}" type="doc">
      <dgm:prSet loTypeId="urn:microsoft.com/office/officeart/2005/8/layout/hierarchy1" loCatId="" qsTypeId="urn:microsoft.com/office/officeart/2005/8/quickstyle/simple4" qsCatId="simple" csTypeId="urn:microsoft.com/office/officeart/2005/8/colors/accent1_2#1" csCatId="accent1" phldr="1"/>
      <dgm:spPr/>
      <dgm:t>
        <a:bodyPr/>
        <a:lstStyle/>
        <a:p>
          <a:endParaRPr lang="en-US"/>
        </a:p>
      </dgm:t>
    </dgm:pt>
    <dgm:pt modelId="{5718CA88-8BC6-F945-B449-9140064D151F}">
      <dgm:prSet phldrT="[Text]" custT="1"/>
      <dgm:spPr/>
      <dgm:t>
        <a:bodyPr/>
        <a:lstStyle/>
        <a:p>
          <a:r>
            <a:rPr lang="el-GR" sz="1600" b="1" dirty="0"/>
            <a:t>Ελεύθερη κυκλοφορία προσώπων:</a:t>
          </a:r>
        </a:p>
        <a:p>
          <a:r>
            <a:rPr lang="el-GR" sz="1600" b="1" dirty="0"/>
            <a:t>Δύο κατηγορίες</a:t>
          </a:r>
          <a:endParaRPr lang="en-US" sz="1600" b="1" dirty="0"/>
        </a:p>
      </dgm:t>
    </dgm:pt>
    <dgm:pt modelId="{C169A6DB-B7D0-9942-9E8E-A3BCC97F0E9C}" type="parTrans" cxnId="{6E1304EB-4F51-4A4B-8C08-988968435CDC}">
      <dgm:prSet/>
      <dgm:spPr/>
      <dgm:t>
        <a:bodyPr/>
        <a:lstStyle/>
        <a:p>
          <a:endParaRPr lang="en-US"/>
        </a:p>
      </dgm:t>
    </dgm:pt>
    <dgm:pt modelId="{00DFA1C7-A68C-BD4F-BDA5-54AD3E5710A6}" type="sibTrans" cxnId="{6E1304EB-4F51-4A4B-8C08-988968435CDC}">
      <dgm:prSet/>
      <dgm:spPr/>
      <dgm:t>
        <a:bodyPr/>
        <a:lstStyle/>
        <a:p>
          <a:endParaRPr lang="en-US"/>
        </a:p>
      </dgm:t>
    </dgm:pt>
    <dgm:pt modelId="{8C9FEBAA-14EF-7E45-903C-A4B216AD00C7}">
      <dgm:prSet phldrT="[Text]" custT="1"/>
      <dgm:spPr/>
      <dgm:t>
        <a:bodyPr/>
        <a:lstStyle/>
        <a:p>
          <a:r>
            <a:rPr lang="el-GR" sz="1600" b="1" dirty="0"/>
            <a:t>Εργαζόμενοι </a:t>
          </a:r>
        </a:p>
        <a:p>
          <a:r>
            <a:rPr lang="el-GR" sz="1600" b="1" dirty="0"/>
            <a:t>(Αρ. 45επ. ΣΛΕΕ)</a:t>
          </a:r>
          <a:endParaRPr lang="en-US" sz="1600" b="1" dirty="0"/>
        </a:p>
      </dgm:t>
    </dgm:pt>
    <dgm:pt modelId="{B2CAC31C-892D-6942-B08C-E2C78559F044}" type="parTrans" cxnId="{AF128556-6ADF-B243-A91D-AF49C5BFBD3D}">
      <dgm:prSet/>
      <dgm:spPr/>
      <dgm:t>
        <a:bodyPr/>
        <a:lstStyle/>
        <a:p>
          <a:endParaRPr lang="en-US" dirty="0"/>
        </a:p>
      </dgm:t>
    </dgm:pt>
    <dgm:pt modelId="{87E3CFDA-4462-B84E-A392-17D0758F077B}" type="sibTrans" cxnId="{AF128556-6ADF-B243-A91D-AF49C5BFBD3D}">
      <dgm:prSet/>
      <dgm:spPr/>
      <dgm:t>
        <a:bodyPr/>
        <a:lstStyle/>
        <a:p>
          <a:endParaRPr lang="en-US"/>
        </a:p>
      </dgm:t>
    </dgm:pt>
    <dgm:pt modelId="{85E00C34-B6D4-AA4F-BD5D-8F3365C2927B}">
      <dgm:prSet phldrT="[Text]" custT="1"/>
      <dgm:spPr/>
      <dgm:t>
        <a:bodyPr/>
        <a:lstStyle/>
        <a:p>
          <a:r>
            <a:rPr lang="el-GR" sz="1600" b="1" dirty="0"/>
            <a:t>Αφορά μόνο φυσικά πρόσωπα (μισθωτοί)</a:t>
          </a:r>
          <a:endParaRPr lang="en-US" sz="1600" b="1" dirty="0"/>
        </a:p>
      </dgm:t>
    </dgm:pt>
    <dgm:pt modelId="{FB905D1F-C88F-AD43-89CE-BF757FF41687}" type="parTrans" cxnId="{8381615C-3295-4D49-BB09-61A9D7A25E5D}">
      <dgm:prSet/>
      <dgm:spPr/>
      <dgm:t>
        <a:bodyPr/>
        <a:lstStyle/>
        <a:p>
          <a:endParaRPr lang="en-US" dirty="0"/>
        </a:p>
      </dgm:t>
    </dgm:pt>
    <dgm:pt modelId="{7DECEF3F-02B5-7745-8F8E-A09DF36DDC2C}" type="sibTrans" cxnId="{8381615C-3295-4D49-BB09-61A9D7A25E5D}">
      <dgm:prSet/>
      <dgm:spPr/>
      <dgm:t>
        <a:bodyPr/>
        <a:lstStyle/>
        <a:p>
          <a:endParaRPr lang="en-US"/>
        </a:p>
      </dgm:t>
    </dgm:pt>
    <dgm:pt modelId="{89D3FC41-28B2-544E-B54F-F5F8784CADD1}">
      <dgm:prSet phldrT="[Text]" custT="1"/>
      <dgm:spPr/>
      <dgm:t>
        <a:bodyPr/>
        <a:lstStyle/>
        <a:p>
          <a:r>
            <a:rPr lang="el-GR" sz="1600" b="1" dirty="0"/>
            <a:t>Εγκατάσταση</a:t>
          </a:r>
        </a:p>
        <a:p>
          <a:r>
            <a:rPr lang="el-GR" sz="1600" b="1" dirty="0"/>
            <a:t>(Αρ. 49επ. ΣΛΕΕ)</a:t>
          </a:r>
          <a:endParaRPr lang="en-US" sz="1600" b="1" dirty="0"/>
        </a:p>
      </dgm:t>
    </dgm:pt>
    <dgm:pt modelId="{928C137C-A2C2-A14F-A1FF-9C85FD6E22EA}" type="parTrans" cxnId="{5E2CA0F8-6FED-DD4A-A8BE-BD5847A93AE1}">
      <dgm:prSet/>
      <dgm:spPr/>
      <dgm:t>
        <a:bodyPr/>
        <a:lstStyle/>
        <a:p>
          <a:endParaRPr lang="en-US" dirty="0"/>
        </a:p>
      </dgm:t>
    </dgm:pt>
    <dgm:pt modelId="{FF99C266-8F5D-D142-90C5-4152163A436B}" type="sibTrans" cxnId="{5E2CA0F8-6FED-DD4A-A8BE-BD5847A93AE1}">
      <dgm:prSet/>
      <dgm:spPr/>
      <dgm:t>
        <a:bodyPr/>
        <a:lstStyle/>
        <a:p>
          <a:endParaRPr lang="en-US"/>
        </a:p>
      </dgm:t>
    </dgm:pt>
    <dgm:pt modelId="{FD242072-A451-9844-9724-CAE29FCF46CA}">
      <dgm:prSet phldrT="[Text]" custT="1"/>
      <dgm:spPr/>
      <dgm:t>
        <a:bodyPr/>
        <a:lstStyle/>
        <a:p>
          <a:r>
            <a:rPr lang="el-GR" sz="1600" b="1" dirty="0"/>
            <a:t>Αφορά και φυσικά πρόσωπα (αυτοαπασχολούμενους) και εταιρείες υπό την έννοια του ΣΛΕΕ 54</a:t>
          </a:r>
          <a:endParaRPr lang="en-US" sz="1600" b="1" dirty="0"/>
        </a:p>
      </dgm:t>
    </dgm:pt>
    <dgm:pt modelId="{F8160F5E-02B8-FD4B-8B88-0622338F95A5}" type="parTrans" cxnId="{D1DCFCF6-EFD2-8848-A310-2A0E37981269}">
      <dgm:prSet/>
      <dgm:spPr/>
      <dgm:t>
        <a:bodyPr/>
        <a:lstStyle/>
        <a:p>
          <a:endParaRPr lang="en-US" dirty="0"/>
        </a:p>
      </dgm:t>
    </dgm:pt>
    <dgm:pt modelId="{4B779DF7-985C-2A41-9113-2877FEB37E8F}" type="sibTrans" cxnId="{D1DCFCF6-EFD2-8848-A310-2A0E37981269}">
      <dgm:prSet/>
      <dgm:spPr/>
      <dgm:t>
        <a:bodyPr/>
        <a:lstStyle/>
        <a:p>
          <a:endParaRPr lang="en-US"/>
        </a:p>
      </dgm:t>
    </dgm:pt>
    <dgm:pt modelId="{A3509696-B296-7149-92EA-06DA16ED6D6B}">
      <dgm:prSet custT="1"/>
      <dgm:spPr/>
      <dgm:t>
        <a:bodyPr/>
        <a:lstStyle/>
        <a:p>
          <a:r>
            <a:rPr lang="el-GR" sz="1600" b="1" dirty="0"/>
            <a:t>Εταιρείες (Αρ. 54 ΣΛΕΕ):</a:t>
          </a:r>
        </a:p>
        <a:p>
          <a:r>
            <a:rPr lang="el-GR" sz="1600" b="1" dirty="0"/>
            <a:t>Νομικά πρόσωπα (αστικά ή εμπορικά) με έδρα (καταστατική ή πραγματική) σε Κράτος – Μέλος  </a:t>
          </a:r>
          <a:endParaRPr lang="en-US" sz="1600" b="1" dirty="0"/>
        </a:p>
      </dgm:t>
    </dgm:pt>
    <dgm:pt modelId="{534011D4-1560-AB4C-8E20-DFC2EECD0225}" type="parTrans" cxnId="{5931C77A-6A18-974D-B063-F35F4522BA5B}">
      <dgm:prSet/>
      <dgm:spPr/>
      <dgm:t>
        <a:bodyPr/>
        <a:lstStyle/>
        <a:p>
          <a:endParaRPr lang="en-US" dirty="0"/>
        </a:p>
      </dgm:t>
    </dgm:pt>
    <dgm:pt modelId="{33E13778-A214-254E-A961-B4AFA4928BCD}" type="sibTrans" cxnId="{5931C77A-6A18-974D-B063-F35F4522BA5B}">
      <dgm:prSet/>
      <dgm:spPr/>
      <dgm:t>
        <a:bodyPr/>
        <a:lstStyle/>
        <a:p>
          <a:endParaRPr lang="en-US"/>
        </a:p>
      </dgm:t>
    </dgm:pt>
    <dgm:pt modelId="{010C6590-EABB-4041-93AE-41D846CE9D3A}" type="pres">
      <dgm:prSet presAssocID="{DD0AFF71-06C5-884A-943B-467C2766C9AE}" presName="hierChild1" presStyleCnt="0">
        <dgm:presLayoutVars>
          <dgm:chPref val="1"/>
          <dgm:dir/>
          <dgm:animOne val="branch"/>
          <dgm:animLvl val="lvl"/>
          <dgm:resizeHandles/>
        </dgm:presLayoutVars>
      </dgm:prSet>
      <dgm:spPr/>
    </dgm:pt>
    <dgm:pt modelId="{D5F927F3-98A0-8C40-A9DC-A3ED8C7D9BDE}" type="pres">
      <dgm:prSet presAssocID="{5718CA88-8BC6-F945-B449-9140064D151F}" presName="hierRoot1" presStyleCnt="0"/>
      <dgm:spPr/>
    </dgm:pt>
    <dgm:pt modelId="{0E3FF535-5E11-814A-8E8E-3445BD8FD562}" type="pres">
      <dgm:prSet presAssocID="{5718CA88-8BC6-F945-B449-9140064D151F}" presName="composite" presStyleCnt="0"/>
      <dgm:spPr/>
    </dgm:pt>
    <dgm:pt modelId="{49FDFF47-4FEA-2B49-A18B-27166CB94D8E}" type="pres">
      <dgm:prSet presAssocID="{5718CA88-8BC6-F945-B449-9140064D151F}" presName="background" presStyleLbl="node0" presStyleIdx="0" presStyleCnt="1"/>
      <dgm:spPr/>
    </dgm:pt>
    <dgm:pt modelId="{4D4E54FF-E4D6-444C-AA42-EA99DE2033B3}" type="pres">
      <dgm:prSet presAssocID="{5718CA88-8BC6-F945-B449-9140064D151F}" presName="text" presStyleLbl="fgAcc0" presStyleIdx="0" presStyleCnt="1">
        <dgm:presLayoutVars>
          <dgm:chPref val="3"/>
        </dgm:presLayoutVars>
      </dgm:prSet>
      <dgm:spPr/>
    </dgm:pt>
    <dgm:pt modelId="{B685A9D2-8D10-FC49-80BF-6B2C42CBA1FC}" type="pres">
      <dgm:prSet presAssocID="{5718CA88-8BC6-F945-B449-9140064D151F}" presName="hierChild2" presStyleCnt="0"/>
      <dgm:spPr/>
    </dgm:pt>
    <dgm:pt modelId="{E80A8F12-2C8F-9E44-A487-430B3E28D28B}" type="pres">
      <dgm:prSet presAssocID="{B2CAC31C-892D-6942-B08C-E2C78559F044}" presName="Name10" presStyleLbl="parChTrans1D2" presStyleIdx="0" presStyleCnt="2"/>
      <dgm:spPr/>
    </dgm:pt>
    <dgm:pt modelId="{DB92EDB4-FFDB-9C4E-A53D-D609B0B0F352}" type="pres">
      <dgm:prSet presAssocID="{8C9FEBAA-14EF-7E45-903C-A4B216AD00C7}" presName="hierRoot2" presStyleCnt="0"/>
      <dgm:spPr/>
    </dgm:pt>
    <dgm:pt modelId="{11FD27F5-E9E7-7A48-9D39-CD05AA39E848}" type="pres">
      <dgm:prSet presAssocID="{8C9FEBAA-14EF-7E45-903C-A4B216AD00C7}" presName="composite2" presStyleCnt="0"/>
      <dgm:spPr/>
    </dgm:pt>
    <dgm:pt modelId="{B953570B-188F-6446-8A73-5041638692E7}" type="pres">
      <dgm:prSet presAssocID="{8C9FEBAA-14EF-7E45-903C-A4B216AD00C7}" presName="background2" presStyleLbl="node2" presStyleIdx="0" presStyleCnt="2"/>
      <dgm:spPr/>
    </dgm:pt>
    <dgm:pt modelId="{7DA5790B-CD8E-C040-BE58-73235295DCF9}" type="pres">
      <dgm:prSet presAssocID="{8C9FEBAA-14EF-7E45-903C-A4B216AD00C7}" presName="text2" presStyleLbl="fgAcc2" presStyleIdx="0" presStyleCnt="2">
        <dgm:presLayoutVars>
          <dgm:chPref val="3"/>
        </dgm:presLayoutVars>
      </dgm:prSet>
      <dgm:spPr/>
    </dgm:pt>
    <dgm:pt modelId="{17CFFEB9-07BB-E448-B3E4-07FC420ADAA3}" type="pres">
      <dgm:prSet presAssocID="{8C9FEBAA-14EF-7E45-903C-A4B216AD00C7}" presName="hierChild3" presStyleCnt="0"/>
      <dgm:spPr/>
    </dgm:pt>
    <dgm:pt modelId="{AE7D721A-514E-0949-8EBE-ECBDEEF45327}" type="pres">
      <dgm:prSet presAssocID="{FB905D1F-C88F-AD43-89CE-BF757FF41687}" presName="Name17" presStyleLbl="parChTrans1D3" presStyleIdx="0" presStyleCnt="3"/>
      <dgm:spPr/>
    </dgm:pt>
    <dgm:pt modelId="{BA1DA481-48BA-B048-A6A5-0E5F5D2B4C2C}" type="pres">
      <dgm:prSet presAssocID="{85E00C34-B6D4-AA4F-BD5D-8F3365C2927B}" presName="hierRoot3" presStyleCnt="0"/>
      <dgm:spPr/>
    </dgm:pt>
    <dgm:pt modelId="{40C04817-96A3-A047-8D92-F505FD9ED5E4}" type="pres">
      <dgm:prSet presAssocID="{85E00C34-B6D4-AA4F-BD5D-8F3365C2927B}" presName="composite3" presStyleCnt="0"/>
      <dgm:spPr/>
    </dgm:pt>
    <dgm:pt modelId="{D5DBF337-DD4B-1D45-9AF4-72A9466E12A4}" type="pres">
      <dgm:prSet presAssocID="{85E00C34-B6D4-AA4F-BD5D-8F3365C2927B}" presName="background3" presStyleLbl="node3" presStyleIdx="0" presStyleCnt="3"/>
      <dgm:spPr/>
    </dgm:pt>
    <dgm:pt modelId="{C41FBCED-EDC7-6146-9F3E-0A5B45E679DF}" type="pres">
      <dgm:prSet presAssocID="{85E00C34-B6D4-AA4F-BD5D-8F3365C2927B}" presName="text3" presStyleLbl="fgAcc3" presStyleIdx="0" presStyleCnt="3">
        <dgm:presLayoutVars>
          <dgm:chPref val="3"/>
        </dgm:presLayoutVars>
      </dgm:prSet>
      <dgm:spPr/>
    </dgm:pt>
    <dgm:pt modelId="{9448041A-3AD1-6348-A89B-2D93AB6A121A}" type="pres">
      <dgm:prSet presAssocID="{85E00C34-B6D4-AA4F-BD5D-8F3365C2927B}" presName="hierChild4" presStyleCnt="0"/>
      <dgm:spPr/>
    </dgm:pt>
    <dgm:pt modelId="{FDC724C7-5F68-254B-BB64-5124C7D21495}" type="pres">
      <dgm:prSet presAssocID="{928C137C-A2C2-A14F-A1FF-9C85FD6E22EA}" presName="Name10" presStyleLbl="parChTrans1D2" presStyleIdx="1" presStyleCnt="2"/>
      <dgm:spPr/>
    </dgm:pt>
    <dgm:pt modelId="{6FDEA569-D2ED-5442-BAD2-FD493F0CDBB3}" type="pres">
      <dgm:prSet presAssocID="{89D3FC41-28B2-544E-B54F-F5F8784CADD1}" presName="hierRoot2" presStyleCnt="0"/>
      <dgm:spPr/>
    </dgm:pt>
    <dgm:pt modelId="{8F31D77A-5B17-1D43-9757-A30A48912F19}" type="pres">
      <dgm:prSet presAssocID="{89D3FC41-28B2-544E-B54F-F5F8784CADD1}" presName="composite2" presStyleCnt="0"/>
      <dgm:spPr/>
    </dgm:pt>
    <dgm:pt modelId="{C06B8139-B989-A24E-B2F1-1D073CAB28FA}" type="pres">
      <dgm:prSet presAssocID="{89D3FC41-28B2-544E-B54F-F5F8784CADD1}" presName="background2" presStyleLbl="node2" presStyleIdx="1" presStyleCnt="2"/>
      <dgm:spPr/>
    </dgm:pt>
    <dgm:pt modelId="{64AFD832-8521-0741-9FDB-A725CA77C87D}" type="pres">
      <dgm:prSet presAssocID="{89D3FC41-28B2-544E-B54F-F5F8784CADD1}" presName="text2" presStyleLbl="fgAcc2" presStyleIdx="1" presStyleCnt="2">
        <dgm:presLayoutVars>
          <dgm:chPref val="3"/>
        </dgm:presLayoutVars>
      </dgm:prSet>
      <dgm:spPr/>
    </dgm:pt>
    <dgm:pt modelId="{F11A9D97-1C88-7C43-8E82-CF85C2C7F9E8}" type="pres">
      <dgm:prSet presAssocID="{89D3FC41-28B2-544E-B54F-F5F8784CADD1}" presName="hierChild3" presStyleCnt="0"/>
      <dgm:spPr/>
    </dgm:pt>
    <dgm:pt modelId="{FE93E2A8-35AA-4148-AA90-1B353AD91BCB}" type="pres">
      <dgm:prSet presAssocID="{F8160F5E-02B8-FD4B-8B88-0622338F95A5}" presName="Name17" presStyleLbl="parChTrans1D3" presStyleIdx="1" presStyleCnt="3"/>
      <dgm:spPr/>
    </dgm:pt>
    <dgm:pt modelId="{01DF030F-7DC8-ED47-8A2D-FF85D20D3649}" type="pres">
      <dgm:prSet presAssocID="{FD242072-A451-9844-9724-CAE29FCF46CA}" presName="hierRoot3" presStyleCnt="0"/>
      <dgm:spPr/>
    </dgm:pt>
    <dgm:pt modelId="{5A216757-D893-354D-8ABA-A22A8D6A4380}" type="pres">
      <dgm:prSet presAssocID="{FD242072-A451-9844-9724-CAE29FCF46CA}" presName="composite3" presStyleCnt="0"/>
      <dgm:spPr/>
    </dgm:pt>
    <dgm:pt modelId="{792E93BA-3C81-244E-999E-7C318218E3B9}" type="pres">
      <dgm:prSet presAssocID="{FD242072-A451-9844-9724-CAE29FCF46CA}" presName="background3" presStyleLbl="node3" presStyleIdx="1" presStyleCnt="3"/>
      <dgm:spPr/>
    </dgm:pt>
    <dgm:pt modelId="{72040F3A-2348-3D4D-839F-1AF8685A05EA}" type="pres">
      <dgm:prSet presAssocID="{FD242072-A451-9844-9724-CAE29FCF46CA}" presName="text3" presStyleLbl="fgAcc3" presStyleIdx="1" presStyleCnt="3">
        <dgm:presLayoutVars>
          <dgm:chPref val="3"/>
        </dgm:presLayoutVars>
      </dgm:prSet>
      <dgm:spPr/>
    </dgm:pt>
    <dgm:pt modelId="{239B9A3B-FFCB-CB42-A488-7165C7E406EC}" type="pres">
      <dgm:prSet presAssocID="{FD242072-A451-9844-9724-CAE29FCF46CA}" presName="hierChild4" presStyleCnt="0"/>
      <dgm:spPr/>
    </dgm:pt>
    <dgm:pt modelId="{70E5C02B-7EF5-3C45-AFA9-E546AC4111C4}" type="pres">
      <dgm:prSet presAssocID="{534011D4-1560-AB4C-8E20-DFC2EECD0225}" presName="Name17" presStyleLbl="parChTrans1D3" presStyleIdx="2" presStyleCnt="3"/>
      <dgm:spPr/>
    </dgm:pt>
    <dgm:pt modelId="{D28A62DA-86D0-814E-AF7B-502308008778}" type="pres">
      <dgm:prSet presAssocID="{A3509696-B296-7149-92EA-06DA16ED6D6B}" presName="hierRoot3" presStyleCnt="0"/>
      <dgm:spPr/>
    </dgm:pt>
    <dgm:pt modelId="{32B48368-9BD7-B248-AC4A-375C59B93578}" type="pres">
      <dgm:prSet presAssocID="{A3509696-B296-7149-92EA-06DA16ED6D6B}" presName="composite3" presStyleCnt="0"/>
      <dgm:spPr/>
    </dgm:pt>
    <dgm:pt modelId="{D3A4D180-FD28-A540-947B-7A1FF2118243}" type="pres">
      <dgm:prSet presAssocID="{A3509696-B296-7149-92EA-06DA16ED6D6B}" presName="background3" presStyleLbl="node3" presStyleIdx="2" presStyleCnt="3"/>
      <dgm:spPr/>
    </dgm:pt>
    <dgm:pt modelId="{1E9AB3E8-3A6D-3C44-8494-8D884F9481C8}" type="pres">
      <dgm:prSet presAssocID="{A3509696-B296-7149-92EA-06DA16ED6D6B}" presName="text3" presStyleLbl="fgAcc3" presStyleIdx="2" presStyleCnt="3">
        <dgm:presLayoutVars>
          <dgm:chPref val="3"/>
        </dgm:presLayoutVars>
      </dgm:prSet>
      <dgm:spPr/>
    </dgm:pt>
    <dgm:pt modelId="{E69D93AB-4067-8E45-9003-1AD846D20716}" type="pres">
      <dgm:prSet presAssocID="{A3509696-B296-7149-92EA-06DA16ED6D6B}" presName="hierChild4" presStyleCnt="0"/>
      <dgm:spPr/>
    </dgm:pt>
  </dgm:ptLst>
  <dgm:cxnLst>
    <dgm:cxn modelId="{9BB9740C-AE7D-4197-8C13-4606BFC17F94}" type="presOf" srcId="{534011D4-1560-AB4C-8E20-DFC2EECD0225}" destId="{70E5C02B-7EF5-3C45-AFA9-E546AC4111C4}" srcOrd="0" destOrd="0" presId="urn:microsoft.com/office/officeart/2005/8/layout/hierarchy1"/>
    <dgm:cxn modelId="{78E7A91E-006B-4302-9163-E45FE1564C4C}" type="presOf" srcId="{89D3FC41-28B2-544E-B54F-F5F8784CADD1}" destId="{64AFD832-8521-0741-9FDB-A725CA77C87D}" srcOrd="0" destOrd="0" presId="urn:microsoft.com/office/officeart/2005/8/layout/hierarchy1"/>
    <dgm:cxn modelId="{AF14373B-EA60-4390-BB92-5E1AE423DEFB}" type="presOf" srcId="{A3509696-B296-7149-92EA-06DA16ED6D6B}" destId="{1E9AB3E8-3A6D-3C44-8494-8D884F9481C8}" srcOrd="0" destOrd="0" presId="urn:microsoft.com/office/officeart/2005/8/layout/hierarchy1"/>
    <dgm:cxn modelId="{8381615C-3295-4D49-BB09-61A9D7A25E5D}" srcId="{8C9FEBAA-14EF-7E45-903C-A4B216AD00C7}" destId="{85E00C34-B6D4-AA4F-BD5D-8F3365C2927B}" srcOrd="0" destOrd="0" parTransId="{FB905D1F-C88F-AD43-89CE-BF757FF41687}" sibTransId="{7DECEF3F-02B5-7745-8F8E-A09DF36DDC2C}"/>
    <dgm:cxn modelId="{5C79894A-D263-4E67-8D2B-3069C1E59F21}" type="presOf" srcId="{8C9FEBAA-14EF-7E45-903C-A4B216AD00C7}" destId="{7DA5790B-CD8E-C040-BE58-73235295DCF9}" srcOrd="0" destOrd="0" presId="urn:microsoft.com/office/officeart/2005/8/layout/hierarchy1"/>
    <dgm:cxn modelId="{0B53CD50-8121-479E-8822-2ABAB8850D8F}" type="presOf" srcId="{928C137C-A2C2-A14F-A1FF-9C85FD6E22EA}" destId="{FDC724C7-5F68-254B-BB64-5124C7D21495}" srcOrd="0" destOrd="0" presId="urn:microsoft.com/office/officeart/2005/8/layout/hierarchy1"/>
    <dgm:cxn modelId="{AF128556-6ADF-B243-A91D-AF49C5BFBD3D}" srcId="{5718CA88-8BC6-F945-B449-9140064D151F}" destId="{8C9FEBAA-14EF-7E45-903C-A4B216AD00C7}" srcOrd="0" destOrd="0" parTransId="{B2CAC31C-892D-6942-B08C-E2C78559F044}" sibTransId="{87E3CFDA-4462-B84E-A392-17D0758F077B}"/>
    <dgm:cxn modelId="{8DE8015A-D7B9-4FC7-9A9E-189055CCEE65}" type="presOf" srcId="{B2CAC31C-892D-6942-B08C-E2C78559F044}" destId="{E80A8F12-2C8F-9E44-A487-430B3E28D28B}" srcOrd="0" destOrd="0" presId="urn:microsoft.com/office/officeart/2005/8/layout/hierarchy1"/>
    <dgm:cxn modelId="{5931C77A-6A18-974D-B063-F35F4522BA5B}" srcId="{89D3FC41-28B2-544E-B54F-F5F8784CADD1}" destId="{A3509696-B296-7149-92EA-06DA16ED6D6B}" srcOrd="1" destOrd="0" parTransId="{534011D4-1560-AB4C-8E20-DFC2EECD0225}" sibTransId="{33E13778-A214-254E-A961-B4AFA4928BCD}"/>
    <dgm:cxn modelId="{4CF2ED7F-6469-4271-BC65-C67092EDAEF1}" type="presOf" srcId="{F8160F5E-02B8-FD4B-8B88-0622338F95A5}" destId="{FE93E2A8-35AA-4148-AA90-1B353AD91BCB}" srcOrd="0" destOrd="0" presId="urn:microsoft.com/office/officeart/2005/8/layout/hierarchy1"/>
    <dgm:cxn modelId="{2F4CBCA0-09DA-4B45-875D-5F728DA07534}" type="presOf" srcId="{FD242072-A451-9844-9724-CAE29FCF46CA}" destId="{72040F3A-2348-3D4D-839F-1AF8685A05EA}" srcOrd="0" destOrd="0" presId="urn:microsoft.com/office/officeart/2005/8/layout/hierarchy1"/>
    <dgm:cxn modelId="{2430D4A2-BDB2-4F1A-B4D3-8C98B82C0BFF}" type="presOf" srcId="{85E00C34-B6D4-AA4F-BD5D-8F3365C2927B}" destId="{C41FBCED-EDC7-6146-9F3E-0A5B45E679DF}" srcOrd="0" destOrd="0" presId="urn:microsoft.com/office/officeart/2005/8/layout/hierarchy1"/>
    <dgm:cxn modelId="{6D574AA6-9369-4C9B-8E3F-6936C5AAC9CA}" type="presOf" srcId="{FB905D1F-C88F-AD43-89CE-BF757FF41687}" destId="{AE7D721A-514E-0949-8EBE-ECBDEEF45327}" srcOrd="0" destOrd="0" presId="urn:microsoft.com/office/officeart/2005/8/layout/hierarchy1"/>
    <dgm:cxn modelId="{1EB9FCE8-29B5-4FFA-8A58-BD49F361C451}" type="presOf" srcId="{5718CA88-8BC6-F945-B449-9140064D151F}" destId="{4D4E54FF-E4D6-444C-AA42-EA99DE2033B3}" srcOrd="0" destOrd="0" presId="urn:microsoft.com/office/officeart/2005/8/layout/hierarchy1"/>
    <dgm:cxn modelId="{6E1304EB-4F51-4A4B-8C08-988968435CDC}" srcId="{DD0AFF71-06C5-884A-943B-467C2766C9AE}" destId="{5718CA88-8BC6-F945-B449-9140064D151F}" srcOrd="0" destOrd="0" parTransId="{C169A6DB-B7D0-9942-9E8E-A3BCC97F0E9C}" sibTransId="{00DFA1C7-A68C-BD4F-BDA5-54AD3E5710A6}"/>
    <dgm:cxn modelId="{E0CF4DEB-F563-4BB0-B73F-7E22016374F7}" type="presOf" srcId="{DD0AFF71-06C5-884A-943B-467C2766C9AE}" destId="{010C6590-EABB-4041-93AE-41D846CE9D3A}" srcOrd="0" destOrd="0" presId="urn:microsoft.com/office/officeart/2005/8/layout/hierarchy1"/>
    <dgm:cxn modelId="{D1DCFCF6-EFD2-8848-A310-2A0E37981269}" srcId="{89D3FC41-28B2-544E-B54F-F5F8784CADD1}" destId="{FD242072-A451-9844-9724-CAE29FCF46CA}" srcOrd="0" destOrd="0" parTransId="{F8160F5E-02B8-FD4B-8B88-0622338F95A5}" sibTransId="{4B779DF7-985C-2A41-9113-2877FEB37E8F}"/>
    <dgm:cxn modelId="{5E2CA0F8-6FED-DD4A-A8BE-BD5847A93AE1}" srcId="{5718CA88-8BC6-F945-B449-9140064D151F}" destId="{89D3FC41-28B2-544E-B54F-F5F8784CADD1}" srcOrd="1" destOrd="0" parTransId="{928C137C-A2C2-A14F-A1FF-9C85FD6E22EA}" sibTransId="{FF99C266-8F5D-D142-90C5-4152163A436B}"/>
    <dgm:cxn modelId="{51DF8BA7-1845-462E-B672-7CFC5B6BDEA6}" type="presParOf" srcId="{010C6590-EABB-4041-93AE-41D846CE9D3A}" destId="{D5F927F3-98A0-8C40-A9DC-A3ED8C7D9BDE}" srcOrd="0" destOrd="0" presId="urn:microsoft.com/office/officeart/2005/8/layout/hierarchy1"/>
    <dgm:cxn modelId="{BA38BC3F-99E4-4166-BB15-F2CFA4F36A0F}" type="presParOf" srcId="{D5F927F3-98A0-8C40-A9DC-A3ED8C7D9BDE}" destId="{0E3FF535-5E11-814A-8E8E-3445BD8FD562}" srcOrd="0" destOrd="0" presId="urn:microsoft.com/office/officeart/2005/8/layout/hierarchy1"/>
    <dgm:cxn modelId="{DB01FF9C-313F-411A-83B9-F8EC905EFC0F}" type="presParOf" srcId="{0E3FF535-5E11-814A-8E8E-3445BD8FD562}" destId="{49FDFF47-4FEA-2B49-A18B-27166CB94D8E}" srcOrd="0" destOrd="0" presId="urn:microsoft.com/office/officeart/2005/8/layout/hierarchy1"/>
    <dgm:cxn modelId="{8344B6DB-5DB7-4B49-A5D9-E0BFBAC5D97C}" type="presParOf" srcId="{0E3FF535-5E11-814A-8E8E-3445BD8FD562}" destId="{4D4E54FF-E4D6-444C-AA42-EA99DE2033B3}" srcOrd="1" destOrd="0" presId="urn:microsoft.com/office/officeart/2005/8/layout/hierarchy1"/>
    <dgm:cxn modelId="{5B1C04AA-4CCF-454B-A116-DFDDFFEEC5B8}" type="presParOf" srcId="{D5F927F3-98A0-8C40-A9DC-A3ED8C7D9BDE}" destId="{B685A9D2-8D10-FC49-80BF-6B2C42CBA1FC}" srcOrd="1" destOrd="0" presId="urn:microsoft.com/office/officeart/2005/8/layout/hierarchy1"/>
    <dgm:cxn modelId="{5BFC6775-B55A-4D27-8550-DD29EBD7DF85}" type="presParOf" srcId="{B685A9D2-8D10-FC49-80BF-6B2C42CBA1FC}" destId="{E80A8F12-2C8F-9E44-A487-430B3E28D28B}" srcOrd="0" destOrd="0" presId="urn:microsoft.com/office/officeart/2005/8/layout/hierarchy1"/>
    <dgm:cxn modelId="{0F6D1D04-8777-4C9E-9D66-3BEFCBF3324A}" type="presParOf" srcId="{B685A9D2-8D10-FC49-80BF-6B2C42CBA1FC}" destId="{DB92EDB4-FFDB-9C4E-A53D-D609B0B0F352}" srcOrd="1" destOrd="0" presId="urn:microsoft.com/office/officeart/2005/8/layout/hierarchy1"/>
    <dgm:cxn modelId="{AF4E3DAE-73F0-462B-9189-8FB3A6E685CF}" type="presParOf" srcId="{DB92EDB4-FFDB-9C4E-A53D-D609B0B0F352}" destId="{11FD27F5-E9E7-7A48-9D39-CD05AA39E848}" srcOrd="0" destOrd="0" presId="urn:microsoft.com/office/officeart/2005/8/layout/hierarchy1"/>
    <dgm:cxn modelId="{0E66567B-735B-485A-A791-A6EE5D2B9930}" type="presParOf" srcId="{11FD27F5-E9E7-7A48-9D39-CD05AA39E848}" destId="{B953570B-188F-6446-8A73-5041638692E7}" srcOrd="0" destOrd="0" presId="urn:microsoft.com/office/officeart/2005/8/layout/hierarchy1"/>
    <dgm:cxn modelId="{5603001A-0090-4F7B-A2AF-876D7C07A0FA}" type="presParOf" srcId="{11FD27F5-E9E7-7A48-9D39-CD05AA39E848}" destId="{7DA5790B-CD8E-C040-BE58-73235295DCF9}" srcOrd="1" destOrd="0" presId="urn:microsoft.com/office/officeart/2005/8/layout/hierarchy1"/>
    <dgm:cxn modelId="{F0B644AF-0915-464D-B8E1-D7C40310F209}" type="presParOf" srcId="{DB92EDB4-FFDB-9C4E-A53D-D609B0B0F352}" destId="{17CFFEB9-07BB-E448-B3E4-07FC420ADAA3}" srcOrd="1" destOrd="0" presId="urn:microsoft.com/office/officeart/2005/8/layout/hierarchy1"/>
    <dgm:cxn modelId="{F84D9A7B-F057-48FE-B9C1-82F96D3B8327}" type="presParOf" srcId="{17CFFEB9-07BB-E448-B3E4-07FC420ADAA3}" destId="{AE7D721A-514E-0949-8EBE-ECBDEEF45327}" srcOrd="0" destOrd="0" presId="urn:microsoft.com/office/officeart/2005/8/layout/hierarchy1"/>
    <dgm:cxn modelId="{21D122B9-9CCA-41B3-8BF4-6A1383159DBC}" type="presParOf" srcId="{17CFFEB9-07BB-E448-B3E4-07FC420ADAA3}" destId="{BA1DA481-48BA-B048-A6A5-0E5F5D2B4C2C}" srcOrd="1" destOrd="0" presId="urn:microsoft.com/office/officeart/2005/8/layout/hierarchy1"/>
    <dgm:cxn modelId="{B682F804-5769-4375-9F12-6E7021A2AB5C}" type="presParOf" srcId="{BA1DA481-48BA-B048-A6A5-0E5F5D2B4C2C}" destId="{40C04817-96A3-A047-8D92-F505FD9ED5E4}" srcOrd="0" destOrd="0" presId="urn:microsoft.com/office/officeart/2005/8/layout/hierarchy1"/>
    <dgm:cxn modelId="{D6A22684-11A3-41FC-931E-D25680988072}" type="presParOf" srcId="{40C04817-96A3-A047-8D92-F505FD9ED5E4}" destId="{D5DBF337-DD4B-1D45-9AF4-72A9466E12A4}" srcOrd="0" destOrd="0" presId="urn:microsoft.com/office/officeart/2005/8/layout/hierarchy1"/>
    <dgm:cxn modelId="{19C708D0-70FC-42CE-9A56-A392A71B4BD6}" type="presParOf" srcId="{40C04817-96A3-A047-8D92-F505FD9ED5E4}" destId="{C41FBCED-EDC7-6146-9F3E-0A5B45E679DF}" srcOrd="1" destOrd="0" presId="urn:microsoft.com/office/officeart/2005/8/layout/hierarchy1"/>
    <dgm:cxn modelId="{96AA0805-92E5-4E7A-9D8E-A60AFCFBD5CF}" type="presParOf" srcId="{BA1DA481-48BA-B048-A6A5-0E5F5D2B4C2C}" destId="{9448041A-3AD1-6348-A89B-2D93AB6A121A}" srcOrd="1" destOrd="0" presId="urn:microsoft.com/office/officeart/2005/8/layout/hierarchy1"/>
    <dgm:cxn modelId="{A7E5E8B7-DC84-4D36-887D-B0D9DE63E805}" type="presParOf" srcId="{B685A9D2-8D10-FC49-80BF-6B2C42CBA1FC}" destId="{FDC724C7-5F68-254B-BB64-5124C7D21495}" srcOrd="2" destOrd="0" presId="urn:microsoft.com/office/officeart/2005/8/layout/hierarchy1"/>
    <dgm:cxn modelId="{EF388010-6E44-4E94-A181-D3C3EF2FD6D6}" type="presParOf" srcId="{B685A9D2-8D10-FC49-80BF-6B2C42CBA1FC}" destId="{6FDEA569-D2ED-5442-BAD2-FD493F0CDBB3}" srcOrd="3" destOrd="0" presId="urn:microsoft.com/office/officeart/2005/8/layout/hierarchy1"/>
    <dgm:cxn modelId="{F2D01C90-A837-4001-B9A1-DDD6D325D2F8}" type="presParOf" srcId="{6FDEA569-D2ED-5442-BAD2-FD493F0CDBB3}" destId="{8F31D77A-5B17-1D43-9757-A30A48912F19}" srcOrd="0" destOrd="0" presId="urn:microsoft.com/office/officeart/2005/8/layout/hierarchy1"/>
    <dgm:cxn modelId="{7BBCEB88-E5C8-4CA1-B40F-8C1935705B0D}" type="presParOf" srcId="{8F31D77A-5B17-1D43-9757-A30A48912F19}" destId="{C06B8139-B989-A24E-B2F1-1D073CAB28FA}" srcOrd="0" destOrd="0" presId="urn:microsoft.com/office/officeart/2005/8/layout/hierarchy1"/>
    <dgm:cxn modelId="{158F9B8B-7A56-40E8-9332-A86F3B8F7E40}" type="presParOf" srcId="{8F31D77A-5B17-1D43-9757-A30A48912F19}" destId="{64AFD832-8521-0741-9FDB-A725CA77C87D}" srcOrd="1" destOrd="0" presId="urn:microsoft.com/office/officeart/2005/8/layout/hierarchy1"/>
    <dgm:cxn modelId="{71AF70D7-D75D-4163-8E1B-C3F25C21554B}" type="presParOf" srcId="{6FDEA569-D2ED-5442-BAD2-FD493F0CDBB3}" destId="{F11A9D97-1C88-7C43-8E82-CF85C2C7F9E8}" srcOrd="1" destOrd="0" presId="urn:microsoft.com/office/officeart/2005/8/layout/hierarchy1"/>
    <dgm:cxn modelId="{7C758A03-BDD8-40AB-A7DA-A42B5B497EBC}" type="presParOf" srcId="{F11A9D97-1C88-7C43-8E82-CF85C2C7F9E8}" destId="{FE93E2A8-35AA-4148-AA90-1B353AD91BCB}" srcOrd="0" destOrd="0" presId="urn:microsoft.com/office/officeart/2005/8/layout/hierarchy1"/>
    <dgm:cxn modelId="{870E5D52-2DF8-4937-B4B1-BAB04BA422A2}" type="presParOf" srcId="{F11A9D97-1C88-7C43-8E82-CF85C2C7F9E8}" destId="{01DF030F-7DC8-ED47-8A2D-FF85D20D3649}" srcOrd="1" destOrd="0" presId="urn:microsoft.com/office/officeart/2005/8/layout/hierarchy1"/>
    <dgm:cxn modelId="{E8634347-BB5C-4189-B02B-B2F261D6F81B}" type="presParOf" srcId="{01DF030F-7DC8-ED47-8A2D-FF85D20D3649}" destId="{5A216757-D893-354D-8ABA-A22A8D6A4380}" srcOrd="0" destOrd="0" presId="urn:microsoft.com/office/officeart/2005/8/layout/hierarchy1"/>
    <dgm:cxn modelId="{727AF21B-D81F-44BF-99A2-02E7812F8756}" type="presParOf" srcId="{5A216757-D893-354D-8ABA-A22A8D6A4380}" destId="{792E93BA-3C81-244E-999E-7C318218E3B9}" srcOrd="0" destOrd="0" presId="urn:microsoft.com/office/officeart/2005/8/layout/hierarchy1"/>
    <dgm:cxn modelId="{5EA346F7-7CC9-4AA2-8578-BF4012D03C7D}" type="presParOf" srcId="{5A216757-D893-354D-8ABA-A22A8D6A4380}" destId="{72040F3A-2348-3D4D-839F-1AF8685A05EA}" srcOrd="1" destOrd="0" presId="urn:microsoft.com/office/officeart/2005/8/layout/hierarchy1"/>
    <dgm:cxn modelId="{917FAC78-0435-4E31-A48D-9D56DC4D4E24}" type="presParOf" srcId="{01DF030F-7DC8-ED47-8A2D-FF85D20D3649}" destId="{239B9A3B-FFCB-CB42-A488-7165C7E406EC}" srcOrd="1" destOrd="0" presId="urn:microsoft.com/office/officeart/2005/8/layout/hierarchy1"/>
    <dgm:cxn modelId="{A6CE1022-F50B-439D-B1E3-96394090A8A9}" type="presParOf" srcId="{F11A9D97-1C88-7C43-8E82-CF85C2C7F9E8}" destId="{70E5C02B-7EF5-3C45-AFA9-E546AC4111C4}" srcOrd="2" destOrd="0" presId="urn:microsoft.com/office/officeart/2005/8/layout/hierarchy1"/>
    <dgm:cxn modelId="{CBFE5A13-CCF5-4495-9116-F06B068B8BF7}" type="presParOf" srcId="{F11A9D97-1C88-7C43-8E82-CF85C2C7F9E8}" destId="{D28A62DA-86D0-814E-AF7B-502308008778}" srcOrd="3" destOrd="0" presId="urn:microsoft.com/office/officeart/2005/8/layout/hierarchy1"/>
    <dgm:cxn modelId="{5CE3FA6A-3BB9-4E8C-AE20-4C5BE3D129CB}" type="presParOf" srcId="{D28A62DA-86D0-814E-AF7B-502308008778}" destId="{32B48368-9BD7-B248-AC4A-375C59B93578}" srcOrd="0" destOrd="0" presId="urn:microsoft.com/office/officeart/2005/8/layout/hierarchy1"/>
    <dgm:cxn modelId="{09B3C571-8056-4BD1-A53E-EB7315E3062F}" type="presParOf" srcId="{32B48368-9BD7-B248-AC4A-375C59B93578}" destId="{D3A4D180-FD28-A540-947B-7A1FF2118243}" srcOrd="0" destOrd="0" presId="urn:microsoft.com/office/officeart/2005/8/layout/hierarchy1"/>
    <dgm:cxn modelId="{5DEB7B67-6E3E-4253-9926-58E31D42D634}" type="presParOf" srcId="{32B48368-9BD7-B248-AC4A-375C59B93578}" destId="{1E9AB3E8-3A6D-3C44-8494-8D884F9481C8}" srcOrd="1" destOrd="0" presId="urn:microsoft.com/office/officeart/2005/8/layout/hierarchy1"/>
    <dgm:cxn modelId="{45A4040E-A2CE-42E6-B06F-D4EEBD533211}" type="presParOf" srcId="{D28A62DA-86D0-814E-AF7B-502308008778}" destId="{E69D93AB-4067-8E45-9003-1AD846D20716}"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714E4BF-F103-4290-B350-9CA57D882ACA}"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el-GR"/>
        </a:p>
      </dgm:t>
    </dgm:pt>
    <dgm:pt modelId="{1BB2C900-3C30-4A22-BD04-521949AF8578}">
      <dgm:prSet phldrT="[Κείμενο]" custT="1"/>
      <dgm:spPr/>
      <dgm:t>
        <a:bodyPr/>
        <a:lstStyle/>
        <a:p>
          <a:r>
            <a:rPr lang="el-GR" sz="2800" dirty="0"/>
            <a:t>ΕΠΙΤΡΟΠΗ</a:t>
          </a:r>
        </a:p>
      </dgm:t>
    </dgm:pt>
    <dgm:pt modelId="{BA6F9100-1CB2-4B85-BF2E-D516E7E2FEA4}" type="parTrans" cxnId="{D4F8DDC3-69B0-4192-A2E8-D8A5A63F8DC3}">
      <dgm:prSet/>
      <dgm:spPr/>
      <dgm:t>
        <a:bodyPr/>
        <a:lstStyle/>
        <a:p>
          <a:endParaRPr lang="el-GR"/>
        </a:p>
      </dgm:t>
    </dgm:pt>
    <dgm:pt modelId="{BC506C55-51F2-47E3-B1D0-C6F774B79744}" type="sibTrans" cxnId="{D4F8DDC3-69B0-4192-A2E8-D8A5A63F8DC3}">
      <dgm:prSet/>
      <dgm:spPr/>
      <dgm:t>
        <a:bodyPr/>
        <a:lstStyle/>
        <a:p>
          <a:endParaRPr lang="el-GR"/>
        </a:p>
      </dgm:t>
    </dgm:pt>
    <dgm:pt modelId="{D72EB68D-4E87-425E-A7E0-1AC67FCEA126}">
      <dgm:prSet phldrT="[Κείμενο]" custT="1"/>
      <dgm:spPr/>
      <dgm:t>
        <a:bodyPr/>
        <a:lstStyle/>
        <a:p>
          <a:r>
            <a:rPr lang="el-GR" sz="2800" dirty="0"/>
            <a:t>Εφαρμογή μέτρων χωρίς διακρίσεις</a:t>
          </a:r>
        </a:p>
      </dgm:t>
    </dgm:pt>
    <dgm:pt modelId="{5CADB946-2599-4A42-8B8C-DB609B8EB19D}" type="parTrans" cxnId="{25F8AEEF-A781-433F-BF39-93DDF81B28C4}">
      <dgm:prSet/>
      <dgm:spPr/>
      <dgm:t>
        <a:bodyPr/>
        <a:lstStyle/>
        <a:p>
          <a:endParaRPr lang="el-GR"/>
        </a:p>
      </dgm:t>
    </dgm:pt>
    <dgm:pt modelId="{5ED823F8-60B3-4EE4-B10E-0CAFE30EB6D7}" type="sibTrans" cxnId="{25F8AEEF-A781-433F-BF39-93DDF81B28C4}">
      <dgm:prSet/>
      <dgm:spPr/>
      <dgm:t>
        <a:bodyPr/>
        <a:lstStyle/>
        <a:p>
          <a:endParaRPr lang="el-GR"/>
        </a:p>
      </dgm:t>
    </dgm:pt>
    <dgm:pt modelId="{AAD07BC0-1800-4A34-B780-9D6ACD14DC5F}">
      <dgm:prSet phldrT="[Κείμενο]" custT="1"/>
      <dgm:spPr/>
      <dgm:t>
        <a:bodyPr/>
        <a:lstStyle/>
        <a:p>
          <a:r>
            <a:rPr lang="el-GR" sz="2800" dirty="0"/>
            <a:t>ΙΤΑΛΙΑ</a:t>
          </a:r>
        </a:p>
      </dgm:t>
    </dgm:pt>
    <dgm:pt modelId="{4CCAF08B-B932-4A22-B46C-7F21680EDD70}" type="parTrans" cxnId="{9579BF63-05C8-4F58-99D6-91F5E43F83F5}">
      <dgm:prSet/>
      <dgm:spPr/>
      <dgm:t>
        <a:bodyPr/>
        <a:lstStyle/>
        <a:p>
          <a:endParaRPr lang="el-GR"/>
        </a:p>
      </dgm:t>
    </dgm:pt>
    <dgm:pt modelId="{D5210F18-AE20-4446-A623-E00BFA14D8B0}" type="sibTrans" cxnId="{9579BF63-05C8-4F58-99D6-91F5E43F83F5}">
      <dgm:prSet/>
      <dgm:spPr/>
      <dgm:t>
        <a:bodyPr/>
        <a:lstStyle/>
        <a:p>
          <a:endParaRPr lang="el-GR"/>
        </a:p>
      </dgm:t>
    </dgm:pt>
    <dgm:pt modelId="{7AEAA422-CD35-4A95-B161-D6E4C7F54341}">
      <dgm:prSet phldrT="[Κείμενο]" custT="1"/>
      <dgm:spPr/>
      <dgm:t>
        <a:bodyPr/>
        <a:lstStyle/>
        <a:p>
          <a:r>
            <a:rPr lang="el-GR" sz="2800" dirty="0"/>
            <a:t>Δεν αντέταξε ισχυρισμούς</a:t>
          </a:r>
        </a:p>
      </dgm:t>
    </dgm:pt>
    <dgm:pt modelId="{76A42AB7-0E94-4524-A704-54429A8DA333}" type="parTrans" cxnId="{B392AE42-C2BC-407D-A23D-4CA8803826D2}">
      <dgm:prSet/>
      <dgm:spPr/>
      <dgm:t>
        <a:bodyPr/>
        <a:lstStyle/>
        <a:p>
          <a:endParaRPr lang="el-GR"/>
        </a:p>
      </dgm:t>
    </dgm:pt>
    <dgm:pt modelId="{024EFAD8-F989-45E8-B2FF-2E7ACB2C2DD3}" type="sibTrans" cxnId="{B392AE42-C2BC-407D-A23D-4CA8803826D2}">
      <dgm:prSet/>
      <dgm:spPr/>
      <dgm:t>
        <a:bodyPr/>
        <a:lstStyle/>
        <a:p>
          <a:endParaRPr lang="el-GR"/>
        </a:p>
      </dgm:t>
    </dgm:pt>
    <dgm:pt modelId="{8C1F4036-83E6-4DF6-9582-E6E4E126E6A0}">
      <dgm:prSet phldrT="[Κείμενο]"/>
      <dgm:spPr/>
      <dgm:t>
        <a:bodyPr/>
        <a:lstStyle/>
        <a:p>
          <a:r>
            <a:rPr lang="el-GR" dirty="0"/>
            <a:t>ΔΙΚΑΣΤΗΡΙΟ</a:t>
          </a:r>
        </a:p>
      </dgm:t>
    </dgm:pt>
    <dgm:pt modelId="{0069D805-BC40-4798-B271-0428904188E4}" type="parTrans" cxnId="{C179B548-1356-4247-9A90-51F2E141DE74}">
      <dgm:prSet/>
      <dgm:spPr/>
      <dgm:t>
        <a:bodyPr/>
        <a:lstStyle/>
        <a:p>
          <a:endParaRPr lang="el-GR"/>
        </a:p>
      </dgm:t>
    </dgm:pt>
    <dgm:pt modelId="{69A4DBB1-9D8B-4C87-9541-67730D967EA8}" type="sibTrans" cxnId="{C179B548-1356-4247-9A90-51F2E141DE74}">
      <dgm:prSet/>
      <dgm:spPr/>
      <dgm:t>
        <a:bodyPr/>
        <a:lstStyle/>
        <a:p>
          <a:endParaRPr lang="el-GR"/>
        </a:p>
      </dgm:t>
    </dgm:pt>
    <dgm:pt modelId="{DC3216F0-43FD-42FF-9013-57E9EC6967BC}">
      <dgm:prSet phldrT="[Κείμενο]" custT="1"/>
      <dgm:spPr/>
      <dgm:t>
        <a:bodyPr/>
        <a:lstStyle/>
        <a:p>
          <a:r>
            <a:rPr lang="el-GR" sz="2800" dirty="0"/>
            <a:t>Παραβίαση της ελευθερίας εγκατάστασης και κεφαλαίων  </a:t>
          </a:r>
        </a:p>
      </dgm:t>
    </dgm:pt>
    <dgm:pt modelId="{0B230934-6997-4802-BA98-2DE696E6DA8B}" type="parTrans" cxnId="{60813857-0E01-4F25-89EB-6B51576F7E5A}">
      <dgm:prSet/>
      <dgm:spPr/>
      <dgm:t>
        <a:bodyPr/>
        <a:lstStyle/>
        <a:p>
          <a:endParaRPr lang="el-GR"/>
        </a:p>
      </dgm:t>
    </dgm:pt>
    <dgm:pt modelId="{7A10032B-5DD1-41F4-B38C-E2B86CA23999}" type="sibTrans" cxnId="{60813857-0E01-4F25-89EB-6B51576F7E5A}">
      <dgm:prSet/>
      <dgm:spPr/>
      <dgm:t>
        <a:bodyPr/>
        <a:lstStyle/>
        <a:p>
          <a:endParaRPr lang="el-GR"/>
        </a:p>
      </dgm:t>
    </dgm:pt>
    <dgm:pt modelId="{DBFCDEE4-B0EC-4EFC-876F-87D790E26688}">
      <dgm:prSet phldrT="[Κείμενο]" custT="1"/>
      <dgm:spPr/>
      <dgm:t>
        <a:bodyPr/>
        <a:lstStyle/>
        <a:p>
          <a:r>
            <a:rPr lang="el-GR" sz="2800" dirty="0"/>
            <a:t>Λόγος γενικού συμφέροντος</a:t>
          </a:r>
        </a:p>
      </dgm:t>
    </dgm:pt>
    <dgm:pt modelId="{628B2F9F-6C01-401E-BBB8-22D6C11F0460}" type="parTrans" cxnId="{0252366D-7291-4C06-8F65-1A8FBE9CDAC5}">
      <dgm:prSet/>
      <dgm:spPr/>
      <dgm:t>
        <a:bodyPr/>
        <a:lstStyle/>
        <a:p>
          <a:endParaRPr lang="el-GR"/>
        </a:p>
      </dgm:t>
    </dgm:pt>
    <dgm:pt modelId="{0B44B23F-4FA1-4C3F-82E4-54C7FFDEE3E1}" type="sibTrans" cxnId="{0252366D-7291-4C06-8F65-1A8FBE9CDAC5}">
      <dgm:prSet/>
      <dgm:spPr/>
      <dgm:t>
        <a:bodyPr/>
        <a:lstStyle/>
        <a:p>
          <a:endParaRPr lang="el-GR"/>
        </a:p>
      </dgm:t>
    </dgm:pt>
    <dgm:pt modelId="{73592EE9-76C2-44D3-8EFF-6B5FBAAB7990}">
      <dgm:prSet phldrT="[Κείμενο]" custT="1"/>
      <dgm:spPr/>
      <dgm:t>
        <a:bodyPr/>
        <a:lstStyle/>
        <a:p>
          <a:r>
            <a:rPr lang="el-GR" sz="2800" dirty="0"/>
            <a:t>Αρχή αναλογικότητας</a:t>
          </a:r>
        </a:p>
      </dgm:t>
    </dgm:pt>
    <dgm:pt modelId="{CC1431E8-D7B9-4987-87ED-B559CCC58853}" type="parTrans" cxnId="{4ED78A5D-076D-49E8-992F-C210373F9DE0}">
      <dgm:prSet/>
      <dgm:spPr/>
      <dgm:t>
        <a:bodyPr/>
        <a:lstStyle/>
        <a:p>
          <a:endParaRPr lang="el-GR"/>
        </a:p>
      </dgm:t>
    </dgm:pt>
    <dgm:pt modelId="{C9D1814B-38BA-470C-8C95-BD080C914A3D}" type="sibTrans" cxnId="{4ED78A5D-076D-49E8-992F-C210373F9DE0}">
      <dgm:prSet/>
      <dgm:spPr/>
      <dgm:t>
        <a:bodyPr/>
        <a:lstStyle/>
        <a:p>
          <a:endParaRPr lang="el-GR"/>
        </a:p>
      </dgm:t>
    </dgm:pt>
    <dgm:pt modelId="{857FA48B-082A-4FD7-B735-2A63309B7DC4}">
      <dgm:prSet phldrT="[Κείμενο]" custT="1"/>
      <dgm:spPr/>
      <dgm:t>
        <a:bodyPr/>
        <a:lstStyle/>
        <a:p>
          <a:r>
            <a:rPr lang="el-GR" sz="2800" dirty="0"/>
            <a:t>Αποδέχθηκε την παραβίαση</a:t>
          </a:r>
        </a:p>
      </dgm:t>
    </dgm:pt>
    <dgm:pt modelId="{CC531AD4-66E4-4A14-8EB2-A9CB30050119}" type="parTrans" cxnId="{4F24CF05-71B8-41D9-BF0D-B8BAB939F325}">
      <dgm:prSet/>
      <dgm:spPr/>
      <dgm:t>
        <a:bodyPr/>
        <a:lstStyle/>
        <a:p>
          <a:endParaRPr lang="el-GR"/>
        </a:p>
      </dgm:t>
    </dgm:pt>
    <dgm:pt modelId="{1C3103A2-0808-47B6-9CF8-FD55E559F97D}" type="sibTrans" cxnId="{4F24CF05-71B8-41D9-BF0D-B8BAB939F325}">
      <dgm:prSet/>
      <dgm:spPr/>
      <dgm:t>
        <a:bodyPr/>
        <a:lstStyle/>
        <a:p>
          <a:endParaRPr lang="el-GR"/>
        </a:p>
      </dgm:t>
    </dgm:pt>
    <dgm:pt modelId="{DC7D1D9B-B58D-48C4-B594-A5D2F0CC6328}" type="pres">
      <dgm:prSet presAssocID="{2714E4BF-F103-4290-B350-9CA57D882ACA}" presName="linearFlow" presStyleCnt="0">
        <dgm:presLayoutVars>
          <dgm:dir/>
          <dgm:animLvl val="lvl"/>
          <dgm:resizeHandles val="exact"/>
        </dgm:presLayoutVars>
      </dgm:prSet>
      <dgm:spPr/>
    </dgm:pt>
    <dgm:pt modelId="{143C4658-B842-432C-8124-884A8DD57661}" type="pres">
      <dgm:prSet presAssocID="{1BB2C900-3C30-4A22-BD04-521949AF8578}" presName="composite" presStyleCnt="0"/>
      <dgm:spPr/>
    </dgm:pt>
    <dgm:pt modelId="{F59301F8-5AA0-4294-A3BB-2C829A298BC1}" type="pres">
      <dgm:prSet presAssocID="{1BB2C900-3C30-4A22-BD04-521949AF8578}" presName="parentText" presStyleLbl="alignNode1" presStyleIdx="0" presStyleCnt="3" custScaleX="122080">
        <dgm:presLayoutVars>
          <dgm:chMax val="1"/>
          <dgm:bulletEnabled val="1"/>
        </dgm:presLayoutVars>
      </dgm:prSet>
      <dgm:spPr/>
    </dgm:pt>
    <dgm:pt modelId="{C6C5B285-F62B-44E0-BDD9-DE9637933EBB}" type="pres">
      <dgm:prSet presAssocID="{1BB2C900-3C30-4A22-BD04-521949AF8578}" presName="descendantText" presStyleLbl="alignAcc1" presStyleIdx="0" presStyleCnt="3">
        <dgm:presLayoutVars>
          <dgm:bulletEnabled val="1"/>
        </dgm:presLayoutVars>
      </dgm:prSet>
      <dgm:spPr/>
    </dgm:pt>
    <dgm:pt modelId="{88A1C2C4-2055-4482-80FD-25C63D4AE289}" type="pres">
      <dgm:prSet presAssocID="{BC506C55-51F2-47E3-B1D0-C6F774B79744}" presName="sp" presStyleCnt="0"/>
      <dgm:spPr/>
    </dgm:pt>
    <dgm:pt modelId="{9EF75CC9-394D-45BD-8F9C-FEB6111F1E50}" type="pres">
      <dgm:prSet presAssocID="{AAD07BC0-1800-4A34-B780-9D6ACD14DC5F}" presName="composite" presStyleCnt="0"/>
      <dgm:spPr/>
    </dgm:pt>
    <dgm:pt modelId="{546E6F30-DB30-4E07-8780-409CD30475EA}" type="pres">
      <dgm:prSet presAssocID="{AAD07BC0-1800-4A34-B780-9D6ACD14DC5F}" presName="parentText" presStyleLbl="alignNode1" presStyleIdx="1" presStyleCnt="3">
        <dgm:presLayoutVars>
          <dgm:chMax val="1"/>
          <dgm:bulletEnabled val="1"/>
        </dgm:presLayoutVars>
      </dgm:prSet>
      <dgm:spPr/>
    </dgm:pt>
    <dgm:pt modelId="{B40BFF08-CBF6-4713-AF68-73F4718FFE64}" type="pres">
      <dgm:prSet presAssocID="{AAD07BC0-1800-4A34-B780-9D6ACD14DC5F}" presName="descendantText" presStyleLbl="alignAcc1" presStyleIdx="1" presStyleCnt="3">
        <dgm:presLayoutVars>
          <dgm:bulletEnabled val="1"/>
        </dgm:presLayoutVars>
      </dgm:prSet>
      <dgm:spPr/>
    </dgm:pt>
    <dgm:pt modelId="{88E3F0A6-E224-46C4-9B2B-E6CCEFCBA710}" type="pres">
      <dgm:prSet presAssocID="{D5210F18-AE20-4446-A623-E00BFA14D8B0}" presName="sp" presStyleCnt="0"/>
      <dgm:spPr/>
    </dgm:pt>
    <dgm:pt modelId="{C2A73F9B-522D-4686-9F60-8E0D0F535DD7}" type="pres">
      <dgm:prSet presAssocID="{8C1F4036-83E6-4DF6-9582-E6E4E126E6A0}" presName="composite" presStyleCnt="0"/>
      <dgm:spPr/>
    </dgm:pt>
    <dgm:pt modelId="{29C1B8EB-49F7-4435-9F3E-C31AB621B3BD}" type="pres">
      <dgm:prSet presAssocID="{8C1F4036-83E6-4DF6-9582-E6E4E126E6A0}" presName="parentText" presStyleLbl="alignNode1" presStyleIdx="2" presStyleCnt="3">
        <dgm:presLayoutVars>
          <dgm:chMax val="1"/>
          <dgm:bulletEnabled val="1"/>
        </dgm:presLayoutVars>
      </dgm:prSet>
      <dgm:spPr/>
    </dgm:pt>
    <dgm:pt modelId="{5D4103E8-322D-4B8B-A644-56F2CEAAB545}" type="pres">
      <dgm:prSet presAssocID="{8C1F4036-83E6-4DF6-9582-E6E4E126E6A0}" presName="descendantText" presStyleLbl="alignAcc1" presStyleIdx="2" presStyleCnt="3">
        <dgm:presLayoutVars>
          <dgm:bulletEnabled val="1"/>
        </dgm:presLayoutVars>
      </dgm:prSet>
      <dgm:spPr/>
    </dgm:pt>
  </dgm:ptLst>
  <dgm:cxnLst>
    <dgm:cxn modelId="{4F24CF05-71B8-41D9-BF0D-B8BAB939F325}" srcId="{AAD07BC0-1800-4A34-B780-9D6ACD14DC5F}" destId="{857FA48B-082A-4FD7-B735-2A63309B7DC4}" srcOrd="1" destOrd="0" parTransId="{CC531AD4-66E4-4A14-8EB2-A9CB30050119}" sibTransId="{1C3103A2-0808-47B6-9CF8-FD55E559F97D}"/>
    <dgm:cxn modelId="{1772290B-7762-4DAE-AA13-94291548792B}" type="presOf" srcId="{857FA48B-082A-4FD7-B735-2A63309B7DC4}" destId="{B40BFF08-CBF6-4713-AF68-73F4718FFE64}" srcOrd="0" destOrd="1" presId="urn:microsoft.com/office/officeart/2005/8/layout/chevron2"/>
    <dgm:cxn modelId="{7BF15B23-0E62-4A70-BE9D-55CA1666E3B6}" type="presOf" srcId="{2714E4BF-F103-4290-B350-9CA57D882ACA}" destId="{DC7D1D9B-B58D-48C4-B594-A5D2F0CC6328}" srcOrd="0" destOrd="0" presId="urn:microsoft.com/office/officeart/2005/8/layout/chevron2"/>
    <dgm:cxn modelId="{37177C2D-649B-4E9A-9BD3-B07BD2AC2279}" type="presOf" srcId="{DBFCDEE4-B0EC-4EFC-876F-87D790E26688}" destId="{C6C5B285-F62B-44E0-BDD9-DE9637933EBB}" srcOrd="0" destOrd="1" presId="urn:microsoft.com/office/officeart/2005/8/layout/chevron2"/>
    <dgm:cxn modelId="{4ED78A5D-076D-49E8-992F-C210373F9DE0}" srcId="{1BB2C900-3C30-4A22-BD04-521949AF8578}" destId="{73592EE9-76C2-44D3-8EFF-6B5FBAAB7990}" srcOrd="2" destOrd="0" parTransId="{CC1431E8-D7B9-4987-87ED-B559CCC58853}" sibTransId="{C9D1814B-38BA-470C-8C95-BD080C914A3D}"/>
    <dgm:cxn modelId="{E776035F-BBC8-4BD9-823D-5C2EC18D7E5B}" type="presOf" srcId="{73592EE9-76C2-44D3-8EFF-6B5FBAAB7990}" destId="{C6C5B285-F62B-44E0-BDD9-DE9637933EBB}" srcOrd="0" destOrd="2" presId="urn:microsoft.com/office/officeart/2005/8/layout/chevron2"/>
    <dgm:cxn modelId="{B392AE42-C2BC-407D-A23D-4CA8803826D2}" srcId="{AAD07BC0-1800-4A34-B780-9D6ACD14DC5F}" destId="{7AEAA422-CD35-4A95-B161-D6E4C7F54341}" srcOrd="0" destOrd="0" parTransId="{76A42AB7-0E94-4524-A704-54429A8DA333}" sibTransId="{024EFAD8-F989-45E8-B2FF-2E7ACB2C2DD3}"/>
    <dgm:cxn modelId="{9579BF63-05C8-4F58-99D6-91F5E43F83F5}" srcId="{2714E4BF-F103-4290-B350-9CA57D882ACA}" destId="{AAD07BC0-1800-4A34-B780-9D6ACD14DC5F}" srcOrd="1" destOrd="0" parTransId="{4CCAF08B-B932-4A22-B46C-7F21680EDD70}" sibTransId="{D5210F18-AE20-4446-A623-E00BFA14D8B0}"/>
    <dgm:cxn modelId="{C179B548-1356-4247-9A90-51F2E141DE74}" srcId="{2714E4BF-F103-4290-B350-9CA57D882ACA}" destId="{8C1F4036-83E6-4DF6-9582-E6E4E126E6A0}" srcOrd="2" destOrd="0" parTransId="{0069D805-BC40-4798-B271-0428904188E4}" sibTransId="{69A4DBB1-9D8B-4C87-9541-67730D967EA8}"/>
    <dgm:cxn modelId="{0252366D-7291-4C06-8F65-1A8FBE9CDAC5}" srcId="{1BB2C900-3C30-4A22-BD04-521949AF8578}" destId="{DBFCDEE4-B0EC-4EFC-876F-87D790E26688}" srcOrd="1" destOrd="0" parTransId="{628B2F9F-6C01-401E-BBB8-22D6C11F0460}" sibTransId="{0B44B23F-4FA1-4C3F-82E4-54C7FFDEE3E1}"/>
    <dgm:cxn modelId="{60813857-0E01-4F25-89EB-6B51576F7E5A}" srcId="{8C1F4036-83E6-4DF6-9582-E6E4E126E6A0}" destId="{DC3216F0-43FD-42FF-9013-57E9EC6967BC}" srcOrd="0" destOrd="0" parTransId="{0B230934-6997-4802-BA98-2DE696E6DA8B}" sibTransId="{7A10032B-5DD1-41F4-B38C-E2B86CA23999}"/>
    <dgm:cxn modelId="{411FDB94-A70E-4F09-8B80-E3E5BC786003}" type="presOf" srcId="{7AEAA422-CD35-4A95-B161-D6E4C7F54341}" destId="{B40BFF08-CBF6-4713-AF68-73F4718FFE64}" srcOrd="0" destOrd="0" presId="urn:microsoft.com/office/officeart/2005/8/layout/chevron2"/>
    <dgm:cxn modelId="{4C578CB9-2CBD-49FA-B813-68835D59FBA2}" type="presOf" srcId="{AAD07BC0-1800-4A34-B780-9D6ACD14DC5F}" destId="{546E6F30-DB30-4E07-8780-409CD30475EA}" srcOrd="0" destOrd="0" presId="urn:microsoft.com/office/officeart/2005/8/layout/chevron2"/>
    <dgm:cxn modelId="{EB9B3EC0-723F-4580-80A2-A1E3ED18C2C3}" type="presOf" srcId="{8C1F4036-83E6-4DF6-9582-E6E4E126E6A0}" destId="{29C1B8EB-49F7-4435-9F3E-C31AB621B3BD}" srcOrd="0" destOrd="0" presId="urn:microsoft.com/office/officeart/2005/8/layout/chevron2"/>
    <dgm:cxn modelId="{FB1A75C0-01ED-41C3-BE54-5BB9DA08819E}" type="presOf" srcId="{D72EB68D-4E87-425E-A7E0-1AC67FCEA126}" destId="{C6C5B285-F62B-44E0-BDD9-DE9637933EBB}" srcOrd="0" destOrd="0" presId="urn:microsoft.com/office/officeart/2005/8/layout/chevron2"/>
    <dgm:cxn modelId="{D4F8DDC3-69B0-4192-A2E8-D8A5A63F8DC3}" srcId="{2714E4BF-F103-4290-B350-9CA57D882ACA}" destId="{1BB2C900-3C30-4A22-BD04-521949AF8578}" srcOrd="0" destOrd="0" parTransId="{BA6F9100-1CB2-4B85-BF2E-D516E7E2FEA4}" sibTransId="{BC506C55-51F2-47E3-B1D0-C6F774B79744}"/>
    <dgm:cxn modelId="{25F8AEEF-A781-433F-BF39-93DDF81B28C4}" srcId="{1BB2C900-3C30-4A22-BD04-521949AF8578}" destId="{D72EB68D-4E87-425E-A7E0-1AC67FCEA126}" srcOrd="0" destOrd="0" parTransId="{5CADB946-2599-4A42-8B8C-DB609B8EB19D}" sibTransId="{5ED823F8-60B3-4EE4-B10E-0CAFE30EB6D7}"/>
    <dgm:cxn modelId="{9FFB54F9-D84C-4CF4-A063-938398E15ABE}" type="presOf" srcId="{DC3216F0-43FD-42FF-9013-57E9EC6967BC}" destId="{5D4103E8-322D-4B8B-A644-56F2CEAAB545}" srcOrd="0" destOrd="0" presId="urn:microsoft.com/office/officeart/2005/8/layout/chevron2"/>
    <dgm:cxn modelId="{EADFDCFE-A341-415C-81D9-8321B5BE41BA}" type="presOf" srcId="{1BB2C900-3C30-4A22-BD04-521949AF8578}" destId="{F59301F8-5AA0-4294-A3BB-2C829A298BC1}" srcOrd="0" destOrd="0" presId="urn:microsoft.com/office/officeart/2005/8/layout/chevron2"/>
    <dgm:cxn modelId="{32C81510-3EEE-4501-961F-B2FD9443CB38}" type="presParOf" srcId="{DC7D1D9B-B58D-48C4-B594-A5D2F0CC6328}" destId="{143C4658-B842-432C-8124-884A8DD57661}" srcOrd="0" destOrd="0" presId="urn:microsoft.com/office/officeart/2005/8/layout/chevron2"/>
    <dgm:cxn modelId="{F54D7919-B9F8-4714-9471-12054FF6C88D}" type="presParOf" srcId="{143C4658-B842-432C-8124-884A8DD57661}" destId="{F59301F8-5AA0-4294-A3BB-2C829A298BC1}" srcOrd="0" destOrd="0" presId="urn:microsoft.com/office/officeart/2005/8/layout/chevron2"/>
    <dgm:cxn modelId="{C06ACC4F-2224-4DAE-A173-A77C8AD27270}" type="presParOf" srcId="{143C4658-B842-432C-8124-884A8DD57661}" destId="{C6C5B285-F62B-44E0-BDD9-DE9637933EBB}" srcOrd="1" destOrd="0" presId="urn:microsoft.com/office/officeart/2005/8/layout/chevron2"/>
    <dgm:cxn modelId="{ABA4A0A0-AECE-4599-A74D-72B8A0B64B31}" type="presParOf" srcId="{DC7D1D9B-B58D-48C4-B594-A5D2F0CC6328}" destId="{88A1C2C4-2055-4482-80FD-25C63D4AE289}" srcOrd="1" destOrd="0" presId="urn:microsoft.com/office/officeart/2005/8/layout/chevron2"/>
    <dgm:cxn modelId="{19E6EC1B-2849-427D-9D8F-D49FE327BB75}" type="presParOf" srcId="{DC7D1D9B-B58D-48C4-B594-A5D2F0CC6328}" destId="{9EF75CC9-394D-45BD-8F9C-FEB6111F1E50}" srcOrd="2" destOrd="0" presId="urn:microsoft.com/office/officeart/2005/8/layout/chevron2"/>
    <dgm:cxn modelId="{03F60344-C8B1-45A6-B763-0BFAB2BC4B19}" type="presParOf" srcId="{9EF75CC9-394D-45BD-8F9C-FEB6111F1E50}" destId="{546E6F30-DB30-4E07-8780-409CD30475EA}" srcOrd="0" destOrd="0" presId="urn:microsoft.com/office/officeart/2005/8/layout/chevron2"/>
    <dgm:cxn modelId="{A4220886-A088-4BE2-A3C4-85B60E8264DF}" type="presParOf" srcId="{9EF75CC9-394D-45BD-8F9C-FEB6111F1E50}" destId="{B40BFF08-CBF6-4713-AF68-73F4718FFE64}" srcOrd="1" destOrd="0" presId="urn:microsoft.com/office/officeart/2005/8/layout/chevron2"/>
    <dgm:cxn modelId="{AB5524E4-BBE2-4114-AFAD-A9FD26C0D3E8}" type="presParOf" srcId="{DC7D1D9B-B58D-48C4-B594-A5D2F0CC6328}" destId="{88E3F0A6-E224-46C4-9B2B-E6CCEFCBA710}" srcOrd="3" destOrd="0" presId="urn:microsoft.com/office/officeart/2005/8/layout/chevron2"/>
    <dgm:cxn modelId="{F5BD7E35-0DD6-4C24-A4BF-7A1AF1D5F271}" type="presParOf" srcId="{DC7D1D9B-B58D-48C4-B594-A5D2F0CC6328}" destId="{C2A73F9B-522D-4686-9F60-8E0D0F535DD7}" srcOrd="4" destOrd="0" presId="urn:microsoft.com/office/officeart/2005/8/layout/chevron2"/>
    <dgm:cxn modelId="{D08DE67D-38E9-44C3-B195-259040E1B81D}" type="presParOf" srcId="{C2A73F9B-522D-4686-9F60-8E0D0F535DD7}" destId="{29C1B8EB-49F7-4435-9F3E-C31AB621B3BD}" srcOrd="0" destOrd="0" presId="urn:microsoft.com/office/officeart/2005/8/layout/chevron2"/>
    <dgm:cxn modelId="{B0C8C526-1638-43DD-A12F-4AE8A3C1D758}" type="presParOf" srcId="{C2A73F9B-522D-4686-9F60-8E0D0F535DD7}" destId="{5D4103E8-322D-4B8B-A644-56F2CEAAB545}"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E5C02B-7EF5-3C45-AFA9-E546AC4111C4}">
      <dsp:nvSpPr>
        <dsp:cNvPr id="0" name=""/>
        <dsp:cNvSpPr/>
      </dsp:nvSpPr>
      <dsp:spPr>
        <a:xfrm>
          <a:off x="5368528" y="3523163"/>
          <a:ext cx="1379100" cy="656326"/>
        </a:xfrm>
        <a:custGeom>
          <a:avLst/>
          <a:gdLst/>
          <a:ahLst/>
          <a:cxnLst/>
          <a:rect l="0" t="0" r="0" b="0"/>
          <a:pathLst>
            <a:path>
              <a:moveTo>
                <a:pt x="0" y="0"/>
              </a:moveTo>
              <a:lnTo>
                <a:pt x="0" y="447267"/>
              </a:lnTo>
              <a:lnTo>
                <a:pt x="1379100" y="447267"/>
              </a:lnTo>
              <a:lnTo>
                <a:pt x="1379100" y="656326"/>
              </a:lnTo>
            </a:path>
          </a:pathLst>
        </a:custGeom>
        <a:noFill/>
        <a:ln w="9525"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FE93E2A8-35AA-4148-AA90-1B353AD91BCB}">
      <dsp:nvSpPr>
        <dsp:cNvPr id="0" name=""/>
        <dsp:cNvSpPr/>
      </dsp:nvSpPr>
      <dsp:spPr>
        <a:xfrm>
          <a:off x="3989427" y="3523163"/>
          <a:ext cx="1379100" cy="656326"/>
        </a:xfrm>
        <a:custGeom>
          <a:avLst/>
          <a:gdLst/>
          <a:ahLst/>
          <a:cxnLst/>
          <a:rect l="0" t="0" r="0" b="0"/>
          <a:pathLst>
            <a:path>
              <a:moveTo>
                <a:pt x="1379100" y="0"/>
              </a:moveTo>
              <a:lnTo>
                <a:pt x="1379100" y="447267"/>
              </a:lnTo>
              <a:lnTo>
                <a:pt x="0" y="447267"/>
              </a:lnTo>
              <a:lnTo>
                <a:pt x="0" y="656326"/>
              </a:lnTo>
            </a:path>
          </a:pathLst>
        </a:custGeom>
        <a:noFill/>
        <a:ln w="9525"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FDC724C7-5F68-254B-BB64-5124C7D21495}">
      <dsp:nvSpPr>
        <dsp:cNvPr id="0" name=""/>
        <dsp:cNvSpPr/>
      </dsp:nvSpPr>
      <dsp:spPr>
        <a:xfrm>
          <a:off x="3299876" y="1433826"/>
          <a:ext cx="2068651" cy="656326"/>
        </a:xfrm>
        <a:custGeom>
          <a:avLst/>
          <a:gdLst/>
          <a:ahLst/>
          <a:cxnLst/>
          <a:rect l="0" t="0" r="0" b="0"/>
          <a:pathLst>
            <a:path>
              <a:moveTo>
                <a:pt x="0" y="0"/>
              </a:moveTo>
              <a:lnTo>
                <a:pt x="0" y="447267"/>
              </a:lnTo>
              <a:lnTo>
                <a:pt x="2068651" y="447267"/>
              </a:lnTo>
              <a:lnTo>
                <a:pt x="2068651" y="656326"/>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AE7D721A-514E-0949-8EBE-ECBDEEF45327}">
      <dsp:nvSpPr>
        <dsp:cNvPr id="0" name=""/>
        <dsp:cNvSpPr/>
      </dsp:nvSpPr>
      <dsp:spPr>
        <a:xfrm>
          <a:off x="1185505" y="3523163"/>
          <a:ext cx="91440" cy="656326"/>
        </a:xfrm>
        <a:custGeom>
          <a:avLst/>
          <a:gdLst/>
          <a:ahLst/>
          <a:cxnLst/>
          <a:rect l="0" t="0" r="0" b="0"/>
          <a:pathLst>
            <a:path>
              <a:moveTo>
                <a:pt x="45720" y="0"/>
              </a:moveTo>
              <a:lnTo>
                <a:pt x="45720" y="656326"/>
              </a:lnTo>
            </a:path>
          </a:pathLst>
        </a:custGeom>
        <a:noFill/>
        <a:ln w="9525"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E80A8F12-2C8F-9E44-A487-430B3E28D28B}">
      <dsp:nvSpPr>
        <dsp:cNvPr id="0" name=""/>
        <dsp:cNvSpPr/>
      </dsp:nvSpPr>
      <dsp:spPr>
        <a:xfrm>
          <a:off x="1231225" y="1433826"/>
          <a:ext cx="2068651" cy="656326"/>
        </a:xfrm>
        <a:custGeom>
          <a:avLst/>
          <a:gdLst/>
          <a:ahLst/>
          <a:cxnLst/>
          <a:rect l="0" t="0" r="0" b="0"/>
          <a:pathLst>
            <a:path>
              <a:moveTo>
                <a:pt x="2068651" y="0"/>
              </a:moveTo>
              <a:lnTo>
                <a:pt x="2068651" y="447267"/>
              </a:lnTo>
              <a:lnTo>
                <a:pt x="0" y="447267"/>
              </a:lnTo>
              <a:lnTo>
                <a:pt x="0" y="656326"/>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49FDFF47-4FEA-2B49-A18B-27166CB94D8E}">
      <dsp:nvSpPr>
        <dsp:cNvPr id="0" name=""/>
        <dsp:cNvSpPr/>
      </dsp:nvSpPr>
      <dsp:spPr>
        <a:xfrm>
          <a:off x="2171521" y="814"/>
          <a:ext cx="2256710" cy="1433011"/>
        </a:xfrm>
        <a:prstGeom prst="roundRect">
          <a:avLst>
            <a:gd name="adj" fmla="val 10000"/>
          </a:avLst>
        </a:prstGeom>
        <a:gradFill rotWithShape="0">
          <a:gsLst>
            <a:gs pos="0">
              <a:schemeClr val="accent1">
                <a:hueOff val="0"/>
                <a:satOff val="0"/>
                <a:lumOff val="0"/>
                <a:alphaOff val="0"/>
                <a:shade val="60000"/>
              </a:schemeClr>
            </a:gs>
            <a:gs pos="33000">
              <a:schemeClr val="accent1">
                <a:hueOff val="0"/>
                <a:satOff val="0"/>
                <a:lumOff val="0"/>
                <a:alphaOff val="0"/>
                <a:tint val="86500"/>
              </a:schemeClr>
            </a:gs>
            <a:gs pos="46750">
              <a:schemeClr val="accent1">
                <a:hueOff val="0"/>
                <a:satOff val="0"/>
                <a:lumOff val="0"/>
                <a:alphaOff val="0"/>
                <a:tint val="71000"/>
                <a:satMod val="112000"/>
              </a:schemeClr>
            </a:gs>
            <a:gs pos="53000">
              <a:schemeClr val="accent1">
                <a:hueOff val="0"/>
                <a:satOff val="0"/>
                <a:lumOff val="0"/>
                <a:alphaOff val="0"/>
                <a:tint val="71000"/>
                <a:satMod val="112000"/>
              </a:schemeClr>
            </a:gs>
            <a:gs pos="68000">
              <a:schemeClr val="accent1">
                <a:hueOff val="0"/>
                <a:satOff val="0"/>
                <a:lumOff val="0"/>
                <a:alphaOff val="0"/>
                <a:tint val="86000"/>
              </a:schemeClr>
            </a:gs>
            <a:gs pos="100000">
              <a:schemeClr val="accent1">
                <a:hueOff val="0"/>
                <a:satOff val="0"/>
                <a:lumOff val="0"/>
                <a:alphaOff val="0"/>
                <a:shade val="60000"/>
              </a:schemeClr>
            </a:gs>
          </a:gsLst>
          <a:lin ang="8350000" scaled="1"/>
        </a:gradFill>
        <a:ln>
          <a:noFill/>
        </a:ln>
        <a:effectLst>
          <a:outerShdw blurRad="190500" dist="228600" dir="2700000" sy="90000" rotWithShape="0">
            <a:srgbClr val="000000">
              <a:alpha val="25500"/>
            </a:srgbClr>
          </a:outerShdw>
        </a:effectLst>
      </dsp:spPr>
      <dsp:style>
        <a:lnRef idx="0">
          <a:scrgbClr r="0" g="0" b="0"/>
        </a:lnRef>
        <a:fillRef idx="3">
          <a:scrgbClr r="0" g="0" b="0"/>
        </a:fillRef>
        <a:effectRef idx="2">
          <a:scrgbClr r="0" g="0" b="0"/>
        </a:effectRef>
        <a:fontRef idx="minor">
          <a:schemeClr val="lt1"/>
        </a:fontRef>
      </dsp:style>
    </dsp:sp>
    <dsp:sp modelId="{4D4E54FF-E4D6-444C-AA42-EA99DE2033B3}">
      <dsp:nvSpPr>
        <dsp:cNvPr id="0" name=""/>
        <dsp:cNvSpPr/>
      </dsp:nvSpPr>
      <dsp:spPr>
        <a:xfrm>
          <a:off x="2422267" y="239023"/>
          <a:ext cx="2256710" cy="1433011"/>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l-GR" sz="1600" b="1" kern="1200" dirty="0"/>
            <a:t>Ελεύθερη κυκλοφορία προσώπων:</a:t>
          </a:r>
        </a:p>
        <a:p>
          <a:pPr marL="0" lvl="0" indent="0" algn="ctr" defTabSz="711200">
            <a:lnSpc>
              <a:spcPct val="90000"/>
            </a:lnSpc>
            <a:spcBef>
              <a:spcPct val="0"/>
            </a:spcBef>
            <a:spcAft>
              <a:spcPct val="35000"/>
            </a:spcAft>
            <a:buNone/>
          </a:pPr>
          <a:r>
            <a:rPr lang="el-GR" sz="1600" b="1" kern="1200" dirty="0"/>
            <a:t>Δύο κατηγορίες</a:t>
          </a:r>
          <a:endParaRPr lang="en-US" sz="1600" b="1" kern="1200" dirty="0"/>
        </a:p>
      </dsp:txBody>
      <dsp:txXfrm>
        <a:off x="2464238" y="280994"/>
        <a:ext cx="2172768" cy="1349069"/>
      </dsp:txXfrm>
    </dsp:sp>
    <dsp:sp modelId="{B953570B-188F-6446-8A73-5041638692E7}">
      <dsp:nvSpPr>
        <dsp:cNvPr id="0" name=""/>
        <dsp:cNvSpPr/>
      </dsp:nvSpPr>
      <dsp:spPr>
        <a:xfrm>
          <a:off x="102870" y="2090152"/>
          <a:ext cx="2256710" cy="1433011"/>
        </a:xfrm>
        <a:prstGeom prst="roundRect">
          <a:avLst>
            <a:gd name="adj" fmla="val 10000"/>
          </a:avLst>
        </a:prstGeom>
        <a:gradFill rotWithShape="0">
          <a:gsLst>
            <a:gs pos="0">
              <a:schemeClr val="accent1">
                <a:hueOff val="0"/>
                <a:satOff val="0"/>
                <a:lumOff val="0"/>
                <a:alphaOff val="0"/>
                <a:shade val="60000"/>
              </a:schemeClr>
            </a:gs>
            <a:gs pos="33000">
              <a:schemeClr val="accent1">
                <a:hueOff val="0"/>
                <a:satOff val="0"/>
                <a:lumOff val="0"/>
                <a:alphaOff val="0"/>
                <a:tint val="86500"/>
              </a:schemeClr>
            </a:gs>
            <a:gs pos="46750">
              <a:schemeClr val="accent1">
                <a:hueOff val="0"/>
                <a:satOff val="0"/>
                <a:lumOff val="0"/>
                <a:alphaOff val="0"/>
                <a:tint val="71000"/>
                <a:satMod val="112000"/>
              </a:schemeClr>
            </a:gs>
            <a:gs pos="53000">
              <a:schemeClr val="accent1">
                <a:hueOff val="0"/>
                <a:satOff val="0"/>
                <a:lumOff val="0"/>
                <a:alphaOff val="0"/>
                <a:tint val="71000"/>
                <a:satMod val="112000"/>
              </a:schemeClr>
            </a:gs>
            <a:gs pos="68000">
              <a:schemeClr val="accent1">
                <a:hueOff val="0"/>
                <a:satOff val="0"/>
                <a:lumOff val="0"/>
                <a:alphaOff val="0"/>
                <a:tint val="86000"/>
              </a:schemeClr>
            </a:gs>
            <a:gs pos="100000">
              <a:schemeClr val="accent1">
                <a:hueOff val="0"/>
                <a:satOff val="0"/>
                <a:lumOff val="0"/>
                <a:alphaOff val="0"/>
                <a:shade val="60000"/>
              </a:schemeClr>
            </a:gs>
          </a:gsLst>
          <a:lin ang="8350000" scaled="1"/>
        </a:gradFill>
        <a:ln>
          <a:noFill/>
        </a:ln>
        <a:effectLst>
          <a:outerShdw blurRad="190500" dist="228600" dir="2700000" sy="90000" rotWithShape="0">
            <a:srgbClr val="000000">
              <a:alpha val="25500"/>
            </a:srgbClr>
          </a:outerShdw>
        </a:effectLst>
      </dsp:spPr>
      <dsp:style>
        <a:lnRef idx="0">
          <a:scrgbClr r="0" g="0" b="0"/>
        </a:lnRef>
        <a:fillRef idx="3">
          <a:scrgbClr r="0" g="0" b="0"/>
        </a:fillRef>
        <a:effectRef idx="2">
          <a:scrgbClr r="0" g="0" b="0"/>
        </a:effectRef>
        <a:fontRef idx="minor">
          <a:schemeClr val="lt1"/>
        </a:fontRef>
      </dsp:style>
    </dsp:sp>
    <dsp:sp modelId="{7DA5790B-CD8E-C040-BE58-73235295DCF9}">
      <dsp:nvSpPr>
        <dsp:cNvPr id="0" name=""/>
        <dsp:cNvSpPr/>
      </dsp:nvSpPr>
      <dsp:spPr>
        <a:xfrm>
          <a:off x="353615" y="2328361"/>
          <a:ext cx="2256710" cy="1433011"/>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l-GR" sz="1600" b="1" kern="1200" dirty="0"/>
            <a:t>Εργαζόμενοι </a:t>
          </a:r>
        </a:p>
        <a:p>
          <a:pPr marL="0" lvl="0" indent="0" algn="ctr" defTabSz="711200">
            <a:lnSpc>
              <a:spcPct val="90000"/>
            </a:lnSpc>
            <a:spcBef>
              <a:spcPct val="0"/>
            </a:spcBef>
            <a:spcAft>
              <a:spcPct val="35000"/>
            </a:spcAft>
            <a:buNone/>
          </a:pPr>
          <a:r>
            <a:rPr lang="el-GR" sz="1600" b="1" kern="1200" dirty="0"/>
            <a:t>(Αρ. 45επ. ΣΛΕΕ)</a:t>
          </a:r>
          <a:endParaRPr lang="en-US" sz="1600" b="1" kern="1200" dirty="0"/>
        </a:p>
      </dsp:txBody>
      <dsp:txXfrm>
        <a:off x="395586" y="2370332"/>
        <a:ext cx="2172768" cy="1349069"/>
      </dsp:txXfrm>
    </dsp:sp>
    <dsp:sp modelId="{D5DBF337-DD4B-1D45-9AF4-72A9466E12A4}">
      <dsp:nvSpPr>
        <dsp:cNvPr id="0" name=""/>
        <dsp:cNvSpPr/>
      </dsp:nvSpPr>
      <dsp:spPr>
        <a:xfrm>
          <a:off x="102870" y="4179490"/>
          <a:ext cx="2256710" cy="1433011"/>
        </a:xfrm>
        <a:prstGeom prst="roundRect">
          <a:avLst>
            <a:gd name="adj" fmla="val 10000"/>
          </a:avLst>
        </a:prstGeom>
        <a:gradFill rotWithShape="0">
          <a:gsLst>
            <a:gs pos="0">
              <a:schemeClr val="accent1">
                <a:hueOff val="0"/>
                <a:satOff val="0"/>
                <a:lumOff val="0"/>
                <a:alphaOff val="0"/>
                <a:shade val="60000"/>
              </a:schemeClr>
            </a:gs>
            <a:gs pos="33000">
              <a:schemeClr val="accent1">
                <a:hueOff val="0"/>
                <a:satOff val="0"/>
                <a:lumOff val="0"/>
                <a:alphaOff val="0"/>
                <a:tint val="86500"/>
              </a:schemeClr>
            </a:gs>
            <a:gs pos="46750">
              <a:schemeClr val="accent1">
                <a:hueOff val="0"/>
                <a:satOff val="0"/>
                <a:lumOff val="0"/>
                <a:alphaOff val="0"/>
                <a:tint val="71000"/>
                <a:satMod val="112000"/>
              </a:schemeClr>
            </a:gs>
            <a:gs pos="53000">
              <a:schemeClr val="accent1">
                <a:hueOff val="0"/>
                <a:satOff val="0"/>
                <a:lumOff val="0"/>
                <a:alphaOff val="0"/>
                <a:tint val="71000"/>
                <a:satMod val="112000"/>
              </a:schemeClr>
            </a:gs>
            <a:gs pos="68000">
              <a:schemeClr val="accent1">
                <a:hueOff val="0"/>
                <a:satOff val="0"/>
                <a:lumOff val="0"/>
                <a:alphaOff val="0"/>
                <a:tint val="86000"/>
              </a:schemeClr>
            </a:gs>
            <a:gs pos="100000">
              <a:schemeClr val="accent1">
                <a:hueOff val="0"/>
                <a:satOff val="0"/>
                <a:lumOff val="0"/>
                <a:alphaOff val="0"/>
                <a:shade val="60000"/>
              </a:schemeClr>
            </a:gs>
          </a:gsLst>
          <a:lin ang="8350000" scaled="1"/>
        </a:gradFill>
        <a:ln>
          <a:noFill/>
        </a:ln>
        <a:effectLst>
          <a:outerShdw blurRad="190500" dist="228600" dir="2700000" sy="90000" rotWithShape="0">
            <a:srgbClr val="000000">
              <a:alpha val="25500"/>
            </a:srgbClr>
          </a:outerShdw>
        </a:effectLst>
      </dsp:spPr>
      <dsp:style>
        <a:lnRef idx="0">
          <a:scrgbClr r="0" g="0" b="0"/>
        </a:lnRef>
        <a:fillRef idx="3">
          <a:scrgbClr r="0" g="0" b="0"/>
        </a:fillRef>
        <a:effectRef idx="2">
          <a:scrgbClr r="0" g="0" b="0"/>
        </a:effectRef>
        <a:fontRef idx="minor">
          <a:schemeClr val="lt1"/>
        </a:fontRef>
      </dsp:style>
    </dsp:sp>
    <dsp:sp modelId="{C41FBCED-EDC7-6146-9F3E-0A5B45E679DF}">
      <dsp:nvSpPr>
        <dsp:cNvPr id="0" name=""/>
        <dsp:cNvSpPr/>
      </dsp:nvSpPr>
      <dsp:spPr>
        <a:xfrm>
          <a:off x="353615" y="4417698"/>
          <a:ext cx="2256710" cy="1433011"/>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l-GR" sz="1600" b="1" kern="1200" dirty="0"/>
            <a:t>Αφορά μόνο φυσικά πρόσωπα (μισθωτοί)</a:t>
          </a:r>
          <a:endParaRPr lang="en-US" sz="1600" b="1" kern="1200" dirty="0"/>
        </a:p>
      </dsp:txBody>
      <dsp:txXfrm>
        <a:off x="395586" y="4459669"/>
        <a:ext cx="2172768" cy="1349069"/>
      </dsp:txXfrm>
    </dsp:sp>
    <dsp:sp modelId="{C06B8139-B989-A24E-B2F1-1D073CAB28FA}">
      <dsp:nvSpPr>
        <dsp:cNvPr id="0" name=""/>
        <dsp:cNvSpPr/>
      </dsp:nvSpPr>
      <dsp:spPr>
        <a:xfrm>
          <a:off x="4240172" y="2090152"/>
          <a:ext cx="2256710" cy="1433011"/>
        </a:xfrm>
        <a:prstGeom prst="roundRect">
          <a:avLst>
            <a:gd name="adj" fmla="val 10000"/>
          </a:avLst>
        </a:prstGeom>
        <a:gradFill rotWithShape="0">
          <a:gsLst>
            <a:gs pos="0">
              <a:schemeClr val="accent1">
                <a:hueOff val="0"/>
                <a:satOff val="0"/>
                <a:lumOff val="0"/>
                <a:alphaOff val="0"/>
                <a:shade val="60000"/>
              </a:schemeClr>
            </a:gs>
            <a:gs pos="33000">
              <a:schemeClr val="accent1">
                <a:hueOff val="0"/>
                <a:satOff val="0"/>
                <a:lumOff val="0"/>
                <a:alphaOff val="0"/>
                <a:tint val="86500"/>
              </a:schemeClr>
            </a:gs>
            <a:gs pos="46750">
              <a:schemeClr val="accent1">
                <a:hueOff val="0"/>
                <a:satOff val="0"/>
                <a:lumOff val="0"/>
                <a:alphaOff val="0"/>
                <a:tint val="71000"/>
                <a:satMod val="112000"/>
              </a:schemeClr>
            </a:gs>
            <a:gs pos="53000">
              <a:schemeClr val="accent1">
                <a:hueOff val="0"/>
                <a:satOff val="0"/>
                <a:lumOff val="0"/>
                <a:alphaOff val="0"/>
                <a:tint val="71000"/>
                <a:satMod val="112000"/>
              </a:schemeClr>
            </a:gs>
            <a:gs pos="68000">
              <a:schemeClr val="accent1">
                <a:hueOff val="0"/>
                <a:satOff val="0"/>
                <a:lumOff val="0"/>
                <a:alphaOff val="0"/>
                <a:tint val="86000"/>
              </a:schemeClr>
            </a:gs>
            <a:gs pos="100000">
              <a:schemeClr val="accent1">
                <a:hueOff val="0"/>
                <a:satOff val="0"/>
                <a:lumOff val="0"/>
                <a:alphaOff val="0"/>
                <a:shade val="60000"/>
              </a:schemeClr>
            </a:gs>
          </a:gsLst>
          <a:lin ang="8350000" scaled="1"/>
        </a:gradFill>
        <a:ln>
          <a:noFill/>
        </a:ln>
        <a:effectLst>
          <a:outerShdw blurRad="190500" dist="228600" dir="2700000" sy="90000" rotWithShape="0">
            <a:srgbClr val="000000">
              <a:alpha val="25500"/>
            </a:srgbClr>
          </a:outerShdw>
        </a:effectLst>
      </dsp:spPr>
      <dsp:style>
        <a:lnRef idx="0">
          <a:scrgbClr r="0" g="0" b="0"/>
        </a:lnRef>
        <a:fillRef idx="3">
          <a:scrgbClr r="0" g="0" b="0"/>
        </a:fillRef>
        <a:effectRef idx="2">
          <a:scrgbClr r="0" g="0" b="0"/>
        </a:effectRef>
        <a:fontRef idx="minor">
          <a:schemeClr val="lt1"/>
        </a:fontRef>
      </dsp:style>
    </dsp:sp>
    <dsp:sp modelId="{64AFD832-8521-0741-9FDB-A725CA77C87D}">
      <dsp:nvSpPr>
        <dsp:cNvPr id="0" name=""/>
        <dsp:cNvSpPr/>
      </dsp:nvSpPr>
      <dsp:spPr>
        <a:xfrm>
          <a:off x="4490918" y="2328361"/>
          <a:ext cx="2256710" cy="1433011"/>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l-GR" sz="1600" b="1" kern="1200" dirty="0"/>
            <a:t>Εγκατάσταση</a:t>
          </a:r>
        </a:p>
        <a:p>
          <a:pPr marL="0" lvl="0" indent="0" algn="ctr" defTabSz="711200">
            <a:lnSpc>
              <a:spcPct val="90000"/>
            </a:lnSpc>
            <a:spcBef>
              <a:spcPct val="0"/>
            </a:spcBef>
            <a:spcAft>
              <a:spcPct val="35000"/>
            </a:spcAft>
            <a:buNone/>
          </a:pPr>
          <a:r>
            <a:rPr lang="el-GR" sz="1600" b="1" kern="1200" dirty="0"/>
            <a:t>(Αρ. 49επ. ΣΛΕΕ)</a:t>
          </a:r>
          <a:endParaRPr lang="en-US" sz="1600" b="1" kern="1200" dirty="0"/>
        </a:p>
      </dsp:txBody>
      <dsp:txXfrm>
        <a:off x="4532889" y="2370332"/>
        <a:ext cx="2172768" cy="1349069"/>
      </dsp:txXfrm>
    </dsp:sp>
    <dsp:sp modelId="{792E93BA-3C81-244E-999E-7C318218E3B9}">
      <dsp:nvSpPr>
        <dsp:cNvPr id="0" name=""/>
        <dsp:cNvSpPr/>
      </dsp:nvSpPr>
      <dsp:spPr>
        <a:xfrm>
          <a:off x="2861071" y="4179490"/>
          <a:ext cx="2256710" cy="1433011"/>
        </a:xfrm>
        <a:prstGeom prst="roundRect">
          <a:avLst>
            <a:gd name="adj" fmla="val 10000"/>
          </a:avLst>
        </a:prstGeom>
        <a:gradFill rotWithShape="0">
          <a:gsLst>
            <a:gs pos="0">
              <a:schemeClr val="accent1">
                <a:hueOff val="0"/>
                <a:satOff val="0"/>
                <a:lumOff val="0"/>
                <a:alphaOff val="0"/>
                <a:shade val="60000"/>
              </a:schemeClr>
            </a:gs>
            <a:gs pos="33000">
              <a:schemeClr val="accent1">
                <a:hueOff val="0"/>
                <a:satOff val="0"/>
                <a:lumOff val="0"/>
                <a:alphaOff val="0"/>
                <a:tint val="86500"/>
              </a:schemeClr>
            </a:gs>
            <a:gs pos="46750">
              <a:schemeClr val="accent1">
                <a:hueOff val="0"/>
                <a:satOff val="0"/>
                <a:lumOff val="0"/>
                <a:alphaOff val="0"/>
                <a:tint val="71000"/>
                <a:satMod val="112000"/>
              </a:schemeClr>
            </a:gs>
            <a:gs pos="53000">
              <a:schemeClr val="accent1">
                <a:hueOff val="0"/>
                <a:satOff val="0"/>
                <a:lumOff val="0"/>
                <a:alphaOff val="0"/>
                <a:tint val="71000"/>
                <a:satMod val="112000"/>
              </a:schemeClr>
            </a:gs>
            <a:gs pos="68000">
              <a:schemeClr val="accent1">
                <a:hueOff val="0"/>
                <a:satOff val="0"/>
                <a:lumOff val="0"/>
                <a:alphaOff val="0"/>
                <a:tint val="86000"/>
              </a:schemeClr>
            </a:gs>
            <a:gs pos="100000">
              <a:schemeClr val="accent1">
                <a:hueOff val="0"/>
                <a:satOff val="0"/>
                <a:lumOff val="0"/>
                <a:alphaOff val="0"/>
                <a:shade val="60000"/>
              </a:schemeClr>
            </a:gs>
          </a:gsLst>
          <a:lin ang="8350000" scaled="1"/>
        </a:gradFill>
        <a:ln>
          <a:noFill/>
        </a:ln>
        <a:effectLst>
          <a:outerShdw blurRad="190500" dist="228600" dir="2700000" sy="90000" rotWithShape="0">
            <a:srgbClr val="000000">
              <a:alpha val="25500"/>
            </a:srgbClr>
          </a:outerShdw>
        </a:effectLst>
      </dsp:spPr>
      <dsp:style>
        <a:lnRef idx="0">
          <a:scrgbClr r="0" g="0" b="0"/>
        </a:lnRef>
        <a:fillRef idx="3">
          <a:scrgbClr r="0" g="0" b="0"/>
        </a:fillRef>
        <a:effectRef idx="2">
          <a:scrgbClr r="0" g="0" b="0"/>
        </a:effectRef>
        <a:fontRef idx="minor">
          <a:schemeClr val="lt1"/>
        </a:fontRef>
      </dsp:style>
    </dsp:sp>
    <dsp:sp modelId="{72040F3A-2348-3D4D-839F-1AF8685A05EA}">
      <dsp:nvSpPr>
        <dsp:cNvPr id="0" name=""/>
        <dsp:cNvSpPr/>
      </dsp:nvSpPr>
      <dsp:spPr>
        <a:xfrm>
          <a:off x="3111817" y="4417698"/>
          <a:ext cx="2256710" cy="1433011"/>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l-GR" sz="1600" b="1" kern="1200" dirty="0"/>
            <a:t>Αφορά και φυσικά πρόσωπα (αυτοαπασχολούμενους) και εταιρείες υπό την έννοια του ΣΛΕΕ 54</a:t>
          </a:r>
          <a:endParaRPr lang="en-US" sz="1600" b="1" kern="1200" dirty="0"/>
        </a:p>
      </dsp:txBody>
      <dsp:txXfrm>
        <a:off x="3153788" y="4459669"/>
        <a:ext cx="2172768" cy="1349069"/>
      </dsp:txXfrm>
    </dsp:sp>
    <dsp:sp modelId="{D3A4D180-FD28-A540-947B-7A1FF2118243}">
      <dsp:nvSpPr>
        <dsp:cNvPr id="0" name=""/>
        <dsp:cNvSpPr/>
      </dsp:nvSpPr>
      <dsp:spPr>
        <a:xfrm>
          <a:off x="5619273" y="4179490"/>
          <a:ext cx="2256710" cy="1433011"/>
        </a:xfrm>
        <a:prstGeom prst="roundRect">
          <a:avLst>
            <a:gd name="adj" fmla="val 10000"/>
          </a:avLst>
        </a:prstGeom>
        <a:gradFill rotWithShape="0">
          <a:gsLst>
            <a:gs pos="0">
              <a:schemeClr val="accent1">
                <a:hueOff val="0"/>
                <a:satOff val="0"/>
                <a:lumOff val="0"/>
                <a:alphaOff val="0"/>
                <a:shade val="60000"/>
              </a:schemeClr>
            </a:gs>
            <a:gs pos="33000">
              <a:schemeClr val="accent1">
                <a:hueOff val="0"/>
                <a:satOff val="0"/>
                <a:lumOff val="0"/>
                <a:alphaOff val="0"/>
                <a:tint val="86500"/>
              </a:schemeClr>
            </a:gs>
            <a:gs pos="46750">
              <a:schemeClr val="accent1">
                <a:hueOff val="0"/>
                <a:satOff val="0"/>
                <a:lumOff val="0"/>
                <a:alphaOff val="0"/>
                <a:tint val="71000"/>
                <a:satMod val="112000"/>
              </a:schemeClr>
            </a:gs>
            <a:gs pos="53000">
              <a:schemeClr val="accent1">
                <a:hueOff val="0"/>
                <a:satOff val="0"/>
                <a:lumOff val="0"/>
                <a:alphaOff val="0"/>
                <a:tint val="71000"/>
                <a:satMod val="112000"/>
              </a:schemeClr>
            </a:gs>
            <a:gs pos="68000">
              <a:schemeClr val="accent1">
                <a:hueOff val="0"/>
                <a:satOff val="0"/>
                <a:lumOff val="0"/>
                <a:alphaOff val="0"/>
                <a:tint val="86000"/>
              </a:schemeClr>
            </a:gs>
            <a:gs pos="100000">
              <a:schemeClr val="accent1">
                <a:hueOff val="0"/>
                <a:satOff val="0"/>
                <a:lumOff val="0"/>
                <a:alphaOff val="0"/>
                <a:shade val="60000"/>
              </a:schemeClr>
            </a:gs>
          </a:gsLst>
          <a:lin ang="8350000" scaled="1"/>
        </a:gradFill>
        <a:ln>
          <a:noFill/>
        </a:ln>
        <a:effectLst>
          <a:outerShdw blurRad="190500" dist="228600" dir="2700000" sy="90000" rotWithShape="0">
            <a:srgbClr val="000000">
              <a:alpha val="25500"/>
            </a:srgbClr>
          </a:outerShdw>
        </a:effectLst>
      </dsp:spPr>
      <dsp:style>
        <a:lnRef idx="0">
          <a:scrgbClr r="0" g="0" b="0"/>
        </a:lnRef>
        <a:fillRef idx="3">
          <a:scrgbClr r="0" g="0" b="0"/>
        </a:fillRef>
        <a:effectRef idx="2">
          <a:scrgbClr r="0" g="0" b="0"/>
        </a:effectRef>
        <a:fontRef idx="minor">
          <a:schemeClr val="lt1"/>
        </a:fontRef>
      </dsp:style>
    </dsp:sp>
    <dsp:sp modelId="{1E9AB3E8-3A6D-3C44-8494-8D884F9481C8}">
      <dsp:nvSpPr>
        <dsp:cNvPr id="0" name=""/>
        <dsp:cNvSpPr/>
      </dsp:nvSpPr>
      <dsp:spPr>
        <a:xfrm>
          <a:off x="5870019" y="4417698"/>
          <a:ext cx="2256710" cy="1433011"/>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l-GR" sz="1600" b="1" kern="1200" dirty="0"/>
            <a:t>Εταιρείες (Αρ. 54 ΣΛΕΕ):</a:t>
          </a:r>
        </a:p>
        <a:p>
          <a:pPr marL="0" lvl="0" indent="0" algn="ctr" defTabSz="711200">
            <a:lnSpc>
              <a:spcPct val="90000"/>
            </a:lnSpc>
            <a:spcBef>
              <a:spcPct val="0"/>
            </a:spcBef>
            <a:spcAft>
              <a:spcPct val="35000"/>
            </a:spcAft>
            <a:buNone/>
          </a:pPr>
          <a:r>
            <a:rPr lang="el-GR" sz="1600" b="1" kern="1200" dirty="0"/>
            <a:t>Νομικά πρόσωπα (αστικά ή εμπορικά) με έδρα (καταστατική ή πραγματική) σε Κράτος – Μέλος  </a:t>
          </a:r>
          <a:endParaRPr lang="en-US" sz="1600" b="1" kern="1200" dirty="0"/>
        </a:p>
      </dsp:txBody>
      <dsp:txXfrm>
        <a:off x="5911990" y="4459669"/>
        <a:ext cx="2172768" cy="134906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9301F8-5AA0-4294-A3BB-2C829A298BC1}">
      <dsp:nvSpPr>
        <dsp:cNvPr id="0" name=""/>
        <dsp:cNvSpPr/>
      </dsp:nvSpPr>
      <dsp:spPr>
        <a:xfrm rot="5400000">
          <a:off x="-268228" y="179307"/>
          <a:ext cx="2408661" cy="2058345"/>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el-GR" sz="2800" kern="1200" dirty="0"/>
            <a:t>ΕΠΙΤΡΟΠΗ</a:t>
          </a:r>
        </a:p>
      </dsp:txBody>
      <dsp:txXfrm rot="-5400000">
        <a:off x="-93069" y="1033322"/>
        <a:ext cx="2058345" cy="350316"/>
      </dsp:txXfrm>
    </dsp:sp>
    <dsp:sp modelId="{C6C5B285-F62B-44E0-BDD9-DE9637933EBB}">
      <dsp:nvSpPr>
        <dsp:cNvPr id="0" name=""/>
        <dsp:cNvSpPr/>
      </dsp:nvSpPr>
      <dsp:spPr>
        <a:xfrm rot="5400000">
          <a:off x="4635119" y="-2851836"/>
          <a:ext cx="1566452" cy="7278425"/>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lang="el-GR" sz="2800" kern="1200" dirty="0"/>
            <a:t>Εφαρμογή μέτρων χωρίς διακρίσεις</a:t>
          </a:r>
        </a:p>
        <a:p>
          <a:pPr marL="285750" lvl="1" indent="-285750" algn="l" defTabSz="1244600">
            <a:lnSpc>
              <a:spcPct val="90000"/>
            </a:lnSpc>
            <a:spcBef>
              <a:spcPct val="0"/>
            </a:spcBef>
            <a:spcAft>
              <a:spcPct val="15000"/>
            </a:spcAft>
            <a:buChar char="•"/>
          </a:pPr>
          <a:r>
            <a:rPr lang="el-GR" sz="2800" kern="1200" dirty="0"/>
            <a:t>Λόγος γενικού συμφέροντος</a:t>
          </a:r>
        </a:p>
        <a:p>
          <a:pPr marL="285750" lvl="1" indent="-285750" algn="l" defTabSz="1244600">
            <a:lnSpc>
              <a:spcPct val="90000"/>
            </a:lnSpc>
            <a:spcBef>
              <a:spcPct val="0"/>
            </a:spcBef>
            <a:spcAft>
              <a:spcPct val="15000"/>
            </a:spcAft>
            <a:buChar char="•"/>
          </a:pPr>
          <a:r>
            <a:rPr lang="el-GR" sz="2800" kern="1200" dirty="0"/>
            <a:t>Αρχή αναλογικότητας</a:t>
          </a:r>
        </a:p>
      </dsp:txBody>
      <dsp:txXfrm rot="-5400000">
        <a:off x="1779133" y="80618"/>
        <a:ext cx="7201957" cy="1413516"/>
      </dsp:txXfrm>
    </dsp:sp>
    <dsp:sp modelId="{546E6F30-DB30-4E07-8780-409CD30475EA}">
      <dsp:nvSpPr>
        <dsp:cNvPr id="0" name=""/>
        <dsp:cNvSpPr/>
      </dsp:nvSpPr>
      <dsp:spPr>
        <a:xfrm rot="5400000">
          <a:off x="-454369" y="2585968"/>
          <a:ext cx="2408661" cy="1686062"/>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el-GR" sz="2800" kern="1200" dirty="0"/>
            <a:t>ΙΤΑΛΙΑ</a:t>
          </a:r>
        </a:p>
      </dsp:txBody>
      <dsp:txXfrm rot="-5400000">
        <a:off x="-93069" y="3067699"/>
        <a:ext cx="1686062" cy="722599"/>
      </dsp:txXfrm>
    </dsp:sp>
    <dsp:sp modelId="{B40BFF08-CBF6-4713-AF68-73F4718FFE64}">
      <dsp:nvSpPr>
        <dsp:cNvPr id="0" name=""/>
        <dsp:cNvSpPr/>
      </dsp:nvSpPr>
      <dsp:spPr>
        <a:xfrm rot="5400000">
          <a:off x="4449389" y="-631728"/>
          <a:ext cx="1565629" cy="7278425"/>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lang="el-GR" sz="2800" kern="1200" dirty="0"/>
            <a:t>Δεν αντέταξε ισχυρισμούς</a:t>
          </a:r>
        </a:p>
        <a:p>
          <a:pPr marL="285750" lvl="1" indent="-285750" algn="l" defTabSz="1244600">
            <a:lnSpc>
              <a:spcPct val="90000"/>
            </a:lnSpc>
            <a:spcBef>
              <a:spcPct val="0"/>
            </a:spcBef>
            <a:spcAft>
              <a:spcPct val="15000"/>
            </a:spcAft>
            <a:buChar char="•"/>
          </a:pPr>
          <a:r>
            <a:rPr lang="el-GR" sz="2800" kern="1200" dirty="0"/>
            <a:t>Αποδέχθηκε την παραβίαση</a:t>
          </a:r>
        </a:p>
      </dsp:txBody>
      <dsp:txXfrm rot="-5400000">
        <a:off x="1592991" y="2301098"/>
        <a:ext cx="7201997" cy="1412773"/>
      </dsp:txXfrm>
    </dsp:sp>
    <dsp:sp modelId="{29C1B8EB-49F7-4435-9F3E-C31AB621B3BD}">
      <dsp:nvSpPr>
        <dsp:cNvPr id="0" name=""/>
        <dsp:cNvSpPr/>
      </dsp:nvSpPr>
      <dsp:spPr>
        <a:xfrm rot="5400000">
          <a:off x="-454369" y="4806488"/>
          <a:ext cx="2408661" cy="1686062"/>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el-GR" sz="2100" kern="1200" dirty="0"/>
            <a:t>ΔΙΚΑΣΤΗΡΙΟ</a:t>
          </a:r>
        </a:p>
      </dsp:txBody>
      <dsp:txXfrm rot="-5400000">
        <a:off x="-93069" y="5288219"/>
        <a:ext cx="1686062" cy="722599"/>
      </dsp:txXfrm>
    </dsp:sp>
    <dsp:sp modelId="{5D4103E8-322D-4B8B-A644-56F2CEAAB545}">
      <dsp:nvSpPr>
        <dsp:cNvPr id="0" name=""/>
        <dsp:cNvSpPr/>
      </dsp:nvSpPr>
      <dsp:spPr>
        <a:xfrm rot="5400000">
          <a:off x="4449389" y="1588791"/>
          <a:ext cx="1565629" cy="7278425"/>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lang="el-GR" sz="2800" kern="1200" dirty="0"/>
            <a:t>Παραβίαση της ελευθερίας εγκατάστασης και κεφαλαίων  </a:t>
          </a:r>
        </a:p>
      </dsp:txBody>
      <dsp:txXfrm rot="-5400000">
        <a:off x="1592991" y="4521617"/>
        <a:ext cx="7201997" cy="1412773"/>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 Θέση κεφαλίδας">
            <a:extLst>
              <a:ext uri="{FF2B5EF4-FFF2-40B4-BE49-F238E27FC236}">
                <a16:creationId xmlns:a16="http://schemas.microsoft.com/office/drawing/2014/main" id="{5264CFE1-7A79-42FD-8715-D21C31C3CBAD}"/>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el-GR"/>
          </a:p>
        </p:txBody>
      </p:sp>
      <p:sp>
        <p:nvSpPr>
          <p:cNvPr id="3" name="2 - Θέση ημερομηνίας">
            <a:extLst>
              <a:ext uri="{FF2B5EF4-FFF2-40B4-BE49-F238E27FC236}">
                <a16:creationId xmlns:a16="http://schemas.microsoft.com/office/drawing/2014/main" id="{8FB5A77F-AB80-4082-BEAD-66E54C05B015}"/>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CDFEF898-890C-445E-8FF1-53EA4A2F7AA6}" type="datetimeFigureOut">
              <a:rPr lang="el-GR"/>
              <a:pPr>
                <a:defRPr/>
              </a:pPr>
              <a:t>25/12/2023</a:t>
            </a:fld>
            <a:endParaRPr lang="el-GR"/>
          </a:p>
        </p:txBody>
      </p:sp>
      <p:sp>
        <p:nvSpPr>
          <p:cNvPr id="4" name="3 - Θέση εικόνας διαφάνειας">
            <a:extLst>
              <a:ext uri="{FF2B5EF4-FFF2-40B4-BE49-F238E27FC236}">
                <a16:creationId xmlns:a16="http://schemas.microsoft.com/office/drawing/2014/main" id="{8B55EAAC-10DE-4E5B-87C2-E6987AE5C2C6}"/>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l-GR" noProof="0"/>
          </a:p>
        </p:txBody>
      </p:sp>
      <p:sp>
        <p:nvSpPr>
          <p:cNvPr id="5" name="4 - Θέση σημειώσεων">
            <a:extLst>
              <a:ext uri="{FF2B5EF4-FFF2-40B4-BE49-F238E27FC236}">
                <a16:creationId xmlns:a16="http://schemas.microsoft.com/office/drawing/2014/main" id="{35887E02-72C2-4F2D-BEAA-71E608B0C0A6}"/>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noProof="0"/>
              <a:t>Kλικ για επεξεργασία των στυλ του υποδείγματος</a:t>
            </a:r>
          </a:p>
          <a:p>
            <a:pPr lvl="1"/>
            <a:r>
              <a:rPr lang="el-GR" noProof="0"/>
              <a:t>Δεύτερου επιπέδου</a:t>
            </a:r>
          </a:p>
          <a:p>
            <a:pPr lvl="2"/>
            <a:r>
              <a:rPr lang="el-GR" noProof="0"/>
              <a:t>Τρίτου επιπέδου</a:t>
            </a:r>
          </a:p>
          <a:p>
            <a:pPr lvl="3"/>
            <a:r>
              <a:rPr lang="el-GR" noProof="0"/>
              <a:t>Τέταρτου επιπέδου</a:t>
            </a:r>
          </a:p>
          <a:p>
            <a:pPr lvl="4"/>
            <a:r>
              <a:rPr lang="el-GR" noProof="0"/>
              <a:t>Πέμπτου επιπέδου</a:t>
            </a:r>
          </a:p>
        </p:txBody>
      </p:sp>
      <p:sp>
        <p:nvSpPr>
          <p:cNvPr id="6" name="5 - Θέση υποσέλιδου">
            <a:extLst>
              <a:ext uri="{FF2B5EF4-FFF2-40B4-BE49-F238E27FC236}">
                <a16:creationId xmlns:a16="http://schemas.microsoft.com/office/drawing/2014/main" id="{0A7C3A64-D868-4474-97B8-F9DE267FA664}"/>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el-GR"/>
          </a:p>
        </p:txBody>
      </p:sp>
      <p:sp>
        <p:nvSpPr>
          <p:cNvPr id="7" name="6 - Θέση αριθμού διαφάνειας">
            <a:extLst>
              <a:ext uri="{FF2B5EF4-FFF2-40B4-BE49-F238E27FC236}">
                <a16:creationId xmlns:a16="http://schemas.microsoft.com/office/drawing/2014/main" id="{A7AFF900-2A6F-44CA-9787-B346EFB30484}"/>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DF254208-9C5B-4E1D-AF19-E0150702D44B}" type="slidenum">
              <a:rPr lang="el-GR" altLang="el-GR"/>
              <a:pPr>
                <a:defRPr/>
              </a:pPr>
              <a:t>‹#›</a:t>
            </a:fld>
            <a:endParaRPr lang="el-GR" altLang="el-GR"/>
          </a:p>
        </p:txBody>
      </p:sp>
    </p:spTree>
    <p:extLst>
      <p:ext uri="{BB962C8B-B14F-4D97-AF65-F5344CB8AC3E}">
        <p14:creationId xmlns:p14="http://schemas.microsoft.com/office/powerpoint/2010/main" val="234414167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1 - Θέση εικόνας διαφάνειας">
            <a:extLst>
              <a:ext uri="{FF2B5EF4-FFF2-40B4-BE49-F238E27FC236}">
                <a16:creationId xmlns:a16="http://schemas.microsoft.com/office/drawing/2014/main" id="{719D8D99-6B97-411A-A733-5F2B27A77FF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2 - Θέση σημειώσεων">
            <a:extLst>
              <a:ext uri="{FF2B5EF4-FFF2-40B4-BE49-F238E27FC236}">
                <a16:creationId xmlns:a16="http://schemas.microsoft.com/office/drawing/2014/main" id="{7AAA5C4C-47A6-4237-9774-017B9DFA367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dirty="0"/>
          </a:p>
        </p:txBody>
      </p:sp>
      <p:sp>
        <p:nvSpPr>
          <p:cNvPr id="5124" name="3 - Θέση αριθμού διαφάνειας">
            <a:extLst>
              <a:ext uri="{FF2B5EF4-FFF2-40B4-BE49-F238E27FC236}">
                <a16:creationId xmlns:a16="http://schemas.microsoft.com/office/drawing/2014/main" id="{808C854B-89F2-4F44-9948-3CE136C6668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244C32A-B517-444D-B144-2725A9D3FAD9}" type="slidenum">
              <a:rPr lang="el-GR" altLang="el-GR" smtClean="0"/>
              <a:pPr>
                <a:spcBef>
                  <a:spcPct val="0"/>
                </a:spcBef>
              </a:pPr>
              <a:t>1</a:t>
            </a:fld>
            <a:endParaRPr lang="el-GR" altLang="el-GR" dirty="0"/>
          </a:p>
        </p:txBody>
      </p:sp>
    </p:spTree>
    <p:extLst>
      <p:ext uri="{BB962C8B-B14F-4D97-AF65-F5344CB8AC3E}">
        <p14:creationId xmlns:p14="http://schemas.microsoft.com/office/powerpoint/2010/main" val="36858839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1 - Θέση εικόνας διαφάνειας">
            <a:extLst>
              <a:ext uri="{FF2B5EF4-FFF2-40B4-BE49-F238E27FC236}">
                <a16:creationId xmlns:a16="http://schemas.microsoft.com/office/drawing/2014/main" id="{14D27F39-1B74-4B43-AC36-79F0FD16797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2 - Θέση σημειώσεων">
            <a:extLst>
              <a:ext uri="{FF2B5EF4-FFF2-40B4-BE49-F238E27FC236}">
                <a16:creationId xmlns:a16="http://schemas.microsoft.com/office/drawing/2014/main" id="{82B0D6A9-7659-4949-8493-17FC25F2036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50180" name="3 - Θέση αριθμού διαφάνειας">
            <a:extLst>
              <a:ext uri="{FF2B5EF4-FFF2-40B4-BE49-F238E27FC236}">
                <a16:creationId xmlns:a16="http://schemas.microsoft.com/office/drawing/2014/main" id="{2C45709E-FA03-4AE8-8492-9201CCFD1F4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FBDC9F3-5AC2-4D38-8B42-8975728750C6}" type="slidenum">
              <a:rPr lang="el-GR" altLang="el-GR" smtClean="0"/>
              <a:pPr>
                <a:spcBef>
                  <a:spcPct val="0"/>
                </a:spcBef>
              </a:pPr>
              <a:t>83</a:t>
            </a:fld>
            <a:endParaRPr lang="el-GR" altLang="el-GR"/>
          </a:p>
        </p:txBody>
      </p:sp>
    </p:spTree>
    <p:extLst>
      <p:ext uri="{BB962C8B-B14F-4D97-AF65-F5344CB8AC3E}">
        <p14:creationId xmlns:p14="http://schemas.microsoft.com/office/powerpoint/2010/main" val="2689329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pPr>
              <a:defRPr/>
            </a:pPr>
            <a:fld id="{DF254208-9C5B-4E1D-AF19-E0150702D44B}" type="slidenum">
              <a:rPr lang="el-GR" altLang="el-GR" smtClean="0"/>
              <a:pPr>
                <a:defRPr/>
              </a:pPr>
              <a:t>129</a:t>
            </a:fld>
            <a:endParaRPr lang="el-GR" altLang="el-GR"/>
          </a:p>
        </p:txBody>
      </p:sp>
    </p:spTree>
    <p:extLst>
      <p:ext uri="{BB962C8B-B14F-4D97-AF65-F5344CB8AC3E}">
        <p14:creationId xmlns:p14="http://schemas.microsoft.com/office/powerpoint/2010/main" val="10302653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8" name="7 - Τίτλος"/>
          <p:cNvSpPr>
            <a:spLocks noGrp="1"/>
          </p:cNvSpPr>
          <p:nvPr>
            <p:ph type="ctrTitle"/>
          </p:nvPr>
        </p:nvSpPr>
        <p:spPr>
          <a:xfrm>
            <a:off x="422030" y="1371600"/>
            <a:ext cx="8229600" cy="1828800"/>
          </a:xfrm>
        </p:spPr>
        <p:txBody>
          <a:bodyPr lIns="45720" tIns="0" rIns="45720" bIns="0" anchor="b">
            <a:scene3d>
              <a:camera prst="orthographicFront"/>
              <a:lightRig rig="soft" dir="t">
                <a:rot lat="0" lon="0" rev="17220000"/>
              </a:lightRig>
            </a:scene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lang="el-GR"/>
              <a:t>Kλικ για επεξεργασία του τίτλου</a:t>
            </a:r>
            <a:endParaRPr lang="en-US"/>
          </a:p>
        </p:txBody>
      </p:sp>
      <p:sp>
        <p:nvSpPr>
          <p:cNvPr id="9" name="8 - Υπότιτλος"/>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l-GR"/>
              <a:t>Κάντε κλικ για να επεξεργαστείτε τον υπότιτλο του υποδείγματος</a:t>
            </a:r>
            <a:endParaRPr lang="en-US"/>
          </a:p>
        </p:txBody>
      </p:sp>
      <p:sp>
        <p:nvSpPr>
          <p:cNvPr id="4" name="13 - Θέση ημερομηνίας">
            <a:extLst>
              <a:ext uri="{FF2B5EF4-FFF2-40B4-BE49-F238E27FC236}">
                <a16:creationId xmlns:a16="http://schemas.microsoft.com/office/drawing/2014/main" id="{34770F78-8844-40E7-BC94-7700201F4802}"/>
              </a:ext>
            </a:extLst>
          </p:cNvPr>
          <p:cNvSpPr>
            <a:spLocks noGrp="1"/>
          </p:cNvSpPr>
          <p:nvPr>
            <p:ph type="dt" sz="half" idx="10"/>
          </p:nvPr>
        </p:nvSpPr>
        <p:spPr/>
        <p:txBody>
          <a:bodyPr/>
          <a:lstStyle>
            <a:lvl1pPr>
              <a:defRPr/>
            </a:lvl1pPr>
          </a:lstStyle>
          <a:p>
            <a:pPr>
              <a:defRPr/>
            </a:pPr>
            <a:fld id="{F2E82885-56D6-496B-A16C-42F9F9CFF8D8}" type="datetimeFigureOut">
              <a:rPr lang="el-GR"/>
              <a:pPr>
                <a:defRPr/>
              </a:pPr>
              <a:t>25/12/2023</a:t>
            </a:fld>
            <a:endParaRPr lang="el-GR"/>
          </a:p>
        </p:txBody>
      </p:sp>
      <p:sp>
        <p:nvSpPr>
          <p:cNvPr id="5" name="2 - Θέση υποσέλιδου">
            <a:extLst>
              <a:ext uri="{FF2B5EF4-FFF2-40B4-BE49-F238E27FC236}">
                <a16:creationId xmlns:a16="http://schemas.microsoft.com/office/drawing/2014/main" id="{20C87654-A0C5-4B03-81F5-6F7929F20D7C}"/>
              </a:ext>
            </a:extLst>
          </p:cNvPr>
          <p:cNvSpPr>
            <a:spLocks noGrp="1"/>
          </p:cNvSpPr>
          <p:nvPr>
            <p:ph type="ftr" sz="quarter" idx="11"/>
          </p:nvPr>
        </p:nvSpPr>
        <p:spPr/>
        <p:txBody>
          <a:bodyPr/>
          <a:lstStyle>
            <a:lvl1pPr>
              <a:defRPr/>
            </a:lvl1pPr>
          </a:lstStyle>
          <a:p>
            <a:pPr>
              <a:defRPr/>
            </a:pPr>
            <a:endParaRPr lang="el-GR"/>
          </a:p>
        </p:txBody>
      </p:sp>
      <p:sp>
        <p:nvSpPr>
          <p:cNvPr id="6" name="22 - Θέση αριθμού διαφάνειας">
            <a:extLst>
              <a:ext uri="{FF2B5EF4-FFF2-40B4-BE49-F238E27FC236}">
                <a16:creationId xmlns:a16="http://schemas.microsoft.com/office/drawing/2014/main" id="{A90C07AE-2705-4450-BB2D-A0252E3E0CEF}"/>
              </a:ext>
            </a:extLst>
          </p:cNvPr>
          <p:cNvSpPr>
            <a:spLocks noGrp="1"/>
          </p:cNvSpPr>
          <p:nvPr>
            <p:ph type="sldNum" sz="quarter" idx="12"/>
          </p:nvPr>
        </p:nvSpPr>
        <p:spPr/>
        <p:txBody>
          <a:bodyPr/>
          <a:lstStyle>
            <a:lvl1pPr>
              <a:defRPr/>
            </a:lvl1pPr>
          </a:lstStyle>
          <a:p>
            <a:pPr>
              <a:defRPr/>
            </a:pPr>
            <a:fld id="{47F40EF8-8036-4B8D-9409-8FBEC1BAFD3E}" type="slidenum">
              <a:rPr lang="el-GR" altLang="el-GR"/>
              <a:pPr>
                <a:defRPr/>
              </a:pPr>
              <a:t>‹#›</a:t>
            </a:fld>
            <a:endParaRPr lang="el-GR" altLang="el-GR"/>
          </a:p>
        </p:txBody>
      </p:sp>
    </p:spTree>
    <p:extLst>
      <p:ext uri="{BB962C8B-B14F-4D97-AF65-F5344CB8AC3E}">
        <p14:creationId xmlns:p14="http://schemas.microsoft.com/office/powerpoint/2010/main" val="34900408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endParaRPr lang="en-US"/>
          </a:p>
        </p:txBody>
      </p:sp>
      <p:sp>
        <p:nvSpPr>
          <p:cNvPr id="3" name="2 - Θέση κατακόρυφου κειμένου"/>
          <p:cNvSpPr>
            <a:spLocks noGrp="1"/>
          </p:cNvSpPr>
          <p:nvPr>
            <p:ph type="body" orient="vert" idx="1"/>
          </p:nvPr>
        </p:nvSpPr>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13 - Θέση ημερομηνίας">
            <a:extLst>
              <a:ext uri="{FF2B5EF4-FFF2-40B4-BE49-F238E27FC236}">
                <a16:creationId xmlns:a16="http://schemas.microsoft.com/office/drawing/2014/main" id="{458F8C10-E026-42DD-B74C-45DE2FD81F75}"/>
              </a:ext>
            </a:extLst>
          </p:cNvPr>
          <p:cNvSpPr>
            <a:spLocks noGrp="1"/>
          </p:cNvSpPr>
          <p:nvPr>
            <p:ph type="dt" sz="half" idx="10"/>
          </p:nvPr>
        </p:nvSpPr>
        <p:spPr/>
        <p:txBody>
          <a:bodyPr/>
          <a:lstStyle>
            <a:lvl1pPr>
              <a:defRPr/>
            </a:lvl1pPr>
          </a:lstStyle>
          <a:p>
            <a:pPr>
              <a:defRPr/>
            </a:pPr>
            <a:fld id="{56365CE1-3D63-4C9F-A2CA-C6B0F4F67F63}" type="datetimeFigureOut">
              <a:rPr lang="el-GR"/>
              <a:pPr>
                <a:defRPr/>
              </a:pPr>
              <a:t>25/12/2023</a:t>
            </a:fld>
            <a:endParaRPr lang="el-GR"/>
          </a:p>
        </p:txBody>
      </p:sp>
      <p:sp>
        <p:nvSpPr>
          <p:cNvPr id="5" name="2 - Θέση υποσέλιδου">
            <a:extLst>
              <a:ext uri="{FF2B5EF4-FFF2-40B4-BE49-F238E27FC236}">
                <a16:creationId xmlns:a16="http://schemas.microsoft.com/office/drawing/2014/main" id="{99F2B98F-A62B-4FBC-880F-61E7BA394231}"/>
              </a:ext>
            </a:extLst>
          </p:cNvPr>
          <p:cNvSpPr>
            <a:spLocks noGrp="1"/>
          </p:cNvSpPr>
          <p:nvPr>
            <p:ph type="ftr" sz="quarter" idx="11"/>
          </p:nvPr>
        </p:nvSpPr>
        <p:spPr/>
        <p:txBody>
          <a:bodyPr/>
          <a:lstStyle>
            <a:lvl1pPr>
              <a:defRPr/>
            </a:lvl1pPr>
          </a:lstStyle>
          <a:p>
            <a:pPr>
              <a:defRPr/>
            </a:pPr>
            <a:endParaRPr lang="el-GR"/>
          </a:p>
        </p:txBody>
      </p:sp>
      <p:sp>
        <p:nvSpPr>
          <p:cNvPr id="6" name="22 - Θέση αριθμού διαφάνειας">
            <a:extLst>
              <a:ext uri="{FF2B5EF4-FFF2-40B4-BE49-F238E27FC236}">
                <a16:creationId xmlns:a16="http://schemas.microsoft.com/office/drawing/2014/main" id="{A417964F-C098-4928-BE34-596B901BD6FE}"/>
              </a:ext>
            </a:extLst>
          </p:cNvPr>
          <p:cNvSpPr>
            <a:spLocks noGrp="1"/>
          </p:cNvSpPr>
          <p:nvPr>
            <p:ph type="sldNum" sz="quarter" idx="12"/>
          </p:nvPr>
        </p:nvSpPr>
        <p:spPr/>
        <p:txBody>
          <a:bodyPr/>
          <a:lstStyle>
            <a:lvl1pPr>
              <a:defRPr/>
            </a:lvl1pPr>
          </a:lstStyle>
          <a:p>
            <a:pPr>
              <a:defRPr/>
            </a:pPr>
            <a:fld id="{50E09244-6A59-4B36-ABF5-84753946BD81}" type="slidenum">
              <a:rPr lang="el-GR" altLang="el-GR"/>
              <a:pPr>
                <a:defRPr/>
              </a:pPr>
              <a:t>‹#›</a:t>
            </a:fld>
            <a:endParaRPr lang="el-GR" altLang="el-GR"/>
          </a:p>
        </p:txBody>
      </p:sp>
    </p:spTree>
    <p:extLst>
      <p:ext uri="{BB962C8B-B14F-4D97-AF65-F5344CB8AC3E}">
        <p14:creationId xmlns:p14="http://schemas.microsoft.com/office/powerpoint/2010/main" val="27795438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a:t>Kλικ για επεξεργασία του τίτλου</a:t>
            </a:r>
            <a:endParaRPr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13 - Θέση ημερομηνίας">
            <a:extLst>
              <a:ext uri="{FF2B5EF4-FFF2-40B4-BE49-F238E27FC236}">
                <a16:creationId xmlns:a16="http://schemas.microsoft.com/office/drawing/2014/main" id="{757C51EA-B9B6-4462-90FA-7A5F506D4526}"/>
              </a:ext>
            </a:extLst>
          </p:cNvPr>
          <p:cNvSpPr>
            <a:spLocks noGrp="1"/>
          </p:cNvSpPr>
          <p:nvPr>
            <p:ph type="dt" sz="half" idx="10"/>
          </p:nvPr>
        </p:nvSpPr>
        <p:spPr/>
        <p:txBody>
          <a:bodyPr/>
          <a:lstStyle>
            <a:lvl1pPr>
              <a:defRPr/>
            </a:lvl1pPr>
          </a:lstStyle>
          <a:p>
            <a:pPr>
              <a:defRPr/>
            </a:pPr>
            <a:fld id="{713FE188-1792-4233-8FE7-F8511E346741}" type="datetimeFigureOut">
              <a:rPr lang="el-GR"/>
              <a:pPr>
                <a:defRPr/>
              </a:pPr>
              <a:t>25/12/2023</a:t>
            </a:fld>
            <a:endParaRPr lang="el-GR"/>
          </a:p>
        </p:txBody>
      </p:sp>
      <p:sp>
        <p:nvSpPr>
          <p:cNvPr id="5" name="2 - Θέση υποσέλιδου">
            <a:extLst>
              <a:ext uri="{FF2B5EF4-FFF2-40B4-BE49-F238E27FC236}">
                <a16:creationId xmlns:a16="http://schemas.microsoft.com/office/drawing/2014/main" id="{7C3A4D1F-DEC8-4FB4-8901-4FAD9585AD04}"/>
              </a:ext>
            </a:extLst>
          </p:cNvPr>
          <p:cNvSpPr>
            <a:spLocks noGrp="1"/>
          </p:cNvSpPr>
          <p:nvPr>
            <p:ph type="ftr" sz="quarter" idx="11"/>
          </p:nvPr>
        </p:nvSpPr>
        <p:spPr/>
        <p:txBody>
          <a:bodyPr/>
          <a:lstStyle>
            <a:lvl1pPr>
              <a:defRPr/>
            </a:lvl1pPr>
          </a:lstStyle>
          <a:p>
            <a:pPr>
              <a:defRPr/>
            </a:pPr>
            <a:endParaRPr lang="el-GR"/>
          </a:p>
        </p:txBody>
      </p:sp>
      <p:sp>
        <p:nvSpPr>
          <p:cNvPr id="6" name="22 - Θέση αριθμού διαφάνειας">
            <a:extLst>
              <a:ext uri="{FF2B5EF4-FFF2-40B4-BE49-F238E27FC236}">
                <a16:creationId xmlns:a16="http://schemas.microsoft.com/office/drawing/2014/main" id="{B1AC4CBB-141F-4726-82A8-49B3B5737CDF}"/>
              </a:ext>
            </a:extLst>
          </p:cNvPr>
          <p:cNvSpPr>
            <a:spLocks noGrp="1"/>
          </p:cNvSpPr>
          <p:nvPr>
            <p:ph type="sldNum" sz="quarter" idx="12"/>
          </p:nvPr>
        </p:nvSpPr>
        <p:spPr/>
        <p:txBody>
          <a:bodyPr/>
          <a:lstStyle>
            <a:lvl1pPr>
              <a:defRPr/>
            </a:lvl1pPr>
          </a:lstStyle>
          <a:p>
            <a:pPr>
              <a:defRPr/>
            </a:pPr>
            <a:fld id="{11938FDE-A443-43B6-BFA4-585F71995213}" type="slidenum">
              <a:rPr lang="el-GR" altLang="el-GR"/>
              <a:pPr>
                <a:defRPr/>
              </a:pPr>
              <a:t>‹#›</a:t>
            </a:fld>
            <a:endParaRPr lang="el-GR" altLang="el-GR"/>
          </a:p>
        </p:txBody>
      </p:sp>
    </p:spTree>
    <p:extLst>
      <p:ext uri="{BB962C8B-B14F-4D97-AF65-F5344CB8AC3E}">
        <p14:creationId xmlns:p14="http://schemas.microsoft.com/office/powerpoint/2010/main" val="28540691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endParaRPr lang="en-US"/>
          </a:p>
        </p:txBody>
      </p:sp>
      <p:sp>
        <p:nvSpPr>
          <p:cNvPr id="3" name="2 - Θέση περιεχομένου"/>
          <p:cNvSpPr>
            <a:spLocks noGrp="1"/>
          </p:cNvSpPr>
          <p:nvPr>
            <p:ph idx="1"/>
          </p:nvPr>
        </p:nvSpPr>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13 - Θέση ημερομηνίας">
            <a:extLst>
              <a:ext uri="{FF2B5EF4-FFF2-40B4-BE49-F238E27FC236}">
                <a16:creationId xmlns:a16="http://schemas.microsoft.com/office/drawing/2014/main" id="{0C2EBC3F-B141-43B3-9E6E-85C86A86D98D}"/>
              </a:ext>
            </a:extLst>
          </p:cNvPr>
          <p:cNvSpPr>
            <a:spLocks noGrp="1"/>
          </p:cNvSpPr>
          <p:nvPr>
            <p:ph type="dt" sz="half" idx="10"/>
          </p:nvPr>
        </p:nvSpPr>
        <p:spPr/>
        <p:txBody>
          <a:bodyPr/>
          <a:lstStyle>
            <a:lvl1pPr>
              <a:defRPr/>
            </a:lvl1pPr>
          </a:lstStyle>
          <a:p>
            <a:pPr>
              <a:defRPr/>
            </a:pPr>
            <a:fld id="{411E8254-A6EF-4585-BF02-6F9BB38DB7EA}" type="datetimeFigureOut">
              <a:rPr lang="el-GR"/>
              <a:pPr>
                <a:defRPr/>
              </a:pPr>
              <a:t>25/12/2023</a:t>
            </a:fld>
            <a:endParaRPr lang="el-GR"/>
          </a:p>
        </p:txBody>
      </p:sp>
      <p:sp>
        <p:nvSpPr>
          <p:cNvPr id="5" name="2 - Θέση υποσέλιδου">
            <a:extLst>
              <a:ext uri="{FF2B5EF4-FFF2-40B4-BE49-F238E27FC236}">
                <a16:creationId xmlns:a16="http://schemas.microsoft.com/office/drawing/2014/main" id="{4FF1CDCB-443A-4C8B-AD3F-5A81FF7D6C86}"/>
              </a:ext>
            </a:extLst>
          </p:cNvPr>
          <p:cNvSpPr>
            <a:spLocks noGrp="1"/>
          </p:cNvSpPr>
          <p:nvPr>
            <p:ph type="ftr" sz="quarter" idx="11"/>
          </p:nvPr>
        </p:nvSpPr>
        <p:spPr/>
        <p:txBody>
          <a:bodyPr/>
          <a:lstStyle>
            <a:lvl1pPr>
              <a:defRPr/>
            </a:lvl1pPr>
          </a:lstStyle>
          <a:p>
            <a:pPr>
              <a:defRPr/>
            </a:pPr>
            <a:endParaRPr lang="el-GR"/>
          </a:p>
        </p:txBody>
      </p:sp>
      <p:sp>
        <p:nvSpPr>
          <p:cNvPr id="6" name="22 - Θέση αριθμού διαφάνειας">
            <a:extLst>
              <a:ext uri="{FF2B5EF4-FFF2-40B4-BE49-F238E27FC236}">
                <a16:creationId xmlns:a16="http://schemas.microsoft.com/office/drawing/2014/main" id="{17235D19-F5D2-4F78-884C-1251C214B872}"/>
              </a:ext>
            </a:extLst>
          </p:cNvPr>
          <p:cNvSpPr>
            <a:spLocks noGrp="1"/>
          </p:cNvSpPr>
          <p:nvPr>
            <p:ph type="sldNum" sz="quarter" idx="12"/>
          </p:nvPr>
        </p:nvSpPr>
        <p:spPr/>
        <p:txBody>
          <a:bodyPr/>
          <a:lstStyle>
            <a:lvl1pPr>
              <a:defRPr/>
            </a:lvl1pPr>
          </a:lstStyle>
          <a:p>
            <a:pPr>
              <a:defRPr/>
            </a:pPr>
            <a:fld id="{A01025CF-A702-4E1D-A44D-9CB2EB791CB5}" type="slidenum">
              <a:rPr lang="el-GR" altLang="el-GR"/>
              <a:pPr>
                <a:defRPr/>
              </a:pPr>
              <a:t>‹#›</a:t>
            </a:fld>
            <a:endParaRPr lang="el-GR" altLang="el-GR"/>
          </a:p>
        </p:txBody>
      </p:sp>
    </p:spTree>
    <p:extLst>
      <p:ext uri="{BB962C8B-B14F-4D97-AF65-F5344CB8AC3E}">
        <p14:creationId xmlns:p14="http://schemas.microsoft.com/office/powerpoint/2010/main" val="589399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1600200" y="609600"/>
            <a:ext cx="7086600" cy="1828800"/>
          </a:xfrm>
        </p:spPr>
        <p:txBody>
          <a:bodyPr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lang="el-GR"/>
              <a:t>Kλικ για επεξεργασία του τίτλου</a:t>
            </a:r>
            <a:endParaRPr lang="en-US"/>
          </a:p>
        </p:txBody>
      </p:sp>
      <p:sp>
        <p:nvSpPr>
          <p:cNvPr id="3" name="2 - Θέση κειμένου"/>
          <p:cNvSpPr>
            <a:spLocks noGrp="1"/>
          </p:cNvSpPr>
          <p:nvPr>
            <p:ph type="body" idx="1"/>
          </p:nvPr>
        </p:nvSpPr>
        <p:spPr>
          <a:xfrm>
            <a:off x="1600200" y="2507786"/>
            <a:ext cx="7086600" cy="1509712"/>
          </a:xfrm>
        </p:spPr>
        <p:txBody>
          <a:bodyPr/>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l-GR"/>
              <a:t>Kλικ για επεξεργασία των στυλ του υποδείγματος</a:t>
            </a:r>
          </a:p>
        </p:txBody>
      </p:sp>
      <p:sp>
        <p:nvSpPr>
          <p:cNvPr id="4" name="3 - Θέση ημερομηνίας">
            <a:extLst>
              <a:ext uri="{FF2B5EF4-FFF2-40B4-BE49-F238E27FC236}">
                <a16:creationId xmlns:a16="http://schemas.microsoft.com/office/drawing/2014/main" id="{4D67AAD4-87E2-427D-A26E-912BA5771F10}"/>
              </a:ext>
            </a:extLst>
          </p:cNvPr>
          <p:cNvSpPr>
            <a:spLocks noGrp="1"/>
          </p:cNvSpPr>
          <p:nvPr>
            <p:ph type="dt" sz="half" idx="10"/>
          </p:nvPr>
        </p:nvSpPr>
        <p:spPr/>
        <p:txBody>
          <a:bodyPr/>
          <a:lstStyle>
            <a:lvl1pPr>
              <a:defRPr/>
            </a:lvl1pPr>
          </a:lstStyle>
          <a:p>
            <a:pPr>
              <a:defRPr/>
            </a:pPr>
            <a:fld id="{12761992-F1CF-45D8-A4EB-B5520B09BC8F}" type="datetimeFigureOut">
              <a:rPr lang="el-GR"/>
              <a:pPr>
                <a:defRPr/>
              </a:pPr>
              <a:t>25/12/2023</a:t>
            </a:fld>
            <a:endParaRPr lang="el-GR"/>
          </a:p>
        </p:txBody>
      </p:sp>
      <p:sp>
        <p:nvSpPr>
          <p:cNvPr id="5" name="4 - Θέση υποσέλιδου">
            <a:extLst>
              <a:ext uri="{FF2B5EF4-FFF2-40B4-BE49-F238E27FC236}">
                <a16:creationId xmlns:a16="http://schemas.microsoft.com/office/drawing/2014/main" id="{3BFB0F9F-4D6B-4DA4-B0AE-3174DB855AD3}"/>
              </a:ext>
            </a:extLst>
          </p:cNvPr>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a:extLst>
              <a:ext uri="{FF2B5EF4-FFF2-40B4-BE49-F238E27FC236}">
                <a16:creationId xmlns:a16="http://schemas.microsoft.com/office/drawing/2014/main" id="{B4A99860-F30D-4645-9111-4EADAA3E33AA}"/>
              </a:ext>
            </a:extLst>
          </p:cNvPr>
          <p:cNvSpPr>
            <a:spLocks noGrp="1"/>
          </p:cNvSpPr>
          <p:nvPr>
            <p:ph type="sldNum" sz="quarter" idx="12"/>
          </p:nvPr>
        </p:nvSpPr>
        <p:spPr/>
        <p:txBody>
          <a:bodyPr/>
          <a:lstStyle>
            <a:lvl1pPr>
              <a:defRPr/>
            </a:lvl1pPr>
          </a:lstStyle>
          <a:p>
            <a:pPr>
              <a:defRPr/>
            </a:pPr>
            <a:fld id="{EA4C289D-A28E-4879-9E7C-BEC6FE909382}" type="slidenum">
              <a:rPr lang="el-GR" altLang="el-GR"/>
              <a:pPr>
                <a:defRPr/>
              </a:pPr>
              <a:t>‹#›</a:t>
            </a:fld>
            <a:endParaRPr lang="el-GR" altLang="el-GR"/>
          </a:p>
        </p:txBody>
      </p:sp>
    </p:spTree>
    <p:extLst>
      <p:ext uri="{BB962C8B-B14F-4D97-AF65-F5344CB8AC3E}">
        <p14:creationId xmlns:p14="http://schemas.microsoft.com/office/powerpoint/2010/main" val="583592030"/>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endParaRPr lang="en-US"/>
          </a:p>
        </p:txBody>
      </p:sp>
      <p:sp>
        <p:nvSpPr>
          <p:cNvPr id="3" name="2 - Θέση περιεχομένου"/>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3 - Θέση περιεχομένου"/>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5" name="13 - Θέση ημερομηνίας">
            <a:extLst>
              <a:ext uri="{FF2B5EF4-FFF2-40B4-BE49-F238E27FC236}">
                <a16:creationId xmlns:a16="http://schemas.microsoft.com/office/drawing/2014/main" id="{E76D492D-19D8-4B27-917E-3D06B06FF4F3}"/>
              </a:ext>
            </a:extLst>
          </p:cNvPr>
          <p:cNvSpPr>
            <a:spLocks noGrp="1"/>
          </p:cNvSpPr>
          <p:nvPr>
            <p:ph type="dt" sz="half" idx="10"/>
          </p:nvPr>
        </p:nvSpPr>
        <p:spPr/>
        <p:txBody>
          <a:bodyPr/>
          <a:lstStyle>
            <a:lvl1pPr>
              <a:defRPr/>
            </a:lvl1pPr>
          </a:lstStyle>
          <a:p>
            <a:pPr>
              <a:defRPr/>
            </a:pPr>
            <a:fld id="{09F73397-824C-4E86-8952-C5FA5C936C17}" type="datetimeFigureOut">
              <a:rPr lang="el-GR"/>
              <a:pPr>
                <a:defRPr/>
              </a:pPr>
              <a:t>25/12/2023</a:t>
            </a:fld>
            <a:endParaRPr lang="el-GR"/>
          </a:p>
        </p:txBody>
      </p:sp>
      <p:sp>
        <p:nvSpPr>
          <p:cNvPr id="6" name="2 - Θέση υποσέλιδου">
            <a:extLst>
              <a:ext uri="{FF2B5EF4-FFF2-40B4-BE49-F238E27FC236}">
                <a16:creationId xmlns:a16="http://schemas.microsoft.com/office/drawing/2014/main" id="{458EDA88-96B4-4C45-A7EC-81D090232D14}"/>
              </a:ext>
            </a:extLst>
          </p:cNvPr>
          <p:cNvSpPr>
            <a:spLocks noGrp="1"/>
          </p:cNvSpPr>
          <p:nvPr>
            <p:ph type="ftr" sz="quarter" idx="11"/>
          </p:nvPr>
        </p:nvSpPr>
        <p:spPr/>
        <p:txBody>
          <a:bodyPr/>
          <a:lstStyle>
            <a:lvl1pPr>
              <a:defRPr/>
            </a:lvl1pPr>
          </a:lstStyle>
          <a:p>
            <a:pPr>
              <a:defRPr/>
            </a:pPr>
            <a:endParaRPr lang="el-GR"/>
          </a:p>
        </p:txBody>
      </p:sp>
      <p:sp>
        <p:nvSpPr>
          <p:cNvPr id="7" name="22 - Θέση αριθμού διαφάνειας">
            <a:extLst>
              <a:ext uri="{FF2B5EF4-FFF2-40B4-BE49-F238E27FC236}">
                <a16:creationId xmlns:a16="http://schemas.microsoft.com/office/drawing/2014/main" id="{6C1A8AF0-6544-422C-AB21-FC0E2B6CD89F}"/>
              </a:ext>
            </a:extLst>
          </p:cNvPr>
          <p:cNvSpPr>
            <a:spLocks noGrp="1"/>
          </p:cNvSpPr>
          <p:nvPr>
            <p:ph type="sldNum" sz="quarter" idx="12"/>
          </p:nvPr>
        </p:nvSpPr>
        <p:spPr/>
        <p:txBody>
          <a:bodyPr/>
          <a:lstStyle>
            <a:lvl1pPr>
              <a:defRPr/>
            </a:lvl1pPr>
          </a:lstStyle>
          <a:p>
            <a:pPr>
              <a:defRPr/>
            </a:pPr>
            <a:fld id="{EB7BBBA7-7CFF-48AB-A558-6B75899A90F2}" type="slidenum">
              <a:rPr lang="el-GR" altLang="el-GR"/>
              <a:pPr>
                <a:defRPr/>
              </a:pPr>
              <a:t>‹#›</a:t>
            </a:fld>
            <a:endParaRPr lang="el-GR" altLang="el-GR"/>
          </a:p>
        </p:txBody>
      </p:sp>
    </p:spTree>
    <p:extLst>
      <p:ext uri="{BB962C8B-B14F-4D97-AF65-F5344CB8AC3E}">
        <p14:creationId xmlns:p14="http://schemas.microsoft.com/office/powerpoint/2010/main" val="18938441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8229600" cy="1143000"/>
          </a:xfrm>
        </p:spPr>
        <p:txBody>
          <a:bodyPr/>
          <a:lstStyle>
            <a:lvl1pPr>
              <a:defRPr/>
            </a:lvl1pPr>
          </a:lstStyle>
          <a:p>
            <a:r>
              <a:rPr lang="el-GR"/>
              <a:t>Kλικ για επεξεργασία του τίτλου</a:t>
            </a:r>
            <a:endParaRPr lang="en-US"/>
          </a:p>
        </p:txBody>
      </p:sp>
      <p:sp>
        <p:nvSpPr>
          <p:cNvPr id="3" name="2 - Θέση κειμένου"/>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l-GR"/>
              <a:t>Kλικ για επεξεργασία των στυλ του υποδείγματος</a:t>
            </a:r>
          </a:p>
        </p:txBody>
      </p:sp>
      <p:sp>
        <p:nvSpPr>
          <p:cNvPr id="4" name="3 - Θέση κειμένου"/>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l-GR"/>
              <a:t>Kλικ για επεξεργασία των στυλ του υποδείγματος</a:t>
            </a:r>
          </a:p>
        </p:txBody>
      </p:sp>
      <p:sp>
        <p:nvSpPr>
          <p:cNvPr id="5" name="4 - Θέση περιεχομένου"/>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6" name="5 - Θέση περιεχομένου"/>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7" name="13 - Θέση ημερομηνίας">
            <a:extLst>
              <a:ext uri="{FF2B5EF4-FFF2-40B4-BE49-F238E27FC236}">
                <a16:creationId xmlns:a16="http://schemas.microsoft.com/office/drawing/2014/main" id="{13A8A0CE-9946-424F-80D3-AE5B0A883496}"/>
              </a:ext>
            </a:extLst>
          </p:cNvPr>
          <p:cNvSpPr>
            <a:spLocks noGrp="1"/>
          </p:cNvSpPr>
          <p:nvPr>
            <p:ph type="dt" sz="half" idx="10"/>
          </p:nvPr>
        </p:nvSpPr>
        <p:spPr/>
        <p:txBody>
          <a:bodyPr/>
          <a:lstStyle>
            <a:lvl1pPr>
              <a:defRPr/>
            </a:lvl1pPr>
          </a:lstStyle>
          <a:p>
            <a:pPr>
              <a:defRPr/>
            </a:pPr>
            <a:fld id="{1EE61EE7-124B-406D-8237-978A59ADB3FF}" type="datetimeFigureOut">
              <a:rPr lang="el-GR"/>
              <a:pPr>
                <a:defRPr/>
              </a:pPr>
              <a:t>25/12/2023</a:t>
            </a:fld>
            <a:endParaRPr lang="el-GR"/>
          </a:p>
        </p:txBody>
      </p:sp>
      <p:sp>
        <p:nvSpPr>
          <p:cNvPr id="8" name="2 - Θέση υποσέλιδου">
            <a:extLst>
              <a:ext uri="{FF2B5EF4-FFF2-40B4-BE49-F238E27FC236}">
                <a16:creationId xmlns:a16="http://schemas.microsoft.com/office/drawing/2014/main" id="{E690BD69-A1F3-4F1D-8D55-CBFC4C98D73E}"/>
              </a:ext>
            </a:extLst>
          </p:cNvPr>
          <p:cNvSpPr>
            <a:spLocks noGrp="1"/>
          </p:cNvSpPr>
          <p:nvPr>
            <p:ph type="ftr" sz="quarter" idx="11"/>
          </p:nvPr>
        </p:nvSpPr>
        <p:spPr/>
        <p:txBody>
          <a:bodyPr/>
          <a:lstStyle>
            <a:lvl1pPr>
              <a:defRPr/>
            </a:lvl1pPr>
          </a:lstStyle>
          <a:p>
            <a:pPr>
              <a:defRPr/>
            </a:pPr>
            <a:endParaRPr lang="el-GR"/>
          </a:p>
        </p:txBody>
      </p:sp>
      <p:sp>
        <p:nvSpPr>
          <p:cNvPr id="9" name="22 - Θέση αριθμού διαφάνειας">
            <a:extLst>
              <a:ext uri="{FF2B5EF4-FFF2-40B4-BE49-F238E27FC236}">
                <a16:creationId xmlns:a16="http://schemas.microsoft.com/office/drawing/2014/main" id="{7B9D3C5C-E1E7-43FE-A94A-BA4E45659F85}"/>
              </a:ext>
            </a:extLst>
          </p:cNvPr>
          <p:cNvSpPr>
            <a:spLocks noGrp="1"/>
          </p:cNvSpPr>
          <p:nvPr>
            <p:ph type="sldNum" sz="quarter" idx="12"/>
          </p:nvPr>
        </p:nvSpPr>
        <p:spPr/>
        <p:txBody>
          <a:bodyPr/>
          <a:lstStyle>
            <a:lvl1pPr>
              <a:defRPr/>
            </a:lvl1pPr>
          </a:lstStyle>
          <a:p>
            <a:pPr>
              <a:defRPr/>
            </a:pPr>
            <a:fld id="{CAAD86A1-097A-4A1A-85CB-50DC5D10CA6E}" type="slidenum">
              <a:rPr lang="el-GR" altLang="el-GR"/>
              <a:pPr>
                <a:defRPr/>
              </a:pPr>
              <a:t>‹#›</a:t>
            </a:fld>
            <a:endParaRPr lang="el-GR" altLang="el-GR"/>
          </a:p>
        </p:txBody>
      </p:sp>
    </p:spTree>
    <p:extLst>
      <p:ext uri="{BB962C8B-B14F-4D97-AF65-F5344CB8AC3E}">
        <p14:creationId xmlns:p14="http://schemas.microsoft.com/office/powerpoint/2010/main" val="32903808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endParaRPr lang="en-US"/>
          </a:p>
        </p:txBody>
      </p:sp>
      <p:sp>
        <p:nvSpPr>
          <p:cNvPr id="3" name="13 - Θέση ημερομηνίας">
            <a:extLst>
              <a:ext uri="{FF2B5EF4-FFF2-40B4-BE49-F238E27FC236}">
                <a16:creationId xmlns:a16="http://schemas.microsoft.com/office/drawing/2014/main" id="{40B20C24-BE69-44C3-A9CF-E15A4008D0A5}"/>
              </a:ext>
            </a:extLst>
          </p:cNvPr>
          <p:cNvSpPr>
            <a:spLocks noGrp="1"/>
          </p:cNvSpPr>
          <p:nvPr>
            <p:ph type="dt" sz="half" idx="10"/>
          </p:nvPr>
        </p:nvSpPr>
        <p:spPr/>
        <p:txBody>
          <a:bodyPr/>
          <a:lstStyle>
            <a:lvl1pPr>
              <a:defRPr/>
            </a:lvl1pPr>
          </a:lstStyle>
          <a:p>
            <a:pPr>
              <a:defRPr/>
            </a:pPr>
            <a:fld id="{809E9FDC-3D92-44AF-9B83-6AA8DA6D04D5}" type="datetimeFigureOut">
              <a:rPr lang="el-GR"/>
              <a:pPr>
                <a:defRPr/>
              </a:pPr>
              <a:t>25/12/2023</a:t>
            </a:fld>
            <a:endParaRPr lang="el-GR"/>
          </a:p>
        </p:txBody>
      </p:sp>
      <p:sp>
        <p:nvSpPr>
          <p:cNvPr id="4" name="2 - Θέση υποσέλιδου">
            <a:extLst>
              <a:ext uri="{FF2B5EF4-FFF2-40B4-BE49-F238E27FC236}">
                <a16:creationId xmlns:a16="http://schemas.microsoft.com/office/drawing/2014/main" id="{23B85FCC-BCCD-40BA-A32A-10ABBAA76E38}"/>
              </a:ext>
            </a:extLst>
          </p:cNvPr>
          <p:cNvSpPr>
            <a:spLocks noGrp="1"/>
          </p:cNvSpPr>
          <p:nvPr>
            <p:ph type="ftr" sz="quarter" idx="11"/>
          </p:nvPr>
        </p:nvSpPr>
        <p:spPr/>
        <p:txBody>
          <a:bodyPr/>
          <a:lstStyle>
            <a:lvl1pPr>
              <a:defRPr/>
            </a:lvl1pPr>
          </a:lstStyle>
          <a:p>
            <a:pPr>
              <a:defRPr/>
            </a:pPr>
            <a:endParaRPr lang="el-GR"/>
          </a:p>
        </p:txBody>
      </p:sp>
      <p:sp>
        <p:nvSpPr>
          <p:cNvPr id="5" name="22 - Θέση αριθμού διαφάνειας">
            <a:extLst>
              <a:ext uri="{FF2B5EF4-FFF2-40B4-BE49-F238E27FC236}">
                <a16:creationId xmlns:a16="http://schemas.microsoft.com/office/drawing/2014/main" id="{85F05DEF-EF7B-470A-A055-CE75FD6EED75}"/>
              </a:ext>
            </a:extLst>
          </p:cNvPr>
          <p:cNvSpPr>
            <a:spLocks noGrp="1"/>
          </p:cNvSpPr>
          <p:nvPr>
            <p:ph type="sldNum" sz="quarter" idx="12"/>
          </p:nvPr>
        </p:nvSpPr>
        <p:spPr/>
        <p:txBody>
          <a:bodyPr/>
          <a:lstStyle>
            <a:lvl1pPr>
              <a:defRPr/>
            </a:lvl1pPr>
          </a:lstStyle>
          <a:p>
            <a:pPr>
              <a:defRPr/>
            </a:pPr>
            <a:fld id="{DD534EC7-35FA-4745-8C03-A684D6E4FC3E}" type="slidenum">
              <a:rPr lang="el-GR" altLang="el-GR"/>
              <a:pPr>
                <a:defRPr/>
              </a:pPr>
              <a:t>‹#›</a:t>
            </a:fld>
            <a:endParaRPr lang="el-GR" altLang="el-GR"/>
          </a:p>
        </p:txBody>
      </p:sp>
    </p:spTree>
    <p:extLst>
      <p:ext uri="{BB962C8B-B14F-4D97-AF65-F5344CB8AC3E}">
        <p14:creationId xmlns:p14="http://schemas.microsoft.com/office/powerpoint/2010/main" val="10296258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3 - Θέση ημερομηνίας">
            <a:extLst>
              <a:ext uri="{FF2B5EF4-FFF2-40B4-BE49-F238E27FC236}">
                <a16:creationId xmlns:a16="http://schemas.microsoft.com/office/drawing/2014/main" id="{09209AF0-5ABE-41D4-8A97-028EA9408F91}"/>
              </a:ext>
            </a:extLst>
          </p:cNvPr>
          <p:cNvSpPr>
            <a:spLocks noGrp="1"/>
          </p:cNvSpPr>
          <p:nvPr>
            <p:ph type="dt" sz="half" idx="10"/>
          </p:nvPr>
        </p:nvSpPr>
        <p:spPr/>
        <p:txBody>
          <a:bodyPr/>
          <a:lstStyle>
            <a:lvl1pPr>
              <a:defRPr/>
            </a:lvl1pPr>
          </a:lstStyle>
          <a:p>
            <a:pPr>
              <a:defRPr/>
            </a:pPr>
            <a:fld id="{80D28B65-048F-41AE-8787-E74E562AD9B1}" type="datetimeFigureOut">
              <a:rPr lang="el-GR"/>
              <a:pPr>
                <a:defRPr/>
              </a:pPr>
              <a:t>25/12/2023</a:t>
            </a:fld>
            <a:endParaRPr lang="el-GR"/>
          </a:p>
        </p:txBody>
      </p:sp>
      <p:sp>
        <p:nvSpPr>
          <p:cNvPr id="3" name="2 - Θέση υποσέλιδου">
            <a:extLst>
              <a:ext uri="{FF2B5EF4-FFF2-40B4-BE49-F238E27FC236}">
                <a16:creationId xmlns:a16="http://schemas.microsoft.com/office/drawing/2014/main" id="{842E74BE-A6EB-408C-8387-E3ADF6DC2F7A}"/>
              </a:ext>
            </a:extLst>
          </p:cNvPr>
          <p:cNvSpPr>
            <a:spLocks noGrp="1"/>
          </p:cNvSpPr>
          <p:nvPr>
            <p:ph type="ftr" sz="quarter" idx="11"/>
          </p:nvPr>
        </p:nvSpPr>
        <p:spPr/>
        <p:txBody>
          <a:bodyPr/>
          <a:lstStyle>
            <a:lvl1pPr>
              <a:defRPr/>
            </a:lvl1pPr>
          </a:lstStyle>
          <a:p>
            <a:pPr>
              <a:defRPr/>
            </a:pPr>
            <a:endParaRPr lang="el-GR"/>
          </a:p>
        </p:txBody>
      </p:sp>
      <p:sp>
        <p:nvSpPr>
          <p:cNvPr id="4" name="22 - Θέση αριθμού διαφάνειας">
            <a:extLst>
              <a:ext uri="{FF2B5EF4-FFF2-40B4-BE49-F238E27FC236}">
                <a16:creationId xmlns:a16="http://schemas.microsoft.com/office/drawing/2014/main" id="{1E48AD9D-438D-4B7A-93A8-DDA3EB2933EA}"/>
              </a:ext>
            </a:extLst>
          </p:cNvPr>
          <p:cNvSpPr>
            <a:spLocks noGrp="1"/>
          </p:cNvSpPr>
          <p:nvPr>
            <p:ph type="sldNum" sz="quarter" idx="12"/>
          </p:nvPr>
        </p:nvSpPr>
        <p:spPr/>
        <p:txBody>
          <a:bodyPr/>
          <a:lstStyle>
            <a:lvl1pPr>
              <a:defRPr/>
            </a:lvl1pPr>
          </a:lstStyle>
          <a:p>
            <a:pPr>
              <a:defRPr/>
            </a:pPr>
            <a:fld id="{91D79DF4-6CCC-404C-8596-3B3EAEFACF8F}" type="slidenum">
              <a:rPr lang="el-GR" altLang="el-GR"/>
              <a:pPr>
                <a:defRPr/>
              </a:pPr>
              <a:t>‹#›</a:t>
            </a:fld>
            <a:endParaRPr lang="el-GR" altLang="el-GR"/>
          </a:p>
        </p:txBody>
      </p:sp>
    </p:spTree>
    <p:extLst>
      <p:ext uri="{BB962C8B-B14F-4D97-AF65-F5344CB8AC3E}">
        <p14:creationId xmlns:p14="http://schemas.microsoft.com/office/powerpoint/2010/main" val="21443616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sp3d prstMaterial="softEdge"/>
          </a:bodyPr>
          <a:lstStyle>
            <a:lvl1pPr algn="l">
              <a:buNone/>
              <a:defRPr sz="2200" b="0">
                <a:ln w="6350">
                  <a:noFill/>
                </a:ln>
                <a:solidFill>
                  <a:schemeClr val="accent1">
                    <a:tint val="73000"/>
                    <a:satMod val="180000"/>
                  </a:schemeClr>
                </a:solidFill>
              </a:defRPr>
            </a:lvl1pPr>
          </a:lstStyle>
          <a:p>
            <a:r>
              <a:rPr lang="el-GR"/>
              <a:t>Kλικ για επεξεργασία του τίτλου</a:t>
            </a:r>
            <a:endParaRPr lang="en-US"/>
          </a:p>
        </p:txBody>
      </p:sp>
      <p:sp>
        <p:nvSpPr>
          <p:cNvPr id="3" name="2 - Θέση κειμένου"/>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l-GR"/>
              <a:t>Kλικ για επεξεργασία των στυλ του υποδείγματος</a:t>
            </a:r>
          </a:p>
        </p:txBody>
      </p:sp>
      <p:sp>
        <p:nvSpPr>
          <p:cNvPr id="4" name="3 - Θέση περιεχομένου"/>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5" name="13 - Θέση ημερομηνίας">
            <a:extLst>
              <a:ext uri="{FF2B5EF4-FFF2-40B4-BE49-F238E27FC236}">
                <a16:creationId xmlns:a16="http://schemas.microsoft.com/office/drawing/2014/main" id="{02EEC484-7CF0-4E7E-9F30-FB85422F94E1}"/>
              </a:ext>
            </a:extLst>
          </p:cNvPr>
          <p:cNvSpPr>
            <a:spLocks noGrp="1"/>
          </p:cNvSpPr>
          <p:nvPr>
            <p:ph type="dt" sz="half" idx="10"/>
          </p:nvPr>
        </p:nvSpPr>
        <p:spPr/>
        <p:txBody>
          <a:bodyPr/>
          <a:lstStyle>
            <a:lvl1pPr>
              <a:defRPr/>
            </a:lvl1pPr>
          </a:lstStyle>
          <a:p>
            <a:pPr>
              <a:defRPr/>
            </a:pPr>
            <a:fld id="{9BE608C0-30B6-4436-9350-45A19E04BC58}" type="datetimeFigureOut">
              <a:rPr lang="el-GR"/>
              <a:pPr>
                <a:defRPr/>
              </a:pPr>
              <a:t>25/12/2023</a:t>
            </a:fld>
            <a:endParaRPr lang="el-GR"/>
          </a:p>
        </p:txBody>
      </p:sp>
      <p:sp>
        <p:nvSpPr>
          <p:cNvPr id="6" name="2 - Θέση υποσέλιδου">
            <a:extLst>
              <a:ext uri="{FF2B5EF4-FFF2-40B4-BE49-F238E27FC236}">
                <a16:creationId xmlns:a16="http://schemas.microsoft.com/office/drawing/2014/main" id="{95710430-4785-43DF-AFF0-165E5A2C4DA2}"/>
              </a:ext>
            </a:extLst>
          </p:cNvPr>
          <p:cNvSpPr>
            <a:spLocks noGrp="1"/>
          </p:cNvSpPr>
          <p:nvPr>
            <p:ph type="ftr" sz="quarter" idx="11"/>
          </p:nvPr>
        </p:nvSpPr>
        <p:spPr/>
        <p:txBody>
          <a:bodyPr/>
          <a:lstStyle>
            <a:lvl1pPr>
              <a:defRPr/>
            </a:lvl1pPr>
          </a:lstStyle>
          <a:p>
            <a:pPr>
              <a:defRPr/>
            </a:pPr>
            <a:endParaRPr lang="el-GR"/>
          </a:p>
        </p:txBody>
      </p:sp>
      <p:sp>
        <p:nvSpPr>
          <p:cNvPr id="7" name="22 - Θέση αριθμού διαφάνειας">
            <a:extLst>
              <a:ext uri="{FF2B5EF4-FFF2-40B4-BE49-F238E27FC236}">
                <a16:creationId xmlns:a16="http://schemas.microsoft.com/office/drawing/2014/main" id="{E09AC56F-4419-4AD5-BCC7-76FA7D49D8BF}"/>
              </a:ext>
            </a:extLst>
          </p:cNvPr>
          <p:cNvSpPr>
            <a:spLocks noGrp="1"/>
          </p:cNvSpPr>
          <p:nvPr>
            <p:ph type="sldNum" sz="quarter" idx="12"/>
          </p:nvPr>
        </p:nvSpPr>
        <p:spPr/>
        <p:txBody>
          <a:bodyPr/>
          <a:lstStyle>
            <a:lvl1pPr>
              <a:defRPr/>
            </a:lvl1pPr>
          </a:lstStyle>
          <a:p>
            <a:pPr>
              <a:defRPr/>
            </a:pPr>
            <a:fld id="{63A5873B-7CAC-4A5B-8637-552C7FC3EEC8}" type="slidenum">
              <a:rPr lang="el-GR" altLang="el-GR"/>
              <a:pPr>
                <a:defRPr/>
              </a:pPr>
              <a:t>‹#›</a:t>
            </a:fld>
            <a:endParaRPr lang="el-GR" altLang="el-GR"/>
          </a:p>
        </p:txBody>
      </p:sp>
    </p:spTree>
    <p:extLst>
      <p:ext uri="{BB962C8B-B14F-4D97-AF65-F5344CB8AC3E}">
        <p14:creationId xmlns:p14="http://schemas.microsoft.com/office/powerpoint/2010/main" val="20161172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lang="el-GR"/>
              <a:t>Kλικ για επεξεργασία του τίτλου</a:t>
            </a:r>
            <a:endParaRPr lang="en-US"/>
          </a:p>
        </p:txBody>
      </p:sp>
      <p:sp>
        <p:nvSpPr>
          <p:cNvPr id="3" name="2 - Θέση εικόνας"/>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lstStyle>
          <a:p>
            <a:pPr lvl="0"/>
            <a:r>
              <a:rPr lang="el-GR" noProof="0"/>
              <a:t>Κάντε κλικ στο εικονίδιο για να προσθέσετε μια εικόνα</a:t>
            </a:r>
            <a:endParaRPr lang="en-US" noProof="0" dirty="0"/>
          </a:p>
        </p:txBody>
      </p:sp>
      <p:sp>
        <p:nvSpPr>
          <p:cNvPr id="4" name="3 - Θέση κειμένου"/>
          <p:cNvSpPr>
            <a:spLocks noGrp="1"/>
          </p:cNvSpPr>
          <p:nvPr>
            <p:ph type="body" sz="half" idx="2"/>
          </p:nvPr>
        </p:nvSpPr>
        <p:spPr>
          <a:xfrm>
            <a:off x="1828800" y="1166787"/>
            <a:ext cx="5486400" cy="530352"/>
          </a:xfrm>
        </p:spPr>
        <p:txBody>
          <a:bodyPr lIns="45720" rIns="45720"/>
          <a:lstStyle>
            <a:lvl1pPr marL="0" indent="0" algn="ctr">
              <a:buNone/>
              <a:defRPr sz="1400"/>
            </a:lvl1pPr>
            <a:lvl2pPr>
              <a:defRPr sz="1200"/>
            </a:lvl2pPr>
            <a:lvl3pPr>
              <a:defRPr sz="1000"/>
            </a:lvl3pPr>
            <a:lvl4pPr>
              <a:defRPr sz="900"/>
            </a:lvl4pPr>
            <a:lvl5pPr>
              <a:defRPr sz="900"/>
            </a:lvl5pPr>
          </a:lstStyle>
          <a:p>
            <a:pPr lvl="0"/>
            <a:r>
              <a:rPr lang="el-GR"/>
              <a:t>Kλικ για επεξεργασία των στυλ του υποδείγματος</a:t>
            </a:r>
          </a:p>
        </p:txBody>
      </p:sp>
      <p:sp>
        <p:nvSpPr>
          <p:cNvPr id="5" name="13 - Θέση ημερομηνίας">
            <a:extLst>
              <a:ext uri="{FF2B5EF4-FFF2-40B4-BE49-F238E27FC236}">
                <a16:creationId xmlns:a16="http://schemas.microsoft.com/office/drawing/2014/main" id="{3E727CD3-530A-436F-9C55-E0A643BA440F}"/>
              </a:ext>
            </a:extLst>
          </p:cNvPr>
          <p:cNvSpPr>
            <a:spLocks noGrp="1"/>
          </p:cNvSpPr>
          <p:nvPr>
            <p:ph type="dt" sz="half" idx="10"/>
          </p:nvPr>
        </p:nvSpPr>
        <p:spPr/>
        <p:txBody>
          <a:bodyPr/>
          <a:lstStyle>
            <a:lvl1pPr>
              <a:defRPr/>
            </a:lvl1pPr>
          </a:lstStyle>
          <a:p>
            <a:pPr>
              <a:defRPr/>
            </a:pPr>
            <a:fld id="{97DF1F04-F040-4444-9842-347CE0738DA8}" type="datetimeFigureOut">
              <a:rPr lang="el-GR"/>
              <a:pPr>
                <a:defRPr/>
              </a:pPr>
              <a:t>25/12/2023</a:t>
            </a:fld>
            <a:endParaRPr lang="el-GR"/>
          </a:p>
        </p:txBody>
      </p:sp>
      <p:sp>
        <p:nvSpPr>
          <p:cNvPr id="6" name="2 - Θέση υποσέλιδου">
            <a:extLst>
              <a:ext uri="{FF2B5EF4-FFF2-40B4-BE49-F238E27FC236}">
                <a16:creationId xmlns:a16="http://schemas.microsoft.com/office/drawing/2014/main" id="{86E03AC9-E0F0-4382-8360-8706BD9116E9}"/>
              </a:ext>
            </a:extLst>
          </p:cNvPr>
          <p:cNvSpPr>
            <a:spLocks noGrp="1"/>
          </p:cNvSpPr>
          <p:nvPr>
            <p:ph type="ftr" sz="quarter" idx="11"/>
          </p:nvPr>
        </p:nvSpPr>
        <p:spPr/>
        <p:txBody>
          <a:bodyPr/>
          <a:lstStyle>
            <a:lvl1pPr>
              <a:defRPr/>
            </a:lvl1pPr>
          </a:lstStyle>
          <a:p>
            <a:pPr>
              <a:defRPr/>
            </a:pPr>
            <a:endParaRPr lang="el-GR"/>
          </a:p>
        </p:txBody>
      </p:sp>
      <p:sp>
        <p:nvSpPr>
          <p:cNvPr id="7" name="22 - Θέση αριθμού διαφάνειας">
            <a:extLst>
              <a:ext uri="{FF2B5EF4-FFF2-40B4-BE49-F238E27FC236}">
                <a16:creationId xmlns:a16="http://schemas.microsoft.com/office/drawing/2014/main" id="{FF3C416C-7681-4B79-97C2-D86C604A749A}"/>
              </a:ext>
            </a:extLst>
          </p:cNvPr>
          <p:cNvSpPr>
            <a:spLocks noGrp="1"/>
          </p:cNvSpPr>
          <p:nvPr>
            <p:ph type="sldNum" sz="quarter" idx="12"/>
          </p:nvPr>
        </p:nvSpPr>
        <p:spPr/>
        <p:txBody>
          <a:bodyPr/>
          <a:lstStyle>
            <a:lvl1pPr>
              <a:defRPr/>
            </a:lvl1pPr>
          </a:lstStyle>
          <a:p>
            <a:pPr>
              <a:defRPr/>
            </a:pPr>
            <a:fld id="{AF865998-7331-4D11-92A9-64BA760690F0}" type="slidenum">
              <a:rPr lang="el-GR" altLang="el-GR"/>
              <a:pPr>
                <a:defRPr/>
              </a:pPr>
              <a:t>‹#›</a:t>
            </a:fld>
            <a:endParaRPr lang="el-GR" altLang="el-GR"/>
          </a:p>
        </p:txBody>
      </p:sp>
    </p:spTree>
    <p:extLst>
      <p:ext uri="{BB962C8B-B14F-4D97-AF65-F5344CB8AC3E}">
        <p14:creationId xmlns:p14="http://schemas.microsoft.com/office/powerpoint/2010/main" val="29756461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2" name="21 - Θέση τίτλου">
            <a:extLst>
              <a:ext uri="{FF2B5EF4-FFF2-40B4-BE49-F238E27FC236}">
                <a16:creationId xmlns:a16="http://schemas.microsoft.com/office/drawing/2014/main" id="{6E1829E4-4B1E-4316-8700-635B0CE045B3}"/>
              </a:ext>
            </a:extLst>
          </p:cNvPr>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lang="el-GR"/>
              <a:t>Kλικ για επεξεργασία του τίτλου</a:t>
            </a:r>
            <a:endParaRPr lang="en-US"/>
          </a:p>
        </p:txBody>
      </p:sp>
      <p:sp>
        <p:nvSpPr>
          <p:cNvPr id="1027" name="12 - Θέση κειμένου">
            <a:extLst>
              <a:ext uri="{FF2B5EF4-FFF2-40B4-BE49-F238E27FC236}">
                <a16:creationId xmlns:a16="http://schemas.microsoft.com/office/drawing/2014/main" id="{172E259A-AAFA-4C0B-B8B6-2585243F63CC}"/>
              </a:ext>
            </a:extLst>
          </p:cNvPr>
          <p:cNvSpPr>
            <a:spLocks noGrp="1"/>
          </p:cNvSpPr>
          <p:nvPr>
            <p:ph type="body" idx="1"/>
          </p:nvPr>
        </p:nvSpPr>
        <p:spPr bwMode="auto">
          <a:xfrm>
            <a:off x="457200" y="1600200"/>
            <a:ext cx="8229600" cy="470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a:t>Kλικ για επεξεργασία των στυλ του υποδείγματος</a:t>
            </a:r>
          </a:p>
          <a:p>
            <a:pPr lvl="1"/>
            <a:r>
              <a:rPr lang="el-GR" altLang="el-GR"/>
              <a:t>Δεύτερου επιπέδου</a:t>
            </a:r>
          </a:p>
          <a:p>
            <a:pPr lvl="2"/>
            <a:r>
              <a:rPr lang="el-GR" altLang="el-GR"/>
              <a:t>Τρίτου επιπέδου</a:t>
            </a:r>
          </a:p>
          <a:p>
            <a:pPr lvl="3"/>
            <a:r>
              <a:rPr lang="el-GR" altLang="el-GR"/>
              <a:t>Τέταρτου επιπέδου</a:t>
            </a:r>
          </a:p>
          <a:p>
            <a:pPr lvl="4"/>
            <a:r>
              <a:rPr lang="el-GR" altLang="el-GR"/>
              <a:t>Πέμπτου επιπέδου</a:t>
            </a:r>
            <a:endParaRPr lang="en-US" altLang="el-GR"/>
          </a:p>
        </p:txBody>
      </p:sp>
      <p:sp>
        <p:nvSpPr>
          <p:cNvPr id="14" name="13 - Θέση ημερομηνίας">
            <a:extLst>
              <a:ext uri="{FF2B5EF4-FFF2-40B4-BE49-F238E27FC236}">
                <a16:creationId xmlns:a16="http://schemas.microsoft.com/office/drawing/2014/main" id="{94713EBB-A73B-4F1E-ACB1-57823C975E30}"/>
              </a:ext>
            </a:extLst>
          </p:cNvPr>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latin typeface="Arial" charset="0"/>
                <a:cs typeface="Arial" charset="0"/>
              </a:defRPr>
            </a:lvl1pPr>
          </a:lstStyle>
          <a:p>
            <a:pPr>
              <a:defRPr/>
            </a:pPr>
            <a:fld id="{DF2B7A84-EA94-4614-A1BF-675659040967}" type="datetimeFigureOut">
              <a:rPr lang="el-GR"/>
              <a:pPr>
                <a:defRPr/>
              </a:pPr>
              <a:t>25/12/2023</a:t>
            </a:fld>
            <a:endParaRPr lang="el-GR"/>
          </a:p>
        </p:txBody>
      </p:sp>
      <p:sp>
        <p:nvSpPr>
          <p:cNvPr id="3" name="2 - Θέση υποσέλιδου">
            <a:extLst>
              <a:ext uri="{FF2B5EF4-FFF2-40B4-BE49-F238E27FC236}">
                <a16:creationId xmlns:a16="http://schemas.microsoft.com/office/drawing/2014/main" id="{99AAAD1F-C080-462B-B55B-A5597A56DC79}"/>
              </a:ext>
            </a:extLst>
          </p:cNvPr>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latin typeface="Arial" charset="0"/>
                <a:cs typeface="Arial" charset="0"/>
              </a:defRPr>
            </a:lvl1pPr>
          </a:lstStyle>
          <a:p>
            <a:pPr>
              <a:defRPr/>
            </a:pPr>
            <a:endParaRPr lang="el-GR"/>
          </a:p>
        </p:txBody>
      </p:sp>
      <p:sp>
        <p:nvSpPr>
          <p:cNvPr id="23" name="22 - Θέση αριθμού διαφάνειας">
            <a:extLst>
              <a:ext uri="{FF2B5EF4-FFF2-40B4-BE49-F238E27FC236}">
                <a16:creationId xmlns:a16="http://schemas.microsoft.com/office/drawing/2014/main" id="{8F3E723C-484B-499F-8534-366B4638149C}"/>
              </a:ext>
            </a:extLst>
          </p:cNvPr>
          <p:cNvSpPr>
            <a:spLocks noGrp="1"/>
          </p:cNvSpPr>
          <p:nvPr>
            <p:ph type="sldNum" sz="quarter" idx="4"/>
          </p:nvPr>
        </p:nvSpPr>
        <p:spPr>
          <a:xfrm>
            <a:off x="7924800" y="6416675"/>
            <a:ext cx="762000" cy="365125"/>
          </a:xfrm>
          <a:prstGeom prst="rect">
            <a:avLst/>
          </a:prstGeom>
        </p:spPr>
        <p:txBody>
          <a:bodyPr vert="horz" wrap="square" lIns="0" tIns="45720" rIns="0" bIns="45720" numCol="1" anchor="b" anchorCtr="0" compatLnSpc="1">
            <a:prstTxWarp prst="textNoShape">
              <a:avLst/>
            </a:prstTxWarp>
          </a:bodyPr>
          <a:lstStyle>
            <a:lvl1pPr algn="r" eaLnBrk="1" hangingPunct="1">
              <a:defRPr sz="1200">
                <a:solidFill>
                  <a:srgbClr val="BCBCBC"/>
                </a:solidFill>
              </a:defRPr>
            </a:lvl1pPr>
          </a:lstStyle>
          <a:p>
            <a:pPr>
              <a:defRPr/>
            </a:pPr>
            <a:fld id="{DE7522FF-1604-436D-A1F5-FE8AA3303411}" type="slidenum">
              <a:rPr lang="el-GR" altLang="el-GR"/>
              <a:pPr>
                <a:defRPr/>
              </a:pPr>
              <a:t>‹#›</a:t>
            </a:fld>
            <a:endParaRPr lang="el-GR" altLang="el-GR"/>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31"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Lst>
  <p:txStyles>
    <p:titleStyle>
      <a:lvl1pPr algn="ctr" rtl="0" eaLnBrk="0" fontAlgn="base" hangingPunct="0">
        <a:spcBef>
          <a:spcPct val="0"/>
        </a:spcBef>
        <a:spcAft>
          <a:spcPct val="0"/>
        </a:spcAft>
        <a:defRPr sz="4100" b="1" kern="12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a:lvl2pPr algn="ctr" rtl="0" eaLnBrk="0" fontAlgn="base" hangingPunct="0">
        <a:spcBef>
          <a:spcPct val="0"/>
        </a:spcBef>
        <a:spcAft>
          <a:spcPct val="0"/>
        </a:spcAft>
        <a:defRPr sz="4100" b="1">
          <a:solidFill>
            <a:schemeClr val="tx1"/>
          </a:solidFill>
          <a:latin typeface="Arial" charset="0"/>
        </a:defRPr>
      </a:lvl2pPr>
      <a:lvl3pPr algn="ctr" rtl="0" eaLnBrk="0" fontAlgn="base" hangingPunct="0">
        <a:spcBef>
          <a:spcPct val="0"/>
        </a:spcBef>
        <a:spcAft>
          <a:spcPct val="0"/>
        </a:spcAft>
        <a:defRPr sz="4100" b="1">
          <a:solidFill>
            <a:schemeClr val="tx1"/>
          </a:solidFill>
          <a:latin typeface="Arial" charset="0"/>
        </a:defRPr>
      </a:lvl3pPr>
      <a:lvl4pPr algn="ctr" rtl="0" eaLnBrk="0" fontAlgn="base" hangingPunct="0">
        <a:spcBef>
          <a:spcPct val="0"/>
        </a:spcBef>
        <a:spcAft>
          <a:spcPct val="0"/>
        </a:spcAft>
        <a:defRPr sz="4100" b="1">
          <a:solidFill>
            <a:schemeClr val="tx1"/>
          </a:solidFill>
          <a:latin typeface="Arial" charset="0"/>
        </a:defRPr>
      </a:lvl4pPr>
      <a:lvl5pPr algn="ctr" rtl="0" eaLnBrk="0" fontAlgn="base" hangingPunct="0">
        <a:spcBef>
          <a:spcPct val="0"/>
        </a:spcBef>
        <a:spcAft>
          <a:spcPct val="0"/>
        </a:spcAft>
        <a:defRPr sz="4100" b="1">
          <a:solidFill>
            <a:schemeClr val="tx1"/>
          </a:solidFill>
          <a:latin typeface="Arial" charset="0"/>
        </a:defRPr>
      </a:lvl5pPr>
      <a:lvl6pPr marL="457200" algn="ctr" rtl="0" fontAlgn="base">
        <a:spcBef>
          <a:spcPct val="0"/>
        </a:spcBef>
        <a:spcAft>
          <a:spcPct val="0"/>
        </a:spcAft>
        <a:defRPr sz="4100" b="1">
          <a:solidFill>
            <a:schemeClr val="tx1"/>
          </a:solidFill>
          <a:latin typeface="Arial" charset="0"/>
        </a:defRPr>
      </a:lvl6pPr>
      <a:lvl7pPr marL="914400" algn="ctr" rtl="0" fontAlgn="base">
        <a:spcBef>
          <a:spcPct val="0"/>
        </a:spcBef>
        <a:spcAft>
          <a:spcPct val="0"/>
        </a:spcAft>
        <a:defRPr sz="4100" b="1">
          <a:solidFill>
            <a:schemeClr val="tx1"/>
          </a:solidFill>
          <a:latin typeface="Arial" charset="0"/>
        </a:defRPr>
      </a:lvl7pPr>
      <a:lvl8pPr marL="1371600" algn="ctr" rtl="0" fontAlgn="base">
        <a:spcBef>
          <a:spcPct val="0"/>
        </a:spcBef>
        <a:spcAft>
          <a:spcPct val="0"/>
        </a:spcAft>
        <a:defRPr sz="4100" b="1">
          <a:solidFill>
            <a:schemeClr val="tx1"/>
          </a:solidFill>
          <a:latin typeface="Arial" charset="0"/>
        </a:defRPr>
      </a:lvl8pPr>
      <a:lvl9pPr marL="1828800" algn="ctr" rtl="0" fontAlgn="base">
        <a:spcBef>
          <a:spcPct val="0"/>
        </a:spcBef>
        <a:spcAft>
          <a:spcPct val="0"/>
        </a:spcAft>
        <a:defRPr sz="4100" b="1">
          <a:solidFill>
            <a:schemeClr val="tx1"/>
          </a:solidFill>
          <a:latin typeface="Arial" charset="0"/>
        </a:defRPr>
      </a:lvl9pPr>
    </p:titleStyle>
    <p:bodyStyle>
      <a:lvl1pPr marL="547688" indent="-411163"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363"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563"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638" indent="-182563"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a:extLst>
              <a:ext uri="{FF2B5EF4-FFF2-40B4-BE49-F238E27FC236}">
                <a16:creationId xmlns:a16="http://schemas.microsoft.com/office/drawing/2014/main" id="{EB919D0A-9CC2-4F5A-8F45-719D624EA492}"/>
              </a:ext>
            </a:extLst>
          </p:cNvPr>
          <p:cNvSpPr>
            <a:spLocks noGrp="1"/>
          </p:cNvSpPr>
          <p:nvPr>
            <p:ph type="title"/>
          </p:nvPr>
        </p:nvSpPr>
        <p:spPr/>
        <p:txBody>
          <a:bodyPr rtlCol="0">
            <a:normAutofit fontScale="90000"/>
          </a:bodyPr>
          <a:lstStyle/>
          <a:p>
            <a:pPr eaLnBrk="1" fontAlgn="auto" hangingPunct="1">
              <a:spcAft>
                <a:spcPts val="0"/>
              </a:spcAft>
              <a:defRPr/>
            </a:pPr>
            <a:br>
              <a:rPr lang="en-US" dirty="0"/>
            </a:br>
            <a:br>
              <a:rPr lang="en-US" dirty="0"/>
            </a:br>
            <a:br>
              <a:rPr lang="en-US" dirty="0"/>
            </a:br>
            <a:br>
              <a:rPr lang="en-US" dirty="0"/>
            </a:br>
            <a:br>
              <a:rPr lang="en-US" dirty="0"/>
            </a:br>
            <a:br>
              <a:rPr lang="en-US" dirty="0"/>
            </a:br>
            <a:br>
              <a:rPr lang="en-US" dirty="0"/>
            </a:br>
            <a:r>
              <a:rPr lang="el-GR" dirty="0"/>
              <a:t>ΔΗΜΟΚΡΙΤΕΙΟ ΠΑΝΕΠΙΣΤΗΜΙΟ ΘΡΑΚΗΣ </a:t>
            </a:r>
            <a:br>
              <a:rPr lang="el-GR" dirty="0"/>
            </a:br>
            <a:br>
              <a:rPr lang="en-US" dirty="0"/>
            </a:br>
            <a:r>
              <a:rPr lang="el-GR" dirty="0"/>
              <a:t>ΤΟΜΕΑΣ ΔΙΕΘΝΩΝ ΣΠΟΥΔΩΝ </a:t>
            </a:r>
            <a:br>
              <a:rPr lang="el-GR" dirty="0"/>
            </a:br>
            <a:r>
              <a:rPr lang="el-GR" dirty="0"/>
              <a:t>ΜΕΤΑΠΤΥΧΙΑΚΟ ΠΡΟΓΡΑΜΑ ΣΤΟ ΔΙΕΘΝΕΣ ΚΑΙ ΕΥΡΩΠΑΙΚΟ ΔΙΚΑΙΟ ΕΝΕΡΓΕΙΑΣ</a:t>
            </a:r>
            <a:br>
              <a:rPr lang="el-GR" dirty="0"/>
            </a:br>
            <a:r>
              <a:rPr lang="el-GR" dirty="0"/>
              <a:t> </a:t>
            </a:r>
            <a:br>
              <a:rPr lang="el-GR" dirty="0"/>
            </a:br>
            <a:endParaRPr lang="el-GR" dirty="0"/>
          </a:p>
        </p:txBody>
      </p:sp>
      <p:sp>
        <p:nvSpPr>
          <p:cNvPr id="4099" name="2 - Υπότιτλος">
            <a:extLst>
              <a:ext uri="{FF2B5EF4-FFF2-40B4-BE49-F238E27FC236}">
                <a16:creationId xmlns:a16="http://schemas.microsoft.com/office/drawing/2014/main" id="{42861652-7950-4F2F-AC0D-575227B56301}"/>
              </a:ext>
            </a:extLst>
          </p:cNvPr>
          <p:cNvSpPr>
            <a:spLocks noGrp="1"/>
          </p:cNvSpPr>
          <p:nvPr>
            <p:ph idx="1"/>
          </p:nvPr>
        </p:nvSpPr>
        <p:spPr/>
        <p:txBody>
          <a:bodyPr/>
          <a:lstStyle/>
          <a:p>
            <a:pPr eaLnBrk="1" hangingPunct="1">
              <a:buFont typeface="Arial" panose="020B0604020202020204" pitchFamily="34" charset="0"/>
              <a:buNone/>
            </a:pPr>
            <a:endParaRPr lang="el-GR" altLang="el-GR" dirty="0"/>
          </a:p>
          <a:p>
            <a:pPr eaLnBrk="1" hangingPunct="1">
              <a:buFont typeface="Arial" panose="020B0604020202020204" pitchFamily="34" charset="0"/>
              <a:buNone/>
            </a:pPr>
            <a:endParaRPr lang="el-GR" alt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9190C13-F45D-4E7C-B712-564EE69C7C35}"/>
              </a:ext>
            </a:extLst>
          </p:cNvPr>
          <p:cNvSpPr>
            <a:spLocks noGrp="1"/>
          </p:cNvSpPr>
          <p:nvPr>
            <p:ph type="title"/>
          </p:nvPr>
        </p:nvSpPr>
        <p:spPr/>
        <p:txBody>
          <a:bodyPr>
            <a:normAutofit fontScale="90000"/>
          </a:bodyPr>
          <a:lstStyle/>
          <a:p>
            <a:r>
              <a:rPr lang="el-GR" dirty="0"/>
              <a:t>Ελεύθερη κυκλοφορία των εμπορευμάτων </a:t>
            </a:r>
          </a:p>
        </p:txBody>
      </p:sp>
      <p:sp>
        <p:nvSpPr>
          <p:cNvPr id="3" name="Θέση περιεχομένου 2">
            <a:extLst>
              <a:ext uri="{FF2B5EF4-FFF2-40B4-BE49-F238E27FC236}">
                <a16:creationId xmlns:a16="http://schemas.microsoft.com/office/drawing/2014/main" id="{01152373-5EFD-4D37-9A9A-C56E9E46FBA7}"/>
              </a:ext>
            </a:extLst>
          </p:cNvPr>
          <p:cNvSpPr>
            <a:spLocks noGrp="1"/>
          </p:cNvSpPr>
          <p:nvPr>
            <p:ph idx="1"/>
          </p:nvPr>
        </p:nvSpPr>
        <p:spPr/>
        <p:txBody>
          <a:bodyPr>
            <a:normAutofit fontScale="92500" lnSpcReduction="10000"/>
          </a:bodyPr>
          <a:lstStyle/>
          <a:p>
            <a:pPr algn="just">
              <a:lnSpc>
                <a:spcPct val="150000"/>
              </a:lnSpc>
              <a:spcBef>
                <a:spcPts val="0"/>
              </a:spcBef>
            </a:pPr>
            <a:r>
              <a:rPr lang="el-GR" dirty="0"/>
              <a:t>Άρθρο 34 (πρώην άρθρο 28 της ΣΕΚ)</a:t>
            </a:r>
          </a:p>
          <a:p>
            <a:pPr algn="just">
              <a:lnSpc>
                <a:spcPct val="150000"/>
              </a:lnSpc>
              <a:spcBef>
                <a:spcPts val="0"/>
              </a:spcBef>
            </a:pPr>
            <a:r>
              <a:rPr lang="el-GR" dirty="0"/>
              <a:t>Οι ποσοτικοί περιορισμοί επί των εισαγωγών, καθώς και όλα τα μέτρα ισοδυνάμου αποτελέσματος, απαγορεύονται μεταξύ των κρατών μελών.</a:t>
            </a:r>
          </a:p>
          <a:p>
            <a:pPr algn="just">
              <a:lnSpc>
                <a:spcPct val="150000"/>
              </a:lnSpc>
              <a:spcBef>
                <a:spcPts val="0"/>
              </a:spcBef>
            </a:pPr>
            <a:r>
              <a:rPr lang="el-GR" dirty="0"/>
              <a:t>Άρθρο 35 (πρώην άρθρο 29 της ΣΕΚ)</a:t>
            </a:r>
          </a:p>
          <a:p>
            <a:pPr algn="just">
              <a:lnSpc>
                <a:spcPct val="150000"/>
              </a:lnSpc>
              <a:spcBef>
                <a:spcPts val="0"/>
              </a:spcBef>
            </a:pPr>
            <a:r>
              <a:rPr lang="el-GR" dirty="0"/>
              <a:t>Οι ποσοτικοί περιορισμοί επί των εξαγωγών καθώς και όλα τα μέτρα ισοδυνάμου αποτελέσματος απαγορεύονται μεταξύ των κρατών μελών.</a:t>
            </a:r>
          </a:p>
          <a:p>
            <a:endParaRPr lang="el-GR" dirty="0"/>
          </a:p>
        </p:txBody>
      </p:sp>
    </p:spTree>
    <p:extLst>
      <p:ext uri="{BB962C8B-B14F-4D97-AF65-F5344CB8AC3E}">
        <p14:creationId xmlns:p14="http://schemas.microsoft.com/office/powerpoint/2010/main" val="4105983586"/>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77F66B5-3A94-4CA4-BC34-5EC00C1B6312}"/>
              </a:ext>
            </a:extLst>
          </p:cNvPr>
          <p:cNvSpPr>
            <a:spLocks noGrp="1"/>
          </p:cNvSpPr>
          <p:nvPr>
            <p:ph type="title"/>
          </p:nvPr>
        </p:nvSpPr>
        <p:spPr/>
        <p:txBody>
          <a:bodyPr/>
          <a:lstStyle/>
          <a:p>
            <a:r>
              <a:rPr lang="en-US" dirty="0"/>
              <a:t>Unbundling</a:t>
            </a:r>
            <a:endParaRPr lang="el-GR" dirty="0"/>
          </a:p>
        </p:txBody>
      </p:sp>
      <p:sp>
        <p:nvSpPr>
          <p:cNvPr id="3" name="Θέση περιεχομένου 2">
            <a:extLst>
              <a:ext uri="{FF2B5EF4-FFF2-40B4-BE49-F238E27FC236}">
                <a16:creationId xmlns:a16="http://schemas.microsoft.com/office/drawing/2014/main" id="{5D088401-04CB-499C-92DD-DE521831AA1F}"/>
              </a:ext>
            </a:extLst>
          </p:cNvPr>
          <p:cNvSpPr>
            <a:spLocks noGrp="1"/>
          </p:cNvSpPr>
          <p:nvPr>
            <p:ph idx="1"/>
          </p:nvPr>
        </p:nvSpPr>
        <p:spPr/>
        <p:txBody>
          <a:bodyPr/>
          <a:lstStyle/>
          <a:p>
            <a:pPr algn="just"/>
            <a:r>
              <a:rPr lang="el-GR" dirty="0"/>
              <a:t>Η δημιουργία μιας μεγάλης ενιαίας αγοράς και η διασύνδεση και η διαλειτουργικότητα των δικτύων της ενέργειας μετέβαλε το περιεχόμενο της έννοιας του δημοσίου συμφέροντος καθώς επίσης τη διασφάλιση της επάρκειας της ενέργειας </a:t>
            </a:r>
          </a:p>
          <a:p>
            <a:pPr algn="just"/>
            <a:r>
              <a:rPr lang="el-GR" dirty="0"/>
              <a:t>Θα πρέπει να αντιληφθούμε ότι εμπλέκονται νέες έννοιες στην αγορά ενέργειας όπως η προστασία του περιβάλλοντος – η προστασία του καταναλωτή – η παροχή στους χρήστες ενέργειας με ποιότητα και σε προσιτές τιμές </a:t>
            </a:r>
          </a:p>
        </p:txBody>
      </p:sp>
    </p:spTree>
    <p:extLst>
      <p:ext uri="{BB962C8B-B14F-4D97-AF65-F5344CB8AC3E}">
        <p14:creationId xmlns:p14="http://schemas.microsoft.com/office/powerpoint/2010/main" val="2746942799"/>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40A3E5C-6417-4AAA-9B6E-781176CC2181}"/>
              </a:ext>
            </a:extLst>
          </p:cNvPr>
          <p:cNvSpPr>
            <a:spLocks noGrp="1"/>
          </p:cNvSpPr>
          <p:nvPr>
            <p:ph type="title"/>
          </p:nvPr>
        </p:nvSpPr>
        <p:spPr/>
        <p:txBody>
          <a:bodyPr>
            <a:normAutofit fontScale="90000"/>
          </a:bodyPr>
          <a:lstStyle/>
          <a:p>
            <a:r>
              <a:rPr lang="en-US" dirty="0"/>
              <a:t>Unbundling </a:t>
            </a:r>
            <a:br>
              <a:rPr lang="en-US" dirty="0"/>
            </a:br>
            <a:endParaRPr lang="el-GR" dirty="0"/>
          </a:p>
        </p:txBody>
      </p:sp>
      <p:sp>
        <p:nvSpPr>
          <p:cNvPr id="3" name="Θέση περιεχομένου 2">
            <a:extLst>
              <a:ext uri="{FF2B5EF4-FFF2-40B4-BE49-F238E27FC236}">
                <a16:creationId xmlns:a16="http://schemas.microsoft.com/office/drawing/2014/main" id="{5984FADB-C91C-4117-86D5-8DF02F98EDB9}"/>
              </a:ext>
            </a:extLst>
          </p:cNvPr>
          <p:cNvSpPr>
            <a:spLocks noGrp="1"/>
          </p:cNvSpPr>
          <p:nvPr>
            <p:ph idx="1"/>
          </p:nvPr>
        </p:nvSpPr>
        <p:spPr/>
        <p:txBody>
          <a:bodyPr/>
          <a:lstStyle/>
          <a:p>
            <a:pPr algn="just">
              <a:lnSpc>
                <a:spcPct val="150000"/>
              </a:lnSpc>
              <a:spcBef>
                <a:spcPts val="0"/>
              </a:spcBef>
            </a:pPr>
            <a:r>
              <a:rPr lang="el-GR" dirty="0"/>
              <a:t>Διαχωρισμός του συστήματος μεταφοράς και του οικείου διαχειριστή </a:t>
            </a:r>
            <a:endParaRPr lang="en-US" dirty="0"/>
          </a:p>
          <a:p>
            <a:pPr algn="just">
              <a:lnSpc>
                <a:spcPct val="150000"/>
              </a:lnSpc>
              <a:spcBef>
                <a:spcPts val="0"/>
              </a:spcBef>
            </a:pPr>
            <a:r>
              <a:rPr lang="el-GR" dirty="0"/>
              <a:t>Ποιο είναι το καθεστώς των παγίων του συστήματος – αν θα τελούν υπό την κυριότητα του διαχωρισμένου διαχειριστή ή θα παραμείνουν στην καθέτως ολοκληρωμένη επιχείρηση</a:t>
            </a:r>
          </a:p>
          <a:p>
            <a:pPr algn="just">
              <a:lnSpc>
                <a:spcPct val="150000"/>
              </a:lnSpc>
              <a:spcBef>
                <a:spcPts val="0"/>
              </a:spcBef>
            </a:pPr>
            <a:r>
              <a:rPr lang="el-GR" dirty="0"/>
              <a:t>Και εάν επιδιώκεται λειτουργικός διαχωρισμός </a:t>
            </a:r>
          </a:p>
        </p:txBody>
      </p:sp>
    </p:spTree>
    <p:extLst>
      <p:ext uri="{BB962C8B-B14F-4D97-AF65-F5344CB8AC3E}">
        <p14:creationId xmlns:p14="http://schemas.microsoft.com/office/powerpoint/2010/main" val="2552766119"/>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506BFA8-C4B8-49A1-9FFB-88260A7D0AE5}"/>
              </a:ext>
            </a:extLst>
          </p:cNvPr>
          <p:cNvSpPr>
            <a:spLocks noGrp="1"/>
          </p:cNvSpPr>
          <p:nvPr>
            <p:ph type="title"/>
          </p:nvPr>
        </p:nvSpPr>
        <p:spPr/>
        <p:txBody>
          <a:bodyPr/>
          <a:lstStyle/>
          <a:p>
            <a:r>
              <a:rPr lang="el-GR" dirty="0"/>
              <a:t>Νομικός διαχωρισμός</a:t>
            </a:r>
          </a:p>
        </p:txBody>
      </p:sp>
      <p:sp>
        <p:nvSpPr>
          <p:cNvPr id="3" name="Θέση περιεχομένου 2">
            <a:extLst>
              <a:ext uri="{FF2B5EF4-FFF2-40B4-BE49-F238E27FC236}">
                <a16:creationId xmlns:a16="http://schemas.microsoft.com/office/drawing/2014/main" id="{8A5E3016-4E98-442D-982F-E7A33F3C84C6}"/>
              </a:ext>
            </a:extLst>
          </p:cNvPr>
          <p:cNvSpPr>
            <a:spLocks noGrp="1"/>
          </p:cNvSpPr>
          <p:nvPr>
            <p:ph idx="1"/>
          </p:nvPr>
        </p:nvSpPr>
        <p:spPr/>
        <p:txBody>
          <a:bodyPr/>
          <a:lstStyle/>
          <a:p>
            <a:pPr algn="just"/>
            <a:r>
              <a:rPr lang="el-GR" dirty="0"/>
              <a:t>Εισήχθη με την ενεργειακή νομοθεσία δεύτερης γενιάς </a:t>
            </a:r>
          </a:p>
          <a:p>
            <a:pPr algn="just"/>
            <a:r>
              <a:rPr lang="el-GR" dirty="0"/>
              <a:t>Έννοια η απόσπαση των δραστηριοτήτων της μεταφοράς και της διανομής των καθέτως ολοκληρωμένων επιχειρήσεων από τις δραστηριότητες της παραγωγής και της εμπορίας έτσι ώστε να ασκούνται από διακριτά νομικά πρόσωπα</a:t>
            </a:r>
          </a:p>
        </p:txBody>
      </p:sp>
    </p:spTree>
    <p:extLst>
      <p:ext uri="{BB962C8B-B14F-4D97-AF65-F5344CB8AC3E}">
        <p14:creationId xmlns:p14="http://schemas.microsoft.com/office/powerpoint/2010/main" val="2153018058"/>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A00B8F3-9DCE-4632-99BF-7CF6204C9B12}"/>
              </a:ext>
            </a:extLst>
          </p:cNvPr>
          <p:cNvSpPr>
            <a:spLocks noGrp="1"/>
          </p:cNvSpPr>
          <p:nvPr>
            <p:ph type="title"/>
          </p:nvPr>
        </p:nvSpPr>
        <p:spPr/>
        <p:txBody>
          <a:bodyPr/>
          <a:lstStyle/>
          <a:p>
            <a:r>
              <a:rPr lang="el-GR" dirty="0"/>
              <a:t>Νομικός διαχωρισμός</a:t>
            </a:r>
          </a:p>
        </p:txBody>
      </p:sp>
      <p:sp>
        <p:nvSpPr>
          <p:cNvPr id="3" name="Θέση περιεχομένου 2">
            <a:extLst>
              <a:ext uri="{FF2B5EF4-FFF2-40B4-BE49-F238E27FC236}">
                <a16:creationId xmlns:a16="http://schemas.microsoft.com/office/drawing/2014/main" id="{106591AF-68A4-42FF-ACF6-7A172B39B4C9}"/>
              </a:ext>
            </a:extLst>
          </p:cNvPr>
          <p:cNvSpPr>
            <a:spLocks noGrp="1"/>
          </p:cNvSpPr>
          <p:nvPr>
            <p:ph idx="1"/>
          </p:nvPr>
        </p:nvSpPr>
        <p:spPr/>
        <p:txBody>
          <a:bodyPr/>
          <a:lstStyle/>
          <a:p>
            <a:pPr algn="just">
              <a:lnSpc>
                <a:spcPct val="150000"/>
              </a:lnSpc>
              <a:spcBef>
                <a:spcPts val="0"/>
              </a:spcBef>
            </a:pPr>
            <a:r>
              <a:rPr lang="el-GR" dirty="0"/>
              <a:t>Εννοείται ότι τα διαχωριζόμενα νομικά πρόσωπα (διαχειριστές) δεν πρέπει σε καμία περίπτωση να ασκούν δραστηριότητες παραγωγής και εμπορίας, οι οποίες μπορεί να συνεχίζονται από την καθέτως ολοκληρωμένη επιχείρηση</a:t>
            </a:r>
          </a:p>
        </p:txBody>
      </p:sp>
    </p:spTree>
    <p:extLst>
      <p:ext uri="{BB962C8B-B14F-4D97-AF65-F5344CB8AC3E}">
        <p14:creationId xmlns:p14="http://schemas.microsoft.com/office/powerpoint/2010/main" val="125412000"/>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AECE35B-9FC2-4C36-B394-052D1377975F}"/>
              </a:ext>
            </a:extLst>
          </p:cNvPr>
          <p:cNvSpPr>
            <a:spLocks noGrp="1"/>
          </p:cNvSpPr>
          <p:nvPr>
            <p:ph type="title"/>
          </p:nvPr>
        </p:nvSpPr>
        <p:spPr/>
        <p:txBody>
          <a:bodyPr/>
          <a:lstStyle/>
          <a:p>
            <a:r>
              <a:rPr lang="el-GR" dirty="0"/>
              <a:t>Λειτουργικός διαχωρισμός </a:t>
            </a:r>
          </a:p>
        </p:txBody>
      </p:sp>
      <p:sp>
        <p:nvSpPr>
          <p:cNvPr id="3" name="Θέση περιεχομένου 2">
            <a:extLst>
              <a:ext uri="{FF2B5EF4-FFF2-40B4-BE49-F238E27FC236}">
                <a16:creationId xmlns:a16="http://schemas.microsoft.com/office/drawing/2014/main" id="{6D6251F5-3827-4760-A19E-DA9838F7DD0B}"/>
              </a:ext>
            </a:extLst>
          </p:cNvPr>
          <p:cNvSpPr>
            <a:spLocks noGrp="1"/>
          </p:cNvSpPr>
          <p:nvPr>
            <p:ph idx="1"/>
          </p:nvPr>
        </p:nvSpPr>
        <p:spPr>
          <a:xfrm>
            <a:off x="457200" y="1196752"/>
            <a:ext cx="8229600" cy="5111973"/>
          </a:xfrm>
        </p:spPr>
        <p:txBody>
          <a:bodyPr/>
          <a:lstStyle/>
          <a:p>
            <a:pPr algn="just">
              <a:lnSpc>
                <a:spcPct val="150000"/>
              </a:lnSpc>
              <a:spcBef>
                <a:spcPts val="0"/>
              </a:spcBef>
            </a:pPr>
            <a:r>
              <a:rPr lang="el-GR" dirty="0"/>
              <a:t>Διασφάλιση της ανεξαρτησίας κατά τη λήψη των αποφάσεων των οργάνων των διαχειριστών μεταφοράς και διανομής έναντι των συμφερόντων της εμπορίας και της παραγωγής</a:t>
            </a:r>
          </a:p>
          <a:p>
            <a:pPr algn="just">
              <a:lnSpc>
                <a:spcPct val="150000"/>
              </a:lnSpc>
              <a:spcBef>
                <a:spcPts val="0"/>
              </a:spcBef>
            </a:pPr>
            <a:r>
              <a:rPr lang="el-GR" dirty="0"/>
              <a:t>Πλήρως ανεξάρτητες διευθυντικές και εποπτικές δομές των διαχειριστών συστήματος μεταφοράς και διανομής από τις αντίστοιχες δομές της παραγωγής και της εμπορίας  </a:t>
            </a:r>
          </a:p>
        </p:txBody>
      </p:sp>
    </p:spTree>
    <p:extLst>
      <p:ext uri="{BB962C8B-B14F-4D97-AF65-F5344CB8AC3E}">
        <p14:creationId xmlns:p14="http://schemas.microsoft.com/office/powerpoint/2010/main" val="3952254662"/>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78C6223-2B55-473C-960C-CFA69DC8E15A}"/>
              </a:ext>
            </a:extLst>
          </p:cNvPr>
          <p:cNvSpPr>
            <a:spLocks noGrp="1"/>
          </p:cNvSpPr>
          <p:nvPr>
            <p:ph type="title"/>
          </p:nvPr>
        </p:nvSpPr>
        <p:spPr/>
        <p:txBody>
          <a:bodyPr/>
          <a:lstStyle/>
          <a:p>
            <a:pPr>
              <a:defRPr/>
            </a:pPr>
            <a:r>
              <a:rPr lang="el-GR" dirty="0"/>
              <a:t>Λογιστικός διαχωρισμός</a:t>
            </a:r>
          </a:p>
        </p:txBody>
      </p:sp>
      <p:sp>
        <p:nvSpPr>
          <p:cNvPr id="81923" name="Θέση περιεχομένου 2">
            <a:extLst>
              <a:ext uri="{FF2B5EF4-FFF2-40B4-BE49-F238E27FC236}">
                <a16:creationId xmlns:a16="http://schemas.microsoft.com/office/drawing/2014/main" id="{06B9AE01-4D46-466F-9F80-5CD0795FDDE4}"/>
              </a:ext>
            </a:extLst>
          </p:cNvPr>
          <p:cNvSpPr>
            <a:spLocks noGrp="1"/>
          </p:cNvSpPr>
          <p:nvPr>
            <p:ph idx="1"/>
          </p:nvPr>
        </p:nvSpPr>
        <p:spPr/>
        <p:txBody>
          <a:bodyPr/>
          <a:lstStyle/>
          <a:p>
            <a:pPr algn="just"/>
            <a:r>
              <a:rPr lang="el-GR" altLang="el-GR" dirty="0"/>
              <a:t>Λογιστικός διαχωρισμός – Επιχειρήσεις που ασκούν τις δραστηριότητες της παραγωγής, της μεταφοράς, της διανομής και της εμπορίας της ενέργειας μπορεί να τις ασκούν αρκεί να εγγυώνται το λογιστικό διαχωρισμό των δραστηριοτήτων </a:t>
            </a:r>
          </a:p>
          <a:p>
            <a:pPr algn="just"/>
            <a:r>
              <a:rPr lang="el-GR" altLang="el-GR" dirty="0"/>
              <a:t>Ενισχύεται ο ανταγωνισμός και διευκολύνεται η πρόσβαση στο δίκτυο με ίσους όρους </a:t>
            </a:r>
          </a:p>
          <a:p>
            <a:pPr algn="just"/>
            <a:r>
              <a:rPr lang="el-GR" altLang="el-GR" dirty="0"/>
              <a:t>Έτσι είναι δυνατός ο έλεγχος των τιμολογίων με τα οποία συγκεκριμένες επιχειρήσεις χρεώνουν τους πελάτες τους για τις υπηρεσίες που παρέχουν </a:t>
            </a:r>
          </a:p>
        </p:txBody>
      </p:sp>
    </p:spTree>
    <p:extLst>
      <p:ext uri="{BB962C8B-B14F-4D97-AF65-F5344CB8AC3E}">
        <p14:creationId xmlns:p14="http://schemas.microsoft.com/office/powerpoint/2010/main" val="3575069771"/>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C719D35-483C-4239-A184-1282972B92E2}"/>
              </a:ext>
            </a:extLst>
          </p:cNvPr>
          <p:cNvSpPr>
            <a:spLocks noGrp="1"/>
          </p:cNvSpPr>
          <p:nvPr>
            <p:ph type="title"/>
          </p:nvPr>
        </p:nvSpPr>
        <p:spPr/>
        <p:txBody>
          <a:bodyPr/>
          <a:lstStyle/>
          <a:p>
            <a:r>
              <a:rPr lang="el-GR" dirty="0"/>
              <a:t>ΙΔΙΟΚΤΗΣΙΑΚΟΣ ΔΙΑΧΩΡΙΣΜΟΣ</a:t>
            </a:r>
          </a:p>
        </p:txBody>
      </p:sp>
      <p:sp>
        <p:nvSpPr>
          <p:cNvPr id="3" name="Θέση περιεχομένου 2">
            <a:extLst>
              <a:ext uri="{FF2B5EF4-FFF2-40B4-BE49-F238E27FC236}">
                <a16:creationId xmlns:a16="http://schemas.microsoft.com/office/drawing/2014/main" id="{05B41C35-0497-4C9C-BF85-65B36DF7E1F7}"/>
              </a:ext>
            </a:extLst>
          </p:cNvPr>
          <p:cNvSpPr>
            <a:spLocks noGrp="1"/>
          </p:cNvSpPr>
          <p:nvPr>
            <p:ph idx="1"/>
          </p:nvPr>
        </p:nvSpPr>
        <p:spPr/>
        <p:txBody>
          <a:bodyPr/>
          <a:lstStyle/>
          <a:p>
            <a:pPr algn="just">
              <a:lnSpc>
                <a:spcPct val="150000"/>
              </a:lnSpc>
              <a:spcBef>
                <a:spcPts val="0"/>
              </a:spcBef>
            </a:pPr>
            <a:r>
              <a:rPr lang="el-GR" dirty="0"/>
              <a:t>Οι ενεργειακές εταιρείες έχουν την κυριότητα των δικτύων και καμιά ενεργειακή εταιρεία προμήθειας ή παραγωγής δεν επιτρέπεται να κατέχει πλειοψηφικό μετοχικό μερίδιο στους διαχειριστές αλλά ούτε και να επεμβαίνουν στις αποφάσεις τους</a:t>
            </a:r>
          </a:p>
          <a:p>
            <a:pPr algn="just">
              <a:lnSpc>
                <a:spcPct val="150000"/>
              </a:lnSpc>
              <a:spcBef>
                <a:spcPts val="0"/>
              </a:spcBef>
            </a:pPr>
            <a:r>
              <a:rPr lang="en-US" dirty="0"/>
              <a:t>Ownership Unbundling </a:t>
            </a:r>
            <a:endParaRPr lang="el-GR" dirty="0"/>
          </a:p>
        </p:txBody>
      </p:sp>
    </p:spTree>
    <p:extLst>
      <p:ext uri="{BB962C8B-B14F-4D97-AF65-F5344CB8AC3E}">
        <p14:creationId xmlns:p14="http://schemas.microsoft.com/office/powerpoint/2010/main" val="2299770915"/>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F8753C0-3C09-1665-E93B-BE7A501D4258}"/>
              </a:ext>
            </a:extLst>
          </p:cNvPr>
          <p:cNvSpPr>
            <a:spLocks noGrp="1"/>
          </p:cNvSpPr>
          <p:nvPr>
            <p:ph type="title"/>
          </p:nvPr>
        </p:nvSpPr>
        <p:spPr/>
        <p:txBody>
          <a:bodyPr/>
          <a:lstStyle/>
          <a:p>
            <a:r>
              <a:rPr lang="el-GR" dirty="0"/>
              <a:t>ΙΔΙΟΚΤΗΣΙΑΚΟΣ ΔΙΑΧΩΡΙΣΜΟΣ </a:t>
            </a:r>
          </a:p>
        </p:txBody>
      </p:sp>
      <p:sp>
        <p:nvSpPr>
          <p:cNvPr id="3" name="Θέση περιεχομένου 2">
            <a:extLst>
              <a:ext uri="{FF2B5EF4-FFF2-40B4-BE49-F238E27FC236}">
                <a16:creationId xmlns:a16="http://schemas.microsoft.com/office/drawing/2014/main" id="{4563A875-85D2-968C-20C9-15B1055060CA}"/>
              </a:ext>
            </a:extLst>
          </p:cNvPr>
          <p:cNvSpPr>
            <a:spLocks noGrp="1"/>
          </p:cNvSpPr>
          <p:nvPr>
            <p:ph idx="1"/>
          </p:nvPr>
        </p:nvSpPr>
        <p:spPr/>
        <p:txBody>
          <a:bodyPr/>
          <a:lstStyle/>
          <a:p>
            <a:pPr algn="just">
              <a:lnSpc>
                <a:spcPct val="107000"/>
              </a:lnSpc>
              <a:spcAft>
                <a:spcPts val="800"/>
              </a:spcAft>
            </a:pPr>
            <a:r>
              <a:rPr lang="el-GR" sz="1800" kern="100" dirty="0">
                <a:effectLst/>
                <a:latin typeface="Calibri" panose="020F0502020204030204" pitchFamily="34" charset="0"/>
                <a:ea typeface="DengXian" panose="02010600030101010101" pitchFamily="2" charset="-122"/>
                <a:cs typeface="Times New Roman" panose="02020603050405020304" pitchFamily="18" charset="0"/>
              </a:rPr>
              <a:t>Τα κράτη μέλη εξασφαλίζουν ότι:</a:t>
            </a:r>
          </a:p>
          <a:p>
            <a:pPr algn="just">
              <a:lnSpc>
                <a:spcPct val="107000"/>
              </a:lnSpc>
              <a:spcAft>
                <a:spcPts val="800"/>
              </a:spcAft>
            </a:pPr>
            <a:r>
              <a:rPr lang="el-GR" sz="1800" kern="100" dirty="0">
                <a:effectLst/>
                <a:latin typeface="Calibri" panose="020F0502020204030204" pitchFamily="34" charset="0"/>
                <a:ea typeface="DengXian" panose="02010600030101010101" pitchFamily="2" charset="-122"/>
                <a:cs typeface="Times New Roman" panose="02020603050405020304" pitchFamily="18" charset="0"/>
              </a:rPr>
              <a:t>α) κάθε επιχείρηση που έχει στην ιδιοκτησία της σύστημα μεταφοράς ενεργεί ως διαχειριστής συστήματος μεταφοράς·</a:t>
            </a:r>
          </a:p>
          <a:p>
            <a:pPr algn="just">
              <a:lnSpc>
                <a:spcPct val="107000"/>
              </a:lnSpc>
              <a:spcAft>
                <a:spcPts val="800"/>
              </a:spcAft>
            </a:pPr>
            <a:r>
              <a:rPr lang="el-GR" sz="1800" kern="100" dirty="0">
                <a:effectLst/>
                <a:latin typeface="Calibri" panose="020F0502020204030204" pitchFamily="34" charset="0"/>
                <a:ea typeface="DengXian" panose="02010600030101010101" pitchFamily="2" charset="-122"/>
                <a:cs typeface="Times New Roman" panose="02020603050405020304" pitchFamily="18" charset="0"/>
              </a:rPr>
              <a:t>β) το ίδιο ή τα ίδια πρόσωπα δεν δικαιούνται:</a:t>
            </a:r>
          </a:p>
          <a:p>
            <a:pPr algn="just">
              <a:lnSpc>
                <a:spcPct val="107000"/>
              </a:lnSpc>
              <a:spcAft>
                <a:spcPts val="800"/>
              </a:spcAft>
            </a:pPr>
            <a:r>
              <a:rPr lang="el-GR" sz="1800" kern="100" dirty="0">
                <a:effectLst/>
                <a:latin typeface="Calibri" panose="020F0502020204030204" pitchFamily="34" charset="0"/>
                <a:ea typeface="DengXian" panose="02010600030101010101" pitchFamily="2" charset="-122"/>
                <a:cs typeface="Times New Roman" panose="02020603050405020304" pitchFamily="18" charset="0"/>
              </a:rPr>
              <a:t>i) να ασκούν άμεσα ή έμμεσα έλεγχο επί επιχειρήσεως που εκτελεί οποιαδήποτε από τις δραστηριότητες παραγωγής ή προμήθειας και να ασκούν άμεσα ή έμμεσα έλεγχο ή να ασκούν οποιοδήποτε δικαίωμα σε διαχειριστή συστήματος μεταφοράς ή σε σύστημα μεταφοράς, ούτε</a:t>
            </a:r>
          </a:p>
          <a:p>
            <a:pPr algn="just">
              <a:lnSpc>
                <a:spcPct val="107000"/>
              </a:lnSpc>
              <a:spcAft>
                <a:spcPts val="800"/>
              </a:spcAft>
            </a:pPr>
            <a:r>
              <a:rPr lang="el-GR" sz="1800" kern="100" dirty="0" err="1">
                <a:effectLst/>
                <a:latin typeface="Calibri" panose="020F0502020204030204" pitchFamily="34" charset="0"/>
                <a:ea typeface="DengXian" panose="02010600030101010101" pitchFamily="2" charset="-122"/>
                <a:cs typeface="Times New Roman" panose="02020603050405020304" pitchFamily="18" charset="0"/>
              </a:rPr>
              <a:t>ii</a:t>
            </a:r>
            <a:r>
              <a:rPr lang="el-GR" sz="1800" kern="100" dirty="0">
                <a:effectLst/>
                <a:latin typeface="Calibri" panose="020F0502020204030204" pitchFamily="34" charset="0"/>
                <a:ea typeface="DengXian" panose="02010600030101010101" pitchFamily="2" charset="-122"/>
                <a:cs typeface="Times New Roman" panose="02020603050405020304" pitchFamily="18" charset="0"/>
              </a:rPr>
              <a:t>) να ασκούν άμεσα ή έμμεσα έλεγχο σε διαχειριστή συστήματος μεταφοράς ή σε σύστημα μεταφοράς και να ασκούν άμεσα ή έμμεσα έλεγχο ή να ασκούν οποιοδήποτε δικαίωμα σε επιχείρηση που εκτελεί οποιαδήποτε από τις δραστηριότητες παραγωγής ή προμήθειας·</a:t>
            </a:r>
          </a:p>
          <a:p>
            <a:endParaRPr lang="el-GR" dirty="0"/>
          </a:p>
        </p:txBody>
      </p:sp>
    </p:spTree>
    <p:extLst>
      <p:ext uri="{BB962C8B-B14F-4D97-AF65-F5344CB8AC3E}">
        <p14:creationId xmlns:p14="http://schemas.microsoft.com/office/powerpoint/2010/main" val="351852144"/>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7392BF2-C076-2682-B3F7-0FC6094C18EA}"/>
              </a:ext>
            </a:extLst>
          </p:cNvPr>
          <p:cNvSpPr>
            <a:spLocks noGrp="1"/>
          </p:cNvSpPr>
          <p:nvPr>
            <p:ph type="title"/>
          </p:nvPr>
        </p:nvSpPr>
        <p:spPr/>
        <p:txBody>
          <a:bodyPr/>
          <a:lstStyle/>
          <a:p>
            <a:r>
              <a:rPr lang="el-GR" dirty="0"/>
              <a:t>ΙΔΙΟΚΤΗΣΙΑΚΟΣ ΔΙΑΧΩΡΙΣΜΟΣ </a:t>
            </a:r>
          </a:p>
        </p:txBody>
      </p:sp>
      <p:sp>
        <p:nvSpPr>
          <p:cNvPr id="3" name="Θέση περιεχομένου 2">
            <a:extLst>
              <a:ext uri="{FF2B5EF4-FFF2-40B4-BE49-F238E27FC236}">
                <a16:creationId xmlns:a16="http://schemas.microsoft.com/office/drawing/2014/main" id="{21476270-88A2-38AE-9361-1F51D75753CF}"/>
              </a:ext>
            </a:extLst>
          </p:cNvPr>
          <p:cNvSpPr>
            <a:spLocks noGrp="1"/>
          </p:cNvSpPr>
          <p:nvPr>
            <p:ph idx="1"/>
          </p:nvPr>
        </p:nvSpPr>
        <p:spPr/>
        <p:txBody>
          <a:bodyPr/>
          <a:lstStyle/>
          <a:p>
            <a:pPr algn="just">
              <a:lnSpc>
                <a:spcPct val="107000"/>
              </a:lnSpc>
              <a:spcAft>
                <a:spcPts val="800"/>
              </a:spcAft>
            </a:pPr>
            <a:r>
              <a:rPr lang="el-GR" sz="1800" kern="100" dirty="0">
                <a:effectLst/>
                <a:latin typeface="Calibri" panose="020F0502020204030204" pitchFamily="34" charset="0"/>
                <a:ea typeface="DengXian" panose="02010600030101010101" pitchFamily="2" charset="-122"/>
                <a:cs typeface="Times New Roman" panose="02020603050405020304" pitchFamily="18" charset="0"/>
              </a:rPr>
              <a:t>γ) το ίδιο ή τα ίδια πρόσωπα δεν δικαιούνται να διορίζουν μέλη του εποπτικού συμβουλίου, του διοικητικού συμβουλίου ή των οργάνων που εκπροσωπούν νόμιμα την επιχείρηση, σε διαχειριστή συστήματος μεταφοράς ή σε σύστημα μεταφοράς και να ασκούν άμεσα ή έμμεσα έλεγχο ή να ασκούν οποιοδήποτε δικαίωμα σε επιχείρηση που εκτελεί οποιαδήποτε από τις δραστηριότητες παραγωγής ή προμήθειας· και</a:t>
            </a:r>
          </a:p>
          <a:p>
            <a:pPr algn="just">
              <a:lnSpc>
                <a:spcPct val="107000"/>
              </a:lnSpc>
              <a:spcAft>
                <a:spcPts val="800"/>
              </a:spcAft>
            </a:pPr>
            <a:r>
              <a:rPr lang="el-GR" sz="1800" kern="100" dirty="0">
                <a:effectLst/>
                <a:latin typeface="Calibri" panose="020F0502020204030204" pitchFamily="34" charset="0"/>
                <a:ea typeface="DengXian" panose="02010600030101010101" pitchFamily="2" charset="-122"/>
                <a:cs typeface="Times New Roman" panose="02020603050405020304" pitchFamily="18" charset="0"/>
              </a:rPr>
              <a:t>δ) το ίδιο πρόσωπο δεν δικαιούται να είναι μέλος του εποπτικού συμβουλίου, του διοικητικού συμβουλίου ή των οργάνων που εκπροσωπούν νόμιμα την επιχείρηση, τόσο σε επιχείρηση που ασκεί οποιαδήποτε από τις δραστηριότητες παραγωγής ή προμήθειας όσο και σε διαχειριστή δικτύου μεταφοράς ή σε δίκτυο μεταφοράς.</a:t>
            </a:r>
          </a:p>
          <a:p>
            <a:endParaRPr lang="el-GR" dirty="0"/>
          </a:p>
        </p:txBody>
      </p:sp>
    </p:spTree>
    <p:extLst>
      <p:ext uri="{BB962C8B-B14F-4D97-AF65-F5344CB8AC3E}">
        <p14:creationId xmlns:p14="http://schemas.microsoft.com/office/powerpoint/2010/main" val="1711875117"/>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BD6E811-ECB8-2E8F-65A6-B97BA79E3BE0}"/>
              </a:ext>
            </a:extLst>
          </p:cNvPr>
          <p:cNvSpPr>
            <a:spLocks noGrp="1"/>
          </p:cNvSpPr>
          <p:nvPr>
            <p:ph type="title"/>
          </p:nvPr>
        </p:nvSpPr>
        <p:spPr/>
        <p:txBody>
          <a:bodyPr/>
          <a:lstStyle/>
          <a:p>
            <a:r>
              <a:rPr lang="el-GR" dirty="0"/>
              <a:t>ΙΔΙΟΚΤΗΣΙΑΚΟΣ ΔΙΑΧΩΡΙΣΜΟΣ </a:t>
            </a:r>
          </a:p>
        </p:txBody>
      </p:sp>
      <p:sp>
        <p:nvSpPr>
          <p:cNvPr id="3" name="Θέση περιεχομένου 2">
            <a:extLst>
              <a:ext uri="{FF2B5EF4-FFF2-40B4-BE49-F238E27FC236}">
                <a16:creationId xmlns:a16="http://schemas.microsoft.com/office/drawing/2014/main" id="{6E90CC07-774E-D17F-5921-71CD5226CDD8}"/>
              </a:ext>
            </a:extLst>
          </p:cNvPr>
          <p:cNvSpPr>
            <a:spLocks noGrp="1"/>
          </p:cNvSpPr>
          <p:nvPr>
            <p:ph idx="1"/>
          </p:nvPr>
        </p:nvSpPr>
        <p:spPr/>
        <p:txBody>
          <a:bodyPr/>
          <a:lstStyle/>
          <a:p>
            <a:pPr algn="just">
              <a:lnSpc>
                <a:spcPct val="107000"/>
              </a:lnSpc>
              <a:spcAft>
                <a:spcPts val="800"/>
              </a:spcAft>
            </a:pPr>
            <a:r>
              <a:rPr lang="el-GR" sz="1800" kern="100" dirty="0">
                <a:effectLst/>
                <a:latin typeface="Calibri" panose="020F0502020204030204" pitchFamily="34" charset="0"/>
                <a:ea typeface="DengXian" panose="02010600030101010101" pitchFamily="2" charset="-122"/>
                <a:cs typeface="Times New Roman" panose="02020603050405020304" pitchFamily="18" charset="0"/>
              </a:rPr>
              <a:t>Τα δικαιώματα που αναφέρονται στην παράγραφο 1 στοιχεία β) και γ) περιλαμβάνουν ειδικότερα:</a:t>
            </a:r>
          </a:p>
          <a:p>
            <a:pPr algn="just">
              <a:lnSpc>
                <a:spcPct val="107000"/>
              </a:lnSpc>
              <a:spcAft>
                <a:spcPts val="800"/>
              </a:spcAft>
            </a:pPr>
            <a:r>
              <a:rPr lang="el-GR" sz="1800" kern="100" dirty="0">
                <a:effectLst/>
                <a:latin typeface="Calibri" panose="020F0502020204030204" pitchFamily="34" charset="0"/>
                <a:ea typeface="DengXian" panose="02010600030101010101" pitchFamily="2" charset="-122"/>
                <a:cs typeface="Times New Roman" panose="02020603050405020304" pitchFamily="18" charset="0"/>
              </a:rPr>
              <a:t>α) την εξουσία άσκησης δικαιωμάτων ψήφου,</a:t>
            </a:r>
          </a:p>
          <a:p>
            <a:pPr algn="just">
              <a:lnSpc>
                <a:spcPct val="107000"/>
              </a:lnSpc>
              <a:spcAft>
                <a:spcPts val="800"/>
              </a:spcAft>
            </a:pPr>
            <a:r>
              <a:rPr lang="el-GR" sz="1800" kern="100" dirty="0">
                <a:effectLst/>
                <a:latin typeface="Calibri" panose="020F0502020204030204" pitchFamily="34" charset="0"/>
                <a:ea typeface="DengXian" panose="02010600030101010101" pitchFamily="2" charset="-122"/>
                <a:cs typeface="Times New Roman" panose="02020603050405020304" pitchFamily="18" charset="0"/>
              </a:rPr>
              <a:t>β) την εξουσία διορισμού μελών του εποπτικού συμβουλίου, του διοικητικού συμβουλίου ή των οργάνων που εκπροσωπούν νόμιμα την επιχείρηση, ή</a:t>
            </a:r>
          </a:p>
          <a:p>
            <a:pPr algn="just">
              <a:lnSpc>
                <a:spcPct val="107000"/>
              </a:lnSpc>
              <a:spcAft>
                <a:spcPts val="800"/>
              </a:spcAft>
            </a:pPr>
            <a:r>
              <a:rPr lang="el-GR" sz="1800" kern="100" dirty="0">
                <a:effectLst/>
                <a:latin typeface="Calibri" panose="020F0502020204030204" pitchFamily="34" charset="0"/>
                <a:ea typeface="DengXian" panose="02010600030101010101" pitchFamily="2" charset="-122"/>
                <a:cs typeface="Times New Roman" panose="02020603050405020304" pitchFamily="18" charset="0"/>
              </a:rPr>
              <a:t>γ) την κατοχή πλειοψηφικού μεριδίου.</a:t>
            </a:r>
          </a:p>
          <a:p>
            <a:pPr marL="136525" indent="0">
              <a:buNone/>
            </a:pPr>
            <a:endParaRPr lang="el-GR" dirty="0"/>
          </a:p>
        </p:txBody>
      </p:sp>
    </p:spTree>
    <p:extLst>
      <p:ext uri="{BB962C8B-B14F-4D97-AF65-F5344CB8AC3E}">
        <p14:creationId xmlns:p14="http://schemas.microsoft.com/office/powerpoint/2010/main" val="36452862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68D8C38-9E09-4244-A282-BC29669A5AFF}"/>
              </a:ext>
            </a:extLst>
          </p:cNvPr>
          <p:cNvSpPr>
            <a:spLocks noGrp="1"/>
          </p:cNvSpPr>
          <p:nvPr>
            <p:ph type="title"/>
          </p:nvPr>
        </p:nvSpPr>
        <p:spPr/>
        <p:txBody>
          <a:bodyPr/>
          <a:lstStyle/>
          <a:p>
            <a:r>
              <a:rPr lang="el-GR" dirty="0"/>
              <a:t>Ποια εμπόδια απαγορεύονται</a:t>
            </a:r>
          </a:p>
        </p:txBody>
      </p:sp>
      <p:sp>
        <p:nvSpPr>
          <p:cNvPr id="3" name="Θέση περιεχομένου 2">
            <a:extLst>
              <a:ext uri="{FF2B5EF4-FFF2-40B4-BE49-F238E27FC236}">
                <a16:creationId xmlns:a16="http://schemas.microsoft.com/office/drawing/2014/main" id="{A0CBD695-91F0-46A8-87D6-D6CA86B0BBDA}"/>
              </a:ext>
            </a:extLst>
          </p:cNvPr>
          <p:cNvSpPr>
            <a:spLocks noGrp="1"/>
          </p:cNvSpPr>
          <p:nvPr>
            <p:ph idx="1"/>
          </p:nvPr>
        </p:nvSpPr>
        <p:spPr/>
        <p:txBody>
          <a:bodyPr/>
          <a:lstStyle/>
          <a:p>
            <a:pPr algn="just"/>
            <a:r>
              <a:rPr lang="el-GR" b="1" dirty="0"/>
              <a:t>Δασμός (ά. 30)  =  </a:t>
            </a:r>
            <a:r>
              <a:rPr lang="el-GR" dirty="0"/>
              <a:t>ο φόρος ο οποίος επιβάλλεται κατά τη διάβαση των συνόρων ενός κράτους κατά την εισαγωγή, εξαγωγή ή διαμετακόμιση εμπορευμάτων.</a:t>
            </a:r>
          </a:p>
          <a:p>
            <a:pPr algn="just"/>
            <a:endParaRPr lang="el-GR" dirty="0"/>
          </a:p>
          <a:p>
            <a:pPr algn="just"/>
            <a:r>
              <a:rPr lang="el-GR" b="1" dirty="0" err="1"/>
              <a:t>Φ.ε.ι.α</a:t>
            </a:r>
            <a:r>
              <a:rPr lang="el-GR" b="1" dirty="0"/>
              <a:t>. (ά. 30)  </a:t>
            </a:r>
            <a:r>
              <a:rPr lang="el-GR" dirty="0"/>
              <a:t>= κάθε οικονομική επιβάρυνση που επιβάλλεται από τη δημόσια αρχή, η οποία εμφανίζει αποτελέσματα ισοδύναμα στο ενωσιακό εμπόριο με εκείνα ενός δασμού.</a:t>
            </a:r>
          </a:p>
          <a:p>
            <a:endParaRPr lang="el-GR" dirty="0"/>
          </a:p>
        </p:txBody>
      </p:sp>
    </p:spTree>
    <p:extLst>
      <p:ext uri="{BB962C8B-B14F-4D97-AF65-F5344CB8AC3E}">
        <p14:creationId xmlns:p14="http://schemas.microsoft.com/office/powerpoint/2010/main" val="3066099177"/>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78178A9-C1F9-4D58-B949-0FFB32697960}"/>
              </a:ext>
            </a:extLst>
          </p:cNvPr>
          <p:cNvSpPr>
            <a:spLocks noGrp="1"/>
          </p:cNvSpPr>
          <p:nvPr>
            <p:ph type="title"/>
          </p:nvPr>
        </p:nvSpPr>
        <p:spPr/>
        <p:txBody>
          <a:bodyPr>
            <a:normAutofit fontScale="90000"/>
          </a:bodyPr>
          <a:lstStyle/>
          <a:p>
            <a:r>
              <a:rPr lang="el-GR" dirty="0"/>
              <a:t>Ανεξάρτητος Διαχειριστής Συστήματος </a:t>
            </a:r>
            <a:r>
              <a:rPr lang="en-US" dirty="0"/>
              <a:t> (ISO)</a:t>
            </a:r>
            <a:endParaRPr lang="el-GR" dirty="0"/>
          </a:p>
        </p:txBody>
      </p:sp>
      <p:sp>
        <p:nvSpPr>
          <p:cNvPr id="3" name="Θέση περιεχομένου 2">
            <a:extLst>
              <a:ext uri="{FF2B5EF4-FFF2-40B4-BE49-F238E27FC236}">
                <a16:creationId xmlns:a16="http://schemas.microsoft.com/office/drawing/2014/main" id="{2EBD663B-806F-42D4-A83A-5B317D71C9BB}"/>
              </a:ext>
            </a:extLst>
          </p:cNvPr>
          <p:cNvSpPr>
            <a:spLocks noGrp="1"/>
          </p:cNvSpPr>
          <p:nvPr>
            <p:ph idx="1"/>
          </p:nvPr>
        </p:nvSpPr>
        <p:spPr/>
        <p:txBody>
          <a:bodyPr/>
          <a:lstStyle/>
          <a:p>
            <a:pPr algn="just">
              <a:lnSpc>
                <a:spcPct val="150000"/>
              </a:lnSpc>
              <a:spcBef>
                <a:spcPts val="0"/>
              </a:spcBef>
            </a:pPr>
            <a:r>
              <a:rPr lang="el-GR" b="1" dirty="0"/>
              <a:t>Ενεργειακές εταιρείες έχουν στην κυριότητά τους το δίκτυο αλλά εναποθέτουν την λειτουργία, τη διατήρηση και την ανάπτυξη του δικτύου στον ανεξάρτητο διαχειριστή</a:t>
            </a:r>
          </a:p>
          <a:p>
            <a:pPr algn="just">
              <a:lnSpc>
                <a:spcPct val="150000"/>
              </a:lnSpc>
              <a:spcBef>
                <a:spcPts val="0"/>
              </a:spcBef>
            </a:pPr>
            <a:r>
              <a:rPr lang="en-US" b="1" dirty="0"/>
              <a:t>Independent System operator  (ISO)</a:t>
            </a:r>
            <a:endParaRPr lang="el-GR" b="1" dirty="0"/>
          </a:p>
        </p:txBody>
      </p:sp>
    </p:spTree>
    <p:extLst>
      <p:ext uri="{BB962C8B-B14F-4D97-AF65-F5344CB8AC3E}">
        <p14:creationId xmlns:p14="http://schemas.microsoft.com/office/powerpoint/2010/main" val="3047769375"/>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B4A25A7-1864-E291-64FE-0B0F6DDEDFBE}"/>
              </a:ext>
            </a:extLst>
          </p:cNvPr>
          <p:cNvSpPr>
            <a:spLocks noGrp="1"/>
          </p:cNvSpPr>
          <p:nvPr>
            <p:ph type="title"/>
          </p:nvPr>
        </p:nvSpPr>
        <p:spPr/>
        <p:txBody>
          <a:bodyPr>
            <a:normAutofit/>
          </a:bodyPr>
          <a:lstStyle/>
          <a:p>
            <a:r>
              <a:rPr lang="el-GR" sz="2800" dirty="0"/>
              <a:t>ΑΝΕΞΑΡΤΗΤΟΣ ΔΙΑΧΕΙΡΙΣΤΗΣ ΣΥΣΤΗΜΑΤΟΣ </a:t>
            </a:r>
          </a:p>
        </p:txBody>
      </p:sp>
      <p:sp>
        <p:nvSpPr>
          <p:cNvPr id="3" name="Θέση περιεχομένου 2">
            <a:extLst>
              <a:ext uri="{FF2B5EF4-FFF2-40B4-BE49-F238E27FC236}">
                <a16:creationId xmlns:a16="http://schemas.microsoft.com/office/drawing/2014/main" id="{26EE1DE5-1E72-92D3-EC0C-C387A133026C}"/>
              </a:ext>
            </a:extLst>
          </p:cNvPr>
          <p:cNvSpPr>
            <a:spLocks noGrp="1"/>
          </p:cNvSpPr>
          <p:nvPr>
            <p:ph idx="1"/>
          </p:nvPr>
        </p:nvSpPr>
        <p:spPr/>
        <p:txBody>
          <a:bodyPr/>
          <a:lstStyle/>
          <a:p>
            <a:pPr algn="just">
              <a:lnSpc>
                <a:spcPct val="150000"/>
              </a:lnSpc>
              <a:spcBef>
                <a:spcPts val="0"/>
              </a:spcBef>
            </a:pPr>
            <a:r>
              <a:rPr lang="el-GR" sz="2400" dirty="0"/>
              <a:t>Εάν το σύστημα μεταφοράς ανήκει σε κάθετα ολοκληρωμένη επιχείρηση στις 3 Σεπτεμβρίου 2009, τα κράτη μέλη δύνανται να αποφασίσουν να ορίσουν ανεξάρτητο διαχειριστή συστήματος ύστερα από πρόταση του ιδιοκτήτη του συστήματος μεταφοράς. Ο διορισμός υπόκειται στην έγκριση της Επιτροπής.</a:t>
            </a:r>
          </a:p>
        </p:txBody>
      </p:sp>
    </p:spTree>
    <p:extLst>
      <p:ext uri="{BB962C8B-B14F-4D97-AF65-F5344CB8AC3E}">
        <p14:creationId xmlns:p14="http://schemas.microsoft.com/office/powerpoint/2010/main" val="1058052465"/>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42D3116-4CE6-E5EC-F7E3-30B38EB0BFE1}"/>
              </a:ext>
            </a:extLst>
          </p:cNvPr>
          <p:cNvSpPr>
            <a:spLocks noGrp="1"/>
          </p:cNvSpPr>
          <p:nvPr>
            <p:ph type="title"/>
          </p:nvPr>
        </p:nvSpPr>
        <p:spPr/>
        <p:txBody>
          <a:bodyPr>
            <a:normAutofit fontScale="90000"/>
          </a:bodyPr>
          <a:lstStyle/>
          <a:p>
            <a:r>
              <a:rPr lang="el-GR" dirty="0"/>
              <a:t>ΑΝΕΞΑΡΤΗΤΟΣ ΔΙΑΧΕΙΡΙΣΤΗΣ ΣΥΣΤΗΜΑΤΟΣ </a:t>
            </a:r>
          </a:p>
        </p:txBody>
      </p:sp>
      <p:sp>
        <p:nvSpPr>
          <p:cNvPr id="3" name="Θέση περιεχομένου 2">
            <a:extLst>
              <a:ext uri="{FF2B5EF4-FFF2-40B4-BE49-F238E27FC236}">
                <a16:creationId xmlns:a16="http://schemas.microsoft.com/office/drawing/2014/main" id="{4D7060C9-9596-C617-AF82-72D80520806A}"/>
              </a:ext>
            </a:extLst>
          </p:cNvPr>
          <p:cNvSpPr>
            <a:spLocks noGrp="1"/>
          </p:cNvSpPr>
          <p:nvPr>
            <p:ph idx="1"/>
          </p:nvPr>
        </p:nvSpPr>
        <p:spPr/>
        <p:txBody>
          <a:bodyPr/>
          <a:lstStyle/>
          <a:p>
            <a:pPr algn="just">
              <a:lnSpc>
                <a:spcPct val="107000"/>
              </a:lnSpc>
              <a:spcAft>
                <a:spcPts val="800"/>
              </a:spcAft>
            </a:pPr>
            <a:r>
              <a:rPr lang="el-GR" sz="1800" kern="100" dirty="0">
                <a:effectLst/>
                <a:latin typeface="Calibri" panose="020F0502020204030204" pitchFamily="34" charset="0"/>
                <a:ea typeface="DengXian" panose="02010600030101010101" pitchFamily="2" charset="-122"/>
                <a:cs typeface="Times New Roman" panose="02020603050405020304" pitchFamily="18" charset="0"/>
              </a:rPr>
              <a:t>Το κράτος μέλος δύναται να εγκρίνει και να ορίζει ανεξάρτητο διαχειριστή συστήματος μόνον εφόσον:</a:t>
            </a:r>
          </a:p>
          <a:p>
            <a:pPr algn="just">
              <a:lnSpc>
                <a:spcPct val="107000"/>
              </a:lnSpc>
              <a:spcAft>
                <a:spcPts val="800"/>
              </a:spcAft>
            </a:pPr>
            <a:r>
              <a:rPr lang="el-GR" sz="1800" kern="100" dirty="0">
                <a:effectLst/>
                <a:latin typeface="Calibri" panose="020F0502020204030204" pitchFamily="34" charset="0"/>
                <a:ea typeface="DengXian" panose="02010600030101010101" pitchFamily="2" charset="-122"/>
                <a:cs typeface="Times New Roman" panose="02020603050405020304" pitchFamily="18" charset="0"/>
              </a:rPr>
              <a:t>α) ο υποψήφιος διαχειριστής απέδειξε ότι συμμορφώνεται προς τις απαιτήσεις του άρθρου 43 παράγραφος 1 στοιχεία β), γ) και δ)·</a:t>
            </a:r>
          </a:p>
          <a:p>
            <a:pPr algn="just">
              <a:lnSpc>
                <a:spcPct val="107000"/>
              </a:lnSpc>
              <a:spcAft>
                <a:spcPts val="800"/>
              </a:spcAft>
            </a:pPr>
            <a:r>
              <a:rPr lang="el-GR" sz="1800" kern="100" dirty="0">
                <a:effectLst/>
                <a:latin typeface="Calibri" panose="020F0502020204030204" pitchFamily="34" charset="0"/>
                <a:ea typeface="DengXian" panose="02010600030101010101" pitchFamily="2" charset="-122"/>
                <a:cs typeface="Times New Roman" panose="02020603050405020304" pitchFamily="18" charset="0"/>
              </a:rPr>
              <a:t>β) ο υποψήφιος διαχειριστής απέδειξε ότι διαθέτει τους απαιτούμενους οικονομικούς, τεχνικούς, υλικούς και ανθρώπινους πόρους για την εκτέλεση των καθηκόντων του δυνάμει του άρθρου 40·</a:t>
            </a:r>
          </a:p>
          <a:p>
            <a:pPr algn="just">
              <a:lnSpc>
                <a:spcPct val="107000"/>
              </a:lnSpc>
              <a:spcAft>
                <a:spcPts val="800"/>
              </a:spcAft>
            </a:pPr>
            <a:r>
              <a:rPr lang="el-GR" sz="1800" kern="100" dirty="0">
                <a:effectLst/>
                <a:latin typeface="Calibri" panose="020F0502020204030204" pitchFamily="34" charset="0"/>
                <a:ea typeface="DengXian" panose="02010600030101010101" pitchFamily="2" charset="-122"/>
                <a:cs typeface="Times New Roman" panose="02020603050405020304" pitchFamily="18" charset="0"/>
              </a:rPr>
              <a:t>γ) ο υποψήφιος διαχειριστής ανέλαβε να συμμορφωθεί προς δεκαετές πρόγραμμα ανάπτυξης του δικτύου υπό την παρακολούθηση της ρυθμιστικής αρχής·</a:t>
            </a:r>
          </a:p>
          <a:p>
            <a:endParaRPr lang="el-GR" dirty="0"/>
          </a:p>
        </p:txBody>
      </p:sp>
    </p:spTree>
    <p:extLst>
      <p:ext uri="{BB962C8B-B14F-4D97-AF65-F5344CB8AC3E}">
        <p14:creationId xmlns:p14="http://schemas.microsoft.com/office/powerpoint/2010/main" val="17014489"/>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DD515EA-48B9-CA4F-72DA-CCD3955F4407}"/>
              </a:ext>
            </a:extLst>
          </p:cNvPr>
          <p:cNvSpPr>
            <a:spLocks noGrp="1"/>
          </p:cNvSpPr>
          <p:nvPr>
            <p:ph type="title"/>
          </p:nvPr>
        </p:nvSpPr>
        <p:spPr/>
        <p:txBody>
          <a:bodyPr>
            <a:normAutofit fontScale="90000"/>
          </a:bodyPr>
          <a:lstStyle/>
          <a:p>
            <a:r>
              <a:rPr lang="el-GR" dirty="0"/>
              <a:t>ΑΝΕΞΑΡΤΗΤΟΣ ΔΙΑΧΕΙΡΙΣΤΗΣ ΣΥΣΤΗΜΑΤΟΣ </a:t>
            </a:r>
          </a:p>
        </p:txBody>
      </p:sp>
      <p:sp>
        <p:nvSpPr>
          <p:cNvPr id="3" name="Θέση περιεχομένου 2">
            <a:extLst>
              <a:ext uri="{FF2B5EF4-FFF2-40B4-BE49-F238E27FC236}">
                <a16:creationId xmlns:a16="http://schemas.microsoft.com/office/drawing/2014/main" id="{A45EB26D-E279-5C6C-DB93-DA1FF5C38D30}"/>
              </a:ext>
            </a:extLst>
          </p:cNvPr>
          <p:cNvSpPr>
            <a:spLocks noGrp="1"/>
          </p:cNvSpPr>
          <p:nvPr>
            <p:ph idx="1"/>
          </p:nvPr>
        </p:nvSpPr>
        <p:spPr/>
        <p:txBody>
          <a:bodyPr/>
          <a:lstStyle/>
          <a:p>
            <a:pPr algn="just">
              <a:lnSpc>
                <a:spcPct val="107000"/>
              </a:lnSpc>
              <a:spcAft>
                <a:spcPts val="800"/>
              </a:spcAft>
            </a:pPr>
            <a:r>
              <a:rPr lang="el-GR" sz="2000" kern="100" dirty="0">
                <a:effectLst/>
                <a:latin typeface="Calibri" panose="020F0502020204030204" pitchFamily="34" charset="0"/>
                <a:ea typeface="DengXian" panose="02010600030101010101" pitchFamily="2" charset="-122"/>
                <a:cs typeface="Times New Roman" panose="02020603050405020304" pitchFamily="18" charset="0"/>
              </a:rPr>
              <a:t>δ) ο ιδιοκτήτης του συστήματος μεταφοράς απέδειξε την ικανότητά του να τηρεί τις υποχρεώσεις που υπέχει από την παράγραφο 5. Για τον σκοπό αυτό, οφείλει να παράσχει όλα τα σχέδια συμβατικών ρυθμίσεων με τον υποψήφια διαχειριστή και κάθε άλλη συναφή οντότητα· και</a:t>
            </a:r>
          </a:p>
          <a:p>
            <a:pPr algn="just">
              <a:lnSpc>
                <a:spcPct val="107000"/>
              </a:lnSpc>
              <a:spcAft>
                <a:spcPts val="800"/>
              </a:spcAft>
            </a:pPr>
            <a:r>
              <a:rPr lang="el-GR" sz="2000" kern="100" dirty="0">
                <a:effectLst/>
                <a:latin typeface="Calibri" panose="020F0502020204030204" pitchFamily="34" charset="0"/>
                <a:ea typeface="DengXian" panose="02010600030101010101" pitchFamily="2" charset="-122"/>
                <a:cs typeface="Times New Roman" panose="02020603050405020304" pitchFamily="18" charset="0"/>
              </a:rPr>
              <a:t>ε) ο υποψήφιος διαχειριστής απέδειξε την ικανότητά του να τηρεί τις υποχρεώσεις που υπέχει από τον κανονισμό (ΕΕ) 2019/943 συμπεριλαμβανομένης της συνεργασίας με διαχειριστές συστημάτων μεταφοράς σε ευρωπαϊκό και περιφερειακό επίπεδο.</a:t>
            </a:r>
          </a:p>
          <a:p>
            <a:endParaRPr lang="el-GR" dirty="0"/>
          </a:p>
        </p:txBody>
      </p:sp>
    </p:spTree>
    <p:extLst>
      <p:ext uri="{BB962C8B-B14F-4D97-AF65-F5344CB8AC3E}">
        <p14:creationId xmlns:p14="http://schemas.microsoft.com/office/powerpoint/2010/main" val="2283596751"/>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9CB072A-031F-42FE-9626-61B46FF95D0F}"/>
              </a:ext>
            </a:extLst>
          </p:cNvPr>
          <p:cNvSpPr>
            <a:spLocks noGrp="1"/>
          </p:cNvSpPr>
          <p:nvPr>
            <p:ph type="title"/>
          </p:nvPr>
        </p:nvSpPr>
        <p:spPr/>
        <p:txBody>
          <a:bodyPr>
            <a:normAutofit fontScale="90000"/>
          </a:bodyPr>
          <a:lstStyle/>
          <a:p>
            <a:r>
              <a:rPr lang="el-GR" dirty="0"/>
              <a:t>Ανεξάρτητος διαχειριστής Μεταφοράς </a:t>
            </a:r>
            <a:r>
              <a:rPr lang="en-US" dirty="0"/>
              <a:t> (ITO)</a:t>
            </a:r>
            <a:endParaRPr lang="el-GR" dirty="0"/>
          </a:p>
        </p:txBody>
      </p:sp>
      <p:sp>
        <p:nvSpPr>
          <p:cNvPr id="3" name="Θέση περιεχομένου 2">
            <a:extLst>
              <a:ext uri="{FF2B5EF4-FFF2-40B4-BE49-F238E27FC236}">
                <a16:creationId xmlns:a16="http://schemas.microsoft.com/office/drawing/2014/main" id="{6730BA5D-A5CF-42B5-B5ED-F7DD62BAB0F2}"/>
              </a:ext>
            </a:extLst>
          </p:cNvPr>
          <p:cNvSpPr>
            <a:spLocks noGrp="1"/>
          </p:cNvSpPr>
          <p:nvPr>
            <p:ph idx="1"/>
          </p:nvPr>
        </p:nvSpPr>
        <p:spPr/>
        <p:txBody>
          <a:bodyPr/>
          <a:lstStyle/>
          <a:p>
            <a:pPr algn="just">
              <a:lnSpc>
                <a:spcPct val="150000"/>
              </a:lnSpc>
              <a:spcBef>
                <a:spcPts val="0"/>
              </a:spcBef>
            </a:pPr>
            <a:r>
              <a:rPr lang="el-GR" dirty="0"/>
              <a:t>Οι ενεργειακές εταιρείες έχουν στην κυριότητά τους το δίκτυα  αλλά μέσω θυγατρικής. Όλες οι αποφάσεις τους λαμβάνονται από το διαχειριστή ανεξάρτητα από τη μητρική εταιρεία</a:t>
            </a:r>
          </a:p>
        </p:txBody>
      </p:sp>
    </p:spTree>
    <p:extLst>
      <p:ext uri="{BB962C8B-B14F-4D97-AF65-F5344CB8AC3E}">
        <p14:creationId xmlns:p14="http://schemas.microsoft.com/office/powerpoint/2010/main" val="3223744332"/>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03C7704-08DB-B240-EEAE-370EC6D1A7AC}"/>
              </a:ext>
            </a:extLst>
          </p:cNvPr>
          <p:cNvSpPr>
            <a:spLocks noGrp="1"/>
          </p:cNvSpPr>
          <p:nvPr>
            <p:ph type="title"/>
          </p:nvPr>
        </p:nvSpPr>
        <p:spPr/>
        <p:txBody>
          <a:bodyPr>
            <a:normAutofit fontScale="90000"/>
          </a:bodyPr>
          <a:lstStyle/>
          <a:p>
            <a:br>
              <a:rPr lang="el-GR" dirty="0"/>
            </a:br>
            <a:r>
              <a:rPr lang="el-GR" dirty="0"/>
              <a:t>Ανεξάρτητος διαχειριστής Μεταφοράς </a:t>
            </a:r>
            <a:br>
              <a:rPr lang="el-GR" dirty="0"/>
            </a:br>
            <a:endParaRPr lang="el-GR" dirty="0"/>
          </a:p>
        </p:txBody>
      </p:sp>
      <p:sp>
        <p:nvSpPr>
          <p:cNvPr id="3" name="Θέση περιεχομένου 2">
            <a:extLst>
              <a:ext uri="{FF2B5EF4-FFF2-40B4-BE49-F238E27FC236}">
                <a16:creationId xmlns:a16="http://schemas.microsoft.com/office/drawing/2014/main" id="{C7077503-7FAA-BB1F-E0BD-B73A67D5D945}"/>
              </a:ext>
            </a:extLst>
          </p:cNvPr>
          <p:cNvSpPr>
            <a:spLocks noGrp="1"/>
          </p:cNvSpPr>
          <p:nvPr>
            <p:ph idx="1"/>
          </p:nvPr>
        </p:nvSpPr>
        <p:spPr/>
        <p:txBody>
          <a:bodyPr/>
          <a:lstStyle/>
          <a:p>
            <a:pPr marL="136525" indent="0" algn="just">
              <a:lnSpc>
                <a:spcPct val="150000"/>
              </a:lnSpc>
              <a:spcBef>
                <a:spcPts val="0"/>
              </a:spcBef>
              <a:buNone/>
            </a:pPr>
            <a:r>
              <a:rPr lang="el-GR" sz="2400" dirty="0"/>
              <a:t>Οι διαχειριστές συστημάτων μεταφοράς εξοπλίζονται με όλους τους ανθρώπινους, τεχνικούς, υλικούς και οικονομικούς πόρους που είναι απαραίτητοι για την εκπλήρωση των υποχρεώσεών τους στο πλαίσιο της παρούσας οδηγίας και την άσκηση της δραστηριότητας μεταφοράς ηλεκτρικής ενέργειας</a:t>
            </a:r>
          </a:p>
          <a:p>
            <a:pPr marL="136525" indent="0" algn="just">
              <a:lnSpc>
                <a:spcPct val="150000"/>
              </a:lnSpc>
              <a:spcBef>
                <a:spcPts val="0"/>
              </a:spcBef>
              <a:buNone/>
            </a:pPr>
            <a:r>
              <a:rPr lang="el-GR" sz="2400" dirty="0"/>
              <a:t>διαθέτει ουσιαστικές εξουσίες λήψης αποφάσεων, ανεξάρτητα από την ολοκληρωμένη επιχείρηση, όσον αφορά τους πόρους που είναι αναγκαίοι για τη λειτουργία, συντήρηση ή ανάπτυξη του συστήματος μεταφοράς· και</a:t>
            </a:r>
          </a:p>
          <a:p>
            <a:pPr marL="136525" indent="0" algn="just">
              <a:buNone/>
            </a:pPr>
            <a:endParaRPr lang="el-GR" dirty="0"/>
          </a:p>
        </p:txBody>
      </p:sp>
    </p:spTree>
    <p:extLst>
      <p:ext uri="{BB962C8B-B14F-4D97-AF65-F5344CB8AC3E}">
        <p14:creationId xmlns:p14="http://schemas.microsoft.com/office/powerpoint/2010/main" val="717543894"/>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ADEFFBA-C629-D94D-6B55-16B149E87AF2}"/>
              </a:ext>
            </a:extLst>
          </p:cNvPr>
          <p:cNvSpPr>
            <a:spLocks noGrp="1"/>
          </p:cNvSpPr>
          <p:nvPr>
            <p:ph type="title"/>
          </p:nvPr>
        </p:nvSpPr>
        <p:spPr/>
        <p:txBody>
          <a:bodyPr>
            <a:normAutofit fontScale="90000"/>
          </a:bodyPr>
          <a:lstStyle/>
          <a:p>
            <a:br>
              <a:rPr lang="el-GR" sz="4400" dirty="0"/>
            </a:br>
            <a:r>
              <a:rPr lang="el-GR" sz="4400" dirty="0"/>
              <a:t>Ανεξάρτητος διαχειριστής Μεταφοράς </a:t>
            </a:r>
            <a:br>
              <a:rPr lang="el-GR" sz="4400" dirty="0"/>
            </a:br>
            <a:endParaRPr lang="el-GR" dirty="0"/>
          </a:p>
        </p:txBody>
      </p:sp>
      <p:sp>
        <p:nvSpPr>
          <p:cNvPr id="3" name="Θέση περιεχομένου 2">
            <a:extLst>
              <a:ext uri="{FF2B5EF4-FFF2-40B4-BE49-F238E27FC236}">
                <a16:creationId xmlns:a16="http://schemas.microsoft.com/office/drawing/2014/main" id="{397EE3A8-1202-FC69-F617-7320F1B5AF77}"/>
              </a:ext>
            </a:extLst>
          </p:cNvPr>
          <p:cNvSpPr>
            <a:spLocks noGrp="1"/>
          </p:cNvSpPr>
          <p:nvPr>
            <p:ph idx="1"/>
          </p:nvPr>
        </p:nvSpPr>
        <p:spPr/>
        <p:txBody>
          <a:bodyPr/>
          <a:lstStyle/>
          <a:p>
            <a:pPr algn="just"/>
            <a:r>
              <a:rPr lang="el-GR" dirty="0"/>
              <a:t>Έχει την εξουσία να αντλεί κεφάλαια στην κεφαλαιαγορά, ιδίως μέσω δανεισμού και αύξησης του κεφαλαίου.</a:t>
            </a:r>
          </a:p>
          <a:p>
            <a:pPr algn="just"/>
            <a:r>
              <a:rPr lang="el-GR" dirty="0"/>
              <a:t> διαχειριστής συστήματος μεταφοράς έχει εποπτικό όργανο υπεύθυνο για τη λήψη των αποφάσεων που μπορεί να έχουν σημαντική επίπτωση στην αξία των πάγιων στοιχείων των μετόχων στο πλαίσιο του διαχειριστή συστήματος μεταφοράς, ειδικότερα των αποφάσεων σχετικά με την έγκριση του ετήσιου σχεδίου χρηματοδότησης. </a:t>
            </a:r>
          </a:p>
        </p:txBody>
      </p:sp>
    </p:spTree>
    <p:extLst>
      <p:ext uri="{BB962C8B-B14F-4D97-AF65-F5344CB8AC3E}">
        <p14:creationId xmlns:p14="http://schemas.microsoft.com/office/powerpoint/2010/main" val="159918337"/>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573FFC9-6938-74A3-30C8-2C7C8C99D875}"/>
              </a:ext>
            </a:extLst>
          </p:cNvPr>
          <p:cNvSpPr>
            <a:spLocks noGrp="1"/>
          </p:cNvSpPr>
          <p:nvPr>
            <p:ph type="title"/>
          </p:nvPr>
        </p:nvSpPr>
        <p:spPr/>
        <p:txBody>
          <a:bodyPr>
            <a:normAutofit fontScale="90000"/>
          </a:bodyPr>
          <a:lstStyle/>
          <a:p>
            <a:br>
              <a:rPr lang="el-GR" sz="4400" dirty="0"/>
            </a:br>
            <a:r>
              <a:rPr lang="el-GR" sz="4400" dirty="0"/>
              <a:t>Ανεξάρτητος διαχειριστής Μεταφοράς </a:t>
            </a:r>
            <a:br>
              <a:rPr lang="el-GR" sz="4400" dirty="0"/>
            </a:br>
            <a:endParaRPr lang="el-GR" dirty="0"/>
          </a:p>
        </p:txBody>
      </p:sp>
      <p:sp>
        <p:nvSpPr>
          <p:cNvPr id="3" name="Θέση περιεχομένου 2">
            <a:extLst>
              <a:ext uri="{FF2B5EF4-FFF2-40B4-BE49-F238E27FC236}">
                <a16:creationId xmlns:a16="http://schemas.microsoft.com/office/drawing/2014/main" id="{7073E8B5-0938-B0FF-EC10-D51C34217D79}"/>
              </a:ext>
            </a:extLst>
          </p:cNvPr>
          <p:cNvSpPr>
            <a:spLocks noGrp="1"/>
          </p:cNvSpPr>
          <p:nvPr>
            <p:ph idx="1"/>
          </p:nvPr>
        </p:nvSpPr>
        <p:spPr/>
        <p:txBody>
          <a:bodyPr/>
          <a:lstStyle/>
          <a:p>
            <a:pPr algn="just"/>
            <a:r>
              <a:rPr lang="el-GR" dirty="0"/>
              <a:t>Από τις αποφάσεις που εμπίπτουν στην αρμοδιότητα του εποπτικού οργάνου εξαιρούνται όσες σχετίζονται με τις καθημερινές δραστηριότητες του διαχειριστή συστήματος μεταφοράς και τη διαχείριση του δικτύου, και με τις δραστηριότητες που είναι απαραίτητες για την κατάρτιση του δεκαετούς προγράμματος ανάπτυξης του δικτύου</a:t>
            </a:r>
          </a:p>
        </p:txBody>
      </p:sp>
    </p:spTree>
    <p:extLst>
      <p:ext uri="{BB962C8B-B14F-4D97-AF65-F5344CB8AC3E}">
        <p14:creationId xmlns:p14="http://schemas.microsoft.com/office/powerpoint/2010/main" val="193884168"/>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718CA0E-8286-C96C-29F8-BF2C2CBC8B23}"/>
              </a:ext>
            </a:extLst>
          </p:cNvPr>
          <p:cNvSpPr>
            <a:spLocks noGrp="1"/>
          </p:cNvSpPr>
          <p:nvPr>
            <p:ph type="title"/>
          </p:nvPr>
        </p:nvSpPr>
        <p:spPr/>
        <p:txBody>
          <a:bodyPr>
            <a:normAutofit fontScale="90000"/>
          </a:bodyPr>
          <a:lstStyle/>
          <a:p>
            <a:br>
              <a:rPr lang="el-GR" sz="4400" dirty="0"/>
            </a:br>
            <a:r>
              <a:rPr lang="el-GR" sz="4400" dirty="0"/>
              <a:t>Ανεξάρτητος διαχειριστής Μεταφοράς </a:t>
            </a:r>
            <a:br>
              <a:rPr lang="el-GR" sz="4400" dirty="0"/>
            </a:br>
            <a:endParaRPr lang="el-GR" dirty="0"/>
          </a:p>
        </p:txBody>
      </p:sp>
      <p:sp>
        <p:nvSpPr>
          <p:cNvPr id="3" name="Θέση περιεχομένου 2">
            <a:extLst>
              <a:ext uri="{FF2B5EF4-FFF2-40B4-BE49-F238E27FC236}">
                <a16:creationId xmlns:a16="http://schemas.microsoft.com/office/drawing/2014/main" id="{96AFBFB4-E5F7-A126-CFAF-8B420D84DF0D}"/>
              </a:ext>
            </a:extLst>
          </p:cNvPr>
          <p:cNvSpPr>
            <a:spLocks noGrp="1"/>
          </p:cNvSpPr>
          <p:nvPr>
            <p:ph idx="1"/>
          </p:nvPr>
        </p:nvSpPr>
        <p:spPr/>
        <p:txBody>
          <a:bodyPr/>
          <a:lstStyle/>
          <a:p>
            <a:pPr algn="just"/>
            <a:r>
              <a:rPr lang="el-GR" dirty="0"/>
              <a:t>Το εποπτικό όργανο αποτελείται από μέλη εκπροσωπούντα την κάθετα ολοκληρωμένη επιχείρηση, μέλη εκπροσωπούντα τρίτους μετόχους και, εφόσον το προβλέπει η εθνική μέλους, μέλη εκπροσωπούντα άλλους ενδιαφερομένους όπως οι υπάλληλοι του διαχειριστή συστήματος μεταφοράς.</a:t>
            </a:r>
          </a:p>
          <a:p>
            <a:endParaRPr lang="el-GR" dirty="0"/>
          </a:p>
        </p:txBody>
      </p:sp>
    </p:spTree>
    <p:extLst>
      <p:ext uri="{BB962C8B-B14F-4D97-AF65-F5344CB8AC3E}">
        <p14:creationId xmlns:p14="http://schemas.microsoft.com/office/powerpoint/2010/main" val="3377505096"/>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F9DE27C-66B2-45C4-AC1F-64432437F314}"/>
              </a:ext>
            </a:extLst>
          </p:cNvPr>
          <p:cNvSpPr>
            <a:spLocks noGrp="1"/>
          </p:cNvSpPr>
          <p:nvPr>
            <p:ph type="title"/>
          </p:nvPr>
        </p:nvSpPr>
        <p:spPr>
          <a:xfrm>
            <a:off x="457200" y="332656"/>
            <a:ext cx="9032032" cy="1143000"/>
          </a:xfrm>
        </p:spPr>
        <p:txBody>
          <a:bodyPr>
            <a:noAutofit/>
          </a:bodyPr>
          <a:lstStyle/>
          <a:p>
            <a:r>
              <a:rPr lang="el-GR" sz="2800" dirty="0"/>
              <a:t>Διαχωρισμός Διαχειριστών των συστημάτων διανομής </a:t>
            </a:r>
            <a:br>
              <a:rPr lang="el-GR" sz="2800" dirty="0"/>
            </a:br>
            <a:endParaRPr lang="el-GR" sz="2800" dirty="0"/>
          </a:p>
        </p:txBody>
      </p:sp>
      <p:sp>
        <p:nvSpPr>
          <p:cNvPr id="3" name="Θέση περιεχομένου 2">
            <a:extLst>
              <a:ext uri="{FF2B5EF4-FFF2-40B4-BE49-F238E27FC236}">
                <a16:creationId xmlns:a16="http://schemas.microsoft.com/office/drawing/2014/main" id="{FD6E4297-BB2B-4750-8A7B-FCC65448E2AE}"/>
              </a:ext>
            </a:extLst>
          </p:cNvPr>
          <p:cNvSpPr>
            <a:spLocks noGrp="1"/>
          </p:cNvSpPr>
          <p:nvPr>
            <p:ph idx="1"/>
          </p:nvPr>
        </p:nvSpPr>
        <p:spPr/>
        <p:txBody>
          <a:bodyPr/>
          <a:lstStyle/>
          <a:p>
            <a:pPr marL="136525" indent="0" algn="just">
              <a:spcBef>
                <a:spcPts val="0"/>
              </a:spcBef>
              <a:buNone/>
            </a:pPr>
            <a:r>
              <a:rPr lang="el-GR" dirty="0"/>
              <a:t>Όταν ο διαχειριστής συστήματος διανομής αποτελεί μέρος κάθετα ολοκληρωμένης επιχείρησης, πρέπει να είναι ανεξάρτητος, τουλάχιστον από άποψη νομικής μορφής, οργάνωσης και λήψης αποφάσεων, από άλλες δραστηριότητες που δεν συνδέονται με τη διανομή. Οι κανόνες αυτοί δεν συνεπάγονται υποχρέωση διαχωρισμού του ιδιοκτησιακού καθεστώτος των περιουσιακών στοιχείων του συστήματος διανομής από την κάθετα ολοκληρωμένη επιχείρηση.</a:t>
            </a:r>
          </a:p>
        </p:txBody>
      </p:sp>
    </p:spTree>
    <p:extLst>
      <p:ext uri="{BB962C8B-B14F-4D97-AF65-F5344CB8AC3E}">
        <p14:creationId xmlns:p14="http://schemas.microsoft.com/office/powerpoint/2010/main" val="40481426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1CC0622-77D3-4C8A-9262-B43212F77194}"/>
              </a:ext>
            </a:extLst>
          </p:cNvPr>
          <p:cNvSpPr>
            <a:spLocks noGrp="1"/>
          </p:cNvSpPr>
          <p:nvPr>
            <p:ph type="title"/>
          </p:nvPr>
        </p:nvSpPr>
        <p:spPr/>
        <p:txBody>
          <a:bodyPr/>
          <a:lstStyle/>
          <a:p>
            <a:r>
              <a:rPr lang="el-GR" dirty="0"/>
              <a:t>Ποια εμπόδια απαγορεύονται</a:t>
            </a:r>
          </a:p>
        </p:txBody>
      </p:sp>
      <p:sp>
        <p:nvSpPr>
          <p:cNvPr id="3" name="Θέση περιεχομένου 2">
            <a:extLst>
              <a:ext uri="{FF2B5EF4-FFF2-40B4-BE49-F238E27FC236}">
                <a16:creationId xmlns:a16="http://schemas.microsoft.com/office/drawing/2014/main" id="{C7557AA7-FD37-42CC-82EC-0250CC241DA8}"/>
              </a:ext>
            </a:extLst>
          </p:cNvPr>
          <p:cNvSpPr>
            <a:spLocks noGrp="1"/>
          </p:cNvSpPr>
          <p:nvPr>
            <p:ph idx="1"/>
          </p:nvPr>
        </p:nvSpPr>
        <p:spPr/>
        <p:txBody>
          <a:bodyPr>
            <a:normAutofit fontScale="92500" lnSpcReduction="10000"/>
          </a:bodyPr>
          <a:lstStyle/>
          <a:p>
            <a:pPr lvl="0" algn="just"/>
            <a:r>
              <a:rPr lang="el-GR" b="1" dirty="0"/>
              <a:t>Ποσοτικός περιορισμός (ά. 34 και 35)  </a:t>
            </a:r>
            <a:r>
              <a:rPr lang="el-GR" dirty="0"/>
              <a:t>= «κάθε κρατικό μέτρο που είτε εμποδίζει κατά ποιότητα ή αξία, είτε εντελώς απαγορεύει ή ουσιαστικά αποκλείει την εισαγωγή, εξαγωγή ή διαμετακόμιση ενός εμπορεύματος, του οποίου η πώληση επιτρέπεται σε άλλα κ-μ» (</a:t>
            </a:r>
            <a:r>
              <a:rPr lang="en-US" dirty="0"/>
              <a:t>C</a:t>
            </a:r>
            <a:r>
              <a:rPr lang="el-GR" dirty="0"/>
              <a:t>- 2/73, </a:t>
            </a:r>
            <a:r>
              <a:rPr lang="en-US" dirty="0" err="1"/>
              <a:t>Geddo</a:t>
            </a:r>
            <a:r>
              <a:rPr lang="el-GR" dirty="0"/>
              <a:t>)</a:t>
            </a:r>
          </a:p>
          <a:p>
            <a:pPr algn="just"/>
            <a:endParaRPr lang="el-GR" dirty="0"/>
          </a:p>
          <a:p>
            <a:pPr algn="just"/>
            <a:r>
              <a:rPr lang="el-GR" b="1" dirty="0"/>
              <a:t>Μ.Ι.Α. με ποσοτικό περιορισμό (ά. 34 και 35)  </a:t>
            </a:r>
            <a:r>
              <a:rPr lang="el-GR" dirty="0"/>
              <a:t>= κάθε εμπορική ρύθμιση, που θεσπίζεται από τα κ-μ και είναι κατάλληλη να εμποδίσει άμεσα ή έμμεσα, πραγματικά ή εν δυνάμει, το ενδοκοινοτικό εμπόριο  </a:t>
            </a:r>
            <a:r>
              <a:rPr lang="en-US" dirty="0"/>
              <a:t>C – 8/74, </a:t>
            </a:r>
            <a:r>
              <a:rPr lang="en-US" dirty="0" err="1"/>
              <a:t>Dassonville</a:t>
            </a:r>
            <a:r>
              <a:rPr lang="en-US" dirty="0"/>
              <a:t>)</a:t>
            </a:r>
            <a:r>
              <a:rPr lang="el-GR" i="1" dirty="0"/>
              <a:t>.</a:t>
            </a:r>
          </a:p>
          <a:p>
            <a:endParaRPr lang="el-GR" dirty="0"/>
          </a:p>
        </p:txBody>
      </p:sp>
    </p:spTree>
    <p:extLst>
      <p:ext uri="{BB962C8B-B14F-4D97-AF65-F5344CB8AC3E}">
        <p14:creationId xmlns:p14="http://schemas.microsoft.com/office/powerpoint/2010/main" val="3381634772"/>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5E64407-1F1B-4C78-9ABC-28FFE61E3F29}"/>
              </a:ext>
            </a:extLst>
          </p:cNvPr>
          <p:cNvSpPr>
            <a:spLocks noGrp="1"/>
          </p:cNvSpPr>
          <p:nvPr>
            <p:ph type="title"/>
          </p:nvPr>
        </p:nvSpPr>
        <p:spPr/>
        <p:txBody>
          <a:bodyPr>
            <a:normAutofit/>
          </a:bodyPr>
          <a:lstStyle/>
          <a:p>
            <a:r>
              <a:rPr lang="el-GR" sz="3200" dirty="0"/>
              <a:t>Διαχωρισμός Διαχειριστών Δικτύων Διανομής</a:t>
            </a:r>
          </a:p>
        </p:txBody>
      </p:sp>
      <p:sp>
        <p:nvSpPr>
          <p:cNvPr id="3" name="Θέση περιεχομένου 2">
            <a:extLst>
              <a:ext uri="{FF2B5EF4-FFF2-40B4-BE49-F238E27FC236}">
                <a16:creationId xmlns:a16="http://schemas.microsoft.com/office/drawing/2014/main" id="{2540C782-E5FB-4272-87DA-2BF5FE25EF10}"/>
              </a:ext>
            </a:extLst>
          </p:cNvPr>
          <p:cNvSpPr>
            <a:spLocks noGrp="1"/>
          </p:cNvSpPr>
          <p:nvPr>
            <p:ph idx="1"/>
          </p:nvPr>
        </p:nvSpPr>
        <p:spPr/>
        <p:txBody>
          <a:bodyPr/>
          <a:lstStyle/>
          <a:p>
            <a:pPr algn="just"/>
            <a:r>
              <a:rPr lang="el-GR" dirty="0"/>
              <a:t>Η υποχρέωση δημιουργίας ξεχωριστής εταιρείας αφορά μόνο τις δραστηριότητες δικτύου.</a:t>
            </a:r>
          </a:p>
          <a:p>
            <a:pPr algn="just"/>
            <a:r>
              <a:rPr lang="el-GR" dirty="0"/>
              <a:t>Άλλες δραστηριότητες όπως η προμήθεια και η παραγωγή μπορούν να συνεχιστούν από την κάθετα ολοκληρωμένη επιχείρηση</a:t>
            </a:r>
          </a:p>
          <a:p>
            <a:pPr algn="just"/>
            <a:r>
              <a:rPr lang="el-GR" dirty="0"/>
              <a:t>Η νομική μορφή διασφαλίζει επαρκές επίπεδο ανεξαρτησίας της διαχείρισης του Διαχειριστή από άλλα μέρη της κάθετα ολοκληρωμένης επιχείρησης για την εκπλήρωση του</a:t>
            </a:r>
          </a:p>
        </p:txBody>
      </p:sp>
    </p:spTree>
    <p:extLst>
      <p:ext uri="{BB962C8B-B14F-4D97-AF65-F5344CB8AC3E}">
        <p14:creationId xmlns:p14="http://schemas.microsoft.com/office/powerpoint/2010/main" val="916247175"/>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7CEDB8A-98F8-4E7C-AF11-191CAA562531}"/>
              </a:ext>
            </a:extLst>
          </p:cNvPr>
          <p:cNvSpPr>
            <a:spLocks noGrp="1"/>
          </p:cNvSpPr>
          <p:nvPr>
            <p:ph type="title"/>
          </p:nvPr>
        </p:nvSpPr>
        <p:spPr/>
        <p:txBody>
          <a:bodyPr>
            <a:normAutofit fontScale="90000"/>
          </a:bodyPr>
          <a:lstStyle/>
          <a:p>
            <a:r>
              <a:rPr lang="el-GR" dirty="0"/>
              <a:t>Διαχωρισμός Διαχειριστών Δικτύων Διανομής</a:t>
            </a:r>
          </a:p>
        </p:txBody>
      </p:sp>
      <p:sp>
        <p:nvSpPr>
          <p:cNvPr id="3" name="Θέση περιεχομένου 2">
            <a:extLst>
              <a:ext uri="{FF2B5EF4-FFF2-40B4-BE49-F238E27FC236}">
                <a16:creationId xmlns:a16="http://schemas.microsoft.com/office/drawing/2014/main" id="{E7C99F33-D049-431B-8DDC-F2FC63CFADDD}"/>
              </a:ext>
            </a:extLst>
          </p:cNvPr>
          <p:cNvSpPr>
            <a:spLocks noGrp="1"/>
          </p:cNvSpPr>
          <p:nvPr>
            <p:ph idx="1"/>
          </p:nvPr>
        </p:nvSpPr>
        <p:spPr/>
        <p:txBody>
          <a:bodyPr/>
          <a:lstStyle/>
          <a:p>
            <a:pPr algn="just">
              <a:lnSpc>
                <a:spcPct val="150000"/>
              </a:lnSpc>
              <a:spcBef>
                <a:spcPts val="0"/>
              </a:spcBef>
            </a:pPr>
            <a:r>
              <a:rPr lang="el-GR" dirty="0"/>
              <a:t>Όταν ο διαχειριστής συστήματος διανομής αποτελεί μέρος κάθετα ολοκληρωμένης επιχείρησης, πρέπει να είναι ανεξάρτητος, σε επίπεδο οργάνωσης και λήψης αποφάσεων, από τις άλλες δραστηριότητες που δεν συνδέονται με τη διανομή. </a:t>
            </a:r>
          </a:p>
          <a:p>
            <a:pPr algn="just">
              <a:lnSpc>
                <a:spcPct val="150000"/>
              </a:lnSpc>
              <a:spcBef>
                <a:spcPts val="0"/>
              </a:spcBef>
            </a:pPr>
            <a:r>
              <a:rPr lang="el-GR" dirty="0"/>
              <a:t>Λογιστικός Διαχωρισμός έχει την </a:t>
            </a:r>
            <a:r>
              <a:rPr lang="el-GR"/>
              <a:t>προαναφερθείσα σημασία</a:t>
            </a:r>
            <a:endParaRPr lang="el-GR" dirty="0"/>
          </a:p>
        </p:txBody>
      </p:sp>
    </p:spTree>
    <p:extLst>
      <p:ext uri="{BB962C8B-B14F-4D97-AF65-F5344CB8AC3E}">
        <p14:creationId xmlns:p14="http://schemas.microsoft.com/office/powerpoint/2010/main" val="3940314516"/>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87BCBC7-5E57-4779-9C88-63405757CFC7}"/>
              </a:ext>
            </a:extLst>
          </p:cNvPr>
          <p:cNvSpPr>
            <a:spLocks noGrp="1"/>
          </p:cNvSpPr>
          <p:nvPr>
            <p:ph type="title"/>
          </p:nvPr>
        </p:nvSpPr>
        <p:spPr/>
        <p:txBody>
          <a:bodyPr/>
          <a:lstStyle/>
          <a:p>
            <a:r>
              <a:rPr lang="el-GR" dirty="0"/>
              <a:t>ΠΑΡΑΔΕΙΓΜΑ </a:t>
            </a:r>
          </a:p>
        </p:txBody>
      </p:sp>
      <p:sp>
        <p:nvSpPr>
          <p:cNvPr id="3" name="Θέση περιεχομένου 2">
            <a:extLst>
              <a:ext uri="{FF2B5EF4-FFF2-40B4-BE49-F238E27FC236}">
                <a16:creationId xmlns:a16="http://schemas.microsoft.com/office/drawing/2014/main" id="{D7FADED9-457D-409A-85C7-3AA16608BD36}"/>
              </a:ext>
            </a:extLst>
          </p:cNvPr>
          <p:cNvSpPr>
            <a:spLocks noGrp="1"/>
          </p:cNvSpPr>
          <p:nvPr>
            <p:ph idx="1"/>
          </p:nvPr>
        </p:nvSpPr>
        <p:spPr>
          <a:xfrm>
            <a:off x="457200" y="1600200"/>
            <a:ext cx="8229600" cy="4781128"/>
          </a:xfrm>
        </p:spPr>
        <p:txBody>
          <a:bodyPr/>
          <a:lstStyle/>
          <a:p>
            <a:pPr marL="0" indent="0" algn="just">
              <a:lnSpc>
                <a:spcPct val="150000"/>
              </a:lnSpc>
              <a:spcBef>
                <a:spcPts val="0"/>
              </a:spcBef>
              <a:buNone/>
            </a:pPr>
            <a:r>
              <a:rPr lang="el-GR" sz="2000" b="0" i="0" dirty="0">
                <a:effectLst/>
              </a:rPr>
              <a:t>Η ΔΕΔΔΗΕ Α.Ε. (Διαχειριστής του Ελληνικού Δικτύου Διανομής Ηλεκτρικής Ενέργειας) συστάθηκε με την απόσχιση του κλάδου Διανομής της ΔΕΗ Α.Ε. σύμφωνα με το Ν. 4001/2011 και σε συμμόρφωση με την Οδηγία 2009/72/ΕΚ της Ευρωπαϊκής Ένωσης, σχετικά με την οργάνωση των αγορών ηλεκτρικής ενέργειας, με σκοπό να αναλάβει τα καθήκοντα του Διαχειριστή του Ελληνικού Δικτύου Διανομής. </a:t>
            </a:r>
            <a:endParaRPr lang="en-US" sz="2000" b="0" i="0" dirty="0">
              <a:effectLst/>
            </a:endParaRPr>
          </a:p>
          <a:p>
            <a:pPr marL="0" indent="0" algn="just">
              <a:lnSpc>
                <a:spcPct val="150000"/>
              </a:lnSpc>
              <a:spcBef>
                <a:spcPts val="0"/>
              </a:spcBef>
              <a:buNone/>
            </a:pPr>
            <a:r>
              <a:rPr lang="el-GR" sz="2000" b="0" i="0" dirty="0">
                <a:effectLst/>
              </a:rPr>
              <a:t>Ήταν κατά 100% θυγατρική εταιρεία της ΔΕΗ Α.Ε., ωστόσο είναι ανεξάρτητη λειτουργικά και διοικητικά, τηρώντας όλες τις απαιτήσεις ανεξαρτησίας που ενσωματώνονται στο παραπάνω νομικό πλαίσιο.</a:t>
            </a:r>
          </a:p>
          <a:p>
            <a:endParaRPr lang="el-GR" dirty="0"/>
          </a:p>
        </p:txBody>
      </p:sp>
    </p:spTree>
    <p:extLst>
      <p:ext uri="{BB962C8B-B14F-4D97-AF65-F5344CB8AC3E}">
        <p14:creationId xmlns:p14="http://schemas.microsoft.com/office/powerpoint/2010/main" val="1525131523"/>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1EAB4F5-4F27-4F8F-BA81-409B873C115D}"/>
              </a:ext>
            </a:extLst>
          </p:cNvPr>
          <p:cNvSpPr>
            <a:spLocks noGrp="1"/>
          </p:cNvSpPr>
          <p:nvPr>
            <p:ph type="title"/>
          </p:nvPr>
        </p:nvSpPr>
        <p:spPr/>
        <p:txBody>
          <a:bodyPr/>
          <a:lstStyle/>
          <a:p>
            <a:r>
              <a:rPr lang="el-GR"/>
              <a:t>ΠΑΡΑΔΕΙΓΜΑ </a:t>
            </a:r>
          </a:p>
        </p:txBody>
      </p:sp>
      <p:sp>
        <p:nvSpPr>
          <p:cNvPr id="3" name="Θέση περιεχομένου 2">
            <a:extLst>
              <a:ext uri="{FF2B5EF4-FFF2-40B4-BE49-F238E27FC236}">
                <a16:creationId xmlns:a16="http://schemas.microsoft.com/office/drawing/2014/main" id="{6D9953E3-CAEC-493E-A736-802CD2C3366B}"/>
              </a:ext>
            </a:extLst>
          </p:cNvPr>
          <p:cNvSpPr>
            <a:spLocks noGrp="1"/>
          </p:cNvSpPr>
          <p:nvPr>
            <p:ph idx="1"/>
          </p:nvPr>
        </p:nvSpPr>
        <p:spPr/>
        <p:txBody>
          <a:bodyPr/>
          <a:lstStyle/>
          <a:p>
            <a:pPr algn="just"/>
            <a:r>
              <a:rPr lang="el-GR" sz="2400" dirty="0"/>
              <a:t>Ο ΑΔΜΗΕ Α.Ε. (Ανεξάρτητος Διαχειριστής Μεταφοράς Ηλεκτρικής Ενέργειας) συστάθηκε με τον Ν. 4001/2011 και οργανώθηκε και λειτουργεί ως Ανεξάρτητος Διαχειριστής Μεταφοράς κατά τις διατάξεις της Οδηγίας 2009/72/ΕΚ της Ευρωπαϊκής Ένωσης.</a:t>
            </a:r>
            <a:endParaRPr lang="en-US" sz="2400" dirty="0"/>
          </a:p>
          <a:p>
            <a:pPr algn="just"/>
            <a:r>
              <a:rPr lang="el-GR" sz="2400" dirty="0"/>
              <a:t>Ο ΑΔΜΗΕ από 20 Ιουνίου 2017 ακολουθεί το μοντέλο του ιδιοκτησιακά διαχωρισμένου Διαχειριστή (</a:t>
            </a:r>
            <a:r>
              <a:rPr lang="el-GR" sz="2400" dirty="0" err="1"/>
              <a:t>Ownership</a:t>
            </a:r>
            <a:r>
              <a:rPr lang="el-GR" sz="2400" dirty="0"/>
              <a:t> </a:t>
            </a:r>
            <a:r>
              <a:rPr lang="el-GR" sz="2400" dirty="0" err="1"/>
              <a:t>Unbundling</a:t>
            </a:r>
            <a:r>
              <a:rPr lang="el-GR" sz="2400" dirty="0"/>
              <a:t>) και είναι εναρμονισμένος πλήρως με την Οδηγία 2009/72/ΕΚ.</a:t>
            </a:r>
          </a:p>
        </p:txBody>
      </p:sp>
    </p:spTree>
    <p:extLst>
      <p:ext uri="{BB962C8B-B14F-4D97-AF65-F5344CB8AC3E}">
        <p14:creationId xmlns:p14="http://schemas.microsoft.com/office/powerpoint/2010/main" val="3681513616"/>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1 - Τίτλος">
            <a:extLst>
              <a:ext uri="{FF2B5EF4-FFF2-40B4-BE49-F238E27FC236}">
                <a16:creationId xmlns:a16="http://schemas.microsoft.com/office/drawing/2014/main" id="{0BB7BA87-B9B8-4715-9A2D-14CFB1B1FD9F}"/>
              </a:ext>
            </a:extLst>
          </p:cNvPr>
          <p:cNvSpPr>
            <a:spLocks noGrp="1"/>
          </p:cNvSpPr>
          <p:nvPr>
            <p:ph type="title"/>
          </p:nvPr>
        </p:nvSpPr>
        <p:spPr/>
        <p:txBody>
          <a:bodyPr/>
          <a:lstStyle/>
          <a:p>
            <a:pPr eaLnBrk="1" fontAlgn="auto" hangingPunct="1">
              <a:spcAft>
                <a:spcPts val="0"/>
              </a:spcAft>
              <a:defRPr/>
            </a:pPr>
            <a:r>
              <a:rPr lang="el-GR" sz="3200" dirty="0"/>
              <a:t>Συμπεράσματα </a:t>
            </a:r>
          </a:p>
        </p:txBody>
      </p:sp>
      <p:sp>
        <p:nvSpPr>
          <p:cNvPr id="67587" name="2 - Θέση περιεχομένου">
            <a:extLst>
              <a:ext uri="{FF2B5EF4-FFF2-40B4-BE49-F238E27FC236}">
                <a16:creationId xmlns:a16="http://schemas.microsoft.com/office/drawing/2014/main" id="{56D524A6-6405-45AE-8178-DB7C9A3C3636}"/>
              </a:ext>
            </a:extLst>
          </p:cNvPr>
          <p:cNvSpPr>
            <a:spLocks noGrp="1"/>
          </p:cNvSpPr>
          <p:nvPr>
            <p:ph idx="1"/>
          </p:nvPr>
        </p:nvSpPr>
        <p:spPr/>
        <p:txBody>
          <a:bodyPr/>
          <a:lstStyle/>
          <a:p>
            <a:pPr algn="just" eaLnBrk="1" hangingPunct="1"/>
            <a:r>
              <a:rPr lang="el-GR" altLang="el-GR" dirty="0"/>
              <a:t>Όλες οι ελευθερίες μπορούν να εφαρμοστούν στον τομέα της ενέργειας  </a:t>
            </a:r>
          </a:p>
          <a:p>
            <a:pPr algn="just" eaLnBrk="1" hangingPunct="1"/>
            <a:r>
              <a:rPr lang="el-GR" altLang="el-GR" dirty="0"/>
              <a:t>Το ΔΕΕ ευνοεί τη διαδικασία των ιδιωτικοποιήσεων ερμηνεύοντας στενά της εξαιρέσεις και βάσει του ελέγχου της αρχής της αναλογικότητας</a:t>
            </a:r>
          </a:p>
          <a:p>
            <a:pPr algn="just" eaLnBrk="1" hangingPunct="1"/>
            <a:r>
              <a:rPr lang="el-GR" altLang="el-GR" dirty="0"/>
              <a:t>Επιτρέπει τις παρεκκλίσεις στο πλαίσιο αυστηρών προϋποθέσεων</a:t>
            </a:r>
          </a:p>
          <a:p>
            <a:pPr algn="just" eaLnBrk="1" hangingPunct="1"/>
            <a:r>
              <a:rPr lang="el-GR" altLang="el-GR" dirty="0"/>
              <a:t>Σε όλες τις ελευθερίες οι περιορισμοί και οι εξαιρέσεις ερμηνεύονται συσταλτικά και βάσει της αρχής της αναλογικότητας </a:t>
            </a:r>
          </a:p>
          <a:p>
            <a:pPr algn="just" eaLnBrk="1" hangingPunct="1"/>
            <a:endParaRPr lang="el-GR" altLang="el-GR" dirty="0"/>
          </a:p>
          <a:p>
            <a:pPr algn="just" eaLnBrk="1" hangingPunct="1"/>
            <a:endParaRPr lang="el-GR" altLang="el-GR" dirty="0"/>
          </a:p>
          <a:p>
            <a:pPr algn="just" eaLnBrk="1" hangingPunct="1"/>
            <a:endParaRPr lang="el-GR" altLang="el-GR" dirty="0"/>
          </a:p>
        </p:txBody>
      </p:sp>
    </p:spTree>
    <p:extLst>
      <p:ext uri="{BB962C8B-B14F-4D97-AF65-F5344CB8AC3E}">
        <p14:creationId xmlns:p14="http://schemas.microsoft.com/office/powerpoint/2010/main" val="1703782100"/>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1 - Τίτλος">
            <a:extLst>
              <a:ext uri="{FF2B5EF4-FFF2-40B4-BE49-F238E27FC236}">
                <a16:creationId xmlns:a16="http://schemas.microsoft.com/office/drawing/2014/main" id="{0B453CC2-DC9B-4FDC-A1D1-ABCE08F854C4}"/>
              </a:ext>
            </a:extLst>
          </p:cNvPr>
          <p:cNvSpPr>
            <a:spLocks noGrp="1"/>
          </p:cNvSpPr>
          <p:nvPr>
            <p:ph type="title"/>
          </p:nvPr>
        </p:nvSpPr>
        <p:spPr/>
        <p:txBody>
          <a:bodyPr/>
          <a:lstStyle/>
          <a:p>
            <a:pPr eaLnBrk="1" fontAlgn="auto" hangingPunct="1">
              <a:spcAft>
                <a:spcPts val="0"/>
              </a:spcAft>
              <a:defRPr/>
            </a:pPr>
            <a:r>
              <a:rPr lang="el-GR" sz="3200" dirty="0"/>
              <a:t>Συμπεράσματα </a:t>
            </a:r>
          </a:p>
        </p:txBody>
      </p:sp>
      <p:sp>
        <p:nvSpPr>
          <p:cNvPr id="68611" name="2 - Θέση περιεχομένου">
            <a:extLst>
              <a:ext uri="{FF2B5EF4-FFF2-40B4-BE49-F238E27FC236}">
                <a16:creationId xmlns:a16="http://schemas.microsoft.com/office/drawing/2014/main" id="{94EA58CD-BF4B-45B3-BE0B-F654E3B8C8C1}"/>
              </a:ext>
            </a:extLst>
          </p:cNvPr>
          <p:cNvSpPr>
            <a:spLocks noGrp="1"/>
          </p:cNvSpPr>
          <p:nvPr>
            <p:ph idx="1"/>
          </p:nvPr>
        </p:nvSpPr>
        <p:spPr/>
        <p:txBody>
          <a:bodyPr/>
          <a:lstStyle/>
          <a:p>
            <a:pPr algn="just" eaLnBrk="1" hangingPunct="1"/>
            <a:r>
              <a:rPr lang="el-GR" altLang="el-GR" dirty="0"/>
              <a:t>Το περιεχόμενο των ελευθεριών ερμηνεύεται με ευρύτητα και περιλαμβάνει την απαγόρευση άμεσων, έμμεσων διακρίσεων(και μη διακρίνοντα μέτρα)</a:t>
            </a:r>
          </a:p>
          <a:p>
            <a:pPr algn="just" eaLnBrk="1" hangingPunct="1"/>
            <a:r>
              <a:rPr lang="el-GR" altLang="el-GR" dirty="0"/>
              <a:t>Βασική αρχή του ενωσιακού δικαίου της ενέργειας αποτελεί η ανάγκη του διαχωρισμού των ανταγωνιστικών με τις μη ανταγωνιστικές δραστηριότητες</a:t>
            </a:r>
          </a:p>
          <a:p>
            <a:pPr eaLnBrk="1" hangingPunct="1"/>
            <a:endParaRPr lang="el-GR" altLang="el-GR" dirty="0"/>
          </a:p>
        </p:txBody>
      </p:sp>
    </p:spTree>
    <p:extLst>
      <p:ext uri="{BB962C8B-B14F-4D97-AF65-F5344CB8AC3E}">
        <p14:creationId xmlns:p14="http://schemas.microsoft.com/office/powerpoint/2010/main" val="3136405976"/>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1 - Τίτλος">
            <a:extLst>
              <a:ext uri="{FF2B5EF4-FFF2-40B4-BE49-F238E27FC236}">
                <a16:creationId xmlns:a16="http://schemas.microsoft.com/office/drawing/2014/main" id="{5EA11F17-9712-462A-A1BD-DDAB89406A26}"/>
              </a:ext>
            </a:extLst>
          </p:cNvPr>
          <p:cNvSpPr>
            <a:spLocks noGrp="1"/>
          </p:cNvSpPr>
          <p:nvPr>
            <p:ph type="title"/>
          </p:nvPr>
        </p:nvSpPr>
        <p:spPr/>
        <p:txBody>
          <a:bodyPr/>
          <a:lstStyle/>
          <a:p>
            <a:pPr eaLnBrk="1" fontAlgn="auto" hangingPunct="1">
              <a:spcAft>
                <a:spcPts val="0"/>
              </a:spcAft>
              <a:defRPr/>
            </a:pPr>
            <a:r>
              <a:rPr lang="el-GR" sz="3200" dirty="0"/>
              <a:t>Ερωτήσεις</a:t>
            </a:r>
          </a:p>
        </p:txBody>
      </p:sp>
      <p:sp>
        <p:nvSpPr>
          <p:cNvPr id="69635" name="Content Placeholder 2">
            <a:extLst>
              <a:ext uri="{FF2B5EF4-FFF2-40B4-BE49-F238E27FC236}">
                <a16:creationId xmlns:a16="http://schemas.microsoft.com/office/drawing/2014/main" id="{04FB863D-1064-431E-925B-6D2043DAB529}"/>
              </a:ext>
            </a:extLst>
          </p:cNvPr>
          <p:cNvSpPr>
            <a:spLocks noGrp="1"/>
          </p:cNvSpPr>
          <p:nvPr>
            <p:ph idx="1"/>
          </p:nvPr>
        </p:nvSpPr>
        <p:spPr/>
        <p:txBody>
          <a:bodyPr/>
          <a:lstStyle/>
          <a:p>
            <a:pPr algn="just" eaLnBrk="1" hangingPunct="1">
              <a:buFont typeface="Arial" panose="020B0604020202020204" pitchFamily="34" charset="0"/>
              <a:buNone/>
            </a:pPr>
            <a:r>
              <a:rPr lang="el-GR" altLang="el-GR" dirty="0"/>
              <a:t>1. Με ποιους τρόπους μπορεί να εφαρμοστεί η ελευθερία κυκλοφορία προσώπων στο Δίκαιο της Ενέργειας </a:t>
            </a:r>
          </a:p>
          <a:p>
            <a:pPr algn="just" eaLnBrk="1" hangingPunct="1">
              <a:buFont typeface="Arial" panose="020B0604020202020204" pitchFamily="34" charset="0"/>
              <a:buNone/>
            </a:pPr>
            <a:r>
              <a:rPr lang="el-GR" altLang="el-GR" dirty="0"/>
              <a:t>2. Με ποιους τρόπους εφαρμόζεται η ελεύθερη κυκλοφορία εγκατάστασης και υπηρεσιών στο δίκαιο της ενέργειας</a:t>
            </a:r>
          </a:p>
          <a:p>
            <a:pPr algn="just" eaLnBrk="1" hangingPunct="1">
              <a:buFont typeface="Arial" panose="020B0604020202020204" pitchFamily="34" charset="0"/>
              <a:buNone/>
            </a:pPr>
            <a:r>
              <a:rPr lang="el-GR" altLang="el-GR" dirty="0"/>
              <a:t>3. Ποιο είναι το περιεχόμενο της ελεύθερης κυκλοφορίας των κεφαλαίων και ποιοι οι περιορισμοί</a:t>
            </a:r>
            <a:endParaRPr lang="en-US" altLang="el-GR" dirty="0"/>
          </a:p>
        </p:txBody>
      </p:sp>
    </p:spTree>
    <p:extLst>
      <p:ext uri="{BB962C8B-B14F-4D97-AF65-F5344CB8AC3E}">
        <p14:creationId xmlns:p14="http://schemas.microsoft.com/office/powerpoint/2010/main" val="1987945520"/>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1 - Τίτλος">
            <a:extLst>
              <a:ext uri="{FF2B5EF4-FFF2-40B4-BE49-F238E27FC236}">
                <a16:creationId xmlns:a16="http://schemas.microsoft.com/office/drawing/2014/main" id="{D803D5F0-70F9-459E-B34C-99676C133B9C}"/>
              </a:ext>
            </a:extLst>
          </p:cNvPr>
          <p:cNvSpPr>
            <a:spLocks noGrp="1"/>
          </p:cNvSpPr>
          <p:nvPr>
            <p:ph type="title"/>
          </p:nvPr>
        </p:nvSpPr>
        <p:spPr/>
        <p:txBody>
          <a:bodyPr/>
          <a:lstStyle/>
          <a:p>
            <a:pPr eaLnBrk="1" fontAlgn="auto" hangingPunct="1">
              <a:spcAft>
                <a:spcPts val="0"/>
              </a:spcAft>
              <a:defRPr/>
            </a:pPr>
            <a:r>
              <a:rPr lang="el-GR" sz="3200" dirty="0"/>
              <a:t>Ερωτήσεις Συνέχεια</a:t>
            </a:r>
          </a:p>
        </p:txBody>
      </p:sp>
      <p:sp>
        <p:nvSpPr>
          <p:cNvPr id="70659" name="2 - Θέση περιεχομένου">
            <a:extLst>
              <a:ext uri="{FF2B5EF4-FFF2-40B4-BE49-F238E27FC236}">
                <a16:creationId xmlns:a16="http://schemas.microsoft.com/office/drawing/2014/main" id="{5463120B-EF5C-4C76-B645-C494FE859381}"/>
              </a:ext>
            </a:extLst>
          </p:cNvPr>
          <p:cNvSpPr>
            <a:spLocks noGrp="1"/>
          </p:cNvSpPr>
          <p:nvPr>
            <p:ph idx="1"/>
          </p:nvPr>
        </p:nvSpPr>
        <p:spPr/>
        <p:txBody>
          <a:bodyPr/>
          <a:lstStyle/>
          <a:p>
            <a:pPr algn="just" eaLnBrk="1" hangingPunct="1">
              <a:buFont typeface="Arial" panose="020B0604020202020204" pitchFamily="34" charset="0"/>
              <a:buNone/>
            </a:pPr>
            <a:r>
              <a:rPr lang="el-GR" altLang="el-GR" dirty="0"/>
              <a:t>4. Τι απαιτεί το ΔΕΕ για να κάνει δεκτές εξαιρέσεις στην ελευθερία κίνησης κεφαλαίων και στην ελευθερία εγκατάστασης</a:t>
            </a:r>
          </a:p>
          <a:p>
            <a:pPr algn="just" eaLnBrk="1" hangingPunct="1">
              <a:buFont typeface="Arial" panose="020B0604020202020204" pitchFamily="34" charset="0"/>
              <a:buNone/>
            </a:pPr>
            <a:r>
              <a:rPr lang="el-GR" altLang="el-GR" dirty="0"/>
              <a:t>5. Με ποιο σκεπτικό έγιναν δεκτοί οι ισχυρισμοί του Βελγίου</a:t>
            </a:r>
          </a:p>
          <a:p>
            <a:pPr algn="just" eaLnBrk="1" hangingPunct="1">
              <a:buFont typeface="Arial" panose="020B0604020202020204" pitchFamily="34" charset="0"/>
              <a:buNone/>
            </a:pPr>
            <a:r>
              <a:rPr lang="el-GR" altLang="el-GR" dirty="0"/>
              <a:t>6. Ποιες οι διαφορές με την ανωτέρω απόφαση που αφορά τη Γαλλική Δημοκρατία</a:t>
            </a:r>
          </a:p>
          <a:p>
            <a:pPr algn="just" eaLnBrk="1" hangingPunct="1">
              <a:buFont typeface="Arial" panose="020B0604020202020204" pitchFamily="34" charset="0"/>
              <a:buNone/>
            </a:pPr>
            <a:r>
              <a:rPr lang="el-GR" altLang="el-GR" dirty="0"/>
              <a:t>7. Ποιοι είναι οι περισσότερο συνηθισμένοι  ισχυρισμοί  των κρατών και της Επιτροπής</a:t>
            </a:r>
          </a:p>
          <a:p>
            <a:pPr eaLnBrk="1" hangingPunct="1"/>
            <a:endParaRPr lang="el-GR" altLang="el-GR" dirty="0"/>
          </a:p>
        </p:txBody>
      </p:sp>
    </p:spTree>
    <p:extLst>
      <p:ext uri="{BB962C8B-B14F-4D97-AF65-F5344CB8AC3E}">
        <p14:creationId xmlns:p14="http://schemas.microsoft.com/office/powerpoint/2010/main" val="1687627067"/>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4EC8B78-EFEC-42BF-ACC1-4B546DACBB4D}"/>
              </a:ext>
            </a:extLst>
          </p:cNvPr>
          <p:cNvSpPr>
            <a:spLocks noGrp="1"/>
          </p:cNvSpPr>
          <p:nvPr>
            <p:ph type="title"/>
          </p:nvPr>
        </p:nvSpPr>
        <p:spPr/>
        <p:txBody>
          <a:bodyPr>
            <a:normAutofit/>
          </a:bodyPr>
          <a:lstStyle/>
          <a:p>
            <a:r>
              <a:rPr lang="el-GR" sz="3600" dirty="0"/>
              <a:t>Ερωτήσεις Συνέχεια</a:t>
            </a:r>
          </a:p>
        </p:txBody>
      </p:sp>
      <p:sp>
        <p:nvSpPr>
          <p:cNvPr id="3" name="Θέση περιεχομένου 2">
            <a:extLst>
              <a:ext uri="{FF2B5EF4-FFF2-40B4-BE49-F238E27FC236}">
                <a16:creationId xmlns:a16="http://schemas.microsoft.com/office/drawing/2014/main" id="{CAB52A2D-E21D-49DC-A9FD-45F1B915C344}"/>
              </a:ext>
            </a:extLst>
          </p:cNvPr>
          <p:cNvSpPr>
            <a:spLocks noGrp="1"/>
          </p:cNvSpPr>
          <p:nvPr>
            <p:ph idx="1"/>
          </p:nvPr>
        </p:nvSpPr>
        <p:spPr/>
        <p:txBody>
          <a:bodyPr/>
          <a:lstStyle/>
          <a:p>
            <a:pPr algn="just"/>
            <a:r>
              <a:rPr lang="el-GR" dirty="0"/>
              <a:t>Γιατί ο διαχωρισμός των δραστηριοτήτων είναι σημαντικός στο δίκαιο της ενέργειας </a:t>
            </a:r>
          </a:p>
          <a:p>
            <a:pPr algn="just"/>
            <a:r>
              <a:rPr lang="el-GR" dirty="0"/>
              <a:t>Ποιο από τα πρότυπα διαχειριστή είναι αποτελεσματικότερο για την απελευθέρωση της αγοράς ενέργειας </a:t>
            </a:r>
          </a:p>
          <a:p>
            <a:pPr algn="just"/>
            <a:r>
              <a:rPr lang="el-GR" dirty="0"/>
              <a:t>Ποια είναι η έννοια του νομικού λειτουργικού και λογιστικού διαχωρισμού</a:t>
            </a:r>
          </a:p>
          <a:p>
            <a:endParaRPr lang="el-GR" dirty="0"/>
          </a:p>
        </p:txBody>
      </p:sp>
    </p:spTree>
    <p:extLst>
      <p:ext uri="{BB962C8B-B14F-4D97-AF65-F5344CB8AC3E}">
        <p14:creationId xmlns:p14="http://schemas.microsoft.com/office/powerpoint/2010/main" val="2541895997"/>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1 - Τίτλος">
            <a:extLst>
              <a:ext uri="{FF2B5EF4-FFF2-40B4-BE49-F238E27FC236}">
                <a16:creationId xmlns:a16="http://schemas.microsoft.com/office/drawing/2014/main" id="{4610282F-6988-4D09-AB84-C17AD678F813}"/>
              </a:ext>
            </a:extLst>
          </p:cNvPr>
          <p:cNvSpPr>
            <a:spLocks noGrp="1"/>
          </p:cNvSpPr>
          <p:nvPr>
            <p:ph type="title"/>
          </p:nvPr>
        </p:nvSpPr>
        <p:spPr/>
        <p:txBody>
          <a:bodyPr/>
          <a:lstStyle/>
          <a:p>
            <a:pPr eaLnBrk="1" fontAlgn="auto" hangingPunct="1">
              <a:spcAft>
                <a:spcPts val="0"/>
              </a:spcAft>
              <a:defRPr/>
            </a:pPr>
            <a:r>
              <a:rPr lang="el-GR" sz="3200" dirty="0"/>
              <a:t>Βιβλιογραφία</a:t>
            </a:r>
          </a:p>
        </p:txBody>
      </p:sp>
      <p:sp>
        <p:nvSpPr>
          <p:cNvPr id="71683" name="2 - Θέση περιεχομένου">
            <a:extLst>
              <a:ext uri="{FF2B5EF4-FFF2-40B4-BE49-F238E27FC236}">
                <a16:creationId xmlns:a16="http://schemas.microsoft.com/office/drawing/2014/main" id="{97FE0823-9271-40C6-B8AF-17514D2DAF22}"/>
              </a:ext>
            </a:extLst>
          </p:cNvPr>
          <p:cNvSpPr>
            <a:spLocks noGrp="1"/>
          </p:cNvSpPr>
          <p:nvPr>
            <p:ph idx="1"/>
          </p:nvPr>
        </p:nvSpPr>
        <p:spPr/>
        <p:txBody>
          <a:bodyPr/>
          <a:lstStyle/>
          <a:p>
            <a:pPr algn="just" eaLnBrk="1" hangingPunct="1"/>
            <a:r>
              <a:rPr lang="el-GR" altLang="el-GR" sz="2000" dirty="0"/>
              <a:t>Συνθήκη ΕΕ &amp; ΣΛΕΕ - Κατ’ άρθρο ερμηνεία, Εκδόσεις 2012 Νομική Βιβλιοθήκη  σελ. 313 – 412 και  585-589 (Άρθρα 45-66 ΣΛΕΕ και 106 ΣΛΕΕ) Επιμ. Χριστιανός Βασίλειος</a:t>
            </a:r>
          </a:p>
          <a:p>
            <a:pPr algn="just" eaLnBrk="1" hangingPunct="1"/>
            <a:r>
              <a:rPr lang="el-GR" altLang="el-GR" sz="2000" dirty="0"/>
              <a:t>Γ.Ε.Φ. </a:t>
            </a:r>
            <a:r>
              <a:rPr lang="el-GR" altLang="el-GR" sz="2000" dirty="0" err="1"/>
              <a:t>Καλαβρός</a:t>
            </a:r>
            <a:r>
              <a:rPr lang="el-GR" altLang="el-GR" sz="2000" dirty="0"/>
              <a:t> – Θ. Γεωργόπουλος</a:t>
            </a:r>
            <a:r>
              <a:rPr lang="el-GR" altLang="el-GR" sz="2000" u="sng" dirty="0"/>
              <a:t>, </a:t>
            </a:r>
            <a:r>
              <a:rPr lang="el-GR" altLang="el-GR" sz="2000" dirty="0"/>
              <a:t>Το Δίκαιο της Ευρωπαϊκής Ένωσης-Τόμος ΙΙ-Ουσιαστικό Δίκαιο, Εκδόσεις Νομική Βιβλιοθήκη 2013  σελ 45-72</a:t>
            </a:r>
          </a:p>
          <a:p>
            <a:pPr algn="just" eaLnBrk="1" hangingPunct="1"/>
            <a:r>
              <a:rPr lang="el-GR" altLang="el-GR" sz="2000" dirty="0" err="1"/>
              <a:t>Paul</a:t>
            </a:r>
            <a:r>
              <a:rPr lang="el-GR" altLang="el-GR" sz="2000" dirty="0"/>
              <a:t> </a:t>
            </a:r>
            <a:r>
              <a:rPr lang="el-GR" altLang="el-GR" sz="2000" dirty="0" err="1"/>
              <a:t>Craig</a:t>
            </a:r>
            <a:r>
              <a:rPr lang="el-GR" altLang="el-GR" sz="2000" dirty="0"/>
              <a:t>, </a:t>
            </a:r>
            <a:r>
              <a:rPr lang="el-GR" altLang="el-GR" sz="2000" dirty="0" err="1"/>
              <a:t>Grainne</a:t>
            </a:r>
            <a:r>
              <a:rPr lang="el-GR" altLang="el-GR" sz="2000" dirty="0"/>
              <a:t> de </a:t>
            </a:r>
            <a:r>
              <a:rPr lang="el-GR" altLang="el-GR" sz="2000" dirty="0" err="1"/>
              <a:t>Burca</a:t>
            </a:r>
            <a:r>
              <a:rPr lang="el-GR" altLang="el-GR" sz="2000" dirty="0"/>
              <a:t> EU Law: </a:t>
            </a:r>
            <a:r>
              <a:rPr lang="el-GR" altLang="el-GR" sz="2000" dirty="0" err="1"/>
              <a:t>Text</a:t>
            </a:r>
            <a:r>
              <a:rPr lang="el-GR" altLang="el-GR" sz="2000" dirty="0"/>
              <a:t>, </a:t>
            </a:r>
            <a:r>
              <a:rPr lang="el-GR" altLang="el-GR" sz="2000" dirty="0" err="1"/>
              <a:t>Cases</a:t>
            </a:r>
            <a:r>
              <a:rPr lang="el-GR" altLang="el-GR" sz="2000" dirty="0"/>
              <a:t>, and Materials, </a:t>
            </a:r>
            <a:r>
              <a:rPr lang="el-GR" altLang="el-GR" sz="2000" dirty="0" err="1"/>
              <a:t>Oxford</a:t>
            </a:r>
            <a:r>
              <a:rPr lang="el-GR" altLang="el-GR" sz="2000" dirty="0"/>
              <a:t> </a:t>
            </a:r>
            <a:r>
              <a:rPr lang="el-GR" altLang="el-GR" sz="2000" dirty="0" err="1"/>
              <a:t>University</a:t>
            </a:r>
            <a:r>
              <a:rPr lang="el-GR" altLang="el-GR" sz="2000" dirty="0"/>
              <a:t> </a:t>
            </a:r>
            <a:r>
              <a:rPr lang="el-GR" altLang="el-GR" sz="2000" dirty="0" err="1"/>
              <a:t>Press</a:t>
            </a:r>
            <a:r>
              <a:rPr lang="el-GR" altLang="el-GR" sz="2000" dirty="0"/>
              <a:t>, </a:t>
            </a:r>
            <a:r>
              <a:rPr lang="el-GR" altLang="el-GR" sz="2000" dirty="0" err="1"/>
              <a:t>fifth</a:t>
            </a:r>
            <a:r>
              <a:rPr lang="el-GR" altLang="el-GR" sz="2000" dirty="0"/>
              <a:t> </a:t>
            </a:r>
            <a:r>
              <a:rPr lang="el-GR" altLang="el-GR" sz="2000" dirty="0" err="1"/>
              <a:t>edition</a:t>
            </a:r>
            <a:r>
              <a:rPr lang="el-GR" altLang="el-GR" sz="2000" dirty="0"/>
              <a:t>,  σελ. 693-819</a:t>
            </a:r>
          </a:p>
          <a:p>
            <a:pPr algn="just" eaLnBrk="1" hangingPunct="1"/>
            <a:r>
              <a:rPr lang="el-GR" altLang="el-GR" sz="2000" dirty="0"/>
              <a:t>Α. Δ. Πλιάκος, Το Δίκαιο της Ευρωπαϊκής Ένωσης, θεσμικό και Ουσιαστικό δίκαιο, Εκδόσεις Νομική Βιβλιοθήκη 2012, σελ. 353 -465</a:t>
            </a:r>
          </a:p>
          <a:p>
            <a:pPr algn="just" eaLnBrk="1" hangingPunct="1"/>
            <a:r>
              <a:rPr lang="el-GR" altLang="el-GR" sz="2000" dirty="0"/>
              <a:t>Συνθήκη της Λισσαβώνας Ερμηνεία κατ’ </a:t>
            </a:r>
            <a:r>
              <a:rPr lang="el-GR" altLang="el-GR" sz="2000" dirty="0" err="1"/>
              <a:t>άρθρον</a:t>
            </a:r>
            <a:r>
              <a:rPr lang="el-GR" altLang="el-GR" sz="2000" dirty="0"/>
              <a:t>, Εκδόσεις Σάκκουλας, </a:t>
            </a:r>
            <a:r>
              <a:rPr lang="el-GR" altLang="el-GR" sz="2000"/>
              <a:t>Αθήνα – Θεσσαλονίκη 2020</a:t>
            </a:r>
            <a:endParaRPr lang="el-GR" altLang="el-GR" sz="2000" dirty="0"/>
          </a:p>
          <a:p>
            <a:pPr algn="just" eaLnBrk="1" hangingPunct="1"/>
            <a:r>
              <a:rPr lang="el-GR" altLang="el-GR" sz="2000" dirty="0"/>
              <a:t>Όλες οι αποφάσεις μπορούν να μελετηθούν από διαδικτυακό τόπο curia.europa.eu</a:t>
            </a:r>
          </a:p>
          <a:p>
            <a:pPr algn="just" eaLnBrk="1" hangingPunct="1"/>
            <a:endParaRPr lang="el-GR" altLang="el-GR" sz="1800" dirty="0"/>
          </a:p>
        </p:txBody>
      </p:sp>
    </p:spTree>
    <p:extLst>
      <p:ext uri="{BB962C8B-B14F-4D97-AF65-F5344CB8AC3E}">
        <p14:creationId xmlns:p14="http://schemas.microsoft.com/office/powerpoint/2010/main" val="20420412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78560A2-4E9A-424D-AC7E-9805D0B31B09}"/>
              </a:ext>
            </a:extLst>
          </p:cNvPr>
          <p:cNvSpPr>
            <a:spLocks noGrp="1"/>
          </p:cNvSpPr>
          <p:nvPr>
            <p:ph type="title"/>
          </p:nvPr>
        </p:nvSpPr>
        <p:spPr/>
        <p:txBody>
          <a:bodyPr>
            <a:normAutofit fontScale="90000"/>
          </a:bodyPr>
          <a:lstStyle/>
          <a:p>
            <a:r>
              <a:rPr lang="el-GR" dirty="0"/>
              <a:t>Ελεύθερη κυκλοφορία των εμπορευμάτων </a:t>
            </a:r>
          </a:p>
        </p:txBody>
      </p:sp>
      <p:sp>
        <p:nvSpPr>
          <p:cNvPr id="3" name="Θέση περιεχομένου 2">
            <a:extLst>
              <a:ext uri="{FF2B5EF4-FFF2-40B4-BE49-F238E27FC236}">
                <a16:creationId xmlns:a16="http://schemas.microsoft.com/office/drawing/2014/main" id="{437DCE20-CF11-4FCF-BB5E-2FF2DFA18051}"/>
              </a:ext>
            </a:extLst>
          </p:cNvPr>
          <p:cNvSpPr>
            <a:spLocks noGrp="1"/>
          </p:cNvSpPr>
          <p:nvPr>
            <p:ph idx="1"/>
          </p:nvPr>
        </p:nvSpPr>
        <p:spPr/>
        <p:txBody>
          <a:bodyPr>
            <a:normAutofit fontScale="62500" lnSpcReduction="20000"/>
          </a:bodyPr>
          <a:lstStyle/>
          <a:p>
            <a:pPr algn="just">
              <a:lnSpc>
                <a:spcPct val="160000"/>
              </a:lnSpc>
              <a:spcBef>
                <a:spcPts val="0"/>
              </a:spcBef>
            </a:pPr>
            <a:r>
              <a:rPr lang="el-GR" dirty="0"/>
              <a:t>Άρθρο 36 (πρώην άρθρο 30 της ΣΕΚ)</a:t>
            </a:r>
          </a:p>
          <a:p>
            <a:pPr algn="just">
              <a:lnSpc>
                <a:spcPct val="160000"/>
              </a:lnSpc>
              <a:spcBef>
                <a:spcPts val="0"/>
              </a:spcBef>
            </a:pPr>
            <a:r>
              <a:rPr lang="el-GR" dirty="0"/>
              <a:t>Οι διατάξεις των άρθρων 34 και 35 δεν αντιτίθενται στις απαγορεύσεις ή στους περιορισμούς εισαγωγών, εξαγωγών ή διαμετακομίσεων που δικαιολογούνται από λόγους δημοσίας ηθικής, δημοσίας τάξεως, δημοσίας ασφαλείας, προστασίας της υγείας και της ζωής των ανθρώπων και των ζώων ή προφυλάξεως των φυτών, προστασίας των εθνικών θησαυρών που έχουν καλλιτεχνική, ιστορική ή αρχαιολογική αξία, ή προστασίας της βιομηχανικής και εμπορικής ιδιοκτησίας. Οι απαγορεύσεις ή οι περιορισμοί αυτοί δεν δύνανται πάντως να αποτελούν ούτε μέσο αυθαιρέτων διακρίσεων ούτε συγκεκαλυμμένο περιορισμό στο εμπόριο μεταξύ των κρατών μελών.</a:t>
            </a:r>
          </a:p>
          <a:p>
            <a:endParaRPr lang="el-GR" dirty="0"/>
          </a:p>
        </p:txBody>
      </p:sp>
    </p:spTree>
    <p:extLst>
      <p:ext uri="{BB962C8B-B14F-4D97-AF65-F5344CB8AC3E}">
        <p14:creationId xmlns:p14="http://schemas.microsoft.com/office/powerpoint/2010/main" val="3718633763"/>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D1949DB-6180-46D8-A0F4-3B2A138DEF1E}"/>
              </a:ext>
            </a:extLst>
          </p:cNvPr>
          <p:cNvSpPr>
            <a:spLocks noGrp="1"/>
          </p:cNvSpPr>
          <p:nvPr>
            <p:ph type="title"/>
          </p:nvPr>
        </p:nvSpPr>
        <p:spPr/>
        <p:txBody>
          <a:bodyPr/>
          <a:lstStyle/>
          <a:p>
            <a:r>
              <a:rPr lang="el-GR" sz="4400" dirty="0"/>
              <a:t>Βιβλιογραφία</a:t>
            </a:r>
            <a:endParaRPr lang="el-GR" dirty="0"/>
          </a:p>
        </p:txBody>
      </p:sp>
      <p:sp>
        <p:nvSpPr>
          <p:cNvPr id="3" name="Θέση περιεχομένου 2">
            <a:extLst>
              <a:ext uri="{FF2B5EF4-FFF2-40B4-BE49-F238E27FC236}">
                <a16:creationId xmlns:a16="http://schemas.microsoft.com/office/drawing/2014/main" id="{74DE33C3-0898-4FD6-AC20-5D1EB8E62FBA}"/>
              </a:ext>
            </a:extLst>
          </p:cNvPr>
          <p:cNvSpPr>
            <a:spLocks noGrp="1"/>
          </p:cNvSpPr>
          <p:nvPr>
            <p:ph idx="1"/>
          </p:nvPr>
        </p:nvSpPr>
        <p:spPr>
          <a:xfrm>
            <a:off x="457200" y="1600200"/>
            <a:ext cx="8229600" cy="4925144"/>
          </a:xfrm>
        </p:spPr>
        <p:txBody>
          <a:bodyPr/>
          <a:lstStyle/>
          <a:p>
            <a:pPr algn="just"/>
            <a:r>
              <a:rPr lang="el-GR" altLang="el-GR" sz="2400" dirty="0"/>
              <a:t>Θ. </a:t>
            </a:r>
            <a:r>
              <a:rPr lang="el-GR" altLang="el-GR" sz="2400" dirty="0" err="1"/>
              <a:t>Γρ</a:t>
            </a:r>
            <a:r>
              <a:rPr lang="el-GR" altLang="el-GR" sz="2400" dirty="0"/>
              <a:t>. Παπαδόπουλος, Ελευθερία Εγκατάστασης και Ελευθερία Κυκλοφορίας Κεφαλαίων στον τομέα της ενέργειας- η περίπτωση της ιδιωτικοποίησης επιχειρήσεων, εις Ενέργεια: Δίκαιο, οικονομία και πολιτική</a:t>
            </a:r>
            <a:r>
              <a:rPr lang="el-GR" altLang="el-GR" sz="2400" b="1" dirty="0"/>
              <a:t> </a:t>
            </a:r>
            <a:r>
              <a:rPr lang="el-GR" altLang="el-GR" sz="2400" dirty="0"/>
              <a:t>επιμέλεια: Νικόλαος Ε. Φαραντούρης,  Νομική Βιβλιοθήκη, 2012 σελ. 171-210</a:t>
            </a:r>
          </a:p>
          <a:p>
            <a:pPr algn="just"/>
            <a:r>
              <a:rPr lang="el-GR" sz="2400" dirty="0"/>
              <a:t>Θεόδωρος Κ. Πανάγος, Το Θεσμικό πλαίσιο της αγοράς ενέργειας, Εκδόσεις Σάκκουλας Αθήνα-Θεσσαλονίκη 2012</a:t>
            </a:r>
          </a:p>
          <a:p>
            <a:pPr algn="just"/>
            <a:r>
              <a:rPr lang="el-GR" sz="2400" dirty="0"/>
              <a:t>Θεόδωρος Κ. Πανάγος, Ο διαχωρισμός των επιχειρήσεων που δραστηριοποιούνται στον τομέα της ενέργειας, Νομικός, Λογιστικός, Λειτουργικός και πλήρης (ιδιοκτησιακός) διαχωρισμός Εκδόσεις Σάκκουλας Αθήνα – Θεσσαλονίκη 2011</a:t>
            </a:r>
          </a:p>
        </p:txBody>
      </p:sp>
    </p:spTree>
    <p:extLst>
      <p:ext uri="{BB962C8B-B14F-4D97-AF65-F5344CB8AC3E}">
        <p14:creationId xmlns:p14="http://schemas.microsoft.com/office/powerpoint/2010/main" val="22668752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AA24B93-F9A9-4B2D-BC89-3F976596AF2E}"/>
              </a:ext>
            </a:extLst>
          </p:cNvPr>
          <p:cNvSpPr>
            <a:spLocks noGrp="1"/>
          </p:cNvSpPr>
          <p:nvPr>
            <p:ph type="title"/>
          </p:nvPr>
        </p:nvSpPr>
        <p:spPr/>
        <p:txBody>
          <a:bodyPr/>
          <a:lstStyle/>
          <a:p>
            <a:r>
              <a:rPr lang="el-GR" dirty="0"/>
              <a:t>Επεξήγηση των εξαιρέσεων</a:t>
            </a:r>
          </a:p>
        </p:txBody>
      </p:sp>
      <p:sp>
        <p:nvSpPr>
          <p:cNvPr id="3" name="Θέση περιεχομένου 2">
            <a:extLst>
              <a:ext uri="{FF2B5EF4-FFF2-40B4-BE49-F238E27FC236}">
                <a16:creationId xmlns:a16="http://schemas.microsoft.com/office/drawing/2014/main" id="{E37F49BC-482E-47C5-BB62-E2DE86BC128A}"/>
              </a:ext>
            </a:extLst>
          </p:cNvPr>
          <p:cNvSpPr>
            <a:spLocks noGrp="1"/>
          </p:cNvSpPr>
          <p:nvPr>
            <p:ph idx="1"/>
          </p:nvPr>
        </p:nvSpPr>
        <p:spPr/>
        <p:txBody>
          <a:bodyPr>
            <a:normAutofit fontScale="85000" lnSpcReduction="10000"/>
          </a:bodyPr>
          <a:lstStyle/>
          <a:p>
            <a:pPr algn="just">
              <a:lnSpc>
                <a:spcPct val="150000"/>
              </a:lnSpc>
              <a:spcBef>
                <a:spcPts val="0"/>
              </a:spcBef>
            </a:pPr>
            <a:r>
              <a:rPr lang="el-GR" dirty="0"/>
              <a:t>Λόγοι δημοσίας ηθικής, δημοσίας τάξεως, δημοσίας ασφαλείας, προστασίας της υγείας και της ζωής των ανθρώπων και των ζώων ή προφυλάξεως των φυτών, προστασίας των εθνικών θησαυρών που έχουν καλλιτεχνική, ιστορική ή αρχαιολογική αξία, ή προστασίας της βιομηχανικής και εμπορικής ιδιοκτησίας. </a:t>
            </a:r>
          </a:p>
          <a:p>
            <a:pPr algn="just">
              <a:lnSpc>
                <a:spcPct val="150000"/>
              </a:lnSpc>
              <a:spcBef>
                <a:spcPts val="0"/>
              </a:spcBef>
            </a:pPr>
            <a:r>
              <a:rPr lang="el-GR" b="1" i="1" dirty="0"/>
              <a:t>εξαντλητική</a:t>
            </a:r>
            <a:r>
              <a:rPr lang="el-GR" i="1" dirty="0"/>
              <a:t> </a:t>
            </a:r>
            <a:r>
              <a:rPr lang="el-GR" dirty="0"/>
              <a:t>απαρίθμηση</a:t>
            </a:r>
          </a:p>
          <a:p>
            <a:pPr algn="just">
              <a:lnSpc>
                <a:spcPct val="150000"/>
              </a:lnSpc>
              <a:spcBef>
                <a:spcPts val="0"/>
              </a:spcBef>
            </a:pPr>
            <a:r>
              <a:rPr lang="el-GR" dirty="0"/>
              <a:t>απαιτείται </a:t>
            </a:r>
            <a:r>
              <a:rPr lang="el-GR" b="1" i="1" dirty="0"/>
              <a:t>συγκεκριμένη δικαιολόγηση</a:t>
            </a:r>
            <a:r>
              <a:rPr lang="el-GR" dirty="0"/>
              <a:t> του μέτρου</a:t>
            </a:r>
          </a:p>
          <a:p>
            <a:endParaRPr lang="el-GR" dirty="0"/>
          </a:p>
        </p:txBody>
      </p:sp>
    </p:spTree>
    <p:extLst>
      <p:ext uri="{BB962C8B-B14F-4D97-AF65-F5344CB8AC3E}">
        <p14:creationId xmlns:p14="http://schemas.microsoft.com/office/powerpoint/2010/main" val="27991700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F0C06BC-0F6B-437B-AA0D-46ADC21525C1}"/>
              </a:ext>
            </a:extLst>
          </p:cNvPr>
          <p:cNvSpPr>
            <a:spLocks noGrp="1"/>
          </p:cNvSpPr>
          <p:nvPr>
            <p:ph type="title"/>
          </p:nvPr>
        </p:nvSpPr>
        <p:spPr/>
        <p:txBody>
          <a:bodyPr>
            <a:normAutofit fontScale="90000"/>
          </a:bodyPr>
          <a:lstStyle/>
          <a:p>
            <a:r>
              <a:rPr lang="el-GR" dirty="0"/>
              <a:t>Επιτακτικοί λόγοι δημοσίου συμφέροντος </a:t>
            </a:r>
          </a:p>
        </p:txBody>
      </p:sp>
      <p:sp>
        <p:nvSpPr>
          <p:cNvPr id="3" name="Θέση περιεχομένου 2">
            <a:extLst>
              <a:ext uri="{FF2B5EF4-FFF2-40B4-BE49-F238E27FC236}">
                <a16:creationId xmlns:a16="http://schemas.microsoft.com/office/drawing/2014/main" id="{F0E179B6-83D1-42F7-AF3A-F17E11C5CA19}"/>
              </a:ext>
            </a:extLst>
          </p:cNvPr>
          <p:cNvSpPr>
            <a:spLocks noGrp="1"/>
          </p:cNvSpPr>
          <p:nvPr>
            <p:ph idx="1"/>
          </p:nvPr>
        </p:nvSpPr>
        <p:spPr/>
        <p:txBody>
          <a:bodyPr>
            <a:normAutofit/>
          </a:bodyPr>
          <a:lstStyle/>
          <a:p>
            <a:pPr algn="just">
              <a:lnSpc>
                <a:spcPct val="150000"/>
              </a:lnSpc>
              <a:spcBef>
                <a:spcPts val="0"/>
              </a:spcBef>
            </a:pPr>
            <a:r>
              <a:rPr lang="el-GR" sz="2400" dirty="0">
                <a:latin typeface="Times New Roman" panose="02020603050405020304" pitchFamily="18" charset="0"/>
                <a:cs typeface="Times New Roman" panose="02020603050405020304" pitchFamily="18" charset="0"/>
              </a:rPr>
              <a:t>Νομολογιακή προέλευση: </a:t>
            </a:r>
            <a:r>
              <a:rPr lang="en-US" sz="2400" dirty="0">
                <a:latin typeface="Times New Roman" panose="02020603050405020304" pitchFamily="18" charset="0"/>
                <a:cs typeface="Times New Roman" panose="02020603050405020304" pitchFamily="18" charset="0"/>
              </a:rPr>
              <a:t>C</a:t>
            </a:r>
            <a:r>
              <a:rPr lang="el-GR" sz="2400" dirty="0">
                <a:latin typeface="Times New Roman" panose="02020603050405020304" pitchFamily="18" charset="0"/>
                <a:cs typeface="Times New Roman" panose="02020603050405020304" pitchFamily="18" charset="0"/>
              </a:rPr>
              <a:t>–120/78,</a:t>
            </a:r>
            <a:r>
              <a:rPr lang="en-US" sz="2400" dirty="0">
                <a:latin typeface="Times New Roman" panose="02020603050405020304" pitchFamily="18" charset="0"/>
                <a:cs typeface="Times New Roman" panose="02020603050405020304" pitchFamily="18" charset="0"/>
              </a:rPr>
              <a:t>Cassis de Dijon</a:t>
            </a:r>
            <a:r>
              <a:rPr lang="el-GR" sz="2400" dirty="0">
                <a:latin typeface="Times New Roman" panose="02020603050405020304" pitchFamily="18" charset="0"/>
                <a:cs typeface="Times New Roman" panose="02020603050405020304" pitchFamily="18" charset="0"/>
              </a:rPr>
              <a:t>: «μέτρα για επιτακτικούς λόγους δημοσίου συμφέροντος»</a:t>
            </a:r>
          </a:p>
          <a:p>
            <a:pPr algn="just"/>
            <a:r>
              <a:rPr lang="el-GR" sz="2400" dirty="0">
                <a:latin typeface="Times New Roman" panose="02020603050405020304" pitchFamily="18" charset="0"/>
                <a:cs typeface="Times New Roman" panose="02020603050405020304" pitchFamily="18" charset="0"/>
              </a:rPr>
              <a:t>Έννομα αγαθά που το ΔΕΚ έκρινε ότι αποτελούν λόγους δημοσίου συμφέροντος:</a:t>
            </a:r>
          </a:p>
          <a:p>
            <a:pPr algn="just"/>
            <a:r>
              <a:rPr lang="el-GR" sz="2400" dirty="0">
                <a:latin typeface="Times New Roman" panose="02020603050405020304" pitchFamily="18" charset="0"/>
                <a:cs typeface="Times New Roman" panose="02020603050405020304" pitchFamily="18" charset="0"/>
              </a:rPr>
              <a:t>προστασία του περιβάλλοντος (</a:t>
            </a:r>
            <a:r>
              <a:rPr lang="en-US" sz="2400" dirty="0">
                <a:latin typeface="Times New Roman" panose="02020603050405020304" pitchFamily="18" charset="0"/>
                <a:cs typeface="Times New Roman" panose="02020603050405020304" pitchFamily="18" charset="0"/>
              </a:rPr>
              <a:t>C</a:t>
            </a:r>
            <a:r>
              <a:rPr lang="el-GR" sz="2400" dirty="0">
                <a:latin typeface="Times New Roman" panose="02020603050405020304" pitchFamily="18" charset="0"/>
                <a:cs typeface="Times New Roman" panose="02020603050405020304" pitchFamily="18" charset="0"/>
              </a:rPr>
              <a:t>- 302/86, </a:t>
            </a:r>
            <a:r>
              <a:rPr lang="en-US" sz="2400" i="1" dirty="0">
                <a:latin typeface="Times New Roman" panose="02020603050405020304" pitchFamily="18" charset="0"/>
                <a:cs typeface="Times New Roman" panose="02020603050405020304" pitchFamily="18" charset="0"/>
              </a:rPr>
              <a:t>E</a:t>
            </a:r>
            <a:r>
              <a:rPr lang="el-GR" sz="2400" i="1" dirty="0" err="1">
                <a:latin typeface="Times New Roman" panose="02020603050405020304" pitchFamily="18" charset="0"/>
                <a:cs typeface="Times New Roman" panose="02020603050405020304" pitchFamily="18" charset="0"/>
              </a:rPr>
              <a:t>πιτροπή</a:t>
            </a:r>
            <a:r>
              <a:rPr lang="el-GR" sz="2400" i="1" dirty="0">
                <a:latin typeface="Times New Roman" panose="02020603050405020304" pitchFamily="18" charset="0"/>
                <a:cs typeface="Times New Roman" panose="02020603050405020304" pitchFamily="18" charset="0"/>
              </a:rPr>
              <a:t> κατά Δανίας)</a:t>
            </a:r>
          </a:p>
          <a:p>
            <a:pPr algn="just"/>
            <a:r>
              <a:rPr lang="el-GR" sz="2400" dirty="0">
                <a:latin typeface="Times New Roman" panose="02020603050405020304" pitchFamily="18" charset="0"/>
                <a:cs typeface="Times New Roman" panose="02020603050405020304" pitchFamily="18" charset="0"/>
              </a:rPr>
              <a:t>προστασία θεμελιωδών δικαιωμάτων του ανθρώπου (</a:t>
            </a:r>
            <a:r>
              <a:rPr lang="en-US" sz="2400" dirty="0">
                <a:latin typeface="Times New Roman" panose="02020603050405020304" pitchFamily="18" charset="0"/>
                <a:cs typeface="Times New Roman" panose="02020603050405020304" pitchFamily="18" charset="0"/>
              </a:rPr>
              <a:t>C</a:t>
            </a:r>
            <a:r>
              <a:rPr lang="el-GR" sz="2400" dirty="0">
                <a:latin typeface="Times New Roman" panose="02020603050405020304" pitchFamily="18" charset="0"/>
                <a:cs typeface="Times New Roman" panose="02020603050405020304" pitchFamily="18" charset="0"/>
              </a:rPr>
              <a:t>-112/00, </a:t>
            </a:r>
            <a:r>
              <a:rPr lang="en-US" sz="2400" i="1" dirty="0" err="1">
                <a:latin typeface="Times New Roman" panose="02020603050405020304" pitchFamily="18" charset="0"/>
                <a:cs typeface="Times New Roman" panose="02020603050405020304" pitchFamily="18" charset="0"/>
              </a:rPr>
              <a:t>Schmidberger</a:t>
            </a:r>
            <a:r>
              <a:rPr lang="el-GR" sz="2400" dirty="0">
                <a:latin typeface="Times New Roman" panose="02020603050405020304" pitchFamily="18" charset="0"/>
                <a:cs typeface="Times New Roman" panose="02020603050405020304" pitchFamily="18" charset="0"/>
              </a:rPr>
              <a:t>)</a:t>
            </a:r>
          </a:p>
          <a:p>
            <a:pPr algn="just">
              <a:buNone/>
            </a:pPr>
            <a:endParaRPr lang="el-GR" dirty="0"/>
          </a:p>
        </p:txBody>
      </p:sp>
    </p:spTree>
    <p:extLst>
      <p:ext uri="{BB962C8B-B14F-4D97-AF65-F5344CB8AC3E}">
        <p14:creationId xmlns:p14="http://schemas.microsoft.com/office/powerpoint/2010/main" val="15270668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B3ED935-5D73-43FA-9817-950D21DD850B}"/>
              </a:ext>
            </a:extLst>
          </p:cNvPr>
          <p:cNvSpPr>
            <a:spLocks noGrp="1"/>
          </p:cNvSpPr>
          <p:nvPr>
            <p:ph type="title"/>
          </p:nvPr>
        </p:nvSpPr>
        <p:spPr/>
        <p:txBody>
          <a:bodyPr>
            <a:noAutofit/>
          </a:bodyPr>
          <a:lstStyle/>
          <a:p>
            <a:r>
              <a:rPr lang="el-GR" sz="2800" dirty="0"/>
              <a:t>Ελεύθερη κυκλοφορία των εμπορευμάτων </a:t>
            </a:r>
            <a:br>
              <a:rPr lang="el-GR" sz="2800" dirty="0"/>
            </a:br>
            <a:r>
              <a:rPr lang="el-GR" sz="2800" dirty="0"/>
              <a:t>Έννοια εμπορεύματος στην Ενέργεια</a:t>
            </a:r>
          </a:p>
        </p:txBody>
      </p:sp>
      <p:sp>
        <p:nvSpPr>
          <p:cNvPr id="3" name="Θέση περιεχομένου 2">
            <a:extLst>
              <a:ext uri="{FF2B5EF4-FFF2-40B4-BE49-F238E27FC236}">
                <a16:creationId xmlns:a16="http://schemas.microsoft.com/office/drawing/2014/main" id="{E6EAF173-0606-4348-9778-E72D5453519F}"/>
              </a:ext>
            </a:extLst>
          </p:cNvPr>
          <p:cNvSpPr>
            <a:spLocks noGrp="1"/>
          </p:cNvSpPr>
          <p:nvPr>
            <p:ph idx="1"/>
          </p:nvPr>
        </p:nvSpPr>
        <p:spPr/>
        <p:txBody>
          <a:bodyPr/>
          <a:lstStyle/>
          <a:p>
            <a:pPr algn="just">
              <a:lnSpc>
                <a:spcPct val="150000"/>
              </a:lnSpc>
              <a:spcBef>
                <a:spcPts val="0"/>
              </a:spcBef>
            </a:pPr>
            <a:r>
              <a:rPr lang="el-GR" sz="2400" dirty="0"/>
              <a:t>Η ενέργεια ως εμπόρευμα</a:t>
            </a:r>
          </a:p>
          <a:p>
            <a:pPr algn="just">
              <a:lnSpc>
                <a:spcPct val="150000"/>
              </a:lnSpc>
              <a:spcBef>
                <a:spcPts val="0"/>
              </a:spcBef>
            </a:pPr>
            <a:r>
              <a:rPr lang="el-GR" sz="2400" dirty="0"/>
              <a:t>Δεν υπήρχε αμφισβήτηση για το εάν οι μορφές ενέργειας αποτελούν εμπόρευμα πέραν της ηλεκτρικής ενέργειας </a:t>
            </a:r>
          </a:p>
          <a:p>
            <a:pPr algn="just">
              <a:lnSpc>
                <a:spcPct val="150000"/>
              </a:lnSpc>
              <a:spcBef>
                <a:spcPts val="0"/>
              </a:spcBef>
            </a:pPr>
            <a:r>
              <a:rPr lang="el-GR" sz="2400" dirty="0"/>
              <a:t>Διότι δεν είναι απτή και δεν μπορεί να αποθηκευτεί</a:t>
            </a:r>
          </a:p>
          <a:p>
            <a:pPr algn="just">
              <a:lnSpc>
                <a:spcPct val="150000"/>
              </a:lnSpc>
              <a:spcBef>
                <a:spcPts val="0"/>
              </a:spcBef>
            </a:pPr>
            <a:r>
              <a:rPr lang="el-GR" sz="2400" dirty="0"/>
              <a:t>Έτσι, λόγω των ανωτέρω χαρακτηριστικών η ηλεκτρική ενέργεια θα μπορούσε να θεωρηθεί και σαν υπηρεσία</a:t>
            </a:r>
          </a:p>
        </p:txBody>
      </p:sp>
    </p:spTree>
    <p:extLst>
      <p:ext uri="{BB962C8B-B14F-4D97-AF65-F5344CB8AC3E}">
        <p14:creationId xmlns:p14="http://schemas.microsoft.com/office/powerpoint/2010/main" val="7202050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4106EF9-2386-4AF0-9792-A39CAD74C708}"/>
              </a:ext>
            </a:extLst>
          </p:cNvPr>
          <p:cNvSpPr>
            <a:spLocks noGrp="1"/>
          </p:cNvSpPr>
          <p:nvPr>
            <p:ph type="title"/>
          </p:nvPr>
        </p:nvSpPr>
        <p:spPr/>
        <p:txBody>
          <a:bodyPr>
            <a:normAutofit fontScale="90000"/>
          </a:bodyPr>
          <a:lstStyle/>
          <a:p>
            <a:br>
              <a:rPr lang="el-GR" dirty="0"/>
            </a:br>
            <a:r>
              <a:rPr lang="el-GR" dirty="0"/>
              <a:t>Έννοια εμπορεύματος- </a:t>
            </a:r>
            <a:r>
              <a:rPr lang="en-US" dirty="0"/>
              <a:t>C – 6/64, Costa </a:t>
            </a:r>
            <a:r>
              <a:rPr lang="el-GR" dirty="0"/>
              <a:t>κατά </a:t>
            </a:r>
            <a:r>
              <a:rPr lang="en-US" dirty="0"/>
              <a:t>E.</a:t>
            </a:r>
            <a:r>
              <a:rPr lang="el-GR" dirty="0"/>
              <a:t>Ν.Ε.</a:t>
            </a:r>
            <a:r>
              <a:rPr lang="en-US" dirty="0"/>
              <a:t>L</a:t>
            </a:r>
            <a:br>
              <a:rPr lang="el-GR" dirty="0"/>
            </a:br>
            <a:endParaRPr lang="el-GR" dirty="0"/>
          </a:p>
        </p:txBody>
      </p:sp>
      <p:sp>
        <p:nvSpPr>
          <p:cNvPr id="3" name="Θέση περιεχομένου 2">
            <a:extLst>
              <a:ext uri="{FF2B5EF4-FFF2-40B4-BE49-F238E27FC236}">
                <a16:creationId xmlns:a16="http://schemas.microsoft.com/office/drawing/2014/main" id="{989EB19C-CF3D-43FF-A30C-A018D2ADE72A}"/>
              </a:ext>
            </a:extLst>
          </p:cNvPr>
          <p:cNvSpPr>
            <a:spLocks noGrp="1"/>
          </p:cNvSpPr>
          <p:nvPr>
            <p:ph idx="1"/>
          </p:nvPr>
        </p:nvSpPr>
        <p:spPr/>
        <p:txBody>
          <a:bodyPr>
            <a:normAutofit fontScale="85000" lnSpcReduction="10000"/>
          </a:bodyPr>
          <a:lstStyle/>
          <a:p>
            <a:pPr algn="just">
              <a:lnSpc>
                <a:spcPct val="150000"/>
              </a:lnSpc>
              <a:spcBef>
                <a:spcPts val="0"/>
              </a:spcBef>
            </a:pPr>
            <a:r>
              <a:rPr lang="el-GR" dirty="0"/>
              <a:t>Αν και δεν αντιμετωπίστηκε το ζήτημα εάν η ηλεκτρική ενέργεια είναι εμπόρευμα αποτελεί σημαντική απόφαση για τον παρακάτω λόγο.</a:t>
            </a:r>
          </a:p>
          <a:p>
            <a:pPr algn="just">
              <a:lnSpc>
                <a:spcPct val="150000"/>
              </a:lnSpc>
              <a:spcBef>
                <a:spcPts val="0"/>
              </a:spcBef>
            </a:pPr>
            <a:r>
              <a:rPr lang="el-GR" dirty="0"/>
              <a:t>Έκρινε ότι ένα μονοπώλιο ηλεκτρικής ενέργειας ενέπιπτε στο ά. </a:t>
            </a:r>
            <a:r>
              <a:rPr lang="en-US" dirty="0"/>
              <a:t>37 </a:t>
            </a:r>
            <a:r>
              <a:rPr lang="el-GR" dirty="0"/>
              <a:t>Σ</a:t>
            </a:r>
            <a:r>
              <a:rPr lang="en-US" dirty="0"/>
              <a:t>EOK</a:t>
            </a:r>
            <a:r>
              <a:rPr lang="el-GR" dirty="0"/>
              <a:t> </a:t>
            </a:r>
            <a:r>
              <a:rPr lang="en-US" dirty="0"/>
              <a:t>(</a:t>
            </a:r>
            <a:r>
              <a:rPr lang="el-GR" dirty="0"/>
              <a:t>37 ΣΛΕΕ</a:t>
            </a:r>
            <a:r>
              <a:rPr lang="en-US" dirty="0"/>
              <a:t>)</a:t>
            </a:r>
            <a:r>
              <a:rPr lang="el-GR" dirty="0"/>
              <a:t>. </a:t>
            </a:r>
          </a:p>
          <a:p>
            <a:pPr algn="just">
              <a:lnSpc>
                <a:spcPct val="150000"/>
              </a:lnSpc>
              <a:spcBef>
                <a:spcPts val="0"/>
              </a:spcBef>
            </a:pPr>
            <a:r>
              <a:rPr lang="el-GR" dirty="0"/>
              <a:t>Η λογική του ΔΕΕ ήταν ότι εφόσον η διάταξη αυτή αφορά αποκλειστικά τα εμπορικά μονοπώλια και εντάσσεται στις διατάξεις περί ελεύθερης κυκλοφορίας εμπορευμάτων η ηλεκτρική ενέργεια αποτελεί εμπόρευμα </a:t>
            </a:r>
          </a:p>
        </p:txBody>
      </p:sp>
    </p:spTree>
    <p:extLst>
      <p:ext uri="{BB962C8B-B14F-4D97-AF65-F5344CB8AC3E}">
        <p14:creationId xmlns:p14="http://schemas.microsoft.com/office/powerpoint/2010/main" val="21978504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808F2DB-633F-4C0D-9367-B5004217D052}"/>
              </a:ext>
            </a:extLst>
          </p:cNvPr>
          <p:cNvSpPr>
            <a:spLocks noGrp="1"/>
          </p:cNvSpPr>
          <p:nvPr>
            <p:ph type="title"/>
          </p:nvPr>
        </p:nvSpPr>
        <p:spPr/>
        <p:txBody>
          <a:bodyPr>
            <a:normAutofit fontScale="90000"/>
          </a:bodyPr>
          <a:lstStyle/>
          <a:p>
            <a:r>
              <a:rPr lang="el-GR" dirty="0"/>
              <a:t>Έννοια εμπορεύματος- </a:t>
            </a:r>
            <a:r>
              <a:rPr lang="en-US" dirty="0"/>
              <a:t>C-393/92 </a:t>
            </a:r>
            <a:r>
              <a:rPr lang="en-US" dirty="0" err="1"/>
              <a:t>Almel</a:t>
            </a:r>
            <a:r>
              <a:rPr lang="el-GR" dirty="0"/>
              <a:t>ο</a:t>
            </a:r>
          </a:p>
        </p:txBody>
      </p:sp>
      <p:sp>
        <p:nvSpPr>
          <p:cNvPr id="3" name="Θέση περιεχομένου 2">
            <a:extLst>
              <a:ext uri="{FF2B5EF4-FFF2-40B4-BE49-F238E27FC236}">
                <a16:creationId xmlns:a16="http://schemas.microsoft.com/office/drawing/2014/main" id="{A313DDEA-584C-4966-8882-99B77884A224}"/>
              </a:ext>
            </a:extLst>
          </p:cNvPr>
          <p:cNvSpPr>
            <a:spLocks noGrp="1"/>
          </p:cNvSpPr>
          <p:nvPr>
            <p:ph idx="1"/>
          </p:nvPr>
        </p:nvSpPr>
        <p:spPr/>
        <p:txBody>
          <a:bodyPr>
            <a:normAutofit fontScale="92500" lnSpcReduction="10000"/>
          </a:bodyPr>
          <a:lstStyle/>
          <a:p>
            <a:pPr algn="just">
              <a:lnSpc>
                <a:spcPct val="150000"/>
              </a:lnSpc>
              <a:spcBef>
                <a:spcPts val="0"/>
              </a:spcBef>
            </a:pPr>
            <a:r>
              <a:rPr lang="el-GR" dirty="0"/>
              <a:t>Με το δεύτερο ερώτημα, το εθνικό δικαστήριο ερωτά, κατ' </a:t>
            </a:r>
            <a:r>
              <a:rPr lang="el-GR" dirty="0" err="1"/>
              <a:t>ουσίαν</a:t>
            </a:r>
            <a:r>
              <a:rPr lang="el-GR" dirty="0"/>
              <a:t>, αν από τα άρθρα 37 και/ή 85 και/ή 86 και/ή 90 της Συνθήκης κωλύεται η εφαρμογή, εκ μέρους επιχειρήσεως τοπικής διανομής ηλεκτρικού ρεύματος, ρήτρας αποκλειστικής αγοράς, η οποία περιλαμβάνεται στους γενικούς όρους πωλήσεως και απαγορεύει στους τοπικούς διανομείς να εισάγουν ηλεκτρικό ρεύμα προς δημόσια διανομή. </a:t>
            </a:r>
          </a:p>
        </p:txBody>
      </p:sp>
    </p:spTree>
    <p:extLst>
      <p:ext uri="{BB962C8B-B14F-4D97-AF65-F5344CB8AC3E}">
        <p14:creationId xmlns:p14="http://schemas.microsoft.com/office/powerpoint/2010/main" val="3530648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2347348-9AF1-4E4E-A181-086D9F12923A}"/>
              </a:ext>
            </a:extLst>
          </p:cNvPr>
          <p:cNvSpPr>
            <a:spLocks noGrp="1"/>
          </p:cNvSpPr>
          <p:nvPr>
            <p:ph type="title"/>
          </p:nvPr>
        </p:nvSpPr>
        <p:spPr/>
        <p:txBody>
          <a:bodyPr>
            <a:normAutofit fontScale="90000"/>
          </a:bodyPr>
          <a:lstStyle/>
          <a:p>
            <a:r>
              <a:rPr lang="el-GR" dirty="0"/>
              <a:t>Έννοια εμπορεύματος/</a:t>
            </a:r>
            <a:r>
              <a:rPr lang="en-US" dirty="0"/>
              <a:t>C-393/92</a:t>
            </a:r>
            <a:r>
              <a:rPr lang="el-GR" dirty="0"/>
              <a:t> </a:t>
            </a:r>
            <a:r>
              <a:rPr lang="en-US" dirty="0"/>
              <a:t>Almelo</a:t>
            </a:r>
            <a:endParaRPr lang="el-GR" dirty="0"/>
          </a:p>
        </p:txBody>
      </p:sp>
      <p:sp>
        <p:nvSpPr>
          <p:cNvPr id="3" name="Θέση περιεχομένου 2">
            <a:extLst>
              <a:ext uri="{FF2B5EF4-FFF2-40B4-BE49-F238E27FC236}">
                <a16:creationId xmlns:a16="http://schemas.microsoft.com/office/drawing/2014/main" id="{1B9AA19F-CBA2-4AC3-9364-035D80C54D0B}"/>
              </a:ext>
            </a:extLst>
          </p:cNvPr>
          <p:cNvSpPr>
            <a:spLocks noGrp="1"/>
          </p:cNvSpPr>
          <p:nvPr>
            <p:ph idx="1"/>
          </p:nvPr>
        </p:nvSpPr>
        <p:spPr/>
        <p:txBody>
          <a:bodyPr>
            <a:normAutofit fontScale="77500" lnSpcReduction="20000"/>
          </a:bodyPr>
          <a:lstStyle/>
          <a:p>
            <a:pPr algn="just">
              <a:lnSpc>
                <a:spcPct val="150000"/>
              </a:lnSpc>
              <a:spcBef>
                <a:spcPts val="0"/>
              </a:spcBef>
            </a:pPr>
            <a:r>
              <a:rPr lang="en-US" dirty="0"/>
              <a:t>H</a:t>
            </a:r>
            <a:r>
              <a:rPr lang="el-GR" dirty="0"/>
              <a:t> θέση του άρθρου 37 στη ΣΕΟΚ Νομοτεχνικός λόγος – Βρίσκεται εντός του κεφαλαίου περί εξαλείψεως των ποσοτικών περιορισμών περιέχει λέξεις όπως «εισαγωγή», «εξαγωγή», «προϊόν» </a:t>
            </a:r>
            <a:endParaRPr lang="en-US" dirty="0"/>
          </a:p>
          <a:p>
            <a:pPr algn="just">
              <a:lnSpc>
                <a:spcPct val="150000"/>
              </a:lnSpc>
              <a:spcBef>
                <a:spcPts val="0"/>
              </a:spcBef>
            </a:pPr>
            <a:r>
              <a:rPr lang="el-GR" dirty="0"/>
              <a:t>Το ηλεκτρικό ρεύμα συνιστά εμπόρευμα κατά την έννοια του άρθρου 30 της Συνθήκης και σύμφωνα με τη δασμολογική ονοματολογία της Κοινότητας </a:t>
            </a:r>
            <a:endParaRPr lang="en-US" dirty="0"/>
          </a:p>
          <a:p>
            <a:pPr algn="just">
              <a:lnSpc>
                <a:spcPct val="150000"/>
              </a:lnSpc>
              <a:spcBef>
                <a:spcPts val="0"/>
              </a:spcBef>
            </a:pPr>
            <a:r>
              <a:rPr lang="el-GR" dirty="0"/>
              <a:t>Το Δικαστήριο αναγνώρισε, με την απόφαση </a:t>
            </a:r>
            <a:r>
              <a:rPr lang="el-GR" dirty="0" err="1"/>
              <a:t>Costa</a:t>
            </a:r>
            <a:r>
              <a:rPr lang="el-GR" dirty="0"/>
              <a:t> κατά </a:t>
            </a:r>
            <a:r>
              <a:rPr lang="el-GR" dirty="0" err="1"/>
              <a:t>Enel</a:t>
            </a:r>
            <a:r>
              <a:rPr lang="el-GR" dirty="0"/>
              <a:t>, ότι το ηλεκτρικό ρεύμα μπορεί να υπαχθεί στο πεδίο εφαρμογής του άρθρου 37 της Συνθήκης.</a:t>
            </a:r>
          </a:p>
        </p:txBody>
      </p:sp>
    </p:spTree>
    <p:extLst>
      <p:ext uri="{BB962C8B-B14F-4D97-AF65-F5344CB8AC3E}">
        <p14:creationId xmlns:p14="http://schemas.microsoft.com/office/powerpoint/2010/main" val="15714461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a:extLst>
              <a:ext uri="{FF2B5EF4-FFF2-40B4-BE49-F238E27FC236}">
                <a16:creationId xmlns:a16="http://schemas.microsoft.com/office/drawing/2014/main" id="{4571DE42-F7A3-4C38-BD8F-BF56FA8B1CC9}"/>
              </a:ext>
            </a:extLst>
          </p:cNvPr>
          <p:cNvSpPr>
            <a:spLocks noGrp="1"/>
          </p:cNvSpPr>
          <p:nvPr>
            <p:ph type="title"/>
          </p:nvPr>
        </p:nvSpPr>
        <p:spPr/>
        <p:txBody>
          <a:bodyPr rtlCol="0">
            <a:normAutofit fontScale="90000"/>
          </a:bodyPr>
          <a:lstStyle/>
          <a:p>
            <a:pPr eaLnBrk="1" fontAlgn="auto" hangingPunct="1">
              <a:spcAft>
                <a:spcPts val="0"/>
              </a:spcAft>
              <a:defRPr/>
            </a:pPr>
            <a:br>
              <a:rPr lang="el-GR" dirty="0"/>
            </a:br>
            <a:br>
              <a:rPr lang="el-GR" dirty="0"/>
            </a:br>
            <a:br>
              <a:rPr lang="el-GR" dirty="0"/>
            </a:br>
            <a:br>
              <a:rPr lang="el-GR" dirty="0"/>
            </a:br>
            <a:r>
              <a:rPr lang="el-GR" dirty="0"/>
              <a:t>ΘΕΜΑ ΠΑΡΟΥΣΙΑΣΗΣ</a:t>
            </a:r>
            <a:br>
              <a:rPr lang="el-GR" dirty="0"/>
            </a:br>
            <a:r>
              <a:rPr lang="el-GR" dirty="0"/>
              <a:t>ΚΟΙΝΟΤΙΚΕΣ-ΕΝΩΣΙΑΚΕΣ ΕΛΕΥΘΕΡΙΕΣ ΚΑΙ ΕΝΕΡΓΕΙΑ</a:t>
            </a:r>
            <a:br>
              <a:rPr lang="el-GR" dirty="0"/>
            </a:br>
            <a:endParaRPr lang="el-GR" dirty="0"/>
          </a:p>
        </p:txBody>
      </p:sp>
      <p:sp>
        <p:nvSpPr>
          <p:cNvPr id="8195" name="2 - Θέση περιεχομένου">
            <a:extLst>
              <a:ext uri="{FF2B5EF4-FFF2-40B4-BE49-F238E27FC236}">
                <a16:creationId xmlns:a16="http://schemas.microsoft.com/office/drawing/2014/main" id="{BD526A16-9FA1-4B61-80BD-B822833260B4}"/>
              </a:ext>
            </a:extLst>
          </p:cNvPr>
          <p:cNvSpPr>
            <a:spLocks noGrp="1"/>
          </p:cNvSpPr>
          <p:nvPr>
            <p:ph idx="1"/>
          </p:nvPr>
        </p:nvSpPr>
        <p:spPr/>
        <p:txBody>
          <a:bodyPr/>
          <a:lstStyle/>
          <a:p>
            <a:pPr eaLnBrk="1" hangingPunct="1"/>
            <a:endParaRPr lang="el-GR" altLang="el-GR" dirty="0"/>
          </a:p>
          <a:p>
            <a:pPr eaLnBrk="1" hangingPunct="1"/>
            <a:endParaRPr lang="el-GR" altLang="el-GR" dirty="0"/>
          </a:p>
          <a:p>
            <a:pPr eaLnBrk="1" hangingPunct="1"/>
            <a:endParaRPr lang="el-GR" altLang="el-GR" dirty="0"/>
          </a:p>
          <a:p>
            <a:pPr algn="ctr" eaLnBrk="1" hangingPunct="1">
              <a:buFont typeface="Arial" panose="020B0604020202020204" pitchFamily="34" charset="0"/>
              <a:buNone/>
            </a:pPr>
            <a:r>
              <a:rPr lang="el-GR" altLang="el-GR" dirty="0"/>
              <a:t>ΕΙΣΗΓΗΤΗΣ</a:t>
            </a:r>
            <a:r>
              <a:rPr lang="en-US" altLang="el-GR" dirty="0"/>
              <a:t>: </a:t>
            </a:r>
            <a:r>
              <a:rPr lang="el-GR" altLang="el-GR" dirty="0"/>
              <a:t>ΠΑΝΑΓΙΩΤΗΣ ΑΡΓΑΛΙΑΣ</a:t>
            </a:r>
          </a:p>
          <a:p>
            <a:pPr eaLnBrk="1" hangingPunct="1"/>
            <a:endParaRPr lang="en-US" altLang="el-GR" dirty="0"/>
          </a:p>
          <a:p>
            <a:pPr algn="ctr" eaLnBrk="1" hangingPunct="1">
              <a:buFont typeface="Wingdings 2" panose="05020102010507070707" pitchFamily="18" charset="2"/>
              <a:buNone/>
            </a:pPr>
            <a:r>
              <a:rPr lang="el-GR" altLang="el-GR" dirty="0"/>
              <a:t>Διδάκτωρ Νομικής, Δικηγόρος</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BF76B2B-92D3-4E53-9B68-2D3BCF4482E8}"/>
              </a:ext>
            </a:extLst>
          </p:cNvPr>
          <p:cNvSpPr>
            <a:spLocks noGrp="1"/>
          </p:cNvSpPr>
          <p:nvPr>
            <p:ph type="title"/>
          </p:nvPr>
        </p:nvSpPr>
        <p:spPr/>
        <p:txBody>
          <a:bodyPr>
            <a:normAutofit fontScale="90000"/>
          </a:bodyPr>
          <a:lstStyle/>
          <a:p>
            <a:r>
              <a:rPr lang="el-GR" dirty="0"/>
              <a:t>C-72/83, Campus Oil</a:t>
            </a:r>
            <a:br>
              <a:rPr lang="en-US" dirty="0"/>
            </a:br>
            <a:endParaRPr lang="el-GR" dirty="0"/>
          </a:p>
        </p:txBody>
      </p:sp>
      <p:sp>
        <p:nvSpPr>
          <p:cNvPr id="3" name="Θέση περιεχομένου 2">
            <a:extLst>
              <a:ext uri="{FF2B5EF4-FFF2-40B4-BE49-F238E27FC236}">
                <a16:creationId xmlns:a16="http://schemas.microsoft.com/office/drawing/2014/main" id="{8C5B3F4E-2E75-4657-A4E8-DD6D2A35879E}"/>
              </a:ext>
            </a:extLst>
          </p:cNvPr>
          <p:cNvSpPr>
            <a:spLocks noGrp="1"/>
          </p:cNvSpPr>
          <p:nvPr>
            <p:ph idx="1"/>
          </p:nvPr>
        </p:nvSpPr>
        <p:spPr/>
        <p:txBody>
          <a:bodyPr/>
          <a:lstStyle/>
          <a:p>
            <a:pPr marL="0" indent="0">
              <a:buNone/>
            </a:pPr>
            <a:r>
              <a:rPr lang="el-GR" sz="2400" dirty="0"/>
              <a:t>C-72/83, Campus Oil</a:t>
            </a:r>
            <a:endParaRPr lang="en-US" sz="2400" dirty="0"/>
          </a:p>
          <a:p>
            <a:pPr algn="just"/>
            <a:r>
              <a:rPr lang="el-GR" sz="2400" dirty="0"/>
              <a:t>Η υπόθεση αφορούσε την απαίτηση που επέβαλε η Ιρλανδία στους εισαγωγείς προϊόντων πετρελαίου να αγοράζουν το 35% των αναγκών τους, σε τιμή υψηλότερη από αυτήν την αγοράς,  από το κρατικό διυλιστήριο </a:t>
            </a:r>
            <a:r>
              <a:rPr lang="en-US" sz="2400" dirty="0"/>
              <a:t>Whitegate</a:t>
            </a:r>
            <a:r>
              <a:rPr lang="el-GR" sz="2400" dirty="0"/>
              <a:t>. Σκοπός ήταν να διασφαλιστεί η επιβίωση του διυλιστηρίου και η ενεργειακή αυτονομία της χώρας σε περίπτωση κρίσης.  </a:t>
            </a:r>
          </a:p>
          <a:p>
            <a:pPr algn="just"/>
            <a:r>
              <a:rPr lang="el-GR" sz="2400" dirty="0"/>
              <a:t>Έκρινε ότι  το ιρλανδικό μέτρο  συνιστούσε Μ.Ι.Α.Π.Π. κατά το ά. 34. Επομένως,  απαγορευόταν από το δίκαιο της Ένωσης.</a:t>
            </a:r>
            <a:endParaRPr lang="el-GR" dirty="0"/>
          </a:p>
          <a:p>
            <a:endParaRPr lang="el-GR" dirty="0"/>
          </a:p>
        </p:txBody>
      </p:sp>
    </p:spTree>
    <p:extLst>
      <p:ext uri="{BB962C8B-B14F-4D97-AF65-F5344CB8AC3E}">
        <p14:creationId xmlns:p14="http://schemas.microsoft.com/office/powerpoint/2010/main" val="17171187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72970D0-B99C-4A8E-8FC5-F62F7EAA7895}"/>
              </a:ext>
            </a:extLst>
          </p:cNvPr>
          <p:cNvSpPr>
            <a:spLocks noGrp="1"/>
          </p:cNvSpPr>
          <p:nvPr>
            <p:ph type="title"/>
          </p:nvPr>
        </p:nvSpPr>
        <p:spPr/>
        <p:txBody>
          <a:bodyPr>
            <a:normAutofit fontScale="90000"/>
          </a:bodyPr>
          <a:lstStyle/>
          <a:p>
            <a:br>
              <a:rPr lang="el-GR" dirty="0"/>
            </a:br>
            <a:r>
              <a:rPr lang="el-GR" dirty="0"/>
              <a:t>C-72/83, </a:t>
            </a:r>
            <a:br>
              <a:rPr lang="el-GR" dirty="0"/>
            </a:br>
            <a:r>
              <a:rPr lang="el-GR" dirty="0"/>
              <a:t>Campus Oil</a:t>
            </a:r>
            <a:br>
              <a:rPr lang="en-US" dirty="0"/>
            </a:br>
            <a:endParaRPr lang="el-GR" dirty="0"/>
          </a:p>
        </p:txBody>
      </p:sp>
      <p:sp>
        <p:nvSpPr>
          <p:cNvPr id="3" name="Θέση περιεχομένου 2">
            <a:extLst>
              <a:ext uri="{FF2B5EF4-FFF2-40B4-BE49-F238E27FC236}">
                <a16:creationId xmlns:a16="http://schemas.microsoft.com/office/drawing/2014/main" id="{64F972EB-7FE6-4AB9-A438-D5783FE1211F}"/>
              </a:ext>
            </a:extLst>
          </p:cNvPr>
          <p:cNvSpPr>
            <a:spLocks noGrp="1"/>
          </p:cNvSpPr>
          <p:nvPr>
            <p:ph idx="1"/>
          </p:nvPr>
        </p:nvSpPr>
        <p:spPr/>
        <p:txBody>
          <a:bodyPr>
            <a:normAutofit fontScale="70000" lnSpcReduction="20000"/>
          </a:bodyPr>
          <a:lstStyle/>
          <a:p>
            <a:pPr algn="just"/>
            <a:r>
              <a:rPr lang="el-GR" dirty="0"/>
              <a:t>C-72/83, Campus Oil</a:t>
            </a:r>
            <a:endParaRPr lang="en-US" dirty="0"/>
          </a:p>
          <a:p>
            <a:pPr algn="just">
              <a:lnSpc>
                <a:spcPct val="150000"/>
              </a:lnSpc>
              <a:spcBef>
                <a:spcPts val="0"/>
              </a:spcBef>
            </a:pPr>
            <a:r>
              <a:rPr lang="el-GR" dirty="0"/>
              <a:t>Το Δικαστήριο έκρινε ότι η αδιάλειπτη προμήθεια προϊόντων πετρελαίου ήταν τόσο σημαντική ώστε ξεπερνούσε καθαρά οικονομικές σκέψεις και έτσι θα μπορούσε να δικαιολογηθεί με αυτόν τον τρόπο.</a:t>
            </a:r>
          </a:p>
          <a:p>
            <a:pPr algn="just">
              <a:lnSpc>
                <a:spcPct val="150000"/>
              </a:lnSpc>
              <a:spcBef>
                <a:spcPts val="0"/>
              </a:spcBef>
            </a:pPr>
            <a:r>
              <a:rPr lang="el-GR" dirty="0"/>
              <a:t>Κατά το Δικαστήριο ενόψει της σοβαρότητας των συνεπειών που μια διακοπή στον εφοδιασμό σε πετρελαϊκά προϊόντα μπορεί να έχει για την ύπαρξη μιας χώρας, ο σκοπός της διασφάλισης ενός ελάχιστου εφοδιασμού σε πετρελαϊκά προϊόντα σε όλες τις στιγμές μπορεί να συνιστά σκοπό που καλύπτεται  από την έννοια της δημόσιας ασφάλειας.</a:t>
            </a:r>
          </a:p>
          <a:p>
            <a:endParaRPr lang="el-GR" dirty="0"/>
          </a:p>
        </p:txBody>
      </p:sp>
    </p:spTree>
    <p:extLst>
      <p:ext uri="{BB962C8B-B14F-4D97-AF65-F5344CB8AC3E}">
        <p14:creationId xmlns:p14="http://schemas.microsoft.com/office/powerpoint/2010/main" val="21410097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EB92341-FF1A-497F-8441-D84945741DC2}"/>
              </a:ext>
            </a:extLst>
          </p:cNvPr>
          <p:cNvSpPr>
            <a:spLocks noGrp="1"/>
          </p:cNvSpPr>
          <p:nvPr>
            <p:ph type="title"/>
          </p:nvPr>
        </p:nvSpPr>
        <p:spPr/>
        <p:txBody>
          <a:bodyPr>
            <a:normAutofit fontScale="90000"/>
          </a:bodyPr>
          <a:lstStyle/>
          <a:p>
            <a:br>
              <a:rPr lang="el-GR" dirty="0"/>
            </a:br>
            <a:r>
              <a:rPr lang="el-GR" dirty="0"/>
              <a:t>C-72/83, </a:t>
            </a:r>
            <a:br>
              <a:rPr lang="el-GR" dirty="0"/>
            </a:br>
            <a:r>
              <a:rPr lang="el-GR" dirty="0"/>
              <a:t>Campus Oil</a:t>
            </a:r>
            <a:br>
              <a:rPr lang="en-US" dirty="0"/>
            </a:br>
            <a:endParaRPr lang="el-GR" dirty="0"/>
          </a:p>
        </p:txBody>
      </p:sp>
      <p:sp>
        <p:nvSpPr>
          <p:cNvPr id="3" name="Θέση περιεχομένου 2">
            <a:extLst>
              <a:ext uri="{FF2B5EF4-FFF2-40B4-BE49-F238E27FC236}">
                <a16:creationId xmlns:a16="http://schemas.microsoft.com/office/drawing/2014/main" id="{6D63337B-06E1-4B19-BAD6-DFD2FBBD541C}"/>
              </a:ext>
            </a:extLst>
          </p:cNvPr>
          <p:cNvSpPr>
            <a:spLocks noGrp="1"/>
          </p:cNvSpPr>
          <p:nvPr>
            <p:ph idx="1"/>
          </p:nvPr>
        </p:nvSpPr>
        <p:spPr/>
        <p:txBody>
          <a:bodyPr>
            <a:normAutofit fontScale="70000" lnSpcReduction="20000"/>
          </a:bodyPr>
          <a:lstStyle/>
          <a:p>
            <a:pPr algn="just">
              <a:lnSpc>
                <a:spcPct val="150000"/>
              </a:lnSpc>
              <a:spcBef>
                <a:spcPts val="0"/>
              </a:spcBef>
            </a:pPr>
            <a:r>
              <a:rPr lang="el-GR" dirty="0"/>
              <a:t>C-72/83, Campus Oil</a:t>
            </a:r>
            <a:endParaRPr lang="en-US" dirty="0"/>
          </a:p>
          <a:p>
            <a:pPr algn="just">
              <a:lnSpc>
                <a:spcPct val="150000"/>
              </a:lnSpc>
              <a:spcBef>
                <a:spcPts val="0"/>
              </a:spcBef>
            </a:pPr>
            <a:r>
              <a:rPr lang="el-GR" dirty="0"/>
              <a:t>σκ. 34: «</a:t>
            </a:r>
            <a:r>
              <a:rPr lang="el-GR" i="1" dirty="0"/>
              <a:t>Επ' αυτού, πρέπει να γίνει δεκτό ότι </a:t>
            </a:r>
            <a:r>
              <a:rPr lang="el-GR" b="1" i="1" dirty="0"/>
              <a:t>τα προϊόντα πετρελαίου είναι θεμελιώδους σημασίας </a:t>
            </a:r>
            <a:r>
              <a:rPr lang="el-GR" i="1" dirty="0"/>
              <a:t>για την ύπαρξη των κρατών, λόγω της εξαιρετικής σπουδαιότητας τους ως πηγής ενεργείας για τη σύγχρονη οικονομία, δεδομένου ότι από αυτό εξαρτώνται όχι μόνο η λειτουργία της οικονομίας τους, αλλά προπαντός οι θεσμοί και οι θεμελιώδεις δημόσιες υπηρεσίες και αυτή ακόμη η επιβίωση του πληθυσμού τους. Η ενδεχόμενη διακοπή του εφοδιασμού σε προϊόντα πετρελαίου και οι απορρέοντες από αυτήν για την ύπαρξη του κράτους κίνδυνοι μπορούν συνεπώς να θίξουν σοβαρά τη δημόσια ασφάλεια του, την οποία επιτρέπει το άρθρο 36 στα κράτη να προστατεύουν».</a:t>
            </a:r>
            <a:endParaRPr lang="el-GR" dirty="0"/>
          </a:p>
          <a:p>
            <a:endParaRPr lang="el-GR" dirty="0"/>
          </a:p>
        </p:txBody>
      </p:sp>
    </p:spTree>
    <p:extLst>
      <p:ext uri="{BB962C8B-B14F-4D97-AF65-F5344CB8AC3E}">
        <p14:creationId xmlns:p14="http://schemas.microsoft.com/office/powerpoint/2010/main" val="36566708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68D43D8-D5B1-46BB-BB80-B4BC24D56C4B}"/>
              </a:ext>
            </a:extLst>
          </p:cNvPr>
          <p:cNvSpPr>
            <a:spLocks noGrp="1"/>
          </p:cNvSpPr>
          <p:nvPr>
            <p:ph type="title"/>
          </p:nvPr>
        </p:nvSpPr>
        <p:spPr/>
        <p:txBody>
          <a:bodyPr>
            <a:normAutofit fontScale="90000"/>
          </a:bodyPr>
          <a:lstStyle/>
          <a:p>
            <a:br>
              <a:rPr lang="el-GR" dirty="0"/>
            </a:br>
            <a:r>
              <a:rPr lang="el-GR" dirty="0"/>
              <a:t>C-72/83, </a:t>
            </a:r>
            <a:br>
              <a:rPr lang="el-GR" dirty="0"/>
            </a:br>
            <a:r>
              <a:rPr lang="el-GR" dirty="0"/>
              <a:t>Campus Oil</a:t>
            </a:r>
            <a:br>
              <a:rPr lang="en-US" dirty="0"/>
            </a:br>
            <a:endParaRPr lang="el-GR" dirty="0"/>
          </a:p>
        </p:txBody>
      </p:sp>
      <p:sp>
        <p:nvSpPr>
          <p:cNvPr id="3" name="Θέση περιεχομένου 2">
            <a:extLst>
              <a:ext uri="{FF2B5EF4-FFF2-40B4-BE49-F238E27FC236}">
                <a16:creationId xmlns:a16="http://schemas.microsoft.com/office/drawing/2014/main" id="{45283B36-3802-4B63-A6D4-C70B1EB614B5}"/>
              </a:ext>
            </a:extLst>
          </p:cNvPr>
          <p:cNvSpPr>
            <a:spLocks noGrp="1"/>
          </p:cNvSpPr>
          <p:nvPr>
            <p:ph idx="1"/>
          </p:nvPr>
        </p:nvSpPr>
        <p:spPr/>
        <p:txBody>
          <a:bodyPr/>
          <a:lstStyle/>
          <a:p>
            <a:pPr algn="just"/>
            <a:r>
              <a:rPr lang="el-GR" dirty="0"/>
              <a:t>Το άρθρο 36 ΣΕΚ εισάγει εξαίρεση και πρέπει να ερμηνευθεί σύμφωνα με την αρχή της αναλογικότητας </a:t>
            </a:r>
          </a:p>
          <a:p>
            <a:pPr algn="just"/>
            <a:r>
              <a:rPr lang="el-GR" dirty="0"/>
              <a:t>Το μέτρο πρέπει να εξυπηρετεί τον επιδιωκόμενο σκοπό και να μη θίγει το ενδοκοινοτικό εμπόριο περισσότερο από όσο είναι αναγκαίο</a:t>
            </a:r>
          </a:p>
          <a:p>
            <a:pPr algn="just"/>
            <a:r>
              <a:rPr lang="el-GR" dirty="0"/>
              <a:t>Προσοχή το εθνικό διυλιστήριο αποτελεί εγγύηση έναντι του κινδύνου που συνεπάγεται η διακοπή παραδόσεων προϊόντων πετρελαίου όταν το κράτος μέλος δεν έχει ίδια ικανότητα διύλισης </a:t>
            </a:r>
          </a:p>
        </p:txBody>
      </p:sp>
    </p:spTree>
    <p:extLst>
      <p:ext uri="{BB962C8B-B14F-4D97-AF65-F5344CB8AC3E}">
        <p14:creationId xmlns:p14="http://schemas.microsoft.com/office/powerpoint/2010/main" val="15566550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5AAE227-8A5F-471F-A540-A06B7D6A0A97}"/>
              </a:ext>
            </a:extLst>
          </p:cNvPr>
          <p:cNvSpPr>
            <a:spLocks noGrp="1"/>
          </p:cNvSpPr>
          <p:nvPr>
            <p:ph type="title"/>
          </p:nvPr>
        </p:nvSpPr>
        <p:spPr/>
        <p:txBody>
          <a:bodyPr>
            <a:normAutofit fontScale="90000"/>
          </a:bodyPr>
          <a:lstStyle/>
          <a:p>
            <a:br>
              <a:rPr lang="el-GR" dirty="0"/>
            </a:br>
            <a:r>
              <a:rPr lang="el-GR" dirty="0"/>
              <a:t>C-72/83, </a:t>
            </a:r>
            <a:br>
              <a:rPr lang="el-GR" dirty="0"/>
            </a:br>
            <a:r>
              <a:rPr lang="el-GR" dirty="0"/>
              <a:t>Campus Oil</a:t>
            </a:r>
            <a:br>
              <a:rPr lang="en-US" dirty="0"/>
            </a:br>
            <a:endParaRPr lang="el-GR" dirty="0"/>
          </a:p>
        </p:txBody>
      </p:sp>
      <p:sp>
        <p:nvSpPr>
          <p:cNvPr id="3" name="Θέση περιεχομένου 2">
            <a:extLst>
              <a:ext uri="{FF2B5EF4-FFF2-40B4-BE49-F238E27FC236}">
                <a16:creationId xmlns:a16="http://schemas.microsoft.com/office/drawing/2014/main" id="{0DAF8A79-8215-4FAD-82A0-756492B9DAC8}"/>
              </a:ext>
            </a:extLst>
          </p:cNvPr>
          <p:cNvSpPr>
            <a:spLocks noGrp="1"/>
          </p:cNvSpPr>
          <p:nvPr>
            <p:ph idx="1"/>
          </p:nvPr>
        </p:nvSpPr>
        <p:spPr>
          <a:xfrm>
            <a:off x="457200" y="1600200"/>
            <a:ext cx="8229600" cy="4709120"/>
          </a:xfrm>
        </p:spPr>
        <p:txBody>
          <a:bodyPr/>
          <a:lstStyle/>
          <a:p>
            <a:pPr algn="just"/>
            <a:r>
              <a:rPr lang="el-GR" sz="2400" dirty="0"/>
              <a:t>Κράτος μέλος, του οποίου ο εφοδιασμός σε προϊόντα πετρελαίου εξαρτάται εξ ολοκλήρου ή σχεδόν εξ ολοκλήρου από τις εισαγωγές, μπορεί να προβάλει λόγους δημόσιας ασφαλείας κατά την έννοια του άρθρου 36 της Συνθήκης για να επιβάλει στους εισαγωγείς την υποχρέωση να καλύπτουν ορισμένο ποσοστό των αναγκών τους με αγορές από διυλιστήριο που βρίσκεται στο έδαφος του και σε τιμές που καθορίζει ο αρμόδιος υπουργός βάσει των δαπανών στις οποίες υποβάλλεται σε σχέση με την εκμετάλλευση του εν λόγω διυλιστηρίου, εφόσον η παραγωγή του εν λόγω διυλιστηρίου δεν μπορεί να διατεθεί σε ανταγωνιστικές τιμές στην ελεύθερη αγορά.</a:t>
            </a:r>
          </a:p>
        </p:txBody>
      </p:sp>
    </p:spTree>
    <p:extLst>
      <p:ext uri="{BB962C8B-B14F-4D97-AF65-F5344CB8AC3E}">
        <p14:creationId xmlns:p14="http://schemas.microsoft.com/office/powerpoint/2010/main" val="16636293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9F2D16A-8C06-4EAA-A9CD-76ECB6EE3A04}"/>
              </a:ext>
            </a:extLst>
          </p:cNvPr>
          <p:cNvSpPr>
            <a:spLocks noGrp="1"/>
          </p:cNvSpPr>
          <p:nvPr>
            <p:ph type="title"/>
          </p:nvPr>
        </p:nvSpPr>
        <p:spPr/>
        <p:txBody>
          <a:bodyPr>
            <a:normAutofit fontScale="90000"/>
          </a:bodyPr>
          <a:lstStyle/>
          <a:p>
            <a:br>
              <a:rPr lang="el-GR" dirty="0"/>
            </a:br>
            <a:r>
              <a:rPr lang="el-GR" dirty="0"/>
              <a:t>C-72/83, </a:t>
            </a:r>
            <a:br>
              <a:rPr lang="el-GR" dirty="0"/>
            </a:br>
            <a:r>
              <a:rPr lang="el-GR" dirty="0"/>
              <a:t>Campus Oil</a:t>
            </a:r>
            <a:br>
              <a:rPr lang="en-US" dirty="0"/>
            </a:br>
            <a:endParaRPr lang="el-GR" dirty="0"/>
          </a:p>
        </p:txBody>
      </p:sp>
      <p:sp>
        <p:nvSpPr>
          <p:cNvPr id="3" name="Θέση περιεχομένου 2">
            <a:extLst>
              <a:ext uri="{FF2B5EF4-FFF2-40B4-BE49-F238E27FC236}">
                <a16:creationId xmlns:a16="http://schemas.microsoft.com/office/drawing/2014/main" id="{9CA58055-5B33-4DE6-8B33-C80B30CACF2F}"/>
              </a:ext>
            </a:extLst>
          </p:cNvPr>
          <p:cNvSpPr>
            <a:spLocks noGrp="1"/>
          </p:cNvSpPr>
          <p:nvPr>
            <p:ph idx="1"/>
          </p:nvPr>
        </p:nvSpPr>
        <p:spPr/>
        <p:txBody>
          <a:bodyPr/>
          <a:lstStyle/>
          <a:p>
            <a:pPr algn="just"/>
            <a:r>
              <a:rPr lang="el-GR" sz="2400" dirty="0"/>
              <a:t>Οι ποσότητες προϊόντων πετρελαίου που καλύπτει ένα τέτοιο σύστημα δεν μπορούν να υπερβαίνουν ούτε τα κατώτατα όρια εφοδιασμού, χωρίς τον οποίο θίγεται η δημόσια ασφάλεια του ενδιαφερόμενου κράτους ούτε τα όρια εκείνα παραγωγής που είναι αναγκαία, προκειμένου να διατηρηθεί η ικανότητα των εγκαταστάσεων του διυλιστηρίου σε περίπτωση κρίσης και προκειμένου να είναι δυνατή η συνεχής μετατροπή του πετρελαίου για την παράδοση του οποίου το ενδιαφερόμενο κράτος συνήψε μακροπρόθεσμες συμβάσεις. </a:t>
            </a:r>
          </a:p>
        </p:txBody>
      </p:sp>
    </p:spTree>
    <p:extLst>
      <p:ext uri="{BB962C8B-B14F-4D97-AF65-F5344CB8AC3E}">
        <p14:creationId xmlns:p14="http://schemas.microsoft.com/office/powerpoint/2010/main" val="37954554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5587462-53C4-4471-B1FE-26F994F84B44}"/>
              </a:ext>
            </a:extLst>
          </p:cNvPr>
          <p:cNvSpPr>
            <a:spLocks noGrp="1"/>
          </p:cNvSpPr>
          <p:nvPr>
            <p:ph type="title"/>
          </p:nvPr>
        </p:nvSpPr>
        <p:spPr/>
        <p:txBody>
          <a:bodyPr>
            <a:normAutofit fontScale="90000"/>
          </a:bodyPr>
          <a:lstStyle/>
          <a:p>
            <a:br>
              <a:rPr lang="el-GR" dirty="0"/>
            </a:br>
            <a:r>
              <a:rPr lang="el-GR" dirty="0"/>
              <a:t>C-204/12 έως 208/12, </a:t>
            </a:r>
            <a:r>
              <a:rPr lang="el-GR" dirty="0" err="1"/>
              <a:t>Εssent</a:t>
            </a:r>
            <a:r>
              <a:rPr lang="el-GR" dirty="0"/>
              <a:t> </a:t>
            </a:r>
            <a:r>
              <a:rPr lang="el-GR" dirty="0" err="1"/>
              <a:t>Belgium</a:t>
            </a:r>
            <a:r>
              <a:rPr lang="el-GR" dirty="0"/>
              <a:t> </a:t>
            </a:r>
            <a:br>
              <a:rPr lang="el-GR" dirty="0"/>
            </a:br>
            <a:endParaRPr lang="el-GR" dirty="0"/>
          </a:p>
        </p:txBody>
      </p:sp>
      <p:sp>
        <p:nvSpPr>
          <p:cNvPr id="3" name="Θέση περιεχομένου 2">
            <a:extLst>
              <a:ext uri="{FF2B5EF4-FFF2-40B4-BE49-F238E27FC236}">
                <a16:creationId xmlns:a16="http://schemas.microsoft.com/office/drawing/2014/main" id="{90DEAD64-8F06-43BC-83BC-3226B21AD502}"/>
              </a:ext>
            </a:extLst>
          </p:cNvPr>
          <p:cNvSpPr>
            <a:spLocks noGrp="1"/>
          </p:cNvSpPr>
          <p:nvPr>
            <p:ph idx="1"/>
          </p:nvPr>
        </p:nvSpPr>
        <p:spPr/>
        <p:txBody>
          <a:bodyPr>
            <a:normAutofit fontScale="85000" lnSpcReduction="10000"/>
          </a:bodyPr>
          <a:lstStyle/>
          <a:p>
            <a:pPr algn="just">
              <a:lnSpc>
                <a:spcPct val="160000"/>
              </a:lnSpc>
              <a:spcBef>
                <a:spcPts val="0"/>
              </a:spcBef>
            </a:pPr>
            <a:r>
              <a:rPr lang="el-GR" dirty="0"/>
              <a:t>Εθνική ρύθμιση προέβλεπε τη χορήγηση από την αρμόδια ρυθμιστική αρχή πιστοποιητικών σε συνάρτηση με την πράσινη ηλεκτρική ενέργεια  που παρήχθη εντός της οικείας περιφέρειας και επέβαλε στους προμηθευτές την υποχρέωση να καταθέτουν ετησίως ορισμένο αριθμό πιστοποιητικών τέτοιων πιστοποιητικών χωρίς να μπορούν να εκπληρώσουν την υποχρέωση τους από άλλα κράτη μέλη- Σε αντίθετη περίπτωση θα κατέβαλαν διοικητικό πρόστιμο</a:t>
            </a:r>
          </a:p>
        </p:txBody>
      </p:sp>
    </p:spTree>
    <p:extLst>
      <p:ext uri="{BB962C8B-B14F-4D97-AF65-F5344CB8AC3E}">
        <p14:creationId xmlns:p14="http://schemas.microsoft.com/office/powerpoint/2010/main" val="47995059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3D930D5-46DB-49E9-B569-316006B5CDD8}"/>
              </a:ext>
            </a:extLst>
          </p:cNvPr>
          <p:cNvSpPr>
            <a:spLocks noGrp="1"/>
          </p:cNvSpPr>
          <p:nvPr>
            <p:ph type="title"/>
          </p:nvPr>
        </p:nvSpPr>
        <p:spPr/>
        <p:txBody>
          <a:bodyPr>
            <a:normAutofit fontScale="90000"/>
          </a:bodyPr>
          <a:lstStyle/>
          <a:p>
            <a:br>
              <a:rPr lang="el-GR" dirty="0"/>
            </a:br>
            <a:r>
              <a:rPr lang="el-GR" dirty="0"/>
              <a:t>C-204/12 έως 208/12, </a:t>
            </a:r>
            <a:r>
              <a:rPr lang="el-GR" dirty="0" err="1"/>
              <a:t>Εssent</a:t>
            </a:r>
            <a:r>
              <a:rPr lang="el-GR" dirty="0"/>
              <a:t> </a:t>
            </a:r>
            <a:r>
              <a:rPr lang="el-GR" dirty="0" err="1"/>
              <a:t>Belgium</a:t>
            </a:r>
            <a:r>
              <a:rPr lang="el-GR" dirty="0"/>
              <a:t> </a:t>
            </a:r>
            <a:br>
              <a:rPr lang="el-GR" dirty="0"/>
            </a:br>
            <a:endParaRPr lang="el-GR" dirty="0"/>
          </a:p>
        </p:txBody>
      </p:sp>
      <p:sp>
        <p:nvSpPr>
          <p:cNvPr id="3" name="Θέση περιεχομένου 2">
            <a:extLst>
              <a:ext uri="{FF2B5EF4-FFF2-40B4-BE49-F238E27FC236}">
                <a16:creationId xmlns:a16="http://schemas.microsoft.com/office/drawing/2014/main" id="{81A28C4F-7689-4F6F-B613-DC99DD76F315}"/>
              </a:ext>
            </a:extLst>
          </p:cNvPr>
          <p:cNvSpPr>
            <a:spLocks noGrp="1"/>
          </p:cNvSpPr>
          <p:nvPr>
            <p:ph idx="1"/>
          </p:nvPr>
        </p:nvSpPr>
        <p:spPr>
          <a:xfrm>
            <a:off x="251520" y="1432074"/>
            <a:ext cx="8229600" cy="4853136"/>
          </a:xfrm>
        </p:spPr>
        <p:txBody>
          <a:bodyPr/>
          <a:lstStyle/>
          <a:p>
            <a:pPr algn="just">
              <a:lnSpc>
                <a:spcPct val="170000"/>
              </a:lnSpc>
              <a:spcBef>
                <a:spcPts val="0"/>
              </a:spcBef>
            </a:pPr>
            <a:r>
              <a:rPr lang="el-GR" sz="2400" dirty="0"/>
              <a:t>Έκρινε ότι το μέτρο που ευνοούσε ανανεώσιμη ενέργεια που παράγονταν στην Φλάνδρα συνιστούσε ΜΙΑΠΠ του ά. 34 (σκ. 77 και 83-88). </a:t>
            </a:r>
          </a:p>
          <a:p>
            <a:pPr algn="just">
              <a:lnSpc>
                <a:spcPct val="170000"/>
              </a:lnSpc>
              <a:spcBef>
                <a:spcPts val="0"/>
              </a:spcBef>
            </a:pPr>
            <a:r>
              <a:rPr lang="el-GR" sz="2400" dirty="0"/>
              <a:t>Έκρινε, ακόμη, ότι ο κανόνας ότι τα πράσινα πιστοποιητικά χορηγούνταν μόνον για την πράσινη ενέργεια που παράγονταν στην Φλάνδρα συνιστούσε περιορισμό των εισαγωγών</a:t>
            </a:r>
          </a:p>
        </p:txBody>
      </p:sp>
    </p:spTree>
    <p:extLst>
      <p:ext uri="{BB962C8B-B14F-4D97-AF65-F5344CB8AC3E}">
        <p14:creationId xmlns:p14="http://schemas.microsoft.com/office/powerpoint/2010/main" val="37251969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83E3051-8231-47F8-B81A-73796222DF89}"/>
              </a:ext>
            </a:extLst>
          </p:cNvPr>
          <p:cNvSpPr>
            <a:spLocks noGrp="1"/>
          </p:cNvSpPr>
          <p:nvPr>
            <p:ph type="title"/>
          </p:nvPr>
        </p:nvSpPr>
        <p:spPr>
          <a:xfrm>
            <a:off x="683568" y="379562"/>
            <a:ext cx="8229600" cy="1143000"/>
          </a:xfrm>
        </p:spPr>
        <p:txBody>
          <a:bodyPr>
            <a:normAutofit fontScale="90000"/>
          </a:bodyPr>
          <a:lstStyle/>
          <a:p>
            <a:r>
              <a:rPr lang="en-US" dirty="0"/>
              <a:t>C-204/12 </a:t>
            </a:r>
            <a:r>
              <a:rPr lang="el-GR" dirty="0"/>
              <a:t>έως 208/12, Ε</a:t>
            </a:r>
            <a:r>
              <a:rPr lang="en-US" dirty="0" err="1"/>
              <a:t>ssent</a:t>
            </a:r>
            <a:r>
              <a:rPr lang="en-US" dirty="0"/>
              <a:t> Belgium </a:t>
            </a:r>
            <a:endParaRPr lang="el-GR" dirty="0"/>
          </a:p>
        </p:txBody>
      </p:sp>
      <p:sp>
        <p:nvSpPr>
          <p:cNvPr id="3" name="Θέση περιεχομένου 2">
            <a:extLst>
              <a:ext uri="{FF2B5EF4-FFF2-40B4-BE49-F238E27FC236}">
                <a16:creationId xmlns:a16="http://schemas.microsoft.com/office/drawing/2014/main" id="{980C41BC-4ED2-4BE9-B1F7-8C3A2E5D6D57}"/>
              </a:ext>
            </a:extLst>
          </p:cNvPr>
          <p:cNvSpPr>
            <a:spLocks noGrp="1"/>
          </p:cNvSpPr>
          <p:nvPr>
            <p:ph idx="1"/>
          </p:nvPr>
        </p:nvSpPr>
        <p:spPr>
          <a:xfrm>
            <a:off x="457200" y="1600200"/>
            <a:ext cx="8229600" cy="4853136"/>
          </a:xfrm>
        </p:spPr>
        <p:txBody>
          <a:bodyPr>
            <a:normAutofit fontScale="85000" lnSpcReduction="10000"/>
          </a:bodyPr>
          <a:lstStyle/>
          <a:p>
            <a:pPr algn="just">
              <a:lnSpc>
                <a:spcPct val="170000"/>
              </a:lnSpc>
              <a:spcBef>
                <a:spcPts val="0"/>
              </a:spcBef>
            </a:pPr>
            <a:r>
              <a:rPr lang="el-GR" sz="2800" dirty="0"/>
              <a:t>Διότι εμπόδιζε τους παραγωγούς ηλεκτρικής ενέργειας να ικανοποιήσουν τις ποσοστώσεις τους με το να εισάγουν ανανεώσιμη ενέργεια. </a:t>
            </a:r>
          </a:p>
          <a:p>
            <a:pPr algn="just">
              <a:lnSpc>
                <a:spcPct val="170000"/>
              </a:lnSpc>
              <a:spcBef>
                <a:spcPts val="0"/>
              </a:spcBef>
            </a:pPr>
            <a:r>
              <a:rPr lang="el-GR" sz="2800" dirty="0"/>
              <a:t>Επιπλέον, τους εμπόδιζε να εμπορεύονται πράσινα πιστοποιητικά τα οποία αλλιώς θα είχαν αποκτήσει εισάγοντας ανανεώσιμη ηλεκτρική ενέργεια. </a:t>
            </a:r>
          </a:p>
          <a:p>
            <a:pPr algn="just">
              <a:lnSpc>
                <a:spcPct val="170000"/>
              </a:lnSpc>
              <a:spcBef>
                <a:spcPts val="0"/>
              </a:spcBef>
            </a:pPr>
            <a:r>
              <a:rPr lang="el-GR" dirty="0"/>
              <a:t>Ο σκοπός προώθησης των ΑΠΕ δύναται να δικαιολογήσει εμπόδια στην ελεύθερη κυκλοφορία των εμπορευμάτων </a:t>
            </a:r>
            <a:endParaRPr lang="el-GR" sz="2800" dirty="0"/>
          </a:p>
          <a:p>
            <a:endParaRPr lang="el-GR" dirty="0"/>
          </a:p>
        </p:txBody>
      </p:sp>
    </p:spTree>
    <p:extLst>
      <p:ext uri="{BB962C8B-B14F-4D97-AF65-F5344CB8AC3E}">
        <p14:creationId xmlns:p14="http://schemas.microsoft.com/office/powerpoint/2010/main" val="142325735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D8F7AFF-4A5D-4039-8881-7F7BD55A1CCD}"/>
              </a:ext>
            </a:extLst>
          </p:cNvPr>
          <p:cNvSpPr>
            <a:spLocks noGrp="1"/>
          </p:cNvSpPr>
          <p:nvPr>
            <p:ph type="title"/>
          </p:nvPr>
        </p:nvSpPr>
        <p:spPr/>
        <p:txBody>
          <a:bodyPr>
            <a:normAutofit fontScale="90000"/>
          </a:bodyPr>
          <a:lstStyle/>
          <a:p>
            <a:r>
              <a:rPr lang="en-US" dirty="0"/>
              <a:t>C-204/12 </a:t>
            </a:r>
            <a:r>
              <a:rPr lang="el-GR" dirty="0"/>
              <a:t>έως 208/12, Ε</a:t>
            </a:r>
            <a:r>
              <a:rPr lang="en-US" dirty="0" err="1"/>
              <a:t>ssent</a:t>
            </a:r>
            <a:r>
              <a:rPr lang="en-US" dirty="0"/>
              <a:t> Belgium </a:t>
            </a:r>
            <a:endParaRPr lang="el-GR" dirty="0"/>
          </a:p>
        </p:txBody>
      </p:sp>
      <p:sp>
        <p:nvSpPr>
          <p:cNvPr id="3" name="Θέση περιεχομένου 2">
            <a:extLst>
              <a:ext uri="{FF2B5EF4-FFF2-40B4-BE49-F238E27FC236}">
                <a16:creationId xmlns:a16="http://schemas.microsoft.com/office/drawing/2014/main" id="{662613AA-234E-4344-BFF7-FEA3A8557F72}"/>
              </a:ext>
            </a:extLst>
          </p:cNvPr>
          <p:cNvSpPr>
            <a:spLocks noGrp="1"/>
          </p:cNvSpPr>
          <p:nvPr>
            <p:ph idx="1"/>
          </p:nvPr>
        </p:nvSpPr>
        <p:spPr>
          <a:xfrm>
            <a:off x="457200" y="1600200"/>
            <a:ext cx="8229600" cy="5069160"/>
          </a:xfrm>
        </p:spPr>
        <p:txBody>
          <a:bodyPr/>
          <a:lstStyle/>
          <a:p>
            <a:pPr marL="720090" indent="-360045" algn="just">
              <a:spcAft>
                <a:spcPts val="1200"/>
              </a:spcAft>
            </a:pPr>
            <a:r>
              <a:rPr lang="el-GR" sz="2400" b="1" i="0" dirty="0">
                <a:effectLst/>
              </a:rPr>
              <a:t>Τα άρθρα 28 ΕΚ και 30 ΕΚ, έχουν την έννοια ότι δεν αντιτίθενται στο ανωτέρω εθνικό καθεστώς στηρίξεως, υπό την προϋπόθεση ότι:</a:t>
            </a:r>
          </a:p>
          <a:p>
            <a:pPr marL="720090" indent="-360045" algn="just">
              <a:spcAft>
                <a:spcPts val="1200"/>
              </a:spcAft>
            </a:pPr>
            <a:r>
              <a:rPr lang="el-GR" sz="2400" b="1" i="0" dirty="0">
                <a:effectLst/>
              </a:rPr>
              <a:t>θα θεσπισθούν μηχανισμοί για τη δημιουργία μιας πραγματικής αγοράς πιστοποιητικών στην οποία η προσφορά και η ζήτηση είναι όντως δυνατό να συναντηθούν και να τείνουν προς εξισορρόπηση, οπότε οι ενδιαφερόμενοι προμηθευτές έχουν πράγματι τη δυνατότητα να προμηθεύονται πιστοποιητικά κατά τρόπο αποτελεσματικό και υπό δίκαιους όρους</a:t>
            </a:r>
          </a:p>
        </p:txBody>
      </p:sp>
    </p:spTree>
    <p:extLst>
      <p:ext uri="{BB962C8B-B14F-4D97-AF65-F5344CB8AC3E}">
        <p14:creationId xmlns:p14="http://schemas.microsoft.com/office/powerpoint/2010/main" val="2908120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1 - Τίτλος">
            <a:extLst>
              <a:ext uri="{FF2B5EF4-FFF2-40B4-BE49-F238E27FC236}">
                <a16:creationId xmlns:a16="http://schemas.microsoft.com/office/drawing/2014/main" id="{33C3E61E-6FFB-4F17-A6D4-EB5B9F09553D}"/>
              </a:ext>
            </a:extLst>
          </p:cNvPr>
          <p:cNvSpPr>
            <a:spLocks noGrp="1"/>
          </p:cNvSpPr>
          <p:nvPr>
            <p:ph type="title"/>
          </p:nvPr>
        </p:nvSpPr>
        <p:spPr/>
        <p:txBody>
          <a:bodyPr/>
          <a:lstStyle/>
          <a:p>
            <a:pPr eaLnBrk="1" fontAlgn="auto" hangingPunct="1">
              <a:spcAft>
                <a:spcPts val="0"/>
              </a:spcAft>
              <a:defRPr/>
            </a:pPr>
            <a:r>
              <a:rPr lang="el-GR" sz="2800" dirty="0"/>
              <a:t>ΠΛΑΙΣΙΟ ΑΝΑΛΥΣΗΣ</a:t>
            </a:r>
          </a:p>
        </p:txBody>
      </p:sp>
      <p:sp>
        <p:nvSpPr>
          <p:cNvPr id="9219" name="2 - Θέση περιεχομένου">
            <a:extLst>
              <a:ext uri="{FF2B5EF4-FFF2-40B4-BE49-F238E27FC236}">
                <a16:creationId xmlns:a16="http://schemas.microsoft.com/office/drawing/2014/main" id="{94E3E4D9-BDAA-4EAA-8D39-F65808BD3302}"/>
              </a:ext>
            </a:extLst>
          </p:cNvPr>
          <p:cNvSpPr>
            <a:spLocks noGrp="1"/>
          </p:cNvSpPr>
          <p:nvPr>
            <p:ph idx="1"/>
          </p:nvPr>
        </p:nvSpPr>
        <p:spPr/>
        <p:txBody>
          <a:bodyPr/>
          <a:lstStyle/>
          <a:p>
            <a:pPr algn="ctr" eaLnBrk="1" hangingPunct="1"/>
            <a:r>
              <a:rPr lang="el-GR" altLang="el-GR" dirty="0"/>
              <a:t>ΕΛΕΥΘΕΡΗ ΚΥΚΛΟΦΟΡΙΑ ΕΜΠΟΡΕΥΜΑΤΩΝ</a:t>
            </a:r>
          </a:p>
          <a:p>
            <a:pPr algn="ctr" eaLnBrk="1" hangingPunct="1"/>
            <a:r>
              <a:rPr lang="el-GR" altLang="el-GR" dirty="0"/>
              <a:t>ΕΛΕΥΘΕΡΗ ΚΥΚΛΟΦΟΡΙΑ ΠΡΟΣΩΠΩΝ </a:t>
            </a:r>
          </a:p>
          <a:p>
            <a:pPr algn="ctr" eaLnBrk="1" hangingPunct="1"/>
            <a:r>
              <a:rPr lang="el-GR" altLang="el-GR" dirty="0"/>
              <a:t>ΕΛΕΥΘΕΡΙΑ ΕΓΚΑΤΑΣΤΑΣΗΣ</a:t>
            </a:r>
          </a:p>
          <a:p>
            <a:pPr algn="ctr" eaLnBrk="1" hangingPunct="1"/>
            <a:r>
              <a:rPr lang="el-GR" altLang="el-GR" dirty="0"/>
              <a:t>ΕΛΕΥΘΕΡΗ ΚΥΚΛΟΦΟΡΙΑ ΥΠΗΡΕΣΙΩΝ</a:t>
            </a:r>
          </a:p>
          <a:p>
            <a:pPr algn="ctr" eaLnBrk="1" hangingPunct="1"/>
            <a:r>
              <a:rPr lang="el-GR" altLang="el-GR" dirty="0"/>
              <a:t>ΕΛΕΥΘΕΡΗ ΚΙΝΗΣΗ ΚΕΦΑΛΑΙΩΝ ΚΑΙ ΠΛΗΡΩΜΩΝ</a:t>
            </a:r>
          </a:p>
          <a:p>
            <a:pPr algn="ctr" eaLnBrk="1" hangingPunct="1">
              <a:buFont typeface="Arial" panose="020B0604020202020204" pitchFamily="34" charset="0"/>
              <a:buNone/>
            </a:pPr>
            <a:r>
              <a:rPr lang="el-GR" altLang="el-GR" dirty="0"/>
              <a:t>ΣΤΟ ΔΙΚΑΙΟ ΤΗΣ ΕΝΕΡΓΕΙΑΣ</a:t>
            </a:r>
            <a:endParaRPr lang="en-US" altLang="el-GR" dirty="0"/>
          </a:p>
          <a:p>
            <a:pPr algn="ctr" eaLnBrk="1" hangingPunct="1">
              <a:buFont typeface="Arial" panose="020B0604020202020204" pitchFamily="34" charset="0"/>
              <a:buNone/>
            </a:pPr>
            <a:r>
              <a:rPr lang="el-GR" altLang="el-GR" dirty="0"/>
              <a:t>ΑΡΧΕΣ ΔΙΚΑΙΟΥ ΕΝΕΡΓΕΙΑΣ</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C4F58DA-169E-4C82-8E6B-1616B4F6BC64}"/>
              </a:ext>
            </a:extLst>
          </p:cNvPr>
          <p:cNvSpPr>
            <a:spLocks noGrp="1"/>
          </p:cNvSpPr>
          <p:nvPr>
            <p:ph type="title"/>
          </p:nvPr>
        </p:nvSpPr>
        <p:spPr/>
        <p:txBody>
          <a:bodyPr>
            <a:normAutofit fontScale="90000"/>
          </a:bodyPr>
          <a:lstStyle/>
          <a:p>
            <a:r>
              <a:rPr lang="en-US" dirty="0"/>
              <a:t>C-204/12 </a:t>
            </a:r>
            <a:r>
              <a:rPr lang="el-GR" dirty="0"/>
              <a:t>έως 208/12, Ε</a:t>
            </a:r>
            <a:r>
              <a:rPr lang="en-US" dirty="0" err="1"/>
              <a:t>ssent</a:t>
            </a:r>
            <a:r>
              <a:rPr lang="en-US" dirty="0"/>
              <a:t> Belgium </a:t>
            </a:r>
            <a:endParaRPr lang="el-GR" dirty="0"/>
          </a:p>
        </p:txBody>
      </p:sp>
      <p:sp>
        <p:nvSpPr>
          <p:cNvPr id="3" name="Θέση περιεχομένου 2">
            <a:extLst>
              <a:ext uri="{FF2B5EF4-FFF2-40B4-BE49-F238E27FC236}">
                <a16:creationId xmlns:a16="http://schemas.microsoft.com/office/drawing/2014/main" id="{CD35853E-8A43-4107-96DB-A72764CFA58A}"/>
              </a:ext>
            </a:extLst>
          </p:cNvPr>
          <p:cNvSpPr>
            <a:spLocks noGrp="1"/>
          </p:cNvSpPr>
          <p:nvPr>
            <p:ph idx="1"/>
          </p:nvPr>
        </p:nvSpPr>
        <p:spPr/>
        <p:txBody>
          <a:bodyPr/>
          <a:lstStyle/>
          <a:p>
            <a:pPr algn="just"/>
            <a:r>
              <a:rPr lang="el-GR" sz="2400" b="1" i="0" dirty="0">
                <a:solidFill>
                  <a:schemeClr val="tx1">
                    <a:lumMod val="95000"/>
                  </a:schemeClr>
                </a:solidFill>
                <a:effectLst/>
              </a:rPr>
              <a:t>η διαδικασία καθορισμού και το ποσό του διοικητικού προστίμου, που πρέπει να καταβάλουν οι προμηθευτές οι οποίοι δεν έχουν εκπληρώσει την υποχρέωση αυτή, να μη βαίνουν πέραν του αναγκαίου μέτρου ώστε να αποτελούν κίνητρο για τους παραγωγούς να αυξάνουν πράγματι την παραγωγή τους πράσινης ηλεκτρικής ενέργειας και τους προμηθευτές που υπέχουν την εν λόγω υποχρέωση να αποκτούν τα απαιτούμενα πιστοποιητικά, και να αποφεύγεται μεταξύ άλλων, η επιβολή υπερβολικά μεγάλης κυρώσεως στους οικείους επιχειρηματίες.</a:t>
            </a:r>
          </a:p>
          <a:p>
            <a:endParaRPr lang="el-GR" dirty="0"/>
          </a:p>
        </p:txBody>
      </p:sp>
    </p:spTree>
    <p:extLst>
      <p:ext uri="{BB962C8B-B14F-4D97-AF65-F5344CB8AC3E}">
        <p14:creationId xmlns:p14="http://schemas.microsoft.com/office/powerpoint/2010/main" val="224877850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8ABEABE-DFF8-4A38-9D2F-5C4AA568DEDA}"/>
              </a:ext>
            </a:extLst>
          </p:cNvPr>
          <p:cNvSpPr>
            <a:spLocks noGrp="1"/>
          </p:cNvSpPr>
          <p:nvPr>
            <p:ph type="title"/>
          </p:nvPr>
        </p:nvSpPr>
        <p:spPr/>
        <p:txBody>
          <a:bodyPr/>
          <a:lstStyle/>
          <a:p>
            <a:r>
              <a:rPr lang="en-US" dirty="0"/>
              <a:t>CASE STUDY </a:t>
            </a:r>
            <a:endParaRPr lang="el-GR" dirty="0"/>
          </a:p>
        </p:txBody>
      </p:sp>
      <p:sp>
        <p:nvSpPr>
          <p:cNvPr id="3" name="Θέση περιεχομένου 2">
            <a:extLst>
              <a:ext uri="{FF2B5EF4-FFF2-40B4-BE49-F238E27FC236}">
                <a16:creationId xmlns:a16="http://schemas.microsoft.com/office/drawing/2014/main" id="{99E9F5A3-03E1-48EB-ADDA-31C3A5A58C28}"/>
              </a:ext>
            </a:extLst>
          </p:cNvPr>
          <p:cNvSpPr>
            <a:spLocks noGrp="1"/>
          </p:cNvSpPr>
          <p:nvPr>
            <p:ph idx="1"/>
          </p:nvPr>
        </p:nvSpPr>
        <p:spPr/>
        <p:txBody>
          <a:bodyPr/>
          <a:lstStyle/>
          <a:p>
            <a:pPr algn="just">
              <a:lnSpc>
                <a:spcPct val="150000"/>
              </a:lnSpc>
              <a:spcBef>
                <a:spcPts val="0"/>
              </a:spcBef>
            </a:pPr>
            <a:r>
              <a:rPr lang="el-GR" dirty="0"/>
              <a:t>Εθνική ρύθμιση ορίζει ότι η καταβολή επιβαρύνσεως</a:t>
            </a:r>
            <a:r>
              <a:rPr lang="en-US" dirty="0"/>
              <a:t> (</a:t>
            </a:r>
            <a:r>
              <a:rPr lang="el-GR" dirty="0"/>
              <a:t>τέλους υπολογιζόμενου βάσει </a:t>
            </a:r>
            <a:r>
              <a:rPr lang="en-US" dirty="0"/>
              <a:t>kw</a:t>
            </a:r>
            <a:r>
              <a:rPr lang="el-GR" dirty="0"/>
              <a:t>) για τις υπηρεσίες δικτύου σε περίπτωση εξαγωγής της ηλεκτρικής ενέργειας πραγματοποιείται από τον εξαγωγέα ηλεκτρικής ενέργειας εκτός εάν αποδεικνύει ότι η εξαγόμενη ενέργεια είχε εισαχθεί στην καθορισμένη επικράτεια </a:t>
            </a:r>
          </a:p>
        </p:txBody>
      </p:sp>
    </p:spTree>
    <p:extLst>
      <p:ext uri="{BB962C8B-B14F-4D97-AF65-F5344CB8AC3E}">
        <p14:creationId xmlns:p14="http://schemas.microsoft.com/office/powerpoint/2010/main" val="15217317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EDC0F5A-BD47-42CC-AC37-A41B01773612}"/>
              </a:ext>
            </a:extLst>
          </p:cNvPr>
          <p:cNvSpPr>
            <a:spLocks noGrp="1"/>
          </p:cNvSpPr>
          <p:nvPr>
            <p:ph type="title"/>
          </p:nvPr>
        </p:nvSpPr>
        <p:spPr/>
        <p:txBody>
          <a:bodyPr/>
          <a:lstStyle/>
          <a:p>
            <a:r>
              <a:rPr lang="en-US" dirty="0"/>
              <a:t>CASE STUDY </a:t>
            </a:r>
            <a:endParaRPr lang="el-GR" dirty="0"/>
          </a:p>
        </p:txBody>
      </p:sp>
      <p:sp>
        <p:nvSpPr>
          <p:cNvPr id="3" name="Θέση περιεχομένου 2">
            <a:extLst>
              <a:ext uri="{FF2B5EF4-FFF2-40B4-BE49-F238E27FC236}">
                <a16:creationId xmlns:a16="http://schemas.microsoft.com/office/drawing/2014/main" id="{C5349BFD-CB72-4A88-99F7-445F024B398C}"/>
              </a:ext>
            </a:extLst>
          </p:cNvPr>
          <p:cNvSpPr>
            <a:spLocks noGrp="1"/>
          </p:cNvSpPr>
          <p:nvPr>
            <p:ph idx="1"/>
          </p:nvPr>
        </p:nvSpPr>
        <p:spPr/>
        <p:txBody>
          <a:bodyPr/>
          <a:lstStyle/>
          <a:p>
            <a:pPr algn="just"/>
            <a:r>
              <a:rPr lang="el-GR" dirty="0"/>
              <a:t>Ισχυρισμοί – Υποχρέωση των κρατών μελών να μεριμνούν για τη διατήρηση ισορροπίας μεταξύ ζητήσεως ηλεκτρισμού και δυναμικότητας παραγωγής </a:t>
            </a:r>
            <a:endParaRPr lang="en-US" dirty="0"/>
          </a:p>
          <a:p>
            <a:pPr algn="just"/>
            <a:endParaRPr lang="en-US" dirty="0"/>
          </a:p>
          <a:p>
            <a:pPr algn="just"/>
            <a:r>
              <a:rPr lang="el-GR" dirty="0"/>
              <a:t>Ας προσπαθήσουμε να δώσουμε λύση </a:t>
            </a:r>
          </a:p>
        </p:txBody>
      </p:sp>
    </p:spTree>
    <p:extLst>
      <p:ext uri="{BB962C8B-B14F-4D97-AF65-F5344CB8AC3E}">
        <p14:creationId xmlns:p14="http://schemas.microsoft.com/office/powerpoint/2010/main" val="387053771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52F9CB2-2B30-7D87-A8F3-015959C09D27}"/>
              </a:ext>
            </a:extLst>
          </p:cNvPr>
          <p:cNvSpPr>
            <a:spLocks noGrp="1"/>
          </p:cNvSpPr>
          <p:nvPr>
            <p:ph type="title"/>
          </p:nvPr>
        </p:nvSpPr>
        <p:spPr/>
        <p:txBody>
          <a:bodyPr>
            <a:normAutofit fontScale="90000"/>
          </a:bodyPr>
          <a:lstStyle/>
          <a:p>
            <a:r>
              <a:rPr lang="en-US" dirty="0"/>
              <a:t>C</a:t>
            </a:r>
            <a:r>
              <a:rPr lang="el-GR" dirty="0"/>
              <a:t>-157/94-ΕΠΙΤΡΟΠΗ /ΒΑΣΙΛΕΙΟ ΚΑΤΩ ΧΩΡΩΝ </a:t>
            </a:r>
          </a:p>
        </p:txBody>
      </p:sp>
      <p:sp>
        <p:nvSpPr>
          <p:cNvPr id="3" name="Θέση περιεχομένου 2">
            <a:extLst>
              <a:ext uri="{FF2B5EF4-FFF2-40B4-BE49-F238E27FC236}">
                <a16:creationId xmlns:a16="http://schemas.microsoft.com/office/drawing/2014/main" id="{A73D84B5-1B64-D30A-BF9C-EB63D49D15C8}"/>
              </a:ext>
            </a:extLst>
          </p:cNvPr>
          <p:cNvSpPr>
            <a:spLocks noGrp="1"/>
          </p:cNvSpPr>
          <p:nvPr>
            <p:ph idx="1"/>
          </p:nvPr>
        </p:nvSpPr>
        <p:spPr>
          <a:xfrm>
            <a:off x="457200" y="1600200"/>
            <a:ext cx="8229600" cy="4983162"/>
          </a:xfrm>
        </p:spPr>
        <p:txBody>
          <a:bodyPr/>
          <a:lstStyle/>
          <a:p>
            <a:pPr algn="just">
              <a:lnSpc>
                <a:spcPct val="150000"/>
              </a:lnSpc>
              <a:spcBef>
                <a:spcPts val="0"/>
              </a:spcBef>
            </a:pPr>
            <a:r>
              <a:rPr lang="el-GR" sz="2400" dirty="0">
                <a:latin typeface="Calibri" panose="020F0502020204030204" pitchFamily="34" charset="0"/>
                <a:ea typeface="Calibri" panose="020F0502020204030204" pitchFamily="34" charset="0"/>
                <a:cs typeface="Times New Roman" panose="02020603050405020304" pitchFamily="18" charset="0"/>
              </a:rPr>
              <a:t>Σύμφωνα με την νομοθεσία της Ολλανδίας η εισαγωγή ηλεκτρικής ενέργειας επιτρεπόταν να διενεργείται από την οριζόμενη προ τούτο επιχείρηση (</a:t>
            </a:r>
            <a:r>
              <a:rPr lang="en-US" sz="2400" dirty="0">
                <a:latin typeface="Calibri" panose="020F0502020204030204" pitchFamily="34" charset="0"/>
                <a:ea typeface="Calibri" panose="020F0502020204030204" pitchFamily="34" charset="0"/>
                <a:cs typeface="Times New Roman" panose="02020603050405020304" pitchFamily="18" charset="0"/>
              </a:rPr>
              <a:t>SEP)</a:t>
            </a:r>
            <a:endParaRPr lang="el-GR" sz="2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Bef>
                <a:spcPts val="0"/>
              </a:spcBef>
            </a:pPr>
            <a:r>
              <a:rPr lang="el-GR" sz="2400" dirty="0">
                <a:latin typeface="Calibri" panose="020F0502020204030204" pitchFamily="34" charset="0"/>
                <a:ea typeface="Calibri" panose="020F0502020204030204" pitchFamily="34" charset="0"/>
                <a:cs typeface="Times New Roman" panose="02020603050405020304" pitchFamily="18" charset="0"/>
              </a:rPr>
              <a:t>Επιπροσθέτως, η επίμαχη εθνική νομοθεσία προέβλεπε ότι απαγορευόταν η παράδοση σε τρίτον ηλεκτρικού ρεύματος εισαγομένου από οποιονδήποτε πλην της SEP. Ως εκ τούτων, οι τελικοί καταναλωτές είχαν το δικαίωμα εισαγωγής υπό τον όρο ότι θα χρησιμοποιηθεί αποκλειστικά  για τις δικές τους ανάγκες</a:t>
            </a:r>
          </a:p>
          <a:p>
            <a:endParaRPr lang="el-GR" dirty="0"/>
          </a:p>
        </p:txBody>
      </p:sp>
    </p:spTree>
    <p:extLst>
      <p:ext uri="{BB962C8B-B14F-4D97-AF65-F5344CB8AC3E}">
        <p14:creationId xmlns:p14="http://schemas.microsoft.com/office/powerpoint/2010/main" val="31564147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444D340-A3B0-5C70-8EAC-BCB0A1689FCF}"/>
              </a:ext>
            </a:extLst>
          </p:cNvPr>
          <p:cNvSpPr>
            <a:spLocks noGrp="1"/>
          </p:cNvSpPr>
          <p:nvPr>
            <p:ph type="title"/>
          </p:nvPr>
        </p:nvSpPr>
        <p:spPr/>
        <p:txBody>
          <a:bodyPr/>
          <a:lstStyle/>
          <a:p>
            <a:r>
              <a:rPr lang="en-US" dirty="0"/>
              <a:t>C</a:t>
            </a:r>
            <a:r>
              <a:rPr lang="el-GR" dirty="0"/>
              <a:t>-157/94</a:t>
            </a:r>
          </a:p>
        </p:txBody>
      </p:sp>
      <p:sp>
        <p:nvSpPr>
          <p:cNvPr id="3" name="Θέση περιεχομένου 2">
            <a:extLst>
              <a:ext uri="{FF2B5EF4-FFF2-40B4-BE49-F238E27FC236}">
                <a16:creationId xmlns:a16="http://schemas.microsoft.com/office/drawing/2014/main" id="{7C11360D-3FE5-0506-5FD6-B71773833C1C}"/>
              </a:ext>
            </a:extLst>
          </p:cNvPr>
          <p:cNvSpPr>
            <a:spLocks noGrp="1"/>
          </p:cNvSpPr>
          <p:nvPr>
            <p:ph idx="1"/>
          </p:nvPr>
        </p:nvSpPr>
        <p:spPr/>
        <p:txBody>
          <a:bodyPr/>
          <a:lstStyle/>
          <a:p>
            <a:pPr algn="just">
              <a:lnSpc>
                <a:spcPct val="150000"/>
              </a:lnSpc>
              <a:spcBef>
                <a:spcPts val="0"/>
              </a:spcBef>
            </a:pPr>
            <a:r>
              <a:rPr lang="el-GR" sz="2400" dirty="0">
                <a:latin typeface="Calibri" panose="020F0502020204030204" pitchFamily="34" charset="0"/>
                <a:ea typeface="Calibri" panose="020F0502020204030204" pitchFamily="34" charset="0"/>
                <a:cs typeface="Times New Roman" panose="02020603050405020304" pitchFamily="18" charset="0"/>
              </a:rPr>
              <a:t>Η Επιτροπή εκτίμησε ότι η ανωτέρω νομοθεσία συνεπάγεται αποκλειστικά δικαιώματα στην </a:t>
            </a:r>
            <a:r>
              <a:rPr lang="en-US" sz="2400" dirty="0">
                <a:latin typeface="Calibri" panose="020F0502020204030204" pitchFamily="34" charset="0"/>
                <a:ea typeface="Calibri" panose="020F0502020204030204" pitchFamily="34" charset="0"/>
                <a:cs typeface="Times New Roman" panose="02020603050405020304" pitchFamily="18" charset="0"/>
              </a:rPr>
              <a:t>SEP </a:t>
            </a:r>
            <a:r>
              <a:rPr lang="el-GR" sz="2400" dirty="0">
                <a:latin typeface="Calibri" panose="020F0502020204030204" pitchFamily="34" charset="0"/>
                <a:ea typeface="Calibri" panose="020F0502020204030204" pitchFamily="34" charset="0"/>
                <a:cs typeface="Times New Roman" panose="02020603050405020304" pitchFamily="18" charset="0"/>
              </a:rPr>
              <a:t>εισαγωγής ηλεκτρικής ενέργειας ακολούθησε την προδικασία που αναφέρεται στην άσκηση προσφυγής επί </a:t>
            </a:r>
            <a:r>
              <a:rPr lang="el-GR" sz="2400" dirty="0" err="1">
                <a:latin typeface="Calibri" panose="020F0502020204030204" pitchFamily="34" charset="0"/>
                <a:ea typeface="Calibri" panose="020F0502020204030204" pitchFamily="34" charset="0"/>
                <a:cs typeface="Times New Roman" panose="02020603050405020304" pitchFamily="18" charset="0"/>
              </a:rPr>
              <a:t>παραβάσει</a:t>
            </a:r>
            <a:r>
              <a:rPr lang="el-GR" sz="2400" dirty="0">
                <a:latin typeface="Calibri" panose="020F0502020204030204" pitchFamily="34" charset="0"/>
                <a:ea typeface="Calibri" panose="020F0502020204030204" pitchFamily="34" charset="0"/>
                <a:cs typeface="Times New Roman" panose="02020603050405020304" pitchFamily="18" charset="0"/>
              </a:rPr>
              <a:t> και λόγω μη συμμόρφωσης της Ολλανδικής Κυβέρνησης τελικά άσκησε την ανωτέρω προσφυγή κατά της Ολλανδίας </a:t>
            </a:r>
          </a:p>
          <a:p>
            <a:endParaRPr lang="el-GR" dirty="0"/>
          </a:p>
        </p:txBody>
      </p:sp>
    </p:spTree>
    <p:extLst>
      <p:ext uri="{BB962C8B-B14F-4D97-AF65-F5344CB8AC3E}">
        <p14:creationId xmlns:p14="http://schemas.microsoft.com/office/powerpoint/2010/main" val="29837041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8111D9B-964F-97B9-B9F4-D8D88F2204EA}"/>
              </a:ext>
            </a:extLst>
          </p:cNvPr>
          <p:cNvSpPr>
            <a:spLocks noGrp="1"/>
          </p:cNvSpPr>
          <p:nvPr>
            <p:ph type="title"/>
          </p:nvPr>
        </p:nvSpPr>
        <p:spPr/>
        <p:txBody>
          <a:bodyPr/>
          <a:lstStyle/>
          <a:p>
            <a:r>
              <a:rPr lang="en-US" dirty="0"/>
              <a:t>C</a:t>
            </a:r>
            <a:r>
              <a:rPr lang="el-GR" dirty="0"/>
              <a:t>-157/94</a:t>
            </a:r>
          </a:p>
        </p:txBody>
      </p:sp>
      <p:sp>
        <p:nvSpPr>
          <p:cNvPr id="3" name="Θέση περιεχομένου 2">
            <a:extLst>
              <a:ext uri="{FF2B5EF4-FFF2-40B4-BE49-F238E27FC236}">
                <a16:creationId xmlns:a16="http://schemas.microsoft.com/office/drawing/2014/main" id="{764A9711-FB59-D3A8-9923-1A7D64F5D3B9}"/>
              </a:ext>
            </a:extLst>
          </p:cNvPr>
          <p:cNvSpPr>
            <a:spLocks noGrp="1"/>
          </p:cNvSpPr>
          <p:nvPr>
            <p:ph idx="1"/>
          </p:nvPr>
        </p:nvSpPr>
        <p:spPr>
          <a:xfrm>
            <a:off x="457200" y="1600200"/>
            <a:ext cx="8229600" cy="5141168"/>
          </a:xfrm>
        </p:spPr>
        <p:txBody>
          <a:bodyPr/>
          <a:lstStyle/>
          <a:p>
            <a:pPr algn="just">
              <a:lnSpc>
                <a:spcPct val="107000"/>
              </a:lnSpc>
              <a:spcBef>
                <a:spcPts val="0"/>
              </a:spcBef>
            </a:pPr>
            <a:r>
              <a:rPr lang="el-GR" sz="2400" dirty="0">
                <a:latin typeface="Calibri" panose="020F0502020204030204" pitchFamily="34" charset="0"/>
                <a:ea typeface="Calibri" panose="020F0502020204030204" pitchFamily="34" charset="0"/>
                <a:cs typeface="Times New Roman" panose="02020603050405020304" pitchFamily="18" charset="0"/>
              </a:rPr>
              <a:t>Η Επιτροπή υποστήριξε ότι η ύπαρξη εθνικού μονοπωλίου εισαγωγής εμποδίζει παραγωγούς άλλων κρατών μελών να πωλούν ηλεκτρική ενέργεια στην Ολλανδική επικράτεια σε άλλους πελάτες πλην του μονοπωλίου ενώ οι εγκατεστημένοι εντός της Ολλανδικής επικράτειας δεν μπορούσαν να επιλέγουν ελεύθερα τις πηγές εφοδιασμού τους σε ηλεκτρικό ρεύμα. </a:t>
            </a:r>
          </a:p>
          <a:p>
            <a:pPr algn="just">
              <a:lnSpc>
                <a:spcPct val="107000"/>
              </a:lnSpc>
              <a:spcBef>
                <a:spcPts val="0"/>
              </a:spcBef>
            </a:pPr>
            <a:r>
              <a:rPr lang="el-GR" sz="2400" dirty="0">
                <a:latin typeface="Calibri" panose="020F0502020204030204" pitchFamily="34" charset="0"/>
                <a:ea typeface="Calibri" panose="020F0502020204030204" pitchFamily="34" charset="0"/>
                <a:cs typeface="Times New Roman" panose="02020603050405020304" pitchFamily="18" charset="0"/>
              </a:rPr>
              <a:t>Επομένως, κατά την Επιτροπή, τα αποκλειστικά δικαιώματα εισαγωγής της SEP είναι ικανά να περιορίζουν τις συναλλαγές μεταξύ των κρατών μελών και, ως μέτρα ισοδυνάμου αποτελέσματος προς ποσοτικούς περιορισμούς επί των εισαγωγών, αντίκεινται προς το άρθρο 30 της Συνθήκης. </a:t>
            </a:r>
            <a:endParaRPr lang="el-GR" dirty="0"/>
          </a:p>
        </p:txBody>
      </p:sp>
    </p:spTree>
    <p:extLst>
      <p:ext uri="{BB962C8B-B14F-4D97-AF65-F5344CB8AC3E}">
        <p14:creationId xmlns:p14="http://schemas.microsoft.com/office/powerpoint/2010/main" val="260943307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2DB1C21-A293-94EA-1893-569E7895957E}"/>
              </a:ext>
            </a:extLst>
          </p:cNvPr>
          <p:cNvSpPr>
            <a:spLocks noGrp="1"/>
          </p:cNvSpPr>
          <p:nvPr>
            <p:ph type="title"/>
          </p:nvPr>
        </p:nvSpPr>
        <p:spPr/>
        <p:txBody>
          <a:bodyPr/>
          <a:lstStyle/>
          <a:p>
            <a:r>
              <a:rPr lang="en-US" dirty="0"/>
              <a:t>C</a:t>
            </a:r>
            <a:r>
              <a:rPr lang="el-GR" dirty="0"/>
              <a:t>-157/94</a:t>
            </a:r>
          </a:p>
        </p:txBody>
      </p:sp>
      <p:sp>
        <p:nvSpPr>
          <p:cNvPr id="3" name="Θέση περιεχομένου 2">
            <a:extLst>
              <a:ext uri="{FF2B5EF4-FFF2-40B4-BE49-F238E27FC236}">
                <a16:creationId xmlns:a16="http://schemas.microsoft.com/office/drawing/2014/main" id="{77569265-A726-2469-DF5F-15D97A4457A7}"/>
              </a:ext>
            </a:extLst>
          </p:cNvPr>
          <p:cNvSpPr>
            <a:spLocks noGrp="1"/>
          </p:cNvSpPr>
          <p:nvPr>
            <p:ph idx="1"/>
          </p:nvPr>
        </p:nvSpPr>
        <p:spPr/>
        <p:txBody>
          <a:bodyPr/>
          <a:lstStyle/>
          <a:p>
            <a:pPr algn="just">
              <a:lnSpc>
                <a:spcPct val="150000"/>
              </a:lnSpc>
              <a:spcBef>
                <a:spcPts val="0"/>
              </a:spcBef>
            </a:pPr>
            <a:r>
              <a:rPr lang="el-GR" sz="2800" dirty="0">
                <a:latin typeface="Calibri" panose="020F0502020204030204" pitchFamily="34" charset="0"/>
                <a:ea typeface="Calibri" panose="020F0502020204030204" pitchFamily="34" charset="0"/>
                <a:cs typeface="Times New Roman" panose="02020603050405020304" pitchFamily="18" charset="0"/>
              </a:rPr>
              <a:t>Συγχρόνως, τα δικαιώματα αυτά συνιστούν δυσμενή διάκριση κατά την έννοια του άρθρου 37 της Συνθήκης όχι μόνον έναντι των εγκατεστημένων σε άλλα κράτη μέλη </a:t>
            </a:r>
            <a:r>
              <a:rPr lang="el-GR" sz="2800" dirty="0" err="1">
                <a:latin typeface="Calibri" panose="020F0502020204030204" pitchFamily="34" charset="0"/>
                <a:ea typeface="Calibri" panose="020F0502020204030204" pitchFamily="34" charset="0"/>
                <a:cs typeface="Times New Roman" panose="02020603050405020304" pitchFamily="18" charset="0"/>
              </a:rPr>
              <a:t>εξαγωγέων</a:t>
            </a:r>
            <a:r>
              <a:rPr lang="el-GR" sz="2800" dirty="0">
                <a:latin typeface="Calibri" panose="020F0502020204030204" pitchFamily="34" charset="0"/>
                <a:ea typeface="Calibri" panose="020F0502020204030204" pitchFamily="34" charset="0"/>
                <a:cs typeface="Times New Roman" panose="02020603050405020304" pitchFamily="18" charset="0"/>
              </a:rPr>
              <a:t>, αλλά και έναντι των εγκατεστημένων στο οικείο κράτος μέλος καταναλωτών.</a:t>
            </a:r>
          </a:p>
          <a:p>
            <a:endParaRPr lang="el-GR" dirty="0"/>
          </a:p>
        </p:txBody>
      </p:sp>
    </p:spTree>
    <p:extLst>
      <p:ext uri="{BB962C8B-B14F-4D97-AF65-F5344CB8AC3E}">
        <p14:creationId xmlns:p14="http://schemas.microsoft.com/office/powerpoint/2010/main" val="314860350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A47626B-A001-CFAC-6F8B-AE1A90E97179}"/>
              </a:ext>
            </a:extLst>
          </p:cNvPr>
          <p:cNvSpPr>
            <a:spLocks noGrp="1"/>
          </p:cNvSpPr>
          <p:nvPr>
            <p:ph type="title"/>
          </p:nvPr>
        </p:nvSpPr>
        <p:spPr/>
        <p:txBody>
          <a:bodyPr/>
          <a:lstStyle/>
          <a:p>
            <a:r>
              <a:rPr lang="en-US" dirty="0"/>
              <a:t>C</a:t>
            </a:r>
            <a:r>
              <a:rPr lang="el-GR" dirty="0"/>
              <a:t>-157/94</a:t>
            </a:r>
          </a:p>
        </p:txBody>
      </p:sp>
      <p:sp>
        <p:nvSpPr>
          <p:cNvPr id="3" name="Θέση περιεχομένου 2">
            <a:extLst>
              <a:ext uri="{FF2B5EF4-FFF2-40B4-BE49-F238E27FC236}">
                <a16:creationId xmlns:a16="http://schemas.microsoft.com/office/drawing/2014/main" id="{25A26DCF-EBBA-3C6A-CAE7-E70FE794EA25}"/>
              </a:ext>
            </a:extLst>
          </p:cNvPr>
          <p:cNvSpPr>
            <a:spLocks noGrp="1"/>
          </p:cNvSpPr>
          <p:nvPr>
            <p:ph idx="1"/>
          </p:nvPr>
        </p:nvSpPr>
        <p:spPr>
          <a:xfrm>
            <a:off x="457200" y="1600200"/>
            <a:ext cx="8229600" cy="5257800"/>
          </a:xfrm>
        </p:spPr>
        <p:txBody>
          <a:bodyPr/>
          <a:lstStyle/>
          <a:p>
            <a:pPr algn="just"/>
            <a:r>
              <a:rPr lang="el-GR" dirty="0"/>
              <a:t>Το Δικαστήριο δέχθηκε ότι η αποστολή επιχείρησης  να μεριμνά για την αξιόπιστη και αποτελεσματική λειτουργία του συστήματος δημόσιας διανομής ηλεκτρικού ρεύματος στην εθνική επικράτεια με το χαμηλότερο δυνατό κόστος, αποτελεί υπηρεσία γενικού οικονομικού συμφέροντος </a:t>
            </a:r>
          </a:p>
          <a:p>
            <a:pPr algn="just"/>
            <a:r>
              <a:rPr lang="el-GR" dirty="0"/>
              <a:t>Η Ολλανδία παρέθεσε λεπτομερή περιγραφή της λειτουργίας του συστήματος παροχής ηλεκτρικού ρεύματος και εξήγησε τις συνέπειες σε περίπτωση καταργήσεως των αποκλειστικών δικαιωμάτων εισαγωγής (κλονισμός του συστήματος δημόσιας παροχής ρεύματος </a:t>
            </a:r>
          </a:p>
        </p:txBody>
      </p:sp>
    </p:spTree>
    <p:extLst>
      <p:ext uri="{BB962C8B-B14F-4D97-AF65-F5344CB8AC3E}">
        <p14:creationId xmlns:p14="http://schemas.microsoft.com/office/powerpoint/2010/main" val="43626063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9A81BC6-C7D6-FC45-9B1F-5F8C432B41E3}"/>
              </a:ext>
            </a:extLst>
          </p:cNvPr>
          <p:cNvSpPr>
            <a:spLocks noGrp="1"/>
          </p:cNvSpPr>
          <p:nvPr>
            <p:ph type="title"/>
          </p:nvPr>
        </p:nvSpPr>
        <p:spPr/>
        <p:txBody>
          <a:bodyPr/>
          <a:lstStyle/>
          <a:p>
            <a:r>
              <a:rPr lang="en-US" dirty="0"/>
              <a:t>C</a:t>
            </a:r>
            <a:r>
              <a:rPr lang="el-GR" dirty="0"/>
              <a:t>-157/94</a:t>
            </a:r>
          </a:p>
        </p:txBody>
      </p:sp>
      <p:sp>
        <p:nvSpPr>
          <p:cNvPr id="3" name="Θέση περιεχομένου 2">
            <a:extLst>
              <a:ext uri="{FF2B5EF4-FFF2-40B4-BE49-F238E27FC236}">
                <a16:creationId xmlns:a16="http://schemas.microsoft.com/office/drawing/2014/main" id="{0E5BD162-4F24-24E9-CE38-FD3ECA4DE03C}"/>
              </a:ext>
            </a:extLst>
          </p:cNvPr>
          <p:cNvSpPr>
            <a:spLocks noGrp="1"/>
          </p:cNvSpPr>
          <p:nvPr>
            <p:ph idx="1"/>
          </p:nvPr>
        </p:nvSpPr>
        <p:spPr/>
        <p:txBody>
          <a:bodyPr/>
          <a:lstStyle/>
          <a:p>
            <a:pPr algn="just"/>
            <a:r>
              <a:rPr lang="el-GR" dirty="0"/>
              <a:t>Εφόσον το κράτος μέλος εκθέτει εμπεριστατωμένα τους λόγους σχετικά με την εκπλήρωση της παροχής γενικού οικονομικού συμφέροντος δεν είναι αναγκαίο να αποδείξει κατά τρόπο </a:t>
            </a:r>
            <a:r>
              <a:rPr lang="el-GR"/>
              <a:t>θετικό ότι </a:t>
            </a:r>
            <a:r>
              <a:rPr lang="el-GR" dirty="0"/>
              <a:t>κανένα άλλο μέτρο δεν μπορεί να διασφαλίσει την εκπλήρωση της εν λόγω αποστολής</a:t>
            </a:r>
          </a:p>
        </p:txBody>
      </p:sp>
    </p:spTree>
    <p:extLst>
      <p:ext uri="{BB962C8B-B14F-4D97-AF65-F5344CB8AC3E}">
        <p14:creationId xmlns:p14="http://schemas.microsoft.com/office/powerpoint/2010/main" val="110875490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4">
            <a:extLst>
              <a:ext uri="{FF2B5EF4-FFF2-40B4-BE49-F238E27FC236}">
                <a16:creationId xmlns:a16="http://schemas.microsoft.com/office/drawing/2014/main" id="{6DC33ACA-9B75-423F-BB44-84B398886573}"/>
              </a:ext>
            </a:extLst>
          </p:cNvPr>
          <p:cNvGraphicFramePr>
            <a:graphicFrameLocks/>
          </p:cNvGraphicFramePr>
          <p:nvPr/>
        </p:nvGraphicFramePr>
        <p:xfrm>
          <a:off x="457200" y="274638"/>
          <a:ext cx="8229600" cy="58515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CEC3468-4B63-4760-8427-29FF7BDB7A70}"/>
              </a:ext>
            </a:extLst>
          </p:cNvPr>
          <p:cNvSpPr>
            <a:spLocks noGrp="1"/>
          </p:cNvSpPr>
          <p:nvPr>
            <p:ph type="title"/>
          </p:nvPr>
        </p:nvSpPr>
        <p:spPr/>
        <p:txBody>
          <a:bodyPr>
            <a:normAutofit fontScale="90000"/>
          </a:bodyPr>
          <a:lstStyle/>
          <a:p>
            <a:r>
              <a:rPr lang="el-GR" dirty="0"/>
              <a:t>Ελεύθερη κυκλοφορία των εμπορευμάτων </a:t>
            </a:r>
          </a:p>
        </p:txBody>
      </p:sp>
      <p:sp>
        <p:nvSpPr>
          <p:cNvPr id="3" name="Θέση περιεχομένου 2">
            <a:extLst>
              <a:ext uri="{FF2B5EF4-FFF2-40B4-BE49-F238E27FC236}">
                <a16:creationId xmlns:a16="http://schemas.microsoft.com/office/drawing/2014/main" id="{E7D64FA5-41BC-4402-A6A2-C3A8B4166BBB}"/>
              </a:ext>
            </a:extLst>
          </p:cNvPr>
          <p:cNvSpPr>
            <a:spLocks noGrp="1"/>
          </p:cNvSpPr>
          <p:nvPr>
            <p:ph idx="1"/>
          </p:nvPr>
        </p:nvSpPr>
        <p:spPr>
          <a:xfrm>
            <a:off x="457200" y="1600200"/>
            <a:ext cx="8229600" cy="4983162"/>
          </a:xfrm>
        </p:spPr>
        <p:txBody>
          <a:bodyPr/>
          <a:lstStyle/>
          <a:p>
            <a:pPr algn="just"/>
            <a:r>
              <a:rPr lang="el-GR" dirty="0"/>
              <a:t>Ελεύθερη κυκλοφορία των εμπορευμάτων σημαίνει κατάργηση όλων των φραγμών στις εισαγωγές και στις εξαγωγές των εμπορευμάτων μεταξύ των κρατών μελών </a:t>
            </a:r>
          </a:p>
          <a:p>
            <a:pPr algn="just"/>
            <a:r>
              <a:rPr lang="el-GR" dirty="0"/>
              <a:t>Οι φραγμοί που τίθενται έχουν ως στόχο την προστασία των εγχώριων προϊόντων και της εθνικής οικονομίας </a:t>
            </a:r>
          </a:p>
          <a:p>
            <a:pPr algn="just"/>
            <a:r>
              <a:rPr lang="el-GR" dirty="0"/>
              <a:t>Κυκλοφορία νοείται η οριστική διέλευση του προϊόντος και όχι η προσωρινή αποστολή ενός προϊόντος σε άλλη χώρα για παροχή ορισμένης υπηρεσίας </a:t>
            </a:r>
          </a:p>
          <a:p>
            <a:pPr algn="just"/>
            <a:endParaRPr lang="el-GR" dirty="0"/>
          </a:p>
          <a:p>
            <a:pPr algn="just"/>
            <a:endParaRPr lang="el-GR" dirty="0"/>
          </a:p>
        </p:txBody>
      </p:sp>
    </p:spTree>
    <p:extLst>
      <p:ext uri="{BB962C8B-B14F-4D97-AF65-F5344CB8AC3E}">
        <p14:creationId xmlns:p14="http://schemas.microsoft.com/office/powerpoint/2010/main" val="376920831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2C9D8727-8268-4DFE-BF30-5C5FB30E6CDC}"/>
              </a:ext>
            </a:extLst>
          </p:cNvPr>
          <p:cNvSpPr>
            <a:spLocks noGrp="1" noChangeArrowheads="1"/>
          </p:cNvSpPr>
          <p:nvPr>
            <p:ph type="title"/>
          </p:nvPr>
        </p:nvSpPr>
        <p:spPr/>
        <p:txBody>
          <a:bodyPr/>
          <a:lstStyle/>
          <a:p>
            <a:pPr marL="838200" indent="-838200" eaLnBrk="1" fontAlgn="auto" hangingPunct="1">
              <a:spcAft>
                <a:spcPts val="0"/>
              </a:spcAft>
              <a:defRPr/>
            </a:pPr>
            <a:r>
              <a:rPr lang="el-GR" sz="3200"/>
              <a:t>Ελεύθερη κυκλοφορία προσώπων</a:t>
            </a:r>
            <a:r>
              <a:rPr lang="en-US" sz="3200"/>
              <a:t> </a:t>
            </a:r>
            <a:br>
              <a:rPr lang="en-US" sz="3200"/>
            </a:br>
            <a:r>
              <a:rPr lang="el-GR" sz="3200"/>
              <a:t>πεδίο εφαρμογής</a:t>
            </a:r>
          </a:p>
        </p:txBody>
      </p:sp>
      <p:sp>
        <p:nvSpPr>
          <p:cNvPr id="11267" name="Rectangle 3">
            <a:extLst>
              <a:ext uri="{FF2B5EF4-FFF2-40B4-BE49-F238E27FC236}">
                <a16:creationId xmlns:a16="http://schemas.microsoft.com/office/drawing/2014/main" id="{FF09103A-5925-4FBD-B1E5-AD583009381E}"/>
              </a:ext>
            </a:extLst>
          </p:cNvPr>
          <p:cNvSpPr>
            <a:spLocks noGrp="1"/>
          </p:cNvSpPr>
          <p:nvPr>
            <p:ph idx="1"/>
          </p:nvPr>
        </p:nvSpPr>
        <p:spPr/>
        <p:txBody>
          <a:bodyPr/>
          <a:lstStyle/>
          <a:p>
            <a:pPr eaLnBrk="1" hangingPunct="1">
              <a:lnSpc>
                <a:spcPct val="80000"/>
              </a:lnSpc>
              <a:buFont typeface="Wingdings" panose="05000000000000000000" pitchFamily="2" charset="2"/>
              <a:buNone/>
            </a:pPr>
            <a:r>
              <a:rPr lang="en-US" altLang="el-GR" sz="1400"/>
              <a:t>    </a:t>
            </a:r>
            <a:endParaRPr lang="en-US" altLang="el-GR" sz="2000"/>
          </a:p>
          <a:p>
            <a:pPr algn="just" eaLnBrk="1" hangingPunct="1">
              <a:lnSpc>
                <a:spcPct val="80000"/>
              </a:lnSpc>
            </a:pPr>
            <a:r>
              <a:rPr lang="el-GR" altLang="el-GR"/>
              <a:t>Στις περιπτώσεις που ο διακινούμενος επιδιώκει έναν οικονομικό (κερδοσκοπικό) σκοπό</a:t>
            </a:r>
          </a:p>
          <a:p>
            <a:pPr algn="just" eaLnBrk="1" hangingPunct="1">
              <a:lnSpc>
                <a:spcPct val="80000"/>
              </a:lnSpc>
            </a:pPr>
            <a:endParaRPr lang="en-US" altLang="el-GR"/>
          </a:p>
          <a:p>
            <a:pPr algn="just" eaLnBrk="1" hangingPunct="1">
              <a:lnSpc>
                <a:spcPct val="80000"/>
              </a:lnSpc>
            </a:pPr>
            <a:r>
              <a:rPr lang="en-US" altLang="el-GR" sz="2000" i="1"/>
              <a:t> </a:t>
            </a:r>
            <a:r>
              <a:rPr lang="el-GR" altLang="el-GR"/>
              <a:t>Η κατάσταση παρουσιάζει κάποιο στοιχείο διασυνοριακότητας</a:t>
            </a:r>
          </a:p>
          <a:p>
            <a:pPr algn="just" eaLnBrk="1" hangingPunct="1">
              <a:lnSpc>
                <a:spcPct val="80000"/>
              </a:lnSpc>
            </a:pPr>
            <a:endParaRPr lang="el-GR" altLang="el-GR"/>
          </a:p>
          <a:p>
            <a:pPr algn="just" eaLnBrk="1" hangingPunct="1">
              <a:lnSpc>
                <a:spcPct val="80000"/>
              </a:lnSpc>
            </a:pPr>
            <a:r>
              <a:rPr lang="el-GR" altLang="el-GR"/>
              <a:t>Μια αμιγώς εσωτερική έννομη σχέση διέπεται από τους κανόνες του εθνικού δικαίου  </a:t>
            </a:r>
          </a:p>
          <a:p>
            <a:pPr algn="just" eaLnBrk="1" hangingPunct="1">
              <a:lnSpc>
                <a:spcPct val="80000"/>
              </a:lnSpc>
            </a:pPr>
            <a:endParaRPr lang="el-GR" altLang="el-GR"/>
          </a:p>
          <a:p>
            <a:pPr algn="just" eaLnBrk="1" hangingPunct="1">
              <a:lnSpc>
                <a:spcPct val="80000"/>
              </a:lnSpc>
              <a:buFont typeface="Wingdings" panose="05000000000000000000" pitchFamily="2" charset="2"/>
              <a:buNone/>
            </a:pPr>
            <a:r>
              <a:rPr lang="el-GR" altLang="el-GR"/>
              <a:t>   Τα παραπάνω σχετικοποιήθηκαν μετά την εισαγωγή της Ευρωπαϊκής Ιθαγένειας</a:t>
            </a:r>
            <a:endParaRPr lang="el-GR" altLang="el-GR" u="sng"/>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D971C1FF-5C1C-4F63-AA9B-2CF45FE691B0}"/>
              </a:ext>
            </a:extLst>
          </p:cNvPr>
          <p:cNvSpPr>
            <a:spLocks noGrp="1" noChangeArrowheads="1"/>
          </p:cNvSpPr>
          <p:nvPr>
            <p:ph type="title"/>
          </p:nvPr>
        </p:nvSpPr>
        <p:spPr>
          <a:xfrm>
            <a:off x="468313" y="476250"/>
            <a:ext cx="8229600" cy="1371600"/>
          </a:xfrm>
        </p:spPr>
        <p:txBody>
          <a:bodyPr/>
          <a:lstStyle/>
          <a:p>
            <a:pPr marL="762000" indent="-762000" eaLnBrk="1" fontAlgn="auto" hangingPunct="1">
              <a:spcAft>
                <a:spcPts val="0"/>
              </a:spcAft>
              <a:defRPr/>
            </a:pPr>
            <a:r>
              <a:rPr lang="el-GR" sz="3200"/>
              <a:t>Ελεύθερη κυκλοφορία εργαζομένων</a:t>
            </a:r>
            <a:br>
              <a:rPr lang="el-GR" sz="3200"/>
            </a:br>
            <a:r>
              <a:rPr lang="el-GR" sz="3200"/>
              <a:t>Φορείς του δικαιώματος</a:t>
            </a:r>
          </a:p>
        </p:txBody>
      </p:sp>
      <p:sp>
        <p:nvSpPr>
          <p:cNvPr id="12291" name="Rectangle 3">
            <a:extLst>
              <a:ext uri="{FF2B5EF4-FFF2-40B4-BE49-F238E27FC236}">
                <a16:creationId xmlns:a16="http://schemas.microsoft.com/office/drawing/2014/main" id="{EF416532-3E6D-4830-942A-2AF8DE4083E2}"/>
              </a:ext>
            </a:extLst>
          </p:cNvPr>
          <p:cNvSpPr>
            <a:spLocks noGrp="1"/>
          </p:cNvSpPr>
          <p:nvPr>
            <p:ph idx="1"/>
          </p:nvPr>
        </p:nvSpPr>
        <p:spPr/>
        <p:txBody>
          <a:bodyPr/>
          <a:lstStyle/>
          <a:p>
            <a:pPr algn="ctr" eaLnBrk="1" hangingPunct="1">
              <a:lnSpc>
                <a:spcPct val="80000"/>
              </a:lnSpc>
              <a:buFont typeface="Wingdings" panose="05000000000000000000" pitchFamily="2" charset="2"/>
              <a:buNone/>
            </a:pPr>
            <a:endParaRPr lang="el-GR" altLang="el-GR" sz="2400" u="sng"/>
          </a:p>
          <a:p>
            <a:pPr algn="ctr" eaLnBrk="1" hangingPunct="1">
              <a:lnSpc>
                <a:spcPct val="80000"/>
              </a:lnSpc>
              <a:buFont typeface="Wingdings" panose="05000000000000000000" pitchFamily="2" charset="2"/>
              <a:buNone/>
            </a:pPr>
            <a:endParaRPr lang="el-GR" altLang="el-GR" sz="2400" u="sng"/>
          </a:p>
          <a:p>
            <a:pPr algn="ctr" eaLnBrk="1" hangingPunct="1">
              <a:lnSpc>
                <a:spcPct val="80000"/>
              </a:lnSpc>
              <a:buFont typeface="Wingdings" panose="05000000000000000000" pitchFamily="2" charset="2"/>
              <a:buNone/>
            </a:pPr>
            <a:endParaRPr lang="el-GR" altLang="el-GR" sz="2400" u="sng"/>
          </a:p>
          <a:p>
            <a:pPr algn="ctr" eaLnBrk="1" hangingPunct="1">
              <a:lnSpc>
                <a:spcPct val="80000"/>
              </a:lnSpc>
              <a:buFont typeface="Wingdings" panose="05000000000000000000" pitchFamily="2" charset="2"/>
              <a:buNone/>
            </a:pPr>
            <a:r>
              <a:rPr lang="el-GR" altLang="el-GR" u="sng"/>
              <a:t>Έννοια εργαζομένου</a:t>
            </a:r>
            <a:r>
              <a:rPr lang="en-US" altLang="el-GR" u="sng"/>
              <a:t> (</a:t>
            </a:r>
            <a:r>
              <a:rPr lang="el-GR" altLang="el-GR" u="sng"/>
              <a:t>ΔΕΚ, 66/85, </a:t>
            </a:r>
            <a:r>
              <a:rPr lang="en-US" altLang="el-GR" i="1" u="sng"/>
              <a:t>Lawrie</a:t>
            </a:r>
            <a:r>
              <a:rPr lang="el-GR" altLang="el-GR" i="1" u="sng"/>
              <a:t>-</a:t>
            </a:r>
            <a:r>
              <a:rPr lang="en-US" altLang="el-GR" i="1" u="sng"/>
              <a:t>Blum</a:t>
            </a:r>
            <a:r>
              <a:rPr lang="el-GR" altLang="el-GR" i="1" u="sng"/>
              <a:t>)</a:t>
            </a:r>
            <a:r>
              <a:rPr lang="el-GR" altLang="el-GR"/>
              <a:t> </a:t>
            </a:r>
            <a:r>
              <a:rPr lang="en-US" altLang="el-GR" u="sng"/>
              <a:t>:</a:t>
            </a:r>
            <a:r>
              <a:rPr lang="en-US" altLang="el-GR"/>
              <a:t> </a:t>
            </a:r>
            <a:endParaRPr lang="el-GR" altLang="el-GR"/>
          </a:p>
          <a:p>
            <a:pPr eaLnBrk="1" hangingPunct="1">
              <a:lnSpc>
                <a:spcPct val="80000"/>
              </a:lnSpc>
            </a:pPr>
            <a:endParaRPr lang="el-GR" altLang="el-GR"/>
          </a:p>
          <a:p>
            <a:pPr algn="just" eaLnBrk="1" hangingPunct="1">
              <a:lnSpc>
                <a:spcPct val="80000"/>
              </a:lnSpc>
              <a:buFont typeface="Wingdings" panose="05000000000000000000" pitchFamily="2" charset="2"/>
              <a:buNone/>
            </a:pPr>
            <a:r>
              <a:rPr lang="el-GR" altLang="el-GR" i="1"/>
              <a:t>   </a:t>
            </a:r>
            <a:r>
              <a:rPr lang="el-GR" altLang="el-GR"/>
              <a:t>«κάποιος που για μια ορισμένη χρονική περίοδο παρέχει για λογαριασμό άλλου και σύμφωνα με τις εντολές του υπηρεσίες, για τις οποίες λαμβάνει ως αντάλλαγμα μια αμοιβή»</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6A52DCF9-1FB0-4B2E-84E2-4E60F3D8232A}"/>
              </a:ext>
            </a:extLst>
          </p:cNvPr>
          <p:cNvSpPr>
            <a:spLocks noGrp="1" noChangeArrowheads="1"/>
          </p:cNvSpPr>
          <p:nvPr>
            <p:ph type="title"/>
          </p:nvPr>
        </p:nvSpPr>
        <p:spPr/>
        <p:txBody>
          <a:bodyPr>
            <a:normAutofit fontScale="90000"/>
          </a:bodyPr>
          <a:lstStyle/>
          <a:p>
            <a:pPr eaLnBrk="1" fontAlgn="auto" hangingPunct="1">
              <a:spcAft>
                <a:spcPts val="0"/>
              </a:spcAft>
              <a:defRPr/>
            </a:pPr>
            <a:r>
              <a:rPr lang="el-GR" sz="3600"/>
              <a:t>Ελεύθερη κυκλοφορία εργαζομένων</a:t>
            </a:r>
            <a:br>
              <a:rPr lang="el-GR" sz="3600"/>
            </a:br>
            <a:r>
              <a:rPr lang="el-GR" sz="3600"/>
              <a:t> </a:t>
            </a:r>
            <a:r>
              <a:rPr lang="el-GR" sz="2800"/>
              <a:t>Στοιχεία έννοιας εργαζομένου</a:t>
            </a:r>
          </a:p>
        </p:txBody>
      </p:sp>
      <p:sp>
        <p:nvSpPr>
          <p:cNvPr id="13315" name="Rectangle 3">
            <a:extLst>
              <a:ext uri="{FF2B5EF4-FFF2-40B4-BE49-F238E27FC236}">
                <a16:creationId xmlns:a16="http://schemas.microsoft.com/office/drawing/2014/main" id="{A26753A8-DB25-4395-BC81-887A0E955A53}"/>
              </a:ext>
            </a:extLst>
          </p:cNvPr>
          <p:cNvSpPr>
            <a:spLocks noGrp="1"/>
          </p:cNvSpPr>
          <p:nvPr>
            <p:ph idx="1"/>
          </p:nvPr>
        </p:nvSpPr>
        <p:spPr/>
        <p:txBody>
          <a:bodyPr/>
          <a:lstStyle/>
          <a:p>
            <a:pPr eaLnBrk="1" hangingPunct="1">
              <a:lnSpc>
                <a:spcPct val="80000"/>
              </a:lnSpc>
            </a:pPr>
            <a:endParaRPr lang="en-US" altLang="el-GR" sz="900"/>
          </a:p>
          <a:p>
            <a:pPr algn="just" eaLnBrk="1" hangingPunct="1">
              <a:lnSpc>
                <a:spcPct val="80000"/>
              </a:lnSpc>
            </a:pPr>
            <a:r>
              <a:rPr lang="el-GR" altLang="el-GR" b="1"/>
              <a:t>α. Η παροχή υπηρεσιών</a:t>
            </a:r>
            <a:r>
              <a:rPr lang="el-GR" altLang="el-GR"/>
              <a:t>: «πραγματικών και γνήσιων οικονομικών δραστηριοτήτων, που δεν είναι τόσο περιορισμένες ώστε να παρουσιάζονται ως εντελώς ασήμαντες και μη ουσιώδεις» </a:t>
            </a:r>
          </a:p>
          <a:p>
            <a:pPr algn="just" eaLnBrk="1" hangingPunct="1">
              <a:lnSpc>
                <a:spcPct val="80000"/>
              </a:lnSpc>
              <a:buFont typeface="Wingdings" panose="05000000000000000000" pitchFamily="2" charset="2"/>
              <a:buNone/>
            </a:pPr>
            <a:endParaRPr lang="el-GR" altLang="el-GR"/>
          </a:p>
          <a:p>
            <a:pPr algn="just" eaLnBrk="1" hangingPunct="1">
              <a:lnSpc>
                <a:spcPct val="80000"/>
              </a:lnSpc>
            </a:pPr>
            <a:r>
              <a:rPr lang="el-GR" altLang="el-GR" b="1"/>
              <a:t>β. Η παροχή υπηρεσιών υπό τις εντολές άλλου</a:t>
            </a:r>
            <a:r>
              <a:rPr lang="el-GR" altLang="el-GR"/>
              <a:t>: ο εργαζόμενος, ως μισθωτός ή υπάλληλος, προσφέρει τις υπηρεσίες του ευρισκόμενος κάτω από ένα γνήσιο διευθυντικό δικαίωμα του εργοδότη του </a:t>
            </a:r>
          </a:p>
          <a:p>
            <a:pPr algn="just" eaLnBrk="1" hangingPunct="1">
              <a:lnSpc>
                <a:spcPct val="80000"/>
              </a:lnSpc>
              <a:buFont typeface="Wingdings" panose="05000000000000000000" pitchFamily="2" charset="2"/>
              <a:buNone/>
            </a:pPr>
            <a:br>
              <a:rPr lang="el-GR" altLang="el-GR" u="sng"/>
            </a:br>
            <a:endParaRPr lang="el-GR" altLang="el-GR" u="sng"/>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1 - Τίτλος">
            <a:extLst>
              <a:ext uri="{FF2B5EF4-FFF2-40B4-BE49-F238E27FC236}">
                <a16:creationId xmlns:a16="http://schemas.microsoft.com/office/drawing/2014/main" id="{6654C45F-C349-4D85-9A90-47271B8C9BC8}"/>
              </a:ext>
            </a:extLst>
          </p:cNvPr>
          <p:cNvSpPr>
            <a:spLocks noGrp="1"/>
          </p:cNvSpPr>
          <p:nvPr>
            <p:ph type="title"/>
          </p:nvPr>
        </p:nvSpPr>
        <p:spPr/>
        <p:txBody>
          <a:bodyPr/>
          <a:lstStyle/>
          <a:p>
            <a:pPr eaLnBrk="1" fontAlgn="auto" hangingPunct="1">
              <a:spcAft>
                <a:spcPts val="0"/>
              </a:spcAft>
              <a:defRPr/>
            </a:pPr>
            <a:r>
              <a:rPr lang="el-GR" sz="3200"/>
              <a:t>Στοιχεία Έννοιας Εργαζομένου </a:t>
            </a:r>
          </a:p>
        </p:txBody>
      </p:sp>
      <p:sp>
        <p:nvSpPr>
          <p:cNvPr id="14339" name="2 - Θέση περιεχομένου">
            <a:extLst>
              <a:ext uri="{FF2B5EF4-FFF2-40B4-BE49-F238E27FC236}">
                <a16:creationId xmlns:a16="http://schemas.microsoft.com/office/drawing/2014/main" id="{EAE082DD-37F2-430D-ADCE-AAA6E519941D}"/>
              </a:ext>
            </a:extLst>
          </p:cNvPr>
          <p:cNvSpPr>
            <a:spLocks noGrp="1"/>
          </p:cNvSpPr>
          <p:nvPr>
            <p:ph idx="1"/>
          </p:nvPr>
        </p:nvSpPr>
        <p:spPr/>
        <p:txBody>
          <a:bodyPr/>
          <a:lstStyle/>
          <a:p>
            <a:pPr algn="just" eaLnBrk="1" hangingPunct="1"/>
            <a:r>
              <a:rPr lang="el-GR" altLang="el-GR" b="1"/>
              <a:t>γ. Η αμοιβή ως αντάλλαγμα των προσφερόμενων υπηρεσιών</a:t>
            </a:r>
            <a:r>
              <a:rPr lang="el-GR" altLang="el-GR"/>
              <a:t>: Η ύπαρξη αμοιβής είναι αυτή που θεμελιώνει την ύπαρξη οικονομικής δραστηριότητας</a:t>
            </a:r>
            <a:r>
              <a:rPr lang="en-US" altLang="el-GR"/>
              <a:t>. </a:t>
            </a:r>
            <a:r>
              <a:rPr lang="el-GR" altLang="el-GR"/>
              <a:t>Το ύψος της αμοιβής άλλα και το είδος αυτής είναι αδιάφορα. </a:t>
            </a:r>
          </a:p>
          <a:p>
            <a:pPr eaLnBrk="1" hangingPunct="1"/>
            <a:endParaRPr lang="el-GR" altLang="el-G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65593537-E3EB-46EB-867E-3FA1B9EFB843}"/>
              </a:ext>
            </a:extLst>
          </p:cNvPr>
          <p:cNvSpPr>
            <a:spLocks noGrp="1" noChangeArrowheads="1"/>
          </p:cNvSpPr>
          <p:nvPr>
            <p:ph type="title"/>
          </p:nvPr>
        </p:nvSpPr>
        <p:spPr>
          <a:xfrm>
            <a:off x="468313" y="476250"/>
            <a:ext cx="8229600" cy="1371600"/>
          </a:xfrm>
        </p:spPr>
        <p:txBody>
          <a:bodyPr/>
          <a:lstStyle/>
          <a:p>
            <a:pPr marL="838200" indent="-838200" eaLnBrk="1" fontAlgn="auto" hangingPunct="1">
              <a:spcAft>
                <a:spcPts val="0"/>
              </a:spcAft>
              <a:defRPr/>
            </a:pPr>
            <a:r>
              <a:rPr lang="el-GR" sz="3200"/>
              <a:t>Ελεύθερη κυκλοφορία εργαζομένων- Το περιεχόμενο της ελευθερίας </a:t>
            </a:r>
          </a:p>
        </p:txBody>
      </p:sp>
      <p:sp>
        <p:nvSpPr>
          <p:cNvPr id="15363" name="Rectangle 3">
            <a:extLst>
              <a:ext uri="{FF2B5EF4-FFF2-40B4-BE49-F238E27FC236}">
                <a16:creationId xmlns:a16="http://schemas.microsoft.com/office/drawing/2014/main" id="{3F06F491-3DC5-4157-B6BC-373BB69FF32B}"/>
              </a:ext>
            </a:extLst>
          </p:cNvPr>
          <p:cNvSpPr>
            <a:spLocks noGrp="1"/>
          </p:cNvSpPr>
          <p:nvPr>
            <p:ph idx="1"/>
          </p:nvPr>
        </p:nvSpPr>
        <p:spPr>
          <a:xfrm>
            <a:off x="457200" y="1916113"/>
            <a:ext cx="8229600" cy="4608512"/>
          </a:xfrm>
        </p:spPr>
        <p:txBody>
          <a:bodyPr/>
          <a:lstStyle/>
          <a:p>
            <a:pPr eaLnBrk="1" hangingPunct="1">
              <a:lnSpc>
                <a:spcPct val="80000"/>
              </a:lnSpc>
              <a:buFont typeface="Wingdings" panose="05000000000000000000" pitchFamily="2" charset="2"/>
              <a:buNone/>
            </a:pPr>
            <a:endParaRPr lang="el-GR" altLang="el-GR" sz="2000"/>
          </a:p>
          <a:p>
            <a:pPr algn="just" eaLnBrk="1" hangingPunct="1">
              <a:lnSpc>
                <a:spcPct val="80000"/>
              </a:lnSpc>
              <a:buFont typeface="Wingdings" panose="05000000000000000000" pitchFamily="2" charset="2"/>
              <a:buNone/>
            </a:pPr>
            <a:r>
              <a:rPr lang="el-GR" altLang="el-GR"/>
              <a:t>Υλοποίηση της ελευθερίας σε τρία επίπεδα:</a:t>
            </a:r>
          </a:p>
          <a:p>
            <a:pPr algn="just" eaLnBrk="1" hangingPunct="1">
              <a:lnSpc>
                <a:spcPct val="80000"/>
              </a:lnSpc>
            </a:pPr>
            <a:r>
              <a:rPr lang="el-GR" altLang="el-GR"/>
              <a:t>Τίθεται ως θεμέλιό της η  αρχή της μη διάκρισης  λόγω ιθαγενείας μεταξύ των εργαζομένων πολιτών της ΕΕ </a:t>
            </a:r>
            <a:endParaRPr lang="el-GR" altLang="el-GR" i="1"/>
          </a:p>
          <a:p>
            <a:pPr algn="just" eaLnBrk="1" hangingPunct="1">
              <a:lnSpc>
                <a:spcPct val="80000"/>
              </a:lnSpc>
            </a:pPr>
            <a:r>
              <a:rPr lang="el-GR" altLang="el-GR"/>
              <a:t>Απαριθμούνται, κατά τρόπο μη εξαντλητικό, τα βασικά δικαιώματα, που συνεπάγεται η ελεύθερη κυκλοφορία των εργαζομένων</a:t>
            </a:r>
            <a:endParaRPr lang="el-GR" altLang="el-GR" i="1"/>
          </a:p>
          <a:p>
            <a:pPr algn="just" eaLnBrk="1" hangingPunct="1">
              <a:lnSpc>
                <a:spcPct val="80000"/>
              </a:lnSpc>
            </a:pPr>
            <a:r>
              <a:rPr lang="el-GR" altLang="el-GR"/>
              <a:t>Παρέχεται  η αναγκαία νομοθετική εξουσιοδότηση στα όργανα της Ένωσης, για να αποσαφηνίσουν το περιεχόμενο της ελεύθερης κυκλοφορίας με πράξεις του παραγώγου δικαίου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3 - Τίτλος">
            <a:extLst>
              <a:ext uri="{FF2B5EF4-FFF2-40B4-BE49-F238E27FC236}">
                <a16:creationId xmlns:a16="http://schemas.microsoft.com/office/drawing/2014/main" id="{850A7FAC-7FFC-422E-84A3-58C5581B5035}"/>
              </a:ext>
            </a:extLst>
          </p:cNvPr>
          <p:cNvSpPr>
            <a:spLocks noGrp="1"/>
          </p:cNvSpPr>
          <p:nvPr>
            <p:ph type="title"/>
          </p:nvPr>
        </p:nvSpPr>
        <p:spPr/>
        <p:txBody>
          <a:bodyPr/>
          <a:lstStyle/>
          <a:p>
            <a:pPr eaLnBrk="1" fontAlgn="auto" hangingPunct="1">
              <a:spcAft>
                <a:spcPts val="0"/>
              </a:spcAft>
              <a:defRPr/>
            </a:pPr>
            <a:r>
              <a:rPr lang="el-GR" sz="3200"/>
              <a:t>Περιεχόμενο </a:t>
            </a:r>
            <a:r>
              <a:rPr lang="el-GR"/>
              <a:t> </a:t>
            </a:r>
          </a:p>
        </p:txBody>
      </p:sp>
      <p:sp>
        <p:nvSpPr>
          <p:cNvPr id="7" name="6 - Θέση περιεχομένου">
            <a:extLst>
              <a:ext uri="{FF2B5EF4-FFF2-40B4-BE49-F238E27FC236}">
                <a16:creationId xmlns:a16="http://schemas.microsoft.com/office/drawing/2014/main" id="{22868D23-6765-473E-967A-E2B2C6AE72FA}"/>
              </a:ext>
            </a:extLst>
          </p:cNvPr>
          <p:cNvSpPr>
            <a:spLocks noGrp="1"/>
          </p:cNvSpPr>
          <p:nvPr>
            <p:ph idx="1"/>
          </p:nvPr>
        </p:nvSpPr>
        <p:spPr/>
        <p:txBody>
          <a:bodyPr rtlCol="0">
            <a:normAutofit lnSpcReduction="10000"/>
          </a:bodyPr>
          <a:lstStyle/>
          <a:p>
            <a:pPr marL="548640" indent="-411480" algn="just" eaLnBrk="1" fontAlgn="auto" hangingPunct="1">
              <a:spcAft>
                <a:spcPts val="0"/>
              </a:spcAft>
              <a:buClr>
                <a:schemeClr val="tx1">
                  <a:shade val="95000"/>
                </a:schemeClr>
              </a:buClr>
              <a:buFont typeface="Arial" pitchFamily="34" charset="0"/>
              <a:buChar char="•"/>
              <a:defRPr/>
            </a:pPr>
            <a:r>
              <a:rPr lang="el-GR" sz="3000" dirty="0"/>
              <a:t>Οι εργαζόμενοι μπορούν να</a:t>
            </a:r>
            <a:r>
              <a:rPr lang="en-US" sz="3000" dirty="0"/>
              <a:t>:</a:t>
            </a:r>
            <a:r>
              <a:rPr lang="el-GR" sz="3000" dirty="0"/>
              <a:t> </a:t>
            </a:r>
          </a:p>
          <a:p>
            <a:pPr marL="548640" indent="-411480" algn="just" eaLnBrk="1" fontAlgn="auto" hangingPunct="1">
              <a:spcAft>
                <a:spcPts val="0"/>
              </a:spcAft>
              <a:buClr>
                <a:schemeClr val="tx1">
                  <a:shade val="95000"/>
                </a:schemeClr>
              </a:buClr>
              <a:buFont typeface="Arial" pitchFamily="34" charset="0"/>
              <a:buChar char="•"/>
              <a:defRPr/>
            </a:pPr>
            <a:r>
              <a:rPr lang="el-GR" sz="3000" dirty="0"/>
              <a:t>α) αποδέχονται κάθε πραγματική προσφορά εργασίας,</a:t>
            </a:r>
          </a:p>
          <a:p>
            <a:pPr marL="548640" indent="-411480" algn="just" eaLnBrk="1" fontAlgn="auto" hangingPunct="1">
              <a:spcAft>
                <a:spcPts val="0"/>
              </a:spcAft>
              <a:buClr>
                <a:schemeClr val="tx1">
                  <a:shade val="95000"/>
                </a:schemeClr>
              </a:buClr>
              <a:buFont typeface="Arial" pitchFamily="34" charset="0"/>
              <a:buChar char="•"/>
              <a:defRPr/>
            </a:pPr>
            <a:r>
              <a:rPr lang="el-GR" sz="3000" dirty="0"/>
              <a:t>β) να διακινούνται ελεύθερα για τον σκοπό αυτό εντός της επικρατείας των κρατών μελών,</a:t>
            </a:r>
          </a:p>
          <a:p>
            <a:pPr marL="548640" indent="-411480" algn="just" eaLnBrk="1" fontAlgn="auto" hangingPunct="1">
              <a:spcAft>
                <a:spcPts val="0"/>
              </a:spcAft>
              <a:buClr>
                <a:schemeClr val="tx1">
                  <a:shade val="95000"/>
                </a:schemeClr>
              </a:buClr>
              <a:buFont typeface="Arial" pitchFamily="34" charset="0"/>
              <a:buChar char="•"/>
              <a:defRPr/>
            </a:pPr>
            <a:r>
              <a:rPr lang="el-GR" sz="3000" dirty="0"/>
              <a:t>γ) να διαμένουν σε ένα από τα κράτη μέλη με τον σκοπό να ασκούν εκεί ορισμένη εργασία </a:t>
            </a:r>
          </a:p>
          <a:p>
            <a:pPr marL="548640" indent="-411480" algn="just" eaLnBrk="1" fontAlgn="auto" hangingPunct="1">
              <a:spcAft>
                <a:spcPts val="0"/>
              </a:spcAft>
              <a:buClr>
                <a:schemeClr val="tx1">
                  <a:shade val="95000"/>
                </a:schemeClr>
              </a:buClr>
              <a:buFont typeface="Arial" pitchFamily="34" charset="0"/>
              <a:buChar char="•"/>
              <a:defRPr/>
            </a:pPr>
            <a:r>
              <a:rPr lang="el-GR" sz="3000" dirty="0"/>
              <a:t>δ)να παραμένουν στην επικράτεια ενός κράτους μέλους και μετά την άσκηση σ’ αυτό ορισμένης εργασίας</a:t>
            </a:r>
          </a:p>
          <a:p>
            <a:pPr marL="548640" indent="-411480" eaLnBrk="1" fontAlgn="auto" hangingPunct="1">
              <a:spcAft>
                <a:spcPts val="0"/>
              </a:spcAft>
              <a:buClr>
                <a:schemeClr val="tx1">
                  <a:shade val="95000"/>
                </a:schemeClr>
              </a:buClr>
              <a:buFont typeface="Arial" pitchFamily="34" charset="0"/>
              <a:buChar char="•"/>
              <a:defRPr/>
            </a:pPr>
            <a:endParaRPr lang="el-GR"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91B534E0-2463-459D-A8EF-6BF888D88AE5}"/>
              </a:ext>
            </a:extLst>
          </p:cNvPr>
          <p:cNvSpPr>
            <a:spLocks noGrp="1"/>
          </p:cNvSpPr>
          <p:nvPr>
            <p:ph type="title"/>
          </p:nvPr>
        </p:nvSpPr>
        <p:spPr>
          <a:xfrm>
            <a:off x="457200" y="107950"/>
            <a:ext cx="8229600" cy="1143000"/>
          </a:xfrm>
        </p:spPr>
        <p:txBody>
          <a:bodyPr>
            <a:normAutofit fontScale="90000"/>
          </a:bodyPr>
          <a:lstStyle/>
          <a:p>
            <a:pPr eaLnBrk="1" fontAlgn="auto" hangingPunct="1">
              <a:spcAft>
                <a:spcPts val="0"/>
              </a:spcAft>
              <a:defRPr/>
            </a:pPr>
            <a:r>
              <a:rPr lang="el-GR" sz="3600"/>
              <a:t>Ελεύθερη κυκλοφορία εργαζ</a:t>
            </a:r>
            <a:r>
              <a:rPr lang="el-GR"/>
              <a:t>ομένων</a:t>
            </a:r>
            <a:endParaRPr lang="en-US"/>
          </a:p>
        </p:txBody>
      </p:sp>
      <p:sp>
        <p:nvSpPr>
          <p:cNvPr id="17411" name="Content Placeholder 2">
            <a:extLst>
              <a:ext uri="{FF2B5EF4-FFF2-40B4-BE49-F238E27FC236}">
                <a16:creationId xmlns:a16="http://schemas.microsoft.com/office/drawing/2014/main" id="{343B94CE-A379-460C-87F6-9E9C18F7C9A1}"/>
              </a:ext>
            </a:extLst>
          </p:cNvPr>
          <p:cNvSpPr>
            <a:spLocks noGrp="1"/>
          </p:cNvSpPr>
          <p:nvPr>
            <p:ph idx="1"/>
          </p:nvPr>
        </p:nvSpPr>
        <p:spPr>
          <a:xfrm>
            <a:off x="457200" y="1271588"/>
            <a:ext cx="8229600" cy="5829820"/>
          </a:xfrm>
        </p:spPr>
        <p:txBody>
          <a:bodyPr/>
          <a:lstStyle/>
          <a:p>
            <a:pPr algn="just" eaLnBrk="1" hangingPunct="1"/>
            <a:r>
              <a:rPr lang="el-GR" altLang="el-GR" sz="2400" b="1" dirty="0"/>
              <a:t>Άμεση διάκριση</a:t>
            </a:r>
            <a:r>
              <a:rPr lang="el-GR" altLang="el-GR" sz="2400" dirty="0"/>
              <a:t>: Διαφορετική μεταχείριση μεταξύ προσώπων ευρισκομένων σε μια σχετικώς όμοια κατάσταση </a:t>
            </a:r>
            <a:r>
              <a:rPr lang="el-GR" altLang="el-GR" sz="2400" i="1" dirty="0"/>
              <a:t>ρητώς </a:t>
            </a:r>
            <a:r>
              <a:rPr lang="el-GR" altLang="el-GR" sz="2400" dirty="0"/>
              <a:t>επί τη βάσει της ιθαγενείας. (ΔΕΚ </a:t>
            </a:r>
            <a:r>
              <a:rPr lang="en-US" altLang="el-GR" sz="2400" dirty="0"/>
              <a:t>C- 1</a:t>
            </a:r>
            <a:r>
              <a:rPr lang="el-GR" altLang="el-GR" sz="2400" dirty="0"/>
              <a:t>85/96 Επιτροπή / Ελλάδα)</a:t>
            </a:r>
          </a:p>
          <a:p>
            <a:pPr algn="just" eaLnBrk="1" hangingPunct="1"/>
            <a:r>
              <a:rPr lang="el-GR" altLang="el-GR" sz="2400" b="1" dirty="0"/>
              <a:t>Έμμεση διάκριση</a:t>
            </a:r>
            <a:r>
              <a:rPr lang="el-GR" altLang="el-GR" sz="2400" dirty="0"/>
              <a:t>: Διαφορετική μεταχείριση μεταξύ προσώπων ευρισκομένων σε μια σχετικώς όμοια κατάσταση επί τη βάσει ενός </a:t>
            </a:r>
            <a:r>
              <a:rPr lang="el-GR" altLang="el-GR" sz="2400" i="1" dirty="0"/>
              <a:t>φαινομενικά</a:t>
            </a:r>
            <a:r>
              <a:rPr lang="el-GR" altLang="el-GR" sz="2400" dirty="0"/>
              <a:t> ουδέτερου λόγου (η βάση της διάκρισης δεν είναι η ιθαγένεια).</a:t>
            </a:r>
            <a:r>
              <a:rPr lang="en-US" altLang="el-GR" sz="2400" dirty="0"/>
              <a:t> (</a:t>
            </a:r>
            <a:r>
              <a:rPr lang="el-GR" altLang="el-GR" sz="2400" dirty="0"/>
              <a:t>ΔΕΚ </a:t>
            </a:r>
            <a:r>
              <a:rPr lang="en-US" altLang="el-GR" sz="2400" dirty="0"/>
              <a:t>C-237/94) </a:t>
            </a:r>
            <a:r>
              <a:rPr lang="el-GR" altLang="el-GR" sz="2400" dirty="0"/>
              <a:t>π.χ. κατοικία, γλώσσα </a:t>
            </a:r>
          </a:p>
          <a:p>
            <a:pPr algn="just" eaLnBrk="1" hangingPunct="1"/>
            <a:r>
              <a:rPr lang="el-GR" altLang="el-GR" sz="2400" b="1" dirty="0"/>
              <a:t>Μη διακρίνοντα μέτρα</a:t>
            </a:r>
            <a:r>
              <a:rPr lang="en-US" altLang="el-GR" sz="2400" b="1" dirty="0"/>
              <a:t>:</a:t>
            </a:r>
            <a:r>
              <a:rPr lang="el-GR" altLang="el-GR" sz="2400" dirty="0"/>
              <a:t>απαγόρευση κάθε εμποδίου ανεξάρτητα εάν αποτελεί άμεση ή έμμεση διάκριση, μέτρα που έστω και αδιακρίτως εφαρμοζόμενα κωλύουν την πρόσβαση στην αγορά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1EC91F6E-8196-451F-91C9-421C9F5AEB54}"/>
              </a:ext>
            </a:extLst>
          </p:cNvPr>
          <p:cNvSpPr>
            <a:spLocks noGrp="1"/>
          </p:cNvSpPr>
          <p:nvPr>
            <p:ph type="title"/>
          </p:nvPr>
        </p:nvSpPr>
        <p:spPr/>
        <p:txBody>
          <a:bodyPr/>
          <a:lstStyle/>
          <a:p>
            <a:pPr eaLnBrk="1" fontAlgn="auto" hangingPunct="1">
              <a:spcAft>
                <a:spcPts val="0"/>
              </a:spcAft>
              <a:defRPr/>
            </a:pPr>
            <a:r>
              <a:rPr lang="el-GR" sz="3200"/>
              <a:t>Περιορισμοί Αρ. 45(3) ΣΛΕΕ</a:t>
            </a:r>
            <a:endParaRPr lang="en-US" sz="3200"/>
          </a:p>
        </p:txBody>
      </p:sp>
      <p:sp>
        <p:nvSpPr>
          <p:cNvPr id="18435" name="Content Placeholder 2">
            <a:extLst>
              <a:ext uri="{FF2B5EF4-FFF2-40B4-BE49-F238E27FC236}">
                <a16:creationId xmlns:a16="http://schemas.microsoft.com/office/drawing/2014/main" id="{32730ABF-3ED8-4655-A513-CE654C3A42D7}"/>
              </a:ext>
            </a:extLst>
          </p:cNvPr>
          <p:cNvSpPr>
            <a:spLocks noGrp="1"/>
          </p:cNvSpPr>
          <p:nvPr>
            <p:ph idx="1"/>
          </p:nvPr>
        </p:nvSpPr>
        <p:spPr/>
        <p:txBody>
          <a:bodyPr/>
          <a:lstStyle/>
          <a:p>
            <a:pPr algn="just" eaLnBrk="1" hangingPunct="1"/>
            <a:r>
              <a:rPr lang="el-GR" altLang="el-GR"/>
              <a:t>Δημόσια τάξη = κανόνες που τίθενται κυριαρχικά από το κράτος και διασφαλίζουν την ευταξία σε εσωτερικό και εξωτερικό επίπεδο</a:t>
            </a:r>
          </a:p>
          <a:p>
            <a:pPr algn="just" eaLnBrk="1" hangingPunct="1"/>
            <a:r>
              <a:rPr lang="el-GR" altLang="el-GR"/>
              <a:t> Δημόσια ασφάλεια = παρακώλυση λειτουργίας των κρατικών θεσμών και των δημοσίων υπηρεσιών – προσβολή στρατιωτικών συμφερόντων </a:t>
            </a:r>
          </a:p>
          <a:p>
            <a:pPr algn="just" eaLnBrk="1" hangingPunct="1"/>
            <a:r>
              <a:rPr lang="el-GR" altLang="el-GR"/>
              <a:t>Δημόσια υγεία = επιδημίες </a:t>
            </a:r>
          </a:p>
          <a:p>
            <a:pPr algn="just" eaLnBrk="1" hangingPunct="1"/>
            <a:r>
              <a:rPr lang="el-GR" altLang="el-GR"/>
              <a:t>Ερμηνεύονται στενά και εφαρμόζεται και η αρχή της αναλογικότητας</a:t>
            </a:r>
          </a:p>
          <a:p>
            <a:pPr eaLnBrk="1" hangingPunct="1"/>
            <a:endParaRPr lang="el-GR" altLang="el-GR"/>
          </a:p>
          <a:p>
            <a:pPr eaLnBrk="1" hangingPunct="1"/>
            <a:endParaRPr lang="en-GB" altLang="el-GR"/>
          </a:p>
          <a:p>
            <a:pPr algn="just" eaLnBrk="1" hangingPunct="1"/>
            <a:endParaRPr lang="en-GB" altLang="el-GR"/>
          </a:p>
          <a:p>
            <a:pPr algn="just" eaLnBrk="1" hangingPunct="1">
              <a:buFont typeface="Arial" panose="020B0604020202020204" pitchFamily="34" charset="0"/>
              <a:buNone/>
            </a:pPr>
            <a:endParaRPr lang="en-US" altLang="el-G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39C2F5F8-7782-47CF-ACE2-7216D530C9C7}"/>
              </a:ext>
            </a:extLst>
          </p:cNvPr>
          <p:cNvSpPr>
            <a:spLocks noGrp="1"/>
          </p:cNvSpPr>
          <p:nvPr>
            <p:ph type="title"/>
          </p:nvPr>
        </p:nvSpPr>
        <p:spPr/>
        <p:txBody>
          <a:bodyPr/>
          <a:lstStyle/>
          <a:p>
            <a:pPr eaLnBrk="1" fontAlgn="auto" hangingPunct="1">
              <a:spcAft>
                <a:spcPts val="0"/>
              </a:spcAft>
              <a:defRPr/>
            </a:pPr>
            <a:r>
              <a:rPr lang="el-GR" sz="3200" dirty="0"/>
              <a:t>Επιτακτικοί λόγοι γενικού συμφέροντος</a:t>
            </a:r>
            <a:endParaRPr lang="en-US" sz="3200" dirty="0"/>
          </a:p>
        </p:txBody>
      </p:sp>
      <p:sp>
        <p:nvSpPr>
          <p:cNvPr id="16387" name="Content Placeholder 2">
            <a:extLst>
              <a:ext uri="{FF2B5EF4-FFF2-40B4-BE49-F238E27FC236}">
                <a16:creationId xmlns:a16="http://schemas.microsoft.com/office/drawing/2014/main" id="{B2C671C3-2FA0-48F7-9826-F05B82EE322B}"/>
              </a:ext>
            </a:extLst>
          </p:cNvPr>
          <p:cNvSpPr>
            <a:spLocks noGrp="1"/>
          </p:cNvSpPr>
          <p:nvPr>
            <p:ph idx="1"/>
          </p:nvPr>
        </p:nvSpPr>
        <p:spPr>
          <a:xfrm>
            <a:off x="457200" y="1600200"/>
            <a:ext cx="8229600" cy="5105400"/>
          </a:xfrm>
        </p:spPr>
        <p:txBody>
          <a:bodyPr>
            <a:normAutofit/>
          </a:bodyPr>
          <a:lstStyle/>
          <a:p>
            <a:pPr marL="0" indent="0" algn="just" eaLnBrk="1" fontAlgn="auto" hangingPunct="1">
              <a:spcAft>
                <a:spcPts val="0"/>
              </a:spcAft>
              <a:buClr>
                <a:schemeClr val="tx1">
                  <a:shade val="95000"/>
                </a:schemeClr>
              </a:buClr>
              <a:buNone/>
              <a:defRPr/>
            </a:pPr>
            <a:r>
              <a:rPr lang="el-GR" dirty="0"/>
              <a:t>  1. Απαγόρευση φοροδιαφυγής</a:t>
            </a:r>
          </a:p>
          <a:p>
            <a:pPr marL="548640" indent="-411480" algn="just" eaLnBrk="1" fontAlgn="auto" hangingPunct="1">
              <a:spcAft>
                <a:spcPts val="0"/>
              </a:spcAft>
              <a:buClr>
                <a:schemeClr val="tx1">
                  <a:shade val="95000"/>
                </a:schemeClr>
              </a:buClr>
              <a:buFont typeface="Arial" charset="0"/>
              <a:buNone/>
              <a:defRPr/>
            </a:pPr>
            <a:r>
              <a:rPr lang="el-GR" dirty="0"/>
              <a:t>2. Η προστασία του εθνικού συστήματος κοινωνικής ασφάλισης</a:t>
            </a:r>
          </a:p>
          <a:p>
            <a:pPr marL="548640" indent="-411480" algn="just" eaLnBrk="1" fontAlgn="auto" hangingPunct="1">
              <a:spcAft>
                <a:spcPts val="0"/>
              </a:spcAft>
              <a:buClr>
                <a:schemeClr val="tx1">
                  <a:shade val="95000"/>
                </a:schemeClr>
              </a:buClr>
              <a:buFont typeface="Arial" charset="0"/>
              <a:buNone/>
              <a:defRPr/>
            </a:pPr>
            <a:r>
              <a:rPr lang="el-GR" dirty="0"/>
              <a:t>3. Η αποφυγή καταχρηστικής χρησιμοποίησης πανεπιστημιακών τίτλων </a:t>
            </a:r>
            <a:endParaRPr lang="en-GB" dirty="0"/>
          </a:p>
          <a:p>
            <a:pPr marL="548640" indent="-411480" algn="just" eaLnBrk="1" fontAlgn="auto" hangingPunct="1">
              <a:spcAft>
                <a:spcPts val="0"/>
              </a:spcAft>
              <a:buClr>
                <a:schemeClr val="tx1">
                  <a:shade val="95000"/>
                </a:schemeClr>
              </a:buClr>
              <a:buFont typeface="Wingdings 2"/>
              <a:buChar char=""/>
              <a:defRPr/>
            </a:pPr>
            <a:r>
              <a:rPr lang="el-GR" dirty="0"/>
              <a:t>Αρχή της αναλογικότητας</a:t>
            </a:r>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BE03A07-AD0A-4D9A-9054-AA2142F12063}"/>
              </a:ext>
            </a:extLst>
          </p:cNvPr>
          <p:cNvSpPr>
            <a:spLocks noGrp="1"/>
          </p:cNvSpPr>
          <p:nvPr>
            <p:ph type="title"/>
          </p:nvPr>
        </p:nvSpPr>
        <p:spPr/>
        <p:txBody>
          <a:bodyPr>
            <a:normAutofit fontScale="90000"/>
          </a:bodyPr>
          <a:lstStyle/>
          <a:p>
            <a:r>
              <a:rPr lang="el-GR" sz="4400" dirty="0"/>
              <a:t>Επιτακτικοί λόγοι γενικού συμφέροντος</a:t>
            </a:r>
            <a:endParaRPr lang="el-GR" dirty="0"/>
          </a:p>
        </p:txBody>
      </p:sp>
      <p:sp>
        <p:nvSpPr>
          <p:cNvPr id="3" name="Θέση περιεχομένου 2">
            <a:extLst>
              <a:ext uri="{FF2B5EF4-FFF2-40B4-BE49-F238E27FC236}">
                <a16:creationId xmlns:a16="http://schemas.microsoft.com/office/drawing/2014/main" id="{A1DFF8FB-F722-4A23-989B-7A83C0A8B55F}"/>
              </a:ext>
            </a:extLst>
          </p:cNvPr>
          <p:cNvSpPr>
            <a:spLocks noGrp="1"/>
          </p:cNvSpPr>
          <p:nvPr>
            <p:ph idx="1"/>
          </p:nvPr>
        </p:nvSpPr>
        <p:spPr/>
        <p:txBody>
          <a:bodyPr/>
          <a:lstStyle/>
          <a:p>
            <a:pPr>
              <a:lnSpc>
                <a:spcPct val="150000"/>
              </a:lnSpc>
              <a:spcBef>
                <a:spcPts val="0"/>
              </a:spcBef>
            </a:pPr>
            <a:r>
              <a:rPr lang="el-GR" dirty="0"/>
              <a:t>Για την εφαρμογή των επιτακτικών λόγων γενικού συμφέροντος πρέπει</a:t>
            </a:r>
          </a:p>
          <a:p>
            <a:pPr>
              <a:lnSpc>
                <a:spcPct val="150000"/>
              </a:lnSpc>
              <a:spcBef>
                <a:spcPts val="0"/>
              </a:spcBef>
            </a:pPr>
            <a:r>
              <a:rPr lang="el-GR" dirty="0"/>
              <a:t>Το εθνικό μέτρο να εφαρμόζεται χωρίς διακρίσεις </a:t>
            </a:r>
          </a:p>
          <a:p>
            <a:pPr>
              <a:lnSpc>
                <a:spcPct val="150000"/>
              </a:lnSpc>
              <a:spcBef>
                <a:spcPts val="0"/>
              </a:spcBef>
            </a:pPr>
            <a:r>
              <a:rPr lang="el-GR" dirty="0"/>
              <a:t>Να είναι πρόσφορο για την επίτευξη του επιδιωκόμενου σκοπού επιτακτικού συμφέροντος </a:t>
            </a:r>
          </a:p>
          <a:p>
            <a:pPr>
              <a:lnSpc>
                <a:spcPct val="150000"/>
              </a:lnSpc>
              <a:spcBef>
                <a:spcPts val="0"/>
              </a:spcBef>
            </a:pPr>
            <a:r>
              <a:rPr lang="el-GR" dirty="0"/>
              <a:t>Να μην βαίνει πέραν του αναγκαίου πέραν του σκοπού αυτού </a:t>
            </a:r>
          </a:p>
        </p:txBody>
      </p:sp>
    </p:spTree>
    <p:extLst>
      <p:ext uri="{BB962C8B-B14F-4D97-AF65-F5344CB8AC3E}">
        <p14:creationId xmlns:p14="http://schemas.microsoft.com/office/powerpoint/2010/main" val="27971307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FF152B3-FB09-46EB-8EF9-17DA17CDD740}"/>
              </a:ext>
            </a:extLst>
          </p:cNvPr>
          <p:cNvSpPr>
            <a:spLocks noGrp="1"/>
          </p:cNvSpPr>
          <p:nvPr>
            <p:ph type="title"/>
          </p:nvPr>
        </p:nvSpPr>
        <p:spPr/>
        <p:txBody>
          <a:bodyPr>
            <a:normAutofit fontScale="90000"/>
          </a:bodyPr>
          <a:lstStyle/>
          <a:p>
            <a:r>
              <a:rPr lang="el-GR" dirty="0"/>
              <a:t>Ελεύθερη κυκλοφορία των εμπορευμάτων </a:t>
            </a:r>
          </a:p>
        </p:txBody>
      </p:sp>
      <p:sp>
        <p:nvSpPr>
          <p:cNvPr id="3" name="Θέση περιεχομένου 2">
            <a:extLst>
              <a:ext uri="{FF2B5EF4-FFF2-40B4-BE49-F238E27FC236}">
                <a16:creationId xmlns:a16="http://schemas.microsoft.com/office/drawing/2014/main" id="{71F81688-D66D-45C0-8FDD-8AEEA296797F}"/>
              </a:ext>
            </a:extLst>
          </p:cNvPr>
          <p:cNvSpPr>
            <a:spLocks noGrp="1"/>
          </p:cNvSpPr>
          <p:nvPr>
            <p:ph idx="1"/>
          </p:nvPr>
        </p:nvSpPr>
        <p:spPr>
          <a:xfrm>
            <a:off x="457200" y="1600200"/>
            <a:ext cx="8229600" cy="4983162"/>
          </a:xfrm>
        </p:spPr>
        <p:txBody>
          <a:bodyPr/>
          <a:lstStyle/>
          <a:p>
            <a:pPr algn="just"/>
            <a:r>
              <a:rPr lang="el-GR" sz="2400" dirty="0"/>
              <a:t>Εμπόρευμα νοείται κάθε ενσώματο αντικείμενο το οποίο έχει μια χρηματική αξία και μπορεί να είναι αντικείμενο εμπορικών συναλλαγών  C- 7/68, Επιτροπή κατά Ιταλίας </a:t>
            </a:r>
          </a:p>
          <a:p>
            <a:pPr algn="just"/>
            <a:r>
              <a:rPr lang="el-GR" sz="2400" dirty="0"/>
              <a:t>Τελωνειακή Ένωση – Κατάργηση εμποδίων και εισαγωγή ενός κοινού εξωτερικού δασμολογίου</a:t>
            </a:r>
          </a:p>
          <a:p>
            <a:pPr algn="just"/>
            <a:r>
              <a:rPr lang="el-GR" sz="2400" dirty="0"/>
              <a:t>Απαγόρευση εισαγωγικών και εξαγωγικών δασμών </a:t>
            </a:r>
          </a:p>
          <a:p>
            <a:pPr algn="just"/>
            <a:r>
              <a:rPr lang="el-GR" sz="2400" dirty="0"/>
              <a:t>Περιλαμβάνονται και οι δασμοί ταμιευτικού χαρακτήρα, δηλαδή εκείνοι που επιβάλλονται και σε προϊόντα για τα οποία δεν υπάρχει εγχώριο ανταγωνιστικό προϊόν και έχουν ως κύριο στόχο να δημιουργήσουν πρόσθετα έσοδα στα κρατικά ταμεία </a:t>
            </a:r>
          </a:p>
          <a:p>
            <a:endParaRPr lang="el-GR" dirty="0"/>
          </a:p>
        </p:txBody>
      </p:sp>
    </p:spTree>
    <p:extLst>
      <p:ext uri="{BB962C8B-B14F-4D97-AF65-F5344CB8AC3E}">
        <p14:creationId xmlns:p14="http://schemas.microsoft.com/office/powerpoint/2010/main" val="101279953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3510FA84-135F-41EE-AF3B-592CB86FC834}"/>
              </a:ext>
            </a:extLst>
          </p:cNvPr>
          <p:cNvSpPr>
            <a:spLocks noGrp="1"/>
          </p:cNvSpPr>
          <p:nvPr>
            <p:ph type="title"/>
          </p:nvPr>
        </p:nvSpPr>
        <p:spPr/>
        <p:txBody>
          <a:bodyPr/>
          <a:lstStyle/>
          <a:p>
            <a:pPr eaLnBrk="1" fontAlgn="auto" hangingPunct="1">
              <a:spcAft>
                <a:spcPts val="0"/>
              </a:spcAft>
              <a:defRPr/>
            </a:pPr>
            <a:r>
              <a:rPr lang="el-GR" sz="3200"/>
              <a:t>Απασχόληση στη Δημόσια Διοίκηση Άρθρο 45 παρ. 4  εξαίρεση</a:t>
            </a:r>
            <a:endParaRPr lang="en-US" sz="3200"/>
          </a:p>
        </p:txBody>
      </p:sp>
      <p:sp>
        <p:nvSpPr>
          <p:cNvPr id="20483" name="Content Placeholder 2">
            <a:extLst>
              <a:ext uri="{FF2B5EF4-FFF2-40B4-BE49-F238E27FC236}">
                <a16:creationId xmlns:a16="http://schemas.microsoft.com/office/drawing/2014/main" id="{B597D231-F50E-40D9-AFE3-0CBEBE696F69}"/>
              </a:ext>
            </a:extLst>
          </p:cNvPr>
          <p:cNvSpPr>
            <a:spLocks noGrp="1"/>
          </p:cNvSpPr>
          <p:nvPr>
            <p:ph idx="1"/>
          </p:nvPr>
        </p:nvSpPr>
        <p:spPr>
          <a:xfrm>
            <a:off x="457200" y="1600200"/>
            <a:ext cx="8229600" cy="4924425"/>
          </a:xfrm>
        </p:spPr>
        <p:txBody>
          <a:bodyPr/>
          <a:lstStyle/>
          <a:p>
            <a:pPr eaLnBrk="1" hangingPunct="1">
              <a:buFont typeface="Arial" panose="020B0604020202020204" pitchFamily="34" charset="0"/>
              <a:buNone/>
            </a:pPr>
            <a:r>
              <a:rPr lang="el-GR" altLang="el-GR"/>
              <a:t>Απασχόληση στη δημόσια διοίκηση</a:t>
            </a:r>
          </a:p>
          <a:p>
            <a:pPr eaLnBrk="1" hangingPunct="1"/>
            <a:r>
              <a:rPr lang="el-GR" altLang="el-GR"/>
              <a:t>Θέση απασχολήσεως προϋποθέτει ειδική σύνδεση του κατόχου της  με το κράτος </a:t>
            </a:r>
          </a:p>
          <a:p>
            <a:pPr eaLnBrk="1" hangingPunct="1"/>
            <a:r>
              <a:rPr lang="el-GR" altLang="el-GR"/>
              <a:t>Άσκηση αρμοδιοτήτων δημόσιας εξουσίας</a:t>
            </a:r>
          </a:p>
          <a:p>
            <a:pPr eaLnBrk="1" hangingPunct="1"/>
            <a:r>
              <a:rPr lang="el-GR" altLang="el-GR"/>
              <a:t>Ανάθεση στον κάτοχο της θέσης καθηκόντων γενικού κρατικού συμφέροντος </a:t>
            </a:r>
          </a:p>
          <a:p>
            <a:pPr algn="just" eaLnBrk="1" hangingPunct="1"/>
            <a:r>
              <a:rPr lang="el-GR" altLang="el-GR"/>
              <a:t>Π.χ. στρατός, σώματα ασφαλείας, φορολογικές υπηρεσίες αλλά και θέσεις που παρέχουν την αρμοδιότητα έκδοσης μονομερών διοικητικών πράξεων,</a:t>
            </a:r>
          </a:p>
          <a:p>
            <a:pPr eaLnBrk="1" hangingPunct="1"/>
            <a:endParaRPr lang="en-US" altLang="el-G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998B1DB-01D6-692F-A9E2-A9EDB54AFDAE}"/>
              </a:ext>
            </a:extLst>
          </p:cNvPr>
          <p:cNvSpPr>
            <a:spLocks noGrp="1"/>
          </p:cNvSpPr>
          <p:nvPr>
            <p:ph type="title"/>
          </p:nvPr>
        </p:nvSpPr>
        <p:spPr/>
        <p:txBody>
          <a:bodyPr/>
          <a:lstStyle/>
          <a:p>
            <a:r>
              <a:rPr lang="en-US" dirty="0"/>
              <a:t>C-138/02 – COLLINS </a:t>
            </a:r>
            <a:endParaRPr lang="el-GR" dirty="0"/>
          </a:p>
        </p:txBody>
      </p:sp>
      <p:sp>
        <p:nvSpPr>
          <p:cNvPr id="3" name="Θέση περιεχομένου 2">
            <a:extLst>
              <a:ext uri="{FF2B5EF4-FFF2-40B4-BE49-F238E27FC236}">
                <a16:creationId xmlns:a16="http://schemas.microsoft.com/office/drawing/2014/main" id="{8AE0AA14-8968-16A1-382D-4683A3E711D6}"/>
              </a:ext>
            </a:extLst>
          </p:cNvPr>
          <p:cNvSpPr>
            <a:spLocks noGrp="1"/>
          </p:cNvSpPr>
          <p:nvPr>
            <p:ph idx="1"/>
          </p:nvPr>
        </p:nvSpPr>
        <p:spPr/>
        <p:txBody>
          <a:bodyPr/>
          <a:lstStyle/>
          <a:p>
            <a:pPr algn="just"/>
            <a:r>
              <a:rPr lang="el-GR" dirty="0"/>
              <a:t>Ο Β. F. </a:t>
            </a:r>
            <a:r>
              <a:rPr lang="el-GR" dirty="0" err="1"/>
              <a:t>Collins</a:t>
            </a:r>
            <a:r>
              <a:rPr lang="el-GR" dirty="0"/>
              <a:t> γεννήθηκε στις Ηνωμένες Πολιτείες και έχει διπλή ιθαγένεια, αμερικανική και ιρλανδική. Στο πλαίσιο των πανεπιστημιακών του σπουδών διέμεινε για ένα εξάμηνο στο Ηνωμένο Βασίλειο το 1978. </a:t>
            </a:r>
            <a:endParaRPr lang="en-US" dirty="0"/>
          </a:p>
          <a:p>
            <a:pPr algn="just"/>
            <a:r>
              <a:rPr lang="el-GR" dirty="0"/>
              <a:t>Κατά τη διάρκεια των ετών 1980 και 1981, επέστρεψε και διέμεινε για έξι περίπου μήνες στο Ηνωμένο Βασίλειο, όπου εργάστηκε με μειωμένο ωράριο και περιστασιακά σε ποτοπωλεία και στον τομέα των πωλήσεων. </a:t>
            </a:r>
          </a:p>
        </p:txBody>
      </p:sp>
    </p:spTree>
    <p:extLst>
      <p:ext uri="{BB962C8B-B14F-4D97-AF65-F5344CB8AC3E}">
        <p14:creationId xmlns:p14="http://schemas.microsoft.com/office/powerpoint/2010/main" val="104942820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FAAC5B1-AC3C-64CA-78E4-971CA7A87E7C}"/>
              </a:ext>
            </a:extLst>
          </p:cNvPr>
          <p:cNvSpPr>
            <a:spLocks noGrp="1"/>
          </p:cNvSpPr>
          <p:nvPr>
            <p:ph type="title"/>
          </p:nvPr>
        </p:nvSpPr>
        <p:spPr/>
        <p:txBody>
          <a:bodyPr/>
          <a:lstStyle/>
          <a:p>
            <a:r>
              <a:rPr lang="en-US" dirty="0"/>
              <a:t>C-138/02 – COLLINS </a:t>
            </a:r>
            <a:endParaRPr lang="el-GR" dirty="0"/>
          </a:p>
        </p:txBody>
      </p:sp>
      <p:sp>
        <p:nvSpPr>
          <p:cNvPr id="3" name="Θέση περιεχομένου 2">
            <a:extLst>
              <a:ext uri="{FF2B5EF4-FFF2-40B4-BE49-F238E27FC236}">
                <a16:creationId xmlns:a16="http://schemas.microsoft.com/office/drawing/2014/main" id="{A4E60370-1CBE-7A15-8B08-E069C5188FCA}"/>
              </a:ext>
            </a:extLst>
          </p:cNvPr>
          <p:cNvSpPr>
            <a:spLocks noGrp="1"/>
          </p:cNvSpPr>
          <p:nvPr>
            <p:ph idx="1"/>
          </p:nvPr>
        </p:nvSpPr>
        <p:spPr>
          <a:xfrm>
            <a:off x="457200" y="1600200"/>
            <a:ext cx="8229600" cy="4925144"/>
          </a:xfrm>
        </p:spPr>
        <p:txBody>
          <a:bodyPr/>
          <a:lstStyle/>
          <a:p>
            <a:pPr algn="just"/>
            <a:r>
              <a:rPr lang="el-GR" dirty="0"/>
              <a:t>Επέστρεψε στις Ηνωμένες Πολιτείες το 1981. Στη συνέχεια εργάστηκε στις Ηνωμένες Πολιτείες και στην Αφρική.</a:t>
            </a:r>
            <a:endParaRPr lang="en-US" dirty="0"/>
          </a:p>
          <a:p>
            <a:pPr algn="just"/>
            <a:r>
              <a:rPr lang="el-GR" dirty="0"/>
              <a:t>Ο Β. F. </a:t>
            </a:r>
            <a:r>
              <a:rPr lang="el-GR" dirty="0" err="1"/>
              <a:t>Collins</a:t>
            </a:r>
            <a:r>
              <a:rPr lang="el-GR" dirty="0"/>
              <a:t> μετέβη εκ νέου στο Ηνωμένο Βασίλειο στις 31 Μαΐου 1998, προκειμένου να εργαστεί στον τομέα των κοινωνικών υπηρεσιών. Στις 8 Ιουνίου 1998 υπέβαλε αίτηση για τη χορήγηση επιδόματος ευρέσεως εργασίας, η οποία απορρίφθηκε για τον λόγο ότι ο ενδιαφερόμενος δεν είχε τη συνήθη διαμονή του στο εν λόγω κράτος μέλος. </a:t>
            </a:r>
          </a:p>
          <a:p>
            <a:endParaRPr lang="el-GR" dirty="0"/>
          </a:p>
        </p:txBody>
      </p:sp>
    </p:spTree>
    <p:extLst>
      <p:ext uri="{BB962C8B-B14F-4D97-AF65-F5344CB8AC3E}">
        <p14:creationId xmlns:p14="http://schemas.microsoft.com/office/powerpoint/2010/main" val="421073190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B617A2E-5E4B-54E7-FD92-C1D91E8074AC}"/>
              </a:ext>
            </a:extLst>
          </p:cNvPr>
          <p:cNvSpPr>
            <a:spLocks noGrp="1"/>
          </p:cNvSpPr>
          <p:nvPr>
            <p:ph type="title"/>
          </p:nvPr>
        </p:nvSpPr>
        <p:spPr/>
        <p:txBody>
          <a:bodyPr/>
          <a:lstStyle/>
          <a:p>
            <a:r>
              <a:rPr lang="en-US" dirty="0"/>
              <a:t>C-138/02 – COLLINS </a:t>
            </a:r>
            <a:endParaRPr lang="el-GR" dirty="0"/>
          </a:p>
        </p:txBody>
      </p:sp>
      <p:sp>
        <p:nvSpPr>
          <p:cNvPr id="3" name="Θέση περιεχομένου 2">
            <a:extLst>
              <a:ext uri="{FF2B5EF4-FFF2-40B4-BE49-F238E27FC236}">
                <a16:creationId xmlns:a16="http://schemas.microsoft.com/office/drawing/2014/main" id="{5F118C75-D348-794C-5A33-F780530E26A4}"/>
              </a:ext>
            </a:extLst>
          </p:cNvPr>
          <p:cNvSpPr>
            <a:spLocks noGrp="1"/>
          </p:cNvSpPr>
          <p:nvPr>
            <p:ph idx="1"/>
          </p:nvPr>
        </p:nvSpPr>
        <p:spPr/>
        <p:txBody>
          <a:bodyPr/>
          <a:lstStyle/>
          <a:p>
            <a:pPr algn="just"/>
            <a:r>
              <a:rPr lang="el-GR" dirty="0"/>
              <a:t>Επομένως, εφόσον δεν υπήρχε επαρκώς στενός σύνδεσμος με την αγορά εργασίας στο Ηνωμένο Βασίλειο, η κατάσταση του Β. F. </a:t>
            </a:r>
            <a:r>
              <a:rPr lang="el-GR" dirty="0" err="1"/>
              <a:t>Collins</a:t>
            </a:r>
            <a:r>
              <a:rPr lang="el-GR" dirty="0"/>
              <a:t> το 1998 πρέπει να συγκριθεί με αυτή του υπηκόου κράτους μέλους που αναζητεί για πρώτη φορά εργασία στο έδαφος άλλου κράτους μέλους. </a:t>
            </a:r>
            <a:endParaRPr lang="en-US" dirty="0"/>
          </a:p>
          <a:p>
            <a:pPr algn="just"/>
            <a:r>
              <a:rPr lang="el-GR" dirty="0"/>
              <a:t>Επομένως, πρέπει να εξεταστεί αν η αρχή της ίσης μεταχειρίσεως απαγορεύει εθνική κανονιστική ρύθμιση που εξαρτά τη χορήγηση του επιδόματος ευρέσεως εργασίας από προϋπόθεση διαμονής. </a:t>
            </a:r>
            <a:endParaRPr lang="en-US" dirty="0"/>
          </a:p>
        </p:txBody>
      </p:sp>
    </p:spTree>
    <p:extLst>
      <p:ext uri="{BB962C8B-B14F-4D97-AF65-F5344CB8AC3E}">
        <p14:creationId xmlns:p14="http://schemas.microsoft.com/office/powerpoint/2010/main" val="101536265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3E5281B-E7DF-F65B-5E64-E0DDCAB7251C}"/>
              </a:ext>
            </a:extLst>
          </p:cNvPr>
          <p:cNvSpPr>
            <a:spLocks noGrp="1"/>
          </p:cNvSpPr>
          <p:nvPr>
            <p:ph type="title"/>
          </p:nvPr>
        </p:nvSpPr>
        <p:spPr/>
        <p:txBody>
          <a:bodyPr/>
          <a:lstStyle/>
          <a:p>
            <a:r>
              <a:rPr lang="en-US" dirty="0"/>
              <a:t>C-138/02 – COLLINS </a:t>
            </a:r>
            <a:endParaRPr lang="el-GR" dirty="0"/>
          </a:p>
        </p:txBody>
      </p:sp>
      <p:sp>
        <p:nvSpPr>
          <p:cNvPr id="3" name="Θέση περιεχομένου 2">
            <a:extLst>
              <a:ext uri="{FF2B5EF4-FFF2-40B4-BE49-F238E27FC236}">
                <a16:creationId xmlns:a16="http://schemas.microsoft.com/office/drawing/2014/main" id="{EDE9EC85-171D-039D-967B-4573C0F8827E}"/>
              </a:ext>
            </a:extLst>
          </p:cNvPr>
          <p:cNvSpPr>
            <a:spLocks noGrp="1"/>
          </p:cNvSpPr>
          <p:nvPr>
            <p:ph idx="1"/>
          </p:nvPr>
        </p:nvSpPr>
        <p:spPr/>
        <p:txBody>
          <a:bodyPr/>
          <a:lstStyle/>
          <a:p>
            <a:pPr algn="just">
              <a:lnSpc>
                <a:spcPct val="150000"/>
              </a:lnSpc>
              <a:spcBef>
                <a:spcPts val="0"/>
              </a:spcBef>
            </a:pPr>
            <a:r>
              <a:rPr lang="el-GR" dirty="0"/>
              <a:t>Συναφώς, επιβάλλεται να υπομνησθεί ότι μεταξύ των δικαιωμάτων που το άρθρο 48 αναγνωρίζει στους υπηκόους των κρατών μελών περιλαμβάνεται και το δικαίωμα της ελεύθερης κυκλοφορίας στην επικράτεια άλλων κρατών μελών και της διαμονής σ' αυτά προς αναζήτηση εργασίας (</a:t>
            </a:r>
            <a:r>
              <a:rPr lang="el-GR" dirty="0" err="1"/>
              <a:t>προπαρατεθείσα</a:t>
            </a:r>
            <a:r>
              <a:rPr lang="el-GR" dirty="0"/>
              <a:t> απόφαση </a:t>
            </a:r>
            <a:r>
              <a:rPr lang="el-GR" dirty="0" err="1"/>
              <a:t>Antonissen</a:t>
            </a:r>
            <a:r>
              <a:rPr lang="el-GR" dirty="0"/>
              <a:t>, σκέψη 13). </a:t>
            </a:r>
          </a:p>
        </p:txBody>
      </p:sp>
    </p:spTree>
    <p:extLst>
      <p:ext uri="{BB962C8B-B14F-4D97-AF65-F5344CB8AC3E}">
        <p14:creationId xmlns:p14="http://schemas.microsoft.com/office/powerpoint/2010/main" val="129748923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B70E16C-EF15-730F-4E77-42109307B286}"/>
              </a:ext>
            </a:extLst>
          </p:cNvPr>
          <p:cNvSpPr>
            <a:spLocks noGrp="1"/>
          </p:cNvSpPr>
          <p:nvPr>
            <p:ph type="title"/>
          </p:nvPr>
        </p:nvSpPr>
        <p:spPr/>
        <p:txBody>
          <a:bodyPr/>
          <a:lstStyle/>
          <a:p>
            <a:r>
              <a:rPr lang="en-US" dirty="0"/>
              <a:t>C-138/02 – COLLINS </a:t>
            </a:r>
            <a:endParaRPr lang="el-GR" dirty="0"/>
          </a:p>
        </p:txBody>
      </p:sp>
      <p:sp>
        <p:nvSpPr>
          <p:cNvPr id="3" name="Θέση περιεχομένου 2">
            <a:extLst>
              <a:ext uri="{FF2B5EF4-FFF2-40B4-BE49-F238E27FC236}">
                <a16:creationId xmlns:a16="http://schemas.microsoft.com/office/drawing/2014/main" id="{739466DB-6D0D-764C-142E-FFEDEFF2C96B}"/>
              </a:ext>
            </a:extLst>
          </p:cNvPr>
          <p:cNvSpPr>
            <a:spLocks noGrp="1"/>
          </p:cNvSpPr>
          <p:nvPr>
            <p:ph idx="1"/>
          </p:nvPr>
        </p:nvSpPr>
        <p:spPr/>
        <p:txBody>
          <a:bodyPr/>
          <a:lstStyle/>
          <a:p>
            <a:pPr algn="just">
              <a:lnSpc>
                <a:spcPct val="150000"/>
              </a:lnSpc>
              <a:spcBef>
                <a:spcPts val="0"/>
              </a:spcBef>
            </a:pPr>
            <a:r>
              <a:rPr lang="el-GR" dirty="0"/>
              <a:t>Ως εκ τούτου, οι υπήκοοι κράτους μέλους που αναζητούν εργασία σε άλλο κράτος μέλος εμπίπτουν στο πεδίο εφαρμογής του άρθρου 48 της Συνθήκης και, κατ' επέκταση, απολαύουν του δικαιώματος της ίσης μεταχειρίσεως που προβλέπει η παράγραφος 2 του εν λόγω άρθρου.</a:t>
            </a:r>
          </a:p>
        </p:txBody>
      </p:sp>
    </p:spTree>
    <p:extLst>
      <p:ext uri="{BB962C8B-B14F-4D97-AF65-F5344CB8AC3E}">
        <p14:creationId xmlns:p14="http://schemas.microsoft.com/office/powerpoint/2010/main" val="236804481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01E561A-764D-44E3-FA04-077BC4796D19}"/>
              </a:ext>
            </a:extLst>
          </p:cNvPr>
          <p:cNvSpPr>
            <a:spLocks noGrp="1"/>
          </p:cNvSpPr>
          <p:nvPr>
            <p:ph type="title"/>
          </p:nvPr>
        </p:nvSpPr>
        <p:spPr/>
        <p:txBody>
          <a:bodyPr/>
          <a:lstStyle/>
          <a:p>
            <a:r>
              <a:rPr lang="en-US" dirty="0"/>
              <a:t>C-138/02 – COLLINS </a:t>
            </a:r>
            <a:endParaRPr lang="el-GR" dirty="0"/>
          </a:p>
        </p:txBody>
      </p:sp>
      <p:sp>
        <p:nvSpPr>
          <p:cNvPr id="3" name="Θέση περιεχομένου 2">
            <a:extLst>
              <a:ext uri="{FF2B5EF4-FFF2-40B4-BE49-F238E27FC236}">
                <a16:creationId xmlns:a16="http://schemas.microsoft.com/office/drawing/2014/main" id="{11D030B6-08BB-3977-E9E2-3D95C65FF44E}"/>
              </a:ext>
            </a:extLst>
          </p:cNvPr>
          <p:cNvSpPr>
            <a:spLocks noGrp="1"/>
          </p:cNvSpPr>
          <p:nvPr>
            <p:ph idx="1"/>
          </p:nvPr>
        </p:nvSpPr>
        <p:spPr/>
        <p:txBody>
          <a:bodyPr/>
          <a:lstStyle/>
          <a:p>
            <a:pPr marL="136525" indent="0" algn="just">
              <a:lnSpc>
                <a:spcPct val="150000"/>
              </a:lnSpc>
              <a:spcBef>
                <a:spcPts val="0"/>
              </a:spcBef>
              <a:buNone/>
            </a:pPr>
            <a:r>
              <a:rPr lang="el-GR" dirty="0"/>
              <a:t>Δεν είναι πλέον δυνατό να αποκλείεται από το πεδίο εφαρμογής του άρθρου 48, παράγραφος 2, της Συνθήκης, που αποτελεί έκφραση της θεμελιώδους αρχής της ίσης μεταχειρίσεως την οποία καθιερώνει  παροχή οικονομικής φύσεως που προορίζεται να διευκολύνει την πρόσβαση στην εργασία εντός της αγοράς εργασίας κράτους μέλους.</a:t>
            </a:r>
          </a:p>
        </p:txBody>
      </p:sp>
    </p:spTree>
    <p:extLst>
      <p:ext uri="{BB962C8B-B14F-4D97-AF65-F5344CB8AC3E}">
        <p14:creationId xmlns:p14="http://schemas.microsoft.com/office/powerpoint/2010/main" val="234378118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 Τίτλος">
            <a:extLst>
              <a:ext uri="{FF2B5EF4-FFF2-40B4-BE49-F238E27FC236}">
                <a16:creationId xmlns:a16="http://schemas.microsoft.com/office/drawing/2014/main" id="{AAF8F7F9-AD6D-4480-AED9-3D3D01F32417}"/>
              </a:ext>
            </a:extLst>
          </p:cNvPr>
          <p:cNvSpPr>
            <a:spLocks noGrp="1"/>
          </p:cNvSpPr>
          <p:nvPr>
            <p:ph type="title"/>
          </p:nvPr>
        </p:nvSpPr>
        <p:spPr/>
        <p:txBody>
          <a:bodyPr/>
          <a:lstStyle/>
          <a:p>
            <a:pPr eaLnBrk="1" fontAlgn="auto" hangingPunct="1">
              <a:spcAft>
                <a:spcPts val="0"/>
              </a:spcAft>
              <a:defRPr/>
            </a:pPr>
            <a:r>
              <a:rPr lang="el-GR" sz="3200"/>
              <a:t>Ελευθερία Εγκατάστασης και παροχής υπηρεσιών - Έννοια εγκατάστασης</a:t>
            </a:r>
          </a:p>
        </p:txBody>
      </p:sp>
      <p:sp>
        <p:nvSpPr>
          <p:cNvPr id="21507" name="2 - Θέση περιεχομένου">
            <a:extLst>
              <a:ext uri="{FF2B5EF4-FFF2-40B4-BE49-F238E27FC236}">
                <a16:creationId xmlns:a16="http://schemas.microsoft.com/office/drawing/2014/main" id="{525F2B47-C568-470F-8C6B-D3C085E5917A}"/>
              </a:ext>
            </a:extLst>
          </p:cNvPr>
          <p:cNvSpPr>
            <a:spLocks noGrp="1"/>
          </p:cNvSpPr>
          <p:nvPr>
            <p:ph idx="1"/>
          </p:nvPr>
        </p:nvSpPr>
        <p:spPr/>
        <p:txBody>
          <a:bodyPr/>
          <a:lstStyle/>
          <a:p>
            <a:pPr algn="just" eaLnBrk="1" hangingPunct="1">
              <a:lnSpc>
                <a:spcPct val="90000"/>
              </a:lnSpc>
              <a:buFont typeface="Wingdings" panose="05000000000000000000" pitchFamily="2" charset="2"/>
              <a:buNone/>
            </a:pPr>
            <a:r>
              <a:rPr lang="el-GR" altLang="el-GR" sz="3600"/>
              <a:t> </a:t>
            </a:r>
            <a:r>
              <a:rPr lang="el-GR" altLang="el-GR"/>
              <a:t>Κατά το άρθρο 49 ΣΛΕΕ</a:t>
            </a:r>
            <a:r>
              <a:rPr lang="en-US" altLang="el-GR"/>
              <a:t>:</a:t>
            </a:r>
            <a:endParaRPr lang="el-GR" altLang="el-GR"/>
          </a:p>
          <a:p>
            <a:pPr algn="just" eaLnBrk="1" hangingPunct="1">
              <a:lnSpc>
                <a:spcPct val="90000"/>
              </a:lnSpc>
              <a:buFont typeface="Wingdings" panose="05000000000000000000" pitchFamily="2" charset="2"/>
              <a:buNone/>
            </a:pPr>
            <a:r>
              <a:rPr lang="en-US" altLang="el-GR"/>
              <a:t>    </a:t>
            </a:r>
            <a:r>
              <a:rPr lang="el-GR" altLang="el-GR" i="1"/>
              <a:t>«Η   ελευθερία   εγκαταστάσεως  περιλαμβάνει    την  ανάληψη και  την  άσκηση μη  μισθωτών δραστηριοτήτων, καθώς  και  τη  σύσταση  και  τη  διαχείριση  επιχειρήσεων, και  ιδίως εταιρειών  κατά  την  έννοια  του  ά.  54 παρ. 2, σύμφωνα  με  τις προϋποθέσεις,  που    ορίζονται  από  τη  νομοθεσία     της  χώρας  εγκαταστάσεως  για   τους   δικούς  της  υπηκόους»  </a:t>
            </a:r>
            <a:endParaRPr lang="el-GR" altLang="el-G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1264CE9F-35F5-4194-83CF-5AA4D630FC56}"/>
              </a:ext>
            </a:extLst>
          </p:cNvPr>
          <p:cNvSpPr>
            <a:spLocks noGrp="1"/>
          </p:cNvSpPr>
          <p:nvPr>
            <p:ph type="title"/>
          </p:nvPr>
        </p:nvSpPr>
        <p:spPr/>
        <p:txBody>
          <a:bodyPr/>
          <a:lstStyle/>
          <a:p>
            <a:pPr eaLnBrk="1" fontAlgn="auto" hangingPunct="1">
              <a:spcAft>
                <a:spcPts val="0"/>
              </a:spcAft>
              <a:defRPr/>
            </a:pPr>
            <a:r>
              <a:rPr lang="el-GR" sz="3200"/>
              <a:t>Έννοια της εγκατάστασης</a:t>
            </a:r>
            <a:endParaRPr lang="en-US" sz="3200"/>
          </a:p>
        </p:txBody>
      </p:sp>
      <p:sp>
        <p:nvSpPr>
          <p:cNvPr id="22531" name="Content Placeholder 2">
            <a:extLst>
              <a:ext uri="{FF2B5EF4-FFF2-40B4-BE49-F238E27FC236}">
                <a16:creationId xmlns:a16="http://schemas.microsoft.com/office/drawing/2014/main" id="{7B285C4F-542E-4669-8ABC-BEBC6ED2EE7F}"/>
              </a:ext>
            </a:extLst>
          </p:cNvPr>
          <p:cNvSpPr>
            <a:spLocks noGrp="1"/>
          </p:cNvSpPr>
          <p:nvPr>
            <p:ph idx="1"/>
          </p:nvPr>
        </p:nvSpPr>
        <p:spPr/>
        <p:txBody>
          <a:bodyPr/>
          <a:lstStyle/>
          <a:p>
            <a:pPr eaLnBrk="1" hangingPunct="1"/>
            <a:r>
              <a:rPr lang="el-GR" altLang="el-GR"/>
              <a:t>Οικονομική δραστηριότητα</a:t>
            </a:r>
          </a:p>
          <a:p>
            <a:pPr eaLnBrk="1" hangingPunct="1">
              <a:buFont typeface="Arial" panose="020B0604020202020204" pitchFamily="34" charset="0"/>
              <a:buNone/>
            </a:pPr>
            <a:endParaRPr lang="el-GR" altLang="el-GR"/>
          </a:p>
          <a:p>
            <a:pPr eaLnBrk="1" hangingPunct="1"/>
            <a:r>
              <a:rPr lang="el-GR" altLang="el-GR"/>
              <a:t>Άσκηση μη μισθωτών δραστηριοτήτων</a:t>
            </a:r>
          </a:p>
          <a:p>
            <a:pPr eaLnBrk="1" hangingPunct="1">
              <a:buFont typeface="Arial" panose="020B0604020202020204" pitchFamily="34" charset="0"/>
              <a:buNone/>
            </a:pPr>
            <a:r>
              <a:rPr lang="el-GR" altLang="el-GR"/>
              <a:t> </a:t>
            </a:r>
          </a:p>
          <a:p>
            <a:pPr eaLnBrk="1" hangingPunct="1"/>
            <a:r>
              <a:rPr lang="el-GR" altLang="el-GR"/>
              <a:t>Άσκηση κατά συνεχή και σταθερό τρόπο</a:t>
            </a:r>
          </a:p>
          <a:p>
            <a:pPr eaLnBrk="1" hangingPunct="1"/>
            <a:endParaRPr lang="el-GR" altLang="el-GR"/>
          </a:p>
          <a:p>
            <a:pPr eaLnBrk="1" hangingPunct="1"/>
            <a:r>
              <a:rPr lang="el-GR" altLang="el-GR"/>
              <a:t>Ύπαρξη διασυνοριακού στοιχείου</a:t>
            </a:r>
          </a:p>
          <a:p>
            <a:pPr eaLnBrk="1" hangingPunct="1">
              <a:buFont typeface="Arial" panose="020B0604020202020204" pitchFamily="34" charset="0"/>
              <a:buNone/>
            </a:pPr>
            <a:endParaRPr lang="el-GR" altLang="el-GR"/>
          </a:p>
          <a:p>
            <a:pPr eaLnBrk="1" hangingPunct="1">
              <a:buFont typeface="Arial" panose="020B0604020202020204" pitchFamily="34" charset="0"/>
              <a:buNone/>
            </a:pPr>
            <a:endParaRPr lang="en-US" altLang="el-G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 Τίτλος">
            <a:extLst>
              <a:ext uri="{FF2B5EF4-FFF2-40B4-BE49-F238E27FC236}">
                <a16:creationId xmlns:a16="http://schemas.microsoft.com/office/drawing/2014/main" id="{A5BCB1D4-5B58-46C5-9DC2-EE18FCC9BB42}"/>
              </a:ext>
            </a:extLst>
          </p:cNvPr>
          <p:cNvSpPr>
            <a:spLocks noGrp="1"/>
          </p:cNvSpPr>
          <p:nvPr>
            <p:ph type="title"/>
          </p:nvPr>
        </p:nvSpPr>
        <p:spPr/>
        <p:txBody>
          <a:bodyPr/>
          <a:lstStyle/>
          <a:p>
            <a:pPr eaLnBrk="1" fontAlgn="auto" hangingPunct="1">
              <a:spcAft>
                <a:spcPts val="0"/>
              </a:spcAft>
              <a:defRPr/>
            </a:pPr>
            <a:r>
              <a:rPr lang="el-GR" sz="3200"/>
              <a:t>Έννοια της υπηρεσίας </a:t>
            </a:r>
          </a:p>
        </p:txBody>
      </p:sp>
      <p:sp>
        <p:nvSpPr>
          <p:cNvPr id="23555" name="2 - Θέση περιεχομένου">
            <a:extLst>
              <a:ext uri="{FF2B5EF4-FFF2-40B4-BE49-F238E27FC236}">
                <a16:creationId xmlns:a16="http://schemas.microsoft.com/office/drawing/2014/main" id="{8C69641B-581E-4A3E-BE58-5D4149213EF2}"/>
              </a:ext>
            </a:extLst>
          </p:cNvPr>
          <p:cNvSpPr>
            <a:spLocks noGrp="1"/>
          </p:cNvSpPr>
          <p:nvPr>
            <p:ph idx="1"/>
          </p:nvPr>
        </p:nvSpPr>
        <p:spPr/>
        <p:txBody>
          <a:bodyPr/>
          <a:lstStyle/>
          <a:p>
            <a:pPr eaLnBrk="1" hangingPunct="1">
              <a:lnSpc>
                <a:spcPct val="80000"/>
              </a:lnSpc>
              <a:buFont typeface="Wingdings" panose="05000000000000000000" pitchFamily="2" charset="2"/>
              <a:buNone/>
            </a:pPr>
            <a:r>
              <a:rPr lang="el-GR" altLang="el-GR"/>
              <a:t>Άρθρο 56 ΣΛΕΕ</a:t>
            </a:r>
            <a:r>
              <a:rPr lang="en-US" altLang="el-GR"/>
              <a:t>:</a:t>
            </a:r>
          </a:p>
          <a:p>
            <a:pPr algn="just" eaLnBrk="1" hangingPunct="1">
              <a:lnSpc>
                <a:spcPct val="80000"/>
              </a:lnSpc>
              <a:buFont typeface="Wingdings" panose="05000000000000000000" pitchFamily="2" charset="2"/>
              <a:buNone/>
            </a:pPr>
            <a:r>
              <a:rPr lang="en-US" altLang="el-GR"/>
              <a:t>     </a:t>
            </a:r>
            <a:r>
              <a:rPr lang="el-GR" altLang="el-GR" i="1"/>
              <a:t>«</a:t>
            </a:r>
            <a:r>
              <a:rPr lang="el-GR" altLang="el-GR"/>
              <a:t>οι  περιορισμοί  της  ελεύθερης  παροχής  υπηρεσιών  στο  εσωτερικό  της Ένωσης  απαγορεύονται  όσον  αφορά τους  υπηκόους  των  κρατών  μελών,  που  είναι  εγκατεστημένοι  σε  κράτος μέλος   άλλο   από  εκείνο  του  αποδέκτη  της    παροχής</a:t>
            </a:r>
            <a:r>
              <a:rPr lang="el-GR" altLang="el-GR" i="1"/>
              <a:t>»</a:t>
            </a:r>
            <a:endParaRPr lang="en-US" altLang="el-GR" i="1"/>
          </a:p>
          <a:p>
            <a:pPr eaLnBrk="1" hangingPunct="1">
              <a:lnSpc>
                <a:spcPct val="80000"/>
              </a:lnSpc>
              <a:buFont typeface="Wingdings" panose="05000000000000000000" pitchFamily="2" charset="2"/>
              <a:buNone/>
            </a:pPr>
            <a:r>
              <a:rPr lang="el-GR" altLang="el-GR"/>
              <a:t>Άρθρο 57 ΣΛΕΕ προβλέπει</a:t>
            </a:r>
            <a:r>
              <a:rPr lang="en-US" altLang="el-GR"/>
              <a:t>:</a:t>
            </a:r>
          </a:p>
          <a:p>
            <a:pPr algn="just" eaLnBrk="1" hangingPunct="1">
              <a:lnSpc>
                <a:spcPct val="80000"/>
              </a:lnSpc>
              <a:buFont typeface="Wingdings" panose="05000000000000000000" pitchFamily="2" charset="2"/>
              <a:buNone/>
            </a:pPr>
            <a:r>
              <a:rPr lang="en-US" altLang="el-GR"/>
              <a:t>   </a:t>
            </a:r>
            <a:r>
              <a:rPr lang="el-GR" altLang="el-GR"/>
              <a:t>  «…εκείνος που παρέχει  υπηρεσία  δύναται για  την  εκτέλεση  αυτής να  ασκήσει  προσωρινά τη δραστηριότητά του  στο κράτος μέλος  όπου  παρέχεται  η  υπηρεσία  με  τους  ίδιους  όρους  που</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FF3FAA0-41B2-4101-B547-01F38540F066}"/>
              </a:ext>
            </a:extLst>
          </p:cNvPr>
          <p:cNvSpPr>
            <a:spLocks noGrp="1"/>
          </p:cNvSpPr>
          <p:nvPr>
            <p:ph type="title"/>
          </p:nvPr>
        </p:nvSpPr>
        <p:spPr/>
        <p:txBody>
          <a:bodyPr>
            <a:normAutofit fontScale="90000"/>
          </a:bodyPr>
          <a:lstStyle/>
          <a:p>
            <a:r>
              <a:rPr lang="el-GR" dirty="0"/>
              <a:t>Ελεύθερη κυκλοφορία των εμπορευμάτων </a:t>
            </a:r>
          </a:p>
        </p:txBody>
      </p:sp>
      <p:sp>
        <p:nvSpPr>
          <p:cNvPr id="3" name="Θέση περιεχομένου 2">
            <a:extLst>
              <a:ext uri="{FF2B5EF4-FFF2-40B4-BE49-F238E27FC236}">
                <a16:creationId xmlns:a16="http://schemas.microsoft.com/office/drawing/2014/main" id="{FC1F7FBC-B6BE-414E-98F8-FEF2A668B5A4}"/>
              </a:ext>
            </a:extLst>
          </p:cNvPr>
          <p:cNvSpPr>
            <a:spLocks noGrp="1"/>
          </p:cNvSpPr>
          <p:nvPr>
            <p:ph idx="1"/>
          </p:nvPr>
        </p:nvSpPr>
        <p:spPr/>
        <p:txBody>
          <a:bodyPr>
            <a:normAutofit/>
          </a:bodyPr>
          <a:lstStyle/>
          <a:p>
            <a:pPr algn="just">
              <a:lnSpc>
                <a:spcPct val="150000"/>
              </a:lnSpc>
              <a:spcBef>
                <a:spcPts val="0"/>
              </a:spcBef>
            </a:pPr>
            <a:r>
              <a:rPr lang="el-GR" dirty="0"/>
              <a:t>Άρθρο 30 (πρώην άρθρο 25 της ΣΕΚ)</a:t>
            </a:r>
          </a:p>
          <a:p>
            <a:pPr algn="just">
              <a:lnSpc>
                <a:spcPct val="150000"/>
              </a:lnSpc>
              <a:spcBef>
                <a:spcPts val="0"/>
              </a:spcBef>
            </a:pPr>
            <a:r>
              <a:rPr lang="el-GR" dirty="0"/>
              <a:t>Οι εισαγωγικοί και εξαγωγικοί δασμοί ή φορολογικές επιβαρύνσεις ισοδυνάμου αποτελέσματος απαγορεύονται μεταξύ των κρατών μελών. Η απαγόρευση αυτή ισχύει και για τους δασμούς ταμιευτικού χαρακτήρα.</a:t>
            </a:r>
          </a:p>
          <a:p>
            <a:endParaRPr lang="el-GR" dirty="0"/>
          </a:p>
        </p:txBody>
      </p:sp>
    </p:spTree>
    <p:extLst>
      <p:ext uri="{BB962C8B-B14F-4D97-AF65-F5344CB8AC3E}">
        <p14:creationId xmlns:p14="http://schemas.microsoft.com/office/powerpoint/2010/main" val="241246989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1 - Τίτλος">
            <a:extLst>
              <a:ext uri="{FF2B5EF4-FFF2-40B4-BE49-F238E27FC236}">
                <a16:creationId xmlns:a16="http://schemas.microsoft.com/office/drawing/2014/main" id="{A26A313A-502D-4365-98E7-A7CF55282AF2}"/>
              </a:ext>
            </a:extLst>
          </p:cNvPr>
          <p:cNvSpPr>
            <a:spLocks noGrp="1"/>
          </p:cNvSpPr>
          <p:nvPr>
            <p:ph type="title"/>
          </p:nvPr>
        </p:nvSpPr>
        <p:spPr/>
        <p:txBody>
          <a:bodyPr/>
          <a:lstStyle/>
          <a:p>
            <a:pPr eaLnBrk="1" fontAlgn="auto" hangingPunct="1">
              <a:spcAft>
                <a:spcPts val="0"/>
              </a:spcAft>
              <a:defRPr/>
            </a:pPr>
            <a:r>
              <a:rPr lang="el-GR" sz="3200"/>
              <a:t>Έννοια της υπηρεσίας </a:t>
            </a:r>
          </a:p>
        </p:txBody>
      </p:sp>
      <p:sp>
        <p:nvSpPr>
          <p:cNvPr id="24579" name="2 - Θέση περιεχομένου">
            <a:extLst>
              <a:ext uri="{FF2B5EF4-FFF2-40B4-BE49-F238E27FC236}">
                <a16:creationId xmlns:a16="http://schemas.microsoft.com/office/drawing/2014/main" id="{7FCE59F5-F125-40F7-B3CF-6C6FEC1ED672}"/>
              </a:ext>
            </a:extLst>
          </p:cNvPr>
          <p:cNvSpPr>
            <a:spLocks noGrp="1"/>
          </p:cNvSpPr>
          <p:nvPr>
            <p:ph idx="1"/>
          </p:nvPr>
        </p:nvSpPr>
        <p:spPr/>
        <p:txBody>
          <a:bodyPr/>
          <a:lstStyle/>
          <a:p>
            <a:pPr algn="just" eaLnBrk="1" hangingPunct="1"/>
            <a:r>
              <a:rPr lang="el-GR" altLang="el-GR"/>
              <a:t>το  κράτος  αυτό  επιβάλλει  στους  δικούς  του υπηκόους» </a:t>
            </a:r>
          </a:p>
          <a:p>
            <a:pPr algn="just" eaLnBrk="1" hangingPunct="1"/>
            <a:endParaRPr lang="el-GR" altLang="el-GR" i="1"/>
          </a:p>
          <a:p>
            <a:pPr algn="just" eaLnBrk="1" hangingPunct="1">
              <a:lnSpc>
                <a:spcPct val="80000"/>
              </a:lnSpc>
              <a:buFont typeface="Wingdings" panose="05000000000000000000" pitchFamily="2" charset="2"/>
              <a:buNone/>
            </a:pPr>
            <a:r>
              <a:rPr lang="el-GR" altLang="el-GR"/>
              <a:t>Άρθρο 57 ΣΛΕΕ «ως  υπηρεσίες  νοούνται     οι  παροχές που  κατά   κανόνα   προσφέρονται     αντί αμοιβής,  εφόσον    δεν  διέπονται   από  τις διατάξεις  τις  σχετικές  με  την  ελεύθερη  κυκλοφορία  των      εμπορευμάτων,  των   κεφαλαίων    και  των  προσώπων». </a:t>
            </a:r>
          </a:p>
          <a:p>
            <a:pPr algn="just" eaLnBrk="1" hangingPunct="1">
              <a:lnSpc>
                <a:spcPct val="80000"/>
              </a:lnSpc>
              <a:buFont typeface="Wingdings" panose="05000000000000000000" pitchFamily="2" charset="2"/>
              <a:buNone/>
            </a:pPr>
            <a:r>
              <a:rPr lang="el-GR" altLang="el-GR"/>
              <a:t>     </a:t>
            </a:r>
          </a:p>
          <a:p>
            <a:pPr eaLnBrk="1" hangingPunct="1">
              <a:lnSpc>
                <a:spcPct val="80000"/>
              </a:lnSpc>
              <a:buFont typeface="Wingdings" panose="05000000000000000000" pitchFamily="2" charset="2"/>
              <a:buNone/>
            </a:pPr>
            <a:r>
              <a:rPr lang="el-GR" altLang="el-GR"/>
              <a:t>     </a:t>
            </a:r>
            <a:endParaRPr lang="en-US" altLang="el-GR" i="1"/>
          </a:p>
          <a:p>
            <a:pPr eaLnBrk="1" hangingPunct="1"/>
            <a:endParaRPr lang="el-GR" altLang="el-G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1 - Τίτλος">
            <a:extLst>
              <a:ext uri="{FF2B5EF4-FFF2-40B4-BE49-F238E27FC236}">
                <a16:creationId xmlns:a16="http://schemas.microsoft.com/office/drawing/2014/main" id="{6C1DF7D5-FFAD-40EF-B8D3-10FA4F815D25}"/>
              </a:ext>
            </a:extLst>
          </p:cNvPr>
          <p:cNvSpPr>
            <a:spLocks noGrp="1"/>
          </p:cNvSpPr>
          <p:nvPr>
            <p:ph type="title"/>
          </p:nvPr>
        </p:nvSpPr>
        <p:spPr/>
        <p:txBody>
          <a:bodyPr/>
          <a:lstStyle/>
          <a:p>
            <a:pPr eaLnBrk="1" fontAlgn="auto" hangingPunct="1">
              <a:spcAft>
                <a:spcPts val="0"/>
              </a:spcAft>
              <a:defRPr/>
            </a:pPr>
            <a:r>
              <a:rPr lang="el-GR" sz="3200"/>
              <a:t>Έννοια της υπηρεσίας </a:t>
            </a:r>
          </a:p>
        </p:txBody>
      </p:sp>
      <p:sp>
        <p:nvSpPr>
          <p:cNvPr id="3" name="2 - Θέση περιεχομένου">
            <a:extLst>
              <a:ext uri="{FF2B5EF4-FFF2-40B4-BE49-F238E27FC236}">
                <a16:creationId xmlns:a16="http://schemas.microsoft.com/office/drawing/2014/main" id="{ADDC7F08-E788-4CF0-820D-15BFDD22BF77}"/>
              </a:ext>
            </a:extLst>
          </p:cNvPr>
          <p:cNvSpPr>
            <a:spLocks noGrp="1"/>
          </p:cNvSpPr>
          <p:nvPr>
            <p:ph idx="1"/>
          </p:nvPr>
        </p:nvSpPr>
        <p:spPr/>
        <p:txBody>
          <a:bodyPr rtlCol="0">
            <a:normAutofit lnSpcReduction="10000"/>
          </a:bodyPr>
          <a:lstStyle/>
          <a:p>
            <a:pPr marL="548640" indent="-411480" algn="just" eaLnBrk="1" fontAlgn="auto" hangingPunct="1">
              <a:spcAft>
                <a:spcPts val="0"/>
              </a:spcAft>
              <a:buClr>
                <a:schemeClr val="tx1">
                  <a:shade val="95000"/>
                </a:schemeClr>
              </a:buClr>
              <a:buFont typeface="Arial" pitchFamily="34" charset="0"/>
              <a:buChar char="•"/>
              <a:defRPr/>
            </a:pPr>
            <a:r>
              <a:rPr lang="el-GR" dirty="0">
                <a:latin typeface="+mj-lt"/>
                <a:cs typeface="Arial" pitchFamily="34" charset="0"/>
              </a:rPr>
              <a:t>Υπηρεσίες νοούνται οι παροχές που κατά κανόνα προσφέρονται αντί αμοιβής</a:t>
            </a:r>
          </a:p>
          <a:p>
            <a:pPr marL="548640" indent="-411480" algn="just" eaLnBrk="1" fontAlgn="auto" hangingPunct="1">
              <a:spcAft>
                <a:spcPts val="0"/>
              </a:spcAft>
              <a:buClr>
                <a:schemeClr val="tx1">
                  <a:shade val="95000"/>
                </a:schemeClr>
              </a:buClr>
              <a:buFont typeface="Arial" pitchFamily="34" charset="0"/>
              <a:buChar char="•"/>
              <a:defRPr/>
            </a:pPr>
            <a:r>
              <a:rPr lang="el-GR" dirty="0">
                <a:latin typeface="+mj-lt"/>
                <a:cs typeface="Arial" pitchFamily="34" charset="0"/>
              </a:rPr>
              <a:t>Ύπαρξη διασυνοριακού στοιχείου </a:t>
            </a:r>
            <a:r>
              <a:rPr lang="el-GR" dirty="0">
                <a:cs typeface="Arial" pitchFamily="34" charset="0"/>
              </a:rPr>
              <a:t>(άλλο το κράτος του παρέχοντος την υπηρεσία και άλλο το κράτος του αποδέκτη της υπηρεσίας)</a:t>
            </a:r>
            <a:endParaRPr lang="el-GR" dirty="0">
              <a:latin typeface="+mj-lt"/>
              <a:cs typeface="Arial" pitchFamily="34" charset="0"/>
            </a:endParaRPr>
          </a:p>
          <a:p>
            <a:pPr marL="548640" indent="-411480" algn="just" eaLnBrk="1" fontAlgn="auto" hangingPunct="1">
              <a:spcAft>
                <a:spcPts val="0"/>
              </a:spcAft>
              <a:buClr>
                <a:schemeClr val="tx1">
                  <a:shade val="95000"/>
                </a:schemeClr>
              </a:buClr>
              <a:buFont typeface="Arial" pitchFamily="34" charset="0"/>
              <a:buChar char="•"/>
              <a:defRPr/>
            </a:pPr>
            <a:r>
              <a:rPr lang="el-GR" dirty="0">
                <a:latin typeface="+mj-lt"/>
                <a:cs typeface="Arial" pitchFamily="34" charset="0"/>
              </a:rPr>
              <a:t>Προσωρινότητα οικονομικής δραστηριότητας</a:t>
            </a:r>
          </a:p>
          <a:p>
            <a:pPr marL="548640" indent="-411480" algn="just" eaLnBrk="1" fontAlgn="auto" hangingPunct="1">
              <a:spcAft>
                <a:spcPts val="0"/>
              </a:spcAft>
              <a:buClr>
                <a:schemeClr val="tx1">
                  <a:shade val="95000"/>
                </a:schemeClr>
              </a:buClr>
              <a:buFont typeface="Arial" pitchFamily="34" charset="0"/>
              <a:buChar char="•"/>
              <a:defRPr/>
            </a:pPr>
            <a:r>
              <a:rPr lang="el-GR" dirty="0">
                <a:latin typeface="+mj-lt"/>
                <a:cs typeface="Arial" pitchFamily="34" charset="0"/>
              </a:rPr>
              <a:t>Επικουρικός χαρακτήρας ελευθερίας </a:t>
            </a:r>
          </a:p>
          <a:p>
            <a:pPr marL="548640" indent="-411480" algn="just" eaLnBrk="1" fontAlgn="auto" hangingPunct="1">
              <a:spcAft>
                <a:spcPts val="0"/>
              </a:spcAft>
              <a:buClr>
                <a:schemeClr val="tx1">
                  <a:shade val="95000"/>
                </a:schemeClr>
              </a:buClr>
              <a:buFont typeface="Arial" pitchFamily="34" charset="0"/>
              <a:buNone/>
              <a:defRPr/>
            </a:pPr>
            <a:r>
              <a:rPr lang="el-GR" dirty="0">
                <a:latin typeface="+mj-lt"/>
                <a:cs typeface="Arial" pitchFamily="34" charset="0"/>
              </a:rPr>
              <a:t>Εφόσον δεν διέπεται από τις διατάξεις των υπολοίπων ελευθεριών </a:t>
            </a:r>
          </a:p>
          <a:p>
            <a:pPr marL="548640" indent="-411480" algn="just" eaLnBrk="1" fontAlgn="auto" hangingPunct="1">
              <a:spcAft>
                <a:spcPts val="0"/>
              </a:spcAft>
              <a:buClr>
                <a:schemeClr val="tx1">
                  <a:shade val="95000"/>
                </a:schemeClr>
              </a:buClr>
              <a:buFont typeface="Arial" pitchFamily="34" charset="0"/>
              <a:buNone/>
              <a:defRPr/>
            </a:pPr>
            <a:r>
              <a:rPr lang="el-GR" dirty="0">
                <a:latin typeface="Arial" pitchFamily="34" charset="0"/>
                <a:cs typeface="Arial" pitchFamily="34" charset="0"/>
              </a:rPr>
              <a:t> </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1 - Τίτλος">
            <a:extLst>
              <a:ext uri="{FF2B5EF4-FFF2-40B4-BE49-F238E27FC236}">
                <a16:creationId xmlns:a16="http://schemas.microsoft.com/office/drawing/2014/main" id="{AAB7E8D0-0C3E-4EDA-BFD7-714E2E6E81D2}"/>
              </a:ext>
            </a:extLst>
          </p:cNvPr>
          <p:cNvSpPr>
            <a:spLocks noGrp="1"/>
          </p:cNvSpPr>
          <p:nvPr>
            <p:ph type="title"/>
          </p:nvPr>
        </p:nvSpPr>
        <p:spPr/>
        <p:txBody>
          <a:bodyPr/>
          <a:lstStyle/>
          <a:p>
            <a:pPr eaLnBrk="1" fontAlgn="auto" hangingPunct="1">
              <a:spcAft>
                <a:spcPts val="0"/>
              </a:spcAft>
              <a:defRPr/>
            </a:pPr>
            <a:r>
              <a:rPr lang="el-GR" sz="3200"/>
              <a:t>Παραδείγματα υπηρεσιών</a:t>
            </a:r>
          </a:p>
        </p:txBody>
      </p:sp>
      <p:sp>
        <p:nvSpPr>
          <p:cNvPr id="26627" name="2 - Θέση περιεχομένου">
            <a:extLst>
              <a:ext uri="{FF2B5EF4-FFF2-40B4-BE49-F238E27FC236}">
                <a16:creationId xmlns:a16="http://schemas.microsoft.com/office/drawing/2014/main" id="{14276832-CA75-4912-AB40-DB38B12983C8}"/>
              </a:ext>
            </a:extLst>
          </p:cNvPr>
          <p:cNvSpPr>
            <a:spLocks noGrp="1"/>
          </p:cNvSpPr>
          <p:nvPr>
            <p:ph idx="1"/>
          </p:nvPr>
        </p:nvSpPr>
        <p:spPr/>
        <p:txBody>
          <a:bodyPr/>
          <a:lstStyle/>
          <a:p>
            <a:pPr eaLnBrk="1" hangingPunct="1">
              <a:buFont typeface="Arial" panose="020B0604020202020204" pitchFamily="34" charset="0"/>
              <a:buNone/>
            </a:pPr>
            <a:r>
              <a:rPr lang="el-GR" altLang="el-GR"/>
              <a:t>Άρθρο 57 ΣΛΕΕ,  Οι υπηρεσίες περιλαμβάνουν ιδίως</a:t>
            </a:r>
            <a:r>
              <a:rPr lang="en-US" altLang="el-GR"/>
              <a:t>:</a:t>
            </a:r>
            <a:endParaRPr lang="el-GR" altLang="el-GR"/>
          </a:p>
          <a:p>
            <a:pPr eaLnBrk="1" hangingPunct="1"/>
            <a:r>
              <a:rPr lang="el-GR" altLang="el-GR"/>
              <a:t>Βιομηχανικές δραστηριότητες</a:t>
            </a:r>
          </a:p>
          <a:p>
            <a:pPr eaLnBrk="1" hangingPunct="1"/>
            <a:r>
              <a:rPr lang="el-GR" altLang="el-GR"/>
              <a:t>Εμπορικές δραστηριότητες</a:t>
            </a:r>
          </a:p>
          <a:p>
            <a:pPr eaLnBrk="1" hangingPunct="1"/>
            <a:r>
              <a:rPr lang="el-GR" altLang="el-GR"/>
              <a:t>Βιοτεχνικές δραστηριότητες</a:t>
            </a:r>
          </a:p>
          <a:p>
            <a:pPr eaLnBrk="1" hangingPunct="1"/>
            <a:r>
              <a:rPr lang="el-GR" altLang="el-GR"/>
              <a:t>Δραστηριότητες ελευθέρων επαγγελμάτων </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 - Τίτλος">
            <a:extLst>
              <a:ext uri="{FF2B5EF4-FFF2-40B4-BE49-F238E27FC236}">
                <a16:creationId xmlns:a16="http://schemas.microsoft.com/office/drawing/2014/main" id="{67A78A59-2D6D-4154-93CC-8F416CFE125D}"/>
              </a:ext>
            </a:extLst>
          </p:cNvPr>
          <p:cNvSpPr>
            <a:spLocks noGrp="1"/>
          </p:cNvSpPr>
          <p:nvPr>
            <p:ph type="title"/>
          </p:nvPr>
        </p:nvSpPr>
        <p:spPr/>
        <p:txBody>
          <a:bodyPr/>
          <a:lstStyle/>
          <a:p>
            <a:pPr eaLnBrk="1" fontAlgn="auto" hangingPunct="1">
              <a:spcAft>
                <a:spcPts val="0"/>
              </a:spcAft>
              <a:defRPr/>
            </a:pPr>
            <a:r>
              <a:rPr lang="el-GR" sz="3200"/>
              <a:t>Ελευθερία εγκατάστασης και παροχής υπηρεσιών – Φορείς Δικαιώματος</a:t>
            </a:r>
          </a:p>
        </p:txBody>
      </p:sp>
      <p:sp>
        <p:nvSpPr>
          <p:cNvPr id="27651" name="2 - Θέση περιεχομένου">
            <a:extLst>
              <a:ext uri="{FF2B5EF4-FFF2-40B4-BE49-F238E27FC236}">
                <a16:creationId xmlns:a16="http://schemas.microsoft.com/office/drawing/2014/main" id="{3D53E413-1B47-4431-9E96-C677FBE4FCF7}"/>
              </a:ext>
            </a:extLst>
          </p:cNvPr>
          <p:cNvSpPr>
            <a:spLocks noGrp="1"/>
          </p:cNvSpPr>
          <p:nvPr>
            <p:ph idx="1"/>
          </p:nvPr>
        </p:nvSpPr>
        <p:spPr/>
        <p:txBody>
          <a:bodyPr/>
          <a:lstStyle/>
          <a:p>
            <a:pPr algn="just" eaLnBrk="1" hangingPunct="1">
              <a:lnSpc>
                <a:spcPct val="80000"/>
              </a:lnSpc>
            </a:pPr>
            <a:r>
              <a:rPr lang="el-GR" altLang="el-GR" sz="2400"/>
              <a:t> </a:t>
            </a:r>
            <a:r>
              <a:rPr lang="el-GR" altLang="el-GR"/>
              <a:t>Φυσικά πρόσωπα, υπήκοοι των κρατών μελών</a:t>
            </a:r>
          </a:p>
          <a:p>
            <a:pPr algn="just" eaLnBrk="1" hangingPunct="1">
              <a:lnSpc>
                <a:spcPct val="80000"/>
              </a:lnSpc>
            </a:pPr>
            <a:r>
              <a:rPr lang="el-GR" altLang="el-GR" b="1"/>
              <a:t> </a:t>
            </a:r>
            <a:r>
              <a:rPr lang="el-GR" altLang="el-GR"/>
              <a:t>Φυσικά πρόσωπα υπήκοοι, τρίτων κρατών (π.χ. μέλη    οικογενειών)</a:t>
            </a:r>
          </a:p>
          <a:p>
            <a:pPr algn="just" eaLnBrk="1" hangingPunct="1">
              <a:lnSpc>
                <a:spcPct val="80000"/>
              </a:lnSpc>
            </a:pPr>
            <a:r>
              <a:rPr lang="el-GR" altLang="el-GR"/>
              <a:t> Νομικά πρόσωπα</a:t>
            </a:r>
            <a:r>
              <a:rPr lang="en-US" altLang="el-GR" b="1"/>
              <a:t>:</a:t>
            </a:r>
            <a:r>
              <a:rPr lang="en-US" altLang="el-GR"/>
              <a:t> </a:t>
            </a:r>
            <a:r>
              <a:rPr lang="el-GR" altLang="el-GR"/>
              <a:t>Κατά την έννοια του ά. 54 ΣΛΕΕ ως τέτοια θεωρούνται Εταιρείες αστικού  ή  εμπορικού  δικαίου, Συνεταιρισμοί και  άλλα Νομικά  Πρόσωπα  Δημοσίου  ή  Ιδιωτικού  δικαίου,  με  εξαίρεση  εκείνα  που  δεν  επιδιώκουν κερδοσκοπικό  σκοπό </a:t>
            </a:r>
          </a:p>
          <a:p>
            <a:pPr algn="just" eaLnBrk="1" hangingPunct="1">
              <a:lnSpc>
                <a:spcPct val="80000"/>
              </a:lnSpc>
            </a:pPr>
            <a:endParaRPr lang="el-GR" altLang="el-GR" u="sng"/>
          </a:p>
          <a:p>
            <a:pPr eaLnBrk="1" hangingPunct="1"/>
            <a:endParaRPr lang="el-GR" altLang="el-G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1 - Τίτλος">
            <a:extLst>
              <a:ext uri="{FF2B5EF4-FFF2-40B4-BE49-F238E27FC236}">
                <a16:creationId xmlns:a16="http://schemas.microsoft.com/office/drawing/2014/main" id="{1CA6F4DF-4215-416C-AB5F-EA2AE92521FE}"/>
              </a:ext>
            </a:extLst>
          </p:cNvPr>
          <p:cNvSpPr>
            <a:spLocks noGrp="1"/>
          </p:cNvSpPr>
          <p:nvPr>
            <p:ph type="title"/>
          </p:nvPr>
        </p:nvSpPr>
        <p:spPr/>
        <p:txBody>
          <a:bodyPr/>
          <a:lstStyle/>
          <a:p>
            <a:pPr eaLnBrk="1" fontAlgn="auto" hangingPunct="1">
              <a:spcAft>
                <a:spcPts val="0"/>
              </a:spcAft>
              <a:defRPr/>
            </a:pPr>
            <a:r>
              <a:rPr lang="el-GR" sz="3200"/>
              <a:t>Ελευθερία εγκατάστασης και παροχής υπηρεσιών – Φορείς Δικαιώματος</a:t>
            </a:r>
          </a:p>
        </p:txBody>
      </p:sp>
      <p:sp>
        <p:nvSpPr>
          <p:cNvPr id="28675" name="2 - Θέση περιεχομένου">
            <a:extLst>
              <a:ext uri="{FF2B5EF4-FFF2-40B4-BE49-F238E27FC236}">
                <a16:creationId xmlns:a16="http://schemas.microsoft.com/office/drawing/2014/main" id="{A08A92A7-6518-4C45-8535-CFFFE9175153}"/>
              </a:ext>
            </a:extLst>
          </p:cNvPr>
          <p:cNvSpPr>
            <a:spLocks noGrp="1"/>
          </p:cNvSpPr>
          <p:nvPr>
            <p:ph idx="1"/>
          </p:nvPr>
        </p:nvSpPr>
        <p:spPr/>
        <p:txBody>
          <a:bodyPr/>
          <a:lstStyle/>
          <a:p>
            <a:pPr algn="just" eaLnBrk="1" hangingPunct="1">
              <a:lnSpc>
                <a:spcPct val="80000"/>
              </a:lnSpc>
              <a:buFont typeface="Arial" panose="020B0604020202020204" pitchFamily="34" charset="0"/>
              <a:buNone/>
            </a:pPr>
            <a:r>
              <a:rPr lang="el-GR" altLang="el-GR"/>
              <a:t>1.Φυσικά πρόσωπα – Άσκηση των ελευθεριών – ιθαγένεια κράτους μέλους</a:t>
            </a:r>
            <a:endParaRPr lang="el-GR" altLang="el-GR" b="1"/>
          </a:p>
          <a:p>
            <a:pPr algn="just" eaLnBrk="1" hangingPunct="1">
              <a:lnSpc>
                <a:spcPct val="80000"/>
              </a:lnSpc>
              <a:buFont typeface="Arial" panose="020B0604020202020204" pitchFamily="34" charset="0"/>
              <a:buNone/>
            </a:pPr>
            <a:r>
              <a:rPr lang="el-GR" altLang="el-GR"/>
              <a:t>2.Νομικά Πρόσωπα </a:t>
            </a:r>
          </a:p>
          <a:p>
            <a:pPr algn="just" eaLnBrk="1" hangingPunct="1">
              <a:lnSpc>
                <a:spcPct val="80000"/>
              </a:lnSpc>
            </a:pPr>
            <a:r>
              <a:rPr lang="el-GR" altLang="el-GR"/>
              <a:t>Πρώτον</a:t>
            </a:r>
            <a:r>
              <a:rPr lang="el-GR" altLang="el-GR" b="1"/>
              <a:t>, </a:t>
            </a:r>
            <a:r>
              <a:rPr lang="el-GR" altLang="el-GR"/>
              <a:t>να έχουν  συσταθεί  σύμφωνα  με  τη  νομοθεσία      ενός  κράτους  μέλους και</a:t>
            </a:r>
          </a:p>
          <a:p>
            <a:pPr algn="just" eaLnBrk="1" hangingPunct="1">
              <a:lnSpc>
                <a:spcPct val="80000"/>
              </a:lnSpc>
              <a:buFont typeface="Wingdings" panose="05000000000000000000" pitchFamily="2" charset="2"/>
              <a:buNone/>
            </a:pPr>
            <a:r>
              <a:rPr lang="el-GR" altLang="el-GR" b="1"/>
              <a:t>    </a:t>
            </a:r>
            <a:r>
              <a:rPr lang="el-GR" altLang="el-GR"/>
              <a:t>Δεύτερον, να έχουν  την καταστατική    τους   έδρα ή την  κεντρική διοίκηση   ή την  κύρια   εγκατάστασή     τους  εντός  της  Ένωσης </a:t>
            </a:r>
          </a:p>
          <a:p>
            <a:pPr eaLnBrk="1" hangingPunct="1"/>
            <a:endParaRPr lang="el-GR" altLang="el-G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1 - Τίτλος">
            <a:extLst>
              <a:ext uri="{FF2B5EF4-FFF2-40B4-BE49-F238E27FC236}">
                <a16:creationId xmlns:a16="http://schemas.microsoft.com/office/drawing/2014/main" id="{91243B83-DAFB-4033-AB02-392D70FD274C}"/>
              </a:ext>
            </a:extLst>
          </p:cNvPr>
          <p:cNvSpPr>
            <a:spLocks noGrp="1"/>
          </p:cNvSpPr>
          <p:nvPr>
            <p:ph type="title"/>
          </p:nvPr>
        </p:nvSpPr>
        <p:spPr/>
        <p:txBody>
          <a:bodyPr/>
          <a:lstStyle/>
          <a:p>
            <a:pPr eaLnBrk="1" fontAlgn="auto" hangingPunct="1">
              <a:spcAft>
                <a:spcPts val="0"/>
              </a:spcAft>
              <a:defRPr/>
            </a:pPr>
            <a:r>
              <a:rPr lang="el-GR" sz="3200"/>
              <a:t>Περιεχόμενο προστασίας ελευθερίας εγκατάστασης </a:t>
            </a:r>
          </a:p>
        </p:txBody>
      </p:sp>
      <p:sp>
        <p:nvSpPr>
          <p:cNvPr id="3" name="2 - Θέση περιεχομένου">
            <a:extLst>
              <a:ext uri="{FF2B5EF4-FFF2-40B4-BE49-F238E27FC236}">
                <a16:creationId xmlns:a16="http://schemas.microsoft.com/office/drawing/2014/main" id="{D3DD8935-170E-41CF-A960-1BCA0D829DA6}"/>
              </a:ext>
            </a:extLst>
          </p:cNvPr>
          <p:cNvSpPr>
            <a:spLocks noGrp="1"/>
          </p:cNvSpPr>
          <p:nvPr>
            <p:ph idx="1"/>
          </p:nvPr>
        </p:nvSpPr>
        <p:spPr/>
        <p:txBody>
          <a:bodyPr>
            <a:normAutofit/>
          </a:bodyPr>
          <a:lstStyle/>
          <a:p>
            <a:pPr marL="548640" indent="-411480" eaLnBrk="1" fontAlgn="auto" hangingPunct="1">
              <a:spcAft>
                <a:spcPts val="0"/>
              </a:spcAft>
              <a:buClr>
                <a:schemeClr val="tx1">
                  <a:shade val="95000"/>
                </a:schemeClr>
              </a:buClr>
              <a:buFont typeface="Wingdings 2"/>
              <a:buChar char=""/>
              <a:defRPr/>
            </a:pPr>
            <a:r>
              <a:rPr lang="el-GR" dirty="0"/>
              <a:t>Αναφέρεται </a:t>
            </a:r>
          </a:p>
          <a:p>
            <a:pPr marL="514350" indent="-514350" eaLnBrk="1" fontAlgn="auto" hangingPunct="1">
              <a:spcAft>
                <a:spcPts val="0"/>
              </a:spcAft>
              <a:buClr>
                <a:schemeClr val="tx1">
                  <a:shade val="95000"/>
                </a:schemeClr>
              </a:buClr>
              <a:buFont typeface="Arial" charset="0"/>
              <a:buAutoNum type="arabicPeriod"/>
              <a:defRPr/>
            </a:pPr>
            <a:r>
              <a:rPr lang="el-GR" dirty="0"/>
              <a:t>Στην ανάληψη και άσκηση μη μισθωτών υπηρεσιών</a:t>
            </a:r>
          </a:p>
          <a:p>
            <a:pPr marL="514350" indent="-514350" eaLnBrk="1" fontAlgn="auto" hangingPunct="1">
              <a:spcAft>
                <a:spcPts val="0"/>
              </a:spcAft>
              <a:buClr>
                <a:schemeClr val="tx1">
                  <a:shade val="95000"/>
                </a:schemeClr>
              </a:buClr>
              <a:buFont typeface="Arial" charset="0"/>
              <a:buAutoNum type="arabicPeriod"/>
              <a:defRPr/>
            </a:pPr>
            <a:r>
              <a:rPr lang="el-GR" dirty="0"/>
              <a:t>Στη σύσταση και διαχείριση εταιρειών </a:t>
            </a:r>
          </a:p>
          <a:p>
            <a:pPr marL="514350" indent="-514350" eaLnBrk="1" fontAlgn="auto" hangingPunct="1">
              <a:spcAft>
                <a:spcPts val="0"/>
              </a:spcAft>
              <a:buClr>
                <a:schemeClr val="tx1">
                  <a:shade val="95000"/>
                </a:schemeClr>
              </a:buClr>
              <a:buFont typeface="Arial" charset="0"/>
              <a:buNone/>
              <a:defRPr/>
            </a:pPr>
            <a:r>
              <a:rPr lang="el-GR" dirty="0"/>
              <a:t>Ειδικότερα</a:t>
            </a:r>
          </a:p>
          <a:p>
            <a:pPr marL="514350" indent="-514350" eaLnBrk="1" fontAlgn="auto" hangingPunct="1">
              <a:spcAft>
                <a:spcPts val="0"/>
              </a:spcAft>
              <a:buClr>
                <a:schemeClr val="tx1">
                  <a:shade val="95000"/>
                </a:schemeClr>
              </a:buClr>
              <a:buFont typeface="Arial" charset="0"/>
              <a:buNone/>
              <a:defRPr/>
            </a:pPr>
            <a:r>
              <a:rPr lang="el-GR" dirty="0"/>
              <a:t>Δικαίωμα Συστάσεως, </a:t>
            </a:r>
          </a:p>
          <a:p>
            <a:pPr marL="514350" indent="-514350" eaLnBrk="1" fontAlgn="auto" hangingPunct="1">
              <a:spcAft>
                <a:spcPts val="0"/>
              </a:spcAft>
              <a:buClr>
                <a:schemeClr val="tx1">
                  <a:shade val="95000"/>
                </a:schemeClr>
              </a:buClr>
              <a:buFont typeface="Arial" charset="0"/>
              <a:buNone/>
              <a:defRPr/>
            </a:pPr>
            <a:r>
              <a:rPr lang="el-GR" dirty="0"/>
              <a:t>Δικαίωμα ιδρύσεως  δευτερεύουσας εγκατάστασης,</a:t>
            </a:r>
          </a:p>
          <a:p>
            <a:pPr marL="514350" indent="-514350" eaLnBrk="1" fontAlgn="auto" hangingPunct="1">
              <a:spcAft>
                <a:spcPts val="0"/>
              </a:spcAft>
              <a:buClr>
                <a:schemeClr val="tx1">
                  <a:shade val="95000"/>
                </a:schemeClr>
              </a:buClr>
              <a:buFont typeface="Arial" charset="0"/>
              <a:buNone/>
              <a:defRPr/>
            </a:pPr>
            <a:endParaRPr lang="el-GR" dirty="0"/>
          </a:p>
          <a:p>
            <a:pPr marL="514350" indent="-514350" eaLnBrk="1" fontAlgn="auto" hangingPunct="1">
              <a:spcAft>
                <a:spcPts val="0"/>
              </a:spcAft>
              <a:buClr>
                <a:schemeClr val="tx1">
                  <a:shade val="95000"/>
                </a:schemeClr>
              </a:buClr>
              <a:buFont typeface="Arial" charset="0"/>
              <a:buNone/>
              <a:defRPr/>
            </a:pPr>
            <a:endParaRPr lang="el-GR"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 Τίτλος">
            <a:extLst>
              <a:ext uri="{FF2B5EF4-FFF2-40B4-BE49-F238E27FC236}">
                <a16:creationId xmlns:a16="http://schemas.microsoft.com/office/drawing/2014/main" id="{34D0C457-29B3-4DCC-A56C-47C02C27BD27}"/>
              </a:ext>
            </a:extLst>
          </p:cNvPr>
          <p:cNvSpPr>
            <a:spLocks noGrp="1"/>
          </p:cNvSpPr>
          <p:nvPr>
            <p:ph type="title"/>
          </p:nvPr>
        </p:nvSpPr>
        <p:spPr/>
        <p:txBody>
          <a:bodyPr/>
          <a:lstStyle/>
          <a:p>
            <a:pPr eaLnBrk="1" fontAlgn="auto" hangingPunct="1">
              <a:spcAft>
                <a:spcPts val="0"/>
              </a:spcAft>
              <a:defRPr/>
            </a:pPr>
            <a:r>
              <a:rPr lang="el-GR" sz="2800"/>
              <a:t>Ελεύθερη παροχή υπηρεσιών - Περιεχόμενο ελευθερίας</a:t>
            </a:r>
          </a:p>
        </p:txBody>
      </p:sp>
      <p:sp>
        <p:nvSpPr>
          <p:cNvPr id="30723" name="2 - Θέση περιεχομένου">
            <a:extLst>
              <a:ext uri="{FF2B5EF4-FFF2-40B4-BE49-F238E27FC236}">
                <a16:creationId xmlns:a16="http://schemas.microsoft.com/office/drawing/2014/main" id="{A8811F7D-4D91-4D9D-B0F8-BF5C7D37D1A7}"/>
              </a:ext>
            </a:extLst>
          </p:cNvPr>
          <p:cNvSpPr>
            <a:spLocks noGrp="1"/>
          </p:cNvSpPr>
          <p:nvPr>
            <p:ph idx="1"/>
          </p:nvPr>
        </p:nvSpPr>
        <p:spPr/>
        <p:txBody>
          <a:bodyPr/>
          <a:lstStyle/>
          <a:p>
            <a:pPr eaLnBrk="1" hangingPunct="1">
              <a:lnSpc>
                <a:spcPct val="80000"/>
              </a:lnSpc>
              <a:buFont typeface="Wingdings" panose="05000000000000000000" pitchFamily="2" charset="2"/>
              <a:buNone/>
            </a:pPr>
            <a:r>
              <a:rPr lang="el-GR" altLang="el-GR"/>
              <a:t>Η ελεύθερη παροχή των υπηρεσιών περιλαμβάνει</a:t>
            </a:r>
            <a:r>
              <a:rPr lang="en-US" altLang="el-GR"/>
              <a:t>:</a:t>
            </a:r>
            <a:endParaRPr lang="el-GR" altLang="el-GR"/>
          </a:p>
          <a:p>
            <a:pPr eaLnBrk="1" hangingPunct="1">
              <a:lnSpc>
                <a:spcPct val="80000"/>
              </a:lnSpc>
            </a:pPr>
            <a:r>
              <a:rPr lang="el-GR" altLang="el-GR"/>
              <a:t>Το δικαίωμα πρόσβασης στην αγορά των υπηρεσιών κράτους μέλους από υπηκόους και εταιρείες που είναι εγκατεστημένοι σε άλλο κράτος μέλος,</a:t>
            </a:r>
          </a:p>
          <a:p>
            <a:pPr algn="just" eaLnBrk="1" hangingPunct="1">
              <a:lnSpc>
                <a:spcPct val="80000"/>
              </a:lnSpc>
            </a:pPr>
            <a:r>
              <a:rPr lang="el-GR" altLang="el-GR"/>
              <a:t>Το δικαίωμα της απρόσκοπτης άσκησης της παροχής,</a:t>
            </a:r>
          </a:p>
          <a:p>
            <a:pPr algn="just" eaLnBrk="1" hangingPunct="1">
              <a:lnSpc>
                <a:spcPct val="80000"/>
              </a:lnSpc>
            </a:pPr>
            <a:r>
              <a:rPr lang="el-GR" altLang="el-GR"/>
              <a:t>Το δικαίωμα να διατηρεί στο κράτος μέλος υποδοχής μια ορισμένη υποδομή, στο μέτρο που αυτή είναι απαραίτητη για την εκπλήρωση της παροχής, χωρίς να εμπίπτει στην ελευθερία εγκαταστάσεως.</a:t>
            </a:r>
          </a:p>
          <a:p>
            <a:pPr eaLnBrk="1" hangingPunct="1"/>
            <a:endParaRPr lang="el-GR" altLang="el-G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a:extLst>
              <a:ext uri="{FF2B5EF4-FFF2-40B4-BE49-F238E27FC236}">
                <a16:creationId xmlns:a16="http://schemas.microsoft.com/office/drawing/2014/main" id="{23043431-28D2-456D-9AD9-7D8CC17B2D15}"/>
              </a:ext>
            </a:extLst>
          </p:cNvPr>
          <p:cNvSpPr>
            <a:spLocks noGrp="1"/>
          </p:cNvSpPr>
          <p:nvPr>
            <p:ph type="title"/>
          </p:nvPr>
        </p:nvSpPr>
        <p:spPr/>
        <p:txBody>
          <a:bodyPr/>
          <a:lstStyle/>
          <a:p>
            <a:pPr eaLnBrk="1" fontAlgn="auto" hangingPunct="1">
              <a:spcAft>
                <a:spcPts val="0"/>
              </a:spcAft>
              <a:defRPr/>
            </a:pPr>
            <a:r>
              <a:rPr lang="el-GR" sz="3200"/>
              <a:t>Περιεχόμενο προστασίας των δύο ελευθεριών </a:t>
            </a:r>
            <a:endParaRPr lang="en-US" sz="3200"/>
          </a:p>
        </p:txBody>
      </p:sp>
      <p:sp>
        <p:nvSpPr>
          <p:cNvPr id="31747" name="Content Placeholder 2">
            <a:extLst>
              <a:ext uri="{FF2B5EF4-FFF2-40B4-BE49-F238E27FC236}">
                <a16:creationId xmlns:a16="http://schemas.microsoft.com/office/drawing/2014/main" id="{3871DCE7-DC70-4735-AD8B-6954234ECA83}"/>
              </a:ext>
            </a:extLst>
          </p:cNvPr>
          <p:cNvSpPr>
            <a:spLocks noGrp="1"/>
          </p:cNvSpPr>
          <p:nvPr>
            <p:ph idx="1"/>
          </p:nvPr>
        </p:nvSpPr>
        <p:spPr/>
        <p:txBody>
          <a:bodyPr/>
          <a:lstStyle/>
          <a:p>
            <a:pPr algn="just" eaLnBrk="1" hangingPunct="1"/>
            <a:r>
              <a:rPr lang="el-GR" altLang="el-GR" dirty="0"/>
              <a:t>Κατάργηση και απαγόρευση</a:t>
            </a:r>
          </a:p>
          <a:p>
            <a:pPr algn="just" eaLnBrk="1" hangingPunct="1"/>
            <a:r>
              <a:rPr lang="el-GR" altLang="el-GR" dirty="0"/>
              <a:t>1.Άμεσης διάκριση = περιορισμός βάσει ιθαγένειας</a:t>
            </a:r>
          </a:p>
          <a:p>
            <a:pPr algn="just" eaLnBrk="1" hangingPunct="1"/>
            <a:r>
              <a:rPr lang="el-GR" altLang="el-GR" dirty="0"/>
              <a:t>2. Έμμεση διάκριση = διατάξεις που δεν διακρίνουν βάσει της ιθαγένειας </a:t>
            </a:r>
          </a:p>
          <a:p>
            <a:pPr algn="just" eaLnBrk="1" hangingPunct="1"/>
            <a:r>
              <a:rPr lang="el-GR" altLang="el-GR" dirty="0"/>
              <a:t>3. Μη διακρίνοντα μέτρα = το στοιχείο της διάκρισης δεν είναι απαραίτητο, εφαρμόζεται άνευ διακρίσεων αλλά παρακωλύει την ελευθερία εγκατάστασης </a:t>
            </a:r>
            <a:endParaRPr lang="en-US" altLang="el-GR"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id="{98377164-5262-40C1-BA1E-3F9B8BE1B884}"/>
              </a:ext>
            </a:extLst>
          </p:cNvPr>
          <p:cNvSpPr>
            <a:spLocks noGrp="1"/>
          </p:cNvSpPr>
          <p:nvPr>
            <p:ph type="title"/>
          </p:nvPr>
        </p:nvSpPr>
        <p:spPr/>
        <p:txBody>
          <a:bodyPr/>
          <a:lstStyle/>
          <a:p>
            <a:pPr eaLnBrk="1" fontAlgn="auto" hangingPunct="1">
              <a:spcAft>
                <a:spcPts val="0"/>
              </a:spcAft>
              <a:defRPr/>
            </a:pPr>
            <a:r>
              <a:rPr lang="el-GR" sz="3200"/>
              <a:t>Ελευθερία εγκατάστασης και παροχής υπηρεσιών – Εξαιρέσεις και περιορισμοί </a:t>
            </a:r>
            <a:endParaRPr lang="en-US" sz="3200"/>
          </a:p>
        </p:txBody>
      </p:sp>
      <p:sp>
        <p:nvSpPr>
          <p:cNvPr id="32771" name="Content Placeholder 2">
            <a:extLst>
              <a:ext uri="{FF2B5EF4-FFF2-40B4-BE49-F238E27FC236}">
                <a16:creationId xmlns:a16="http://schemas.microsoft.com/office/drawing/2014/main" id="{3967C893-6A8E-41A0-8919-58050D7355B6}"/>
              </a:ext>
            </a:extLst>
          </p:cNvPr>
          <p:cNvSpPr>
            <a:spLocks noGrp="1"/>
          </p:cNvSpPr>
          <p:nvPr>
            <p:ph idx="1"/>
          </p:nvPr>
        </p:nvSpPr>
        <p:spPr/>
        <p:txBody>
          <a:bodyPr/>
          <a:lstStyle/>
          <a:p>
            <a:pPr eaLnBrk="1" hangingPunct="1"/>
            <a:r>
              <a:rPr lang="el-GR" altLang="el-GR" sz="3000"/>
              <a:t>Άσκηση Δημόσιας Εξουσίας (Άρθρο 51 ΣΛΕΕ και 62 ΣΛΕΕ)</a:t>
            </a:r>
          </a:p>
          <a:p>
            <a:pPr algn="just" eaLnBrk="1" hangingPunct="1"/>
            <a:r>
              <a:rPr lang="el-GR" altLang="el-GR" sz="3000"/>
              <a:t>Η εξαίρεση πρέπει να ερμηνευθεί στενά</a:t>
            </a:r>
            <a:endParaRPr lang="en-GB" altLang="el-GR" sz="3000"/>
          </a:p>
          <a:p>
            <a:pPr algn="just" eaLnBrk="1" hangingPunct="1"/>
            <a:r>
              <a:rPr lang="el-GR" altLang="el-GR" sz="3000"/>
              <a:t>Μόνο δραστηριότητες που αφορούν ευθεία και συγκεκριμένη σύνδεση με την άσκηση δημόσιας εξουσίας </a:t>
            </a:r>
          </a:p>
          <a:p>
            <a:pPr algn="just" eaLnBrk="1" hangingPunct="1"/>
            <a:r>
              <a:rPr lang="el-GR" altLang="el-GR" sz="3000"/>
              <a:t>Περιορισμοί</a:t>
            </a:r>
            <a:r>
              <a:rPr lang="en-US" altLang="el-GR" sz="3000"/>
              <a:t>:</a:t>
            </a:r>
            <a:r>
              <a:rPr lang="el-GR" altLang="el-GR" sz="3000"/>
              <a:t> Δημόσια υγεία</a:t>
            </a:r>
            <a:r>
              <a:rPr lang="en-US" altLang="el-GR" sz="3000"/>
              <a:t>, </a:t>
            </a:r>
            <a:r>
              <a:rPr lang="el-GR" altLang="el-GR" sz="3000"/>
              <a:t>δημόσια τάξη, δημόσια ασφάλεια (Άρθρο 52 και 62 ΣΛΕΕ) – έλεγχος βάσει αρχής της αναλογικότητας</a:t>
            </a:r>
            <a:endParaRPr lang="en-GB" altLang="el-GR" sz="3000"/>
          </a:p>
          <a:p>
            <a:pPr eaLnBrk="1" hangingPunct="1">
              <a:buFont typeface="Arial" panose="020B0604020202020204" pitchFamily="34" charset="0"/>
              <a:buNone/>
            </a:pPr>
            <a:endParaRPr lang="el-GR" altLang="el-G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a:extLst>
              <a:ext uri="{FF2B5EF4-FFF2-40B4-BE49-F238E27FC236}">
                <a16:creationId xmlns:a16="http://schemas.microsoft.com/office/drawing/2014/main" id="{6F41932B-4F5D-4157-BDA5-BD3F32020D1F}"/>
              </a:ext>
            </a:extLst>
          </p:cNvPr>
          <p:cNvSpPr>
            <a:spLocks noGrp="1"/>
          </p:cNvSpPr>
          <p:nvPr>
            <p:ph type="title"/>
          </p:nvPr>
        </p:nvSpPr>
        <p:spPr/>
        <p:txBody>
          <a:bodyPr/>
          <a:lstStyle/>
          <a:p>
            <a:pPr eaLnBrk="1" fontAlgn="auto" hangingPunct="1">
              <a:spcAft>
                <a:spcPts val="0"/>
              </a:spcAft>
              <a:defRPr/>
            </a:pPr>
            <a:r>
              <a:rPr lang="el-GR" sz="3200"/>
              <a:t>Περιορισμοί</a:t>
            </a:r>
            <a:endParaRPr lang="en-US" sz="3200"/>
          </a:p>
        </p:txBody>
      </p:sp>
      <p:sp>
        <p:nvSpPr>
          <p:cNvPr id="33795" name="Content Placeholder 2">
            <a:extLst>
              <a:ext uri="{FF2B5EF4-FFF2-40B4-BE49-F238E27FC236}">
                <a16:creationId xmlns:a16="http://schemas.microsoft.com/office/drawing/2014/main" id="{390E2E31-A255-47B3-8471-87DAA2153141}"/>
              </a:ext>
            </a:extLst>
          </p:cNvPr>
          <p:cNvSpPr>
            <a:spLocks noGrp="1"/>
          </p:cNvSpPr>
          <p:nvPr>
            <p:ph idx="1"/>
          </p:nvPr>
        </p:nvSpPr>
        <p:spPr/>
        <p:txBody>
          <a:bodyPr/>
          <a:lstStyle/>
          <a:p>
            <a:pPr algn="just" eaLnBrk="1" hangingPunct="1"/>
            <a:r>
              <a:rPr lang="el-GR" altLang="el-GR" dirty="0"/>
              <a:t>Επιτακτικοί λόγοι γενικού συμφέροντος </a:t>
            </a:r>
          </a:p>
          <a:p>
            <a:pPr algn="just" eaLnBrk="1" hangingPunct="1"/>
            <a:r>
              <a:rPr lang="el-GR" altLang="el-GR" dirty="0"/>
              <a:t>1. Εθνικά μέτρα που δικαιολογούνται να εφαρμόζονται χωρίς διακρίσεις</a:t>
            </a:r>
          </a:p>
          <a:p>
            <a:pPr algn="just" eaLnBrk="1" hangingPunct="1"/>
            <a:r>
              <a:rPr lang="el-GR" altLang="el-GR" dirty="0"/>
              <a:t>2. Αρχή της αναλογικότητας</a:t>
            </a:r>
          </a:p>
          <a:p>
            <a:pPr algn="just" eaLnBrk="1" hangingPunct="1">
              <a:buFont typeface="Arial" panose="020B0604020202020204" pitchFamily="34" charset="0"/>
              <a:buNone/>
            </a:pPr>
            <a:r>
              <a:rPr lang="el-GR" altLang="el-GR" dirty="0"/>
              <a:t>Π.χ. Η προστασία των εργαζομένων, η προστασία των πιστωτών, η απαγόρευση της </a:t>
            </a:r>
            <a:r>
              <a:rPr lang="el-GR" altLang="el-GR" dirty="0" err="1"/>
              <a:t>φοροαποφυγής</a:t>
            </a:r>
            <a:r>
              <a:rPr lang="el-GR" altLang="el-GR" dirty="0"/>
              <a:t>, η αποτελεσματικότητα των φορολογικών ελέγχων, οι σκοποί πολιτιστικής πολιτικής</a:t>
            </a:r>
          </a:p>
          <a:p>
            <a:pPr algn="just" eaLnBrk="1" hangingPunct="1">
              <a:buFont typeface="Arial" panose="020B0604020202020204" pitchFamily="34" charset="0"/>
              <a:buNone/>
            </a:pPr>
            <a:r>
              <a:rPr lang="el-GR" altLang="el-GR" dirty="0"/>
              <a:t> </a:t>
            </a:r>
            <a:endParaRPr lang="en-US" altLang="el-GR" dirty="0"/>
          </a:p>
          <a:p>
            <a:pPr eaLnBrk="1" hangingPunct="1"/>
            <a:endParaRPr lang="el-GR" alt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0188E57-5291-48E5-9F8E-DA89BF719F74}"/>
              </a:ext>
            </a:extLst>
          </p:cNvPr>
          <p:cNvSpPr>
            <a:spLocks noGrp="1"/>
          </p:cNvSpPr>
          <p:nvPr>
            <p:ph type="title"/>
          </p:nvPr>
        </p:nvSpPr>
        <p:spPr/>
        <p:txBody>
          <a:bodyPr>
            <a:normAutofit fontScale="90000"/>
          </a:bodyPr>
          <a:lstStyle/>
          <a:p>
            <a:r>
              <a:rPr lang="el-GR" dirty="0"/>
              <a:t>Ελεύθερη κυκλοφορία των εμπορευμάτων </a:t>
            </a:r>
          </a:p>
        </p:txBody>
      </p:sp>
      <p:sp>
        <p:nvSpPr>
          <p:cNvPr id="3" name="Θέση περιεχομένου 2">
            <a:extLst>
              <a:ext uri="{FF2B5EF4-FFF2-40B4-BE49-F238E27FC236}">
                <a16:creationId xmlns:a16="http://schemas.microsoft.com/office/drawing/2014/main" id="{6D0A2D6F-1B71-467C-B1F0-AD4DE53D637A}"/>
              </a:ext>
            </a:extLst>
          </p:cNvPr>
          <p:cNvSpPr>
            <a:spLocks noGrp="1"/>
          </p:cNvSpPr>
          <p:nvPr>
            <p:ph idx="1"/>
          </p:nvPr>
        </p:nvSpPr>
        <p:spPr/>
        <p:txBody>
          <a:bodyPr/>
          <a:lstStyle/>
          <a:p>
            <a:pPr algn="just"/>
            <a:r>
              <a:rPr lang="el-GR" dirty="0"/>
              <a:t>ΕΞΑΙΡΕΣΕΙΣ </a:t>
            </a:r>
          </a:p>
          <a:p>
            <a:pPr algn="just"/>
            <a:r>
              <a:rPr lang="el-GR" dirty="0"/>
              <a:t>Α. ΑΝΤΑΠΟΔΟΤΙΚΑ ΤΕΛΗ </a:t>
            </a:r>
          </a:p>
          <a:p>
            <a:pPr algn="just"/>
            <a:r>
              <a:rPr lang="el-GR" dirty="0"/>
              <a:t>Αποτελεί αμοιβή για πράγματι </a:t>
            </a:r>
            <a:r>
              <a:rPr lang="el-GR" dirty="0" err="1"/>
              <a:t>προσφερθείσα</a:t>
            </a:r>
            <a:r>
              <a:rPr lang="el-GR" dirty="0"/>
              <a:t> υπηρεσία </a:t>
            </a:r>
          </a:p>
          <a:p>
            <a:pPr algn="just"/>
            <a:r>
              <a:rPr lang="el-GR" dirty="0"/>
              <a:t>Ο ενδιαφερόμενος αποκομίζει </a:t>
            </a:r>
            <a:r>
              <a:rPr lang="el-GR" dirty="0" err="1"/>
              <a:t>αποκομίζει</a:t>
            </a:r>
            <a:r>
              <a:rPr lang="el-GR" dirty="0"/>
              <a:t> ένα πραγματικό και ατομικό όφελος </a:t>
            </a:r>
          </a:p>
          <a:p>
            <a:pPr algn="just"/>
            <a:r>
              <a:rPr lang="el-GR" dirty="0"/>
              <a:t>Το ύψος της χρηματικής επιβάρυνσης πρέπει να αντιστοιχεί στην αξία της υπηρεσίας  που παρασχέθηκε στο κόστος της </a:t>
            </a:r>
          </a:p>
        </p:txBody>
      </p:sp>
    </p:spTree>
    <p:extLst>
      <p:ext uri="{BB962C8B-B14F-4D97-AF65-F5344CB8AC3E}">
        <p14:creationId xmlns:p14="http://schemas.microsoft.com/office/powerpoint/2010/main" val="1599154393"/>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1 - Τίτλος">
            <a:extLst>
              <a:ext uri="{FF2B5EF4-FFF2-40B4-BE49-F238E27FC236}">
                <a16:creationId xmlns:a16="http://schemas.microsoft.com/office/drawing/2014/main" id="{3F0518D1-587D-4383-8845-C819DEE3C0C8}"/>
              </a:ext>
            </a:extLst>
          </p:cNvPr>
          <p:cNvSpPr>
            <a:spLocks noGrp="1"/>
          </p:cNvSpPr>
          <p:nvPr>
            <p:ph type="title"/>
          </p:nvPr>
        </p:nvSpPr>
        <p:spPr/>
        <p:txBody>
          <a:bodyPr/>
          <a:lstStyle/>
          <a:p>
            <a:pPr eaLnBrk="1" fontAlgn="auto" hangingPunct="1">
              <a:spcAft>
                <a:spcPts val="0"/>
              </a:spcAft>
              <a:defRPr/>
            </a:pPr>
            <a:r>
              <a:rPr lang="el-GR" sz="3200" dirty="0">
                <a:latin typeface="+mn-lt"/>
              </a:rPr>
              <a:t>Εφαρμογή ελευθερίας εγκαταστάσεως και υπηρεσιών στην ενέργεια</a:t>
            </a:r>
          </a:p>
        </p:txBody>
      </p:sp>
      <p:sp>
        <p:nvSpPr>
          <p:cNvPr id="34819" name="2 - Θέση περιεχομένου">
            <a:extLst>
              <a:ext uri="{FF2B5EF4-FFF2-40B4-BE49-F238E27FC236}">
                <a16:creationId xmlns:a16="http://schemas.microsoft.com/office/drawing/2014/main" id="{E9A388AE-EF01-45AE-B810-52D562E5A061}"/>
              </a:ext>
            </a:extLst>
          </p:cNvPr>
          <p:cNvSpPr>
            <a:spLocks noGrp="1"/>
          </p:cNvSpPr>
          <p:nvPr>
            <p:ph idx="1"/>
          </p:nvPr>
        </p:nvSpPr>
        <p:spPr/>
        <p:txBody>
          <a:bodyPr/>
          <a:lstStyle/>
          <a:p>
            <a:pPr eaLnBrk="1" hangingPunct="1"/>
            <a:r>
              <a:rPr lang="en-US" altLang="el-GR"/>
              <a:t>C-347/06 </a:t>
            </a:r>
            <a:r>
              <a:rPr lang="el-GR" altLang="el-GR"/>
              <a:t> </a:t>
            </a:r>
            <a:r>
              <a:rPr lang="en-US" altLang="el-GR"/>
              <a:t>ASM Brescia SpA v. Commune di Rodengo Salano</a:t>
            </a:r>
          </a:p>
          <a:p>
            <a:pPr algn="just" eaLnBrk="1" hangingPunct="1"/>
            <a:r>
              <a:rPr lang="el-GR" altLang="el-GR"/>
              <a:t>Στο μέτρο που μια σύμβαση παραχωρήσεως παρουσιάζει βέβαιο διασυνοριακό ενδιαφέρον, η σύναψη, χωρίς καμία διαφάνεια, της συμβάσεως αυτής με επιχείρηση εγκατεστημένη στο κράτος μέλος της αναθέτουσας αρχής συνιστά διαφορετική μεταχείριση εις βάρος των επιχειρήσεων που πιθανώς ενδιαφέρονται για τη σύμβαση αυτή και είναι εγκατεστημένες σε άλλο κράτος μέλος(σκ. 59) </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1 - Τίτλος">
            <a:extLst>
              <a:ext uri="{FF2B5EF4-FFF2-40B4-BE49-F238E27FC236}">
                <a16:creationId xmlns:a16="http://schemas.microsoft.com/office/drawing/2014/main" id="{88132BDB-7720-4702-8C01-4D77DF4BFE7E}"/>
              </a:ext>
            </a:extLst>
          </p:cNvPr>
          <p:cNvSpPr>
            <a:spLocks noGrp="1"/>
          </p:cNvSpPr>
          <p:nvPr>
            <p:ph type="title"/>
          </p:nvPr>
        </p:nvSpPr>
        <p:spPr/>
        <p:txBody>
          <a:bodyPr/>
          <a:lstStyle/>
          <a:p>
            <a:pPr eaLnBrk="1" fontAlgn="auto" hangingPunct="1">
              <a:spcAft>
                <a:spcPts val="0"/>
              </a:spcAft>
              <a:defRPr/>
            </a:pPr>
            <a:r>
              <a:rPr lang="el-GR" sz="3200"/>
              <a:t>Συνέχεια απόφασης </a:t>
            </a:r>
          </a:p>
        </p:txBody>
      </p:sp>
      <p:sp>
        <p:nvSpPr>
          <p:cNvPr id="35843" name="2 - Θέση περιεχομένου">
            <a:extLst>
              <a:ext uri="{FF2B5EF4-FFF2-40B4-BE49-F238E27FC236}">
                <a16:creationId xmlns:a16="http://schemas.microsoft.com/office/drawing/2014/main" id="{533A9D1D-1B49-4D49-8A14-4D7F567230B4}"/>
              </a:ext>
            </a:extLst>
          </p:cNvPr>
          <p:cNvSpPr>
            <a:spLocks noGrp="1"/>
          </p:cNvSpPr>
          <p:nvPr>
            <p:ph idx="1"/>
          </p:nvPr>
        </p:nvSpPr>
        <p:spPr/>
        <p:txBody>
          <a:bodyPr/>
          <a:lstStyle/>
          <a:p>
            <a:pPr algn="just" eaLnBrk="1" hangingPunct="1"/>
            <a:r>
              <a:rPr lang="el-GR" altLang="el-GR"/>
              <a:t>Μια τέτοια διαφορετική μεταχείριση η οποία, αποκλείοντας όλες τις επιχειρήσεις που είναι εγκατεστημένες σε άλλο κράτος μέλος, επηρεάζει δυσμενώς κυρίως τις επιχειρήσεις αυτές, αν δεν δικαιολογείται από αντικειμενικές περιστάσεις, συνιστά έμμεση δυσμενή διάκριση λόγω ιθαγενείας, η οποία απαγορεύεται από τα άρθρα 43 ΕΚ και 49 ΕΚ (νυν 49 και 56 ΣΛΕΕ) (σκ. 60 της απόφασης) </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a:extLst>
              <a:ext uri="{FF2B5EF4-FFF2-40B4-BE49-F238E27FC236}">
                <a16:creationId xmlns:a16="http://schemas.microsoft.com/office/drawing/2014/main" id="{0B4FB5E0-86DD-4146-B24C-2C116CF920C5}"/>
              </a:ext>
            </a:extLst>
          </p:cNvPr>
          <p:cNvSpPr>
            <a:spLocks noGrp="1"/>
          </p:cNvSpPr>
          <p:nvPr>
            <p:ph type="title"/>
          </p:nvPr>
        </p:nvSpPr>
        <p:spPr/>
        <p:txBody>
          <a:bodyPr/>
          <a:lstStyle/>
          <a:p>
            <a:pPr eaLnBrk="1" fontAlgn="auto" hangingPunct="1">
              <a:spcAft>
                <a:spcPts val="0"/>
              </a:spcAft>
              <a:defRPr/>
            </a:pPr>
            <a:r>
              <a:rPr lang="en-US" sz="3200"/>
              <a:t>C</a:t>
            </a:r>
            <a:r>
              <a:rPr lang="el-GR" sz="3200"/>
              <a:t>-</a:t>
            </a:r>
            <a:r>
              <a:rPr lang="en-US" sz="3200"/>
              <a:t>58/99 </a:t>
            </a:r>
            <a:br>
              <a:rPr lang="el-GR" sz="3200"/>
            </a:br>
            <a:r>
              <a:rPr lang="el-GR" sz="3200"/>
              <a:t>Επιτροπή/Ιταλία</a:t>
            </a:r>
            <a:endParaRPr lang="en-US" sz="3200"/>
          </a:p>
        </p:txBody>
      </p:sp>
      <p:sp>
        <p:nvSpPr>
          <p:cNvPr id="37891" name="Content Placeholder 2">
            <a:extLst>
              <a:ext uri="{FF2B5EF4-FFF2-40B4-BE49-F238E27FC236}">
                <a16:creationId xmlns:a16="http://schemas.microsoft.com/office/drawing/2014/main" id="{09918142-A3F8-488D-8504-F05B18AB05AB}"/>
              </a:ext>
            </a:extLst>
          </p:cNvPr>
          <p:cNvSpPr>
            <a:spLocks noGrp="1"/>
          </p:cNvSpPr>
          <p:nvPr>
            <p:ph idx="1"/>
          </p:nvPr>
        </p:nvSpPr>
        <p:spPr/>
        <p:txBody>
          <a:bodyPr/>
          <a:lstStyle/>
          <a:p>
            <a:pPr algn="just" eaLnBrk="1" hangingPunct="1"/>
            <a:r>
              <a:rPr lang="el-GR" altLang="el-GR"/>
              <a:t>Αποκλεισμός από την άσκηση ορισμένων έργων επαγγελματιών που εγκαταστάθηκαν προσφάτως στην Ιταλία </a:t>
            </a:r>
          </a:p>
          <a:p>
            <a:pPr algn="just" eaLnBrk="1" hangingPunct="1"/>
            <a:r>
              <a:rPr lang="el-GR" altLang="el-GR"/>
              <a:t>Υπήρχε η προϋπόθεση εγγραφής στα μητρώα που προβλέπονται από το νόμο επί τουλάχιστον μια πενταετία για μελετητικά, συμβουλευτικά, κλπ. καθήκοντα</a:t>
            </a:r>
          </a:p>
          <a:p>
            <a:pPr algn="just" eaLnBrk="1" hangingPunct="1"/>
            <a:r>
              <a:rPr lang="el-GR" altLang="el-GR"/>
              <a:t>Παραβίαση ελεύθερης εγκατάστασης και ελεύθερης παροχής υπηρεσιών</a:t>
            </a:r>
            <a:endParaRPr lang="en-US" altLang="el-G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1 - Τίτλος">
            <a:extLst>
              <a:ext uri="{FF2B5EF4-FFF2-40B4-BE49-F238E27FC236}">
                <a16:creationId xmlns:a16="http://schemas.microsoft.com/office/drawing/2014/main" id="{E705B8B6-9CD8-4323-B1A8-3A2D9787C358}"/>
              </a:ext>
            </a:extLst>
          </p:cNvPr>
          <p:cNvSpPr>
            <a:spLocks noGrp="1"/>
          </p:cNvSpPr>
          <p:nvPr>
            <p:ph type="title"/>
          </p:nvPr>
        </p:nvSpPr>
        <p:spPr/>
        <p:txBody>
          <a:bodyPr/>
          <a:lstStyle/>
          <a:p>
            <a:pPr eaLnBrk="1" fontAlgn="auto" hangingPunct="1">
              <a:spcAft>
                <a:spcPts val="0"/>
              </a:spcAft>
              <a:defRPr/>
            </a:pPr>
            <a:r>
              <a:rPr lang="el-GR" sz="3200"/>
              <a:t>Ελεύθερη κυκλοφορία κεφαλαίων και πληρωμών</a:t>
            </a:r>
          </a:p>
        </p:txBody>
      </p:sp>
      <p:sp>
        <p:nvSpPr>
          <p:cNvPr id="38915" name="2 - Θέση περιεχομένου">
            <a:extLst>
              <a:ext uri="{FF2B5EF4-FFF2-40B4-BE49-F238E27FC236}">
                <a16:creationId xmlns:a16="http://schemas.microsoft.com/office/drawing/2014/main" id="{BBE79DAE-0840-4D13-99A6-621938E4D461}"/>
              </a:ext>
            </a:extLst>
          </p:cNvPr>
          <p:cNvSpPr>
            <a:spLocks noGrp="1"/>
          </p:cNvSpPr>
          <p:nvPr>
            <p:ph idx="1"/>
          </p:nvPr>
        </p:nvSpPr>
        <p:spPr/>
        <p:txBody>
          <a:bodyPr/>
          <a:lstStyle/>
          <a:p>
            <a:pPr algn="just" eaLnBrk="1" hangingPunct="1"/>
            <a:r>
              <a:rPr lang="el-GR" altLang="el-GR">
                <a:cs typeface="Arial" panose="020B0604020202020204" pitchFamily="34" charset="0"/>
              </a:rPr>
              <a:t>Διατάξεις για την ελεύθερη κυκλοφορία των κεφαλαίων τυποποιούνται στην  ιδρυτική συνθήκη ΣΕΟΚ </a:t>
            </a:r>
          </a:p>
          <a:p>
            <a:pPr algn="just" eaLnBrk="1" hangingPunct="1"/>
            <a:r>
              <a:rPr lang="el-GR" altLang="el-GR">
                <a:cs typeface="Arial" panose="020B0604020202020204" pitchFamily="34" charset="0"/>
              </a:rPr>
              <a:t>Η εν λόγω κοινοτική ελευθερία διαμορφώθηκε σταδιακά </a:t>
            </a:r>
          </a:p>
          <a:p>
            <a:pPr algn="just" eaLnBrk="1" hangingPunct="1"/>
            <a:r>
              <a:rPr lang="el-GR" altLang="el-GR">
                <a:cs typeface="Arial" panose="020B0604020202020204" pitchFamily="34" charset="0"/>
              </a:rPr>
              <a:t>Αλλαγή Συνθηκών =  Το  σημαντικό βήμα έγινε το 1988 με την έκδοση της Οδηγίας 88/361/ΕΟΚ</a:t>
            </a:r>
            <a:r>
              <a:rPr lang="en-US" altLang="el-GR">
                <a:cs typeface="Arial" panose="020B0604020202020204" pitchFamily="34" charset="0"/>
              </a:rPr>
              <a:t> (</a:t>
            </a:r>
            <a:r>
              <a:rPr lang="el-GR" altLang="el-GR">
                <a:cs typeface="Arial" panose="020B0604020202020204" pitchFamily="34" charset="0"/>
              </a:rPr>
              <a:t>πλήρης απελευθέρωση της κίνησης των κεφαλαίων) </a:t>
            </a:r>
          </a:p>
          <a:p>
            <a:pPr algn="just" eaLnBrk="1" hangingPunct="1"/>
            <a:endParaRPr lang="el-GR" altLang="el-GR" sz="4500">
              <a:cs typeface="Arial" panose="020B0604020202020204" pitchFamily="34" charset="0"/>
            </a:endParaRPr>
          </a:p>
          <a:p>
            <a:pPr algn="just" eaLnBrk="1" hangingPunct="1"/>
            <a:endParaRPr lang="el-GR" altLang="el-GR" sz="4500">
              <a:cs typeface="Arial" panose="020B0604020202020204" pitchFamily="34" charset="0"/>
            </a:endParaRPr>
          </a:p>
          <a:p>
            <a:pPr eaLnBrk="1" hangingPunct="1"/>
            <a:endParaRPr lang="el-GR" altLang="el-GR" sz="4500">
              <a:latin typeface="Arial" panose="020B0604020202020204" pitchFamily="34" charset="0"/>
              <a:cs typeface="Arial" panose="020B0604020202020204" pitchFamily="34" charset="0"/>
            </a:endParaRPr>
          </a:p>
          <a:p>
            <a:pPr eaLnBrk="1" hangingPunct="1"/>
            <a:endParaRPr lang="el-GR" altLang="el-G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1 - Τίτλος">
            <a:extLst>
              <a:ext uri="{FF2B5EF4-FFF2-40B4-BE49-F238E27FC236}">
                <a16:creationId xmlns:a16="http://schemas.microsoft.com/office/drawing/2014/main" id="{99B81A08-9DF1-464F-8CCD-B63CB2FA8C40}"/>
              </a:ext>
            </a:extLst>
          </p:cNvPr>
          <p:cNvSpPr>
            <a:spLocks noGrp="1"/>
          </p:cNvSpPr>
          <p:nvPr>
            <p:ph type="title"/>
          </p:nvPr>
        </p:nvSpPr>
        <p:spPr/>
        <p:txBody>
          <a:bodyPr/>
          <a:lstStyle/>
          <a:p>
            <a:pPr eaLnBrk="1" fontAlgn="auto" hangingPunct="1">
              <a:spcAft>
                <a:spcPts val="0"/>
              </a:spcAft>
              <a:defRPr/>
            </a:pPr>
            <a:r>
              <a:rPr lang="el-GR" sz="3200"/>
              <a:t>Έννοια κίνησης κεφαλαίων</a:t>
            </a:r>
          </a:p>
        </p:txBody>
      </p:sp>
      <p:sp>
        <p:nvSpPr>
          <p:cNvPr id="39939" name="2 - Θέση περιεχομένου">
            <a:extLst>
              <a:ext uri="{FF2B5EF4-FFF2-40B4-BE49-F238E27FC236}">
                <a16:creationId xmlns:a16="http://schemas.microsoft.com/office/drawing/2014/main" id="{B9BDA99F-D03B-44CA-9297-67C6E544E6EA}"/>
              </a:ext>
            </a:extLst>
          </p:cNvPr>
          <p:cNvSpPr>
            <a:spLocks noGrp="1"/>
          </p:cNvSpPr>
          <p:nvPr>
            <p:ph idx="1"/>
          </p:nvPr>
        </p:nvSpPr>
        <p:spPr/>
        <p:txBody>
          <a:bodyPr/>
          <a:lstStyle/>
          <a:p>
            <a:pPr eaLnBrk="1" hangingPunct="1"/>
            <a:endParaRPr lang="el-GR" altLang="el-GR" sz="1100">
              <a:solidFill>
                <a:srgbClr val="000000"/>
              </a:solidFill>
              <a:latin typeface="Arial" panose="020B0604020202020204" pitchFamily="34" charset="0"/>
              <a:cs typeface="Arial" panose="020B0604020202020204" pitchFamily="34" charset="0"/>
            </a:endParaRPr>
          </a:p>
          <a:p>
            <a:pPr algn="just" eaLnBrk="1" hangingPunct="1"/>
            <a:r>
              <a:rPr lang="el-GR" altLang="el-GR">
                <a:cs typeface="Arial" panose="020B0604020202020204" pitchFamily="34" charset="0"/>
              </a:rPr>
              <a:t>Η έννοια της «κίνησης κεφαλαίων» και των πληρωμών δεν προσδιορίζεται από τη Συνθήκη </a:t>
            </a:r>
          </a:p>
          <a:p>
            <a:pPr algn="just" eaLnBrk="1" hangingPunct="1"/>
            <a:r>
              <a:rPr lang="el-GR" altLang="el-GR">
                <a:cs typeface="Arial" panose="020B0604020202020204" pitchFamily="34" charset="0"/>
              </a:rPr>
              <a:t>Δεν κατέστη δυνατή η συμφωνία για ένα ενιαίο ορισμό</a:t>
            </a:r>
            <a:endParaRPr lang="en-US" altLang="el-GR">
              <a:cs typeface="Arial" panose="020B0604020202020204" pitchFamily="34" charset="0"/>
            </a:endParaRPr>
          </a:p>
          <a:p>
            <a:pPr algn="just" eaLnBrk="1" hangingPunct="1"/>
            <a:r>
              <a:rPr lang="el-GR" altLang="el-GR">
                <a:cs typeface="Arial" panose="020B0604020202020204" pitchFamily="34" charset="0"/>
              </a:rPr>
              <a:t>Κίνηση κεφαλαίων = μεταφορά αξιών αποτιμητών σε χρήμα μεταξύ κρατών μελών ή μεταξύ κρατών μελών και τρίτων χωρών  με επενδυτικό σκοπό, π.χ. άμεσες επενδύσεις, αποκτήσεις ακινήτων, συμμετοχή σε επιχειρήσεις, χορήγηση πιστώσεων</a:t>
            </a:r>
          </a:p>
          <a:p>
            <a:pPr algn="just" eaLnBrk="1" hangingPunct="1"/>
            <a:endParaRPr lang="el-GR" altLang="el-GR" sz="1800">
              <a:solidFill>
                <a:srgbClr val="000000"/>
              </a:solidFill>
              <a:latin typeface="Arial" panose="020B0604020202020204" pitchFamily="34" charset="0"/>
              <a:cs typeface="Arial" panose="020B0604020202020204" pitchFamily="34" charset="0"/>
            </a:endParaRPr>
          </a:p>
          <a:p>
            <a:pPr algn="just" eaLnBrk="1" hangingPunct="1"/>
            <a:endParaRPr lang="el-GR" altLang="el-GR" sz="1800">
              <a:solidFill>
                <a:srgbClr val="000000"/>
              </a:solidFill>
              <a:latin typeface="Arial" panose="020B0604020202020204" pitchFamily="34" charset="0"/>
              <a:cs typeface="Arial" panose="020B0604020202020204" pitchFamily="34" charset="0"/>
            </a:endParaRPr>
          </a:p>
          <a:p>
            <a:pPr algn="just" eaLnBrk="1" hangingPunct="1"/>
            <a:endParaRPr lang="el-GR" altLang="el-GR" sz="1800">
              <a:solidFill>
                <a:srgbClr val="000000"/>
              </a:solidFill>
              <a:latin typeface="Arial" panose="020B0604020202020204" pitchFamily="34" charset="0"/>
              <a:cs typeface="Arial" panose="020B0604020202020204" pitchFamily="34" charset="0"/>
            </a:endParaRP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1 - Τίτλος">
            <a:extLst>
              <a:ext uri="{FF2B5EF4-FFF2-40B4-BE49-F238E27FC236}">
                <a16:creationId xmlns:a16="http://schemas.microsoft.com/office/drawing/2014/main" id="{3A4FB629-FC06-4205-937A-763C1B6907F8}"/>
              </a:ext>
            </a:extLst>
          </p:cNvPr>
          <p:cNvSpPr>
            <a:spLocks noGrp="1"/>
          </p:cNvSpPr>
          <p:nvPr>
            <p:ph type="title"/>
          </p:nvPr>
        </p:nvSpPr>
        <p:spPr/>
        <p:txBody>
          <a:bodyPr/>
          <a:lstStyle/>
          <a:p>
            <a:pPr eaLnBrk="1" fontAlgn="auto" hangingPunct="1">
              <a:spcAft>
                <a:spcPts val="0"/>
              </a:spcAft>
              <a:defRPr/>
            </a:pPr>
            <a:r>
              <a:rPr lang="el-GR" sz="3200"/>
              <a:t>Έννοια πληρωμών</a:t>
            </a:r>
          </a:p>
        </p:txBody>
      </p:sp>
      <p:sp>
        <p:nvSpPr>
          <p:cNvPr id="40963" name="2 - Θέση περιεχομένου">
            <a:extLst>
              <a:ext uri="{FF2B5EF4-FFF2-40B4-BE49-F238E27FC236}">
                <a16:creationId xmlns:a16="http://schemas.microsoft.com/office/drawing/2014/main" id="{4AA7260D-E39C-40AB-AF05-2EBDAF9F0B3F}"/>
              </a:ext>
            </a:extLst>
          </p:cNvPr>
          <p:cNvSpPr>
            <a:spLocks noGrp="1"/>
          </p:cNvSpPr>
          <p:nvPr>
            <p:ph idx="1"/>
          </p:nvPr>
        </p:nvSpPr>
        <p:spPr/>
        <p:txBody>
          <a:bodyPr/>
          <a:lstStyle/>
          <a:p>
            <a:pPr algn="just" eaLnBrk="1" hangingPunct="1"/>
            <a:r>
              <a:rPr lang="el-GR" altLang="el-GR"/>
              <a:t>Πληρωμή συνιστά η μεταφορά τραπεζογραμματίων, μεταλλικών νομισμάτων ή επιταγών, η οποία ανταποκρίνεται σε υποχρέωση πληρωμής που απορρέει από συναλλαγή στον τομέα της κυκλοφορία των εμπορευμάτων και των υπηρεσιών</a:t>
            </a:r>
          </a:p>
          <a:p>
            <a:pPr algn="just" eaLnBrk="1" hangingPunct="1"/>
            <a:r>
              <a:rPr lang="el-GR" altLang="el-GR"/>
              <a:t>Η πληρωμή σχετίζεται με την προμήθεια ενός αγαθού ή την παροχή μιας υπηρεσίας </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1 - Τίτλος">
            <a:extLst>
              <a:ext uri="{FF2B5EF4-FFF2-40B4-BE49-F238E27FC236}">
                <a16:creationId xmlns:a16="http://schemas.microsoft.com/office/drawing/2014/main" id="{E5021235-6CFF-4096-8449-7C6DCB438272}"/>
              </a:ext>
            </a:extLst>
          </p:cNvPr>
          <p:cNvSpPr>
            <a:spLocks noGrp="1"/>
          </p:cNvSpPr>
          <p:nvPr>
            <p:ph type="title"/>
          </p:nvPr>
        </p:nvSpPr>
        <p:spPr/>
        <p:txBody>
          <a:bodyPr/>
          <a:lstStyle/>
          <a:p>
            <a:pPr eaLnBrk="1" fontAlgn="auto" hangingPunct="1">
              <a:spcAft>
                <a:spcPts val="0"/>
              </a:spcAft>
              <a:defRPr/>
            </a:pPr>
            <a:r>
              <a:rPr lang="el-GR" sz="3200"/>
              <a:t>Φορείς Δικαιώματος</a:t>
            </a:r>
          </a:p>
        </p:txBody>
      </p:sp>
      <p:sp>
        <p:nvSpPr>
          <p:cNvPr id="41987" name="2 - Θέση περιεχομένου">
            <a:extLst>
              <a:ext uri="{FF2B5EF4-FFF2-40B4-BE49-F238E27FC236}">
                <a16:creationId xmlns:a16="http://schemas.microsoft.com/office/drawing/2014/main" id="{AC61CE4B-9A81-4893-933C-1D9E0F642FFE}"/>
              </a:ext>
            </a:extLst>
          </p:cNvPr>
          <p:cNvSpPr>
            <a:spLocks noGrp="1"/>
          </p:cNvSpPr>
          <p:nvPr>
            <p:ph idx="1"/>
          </p:nvPr>
        </p:nvSpPr>
        <p:spPr/>
        <p:txBody>
          <a:bodyPr/>
          <a:lstStyle/>
          <a:p>
            <a:pPr algn="just" eaLnBrk="1" hangingPunct="1">
              <a:buFont typeface="Arial" panose="020B0604020202020204" pitchFamily="34" charset="0"/>
              <a:buNone/>
            </a:pPr>
            <a:r>
              <a:rPr lang="el-GR" altLang="el-GR"/>
              <a:t>Αφορά όσους έχουν την ιθαγένεια ενός κράτους μέλους ή την κατοικία τους εντός της επικράτειας της Ένωσης αλλά και υπηκόους τρίτων κρατών που έχουν την κατοικία τους εκτός της επικράτεια της Ένωσης </a:t>
            </a:r>
          </a:p>
          <a:p>
            <a:pPr algn="just" eaLnBrk="1" hangingPunct="1">
              <a:buFont typeface="Arial" panose="020B0604020202020204" pitchFamily="34" charset="0"/>
              <a:buNone/>
            </a:pPr>
            <a:r>
              <a:rPr lang="el-GR" altLang="el-GR"/>
              <a:t>Η ευνοϊκή στάση (υπήκοοι τρίτων χωρών) υπαγορεύτηκε από την ανάγκη ενίσχυσης του ευρώ – νομισματική ένωση</a:t>
            </a:r>
          </a:p>
          <a:p>
            <a:pPr algn="just" eaLnBrk="1" hangingPunct="1">
              <a:buFont typeface="Arial" panose="020B0604020202020204" pitchFamily="34" charset="0"/>
              <a:buNone/>
            </a:pPr>
            <a:r>
              <a:rPr lang="el-GR" altLang="el-GR"/>
              <a:t>Αποδέκτες – Κράτη μέλη</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1 - Τίτλος">
            <a:extLst>
              <a:ext uri="{FF2B5EF4-FFF2-40B4-BE49-F238E27FC236}">
                <a16:creationId xmlns:a16="http://schemas.microsoft.com/office/drawing/2014/main" id="{56880B2E-9371-464A-A016-80489D0406C5}"/>
              </a:ext>
            </a:extLst>
          </p:cNvPr>
          <p:cNvSpPr>
            <a:spLocks noGrp="1"/>
          </p:cNvSpPr>
          <p:nvPr>
            <p:ph type="title"/>
          </p:nvPr>
        </p:nvSpPr>
        <p:spPr/>
        <p:txBody>
          <a:bodyPr/>
          <a:lstStyle/>
          <a:p>
            <a:pPr eaLnBrk="1" fontAlgn="auto" hangingPunct="1">
              <a:spcAft>
                <a:spcPts val="0"/>
              </a:spcAft>
              <a:defRPr/>
            </a:pPr>
            <a:r>
              <a:rPr lang="el-GR" sz="3200"/>
              <a:t>Περιεχόμενο ελευθερίας </a:t>
            </a:r>
          </a:p>
        </p:txBody>
      </p:sp>
      <p:sp>
        <p:nvSpPr>
          <p:cNvPr id="43011" name="2 - Θέση περιεχομένου">
            <a:extLst>
              <a:ext uri="{FF2B5EF4-FFF2-40B4-BE49-F238E27FC236}">
                <a16:creationId xmlns:a16="http://schemas.microsoft.com/office/drawing/2014/main" id="{C31B66E0-6297-4A30-AD60-7CA115564D94}"/>
              </a:ext>
            </a:extLst>
          </p:cNvPr>
          <p:cNvSpPr>
            <a:spLocks noGrp="1"/>
          </p:cNvSpPr>
          <p:nvPr>
            <p:ph idx="1"/>
          </p:nvPr>
        </p:nvSpPr>
        <p:spPr/>
        <p:txBody>
          <a:bodyPr/>
          <a:lstStyle/>
          <a:p>
            <a:pPr algn="just" eaLnBrk="1" hangingPunct="1"/>
            <a:r>
              <a:rPr lang="el-GR" altLang="el-GR">
                <a:cs typeface="Arial" panose="020B0604020202020204" pitchFamily="34" charset="0"/>
              </a:rPr>
              <a:t>Απαγορεύεται οποιοσδήποτε περιορισμός στην κίνηση κεφαλαίων  και πληρωμών τόσο μεταξύ κρατών μελών όσο και μεταξύ κρατών μελών και τρίτων χωρών </a:t>
            </a:r>
          </a:p>
          <a:p>
            <a:pPr algn="just" eaLnBrk="1" hangingPunct="1"/>
            <a:r>
              <a:rPr lang="el-GR" altLang="el-GR">
                <a:cs typeface="Arial" panose="020B0604020202020204" pitchFamily="34" charset="0"/>
              </a:rPr>
              <a:t>άμεσες διακρίσεις,</a:t>
            </a:r>
          </a:p>
          <a:p>
            <a:pPr algn="just" eaLnBrk="1" hangingPunct="1"/>
            <a:r>
              <a:rPr lang="el-GR" altLang="el-GR">
                <a:cs typeface="Arial" panose="020B0604020202020204" pitchFamily="34" charset="0"/>
              </a:rPr>
              <a:t>έμμεσες διακρίσεις, </a:t>
            </a:r>
          </a:p>
          <a:p>
            <a:pPr algn="just" eaLnBrk="1" hangingPunct="1"/>
            <a:r>
              <a:rPr lang="el-GR" altLang="el-GR">
                <a:cs typeface="Arial" panose="020B0604020202020204" pitchFamily="34" charset="0"/>
              </a:rPr>
              <a:t>μη διακρίνοντα μέτρα</a:t>
            </a:r>
          </a:p>
          <a:p>
            <a:pPr eaLnBrk="1" hangingPunct="1"/>
            <a:endParaRPr lang="el-GR" altLang="el-G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1 - Τίτλος">
            <a:extLst>
              <a:ext uri="{FF2B5EF4-FFF2-40B4-BE49-F238E27FC236}">
                <a16:creationId xmlns:a16="http://schemas.microsoft.com/office/drawing/2014/main" id="{2E45D80F-58B5-4242-940B-CDA7597F103C}"/>
              </a:ext>
            </a:extLst>
          </p:cNvPr>
          <p:cNvSpPr>
            <a:spLocks noGrp="1"/>
          </p:cNvSpPr>
          <p:nvPr>
            <p:ph type="title"/>
          </p:nvPr>
        </p:nvSpPr>
        <p:spPr/>
        <p:txBody>
          <a:bodyPr/>
          <a:lstStyle/>
          <a:p>
            <a:pPr eaLnBrk="1" fontAlgn="auto" hangingPunct="1">
              <a:spcAft>
                <a:spcPts val="0"/>
              </a:spcAft>
              <a:defRPr/>
            </a:pPr>
            <a:r>
              <a:rPr lang="el-GR" sz="3200"/>
              <a:t>Περιορισμοί</a:t>
            </a:r>
          </a:p>
        </p:txBody>
      </p:sp>
      <p:sp>
        <p:nvSpPr>
          <p:cNvPr id="44035" name="2 - Θέση περιεχομένου">
            <a:extLst>
              <a:ext uri="{FF2B5EF4-FFF2-40B4-BE49-F238E27FC236}">
                <a16:creationId xmlns:a16="http://schemas.microsoft.com/office/drawing/2014/main" id="{46915358-2EC1-45BD-B312-0AE26550A505}"/>
              </a:ext>
            </a:extLst>
          </p:cNvPr>
          <p:cNvSpPr>
            <a:spLocks noGrp="1"/>
          </p:cNvSpPr>
          <p:nvPr>
            <p:ph idx="1"/>
          </p:nvPr>
        </p:nvSpPr>
        <p:spPr>
          <a:xfrm>
            <a:off x="468313" y="1412875"/>
            <a:ext cx="8229600" cy="5073650"/>
          </a:xfrm>
        </p:spPr>
        <p:txBody>
          <a:bodyPr/>
          <a:lstStyle/>
          <a:p>
            <a:pPr algn="just" eaLnBrk="1" hangingPunct="1">
              <a:lnSpc>
                <a:spcPct val="115000"/>
              </a:lnSpc>
            </a:pPr>
            <a:r>
              <a:rPr lang="el-GR" altLang="el-GR" dirty="0">
                <a:ea typeface="Calibri" panose="020F0502020204030204" pitchFamily="34" charset="0"/>
                <a:cs typeface="Times New Roman" panose="02020603050405020304" pitchFamily="18" charset="0"/>
              </a:rPr>
              <a:t>Άρθρο 65 ( μεταξύ των κρατών μελών) </a:t>
            </a:r>
          </a:p>
          <a:p>
            <a:pPr algn="just" eaLnBrk="1" hangingPunct="1">
              <a:lnSpc>
                <a:spcPct val="115000"/>
              </a:lnSpc>
            </a:pPr>
            <a:r>
              <a:rPr lang="el-GR" altLang="el-GR" dirty="0">
                <a:ea typeface="Calibri" panose="020F0502020204030204" pitchFamily="34" charset="0"/>
                <a:cs typeface="Times New Roman" panose="02020603050405020304" pitchFamily="18" charset="0"/>
              </a:rPr>
              <a:t>Εφαρμογή και αποφυγή παραβάσεων φορολογικής  νομοθεσίας </a:t>
            </a:r>
          </a:p>
          <a:p>
            <a:pPr algn="just" eaLnBrk="1" hangingPunct="1">
              <a:lnSpc>
                <a:spcPct val="115000"/>
              </a:lnSpc>
            </a:pPr>
            <a:r>
              <a:rPr lang="el-GR" altLang="el-GR" dirty="0">
                <a:ea typeface="Calibri" panose="020F0502020204030204" pitchFamily="34" charset="0"/>
                <a:cs typeface="Times New Roman" panose="02020603050405020304" pitchFamily="18" charset="0"/>
              </a:rPr>
              <a:t>Λόγοι διοικητικής ή στατιστικής ενημέρωσης, </a:t>
            </a:r>
          </a:p>
          <a:p>
            <a:pPr algn="just" eaLnBrk="1" hangingPunct="1">
              <a:lnSpc>
                <a:spcPct val="115000"/>
              </a:lnSpc>
            </a:pPr>
            <a:r>
              <a:rPr lang="el-GR" altLang="el-GR" dirty="0">
                <a:ea typeface="Calibri" panose="020F0502020204030204" pitchFamily="34" charset="0"/>
                <a:cs typeface="Times New Roman" panose="02020603050405020304" pitchFamily="18" charset="0"/>
              </a:rPr>
              <a:t>Δημόσια τάξη ή Δημόσια ασφάλεια</a:t>
            </a:r>
          </a:p>
          <a:p>
            <a:pPr algn="just" eaLnBrk="1" hangingPunct="1">
              <a:lnSpc>
                <a:spcPct val="115000"/>
              </a:lnSpc>
            </a:pPr>
            <a:r>
              <a:rPr lang="el-GR" altLang="el-GR" dirty="0">
                <a:ea typeface="Calibri" panose="020F0502020204030204" pitchFamily="34" charset="0"/>
                <a:cs typeface="Times New Roman" panose="02020603050405020304" pitchFamily="18" charset="0"/>
              </a:rPr>
              <a:t>Επιτακτικοί λόγοι δημοσίου συμφέροντος</a:t>
            </a:r>
          </a:p>
          <a:p>
            <a:pPr algn="just" eaLnBrk="1" hangingPunct="1">
              <a:lnSpc>
                <a:spcPct val="115000"/>
              </a:lnSpc>
              <a:buFont typeface="Arial" panose="020B0604020202020204" pitchFamily="34" charset="0"/>
              <a:buNone/>
            </a:pPr>
            <a:endParaRPr lang="el-GR" altLang="el-GR" dirty="0">
              <a:ea typeface="Calibri" panose="020F0502020204030204" pitchFamily="34" charset="0"/>
              <a:cs typeface="Times New Roman" panose="02020603050405020304" pitchFamily="18" charset="0"/>
            </a:endParaRPr>
          </a:p>
          <a:p>
            <a:pPr eaLnBrk="1" hangingPunct="1"/>
            <a:endParaRPr lang="el-GR" altLang="el-GR" dirty="0">
              <a:ea typeface="Calibri" panose="020F0502020204030204" pitchFamily="34" charset="0"/>
              <a:cs typeface="Times New Roman" panose="02020603050405020304" pitchFamily="18" charset="0"/>
            </a:endParaRP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1 - Τίτλος">
            <a:extLst>
              <a:ext uri="{FF2B5EF4-FFF2-40B4-BE49-F238E27FC236}">
                <a16:creationId xmlns:a16="http://schemas.microsoft.com/office/drawing/2014/main" id="{663BD1A6-E55D-41FE-8DE3-B6C5203A46EB}"/>
              </a:ext>
            </a:extLst>
          </p:cNvPr>
          <p:cNvSpPr>
            <a:spLocks noGrp="1"/>
          </p:cNvSpPr>
          <p:nvPr>
            <p:ph type="title"/>
          </p:nvPr>
        </p:nvSpPr>
        <p:spPr/>
        <p:txBody>
          <a:bodyPr/>
          <a:lstStyle/>
          <a:p>
            <a:pPr eaLnBrk="1" fontAlgn="auto" hangingPunct="1">
              <a:spcAft>
                <a:spcPts val="0"/>
              </a:spcAft>
              <a:defRPr/>
            </a:pPr>
            <a:r>
              <a:rPr lang="el-GR" sz="3200"/>
              <a:t>Η περίπτωση της ιδιωτικοποίησης των επιχειρήσεων </a:t>
            </a:r>
          </a:p>
        </p:txBody>
      </p:sp>
      <p:sp>
        <p:nvSpPr>
          <p:cNvPr id="45059" name="2 - Θέση περιεχομένου">
            <a:extLst>
              <a:ext uri="{FF2B5EF4-FFF2-40B4-BE49-F238E27FC236}">
                <a16:creationId xmlns:a16="http://schemas.microsoft.com/office/drawing/2014/main" id="{41AA32D7-EC8D-4724-AA98-45737DA55773}"/>
              </a:ext>
            </a:extLst>
          </p:cNvPr>
          <p:cNvSpPr>
            <a:spLocks noGrp="1"/>
          </p:cNvSpPr>
          <p:nvPr>
            <p:ph idx="1"/>
          </p:nvPr>
        </p:nvSpPr>
        <p:spPr/>
        <p:txBody>
          <a:bodyPr/>
          <a:lstStyle/>
          <a:p>
            <a:pPr algn="just" eaLnBrk="1" hangingPunct="1"/>
            <a:r>
              <a:rPr lang="el-GR" altLang="el-GR"/>
              <a:t>Ο όρος ιδιωτικοποίηση χρησιμοποιείται για να υποδηλωθεί η μεταβίβαση μιας αρμοδιότητας ή επιχείρησης από τον δημόσιο στον ιδιωτικό τομέα, που μπορεί να γίνει με διάφορες μορφές</a:t>
            </a:r>
            <a:endParaRPr lang="el-GR" altLang="el-GR">
              <a:latin typeface="Arial" panose="020B0604020202020204" pitchFamily="34" charset="0"/>
              <a:cs typeface="Arial" panose="020B0604020202020204" pitchFamily="34" charset="0"/>
            </a:endParaRPr>
          </a:p>
          <a:p>
            <a:pPr algn="just" eaLnBrk="1" hangingPunct="1"/>
            <a:r>
              <a:rPr lang="el-GR" altLang="el-GR">
                <a:cs typeface="Arial" panose="020B0604020202020204" pitchFamily="34" charset="0"/>
              </a:rPr>
              <a:t>Λόγοι</a:t>
            </a:r>
          </a:p>
          <a:p>
            <a:pPr algn="just" eaLnBrk="1" hangingPunct="1"/>
            <a:r>
              <a:rPr lang="el-GR" altLang="el-GR">
                <a:cs typeface="Arial" panose="020B0604020202020204" pitchFamily="34" charset="0"/>
              </a:rPr>
              <a:t>Εξοικονόμηση εσόδων – Τα ποσά που εξοικονομούνται μπορούν να διατεθούν σε παραγωγικές επενδύσεις</a:t>
            </a:r>
          </a:p>
          <a:p>
            <a:pPr algn="just" eaLnBrk="1" hangingPunct="1"/>
            <a:r>
              <a:rPr lang="el-GR" altLang="el-GR">
                <a:cs typeface="Arial" panose="020B0604020202020204" pitchFamily="34" charset="0"/>
              </a:rPr>
              <a:t>Κάλυψη ελλειμμάτων των κρατών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76A9ED4-B374-409D-B0B4-EB31988BBF34}"/>
              </a:ext>
            </a:extLst>
          </p:cNvPr>
          <p:cNvSpPr>
            <a:spLocks noGrp="1"/>
          </p:cNvSpPr>
          <p:nvPr>
            <p:ph type="title"/>
          </p:nvPr>
        </p:nvSpPr>
        <p:spPr/>
        <p:txBody>
          <a:bodyPr>
            <a:normAutofit fontScale="90000"/>
          </a:bodyPr>
          <a:lstStyle/>
          <a:p>
            <a:r>
              <a:rPr lang="el-GR" dirty="0"/>
              <a:t>Ελεύθερη κυκλοφορία των εμπορευμάτων </a:t>
            </a:r>
          </a:p>
        </p:txBody>
      </p:sp>
      <p:sp>
        <p:nvSpPr>
          <p:cNvPr id="3" name="Θέση περιεχομένου 2">
            <a:extLst>
              <a:ext uri="{FF2B5EF4-FFF2-40B4-BE49-F238E27FC236}">
                <a16:creationId xmlns:a16="http://schemas.microsoft.com/office/drawing/2014/main" id="{CB246A26-6C69-4846-9EC0-4F2710E10022}"/>
              </a:ext>
            </a:extLst>
          </p:cNvPr>
          <p:cNvSpPr>
            <a:spLocks noGrp="1"/>
          </p:cNvSpPr>
          <p:nvPr>
            <p:ph idx="1"/>
          </p:nvPr>
        </p:nvSpPr>
        <p:spPr/>
        <p:txBody>
          <a:bodyPr/>
          <a:lstStyle/>
          <a:p>
            <a:pPr algn="just"/>
            <a:r>
              <a:rPr lang="el-GR" dirty="0"/>
              <a:t>Β. Φορολογικές Επιβαρύνσεις – Άρθρο 110 ΣΛΕΕ </a:t>
            </a:r>
          </a:p>
          <a:p>
            <a:pPr algn="just"/>
            <a:r>
              <a:rPr lang="el-GR" dirty="0"/>
              <a:t>Δεν επιβάλλουν στα προϊόντα άλλων κρατών μελών εσωτερικούς φόρους οποιασδήποτε φύσεως, ανώτερους από εκείνους που επιβαρύνουν άμεσα ή έμμεσα τα ομοειδή εθνικά προϊόντα </a:t>
            </a:r>
          </a:p>
          <a:p>
            <a:pPr algn="just"/>
            <a:r>
              <a:rPr lang="el-GR" dirty="0"/>
              <a:t>Τα φορολογικά μέτρα επιβάλλονται αδιακρίτως επί των εγχώριων και επί των εισαγομένων </a:t>
            </a:r>
          </a:p>
          <a:p>
            <a:pPr algn="just"/>
            <a:r>
              <a:rPr lang="el-GR" dirty="0"/>
              <a:t>Η εισαγωγή του φόρου προστιθέμενης αξίας επιβαρύνει αδιάκριτα τα προϊόντα και δεν δύναται να θεωρηθεί μέτρο ισοδυνάμου αποτελέσματος</a:t>
            </a:r>
          </a:p>
        </p:txBody>
      </p:sp>
    </p:spTree>
    <p:extLst>
      <p:ext uri="{BB962C8B-B14F-4D97-AF65-F5344CB8AC3E}">
        <p14:creationId xmlns:p14="http://schemas.microsoft.com/office/powerpoint/2010/main" val="4215658144"/>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1 - Τίτλος">
            <a:extLst>
              <a:ext uri="{FF2B5EF4-FFF2-40B4-BE49-F238E27FC236}">
                <a16:creationId xmlns:a16="http://schemas.microsoft.com/office/drawing/2014/main" id="{AEEDF1EF-32C4-4138-90D0-1FC24E7BB564}"/>
              </a:ext>
            </a:extLst>
          </p:cNvPr>
          <p:cNvSpPr>
            <a:spLocks noGrp="1"/>
          </p:cNvSpPr>
          <p:nvPr>
            <p:ph type="title"/>
          </p:nvPr>
        </p:nvSpPr>
        <p:spPr/>
        <p:txBody>
          <a:bodyPr/>
          <a:lstStyle/>
          <a:p>
            <a:pPr eaLnBrk="1" fontAlgn="auto" hangingPunct="1">
              <a:spcAft>
                <a:spcPts val="0"/>
              </a:spcAft>
              <a:defRPr/>
            </a:pPr>
            <a:r>
              <a:rPr lang="el-GR" sz="2800" dirty="0"/>
              <a:t>Συνέχεια</a:t>
            </a:r>
          </a:p>
        </p:txBody>
      </p:sp>
      <p:sp>
        <p:nvSpPr>
          <p:cNvPr id="46083" name="2 - Θέση περιεχομένου">
            <a:extLst>
              <a:ext uri="{FF2B5EF4-FFF2-40B4-BE49-F238E27FC236}">
                <a16:creationId xmlns:a16="http://schemas.microsoft.com/office/drawing/2014/main" id="{87F2B6AB-ABC5-4CD6-B53F-73A130B6BD44}"/>
              </a:ext>
            </a:extLst>
          </p:cNvPr>
          <p:cNvSpPr>
            <a:spLocks noGrp="1"/>
          </p:cNvSpPr>
          <p:nvPr>
            <p:ph idx="1"/>
          </p:nvPr>
        </p:nvSpPr>
        <p:spPr/>
        <p:txBody>
          <a:bodyPr/>
          <a:lstStyle/>
          <a:p>
            <a:pPr algn="just" eaLnBrk="1" hangingPunct="1"/>
            <a:r>
              <a:rPr lang="el-GR" altLang="el-GR"/>
              <a:t>Αρχές δεκαετίας 1990 = ΕΕ - αύξηση της ανταγωνιστικότητας της Ευρωπαϊκής Οικονομίας και η εξασφάλιση κοινωνικού κράτους</a:t>
            </a:r>
          </a:p>
          <a:p>
            <a:pPr algn="just" eaLnBrk="1" hangingPunct="1">
              <a:buFont typeface="Arial" panose="020B0604020202020204" pitchFamily="34" charset="0"/>
              <a:buNone/>
            </a:pPr>
            <a:endParaRPr lang="el-GR" altLang="el-GR"/>
          </a:p>
          <a:p>
            <a:pPr algn="just" eaLnBrk="1" hangingPunct="1"/>
            <a:r>
              <a:rPr lang="el-GR" altLang="el-GR"/>
              <a:t>Στον τομέα της ενέργειας πραγματοποιήθηκαν ιδιωτικοποιήσεις</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1 - Τίτλος">
            <a:extLst>
              <a:ext uri="{FF2B5EF4-FFF2-40B4-BE49-F238E27FC236}">
                <a16:creationId xmlns:a16="http://schemas.microsoft.com/office/drawing/2014/main" id="{C8D6AF16-48B7-4D68-A560-94AB67F6542C}"/>
              </a:ext>
            </a:extLst>
          </p:cNvPr>
          <p:cNvSpPr>
            <a:spLocks noGrp="1"/>
          </p:cNvSpPr>
          <p:nvPr>
            <p:ph type="title"/>
          </p:nvPr>
        </p:nvSpPr>
        <p:spPr/>
        <p:txBody>
          <a:bodyPr/>
          <a:lstStyle/>
          <a:p>
            <a:pPr eaLnBrk="1" fontAlgn="auto" hangingPunct="1">
              <a:spcAft>
                <a:spcPts val="0"/>
              </a:spcAft>
              <a:defRPr/>
            </a:pPr>
            <a:r>
              <a:rPr lang="el-GR" sz="2800"/>
              <a:t>ΜΟΡΦΕΣ</a:t>
            </a:r>
          </a:p>
        </p:txBody>
      </p:sp>
      <p:sp>
        <p:nvSpPr>
          <p:cNvPr id="47107" name="2 - Θέση περιεχομένου">
            <a:extLst>
              <a:ext uri="{FF2B5EF4-FFF2-40B4-BE49-F238E27FC236}">
                <a16:creationId xmlns:a16="http://schemas.microsoft.com/office/drawing/2014/main" id="{325E0AF8-41D7-4BE8-9865-9330F4AE5FC9}"/>
              </a:ext>
            </a:extLst>
          </p:cNvPr>
          <p:cNvSpPr>
            <a:spLocks noGrp="1"/>
          </p:cNvSpPr>
          <p:nvPr>
            <p:ph idx="1"/>
          </p:nvPr>
        </p:nvSpPr>
        <p:spPr/>
        <p:txBody>
          <a:bodyPr/>
          <a:lstStyle/>
          <a:p>
            <a:pPr eaLnBrk="1" hangingPunct="1"/>
            <a:r>
              <a:rPr lang="el-GR" altLang="el-GR"/>
              <a:t>Οι κυριότερες μέθοδοι</a:t>
            </a:r>
          </a:p>
          <a:p>
            <a:pPr algn="just" eaLnBrk="1" hangingPunct="1"/>
            <a:r>
              <a:rPr lang="el-GR" altLang="el-GR"/>
              <a:t>1) Η δημόσια διαπραγμάτευση στις αγορές κεφαλαίων </a:t>
            </a:r>
          </a:p>
          <a:p>
            <a:pPr algn="just" eaLnBrk="1" hangingPunct="1"/>
            <a:r>
              <a:rPr lang="el-GR" altLang="el-GR"/>
              <a:t>2) Η πώληση σε στρατηγικούς επενδυτές </a:t>
            </a:r>
          </a:p>
          <a:p>
            <a:pPr algn="just" eaLnBrk="1" hangingPunct="1"/>
            <a:r>
              <a:rPr lang="el-GR" altLang="el-GR"/>
              <a:t>3) Η διάθεση μετοχών σε στελέχη και εργαζομένους </a:t>
            </a:r>
          </a:p>
          <a:p>
            <a:pPr algn="just" eaLnBrk="1" hangingPunct="1"/>
            <a:r>
              <a:rPr lang="el-GR" altLang="el-GR"/>
              <a:t>4) Η άμεση πώληση περιουσιακών στοιχείων.</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1 - Τίτλος">
            <a:extLst>
              <a:ext uri="{FF2B5EF4-FFF2-40B4-BE49-F238E27FC236}">
                <a16:creationId xmlns:a16="http://schemas.microsoft.com/office/drawing/2014/main" id="{F380C729-4EC8-4132-B1D5-2E51BE905638}"/>
              </a:ext>
            </a:extLst>
          </p:cNvPr>
          <p:cNvSpPr>
            <a:spLocks noGrp="1"/>
          </p:cNvSpPr>
          <p:nvPr>
            <p:ph type="title"/>
          </p:nvPr>
        </p:nvSpPr>
        <p:spPr/>
        <p:txBody>
          <a:bodyPr/>
          <a:lstStyle/>
          <a:p>
            <a:pPr eaLnBrk="1" fontAlgn="auto" hangingPunct="1">
              <a:spcAft>
                <a:spcPts val="0"/>
              </a:spcAft>
              <a:defRPr/>
            </a:pPr>
            <a:r>
              <a:rPr lang="el-GR" sz="3200" dirty="0"/>
              <a:t>Υπηρεσίες γενικού οικονομικού συμφέροντος </a:t>
            </a:r>
          </a:p>
        </p:txBody>
      </p:sp>
      <p:sp>
        <p:nvSpPr>
          <p:cNvPr id="48131" name="2 - Θέση περιεχομένου">
            <a:extLst>
              <a:ext uri="{FF2B5EF4-FFF2-40B4-BE49-F238E27FC236}">
                <a16:creationId xmlns:a16="http://schemas.microsoft.com/office/drawing/2014/main" id="{19FEE509-640E-4F41-BA26-0CB0AC985B10}"/>
              </a:ext>
            </a:extLst>
          </p:cNvPr>
          <p:cNvSpPr>
            <a:spLocks noGrp="1"/>
          </p:cNvSpPr>
          <p:nvPr>
            <p:ph idx="1"/>
          </p:nvPr>
        </p:nvSpPr>
        <p:spPr/>
        <p:txBody>
          <a:bodyPr/>
          <a:lstStyle/>
          <a:p>
            <a:pPr algn="just" eaLnBrk="1" hangingPunct="1"/>
            <a:r>
              <a:rPr lang="el-GR" altLang="el-GR"/>
              <a:t>οι επιχειρήσεις που είναι επιφορτισμένες με τη διαχείριση γενικού οικονομικού συμφέροντος ή που έχουν χαρακτήρα δημοσιονομικού μονοπωλίου, υπόκεινται στους κανόνες της παρούσας συνθήκης, ιδίως στους κανόνες ανταγωνισμού κατά το μέτρο που δεν εμποδίζεται η ιδιαίτερη αποστολή που τους έχει ανατεθεί. (Άρθρο 106 ΣΛΕΕ)</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 Τίτλος">
            <a:extLst>
              <a:ext uri="{FF2B5EF4-FFF2-40B4-BE49-F238E27FC236}">
                <a16:creationId xmlns:a16="http://schemas.microsoft.com/office/drawing/2014/main" id="{1397BCA6-C33A-4CA6-8686-CEBB2C047D2E}"/>
              </a:ext>
            </a:extLst>
          </p:cNvPr>
          <p:cNvSpPr>
            <a:spLocks noGrp="1"/>
          </p:cNvSpPr>
          <p:nvPr>
            <p:ph type="title"/>
          </p:nvPr>
        </p:nvSpPr>
        <p:spPr>
          <a:xfrm>
            <a:off x="500034" y="142852"/>
            <a:ext cx="8229600" cy="1357314"/>
          </a:xfrm>
        </p:spPr>
        <p:txBody>
          <a:bodyPr rtlCol="0">
            <a:noAutofit/>
          </a:bodyPr>
          <a:lstStyle/>
          <a:p>
            <a:pPr marL="342900" indent="-342900" eaLnBrk="1" fontAlgn="auto" hangingPunct="1">
              <a:spcBef>
                <a:spcPct val="20000"/>
              </a:spcBef>
              <a:spcAft>
                <a:spcPts val="0"/>
              </a:spcAft>
              <a:defRPr/>
            </a:pPr>
            <a:r>
              <a:rPr lang="el-GR" sz="3200" dirty="0">
                <a:solidFill>
                  <a:schemeClr val="accent1"/>
                </a:solidFill>
                <a:ea typeface="+mn-ea"/>
                <a:cs typeface="+mn-cs"/>
              </a:rPr>
              <a:t>C-58/99, 23.05.2000</a:t>
            </a:r>
            <a:br>
              <a:rPr lang="el-GR" sz="3200" dirty="0">
                <a:solidFill>
                  <a:schemeClr val="accent1"/>
                </a:solidFill>
                <a:ea typeface="+mn-ea"/>
                <a:cs typeface="+mn-cs"/>
              </a:rPr>
            </a:br>
            <a:r>
              <a:rPr lang="el-GR" sz="3200" dirty="0">
                <a:solidFill>
                  <a:schemeClr val="accent1"/>
                </a:solidFill>
                <a:ea typeface="+mn-ea"/>
                <a:cs typeface="+mn-cs"/>
              </a:rPr>
              <a:t>Επιτροπή /Ιταλικής Δημοκρατίας</a:t>
            </a:r>
            <a:br>
              <a:rPr lang="el-GR" sz="3200" dirty="0">
                <a:solidFill>
                  <a:schemeClr val="accent1"/>
                </a:solidFill>
                <a:ea typeface="+mn-ea"/>
                <a:cs typeface="+mn-cs"/>
              </a:rPr>
            </a:br>
            <a:endParaRPr lang="el-GR" sz="3200" dirty="0">
              <a:solidFill>
                <a:schemeClr val="accent1"/>
              </a:solidFill>
            </a:endParaRPr>
          </a:p>
        </p:txBody>
      </p:sp>
      <p:sp>
        <p:nvSpPr>
          <p:cNvPr id="9" name="8 - Θέση περιεχομένου">
            <a:extLst>
              <a:ext uri="{FF2B5EF4-FFF2-40B4-BE49-F238E27FC236}">
                <a16:creationId xmlns:a16="http://schemas.microsoft.com/office/drawing/2014/main" id="{63B36DD4-9113-4656-8DF5-93B981E3FB95}"/>
              </a:ext>
            </a:extLst>
          </p:cNvPr>
          <p:cNvSpPr>
            <a:spLocks noGrp="1"/>
          </p:cNvSpPr>
          <p:nvPr>
            <p:ph idx="1"/>
          </p:nvPr>
        </p:nvSpPr>
        <p:spPr/>
        <p:txBody>
          <a:bodyPr rtlCol="0">
            <a:normAutofit fontScale="92500" lnSpcReduction="10000"/>
          </a:bodyPr>
          <a:lstStyle/>
          <a:p>
            <a:pPr marL="548640" indent="-411480" algn="just" eaLnBrk="1" fontAlgn="auto" hangingPunct="1">
              <a:spcAft>
                <a:spcPts val="0"/>
              </a:spcAft>
              <a:buClr>
                <a:schemeClr val="tx1">
                  <a:shade val="95000"/>
                </a:schemeClr>
              </a:buClr>
              <a:buFont typeface="Arial" pitchFamily="34" charset="0"/>
              <a:buChar char="•"/>
              <a:defRPr/>
            </a:pPr>
            <a:r>
              <a:rPr lang="el-GR" sz="3000" dirty="0"/>
              <a:t>Ιταλική νομοθεσία προέβλεπε «ειδικές εξουσίες» που ανατίθενται στο κράτος και τους δημοσίους οργανισμούς. </a:t>
            </a:r>
          </a:p>
          <a:p>
            <a:pPr marL="548640" indent="-411480" algn="just" eaLnBrk="1" fontAlgn="auto" hangingPunct="1">
              <a:spcAft>
                <a:spcPts val="0"/>
              </a:spcAft>
              <a:buClr>
                <a:schemeClr val="tx1">
                  <a:shade val="95000"/>
                </a:schemeClr>
              </a:buClr>
              <a:buFont typeface="Arial" pitchFamily="34" charset="0"/>
              <a:buChar char="•"/>
              <a:defRPr/>
            </a:pPr>
            <a:r>
              <a:rPr lang="el-GR" sz="3000" dirty="0"/>
              <a:t>Οριζόταν ότι με διάταγμα του προέδρου του υπουργικού συμβουλίου μπορούν να οριστούν ειδικές εξουσίες σε εταιρίες που δραστηριοποιούνται στον τομέα της άμυνας, των μεταφορών, των τηλεπικοινωνιών, </a:t>
            </a:r>
            <a:r>
              <a:rPr lang="el-GR" sz="3000" b="1" dirty="0"/>
              <a:t>των ενεργειακών πηγών</a:t>
            </a:r>
            <a:r>
              <a:rPr lang="el-GR" sz="3000" dirty="0"/>
              <a:t> και των άλλων υπηρεσιών με δημόσιο χαρακτήρα, που ελέγχονται αμέσως ή εμμέσως από το κράτος </a:t>
            </a:r>
          </a:p>
          <a:p>
            <a:pPr marL="548640" indent="-411480" eaLnBrk="1" fontAlgn="auto" hangingPunct="1">
              <a:spcAft>
                <a:spcPts val="0"/>
              </a:spcAft>
              <a:buClr>
                <a:schemeClr val="tx1">
                  <a:shade val="95000"/>
                </a:schemeClr>
              </a:buClr>
              <a:buFont typeface="Arial" pitchFamily="34" charset="0"/>
              <a:buChar char="•"/>
              <a:defRPr/>
            </a:pPr>
            <a:endParaRPr lang="el-GR" dirty="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2 - Θέση περιεχομένου">
            <a:extLst>
              <a:ext uri="{FF2B5EF4-FFF2-40B4-BE49-F238E27FC236}">
                <a16:creationId xmlns:a16="http://schemas.microsoft.com/office/drawing/2014/main" id="{7A17047A-93CB-4609-9A3F-1D0713DC37A2}"/>
              </a:ext>
            </a:extLst>
          </p:cNvPr>
          <p:cNvSpPr>
            <a:spLocks noGrp="1"/>
          </p:cNvSpPr>
          <p:nvPr>
            <p:ph idx="4294967295"/>
          </p:nvPr>
        </p:nvSpPr>
        <p:spPr>
          <a:xfrm>
            <a:off x="0" y="836613"/>
            <a:ext cx="8229600" cy="5289550"/>
          </a:xfrm>
        </p:spPr>
        <p:txBody>
          <a:bodyPr/>
          <a:lstStyle/>
          <a:p>
            <a:pPr algn="just" eaLnBrk="1" hangingPunct="1"/>
            <a:r>
              <a:rPr lang="el-GR" altLang="el-GR"/>
              <a:t>Ποιες είναι οι ειδικές εξουσίες </a:t>
            </a:r>
          </a:p>
          <a:p>
            <a:pPr algn="just" eaLnBrk="1" hangingPunct="1"/>
            <a:r>
              <a:rPr lang="el-GR" altLang="el-GR"/>
              <a:t>Συναίνεση του Υπουργού Οικονομικών σε περιπτώσεις απώλειας ελέγχου </a:t>
            </a:r>
          </a:p>
          <a:p>
            <a:pPr algn="just" eaLnBrk="1" hangingPunct="1"/>
            <a:r>
              <a:rPr lang="el-GR" altLang="el-GR"/>
              <a:t>Εξουσία διορισμού τουλάχιστον ενός ή περισσοτέρων διαχειριστών και ενός οικονομικού ελεγκτή, </a:t>
            </a:r>
          </a:p>
          <a:p>
            <a:pPr algn="just" eaLnBrk="1" hangingPunct="1"/>
            <a:r>
              <a:rPr lang="el-GR" altLang="el-GR"/>
              <a:t>Δικαίωμα αρνησικυρίας κατά ορισμένων αποφάσεων.</a:t>
            </a:r>
          </a:p>
          <a:p>
            <a:pPr algn="just" eaLnBrk="1" hangingPunct="1"/>
            <a:r>
              <a:rPr lang="el-GR" altLang="el-GR"/>
              <a:t>Ειδικές εξουσίες που καθορίστηκαν στην περίπτωση της ιδιωτικοποιήσεως της ΕΝΙ SpA</a:t>
            </a:r>
          </a:p>
          <a:p>
            <a:pPr eaLnBrk="1" hangingPunct="1"/>
            <a:endParaRPr lang="el-GR" altLang="el-G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 Διάγραμμα">
            <a:extLst>
              <a:ext uri="{FF2B5EF4-FFF2-40B4-BE49-F238E27FC236}">
                <a16:creationId xmlns:a16="http://schemas.microsoft.com/office/drawing/2014/main" id="{5EAB8EBA-A7C2-4193-B537-E3384E263725}"/>
              </a:ext>
            </a:extLst>
          </p:cNvPr>
          <p:cNvGraphicFramePr/>
          <p:nvPr/>
        </p:nvGraphicFramePr>
        <p:xfrm>
          <a:off x="179512" y="0"/>
          <a:ext cx="8964488"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Τίτλος">
            <a:extLst>
              <a:ext uri="{FF2B5EF4-FFF2-40B4-BE49-F238E27FC236}">
                <a16:creationId xmlns:a16="http://schemas.microsoft.com/office/drawing/2014/main" id="{AC0096F1-E0CB-413D-A2E7-736EB176919A}"/>
              </a:ext>
            </a:extLst>
          </p:cNvPr>
          <p:cNvSpPr>
            <a:spLocks noGrp="1"/>
          </p:cNvSpPr>
          <p:nvPr>
            <p:ph type="title"/>
          </p:nvPr>
        </p:nvSpPr>
        <p:spPr/>
        <p:txBody>
          <a:bodyPr rtlCol="0">
            <a:normAutofit fontScale="90000"/>
          </a:bodyPr>
          <a:lstStyle/>
          <a:p>
            <a:pPr eaLnBrk="1" fontAlgn="auto" hangingPunct="1">
              <a:spcAft>
                <a:spcPts val="0"/>
              </a:spcAft>
              <a:defRPr/>
            </a:pPr>
            <a:br>
              <a:rPr lang="el-GR" sz="3100" dirty="0"/>
            </a:br>
            <a:r>
              <a:rPr lang="el-GR" sz="3100" dirty="0"/>
              <a:t>C-483/99, 04.06.2002</a:t>
            </a:r>
            <a:br>
              <a:rPr lang="el-GR" sz="3100" dirty="0"/>
            </a:br>
            <a:r>
              <a:rPr lang="el-GR" sz="3100" dirty="0"/>
              <a:t>Επιτροπή/Γαλλικής Δημοκρατίας</a:t>
            </a:r>
            <a:br>
              <a:rPr lang="el-GR" dirty="0"/>
            </a:br>
            <a:endParaRPr lang="el-GR" dirty="0"/>
          </a:p>
        </p:txBody>
      </p:sp>
      <p:sp>
        <p:nvSpPr>
          <p:cNvPr id="49155" name="3 - Θέση περιεχομένου">
            <a:extLst>
              <a:ext uri="{FF2B5EF4-FFF2-40B4-BE49-F238E27FC236}">
                <a16:creationId xmlns:a16="http://schemas.microsoft.com/office/drawing/2014/main" id="{E602C604-5D67-4013-8127-40CF5DCBE058}"/>
              </a:ext>
            </a:extLst>
          </p:cNvPr>
          <p:cNvSpPr>
            <a:spLocks noGrp="1"/>
          </p:cNvSpPr>
          <p:nvPr>
            <p:ph idx="1"/>
          </p:nvPr>
        </p:nvSpPr>
        <p:spPr>
          <a:xfrm>
            <a:off x="539750" y="1628775"/>
            <a:ext cx="8229600" cy="4525963"/>
          </a:xfrm>
        </p:spPr>
        <p:txBody>
          <a:bodyPr>
            <a:normAutofit lnSpcReduction="10000"/>
          </a:bodyPr>
          <a:lstStyle/>
          <a:p>
            <a:pPr marL="548640" indent="-411480" algn="just" eaLnBrk="1" fontAlgn="auto" hangingPunct="1">
              <a:spcAft>
                <a:spcPts val="0"/>
              </a:spcAft>
              <a:buClr>
                <a:schemeClr val="tx1">
                  <a:shade val="95000"/>
                </a:schemeClr>
              </a:buClr>
              <a:buFont typeface="Wingdings 2"/>
              <a:buChar char=""/>
              <a:defRPr/>
            </a:pPr>
            <a:r>
              <a:rPr lang="el-GR"/>
              <a:t>Η Γαλλική Νομοθεσία προέβλεπε την έκδοση ειδικής μετοχής του Δημοσίου στην κρατική εταιρία πετρελαιοειδών Elf-Aquitaine </a:t>
            </a:r>
          </a:p>
          <a:p>
            <a:pPr marL="548640" indent="-411480" algn="just" eaLnBrk="1" fontAlgn="auto" hangingPunct="1">
              <a:spcAft>
                <a:spcPts val="0"/>
              </a:spcAft>
              <a:buClr>
                <a:schemeClr val="tx1">
                  <a:shade val="95000"/>
                </a:schemeClr>
              </a:buClr>
              <a:buFont typeface="Arial" charset="0"/>
              <a:buNone/>
              <a:defRPr/>
            </a:pPr>
            <a:r>
              <a:rPr lang="el-GR"/>
              <a:t>Ποια είναι τα κρατικά προνόμια </a:t>
            </a:r>
          </a:p>
          <a:p>
            <a:pPr marL="548640" indent="-411480" algn="just" eaLnBrk="1" fontAlgn="auto" hangingPunct="1">
              <a:spcAft>
                <a:spcPts val="0"/>
              </a:spcAft>
              <a:buClr>
                <a:schemeClr val="tx1">
                  <a:shade val="95000"/>
                </a:schemeClr>
              </a:buClr>
              <a:buFont typeface="Wingdings 2"/>
              <a:buChar char=""/>
              <a:defRPr/>
            </a:pPr>
            <a:r>
              <a:rPr lang="el-GR"/>
              <a:t>οποιαδήποτε υπέρβαση των επί άμεσης ή έμμεσης κατοχής τίτλων προβλεπομένων ορίων κατά το ένα δέκατο, ένα πέμπτο ή ένα τρίτο του κεφαλαίου ή των δικαιωμάτων ψήφου της εταιρίας από ενεργούντα μεμονωμένως ή από κοινού φυσικά ή νομικά πρόσωπα-Εγκριση Υπουργός Οικονομίας </a:t>
            </a:r>
          </a:p>
          <a:p>
            <a:pPr marL="548640" indent="-411480" eaLnBrk="1" fontAlgn="auto" hangingPunct="1">
              <a:spcAft>
                <a:spcPts val="0"/>
              </a:spcAft>
              <a:buClr>
                <a:schemeClr val="tx1">
                  <a:shade val="95000"/>
                </a:schemeClr>
              </a:buClr>
              <a:buFont typeface="Wingdings 2"/>
              <a:buChar char=""/>
              <a:defRPr/>
            </a:pPr>
            <a:endParaRPr lang="el-G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5 - Θέση περιεχομένου">
            <a:extLst>
              <a:ext uri="{FF2B5EF4-FFF2-40B4-BE49-F238E27FC236}">
                <a16:creationId xmlns:a16="http://schemas.microsoft.com/office/drawing/2014/main" id="{E5C2FC79-138E-43FF-A5C0-4F31D3E6254B}"/>
              </a:ext>
            </a:extLst>
          </p:cNvPr>
          <p:cNvSpPr>
            <a:spLocks noGrp="1"/>
          </p:cNvSpPr>
          <p:nvPr>
            <p:ph idx="4294967295"/>
          </p:nvPr>
        </p:nvSpPr>
        <p:spPr>
          <a:xfrm>
            <a:off x="0" y="333375"/>
            <a:ext cx="8229600" cy="5792788"/>
          </a:xfrm>
        </p:spPr>
        <p:txBody>
          <a:bodyPr/>
          <a:lstStyle/>
          <a:p>
            <a:pPr algn="just" eaLnBrk="1" hangingPunct="1"/>
            <a:r>
              <a:rPr lang="el-GR" altLang="el-GR" sz="3000" dirty="0"/>
              <a:t>αποφάσεις περί μεταβιβάσεως ή παροχής ως εγγυήσεως των στοιχείων του ενεργητικού, ήτοι της πλειοψηφίας του κεφαλαίου των τεσσάρων θυγατρικών της μητρικής εταιρίας </a:t>
            </a:r>
            <a:r>
              <a:rPr lang="el-GR" altLang="el-GR" sz="3000" dirty="0" err="1"/>
              <a:t>Elf-Aquitaine</a:t>
            </a:r>
            <a:r>
              <a:rPr lang="el-GR" altLang="el-GR" sz="3000" dirty="0"/>
              <a:t> </a:t>
            </a:r>
            <a:r>
              <a:rPr lang="el-GR" altLang="el-GR" sz="3000" dirty="0" err="1"/>
              <a:t>Production</a:t>
            </a:r>
            <a:r>
              <a:rPr lang="el-GR" altLang="el-GR" sz="3000" dirty="0"/>
              <a:t>, </a:t>
            </a:r>
            <a:r>
              <a:rPr lang="el-GR" altLang="el-GR" sz="3000" dirty="0" err="1"/>
              <a:t>Elf-Antar</a:t>
            </a:r>
            <a:r>
              <a:rPr lang="el-GR" altLang="el-GR" sz="3000" dirty="0"/>
              <a:t> </a:t>
            </a:r>
            <a:r>
              <a:rPr lang="el-GR" altLang="el-GR" sz="3000" dirty="0" err="1"/>
              <a:t>France</a:t>
            </a:r>
            <a:r>
              <a:rPr lang="el-GR" altLang="el-GR" sz="3000" dirty="0"/>
              <a:t>, </a:t>
            </a:r>
            <a:r>
              <a:rPr lang="el-GR" altLang="el-GR" sz="3000" dirty="0" err="1"/>
              <a:t>Elf-Gabon</a:t>
            </a:r>
            <a:r>
              <a:rPr lang="el-GR" altLang="el-GR" sz="3000" dirty="0"/>
              <a:t> SA και </a:t>
            </a:r>
            <a:r>
              <a:rPr lang="el-GR" altLang="el-GR" sz="3000" dirty="0" err="1"/>
              <a:t>Elf</a:t>
            </a:r>
            <a:r>
              <a:rPr lang="el-GR" altLang="el-GR" sz="3000" dirty="0"/>
              <a:t>-Congo SA, μπορούν να αποτελέσουν αντικείμενο ασκήσεως ανακοπής</a:t>
            </a:r>
          </a:p>
          <a:p>
            <a:pPr algn="just" eaLnBrk="1" hangingPunct="1"/>
            <a:r>
              <a:rPr lang="el-GR" altLang="el-GR" sz="3000" dirty="0"/>
              <a:t>Επίσης, δύο εκπρόσωποι του δημοσίου διοριζόμενοι με διάταγμα στο διοικητικό συμβούλιο της εταιρίας χωρίς δικαίωμα ψήφου.   </a:t>
            </a:r>
          </a:p>
          <a:p>
            <a:pPr eaLnBrk="1" hangingPunct="1"/>
            <a:endParaRPr lang="el-GR" altLang="el-GR" dirty="0"/>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 Πίνακας">
            <a:extLst>
              <a:ext uri="{FF2B5EF4-FFF2-40B4-BE49-F238E27FC236}">
                <a16:creationId xmlns:a16="http://schemas.microsoft.com/office/drawing/2014/main" id="{6C804DE9-FEC0-4330-BAB3-1020F8A3582F}"/>
              </a:ext>
            </a:extLst>
          </p:cNvPr>
          <p:cNvGraphicFramePr>
            <a:graphicFrameLocks noGrp="1"/>
          </p:cNvGraphicFramePr>
          <p:nvPr/>
        </p:nvGraphicFramePr>
        <p:xfrm>
          <a:off x="0" y="188913"/>
          <a:ext cx="9144000" cy="6969126"/>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20000"/>
                    </a:ext>
                  </a:extLst>
                </a:gridCol>
                <a:gridCol w="3048000">
                  <a:extLst>
                    <a:ext uri="{9D8B030D-6E8A-4147-A177-3AD203B41FA5}">
                      <a16:colId xmlns:a16="http://schemas.microsoft.com/office/drawing/2014/main" val="20001"/>
                    </a:ext>
                  </a:extLst>
                </a:gridCol>
                <a:gridCol w="3048000">
                  <a:extLst>
                    <a:ext uri="{9D8B030D-6E8A-4147-A177-3AD203B41FA5}">
                      <a16:colId xmlns:a16="http://schemas.microsoft.com/office/drawing/2014/main" val="20002"/>
                    </a:ext>
                  </a:extLst>
                </a:gridCol>
              </a:tblGrid>
              <a:tr h="944869">
                <a:tc>
                  <a:txBody>
                    <a:bodyPr/>
                    <a:lstStyle/>
                    <a:p>
                      <a:r>
                        <a:rPr lang="el-GR" sz="2800" dirty="0"/>
                        <a:t>ΙΣΧΥΡΙΣΜΟΙ ΕΠΙΤΡΟΠΗΣ</a:t>
                      </a:r>
                    </a:p>
                  </a:txBody>
                  <a:tcPr marT="45715" marB="45715"/>
                </a:tc>
                <a:tc>
                  <a:txBody>
                    <a:bodyPr/>
                    <a:lstStyle/>
                    <a:p>
                      <a:r>
                        <a:rPr lang="el-GR" sz="2800" dirty="0"/>
                        <a:t>ΙΣΧΥΡΙΣΜΟΙ ΓΑΛΛΙΑΣ</a:t>
                      </a:r>
                    </a:p>
                  </a:txBody>
                  <a:tcPr marT="45715" marB="45715"/>
                </a:tc>
                <a:tc>
                  <a:txBody>
                    <a:bodyPr/>
                    <a:lstStyle/>
                    <a:p>
                      <a:r>
                        <a:rPr lang="el-GR" sz="2800" dirty="0"/>
                        <a:t>ΕΚΤΙΜΗΣΗ ΔΙΚΑΣΤΗΡΙΟΥ</a:t>
                      </a:r>
                    </a:p>
                  </a:txBody>
                  <a:tcPr marT="45715" marB="45715"/>
                </a:tc>
                <a:extLst>
                  <a:ext uri="{0D108BD9-81ED-4DB2-BD59-A6C34878D82A}">
                    <a16:rowId xmlns:a16="http://schemas.microsoft.com/office/drawing/2014/main" val="10000"/>
                  </a:ext>
                </a:extLst>
              </a:tr>
              <a:tr h="6024256">
                <a:tc>
                  <a:txBody>
                    <a:bodyPr/>
                    <a:lstStyle/>
                    <a:p>
                      <a:pPr lvl="0" algn="just">
                        <a:buFont typeface="Arial" pitchFamily="34" charset="0"/>
                        <a:buChar char="•"/>
                      </a:pPr>
                      <a:r>
                        <a:rPr lang="el-GR" sz="2800" baseline="0" dirty="0"/>
                        <a:t> Αποτελούν τα μέτρα περιορισμό </a:t>
                      </a:r>
                    </a:p>
                    <a:p>
                      <a:pPr lvl="0" algn="just">
                        <a:buFont typeface="Arial" pitchFamily="34" charset="0"/>
                        <a:buChar char="•"/>
                      </a:pPr>
                      <a:r>
                        <a:rPr lang="el-GR" sz="2800" dirty="0"/>
                        <a:t>Αδιάλειπτος εφοδιασμός = επιτακτικός λόγος γενικού συμφέροντος αλλά</a:t>
                      </a:r>
                      <a:r>
                        <a:rPr lang="el-GR" sz="2800" baseline="0" dirty="0"/>
                        <a:t> και αρχή αναλογικότητας</a:t>
                      </a:r>
                      <a:endParaRPr lang="el-GR" sz="2800" dirty="0"/>
                    </a:p>
                    <a:p>
                      <a:pPr lvl="0" algn="just">
                        <a:buFont typeface="Arial" pitchFamily="34" charset="0"/>
                        <a:buNone/>
                      </a:pPr>
                      <a:endParaRPr lang="el-GR" sz="2800" dirty="0"/>
                    </a:p>
                    <a:p>
                      <a:endParaRPr lang="el-GR" sz="1800" dirty="0"/>
                    </a:p>
                  </a:txBody>
                  <a:tcPr marT="45715" marB="45715"/>
                </a:tc>
                <a:tc>
                  <a:txBody>
                    <a:bodyPr/>
                    <a:lstStyle/>
                    <a:p>
                      <a:pPr lvl="0" algn="just">
                        <a:buFont typeface="Arial" pitchFamily="34" charset="0"/>
                        <a:buChar char="•"/>
                      </a:pPr>
                      <a:r>
                        <a:rPr lang="el-GR" sz="2800" dirty="0"/>
                        <a:t>Δικαιολογούνται από</a:t>
                      </a:r>
                      <a:r>
                        <a:rPr lang="el-GR" sz="2800" baseline="0" dirty="0"/>
                        <a:t> </a:t>
                      </a:r>
                      <a:r>
                        <a:rPr lang="el-GR" sz="2800" dirty="0"/>
                        <a:t>λόγους δημόσιας ασφάλειας ή από επιτακτικούς λόγους δημοσίου συμφέροντος </a:t>
                      </a:r>
                    </a:p>
                    <a:p>
                      <a:pPr lvl="0" algn="just">
                        <a:buFont typeface="Arial" pitchFamily="34" charset="0"/>
                        <a:buChar char="•"/>
                      </a:pPr>
                      <a:r>
                        <a:rPr lang="el-GR" sz="2800" dirty="0"/>
                        <a:t>Δεν υπάρχουν τομεακά μέτρα </a:t>
                      </a:r>
                    </a:p>
                    <a:p>
                      <a:pPr lvl="0" algn="just">
                        <a:buFont typeface="Arial" pitchFamily="34" charset="0"/>
                        <a:buNone/>
                      </a:pPr>
                      <a:r>
                        <a:rPr lang="el-GR" sz="2800" dirty="0"/>
                        <a:t> </a:t>
                      </a:r>
                    </a:p>
                    <a:p>
                      <a:endParaRPr lang="el-GR" sz="1800" dirty="0"/>
                    </a:p>
                  </a:txBody>
                  <a:tcPr marT="45715" marB="45715"/>
                </a:tc>
                <a:tc>
                  <a:txBody>
                    <a:bodyPr/>
                    <a:lstStyle/>
                    <a:p>
                      <a:pPr lvl="0">
                        <a:buFont typeface="Arial" pitchFamily="34" charset="0"/>
                        <a:buChar char="•"/>
                      </a:pPr>
                      <a:r>
                        <a:rPr lang="el-GR" sz="2800" dirty="0"/>
                        <a:t> Είναι ικανή η</a:t>
                      </a:r>
                      <a:r>
                        <a:rPr lang="el-GR" sz="2800" baseline="0" dirty="0"/>
                        <a:t> ρύθμιση </a:t>
                      </a:r>
                      <a:r>
                        <a:rPr lang="el-GR" sz="2800" dirty="0"/>
                        <a:t>να αποτρέπει τους επενδυτές άλλων κρατών μελών να τοποθετούν τα κεφάλαιά</a:t>
                      </a:r>
                      <a:r>
                        <a:rPr lang="el-GR" sz="2800" baseline="0" dirty="0"/>
                        <a:t> </a:t>
                      </a:r>
                      <a:r>
                        <a:rPr lang="el-GR" sz="2800" dirty="0"/>
                        <a:t>τους</a:t>
                      </a:r>
                    </a:p>
                    <a:p>
                      <a:pPr lvl="0">
                        <a:buFont typeface="Arial" pitchFamily="34" charset="0"/>
                        <a:buChar char="•"/>
                      </a:pPr>
                      <a:r>
                        <a:rPr lang="el-GR" sz="2800" dirty="0"/>
                        <a:t>η διασφάλιση του εφοδιασμού αφορά θεμιτό δημόσιο συμφέρον</a:t>
                      </a:r>
                    </a:p>
                    <a:p>
                      <a:pPr lvl="0"/>
                      <a:endParaRPr lang="el-GR" sz="2800" dirty="0"/>
                    </a:p>
                    <a:p>
                      <a:endParaRPr lang="el-GR" sz="2800" dirty="0"/>
                    </a:p>
                  </a:txBody>
                  <a:tcPr marT="45715" marB="45715"/>
                </a:tc>
                <a:extLst>
                  <a:ext uri="{0D108BD9-81ED-4DB2-BD59-A6C34878D82A}">
                    <a16:rowId xmlns:a16="http://schemas.microsoft.com/office/drawing/2014/main" val="10001"/>
                  </a:ext>
                </a:extLst>
              </a:tr>
            </a:tbl>
          </a:graphicData>
        </a:graphic>
      </p:graphicFrame>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 Πίνακας">
            <a:extLst>
              <a:ext uri="{FF2B5EF4-FFF2-40B4-BE49-F238E27FC236}">
                <a16:creationId xmlns:a16="http://schemas.microsoft.com/office/drawing/2014/main" id="{CC749DDA-3015-46A3-AB2C-135ECB027A84}"/>
              </a:ext>
            </a:extLst>
          </p:cNvPr>
          <p:cNvGraphicFramePr>
            <a:graphicFrameLocks noGrp="1"/>
          </p:cNvGraphicFramePr>
          <p:nvPr/>
        </p:nvGraphicFramePr>
        <p:xfrm>
          <a:off x="0" y="188913"/>
          <a:ext cx="9251949" cy="7396164"/>
        </p:xfrm>
        <a:graphic>
          <a:graphicData uri="http://schemas.openxmlformats.org/drawingml/2006/table">
            <a:tbl>
              <a:tblPr firstRow="1" bandRow="1">
                <a:tableStyleId>{5C22544A-7EE6-4342-B048-85BDC9FD1C3A}</a:tableStyleId>
              </a:tblPr>
              <a:tblGrid>
                <a:gridCol w="3420000">
                  <a:extLst>
                    <a:ext uri="{9D8B030D-6E8A-4147-A177-3AD203B41FA5}">
                      <a16:colId xmlns:a16="http://schemas.microsoft.com/office/drawing/2014/main" val="20000"/>
                    </a:ext>
                  </a:extLst>
                </a:gridCol>
                <a:gridCol w="3420000">
                  <a:extLst>
                    <a:ext uri="{9D8B030D-6E8A-4147-A177-3AD203B41FA5}">
                      <a16:colId xmlns:a16="http://schemas.microsoft.com/office/drawing/2014/main" val="20001"/>
                    </a:ext>
                  </a:extLst>
                </a:gridCol>
                <a:gridCol w="2411949">
                  <a:extLst>
                    <a:ext uri="{9D8B030D-6E8A-4147-A177-3AD203B41FA5}">
                      <a16:colId xmlns:a16="http://schemas.microsoft.com/office/drawing/2014/main" val="20002"/>
                    </a:ext>
                  </a:extLst>
                </a:gridCol>
              </a:tblGrid>
              <a:tr h="1371594">
                <a:tc>
                  <a:txBody>
                    <a:bodyPr/>
                    <a:lstStyle/>
                    <a:p>
                      <a:r>
                        <a:rPr lang="el-GR" sz="2800" dirty="0"/>
                        <a:t>ΙΣΧΥΡΙΣΜΟΙ ΕΠΙΤΡΟΠΗΣ</a:t>
                      </a:r>
                    </a:p>
                  </a:txBody>
                  <a:tcPr marL="91434" marR="91434" marT="45718" marB="45718"/>
                </a:tc>
                <a:tc>
                  <a:txBody>
                    <a:bodyPr/>
                    <a:lstStyle/>
                    <a:p>
                      <a:r>
                        <a:rPr lang="el-GR" sz="2800" dirty="0"/>
                        <a:t>ΙΣΧΥΡΙΣΜΟΙ ΓΑΛΛΙΑΣ</a:t>
                      </a:r>
                    </a:p>
                  </a:txBody>
                  <a:tcPr marL="91434" marR="91434" marT="45718" marB="45718"/>
                </a:tc>
                <a:tc>
                  <a:txBody>
                    <a:bodyPr/>
                    <a:lstStyle/>
                    <a:p>
                      <a:r>
                        <a:rPr lang="el-GR" sz="2800" dirty="0"/>
                        <a:t>ΕΚΤΙΜΗΣΗ ΔΙΚΑΣΤΗΡΙΟΥ</a:t>
                      </a:r>
                    </a:p>
                  </a:txBody>
                  <a:tcPr marL="91434" marR="91434" marT="45718" marB="45718"/>
                </a:tc>
                <a:extLst>
                  <a:ext uri="{0D108BD9-81ED-4DB2-BD59-A6C34878D82A}">
                    <a16:rowId xmlns:a16="http://schemas.microsoft.com/office/drawing/2014/main" val="10000"/>
                  </a:ext>
                </a:extLst>
              </a:tr>
              <a:tr h="6024568">
                <a:tc>
                  <a:txBody>
                    <a:bodyPr/>
                    <a:lstStyle/>
                    <a:p>
                      <a:pPr lvl="0" algn="just">
                        <a:buFont typeface="Arial" pitchFamily="34" charset="0"/>
                        <a:buChar char="•"/>
                      </a:pPr>
                      <a:r>
                        <a:rPr lang="el-GR" sz="2800" dirty="0"/>
                        <a:t>Τομεακά μέτρα  σχετικά</a:t>
                      </a:r>
                      <a:r>
                        <a:rPr lang="el-GR" sz="2800" baseline="0" dirty="0"/>
                        <a:t> με </a:t>
                      </a:r>
                      <a:r>
                        <a:rPr lang="el-GR" sz="2800" dirty="0"/>
                        <a:t>τη χρήση των αποθεμάτων</a:t>
                      </a:r>
                    </a:p>
                    <a:p>
                      <a:pPr lvl="0" algn="l">
                        <a:buFont typeface="Arial" pitchFamily="34" charset="0"/>
                        <a:buChar char="•"/>
                      </a:pPr>
                      <a:r>
                        <a:rPr lang="el-GR" sz="2800" dirty="0"/>
                        <a:t> Κοινοτικό και διεθνές δίκαιο.  </a:t>
                      </a:r>
                    </a:p>
                    <a:p>
                      <a:endParaRPr lang="el-GR" sz="2800" dirty="0"/>
                    </a:p>
                  </a:txBody>
                  <a:tcPr marL="91434" marR="91434" marT="45718" marB="45718"/>
                </a:tc>
                <a:tc>
                  <a:txBody>
                    <a:bodyPr/>
                    <a:lstStyle/>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l-GR" sz="2800" dirty="0"/>
                        <a:t>Δεν επαρκούν οι κοινοτικές και οι εθνικές ρυθμίσεις </a:t>
                      </a:r>
                    </a:p>
                    <a:p>
                      <a:pPr algn="just">
                        <a:buFont typeface="Arial" pitchFamily="34" charset="0"/>
                        <a:buChar char="•"/>
                      </a:pPr>
                      <a:r>
                        <a:rPr lang="el-GR" sz="2800" dirty="0"/>
                        <a:t>Τα</a:t>
                      </a:r>
                      <a:r>
                        <a:rPr lang="el-GR" sz="2800" baseline="0" dirty="0"/>
                        <a:t> μέτρα πληρούν την αρχή της αναλογικότητας</a:t>
                      </a:r>
                      <a:endParaRPr lang="el-GR" sz="2800" dirty="0"/>
                    </a:p>
                  </a:txBody>
                  <a:tcPr marL="91434" marR="91434" marT="45718" marB="45718"/>
                </a:tc>
                <a:tc>
                  <a:txBody>
                    <a:bodyPr/>
                    <a:lstStyle/>
                    <a:p>
                      <a:pPr lvl="0">
                        <a:buFont typeface="Arial" pitchFamily="34" charset="0"/>
                        <a:buChar char="•"/>
                      </a:pPr>
                      <a:r>
                        <a:rPr lang="el-GR" sz="2800" dirty="0"/>
                        <a:t> Με τα ανωτέρω προνόμια παρέχεται ευρεία διακριτική</a:t>
                      </a:r>
                      <a:r>
                        <a:rPr lang="el-GR" sz="2800" baseline="0" dirty="0"/>
                        <a:t> ευχέρεια – δεν προκύπτουν σαφείς προυποθέσεις</a:t>
                      </a:r>
                      <a:endParaRPr lang="el-GR" sz="2800" dirty="0"/>
                    </a:p>
                    <a:p>
                      <a:pPr lvl="0">
                        <a:buFont typeface="Arial" pitchFamily="34" charset="0"/>
                        <a:buChar char="•"/>
                      </a:pPr>
                      <a:r>
                        <a:rPr lang="el-GR" sz="2800" dirty="0"/>
                        <a:t> </a:t>
                      </a:r>
                      <a:r>
                        <a:rPr lang="el-GR" sz="2800" baseline="0" dirty="0"/>
                        <a:t>Παραβίαση Άρθρο 63</a:t>
                      </a:r>
                      <a:endParaRPr lang="el-GR" sz="2800" dirty="0"/>
                    </a:p>
                  </a:txBody>
                  <a:tcPr marL="91434" marR="91434" marT="45718" marB="45718"/>
                </a:tc>
                <a:extLst>
                  <a:ext uri="{0D108BD9-81ED-4DB2-BD59-A6C34878D82A}">
                    <a16:rowId xmlns:a16="http://schemas.microsoft.com/office/drawing/2014/main" val="10001"/>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24C843E-21E3-4563-93E4-3C17E87EA526}"/>
              </a:ext>
            </a:extLst>
          </p:cNvPr>
          <p:cNvSpPr>
            <a:spLocks noGrp="1"/>
          </p:cNvSpPr>
          <p:nvPr>
            <p:ph type="title"/>
          </p:nvPr>
        </p:nvSpPr>
        <p:spPr/>
        <p:txBody>
          <a:bodyPr>
            <a:normAutofit fontScale="90000"/>
          </a:bodyPr>
          <a:lstStyle/>
          <a:p>
            <a:r>
              <a:rPr lang="el-GR" dirty="0"/>
              <a:t>Ελεύθερη κυκλοφορία των εμπορευμάτων </a:t>
            </a:r>
          </a:p>
        </p:txBody>
      </p:sp>
      <p:sp>
        <p:nvSpPr>
          <p:cNvPr id="3" name="Θέση περιεχομένου 2">
            <a:extLst>
              <a:ext uri="{FF2B5EF4-FFF2-40B4-BE49-F238E27FC236}">
                <a16:creationId xmlns:a16="http://schemas.microsoft.com/office/drawing/2014/main" id="{E45F419B-3C74-4DBC-AA3C-1DB07F4B5425}"/>
              </a:ext>
            </a:extLst>
          </p:cNvPr>
          <p:cNvSpPr>
            <a:spLocks noGrp="1"/>
          </p:cNvSpPr>
          <p:nvPr>
            <p:ph idx="1"/>
          </p:nvPr>
        </p:nvSpPr>
        <p:spPr/>
        <p:txBody>
          <a:bodyPr/>
          <a:lstStyle/>
          <a:p>
            <a:pPr algn="just"/>
            <a:r>
              <a:rPr lang="el-GR" dirty="0"/>
              <a:t>ΕΠΙΒΑΡΥΝΣΕΙΣ ΠΡΟΒΛΕΠΟΜΕΝΕΣ ΑΠΟ ΤΟ ΕΝΩΣΙΑΚΟ ΔΙΚΑΙΟ </a:t>
            </a:r>
          </a:p>
          <a:p>
            <a:pPr algn="just"/>
            <a:r>
              <a:rPr lang="el-GR" dirty="0"/>
              <a:t>Δεν έχουν χαρακτήρα μέτρου ισοδυνάμου αποτελέσματος χρηματικές επιβαρύνσεις που επιβάλλονται για διενέργεια ελέγχου </a:t>
            </a:r>
          </a:p>
        </p:txBody>
      </p:sp>
    </p:spTree>
    <p:extLst>
      <p:ext uri="{BB962C8B-B14F-4D97-AF65-F5344CB8AC3E}">
        <p14:creationId xmlns:p14="http://schemas.microsoft.com/office/powerpoint/2010/main" val="3874936123"/>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2 - Τίτλος">
            <a:extLst>
              <a:ext uri="{FF2B5EF4-FFF2-40B4-BE49-F238E27FC236}">
                <a16:creationId xmlns:a16="http://schemas.microsoft.com/office/drawing/2014/main" id="{02942981-7C91-4E78-997B-79DBEFBF4DF2}"/>
              </a:ext>
            </a:extLst>
          </p:cNvPr>
          <p:cNvSpPr>
            <a:spLocks noGrp="1"/>
          </p:cNvSpPr>
          <p:nvPr>
            <p:ph type="title"/>
          </p:nvPr>
        </p:nvSpPr>
        <p:spPr/>
        <p:txBody>
          <a:bodyPr>
            <a:normAutofit fontScale="90000"/>
          </a:bodyPr>
          <a:lstStyle/>
          <a:p>
            <a:pPr eaLnBrk="1" fontAlgn="auto" hangingPunct="1">
              <a:spcAft>
                <a:spcPts val="0"/>
              </a:spcAft>
              <a:defRPr/>
            </a:pPr>
            <a:r>
              <a:rPr lang="el-GR" sz="2800"/>
              <a:t>C-503/99, 04.06.2002</a:t>
            </a:r>
            <a:br>
              <a:rPr lang="el-GR" sz="2800"/>
            </a:br>
            <a:r>
              <a:rPr lang="el-GR" sz="2800"/>
              <a:t>Επιτροπή/Βασιλείου του Βελγίου</a:t>
            </a:r>
            <a:br>
              <a:rPr lang="el-GR" sz="2800"/>
            </a:br>
            <a:endParaRPr lang="el-GR" sz="2800"/>
          </a:p>
        </p:txBody>
      </p:sp>
      <p:sp>
        <p:nvSpPr>
          <p:cNvPr id="4" name="3 - Θέση περιεχομένου">
            <a:extLst>
              <a:ext uri="{FF2B5EF4-FFF2-40B4-BE49-F238E27FC236}">
                <a16:creationId xmlns:a16="http://schemas.microsoft.com/office/drawing/2014/main" id="{31FFB10D-7A49-4981-A3CF-AE1B5D05490F}"/>
              </a:ext>
            </a:extLst>
          </p:cNvPr>
          <p:cNvSpPr>
            <a:spLocks noGrp="1"/>
          </p:cNvSpPr>
          <p:nvPr>
            <p:ph idx="1"/>
          </p:nvPr>
        </p:nvSpPr>
        <p:spPr/>
        <p:txBody>
          <a:bodyPr rtlCol="0">
            <a:normAutofit fontScale="70000" lnSpcReduction="20000"/>
          </a:bodyPr>
          <a:lstStyle/>
          <a:p>
            <a:pPr marL="548640" indent="-411480" algn="just" eaLnBrk="1" fontAlgn="auto" hangingPunct="1">
              <a:spcAft>
                <a:spcPts val="0"/>
              </a:spcAft>
              <a:buClr>
                <a:schemeClr val="tx1">
                  <a:shade val="95000"/>
                </a:schemeClr>
              </a:buClr>
              <a:buFont typeface="Arial" pitchFamily="34" charset="0"/>
              <a:buChar char="•"/>
              <a:defRPr/>
            </a:pPr>
            <a:r>
              <a:rPr lang="el-GR" sz="4000" dirty="0"/>
              <a:t>Η βελγική νομοθεσία προέβλεπε τη θέσπιση υπέρ του Δημοσίου ειδικής μετοχής της Société nationale de transport par canalisations δημόσιας εταιρίας μεταφοράς μέσω αγωγών</a:t>
            </a:r>
          </a:p>
          <a:p>
            <a:pPr marL="548640" indent="-411480" eaLnBrk="1" fontAlgn="auto" hangingPunct="1">
              <a:spcAft>
                <a:spcPts val="0"/>
              </a:spcAft>
              <a:buClr>
                <a:schemeClr val="tx1">
                  <a:shade val="95000"/>
                </a:schemeClr>
              </a:buClr>
              <a:buFont typeface="Arial" pitchFamily="34" charset="0"/>
              <a:buNone/>
              <a:defRPr/>
            </a:pPr>
            <a:r>
              <a:rPr lang="el-GR" sz="4000" dirty="0"/>
              <a:t>Ειδικά Δικαιώματα </a:t>
            </a:r>
          </a:p>
          <a:p>
            <a:pPr marL="548640" indent="-411480" algn="just" eaLnBrk="1" fontAlgn="auto" hangingPunct="1">
              <a:spcAft>
                <a:spcPts val="0"/>
              </a:spcAft>
              <a:buClr>
                <a:schemeClr val="tx1">
                  <a:shade val="95000"/>
                </a:schemeClr>
              </a:buClr>
              <a:buFont typeface="Arial" pitchFamily="34" charset="0"/>
              <a:buChar char="•"/>
              <a:defRPr/>
            </a:pPr>
            <a:r>
              <a:rPr lang="el-GR" sz="4000" dirty="0"/>
              <a:t>α)    οποιαδήποτε εκχώρηση, παροχή ως εγγυήσεως ή αλλαγή του προορισμού των αγωγών της εταιρίας πρέπει να κοινοποιείται προηγουμένως στον εποπτεύοντα υπουργό, ο οποίος έχει το δικαίωμα να εναντιώνεται σε παρόμοιες ενέργειες εφόσον κρίνει ότι θίγουν τα εθνικά συμφέροντα στον τομέα της ενέργειας</a:t>
            </a:r>
          </a:p>
          <a:p>
            <a:pPr marL="548640" indent="-411480" algn="just" eaLnBrk="1" fontAlgn="auto" hangingPunct="1">
              <a:spcAft>
                <a:spcPts val="0"/>
              </a:spcAft>
              <a:buClr>
                <a:schemeClr val="tx1">
                  <a:shade val="95000"/>
                </a:schemeClr>
              </a:buClr>
              <a:buFont typeface="Arial" pitchFamily="34" charset="0"/>
              <a:buChar char="•"/>
              <a:defRPr/>
            </a:pPr>
            <a:endParaRPr lang="el-GR" dirty="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2 - Θέση περιεχομένου">
            <a:extLst>
              <a:ext uri="{FF2B5EF4-FFF2-40B4-BE49-F238E27FC236}">
                <a16:creationId xmlns:a16="http://schemas.microsoft.com/office/drawing/2014/main" id="{3862DC3B-1CD8-4A4B-A3C7-60B051BFF444}"/>
              </a:ext>
            </a:extLst>
          </p:cNvPr>
          <p:cNvSpPr>
            <a:spLocks noGrp="1"/>
          </p:cNvSpPr>
          <p:nvPr>
            <p:ph idx="4294967295"/>
          </p:nvPr>
        </p:nvSpPr>
        <p:spPr>
          <a:xfrm>
            <a:off x="0" y="188913"/>
            <a:ext cx="8964613" cy="6480175"/>
          </a:xfrm>
        </p:spPr>
        <p:txBody>
          <a:bodyPr/>
          <a:lstStyle/>
          <a:p>
            <a:pPr algn="just" eaLnBrk="1" hangingPunct="1"/>
            <a:endParaRPr lang="el-GR" altLang="el-GR"/>
          </a:p>
          <a:p>
            <a:pPr algn="just" eaLnBrk="1" hangingPunct="1"/>
            <a:r>
              <a:rPr lang="el-GR" altLang="el-GR"/>
              <a:t>β) ο υπουργός έχει την ευχέρεια να διορίζει δύο εκπροσώπους της ομοσπονδιακής κυβερνήσεως στο διοικητικό συμβούλιο της εταιρίας. </a:t>
            </a:r>
          </a:p>
          <a:p>
            <a:pPr algn="just" eaLnBrk="1" hangingPunct="1"/>
            <a:endParaRPr lang="el-GR" altLang="el-GR"/>
          </a:p>
          <a:p>
            <a:pPr algn="just" eaLnBrk="1" hangingPunct="1"/>
            <a:r>
              <a:rPr lang="el-GR" altLang="el-GR"/>
              <a:t>Μπορούν να προτείνουν στον υπουργό την ακύρωση οποιαδήποτε αποφάσεως του διοικητικού συμβουλίου ή της διευθύνουσας επιτροπής που αντίκειται κατά την εκτίμησή τους στην ενεργειακή πολιτική της χώρας, </a:t>
            </a:r>
            <a:endParaRPr lang="el-GR" altLang="el-GR" b="1"/>
          </a:p>
          <a:p>
            <a:pPr eaLnBrk="1" hangingPunct="1">
              <a:buFont typeface="Arial" panose="020B0604020202020204" pitchFamily="34" charset="0"/>
              <a:buNone/>
            </a:pPr>
            <a:endParaRPr lang="el-GR" altLang="el-G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 Πίνακας">
            <a:extLst>
              <a:ext uri="{FF2B5EF4-FFF2-40B4-BE49-F238E27FC236}">
                <a16:creationId xmlns:a16="http://schemas.microsoft.com/office/drawing/2014/main" id="{AD610846-CB9D-414E-838D-82ADFB7783E0}"/>
              </a:ext>
            </a:extLst>
          </p:cNvPr>
          <p:cNvGraphicFramePr>
            <a:graphicFrameLocks noGrp="1"/>
          </p:cNvGraphicFramePr>
          <p:nvPr/>
        </p:nvGraphicFramePr>
        <p:xfrm>
          <a:off x="0" y="44450"/>
          <a:ext cx="9144001" cy="6889750"/>
        </p:xfrm>
        <a:graphic>
          <a:graphicData uri="http://schemas.openxmlformats.org/drawingml/2006/table">
            <a:tbl>
              <a:tblPr firstRow="1" bandRow="1">
                <a:tableStyleId>{5C22544A-7EE6-4342-B048-85BDC9FD1C3A}</a:tableStyleId>
              </a:tblPr>
              <a:tblGrid>
                <a:gridCol w="3099369">
                  <a:extLst>
                    <a:ext uri="{9D8B030D-6E8A-4147-A177-3AD203B41FA5}">
                      <a16:colId xmlns:a16="http://schemas.microsoft.com/office/drawing/2014/main" val="20000"/>
                    </a:ext>
                  </a:extLst>
                </a:gridCol>
                <a:gridCol w="2645113">
                  <a:extLst>
                    <a:ext uri="{9D8B030D-6E8A-4147-A177-3AD203B41FA5}">
                      <a16:colId xmlns:a16="http://schemas.microsoft.com/office/drawing/2014/main" val="20001"/>
                    </a:ext>
                  </a:extLst>
                </a:gridCol>
                <a:gridCol w="3399519">
                  <a:extLst>
                    <a:ext uri="{9D8B030D-6E8A-4147-A177-3AD203B41FA5}">
                      <a16:colId xmlns:a16="http://schemas.microsoft.com/office/drawing/2014/main" val="20002"/>
                    </a:ext>
                  </a:extLst>
                </a:gridCol>
              </a:tblGrid>
              <a:tr h="944982">
                <a:tc>
                  <a:txBody>
                    <a:bodyPr/>
                    <a:lstStyle/>
                    <a:p>
                      <a:r>
                        <a:rPr lang="el-GR" sz="2800" dirty="0"/>
                        <a:t>ΙΣΧΥΡΙΣΜΟΙ ΕΠΙΤΡΟΠΗΣ</a:t>
                      </a:r>
                    </a:p>
                  </a:txBody>
                  <a:tcPr marT="45725" marB="45725"/>
                </a:tc>
                <a:tc>
                  <a:txBody>
                    <a:bodyPr/>
                    <a:lstStyle/>
                    <a:p>
                      <a:r>
                        <a:rPr lang="el-GR" sz="2800" dirty="0"/>
                        <a:t>ΙΣΧΥΡΙΣΜΟΙ ΒΕΛΓΙΟΥ</a:t>
                      </a:r>
                    </a:p>
                  </a:txBody>
                  <a:tcPr marT="45725" marB="45725"/>
                </a:tc>
                <a:tc>
                  <a:txBody>
                    <a:bodyPr/>
                    <a:lstStyle/>
                    <a:p>
                      <a:r>
                        <a:rPr lang="el-GR" sz="2800" dirty="0"/>
                        <a:t>ΕΚΤΙΜΗΣΗ ΔΙΚΑΣΤΗΡΙΟΥ</a:t>
                      </a:r>
                    </a:p>
                  </a:txBody>
                  <a:tcPr marT="45725" marB="45725"/>
                </a:tc>
                <a:extLst>
                  <a:ext uri="{0D108BD9-81ED-4DB2-BD59-A6C34878D82A}">
                    <a16:rowId xmlns:a16="http://schemas.microsoft.com/office/drawing/2014/main" val="10000"/>
                  </a:ext>
                </a:extLst>
              </a:tr>
              <a:tr h="5944768">
                <a:tc>
                  <a:txBody>
                    <a:bodyPr/>
                    <a:lstStyle/>
                    <a:p>
                      <a:r>
                        <a:rPr lang="el-GR" sz="2800" dirty="0"/>
                        <a:t> Ο εφοδιασμός με φυσικό αέριο = αποστολή δημόσιας ωφελείας</a:t>
                      </a:r>
                      <a:r>
                        <a:rPr lang="el-GR" sz="2800" baseline="0" dirty="0"/>
                        <a:t> = </a:t>
                      </a:r>
                      <a:r>
                        <a:rPr lang="el-GR" sz="2800" dirty="0"/>
                        <a:t>επιτακτικός λόγος γενικού συμφέροντος</a:t>
                      </a:r>
                      <a:r>
                        <a:rPr lang="el-GR" sz="2800" baseline="0" dirty="0"/>
                        <a:t> αλλά και αρχή αναλογικότητας</a:t>
                      </a:r>
                      <a:endParaRPr lang="el-GR" sz="2800" dirty="0"/>
                    </a:p>
                    <a:p>
                      <a:pPr>
                        <a:buFont typeface="Arial" pitchFamily="34" charset="0"/>
                        <a:buNone/>
                      </a:pPr>
                      <a:endParaRPr lang="el-GR" sz="2800" dirty="0"/>
                    </a:p>
                    <a:p>
                      <a:endParaRPr lang="el-GR" sz="2800" dirty="0"/>
                    </a:p>
                  </a:txBody>
                  <a:tcPr marT="45725" marB="45725"/>
                </a:tc>
                <a:tc>
                  <a:txBody>
                    <a:bodyPr/>
                    <a:lstStyle/>
                    <a:p>
                      <a:r>
                        <a:rPr lang="el-GR" sz="2800" dirty="0"/>
                        <a:t>Ασφαλής</a:t>
                      </a:r>
                      <a:r>
                        <a:rPr lang="el-GR" sz="2800" baseline="0" dirty="0"/>
                        <a:t> εφοδιασμός της χώρας συνιστά λόγο επιτακτικού δημόσιου συμφέροντος</a:t>
                      </a:r>
                    </a:p>
                    <a:p>
                      <a:pPr>
                        <a:buFont typeface="Arial" pitchFamily="34" charset="0"/>
                        <a:buChar char="•"/>
                      </a:pPr>
                      <a:r>
                        <a:rPr lang="el-GR" sz="2800" dirty="0"/>
                        <a:t>Η SNTC και η </a:t>
                      </a:r>
                      <a:r>
                        <a:rPr lang="el-GR" sz="2800" dirty="0" err="1"/>
                        <a:t>Distrigaz</a:t>
                      </a:r>
                      <a:r>
                        <a:rPr lang="el-GR" sz="2800" dirty="0"/>
                        <a:t> κατέχουν στρατηγική θέση στον ενεργειακό εφοδιασμό </a:t>
                      </a:r>
                    </a:p>
                  </a:txBody>
                  <a:tcPr marT="45725" marB="45725"/>
                </a:tc>
                <a:tc>
                  <a:txBody>
                    <a:bodyPr/>
                    <a:lstStyle/>
                    <a:p>
                      <a:pPr>
                        <a:buFont typeface="Arial" pitchFamily="34" charset="0"/>
                        <a:buChar char="•"/>
                      </a:pPr>
                      <a:r>
                        <a:rPr lang="el-GR" sz="2800" dirty="0"/>
                        <a:t>Επιβάλλονται στις δημόσιες αρχές αυστηρές προθεσμίες για την άσκηση του ως άνω δικαιώματος </a:t>
                      </a:r>
                      <a:r>
                        <a:rPr lang="el-GR" sz="2800" dirty="0" err="1"/>
                        <a:t>αντιτάξεως</a:t>
                      </a:r>
                      <a:r>
                        <a:rPr lang="el-GR" sz="2800" dirty="0"/>
                        <a:t>. </a:t>
                      </a:r>
                    </a:p>
                    <a:p>
                      <a:pPr>
                        <a:buFont typeface="Arial" pitchFamily="34" charset="0"/>
                        <a:buChar char="•"/>
                      </a:pPr>
                      <a:r>
                        <a:rPr lang="el-GR" sz="2800" dirty="0"/>
                        <a:t> Το</a:t>
                      </a:r>
                      <a:r>
                        <a:rPr lang="el-GR" sz="2800" baseline="0" dirty="0"/>
                        <a:t> </a:t>
                      </a:r>
                      <a:r>
                        <a:rPr lang="el-GR" sz="2800" dirty="0"/>
                        <a:t>καθεστώς περιορίζεται σε ορισμένες αποφάσεις </a:t>
                      </a:r>
                      <a:r>
                        <a:rPr lang="el-GR" sz="2800" dirty="0" err="1"/>
                        <a:t>αφορώσες</a:t>
                      </a:r>
                      <a:r>
                        <a:rPr lang="el-GR" sz="2800" dirty="0"/>
                        <a:t> τα στρατηγικά στοιχεία ενεργητικού</a:t>
                      </a:r>
                    </a:p>
                  </a:txBody>
                  <a:tcPr marT="45725" marB="45725"/>
                </a:tc>
                <a:extLst>
                  <a:ext uri="{0D108BD9-81ED-4DB2-BD59-A6C34878D82A}">
                    <a16:rowId xmlns:a16="http://schemas.microsoft.com/office/drawing/2014/main" val="10001"/>
                  </a:ext>
                </a:extLst>
              </a:tr>
            </a:tbl>
          </a:graphicData>
        </a:graphic>
      </p:graphicFrame>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 Πίνακας">
            <a:extLst>
              <a:ext uri="{FF2B5EF4-FFF2-40B4-BE49-F238E27FC236}">
                <a16:creationId xmlns:a16="http://schemas.microsoft.com/office/drawing/2014/main" id="{86760B2A-6CB9-4823-B973-3F8196A8872B}"/>
              </a:ext>
            </a:extLst>
          </p:cNvPr>
          <p:cNvGraphicFramePr>
            <a:graphicFrameLocks noGrp="1"/>
          </p:cNvGraphicFramePr>
          <p:nvPr/>
        </p:nvGraphicFramePr>
        <p:xfrm>
          <a:off x="0" y="44450"/>
          <a:ext cx="9144001" cy="6889750"/>
        </p:xfrm>
        <a:graphic>
          <a:graphicData uri="http://schemas.openxmlformats.org/drawingml/2006/table">
            <a:tbl>
              <a:tblPr firstRow="1" bandRow="1">
                <a:tableStyleId>{5C22544A-7EE6-4342-B048-85BDC9FD1C3A}</a:tableStyleId>
              </a:tblPr>
              <a:tblGrid>
                <a:gridCol w="3099369">
                  <a:extLst>
                    <a:ext uri="{9D8B030D-6E8A-4147-A177-3AD203B41FA5}">
                      <a16:colId xmlns:a16="http://schemas.microsoft.com/office/drawing/2014/main" val="20000"/>
                    </a:ext>
                  </a:extLst>
                </a:gridCol>
                <a:gridCol w="2645113">
                  <a:extLst>
                    <a:ext uri="{9D8B030D-6E8A-4147-A177-3AD203B41FA5}">
                      <a16:colId xmlns:a16="http://schemas.microsoft.com/office/drawing/2014/main" val="20001"/>
                    </a:ext>
                  </a:extLst>
                </a:gridCol>
                <a:gridCol w="3399519">
                  <a:extLst>
                    <a:ext uri="{9D8B030D-6E8A-4147-A177-3AD203B41FA5}">
                      <a16:colId xmlns:a16="http://schemas.microsoft.com/office/drawing/2014/main" val="20002"/>
                    </a:ext>
                  </a:extLst>
                </a:gridCol>
              </a:tblGrid>
              <a:tr h="944982">
                <a:tc>
                  <a:txBody>
                    <a:bodyPr/>
                    <a:lstStyle/>
                    <a:p>
                      <a:r>
                        <a:rPr lang="el-GR" sz="2800" dirty="0"/>
                        <a:t>ΙΣΧΥΡΙΣΜΟΙ ΕΠΙΤΡΟΠΗΣ</a:t>
                      </a:r>
                    </a:p>
                  </a:txBody>
                  <a:tcPr marT="45725" marB="45725"/>
                </a:tc>
                <a:tc>
                  <a:txBody>
                    <a:bodyPr/>
                    <a:lstStyle/>
                    <a:p>
                      <a:r>
                        <a:rPr lang="el-GR" sz="2800" dirty="0"/>
                        <a:t>ΙΣΧΥΡΙΣΜΟΙ ΒΕΛΓΙΟΥ</a:t>
                      </a:r>
                    </a:p>
                  </a:txBody>
                  <a:tcPr marT="45725" marB="45725"/>
                </a:tc>
                <a:tc>
                  <a:txBody>
                    <a:bodyPr/>
                    <a:lstStyle/>
                    <a:p>
                      <a:r>
                        <a:rPr lang="el-GR" sz="2800" dirty="0"/>
                        <a:t>ΕΚΤΙΜΗΣΗ ΔΙΚΑΣΤΗΡΙΟΥ</a:t>
                      </a:r>
                    </a:p>
                  </a:txBody>
                  <a:tcPr marT="45725" marB="45725"/>
                </a:tc>
                <a:extLst>
                  <a:ext uri="{0D108BD9-81ED-4DB2-BD59-A6C34878D82A}">
                    <a16:rowId xmlns:a16="http://schemas.microsoft.com/office/drawing/2014/main" val="10000"/>
                  </a:ext>
                </a:extLst>
              </a:tr>
              <a:tr h="5944768">
                <a:tc>
                  <a:txBody>
                    <a:bodyPr/>
                    <a:lstStyle/>
                    <a:p>
                      <a:pPr>
                        <a:buFont typeface="Arial" pitchFamily="34" charset="0"/>
                        <a:buChar char="•"/>
                      </a:pPr>
                      <a:r>
                        <a:rPr lang="el-GR" sz="2800" dirty="0"/>
                        <a:t> </a:t>
                      </a:r>
                      <a:r>
                        <a:rPr lang="el-GR" sz="2800" kern="1200" dirty="0">
                          <a:solidFill>
                            <a:schemeClr val="dk1"/>
                          </a:solidFill>
                          <a:latin typeface="+mn-lt"/>
                          <a:ea typeface="+mn-ea"/>
                          <a:cs typeface="+mn-cs"/>
                        </a:rPr>
                        <a:t>Η Επιτροπή αναφέρεται επίσης στην οδηγία 98/30/ΕΚ για την εσωτερική αγορά φυσικού αερίου </a:t>
                      </a:r>
                    </a:p>
                    <a:p>
                      <a:pPr>
                        <a:buFont typeface="Arial" pitchFamily="34" charset="0"/>
                        <a:buNone/>
                      </a:pPr>
                      <a:endParaRPr lang="el-GR" sz="2800" dirty="0"/>
                    </a:p>
                    <a:p>
                      <a:endParaRPr lang="el-GR" sz="2800" dirty="0"/>
                    </a:p>
                  </a:txBody>
                  <a:tcPr marT="45725" marB="45725"/>
                </a:tc>
                <a:tc>
                  <a:txBody>
                    <a:bodyPr/>
                    <a:lstStyle/>
                    <a:p>
                      <a:r>
                        <a:rPr lang="el-GR" sz="2800" dirty="0"/>
                        <a:t>ο</a:t>
                      </a:r>
                      <a:r>
                        <a:rPr lang="el-GR" sz="2800" baseline="0" dirty="0"/>
                        <a:t> εφοδιασμός της χώρας αποτελεί λόγο δημόσιας ασφάλειας = οικονομία της χώρας </a:t>
                      </a:r>
                    </a:p>
                    <a:p>
                      <a:pPr>
                        <a:buFont typeface="Arial" pitchFamily="34" charset="0"/>
                        <a:buChar char="•"/>
                      </a:pPr>
                      <a:r>
                        <a:rPr lang="el-GR" sz="2800" baseline="0" dirty="0"/>
                        <a:t>Η Επιτροπή οφείλει να αποδείξει λιγότερο περιοριστικές λύσεις</a:t>
                      </a:r>
                      <a:r>
                        <a:rPr lang="el-GR" sz="1800" dirty="0"/>
                        <a:t> </a:t>
                      </a:r>
                    </a:p>
                  </a:txBody>
                  <a:tcPr marT="45725" marB="45725"/>
                </a:tc>
                <a:tc>
                  <a:txBody>
                    <a:bodyPr/>
                    <a:lstStyle/>
                    <a:p>
                      <a:pPr>
                        <a:buFont typeface="Arial" pitchFamily="34" charset="0"/>
                        <a:buChar char="•"/>
                      </a:pPr>
                      <a:r>
                        <a:rPr lang="el-GR" sz="2800" dirty="0"/>
                        <a:t>Οι</a:t>
                      </a:r>
                      <a:r>
                        <a:rPr lang="el-GR" sz="2800" baseline="0" dirty="0"/>
                        <a:t> </a:t>
                      </a:r>
                      <a:r>
                        <a:rPr lang="el-GR" sz="2800" dirty="0"/>
                        <a:t>παρεμβάσεις αιτιολογούνται ρητώς και υπόκεινται σε αποτελεσματικό δικαστικό έλεγχο</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l-GR" sz="2800" dirty="0"/>
                        <a:t> Η προθεσμία της οδηγίας περί αερίου έληξε μόλις στις 10 Αυγούστου 2000. </a:t>
                      </a:r>
                    </a:p>
                    <a:p>
                      <a:pPr>
                        <a:buFont typeface="Arial" pitchFamily="34" charset="0"/>
                        <a:buChar char="•"/>
                      </a:pPr>
                      <a:r>
                        <a:rPr lang="el-GR" sz="2800" dirty="0"/>
                        <a:t> Δεν υπάρχει παραβίαση </a:t>
                      </a:r>
                    </a:p>
                  </a:txBody>
                  <a:tcPr marT="45725" marB="45725"/>
                </a:tc>
                <a:extLst>
                  <a:ext uri="{0D108BD9-81ED-4DB2-BD59-A6C34878D82A}">
                    <a16:rowId xmlns:a16="http://schemas.microsoft.com/office/drawing/2014/main" val="10001"/>
                  </a:ext>
                </a:extLst>
              </a:tr>
            </a:tbl>
          </a:graphicData>
        </a:graphic>
      </p:graphicFrame>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F241C22-3AC3-40DE-83A8-B7340164D1E5}"/>
              </a:ext>
            </a:extLst>
          </p:cNvPr>
          <p:cNvSpPr>
            <a:spLocks noGrp="1"/>
          </p:cNvSpPr>
          <p:nvPr>
            <p:ph type="title"/>
          </p:nvPr>
        </p:nvSpPr>
        <p:spPr/>
        <p:txBody>
          <a:bodyPr>
            <a:normAutofit fontScale="90000"/>
          </a:bodyPr>
          <a:lstStyle/>
          <a:p>
            <a:r>
              <a:rPr lang="en-US" dirty="0"/>
              <a:t>C-244/11 </a:t>
            </a:r>
            <a:r>
              <a:rPr lang="el-GR" dirty="0"/>
              <a:t>Επιτροπή/Ελληνική Δημοκρατία</a:t>
            </a:r>
          </a:p>
        </p:txBody>
      </p:sp>
      <p:sp>
        <p:nvSpPr>
          <p:cNvPr id="3" name="Θέση περιεχομένου 2">
            <a:extLst>
              <a:ext uri="{FF2B5EF4-FFF2-40B4-BE49-F238E27FC236}">
                <a16:creationId xmlns:a16="http://schemas.microsoft.com/office/drawing/2014/main" id="{15644952-793C-4195-A764-15B04C88E8EC}"/>
              </a:ext>
            </a:extLst>
          </p:cNvPr>
          <p:cNvSpPr>
            <a:spLocks noGrp="1"/>
          </p:cNvSpPr>
          <p:nvPr>
            <p:ph idx="1"/>
          </p:nvPr>
        </p:nvSpPr>
        <p:spPr/>
        <p:txBody>
          <a:bodyPr/>
          <a:lstStyle/>
          <a:p>
            <a:pPr marL="360045" indent="-342265" algn="just">
              <a:spcAft>
                <a:spcPts val="1200"/>
              </a:spcAft>
            </a:pPr>
            <a:r>
              <a:rPr lang="el-GR" sz="2000" b="0" i="0" dirty="0">
                <a:solidFill>
                  <a:srgbClr val="000000"/>
                </a:solidFill>
                <a:effectLst/>
                <a:latin typeface="Open Sans"/>
              </a:rPr>
              <a:t>Το άρθρο 11 του νόμου 3631/2008 ορίζει τα εξής:</a:t>
            </a:r>
          </a:p>
          <a:p>
            <a:pPr algn="just">
              <a:spcAft>
                <a:spcPts val="1200"/>
              </a:spcAft>
            </a:pPr>
            <a:r>
              <a:rPr lang="el-GR" sz="2000" b="0" i="0" dirty="0">
                <a:solidFill>
                  <a:srgbClr val="000000"/>
                </a:solidFill>
                <a:effectLst/>
                <a:latin typeface="Open Sans"/>
              </a:rPr>
              <a:t>«1.</a:t>
            </a:r>
            <a:r>
              <a:rPr lang="en-US" sz="2000" b="0" i="0" dirty="0">
                <a:solidFill>
                  <a:srgbClr val="000000"/>
                </a:solidFill>
                <a:effectLst/>
                <a:latin typeface="Open Sans"/>
              </a:rPr>
              <a:t> </a:t>
            </a:r>
            <a:r>
              <a:rPr lang="el-GR" sz="2000" b="0" i="0" dirty="0">
                <a:solidFill>
                  <a:srgbClr val="000000"/>
                </a:solidFill>
                <a:effectLst/>
                <a:latin typeface="Open Sans"/>
              </a:rPr>
              <a:t>Επί ανωνύμων εταιριών εθνικής στρατηγικής σημασίας, που έχουν ή είχαν μονοπωλιακό χαρακτήρα, και ιδίως όταν πρόκειται για εταιρίες που έχουν στην κυριότητα τους ή εκμεταλλεύονται ή διαχειρίζονται εθνικά δίκτυα υποδομών, η απόκτηση από άλλο μέτοχο, εκτός του Ελληνικού Δημοσίου, ή από συνδεδεμένες με αυτόν επιχειρήσεις […], ή από μετόχους που δρουν από κοινού με εναρμονισμένο τρόπο, δικαιωμάτων ψήφου από 20% του συνολικού μετοχικού κεφαλαίου και άνω, προϋποθέτει την προγενέστερη έγκριση της Διυπουργικής Επιτροπής Αποκρατικοποιήσεων του ν. 3049/2002, κατά τη διαδικασία του νόμου αυτού.</a:t>
            </a:r>
          </a:p>
          <a:p>
            <a:endParaRPr lang="el-GR" dirty="0"/>
          </a:p>
        </p:txBody>
      </p:sp>
    </p:spTree>
    <p:extLst>
      <p:ext uri="{BB962C8B-B14F-4D97-AF65-F5344CB8AC3E}">
        <p14:creationId xmlns:p14="http://schemas.microsoft.com/office/powerpoint/2010/main" val="3583743360"/>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88F6A57-EC84-4B83-B798-5DD6911000AB}"/>
              </a:ext>
            </a:extLst>
          </p:cNvPr>
          <p:cNvSpPr>
            <a:spLocks noGrp="1"/>
          </p:cNvSpPr>
          <p:nvPr>
            <p:ph type="title"/>
          </p:nvPr>
        </p:nvSpPr>
        <p:spPr/>
        <p:txBody>
          <a:bodyPr>
            <a:normAutofit fontScale="90000"/>
          </a:bodyPr>
          <a:lstStyle/>
          <a:p>
            <a:r>
              <a:rPr lang="en-US" dirty="0"/>
              <a:t>C-244/11 </a:t>
            </a:r>
            <a:r>
              <a:rPr lang="el-GR" dirty="0"/>
              <a:t>Επιτροπή/Ελληνική Δημοκρατία</a:t>
            </a:r>
          </a:p>
        </p:txBody>
      </p:sp>
      <p:sp>
        <p:nvSpPr>
          <p:cNvPr id="3" name="Θέση περιεχομένου 2">
            <a:extLst>
              <a:ext uri="{FF2B5EF4-FFF2-40B4-BE49-F238E27FC236}">
                <a16:creationId xmlns:a16="http://schemas.microsoft.com/office/drawing/2014/main" id="{88E29783-7AE5-480B-8B6A-98D567230D30}"/>
              </a:ext>
            </a:extLst>
          </p:cNvPr>
          <p:cNvSpPr>
            <a:spLocks noGrp="1"/>
          </p:cNvSpPr>
          <p:nvPr>
            <p:ph idx="1"/>
          </p:nvPr>
        </p:nvSpPr>
        <p:spPr/>
        <p:txBody>
          <a:bodyPr/>
          <a:lstStyle/>
          <a:p>
            <a:pPr algn="just"/>
            <a:r>
              <a:rPr lang="el-GR" sz="2000" dirty="0"/>
              <a:t>2.      Η έγκριση χορηγείται εφόσον πληρούνται κριτήρια αξιολόγησης προς όφελος του δημοσίου συμφέροντος, ώστε να διασφαλίζεται η συνεχής και απρόσκοπτη παροχή των προσφερόμενων υπηρεσιών και λειτουργία των δικτύων. Ενδεικτικά λαμβάνονται υπόψη ως κριτήρια αξιολόγησης και συνεκτιμώνται: α΄) η εμπειρία των τρίτων μετόχων στο αντικείμενο των ανωτέρω επιχειρήσεων, β΄) η φερεγγυότητά τους, γ΄) πληροφορίες αναφορικά με τις επενδυτικές τους στρατηγικές, δ΄) η διαφάνεια των συναλλαγών τους, ε΄) τα συγκεκριμένα επιχειρηματικά τους σχέδια, στ΄) το μέγεθος και το είδος του επενδυτικού τους προγράμματος, ζ΄) το ιδιοκτησιακό τους καθεστώς, η΄) η διασφάλιση των θέσεων εργασίας, θ΄) η δομή του μετοχικού τους κεφαλαίου και ιδίως η συμμετοχή κεφαλαίων εκτός της Ευρωπαϊκής Ένωσης, βάσει της αρχής της διαφάνειας και της αμοιβαιότητας, ι΄) ο τρόπος λήψεως αποφάσεων.</a:t>
            </a:r>
          </a:p>
        </p:txBody>
      </p:sp>
    </p:spTree>
    <p:extLst>
      <p:ext uri="{BB962C8B-B14F-4D97-AF65-F5344CB8AC3E}">
        <p14:creationId xmlns:p14="http://schemas.microsoft.com/office/powerpoint/2010/main" val="4262454580"/>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34F8753-3073-4820-8F25-9DCE0E625900}"/>
              </a:ext>
            </a:extLst>
          </p:cNvPr>
          <p:cNvSpPr>
            <a:spLocks noGrp="1"/>
          </p:cNvSpPr>
          <p:nvPr>
            <p:ph type="title"/>
          </p:nvPr>
        </p:nvSpPr>
        <p:spPr/>
        <p:txBody>
          <a:bodyPr>
            <a:normAutofit fontScale="90000"/>
          </a:bodyPr>
          <a:lstStyle/>
          <a:p>
            <a:r>
              <a:rPr lang="en-US" dirty="0"/>
              <a:t>C-244/11 </a:t>
            </a:r>
            <a:r>
              <a:rPr lang="el-GR" dirty="0"/>
              <a:t>Επιτροπή/Ελληνική Δημοκρατία</a:t>
            </a:r>
          </a:p>
        </p:txBody>
      </p:sp>
      <p:sp>
        <p:nvSpPr>
          <p:cNvPr id="3" name="Θέση περιεχομένου 2">
            <a:extLst>
              <a:ext uri="{FF2B5EF4-FFF2-40B4-BE49-F238E27FC236}">
                <a16:creationId xmlns:a16="http://schemas.microsoft.com/office/drawing/2014/main" id="{0D7D1280-B3B5-4152-8F64-29BBA811E3E9}"/>
              </a:ext>
            </a:extLst>
          </p:cNvPr>
          <p:cNvSpPr>
            <a:spLocks noGrp="1"/>
          </p:cNvSpPr>
          <p:nvPr>
            <p:ph idx="1"/>
          </p:nvPr>
        </p:nvSpPr>
        <p:spPr/>
        <p:txBody>
          <a:bodyPr/>
          <a:lstStyle/>
          <a:p>
            <a:pPr algn="just">
              <a:spcBef>
                <a:spcPts val="0"/>
              </a:spcBef>
              <a:spcAft>
                <a:spcPts val="0"/>
              </a:spcAft>
            </a:pPr>
            <a:r>
              <a:rPr lang="el-GR" sz="1400" b="0" i="0" dirty="0">
                <a:solidFill>
                  <a:srgbClr val="000000"/>
                </a:solidFill>
                <a:effectLst/>
                <a:latin typeface="Open Sans"/>
              </a:rPr>
              <a:t>3.      Οι αποφάσεις των ως άνω εταιριών εθνικής στρατηγικής σημασίας που αναφέρονται στα ακόλουθα θέματα υπόκεινται για την εγκυρότητά τους σε έγκριση του Υπουργού Οικονομίας και Οικονομικών προς διασφάλιση του δημοσίου συμφέροντος.</a:t>
            </a:r>
          </a:p>
          <a:p>
            <a:pPr marL="720090" indent="-360045" algn="just">
              <a:spcBef>
                <a:spcPts val="0"/>
              </a:spcBef>
              <a:spcAft>
                <a:spcPts val="0"/>
              </a:spcAft>
            </a:pPr>
            <a:r>
              <a:rPr lang="el-GR" sz="1400" b="0" i="0" dirty="0">
                <a:solidFill>
                  <a:srgbClr val="000000"/>
                </a:solidFill>
                <a:effectLst/>
                <a:latin typeface="Open Sans"/>
              </a:rPr>
              <a:t>α)      Στη διάλυση της εταιρίας, τη θέση της σε εκκαθάριση και τον ορισμό εκκαθαριστών.</a:t>
            </a:r>
          </a:p>
          <a:p>
            <a:pPr marL="720090" indent="-360045" algn="just">
              <a:spcBef>
                <a:spcPts val="0"/>
              </a:spcBef>
              <a:spcAft>
                <a:spcPts val="0"/>
              </a:spcAft>
            </a:pPr>
            <a:r>
              <a:rPr lang="el-GR" sz="1400" b="0" i="0" dirty="0">
                <a:solidFill>
                  <a:srgbClr val="000000"/>
                </a:solidFill>
                <a:effectLst/>
                <a:latin typeface="Open Sans"/>
              </a:rPr>
              <a:t>β)      Σε οποιοδήποτε εταιρικό μετασχηματισμό των ανωτέρω επιχειρήσεων, όπως ενδεικτικά στη μετατροπή, τη συγχώνευση με άλλη εταιρία, τη συγχώνευση με σύσταση νέας ανώνυμης εταιρίας, τη διάσπαση, με οποιαδήποτε μορφή και αν αυτή πραγματοποιείται, ή την απόσχιση κλάδου ή κλάδων, η οποία μπορεί να θέσει σε κίνδυνο την παροχή υπηρεσιών σε τομείς στρατηγικής σημασίας.</a:t>
            </a:r>
          </a:p>
          <a:p>
            <a:pPr marL="720090" indent="-360045" algn="just">
              <a:spcBef>
                <a:spcPts val="0"/>
              </a:spcBef>
              <a:spcAft>
                <a:spcPts val="0"/>
              </a:spcAft>
            </a:pPr>
            <a:r>
              <a:rPr lang="el-GR" sz="1400" b="0" i="0" dirty="0">
                <a:solidFill>
                  <a:srgbClr val="000000"/>
                </a:solidFill>
                <a:effectLst/>
                <a:latin typeface="Open Sans"/>
              </a:rPr>
              <a:t>γ)      Σε οποιαδήποτε μεταφορά, μεταβολή ή μετατροπή, οποιαδήποτε εκχώρηση, παροχή ως εγγύηση, καθώς και σε οποιαδήποτε μεταβολή ή αλλαγή του προορισμού των στρατηγικής σημασίας στοιχείων του ενεργητικού των ανωτέρω εταιριών και των βασικών δικτύων και υποδομών για την οικονομική και κοινωνική ζωή της χώρας, καθώς και για την ασφάλειά της.</a:t>
            </a:r>
          </a:p>
          <a:p>
            <a:pPr algn="just">
              <a:spcBef>
                <a:spcPts val="0"/>
              </a:spcBef>
              <a:spcAft>
                <a:spcPts val="0"/>
              </a:spcAft>
            </a:pPr>
            <a:r>
              <a:rPr lang="el-GR" sz="1400" b="0" i="0" dirty="0">
                <a:solidFill>
                  <a:srgbClr val="000000"/>
                </a:solidFill>
                <a:effectLst/>
                <a:latin typeface="Open Sans"/>
              </a:rPr>
              <a:t>4.      Η έγκριση της προηγούμενης παραγράφου παρέχεται με υπουργική απόφαση που εκδίδεται εντός χρονικού διαστήματος τριάντα (30) ημερών από της υποβολής της αποφάσεως της εταιρίας στον Υπουργό. Σε περίπτωση παρόδου άπρακτης της προθεσμίας αυτής, θεωρείται ότι η απαιτούμενη έγκριση έχει παρασχεθεί.</a:t>
            </a:r>
          </a:p>
          <a:p>
            <a:endParaRPr lang="el-GR" dirty="0"/>
          </a:p>
        </p:txBody>
      </p:sp>
    </p:spTree>
    <p:extLst>
      <p:ext uri="{BB962C8B-B14F-4D97-AF65-F5344CB8AC3E}">
        <p14:creationId xmlns:p14="http://schemas.microsoft.com/office/powerpoint/2010/main" val="2362528684"/>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4A4D663-A33B-4D82-AB76-BAE9F55EBDB0}"/>
              </a:ext>
            </a:extLst>
          </p:cNvPr>
          <p:cNvSpPr>
            <a:spLocks noGrp="1"/>
          </p:cNvSpPr>
          <p:nvPr>
            <p:ph type="title"/>
          </p:nvPr>
        </p:nvSpPr>
        <p:spPr/>
        <p:txBody>
          <a:bodyPr/>
          <a:lstStyle/>
          <a:p>
            <a:r>
              <a:rPr lang="el-GR" dirty="0"/>
              <a:t>Αγορά Ενέργειας - Αρχές</a:t>
            </a:r>
          </a:p>
        </p:txBody>
      </p:sp>
      <p:sp>
        <p:nvSpPr>
          <p:cNvPr id="3" name="Θέση περιεχομένου 2">
            <a:extLst>
              <a:ext uri="{FF2B5EF4-FFF2-40B4-BE49-F238E27FC236}">
                <a16:creationId xmlns:a16="http://schemas.microsoft.com/office/drawing/2014/main" id="{8BA1F5F0-91C7-4D22-88C5-84176B46502D}"/>
              </a:ext>
            </a:extLst>
          </p:cNvPr>
          <p:cNvSpPr>
            <a:spLocks noGrp="1"/>
          </p:cNvSpPr>
          <p:nvPr>
            <p:ph idx="1"/>
          </p:nvPr>
        </p:nvSpPr>
        <p:spPr/>
        <p:txBody>
          <a:bodyPr/>
          <a:lstStyle/>
          <a:p>
            <a:pPr marL="136525" indent="0" algn="just">
              <a:lnSpc>
                <a:spcPct val="150000"/>
              </a:lnSpc>
              <a:spcBef>
                <a:spcPts val="0"/>
              </a:spcBef>
              <a:buNone/>
            </a:pPr>
            <a:r>
              <a:rPr lang="el-GR" dirty="0"/>
              <a:t>Ο διαχωρισμός (</a:t>
            </a:r>
            <a:r>
              <a:rPr lang="en-US" dirty="0"/>
              <a:t>unbundling) </a:t>
            </a:r>
            <a:r>
              <a:rPr lang="el-GR" dirty="0"/>
              <a:t> των δραστηριοτήτων στην αγορά ενέργειας</a:t>
            </a:r>
            <a:endParaRPr lang="en-US" dirty="0"/>
          </a:p>
          <a:p>
            <a:pPr marL="136525" indent="0" algn="just">
              <a:lnSpc>
                <a:spcPct val="150000"/>
              </a:lnSpc>
              <a:spcBef>
                <a:spcPts val="0"/>
              </a:spcBef>
              <a:buNone/>
            </a:pPr>
            <a:r>
              <a:rPr lang="el-GR" dirty="0"/>
              <a:t>Έννοια – η διακεκριμένη άσκηση των δραστηριοτήτων του φυσικού μονοπωλίου (μεταφορά και διανομή ηλεκτρικής ενέργειας και φυσικού αερίου) από τις ανταγωνιστικές δραστηριότητες (παραγωγή και εμπορία)</a:t>
            </a:r>
          </a:p>
          <a:p>
            <a:pPr marL="136525" indent="0">
              <a:buNone/>
            </a:pPr>
            <a:endParaRPr lang="el-GR" dirty="0"/>
          </a:p>
        </p:txBody>
      </p:sp>
    </p:spTree>
    <p:extLst>
      <p:ext uri="{BB962C8B-B14F-4D97-AF65-F5344CB8AC3E}">
        <p14:creationId xmlns:p14="http://schemas.microsoft.com/office/powerpoint/2010/main" val="3920907319"/>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2273864-AB02-4A6D-B681-0E1C83A0238A}"/>
              </a:ext>
            </a:extLst>
          </p:cNvPr>
          <p:cNvSpPr>
            <a:spLocks noGrp="1"/>
          </p:cNvSpPr>
          <p:nvPr>
            <p:ph type="title"/>
          </p:nvPr>
        </p:nvSpPr>
        <p:spPr/>
        <p:txBody>
          <a:bodyPr/>
          <a:lstStyle/>
          <a:p>
            <a:r>
              <a:rPr lang="el-GR" dirty="0"/>
              <a:t>Αγορά Ενέργειας - Αρχές</a:t>
            </a:r>
          </a:p>
        </p:txBody>
      </p:sp>
      <p:sp>
        <p:nvSpPr>
          <p:cNvPr id="3" name="Θέση περιεχομένου 2">
            <a:extLst>
              <a:ext uri="{FF2B5EF4-FFF2-40B4-BE49-F238E27FC236}">
                <a16:creationId xmlns:a16="http://schemas.microsoft.com/office/drawing/2014/main" id="{D27807EF-AAE3-405E-A078-C9F3795E81D5}"/>
              </a:ext>
            </a:extLst>
          </p:cNvPr>
          <p:cNvSpPr>
            <a:spLocks noGrp="1"/>
          </p:cNvSpPr>
          <p:nvPr>
            <p:ph idx="1"/>
          </p:nvPr>
        </p:nvSpPr>
        <p:spPr/>
        <p:txBody>
          <a:bodyPr/>
          <a:lstStyle/>
          <a:p>
            <a:pPr algn="just">
              <a:lnSpc>
                <a:spcPct val="150000"/>
              </a:lnSpc>
              <a:spcBef>
                <a:spcPts val="0"/>
              </a:spcBef>
            </a:pPr>
            <a:r>
              <a:rPr lang="el-GR" dirty="0"/>
              <a:t>Εάν μια μεμονωμένη εταιρεία λειτουργεί δίκτυο μεταφοράς και παράγει ή πωλεί ενέργεια ταυτόχρονα, μπορεί να έχει κίνητρο να εμποδίσει την πρόσβαση των ανταγωνιστών στην υποδομή. Αυτό αποτρέπει τον θεμιτό ανταγωνισμό στην αγορά και μπορεί να οδηγήσει σε υψηλότερες τιμές για τους καταναλωτές.</a:t>
            </a:r>
          </a:p>
        </p:txBody>
      </p:sp>
    </p:spTree>
    <p:extLst>
      <p:ext uri="{BB962C8B-B14F-4D97-AF65-F5344CB8AC3E}">
        <p14:creationId xmlns:p14="http://schemas.microsoft.com/office/powerpoint/2010/main" val="4139979457"/>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9912A5B-57E6-4432-A36A-5CD3D07975BD}"/>
              </a:ext>
            </a:extLst>
          </p:cNvPr>
          <p:cNvSpPr>
            <a:spLocks noGrp="1"/>
          </p:cNvSpPr>
          <p:nvPr>
            <p:ph type="title"/>
          </p:nvPr>
        </p:nvSpPr>
        <p:spPr/>
        <p:txBody>
          <a:bodyPr/>
          <a:lstStyle/>
          <a:p>
            <a:r>
              <a:rPr lang="en-US" dirty="0"/>
              <a:t>Unbundling</a:t>
            </a:r>
            <a:endParaRPr lang="el-GR" dirty="0"/>
          </a:p>
        </p:txBody>
      </p:sp>
      <p:sp>
        <p:nvSpPr>
          <p:cNvPr id="3" name="Θέση περιεχομένου 2">
            <a:extLst>
              <a:ext uri="{FF2B5EF4-FFF2-40B4-BE49-F238E27FC236}">
                <a16:creationId xmlns:a16="http://schemas.microsoft.com/office/drawing/2014/main" id="{BD3B0D13-81DD-4290-8BEC-0291168EFA8E}"/>
              </a:ext>
            </a:extLst>
          </p:cNvPr>
          <p:cNvSpPr>
            <a:spLocks noGrp="1"/>
          </p:cNvSpPr>
          <p:nvPr>
            <p:ph idx="1"/>
          </p:nvPr>
        </p:nvSpPr>
        <p:spPr>
          <a:xfrm>
            <a:off x="457200" y="1268760"/>
            <a:ext cx="8229600" cy="5314602"/>
          </a:xfrm>
        </p:spPr>
        <p:txBody>
          <a:bodyPr/>
          <a:lstStyle/>
          <a:p>
            <a:pPr algn="just">
              <a:lnSpc>
                <a:spcPct val="150000"/>
              </a:lnSpc>
              <a:spcBef>
                <a:spcPts val="0"/>
              </a:spcBef>
            </a:pPr>
            <a:r>
              <a:rPr lang="el-GR" dirty="0"/>
              <a:t>Αναγκαίο μέτρο για την απελευθέρωση της αγοράς ενέργειας και την ανάπτυξη του υγιούς ανταγωνισμού </a:t>
            </a:r>
            <a:endParaRPr lang="en-US" dirty="0"/>
          </a:p>
          <a:p>
            <a:pPr algn="just">
              <a:lnSpc>
                <a:spcPct val="150000"/>
              </a:lnSpc>
              <a:spcBef>
                <a:spcPts val="0"/>
              </a:spcBef>
            </a:pPr>
            <a:r>
              <a:rPr lang="el-GR" dirty="0"/>
              <a:t>Δεν υπάρχει ελευθερία επιλογής αν δεν υπάρχει αποτελεσματικός διαχωρισμός </a:t>
            </a:r>
          </a:p>
          <a:p>
            <a:pPr algn="just">
              <a:lnSpc>
                <a:spcPct val="150000"/>
              </a:lnSpc>
              <a:spcBef>
                <a:spcPts val="0"/>
              </a:spcBef>
            </a:pPr>
            <a:r>
              <a:rPr lang="el-GR" dirty="0"/>
              <a:t>Τα προνόμια που χορηγήθηκαν στα κρατικά μονοπώλια αναφέρονται σε μια περίοδο ανασυγκρότησης της αγοράς ενέργειας</a:t>
            </a:r>
          </a:p>
        </p:txBody>
      </p:sp>
    </p:spTree>
    <p:extLst>
      <p:ext uri="{BB962C8B-B14F-4D97-AF65-F5344CB8AC3E}">
        <p14:creationId xmlns:p14="http://schemas.microsoft.com/office/powerpoint/2010/main" val="246157269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ποκορύφωμα">
  <a:themeElements>
    <a:clrScheme name="Αποκορύφωμα">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Αποκορύφωμα">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Αποκορύφωμα">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4318</TotalTime>
  <Words>8065</Words>
  <Application>Microsoft Office PowerPoint</Application>
  <PresentationFormat>Προβολή στην οθόνη (4:3)</PresentationFormat>
  <Paragraphs>551</Paragraphs>
  <Slides>130</Slides>
  <Notes>3</Notes>
  <HiddenSlides>0</HiddenSlides>
  <MMClips>0</MMClips>
  <ScaleCrop>false</ScaleCrop>
  <HeadingPairs>
    <vt:vector size="6" baseType="variant">
      <vt:variant>
        <vt:lpstr>Γραμματοσειρές που χρησιμοποιούνται</vt:lpstr>
      </vt:variant>
      <vt:variant>
        <vt:i4>9</vt:i4>
      </vt:variant>
      <vt:variant>
        <vt:lpstr>Θέμα</vt:lpstr>
      </vt:variant>
      <vt:variant>
        <vt:i4>1</vt:i4>
      </vt:variant>
      <vt:variant>
        <vt:lpstr>Τίτλοι διαφανειών</vt:lpstr>
      </vt:variant>
      <vt:variant>
        <vt:i4>130</vt:i4>
      </vt:variant>
    </vt:vector>
  </HeadingPairs>
  <TitlesOfParts>
    <vt:vector size="140" baseType="lpstr">
      <vt:lpstr>Arial</vt:lpstr>
      <vt:lpstr>Book Antiqua</vt:lpstr>
      <vt:lpstr>Calibri</vt:lpstr>
      <vt:lpstr>Lucida Sans</vt:lpstr>
      <vt:lpstr>Open Sans</vt:lpstr>
      <vt:lpstr>Times New Roman</vt:lpstr>
      <vt:lpstr>Wingdings</vt:lpstr>
      <vt:lpstr>Wingdings 2</vt:lpstr>
      <vt:lpstr>Wingdings 3</vt:lpstr>
      <vt:lpstr>Αποκορύφωμα</vt:lpstr>
      <vt:lpstr>       ΔΗΜΟΚΡΙΤΕΙΟ ΠΑΝΕΠΙΣΤΗΜΙΟ ΘΡΑΚΗΣ   ΤΟΜΕΑΣ ΔΙΕΘΝΩΝ ΣΠΟΥΔΩΝ  ΜΕΤΑΠΤΥΧΙΑΚΟ ΠΡΟΓΡΑΜΑ ΣΤΟ ΔΙΕΘΝΕΣ ΚΑΙ ΕΥΡΩΠΑΙΚΟ ΔΙΚΑΙΟ ΕΝΕΡΓΕΙΑΣ   </vt:lpstr>
      <vt:lpstr>    ΘΕΜΑ ΠΑΡΟΥΣΙΑΣΗΣ ΚΟΙΝΟΤΙΚΕΣ-ΕΝΩΣΙΑΚΕΣ ΕΛΕΥΘΕΡΙΕΣ ΚΑΙ ΕΝΕΡΓΕΙΑ </vt:lpstr>
      <vt:lpstr>ΠΛΑΙΣΙΟ ΑΝΑΛΥΣΗΣ</vt:lpstr>
      <vt:lpstr>Ελεύθερη κυκλοφορία των εμπορευμάτων </vt:lpstr>
      <vt:lpstr>Ελεύθερη κυκλοφορία των εμπορευμάτων </vt:lpstr>
      <vt:lpstr>Ελεύθερη κυκλοφορία των εμπορευμάτων </vt:lpstr>
      <vt:lpstr>Ελεύθερη κυκλοφορία των εμπορευμάτων </vt:lpstr>
      <vt:lpstr>Ελεύθερη κυκλοφορία των εμπορευμάτων </vt:lpstr>
      <vt:lpstr>Ελεύθερη κυκλοφορία των εμπορευμάτων </vt:lpstr>
      <vt:lpstr>Ελεύθερη κυκλοφορία των εμπορευμάτων </vt:lpstr>
      <vt:lpstr>Ποια εμπόδια απαγορεύονται</vt:lpstr>
      <vt:lpstr>Ποια εμπόδια απαγορεύονται</vt:lpstr>
      <vt:lpstr>Ελεύθερη κυκλοφορία των εμπορευμάτων </vt:lpstr>
      <vt:lpstr>Επεξήγηση των εξαιρέσεων</vt:lpstr>
      <vt:lpstr>Επιτακτικοί λόγοι δημοσίου συμφέροντος </vt:lpstr>
      <vt:lpstr>Ελεύθερη κυκλοφορία των εμπορευμάτων  Έννοια εμπορεύματος στην Ενέργεια</vt:lpstr>
      <vt:lpstr> Έννοια εμπορεύματος- C – 6/64, Costa κατά E.Ν.Ε.L </vt:lpstr>
      <vt:lpstr>Έννοια εμπορεύματος- C-393/92 Almelο</vt:lpstr>
      <vt:lpstr>Έννοια εμπορεύματος/C-393/92 Almelo</vt:lpstr>
      <vt:lpstr>C-72/83, Campus Oil </vt:lpstr>
      <vt:lpstr> C-72/83,  Campus Oil </vt:lpstr>
      <vt:lpstr> C-72/83,  Campus Oil </vt:lpstr>
      <vt:lpstr> C-72/83,  Campus Oil </vt:lpstr>
      <vt:lpstr> C-72/83,  Campus Oil </vt:lpstr>
      <vt:lpstr> C-72/83,  Campus Oil </vt:lpstr>
      <vt:lpstr> C-204/12 έως 208/12, Εssent Belgium  </vt:lpstr>
      <vt:lpstr> C-204/12 έως 208/12, Εssent Belgium  </vt:lpstr>
      <vt:lpstr>C-204/12 έως 208/12, Εssent Belgium </vt:lpstr>
      <vt:lpstr>C-204/12 έως 208/12, Εssent Belgium </vt:lpstr>
      <vt:lpstr>C-204/12 έως 208/12, Εssent Belgium </vt:lpstr>
      <vt:lpstr>CASE STUDY </vt:lpstr>
      <vt:lpstr>CASE STUDY </vt:lpstr>
      <vt:lpstr>C-157/94-ΕΠΙΤΡΟΠΗ /ΒΑΣΙΛΕΙΟ ΚΑΤΩ ΧΩΡΩΝ </vt:lpstr>
      <vt:lpstr>C-157/94</vt:lpstr>
      <vt:lpstr>C-157/94</vt:lpstr>
      <vt:lpstr>C-157/94</vt:lpstr>
      <vt:lpstr>C-157/94</vt:lpstr>
      <vt:lpstr>C-157/94</vt:lpstr>
      <vt:lpstr>Παρουσίαση του PowerPoint</vt:lpstr>
      <vt:lpstr>Ελεύθερη κυκλοφορία προσώπων  πεδίο εφαρμογής</vt:lpstr>
      <vt:lpstr>Ελεύθερη κυκλοφορία εργαζομένων Φορείς του δικαιώματος</vt:lpstr>
      <vt:lpstr>Ελεύθερη κυκλοφορία εργαζομένων  Στοιχεία έννοιας εργαζομένου</vt:lpstr>
      <vt:lpstr>Στοιχεία Έννοιας Εργαζομένου </vt:lpstr>
      <vt:lpstr>Ελεύθερη κυκλοφορία εργαζομένων- Το περιεχόμενο της ελευθερίας </vt:lpstr>
      <vt:lpstr>Περιεχόμενο  </vt:lpstr>
      <vt:lpstr>Ελεύθερη κυκλοφορία εργαζομένων</vt:lpstr>
      <vt:lpstr>Περιορισμοί Αρ. 45(3) ΣΛΕΕ</vt:lpstr>
      <vt:lpstr>Επιτακτικοί λόγοι γενικού συμφέροντος</vt:lpstr>
      <vt:lpstr>Επιτακτικοί λόγοι γενικού συμφέροντος</vt:lpstr>
      <vt:lpstr>Απασχόληση στη Δημόσια Διοίκηση Άρθρο 45 παρ. 4  εξαίρεση</vt:lpstr>
      <vt:lpstr>C-138/02 – COLLINS </vt:lpstr>
      <vt:lpstr>C-138/02 – COLLINS </vt:lpstr>
      <vt:lpstr>C-138/02 – COLLINS </vt:lpstr>
      <vt:lpstr>C-138/02 – COLLINS </vt:lpstr>
      <vt:lpstr>C-138/02 – COLLINS </vt:lpstr>
      <vt:lpstr>C-138/02 – COLLINS </vt:lpstr>
      <vt:lpstr>Ελευθερία Εγκατάστασης και παροχής υπηρεσιών - Έννοια εγκατάστασης</vt:lpstr>
      <vt:lpstr>Έννοια της εγκατάστασης</vt:lpstr>
      <vt:lpstr>Έννοια της υπηρεσίας </vt:lpstr>
      <vt:lpstr>Έννοια της υπηρεσίας </vt:lpstr>
      <vt:lpstr>Έννοια της υπηρεσίας </vt:lpstr>
      <vt:lpstr>Παραδείγματα υπηρεσιών</vt:lpstr>
      <vt:lpstr>Ελευθερία εγκατάστασης και παροχής υπηρεσιών – Φορείς Δικαιώματος</vt:lpstr>
      <vt:lpstr>Ελευθερία εγκατάστασης και παροχής υπηρεσιών – Φορείς Δικαιώματος</vt:lpstr>
      <vt:lpstr>Περιεχόμενο προστασίας ελευθερίας εγκατάστασης </vt:lpstr>
      <vt:lpstr>Ελεύθερη παροχή υπηρεσιών - Περιεχόμενο ελευθερίας</vt:lpstr>
      <vt:lpstr>Περιεχόμενο προστασίας των δύο ελευθεριών </vt:lpstr>
      <vt:lpstr>Ελευθερία εγκατάστασης και παροχής υπηρεσιών – Εξαιρέσεις και περιορισμοί </vt:lpstr>
      <vt:lpstr>Περιορισμοί</vt:lpstr>
      <vt:lpstr>Εφαρμογή ελευθερίας εγκαταστάσεως και υπηρεσιών στην ενέργεια</vt:lpstr>
      <vt:lpstr>Συνέχεια απόφασης </vt:lpstr>
      <vt:lpstr>C-58/99  Επιτροπή/Ιταλία</vt:lpstr>
      <vt:lpstr>Ελεύθερη κυκλοφορία κεφαλαίων και πληρωμών</vt:lpstr>
      <vt:lpstr>Έννοια κίνησης κεφαλαίων</vt:lpstr>
      <vt:lpstr>Έννοια πληρωμών</vt:lpstr>
      <vt:lpstr>Φορείς Δικαιώματος</vt:lpstr>
      <vt:lpstr>Περιεχόμενο ελευθερίας </vt:lpstr>
      <vt:lpstr>Περιορισμοί</vt:lpstr>
      <vt:lpstr>Η περίπτωση της ιδιωτικοποίησης των επιχειρήσεων </vt:lpstr>
      <vt:lpstr>Συνέχεια</vt:lpstr>
      <vt:lpstr>ΜΟΡΦΕΣ</vt:lpstr>
      <vt:lpstr>Υπηρεσίες γενικού οικονομικού συμφέροντος </vt:lpstr>
      <vt:lpstr>C-58/99, 23.05.2000 Επιτροπή /Ιταλικής Δημοκρατίας </vt:lpstr>
      <vt:lpstr>Παρουσίαση του PowerPoint</vt:lpstr>
      <vt:lpstr>Παρουσίαση του PowerPoint</vt:lpstr>
      <vt:lpstr> C-483/99, 04.06.2002 Επιτροπή/Γαλλικής Δημοκρατίας </vt:lpstr>
      <vt:lpstr>Παρουσίαση του PowerPoint</vt:lpstr>
      <vt:lpstr>Παρουσίαση του PowerPoint</vt:lpstr>
      <vt:lpstr>Παρουσίαση του PowerPoint</vt:lpstr>
      <vt:lpstr>C-503/99, 04.06.2002 Επιτροπή/Βασιλείου του Βελγίου </vt:lpstr>
      <vt:lpstr>Παρουσίαση του PowerPoint</vt:lpstr>
      <vt:lpstr>Παρουσίαση του PowerPoint</vt:lpstr>
      <vt:lpstr>Παρουσίαση του PowerPoint</vt:lpstr>
      <vt:lpstr>C-244/11 Επιτροπή/Ελληνική Δημοκρατία</vt:lpstr>
      <vt:lpstr>C-244/11 Επιτροπή/Ελληνική Δημοκρατία</vt:lpstr>
      <vt:lpstr>C-244/11 Επιτροπή/Ελληνική Δημοκρατία</vt:lpstr>
      <vt:lpstr>Αγορά Ενέργειας - Αρχές</vt:lpstr>
      <vt:lpstr>Αγορά Ενέργειας - Αρχές</vt:lpstr>
      <vt:lpstr>Unbundling</vt:lpstr>
      <vt:lpstr>Unbundling</vt:lpstr>
      <vt:lpstr>Unbundling  </vt:lpstr>
      <vt:lpstr>Νομικός διαχωρισμός</vt:lpstr>
      <vt:lpstr>Νομικός διαχωρισμός</vt:lpstr>
      <vt:lpstr>Λειτουργικός διαχωρισμός </vt:lpstr>
      <vt:lpstr>Λογιστικός διαχωρισμός</vt:lpstr>
      <vt:lpstr>ΙΔΙΟΚΤΗΣΙΑΚΟΣ ΔΙΑΧΩΡΙΣΜΟΣ</vt:lpstr>
      <vt:lpstr>ΙΔΙΟΚΤΗΣΙΑΚΟΣ ΔΙΑΧΩΡΙΣΜΟΣ </vt:lpstr>
      <vt:lpstr>ΙΔΙΟΚΤΗΣΙΑΚΟΣ ΔΙΑΧΩΡΙΣΜΟΣ </vt:lpstr>
      <vt:lpstr>ΙΔΙΟΚΤΗΣΙΑΚΟΣ ΔΙΑΧΩΡΙΣΜΟΣ </vt:lpstr>
      <vt:lpstr>Ανεξάρτητος Διαχειριστής Συστήματος  (ISO)</vt:lpstr>
      <vt:lpstr>ΑΝΕΞΑΡΤΗΤΟΣ ΔΙΑΧΕΙΡΙΣΤΗΣ ΣΥΣΤΗΜΑΤΟΣ </vt:lpstr>
      <vt:lpstr>ΑΝΕΞΑΡΤΗΤΟΣ ΔΙΑΧΕΙΡΙΣΤΗΣ ΣΥΣΤΗΜΑΤΟΣ </vt:lpstr>
      <vt:lpstr>ΑΝΕΞΑΡΤΗΤΟΣ ΔΙΑΧΕΙΡΙΣΤΗΣ ΣΥΣΤΗΜΑΤΟΣ </vt:lpstr>
      <vt:lpstr>Ανεξάρτητος διαχειριστής Μεταφοράς  (ITO)</vt:lpstr>
      <vt:lpstr> Ανεξάρτητος διαχειριστής Μεταφοράς  </vt:lpstr>
      <vt:lpstr> Ανεξάρτητος διαχειριστής Μεταφοράς  </vt:lpstr>
      <vt:lpstr> Ανεξάρτητος διαχειριστής Μεταφοράς  </vt:lpstr>
      <vt:lpstr> Ανεξάρτητος διαχειριστής Μεταφοράς  </vt:lpstr>
      <vt:lpstr>Διαχωρισμός Διαχειριστών των συστημάτων διανομής  </vt:lpstr>
      <vt:lpstr>Διαχωρισμός Διαχειριστών Δικτύων Διανομής</vt:lpstr>
      <vt:lpstr>Διαχωρισμός Διαχειριστών Δικτύων Διανομής</vt:lpstr>
      <vt:lpstr>ΠΑΡΑΔΕΙΓΜΑ </vt:lpstr>
      <vt:lpstr>ΠΑΡΑΔΕΙΓΜΑ </vt:lpstr>
      <vt:lpstr>Συμπεράσματα </vt:lpstr>
      <vt:lpstr>Συμπεράσματα </vt:lpstr>
      <vt:lpstr>Ερωτήσεις</vt:lpstr>
      <vt:lpstr>Ερωτήσεις Συνέχεια</vt:lpstr>
      <vt:lpstr>Ερωτήσεις Συνέχεια</vt:lpstr>
      <vt:lpstr>Βιβλιογραφία</vt:lpstr>
      <vt:lpstr>Βιβλιογραφία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ΔΗΜΟΚΡΙΤΕΙΟ ΠΑΝΕΠΙΣΤΗΜΙΟ ΘΡΑΚΗΣ  ΤΟΜΕΑΣ ΔΙΕΘΝΩΝ ΣΠΟΥΔΩΝ  ΜΕΤΑΠΤΥΧΙΑΚΟ ΠΡΟΓΡΑΜΑ ΣΤΟ ΔΙΚΑΙΟ ΕΝΕΡΓΕΙΑΣ</dc:title>
  <dc:creator>User</dc:creator>
  <cp:lastModifiedBy>Παναγιωτης</cp:lastModifiedBy>
  <cp:revision>372</cp:revision>
  <dcterms:created xsi:type="dcterms:W3CDTF">2015-10-20T18:08:40Z</dcterms:created>
  <dcterms:modified xsi:type="dcterms:W3CDTF">2023-12-25T19:34:24Z</dcterms:modified>
</cp:coreProperties>
</file>