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8" r:id="rId2"/>
    <p:sldId id="310" r:id="rId3"/>
    <p:sldId id="309" r:id="rId4"/>
    <p:sldId id="311" r:id="rId5"/>
    <p:sldId id="357" r:id="rId6"/>
    <p:sldId id="312" r:id="rId7"/>
    <p:sldId id="313" r:id="rId8"/>
    <p:sldId id="314" r:id="rId9"/>
    <p:sldId id="319" r:id="rId10"/>
    <p:sldId id="318" r:id="rId11"/>
    <p:sldId id="363" r:id="rId12"/>
    <p:sldId id="364" r:id="rId13"/>
    <p:sldId id="315" r:id="rId14"/>
    <p:sldId id="320" r:id="rId15"/>
    <p:sldId id="316" r:id="rId16"/>
    <p:sldId id="321" r:id="rId17"/>
    <p:sldId id="317" r:id="rId18"/>
    <p:sldId id="322" r:id="rId19"/>
    <p:sldId id="323" r:id="rId20"/>
    <p:sldId id="324" r:id="rId21"/>
    <p:sldId id="365" r:id="rId22"/>
    <p:sldId id="325" r:id="rId23"/>
    <p:sldId id="327" r:id="rId24"/>
    <p:sldId id="328" r:id="rId25"/>
    <p:sldId id="326" r:id="rId26"/>
    <p:sldId id="329" r:id="rId27"/>
    <p:sldId id="330" r:id="rId28"/>
    <p:sldId id="331" r:id="rId29"/>
    <p:sldId id="333" r:id="rId30"/>
    <p:sldId id="360" r:id="rId31"/>
    <p:sldId id="334" r:id="rId32"/>
    <p:sldId id="355" r:id="rId33"/>
    <p:sldId id="336" r:id="rId34"/>
    <p:sldId id="337" r:id="rId35"/>
    <p:sldId id="372" r:id="rId36"/>
    <p:sldId id="338" r:id="rId37"/>
    <p:sldId id="339" r:id="rId38"/>
    <p:sldId id="373" r:id="rId39"/>
    <p:sldId id="340" r:id="rId40"/>
    <p:sldId id="341" r:id="rId41"/>
    <p:sldId id="367" r:id="rId42"/>
    <p:sldId id="368" r:id="rId43"/>
    <p:sldId id="369" r:id="rId44"/>
    <p:sldId id="342" r:id="rId45"/>
    <p:sldId id="343" r:id="rId46"/>
    <p:sldId id="374" r:id="rId47"/>
    <p:sldId id="375" r:id="rId48"/>
    <p:sldId id="344" r:id="rId49"/>
    <p:sldId id="347" r:id="rId50"/>
    <p:sldId id="349" r:id="rId51"/>
    <p:sldId id="348" r:id="rId52"/>
    <p:sldId id="345" r:id="rId53"/>
    <p:sldId id="376" r:id="rId54"/>
    <p:sldId id="350" r:id="rId5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14/12/2015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14/12/2015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700" b="1" dirty="0" smtClean="0"/>
              <a:t>Η φυσιολογία της ομιλίας</a:t>
            </a:r>
            <a:r>
              <a:rPr lang="el-GR" sz="2700" dirty="0" smtClean="0"/>
              <a:t/>
            </a:r>
            <a:br>
              <a:rPr lang="el-GR" sz="2700" dirty="0" smtClean="0"/>
            </a:br>
            <a:r>
              <a:rPr lang="el-GR" sz="3600" b="1" i="1" dirty="0" smtClean="0"/>
              <a:t> Όργανα παραγωγής της ομιλίας </a:t>
            </a:r>
            <a:endParaRPr lang="el-GR" sz="3600" dirty="0" smtClean="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Όργανα παραγωγής ομιλίας: </a:t>
            </a:r>
          </a:p>
          <a:p>
            <a:pPr algn="just"/>
            <a:r>
              <a:rPr lang="el-GR" dirty="0" smtClean="0"/>
              <a:t>α) ο αναπνευστικός μηχανισμός, </a:t>
            </a:r>
          </a:p>
          <a:p>
            <a:pPr algn="just"/>
            <a:r>
              <a:rPr lang="el-GR" dirty="0" smtClean="0"/>
              <a:t>β) η στοματική και η ρινική κοιλότητα, που  παίζουν το ρόλο ηχείων, </a:t>
            </a:r>
          </a:p>
          <a:p>
            <a:pPr algn="just"/>
            <a:r>
              <a:rPr lang="el-GR" dirty="0" smtClean="0"/>
              <a:t>γ) </a:t>
            </a:r>
            <a:r>
              <a:rPr lang="el-GR" dirty="0" err="1" smtClean="0"/>
              <a:t>ό,τι</a:t>
            </a:r>
            <a:r>
              <a:rPr lang="el-GR" dirty="0" smtClean="0"/>
              <a:t> υπάρχει μέσα στη στοματική κοιλότητα</a:t>
            </a:r>
          </a:p>
          <a:p>
            <a:pPr algn="just"/>
            <a:r>
              <a:rPr lang="el-GR" dirty="0" smtClean="0"/>
              <a:t>Οι πνεύμονες με την εισπνοή και την εκπνοή, δηλαδή τη διαδικασία της αναπνοής συμβάλλουν στην παραγωγή ομιλίας. Η αναπνοή είναι η κινητήρια δύναμη η αναγκαία ηχητική ενέργεια παράγεται λίγο πάνω από τους πνεύμονες, στις φωνητικές χορδές, οι οποίες θέτονται σε παλμική κίνηση από τον εξερχόμενο από τους πνεύμονες αέρα.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b="1" i="1" dirty="0" smtClean="0"/>
              <a:t> </a:t>
            </a:r>
            <a:br>
              <a:rPr lang="el-GR" sz="1800" b="1" i="1" dirty="0" smtClean="0"/>
            </a:br>
            <a:r>
              <a:rPr lang="el-GR" sz="1800" b="1" i="1" dirty="0" smtClean="0"/>
              <a:t> Εγκέφαλος </a:t>
            </a:r>
            <a:endParaRPr lang="el-GR" sz="1800" dirty="0"/>
          </a:p>
        </p:txBody>
      </p:sp>
      <p:sp>
        <p:nvSpPr>
          <p:cNvPr id="3" name="2 - Θέση περιεχομένου"/>
          <p:cNvSpPr>
            <a:spLocks noGrp="1"/>
          </p:cNvSpPr>
          <p:nvPr>
            <p:ph idx="1"/>
          </p:nvPr>
        </p:nvSpPr>
        <p:spPr/>
        <p:txBody>
          <a:bodyPr>
            <a:normAutofit fontScale="92500"/>
          </a:bodyPr>
          <a:lstStyle/>
          <a:p>
            <a:pPr algn="just"/>
            <a:r>
              <a:rPr lang="el-GR" dirty="0" smtClean="0"/>
              <a:t>Από παλιά έχουν εντοπισθεί δύο περιοχές -μοίρες- στο φλοιό του αριστερού ημισφαιρίου: η περιοχή του </a:t>
            </a:r>
            <a:r>
              <a:rPr lang="el-GR" b="1" i="1" dirty="0" err="1" smtClean="0"/>
              <a:t>Broca</a:t>
            </a:r>
            <a:r>
              <a:rPr lang="el-GR" dirty="0" smtClean="0"/>
              <a:t> και η περιοχή του </a:t>
            </a:r>
            <a:r>
              <a:rPr lang="el-GR" b="1" i="1" dirty="0" err="1" smtClean="0"/>
              <a:t>Wernicke</a:t>
            </a:r>
            <a:r>
              <a:rPr lang="el-GR" dirty="0" smtClean="0"/>
              <a:t>. Βλάβες στην περιοχή </a:t>
            </a:r>
            <a:r>
              <a:rPr lang="el-GR" dirty="0" err="1" smtClean="0"/>
              <a:t>Broca</a:t>
            </a:r>
            <a:r>
              <a:rPr lang="el-GR" dirty="0" smtClean="0"/>
              <a:t> δημιουργούν αφασίες </a:t>
            </a:r>
            <a:r>
              <a:rPr lang="el-GR" dirty="0" err="1" smtClean="0"/>
              <a:t>δυσαρθρικού</a:t>
            </a:r>
            <a:r>
              <a:rPr lang="el-GR" dirty="0" smtClean="0"/>
              <a:t> κυρίως τύπου, δηλ. δυσκολίες στην παραγωγή ομιλίας, ενώ βλάβες στην περιοχή </a:t>
            </a:r>
            <a:r>
              <a:rPr lang="el-GR" dirty="0" err="1" smtClean="0"/>
              <a:t>Wernicke</a:t>
            </a:r>
            <a:r>
              <a:rPr lang="el-GR" dirty="0" smtClean="0"/>
              <a:t> δημιουργούν αφασίες με συμπτώματα ασυναρτησίας, απώλεια λεξικού, γραμματικών κανόνων, δυσκολίες κατανόησης.  </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Broca</a:t>
            </a:r>
            <a:r>
              <a:rPr lang="en-US" dirty="0" smtClean="0"/>
              <a:t> &amp; </a:t>
            </a:r>
            <a:r>
              <a:rPr lang="en-US" dirty="0" err="1" smtClean="0"/>
              <a:t>Wernicke</a:t>
            </a:r>
            <a:r>
              <a:rPr lang="en-US" dirty="0" smtClean="0"/>
              <a:t> </a:t>
            </a:r>
            <a:endParaRPr lang="el-GR" dirty="0"/>
          </a:p>
        </p:txBody>
      </p:sp>
      <p:pic>
        <p:nvPicPr>
          <p:cNvPr id="1026" name="Picture 2" descr="C:\Documents and Settings\user\Τα έγγραφά μου\iBR WERN.jpg"/>
          <p:cNvPicPr>
            <a:picLocks noGrp="1" noChangeAspect="1" noChangeArrowheads="1"/>
          </p:cNvPicPr>
          <p:nvPr>
            <p:ph idx="1"/>
          </p:nvPr>
        </p:nvPicPr>
        <p:blipFill>
          <a:blip r:embed="rId2"/>
          <a:srcRect/>
          <a:stretch>
            <a:fillRect/>
          </a:stretch>
        </p:blipFill>
        <p:spPr bwMode="auto">
          <a:xfrm>
            <a:off x="2000232" y="1857364"/>
            <a:ext cx="3672000" cy="36720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2050" name="Picture 2" descr="C:\Documents and Settings\user\Επιφάνεια εργασίας\iBROCA WERNICKE 2.jpg"/>
          <p:cNvPicPr>
            <a:picLocks noGrp="1" noChangeAspect="1" noChangeArrowheads="1"/>
          </p:cNvPicPr>
          <p:nvPr>
            <p:ph idx="1"/>
          </p:nvPr>
        </p:nvPicPr>
        <p:blipFill>
          <a:blip r:embed="rId2"/>
          <a:srcRect/>
          <a:stretch>
            <a:fillRect/>
          </a:stretch>
        </p:blipFill>
        <p:spPr bwMode="auto">
          <a:xfrm>
            <a:off x="1928789" y="2357430"/>
            <a:ext cx="5766040" cy="33840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b="1" i="1" dirty="0" smtClean="0"/>
              <a:t> </a:t>
            </a:r>
            <a:br>
              <a:rPr lang="el-GR" sz="1800" b="1" i="1" dirty="0" smtClean="0"/>
            </a:br>
            <a:r>
              <a:rPr lang="el-GR" sz="1800" b="1" i="1" dirty="0" smtClean="0"/>
              <a:t> Εγκέφαλος </a:t>
            </a:r>
            <a:endParaRPr lang="el-GR" sz="18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Γενικότερα, το αριστερό ημισφαίριο ελέγχει την ικανότητα για πολύπλοκες </a:t>
            </a:r>
            <a:r>
              <a:rPr lang="el-GR" i="1" dirty="0" smtClean="0"/>
              <a:t>αναλυτικές</a:t>
            </a:r>
            <a:r>
              <a:rPr lang="el-GR" dirty="0" smtClean="0"/>
              <a:t> </a:t>
            </a:r>
            <a:r>
              <a:rPr lang="el-GR" i="1" dirty="0" smtClean="0"/>
              <a:t>λειτουργίες</a:t>
            </a:r>
            <a:r>
              <a:rPr lang="el-GR" dirty="0" smtClean="0"/>
              <a:t>, όπως η γλώσσα και τα μαθηματικά, ενώ </a:t>
            </a:r>
          </a:p>
          <a:p>
            <a:pPr algn="just"/>
            <a:r>
              <a:rPr lang="el-GR" dirty="0" smtClean="0"/>
              <a:t>το δεξιό ελέγχει κύρια </a:t>
            </a:r>
            <a:r>
              <a:rPr lang="el-GR" i="1" dirty="0" smtClean="0"/>
              <a:t>ολιστικές</a:t>
            </a:r>
            <a:r>
              <a:rPr lang="el-GR" dirty="0" smtClean="0"/>
              <a:t> </a:t>
            </a:r>
            <a:r>
              <a:rPr lang="el-GR" i="1" dirty="0" smtClean="0"/>
              <a:t>λειτουργίες</a:t>
            </a:r>
            <a:r>
              <a:rPr lang="el-GR" dirty="0" smtClean="0"/>
              <a:t>,  </a:t>
            </a:r>
            <a:r>
              <a:rPr lang="el-GR" dirty="0" err="1" smtClean="0"/>
              <a:t>χωρογνωσία</a:t>
            </a:r>
            <a:r>
              <a:rPr lang="el-GR" dirty="0" smtClean="0"/>
              <a:t>, </a:t>
            </a:r>
            <a:r>
              <a:rPr lang="el-GR" dirty="0" err="1" smtClean="0"/>
              <a:t>προσωπογνωσία</a:t>
            </a:r>
            <a:r>
              <a:rPr lang="el-GR" dirty="0" smtClean="0"/>
              <a:t>, γενικά διαδικασίες που απαιτούν τη συμμετοχή της οπτικής αντίληψης του χώρου, καθώς και συγκινησιακές δραστηριότητες (φαντασία, μουσική, καλλιτεχνικές ικανότητες).</a:t>
            </a:r>
          </a:p>
          <a:p>
            <a:endParaRPr lang="el-GR"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b="1" i="1" dirty="0" smtClean="0"/>
              <a:t> </a:t>
            </a:r>
            <a:br>
              <a:rPr lang="el-GR" sz="1800" b="1" i="1" dirty="0" smtClean="0"/>
            </a:br>
            <a:r>
              <a:rPr lang="el-GR" sz="1800" b="1" i="1" dirty="0" smtClean="0"/>
              <a:t> Εγκέφαλος </a:t>
            </a:r>
            <a:endParaRPr lang="el-GR" sz="1800" dirty="0"/>
          </a:p>
        </p:txBody>
      </p:sp>
      <p:sp>
        <p:nvSpPr>
          <p:cNvPr id="3" name="2 - Θέση περιεχομένου"/>
          <p:cNvSpPr>
            <a:spLocks noGrp="1"/>
          </p:cNvSpPr>
          <p:nvPr>
            <p:ph idx="1"/>
          </p:nvPr>
        </p:nvSpPr>
        <p:spPr/>
        <p:txBody>
          <a:bodyPr/>
          <a:lstStyle/>
          <a:p>
            <a:pPr algn="just"/>
            <a:r>
              <a:rPr lang="el-GR" dirty="0" smtClean="0"/>
              <a:t>Πρέπει να τονιστεί ότι στα ζώα δεν βρίσκουμε λειτουργική ασυμμετρία- με εξαίρεση τα ωδικά πουλιά. Αυτό δεν είναι τυχαίο, γιατί στα πουλιά βρίσκουμε τα πιο περίπλοκα σήματα των ζωικών κωδίκων.</a:t>
            </a:r>
          </a:p>
          <a:p>
            <a:pPr>
              <a:buNone/>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b="1" i="1" dirty="0" smtClean="0"/>
              <a:t> </a:t>
            </a:r>
            <a:br>
              <a:rPr lang="el-GR" sz="1800" b="1" i="1" dirty="0" smtClean="0"/>
            </a:br>
            <a:r>
              <a:rPr lang="el-GR" sz="1800" b="1" i="1" dirty="0" smtClean="0"/>
              <a:t> Εγκέφαλος </a:t>
            </a:r>
            <a:endParaRPr lang="el-GR" sz="18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Τα δύο ημισφαίρια είναι </a:t>
            </a:r>
            <a:r>
              <a:rPr lang="el-GR" b="1" dirty="0" smtClean="0"/>
              <a:t>γενετικά</a:t>
            </a:r>
            <a:r>
              <a:rPr lang="el-GR" dirty="0" smtClean="0"/>
              <a:t> </a:t>
            </a:r>
            <a:r>
              <a:rPr lang="el-GR" b="1" dirty="0" smtClean="0"/>
              <a:t>ισοδύναμα</a:t>
            </a:r>
            <a:r>
              <a:rPr lang="el-GR" dirty="0" smtClean="0"/>
              <a:t> ως προς την ομιλία. Η εξειδίκευση αρχίζει μετά το δεύτερο έτος (για άλλους μετά το 5ο) και ολοκληρώνεται ως το δέκατο έτος (για άλλους ως το 14ο). Αυτό διαπιστώνεται από τις πολύ περιορισμένες συνέπειες που έχουν, σε σχέση με την ομιλία, βλάβες στο αριστερό ημισφαίριο  του εγκεφάλου: ακόμη και σε περιπτώσεις ολικής βλάβης το δεξιό ημισφαίριο αναλαμβάνει την ευθύνη της ανάπτυξης της ομιλίας.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b="1" i="1" dirty="0" smtClean="0"/>
              <a:t> </a:t>
            </a:r>
            <a:br>
              <a:rPr lang="el-GR" sz="1800" b="1" i="1" dirty="0" smtClean="0"/>
            </a:br>
            <a:r>
              <a:rPr lang="el-GR" sz="1800" b="1" i="1" dirty="0" smtClean="0"/>
              <a:t> Εγκέφαλος </a:t>
            </a:r>
            <a:endParaRPr lang="el-GR" sz="18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Το αριστερό ημισφαίριο επιπλέον ελέγχει τις κινήσεις του δεξιού μέρους του σώματος ενώ το δεξιό το  αριστερό μέρος. Το ενδιαφέρον είναι ότι το ίδιο ημισφαίριο που ελέγχει την ομιλία ελέγχει και το </a:t>
            </a:r>
            <a:r>
              <a:rPr lang="el-GR" b="1" dirty="0" smtClean="0"/>
              <a:t>κυρίαρχο</a:t>
            </a:r>
            <a:r>
              <a:rPr lang="el-GR" dirty="0" smtClean="0"/>
              <a:t> χέρι, το δεξιό, το χέρι δηλ. που κύρια χρησιμοποιούμε για την εκτέλεση εργασιακών δραστηριοτήτων - ελέγχει τη δεξιότητα και με τις δύο έννοιες. Ο συσχετισμός αυτός φαίνεται και από το γεγονός ότι μετά από βλάβη στο αριστερό ημισφαίριο έχουμε την πολύ συχνή συνύπαρξη </a:t>
            </a:r>
            <a:r>
              <a:rPr lang="el-GR" i="1" dirty="0" smtClean="0"/>
              <a:t>αφασιών</a:t>
            </a:r>
            <a:r>
              <a:rPr lang="el-GR" dirty="0" smtClean="0"/>
              <a:t> και </a:t>
            </a:r>
            <a:r>
              <a:rPr lang="el-GR" i="1" dirty="0" smtClean="0"/>
              <a:t>απραξιών</a:t>
            </a:r>
            <a:r>
              <a:rPr lang="el-GR" dirty="0" smtClean="0"/>
              <a:t>.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b="1" i="1" dirty="0" smtClean="0"/>
              <a:t> </a:t>
            </a:r>
            <a:br>
              <a:rPr lang="el-GR" sz="1800" b="1" i="1" dirty="0" smtClean="0"/>
            </a:br>
            <a:r>
              <a:rPr lang="el-GR" sz="1800" b="1" i="1" dirty="0" smtClean="0"/>
              <a:t> Εγκέφαλος </a:t>
            </a:r>
            <a:endParaRPr lang="el-GR" sz="1800" dirty="0"/>
          </a:p>
        </p:txBody>
      </p:sp>
      <p:sp>
        <p:nvSpPr>
          <p:cNvPr id="3" name="2 - Θέση περιεχομένου"/>
          <p:cNvSpPr>
            <a:spLocks noGrp="1"/>
          </p:cNvSpPr>
          <p:nvPr>
            <p:ph idx="1"/>
          </p:nvPr>
        </p:nvSpPr>
        <p:spPr/>
        <p:txBody>
          <a:bodyPr>
            <a:normAutofit/>
          </a:bodyPr>
          <a:lstStyle/>
          <a:p>
            <a:pPr algn="just"/>
            <a:r>
              <a:rPr lang="el-GR" dirty="0" smtClean="0"/>
              <a:t>Οι δεξιόχειρες είναι βέβαια στατιστικά περισσότεροι από τους αριστερόχειρες / </a:t>
            </a:r>
            <a:r>
              <a:rPr lang="el-GR" dirty="0" err="1" smtClean="0"/>
              <a:t>αμφίχειρες</a:t>
            </a:r>
            <a:r>
              <a:rPr lang="el-GR" dirty="0" smtClean="0"/>
              <a:t>. Στους περισσότερους αριστερόχειρες ο έλεγχος της ομιλίας γίνεται από το αριστερό ημισφαίριο, αν και υπάρχουν μερικοί αριστερόχειρες/</a:t>
            </a:r>
            <a:r>
              <a:rPr lang="el-GR" dirty="0" err="1" smtClean="0"/>
              <a:t>αμφίχειρες</a:t>
            </a:r>
            <a:r>
              <a:rPr lang="el-GR" dirty="0" smtClean="0"/>
              <a:t> στους οποίους τα δύο ημισφαίρια έχουν την ίδια ισχύ για την ομιλία.  </a:t>
            </a:r>
          </a:p>
          <a:p>
            <a:endParaRPr lang="el-GR" dirty="0" smtClean="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b="1" i="1" dirty="0" smtClean="0"/>
              <a:t> </a:t>
            </a:r>
            <a:br>
              <a:rPr lang="el-GR" sz="1800" b="1" i="1" dirty="0" smtClean="0"/>
            </a:br>
            <a:r>
              <a:rPr lang="el-GR" sz="1800" b="1" i="1" dirty="0" smtClean="0"/>
              <a:t> Εγκέφαλος </a:t>
            </a:r>
            <a:endParaRPr lang="el-GR" sz="1800" dirty="0"/>
          </a:p>
        </p:txBody>
      </p:sp>
      <p:sp>
        <p:nvSpPr>
          <p:cNvPr id="3" name="2 - Θέση περιεχομένου"/>
          <p:cNvSpPr>
            <a:spLocks noGrp="1"/>
          </p:cNvSpPr>
          <p:nvPr>
            <p:ph idx="1"/>
          </p:nvPr>
        </p:nvSpPr>
        <p:spPr/>
        <p:txBody>
          <a:bodyPr/>
          <a:lstStyle/>
          <a:p>
            <a:pPr algn="just"/>
            <a:r>
              <a:rPr lang="el-GR" dirty="0" smtClean="0"/>
              <a:t>Η </a:t>
            </a:r>
            <a:r>
              <a:rPr lang="el-GR" dirty="0" err="1" smtClean="0"/>
              <a:t>προτιμησιακή</a:t>
            </a:r>
            <a:r>
              <a:rPr lang="el-GR" dirty="0" smtClean="0"/>
              <a:t> χρήση του ενός χεριού εμφανίζεται κατά το τέλος του πρώτου έτους της ηλικίας μαζί με την αρχή της ανάπτυξης της ομιλίας. Η </a:t>
            </a:r>
            <a:r>
              <a:rPr lang="el-GR" dirty="0" err="1" smtClean="0"/>
              <a:t>προτιμησιακή</a:t>
            </a:r>
            <a:r>
              <a:rPr lang="el-GR" dirty="0" smtClean="0"/>
              <a:t> αυτή χρήση -αποκλειστικό ανθρώπινο χαρακτηριστικό- θα πρέπει να συνδεθεί με τη </a:t>
            </a:r>
            <a:r>
              <a:rPr lang="el-GR" b="1" i="1" dirty="0" smtClean="0"/>
              <a:t>χρήση</a:t>
            </a:r>
            <a:r>
              <a:rPr lang="el-GR" dirty="0" smtClean="0"/>
              <a:t> </a:t>
            </a:r>
            <a:r>
              <a:rPr lang="el-GR" b="1" i="1" dirty="0" smtClean="0"/>
              <a:t>εργαλείων</a:t>
            </a:r>
            <a:r>
              <a:rPr lang="el-GR" dirty="0" smtClean="0"/>
              <a:t> που απαιτεί τόσο το συντονισμό των δύο χεριών όσο και την ‘κυριαρχία’ του ενός επάνω στο άλλο.</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Πώς εξηγείται η λειτουργική ασυμμετρία;</a:t>
            </a:r>
            <a:endParaRPr lang="el-GR" dirty="0" smtClean="0"/>
          </a:p>
        </p:txBody>
      </p:sp>
      <p:sp>
        <p:nvSpPr>
          <p:cNvPr id="3" name="2 - Θέση περιεχομένου"/>
          <p:cNvSpPr>
            <a:spLocks noGrp="1"/>
          </p:cNvSpPr>
          <p:nvPr>
            <p:ph idx="1"/>
          </p:nvPr>
        </p:nvSpPr>
        <p:spPr/>
        <p:txBody>
          <a:bodyPr>
            <a:normAutofit fontScale="92500" lnSpcReduction="20000"/>
          </a:bodyPr>
          <a:lstStyle/>
          <a:p>
            <a:pPr algn="just">
              <a:buNone/>
            </a:pPr>
            <a:r>
              <a:rPr lang="el-GR" dirty="0" smtClean="0"/>
              <a:t>	1)  Σύμφωνα με την πρώτη άποψη, η γλώσσα σχετίζεται μ’ ένα ιδιαίτερο τρόπο χειρισμού πληροφορίας που έχει χαρακτήρα </a:t>
            </a:r>
            <a:r>
              <a:rPr lang="el-GR" i="1" dirty="0" smtClean="0"/>
              <a:t>αναλυτικό</a:t>
            </a:r>
            <a:r>
              <a:rPr lang="el-GR" dirty="0" smtClean="0"/>
              <a:t> (</a:t>
            </a:r>
            <a:r>
              <a:rPr lang="el-GR" b="1" i="1" u="sng" dirty="0" smtClean="0"/>
              <a:t>διπλή άρθρωση</a:t>
            </a:r>
            <a:r>
              <a:rPr lang="el-GR" dirty="0" smtClean="0"/>
              <a:t>) και που αντιπαρατίθεται σε άλλους </a:t>
            </a:r>
            <a:r>
              <a:rPr lang="el-GR" i="1" dirty="0" smtClean="0"/>
              <a:t>ολιστικούς</a:t>
            </a:r>
            <a:r>
              <a:rPr lang="el-GR" dirty="0" smtClean="0"/>
              <a:t> τρόπους χειρισμού πληροφοριών (πχ. οπτική αντίληψη). Ο εγκέφαλος, για να είναι σε θέση να χειρίζεται τους δύο αυτούς τρόπους αναγκάστηκε να εξειδικευθεί -να κάνει ‘καταμερισμό εργασίας’-  και ν’ αναθέσει στο ένα ημισφαίριο τον έλεγχο των  </a:t>
            </a:r>
            <a:r>
              <a:rPr lang="el-GR" b="1" i="1" dirty="0" smtClean="0"/>
              <a:t>αναλυτικών</a:t>
            </a:r>
            <a:r>
              <a:rPr lang="el-GR" dirty="0" smtClean="0"/>
              <a:t> λειτουργιών και στο άλλο  τον έλεγχο των  </a:t>
            </a:r>
            <a:r>
              <a:rPr lang="el-GR" b="1" i="1" dirty="0" smtClean="0"/>
              <a:t>ολιστικών</a:t>
            </a:r>
            <a:r>
              <a:rPr lang="el-GR" dirty="0" smtClean="0"/>
              <a:t>.</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dirty="0" smtClean="0"/>
              <a:t>Η φυσιολογία της ομιλίας</a:t>
            </a:r>
            <a:r>
              <a:rPr lang="el-GR" sz="1600" dirty="0" smtClean="0"/>
              <a:t/>
            </a:r>
            <a:br>
              <a:rPr lang="el-GR" sz="1600" dirty="0" smtClean="0"/>
            </a:br>
            <a:r>
              <a:rPr lang="el-GR" sz="1600" b="1" i="1" dirty="0" smtClean="0"/>
              <a:t> Όργανα παραγωγής της ομιλίας </a:t>
            </a:r>
            <a:endParaRPr lang="el-GR" sz="1600" dirty="0"/>
          </a:p>
        </p:txBody>
      </p:sp>
      <p:sp>
        <p:nvSpPr>
          <p:cNvPr id="3" name="2 - Θέση περιεχομένου"/>
          <p:cNvSpPr>
            <a:spLocks noGrp="1"/>
          </p:cNvSpPr>
          <p:nvPr>
            <p:ph idx="1"/>
          </p:nvPr>
        </p:nvSpPr>
        <p:spPr/>
        <p:txBody>
          <a:bodyPr>
            <a:normAutofit/>
          </a:bodyPr>
          <a:lstStyle/>
          <a:p>
            <a:pPr algn="just">
              <a:buNone/>
            </a:pPr>
            <a:r>
              <a:rPr lang="el-GR" dirty="0" smtClean="0"/>
              <a:t>	Κύρια παραγωγή φθόγγων </a:t>
            </a:r>
            <a:r>
              <a:rPr lang="el-GR" dirty="0" smtClean="0">
                <a:sym typeface="Wingdings" pitchFamily="2" charset="2"/>
              </a:rPr>
              <a:t></a:t>
            </a:r>
            <a:r>
              <a:rPr lang="el-GR" dirty="0" smtClean="0"/>
              <a:t> μέσα στο στόμα στη μύτη δευτερευόντως</a:t>
            </a:r>
          </a:p>
          <a:p>
            <a:pPr algn="just">
              <a:buNone/>
            </a:pPr>
            <a:r>
              <a:rPr lang="el-GR" dirty="0" smtClean="0"/>
              <a:t> 	συμμετοχή δοντιών, γλώσσας, υπερώας, κ.τ.λ. με δημιουργία ‘εμποδίων’ στην έξοδο του αέρα, </a:t>
            </a:r>
          </a:p>
          <a:p>
            <a:pPr algn="just">
              <a:buNone/>
            </a:pPr>
            <a:r>
              <a:rPr lang="el-GR" dirty="0" smtClean="0"/>
              <a:t> </a:t>
            </a:r>
            <a:r>
              <a:rPr lang="el-GR" dirty="0" err="1" smtClean="0"/>
              <a:t>πρβλ</a:t>
            </a:r>
            <a:r>
              <a:rPr lang="el-GR" dirty="0" smtClean="0"/>
              <a:t> δάχτυλα τρομπετίστα </a:t>
            </a:r>
          </a:p>
          <a:p>
            <a:pPr algn="just">
              <a:buNone/>
            </a:pPr>
            <a:r>
              <a:rPr lang="el-GR" dirty="0" smtClean="0"/>
              <a:t>Αποτέλεσμα: διαφορετικό κάθε φορά </a:t>
            </a:r>
          </a:p>
          <a:p>
            <a:pPr algn="just">
              <a:buNone/>
            </a:pPr>
            <a:r>
              <a:rPr lang="el-GR" dirty="0" smtClean="0"/>
              <a:t> Ιδιαίτερος κλάδος:  </a:t>
            </a:r>
            <a:r>
              <a:rPr lang="el-GR" i="1" dirty="0" err="1" smtClean="0"/>
              <a:t>αρθρωτική</a:t>
            </a:r>
            <a:r>
              <a:rPr lang="el-GR" i="1" dirty="0" smtClean="0"/>
              <a:t> φωνητική</a:t>
            </a:r>
            <a:endParaRPr lang="el-GR" dirty="0" smtClean="0"/>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Πώς εξηγείται η λειτουργική ασυμμετρία;</a:t>
            </a:r>
            <a:endParaRPr lang="el-GR" sz="1800" dirty="0"/>
          </a:p>
        </p:txBody>
      </p:sp>
      <p:sp>
        <p:nvSpPr>
          <p:cNvPr id="3" name="2 - Θέση περιεχομένου"/>
          <p:cNvSpPr>
            <a:spLocks noGrp="1"/>
          </p:cNvSpPr>
          <p:nvPr>
            <p:ph idx="1"/>
          </p:nvPr>
        </p:nvSpPr>
        <p:spPr/>
        <p:txBody>
          <a:bodyPr>
            <a:normAutofit/>
          </a:bodyPr>
          <a:lstStyle/>
          <a:p>
            <a:pPr algn="just"/>
            <a:r>
              <a:rPr lang="el-GR" dirty="0" smtClean="0"/>
              <a:t>2)  </a:t>
            </a:r>
            <a:r>
              <a:rPr lang="el-GR" sz="3600" dirty="0" smtClean="0"/>
              <a:t>Η δεύτερη άποψη θεωρεί ότι η ημισφαιρική εξειδίκευση δεν είναι άσχετη με τη σχέση </a:t>
            </a:r>
            <a:r>
              <a:rPr lang="el-GR" sz="3600" i="1" dirty="0" smtClean="0"/>
              <a:t>ομιλίας/ </a:t>
            </a:r>
            <a:r>
              <a:rPr lang="el-GR" sz="3600" i="1" dirty="0" err="1" smtClean="0"/>
              <a:t>προτιμησιακής</a:t>
            </a:r>
            <a:r>
              <a:rPr lang="el-GR" sz="3600" i="1" dirty="0" smtClean="0"/>
              <a:t> χρήσης του ενός χεριού</a:t>
            </a:r>
            <a:r>
              <a:rPr lang="el-GR" sz="3600" dirty="0" smtClean="0"/>
              <a:t> (</a:t>
            </a:r>
            <a:r>
              <a:rPr lang="el-GR" sz="3600" b="1" i="1" dirty="0" smtClean="0"/>
              <a:t>δεξιότητα</a:t>
            </a:r>
            <a:r>
              <a:rPr lang="el-GR" sz="3600" dirty="0" smtClean="0"/>
              <a:t>)  - δεν μπορεί δηλαδή να αγνοεί το γεγονός ότι το αριστερό ημισφαίριο ελέγχει τόσο την </a:t>
            </a:r>
            <a:r>
              <a:rPr lang="el-GR" sz="3600" b="1" i="1" dirty="0" smtClean="0"/>
              <a:t>ομιλία</a:t>
            </a:r>
            <a:r>
              <a:rPr lang="el-GR" sz="3600" dirty="0" smtClean="0"/>
              <a:t> όσο και τη </a:t>
            </a:r>
            <a:r>
              <a:rPr lang="el-GR" sz="3600" b="1" i="1" dirty="0" err="1" smtClean="0"/>
              <a:t>δεξιοχειρία</a:t>
            </a:r>
            <a:r>
              <a:rPr lang="el-GR" sz="3600" dirty="0" smtClean="0"/>
              <a:t>..</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Μ’ άλλα λόγια το κλειδί της ερμηνείας της ημισφαιρικής εξειδίκευσης δεν μπορεί να το προσφέρει μόνο η ομιλία με τα συγκεκριμένα χαρακτηριστικά της, αλλά η σχέση -διαπιστωμένη σε επίπεδο φυσιολογίας του εγκεφάλου- ομιλίας και </a:t>
            </a:r>
            <a:r>
              <a:rPr lang="el-GR" dirty="0" err="1" smtClean="0"/>
              <a:t>προτιμησιακής</a:t>
            </a:r>
            <a:r>
              <a:rPr lang="el-GR" dirty="0" smtClean="0"/>
              <a:t> χρήσης του ενός χεριού, δεξιότητα που, όπως τονίσαμε, πρέπει να συνδέεται με τη χρήση εργαλείων από τον πρωτόγονο άνθρωπο</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smtClean="0"/>
              <a:t/>
            </a:r>
            <a:br>
              <a:rPr lang="el-GR" sz="3600" b="1" dirty="0" smtClean="0"/>
            </a:br>
            <a:r>
              <a:rPr lang="el-GR" sz="3600" b="1" dirty="0" smtClean="0"/>
              <a:t>Προέλευση της ομιλίας</a:t>
            </a:r>
            <a:br>
              <a:rPr lang="el-GR" sz="3600" b="1" dirty="0" smtClean="0"/>
            </a:br>
            <a:r>
              <a:rPr lang="el-GR" sz="3600" b="1" i="1" dirty="0" smtClean="0"/>
              <a:t>Πότε και πώς γεννήθηκε η ανθρώπινη γλώσσα;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1866, η</a:t>
            </a:r>
            <a:r>
              <a:rPr lang="el-GR" i="1" dirty="0" smtClean="0"/>
              <a:t> Γλωσσολογική Εταιρεία του Παρισιού </a:t>
            </a:r>
            <a:r>
              <a:rPr lang="en-US" i="1" dirty="0" smtClean="0">
                <a:sym typeface="Wingdings" pitchFamily="2" charset="2"/>
              </a:rPr>
              <a:t> </a:t>
            </a:r>
            <a:r>
              <a:rPr lang="el-GR" dirty="0" smtClean="0"/>
              <a:t>δε θα γίνονται δεκτές ανακοινώσεις με θέμα την προέλευση της γλώσσας </a:t>
            </a:r>
            <a:endParaRPr lang="en-US" dirty="0" smtClean="0"/>
          </a:p>
          <a:p>
            <a:pPr algn="just"/>
            <a:r>
              <a:rPr lang="el-GR" dirty="0" smtClean="0"/>
              <a:t>Εκ νέου </a:t>
            </a:r>
            <a:r>
              <a:rPr lang="el-GR" dirty="0" err="1" smtClean="0"/>
              <a:t>επικυρωση</a:t>
            </a:r>
            <a:r>
              <a:rPr lang="el-GR" dirty="0" smtClean="0"/>
              <a:t>: 1911. </a:t>
            </a:r>
          </a:p>
          <a:p>
            <a:pPr algn="just"/>
            <a:r>
              <a:rPr lang="el-GR" dirty="0" smtClean="0"/>
              <a:t>Παρομοίως</a:t>
            </a:r>
            <a:r>
              <a:rPr lang="el-GR" i="1" dirty="0" smtClean="0"/>
              <a:t> Φιλολογική Εταιρεία του Λονδίνου</a:t>
            </a:r>
            <a:r>
              <a:rPr lang="el-GR" dirty="0" smtClean="0"/>
              <a:t>. </a:t>
            </a:r>
          </a:p>
          <a:p>
            <a:pPr algn="just"/>
            <a:r>
              <a:rPr lang="el-GR" dirty="0" smtClean="0"/>
              <a:t>ΓΙΑΤΙ; </a:t>
            </a:r>
          </a:p>
          <a:p>
            <a:pPr algn="just"/>
            <a:r>
              <a:rPr lang="el-GR" dirty="0" smtClean="0"/>
              <a:t>Το 1859 είχε κυκλοφορήσει ένα βιβλίο που έμελε να δημιουργήσει, σε σημαντικό ποσοστό, το πλαίσιο για να επανατεθεί το πρόβλημα με την προοπτική απάντησης.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1800" b="1" dirty="0" smtClean="0"/>
              <a:t>Προέλευση της ομιλίας</a:t>
            </a:r>
            <a:br>
              <a:rPr lang="el-GR" sz="1800" b="1" dirty="0" smtClean="0"/>
            </a:br>
            <a:r>
              <a:rPr lang="el-GR" sz="1800" b="1" i="1" dirty="0" smtClean="0"/>
              <a:t>Πότε και πώς γεννήθηκε η ανθρώπινη γλώσσα;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 «Η Καταγωγή των Ειδών» του Δαρβίνου </a:t>
            </a:r>
            <a:r>
              <a:rPr lang="el-GR" dirty="0" smtClean="0">
                <a:sym typeface="Wingdings" pitchFamily="2" charset="2"/>
              </a:rPr>
              <a:t> </a:t>
            </a:r>
            <a:r>
              <a:rPr lang="el-GR" dirty="0" smtClean="0"/>
              <a:t>για πρώτη φορά διατυπώνεται συστηματικά η υπόθεση της προέλευσης του ανθρώπου από το ζωικό βασίλειο και ειδικότερα από τους ανθρωποειδείς πιθήκους. </a:t>
            </a:r>
          </a:p>
          <a:p>
            <a:pPr algn="just"/>
            <a:r>
              <a:rPr lang="el-GR" dirty="0" smtClean="0"/>
              <a:t>Το βιβλίο και οι θεωρίες του Δαρβίνου σήκωσαν θύελλα αντιδράσεων, θεωρήθηκαν βόμβα στα θεμέλια της κοινωνίας, ίσως γι’ αυτό και οι απαγορεύσεις αναφοράς τους στις ανακοινώσεις περί καταγωγής της ομιλίας.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1800" b="1" dirty="0" smtClean="0"/>
              <a:t/>
            </a:r>
            <a:br>
              <a:rPr lang="el-GR" sz="1800" b="1" dirty="0" smtClean="0"/>
            </a:br>
            <a:r>
              <a:rPr lang="el-GR" sz="1800" b="1" dirty="0" smtClean="0"/>
              <a:t>Προέλευση της ομιλίας</a:t>
            </a:r>
            <a:br>
              <a:rPr lang="el-GR" sz="1800" b="1" dirty="0" smtClean="0"/>
            </a:br>
            <a:r>
              <a:rPr lang="el-GR" sz="1800" b="1" i="1" dirty="0" smtClean="0"/>
              <a:t>Πότε και πώς γεννήθηκε η ανθρώπινη γλώσσα;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1871 «Η Έκφραση των Συναισθημάτων στον Άνθρωπο και στα Ζώα» του Δαρβίνου  όπου μεταξύ άλλων, συζητιέται και το ζήτημα  της γένεσης της ανθρώπινης γλώσσας. </a:t>
            </a:r>
          </a:p>
          <a:p>
            <a:pPr algn="just"/>
            <a:r>
              <a:rPr lang="el-GR" sz="3300" dirty="0" smtClean="0"/>
              <a:t>Παρά τις απαγορεύσεις αλλά και τις αναπόφευκτες επιστημονικές ανακρίβειες, που αργότερα αμφισβητήθηκαν και επανεξετάσθηκαν, η υπόθεση του Δαρβίνου γονιμοποίησε μια σειρά από επιστήμες που συμβάλλουν σήμερα στην καλύτερη κατανόηση του ερωτήματος για την προέλευση  της ομιλίας -  αν και όχι ακόμη στην πλήρη εξήγησή του:  </a:t>
            </a:r>
          </a:p>
          <a:p>
            <a:endParaRPr lang="el-GR" dirty="0" smtClean="0"/>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000" b="1" dirty="0" smtClean="0"/>
              <a:t/>
            </a:r>
            <a:br>
              <a:rPr lang="el-GR" sz="2000" b="1" dirty="0" smtClean="0"/>
            </a:br>
            <a:r>
              <a:rPr lang="el-GR" sz="2000" b="1" dirty="0" smtClean="0"/>
              <a:t>Προέλευση της ομιλίας</a:t>
            </a:r>
            <a:br>
              <a:rPr lang="el-GR" sz="2000" b="1" dirty="0" smtClean="0"/>
            </a:br>
            <a:r>
              <a:rPr lang="el-GR" sz="2000" b="1" i="1" dirty="0" smtClean="0"/>
              <a:t>Πότε και πώς γεννήθηκε η ανθρώπινη γλώσσα;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sz="3700" b="1" dirty="0" smtClean="0"/>
              <a:t>(α) </a:t>
            </a:r>
            <a:r>
              <a:rPr lang="el-GR" sz="3700" b="1" i="1" dirty="0" smtClean="0"/>
              <a:t>Τη φυσική ανθρωπολογία  και </a:t>
            </a:r>
            <a:r>
              <a:rPr lang="el-GR" sz="3700" i="1" dirty="0" smtClean="0"/>
              <a:t>παλαιοανθρωπολογία</a:t>
            </a:r>
            <a:r>
              <a:rPr lang="el-GR" sz="3700" dirty="0" smtClean="0"/>
              <a:t> και μελετά τα σκελετικά κατάλοιπα των </a:t>
            </a:r>
            <a:r>
              <a:rPr lang="el-GR" sz="3700" dirty="0" err="1" smtClean="0"/>
              <a:t>πρωιμότατων</a:t>
            </a:r>
            <a:r>
              <a:rPr lang="el-GR" sz="3700" dirty="0" smtClean="0"/>
              <a:t> </a:t>
            </a:r>
            <a:r>
              <a:rPr lang="el-GR" sz="3700" dirty="0" err="1" smtClean="0"/>
              <a:t>ανθρώπων</a:t>
            </a:r>
            <a:r>
              <a:rPr lang="el-GR" sz="3700" dirty="0" err="1" smtClean="0">
                <a:sym typeface="Wingdings" pitchFamily="2" charset="2"/>
              </a:rPr>
              <a:t></a:t>
            </a:r>
            <a:r>
              <a:rPr lang="el-GR" sz="3700" dirty="0" smtClean="0"/>
              <a:t> μελέτη κρανίων και με αντίστοιχες υποθέσεις για τον εγκέφαλο των </a:t>
            </a:r>
            <a:r>
              <a:rPr lang="el-GR" sz="3700" dirty="0" err="1" smtClean="0"/>
              <a:t>πρωτανθρώπων</a:t>
            </a:r>
            <a:r>
              <a:rPr lang="el-GR" sz="3700" dirty="0" smtClean="0"/>
              <a:t> (δες παρακάτω).  </a:t>
            </a:r>
          </a:p>
          <a:p>
            <a:pPr algn="just"/>
            <a:r>
              <a:rPr lang="el-GR" sz="3700" b="1" dirty="0" smtClean="0"/>
              <a:t>(β) </a:t>
            </a:r>
            <a:r>
              <a:rPr lang="el-GR" sz="3700" b="1" i="1" dirty="0" smtClean="0"/>
              <a:t>Την ηθολογία</a:t>
            </a:r>
            <a:r>
              <a:rPr lang="el-GR" sz="3700" dirty="0" smtClean="0"/>
              <a:t> που μελετά τη συμπεριφορά των ζώων συμπεριλαμβανομένων και των συστημάτων επικοινωνίας που χρησιμοποιούν</a:t>
            </a:r>
          </a:p>
          <a:p>
            <a:pPr algn="just"/>
            <a:r>
              <a:rPr lang="el-GR" sz="3700" b="1" dirty="0" smtClean="0"/>
              <a:t>(γ) </a:t>
            </a:r>
            <a:r>
              <a:rPr lang="el-GR" sz="3700" b="1" i="1" dirty="0" smtClean="0"/>
              <a:t>Τις κοινωνικές </a:t>
            </a:r>
            <a:r>
              <a:rPr lang="el-GR" sz="3700" dirty="0" smtClean="0"/>
              <a:t>και</a:t>
            </a:r>
            <a:r>
              <a:rPr lang="el-GR" sz="3700" b="1" i="1" dirty="0" smtClean="0"/>
              <a:t> πολιτικές</a:t>
            </a:r>
            <a:r>
              <a:rPr lang="el-GR" sz="3700" dirty="0" smtClean="0"/>
              <a:t>  επιστήμες και θεωρίες και περισσότερο με τη μαρξιστική θεωρία σε συνάρτηση με τη θεωρία του Δαρβίνου.</a:t>
            </a:r>
          </a:p>
          <a:p>
            <a:pPr>
              <a:buNone/>
            </a:pPr>
            <a:endParaRPr lang="el-GR" sz="3400" dirty="0" smtClean="0"/>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Προέλευση της ομιλίας</a:t>
            </a:r>
            <a:br>
              <a:rPr lang="el-GR" sz="1800" b="1" dirty="0" smtClean="0"/>
            </a:br>
            <a:r>
              <a:rPr lang="el-GR" sz="1800" b="1" i="1" dirty="0" smtClean="0"/>
              <a:t>Πότε και πώς γεννήθηκε η ανθρώπινη γλώσσα;</a:t>
            </a:r>
            <a:r>
              <a:rPr lang="el-GR" b="1" i="1" dirty="0" smtClean="0"/>
              <a:t> </a:t>
            </a:r>
            <a:endParaRPr lang="el-GR" dirty="0"/>
          </a:p>
        </p:txBody>
      </p:sp>
      <p:sp>
        <p:nvSpPr>
          <p:cNvPr id="3" name="2 - Θέση περιεχομένου"/>
          <p:cNvSpPr>
            <a:spLocks noGrp="1"/>
          </p:cNvSpPr>
          <p:nvPr>
            <p:ph idx="1"/>
          </p:nvPr>
        </p:nvSpPr>
        <p:spPr/>
        <p:txBody>
          <a:bodyPr>
            <a:noAutofit/>
          </a:bodyPr>
          <a:lstStyle/>
          <a:p>
            <a:r>
              <a:rPr lang="el-GR" sz="2400" dirty="0" smtClean="0"/>
              <a:t>Άλλες επιστήμες που συμβάλλουν στην αναζήτηση απαντήσεων στο θέμα της καταγωγής της γλώσσας περιλαμβάνουν: </a:t>
            </a:r>
          </a:p>
          <a:p>
            <a:pPr lvl="0"/>
            <a:r>
              <a:rPr lang="el-GR" sz="2400" b="1" i="1" dirty="0" smtClean="0"/>
              <a:t>την προϊστορική αρχαιολογία</a:t>
            </a:r>
            <a:r>
              <a:rPr lang="el-GR" sz="2400" dirty="0" smtClean="0"/>
              <a:t>, που μελετά τα υλικά κατάλοιπα των </a:t>
            </a:r>
            <a:r>
              <a:rPr lang="el-GR" sz="2400" dirty="0" err="1" smtClean="0"/>
              <a:t>πρωιμότατων</a:t>
            </a:r>
            <a:r>
              <a:rPr lang="el-GR" sz="2400" dirty="0" smtClean="0"/>
              <a:t> ανθρώπινων κοινοτήτων, </a:t>
            </a:r>
          </a:p>
          <a:p>
            <a:pPr lvl="0" algn="just"/>
            <a:r>
              <a:rPr lang="el-GR" sz="2400" b="1" i="1" dirty="0" smtClean="0"/>
              <a:t> την ψυχογλωσσολογία,</a:t>
            </a:r>
            <a:r>
              <a:rPr lang="el-GR" sz="2400" dirty="0" smtClean="0"/>
              <a:t> και ειδικότερα τον κλάδο της που ασχολείται με την </a:t>
            </a:r>
            <a:r>
              <a:rPr lang="el-GR" sz="2400" i="1" dirty="0" smtClean="0"/>
              <a:t>οντογένεση της γλώσσας (</a:t>
            </a:r>
            <a:r>
              <a:rPr lang="en-US" sz="2400" i="1" dirty="0" smtClean="0"/>
              <a:t>CLA </a:t>
            </a:r>
            <a:r>
              <a:rPr lang="el-GR" sz="2400" i="1" dirty="0" smtClean="0"/>
              <a:t>= </a:t>
            </a:r>
            <a:r>
              <a:rPr lang="en-US" sz="2400" i="1" dirty="0" smtClean="0"/>
              <a:t>Child Language Acquisition</a:t>
            </a:r>
            <a:r>
              <a:rPr lang="el-GR" sz="2400" i="1" dirty="0" smtClean="0"/>
              <a:t>) </a:t>
            </a:r>
            <a:r>
              <a:rPr lang="el-GR" sz="2400" dirty="0" smtClean="0"/>
              <a:t> την εκμάθησή της, δηλαδή, από το παιδί και  </a:t>
            </a:r>
          </a:p>
          <a:p>
            <a:r>
              <a:rPr lang="el-GR" sz="2400" dirty="0" smtClean="0"/>
              <a:t>(</a:t>
            </a:r>
            <a:r>
              <a:rPr lang="en-US" sz="2400" dirty="0" smtClean="0"/>
              <a:t>iii</a:t>
            </a:r>
            <a:r>
              <a:rPr lang="el-GR" sz="2400" dirty="0" smtClean="0"/>
              <a:t>) 	</a:t>
            </a:r>
            <a:r>
              <a:rPr lang="el-GR" sz="2400" b="1" i="1" dirty="0" smtClean="0"/>
              <a:t>την </a:t>
            </a:r>
            <a:r>
              <a:rPr lang="el-GR" sz="2400" b="1" i="1" dirty="0" err="1" smtClean="0"/>
              <a:t>νευρογλωσσολογία</a:t>
            </a:r>
            <a:r>
              <a:rPr lang="el-GR" sz="2400" dirty="0" smtClean="0"/>
              <a:t> δηλαδή τις εγκεφαλικές βάσεις της ομιλίας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b="1" i="1" dirty="0" smtClean="0"/>
              <a:t/>
            </a:r>
            <a:br>
              <a:rPr lang="el-GR" sz="2800" b="1" i="1" dirty="0" smtClean="0"/>
            </a:br>
            <a:r>
              <a:rPr lang="el-GR" sz="2800" b="1" i="1" dirty="0" smtClean="0"/>
              <a:t/>
            </a:r>
            <a:br>
              <a:rPr lang="el-GR" sz="2800" b="1" i="1" dirty="0" smtClean="0"/>
            </a:br>
            <a:r>
              <a:rPr lang="el-GR" sz="2800" b="1" i="1" dirty="0" smtClean="0"/>
              <a:t/>
            </a:r>
            <a:br>
              <a:rPr lang="el-GR" sz="2800" b="1" i="1" dirty="0" smtClean="0"/>
            </a:br>
            <a:r>
              <a:rPr lang="el-GR" sz="2800" b="1" i="1" dirty="0" smtClean="0"/>
              <a:t>Περιβαλλοντικοί όροι </a:t>
            </a:r>
            <a:r>
              <a:rPr lang="el-GR" sz="1600" b="1" i="1" dirty="0" smtClean="0"/>
              <a:t>-απολιθωμένα λείψανα-εργαλεία 	</a:t>
            </a:r>
            <a:r>
              <a:rPr lang="el-GR" sz="2800" b="1" i="1" dirty="0" smtClean="0"/>
              <a:t/>
            </a:r>
            <a:br>
              <a:rPr lang="el-GR" sz="2800" b="1" i="1" dirty="0" smtClean="0"/>
            </a:br>
            <a:r>
              <a:rPr lang="el-GR" sz="2800" dirty="0" smtClean="0"/>
              <a:t/>
            </a:r>
            <a:br>
              <a:rPr lang="el-GR" sz="2800" dirty="0" smtClean="0"/>
            </a:br>
            <a:r>
              <a:rPr lang="el-GR" sz="2800" dirty="0" smtClean="0"/>
              <a:t/>
            </a:r>
            <a:br>
              <a:rPr lang="el-GR" sz="2800" dirty="0" smtClean="0"/>
            </a:br>
            <a:r>
              <a:rPr lang="el-GR" sz="2800" dirty="0" smtClean="0"/>
              <a:t/>
            </a:r>
            <a:br>
              <a:rPr lang="el-GR" sz="2800" dirty="0" smtClean="0"/>
            </a:br>
            <a:endParaRPr lang="el-GR" sz="2800" dirty="0"/>
          </a:p>
        </p:txBody>
      </p:sp>
      <p:sp>
        <p:nvSpPr>
          <p:cNvPr id="4" name="3 - Θέση περιεχομένου"/>
          <p:cNvSpPr>
            <a:spLocks noGrp="1"/>
          </p:cNvSpPr>
          <p:nvPr>
            <p:ph idx="1"/>
          </p:nvPr>
        </p:nvSpPr>
        <p:spPr>
          <a:xfrm>
            <a:off x="357158" y="1714488"/>
            <a:ext cx="8229600" cy="4525963"/>
          </a:xfrm>
        </p:spPr>
        <p:txBody>
          <a:bodyPr>
            <a:noAutofit/>
          </a:bodyPr>
          <a:lstStyle/>
          <a:p>
            <a:pPr algn="just"/>
            <a:r>
              <a:rPr lang="el-GR" sz="2800" dirty="0" smtClean="0"/>
              <a:t>Αλλαγές στο περιβάλλον </a:t>
            </a:r>
            <a:r>
              <a:rPr lang="el-GR" sz="2800" dirty="0" smtClean="0">
                <a:sym typeface="Wingdings" pitchFamily="2" charset="2"/>
              </a:rPr>
              <a:t></a:t>
            </a:r>
            <a:r>
              <a:rPr lang="el-GR" sz="2800" dirty="0" smtClean="0"/>
              <a:t> ‘ανθρωποποίηση’ του πιθήκου – προσαρμογή σε περιβάλλον ‘σαβάνας’, (αρχικά πάνω σε δέντρα)</a:t>
            </a:r>
            <a:r>
              <a:rPr lang="el-GR" sz="2800" dirty="0" smtClean="0">
                <a:sym typeface="Wingdings" pitchFamily="2" charset="2"/>
              </a:rPr>
              <a:t> </a:t>
            </a:r>
            <a:r>
              <a:rPr lang="el-GR" sz="2800" dirty="0" smtClean="0"/>
              <a:t> ‘</a:t>
            </a:r>
            <a:r>
              <a:rPr lang="el-GR" sz="2800" i="1" dirty="0" err="1" smtClean="0"/>
              <a:t>διποδία</a:t>
            </a:r>
            <a:r>
              <a:rPr lang="el-GR" sz="2800" i="1" dirty="0" smtClean="0"/>
              <a:t>’</a:t>
            </a:r>
            <a:r>
              <a:rPr lang="el-GR" sz="2800" dirty="0" smtClean="0"/>
              <a:t> –</a:t>
            </a:r>
            <a:r>
              <a:rPr lang="el-GR" sz="2800" i="1" dirty="0" smtClean="0"/>
              <a:t>όρθια</a:t>
            </a:r>
            <a:r>
              <a:rPr lang="el-GR" sz="2800" dirty="0" smtClean="0"/>
              <a:t> </a:t>
            </a:r>
            <a:r>
              <a:rPr lang="el-GR" sz="2800" i="1" dirty="0" smtClean="0"/>
              <a:t>στάση</a:t>
            </a:r>
            <a:r>
              <a:rPr lang="el-GR" sz="2800" dirty="0" smtClean="0"/>
              <a:t>- ελευθέρωσε τα χέρια </a:t>
            </a:r>
            <a:r>
              <a:rPr lang="el-GR" sz="2800" dirty="0" smtClean="0">
                <a:sym typeface="Wingdings" pitchFamily="2" charset="2"/>
              </a:rPr>
              <a:t> </a:t>
            </a:r>
            <a:r>
              <a:rPr lang="el-GR" sz="2800" dirty="0" smtClean="0"/>
              <a:t>αλλαγή τεράστιας σημασίας </a:t>
            </a:r>
            <a:r>
              <a:rPr lang="el-GR" sz="2800" dirty="0" smtClean="0">
                <a:sym typeface="Wingdings" pitchFamily="2" charset="2"/>
              </a:rPr>
              <a:t> </a:t>
            </a:r>
            <a:r>
              <a:rPr lang="el-GR" sz="2800" dirty="0" smtClean="0"/>
              <a:t>επέτρεψε να χρησιμοποιηθούν τα άνω άκρα για την κατασκευή εργαλείων.  </a:t>
            </a:r>
          </a:p>
          <a:p>
            <a:pPr algn="just"/>
            <a:r>
              <a:rPr lang="el-GR" sz="2800" dirty="0" smtClean="0"/>
              <a:t>Επηρέασε και τη θέση του </a:t>
            </a:r>
            <a:r>
              <a:rPr lang="el-GR" sz="2800" i="1" dirty="0" smtClean="0"/>
              <a:t>λάρυγγα</a:t>
            </a:r>
            <a:r>
              <a:rPr lang="el-GR" sz="2800" dirty="0" smtClean="0"/>
              <a:t> -με συνέπεια τη δημιουργία μιας ακόμη προϋπόθεσης, μαζί με τη διάταξη τω δοντιών και άλλες αλλαγές στη φυσιολογία, για την εμφάνιση της ομιλίας. </a:t>
            </a:r>
          </a:p>
          <a:p>
            <a:pPr algn="ctr">
              <a:buNone/>
            </a:pPr>
            <a:endParaRPr lang="el-G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i="1" dirty="0" smtClean="0"/>
              <a:t>Περιβαλλοντικοί όροι -απολιθωμένα λείψανα-εργαλεία 	</a:t>
            </a:r>
            <a:br>
              <a:rPr lang="el-GR" sz="2400" b="1" i="1" dirty="0" smtClean="0"/>
            </a:br>
            <a:r>
              <a:rPr lang="el-GR" sz="2400" dirty="0" smtClean="0"/>
              <a:t>Πολύ σημαντικές πληροφορίες</a:t>
            </a:r>
            <a:br>
              <a:rPr lang="el-GR" sz="2400" dirty="0" smtClean="0"/>
            </a:br>
            <a:endParaRPr lang="el-GR" sz="2400" dirty="0"/>
          </a:p>
        </p:txBody>
      </p:sp>
      <p:sp>
        <p:nvSpPr>
          <p:cNvPr id="3" name="2 - Θέση περιεχομένου"/>
          <p:cNvSpPr>
            <a:spLocks noGrp="1"/>
          </p:cNvSpPr>
          <p:nvPr>
            <p:ph idx="1"/>
          </p:nvPr>
        </p:nvSpPr>
        <p:spPr/>
        <p:txBody>
          <a:bodyPr>
            <a:noAutofit/>
          </a:bodyPr>
          <a:lstStyle/>
          <a:p>
            <a:pPr algn="just"/>
            <a:r>
              <a:rPr lang="el-GR" sz="2800" dirty="0" smtClean="0"/>
              <a:t>Ορισμένοι από τους φθόγγους που χρησιμοποιούν οι ανθρώπινες γλώσσες έχουν σημαντικές λειτουργικές ιδιότητες. Η παρουσία ή η απουσία τους, λοιπόν, από το φωνητικό ρεπερτόριο τύπων ανθρώπου που έζησαν παλιότερα μπορεί να μας δώσει αξιόπιστες πληροφορίες για το γενικό επίπεδο τελειότητας της ομιλίας σε προηγούμενες φάσεις της.  Είναι όμως δυνατόν να καταγραφούν οι φωνητικοί περιορισμοί ειδών που προηγήθηκαν του δικού μας είδους;;;;</a:t>
            </a:r>
          </a:p>
          <a:p>
            <a:pPr>
              <a:buNone/>
            </a:pPr>
            <a:endParaRPr lang="el-GR" sz="28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400" b="1" i="1" dirty="0" smtClean="0"/>
              <a:t>Περιβαλλοντικοί όροι </a:t>
            </a:r>
            <a:r>
              <a:rPr lang="el-GR" sz="1600" b="1" i="1" dirty="0" smtClean="0"/>
              <a:t>-</a:t>
            </a:r>
            <a:r>
              <a:rPr lang="el-GR" sz="2400" b="1" i="1" dirty="0" smtClean="0"/>
              <a:t>απολιθωμένα</a:t>
            </a:r>
            <a:r>
              <a:rPr lang="el-GR" sz="1600" b="1" i="1" dirty="0" smtClean="0"/>
              <a:t> </a:t>
            </a:r>
            <a:r>
              <a:rPr lang="el-GR" sz="2800" b="1" i="1" dirty="0" smtClean="0"/>
              <a:t>λείψανα</a:t>
            </a:r>
            <a:r>
              <a:rPr lang="el-GR" sz="1600" b="1" i="1" dirty="0" smtClean="0"/>
              <a:t>-</a:t>
            </a:r>
            <a:r>
              <a:rPr lang="el-GR" sz="1400" b="1" i="1" dirty="0" smtClean="0"/>
              <a:t>εργαλεία</a:t>
            </a:r>
            <a:endParaRPr lang="el-GR" sz="1400" dirty="0"/>
          </a:p>
        </p:txBody>
      </p:sp>
      <p:sp>
        <p:nvSpPr>
          <p:cNvPr id="3" name="2 - Θέση περιεχομένου"/>
          <p:cNvSpPr>
            <a:spLocks noGrp="1"/>
          </p:cNvSpPr>
          <p:nvPr>
            <p:ph idx="1"/>
          </p:nvPr>
        </p:nvSpPr>
        <p:spPr/>
        <p:txBody>
          <a:bodyPr>
            <a:normAutofit fontScale="70000" lnSpcReduction="20000"/>
          </a:bodyPr>
          <a:lstStyle/>
          <a:p>
            <a:pPr algn="just"/>
            <a:r>
              <a:rPr lang="el-GR" sz="3800" dirty="0" smtClean="0"/>
              <a:t>Η ανατομική μελέτη της φωνητικής οδού ενός είδους μπορεί να ορίσει καταρχάς τις φωνητικές του δυνατότητες. </a:t>
            </a:r>
          </a:p>
          <a:p>
            <a:pPr algn="just"/>
            <a:r>
              <a:rPr lang="el-GR" sz="3800" dirty="0" smtClean="0"/>
              <a:t>Η μελέτη των κρανίων, λοιπόν, μπορεί να μας δώσει τέτοιες πληροφορίες και η πρόοδος σ’ αυτή την κατεύθυνση είναι πολύ σημαντική. Έτσι, αξιοποιώντας ανάλογες παρατηρήσεις του Δαρβίνου, ειδικοί επιστήμονες, αποκατέστησαν τη φωνή του ανθρώπου του </a:t>
            </a:r>
            <a:r>
              <a:rPr lang="el-GR" sz="3800" dirty="0" err="1" smtClean="0"/>
              <a:t>Neanderthal</a:t>
            </a:r>
            <a:r>
              <a:rPr lang="el-GR" sz="3800" dirty="0" smtClean="0"/>
              <a:t> (40.000-100.000 χρόνια πριν) με βάση τη μορφολογική του συγγένεια με την </a:t>
            </a:r>
            <a:r>
              <a:rPr lang="el-GR" sz="3800" dirty="0" err="1" smtClean="0"/>
              <a:t>υπερλαρυγγική</a:t>
            </a:r>
            <a:r>
              <a:rPr lang="el-GR" sz="3800" dirty="0" smtClean="0"/>
              <a:t> περιοχή των νεογέννητων σήμερα με  βάση απολιθωμένα λείψανα.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dirty="0" smtClean="0"/>
              <a:t/>
            </a:r>
            <a:br>
              <a:rPr lang="el-GR" sz="1800" dirty="0" smtClean="0"/>
            </a:br>
            <a:r>
              <a:rPr lang="el-GR" sz="1800" b="1" i="1" dirty="0" smtClean="0"/>
              <a:t> Όργανα παραγωγής της ομιλίας </a:t>
            </a:r>
            <a:endParaRPr lang="el-GR" sz="1800" dirty="0"/>
          </a:p>
        </p:txBody>
      </p:sp>
      <p:sp>
        <p:nvSpPr>
          <p:cNvPr id="3" name="2 - Θέση περιεχομένου"/>
          <p:cNvSpPr>
            <a:spLocks noGrp="1"/>
          </p:cNvSpPr>
          <p:nvPr>
            <p:ph idx="1"/>
          </p:nvPr>
        </p:nvSpPr>
        <p:spPr/>
        <p:txBody>
          <a:bodyPr>
            <a:noAutofit/>
          </a:bodyPr>
          <a:lstStyle/>
          <a:p>
            <a:pPr algn="just"/>
            <a:r>
              <a:rPr lang="el-GR" dirty="0" smtClean="0"/>
              <a:t>Κανένα από αυτά τα όργανα δεν είναι φτιαγμένο ειδικά για τη γλώσσα. Σκοπός τους ήταν η αναπνοή, η μάσηση και η κατάποση αλλά είναι «δανεισμένα» στη γλώσσα μετά από </a:t>
            </a:r>
            <a:r>
              <a:rPr lang="el-GR" i="1" dirty="0" smtClean="0"/>
              <a:t>φυσική επιλογή: </a:t>
            </a:r>
            <a:r>
              <a:rPr lang="el-GR" dirty="0" smtClean="0"/>
              <a:t>πιο σημαντική για την επιβίωση η χρήση για την ομιλία παρά για τις υπόλοιπες λειτουργίες </a:t>
            </a:r>
          </a:p>
          <a:p>
            <a:pPr algn="just"/>
            <a:r>
              <a:rPr lang="el-GR" dirty="0" smtClean="0"/>
              <a:t>ομιλία εις βάρος  άλλων λειτουργιών. </a:t>
            </a:r>
          </a:p>
          <a:p>
            <a:pPr>
              <a:buNone/>
            </a:pP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3 - Θέση περιεχομένου" descr="57104882"/>
          <p:cNvPicPr>
            <a:picLocks noGrp="1"/>
          </p:cNvPicPr>
          <p:nvPr>
            <p:ph idx="1"/>
          </p:nvPr>
        </p:nvPicPr>
        <p:blipFill>
          <a:blip r:embed="rId2">
            <a:duotone>
              <a:prstClr val="black"/>
              <a:schemeClr val="tx2">
                <a:tint val="45000"/>
                <a:satMod val="400000"/>
              </a:schemeClr>
            </a:duotone>
          </a:blip>
          <a:srcRect/>
          <a:stretch>
            <a:fillRect/>
          </a:stretch>
        </p:blipFill>
        <p:spPr bwMode="auto">
          <a:xfrm>
            <a:off x="1071538" y="1571612"/>
            <a:ext cx="2304000" cy="2484000"/>
          </a:xfrm>
          <a:prstGeom prst="rect">
            <a:avLst/>
          </a:prstGeom>
          <a:noFill/>
          <a:ln w="9525">
            <a:noFill/>
            <a:miter lim="800000"/>
            <a:headEnd/>
            <a:tailEnd/>
          </a:ln>
        </p:spPr>
      </p:pic>
      <p:pic>
        <p:nvPicPr>
          <p:cNvPr id="5" name="4 - Εικόνα" descr="FD697A9B"/>
          <p:cNvPicPr/>
          <p:nvPr/>
        </p:nvPicPr>
        <p:blipFill>
          <a:blip r:embed="rId3">
            <a:duotone>
              <a:prstClr val="black"/>
              <a:schemeClr val="accent2">
                <a:tint val="45000"/>
                <a:satMod val="400000"/>
              </a:schemeClr>
            </a:duotone>
          </a:blip>
          <a:srcRect/>
          <a:stretch>
            <a:fillRect/>
          </a:stretch>
        </p:blipFill>
        <p:spPr bwMode="auto">
          <a:xfrm>
            <a:off x="6215074" y="1571612"/>
            <a:ext cx="2700000" cy="2484000"/>
          </a:xfrm>
          <a:prstGeom prst="rect">
            <a:avLst/>
          </a:prstGeom>
          <a:noFill/>
          <a:ln w="9525">
            <a:noFill/>
            <a:miter lim="800000"/>
            <a:headEnd/>
            <a:tailEnd/>
          </a:ln>
        </p:spPr>
      </p:pic>
      <p:pic>
        <p:nvPicPr>
          <p:cNvPr id="6" name="5 - Εικόνα" descr="F1B30A61"/>
          <p:cNvPicPr/>
          <p:nvPr/>
        </p:nvPicPr>
        <p:blipFill>
          <a:blip r:embed="rId4" cstate="print"/>
          <a:srcRect/>
          <a:stretch>
            <a:fillRect/>
          </a:stretch>
        </p:blipFill>
        <p:spPr bwMode="auto">
          <a:xfrm>
            <a:off x="6143636" y="4071942"/>
            <a:ext cx="100009" cy="328611"/>
          </a:xfrm>
          <a:prstGeom prst="rect">
            <a:avLst/>
          </a:prstGeom>
          <a:noFill/>
          <a:ln w="9525">
            <a:noFill/>
            <a:miter lim="800000"/>
            <a:headEnd/>
            <a:tailEnd/>
          </a:ln>
        </p:spPr>
      </p:pic>
      <p:pic>
        <p:nvPicPr>
          <p:cNvPr id="14" name="13 - Εικόνα" descr="F1B30A61"/>
          <p:cNvPicPr/>
          <p:nvPr/>
        </p:nvPicPr>
        <p:blipFill>
          <a:blip r:embed="rId5">
            <a:duotone>
              <a:prstClr val="black"/>
              <a:schemeClr val="accent1">
                <a:tint val="45000"/>
                <a:satMod val="400000"/>
              </a:schemeClr>
            </a:duotone>
          </a:blip>
          <a:srcRect/>
          <a:stretch>
            <a:fillRect/>
          </a:stretch>
        </p:blipFill>
        <p:spPr bwMode="auto">
          <a:xfrm>
            <a:off x="3286116" y="1785926"/>
            <a:ext cx="2628000" cy="255319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b="1" i="1" dirty="0" smtClean="0"/>
              <a:t/>
            </a:r>
            <a:br>
              <a:rPr lang="el-GR" sz="3600" b="1" i="1" dirty="0" smtClean="0"/>
            </a:br>
            <a:r>
              <a:rPr lang="el-GR" sz="1800" b="1" i="1" dirty="0" smtClean="0"/>
              <a:t>Περιβαλλοντικοί όροι -απολιθωμένα λείψανα-  </a:t>
            </a:r>
            <a:r>
              <a:rPr lang="el-GR" sz="3600" b="1" i="1" dirty="0" smtClean="0"/>
              <a:t>εργαλεία 	</a:t>
            </a:r>
            <a:br>
              <a:rPr lang="el-GR" sz="3600" b="1" i="1" dirty="0" smtClean="0"/>
            </a:br>
            <a:endParaRPr lang="el-GR" sz="3600" dirty="0"/>
          </a:p>
        </p:txBody>
      </p:sp>
      <p:sp>
        <p:nvSpPr>
          <p:cNvPr id="3" name="2 - Θέση περιεχομένου"/>
          <p:cNvSpPr>
            <a:spLocks noGrp="1"/>
          </p:cNvSpPr>
          <p:nvPr>
            <p:ph idx="1"/>
          </p:nvPr>
        </p:nvSpPr>
        <p:spPr/>
        <p:txBody>
          <a:bodyPr>
            <a:normAutofit lnSpcReduction="10000"/>
          </a:bodyPr>
          <a:lstStyle/>
          <a:p>
            <a:pPr algn="just">
              <a:buNone/>
            </a:pPr>
            <a:r>
              <a:rPr lang="el-GR" sz="3300" dirty="0" smtClean="0"/>
              <a:t>	Η υλική ένδειξη ότι βρισκόμαστε μπροστά στους πρώτους εκπροσώπους του ανθρώπινου είδους είναι τα </a:t>
            </a:r>
            <a:r>
              <a:rPr lang="el-GR" sz="3300" b="1" i="1" dirty="0" smtClean="0"/>
              <a:t>εργαλεία</a:t>
            </a:r>
            <a:r>
              <a:rPr lang="el-GR" sz="3300" dirty="0" smtClean="0"/>
              <a:t>. Τα βρίσκουμε σε ανασκαφές συνδυασμένα με τα σκελετικά κατάλοιπα των θηραμάτων για τα οποία και χρησιμοποιούνταν και, σε ευτυχείς συγκυρίες μαζί με τα σκελετικά κατάλοιπα των ίδιων των </a:t>
            </a:r>
            <a:r>
              <a:rPr lang="el-GR" sz="3300" dirty="0" err="1" smtClean="0"/>
              <a:t>πρωιμότατων</a:t>
            </a:r>
            <a:r>
              <a:rPr lang="el-GR" sz="3300" dirty="0" smtClean="0"/>
              <a:t> αυτών ανθρώπων.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Περιβαλλοντικοί όροι -απολιθωμένα λείψανα</a:t>
            </a:r>
            <a:r>
              <a:rPr lang="el-GR" sz="3200" b="1" i="1" dirty="0" smtClean="0"/>
              <a:t>-εργαλεία </a:t>
            </a:r>
            <a:r>
              <a:rPr lang="el-GR" b="1" i="1" dirty="0" smtClean="0"/>
              <a:t>	</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Τα παλιότερα γνωστά σε μας εργαλεία χρονολογούνται στα 2.6 εκατομμύρια χρόνια και βρέθηκαν στην Αφρική, στη λίμνη </a:t>
            </a:r>
            <a:r>
              <a:rPr lang="el-GR" dirty="0" err="1" smtClean="0"/>
              <a:t>Rudolf</a:t>
            </a:r>
            <a:r>
              <a:rPr lang="el-GR" dirty="0" smtClean="0"/>
              <a:t>. Η κατασκευή και χρήση εργαλείων διαχωρίζει τον απόλυτα από τα ζώα. Τα ζώα δεν κατασκευάζουν εργαλεία, γι’ αυτό δεν εμφανίζεται πουθενά στο ζωικό βασίλειο </a:t>
            </a:r>
            <a:r>
              <a:rPr lang="el-GR" dirty="0" err="1" smtClean="0"/>
              <a:t>προτιμησιακή</a:t>
            </a:r>
            <a:r>
              <a:rPr lang="el-GR" dirty="0" smtClean="0"/>
              <a:t> χρήση μέλους. Το κοντινότερο ανάλογα με τα ανθρώπινα εργαλεία  το βρίσκουμε πάλι στους πιθήκους και σε ορισμένα πτηνά</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i="1" dirty="0" smtClean="0"/>
              <a:t/>
            </a:r>
            <a:br>
              <a:rPr lang="el-GR" sz="1600" b="1" i="1" dirty="0" smtClean="0"/>
            </a:br>
            <a:r>
              <a:rPr lang="el-GR" sz="1600" b="1" i="1" dirty="0" smtClean="0"/>
              <a:t>Περιβαλλοντικοί όροι -απολιθωμένα λείψανα-</a:t>
            </a:r>
            <a:r>
              <a:rPr lang="el-GR" sz="3600" b="1" i="1" dirty="0" smtClean="0"/>
              <a:t>εργαλεία </a:t>
            </a:r>
            <a:r>
              <a:rPr lang="el-GR" b="1" i="1" dirty="0" smtClean="0"/>
              <a:t>	</a:t>
            </a:r>
            <a:endParaRPr lang="el-GR" dirty="0"/>
          </a:p>
        </p:txBody>
      </p:sp>
      <p:sp>
        <p:nvSpPr>
          <p:cNvPr id="3" name="2 - Θέση περιεχομένου"/>
          <p:cNvSpPr>
            <a:spLocks noGrp="1"/>
          </p:cNvSpPr>
          <p:nvPr>
            <p:ph idx="1"/>
          </p:nvPr>
        </p:nvSpPr>
        <p:spPr/>
        <p:txBody>
          <a:bodyPr>
            <a:noAutofit/>
          </a:bodyPr>
          <a:lstStyle/>
          <a:p>
            <a:pPr algn="just"/>
            <a:r>
              <a:rPr lang="el-GR" sz="2500" dirty="0" smtClean="0"/>
              <a:t>ΠΙΘΗΚΟΙ: ξυλαράκια ή κλαδιά για το μέλι, για να μεγαλώνουν την είσοδο της φωλιάς των μυρμηγκιών (για τις πρωτεΐνες τους), για να φτάνουν τα  φρούτα ψηλά στα δέντρα,  φύλλα για να καθαρίζουν το σώμα τους από τη λάσπη. </a:t>
            </a:r>
          </a:p>
          <a:p>
            <a:pPr algn="just"/>
            <a:r>
              <a:rPr lang="el-GR" sz="2500" dirty="0" smtClean="0"/>
              <a:t>και στον πίθηκο και στον άνθρωπο έχουμε την παρεμβολή ανάμεσα στον οργανισμό και στη φύση ενός  ξένου -με τη έννοια του μη -μέλους του οργανισμού-  αντικειμένου. </a:t>
            </a:r>
          </a:p>
          <a:p>
            <a:pPr algn="just"/>
            <a:r>
              <a:rPr lang="el-GR" sz="2500" dirty="0" smtClean="0"/>
              <a:t>Ριζική διαφορά: </a:t>
            </a:r>
            <a:r>
              <a:rPr lang="el-GR" sz="2500" i="1" dirty="0" err="1" smtClean="0"/>
              <a:t>άνθρωπος</a:t>
            </a:r>
            <a:r>
              <a:rPr lang="el-GR" sz="2500" dirty="0" err="1" smtClean="0">
                <a:sym typeface="Wingdings" pitchFamily="2" charset="2"/>
              </a:rPr>
              <a:t></a:t>
            </a:r>
            <a:r>
              <a:rPr lang="el-GR" sz="2500" dirty="0" smtClean="0">
                <a:sym typeface="Wingdings" pitchFamily="2" charset="2"/>
              </a:rPr>
              <a:t> </a:t>
            </a:r>
            <a:r>
              <a:rPr lang="el-GR" sz="2500" dirty="0" smtClean="0"/>
              <a:t>το παρεμβαλλόμενο αντικείμενο είναι </a:t>
            </a:r>
            <a:r>
              <a:rPr lang="el-GR" sz="2500" i="1" dirty="0" smtClean="0"/>
              <a:t>τεχνητό-επεξεργασμένο</a:t>
            </a:r>
          </a:p>
          <a:p>
            <a:pPr algn="just">
              <a:buNone/>
            </a:pPr>
            <a:r>
              <a:rPr lang="el-GR" sz="2500" i="1" dirty="0" smtClean="0"/>
              <a:t>			πίθηκος: </a:t>
            </a:r>
            <a:r>
              <a:rPr lang="el-GR" sz="2500" dirty="0" smtClean="0"/>
              <a:t> </a:t>
            </a:r>
            <a:r>
              <a:rPr lang="el-GR" sz="2500" i="1" dirty="0" smtClean="0"/>
              <a:t>φυσικό- ανεπεξέργαστο.</a:t>
            </a:r>
            <a:r>
              <a:rPr lang="el-GR" sz="2500" dirty="0" smtClean="0"/>
              <a:t> </a:t>
            </a:r>
          </a:p>
          <a:p>
            <a:pPr>
              <a:buNone/>
            </a:pPr>
            <a:endParaRPr lang="el-GR" sz="25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i="1" dirty="0" smtClean="0"/>
              <a:t>Περιβαλλοντικοί όροι -απολιθωμένα λείψανα-</a:t>
            </a:r>
            <a:r>
              <a:rPr lang="el-GR" sz="3200" b="1" i="1" dirty="0" smtClean="0"/>
              <a:t>εργαλεία</a:t>
            </a:r>
            <a:endParaRPr lang="el-GR" sz="3200" dirty="0"/>
          </a:p>
        </p:txBody>
      </p:sp>
      <p:sp>
        <p:nvSpPr>
          <p:cNvPr id="3" name="2 - Θέση περιεχομένου"/>
          <p:cNvSpPr>
            <a:spLocks noGrp="1"/>
          </p:cNvSpPr>
          <p:nvPr>
            <p:ph idx="1"/>
          </p:nvPr>
        </p:nvSpPr>
        <p:spPr/>
        <p:txBody>
          <a:bodyPr>
            <a:noAutofit/>
          </a:bodyPr>
          <a:lstStyle/>
          <a:p>
            <a:pPr algn="just"/>
            <a:r>
              <a:rPr lang="el-GR" sz="2400" dirty="0" smtClean="0"/>
              <a:t>Η εξέλιξη της μορφής των </a:t>
            </a:r>
            <a:r>
              <a:rPr lang="el-GR" sz="2400" dirty="0" err="1" smtClean="0"/>
              <a:t>πρωιμότατων</a:t>
            </a:r>
            <a:r>
              <a:rPr lang="el-GR" sz="2400" dirty="0" smtClean="0"/>
              <a:t> ανθρώπινων εργαλείων μπορεί να μας δώσει κάποιες πληροφορίες για τη γένεση της γλώσσας. </a:t>
            </a:r>
          </a:p>
          <a:p>
            <a:pPr algn="just"/>
            <a:r>
              <a:rPr lang="el-GR" sz="2400" dirty="0" smtClean="0"/>
              <a:t>Όσο παλαιότερα τα εργαλεία τόσο πιο χονδροειδή, πολύ λίγο επεξεργασμένα, με ακανόνιστη μορφή.  Αυτά τα χαρακτηριστικά τους μπορεί να εξηγήσει κανείς με βάση την υπόθεση ότι κατασκευάζονταν ‘επί τούτω’ και ‘επί τόπου’, μπροστά στο θήραμα δηλαδή και όχι  από πριν, και με τη χρήση ενός φυσικού αντικειμένου, π.χ. μια άλλη πέτρα, και όχι ειδικού εργαλείου για τη διαμόρφωσή του.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Ανεπεξέργαστα εργαλεία </a:t>
            </a:r>
            <a:endParaRPr lang="el-GR" dirty="0"/>
          </a:p>
        </p:txBody>
      </p:sp>
      <p:pic>
        <p:nvPicPr>
          <p:cNvPr id="3074" name="Picture 2" descr="C:\Documents and Settings\user\Επιφάνεια εργασίας\image(3).jpg"/>
          <p:cNvPicPr>
            <a:picLocks noGrp="1" noChangeAspect="1" noChangeArrowheads="1"/>
          </p:cNvPicPr>
          <p:nvPr>
            <p:ph idx="1"/>
          </p:nvPr>
        </p:nvPicPr>
        <p:blipFill>
          <a:blip r:embed="rId2">
            <a:duotone>
              <a:prstClr val="black"/>
              <a:schemeClr val="accent5">
                <a:tint val="45000"/>
                <a:satMod val="400000"/>
              </a:schemeClr>
            </a:duotone>
          </a:blip>
          <a:srcRect/>
          <a:stretch>
            <a:fillRect/>
          </a:stretch>
        </p:blipFill>
        <p:spPr bwMode="auto">
          <a:xfrm>
            <a:off x="1643023" y="2143116"/>
            <a:ext cx="7026673" cy="3672000"/>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Περιβαλλοντικοί όροι -απολιθωμένα λείψανα-</a:t>
            </a:r>
            <a:r>
              <a:rPr lang="el-GR" sz="3600" b="1" i="1" dirty="0" smtClean="0"/>
              <a:t>εργαλεία</a:t>
            </a:r>
            <a:endParaRPr lang="el-GR" sz="3600" dirty="0"/>
          </a:p>
        </p:txBody>
      </p:sp>
      <p:sp>
        <p:nvSpPr>
          <p:cNvPr id="3" name="2 - Θέση περιεχομένου"/>
          <p:cNvSpPr>
            <a:spLocks noGrp="1"/>
          </p:cNvSpPr>
          <p:nvPr>
            <p:ph idx="1"/>
          </p:nvPr>
        </p:nvSpPr>
        <p:spPr/>
        <p:txBody>
          <a:bodyPr/>
          <a:lstStyle/>
          <a:p>
            <a:pPr algn="just"/>
            <a:r>
              <a:rPr lang="el-GR" dirty="0" smtClean="0"/>
              <a:t>Από την </a:t>
            </a:r>
            <a:r>
              <a:rPr lang="el-GR" dirty="0" err="1" smtClean="0"/>
              <a:t>Αχελαία</a:t>
            </a:r>
            <a:r>
              <a:rPr lang="el-GR" dirty="0" smtClean="0"/>
              <a:t> περίοδο και μετά -700.000 </a:t>
            </a:r>
            <a:r>
              <a:rPr lang="el-GR" dirty="0" err="1" smtClean="0"/>
              <a:t>πΧ</a:t>
            </a:r>
            <a:r>
              <a:rPr lang="el-GR" dirty="0" smtClean="0"/>
              <a:t>- αρχίζουν να εμφανίζονται τα πρώτα εργαλεία «με κοινά χαρακτηριστικά και ίχνη επεξεργασίας με κάποιο άλλο εργαλείο», δηλαδή,  με έντονα τα σημάδια της </a:t>
            </a:r>
            <a:r>
              <a:rPr lang="el-GR" b="1" i="1" u="sng" dirty="0" smtClean="0"/>
              <a:t>τυποποίησης</a:t>
            </a:r>
            <a:r>
              <a:rPr lang="el-GR" dirty="0" smtClean="0"/>
              <a:t>. </a:t>
            </a:r>
          </a:p>
          <a:p>
            <a:pPr>
              <a:buNone/>
            </a:pP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i="1" dirty="0" smtClean="0"/>
              <a:t>Περιβαλλοντικοί όροι -απολιθωμένα λείψανα-</a:t>
            </a:r>
            <a:r>
              <a:rPr lang="el-GR" sz="3600" b="1" i="1" dirty="0" smtClean="0"/>
              <a:t>εργαλεία</a:t>
            </a:r>
            <a:endParaRPr lang="el-GR" sz="3600" dirty="0"/>
          </a:p>
        </p:txBody>
      </p:sp>
      <p:sp>
        <p:nvSpPr>
          <p:cNvPr id="3" name="2 - Θέση περιεχομένου"/>
          <p:cNvSpPr>
            <a:spLocks noGrp="1"/>
          </p:cNvSpPr>
          <p:nvPr>
            <p:ph idx="1"/>
          </p:nvPr>
        </p:nvSpPr>
        <p:spPr/>
        <p:txBody>
          <a:bodyPr>
            <a:noAutofit/>
          </a:bodyPr>
          <a:lstStyle/>
          <a:p>
            <a:pPr algn="just"/>
            <a:r>
              <a:rPr lang="el-GR" dirty="0" smtClean="0"/>
              <a:t>Η παρουσία της τυποποίησης σημαίνει ότι το εργαλείο κατασκευάζεται πια  </a:t>
            </a:r>
            <a:r>
              <a:rPr lang="el-GR" i="1" dirty="0" smtClean="0"/>
              <a:t>από πριν </a:t>
            </a:r>
            <a:r>
              <a:rPr lang="el-GR" dirty="0" smtClean="0"/>
              <a:t> -σε ώρα σχόλης-  και όχι μπροστά στο βιολογικό ερέθισμα – και, μάλιστα, με τη χρήση ενός άλλου ειδικά διαμορφωμένου εργαλείου.  Η αυξανόμενη τυποποίηση της μορφής, με άλλα λόγια, υποδηλώνει δύο </a:t>
            </a:r>
            <a:r>
              <a:rPr lang="el-GR" i="1" dirty="0" smtClean="0"/>
              <a:t>αφαιρέσεις</a:t>
            </a:r>
            <a:r>
              <a:rPr lang="el-GR" dirty="0" smtClean="0"/>
              <a:t> τεράστιας σημασίας: 		</a:t>
            </a:r>
          </a:p>
          <a:p>
            <a:endParaRPr lang="el-GR" sz="23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ΤΥΠΟΠΟΙΗΜΕΝΑ ΕΡΓΑΛΕΙΑ</a:t>
            </a:r>
            <a:endParaRPr lang="el-GR" dirty="0"/>
          </a:p>
        </p:txBody>
      </p:sp>
      <p:pic>
        <p:nvPicPr>
          <p:cNvPr id="4" name="3 - Θέση περιεχομένου" descr="9F40EE52"/>
          <p:cNvPicPr>
            <a:picLocks noGrp="1"/>
          </p:cNvPicPr>
          <p:nvPr>
            <p:ph idx="1"/>
          </p:nvPr>
        </p:nvPicPr>
        <p:blipFill>
          <a:blip r:embed="rId2">
            <a:duotone>
              <a:prstClr val="black"/>
              <a:schemeClr val="accent2">
                <a:tint val="45000"/>
                <a:satMod val="400000"/>
              </a:schemeClr>
            </a:duotone>
          </a:blip>
          <a:srcRect/>
          <a:stretch>
            <a:fillRect/>
          </a:stretch>
        </p:blipFill>
        <p:spPr bwMode="auto">
          <a:xfrm>
            <a:off x="2309018" y="1600200"/>
            <a:ext cx="4525963" cy="4525963"/>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i="1" dirty="0" smtClean="0"/>
              <a:t>Περιβαλλοντικοί όροι -απολιθωμένα λείψανα-</a:t>
            </a:r>
            <a:r>
              <a:rPr lang="el-GR" sz="3600" b="1" i="1" dirty="0" smtClean="0"/>
              <a:t>εργαλεία</a:t>
            </a:r>
            <a:endParaRPr lang="el-GR" sz="36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α)  η άμεση συγκεκριμένη αίσθηση του</a:t>
            </a:r>
            <a:r>
              <a:rPr lang="el-GR" i="1" dirty="0" smtClean="0"/>
              <a:t> βιολογικού ερεθίσματος</a:t>
            </a:r>
            <a:r>
              <a:rPr lang="el-GR" dirty="0" smtClean="0"/>
              <a:t>, του θηράματος ή του εχθρού,  αντικαθίσταται από την </a:t>
            </a:r>
            <a:r>
              <a:rPr lang="el-GR" i="1" dirty="0" smtClean="0"/>
              <a:t>αφηρημένη παράστασή</a:t>
            </a:r>
            <a:r>
              <a:rPr lang="el-GR" dirty="0" smtClean="0"/>
              <a:t> του,    </a:t>
            </a:r>
          </a:p>
          <a:p>
            <a:pPr algn="just"/>
            <a:r>
              <a:rPr lang="el-GR" dirty="0" smtClean="0"/>
              <a:t>β)  ο κατασκευαστής του εργαλείου καθοδηγείται από ένα αφηρημένο τύπο τον οποίο και υλοποιεί.  Για να το πούμε ακόμα πιο απλά,  ‘έχει στο κεφάλι του’ την αφηρημένη παράσταση τόσο του βιολογικού ερεθίσματος (θήραμα</a:t>
            </a:r>
            <a:r>
              <a:rPr lang="el-GR" u="sng" dirty="0" smtClean="0"/>
              <a:t>)</a:t>
            </a:r>
            <a:r>
              <a:rPr lang="el-GR" dirty="0" smtClean="0"/>
              <a:t>  όσο και του εργαλείου (του ιδανικού τύπου στην πραγμάτωση του οποίου αποβλέπει ).  </a:t>
            </a:r>
          </a:p>
          <a:p>
            <a:pPr>
              <a:buNone/>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dirty="0" smtClean="0"/>
              <a:t/>
            </a:r>
            <a:br>
              <a:rPr lang="el-GR" sz="1800" dirty="0" smtClean="0"/>
            </a:br>
            <a:r>
              <a:rPr lang="el-GR" sz="1800" b="1" i="1" dirty="0" smtClean="0"/>
              <a:t> Όργανα παραγωγής της ομιλίας </a:t>
            </a:r>
            <a:endParaRPr lang="el-GR" sz="1800" dirty="0"/>
          </a:p>
        </p:txBody>
      </p:sp>
      <p:sp>
        <p:nvSpPr>
          <p:cNvPr id="3" name="2 - Θέση περιεχομένου"/>
          <p:cNvSpPr>
            <a:spLocks noGrp="1"/>
          </p:cNvSpPr>
          <p:nvPr>
            <p:ph idx="1"/>
          </p:nvPr>
        </p:nvSpPr>
        <p:spPr/>
        <p:txBody>
          <a:bodyPr>
            <a:normAutofit fontScale="85000" lnSpcReduction="20000"/>
          </a:bodyPr>
          <a:lstStyle/>
          <a:p>
            <a:pPr algn="just">
              <a:buNone/>
            </a:pPr>
            <a:r>
              <a:rPr lang="el-GR" dirty="0" smtClean="0"/>
              <a:t>	Επίσης </a:t>
            </a:r>
          </a:p>
          <a:p>
            <a:pPr algn="just"/>
            <a:r>
              <a:rPr lang="el-GR" dirty="0" smtClean="0"/>
              <a:t>η μεγάλη ευκινησία των μυώνων του προσώπου που βοηθάει στην ομιλία και δεν παρατηρείται ούτε στους πιθήκους </a:t>
            </a:r>
          </a:p>
          <a:p>
            <a:pPr algn="just"/>
            <a:r>
              <a:rPr lang="el-GR" dirty="0" smtClean="0"/>
              <a:t>η κάθετη, χωρίς κενά διάταξη των δοντιών, το ίσο, περίπου, πλάτος-ύψος τους</a:t>
            </a:r>
          </a:p>
          <a:p>
            <a:pPr algn="just"/>
            <a:r>
              <a:rPr lang="el-GR" dirty="0" smtClean="0"/>
              <a:t>η απουσία μεγάλων κυνοδόντων, όλα αποτέλεσμα της εξέλιξης και της κατανάλωσης ψημένης τροφής, της τροφής είτε φυτικής είτε ζωικής προέλευσης, άχρηστη. </a:t>
            </a:r>
          </a:p>
          <a:p>
            <a:pPr algn="just"/>
            <a:r>
              <a:rPr lang="el-GR" dirty="0" smtClean="0"/>
              <a:t>Όμως, χάρη σ’ αυτές τις αλλαγές είναι δυνατή η παραγωγή ήχων όπως, π.χ.  </a:t>
            </a:r>
            <a:r>
              <a:rPr lang="el-GR" b="1" i="1" dirty="0" smtClean="0"/>
              <a:t>[</a:t>
            </a:r>
            <a:r>
              <a:rPr lang="en-US" b="1" i="1" dirty="0" smtClean="0"/>
              <a:t>f</a:t>
            </a:r>
            <a:r>
              <a:rPr lang="el-GR" b="1" i="1" dirty="0" smtClean="0"/>
              <a:t>], [</a:t>
            </a:r>
            <a:r>
              <a:rPr lang="en-US" b="1" i="1" dirty="0" smtClean="0"/>
              <a:t>v</a:t>
            </a:r>
            <a:r>
              <a:rPr lang="el-GR" b="1" i="1" dirty="0" smtClean="0"/>
              <a:t>], [</a:t>
            </a:r>
            <a:r>
              <a:rPr lang="en-US" b="1" i="1" dirty="0" smtClean="0"/>
              <a:t>t</a:t>
            </a:r>
            <a:r>
              <a:rPr lang="el-GR" b="1" i="1" dirty="0" smtClean="0"/>
              <a:t>], [δ], [θ]   </a:t>
            </a:r>
            <a:r>
              <a:rPr lang="el-GR" dirty="0" smtClean="0"/>
              <a:t>γνωστοί ως</a:t>
            </a:r>
            <a:r>
              <a:rPr lang="el-GR" b="1" i="1" dirty="0" smtClean="0"/>
              <a:t> </a:t>
            </a:r>
            <a:r>
              <a:rPr lang="el-GR" dirty="0" smtClean="0"/>
              <a:t> </a:t>
            </a:r>
            <a:r>
              <a:rPr lang="el-GR" i="1" dirty="0" smtClean="0"/>
              <a:t>οδοντικοί </a:t>
            </a:r>
            <a:r>
              <a:rPr lang="el-GR" dirty="0" smtClean="0"/>
              <a:t>και</a:t>
            </a:r>
            <a:r>
              <a:rPr lang="el-GR" i="1" dirty="0" smtClean="0"/>
              <a:t> </a:t>
            </a:r>
            <a:r>
              <a:rPr lang="el-GR" i="1" dirty="0" err="1" smtClean="0"/>
              <a:t>χειλοδοντικοί</a:t>
            </a:r>
            <a:r>
              <a:rPr lang="el-GR" i="1" dirty="0" smtClean="0"/>
              <a:t>.</a:t>
            </a:r>
            <a:r>
              <a:rPr lang="el-GR" dirty="0" smtClean="0"/>
              <a:t> </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i="1" dirty="0" smtClean="0"/>
              <a:t>Περιβαλλοντικοί όροι -απολιθωμένα λείψανα-</a:t>
            </a:r>
            <a:r>
              <a:rPr lang="el-GR" sz="3600" b="1" i="1" dirty="0" smtClean="0"/>
              <a:t>εργαλεία</a:t>
            </a:r>
            <a:endParaRPr lang="el-GR" sz="3600" dirty="0"/>
          </a:p>
        </p:txBody>
      </p:sp>
      <p:sp>
        <p:nvSpPr>
          <p:cNvPr id="3" name="2 - Θέση περιεχομένου"/>
          <p:cNvSpPr>
            <a:spLocks noGrp="1"/>
          </p:cNvSpPr>
          <p:nvPr>
            <p:ph idx="1"/>
          </p:nvPr>
        </p:nvSpPr>
        <p:spPr/>
        <p:txBody>
          <a:bodyPr>
            <a:noAutofit/>
          </a:bodyPr>
          <a:lstStyle/>
          <a:p>
            <a:pPr algn="just"/>
            <a:r>
              <a:rPr lang="el-GR" sz="3600" dirty="0" smtClean="0"/>
              <a:t>Από τη στιγμή που εμφανίζονται αυτές οι αφαιρέσεις, μπορούμε να υποθέσουμε και την παράλληλη εμφάνιση της γλώσσας - κι αυτό γιατί και στην περίπτωση της γλώσσας λειτουργούν ανάλογες νοητικές διαδικασίες. </a:t>
            </a:r>
          </a:p>
          <a:p>
            <a:endParaRPr lang="el-GR"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098" name="Picture 2" descr="C:\Documents and Settings\user\Επιφάνεια εργασίας\image(2).jpg"/>
          <p:cNvPicPr>
            <a:picLocks noGrp="1" noChangeAspect="1" noChangeArrowheads="1"/>
          </p:cNvPicPr>
          <p:nvPr>
            <p:ph idx="1"/>
          </p:nvPr>
        </p:nvPicPr>
        <p:blipFill>
          <a:blip r:embed="rId2">
            <a:duotone>
              <a:prstClr val="black"/>
              <a:schemeClr val="accent6">
                <a:tint val="45000"/>
                <a:satMod val="400000"/>
              </a:schemeClr>
            </a:duotone>
          </a:blip>
          <a:srcRect/>
          <a:stretch>
            <a:fillRect/>
          </a:stretch>
        </p:blipFill>
        <p:spPr bwMode="auto">
          <a:xfrm>
            <a:off x="1928794" y="2143116"/>
            <a:ext cx="4807739" cy="3312000"/>
          </a:xfrm>
          <a:prstGeom prst="rect">
            <a:avLst/>
          </a:prstGeom>
          <a:noFill/>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5122" name="Picture 2" descr="C:\Documents and Settings\user\Επιφάνεια εργασίας\image(1).jpg"/>
          <p:cNvPicPr>
            <a:picLocks noGrp="1" noChangeAspect="1" noChangeArrowheads="1"/>
          </p:cNvPicPr>
          <p:nvPr>
            <p:ph idx="1"/>
          </p:nvPr>
        </p:nvPicPr>
        <p:blipFill>
          <a:blip r:embed="rId2">
            <a:duotone>
              <a:prstClr val="black"/>
              <a:schemeClr val="accent6">
                <a:tint val="45000"/>
                <a:satMod val="400000"/>
              </a:schemeClr>
            </a:duotone>
          </a:blip>
          <a:srcRect/>
          <a:stretch>
            <a:fillRect/>
          </a:stretch>
        </p:blipFill>
        <p:spPr bwMode="auto">
          <a:xfrm>
            <a:off x="2000232" y="2143116"/>
            <a:ext cx="4964513" cy="34200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6146" name="Picture 2" descr="C:\Documents and Settings\user\Επιφάνεια εργασίας\image.jpg"/>
          <p:cNvPicPr>
            <a:picLocks noGrp="1" noChangeAspect="1" noChangeArrowheads="1"/>
          </p:cNvPicPr>
          <p:nvPr>
            <p:ph idx="1"/>
          </p:nvPr>
        </p:nvPicPr>
        <p:blipFill>
          <a:blip r:embed="rId2">
            <a:duotone>
              <a:prstClr val="black"/>
              <a:schemeClr val="accent5">
                <a:tint val="45000"/>
                <a:satMod val="400000"/>
              </a:schemeClr>
            </a:duotone>
          </a:blip>
          <a:srcRect/>
          <a:stretch>
            <a:fillRect/>
          </a:stretch>
        </p:blipFill>
        <p:spPr bwMode="auto">
          <a:xfrm>
            <a:off x="1285852" y="1785926"/>
            <a:ext cx="6470264" cy="3420000"/>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i="1" dirty="0" smtClean="0"/>
              <a:t>Περιβαλλοντικοί όροι -απολιθωμένα λείψανα</a:t>
            </a:r>
            <a:r>
              <a:rPr lang="el-GR" sz="3600" b="1" i="1" dirty="0" smtClean="0"/>
              <a:t>-εργαλεία</a:t>
            </a:r>
            <a:endParaRPr lang="el-GR" sz="3600"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Ας θυμηθούμε το χαρακτηριστικό της </a:t>
            </a:r>
            <a:r>
              <a:rPr lang="el-GR" i="1" dirty="0" smtClean="0"/>
              <a:t>μετάθεσης</a:t>
            </a:r>
            <a:r>
              <a:rPr lang="el-GR" dirty="0" smtClean="0"/>
              <a:t>  και την παρατήρηση ότι το νόημα αποτελεί μια </a:t>
            </a:r>
            <a:r>
              <a:rPr lang="el-GR" i="1" dirty="0" smtClean="0"/>
              <a:t>αφηρημένη/γενικευμένη</a:t>
            </a:r>
            <a:r>
              <a:rPr lang="el-GR" dirty="0" smtClean="0"/>
              <a:t> αντανάκλαση του ‘πράγματος’, που σημαίνει ότι για να φτάσει ο πρωτόγονος άνθρωπος να δημιουργήσει την αφηρημένη έννοια  ‘εχθρός/</a:t>
            </a:r>
            <a:r>
              <a:rPr lang="el-GR" dirty="0" err="1" smtClean="0"/>
              <a:t>θήραμ</a:t>
            </a:r>
            <a:r>
              <a:rPr lang="el-GR" dirty="0" smtClean="0"/>
              <a:t>α’ ή ‘εργαλείο/</a:t>
            </a:r>
            <a:r>
              <a:rPr lang="el-GR" dirty="0" err="1" smtClean="0"/>
              <a:t>όπλ</a:t>
            </a:r>
            <a:r>
              <a:rPr lang="el-GR" dirty="0" smtClean="0"/>
              <a:t>ο’ στο μυαλό του, θα πρέπει να είχε δει πολλά αντικείμενα, με πολλές διαφορές αλλά και λίγα κοινά χαρακτηριστικά. Τις διαφορές τις </a:t>
            </a:r>
            <a:r>
              <a:rPr lang="el-GR" i="1" dirty="0" smtClean="0"/>
              <a:t>αφαίρεσε </a:t>
            </a:r>
            <a:r>
              <a:rPr lang="el-GR" dirty="0" smtClean="0"/>
              <a:t>(διαδικασία αφαίρεσης), ενώ </a:t>
            </a:r>
            <a:r>
              <a:rPr lang="el-GR" i="1" dirty="0" smtClean="0"/>
              <a:t>γενίκευσε</a:t>
            </a:r>
            <a:r>
              <a:rPr lang="el-GR" dirty="0" smtClean="0"/>
              <a:t> </a:t>
            </a:r>
            <a:r>
              <a:rPr lang="el-GR" i="1" dirty="0" smtClean="0"/>
              <a:t>(διαδικασία γενίκευσης)</a:t>
            </a:r>
            <a:r>
              <a:rPr lang="el-GR" dirty="0" smtClean="0"/>
              <a:t> τα κοινά χαρακτηριστικά, φτάνοντας κατ’ αυτόν τον τρόπο στη δημιουργία των πρώτων αφηρημένων εννοιών. </a:t>
            </a:r>
          </a:p>
          <a:p>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smtClean="0"/>
              <a:t>Διαπιστώσεις  </a:t>
            </a:r>
            <a:br>
              <a:rPr lang="el-GR" b="1" dirty="0" smtClean="0"/>
            </a:br>
            <a:endParaRPr lang="el-GR" sz="2000" dirty="0" smtClean="0"/>
          </a:p>
        </p:txBody>
      </p:sp>
      <p:sp>
        <p:nvSpPr>
          <p:cNvPr id="3" name="2 - Θέση περιεχομένου"/>
          <p:cNvSpPr>
            <a:spLocks noGrp="1"/>
          </p:cNvSpPr>
          <p:nvPr>
            <p:ph idx="1"/>
          </p:nvPr>
        </p:nvSpPr>
        <p:spPr/>
        <p:txBody>
          <a:bodyPr>
            <a:normAutofit fontScale="55000" lnSpcReduction="20000"/>
          </a:bodyPr>
          <a:lstStyle/>
          <a:p>
            <a:pPr algn="just">
              <a:buNone/>
            </a:pPr>
            <a:r>
              <a:rPr lang="el-GR" sz="5100" dirty="0" smtClean="0"/>
              <a:t>	</a:t>
            </a:r>
            <a:r>
              <a:rPr lang="el-GR" sz="8400" dirty="0" smtClean="0"/>
              <a:t>Μέχρι αυτή τη στιγμή διαθέτουμε τα παρακάτω στοιχεία για την αντιμετώπιση του ερωτήματος  που μας ενδιαφέρει, δηλαδή της γένεσης της γλώσσας:</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Διαπιστώσεις /ερμηνεία</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α)  Τη σχέση ομιλίας / πρακτικής δραστηριότητας -εργασίας σε επίπεδο εγκεφαλικής συγκρότησης. Δηλαδή, ο έλεγχος της ομιλίας και της δεξιότητας, της χρήσης του δεξιού χεριού ως κυρίαρχου στην εργασία- εργαλεία γίνεται από το αριστερό ημισφαίριο.</a:t>
            </a:r>
          </a:p>
          <a:p>
            <a:pPr>
              <a:buNone/>
            </a:pPr>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Διαπιστώσεις /ερμηνεία </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β)  Τη σχέση ομιλίας / τυποποιημένων εργαλείων σε επίπεδο νοητικό : αφαίρεση- γενίκευση</a:t>
            </a:r>
          </a:p>
          <a:p>
            <a:r>
              <a:rPr lang="el-GR" dirty="0" smtClean="0"/>
              <a:t> Η δεύτερη αυτή σχέση μας επιτρέπει να κάνουμε και κάποιες χρονολογικές υποθέσεις για τη γένεση της γλώσσας, όχι, βέβαια, πριν από την εμφάνιση των τυποποιημένων εργαλείων, που θεωρείται προϋπόθεση. </a:t>
            </a:r>
          </a:p>
          <a:p>
            <a:r>
              <a:rPr lang="el-GR" dirty="0" smtClean="0"/>
              <a:t>Για να καταλήξουμε σε κάποια άποψη ερμηνευτική της διαπιστωμένης σχέσης ομιλίας/πρακτικής δραστηριότητας, θα μας φανούν χρήσιμες κάποιες παρατηρήσεις από την </a:t>
            </a:r>
            <a:r>
              <a:rPr lang="el-GR" b="1" dirty="0" smtClean="0"/>
              <a:t>οντογένεση τ</a:t>
            </a:r>
            <a:r>
              <a:rPr lang="el-GR" dirty="0" smtClean="0"/>
              <a:t>ης  γλώσσας  και κάποιες ιστορικές υποθέσεις</a:t>
            </a:r>
            <a:r>
              <a:rPr lang="el-GR" sz="2000" dirty="0" smtClean="0"/>
              <a:t>.  </a:t>
            </a:r>
          </a:p>
          <a:p>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t>Διαπιστώσεις – ερωτήματα </a:t>
            </a:r>
            <a:r>
              <a:rPr lang="el-GR" sz="1800" b="1" dirty="0" smtClean="0"/>
              <a:t>- άλλες θεωρίες </a:t>
            </a:r>
            <a:endParaRPr lang="el-GR" sz="18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Ο </a:t>
            </a:r>
            <a:r>
              <a:rPr lang="el-GR" dirty="0" err="1" smtClean="0"/>
              <a:t>Vygotsky</a:t>
            </a:r>
            <a:r>
              <a:rPr lang="el-GR" dirty="0" smtClean="0"/>
              <a:t> στη μελέτη του </a:t>
            </a:r>
            <a:r>
              <a:rPr lang="el-GR" i="1" dirty="0" smtClean="0"/>
              <a:t>‘</a:t>
            </a:r>
            <a:r>
              <a:rPr lang="el-GR" i="1" dirty="0" err="1" smtClean="0"/>
              <a:t>Tools</a:t>
            </a:r>
            <a:r>
              <a:rPr lang="el-GR" i="1" dirty="0" smtClean="0"/>
              <a:t> </a:t>
            </a:r>
            <a:r>
              <a:rPr lang="el-GR" i="1" dirty="0" err="1" smtClean="0"/>
              <a:t>and</a:t>
            </a:r>
            <a:r>
              <a:rPr lang="el-GR" i="1" dirty="0" smtClean="0"/>
              <a:t> </a:t>
            </a:r>
            <a:r>
              <a:rPr lang="el-GR" i="1" dirty="0" err="1" smtClean="0"/>
              <a:t>Speech</a:t>
            </a:r>
            <a:r>
              <a:rPr lang="el-GR" i="1" dirty="0" smtClean="0"/>
              <a:t> </a:t>
            </a:r>
            <a:r>
              <a:rPr lang="el-GR" i="1" dirty="0" err="1" smtClean="0"/>
              <a:t>in</a:t>
            </a:r>
            <a:r>
              <a:rPr lang="el-GR" i="1" dirty="0" smtClean="0"/>
              <a:t> </a:t>
            </a:r>
            <a:r>
              <a:rPr lang="el-GR" i="1" dirty="0" err="1" smtClean="0"/>
              <a:t>Language</a:t>
            </a:r>
            <a:r>
              <a:rPr lang="el-GR" i="1" dirty="0" smtClean="0"/>
              <a:t> </a:t>
            </a:r>
            <a:r>
              <a:rPr lang="el-GR" i="1" dirty="0" err="1" smtClean="0"/>
              <a:t>Development</a:t>
            </a:r>
            <a:r>
              <a:rPr lang="el-GR" i="1" dirty="0" smtClean="0"/>
              <a:t>’ </a:t>
            </a:r>
            <a:r>
              <a:rPr lang="el-GR" dirty="0" smtClean="0"/>
              <a:t>παρατηρεί τη στενή αλληλεξάρτηση ομιλίας / πρακτικής δραστηριότητας στα μικρά παιδιά. Θεωρεί ότι η ομιλία ξεκινάει ως ένα εξωτερικό εργαλείο για το παιδί, που το χρησιμοποιεί για κοινωνική αλληλεπίδραση. Το παιδί χρησιμοποιεί αυτό το εργαλείο ως ένα είδος ομιλίας στον εαυτό του -</a:t>
            </a:r>
            <a:r>
              <a:rPr lang="en-US" dirty="0" smtClean="0"/>
              <a:t>self</a:t>
            </a:r>
            <a:r>
              <a:rPr lang="el-GR" dirty="0" smtClean="0"/>
              <a:t>-</a:t>
            </a:r>
            <a:r>
              <a:rPr lang="en-US" smtClean="0"/>
              <a:t>talk</a:t>
            </a:r>
            <a:r>
              <a:rPr lang="el-GR" smtClean="0"/>
              <a:t>, </a:t>
            </a:r>
            <a:r>
              <a:rPr lang="el-GR" dirty="0" smtClean="0"/>
              <a:t>ή για να εκφράσει τη σκέψη του δυνατά.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Διαπιστώσεις – ερωτήματα </a:t>
            </a:r>
            <a:r>
              <a:rPr lang="el-GR" sz="1600" b="1" dirty="0" smtClean="0"/>
              <a:t>- άλλες θεωρίες </a:t>
            </a:r>
            <a:endParaRPr lang="el-GR" sz="1600" dirty="0"/>
          </a:p>
        </p:txBody>
      </p:sp>
      <p:sp>
        <p:nvSpPr>
          <p:cNvPr id="3" name="2 - Θέση περιεχομένου"/>
          <p:cNvSpPr>
            <a:spLocks noGrp="1"/>
          </p:cNvSpPr>
          <p:nvPr>
            <p:ph idx="1"/>
          </p:nvPr>
        </p:nvSpPr>
        <p:spPr/>
        <p:txBody>
          <a:bodyPr>
            <a:noAutofit/>
          </a:bodyPr>
          <a:lstStyle/>
          <a:p>
            <a:pPr algn="just"/>
            <a:r>
              <a:rPr lang="el-GR" dirty="0" smtClean="0"/>
              <a:t>Η πρακτική δραστηριότητα των παιδιών συνοδεύεται πάντοτε από ομιλία, και μάλιστα στον εαυτό τους. Μάλιστα, όσο πιο δύσκολο το πρακτικό εγχείρημα τόσο πιο άφθονη χρήση ομιλίας κάνει το παιδί. </a:t>
            </a:r>
          </a:p>
          <a:p>
            <a:pPr algn="just"/>
            <a:r>
              <a:rPr lang="el-GR" dirty="0" smtClean="0"/>
              <a:t>Σε ορισμένες περιπτώσεις η ομιλία είναι τόσο απαραίτητη για το παιδί ώστε  αν δεν του επιτρέψουμε να μιλάει, δεν είναι σε θέση να εκτελέσει την εργασία που του έχουμε αναθέσει. </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3 - Θέση περιεχομένου" descr="6AD987F3"/>
          <p:cNvPicPr>
            <a:picLocks noGrp="1"/>
          </p:cNvPicPr>
          <p:nvPr>
            <p:ph idx="1"/>
          </p:nvPr>
        </p:nvPicPr>
        <p:blipFill>
          <a:blip r:embed="rId2"/>
          <a:srcRect/>
          <a:stretch>
            <a:fillRect/>
          </a:stretch>
        </p:blipFill>
        <p:spPr bwMode="auto">
          <a:xfrm>
            <a:off x="1142976" y="2143116"/>
            <a:ext cx="7200000" cy="2664000"/>
          </a:xfrm>
          <a:prstGeom prst="rect">
            <a:avLst/>
          </a:prstGeom>
          <a:noFill/>
          <a:ln w="9525">
            <a:noFill/>
            <a:miter lim="800000"/>
            <a:headEnd/>
            <a:tailEnd/>
          </a:ln>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t>Διαπιστώσεις – ερωτήματα </a:t>
            </a:r>
            <a:r>
              <a:rPr lang="el-GR" sz="1800" b="1" dirty="0" smtClean="0"/>
              <a:t>- άλλες θεωρίες </a:t>
            </a:r>
            <a:endParaRPr lang="el-GR" sz="18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Ακόμη, η ομιλία στον εαυτό του μειώνεται όταν είναι μόνο του ή με κωφά παιδιά κι αυτό αποδεικνύει την κοινωνική αλληλεπίδραση αυτού του είδους της ομιλίας, την οποία αποβάλλει συνήθως όταν φτάσει στην ηλικία για το σχολείο. Κατ’ αυτόν τον τρόπο, πιστεύει ο </a:t>
            </a:r>
            <a:r>
              <a:rPr lang="en-US" dirty="0" err="1" smtClean="0"/>
              <a:t>Vygotsky</a:t>
            </a:r>
            <a:r>
              <a:rPr lang="el-GR" dirty="0" smtClean="0"/>
              <a:t>, η ομιλία εξελίσσεται σε δύο κατευθύνσεις, αυτή της κοινωνικής επικοινωνίας και αυτή της εσωτερικής ομιλίας, η οποία αποτελεί το στάδιο στο οποίο καταλήγει η ομιλία του παιδιού στον εαυτό του.</a:t>
            </a:r>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Διαπιστώσεις – ερωτήματα </a:t>
            </a:r>
            <a:r>
              <a:rPr lang="el-GR" sz="1600" b="1" dirty="0" smtClean="0"/>
              <a:t>- άλλες θεωρίες </a:t>
            </a:r>
            <a:endParaRPr lang="el-GR" sz="1600" dirty="0"/>
          </a:p>
        </p:txBody>
      </p:sp>
      <p:sp>
        <p:nvSpPr>
          <p:cNvPr id="3" name="2 - Θέση περιεχομένου"/>
          <p:cNvSpPr>
            <a:spLocks noGrp="1"/>
          </p:cNvSpPr>
          <p:nvPr>
            <p:ph idx="1"/>
          </p:nvPr>
        </p:nvSpPr>
        <p:spPr/>
        <p:txBody>
          <a:bodyPr>
            <a:normAutofit fontScale="92500" lnSpcReduction="10000"/>
          </a:bodyPr>
          <a:lstStyle/>
          <a:p>
            <a:r>
              <a:rPr lang="el-GR" sz="3600" dirty="0" smtClean="0"/>
              <a:t>Τις ίδιες παρατηρήσεις κάνει και ο </a:t>
            </a:r>
            <a:r>
              <a:rPr lang="el-GR" sz="3600" dirty="0" err="1" smtClean="0"/>
              <a:t>Piaget</a:t>
            </a:r>
            <a:r>
              <a:rPr lang="el-GR" sz="3600" dirty="0" smtClean="0"/>
              <a:t> στη μονογραφία του ‘</a:t>
            </a:r>
            <a:r>
              <a:rPr lang="el-GR" sz="3600" i="1" dirty="0" err="1" smtClean="0"/>
              <a:t>The</a:t>
            </a:r>
            <a:r>
              <a:rPr lang="el-GR" sz="3600" i="1" dirty="0" smtClean="0"/>
              <a:t> </a:t>
            </a:r>
            <a:r>
              <a:rPr lang="el-GR" sz="3600" i="1" dirty="0" err="1" smtClean="0"/>
              <a:t>Language</a:t>
            </a:r>
            <a:r>
              <a:rPr lang="el-GR" sz="3600" i="1" dirty="0" smtClean="0"/>
              <a:t> </a:t>
            </a:r>
            <a:r>
              <a:rPr lang="el-GR" sz="3600" i="1" dirty="0" err="1" smtClean="0"/>
              <a:t>and</a:t>
            </a:r>
            <a:r>
              <a:rPr lang="el-GR" sz="3600" i="1" dirty="0" smtClean="0"/>
              <a:t> </a:t>
            </a:r>
            <a:r>
              <a:rPr lang="el-GR" sz="3600" i="1" dirty="0" err="1" smtClean="0"/>
              <a:t>Thought</a:t>
            </a:r>
            <a:r>
              <a:rPr lang="el-GR" sz="3600" i="1" dirty="0" smtClean="0"/>
              <a:t> </a:t>
            </a:r>
            <a:r>
              <a:rPr lang="el-GR" sz="3600" i="1" dirty="0" err="1" smtClean="0"/>
              <a:t>of</a:t>
            </a:r>
            <a:r>
              <a:rPr lang="el-GR" sz="3600" i="1" dirty="0" smtClean="0"/>
              <a:t> </a:t>
            </a:r>
            <a:r>
              <a:rPr lang="el-GR" sz="3600" i="1" dirty="0" err="1" smtClean="0"/>
              <a:t>the</a:t>
            </a:r>
            <a:r>
              <a:rPr lang="el-GR" sz="3600" i="1" dirty="0" smtClean="0"/>
              <a:t> </a:t>
            </a:r>
            <a:r>
              <a:rPr lang="el-GR" sz="3600" i="1" dirty="0" err="1" smtClean="0"/>
              <a:t>Child</a:t>
            </a:r>
            <a:r>
              <a:rPr lang="el-GR" sz="3600" i="1" dirty="0" smtClean="0"/>
              <a:t>’</a:t>
            </a:r>
            <a:r>
              <a:rPr lang="el-GR" sz="3600" dirty="0" smtClean="0"/>
              <a:t> (Γλώσσα και Σκέψη του Παιδιού):</a:t>
            </a:r>
          </a:p>
          <a:p>
            <a:pPr marL="342900" lvl="8" indent="-342900"/>
            <a:r>
              <a:rPr lang="el-GR" sz="3200" dirty="0" smtClean="0"/>
              <a:t>«</a:t>
            </a:r>
            <a:r>
              <a:rPr lang="el-GR" sz="3200" i="1" dirty="0" smtClean="0"/>
              <a:t>για το παιδί οι λέξεις είναι πολύ πιο κοντά στην πράξη και την κίνηση απ’ ότι για μας.... Το παιδί υποκύπτει  στην ανάγκη, ακόμα και όταν είναι μόνο, να μιλάει καθώς δρα, να συνοδεύει τις δραστηριότητές του μ’ ένα παιχνίδι ήχων και λέξεων</a:t>
            </a:r>
            <a:r>
              <a:rPr lang="el-GR" sz="3200" dirty="0" smtClean="0"/>
              <a:t>».</a:t>
            </a:r>
          </a:p>
          <a:p>
            <a:pPr>
              <a:buNone/>
            </a:pPr>
            <a:endParaRPr lang="el-GR" sz="3600" dirty="0" smtClean="0"/>
          </a:p>
          <a:p>
            <a:endParaRPr lang="el-GR" sz="36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dirty="0" smtClean="0"/>
              <a:t/>
            </a:r>
            <a:br>
              <a:rPr lang="el-GR" sz="2400" b="1" dirty="0" smtClean="0"/>
            </a:br>
            <a:r>
              <a:rPr lang="el-GR" sz="2400" dirty="0" smtClean="0"/>
              <a:t> Πώς εξηγείται αυτή η εντυπωσιακή αλληλεξάρτηση ομιλίας/ πρακτικής δραστηριότητας στο παιδί; </a:t>
            </a:r>
            <a:endParaRPr lang="el-GR" sz="24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err="1" smtClean="0"/>
              <a:t>Vygotsky</a:t>
            </a:r>
            <a:r>
              <a:rPr lang="el-GR" dirty="0" err="1" smtClean="0">
                <a:sym typeface="Wingdings" pitchFamily="2" charset="2"/>
              </a:rPr>
              <a:t></a:t>
            </a:r>
            <a:r>
              <a:rPr lang="el-GR" dirty="0" smtClean="0"/>
              <a:t> η ομιλία δεν συνοδεύει απλά την πρακτική δραστηριότητα του παιδιού (άλλωστε το παιδί δρα πριν αρχίσει να μιλά) αλλά την </a:t>
            </a:r>
            <a:r>
              <a:rPr lang="el-GR" i="1" dirty="0" smtClean="0"/>
              <a:t>οργανώνει</a:t>
            </a:r>
            <a:r>
              <a:rPr lang="el-GR" dirty="0" smtClean="0"/>
              <a:t>, την </a:t>
            </a:r>
            <a:r>
              <a:rPr lang="el-GR" i="1" dirty="0" smtClean="0"/>
              <a:t>προγραμματίζει</a:t>
            </a:r>
            <a:r>
              <a:rPr lang="el-GR" dirty="0" smtClean="0"/>
              <a:t>, την </a:t>
            </a:r>
            <a:r>
              <a:rPr lang="el-GR" i="1" dirty="0" smtClean="0"/>
              <a:t>κατευθύνει</a:t>
            </a:r>
            <a:r>
              <a:rPr lang="el-GR" dirty="0" smtClean="0"/>
              <a:t>. Μ’ αυτή την έννοια το παιδί δρα τόσο με τα χέρια του και τις τεχνητές επεκτάσεις των χεριών του, δηλαδή τα παιχνίδια (παιχνίδια για το παιδί = εργαλεία για τους ενήλικους) όσο και με την ομιλία. </a:t>
            </a:r>
          </a:p>
          <a:p>
            <a:pPr algn="just"/>
            <a:r>
              <a:rPr lang="el-GR" dirty="0" smtClean="0"/>
              <a:t>Ανάλογες παρατηρήσεις μπορούμε να βρούμε και στον </a:t>
            </a:r>
            <a:r>
              <a:rPr lang="el-GR" dirty="0" err="1" smtClean="0"/>
              <a:t>Piaget</a:t>
            </a:r>
            <a:r>
              <a:rPr lang="el-GR" dirty="0" smtClean="0"/>
              <a:t>.  </a:t>
            </a:r>
          </a:p>
          <a:p>
            <a:pPr>
              <a:buNone/>
            </a:pPr>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Ερμηνεία </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 Άρα και οντογενετικά, από τη ανυπολόγιστη συνεισφορά του παιχνιδιού στην εξέλιξη της ομιλίας στο παιδί,  φαίνεται ότι ο πρωτόγονος άνθρωπος αξιοποίησε  την έμφυτη ικανότητα για ομιλία ΜΟΝΟ όταν έκανε χρήση των χεριών του για τη δημιουργία εργαλείων..</a:t>
            </a:r>
          </a:p>
          <a:p>
            <a:pPr algn="just"/>
            <a:r>
              <a:rPr lang="el-GR" dirty="0" smtClean="0"/>
              <a:t>Ειδικότερα, ο έλεγχος της ομιλίας από το αριστερό ημισφαίριο το οποίο ελέγχει και τη </a:t>
            </a:r>
            <a:r>
              <a:rPr lang="el-GR" dirty="0" err="1" smtClean="0"/>
              <a:t>δεξιοχειρία</a:t>
            </a:r>
            <a:r>
              <a:rPr lang="el-GR" dirty="0" smtClean="0"/>
              <a:t> δεν μπορεί παρά να αποτελεί μία ασφαλή ερμηνεία του φαινομένου.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Διαπιστώσεις – ερωτήματα - </a:t>
            </a:r>
            <a:r>
              <a:rPr lang="el-GR" sz="3600" b="1" dirty="0" smtClean="0"/>
              <a:t>άλλες θεωρίες </a:t>
            </a:r>
            <a:endParaRPr lang="el-GR" sz="3600" dirty="0"/>
          </a:p>
        </p:txBody>
      </p:sp>
      <p:sp>
        <p:nvSpPr>
          <p:cNvPr id="3" name="2 - Θέση περιεχομένου"/>
          <p:cNvSpPr>
            <a:spLocks noGrp="1"/>
          </p:cNvSpPr>
          <p:nvPr>
            <p:ph idx="1"/>
          </p:nvPr>
        </p:nvSpPr>
        <p:spPr/>
        <p:txBody>
          <a:bodyPr>
            <a:noAutofit/>
          </a:bodyPr>
          <a:lstStyle/>
          <a:p>
            <a:pPr algn="just">
              <a:buNone/>
            </a:pPr>
            <a:r>
              <a:rPr lang="el-GR" sz="2000" dirty="0" smtClean="0"/>
              <a:t>	</a:t>
            </a:r>
            <a:r>
              <a:rPr lang="el-GR" sz="2600" dirty="0" smtClean="0"/>
              <a:t>α)  </a:t>
            </a:r>
            <a:r>
              <a:rPr lang="el-GR" sz="2600" i="1" dirty="0" smtClean="0"/>
              <a:t>Η </a:t>
            </a:r>
            <a:r>
              <a:rPr lang="el-GR" sz="2600" i="1" u="sng" dirty="0" smtClean="0"/>
              <a:t>θεωρία της ονοματοποιίας</a:t>
            </a:r>
            <a:endParaRPr lang="el-GR" sz="2600" dirty="0" smtClean="0"/>
          </a:p>
          <a:p>
            <a:pPr algn="just">
              <a:buNone/>
            </a:pPr>
            <a:r>
              <a:rPr lang="el-GR" sz="2600" dirty="0" smtClean="0"/>
              <a:t>	β) </a:t>
            </a:r>
            <a:r>
              <a:rPr lang="el-GR" sz="2600" i="1" dirty="0" smtClean="0"/>
              <a:t>Η </a:t>
            </a:r>
            <a:r>
              <a:rPr lang="el-GR" sz="2600" i="1" u="sng" dirty="0" smtClean="0"/>
              <a:t>θεωρία των επιφωνημάτων</a:t>
            </a:r>
            <a:endParaRPr lang="el-GR" sz="2600" dirty="0" smtClean="0"/>
          </a:p>
          <a:p>
            <a:pPr algn="just">
              <a:buNone/>
            </a:pPr>
            <a:r>
              <a:rPr lang="el-GR" sz="2600" dirty="0" smtClean="0"/>
              <a:t>	γ)  </a:t>
            </a:r>
            <a:r>
              <a:rPr lang="el-GR" sz="2600" i="1" u="sng" dirty="0" smtClean="0"/>
              <a:t>Η θεωρία των χειρονομιών</a:t>
            </a:r>
            <a:r>
              <a:rPr lang="el-GR" sz="2600" dirty="0" smtClean="0"/>
              <a:t>: Η αφετηρία της ομιλίας βρίσκεται σ’ ένα πρωταρχικό σύστημα χειρονομιών. Την άποψη αυτή  δέχονται σήμερα ορισμένοι </a:t>
            </a:r>
            <a:r>
              <a:rPr lang="el-GR" sz="2600" dirty="0" err="1" smtClean="0"/>
              <a:t>νευρογλωσσολόγοι</a:t>
            </a:r>
            <a:r>
              <a:rPr lang="el-GR" sz="2600" dirty="0" smtClean="0"/>
              <a:t> (</a:t>
            </a:r>
            <a:r>
              <a:rPr lang="el-GR" sz="2600" dirty="0" err="1" smtClean="0"/>
              <a:t>Kimura</a:t>
            </a:r>
            <a:r>
              <a:rPr lang="el-GR" sz="2600" dirty="0" smtClean="0"/>
              <a:t>) καθώς και γλωσσολόγοι (</a:t>
            </a:r>
            <a:r>
              <a:rPr lang="el-GR" sz="2600" dirty="0" err="1" smtClean="0"/>
              <a:t>Tranc</a:t>
            </a:r>
            <a:r>
              <a:rPr lang="el-GR" sz="2600" dirty="0" smtClean="0"/>
              <a:t> </a:t>
            </a:r>
            <a:r>
              <a:rPr lang="el-GR" sz="2600" dirty="0" err="1" smtClean="0"/>
              <a:t>Duc</a:t>
            </a:r>
            <a:r>
              <a:rPr lang="el-GR" sz="2600" dirty="0" smtClean="0"/>
              <a:t> </a:t>
            </a:r>
            <a:r>
              <a:rPr lang="el-GR" sz="2600" dirty="0" err="1" smtClean="0"/>
              <a:t>Tho</a:t>
            </a:r>
            <a:r>
              <a:rPr lang="el-GR" sz="2600" dirty="0" smtClean="0"/>
              <a:t>). Η άποψή τους είναι ότι οι χειρονομίες αποτέλεσαν ένα σύστημα προδρομικό της ομιλίας (που ενδεχόμενα σχετίζεται με την </a:t>
            </a:r>
            <a:r>
              <a:rPr lang="el-GR" sz="2600" dirty="0" err="1" smtClean="0"/>
              <a:t>πρωιμότατη</a:t>
            </a:r>
            <a:r>
              <a:rPr lang="el-GR" sz="2600" dirty="0" smtClean="0"/>
              <a:t> εκείνη φάση όπου τα ανθρώπινα εργαλεία εμφανίζουν ελάχιστη τυποποίηση).</a:t>
            </a:r>
          </a:p>
          <a:p>
            <a:pPr algn="just"/>
            <a:endParaRPr lang="el-GR" sz="2000" dirty="0" smtClean="0"/>
          </a:p>
          <a:p>
            <a:pPr algn="just"/>
            <a:endParaRPr lang="el-GR"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dirty="0" smtClean="0"/>
              <a:t>Η φυσιολογία της ομιλίας</a:t>
            </a:r>
            <a:r>
              <a:rPr lang="el-GR" sz="3200" b="1" i="1" dirty="0" smtClean="0"/>
              <a:t> </a:t>
            </a:r>
            <a:br>
              <a:rPr lang="el-GR" sz="3200" b="1" i="1" dirty="0" smtClean="0"/>
            </a:br>
            <a:r>
              <a:rPr lang="el-GR" sz="4000" b="1" i="1" dirty="0" smtClean="0"/>
              <a:t> Εγκέφαλος  </a:t>
            </a:r>
            <a:endParaRPr lang="el-GR" sz="4000" dirty="0"/>
          </a:p>
        </p:txBody>
      </p:sp>
      <p:sp>
        <p:nvSpPr>
          <p:cNvPr id="3" name="2 - Θέση περιεχομένου"/>
          <p:cNvSpPr>
            <a:spLocks noGrp="1"/>
          </p:cNvSpPr>
          <p:nvPr>
            <p:ph idx="1"/>
          </p:nvPr>
        </p:nvSpPr>
        <p:spPr/>
        <p:txBody>
          <a:bodyPr/>
          <a:lstStyle/>
          <a:p>
            <a:pPr algn="just"/>
            <a:r>
              <a:rPr lang="el-GR" dirty="0" smtClean="0"/>
              <a:t>Τα όργανα παραγωγής ομιλίας επιτελούν μία μηχανική, κατά κάποιο τρόπο, λειτουργία, όμως είναι απαραίτητο να λαμβάνουν από κάπου εντολές και στη συνέχεια να ελέγχονται για την καλή λειτουργία. Αυτό το έργο το έχει αναλάβει, φυσικά,  ο εγκέφαλος. </a:t>
            </a:r>
          </a:p>
          <a:p>
            <a:pPr>
              <a:buNone/>
            </a:pP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E</a:t>
            </a:r>
            <a:r>
              <a:rPr lang="el-GR" dirty="0" smtClean="0"/>
              <a:t>ΓΚΕΦΑΛΟΣ</a:t>
            </a:r>
            <a:endParaRPr lang="el-GR" dirty="0"/>
          </a:p>
        </p:txBody>
      </p:sp>
      <p:pic>
        <p:nvPicPr>
          <p:cNvPr id="8" name="Picture 2" descr="C:\Documents and Settings\user\Τα έγγραφά μου\BRAINS.jpg"/>
          <p:cNvPicPr>
            <a:picLocks noGrp="1" noChangeAspect="1" noChangeArrowheads="1"/>
          </p:cNvPicPr>
          <p:nvPr>
            <p:ph idx="1"/>
          </p:nvPr>
        </p:nvPicPr>
        <p:blipFill>
          <a:blip r:embed="rId2"/>
          <a:srcRect/>
          <a:stretch>
            <a:fillRect/>
          </a:stretch>
        </p:blipFill>
        <p:spPr bwMode="auto">
          <a:xfrm>
            <a:off x="2406650" y="2243931"/>
            <a:ext cx="4330700" cy="32385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600" b="1" dirty="0" smtClean="0"/>
              <a:t>Η φυσιολογία της ομιλίας</a:t>
            </a:r>
            <a:r>
              <a:rPr lang="el-GR" sz="1600" b="1" i="1" dirty="0" smtClean="0"/>
              <a:t> </a:t>
            </a:r>
            <a:br>
              <a:rPr lang="el-GR" sz="1600" b="1" i="1" dirty="0" smtClean="0"/>
            </a:br>
            <a:r>
              <a:rPr lang="el-GR" sz="1600" b="1" i="1" dirty="0" smtClean="0"/>
              <a:t> Εγκέφαλος </a:t>
            </a:r>
            <a:endParaRPr lang="el-GR" sz="1600" dirty="0"/>
          </a:p>
        </p:txBody>
      </p:sp>
      <p:sp>
        <p:nvSpPr>
          <p:cNvPr id="3" name="2 - Θέση περιεχομένου"/>
          <p:cNvSpPr>
            <a:spLocks noGrp="1"/>
          </p:cNvSpPr>
          <p:nvPr>
            <p:ph idx="1"/>
          </p:nvPr>
        </p:nvSpPr>
        <p:spPr/>
        <p:txBody>
          <a:bodyPr>
            <a:noAutofit/>
          </a:bodyPr>
          <a:lstStyle/>
          <a:p>
            <a:pPr algn="just"/>
            <a:r>
              <a:rPr lang="el-GR" dirty="0" smtClean="0"/>
              <a:t>Ο ανθρώπινος εγκέφαλος χωρίζεται σε δυο ημισφαίρια, το </a:t>
            </a:r>
            <a:r>
              <a:rPr lang="el-GR" i="1" dirty="0" smtClean="0"/>
              <a:t>δεξιό</a:t>
            </a:r>
            <a:r>
              <a:rPr lang="el-GR" dirty="0" smtClean="0"/>
              <a:t> και το </a:t>
            </a:r>
            <a:r>
              <a:rPr lang="el-GR" i="1" dirty="0" smtClean="0"/>
              <a:t>αριστερό,</a:t>
            </a:r>
            <a:r>
              <a:rPr lang="el-GR" dirty="0" smtClean="0"/>
              <a:t> που συνδέονται μεταξύ τους με μια μάζα νευρικών ινών που ονομάζεται </a:t>
            </a:r>
            <a:r>
              <a:rPr lang="el-GR" b="1" i="1" dirty="0" smtClean="0"/>
              <a:t>μεσολόβιο</a:t>
            </a:r>
            <a:r>
              <a:rPr lang="el-GR" dirty="0" smtClean="0"/>
              <a:t>. Ο εγκέφαλος εμφανίζει </a:t>
            </a:r>
            <a:r>
              <a:rPr lang="el-GR" i="1" dirty="0" smtClean="0"/>
              <a:t>λειτουργική ασυμμετρία</a:t>
            </a:r>
            <a:r>
              <a:rPr lang="el-GR" dirty="0" smtClean="0"/>
              <a:t>, τα δύο ημισφαίρια, δηλαδή, παρουσιάζουν κάποια </a:t>
            </a:r>
            <a:r>
              <a:rPr lang="el-GR" i="1" dirty="0" smtClean="0"/>
              <a:t>εξειδίκευση</a:t>
            </a:r>
            <a:r>
              <a:rPr lang="el-GR" dirty="0" smtClean="0"/>
              <a:t> ως προς τις λειτουργίες που ελέγχουν και ως προς το είδος των πληροφοριών που επεξεργάζονται.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Η φυσιολογία της ομιλίας</a:t>
            </a:r>
            <a:r>
              <a:rPr lang="el-GR" sz="1800" b="1" i="1" dirty="0" smtClean="0"/>
              <a:t> </a:t>
            </a:r>
            <a:br>
              <a:rPr lang="el-GR" sz="1800" b="1" i="1" dirty="0" smtClean="0"/>
            </a:br>
            <a:r>
              <a:rPr lang="el-GR" sz="1800" b="1" i="1" dirty="0" smtClean="0"/>
              <a:t> Εγκέφαλος </a:t>
            </a:r>
            <a:endParaRPr lang="el-GR" sz="18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Από κλινικές παρατηρήσεις σε ασθενείς που πάσχουν από όγκους στον εγκέφαλο ή έχουν υποστεί εγκεφαλικά επεισόδια, περιπτώσεις επιληπτικών στους οποίους, για λόγους θεραπευτικούς έχουν αποκοπεί οι διασυνδέσεις των δυο ημισφαιρίων, ηλεκτρικός ερεθισμός του φλοιού των ημισφαιρίων κατά τη διάρκεια εγχειρήσεων, νάρκωση ενός ημισφαιρίου με έγχυση βαρβιτουρικών (</a:t>
            </a:r>
            <a:r>
              <a:rPr lang="el-GR" dirty="0" err="1" smtClean="0"/>
              <a:t>Wada</a:t>
            </a:r>
            <a:r>
              <a:rPr lang="el-GR" dirty="0" smtClean="0"/>
              <a:t> </a:t>
            </a:r>
            <a:r>
              <a:rPr lang="el-GR" dirty="0" err="1" smtClean="0"/>
              <a:t>test</a:t>
            </a:r>
            <a:r>
              <a:rPr lang="el-GR" dirty="0" smtClean="0"/>
              <a:t>), έχει διαπιστωθεί ότι, ως προς την ομιλία, ενεργό είναι κύρια το </a:t>
            </a:r>
            <a:r>
              <a:rPr lang="el-GR" i="1" u="sng" dirty="0" smtClean="0"/>
              <a:t>αριστερό</a:t>
            </a:r>
            <a:r>
              <a:rPr lang="el-GR" u="sng" dirty="0" smtClean="0"/>
              <a:t> ημισφαίριο</a:t>
            </a:r>
            <a:r>
              <a:rPr lang="el-GR" dirty="0" smtClean="0"/>
              <a:t>. </a:t>
            </a:r>
          </a:p>
          <a:p>
            <a:pPr>
              <a:buNone/>
            </a:pP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2673</Words>
  <PresentationFormat>Προβολή στην οθόνη (4:3)</PresentationFormat>
  <Paragraphs>131</Paragraphs>
  <Slides>54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54</vt:i4>
      </vt:variant>
    </vt:vector>
  </HeadingPairs>
  <TitlesOfParts>
    <vt:vector size="55" baseType="lpstr">
      <vt:lpstr>Θέμα του Office</vt:lpstr>
      <vt:lpstr>Η φυσιολογία της ομιλίας  Όργανα παραγωγής της ομιλίας </vt:lpstr>
      <vt:lpstr>Η φυσιολογία της ομιλίας  Όργανα παραγωγής της ομιλίας </vt:lpstr>
      <vt:lpstr>Η φυσιολογία της ομιλίας  Όργανα παραγωγής της ομιλίας </vt:lpstr>
      <vt:lpstr>Η φυσιολογία της ομιλίας  Όργανα παραγωγής της ομιλίας </vt:lpstr>
      <vt:lpstr>Διαφάνεια 5</vt:lpstr>
      <vt:lpstr>Η φυσιολογία της ομιλίας   Εγκέφαλος  </vt:lpstr>
      <vt:lpstr>EΓΚΕΦΑΛΟΣ</vt:lpstr>
      <vt:lpstr>Η φυσιολογία της ομιλίας   Εγκέφαλος </vt:lpstr>
      <vt:lpstr>Η φυσιολογία της ομιλίας   Εγκέφαλος </vt:lpstr>
      <vt:lpstr>Η φυσιολογία της ομιλίας   Εγκέφαλος </vt:lpstr>
      <vt:lpstr>Broca &amp; Wernicke </vt:lpstr>
      <vt:lpstr>Διαφάνεια 12</vt:lpstr>
      <vt:lpstr>Η φυσιολογία της ομιλίας   Εγκέφαλος </vt:lpstr>
      <vt:lpstr>Η φυσιολογία της ομιλίας   Εγκέφαλος </vt:lpstr>
      <vt:lpstr>Η φυσιολογία της ομιλίας   Εγκέφαλος </vt:lpstr>
      <vt:lpstr>Η φυσιολογία της ομιλίας   Εγκέφαλος </vt:lpstr>
      <vt:lpstr>Η φυσιολογία της ομιλίας   Εγκέφαλος </vt:lpstr>
      <vt:lpstr>Η φυσιολογία της ομιλίας   Εγκέφαλος </vt:lpstr>
      <vt:lpstr>Πώς εξηγείται η λειτουργική ασυμμετρία;</vt:lpstr>
      <vt:lpstr>Πώς εξηγείται η λειτουργική ασυμμετρία;</vt:lpstr>
      <vt:lpstr>Διαφάνεια 21</vt:lpstr>
      <vt:lpstr> Προέλευση της ομιλίας Πότε και πώς γεννήθηκε η ανθρώπινη γλώσσα;  </vt:lpstr>
      <vt:lpstr>Προέλευση της ομιλίας Πότε και πώς γεννήθηκε η ανθρώπινη γλώσσα;  </vt:lpstr>
      <vt:lpstr> Προέλευση της ομιλίας Πότε και πώς γεννήθηκε η ανθρώπινη γλώσσα;  </vt:lpstr>
      <vt:lpstr> Προέλευση της ομιλίας Πότε και πώς γεννήθηκε η ανθρώπινη γλώσσα;  </vt:lpstr>
      <vt:lpstr>Προέλευση της ομιλίας Πότε και πώς γεννήθηκε η ανθρώπινη γλώσσα; </vt:lpstr>
      <vt:lpstr>   Περιβαλλοντικοί όροι -απολιθωμένα λείψανα-εργαλεία      </vt:lpstr>
      <vt:lpstr>Περιβαλλοντικοί όροι -απολιθωμένα λείψανα-εργαλεία   Πολύ σημαντικές πληροφορίες </vt:lpstr>
      <vt:lpstr>Περιβαλλοντικοί όροι -απολιθωμένα λείψανα-εργαλεία</vt:lpstr>
      <vt:lpstr>Διαφάνεια 30</vt:lpstr>
      <vt:lpstr> Περιβαλλοντικοί όροι -απολιθωμένα λείψανα-  εργαλεία   </vt:lpstr>
      <vt:lpstr>Περιβαλλοντικοί όροι -απολιθωμένα λείψανα-εργαλεία  </vt:lpstr>
      <vt:lpstr> Περιβαλλοντικοί όροι -απολιθωμένα λείψανα-εργαλεία  </vt:lpstr>
      <vt:lpstr>Περιβαλλοντικοί όροι -απολιθωμένα λείψανα-εργαλεία</vt:lpstr>
      <vt:lpstr>Ανεπεξέργαστα εργαλεία </vt:lpstr>
      <vt:lpstr>Περιβαλλοντικοί όροι -απολιθωμένα λείψανα-εργαλεία</vt:lpstr>
      <vt:lpstr>Περιβαλλοντικοί όροι -απολιθωμένα λείψανα-εργαλεία</vt:lpstr>
      <vt:lpstr>ΤΥΠΟΠΟΙΗΜΕΝΑ ΕΡΓΑΛΕΙΑ</vt:lpstr>
      <vt:lpstr>Περιβαλλοντικοί όροι -απολιθωμένα λείψανα-εργαλεία</vt:lpstr>
      <vt:lpstr>Περιβαλλοντικοί όροι -απολιθωμένα λείψανα-εργαλεία</vt:lpstr>
      <vt:lpstr>Διαφάνεια 41</vt:lpstr>
      <vt:lpstr>Διαφάνεια 42</vt:lpstr>
      <vt:lpstr>Διαφάνεια 43</vt:lpstr>
      <vt:lpstr>Περιβαλλοντικοί όροι -απολιθωμένα λείψανα-εργαλεία</vt:lpstr>
      <vt:lpstr>Διαπιστώσεις   </vt:lpstr>
      <vt:lpstr>Διαπιστώσεις /ερμηνεία</vt:lpstr>
      <vt:lpstr>Διαπιστώσεις /ερμηνεία </vt:lpstr>
      <vt:lpstr>Διαπιστώσεις – ερωτήματα - άλλες θεωρίες </vt:lpstr>
      <vt:lpstr>Διαπιστώσεις – ερωτήματα - άλλες θεωρίες </vt:lpstr>
      <vt:lpstr>Διαπιστώσεις – ερωτήματα - άλλες θεωρίες </vt:lpstr>
      <vt:lpstr>Διαπιστώσεις – ερωτήματα - άλλες θεωρίες </vt:lpstr>
      <vt:lpstr>  Πώς εξηγείται αυτή η εντυπωσιακή αλληλεξάρτηση ομιλίας/ πρακτικής δραστηριότητας στο παιδί; </vt:lpstr>
      <vt:lpstr>Ερμηνεία </vt:lpstr>
      <vt:lpstr>Διαπιστώσεις – ερωτήματα - άλλες θεωρίες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cp:lastModifiedBy>user</cp:lastModifiedBy>
  <cp:revision>76</cp:revision>
  <dcterms:modified xsi:type="dcterms:W3CDTF">2015-12-14T18:27:17Z</dcterms:modified>
</cp:coreProperties>
</file>