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2"/>
  </p:sldMasterIdLst>
  <p:notesMasterIdLst>
    <p:notesMasterId r:id="rId37"/>
  </p:notesMasterIdLst>
  <p:handoutMasterIdLst>
    <p:handoutMasterId r:id="rId38"/>
  </p:handoutMasterIdLst>
  <p:sldIdLst>
    <p:sldId id="256" r:id="rId3"/>
    <p:sldId id="259" r:id="rId4"/>
    <p:sldId id="301" r:id="rId5"/>
    <p:sldId id="302" r:id="rId6"/>
    <p:sldId id="369" r:id="rId7"/>
    <p:sldId id="306" r:id="rId8"/>
    <p:sldId id="304" r:id="rId9"/>
    <p:sldId id="604" r:id="rId10"/>
    <p:sldId id="307" r:id="rId11"/>
    <p:sldId id="606" r:id="rId12"/>
    <p:sldId id="417" r:id="rId13"/>
    <p:sldId id="305" r:id="rId14"/>
    <p:sldId id="433" r:id="rId15"/>
    <p:sldId id="309" r:id="rId16"/>
    <p:sldId id="310" r:id="rId17"/>
    <p:sldId id="434" r:id="rId18"/>
    <p:sldId id="435" r:id="rId19"/>
    <p:sldId id="436" r:id="rId20"/>
    <p:sldId id="315" r:id="rId21"/>
    <p:sldId id="313" r:id="rId22"/>
    <p:sldId id="605" r:id="rId23"/>
    <p:sldId id="316" r:id="rId24"/>
    <p:sldId id="584" r:id="rId25"/>
    <p:sldId id="599" r:id="rId26"/>
    <p:sldId id="600" r:id="rId27"/>
    <p:sldId id="601" r:id="rId28"/>
    <p:sldId id="318" r:id="rId29"/>
    <p:sldId id="603" r:id="rId30"/>
    <p:sldId id="317" r:id="rId31"/>
    <p:sldId id="397" r:id="rId32"/>
    <p:sldId id="607" r:id="rId33"/>
    <p:sldId id="300" r:id="rId34"/>
    <p:sldId id="319" r:id="rId35"/>
    <p:sldId id="538"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69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86307" autoAdjust="0"/>
  </p:normalViewPr>
  <p:slideViewPr>
    <p:cSldViewPr>
      <p:cViewPr varScale="1">
        <p:scale>
          <a:sx n="73" d="100"/>
          <a:sy n="73" d="100"/>
        </p:scale>
        <p:origin x="1776" y="77"/>
      </p:cViewPr>
      <p:guideLst>
        <p:guide orient="horz" pos="2160"/>
        <p:guide pos="2880"/>
      </p:guideLst>
    </p:cSldViewPr>
  </p:slideViewPr>
  <p:notesTextViewPr>
    <p:cViewPr>
      <p:scale>
        <a:sx n="100" d="100"/>
        <a:sy n="100" d="100"/>
      </p:scale>
      <p:origin x="0" y="0"/>
    </p:cViewPr>
  </p:notesTextViewPr>
  <p:notesViewPr>
    <p:cSldViewPr>
      <p:cViewPr varScale="1">
        <p:scale>
          <a:sx n="67" d="100"/>
          <a:sy n="67" d="100"/>
        </p:scale>
        <p:origin x="-3168" y="-7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F10BB7-EBF6-465E-94C1-5A442923753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D4DF7689-0949-46CC-BF42-0B797CEEFB68}">
      <dgm:prSet custT="1"/>
      <dgm:spPr>
        <a:solidFill>
          <a:schemeClr val="bg1">
            <a:lumMod val="75000"/>
          </a:schemeClr>
        </a:solidFill>
      </dgm:spPr>
      <dgm:t>
        <a:bodyPr/>
        <a:lstStyle/>
        <a:p>
          <a:pPr algn="ctr" rtl="0">
            <a:spcAft>
              <a:spcPts val="1200"/>
            </a:spcAft>
          </a:pPr>
          <a:r>
            <a:rPr lang="el-GR" sz="2000" b="1" dirty="0">
              <a:solidFill>
                <a:schemeClr val="tx1"/>
              </a:solidFill>
              <a:latin typeface="Calibri" panose="020F0502020204030204" pitchFamily="34" charset="0"/>
              <a:cs typeface="Calibri" panose="020F0502020204030204" pitchFamily="34" charset="0"/>
            </a:rPr>
            <a:t>ΠΡΟΠΤΥΧΙΑΚΟ ΠΡΟΓΡΑΜΜΑ ΣΠΟΥΔΩΝ </a:t>
          </a:r>
        </a:p>
      </dgm:t>
    </dgm:pt>
    <dgm:pt modelId="{F259B0C4-C3D6-475C-B743-3E014E32E747}" type="parTrans" cxnId="{5BC74CC7-99D2-4A44-806A-450C2312B473}">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C200E7F3-E46B-4EE0-BCAA-B84CC2545F4B}" type="sibTrans" cxnId="{5BC74CC7-99D2-4A44-806A-450C2312B473}">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EACCF83C-8416-4773-8D1F-98A68B42B6DE}">
      <dgm:prSet custT="1"/>
      <dgm:spPr>
        <a:solidFill>
          <a:schemeClr val="bg1">
            <a:lumMod val="75000"/>
          </a:schemeClr>
        </a:solidFill>
      </dgm:spPr>
      <dgm:t>
        <a:bodyPr/>
        <a:lstStyle/>
        <a:p>
          <a:pPr rtl="0">
            <a:spcAft>
              <a:spcPts val="1200"/>
            </a:spcAft>
          </a:pPr>
          <a:r>
            <a:rPr lang="el-GR" sz="2000" b="1" dirty="0">
              <a:solidFill>
                <a:schemeClr val="tx1"/>
              </a:solidFill>
              <a:latin typeface="Calibri" panose="020F0502020204030204" pitchFamily="34" charset="0"/>
              <a:cs typeface="Calibri" panose="020F0502020204030204" pitchFamily="34" charset="0"/>
            </a:rPr>
            <a:t>Μάθημα </a:t>
          </a:r>
          <a:r>
            <a:rPr lang="el-GR" sz="2000" b="1" dirty="0">
              <a:solidFill>
                <a:schemeClr val="tx1"/>
              </a:solidFill>
              <a:latin typeface="Calibri" panose="020F0502020204030204" pitchFamily="34" charset="0"/>
              <a:ea typeface="Cambria" pitchFamily="18" charset="0"/>
              <a:cs typeface="Calibri" panose="020F0502020204030204" pitchFamily="34" charset="0"/>
            </a:rPr>
            <a:t>Ν</a:t>
          </a:r>
          <a:r>
            <a:rPr lang="en-US" sz="2000" b="1" dirty="0">
              <a:solidFill>
                <a:schemeClr val="tx1"/>
              </a:solidFill>
              <a:latin typeface="Calibri" panose="020F0502020204030204" pitchFamily="34" charset="0"/>
              <a:ea typeface="Cambria" pitchFamily="18" charset="0"/>
              <a:cs typeface="Calibri" panose="020F0502020204030204" pitchFamily="34" charset="0"/>
            </a:rPr>
            <a:t>071</a:t>
          </a:r>
          <a:r>
            <a:rPr lang="el-GR" sz="2000" b="1" dirty="0">
              <a:solidFill>
                <a:schemeClr val="tx1"/>
              </a:solidFill>
              <a:latin typeface="Calibri" panose="020F0502020204030204" pitchFamily="34" charset="0"/>
              <a:ea typeface="Cambria" pitchFamily="18" charset="0"/>
              <a:cs typeface="Calibri" panose="020F0502020204030204" pitchFamily="34" charset="0"/>
            </a:rPr>
            <a:t> ΟΛΥΜΠΙΑΚΗ ΚΑΙ ΑΘΛΗΤΙΚΗ ΠΑΙΔΕΙΑ</a:t>
          </a:r>
          <a:endParaRPr lang="el-GR" sz="2000" b="1" dirty="0">
            <a:solidFill>
              <a:schemeClr val="tx1"/>
            </a:solidFill>
            <a:latin typeface="Calibri" panose="020F0502020204030204" pitchFamily="34" charset="0"/>
            <a:cs typeface="Calibri" panose="020F0502020204030204" pitchFamily="34" charset="0"/>
          </a:endParaRPr>
        </a:p>
      </dgm:t>
    </dgm:pt>
    <dgm:pt modelId="{E9B60407-82EA-4F56-9743-75291EB92CCA}" type="parTrans" cxnId="{4A29A8A0-5AD6-41CA-A3BB-1EDE704BA764}">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3F70B514-E7FF-4094-9DA5-1D3E6CE4F1CC}" type="sibTrans" cxnId="{4A29A8A0-5AD6-41CA-A3BB-1EDE704BA764}">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32B8A367-8905-4A0A-9706-AB7C02E118F9}">
      <dgm:prSet custT="1"/>
      <dgm:spPr>
        <a:solidFill>
          <a:schemeClr val="bg1">
            <a:lumMod val="75000"/>
          </a:schemeClr>
        </a:solidFill>
      </dgm:spPr>
      <dgm:t>
        <a:bodyPr/>
        <a:lstStyle/>
        <a:p>
          <a:pPr>
            <a:spcAft>
              <a:spcPts val="1200"/>
            </a:spcAft>
          </a:pPr>
          <a:r>
            <a:rPr lang="el-GR" altLang="el-GR" sz="2000" b="1" dirty="0">
              <a:solidFill>
                <a:schemeClr val="tx1"/>
              </a:solidFill>
              <a:latin typeface="Calibri" panose="020F0502020204030204" pitchFamily="34" charset="0"/>
              <a:cs typeface="Calibri" panose="020F0502020204030204" pitchFamily="34" charset="0"/>
            </a:rPr>
            <a:t>Υπεύθυνος Μαθήματος: Ευάγγελος </a:t>
          </a:r>
          <a:r>
            <a:rPr lang="el-GR" altLang="el-GR" sz="2000" b="1" dirty="0" err="1">
              <a:solidFill>
                <a:schemeClr val="tx1"/>
              </a:solidFill>
              <a:latin typeface="Calibri" panose="020F0502020204030204" pitchFamily="34" charset="0"/>
              <a:cs typeface="Calibri" panose="020F0502020204030204" pitchFamily="34" charset="0"/>
            </a:rPr>
            <a:t>Αλμπανίδης</a:t>
          </a:r>
          <a:r>
            <a:rPr lang="el-GR" altLang="el-GR" sz="2000" b="1" dirty="0">
              <a:solidFill>
                <a:schemeClr val="tx1"/>
              </a:solidFill>
              <a:latin typeface="Calibri" panose="020F0502020204030204" pitchFamily="34" charset="0"/>
              <a:cs typeface="Calibri" panose="020F0502020204030204" pitchFamily="34" charset="0"/>
            </a:rPr>
            <a:t>, Καθηγητής</a:t>
          </a:r>
          <a:endParaRPr lang="el-GR" sz="2000" b="1" dirty="0">
            <a:solidFill>
              <a:schemeClr val="tx1"/>
            </a:solidFill>
            <a:latin typeface="Calibri" panose="020F0502020204030204" pitchFamily="34" charset="0"/>
            <a:cs typeface="Calibri" panose="020F0502020204030204" pitchFamily="34" charset="0"/>
          </a:endParaRPr>
        </a:p>
      </dgm:t>
    </dgm:pt>
    <dgm:pt modelId="{6B8D2E98-886F-4CF6-A5DA-72DA8DE31542}" type="parTrans" cxnId="{6E924084-EC3C-4395-AF05-2F0650100DD8}">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3B20B170-33C9-4F66-B5EE-D6AD9E0FE639}" type="sibTrans" cxnId="{6E924084-EC3C-4395-AF05-2F0650100DD8}">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7F785654-52E1-437A-8C35-036AF6C912BE}">
      <dgm:prSet custT="1"/>
      <dgm:spPr>
        <a:solidFill>
          <a:schemeClr val="bg1">
            <a:lumMod val="75000"/>
          </a:schemeClr>
        </a:solidFill>
      </dgm:spPr>
      <dgm:t>
        <a:bodyPr/>
        <a:lstStyle/>
        <a:p>
          <a:pPr>
            <a:spcAft>
              <a:spcPts val="1200"/>
            </a:spcAft>
          </a:pPr>
          <a:r>
            <a:rPr lang="el-GR" sz="2000" b="1" dirty="0">
              <a:solidFill>
                <a:schemeClr val="tx1"/>
              </a:solidFill>
              <a:latin typeface="Calibri" panose="020F0502020204030204" pitchFamily="34" charset="0"/>
              <a:cs typeface="Calibri" panose="020F0502020204030204" pitchFamily="34" charset="0"/>
            </a:rPr>
            <a:t>Διδάσκουσα: Ελευθερία Μορέλα</a:t>
          </a:r>
        </a:p>
      </dgm:t>
    </dgm:pt>
    <dgm:pt modelId="{AC126E1F-4F77-4CCF-B351-E8502C773202}" type="parTrans" cxnId="{10162FED-8E58-47CA-93BD-175833B9BD94}">
      <dgm:prSet/>
      <dgm:spPr/>
      <dgm:t>
        <a:bodyPr/>
        <a:lstStyle/>
        <a:p>
          <a:pPr>
            <a:spcAft>
              <a:spcPts val="1200"/>
            </a:spcAft>
          </a:pPr>
          <a:endParaRPr lang="el-GR" sz="1800" b="1">
            <a:solidFill>
              <a:schemeClr val="tx1"/>
            </a:solidFill>
          </a:endParaRPr>
        </a:p>
      </dgm:t>
    </dgm:pt>
    <dgm:pt modelId="{EDB85236-FD35-4C3E-AE0A-3BF60487EFE0}" type="sibTrans" cxnId="{10162FED-8E58-47CA-93BD-175833B9BD94}">
      <dgm:prSet/>
      <dgm:spPr/>
      <dgm:t>
        <a:bodyPr/>
        <a:lstStyle/>
        <a:p>
          <a:pPr>
            <a:spcAft>
              <a:spcPts val="1200"/>
            </a:spcAft>
          </a:pPr>
          <a:endParaRPr lang="el-GR" sz="1800" b="1">
            <a:solidFill>
              <a:schemeClr val="tx1"/>
            </a:solidFill>
          </a:endParaRPr>
        </a:p>
      </dgm:t>
    </dgm:pt>
    <dgm:pt modelId="{51E4A674-36E7-4AC9-A9F3-E9EF41566A0B}" type="pres">
      <dgm:prSet presAssocID="{A1F10BB7-EBF6-465E-94C1-5A442923753D}" presName="linear" presStyleCnt="0">
        <dgm:presLayoutVars>
          <dgm:animLvl val="lvl"/>
          <dgm:resizeHandles val="exact"/>
        </dgm:presLayoutVars>
      </dgm:prSet>
      <dgm:spPr/>
    </dgm:pt>
    <dgm:pt modelId="{B2DA14DA-CAC1-4E33-A00F-A6B6895BB7FA}" type="pres">
      <dgm:prSet presAssocID="{D4DF7689-0949-46CC-BF42-0B797CEEFB68}" presName="parentText" presStyleLbl="node1" presStyleIdx="0" presStyleCnt="4">
        <dgm:presLayoutVars>
          <dgm:chMax val="0"/>
          <dgm:bulletEnabled val="1"/>
        </dgm:presLayoutVars>
      </dgm:prSet>
      <dgm:spPr/>
    </dgm:pt>
    <dgm:pt modelId="{8EADED88-5181-4B21-AF98-313AEEED2936}" type="pres">
      <dgm:prSet presAssocID="{C200E7F3-E46B-4EE0-BCAA-B84CC2545F4B}" presName="spacer" presStyleCnt="0"/>
      <dgm:spPr/>
    </dgm:pt>
    <dgm:pt modelId="{28273F9F-14AE-49F2-9F17-04FD4FF1D53E}" type="pres">
      <dgm:prSet presAssocID="{EACCF83C-8416-4773-8D1F-98A68B42B6DE}" presName="parentText" presStyleLbl="node1" presStyleIdx="1" presStyleCnt="4">
        <dgm:presLayoutVars>
          <dgm:chMax val="0"/>
          <dgm:bulletEnabled val="1"/>
        </dgm:presLayoutVars>
      </dgm:prSet>
      <dgm:spPr/>
    </dgm:pt>
    <dgm:pt modelId="{73CE859F-06FC-41CC-8AFD-DC287803ADEE}" type="pres">
      <dgm:prSet presAssocID="{3F70B514-E7FF-4094-9DA5-1D3E6CE4F1CC}" presName="spacer" presStyleCnt="0"/>
      <dgm:spPr/>
    </dgm:pt>
    <dgm:pt modelId="{4D67E7F2-9193-40CE-BCDB-3F56A2A5DFFF}" type="pres">
      <dgm:prSet presAssocID="{32B8A367-8905-4A0A-9706-AB7C02E118F9}" presName="parentText" presStyleLbl="node1" presStyleIdx="2" presStyleCnt="4">
        <dgm:presLayoutVars>
          <dgm:chMax val="0"/>
          <dgm:bulletEnabled val="1"/>
        </dgm:presLayoutVars>
      </dgm:prSet>
      <dgm:spPr/>
    </dgm:pt>
    <dgm:pt modelId="{CF60C398-A318-46A0-AAC1-01DD72E01925}" type="pres">
      <dgm:prSet presAssocID="{3B20B170-33C9-4F66-B5EE-D6AD9E0FE639}" presName="spacer" presStyleCnt="0"/>
      <dgm:spPr/>
    </dgm:pt>
    <dgm:pt modelId="{4FCBFD54-8713-4BC3-8773-6D7F5A1CB75C}" type="pres">
      <dgm:prSet presAssocID="{7F785654-52E1-437A-8C35-036AF6C912BE}" presName="parentText" presStyleLbl="node1" presStyleIdx="3" presStyleCnt="4" custLinFactY="88805" custLinFactNeighborX="478" custLinFactNeighborY="100000">
        <dgm:presLayoutVars>
          <dgm:chMax val="0"/>
          <dgm:bulletEnabled val="1"/>
        </dgm:presLayoutVars>
      </dgm:prSet>
      <dgm:spPr/>
    </dgm:pt>
  </dgm:ptLst>
  <dgm:cxnLst>
    <dgm:cxn modelId="{411DE90B-8DE1-4BF6-8FC8-9182B3558E65}" type="presOf" srcId="{D4DF7689-0949-46CC-BF42-0B797CEEFB68}" destId="{B2DA14DA-CAC1-4E33-A00F-A6B6895BB7FA}" srcOrd="0" destOrd="0" presId="urn:microsoft.com/office/officeart/2005/8/layout/vList2"/>
    <dgm:cxn modelId="{EB689F6B-C6EE-4CC2-8822-D37274DBE3E4}" type="presOf" srcId="{32B8A367-8905-4A0A-9706-AB7C02E118F9}" destId="{4D67E7F2-9193-40CE-BCDB-3F56A2A5DFFF}" srcOrd="0" destOrd="0" presId="urn:microsoft.com/office/officeart/2005/8/layout/vList2"/>
    <dgm:cxn modelId="{DB020E4C-5F28-4CE5-84B9-CC84D8649C82}" type="presOf" srcId="{7F785654-52E1-437A-8C35-036AF6C912BE}" destId="{4FCBFD54-8713-4BC3-8773-6D7F5A1CB75C}" srcOrd="0" destOrd="0" presId="urn:microsoft.com/office/officeart/2005/8/layout/vList2"/>
    <dgm:cxn modelId="{130D074D-3424-4AB9-BA6F-3B30A9C50025}" type="presOf" srcId="{A1F10BB7-EBF6-465E-94C1-5A442923753D}" destId="{51E4A674-36E7-4AC9-A9F3-E9EF41566A0B}" srcOrd="0" destOrd="0" presId="urn:microsoft.com/office/officeart/2005/8/layout/vList2"/>
    <dgm:cxn modelId="{6E924084-EC3C-4395-AF05-2F0650100DD8}" srcId="{A1F10BB7-EBF6-465E-94C1-5A442923753D}" destId="{32B8A367-8905-4A0A-9706-AB7C02E118F9}" srcOrd="2" destOrd="0" parTransId="{6B8D2E98-886F-4CF6-A5DA-72DA8DE31542}" sibTransId="{3B20B170-33C9-4F66-B5EE-D6AD9E0FE639}"/>
    <dgm:cxn modelId="{4A29A8A0-5AD6-41CA-A3BB-1EDE704BA764}" srcId="{A1F10BB7-EBF6-465E-94C1-5A442923753D}" destId="{EACCF83C-8416-4773-8D1F-98A68B42B6DE}" srcOrd="1" destOrd="0" parTransId="{E9B60407-82EA-4F56-9743-75291EB92CCA}" sibTransId="{3F70B514-E7FF-4094-9DA5-1D3E6CE4F1CC}"/>
    <dgm:cxn modelId="{5BC74CC7-99D2-4A44-806A-450C2312B473}" srcId="{A1F10BB7-EBF6-465E-94C1-5A442923753D}" destId="{D4DF7689-0949-46CC-BF42-0B797CEEFB68}" srcOrd="0" destOrd="0" parTransId="{F259B0C4-C3D6-475C-B743-3E014E32E747}" sibTransId="{C200E7F3-E46B-4EE0-BCAA-B84CC2545F4B}"/>
    <dgm:cxn modelId="{10162FED-8E58-47CA-93BD-175833B9BD94}" srcId="{A1F10BB7-EBF6-465E-94C1-5A442923753D}" destId="{7F785654-52E1-437A-8C35-036AF6C912BE}" srcOrd="3" destOrd="0" parTransId="{AC126E1F-4F77-4CCF-B351-E8502C773202}" sibTransId="{EDB85236-FD35-4C3E-AE0A-3BF60487EFE0}"/>
    <dgm:cxn modelId="{4AFEE4FB-26A1-4E28-9339-F08DAC6AD364}" type="presOf" srcId="{EACCF83C-8416-4773-8D1F-98A68B42B6DE}" destId="{28273F9F-14AE-49F2-9F17-04FD4FF1D53E}" srcOrd="0" destOrd="0" presId="urn:microsoft.com/office/officeart/2005/8/layout/vList2"/>
    <dgm:cxn modelId="{9AE6A71C-5BBE-49DA-9717-59ECF6334FD3}" type="presParOf" srcId="{51E4A674-36E7-4AC9-A9F3-E9EF41566A0B}" destId="{B2DA14DA-CAC1-4E33-A00F-A6B6895BB7FA}" srcOrd="0" destOrd="0" presId="urn:microsoft.com/office/officeart/2005/8/layout/vList2"/>
    <dgm:cxn modelId="{01CAB817-A620-4CA8-A3F1-9F3ED8F39ACA}" type="presParOf" srcId="{51E4A674-36E7-4AC9-A9F3-E9EF41566A0B}" destId="{8EADED88-5181-4B21-AF98-313AEEED2936}" srcOrd="1" destOrd="0" presId="urn:microsoft.com/office/officeart/2005/8/layout/vList2"/>
    <dgm:cxn modelId="{2FD5A1E3-74D7-4B62-AF64-4F7B1C8A5B42}" type="presParOf" srcId="{51E4A674-36E7-4AC9-A9F3-E9EF41566A0B}" destId="{28273F9F-14AE-49F2-9F17-04FD4FF1D53E}" srcOrd="2" destOrd="0" presId="urn:microsoft.com/office/officeart/2005/8/layout/vList2"/>
    <dgm:cxn modelId="{5EFF65E4-D507-4E49-9549-5ABDACEA101C}" type="presParOf" srcId="{51E4A674-36E7-4AC9-A9F3-E9EF41566A0B}" destId="{73CE859F-06FC-41CC-8AFD-DC287803ADEE}" srcOrd="3" destOrd="0" presId="urn:microsoft.com/office/officeart/2005/8/layout/vList2"/>
    <dgm:cxn modelId="{8E802D93-7D7E-4603-BACD-EE67554E43B9}" type="presParOf" srcId="{51E4A674-36E7-4AC9-A9F3-E9EF41566A0B}" destId="{4D67E7F2-9193-40CE-BCDB-3F56A2A5DFFF}" srcOrd="4" destOrd="0" presId="urn:microsoft.com/office/officeart/2005/8/layout/vList2"/>
    <dgm:cxn modelId="{997A0059-27B0-4028-9119-2D5010FF62F1}" type="presParOf" srcId="{51E4A674-36E7-4AC9-A9F3-E9EF41566A0B}" destId="{CF60C398-A318-46A0-AAC1-01DD72E01925}" srcOrd="5" destOrd="0" presId="urn:microsoft.com/office/officeart/2005/8/layout/vList2"/>
    <dgm:cxn modelId="{292E42D5-79DB-4112-A39A-04DA1B43F801}" type="presParOf" srcId="{51E4A674-36E7-4AC9-A9F3-E9EF41566A0B}" destId="{4FCBFD54-8713-4BC3-8773-6D7F5A1CB75C}" srcOrd="6" destOrd="0" presId="urn:microsoft.com/office/officeart/2005/8/layout/vList2"/>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DA14DA-CAC1-4E33-A00F-A6B6895BB7FA}">
      <dsp:nvSpPr>
        <dsp:cNvPr id="0" name=""/>
        <dsp:cNvSpPr/>
      </dsp:nvSpPr>
      <dsp:spPr>
        <a:xfrm>
          <a:off x="0" y="11999"/>
          <a:ext cx="7705801" cy="484380"/>
        </a:xfrm>
        <a:prstGeom prst="round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ts val="1200"/>
            </a:spcAft>
            <a:buNone/>
          </a:pPr>
          <a:r>
            <a:rPr lang="el-GR" sz="2000" b="1" kern="1200" dirty="0">
              <a:solidFill>
                <a:schemeClr val="tx1"/>
              </a:solidFill>
              <a:latin typeface="Calibri" panose="020F0502020204030204" pitchFamily="34" charset="0"/>
              <a:cs typeface="Calibri" panose="020F0502020204030204" pitchFamily="34" charset="0"/>
            </a:rPr>
            <a:t>ΠΡΟΠΤΥΧΙΑΚΟ ΠΡΟΓΡΑΜΜΑ ΣΠΟΥΔΩΝ </a:t>
          </a:r>
        </a:p>
      </dsp:txBody>
      <dsp:txXfrm>
        <a:off x="23645" y="35644"/>
        <a:ext cx="7658511" cy="437090"/>
      </dsp:txXfrm>
    </dsp:sp>
    <dsp:sp modelId="{28273F9F-14AE-49F2-9F17-04FD4FF1D53E}">
      <dsp:nvSpPr>
        <dsp:cNvPr id="0" name=""/>
        <dsp:cNvSpPr/>
      </dsp:nvSpPr>
      <dsp:spPr>
        <a:xfrm>
          <a:off x="0" y="562619"/>
          <a:ext cx="7705801" cy="484380"/>
        </a:xfrm>
        <a:prstGeom prst="round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ts val="1200"/>
            </a:spcAft>
            <a:buNone/>
          </a:pPr>
          <a:r>
            <a:rPr lang="el-GR" sz="2000" b="1" kern="1200" dirty="0">
              <a:solidFill>
                <a:schemeClr val="tx1"/>
              </a:solidFill>
              <a:latin typeface="Calibri" panose="020F0502020204030204" pitchFamily="34" charset="0"/>
              <a:cs typeface="Calibri" panose="020F0502020204030204" pitchFamily="34" charset="0"/>
            </a:rPr>
            <a:t>Μάθημα </a:t>
          </a:r>
          <a:r>
            <a:rPr lang="el-GR" sz="2000" b="1" kern="1200" dirty="0">
              <a:solidFill>
                <a:schemeClr val="tx1"/>
              </a:solidFill>
              <a:latin typeface="Calibri" panose="020F0502020204030204" pitchFamily="34" charset="0"/>
              <a:ea typeface="Cambria" pitchFamily="18" charset="0"/>
              <a:cs typeface="Calibri" panose="020F0502020204030204" pitchFamily="34" charset="0"/>
            </a:rPr>
            <a:t>Ν</a:t>
          </a:r>
          <a:r>
            <a:rPr lang="en-US" sz="2000" b="1" kern="1200" dirty="0">
              <a:solidFill>
                <a:schemeClr val="tx1"/>
              </a:solidFill>
              <a:latin typeface="Calibri" panose="020F0502020204030204" pitchFamily="34" charset="0"/>
              <a:ea typeface="Cambria" pitchFamily="18" charset="0"/>
              <a:cs typeface="Calibri" panose="020F0502020204030204" pitchFamily="34" charset="0"/>
            </a:rPr>
            <a:t>071</a:t>
          </a:r>
          <a:r>
            <a:rPr lang="el-GR" sz="2000" b="1" kern="1200" dirty="0">
              <a:solidFill>
                <a:schemeClr val="tx1"/>
              </a:solidFill>
              <a:latin typeface="Calibri" panose="020F0502020204030204" pitchFamily="34" charset="0"/>
              <a:ea typeface="Cambria" pitchFamily="18" charset="0"/>
              <a:cs typeface="Calibri" panose="020F0502020204030204" pitchFamily="34" charset="0"/>
            </a:rPr>
            <a:t> ΟΛΥΜΠΙΑΚΗ ΚΑΙ ΑΘΛΗΤΙΚΗ ΠΑΙΔΕΙΑ</a:t>
          </a:r>
          <a:endParaRPr lang="el-GR" sz="2000" b="1" kern="1200" dirty="0">
            <a:solidFill>
              <a:schemeClr val="tx1"/>
            </a:solidFill>
            <a:latin typeface="Calibri" panose="020F0502020204030204" pitchFamily="34" charset="0"/>
            <a:cs typeface="Calibri" panose="020F0502020204030204" pitchFamily="34" charset="0"/>
          </a:endParaRPr>
        </a:p>
      </dsp:txBody>
      <dsp:txXfrm>
        <a:off x="23645" y="586264"/>
        <a:ext cx="7658511" cy="437090"/>
      </dsp:txXfrm>
    </dsp:sp>
    <dsp:sp modelId="{4D67E7F2-9193-40CE-BCDB-3F56A2A5DFFF}">
      <dsp:nvSpPr>
        <dsp:cNvPr id="0" name=""/>
        <dsp:cNvSpPr/>
      </dsp:nvSpPr>
      <dsp:spPr>
        <a:xfrm>
          <a:off x="0" y="1113239"/>
          <a:ext cx="7705801" cy="484380"/>
        </a:xfrm>
        <a:prstGeom prst="round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ts val="1200"/>
            </a:spcAft>
            <a:buNone/>
          </a:pPr>
          <a:r>
            <a:rPr lang="el-GR" altLang="el-GR" sz="2000" b="1" kern="1200" dirty="0">
              <a:solidFill>
                <a:schemeClr val="tx1"/>
              </a:solidFill>
              <a:latin typeface="Calibri" panose="020F0502020204030204" pitchFamily="34" charset="0"/>
              <a:cs typeface="Calibri" panose="020F0502020204030204" pitchFamily="34" charset="0"/>
            </a:rPr>
            <a:t>Υπεύθυνος Μαθήματος: Ευάγγελος </a:t>
          </a:r>
          <a:r>
            <a:rPr lang="el-GR" altLang="el-GR" sz="2000" b="1" kern="1200" dirty="0" err="1">
              <a:solidFill>
                <a:schemeClr val="tx1"/>
              </a:solidFill>
              <a:latin typeface="Calibri" panose="020F0502020204030204" pitchFamily="34" charset="0"/>
              <a:cs typeface="Calibri" panose="020F0502020204030204" pitchFamily="34" charset="0"/>
            </a:rPr>
            <a:t>Αλμπανίδης</a:t>
          </a:r>
          <a:r>
            <a:rPr lang="el-GR" altLang="el-GR" sz="2000" b="1" kern="1200" dirty="0">
              <a:solidFill>
                <a:schemeClr val="tx1"/>
              </a:solidFill>
              <a:latin typeface="Calibri" panose="020F0502020204030204" pitchFamily="34" charset="0"/>
              <a:cs typeface="Calibri" panose="020F0502020204030204" pitchFamily="34" charset="0"/>
            </a:rPr>
            <a:t>, Καθηγητής</a:t>
          </a:r>
          <a:endParaRPr lang="el-GR" sz="2000" b="1" kern="1200" dirty="0">
            <a:solidFill>
              <a:schemeClr val="tx1"/>
            </a:solidFill>
            <a:latin typeface="Calibri" panose="020F0502020204030204" pitchFamily="34" charset="0"/>
            <a:cs typeface="Calibri" panose="020F0502020204030204" pitchFamily="34" charset="0"/>
          </a:endParaRPr>
        </a:p>
      </dsp:txBody>
      <dsp:txXfrm>
        <a:off x="23645" y="1136884"/>
        <a:ext cx="7658511" cy="437090"/>
      </dsp:txXfrm>
    </dsp:sp>
    <dsp:sp modelId="{4FCBFD54-8713-4BC3-8773-6D7F5A1CB75C}">
      <dsp:nvSpPr>
        <dsp:cNvPr id="0" name=""/>
        <dsp:cNvSpPr/>
      </dsp:nvSpPr>
      <dsp:spPr>
        <a:xfrm>
          <a:off x="0" y="1675859"/>
          <a:ext cx="7705801" cy="484380"/>
        </a:xfrm>
        <a:prstGeom prst="round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ts val="1200"/>
            </a:spcAft>
            <a:buNone/>
          </a:pPr>
          <a:r>
            <a:rPr lang="el-GR" sz="2000" b="1" kern="1200" dirty="0">
              <a:solidFill>
                <a:schemeClr val="tx1"/>
              </a:solidFill>
              <a:latin typeface="Calibri" panose="020F0502020204030204" pitchFamily="34" charset="0"/>
              <a:cs typeface="Calibri" panose="020F0502020204030204" pitchFamily="34" charset="0"/>
            </a:rPr>
            <a:t>Διδάσκουσα: Ελευθερία Μορέλα</a:t>
          </a:r>
        </a:p>
      </dsp:txBody>
      <dsp:txXfrm>
        <a:off x="23645" y="1699504"/>
        <a:ext cx="7658511" cy="43709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BA36CC2-3C08-4270-8D2F-1EF8E5AF9146}" type="datetimeFigureOut">
              <a:rPr lang="el-GR" smtClean="0"/>
              <a:pPr/>
              <a:t>8/12/2025</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781065D-9EE0-4B07-9F1D-9EE0F94CAF93}" type="slidenum">
              <a:rPr lang="el-GR" smtClean="0"/>
              <a:pPr/>
              <a:t>‹#›</a:t>
            </a:fld>
            <a:endParaRPr lang="el-G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BCCD82A-F0AC-43D0-87FB-0B10D6404E49}" type="datetimeFigureOut">
              <a:rPr lang="en-US"/>
              <a:pPr>
                <a:defRPr/>
              </a:pPr>
              <a:t>12/8/2025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976A4AF-E968-4542-AF64-209B38855FC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C82422-4D80-4E01-A914-552D749E9397}" type="slidenum">
              <a:rPr lang="en-US" smtClean="0"/>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a:lnSpc>
                <a:spcPct val="150000"/>
              </a:lnSpc>
              <a:spcAft>
                <a:spcPts val="1000"/>
              </a:spcAft>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1</a:t>
            </a: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10</a:t>
            </a:fld>
            <a:endParaRPr lang="en-US"/>
          </a:p>
        </p:txBody>
      </p:sp>
    </p:spTree>
    <p:extLst>
      <p:ext uri="{BB962C8B-B14F-4D97-AF65-F5344CB8AC3E}">
        <p14:creationId xmlns:p14="http://schemas.microsoft.com/office/powerpoint/2010/main" val="4049160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l-GR" altLang="el-GR" dirty="0" err="1"/>
              <a:t>Έμφυλη</a:t>
            </a:r>
            <a:r>
              <a:rPr lang="el-GR" altLang="el-GR" dirty="0"/>
              <a:t> ανισότητα στη ΦΑ</a:t>
            </a: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11</a:t>
            </a:fld>
            <a:endParaRPr lang="en-US"/>
          </a:p>
        </p:txBody>
      </p:sp>
    </p:spTree>
    <p:extLst>
      <p:ext uri="{BB962C8B-B14F-4D97-AF65-F5344CB8AC3E}">
        <p14:creationId xmlns:p14="http://schemas.microsoft.com/office/powerpoint/2010/main" val="4057585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l-GR" altLang="el-GR" dirty="0" err="1"/>
              <a:t>Έμφυλη</a:t>
            </a:r>
            <a:r>
              <a:rPr lang="el-GR" altLang="el-GR" dirty="0"/>
              <a:t> ανισότητα στη ΦΑ</a:t>
            </a: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13</a:t>
            </a:fld>
            <a:endParaRPr lang="en-US"/>
          </a:p>
        </p:txBody>
      </p:sp>
    </p:spTree>
    <p:extLst>
      <p:ext uri="{BB962C8B-B14F-4D97-AF65-F5344CB8AC3E}">
        <p14:creationId xmlns:p14="http://schemas.microsoft.com/office/powerpoint/2010/main" val="2168029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21</a:t>
            </a:fld>
            <a:endParaRPr lang="en-US"/>
          </a:p>
        </p:txBody>
      </p:sp>
    </p:spTree>
    <p:extLst>
      <p:ext uri="{BB962C8B-B14F-4D97-AF65-F5344CB8AC3E}">
        <p14:creationId xmlns:p14="http://schemas.microsoft.com/office/powerpoint/2010/main" val="6234386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l-GR" dirty="0"/>
          </a:p>
        </p:txBody>
      </p:sp>
      <p:sp>
        <p:nvSpPr>
          <p:cNvPr id="4" name="Θέση αριθμού διαφάνειας 3"/>
          <p:cNvSpPr>
            <a:spLocks noGrp="1"/>
          </p:cNvSpPr>
          <p:nvPr>
            <p:ph type="sldNum" sz="quarter" idx="5"/>
          </p:nvPr>
        </p:nvSpPr>
        <p:spPr/>
        <p:txBody>
          <a:bodyPr/>
          <a:lstStyle/>
          <a:p>
            <a:fld id="{CBF94F80-7343-4195-A4F3-F0E2475E7543}" type="slidenum">
              <a:rPr lang="en-US" smtClean="0"/>
              <a:pPr/>
              <a:t>23</a:t>
            </a:fld>
            <a:endParaRPr lang="en-US"/>
          </a:p>
        </p:txBody>
      </p:sp>
    </p:spTree>
    <p:extLst>
      <p:ext uri="{BB962C8B-B14F-4D97-AF65-F5344CB8AC3E}">
        <p14:creationId xmlns:p14="http://schemas.microsoft.com/office/powerpoint/2010/main" val="308660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l-GR" dirty="0"/>
          </a:p>
        </p:txBody>
      </p:sp>
      <p:sp>
        <p:nvSpPr>
          <p:cNvPr id="4" name="Θέση αριθμού διαφάνειας 3"/>
          <p:cNvSpPr>
            <a:spLocks noGrp="1"/>
          </p:cNvSpPr>
          <p:nvPr>
            <p:ph type="sldNum" sz="quarter" idx="5"/>
          </p:nvPr>
        </p:nvSpPr>
        <p:spPr/>
        <p:txBody>
          <a:bodyPr/>
          <a:lstStyle/>
          <a:p>
            <a:fld id="{CBF94F80-7343-4195-A4F3-F0E2475E7543}" type="slidenum">
              <a:rPr lang="en-US" smtClean="0"/>
              <a:pPr/>
              <a:t>24</a:t>
            </a:fld>
            <a:endParaRPr lang="en-US"/>
          </a:p>
        </p:txBody>
      </p:sp>
    </p:spTree>
    <p:extLst>
      <p:ext uri="{BB962C8B-B14F-4D97-AF65-F5344CB8AC3E}">
        <p14:creationId xmlns:p14="http://schemas.microsoft.com/office/powerpoint/2010/main" val="391634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l-GR" dirty="0"/>
          </a:p>
        </p:txBody>
      </p:sp>
      <p:sp>
        <p:nvSpPr>
          <p:cNvPr id="4" name="Θέση αριθμού διαφάνειας 3"/>
          <p:cNvSpPr>
            <a:spLocks noGrp="1"/>
          </p:cNvSpPr>
          <p:nvPr>
            <p:ph type="sldNum" sz="quarter" idx="5"/>
          </p:nvPr>
        </p:nvSpPr>
        <p:spPr/>
        <p:txBody>
          <a:bodyPr/>
          <a:lstStyle/>
          <a:p>
            <a:fld id="{CBF94F80-7343-4195-A4F3-F0E2475E7543}" type="slidenum">
              <a:rPr lang="en-US" smtClean="0"/>
              <a:pPr/>
              <a:t>25</a:t>
            </a:fld>
            <a:endParaRPr lang="en-US"/>
          </a:p>
        </p:txBody>
      </p:sp>
    </p:spTree>
    <p:extLst>
      <p:ext uri="{BB962C8B-B14F-4D97-AF65-F5344CB8AC3E}">
        <p14:creationId xmlns:p14="http://schemas.microsoft.com/office/powerpoint/2010/main" val="27992191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l-GR" dirty="0"/>
          </a:p>
        </p:txBody>
      </p:sp>
      <p:sp>
        <p:nvSpPr>
          <p:cNvPr id="4" name="Θέση αριθμού διαφάνειας 3"/>
          <p:cNvSpPr>
            <a:spLocks noGrp="1"/>
          </p:cNvSpPr>
          <p:nvPr>
            <p:ph type="sldNum" sz="quarter" idx="5"/>
          </p:nvPr>
        </p:nvSpPr>
        <p:spPr/>
        <p:txBody>
          <a:bodyPr/>
          <a:lstStyle/>
          <a:p>
            <a:fld id="{CBF94F80-7343-4195-A4F3-F0E2475E7543}" type="slidenum">
              <a:rPr lang="en-US" smtClean="0"/>
              <a:pPr/>
              <a:t>26</a:t>
            </a:fld>
            <a:endParaRPr lang="en-US"/>
          </a:p>
        </p:txBody>
      </p:sp>
    </p:spTree>
    <p:extLst>
      <p:ext uri="{BB962C8B-B14F-4D97-AF65-F5344CB8AC3E}">
        <p14:creationId xmlns:p14="http://schemas.microsoft.com/office/powerpoint/2010/main" val="12480269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27</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r>
              <a:rPr lang="el-GR" dirty="0"/>
              <a:t>Μανιάτης, Π, Νικολάου, Γ, &amp; Παπαδόπουλος, Β. (2009). Σχολική βία και ετερότητα στην Ελλάδα. Η αναγκαιότητα της διαπολιτισμικής εκπαίδευσης. Μέντορας(12), 118</a:t>
            </a:r>
          </a:p>
          <a:p>
            <a:pPr algn="l"/>
            <a:r>
              <a:rPr lang="en-US" dirty="0" err="1"/>
              <a:t>Aguado</a:t>
            </a:r>
            <a:r>
              <a:rPr lang="en-US" dirty="0"/>
              <a:t>, T., Ballesteros, B., &amp; Malik, B. (2003). Cultural Diversity and School Equity. A Model </a:t>
            </a:r>
            <a:r>
              <a:rPr lang="en-US" dirty="0" err="1"/>
              <a:t>toEvaluate</a:t>
            </a:r>
            <a:r>
              <a:rPr lang="en-US" dirty="0"/>
              <a:t> and Develop Educational Practices in Multicultural Education Contexts. Equity &amp; Excellence in Education, 36(1), 50g63.</a:t>
            </a:r>
            <a:endParaRPr lang="el-GR" dirty="0"/>
          </a:p>
          <a:p>
            <a:pPr algn="l"/>
            <a:r>
              <a:rPr lang="en-US" dirty="0" err="1"/>
              <a:t>Houndoumadi</a:t>
            </a:r>
            <a:r>
              <a:rPr lang="en-US" dirty="0"/>
              <a:t>, H., L. </a:t>
            </a:r>
            <a:r>
              <a:rPr lang="en-US" dirty="0" err="1"/>
              <a:t>Pateraki</a:t>
            </a:r>
            <a:r>
              <a:rPr lang="en-US" dirty="0"/>
              <a:t>,</a:t>
            </a:r>
            <a:r>
              <a:rPr lang="el-GR" dirty="0"/>
              <a:t> </a:t>
            </a:r>
            <a:r>
              <a:rPr lang="en-US" dirty="0"/>
              <a:t>M. </a:t>
            </a:r>
            <a:r>
              <a:rPr lang="en-US" dirty="0" err="1"/>
              <a:t>Doanidou</a:t>
            </a:r>
            <a:r>
              <a:rPr lang="en-US" dirty="0"/>
              <a:t> (2003)</a:t>
            </a:r>
            <a:r>
              <a:rPr lang="el-GR" dirty="0"/>
              <a:t>.</a:t>
            </a:r>
            <a:r>
              <a:rPr lang="en-US" dirty="0"/>
              <a:t> “Tackling Violence in Schools: A Report from Greece”, in P. Smith (ed.) Violence in Schools: The Response in Europe, Routledge</a:t>
            </a:r>
            <a:r>
              <a:rPr lang="el-GR" dirty="0"/>
              <a:t> </a:t>
            </a:r>
            <a:r>
              <a:rPr lang="en-US" dirty="0"/>
              <a:t>Falmer(London,pp.169g183</a:t>
            </a:r>
          </a:p>
          <a:p>
            <a:pPr algn="l"/>
            <a:r>
              <a:rPr lang="en-US" dirty="0"/>
              <a:t>Cobia, D.C., Carney, J.S. (2002). Creating a culture of tolerance in schools:  Everyday actions to prevent hate-motivated violent incidents. Journal of School Violence 1,87-104</a:t>
            </a:r>
            <a:endParaRPr lang="el-GR" dirty="0"/>
          </a:p>
        </p:txBody>
      </p:sp>
      <p:sp>
        <p:nvSpPr>
          <p:cNvPr id="4" name="Θέση αριθμού διαφάνειας 3"/>
          <p:cNvSpPr>
            <a:spLocks noGrp="1"/>
          </p:cNvSpPr>
          <p:nvPr>
            <p:ph type="sldNum" sz="quarter" idx="5"/>
          </p:nvPr>
        </p:nvSpPr>
        <p:spPr/>
        <p:txBody>
          <a:bodyPr/>
          <a:lstStyle/>
          <a:p>
            <a:fld id="{CBF94F80-7343-4195-A4F3-F0E2475E7543}" type="slidenum">
              <a:rPr lang="en-US" smtClean="0"/>
              <a:pPr/>
              <a:t>28</a:t>
            </a:fld>
            <a:endParaRPr lang="en-US"/>
          </a:p>
        </p:txBody>
      </p:sp>
    </p:spTree>
    <p:extLst>
      <p:ext uri="{BB962C8B-B14F-4D97-AF65-F5344CB8AC3E}">
        <p14:creationId xmlns:p14="http://schemas.microsoft.com/office/powerpoint/2010/main" val="18607171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29</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30</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31</a:t>
            </a:fld>
            <a:endParaRPr lang="en-US"/>
          </a:p>
        </p:txBody>
      </p:sp>
    </p:spTree>
    <p:extLst>
      <p:ext uri="{BB962C8B-B14F-4D97-AF65-F5344CB8AC3E}">
        <p14:creationId xmlns:p14="http://schemas.microsoft.com/office/powerpoint/2010/main" val="16199308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32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33</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Θέση εικόνας διαφάνειας 1">
            <a:extLst>
              <a:ext uri="{FF2B5EF4-FFF2-40B4-BE49-F238E27FC236}">
                <a16:creationId xmlns:a16="http://schemas.microsoft.com/office/drawing/2014/main" id="{F29A7F15-B0D3-3B5D-97FC-8F8ABF365A11}"/>
              </a:ext>
            </a:extLst>
          </p:cNvPr>
          <p:cNvSpPr>
            <a:spLocks noGrp="1" noRot="1" noChangeAspect="1" noChangeArrowheads="1" noTextEdit="1"/>
          </p:cNvSpPr>
          <p:nvPr>
            <p:ph type="sldImg"/>
          </p:nvPr>
        </p:nvSpPr>
        <p:spPr>
          <a:ln/>
        </p:spPr>
      </p:sp>
      <p:sp>
        <p:nvSpPr>
          <p:cNvPr id="35843" name="Θέση σημειώσεων 2">
            <a:extLst>
              <a:ext uri="{FF2B5EF4-FFF2-40B4-BE49-F238E27FC236}">
                <a16:creationId xmlns:a16="http://schemas.microsoft.com/office/drawing/2014/main" id="{3E03DBB2-3709-E2E5-66FD-5E33B42C87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ltLang="en-US" dirty="0"/>
              <a:t>Είναι σημαντικό να εξασφαλίσουμε ότι τα παιδιά δεν θα χτυπήσουν. Μήπως μπορούμε να δώσουμε κάποια σχετική οδηγία;</a:t>
            </a:r>
            <a:endParaRPr lang="en-US" altLang="en-US" dirty="0"/>
          </a:p>
        </p:txBody>
      </p:sp>
      <p:sp>
        <p:nvSpPr>
          <p:cNvPr id="35844" name="Θέση αριθμού διαφάνειας 3">
            <a:extLst>
              <a:ext uri="{FF2B5EF4-FFF2-40B4-BE49-F238E27FC236}">
                <a16:creationId xmlns:a16="http://schemas.microsoft.com/office/drawing/2014/main" id="{A6F7F659-36E8-217E-4361-4457F1D1D08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3600">
                <a:solidFill>
                  <a:schemeClr val="tx1"/>
                </a:solidFill>
                <a:latin typeface="Comic Sans MS" panose="030F0702030302020204" pitchFamily="66" charset="0"/>
              </a:defRPr>
            </a:lvl1pPr>
            <a:lvl2pPr marL="742950" indent="-285750" defTabSz="942975">
              <a:defRPr sz="3600">
                <a:solidFill>
                  <a:schemeClr val="tx1"/>
                </a:solidFill>
                <a:latin typeface="Comic Sans MS" panose="030F0702030302020204" pitchFamily="66" charset="0"/>
              </a:defRPr>
            </a:lvl2pPr>
            <a:lvl3pPr marL="1143000" indent="-228600" defTabSz="942975">
              <a:defRPr sz="3600">
                <a:solidFill>
                  <a:schemeClr val="tx1"/>
                </a:solidFill>
                <a:latin typeface="Comic Sans MS" panose="030F0702030302020204" pitchFamily="66" charset="0"/>
              </a:defRPr>
            </a:lvl3pPr>
            <a:lvl4pPr marL="1600200" indent="-228600" defTabSz="942975">
              <a:defRPr sz="3600">
                <a:solidFill>
                  <a:schemeClr val="tx1"/>
                </a:solidFill>
                <a:latin typeface="Comic Sans MS" panose="030F0702030302020204" pitchFamily="66" charset="0"/>
              </a:defRPr>
            </a:lvl4pPr>
            <a:lvl5pPr marL="2057400" indent="-228600" defTabSz="942975">
              <a:defRPr sz="3600">
                <a:solidFill>
                  <a:schemeClr val="tx1"/>
                </a:solidFill>
                <a:latin typeface="Comic Sans MS" panose="030F0702030302020204" pitchFamily="66" charset="0"/>
              </a:defRPr>
            </a:lvl5pPr>
            <a:lvl6pPr marL="2514600" indent="-228600" defTabSz="942975"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defTabSz="942975"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defTabSz="942975"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defTabSz="942975" eaLnBrk="0" fontAlgn="base" hangingPunct="0">
              <a:spcBef>
                <a:spcPct val="0"/>
              </a:spcBef>
              <a:spcAft>
                <a:spcPct val="0"/>
              </a:spcAft>
              <a:defRPr sz="3600">
                <a:solidFill>
                  <a:schemeClr val="tx1"/>
                </a:solidFill>
                <a:latin typeface="Comic Sans MS" panose="030F0702030302020204" pitchFamily="66" charset="0"/>
              </a:defRPr>
            </a:lvl9pPr>
          </a:lstStyle>
          <a:p>
            <a:pPr marL="0" marR="0" lvl="0" indent="0" algn="r" defTabSz="942975" rtl="0" eaLnBrk="1" fontAlgn="auto" latinLnBrk="0" hangingPunct="1">
              <a:lnSpc>
                <a:spcPct val="100000"/>
              </a:lnSpc>
              <a:spcBef>
                <a:spcPts val="0"/>
              </a:spcBef>
              <a:spcAft>
                <a:spcPts val="0"/>
              </a:spcAft>
              <a:buClrTx/>
              <a:buSzTx/>
              <a:buFontTx/>
              <a:buNone/>
              <a:tabLst/>
              <a:defRPr/>
            </a:pPr>
            <a:fld id="{A0AE71C8-6F9A-4B03-98F8-F62EDAA4A19D}" type="slidenum">
              <a:rPr kumimoji="0" lang="el-GR"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42975" rtl="0" eaLnBrk="1" fontAlgn="auto" latinLnBrk="0" hangingPunct="1">
                <a:lnSpc>
                  <a:spcPct val="100000"/>
                </a:lnSpc>
                <a:spcBef>
                  <a:spcPts val="0"/>
                </a:spcBef>
                <a:spcAft>
                  <a:spcPts val="0"/>
                </a:spcAft>
                <a:buClrTx/>
                <a:buSzTx/>
                <a:buFontTx/>
                <a:buNone/>
                <a:tabLst/>
                <a:defRPr/>
              </a:pPr>
              <a:t>34</a:t>
            </a:fld>
            <a:endParaRPr kumimoji="0" lang="el-GR" altLang="en-US"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017498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marL="0" indent="0" algn="just">
              <a:buNone/>
            </a:pPr>
            <a:endParaRPr lang="el-GR" sz="1200" dirty="0">
              <a:latin typeface="Times New Roman" panose="02020603050405020304" pitchFamily="18" charset="0"/>
              <a:cs typeface="Times New Roman" panose="02020603050405020304" pitchFamily="18" charset="0"/>
            </a:endParaRP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1200" dirty="0"/>
              <a:t>Η βία δεν παρατηρείται στο μαζικό αθλητισμό γιατί δεν υπάρχουν οργανωμένοι οπαδοί ούτε αντικρουόμενα οικονομικά συμφέροντα ή πολιτικά παιχνίδια. </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1200" dirty="0"/>
              <a:t>Στον οργανωμένο επαγγελματικό αθλητισμό και κυρίως στο ποδόσφαιρο λειτουργεί η ψυχολογία της μάζας, ο ανώνυμος φανατισμένος οπαδός που πολλές φορές είναι περιθωριοποιημένος και αποκλεισμένος κοινωνικά, εκφράζει με τη βία την αντίδρασή του στην απομόνωση.</a:t>
            </a:r>
          </a:p>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normAutofit/>
          </a:bodyPr>
          <a:lstStyle/>
          <a:p>
            <a:pPr marL="0" indent="0" algn="just">
              <a:buClr>
                <a:schemeClr val="tx1"/>
              </a:buClr>
              <a:buNone/>
            </a:pPr>
            <a:endParaRPr lang="el-GR" sz="3600" dirty="0">
              <a:effectLst>
                <a:outerShdw blurRad="38100" dist="38100" dir="2700000" algn="tl">
                  <a:srgbClr val="000000">
                    <a:alpha val="43137"/>
                  </a:srgbClr>
                </a:outerShdw>
              </a:effectLst>
              <a:latin typeface="Garamond" pitchFamily="18" charset="0"/>
            </a:endParaRPr>
          </a:p>
        </p:txBody>
      </p:sp>
      <p:sp>
        <p:nvSpPr>
          <p:cNvPr id="4" name="Θέση αριθμού διαφάνειας 3"/>
          <p:cNvSpPr>
            <a:spLocks noGrp="1"/>
          </p:cNvSpPr>
          <p:nvPr>
            <p:ph type="sldNum" sz="quarter" idx="5"/>
          </p:nvPr>
        </p:nvSpPr>
        <p:spPr/>
        <p:txBody>
          <a:bodyPr/>
          <a:lstStyle/>
          <a:p>
            <a:fld id="{CBF94F80-7343-4195-A4F3-F0E2475E7543}" type="slidenum">
              <a:rPr lang="en-US" smtClean="0"/>
              <a:pPr/>
              <a:t>8</a:t>
            </a:fld>
            <a:endParaRPr lang="en-US"/>
          </a:p>
        </p:txBody>
      </p:sp>
    </p:spTree>
    <p:extLst>
      <p:ext uri="{BB962C8B-B14F-4D97-AF65-F5344CB8AC3E}">
        <p14:creationId xmlns:p14="http://schemas.microsoft.com/office/powerpoint/2010/main" val="40453076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a:lnSpc>
                <a:spcPct val="150000"/>
              </a:lnSpc>
              <a:spcAft>
                <a:spcPts val="1000"/>
              </a:spcAft>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1</a:t>
            </a: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6" name="5 - Θέση υποσέλιδου"/>
          <p:cNvSpPr>
            <a:spLocks noGrp="1"/>
          </p:cNvSpPr>
          <p:nvPr>
            <p:ph type="ftr" sz="quarter" idx="11"/>
          </p:nvPr>
        </p:nvSpPr>
        <p:spPr/>
        <p:txBody>
          <a:bodyPr/>
          <a:lstStyle/>
          <a:p>
            <a:pPr>
              <a:defRPr/>
            </a:pPr>
            <a:endParaRPr lang="en-US"/>
          </a:p>
        </p:txBody>
      </p:sp>
      <p:sp>
        <p:nvSpPr>
          <p:cNvPr id="7" name="6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8" name="7 - Θέση υποσέλιδου"/>
          <p:cNvSpPr>
            <a:spLocks noGrp="1"/>
          </p:cNvSpPr>
          <p:nvPr>
            <p:ph type="ftr" sz="quarter" idx="11"/>
          </p:nvPr>
        </p:nvSpPr>
        <p:spPr/>
        <p:txBody>
          <a:bodyPr/>
          <a:lstStyle/>
          <a:p>
            <a:pPr>
              <a:defRPr/>
            </a:pPr>
            <a:endParaRPr lang="en-US"/>
          </a:p>
        </p:txBody>
      </p:sp>
      <p:sp>
        <p:nvSpPr>
          <p:cNvPr id="9" name="8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4" name="3 - Θέση υποσέλιδου"/>
          <p:cNvSpPr>
            <a:spLocks noGrp="1"/>
          </p:cNvSpPr>
          <p:nvPr>
            <p:ph type="ftr" sz="quarter" idx="11"/>
          </p:nvPr>
        </p:nvSpPr>
        <p:spPr/>
        <p:txBody>
          <a:bodyPr/>
          <a:lstStyle/>
          <a:p>
            <a:pPr>
              <a:defRPr/>
            </a:pPr>
            <a:endParaRPr lang="en-US"/>
          </a:p>
        </p:txBody>
      </p:sp>
      <p:sp>
        <p:nvSpPr>
          <p:cNvPr id="5" name="4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3" name="2 - Θέση υποσέλιδου"/>
          <p:cNvSpPr>
            <a:spLocks noGrp="1"/>
          </p:cNvSpPr>
          <p:nvPr>
            <p:ph type="ftr" sz="quarter" idx="11"/>
          </p:nvPr>
        </p:nvSpPr>
        <p:spPr/>
        <p:txBody>
          <a:bodyPr/>
          <a:lstStyle/>
          <a:p>
            <a:pPr>
              <a:defRPr/>
            </a:pPr>
            <a:endParaRPr lang="en-US"/>
          </a:p>
        </p:txBody>
      </p:sp>
      <p:sp>
        <p:nvSpPr>
          <p:cNvPr id="4" name="3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6" name="5 - Θέση υποσέλιδου"/>
          <p:cNvSpPr>
            <a:spLocks noGrp="1"/>
          </p:cNvSpPr>
          <p:nvPr>
            <p:ph type="ftr" sz="quarter" idx="11"/>
          </p:nvPr>
        </p:nvSpPr>
        <p:spPr/>
        <p:txBody>
          <a:bodyPr/>
          <a:lstStyle/>
          <a:p>
            <a:pPr>
              <a:defRPr/>
            </a:pPr>
            <a:endParaRPr lang="en-US"/>
          </a:p>
        </p:txBody>
      </p:sp>
      <p:sp>
        <p:nvSpPr>
          <p:cNvPr id="7" name="6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fld id="{4B38F67D-79B4-4C84-816D-AA33AEE7AC75}" type="datetimeFigureOut">
              <a:rPr lang="en-US" smtClean="0"/>
              <a:pPr>
                <a:defRPr/>
              </a:pPr>
              <a:t>12/8/2025</a:t>
            </a:fld>
            <a:endParaRPr lang="en-US"/>
          </a:p>
        </p:txBody>
      </p:sp>
      <p:sp>
        <p:nvSpPr>
          <p:cNvPr id="6" name="5 - Θέση υποσέλιδου"/>
          <p:cNvSpPr>
            <a:spLocks noGrp="1"/>
          </p:cNvSpPr>
          <p:nvPr>
            <p:ph type="ftr" sz="quarter" idx="11"/>
          </p:nvPr>
        </p:nvSpPr>
        <p:spPr/>
        <p:txBody>
          <a:bodyPr/>
          <a:lstStyle/>
          <a:p>
            <a:pPr>
              <a:defRPr/>
            </a:pPr>
            <a:endParaRPr lang="en-US"/>
          </a:p>
        </p:txBody>
      </p:sp>
      <p:sp>
        <p:nvSpPr>
          <p:cNvPr id="7" name="6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B38F67D-79B4-4C84-816D-AA33AEE7AC75}" type="datetimeFigureOut">
              <a:rPr lang="en-US" smtClean="0"/>
              <a:pPr>
                <a:defRPr/>
              </a:pPr>
              <a:t>12/8/2025</a:t>
            </a:fld>
            <a:endParaRPr lang="en-US"/>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AA2776F-D09F-4296-94F7-0349A83D452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3.jf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6.jfif"/><Relationship Id="rId4" Type="http://schemas.openxmlformats.org/officeDocument/2006/relationships/image" Target="../media/image15.jfif"/></Relationships>
</file>

<file path=ppt/slides/_rels/slide12.xml.rels><?xml version="1.0" encoding="UTF-8" standalone="yes"?>
<Relationships xmlns="http://schemas.openxmlformats.org/package/2006/relationships"><Relationship Id="rId3" Type="http://schemas.openxmlformats.org/officeDocument/2006/relationships/image" Target="../media/image17.jfi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www.youtube.com/watch?v=NYnvH72RmXw&amp;t=22s" TargetMode="External"/><Relationship Id="rId4" Type="http://schemas.openxmlformats.org/officeDocument/2006/relationships/image" Target="../media/image18.jfif"/></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20.jfif"/><Relationship Id="rId4" Type="http://schemas.openxmlformats.org/officeDocument/2006/relationships/image" Target="../media/image19.jfif"/></Relationships>
</file>

<file path=ppt/slides/_rels/slide1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2.jfif"/></Relationships>
</file>

<file path=ppt/slides/_rels/slide1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4.jfi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5.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6.jfi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7.jfi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8.jf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0.jpeg"/></Relationships>
</file>

<file path=ppt/slides/_rels/slide22.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2.jp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3.jpeg"/></Relationships>
</file>

<file path=ppt/slides/_rels/slide24.xml.rels><?xml version="1.0" encoding="UTF-8" standalone="yes"?>
<Relationships xmlns="http://schemas.openxmlformats.org/package/2006/relationships"><Relationship Id="rId3" Type="http://schemas.openxmlformats.org/officeDocument/2006/relationships/image" Target="../media/image34.jp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2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7.jpg"/></Relationships>
</file>

<file path=ppt/slides/_rels/slide27.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9.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33.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fi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jfif"/></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6 - Θέση περιεχομένου">
            <a:extLst>
              <a:ext uri="{FF2B5EF4-FFF2-40B4-BE49-F238E27FC236}">
                <a16:creationId xmlns:a16="http://schemas.microsoft.com/office/drawing/2014/main" id="{9BFEC8CD-6F93-4014-8719-4563E4F179C9}"/>
              </a:ext>
            </a:extLst>
          </p:cNvPr>
          <p:cNvGraphicFramePr>
            <a:graphicFrameLocks/>
          </p:cNvGraphicFramePr>
          <p:nvPr>
            <p:extLst>
              <p:ext uri="{D42A27DB-BD31-4B8C-83A1-F6EECF244321}">
                <p14:modId xmlns:p14="http://schemas.microsoft.com/office/powerpoint/2010/main" val="3900557508"/>
              </p:ext>
            </p:extLst>
          </p:nvPr>
        </p:nvGraphicFramePr>
        <p:xfrm>
          <a:off x="762000" y="1981200"/>
          <a:ext cx="7705801" cy="21602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 Box 3">
            <a:extLst>
              <a:ext uri="{FF2B5EF4-FFF2-40B4-BE49-F238E27FC236}">
                <a16:creationId xmlns:a16="http://schemas.microsoft.com/office/drawing/2014/main" id="{6FD1F91A-A3E0-49E1-804F-D23E39786AF8}"/>
              </a:ext>
            </a:extLst>
          </p:cNvPr>
          <p:cNvSpPr txBox="1">
            <a:spLocks noChangeArrowheads="1"/>
          </p:cNvSpPr>
          <p:nvPr/>
        </p:nvSpPr>
        <p:spPr bwMode="auto">
          <a:xfrm>
            <a:off x="609600" y="4572000"/>
            <a:ext cx="7705801" cy="1200329"/>
          </a:xfrm>
          <a:prstGeom prst="rect">
            <a:avLst/>
          </a:prstGeom>
          <a:noFill/>
          <a:ln w="19050">
            <a:solidFill>
              <a:schemeClr val="tx1"/>
            </a:solidFill>
            <a:miter lim="800000"/>
            <a:headEnd/>
            <a:tailEnd/>
          </a:ln>
          <a:effectLst/>
        </p:spPr>
        <p:txBody>
          <a:bodyPr wrap="square">
            <a:spAutoFit/>
          </a:bodyPr>
          <a:lstStyle/>
          <a:p>
            <a:pPr algn="ctr">
              <a:defRPr/>
            </a:pPr>
            <a:r>
              <a:rPr lang="el-GR" sz="2400" b="1" dirty="0">
                <a:latin typeface="Calibri" panose="020F0502020204030204" pitchFamily="34" charset="0"/>
                <a:cs typeface="Calibri" panose="020F0502020204030204" pitchFamily="34" charset="0"/>
              </a:rPr>
              <a:t>Διάλεξη 12</a:t>
            </a:r>
            <a:r>
              <a:rPr lang="el-GR" sz="2400" b="1" baseline="30000" dirty="0">
                <a:latin typeface="Calibri" panose="020F0502020204030204" pitchFamily="34" charset="0"/>
                <a:cs typeface="Calibri" panose="020F0502020204030204" pitchFamily="34" charset="0"/>
              </a:rPr>
              <a:t>η</a:t>
            </a:r>
          </a:p>
          <a:p>
            <a:pPr algn="ctr">
              <a:defRPr/>
            </a:pPr>
            <a:r>
              <a:rPr lang="el-GR" sz="2400" b="1" i="0" u="none" strike="noStrike" baseline="0" dirty="0">
                <a:latin typeface="+mn-lt"/>
              </a:rPr>
              <a:t>Η ολυμπιακή παιδεία ως μέσο καταπολέμησης της βίας στον αθλητισμό</a:t>
            </a:r>
            <a:endParaRPr lang="en-US" sz="2400" b="1" baseline="30000" dirty="0">
              <a:latin typeface="+mn-lt"/>
              <a:cs typeface="Calibri" panose="020F0502020204030204" pitchFamily="34" charset="0"/>
            </a:endParaRPr>
          </a:p>
        </p:txBody>
      </p:sp>
      <p:pic>
        <p:nvPicPr>
          <p:cNvPr id="10" name="9 - Εικόνα" descr="images.jfif"/>
          <p:cNvPicPr>
            <a:picLocks noChangeAspect="1"/>
          </p:cNvPicPr>
          <p:nvPr/>
        </p:nvPicPr>
        <p:blipFill>
          <a:blip r:embed="rId8"/>
          <a:srcRect b="14354"/>
          <a:stretch>
            <a:fillRect/>
          </a:stretch>
        </p:blipFill>
        <p:spPr>
          <a:xfrm>
            <a:off x="7307580" y="5494020"/>
            <a:ext cx="1836420" cy="1363980"/>
          </a:xfrm>
          <a:prstGeom prst="rect">
            <a:avLst/>
          </a:prstGeom>
        </p:spPr>
      </p:pic>
      <p:pic>
        <p:nvPicPr>
          <p:cNvPr id="7" name="Εικόνα 6">
            <a:extLst>
              <a:ext uri="{FF2B5EF4-FFF2-40B4-BE49-F238E27FC236}">
                <a16:creationId xmlns:a16="http://schemas.microsoft.com/office/drawing/2014/main" id="{7803DE15-F673-4194-B66E-5D01A26FFD53}"/>
              </a:ext>
            </a:extLst>
          </p:cNvPr>
          <p:cNvPicPr>
            <a:picLocks noChangeAspect="1"/>
          </p:cNvPicPr>
          <p:nvPr/>
        </p:nvPicPr>
        <p:blipFill>
          <a:blip r:embed="rId9">
            <a:clrChange>
              <a:clrFrom>
                <a:srgbClr val="F4ECEC"/>
              </a:clrFrom>
              <a:clrTo>
                <a:srgbClr val="F4ECEC">
                  <a:alpha val="0"/>
                </a:srgbClr>
              </a:clrTo>
            </a:clrChange>
            <a:extLst>
              <a:ext uri="{28A0092B-C50C-407E-A947-70E740481C1C}">
                <a14:useLocalDpi xmlns:a14="http://schemas.microsoft.com/office/drawing/2010/main" val="0"/>
              </a:ext>
            </a:extLst>
          </a:blip>
          <a:stretch>
            <a:fillRect/>
          </a:stretch>
        </p:blipFill>
        <p:spPr>
          <a:xfrm>
            <a:off x="976350" y="453390"/>
            <a:ext cx="6972300" cy="1066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8153400" cy="1143000"/>
          </a:xfrm>
        </p:spPr>
        <p:txBody>
          <a:bodyPr/>
          <a:lstStyle/>
          <a:p>
            <a:pPr eaLnBrk="1" fontAlgn="auto" hangingPunct="1">
              <a:spcAft>
                <a:spcPts val="0"/>
              </a:spcAft>
              <a:defRPr/>
            </a:pPr>
            <a:r>
              <a:rPr lang="el-GR" sz="4000" b="1" dirty="0">
                <a:solidFill>
                  <a:schemeClr val="tx1"/>
                </a:solidFill>
                <a:cs typeface="Times New Roman" pitchFamily="18" charset="0"/>
              </a:rPr>
              <a:t>Βία &amp; αθλητισμός</a:t>
            </a:r>
            <a:endParaRPr lang="en-US" sz="4000" b="1" dirty="0">
              <a:solidFill>
                <a:schemeClr val="tx1"/>
              </a:solidFill>
              <a:cs typeface="Times New Roman" pitchFamily="18" charset="0"/>
            </a:endParaRPr>
          </a:p>
        </p:txBody>
      </p:sp>
      <p:sp>
        <p:nvSpPr>
          <p:cNvPr id="6" name="Content Placeholder 5"/>
          <p:cNvSpPr>
            <a:spLocks noGrp="1"/>
          </p:cNvSpPr>
          <p:nvPr>
            <p:ph idx="1"/>
          </p:nvPr>
        </p:nvSpPr>
        <p:spPr>
          <a:xfrm>
            <a:off x="219074" y="1295400"/>
            <a:ext cx="8705851" cy="3200400"/>
          </a:xfrm>
        </p:spPr>
        <p:txBody>
          <a:bodyPr>
            <a:normAutofit/>
          </a:bodyPr>
          <a:lstStyle/>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Η βία </a:t>
            </a:r>
            <a:r>
              <a:rPr lang="el-GR" sz="2400" b="1" dirty="0"/>
              <a:t>δεν παρατηρείται στο μαζικό αθλητισμό </a:t>
            </a:r>
            <a:r>
              <a:rPr lang="el-GR" sz="2400" dirty="0"/>
              <a:t>γιατί δεν υπάρχουν οργανωμένοι οπαδοί ούτε αντικρουόμενα οικονομικά συμφέροντα ή πολιτικά παιχνίδια. </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Στον οργανωμένο επαγγελματικό αθλητισμό και κυρίως στο ποδόσφαιρο</a:t>
            </a:r>
            <a:r>
              <a:rPr lang="en-US" sz="2400" dirty="0"/>
              <a:t>,</a:t>
            </a:r>
            <a:r>
              <a:rPr lang="el-GR" sz="2400" dirty="0"/>
              <a:t> λειτουργεί </a:t>
            </a:r>
            <a:r>
              <a:rPr lang="el-GR" sz="2400" b="1" dirty="0"/>
              <a:t>η ψυχολογία της μάζας</a:t>
            </a:r>
            <a:r>
              <a:rPr lang="el-GR" sz="2400" dirty="0"/>
              <a:t>, ο ανώνυμος φανατισμένος οπαδός που πολλές φορές είναι περιθωριοποιημένος και αποκλεισμένος κοινωνικά, εκφράζει με τη βία την αντίδρασή του στην απομόνωση.</a:t>
            </a:r>
          </a:p>
        </p:txBody>
      </p:sp>
      <p:pic>
        <p:nvPicPr>
          <p:cNvPr id="5" name="Εικόνα 4">
            <a:extLst>
              <a:ext uri="{FF2B5EF4-FFF2-40B4-BE49-F238E27FC236}">
                <a16:creationId xmlns:a16="http://schemas.microsoft.com/office/drawing/2014/main" id="{D9DFEBE1-C53D-4F47-A931-937DEFF24C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8400" y="3976255"/>
            <a:ext cx="2777836" cy="2777836"/>
          </a:xfrm>
          <a:prstGeom prst="rect">
            <a:avLst/>
          </a:prstGeom>
        </p:spPr>
      </p:pic>
    </p:spTree>
    <p:extLst>
      <p:ext uri="{BB962C8B-B14F-4D97-AF65-F5344CB8AC3E}">
        <p14:creationId xmlns:p14="http://schemas.microsoft.com/office/powerpoint/2010/main" val="3526981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7 - Επεξήγηση με σύννεφο">
            <a:extLst>
              <a:ext uri="{FF2B5EF4-FFF2-40B4-BE49-F238E27FC236}">
                <a16:creationId xmlns:a16="http://schemas.microsoft.com/office/drawing/2014/main" id="{360045A2-5DCE-47EA-BF68-40AECB507F8D}"/>
              </a:ext>
            </a:extLst>
          </p:cNvPr>
          <p:cNvSpPr/>
          <p:nvPr/>
        </p:nvSpPr>
        <p:spPr>
          <a:xfrm>
            <a:off x="3352799" y="691139"/>
            <a:ext cx="5676901" cy="2349362"/>
          </a:xfrm>
          <a:prstGeom prst="cloudCallout">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a:solidFill>
                  <a:schemeClr val="tx1"/>
                </a:solidFill>
              </a:rPr>
              <a:t>Ποιες είναι, κατά τη γνώμη σας οι συνθήκες που προάγουν τη βία στους αγωνιστικούς χώρους μεταξύ αθλητών;</a:t>
            </a:r>
          </a:p>
        </p:txBody>
      </p:sp>
      <p:pic>
        <p:nvPicPr>
          <p:cNvPr id="10" name="Picture 5" descr="C:\Users\Family\Desktop\Educ\teaching komotinh_2017-2018\olimpiakh paideia\φωτο\106816.jpg">
            <a:extLst>
              <a:ext uri="{FF2B5EF4-FFF2-40B4-BE49-F238E27FC236}">
                <a16:creationId xmlns:a16="http://schemas.microsoft.com/office/drawing/2014/main" id="{F4B71CBB-E5C2-44F9-83AF-EE1D30BFCF46}"/>
              </a:ext>
            </a:extLst>
          </p:cNvPr>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362200" y="2715350"/>
            <a:ext cx="2514600" cy="2724150"/>
          </a:xfrm>
          <a:prstGeom prst="rect">
            <a:avLst/>
          </a:prstGeom>
          <a:noFill/>
        </p:spPr>
      </p:pic>
      <p:pic>
        <p:nvPicPr>
          <p:cNvPr id="8" name="Εικόνα 7">
            <a:extLst>
              <a:ext uri="{FF2B5EF4-FFF2-40B4-BE49-F238E27FC236}">
                <a16:creationId xmlns:a16="http://schemas.microsoft.com/office/drawing/2014/main" id="{58AFC750-0FC3-4395-B768-377C49DA5B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4691" y="620138"/>
            <a:ext cx="3048000" cy="1970662"/>
          </a:xfrm>
          <a:prstGeom prst="rect">
            <a:avLst/>
          </a:prstGeom>
        </p:spPr>
      </p:pic>
      <p:pic>
        <p:nvPicPr>
          <p:cNvPr id="12" name="Εικόνα 11">
            <a:extLst>
              <a:ext uri="{FF2B5EF4-FFF2-40B4-BE49-F238E27FC236}">
                <a16:creationId xmlns:a16="http://schemas.microsoft.com/office/drawing/2014/main" id="{EF5E5717-1C43-414B-B0BA-33423025DDF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86400" y="4349911"/>
            <a:ext cx="3543300" cy="2349362"/>
          </a:xfrm>
          <a:prstGeom prst="rect">
            <a:avLst/>
          </a:prstGeom>
        </p:spPr>
      </p:pic>
    </p:spTree>
    <p:extLst>
      <p:ext uri="{BB962C8B-B14F-4D97-AF65-F5344CB8AC3E}">
        <p14:creationId xmlns:p14="http://schemas.microsoft.com/office/powerpoint/2010/main" val="3326343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458200" cy="990600"/>
          </a:xfrm>
        </p:spPr>
        <p:txBody>
          <a:bodyPr>
            <a:normAutofit fontScale="90000"/>
          </a:bodyPr>
          <a:lstStyle/>
          <a:p>
            <a:pPr eaLnBrk="1" fontAlgn="auto" hangingPunct="1">
              <a:spcAft>
                <a:spcPts val="0"/>
              </a:spcAft>
              <a:defRPr/>
            </a:pPr>
            <a:r>
              <a:rPr lang="el-GR" sz="4000" b="1" dirty="0">
                <a:solidFill>
                  <a:schemeClr val="tx1"/>
                </a:solidFill>
                <a:cs typeface="Times New Roman" pitchFamily="18" charset="0"/>
              </a:rPr>
              <a:t>Συνθήκες που προάγουν την βία στους αγωνιστικούς χώρους μεταξύ αθλητ</a:t>
            </a:r>
            <a:r>
              <a:rPr lang="el-GR" sz="4000" b="1" dirty="0">
                <a:cs typeface="Times New Roman" pitchFamily="18" charset="0"/>
              </a:rPr>
              <a:t>ών</a:t>
            </a:r>
            <a:endParaRPr lang="en-US" sz="4000" b="1" dirty="0">
              <a:solidFill>
                <a:schemeClr val="tx1"/>
              </a:solidFill>
              <a:cs typeface="Times New Roman" pitchFamily="18" charset="0"/>
            </a:endParaRPr>
          </a:p>
        </p:txBody>
      </p:sp>
      <p:sp>
        <p:nvSpPr>
          <p:cNvPr id="6" name="Content Placeholder 5"/>
          <p:cNvSpPr>
            <a:spLocks noGrp="1"/>
          </p:cNvSpPr>
          <p:nvPr>
            <p:ph idx="1"/>
          </p:nvPr>
        </p:nvSpPr>
        <p:spPr>
          <a:xfrm>
            <a:off x="3810577" y="1676400"/>
            <a:ext cx="5181600" cy="3429000"/>
          </a:xfrm>
        </p:spPr>
        <p:txBody>
          <a:bodyPr>
            <a:normAutofit/>
          </a:bodyPr>
          <a:lstStyle/>
          <a:p>
            <a:pPr marL="341313" indent="-341313" algn="just">
              <a:spcBef>
                <a:spcPts val="350"/>
              </a:spcBef>
              <a:buClr>
                <a:srgbClr val="EBF25A"/>
              </a:buClr>
              <a:buSzPct val="8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sz="2800" dirty="0">
              <a:solidFill>
                <a:srgbClr val="FFFF00"/>
              </a:solidFill>
              <a:latin typeface="Garamond" pitchFamily="18" charset="0"/>
            </a:endParaRP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Αντιλαμβανόμενη αδικία (λάθος εφαρμογή κανονισμών)</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Έμφαση στη νίκη (νίκη με κάθε μέσο)</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Αντιμετώπιση προσωπικών απειλών</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Κρισιμότητα του αγώνα/πολεμικό κλίμα από τα ΜΜΕ</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Χρήση αναβολικών/αλκοόλ</a:t>
            </a:r>
            <a:endParaRPr lang="el-GR" sz="2800" dirty="0">
              <a:latin typeface="Garamond" pitchFamily="18" charset="0"/>
            </a:endParaRPr>
          </a:p>
          <a:p>
            <a:pPr marL="214313" indent="-214313"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dirty="0">
              <a:latin typeface="Garamond" pitchFamily="18" charset="0"/>
            </a:endParaRPr>
          </a:p>
          <a:p>
            <a:pPr>
              <a:buNone/>
            </a:pPr>
            <a:endParaRPr lang="el-GR" sz="2800" dirty="0"/>
          </a:p>
        </p:txBody>
      </p:sp>
      <p:pic>
        <p:nvPicPr>
          <p:cNvPr id="4" name="Εικόνα 3">
            <a:extLst>
              <a:ext uri="{FF2B5EF4-FFF2-40B4-BE49-F238E27FC236}">
                <a16:creationId xmlns:a16="http://schemas.microsoft.com/office/drawing/2014/main" id="{E95BA8CC-5D56-4394-8A97-EB39F73A8C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374" y="1634386"/>
            <a:ext cx="3556000" cy="2286000"/>
          </a:xfrm>
          <a:prstGeom prst="rect">
            <a:avLst/>
          </a:prstGeom>
        </p:spPr>
      </p:pic>
      <p:pic>
        <p:nvPicPr>
          <p:cNvPr id="8" name="Εικόνα 7">
            <a:extLst>
              <a:ext uri="{FF2B5EF4-FFF2-40B4-BE49-F238E27FC236}">
                <a16:creationId xmlns:a16="http://schemas.microsoft.com/office/drawing/2014/main" id="{30C0160E-18AC-4A59-ABB6-8F997459BE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0650" y="4267200"/>
            <a:ext cx="3556000" cy="2286000"/>
          </a:xfrm>
          <a:prstGeom prst="rect">
            <a:avLst/>
          </a:prstGeom>
        </p:spPr>
      </p:pic>
      <p:sp>
        <p:nvSpPr>
          <p:cNvPr id="7" name="TextBox 6">
            <a:extLst>
              <a:ext uri="{FF2B5EF4-FFF2-40B4-BE49-F238E27FC236}">
                <a16:creationId xmlns:a16="http://schemas.microsoft.com/office/drawing/2014/main" id="{8466BEE1-2023-4BB5-9AA5-72BD38A6A13D}"/>
              </a:ext>
            </a:extLst>
          </p:cNvPr>
          <p:cNvSpPr txBox="1"/>
          <p:nvPr/>
        </p:nvSpPr>
        <p:spPr>
          <a:xfrm>
            <a:off x="3810577" y="5345668"/>
            <a:ext cx="5212773" cy="954107"/>
          </a:xfrm>
          <a:prstGeom prst="rect">
            <a:avLst/>
          </a:prstGeom>
          <a:noFill/>
        </p:spPr>
        <p:txBody>
          <a:bodyPr wrap="square">
            <a:spAutoFit/>
          </a:bodyPr>
          <a:lstStyle/>
          <a:p>
            <a:pPr>
              <a:buNone/>
            </a:pPr>
            <a:r>
              <a:rPr lang="en-US" sz="2800" dirty="0">
                <a:latin typeface="+mn-lt"/>
                <a:hlinkClick r:id="rId5"/>
              </a:rPr>
              <a:t>https://www.youtube.com/watch?v=NYnvH72RmXw&amp;t=22s</a:t>
            </a:r>
            <a:endParaRPr lang="el-GR" sz="2800"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7 - Επεξήγηση με σύννεφο">
            <a:extLst>
              <a:ext uri="{FF2B5EF4-FFF2-40B4-BE49-F238E27FC236}">
                <a16:creationId xmlns:a16="http://schemas.microsoft.com/office/drawing/2014/main" id="{360045A2-5DCE-47EA-BF68-40AECB507F8D}"/>
              </a:ext>
            </a:extLst>
          </p:cNvPr>
          <p:cNvSpPr/>
          <p:nvPr/>
        </p:nvSpPr>
        <p:spPr>
          <a:xfrm>
            <a:off x="3352799" y="609600"/>
            <a:ext cx="5676901" cy="2514600"/>
          </a:xfrm>
          <a:prstGeom prst="cloudCallout">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200" b="1" dirty="0">
                <a:solidFill>
                  <a:schemeClr val="tx1"/>
                </a:solidFill>
              </a:rPr>
              <a:t>Ποιες είναι, κατά τη γνώμη σας, οι κοινωνικές αιτίες δημιουργίας βίαιων συμπεριφορών στις κερκίδες μεταξύ των οπαδών;</a:t>
            </a:r>
          </a:p>
        </p:txBody>
      </p:sp>
      <p:pic>
        <p:nvPicPr>
          <p:cNvPr id="10" name="Picture 5" descr="C:\Users\Family\Desktop\Educ\teaching komotinh_2017-2018\olimpiakh paideia\φωτο\106816.jpg">
            <a:extLst>
              <a:ext uri="{FF2B5EF4-FFF2-40B4-BE49-F238E27FC236}">
                <a16:creationId xmlns:a16="http://schemas.microsoft.com/office/drawing/2014/main" id="{F4B71CBB-E5C2-44F9-83AF-EE1D30BFCF46}"/>
              </a:ext>
            </a:extLst>
          </p:cNvPr>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362200" y="2715350"/>
            <a:ext cx="2514600" cy="2724150"/>
          </a:xfrm>
          <a:prstGeom prst="rect">
            <a:avLst/>
          </a:prstGeom>
          <a:noFill/>
        </p:spPr>
      </p:pic>
      <p:pic>
        <p:nvPicPr>
          <p:cNvPr id="3" name="Εικόνα 2">
            <a:extLst>
              <a:ext uri="{FF2B5EF4-FFF2-40B4-BE49-F238E27FC236}">
                <a16:creationId xmlns:a16="http://schemas.microsoft.com/office/drawing/2014/main" id="{1BEEA699-ABDF-4C9F-84A7-5A8AFFA3F5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300" y="698066"/>
            <a:ext cx="3162300" cy="1968934"/>
          </a:xfrm>
          <a:prstGeom prst="rect">
            <a:avLst/>
          </a:prstGeom>
        </p:spPr>
      </p:pic>
      <p:pic>
        <p:nvPicPr>
          <p:cNvPr id="5" name="Εικόνα 4">
            <a:extLst>
              <a:ext uri="{FF2B5EF4-FFF2-40B4-BE49-F238E27FC236}">
                <a16:creationId xmlns:a16="http://schemas.microsoft.com/office/drawing/2014/main" id="{38E5167D-4C79-4272-BB21-404AFF0C0C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81600" y="4008306"/>
            <a:ext cx="3495675" cy="2267803"/>
          </a:xfrm>
          <a:prstGeom prst="rect">
            <a:avLst/>
          </a:prstGeom>
        </p:spPr>
      </p:pic>
    </p:spTree>
    <p:extLst>
      <p:ext uri="{BB962C8B-B14F-4D97-AF65-F5344CB8AC3E}">
        <p14:creationId xmlns:p14="http://schemas.microsoft.com/office/powerpoint/2010/main" val="1360739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267200" y="1936173"/>
            <a:ext cx="4572000" cy="3657600"/>
          </a:xfrm>
        </p:spPr>
        <p:txBody>
          <a:bodyPr/>
          <a:lstStyle/>
          <a:p>
            <a:pPr eaLnBrk="1" hangingPunct="1">
              <a:buFont typeface="Wingdings" pitchFamily="2" charset="2"/>
              <a:buChar char="q"/>
            </a:pPr>
            <a:endParaRPr lang="el-GR" sz="2800" dirty="0">
              <a:solidFill>
                <a:srgbClr val="FFFF00"/>
              </a:solidFill>
              <a:latin typeface="Garamond" pitchFamily="18" charset="0"/>
            </a:endParaRPr>
          </a:p>
          <a:p>
            <a:pPr eaLnBrk="1" hangingPunct="1">
              <a:buFont typeface="Wingdings" panose="05000000000000000000" pitchFamily="2" charset="2"/>
              <a:buChar char="§"/>
            </a:pPr>
            <a:r>
              <a:rPr lang="el-GR" sz="2400" dirty="0"/>
              <a:t>Απώλεια στενών διανθρώπινων σχέσεων - Αποξένωση</a:t>
            </a:r>
          </a:p>
          <a:p>
            <a:pPr eaLnBrk="1" hangingPunct="1">
              <a:buFont typeface="Wingdings" panose="05000000000000000000" pitchFamily="2" charset="2"/>
              <a:buChar char="§"/>
            </a:pPr>
            <a:r>
              <a:rPr lang="el-GR" sz="2400" dirty="0"/>
              <a:t>«Περιορισμός» του χώρου κίνησης</a:t>
            </a:r>
          </a:p>
          <a:p>
            <a:pPr eaLnBrk="1" hangingPunct="1">
              <a:buFont typeface="Wingdings" panose="05000000000000000000" pitchFamily="2" charset="2"/>
              <a:buChar char="§"/>
            </a:pPr>
            <a:r>
              <a:rPr lang="el-GR" sz="2400" dirty="0"/>
              <a:t>Ανεργία – Φτώχεια</a:t>
            </a:r>
          </a:p>
          <a:p>
            <a:pPr eaLnBrk="1" hangingPunct="1">
              <a:buFont typeface="Wingdings" panose="05000000000000000000" pitchFamily="2" charset="2"/>
              <a:buChar char="§"/>
            </a:pPr>
            <a:r>
              <a:rPr lang="el-GR" sz="2400" dirty="0"/>
              <a:t>Θεοποίηση της βίας</a:t>
            </a:r>
          </a:p>
          <a:p>
            <a:pPr eaLnBrk="1" hangingPunct="1">
              <a:buFont typeface="Wingdings" panose="05000000000000000000" pitchFamily="2" charset="2"/>
              <a:buChar char="§"/>
            </a:pPr>
            <a:r>
              <a:rPr lang="el-GR" sz="2400" dirty="0"/>
              <a:t>Απώλεια των κοινωνικών αξιών</a:t>
            </a:r>
          </a:p>
          <a:p>
            <a:pPr marL="0" indent="0"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p:txBody>
      </p:sp>
      <p:pic>
        <p:nvPicPr>
          <p:cNvPr id="4" name="Picture 3" descr="l.jpg"/>
          <p:cNvPicPr>
            <a:picLocks noChangeAspect="1"/>
          </p:cNvPicPr>
          <p:nvPr/>
        </p:nvPicPr>
        <p:blipFill>
          <a:blip r:embed="rId3" cstate="print"/>
          <a:stretch>
            <a:fillRect/>
          </a:stretch>
        </p:blipFill>
        <p:spPr>
          <a:xfrm>
            <a:off x="152400" y="1828800"/>
            <a:ext cx="4038600" cy="2438400"/>
          </a:xfrm>
          <a:prstGeom prst="rect">
            <a:avLst/>
          </a:prstGeom>
        </p:spPr>
      </p:pic>
      <p:sp>
        <p:nvSpPr>
          <p:cNvPr id="5" name="Τίτλος 4">
            <a:extLst>
              <a:ext uri="{FF2B5EF4-FFF2-40B4-BE49-F238E27FC236}">
                <a16:creationId xmlns:a16="http://schemas.microsoft.com/office/drawing/2014/main" id="{BA875750-F26C-4EDD-B4D4-8A9C91927DE5}"/>
              </a:ext>
            </a:extLst>
          </p:cNvPr>
          <p:cNvSpPr>
            <a:spLocks noGrp="1"/>
          </p:cNvSpPr>
          <p:nvPr>
            <p:ph type="title"/>
          </p:nvPr>
        </p:nvSpPr>
        <p:spPr>
          <a:xfrm>
            <a:off x="228600" y="166255"/>
            <a:ext cx="8763000" cy="1143000"/>
          </a:xfrm>
        </p:spPr>
        <p:txBody>
          <a:bodyPr>
            <a:noAutofit/>
          </a:bodyPr>
          <a:lstStyle/>
          <a:p>
            <a:r>
              <a:rPr lang="el-GR" sz="3200" b="1" dirty="0"/>
              <a:t>Κοινωνικές αιτίες δημιουργίας βίαιων συμπεριφορών στις κερκίδες μεταξύ των οπαδών</a:t>
            </a:r>
            <a:endParaRPr lang="en-US" sz="3200" b="1" dirty="0"/>
          </a:p>
        </p:txBody>
      </p:sp>
      <p:pic>
        <p:nvPicPr>
          <p:cNvPr id="8" name="Εικόνα 7">
            <a:extLst>
              <a:ext uri="{FF2B5EF4-FFF2-40B4-BE49-F238E27FC236}">
                <a16:creationId xmlns:a16="http://schemas.microsoft.com/office/drawing/2014/main" id="{5A0E64E0-716B-41C2-BD28-E494B0B97A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 y="4495801"/>
            <a:ext cx="4038600" cy="219594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33400" y="1400320"/>
            <a:ext cx="5638800" cy="5029200"/>
          </a:xfrm>
        </p:spPr>
        <p:txBody>
          <a:bodyPr>
            <a:normAutofit/>
          </a:bodyPr>
          <a:lstStyle/>
          <a:p>
            <a:pPr eaLnBrk="1" hangingPunct="1">
              <a:buFont typeface="Wingdings" pitchFamily="2" charset="2"/>
              <a:buChar char="q"/>
            </a:pPr>
            <a:endParaRPr lang="el-GR" sz="2800" dirty="0">
              <a:solidFill>
                <a:srgbClr val="FFFF00"/>
              </a:solidFill>
              <a:latin typeface="Garamond" pitchFamily="18" charset="0"/>
            </a:endParaRPr>
          </a:p>
          <a:p>
            <a:pPr eaLnBrk="1" hangingPunct="1">
              <a:lnSpc>
                <a:spcPct val="90000"/>
              </a:lnSpc>
              <a:buFont typeface="Wingdings" panose="05000000000000000000" pitchFamily="2" charset="2"/>
              <a:buChar char="§"/>
            </a:pPr>
            <a:r>
              <a:rPr lang="el-GR" sz="2400" dirty="0"/>
              <a:t>Ανωνυμία φιλάθλων</a:t>
            </a:r>
          </a:p>
          <a:p>
            <a:pPr eaLnBrk="1" hangingPunct="1">
              <a:lnSpc>
                <a:spcPct val="90000"/>
              </a:lnSpc>
              <a:buFont typeface="Wingdings" panose="05000000000000000000" pitchFamily="2" charset="2"/>
              <a:buChar char="§"/>
            </a:pPr>
            <a:r>
              <a:rPr lang="el-GR" sz="2400" dirty="0"/>
              <a:t>Προβολή ατόμων με επιθετική συμπεριφορά</a:t>
            </a:r>
          </a:p>
          <a:p>
            <a:pPr eaLnBrk="1" hangingPunct="1">
              <a:lnSpc>
                <a:spcPct val="90000"/>
              </a:lnSpc>
              <a:buFont typeface="Wingdings" panose="05000000000000000000" pitchFamily="2" charset="2"/>
              <a:buChar char="§"/>
            </a:pPr>
            <a:r>
              <a:rPr lang="el-GR" sz="2400" dirty="0"/>
              <a:t>Το μη διαχωρισμό των θεατών των δύο ομάδων</a:t>
            </a:r>
          </a:p>
          <a:p>
            <a:pPr eaLnBrk="1" hangingPunct="1">
              <a:lnSpc>
                <a:spcPct val="90000"/>
              </a:lnSpc>
              <a:buFont typeface="Wingdings" panose="05000000000000000000" pitchFamily="2" charset="2"/>
              <a:buChar char="§"/>
            </a:pPr>
            <a:r>
              <a:rPr lang="el-GR" sz="2400" dirty="0"/>
              <a:t>Τη χρήση αλκοόλ</a:t>
            </a:r>
          </a:p>
          <a:p>
            <a:pPr eaLnBrk="1" hangingPunct="1">
              <a:lnSpc>
                <a:spcPct val="90000"/>
              </a:lnSpc>
              <a:buFont typeface="Wingdings" panose="05000000000000000000" pitchFamily="2" charset="2"/>
              <a:buChar char="§"/>
            </a:pPr>
            <a:r>
              <a:rPr lang="el-GR" sz="2400" dirty="0"/>
              <a:t>Τις καιρικές συνθήκες</a:t>
            </a:r>
          </a:p>
          <a:p>
            <a:pPr eaLnBrk="1" hangingPunct="1">
              <a:lnSpc>
                <a:spcPct val="90000"/>
              </a:lnSpc>
              <a:buFont typeface="Wingdings" panose="05000000000000000000" pitchFamily="2" charset="2"/>
              <a:buChar char="§"/>
            </a:pPr>
            <a:r>
              <a:rPr lang="el-GR" sz="2400" dirty="0"/>
              <a:t>Την καθυστέρηση έναρξης του παιχνιδιού</a:t>
            </a:r>
          </a:p>
          <a:p>
            <a:pPr marL="214313" indent="-214313" eaLnBrk="1" hangingPunct="1">
              <a:buSzPct val="45000"/>
              <a:buFont typeface="Wingdings" pitchFamily="2" charset="2"/>
              <a:buChar char="ü"/>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a:p>
            <a:pPr marL="214313" indent="-214313"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dirty="0">
              <a:latin typeface="Garamond" pitchFamily="18" charset="0"/>
            </a:endParaRPr>
          </a:p>
          <a:p>
            <a:pPr>
              <a:buNone/>
            </a:pPr>
            <a:endParaRPr lang="el-GR" dirty="0">
              <a:latin typeface="Garamond" pitchFamily="18" charset="0"/>
            </a:endParaRPr>
          </a:p>
        </p:txBody>
      </p:sp>
      <p:pic>
        <p:nvPicPr>
          <p:cNvPr id="4" name="Picture 3" descr="δ.jpg"/>
          <p:cNvPicPr>
            <a:picLocks noChangeAspect="1"/>
          </p:cNvPicPr>
          <p:nvPr/>
        </p:nvPicPr>
        <p:blipFill>
          <a:blip r:embed="rId3" cstate="print"/>
          <a:stretch>
            <a:fillRect/>
          </a:stretch>
        </p:blipFill>
        <p:spPr>
          <a:xfrm>
            <a:off x="9982200" y="1417638"/>
            <a:ext cx="2743200" cy="2438400"/>
          </a:xfrm>
          <a:prstGeom prst="rect">
            <a:avLst/>
          </a:prstGeom>
        </p:spPr>
      </p:pic>
      <p:sp>
        <p:nvSpPr>
          <p:cNvPr id="5" name="Τίτλος 4">
            <a:extLst>
              <a:ext uri="{FF2B5EF4-FFF2-40B4-BE49-F238E27FC236}">
                <a16:creationId xmlns:a16="http://schemas.microsoft.com/office/drawing/2014/main" id="{97C27481-A7E5-4DD1-A401-1D5052A0B3F3}"/>
              </a:ext>
            </a:extLst>
          </p:cNvPr>
          <p:cNvSpPr>
            <a:spLocks noGrp="1"/>
          </p:cNvSpPr>
          <p:nvPr>
            <p:ph type="title"/>
          </p:nvPr>
        </p:nvSpPr>
        <p:spPr>
          <a:xfrm>
            <a:off x="457200" y="274638"/>
            <a:ext cx="8229600" cy="1143000"/>
          </a:xfrm>
        </p:spPr>
        <p:txBody>
          <a:bodyPr>
            <a:normAutofit/>
          </a:bodyPr>
          <a:lstStyle/>
          <a:p>
            <a:r>
              <a:rPr lang="el-GR" sz="3600" b="1" dirty="0"/>
              <a:t>Η βία στον αθλητισμό ενισχύεται από:</a:t>
            </a:r>
            <a:endParaRPr lang="en-US" sz="3600" b="1" dirty="0"/>
          </a:p>
        </p:txBody>
      </p:sp>
      <p:pic>
        <p:nvPicPr>
          <p:cNvPr id="12" name="Εικόνα 11">
            <a:extLst>
              <a:ext uri="{FF2B5EF4-FFF2-40B4-BE49-F238E27FC236}">
                <a16:creationId xmlns:a16="http://schemas.microsoft.com/office/drawing/2014/main" id="{0EADB366-2D30-47B2-B2F9-1B201D6B96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7000" y="3429000"/>
            <a:ext cx="2608119" cy="318553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C6DFB5-41BD-4DFF-9193-60553F790083}"/>
              </a:ext>
            </a:extLst>
          </p:cNvPr>
          <p:cNvSpPr>
            <a:spLocks noGrp="1"/>
          </p:cNvSpPr>
          <p:nvPr>
            <p:ph type="title"/>
          </p:nvPr>
        </p:nvSpPr>
        <p:spPr>
          <a:xfrm>
            <a:off x="0" y="0"/>
            <a:ext cx="9144000" cy="1143000"/>
          </a:xfrm>
          <a:solidFill>
            <a:schemeClr val="tx1"/>
          </a:solidFill>
          <a:ln w="19050">
            <a:solidFill>
              <a:schemeClr val="bg1"/>
            </a:solidFill>
          </a:ln>
        </p:spPr>
        <p:txBody>
          <a:bodyPr>
            <a:noAutofit/>
          </a:bodyPr>
          <a:lstStyle/>
          <a:p>
            <a:r>
              <a:rPr lang="el-GR" sz="3600" b="1" dirty="0">
                <a:solidFill>
                  <a:schemeClr val="bg1"/>
                </a:solidFill>
              </a:rPr>
              <a:t>Θάνατοι από συμπλοκές οπαδών στην Ελλάδα</a:t>
            </a:r>
            <a:endParaRPr lang="en-US" sz="3600" b="1" dirty="0">
              <a:solidFill>
                <a:schemeClr val="bg1"/>
              </a:solidFill>
            </a:endParaRPr>
          </a:p>
        </p:txBody>
      </p:sp>
      <p:sp>
        <p:nvSpPr>
          <p:cNvPr id="3" name="Θέση περιεχομένου 2">
            <a:extLst>
              <a:ext uri="{FF2B5EF4-FFF2-40B4-BE49-F238E27FC236}">
                <a16:creationId xmlns:a16="http://schemas.microsoft.com/office/drawing/2014/main" id="{C570D45E-9F14-4B54-9AEA-540827557620}"/>
              </a:ext>
            </a:extLst>
          </p:cNvPr>
          <p:cNvSpPr>
            <a:spLocks noGrp="1"/>
          </p:cNvSpPr>
          <p:nvPr>
            <p:ph idx="1"/>
          </p:nvPr>
        </p:nvSpPr>
        <p:spPr>
          <a:xfrm>
            <a:off x="0" y="1143000"/>
            <a:ext cx="9144000" cy="5715000"/>
          </a:xfrm>
          <a:solidFill>
            <a:schemeClr val="tx1"/>
          </a:solidFill>
        </p:spPr>
        <p:txBody>
          <a:bodyPr>
            <a:noAutofit/>
          </a:bodyPr>
          <a:lstStyle/>
          <a:p>
            <a:pPr marL="342900" lvl="0" indent="-342900">
              <a:lnSpc>
                <a:spcPct val="107000"/>
              </a:lnSpc>
              <a:buFont typeface="Wingdings" panose="05000000000000000000" pitchFamily="2" charset="2"/>
              <a:buChar char=""/>
            </a:pPr>
            <a:r>
              <a:rPr lang="el-GR" sz="2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1982: </a:t>
            </a:r>
            <a:r>
              <a:rPr lang="el-GR"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Άρης Δημητριάδης οπαδός του ΠΑΟΚ, σε ενέδρα οπαδών του Άρη έξω από το γήπεδο Χαριλάου</a:t>
            </a:r>
            <a:endParaRPr lang="en-US"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1986: </a:t>
            </a:r>
            <a:r>
              <a:rPr lang="el-GR"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Χαράλαμπος </a:t>
            </a:r>
            <a:r>
              <a:rPr lang="el-GR" sz="24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Μπλιώνας</a:t>
            </a:r>
            <a:r>
              <a:rPr lang="el-GR"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από ρίψη κροτίδας στο γήπεδο της Λάρισας</a:t>
            </a:r>
            <a:endParaRPr lang="en-US"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1991: </a:t>
            </a:r>
            <a:r>
              <a:rPr lang="el-GR"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Γιώργος Παναγιώτου, από ρίψη φωτοβολίδας έξω από το γήπεδο της Νέας Φιλαδέλφειας</a:t>
            </a:r>
            <a:endParaRPr lang="en-US"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1991: </a:t>
            </a:r>
            <a:r>
              <a:rPr lang="el-GR"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Ευθύμιος </a:t>
            </a:r>
            <a:r>
              <a:rPr lang="el-GR" sz="24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Λιάκας</a:t>
            </a:r>
            <a:r>
              <a:rPr lang="el-GR"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και Κώστας </a:t>
            </a:r>
            <a:r>
              <a:rPr lang="el-GR" sz="24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Ντόλιας</a:t>
            </a:r>
            <a:r>
              <a:rPr lang="el-GR"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οπαδοί του ΠΑΟΚ, από ρίψη μολότοφ στο αυτοκίνητο ενώ επέστρεφαν με το αυτοκίνητο μετά από τελικό στο μπάσκετ</a:t>
            </a:r>
            <a:endParaRPr lang="en-US"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1995: </a:t>
            </a:r>
            <a:r>
              <a:rPr lang="el-GR"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Γιώργος </a:t>
            </a:r>
            <a:r>
              <a:rPr lang="el-GR" sz="24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Καρνέσης</a:t>
            </a:r>
            <a:r>
              <a:rPr lang="el-GR"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οπαδός του Παναθηναϊκού, με μαχαιριές μετά από αγώνα μπάσκετ Παναθηναϊκού – Ολυμπιακού</a:t>
            </a:r>
          </a:p>
        </p:txBody>
      </p:sp>
    </p:spTree>
    <p:extLst>
      <p:ext uri="{BB962C8B-B14F-4D97-AF65-F5344CB8AC3E}">
        <p14:creationId xmlns:p14="http://schemas.microsoft.com/office/powerpoint/2010/main" val="9509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C6DFB5-41BD-4DFF-9193-60553F790083}"/>
              </a:ext>
            </a:extLst>
          </p:cNvPr>
          <p:cNvSpPr>
            <a:spLocks noGrp="1"/>
          </p:cNvSpPr>
          <p:nvPr>
            <p:ph type="title"/>
          </p:nvPr>
        </p:nvSpPr>
        <p:spPr>
          <a:xfrm>
            <a:off x="0" y="0"/>
            <a:ext cx="9144000" cy="1143000"/>
          </a:xfrm>
          <a:solidFill>
            <a:schemeClr val="tx1"/>
          </a:solidFill>
          <a:ln w="19050">
            <a:solidFill>
              <a:schemeClr val="bg1"/>
            </a:solidFill>
          </a:ln>
        </p:spPr>
        <p:txBody>
          <a:bodyPr>
            <a:noAutofit/>
          </a:bodyPr>
          <a:lstStyle/>
          <a:p>
            <a:r>
              <a:rPr lang="el-GR" sz="3600" b="1" dirty="0">
                <a:solidFill>
                  <a:schemeClr val="bg1"/>
                </a:solidFill>
              </a:rPr>
              <a:t>Θάνατοι από συμπλοκές οπαδών στην Ελλάδα</a:t>
            </a:r>
            <a:endParaRPr lang="en-US" sz="3600" b="1" dirty="0">
              <a:solidFill>
                <a:schemeClr val="bg1"/>
              </a:solidFill>
            </a:endParaRPr>
          </a:p>
        </p:txBody>
      </p:sp>
      <p:sp>
        <p:nvSpPr>
          <p:cNvPr id="3" name="Θέση περιεχομένου 2">
            <a:extLst>
              <a:ext uri="{FF2B5EF4-FFF2-40B4-BE49-F238E27FC236}">
                <a16:creationId xmlns:a16="http://schemas.microsoft.com/office/drawing/2014/main" id="{C570D45E-9F14-4B54-9AEA-540827557620}"/>
              </a:ext>
            </a:extLst>
          </p:cNvPr>
          <p:cNvSpPr>
            <a:spLocks noGrp="1"/>
          </p:cNvSpPr>
          <p:nvPr>
            <p:ph idx="1"/>
          </p:nvPr>
        </p:nvSpPr>
        <p:spPr>
          <a:xfrm>
            <a:off x="0" y="1143000"/>
            <a:ext cx="9144000" cy="5638800"/>
          </a:xfrm>
          <a:solidFill>
            <a:schemeClr val="tx1"/>
          </a:solidFill>
        </p:spPr>
        <p:txBody>
          <a:bodyPr>
            <a:noAutofit/>
          </a:bodyPr>
          <a:lstStyle/>
          <a:p>
            <a:pPr marL="342900" lvl="0" indent="-342900">
              <a:lnSpc>
                <a:spcPct val="107000"/>
              </a:lnSpc>
              <a:buFont typeface="Wingdings" panose="05000000000000000000" pitchFamily="2" charset="2"/>
              <a:buChar char=""/>
            </a:pPr>
            <a:r>
              <a:rPr lang="el-GR" sz="23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2007: </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Μιχάλης </a:t>
            </a:r>
            <a:r>
              <a:rPr lang="el-GR" sz="23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Φιλόπουλος</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οπαδός του Παναθηναϊκού, μετά από «ραντεβού θανάτου», μεταξύ οπαδών Παναθηναϊκού – Ολυμπιακού</a:t>
            </a:r>
            <a:endParaRPr lang="en-US"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3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2011: </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Γιάννης </a:t>
            </a:r>
            <a:r>
              <a:rPr lang="el-GR" sz="23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Ρουσάκης</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οπαδός του Παναθηναϊκού, μετά από συμπλοκή με οπαδούς του ΟΦΗ, στην Κρήτη</a:t>
            </a:r>
            <a:endParaRPr lang="en-US"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3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2014: </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Κώστας Κατσούλης, σε συμπλοκή κατά τη διάρκεια του αγώνα Ηρόδοτος – Εθνικός στην Κρήτη</a:t>
            </a:r>
            <a:endParaRPr lang="en-US"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3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2017: </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Νάσος Κωνσταντίνου, οπαδός του ΠΑΟΚ, παρασύρθηκε από διερχόμενο όχημα έπειτα από κυνηγητό οπαδών άλλη ομάδας</a:t>
            </a:r>
            <a:endParaRPr lang="en-US"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3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2020: </a:t>
            </a:r>
            <a:r>
              <a:rPr lang="el-GR" sz="23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Τόσκο</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l-GR" sz="23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Μποζατζίκι</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οπαδός του ΑΡΗ, δέχτηκε επίθεση από οπαδούς άλλης ομάδας και χτυπήθηκε από διερχόμενο όχημα</a:t>
            </a:r>
            <a:endParaRPr lang="en-US"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sz="23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2022: </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Άλκης </a:t>
            </a:r>
            <a:r>
              <a:rPr lang="el-GR" sz="23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Καμπανός</a:t>
            </a:r>
            <a:r>
              <a:rPr lang="el-GR"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οπαδός του ΑΡΗ, δέχτηκε επίθεση με αιχμηρά αντικείμενα από οπαδούς του ΠΑΟΚ </a:t>
            </a:r>
            <a:endParaRPr lang="en-US" sz="23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24999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C6DFB5-41BD-4DFF-9193-60553F790083}"/>
              </a:ext>
            </a:extLst>
          </p:cNvPr>
          <p:cNvSpPr>
            <a:spLocks noGrp="1"/>
          </p:cNvSpPr>
          <p:nvPr>
            <p:ph type="title"/>
          </p:nvPr>
        </p:nvSpPr>
        <p:spPr>
          <a:xfrm>
            <a:off x="457200" y="0"/>
            <a:ext cx="8229600" cy="914400"/>
          </a:xfrm>
        </p:spPr>
        <p:txBody>
          <a:bodyPr>
            <a:normAutofit/>
          </a:bodyPr>
          <a:lstStyle/>
          <a:p>
            <a:r>
              <a:rPr lang="el-GR" sz="3600" b="1" dirty="0"/>
              <a:t>Τρόποι αντιμετώπισης</a:t>
            </a:r>
            <a:endParaRPr lang="en-US" sz="3600" b="1" dirty="0"/>
          </a:p>
        </p:txBody>
      </p:sp>
      <p:sp>
        <p:nvSpPr>
          <p:cNvPr id="3" name="Θέση περιεχομένου 2">
            <a:extLst>
              <a:ext uri="{FF2B5EF4-FFF2-40B4-BE49-F238E27FC236}">
                <a16:creationId xmlns:a16="http://schemas.microsoft.com/office/drawing/2014/main" id="{C570D45E-9F14-4B54-9AEA-540827557620}"/>
              </a:ext>
            </a:extLst>
          </p:cNvPr>
          <p:cNvSpPr>
            <a:spLocks noGrp="1"/>
          </p:cNvSpPr>
          <p:nvPr>
            <p:ph idx="1"/>
          </p:nvPr>
        </p:nvSpPr>
        <p:spPr>
          <a:xfrm>
            <a:off x="1981200" y="925406"/>
            <a:ext cx="6871953" cy="914400"/>
          </a:xfrm>
          <a:solidFill>
            <a:schemeClr val="bg2"/>
          </a:solidFill>
        </p:spPr>
        <p:txBody>
          <a:bodyPr>
            <a:noAutofit/>
          </a:bodyPr>
          <a:lstStyle/>
          <a:p>
            <a:pPr marL="0" lvl="0" indent="0" algn="ctr">
              <a:lnSpc>
                <a:spcPct val="107000"/>
              </a:lnSpc>
              <a:buNone/>
            </a:pP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Συνδυασμός μέτρων και εφαρμογή τους τόσο σε </a:t>
            </a:r>
            <a:r>
              <a:rPr lang="el-GR" sz="2400" b="1" kern="100" dirty="0">
                <a:effectLst/>
                <a:latin typeface="Calibri" panose="020F0502020204030204" pitchFamily="34" charset="0"/>
                <a:ea typeface="Calibri" panose="020F0502020204030204" pitchFamily="34" charset="0"/>
                <a:cs typeface="Times New Roman" panose="02020603050405020304" pitchFamily="18" charset="0"/>
              </a:rPr>
              <a:t>προληπτικό</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 επίπεδο όσο και σε </a:t>
            </a:r>
            <a:r>
              <a:rPr lang="el-GR" sz="2400" b="1" kern="100" dirty="0">
                <a:effectLst/>
                <a:latin typeface="Calibri" panose="020F0502020204030204" pitchFamily="34" charset="0"/>
                <a:ea typeface="Calibri" panose="020F0502020204030204" pitchFamily="34" charset="0"/>
                <a:cs typeface="Times New Roman" panose="02020603050405020304" pitchFamily="18" charset="0"/>
              </a:rPr>
              <a:t>κατασταλτικό</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65268C66-27F4-49FA-BDA4-9072D967DD9E}"/>
              </a:ext>
            </a:extLst>
          </p:cNvPr>
          <p:cNvSpPr txBox="1"/>
          <p:nvPr/>
        </p:nvSpPr>
        <p:spPr>
          <a:xfrm>
            <a:off x="246017" y="2362200"/>
            <a:ext cx="4267200" cy="3416320"/>
          </a:xfrm>
          <a:prstGeom prst="rect">
            <a:avLst/>
          </a:prstGeom>
          <a:noFill/>
        </p:spPr>
        <p:txBody>
          <a:bodyPr wrap="square" rtlCol="0">
            <a:spAutoFit/>
          </a:bodyPr>
          <a:lstStyle/>
          <a:p>
            <a:r>
              <a:rPr lang="el-GR" sz="2400" b="1" dirty="0">
                <a:latin typeface="+mn-lt"/>
              </a:rPr>
              <a:t> Προληπτικά μέτρα</a:t>
            </a:r>
          </a:p>
          <a:p>
            <a:pPr marL="342900" indent="-342900">
              <a:buFont typeface="Wingdings" panose="05000000000000000000" pitchFamily="2" charset="2"/>
              <a:buChar char="§"/>
            </a:pPr>
            <a:r>
              <a:rPr lang="el-GR" sz="2400" dirty="0">
                <a:latin typeface="+mn-lt"/>
              </a:rPr>
              <a:t>Περιορισμός των ανισοτήτων και αδικιών</a:t>
            </a:r>
          </a:p>
          <a:p>
            <a:pPr marL="342900" indent="-342900">
              <a:buFont typeface="Wingdings" panose="05000000000000000000" pitchFamily="2" charset="2"/>
              <a:buChar char="§"/>
            </a:pPr>
            <a:r>
              <a:rPr lang="el-GR" sz="2400" dirty="0">
                <a:latin typeface="+mn-lt"/>
              </a:rPr>
              <a:t>Περιορισμός της φτώχειας και της ανεργίας</a:t>
            </a:r>
          </a:p>
          <a:p>
            <a:pPr marL="342900" indent="-342900">
              <a:buFont typeface="Wingdings" panose="05000000000000000000" pitchFamily="2" charset="2"/>
              <a:buChar char="§"/>
            </a:pPr>
            <a:r>
              <a:rPr lang="el-GR" sz="2400" dirty="0">
                <a:latin typeface="+mn-lt"/>
              </a:rPr>
              <a:t>Αναβάθμιση του ρόλου της οικογένειας και της εκπαίδευσης στη διαπαιδαγώγηση των νέων</a:t>
            </a:r>
          </a:p>
        </p:txBody>
      </p:sp>
      <p:sp>
        <p:nvSpPr>
          <p:cNvPr id="5" name="TextBox 4">
            <a:extLst>
              <a:ext uri="{FF2B5EF4-FFF2-40B4-BE49-F238E27FC236}">
                <a16:creationId xmlns:a16="http://schemas.microsoft.com/office/drawing/2014/main" id="{11B5E8DD-76B8-4020-B778-1946EFCAB37F}"/>
              </a:ext>
            </a:extLst>
          </p:cNvPr>
          <p:cNvSpPr txBox="1"/>
          <p:nvPr/>
        </p:nvSpPr>
        <p:spPr>
          <a:xfrm>
            <a:off x="4724400" y="2362200"/>
            <a:ext cx="4267200" cy="2677656"/>
          </a:xfrm>
          <a:prstGeom prst="rect">
            <a:avLst/>
          </a:prstGeom>
          <a:noFill/>
        </p:spPr>
        <p:txBody>
          <a:bodyPr wrap="square" rtlCol="0">
            <a:spAutoFit/>
          </a:bodyPr>
          <a:lstStyle/>
          <a:p>
            <a:r>
              <a:rPr lang="el-GR" sz="2400" b="1" dirty="0">
                <a:latin typeface="+mn-lt"/>
              </a:rPr>
              <a:t> Κατασταλτικά μέτρα</a:t>
            </a:r>
          </a:p>
          <a:p>
            <a:pPr marL="342900" indent="-342900">
              <a:buFont typeface="Wingdings" panose="05000000000000000000" pitchFamily="2" charset="2"/>
              <a:buChar char="§"/>
            </a:pPr>
            <a:r>
              <a:rPr lang="el-GR" sz="2400" dirty="0">
                <a:latin typeface="+mn-lt"/>
              </a:rPr>
              <a:t>Μεγαλύτερη αστυνομική δύναμη μέσα και έξω από τα γήπεδα</a:t>
            </a:r>
          </a:p>
          <a:p>
            <a:pPr marL="342900" indent="-342900">
              <a:buFont typeface="Wingdings" panose="05000000000000000000" pitchFamily="2" charset="2"/>
              <a:buChar char="§"/>
            </a:pPr>
            <a:r>
              <a:rPr lang="el-GR" sz="2400" dirty="0">
                <a:latin typeface="+mn-lt"/>
              </a:rPr>
              <a:t>Εφαρμογή σύγχρονων μέσω τεχνολογίας (κάμερες)</a:t>
            </a:r>
          </a:p>
          <a:p>
            <a:pPr marL="342900" indent="-342900">
              <a:buFont typeface="Wingdings" panose="05000000000000000000" pitchFamily="2" charset="2"/>
              <a:buChar char="§"/>
            </a:pPr>
            <a:r>
              <a:rPr lang="el-GR" sz="2400" dirty="0">
                <a:latin typeface="+mn-lt"/>
              </a:rPr>
              <a:t>Αυστηρό νομοθετικό πλαίσιο</a:t>
            </a:r>
            <a:endParaRPr lang="en-US" sz="2400" dirty="0">
              <a:latin typeface="+mn-lt"/>
            </a:endParaRPr>
          </a:p>
        </p:txBody>
      </p:sp>
      <p:pic>
        <p:nvPicPr>
          <p:cNvPr id="7" name="Εικόνα 6">
            <a:extLst>
              <a:ext uri="{FF2B5EF4-FFF2-40B4-BE49-F238E27FC236}">
                <a16:creationId xmlns:a16="http://schemas.microsoft.com/office/drawing/2014/main" id="{708008D0-EA98-4BD6-871F-BED0C86AAEF1}"/>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5432"/>
          <a:stretch/>
        </p:blipFill>
        <p:spPr>
          <a:xfrm>
            <a:off x="34834" y="123461"/>
            <a:ext cx="1905000" cy="2269912"/>
          </a:xfrm>
          <a:prstGeom prst="rect">
            <a:avLst/>
          </a:prstGeom>
        </p:spPr>
      </p:pic>
    </p:spTree>
    <p:extLst>
      <p:ext uri="{BB962C8B-B14F-4D97-AF65-F5344CB8AC3E}">
        <p14:creationId xmlns:p14="http://schemas.microsoft.com/office/powerpoint/2010/main" val="1655268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3049" y="128804"/>
            <a:ext cx="6324600" cy="1143000"/>
          </a:xfrm>
        </p:spPr>
        <p:txBody>
          <a:bodyPr>
            <a:normAutofit/>
          </a:bodyPr>
          <a:lstStyle/>
          <a:p>
            <a:pPr eaLnBrk="1" fontAlgn="auto" hangingPunct="1">
              <a:spcAft>
                <a:spcPts val="0"/>
              </a:spcAft>
              <a:defRPr/>
            </a:pPr>
            <a:r>
              <a:rPr lang="el-GR" sz="4000" b="1" dirty="0">
                <a:solidFill>
                  <a:schemeClr val="tx1"/>
                </a:solidFill>
                <a:cs typeface="Times New Roman" pitchFamily="18" charset="0"/>
              </a:rPr>
              <a:t>Τι μπορούμε να κάνουμε?</a:t>
            </a:r>
            <a:endParaRPr lang="en-US" sz="4000" b="1" dirty="0">
              <a:solidFill>
                <a:schemeClr val="tx1"/>
              </a:solidFill>
              <a:cs typeface="Times New Roman" pitchFamily="18" charset="0"/>
            </a:endParaRPr>
          </a:p>
        </p:txBody>
      </p:sp>
      <p:sp>
        <p:nvSpPr>
          <p:cNvPr id="7" name="Content Placeholder 6"/>
          <p:cNvSpPr>
            <a:spLocks noGrp="1"/>
          </p:cNvSpPr>
          <p:nvPr>
            <p:ph idx="1"/>
          </p:nvPr>
        </p:nvSpPr>
        <p:spPr>
          <a:xfrm>
            <a:off x="495300" y="1676400"/>
            <a:ext cx="8153400" cy="3124200"/>
          </a:xfrm>
        </p:spPr>
        <p:txBody>
          <a:bodyPr/>
          <a:lstStyle/>
          <a:p>
            <a:pPr>
              <a:buFont typeface="Wingdings" panose="05000000000000000000" pitchFamily="2" charset="2"/>
              <a:buChar char="§"/>
            </a:pPr>
            <a:r>
              <a:rPr lang="el-GR" sz="2400" dirty="0"/>
              <a:t>Κοινωνικό περιβάλλον που αποδυναμώνει τις βίαιες τάσεις</a:t>
            </a:r>
          </a:p>
          <a:p>
            <a:pPr>
              <a:buFont typeface="Wingdings" panose="05000000000000000000" pitchFamily="2" charset="2"/>
              <a:buChar char="§"/>
            </a:pPr>
            <a:r>
              <a:rPr lang="el-GR" sz="2400" dirty="0"/>
              <a:t>Προπαγάνδα, παιδεία </a:t>
            </a:r>
          </a:p>
          <a:p>
            <a:pPr>
              <a:buFont typeface="Wingdings" panose="05000000000000000000" pitchFamily="2" charset="2"/>
              <a:buChar char="§"/>
            </a:pPr>
            <a:r>
              <a:rPr lang="el-GR" sz="2400" dirty="0"/>
              <a:t>Αλλαγή </a:t>
            </a:r>
            <a:r>
              <a:rPr lang="el-GR" sz="2400" dirty="0" err="1"/>
              <a:t>κοινωνικο</a:t>
            </a:r>
            <a:r>
              <a:rPr lang="el-GR" sz="2400" dirty="0"/>
              <a:t>-οικονομικών δομών</a:t>
            </a:r>
          </a:p>
          <a:p>
            <a:pPr>
              <a:buFont typeface="Wingdings" panose="05000000000000000000" pitchFamily="2" charset="2"/>
              <a:buChar char="§"/>
            </a:pPr>
            <a:r>
              <a:rPr lang="el-GR" sz="2400" dirty="0"/>
              <a:t>Σεβασμό στις αξίες &amp; στα ιδανικά από οικογένεια, σχολείο, φιλικό &amp; εργασιακό περιβάλλον</a:t>
            </a:r>
          </a:p>
          <a:p>
            <a:pPr>
              <a:buFont typeface="Wingdings" panose="05000000000000000000" pitchFamily="2" charset="2"/>
              <a:buChar char="§"/>
            </a:pPr>
            <a:r>
              <a:rPr lang="el-GR" sz="2400" dirty="0"/>
              <a:t>Προσωπική ευθύνη</a:t>
            </a:r>
          </a:p>
          <a:p>
            <a:pPr algn="r">
              <a:buNone/>
            </a:pPr>
            <a:endParaRPr lang="el-GR" sz="3600" dirty="0">
              <a:latin typeface="Garamond" pitchFamily="18" charset="0"/>
            </a:endParaRPr>
          </a:p>
          <a:p>
            <a:pPr>
              <a:buNone/>
            </a:pPr>
            <a:endParaRPr lang="el-GR" sz="2600" dirty="0">
              <a:latin typeface="Garamond" pitchFamily="18" charset="0"/>
            </a:endParaRPr>
          </a:p>
        </p:txBody>
      </p:sp>
      <p:pic>
        <p:nvPicPr>
          <p:cNvPr id="12" name="Εικόνα 11">
            <a:extLst>
              <a:ext uri="{FF2B5EF4-FFF2-40B4-BE49-F238E27FC236}">
                <a16:creationId xmlns:a16="http://schemas.microsoft.com/office/drawing/2014/main" id="{D4B08025-1338-4C94-BC1B-A2DEC26BBE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8600" y="3677082"/>
            <a:ext cx="5012841" cy="3124200"/>
          </a:xfrm>
          <a:prstGeom prst="rect">
            <a:avLst/>
          </a:prstGeom>
        </p:spPr>
      </p:pic>
      <p:pic>
        <p:nvPicPr>
          <p:cNvPr id="5" name="Εικόνα 4">
            <a:extLst>
              <a:ext uri="{FF2B5EF4-FFF2-40B4-BE49-F238E27FC236}">
                <a16:creationId xmlns:a16="http://schemas.microsoft.com/office/drawing/2014/main" id="{C7CA407D-3586-4461-8A94-70A1AF75D698}"/>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52400" y="53254"/>
            <a:ext cx="2600325" cy="17621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458200" cy="1143000"/>
          </a:xfrm>
        </p:spPr>
        <p:txBody>
          <a:bodyPr>
            <a:normAutofit fontScale="90000"/>
          </a:bodyPr>
          <a:lstStyle/>
          <a:p>
            <a:pPr eaLnBrk="1" fontAlgn="auto" hangingPunct="1">
              <a:spcAft>
                <a:spcPts val="0"/>
              </a:spcAft>
              <a:defRPr/>
            </a:pPr>
            <a:r>
              <a:rPr lang="el-GR" sz="4000" b="1" dirty="0" err="1">
                <a:solidFill>
                  <a:schemeClr val="tx1"/>
                </a:solidFill>
                <a:latin typeface="+mn-lt"/>
                <a:cs typeface="Times New Roman" pitchFamily="18" charset="0"/>
              </a:rPr>
              <a:t>Χρονολόγιο</a:t>
            </a:r>
            <a:r>
              <a:rPr lang="el-GR" sz="4000" b="1" dirty="0">
                <a:solidFill>
                  <a:schemeClr val="tx1"/>
                </a:solidFill>
                <a:latin typeface="+mn-lt"/>
                <a:cs typeface="Times New Roman" pitchFamily="18" charset="0"/>
              </a:rPr>
              <a:t> βιαιοτήτων στον αθλητισμό</a:t>
            </a:r>
            <a:endParaRPr lang="en-US" sz="40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533400" y="1295400"/>
            <a:ext cx="8458200" cy="2819400"/>
          </a:xfrm>
        </p:spPr>
        <p:txBody>
          <a:bodyPr>
            <a:normAutofit/>
          </a:bodyPr>
          <a:lstStyle/>
          <a:p>
            <a:pPr eaLnBrk="1" hangingPunct="1">
              <a:buFont typeface="Wingdings" panose="05000000000000000000" pitchFamily="2" charset="2"/>
              <a:buChar char="§"/>
            </a:pPr>
            <a:r>
              <a:rPr lang="el-GR" sz="2400" dirty="0"/>
              <a:t>Ελληνική αρχαιότητα (Βίαια αθλήματα, χωρίς ιδιαίτερους περιορισμούς).</a:t>
            </a:r>
          </a:p>
          <a:p>
            <a:pPr eaLnBrk="1" hangingPunct="1">
              <a:buFont typeface="Wingdings" panose="05000000000000000000" pitchFamily="2" charset="2"/>
              <a:buChar char="§"/>
            </a:pPr>
            <a:r>
              <a:rPr lang="el-GR" sz="2400" dirty="0"/>
              <a:t>Ρωμαϊκή αρχαιότητα (Μονομαχίες –θηριομαχίες, αρματοδρομίες).</a:t>
            </a:r>
          </a:p>
          <a:p>
            <a:pPr eaLnBrk="1" hangingPunct="1">
              <a:buFont typeface="Wingdings" panose="05000000000000000000" pitchFamily="2" charset="2"/>
              <a:buChar char="§"/>
            </a:pPr>
            <a:r>
              <a:rPr lang="el-GR" sz="2400" dirty="0"/>
              <a:t>Βυζάντιο (Ιπποδρομίες, φανατισμός δήμων)</a:t>
            </a:r>
          </a:p>
          <a:p>
            <a:pPr eaLnBrk="1" hangingPunct="1">
              <a:buFont typeface="Wingdings" panose="05000000000000000000" pitchFamily="2" charset="2"/>
              <a:buChar char="§"/>
            </a:pPr>
            <a:r>
              <a:rPr lang="el-GR" sz="2400" dirty="0"/>
              <a:t>Μεσαίωνας (</a:t>
            </a:r>
            <a:r>
              <a:rPr lang="en-US" sz="2400" dirty="0"/>
              <a:t>Tournament, </a:t>
            </a:r>
            <a:r>
              <a:rPr lang="en-US" sz="2400" dirty="0" err="1"/>
              <a:t>Giostra</a:t>
            </a:r>
            <a:r>
              <a:rPr lang="en-US" sz="2400" dirty="0"/>
              <a:t>)</a:t>
            </a:r>
            <a:r>
              <a:rPr lang="el-GR" sz="2400" dirty="0"/>
              <a:t> </a:t>
            </a:r>
            <a:endParaRPr lang="el-GR" sz="2600" dirty="0">
              <a:solidFill>
                <a:srgbClr val="FFFF00"/>
              </a:solidFill>
              <a:latin typeface="Garamond" pitchFamily="18" charset="0"/>
            </a:endParaRPr>
          </a:p>
          <a:p>
            <a:pPr marL="341313" indent="-341313" algn="just">
              <a:spcBef>
                <a:spcPts val="350"/>
              </a:spcBef>
              <a:buClr>
                <a:srgbClr val="EBF25A"/>
              </a:buClr>
              <a:buSzPct val="8000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dirty="0">
              <a:solidFill>
                <a:srgbClr val="FFFF00"/>
              </a:solidFill>
              <a:latin typeface="Garamond" pitchFamily="18" charset="0"/>
            </a:endParaRPr>
          </a:p>
          <a:p>
            <a:pPr marL="341313" indent="-341313" algn="just">
              <a:spcBef>
                <a:spcPts val="350"/>
              </a:spcBef>
              <a:buClr>
                <a:srgbClr val="EBF25A"/>
              </a:buClr>
              <a:buSzPct val="8000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dirty="0">
              <a:solidFill>
                <a:srgbClr val="FFFF00"/>
              </a:solidFill>
              <a:latin typeface="Garamond" pitchFamily="18" charset="0"/>
            </a:endParaRPr>
          </a:p>
          <a:p>
            <a:pPr marL="214313" indent="-214313" eaLnBrk="1" hangingPunct="1">
              <a:buSzPct val="45000"/>
              <a:buFont typeface="Wingdings" pitchFamily="2" charset="2"/>
              <a:buChar char="ü"/>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a:p>
            <a:pPr marL="214313" indent="-214313" eaLnBrk="1" hangingPunct="1">
              <a:buSzPct val="45000"/>
              <a:buFont typeface="Wingdings" pitchFamily="2" charset="2"/>
              <a:buChar char="ü"/>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a:p>
            <a:pPr marL="214313" indent="-214313" eaLnBrk="1" hangingPunct="1">
              <a:buSzPct val="45000"/>
              <a:buFont typeface="Wingdings" pitchFamily="2" charset="2"/>
              <a:buChar char="ü"/>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a:p>
            <a:pPr marL="214313" indent="-214313"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dirty="0">
              <a:latin typeface="Garamond" pitchFamily="18" charset="0"/>
            </a:endParaRPr>
          </a:p>
          <a:p>
            <a:pPr>
              <a:buNone/>
            </a:pPr>
            <a:endParaRPr lang="el-GR" dirty="0">
              <a:latin typeface="Garamond" pitchFamily="18" charset="0"/>
            </a:endParaRPr>
          </a:p>
        </p:txBody>
      </p:sp>
      <p:pic>
        <p:nvPicPr>
          <p:cNvPr id="5" name="Picture 4" descr="images.jpg"/>
          <p:cNvPicPr>
            <a:picLocks noChangeAspect="1"/>
          </p:cNvPicPr>
          <p:nvPr/>
        </p:nvPicPr>
        <p:blipFill>
          <a:blip r:embed="rId3" cstate="print"/>
          <a:stretch>
            <a:fillRect/>
          </a:stretch>
        </p:blipFill>
        <p:spPr>
          <a:xfrm>
            <a:off x="762000" y="4419600"/>
            <a:ext cx="7389540" cy="22098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266700" y="2895600"/>
            <a:ext cx="8610600" cy="3276600"/>
          </a:xfrm>
        </p:spPr>
        <p:txBody>
          <a:bodyPr>
            <a:normAutofit/>
          </a:bodyPr>
          <a:lstStyle/>
          <a:p>
            <a:pPr eaLnBrk="1" hangingPunct="1">
              <a:buFont typeface="Wingdings" panose="05000000000000000000" pitchFamily="2" charset="2"/>
              <a:buChar char="§"/>
            </a:pPr>
            <a:r>
              <a:rPr lang="el-GR" sz="2400" dirty="0"/>
              <a:t>Να αγνοούν εντελώς βίαια επεισόδια</a:t>
            </a:r>
          </a:p>
          <a:p>
            <a:pPr eaLnBrk="1" hangingPunct="1">
              <a:buFont typeface="Wingdings" panose="05000000000000000000" pitchFamily="2" charset="2"/>
              <a:buChar char="§"/>
            </a:pPr>
            <a:r>
              <a:rPr lang="el-GR" sz="2400" dirty="0"/>
              <a:t>Δεν πρέπει να παρουσιάζουν προστριβή ή έχθρα ανάμεσα σε δύο ομάδες</a:t>
            </a:r>
          </a:p>
          <a:p>
            <a:pPr eaLnBrk="1" hangingPunct="1">
              <a:buFont typeface="Wingdings" panose="05000000000000000000" pitchFamily="2" charset="2"/>
              <a:buChar char="§"/>
            </a:pPr>
            <a:r>
              <a:rPr lang="el-GR" sz="2400" dirty="0"/>
              <a:t>Να αποφεύγουν την προβολή οργισμένων δηλώσεων προπονητών ή παραγόντων</a:t>
            </a:r>
          </a:p>
          <a:p>
            <a:pPr eaLnBrk="1" hangingPunct="1">
              <a:buFont typeface="Wingdings" panose="05000000000000000000" pitchFamily="2" charset="2"/>
              <a:buChar char="§"/>
            </a:pPr>
            <a:r>
              <a:rPr lang="el-GR" sz="2400" dirty="0"/>
              <a:t>Να μη προβάλλουν τη φανατισμένη κερκίδα</a:t>
            </a:r>
          </a:p>
          <a:p>
            <a:pPr eaLnBrk="1" hangingPunct="1">
              <a:buFont typeface="Wingdings" panose="05000000000000000000" pitchFamily="2" charset="2"/>
              <a:buChar char="§"/>
            </a:pPr>
            <a:r>
              <a:rPr lang="el-GR" sz="2400" dirty="0"/>
              <a:t>Να προβάλλουν αθλητές πρότυπα</a:t>
            </a:r>
            <a:endParaRPr lang="el-GR" sz="2800" dirty="0">
              <a:latin typeface="Garamond" pitchFamily="18" charset="0"/>
            </a:endParaRPr>
          </a:p>
          <a:p>
            <a:pPr marL="214313" indent="-214313"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dirty="0">
              <a:latin typeface="Garamond" pitchFamily="18" charset="0"/>
            </a:endParaRPr>
          </a:p>
          <a:p>
            <a:pPr>
              <a:buNone/>
            </a:pPr>
            <a:endParaRPr lang="el-GR" dirty="0">
              <a:latin typeface="Garamond" pitchFamily="18" charset="0"/>
            </a:endParaRPr>
          </a:p>
        </p:txBody>
      </p:sp>
      <p:sp>
        <p:nvSpPr>
          <p:cNvPr id="4" name="Τίτλος 3">
            <a:extLst>
              <a:ext uri="{FF2B5EF4-FFF2-40B4-BE49-F238E27FC236}">
                <a16:creationId xmlns:a16="http://schemas.microsoft.com/office/drawing/2014/main" id="{34512461-9CD2-40B0-9D0E-BC2756B75572}"/>
              </a:ext>
            </a:extLst>
          </p:cNvPr>
          <p:cNvSpPr>
            <a:spLocks noGrp="1"/>
          </p:cNvSpPr>
          <p:nvPr>
            <p:ph type="title"/>
          </p:nvPr>
        </p:nvSpPr>
        <p:spPr>
          <a:xfrm>
            <a:off x="457200" y="76200"/>
            <a:ext cx="8229600" cy="639762"/>
          </a:xfrm>
        </p:spPr>
        <p:txBody>
          <a:bodyPr>
            <a:normAutofit fontScale="90000"/>
          </a:bodyPr>
          <a:lstStyle/>
          <a:p>
            <a:r>
              <a:rPr lang="el-GR" b="1" dirty="0"/>
              <a:t>Ο ρόλος των ΜΜΕ</a:t>
            </a:r>
            <a:endParaRPr lang="en-US" b="1" dirty="0"/>
          </a:p>
        </p:txBody>
      </p:sp>
      <p:sp>
        <p:nvSpPr>
          <p:cNvPr id="7" name="TextBox 6">
            <a:extLst>
              <a:ext uri="{FF2B5EF4-FFF2-40B4-BE49-F238E27FC236}">
                <a16:creationId xmlns:a16="http://schemas.microsoft.com/office/drawing/2014/main" id="{49F66F7D-63BE-488C-A790-16034D57E567}"/>
              </a:ext>
            </a:extLst>
          </p:cNvPr>
          <p:cNvSpPr txBox="1"/>
          <p:nvPr/>
        </p:nvSpPr>
        <p:spPr>
          <a:xfrm>
            <a:off x="457200" y="973282"/>
            <a:ext cx="8229600" cy="461665"/>
          </a:xfrm>
          <a:prstGeom prst="rect">
            <a:avLst/>
          </a:prstGeom>
          <a:solidFill>
            <a:schemeClr val="bg2"/>
          </a:solidFill>
        </p:spPr>
        <p:txBody>
          <a:bodyPr wrap="square">
            <a:spAutoFit/>
          </a:bodyPr>
          <a:lstStyle/>
          <a:p>
            <a:pPr algn="ctr" eaLnBrk="1" hangingPunct="1">
              <a:buNone/>
            </a:pPr>
            <a:r>
              <a:rPr lang="el-GR" sz="2400" b="1" dirty="0">
                <a:latin typeface="+mn-lt"/>
              </a:rPr>
              <a:t>Η επιθετικότητα έλκει τον θεατή των αθλητικών γεγονότων</a:t>
            </a:r>
          </a:p>
        </p:txBody>
      </p:sp>
      <p:sp>
        <p:nvSpPr>
          <p:cNvPr id="8" name="Ορθογώνιο 7">
            <a:extLst>
              <a:ext uri="{FF2B5EF4-FFF2-40B4-BE49-F238E27FC236}">
                <a16:creationId xmlns:a16="http://schemas.microsoft.com/office/drawing/2014/main" id="{17FA588C-1655-424A-8003-91B2188816A1}"/>
              </a:ext>
            </a:extLst>
          </p:cNvPr>
          <p:cNvSpPr/>
          <p:nvPr/>
        </p:nvSpPr>
        <p:spPr>
          <a:xfrm>
            <a:off x="2057400" y="1525553"/>
            <a:ext cx="4648200" cy="1200329"/>
          </a:xfrm>
          <a:prstGeom prst="rect">
            <a:avLst/>
          </a:prstGeom>
          <a:noFill/>
        </p:spPr>
        <p:txBody>
          <a:bodyPr wrap="square" lIns="91440" tIns="45720" rIns="91440" bIns="45720">
            <a:spAutoFit/>
          </a:bodyPr>
          <a:lstStyle/>
          <a:p>
            <a:pPr algn="ctr"/>
            <a:r>
              <a:rPr lang="el-GR" sz="3600" b="1" cap="none" spc="0" dirty="0">
                <a:ln w="22225">
                  <a:solidFill>
                    <a:schemeClr val="accent2"/>
                  </a:solidFill>
                  <a:prstDash val="solid"/>
                </a:ln>
                <a:solidFill>
                  <a:schemeClr val="accent2">
                    <a:lumMod val="40000"/>
                    <a:lumOff val="60000"/>
                  </a:schemeClr>
                </a:solidFill>
                <a:effectLst/>
                <a:latin typeface="+mn-lt"/>
              </a:rPr>
              <a:t>Πως μπορούν να βοηθήσουν τα ΜΜΕ;</a:t>
            </a:r>
          </a:p>
        </p:txBody>
      </p:sp>
      <p:pic>
        <p:nvPicPr>
          <p:cNvPr id="3" name="Εικόνα 2">
            <a:extLst>
              <a:ext uri="{FF2B5EF4-FFF2-40B4-BE49-F238E27FC236}">
                <a16:creationId xmlns:a16="http://schemas.microsoft.com/office/drawing/2014/main" id="{59287AA9-52B6-4E6A-BB78-D2D3967C41F9}"/>
              </a:ext>
            </a:extLst>
          </p:cNvPr>
          <p:cNvPicPr>
            <a:picLocks noChangeAspect="1"/>
          </p:cNvPicPr>
          <p:nvPr/>
        </p:nvPicPr>
        <p:blipFill>
          <a:blip r:embed="rId3">
            <a:clrChange>
              <a:clrFrom>
                <a:srgbClr val="FCFCFC"/>
              </a:clrFrom>
              <a:clrTo>
                <a:srgbClr val="FCFCFC">
                  <a:alpha val="0"/>
                </a:srgbClr>
              </a:clrTo>
            </a:clrChange>
            <a:extLst>
              <a:ext uri="{28A0092B-C50C-407E-A947-70E740481C1C}">
                <a14:useLocalDpi xmlns:a14="http://schemas.microsoft.com/office/drawing/2010/main" val="0"/>
              </a:ext>
            </a:extLst>
          </a:blip>
          <a:stretch>
            <a:fillRect/>
          </a:stretch>
        </p:blipFill>
        <p:spPr>
          <a:xfrm>
            <a:off x="6115050" y="4905520"/>
            <a:ext cx="3028950" cy="15144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76645" y="1312718"/>
            <a:ext cx="8790709" cy="4232564"/>
          </a:xfrm>
        </p:spPr>
        <p:txBody>
          <a:bodyPr>
            <a:normAutofit/>
          </a:bodyPr>
          <a:lstStyle/>
          <a:p>
            <a:pPr eaLnBrk="1" hangingPunct="1">
              <a:lnSpc>
                <a:spcPct val="90000"/>
              </a:lnSpc>
              <a:buFont typeface="Wingdings" panose="05000000000000000000" pitchFamily="2" charset="2"/>
              <a:buChar char="§"/>
            </a:pPr>
            <a:r>
              <a:rPr lang="el-GR" sz="2400" dirty="0"/>
              <a:t>Δεν πρέπει να διδάσκετε ή να ανέχεστε την επιθετικότητα</a:t>
            </a:r>
          </a:p>
          <a:p>
            <a:pPr eaLnBrk="1" hangingPunct="1">
              <a:lnSpc>
                <a:spcPct val="90000"/>
              </a:lnSpc>
              <a:buFont typeface="Wingdings" panose="05000000000000000000" pitchFamily="2" charset="2"/>
              <a:buChar char="§"/>
            </a:pPr>
            <a:r>
              <a:rPr lang="el-GR" sz="2400" dirty="0"/>
              <a:t>Αποθαρρύνετε τους αθλητές/</a:t>
            </a:r>
            <a:r>
              <a:rPr lang="el-GR" sz="2400" dirty="0" err="1"/>
              <a:t>τριες</a:t>
            </a:r>
            <a:r>
              <a:rPr lang="el-GR" sz="2400" dirty="0"/>
              <a:t> από επιθετικές συμπεριφορές</a:t>
            </a:r>
          </a:p>
          <a:p>
            <a:pPr>
              <a:lnSpc>
                <a:spcPct val="90000"/>
              </a:lnSpc>
              <a:buFont typeface="Wingdings" panose="05000000000000000000" pitchFamily="2" charset="2"/>
              <a:buChar char="§"/>
            </a:pPr>
            <a:r>
              <a:rPr lang="el-GR" sz="2400" dirty="0"/>
              <a:t>Η επιθετικότητα μειώνει την απόδοση των αθλητών. Έτσι όταν ένας αθλητής/</a:t>
            </a:r>
            <a:r>
              <a:rPr lang="el-GR" sz="2400" dirty="0" err="1"/>
              <a:t>τρια</a:t>
            </a:r>
            <a:r>
              <a:rPr lang="el-GR" sz="2400" dirty="0"/>
              <a:t> απογοητεύεται και θυμώνει, θα πρέπει να τον βγάζετε αμέσως από το παιγνίδι.</a:t>
            </a:r>
          </a:p>
          <a:p>
            <a:pPr>
              <a:lnSpc>
                <a:spcPct val="90000"/>
              </a:lnSpc>
              <a:buFont typeface="Wingdings" panose="05000000000000000000" pitchFamily="2" charset="2"/>
              <a:buChar char="§"/>
            </a:pPr>
            <a:r>
              <a:rPr lang="el-GR" sz="2400" dirty="0"/>
              <a:t>Επιπλήξτε και τιμωρήστε τους αθλητές/</a:t>
            </a:r>
            <a:r>
              <a:rPr lang="el-GR" sz="2400" dirty="0" err="1"/>
              <a:t>τριες</a:t>
            </a:r>
            <a:r>
              <a:rPr lang="el-GR" sz="2400" dirty="0"/>
              <a:t> που δείχνουν αντιαθλητική συμπεριφορά</a:t>
            </a:r>
          </a:p>
          <a:p>
            <a:pPr>
              <a:lnSpc>
                <a:spcPct val="90000"/>
              </a:lnSpc>
              <a:buFont typeface="Wingdings" panose="05000000000000000000" pitchFamily="2" charset="2"/>
              <a:buChar char="§"/>
            </a:pPr>
            <a:r>
              <a:rPr lang="el-GR" sz="2400" dirty="0"/>
              <a:t>Τροφοδοτήστε τους αθλητές σας με μη επιθετικά πρότυπα</a:t>
            </a:r>
          </a:p>
          <a:p>
            <a:pPr>
              <a:lnSpc>
                <a:spcPct val="90000"/>
              </a:lnSpc>
              <a:buFont typeface="Wingdings" panose="05000000000000000000" pitchFamily="2" charset="2"/>
              <a:buChar char="§"/>
            </a:pPr>
            <a:r>
              <a:rPr lang="el-GR" sz="2400" dirty="0"/>
              <a:t>Διδάξτε τους αθλητές/</a:t>
            </a:r>
            <a:r>
              <a:rPr lang="el-GR" sz="2400" dirty="0" err="1"/>
              <a:t>τριες</a:t>
            </a:r>
            <a:r>
              <a:rPr lang="el-GR" sz="2400" dirty="0"/>
              <a:t> πως να ελέγχουν το θυμό τους σε συναισθηματικά φορτισμένες καταστάσεις</a:t>
            </a:r>
          </a:p>
          <a:p>
            <a:pPr>
              <a:lnSpc>
                <a:spcPct val="90000"/>
              </a:lnSpc>
              <a:buFont typeface="Wingdings" panose="05000000000000000000" pitchFamily="2" charset="2"/>
              <a:buChar char="§"/>
            </a:pPr>
            <a:r>
              <a:rPr lang="el-GR" sz="2400" dirty="0"/>
              <a:t>Παρακολουθήστε σχετικά προγράμματα επιμόρφωσης.</a:t>
            </a:r>
          </a:p>
          <a:p>
            <a:pPr>
              <a:lnSpc>
                <a:spcPct val="90000"/>
              </a:lnSpc>
              <a:buFont typeface="Wingdings" panose="05000000000000000000" pitchFamily="2" charset="2"/>
              <a:buChar char="§"/>
            </a:pPr>
            <a:endParaRPr lang="el-GR" sz="2400" dirty="0"/>
          </a:p>
          <a:p>
            <a:pPr>
              <a:lnSpc>
                <a:spcPct val="90000"/>
              </a:lnSpc>
              <a:buFont typeface="Wingdings" panose="05000000000000000000" pitchFamily="2" charset="2"/>
              <a:buChar char="§"/>
            </a:pPr>
            <a:endParaRPr lang="el-GR" sz="2400" dirty="0"/>
          </a:p>
          <a:p>
            <a:pPr eaLnBrk="1" hangingPunct="1">
              <a:lnSpc>
                <a:spcPct val="90000"/>
              </a:lnSpc>
              <a:buFont typeface="Wingdings" panose="05000000000000000000" pitchFamily="2" charset="2"/>
              <a:buChar char="§"/>
            </a:pPr>
            <a:endParaRPr lang="el-GR" sz="2400" dirty="0"/>
          </a:p>
        </p:txBody>
      </p:sp>
      <p:sp>
        <p:nvSpPr>
          <p:cNvPr id="3" name="TextBox 2">
            <a:extLst>
              <a:ext uri="{FF2B5EF4-FFF2-40B4-BE49-F238E27FC236}">
                <a16:creationId xmlns:a16="http://schemas.microsoft.com/office/drawing/2014/main" id="{A7B0DE44-6DAC-4637-B370-0BC2F7D32B5C}"/>
              </a:ext>
            </a:extLst>
          </p:cNvPr>
          <p:cNvSpPr txBox="1"/>
          <p:nvPr/>
        </p:nvSpPr>
        <p:spPr>
          <a:xfrm>
            <a:off x="2171700" y="94885"/>
            <a:ext cx="6248400" cy="646331"/>
          </a:xfrm>
          <a:prstGeom prst="rect">
            <a:avLst/>
          </a:prstGeom>
          <a:noFill/>
        </p:spPr>
        <p:txBody>
          <a:bodyPr wrap="square" rtlCol="0">
            <a:spAutoFit/>
          </a:bodyPr>
          <a:lstStyle/>
          <a:p>
            <a:pPr algn="ctr"/>
            <a:r>
              <a:rPr lang="el-GR" sz="3600" b="1" dirty="0">
                <a:latin typeface="+mn-lt"/>
              </a:rPr>
              <a:t>Ο ρόλος του προπονητή</a:t>
            </a:r>
            <a:endParaRPr lang="en-US" sz="3600" b="1" dirty="0">
              <a:latin typeface="+mn-lt"/>
            </a:endParaRPr>
          </a:p>
        </p:txBody>
      </p:sp>
      <p:sp>
        <p:nvSpPr>
          <p:cNvPr id="8" name="TextBox 7">
            <a:extLst>
              <a:ext uri="{FF2B5EF4-FFF2-40B4-BE49-F238E27FC236}">
                <a16:creationId xmlns:a16="http://schemas.microsoft.com/office/drawing/2014/main" id="{45F0FA46-2175-4DD0-AE0D-3366E0C43639}"/>
              </a:ext>
            </a:extLst>
          </p:cNvPr>
          <p:cNvSpPr txBox="1"/>
          <p:nvPr/>
        </p:nvSpPr>
        <p:spPr>
          <a:xfrm>
            <a:off x="3200400" y="5812865"/>
            <a:ext cx="4191000" cy="338554"/>
          </a:xfrm>
          <a:prstGeom prst="rect">
            <a:avLst/>
          </a:prstGeom>
          <a:noFill/>
        </p:spPr>
        <p:txBody>
          <a:bodyPr wrap="square" rtlCol="0">
            <a:spAutoFit/>
          </a:bodyPr>
          <a:lstStyle/>
          <a:p>
            <a:r>
              <a:rPr lang="el-GR" sz="1600" dirty="0">
                <a:latin typeface="+mn-lt"/>
              </a:rPr>
              <a:t>Παπαϊωάννου, Γούδας, &amp; Θεοδωράκης, (2003)</a:t>
            </a:r>
            <a:endParaRPr lang="en-US" sz="1600" dirty="0">
              <a:latin typeface="+mn-lt"/>
            </a:endParaRPr>
          </a:p>
        </p:txBody>
      </p:sp>
      <p:pic>
        <p:nvPicPr>
          <p:cNvPr id="9" name="Picture 2" descr="C:\Users\Family\Desktop\teaching 2023\Διαπολιτισμικές πρακτικές N102\foto power point\New folder\co.png">
            <a:extLst>
              <a:ext uri="{FF2B5EF4-FFF2-40B4-BE49-F238E27FC236}">
                <a16:creationId xmlns:a16="http://schemas.microsoft.com/office/drawing/2014/main" id="{58C60494-38F3-4C51-A86C-80A9F705A84E}"/>
              </a:ext>
            </a:extLst>
          </p:cNvPr>
          <p:cNvPicPr>
            <a:picLocks noChangeAspect="1" noChangeArrowheads="1"/>
          </p:cNvPicPr>
          <p:nvPr/>
        </p:nvPicPr>
        <p:blipFill>
          <a:blip r:embed="rId3">
            <a:clrChange>
              <a:clrFrom>
                <a:srgbClr val="FFFFFF"/>
              </a:clrFrom>
              <a:clrTo>
                <a:srgbClr val="FFFFFF">
                  <a:alpha val="0"/>
                </a:srgbClr>
              </a:clrTo>
            </a:clrChange>
          </a:blip>
          <a:srcRect l="21778" t="7111" r="24889" b="11111"/>
          <a:stretch>
            <a:fillRect/>
          </a:stretch>
        </p:blipFill>
        <p:spPr bwMode="auto">
          <a:xfrm>
            <a:off x="7671955" y="4599940"/>
            <a:ext cx="1447800" cy="2219960"/>
          </a:xfrm>
          <a:prstGeom prst="rect">
            <a:avLst/>
          </a:prstGeom>
          <a:noFill/>
        </p:spPr>
      </p:pic>
      <p:pic>
        <p:nvPicPr>
          <p:cNvPr id="11" name="4 - Εικόνα" descr="download (19).jfif">
            <a:extLst>
              <a:ext uri="{FF2B5EF4-FFF2-40B4-BE49-F238E27FC236}">
                <a16:creationId xmlns:a16="http://schemas.microsoft.com/office/drawing/2014/main" id="{076EFA84-9299-4CEE-9E3E-DB476E8CAAF2}"/>
              </a:ext>
            </a:extLst>
          </p:cNvPr>
          <p:cNvPicPr>
            <a:picLocks noChangeAspect="1"/>
          </p:cNvPicPr>
          <p:nvPr/>
        </p:nvPicPr>
        <p:blipFill>
          <a:blip r:embed="rId4"/>
          <a:stretch>
            <a:fillRect/>
          </a:stretch>
        </p:blipFill>
        <p:spPr>
          <a:xfrm>
            <a:off x="381000" y="0"/>
            <a:ext cx="1981200" cy="1101436"/>
          </a:xfrm>
          <a:prstGeom prst="ellipse">
            <a:avLst/>
          </a:prstGeom>
          <a:ln>
            <a:noFill/>
          </a:ln>
          <a:effectLst>
            <a:softEdge rad="112500"/>
          </a:effectLst>
        </p:spPr>
      </p:pic>
    </p:spTree>
    <p:extLst>
      <p:ext uri="{BB962C8B-B14F-4D97-AF65-F5344CB8AC3E}">
        <p14:creationId xmlns:p14="http://schemas.microsoft.com/office/powerpoint/2010/main" val="2815383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04800" y="762000"/>
            <a:ext cx="8610600" cy="3276600"/>
          </a:xfrm>
        </p:spPr>
        <p:txBody>
          <a:bodyPr>
            <a:normAutofit/>
          </a:bodyPr>
          <a:lstStyle/>
          <a:p>
            <a:pPr marL="214313" indent="-214313"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400" dirty="0"/>
          </a:p>
          <a:p>
            <a:pPr>
              <a:buNone/>
            </a:pPr>
            <a:r>
              <a:rPr lang="el-GR" sz="2400" dirty="0"/>
              <a:t>Έξαρση βίας και επιθετικότητας στο σχολικό περιβάλλον </a:t>
            </a:r>
            <a:r>
              <a:rPr lang="el-GR" sz="1600" dirty="0"/>
              <a:t>(</a:t>
            </a:r>
            <a:r>
              <a:rPr lang="en-US" sz="1600" dirty="0"/>
              <a:t>Shields &amp; </a:t>
            </a:r>
            <a:r>
              <a:rPr lang="en-US" sz="1600" dirty="0" err="1"/>
              <a:t>Bredemeier</a:t>
            </a:r>
            <a:r>
              <a:rPr lang="en-US" sz="1600" dirty="0"/>
              <a:t>, 2001)</a:t>
            </a:r>
          </a:p>
          <a:p>
            <a:pPr>
              <a:buNone/>
            </a:pPr>
            <a:r>
              <a:rPr lang="el-GR" sz="2400" dirty="0"/>
              <a:t>Οι μαθητές/</a:t>
            </a:r>
            <a:r>
              <a:rPr lang="el-GR" sz="2400" dirty="0" err="1"/>
              <a:t>τριες</a:t>
            </a:r>
            <a:r>
              <a:rPr lang="el-GR" sz="2400" dirty="0"/>
              <a:t> που τυγχάνουν κακομεταχείρισης μπορεί με τη σειρά τους να κακοποιήσουν τους πιο αδύναμους μαθητές της τάξης </a:t>
            </a:r>
            <a:r>
              <a:rPr lang="el-GR" sz="1600" dirty="0"/>
              <a:t>(</a:t>
            </a:r>
            <a:r>
              <a:rPr lang="el-GR" sz="1600" dirty="0" err="1"/>
              <a:t>Αρτινοπούλου</a:t>
            </a:r>
            <a:r>
              <a:rPr lang="el-GR" sz="1600" dirty="0"/>
              <a:t>, 2001)</a:t>
            </a:r>
          </a:p>
          <a:p>
            <a:pPr>
              <a:buNone/>
            </a:pPr>
            <a:r>
              <a:rPr lang="el-GR" sz="2400" dirty="0"/>
              <a:t>Επιρροή των </a:t>
            </a:r>
            <a:r>
              <a:rPr lang="el-GR" sz="2400" b="1" dirty="0"/>
              <a:t>κοινωνικών παραγόντων </a:t>
            </a:r>
            <a:r>
              <a:rPr lang="el-GR" sz="2400" dirty="0"/>
              <a:t>για τη μείωση επιθετικών συμπεριφορών </a:t>
            </a:r>
            <a:r>
              <a:rPr lang="el-GR" sz="1600" dirty="0"/>
              <a:t>(</a:t>
            </a:r>
            <a:r>
              <a:rPr lang="el-GR" sz="1600" dirty="0" err="1"/>
              <a:t>Παπαιωάννου</a:t>
            </a:r>
            <a:r>
              <a:rPr lang="el-GR" sz="1600" dirty="0"/>
              <a:t>, 2000)</a:t>
            </a:r>
          </a:p>
        </p:txBody>
      </p:sp>
      <p:sp>
        <p:nvSpPr>
          <p:cNvPr id="4" name="Τίτλος 3">
            <a:extLst>
              <a:ext uri="{FF2B5EF4-FFF2-40B4-BE49-F238E27FC236}">
                <a16:creationId xmlns:a16="http://schemas.microsoft.com/office/drawing/2014/main" id="{C32CC72E-216B-457A-B7B6-1C2D0BD5EA7F}"/>
              </a:ext>
            </a:extLst>
          </p:cNvPr>
          <p:cNvSpPr>
            <a:spLocks noGrp="1"/>
          </p:cNvSpPr>
          <p:nvPr>
            <p:ph type="title"/>
          </p:nvPr>
        </p:nvSpPr>
        <p:spPr>
          <a:xfrm>
            <a:off x="457200" y="76200"/>
            <a:ext cx="8229600" cy="914400"/>
          </a:xfrm>
        </p:spPr>
        <p:txBody>
          <a:bodyPr>
            <a:normAutofit/>
          </a:bodyPr>
          <a:lstStyle/>
          <a:p>
            <a:r>
              <a:rPr lang="el-GR" sz="3600" b="1" dirty="0"/>
              <a:t>Επιθετικότητα και σχολικό περιβάλλον</a:t>
            </a:r>
            <a:endParaRPr lang="en-US" sz="3600" b="1" dirty="0"/>
          </a:p>
        </p:txBody>
      </p:sp>
      <p:sp>
        <p:nvSpPr>
          <p:cNvPr id="8" name="TextBox 7">
            <a:extLst>
              <a:ext uri="{FF2B5EF4-FFF2-40B4-BE49-F238E27FC236}">
                <a16:creationId xmlns:a16="http://schemas.microsoft.com/office/drawing/2014/main" id="{D8C8408E-EFB0-4602-8536-846A31252843}"/>
              </a:ext>
            </a:extLst>
          </p:cNvPr>
          <p:cNvSpPr txBox="1"/>
          <p:nvPr/>
        </p:nvSpPr>
        <p:spPr>
          <a:xfrm>
            <a:off x="3733800" y="4170402"/>
            <a:ext cx="5181600" cy="1569660"/>
          </a:xfrm>
          <a:prstGeom prst="rect">
            <a:avLst/>
          </a:prstGeom>
          <a:solidFill>
            <a:schemeClr val="bg2"/>
          </a:solidFill>
        </p:spPr>
        <p:txBody>
          <a:bodyPr wrap="square">
            <a:spAutoFit/>
          </a:bodyPr>
          <a:lstStyle/>
          <a:p>
            <a:pPr algn="ctr">
              <a:buNone/>
            </a:pPr>
            <a:r>
              <a:rPr lang="el-GR" sz="2400" b="1" dirty="0">
                <a:latin typeface="+mn-lt"/>
              </a:rPr>
              <a:t>Η επιθετικότητα υπαρκτή και στα δύο φύλα. </a:t>
            </a:r>
            <a:r>
              <a:rPr lang="el-GR" sz="2400" dirty="0">
                <a:latin typeface="+mn-lt"/>
              </a:rPr>
              <a:t>Τα αγόρια εκδηλώνουν διαφορετικές μορφές επιθετικότητας από τα κορίτσια </a:t>
            </a:r>
            <a:r>
              <a:rPr lang="el-GR" sz="1600" dirty="0">
                <a:latin typeface="+mn-lt"/>
              </a:rPr>
              <a:t>(</a:t>
            </a:r>
            <a:r>
              <a:rPr lang="en-US" sz="1600" dirty="0">
                <a:latin typeface="+mn-lt"/>
              </a:rPr>
              <a:t>Crick &amp; </a:t>
            </a:r>
            <a:r>
              <a:rPr lang="en-US" sz="1600" dirty="0" err="1">
                <a:latin typeface="+mn-lt"/>
              </a:rPr>
              <a:t>Grotpeter</a:t>
            </a:r>
            <a:r>
              <a:rPr lang="en-US" sz="1600" dirty="0">
                <a:latin typeface="+mn-lt"/>
              </a:rPr>
              <a:t>, 1995)</a:t>
            </a:r>
            <a:endParaRPr lang="el-GR" sz="1600" dirty="0">
              <a:latin typeface="+mn-lt"/>
            </a:endParaRPr>
          </a:p>
        </p:txBody>
      </p:sp>
      <p:pic>
        <p:nvPicPr>
          <p:cNvPr id="7" name="Picture 6" descr="μμ.jpg"/>
          <p:cNvPicPr>
            <a:picLocks noChangeAspect="1"/>
          </p:cNvPicPr>
          <p:nvPr/>
        </p:nvPicPr>
        <p:blipFill rotWithShape="1">
          <a:blip r:embed="rId3" cstate="print">
            <a:clrChange>
              <a:clrFrom>
                <a:srgbClr val="FFFFFF"/>
              </a:clrFrom>
              <a:clrTo>
                <a:srgbClr val="FFFFFF">
                  <a:alpha val="0"/>
                </a:srgbClr>
              </a:clrTo>
            </a:clrChange>
          </a:blip>
          <a:srcRect b="5882"/>
          <a:stretch/>
        </p:blipFill>
        <p:spPr>
          <a:xfrm>
            <a:off x="152400" y="4724400"/>
            <a:ext cx="3505200" cy="1649506"/>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F0A99D18-C487-6EB9-E89E-12CCCBD7124E}"/>
              </a:ext>
            </a:extLst>
          </p:cNvPr>
          <p:cNvSpPr txBox="1"/>
          <p:nvPr/>
        </p:nvSpPr>
        <p:spPr>
          <a:xfrm>
            <a:off x="1651820" y="173002"/>
            <a:ext cx="5840360" cy="646331"/>
          </a:xfrm>
          <a:prstGeom prst="rect">
            <a:avLst/>
          </a:prstGeom>
          <a:solidFill>
            <a:schemeClr val="bg1"/>
          </a:solidFill>
          <a:ln w="28575">
            <a:noFill/>
          </a:ln>
        </p:spPr>
        <p:txBody>
          <a:bodyPr wrap="square" rtlCol="0">
            <a:spAutoFit/>
          </a:bodyPr>
          <a:lstStyle/>
          <a:p>
            <a:pPr algn="ctr"/>
            <a:r>
              <a:rPr lang="el-GR" sz="3600" b="1" dirty="0">
                <a:latin typeface="+mj-lt"/>
                <a:cs typeface="Times New Roman" panose="02020603050405020304" pitchFamily="18" charset="0"/>
              </a:rPr>
              <a:t>Σχολικός εκφοβισμός</a:t>
            </a:r>
          </a:p>
        </p:txBody>
      </p:sp>
      <p:sp>
        <p:nvSpPr>
          <p:cNvPr id="2" name="TextBox 1">
            <a:extLst>
              <a:ext uri="{FF2B5EF4-FFF2-40B4-BE49-F238E27FC236}">
                <a16:creationId xmlns:a16="http://schemas.microsoft.com/office/drawing/2014/main" id="{79B56215-D8BA-01B0-5BBE-44133AF94B74}"/>
              </a:ext>
            </a:extLst>
          </p:cNvPr>
          <p:cNvSpPr txBox="1"/>
          <p:nvPr/>
        </p:nvSpPr>
        <p:spPr>
          <a:xfrm>
            <a:off x="914400" y="917457"/>
            <a:ext cx="7586383" cy="1569660"/>
          </a:xfrm>
          <a:prstGeom prst="rect">
            <a:avLst/>
          </a:prstGeom>
          <a:noFill/>
          <a:ln w="28575">
            <a:solidFill>
              <a:schemeClr val="tx1"/>
            </a:solidFill>
          </a:ln>
        </p:spPr>
        <p:txBody>
          <a:bodyPr wrap="square" rtlCol="0">
            <a:spAutoFit/>
          </a:bodyPr>
          <a:lstStyle/>
          <a:p>
            <a:pPr algn="ctr"/>
            <a:r>
              <a:rPr lang="el-GR" sz="2400" dirty="0">
                <a:latin typeface="+mn-lt"/>
                <a:cs typeface="Times New Roman" panose="02020603050405020304" pitchFamily="18" charset="0"/>
              </a:rPr>
              <a:t>Σχολικός εκφοβισμός </a:t>
            </a:r>
            <a:r>
              <a:rPr lang="el-GR" sz="2400" b="1" i="1" dirty="0">
                <a:latin typeface="+mn-lt"/>
                <a:cs typeface="Times New Roman" panose="02020603050405020304" pitchFamily="18" charset="0"/>
              </a:rPr>
              <a:t>(</a:t>
            </a:r>
            <a:r>
              <a:rPr lang="en-US" sz="2400" b="1" i="1" dirty="0">
                <a:latin typeface="+mn-lt"/>
                <a:cs typeface="Times New Roman" panose="02020603050405020304" pitchFamily="18" charset="0"/>
              </a:rPr>
              <a:t>bullying) </a:t>
            </a:r>
            <a:r>
              <a:rPr lang="el-GR" sz="2400" dirty="0">
                <a:latin typeface="+mn-lt"/>
                <a:cs typeface="Times New Roman" panose="02020603050405020304" pitchFamily="18" charset="0"/>
              </a:rPr>
              <a:t>ορίζεται ως η σκόπιμη και επανειλημμένη </a:t>
            </a:r>
            <a:r>
              <a:rPr lang="el-GR" sz="2400" dirty="0" err="1">
                <a:latin typeface="+mn-lt"/>
                <a:cs typeface="Times New Roman" panose="02020603050405020304" pitchFamily="18" charset="0"/>
              </a:rPr>
              <a:t>θυματοποίηση</a:t>
            </a:r>
            <a:r>
              <a:rPr lang="el-GR" sz="2400" dirty="0">
                <a:latin typeface="+mn-lt"/>
                <a:cs typeface="Times New Roman" panose="02020603050405020304" pitchFamily="18" charset="0"/>
              </a:rPr>
              <a:t> ενός μαθητή/</a:t>
            </a:r>
            <a:r>
              <a:rPr lang="el-GR" sz="2400" dirty="0" err="1">
                <a:latin typeface="+mn-lt"/>
                <a:cs typeface="Times New Roman" panose="02020603050405020304" pitchFamily="18" charset="0"/>
              </a:rPr>
              <a:t>τριας</a:t>
            </a:r>
            <a:r>
              <a:rPr lang="el-GR" sz="2400" dirty="0">
                <a:latin typeface="+mn-lt"/>
                <a:cs typeface="Times New Roman" panose="02020603050405020304" pitchFamily="18" charset="0"/>
              </a:rPr>
              <a:t> με αρνητικές ενέργειες από έναν ή περισσότερους μαθητές/</a:t>
            </a:r>
            <a:r>
              <a:rPr lang="el-GR" sz="2400" dirty="0" err="1">
                <a:latin typeface="+mn-lt"/>
                <a:cs typeface="Times New Roman" panose="02020603050405020304" pitchFamily="18" charset="0"/>
              </a:rPr>
              <a:t>τριες</a:t>
            </a:r>
            <a:r>
              <a:rPr lang="el-GR" sz="2400" dirty="0">
                <a:latin typeface="+mn-lt"/>
                <a:cs typeface="Times New Roman" panose="02020603050405020304" pitchFamily="18" charset="0"/>
              </a:rPr>
              <a:t>. </a:t>
            </a:r>
            <a:r>
              <a:rPr lang="en-US" sz="1600" dirty="0">
                <a:latin typeface="+mn-lt"/>
                <a:cs typeface="Times New Roman" panose="02020603050405020304" pitchFamily="18" charset="0"/>
              </a:rPr>
              <a:t>(</a:t>
            </a:r>
            <a:r>
              <a:rPr lang="el-GR" sz="1600" dirty="0">
                <a:latin typeface="+mn-lt"/>
                <a:cs typeface="Times New Roman" panose="02020603050405020304" pitchFamily="18" charset="0"/>
              </a:rPr>
              <a:t>Πηγή ΕΥΠΕ)</a:t>
            </a:r>
          </a:p>
        </p:txBody>
      </p:sp>
      <p:pic>
        <p:nvPicPr>
          <p:cNvPr id="6" name="Εικόνα 5">
            <a:extLst>
              <a:ext uri="{FF2B5EF4-FFF2-40B4-BE49-F238E27FC236}">
                <a16:creationId xmlns:a16="http://schemas.microsoft.com/office/drawing/2014/main" id="{4DC46F0A-825A-BAE1-C05A-94AFC5B71CCD}"/>
              </a:ext>
            </a:extLst>
          </p:cNvPr>
          <p:cNvPicPr>
            <a:picLocks noChangeAspect="1"/>
          </p:cNvPicPr>
          <p:nvPr/>
        </p:nvPicPr>
        <p:blipFill>
          <a:blip r:embed="rId3"/>
          <a:stretch>
            <a:fillRect/>
          </a:stretch>
        </p:blipFill>
        <p:spPr>
          <a:xfrm>
            <a:off x="156522" y="2691837"/>
            <a:ext cx="2990596" cy="1990106"/>
          </a:xfrm>
          <a:prstGeom prst="rect">
            <a:avLst/>
          </a:prstGeom>
        </p:spPr>
      </p:pic>
      <p:sp>
        <p:nvSpPr>
          <p:cNvPr id="8" name="TextBox 7">
            <a:extLst>
              <a:ext uri="{FF2B5EF4-FFF2-40B4-BE49-F238E27FC236}">
                <a16:creationId xmlns:a16="http://schemas.microsoft.com/office/drawing/2014/main" id="{EEDA7700-F151-5A5A-DE89-9DB5879740E0}"/>
              </a:ext>
            </a:extLst>
          </p:cNvPr>
          <p:cNvSpPr txBox="1"/>
          <p:nvPr/>
        </p:nvSpPr>
        <p:spPr>
          <a:xfrm>
            <a:off x="3342571" y="2902060"/>
            <a:ext cx="5308625" cy="1569660"/>
          </a:xfrm>
          <a:prstGeom prst="rect">
            <a:avLst/>
          </a:prstGeom>
          <a:solidFill>
            <a:schemeClr val="bg2"/>
          </a:solidFill>
          <a:ln w="28575">
            <a:solidFill>
              <a:schemeClr val="bg1"/>
            </a:solidFill>
          </a:ln>
        </p:spPr>
        <p:txBody>
          <a:bodyPr wrap="square" rtlCol="0">
            <a:spAutoFit/>
          </a:bodyPr>
          <a:lstStyle/>
          <a:p>
            <a:pPr algn="just"/>
            <a:r>
              <a:rPr lang="el-GR" sz="2400" b="1" dirty="0">
                <a:latin typeface="+mn-lt"/>
                <a:cs typeface="Times New Roman" panose="02020603050405020304" pitchFamily="18" charset="0"/>
              </a:rPr>
              <a:t>Βασική προϋπόθεση είναι η επανάληψη </a:t>
            </a:r>
            <a:r>
              <a:rPr lang="el-GR" sz="2400" dirty="0">
                <a:latin typeface="+mn-lt"/>
                <a:cs typeface="Times New Roman" panose="02020603050405020304" pitchFamily="18" charset="0"/>
              </a:rPr>
              <a:t>αυτών των ενεργειών με σταθερή συχνότητα και μεθόδευση προς τους αδύναμους μαθητές. </a:t>
            </a:r>
            <a:endParaRPr lang="el-GR" sz="2400" dirty="0">
              <a:solidFill>
                <a:schemeClr val="bg1"/>
              </a:solidFill>
              <a:latin typeface="+mn-lt"/>
              <a:cs typeface="Times New Roman" panose="02020603050405020304" pitchFamily="18" charset="0"/>
            </a:endParaRPr>
          </a:p>
        </p:txBody>
      </p:sp>
      <p:sp>
        <p:nvSpPr>
          <p:cNvPr id="10" name="TextBox 9">
            <a:extLst>
              <a:ext uri="{FF2B5EF4-FFF2-40B4-BE49-F238E27FC236}">
                <a16:creationId xmlns:a16="http://schemas.microsoft.com/office/drawing/2014/main" id="{937C3001-8682-DA3B-3B90-5B9470E1979C}"/>
              </a:ext>
            </a:extLst>
          </p:cNvPr>
          <p:cNvSpPr txBox="1"/>
          <p:nvPr/>
        </p:nvSpPr>
        <p:spPr>
          <a:xfrm>
            <a:off x="343334" y="4856920"/>
            <a:ext cx="8318091" cy="1569660"/>
          </a:xfrm>
          <a:prstGeom prst="rect">
            <a:avLst/>
          </a:prstGeom>
          <a:noFill/>
          <a:ln w="28575">
            <a:solidFill>
              <a:schemeClr val="bg1"/>
            </a:solidFill>
          </a:ln>
        </p:spPr>
        <p:txBody>
          <a:bodyPr wrap="square" rtlCol="0">
            <a:spAutoFit/>
          </a:bodyPr>
          <a:lstStyle/>
          <a:p>
            <a:pPr algn="just"/>
            <a:r>
              <a:rPr lang="el-GR" sz="2400" dirty="0">
                <a:latin typeface="+mn-lt"/>
                <a:cs typeface="Times New Roman" panose="02020603050405020304" pitchFamily="18" charset="0"/>
              </a:rPr>
              <a:t>Για να υφίσταται ο εκφοβισμός </a:t>
            </a:r>
            <a:r>
              <a:rPr lang="el-GR" sz="2400" b="1" dirty="0">
                <a:latin typeface="+mn-lt"/>
                <a:cs typeface="Times New Roman" panose="02020603050405020304" pitchFamily="18" charset="0"/>
              </a:rPr>
              <a:t>πρέπει να υπάρχει διαφορά δύναμης,</a:t>
            </a:r>
            <a:r>
              <a:rPr lang="el-GR" sz="2400" dirty="0">
                <a:latin typeface="+mn-lt"/>
                <a:cs typeface="Times New Roman" panose="02020603050405020304" pitchFamily="18" charset="0"/>
              </a:rPr>
              <a:t> δηλαδή αυτός/αυτή που εκτίθεται στις αρνητικές ενέργειες να δυσκολεύεται να αμυνθεί και είναι αβοήθητος/η εναντίον αυτού που τον/την παρενοχλεί.</a:t>
            </a:r>
            <a:endParaRPr lang="el-GR" sz="2400" dirty="0">
              <a:solidFill>
                <a:schemeClr val="bg1"/>
              </a:solidFill>
              <a:latin typeface="+mn-lt"/>
              <a:cs typeface="Times New Roman" panose="02020603050405020304" pitchFamily="18" charset="0"/>
            </a:endParaRPr>
          </a:p>
        </p:txBody>
      </p:sp>
      <p:pic>
        <p:nvPicPr>
          <p:cNvPr id="9" name="4 - Εικόνα" descr="book.jfif">
            <a:extLst>
              <a:ext uri="{FF2B5EF4-FFF2-40B4-BE49-F238E27FC236}">
                <a16:creationId xmlns:a16="http://schemas.microsoft.com/office/drawing/2014/main" id="{EAFB312F-83DD-43E1-AD31-63FC90B8B0C5}"/>
              </a:ext>
            </a:extLst>
          </p:cNvPr>
          <p:cNvPicPr>
            <a:picLocks noChangeAspect="1"/>
          </p:cNvPicPr>
          <p:nvPr/>
        </p:nvPicPr>
        <p:blipFill>
          <a:blip r:embed="rId4">
            <a:clrChange>
              <a:clrFrom>
                <a:srgbClr val="FFFEFF"/>
              </a:clrFrom>
              <a:clrTo>
                <a:srgbClr val="FFFEFF">
                  <a:alpha val="0"/>
                </a:srgbClr>
              </a:clrTo>
            </a:clrChange>
          </a:blip>
          <a:srcRect l="50472" t="5204" b="52635"/>
          <a:stretch>
            <a:fillRect/>
          </a:stretch>
        </p:blipFill>
        <p:spPr>
          <a:xfrm>
            <a:off x="180972" y="713833"/>
            <a:ext cx="958429" cy="636104"/>
          </a:xfrm>
          <a:prstGeom prst="rect">
            <a:avLst/>
          </a:prstGeom>
        </p:spPr>
      </p:pic>
      <p:sp>
        <p:nvSpPr>
          <p:cNvPr id="7" name="7 - TextBox">
            <a:extLst>
              <a:ext uri="{FF2B5EF4-FFF2-40B4-BE49-F238E27FC236}">
                <a16:creationId xmlns:a16="http://schemas.microsoft.com/office/drawing/2014/main" id="{2C8C1B6B-7250-43A2-B270-D51EC490796F}"/>
              </a:ext>
            </a:extLst>
          </p:cNvPr>
          <p:cNvSpPr txBox="1"/>
          <p:nvPr/>
        </p:nvSpPr>
        <p:spPr>
          <a:xfrm>
            <a:off x="231558" y="784137"/>
            <a:ext cx="857256" cy="307777"/>
          </a:xfrm>
          <a:prstGeom prst="rect">
            <a:avLst/>
          </a:prstGeom>
          <a:noFill/>
        </p:spPr>
        <p:txBody>
          <a:bodyPr wrap="square" rtlCol="0">
            <a:spAutoFit/>
          </a:bodyPr>
          <a:lstStyle/>
          <a:p>
            <a:r>
              <a:rPr lang="el-GR" sz="1400" b="1" dirty="0">
                <a:latin typeface="Calibri" pitchFamily="34" charset="0"/>
                <a:cs typeface="Calibri" pitchFamily="34" charset="0"/>
              </a:rPr>
              <a:t>Ορισμός</a:t>
            </a:r>
          </a:p>
        </p:txBody>
      </p:sp>
    </p:spTree>
    <p:extLst>
      <p:ext uri="{BB962C8B-B14F-4D97-AF65-F5344CB8AC3E}">
        <p14:creationId xmlns:p14="http://schemas.microsoft.com/office/powerpoint/2010/main" val="154833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F0A99D18-C487-6EB9-E89E-12CCCBD7124E}"/>
              </a:ext>
            </a:extLst>
          </p:cNvPr>
          <p:cNvSpPr txBox="1"/>
          <p:nvPr/>
        </p:nvSpPr>
        <p:spPr>
          <a:xfrm>
            <a:off x="1651820" y="173002"/>
            <a:ext cx="5840360" cy="646331"/>
          </a:xfrm>
          <a:prstGeom prst="rect">
            <a:avLst/>
          </a:prstGeom>
          <a:solidFill>
            <a:schemeClr val="bg1"/>
          </a:solidFill>
          <a:ln w="28575">
            <a:noFill/>
          </a:ln>
        </p:spPr>
        <p:txBody>
          <a:bodyPr wrap="square" rtlCol="0">
            <a:spAutoFit/>
          </a:bodyPr>
          <a:lstStyle/>
          <a:p>
            <a:pPr algn="ctr"/>
            <a:r>
              <a:rPr lang="el-GR" sz="3600" b="1" dirty="0">
                <a:latin typeface="+mj-lt"/>
                <a:cs typeface="Times New Roman" panose="02020603050405020304" pitchFamily="18" charset="0"/>
              </a:rPr>
              <a:t>Σχολικός εκφοβισμός</a:t>
            </a:r>
          </a:p>
        </p:txBody>
      </p:sp>
      <p:sp>
        <p:nvSpPr>
          <p:cNvPr id="5" name="TextBox 4">
            <a:extLst>
              <a:ext uri="{FF2B5EF4-FFF2-40B4-BE49-F238E27FC236}">
                <a16:creationId xmlns:a16="http://schemas.microsoft.com/office/drawing/2014/main" id="{671BC2F3-9C91-CD5F-308B-A151E91CE672}"/>
              </a:ext>
            </a:extLst>
          </p:cNvPr>
          <p:cNvSpPr txBox="1"/>
          <p:nvPr/>
        </p:nvSpPr>
        <p:spPr>
          <a:xfrm>
            <a:off x="304800" y="969283"/>
            <a:ext cx="6179575" cy="3477875"/>
          </a:xfrm>
          <a:prstGeom prst="rect">
            <a:avLst/>
          </a:prstGeom>
          <a:noFill/>
          <a:ln w="28575">
            <a:solidFill>
              <a:schemeClr val="bg1"/>
            </a:solidFill>
          </a:ln>
        </p:spPr>
        <p:txBody>
          <a:bodyPr wrap="square" rtlCol="0">
            <a:spAutoFit/>
          </a:bodyPr>
          <a:lstStyle/>
          <a:p>
            <a:pPr algn="ctr"/>
            <a:r>
              <a:rPr lang="el-GR" sz="2800" b="1" dirty="0">
                <a:latin typeface="Times New Roman" panose="02020603050405020304" pitchFamily="18" charset="0"/>
                <a:cs typeface="Times New Roman" panose="02020603050405020304" pitchFamily="18" charset="0"/>
              </a:rPr>
              <a:t>Μορφές</a:t>
            </a:r>
          </a:p>
          <a:p>
            <a:pPr marL="285750" indent="-285750" algn="just">
              <a:buFont typeface="Arial" panose="020B0604020202020204" pitchFamily="34" charset="0"/>
              <a:buChar char="•"/>
            </a:pPr>
            <a:r>
              <a:rPr lang="el-GR" sz="2400" b="1" dirty="0">
                <a:latin typeface="Times New Roman" panose="02020603050405020304" pitchFamily="18" charset="0"/>
                <a:cs typeface="Times New Roman" panose="02020603050405020304" pitchFamily="18" charset="0"/>
              </a:rPr>
              <a:t>Λεκτικός εκφοβισμός: </a:t>
            </a:r>
            <a:r>
              <a:rPr lang="el-GR" sz="2400" dirty="0">
                <a:latin typeface="Times New Roman" panose="02020603050405020304" pitchFamily="18" charset="0"/>
                <a:cs typeface="Times New Roman" panose="02020603050405020304" pitchFamily="18" charset="0"/>
              </a:rPr>
              <a:t>απειλές, χλευασμός, πείραγμα, εξύβριση</a:t>
            </a:r>
          </a:p>
          <a:p>
            <a:pPr marL="285750" indent="-285750" algn="just">
              <a:buFont typeface="Arial" panose="020B0604020202020204" pitchFamily="34" charset="0"/>
              <a:buChar char="•"/>
            </a:pPr>
            <a:r>
              <a:rPr lang="el-GR" sz="2400" b="1" dirty="0">
                <a:latin typeface="Times New Roman" panose="02020603050405020304" pitchFamily="18" charset="0"/>
                <a:cs typeface="Times New Roman" panose="02020603050405020304" pitchFamily="18" charset="0"/>
              </a:rPr>
              <a:t>Κοινωνικός εκφοβισμός: </a:t>
            </a:r>
            <a:r>
              <a:rPr lang="el-GR" sz="2400" dirty="0">
                <a:latin typeface="Times New Roman" panose="02020603050405020304" pitchFamily="18" charset="0"/>
                <a:cs typeface="Times New Roman" panose="02020603050405020304" pitchFamily="18" charset="0"/>
              </a:rPr>
              <a:t>αποκλεισμός από την ομάδα, διάδοση φημών</a:t>
            </a:r>
          </a:p>
          <a:p>
            <a:pPr marL="285750" indent="-285750" algn="just">
              <a:buFont typeface="Arial" panose="020B0604020202020204" pitchFamily="34" charset="0"/>
              <a:buChar char="•"/>
            </a:pPr>
            <a:r>
              <a:rPr lang="el-GR" sz="2400" b="1" dirty="0">
                <a:latin typeface="Times New Roman" panose="02020603050405020304" pitchFamily="18" charset="0"/>
                <a:cs typeface="Times New Roman" panose="02020603050405020304" pitchFamily="18" charset="0"/>
              </a:rPr>
              <a:t>Σωματικός εκφοβισμός: </a:t>
            </a:r>
            <a:r>
              <a:rPr lang="el-GR" sz="2400" dirty="0">
                <a:latin typeface="Times New Roman" panose="02020603050405020304" pitchFamily="18" charset="0"/>
                <a:cs typeface="Times New Roman" panose="02020603050405020304" pitchFamily="18" charset="0"/>
              </a:rPr>
              <a:t>χτυπήματα, σπρώξιμο, σεξουαλική παρενόχληση</a:t>
            </a:r>
          </a:p>
          <a:p>
            <a:pPr marL="285750" indent="-285750" algn="just">
              <a:buFont typeface="Arial" panose="020B0604020202020204" pitchFamily="34" charset="0"/>
              <a:buChar char="•"/>
            </a:pPr>
            <a:r>
              <a:rPr lang="el-GR" sz="2400" b="1" dirty="0">
                <a:latin typeface="Times New Roman" panose="02020603050405020304" pitchFamily="18" charset="0"/>
                <a:cs typeface="Times New Roman" panose="02020603050405020304" pitchFamily="18" charset="0"/>
              </a:rPr>
              <a:t>Ηλεκτρονικός –διαδικτυακός εκφοβισμός </a:t>
            </a:r>
            <a:r>
              <a:rPr lang="el-GR" sz="2400" dirty="0">
                <a:latin typeface="Times New Roman" panose="02020603050405020304" pitchFamily="18" charset="0"/>
                <a:cs typeface="Times New Roman" panose="02020603050405020304" pitchFamily="18" charset="0"/>
              </a:rPr>
              <a:t>ή «</a:t>
            </a:r>
            <a:r>
              <a:rPr lang="el-GR" sz="2400" dirty="0" err="1">
                <a:latin typeface="Times New Roman" panose="02020603050405020304" pitchFamily="18" charset="0"/>
                <a:cs typeface="Times New Roman" panose="02020603050405020304" pitchFamily="18" charset="0"/>
              </a:rPr>
              <a:t>κυβερνοεκφοβισμός</a:t>
            </a:r>
            <a:r>
              <a:rPr lang="el-GR" sz="2400" dirty="0">
                <a:latin typeface="Times New Roman" panose="02020603050405020304" pitchFamily="18" charset="0"/>
                <a:cs typeface="Times New Roman" panose="02020603050405020304" pitchFamily="18" charset="0"/>
              </a:rPr>
              <a:t>» </a:t>
            </a:r>
            <a:r>
              <a:rPr lang="el-GR" sz="2400" i="1" dirty="0">
                <a:latin typeface="Times New Roman" panose="02020603050405020304" pitchFamily="18" charset="0"/>
                <a:cs typeface="Times New Roman" panose="02020603050405020304" pitchFamily="18" charset="0"/>
              </a:rPr>
              <a:t>(</a:t>
            </a:r>
            <a:r>
              <a:rPr lang="en-US" sz="2400" i="1" dirty="0">
                <a:latin typeface="Adobe Caslon Pro" panose="0205050205050A020403" pitchFamily="18" charset="0"/>
                <a:cs typeface="Times New Roman" panose="02020603050405020304" pitchFamily="18" charset="0"/>
              </a:rPr>
              <a:t>cyber-bullying)</a:t>
            </a:r>
          </a:p>
        </p:txBody>
      </p:sp>
      <p:pic>
        <p:nvPicPr>
          <p:cNvPr id="4" name="Εικόνα 3">
            <a:extLst>
              <a:ext uri="{FF2B5EF4-FFF2-40B4-BE49-F238E27FC236}">
                <a16:creationId xmlns:a16="http://schemas.microsoft.com/office/drawing/2014/main" id="{1108473E-DA26-71D6-2085-B805EF99184F}"/>
              </a:ext>
            </a:extLst>
          </p:cNvPr>
          <p:cNvPicPr>
            <a:picLocks noChangeAspect="1"/>
          </p:cNvPicPr>
          <p:nvPr/>
        </p:nvPicPr>
        <p:blipFill>
          <a:blip r:embed="rId3"/>
          <a:stretch>
            <a:fillRect/>
          </a:stretch>
        </p:blipFill>
        <p:spPr>
          <a:xfrm>
            <a:off x="6781800" y="1362075"/>
            <a:ext cx="2209800" cy="2066925"/>
          </a:xfrm>
          <a:prstGeom prst="ellipse">
            <a:avLst/>
          </a:prstGeom>
          <a:ln>
            <a:noFill/>
          </a:ln>
          <a:effectLst>
            <a:softEdge rad="112500"/>
          </a:effectLst>
        </p:spPr>
      </p:pic>
      <p:pic>
        <p:nvPicPr>
          <p:cNvPr id="8" name="Εικόνα 7">
            <a:extLst>
              <a:ext uri="{FF2B5EF4-FFF2-40B4-BE49-F238E27FC236}">
                <a16:creationId xmlns:a16="http://schemas.microsoft.com/office/drawing/2014/main" id="{66324F5F-F169-9BA3-1B51-4D1349C00B33}"/>
              </a:ext>
            </a:extLst>
          </p:cNvPr>
          <p:cNvPicPr>
            <a:picLocks noChangeAspect="1"/>
          </p:cNvPicPr>
          <p:nvPr/>
        </p:nvPicPr>
        <p:blipFill>
          <a:blip r:embed="rId4"/>
          <a:stretch>
            <a:fillRect/>
          </a:stretch>
        </p:blipFill>
        <p:spPr>
          <a:xfrm>
            <a:off x="173601" y="4495042"/>
            <a:ext cx="2143125" cy="2143125"/>
          </a:xfrm>
          <a:prstGeom prst="ellipse">
            <a:avLst/>
          </a:prstGeom>
          <a:ln>
            <a:noFill/>
          </a:ln>
          <a:effectLst>
            <a:softEdge rad="112500"/>
          </a:effectLst>
        </p:spPr>
      </p:pic>
      <p:sp>
        <p:nvSpPr>
          <p:cNvPr id="9" name="TextBox 8">
            <a:extLst>
              <a:ext uri="{FF2B5EF4-FFF2-40B4-BE49-F238E27FC236}">
                <a16:creationId xmlns:a16="http://schemas.microsoft.com/office/drawing/2014/main" id="{05E1FF92-2D97-9E4B-E79B-AB2E62325871}"/>
              </a:ext>
            </a:extLst>
          </p:cNvPr>
          <p:cNvSpPr txBox="1"/>
          <p:nvPr/>
        </p:nvSpPr>
        <p:spPr>
          <a:xfrm>
            <a:off x="2514600" y="4597108"/>
            <a:ext cx="6179575" cy="1938992"/>
          </a:xfrm>
          <a:prstGeom prst="rect">
            <a:avLst/>
          </a:prstGeom>
          <a:noFill/>
          <a:ln w="28575">
            <a:solidFill>
              <a:schemeClr val="bg1"/>
            </a:solidFill>
          </a:ln>
        </p:spPr>
        <p:txBody>
          <a:bodyPr wrap="square" rtlCol="0">
            <a:spAutoFit/>
          </a:bodyPr>
          <a:lstStyle/>
          <a:p>
            <a:pPr algn="ctr"/>
            <a:r>
              <a:rPr lang="el-GR" sz="2400" b="1" dirty="0">
                <a:latin typeface="+mn-lt"/>
                <a:cs typeface="Times New Roman" panose="02020603050405020304" pitchFamily="18" charset="0"/>
              </a:rPr>
              <a:t>Επιπτώσεις</a:t>
            </a:r>
          </a:p>
          <a:p>
            <a:pPr marL="342900" indent="-342900" algn="just">
              <a:buFont typeface="Arial" panose="020B0604020202020204" pitchFamily="34" charset="0"/>
              <a:buChar char="•"/>
            </a:pPr>
            <a:r>
              <a:rPr lang="el-GR" sz="2400" dirty="0">
                <a:latin typeface="+mn-lt"/>
                <a:cs typeface="Times New Roman" panose="02020603050405020304" pitchFamily="18" charset="0"/>
              </a:rPr>
              <a:t>στην </a:t>
            </a:r>
            <a:r>
              <a:rPr lang="el-GR" sz="2400" dirty="0" err="1">
                <a:latin typeface="+mn-lt"/>
                <a:cs typeface="Times New Roman" panose="02020603050405020304" pitchFamily="18" charset="0"/>
              </a:rPr>
              <a:t>ψυχοσυναισθηματική</a:t>
            </a:r>
            <a:r>
              <a:rPr lang="el-GR" sz="2400" dirty="0">
                <a:latin typeface="+mn-lt"/>
                <a:cs typeface="Times New Roman" panose="02020603050405020304" pitchFamily="18" charset="0"/>
              </a:rPr>
              <a:t> ανάπτυξη των παιδιών</a:t>
            </a:r>
          </a:p>
          <a:p>
            <a:pPr marL="342900" indent="-342900" algn="just">
              <a:buFont typeface="Arial" panose="020B0604020202020204" pitchFamily="34" charset="0"/>
              <a:buChar char="•"/>
            </a:pPr>
            <a:r>
              <a:rPr lang="el-GR" sz="2400" dirty="0">
                <a:latin typeface="+mn-lt"/>
                <a:cs typeface="Times New Roman" panose="02020603050405020304" pitchFamily="18" charset="0"/>
              </a:rPr>
              <a:t>στη σχολική επίδοση</a:t>
            </a:r>
          </a:p>
          <a:p>
            <a:pPr marL="342900" indent="-342900" algn="just">
              <a:buFont typeface="Arial" panose="020B0604020202020204" pitchFamily="34" charset="0"/>
              <a:buChar char="•"/>
            </a:pPr>
            <a:r>
              <a:rPr lang="el-GR" sz="2400" dirty="0">
                <a:latin typeface="+mn-lt"/>
                <a:cs typeface="Times New Roman" panose="02020603050405020304" pitchFamily="18" charset="0"/>
              </a:rPr>
              <a:t>στην κοινωνική ζωή</a:t>
            </a:r>
          </a:p>
        </p:txBody>
      </p:sp>
    </p:spTree>
    <p:extLst>
      <p:ext uri="{BB962C8B-B14F-4D97-AF65-F5344CB8AC3E}">
        <p14:creationId xmlns:p14="http://schemas.microsoft.com/office/powerpoint/2010/main" val="501418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2" end="2"/>
                                            </p:txEl>
                                          </p:spTgt>
                                        </p:tgtEl>
                                        <p:attrNameLst>
                                          <p:attrName>style.visibility</p:attrName>
                                        </p:attrNameLst>
                                      </p:cBhvr>
                                      <p:to>
                                        <p:strVal val="visible"/>
                                      </p:to>
                                    </p:set>
                                    <p:animEffect transition="in" filter="fade">
                                      <p:cBhvr>
                                        <p:cTn id="24" dur="500"/>
                                        <p:tgtEl>
                                          <p:spTgt spid="9">
                                            <p:txEl>
                                              <p:pRg st="2" end="2"/>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fade">
                                      <p:cBhvr>
                                        <p:cTn id="27"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F0A99D18-C487-6EB9-E89E-12CCCBD7124E}"/>
              </a:ext>
            </a:extLst>
          </p:cNvPr>
          <p:cNvSpPr txBox="1"/>
          <p:nvPr/>
        </p:nvSpPr>
        <p:spPr>
          <a:xfrm>
            <a:off x="1676400" y="8510"/>
            <a:ext cx="5201264" cy="646331"/>
          </a:xfrm>
          <a:prstGeom prst="rect">
            <a:avLst/>
          </a:prstGeom>
          <a:solidFill>
            <a:schemeClr val="bg1"/>
          </a:solidFill>
          <a:ln w="28575">
            <a:noFill/>
          </a:ln>
        </p:spPr>
        <p:txBody>
          <a:bodyPr wrap="square" rtlCol="0">
            <a:spAutoFit/>
          </a:bodyPr>
          <a:lstStyle/>
          <a:p>
            <a:pPr algn="ctr"/>
            <a:r>
              <a:rPr lang="el-GR" sz="3600" b="1" dirty="0">
                <a:latin typeface="+mj-lt"/>
                <a:cs typeface="Times New Roman" panose="02020603050405020304" pitchFamily="18" charset="0"/>
              </a:rPr>
              <a:t>Αίτια</a:t>
            </a:r>
          </a:p>
        </p:txBody>
      </p:sp>
      <p:sp>
        <p:nvSpPr>
          <p:cNvPr id="5" name="TextBox 4">
            <a:extLst>
              <a:ext uri="{FF2B5EF4-FFF2-40B4-BE49-F238E27FC236}">
                <a16:creationId xmlns:a16="http://schemas.microsoft.com/office/drawing/2014/main" id="{671BC2F3-9C91-CD5F-308B-A151E91CE672}"/>
              </a:ext>
            </a:extLst>
          </p:cNvPr>
          <p:cNvSpPr txBox="1"/>
          <p:nvPr/>
        </p:nvSpPr>
        <p:spPr>
          <a:xfrm>
            <a:off x="361336" y="1519955"/>
            <a:ext cx="8421328" cy="4154984"/>
          </a:xfrm>
          <a:prstGeom prst="rect">
            <a:avLst/>
          </a:prstGeom>
          <a:noFill/>
          <a:ln w="28575">
            <a:solidFill>
              <a:schemeClr val="bg1"/>
            </a:solidFill>
          </a:ln>
        </p:spPr>
        <p:txBody>
          <a:bodyPr wrap="square" rtlCol="0">
            <a:spAutoFit/>
          </a:bodyPr>
          <a:lstStyle/>
          <a:p>
            <a:pPr algn="just"/>
            <a:r>
              <a:rPr lang="el-GR" sz="2400" b="1" dirty="0">
                <a:latin typeface="+mn-lt"/>
                <a:cs typeface="Times New Roman" panose="02020603050405020304" pitchFamily="18" charset="0"/>
              </a:rPr>
              <a:t>την οικογένεια</a:t>
            </a:r>
          </a:p>
          <a:p>
            <a:pPr marL="342900" indent="-342900" algn="just">
              <a:buFont typeface="Wingdings" panose="05000000000000000000" pitchFamily="2" charset="2"/>
              <a:buChar char="§"/>
            </a:pPr>
            <a:r>
              <a:rPr lang="el-GR" sz="2400" dirty="0">
                <a:latin typeface="+mn-lt"/>
                <a:cs typeface="Times New Roman" panose="02020603050405020304" pitchFamily="18" charset="0"/>
              </a:rPr>
              <a:t>Συνθήκες ζωής της οικογένειας</a:t>
            </a:r>
          </a:p>
          <a:p>
            <a:pPr marL="342900" indent="-342900" algn="just">
              <a:buFont typeface="Wingdings" panose="05000000000000000000" pitchFamily="2" charset="2"/>
              <a:buChar char="§"/>
            </a:pPr>
            <a:r>
              <a:rPr lang="el-GR" sz="2400" dirty="0">
                <a:latin typeface="+mn-lt"/>
                <a:cs typeface="Times New Roman" panose="02020603050405020304" pitchFamily="18" charset="0"/>
              </a:rPr>
              <a:t>Χαμηλή σύνδεση ανάμεσα στα μέλη της οικογένειας</a:t>
            </a:r>
          </a:p>
          <a:p>
            <a:pPr marL="342900" indent="-342900" algn="just">
              <a:buFont typeface="Wingdings" panose="05000000000000000000" pitchFamily="2" charset="2"/>
              <a:buChar char="§"/>
            </a:pPr>
            <a:r>
              <a:rPr lang="el-GR" sz="2400" dirty="0">
                <a:latin typeface="+mn-lt"/>
                <a:cs typeface="Times New Roman" panose="02020603050405020304" pitchFamily="18" charset="0"/>
              </a:rPr>
              <a:t>Οι εμπειρίες και η αγωγή που δέχεται το παιδί (τιμωρίες, ποινές, συγκρούσεις)</a:t>
            </a:r>
          </a:p>
          <a:p>
            <a:pPr algn="just"/>
            <a:r>
              <a:rPr lang="el-GR" sz="2400" b="1" dirty="0">
                <a:latin typeface="+mn-lt"/>
                <a:cs typeface="Times New Roman" panose="02020603050405020304" pitchFamily="18" charset="0"/>
              </a:rPr>
              <a:t>τη σύνθεση και ποιότητα της κοινωνίας</a:t>
            </a:r>
          </a:p>
          <a:p>
            <a:pPr marL="342900" indent="-342900" algn="just">
              <a:buFont typeface="Wingdings" panose="05000000000000000000" pitchFamily="2" charset="2"/>
              <a:buChar char="§"/>
            </a:pPr>
            <a:r>
              <a:rPr lang="el-GR" sz="2400" dirty="0">
                <a:latin typeface="+mn-lt"/>
                <a:cs typeface="Times New Roman" panose="02020603050405020304" pitchFamily="18" charset="0"/>
              </a:rPr>
              <a:t>Αναπαραγωγή στερεοτύπων και προκαταλήψεων </a:t>
            </a:r>
          </a:p>
          <a:p>
            <a:pPr marL="342900" indent="-342900" algn="just">
              <a:buFont typeface="Wingdings" panose="05000000000000000000" pitchFamily="2" charset="2"/>
              <a:buChar char="§"/>
            </a:pPr>
            <a:r>
              <a:rPr lang="el-GR" sz="2400" dirty="0">
                <a:latin typeface="+mn-lt"/>
                <a:cs typeface="Times New Roman" panose="02020603050405020304" pitchFamily="18" charset="0"/>
              </a:rPr>
              <a:t>Μη αποδοχή της διαφορετικότητας</a:t>
            </a:r>
          </a:p>
          <a:p>
            <a:pPr algn="just"/>
            <a:r>
              <a:rPr lang="el-GR" sz="2400" b="1" dirty="0">
                <a:latin typeface="+mn-lt"/>
                <a:cs typeface="Times New Roman" panose="02020603050405020304" pitchFamily="18" charset="0"/>
              </a:rPr>
              <a:t>τα ΜΜΕ</a:t>
            </a:r>
          </a:p>
          <a:p>
            <a:pPr marL="342900" indent="-342900" algn="just">
              <a:buFont typeface="Wingdings" panose="05000000000000000000" pitchFamily="2" charset="2"/>
              <a:buChar char="§"/>
            </a:pPr>
            <a:r>
              <a:rPr lang="el-GR" sz="2400" dirty="0">
                <a:latin typeface="+mn-lt"/>
                <a:cs typeface="Times New Roman" panose="02020603050405020304" pitchFamily="18" charset="0"/>
              </a:rPr>
              <a:t>Προβολή αρνητικών προτύπων</a:t>
            </a:r>
          </a:p>
          <a:p>
            <a:pPr marL="342900" indent="-342900" algn="just">
              <a:buFont typeface="Wingdings" panose="05000000000000000000" pitchFamily="2" charset="2"/>
              <a:buChar char="§"/>
            </a:pPr>
            <a:r>
              <a:rPr lang="el-GR" sz="2400" dirty="0">
                <a:latin typeface="+mn-lt"/>
                <a:cs typeface="Times New Roman" panose="02020603050405020304" pitchFamily="18" charset="0"/>
              </a:rPr>
              <a:t>Προβολή βίας</a:t>
            </a:r>
          </a:p>
        </p:txBody>
      </p:sp>
      <p:sp>
        <p:nvSpPr>
          <p:cNvPr id="2" name="TextBox 1">
            <a:extLst>
              <a:ext uri="{FF2B5EF4-FFF2-40B4-BE49-F238E27FC236}">
                <a16:creationId xmlns:a16="http://schemas.microsoft.com/office/drawing/2014/main" id="{C3A2B84E-7BE6-CD8E-9E51-3A1C2F9FFBD1}"/>
              </a:ext>
            </a:extLst>
          </p:cNvPr>
          <p:cNvSpPr txBox="1"/>
          <p:nvPr/>
        </p:nvSpPr>
        <p:spPr>
          <a:xfrm>
            <a:off x="2133600" y="735251"/>
            <a:ext cx="4594122" cy="461665"/>
          </a:xfrm>
          <a:prstGeom prst="rect">
            <a:avLst/>
          </a:prstGeom>
          <a:solidFill>
            <a:schemeClr val="bg2"/>
          </a:solidFill>
        </p:spPr>
        <p:txBody>
          <a:bodyPr wrap="square" rtlCol="0">
            <a:spAutoFit/>
          </a:bodyPr>
          <a:lstStyle/>
          <a:p>
            <a:r>
              <a:rPr lang="el-GR" sz="2400" b="1" dirty="0">
                <a:latin typeface="+mn-lt"/>
                <a:cs typeface="Times New Roman" panose="02020603050405020304" pitchFamily="18" charset="0"/>
              </a:rPr>
              <a:t>Παράγοντες που σχετίζονται με:</a:t>
            </a:r>
            <a:endParaRPr lang="en-US" sz="2400" b="1" dirty="0">
              <a:latin typeface="+mn-lt"/>
              <a:cs typeface="Times New Roman" panose="02020603050405020304" pitchFamily="18" charset="0"/>
            </a:endParaRPr>
          </a:p>
        </p:txBody>
      </p:sp>
      <p:pic>
        <p:nvPicPr>
          <p:cNvPr id="6" name="Εικόνα 5">
            <a:extLst>
              <a:ext uri="{FF2B5EF4-FFF2-40B4-BE49-F238E27FC236}">
                <a16:creationId xmlns:a16="http://schemas.microsoft.com/office/drawing/2014/main" id="{60E03D72-2790-EA7F-E302-492B384D092A}"/>
              </a:ext>
            </a:extLst>
          </p:cNvPr>
          <p:cNvPicPr>
            <a:picLocks noChangeAspect="1"/>
          </p:cNvPicPr>
          <p:nvPr/>
        </p:nvPicPr>
        <p:blipFill>
          <a:blip r:embed="rId3"/>
          <a:stretch>
            <a:fillRect/>
          </a:stretch>
        </p:blipFill>
        <p:spPr>
          <a:xfrm>
            <a:off x="6905373" y="101541"/>
            <a:ext cx="2085975" cy="2190750"/>
          </a:xfrm>
          <a:prstGeom prst="ellipse">
            <a:avLst/>
          </a:prstGeom>
          <a:ln>
            <a:noFill/>
          </a:ln>
          <a:effectLst>
            <a:softEdge rad="112500"/>
          </a:effectLst>
        </p:spPr>
      </p:pic>
      <p:sp>
        <p:nvSpPr>
          <p:cNvPr id="3" name="Βέλος: Ραβδωτό δεξιό 2">
            <a:extLst>
              <a:ext uri="{FF2B5EF4-FFF2-40B4-BE49-F238E27FC236}">
                <a16:creationId xmlns:a16="http://schemas.microsoft.com/office/drawing/2014/main" id="{4843FBCA-6447-43B7-8FAF-AD950DF00C20}"/>
              </a:ext>
            </a:extLst>
          </p:cNvPr>
          <p:cNvSpPr/>
          <p:nvPr/>
        </p:nvSpPr>
        <p:spPr>
          <a:xfrm>
            <a:off x="7467600" y="5791200"/>
            <a:ext cx="838200" cy="609600"/>
          </a:xfrm>
          <a:prstGeom prst="striped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4779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5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5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500"/>
                                        <p:tgtEl>
                                          <p:spTgt spid="5">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5">
                                            <p:txEl>
                                              <p:pRg st="7" end="7"/>
                                            </p:txEl>
                                          </p:spTgt>
                                        </p:tgtEl>
                                        <p:attrNameLst>
                                          <p:attrName>style.visibility</p:attrName>
                                        </p:attrNameLst>
                                      </p:cBhvr>
                                      <p:to>
                                        <p:strVal val="visible"/>
                                      </p:to>
                                    </p:set>
                                    <p:animEffect transition="in" filter="fade">
                                      <p:cBhvr>
                                        <p:cTn id="36" dur="500"/>
                                        <p:tgtEl>
                                          <p:spTgt spid="5">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animEffect transition="in" filter="fade">
                                      <p:cBhvr>
                                        <p:cTn id="41" dur="500"/>
                                        <p:tgtEl>
                                          <p:spTgt spid="5">
                                            <p:txEl>
                                              <p:pRg st="8" end="8"/>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5">
                                            <p:txEl>
                                              <p:pRg st="9" end="9"/>
                                            </p:txEl>
                                          </p:spTgt>
                                        </p:tgtEl>
                                        <p:attrNameLst>
                                          <p:attrName>style.visibility</p:attrName>
                                        </p:attrNameLst>
                                      </p:cBhvr>
                                      <p:to>
                                        <p:strVal val="visible"/>
                                      </p:to>
                                    </p:set>
                                    <p:animEffect transition="in" filter="fade">
                                      <p:cBhvr>
                                        <p:cTn id="44"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F0A99D18-C487-6EB9-E89E-12CCCBD7124E}"/>
              </a:ext>
            </a:extLst>
          </p:cNvPr>
          <p:cNvSpPr txBox="1"/>
          <p:nvPr/>
        </p:nvSpPr>
        <p:spPr>
          <a:xfrm>
            <a:off x="1676400" y="8510"/>
            <a:ext cx="5201264" cy="646331"/>
          </a:xfrm>
          <a:prstGeom prst="rect">
            <a:avLst/>
          </a:prstGeom>
          <a:solidFill>
            <a:schemeClr val="bg1"/>
          </a:solidFill>
          <a:ln w="28575">
            <a:noFill/>
          </a:ln>
        </p:spPr>
        <p:txBody>
          <a:bodyPr wrap="square" rtlCol="0">
            <a:spAutoFit/>
          </a:bodyPr>
          <a:lstStyle/>
          <a:p>
            <a:pPr algn="ctr"/>
            <a:r>
              <a:rPr lang="el-GR" sz="3600" b="1" dirty="0">
                <a:latin typeface="+mj-lt"/>
                <a:cs typeface="Times New Roman" panose="02020603050405020304" pitchFamily="18" charset="0"/>
              </a:rPr>
              <a:t>Αίτια</a:t>
            </a:r>
          </a:p>
        </p:txBody>
      </p:sp>
      <p:sp>
        <p:nvSpPr>
          <p:cNvPr id="5" name="TextBox 4">
            <a:extLst>
              <a:ext uri="{FF2B5EF4-FFF2-40B4-BE49-F238E27FC236}">
                <a16:creationId xmlns:a16="http://schemas.microsoft.com/office/drawing/2014/main" id="{671BC2F3-9C91-CD5F-308B-A151E91CE672}"/>
              </a:ext>
            </a:extLst>
          </p:cNvPr>
          <p:cNvSpPr txBox="1"/>
          <p:nvPr/>
        </p:nvSpPr>
        <p:spPr>
          <a:xfrm>
            <a:off x="219997" y="1905000"/>
            <a:ext cx="8421328" cy="2677656"/>
          </a:xfrm>
          <a:prstGeom prst="rect">
            <a:avLst/>
          </a:prstGeom>
          <a:noFill/>
          <a:ln w="28575">
            <a:solidFill>
              <a:schemeClr val="bg1"/>
            </a:solidFill>
          </a:ln>
        </p:spPr>
        <p:txBody>
          <a:bodyPr wrap="square" rtlCol="0">
            <a:spAutoFit/>
          </a:bodyPr>
          <a:lstStyle/>
          <a:p>
            <a:pPr marL="342900" indent="-342900" algn="just">
              <a:buFont typeface="Wingdings" panose="05000000000000000000" pitchFamily="2" charset="2"/>
              <a:buChar char="§"/>
            </a:pPr>
            <a:r>
              <a:rPr lang="el-GR" sz="2400" b="1" dirty="0">
                <a:latin typeface="+mn-lt"/>
                <a:cs typeface="Times New Roman" panose="02020603050405020304" pitchFamily="18" charset="0"/>
              </a:rPr>
              <a:t>την επίδραση των συνομηλίκων</a:t>
            </a:r>
          </a:p>
          <a:p>
            <a:pPr marL="342900" indent="-342900" algn="just">
              <a:buFont typeface="Wingdings" panose="05000000000000000000" pitchFamily="2" charset="2"/>
              <a:buChar char="§"/>
            </a:pPr>
            <a:r>
              <a:rPr lang="el-GR" sz="2400" b="1" dirty="0">
                <a:latin typeface="+mn-lt"/>
                <a:cs typeface="Times New Roman" panose="02020603050405020304" pitchFamily="18" charset="0"/>
              </a:rPr>
              <a:t>τα ατομικά χαρακτηριστικά των μαθητών/τριών</a:t>
            </a:r>
          </a:p>
          <a:p>
            <a:pPr algn="just"/>
            <a:r>
              <a:rPr lang="el-GR" sz="2400" dirty="0">
                <a:latin typeface="+mn-lt"/>
                <a:cs typeface="Times New Roman" panose="02020603050405020304" pitchFamily="18" charset="0"/>
              </a:rPr>
              <a:t>Ιδιοσυγκρασία</a:t>
            </a:r>
          </a:p>
          <a:p>
            <a:pPr algn="just"/>
            <a:r>
              <a:rPr lang="el-GR" sz="2400" dirty="0">
                <a:latin typeface="+mn-lt"/>
                <a:cs typeface="Times New Roman" panose="02020603050405020304" pitchFamily="18" charset="0"/>
              </a:rPr>
              <a:t>Έλλειψη </a:t>
            </a:r>
            <a:r>
              <a:rPr lang="el-GR" sz="2400" dirty="0" err="1">
                <a:latin typeface="+mn-lt"/>
                <a:cs typeface="Times New Roman" panose="02020603050405020304" pitchFamily="18" charset="0"/>
              </a:rPr>
              <a:t>ενσυναίσθησης</a:t>
            </a:r>
            <a:endParaRPr lang="el-GR" sz="2400" dirty="0">
              <a:latin typeface="+mn-lt"/>
              <a:cs typeface="Times New Roman" panose="02020603050405020304" pitchFamily="18" charset="0"/>
            </a:endParaRPr>
          </a:p>
          <a:p>
            <a:pPr marL="342900" indent="-342900" algn="just">
              <a:buFont typeface="Wingdings" panose="05000000000000000000" pitchFamily="2" charset="2"/>
              <a:buChar char="§"/>
            </a:pPr>
            <a:r>
              <a:rPr lang="el-GR" sz="2400" b="1" dirty="0">
                <a:latin typeface="+mn-lt"/>
                <a:cs typeface="Times New Roman" panose="02020603050405020304" pitchFamily="18" charset="0"/>
              </a:rPr>
              <a:t>το σχολικό περιβάλλον</a:t>
            </a:r>
          </a:p>
          <a:p>
            <a:pPr algn="just"/>
            <a:r>
              <a:rPr lang="el-GR" sz="2400" dirty="0">
                <a:latin typeface="+mn-lt"/>
                <a:cs typeface="Times New Roman" panose="02020603050405020304" pitchFamily="18" charset="0"/>
              </a:rPr>
              <a:t>Αρνητικό κλίμα στο σχολείο, μη </a:t>
            </a:r>
            <a:r>
              <a:rPr lang="el-GR" sz="2400" dirty="0" err="1">
                <a:latin typeface="+mn-lt"/>
                <a:cs typeface="Times New Roman" panose="02020603050405020304" pitchFamily="18" charset="0"/>
              </a:rPr>
              <a:t>συμπεριλιπτικό</a:t>
            </a:r>
            <a:r>
              <a:rPr lang="el-GR" sz="2400" dirty="0">
                <a:latin typeface="+mn-lt"/>
                <a:cs typeface="Times New Roman" panose="02020603050405020304" pitchFamily="18" charset="0"/>
              </a:rPr>
              <a:t> που ενισχύει τις διακρίσεις</a:t>
            </a:r>
            <a:endParaRPr lang="en-US" sz="2400" dirty="0">
              <a:latin typeface="+mn-lt"/>
              <a:cs typeface="Times New Roman" panose="02020603050405020304" pitchFamily="18" charset="0"/>
            </a:endParaRPr>
          </a:p>
        </p:txBody>
      </p:sp>
      <p:sp>
        <p:nvSpPr>
          <p:cNvPr id="2" name="TextBox 1">
            <a:extLst>
              <a:ext uri="{FF2B5EF4-FFF2-40B4-BE49-F238E27FC236}">
                <a16:creationId xmlns:a16="http://schemas.microsoft.com/office/drawing/2014/main" id="{C3A2B84E-7BE6-CD8E-9E51-3A1C2F9FFBD1}"/>
              </a:ext>
            </a:extLst>
          </p:cNvPr>
          <p:cNvSpPr txBox="1"/>
          <p:nvPr/>
        </p:nvSpPr>
        <p:spPr>
          <a:xfrm>
            <a:off x="2133600" y="762838"/>
            <a:ext cx="4594122" cy="461665"/>
          </a:xfrm>
          <a:prstGeom prst="rect">
            <a:avLst/>
          </a:prstGeom>
          <a:solidFill>
            <a:schemeClr val="bg2"/>
          </a:solidFill>
        </p:spPr>
        <p:txBody>
          <a:bodyPr wrap="square" rtlCol="0">
            <a:spAutoFit/>
          </a:bodyPr>
          <a:lstStyle/>
          <a:p>
            <a:r>
              <a:rPr lang="el-GR" sz="2400" b="1" dirty="0">
                <a:latin typeface="+mn-lt"/>
                <a:cs typeface="Times New Roman" panose="02020603050405020304" pitchFamily="18" charset="0"/>
              </a:rPr>
              <a:t>Παράγοντες που σχετίζονται με:</a:t>
            </a:r>
            <a:endParaRPr lang="en-US" sz="2400" b="1" dirty="0">
              <a:latin typeface="+mn-lt"/>
              <a:cs typeface="Times New Roman" panose="02020603050405020304" pitchFamily="18" charset="0"/>
            </a:endParaRPr>
          </a:p>
        </p:txBody>
      </p:sp>
      <p:pic>
        <p:nvPicPr>
          <p:cNvPr id="6" name="Εικόνα 5">
            <a:extLst>
              <a:ext uri="{FF2B5EF4-FFF2-40B4-BE49-F238E27FC236}">
                <a16:creationId xmlns:a16="http://schemas.microsoft.com/office/drawing/2014/main" id="{60E03D72-2790-EA7F-E302-492B384D092A}"/>
              </a:ext>
            </a:extLst>
          </p:cNvPr>
          <p:cNvPicPr>
            <a:picLocks noChangeAspect="1"/>
          </p:cNvPicPr>
          <p:nvPr/>
        </p:nvPicPr>
        <p:blipFill>
          <a:blip r:embed="rId3"/>
          <a:stretch>
            <a:fillRect/>
          </a:stretch>
        </p:blipFill>
        <p:spPr>
          <a:xfrm>
            <a:off x="7085734" y="0"/>
            <a:ext cx="2085975" cy="2190750"/>
          </a:xfrm>
          <a:prstGeom prst="ellipse">
            <a:avLst/>
          </a:prstGeom>
          <a:ln>
            <a:noFill/>
          </a:ln>
          <a:effectLst>
            <a:softEdge rad="112500"/>
          </a:effectLst>
        </p:spPr>
      </p:pic>
      <p:pic>
        <p:nvPicPr>
          <p:cNvPr id="4" name="Εικόνα 3">
            <a:extLst>
              <a:ext uri="{FF2B5EF4-FFF2-40B4-BE49-F238E27FC236}">
                <a16:creationId xmlns:a16="http://schemas.microsoft.com/office/drawing/2014/main" id="{5A172B39-F82B-4F21-917F-926B8530DA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07666" y="4582656"/>
            <a:ext cx="3460750" cy="2076450"/>
          </a:xfrm>
          <a:prstGeom prst="rect">
            <a:avLst/>
          </a:prstGeom>
        </p:spPr>
      </p:pic>
    </p:spTree>
    <p:extLst>
      <p:ext uri="{BB962C8B-B14F-4D97-AF65-F5344CB8AC3E}">
        <p14:creationId xmlns:p14="http://schemas.microsoft.com/office/powerpoint/2010/main" val="140928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fade">
                                      <p:cBhvr>
                                        <p:cTn id="3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42900" y="1524000"/>
            <a:ext cx="8458200" cy="3810000"/>
          </a:xfrm>
        </p:spPr>
        <p:txBody>
          <a:bodyPr>
            <a:normAutofit lnSpcReduction="10000"/>
          </a:bodyPr>
          <a:lstStyle/>
          <a:p>
            <a:pPr eaLnBrk="1" hangingPunct="1">
              <a:buSzPct val="45000"/>
              <a:buFont typeface="Wingdings" panose="05000000000000000000" pitchFamily="2" charset="2"/>
              <a:buChar char="§"/>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r>
              <a:rPr lang="el-GR" sz="2400" dirty="0"/>
              <a:t>Το </a:t>
            </a:r>
            <a:r>
              <a:rPr lang="el-GR" sz="2400" b="1" dirty="0"/>
              <a:t>περιβάλλον</a:t>
            </a:r>
          </a:p>
          <a:p>
            <a:pPr eaLnBrk="1" hangingPunct="1">
              <a:buSzPct val="45000"/>
              <a:buFont typeface="Wingdings" panose="05000000000000000000" pitchFamily="2" charset="2"/>
              <a:buChar char="§"/>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r>
              <a:rPr lang="el-GR" sz="2400" dirty="0"/>
              <a:t>Τα </a:t>
            </a:r>
            <a:r>
              <a:rPr lang="el-GR" sz="2400" b="1" dirty="0"/>
              <a:t>κίνητρα</a:t>
            </a:r>
          </a:p>
          <a:p>
            <a:pPr eaLnBrk="1" hangingPunct="1">
              <a:buSzPct val="45000"/>
              <a:buFont typeface="Wingdings" panose="05000000000000000000" pitchFamily="2" charset="2"/>
              <a:buChar char="§"/>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r>
              <a:rPr lang="el-GR" sz="2400" dirty="0"/>
              <a:t>Τους </a:t>
            </a:r>
            <a:r>
              <a:rPr lang="el-GR" sz="2400" b="1" dirty="0"/>
              <a:t>προσανατολισμούς στόχων </a:t>
            </a:r>
            <a:r>
              <a:rPr lang="el-GR" sz="2400" dirty="0"/>
              <a:t>επίτευξης </a:t>
            </a:r>
          </a:p>
          <a:p>
            <a:pPr marL="0" indent="0"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r>
              <a:rPr lang="el-GR" sz="2400" i="1" dirty="0"/>
              <a:t>(προσανατολισμός στο έργο- προσανατολισμός στο εγώ)</a:t>
            </a:r>
          </a:p>
          <a:p>
            <a:pPr eaLnBrk="1" hangingPunct="1">
              <a:buSzPct val="45000"/>
              <a:buFont typeface="Wingdings" panose="05000000000000000000" pitchFamily="2" charset="2"/>
              <a:buChar char="§"/>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r>
              <a:rPr lang="el-GR" sz="2400" dirty="0"/>
              <a:t>Τους </a:t>
            </a:r>
            <a:r>
              <a:rPr lang="el-GR" sz="2400" b="1" dirty="0"/>
              <a:t>ηθικούς προσανατολισμούς</a:t>
            </a:r>
          </a:p>
          <a:p>
            <a:pPr eaLnBrk="1" hangingPunct="1">
              <a:buSzPct val="45000"/>
              <a:buFont typeface="Wingdings" panose="05000000000000000000" pitchFamily="2" charset="2"/>
              <a:buChar char="§"/>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r>
              <a:rPr lang="el-GR" sz="2400" dirty="0"/>
              <a:t>Η </a:t>
            </a:r>
            <a:r>
              <a:rPr lang="el-GR" sz="2400" b="1" dirty="0"/>
              <a:t>χαμηλή αυτοαντίληψη-αυτοεκτίμηση</a:t>
            </a:r>
          </a:p>
          <a:p>
            <a:pPr eaLnBrk="1" hangingPunct="1">
              <a:buSzPct val="45000"/>
              <a:buFont typeface="Wingdings" panose="05000000000000000000" pitchFamily="2" charset="2"/>
              <a:buChar char="§"/>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r>
              <a:rPr lang="el-GR" sz="2400" dirty="0"/>
              <a:t>Το </a:t>
            </a:r>
            <a:r>
              <a:rPr lang="el-GR" sz="2400" b="1" dirty="0"/>
              <a:t>κλίμα παρακίνησης </a:t>
            </a:r>
            <a:r>
              <a:rPr lang="el-GR" sz="2400" dirty="0"/>
              <a:t>που δημιουργεί ο/η ΚΦΑ</a:t>
            </a:r>
          </a:p>
          <a:p>
            <a:pPr marL="0" indent="0"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r>
              <a:rPr lang="el-GR" sz="2400" i="1" dirty="0"/>
              <a:t>(προσανατολισμός στη μάθηση – προσανατολισμός στην απόδοση)</a:t>
            </a:r>
          </a:p>
        </p:txBody>
      </p:sp>
      <p:sp>
        <p:nvSpPr>
          <p:cNvPr id="4" name="Rectangle 3"/>
          <p:cNvSpPr/>
          <p:nvPr/>
        </p:nvSpPr>
        <p:spPr>
          <a:xfrm>
            <a:off x="2438400" y="5562600"/>
            <a:ext cx="5562600" cy="338554"/>
          </a:xfrm>
          <a:prstGeom prst="rect">
            <a:avLst/>
          </a:prstGeom>
        </p:spPr>
        <p:txBody>
          <a:bodyPr wrap="square">
            <a:spAutoFit/>
          </a:bodyPr>
          <a:lstStyle/>
          <a:p>
            <a:r>
              <a:rPr lang="el-GR" sz="1600" dirty="0">
                <a:latin typeface="+mn-lt"/>
              </a:rPr>
              <a:t>Λιάκου, </a:t>
            </a:r>
            <a:r>
              <a:rPr lang="el-GR" sz="1600" dirty="0" err="1">
                <a:latin typeface="+mn-lt"/>
              </a:rPr>
              <a:t>Διγγελίδης</a:t>
            </a:r>
            <a:r>
              <a:rPr lang="el-GR" sz="1600" dirty="0">
                <a:latin typeface="+mn-lt"/>
              </a:rPr>
              <a:t>, </a:t>
            </a:r>
            <a:r>
              <a:rPr lang="el-GR" sz="1600" dirty="0" err="1">
                <a:latin typeface="+mn-lt"/>
              </a:rPr>
              <a:t>Χατζηγεωργιάδης</a:t>
            </a:r>
            <a:r>
              <a:rPr lang="el-GR" sz="1600" dirty="0">
                <a:latin typeface="+mn-lt"/>
              </a:rPr>
              <a:t> &amp; Παπαϊωάννου (2010)</a:t>
            </a:r>
            <a:endParaRPr lang="en-US" sz="1600" dirty="0">
              <a:latin typeface="+mn-lt"/>
            </a:endParaRPr>
          </a:p>
        </p:txBody>
      </p:sp>
      <p:pic>
        <p:nvPicPr>
          <p:cNvPr id="5" name="Picture 4" descr="γ.jpg"/>
          <p:cNvPicPr>
            <a:picLocks noChangeAspect="1"/>
          </p:cNvPicPr>
          <p:nvPr/>
        </p:nvPicPr>
        <p:blipFill>
          <a:blip r:embed="rId3" cstate="print">
            <a:clrChange>
              <a:clrFrom>
                <a:srgbClr val="FFFEFC"/>
              </a:clrFrom>
              <a:clrTo>
                <a:srgbClr val="FFFEFC">
                  <a:alpha val="0"/>
                </a:srgbClr>
              </a:clrTo>
            </a:clrChange>
          </a:blip>
          <a:stretch>
            <a:fillRect/>
          </a:stretch>
        </p:blipFill>
        <p:spPr>
          <a:xfrm>
            <a:off x="7467600" y="1330035"/>
            <a:ext cx="1676400" cy="2438400"/>
          </a:xfrm>
          <a:prstGeom prst="rect">
            <a:avLst/>
          </a:prstGeom>
        </p:spPr>
      </p:pic>
      <p:sp>
        <p:nvSpPr>
          <p:cNvPr id="7" name="Τίτλος 6">
            <a:extLst>
              <a:ext uri="{FF2B5EF4-FFF2-40B4-BE49-F238E27FC236}">
                <a16:creationId xmlns:a16="http://schemas.microsoft.com/office/drawing/2014/main" id="{F75A9F9B-74A5-4004-972F-1A8F6B0254CE}"/>
              </a:ext>
            </a:extLst>
          </p:cNvPr>
          <p:cNvSpPr>
            <a:spLocks noGrp="1"/>
          </p:cNvSpPr>
          <p:nvPr>
            <p:ph type="title"/>
          </p:nvPr>
        </p:nvSpPr>
        <p:spPr>
          <a:xfrm>
            <a:off x="457200" y="179764"/>
            <a:ext cx="8229600" cy="1115635"/>
          </a:xfrm>
        </p:spPr>
        <p:txBody>
          <a:bodyPr>
            <a:noAutofit/>
          </a:bodyPr>
          <a:lstStyle/>
          <a:p>
            <a:r>
              <a:rPr lang="el-GR" sz="3600" b="1" dirty="0"/>
              <a:t>Η επιθετικότητα των μαθητών σχετίζεται με:</a:t>
            </a:r>
            <a:endParaRPr lang="en-US" sz="36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F0A99D18-C487-6EB9-E89E-12CCCBD7124E}"/>
              </a:ext>
            </a:extLst>
          </p:cNvPr>
          <p:cNvSpPr txBox="1"/>
          <p:nvPr/>
        </p:nvSpPr>
        <p:spPr>
          <a:xfrm>
            <a:off x="1532603" y="104745"/>
            <a:ext cx="6078794" cy="646331"/>
          </a:xfrm>
          <a:prstGeom prst="rect">
            <a:avLst/>
          </a:prstGeom>
          <a:solidFill>
            <a:schemeClr val="bg1"/>
          </a:solidFill>
          <a:ln w="28575">
            <a:noFill/>
          </a:ln>
        </p:spPr>
        <p:txBody>
          <a:bodyPr wrap="square" rtlCol="0">
            <a:spAutoFit/>
          </a:bodyPr>
          <a:lstStyle/>
          <a:p>
            <a:pPr algn="ctr"/>
            <a:r>
              <a:rPr lang="el-GR" sz="3600" b="1" dirty="0">
                <a:latin typeface="+mj-lt"/>
                <a:cs typeface="Times New Roman" panose="02020603050405020304" pitchFamily="18" charset="0"/>
              </a:rPr>
              <a:t>Λύσεις μέσα από το σχολείο</a:t>
            </a:r>
          </a:p>
        </p:txBody>
      </p:sp>
      <p:sp>
        <p:nvSpPr>
          <p:cNvPr id="3" name="TextBox 2">
            <a:extLst>
              <a:ext uri="{FF2B5EF4-FFF2-40B4-BE49-F238E27FC236}">
                <a16:creationId xmlns:a16="http://schemas.microsoft.com/office/drawing/2014/main" id="{A0727F7A-A8DD-60BB-ACE5-C96807B6336E}"/>
              </a:ext>
            </a:extLst>
          </p:cNvPr>
          <p:cNvSpPr txBox="1"/>
          <p:nvPr/>
        </p:nvSpPr>
        <p:spPr>
          <a:xfrm>
            <a:off x="361335" y="2051827"/>
            <a:ext cx="8527333" cy="3785652"/>
          </a:xfrm>
          <a:prstGeom prst="rect">
            <a:avLst/>
          </a:prstGeom>
          <a:noFill/>
          <a:ln w="28575">
            <a:solidFill>
              <a:schemeClr val="bg1"/>
            </a:solidFill>
          </a:ln>
        </p:spPr>
        <p:txBody>
          <a:bodyPr wrap="square">
            <a:spAutoFit/>
          </a:bodyPr>
          <a:lstStyle/>
          <a:p>
            <a:r>
              <a:rPr lang="el-GR" sz="2400" b="1" dirty="0">
                <a:latin typeface="+mn-lt"/>
                <a:cs typeface="Times New Roman" panose="02020603050405020304" pitchFamily="18" charset="0"/>
              </a:rPr>
              <a:t>Εκπαίδευση μαθητών/</a:t>
            </a:r>
            <a:r>
              <a:rPr lang="el-GR" sz="2400" b="1" dirty="0" err="1">
                <a:latin typeface="+mn-lt"/>
                <a:cs typeface="Times New Roman" panose="02020603050405020304" pitchFamily="18" charset="0"/>
              </a:rPr>
              <a:t>τριων</a:t>
            </a:r>
            <a:r>
              <a:rPr lang="el-GR" sz="2400" b="1" dirty="0">
                <a:latin typeface="+mn-lt"/>
                <a:cs typeface="Times New Roman" panose="02020603050405020304" pitchFamily="18" charset="0"/>
              </a:rPr>
              <a:t>:</a:t>
            </a:r>
          </a:p>
          <a:p>
            <a:pPr marL="342900" indent="-342900">
              <a:buFont typeface="Wingdings" panose="05000000000000000000" pitchFamily="2" charset="2"/>
              <a:buChar char="§"/>
            </a:pPr>
            <a:r>
              <a:rPr lang="el-GR" sz="2400" dirty="0">
                <a:latin typeface="+mn-lt"/>
                <a:cs typeface="Times New Roman" panose="02020603050405020304" pitchFamily="18" charset="0"/>
              </a:rPr>
              <a:t>Προγράμματα πρόληψης και ενημέρωσης</a:t>
            </a:r>
          </a:p>
          <a:p>
            <a:pPr marL="342900" indent="-342900">
              <a:buFont typeface="Wingdings" panose="05000000000000000000" pitchFamily="2" charset="2"/>
              <a:buChar char="§"/>
            </a:pPr>
            <a:r>
              <a:rPr lang="el-GR" sz="2400" dirty="0">
                <a:latin typeface="+mn-lt"/>
                <a:cs typeface="Times New Roman" panose="02020603050405020304" pitchFamily="18" charset="0"/>
              </a:rPr>
              <a:t>Ενίσχυση της αυτοεκτίμησης</a:t>
            </a:r>
          </a:p>
          <a:p>
            <a:pPr marL="342900" indent="-342900">
              <a:buFont typeface="Wingdings" panose="05000000000000000000" pitchFamily="2" charset="2"/>
              <a:buChar char="§"/>
            </a:pPr>
            <a:r>
              <a:rPr lang="el-GR" sz="2400" dirty="0" err="1">
                <a:latin typeface="+mn-lt"/>
                <a:cs typeface="Times New Roman" panose="02020603050405020304" pitchFamily="18" charset="0"/>
              </a:rPr>
              <a:t>Διαδραστικά</a:t>
            </a:r>
            <a:r>
              <a:rPr lang="el-GR" sz="2400" dirty="0">
                <a:latin typeface="+mn-lt"/>
                <a:cs typeface="Times New Roman" panose="02020603050405020304" pitchFamily="18" charset="0"/>
              </a:rPr>
              <a:t> προγράμματα με παιχνίδια ρόλων και κινητικές δραστηριότητες</a:t>
            </a:r>
          </a:p>
          <a:p>
            <a:pPr marL="342900" indent="-342900">
              <a:buFont typeface="Wingdings" panose="05000000000000000000" pitchFamily="2" charset="2"/>
              <a:buChar char="§"/>
            </a:pPr>
            <a:r>
              <a:rPr lang="el-GR" sz="2400" dirty="0">
                <a:latin typeface="+mn-lt"/>
                <a:cs typeface="Times New Roman" panose="02020603050405020304" pitchFamily="18" charset="0"/>
              </a:rPr>
              <a:t>Προαγωγή της κοινωνικής και συναισθηματικής ανάπτυξης </a:t>
            </a:r>
          </a:p>
          <a:p>
            <a:r>
              <a:rPr lang="el-GR" sz="2400" b="1" dirty="0">
                <a:latin typeface="+mn-lt"/>
                <a:cs typeface="Times New Roman" panose="02020603050405020304" pitchFamily="18" charset="0"/>
              </a:rPr>
              <a:t>Ενημέρωση και εκπαίδευση γονέων</a:t>
            </a:r>
          </a:p>
          <a:p>
            <a:r>
              <a:rPr lang="el-GR" sz="2400" b="1" dirty="0">
                <a:latin typeface="+mn-lt"/>
                <a:cs typeface="Times New Roman" panose="02020603050405020304" pitchFamily="18" charset="0"/>
              </a:rPr>
              <a:t>Εκπαίδευση εκπαιδευτικών</a:t>
            </a:r>
          </a:p>
          <a:p>
            <a:pPr marL="342900" indent="-342900">
              <a:buFont typeface="Wingdings" panose="05000000000000000000" pitchFamily="2" charset="2"/>
              <a:buChar char="§"/>
            </a:pPr>
            <a:r>
              <a:rPr lang="el-GR" sz="2400" dirty="0">
                <a:latin typeface="+mn-lt"/>
                <a:cs typeface="Times New Roman" panose="02020603050405020304" pitchFamily="18" charset="0"/>
              </a:rPr>
              <a:t>Επιμορφωτικά σεμινάρια ώστε να αναγνωρίζουν τις συμπεριφορές αυτές και τρόπους για να τις αντιμετωπίσουν</a:t>
            </a:r>
          </a:p>
        </p:txBody>
      </p:sp>
      <p:sp>
        <p:nvSpPr>
          <p:cNvPr id="2" name="TextBox 1">
            <a:extLst>
              <a:ext uri="{FF2B5EF4-FFF2-40B4-BE49-F238E27FC236}">
                <a16:creationId xmlns:a16="http://schemas.microsoft.com/office/drawing/2014/main" id="{A4092124-EE82-BA77-F049-E94FF3F21B96}"/>
              </a:ext>
            </a:extLst>
          </p:cNvPr>
          <p:cNvSpPr txBox="1"/>
          <p:nvPr/>
        </p:nvSpPr>
        <p:spPr>
          <a:xfrm>
            <a:off x="1392494" y="848322"/>
            <a:ext cx="6218903" cy="523220"/>
          </a:xfrm>
          <a:prstGeom prst="rect">
            <a:avLst/>
          </a:prstGeom>
          <a:solidFill>
            <a:schemeClr val="bg2"/>
          </a:solidFill>
          <a:ln w="28575">
            <a:noFill/>
          </a:ln>
        </p:spPr>
        <p:txBody>
          <a:bodyPr wrap="square" rtlCol="0">
            <a:spAutoFit/>
          </a:bodyPr>
          <a:lstStyle/>
          <a:p>
            <a:pPr algn="ctr"/>
            <a:r>
              <a:rPr lang="el-GR" sz="2800" b="1" dirty="0">
                <a:latin typeface="Times New Roman" panose="02020603050405020304" pitchFamily="18" charset="0"/>
                <a:cs typeface="Times New Roman" panose="02020603050405020304" pitchFamily="18" charset="0"/>
              </a:rPr>
              <a:t>Πρόληψη – Ενημέρωση-Αντιμετώπιση</a:t>
            </a:r>
          </a:p>
        </p:txBody>
      </p:sp>
      <p:pic>
        <p:nvPicPr>
          <p:cNvPr id="6" name="Εικόνα 5">
            <a:extLst>
              <a:ext uri="{FF2B5EF4-FFF2-40B4-BE49-F238E27FC236}">
                <a16:creationId xmlns:a16="http://schemas.microsoft.com/office/drawing/2014/main" id="{38F23DCE-1E6A-9378-7FE3-21677762AACB}"/>
              </a:ext>
            </a:extLst>
          </p:cNvPr>
          <p:cNvPicPr>
            <a:picLocks noChangeAspect="1"/>
          </p:cNvPicPr>
          <p:nvPr/>
        </p:nvPicPr>
        <p:blipFill>
          <a:blip r:embed="rId3"/>
          <a:stretch>
            <a:fillRect/>
          </a:stretch>
        </p:blipFill>
        <p:spPr>
          <a:xfrm>
            <a:off x="6115050" y="1493033"/>
            <a:ext cx="3028950" cy="1711883"/>
          </a:xfrm>
          <a:prstGeom prst="rect">
            <a:avLst/>
          </a:prstGeom>
        </p:spPr>
      </p:pic>
    </p:spTree>
    <p:extLst>
      <p:ext uri="{BB962C8B-B14F-4D97-AF65-F5344CB8AC3E}">
        <p14:creationId xmlns:p14="http://schemas.microsoft.com/office/powerpoint/2010/main" val="21408475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42900" y="1295400"/>
            <a:ext cx="8458200" cy="1600200"/>
          </a:xfrm>
          <a:solidFill>
            <a:schemeClr val="bg2"/>
          </a:solidFill>
        </p:spPr>
        <p:txBody>
          <a:bodyPr>
            <a:normAutofit/>
          </a:bodyPr>
          <a:lstStyle/>
          <a:p>
            <a:pPr marL="214313" indent="-214313" algn="ctr"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r>
              <a:rPr lang="el-GR" sz="2800" b="1" dirty="0"/>
              <a:t>Η διδασκαλία της ΦΑ και οι μέθοδοι της μπορούν να επηρεάσουν την επιθετικότητα και τον σχολικό εκφοβισμό είτε αρνητικά είτε θετικά</a:t>
            </a:r>
          </a:p>
        </p:txBody>
      </p:sp>
      <p:pic>
        <p:nvPicPr>
          <p:cNvPr id="4" name="Picture 3" descr="η.jpg"/>
          <p:cNvPicPr>
            <a:picLocks noChangeAspect="1"/>
          </p:cNvPicPr>
          <p:nvPr/>
        </p:nvPicPr>
        <p:blipFill>
          <a:blip r:embed="rId3" cstate="print"/>
          <a:stretch>
            <a:fillRect/>
          </a:stretch>
        </p:blipFill>
        <p:spPr>
          <a:xfrm>
            <a:off x="1905000" y="3429000"/>
            <a:ext cx="5486400" cy="28765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1143000"/>
          </a:xfrm>
        </p:spPr>
        <p:txBody>
          <a:bodyPr>
            <a:normAutofit fontScale="90000"/>
          </a:bodyPr>
          <a:lstStyle/>
          <a:p>
            <a:pPr eaLnBrk="1" fontAlgn="auto" hangingPunct="1">
              <a:spcAft>
                <a:spcPts val="0"/>
              </a:spcAft>
              <a:defRPr/>
            </a:pPr>
            <a:r>
              <a:rPr lang="el-GR" sz="4000" b="1" dirty="0" err="1">
                <a:solidFill>
                  <a:schemeClr val="tx1"/>
                </a:solidFill>
                <a:latin typeface="+mn-lt"/>
                <a:cs typeface="Times New Roman" pitchFamily="18" charset="0"/>
              </a:rPr>
              <a:t>Χρονολόγιο</a:t>
            </a:r>
            <a:r>
              <a:rPr lang="el-GR" sz="4000" b="1" dirty="0">
                <a:solidFill>
                  <a:schemeClr val="tx1"/>
                </a:solidFill>
                <a:latin typeface="+mn-lt"/>
                <a:cs typeface="Times New Roman" pitchFamily="18" charset="0"/>
              </a:rPr>
              <a:t> βιαιοτήτων στον αθλητισμό</a:t>
            </a:r>
            <a:endParaRPr lang="en-US" sz="40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4572000" y="1753900"/>
            <a:ext cx="4419600" cy="3086788"/>
          </a:xfrm>
        </p:spPr>
        <p:txBody>
          <a:bodyPr>
            <a:normAutofit fontScale="92500"/>
          </a:bodyPr>
          <a:lstStyle/>
          <a:p>
            <a:pPr eaLnBrk="1" hangingPunct="1">
              <a:buFont typeface="Wingdings" panose="05000000000000000000" pitchFamily="2" charset="2"/>
              <a:buChar char="§"/>
            </a:pPr>
            <a:r>
              <a:rPr lang="el-GR" sz="2600" dirty="0"/>
              <a:t>Αγγλία 14</a:t>
            </a:r>
            <a:r>
              <a:rPr lang="el-GR" sz="2600" baseline="30000" dirty="0"/>
              <a:t>ος</a:t>
            </a:r>
            <a:r>
              <a:rPr lang="el-GR" sz="2600" dirty="0"/>
              <a:t> αιώνας (</a:t>
            </a:r>
            <a:r>
              <a:rPr lang="en-US" sz="2600" dirty="0"/>
              <a:t>Football)</a:t>
            </a:r>
          </a:p>
          <a:p>
            <a:pPr eaLnBrk="1" hangingPunct="1">
              <a:buFont typeface="Wingdings" panose="05000000000000000000" pitchFamily="2" charset="2"/>
              <a:buChar char="§"/>
            </a:pPr>
            <a:r>
              <a:rPr lang="el-GR" sz="2600" dirty="0"/>
              <a:t>Αγγλία 1</a:t>
            </a:r>
            <a:r>
              <a:rPr lang="en-US" sz="2600" dirty="0"/>
              <a:t>6</a:t>
            </a:r>
            <a:r>
              <a:rPr lang="el-GR" sz="2600" baseline="30000" dirty="0" err="1"/>
              <a:t>ος</a:t>
            </a:r>
            <a:r>
              <a:rPr lang="el-GR" sz="2600" dirty="0"/>
              <a:t> αιώνας</a:t>
            </a:r>
            <a:r>
              <a:rPr lang="en-US" sz="2600" dirty="0"/>
              <a:t> (Hurling)</a:t>
            </a:r>
          </a:p>
          <a:p>
            <a:pPr eaLnBrk="1" hangingPunct="1">
              <a:buFont typeface="Wingdings" panose="05000000000000000000" pitchFamily="2" charset="2"/>
              <a:buChar char="§"/>
            </a:pPr>
            <a:r>
              <a:rPr lang="el-GR" sz="2600" dirty="0"/>
              <a:t>Αγγλία 1</a:t>
            </a:r>
            <a:r>
              <a:rPr lang="en-US" sz="2600" dirty="0"/>
              <a:t>750  </a:t>
            </a:r>
            <a:r>
              <a:rPr lang="el-GR" sz="2600" dirty="0"/>
              <a:t>ποδόσφαιρο στα </a:t>
            </a:r>
            <a:r>
              <a:rPr lang="en-US" sz="2600" dirty="0"/>
              <a:t>Public Schools</a:t>
            </a:r>
            <a:endParaRPr lang="el-GR" sz="2600" dirty="0"/>
          </a:p>
          <a:p>
            <a:pPr eaLnBrk="1" hangingPunct="1">
              <a:buFont typeface="Wingdings" panose="05000000000000000000" pitchFamily="2" charset="2"/>
              <a:buChar char="§"/>
            </a:pPr>
            <a:r>
              <a:rPr lang="el-GR" sz="2600" dirty="0"/>
              <a:t>Αγγλία 1845 οι πρώτοι κανόνες και το 1884 εισάγεται ο θεσμός του διαιτητή</a:t>
            </a:r>
          </a:p>
          <a:p>
            <a:pPr marL="341313" indent="-341313" algn="just">
              <a:spcBef>
                <a:spcPts val="350"/>
              </a:spcBef>
              <a:buClr>
                <a:srgbClr val="EBF25A"/>
              </a:buClr>
              <a:buSzPct val="8000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sz="2600" dirty="0">
              <a:solidFill>
                <a:srgbClr val="FFFF00"/>
              </a:solidFill>
              <a:latin typeface="Garamond" pitchFamily="18" charset="0"/>
            </a:endParaRPr>
          </a:p>
          <a:p>
            <a:pPr marL="341313" indent="-341313" algn="just">
              <a:spcBef>
                <a:spcPts val="350"/>
              </a:spcBef>
              <a:buClr>
                <a:srgbClr val="EBF25A"/>
              </a:buClr>
              <a:buSzPct val="8000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dirty="0">
              <a:solidFill>
                <a:srgbClr val="FFFF00"/>
              </a:solidFill>
              <a:latin typeface="Garamond" pitchFamily="18" charset="0"/>
            </a:endParaRPr>
          </a:p>
          <a:p>
            <a:pPr marL="341313" indent="-341313" algn="just">
              <a:spcBef>
                <a:spcPts val="350"/>
              </a:spcBef>
              <a:buClr>
                <a:srgbClr val="EBF25A"/>
              </a:buClr>
              <a:buSzPct val="8000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dirty="0">
              <a:solidFill>
                <a:srgbClr val="FFFF00"/>
              </a:solidFill>
              <a:latin typeface="Garamond" pitchFamily="18" charset="0"/>
            </a:endParaRPr>
          </a:p>
          <a:p>
            <a:pPr marL="214313" indent="-214313" eaLnBrk="1" hangingPunct="1">
              <a:buSzPct val="45000"/>
              <a:buFont typeface="Wingdings" pitchFamily="2" charset="2"/>
              <a:buChar char="ü"/>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a:p>
            <a:pPr marL="214313" indent="-214313" eaLnBrk="1" hangingPunct="1">
              <a:buSzPct val="45000"/>
              <a:buFont typeface="Wingdings" pitchFamily="2" charset="2"/>
              <a:buChar char="ü"/>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a:p>
            <a:pPr marL="214313" indent="-214313" eaLnBrk="1" hangingPunct="1">
              <a:buSzPct val="45000"/>
              <a:buFont typeface="Wingdings" pitchFamily="2" charset="2"/>
              <a:buChar char="ü"/>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a:p>
            <a:pPr marL="214313" indent="-214313"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dirty="0">
              <a:latin typeface="Garamond" pitchFamily="18" charset="0"/>
            </a:endParaRPr>
          </a:p>
          <a:p>
            <a:pPr>
              <a:buNone/>
            </a:pPr>
            <a:endParaRPr lang="el-GR" dirty="0">
              <a:latin typeface="Garamond" pitchFamily="18" charset="0"/>
            </a:endParaRPr>
          </a:p>
        </p:txBody>
      </p:sp>
      <p:pic>
        <p:nvPicPr>
          <p:cNvPr id="7" name="Picture 6" descr="index.jpg"/>
          <p:cNvPicPr>
            <a:picLocks noChangeAspect="1"/>
          </p:cNvPicPr>
          <p:nvPr/>
        </p:nvPicPr>
        <p:blipFill>
          <a:blip r:embed="rId3" cstate="print"/>
          <a:stretch>
            <a:fillRect/>
          </a:stretch>
        </p:blipFill>
        <p:spPr>
          <a:xfrm>
            <a:off x="304800" y="1945701"/>
            <a:ext cx="4125191" cy="2703187"/>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457200" y="1828800"/>
            <a:ext cx="8153400" cy="986104"/>
          </a:xfrm>
          <a:prstGeom prst="rect">
            <a:avLst/>
          </a:prstGeom>
          <a:noFill/>
          <a:ln w="28575">
            <a:solidFill>
              <a:schemeClr val="tx1"/>
            </a:solidFill>
          </a:ln>
        </p:spPr>
        <p:txBody>
          <a:bodyPr wrap="square" rtlCol="0">
            <a:spAutoFit/>
          </a:bodyPr>
          <a:lstStyle/>
          <a:p>
            <a:pPr marL="269875" indent="-269875" algn="just">
              <a:lnSpc>
                <a:spcPct val="80000"/>
              </a:lnSpc>
              <a:spcBef>
                <a:spcPts val="600"/>
              </a:spcBef>
              <a:buClr>
                <a:schemeClr val="tx1"/>
              </a:buClr>
              <a:buSzPct val="85000"/>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latin typeface="+mn-lt"/>
              </a:rPr>
              <a:t>	Είναι η μέρα για τον σχολικό εκφοβισμό και καλείστε να σχεδιάσετε δραστηριότητες για την κατανόηση του φαινομένου στους/στις μαθητές/</a:t>
            </a:r>
            <a:r>
              <a:rPr lang="el-GR" sz="2400" dirty="0" err="1">
                <a:latin typeface="+mn-lt"/>
              </a:rPr>
              <a:t>τριες</a:t>
            </a:r>
            <a:r>
              <a:rPr lang="el-GR" sz="2400" dirty="0">
                <a:latin typeface="+mn-lt"/>
              </a:rPr>
              <a:t> σας.</a:t>
            </a:r>
          </a:p>
        </p:txBody>
      </p:sp>
      <p:pic>
        <p:nvPicPr>
          <p:cNvPr id="6" name="6 - Θέση περιεχομένου" descr="images (4).jfif"/>
          <p:cNvPicPr>
            <a:picLocks noGrp="1" noChangeAspect="1"/>
          </p:cNvPicPr>
          <p:nvPr>
            <p:ph sz="half" idx="1"/>
          </p:nvPr>
        </p:nvPicPr>
        <p:blipFill>
          <a:blip r:embed="rId3">
            <a:clrChange>
              <a:clrFrom>
                <a:srgbClr val="FFFFFF"/>
              </a:clrFrom>
              <a:clrTo>
                <a:srgbClr val="FFFFFF">
                  <a:alpha val="0"/>
                </a:srgbClr>
              </a:clrTo>
            </a:clrChange>
          </a:blip>
          <a:stretch>
            <a:fillRect/>
          </a:stretch>
        </p:blipFill>
        <p:spPr>
          <a:xfrm>
            <a:off x="2209800" y="3810000"/>
            <a:ext cx="4495800" cy="2697480"/>
          </a:xfrm>
        </p:spPr>
      </p:pic>
      <p:sp>
        <p:nvSpPr>
          <p:cNvPr id="10" name="9 - TextBox"/>
          <p:cNvSpPr txBox="1"/>
          <p:nvPr/>
        </p:nvSpPr>
        <p:spPr>
          <a:xfrm>
            <a:off x="6858000" y="4267200"/>
            <a:ext cx="2057400" cy="1139992"/>
          </a:xfrm>
          <a:prstGeom prst="rect">
            <a:avLst/>
          </a:prstGeom>
          <a:solidFill>
            <a:schemeClr val="accent2">
              <a:lumMod val="20000"/>
              <a:lumOff val="80000"/>
            </a:schemeClr>
          </a:solidFill>
          <a:ln w="38100">
            <a:solidFill>
              <a:schemeClr val="tx1"/>
            </a:solidFill>
          </a:ln>
        </p:spPr>
        <p:txBody>
          <a:bodyPr wrap="square" rtlCol="0">
            <a:spAutoFit/>
          </a:bodyPr>
          <a:lstStyle/>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latin typeface="+mn-lt"/>
              </a:rPr>
              <a:t>Στόχοι</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latin typeface="+mn-lt"/>
              </a:rPr>
              <a:t>Εξοπλισμός</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latin typeface="+mn-lt"/>
              </a:rPr>
              <a:t>Διαδικασία</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458200" cy="1143000"/>
          </a:xfrm>
        </p:spPr>
        <p:txBody>
          <a:bodyPr>
            <a:normAutofit/>
          </a:bodyPr>
          <a:lstStyle/>
          <a:p>
            <a:pPr eaLnBrk="1" fontAlgn="auto" hangingPunct="1">
              <a:spcAft>
                <a:spcPts val="0"/>
              </a:spcAft>
              <a:defRPr/>
            </a:pPr>
            <a:r>
              <a:rPr lang="el-GR" sz="3600" b="1" dirty="0">
                <a:solidFill>
                  <a:schemeClr val="tx1"/>
                </a:solidFill>
                <a:latin typeface="+mn-lt"/>
                <a:cs typeface="Times New Roman" pitchFamily="18" charset="0"/>
              </a:rPr>
              <a:t>Η Ολυμπιακή Παιδεία στην πράξη</a:t>
            </a:r>
            <a:endParaRPr lang="en-US" sz="3600" b="1" dirty="0">
              <a:solidFill>
                <a:schemeClr val="tx1"/>
              </a:solidFill>
              <a:latin typeface="+mn-lt"/>
              <a:cs typeface="Times New Roman" pitchFamily="18" charset="0"/>
            </a:endParaRPr>
          </a:p>
        </p:txBody>
      </p:sp>
      <p:sp>
        <p:nvSpPr>
          <p:cNvPr id="7" name="Content Placeholder 6"/>
          <p:cNvSpPr>
            <a:spLocks noGrp="1"/>
          </p:cNvSpPr>
          <p:nvPr>
            <p:ph idx="1"/>
          </p:nvPr>
        </p:nvSpPr>
        <p:spPr>
          <a:xfrm>
            <a:off x="377536" y="1066800"/>
            <a:ext cx="8686800" cy="5181599"/>
          </a:xfrm>
        </p:spPr>
        <p:txBody>
          <a:bodyPr>
            <a:normAutofit fontScale="92500" lnSpcReduction="20000"/>
          </a:bodyPr>
          <a:lstStyle/>
          <a:p>
            <a:pPr marL="0" indent="0">
              <a:lnSpc>
                <a:spcPct val="107000"/>
              </a:lnSpc>
              <a:spcAft>
                <a:spcPts val="800"/>
              </a:spcAft>
              <a:buNone/>
            </a:pPr>
            <a:r>
              <a:rPr lang="el-GR" sz="2400" kern="100" dirty="0">
                <a:effectLst/>
                <a:ea typeface="Calibri" panose="020F0502020204030204" pitchFamily="34" charset="0"/>
                <a:cs typeface="Times New Roman" panose="02020603050405020304" pitchFamily="18" charset="0"/>
              </a:rPr>
              <a:t>Μέσα από κατάλληλες διαμορφωμένες δραστηριότητες, οι οποίες βασίζονται στις βασικές αρχές του Ολυμπισμού </a:t>
            </a:r>
            <a:r>
              <a:rPr lang="el-GR" sz="2400" b="1" i="1" kern="100" dirty="0">
                <a:effectLst/>
                <a:ea typeface="Calibri" panose="020F0502020204030204" pitchFamily="34" charset="0"/>
                <a:cs typeface="Times New Roman" panose="02020603050405020304" pitchFamily="18" charset="0"/>
              </a:rPr>
              <a:t>(π.χ. τίμιο παιχνίδι, σεβασμός στους συμπαίκτες και τους αντιπάλους, σεβασμός στους κανόνες </a:t>
            </a:r>
            <a:r>
              <a:rPr lang="el-GR" sz="2400" b="1" i="1" kern="100" dirty="0" err="1">
                <a:effectLst/>
                <a:ea typeface="Calibri" panose="020F0502020204030204" pitchFamily="34" charset="0"/>
                <a:cs typeface="Times New Roman" panose="02020603050405020304" pitchFamily="18" charset="0"/>
              </a:rPr>
              <a:t>κτλ</a:t>
            </a:r>
            <a:r>
              <a:rPr lang="el-GR" sz="2400" b="1" i="1" kern="100" dirty="0">
                <a:effectLst/>
                <a:ea typeface="Calibri" panose="020F0502020204030204" pitchFamily="34" charset="0"/>
                <a:cs typeface="Times New Roman" panose="02020603050405020304" pitchFamily="18" charset="0"/>
              </a:rPr>
              <a:t>)</a:t>
            </a:r>
            <a:r>
              <a:rPr lang="el-GR" sz="2400" kern="100" dirty="0">
                <a:effectLst/>
                <a:ea typeface="Calibri" panose="020F0502020204030204" pitchFamily="34" charset="0"/>
                <a:cs typeface="Times New Roman" panose="02020603050405020304" pitchFamily="18" charset="0"/>
              </a:rPr>
              <a:t>, οι μαθητές/</a:t>
            </a:r>
            <a:r>
              <a:rPr lang="el-GR" sz="2400" kern="100" dirty="0" err="1">
                <a:effectLst/>
                <a:ea typeface="Calibri" panose="020F0502020204030204" pitchFamily="34" charset="0"/>
                <a:cs typeface="Times New Roman" panose="02020603050405020304" pitchFamily="18" charset="0"/>
              </a:rPr>
              <a:t>τριες</a:t>
            </a:r>
            <a:r>
              <a:rPr lang="el-GR" sz="2400" kern="100" dirty="0">
                <a:effectLst/>
                <a:ea typeface="Calibri" panose="020F0502020204030204" pitchFamily="34" charset="0"/>
                <a:cs typeface="Times New Roman" panose="02020603050405020304" pitchFamily="18" charset="0"/>
              </a:rPr>
              <a:t> μπορούν:</a:t>
            </a:r>
            <a:endParaRPr lang="en-US" sz="2400" kern="100" dirty="0">
              <a:effectLst/>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kern="100" dirty="0">
                <a:ea typeface="Calibri" panose="020F0502020204030204" pitchFamily="34" charset="0"/>
                <a:cs typeface="Times New Roman" panose="02020603050405020304" pitchFamily="18" charset="0"/>
              </a:rPr>
              <a:t>ν</a:t>
            </a:r>
            <a:r>
              <a:rPr lang="el-GR" sz="2400" kern="100" dirty="0">
                <a:effectLst/>
                <a:ea typeface="Calibri" panose="020F0502020204030204" pitchFamily="34" charset="0"/>
                <a:cs typeface="Times New Roman" panose="02020603050405020304" pitchFamily="18" charset="0"/>
              </a:rPr>
              <a:t>α διδαχθούν την </a:t>
            </a:r>
            <a:r>
              <a:rPr lang="el-GR" sz="2400" b="1" kern="100" dirty="0">
                <a:effectLst/>
                <a:ea typeface="Calibri" panose="020F0502020204030204" pitchFamily="34" charset="0"/>
                <a:cs typeface="Times New Roman" panose="02020603050405020304" pitchFamily="18" charset="0"/>
              </a:rPr>
              <a:t>διαχείριση των συγκρούσεων</a:t>
            </a:r>
            <a:r>
              <a:rPr lang="el-GR" sz="2400" kern="100" dirty="0">
                <a:effectLst/>
                <a:ea typeface="Calibri" panose="020F0502020204030204" pitchFamily="34" charset="0"/>
                <a:cs typeface="Times New Roman" panose="02020603050405020304" pitchFamily="18" charset="0"/>
              </a:rPr>
              <a:t>,</a:t>
            </a:r>
            <a:endParaRPr lang="en-US" sz="2400" kern="100" dirty="0">
              <a:effectLst/>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kern="100" dirty="0">
                <a:effectLst/>
                <a:ea typeface="Calibri" panose="020F0502020204030204" pitchFamily="34" charset="0"/>
                <a:cs typeface="Times New Roman" panose="02020603050405020304" pitchFamily="18" charset="0"/>
              </a:rPr>
              <a:t>να μάθουν να ζουν χωρίς βίαιες συνήθειες </a:t>
            </a:r>
            <a:endParaRPr lang="en-US" sz="2400" kern="100" dirty="0">
              <a:effectLst/>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kern="100" dirty="0">
                <a:effectLst/>
                <a:ea typeface="Calibri" panose="020F0502020204030204" pitchFamily="34" charset="0"/>
                <a:cs typeface="Times New Roman" panose="02020603050405020304" pitchFamily="18" charset="0"/>
              </a:rPr>
              <a:t>να </a:t>
            </a:r>
            <a:r>
              <a:rPr lang="el-GR" sz="2400" b="1" kern="100" dirty="0">
                <a:effectLst/>
                <a:ea typeface="Calibri" panose="020F0502020204030204" pitchFamily="34" charset="0"/>
                <a:cs typeface="Times New Roman" panose="02020603050405020304" pitchFamily="18" charset="0"/>
              </a:rPr>
              <a:t>λύνουν</a:t>
            </a:r>
            <a:r>
              <a:rPr lang="el-GR" sz="2400" kern="100" dirty="0">
                <a:effectLst/>
                <a:ea typeface="Calibri" panose="020F0502020204030204" pitchFamily="34" charset="0"/>
                <a:cs typeface="Times New Roman" panose="02020603050405020304" pitchFamily="18" charset="0"/>
              </a:rPr>
              <a:t> μόνοι τους </a:t>
            </a:r>
            <a:r>
              <a:rPr lang="el-GR" sz="2400" b="1" kern="100" dirty="0">
                <a:effectLst/>
                <a:ea typeface="Calibri" panose="020F0502020204030204" pitchFamily="34" charset="0"/>
                <a:cs typeface="Times New Roman" panose="02020603050405020304" pitchFamily="18" charset="0"/>
              </a:rPr>
              <a:t>τις μεταξύ τους συγκρούσεις </a:t>
            </a:r>
            <a:r>
              <a:rPr lang="el-GR" sz="2400" kern="100" dirty="0">
                <a:effectLst/>
                <a:ea typeface="Calibri" panose="020F0502020204030204" pitchFamily="34" charset="0"/>
                <a:cs typeface="Times New Roman" panose="02020603050405020304" pitchFamily="18" charset="0"/>
              </a:rPr>
              <a:t>και διαφορές </a:t>
            </a:r>
            <a:r>
              <a:rPr lang="el-GR" sz="2400" b="1" kern="100" dirty="0">
                <a:effectLst/>
                <a:ea typeface="Calibri" panose="020F0502020204030204" pitchFamily="34" charset="0"/>
                <a:cs typeface="Times New Roman" panose="02020603050405020304" pitchFamily="18" charset="0"/>
              </a:rPr>
              <a:t>ειρηνικά</a:t>
            </a:r>
            <a:r>
              <a:rPr lang="el-GR" sz="2400" kern="100" dirty="0">
                <a:effectLst/>
                <a:ea typeface="Calibri" panose="020F0502020204030204" pitchFamily="34" charset="0"/>
                <a:cs typeface="Times New Roman" panose="02020603050405020304" pitchFamily="18" charset="0"/>
              </a:rPr>
              <a:t>. </a:t>
            </a:r>
            <a:endParaRPr lang="en-US" sz="2400" kern="100" dirty="0">
              <a:effectLst/>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kern="100" dirty="0">
                <a:effectLst/>
                <a:ea typeface="Calibri" panose="020F0502020204030204" pitchFamily="34" charset="0"/>
                <a:cs typeface="Times New Roman" panose="02020603050405020304" pitchFamily="18" charset="0"/>
              </a:rPr>
              <a:t>να μάθουν </a:t>
            </a:r>
            <a:r>
              <a:rPr lang="el-GR" sz="2400" b="1" kern="100" dirty="0">
                <a:effectLst/>
                <a:ea typeface="Calibri" panose="020F0502020204030204" pitchFamily="34" charset="0"/>
                <a:cs typeface="Times New Roman" panose="02020603050405020304" pitchFamily="18" charset="0"/>
              </a:rPr>
              <a:t>να παίζουν τίμια </a:t>
            </a:r>
            <a:r>
              <a:rPr lang="el-GR" sz="2400" kern="100" dirty="0">
                <a:effectLst/>
                <a:ea typeface="Calibri" panose="020F0502020204030204" pitchFamily="34" charset="0"/>
                <a:cs typeface="Times New Roman" panose="02020603050405020304" pitchFamily="18" charset="0"/>
              </a:rPr>
              <a:t>και χωρίς να εκδηλώνουν βίαιες συμπεριφορές είτε μέσα στους αγωνιστικούς χώρους είτε στις κερκίδες ως θεατές</a:t>
            </a:r>
            <a:endParaRPr lang="en-US" sz="2400" kern="100" dirty="0">
              <a:effectLst/>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b="1" kern="100" dirty="0">
                <a:effectLst/>
                <a:ea typeface="Calibri" panose="020F0502020204030204" pitchFamily="34" charset="0"/>
                <a:cs typeface="Times New Roman" panose="02020603050405020304" pitchFamily="18" charset="0"/>
              </a:rPr>
              <a:t>να σέβονται </a:t>
            </a:r>
            <a:r>
              <a:rPr lang="el-GR" sz="2400" kern="100" dirty="0">
                <a:effectLst/>
                <a:ea typeface="Calibri" panose="020F0502020204030204" pitchFamily="34" charset="0"/>
                <a:cs typeface="Times New Roman" panose="02020603050405020304" pitchFamily="18" charset="0"/>
              </a:rPr>
              <a:t>τον αντίπαλο, το συμπαίκτη, τους κανόνες του παιχνιδιού, τις αποφάσεις των διαιτητών/κριτών</a:t>
            </a:r>
            <a:endParaRPr lang="en-US" sz="24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sz="2400" b="1" kern="100" dirty="0">
                <a:effectLst/>
                <a:ea typeface="Calibri" panose="020F0502020204030204" pitchFamily="34" charset="0"/>
                <a:cs typeface="Times New Roman" panose="02020603050405020304" pitchFamily="18" charset="0"/>
              </a:rPr>
              <a:t>να ελέγχουν τον εαυτό τους </a:t>
            </a:r>
            <a:r>
              <a:rPr lang="el-GR" sz="2400" kern="100" dirty="0">
                <a:effectLst/>
                <a:ea typeface="Calibri" panose="020F0502020204030204" pitchFamily="34" charset="0"/>
                <a:cs typeface="Times New Roman" panose="02020603050405020304" pitchFamily="18" charset="0"/>
              </a:rPr>
              <a:t>και να μην παραφέρονται.</a:t>
            </a:r>
            <a:r>
              <a:rPr lang="el-GR" sz="2400" i="1" dirty="0">
                <a:solidFill>
                  <a:srgbClr val="FFFF00"/>
                </a:solidFill>
              </a:rPr>
              <a:t>	</a:t>
            </a:r>
            <a:endParaRPr lang="el-GR" sz="2400" dirty="0"/>
          </a:p>
          <a:p>
            <a:pPr>
              <a:buNone/>
            </a:pPr>
            <a:endParaRPr lang="el-GR" sz="2600" dirty="0">
              <a:latin typeface="Garamond" pitchFamily="18" charset="0"/>
            </a:endParaRPr>
          </a:p>
        </p:txBody>
      </p:sp>
    </p:spTree>
    <p:extLst>
      <p:ext uri="{BB962C8B-B14F-4D97-AF65-F5344CB8AC3E}">
        <p14:creationId xmlns:p14="http://schemas.microsoft.com/office/powerpoint/2010/main" val="36236625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76200"/>
            <a:ext cx="6172200" cy="1143000"/>
          </a:xfrm>
        </p:spPr>
        <p:txBody>
          <a:bodyPr>
            <a:normAutofit/>
          </a:bodyPr>
          <a:lstStyle/>
          <a:p>
            <a:pPr eaLnBrk="1" fontAlgn="auto" hangingPunct="1">
              <a:spcAft>
                <a:spcPts val="0"/>
              </a:spcAft>
              <a:defRPr/>
            </a:pPr>
            <a:r>
              <a:rPr lang="el-GR" sz="3600" b="1" dirty="0">
                <a:solidFill>
                  <a:schemeClr val="tx1"/>
                </a:solidFill>
                <a:latin typeface="+mn-lt"/>
                <a:cs typeface="Times New Roman" pitchFamily="18" charset="0"/>
              </a:rPr>
              <a:t>Προτάσεις προς του/τις ΚΦΑ</a:t>
            </a:r>
            <a:endParaRPr lang="en-US" sz="3600" b="1" dirty="0">
              <a:solidFill>
                <a:schemeClr val="tx1"/>
              </a:solidFill>
              <a:latin typeface="+mn-lt"/>
              <a:cs typeface="Times New Roman" pitchFamily="18" charset="0"/>
            </a:endParaRPr>
          </a:p>
        </p:txBody>
      </p:sp>
      <p:sp>
        <p:nvSpPr>
          <p:cNvPr id="7" name="Content Placeholder 6"/>
          <p:cNvSpPr>
            <a:spLocks noGrp="1"/>
          </p:cNvSpPr>
          <p:nvPr>
            <p:ph idx="1"/>
          </p:nvPr>
        </p:nvSpPr>
        <p:spPr>
          <a:xfrm>
            <a:off x="457200" y="1855471"/>
            <a:ext cx="8305800" cy="3935729"/>
          </a:xfrm>
        </p:spPr>
        <p:txBody>
          <a:bodyPr>
            <a:normAutofit lnSpcReduction="10000"/>
          </a:bodyPr>
          <a:lstStyle/>
          <a:p>
            <a:pPr>
              <a:buFont typeface="Wingdings" panose="05000000000000000000" pitchFamily="2" charset="2"/>
              <a:buChar char="§"/>
            </a:pPr>
            <a:r>
              <a:rPr lang="el-GR" sz="2400" dirty="0"/>
              <a:t>Η αντιαθλητική συμπεριφορά πρέπει να αποθαρρύνεται</a:t>
            </a:r>
          </a:p>
          <a:p>
            <a:pPr>
              <a:buFont typeface="Wingdings" panose="05000000000000000000" pitchFamily="2" charset="2"/>
              <a:buChar char="§"/>
            </a:pPr>
            <a:r>
              <a:rPr lang="el-GR" sz="2400" dirty="0"/>
              <a:t>Τονίζουμε ότι η επιθετικότητα δε βοηθάει, αλλά εμποδίζει τις ευκαιρίες μιας ομάδας για τη νίκη</a:t>
            </a:r>
          </a:p>
          <a:p>
            <a:pPr>
              <a:buFont typeface="Wingdings" panose="05000000000000000000" pitchFamily="2" charset="2"/>
              <a:buChar char="§"/>
            </a:pPr>
            <a:r>
              <a:rPr lang="el-GR" sz="2400" dirty="0"/>
              <a:t>Έμφαση στη μάθηση και στην προσωπική βελτίωση και όχι στη νίκη/απόδοση</a:t>
            </a:r>
          </a:p>
          <a:p>
            <a:pPr>
              <a:buFont typeface="Wingdings" panose="05000000000000000000" pitchFamily="2" charset="2"/>
              <a:buChar char="§"/>
            </a:pPr>
            <a:r>
              <a:rPr lang="el-GR" sz="2400" dirty="0"/>
              <a:t>Αποβολές βίαιων παιχτών</a:t>
            </a:r>
          </a:p>
          <a:p>
            <a:pPr>
              <a:buFont typeface="Wingdings" panose="05000000000000000000" pitchFamily="2" charset="2"/>
              <a:buChar char="§"/>
            </a:pPr>
            <a:r>
              <a:rPr lang="el-GR" sz="2400" dirty="0"/>
              <a:t>Διδάξτε στους μαθητές πως η επιθετικότητα τόσο στον αθλητισμό όσο και στην καθημερινή ζωή είναι λάθος</a:t>
            </a:r>
          </a:p>
          <a:p>
            <a:pPr>
              <a:buFont typeface="Wingdings" panose="05000000000000000000" pitchFamily="2" charset="2"/>
              <a:buChar char="§"/>
            </a:pPr>
            <a:r>
              <a:rPr lang="el-GR" sz="2400" dirty="0"/>
              <a:t>Σεβασμός στους κανόνες, στον αντίπαλο</a:t>
            </a:r>
          </a:p>
          <a:p>
            <a:pPr>
              <a:buFont typeface="Wingdings" panose="05000000000000000000" pitchFamily="2" charset="2"/>
              <a:buChar char="§"/>
            </a:pPr>
            <a:r>
              <a:rPr lang="el-GR" sz="2400" dirty="0"/>
              <a:t>Επιπλήξτε και τιμωρήστε την επιθετική συμπεριφορά</a:t>
            </a:r>
          </a:p>
          <a:p>
            <a:pPr marL="0" indent="0">
              <a:buNone/>
            </a:pPr>
            <a:endParaRPr lang="el-GR" sz="2600" i="1" dirty="0"/>
          </a:p>
          <a:p>
            <a:pPr algn="r">
              <a:buNone/>
            </a:pPr>
            <a:endParaRPr lang="el-GR" sz="2600" i="1" dirty="0"/>
          </a:p>
          <a:p>
            <a:pPr algn="r">
              <a:buNone/>
            </a:pPr>
            <a:endParaRPr lang="el-GR" sz="3600" i="1" dirty="0">
              <a:solidFill>
                <a:srgbClr val="FFFF00"/>
              </a:solidFill>
              <a:latin typeface="Garamond" pitchFamily="18" charset="0"/>
            </a:endParaRPr>
          </a:p>
          <a:p>
            <a:pPr algn="r">
              <a:buNone/>
            </a:pPr>
            <a:endParaRPr lang="el-GR" sz="3600" dirty="0">
              <a:latin typeface="Garamond" pitchFamily="18" charset="0"/>
            </a:endParaRPr>
          </a:p>
          <a:p>
            <a:pPr>
              <a:buNone/>
            </a:pPr>
            <a:endParaRPr lang="el-GR" sz="2600" dirty="0">
              <a:latin typeface="Garamond" pitchFamily="18" charset="0"/>
            </a:endParaRPr>
          </a:p>
        </p:txBody>
      </p:sp>
      <p:pic>
        <p:nvPicPr>
          <p:cNvPr id="10" name="4 - Εικόνα" descr="download (19).jfif">
            <a:extLst>
              <a:ext uri="{FF2B5EF4-FFF2-40B4-BE49-F238E27FC236}">
                <a16:creationId xmlns:a16="http://schemas.microsoft.com/office/drawing/2014/main" id="{99A88576-82B9-4AAE-85D0-BC2E09264CAF}"/>
              </a:ext>
            </a:extLst>
          </p:cNvPr>
          <p:cNvPicPr>
            <a:picLocks noChangeAspect="1"/>
          </p:cNvPicPr>
          <p:nvPr/>
        </p:nvPicPr>
        <p:blipFill>
          <a:blip r:embed="rId3"/>
          <a:stretch>
            <a:fillRect/>
          </a:stretch>
        </p:blipFill>
        <p:spPr>
          <a:xfrm>
            <a:off x="381000" y="228600"/>
            <a:ext cx="2095500" cy="1394460"/>
          </a:xfrm>
          <a:prstGeom prst="ellipse">
            <a:avLst/>
          </a:prstGeom>
          <a:ln>
            <a:noFill/>
          </a:ln>
          <a:effectLst>
            <a:softEdge rad="112500"/>
          </a:effectLst>
        </p:spPr>
      </p:pic>
      <p:pic>
        <p:nvPicPr>
          <p:cNvPr id="11" name="Picture 2" descr="C:\Users\Family\Desktop\teaching 2023\Διαπολιτισμικές πρακτικές N102\foto power point\New folder\co.png">
            <a:extLst>
              <a:ext uri="{FF2B5EF4-FFF2-40B4-BE49-F238E27FC236}">
                <a16:creationId xmlns:a16="http://schemas.microsoft.com/office/drawing/2014/main" id="{62B11FCE-C02D-40E9-B631-F1140D086761}"/>
              </a:ext>
            </a:extLst>
          </p:cNvPr>
          <p:cNvPicPr>
            <a:picLocks noChangeAspect="1" noChangeArrowheads="1"/>
          </p:cNvPicPr>
          <p:nvPr/>
        </p:nvPicPr>
        <p:blipFill>
          <a:blip r:embed="rId4">
            <a:clrChange>
              <a:clrFrom>
                <a:srgbClr val="FFFFFF"/>
              </a:clrFrom>
              <a:clrTo>
                <a:srgbClr val="FFFFFF">
                  <a:alpha val="0"/>
                </a:srgbClr>
              </a:clrTo>
            </a:clrChange>
          </a:blip>
          <a:srcRect l="21778" t="7111" r="24889" b="11111"/>
          <a:stretch>
            <a:fillRect/>
          </a:stretch>
        </p:blipFill>
        <p:spPr bwMode="auto">
          <a:xfrm>
            <a:off x="7391400" y="4267200"/>
            <a:ext cx="1752600" cy="2438400"/>
          </a:xfrm>
          <a:prstGeom prst="rect">
            <a:avLst/>
          </a:prstGeom>
          <a:noFill/>
        </p:spPr>
      </p:pic>
      <p:sp>
        <p:nvSpPr>
          <p:cNvPr id="3" name="TextBox 2">
            <a:extLst>
              <a:ext uri="{FF2B5EF4-FFF2-40B4-BE49-F238E27FC236}">
                <a16:creationId xmlns:a16="http://schemas.microsoft.com/office/drawing/2014/main" id="{CA5AB6CB-758F-4D54-84EE-DF9A5CE6AD23}"/>
              </a:ext>
            </a:extLst>
          </p:cNvPr>
          <p:cNvSpPr txBox="1"/>
          <p:nvPr/>
        </p:nvSpPr>
        <p:spPr>
          <a:xfrm>
            <a:off x="1676400" y="6023611"/>
            <a:ext cx="5181600" cy="377191"/>
          </a:xfrm>
          <a:prstGeom prst="rect">
            <a:avLst/>
          </a:prstGeom>
          <a:noFill/>
        </p:spPr>
        <p:txBody>
          <a:bodyPr wrap="square" rtlCol="0">
            <a:spAutoFit/>
          </a:bodyPr>
          <a:lstStyle/>
          <a:p>
            <a:r>
              <a:rPr lang="el-GR" dirty="0"/>
              <a:t>(Θεοδωράκης, Γούδας, &amp; Παπαϊωάννου, 2001)</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458200" cy="1143000"/>
          </a:xfrm>
        </p:spPr>
        <p:txBody>
          <a:bodyPr>
            <a:normAutofit/>
          </a:bodyPr>
          <a:lstStyle/>
          <a:p>
            <a:pPr eaLnBrk="1" fontAlgn="auto" hangingPunct="1">
              <a:spcAft>
                <a:spcPts val="0"/>
              </a:spcAft>
              <a:defRPr/>
            </a:pPr>
            <a:r>
              <a:rPr lang="el-GR" sz="3600" b="1" dirty="0">
                <a:solidFill>
                  <a:schemeClr val="tx1"/>
                </a:solidFill>
                <a:latin typeface="+mn-lt"/>
                <a:cs typeface="Times New Roman" pitchFamily="18" charset="0"/>
              </a:rPr>
              <a:t>Προτάσεις για σχέδια μαθήματος</a:t>
            </a:r>
            <a:endParaRPr lang="en-US" sz="3600" b="1" dirty="0">
              <a:solidFill>
                <a:schemeClr val="tx1"/>
              </a:solidFill>
              <a:latin typeface="+mn-lt"/>
              <a:cs typeface="Times New Roman" pitchFamily="18" charset="0"/>
            </a:endParaRPr>
          </a:p>
        </p:txBody>
      </p:sp>
      <p:sp>
        <p:nvSpPr>
          <p:cNvPr id="7" name="Content Placeholder 6"/>
          <p:cNvSpPr>
            <a:spLocks noGrp="1"/>
          </p:cNvSpPr>
          <p:nvPr>
            <p:ph idx="1"/>
          </p:nvPr>
        </p:nvSpPr>
        <p:spPr>
          <a:xfrm>
            <a:off x="457200" y="1295401"/>
            <a:ext cx="8229600" cy="2971800"/>
          </a:xfrm>
        </p:spPr>
        <p:txBody>
          <a:bodyPr>
            <a:normAutofit fontScale="92500" lnSpcReduction="10000"/>
          </a:bodyPr>
          <a:lstStyle/>
          <a:p>
            <a:pPr>
              <a:buFont typeface="Wingdings" panose="05000000000000000000" pitchFamily="2" charset="2"/>
              <a:buChar char="§"/>
            </a:pPr>
            <a:r>
              <a:rPr lang="el-GR" sz="2600" dirty="0"/>
              <a:t>Προβολή θετικών αθλητικών συμπεριφορών &amp; προτύπων</a:t>
            </a:r>
          </a:p>
          <a:p>
            <a:pPr>
              <a:buFont typeface="Wingdings" panose="05000000000000000000" pitchFamily="2" charset="2"/>
              <a:buChar char="§"/>
            </a:pPr>
            <a:r>
              <a:rPr lang="el-GR" sz="2600" dirty="0"/>
              <a:t>ΜΜΕ &amp; βία στους αθλητικούς χώρους (συγκέντρωση υλικού)</a:t>
            </a:r>
          </a:p>
          <a:p>
            <a:pPr>
              <a:buFont typeface="Wingdings" panose="05000000000000000000" pitchFamily="2" charset="2"/>
              <a:buChar char="§"/>
            </a:pPr>
            <a:r>
              <a:rPr lang="el-GR" sz="2600" dirty="0"/>
              <a:t>Παιχνίδια ρόλων</a:t>
            </a:r>
            <a:endParaRPr lang="en-US" sz="2600" dirty="0"/>
          </a:p>
          <a:p>
            <a:pPr>
              <a:buFont typeface="Wingdings" panose="05000000000000000000" pitchFamily="2" charset="2"/>
              <a:buChar char="§"/>
            </a:pPr>
            <a:r>
              <a:rPr lang="el-GR" sz="2600" dirty="0"/>
              <a:t>Παιχνίδια </a:t>
            </a:r>
            <a:r>
              <a:rPr lang="el-GR" sz="2600" dirty="0" err="1"/>
              <a:t>ομαδοσυνεργατικά</a:t>
            </a:r>
            <a:endParaRPr lang="el-GR" sz="2600" dirty="0"/>
          </a:p>
          <a:p>
            <a:pPr>
              <a:buClr>
                <a:schemeClr val="tx1"/>
              </a:buClr>
              <a:buFont typeface="Wingdings" panose="05000000000000000000" pitchFamily="2" charset="2"/>
              <a:buChar char="§"/>
            </a:pPr>
            <a:r>
              <a:rPr lang="el-GR" sz="2600" dirty="0"/>
              <a:t>Δραστηριότητες για την προαγωγή του τίμιου παιχνιδιού</a:t>
            </a:r>
          </a:p>
          <a:p>
            <a:pPr>
              <a:buClr>
                <a:schemeClr val="tx1"/>
              </a:buClr>
              <a:buFont typeface="Wingdings" panose="05000000000000000000" pitchFamily="2" charset="2"/>
              <a:buChar char="§"/>
            </a:pPr>
            <a:r>
              <a:rPr lang="el-GR" sz="2600" dirty="0"/>
              <a:t>Δραστηριότητες για την επίλυση των συγκρούσεων</a:t>
            </a:r>
            <a:r>
              <a:rPr lang="el-GR" sz="2800" dirty="0"/>
              <a:t>		</a:t>
            </a:r>
          </a:p>
          <a:p>
            <a:pPr algn="r">
              <a:buNone/>
            </a:pPr>
            <a:endParaRPr lang="el-GR" sz="3600" i="1" dirty="0">
              <a:solidFill>
                <a:srgbClr val="FFFF00"/>
              </a:solidFill>
              <a:latin typeface="Garamond" pitchFamily="18" charset="0"/>
            </a:endParaRPr>
          </a:p>
          <a:p>
            <a:pPr algn="r">
              <a:buNone/>
            </a:pPr>
            <a:endParaRPr lang="el-GR" sz="3600" dirty="0">
              <a:latin typeface="Garamond" pitchFamily="18" charset="0"/>
            </a:endParaRPr>
          </a:p>
          <a:p>
            <a:pPr>
              <a:buNone/>
            </a:pPr>
            <a:endParaRPr lang="el-GR" sz="2600" dirty="0">
              <a:latin typeface="Garamond" pitchFamily="18" charset="0"/>
            </a:endParaRPr>
          </a:p>
        </p:txBody>
      </p:sp>
      <p:pic>
        <p:nvPicPr>
          <p:cNvPr id="10" name="Picture 9" descr="images.jpg"/>
          <p:cNvPicPr>
            <a:picLocks noChangeAspect="1"/>
          </p:cNvPicPr>
          <p:nvPr/>
        </p:nvPicPr>
        <p:blipFill rotWithShape="1">
          <a:blip r:embed="rId3" cstate="print"/>
          <a:srcRect b="5128"/>
          <a:stretch/>
        </p:blipFill>
        <p:spPr>
          <a:xfrm>
            <a:off x="2286000" y="4042064"/>
            <a:ext cx="4953000" cy="28194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ext Box 3">
            <a:extLst>
              <a:ext uri="{FF2B5EF4-FFF2-40B4-BE49-F238E27FC236}">
                <a16:creationId xmlns:a16="http://schemas.microsoft.com/office/drawing/2014/main" id="{3AD31576-D0B4-D4EF-DBDB-87711CE8EAAE}"/>
              </a:ext>
            </a:extLst>
          </p:cNvPr>
          <p:cNvSpPr txBox="1">
            <a:spLocks noChangeArrowheads="1"/>
          </p:cNvSpPr>
          <p:nvPr/>
        </p:nvSpPr>
        <p:spPr bwMode="auto">
          <a:xfrm>
            <a:off x="152399" y="1438984"/>
            <a:ext cx="8839200" cy="3477875"/>
          </a:xfrm>
          <a:prstGeom prst="rect">
            <a:avLst/>
          </a:prstGeom>
          <a:noFill/>
          <a:ln w="28575">
            <a:solidFill>
              <a:schemeClr val="bg1">
                <a:lumMod val="85000"/>
              </a:schemeClr>
            </a:solidFill>
          </a:ln>
        </p:spPr>
        <p:txBody>
          <a:bodyPr wrap="square">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defTabSz="342900">
              <a:spcBef>
                <a:spcPct val="0"/>
              </a:spcBef>
              <a:buClrTx/>
              <a:buSzTx/>
              <a:buNone/>
              <a:defRPr/>
            </a:pPr>
            <a:r>
              <a:rPr lang="el-GR" altLang="en-US" sz="2200" dirty="0">
                <a:latin typeface="Times New Roman" panose="02020603050405020304" pitchFamily="18" charset="0"/>
                <a:cs typeface="Times New Roman" panose="02020603050405020304" pitchFamily="18" charset="0"/>
              </a:rPr>
              <a:t>Δυο μαθητές επιλέγονται να είναι οι «νταήδες». Η δουλειά τους είναι να κυνηγήσουν τους μαθητές οπουδήποτε στην αυλή. Όταν ένας μαθητής πιαστεί, πρέπει να «παγώσει» φέρνοντας τις παλάμες του γύρω από το στόμα του, σαν να φωνάζει «βοήθεια!». Ένας άλλος μαθητής πρέπει να σταματήσει μπροστά του και να τον ρωτήσει αν χρειάζεται βοήθεια. Ο παγωμένος μαθητής γνέφει «ναι» και ο μαθητής που θέλει να τον βοηθήσει πρέπει να βρει άλλους δυο και να σχηματίσουν ένα κύκλο αλληλεγγύης, κρατώντας τα χέρια τους γύρω από το παγωμένο «θύμα». Το «θύμα» πρέπει να περάσει κάτω από τα χέρια τους για να διασωθεί και μπορεί στη συνέχεια να ξαναμπεί στο παιχνίδι. </a:t>
            </a:r>
          </a:p>
        </p:txBody>
      </p:sp>
      <p:sp>
        <p:nvSpPr>
          <p:cNvPr id="34821" name="Text Box 2">
            <a:extLst>
              <a:ext uri="{FF2B5EF4-FFF2-40B4-BE49-F238E27FC236}">
                <a16:creationId xmlns:a16="http://schemas.microsoft.com/office/drawing/2014/main" id="{3D36699B-8E0F-543C-9E14-1DBDC8686C8A}"/>
              </a:ext>
            </a:extLst>
          </p:cNvPr>
          <p:cNvSpPr txBox="1">
            <a:spLocks noChangeArrowheads="1"/>
          </p:cNvSpPr>
          <p:nvPr/>
        </p:nvSpPr>
        <p:spPr bwMode="auto">
          <a:xfrm>
            <a:off x="152400" y="88009"/>
            <a:ext cx="3100438" cy="461665"/>
          </a:xfrm>
          <a:prstGeom prst="rect">
            <a:avLst/>
          </a:prstGeom>
          <a:noFill/>
          <a:ln w="28575">
            <a:solidFill>
              <a:schemeClr val="bg1"/>
            </a:solidFill>
            <a:miter lim="800000"/>
            <a:headEnd/>
            <a:tailEnd/>
          </a:ln>
        </p:spPr>
        <p:txBody>
          <a:bodyPr wrap="square">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defTabSz="342900">
              <a:spcBef>
                <a:spcPct val="0"/>
              </a:spcBef>
              <a:buClrTx/>
              <a:buSzTx/>
              <a:buNone/>
              <a:defRPr/>
            </a:pPr>
            <a:r>
              <a:rPr lang="el-GR" altLang="en-US" sz="2400" b="1" dirty="0">
                <a:latin typeface="+mn-lt"/>
                <a:cs typeface="Times New Roman" panose="02020603050405020304" pitchFamily="18" charset="0"/>
              </a:rPr>
              <a:t>Το κυνηγητό του νταή</a:t>
            </a:r>
          </a:p>
        </p:txBody>
      </p:sp>
      <p:sp useBgFill="1">
        <p:nvSpPr>
          <p:cNvPr id="2" name="TextBox 1">
            <a:extLst>
              <a:ext uri="{FF2B5EF4-FFF2-40B4-BE49-F238E27FC236}">
                <a16:creationId xmlns:a16="http://schemas.microsoft.com/office/drawing/2014/main" id="{0DB386BE-5BE8-E94C-0C1B-B76BD46734DE}"/>
              </a:ext>
            </a:extLst>
          </p:cNvPr>
          <p:cNvSpPr txBox="1"/>
          <p:nvPr/>
        </p:nvSpPr>
        <p:spPr>
          <a:xfrm>
            <a:off x="152399" y="5082894"/>
            <a:ext cx="8839200" cy="1446550"/>
          </a:xfrm>
          <a:prstGeom prst="rect">
            <a:avLst/>
          </a:prstGeom>
          <a:ln w="28575">
            <a:solidFill>
              <a:schemeClr val="bg1">
                <a:lumMod val="85000"/>
              </a:schemeClr>
            </a:solidFill>
          </a:ln>
        </p:spPr>
        <p:txBody>
          <a:bodyPr wrap="square" rtlCol="0">
            <a:spAutoFit/>
          </a:bodyPr>
          <a:lstStyle/>
          <a:p>
            <a:pPr algn="just" defTabSz="342900">
              <a:defRPr/>
            </a:pPr>
            <a:r>
              <a:rPr lang="el-GR" sz="2200" dirty="0">
                <a:latin typeface="+mn-lt"/>
                <a:cs typeface="Times New Roman" panose="02020603050405020304" pitchFamily="18" charset="0"/>
              </a:rPr>
              <a:t>Προσπαθήστε να περάσουν όλοι οι μαθητές από όλους τους ρόλους. Συζητήστε με τα παιδιά: για το αίσθημα της υποστήριξης και της ασφάλειας που παρείχε ο κύκλος για τους «συλληφθέντες» μαθητές, για τη συνεργασία ώστε να αντιμετωπίσουν τους νταήδες. </a:t>
            </a:r>
          </a:p>
        </p:txBody>
      </p:sp>
      <p:sp>
        <p:nvSpPr>
          <p:cNvPr id="3" name="Text Box 2">
            <a:extLst>
              <a:ext uri="{FF2B5EF4-FFF2-40B4-BE49-F238E27FC236}">
                <a16:creationId xmlns:a16="http://schemas.microsoft.com/office/drawing/2014/main" id="{9A09AE1A-0BAF-806F-0CCE-9879C25041D1}"/>
              </a:ext>
            </a:extLst>
          </p:cNvPr>
          <p:cNvSpPr txBox="1">
            <a:spLocks noChangeArrowheads="1"/>
          </p:cNvSpPr>
          <p:nvPr/>
        </p:nvSpPr>
        <p:spPr bwMode="auto">
          <a:xfrm>
            <a:off x="152400" y="595754"/>
            <a:ext cx="8839200" cy="769441"/>
          </a:xfrm>
          <a:prstGeom prst="rect">
            <a:avLst/>
          </a:prstGeom>
          <a:noFill/>
          <a:ln w="28575">
            <a:solidFill>
              <a:schemeClr val="bg1">
                <a:lumMod val="85000"/>
              </a:schemeClr>
            </a:solidFill>
            <a:miter lim="800000"/>
            <a:headEnd/>
            <a:tailEnd/>
          </a:ln>
        </p:spPr>
        <p:txBody>
          <a:bodyPr wrap="square">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defTabSz="342900">
              <a:spcBef>
                <a:spcPct val="0"/>
              </a:spcBef>
              <a:buClrTx/>
              <a:buSzTx/>
              <a:buNone/>
              <a:defRPr/>
            </a:pPr>
            <a:r>
              <a:rPr lang="el-GR" altLang="en-US" sz="2200" b="1" dirty="0">
                <a:solidFill>
                  <a:prstClr val="black"/>
                </a:solidFill>
                <a:latin typeface="+mn-lt"/>
                <a:cs typeface="Times New Roman" panose="02020603050405020304" pitchFamily="18" charset="0"/>
              </a:rPr>
              <a:t>Στόχος: </a:t>
            </a:r>
            <a:r>
              <a:rPr lang="el-GR" altLang="en-US" sz="2200" dirty="0">
                <a:latin typeface="+mn-lt"/>
                <a:cs typeface="Times New Roman" panose="02020603050405020304" pitchFamily="18" charset="0"/>
              </a:rPr>
              <a:t>κατανόηση του φαινομένου γνωρίζοντας τους ρόλους των εμπλεκόμενων</a:t>
            </a:r>
          </a:p>
        </p:txBody>
      </p:sp>
    </p:spTree>
    <p:extLst>
      <p:ext uri="{BB962C8B-B14F-4D97-AF65-F5344CB8AC3E}">
        <p14:creationId xmlns:p14="http://schemas.microsoft.com/office/powerpoint/2010/main" val="18694654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534400" cy="990600"/>
          </a:xfrm>
        </p:spPr>
        <p:txBody>
          <a:bodyPr>
            <a:normAutofit fontScale="90000"/>
          </a:bodyPr>
          <a:lstStyle/>
          <a:p>
            <a:pPr eaLnBrk="1" fontAlgn="auto" hangingPunct="1">
              <a:spcAft>
                <a:spcPts val="0"/>
              </a:spcAft>
              <a:defRPr/>
            </a:pPr>
            <a:r>
              <a:rPr lang="el-GR" sz="4000" b="1" dirty="0">
                <a:solidFill>
                  <a:schemeClr val="tx1"/>
                </a:solidFill>
                <a:latin typeface="+mn-lt"/>
                <a:cs typeface="Times New Roman" pitchFamily="18" charset="0"/>
              </a:rPr>
              <a:t>Τραγωδίες στα ποδοσφαιρικά γήπεδα στη Μ. Βρετανία</a:t>
            </a:r>
            <a:endParaRPr lang="en-US" sz="4000" b="1" dirty="0">
              <a:solidFill>
                <a:schemeClr val="tx1"/>
              </a:solidFill>
              <a:latin typeface="+mn-lt"/>
              <a:cs typeface="Times New Roman" pitchFamily="18" charset="0"/>
            </a:endParaRPr>
          </a:p>
        </p:txBody>
      </p:sp>
      <p:graphicFrame>
        <p:nvGraphicFramePr>
          <p:cNvPr id="8" name="Group 3"/>
          <p:cNvGraphicFramePr>
            <a:graphicFrameLocks noGrp="1"/>
          </p:cNvGraphicFramePr>
          <p:nvPr>
            <p:extLst>
              <p:ext uri="{D42A27DB-BD31-4B8C-83A1-F6EECF244321}">
                <p14:modId xmlns:p14="http://schemas.microsoft.com/office/powerpoint/2010/main" val="2971416326"/>
              </p:ext>
            </p:extLst>
          </p:nvPr>
        </p:nvGraphicFramePr>
        <p:xfrm>
          <a:off x="304800" y="1236518"/>
          <a:ext cx="8610600" cy="5562600"/>
        </p:xfrm>
        <a:graphic>
          <a:graphicData uri="http://schemas.openxmlformats.org/drawingml/2006/table">
            <a:tbl>
              <a:tblPr/>
              <a:tblGrid>
                <a:gridCol w="1279059">
                  <a:extLst>
                    <a:ext uri="{9D8B030D-6E8A-4147-A177-3AD203B41FA5}">
                      <a16:colId xmlns:a16="http://schemas.microsoft.com/office/drawing/2014/main" val="20000"/>
                    </a:ext>
                  </a:extLst>
                </a:gridCol>
                <a:gridCol w="2061260">
                  <a:extLst>
                    <a:ext uri="{9D8B030D-6E8A-4147-A177-3AD203B41FA5}">
                      <a16:colId xmlns:a16="http://schemas.microsoft.com/office/drawing/2014/main" val="20001"/>
                    </a:ext>
                  </a:extLst>
                </a:gridCol>
                <a:gridCol w="2523796">
                  <a:extLst>
                    <a:ext uri="{9D8B030D-6E8A-4147-A177-3AD203B41FA5}">
                      <a16:colId xmlns:a16="http://schemas.microsoft.com/office/drawing/2014/main" val="20002"/>
                    </a:ext>
                  </a:extLst>
                </a:gridCol>
                <a:gridCol w="2746485">
                  <a:extLst>
                    <a:ext uri="{9D8B030D-6E8A-4147-A177-3AD203B41FA5}">
                      <a16:colId xmlns:a16="http://schemas.microsoft.com/office/drawing/2014/main" val="20003"/>
                    </a:ext>
                  </a:extLst>
                </a:gridCol>
              </a:tblGrid>
              <a:tr h="292274">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US" sz="1400" b="1" i="0" u="none" strike="noStrike" cap="none" normalizeH="0" baseline="0" dirty="0">
                          <a:ln>
                            <a:noFill/>
                          </a:ln>
                          <a:solidFill>
                            <a:schemeClr val="tx1"/>
                          </a:solidFill>
                          <a:effectLst/>
                          <a:latin typeface="+mn-lt"/>
                          <a:cs typeface="Tahoma" pitchFamily="32" charset="0"/>
                        </a:rPr>
                        <a:t>Date</a:t>
                      </a:r>
                      <a:endParaRPr kumimoji="0" lang="en-US" sz="1400" b="1" i="0" u="none" strike="noStrike" cap="none" normalizeH="0" baseline="0" dirty="0">
                        <a:ln>
                          <a:noFill/>
                        </a:ln>
                        <a:solidFill>
                          <a:schemeClr val="tx1"/>
                        </a:solidFill>
                        <a:effectLst/>
                        <a:latin typeface="+mn-lt"/>
                        <a:cs typeface="Times New Roman" pitchFamily="16"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400" b="1" i="0" u="none" strike="noStrike" cap="none" normalizeH="0" baseline="0" dirty="0">
                          <a:ln>
                            <a:noFill/>
                          </a:ln>
                          <a:solidFill>
                            <a:schemeClr val="tx1"/>
                          </a:solidFill>
                          <a:effectLst/>
                          <a:latin typeface="+mn-lt"/>
                          <a:ea typeface="Times New Roman" pitchFamily="16" charset="0"/>
                          <a:cs typeface="Tahoma" pitchFamily="32" charset="0"/>
                        </a:rPr>
                        <a:t>Stadium</a:t>
                      </a:r>
                      <a:endParaRPr kumimoji="0" lang="en-GB" sz="1400" b="0" i="0" u="none" strike="noStrike" cap="none" normalizeH="0" baseline="0" dirty="0">
                        <a:ln>
                          <a:noFill/>
                        </a:ln>
                        <a:solidFill>
                          <a:schemeClr val="tx1"/>
                        </a:solidFill>
                        <a:effectLst/>
                        <a:latin typeface="+mn-lt"/>
                        <a:ea typeface="Times New Roman" pitchFamily="16" charset="0"/>
                        <a:cs typeface="Tahoma" pitchFamily="32"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400" b="1" i="0" u="none" strike="noStrike" cap="none" normalizeH="0" baseline="0">
                          <a:ln>
                            <a:noFill/>
                          </a:ln>
                          <a:solidFill>
                            <a:schemeClr val="tx1"/>
                          </a:solidFill>
                          <a:effectLst/>
                          <a:latin typeface="+mn-lt"/>
                          <a:ea typeface="Times New Roman" pitchFamily="16" charset="0"/>
                          <a:cs typeface="Tahoma" pitchFamily="32" charset="0"/>
                        </a:rPr>
                        <a:t>What happened?</a:t>
                      </a:r>
                      <a:endParaRPr kumimoji="0" lang="en-GB" sz="1400" b="0" i="0" u="none" strike="noStrike" cap="none" normalizeH="0" baseline="0">
                        <a:ln>
                          <a:noFill/>
                        </a:ln>
                        <a:solidFill>
                          <a:schemeClr val="tx1"/>
                        </a:solidFill>
                        <a:effectLst/>
                        <a:latin typeface="+mn-lt"/>
                        <a:ea typeface="Times New Roman" pitchFamily="16" charset="0"/>
                        <a:cs typeface="Tahoma" pitchFamily="32"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400" b="1" i="0" u="none" strike="noStrike" cap="none" normalizeH="0" baseline="0">
                          <a:ln>
                            <a:noFill/>
                          </a:ln>
                          <a:solidFill>
                            <a:schemeClr val="tx1"/>
                          </a:solidFill>
                          <a:effectLst/>
                          <a:latin typeface="+mn-lt"/>
                          <a:ea typeface="Times New Roman" pitchFamily="16" charset="0"/>
                          <a:cs typeface="Tahoma" pitchFamily="32" charset="0"/>
                        </a:rPr>
                        <a:t>Outcome</a:t>
                      </a:r>
                      <a:endParaRPr kumimoji="0" lang="en-GB" sz="1400" b="0" i="0" u="none" strike="noStrike" cap="none" normalizeH="0" baseline="0">
                        <a:ln>
                          <a:noFill/>
                        </a:ln>
                        <a:solidFill>
                          <a:schemeClr val="tx1"/>
                        </a:solidFill>
                        <a:effectLst/>
                        <a:latin typeface="+mn-lt"/>
                        <a:ea typeface="Times New Roman" pitchFamily="16" charset="0"/>
                        <a:cs typeface="Tahoma" pitchFamily="32"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26093">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1902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Ibrox Park</a:t>
                      </a:r>
                      <a:endParaRPr kumimoji="0" lang="el-GR" sz="1500" b="0" i="0" u="none" strike="noStrike" cap="none" normalizeH="0" baseline="0" dirty="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Glasgow Rangers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Terrace collapsed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50 killed,</a:t>
                      </a:r>
                      <a:endParaRPr kumimoji="0" lang="el-GR" sz="1500" b="0" i="0" u="none" strike="noStrike" cap="none" normalizeH="0" baseline="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500 injured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26093">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1914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Hillsborough</a:t>
                      </a:r>
                      <a:endParaRPr kumimoji="0" lang="el-GR" sz="1500" b="0" i="0" u="none" strike="noStrike" cap="none" normalizeH="0" baseline="0" dirty="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Sheffield Wednesday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Wall collapsed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80 injured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6093">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1914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Turf Moor</a:t>
                      </a:r>
                      <a:endParaRPr kumimoji="0" lang="el-GR" sz="1500" b="0" i="0" u="none" strike="noStrike" cap="none" normalizeH="0" baseline="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FC Burney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Spectator crushing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1 killed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26093">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de-DE" sz="1500" b="0" i="0" u="none" strike="noStrike" cap="none" normalizeH="0" baseline="0">
                          <a:ln>
                            <a:noFill/>
                          </a:ln>
                          <a:solidFill>
                            <a:schemeClr val="tx1"/>
                          </a:solidFill>
                          <a:effectLst/>
                          <a:latin typeface="+mn-lt"/>
                          <a:ea typeface="Times New Roman" pitchFamily="16" charset="0"/>
                          <a:cs typeface="Tahoma" pitchFamily="32" charset="0"/>
                        </a:rPr>
                        <a:t>1946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de-DE" sz="1500" b="0" i="0" u="none" strike="noStrike" cap="none" normalizeH="0" baseline="0">
                          <a:ln>
                            <a:noFill/>
                          </a:ln>
                          <a:solidFill>
                            <a:schemeClr val="tx1"/>
                          </a:solidFill>
                          <a:effectLst/>
                          <a:latin typeface="+mn-lt"/>
                          <a:ea typeface="Times New Roman" pitchFamily="16" charset="0"/>
                          <a:cs typeface="Tahoma" pitchFamily="32" charset="0"/>
                        </a:rPr>
                        <a:t>Burnden Park</a:t>
                      </a:r>
                      <a:endParaRPr kumimoji="0" lang="el-GR" sz="1500" b="0" i="0" u="none" strike="noStrike" cap="none" normalizeH="0" baseline="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de-DE" sz="1500" b="0" i="0" u="none" strike="noStrike" cap="none" normalizeH="0" baseline="0">
                          <a:ln>
                            <a:noFill/>
                          </a:ln>
                          <a:solidFill>
                            <a:schemeClr val="tx1"/>
                          </a:solidFill>
                          <a:effectLst/>
                          <a:latin typeface="+mn-lt"/>
                          <a:ea typeface="Times New Roman" pitchFamily="16" charset="0"/>
                          <a:cs typeface="Tahoma" pitchFamily="32" charset="0"/>
                        </a:rPr>
                        <a:t>Bolton Wanderers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Spectator crushing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33 killed, 400 injured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26093">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1957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Shawfield</a:t>
                      </a:r>
                      <a:endParaRPr kumimoji="0" lang="el-GR" sz="1500" b="0" i="0" u="none" strike="noStrike" cap="none" normalizeH="0" baseline="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Clyde FC</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Barrier collapsed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1 killed,</a:t>
                      </a:r>
                      <a:endParaRPr kumimoji="0" lang="el-GR" sz="1500" b="0" i="0" u="none" strike="noStrike" cap="none" normalizeH="0" baseline="0" dirty="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50 injured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26093">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1961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Ibrox Park</a:t>
                      </a:r>
                      <a:endParaRPr kumimoji="0" lang="el-GR" sz="1500" b="0" i="0" u="none" strike="noStrike" cap="none" normalizeH="0" baseline="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Glasgow Rangers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Barrier collapsed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2 killed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6093">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1971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Ibrox Park</a:t>
                      </a:r>
                      <a:endParaRPr kumimoji="0" lang="el-GR" sz="1500" b="0" i="0" u="none" strike="noStrike" cap="none" normalizeH="0" baseline="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Glasgow Rangers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Crushing / barrier collapsed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66 killed,</a:t>
                      </a:r>
                      <a:endParaRPr kumimoji="0" lang="el-GR" sz="1500" b="0" i="0" u="none" strike="noStrike" cap="none" normalizeH="0" baseline="0" dirty="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hundreds injured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26093">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1985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Valley Parade</a:t>
                      </a:r>
                      <a:endParaRPr kumimoji="0" lang="el-GR" sz="1500" b="0" i="0" u="none" strike="noStrike" cap="none" normalizeH="0" baseline="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Bradford City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Fire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56 killed,</a:t>
                      </a:r>
                      <a:endParaRPr kumimoji="0" lang="el-GR" sz="1500" b="0" i="0" u="none" strike="noStrike" cap="none" normalizeH="0" baseline="0" dirty="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hundreds injured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6888">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1985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St. Andrews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Wall collapsed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1 killed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26093">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1989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Hillsborough</a:t>
                      </a:r>
                      <a:endParaRPr kumimoji="0" lang="el-GR" sz="1500" b="0" i="0" u="none" strike="noStrike" cap="none" normalizeH="0" baseline="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a:ln>
                            <a:noFill/>
                          </a:ln>
                          <a:solidFill>
                            <a:schemeClr val="tx1"/>
                          </a:solidFill>
                          <a:effectLst/>
                          <a:latin typeface="+mn-lt"/>
                          <a:ea typeface="Times New Roman" pitchFamily="16" charset="0"/>
                          <a:cs typeface="Tahoma" pitchFamily="32" charset="0"/>
                        </a:rPr>
                        <a:t>Sheffield Wednesday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Spectator crushing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96 killed,</a:t>
                      </a:r>
                      <a:endParaRPr kumimoji="0" lang="el-GR" sz="1500" b="0" i="0" u="none" strike="noStrike" cap="none" normalizeH="0" baseline="0" dirty="0">
                        <a:ln>
                          <a:noFill/>
                        </a:ln>
                        <a:solidFill>
                          <a:schemeClr val="tx1"/>
                        </a:solidFill>
                        <a:effectLst/>
                        <a:latin typeface="+mn-lt"/>
                        <a:ea typeface="Times New Roman" pitchFamily="16" charset="0"/>
                        <a:cs typeface="Tahoma" pitchFamily="32" charset="0"/>
                      </a:endParaRPr>
                    </a:p>
                    <a:p>
                      <a:pPr marL="0" marR="0" lvl="0" indent="0" algn="l" defTabSz="914400" rtl="0" eaLnBrk="0" fontAlgn="base" latinLnBrk="0" hangingPunct="0">
                        <a:lnSpc>
                          <a:spcPct val="100000"/>
                        </a:lnSpc>
                        <a:spcBef>
                          <a:spcPct val="0"/>
                        </a:spcBef>
                        <a:spcAft>
                          <a:spcPct val="0"/>
                        </a:spcAft>
                        <a:buClr>
                          <a:schemeClr val="tx2"/>
                        </a:buClr>
                        <a:buSzPct val="70000"/>
                        <a:buFont typeface="Wingdings" charset="2"/>
                        <a:buNone/>
                        <a:tabLst/>
                      </a:pPr>
                      <a:r>
                        <a:rPr kumimoji="0" lang="en-GB" sz="1500" b="0" i="0" u="none" strike="noStrike" cap="none" normalizeH="0" baseline="0" dirty="0">
                          <a:ln>
                            <a:noFill/>
                          </a:ln>
                          <a:solidFill>
                            <a:schemeClr val="tx1"/>
                          </a:solidFill>
                          <a:effectLst/>
                          <a:latin typeface="+mn-lt"/>
                          <a:ea typeface="Times New Roman" pitchFamily="16" charset="0"/>
                          <a:cs typeface="Tahoma" pitchFamily="32" charset="0"/>
                        </a:rPr>
                        <a:t>hundreds injured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6858000" cy="1143000"/>
          </a:xfrm>
        </p:spPr>
        <p:txBody>
          <a:bodyPr>
            <a:normAutofit fontScale="90000"/>
          </a:bodyPr>
          <a:lstStyle/>
          <a:p>
            <a:pPr eaLnBrk="1" fontAlgn="auto" hangingPunct="1">
              <a:spcAft>
                <a:spcPts val="0"/>
              </a:spcAft>
              <a:defRPr/>
            </a:pPr>
            <a:r>
              <a:rPr lang="el-GR" sz="4000" b="1" dirty="0">
                <a:solidFill>
                  <a:schemeClr val="tx1"/>
                </a:solidFill>
                <a:cs typeface="Times New Roman" pitchFamily="18" charset="0"/>
              </a:rPr>
              <a:t>Ορισμοί &amp; αποσαφήνιση των όρων</a:t>
            </a:r>
            <a:endParaRPr lang="en-US" sz="4000" b="1" dirty="0">
              <a:solidFill>
                <a:schemeClr val="tx1"/>
              </a:solidFill>
              <a:cs typeface="Times New Roman" pitchFamily="18" charset="0"/>
            </a:endParaRPr>
          </a:p>
        </p:txBody>
      </p:sp>
      <p:pic>
        <p:nvPicPr>
          <p:cNvPr id="5" name="Picture 2" descr="C:\Users\Family\Desktop\Educ\teaching komotinh_2017-2018\olimpiakh paideia\φωτο\download (13).png"/>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239000" y="0"/>
            <a:ext cx="1998258" cy="1600199"/>
          </a:xfrm>
          <a:prstGeom prst="rect">
            <a:avLst/>
          </a:prstGeom>
          <a:noFill/>
        </p:spPr>
      </p:pic>
      <p:sp>
        <p:nvSpPr>
          <p:cNvPr id="7" name="7 - TextBox">
            <a:extLst>
              <a:ext uri="{FF2B5EF4-FFF2-40B4-BE49-F238E27FC236}">
                <a16:creationId xmlns:a16="http://schemas.microsoft.com/office/drawing/2014/main" id="{A7B99B90-357C-48B1-A5BE-290DC8FDFC0C}"/>
              </a:ext>
            </a:extLst>
          </p:cNvPr>
          <p:cNvSpPr txBox="1"/>
          <p:nvPr/>
        </p:nvSpPr>
        <p:spPr>
          <a:xfrm>
            <a:off x="2580410" y="1812363"/>
            <a:ext cx="6172200" cy="2997744"/>
          </a:xfrm>
          <a:prstGeom prst="rect">
            <a:avLst/>
          </a:prstGeom>
          <a:noFill/>
          <a:ln>
            <a:noFill/>
          </a:ln>
        </p:spPr>
        <p:txBody>
          <a:bodyPr wrap="square" rtlCol="0">
            <a:spAutoFit/>
          </a:bodyPr>
          <a:lstStyle/>
          <a:p>
            <a:pPr eaLnBrk="1" hangingPunct="1">
              <a:lnSpc>
                <a:spcPct val="90000"/>
              </a:lnSpc>
              <a:buNone/>
            </a:pPr>
            <a:r>
              <a:rPr lang="el-GR" sz="2400" b="1" dirty="0">
                <a:latin typeface="+mn-lt"/>
              </a:rPr>
              <a:t>Επιθετικότητα </a:t>
            </a:r>
          </a:p>
          <a:p>
            <a:pPr eaLnBrk="1" hangingPunct="1">
              <a:lnSpc>
                <a:spcPct val="90000"/>
              </a:lnSpc>
              <a:buNone/>
            </a:pPr>
            <a:r>
              <a:rPr lang="el-GR" sz="2400" dirty="0">
                <a:latin typeface="+mn-lt"/>
              </a:rPr>
              <a:t>Κάθε μορφή συμπεριφοράς η οποία έχει στόχο να πληγώσει ή να προξενήσει κακό σε κάποιον άλλο ζωντανό οργανισμό, ο οποίος επιδιώκει να αποφύγει αυτή τη συμπεριφορά.</a:t>
            </a:r>
          </a:p>
          <a:p>
            <a:pPr eaLnBrk="1" hangingPunct="1">
              <a:lnSpc>
                <a:spcPct val="90000"/>
              </a:lnSpc>
              <a:buNone/>
            </a:pPr>
            <a:r>
              <a:rPr lang="el-GR" sz="2400" b="1" dirty="0">
                <a:latin typeface="+mn-lt"/>
              </a:rPr>
              <a:t>Βία </a:t>
            </a:r>
          </a:p>
          <a:p>
            <a:pPr eaLnBrk="1" hangingPunct="1">
              <a:lnSpc>
                <a:spcPct val="90000"/>
              </a:lnSpc>
              <a:buNone/>
            </a:pPr>
            <a:r>
              <a:rPr lang="el-GR" sz="2400" dirty="0">
                <a:latin typeface="+mn-lt"/>
              </a:rPr>
              <a:t>Η φυσική πλευρά της επιθετικότητας (σωματική και λεκτική)</a:t>
            </a:r>
          </a:p>
          <a:p>
            <a:pPr algn="ctr"/>
            <a:endParaRPr lang="en-US" sz="1600" dirty="0">
              <a:latin typeface="+mn-lt"/>
              <a:cs typeface="Times New Roman" panose="02020603050405020304" pitchFamily="18" charset="0"/>
            </a:endParaRPr>
          </a:p>
        </p:txBody>
      </p:sp>
      <p:pic>
        <p:nvPicPr>
          <p:cNvPr id="8" name="Εικόνα 7">
            <a:extLst>
              <a:ext uri="{FF2B5EF4-FFF2-40B4-BE49-F238E27FC236}">
                <a16:creationId xmlns:a16="http://schemas.microsoft.com/office/drawing/2014/main" id="{CA1AAC33-3991-47C3-819C-1886CF234C95}"/>
              </a:ext>
            </a:extLst>
          </p:cNvPr>
          <p:cNvPicPr>
            <a:picLocks noChangeAspect="1"/>
          </p:cNvPicPr>
          <p:nvPr/>
        </p:nvPicPr>
        <p:blipFill>
          <a:blip r:embed="rId4">
            <a:clrChange>
              <a:clrFrom>
                <a:srgbClr val="E6E6E6"/>
              </a:clrFrom>
              <a:clrTo>
                <a:srgbClr val="E6E6E6">
                  <a:alpha val="0"/>
                </a:srgbClr>
              </a:clrTo>
            </a:clrChange>
            <a:extLst>
              <a:ext uri="{28A0092B-C50C-407E-A947-70E740481C1C}">
                <a14:useLocalDpi xmlns:a14="http://schemas.microsoft.com/office/drawing/2010/main" val="0"/>
              </a:ext>
            </a:extLst>
          </a:blip>
          <a:stretch>
            <a:fillRect/>
          </a:stretch>
        </p:blipFill>
        <p:spPr>
          <a:xfrm>
            <a:off x="157162" y="1133474"/>
            <a:ext cx="2143125" cy="2143125"/>
          </a:xfrm>
          <a:prstGeom prst="rect">
            <a:avLst/>
          </a:prstGeom>
        </p:spPr>
      </p:pic>
      <p:pic>
        <p:nvPicPr>
          <p:cNvPr id="10" name="Εικόνα 9">
            <a:extLst>
              <a:ext uri="{FF2B5EF4-FFF2-40B4-BE49-F238E27FC236}">
                <a16:creationId xmlns:a16="http://schemas.microsoft.com/office/drawing/2014/main" id="{DA92140C-DB88-4C3E-BFB7-2BC77804A4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5598" y="4510520"/>
            <a:ext cx="2219325" cy="2057400"/>
          </a:xfrm>
          <a:prstGeom prst="rect">
            <a:avLst/>
          </a:prstGeom>
        </p:spPr>
      </p:pic>
      <p:pic>
        <p:nvPicPr>
          <p:cNvPr id="12" name="Εικόνα 11">
            <a:extLst>
              <a:ext uri="{FF2B5EF4-FFF2-40B4-BE49-F238E27FC236}">
                <a16:creationId xmlns:a16="http://schemas.microsoft.com/office/drawing/2014/main" id="{E8BF8746-7E39-4262-B6DB-19952FCBAF5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05105" y="4772025"/>
            <a:ext cx="2533650" cy="18097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458200" cy="838200"/>
          </a:xfrm>
        </p:spPr>
        <p:txBody>
          <a:bodyPr>
            <a:normAutofit/>
          </a:bodyPr>
          <a:lstStyle/>
          <a:p>
            <a:pPr eaLnBrk="1" fontAlgn="auto" hangingPunct="1">
              <a:spcAft>
                <a:spcPts val="0"/>
              </a:spcAft>
              <a:defRPr/>
            </a:pPr>
            <a:r>
              <a:rPr lang="el-GR" sz="3600" b="1" dirty="0">
                <a:solidFill>
                  <a:schemeClr val="tx1"/>
                </a:solidFill>
                <a:cs typeface="Times New Roman" pitchFamily="18" charset="0"/>
              </a:rPr>
              <a:t>Επιθετικότητα, βία &amp; αθλητισμός</a:t>
            </a:r>
            <a:endParaRPr lang="en-US" sz="3600" b="1" dirty="0">
              <a:solidFill>
                <a:schemeClr val="tx1"/>
              </a:solidFill>
              <a:cs typeface="Times New Roman" pitchFamily="18" charset="0"/>
            </a:endParaRPr>
          </a:p>
        </p:txBody>
      </p:sp>
      <p:sp>
        <p:nvSpPr>
          <p:cNvPr id="6" name="Content Placeholder 5"/>
          <p:cNvSpPr>
            <a:spLocks noGrp="1"/>
          </p:cNvSpPr>
          <p:nvPr>
            <p:ph idx="1"/>
          </p:nvPr>
        </p:nvSpPr>
        <p:spPr>
          <a:xfrm>
            <a:off x="457200" y="1219200"/>
            <a:ext cx="8305800" cy="3810000"/>
          </a:xfrm>
        </p:spPr>
        <p:txBody>
          <a:bodyPr>
            <a:normAutofit/>
          </a:bodyPr>
          <a:lstStyle/>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Η </a:t>
            </a:r>
            <a:r>
              <a:rPr lang="el-GR" sz="2400" b="1" dirty="0"/>
              <a:t>επιθετικότητα</a:t>
            </a:r>
            <a:r>
              <a:rPr lang="el-GR" sz="2400" dirty="0"/>
              <a:t> στο χώρο του αθλητισμού εκφράζεται με </a:t>
            </a:r>
            <a:r>
              <a:rPr lang="el-GR" sz="2400" b="1" dirty="0"/>
              <a:t>κάθε προσπάθεια </a:t>
            </a:r>
            <a:r>
              <a:rPr lang="el-GR" sz="2400" dirty="0"/>
              <a:t>ή ενέργεια </a:t>
            </a:r>
            <a:r>
              <a:rPr lang="el-GR" sz="2400" b="1" dirty="0"/>
              <a:t>ενός αθλητή ή φιλάθλου να κινηθεί εναντίον άλλων ατόμων.</a:t>
            </a:r>
            <a:r>
              <a:rPr lang="el-GR" sz="2400" dirty="0"/>
              <a:t> </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Η </a:t>
            </a:r>
            <a:r>
              <a:rPr lang="el-GR" sz="2400" b="1" dirty="0"/>
              <a:t>βία </a:t>
            </a:r>
            <a:r>
              <a:rPr lang="el-GR" sz="2400" dirty="0"/>
              <a:t>περιέχει τη </a:t>
            </a:r>
            <a:r>
              <a:rPr lang="el-GR" sz="2400" b="1" dirty="0"/>
              <a:t>χρήση φυσικής δύναμης </a:t>
            </a:r>
            <a:r>
              <a:rPr lang="el-GR" sz="2400" dirty="0"/>
              <a:t>ή ένταση, που ενεργοποιείται από ένα επιθετικό κίνητρο</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dirty="0"/>
              <a:t>Η </a:t>
            </a:r>
            <a:r>
              <a:rPr lang="el-GR" sz="2400" b="1" dirty="0"/>
              <a:t>επιθετικότητα</a:t>
            </a:r>
            <a:r>
              <a:rPr lang="el-GR" sz="2400" dirty="0"/>
              <a:t> εκφράζει την </a:t>
            </a:r>
            <a:r>
              <a:rPr lang="el-GR" sz="2400" b="1" dirty="0"/>
              <a:t>πρόθεση</a:t>
            </a:r>
            <a:r>
              <a:rPr lang="el-GR" sz="2400" dirty="0"/>
              <a:t> να βλάψει κανείς κάποιον ή να τον τραυματίσει φυσικά ή ψυχολογικά, ενώ η </a:t>
            </a:r>
            <a:r>
              <a:rPr lang="el-GR" sz="2400" b="1" dirty="0"/>
              <a:t>βία</a:t>
            </a:r>
            <a:r>
              <a:rPr lang="el-GR" sz="2400" dirty="0"/>
              <a:t> είναι η </a:t>
            </a:r>
            <a:r>
              <a:rPr lang="el-GR" sz="2400" b="1" dirty="0"/>
              <a:t>συμπεριφορά</a:t>
            </a:r>
            <a:r>
              <a:rPr lang="el-GR" sz="2400" dirty="0"/>
              <a:t> αυτή που οδηγεί κάποιον  να βλάψει ή να τραυματίσει κάποιον άλλο. </a:t>
            </a:r>
          </a:p>
          <a:p>
            <a:pPr marL="214313" indent="-214313"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dirty="0">
              <a:latin typeface="Garamond" pitchFamily="18" charset="0"/>
            </a:endParaRPr>
          </a:p>
          <a:p>
            <a:pPr>
              <a:buNone/>
            </a:pPr>
            <a:endParaRPr lang="el-GR" dirty="0">
              <a:latin typeface="Garamond" pitchFamily="18" charset="0"/>
            </a:endParaRPr>
          </a:p>
        </p:txBody>
      </p:sp>
      <p:sp>
        <p:nvSpPr>
          <p:cNvPr id="3" name="TextBox 2">
            <a:extLst>
              <a:ext uri="{FF2B5EF4-FFF2-40B4-BE49-F238E27FC236}">
                <a16:creationId xmlns:a16="http://schemas.microsoft.com/office/drawing/2014/main" id="{0AA72AA0-894D-4583-873D-4BC79C3795DF}"/>
              </a:ext>
            </a:extLst>
          </p:cNvPr>
          <p:cNvSpPr txBox="1"/>
          <p:nvPr/>
        </p:nvSpPr>
        <p:spPr>
          <a:xfrm>
            <a:off x="471055" y="5334000"/>
            <a:ext cx="8458200" cy="830997"/>
          </a:xfrm>
          <a:prstGeom prst="rect">
            <a:avLst/>
          </a:prstGeom>
          <a:solidFill>
            <a:schemeClr val="bg1">
              <a:lumMod val="85000"/>
            </a:schemeClr>
          </a:solidFill>
        </p:spPr>
        <p:txBody>
          <a:bodyPr wrap="square" rtlCol="0">
            <a:spAutoFit/>
          </a:bodyPr>
          <a:lstStyle/>
          <a:p>
            <a:pPr algn="ctr"/>
            <a:r>
              <a:rPr lang="el-GR" sz="2400" dirty="0">
                <a:latin typeface="+mn-lt"/>
              </a:rPr>
              <a:t>Η επιθετικότητα είναι μια μαθημένη κοινωνική συμπεριφορά και ο ρόλος του προπονητή είναι ιδιαίτερα σημαντικός.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1143000"/>
          </a:xfrm>
        </p:spPr>
        <p:txBody>
          <a:bodyPr>
            <a:normAutofit fontScale="90000"/>
          </a:bodyPr>
          <a:lstStyle/>
          <a:p>
            <a:pPr eaLnBrk="1" fontAlgn="auto" hangingPunct="1">
              <a:spcAft>
                <a:spcPts val="0"/>
              </a:spcAft>
              <a:defRPr/>
            </a:pPr>
            <a:r>
              <a:rPr lang="el-GR" sz="4000" b="1" dirty="0">
                <a:solidFill>
                  <a:schemeClr val="tx1"/>
                </a:solidFill>
                <a:latin typeface="+mn-lt"/>
                <a:cs typeface="Times New Roman" pitchFamily="18" charset="0"/>
              </a:rPr>
              <a:t>Ψυχολογικές θεωρίες για την επιθετικότητα</a:t>
            </a:r>
            <a:endParaRPr lang="en-US" sz="40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133350" y="1236518"/>
            <a:ext cx="5562600" cy="4191000"/>
          </a:xfrm>
        </p:spPr>
        <p:txBody>
          <a:bodyPr>
            <a:normAutofit/>
          </a:bodyPr>
          <a:lstStyle/>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b="1" dirty="0"/>
              <a:t>Θεωρία του ενστίκτου </a:t>
            </a:r>
            <a:r>
              <a:rPr lang="el-GR" sz="2400" dirty="0"/>
              <a:t>(έμφυτη)</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b="1" dirty="0"/>
              <a:t>Η υπόθεση της κάθαρσης </a:t>
            </a:r>
            <a:r>
              <a:rPr lang="el-GR" sz="2400" dirty="0"/>
              <a:t>(εκτόνωση της επιθετικότητας του ατόμου και κοινωνικών προβλημάτων)</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b="1" dirty="0"/>
              <a:t>Η θεωρία της απογοήτευσης-επιθετικότητας </a:t>
            </a:r>
            <a:r>
              <a:rPr lang="el-GR" sz="2400" dirty="0"/>
              <a:t>(απογοήτευση του ατόμου από την αποτυχία των προσπαθειών του)</a:t>
            </a:r>
          </a:p>
          <a:p>
            <a:pPr algn="just">
              <a:spcBef>
                <a:spcPts val="350"/>
              </a:spcBef>
              <a:buClr>
                <a:schemeClr val="tx1"/>
              </a:buClr>
              <a:buSzPct val="80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b="1" dirty="0"/>
              <a:t>Η θεωρία της κοινωνικής μάθησης </a:t>
            </a:r>
            <a:r>
              <a:rPr lang="el-GR" sz="2400" dirty="0"/>
              <a:t>(μίμηση και υιοθέτηση συμπεριφοράς)</a:t>
            </a:r>
            <a:endParaRPr lang="el-GR" sz="2800" dirty="0">
              <a:latin typeface="Garamond" pitchFamily="18" charset="0"/>
            </a:endParaRPr>
          </a:p>
          <a:p>
            <a:pPr marL="214313" indent="-214313" eaLnBrk="1" hangingPunct="1">
              <a:buSzPct val="45000"/>
              <a:buFont typeface="Wingdings" pitchFamily="2" charset="2"/>
              <a:buChar char="ü"/>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a:p>
            <a:pPr marL="214313" indent="-214313" eaLnBrk="1" hangingPunct="1">
              <a:buSzPct val="45000"/>
              <a:buFont typeface="Wingdings" pitchFamily="2" charset="2"/>
              <a:buChar char="ü"/>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a:p>
            <a:pPr marL="214313" indent="-214313"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dirty="0">
              <a:latin typeface="Garamond" pitchFamily="18" charset="0"/>
            </a:endParaRPr>
          </a:p>
          <a:p>
            <a:pPr>
              <a:buNone/>
            </a:pPr>
            <a:endParaRPr lang="el-GR" dirty="0">
              <a:latin typeface="Garamond" pitchFamily="18" charset="0"/>
            </a:endParaRPr>
          </a:p>
        </p:txBody>
      </p:sp>
      <p:pic>
        <p:nvPicPr>
          <p:cNvPr id="5" name="Εικόνα 4">
            <a:extLst>
              <a:ext uri="{FF2B5EF4-FFF2-40B4-BE49-F238E27FC236}">
                <a16:creationId xmlns:a16="http://schemas.microsoft.com/office/drawing/2014/main" id="{50BD36A4-9474-449B-825A-EAF1F935BA0F}"/>
              </a:ext>
            </a:extLst>
          </p:cNvPr>
          <p:cNvPicPr>
            <a:picLocks noChangeAspect="1"/>
          </p:cNvPicPr>
          <p:nvPr/>
        </p:nvPicPr>
        <p:blipFill>
          <a:blip r:embed="rId3">
            <a:clrChange>
              <a:clrFrom>
                <a:srgbClr val="D7D2CC"/>
              </a:clrFrom>
              <a:clrTo>
                <a:srgbClr val="D7D2CC">
                  <a:alpha val="0"/>
                </a:srgbClr>
              </a:clrTo>
            </a:clrChange>
            <a:extLst>
              <a:ext uri="{28A0092B-C50C-407E-A947-70E740481C1C}">
                <a14:useLocalDpi xmlns:a14="http://schemas.microsoft.com/office/drawing/2010/main" val="0"/>
              </a:ext>
            </a:extLst>
          </a:blip>
          <a:stretch>
            <a:fillRect/>
          </a:stretch>
        </p:blipFill>
        <p:spPr>
          <a:xfrm>
            <a:off x="5695950" y="1257300"/>
            <a:ext cx="3124200" cy="2133600"/>
          </a:xfrm>
          <a:prstGeom prst="rect">
            <a:avLst/>
          </a:prstGeom>
        </p:spPr>
      </p:pic>
      <p:pic>
        <p:nvPicPr>
          <p:cNvPr id="8" name="Εικόνα 7">
            <a:extLst>
              <a:ext uri="{FF2B5EF4-FFF2-40B4-BE49-F238E27FC236}">
                <a16:creationId xmlns:a16="http://schemas.microsoft.com/office/drawing/2014/main" id="{BC2572E4-91D0-46D6-A7F9-527E7623D5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72250" y="4586287"/>
            <a:ext cx="2247900" cy="20288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87457B-D5A5-5242-0E7C-93443BBFFFE6}"/>
              </a:ext>
            </a:extLst>
          </p:cNvPr>
          <p:cNvSpPr>
            <a:spLocks noGrp="1"/>
          </p:cNvSpPr>
          <p:nvPr>
            <p:ph type="title"/>
          </p:nvPr>
        </p:nvSpPr>
        <p:spPr>
          <a:xfrm>
            <a:off x="1447800" y="152400"/>
            <a:ext cx="6646985" cy="883860"/>
          </a:xfrm>
        </p:spPr>
        <p:txBody>
          <a:bodyPr>
            <a:normAutofit fontScale="90000"/>
          </a:bodyPr>
          <a:lstStyle/>
          <a:p>
            <a:pPr algn="ctr"/>
            <a:r>
              <a:rPr lang="el-GR" b="1" dirty="0">
                <a:cs typeface="Times New Roman" panose="02020603050405020304" pitchFamily="18" charset="0"/>
              </a:rPr>
              <a:t>Θεωρία κοινωνικής μάθησης </a:t>
            </a:r>
            <a:r>
              <a:rPr lang="el-GR" sz="2200" b="1" dirty="0">
                <a:cs typeface="Times New Roman" panose="02020603050405020304" pitchFamily="18" charset="0"/>
              </a:rPr>
              <a:t>(</a:t>
            </a:r>
            <a:r>
              <a:rPr lang="en-US" sz="2200" b="1" dirty="0" err="1">
                <a:cs typeface="Times New Roman" panose="02020603050405020304" pitchFamily="18" charset="0"/>
              </a:rPr>
              <a:t>Bandura</a:t>
            </a:r>
            <a:r>
              <a:rPr lang="en-US" sz="2200" b="1" dirty="0">
                <a:cs typeface="Times New Roman" panose="02020603050405020304" pitchFamily="18" charset="0"/>
              </a:rPr>
              <a:t>, 1997)</a:t>
            </a:r>
          </a:p>
        </p:txBody>
      </p:sp>
      <p:sp>
        <p:nvSpPr>
          <p:cNvPr id="15" name="Θέση περιεχομένου 2">
            <a:extLst>
              <a:ext uri="{FF2B5EF4-FFF2-40B4-BE49-F238E27FC236}">
                <a16:creationId xmlns:a16="http://schemas.microsoft.com/office/drawing/2014/main" id="{5767CEC0-7FC9-35AF-6AD2-11D0719AE534}"/>
              </a:ext>
            </a:extLst>
          </p:cNvPr>
          <p:cNvSpPr txBox="1">
            <a:spLocks/>
          </p:cNvSpPr>
          <p:nvPr/>
        </p:nvSpPr>
        <p:spPr>
          <a:xfrm>
            <a:off x="331603" y="2744465"/>
            <a:ext cx="8480794" cy="2665735"/>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a:buClr>
                <a:schemeClr val="tx1"/>
              </a:buClr>
              <a:buNone/>
            </a:pPr>
            <a:r>
              <a:rPr lang="el-GR" sz="2400" dirty="0">
                <a:solidFill>
                  <a:schemeClr val="tx1"/>
                </a:solidFill>
                <a:cs typeface="Times New Roman" panose="02020603050405020304" pitchFamily="18" charset="0"/>
              </a:rPr>
              <a:t>Στα σπορ παρατηρείται συχνά η </a:t>
            </a:r>
            <a:r>
              <a:rPr lang="el-GR" sz="2400" b="1" dirty="0">
                <a:solidFill>
                  <a:schemeClr val="tx1"/>
                </a:solidFill>
                <a:cs typeface="Times New Roman" panose="02020603050405020304" pitchFamily="18" charset="0"/>
              </a:rPr>
              <a:t>επιβράβευση</a:t>
            </a:r>
            <a:r>
              <a:rPr lang="el-GR" sz="2400" dirty="0">
                <a:solidFill>
                  <a:schemeClr val="tx1"/>
                </a:solidFill>
                <a:cs typeface="Times New Roman" panose="02020603050405020304" pitchFamily="18" charset="0"/>
              </a:rPr>
              <a:t> της επιθετικής συμπεριφοράς. </a:t>
            </a:r>
          </a:p>
          <a:p>
            <a:pPr algn="just">
              <a:buClr>
                <a:schemeClr val="tx1"/>
              </a:buClr>
              <a:buFont typeface="Wingdings" panose="05000000000000000000" pitchFamily="2" charset="2"/>
              <a:buChar char="§"/>
            </a:pPr>
            <a:r>
              <a:rPr lang="el-GR" sz="2400" dirty="0">
                <a:solidFill>
                  <a:schemeClr val="tx1"/>
                </a:solidFill>
                <a:cs typeface="Times New Roman" panose="02020603050405020304" pitchFamily="18" charset="0"/>
              </a:rPr>
              <a:t>Οι </a:t>
            </a:r>
            <a:r>
              <a:rPr lang="el-GR" sz="2400" b="1" dirty="0">
                <a:solidFill>
                  <a:schemeClr val="tx1"/>
                </a:solidFill>
                <a:cs typeface="Times New Roman" panose="02020603050405020304" pitchFamily="18" charset="0"/>
              </a:rPr>
              <a:t>οπαδοί</a:t>
            </a:r>
            <a:r>
              <a:rPr lang="el-GR" sz="2400" dirty="0">
                <a:solidFill>
                  <a:schemeClr val="tx1"/>
                </a:solidFill>
                <a:cs typeface="Times New Roman" panose="02020603050405020304" pitchFamily="18" charset="0"/>
              </a:rPr>
              <a:t> συχνά χειροκροτούν και ενθουσιάζονται με το σκληρό παιχνίδι ενός παίκτη της ομάδας τους</a:t>
            </a:r>
          </a:p>
          <a:p>
            <a:pPr algn="just">
              <a:buClr>
                <a:schemeClr val="tx1"/>
              </a:buClr>
              <a:buFont typeface="Wingdings" panose="05000000000000000000" pitchFamily="2" charset="2"/>
              <a:buChar char="§"/>
            </a:pPr>
            <a:r>
              <a:rPr lang="el-GR" sz="2400" dirty="0">
                <a:solidFill>
                  <a:schemeClr val="tx1"/>
                </a:solidFill>
                <a:cs typeface="Times New Roman" panose="02020603050405020304" pitchFamily="18" charset="0"/>
              </a:rPr>
              <a:t>Ο νεαρός αθλητής συχνά θα πάρει ένα «μπράβο» από τους </a:t>
            </a:r>
            <a:r>
              <a:rPr lang="el-GR" sz="2400" b="1" dirty="0">
                <a:solidFill>
                  <a:schemeClr val="tx1"/>
                </a:solidFill>
                <a:cs typeface="Times New Roman" panose="02020603050405020304" pitchFamily="18" charset="0"/>
              </a:rPr>
              <a:t>γονείς του ή τον προπονητή </a:t>
            </a:r>
            <a:r>
              <a:rPr lang="el-GR" sz="2400" dirty="0">
                <a:solidFill>
                  <a:schemeClr val="tx1"/>
                </a:solidFill>
                <a:cs typeface="Times New Roman" panose="02020603050405020304" pitchFamily="18" charset="0"/>
              </a:rPr>
              <a:t>του γιατί έβαλε στη θέση του έναν αντίπαλο.</a:t>
            </a:r>
          </a:p>
        </p:txBody>
      </p:sp>
      <p:pic>
        <p:nvPicPr>
          <p:cNvPr id="1026" name="Picture 2" descr="C:\Users\Family\Desktop\Educ\teaching komotinh_2017-2018\olimpiakh paideia\φωτο\images (5).png"/>
          <p:cNvPicPr>
            <a:picLocks noChangeAspect="1" noChangeArrowheads="1"/>
          </p:cNvPicPr>
          <p:nvPr/>
        </p:nvPicPr>
        <p:blipFill>
          <a:blip r:embed="rId3">
            <a:clrChange>
              <a:clrFrom>
                <a:srgbClr val="FFFFFF"/>
              </a:clrFrom>
              <a:clrTo>
                <a:srgbClr val="FFFFFF">
                  <a:alpha val="0"/>
                </a:srgbClr>
              </a:clrTo>
            </a:clrChange>
          </a:blip>
          <a:srcRect t="4290" r="8696" b="5618"/>
          <a:stretch>
            <a:fillRect/>
          </a:stretch>
        </p:blipFill>
        <p:spPr bwMode="auto">
          <a:xfrm>
            <a:off x="0" y="0"/>
            <a:ext cx="1600200" cy="1600200"/>
          </a:xfrm>
          <a:prstGeom prst="rect">
            <a:avLst/>
          </a:prstGeom>
          <a:noFill/>
        </p:spPr>
      </p:pic>
      <p:sp>
        <p:nvSpPr>
          <p:cNvPr id="8" name="7 - TextBox"/>
          <p:cNvSpPr txBox="1"/>
          <p:nvPr/>
        </p:nvSpPr>
        <p:spPr>
          <a:xfrm>
            <a:off x="1371600" y="1102069"/>
            <a:ext cx="7543800" cy="1569660"/>
          </a:xfrm>
          <a:prstGeom prst="rect">
            <a:avLst/>
          </a:prstGeom>
          <a:solidFill>
            <a:schemeClr val="bg2"/>
          </a:solidFill>
          <a:ln>
            <a:noFill/>
          </a:ln>
        </p:spPr>
        <p:txBody>
          <a:bodyPr wrap="square" rtlCol="0">
            <a:spAutoFit/>
          </a:bodyPr>
          <a:lstStyle/>
          <a:p>
            <a:pPr algn="ctr"/>
            <a:r>
              <a:rPr lang="en-US" sz="2400" dirty="0">
                <a:latin typeface="+mn-lt"/>
                <a:cs typeface="Times New Roman" panose="02020603050405020304" pitchFamily="18" charset="0"/>
              </a:rPr>
              <a:t>H</a:t>
            </a:r>
            <a:r>
              <a:rPr lang="el-GR" sz="2400" dirty="0">
                <a:latin typeface="+mn-lt"/>
                <a:cs typeface="Times New Roman" panose="02020603050405020304" pitchFamily="18" charset="0"/>
              </a:rPr>
              <a:t> επιθετικότητα είναι μια μαθημένη συμπεριφορά</a:t>
            </a:r>
            <a:r>
              <a:rPr lang="en-US" sz="2400" dirty="0">
                <a:latin typeface="+mn-lt"/>
                <a:cs typeface="Times New Roman" panose="02020603050405020304" pitchFamily="18" charset="0"/>
              </a:rPr>
              <a:t> </a:t>
            </a:r>
            <a:r>
              <a:rPr lang="el-GR" sz="2400" dirty="0">
                <a:latin typeface="+mn-lt"/>
                <a:cs typeface="Times New Roman" panose="02020603050405020304" pitchFamily="18" charset="0"/>
              </a:rPr>
              <a:t>και οι βασικές λειτουργίες που συντελούν στην εκμάθηση και την υιοθέτηση της είναι η </a:t>
            </a:r>
            <a:r>
              <a:rPr lang="el-GR" sz="2400" b="1" dirty="0">
                <a:latin typeface="+mn-lt"/>
                <a:cs typeface="Times New Roman" panose="02020603050405020304" pitchFamily="18" charset="0"/>
              </a:rPr>
              <a:t>άμεση επιβράβευση</a:t>
            </a:r>
            <a:r>
              <a:rPr lang="el-GR" sz="2400" dirty="0">
                <a:latin typeface="+mn-lt"/>
                <a:cs typeface="Times New Roman" panose="02020603050405020304" pitchFamily="18" charset="0"/>
              </a:rPr>
              <a:t>, η </a:t>
            </a:r>
            <a:r>
              <a:rPr lang="el-GR" sz="2400" b="1" dirty="0">
                <a:latin typeface="+mn-lt"/>
                <a:cs typeface="Times New Roman" panose="02020603050405020304" pitchFamily="18" charset="0"/>
              </a:rPr>
              <a:t>παρατήρηση</a:t>
            </a:r>
            <a:r>
              <a:rPr lang="el-GR" sz="2400" dirty="0">
                <a:latin typeface="+mn-lt"/>
                <a:cs typeface="Times New Roman" panose="02020603050405020304" pitchFamily="18" charset="0"/>
              </a:rPr>
              <a:t> και η </a:t>
            </a:r>
            <a:r>
              <a:rPr lang="el-GR" sz="2400" b="1" dirty="0">
                <a:latin typeface="+mn-lt"/>
                <a:cs typeface="Times New Roman" panose="02020603050405020304" pitchFamily="18" charset="0"/>
              </a:rPr>
              <a:t>μίμηση</a:t>
            </a:r>
            <a:r>
              <a:rPr lang="el-GR" sz="2400" dirty="0">
                <a:latin typeface="+mn-lt"/>
                <a:cs typeface="Times New Roman" panose="02020603050405020304" pitchFamily="18" charset="0"/>
              </a:rPr>
              <a:t>.</a:t>
            </a:r>
            <a:endParaRPr lang="en-US" sz="2400" dirty="0">
              <a:latin typeface="+mn-lt"/>
              <a:cs typeface="Times New Roman" panose="02020603050405020304" pitchFamily="18" charset="0"/>
            </a:endParaRPr>
          </a:p>
        </p:txBody>
      </p:sp>
      <p:sp>
        <p:nvSpPr>
          <p:cNvPr id="7" name="TextBox 6">
            <a:extLst>
              <a:ext uri="{FF2B5EF4-FFF2-40B4-BE49-F238E27FC236}">
                <a16:creationId xmlns:a16="http://schemas.microsoft.com/office/drawing/2014/main" id="{7ED58AF6-CCD3-432D-AA70-2D7D0C4404F5}"/>
              </a:ext>
            </a:extLst>
          </p:cNvPr>
          <p:cNvSpPr txBox="1"/>
          <p:nvPr/>
        </p:nvSpPr>
        <p:spPr>
          <a:xfrm>
            <a:off x="304800" y="5410200"/>
            <a:ext cx="8610600" cy="1200329"/>
          </a:xfrm>
          <a:prstGeom prst="rect">
            <a:avLst/>
          </a:prstGeom>
          <a:solidFill>
            <a:schemeClr val="accent2">
              <a:lumMod val="20000"/>
              <a:lumOff val="80000"/>
            </a:schemeClr>
          </a:solidFill>
        </p:spPr>
        <p:txBody>
          <a:bodyPr wrap="square">
            <a:spAutoFit/>
          </a:bodyPr>
          <a:lstStyle/>
          <a:p>
            <a:pPr marL="0" indent="0" algn="ctr">
              <a:buClr>
                <a:schemeClr val="tx1"/>
              </a:buClr>
              <a:buNone/>
            </a:pPr>
            <a:r>
              <a:rPr lang="el-GR" sz="2400" b="1" dirty="0">
                <a:solidFill>
                  <a:schemeClr val="tx1"/>
                </a:solidFill>
                <a:latin typeface="+mn-lt"/>
                <a:cs typeface="Times New Roman" panose="02020603050405020304" pitchFamily="18" charset="0"/>
              </a:rPr>
              <a:t>Οι αθλητές/</a:t>
            </a:r>
            <a:r>
              <a:rPr lang="el-GR" sz="2400" b="1" dirty="0" err="1">
                <a:solidFill>
                  <a:schemeClr val="tx1"/>
                </a:solidFill>
                <a:latin typeface="+mn-lt"/>
                <a:cs typeface="Times New Roman" panose="02020603050405020304" pitchFamily="18" charset="0"/>
              </a:rPr>
              <a:t>τριες</a:t>
            </a:r>
            <a:r>
              <a:rPr lang="el-GR" sz="2400" b="1" dirty="0">
                <a:solidFill>
                  <a:schemeClr val="tx1"/>
                </a:solidFill>
                <a:latin typeface="+mn-lt"/>
                <a:cs typeface="Times New Roman" panose="02020603050405020304" pitchFamily="18" charset="0"/>
              </a:rPr>
              <a:t> παρατηρούν και μιμούνται:</a:t>
            </a:r>
          </a:p>
          <a:p>
            <a:pPr algn="just">
              <a:buClr>
                <a:schemeClr val="tx1"/>
              </a:buClr>
              <a:buFont typeface="Wingdings" panose="05000000000000000000" pitchFamily="2" charset="2"/>
              <a:buChar char="§"/>
            </a:pPr>
            <a:r>
              <a:rPr lang="el-GR" sz="2400" dirty="0">
                <a:solidFill>
                  <a:schemeClr val="tx1"/>
                </a:solidFill>
                <a:latin typeface="+mn-lt"/>
                <a:cs typeface="Times New Roman" panose="02020603050405020304" pitchFamily="18" charset="0"/>
              </a:rPr>
              <a:t>Άλλους αθλητές/</a:t>
            </a:r>
            <a:r>
              <a:rPr lang="el-GR" sz="2400" dirty="0" err="1">
                <a:solidFill>
                  <a:schemeClr val="tx1"/>
                </a:solidFill>
                <a:latin typeface="+mn-lt"/>
                <a:cs typeface="Times New Roman" panose="02020603050405020304" pitchFamily="18" charset="0"/>
              </a:rPr>
              <a:t>τριες</a:t>
            </a:r>
            <a:r>
              <a:rPr lang="el-GR" sz="2400" dirty="0">
                <a:solidFill>
                  <a:schemeClr val="tx1"/>
                </a:solidFill>
                <a:latin typeface="+mn-lt"/>
                <a:cs typeface="Times New Roman" panose="02020603050405020304" pitchFamily="18" charset="0"/>
              </a:rPr>
              <a:t> που επιδεικνύουν επιθετική συμπεριφορά</a:t>
            </a:r>
          </a:p>
          <a:p>
            <a:pPr algn="just">
              <a:buClr>
                <a:schemeClr val="tx1"/>
              </a:buClr>
              <a:buFont typeface="Wingdings" panose="05000000000000000000" pitchFamily="2" charset="2"/>
              <a:buChar char="§"/>
            </a:pPr>
            <a:r>
              <a:rPr lang="el-GR" sz="2400" dirty="0">
                <a:solidFill>
                  <a:schemeClr val="tx1"/>
                </a:solidFill>
                <a:latin typeface="+mn-lt"/>
                <a:cs typeface="Times New Roman" panose="02020603050405020304" pitchFamily="18" charset="0"/>
              </a:rPr>
              <a:t>Τον προπονητή/</a:t>
            </a:r>
            <a:r>
              <a:rPr lang="el-GR" sz="2400" dirty="0" err="1">
                <a:solidFill>
                  <a:schemeClr val="tx1"/>
                </a:solidFill>
                <a:latin typeface="+mn-lt"/>
                <a:cs typeface="Times New Roman" panose="02020603050405020304" pitchFamily="18" charset="0"/>
              </a:rPr>
              <a:t>τριας</a:t>
            </a:r>
            <a:r>
              <a:rPr lang="el-GR" sz="2400" dirty="0">
                <a:solidFill>
                  <a:schemeClr val="tx1"/>
                </a:solidFill>
                <a:latin typeface="+mn-lt"/>
                <a:cs typeface="Times New Roman" panose="02020603050405020304" pitchFamily="18" charset="0"/>
              </a:rPr>
              <a:t> που επιδεικνύει επιθετική συμπεριφορά</a:t>
            </a:r>
          </a:p>
        </p:txBody>
      </p:sp>
    </p:spTree>
    <p:extLst>
      <p:ext uri="{BB962C8B-B14F-4D97-AF65-F5344CB8AC3E}">
        <p14:creationId xmlns:p14="http://schemas.microsoft.com/office/powerpoint/2010/main" val="3870580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8153400" cy="1143000"/>
          </a:xfrm>
        </p:spPr>
        <p:txBody>
          <a:bodyPr/>
          <a:lstStyle/>
          <a:p>
            <a:pPr eaLnBrk="1" fontAlgn="auto" hangingPunct="1">
              <a:spcAft>
                <a:spcPts val="0"/>
              </a:spcAft>
              <a:defRPr/>
            </a:pPr>
            <a:r>
              <a:rPr lang="el-GR" sz="4000" b="1" dirty="0">
                <a:solidFill>
                  <a:schemeClr val="tx1"/>
                </a:solidFill>
                <a:cs typeface="Times New Roman" pitchFamily="18" charset="0"/>
              </a:rPr>
              <a:t>Βία &amp; αθλητισμός</a:t>
            </a:r>
            <a:endParaRPr lang="en-US" sz="4000" b="1" dirty="0">
              <a:solidFill>
                <a:schemeClr val="tx1"/>
              </a:solidFill>
              <a:cs typeface="Times New Roman" pitchFamily="18" charset="0"/>
            </a:endParaRPr>
          </a:p>
        </p:txBody>
      </p:sp>
      <p:sp>
        <p:nvSpPr>
          <p:cNvPr id="6" name="Content Placeholder 5"/>
          <p:cNvSpPr>
            <a:spLocks noGrp="1"/>
          </p:cNvSpPr>
          <p:nvPr>
            <p:ph idx="1"/>
          </p:nvPr>
        </p:nvSpPr>
        <p:spPr>
          <a:xfrm>
            <a:off x="219074" y="1295400"/>
            <a:ext cx="8705851" cy="3733800"/>
          </a:xfrm>
        </p:spPr>
        <p:txBody>
          <a:bodyPr/>
          <a:lstStyle/>
          <a:p>
            <a:pPr eaLnBrk="1" hangingPunct="1">
              <a:buFont typeface="Wingdings" panose="05000000000000000000" pitchFamily="2" charset="2"/>
              <a:buChar char="§"/>
            </a:pPr>
            <a:r>
              <a:rPr lang="el-GR" sz="2400" b="1" dirty="0"/>
              <a:t>Δομικές διαφορές  μεταξύ των αθλημάτων </a:t>
            </a:r>
            <a:r>
              <a:rPr lang="el-GR" sz="2400" dirty="0"/>
              <a:t>(αθλήματα που στηρίζονται στη δεξιότητα, αθλήματα χωρίς σωματική επαφή παρουσιάζουν ανύπαρκτη επιθετική συμπεριφορά. Αντίθετα συχνότερα είναι τα φαινόμενα βίας εκεί όπου υπάρχει σωματική επαφή και οι κανονισμοί δεν είναι σαφείς)</a:t>
            </a:r>
          </a:p>
          <a:p>
            <a:pPr eaLnBrk="1" hangingPunct="1">
              <a:buFont typeface="Wingdings" panose="05000000000000000000" pitchFamily="2" charset="2"/>
              <a:buChar char="§"/>
            </a:pPr>
            <a:r>
              <a:rPr lang="el-GR" sz="2400" b="1" dirty="0"/>
              <a:t>Αγωνιστικές περιστάσεις-κρισιμότητα αγώνα</a:t>
            </a:r>
          </a:p>
          <a:p>
            <a:pPr eaLnBrk="1" hangingPunct="1">
              <a:buFont typeface="Wingdings" panose="05000000000000000000" pitchFamily="2" charset="2"/>
              <a:buChar char="§"/>
            </a:pPr>
            <a:r>
              <a:rPr lang="el-GR" sz="2400" b="1" dirty="0"/>
              <a:t>Ατομικές αντιλήψεις (η νίκη ως αυτοσκοπός)</a:t>
            </a:r>
          </a:p>
          <a:p>
            <a:pPr eaLnBrk="1" hangingPunct="1">
              <a:buFont typeface="Wingdings" panose="05000000000000000000" pitchFamily="2" charset="2"/>
              <a:buChar char="§"/>
            </a:pPr>
            <a:r>
              <a:rPr lang="el-GR" sz="2400" b="1" dirty="0"/>
              <a:t>Αλληλεπιδράσεις θεατών-αθλητών</a:t>
            </a:r>
          </a:p>
          <a:p>
            <a:pPr eaLnBrk="1" hangingPunct="1">
              <a:buFont typeface="Wingdings" panose="05000000000000000000" pitchFamily="2" charset="2"/>
              <a:buChar char="§"/>
            </a:pPr>
            <a:r>
              <a:rPr lang="el-GR" sz="2400" b="1" dirty="0"/>
              <a:t>Ρόλος των ΜΜΕ</a:t>
            </a:r>
          </a:p>
          <a:p>
            <a:pPr marL="0" indent="0" eaLnBrk="1" hangingPunct="1">
              <a:buSzPct val="45000"/>
              <a:buNone/>
              <a:tabLst>
                <a:tab pos="214313" algn="l"/>
                <a:tab pos="319088" algn="l"/>
                <a:tab pos="768350" algn="l"/>
                <a:tab pos="1217613" algn="l"/>
                <a:tab pos="1666875" algn="l"/>
                <a:tab pos="2116138" algn="l"/>
                <a:tab pos="2565400" algn="l"/>
                <a:tab pos="3014663" algn="l"/>
                <a:tab pos="3463925" algn="l"/>
                <a:tab pos="3913188" algn="l"/>
                <a:tab pos="4362450" algn="l"/>
                <a:tab pos="4811713" algn="l"/>
                <a:tab pos="5260975" algn="l"/>
                <a:tab pos="5710238" algn="l"/>
                <a:tab pos="6159500" algn="l"/>
                <a:tab pos="6608763" algn="l"/>
                <a:tab pos="7058025" algn="l"/>
                <a:tab pos="7507288" algn="l"/>
                <a:tab pos="7956550" algn="l"/>
                <a:tab pos="8405813" algn="l"/>
                <a:tab pos="8855075" algn="l"/>
              </a:tabLst>
              <a:defRPr/>
            </a:pPr>
            <a:endParaRPr lang="el-GR" sz="2800" dirty="0">
              <a:latin typeface="Garamond" pitchFamily="18" charset="0"/>
            </a:endParaRPr>
          </a:p>
        </p:txBody>
      </p:sp>
      <p:pic>
        <p:nvPicPr>
          <p:cNvPr id="4" name="Picture 3" descr="λ.jpg"/>
          <p:cNvPicPr>
            <a:picLocks noChangeAspect="1"/>
          </p:cNvPicPr>
          <p:nvPr/>
        </p:nvPicPr>
        <p:blipFill>
          <a:blip r:embed="rId3" cstate="print"/>
          <a:stretch>
            <a:fillRect/>
          </a:stretch>
        </p:blipFill>
        <p:spPr>
          <a:xfrm>
            <a:off x="6400800" y="4038600"/>
            <a:ext cx="2524125" cy="2600325"/>
          </a:xfrm>
          <a:prstGeom prst="rect">
            <a:avLst/>
          </a:prstGeom>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4D08E55-19A4-4E8C-8093-1EBC7E9F8F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66691</TotalTime>
  <Words>2459</Words>
  <Application>Microsoft Office PowerPoint</Application>
  <PresentationFormat>Προβολή στην οθόνη (4:3)</PresentationFormat>
  <Paragraphs>333</Paragraphs>
  <Slides>34</Slides>
  <Notes>31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34</vt:i4>
      </vt:variant>
    </vt:vector>
  </HeadingPairs>
  <TitlesOfParts>
    <vt:vector size="42" baseType="lpstr">
      <vt:lpstr>Adobe Caslon Pro</vt:lpstr>
      <vt:lpstr>Arial</vt:lpstr>
      <vt:lpstr>Calibri</vt:lpstr>
      <vt:lpstr>Garamond</vt:lpstr>
      <vt:lpstr>Times New Roman</vt:lpstr>
      <vt:lpstr>Wingdings</vt:lpstr>
      <vt:lpstr>Wingdings 3</vt:lpstr>
      <vt:lpstr>Θέμα του Office</vt:lpstr>
      <vt:lpstr>Παρουσίαση του PowerPoint</vt:lpstr>
      <vt:lpstr>Χρονολόγιο βιαιοτήτων στον αθλητισμό</vt:lpstr>
      <vt:lpstr>Χρονολόγιο βιαιοτήτων στον αθλητισμό</vt:lpstr>
      <vt:lpstr>Τραγωδίες στα ποδοσφαιρικά γήπεδα στη Μ. Βρετανία</vt:lpstr>
      <vt:lpstr>Ορισμοί &amp; αποσαφήνιση των όρων</vt:lpstr>
      <vt:lpstr>Επιθετικότητα, βία &amp; αθλητισμός</vt:lpstr>
      <vt:lpstr>Ψυχολογικές θεωρίες για την επιθετικότητα</vt:lpstr>
      <vt:lpstr>Θεωρία κοινωνικής μάθησης (Bandura, 1997)</vt:lpstr>
      <vt:lpstr>Βία &amp; αθλητισμός</vt:lpstr>
      <vt:lpstr>Βία &amp; αθλητισμός</vt:lpstr>
      <vt:lpstr>Παρουσίαση του PowerPoint</vt:lpstr>
      <vt:lpstr>Συνθήκες που προάγουν την βία στους αγωνιστικούς χώρους μεταξύ αθλητών</vt:lpstr>
      <vt:lpstr>Παρουσίαση του PowerPoint</vt:lpstr>
      <vt:lpstr>Κοινωνικές αιτίες δημιουργίας βίαιων συμπεριφορών στις κερκίδες μεταξύ των οπαδών</vt:lpstr>
      <vt:lpstr>Η βία στον αθλητισμό ενισχύεται από:</vt:lpstr>
      <vt:lpstr>Θάνατοι από συμπλοκές οπαδών στην Ελλάδα</vt:lpstr>
      <vt:lpstr>Θάνατοι από συμπλοκές οπαδών στην Ελλάδα</vt:lpstr>
      <vt:lpstr>Τρόποι αντιμετώπισης</vt:lpstr>
      <vt:lpstr>Τι μπορούμε να κάνουμε?</vt:lpstr>
      <vt:lpstr>Ο ρόλος των ΜΜΕ</vt:lpstr>
      <vt:lpstr>Παρουσίαση του PowerPoint</vt:lpstr>
      <vt:lpstr>Επιθετικότητα και σχολικό περιβάλλον</vt:lpstr>
      <vt:lpstr>Παρουσίαση του PowerPoint</vt:lpstr>
      <vt:lpstr>Παρουσίαση του PowerPoint</vt:lpstr>
      <vt:lpstr>Παρουσίαση του PowerPoint</vt:lpstr>
      <vt:lpstr>Παρουσίαση του PowerPoint</vt:lpstr>
      <vt:lpstr>Η επιθετικότητα των μαθητών σχετίζεται με:</vt:lpstr>
      <vt:lpstr>Παρουσίαση του PowerPoint</vt:lpstr>
      <vt:lpstr>Παρουσίαση του PowerPoint</vt:lpstr>
      <vt:lpstr>Παρουσίαση του PowerPoint</vt:lpstr>
      <vt:lpstr>Η Ολυμπιακή Παιδεία στην πράξη</vt:lpstr>
      <vt:lpstr>Προτάσεις προς του/τις ΚΦΑ</vt:lpstr>
      <vt:lpstr>Προτάσεις για σχέδια μαθήματος</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Thessaly Department of Physical Education  &amp; Sport Science</dc:title>
  <dc:creator>dafu</dc:creator>
  <dc:description>2010 puzzle piece powerpoint template from presentationpro.com</dc:description>
  <cp:lastModifiedBy>R</cp:lastModifiedBy>
  <cp:revision>1081</cp:revision>
  <dcterms:created xsi:type="dcterms:W3CDTF">2012-09-14T15:43:49Z</dcterms:created>
  <dcterms:modified xsi:type="dcterms:W3CDTF">2025-12-08T20:02:09Z</dcterms:modified>
  <cp:category>2010 business concepts</cp:category>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TC018813489991</vt:lpwstr>
  </property>
</Properties>
</file>