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7" r:id="rId4"/>
    <p:sldId id="268" r:id="rId5"/>
    <p:sldId id="272" r:id="rId6"/>
    <p:sldId id="273" r:id="rId7"/>
    <p:sldId id="269" r:id="rId8"/>
    <p:sldId id="270" r:id="rId9"/>
    <p:sldId id="271" r:id="rId10"/>
    <p:sldId id="274" r:id="rId11"/>
    <p:sldId id="275" r:id="rId12"/>
    <p:sldId id="276" r:id="rId13"/>
    <p:sldId id="277" r:id="rId14"/>
    <p:sldId id="278" r:id="rId15"/>
    <p:sldId id="279" r:id="rId16"/>
    <p:sldId id="280" r:id="rId17"/>
    <p:sldId id="281" r:id="rId18"/>
    <p:sldId id="257" r:id="rId19"/>
    <p:sldId id="258" r:id="rId20"/>
    <p:sldId id="264" r:id="rId21"/>
    <p:sldId id="259" r:id="rId22"/>
    <p:sldId id="260" r:id="rId23"/>
    <p:sldId id="261" r:id="rId24"/>
    <p:sldId id="262" r:id="rId25"/>
    <p:sldId id="263" r:id="rId2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4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Στυλ κύριου τίτλου</a:t>
            </a:r>
            <a:endParaRPr kumimoji="0" lang="en-US"/>
          </a:p>
        </p:txBody>
      </p:sp>
      <p:sp>
        <p:nvSpPr>
          <p:cNvPr id="28" name="Θέση ημερομηνίας 27"/>
          <p:cNvSpPr>
            <a:spLocks noGrp="1"/>
          </p:cNvSpPr>
          <p:nvPr>
            <p:ph type="dt" sz="half" idx="10"/>
          </p:nvPr>
        </p:nvSpPr>
        <p:spPr/>
        <p:txBody>
          <a:bodyPr/>
          <a:lstStyle/>
          <a:p>
            <a:fld id="{28BE4C6E-D254-43E5-A105-DB4EA5F24BEB}" type="datetimeFigureOut">
              <a:rPr lang="el-GR" smtClean="0"/>
              <a:t>10/5/2022</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41716E87-6CCD-4A6B-908A-043B821B788B}" type="slidenum">
              <a:rPr lang="el-GR" smtClean="0"/>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28BE4C6E-D254-43E5-A105-DB4EA5F24BEB}" type="datetimeFigureOut">
              <a:rPr lang="el-GR" smtClean="0"/>
              <a:t>10/5/2022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1716E87-6CCD-4A6B-908A-043B821B788B}"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28BE4C6E-D254-43E5-A105-DB4EA5F24BEB}" type="datetimeFigureOut">
              <a:rPr lang="el-GR" smtClean="0"/>
              <a:t>10/5/2022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1716E87-6CCD-4A6B-908A-043B821B788B}"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28BE4C6E-D254-43E5-A105-DB4EA5F24BEB}" type="datetimeFigureOut">
              <a:rPr lang="el-GR" smtClean="0"/>
              <a:t>10/5/2022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41716E87-6CCD-4A6B-908A-043B821B788B}"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28BE4C6E-D254-43E5-A105-DB4EA5F24BEB}" type="datetimeFigureOut">
              <a:rPr lang="el-GR" smtClean="0"/>
              <a:t>10/5/2022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41716E87-6CCD-4A6B-908A-043B821B788B}"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28BE4C6E-D254-43E5-A105-DB4EA5F24BEB}" type="datetimeFigureOut">
              <a:rPr lang="el-GR" smtClean="0"/>
              <a:t>10/5/2022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1716E87-6CCD-4A6B-908A-043B821B788B}"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28BE4C6E-D254-43E5-A105-DB4EA5F24BEB}" type="datetimeFigureOut">
              <a:rPr lang="el-GR" smtClean="0"/>
              <a:t>10/5/2022</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41716E87-6CCD-4A6B-908A-043B821B788B}"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28BE4C6E-D254-43E5-A105-DB4EA5F24BEB}" type="datetimeFigureOut">
              <a:rPr lang="el-GR" smtClean="0"/>
              <a:t>10/5/2022</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41716E87-6CCD-4A6B-908A-043B821B788B}"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28BE4C6E-D254-43E5-A105-DB4EA5F24BEB}" type="datetimeFigureOut">
              <a:rPr lang="el-GR" smtClean="0"/>
              <a:t>10/5/2022</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41716E87-6CCD-4A6B-908A-043B821B788B}"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28BE4C6E-D254-43E5-A105-DB4EA5F24BEB}" type="datetimeFigureOut">
              <a:rPr lang="el-GR" smtClean="0"/>
              <a:t>10/5/2022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1716E87-6CCD-4A6B-908A-043B821B788B}"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28BE4C6E-D254-43E5-A105-DB4EA5F24BEB}" type="datetimeFigureOut">
              <a:rPr lang="el-GR" smtClean="0"/>
              <a:t>10/5/2022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41716E87-6CCD-4A6B-908A-043B821B788B}"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8BE4C6E-D254-43E5-A105-DB4EA5F24BEB}" type="datetimeFigureOut">
              <a:rPr lang="el-GR" smtClean="0"/>
              <a:t>10/5/2022</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1716E87-6CCD-4A6B-908A-043B821B788B}" type="slidenum">
              <a:rPr lang="el-GR" smtClean="0"/>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a:bodyPr>
          <a:lstStyle/>
          <a:p>
            <a:r>
              <a:rPr lang="el-GR" sz="3600" dirty="0" err="1" smtClean="0"/>
              <a:t>Υποθεσεισ</a:t>
            </a:r>
            <a:r>
              <a:rPr lang="el-GR" sz="3600" dirty="0" smtClean="0"/>
              <a:t> </a:t>
            </a:r>
            <a:r>
              <a:rPr lang="el-GR" sz="3600" dirty="0" err="1" smtClean="0"/>
              <a:t>εργασιασ</a:t>
            </a:r>
            <a:r>
              <a:rPr lang="el-GR" sz="3600" dirty="0" smtClean="0"/>
              <a:t>-</a:t>
            </a:r>
            <a:r>
              <a:rPr lang="el-GR" sz="3600" dirty="0" err="1" smtClean="0"/>
              <a:t>πρακτικα</a:t>
            </a:r>
            <a:r>
              <a:rPr lang="el-GR" sz="3600" dirty="0" smtClean="0"/>
              <a:t> </a:t>
            </a:r>
            <a:r>
              <a:rPr lang="el-GR" sz="3600" dirty="0" err="1" smtClean="0"/>
              <a:t>θεματα</a:t>
            </a:r>
            <a:r>
              <a:rPr lang="el-GR" sz="3600" dirty="0"/>
              <a:t/>
            </a:r>
            <a:br>
              <a:rPr lang="el-GR" sz="3600" dirty="0"/>
            </a:br>
            <a:r>
              <a:rPr lang="el-GR" sz="3600" dirty="0" err="1" smtClean="0"/>
              <a:t>δικαιο</a:t>
            </a:r>
            <a:r>
              <a:rPr lang="el-GR" sz="3600" dirty="0" smtClean="0"/>
              <a:t> </a:t>
            </a:r>
            <a:r>
              <a:rPr lang="el-GR" sz="3600" dirty="0" err="1" smtClean="0"/>
              <a:t>ανταγωνισμου</a:t>
            </a:r>
            <a:r>
              <a:rPr lang="el-GR" sz="3600" dirty="0" smtClean="0"/>
              <a:t> </a:t>
            </a:r>
            <a:r>
              <a:rPr lang="el-GR" sz="3600" dirty="0" err="1" smtClean="0"/>
              <a:t>τησ</a:t>
            </a:r>
            <a:r>
              <a:rPr lang="el-GR" sz="3600" dirty="0" smtClean="0"/>
              <a:t> </a:t>
            </a:r>
            <a:r>
              <a:rPr lang="el-GR" sz="3600" dirty="0" err="1" smtClean="0"/>
              <a:t>εε</a:t>
            </a:r>
            <a:endParaRPr lang="el-GR" sz="3600" dirty="0"/>
          </a:p>
        </p:txBody>
      </p:sp>
      <p:sp>
        <p:nvSpPr>
          <p:cNvPr id="3" name="Υπότιτλος 2"/>
          <p:cNvSpPr>
            <a:spLocks noGrp="1"/>
          </p:cNvSpPr>
          <p:nvPr>
            <p:ph type="subTitle" idx="1"/>
          </p:nvPr>
        </p:nvSpPr>
        <p:spPr/>
        <p:txBody>
          <a:bodyPr/>
          <a:lstStyle/>
          <a:p>
            <a:r>
              <a:rPr lang="el-GR" dirty="0" smtClean="0"/>
              <a:t>Δρ Δημήτριος </a:t>
            </a:r>
            <a:r>
              <a:rPr lang="el-GR" dirty="0" err="1" smtClean="0"/>
              <a:t>Βουγιούκας</a:t>
            </a:r>
            <a:endParaRPr lang="el-GR" dirty="0"/>
          </a:p>
        </p:txBody>
      </p:sp>
    </p:spTree>
    <p:extLst>
      <p:ext uri="{BB962C8B-B14F-4D97-AF65-F5344CB8AC3E}">
        <p14:creationId xmlns:p14="http://schemas.microsoft.com/office/powerpoint/2010/main" val="24876268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Πρακτικό 1 : Απάντηση</a:t>
            </a:r>
          </a:p>
        </p:txBody>
      </p:sp>
      <p:sp>
        <p:nvSpPr>
          <p:cNvPr id="3" name="Θέση περιεχομένου 2"/>
          <p:cNvSpPr>
            <a:spLocks noGrp="1"/>
          </p:cNvSpPr>
          <p:nvPr>
            <p:ph idx="1"/>
          </p:nvPr>
        </p:nvSpPr>
        <p:spPr/>
        <p:txBody>
          <a:bodyPr/>
          <a:lstStyle/>
          <a:p>
            <a:r>
              <a:rPr lang="el-GR" dirty="0"/>
              <a:t>Επομένως, δεν τίθεται ζήτημα παραβίασης του αρ. 101, παρ. 1, </a:t>
            </a:r>
            <a:r>
              <a:rPr lang="el-GR" dirty="0" smtClean="0"/>
              <a:t>ΣΛΕΕ, από τη σχετική ρήτρα της σύμβασης επιλεκτικής διανομής. </a:t>
            </a:r>
            <a:r>
              <a:rPr lang="el-GR" dirty="0"/>
              <a:t>Ακόμα όμως και αν κρινόταν ότι ενέπιπτε στο πεδίο εφαρμογής του 101, θα μπορούσε να τύχει απαλλαγής, βάσει της παρ. 3 του 101 (ή με βάση τις ειδικές διατάξεις του κανονισμού ομαδικής απαλλαγής για τις κάθετες συμφωνίες, 330/2010).</a:t>
            </a:r>
          </a:p>
          <a:p>
            <a:endParaRPr lang="el-GR" dirty="0"/>
          </a:p>
        </p:txBody>
      </p:sp>
    </p:spTree>
    <p:extLst>
      <p:ext uri="{BB962C8B-B14F-4D97-AF65-F5344CB8AC3E}">
        <p14:creationId xmlns:p14="http://schemas.microsoft.com/office/powerpoint/2010/main" val="19575795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Πρακτικό 2</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Η αεροπορική εταιρεία </a:t>
            </a:r>
            <a:r>
              <a:rPr lang="en-US" dirty="0" smtClean="0"/>
              <a:t>Air Romania, </a:t>
            </a:r>
            <a:r>
              <a:rPr lang="el-GR" dirty="0" smtClean="0"/>
              <a:t>με έδρα το Βουκουρέστι της Ρουμανίας πραγματοποιεί πτήσεις σε διάφορους ευρωπαϊκούς προορισμούς, ανάμεσα στους οποίους και το αεροδρόμιο της Βαρσοβίας, το οποίο διαχειρίζεται η εταιρεία </a:t>
            </a:r>
            <a:r>
              <a:rPr lang="en-US" dirty="0" err="1" smtClean="0"/>
              <a:t>AirportWar</a:t>
            </a:r>
            <a:r>
              <a:rPr lang="el-GR" dirty="0"/>
              <a:t>, η οποία αποτελεί ελεγχόμενη από το </a:t>
            </a:r>
            <a:r>
              <a:rPr lang="el-GR" dirty="0" smtClean="0"/>
              <a:t>πολωνικό δημόσιο </a:t>
            </a:r>
            <a:r>
              <a:rPr lang="el-GR" dirty="0"/>
              <a:t>κεφαλαιουχική </a:t>
            </a:r>
            <a:r>
              <a:rPr lang="el-GR" dirty="0" smtClean="0"/>
              <a:t>εταιρία. Η </a:t>
            </a:r>
            <a:r>
              <a:rPr lang="fr-FR" dirty="0"/>
              <a:t>Air </a:t>
            </a:r>
            <a:r>
              <a:rPr lang="fr-FR" dirty="0" smtClean="0"/>
              <a:t>Romania</a:t>
            </a:r>
            <a:r>
              <a:rPr lang="el-GR" dirty="0" smtClean="0"/>
              <a:t> διαπιστώνει ότι η </a:t>
            </a:r>
            <a:r>
              <a:rPr lang="fr-FR" dirty="0" err="1" smtClean="0"/>
              <a:t>AirportWar</a:t>
            </a:r>
            <a:r>
              <a:rPr lang="el-GR" dirty="0" smtClean="0"/>
              <a:t> εφαρμόζει πολιτική διάκρισης όσον αφορά </a:t>
            </a:r>
            <a:r>
              <a:rPr lang="el-GR" dirty="0"/>
              <a:t>την </a:t>
            </a:r>
            <a:r>
              <a:rPr lang="el-GR" dirty="0" smtClean="0"/>
              <a:t>καταβολή ανταλλάγματος </a:t>
            </a:r>
            <a:r>
              <a:rPr lang="el-GR" dirty="0"/>
              <a:t>υπό τη μορφή τελών </a:t>
            </a:r>
            <a:r>
              <a:rPr lang="el-GR" dirty="0" smtClean="0"/>
              <a:t>αερολιμένα στις </a:t>
            </a:r>
            <a:r>
              <a:rPr lang="el-GR" dirty="0"/>
              <a:t>αεροπορικές εταιρείες </a:t>
            </a:r>
            <a:r>
              <a:rPr lang="el-GR" dirty="0" smtClean="0"/>
              <a:t>για τις υπηρεσίες </a:t>
            </a:r>
            <a:r>
              <a:rPr lang="el-GR" dirty="0"/>
              <a:t>χρήσεως του </a:t>
            </a:r>
            <a:r>
              <a:rPr lang="el-GR" dirty="0" smtClean="0"/>
              <a:t>αερολιμένα οι οποίες συνίστανται </a:t>
            </a:r>
            <a:r>
              <a:rPr lang="el-GR" dirty="0"/>
              <a:t>κατά βάση στον έλεγχο των αεροσκαφών, των επιβατών και των φορτίων</a:t>
            </a:r>
            <a:r>
              <a:rPr lang="el-GR" dirty="0" smtClean="0"/>
              <a:t>. Πιο συγκεκριμένα, εφαρμόζει πολιτική μεγάλων εκπτώσεων όσον αφορά στην πληρωμή των τελών στον πολωνικό αερομεταφορέα </a:t>
            </a:r>
            <a:r>
              <a:rPr lang="en-US" dirty="0" err="1" smtClean="0"/>
              <a:t>AirPol</a:t>
            </a:r>
            <a:r>
              <a:rPr lang="el-GR" dirty="0" smtClean="0"/>
              <a:t>, την πλειοψηφία του μετοχικού κεφαλαίου του κατέχει το πολωνικό δημόσιο. </a:t>
            </a:r>
          </a:p>
        </p:txBody>
      </p:sp>
    </p:spTree>
    <p:extLst>
      <p:ext uri="{BB962C8B-B14F-4D97-AF65-F5344CB8AC3E}">
        <p14:creationId xmlns:p14="http://schemas.microsoft.com/office/powerpoint/2010/main" val="9762658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Πρακτικό 2</a:t>
            </a:r>
            <a:endParaRPr lang="el-GR" dirty="0"/>
          </a:p>
        </p:txBody>
      </p:sp>
      <p:sp>
        <p:nvSpPr>
          <p:cNvPr id="3" name="Θέση περιεχομένου 2"/>
          <p:cNvSpPr>
            <a:spLocks noGrp="1"/>
          </p:cNvSpPr>
          <p:nvPr>
            <p:ph idx="1"/>
          </p:nvPr>
        </p:nvSpPr>
        <p:spPr/>
        <p:txBody>
          <a:bodyPr/>
          <a:lstStyle/>
          <a:p>
            <a:r>
              <a:rPr lang="el-GR" dirty="0"/>
              <a:t>Η </a:t>
            </a:r>
            <a:r>
              <a:rPr lang="el-GR" dirty="0" err="1"/>
              <a:t>Air</a:t>
            </a:r>
            <a:r>
              <a:rPr lang="el-GR" dirty="0"/>
              <a:t> </a:t>
            </a:r>
            <a:r>
              <a:rPr lang="el-GR" dirty="0" err="1"/>
              <a:t>Romania</a:t>
            </a:r>
            <a:r>
              <a:rPr lang="el-GR" dirty="0"/>
              <a:t> θεωρεί ότι ζημιώνεται από αυτή την πρακτική καθώς η </a:t>
            </a:r>
            <a:r>
              <a:rPr lang="el-GR" dirty="0" err="1"/>
              <a:t>AirPol</a:t>
            </a:r>
            <a:r>
              <a:rPr lang="el-GR" dirty="0"/>
              <a:t> στις πτήσεις που ανταγωνίζονται από το αεροδρόμιο της Βαρσοβίας μπορεί να εφαρμόζει ιδιαίτερα χαμηλές τιμές. Ταυτόχρονα, θεωρεί πολύ υψηλό το κόστος των τελών </a:t>
            </a:r>
            <a:r>
              <a:rPr lang="el-GR" dirty="0" smtClean="0"/>
              <a:t>στο αεροδρόμιο της Βαρσοβίας. Είναι έτοιμη λόγω της κατάστασης να αποσυρθεί από τις εν λόγω αγορές. Κάνει καταγγελία στην Ευρωπαϊκή Επιτροπή επικαλούμενη παραβίαση του άρθρου 102 ΣΛΕΕ. </a:t>
            </a:r>
            <a:endParaRPr lang="el-GR" dirty="0"/>
          </a:p>
          <a:p>
            <a:endParaRPr lang="el-GR" dirty="0"/>
          </a:p>
        </p:txBody>
      </p:sp>
    </p:spTree>
    <p:extLst>
      <p:ext uri="{BB962C8B-B14F-4D97-AF65-F5344CB8AC3E}">
        <p14:creationId xmlns:p14="http://schemas.microsoft.com/office/powerpoint/2010/main" val="4077835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Πρακτικό 2</a:t>
            </a:r>
            <a:endParaRPr lang="el-GR" dirty="0"/>
          </a:p>
        </p:txBody>
      </p:sp>
      <p:sp>
        <p:nvSpPr>
          <p:cNvPr id="3" name="Θέση περιεχομένου 2"/>
          <p:cNvSpPr>
            <a:spLocks noGrp="1"/>
          </p:cNvSpPr>
          <p:nvPr>
            <p:ph idx="1"/>
          </p:nvPr>
        </p:nvSpPr>
        <p:spPr/>
        <p:txBody>
          <a:bodyPr/>
          <a:lstStyle/>
          <a:p>
            <a:r>
              <a:rPr lang="el-GR" dirty="0"/>
              <a:t>Η εταιρεία </a:t>
            </a:r>
            <a:r>
              <a:rPr lang="fr-FR" dirty="0" err="1" smtClean="0"/>
              <a:t>AirportWar</a:t>
            </a:r>
            <a:r>
              <a:rPr lang="el-GR" dirty="0" smtClean="0"/>
              <a:t> στις αιτιάσεις της ενώπιον της Ευρωπαϊκής Επιτροπής απορρίπτει την καταγγελία. Θεωρεί ότι το άρθρο 102 ΣΛΕΕ και γενικά οι κανόνες ανταγωνισμού δεν βρίσκουν εφαρμογή στις πρακτικές της καθώς είναι επιφορτισμένη με την άσκηση δημόσιας εξουσίας από το πολωνικό δημόσιο.</a:t>
            </a:r>
          </a:p>
          <a:p>
            <a:r>
              <a:rPr lang="el-GR" dirty="0" smtClean="0"/>
              <a:t>Ευσταθεί το επιχείρημά της;</a:t>
            </a:r>
            <a:endParaRPr lang="el-GR" dirty="0"/>
          </a:p>
        </p:txBody>
      </p:sp>
    </p:spTree>
    <p:extLst>
      <p:ext uri="{BB962C8B-B14F-4D97-AF65-F5344CB8AC3E}">
        <p14:creationId xmlns:p14="http://schemas.microsoft.com/office/powerpoint/2010/main" val="25928775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Πρακτικό 2-Απάντηση</a:t>
            </a:r>
            <a:endParaRPr lang="el-GR" dirty="0"/>
          </a:p>
        </p:txBody>
      </p:sp>
      <p:sp>
        <p:nvSpPr>
          <p:cNvPr id="3" name="Θέση περιεχομένου 2"/>
          <p:cNvSpPr>
            <a:spLocks noGrp="1"/>
          </p:cNvSpPr>
          <p:nvPr>
            <p:ph idx="1"/>
          </p:nvPr>
        </p:nvSpPr>
        <p:spPr/>
        <p:txBody>
          <a:bodyPr>
            <a:normAutofit lnSpcReduction="10000"/>
          </a:bodyPr>
          <a:lstStyle/>
          <a:p>
            <a:r>
              <a:rPr lang="el-GR" dirty="0" smtClean="0"/>
              <a:t>Προκειμένου να διαπιστώσουμε αν το άρθρο 102 ΣΛΕΕ το οποίο </a:t>
            </a:r>
            <a:r>
              <a:rPr lang="el-GR" dirty="0"/>
              <a:t>προβλέπει ότι : «Είναι ασυμβίβαστη με την εσωτερική αγορά και απαγορεύεται, κατά το μέτρο που δύναται να επηρεάσει το εμπόριο μεταξύ κρατών μελών, η καταχρηστική εκμετάλλευση από μία ή περισσότερες επιχειρήσεις της δεσπόζουσας θέσης τους εντός της εσωτερικής αγοράς ή σημαντικού τμήματός </a:t>
            </a:r>
            <a:r>
              <a:rPr lang="el-GR" dirty="0" smtClean="0"/>
              <a:t>της», οφείλουμε να διαπιστώσουμε κατά πόσο η εταιρεία </a:t>
            </a:r>
            <a:r>
              <a:rPr lang="fr-FR" dirty="0" err="1" smtClean="0"/>
              <a:t>AirportWar</a:t>
            </a:r>
            <a:r>
              <a:rPr lang="el-GR" dirty="0" smtClean="0"/>
              <a:t>, αποτελεί επιχείρηση, αν δηλαδή ασκεί οικονομική δραστηριότητα.</a:t>
            </a:r>
            <a:endParaRPr lang="el-GR" dirty="0"/>
          </a:p>
        </p:txBody>
      </p:sp>
    </p:spTree>
    <p:extLst>
      <p:ext uri="{BB962C8B-B14F-4D97-AF65-F5344CB8AC3E}">
        <p14:creationId xmlns:p14="http://schemas.microsoft.com/office/powerpoint/2010/main" val="28111324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Πρακτικό 2-Απάντηση</a:t>
            </a:r>
          </a:p>
        </p:txBody>
      </p:sp>
      <p:sp>
        <p:nvSpPr>
          <p:cNvPr id="3" name="Θέση περιεχομένου 2"/>
          <p:cNvSpPr>
            <a:spLocks noGrp="1"/>
          </p:cNvSpPr>
          <p:nvPr>
            <p:ph idx="1"/>
          </p:nvPr>
        </p:nvSpPr>
        <p:spPr/>
        <p:txBody>
          <a:bodyPr>
            <a:normAutofit fontScale="77500" lnSpcReduction="20000"/>
          </a:bodyPr>
          <a:lstStyle/>
          <a:p>
            <a:r>
              <a:rPr lang="el-GR" dirty="0"/>
              <a:t>Από τη νομολογία του Δικαστηρίου προκύπτει ότι η έννοια της επιχείρησης στο </a:t>
            </a:r>
            <a:r>
              <a:rPr lang="el-GR" dirty="0" err="1" smtClean="0"/>
              <a:t>ενωσιακό</a:t>
            </a:r>
            <a:r>
              <a:rPr lang="el-GR" dirty="0" smtClean="0"/>
              <a:t> </a:t>
            </a:r>
            <a:r>
              <a:rPr lang="el-GR" dirty="0"/>
              <a:t>δίκαιο ανταγωνισμού περιλαμβάνει κάθε οργανισμό που ασκεί οικονομική δραστηριότητα, ανεξάρτητα από το νομικό καθεστώς του εν λόγω οργανισμού και τον τρόπο χρηματοδότησής του. Τα άρθρα </a:t>
            </a:r>
            <a:r>
              <a:rPr lang="el-GR" dirty="0" smtClean="0"/>
              <a:t>101 </a:t>
            </a:r>
            <a:r>
              <a:rPr lang="el-GR" dirty="0"/>
              <a:t>και </a:t>
            </a:r>
            <a:r>
              <a:rPr lang="el-GR" dirty="0" smtClean="0"/>
              <a:t>102 </a:t>
            </a:r>
            <a:r>
              <a:rPr lang="el-GR" dirty="0"/>
              <a:t>της συνθήκης ισχύουν για τις πρακτικές ενός δημόσιου οργανισμού όταν διαπιστώνεται </a:t>
            </a:r>
            <a:r>
              <a:rPr lang="el-GR" dirty="0" smtClean="0"/>
              <a:t>ότι </a:t>
            </a:r>
            <a:r>
              <a:rPr lang="el-GR" dirty="0"/>
              <a:t>το κράτος ασκεί οικονομικές δραστηριότητες βιομηχανικού ή εμπορικού χαρακτήρα που συνίστανται στην προσφορά αγαθών ή υπηρεσιών στην αγορά. Δεν έχει σημασία εάν το κράτος ενεργεί άμεσα μέσω ενός οργάνου που αποτελεί μέρος της δημόσιας διοίκησης ή μέσω ενός οργανισμού στον οποίο έχει παραχωρήσει ειδικά ή αποκλειστικά δικαιώματα. Για το λόγο αυτό, είναι απαραίτητο να εξεταστεί η φύση των δραστηριοτήτων που ασκεί η δημόσια επιχείρηση ή ο οργανισμός στον οποίο το κράτος έχει παραχωρήσει ειδικά ή αποκλειστικά </a:t>
            </a:r>
            <a:r>
              <a:rPr lang="el-GR" dirty="0" smtClean="0"/>
              <a:t>δικαιώματα.</a:t>
            </a:r>
            <a:endParaRPr lang="el-GR" dirty="0"/>
          </a:p>
        </p:txBody>
      </p:sp>
    </p:spTree>
    <p:extLst>
      <p:ext uri="{BB962C8B-B14F-4D97-AF65-F5344CB8AC3E}">
        <p14:creationId xmlns:p14="http://schemas.microsoft.com/office/powerpoint/2010/main" val="30351502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Πρακτικό 2-Απάντηση</a:t>
            </a:r>
          </a:p>
        </p:txBody>
      </p:sp>
      <p:sp>
        <p:nvSpPr>
          <p:cNvPr id="3" name="Θέση περιεχομένου 2"/>
          <p:cNvSpPr>
            <a:spLocks noGrp="1"/>
          </p:cNvSpPr>
          <p:nvPr>
            <p:ph idx="1"/>
          </p:nvPr>
        </p:nvSpPr>
        <p:spPr/>
        <p:txBody>
          <a:bodyPr>
            <a:normAutofit fontScale="62500" lnSpcReduction="20000"/>
          </a:bodyPr>
          <a:lstStyle/>
          <a:p>
            <a:r>
              <a:rPr lang="el-GR" dirty="0" smtClean="0"/>
              <a:t>Το </a:t>
            </a:r>
            <a:r>
              <a:rPr lang="el-GR" dirty="0"/>
              <a:t>Δικαστήριο ήδη αντιμετώπισε σε ορισμένες αποφάσεις του το ζήτημα </a:t>
            </a:r>
            <a:r>
              <a:rPr lang="el-GR" dirty="0" smtClean="0"/>
              <a:t>του χαρακτηρισμού </a:t>
            </a:r>
            <a:r>
              <a:rPr lang="el-GR" dirty="0"/>
              <a:t>των δραστηριοτήτων οργάνου διοικήσεως </a:t>
            </a:r>
            <a:r>
              <a:rPr lang="el-GR" dirty="0" smtClean="0"/>
              <a:t>αερολιμένα (βλ. υπόθεση </a:t>
            </a:r>
            <a:r>
              <a:rPr lang="el-GR" dirty="0"/>
              <a:t>Αεροδρόμια Παρισίων, </a:t>
            </a:r>
            <a:r>
              <a:rPr lang="fr-FR" dirty="0" smtClean="0"/>
              <a:t>C-82/01</a:t>
            </a:r>
            <a:r>
              <a:rPr lang="el-GR" dirty="0" smtClean="0"/>
              <a:t>).</a:t>
            </a:r>
          </a:p>
          <a:p>
            <a:r>
              <a:rPr lang="el-GR" dirty="0"/>
              <a:t>Στο πλαίσιο αυτό, κατέληξε εν γένει </a:t>
            </a:r>
            <a:r>
              <a:rPr lang="el-GR" dirty="0" smtClean="0"/>
              <a:t>στο συμπέρασμα </a:t>
            </a:r>
            <a:r>
              <a:rPr lang="el-GR" dirty="0"/>
              <a:t>ότι ασκεί οικονομική δραστηριότητα όποιος παρέχει «αερολιμενικές υπηρεσίες έναντι </a:t>
            </a:r>
            <a:r>
              <a:rPr lang="el-GR" dirty="0" smtClean="0"/>
              <a:t>αμοιβής προερχόμενης</a:t>
            </a:r>
            <a:r>
              <a:rPr lang="el-GR" dirty="0"/>
              <a:t>, μεταξύ άλλων, από τα αερολιμενικά τέλη» και ως εκ τούτου η εν λόγω δραστηριότητα θα πρέπει </a:t>
            </a:r>
            <a:r>
              <a:rPr lang="el-GR" dirty="0" smtClean="0"/>
              <a:t>να αξιολογείται </a:t>
            </a:r>
            <a:r>
              <a:rPr lang="el-GR" dirty="0"/>
              <a:t>κατ’ αρχήν ως προς τη συμμόρφωσή της με τους ευρωπαϊκούς κανόνες </a:t>
            </a:r>
            <a:r>
              <a:rPr lang="el-GR" dirty="0" smtClean="0"/>
              <a:t>ανταγωνισμού. Η αξιολόγηση </a:t>
            </a:r>
            <a:r>
              <a:rPr lang="el-GR" dirty="0"/>
              <a:t>μιας τέτοιας δραστηριότητας δεν θα πρέπει να εξαρτάται από το αν η οντότητα που την ασκεί </a:t>
            </a:r>
            <a:r>
              <a:rPr lang="el-GR" dirty="0" smtClean="0"/>
              <a:t>ανήκει στον </a:t>
            </a:r>
            <a:r>
              <a:rPr lang="el-GR" dirty="0"/>
              <a:t>ιδιωτικό ή στον δημόσιο τομέα, ή από την αποδοτικότητα της δραστηριότητας </a:t>
            </a:r>
            <a:r>
              <a:rPr lang="el-GR" dirty="0" smtClean="0"/>
              <a:t>αυτής.</a:t>
            </a:r>
          </a:p>
          <a:p>
            <a:r>
              <a:rPr lang="el-GR" dirty="0" smtClean="0"/>
              <a:t>Στη </a:t>
            </a:r>
            <a:r>
              <a:rPr lang="el-GR" dirty="0"/>
              <a:t>συγκεκριμένη περίπτωση η έννομη σχέση της </a:t>
            </a:r>
            <a:r>
              <a:rPr lang="fr-FR" dirty="0" err="1"/>
              <a:t>AirportWar</a:t>
            </a:r>
            <a:r>
              <a:rPr lang="el-GR" dirty="0" smtClean="0"/>
              <a:t> </a:t>
            </a:r>
            <a:r>
              <a:rPr lang="el-GR" dirty="0"/>
              <a:t>με την </a:t>
            </a:r>
            <a:r>
              <a:rPr lang="el-GR" dirty="0" err="1" smtClean="0"/>
              <a:t>καταγγέλουσα</a:t>
            </a:r>
            <a:r>
              <a:rPr lang="el-GR" dirty="0" smtClean="0"/>
              <a:t> </a:t>
            </a:r>
            <a:r>
              <a:rPr lang="en-US" dirty="0" smtClean="0"/>
              <a:t>Air Romania </a:t>
            </a:r>
            <a:r>
              <a:rPr lang="el-GR" dirty="0" smtClean="0"/>
              <a:t>δεν φέρει χαρακτηριστικά </a:t>
            </a:r>
            <a:r>
              <a:rPr lang="el-GR" dirty="0"/>
              <a:t>ενασκήσεως δημόσιας εξουσίας, αλλά αντιθέτως έχει, καθώς αφορά κατ’ </a:t>
            </a:r>
            <a:r>
              <a:rPr lang="el-GR" dirty="0" err="1"/>
              <a:t>ουσίαν</a:t>
            </a:r>
            <a:r>
              <a:rPr lang="el-GR" dirty="0"/>
              <a:t> την </a:t>
            </a:r>
            <a:r>
              <a:rPr lang="el-GR" dirty="0" smtClean="0"/>
              <a:t>παροχή αερολιμενικών </a:t>
            </a:r>
            <a:r>
              <a:rPr lang="el-GR" dirty="0"/>
              <a:t>υπηρεσιών έναντι ανταλλάγματος, οικονομικό και ιδιωτικού δικαίου χαρακτήρα</a:t>
            </a:r>
            <a:r>
              <a:rPr lang="el-GR" dirty="0" smtClean="0"/>
              <a:t>. Επομένως, η </a:t>
            </a:r>
            <a:r>
              <a:rPr lang="fr-FR" dirty="0" err="1" smtClean="0"/>
              <a:t>AirportWar</a:t>
            </a:r>
            <a:r>
              <a:rPr lang="el-GR" dirty="0" smtClean="0"/>
              <a:t> ασκεί οικονομική δραστηριότητα, θεωρείται επιχείρηση και υπάγεται στους </a:t>
            </a:r>
            <a:r>
              <a:rPr lang="el-GR" dirty="0" err="1" smtClean="0"/>
              <a:t>ενωσιακούς</a:t>
            </a:r>
            <a:r>
              <a:rPr lang="el-GR" dirty="0" smtClean="0"/>
              <a:t> (όπως και στους εθνικούς) κανόνες ανταγωνισμού.</a:t>
            </a:r>
            <a:endParaRPr lang="el-GR" dirty="0"/>
          </a:p>
        </p:txBody>
      </p:sp>
    </p:spTree>
    <p:extLst>
      <p:ext uri="{BB962C8B-B14F-4D97-AF65-F5344CB8AC3E}">
        <p14:creationId xmlns:p14="http://schemas.microsoft.com/office/powerpoint/2010/main" val="8664850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Πρακτικό 2-Απάντηση</a:t>
            </a:r>
          </a:p>
        </p:txBody>
      </p:sp>
      <p:sp>
        <p:nvSpPr>
          <p:cNvPr id="3" name="Θέση περιεχομένου 2"/>
          <p:cNvSpPr>
            <a:spLocks noGrp="1"/>
          </p:cNvSpPr>
          <p:nvPr>
            <p:ph idx="1"/>
          </p:nvPr>
        </p:nvSpPr>
        <p:spPr/>
        <p:txBody>
          <a:bodyPr>
            <a:normAutofit fontScale="70000" lnSpcReduction="20000"/>
          </a:bodyPr>
          <a:lstStyle/>
          <a:p>
            <a:r>
              <a:rPr lang="el-GR" dirty="0" smtClean="0"/>
              <a:t>Μια </a:t>
            </a:r>
            <a:r>
              <a:rPr lang="el-GR" dirty="0"/>
              <a:t>επιχείρηση η οποία διαθέτει νόμιμο μονοπώλιο μπορεί να θεωρηθεί ως κατέχουσα δεσπόζουσα </a:t>
            </a:r>
            <a:r>
              <a:rPr lang="el-GR" dirty="0" smtClean="0"/>
              <a:t>θέση. Στη συγκεκριμένη περίπτωση η </a:t>
            </a:r>
            <a:r>
              <a:rPr lang="fr-FR" dirty="0" err="1"/>
              <a:t>AirportWar</a:t>
            </a:r>
            <a:r>
              <a:rPr lang="fr-FR" dirty="0"/>
              <a:t> </a:t>
            </a:r>
            <a:r>
              <a:rPr lang="el-GR" dirty="0"/>
              <a:t>κατέχει το νόμιμο μονοπώλιο </a:t>
            </a:r>
            <a:r>
              <a:rPr lang="el-GR" dirty="0" smtClean="0"/>
              <a:t>εκμετάλλευσης του αερολιμένα της Βαρσοβίας. Διαθέτει λοιπόν </a:t>
            </a:r>
            <a:r>
              <a:rPr lang="el-GR" dirty="0"/>
              <a:t>δεσπόζουσα </a:t>
            </a:r>
            <a:r>
              <a:rPr lang="el-GR" dirty="0" smtClean="0"/>
              <a:t>θέση σε </a:t>
            </a:r>
            <a:r>
              <a:rPr lang="el-GR" dirty="0"/>
              <a:t>σημαντικό τμήμα της </a:t>
            </a:r>
            <a:r>
              <a:rPr lang="el-GR" dirty="0" smtClean="0"/>
              <a:t>εσωτερικής αγοράς, καθώς εξυπηρετεί πτήσεις και επιβάτες όχι μόνο στο εσωτερικό της Πολωνίας αλλά και προς και από διάφορα κράτη μέλη, και σε </a:t>
            </a:r>
            <a:r>
              <a:rPr lang="el-GR" dirty="0"/>
              <a:t>τρίτες χώρες. </a:t>
            </a:r>
            <a:r>
              <a:rPr lang="el-GR" dirty="0" smtClean="0"/>
              <a:t>Επιβάλλει </a:t>
            </a:r>
            <a:r>
              <a:rPr lang="el-GR" dirty="0"/>
              <a:t>διαφορετικά επίπεδα τελών στους παρέχοντες ορισμένες κατηγορίες υπηρεσιών που είναι ανταγωνιστές στον ίδιο αερολιμένα. Για να μην υπάρχουν στρεβλώσεις μεταξύ των </a:t>
            </a:r>
            <a:r>
              <a:rPr lang="el-GR" dirty="0" smtClean="0"/>
              <a:t>αεροπορικών εταιρειών </a:t>
            </a:r>
            <a:r>
              <a:rPr lang="el-GR" dirty="0"/>
              <a:t>επιβάλλεται να </a:t>
            </a:r>
            <a:r>
              <a:rPr lang="el-GR" dirty="0" smtClean="0"/>
              <a:t>τους εφαρμοστεί </a:t>
            </a:r>
            <a:r>
              <a:rPr lang="el-GR" dirty="0"/>
              <a:t>ένα δίκαιο καθεστώς εμπορικών </a:t>
            </a:r>
            <a:r>
              <a:rPr lang="el-GR" dirty="0" smtClean="0"/>
              <a:t>τελών. Η διάκριση που επιβάλλει η </a:t>
            </a:r>
            <a:r>
              <a:rPr lang="fr-FR" dirty="0" err="1" smtClean="0"/>
              <a:t>AirportWar</a:t>
            </a:r>
            <a:r>
              <a:rPr lang="el-GR" dirty="0" smtClean="0"/>
              <a:t> προς όφελος της </a:t>
            </a:r>
            <a:r>
              <a:rPr lang="fr-FR" dirty="0" err="1" smtClean="0"/>
              <a:t>AirPol</a:t>
            </a:r>
            <a:r>
              <a:rPr lang="el-GR" dirty="0" smtClean="0"/>
              <a:t> και εις βάρος της </a:t>
            </a:r>
            <a:r>
              <a:rPr lang="fr-FR" dirty="0"/>
              <a:t>Air Romania </a:t>
            </a:r>
            <a:r>
              <a:rPr lang="el-GR" dirty="0" smtClean="0"/>
              <a:t>συνιστά καταχρηστική εκμετάλλευση δεσπόζουσας θέσης κατά την έννοια του 102 </a:t>
            </a:r>
            <a:r>
              <a:rPr lang="el-GR" dirty="0"/>
              <a:t>ΣΛΕΕ. </a:t>
            </a:r>
            <a:r>
              <a:rPr lang="el-GR" dirty="0" smtClean="0"/>
              <a:t>Τα </a:t>
            </a:r>
            <a:r>
              <a:rPr lang="el-GR" dirty="0"/>
              <a:t>εξεταζόμενα εμπορικά τέλη συνιστούν έναντι των παρεχόντων τις συγκεκριμένες κατηγορίες υπηρεσιών άνισους όρους για ισοδύναμες παροχές</a:t>
            </a:r>
            <a:endParaRPr lang="el-GR" dirty="0" smtClean="0"/>
          </a:p>
          <a:p>
            <a:r>
              <a:rPr lang="el-GR" dirty="0" smtClean="0"/>
              <a:t>Η Ευρωπαϊκή Επιτροπή μπορεί να επιβάλλει πρόστιμο και να διατάξει την παύση της παράβασης.</a:t>
            </a:r>
            <a:endParaRPr lang="el-GR" dirty="0"/>
          </a:p>
        </p:txBody>
      </p:sp>
    </p:spTree>
    <p:extLst>
      <p:ext uri="{BB962C8B-B14F-4D97-AF65-F5344CB8AC3E}">
        <p14:creationId xmlns:p14="http://schemas.microsoft.com/office/powerpoint/2010/main" val="344809218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r>
              <a:rPr lang="el-GR" sz="3200" dirty="0" smtClean="0"/>
              <a:t>Υπόθεση Εργασίας : Ενισχύσεις στους Έλληνες Αγρότες </a:t>
            </a:r>
            <a:br>
              <a:rPr lang="el-GR" sz="3200" dirty="0" smtClean="0"/>
            </a:br>
            <a:r>
              <a:rPr lang="el-GR" sz="3200" dirty="0" smtClean="0"/>
              <a:t>(</a:t>
            </a:r>
            <a:r>
              <a:rPr lang="fr-FR" sz="3200" dirty="0"/>
              <a:t>C‑431/14 </a:t>
            </a:r>
            <a:r>
              <a:rPr lang="fr-FR" sz="3200" dirty="0" smtClean="0"/>
              <a:t>P</a:t>
            </a:r>
            <a:r>
              <a:rPr lang="el-GR" sz="3200" dirty="0" smtClean="0"/>
              <a:t>)</a:t>
            </a:r>
            <a:endParaRPr lang="el-GR" sz="3200" dirty="0"/>
          </a:p>
        </p:txBody>
      </p:sp>
      <p:sp>
        <p:nvSpPr>
          <p:cNvPr id="3" name="Θέση περιεχομένου 2"/>
          <p:cNvSpPr>
            <a:spLocks noGrp="1"/>
          </p:cNvSpPr>
          <p:nvPr>
            <p:ph idx="1"/>
          </p:nvPr>
        </p:nvSpPr>
        <p:spPr/>
        <p:txBody>
          <a:bodyPr>
            <a:normAutofit fontScale="62500" lnSpcReduction="20000"/>
          </a:bodyPr>
          <a:lstStyle/>
          <a:p>
            <a:r>
              <a:rPr lang="el-GR" dirty="0"/>
              <a:t>Κατά το έτος 2009, η Ελληνική </a:t>
            </a:r>
            <a:r>
              <a:rPr lang="el-GR" dirty="0" smtClean="0"/>
              <a:t>Δημοκρατία, κατόπιν </a:t>
            </a:r>
            <a:r>
              <a:rPr lang="el-GR" dirty="0"/>
              <a:t>διαμαρτυριών, </a:t>
            </a:r>
            <a:r>
              <a:rPr lang="el-GR" dirty="0" smtClean="0"/>
              <a:t>αποφάσισε την </a:t>
            </a:r>
            <a:r>
              <a:rPr lang="el-GR" dirty="0"/>
              <a:t>κατ’ εξαίρεση καταβολή από τον </a:t>
            </a:r>
            <a:r>
              <a:rPr lang="el-GR" dirty="0" smtClean="0"/>
              <a:t>Οργανισμό </a:t>
            </a:r>
            <a:r>
              <a:rPr lang="el-GR" dirty="0"/>
              <a:t>Ελληνικών Γεωργικών Ασφαλίσεων (ΕΛΓΑ) – </a:t>
            </a:r>
            <a:r>
              <a:rPr lang="el-GR" dirty="0" smtClean="0"/>
              <a:t>φορέα του Δημοσίου </a:t>
            </a:r>
            <a:r>
              <a:rPr lang="el-GR" dirty="0"/>
              <a:t>ο οποίος έχει ως σκοπό την ασφάλιση των αγροτικών εκμεταλλεύσεων όσον </a:t>
            </a:r>
            <a:r>
              <a:rPr lang="el-GR" dirty="0" smtClean="0"/>
              <a:t>αφορά ζημίες </a:t>
            </a:r>
            <a:r>
              <a:rPr lang="el-GR" dirty="0"/>
              <a:t>οφειλόμενες σε φυσικούς </a:t>
            </a:r>
            <a:r>
              <a:rPr lang="el-GR" dirty="0" smtClean="0"/>
              <a:t>κινδύνους, αντισταθμιστικών </a:t>
            </a:r>
            <a:r>
              <a:rPr lang="el-GR" dirty="0"/>
              <a:t>ενισχύσεων ύψους 425 εκατομμυρίων ευρώ </a:t>
            </a:r>
            <a:r>
              <a:rPr lang="el-GR" dirty="0" smtClean="0"/>
              <a:t>σε </a:t>
            </a:r>
            <a:r>
              <a:rPr lang="el-GR" dirty="0"/>
              <a:t>περίπου 800.000 Έλληνες </a:t>
            </a:r>
            <a:r>
              <a:rPr lang="el-GR" dirty="0" smtClean="0"/>
              <a:t>αγρότες λόγω </a:t>
            </a:r>
            <a:r>
              <a:rPr lang="el-GR" dirty="0"/>
              <a:t>ζημιών που </a:t>
            </a:r>
            <a:r>
              <a:rPr lang="el-GR" dirty="0" smtClean="0"/>
              <a:t>είχαν προκληθεί </a:t>
            </a:r>
            <a:r>
              <a:rPr lang="el-GR" dirty="0"/>
              <a:t>το 2008 εξαιτίας δυσμενών καιρικών συνθηκών</a:t>
            </a:r>
            <a:r>
              <a:rPr lang="el-GR" dirty="0" smtClean="0"/>
              <a:t>.</a:t>
            </a:r>
          </a:p>
          <a:p>
            <a:r>
              <a:rPr lang="el-GR" dirty="0"/>
              <a:t>Από την απόφαση αυτή προέκυπτε ότι η αναγκαία για την εφαρμογή της δαπάνη, η οποία θα επιβάρυνε τον προϋπολογισμό του ΕΛΓΑ, θα καλυπτόταν από δάνειο που επρόκειτο να συνάψει ο οργανισμός αυτός με τράπεζες, με την εγγύηση του Ελληνικού Δημοσίου</a:t>
            </a:r>
            <a:r>
              <a:rPr lang="el-GR" dirty="0" smtClean="0"/>
              <a:t>.</a:t>
            </a:r>
            <a:r>
              <a:rPr lang="en-US" dirty="0" smtClean="0"/>
              <a:t> </a:t>
            </a:r>
            <a:endParaRPr lang="el-GR" dirty="0" smtClean="0"/>
          </a:p>
          <a:p>
            <a:r>
              <a:rPr lang="el-GR" dirty="0" smtClean="0"/>
              <a:t>Η Ευρωπαϊκή Επιτροπή ζήτησε στοιχεία από το ελληνικό κράτος. Η Ελληνική Δημοκρατία την ενημέρωσε ότι ο </a:t>
            </a:r>
            <a:r>
              <a:rPr lang="el-GR" dirty="0"/>
              <a:t>ΕΛΓΑ είχε καταβάλει στους γεωργούς, κατά το έτος 2008, αποζημιώσεις ύψους 386 986 648 ευρώ, για ζημίες καλυπτόμενες από την ασφάλιση. Το ποσό αυτό προερχόταν εν μέρει από ασφαλιστικές εισφορές που είχαν καταβάλει οι παραγωγοί, συνολικού ύψους 88 353 000 ευρώ, και εν μέρει από τα έσοδα από δάνειο ύψους 444 εκατομμυρίων ευρώ, το οποίο είχε συνάψει ο ΕΛΓΑ με τράπεζα, με την εγγύηση του Ελληνικού Δημοσίου, και το οποίο πρέπει να αποπληρωθεί εντός δεκαετίας</a:t>
            </a:r>
            <a:r>
              <a:rPr lang="el-GR" dirty="0" smtClean="0"/>
              <a:t>.</a:t>
            </a:r>
            <a:r>
              <a:rPr lang="en-US" dirty="0" smtClean="0"/>
              <a:t> </a:t>
            </a:r>
            <a:endParaRPr lang="el-GR" dirty="0" smtClean="0"/>
          </a:p>
        </p:txBody>
      </p:sp>
    </p:spTree>
    <p:extLst>
      <p:ext uri="{BB962C8B-B14F-4D97-AF65-F5344CB8AC3E}">
        <p14:creationId xmlns:p14="http://schemas.microsoft.com/office/powerpoint/2010/main" val="405759492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Ενισχύσεις στους Έλληνες Αγρότες </a:t>
            </a:r>
          </a:p>
        </p:txBody>
      </p:sp>
      <p:sp>
        <p:nvSpPr>
          <p:cNvPr id="3" name="Θέση περιεχομένου 2"/>
          <p:cNvSpPr>
            <a:spLocks noGrp="1"/>
          </p:cNvSpPr>
          <p:nvPr>
            <p:ph idx="1"/>
          </p:nvPr>
        </p:nvSpPr>
        <p:spPr/>
        <p:txBody>
          <a:bodyPr>
            <a:normAutofit fontScale="92500"/>
          </a:bodyPr>
          <a:lstStyle/>
          <a:p>
            <a:r>
              <a:rPr lang="el-GR" dirty="0"/>
              <a:t>Με απόφαση της 27ης Ιανουαρίου 2010 (ΕΕ C 72, σ. 12), η Επιτροπή κίνησε την επίσημη διαδικασία ελέγχου, βάσει του άρθρου 108, παράγραφος 2, ΣΛΕΕ, στο πλαίσιο της υποθέσεως C 3/10 (πρώην NN 39/09), σχετικά με αντισταθμιστικές πληρωμές που κατέβαλε ο ΕΛΓΑ κατά τα έτη 2008 και 2009</a:t>
            </a:r>
            <a:r>
              <a:rPr lang="el-GR" dirty="0" smtClean="0"/>
              <a:t>.</a:t>
            </a:r>
            <a:endParaRPr lang="en-US" dirty="0" smtClean="0"/>
          </a:p>
          <a:p>
            <a:r>
              <a:rPr lang="el-GR" dirty="0"/>
              <a:t>Στις 7Δεκεμβρίου 2011, η Επιτροπή εξέδωσε </a:t>
            </a:r>
            <a:r>
              <a:rPr lang="el-GR" dirty="0" smtClean="0"/>
              <a:t>απόφαση</a:t>
            </a:r>
            <a:r>
              <a:rPr lang="en-US" dirty="0" smtClean="0"/>
              <a:t> </a:t>
            </a:r>
            <a:r>
              <a:rPr lang="el-GR" dirty="0" smtClean="0"/>
              <a:t>σύμφωνα με </a:t>
            </a:r>
            <a:r>
              <a:rPr lang="el-GR" dirty="0"/>
              <a:t>την οποία : Οι αποζημιώσεις που καταβλήθηκαν από </a:t>
            </a:r>
            <a:r>
              <a:rPr lang="el-GR" dirty="0" smtClean="0"/>
              <a:t>τον ΕΛΓΑ </a:t>
            </a:r>
            <a:r>
              <a:rPr lang="el-GR" dirty="0"/>
              <a:t>στους παραγωγούς γεωργικών προϊόντων στη </a:t>
            </a:r>
            <a:r>
              <a:rPr lang="el-GR" dirty="0" smtClean="0"/>
              <a:t>διάρκεια των </a:t>
            </a:r>
            <a:r>
              <a:rPr lang="el-GR" dirty="0"/>
              <a:t>ετών 2008 και 2009 συνιστούν κρατικές ενισχύσεις</a:t>
            </a:r>
            <a:r>
              <a:rPr lang="el-GR" dirty="0" smtClean="0"/>
              <a:t>. </a:t>
            </a:r>
            <a:endParaRPr lang="el-GR" dirty="0"/>
          </a:p>
          <a:p>
            <a:endParaRPr lang="el-GR" dirty="0"/>
          </a:p>
          <a:p>
            <a:endParaRPr lang="el-GR" dirty="0"/>
          </a:p>
        </p:txBody>
      </p:sp>
    </p:spTree>
    <p:extLst>
      <p:ext uri="{BB962C8B-B14F-4D97-AF65-F5344CB8AC3E}">
        <p14:creationId xmlns:p14="http://schemas.microsoft.com/office/powerpoint/2010/main" val="27381118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Πρακτικό 1</a:t>
            </a:r>
            <a:endParaRPr lang="el-GR" dirty="0"/>
          </a:p>
        </p:txBody>
      </p:sp>
      <p:sp>
        <p:nvSpPr>
          <p:cNvPr id="3" name="Θέση περιεχομένου 2"/>
          <p:cNvSpPr>
            <a:spLocks noGrp="1"/>
          </p:cNvSpPr>
          <p:nvPr>
            <p:ph idx="1"/>
          </p:nvPr>
        </p:nvSpPr>
        <p:spPr/>
        <p:txBody>
          <a:bodyPr>
            <a:normAutofit fontScale="92500"/>
          </a:bodyPr>
          <a:lstStyle/>
          <a:p>
            <a:r>
              <a:rPr lang="el-GR" dirty="0"/>
              <a:t>Η γαλλική εταιρεία </a:t>
            </a:r>
            <a:r>
              <a:rPr lang="el-GR" dirty="0" err="1"/>
              <a:t>Lux</a:t>
            </a:r>
            <a:r>
              <a:rPr lang="el-GR" dirty="0"/>
              <a:t>  πωλεί καλλυντικά πολυτελείας στη Γαλλία. Μέσω ενός δικτύου επιλεκτικής διανομής διαθέτει στην αγορά ορισμένα σήματα του ως άνω τομέα, βάσει συμβάσεως επιλεκτικής διανομής την οποία χρησιμοποιούν και οι συνδεδεμένες με αυτήν επιχειρήσεις. Η σύμβαση αυτή συμπληρώνεται από διάφορες ειδικές συμβάσεις που έχουν ως αντικείμενο την οργάνωση του εν λόγω δικτύου. </a:t>
            </a:r>
            <a:endParaRPr lang="el-GR" dirty="0" smtClean="0"/>
          </a:p>
          <a:p>
            <a:r>
              <a:rPr lang="el-GR" dirty="0" smtClean="0"/>
              <a:t>Στη </a:t>
            </a:r>
            <a:r>
              <a:rPr lang="el-GR" dirty="0"/>
              <a:t>σύμβαση επιλεκτικής διανομής, η </a:t>
            </a:r>
            <a:r>
              <a:rPr lang="en-US" dirty="0" smtClean="0"/>
              <a:t>Lux</a:t>
            </a:r>
            <a:r>
              <a:rPr lang="el-GR" dirty="0" smtClean="0"/>
              <a:t> </a:t>
            </a:r>
            <a:r>
              <a:rPr lang="el-GR" dirty="0"/>
              <a:t>δικαιολογεί το σύστημά της επιλεκτικής </a:t>
            </a:r>
            <a:r>
              <a:rPr lang="el-GR" dirty="0" smtClean="0"/>
              <a:t>διανομής </a:t>
            </a:r>
            <a:r>
              <a:rPr lang="el-GR" dirty="0"/>
              <a:t>προς διαφύλαξη της εικόνας πολυτέλειας των </a:t>
            </a:r>
            <a:r>
              <a:rPr lang="el-GR" dirty="0" smtClean="0"/>
              <a:t>σημάτων</a:t>
            </a:r>
            <a:r>
              <a:rPr lang="en-US" dirty="0" smtClean="0"/>
              <a:t> </a:t>
            </a:r>
            <a:r>
              <a:rPr lang="el-GR" dirty="0" smtClean="0"/>
              <a:t>αυτών.</a:t>
            </a:r>
            <a:endParaRPr lang="el-GR" dirty="0"/>
          </a:p>
        </p:txBody>
      </p:sp>
    </p:spTree>
    <p:extLst>
      <p:ext uri="{BB962C8B-B14F-4D97-AF65-F5344CB8AC3E}">
        <p14:creationId xmlns:p14="http://schemas.microsoft.com/office/powerpoint/2010/main" val="376320010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Ενισχύσεις στους Έλληνες Αγρότες </a:t>
            </a:r>
          </a:p>
        </p:txBody>
      </p:sp>
      <p:sp>
        <p:nvSpPr>
          <p:cNvPr id="3" name="Θέση περιεχομένου 2"/>
          <p:cNvSpPr>
            <a:spLocks noGrp="1"/>
          </p:cNvSpPr>
          <p:nvPr>
            <p:ph idx="1"/>
          </p:nvPr>
        </p:nvSpPr>
        <p:spPr/>
        <p:txBody>
          <a:bodyPr>
            <a:normAutofit fontScale="77500" lnSpcReduction="20000"/>
          </a:bodyPr>
          <a:lstStyle/>
          <a:p>
            <a:r>
              <a:rPr lang="el-GR" dirty="0" smtClean="0"/>
              <a:t>Από αυτές : Από τις ενισχύσεις του 2008 συμβατές </a:t>
            </a:r>
            <a:r>
              <a:rPr lang="el-GR" dirty="0"/>
              <a:t>ήταν μόνο </a:t>
            </a:r>
            <a:r>
              <a:rPr lang="el-GR" dirty="0" smtClean="0"/>
              <a:t>οι αντισταθμιστικές </a:t>
            </a:r>
            <a:r>
              <a:rPr lang="el-GR" dirty="0"/>
              <a:t>ενισχύσεις που χορηγήθηκαν </a:t>
            </a:r>
            <a:r>
              <a:rPr lang="el-GR" dirty="0" smtClean="0"/>
              <a:t>στο </a:t>
            </a:r>
            <a:r>
              <a:rPr lang="el-GR" dirty="0"/>
              <a:t>πλαίσιο του συστήματος </a:t>
            </a:r>
            <a:r>
              <a:rPr lang="el-GR" dirty="0" smtClean="0"/>
              <a:t>ειδικής υποχρεωτικής ασφάλισης στους </a:t>
            </a:r>
            <a:r>
              <a:rPr lang="el-GR" dirty="0"/>
              <a:t>παραγωγούς για την αντιστάθμιση ζημιών στη φυτική τους παραγωγή, καθώς και </a:t>
            </a:r>
            <a:r>
              <a:rPr lang="el-GR" dirty="0" smtClean="0"/>
              <a:t>σε </a:t>
            </a:r>
            <a:r>
              <a:rPr lang="el-GR" dirty="0" err="1" smtClean="0"/>
              <a:t>ό,τι</a:t>
            </a:r>
            <a:r>
              <a:rPr lang="el-GR" dirty="0" smtClean="0"/>
              <a:t> </a:t>
            </a:r>
            <a:r>
              <a:rPr lang="el-GR" dirty="0"/>
              <a:t>αφορά τις ενισχύσεις για απώλειες στη φυτική παραγωγή που προξένησε η αρκούδα </a:t>
            </a:r>
            <a:r>
              <a:rPr lang="el-GR" dirty="0" smtClean="0"/>
              <a:t>και σε </a:t>
            </a:r>
            <a:r>
              <a:rPr lang="el-GR" dirty="0" err="1"/>
              <a:t>ό,τι</a:t>
            </a:r>
            <a:r>
              <a:rPr lang="el-GR" dirty="0"/>
              <a:t> αφορά τις ενισχύσεις για διορθωτικές ενέργειες που πραγματοποιήθηκαν στα πλαίσιο των </a:t>
            </a:r>
            <a:r>
              <a:rPr lang="el-GR" dirty="0" smtClean="0"/>
              <a:t>προαναφερομένων ενισχύσεων. Οι υπόλοιπες του 2008 κρίθηκαν ασύμβατες.</a:t>
            </a:r>
          </a:p>
          <a:p>
            <a:r>
              <a:rPr lang="el-GR" dirty="0" smtClean="0"/>
              <a:t>Όσον αφορά αυτές του 2009, κρίθηκαν ασύμβατες όσες χορηγήθηκαν σε </a:t>
            </a:r>
            <a:r>
              <a:rPr lang="el-GR" dirty="0"/>
              <a:t>ημερομηνία προγενέστερη </a:t>
            </a:r>
            <a:r>
              <a:rPr lang="el-GR" dirty="0" smtClean="0"/>
              <a:t>της </a:t>
            </a:r>
            <a:r>
              <a:rPr lang="el-GR" dirty="0"/>
              <a:t>28ης Οκτωβρίου 2009, </a:t>
            </a:r>
            <a:r>
              <a:rPr lang="el-GR" dirty="0" smtClean="0"/>
              <a:t>με </a:t>
            </a:r>
            <a:r>
              <a:rPr lang="el-GR" dirty="0"/>
              <a:t>εξαίρεση </a:t>
            </a:r>
            <a:r>
              <a:rPr lang="el-GR" dirty="0" smtClean="0"/>
              <a:t>όσων </a:t>
            </a:r>
            <a:r>
              <a:rPr lang="el-GR" dirty="0"/>
              <a:t>πληρούσαν όλους τους όρους που προβλέπονται </a:t>
            </a:r>
            <a:r>
              <a:rPr lang="el-GR" dirty="0" smtClean="0"/>
              <a:t>στον κανονισμό </a:t>
            </a:r>
            <a:r>
              <a:rPr lang="el-GR" dirty="0"/>
              <a:t>(ΕΚ) 1535/2007 [της Επιτροπής, της 20ής Δεκεμβρίου 2007, για την εφαρμογή των άρθρων [107 </a:t>
            </a:r>
            <a:r>
              <a:rPr lang="el-GR" dirty="0" smtClean="0"/>
              <a:t>ΣΛΕΕ και </a:t>
            </a:r>
            <a:r>
              <a:rPr lang="el-GR" dirty="0"/>
              <a:t>108 ΣΛΕΕ] στις ενισχύσεις ήσσονος σημασίας (</a:t>
            </a:r>
            <a:r>
              <a:rPr lang="el-GR" dirty="0" err="1"/>
              <a:t>de</a:t>
            </a:r>
            <a:r>
              <a:rPr lang="el-GR" dirty="0"/>
              <a:t> </a:t>
            </a:r>
            <a:r>
              <a:rPr lang="el-GR" dirty="0" err="1"/>
              <a:t>minimis</a:t>
            </a:r>
            <a:r>
              <a:rPr lang="el-GR" dirty="0"/>
              <a:t>) στον τομέα της παραγωγής γεωργικών </a:t>
            </a:r>
            <a:r>
              <a:rPr lang="el-GR" dirty="0" smtClean="0"/>
              <a:t>προϊόντων.</a:t>
            </a:r>
            <a:endParaRPr lang="el-GR" dirty="0"/>
          </a:p>
        </p:txBody>
      </p:sp>
    </p:spTree>
    <p:extLst>
      <p:ext uri="{BB962C8B-B14F-4D97-AF65-F5344CB8AC3E}">
        <p14:creationId xmlns:p14="http://schemas.microsoft.com/office/powerpoint/2010/main" val="20963257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Ενισχύσεις στους Έλληνες Αγρότες </a:t>
            </a:r>
          </a:p>
        </p:txBody>
      </p:sp>
      <p:sp>
        <p:nvSpPr>
          <p:cNvPr id="3" name="Θέση περιεχομένου 2"/>
          <p:cNvSpPr>
            <a:spLocks noGrp="1"/>
          </p:cNvSpPr>
          <p:nvPr>
            <p:ph idx="1"/>
          </p:nvPr>
        </p:nvSpPr>
        <p:spPr/>
        <p:txBody>
          <a:bodyPr>
            <a:normAutofit fontScale="62500" lnSpcReduction="20000"/>
          </a:bodyPr>
          <a:lstStyle/>
          <a:p>
            <a:r>
              <a:rPr lang="el-GR" dirty="0"/>
              <a:t>Οι αντισταθμιστικές πληρωμές, κατά το μέρος τους που αντιστοιχεί σε εισφορές των αγροτών, αποτελούν κρατικούς πόρους και καταλογίζονται στο Δημόσιο. Αυτό διότι τα έσοδα του ΕΛΓΑ από την ειδική ασφαλιστική εισφορά εισπράττονται από την αρμόδια οικονομική υπηρεσία, εισάγονται στον κρατικό προϋπολογισμό ως έσοδα του Δημοσίου και αποδίδονται στον ΕΛΓΑ μέσω του προϋπολογισμού του Υπουργείου Γεωργίας (νυν Υπουργείο Αγροτικής Ανάπτυξης και Τροφίμων). Το γεγονός ότι οι εν λόγω εισφορές καταχωρίζονται λογιστικά ως έσοδα του Δημοσίου αρκεί για να θεωρηθεί ότι οι παροχές που χορηγούνται από τον ΕΛΓΑ προέρχονται από κρατικούς πόρους. το μέρος των πληρωμών που </a:t>
            </a:r>
            <a:r>
              <a:rPr lang="el-GR" dirty="0" smtClean="0"/>
              <a:t>αντιστοιχεί στις </a:t>
            </a:r>
            <a:r>
              <a:rPr lang="el-GR" dirty="0"/>
              <a:t>εισφορές των αγροτών δεν μπορεί να γίνει δεκτό ότι προέρχεται από ιδιωτικούς πόρους. Επομένως, το </a:t>
            </a:r>
            <a:r>
              <a:rPr lang="el-GR" dirty="0" smtClean="0"/>
              <a:t>γεγονός ότι </a:t>
            </a:r>
            <a:r>
              <a:rPr lang="el-GR" dirty="0"/>
              <a:t>μέρος των πληρωμών που καταβλήθηκαν το 2008 χρηματοδοτήθηκε από εισφορές των αγροτών δεν </a:t>
            </a:r>
            <a:r>
              <a:rPr lang="el-GR" dirty="0" smtClean="0"/>
              <a:t>αποκλείει το </a:t>
            </a:r>
            <a:r>
              <a:rPr lang="el-GR" dirty="0"/>
              <a:t>ενδεχόμενο να γίνει δεκτό ότι πρόκειται για κρατικές ενισχύσεις χρηματοδοτούμενες από πόρους </a:t>
            </a:r>
            <a:r>
              <a:rPr lang="el-GR" dirty="0" smtClean="0"/>
              <a:t>που καταλογίζονται </a:t>
            </a:r>
            <a:r>
              <a:rPr lang="el-GR" dirty="0"/>
              <a:t>στο Δημόσιο</a:t>
            </a:r>
            <a:r>
              <a:rPr lang="el-GR" dirty="0" smtClean="0"/>
              <a:t>.</a:t>
            </a:r>
          </a:p>
          <a:p>
            <a:r>
              <a:rPr lang="el-GR" dirty="0" smtClean="0"/>
              <a:t>Ούτε ο αντισταθμιστικός </a:t>
            </a:r>
            <a:r>
              <a:rPr lang="el-GR" dirty="0"/>
              <a:t>χαρακτήρας των μέτρων ούτε το γεγονός ότι δικαιολογούνται από σκοπό κοινωνικής πολιτικής </a:t>
            </a:r>
            <a:r>
              <a:rPr lang="el-GR" dirty="0" smtClean="0"/>
              <a:t>δεν αποκλείει </a:t>
            </a:r>
            <a:r>
              <a:rPr lang="el-GR" dirty="0"/>
              <a:t>το ενδεχόμενο οι πληρωμές που κατέβαλε ο ΕΛΓΑ να χαρακτηρισθούν ως πλεονέκτημα.</a:t>
            </a:r>
          </a:p>
          <a:p>
            <a:endParaRPr lang="el-GR" dirty="0"/>
          </a:p>
        </p:txBody>
      </p:sp>
    </p:spTree>
    <p:extLst>
      <p:ext uri="{BB962C8B-B14F-4D97-AF65-F5344CB8AC3E}">
        <p14:creationId xmlns:p14="http://schemas.microsoft.com/office/powerpoint/2010/main" val="276466090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Ενισχύσεις στους Έλληνες Αγρότες </a:t>
            </a:r>
          </a:p>
        </p:txBody>
      </p:sp>
      <p:sp>
        <p:nvSpPr>
          <p:cNvPr id="3" name="Θέση περιεχομένου 2"/>
          <p:cNvSpPr>
            <a:spLocks noGrp="1"/>
          </p:cNvSpPr>
          <p:nvPr>
            <p:ph idx="1"/>
          </p:nvPr>
        </p:nvSpPr>
        <p:spPr/>
        <p:txBody>
          <a:bodyPr>
            <a:normAutofit fontScale="70000" lnSpcReduction="20000"/>
          </a:bodyPr>
          <a:lstStyle/>
          <a:p>
            <a:r>
              <a:rPr lang="el-GR" dirty="0" smtClean="0"/>
              <a:t>Η </a:t>
            </a:r>
            <a:r>
              <a:rPr lang="el-GR" dirty="0"/>
              <a:t>Ελληνική Δημοκρατία δέχεται ότι οι εισφορές που καταβάλλουν οι αγρότες δεν είναι ανάλογες </a:t>
            </a:r>
            <a:r>
              <a:rPr lang="el-GR" dirty="0" smtClean="0"/>
              <a:t>του κινδύνου </a:t>
            </a:r>
            <a:r>
              <a:rPr lang="el-GR" dirty="0"/>
              <a:t>και ότι ενδέχεται ορισμένοι αγρότες να καταβάλλουν εισφορά χωρίς να απολαύουν των </a:t>
            </a:r>
            <a:r>
              <a:rPr lang="el-GR" dirty="0" smtClean="0"/>
              <a:t>αντισταθμιστικών πληρωμών </a:t>
            </a:r>
            <a:r>
              <a:rPr lang="el-GR" dirty="0"/>
              <a:t>που καταβάλλει ο ΕΛΓΑ. Οι πληρωμές του έτους 2008 ήταν επομένως ανεξάρτητες των εισφορών </a:t>
            </a:r>
            <a:r>
              <a:rPr lang="el-GR" dirty="0" smtClean="0"/>
              <a:t>που κατέβαλαν </a:t>
            </a:r>
            <a:r>
              <a:rPr lang="el-GR" dirty="0"/>
              <a:t>οι αγρότες και συνιστούσαν πλεονέκτημα το οποίο δεν θα είχε η δικαιούχος επιχείρηση υπό </a:t>
            </a:r>
            <a:r>
              <a:rPr lang="el-GR" dirty="0" smtClean="0"/>
              <a:t>κανονικές συνθήκες </a:t>
            </a:r>
            <a:r>
              <a:rPr lang="el-GR" dirty="0"/>
              <a:t>αγοράς</a:t>
            </a:r>
            <a:r>
              <a:rPr lang="el-GR" dirty="0" smtClean="0"/>
              <a:t>.</a:t>
            </a:r>
          </a:p>
          <a:p>
            <a:r>
              <a:rPr lang="el-GR" dirty="0"/>
              <a:t>Επομένως, οι πληρωμές που κατέβαλε ο ΕΛΓΑ το </a:t>
            </a:r>
            <a:r>
              <a:rPr lang="el-GR" dirty="0" smtClean="0"/>
              <a:t>2008 συνιστούσαν </a:t>
            </a:r>
            <a:r>
              <a:rPr lang="el-GR" dirty="0"/>
              <a:t>πλεονέκτημα χρηματοδοτούμενο από κρατικούς πόρους, μολονότι χρηματοδοτούνταν εν μέρει από </a:t>
            </a:r>
            <a:r>
              <a:rPr lang="el-GR" dirty="0" smtClean="0"/>
              <a:t>τις εισφορές </a:t>
            </a:r>
            <a:r>
              <a:rPr lang="el-GR" dirty="0"/>
              <a:t>των αγροτών</a:t>
            </a:r>
            <a:r>
              <a:rPr lang="el-GR" dirty="0" smtClean="0"/>
              <a:t>.</a:t>
            </a:r>
          </a:p>
          <a:p>
            <a:r>
              <a:rPr lang="el-GR" dirty="0" smtClean="0"/>
              <a:t>Οι </a:t>
            </a:r>
            <a:r>
              <a:rPr lang="el-GR" dirty="0"/>
              <a:t>αντισταθμιστικές πληρωμές που καταβλήθηκαν το 2009 δεν </a:t>
            </a:r>
            <a:r>
              <a:rPr lang="el-GR" dirty="0" smtClean="0"/>
              <a:t>είχαν χρηματοδοτηθεί </a:t>
            </a:r>
            <a:r>
              <a:rPr lang="el-GR" dirty="0"/>
              <a:t>από εισφορές καταβληθείσες βάσει του συστήματος υποχρεωτικής ασφαλίσεως στον ΕΛΓΑ, αλλά από δάνειο το οποίο συνάφθηκε </a:t>
            </a:r>
            <a:r>
              <a:rPr lang="el-GR" dirty="0" smtClean="0"/>
              <a:t>προς τούτο </a:t>
            </a:r>
            <a:r>
              <a:rPr lang="el-GR" dirty="0"/>
              <a:t>με τράπεζα, με την εγγύηση του Δημοσίου</a:t>
            </a:r>
          </a:p>
        </p:txBody>
      </p:sp>
    </p:spTree>
    <p:extLst>
      <p:ext uri="{BB962C8B-B14F-4D97-AF65-F5344CB8AC3E}">
        <p14:creationId xmlns:p14="http://schemas.microsoft.com/office/powerpoint/2010/main" val="233031074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Ενισχύσεις στους Έλληνες Αγρότες </a:t>
            </a:r>
          </a:p>
        </p:txBody>
      </p:sp>
      <p:sp>
        <p:nvSpPr>
          <p:cNvPr id="3" name="Θέση περιεχομένου 2"/>
          <p:cNvSpPr>
            <a:spLocks noGrp="1"/>
          </p:cNvSpPr>
          <p:nvPr>
            <p:ph idx="1"/>
          </p:nvPr>
        </p:nvSpPr>
        <p:spPr/>
        <p:txBody>
          <a:bodyPr>
            <a:normAutofit fontScale="92500"/>
          </a:bodyPr>
          <a:lstStyle/>
          <a:p>
            <a:r>
              <a:rPr lang="el-GR" dirty="0"/>
              <a:t>Επομένως : οι πληρωμές αντισταθμιστικών ενισχύσεων που καταβλήθηκαν κατά τα έτη 2008 </a:t>
            </a:r>
            <a:r>
              <a:rPr lang="el-GR" dirty="0" smtClean="0"/>
              <a:t>και 2009 </a:t>
            </a:r>
            <a:r>
              <a:rPr lang="el-GR" dirty="0"/>
              <a:t>ήταν ανεξάρτητες των εισφορών που κατέβαλαν οι αγρότες και συνιστούσαν πλεονέκτημα το οποίο δεν θα είχε </a:t>
            </a:r>
            <a:r>
              <a:rPr lang="el-GR" dirty="0" smtClean="0"/>
              <a:t>η δικαιούχος επιχείρηση </a:t>
            </a:r>
            <a:r>
              <a:rPr lang="el-GR" dirty="0"/>
              <a:t>υπό κανονικές συνθήκες αγοράς </a:t>
            </a:r>
            <a:r>
              <a:rPr lang="el-GR" dirty="0" smtClean="0"/>
              <a:t>και είχαν </a:t>
            </a:r>
            <a:r>
              <a:rPr lang="el-GR" dirty="0"/>
              <a:t>επιπτώσεις στον ανταγωνισμό</a:t>
            </a:r>
            <a:r>
              <a:rPr lang="el-GR" dirty="0" smtClean="0"/>
              <a:t>.</a:t>
            </a:r>
          </a:p>
          <a:p>
            <a:r>
              <a:rPr lang="el-GR" dirty="0" smtClean="0"/>
              <a:t>Η καταβολή </a:t>
            </a:r>
            <a:r>
              <a:rPr lang="el-GR" dirty="0"/>
              <a:t>των ενισχύσεων παρέσχε στους Έλληνες αγρότες πλεονέκτημα όσον αφορά </a:t>
            </a:r>
            <a:r>
              <a:rPr lang="el-GR" dirty="0" smtClean="0"/>
              <a:t>τον ανταγωνισμό </a:t>
            </a:r>
            <a:r>
              <a:rPr lang="el-GR" dirty="0"/>
              <a:t>το οποίο επηρέαζε το εμπόριο μεταξύ κρατών μελών, μολονότι στην Ελλάδα τότε </a:t>
            </a:r>
            <a:r>
              <a:rPr lang="el-GR" dirty="0" smtClean="0"/>
              <a:t>δεν επικρατούσαν </a:t>
            </a:r>
            <a:r>
              <a:rPr lang="el-GR" dirty="0"/>
              <a:t>κανονικές συνθήκες </a:t>
            </a:r>
            <a:r>
              <a:rPr lang="el-GR" dirty="0" smtClean="0"/>
              <a:t>αγοράς.</a:t>
            </a:r>
            <a:endParaRPr lang="el-GR" dirty="0"/>
          </a:p>
        </p:txBody>
      </p:sp>
    </p:spTree>
    <p:extLst>
      <p:ext uri="{BB962C8B-B14F-4D97-AF65-F5344CB8AC3E}">
        <p14:creationId xmlns:p14="http://schemas.microsoft.com/office/powerpoint/2010/main" val="351961472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Ενισχύσεις στους Έλληνες Αγρότες </a:t>
            </a:r>
          </a:p>
        </p:txBody>
      </p:sp>
      <p:sp>
        <p:nvSpPr>
          <p:cNvPr id="3" name="Θέση περιεχομένου 2"/>
          <p:cNvSpPr>
            <a:spLocks noGrp="1"/>
          </p:cNvSpPr>
          <p:nvPr>
            <p:ph idx="1"/>
          </p:nvPr>
        </p:nvSpPr>
        <p:spPr/>
        <p:txBody>
          <a:bodyPr>
            <a:normAutofit fontScale="92500" lnSpcReduction="20000"/>
          </a:bodyPr>
          <a:lstStyle/>
          <a:p>
            <a:r>
              <a:rPr lang="el-GR" dirty="0" smtClean="0"/>
              <a:t>Το </a:t>
            </a:r>
            <a:r>
              <a:rPr lang="el-GR" dirty="0"/>
              <a:t>Δικαστήριο </a:t>
            </a:r>
            <a:r>
              <a:rPr lang="el-GR" dirty="0" smtClean="0"/>
              <a:t>απέρριψε </a:t>
            </a:r>
            <a:r>
              <a:rPr lang="el-GR" dirty="0"/>
              <a:t>επίσης το επιχείρημα της Ελλάδας ότι το Γενικό </a:t>
            </a:r>
            <a:r>
              <a:rPr lang="el-GR" dirty="0" smtClean="0"/>
              <a:t>Δικαστήριο υπέπεσε </a:t>
            </a:r>
            <a:r>
              <a:rPr lang="el-GR" dirty="0"/>
              <a:t>σε πλάνη περί το δίκαιο αποφαινόμενο ότι η Επιτροπή δεν μπορούσε να </a:t>
            </a:r>
            <a:r>
              <a:rPr lang="el-GR" dirty="0" smtClean="0"/>
              <a:t>παραβλέψει, αλλά </a:t>
            </a:r>
            <a:r>
              <a:rPr lang="el-GR" dirty="0"/>
              <a:t>ήταν υποχρεωμένη να εφαρμόσει τους κανόνες συμπεριφοράς που περιλαμβάνονται </a:t>
            </a:r>
            <a:r>
              <a:rPr lang="el-GR" dirty="0" smtClean="0"/>
              <a:t>στο Προσωρινό </a:t>
            </a:r>
            <a:r>
              <a:rPr lang="el-GR" dirty="0"/>
              <a:t>κοινοτικό πλαίσιο. Συγκεκριμένα, το Δικαστήριο επισημαίνει ότι η </a:t>
            </a:r>
            <a:r>
              <a:rPr lang="el-GR" dirty="0" smtClean="0"/>
              <a:t>Επιτροπή, θεσπίζοντας </a:t>
            </a:r>
            <a:r>
              <a:rPr lang="el-GR" dirty="0"/>
              <a:t>τέτοιους κανόνες, αυτοπεριορίσθηκε όσον αφορά την άσκηση της ευρείας </a:t>
            </a:r>
            <a:r>
              <a:rPr lang="el-GR" dirty="0" smtClean="0"/>
              <a:t>εξουσίας της </a:t>
            </a:r>
            <a:r>
              <a:rPr lang="el-GR" dirty="0"/>
              <a:t>εκτιμήσεως σχετικά με το αν είναι συμβατές με την εσωτερική αγορά οι ενισχύσεις με </a:t>
            </a:r>
            <a:r>
              <a:rPr lang="el-GR" dirty="0" smtClean="0"/>
              <a:t>σκοπό την </a:t>
            </a:r>
            <a:r>
              <a:rPr lang="el-GR" dirty="0"/>
              <a:t>άρση σοβαρής διαταράξεως της οικονομίας κράτους </a:t>
            </a:r>
            <a:r>
              <a:rPr lang="el-GR" dirty="0" smtClean="0"/>
              <a:t>μέλους και</a:t>
            </a:r>
            <a:r>
              <a:rPr lang="el-GR" dirty="0"/>
              <a:t>, ως εκ τούτου, δεν </a:t>
            </a:r>
            <a:r>
              <a:rPr lang="el-GR" dirty="0" smtClean="0"/>
              <a:t>μπορεί, καταρχήν</a:t>
            </a:r>
            <a:r>
              <a:rPr lang="el-GR" dirty="0"/>
              <a:t>, να αποκλίνει από τους κανόνες αυτούς</a:t>
            </a:r>
            <a:r>
              <a:rPr lang="el-GR" dirty="0" smtClean="0"/>
              <a:t>.</a:t>
            </a:r>
          </a:p>
        </p:txBody>
      </p:sp>
    </p:spTree>
    <p:extLst>
      <p:ext uri="{BB962C8B-B14F-4D97-AF65-F5344CB8AC3E}">
        <p14:creationId xmlns:p14="http://schemas.microsoft.com/office/powerpoint/2010/main" val="315274997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Ενισχύσεις στους Έλληνες Αγρότες </a:t>
            </a:r>
          </a:p>
        </p:txBody>
      </p:sp>
      <p:sp>
        <p:nvSpPr>
          <p:cNvPr id="3" name="Θέση περιεχομένου 2"/>
          <p:cNvSpPr>
            <a:spLocks noGrp="1"/>
          </p:cNvSpPr>
          <p:nvPr>
            <p:ph idx="1"/>
          </p:nvPr>
        </p:nvSpPr>
        <p:spPr/>
        <p:txBody>
          <a:bodyPr>
            <a:normAutofit fontScale="85000" lnSpcReduction="20000"/>
          </a:bodyPr>
          <a:lstStyle/>
          <a:p>
            <a:r>
              <a:rPr lang="el-GR" dirty="0"/>
              <a:t>Βέβαια το Δικαστήριο έκρινε ότι η Επιτροπή θα μπορούσε να αποκλίνει, εφόσον διαπίστωνε εξαιρετικές περιστάσεις που χαρακτηρίζουν συγκεκριμένο τομέα της οικονομίας κράτους μέλους. Όμως, στη συγκεκριμένη περίπτωση η Ελλάδα δεν προέβαλε ενώπιον του Γενικού Δικαστηρίου το επιχείρημα ότι συνέτρεχαν τέτοιες εξαιρετικές ειδικές περιστάσεις στον ελληνικό γεωργικό τομέα, οι οποίες διαφοροποιούνταν από εκείνες που χαρακτήριζαν τον ίδιο τομέα σε άλλα, ομοίως πληττόμενα από την οικονομική κρίση, κράτη μέλη και οι οποίες, επομένως, θα μπορούσαν να επιβάλουν στην Επιτροπή απόκλιση από το προσωρινό κοινοτικό πλαίσιο.</a:t>
            </a:r>
          </a:p>
          <a:p>
            <a:r>
              <a:rPr lang="el-GR" dirty="0"/>
              <a:t>Κατά συνέπεια, το Δικαστήριο επικύρωσε τις αποφάσεις της Επιτροπής και του Γενικού Δικαστηρίου και το Ελληνικό Δημόσιο υποχρεούται να ανακτήσει τις εν λόγω ενισχύσεις.</a:t>
            </a:r>
          </a:p>
          <a:p>
            <a:endParaRPr lang="el-GR" dirty="0"/>
          </a:p>
        </p:txBody>
      </p:sp>
    </p:spTree>
    <p:extLst>
      <p:ext uri="{BB962C8B-B14F-4D97-AF65-F5344CB8AC3E}">
        <p14:creationId xmlns:p14="http://schemas.microsoft.com/office/powerpoint/2010/main" val="42141977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Πρακτικό 1</a:t>
            </a:r>
          </a:p>
        </p:txBody>
      </p:sp>
      <p:sp>
        <p:nvSpPr>
          <p:cNvPr id="3" name="Θέση περιεχομένου 2"/>
          <p:cNvSpPr>
            <a:spLocks noGrp="1"/>
          </p:cNvSpPr>
          <p:nvPr>
            <p:ph idx="1"/>
          </p:nvPr>
        </p:nvSpPr>
        <p:spPr/>
        <p:txBody>
          <a:bodyPr>
            <a:normAutofit fontScale="70000" lnSpcReduction="20000"/>
          </a:bodyPr>
          <a:lstStyle/>
          <a:p>
            <a:r>
              <a:rPr lang="el-GR" dirty="0"/>
              <a:t>Ό</a:t>
            </a:r>
            <a:r>
              <a:rPr lang="el-GR" dirty="0" smtClean="0"/>
              <a:t>σον </a:t>
            </a:r>
            <a:r>
              <a:rPr lang="el-GR" dirty="0"/>
              <a:t>αφορά τα φυσικά σημεία πωλήσεως, η σύμβαση επιλεκτικής διανομής </a:t>
            </a:r>
            <a:r>
              <a:rPr lang="el-GR" dirty="0" smtClean="0"/>
              <a:t>προβλέπει ότι </a:t>
            </a:r>
            <a:r>
              <a:rPr lang="el-GR" dirty="0"/>
              <a:t>κάθε σημείο πωλήσεως του διανομέα πρέπει να είναι εγκεκριμένο από την </a:t>
            </a:r>
            <a:r>
              <a:rPr lang="en-US" dirty="0" smtClean="0"/>
              <a:t>Lux</a:t>
            </a:r>
            <a:r>
              <a:rPr lang="el-GR" dirty="0" smtClean="0"/>
              <a:t>, για</a:t>
            </a:r>
            <a:r>
              <a:rPr lang="en-US" dirty="0" smtClean="0"/>
              <a:t> </a:t>
            </a:r>
            <a:r>
              <a:rPr lang="el-GR" dirty="0" smtClean="0"/>
              <a:t>τη </a:t>
            </a:r>
            <a:r>
              <a:rPr lang="el-GR" dirty="0"/>
              <a:t>δε έγκριση πρέπει να έχει εκπληρωθεί μια σειρά απαιτήσεων οι οποίες απαριθμούνται </a:t>
            </a:r>
            <a:r>
              <a:rPr lang="el-GR" dirty="0" smtClean="0"/>
              <a:t>στην εν </a:t>
            </a:r>
            <a:r>
              <a:rPr lang="el-GR" dirty="0"/>
              <a:t>λόγω </a:t>
            </a:r>
            <a:r>
              <a:rPr lang="el-GR" dirty="0" smtClean="0"/>
              <a:t>σύμβαση </a:t>
            </a:r>
            <a:r>
              <a:rPr lang="el-GR" dirty="0"/>
              <a:t>και αφορούν τον περιβάλλοντα χώρο, τον εξοπλισμό και </a:t>
            </a:r>
            <a:r>
              <a:rPr lang="el-GR" dirty="0" smtClean="0"/>
              <a:t>τη</a:t>
            </a:r>
            <a:r>
              <a:rPr lang="en-US" dirty="0" smtClean="0"/>
              <a:t> </a:t>
            </a:r>
            <a:r>
              <a:rPr lang="el-GR" dirty="0" smtClean="0"/>
              <a:t>διαρρύθμιση </a:t>
            </a:r>
            <a:r>
              <a:rPr lang="el-GR" dirty="0"/>
              <a:t>των σημείων πωλήσεως</a:t>
            </a:r>
            <a:r>
              <a:rPr lang="el-GR" dirty="0" smtClean="0"/>
              <a:t>.</a:t>
            </a:r>
          </a:p>
          <a:p>
            <a:r>
              <a:rPr lang="el-GR" dirty="0"/>
              <a:t>Όσον </a:t>
            </a:r>
            <a:r>
              <a:rPr lang="el-GR" dirty="0" smtClean="0"/>
              <a:t>αφορά στη </a:t>
            </a:r>
            <a:r>
              <a:rPr lang="el-GR" dirty="0"/>
              <a:t>διαδικτυακή πώληση, προβλέπεται ότι επιτρέπεται στον εξουσιοδοτημένο διανομέα </a:t>
            </a:r>
            <a:r>
              <a:rPr lang="el-GR" dirty="0" smtClean="0"/>
              <a:t>να προσφέρει </a:t>
            </a:r>
            <a:r>
              <a:rPr lang="el-GR" dirty="0"/>
              <a:t>και να πωλεί τα προϊόντα μέσω διαδικτύου, υπό τον όρο όμως ότι ασκεί </a:t>
            </a:r>
            <a:r>
              <a:rPr lang="el-GR" dirty="0" smtClean="0"/>
              <a:t>τη δραστηριότητα </a:t>
            </a:r>
            <a:r>
              <a:rPr lang="el-GR" dirty="0"/>
              <a:t>της διαδικτυακής πωλήσεως μέσω μιας “ηλεκτρονικής βιτρίνας” </a:t>
            </a:r>
            <a:r>
              <a:rPr lang="el-GR" dirty="0" smtClean="0"/>
              <a:t>του εξουσιοδοτημένου </a:t>
            </a:r>
            <a:r>
              <a:rPr lang="el-GR" dirty="0"/>
              <a:t>καταστήματος και ότι ο πολυτελής χαρακτήρας των </a:t>
            </a:r>
            <a:r>
              <a:rPr lang="el-GR" dirty="0" smtClean="0"/>
              <a:t>προϊόντων διαφυλάσσεται. </a:t>
            </a:r>
            <a:r>
              <a:rPr lang="el-GR" dirty="0"/>
              <a:t>Απαγορεύεται ρητώς η</a:t>
            </a:r>
            <a:r>
              <a:rPr lang="el-GR" dirty="0" smtClean="0"/>
              <a:t> </a:t>
            </a:r>
            <a:r>
              <a:rPr lang="el-GR" dirty="0"/>
              <a:t>χρήση άλλης εμπορικής επωνυμίας καθώς και η </a:t>
            </a:r>
            <a:r>
              <a:rPr lang="el-GR" dirty="0" smtClean="0"/>
              <a:t>παρέμβαση κατά </a:t>
            </a:r>
            <a:r>
              <a:rPr lang="el-GR" dirty="0"/>
              <a:t>τρόπο που να φαίνεται προς τα έξω, τρίτης επιχειρήσεως η οποία δεν </a:t>
            </a:r>
            <a:r>
              <a:rPr lang="el-GR" dirty="0" smtClean="0"/>
              <a:t>είναι</a:t>
            </a:r>
            <a:r>
              <a:rPr lang="en-US" dirty="0" smtClean="0"/>
              <a:t> </a:t>
            </a:r>
            <a:r>
              <a:rPr lang="el-GR" dirty="0" smtClean="0"/>
              <a:t>εξουσιοδοτημένος διανομέας της </a:t>
            </a:r>
            <a:r>
              <a:rPr lang="en-US" dirty="0" smtClean="0"/>
              <a:t>Lux.</a:t>
            </a:r>
            <a:endParaRPr lang="el-GR" dirty="0"/>
          </a:p>
        </p:txBody>
      </p:sp>
    </p:spTree>
    <p:extLst>
      <p:ext uri="{BB962C8B-B14F-4D97-AF65-F5344CB8AC3E}">
        <p14:creationId xmlns:p14="http://schemas.microsoft.com/office/powerpoint/2010/main" val="27559193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Πρακτικό 1</a:t>
            </a:r>
          </a:p>
        </p:txBody>
      </p:sp>
      <p:sp>
        <p:nvSpPr>
          <p:cNvPr id="3" name="Θέση περιεχομένου 2"/>
          <p:cNvSpPr>
            <a:spLocks noGrp="1"/>
          </p:cNvSpPr>
          <p:nvPr>
            <p:ph idx="1"/>
          </p:nvPr>
        </p:nvSpPr>
        <p:spPr/>
        <p:txBody>
          <a:bodyPr>
            <a:normAutofit fontScale="92500" lnSpcReduction="20000"/>
          </a:bodyPr>
          <a:lstStyle/>
          <a:p>
            <a:r>
              <a:rPr lang="el-GR" dirty="0"/>
              <a:t>Η εταιρεία </a:t>
            </a:r>
            <a:r>
              <a:rPr lang="el-GR" dirty="0" err="1"/>
              <a:t>Beauté</a:t>
            </a:r>
            <a:r>
              <a:rPr lang="el-GR" dirty="0"/>
              <a:t> διανέμει από πολλών ετών τα προϊόντα της </a:t>
            </a:r>
            <a:r>
              <a:rPr lang="en-US" dirty="0" smtClean="0"/>
              <a:t>Lux </a:t>
            </a:r>
            <a:r>
              <a:rPr lang="el-GR" dirty="0" smtClean="0"/>
              <a:t>ως </a:t>
            </a:r>
            <a:r>
              <a:rPr lang="el-GR" dirty="0"/>
              <a:t>εξουσιοδοτημένος διανομέας</a:t>
            </a:r>
            <a:r>
              <a:rPr lang="el-GR" dirty="0" smtClean="0"/>
              <a:t>, </a:t>
            </a:r>
            <a:r>
              <a:rPr lang="el-GR" dirty="0"/>
              <a:t>στα φυσικά της σημεία πωλήσεως όσο και </a:t>
            </a:r>
            <a:r>
              <a:rPr lang="el-GR" dirty="0" smtClean="0"/>
              <a:t>μέσω </a:t>
            </a:r>
            <a:r>
              <a:rPr lang="el-GR" dirty="0"/>
              <a:t>του δικού της ηλεκτρονικού </a:t>
            </a:r>
            <a:r>
              <a:rPr lang="el-GR" dirty="0" smtClean="0"/>
              <a:t>καταστήματος</a:t>
            </a:r>
            <a:r>
              <a:rPr lang="en-US" dirty="0" smtClean="0"/>
              <a:t>. </a:t>
            </a:r>
            <a:r>
              <a:rPr lang="el-GR" dirty="0" smtClean="0"/>
              <a:t>Προτίθεται πλέον να πωλεί τα προϊόντα της </a:t>
            </a:r>
            <a:r>
              <a:rPr lang="en-US" dirty="0" smtClean="0"/>
              <a:t>Lux </a:t>
            </a:r>
            <a:r>
              <a:rPr lang="el-GR" dirty="0" smtClean="0"/>
              <a:t>και μέσω της ηλεκτρονικής πλατφόρμας της τρίτης εταιρείας </a:t>
            </a:r>
            <a:r>
              <a:rPr lang="en-US" dirty="0" err="1" smtClean="0"/>
              <a:t>Electronet</a:t>
            </a:r>
            <a:r>
              <a:rPr lang="en-US" dirty="0" smtClean="0"/>
              <a:t>. </a:t>
            </a:r>
            <a:r>
              <a:rPr lang="el-GR" dirty="0" smtClean="0"/>
              <a:t>Η </a:t>
            </a:r>
            <a:r>
              <a:rPr lang="fr-FR" dirty="0" smtClean="0"/>
              <a:t>Lux </a:t>
            </a:r>
            <a:r>
              <a:rPr lang="el-GR" dirty="0" smtClean="0"/>
              <a:t>αντιδρά και την απειλεί με διακοπή της συνεργασίας θεωρώντας ότι μία τέτοια κίνηση αποτελεί παράβαση ουσιώδους όρου της σύμβασης. Η </a:t>
            </a:r>
            <a:r>
              <a:rPr lang="fr-FR" dirty="0" smtClean="0"/>
              <a:t>Beauté</a:t>
            </a:r>
            <a:r>
              <a:rPr lang="el-GR" dirty="0" smtClean="0"/>
              <a:t> από την πλευρά της θεωρεί ότι ένας τέτοιος περιορισμός είναι ιδιαίτερης σοβαρότητας και ως εκ τούτου συνιστά </a:t>
            </a:r>
            <a:r>
              <a:rPr lang="el-GR" dirty="0"/>
              <a:t>παραβίαση </a:t>
            </a:r>
            <a:r>
              <a:rPr lang="el-GR" dirty="0" smtClean="0"/>
              <a:t>του άρθρου </a:t>
            </a:r>
            <a:r>
              <a:rPr lang="el-GR" dirty="0"/>
              <a:t>101,παράγραφος 1, </a:t>
            </a:r>
            <a:r>
              <a:rPr lang="el-GR" dirty="0" smtClean="0"/>
              <a:t>ΣΛΕΕ.</a:t>
            </a:r>
          </a:p>
          <a:p>
            <a:r>
              <a:rPr lang="el-GR" dirty="0" smtClean="0"/>
              <a:t>Ποια η άποψή σας;</a:t>
            </a:r>
          </a:p>
          <a:p>
            <a:endParaRPr lang="el-GR" dirty="0"/>
          </a:p>
          <a:p>
            <a:endParaRPr lang="el-GR" dirty="0"/>
          </a:p>
        </p:txBody>
      </p:sp>
    </p:spTree>
    <p:extLst>
      <p:ext uri="{BB962C8B-B14F-4D97-AF65-F5344CB8AC3E}">
        <p14:creationId xmlns:p14="http://schemas.microsoft.com/office/powerpoint/2010/main" val="5320713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Πρακτικό 1 : Απάντηση</a:t>
            </a:r>
          </a:p>
        </p:txBody>
      </p:sp>
      <p:sp>
        <p:nvSpPr>
          <p:cNvPr id="3" name="Θέση περιεχομένου 2"/>
          <p:cNvSpPr>
            <a:spLocks noGrp="1"/>
          </p:cNvSpPr>
          <p:nvPr>
            <p:ph idx="1"/>
          </p:nvPr>
        </p:nvSpPr>
        <p:spPr/>
        <p:txBody>
          <a:bodyPr>
            <a:normAutofit fontScale="92500" lnSpcReduction="10000"/>
          </a:bodyPr>
          <a:lstStyle/>
          <a:p>
            <a:r>
              <a:rPr lang="el-GR" dirty="0" smtClean="0"/>
              <a:t>Καταρχάς, θα πρέπει να διευκρινισθεί ότι </a:t>
            </a:r>
            <a:r>
              <a:rPr lang="el-GR" dirty="0"/>
              <a:t>έ</a:t>
            </a:r>
            <a:r>
              <a:rPr lang="el-GR" dirty="0" smtClean="0"/>
              <a:t>να σύστημα επιλεκτικής διανομής αποτελεί ένα σύστημα </a:t>
            </a:r>
            <a:r>
              <a:rPr lang="el-GR" dirty="0"/>
              <a:t>διανομής στο οποίο ο προμηθευτής αναλαμβάνει να πωλεί </a:t>
            </a:r>
            <a:r>
              <a:rPr lang="el-GR" dirty="0" smtClean="0"/>
              <a:t>τα αναφερόμενα </a:t>
            </a:r>
            <a:r>
              <a:rPr lang="el-GR" dirty="0"/>
              <a:t>στη σύμβαση αγαθά ή υπηρεσίες, άμεσα ή έμμεσα, μόνο σε επιλεγμένους </a:t>
            </a:r>
            <a:r>
              <a:rPr lang="el-GR" dirty="0" smtClean="0"/>
              <a:t>διανομείς με </a:t>
            </a:r>
            <a:r>
              <a:rPr lang="el-GR" dirty="0"/>
              <a:t>βάση ορισμένα κριτήρια και εφόσον οι διανομείς αυτοί αναλαμβάνουν την υποχρέωση να </a:t>
            </a:r>
            <a:r>
              <a:rPr lang="el-GR" dirty="0" smtClean="0"/>
              <a:t>μην πωλούν </a:t>
            </a:r>
            <a:r>
              <a:rPr lang="el-GR" dirty="0"/>
              <a:t>τα εν λόγω αγαθά ή υπηρεσίες σε μη εξουσιοδοτημένους διανομείς στη </a:t>
            </a:r>
            <a:r>
              <a:rPr lang="el-GR" dirty="0" smtClean="0"/>
              <a:t>συγκεκριμένη περιοχή </a:t>
            </a:r>
            <a:r>
              <a:rPr lang="el-GR" dirty="0"/>
              <a:t>εντός της οποίας ο προμηθευτής εφαρμόζει το σύστημα </a:t>
            </a:r>
            <a:r>
              <a:rPr lang="el-GR" dirty="0" smtClean="0"/>
              <a:t>αυτό.</a:t>
            </a:r>
          </a:p>
          <a:p>
            <a:r>
              <a:rPr lang="el-GR" dirty="0" smtClean="0"/>
              <a:t>(Κανονισμός </a:t>
            </a:r>
            <a:r>
              <a:rPr lang="el-GR" dirty="0"/>
              <a:t>Ομαδικής Απαλλαγής 330/2010, άρθρο 1, παράγραφος 1, στοιχείο </a:t>
            </a:r>
            <a:r>
              <a:rPr lang="el-GR" dirty="0" err="1"/>
              <a:t>ε</a:t>
            </a:r>
            <a:r>
              <a:rPr lang="el-GR" dirty="0" err="1" smtClean="0"/>
              <a:t>ʹ</a:t>
            </a:r>
            <a:r>
              <a:rPr lang="el-GR" dirty="0" smtClean="0"/>
              <a:t>)</a:t>
            </a:r>
            <a:endParaRPr lang="el-GR" dirty="0"/>
          </a:p>
        </p:txBody>
      </p:sp>
    </p:spTree>
    <p:extLst>
      <p:ext uri="{BB962C8B-B14F-4D97-AF65-F5344CB8AC3E}">
        <p14:creationId xmlns:p14="http://schemas.microsoft.com/office/powerpoint/2010/main" val="5472883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Πρακτικό 1 : Απάντηση</a:t>
            </a:r>
          </a:p>
        </p:txBody>
      </p:sp>
      <p:sp>
        <p:nvSpPr>
          <p:cNvPr id="3" name="Θέση περιεχομένου 2"/>
          <p:cNvSpPr>
            <a:spLocks noGrp="1"/>
          </p:cNvSpPr>
          <p:nvPr>
            <p:ph idx="1"/>
          </p:nvPr>
        </p:nvSpPr>
        <p:spPr/>
        <p:txBody>
          <a:bodyPr>
            <a:normAutofit fontScale="92500" lnSpcReduction="10000"/>
          </a:bodyPr>
          <a:lstStyle/>
          <a:p>
            <a:r>
              <a:rPr lang="el-GR" dirty="0"/>
              <a:t>Κατά το άρθρο 101, παράγραφος 1, ΣΛΕΕ, είναι ασυμβίβαστες με την εσωτερική αγορά </a:t>
            </a:r>
            <a:r>
              <a:rPr lang="el-GR" dirty="0" smtClean="0"/>
              <a:t>και απαγορεύονται </a:t>
            </a:r>
            <a:r>
              <a:rPr lang="el-GR" dirty="0"/>
              <a:t>όλες οι συμφωνίες μεταξύ επιχειρήσεων, όλες οι αποφάσεις </a:t>
            </a:r>
            <a:r>
              <a:rPr lang="el-GR" dirty="0" smtClean="0"/>
              <a:t>ενώσεων επιχειρήσεων </a:t>
            </a:r>
            <a:r>
              <a:rPr lang="el-GR" dirty="0"/>
              <a:t>και κάθε εναρμονισμένη πρακτική που δύνανται να επηρεάσουν το εμπόριο </a:t>
            </a:r>
            <a:r>
              <a:rPr lang="el-GR" dirty="0" smtClean="0"/>
              <a:t>μεταξύ κρατών </a:t>
            </a:r>
            <a:r>
              <a:rPr lang="el-GR" dirty="0"/>
              <a:t>μελών και που έχουν ως αντικείμενο ή ως αποτέλεσμα την παρεμπόδιση, τον </a:t>
            </a:r>
            <a:r>
              <a:rPr lang="el-GR" dirty="0" smtClean="0"/>
              <a:t>περιορισμό ή </a:t>
            </a:r>
            <a:r>
              <a:rPr lang="el-GR" dirty="0"/>
              <a:t>τη </a:t>
            </a:r>
            <a:r>
              <a:rPr lang="el-GR" dirty="0" smtClean="0"/>
              <a:t>νόθευση </a:t>
            </a:r>
            <a:r>
              <a:rPr lang="el-GR" dirty="0"/>
              <a:t>του ανταγωνισμού στην εσωτερική αγορά</a:t>
            </a:r>
            <a:r>
              <a:rPr lang="el-GR" dirty="0" smtClean="0"/>
              <a:t>.</a:t>
            </a:r>
          </a:p>
          <a:p>
            <a:r>
              <a:rPr lang="el-GR" dirty="0" smtClean="0"/>
              <a:t>Συμφωνίες </a:t>
            </a:r>
            <a:r>
              <a:rPr lang="el-GR" dirty="0"/>
              <a:t>που συνιστούν σύστημα επιλεκτικής </a:t>
            </a:r>
            <a:r>
              <a:rPr lang="el-GR" dirty="0" smtClean="0"/>
              <a:t>διανομής αναγκαστικά </a:t>
            </a:r>
            <a:r>
              <a:rPr lang="el-GR" dirty="0"/>
              <a:t>επηρεάζουν τον ανταγωνισμό </a:t>
            </a:r>
            <a:r>
              <a:rPr lang="el-GR" dirty="0" smtClean="0"/>
              <a:t>στην εσωτερική </a:t>
            </a:r>
            <a:r>
              <a:rPr lang="el-GR" dirty="0"/>
              <a:t>αγορά.</a:t>
            </a:r>
          </a:p>
        </p:txBody>
      </p:sp>
    </p:spTree>
    <p:extLst>
      <p:ext uri="{BB962C8B-B14F-4D97-AF65-F5344CB8AC3E}">
        <p14:creationId xmlns:p14="http://schemas.microsoft.com/office/powerpoint/2010/main" val="33660913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Πρακτικό </a:t>
            </a:r>
            <a:r>
              <a:rPr lang="el-GR" dirty="0" smtClean="0"/>
              <a:t>1</a:t>
            </a:r>
            <a:r>
              <a:rPr lang="el-GR" dirty="0"/>
              <a:t> </a:t>
            </a:r>
            <a:r>
              <a:rPr lang="el-GR" dirty="0" smtClean="0"/>
              <a:t>: Απάντηση</a:t>
            </a:r>
            <a:endParaRPr lang="el-GR" dirty="0"/>
          </a:p>
        </p:txBody>
      </p:sp>
      <p:sp>
        <p:nvSpPr>
          <p:cNvPr id="3" name="Θέση περιεχομένου 2"/>
          <p:cNvSpPr>
            <a:spLocks noGrp="1"/>
          </p:cNvSpPr>
          <p:nvPr>
            <p:ph idx="1"/>
          </p:nvPr>
        </p:nvSpPr>
        <p:spPr/>
        <p:txBody>
          <a:bodyPr>
            <a:normAutofit fontScale="77500" lnSpcReduction="20000"/>
          </a:bodyPr>
          <a:lstStyle/>
          <a:p>
            <a:r>
              <a:rPr lang="el-GR" dirty="0" smtClean="0"/>
              <a:t>Όμως, η </a:t>
            </a:r>
            <a:r>
              <a:rPr lang="el-GR" dirty="0"/>
              <a:t>οργάνωση ενός δικτύου επιλεκτικής διανομής δεν </a:t>
            </a:r>
            <a:r>
              <a:rPr lang="el-GR" dirty="0" smtClean="0"/>
              <a:t>εμπίπτει στην </a:t>
            </a:r>
            <a:r>
              <a:rPr lang="el-GR" dirty="0"/>
              <a:t>απαγόρευση του άρθρου 101, παράγραφος 1, ΣΛΕΕ εφόσον η επιλογή των </a:t>
            </a:r>
            <a:r>
              <a:rPr lang="el-GR" dirty="0" smtClean="0"/>
              <a:t>μεταπωλητών γίνεται </a:t>
            </a:r>
            <a:r>
              <a:rPr lang="el-GR" dirty="0"/>
              <a:t>βάσει αντικειμενικών κριτηρίων ποιοτικού χαρακτήρα τα οποία </a:t>
            </a:r>
            <a:r>
              <a:rPr lang="el-GR" dirty="0" smtClean="0"/>
              <a:t>καθορίζοντα ομοιόμορφα έναντι </a:t>
            </a:r>
            <a:r>
              <a:rPr lang="el-GR" dirty="0"/>
              <a:t>όλων των δυνητικών μεταπωλητών και εφαρμόζονται χωρίς διακρίσεις, εφόσον </a:t>
            </a:r>
            <a:r>
              <a:rPr lang="el-GR" dirty="0" smtClean="0"/>
              <a:t>οι ιδιότητες </a:t>
            </a:r>
            <a:r>
              <a:rPr lang="el-GR" dirty="0"/>
              <a:t>του επίμαχου προϊόντος καθιστούν αναγκαίο ένα τέτοιο δίκτυο διανομής για </a:t>
            </a:r>
            <a:r>
              <a:rPr lang="el-GR" dirty="0" smtClean="0"/>
              <a:t>τη διαφύλαξη </a:t>
            </a:r>
            <a:r>
              <a:rPr lang="el-GR" dirty="0"/>
              <a:t>της ποιότητας και τη διασφάλιση της ορθής χρήσεως του προϊόντος και, τέλος, </a:t>
            </a:r>
            <a:r>
              <a:rPr lang="el-GR" dirty="0" smtClean="0"/>
              <a:t>εφόσον τα </a:t>
            </a:r>
            <a:r>
              <a:rPr lang="el-GR" dirty="0"/>
              <a:t>καθοριζόμενα κριτήρια δεν υπερβαίνουν το αναγκαίο μέτρο (απόφαση της 13ης Οκτωβρίου2011, </a:t>
            </a:r>
            <a:r>
              <a:rPr lang="el-GR" dirty="0" err="1"/>
              <a:t>Pierre</a:t>
            </a:r>
            <a:r>
              <a:rPr lang="el-GR" dirty="0"/>
              <a:t> </a:t>
            </a:r>
            <a:r>
              <a:rPr lang="el-GR" dirty="0" err="1"/>
              <a:t>Fabre</a:t>
            </a:r>
            <a:r>
              <a:rPr lang="el-GR" dirty="0"/>
              <a:t> </a:t>
            </a:r>
            <a:r>
              <a:rPr lang="el-GR" dirty="0" err="1" smtClean="0"/>
              <a:t>Dermo‑Cosmétique</a:t>
            </a:r>
            <a:r>
              <a:rPr lang="el-GR" dirty="0" smtClean="0"/>
              <a:t>, C‑439/09).</a:t>
            </a:r>
          </a:p>
          <a:p>
            <a:r>
              <a:rPr lang="el-GR" dirty="0" smtClean="0"/>
              <a:t>Λόγω </a:t>
            </a:r>
            <a:r>
              <a:rPr lang="el-GR" dirty="0"/>
              <a:t>των χαρακτηριστικών και της </a:t>
            </a:r>
            <a:r>
              <a:rPr lang="el-GR" dirty="0" smtClean="0"/>
              <a:t>φύσεώς τους</a:t>
            </a:r>
            <a:r>
              <a:rPr lang="el-GR" dirty="0"/>
              <a:t>, τα προϊόντα πολυτελείας ενδέχεται να έχουν ανάγκη εφαρμογής ενός </a:t>
            </a:r>
            <a:r>
              <a:rPr lang="el-GR" dirty="0" smtClean="0"/>
              <a:t>συστήματος επιλεκτικής </a:t>
            </a:r>
            <a:r>
              <a:rPr lang="el-GR" dirty="0"/>
              <a:t>διανομής προκειμένου να διαφυλαχθεί η ποιότητα και να διασφαλιστεί η ορθή </a:t>
            </a:r>
            <a:r>
              <a:rPr lang="el-GR" dirty="0" smtClean="0"/>
              <a:t>χρήση τους.</a:t>
            </a:r>
          </a:p>
        </p:txBody>
      </p:sp>
    </p:spTree>
    <p:extLst>
      <p:ext uri="{BB962C8B-B14F-4D97-AF65-F5344CB8AC3E}">
        <p14:creationId xmlns:p14="http://schemas.microsoft.com/office/powerpoint/2010/main" val="35080748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Πρακτικό </a:t>
            </a:r>
            <a:r>
              <a:rPr lang="el-GR" dirty="0" smtClean="0"/>
              <a:t>1 : Απάντηση</a:t>
            </a:r>
            <a:endParaRPr lang="el-GR" dirty="0"/>
          </a:p>
        </p:txBody>
      </p:sp>
      <p:sp>
        <p:nvSpPr>
          <p:cNvPr id="3" name="Θέση περιεχομένου 2"/>
          <p:cNvSpPr>
            <a:spLocks noGrp="1"/>
          </p:cNvSpPr>
          <p:nvPr>
            <p:ph idx="1"/>
          </p:nvPr>
        </p:nvSpPr>
        <p:spPr/>
        <p:txBody>
          <a:bodyPr>
            <a:normAutofit lnSpcReduction="10000"/>
          </a:bodyPr>
          <a:lstStyle/>
          <a:p>
            <a:r>
              <a:rPr lang="el-GR" dirty="0"/>
              <a:t>Στο πλαίσιο ενός τέτοιου συστήματος, μια συγκεκριμένη συμβατική ρήτρα η οποία αποσκοπεί στη διαφύλαξη της εικόνας πολυτέλειας των οικείων προϊόντων είναι σύννομη βάσει του άρθρου 101, παράγραφος 1, ΣΛΕΕ, εφόσον πληροί τις παρακάτω προϋποθέσεις :(i) η ρήτρα αυτή πρέπει να αποσκοπεί στη διαφύλαξη της εικόνας πολυτέλειας των σχετικών προϊόντων, (ii) πρέπει να προβλέπεται κατά τρόπο ενιαίο και να εφαρμόζεται χωρίς διακρίσεις και (iii) πρέπει να τελεί σε αναλογία προς τον επιδιωκόμενο σκοπό.</a:t>
            </a:r>
          </a:p>
          <a:p>
            <a:endParaRPr lang="el-GR" dirty="0"/>
          </a:p>
        </p:txBody>
      </p:sp>
    </p:spTree>
    <p:extLst>
      <p:ext uri="{BB962C8B-B14F-4D97-AF65-F5344CB8AC3E}">
        <p14:creationId xmlns:p14="http://schemas.microsoft.com/office/powerpoint/2010/main" val="14666357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Πρακτικό </a:t>
            </a:r>
            <a:r>
              <a:rPr lang="el-GR" dirty="0" smtClean="0"/>
              <a:t>1 : Απάντηση</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Δεν </a:t>
            </a:r>
            <a:r>
              <a:rPr lang="el-GR" dirty="0"/>
              <a:t>αμφισβητείται ότι η επίμαχη συμβατική ρήτρα αποσκοπεί στη διαφύλαξη της εικόνας πολυτέλειας και γοήτρου των </a:t>
            </a:r>
            <a:r>
              <a:rPr lang="el-GR" dirty="0" smtClean="0"/>
              <a:t>προϊόντων της </a:t>
            </a:r>
            <a:r>
              <a:rPr lang="en-US" dirty="0" smtClean="0"/>
              <a:t>Lux.</a:t>
            </a:r>
            <a:r>
              <a:rPr lang="el-GR" dirty="0"/>
              <a:t> </a:t>
            </a:r>
            <a:r>
              <a:rPr lang="el-GR" dirty="0" smtClean="0"/>
              <a:t>Η εν λόγω ρήτρα </a:t>
            </a:r>
            <a:r>
              <a:rPr lang="el-GR" dirty="0"/>
              <a:t>είναι αντικειμενική και ενιαία και </a:t>
            </a:r>
            <a:r>
              <a:rPr lang="el-GR" dirty="0" smtClean="0"/>
              <a:t>προκύπτει ότι εφαρμόζεται </a:t>
            </a:r>
            <a:r>
              <a:rPr lang="el-GR" dirty="0"/>
              <a:t>αδιακρίτως έναντι όλων </a:t>
            </a:r>
            <a:r>
              <a:rPr lang="el-GR" dirty="0" smtClean="0"/>
              <a:t>των εξουσιοδοτημένων </a:t>
            </a:r>
            <a:r>
              <a:rPr lang="el-GR" dirty="0"/>
              <a:t>διανομέων</a:t>
            </a:r>
            <a:r>
              <a:rPr lang="el-GR" dirty="0" smtClean="0"/>
              <a:t>.</a:t>
            </a:r>
          </a:p>
          <a:p>
            <a:r>
              <a:rPr lang="el-GR" dirty="0" smtClean="0"/>
              <a:t>Η </a:t>
            </a:r>
            <a:r>
              <a:rPr lang="el-GR" dirty="0"/>
              <a:t>υποχρέωση </a:t>
            </a:r>
            <a:r>
              <a:rPr lang="el-GR" dirty="0" smtClean="0"/>
              <a:t>που επιβάλλεται </a:t>
            </a:r>
            <a:r>
              <a:rPr lang="el-GR" dirty="0"/>
              <a:t>στους εξουσιοδοτημένους διανομείς να μην πωλούν </a:t>
            </a:r>
            <a:r>
              <a:rPr lang="el-GR" dirty="0" err="1"/>
              <a:t>διαδικτυακώς</a:t>
            </a:r>
            <a:r>
              <a:rPr lang="el-GR" dirty="0"/>
              <a:t> τα προϊόντα </a:t>
            </a:r>
            <a:r>
              <a:rPr lang="el-GR" dirty="0" smtClean="0"/>
              <a:t>τα οποία </a:t>
            </a:r>
            <a:r>
              <a:rPr lang="el-GR" dirty="0"/>
              <a:t>αφορά η σύμβαση παρά μόνο μέσω των δικών τους ηλεκτρονικών καταστημάτων και </a:t>
            </a:r>
            <a:r>
              <a:rPr lang="el-GR" dirty="0" smtClean="0"/>
              <a:t>η απαγόρευση </a:t>
            </a:r>
            <a:r>
              <a:rPr lang="el-GR" dirty="0"/>
              <a:t>προς τους εν λόγω διανομείς να χρησιμοποιούν άλλη εμπορική επωνυμία και </a:t>
            </a:r>
            <a:r>
              <a:rPr lang="el-GR" dirty="0" smtClean="0"/>
              <a:t>να χρησιμοποιούν</a:t>
            </a:r>
            <a:r>
              <a:rPr lang="el-GR" dirty="0"/>
              <a:t>, κατά τρόπο που να φαίνεται προς τα έξω, τρίτες πλατφόρμες παρέχουν </a:t>
            </a:r>
            <a:r>
              <a:rPr lang="el-GR" dirty="0" smtClean="0"/>
              <a:t>εξ αρχής στον </a:t>
            </a:r>
            <a:r>
              <a:rPr lang="el-GR" dirty="0"/>
              <a:t>προμηθευτή την εγγύηση ότι, στο πλαίσιο της διαθέσεώς τους στο ηλεκτρονικό εμπόριο, </a:t>
            </a:r>
            <a:r>
              <a:rPr lang="el-GR" dirty="0" smtClean="0"/>
              <a:t>τα προϊόντα </a:t>
            </a:r>
            <a:r>
              <a:rPr lang="el-GR" dirty="0"/>
              <a:t>αυτά συνδέονται αποκλειστικώς με τους εξουσιοδοτημένους διανομείς</a:t>
            </a:r>
            <a:r>
              <a:rPr lang="el-GR" dirty="0" smtClean="0"/>
              <a:t>.</a:t>
            </a:r>
          </a:p>
          <a:p>
            <a:r>
              <a:rPr lang="el-GR" dirty="0"/>
              <a:t>Πρόκειται </a:t>
            </a:r>
            <a:r>
              <a:rPr lang="el-GR" dirty="0" smtClean="0"/>
              <a:t>για ένα συνεπή </a:t>
            </a:r>
            <a:r>
              <a:rPr lang="el-GR" dirty="0"/>
              <a:t>λογικά </a:t>
            </a:r>
            <a:r>
              <a:rPr lang="el-GR" dirty="0" smtClean="0"/>
              <a:t>περιορισμό </a:t>
            </a:r>
            <a:r>
              <a:rPr lang="el-GR" dirty="0"/>
              <a:t>λαμβανομένων υπόψη των </a:t>
            </a:r>
            <a:r>
              <a:rPr lang="el-GR" dirty="0" smtClean="0"/>
              <a:t>ιδιαίτερων χαρακτηριστικών </a:t>
            </a:r>
            <a:r>
              <a:rPr lang="el-GR" dirty="0"/>
              <a:t>του συστήματος επιλεκτικής </a:t>
            </a:r>
            <a:r>
              <a:rPr lang="el-GR" dirty="0" smtClean="0"/>
              <a:t>διανομής. </a:t>
            </a:r>
            <a:endParaRPr lang="en-US" dirty="0" smtClean="0"/>
          </a:p>
          <a:p>
            <a:endParaRPr lang="el-GR" dirty="0"/>
          </a:p>
        </p:txBody>
      </p:sp>
    </p:spTree>
    <p:extLst>
      <p:ext uri="{BB962C8B-B14F-4D97-AF65-F5344CB8AC3E}">
        <p14:creationId xmlns:p14="http://schemas.microsoft.com/office/powerpoint/2010/main" val="45438860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378</TotalTime>
  <Words>2853</Words>
  <Application>Microsoft Office PowerPoint</Application>
  <PresentationFormat>Προβολή στην οθόνη (4:3)</PresentationFormat>
  <Paragraphs>71</Paragraphs>
  <Slides>25</Slides>
  <Notes>0</Notes>
  <HiddenSlides>0</HiddenSlides>
  <MMClips>0</MMClips>
  <ScaleCrop>false</ScaleCrop>
  <HeadingPairs>
    <vt:vector size="6" baseType="variant">
      <vt:variant>
        <vt:lpstr>Γραμματοσειρές που χρησιμοποιούνται</vt:lpstr>
      </vt:variant>
      <vt:variant>
        <vt:i4>7</vt:i4>
      </vt:variant>
      <vt:variant>
        <vt:lpstr>Θέμα</vt:lpstr>
      </vt:variant>
      <vt:variant>
        <vt:i4>1</vt:i4>
      </vt:variant>
      <vt:variant>
        <vt:lpstr>Τίτλοι διαφανειών</vt:lpstr>
      </vt:variant>
      <vt:variant>
        <vt:i4>25</vt:i4>
      </vt:variant>
    </vt:vector>
  </HeadingPairs>
  <TitlesOfParts>
    <vt:vector size="33" baseType="lpstr">
      <vt:lpstr>Arial</vt:lpstr>
      <vt:lpstr>Book Antiqua</vt:lpstr>
      <vt:lpstr>Lucida Sans</vt:lpstr>
      <vt:lpstr>Times New Roman</vt:lpstr>
      <vt:lpstr>Wingdings</vt:lpstr>
      <vt:lpstr>Wingdings 2</vt:lpstr>
      <vt:lpstr>Wingdings 3</vt:lpstr>
      <vt:lpstr>Αποκορύφωμα</vt:lpstr>
      <vt:lpstr>Υποθεσεισ εργασιασ-πρακτικα θεματα δικαιο ανταγωνισμου τησ εε</vt:lpstr>
      <vt:lpstr>Πρακτικό 1</vt:lpstr>
      <vt:lpstr>Πρακτικό 1</vt:lpstr>
      <vt:lpstr>Πρακτικό 1</vt:lpstr>
      <vt:lpstr>Πρακτικό 1 : Απάντηση</vt:lpstr>
      <vt:lpstr>Πρακτικό 1 : Απάντηση</vt:lpstr>
      <vt:lpstr>Πρακτικό 1 : Απάντηση</vt:lpstr>
      <vt:lpstr>Πρακτικό 1 : Απάντηση</vt:lpstr>
      <vt:lpstr>Πρακτικό 1 : Απάντηση</vt:lpstr>
      <vt:lpstr>Πρακτικό 1 : Απάντηση</vt:lpstr>
      <vt:lpstr>Πρακτικό 2</vt:lpstr>
      <vt:lpstr>Πρακτικό 2</vt:lpstr>
      <vt:lpstr>Πρακτικό 2</vt:lpstr>
      <vt:lpstr>Πρακτικό 2-Απάντηση</vt:lpstr>
      <vt:lpstr>Πρακτικό 2-Απάντηση</vt:lpstr>
      <vt:lpstr>Πρακτικό 2-Απάντηση</vt:lpstr>
      <vt:lpstr>Πρακτικό 2-Απάντηση</vt:lpstr>
      <vt:lpstr>Υπόθεση Εργασίας : Ενισχύσεις στους Έλληνες Αγρότες  (C‑431/14 P)</vt:lpstr>
      <vt:lpstr>Ενισχύσεις στους Έλληνες Αγρότες </vt:lpstr>
      <vt:lpstr>Ενισχύσεις στους Έλληνες Αγρότες </vt:lpstr>
      <vt:lpstr>Ενισχύσεις στους Έλληνες Αγρότες </vt:lpstr>
      <vt:lpstr>Ενισχύσεις στους Έλληνες Αγρότες </vt:lpstr>
      <vt:lpstr>Ενισχύσεις στους Έλληνες Αγρότες </vt:lpstr>
      <vt:lpstr>Ενισχύσεις στους Έλληνες Αγρότες </vt:lpstr>
      <vt:lpstr>Ενισχύσεις στους Έλληνες Αγρότες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hi</dc:creator>
  <cp:lastModifiedBy>Λογαριασμός Microsoft</cp:lastModifiedBy>
  <cp:revision>47</cp:revision>
  <dcterms:created xsi:type="dcterms:W3CDTF">2022-01-12T10:17:46Z</dcterms:created>
  <dcterms:modified xsi:type="dcterms:W3CDTF">2022-05-10T16:21:35Z</dcterms:modified>
</cp:coreProperties>
</file>