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30/5/2023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30/5/2023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30/5/2023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1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96F9-F802-45BB-9F9C-C3E11B7ED2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30/5/2023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30/5/2023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30/5/2023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30/5/2023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30/5/2023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30/5/2023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30/5/2023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005-AD07-4A13-B920-382CD68BC583}" type="datetimeFigureOut">
              <a:rPr lang="el-GR" smtClean="0"/>
              <a:pPr/>
              <a:t>30/5/2023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68005-AD07-4A13-B920-382CD68BC583}" type="datetimeFigureOut">
              <a:rPr lang="el-GR" smtClean="0"/>
              <a:pPr/>
              <a:t>30/5/2023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BEABE-E776-464D-8DBD-DC88EA33B3C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ΣΗΜΑΝΤΙΚΑ ΑΘΛΗΤΙΚΑ ΑΚΡΩΝΥΜΙΑ 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857256"/>
          </a:xfrm>
        </p:spPr>
        <p:txBody>
          <a:bodyPr>
            <a:normAutofit fontScale="92500" lnSpcReduction="20000"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Arial Narrow" pitchFamily="34" charset="0"/>
              </a:rPr>
              <a:t>ΛΑΙΟΣ ΑΘΑΝΑΣΙΟΣ</a:t>
            </a:r>
          </a:p>
          <a:p>
            <a:r>
              <a:rPr lang="el-GR" sz="2800" b="1" dirty="0" smtClean="0">
                <a:solidFill>
                  <a:schemeClr val="tx1"/>
                </a:solidFill>
                <a:latin typeface="Arial Narrow" pitchFamily="34" charset="0"/>
              </a:rPr>
              <a:t>ΣΕΦΑΑ ΔΠΘ 2023</a:t>
            </a:r>
            <a:endParaRPr lang="el-GR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1266" name="Picture 2" descr="ΔΙΕΥΚΡΙΝΙΣΕΙΣ ΤΗΣ ΓΓΑ: Τι επιτρέπεται στην Κρήτη – ΠΑΤΡΙ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4050856" cy="2322491"/>
          </a:xfrm>
          <a:prstGeom prst="rect">
            <a:avLst/>
          </a:prstGeom>
          <a:noFill/>
        </p:spPr>
      </p:pic>
      <p:sp>
        <p:nvSpPr>
          <p:cNvPr id="11268" name="AutoShape 4" descr="ΕΠ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270" name="AutoShape 6" descr="ΕΠ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272" name="Picture 8" descr="ΕΠ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500306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Arial Narrow" pitchFamily="34" charset="0"/>
              </a:rPr>
              <a:t>ΔΙΕΘΝΗΣ ΟΛΥΜΠΙΑΚΗ ΕΠΙΤΡΟΠΗ </a:t>
            </a:r>
            <a:endParaRPr lang="el-GR" sz="4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ΔΟΕ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3 - Εικόνα" descr="Ε.Ο.ΚΑ.Ν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828680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Arial Narrow" pitchFamily="34" charset="0"/>
              </a:rPr>
              <a:t>ΕΛΛΗΝΙΚΗ ΟΛΥΜΠΙΑΚΗ ΕΠΙΤΡΟΠΗ</a:t>
            </a:r>
            <a:endParaRPr lang="el-GR" sz="4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ΕΟΕ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3 - Εικόνα" descr="Επιτροπή αθλητών ΕΟΕ: Η διακήρυξη για τα δικαιώματα και τις υποχρεώσεις των  αθλητών – darkoct0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5857916" cy="309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Arial Narrow" pitchFamily="34" charset="0"/>
              </a:rPr>
              <a:t>ΠΟΔΟΣΦΑΙΡΙΚΗ ΑΝΩΝΥΜΗ ΕΤΑΙΡΙΑ</a:t>
            </a:r>
            <a:endParaRPr lang="el-GR" sz="4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ΠΑΕ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074" name="Picture 2" descr="PANATHINAIKOS FC OFFICIAL WEB 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000372"/>
            <a:ext cx="2957534" cy="1643074"/>
          </a:xfrm>
          <a:prstGeom prst="rect">
            <a:avLst/>
          </a:prstGeom>
          <a:noFill/>
        </p:spPr>
      </p:pic>
      <p:pic>
        <p:nvPicPr>
          <p:cNvPr id="3076" name="Picture 4" descr="Της ΠΑΕ ΠΑΟΚ ο τράχηλος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786322"/>
            <a:ext cx="2857520" cy="1714512"/>
          </a:xfrm>
          <a:prstGeom prst="rect">
            <a:avLst/>
          </a:prstGeom>
          <a:noFill/>
        </p:spPr>
      </p:pic>
      <p:pic>
        <p:nvPicPr>
          <p:cNvPr id="6" name="5 - Εικόνα" descr="ΠΑΕ Ολυμπιακός: «θα επανεξετάσουμε την παρουσία μας στη Super League 2» -  ΑΠΕ-ΜΠ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2714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AEK FC / ΠΑΕ ΑΕΚ - Ο τεχνικός διευθυντής των κιτρινόμαυρων Ακαδημιών,  Κώστας Τσάνας και ο διευθυντής ticketing της ΠΑΕ ΑΕΚ συμμετείχαν στην  παρουσίαση, που έγινε στο πλαίσιο του μαθήματος που διδάσκει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143116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ΚΑΛΑΘΟΣΦΑΙΡΙΚΗ ΑΝΩΝΥΜΗ ΕΤΑΡΙΑ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ΚΑΕ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50" name="AutoShape 2" descr="BNSports.gr - ΚΑΕ Ολυμπιακός: «Η νέα διοίκηση της ΕΟΚ να διορθώσει τα κακώς  κείμενα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4 - Εικόνα" descr="BNSports.gr - ΚΑΕ Ολυμπιακός: «Η νέα διοίκηση της ΕΟΚ να διορθώσει τα κακώς  κείμενα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ΚΑΕ ΠΑΟ: «Θα καλέσουμε τους οπαδούς μας σε συλλαλητήρια» | ΑΘΗΝΑ 9,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14620"/>
            <a:ext cx="3935389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ΕΝΩΣΗ ΠΟΔΟΣΦΑΙΡΙΚΩΝ ΑΝΩΝΥΜΩΝ ΕΤΑΙΡΙΩΝ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ΕΠΑΕ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3 - Εικόνα" descr="Αναζητούνται λύσεις στην ΕΠΑΕ - Onsports.g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2"/>
            <a:ext cx="507209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43666" y="571500"/>
            <a:ext cx="7771803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4000" b="1" dirty="0" smtClean="0">
                <a:solidFill>
                  <a:srgbClr val="FFFF00"/>
                </a:solidFill>
                <a:latin typeface="Arial Narrow" pitchFamily="34" charset="0"/>
              </a:rPr>
              <a:t>ΑΠΑΝΤΗΣΕΙΣ στα 5</a:t>
            </a:r>
            <a:r>
              <a:rPr lang="en-US" sz="4000" b="1" dirty="0" smtClean="0">
                <a:solidFill>
                  <a:srgbClr val="FFFF00"/>
                </a:solidFill>
                <a:latin typeface="Arial Narrow" pitchFamily="34" charset="0"/>
              </a:rPr>
              <a:t> W</a:t>
            </a:r>
            <a:r>
              <a:rPr lang="el-GR" sz="4000" b="1" dirty="0" smtClean="0">
                <a:solidFill>
                  <a:srgbClr val="FFFF00"/>
                </a:solidFill>
                <a:latin typeface="Arial Narrow" pitchFamily="34" charset="0"/>
              </a:rPr>
              <a:t>ς</a:t>
            </a:r>
            <a:r>
              <a:rPr lang="en-US" sz="4000" b="1" dirty="0" smtClean="0">
                <a:solidFill>
                  <a:srgbClr val="FFFF00"/>
                </a:solidFill>
                <a:latin typeface="Arial Narrow" pitchFamily="34" charset="0"/>
              </a:rPr>
              <a:t> (</a:t>
            </a:r>
            <a:r>
              <a:rPr lang="el-GR" sz="4000" b="1" dirty="0" smtClean="0">
                <a:solidFill>
                  <a:srgbClr val="FFFF00"/>
                </a:solidFill>
                <a:latin typeface="Arial Narrow" pitchFamily="34" charset="0"/>
              </a:rPr>
              <a:t>στόχοι).</a:t>
            </a:r>
            <a:r>
              <a:rPr lang="en-US" sz="4000" b="1" dirty="0" smtClean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Arial Narrow" pitchFamily="34" charset="0"/>
              </a:rPr>
            </a:br>
            <a:endParaRPr lang="el-GR" sz="40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353" y="1557262"/>
            <a:ext cx="7847953" cy="45387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sz="2800" b="1" dirty="0" smtClean="0">
                <a:latin typeface="Arial Narrow" pitchFamily="34" charset="0"/>
              </a:rPr>
              <a:t>Οι απαντήσεις στα 5 </a:t>
            </a:r>
            <a:r>
              <a:rPr lang="en-US" sz="2800" b="1" dirty="0" smtClean="0">
                <a:latin typeface="Arial Narrow" pitchFamily="34" charset="0"/>
              </a:rPr>
              <a:t>Ws </a:t>
            </a:r>
            <a:r>
              <a:rPr lang="el-GR" sz="2800" b="1" dirty="0" smtClean="0">
                <a:latin typeface="Arial Narrow" pitchFamily="34" charset="0"/>
              </a:rPr>
              <a:t>θεωρούνται βασικές για την συγκέντρωση πληροφοριών.</a:t>
            </a:r>
            <a:r>
              <a:rPr lang="en-US" sz="2800" b="1" dirty="0" smtClean="0">
                <a:latin typeface="Arial Narrow" pitchFamily="34" charset="0"/>
              </a:rPr>
              <a:t>  </a:t>
            </a:r>
            <a:endParaRPr lang="el-GR" sz="2800" b="1" dirty="0" smtClean="0">
              <a:latin typeface="Arial Narrow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800" b="1" dirty="0" smtClean="0">
                <a:latin typeface="Arial Narrow" pitchFamily="34" charset="0"/>
              </a:rPr>
              <a:t>Why;</a:t>
            </a:r>
          </a:p>
          <a:p>
            <a:pPr eaLnBrk="1" hangingPunct="1">
              <a:lnSpc>
                <a:spcPct val="140000"/>
              </a:lnSpc>
            </a:pPr>
            <a:r>
              <a:rPr lang="en-US" sz="2800" b="1" dirty="0" smtClean="0">
                <a:latin typeface="Arial Narrow" pitchFamily="34" charset="0"/>
              </a:rPr>
              <a:t>Who;</a:t>
            </a:r>
          </a:p>
          <a:p>
            <a:pPr eaLnBrk="1" hangingPunct="1">
              <a:lnSpc>
                <a:spcPct val="140000"/>
              </a:lnSpc>
            </a:pPr>
            <a:r>
              <a:rPr lang="en-US" sz="2800" b="1" dirty="0" smtClean="0">
                <a:latin typeface="Arial Narrow" pitchFamily="34" charset="0"/>
              </a:rPr>
              <a:t>What;</a:t>
            </a:r>
            <a:endParaRPr lang="el-GR" sz="2800" b="1" dirty="0" smtClean="0">
              <a:latin typeface="Arial Narrow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800" b="1" dirty="0" smtClean="0">
                <a:latin typeface="Arial Narrow" pitchFamily="34" charset="0"/>
              </a:rPr>
              <a:t>Where;</a:t>
            </a:r>
          </a:p>
          <a:p>
            <a:pPr eaLnBrk="1" hangingPunct="1">
              <a:lnSpc>
                <a:spcPct val="140000"/>
              </a:lnSpc>
            </a:pPr>
            <a:r>
              <a:rPr lang="en-US" sz="2800" b="1" dirty="0" smtClean="0">
                <a:latin typeface="Arial Narrow" pitchFamily="34" charset="0"/>
              </a:rPr>
              <a:t>When;</a:t>
            </a:r>
            <a:endParaRPr lang="el-GR" sz="2800" b="1" dirty="0" smtClean="0">
              <a:latin typeface="Arial Narrow" pitchFamily="34" charset="0"/>
            </a:endParaRPr>
          </a:p>
          <a:p>
            <a:pPr eaLnBrk="1" hangingPunct="1"/>
            <a:endParaRPr lang="el-GR" sz="2800" dirty="0" smtClean="0">
              <a:latin typeface="Arial" charset="0"/>
            </a:endParaRPr>
          </a:p>
        </p:txBody>
      </p:sp>
      <p:pic>
        <p:nvPicPr>
          <p:cNvPr id="32772" name="3 - Εικόνα" descr="ÎÏÎ¿ÏÎ­Î»ÎµÏÎ¼Î± ÎµÎ¹ÎºÏÎ½Î±Ï Î³Î¹Î± why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3059448" y="2707822"/>
            <a:ext cx="1787290" cy="1215571"/>
          </a:xfrm>
          <a:noFill/>
        </p:spPr>
      </p:pic>
      <p:pic>
        <p:nvPicPr>
          <p:cNvPr id="32773" name="4 - Εικόνα" descr="ÎÏÎ¿ÏÎ­Î»ÎµÏÎ¼Î± ÎµÎ¹ÎºÏÎ½Î±Ï Î³Î¹Î± who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24706" y="2707822"/>
            <a:ext cx="1800729" cy="1235226"/>
          </a:xfrm>
          <a:noFill/>
        </p:spPr>
      </p:pic>
      <p:pic>
        <p:nvPicPr>
          <p:cNvPr id="32774" name="5 - Εικόνα" descr="ÎÏÎ¿ÏÎ­Î»ÎµÏÎ¼Î± ÎµÎ¹ÎºÏÎ½Î±Ï Î³Î¹Î± wh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166" y="4076096"/>
            <a:ext cx="1657387" cy="153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6 - Εικόνα" descr="ÎÏÎ¿ÏÎ­Î»ÎµÏÎ¼Î± ÎµÎ¹ÎºÏÎ½Î±Ï Î³Î¹Î± whe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777" y="5445881"/>
            <a:ext cx="1914208" cy="10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7 - Εικόνα" descr="ÎÏÎ¿ÏÎ­Î»ÎµÏÎ¼Î± ÎµÎ¹ÎºÏÎ½Î±Ï Î³Î¹Î± wh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9872" y="5516942"/>
            <a:ext cx="2736928" cy="93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4000" b="1" dirty="0" smtClean="0">
                <a:solidFill>
                  <a:srgbClr val="FFFF00"/>
                </a:solidFill>
                <a:latin typeface="Arial Narrow" pitchFamily="34" charset="0"/>
              </a:rPr>
              <a:t>ΤΑ 5 « Ρ » </a:t>
            </a:r>
            <a:r>
              <a:rPr lang="en-US" sz="4000" b="1" dirty="0" smtClean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l-GR" sz="4000" b="1" dirty="0" smtClean="0">
                <a:solidFill>
                  <a:srgbClr val="FFFF00"/>
                </a:solidFill>
                <a:latin typeface="Arial Narrow" pitchFamily="34" charset="0"/>
              </a:rPr>
              <a:t>ΤΟΥ ΜΑΡΚΕΤΙΝΓΚ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71612"/>
            <a:ext cx="8229600" cy="48704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b="1" dirty="0" smtClean="0">
                <a:latin typeface="Arial Narrow" pitchFamily="34" charset="0"/>
              </a:rPr>
              <a:t>Product </a:t>
            </a:r>
            <a:r>
              <a:rPr lang="en-US" sz="2800" b="1" dirty="0" smtClean="0">
                <a:latin typeface="Arial Narrow" pitchFamily="34" charset="0"/>
              </a:rPr>
              <a:t>= </a:t>
            </a:r>
            <a:r>
              <a:rPr lang="el-GR" sz="2800" b="1" dirty="0" smtClean="0">
                <a:latin typeface="Arial Narrow" pitchFamily="34" charset="0"/>
              </a:rPr>
              <a:t>προϊόν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b="1" dirty="0" smtClean="0">
                <a:latin typeface="Arial Narrow" pitchFamily="34" charset="0"/>
              </a:rPr>
              <a:t>Price</a:t>
            </a:r>
            <a:r>
              <a:rPr lang="el-GR" sz="2800" b="1" dirty="0" smtClean="0">
                <a:latin typeface="Arial Narrow" pitchFamily="34" charset="0"/>
              </a:rPr>
              <a:t> </a:t>
            </a:r>
            <a:r>
              <a:rPr lang="el-GR" sz="2800" b="1" dirty="0" smtClean="0">
                <a:latin typeface="Arial Narrow" pitchFamily="34" charset="0"/>
              </a:rPr>
              <a:t>= κοστολόγηση-τιμή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b="1" dirty="0" smtClean="0">
                <a:latin typeface="Arial Narrow" pitchFamily="34" charset="0"/>
              </a:rPr>
              <a:t>Place</a:t>
            </a:r>
            <a:r>
              <a:rPr lang="el-GR" sz="2800" b="1" dirty="0" smtClean="0">
                <a:latin typeface="Arial Narrow" pitchFamily="34" charset="0"/>
              </a:rPr>
              <a:t> = τοποθεσία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b="1" dirty="0" smtClean="0">
                <a:latin typeface="Arial Narrow" pitchFamily="34" charset="0"/>
              </a:rPr>
              <a:t>Promotion</a:t>
            </a:r>
            <a:r>
              <a:rPr lang="el-GR" sz="2800" b="1" dirty="0" smtClean="0">
                <a:latin typeface="Arial Narrow" pitchFamily="34" charset="0"/>
              </a:rPr>
              <a:t> = προώθηση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b="1" dirty="0" smtClean="0">
                <a:latin typeface="Arial Narrow" pitchFamily="34" charset="0"/>
              </a:rPr>
              <a:t>Public relations</a:t>
            </a:r>
            <a:r>
              <a:rPr lang="el-GR" sz="2800" b="1" dirty="0" smtClean="0">
                <a:latin typeface="Arial Narrow" pitchFamily="34" charset="0"/>
              </a:rPr>
              <a:t> = δημόσιες </a:t>
            </a:r>
            <a:endParaRPr lang="en-US" sz="2800" b="1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None/>
            </a:pPr>
            <a:r>
              <a:rPr lang="en-US" sz="2800" b="1" dirty="0" smtClean="0">
                <a:latin typeface="Arial Narrow" pitchFamily="34" charset="0"/>
              </a:rPr>
              <a:t>    </a:t>
            </a:r>
            <a:r>
              <a:rPr lang="el-GR" sz="2800" b="1" dirty="0" smtClean="0">
                <a:latin typeface="Arial Narrow" pitchFamily="34" charset="0"/>
              </a:rPr>
              <a:t>σχέσεις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endParaRPr lang="el-GR" b="1" dirty="0" smtClean="0">
              <a:solidFill>
                <a:schemeClr val="bg1"/>
              </a:solidFill>
            </a:endParaRPr>
          </a:p>
          <a:p>
            <a:pPr eaLnBrk="1" hangingPunct="1"/>
            <a:endParaRPr lang="el-GR" dirty="0" smtClean="0"/>
          </a:p>
          <a:p>
            <a:pPr eaLnBrk="1" hangingPunct="1"/>
            <a:endParaRPr lang="el-GR" dirty="0" smtClean="0"/>
          </a:p>
        </p:txBody>
      </p:sp>
      <p:pic>
        <p:nvPicPr>
          <p:cNvPr id="23556" name="Picture 6" descr="uupnyiegne4e70e2d4e38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571744"/>
            <a:ext cx="1674762" cy="114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5 - Εικόνα" descr="Photos: Youth Basketball at C-K Community Center | Multimedia |  herald-dispatch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1" y="1571612"/>
            <a:ext cx="1928826" cy="123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r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143512"/>
            <a:ext cx="1713225" cy="114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3 - Εικόνα" descr="4 basketball tourneys hit the December calendar - Nodaway New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143248"/>
            <a:ext cx="1357322" cy="119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4 - Εικόνα" descr="Advantedge Basketball Camps &amp; Clinics, LLC - Home | Faceboo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214818"/>
            <a:ext cx="1643083" cy="116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4000" b="1" smtClean="0">
                <a:solidFill>
                  <a:srgbClr val="FFFF00"/>
                </a:solidFill>
                <a:latin typeface="Book Antiqua" pitchFamily="18" charset="0"/>
              </a:rPr>
              <a:t>ΤΑ 5 « Ρ » </a:t>
            </a:r>
            <a:r>
              <a:rPr lang="en-US" sz="4000" b="1" smtClean="0">
                <a:solidFill>
                  <a:srgbClr val="FFFF00"/>
                </a:solidFill>
                <a:latin typeface="Book Antiqua" pitchFamily="18" charset="0"/>
              </a:rPr>
              <a:t/>
            </a:r>
            <a:br>
              <a:rPr lang="en-US" sz="4000" b="1" smtClean="0">
                <a:solidFill>
                  <a:srgbClr val="FFFF00"/>
                </a:solidFill>
                <a:latin typeface="Book Antiqua" pitchFamily="18" charset="0"/>
              </a:rPr>
            </a:br>
            <a:r>
              <a:rPr lang="el-GR" sz="4000" b="1" smtClean="0">
                <a:solidFill>
                  <a:srgbClr val="FFFF00"/>
                </a:solidFill>
                <a:latin typeface="Book Antiqua" pitchFamily="18" charset="0"/>
              </a:rPr>
              <a:t>ΤΟΥ ΜΑΡΚΕΤΙΝΓΚ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b="1" dirty="0" smtClean="0">
                <a:latin typeface="Arial Narrow" pitchFamily="34" charset="0"/>
              </a:rPr>
              <a:t>Place</a:t>
            </a:r>
            <a:r>
              <a:rPr lang="el-GR" sz="2800" b="1" dirty="0" smtClean="0">
                <a:latin typeface="Arial Narrow" pitchFamily="34" charset="0"/>
              </a:rPr>
              <a:t> = τοποθεσία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en-US" sz="2800" b="1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en-US" sz="2800" b="1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b="1" dirty="0" smtClean="0">
                <a:latin typeface="Arial Narrow" pitchFamily="34" charset="0"/>
              </a:rPr>
              <a:t>Promotion</a:t>
            </a:r>
            <a:r>
              <a:rPr lang="el-GR" sz="2800" b="1" dirty="0" smtClean="0">
                <a:latin typeface="Arial Narrow" pitchFamily="34" charset="0"/>
              </a:rPr>
              <a:t> = προώθηση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en-US" sz="2800" b="1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en-US" sz="2800" b="1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b="1" dirty="0" smtClean="0">
                <a:latin typeface="Arial Narrow" pitchFamily="34" charset="0"/>
              </a:rPr>
              <a:t>Public relations</a:t>
            </a:r>
            <a:r>
              <a:rPr lang="el-GR" sz="2800" b="1" dirty="0" smtClean="0">
                <a:latin typeface="Arial Narrow" pitchFamily="34" charset="0"/>
              </a:rPr>
              <a:t> = δημόσιες </a:t>
            </a:r>
            <a:endParaRPr lang="en-US" sz="2800" b="1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1" dirty="0" smtClean="0">
                <a:latin typeface="Arial Narrow" pitchFamily="34" charset="0"/>
              </a:rPr>
              <a:t>    </a:t>
            </a:r>
            <a:r>
              <a:rPr lang="el-GR" sz="2800" b="1" dirty="0" smtClean="0">
                <a:latin typeface="Arial Narrow" pitchFamily="34" charset="0"/>
              </a:rPr>
              <a:t>σχέσεις</a:t>
            </a:r>
          </a:p>
          <a:p>
            <a:pPr eaLnBrk="1" hangingPunct="1">
              <a:lnSpc>
                <a:spcPct val="90000"/>
              </a:lnSpc>
            </a:pPr>
            <a:endParaRPr lang="el-GR" sz="2800" dirty="0" smtClean="0"/>
          </a:p>
        </p:txBody>
      </p:sp>
      <p:pic>
        <p:nvPicPr>
          <p:cNvPr id="24580" name="Picture 5" descr="pr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5214938"/>
            <a:ext cx="20843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3 - Εικόνα" descr="4 basketball tourneys hit the December calendar - Nodaway N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357563"/>
            <a:ext cx="17145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4 - Εικόνα" descr="Advantedge Basketball Camps &amp; Clinics, LLC - Home | Fac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601788"/>
            <a:ext cx="2176462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Arial Narrow" pitchFamily="34" charset="0"/>
              </a:rPr>
              <a:t>ΓΕΝΙΚΗ ΓΡΑΜΜΑΤΕΙΑ ΑΘΛΗΤΙΣΜΟΥ</a:t>
            </a:r>
            <a:endParaRPr lang="el-GR" sz="4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ΓΓΑ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338" name="AutoShape 2" descr="Γενική Γραμματεία Αθλητισμού: Ενημέρωση για το Νόμο περί αρχαιρεσιών  αθλητικών σωματείων - ΕΛΟ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340" name="AutoShape 4" descr="Γενική Γραμματεία Αθλητισμού: Ενημέρωση για το Νόμο περί αρχαιρεσιών  αθλητικών σωματείων - ΕΛΟ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4342" name="Picture 6" descr="ΓΕΝΙΚΗ ΓΡΑΜΜΑΤΕΙΑ ΑΘΛΗΤΙΣΜΟΥ (ΥΠ. ΠΟΛΙΤΙΣΜΟΥ ΚΑΙ ΑΘΛΗΤΙΣΜΟΥ) - Φορείς -  data.gov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357430"/>
            <a:ext cx="3929090" cy="3929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ΕΛΛΗΝΙΚΗ ΠΟΔΟΣΦΑΙΡΙΚΗ ΟΜΟΣΠΟΝΔΙΑ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ΕΠΟ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Picture 8" descr="ΕΠ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428868"/>
            <a:ext cx="428628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ΕΛΛΗΝΙΚΗ ΟΜΟΣΠΟΝΔΙΑ ΚΑΛΑΘΟΣΦΑΙΡΙΣΗΣ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ΕΟΚ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6386" name="Picture 2" descr="Έτσι θα γίνουν οι εκλογές της ΕΟΚ | | Basketa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363" y="2723898"/>
            <a:ext cx="4683653" cy="2919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686800" cy="42862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ΣΥΝΔΕΣΜΟΣ ΕΛΛΗΝΙΚΩΝ ΓΥΜΝΑΣΤΙΚΩΝ ΑΘΛΗΤΙΚΩΝ ΣΩΜΑΤΕΙΩΝ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solidFill>
                  <a:srgbClr val="FF0000"/>
                </a:solidFill>
                <a:latin typeface="Arial Narrow" pitchFamily="34" charset="0"/>
              </a:rPr>
              <a:t>ΣΕΓΑΣ</a:t>
            </a:r>
            <a:endParaRPr lang="el-G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3 - Θέση περιεχομένου" descr="ΣΕΓΑΣ - Το Επίσημο Site της Ελληνικής Ομοσπονδίας Στίβ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86058"/>
            <a:ext cx="4120370" cy="36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Arial Narrow" pitchFamily="34" charset="0"/>
              </a:rPr>
              <a:t>ΕΛΛΗΝΙΚΗ ΟΜΟΣΠΟΝΔΙΑ ΠΕΤΟΣΦΑΙΡΙΣΗΣ </a:t>
            </a:r>
            <a:endParaRPr lang="el-GR" sz="4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ΕΟΠΕ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4 - Εικόνα" descr="Ελληνική Ομοσπονδία Πετοσφαίρισης - Βικιπαίδει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428868"/>
            <a:ext cx="44291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ΟΜΟΣΠΟΝΔΙΑ ΧΕΙΡΟΣΦΑΙΡΙΣΗΣ ΕΛΛΑΔΑΣ 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ΟΧΕ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3 - Εικόνα" descr="OXE TV - YouTub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28868"/>
            <a:ext cx="478634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ΟΡΓΑΝΙΣΜΟΙ ΤΟΠΙΚΗΣ ΑΥΤΟΔΙΟΙΚΗΣΗΣ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ΟΤΑ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3 - Εικόνα" descr="Ίδια Έσοδα ή Επιχορηγήσεις στους ΟΤΑ; | Inside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643182"/>
            <a:ext cx="44291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Arial Narrow" pitchFamily="34" charset="0"/>
              </a:rPr>
              <a:t>ΟΡΓΑΝΙΣΜΟΣ ΠΡΟΓΝΩΣΤΙΚΩΝ ΑΓΩΝΩΝ ΠΟΔΟΣΦΑΙΡΟΥ</a:t>
            </a:r>
            <a:endParaRPr lang="el-GR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Arial Narrow" pitchFamily="34" charset="0"/>
              </a:rPr>
              <a:t>ΟΠΑΠ</a:t>
            </a:r>
            <a:endParaRPr lang="el-GR" sz="4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3 - Εικόνα" descr="ΟΠΑ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71744"/>
            <a:ext cx="57150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Προσαρμοσμένος 15">
      <a:dk1>
        <a:sysClr val="windowText" lastClr="000000"/>
      </a:dk1>
      <a:lt1>
        <a:sysClr val="window" lastClr="FFFFFF"/>
      </a:lt1>
      <a:dk2>
        <a:srgbClr val="00206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133</Words>
  <Application>Microsoft Office PowerPoint</Application>
  <PresentationFormat>Προβολή στην οθόνη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ΣΗΜΑΝΤΙΚΑ ΑΘΛΗΤΙΚΑ ΑΚΡΩΝΥΜΙΑ </vt:lpstr>
      <vt:lpstr>ΓΕΝΙΚΗ ΓΡΑΜΜΑΤΕΙΑ ΑΘΛΗΤΙΣΜΟΥ</vt:lpstr>
      <vt:lpstr>ΕΛΛΗΝΙΚΗ ΠΟΔΟΣΦΑΙΡΙΚΗ ΟΜΟΣΠΟΝΔΙΑ</vt:lpstr>
      <vt:lpstr>ΕΛΛΗΝΙΚΗ ΟΜΟΣΠΟΝΔΙΑ ΚΑΛΑΘΟΣΦΑΙΡΙΣΗΣ</vt:lpstr>
      <vt:lpstr>ΣΥΝΔΕΣΜΟΣ ΕΛΛΗΝΙΚΩΝ ΓΥΜΝΑΣΤΙΚΩΝ ΑΘΛΗΤΙΚΩΝ ΣΩΜΑΤΕΙΩΝ  ΣΕΓΑΣ</vt:lpstr>
      <vt:lpstr>ΕΛΛΗΝΙΚΗ ΟΜΟΣΠΟΝΔΙΑ ΠΕΤΟΣΦΑΙΡΙΣΗΣ </vt:lpstr>
      <vt:lpstr>ΟΜΟΣΠΟΝΔΙΑ ΧΕΙΡΟΣΦΑΙΡΙΣΗΣ ΕΛΛΑΔΑΣ </vt:lpstr>
      <vt:lpstr>ΟΡΓΑΝΙΣΜΟΙ ΤΟΠΙΚΗΣ ΑΥΤΟΔΙΟΙΚΗΣΗΣ</vt:lpstr>
      <vt:lpstr>ΟΡΓΑΝΙΣΜΟΣ ΠΡΟΓΝΩΣΤΙΚΩΝ ΑΓΩΝΩΝ ΠΟΔΟΣΦΑΙΡΟΥ</vt:lpstr>
      <vt:lpstr>ΔΙΕΘΝΗΣ ΟΛΥΜΠΙΑΚΗ ΕΠΙΤΡΟΠΗ </vt:lpstr>
      <vt:lpstr>ΕΛΛΗΝΙΚΗ ΟΛΥΜΠΙΑΚΗ ΕΠΙΤΡΟΠΗ</vt:lpstr>
      <vt:lpstr>ΠΟΔΟΣΦΑΙΡΙΚΗ ΑΝΩΝΥΜΗ ΕΤΑΙΡΙΑ</vt:lpstr>
      <vt:lpstr>ΚΑΛΑΘΟΣΦΑΙΡΙΚΗ ΑΝΩΝΥΜΗ ΕΤΑΡΙΑ</vt:lpstr>
      <vt:lpstr>ΕΝΩΣΗ ΠΟΔΟΣΦΑΙΡΙΚΩΝ ΑΝΩΝΥΜΩΝ ΕΤΑΙΡΙΩΝ</vt:lpstr>
      <vt:lpstr>ΑΠΑΝΤΗΣΕΙΣ στα 5 Wς (στόχοι). </vt:lpstr>
      <vt:lpstr>ΤΑ 5 « Ρ »  ΤΟΥ ΜΑΡΚΕΤΙΝΓΚ</vt:lpstr>
      <vt:lpstr>ΤΑ 5 « Ρ »  ΤΟΥ ΜΑΡΚΕΤΙΝΓΚ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ΣΗΜΑΝΤΙΚΑ ΑΘΛΗΤΙΚΑ ΑΚΡΩΝΥΜΙΑ</dc:title>
  <dc:creator>Laios</dc:creator>
  <cp:lastModifiedBy>Laios</cp:lastModifiedBy>
  <cp:revision>8</cp:revision>
  <dcterms:created xsi:type="dcterms:W3CDTF">2023-05-21T09:54:33Z</dcterms:created>
  <dcterms:modified xsi:type="dcterms:W3CDTF">2023-05-30T15:23:25Z</dcterms:modified>
</cp:coreProperties>
</file>