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81" r:id="rId2"/>
    <p:sldId id="283" r:id="rId3"/>
    <p:sldId id="285" r:id="rId4"/>
    <p:sldId id="284" r:id="rId5"/>
    <p:sldId id="282" r:id="rId6"/>
    <p:sldId id="268" r:id="rId7"/>
    <p:sldId id="287" r:id="rId8"/>
    <p:sldId id="289" r:id="rId9"/>
    <p:sldId id="291" r:id="rId10"/>
    <p:sldId id="292" r:id="rId11"/>
    <p:sldId id="293" r:id="rId12"/>
    <p:sldId id="294" r:id="rId13"/>
    <p:sldId id="309" r:id="rId14"/>
    <p:sldId id="295" r:id="rId15"/>
    <p:sldId id="296" r:id="rId16"/>
    <p:sldId id="257" r:id="rId17"/>
    <p:sldId id="258" r:id="rId18"/>
    <p:sldId id="260" r:id="rId19"/>
    <p:sldId id="261" r:id="rId20"/>
    <p:sldId id="259" r:id="rId21"/>
    <p:sldId id="262" r:id="rId22"/>
    <p:sldId id="264" r:id="rId23"/>
    <p:sldId id="263" r:id="rId24"/>
    <p:sldId id="265" r:id="rId25"/>
    <p:sldId id="307" r:id="rId26"/>
    <p:sldId id="308" r:id="rId27"/>
    <p:sldId id="297" r:id="rId28"/>
    <p:sldId id="298" r:id="rId29"/>
    <p:sldId id="299" r:id="rId30"/>
    <p:sldId id="300" r:id="rId31"/>
    <p:sldId id="304" r:id="rId32"/>
    <p:sldId id="301" r:id="rId33"/>
    <p:sldId id="302" r:id="rId34"/>
    <p:sldId id="303" r:id="rId35"/>
    <p:sldId id="305" r:id="rId36"/>
    <p:sldId id="306" r:id="rId37"/>
  </p:sldIdLst>
  <p:sldSz cx="12192000" cy="6858000"/>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3" d="100"/>
          <a:sy n="63" d="100"/>
        </p:scale>
        <p:origin x="780" y="5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DCD09C8-5822-4046-8B0A-AB75E9B660BD}"/>
              </a:ext>
            </a:extLst>
          </p:cNvPr>
          <p:cNvSpPr>
            <a:spLocks noGrp="1"/>
          </p:cNvSpPr>
          <p:nvPr>
            <p:ph type="ctrTitle"/>
          </p:nvPr>
        </p:nvSpPr>
        <p:spPr>
          <a:xfrm>
            <a:off x="1524000" y="1122363"/>
            <a:ext cx="9144000" cy="2387600"/>
          </a:xfrm>
        </p:spPr>
        <p:txBody>
          <a:bodyPr anchor="b"/>
          <a:lstStyle>
            <a:lvl1pPr algn="ctr">
              <a:defRPr sz="6000"/>
            </a:lvl1pPr>
          </a:lstStyle>
          <a:p>
            <a:r>
              <a:rPr lang="el-GR"/>
              <a:t>Κάντε κλικ για να επεξεργαστείτε τον τίτλο υποδείγματος</a:t>
            </a:r>
          </a:p>
        </p:txBody>
      </p:sp>
      <p:sp>
        <p:nvSpPr>
          <p:cNvPr id="3" name="Υπότιτλος 2">
            <a:extLst>
              <a:ext uri="{FF2B5EF4-FFF2-40B4-BE49-F238E27FC236}">
                <a16:creationId xmlns:a16="http://schemas.microsoft.com/office/drawing/2014/main" id="{48FAB08A-674F-4DF3-8DBC-1550A360C2A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l-GR"/>
              <a:t>Κάντε κλικ για να επεξεργαστείτε τον υπότιτλο του υποδείγματος</a:t>
            </a:r>
          </a:p>
        </p:txBody>
      </p:sp>
      <p:sp>
        <p:nvSpPr>
          <p:cNvPr id="4" name="Θέση ημερομηνίας 3">
            <a:extLst>
              <a:ext uri="{FF2B5EF4-FFF2-40B4-BE49-F238E27FC236}">
                <a16:creationId xmlns:a16="http://schemas.microsoft.com/office/drawing/2014/main" id="{08764833-160F-4A31-A089-4243F4F17711}"/>
              </a:ext>
            </a:extLst>
          </p:cNvPr>
          <p:cNvSpPr>
            <a:spLocks noGrp="1"/>
          </p:cNvSpPr>
          <p:nvPr>
            <p:ph type="dt" sz="half" idx="10"/>
          </p:nvPr>
        </p:nvSpPr>
        <p:spPr/>
        <p:txBody>
          <a:bodyPr/>
          <a:lstStyle/>
          <a:p>
            <a:fld id="{24AC8F24-7B46-45D1-8880-A7B948ABF972}" type="datetimeFigureOut">
              <a:rPr lang="el-GR" smtClean="0"/>
              <a:t>8/5/2022</a:t>
            </a:fld>
            <a:endParaRPr lang="el-GR"/>
          </a:p>
        </p:txBody>
      </p:sp>
      <p:sp>
        <p:nvSpPr>
          <p:cNvPr id="5" name="Θέση υποσέλιδου 4">
            <a:extLst>
              <a:ext uri="{FF2B5EF4-FFF2-40B4-BE49-F238E27FC236}">
                <a16:creationId xmlns:a16="http://schemas.microsoft.com/office/drawing/2014/main" id="{420C0A47-C558-41C8-98C1-C29FFF7EE8D2}"/>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18A73D31-9E5A-4310-8A8B-C676FBD7DAEB}"/>
              </a:ext>
            </a:extLst>
          </p:cNvPr>
          <p:cNvSpPr>
            <a:spLocks noGrp="1"/>
          </p:cNvSpPr>
          <p:nvPr>
            <p:ph type="sldNum" sz="quarter" idx="12"/>
          </p:nvPr>
        </p:nvSpPr>
        <p:spPr/>
        <p:txBody>
          <a:bodyPr/>
          <a:lstStyle/>
          <a:p>
            <a:fld id="{6A27BE88-C80E-4678-BA9C-0C33D2F8A2DD}" type="slidenum">
              <a:rPr lang="el-GR" smtClean="0"/>
              <a:t>‹#›</a:t>
            </a:fld>
            <a:endParaRPr lang="el-GR"/>
          </a:p>
        </p:txBody>
      </p:sp>
    </p:spTree>
    <p:extLst>
      <p:ext uri="{BB962C8B-B14F-4D97-AF65-F5344CB8AC3E}">
        <p14:creationId xmlns:p14="http://schemas.microsoft.com/office/powerpoint/2010/main" val="264491193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50C9AAB-CFC8-425E-8B0F-C53CEC41E36A}"/>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κατακόρυφου κειμένου 2">
            <a:extLst>
              <a:ext uri="{FF2B5EF4-FFF2-40B4-BE49-F238E27FC236}">
                <a16:creationId xmlns:a16="http://schemas.microsoft.com/office/drawing/2014/main" id="{118EF423-AFA2-48FB-8687-6EBE6DC26AAF}"/>
              </a:ext>
            </a:extLst>
          </p:cNvPr>
          <p:cNvSpPr>
            <a:spLocks noGrp="1"/>
          </p:cNvSpPr>
          <p:nvPr>
            <p:ph type="body" orient="vert" idx="1"/>
          </p:nvPr>
        </p:nvSpPr>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162C584A-BCC2-4EBC-91C4-2D21CC5B584D}"/>
              </a:ext>
            </a:extLst>
          </p:cNvPr>
          <p:cNvSpPr>
            <a:spLocks noGrp="1"/>
          </p:cNvSpPr>
          <p:nvPr>
            <p:ph type="dt" sz="half" idx="10"/>
          </p:nvPr>
        </p:nvSpPr>
        <p:spPr/>
        <p:txBody>
          <a:bodyPr/>
          <a:lstStyle/>
          <a:p>
            <a:fld id="{24AC8F24-7B46-45D1-8880-A7B948ABF972}" type="datetimeFigureOut">
              <a:rPr lang="el-GR" smtClean="0"/>
              <a:t>8/5/2022</a:t>
            </a:fld>
            <a:endParaRPr lang="el-GR"/>
          </a:p>
        </p:txBody>
      </p:sp>
      <p:sp>
        <p:nvSpPr>
          <p:cNvPr id="5" name="Θέση υποσέλιδου 4">
            <a:extLst>
              <a:ext uri="{FF2B5EF4-FFF2-40B4-BE49-F238E27FC236}">
                <a16:creationId xmlns:a16="http://schemas.microsoft.com/office/drawing/2014/main" id="{5E0909DF-BE07-4D4B-A79A-B94EAFCFA371}"/>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2D6B7279-E95C-4F0B-AC47-B3A233E67628}"/>
              </a:ext>
            </a:extLst>
          </p:cNvPr>
          <p:cNvSpPr>
            <a:spLocks noGrp="1"/>
          </p:cNvSpPr>
          <p:nvPr>
            <p:ph type="sldNum" sz="quarter" idx="12"/>
          </p:nvPr>
        </p:nvSpPr>
        <p:spPr/>
        <p:txBody>
          <a:bodyPr/>
          <a:lstStyle/>
          <a:p>
            <a:fld id="{6A27BE88-C80E-4678-BA9C-0C33D2F8A2DD}" type="slidenum">
              <a:rPr lang="el-GR" smtClean="0"/>
              <a:t>‹#›</a:t>
            </a:fld>
            <a:endParaRPr lang="el-GR"/>
          </a:p>
        </p:txBody>
      </p:sp>
    </p:spTree>
    <p:extLst>
      <p:ext uri="{BB962C8B-B14F-4D97-AF65-F5344CB8AC3E}">
        <p14:creationId xmlns:p14="http://schemas.microsoft.com/office/powerpoint/2010/main" val="230297258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a:extLst>
              <a:ext uri="{FF2B5EF4-FFF2-40B4-BE49-F238E27FC236}">
                <a16:creationId xmlns:a16="http://schemas.microsoft.com/office/drawing/2014/main" id="{648F1A84-DF4E-4312-97CE-97F2EBDD25C8}"/>
              </a:ext>
            </a:extLst>
          </p:cNvPr>
          <p:cNvSpPr>
            <a:spLocks noGrp="1"/>
          </p:cNvSpPr>
          <p:nvPr>
            <p:ph type="title" orient="vert"/>
          </p:nvPr>
        </p:nvSpPr>
        <p:spPr>
          <a:xfrm>
            <a:off x="8724900" y="365125"/>
            <a:ext cx="2628900" cy="5811838"/>
          </a:xfrm>
        </p:spPr>
        <p:txBody>
          <a:bodyPr vert="eaVert"/>
          <a:lstStyle/>
          <a:p>
            <a:r>
              <a:rPr lang="el-GR"/>
              <a:t>Κάντε κλικ για να επεξεργαστείτε τον τίτλο υποδείγματος</a:t>
            </a:r>
          </a:p>
        </p:txBody>
      </p:sp>
      <p:sp>
        <p:nvSpPr>
          <p:cNvPr id="3" name="Θέση κατακόρυφου κειμένου 2">
            <a:extLst>
              <a:ext uri="{FF2B5EF4-FFF2-40B4-BE49-F238E27FC236}">
                <a16:creationId xmlns:a16="http://schemas.microsoft.com/office/drawing/2014/main" id="{D6C73B97-8F22-4203-A97C-0A8472BD6178}"/>
              </a:ext>
            </a:extLst>
          </p:cNvPr>
          <p:cNvSpPr>
            <a:spLocks noGrp="1"/>
          </p:cNvSpPr>
          <p:nvPr>
            <p:ph type="body" orient="vert" idx="1"/>
          </p:nvPr>
        </p:nvSpPr>
        <p:spPr>
          <a:xfrm>
            <a:off x="838200" y="365125"/>
            <a:ext cx="7734300" cy="5811838"/>
          </a:xfrm>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E3D80FB7-C9BC-4535-830E-5801F280D878}"/>
              </a:ext>
            </a:extLst>
          </p:cNvPr>
          <p:cNvSpPr>
            <a:spLocks noGrp="1"/>
          </p:cNvSpPr>
          <p:nvPr>
            <p:ph type="dt" sz="half" idx="10"/>
          </p:nvPr>
        </p:nvSpPr>
        <p:spPr/>
        <p:txBody>
          <a:bodyPr/>
          <a:lstStyle/>
          <a:p>
            <a:fld id="{24AC8F24-7B46-45D1-8880-A7B948ABF972}" type="datetimeFigureOut">
              <a:rPr lang="el-GR" smtClean="0"/>
              <a:t>8/5/2022</a:t>
            </a:fld>
            <a:endParaRPr lang="el-GR"/>
          </a:p>
        </p:txBody>
      </p:sp>
      <p:sp>
        <p:nvSpPr>
          <p:cNvPr id="5" name="Θέση υποσέλιδου 4">
            <a:extLst>
              <a:ext uri="{FF2B5EF4-FFF2-40B4-BE49-F238E27FC236}">
                <a16:creationId xmlns:a16="http://schemas.microsoft.com/office/drawing/2014/main" id="{9B1680E3-6198-43BA-BCB5-820CF45A2C0C}"/>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44090F1D-1F14-438D-A132-CC6F11065809}"/>
              </a:ext>
            </a:extLst>
          </p:cNvPr>
          <p:cNvSpPr>
            <a:spLocks noGrp="1"/>
          </p:cNvSpPr>
          <p:nvPr>
            <p:ph type="sldNum" sz="quarter" idx="12"/>
          </p:nvPr>
        </p:nvSpPr>
        <p:spPr/>
        <p:txBody>
          <a:bodyPr/>
          <a:lstStyle/>
          <a:p>
            <a:fld id="{6A27BE88-C80E-4678-BA9C-0C33D2F8A2DD}" type="slidenum">
              <a:rPr lang="el-GR" smtClean="0"/>
              <a:t>‹#›</a:t>
            </a:fld>
            <a:endParaRPr lang="el-GR"/>
          </a:p>
        </p:txBody>
      </p:sp>
    </p:spTree>
    <p:extLst>
      <p:ext uri="{BB962C8B-B14F-4D97-AF65-F5344CB8AC3E}">
        <p14:creationId xmlns:p14="http://schemas.microsoft.com/office/powerpoint/2010/main" val="40618986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CBA7DE8-3CDB-4CE7-A424-2E33EA5F8BB9}"/>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A4A878CB-2130-4250-9527-CACEA1F6F8DF}"/>
              </a:ext>
            </a:extLst>
          </p:cNvPr>
          <p:cNvSpPr>
            <a:spLocks noGrp="1"/>
          </p:cNvSpPr>
          <p:nvPr>
            <p:ph idx="1"/>
          </p:nvPr>
        </p:nvSpPr>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401BD6F6-237D-4BE0-9274-1E26E15FA428}"/>
              </a:ext>
            </a:extLst>
          </p:cNvPr>
          <p:cNvSpPr>
            <a:spLocks noGrp="1"/>
          </p:cNvSpPr>
          <p:nvPr>
            <p:ph type="dt" sz="half" idx="10"/>
          </p:nvPr>
        </p:nvSpPr>
        <p:spPr/>
        <p:txBody>
          <a:bodyPr/>
          <a:lstStyle/>
          <a:p>
            <a:fld id="{24AC8F24-7B46-45D1-8880-A7B948ABF972}" type="datetimeFigureOut">
              <a:rPr lang="el-GR" smtClean="0"/>
              <a:t>8/5/2022</a:t>
            </a:fld>
            <a:endParaRPr lang="el-GR"/>
          </a:p>
        </p:txBody>
      </p:sp>
      <p:sp>
        <p:nvSpPr>
          <p:cNvPr id="5" name="Θέση υποσέλιδου 4">
            <a:extLst>
              <a:ext uri="{FF2B5EF4-FFF2-40B4-BE49-F238E27FC236}">
                <a16:creationId xmlns:a16="http://schemas.microsoft.com/office/drawing/2014/main" id="{3A77CD85-80E1-4CBF-9CAB-E9EB222ACA79}"/>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232285C4-31E7-4E70-8699-CC09333FC9B7}"/>
              </a:ext>
            </a:extLst>
          </p:cNvPr>
          <p:cNvSpPr>
            <a:spLocks noGrp="1"/>
          </p:cNvSpPr>
          <p:nvPr>
            <p:ph type="sldNum" sz="quarter" idx="12"/>
          </p:nvPr>
        </p:nvSpPr>
        <p:spPr/>
        <p:txBody>
          <a:bodyPr/>
          <a:lstStyle/>
          <a:p>
            <a:fld id="{6A27BE88-C80E-4678-BA9C-0C33D2F8A2DD}" type="slidenum">
              <a:rPr lang="el-GR" smtClean="0"/>
              <a:t>‹#›</a:t>
            </a:fld>
            <a:endParaRPr lang="el-GR"/>
          </a:p>
        </p:txBody>
      </p:sp>
    </p:spTree>
    <p:extLst>
      <p:ext uri="{BB962C8B-B14F-4D97-AF65-F5344CB8AC3E}">
        <p14:creationId xmlns:p14="http://schemas.microsoft.com/office/powerpoint/2010/main" val="10465988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65976B58-6946-44A3-8E52-B7D584730DE3}"/>
              </a:ext>
            </a:extLst>
          </p:cNvPr>
          <p:cNvSpPr>
            <a:spLocks noGrp="1"/>
          </p:cNvSpPr>
          <p:nvPr>
            <p:ph type="title"/>
          </p:nvPr>
        </p:nvSpPr>
        <p:spPr>
          <a:xfrm>
            <a:off x="831850" y="1709738"/>
            <a:ext cx="10515600" cy="2852737"/>
          </a:xfrm>
        </p:spPr>
        <p:txBody>
          <a:bodyPr anchor="b"/>
          <a:lstStyle>
            <a:lvl1pPr>
              <a:defRPr sz="6000"/>
            </a:lvl1p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2AB3C927-D62C-44D2-A032-5C7022CF3ED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l-GR"/>
              <a:t>Στυλ κειμένου υποδείγματος</a:t>
            </a:r>
          </a:p>
        </p:txBody>
      </p:sp>
      <p:sp>
        <p:nvSpPr>
          <p:cNvPr id="4" name="Θέση ημερομηνίας 3">
            <a:extLst>
              <a:ext uri="{FF2B5EF4-FFF2-40B4-BE49-F238E27FC236}">
                <a16:creationId xmlns:a16="http://schemas.microsoft.com/office/drawing/2014/main" id="{9D949F3C-BF4A-408D-A65A-AFE23A5F91A7}"/>
              </a:ext>
            </a:extLst>
          </p:cNvPr>
          <p:cNvSpPr>
            <a:spLocks noGrp="1"/>
          </p:cNvSpPr>
          <p:nvPr>
            <p:ph type="dt" sz="half" idx="10"/>
          </p:nvPr>
        </p:nvSpPr>
        <p:spPr/>
        <p:txBody>
          <a:bodyPr/>
          <a:lstStyle/>
          <a:p>
            <a:fld id="{24AC8F24-7B46-45D1-8880-A7B948ABF972}" type="datetimeFigureOut">
              <a:rPr lang="el-GR" smtClean="0"/>
              <a:t>8/5/2022</a:t>
            </a:fld>
            <a:endParaRPr lang="el-GR"/>
          </a:p>
        </p:txBody>
      </p:sp>
      <p:sp>
        <p:nvSpPr>
          <p:cNvPr id="5" name="Θέση υποσέλιδου 4">
            <a:extLst>
              <a:ext uri="{FF2B5EF4-FFF2-40B4-BE49-F238E27FC236}">
                <a16:creationId xmlns:a16="http://schemas.microsoft.com/office/drawing/2014/main" id="{7135F7AA-5281-4842-BBC0-0DDB8AA9DDD9}"/>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494E9B92-9C25-49CD-9E2A-38D55595190A}"/>
              </a:ext>
            </a:extLst>
          </p:cNvPr>
          <p:cNvSpPr>
            <a:spLocks noGrp="1"/>
          </p:cNvSpPr>
          <p:nvPr>
            <p:ph type="sldNum" sz="quarter" idx="12"/>
          </p:nvPr>
        </p:nvSpPr>
        <p:spPr/>
        <p:txBody>
          <a:bodyPr/>
          <a:lstStyle/>
          <a:p>
            <a:fld id="{6A27BE88-C80E-4678-BA9C-0C33D2F8A2DD}" type="slidenum">
              <a:rPr lang="el-GR" smtClean="0"/>
              <a:t>‹#›</a:t>
            </a:fld>
            <a:endParaRPr lang="el-GR"/>
          </a:p>
        </p:txBody>
      </p:sp>
    </p:spTree>
    <p:extLst>
      <p:ext uri="{BB962C8B-B14F-4D97-AF65-F5344CB8AC3E}">
        <p14:creationId xmlns:p14="http://schemas.microsoft.com/office/powerpoint/2010/main" val="6346898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EFAF519-C775-4C3C-BE59-B8EB2877D09D}"/>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D1D527A5-67C5-43DF-A965-4CFD615A2DCF}"/>
              </a:ext>
            </a:extLst>
          </p:cNvPr>
          <p:cNvSpPr>
            <a:spLocks noGrp="1"/>
          </p:cNvSpPr>
          <p:nvPr>
            <p:ph sz="half" idx="1"/>
          </p:nvPr>
        </p:nvSpPr>
        <p:spPr>
          <a:xfrm>
            <a:off x="838200" y="1825625"/>
            <a:ext cx="5181600" cy="435133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περιεχομένου 3">
            <a:extLst>
              <a:ext uri="{FF2B5EF4-FFF2-40B4-BE49-F238E27FC236}">
                <a16:creationId xmlns:a16="http://schemas.microsoft.com/office/drawing/2014/main" id="{5E6317D7-32E5-458B-AD49-C2E7AB095871}"/>
              </a:ext>
            </a:extLst>
          </p:cNvPr>
          <p:cNvSpPr>
            <a:spLocks noGrp="1"/>
          </p:cNvSpPr>
          <p:nvPr>
            <p:ph sz="half" idx="2"/>
          </p:nvPr>
        </p:nvSpPr>
        <p:spPr>
          <a:xfrm>
            <a:off x="6172200" y="1825625"/>
            <a:ext cx="5181600" cy="435133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5" name="Θέση ημερομηνίας 4">
            <a:extLst>
              <a:ext uri="{FF2B5EF4-FFF2-40B4-BE49-F238E27FC236}">
                <a16:creationId xmlns:a16="http://schemas.microsoft.com/office/drawing/2014/main" id="{4746C4DC-5A80-44E6-880F-A2B6B3F13BF2}"/>
              </a:ext>
            </a:extLst>
          </p:cNvPr>
          <p:cNvSpPr>
            <a:spLocks noGrp="1"/>
          </p:cNvSpPr>
          <p:nvPr>
            <p:ph type="dt" sz="half" idx="10"/>
          </p:nvPr>
        </p:nvSpPr>
        <p:spPr/>
        <p:txBody>
          <a:bodyPr/>
          <a:lstStyle/>
          <a:p>
            <a:fld id="{24AC8F24-7B46-45D1-8880-A7B948ABF972}" type="datetimeFigureOut">
              <a:rPr lang="el-GR" smtClean="0"/>
              <a:t>8/5/2022</a:t>
            </a:fld>
            <a:endParaRPr lang="el-GR"/>
          </a:p>
        </p:txBody>
      </p:sp>
      <p:sp>
        <p:nvSpPr>
          <p:cNvPr id="6" name="Θέση υποσέλιδου 5">
            <a:extLst>
              <a:ext uri="{FF2B5EF4-FFF2-40B4-BE49-F238E27FC236}">
                <a16:creationId xmlns:a16="http://schemas.microsoft.com/office/drawing/2014/main" id="{FDFCFD48-FBC3-40C0-9B97-4F48DA3B2845}"/>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8D685AA4-CEC5-4A07-BDC5-F2BDB5D29811}"/>
              </a:ext>
            </a:extLst>
          </p:cNvPr>
          <p:cNvSpPr>
            <a:spLocks noGrp="1"/>
          </p:cNvSpPr>
          <p:nvPr>
            <p:ph type="sldNum" sz="quarter" idx="12"/>
          </p:nvPr>
        </p:nvSpPr>
        <p:spPr/>
        <p:txBody>
          <a:bodyPr/>
          <a:lstStyle/>
          <a:p>
            <a:fld id="{6A27BE88-C80E-4678-BA9C-0C33D2F8A2DD}" type="slidenum">
              <a:rPr lang="el-GR" smtClean="0"/>
              <a:t>‹#›</a:t>
            </a:fld>
            <a:endParaRPr lang="el-GR"/>
          </a:p>
        </p:txBody>
      </p:sp>
    </p:spTree>
    <p:extLst>
      <p:ext uri="{BB962C8B-B14F-4D97-AF65-F5344CB8AC3E}">
        <p14:creationId xmlns:p14="http://schemas.microsoft.com/office/powerpoint/2010/main" val="113722182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4A8EEF2-FB72-40ED-AE91-4898BDC7ADB8}"/>
              </a:ext>
            </a:extLst>
          </p:cNvPr>
          <p:cNvSpPr>
            <a:spLocks noGrp="1"/>
          </p:cNvSpPr>
          <p:nvPr>
            <p:ph type="title"/>
          </p:nvPr>
        </p:nvSpPr>
        <p:spPr>
          <a:xfrm>
            <a:off x="839788" y="365125"/>
            <a:ext cx="10515600" cy="1325563"/>
          </a:xfrm>
        </p:spPr>
        <p:txBody>
          <a:body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F0CC8C38-5786-4275-AF5E-75B42685F73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4" name="Θέση περιεχομένου 3">
            <a:extLst>
              <a:ext uri="{FF2B5EF4-FFF2-40B4-BE49-F238E27FC236}">
                <a16:creationId xmlns:a16="http://schemas.microsoft.com/office/drawing/2014/main" id="{5E4A8181-4D6D-46D6-9045-A702C4639A85}"/>
              </a:ext>
            </a:extLst>
          </p:cNvPr>
          <p:cNvSpPr>
            <a:spLocks noGrp="1"/>
          </p:cNvSpPr>
          <p:nvPr>
            <p:ph sz="half" idx="2"/>
          </p:nvPr>
        </p:nvSpPr>
        <p:spPr>
          <a:xfrm>
            <a:off x="839788" y="2505075"/>
            <a:ext cx="5157787" cy="368458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5" name="Θέση κειμένου 4">
            <a:extLst>
              <a:ext uri="{FF2B5EF4-FFF2-40B4-BE49-F238E27FC236}">
                <a16:creationId xmlns:a16="http://schemas.microsoft.com/office/drawing/2014/main" id="{D3E50B75-F4CD-44BC-8C33-3D2FE2B4865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6" name="Θέση περιεχομένου 5">
            <a:extLst>
              <a:ext uri="{FF2B5EF4-FFF2-40B4-BE49-F238E27FC236}">
                <a16:creationId xmlns:a16="http://schemas.microsoft.com/office/drawing/2014/main" id="{3451ED05-B3D1-4D0C-B9BC-4B74A5AF1B2B}"/>
              </a:ext>
            </a:extLst>
          </p:cNvPr>
          <p:cNvSpPr>
            <a:spLocks noGrp="1"/>
          </p:cNvSpPr>
          <p:nvPr>
            <p:ph sz="quarter" idx="4"/>
          </p:nvPr>
        </p:nvSpPr>
        <p:spPr>
          <a:xfrm>
            <a:off x="6172200" y="2505075"/>
            <a:ext cx="5183188" cy="368458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7" name="Θέση ημερομηνίας 6">
            <a:extLst>
              <a:ext uri="{FF2B5EF4-FFF2-40B4-BE49-F238E27FC236}">
                <a16:creationId xmlns:a16="http://schemas.microsoft.com/office/drawing/2014/main" id="{81CB8DE1-9D5F-48CF-AF48-3DC423DB5361}"/>
              </a:ext>
            </a:extLst>
          </p:cNvPr>
          <p:cNvSpPr>
            <a:spLocks noGrp="1"/>
          </p:cNvSpPr>
          <p:nvPr>
            <p:ph type="dt" sz="half" idx="10"/>
          </p:nvPr>
        </p:nvSpPr>
        <p:spPr/>
        <p:txBody>
          <a:bodyPr/>
          <a:lstStyle/>
          <a:p>
            <a:fld id="{24AC8F24-7B46-45D1-8880-A7B948ABF972}" type="datetimeFigureOut">
              <a:rPr lang="el-GR" smtClean="0"/>
              <a:t>8/5/2022</a:t>
            </a:fld>
            <a:endParaRPr lang="el-GR"/>
          </a:p>
        </p:txBody>
      </p:sp>
      <p:sp>
        <p:nvSpPr>
          <p:cNvPr id="8" name="Θέση υποσέλιδου 7">
            <a:extLst>
              <a:ext uri="{FF2B5EF4-FFF2-40B4-BE49-F238E27FC236}">
                <a16:creationId xmlns:a16="http://schemas.microsoft.com/office/drawing/2014/main" id="{08AC0402-606E-4C1B-86AC-D17EE3F4F529}"/>
              </a:ext>
            </a:extLst>
          </p:cNvPr>
          <p:cNvSpPr>
            <a:spLocks noGrp="1"/>
          </p:cNvSpPr>
          <p:nvPr>
            <p:ph type="ftr" sz="quarter" idx="11"/>
          </p:nvPr>
        </p:nvSpPr>
        <p:spPr/>
        <p:txBody>
          <a:bodyPr/>
          <a:lstStyle/>
          <a:p>
            <a:endParaRPr lang="el-GR"/>
          </a:p>
        </p:txBody>
      </p:sp>
      <p:sp>
        <p:nvSpPr>
          <p:cNvPr id="9" name="Θέση αριθμού διαφάνειας 8">
            <a:extLst>
              <a:ext uri="{FF2B5EF4-FFF2-40B4-BE49-F238E27FC236}">
                <a16:creationId xmlns:a16="http://schemas.microsoft.com/office/drawing/2014/main" id="{862A5C18-62AA-4CC3-A31B-D85EB8266638}"/>
              </a:ext>
            </a:extLst>
          </p:cNvPr>
          <p:cNvSpPr>
            <a:spLocks noGrp="1"/>
          </p:cNvSpPr>
          <p:nvPr>
            <p:ph type="sldNum" sz="quarter" idx="12"/>
          </p:nvPr>
        </p:nvSpPr>
        <p:spPr/>
        <p:txBody>
          <a:bodyPr/>
          <a:lstStyle/>
          <a:p>
            <a:fld id="{6A27BE88-C80E-4678-BA9C-0C33D2F8A2DD}" type="slidenum">
              <a:rPr lang="el-GR" smtClean="0"/>
              <a:t>‹#›</a:t>
            </a:fld>
            <a:endParaRPr lang="el-GR"/>
          </a:p>
        </p:txBody>
      </p:sp>
    </p:spTree>
    <p:extLst>
      <p:ext uri="{BB962C8B-B14F-4D97-AF65-F5344CB8AC3E}">
        <p14:creationId xmlns:p14="http://schemas.microsoft.com/office/powerpoint/2010/main" val="38906323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242FEA0-33E3-4E53-9BE8-3D2DCB46041B}"/>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ημερομηνίας 2">
            <a:extLst>
              <a:ext uri="{FF2B5EF4-FFF2-40B4-BE49-F238E27FC236}">
                <a16:creationId xmlns:a16="http://schemas.microsoft.com/office/drawing/2014/main" id="{32874F2A-B409-4ABE-804E-3B0194C88713}"/>
              </a:ext>
            </a:extLst>
          </p:cNvPr>
          <p:cNvSpPr>
            <a:spLocks noGrp="1"/>
          </p:cNvSpPr>
          <p:nvPr>
            <p:ph type="dt" sz="half" idx="10"/>
          </p:nvPr>
        </p:nvSpPr>
        <p:spPr/>
        <p:txBody>
          <a:bodyPr/>
          <a:lstStyle/>
          <a:p>
            <a:fld id="{24AC8F24-7B46-45D1-8880-A7B948ABF972}" type="datetimeFigureOut">
              <a:rPr lang="el-GR" smtClean="0"/>
              <a:t>8/5/2022</a:t>
            </a:fld>
            <a:endParaRPr lang="el-GR"/>
          </a:p>
        </p:txBody>
      </p:sp>
      <p:sp>
        <p:nvSpPr>
          <p:cNvPr id="4" name="Θέση υποσέλιδου 3">
            <a:extLst>
              <a:ext uri="{FF2B5EF4-FFF2-40B4-BE49-F238E27FC236}">
                <a16:creationId xmlns:a16="http://schemas.microsoft.com/office/drawing/2014/main" id="{78FA97CE-DD1A-40D3-BCDF-043C4192CCF8}"/>
              </a:ext>
            </a:extLst>
          </p:cNvPr>
          <p:cNvSpPr>
            <a:spLocks noGrp="1"/>
          </p:cNvSpPr>
          <p:nvPr>
            <p:ph type="ftr" sz="quarter" idx="11"/>
          </p:nvPr>
        </p:nvSpPr>
        <p:spPr/>
        <p:txBody>
          <a:bodyPr/>
          <a:lstStyle/>
          <a:p>
            <a:endParaRPr lang="el-GR"/>
          </a:p>
        </p:txBody>
      </p:sp>
      <p:sp>
        <p:nvSpPr>
          <p:cNvPr id="5" name="Θέση αριθμού διαφάνειας 4">
            <a:extLst>
              <a:ext uri="{FF2B5EF4-FFF2-40B4-BE49-F238E27FC236}">
                <a16:creationId xmlns:a16="http://schemas.microsoft.com/office/drawing/2014/main" id="{70716BAD-D819-411C-B501-996C8ACEC13F}"/>
              </a:ext>
            </a:extLst>
          </p:cNvPr>
          <p:cNvSpPr>
            <a:spLocks noGrp="1"/>
          </p:cNvSpPr>
          <p:nvPr>
            <p:ph type="sldNum" sz="quarter" idx="12"/>
          </p:nvPr>
        </p:nvSpPr>
        <p:spPr/>
        <p:txBody>
          <a:bodyPr/>
          <a:lstStyle/>
          <a:p>
            <a:fld id="{6A27BE88-C80E-4678-BA9C-0C33D2F8A2DD}" type="slidenum">
              <a:rPr lang="el-GR" smtClean="0"/>
              <a:t>‹#›</a:t>
            </a:fld>
            <a:endParaRPr lang="el-GR"/>
          </a:p>
        </p:txBody>
      </p:sp>
    </p:spTree>
    <p:extLst>
      <p:ext uri="{BB962C8B-B14F-4D97-AF65-F5344CB8AC3E}">
        <p14:creationId xmlns:p14="http://schemas.microsoft.com/office/powerpoint/2010/main" val="191263413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2" name="Θέση ημερομηνίας 1">
            <a:extLst>
              <a:ext uri="{FF2B5EF4-FFF2-40B4-BE49-F238E27FC236}">
                <a16:creationId xmlns:a16="http://schemas.microsoft.com/office/drawing/2014/main" id="{55084646-7388-44DE-BFBE-45FF08327871}"/>
              </a:ext>
            </a:extLst>
          </p:cNvPr>
          <p:cNvSpPr>
            <a:spLocks noGrp="1"/>
          </p:cNvSpPr>
          <p:nvPr>
            <p:ph type="dt" sz="half" idx="10"/>
          </p:nvPr>
        </p:nvSpPr>
        <p:spPr/>
        <p:txBody>
          <a:bodyPr/>
          <a:lstStyle/>
          <a:p>
            <a:fld id="{24AC8F24-7B46-45D1-8880-A7B948ABF972}" type="datetimeFigureOut">
              <a:rPr lang="el-GR" smtClean="0"/>
              <a:t>8/5/2022</a:t>
            </a:fld>
            <a:endParaRPr lang="el-GR"/>
          </a:p>
        </p:txBody>
      </p:sp>
      <p:sp>
        <p:nvSpPr>
          <p:cNvPr id="3" name="Θέση υποσέλιδου 2">
            <a:extLst>
              <a:ext uri="{FF2B5EF4-FFF2-40B4-BE49-F238E27FC236}">
                <a16:creationId xmlns:a16="http://schemas.microsoft.com/office/drawing/2014/main" id="{8E0897F4-705F-441E-8CA4-B079EFBEC1F6}"/>
              </a:ext>
            </a:extLst>
          </p:cNvPr>
          <p:cNvSpPr>
            <a:spLocks noGrp="1"/>
          </p:cNvSpPr>
          <p:nvPr>
            <p:ph type="ftr" sz="quarter" idx="11"/>
          </p:nvPr>
        </p:nvSpPr>
        <p:spPr/>
        <p:txBody>
          <a:bodyPr/>
          <a:lstStyle/>
          <a:p>
            <a:endParaRPr lang="el-GR"/>
          </a:p>
        </p:txBody>
      </p:sp>
      <p:sp>
        <p:nvSpPr>
          <p:cNvPr id="4" name="Θέση αριθμού διαφάνειας 3">
            <a:extLst>
              <a:ext uri="{FF2B5EF4-FFF2-40B4-BE49-F238E27FC236}">
                <a16:creationId xmlns:a16="http://schemas.microsoft.com/office/drawing/2014/main" id="{7BB71FA3-B787-4B24-86B2-15C3894479BB}"/>
              </a:ext>
            </a:extLst>
          </p:cNvPr>
          <p:cNvSpPr>
            <a:spLocks noGrp="1"/>
          </p:cNvSpPr>
          <p:nvPr>
            <p:ph type="sldNum" sz="quarter" idx="12"/>
          </p:nvPr>
        </p:nvSpPr>
        <p:spPr/>
        <p:txBody>
          <a:bodyPr/>
          <a:lstStyle/>
          <a:p>
            <a:fld id="{6A27BE88-C80E-4678-BA9C-0C33D2F8A2DD}" type="slidenum">
              <a:rPr lang="el-GR" smtClean="0"/>
              <a:t>‹#›</a:t>
            </a:fld>
            <a:endParaRPr lang="el-GR"/>
          </a:p>
        </p:txBody>
      </p:sp>
    </p:spTree>
    <p:extLst>
      <p:ext uri="{BB962C8B-B14F-4D97-AF65-F5344CB8AC3E}">
        <p14:creationId xmlns:p14="http://schemas.microsoft.com/office/powerpoint/2010/main" val="40790771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70A843D-6D61-45FA-A17B-8138C36C2982}"/>
              </a:ext>
            </a:extLst>
          </p:cNvPr>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41AD608C-2CBB-4CAE-9F55-0574D352925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κειμένου 3">
            <a:extLst>
              <a:ext uri="{FF2B5EF4-FFF2-40B4-BE49-F238E27FC236}">
                <a16:creationId xmlns:a16="http://schemas.microsoft.com/office/drawing/2014/main" id="{8D8A36A5-60EC-45E3-8A9E-D901986B8C7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Θέση ημερομηνίας 4">
            <a:extLst>
              <a:ext uri="{FF2B5EF4-FFF2-40B4-BE49-F238E27FC236}">
                <a16:creationId xmlns:a16="http://schemas.microsoft.com/office/drawing/2014/main" id="{CAFE8687-7F87-41E7-8B9C-B38E74297941}"/>
              </a:ext>
            </a:extLst>
          </p:cNvPr>
          <p:cNvSpPr>
            <a:spLocks noGrp="1"/>
          </p:cNvSpPr>
          <p:nvPr>
            <p:ph type="dt" sz="half" idx="10"/>
          </p:nvPr>
        </p:nvSpPr>
        <p:spPr/>
        <p:txBody>
          <a:bodyPr/>
          <a:lstStyle/>
          <a:p>
            <a:fld id="{24AC8F24-7B46-45D1-8880-A7B948ABF972}" type="datetimeFigureOut">
              <a:rPr lang="el-GR" smtClean="0"/>
              <a:t>8/5/2022</a:t>
            </a:fld>
            <a:endParaRPr lang="el-GR"/>
          </a:p>
        </p:txBody>
      </p:sp>
      <p:sp>
        <p:nvSpPr>
          <p:cNvPr id="6" name="Θέση υποσέλιδου 5">
            <a:extLst>
              <a:ext uri="{FF2B5EF4-FFF2-40B4-BE49-F238E27FC236}">
                <a16:creationId xmlns:a16="http://schemas.microsoft.com/office/drawing/2014/main" id="{B41E7656-54A0-425B-BED7-A366FC0DC7F5}"/>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14420D4D-E0B4-450D-A865-AE9FFF2E13A3}"/>
              </a:ext>
            </a:extLst>
          </p:cNvPr>
          <p:cNvSpPr>
            <a:spLocks noGrp="1"/>
          </p:cNvSpPr>
          <p:nvPr>
            <p:ph type="sldNum" sz="quarter" idx="12"/>
          </p:nvPr>
        </p:nvSpPr>
        <p:spPr/>
        <p:txBody>
          <a:bodyPr/>
          <a:lstStyle/>
          <a:p>
            <a:fld id="{6A27BE88-C80E-4678-BA9C-0C33D2F8A2DD}" type="slidenum">
              <a:rPr lang="el-GR" smtClean="0"/>
              <a:t>‹#›</a:t>
            </a:fld>
            <a:endParaRPr lang="el-GR"/>
          </a:p>
        </p:txBody>
      </p:sp>
    </p:spTree>
    <p:extLst>
      <p:ext uri="{BB962C8B-B14F-4D97-AF65-F5344CB8AC3E}">
        <p14:creationId xmlns:p14="http://schemas.microsoft.com/office/powerpoint/2010/main" val="36008881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2C23D0C-D826-4EE1-ADF5-F026748B322B}"/>
              </a:ext>
            </a:extLst>
          </p:cNvPr>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p>
        </p:txBody>
      </p:sp>
      <p:sp>
        <p:nvSpPr>
          <p:cNvPr id="3" name="Θέση εικόνας 2">
            <a:extLst>
              <a:ext uri="{FF2B5EF4-FFF2-40B4-BE49-F238E27FC236}">
                <a16:creationId xmlns:a16="http://schemas.microsoft.com/office/drawing/2014/main" id="{9C619B2B-9F79-42DA-BD6C-00054CCAEF3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Θέση κειμένου 3">
            <a:extLst>
              <a:ext uri="{FF2B5EF4-FFF2-40B4-BE49-F238E27FC236}">
                <a16:creationId xmlns:a16="http://schemas.microsoft.com/office/drawing/2014/main" id="{47CFB95F-DD1B-46B2-A204-A98B3864AE6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Θέση ημερομηνίας 4">
            <a:extLst>
              <a:ext uri="{FF2B5EF4-FFF2-40B4-BE49-F238E27FC236}">
                <a16:creationId xmlns:a16="http://schemas.microsoft.com/office/drawing/2014/main" id="{90C92DC9-8239-4C42-9419-759275140485}"/>
              </a:ext>
            </a:extLst>
          </p:cNvPr>
          <p:cNvSpPr>
            <a:spLocks noGrp="1"/>
          </p:cNvSpPr>
          <p:nvPr>
            <p:ph type="dt" sz="half" idx="10"/>
          </p:nvPr>
        </p:nvSpPr>
        <p:spPr/>
        <p:txBody>
          <a:bodyPr/>
          <a:lstStyle/>
          <a:p>
            <a:fld id="{24AC8F24-7B46-45D1-8880-A7B948ABF972}" type="datetimeFigureOut">
              <a:rPr lang="el-GR" smtClean="0"/>
              <a:t>8/5/2022</a:t>
            </a:fld>
            <a:endParaRPr lang="el-GR"/>
          </a:p>
        </p:txBody>
      </p:sp>
      <p:sp>
        <p:nvSpPr>
          <p:cNvPr id="6" name="Θέση υποσέλιδου 5">
            <a:extLst>
              <a:ext uri="{FF2B5EF4-FFF2-40B4-BE49-F238E27FC236}">
                <a16:creationId xmlns:a16="http://schemas.microsoft.com/office/drawing/2014/main" id="{E1C1E777-CFE3-45AE-86C4-7289EC7ADC74}"/>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218D5884-F866-4E57-8EE8-E9EF5311A8A4}"/>
              </a:ext>
            </a:extLst>
          </p:cNvPr>
          <p:cNvSpPr>
            <a:spLocks noGrp="1"/>
          </p:cNvSpPr>
          <p:nvPr>
            <p:ph type="sldNum" sz="quarter" idx="12"/>
          </p:nvPr>
        </p:nvSpPr>
        <p:spPr/>
        <p:txBody>
          <a:bodyPr/>
          <a:lstStyle/>
          <a:p>
            <a:fld id="{6A27BE88-C80E-4678-BA9C-0C33D2F8A2DD}" type="slidenum">
              <a:rPr lang="el-GR" smtClean="0"/>
              <a:t>‹#›</a:t>
            </a:fld>
            <a:endParaRPr lang="el-GR"/>
          </a:p>
        </p:txBody>
      </p:sp>
    </p:spTree>
    <p:extLst>
      <p:ext uri="{BB962C8B-B14F-4D97-AF65-F5344CB8AC3E}">
        <p14:creationId xmlns:p14="http://schemas.microsoft.com/office/powerpoint/2010/main" val="166015804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a:extLst>
              <a:ext uri="{FF2B5EF4-FFF2-40B4-BE49-F238E27FC236}">
                <a16:creationId xmlns:a16="http://schemas.microsoft.com/office/drawing/2014/main" id="{FBF59DCE-37D9-4523-B473-BEF0B08DB1E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1F8F8B3E-B6F9-4065-A4C9-A6F6DEC9049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4342E0D2-959E-4516-B5CF-AD3AD7DC9A7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4AC8F24-7B46-45D1-8880-A7B948ABF972}" type="datetimeFigureOut">
              <a:rPr lang="el-GR" smtClean="0"/>
              <a:t>8/5/2022</a:t>
            </a:fld>
            <a:endParaRPr lang="el-GR"/>
          </a:p>
        </p:txBody>
      </p:sp>
      <p:sp>
        <p:nvSpPr>
          <p:cNvPr id="5" name="Θέση υποσέλιδου 4">
            <a:extLst>
              <a:ext uri="{FF2B5EF4-FFF2-40B4-BE49-F238E27FC236}">
                <a16:creationId xmlns:a16="http://schemas.microsoft.com/office/drawing/2014/main" id="{14EC7758-1F25-4281-925A-74C0D91CB14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Θέση αριθμού διαφάνειας 5">
            <a:extLst>
              <a:ext uri="{FF2B5EF4-FFF2-40B4-BE49-F238E27FC236}">
                <a16:creationId xmlns:a16="http://schemas.microsoft.com/office/drawing/2014/main" id="{85F33CE3-DFAA-402B-AE62-84FCACD2D86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A27BE88-C80E-4678-BA9C-0C33D2F8A2DD}" type="slidenum">
              <a:rPr lang="el-GR" smtClean="0"/>
              <a:t>‹#›</a:t>
            </a:fld>
            <a:endParaRPr lang="el-GR"/>
          </a:p>
        </p:txBody>
      </p:sp>
    </p:spTree>
    <p:extLst>
      <p:ext uri="{BB962C8B-B14F-4D97-AF65-F5344CB8AC3E}">
        <p14:creationId xmlns:p14="http://schemas.microsoft.com/office/powerpoint/2010/main" val="275983440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6F770BC-874D-4C7D-AEEC-93FF761E5FDD}"/>
              </a:ext>
            </a:extLst>
          </p:cNvPr>
          <p:cNvSpPr>
            <a:spLocks noGrp="1"/>
          </p:cNvSpPr>
          <p:nvPr>
            <p:ph type="title"/>
          </p:nvPr>
        </p:nvSpPr>
        <p:spPr/>
        <p:txBody>
          <a:bodyPr/>
          <a:lstStyle/>
          <a:p>
            <a:r>
              <a:rPr lang="en-US" dirty="0"/>
              <a:t>C</a:t>
            </a:r>
            <a:r>
              <a:rPr lang="el-GR" dirty="0"/>
              <a:t>-195-12 </a:t>
            </a:r>
            <a:r>
              <a:rPr lang="fr-FR" dirty="0"/>
              <a:t>Industrie du bois de Vielsalm &amp; Cie (IBV) SA κατά Région wallonne</a:t>
            </a:r>
            <a:r>
              <a:rPr lang="el-GR" dirty="0"/>
              <a:t> 26.09.2013</a:t>
            </a:r>
          </a:p>
        </p:txBody>
      </p:sp>
      <p:sp>
        <p:nvSpPr>
          <p:cNvPr id="3" name="Θέση περιεχομένου 2">
            <a:extLst>
              <a:ext uri="{FF2B5EF4-FFF2-40B4-BE49-F238E27FC236}">
                <a16:creationId xmlns:a16="http://schemas.microsoft.com/office/drawing/2014/main" id="{AA202B76-C930-44A2-8669-483E41FABFEE}"/>
              </a:ext>
            </a:extLst>
          </p:cNvPr>
          <p:cNvSpPr>
            <a:spLocks noGrp="1"/>
          </p:cNvSpPr>
          <p:nvPr>
            <p:ph idx="1"/>
          </p:nvPr>
        </p:nvSpPr>
        <p:spPr/>
        <p:txBody>
          <a:bodyPr>
            <a:normAutofit/>
          </a:bodyPr>
          <a:lstStyle/>
          <a:p>
            <a:pPr algn="just">
              <a:lnSpc>
                <a:spcPct val="150000"/>
              </a:lnSpc>
              <a:spcBef>
                <a:spcPts val="0"/>
              </a:spcBef>
            </a:pPr>
            <a:r>
              <a:rPr lang="el-GR" dirty="0"/>
              <a:t> Η αίτηση αυτή υποβλήθηκε στο πλαίσιο ένδικης διαφοράς μεταξύ  Industrie du </a:t>
            </a:r>
            <a:r>
              <a:rPr lang="el-GR" dirty="0" err="1"/>
              <a:t>bois</a:t>
            </a:r>
            <a:r>
              <a:rPr lang="el-GR" dirty="0"/>
              <a:t> de </a:t>
            </a:r>
            <a:r>
              <a:rPr lang="el-GR" dirty="0" err="1"/>
              <a:t>Vielsalm</a:t>
            </a:r>
            <a:r>
              <a:rPr lang="el-GR" dirty="0"/>
              <a:t> &amp; </a:t>
            </a:r>
            <a:r>
              <a:rPr lang="el-GR" dirty="0" err="1"/>
              <a:t>Cie</a:t>
            </a:r>
            <a:r>
              <a:rPr lang="el-GR" dirty="0"/>
              <a:t> SA και της Περιφέρειας </a:t>
            </a:r>
            <a:r>
              <a:rPr lang="el-GR" dirty="0" err="1"/>
              <a:t>Βαλλονία</a:t>
            </a:r>
            <a:r>
              <a:rPr lang="el-GR" dirty="0"/>
              <a:t> σχετικά με την άρνηση της τελευταίας να αναγνωρίσει ότι η εν λόγω επιχείρηση υπάγεται στο σύστημα ενισχυμένης στήριξης που προβλέπει τη χορήγηση συμπληρωματικών «πράσινων πιστοποιητικών».</a:t>
            </a:r>
          </a:p>
          <a:p>
            <a:endParaRPr lang="el-GR" dirty="0"/>
          </a:p>
        </p:txBody>
      </p:sp>
    </p:spTree>
    <p:extLst>
      <p:ext uri="{BB962C8B-B14F-4D97-AF65-F5344CB8AC3E}">
        <p14:creationId xmlns:p14="http://schemas.microsoft.com/office/powerpoint/2010/main" val="77021116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31FB3A49-630C-4B7A-94B7-705CCE850C14}"/>
              </a:ext>
            </a:extLst>
          </p:cNvPr>
          <p:cNvSpPr>
            <a:spLocks noGrp="1"/>
          </p:cNvSpPr>
          <p:nvPr>
            <p:ph type="title"/>
          </p:nvPr>
        </p:nvSpPr>
        <p:spPr/>
        <p:txBody>
          <a:bodyPr/>
          <a:lstStyle/>
          <a:p>
            <a:r>
              <a:rPr lang="el-GR" dirty="0"/>
              <a:t>C‑204/12 έως C‑208/12 </a:t>
            </a:r>
            <a:r>
              <a:rPr lang="en-US" dirty="0"/>
              <a:t>Essent Belgium NV </a:t>
            </a:r>
            <a:r>
              <a:rPr lang="el-GR" dirty="0"/>
              <a:t>11.09.2014</a:t>
            </a:r>
          </a:p>
        </p:txBody>
      </p:sp>
      <p:sp>
        <p:nvSpPr>
          <p:cNvPr id="3" name="Θέση περιεχομένου 2">
            <a:extLst>
              <a:ext uri="{FF2B5EF4-FFF2-40B4-BE49-F238E27FC236}">
                <a16:creationId xmlns:a16="http://schemas.microsoft.com/office/drawing/2014/main" id="{974C2E97-7719-475D-B088-B9078AC287A6}"/>
              </a:ext>
            </a:extLst>
          </p:cNvPr>
          <p:cNvSpPr>
            <a:spLocks noGrp="1"/>
          </p:cNvSpPr>
          <p:nvPr>
            <p:ph idx="1"/>
          </p:nvPr>
        </p:nvSpPr>
        <p:spPr/>
        <p:txBody>
          <a:bodyPr>
            <a:normAutofit fontScale="92500"/>
          </a:bodyPr>
          <a:lstStyle/>
          <a:p>
            <a:pPr algn="just">
              <a:lnSpc>
                <a:spcPct val="150000"/>
              </a:lnSpc>
              <a:spcBef>
                <a:spcPts val="0"/>
              </a:spcBef>
            </a:pPr>
            <a:r>
              <a:rPr lang="el-GR" dirty="0"/>
              <a:t>Οι αιτήσεις υποβλήθηκαν στο πλαίσιο διαφορών μεταξύ της </a:t>
            </a:r>
            <a:r>
              <a:rPr lang="el-GR" dirty="0" err="1"/>
              <a:t>Essent</a:t>
            </a:r>
            <a:r>
              <a:rPr lang="el-GR" dirty="0"/>
              <a:t> </a:t>
            </a:r>
            <a:r>
              <a:rPr lang="el-GR" dirty="0" err="1"/>
              <a:t>Belgium</a:t>
            </a:r>
            <a:r>
              <a:rPr lang="el-GR" dirty="0"/>
              <a:t> NV  και Ρυθμιστική αρχή της αγοράς του φυσικού αερίου και της ηλεκτρικής ενέργειας, της Φλαμανδική Περιφέρεια και της Φλαμανδικής Κοινότητας, όσον αφορά διοικητικά πρόστιμα </a:t>
            </a:r>
            <a:r>
              <a:rPr lang="el-GR" dirty="0" err="1"/>
              <a:t>επιβληθέντα</a:t>
            </a:r>
            <a:r>
              <a:rPr lang="el-GR" dirty="0"/>
              <a:t> από τη VREG στην </a:t>
            </a:r>
            <a:r>
              <a:rPr lang="el-GR" dirty="0" err="1"/>
              <a:t>Essent</a:t>
            </a:r>
            <a:r>
              <a:rPr lang="el-GR" dirty="0"/>
              <a:t> λόγω μη καταθέσεως πιστοποιητικών </a:t>
            </a:r>
            <a:r>
              <a:rPr lang="el-GR" dirty="0" err="1"/>
              <a:t>αποδεικνυόντων</a:t>
            </a:r>
            <a:r>
              <a:rPr lang="el-GR" dirty="0"/>
              <a:t> ότι η αναγραφόμενη σε αυτά ποσότητα ηλεκτρικής ενέργειας παρήχθη από ανανεώσιμες πηγές ενέργειας</a:t>
            </a:r>
          </a:p>
          <a:p>
            <a:endParaRPr lang="el-GR" dirty="0"/>
          </a:p>
        </p:txBody>
      </p:sp>
    </p:spTree>
    <p:extLst>
      <p:ext uri="{BB962C8B-B14F-4D97-AF65-F5344CB8AC3E}">
        <p14:creationId xmlns:p14="http://schemas.microsoft.com/office/powerpoint/2010/main" val="318573135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C879232-8CEC-4F3D-866E-4FA7768F55C6}"/>
              </a:ext>
            </a:extLst>
          </p:cNvPr>
          <p:cNvSpPr>
            <a:spLocks noGrp="1"/>
          </p:cNvSpPr>
          <p:nvPr>
            <p:ph type="title"/>
          </p:nvPr>
        </p:nvSpPr>
        <p:spPr/>
        <p:txBody>
          <a:bodyPr/>
          <a:lstStyle/>
          <a:p>
            <a:r>
              <a:rPr lang="el-GR" dirty="0"/>
              <a:t>C‑204/12 έως C‑208/12 </a:t>
            </a:r>
            <a:r>
              <a:rPr lang="en-US" dirty="0"/>
              <a:t>Essent Belgium NV </a:t>
            </a:r>
            <a:r>
              <a:rPr lang="el-GR" dirty="0"/>
              <a:t>11.09.2014</a:t>
            </a:r>
          </a:p>
        </p:txBody>
      </p:sp>
      <p:sp>
        <p:nvSpPr>
          <p:cNvPr id="3" name="Θέση περιεχομένου 2">
            <a:extLst>
              <a:ext uri="{FF2B5EF4-FFF2-40B4-BE49-F238E27FC236}">
                <a16:creationId xmlns:a16="http://schemas.microsoft.com/office/drawing/2014/main" id="{1F328BD3-A7B9-47F1-B5D4-9CB81F1750E1}"/>
              </a:ext>
            </a:extLst>
          </p:cNvPr>
          <p:cNvSpPr>
            <a:spLocks noGrp="1"/>
          </p:cNvSpPr>
          <p:nvPr>
            <p:ph idx="1"/>
          </p:nvPr>
        </p:nvSpPr>
        <p:spPr/>
        <p:txBody>
          <a:bodyPr>
            <a:normAutofit lnSpcReduction="10000"/>
          </a:bodyPr>
          <a:lstStyle/>
          <a:p>
            <a:pPr algn="just"/>
            <a:r>
              <a:rPr lang="el-GR" dirty="0"/>
              <a:t>Η </a:t>
            </a:r>
            <a:r>
              <a:rPr lang="el-GR" dirty="0" err="1"/>
              <a:t>Essent</a:t>
            </a:r>
            <a:r>
              <a:rPr lang="el-GR" dirty="0"/>
              <a:t>, ως προμηθευτής ηλεκτρικής ενέργειας, είχε, κατά το άρθρο 23, παράγραφος 1, του διατάγματος για την ηλεκτρική ενέργεια, μεταξύ του 2003 και του 2009, την υποχρέωση να καταθέτει ετησίως στη VREG ορισμένο αριθμό πράσινων πιστοποιητικών (υποχρέωση συμπληρώσεως ποσοστώσεως). </a:t>
            </a:r>
            <a:endParaRPr lang="en-US" dirty="0"/>
          </a:p>
          <a:p>
            <a:pPr algn="just"/>
            <a:r>
              <a:rPr lang="el-GR" dirty="0"/>
              <a:t>Για την εκπλήρωση της υποχρεώσεως συμπληρώσεως ποσοστώσεως, η οποία έπρεπε να ολοκληρωθεί μέχρι τις 31 Μαρτίου 2005, η </a:t>
            </a:r>
            <a:r>
              <a:rPr lang="el-GR" dirty="0" err="1"/>
              <a:t>Essent</a:t>
            </a:r>
            <a:r>
              <a:rPr lang="el-GR" dirty="0"/>
              <a:t> κατέθεσε, μεταξύ άλλων, στη VREG εγγυήσεις προελεύσεως πιστοποιούσες την παραγωγή πράσινης ηλεκτρικής ενέργειας στις Κάτω Χώρες και στη Νορβηγία, αντιστοίχως.</a:t>
            </a:r>
          </a:p>
        </p:txBody>
      </p:sp>
    </p:spTree>
    <p:extLst>
      <p:ext uri="{BB962C8B-B14F-4D97-AF65-F5344CB8AC3E}">
        <p14:creationId xmlns:p14="http://schemas.microsoft.com/office/powerpoint/2010/main" val="137307719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854A1CD-22D7-4CAE-95BE-2772EFB1BD18}"/>
              </a:ext>
            </a:extLst>
          </p:cNvPr>
          <p:cNvSpPr>
            <a:spLocks noGrp="1"/>
          </p:cNvSpPr>
          <p:nvPr>
            <p:ph type="title"/>
          </p:nvPr>
        </p:nvSpPr>
        <p:spPr/>
        <p:txBody>
          <a:bodyPr/>
          <a:lstStyle/>
          <a:p>
            <a:r>
              <a:rPr lang="el-GR" dirty="0"/>
              <a:t>C‑204/12 έως C‑208/12 </a:t>
            </a:r>
            <a:r>
              <a:rPr lang="en-US" dirty="0"/>
              <a:t>Essent Belgium NV </a:t>
            </a:r>
            <a:r>
              <a:rPr lang="el-GR" dirty="0"/>
              <a:t>11.09.2014</a:t>
            </a:r>
          </a:p>
        </p:txBody>
      </p:sp>
      <p:sp>
        <p:nvSpPr>
          <p:cNvPr id="3" name="Θέση περιεχομένου 2">
            <a:extLst>
              <a:ext uri="{FF2B5EF4-FFF2-40B4-BE49-F238E27FC236}">
                <a16:creationId xmlns:a16="http://schemas.microsoft.com/office/drawing/2014/main" id="{6147CD26-449B-4749-BB7A-2C4198635F76}"/>
              </a:ext>
            </a:extLst>
          </p:cNvPr>
          <p:cNvSpPr>
            <a:spLocks noGrp="1"/>
          </p:cNvSpPr>
          <p:nvPr>
            <p:ph idx="1"/>
          </p:nvPr>
        </p:nvSpPr>
        <p:spPr/>
        <p:txBody>
          <a:bodyPr>
            <a:normAutofit fontScale="85000" lnSpcReduction="10000"/>
          </a:bodyPr>
          <a:lstStyle/>
          <a:p>
            <a:pPr algn="just">
              <a:lnSpc>
                <a:spcPct val="150000"/>
              </a:lnSpc>
              <a:spcBef>
                <a:spcPts val="0"/>
              </a:spcBef>
            </a:pPr>
            <a:r>
              <a:rPr lang="el-GR" dirty="0"/>
              <a:t>Θεωρώντας ότι, εφόσον η </a:t>
            </a:r>
            <a:r>
              <a:rPr lang="el-GR" dirty="0" err="1"/>
              <a:t>vlaamse</a:t>
            </a:r>
            <a:r>
              <a:rPr lang="el-GR" dirty="0"/>
              <a:t> </a:t>
            </a:r>
            <a:r>
              <a:rPr lang="el-GR" dirty="0" err="1"/>
              <a:t>regering</a:t>
            </a:r>
            <a:r>
              <a:rPr lang="el-GR" dirty="0"/>
              <a:t> (κυβέρνηση) δεν είχε λάβει κανένα μέτρο εφαρμογής του άρθρου 25 του διατάγματος για την ηλεκτρική ενέργεια, για την εκπλήρωση της εν λόγω υποχρεώσεως συμπληρώσεως ποσοστώσεως μπορούσαν να γίνουν δεκτά μόνον τα πράσινα πιστοποιητικά τα οποία χορηγούνταν δυνάμει του διατάγματος αυτού σε παραγωγούς πράσινης ηλεκτρικής ενέργειας εγκατεστημένους στη Φλαμανδική Περιφέρεια, η VREG, επέβαλε στην </a:t>
            </a:r>
            <a:r>
              <a:rPr lang="el-GR" dirty="0" err="1"/>
              <a:t>Essent</a:t>
            </a:r>
            <a:r>
              <a:rPr lang="el-GR" dirty="0"/>
              <a:t> διοικητικό πρόστιμο ύψους 125 ευρώ για κάθε μη κατατεθέν πράσινο πιστοποιητικό, ήτοι, συνολικώς ποσό 542 125 ευρώ.</a:t>
            </a:r>
          </a:p>
        </p:txBody>
      </p:sp>
    </p:spTree>
    <p:extLst>
      <p:ext uri="{BB962C8B-B14F-4D97-AF65-F5344CB8AC3E}">
        <p14:creationId xmlns:p14="http://schemas.microsoft.com/office/powerpoint/2010/main" val="42323484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0F060A8-BBAF-400D-960C-FF47576C05F4}"/>
              </a:ext>
            </a:extLst>
          </p:cNvPr>
          <p:cNvSpPr>
            <a:spLocks noGrp="1"/>
          </p:cNvSpPr>
          <p:nvPr>
            <p:ph type="title"/>
          </p:nvPr>
        </p:nvSpPr>
        <p:spPr/>
        <p:txBody>
          <a:bodyPr/>
          <a:lstStyle/>
          <a:p>
            <a:r>
              <a:rPr lang="el-GR" dirty="0"/>
              <a:t>C‑204/12 έως C‑208/12 </a:t>
            </a:r>
            <a:r>
              <a:rPr lang="en-US" dirty="0"/>
              <a:t>Essent Belgium NV </a:t>
            </a:r>
            <a:r>
              <a:rPr lang="el-GR" dirty="0"/>
              <a:t>11.09.2014</a:t>
            </a:r>
          </a:p>
        </p:txBody>
      </p:sp>
      <p:sp>
        <p:nvSpPr>
          <p:cNvPr id="3" name="Θέση περιεχομένου 2">
            <a:extLst>
              <a:ext uri="{FF2B5EF4-FFF2-40B4-BE49-F238E27FC236}">
                <a16:creationId xmlns:a16="http://schemas.microsoft.com/office/drawing/2014/main" id="{1CCD8A1C-AB39-4A91-BBB8-0AC9C8E4581F}"/>
              </a:ext>
            </a:extLst>
          </p:cNvPr>
          <p:cNvSpPr>
            <a:spLocks noGrp="1"/>
          </p:cNvSpPr>
          <p:nvPr>
            <p:ph idx="1"/>
          </p:nvPr>
        </p:nvSpPr>
        <p:spPr/>
        <p:txBody>
          <a:bodyPr>
            <a:normAutofit fontScale="92500" lnSpcReduction="10000"/>
          </a:bodyPr>
          <a:lstStyle/>
          <a:p>
            <a:r>
              <a:rPr lang="el-GR" dirty="0"/>
              <a:t>Άρθρο 5 της Οδηγίας 2001/77</a:t>
            </a:r>
          </a:p>
          <a:p>
            <a:pPr algn="just">
              <a:lnSpc>
                <a:spcPct val="150000"/>
              </a:lnSpc>
              <a:spcBef>
                <a:spcPts val="0"/>
              </a:spcBef>
            </a:pPr>
            <a:r>
              <a:rPr lang="el-GR" dirty="0"/>
              <a:t>Τα κράτη μέλη, το αργότερο στις 27 Οκτωβρίου 2003, φροντίζουν ώστε η προέλευση της ηλεκτρικής ενέργειας η οποία παράγεται από ανανεώσιμες πηγές ενέργειας να είναι </a:t>
            </a:r>
            <a:r>
              <a:rPr lang="el-GR" dirty="0" err="1"/>
              <a:t>καθεαυτή</a:t>
            </a:r>
            <a:r>
              <a:rPr lang="el-GR" dirty="0"/>
              <a:t> εγγυημένη κατά την έννοια της παρούσας οδηγίας, με βάση αντικειμενικά, διαφανή και αμερόληπτα κριτήρια, τα οποία καθορίζει κάθε κράτος μέλος. Για το σκοπό αυτό, τα κράτη μέλη φροντίζουν να εκδίδεται εγγύηση προέλευσης, κατόπιν αιτήσεως.</a:t>
            </a:r>
          </a:p>
        </p:txBody>
      </p:sp>
    </p:spTree>
    <p:extLst>
      <p:ext uri="{BB962C8B-B14F-4D97-AF65-F5344CB8AC3E}">
        <p14:creationId xmlns:p14="http://schemas.microsoft.com/office/powerpoint/2010/main" val="187074527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978C87E-7F5A-4511-9B35-26320171D200}"/>
              </a:ext>
            </a:extLst>
          </p:cNvPr>
          <p:cNvSpPr>
            <a:spLocks noGrp="1"/>
          </p:cNvSpPr>
          <p:nvPr>
            <p:ph type="title"/>
          </p:nvPr>
        </p:nvSpPr>
        <p:spPr/>
        <p:txBody>
          <a:bodyPr/>
          <a:lstStyle/>
          <a:p>
            <a:r>
              <a:rPr lang="el-GR" dirty="0"/>
              <a:t>C‑204/12 έως C‑208/12 </a:t>
            </a:r>
            <a:r>
              <a:rPr lang="en-US" dirty="0"/>
              <a:t>Essent Belgium NV </a:t>
            </a:r>
            <a:r>
              <a:rPr lang="el-GR" dirty="0"/>
              <a:t>11.09.2014</a:t>
            </a:r>
          </a:p>
        </p:txBody>
      </p:sp>
      <p:sp>
        <p:nvSpPr>
          <p:cNvPr id="3" name="Θέση περιεχομένου 2">
            <a:extLst>
              <a:ext uri="{FF2B5EF4-FFF2-40B4-BE49-F238E27FC236}">
                <a16:creationId xmlns:a16="http://schemas.microsoft.com/office/drawing/2014/main" id="{DDE36281-4A99-4376-8B0C-0A54580D3544}"/>
              </a:ext>
            </a:extLst>
          </p:cNvPr>
          <p:cNvSpPr>
            <a:spLocks noGrp="1"/>
          </p:cNvSpPr>
          <p:nvPr>
            <p:ph idx="1"/>
          </p:nvPr>
        </p:nvSpPr>
        <p:spPr/>
        <p:txBody>
          <a:bodyPr>
            <a:normAutofit fontScale="92500" lnSpcReduction="10000"/>
          </a:bodyPr>
          <a:lstStyle/>
          <a:p>
            <a:pPr algn="just"/>
            <a:r>
              <a:rPr lang="el-GR" dirty="0"/>
              <a:t>Με το δεύτερο ερώτημα που πρέπει να εξεταστεί πρώτον, το αιτούν δικαστήριο ζητεί, κατ’ </a:t>
            </a:r>
            <a:r>
              <a:rPr lang="el-GR" dirty="0" err="1"/>
              <a:t>ουσίαν</a:t>
            </a:r>
            <a:r>
              <a:rPr lang="el-GR" dirty="0"/>
              <a:t>, να διευκρινιστεί αν το άρθρο 5 της οδηγίας 2001/77 έχει την έννοια ότι αντιτίθεται σε εθνικό καθεστώς στηρίξεως το οποίο προβλέπει τη χορήγηση, από την αρμόδια περιφερειακή ρυθμιστική αρχή, εμπορεύσιμων πιστοποιητικών σε συνάρτηση με την πράσινη ηλεκτρική ενέργεια η οποία παράγεται στο έδαφος της οικείας περιφέρειας και επιβάλλει στους προμηθευτές ηλεκτρικής ενέργειας την υποχρέωση να καταθέτουν, ετησίως, στην εν λόγω αρχή, διότι άλλως θα υποχρεωθούν να καταβάλουν διοικητικό πρόστιμο, χωρίς οι εν λόγω προμηθευτές να μπορούν να εκπληρώσουν την υποχρέωση αυτή χρησιμοποιώντας εγγυήσεις προελεύσεως άλλων κρατών μελών της Ένωσης ή τρίτων κρατών συμβαλλομένων στη Συμφωνία ΕΟΧ. </a:t>
            </a:r>
          </a:p>
        </p:txBody>
      </p:sp>
    </p:spTree>
    <p:extLst>
      <p:ext uri="{BB962C8B-B14F-4D97-AF65-F5344CB8AC3E}">
        <p14:creationId xmlns:p14="http://schemas.microsoft.com/office/powerpoint/2010/main" val="361995001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01E13AF-E867-43E0-9F95-BAFC6583C801}"/>
              </a:ext>
            </a:extLst>
          </p:cNvPr>
          <p:cNvSpPr>
            <a:spLocks noGrp="1"/>
          </p:cNvSpPr>
          <p:nvPr>
            <p:ph type="title"/>
          </p:nvPr>
        </p:nvSpPr>
        <p:spPr/>
        <p:txBody>
          <a:bodyPr/>
          <a:lstStyle/>
          <a:p>
            <a:r>
              <a:rPr lang="el-GR" dirty="0"/>
              <a:t>C‑204/12 έως C‑208/12 </a:t>
            </a:r>
            <a:r>
              <a:rPr lang="en-US" dirty="0"/>
              <a:t>Essent Belgium NV </a:t>
            </a:r>
            <a:r>
              <a:rPr lang="el-GR" dirty="0"/>
              <a:t>11.09.2014</a:t>
            </a:r>
          </a:p>
        </p:txBody>
      </p:sp>
      <p:sp>
        <p:nvSpPr>
          <p:cNvPr id="3" name="Θέση περιεχομένου 2">
            <a:extLst>
              <a:ext uri="{FF2B5EF4-FFF2-40B4-BE49-F238E27FC236}">
                <a16:creationId xmlns:a16="http://schemas.microsoft.com/office/drawing/2014/main" id="{27EEC975-B86B-491A-A2BB-33FDB22A54C0}"/>
              </a:ext>
            </a:extLst>
          </p:cNvPr>
          <p:cNvSpPr>
            <a:spLocks noGrp="1"/>
          </p:cNvSpPr>
          <p:nvPr>
            <p:ph idx="1"/>
          </p:nvPr>
        </p:nvSpPr>
        <p:spPr/>
        <p:txBody>
          <a:bodyPr>
            <a:normAutofit fontScale="92500" lnSpcReduction="20000"/>
          </a:bodyPr>
          <a:lstStyle/>
          <a:p>
            <a:pPr algn="just">
              <a:lnSpc>
                <a:spcPct val="150000"/>
              </a:lnSpc>
              <a:spcBef>
                <a:spcPts val="0"/>
              </a:spcBef>
            </a:pPr>
            <a:r>
              <a:rPr lang="el-GR" dirty="0"/>
              <a:t>Το άρθρο 5 της οδηγίας 2001/77 έχει την έννοια ότι δεν αντιτίθεται σε εθνικό καθεστώς στηρίξεως το οποίο προβλέπει τη χορήγηση, από την αρμόδια εθνική ρυθμιστική αρχή, εμπορεύσιμων πράσινων πιστοποιητικών, σε συνάρτηση με την πράσινη ηλεκτρική ενέργεια η οποία παράγεται επί του εδάφους της οικείας περιφέρειας και επιβάλλει στους προμηθευτές ηλεκτρικής ενέργειας την υποχρέωση να καταθέτουν, ετησίως, στην εν λόγω αρχή, διότι άλλως θα υποχρεωθούν να καταβάλουν διοικητικό πρόστιμο</a:t>
            </a:r>
          </a:p>
        </p:txBody>
      </p:sp>
    </p:spTree>
    <p:extLst>
      <p:ext uri="{BB962C8B-B14F-4D97-AF65-F5344CB8AC3E}">
        <p14:creationId xmlns:p14="http://schemas.microsoft.com/office/powerpoint/2010/main" val="119545259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B2D03BC-F4F6-48F3-886F-02035CED60B5}"/>
              </a:ext>
            </a:extLst>
          </p:cNvPr>
          <p:cNvSpPr>
            <a:spLocks noGrp="1"/>
          </p:cNvSpPr>
          <p:nvPr>
            <p:ph type="title"/>
          </p:nvPr>
        </p:nvSpPr>
        <p:spPr/>
        <p:txBody>
          <a:bodyPr>
            <a:normAutofit fontScale="90000"/>
          </a:bodyPr>
          <a:lstStyle/>
          <a:p>
            <a:pPr algn="just">
              <a:lnSpc>
                <a:spcPct val="150000"/>
              </a:lnSpc>
            </a:pPr>
            <a:r>
              <a:rPr lang="el-GR" sz="3200" dirty="0"/>
              <a:t>ΟΔΗΓΙΑ 2011/92</a:t>
            </a:r>
            <a:r>
              <a:rPr lang="en-US" sz="3200" dirty="0"/>
              <a:t> </a:t>
            </a:r>
            <a:r>
              <a:rPr lang="el-GR" sz="3200" dirty="0"/>
              <a:t>για την εκτίμηση των επιπτώσεων ορισμένων σχεδίων δημοσίων και ιδιωτικών έργων στο περιβάλλον</a:t>
            </a:r>
          </a:p>
        </p:txBody>
      </p:sp>
      <p:sp>
        <p:nvSpPr>
          <p:cNvPr id="3" name="Θέση περιεχομένου 2">
            <a:extLst>
              <a:ext uri="{FF2B5EF4-FFF2-40B4-BE49-F238E27FC236}">
                <a16:creationId xmlns:a16="http://schemas.microsoft.com/office/drawing/2014/main" id="{7D51A360-CF85-4136-85CB-6A491363031A}"/>
              </a:ext>
            </a:extLst>
          </p:cNvPr>
          <p:cNvSpPr>
            <a:spLocks noGrp="1"/>
          </p:cNvSpPr>
          <p:nvPr>
            <p:ph idx="1"/>
          </p:nvPr>
        </p:nvSpPr>
        <p:spPr/>
        <p:txBody>
          <a:bodyPr>
            <a:normAutofit fontScale="92500" lnSpcReduction="20000"/>
          </a:bodyPr>
          <a:lstStyle/>
          <a:p>
            <a:pPr algn="just">
              <a:lnSpc>
                <a:spcPct val="150000"/>
              </a:lnSpc>
              <a:spcBef>
                <a:spcPts val="0"/>
              </a:spcBef>
            </a:pPr>
            <a:r>
              <a:rPr lang="el-GR" dirty="0"/>
              <a:t>Σύμφωνα με το άρθρο 191 της Συνθήκης για τη λειτουργία της Ευρωπαϊκής Ένωσης, η πολιτική της Ένωσης στον τομέα του περιβάλλοντος στηρίζεται στις αρχές της προφύλαξης και της προληπτικής δράσης, της επανόρθωσης των καταστροφών του περιβάλλοντος, κατά προτεραιότητα στην πηγή, καθώς και στην αρχή «ο ρυπαίνων πληρώνει». Οι επιπτώσεις στο περιβάλλον όλων των τεχνικών διαδικασιών σχεδιασμού και λήψης αποφάσεων θα πρέπει να λαμβάνονται υπόψη όσο το δυνατό πιο έγκαιρα.</a:t>
            </a:r>
          </a:p>
        </p:txBody>
      </p:sp>
    </p:spTree>
    <p:extLst>
      <p:ext uri="{BB962C8B-B14F-4D97-AF65-F5344CB8AC3E}">
        <p14:creationId xmlns:p14="http://schemas.microsoft.com/office/powerpoint/2010/main" val="16611616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331D79E-F735-4A68-8E5B-E5E16C397C20}"/>
              </a:ext>
            </a:extLst>
          </p:cNvPr>
          <p:cNvSpPr>
            <a:spLocks noGrp="1"/>
          </p:cNvSpPr>
          <p:nvPr>
            <p:ph type="title"/>
          </p:nvPr>
        </p:nvSpPr>
        <p:spPr/>
        <p:txBody>
          <a:bodyPr>
            <a:normAutofit/>
          </a:bodyPr>
          <a:lstStyle/>
          <a:p>
            <a:r>
              <a:rPr lang="el-GR" dirty="0"/>
              <a:t>ΟΔΗΓΙΑ 2011/92</a:t>
            </a:r>
          </a:p>
        </p:txBody>
      </p:sp>
      <p:sp>
        <p:nvSpPr>
          <p:cNvPr id="3" name="Θέση περιεχομένου 2">
            <a:extLst>
              <a:ext uri="{FF2B5EF4-FFF2-40B4-BE49-F238E27FC236}">
                <a16:creationId xmlns:a16="http://schemas.microsoft.com/office/drawing/2014/main" id="{0DFF26A1-3A47-4D07-AE69-AFBC1F467D65}"/>
              </a:ext>
            </a:extLst>
          </p:cNvPr>
          <p:cNvSpPr>
            <a:spLocks noGrp="1"/>
          </p:cNvSpPr>
          <p:nvPr>
            <p:ph idx="1"/>
          </p:nvPr>
        </p:nvSpPr>
        <p:spPr/>
        <p:txBody>
          <a:bodyPr>
            <a:normAutofit lnSpcReduction="10000"/>
          </a:bodyPr>
          <a:lstStyle/>
          <a:p>
            <a:pPr algn="just">
              <a:lnSpc>
                <a:spcPct val="150000"/>
              </a:lnSpc>
              <a:spcBef>
                <a:spcPts val="0"/>
              </a:spcBef>
            </a:pPr>
            <a:r>
              <a:rPr lang="el-GR" dirty="0"/>
              <a:t>Είναι απαραίτητο να εναρμονισθούν οι αρχές που θα διέπουν την εκτίμηση των επιπτώσεων στο περιβάλλον, όσον αφορά ιδίως τα σχέδια έργων που θα πρέπει να υπόκεινται σε εκτίμηση, οι βασικές υποχρεώσεις του κυρίου του έργου, και το περιεχόμενο της εκτίμησης. </a:t>
            </a:r>
            <a:endParaRPr lang="en-US" dirty="0"/>
          </a:p>
          <a:p>
            <a:pPr algn="just">
              <a:lnSpc>
                <a:spcPct val="150000"/>
              </a:lnSpc>
              <a:spcBef>
                <a:spcPts val="0"/>
              </a:spcBef>
            </a:pPr>
            <a:r>
              <a:rPr lang="el-GR" dirty="0"/>
              <a:t>Τα κράτη μέλη δύνανται να θεσπίζουν αυστηρότερους κανόνες προστασίας του περιβάλλοντος.</a:t>
            </a:r>
          </a:p>
          <a:p>
            <a:pPr algn="just">
              <a:lnSpc>
                <a:spcPct val="150000"/>
              </a:lnSpc>
              <a:spcBef>
                <a:spcPts val="0"/>
              </a:spcBef>
            </a:pPr>
            <a:endParaRPr lang="el-GR" dirty="0"/>
          </a:p>
          <a:p>
            <a:endParaRPr lang="el-GR" dirty="0"/>
          </a:p>
        </p:txBody>
      </p:sp>
    </p:spTree>
    <p:extLst>
      <p:ext uri="{BB962C8B-B14F-4D97-AF65-F5344CB8AC3E}">
        <p14:creationId xmlns:p14="http://schemas.microsoft.com/office/powerpoint/2010/main" val="354884396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D78EFC5-BF3C-4432-9163-C6FFEB23A753}"/>
              </a:ext>
            </a:extLst>
          </p:cNvPr>
          <p:cNvSpPr>
            <a:spLocks noGrp="1"/>
          </p:cNvSpPr>
          <p:nvPr>
            <p:ph type="title"/>
          </p:nvPr>
        </p:nvSpPr>
        <p:spPr/>
        <p:txBody>
          <a:bodyPr>
            <a:normAutofit/>
          </a:bodyPr>
          <a:lstStyle/>
          <a:p>
            <a:r>
              <a:rPr lang="el-GR" dirty="0"/>
              <a:t>ΟΔΗΓΙΑ 2011/92</a:t>
            </a:r>
          </a:p>
        </p:txBody>
      </p:sp>
      <p:sp>
        <p:nvSpPr>
          <p:cNvPr id="3" name="Θέση περιεχομένου 2">
            <a:extLst>
              <a:ext uri="{FF2B5EF4-FFF2-40B4-BE49-F238E27FC236}">
                <a16:creationId xmlns:a16="http://schemas.microsoft.com/office/drawing/2014/main" id="{376698B4-8EA1-40DB-A997-00114786CDD5}"/>
              </a:ext>
            </a:extLst>
          </p:cNvPr>
          <p:cNvSpPr>
            <a:spLocks noGrp="1"/>
          </p:cNvSpPr>
          <p:nvPr>
            <p:ph idx="1"/>
          </p:nvPr>
        </p:nvSpPr>
        <p:spPr/>
        <p:txBody>
          <a:bodyPr>
            <a:normAutofit fontScale="92500" lnSpcReduction="20000"/>
          </a:bodyPr>
          <a:lstStyle/>
          <a:p>
            <a:pPr algn="just">
              <a:lnSpc>
                <a:spcPct val="150000"/>
              </a:lnSpc>
              <a:spcBef>
                <a:spcPts val="0"/>
              </a:spcBef>
            </a:pPr>
            <a:r>
              <a:rPr lang="el-GR" dirty="0"/>
              <a:t>Ο θεμελιώδης στόχος της οδηγίας για την εκτίμηση των περιβαλλοντικών επιπτώσεων όπως ορίζεται στο άρθρο 2 παράγραφος 1 είναι ο εξής: πριν χορηγηθεί άδεια, τα έργα τα οποία ενδέχεται να έχουν σημαντικές επιπτώσεις στο περιβάλλον υπόκεινται σε υποχρέωση αδειοδότησης και εκτίμησης των επιπτώσεων τους. </a:t>
            </a:r>
            <a:endParaRPr lang="en-US" dirty="0"/>
          </a:p>
          <a:p>
            <a:pPr algn="just">
              <a:lnSpc>
                <a:spcPct val="150000"/>
              </a:lnSpc>
              <a:spcBef>
                <a:spcPts val="0"/>
              </a:spcBef>
            </a:pPr>
            <a:r>
              <a:rPr lang="el-GR" dirty="0"/>
              <a:t>Αυτό συνεπάγεται διαδικασία που περιλαμβάνει ένα ελάχιστο σύνολο απαιτήσεων που πρέπει να πληρούνται για την επίτευξη του εν λόγω στόχου. </a:t>
            </a:r>
          </a:p>
        </p:txBody>
      </p:sp>
    </p:spTree>
    <p:extLst>
      <p:ext uri="{BB962C8B-B14F-4D97-AF65-F5344CB8AC3E}">
        <p14:creationId xmlns:p14="http://schemas.microsoft.com/office/powerpoint/2010/main" val="320860272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C249B5E-E628-48D8-AF7E-0CDE08D2D6B3}"/>
              </a:ext>
            </a:extLst>
          </p:cNvPr>
          <p:cNvSpPr>
            <a:spLocks noGrp="1"/>
          </p:cNvSpPr>
          <p:nvPr>
            <p:ph type="title"/>
          </p:nvPr>
        </p:nvSpPr>
        <p:spPr/>
        <p:txBody>
          <a:bodyPr>
            <a:normAutofit/>
          </a:bodyPr>
          <a:lstStyle/>
          <a:p>
            <a:r>
              <a:rPr lang="el-GR" dirty="0"/>
              <a:t>ΟΔΗΓΙΑ 2011/92</a:t>
            </a:r>
          </a:p>
        </p:txBody>
      </p:sp>
      <p:sp>
        <p:nvSpPr>
          <p:cNvPr id="3" name="Θέση περιεχομένου 2">
            <a:extLst>
              <a:ext uri="{FF2B5EF4-FFF2-40B4-BE49-F238E27FC236}">
                <a16:creationId xmlns:a16="http://schemas.microsoft.com/office/drawing/2014/main" id="{7DE27023-6501-43A8-BE44-9028B3F19CB2}"/>
              </a:ext>
            </a:extLst>
          </p:cNvPr>
          <p:cNvSpPr>
            <a:spLocks noGrp="1"/>
          </p:cNvSpPr>
          <p:nvPr>
            <p:ph idx="1"/>
          </p:nvPr>
        </p:nvSpPr>
        <p:spPr/>
        <p:txBody>
          <a:bodyPr/>
          <a:lstStyle/>
          <a:p>
            <a:pPr algn="just">
              <a:lnSpc>
                <a:spcPct val="150000"/>
              </a:lnSpc>
              <a:spcBef>
                <a:spcPts val="0"/>
              </a:spcBef>
            </a:pPr>
            <a:r>
              <a:rPr lang="el-GR" dirty="0"/>
              <a:t>Οι απαιτήσεις αυτές περιλαμβάνουν την εκπόνηση περιβαλλοντικής μελέτης, την παροχή πληροφοριών, τη διεξαγωγή διαβουλεύσεων, τη συνεκτίμηση των αποτελεσμάτων της περιβαλλοντικής εκτίμησης, την κοινοποίηση πληροφοριών σχετικά με την απόφαση που λαμβάνεται στο τέλος της εκτίμησης και τη διασφάλιση της πρόσβασης στη δικαιοσύνη.</a:t>
            </a:r>
          </a:p>
        </p:txBody>
      </p:sp>
    </p:spTree>
    <p:extLst>
      <p:ext uri="{BB962C8B-B14F-4D97-AF65-F5344CB8AC3E}">
        <p14:creationId xmlns:p14="http://schemas.microsoft.com/office/powerpoint/2010/main" val="200259842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1311CF50-A43E-4C12-91F8-550F1F363070}"/>
              </a:ext>
            </a:extLst>
          </p:cNvPr>
          <p:cNvSpPr>
            <a:spLocks noGrp="1"/>
          </p:cNvSpPr>
          <p:nvPr>
            <p:ph type="title"/>
          </p:nvPr>
        </p:nvSpPr>
        <p:spPr/>
        <p:txBody>
          <a:bodyPr/>
          <a:lstStyle/>
          <a:p>
            <a:r>
              <a:rPr lang="en-US" dirty="0"/>
              <a:t>C</a:t>
            </a:r>
            <a:r>
              <a:rPr lang="el-GR" dirty="0"/>
              <a:t>-195-12 </a:t>
            </a:r>
            <a:r>
              <a:rPr lang="fr-FR" dirty="0"/>
              <a:t>Industrie du bois de Vielsalm &amp; Cie (IBV) SA κατά Région wallonne</a:t>
            </a:r>
            <a:r>
              <a:rPr lang="el-GR" dirty="0"/>
              <a:t> 26.09.2013</a:t>
            </a:r>
          </a:p>
        </p:txBody>
      </p:sp>
      <p:sp>
        <p:nvSpPr>
          <p:cNvPr id="3" name="Θέση περιεχομένου 2">
            <a:extLst>
              <a:ext uri="{FF2B5EF4-FFF2-40B4-BE49-F238E27FC236}">
                <a16:creationId xmlns:a16="http://schemas.microsoft.com/office/drawing/2014/main" id="{16424DFD-823E-4499-B646-A464D176B289}"/>
              </a:ext>
            </a:extLst>
          </p:cNvPr>
          <p:cNvSpPr>
            <a:spLocks noGrp="1"/>
          </p:cNvSpPr>
          <p:nvPr>
            <p:ph idx="1"/>
          </p:nvPr>
        </p:nvSpPr>
        <p:spPr/>
        <p:txBody>
          <a:bodyPr>
            <a:normAutofit lnSpcReduction="10000"/>
          </a:bodyPr>
          <a:lstStyle/>
          <a:p>
            <a:pPr algn="just">
              <a:lnSpc>
                <a:spcPct val="150000"/>
              </a:lnSpc>
              <a:spcBef>
                <a:spcPts val="0"/>
              </a:spcBef>
            </a:pPr>
            <a:r>
              <a:rPr lang="el-GR" dirty="0"/>
              <a:t>Ειδικότερα, η IBV ασκεί δραστηριότητα </a:t>
            </a:r>
            <a:r>
              <a:rPr lang="el-GR" dirty="0" err="1"/>
              <a:t>πρίσης</a:t>
            </a:r>
            <a:r>
              <a:rPr lang="el-GR" dirty="0"/>
              <a:t> ξύλου και εκμεταλλεύεται, προς εξασφάλιση του ενεργειακού εφοδιασμού της, ένα σταθμό συμπαραγωγής όπου αξιοποιούνται κατάλοιπα ξύλου προερχόμενα κυρίως από τη δραστηριότητα αυτή. </a:t>
            </a:r>
          </a:p>
          <a:p>
            <a:pPr algn="just">
              <a:lnSpc>
                <a:spcPct val="150000"/>
              </a:lnSpc>
              <a:spcBef>
                <a:spcPts val="0"/>
              </a:spcBef>
            </a:pPr>
            <a:r>
              <a:rPr lang="el-GR" dirty="0"/>
              <a:t>Η IBV ζήτησε να της χορηγηθούν τα συμπληρωματικά πράσινα πιστοποιητικά στα οποία αναφέρεται το άρθρο 38, παράγραφος 3, της κανονιστικής απόφασης του 2001. </a:t>
            </a:r>
          </a:p>
        </p:txBody>
      </p:sp>
    </p:spTree>
    <p:extLst>
      <p:ext uri="{BB962C8B-B14F-4D97-AF65-F5344CB8AC3E}">
        <p14:creationId xmlns:p14="http://schemas.microsoft.com/office/powerpoint/2010/main" val="98180471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A4B71E7-E641-46AE-B651-29FD013F7415}"/>
              </a:ext>
            </a:extLst>
          </p:cNvPr>
          <p:cNvSpPr>
            <a:spLocks noGrp="1"/>
          </p:cNvSpPr>
          <p:nvPr>
            <p:ph type="title"/>
          </p:nvPr>
        </p:nvSpPr>
        <p:spPr/>
        <p:txBody>
          <a:bodyPr>
            <a:normAutofit/>
          </a:bodyPr>
          <a:lstStyle/>
          <a:p>
            <a:r>
              <a:rPr lang="el-GR" dirty="0"/>
              <a:t>ΟΔΗΓΙΑ 2011/92</a:t>
            </a:r>
          </a:p>
        </p:txBody>
      </p:sp>
      <p:sp>
        <p:nvSpPr>
          <p:cNvPr id="3" name="Θέση περιεχομένου 2">
            <a:extLst>
              <a:ext uri="{FF2B5EF4-FFF2-40B4-BE49-F238E27FC236}">
                <a16:creationId xmlns:a16="http://schemas.microsoft.com/office/drawing/2014/main" id="{2FA922C0-C077-4C10-A271-F4E05F9E4A40}"/>
              </a:ext>
            </a:extLst>
          </p:cNvPr>
          <p:cNvSpPr>
            <a:spLocks noGrp="1"/>
          </p:cNvSpPr>
          <p:nvPr>
            <p:ph idx="1"/>
          </p:nvPr>
        </p:nvSpPr>
        <p:spPr/>
        <p:txBody>
          <a:bodyPr/>
          <a:lstStyle/>
          <a:p>
            <a:pPr algn="just"/>
            <a:r>
              <a:rPr lang="el-GR" dirty="0"/>
              <a:t>Η εκτίμηση των περιβαλλοντικών επιπτώσεων εντοπίζει, περιγράφει και αξιολογεί δεόντως, υπό το πρίσμα κάθε συγκεκριμένης περίπτωσης τις άμεσες και έμμεσες επιπτώσεις ενός έργου</a:t>
            </a:r>
          </a:p>
          <a:p>
            <a:pPr algn="just"/>
            <a:r>
              <a:rPr lang="el-GR" dirty="0"/>
              <a:t>στον άνθρωπο, στην πανίδα και στη χλωρίδα·</a:t>
            </a:r>
          </a:p>
          <a:p>
            <a:pPr algn="just"/>
            <a:r>
              <a:rPr lang="el-GR" dirty="0"/>
              <a:t>στο έδαφος, στα ύδατα, στον αέρα, στο κλίμα και στο τοπίο·</a:t>
            </a:r>
          </a:p>
          <a:p>
            <a:pPr algn="just"/>
            <a:r>
              <a:rPr lang="el-GR" dirty="0"/>
              <a:t>στα υλικά αγαθά και στην πολιτιστική κληρονομιά·</a:t>
            </a:r>
          </a:p>
          <a:p>
            <a:pPr algn="just"/>
            <a:r>
              <a:rPr lang="el-GR" dirty="0"/>
              <a:t>στην αλληλεπίδραση μεταξύ των παραγόντων που αναφέρονται στα στοιχεία α), β) και γ).</a:t>
            </a:r>
          </a:p>
        </p:txBody>
      </p:sp>
    </p:spTree>
    <p:extLst>
      <p:ext uri="{BB962C8B-B14F-4D97-AF65-F5344CB8AC3E}">
        <p14:creationId xmlns:p14="http://schemas.microsoft.com/office/powerpoint/2010/main" val="397751517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13638AAE-BA26-4E8F-931D-028F1AC7CBD2}"/>
              </a:ext>
            </a:extLst>
          </p:cNvPr>
          <p:cNvSpPr>
            <a:spLocks noGrp="1"/>
          </p:cNvSpPr>
          <p:nvPr>
            <p:ph type="title"/>
          </p:nvPr>
        </p:nvSpPr>
        <p:spPr/>
        <p:txBody>
          <a:bodyPr>
            <a:normAutofit/>
          </a:bodyPr>
          <a:lstStyle/>
          <a:p>
            <a:r>
              <a:rPr lang="el-GR" dirty="0"/>
              <a:t>ΟΔΗΓΙΑ 2011/92</a:t>
            </a:r>
          </a:p>
        </p:txBody>
      </p:sp>
      <p:sp>
        <p:nvSpPr>
          <p:cNvPr id="3" name="Θέση περιεχομένου 2">
            <a:extLst>
              <a:ext uri="{FF2B5EF4-FFF2-40B4-BE49-F238E27FC236}">
                <a16:creationId xmlns:a16="http://schemas.microsoft.com/office/drawing/2014/main" id="{A4D292A8-314A-4E6B-878C-EBA755C52C87}"/>
              </a:ext>
            </a:extLst>
          </p:cNvPr>
          <p:cNvSpPr>
            <a:spLocks noGrp="1"/>
          </p:cNvSpPr>
          <p:nvPr>
            <p:ph idx="1"/>
          </p:nvPr>
        </p:nvSpPr>
        <p:spPr/>
        <p:txBody>
          <a:bodyPr>
            <a:normAutofit fontScale="92500" lnSpcReduction="20000"/>
          </a:bodyPr>
          <a:lstStyle/>
          <a:p>
            <a:pPr algn="just">
              <a:lnSpc>
                <a:spcPct val="150000"/>
              </a:lnSpc>
              <a:spcBef>
                <a:spcPts val="0"/>
              </a:spcBef>
            </a:pPr>
            <a:r>
              <a:rPr lang="el-GR" b="1" dirty="0"/>
              <a:t>Η διαδικασία EIA</a:t>
            </a:r>
            <a:endParaRPr lang="el-GR" dirty="0"/>
          </a:p>
          <a:p>
            <a:pPr algn="just">
              <a:lnSpc>
                <a:spcPct val="150000"/>
              </a:lnSpc>
              <a:spcBef>
                <a:spcPts val="0"/>
              </a:spcBef>
            </a:pPr>
            <a:r>
              <a:rPr lang="el-GR" dirty="0"/>
              <a:t>Η διαδικασία ΕΙΑ έχει ως εξής:</a:t>
            </a:r>
          </a:p>
          <a:p>
            <a:pPr algn="just">
              <a:lnSpc>
                <a:spcPct val="150000"/>
              </a:lnSpc>
              <a:spcBef>
                <a:spcPts val="0"/>
              </a:spcBef>
            </a:pPr>
            <a:r>
              <a:rPr lang="el-GR" dirty="0"/>
              <a:t>ο </a:t>
            </a:r>
            <a:r>
              <a:rPr lang="el-GR" b="1" dirty="0"/>
              <a:t>κύριος του έργου</a:t>
            </a:r>
            <a:r>
              <a:rPr lang="el-GR" dirty="0"/>
              <a:t> ενδέχεται να ζητήσει από την αρμόδια αρχή να καθορίσει τις λεπτομέρειες των πληροφοριών που παρέχονται με την ΕΙΑ (πεδίο πληροφορίας),</a:t>
            </a:r>
          </a:p>
          <a:p>
            <a:pPr algn="just">
              <a:lnSpc>
                <a:spcPct val="150000"/>
              </a:lnSpc>
              <a:spcBef>
                <a:spcPts val="0"/>
              </a:spcBef>
            </a:pPr>
            <a:r>
              <a:rPr lang="el-GR" dirty="0"/>
              <a:t>ο </a:t>
            </a:r>
            <a:r>
              <a:rPr lang="el-GR" b="1" dirty="0"/>
              <a:t>κύριος του έργου πρέπει να παρέχει πληροφορίες για τις περιβαλλοντικές επιπτώσεις</a:t>
            </a:r>
            <a:r>
              <a:rPr lang="el-GR" dirty="0"/>
              <a:t> (με τη μορφή προσχεδίου αναφοράς ΕΙΑ σύμφωνα με το παράρτημα IV της οδηγίας),</a:t>
            </a:r>
          </a:p>
          <a:p>
            <a:endParaRPr lang="el-GR" dirty="0"/>
          </a:p>
        </p:txBody>
      </p:sp>
    </p:spTree>
    <p:extLst>
      <p:ext uri="{BB962C8B-B14F-4D97-AF65-F5344CB8AC3E}">
        <p14:creationId xmlns:p14="http://schemas.microsoft.com/office/powerpoint/2010/main" val="350735995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C94ABE1-32AF-4249-B938-196B389858B6}"/>
              </a:ext>
            </a:extLst>
          </p:cNvPr>
          <p:cNvSpPr>
            <a:spLocks noGrp="1"/>
          </p:cNvSpPr>
          <p:nvPr>
            <p:ph type="title"/>
          </p:nvPr>
        </p:nvSpPr>
        <p:spPr/>
        <p:txBody>
          <a:bodyPr>
            <a:normAutofit/>
          </a:bodyPr>
          <a:lstStyle/>
          <a:p>
            <a:r>
              <a:rPr lang="el-GR" dirty="0"/>
              <a:t>ΟΔΗΓΙΑ 2011/92</a:t>
            </a:r>
          </a:p>
        </p:txBody>
      </p:sp>
      <p:sp>
        <p:nvSpPr>
          <p:cNvPr id="3" name="Θέση περιεχομένου 2">
            <a:extLst>
              <a:ext uri="{FF2B5EF4-FFF2-40B4-BE49-F238E27FC236}">
                <a16:creationId xmlns:a16="http://schemas.microsoft.com/office/drawing/2014/main" id="{C2581317-CAC4-4F09-B2F7-9085BAAAEF78}"/>
              </a:ext>
            </a:extLst>
          </p:cNvPr>
          <p:cNvSpPr>
            <a:spLocks noGrp="1"/>
          </p:cNvSpPr>
          <p:nvPr>
            <p:ph idx="1"/>
          </p:nvPr>
        </p:nvSpPr>
        <p:spPr/>
        <p:txBody>
          <a:bodyPr>
            <a:normAutofit lnSpcReduction="10000"/>
          </a:bodyPr>
          <a:lstStyle/>
          <a:p>
            <a:pPr algn="just">
              <a:lnSpc>
                <a:spcPct val="150000"/>
              </a:lnSpc>
              <a:spcBef>
                <a:spcPts val="0"/>
              </a:spcBef>
            </a:pPr>
            <a:r>
              <a:rPr lang="el-GR" dirty="0"/>
              <a:t>οι </a:t>
            </a:r>
            <a:r>
              <a:rPr lang="el-GR" b="1" dirty="0"/>
              <a:t>περιβαλλοντικές αρχές</a:t>
            </a:r>
            <a:r>
              <a:rPr lang="el-GR" dirty="0"/>
              <a:t> και το </a:t>
            </a:r>
            <a:r>
              <a:rPr lang="el-GR" b="1" dirty="0"/>
              <a:t>δημόσιο</a:t>
            </a:r>
            <a:r>
              <a:rPr lang="el-GR" dirty="0"/>
              <a:t>, καθώς και οι </a:t>
            </a:r>
            <a:r>
              <a:rPr lang="el-GR" b="1" dirty="0"/>
              <a:t>τοπικές και περιφερειακές αρχές</a:t>
            </a:r>
            <a:r>
              <a:rPr lang="el-GR" dirty="0"/>
              <a:t> (και όποιες χώρες της ΕΕ επηρεάζονται), πρέπει να ενημερωθούν και να έχουν τη δυνατότητα διαβούλευσης,</a:t>
            </a:r>
          </a:p>
          <a:p>
            <a:pPr algn="just">
              <a:lnSpc>
                <a:spcPct val="150000"/>
              </a:lnSpc>
              <a:spcBef>
                <a:spcPts val="0"/>
              </a:spcBef>
            </a:pPr>
            <a:r>
              <a:rPr lang="el-GR" dirty="0"/>
              <a:t>η </a:t>
            </a:r>
            <a:r>
              <a:rPr lang="el-GR" b="1" dirty="0"/>
              <a:t>αρμόδια αρχή</a:t>
            </a:r>
            <a:r>
              <a:rPr lang="el-GR" dirty="0"/>
              <a:t> αποφασίζει λαμβάνοντας υπόψη τα </a:t>
            </a:r>
            <a:r>
              <a:rPr lang="el-GR" b="1" dirty="0"/>
              <a:t>αποτελέσματα των διαβουλεύσεων</a:t>
            </a:r>
            <a:r>
              <a:rPr lang="el-GR" dirty="0"/>
              <a:t>. Η απόφαση αυτή περιέχει επίσης </a:t>
            </a:r>
            <a:r>
              <a:rPr lang="el-GR" b="1" dirty="0"/>
              <a:t>αιτιολογημένο συμπέρασμα</a:t>
            </a:r>
            <a:r>
              <a:rPr lang="el-GR" dirty="0"/>
              <a:t> για τις σημαντικές επιπτώσεις του έργου,</a:t>
            </a:r>
          </a:p>
          <a:p>
            <a:endParaRPr lang="el-GR" dirty="0"/>
          </a:p>
        </p:txBody>
      </p:sp>
    </p:spTree>
    <p:extLst>
      <p:ext uri="{BB962C8B-B14F-4D97-AF65-F5344CB8AC3E}">
        <p14:creationId xmlns:p14="http://schemas.microsoft.com/office/powerpoint/2010/main" val="395820451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389C08E5-566C-46CC-AFBA-2DAD9D71AF5C}"/>
              </a:ext>
            </a:extLst>
          </p:cNvPr>
          <p:cNvSpPr>
            <a:spLocks noGrp="1"/>
          </p:cNvSpPr>
          <p:nvPr>
            <p:ph type="title"/>
          </p:nvPr>
        </p:nvSpPr>
        <p:spPr/>
        <p:txBody>
          <a:bodyPr>
            <a:normAutofit/>
          </a:bodyPr>
          <a:lstStyle/>
          <a:p>
            <a:r>
              <a:rPr lang="el-GR" dirty="0"/>
              <a:t>ΟΔΗΓΙΑ 2011/92</a:t>
            </a:r>
          </a:p>
        </p:txBody>
      </p:sp>
      <p:sp>
        <p:nvSpPr>
          <p:cNvPr id="3" name="Θέση περιεχομένου 2">
            <a:extLst>
              <a:ext uri="{FF2B5EF4-FFF2-40B4-BE49-F238E27FC236}">
                <a16:creationId xmlns:a16="http://schemas.microsoft.com/office/drawing/2014/main" id="{309DC364-A1C4-4FB4-B6C4-FCD37A6563C3}"/>
              </a:ext>
            </a:extLst>
          </p:cNvPr>
          <p:cNvSpPr>
            <a:spLocks noGrp="1"/>
          </p:cNvSpPr>
          <p:nvPr>
            <p:ph idx="1"/>
          </p:nvPr>
        </p:nvSpPr>
        <p:spPr/>
        <p:txBody>
          <a:bodyPr>
            <a:normAutofit fontScale="92500" lnSpcReduction="20000"/>
          </a:bodyPr>
          <a:lstStyle/>
          <a:p>
            <a:pPr algn="just">
              <a:lnSpc>
                <a:spcPct val="150000"/>
              </a:lnSpc>
              <a:spcBef>
                <a:spcPts val="0"/>
              </a:spcBef>
            </a:pPr>
            <a:r>
              <a:rPr lang="el-GR" dirty="0"/>
              <a:t>η </a:t>
            </a:r>
            <a:r>
              <a:rPr lang="el-GR" b="1" dirty="0"/>
              <a:t>αρχή</a:t>
            </a:r>
            <a:r>
              <a:rPr lang="el-GR" dirty="0"/>
              <a:t> ενημερώνει το κοινό για την απόφασή της,</a:t>
            </a:r>
          </a:p>
          <a:p>
            <a:pPr algn="just">
              <a:lnSpc>
                <a:spcPct val="150000"/>
              </a:lnSpc>
              <a:spcBef>
                <a:spcPts val="0"/>
              </a:spcBef>
            </a:pPr>
            <a:r>
              <a:rPr lang="el-GR" dirty="0"/>
              <a:t>το </a:t>
            </a:r>
            <a:r>
              <a:rPr lang="el-GR" b="1" dirty="0"/>
              <a:t>κοινό</a:t>
            </a:r>
            <a:r>
              <a:rPr lang="el-GR" dirty="0"/>
              <a:t> μπορεί να προσβάλει την απόφαση ενώπιον των δικαστηρίων.</a:t>
            </a:r>
          </a:p>
          <a:p>
            <a:pPr algn="just">
              <a:lnSpc>
                <a:spcPct val="150000"/>
              </a:lnSpc>
              <a:spcBef>
                <a:spcPts val="0"/>
              </a:spcBef>
            </a:pPr>
            <a:r>
              <a:rPr lang="el-GR" b="1" dirty="0"/>
              <a:t>Δημόσιες διαβουλεύσεις</a:t>
            </a:r>
            <a:endParaRPr lang="el-GR" dirty="0"/>
          </a:p>
          <a:p>
            <a:pPr algn="just">
              <a:lnSpc>
                <a:spcPct val="150000"/>
              </a:lnSpc>
              <a:spcBef>
                <a:spcPts val="0"/>
              </a:spcBef>
            </a:pPr>
            <a:r>
              <a:rPr lang="el-GR" dirty="0"/>
              <a:t>Η διαβούλευση με το κοινό είναι βασικό σημείο της διαδικασίας ΕΙΑ. Για να διασφαλιστεί η αποτελεσματική συμμετοχή του κοινού, </a:t>
            </a:r>
            <a:r>
              <a:rPr lang="el-GR" b="1" dirty="0"/>
              <a:t>η αναφορά ΕΙΑ και οι υπόλοιπες πληροφορίες</a:t>
            </a:r>
            <a:r>
              <a:rPr lang="el-GR" dirty="0"/>
              <a:t> πρέπει να παρέχονται το </a:t>
            </a:r>
            <a:r>
              <a:rPr lang="el-GR" dirty="0" err="1"/>
              <a:t>νωρίτερο</a:t>
            </a:r>
            <a:r>
              <a:rPr lang="el-GR" dirty="0"/>
              <a:t> δυνατό. Αυτό μπορεί να γίνει με ηλεκτρονικά μέσα, με ανακοινώσεις, με τοιχοκόλληση ή μέσα από τις τοπικές εφημερίδες.</a:t>
            </a:r>
          </a:p>
          <a:p>
            <a:endParaRPr lang="el-GR" dirty="0"/>
          </a:p>
        </p:txBody>
      </p:sp>
    </p:spTree>
    <p:extLst>
      <p:ext uri="{BB962C8B-B14F-4D97-AF65-F5344CB8AC3E}">
        <p14:creationId xmlns:p14="http://schemas.microsoft.com/office/powerpoint/2010/main" val="194462788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129DBD27-10FB-4360-9518-481AD5673971}"/>
              </a:ext>
            </a:extLst>
          </p:cNvPr>
          <p:cNvSpPr>
            <a:spLocks noGrp="1"/>
          </p:cNvSpPr>
          <p:nvPr>
            <p:ph type="title"/>
          </p:nvPr>
        </p:nvSpPr>
        <p:spPr/>
        <p:txBody>
          <a:bodyPr>
            <a:normAutofit/>
          </a:bodyPr>
          <a:lstStyle/>
          <a:p>
            <a:r>
              <a:rPr lang="el-GR" dirty="0"/>
              <a:t>ΟΔΗΓΙΑ 2011/92</a:t>
            </a:r>
          </a:p>
        </p:txBody>
      </p:sp>
      <p:sp>
        <p:nvSpPr>
          <p:cNvPr id="3" name="Θέση περιεχομένου 2">
            <a:extLst>
              <a:ext uri="{FF2B5EF4-FFF2-40B4-BE49-F238E27FC236}">
                <a16:creationId xmlns:a16="http://schemas.microsoft.com/office/drawing/2014/main" id="{6E91DFB8-FEF8-4D4C-8CFD-7EDFEBB645B4}"/>
              </a:ext>
            </a:extLst>
          </p:cNvPr>
          <p:cNvSpPr>
            <a:spLocks noGrp="1"/>
          </p:cNvSpPr>
          <p:nvPr>
            <p:ph idx="1"/>
          </p:nvPr>
        </p:nvSpPr>
        <p:spPr/>
        <p:txBody>
          <a:bodyPr>
            <a:normAutofit fontScale="77500" lnSpcReduction="20000"/>
          </a:bodyPr>
          <a:lstStyle/>
          <a:p>
            <a:pPr algn="just">
              <a:lnSpc>
                <a:spcPct val="150000"/>
              </a:lnSpc>
              <a:spcBef>
                <a:spcPts val="0"/>
              </a:spcBef>
            </a:pPr>
            <a:r>
              <a:rPr lang="el-GR" b="1" dirty="0"/>
              <a:t>Ευθύνες των εθνικών αρχών</a:t>
            </a:r>
            <a:endParaRPr lang="el-GR" dirty="0"/>
          </a:p>
          <a:p>
            <a:pPr algn="just">
              <a:lnSpc>
                <a:spcPct val="150000"/>
              </a:lnSpc>
              <a:spcBef>
                <a:spcPts val="0"/>
              </a:spcBef>
            </a:pPr>
            <a:r>
              <a:rPr lang="el-GR" dirty="0"/>
              <a:t>Οι αρχές πρέπει να αποφασίσουν εντός </a:t>
            </a:r>
            <a:r>
              <a:rPr lang="el-GR" b="1" dirty="0"/>
              <a:t>εύλογης προθεσμίας</a:t>
            </a:r>
            <a:r>
              <a:rPr lang="el-GR" dirty="0"/>
              <a:t> εάν θα εγκρίνουν το έργο ή όχι. Πρέπει να θέσουν στη διάθεση του κοινού και των περιβαλλοντικών, τοπικών και περιφερειακών φορέων το περιεχόμενο μιας θετικής απόφασης, συμπεριλαμβανομένων των κύριων λόγων για την έγκριση και των </a:t>
            </a:r>
            <a:r>
              <a:rPr lang="el-GR" b="1" dirty="0"/>
              <a:t>περιβαλλοντικών ή άλλων όρων που ενδεχομένως τη συνοδεύουν</a:t>
            </a:r>
            <a:r>
              <a:rPr lang="el-GR" dirty="0"/>
              <a:t>. Εάν αρνηθούν να χορηγήσουν άδεια, πρέπει να εξηγήσουν τον λόγο.</a:t>
            </a:r>
          </a:p>
          <a:p>
            <a:pPr algn="just">
              <a:lnSpc>
                <a:spcPct val="150000"/>
              </a:lnSpc>
              <a:spcBef>
                <a:spcPts val="0"/>
              </a:spcBef>
            </a:pPr>
            <a:r>
              <a:rPr lang="el-GR" dirty="0"/>
              <a:t>Οι χώρες της ΕΕ μπορούν να θεσπίσουν </a:t>
            </a:r>
            <a:r>
              <a:rPr lang="el-GR" b="1" dirty="0"/>
              <a:t>πιο αυστηρούς όρους</a:t>
            </a:r>
            <a:r>
              <a:rPr lang="el-GR" dirty="0"/>
              <a:t> και να ορίσουν </a:t>
            </a:r>
            <a:r>
              <a:rPr lang="el-GR" b="1" dirty="0"/>
              <a:t>κυρώσεις</a:t>
            </a:r>
            <a:r>
              <a:rPr lang="el-GR" dirty="0"/>
              <a:t> για τυχόν παραβάσεις.</a:t>
            </a:r>
          </a:p>
          <a:p>
            <a:endParaRPr lang="el-GR" dirty="0"/>
          </a:p>
        </p:txBody>
      </p:sp>
    </p:spTree>
    <p:extLst>
      <p:ext uri="{BB962C8B-B14F-4D97-AF65-F5344CB8AC3E}">
        <p14:creationId xmlns:p14="http://schemas.microsoft.com/office/powerpoint/2010/main" val="418377895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A04ADB4-A57E-4CCF-8B96-CB15AA2D3F09}"/>
              </a:ext>
            </a:extLst>
          </p:cNvPr>
          <p:cNvSpPr>
            <a:spLocks noGrp="1"/>
          </p:cNvSpPr>
          <p:nvPr>
            <p:ph type="title"/>
          </p:nvPr>
        </p:nvSpPr>
        <p:spPr/>
        <p:txBody>
          <a:bodyPr>
            <a:normAutofit fontScale="90000"/>
          </a:bodyPr>
          <a:lstStyle/>
          <a:p>
            <a:br>
              <a:rPr lang="en-US" dirty="0"/>
            </a:br>
            <a:r>
              <a:rPr lang="el-GR" dirty="0"/>
              <a:t>C-329/17</a:t>
            </a:r>
            <a:r>
              <a:rPr lang="en-US" dirty="0"/>
              <a:t> </a:t>
            </a:r>
            <a:r>
              <a:rPr lang="el-GR" dirty="0" err="1"/>
              <a:t>Gerhard</a:t>
            </a:r>
            <a:r>
              <a:rPr lang="el-GR" dirty="0"/>
              <a:t> </a:t>
            </a:r>
            <a:r>
              <a:rPr lang="el-GR" dirty="0" err="1"/>
              <a:t>Prenninger</a:t>
            </a:r>
            <a:r>
              <a:rPr lang="el-GR" dirty="0"/>
              <a:t> κ.λπ..</a:t>
            </a:r>
            <a:r>
              <a:rPr lang="en-US" dirty="0"/>
              <a:t> 07.08.2018</a:t>
            </a:r>
            <a:br>
              <a:rPr lang="el-GR" dirty="0"/>
            </a:br>
            <a:r>
              <a:rPr lang="el-GR" dirty="0"/>
              <a:t> </a:t>
            </a:r>
          </a:p>
        </p:txBody>
      </p:sp>
      <p:sp>
        <p:nvSpPr>
          <p:cNvPr id="3" name="Θέση περιεχομένου 2">
            <a:extLst>
              <a:ext uri="{FF2B5EF4-FFF2-40B4-BE49-F238E27FC236}">
                <a16:creationId xmlns:a16="http://schemas.microsoft.com/office/drawing/2014/main" id="{26069502-2BE7-4D37-B28D-DAE7C0884920}"/>
              </a:ext>
            </a:extLst>
          </p:cNvPr>
          <p:cNvSpPr>
            <a:spLocks noGrp="1"/>
          </p:cNvSpPr>
          <p:nvPr>
            <p:ph idx="1"/>
          </p:nvPr>
        </p:nvSpPr>
        <p:spPr/>
        <p:txBody>
          <a:bodyPr/>
          <a:lstStyle/>
          <a:p>
            <a:pPr algn="just">
              <a:lnSpc>
                <a:spcPct val="150000"/>
              </a:lnSpc>
              <a:spcBef>
                <a:spcPts val="0"/>
              </a:spcBef>
            </a:pPr>
            <a:r>
              <a:rPr lang="el-GR" dirty="0"/>
              <a:t>Ο διαχειριστής του ηλεκτρικού δικτύου ερώτησε την κυβέρνηση του ομόσπονδου κράτους της Άνω Αυστρίας αν για το σχέδιο κατασκευής της εναέριας γραμμής μεταφοράς ηλεκτρικής ενέργειας με την ονομασία «110 </a:t>
            </a:r>
            <a:r>
              <a:rPr lang="el-GR" dirty="0" err="1"/>
              <a:t>kV-Leitung</a:t>
            </a:r>
            <a:r>
              <a:rPr lang="el-GR" dirty="0"/>
              <a:t> </a:t>
            </a:r>
            <a:r>
              <a:rPr lang="el-GR" dirty="0" err="1"/>
              <a:t>Vorchdorf-Steinfeld-Kirchdorf</a:t>
            </a:r>
            <a:r>
              <a:rPr lang="el-GR" dirty="0"/>
              <a:t>» το οποίο υποβάλλει έπρεπε να διενεργηθεί εκτίμηση των επιπτώσεών του στο περιβάλλον.</a:t>
            </a:r>
          </a:p>
        </p:txBody>
      </p:sp>
    </p:spTree>
    <p:extLst>
      <p:ext uri="{BB962C8B-B14F-4D97-AF65-F5344CB8AC3E}">
        <p14:creationId xmlns:p14="http://schemas.microsoft.com/office/powerpoint/2010/main" val="410814085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134D7162-B215-4DF4-8FF9-DEDE18711C9E}"/>
              </a:ext>
            </a:extLst>
          </p:cNvPr>
          <p:cNvSpPr>
            <a:spLocks noGrp="1"/>
          </p:cNvSpPr>
          <p:nvPr>
            <p:ph type="title"/>
          </p:nvPr>
        </p:nvSpPr>
        <p:spPr/>
        <p:txBody>
          <a:bodyPr>
            <a:normAutofit fontScale="90000"/>
          </a:bodyPr>
          <a:lstStyle/>
          <a:p>
            <a:br>
              <a:rPr lang="en-US" dirty="0"/>
            </a:br>
            <a:r>
              <a:rPr lang="el-GR" dirty="0"/>
              <a:t>C-329/17</a:t>
            </a:r>
            <a:r>
              <a:rPr lang="en-US" dirty="0"/>
              <a:t> </a:t>
            </a:r>
            <a:r>
              <a:rPr lang="el-GR" dirty="0" err="1"/>
              <a:t>Gerhard</a:t>
            </a:r>
            <a:r>
              <a:rPr lang="el-GR" dirty="0"/>
              <a:t> </a:t>
            </a:r>
            <a:r>
              <a:rPr lang="el-GR" dirty="0" err="1"/>
              <a:t>Prenninger</a:t>
            </a:r>
            <a:r>
              <a:rPr lang="el-GR" dirty="0"/>
              <a:t> κ.λπ..</a:t>
            </a:r>
            <a:r>
              <a:rPr lang="en-US" dirty="0"/>
              <a:t> 07.08.2018</a:t>
            </a:r>
            <a:br>
              <a:rPr lang="el-GR" dirty="0"/>
            </a:br>
            <a:r>
              <a:rPr lang="el-GR" dirty="0"/>
              <a:t> </a:t>
            </a:r>
          </a:p>
        </p:txBody>
      </p:sp>
      <p:sp>
        <p:nvSpPr>
          <p:cNvPr id="3" name="Θέση περιεχομένου 2">
            <a:extLst>
              <a:ext uri="{FF2B5EF4-FFF2-40B4-BE49-F238E27FC236}">
                <a16:creationId xmlns:a16="http://schemas.microsoft.com/office/drawing/2014/main" id="{E4EFC773-C7DD-4B5C-B5BD-2ED39656850E}"/>
              </a:ext>
            </a:extLst>
          </p:cNvPr>
          <p:cNvSpPr>
            <a:spLocks noGrp="1"/>
          </p:cNvSpPr>
          <p:nvPr>
            <p:ph idx="1"/>
          </p:nvPr>
        </p:nvSpPr>
        <p:spPr/>
        <p:txBody>
          <a:bodyPr/>
          <a:lstStyle/>
          <a:p>
            <a:pPr algn="just">
              <a:lnSpc>
                <a:spcPct val="150000"/>
              </a:lnSpc>
              <a:spcBef>
                <a:spcPts val="0"/>
              </a:spcBef>
            </a:pPr>
            <a:r>
              <a:rPr lang="el-GR" dirty="0"/>
              <a:t>Η κυβέρνηση αυτή αποφάσισε ότι δεν υπάρχει λόγος να διενεργηθεί μια τέτοια εκτίμηση για το σχέδιο αυτό.</a:t>
            </a:r>
          </a:p>
          <a:p>
            <a:pPr algn="just">
              <a:lnSpc>
                <a:spcPct val="150000"/>
              </a:lnSpc>
              <a:spcBef>
                <a:spcPts val="0"/>
              </a:spcBef>
            </a:pPr>
            <a:r>
              <a:rPr lang="el-GR" dirty="0"/>
              <a:t>Ο G. </a:t>
            </a:r>
            <a:r>
              <a:rPr lang="el-GR" dirty="0" err="1"/>
              <a:t>Prenninger</a:t>
            </a:r>
            <a:r>
              <a:rPr lang="el-GR" dirty="0"/>
              <a:t> και οκτώ άλλοι προσφεύγοντες άσκησαν προσφυγή ενώπιον του Ομοσπονδιακού διοικητικού δικαστηρίου της Αυστρίας κατά της αποφάσεως αυτής, που απορρίφθηκε ως αβάσιμη.</a:t>
            </a:r>
          </a:p>
        </p:txBody>
      </p:sp>
    </p:spTree>
    <p:extLst>
      <p:ext uri="{BB962C8B-B14F-4D97-AF65-F5344CB8AC3E}">
        <p14:creationId xmlns:p14="http://schemas.microsoft.com/office/powerpoint/2010/main" val="236932094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729E1D9-999D-44EF-8EE9-CB60BA22B864}"/>
              </a:ext>
            </a:extLst>
          </p:cNvPr>
          <p:cNvSpPr>
            <a:spLocks noGrp="1"/>
          </p:cNvSpPr>
          <p:nvPr>
            <p:ph type="title"/>
          </p:nvPr>
        </p:nvSpPr>
        <p:spPr/>
        <p:txBody>
          <a:bodyPr>
            <a:normAutofit fontScale="90000"/>
          </a:bodyPr>
          <a:lstStyle/>
          <a:p>
            <a:br>
              <a:rPr lang="en-US" dirty="0"/>
            </a:br>
            <a:r>
              <a:rPr lang="el-GR" dirty="0"/>
              <a:t>C-329/17</a:t>
            </a:r>
            <a:r>
              <a:rPr lang="en-US" dirty="0"/>
              <a:t> </a:t>
            </a:r>
            <a:r>
              <a:rPr lang="el-GR" dirty="0" err="1"/>
              <a:t>Gerhard</a:t>
            </a:r>
            <a:r>
              <a:rPr lang="el-GR" dirty="0"/>
              <a:t> </a:t>
            </a:r>
            <a:r>
              <a:rPr lang="el-GR" dirty="0" err="1"/>
              <a:t>Prenninger</a:t>
            </a:r>
            <a:r>
              <a:rPr lang="el-GR" dirty="0"/>
              <a:t> κ.λπ..</a:t>
            </a:r>
            <a:r>
              <a:rPr lang="en-US" dirty="0"/>
              <a:t> 07.08.2018</a:t>
            </a:r>
            <a:br>
              <a:rPr lang="el-GR" dirty="0"/>
            </a:br>
            <a:r>
              <a:rPr lang="el-GR" dirty="0"/>
              <a:t> </a:t>
            </a:r>
          </a:p>
        </p:txBody>
      </p:sp>
      <p:sp>
        <p:nvSpPr>
          <p:cNvPr id="3" name="Θέση περιεχομένου 2">
            <a:extLst>
              <a:ext uri="{FF2B5EF4-FFF2-40B4-BE49-F238E27FC236}">
                <a16:creationId xmlns:a16="http://schemas.microsoft.com/office/drawing/2014/main" id="{42CD0BB1-3868-4BA3-B44F-187050085539}"/>
              </a:ext>
            </a:extLst>
          </p:cNvPr>
          <p:cNvSpPr>
            <a:spLocks noGrp="1"/>
          </p:cNvSpPr>
          <p:nvPr>
            <p:ph idx="1"/>
          </p:nvPr>
        </p:nvSpPr>
        <p:spPr/>
        <p:txBody>
          <a:bodyPr>
            <a:normAutofit/>
          </a:bodyPr>
          <a:lstStyle/>
          <a:p>
            <a:pPr algn="just">
              <a:lnSpc>
                <a:spcPct val="150000"/>
              </a:lnSpc>
              <a:spcBef>
                <a:spcPts val="0"/>
              </a:spcBef>
            </a:pPr>
            <a:r>
              <a:rPr lang="el-GR" dirty="0"/>
              <a:t>Με το ερώτημά του, το αιτούν δικαστήριο ζητεί να διευκρινιστεί αν το σημείο 1, στοιχείο δʹ, του παραρτήματος II της οδηγίας για το περιβάλλον έχει την έννοια ότι συνιστά «αποδάσωση με σκοπό άλλη μορφή χρήσεων γης»</a:t>
            </a:r>
            <a:r>
              <a:rPr lang="en-US" dirty="0"/>
              <a:t> </a:t>
            </a:r>
            <a:r>
              <a:rPr lang="el-GR" dirty="0"/>
              <a:t>η διάνοιξη διαδρόμων με σκοπό την εγκατάσταση και τη λειτουργία εναέριας γραμμής μεταφοράς ηλεκτρικής ενέργειας</a:t>
            </a:r>
          </a:p>
        </p:txBody>
      </p:sp>
    </p:spTree>
    <p:extLst>
      <p:ext uri="{BB962C8B-B14F-4D97-AF65-F5344CB8AC3E}">
        <p14:creationId xmlns:p14="http://schemas.microsoft.com/office/powerpoint/2010/main" val="45143812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EA62663-47F1-476D-9EA0-F7BA26095224}"/>
              </a:ext>
            </a:extLst>
          </p:cNvPr>
          <p:cNvSpPr>
            <a:spLocks noGrp="1"/>
          </p:cNvSpPr>
          <p:nvPr>
            <p:ph type="title"/>
          </p:nvPr>
        </p:nvSpPr>
        <p:spPr/>
        <p:txBody>
          <a:bodyPr>
            <a:normAutofit fontScale="90000"/>
          </a:bodyPr>
          <a:lstStyle/>
          <a:p>
            <a:br>
              <a:rPr lang="en-US" dirty="0"/>
            </a:br>
            <a:r>
              <a:rPr lang="el-GR" dirty="0"/>
              <a:t>C-329/17</a:t>
            </a:r>
            <a:r>
              <a:rPr lang="en-US" dirty="0"/>
              <a:t> </a:t>
            </a:r>
            <a:r>
              <a:rPr lang="el-GR" dirty="0" err="1"/>
              <a:t>Gerhard</a:t>
            </a:r>
            <a:r>
              <a:rPr lang="el-GR" dirty="0"/>
              <a:t> </a:t>
            </a:r>
            <a:r>
              <a:rPr lang="el-GR" dirty="0" err="1"/>
              <a:t>Prenninger</a:t>
            </a:r>
            <a:r>
              <a:rPr lang="el-GR" dirty="0"/>
              <a:t> κ.λπ..</a:t>
            </a:r>
            <a:r>
              <a:rPr lang="en-US" dirty="0"/>
              <a:t> 07.08.2018</a:t>
            </a:r>
            <a:br>
              <a:rPr lang="el-GR" dirty="0"/>
            </a:br>
            <a:r>
              <a:rPr lang="el-GR" dirty="0"/>
              <a:t> </a:t>
            </a:r>
          </a:p>
        </p:txBody>
      </p:sp>
      <p:sp>
        <p:nvSpPr>
          <p:cNvPr id="3" name="Θέση περιεχομένου 2">
            <a:extLst>
              <a:ext uri="{FF2B5EF4-FFF2-40B4-BE49-F238E27FC236}">
                <a16:creationId xmlns:a16="http://schemas.microsoft.com/office/drawing/2014/main" id="{C26125FF-78E0-4D6A-9F0C-8B4EDF87AE5F}"/>
              </a:ext>
            </a:extLst>
          </p:cNvPr>
          <p:cNvSpPr>
            <a:spLocks noGrp="1"/>
          </p:cNvSpPr>
          <p:nvPr>
            <p:ph idx="1"/>
          </p:nvPr>
        </p:nvSpPr>
        <p:spPr/>
        <p:txBody>
          <a:bodyPr>
            <a:normAutofit/>
          </a:bodyPr>
          <a:lstStyle/>
          <a:p>
            <a:pPr algn="just">
              <a:lnSpc>
                <a:spcPct val="150000"/>
              </a:lnSpc>
              <a:spcBef>
                <a:spcPts val="0"/>
              </a:spcBef>
            </a:pPr>
            <a:r>
              <a:rPr lang="el-GR" dirty="0"/>
              <a:t>Δικαστήριο - Δυνάμει του άρθρου 4, παράγραφος 2, της Οδηγίας 2011/92 για το περιβάλλον, τα κράτη μέλη καθορίζουν, είτε βάσει εξετάσεως κατά περίπτωση είτε βάσει των κατωτάτων ορίων ή κριτηρίων που θέτουν τα ίδια, αν τα σχέδια που εμπίπτουν στο παράρτημα II της ως άνω οδηγίας πρέπει να υποβάλλονται σε εκτίμηση περιβαλλοντικών επιπτώσεων.</a:t>
            </a:r>
          </a:p>
          <a:p>
            <a:pPr marL="0" indent="0">
              <a:buNone/>
            </a:pPr>
            <a:endParaRPr lang="el-GR" dirty="0"/>
          </a:p>
        </p:txBody>
      </p:sp>
    </p:spTree>
    <p:extLst>
      <p:ext uri="{BB962C8B-B14F-4D97-AF65-F5344CB8AC3E}">
        <p14:creationId xmlns:p14="http://schemas.microsoft.com/office/powerpoint/2010/main" val="104934818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76F67BE-E602-4BAE-83FE-AEB21476FF7A}"/>
              </a:ext>
            </a:extLst>
          </p:cNvPr>
          <p:cNvSpPr>
            <a:spLocks noGrp="1"/>
          </p:cNvSpPr>
          <p:nvPr>
            <p:ph type="title"/>
          </p:nvPr>
        </p:nvSpPr>
        <p:spPr/>
        <p:txBody>
          <a:bodyPr>
            <a:normAutofit fontScale="90000"/>
          </a:bodyPr>
          <a:lstStyle/>
          <a:p>
            <a:br>
              <a:rPr lang="en-US" dirty="0"/>
            </a:br>
            <a:r>
              <a:rPr lang="el-GR" dirty="0"/>
              <a:t>C-329/17</a:t>
            </a:r>
            <a:r>
              <a:rPr lang="en-US" dirty="0"/>
              <a:t> </a:t>
            </a:r>
            <a:r>
              <a:rPr lang="el-GR" dirty="0" err="1"/>
              <a:t>Gerhard</a:t>
            </a:r>
            <a:r>
              <a:rPr lang="el-GR" dirty="0"/>
              <a:t> </a:t>
            </a:r>
            <a:r>
              <a:rPr lang="el-GR" dirty="0" err="1"/>
              <a:t>Prenninger</a:t>
            </a:r>
            <a:r>
              <a:rPr lang="el-GR" dirty="0"/>
              <a:t> κ.λπ..</a:t>
            </a:r>
            <a:r>
              <a:rPr lang="en-US" dirty="0"/>
              <a:t> 07.08.2018</a:t>
            </a:r>
            <a:br>
              <a:rPr lang="el-GR" dirty="0"/>
            </a:br>
            <a:r>
              <a:rPr lang="el-GR" dirty="0"/>
              <a:t> </a:t>
            </a:r>
          </a:p>
        </p:txBody>
      </p:sp>
      <p:sp>
        <p:nvSpPr>
          <p:cNvPr id="3" name="Θέση περιεχομένου 2">
            <a:extLst>
              <a:ext uri="{FF2B5EF4-FFF2-40B4-BE49-F238E27FC236}">
                <a16:creationId xmlns:a16="http://schemas.microsoft.com/office/drawing/2014/main" id="{AC730148-3255-4535-80D7-199979021BD1}"/>
              </a:ext>
            </a:extLst>
          </p:cNvPr>
          <p:cNvSpPr>
            <a:spLocks noGrp="1"/>
          </p:cNvSpPr>
          <p:nvPr>
            <p:ph idx="1"/>
          </p:nvPr>
        </p:nvSpPr>
        <p:spPr/>
        <p:txBody>
          <a:bodyPr>
            <a:normAutofit/>
          </a:bodyPr>
          <a:lstStyle/>
          <a:p>
            <a:pPr algn="just">
              <a:lnSpc>
                <a:spcPct val="150000"/>
              </a:lnSpc>
              <a:spcBef>
                <a:spcPts val="0"/>
              </a:spcBef>
            </a:pPr>
            <a:r>
              <a:rPr lang="el-GR" dirty="0"/>
              <a:t>Μεταξύ των σχεδίων αυτών περιλαμβάνεται, στο σημείο 1, στοιχείο δʹ, του ως άνω παραρτήματος II, η αποδάσωση με σκοπό άλλη μορφή χρήσεων γης.</a:t>
            </a:r>
          </a:p>
          <a:p>
            <a:pPr algn="just">
              <a:lnSpc>
                <a:spcPct val="150000"/>
              </a:lnSpc>
              <a:spcBef>
                <a:spcPts val="0"/>
              </a:spcBef>
            </a:pPr>
            <a:r>
              <a:rPr lang="el-GR" dirty="0"/>
              <a:t>Συναφώς, το Δικαστήριο έχει κρίνει ότι οι έννοιες που περιλαμβάνει το ως άνω παράρτημα είναι έννοιες του δικαίου της Ένωσης οι οποίες πρέπει να ερμηνεύονται αυτοτελώς</a:t>
            </a:r>
          </a:p>
          <a:p>
            <a:endParaRPr lang="el-GR" dirty="0"/>
          </a:p>
        </p:txBody>
      </p:sp>
    </p:spTree>
    <p:extLst>
      <p:ext uri="{BB962C8B-B14F-4D97-AF65-F5344CB8AC3E}">
        <p14:creationId xmlns:p14="http://schemas.microsoft.com/office/powerpoint/2010/main" val="225402683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145216B-F94F-43A9-B074-45B9C4DA59D5}"/>
              </a:ext>
            </a:extLst>
          </p:cNvPr>
          <p:cNvSpPr>
            <a:spLocks noGrp="1"/>
          </p:cNvSpPr>
          <p:nvPr>
            <p:ph type="title"/>
          </p:nvPr>
        </p:nvSpPr>
        <p:spPr/>
        <p:txBody>
          <a:bodyPr/>
          <a:lstStyle/>
          <a:p>
            <a:r>
              <a:rPr lang="en-US" dirty="0"/>
              <a:t>C</a:t>
            </a:r>
            <a:r>
              <a:rPr lang="el-GR" dirty="0"/>
              <a:t>-195-12 </a:t>
            </a:r>
            <a:r>
              <a:rPr lang="fr-FR" dirty="0"/>
              <a:t>Industrie du bois de Vielsalm &amp; Cie (IBV) SA κατά Région wallonne</a:t>
            </a:r>
            <a:r>
              <a:rPr lang="el-GR" dirty="0"/>
              <a:t> 26.09.2013</a:t>
            </a:r>
          </a:p>
        </p:txBody>
      </p:sp>
      <p:sp>
        <p:nvSpPr>
          <p:cNvPr id="3" name="Θέση περιεχομένου 2">
            <a:extLst>
              <a:ext uri="{FF2B5EF4-FFF2-40B4-BE49-F238E27FC236}">
                <a16:creationId xmlns:a16="http://schemas.microsoft.com/office/drawing/2014/main" id="{AEA659F2-66FD-40B9-B357-02818239813C}"/>
              </a:ext>
            </a:extLst>
          </p:cNvPr>
          <p:cNvSpPr>
            <a:spLocks noGrp="1"/>
          </p:cNvSpPr>
          <p:nvPr>
            <p:ph idx="1"/>
          </p:nvPr>
        </p:nvSpPr>
        <p:spPr/>
        <p:txBody>
          <a:bodyPr>
            <a:normAutofit lnSpcReduction="10000"/>
          </a:bodyPr>
          <a:lstStyle/>
          <a:p>
            <a:pPr algn="just"/>
            <a:r>
              <a:rPr lang="el-GR" dirty="0"/>
              <a:t>Άρθρο 38 παρ. 3 της εθνικής κανονιστικής πράξης </a:t>
            </a:r>
          </a:p>
          <a:p>
            <a:pPr algn="just"/>
            <a:r>
              <a:rPr lang="en-US" dirty="0"/>
              <a:t>M</a:t>
            </a:r>
            <a:r>
              <a:rPr lang="el-GR" dirty="0" err="1"/>
              <a:t>ονάδα</a:t>
            </a:r>
            <a:r>
              <a:rPr lang="el-GR" dirty="0"/>
              <a:t> η οποία αξιοποιεί κατά το πλείστον βιομάζα, πλην ξύλου, προερχόμενη από βιομηχανικές δραστηριότητες ασκούμενες στις μονάδες παραγωγής και θέτει σε εφαρμογή διαδικασία ιδιαιτέρως καινοτόμο, προσβλέποντας σε αειφόρο ανάπτυξη, η Κυβέρνηση δύναται, κατόπιν γνωμοδότησης του αρμόδιου φορέα υπέρ του ιδιαιτέρως καινοτόμου χαρακτήρα της εφαρμοζόμενης διαδικασίας, να περιορίσει το ποσοστό μείωσης των εκπομπών διοξειδίου του άνθρακα για το σύνολο της παραγωγής της </a:t>
            </a:r>
            <a:r>
              <a:rPr lang="el-GR" dirty="0" err="1"/>
              <a:t>μονάδος</a:t>
            </a:r>
            <a:r>
              <a:rPr lang="el-GR" dirty="0"/>
              <a:t>, το οποίο προκύπτει από τη συνολική ισχύ που παράγεται στις ίδιες μονάδες παραγωγής, εντός ορίου χαμηλότερου των 20 MW. </a:t>
            </a:r>
          </a:p>
        </p:txBody>
      </p:sp>
    </p:spTree>
    <p:extLst>
      <p:ext uri="{BB962C8B-B14F-4D97-AF65-F5344CB8AC3E}">
        <p14:creationId xmlns:p14="http://schemas.microsoft.com/office/powerpoint/2010/main" val="214722034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6E94B53-CA92-421B-B0C6-1D4497DFBF59}"/>
              </a:ext>
            </a:extLst>
          </p:cNvPr>
          <p:cNvSpPr>
            <a:spLocks noGrp="1"/>
          </p:cNvSpPr>
          <p:nvPr>
            <p:ph type="title"/>
          </p:nvPr>
        </p:nvSpPr>
        <p:spPr/>
        <p:txBody>
          <a:bodyPr>
            <a:normAutofit fontScale="90000"/>
          </a:bodyPr>
          <a:lstStyle/>
          <a:p>
            <a:br>
              <a:rPr lang="en-US" dirty="0"/>
            </a:br>
            <a:r>
              <a:rPr lang="el-GR" dirty="0"/>
              <a:t>C-329/17</a:t>
            </a:r>
            <a:r>
              <a:rPr lang="en-US" dirty="0"/>
              <a:t> </a:t>
            </a:r>
            <a:r>
              <a:rPr lang="el-GR" dirty="0" err="1"/>
              <a:t>Gerhard</a:t>
            </a:r>
            <a:r>
              <a:rPr lang="el-GR" dirty="0"/>
              <a:t> </a:t>
            </a:r>
            <a:r>
              <a:rPr lang="el-GR" dirty="0" err="1"/>
              <a:t>Prenninger</a:t>
            </a:r>
            <a:r>
              <a:rPr lang="el-GR" dirty="0"/>
              <a:t> κ.λπ..</a:t>
            </a:r>
            <a:r>
              <a:rPr lang="en-US" dirty="0"/>
              <a:t> 07.08.2018</a:t>
            </a:r>
            <a:br>
              <a:rPr lang="el-GR" dirty="0"/>
            </a:br>
            <a:r>
              <a:rPr lang="el-GR" dirty="0"/>
              <a:t> </a:t>
            </a:r>
          </a:p>
        </p:txBody>
      </p:sp>
      <p:sp>
        <p:nvSpPr>
          <p:cNvPr id="3" name="Θέση περιεχομένου 2">
            <a:extLst>
              <a:ext uri="{FF2B5EF4-FFF2-40B4-BE49-F238E27FC236}">
                <a16:creationId xmlns:a16="http://schemas.microsoft.com/office/drawing/2014/main" id="{1AC552ED-3975-46B0-93E7-D05760DABB01}"/>
              </a:ext>
            </a:extLst>
          </p:cNvPr>
          <p:cNvSpPr>
            <a:spLocks noGrp="1"/>
          </p:cNvSpPr>
          <p:nvPr>
            <p:ph idx="1"/>
          </p:nvPr>
        </p:nvSpPr>
        <p:spPr/>
        <p:txBody>
          <a:bodyPr>
            <a:normAutofit fontScale="92500" lnSpcReduction="20000"/>
          </a:bodyPr>
          <a:lstStyle/>
          <a:p>
            <a:pPr algn="just">
              <a:lnSpc>
                <a:spcPct val="150000"/>
              </a:lnSpc>
              <a:spcBef>
                <a:spcPts val="0"/>
              </a:spcBef>
            </a:pPr>
            <a:r>
              <a:rPr lang="el-GR" dirty="0"/>
              <a:t>Κατά πάγια νομολογία, για την ερμηνεία διατάξεως του δικαίου της Ένωσης πρέπει να λαμβάνονται υπόψη όχι μόνον το γράμμα της, αλλά και το πλαίσιο στο οποίο αυτή εντάσσεται και οι σκοποί που επιδιώκονται με τη ρύθμιση της οποίας αποτελεί μέρος.</a:t>
            </a:r>
          </a:p>
          <a:p>
            <a:pPr algn="just">
              <a:lnSpc>
                <a:spcPct val="150000"/>
              </a:lnSpc>
              <a:spcBef>
                <a:spcPts val="0"/>
              </a:spcBef>
            </a:pPr>
            <a:r>
              <a:rPr lang="el-GR" dirty="0"/>
              <a:t>Από το γράμμα του σημείου 1, στοιχείο δʹ, του εν λόγω παραρτήματος II προκύπτει ότι αυτό καλύπτει όχι κάθε είδους αποδάσωση, αλλά μόνον τις εργασίες </a:t>
            </a:r>
            <a:r>
              <a:rPr lang="el-GR" dirty="0" err="1"/>
              <a:t>αποδασώσεως</a:t>
            </a:r>
            <a:r>
              <a:rPr lang="el-GR" dirty="0"/>
              <a:t> οι οποίες πραγματοποιούνται προκειμένου οι οικείες εκτάσεις να χρησιμοποιηθούν για άλλο σκοπό.</a:t>
            </a:r>
          </a:p>
          <a:p>
            <a:endParaRPr lang="el-GR" dirty="0"/>
          </a:p>
        </p:txBody>
      </p:sp>
    </p:spTree>
    <p:extLst>
      <p:ext uri="{BB962C8B-B14F-4D97-AF65-F5344CB8AC3E}">
        <p14:creationId xmlns:p14="http://schemas.microsoft.com/office/powerpoint/2010/main" val="392074526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57A9ED4-AFAD-4076-942C-411AD5AB6E86}"/>
              </a:ext>
            </a:extLst>
          </p:cNvPr>
          <p:cNvSpPr>
            <a:spLocks noGrp="1"/>
          </p:cNvSpPr>
          <p:nvPr>
            <p:ph type="title"/>
          </p:nvPr>
        </p:nvSpPr>
        <p:spPr/>
        <p:txBody>
          <a:bodyPr>
            <a:normAutofit fontScale="90000"/>
          </a:bodyPr>
          <a:lstStyle/>
          <a:p>
            <a:br>
              <a:rPr lang="en-US" dirty="0"/>
            </a:br>
            <a:r>
              <a:rPr lang="el-GR" dirty="0"/>
              <a:t>C-329/17</a:t>
            </a:r>
            <a:r>
              <a:rPr lang="en-US" dirty="0"/>
              <a:t> </a:t>
            </a:r>
            <a:r>
              <a:rPr lang="el-GR" dirty="0" err="1"/>
              <a:t>Gerhard</a:t>
            </a:r>
            <a:r>
              <a:rPr lang="el-GR" dirty="0"/>
              <a:t> </a:t>
            </a:r>
            <a:r>
              <a:rPr lang="el-GR" dirty="0" err="1"/>
              <a:t>Prenninger</a:t>
            </a:r>
            <a:r>
              <a:rPr lang="el-GR" dirty="0"/>
              <a:t> κ.λπ..</a:t>
            </a:r>
            <a:r>
              <a:rPr lang="en-US" dirty="0"/>
              <a:t> 07.08.2018</a:t>
            </a:r>
            <a:br>
              <a:rPr lang="el-GR" dirty="0"/>
            </a:br>
            <a:r>
              <a:rPr lang="el-GR" dirty="0"/>
              <a:t> </a:t>
            </a:r>
          </a:p>
        </p:txBody>
      </p:sp>
      <p:sp>
        <p:nvSpPr>
          <p:cNvPr id="3" name="Θέση περιεχομένου 2">
            <a:extLst>
              <a:ext uri="{FF2B5EF4-FFF2-40B4-BE49-F238E27FC236}">
                <a16:creationId xmlns:a16="http://schemas.microsoft.com/office/drawing/2014/main" id="{96DA2733-C8B5-4401-8866-A38826D3BCD6}"/>
              </a:ext>
            </a:extLst>
          </p:cNvPr>
          <p:cNvSpPr>
            <a:spLocks noGrp="1"/>
          </p:cNvSpPr>
          <p:nvPr>
            <p:ph idx="1"/>
          </p:nvPr>
        </p:nvSpPr>
        <p:spPr/>
        <p:txBody>
          <a:bodyPr>
            <a:normAutofit lnSpcReduction="10000"/>
          </a:bodyPr>
          <a:lstStyle/>
          <a:p>
            <a:pPr algn="just">
              <a:lnSpc>
                <a:spcPct val="150000"/>
              </a:lnSpc>
              <a:spcBef>
                <a:spcPts val="0"/>
              </a:spcBef>
            </a:pPr>
            <a:r>
              <a:rPr lang="el-GR" dirty="0"/>
              <a:t>Επιβάλλεται, ωστόσο, η διαπίστωση ότι, καθόσον η διάνοιξη διαδρόμων σχεδιάζεται προκειμένου να κατασκευαστεί και να λειτουργήσει μια εναέρια γραμμή μεταφοράς ηλεκτρικής ενέργειας, η σχετική έκταση θα χρησιμοποιείται πλέον για άλλο σκοπό. </a:t>
            </a:r>
          </a:p>
          <a:p>
            <a:pPr algn="just">
              <a:lnSpc>
                <a:spcPct val="150000"/>
              </a:lnSpc>
              <a:spcBef>
                <a:spcPts val="0"/>
              </a:spcBef>
            </a:pPr>
            <a:r>
              <a:rPr lang="el-GR" dirty="0"/>
              <a:t>Κατά συνέπεια, διάνοιξη όπως η επίμαχη στην κύρια δίκη εμπίπτει στο σημείο 1, στοιχείο δʹ, του παραρτήματος II της οδηγίας για το περιβάλλον.</a:t>
            </a:r>
          </a:p>
          <a:p>
            <a:endParaRPr lang="el-GR" dirty="0"/>
          </a:p>
        </p:txBody>
      </p:sp>
    </p:spTree>
    <p:extLst>
      <p:ext uri="{BB962C8B-B14F-4D97-AF65-F5344CB8AC3E}">
        <p14:creationId xmlns:p14="http://schemas.microsoft.com/office/powerpoint/2010/main" val="126159703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7285602-E2B6-464A-8BC9-8349E54C94FF}"/>
              </a:ext>
            </a:extLst>
          </p:cNvPr>
          <p:cNvSpPr>
            <a:spLocks noGrp="1"/>
          </p:cNvSpPr>
          <p:nvPr>
            <p:ph type="title"/>
          </p:nvPr>
        </p:nvSpPr>
        <p:spPr/>
        <p:txBody>
          <a:bodyPr>
            <a:normAutofit fontScale="90000"/>
          </a:bodyPr>
          <a:lstStyle/>
          <a:p>
            <a:br>
              <a:rPr lang="en-US" dirty="0"/>
            </a:br>
            <a:r>
              <a:rPr lang="el-GR" dirty="0"/>
              <a:t>C-329/17</a:t>
            </a:r>
            <a:r>
              <a:rPr lang="en-US" dirty="0"/>
              <a:t> </a:t>
            </a:r>
            <a:r>
              <a:rPr lang="el-GR" dirty="0" err="1"/>
              <a:t>Gerhard</a:t>
            </a:r>
            <a:r>
              <a:rPr lang="el-GR" dirty="0"/>
              <a:t> </a:t>
            </a:r>
            <a:r>
              <a:rPr lang="el-GR" dirty="0" err="1"/>
              <a:t>Prenninger</a:t>
            </a:r>
            <a:r>
              <a:rPr lang="el-GR" dirty="0"/>
              <a:t> κ.λπ..</a:t>
            </a:r>
            <a:r>
              <a:rPr lang="en-US" dirty="0"/>
              <a:t> 07.08.2018</a:t>
            </a:r>
            <a:br>
              <a:rPr lang="el-GR" dirty="0"/>
            </a:br>
            <a:r>
              <a:rPr lang="el-GR" dirty="0"/>
              <a:t> </a:t>
            </a:r>
          </a:p>
        </p:txBody>
      </p:sp>
      <p:sp>
        <p:nvSpPr>
          <p:cNvPr id="3" name="Θέση περιεχομένου 2">
            <a:extLst>
              <a:ext uri="{FF2B5EF4-FFF2-40B4-BE49-F238E27FC236}">
                <a16:creationId xmlns:a16="http://schemas.microsoft.com/office/drawing/2014/main" id="{5C166644-F578-4186-8085-5DF63422ED5B}"/>
              </a:ext>
            </a:extLst>
          </p:cNvPr>
          <p:cNvSpPr>
            <a:spLocks noGrp="1"/>
          </p:cNvSpPr>
          <p:nvPr>
            <p:ph idx="1"/>
          </p:nvPr>
        </p:nvSpPr>
        <p:spPr/>
        <p:txBody>
          <a:bodyPr>
            <a:normAutofit fontScale="92500"/>
          </a:bodyPr>
          <a:lstStyle/>
          <a:p>
            <a:pPr algn="just">
              <a:lnSpc>
                <a:spcPct val="150000"/>
              </a:lnSpc>
              <a:spcBef>
                <a:spcPts val="0"/>
              </a:spcBef>
            </a:pPr>
            <a:r>
              <a:rPr lang="el-GR" dirty="0"/>
              <a:t>Η ερμηνεία αυτή επιβεβαιώνεται από τον επιδιωκόμενο από την οδηγία για το περιβάλλον σκοπό.</a:t>
            </a:r>
          </a:p>
          <a:p>
            <a:pPr algn="just">
              <a:lnSpc>
                <a:spcPct val="150000"/>
              </a:lnSpc>
              <a:spcBef>
                <a:spcPts val="0"/>
              </a:spcBef>
            </a:pPr>
            <a:r>
              <a:rPr lang="el-GR" dirty="0"/>
              <a:t>Πράγματι, το Δικαστήριο έχει κρίνει ότι ο κύριος σκοπός της οδηγίας για το περιβάλλον, όπως προκύπτει από το άρθρο 2, παρ. 1, αυτής, είναι να εκτιμώνται, πριν από τη χορήγηση της σχετικής άδειας, οι επιπτώσεις των σχεδίων που ενδέχεται να θίξουν σημαντικά το περιβάλλον, ιδίως λόγω της φύσεως, του μεγέθους ή του τόπου πραγματοποιήσεώς τους </a:t>
            </a:r>
          </a:p>
          <a:p>
            <a:endParaRPr lang="el-GR" dirty="0"/>
          </a:p>
        </p:txBody>
      </p:sp>
    </p:spTree>
    <p:extLst>
      <p:ext uri="{BB962C8B-B14F-4D97-AF65-F5344CB8AC3E}">
        <p14:creationId xmlns:p14="http://schemas.microsoft.com/office/powerpoint/2010/main" val="393167337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3C49647-BFD4-485F-8B86-1063D6799C63}"/>
              </a:ext>
            </a:extLst>
          </p:cNvPr>
          <p:cNvSpPr>
            <a:spLocks noGrp="1"/>
          </p:cNvSpPr>
          <p:nvPr>
            <p:ph type="title"/>
          </p:nvPr>
        </p:nvSpPr>
        <p:spPr/>
        <p:txBody>
          <a:bodyPr>
            <a:normAutofit fontScale="90000"/>
          </a:bodyPr>
          <a:lstStyle/>
          <a:p>
            <a:br>
              <a:rPr lang="en-US" dirty="0"/>
            </a:br>
            <a:r>
              <a:rPr lang="el-GR" dirty="0"/>
              <a:t>C-329/17</a:t>
            </a:r>
            <a:r>
              <a:rPr lang="en-US" dirty="0"/>
              <a:t> </a:t>
            </a:r>
            <a:r>
              <a:rPr lang="el-GR" dirty="0" err="1"/>
              <a:t>Gerhard</a:t>
            </a:r>
            <a:r>
              <a:rPr lang="el-GR" dirty="0"/>
              <a:t> </a:t>
            </a:r>
            <a:r>
              <a:rPr lang="el-GR" dirty="0" err="1"/>
              <a:t>Prenninger</a:t>
            </a:r>
            <a:r>
              <a:rPr lang="el-GR" dirty="0"/>
              <a:t> κ.λπ..</a:t>
            </a:r>
            <a:r>
              <a:rPr lang="en-US" dirty="0"/>
              <a:t> 07.08.2018</a:t>
            </a:r>
            <a:br>
              <a:rPr lang="el-GR" dirty="0"/>
            </a:br>
            <a:r>
              <a:rPr lang="el-GR" dirty="0"/>
              <a:t> </a:t>
            </a:r>
          </a:p>
        </p:txBody>
      </p:sp>
      <p:sp>
        <p:nvSpPr>
          <p:cNvPr id="3" name="Θέση περιεχομένου 2">
            <a:extLst>
              <a:ext uri="{FF2B5EF4-FFF2-40B4-BE49-F238E27FC236}">
                <a16:creationId xmlns:a16="http://schemas.microsoft.com/office/drawing/2014/main" id="{3BAF2495-7F6A-45CC-AA1A-4AE4CD67169D}"/>
              </a:ext>
            </a:extLst>
          </p:cNvPr>
          <p:cNvSpPr>
            <a:spLocks noGrp="1"/>
          </p:cNvSpPr>
          <p:nvPr>
            <p:ph idx="1"/>
          </p:nvPr>
        </p:nvSpPr>
        <p:spPr/>
        <p:txBody>
          <a:bodyPr>
            <a:normAutofit fontScale="85000" lnSpcReduction="10000"/>
          </a:bodyPr>
          <a:lstStyle/>
          <a:p>
            <a:pPr algn="just">
              <a:lnSpc>
                <a:spcPct val="150000"/>
              </a:lnSpc>
              <a:spcBef>
                <a:spcPts val="0"/>
              </a:spcBef>
            </a:pPr>
            <a:r>
              <a:rPr lang="el-GR" dirty="0"/>
              <a:t>Περαιτέρω, το Δικαστήριο έχει επανειλημμένως τονίσει ότι το πεδίο εφαρμογής της οδηγίας για το περιβάλλον είναι εκτεταμένο και ο σκοπός της ευρύτατος</a:t>
            </a:r>
          </a:p>
          <a:p>
            <a:pPr algn="just">
              <a:lnSpc>
                <a:spcPct val="150000"/>
              </a:lnSpc>
              <a:spcBef>
                <a:spcPts val="0"/>
              </a:spcBef>
            </a:pPr>
            <a:r>
              <a:rPr lang="el-GR" dirty="0"/>
              <a:t>Θα ήταν όμως αντίθετο προς τον ουσιώδη σκοπό της οδηγίας για το περιβάλλον, καθώς και προς το εκτεταμένο πεδίο εφαρμογής που πρέπει να αναγνωρίζεται στην εν λόγω οδηγία, να μην καλύπτονται από το παράρτημα II αυτής έργα συνιστάμενα στη διάνοιξη διαδρόμων, με την αιτιολογία ότι τέτοια έργα δεν περιλαμβάνονται ρητώς στο ως άνω πεδίο εφαρμογής.</a:t>
            </a:r>
          </a:p>
        </p:txBody>
      </p:sp>
    </p:spTree>
    <p:extLst>
      <p:ext uri="{BB962C8B-B14F-4D97-AF65-F5344CB8AC3E}">
        <p14:creationId xmlns:p14="http://schemas.microsoft.com/office/powerpoint/2010/main" val="3853839776"/>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35BE2C0-42D8-4753-8670-A75D895A357B}"/>
              </a:ext>
            </a:extLst>
          </p:cNvPr>
          <p:cNvSpPr>
            <a:spLocks noGrp="1"/>
          </p:cNvSpPr>
          <p:nvPr>
            <p:ph type="title"/>
          </p:nvPr>
        </p:nvSpPr>
        <p:spPr/>
        <p:txBody>
          <a:bodyPr>
            <a:normAutofit fontScale="90000"/>
          </a:bodyPr>
          <a:lstStyle/>
          <a:p>
            <a:br>
              <a:rPr lang="en-US" dirty="0"/>
            </a:br>
            <a:r>
              <a:rPr lang="el-GR" dirty="0"/>
              <a:t>C-329/17</a:t>
            </a:r>
            <a:r>
              <a:rPr lang="en-US" dirty="0"/>
              <a:t> </a:t>
            </a:r>
            <a:r>
              <a:rPr lang="el-GR" dirty="0" err="1"/>
              <a:t>Gerhard</a:t>
            </a:r>
            <a:r>
              <a:rPr lang="el-GR" dirty="0"/>
              <a:t> </a:t>
            </a:r>
            <a:r>
              <a:rPr lang="el-GR" dirty="0" err="1"/>
              <a:t>Prenninger</a:t>
            </a:r>
            <a:r>
              <a:rPr lang="el-GR" dirty="0"/>
              <a:t> κ.λπ..</a:t>
            </a:r>
            <a:r>
              <a:rPr lang="en-US" dirty="0"/>
              <a:t> 07.08.2018</a:t>
            </a:r>
            <a:br>
              <a:rPr lang="el-GR" dirty="0"/>
            </a:br>
            <a:r>
              <a:rPr lang="el-GR" dirty="0"/>
              <a:t> </a:t>
            </a:r>
          </a:p>
        </p:txBody>
      </p:sp>
      <p:sp>
        <p:nvSpPr>
          <p:cNvPr id="3" name="Θέση περιεχομένου 2">
            <a:extLst>
              <a:ext uri="{FF2B5EF4-FFF2-40B4-BE49-F238E27FC236}">
                <a16:creationId xmlns:a16="http://schemas.microsoft.com/office/drawing/2014/main" id="{79DB176A-1A55-4CAD-A09C-548B04DC6615}"/>
              </a:ext>
            </a:extLst>
          </p:cNvPr>
          <p:cNvSpPr>
            <a:spLocks noGrp="1"/>
          </p:cNvSpPr>
          <p:nvPr>
            <p:ph idx="1"/>
          </p:nvPr>
        </p:nvSpPr>
        <p:spPr/>
        <p:txBody>
          <a:bodyPr>
            <a:normAutofit fontScale="92500" lnSpcReduction="20000"/>
          </a:bodyPr>
          <a:lstStyle/>
          <a:p>
            <a:pPr algn="just">
              <a:lnSpc>
                <a:spcPct val="150000"/>
              </a:lnSpc>
              <a:spcBef>
                <a:spcPts val="0"/>
              </a:spcBef>
            </a:pPr>
            <a:r>
              <a:rPr lang="el-GR" dirty="0"/>
              <a:t>Μια τέτοια ερμηνεία θα παρείχε τη δυνατότητα στα κράτη μέλη να αποφεύγουν τις υποχρεώσεις που υπέχουν δυνάμει της οδηγίας για το περιβάλλον όταν επιτρέπουν τη διάνοιξη διαδρόμων, ανεξαρτήτως του πεδίου εφαρμογής της εκτάσεως που αφορά η διάνοιξη αυτή.</a:t>
            </a:r>
          </a:p>
          <a:p>
            <a:pPr algn="just">
              <a:lnSpc>
                <a:spcPct val="150000"/>
              </a:lnSpc>
              <a:spcBef>
                <a:spcPts val="0"/>
              </a:spcBef>
            </a:pPr>
            <a:r>
              <a:rPr lang="el-GR" dirty="0"/>
              <a:t>Εξ αυτού προκύπτει ότι τα έργα διανοίξεως διαδρόμων με σκοπό την κατασκευή και τη λειτουργία εναέριας γραμμής μεταφοράς ηλεκτρικής ενέργειας εμπίπτουν στο σημείο 1, στοιχείο δʹ, του παραρτήματος II της οδηγίας για το περιβάλλον.</a:t>
            </a:r>
          </a:p>
          <a:p>
            <a:endParaRPr lang="el-GR" dirty="0"/>
          </a:p>
        </p:txBody>
      </p:sp>
    </p:spTree>
    <p:extLst>
      <p:ext uri="{BB962C8B-B14F-4D97-AF65-F5344CB8AC3E}">
        <p14:creationId xmlns:p14="http://schemas.microsoft.com/office/powerpoint/2010/main" val="1790323925"/>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26C71A9-E01D-4532-BF3F-6567E3D031C2}"/>
              </a:ext>
            </a:extLst>
          </p:cNvPr>
          <p:cNvSpPr>
            <a:spLocks noGrp="1"/>
          </p:cNvSpPr>
          <p:nvPr>
            <p:ph type="title"/>
          </p:nvPr>
        </p:nvSpPr>
        <p:spPr/>
        <p:txBody>
          <a:bodyPr>
            <a:normAutofit fontScale="90000"/>
          </a:bodyPr>
          <a:lstStyle/>
          <a:p>
            <a:br>
              <a:rPr lang="en-US" dirty="0"/>
            </a:br>
            <a:r>
              <a:rPr lang="el-GR" dirty="0"/>
              <a:t>C-329/17</a:t>
            </a:r>
            <a:r>
              <a:rPr lang="en-US" dirty="0"/>
              <a:t> </a:t>
            </a:r>
            <a:r>
              <a:rPr lang="el-GR" dirty="0" err="1"/>
              <a:t>Gerhard</a:t>
            </a:r>
            <a:r>
              <a:rPr lang="el-GR" dirty="0"/>
              <a:t> </a:t>
            </a:r>
            <a:r>
              <a:rPr lang="el-GR" dirty="0" err="1"/>
              <a:t>Prenninger</a:t>
            </a:r>
            <a:r>
              <a:rPr lang="el-GR" dirty="0"/>
              <a:t> κ.λπ..</a:t>
            </a:r>
            <a:r>
              <a:rPr lang="en-US" dirty="0"/>
              <a:t> 07.08.2018</a:t>
            </a:r>
            <a:br>
              <a:rPr lang="el-GR" dirty="0"/>
            </a:br>
            <a:r>
              <a:rPr lang="el-GR" dirty="0"/>
              <a:t> </a:t>
            </a:r>
          </a:p>
        </p:txBody>
      </p:sp>
      <p:sp>
        <p:nvSpPr>
          <p:cNvPr id="3" name="Θέση περιεχομένου 2">
            <a:extLst>
              <a:ext uri="{FF2B5EF4-FFF2-40B4-BE49-F238E27FC236}">
                <a16:creationId xmlns:a16="http://schemas.microsoft.com/office/drawing/2014/main" id="{61F5BF67-43A1-4946-9B31-ADC8A94E1F78}"/>
              </a:ext>
            </a:extLst>
          </p:cNvPr>
          <p:cNvSpPr>
            <a:spLocks noGrp="1"/>
          </p:cNvSpPr>
          <p:nvPr>
            <p:ph idx="1"/>
          </p:nvPr>
        </p:nvSpPr>
        <p:spPr/>
        <p:txBody>
          <a:bodyPr>
            <a:normAutofit fontScale="92500" lnSpcReduction="20000"/>
          </a:bodyPr>
          <a:lstStyle/>
          <a:p>
            <a:pPr algn="just">
              <a:lnSpc>
                <a:spcPct val="150000"/>
              </a:lnSpc>
              <a:spcBef>
                <a:spcPts val="0"/>
              </a:spcBef>
            </a:pPr>
            <a:r>
              <a:rPr lang="el-GR" dirty="0"/>
              <a:t>Η ερμηνεία αυτή ουδόλως τίθεται υπό αμφισβήτηση λόγω της περιστάσεως ότι ο Αυστριακός νομοθέτης, επιτρέποντας τη διάνοιξη τέτοιων διαδρόμων, δεν έχει την πρόθεση να θίξει τη διατήρηση του δάσους. </a:t>
            </a:r>
          </a:p>
          <a:p>
            <a:pPr algn="just">
              <a:lnSpc>
                <a:spcPct val="150000"/>
              </a:lnSpc>
              <a:spcBef>
                <a:spcPts val="0"/>
              </a:spcBef>
            </a:pPr>
            <a:r>
              <a:rPr lang="el-GR" dirty="0"/>
              <a:t>Αφενός, το Δικαστήριο έχει κρίνει ότι η επιδίωξη αποτελεσμάτων με ευεργετικές συνέπειες για το περιβάλλον δεν ασκεί επιρροή στο πλαίσιο της εκτιμήσεως της ανάγκης υποβολής ενός τέτοιου σχεδίου σε εκτίμηση των περιβαλλοντικών επιπτώσεών του </a:t>
            </a:r>
          </a:p>
          <a:p>
            <a:endParaRPr lang="el-GR" dirty="0"/>
          </a:p>
        </p:txBody>
      </p:sp>
    </p:spTree>
    <p:extLst>
      <p:ext uri="{BB962C8B-B14F-4D97-AF65-F5344CB8AC3E}">
        <p14:creationId xmlns:p14="http://schemas.microsoft.com/office/powerpoint/2010/main" val="1004015429"/>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14BF93D4-216C-4FBE-A3A7-F307D5D68046}"/>
              </a:ext>
            </a:extLst>
          </p:cNvPr>
          <p:cNvSpPr>
            <a:spLocks noGrp="1"/>
          </p:cNvSpPr>
          <p:nvPr>
            <p:ph type="title"/>
          </p:nvPr>
        </p:nvSpPr>
        <p:spPr/>
        <p:txBody>
          <a:bodyPr>
            <a:normAutofit fontScale="90000"/>
          </a:bodyPr>
          <a:lstStyle/>
          <a:p>
            <a:br>
              <a:rPr lang="en-US" dirty="0"/>
            </a:br>
            <a:r>
              <a:rPr lang="el-GR" dirty="0"/>
              <a:t>C-329/17</a:t>
            </a:r>
            <a:r>
              <a:rPr lang="en-US" dirty="0"/>
              <a:t> </a:t>
            </a:r>
            <a:r>
              <a:rPr lang="el-GR" dirty="0" err="1"/>
              <a:t>Gerhard</a:t>
            </a:r>
            <a:r>
              <a:rPr lang="el-GR" dirty="0"/>
              <a:t> </a:t>
            </a:r>
            <a:r>
              <a:rPr lang="el-GR" dirty="0" err="1"/>
              <a:t>Prenninger</a:t>
            </a:r>
            <a:r>
              <a:rPr lang="el-GR" dirty="0"/>
              <a:t> κ.λπ..</a:t>
            </a:r>
            <a:r>
              <a:rPr lang="en-US" dirty="0"/>
              <a:t> 07.08.2018</a:t>
            </a:r>
            <a:br>
              <a:rPr lang="el-GR" dirty="0"/>
            </a:br>
            <a:r>
              <a:rPr lang="el-GR" dirty="0"/>
              <a:t> </a:t>
            </a:r>
          </a:p>
        </p:txBody>
      </p:sp>
      <p:sp>
        <p:nvSpPr>
          <p:cNvPr id="3" name="Θέση περιεχομένου 2">
            <a:extLst>
              <a:ext uri="{FF2B5EF4-FFF2-40B4-BE49-F238E27FC236}">
                <a16:creationId xmlns:a16="http://schemas.microsoft.com/office/drawing/2014/main" id="{F98D2009-41EE-495E-A552-D00E1CCBA8AF}"/>
              </a:ext>
            </a:extLst>
          </p:cNvPr>
          <p:cNvSpPr>
            <a:spLocks noGrp="1"/>
          </p:cNvSpPr>
          <p:nvPr>
            <p:ph idx="1"/>
          </p:nvPr>
        </p:nvSpPr>
        <p:spPr/>
        <p:txBody>
          <a:bodyPr/>
          <a:lstStyle/>
          <a:p>
            <a:pPr algn="just">
              <a:lnSpc>
                <a:spcPct val="150000"/>
              </a:lnSpc>
              <a:spcBef>
                <a:spcPts val="0"/>
              </a:spcBef>
            </a:pPr>
            <a:r>
              <a:rPr lang="el-GR" dirty="0"/>
              <a:t>Αφετέρου, το γεγονός ότι τα δένδρα που κόβονται αντικαθίστανται αμέσως από άλλη δασική βλάστηση, είτε με φυσικό τρόπο είτε τεχνητά, δεν επηρεάζει το γεγονός ότι οι εκτάσεις στις οποίες διανοίχθηκε διάδρομος χρησιμοποιούνται για άλλο σκοπό, ήτοι εκείνον της μεταφοράς ηλεκτρικής ενέργειας.</a:t>
            </a:r>
          </a:p>
          <a:p>
            <a:endParaRPr lang="el-GR" dirty="0"/>
          </a:p>
        </p:txBody>
      </p:sp>
    </p:spTree>
    <p:extLst>
      <p:ext uri="{BB962C8B-B14F-4D97-AF65-F5344CB8AC3E}">
        <p14:creationId xmlns:p14="http://schemas.microsoft.com/office/powerpoint/2010/main" val="279645292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D713906-8C53-4DD0-834C-C742A54587CB}"/>
              </a:ext>
            </a:extLst>
          </p:cNvPr>
          <p:cNvSpPr>
            <a:spLocks noGrp="1"/>
          </p:cNvSpPr>
          <p:nvPr>
            <p:ph type="title"/>
          </p:nvPr>
        </p:nvSpPr>
        <p:spPr/>
        <p:txBody>
          <a:bodyPr/>
          <a:lstStyle/>
          <a:p>
            <a:r>
              <a:rPr lang="en-US" dirty="0"/>
              <a:t>C</a:t>
            </a:r>
            <a:r>
              <a:rPr lang="el-GR" dirty="0"/>
              <a:t>-195-12 </a:t>
            </a:r>
            <a:r>
              <a:rPr lang="fr-FR" dirty="0"/>
              <a:t>Industrie du bois de Vielsalm &amp; Cie (IBV) SA κατά Région wallonne</a:t>
            </a:r>
            <a:r>
              <a:rPr lang="el-GR" dirty="0"/>
              <a:t> 26.09.2013</a:t>
            </a:r>
          </a:p>
        </p:txBody>
      </p:sp>
      <p:sp>
        <p:nvSpPr>
          <p:cNvPr id="3" name="Θέση περιεχομένου 2">
            <a:extLst>
              <a:ext uri="{FF2B5EF4-FFF2-40B4-BE49-F238E27FC236}">
                <a16:creationId xmlns:a16="http://schemas.microsoft.com/office/drawing/2014/main" id="{90A30AC5-689E-44D3-BAB7-B9724BA3FCA2}"/>
              </a:ext>
            </a:extLst>
          </p:cNvPr>
          <p:cNvSpPr>
            <a:spLocks noGrp="1"/>
          </p:cNvSpPr>
          <p:nvPr>
            <p:ph idx="1"/>
          </p:nvPr>
        </p:nvSpPr>
        <p:spPr/>
        <p:txBody>
          <a:bodyPr>
            <a:normAutofit/>
          </a:bodyPr>
          <a:lstStyle/>
          <a:p>
            <a:pPr algn="just">
              <a:lnSpc>
                <a:spcPct val="150000"/>
              </a:lnSpc>
              <a:spcBef>
                <a:spcPts val="0"/>
              </a:spcBef>
            </a:pPr>
            <a:r>
              <a:rPr lang="el-GR" dirty="0"/>
              <a:t>Η Κυβέρνηση της </a:t>
            </a:r>
            <a:r>
              <a:rPr lang="el-GR" dirty="0" err="1"/>
              <a:t>Βαλλονίας</a:t>
            </a:r>
            <a:r>
              <a:rPr lang="el-GR" dirty="0"/>
              <a:t> απέρριψε το αίτημα με την αιτιολογία ότι η μονάδα της IBV δεν πληροί τρεις από τους όρους που προβλέπει η διάταξη αυτή και συγκεκριμένα, πρώτον, χρησιμοποιεί ξύλο για τους σκοπούς της συμπαραγωγής, δεύτερον, δεν εφαρμόζει ιδιαίτερα καινοτόμο διαδικασία και, τρίτον, δεν εντάσσεται σε σχέδιο αειφόρου ανάπτυξης. </a:t>
            </a:r>
          </a:p>
          <a:p>
            <a:endParaRPr lang="el-GR" dirty="0"/>
          </a:p>
        </p:txBody>
      </p:sp>
    </p:spTree>
    <p:extLst>
      <p:ext uri="{BB962C8B-B14F-4D97-AF65-F5344CB8AC3E}">
        <p14:creationId xmlns:p14="http://schemas.microsoft.com/office/powerpoint/2010/main" val="328994221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280F607-3373-483A-9087-C9B70471738C}"/>
              </a:ext>
            </a:extLst>
          </p:cNvPr>
          <p:cNvSpPr>
            <a:spLocks noGrp="1"/>
          </p:cNvSpPr>
          <p:nvPr>
            <p:ph type="title"/>
          </p:nvPr>
        </p:nvSpPr>
        <p:spPr/>
        <p:txBody>
          <a:bodyPr/>
          <a:lstStyle/>
          <a:p>
            <a:r>
              <a:rPr lang="en-US" dirty="0"/>
              <a:t>C</a:t>
            </a:r>
            <a:r>
              <a:rPr lang="el-GR" dirty="0"/>
              <a:t>-195-12 </a:t>
            </a:r>
            <a:r>
              <a:rPr lang="fr-FR" dirty="0"/>
              <a:t>Industrie du bois de Vielsalm &amp; Cie (IBV) SA κατά Région wallonne</a:t>
            </a:r>
            <a:r>
              <a:rPr lang="el-GR" dirty="0"/>
              <a:t> 26.09.2013</a:t>
            </a:r>
          </a:p>
        </p:txBody>
      </p:sp>
      <p:sp>
        <p:nvSpPr>
          <p:cNvPr id="3" name="Θέση περιεχομένου 2">
            <a:extLst>
              <a:ext uri="{FF2B5EF4-FFF2-40B4-BE49-F238E27FC236}">
                <a16:creationId xmlns:a16="http://schemas.microsoft.com/office/drawing/2014/main" id="{427B0B5A-4294-456F-BE37-E6C2148B156A}"/>
              </a:ext>
            </a:extLst>
          </p:cNvPr>
          <p:cNvSpPr>
            <a:spLocks noGrp="1"/>
          </p:cNvSpPr>
          <p:nvPr>
            <p:ph idx="1"/>
          </p:nvPr>
        </p:nvSpPr>
        <p:spPr/>
        <p:txBody>
          <a:bodyPr>
            <a:normAutofit fontScale="85000" lnSpcReduction="20000"/>
          </a:bodyPr>
          <a:lstStyle/>
          <a:p>
            <a:pPr algn="just">
              <a:lnSpc>
                <a:spcPct val="150000"/>
              </a:lnSpc>
              <a:spcBef>
                <a:spcPts val="0"/>
              </a:spcBef>
            </a:pPr>
            <a:r>
              <a:rPr lang="el-GR" b="1" dirty="0"/>
              <a:t>Οδηγία 2001/77 παρ. 14 του Προοιμίου</a:t>
            </a:r>
          </a:p>
          <a:p>
            <a:pPr algn="just">
              <a:lnSpc>
                <a:spcPct val="150000"/>
              </a:lnSpc>
              <a:spcBef>
                <a:spcPts val="0"/>
              </a:spcBef>
            </a:pPr>
            <a:r>
              <a:rPr lang="el-GR" dirty="0"/>
              <a:t>Τα κράτη μέλη εφαρμόζουν διάφορους μηχανισμούς υποστήριξης των ανανεώσιμων πηγών ενέργειας σε εθνικό επίπεδο, συμπεριλαμβανομένων των πράσινων πιστοποιητικών, των ενισχύσεων για επενδύσεις, των φορολογικών απαλλαγών ή μειώσεων, των επιστροφών φόρων και των συστημάτων άμεσης στήριξης των τιμών. Ένα σημαντικό μέσο επίτευξης του στόχου της παρούσας οδηγίας είναι η εξασφάλιση της ομαλής λειτουργίας των μηχανισμών αυτών, έως ότου τεθεί σε λειτουργία κοινοτικό πλαίσιο, προκειμένου να διατηρηθεί η εμπιστοσύνη των επενδυτών. </a:t>
            </a:r>
          </a:p>
        </p:txBody>
      </p:sp>
    </p:spTree>
    <p:extLst>
      <p:ext uri="{BB962C8B-B14F-4D97-AF65-F5344CB8AC3E}">
        <p14:creationId xmlns:p14="http://schemas.microsoft.com/office/powerpoint/2010/main" val="98523266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AA04B63-7F21-4875-941B-37CEF0322C2A}"/>
              </a:ext>
            </a:extLst>
          </p:cNvPr>
          <p:cNvSpPr>
            <a:spLocks noGrp="1"/>
          </p:cNvSpPr>
          <p:nvPr>
            <p:ph type="title"/>
          </p:nvPr>
        </p:nvSpPr>
        <p:spPr/>
        <p:txBody>
          <a:bodyPr>
            <a:normAutofit/>
          </a:bodyPr>
          <a:lstStyle/>
          <a:p>
            <a:r>
              <a:rPr lang="en-US" dirty="0"/>
              <a:t>C</a:t>
            </a:r>
            <a:r>
              <a:rPr lang="el-GR" dirty="0"/>
              <a:t>-195-12 </a:t>
            </a:r>
            <a:r>
              <a:rPr lang="fr-FR" dirty="0"/>
              <a:t>Industrie du bois de Vielsalm &amp; Cie (IBV) SA κατά Région wallonne</a:t>
            </a:r>
            <a:r>
              <a:rPr lang="el-GR" dirty="0"/>
              <a:t> 26.09.2013</a:t>
            </a:r>
          </a:p>
        </p:txBody>
      </p:sp>
      <p:sp>
        <p:nvSpPr>
          <p:cNvPr id="3" name="Θέση περιεχομένου 2">
            <a:extLst>
              <a:ext uri="{FF2B5EF4-FFF2-40B4-BE49-F238E27FC236}">
                <a16:creationId xmlns:a16="http://schemas.microsoft.com/office/drawing/2014/main" id="{4B5C5757-5A49-41E1-AA5C-245D33DA2718}"/>
              </a:ext>
            </a:extLst>
          </p:cNvPr>
          <p:cNvSpPr>
            <a:spLocks noGrp="1"/>
          </p:cNvSpPr>
          <p:nvPr>
            <p:ph idx="1"/>
          </p:nvPr>
        </p:nvSpPr>
        <p:spPr/>
        <p:txBody>
          <a:bodyPr>
            <a:normAutofit fontScale="77500" lnSpcReduction="20000"/>
          </a:bodyPr>
          <a:lstStyle/>
          <a:p>
            <a:pPr marL="0" indent="0" algn="just">
              <a:lnSpc>
                <a:spcPct val="160000"/>
              </a:lnSpc>
              <a:spcBef>
                <a:spcPts val="0"/>
              </a:spcBef>
              <a:buNone/>
            </a:pPr>
            <a:r>
              <a:rPr lang="el-GR" dirty="0"/>
              <a:t>Το νομικό ζήτημα ήταν αν το άρθρο 7 της οδηγίας 2004/8, σε συνδυασμό με τα άρθρα 2 και 4 της οδηγίας 2001/77 και 22 της οδηγίας 2009/28, και λαμβανομένης υπόψη της αρχής της ίσης μεταχείρισης και της απαγόρευσης των δυσμενών διακρίσεων που κατοχυρώνεται, μεταξύ άλλων, στα άρθρα 20 και 21 του Χάρτη, πρέπει να ερμηνευθεί υπό την έννοια ότι επιβάλλει, επιτρέπει ή απαγορεύει ένα ενισχυμένο μέτρο στήριξης</a:t>
            </a:r>
            <a:r>
              <a:rPr lang="en-US" dirty="0"/>
              <a:t> </a:t>
            </a:r>
            <a:r>
              <a:rPr lang="el-GR" dirty="0"/>
              <a:t>στον βαθμό που το μέτρο αυτό δύναται να εφαρμοσθεί σε όλες τις μονάδες συμπαραγωγής που αξιοποιούν κατά το πλείστον βιομάζα, πλην των μονάδων συμπαραγωγής που αξιοποιούν κατά το πλείστον το ξύλο και/ή κατάλοιπα ξύλου. </a:t>
            </a:r>
          </a:p>
        </p:txBody>
      </p:sp>
    </p:spTree>
    <p:extLst>
      <p:ext uri="{BB962C8B-B14F-4D97-AF65-F5344CB8AC3E}">
        <p14:creationId xmlns:p14="http://schemas.microsoft.com/office/powerpoint/2010/main" val="88212079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B731467-83F7-4EFF-BAEF-C0B6A612CF50}"/>
              </a:ext>
            </a:extLst>
          </p:cNvPr>
          <p:cNvSpPr>
            <a:spLocks noGrp="1"/>
          </p:cNvSpPr>
          <p:nvPr>
            <p:ph type="title"/>
          </p:nvPr>
        </p:nvSpPr>
        <p:spPr/>
        <p:txBody>
          <a:bodyPr>
            <a:normAutofit/>
          </a:bodyPr>
          <a:lstStyle/>
          <a:p>
            <a:r>
              <a:rPr lang="en-US" dirty="0"/>
              <a:t>C</a:t>
            </a:r>
            <a:r>
              <a:rPr lang="el-GR" dirty="0"/>
              <a:t>-195-12 </a:t>
            </a:r>
            <a:r>
              <a:rPr lang="fr-FR" dirty="0"/>
              <a:t>Industrie du bois de Vielsalm &amp; Cie (IBV) SA κατά Région wallonne</a:t>
            </a:r>
            <a:r>
              <a:rPr lang="el-GR" dirty="0"/>
              <a:t> 26.09.2013</a:t>
            </a:r>
          </a:p>
        </p:txBody>
      </p:sp>
      <p:sp>
        <p:nvSpPr>
          <p:cNvPr id="3" name="Θέση περιεχομένου 2">
            <a:extLst>
              <a:ext uri="{FF2B5EF4-FFF2-40B4-BE49-F238E27FC236}">
                <a16:creationId xmlns:a16="http://schemas.microsoft.com/office/drawing/2014/main" id="{79A10D57-3C8A-4F6A-95CC-4A49A8FFF54B}"/>
              </a:ext>
            </a:extLst>
          </p:cNvPr>
          <p:cNvSpPr>
            <a:spLocks noGrp="1"/>
          </p:cNvSpPr>
          <p:nvPr>
            <p:ph idx="1"/>
          </p:nvPr>
        </p:nvSpPr>
        <p:spPr/>
        <p:txBody>
          <a:bodyPr>
            <a:normAutofit fontScale="92500" lnSpcReduction="20000"/>
          </a:bodyPr>
          <a:lstStyle/>
          <a:p>
            <a:pPr algn="just">
              <a:lnSpc>
                <a:spcPct val="150000"/>
              </a:lnSpc>
              <a:spcBef>
                <a:spcPts val="0"/>
              </a:spcBef>
            </a:pPr>
            <a:r>
              <a:rPr lang="el-GR" dirty="0"/>
              <a:t>Όσον αφορά τον αντίκτυπο που μπορεί να έχει στο περιβάλλον ενδεχόμενη ενίσχυση των μέτρων στήριξης της χρήσης ξύλου και/ή καταλοίπων ξύλου για σκοπούς παραγωγής ενέργειας, μπορεί στο πλαίσιο αυτό να πρέπει να ληφθεί υπόψη το ότι κάθε περίπτωση ακραίας ή πρόωρης αποψίλωσης δασών που ενδεχομένως ενθαρρύνεται από τα μέτρα στήριξης είναι ικανή να συμβάλει στην αύξηση της ποσότητας διοξειδίου του άνθρακα στην ατμόσφαιρα και να θίξει τη βιοποικιλότητα ή την ποιότητα των υδάτων. </a:t>
            </a:r>
          </a:p>
        </p:txBody>
      </p:sp>
    </p:spTree>
    <p:extLst>
      <p:ext uri="{BB962C8B-B14F-4D97-AF65-F5344CB8AC3E}">
        <p14:creationId xmlns:p14="http://schemas.microsoft.com/office/powerpoint/2010/main" val="377913480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FBD2EB2-7F79-48D5-9F94-E25A3DFE3105}"/>
              </a:ext>
            </a:extLst>
          </p:cNvPr>
          <p:cNvSpPr>
            <a:spLocks noGrp="1"/>
          </p:cNvSpPr>
          <p:nvPr>
            <p:ph type="title"/>
          </p:nvPr>
        </p:nvSpPr>
        <p:spPr/>
        <p:txBody>
          <a:bodyPr/>
          <a:lstStyle/>
          <a:p>
            <a:r>
              <a:rPr lang="en-US" dirty="0"/>
              <a:t>C</a:t>
            </a:r>
            <a:r>
              <a:rPr lang="el-GR" dirty="0"/>
              <a:t>-195-12 </a:t>
            </a:r>
            <a:r>
              <a:rPr lang="fr-FR" dirty="0"/>
              <a:t>Industrie du bois de Vielsalm &amp; Cie (IBV) SA κατά Région wallonne</a:t>
            </a:r>
            <a:r>
              <a:rPr lang="el-GR" dirty="0"/>
              <a:t> 26.09.2013</a:t>
            </a:r>
          </a:p>
        </p:txBody>
      </p:sp>
      <p:sp>
        <p:nvSpPr>
          <p:cNvPr id="3" name="Θέση περιεχομένου 2">
            <a:extLst>
              <a:ext uri="{FF2B5EF4-FFF2-40B4-BE49-F238E27FC236}">
                <a16:creationId xmlns:a16="http://schemas.microsoft.com/office/drawing/2014/main" id="{43ED0068-6740-4771-98C8-2456D4571C94}"/>
              </a:ext>
            </a:extLst>
          </p:cNvPr>
          <p:cNvSpPr>
            <a:spLocks noGrp="1"/>
          </p:cNvSpPr>
          <p:nvPr>
            <p:ph idx="1"/>
          </p:nvPr>
        </p:nvSpPr>
        <p:spPr/>
        <p:txBody>
          <a:bodyPr>
            <a:normAutofit fontScale="92500" lnSpcReduction="10000"/>
          </a:bodyPr>
          <a:lstStyle/>
          <a:p>
            <a:pPr algn="just"/>
            <a:r>
              <a:rPr lang="el-GR" dirty="0"/>
              <a:t>Κατόπιν του συνόλου των ανωτέρω εκτιμήσεων, πρέπει να γίνει δεκτό ότι, υπό το πρίσμα ιδίως των σκοπών που επιδιώκει η οδηγία 2001/77 και των σκοπών της Ένωσης στον τομέα του περιβάλλοντος, το ευρύ περιθώριο εκτίμησης που αναγνωρίζεται στα κράτη μέλη με τις εν λόγω οδηγίες όσον αφορά τη θέσπιση και τη θέση σε εφαρμογή συστημάτων στήριξης της συμπαραγωγής και της παραγωγής ηλεκτρικής ενέργειας από ανανεώσιμες πηγές ενέργειας, και λαμβανομένων υπόψη των ιδιαίτερων χαρακτηριστικών των διαφόρων κατηγοριών βιομάζας που μπορούν να χρησιμοποιηθούν στο πλαίσιο διαδικασίας συμπαραγωγής, αυτές οι κατηγορίες βιομάζας δεν πρέπει να θεωρούνται παρεμφερείς, στο πλαίσιο τέτοιων καθεστώτων στήριξης, από πλευράς δυνητικής εφαρμογής της αρχής της ίσης μεταχείρισης της οποίας την τήρηση εξασφαλίζει το δίκαιο της Ένωσης.</a:t>
            </a:r>
          </a:p>
        </p:txBody>
      </p:sp>
    </p:spTree>
    <p:extLst>
      <p:ext uri="{BB962C8B-B14F-4D97-AF65-F5344CB8AC3E}">
        <p14:creationId xmlns:p14="http://schemas.microsoft.com/office/powerpoint/2010/main" val="385139361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FA91E61-D072-43CA-986F-71E16B9815EA}"/>
              </a:ext>
            </a:extLst>
          </p:cNvPr>
          <p:cNvSpPr>
            <a:spLocks noGrp="1"/>
          </p:cNvSpPr>
          <p:nvPr>
            <p:ph type="title"/>
          </p:nvPr>
        </p:nvSpPr>
        <p:spPr/>
        <p:txBody>
          <a:bodyPr/>
          <a:lstStyle/>
          <a:p>
            <a:r>
              <a:rPr lang="en-US" dirty="0"/>
              <a:t>C</a:t>
            </a:r>
            <a:r>
              <a:rPr lang="el-GR" dirty="0"/>
              <a:t>-195-12 </a:t>
            </a:r>
            <a:r>
              <a:rPr lang="fr-FR" dirty="0"/>
              <a:t>Industrie du bois de Vielsalm &amp; Cie (IBV) SA κατά Région wallonne</a:t>
            </a:r>
            <a:r>
              <a:rPr lang="el-GR" dirty="0"/>
              <a:t> 26.09.2013</a:t>
            </a:r>
          </a:p>
        </p:txBody>
      </p:sp>
      <p:sp>
        <p:nvSpPr>
          <p:cNvPr id="3" name="Θέση περιεχομένου 2">
            <a:extLst>
              <a:ext uri="{FF2B5EF4-FFF2-40B4-BE49-F238E27FC236}">
                <a16:creationId xmlns:a16="http://schemas.microsoft.com/office/drawing/2014/main" id="{A705A4C7-AA32-467E-8CAF-4697C0F389A2}"/>
              </a:ext>
            </a:extLst>
          </p:cNvPr>
          <p:cNvSpPr>
            <a:spLocks noGrp="1"/>
          </p:cNvSpPr>
          <p:nvPr>
            <p:ph idx="1"/>
          </p:nvPr>
        </p:nvSpPr>
        <p:spPr/>
        <p:txBody>
          <a:bodyPr>
            <a:normAutofit lnSpcReduction="10000"/>
          </a:bodyPr>
          <a:lstStyle/>
          <a:p>
            <a:pPr algn="just">
              <a:lnSpc>
                <a:spcPct val="150000"/>
              </a:lnSpc>
              <a:spcBef>
                <a:spcPts val="0"/>
              </a:spcBef>
            </a:pPr>
            <a:r>
              <a:rPr lang="el-GR" dirty="0"/>
              <a:t>Στο παρόν στάδιο εξέλιξης του δικαίου της Ένωσης, η αρχή της ίσης μεταχείρισης και της απαγόρευσης των διακρίσεων που κατοχυρώνεται μεταξύ άλλων στα άρθρα 20 και 21 του Χάρτη δεν εμποδίζει τα κράτη μέλη να προβλέπουν ενισχυμένο μέτρο στήριξης το οποίο μπορεί να εφαρμοστεί σε όλες τις μονάδες συμπαραγωγής που αξιοποιούν κατά το πλείστον βιομάζα, πλην των μονάδων που αξιοποιούν κατά το πλείστον ξύλο και/ή κατάλοιπα ξύλου.</a:t>
            </a:r>
          </a:p>
          <a:p>
            <a:endParaRPr lang="el-GR" dirty="0"/>
          </a:p>
        </p:txBody>
      </p:sp>
    </p:spTree>
    <p:extLst>
      <p:ext uri="{BB962C8B-B14F-4D97-AF65-F5344CB8AC3E}">
        <p14:creationId xmlns:p14="http://schemas.microsoft.com/office/powerpoint/2010/main" val="285119318"/>
      </p:ext>
    </p:extLst>
  </p:cSld>
  <p:clrMapOvr>
    <a:masterClrMapping/>
  </p:clrMapOvr>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1909</TotalTime>
  <Words>2997</Words>
  <Application>Microsoft Office PowerPoint</Application>
  <PresentationFormat>Ευρεία οθόνη</PresentationFormat>
  <Paragraphs>100</Paragraphs>
  <Slides>36</Slides>
  <Notes>0</Notes>
  <HiddenSlides>0</HiddenSlides>
  <MMClips>0</MMClips>
  <ScaleCrop>false</ScaleCrop>
  <HeadingPairs>
    <vt:vector size="6" baseType="variant">
      <vt:variant>
        <vt:lpstr>Γραμματοσειρές που χρησιμοποιούνται</vt:lpstr>
      </vt:variant>
      <vt:variant>
        <vt:i4>3</vt:i4>
      </vt:variant>
      <vt:variant>
        <vt:lpstr>Θέμα</vt:lpstr>
      </vt:variant>
      <vt:variant>
        <vt:i4>1</vt:i4>
      </vt:variant>
      <vt:variant>
        <vt:lpstr>Τίτλοι διαφανειών</vt:lpstr>
      </vt:variant>
      <vt:variant>
        <vt:i4>36</vt:i4>
      </vt:variant>
    </vt:vector>
  </HeadingPairs>
  <TitlesOfParts>
    <vt:vector size="40" baseType="lpstr">
      <vt:lpstr>Arial</vt:lpstr>
      <vt:lpstr>Calibri</vt:lpstr>
      <vt:lpstr>Calibri Light</vt:lpstr>
      <vt:lpstr>Θέμα του Office</vt:lpstr>
      <vt:lpstr>C-195-12 Industrie du bois de Vielsalm &amp; Cie (IBV) SA κατά Région wallonne 26.09.2013</vt:lpstr>
      <vt:lpstr>C-195-12 Industrie du bois de Vielsalm &amp; Cie (IBV) SA κατά Région wallonne 26.09.2013</vt:lpstr>
      <vt:lpstr>C-195-12 Industrie du bois de Vielsalm &amp; Cie (IBV) SA κατά Région wallonne 26.09.2013</vt:lpstr>
      <vt:lpstr>C-195-12 Industrie du bois de Vielsalm &amp; Cie (IBV) SA κατά Région wallonne 26.09.2013</vt:lpstr>
      <vt:lpstr>C-195-12 Industrie du bois de Vielsalm &amp; Cie (IBV) SA κατά Région wallonne 26.09.2013</vt:lpstr>
      <vt:lpstr>C-195-12 Industrie du bois de Vielsalm &amp; Cie (IBV) SA κατά Région wallonne 26.09.2013</vt:lpstr>
      <vt:lpstr>C-195-12 Industrie du bois de Vielsalm &amp; Cie (IBV) SA κατά Région wallonne 26.09.2013</vt:lpstr>
      <vt:lpstr>C-195-12 Industrie du bois de Vielsalm &amp; Cie (IBV) SA κατά Région wallonne 26.09.2013</vt:lpstr>
      <vt:lpstr>C-195-12 Industrie du bois de Vielsalm &amp; Cie (IBV) SA κατά Région wallonne 26.09.2013</vt:lpstr>
      <vt:lpstr>C‑204/12 έως C‑208/12 Essent Belgium NV 11.09.2014</vt:lpstr>
      <vt:lpstr>C‑204/12 έως C‑208/12 Essent Belgium NV 11.09.2014</vt:lpstr>
      <vt:lpstr>C‑204/12 έως C‑208/12 Essent Belgium NV 11.09.2014</vt:lpstr>
      <vt:lpstr>C‑204/12 έως C‑208/12 Essent Belgium NV 11.09.2014</vt:lpstr>
      <vt:lpstr>C‑204/12 έως C‑208/12 Essent Belgium NV 11.09.2014</vt:lpstr>
      <vt:lpstr>C‑204/12 έως C‑208/12 Essent Belgium NV 11.09.2014</vt:lpstr>
      <vt:lpstr>ΟΔΗΓΙΑ 2011/92 για την εκτίμηση των επιπτώσεων ορισμένων σχεδίων δημοσίων και ιδιωτικών έργων στο περιβάλλον</vt:lpstr>
      <vt:lpstr>ΟΔΗΓΙΑ 2011/92</vt:lpstr>
      <vt:lpstr>ΟΔΗΓΙΑ 2011/92</vt:lpstr>
      <vt:lpstr>ΟΔΗΓΙΑ 2011/92</vt:lpstr>
      <vt:lpstr>ΟΔΗΓΙΑ 2011/92</vt:lpstr>
      <vt:lpstr>ΟΔΗΓΙΑ 2011/92</vt:lpstr>
      <vt:lpstr>ΟΔΗΓΙΑ 2011/92</vt:lpstr>
      <vt:lpstr>ΟΔΗΓΙΑ 2011/92</vt:lpstr>
      <vt:lpstr>ΟΔΗΓΙΑ 2011/92</vt:lpstr>
      <vt:lpstr> C-329/17 Gerhard Prenninger κ.λπ.. 07.08.2018  </vt:lpstr>
      <vt:lpstr> C-329/17 Gerhard Prenninger κ.λπ.. 07.08.2018  </vt:lpstr>
      <vt:lpstr> C-329/17 Gerhard Prenninger κ.λπ.. 07.08.2018  </vt:lpstr>
      <vt:lpstr> C-329/17 Gerhard Prenninger κ.λπ.. 07.08.2018  </vt:lpstr>
      <vt:lpstr> C-329/17 Gerhard Prenninger κ.λπ.. 07.08.2018  </vt:lpstr>
      <vt:lpstr> C-329/17 Gerhard Prenninger κ.λπ.. 07.08.2018  </vt:lpstr>
      <vt:lpstr> C-329/17 Gerhard Prenninger κ.λπ.. 07.08.2018  </vt:lpstr>
      <vt:lpstr> C-329/17 Gerhard Prenninger κ.λπ.. 07.08.2018  </vt:lpstr>
      <vt:lpstr> C-329/17 Gerhard Prenninger κ.λπ.. 07.08.2018  </vt:lpstr>
      <vt:lpstr> C-329/17 Gerhard Prenninger κ.λπ.. 07.08.2018  </vt:lpstr>
      <vt:lpstr> C-329/17 Gerhard Prenninger κ.λπ.. 07.08.2018  </vt:lpstr>
      <vt:lpstr> C-329/17 Gerhard Prenninger κ.λπ.. 07.08.2018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Παρουσίαση του PowerPoint</dc:title>
  <dc:creator>PANAGIOTIS ARGALIAS</dc:creator>
  <cp:lastModifiedBy>PANAGIOTIS ARGALIAS</cp:lastModifiedBy>
  <cp:revision>55</cp:revision>
  <dcterms:created xsi:type="dcterms:W3CDTF">2020-04-17T11:15:37Z</dcterms:created>
  <dcterms:modified xsi:type="dcterms:W3CDTF">2022-05-08T14:28:26Z</dcterms:modified>
</cp:coreProperties>
</file>