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sldIdLst>
    <p:sldId id="256" r:id="rId2"/>
    <p:sldId id="262" r:id="rId3"/>
    <p:sldId id="263" r:id="rId4"/>
    <p:sldId id="264" r:id="rId5"/>
    <p:sldId id="265" r:id="rId6"/>
    <p:sldId id="266" r:id="rId7"/>
    <p:sldId id="267" r:id="rId8"/>
    <p:sldId id="268" r:id="rId9"/>
    <p:sldId id="269" r:id="rId10"/>
    <p:sldId id="270" r:id="rId11"/>
    <p:sldId id="27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65"/>
  </p:normalViewPr>
  <p:slideViewPr>
    <p:cSldViewPr snapToGrid="0">
      <p:cViewPr varScale="1">
        <p:scale>
          <a:sx n="107" d="100"/>
          <a:sy n="107" d="100"/>
        </p:scale>
        <p:origin x="64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DDA51639-B2D6-4652-B8C3-1B4C224A7BAF}" type="datetimeFigureOut">
              <a:rPr lang="en-US" smtClean="0"/>
              <a:t>2/8/26</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3884419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77705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23606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7792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44961B7-6B89-48AB-966F-622E2788EECC}" type="datetimeFigureOut">
              <a:rPr lang="en-US" smtClean="0"/>
              <a:t>2/8/26</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03293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92513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2/8/26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30594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t>2/8/26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20198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t>2/8/26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89240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1CF131DD-A141-4471-BCF9-C6073EDD7E20}" type="datetimeFigureOut">
              <a:rPr lang="en-US" smtClean="0"/>
              <a:t>2/8/26</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smtClean="0"/>
              <a:pPr/>
              <a:t>‹#›</a:t>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6022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B334A90-EB03-42F3-8859-2C2B2724C058}" type="datetimeFigureOut">
              <a:rPr lang="en-US" smtClean="0"/>
              <a:t>2/8/26</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smtClean="0"/>
              <a:pPr/>
              <a:t>‹#›</a:t>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77319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smtClean="0"/>
              <a:t>2/8/26</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smtClean="0"/>
              <a:pPr/>
              <a:t>‹#›</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1224633087"/>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594462-559A-B479-8594-1601E16ED5F7}"/>
              </a:ext>
            </a:extLst>
          </p:cNvPr>
          <p:cNvSpPr>
            <a:spLocks noGrp="1"/>
          </p:cNvSpPr>
          <p:nvPr>
            <p:ph type="ctrTitle"/>
          </p:nvPr>
        </p:nvSpPr>
        <p:spPr/>
        <p:txBody>
          <a:bodyPr/>
          <a:lstStyle/>
          <a:p>
            <a:r>
              <a:rPr lang="el-GR" sz="5400" dirty="0" err="1"/>
              <a:t>Εισαγωγη</a:t>
            </a:r>
            <a:r>
              <a:rPr lang="el-GR" sz="5400" dirty="0"/>
              <a:t> στην </a:t>
            </a:r>
            <a:r>
              <a:rPr lang="el-GR" sz="5400" dirty="0" err="1"/>
              <a:t>παιδικη</a:t>
            </a:r>
            <a:r>
              <a:rPr lang="el-GR" sz="5400" dirty="0"/>
              <a:t> </a:t>
            </a:r>
            <a:r>
              <a:rPr lang="el-GR" sz="5400" dirty="0" err="1"/>
              <a:t>λογοτεχνια</a:t>
            </a:r>
            <a:endParaRPr lang="el-GR" sz="5400" dirty="0"/>
          </a:p>
        </p:txBody>
      </p:sp>
      <p:sp>
        <p:nvSpPr>
          <p:cNvPr id="3" name="Υπότιτλος 2">
            <a:extLst>
              <a:ext uri="{FF2B5EF4-FFF2-40B4-BE49-F238E27FC236}">
                <a16:creationId xmlns:a16="http://schemas.microsoft.com/office/drawing/2014/main" id="{AC8D16CD-B868-8EF3-CEC6-954ABD7180F9}"/>
              </a:ext>
            </a:extLst>
          </p:cNvPr>
          <p:cNvSpPr>
            <a:spLocks noGrp="1"/>
          </p:cNvSpPr>
          <p:nvPr>
            <p:ph type="subTitle" idx="1"/>
          </p:nvPr>
        </p:nvSpPr>
        <p:spPr>
          <a:xfrm>
            <a:off x="1562100" y="4682062"/>
            <a:ext cx="9070848" cy="684022"/>
          </a:xfrm>
        </p:spPr>
        <p:txBody>
          <a:bodyPr>
            <a:normAutofit lnSpcReduction="10000"/>
          </a:bodyPr>
          <a:lstStyle/>
          <a:p>
            <a:r>
              <a:rPr lang="el-GR" sz="2000" dirty="0" err="1"/>
              <a:t>Θεοπούλα</a:t>
            </a:r>
            <a:r>
              <a:rPr lang="el-GR" sz="2000" dirty="0"/>
              <a:t> </a:t>
            </a:r>
            <a:r>
              <a:rPr lang="el-GR" sz="2000" dirty="0" err="1"/>
              <a:t>Καρανικολάου</a:t>
            </a:r>
            <a:endParaRPr lang="el-GR" sz="2000" dirty="0"/>
          </a:p>
          <a:p>
            <a:r>
              <a:rPr lang="el-GR" sz="2000" dirty="0" err="1"/>
              <a:t>Διδακτόρισσα</a:t>
            </a:r>
            <a:r>
              <a:rPr lang="el-GR" sz="2000" dirty="0"/>
              <a:t> Δ.Π.Θ.</a:t>
            </a:r>
          </a:p>
        </p:txBody>
      </p:sp>
    </p:spTree>
    <p:extLst>
      <p:ext uri="{BB962C8B-B14F-4D97-AF65-F5344CB8AC3E}">
        <p14:creationId xmlns:p14="http://schemas.microsoft.com/office/powerpoint/2010/main" val="1736128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48FB26C-5006-923D-10C0-C56DE58285B8}"/>
              </a:ext>
            </a:extLst>
          </p:cNvPr>
          <p:cNvSpPr>
            <a:spLocks noGrp="1"/>
          </p:cNvSpPr>
          <p:nvPr>
            <p:ph idx="1"/>
          </p:nvPr>
        </p:nvSpPr>
        <p:spPr>
          <a:xfrm>
            <a:off x="1066800" y="878305"/>
            <a:ext cx="10058400" cy="5317958"/>
          </a:xfrm>
        </p:spPr>
        <p:txBody>
          <a:bodyPr>
            <a:normAutofit fontScale="92500" lnSpcReduction="20000"/>
          </a:bodyPr>
          <a:lstStyle/>
          <a:p>
            <a:pPr algn="just"/>
            <a:r>
              <a:rPr lang="el-GR" sz="2400" dirty="0">
                <a:latin typeface="Times New Roman" panose="02020603050405020304" pitchFamily="18" charset="0"/>
                <a:cs typeface="Times New Roman" panose="02020603050405020304" pitchFamily="18" charset="0"/>
              </a:rPr>
              <a:t>Λόγω έλλειψης εμπειριών και γνώσεων τα παιδιά έρχονται αντιμέτωπα με ένα χάος πληροφοριών, τις οποίες αδυνατούν να καταλάβουν και να οργανώσουν όπως θα έκανε ένας ενήλικας </a:t>
            </a:r>
          </a:p>
          <a:p>
            <a:pPr algn="just"/>
            <a:r>
              <a:rPr lang="el-GR" sz="2400" dirty="0">
                <a:latin typeface="Times New Roman" panose="02020603050405020304" pitchFamily="18" charset="0"/>
                <a:cs typeface="Times New Roman" panose="02020603050405020304" pitchFamily="18" charset="0"/>
              </a:rPr>
              <a:t>Έτσι αξιοποιούν τη φαντασία τους προκειμένου να συμπληρώσουν τα γνωστικά τους κενά </a:t>
            </a:r>
          </a:p>
          <a:p>
            <a:pPr algn="just"/>
            <a:r>
              <a:rPr lang="el-GR" sz="2400" dirty="0">
                <a:latin typeface="Times New Roman" panose="02020603050405020304" pitchFamily="18" charset="0"/>
                <a:cs typeface="Times New Roman" panose="02020603050405020304" pitchFamily="18" charset="0"/>
              </a:rPr>
              <a:t>Σύμφωνα με τον </a:t>
            </a:r>
            <a:r>
              <a:rPr lang="el-GR" sz="2400" dirty="0" err="1">
                <a:latin typeface="Times New Roman" panose="02020603050405020304" pitchFamily="18" charset="0"/>
                <a:cs typeface="Times New Roman" panose="02020603050405020304" pitchFamily="18" charset="0"/>
              </a:rPr>
              <a:t>Μπετελχάιμ</a:t>
            </a:r>
            <a:r>
              <a:rPr lang="el-GR" sz="2400" dirty="0">
                <a:latin typeface="Times New Roman" panose="02020603050405020304" pitchFamily="18" charset="0"/>
                <a:cs typeface="Times New Roman" panose="02020603050405020304" pitchFamily="18" charset="0"/>
              </a:rPr>
              <a:t> η φαντασία είναι η μόνη γλώσσα που επιτρέπει στο παιδί να κατανοεί μέχρι να ολοκληρωθεί η διανοητική ωρίμανσή του </a:t>
            </a:r>
          </a:p>
          <a:p>
            <a:pPr algn="just"/>
            <a:r>
              <a:rPr lang="el-GR" sz="2400" dirty="0">
                <a:latin typeface="Times New Roman" panose="02020603050405020304" pitchFamily="18" charset="0"/>
                <a:cs typeface="Times New Roman" panose="02020603050405020304" pitchFamily="18" charset="0"/>
              </a:rPr>
              <a:t>Για τον λόγο αυτό τα παραμύθια, μέσα από φανταστικές μορφές και σχήματα, προσφέρουν μια οπτική που ενισχύει την υγιή ανάπτυξη του παιδιού (π.χ. ο </a:t>
            </a:r>
            <a:r>
              <a:rPr lang="el-GR" sz="2400" dirty="0" err="1">
                <a:latin typeface="Times New Roman" panose="02020603050405020304" pitchFamily="18" charset="0"/>
                <a:cs typeface="Times New Roman" panose="02020603050405020304" pitchFamily="18" charset="0"/>
              </a:rPr>
              <a:t>Χανσελ</a:t>
            </a:r>
            <a:r>
              <a:rPr lang="el-GR" sz="2400" dirty="0">
                <a:latin typeface="Times New Roman" panose="02020603050405020304" pitchFamily="18" charset="0"/>
                <a:cs typeface="Times New Roman" panose="02020603050405020304" pitchFamily="18" charset="0"/>
              </a:rPr>
              <a:t> και η </a:t>
            </a:r>
            <a:r>
              <a:rPr lang="el-GR" sz="2400" dirty="0" err="1">
                <a:latin typeface="Times New Roman" panose="02020603050405020304" pitchFamily="18" charset="0"/>
                <a:cs typeface="Times New Roman" panose="02020603050405020304" pitchFamily="18" charset="0"/>
              </a:rPr>
              <a:t>Γκρέτελ</a:t>
            </a:r>
            <a:r>
              <a:rPr lang="el-GR" sz="2400" dirty="0">
                <a:latin typeface="Times New Roman" panose="02020603050405020304" pitchFamily="18" charset="0"/>
                <a:cs typeface="Times New Roman" panose="02020603050405020304" pitchFamily="18" charset="0"/>
              </a:rPr>
              <a:t> απεικονίζουν τα τυπικά προβλήματα ενός μικρού παιδιού όπως ο φόβος του αποχωρισμού και της εγκατάλειψης)</a:t>
            </a:r>
          </a:p>
          <a:p>
            <a:pPr algn="just"/>
            <a:r>
              <a:rPr lang="el-GR" sz="2400" dirty="0">
                <a:latin typeface="Times New Roman" panose="02020603050405020304" pitchFamily="18" charset="0"/>
                <a:cs typeface="Times New Roman" panose="02020603050405020304" pitchFamily="18" charset="0"/>
              </a:rPr>
              <a:t>Παρόμοια η </a:t>
            </a:r>
            <a:r>
              <a:rPr lang="en-US" sz="2400" dirty="0">
                <a:latin typeface="Times New Roman" panose="02020603050405020304" pitchFamily="18" charset="0"/>
                <a:cs typeface="Times New Roman" panose="02020603050405020304" pitchFamily="18" charset="0"/>
              </a:rPr>
              <a:t>Sloan </a:t>
            </a:r>
            <a:r>
              <a:rPr lang="el-GR" sz="2400" dirty="0">
                <a:latin typeface="Times New Roman" panose="02020603050405020304" pitchFamily="18" charset="0"/>
                <a:cs typeface="Times New Roman" panose="02020603050405020304" pitchFamily="18" charset="0"/>
              </a:rPr>
              <a:t>υποστηρίζει πως οι ιστορίες διαβάζονται περισσότερο με τη φαντασία και το συναίσθημα παρά με τη λογική, και εξηγεί: </a:t>
            </a:r>
          </a:p>
          <a:p>
            <a:pPr marL="0" indent="0" algn="just">
              <a:buNone/>
            </a:pPr>
            <a:r>
              <a:rPr lang="el-GR" sz="2400" dirty="0">
                <a:latin typeface="Times New Roman" panose="02020603050405020304" pitchFamily="18" charset="0"/>
                <a:cs typeface="Times New Roman" panose="02020603050405020304" pitchFamily="18" charset="0"/>
              </a:rPr>
              <a:t>«οι λογοτεχνικές ιστορίες μας δίνουν τα μέσα για να οργανώσουμε και να διερευνήσουμε την άποψή μας για τον κόσμο, μας δίνουν εναλλακτικές, φωτίζουν τα σκοτεινά σημεία, θέτουν αντιφάσεις, συμφιλιώνουν συγκρούσεις μέσα στον κόσμο της υποκειμενικής, προσωπικής εμπειρίας» (</a:t>
            </a:r>
            <a:r>
              <a:rPr lang="en-US" sz="2400" dirty="0">
                <a:latin typeface="Times New Roman" panose="02020603050405020304" pitchFamily="18" charset="0"/>
                <a:cs typeface="Times New Roman" panose="02020603050405020304" pitchFamily="18" charset="0"/>
              </a:rPr>
              <a:t>Sloan, 1984: 106)</a:t>
            </a:r>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634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C21B084-EB69-62C8-CAC3-1E6E6DC2A8B7}"/>
              </a:ext>
            </a:extLst>
          </p:cNvPr>
          <p:cNvSpPr>
            <a:spLocks noGrp="1"/>
          </p:cNvSpPr>
          <p:nvPr>
            <p:ph idx="1"/>
          </p:nvPr>
        </p:nvSpPr>
        <p:spPr>
          <a:xfrm>
            <a:off x="1066800" y="938463"/>
            <a:ext cx="10058400" cy="5096577"/>
          </a:xfrm>
        </p:spPr>
        <p:txBody>
          <a:bodyPr>
            <a:normAutofit fontScale="92500" lnSpcReduction="10000"/>
          </a:bodyPr>
          <a:lstStyle/>
          <a:p>
            <a:pPr algn="just"/>
            <a:r>
              <a:rPr lang="el-GR" sz="2400" dirty="0">
                <a:latin typeface="Times New Roman" panose="02020603050405020304" pitchFamily="18" charset="0"/>
                <a:cs typeface="Times New Roman" panose="02020603050405020304" pitchFamily="18" charset="0"/>
              </a:rPr>
              <a:t>Όταν ερχόμαστε σε επαφή με τη μυθοπλασία, το μυαλό μας βρίσκεται σε μια διπλή κατάσταση κατά την οποία είμαστε τόσο συμμέτοχοι όσο και παρατηρητές </a:t>
            </a:r>
          </a:p>
          <a:p>
            <a:pPr algn="just"/>
            <a:r>
              <a:rPr lang="el-GR" sz="2400" dirty="0">
                <a:latin typeface="Times New Roman" panose="02020603050405020304" pitchFamily="18" charset="0"/>
                <a:cs typeface="Times New Roman" panose="02020603050405020304" pitchFamily="18" charset="0"/>
              </a:rPr>
              <a:t>Αυτό συμβαίνει καθώς ενώ ταυτιζόμαστε με όσα διαβάζουμε (πρόσωπα, γεγονότα), παράλληλα διατηρούμε και μία απόσταση ασφαλείας από αυτά, ενεργοποιώντας ασυνείδητα μηχανισμούς αποστασιοποίησης, σύμφωνα με την ψυχαναλυτική θεωρία </a:t>
            </a:r>
          </a:p>
          <a:p>
            <a:pPr algn="just"/>
            <a:r>
              <a:rPr lang="el-GR" sz="2400" dirty="0">
                <a:latin typeface="Times New Roman" panose="02020603050405020304" pitchFamily="18" charset="0"/>
                <a:cs typeface="Times New Roman" panose="02020603050405020304" pitchFamily="18" charset="0"/>
              </a:rPr>
              <a:t>Σταδιακά το παιδί μαθαίνει να παίζει με εμπιστοσύνη ανάμεσα σε αυτούς τους δύο κόσμους </a:t>
            </a:r>
          </a:p>
          <a:p>
            <a:pPr algn="just"/>
            <a:r>
              <a:rPr lang="el-GR" sz="2400" dirty="0">
                <a:latin typeface="Times New Roman" panose="02020603050405020304" pitchFamily="18" charset="0"/>
                <a:cs typeface="Times New Roman" panose="02020603050405020304" pitchFamily="18" charset="0"/>
              </a:rPr>
              <a:t>Αυτό συμβαίνει καθώς εξοικειώνεται τόσο με τον ρόλο του ακροατή όσο και με εκείνο του αφηγητή </a:t>
            </a:r>
          </a:p>
          <a:p>
            <a:pPr algn="just"/>
            <a:r>
              <a:rPr lang="el-GR" sz="2400" dirty="0">
                <a:latin typeface="Times New Roman" panose="02020603050405020304" pitchFamily="18" charset="0"/>
                <a:cs typeface="Times New Roman" panose="02020603050405020304" pitchFamily="18" charset="0"/>
              </a:rPr>
              <a:t>Μαθαίνοντας να διαφοροποιεί αυτούς τους δύο ρόλους το παιδί αποκτά νέα δύναμη και δημιουργική φαντασία </a:t>
            </a:r>
          </a:p>
          <a:p>
            <a:pPr algn="just"/>
            <a:r>
              <a:rPr lang="el-GR" sz="2400" dirty="0">
                <a:latin typeface="Times New Roman" panose="02020603050405020304" pitchFamily="18" charset="0"/>
                <a:cs typeface="Times New Roman" panose="02020603050405020304" pitchFamily="18" charset="0"/>
              </a:rPr>
              <a:t>Ο </a:t>
            </a:r>
            <a:r>
              <a:rPr lang="en-US" sz="2400" dirty="0">
                <a:latin typeface="Times New Roman" panose="02020603050405020304" pitchFamily="18" charset="0"/>
                <a:cs typeface="Times New Roman" panose="02020603050405020304" pitchFamily="18" charset="0"/>
              </a:rPr>
              <a:t>Appleyard </a:t>
            </a:r>
            <a:r>
              <a:rPr lang="el-GR" sz="2400" dirty="0">
                <a:latin typeface="Times New Roman" panose="02020603050405020304" pitchFamily="18" charset="0"/>
                <a:cs typeface="Times New Roman" panose="02020603050405020304" pitchFamily="18" charset="0"/>
              </a:rPr>
              <a:t>περιγράφοντας τον ενθουσιασμό του παιδιού σε αυτή την διαδικασία κατά την οποία παιγνιωδώς απελευθερώνεται η φαντασία του, ονομάζει τον αναγνώστη αυτής της ηλικίας, </a:t>
            </a:r>
            <a:r>
              <a:rPr lang="el-GR" sz="2400">
                <a:latin typeface="Times New Roman" panose="02020603050405020304" pitchFamily="18" charset="0"/>
                <a:cs typeface="Times New Roman" panose="02020603050405020304" pitchFamily="18" charset="0"/>
              </a:rPr>
              <a:t>αναγνώστη – παίκτη </a:t>
            </a:r>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0156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A9B82D-AAED-CCC0-5280-F580E44304DF}"/>
              </a:ext>
            </a:extLst>
          </p:cNvPr>
          <p:cNvSpPr>
            <a:spLocks noGrp="1"/>
          </p:cNvSpPr>
          <p:nvPr>
            <p:ph type="title"/>
          </p:nvPr>
        </p:nvSpPr>
        <p:spPr>
          <a:xfrm>
            <a:off x="1066800" y="642594"/>
            <a:ext cx="10058400" cy="801195"/>
          </a:xfrm>
        </p:spPr>
        <p:txBody>
          <a:bodyPr>
            <a:normAutofit/>
          </a:bodyPr>
          <a:lstStyle/>
          <a:p>
            <a:pPr algn="ctr"/>
            <a:r>
              <a:rPr lang="el-GR" sz="3600" dirty="0">
                <a:latin typeface="Times New Roman" panose="02020603050405020304" pitchFamily="18" charset="0"/>
                <a:cs typeface="Times New Roman" panose="02020603050405020304" pitchFamily="18" charset="0"/>
              </a:rPr>
              <a:t>Βασικές λειτουργίες της παιδικής λογοτεχνίας </a:t>
            </a:r>
          </a:p>
        </p:txBody>
      </p:sp>
      <p:sp>
        <p:nvSpPr>
          <p:cNvPr id="3" name="Θέση περιεχομένου 2">
            <a:extLst>
              <a:ext uri="{FF2B5EF4-FFF2-40B4-BE49-F238E27FC236}">
                <a16:creationId xmlns:a16="http://schemas.microsoft.com/office/drawing/2014/main" id="{BCFBDD1F-FBB0-850B-5648-B989141E296A}"/>
              </a:ext>
            </a:extLst>
          </p:cNvPr>
          <p:cNvSpPr>
            <a:spLocks noGrp="1"/>
          </p:cNvSpPr>
          <p:nvPr>
            <p:ph idx="1"/>
          </p:nvPr>
        </p:nvSpPr>
        <p:spPr>
          <a:xfrm>
            <a:off x="1066800" y="1443789"/>
            <a:ext cx="10058400" cy="4591251"/>
          </a:xfrm>
        </p:spPr>
        <p:txBody>
          <a:bodyPr>
            <a:normAutofit/>
          </a:bodyPr>
          <a:lstStyle/>
          <a:p>
            <a:r>
              <a:rPr lang="el-GR" sz="2400" dirty="0">
                <a:latin typeface="Times New Roman" panose="02020603050405020304" pitchFamily="18" charset="0"/>
                <a:cs typeface="Times New Roman" panose="02020603050405020304" pitchFamily="18" charset="0"/>
              </a:rPr>
              <a:t>Ψυχαγωγία </a:t>
            </a:r>
          </a:p>
          <a:p>
            <a:r>
              <a:rPr lang="el-GR" sz="2400" dirty="0">
                <a:latin typeface="Times New Roman" panose="02020603050405020304" pitchFamily="18" charset="0"/>
                <a:cs typeface="Times New Roman" panose="02020603050405020304" pitchFamily="18" charset="0"/>
              </a:rPr>
              <a:t>Καλλιέργεια φαντασίας </a:t>
            </a:r>
          </a:p>
          <a:p>
            <a:r>
              <a:rPr lang="el-GR" sz="2400" dirty="0">
                <a:latin typeface="Times New Roman" panose="02020603050405020304" pitchFamily="18" charset="0"/>
                <a:cs typeface="Times New Roman" panose="02020603050405020304" pitchFamily="18" charset="0"/>
              </a:rPr>
              <a:t>Εμπλουτισμός λεξιλογίου </a:t>
            </a:r>
          </a:p>
          <a:p>
            <a:r>
              <a:rPr lang="el-GR" sz="2400" dirty="0">
                <a:latin typeface="Times New Roman" panose="02020603050405020304" pitchFamily="18" charset="0"/>
                <a:cs typeface="Times New Roman" panose="02020603050405020304" pitchFamily="18" charset="0"/>
              </a:rPr>
              <a:t>Γλωσσικές δεξιότητες </a:t>
            </a:r>
          </a:p>
          <a:p>
            <a:r>
              <a:rPr lang="el-GR" sz="2400" dirty="0">
                <a:latin typeface="Times New Roman" panose="02020603050405020304" pitchFamily="18" charset="0"/>
                <a:cs typeface="Times New Roman" panose="02020603050405020304" pitchFamily="18" charset="0"/>
              </a:rPr>
              <a:t>Καλλιέργεια της αισθητικής (τι περιλαμβάνει μια ‘καλή ιστορία’; Ποιείς ζωγραφιές είναι ‘ωραίες’;) </a:t>
            </a:r>
          </a:p>
          <a:p>
            <a:r>
              <a:rPr lang="el-GR" sz="2400" dirty="0">
                <a:latin typeface="Times New Roman" panose="02020603050405020304" pitchFamily="18" charset="0"/>
                <a:cs typeface="Times New Roman" panose="02020603050405020304" pitchFamily="18" charset="0"/>
              </a:rPr>
              <a:t>Διοχέτευση ιδεών/ αντιλήψεων ➣ στοχασμός/ προβληματισμός </a:t>
            </a:r>
          </a:p>
          <a:p>
            <a:r>
              <a:rPr lang="el-GR" sz="2400" dirty="0">
                <a:latin typeface="Times New Roman" panose="02020603050405020304" pitchFamily="18" charset="0"/>
                <a:cs typeface="Times New Roman" panose="02020603050405020304" pitchFamily="18" charset="0"/>
              </a:rPr>
              <a:t>Κοινωνικοποίηση του παιδιού </a:t>
            </a:r>
          </a:p>
          <a:p>
            <a:endParaRPr lang="el-GR" sz="2400" dirty="0">
              <a:latin typeface="Times New Roman" panose="02020603050405020304" pitchFamily="18" charset="0"/>
              <a:cs typeface="Times New Roman" panose="02020603050405020304" pitchFamily="18" charset="0"/>
            </a:endParaRPr>
          </a:p>
          <a:p>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6956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CBB5555-3E82-9204-69D7-5888CE50097C}"/>
              </a:ext>
            </a:extLst>
          </p:cNvPr>
          <p:cNvSpPr>
            <a:spLocks noGrp="1"/>
          </p:cNvSpPr>
          <p:nvPr>
            <p:ph idx="1"/>
          </p:nvPr>
        </p:nvSpPr>
        <p:spPr>
          <a:xfrm>
            <a:off x="1066800" y="878305"/>
            <a:ext cx="10058400" cy="5156735"/>
          </a:xfrm>
        </p:spPr>
        <p:txBody>
          <a:bodyPr>
            <a:normAutofit/>
          </a:bodyPr>
          <a:lstStyle/>
          <a:p>
            <a:pPr algn="just"/>
            <a:r>
              <a:rPr lang="el-GR" sz="2400" dirty="0">
                <a:latin typeface="Times New Roman" panose="02020603050405020304" pitchFamily="18" charset="0"/>
                <a:cs typeface="Times New Roman" panose="02020603050405020304" pitchFamily="18" charset="0"/>
              </a:rPr>
              <a:t>Λογοτεχνία – κοινωνία – ιδεολογία </a:t>
            </a:r>
          </a:p>
          <a:p>
            <a:pPr algn="just"/>
            <a:r>
              <a:rPr lang="el-GR" sz="2400" dirty="0">
                <a:latin typeface="Times New Roman" panose="02020603050405020304" pitchFamily="18" charset="0"/>
                <a:cs typeface="Times New Roman" panose="02020603050405020304" pitchFamily="18" charset="0"/>
              </a:rPr>
              <a:t>Τα λογοτεχνικά κείμενα επιδιώκουν να παρέμβουν στη ζωή των παιδιών, δηλαδή να τους δείξουν πώς είναι και πώς λειτουργεί ο κόσμος, με άλλα λόγια, να τα κοινωνικοποιήσουν </a:t>
            </a:r>
          </a:p>
          <a:p>
            <a:pPr algn="just"/>
            <a:r>
              <a:rPr lang="el-GR" sz="2400" dirty="0">
                <a:latin typeface="Times New Roman" panose="02020603050405020304" pitchFamily="18" charset="0"/>
                <a:cs typeface="Times New Roman" panose="02020603050405020304" pitchFamily="18" charset="0"/>
              </a:rPr>
              <a:t>Ως </a:t>
            </a:r>
            <a:r>
              <a:rPr lang="el-GR" sz="2400" b="1" dirty="0">
                <a:latin typeface="Times New Roman" panose="02020603050405020304" pitchFamily="18" charset="0"/>
                <a:cs typeface="Times New Roman" panose="02020603050405020304" pitchFamily="18" charset="0"/>
              </a:rPr>
              <a:t>κοινωνικοποίηση</a:t>
            </a:r>
            <a:r>
              <a:rPr lang="el-GR" sz="2400" dirty="0">
                <a:latin typeface="Times New Roman" panose="02020603050405020304" pitchFamily="18" charset="0"/>
                <a:cs typeface="Times New Roman" panose="02020603050405020304" pitchFamily="18" charset="0"/>
              </a:rPr>
              <a:t> ορίζεται η ένταξη του ανθρώπου στην κοινωνία </a:t>
            </a:r>
          </a:p>
          <a:p>
            <a:pPr algn="just"/>
            <a:r>
              <a:rPr lang="el-GR" sz="2400" dirty="0">
                <a:latin typeface="Times New Roman" panose="02020603050405020304" pitchFamily="18" charset="0"/>
                <a:cs typeface="Times New Roman" panose="02020603050405020304" pitchFamily="18" charset="0"/>
              </a:rPr>
              <a:t>Πώς πραγματοποιείται η κοινωνικοποίηση του ανθρώπου; </a:t>
            </a:r>
          </a:p>
          <a:p>
            <a:pPr algn="just"/>
            <a:r>
              <a:rPr lang="el-GR" sz="2400" dirty="0">
                <a:latin typeface="Times New Roman" panose="02020603050405020304" pitchFamily="18" charset="0"/>
                <a:cs typeface="Times New Roman" panose="02020603050405020304" pitchFamily="18" charset="0"/>
              </a:rPr>
              <a:t>Με την εκμάθηση των διαφορετικών σημαινόντων κωδίκων που η συγκεκριμένη κοινωνία χρησιμοποιεί για να αυτό-οργανωθεί </a:t>
            </a:r>
          </a:p>
          <a:p>
            <a:pPr algn="just"/>
            <a:r>
              <a:rPr lang="el-GR" sz="2400" b="1" dirty="0">
                <a:latin typeface="Times New Roman" panose="02020603050405020304" pitchFamily="18" charset="0"/>
                <a:cs typeface="Times New Roman" panose="02020603050405020304" pitchFamily="18" charset="0"/>
              </a:rPr>
              <a:t>Σημαίνοντες κώδικες</a:t>
            </a:r>
            <a:r>
              <a:rPr lang="el-GR" sz="2400" dirty="0">
                <a:latin typeface="Times New Roman" panose="02020603050405020304" pitchFamily="18" charset="0"/>
                <a:cs typeface="Times New Roman" panose="02020603050405020304" pitchFamily="18" charset="0"/>
              </a:rPr>
              <a:t>, δηλαδή, κώδικες (π.χ. γραπτός/προφορικός λόγος, συμπεριφορές) που σημαίνουν/εκφράζουν συγκεκριμένες ιδέες, αντιλήψεις, τρόπους συμπεριφοράς κ.τ.λ., δηλαδή ιδεολογίες όπως ιδεολογία περί φύλου, περί πατρίδας κ.τ.λ.</a:t>
            </a:r>
          </a:p>
          <a:p>
            <a:pPr marL="0" indent="0">
              <a:buNone/>
            </a:pPr>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6086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E3A79D0-3777-8DE6-2C8F-B2ABEA9F5752}"/>
              </a:ext>
            </a:extLst>
          </p:cNvPr>
          <p:cNvSpPr>
            <a:spLocks noGrp="1"/>
          </p:cNvSpPr>
          <p:nvPr>
            <p:ph idx="1"/>
          </p:nvPr>
        </p:nvSpPr>
        <p:spPr>
          <a:xfrm>
            <a:off x="1066800" y="770021"/>
            <a:ext cx="10058400" cy="5265019"/>
          </a:xfrm>
        </p:spPr>
        <p:txBody>
          <a:bodyPr>
            <a:normAutofit lnSpcReduction="10000"/>
          </a:bodyPr>
          <a:lstStyle/>
          <a:p>
            <a:pPr algn="just"/>
            <a:r>
              <a:rPr lang="el-GR" sz="2400" dirty="0">
                <a:latin typeface="Times New Roman" panose="02020603050405020304" pitchFamily="18" charset="0"/>
                <a:cs typeface="Times New Roman" panose="02020603050405020304" pitchFamily="18" charset="0"/>
              </a:rPr>
              <a:t>Η κοινωνική ζωή είναι αδύνατη χωρίς ιδεολογίες. Πώς όμως διοχετεύονται οι ιδεολογίες στα μέλη μιας κοινωνίας; </a:t>
            </a:r>
          </a:p>
          <a:p>
            <a:pPr algn="just"/>
            <a:r>
              <a:rPr lang="el-GR" sz="2400" dirty="0">
                <a:latin typeface="Times New Roman" panose="02020603050405020304" pitchFamily="18" charset="0"/>
                <a:cs typeface="Times New Roman" panose="02020603050405020304" pitchFamily="18" charset="0"/>
              </a:rPr>
              <a:t>Δια μέσου της οικογένειας και άλλων κοινωνικών θεσμών (εκκλησίες, σωματεία, πολιτικές νεολαίες, πρόσκοποι, παραεκκλησιαστικές οργανώσεις, οικολογικές οργανώσεις, πολιτιστικές λέσχες κ.α.)</a:t>
            </a:r>
          </a:p>
          <a:p>
            <a:pPr algn="just"/>
            <a:r>
              <a:rPr lang="el-GR" sz="2400" dirty="0">
                <a:latin typeface="Times New Roman" panose="02020603050405020304" pitchFamily="18" charset="0"/>
                <a:cs typeface="Times New Roman" panose="02020603050405020304" pitchFamily="18" charset="0"/>
              </a:rPr>
              <a:t>Τους θεσμούς αυτούς ο Γάλλος φιλόσοφος </a:t>
            </a:r>
            <a:r>
              <a:rPr lang="en-US" sz="2400" b="1" dirty="0">
                <a:latin typeface="Times New Roman" panose="02020603050405020304" pitchFamily="18" charset="0"/>
                <a:cs typeface="Times New Roman" panose="02020603050405020304" pitchFamily="18" charset="0"/>
              </a:rPr>
              <a:t>Louis </a:t>
            </a:r>
            <a:r>
              <a:rPr lang="en-US" sz="2400" b="1" dirty="0" err="1">
                <a:latin typeface="Times New Roman" panose="02020603050405020304" pitchFamily="18" charset="0"/>
                <a:cs typeface="Times New Roman" panose="02020603050405020304" pitchFamily="18" charset="0"/>
              </a:rPr>
              <a:t>Althouser</a:t>
            </a:r>
            <a:r>
              <a:rPr lang="en-US" sz="2400" dirty="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ονομάζει Ιδεολογικούς Μηχανισμούς του Κράτους και σε αυτούς περιλαμβάνει την οικογένεια, το σχολείο, την εκκλησία, τον αθλητισμό, την τέχνη, τα Μ.Μ.Ε. κ.λπ., μηχανισμοί οι οποίοι ασκούν εξουσία όχι μέσω άμεσου εξαναγκασμού αλλά μέσω έμμεσης συναίνεσης </a:t>
            </a:r>
          </a:p>
          <a:p>
            <a:pPr algn="just"/>
            <a:r>
              <a:rPr lang="el-GR" sz="2400" dirty="0">
                <a:latin typeface="Times New Roman" panose="02020603050405020304" pitchFamily="18" charset="0"/>
                <a:cs typeface="Times New Roman" panose="02020603050405020304" pitchFamily="18" charset="0"/>
              </a:rPr>
              <a:t>Αυτό συμβαίνει καθώς συμμετέχοντας αναγκαστικά στις ισχύουσες κοινωνικές πρακτικές, συνεπάγεται η προσχώρησή μας στην αντίστοιχη ιδεολογία τους, μέσα από την οποία οι πρακτικές αυτές είναι αυτονόητες και αποτελούν συνειδητές επιλογές μας </a:t>
            </a:r>
          </a:p>
        </p:txBody>
      </p:sp>
    </p:spTree>
    <p:extLst>
      <p:ext uri="{BB962C8B-B14F-4D97-AF65-F5344CB8AC3E}">
        <p14:creationId xmlns:p14="http://schemas.microsoft.com/office/powerpoint/2010/main" val="3350058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3A8F95E-0751-BD9A-1DC0-77CF15DDDBDC}"/>
              </a:ext>
            </a:extLst>
          </p:cNvPr>
          <p:cNvSpPr>
            <a:spLocks noGrp="1"/>
          </p:cNvSpPr>
          <p:nvPr>
            <p:ph idx="1"/>
          </p:nvPr>
        </p:nvSpPr>
        <p:spPr>
          <a:xfrm>
            <a:off x="1066800" y="842211"/>
            <a:ext cx="10058400" cy="5192829"/>
          </a:xfrm>
        </p:spPr>
        <p:txBody>
          <a:bodyPr>
            <a:normAutofit/>
          </a:bodyPr>
          <a:lstStyle/>
          <a:p>
            <a:pPr algn="just"/>
            <a:r>
              <a:rPr lang="el-GR" sz="2400" dirty="0">
                <a:latin typeface="Times New Roman" panose="02020603050405020304" pitchFamily="18" charset="0"/>
                <a:cs typeface="Times New Roman" panose="02020603050405020304" pitchFamily="18" charset="0"/>
              </a:rPr>
              <a:t>Οι ιδεολογίες διοχετεύονται κυρίως δια μέσω της γλώσσας </a:t>
            </a:r>
          </a:p>
          <a:p>
            <a:pPr algn="just"/>
            <a:r>
              <a:rPr lang="el-GR" sz="2400" dirty="0">
                <a:latin typeface="Times New Roman" panose="02020603050405020304" pitchFamily="18" charset="0"/>
                <a:cs typeface="Times New Roman" panose="02020603050405020304" pitchFamily="18" charset="0"/>
              </a:rPr>
              <a:t>Η γλώσσα είναι ο πιο κοινός τρόπος επικοινωνίας, ΑΡΑ ο βασικός σημαίνων κώδικας μέσα από τον οποίο οργανώνεται μια κοινωνία και ΑΡΑ ο βασικός σημαίνων κώδικας μέσα από τον οποίο εκφέρεται η ιδεολογία </a:t>
            </a:r>
          </a:p>
          <a:p>
            <a:pPr algn="just"/>
            <a:r>
              <a:rPr lang="el-GR" sz="2400" dirty="0">
                <a:latin typeface="Times New Roman" panose="02020603050405020304" pitchFamily="18" charset="0"/>
                <a:cs typeface="Times New Roman" panose="02020603050405020304" pitchFamily="18" charset="0"/>
              </a:rPr>
              <a:t>Εφόσον οι ιστορίες φτιάχνονται από γλώσσα, είναι μοιραία φορείς ιδεολογίας: ιδιαίτερα οι ιστορίες για παιδιά στοχεύουν στη μετάδοση ιδεών, αξιών και αντιλήψεων </a:t>
            </a:r>
          </a:p>
          <a:p>
            <a:pPr algn="just"/>
            <a:r>
              <a:rPr lang="el-GR" sz="2400" dirty="0">
                <a:latin typeface="Times New Roman" panose="02020603050405020304" pitchFamily="18" charset="0"/>
                <a:cs typeface="Times New Roman" panose="02020603050405020304" pitchFamily="18" charset="0"/>
              </a:rPr>
              <a:t>Οι ιστορίες για παιδιά μπορεί να ενδυναμώνουν και να αναπαράγουν τις τρέχουσες ιδέες (π.χ. την αξία της οικογένειας, πατρίδας), μπορεί να τις αμφισβητούν ή/και να προωθούν νέες ιδέες (π.χ. οικολογία, </a:t>
            </a:r>
            <a:r>
              <a:rPr lang="el-GR" sz="2400" dirty="0" err="1">
                <a:latin typeface="Times New Roman" panose="02020603050405020304" pitchFamily="18" charset="0"/>
                <a:cs typeface="Times New Roman" panose="02020603050405020304" pitchFamily="18" charset="0"/>
              </a:rPr>
              <a:t>αντιρατσισμός</a:t>
            </a:r>
            <a:r>
              <a:rPr lang="el-GR" sz="2400" dirty="0">
                <a:latin typeface="Times New Roman" panose="02020603050405020304" pitchFamily="18" charset="0"/>
                <a:cs typeface="Times New Roman" panose="02020603050405020304" pitchFamily="18" charset="0"/>
              </a:rPr>
              <a:t>)</a:t>
            </a:r>
          </a:p>
          <a:p>
            <a:pPr algn="just"/>
            <a:r>
              <a:rPr lang="el-GR" sz="2400" dirty="0">
                <a:latin typeface="Times New Roman" panose="02020603050405020304" pitchFamily="18" charset="0"/>
                <a:cs typeface="Times New Roman" panose="02020603050405020304" pitchFamily="18" charset="0"/>
              </a:rPr>
              <a:t>Η λογοτεχνία δεν αντανακλά την πραγματικότητα, αλλά την διαθλά όπως ένας σπασμένος καθρέφτης </a:t>
            </a:r>
          </a:p>
          <a:p>
            <a:endParaRPr lang="el-GR" sz="2400" dirty="0">
              <a:latin typeface="Times New Roman" panose="02020603050405020304" pitchFamily="18" charset="0"/>
              <a:cs typeface="Times New Roman" panose="02020603050405020304" pitchFamily="18" charset="0"/>
            </a:endParaRPr>
          </a:p>
          <a:p>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1840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3A9152-E47C-0118-1BD3-87AFF2ACDCC9}"/>
              </a:ext>
            </a:extLst>
          </p:cNvPr>
          <p:cNvSpPr>
            <a:spLocks noGrp="1"/>
          </p:cNvSpPr>
          <p:nvPr>
            <p:ph type="title"/>
          </p:nvPr>
        </p:nvSpPr>
        <p:spPr>
          <a:xfrm>
            <a:off x="1066800" y="642594"/>
            <a:ext cx="10058400" cy="632753"/>
          </a:xfrm>
        </p:spPr>
        <p:txBody>
          <a:bodyPr>
            <a:normAutofit/>
          </a:bodyPr>
          <a:lstStyle/>
          <a:p>
            <a:pPr algn="ctr"/>
            <a:r>
              <a:rPr lang="el-GR" sz="3600" dirty="0">
                <a:latin typeface="Times New Roman" panose="02020603050405020304" pitchFamily="18" charset="0"/>
                <a:cs typeface="Times New Roman" panose="02020603050405020304" pitchFamily="18" charset="0"/>
              </a:rPr>
              <a:t>Η θεωρία της πρόσληψης </a:t>
            </a:r>
          </a:p>
        </p:txBody>
      </p:sp>
      <p:sp>
        <p:nvSpPr>
          <p:cNvPr id="3" name="Θέση περιεχομένου 2">
            <a:extLst>
              <a:ext uri="{FF2B5EF4-FFF2-40B4-BE49-F238E27FC236}">
                <a16:creationId xmlns:a16="http://schemas.microsoft.com/office/drawing/2014/main" id="{988546D8-E22A-8CAD-0A84-E305066A3121}"/>
              </a:ext>
            </a:extLst>
          </p:cNvPr>
          <p:cNvSpPr>
            <a:spLocks noGrp="1"/>
          </p:cNvSpPr>
          <p:nvPr>
            <p:ph idx="1"/>
          </p:nvPr>
        </p:nvSpPr>
        <p:spPr>
          <a:xfrm>
            <a:off x="1066800" y="1419726"/>
            <a:ext cx="10058400" cy="4615314"/>
          </a:xfrm>
        </p:spPr>
        <p:txBody>
          <a:bodyPr>
            <a:normAutofit fontScale="92500"/>
          </a:bodyPr>
          <a:lstStyle/>
          <a:p>
            <a:pPr algn="just"/>
            <a:r>
              <a:rPr lang="el-GR" sz="2400" dirty="0">
                <a:latin typeface="Times New Roman" panose="02020603050405020304" pitchFamily="18" charset="0"/>
                <a:cs typeface="Times New Roman" panose="02020603050405020304" pitchFamily="18" charset="0"/>
              </a:rPr>
              <a:t>Η θεωρία της πρόσληψης προσεγγίζει την λογοτεχνία εστιάζοντας στο πώς ανταποκρίνεται ο αναγνώστης στα κείμενα και όχι στο τι σημαίνουν αυτά </a:t>
            </a:r>
          </a:p>
          <a:p>
            <a:pPr algn="just"/>
            <a:r>
              <a:rPr lang="el-GR" sz="2400" dirty="0">
                <a:latin typeface="Times New Roman" panose="02020603050405020304" pitchFamily="18" charset="0"/>
                <a:cs typeface="Times New Roman" panose="02020603050405020304" pitchFamily="18" charset="0"/>
              </a:rPr>
              <a:t>Αυτό βέβαια δεν σημαίνει ότι </a:t>
            </a:r>
            <a:r>
              <a:rPr lang="el-GR" sz="2400" dirty="0" err="1">
                <a:latin typeface="Times New Roman" panose="02020603050405020304" pitchFamily="18" charset="0"/>
                <a:cs typeface="Times New Roman" panose="02020603050405020304" pitchFamily="18" charset="0"/>
              </a:rPr>
              <a:t>παραβλέπονται</a:t>
            </a:r>
            <a:r>
              <a:rPr lang="el-GR" sz="2400" dirty="0">
                <a:latin typeface="Times New Roman" panose="02020603050405020304" pitchFamily="18" charset="0"/>
                <a:cs typeface="Times New Roman" panose="02020603050405020304" pitchFamily="18" charset="0"/>
              </a:rPr>
              <a:t> τα υπόλοιπα σημαντικά στοιχεία όπως ο συγγραφέας, το ίδιο το κείμενο, οι </a:t>
            </a:r>
            <a:r>
              <a:rPr lang="el-GR" sz="2400" dirty="0" err="1">
                <a:latin typeface="Times New Roman" panose="02020603050405020304" pitchFamily="18" charset="0"/>
                <a:cs typeface="Times New Roman" panose="02020603050405020304" pitchFamily="18" charset="0"/>
              </a:rPr>
              <a:t>κοινωνικο</a:t>
            </a:r>
            <a:r>
              <a:rPr lang="el-GR" sz="2400" dirty="0">
                <a:latin typeface="Times New Roman" panose="02020603050405020304" pitchFamily="18" charset="0"/>
                <a:cs typeface="Times New Roman" panose="02020603050405020304" pitchFamily="18" charset="0"/>
              </a:rPr>
              <a:t>-ιστορικές συνθήκες κάτω από τις οποίες παράγεται και καταναλώνεται το έργο, αλλά περισσότερο ότι όλα αυτά αναλύονται σε συνάρτηση με την αναγνωστική εμπλοκή </a:t>
            </a:r>
          </a:p>
          <a:p>
            <a:pPr algn="just"/>
            <a:r>
              <a:rPr lang="el-GR" sz="2400" dirty="0">
                <a:latin typeface="Times New Roman" panose="02020603050405020304" pitchFamily="18" charset="0"/>
                <a:cs typeface="Times New Roman" panose="02020603050405020304" pitchFamily="18" charset="0"/>
              </a:rPr>
              <a:t>Μέσα από την θεωρία της πρόσληψης αναδείχθηκαν όλες οι παράμετροι που σχετίζουν τον αναγνώστη με το κείμενο καθώς και τους τρόπους με τους οποίους ο αναγνώστης μέσω του κειμένου ενεργοποιεί τα βιώματά του </a:t>
            </a:r>
          </a:p>
          <a:p>
            <a:pPr algn="just"/>
            <a:r>
              <a:rPr lang="el-GR" sz="2400" dirty="0">
                <a:latin typeface="Times New Roman" panose="02020603050405020304" pitchFamily="18" charset="0"/>
                <a:cs typeface="Times New Roman" panose="02020603050405020304" pitchFamily="18" charset="0"/>
              </a:rPr>
              <a:t>Βασική θέση της θεωρίας της πρόσληψης είναι ότι ο αναγνώστης συμμετέχει ενεργά κατά την διαδικασία πραγμάτωσης του κειμένου, δηλαδή κατά την εξαγωγή νοήματος της αφήγησης. Έτσι κατά μία έννοια θα λέγαμε ότι παράγει και αυτός λογοτεχνία </a:t>
            </a:r>
          </a:p>
        </p:txBody>
      </p:sp>
    </p:spTree>
    <p:extLst>
      <p:ext uri="{BB962C8B-B14F-4D97-AF65-F5344CB8AC3E}">
        <p14:creationId xmlns:p14="http://schemas.microsoft.com/office/powerpoint/2010/main" val="74460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523E87D-DB93-2F28-8FF1-E5B0A426AD9E}"/>
              </a:ext>
            </a:extLst>
          </p:cNvPr>
          <p:cNvSpPr>
            <a:spLocks noGrp="1"/>
          </p:cNvSpPr>
          <p:nvPr>
            <p:ph idx="1"/>
          </p:nvPr>
        </p:nvSpPr>
        <p:spPr>
          <a:xfrm>
            <a:off x="1066800" y="962526"/>
            <a:ext cx="10058400" cy="5072514"/>
          </a:xfrm>
        </p:spPr>
        <p:txBody>
          <a:bodyPr>
            <a:normAutofit fontScale="92500" lnSpcReduction="10000"/>
          </a:bodyPr>
          <a:lstStyle/>
          <a:p>
            <a:pPr algn="just"/>
            <a:r>
              <a:rPr lang="el-GR" sz="2400" dirty="0">
                <a:latin typeface="Times New Roman" panose="02020603050405020304" pitchFamily="18" charset="0"/>
                <a:cs typeface="Times New Roman" panose="02020603050405020304" pitchFamily="18" charset="0"/>
              </a:rPr>
              <a:t>Πως συμβαίνει όμως αυτό στην πράξη; </a:t>
            </a:r>
          </a:p>
          <a:p>
            <a:pPr algn="just"/>
            <a:r>
              <a:rPr lang="el-GR" sz="2400" dirty="0">
                <a:latin typeface="Times New Roman" panose="02020603050405020304" pitchFamily="18" charset="0"/>
                <a:cs typeface="Times New Roman" panose="02020603050405020304" pitchFamily="18" charset="0"/>
              </a:rPr>
              <a:t>Όπως εξηγεί ο </a:t>
            </a:r>
            <a:r>
              <a:rPr lang="en-US" sz="2400" dirty="0">
                <a:latin typeface="Times New Roman" panose="02020603050405020304" pitchFamily="18" charset="0"/>
                <a:cs typeface="Times New Roman" panose="02020603050405020304" pitchFamily="18" charset="0"/>
              </a:rPr>
              <a:t>Iser, </a:t>
            </a:r>
            <a:r>
              <a:rPr lang="el-GR" sz="2400" dirty="0" err="1">
                <a:latin typeface="Times New Roman" panose="02020603050405020304" pitchFamily="18" charset="0"/>
                <a:cs typeface="Times New Roman" panose="02020603050405020304" pitchFamily="18" charset="0"/>
              </a:rPr>
              <a:t>αναφερ</a:t>
            </a:r>
            <a:r>
              <a:rPr lang="en-US" sz="2400" dirty="0" err="1">
                <a:latin typeface="Times New Roman" panose="02020603050405020304" pitchFamily="18" charset="0"/>
                <a:cs typeface="Times New Roman" panose="02020603050405020304" pitchFamily="18" charset="0"/>
              </a:rPr>
              <a:t>ό</a:t>
            </a:r>
            <a:r>
              <a:rPr lang="el-GR" sz="2400" dirty="0" err="1">
                <a:latin typeface="Times New Roman" panose="02020603050405020304" pitchFamily="18" charset="0"/>
                <a:cs typeface="Times New Roman" panose="02020603050405020304" pitchFamily="18" charset="0"/>
              </a:rPr>
              <a:t>μενος</a:t>
            </a:r>
            <a:r>
              <a:rPr lang="el-GR" sz="2400" dirty="0">
                <a:latin typeface="Times New Roman" panose="02020603050405020304" pitchFamily="18" charset="0"/>
                <a:cs typeface="Times New Roman" panose="02020603050405020304" pitchFamily="18" charset="0"/>
              </a:rPr>
              <a:t> στην αναγνωστική, ανταπόκριση, όλα τα κείμενα δημιουργούν γλωσσικά, νοηματικά ακόμη και ιδεολογικά κενά, τα οποία καλείται να συμπληρώσει ο αναγνώστης </a:t>
            </a:r>
          </a:p>
          <a:p>
            <a:pPr algn="just"/>
            <a:r>
              <a:rPr lang="el-GR" sz="2400" u="sng" dirty="0">
                <a:latin typeface="Times New Roman" panose="02020603050405020304" pitchFamily="18" charset="0"/>
                <a:cs typeface="Times New Roman" panose="02020603050405020304" pitchFamily="18" charset="0"/>
              </a:rPr>
              <a:t>Νοηματικά κενά</a:t>
            </a:r>
            <a:r>
              <a:rPr lang="el-GR" sz="2400" dirty="0">
                <a:latin typeface="Times New Roman" panose="02020603050405020304" pitchFamily="18" charset="0"/>
                <a:cs typeface="Times New Roman" panose="02020603050405020304" pitchFamily="18" charset="0"/>
              </a:rPr>
              <a:t> είναι αυτά που παραλείπονται, πολλές φορές θεωρούνται ευκόλως εννοούμενα ή δεδομένα σύμφωνα με τις λογοτεχνικές συμβάσεις, ενώ ο βαθμός δυσκολίας τους μπορεί να διαφέρει ανάλογα με το κοινό στο οποίο απευθύνεται ο συγγραφέας, δηλαδή τον εννοούμενο αναγνώστη του κειμένου </a:t>
            </a:r>
          </a:p>
          <a:p>
            <a:pPr algn="just"/>
            <a:r>
              <a:rPr lang="el-GR" sz="2400" dirty="0">
                <a:latin typeface="Times New Roman" panose="02020603050405020304" pitchFamily="18" charset="0"/>
                <a:cs typeface="Times New Roman" panose="02020603050405020304" pitchFamily="18" charset="0"/>
              </a:rPr>
              <a:t>Σε αυτή τη ‘συμπλήρωση’ των κενών, ο κάθε αναγνώστης φέρει τις δικές του εμπειρίες και γνώσεις, οι οποίες ζυμώνονται με εκείνες του κειμένου προκειμένου να παραχθεί νόημα </a:t>
            </a:r>
          </a:p>
          <a:p>
            <a:pPr algn="just"/>
            <a:r>
              <a:rPr lang="el-GR" sz="2400" dirty="0">
                <a:latin typeface="Times New Roman" panose="02020603050405020304" pitchFamily="18" charset="0"/>
                <a:cs typeface="Times New Roman" panose="02020603050405020304" pitchFamily="18" charset="0"/>
              </a:rPr>
              <a:t>Έτσι εφόσον το κείμενο </a:t>
            </a:r>
            <a:r>
              <a:rPr lang="el-GR" sz="2400" dirty="0" err="1">
                <a:latin typeface="Times New Roman" panose="02020603050405020304" pitchFamily="18" charset="0"/>
                <a:cs typeface="Times New Roman" panose="02020603050405020304" pitchFamily="18" charset="0"/>
              </a:rPr>
              <a:t>αλληλεπιδρά</a:t>
            </a:r>
            <a:r>
              <a:rPr lang="el-GR" sz="2400" dirty="0">
                <a:latin typeface="Times New Roman" panose="02020603050405020304" pitchFamily="18" charset="0"/>
                <a:cs typeface="Times New Roman" panose="02020603050405020304" pitchFamily="18" charset="0"/>
              </a:rPr>
              <a:t> με το προσωπικό στοιχείο του κάθε αναγνώστη, είναι φυσικό να προκύπτουν κάθε φορά, ως ένα βαθμό, διαφορετικά νοηματικά αποτελέσματα  </a:t>
            </a:r>
          </a:p>
        </p:txBody>
      </p:sp>
    </p:spTree>
    <p:extLst>
      <p:ext uri="{BB962C8B-B14F-4D97-AF65-F5344CB8AC3E}">
        <p14:creationId xmlns:p14="http://schemas.microsoft.com/office/powerpoint/2010/main" val="2168106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A7E3BD2-9010-57FB-B4A1-A90D76E41C32}"/>
              </a:ext>
            </a:extLst>
          </p:cNvPr>
          <p:cNvSpPr>
            <a:spLocks noGrp="1"/>
          </p:cNvSpPr>
          <p:nvPr>
            <p:ph idx="1"/>
          </p:nvPr>
        </p:nvSpPr>
        <p:spPr>
          <a:xfrm>
            <a:off x="1066800" y="998621"/>
            <a:ext cx="10058400" cy="5036419"/>
          </a:xfrm>
        </p:spPr>
        <p:txBody>
          <a:bodyPr>
            <a:normAutofit/>
          </a:bodyPr>
          <a:lstStyle/>
          <a:p>
            <a:r>
              <a:rPr lang="el-GR" sz="2400" dirty="0">
                <a:latin typeface="Times New Roman" panose="02020603050405020304" pitchFamily="18" charset="0"/>
                <a:cs typeface="Times New Roman" panose="02020603050405020304" pitchFamily="18" charset="0"/>
              </a:rPr>
              <a:t>Όπως αναφέρει η Οικονομίδου: </a:t>
            </a:r>
          </a:p>
          <a:p>
            <a:pPr marL="0" indent="0" algn="ctr">
              <a:buNone/>
            </a:pPr>
            <a:r>
              <a:rPr lang="el-GR" sz="2400" dirty="0">
                <a:latin typeface="Times New Roman" panose="02020603050405020304" pitchFamily="18" charset="0"/>
                <a:cs typeface="Times New Roman" panose="02020603050405020304" pitchFamily="18" charset="0"/>
              </a:rPr>
              <a:t>«ο τρόπος με τον οποίο θα διαβάσουν και θα προσλάβουν το ίδιο έργο συνομήλικοι αναγνώστες θα διαφοροποιείται σε μεγάλο βαθμό, εφόσον θα εξαρτάται από το φύλο τους, την κοινωνική τάξη ή ομάδα στην οποία ανήκουν και την κουλτούρα μέσα στην οποία διαπαιδαγωγούνται» </a:t>
            </a:r>
            <a:endParaRPr lang="en-US" sz="2400" dirty="0">
              <a:latin typeface="Times New Roman" panose="02020603050405020304" pitchFamily="18" charset="0"/>
              <a:cs typeface="Times New Roman" panose="02020603050405020304" pitchFamily="18" charset="0"/>
            </a:endParaRPr>
          </a:p>
          <a:p>
            <a:pPr marL="0" indent="0" algn="ctr">
              <a:buNone/>
            </a:pPr>
            <a:endParaRPr lang="el-GR" sz="2400" dirty="0">
              <a:latin typeface="Times New Roman" panose="02020603050405020304" pitchFamily="18" charset="0"/>
              <a:cs typeface="Times New Roman" panose="02020603050405020304" pitchFamily="18" charset="0"/>
            </a:endParaRPr>
          </a:p>
          <a:p>
            <a:pPr algn="just"/>
            <a:r>
              <a:rPr lang="el-GR" sz="2400" dirty="0">
                <a:latin typeface="Times New Roman" panose="02020603050405020304" pitchFamily="18" charset="0"/>
                <a:cs typeface="Times New Roman" panose="02020603050405020304" pitchFamily="18" charset="0"/>
              </a:rPr>
              <a:t>Έτσι λοιπόν ‘η αναγνωστική διαδικασία είναι εκλεκτική και το δυνητικό κείμενο απεριόριστα πλουσιότερο από τις ατομικές πραγματώσεις του’ (</a:t>
            </a:r>
            <a:r>
              <a:rPr lang="en-US" sz="2400" dirty="0">
                <a:latin typeface="Times New Roman" panose="02020603050405020304" pitchFamily="18" charset="0"/>
                <a:cs typeface="Times New Roman" panose="02020603050405020304" pitchFamily="18" charset="0"/>
              </a:rPr>
              <a:t>Iser, </a:t>
            </a:r>
            <a:r>
              <a:rPr lang="el-GR" sz="2400" dirty="0">
                <a:latin typeface="Times New Roman" panose="02020603050405020304" pitchFamily="18" charset="0"/>
                <a:cs typeface="Times New Roman" panose="02020603050405020304" pitchFamily="18" charset="0"/>
              </a:rPr>
              <a:t>1972) </a:t>
            </a:r>
          </a:p>
          <a:p>
            <a:pPr algn="just"/>
            <a:r>
              <a:rPr lang="el-GR" sz="2400" dirty="0">
                <a:latin typeface="Times New Roman" panose="02020603050405020304" pitchFamily="18" charset="0"/>
                <a:cs typeface="Times New Roman" panose="02020603050405020304" pitchFamily="18" charset="0"/>
              </a:rPr>
              <a:t>Με άλλα λόγια η παραπάνω διαδικασία καθιστά την σχέση μεταξύ κειμένου και αναγνώστη διαλεκτική (</a:t>
            </a:r>
            <a:r>
              <a:rPr lang="en-US" sz="2400" dirty="0">
                <a:latin typeface="Times New Roman" panose="02020603050405020304" pitchFamily="18" charset="0"/>
                <a:cs typeface="Times New Roman" panose="02020603050405020304" pitchFamily="18" charset="0"/>
              </a:rPr>
              <a:t>Stephens, 1992)</a:t>
            </a:r>
          </a:p>
          <a:p>
            <a:pPr algn="just"/>
            <a:endParaRPr lang="en-US"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2374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020BB0-8771-734B-E019-BDFB4DBF272E}"/>
              </a:ext>
            </a:extLst>
          </p:cNvPr>
          <p:cNvSpPr>
            <a:spLocks noGrp="1"/>
          </p:cNvSpPr>
          <p:nvPr>
            <p:ph type="title"/>
          </p:nvPr>
        </p:nvSpPr>
        <p:spPr>
          <a:xfrm>
            <a:off x="1066800" y="642594"/>
            <a:ext cx="10058400" cy="716974"/>
          </a:xfrm>
        </p:spPr>
        <p:txBody>
          <a:bodyPr>
            <a:normAutofit/>
          </a:bodyPr>
          <a:lstStyle/>
          <a:p>
            <a:pPr algn="ctr"/>
            <a:r>
              <a:rPr lang="el-GR" sz="3600" dirty="0">
                <a:latin typeface="Times New Roman" panose="02020603050405020304" pitchFamily="18" charset="0"/>
                <a:cs typeface="Times New Roman" panose="02020603050405020304" pitchFamily="18" charset="0"/>
              </a:rPr>
              <a:t>Το παιδί ως αναγνώστης – παίκτης </a:t>
            </a:r>
          </a:p>
        </p:txBody>
      </p:sp>
      <p:sp>
        <p:nvSpPr>
          <p:cNvPr id="3" name="Θέση περιεχομένου 2">
            <a:extLst>
              <a:ext uri="{FF2B5EF4-FFF2-40B4-BE49-F238E27FC236}">
                <a16:creationId xmlns:a16="http://schemas.microsoft.com/office/drawing/2014/main" id="{43011D99-0D64-5FB9-B5FC-9E5898552B36}"/>
              </a:ext>
            </a:extLst>
          </p:cNvPr>
          <p:cNvSpPr>
            <a:spLocks noGrp="1"/>
          </p:cNvSpPr>
          <p:nvPr>
            <p:ph idx="1"/>
          </p:nvPr>
        </p:nvSpPr>
        <p:spPr>
          <a:xfrm>
            <a:off x="1066800" y="1443789"/>
            <a:ext cx="10058400" cy="4591251"/>
          </a:xfrm>
        </p:spPr>
        <p:txBody>
          <a:bodyPr>
            <a:normAutofit fontScale="92500"/>
          </a:bodyPr>
          <a:lstStyle/>
          <a:p>
            <a:pPr algn="just"/>
            <a:r>
              <a:rPr lang="el-GR" sz="2400" dirty="0">
                <a:latin typeface="Times New Roman" panose="02020603050405020304" pitchFamily="18" charset="0"/>
                <a:cs typeface="Times New Roman" panose="02020603050405020304" pitchFamily="18" charset="0"/>
              </a:rPr>
              <a:t>Κάθε λογοτεχνική θεωρία οφείλει σε ένα βαθμό να ξεκινά από την παραδοχή ότι ένα λογοτεχνικό έργο βιώνεται με χρονική διάρκεια, με το πέρασμα του χρόνου. Αυτή η παρατήρηση δεν αφορά αποκλειστικά το χρονικό διάστημα κατά το οποίο διαβάζουμε ένα έργο αλλά και και το διάστημα μετά το πέρας της ανάγνωσης κατά το οποίο το έργο παραμένει ζωντανό στη συνείδηση μας</a:t>
            </a:r>
          </a:p>
          <a:p>
            <a:pPr algn="just"/>
            <a:r>
              <a:rPr lang="el-GR" sz="2400" dirty="0">
                <a:latin typeface="Times New Roman" panose="02020603050405020304" pitchFamily="18" charset="0"/>
                <a:cs typeface="Times New Roman" panose="02020603050405020304" pitchFamily="18" charset="0"/>
              </a:rPr>
              <a:t>Η ανάγνωση αποτελεί μία διαδικασία που μεταβάλλει τον αναγνώστη. Πάντοτε μετά από κάθε ανάγνωση είμαστε λίγο (ή πολύ) διαφορετικοί σε σχέση με πριν </a:t>
            </a:r>
          </a:p>
          <a:p>
            <a:pPr algn="just"/>
            <a:r>
              <a:rPr lang="el-GR" sz="2400" dirty="0">
                <a:latin typeface="Times New Roman" panose="02020603050405020304" pitchFamily="18" charset="0"/>
                <a:cs typeface="Times New Roman" panose="02020603050405020304" pitchFamily="18" charset="0"/>
              </a:rPr>
              <a:t>Ιδιαίτερα τα κείμενα που απευθύνονται σε αναγνώστες πολύ μικρής ηλικίας μπορούν να  διεγείρουν την φαντασία, την δημιουργικότητα και την επινόηση τους </a:t>
            </a:r>
          </a:p>
          <a:p>
            <a:pPr algn="just"/>
            <a:r>
              <a:rPr lang="el-GR" sz="2400" dirty="0">
                <a:latin typeface="Times New Roman" panose="02020603050405020304" pitchFamily="18" charset="0"/>
                <a:cs typeface="Times New Roman" panose="02020603050405020304" pitchFamily="18" charset="0"/>
              </a:rPr>
              <a:t>Για τον λόγο αυτό, όπως αναφέρει και ο </a:t>
            </a:r>
            <a:r>
              <a:rPr lang="en-US" sz="2400" dirty="0">
                <a:latin typeface="Times New Roman" panose="02020603050405020304" pitchFamily="18" charset="0"/>
                <a:cs typeface="Times New Roman" panose="02020603050405020304" pitchFamily="18" charset="0"/>
              </a:rPr>
              <a:t>Iser</a:t>
            </a:r>
            <a:r>
              <a:rPr lang="el-GR" sz="2400" dirty="0">
                <a:latin typeface="Times New Roman" panose="02020603050405020304" pitchFamily="18" charset="0"/>
                <a:cs typeface="Times New Roman" panose="02020603050405020304" pitchFamily="18" charset="0"/>
              </a:rPr>
              <a:t>, κατά την διαδικασία της ανάγνωσης οφείλει κανείς να είναι διαλλακτικός και ανοικτός σε νέες ιδέες και απόψεις </a:t>
            </a:r>
          </a:p>
          <a:p>
            <a:pPr algn="just"/>
            <a:r>
              <a:rPr lang="el-GR" sz="2400" dirty="0">
                <a:latin typeface="Times New Roman" panose="02020603050405020304" pitchFamily="18" charset="0"/>
                <a:cs typeface="Times New Roman" panose="02020603050405020304" pitchFamily="18" charset="0"/>
              </a:rPr>
              <a:t>Αυτό φαίνεται να συμβαίνει ιδιαίτερα με τα μικρά παιδιά ως αναγνώστες </a:t>
            </a:r>
          </a:p>
        </p:txBody>
      </p:sp>
    </p:spTree>
    <p:extLst>
      <p:ext uri="{BB962C8B-B14F-4D97-AF65-F5344CB8AC3E}">
        <p14:creationId xmlns:p14="http://schemas.microsoft.com/office/powerpoint/2010/main" val="7430000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απούνι">
  <a:themeElements>
    <a:clrScheme name="Σαπούνι">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Σαπούνι">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Σαπούνι">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{062E667A-4381-C746-B14A-00882CB58BA3}tf10001067</Template>
  <TotalTime>200</TotalTime>
  <Words>1281</Words>
  <Application>Microsoft Macintosh PowerPoint</Application>
  <PresentationFormat>Ευρεία οθόνη</PresentationFormat>
  <Paragraphs>60</Paragraphs>
  <Slides>11</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11</vt:i4>
      </vt:variant>
    </vt:vector>
  </HeadingPairs>
  <TitlesOfParts>
    <vt:vector size="14" baseType="lpstr">
      <vt:lpstr>Garamond</vt:lpstr>
      <vt:lpstr>Times New Roman</vt:lpstr>
      <vt:lpstr>Σαπούνι</vt:lpstr>
      <vt:lpstr>Εισαγωγη στην παιδικη λογοτεχνια</vt:lpstr>
      <vt:lpstr>Βασικές λειτουργίες της παιδικής λογοτεχνίας </vt:lpstr>
      <vt:lpstr>Παρουσίαση του PowerPoint</vt:lpstr>
      <vt:lpstr>Παρουσίαση του PowerPoint</vt:lpstr>
      <vt:lpstr>Παρουσίαση του PowerPoint</vt:lpstr>
      <vt:lpstr>Η θεωρία της πρόσληψης </vt:lpstr>
      <vt:lpstr>Παρουσίαση του PowerPoint</vt:lpstr>
      <vt:lpstr>Παρουσίαση του PowerPoint</vt:lpstr>
      <vt:lpstr>Το παιδί ως αναγνώστης – παίκτης </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Lina Karanikolaou</dc:creator>
  <cp:lastModifiedBy>Lina Karanikolaou</cp:lastModifiedBy>
  <cp:revision>3</cp:revision>
  <dcterms:created xsi:type="dcterms:W3CDTF">2024-11-09T11:16:12Z</dcterms:created>
  <dcterms:modified xsi:type="dcterms:W3CDTF">2026-02-08T13:16:36Z</dcterms:modified>
</cp:coreProperties>
</file>