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9144000"/>
  <p:notesSz cx="7104050" cy="10234600"/>
  <p:embeddedFontLst>
    <p:embeddedFont>
      <p:font typeface="Garamond"/>
      <p:regular r:id="rId28"/>
      <p:bold r:id="rId29"/>
      <p:italic r:id="rId30"/>
      <p:boldItalic r:id="rId31"/>
    </p:embeddedFont>
    <p:embeddedFont>
      <p:font typeface="Book Antiqua"/>
      <p:regular r:id="rId32"/>
      <p:bold r:id="rId33"/>
      <p:italic r:id="rId34"/>
      <p:boldItalic r:id="rId35"/>
    </p:embeddedFont>
    <p:embeddedFont>
      <p:font typeface="Arial Black"/>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3224">
          <p15:clr>
            <a:srgbClr val="000000"/>
          </p15:clr>
        </p15:guide>
        <p15:guide id="2" pos="2238">
          <p15:clr>
            <a:srgbClr val="000000"/>
          </p15:clr>
        </p15:guide>
      </p15:notesGuideLst>
    </p:ext>
    <p:ext uri="GoogleSlidesCustomDataVersion2">
      <go:slidesCustomData xmlns:go="http://customooxmlschemas.google.com/" r:id="rId37" roundtripDataSignature="AMtx7mjQIRw13wbJNtAtgC4/JSUDLxTt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3224" orient="horz"/>
        <p:guide pos="2238"/>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Garamond-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Garamond-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Garamond-boldItalic.fntdata"/><Relationship Id="rId30" Type="http://schemas.openxmlformats.org/officeDocument/2006/relationships/font" Target="fonts/Garamond-italic.fntdata"/><Relationship Id="rId11" Type="http://schemas.openxmlformats.org/officeDocument/2006/relationships/slide" Target="slides/slide5.xml"/><Relationship Id="rId33" Type="http://schemas.openxmlformats.org/officeDocument/2006/relationships/font" Target="fonts/BookAntiqua-bold.fntdata"/><Relationship Id="rId10" Type="http://schemas.openxmlformats.org/officeDocument/2006/relationships/slide" Target="slides/slide4.xml"/><Relationship Id="rId32" Type="http://schemas.openxmlformats.org/officeDocument/2006/relationships/font" Target="fonts/BookAntiqua-regular.fntdata"/><Relationship Id="rId13" Type="http://schemas.openxmlformats.org/officeDocument/2006/relationships/slide" Target="slides/slide7.xml"/><Relationship Id="rId35" Type="http://schemas.openxmlformats.org/officeDocument/2006/relationships/font" Target="fonts/BookAntiqua-boldItalic.fntdata"/><Relationship Id="rId12" Type="http://schemas.openxmlformats.org/officeDocument/2006/relationships/slide" Target="slides/slide6.xml"/><Relationship Id="rId34" Type="http://schemas.openxmlformats.org/officeDocument/2006/relationships/font" Target="fonts/BookAntiqua-italic.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ArialBlack-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8162" cy="511175"/>
          </a:xfrm>
          <a:prstGeom prst="rect">
            <a:avLst/>
          </a:prstGeom>
          <a:noFill/>
          <a:ln>
            <a:noFill/>
          </a:ln>
        </p:spPr>
        <p:txBody>
          <a:bodyPr anchorCtr="0" anchor="t" bIns="49525" lIns="99075" spcFirstLastPara="1" rIns="99075" wrap="square" tIns="4952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4024312" y="0"/>
            <a:ext cx="3078162" cy="511175"/>
          </a:xfrm>
          <a:prstGeom prst="rect">
            <a:avLst/>
          </a:prstGeom>
          <a:noFill/>
          <a:ln>
            <a:noFill/>
          </a:ln>
        </p:spPr>
        <p:txBody>
          <a:bodyPr anchorCtr="0" anchor="t" bIns="49525" lIns="99075" spcFirstLastPara="1" rIns="99075" wrap="square" tIns="49525">
            <a:noAutofit/>
          </a:bodyPr>
          <a:lstStyle>
            <a:lvl1pPr lvl="0" marR="0" rtl="0" algn="r">
              <a:lnSpc>
                <a:spcPct val="100000"/>
              </a:lnSpc>
              <a:spcBef>
                <a:spcPts val="0"/>
              </a:spcBef>
              <a:spcAft>
                <a:spcPts val="0"/>
              </a:spcAft>
              <a:buSzPts val="1400"/>
              <a:buNone/>
              <a:defRPr b="0" i="0" sz="13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711200" y="4860925"/>
            <a:ext cx="5683250" cy="4605337"/>
          </a:xfrm>
          <a:prstGeom prst="rect">
            <a:avLst/>
          </a:prstGeom>
          <a:noFill/>
          <a:ln>
            <a:noFill/>
          </a:ln>
        </p:spPr>
        <p:txBody>
          <a:bodyPr anchorCtr="0" anchor="t" bIns="49525" lIns="99075" spcFirstLastPara="1" rIns="99075" wrap="square" tIns="495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721850"/>
            <a:ext cx="3078162" cy="511175"/>
          </a:xfrm>
          <a:prstGeom prst="rect">
            <a:avLst/>
          </a:prstGeom>
          <a:noFill/>
          <a:ln>
            <a:noFill/>
          </a:ln>
        </p:spPr>
        <p:txBody>
          <a:bodyPr anchorCtr="0" anchor="b" bIns="49525" lIns="99075" spcFirstLastPara="1" rIns="99075" wrap="square" tIns="4952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024312" y="9721850"/>
            <a:ext cx="3078162" cy="511175"/>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notes"/>
          <p:cNvSpPr txBox="1"/>
          <p:nvPr>
            <p:ph idx="1" type="body"/>
          </p:nvPr>
        </p:nvSpPr>
        <p:spPr>
          <a:xfrm>
            <a:off x="711200" y="4860925"/>
            <a:ext cx="5683250" cy="4605337"/>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16" name="Google Shape;116;p1:notes"/>
          <p:cNvSpPr/>
          <p:nvPr>
            <p:ph idx="2"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ca82e0b66e_0_112: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56" name="Google Shape;256;g2ca82e0b66e_0_112: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ca82e0b66e_0_127: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72" name="Google Shape;272;g2ca82e0b66e_0_127: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ca82e0b66e_0_143: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89" name="Google Shape;289;g2ca82e0b66e_0_143: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ca82e0b66e_0_162: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08" name="Google Shape;308;g2ca82e0b66e_0_162: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ca82e0b66e_0_18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24" name="Google Shape;324;g2ca82e0b66e_0_18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ca82e0b66e_0_19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41" name="Google Shape;341;g2ca82e0b66e_0_19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ca82e0b66e_0_211: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57" name="Google Shape;357;g2ca82e0b66e_0_211: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ca82e0b66e_0_227: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74" name="Google Shape;374;g2ca82e0b66e_0_227: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ca82e0b66e_0_242: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90" name="Google Shape;390;g2ca82e0b66e_0_242: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ca82e0b66e_0_258: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07" name="Google Shape;407;g2ca82e0b66e_0_258: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txBox="1"/>
          <p:nvPr>
            <p:ph idx="1" type="body"/>
          </p:nvPr>
        </p:nvSpPr>
        <p:spPr>
          <a:xfrm>
            <a:off x="711200" y="4860925"/>
            <a:ext cx="5683250" cy="4605337"/>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24" name="Google Shape;124;p2:notes"/>
          <p:cNvSpPr/>
          <p:nvPr>
            <p:ph idx="2"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ca82e0b66e_0_273: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23" name="Google Shape;423;g2ca82e0b66e_0_273: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ca82e0b66e_0_289: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40" name="Google Shape;440;g2ca82e0b66e_0_289: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ca82e0b66e_0_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40" name="Google Shape;140;g2ca82e0b66e_0_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ca82e0b66e_0_15: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56" name="Google Shape;156;g2ca82e0b66e_0_15: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ca82e0b66e_0_31: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73" name="Google Shape;173;g2ca82e0b66e_0_31: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ca82e0b66e_0_62: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89" name="Google Shape;189;g2ca82e0b66e_0_62: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ca82e0b66e_0_47: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06" name="Google Shape;206;g2ca82e0b66e_0_47: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ca82e0b66e_0_78: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22" name="Google Shape;222;g2ca82e0b66e_0_78: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ca82e0b66e_0_95: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40" name="Google Shape;240;g2ca82e0b66e_0_95: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29" name="Shape 29"/>
        <p:cNvGrpSpPr/>
        <p:nvPr/>
      </p:nvGrpSpPr>
      <p:grpSpPr>
        <a:xfrm>
          <a:off x="0" y="0"/>
          <a:ext cx="0" cy="0"/>
          <a:chOff x="0" y="0"/>
          <a:chExt cx="0" cy="0"/>
        </a:xfrm>
      </p:grpSpPr>
      <p:sp>
        <p:nvSpPr>
          <p:cNvPr id="30" name="Google Shape;30;p39"/>
          <p:cNvSpPr txBox="1"/>
          <p:nvPr>
            <p:ph type="ctrTitle"/>
          </p:nvPr>
        </p:nvSpPr>
        <p:spPr>
          <a:xfrm>
            <a:off x="2971800" y="1828800"/>
            <a:ext cx="6019800" cy="2209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5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9"/>
          <p:cNvSpPr txBox="1"/>
          <p:nvPr>
            <p:ph idx="1" type="subTitle"/>
          </p:nvPr>
        </p:nvSpPr>
        <p:spPr>
          <a:xfrm>
            <a:off x="2971800" y="4267200"/>
            <a:ext cx="6019800" cy="1752600"/>
          </a:xfrm>
          <a:prstGeom prst="rect">
            <a:avLst/>
          </a:prstGeom>
          <a:noFill/>
          <a:ln>
            <a:noFill/>
          </a:ln>
        </p:spPr>
        <p:txBody>
          <a:bodyPr anchorCtr="0" anchor="t" bIns="45700" lIns="91425" spcFirstLastPara="1" rIns="91425" wrap="square" tIns="45700">
            <a:noAutofit/>
          </a:bodyPr>
          <a:lstStyle>
            <a:lvl1pPr lvl="0" algn="l">
              <a:spcBef>
                <a:spcPts val="680"/>
              </a:spcBef>
              <a:spcAft>
                <a:spcPts val="0"/>
              </a:spcAft>
              <a:buSzPts val="2550"/>
              <a:buFont typeface="Noto Sans Symbols"/>
              <a:buNone/>
              <a:defRPr sz="3400"/>
            </a:lvl1pPr>
            <a:lvl2pPr lvl="1" algn="l">
              <a:spcBef>
                <a:spcPts val="360"/>
              </a:spcBef>
              <a:spcAft>
                <a:spcPts val="0"/>
              </a:spcAft>
              <a:buSzPts val="144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32" name="Google Shape;32;p39"/>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101" name="Shape 101"/>
        <p:cNvGrpSpPr/>
        <p:nvPr/>
      </p:nvGrpSpPr>
      <p:grpSpPr>
        <a:xfrm>
          <a:off x="0" y="0"/>
          <a:ext cx="0" cy="0"/>
          <a:chOff x="0" y="0"/>
          <a:chExt cx="0" cy="0"/>
        </a:xfrm>
      </p:grpSpPr>
      <p:sp>
        <p:nvSpPr>
          <p:cNvPr id="102" name="Google Shape;102;p49"/>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49"/>
          <p:cNvSpPr txBox="1"/>
          <p:nvPr>
            <p:ph idx="1" type="body"/>
          </p:nvPr>
        </p:nvSpPr>
        <p:spPr>
          <a:xfrm>
            <a:off x="457200" y="1981200"/>
            <a:ext cx="4038600" cy="3886200"/>
          </a:xfrm>
          <a:prstGeom prst="rect">
            <a:avLst/>
          </a:prstGeom>
          <a:noFill/>
          <a:ln>
            <a:noFill/>
          </a:ln>
        </p:spPr>
        <p:txBody>
          <a:bodyPr anchorCtr="0" anchor="t" bIns="45700" lIns="91425" spcFirstLastPara="1" rIns="91425" wrap="square" tIns="45700">
            <a:noAutofit/>
          </a:bodyPr>
          <a:lstStyle>
            <a:lvl1pPr indent="-361950" lvl="0" marL="457200" algn="l">
              <a:spcBef>
                <a:spcPts val="560"/>
              </a:spcBef>
              <a:spcAft>
                <a:spcPts val="0"/>
              </a:spcAft>
              <a:buSzPts val="2100"/>
              <a:buChar char="■"/>
              <a:defRPr sz="2800"/>
            </a:lvl1pPr>
            <a:lvl2pPr indent="-350519" lvl="1" marL="914400" algn="l">
              <a:spcBef>
                <a:spcPts val="480"/>
              </a:spcBef>
              <a:spcAft>
                <a:spcPts val="0"/>
              </a:spcAft>
              <a:buSzPts val="1920"/>
              <a:buChar char="◻"/>
              <a:defRPr sz="2400"/>
            </a:lvl2pPr>
            <a:lvl3pPr indent="-311150" lvl="2" marL="1371600" algn="l">
              <a:spcBef>
                <a:spcPts val="400"/>
              </a:spcBef>
              <a:spcAft>
                <a:spcPts val="0"/>
              </a:spcAft>
              <a:buSzPts val="1300"/>
              <a:buChar char="■"/>
              <a:defRPr sz="2000"/>
            </a:lvl3pPr>
            <a:lvl4pPr indent="-308610" lvl="3" marL="1828800" algn="l">
              <a:spcBef>
                <a:spcPts val="360"/>
              </a:spcBef>
              <a:spcAft>
                <a:spcPts val="0"/>
              </a:spcAft>
              <a:buSzPts val="126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4" name="Google Shape;104;p49"/>
          <p:cNvSpPr txBox="1"/>
          <p:nvPr>
            <p:ph idx="2" type="body"/>
          </p:nvPr>
        </p:nvSpPr>
        <p:spPr>
          <a:xfrm>
            <a:off x="4648200" y="1981200"/>
            <a:ext cx="4038600" cy="3886200"/>
          </a:xfrm>
          <a:prstGeom prst="rect">
            <a:avLst/>
          </a:prstGeom>
          <a:noFill/>
          <a:ln>
            <a:noFill/>
          </a:ln>
        </p:spPr>
        <p:txBody>
          <a:bodyPr anchorCtr="0" anchor="t" bIns="45700" lIns="91425" spcFirstLastPara="1" rIns="91425" wrap="square" tIns="45700">
            <a:noAutofit/>
          </a:bodyPr>
          <a:lstStyle>
            <a:lvl1pPr indent="-361950" lvl="0" marL="457200" algn="l">
              <a:spcBef>
                <a:spcPts val="560"/>
              </a:spcBef>
              <a:spcAft>
                <a:spcPts val="0"/>
              </a:spcAft>
              <a:buSzPts val="2100"/>
              <a:buChar char="■"/>
              <a:defRPr sz="2800"/>
            </a:lvl1pPr>
            <a:lvl2pPr indent="-350519" lvl="1" marL="914400" algn="l">
              <a:spcBef>
                <a:spcPts val="480"/>
              </a:spcBef>
              <a:spcAft>
                <a:spcPts val="0"/>
              </a:spcAft>
              <a:buSzPts val="1920"/>
              <a:buChar char="◻"/>
              <a:defRPr sz="2400"/>
            </a:lvl2pPr>
            <a:lvl3pPr indent="-311150" lvl="2" marL="1371600" algn="l">
              <a:spcBef>
                <a:spcPts val="400"/>
              </a:spcBef>
              <a:spcAft>
                <a:spcPts val="0"/>
              </a:spcAft>
              <a:buSzPts val="1300"/>
              <a:buChar char="■"/>
              <a:defRPr sz="2000"/>
            </a:lvl3pPr>
            <a:lvl4pPr indent="-308610" lvl="3" marL="1828800" algn="l">
              <a:spcBef>
                <a:spcPts val="360"/>
              </a:spcBef>
              <a:spcAft>
                <a:spcPts val="0"/>
              </a:spcAft>
              <a:buSzPts val="126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5" name="Google Shape;105;p4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4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49"/>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108" name="Shape 108"/>
        <p:cNvGrpSpPr/>
        <p:nvPr/>
      </p:nvGrpSpPr>
      <p:grpSpPr>
        <a:xfrm>
          <a:off x="0" y="0"/>
          <a:ext cx="0" cy="0"/>
          <a:chOff x="0" y="0"/>
          <a:chExt cx="0" cy="0"/>
        </a:xfrm>
      </p:grpSpPr>
      <p:sp>
        <p:nvSpPr>
          <p:cNvPr id="109" name="Google Shape;109;p5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5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500"/>
              <a:buNone/>
              <a:defRPr sz="2000"/>
            </a:lvl1pPr>
            <a:lvl2pPr indent="-228600" lvl="1" marL="914400" algn="l">
              <a:spcBef>
                <a:spcPts val="360"/>
              </a:spcBef>
              <a:spcAft>
                <a:spcPts val="0"/>
              </a:spcAft>
              <a:buSzPts val="1440"/>
              <a:buNone/>
              <a:defRPr sz="1800"/>
            </a:lvl2pPr>
            <a:lvl3pPr indent="-228600" lvl="2" marL="1371600" algn="l">
              <a:spcBef>
                <a:spcPts val="320"/>
              </a:spcBef>
              <a:spcAft>
                <a:spcPts val="0"/>
              </a:spcAft>
              <a:buSzPts val="1040"/>
              <a:buNone/>
              <a:defRPr sz="1600"/>
            </a:lvl3pPr>
            <a:lvl4pPr indent="-228600" lvl="3" marL="1828800" algn="l">
              <a:spcBef>
                <a:spcPts val="280"/>
              </a:spcBef>
              <a:spcAft>
                <a:spcPts val="0"/>
              </a:spcAft>
              <a:buSzPts val="980"/>
              <a:buNone/>
              <a:defRPr sz="1400"/>
            </a:lvl4pPr>
            <a:lvl5pPr indent="-228600" lvl="4" marL="2286000" algn="l">
              <a:spcBef>
                <a:spcPts val="280"/>
              </a:spcBef>
              <a:spcAft>
                <a:spcPts val="0"/>
              </a:spcAft>
              <a:buSzPts val="1400"/>
              <a:buNone/>
              <a:defRPr sz="1400"/>
            </a:lvl5pPr>
            <a:lvl6pPr indent="-228600" lvl="5" marL="2743200" algn="l">
              <a:spcBef>
                <a:spcPts val="280"/>
              </a:spcBef>
              <a:spcAft>
                <a:spcPts val="0"/>
              </a:spcAft>
              <a:buSzPts val="1400"/>
              <a:buNone/>
              <a:defRPr sz="1400"/>
            </a:lvl6pPr>
            <a:lvl7pPr indent="-228600" lvl="6" marL="3200400" algn="l">
              <a:spcBef>
                <a:spcPts val="280"/>
              </a:spcBef>
              <a:spcAft>
                <a:spcPts val="0"/>
              </a:spcAft>
              <a:buSzPts val="1400"/>
              <a:buNone/>
              <a:defRPr sz="1400"/>
            </a:lvl7pPr>
            <a:lvl8pPr indent="-228600" lvl="7" marL="3657600" algn="l">
              <a:spcBef>
                <a:spcPts val="280"/>
              </a:spcBef>
              <a:spcAft>
                <a:spcPts val="0"/>
              </a:spcAft>
              <a:buSzPts val="1400"/>
              <a:buNone/>
              <a:defRPr sz="1400"/>
            </a:lvl8pPr>
            <a:lvl9pPr indent="-228600" lvl="8" marL="4114800" algn="l">
              <a:spcBef>
                <a:spcPts val="280"/>
              </a:spcBef>
              <a:spcAft>
                <a:spcPts val="0"/>
              </a:spcAft>
              <a:buSzPts val="1400"/>
              <a:buNone/>
              <a:defRPr sz="1400"/>
            </a:lvl9pPr>
          </a:lstStyle>
          <a:p/>
        </p:txBody>
      </p:sp>
      <p:sp>
        <p:nvSpPr>
          <p:cNvPr id="111" name="Google Shape;111;p5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5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5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Αντικείμενο" type="obj">
  <p:cSld name="OBJECT">
    <p:spTree>
      <p:nvGrpSpPr>
        <p:cNvPr id="51" name="Shape 51"/>
        <p:cNvGrpSpPr/>
        <p:nvPr/>
      </p:nvGrpSpPr>
      <p:grpSpPr>
        <a:xfrm>
          <a:off x="0" y="0"/>
          <a:ext cx="0" cy="0"/>
          <a:chOff x="0" y="0"/>
          <a:chExt cx="0" cy="0"/>
        </a:xfrm>
      </p:grpSpPr>
      <p:sp>
        <p:nvSpPr>
          <p:cNvPr id="52" name="Google Shape;52;p41"/>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1"/>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4" name="Google Shape;54;p41"/>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1"/>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41"/>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57" name="Shape 57"/>
        <p:cNvGrpSpPr/>
        <p:nvPr/>
      </p:nvGrpSpPr>
      <p:grpSpPr>
        <a:xfrm>
          <a:off x="0" y="0"/>
          <a:ext cx="0" cy="0"/>
          <a:chOff x="0" y="0"/>
          <a:chExt cx="0" cy="0"/>
        </a:xfrm>
      </p:grpSpPr>
      <p:sp>
        <p:nvSpPr>
          <p:cNvPr id="58" name="Google Shape;58;p42"/>
          <p:cNvSpPr txBox="1"/>
          <p:nvPr>
            <p:ph type="title"/>
          </p:nvPr>
        </p:nvSpPr>
        <p:spPr>
          <a:xfrm rot="5400000">
            <a:off x="4953000" y="2133600"/>
            <a:ext cx="5410200"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p:nvPr>
            <p:ph idx="1" type="body"/>
          </p:nvPr>
        </p:nvSpPr>
        <p:spPr>
          <a:xfrm rot="5400000">
            <a:off x="762000" y="152400"/>
            <a:ext cx="5410200" cy="60198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0" name="Google Shape;60;p4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p42"/>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63" name="Shape 63"/>
        <p:cNvGrpSpPr/>
        <p:nvPr/>
      </p:nvGrpSpPr>
      <p:grpSpPr>
        <a:xfrm>
          <a:off x="0" y="0"/>
          <a:ext cx="0" cy="0"/>
          <a:chOff x="0" y="0"/>
          <a:chExt cx="0" cy="0"/>
        </a:xfrm>
      </p:grpSpPr>
      <p:sp>
        <p:nvSpPr>
          <p:cNvPr id="64" name="Google Shape;64;p43"/>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3"/>
          <p:cNvSpPr txBox="1"/>
          <p:nvPr>
            <p:ph idx="1" type="body"/>
          </p:nvPr>
        </p:nvSpPr>
        <p:spPr>
          <a:xfrm rot="5400000">
            <a:off x="2628900" y="-190500"/>
            <a:ext cx="3886200" cy="82296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4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43"/>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9" name="Shape 69"/>
        <p:cNvGrpSpPr/>
        <p:nvPr/>
      </p:nvGrpSpPr>
      <p:grpSpPr>
        <a:xfrm>
          <a:off x="0" y="0"/>
          <a:ext cx="0" cy="0"/>
          <a:chOff x="0" y="0"/>
          <a:chExt cx="0" cy="0"/>
        </a:xfrm>
      </p:grpSpPr>
      <p:sp>
        <p:nvSpPr>
          <p:cNvPr id="70" name="Google Shape;70;p4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4"/>
          <p:cNvSpPr/>
          <p:nvPr>
            <p:ph idx="2" type="pic"/>
          </p:nvPr>
        </p:nvSpPr>
        <p:spPr>
          <a:xfrm>
            <a:off x="1792288" y="612775"/>
            <a:ext cx="5486400" cy="4114800"/>
          </a:xfrm>
          <a:prstGeom prst="rect">
            <a:avLst/>
          </a:prstGeom>
          <a:noFill/>
          <a:ln>
            <a:noFill/>
          </a:ln>
        </p:spPr>
      </p:sp>
      <p:sp>
        <p:nvSpPr>
          <p:cNvPr id="72" name="Google Shape;72;p4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73" name="Google Shape;73;p4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44"/>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76" name="Shape 76"/>
        <p:cNvGrpSpPr/>
        <p:nvPr/>
      </p:nvGrpSpPr>
      <p:grpSpPr>
        <a:xfrm>
          <a:off x="0" y="0"/>
          <a:ext cx="0" cy="0"/>
          <a:chOff x="0" y="0"/>
          <a:chExt cx="0" cy="0"/>
        </a:xfrm>
      </p:grpSpPr>
      <p:sp>
        <p:nvSpPr>
          <p:cNvPr id="77" name="Google Shape;77;p4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81000" lvl="0" marL="457200" algn="l">
              <a:spcBef>
                <a:spcPts val="640"/>
              </a:spcBef>
              <a:spcAft>
                <a:spcPts val="0"/>
              </a:spcAft>
              <a:buSzPts val="2400"/>
              <a:buChar char="■"/>
              <a:defRPr sz="3200"/>
            </a:lvl1pPr>
            <a:lvl2pPr indent="-370840" lvl="1" marL="914400" algn="l">
              <a:spcBef>
                <a:spcPts val="560"/>
              </a:spcBef>
              <a:spcAft>
                <a:spcPts val="0"/>
              </a:spcAft>
              <a:buSzPts val="2240"/>
              <a:buChar char="◻"/>
              <a:defRPr sz="2800"/>
            </a:lvl2pPr>
            <a:lvl3pPr indent="-327660" lvl="2" marL="1371600" algn="l">
              <a:spcBef>
                <a:spcPts val="480"/>
              </a:spcBef>
              <a:spcAft>
                <a:spcPts val="0"/>
              </a:spcAft>
              <a:buSzPts val="1560"/>
              <a:buChar char="■"/>
              <a:defRPr sz="2400"/>
            </a:lvl3pPr>
            <a:lvl4pPr indent="-317500" lvl="3" marL="1828800" algn="l">
              <a:spcBef>
                <a:spcPts val="400"/>
              </a:spcBef>
              <a:spcAft>
                <a:spcPts val="0"/>
              </a:spcAft>
              <a:buSzPts val="14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79" name="Google Shape;79;p4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80" name="Google Shape;80;p4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45"/>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83" name="Shape 83"/>
        <p:cNvGrpSpPr/>
        <p:nvPr/>
      </p:nvGrpSpPr>
      <p:grpSpPr>
        <a:xfrm>
          <a:off x="0" y="0"/>
          <a:ext cx="0" cy="0"/>
          <a:chOff x="0" y="0"/>
          <a:chExt cx="0" cy="0"/>
        </a:xfrm>
      </p:grpSpPr>
      <p:sp>
        <p:nvSpPr>
          <p:cNvPr id="84" name="Google Shape;84;p4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6"/>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46"/>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87" name="Shape 87"/>
        <p:cNvGrpSpPr/>
        <p:nvPr/>
      </p:nvGrpSpPr>
      <p:grpSpPr>
        <a:xfrm>
          <a:off x="0" y="0"/>
          <a:ext cx="0" cy="0"/>
          <a:chOff x="0" y="0"/>
          <a:chExt cx="0" cy="0"/>
        </a:xfrm>
      </p:grpSpPr>
      <p:sp>
        <p:nvSpPr>
          <p:cNvPr id="88" name="Google Shape;88;p47"/>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47"/>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92" name="Shape 92"/>
        <p:cNvGrpSpPr/>
        <p:nvPr/>
      </p:nvGrpSpPr>
      <p:grpSpPr>
        <a:xfrm>
          <a:off x="0" y="0"/>
          <a:ext cx="0" cy="0"/>
          <a:chOff x="0" y="0"/>
          <a:chExt cx="0" cy="0"/>
        </a:xfrm>
      </p:grpSpPr>
      <p:sp>
        <p:nvSpPr>
          <p:cNvPr id="93" name="Google Shape;93;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5" name="Google Shape;95;p4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42900" lvl="0" marL="457200" algn="l">
              <a:spcBef>
                <a:spcPts val="480"/>
              </a:spcBef>
              <a:spcAft>
                <a:spcPts val="0"/>
              </a:spcAft>
              <a:buSzPts val="1800"/>
              <a:buChar char="■"/>
              <a:defRPr sz="2400"/>
            </a:lvl1pPr>
            <a:lvl2pPr indent="-330200" lvl="1" marL="914400" algn="l">
              <a:spcBef>
                <a:spcPts val="400"/>
              </a:spcBef>
              <a:spcAft>
                <a:spcPts val="0"/>
              </a:spcAft>
              <a:buSzPts val="1600"/>
              <a:buChar char="◻"/>
              <a:defRPr sz="2000"/>
            </a:lvl2pPr>
            <a:lvl3pPr indent="-302894" lvl="2" marL="1371600" algn="l">
              <a:spcBef>
                <a:spcPts val="360"/>
              </a:spcBef>
              <a:spcAft>
                <a:spcPts val="0"/>
              </a:spcAft>
              <a:buSzPts val="1170"/>
              <a:buChar char="■"/>
              <a:defRPr sz="1800"/>
            </a:lvl3pPr>
            <a:lvl4pPr indent="-299719" lvl="3" marL="1828800" algn="l">
              <a:spcBef>
                <a:spcPts val="320"/>
              </a:spcBef>
              <a:spcAft>
                <a:spcPts val="0"/>
              </a:spcAft>
              <a:buSzPts val="112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6" name="Google Shape;96;p4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7" name="Google Shape;97;p4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42900" lvl="0" marL="457200" algn="l">
              <a:spcBef>
                <a:spcPts val="480"/>
              </a:spcBef>
              <a:spcAft>
                <a:spcPts val="0"/>
              </a:spcAft>
              <a:buSzPts val="1800"/>
              <a:buChar char="■"/>
              <a:defRPr sz="2400"/>
            </a:lvl1pPr>
            <a:lvl2pPr indent="-330200" lvl="1" marL="914400" algn="l">
              <a:spcBef>
                <a:spcPts val="400"/>
              </a:spcBef>
              <a:spcAft>
                <a:spcPts val="0"/>
              </a:spcAft>
              <a:buSzPts val="1600"/>
              <a:buChar char="◻"/>
              <a:defRPr sz="2000"/>
            </a:lvl2pPr>
            <a:lvl3pPr indent="-302894" lvl="2" marL="1371600" algn="l">
              <a:spcBef>
                <a:spcPts val="360"/>
              </a:spcBef>
              <a:spcAft>
                <a:spcPts val="0"/>
              </a:spcAft>
              <a:buSzPts val="1170"/>
              <a:buChar char="■"/>
              <a:defRPr sz="1800"/>
            </a:lvl3pPr>
            <a:lvl4pPr indent="-299719" lvl="3" marL="1828800" algn="l">
              <a:spcBef>
                <a:spcPts val="320"/>
              </a:spcBef>
              <a:spcAft>
                <a:spcPts val="0"/>
              </a:spcAft>
              <a:buSzPts val="112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8" name="Google Shape;98;p4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48"/>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theme" Target="../theme/theme1.xml"/><Relationship Id="rId10" Type="http://schemas.openxmlformats.org/officeDocument/2006/relationships/slideLayout" Target="../slideLayouts/slideLayout1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38"/>
          <p:cNvGrpSpPr/>
          <p:nvPr/>
        </p:nvGrpSpPr>
        <p:grpSpPr>
          <a:xfrm>
            <a:off x="0" y="0"/>
            <a:ext cx="9144000" cy="6858000"/>
            <a:chOff x="0" y="0"/>
            <a:chExt cx="5760" cy="4320"/>
          </a:xfrm>
        </p:grpSpPr>
        <p:sp>
          <p:nvSpPr>
            <p:cNvPr id="11" name="Google Shape;11;p38"/>
            <p:cNvSpPr txBox="1"/>
            <p:nvPr/>
          </p:nvSpPr>
          <p:spPr>
            <a:xfrm>
              <a:off x="0" y="0"/>
              <a:ext cx="2208" cy="4320"/>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 name="Google Shape;12;p38"/>
            <p:cNvSpPr txBox="1"/>
            <p:nvPr/>
          </p:nvSpPr>
          <p:spPr>
            <a:xfrm>
              <a:off x="1081" y="1065"/>
              <a:ext cx="4679" cy="1596"/>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13" name="Google Shape;13;p38"/>
            <p:cNvGrpSpPr/>
            <p:nvPr/>
          </p:nvGrpSpPr>
          <p:grpSpPr>
            <a:xfrm>
              <a:off x="0" y="672"/>
              <a:ext cx="1806" cy="1989"/>
              <a:chOff x="0" y="672"/>
              <a:chExt cx="1806" cy="1989"/>
            </a:xfrm>
          </p:grpSpPr>
          <p:sp>
            <p:nvSpPr>
              <p:cNvPr id="14" name="Google Shape;14;p38"/>
              <p:cNvSpPr txBox="1"/>
              <p:nvPr/>
            </p:nvSpPr>
            <p:spPr>
              <a:xfrm>
                <a:off x="361" y="2257"/>
                <a:ext cx="363" cy="404"/>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 name="Google Shape;15;p38"/>
              <p:cNvSpPr txBox="1"/>
              <p:nvPr/>
            </p:nvSpPr>
            <p:spPr>
              <a:xfrm>
                <a:off x="1081" y="1065"/>
                <a:ext cx="362" cy="405"/>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 name="Google Shape;16;p38"/>
              <p:cNvSpPr txBox="1"/>
              <p:nvPr/>
            </p:nvSpPr>
            <p:spPr>
              <a:xfrm>
                <a:off x="1437" y="672"/>
                <a:ext cx="369" cy="400"/>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 name="Google Shape;17;p38"/>
              <p:cNvSpPr txBox="1"/>
              <p:nvPr/>
            </p:nvSpPr>
            <p:spPr>
              <a:xfrm>
                <a:off x="719" y="2257"/>
                <a:ext cx="368" cy="404"/>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 name="Google Shape;18;p38"/>
              <p:cNvSpPr txBox="1"/>
              <p:nvPr/>
            </p:nvSpPr>
            <p:spPr>
              <a:xfrm>
                <a:off x="1437" y="1065"/>
                <a:ext cx="369" cy="405"/>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 name="Google Shape;19;p38"/>
              <p:cNvSpPr txBox="1"/>
              <p:nvPr/>
            </p:nvSpPr>
            <p:spPr>
              <a:xfrm>
                <a:off x="719" y="1464"/>
                <a:ext cx="368" cy="399"/>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 name="Google Shape;20;p38"/>
              <p:cNvSpPr txBox="1"/>
              <p:nvPr/>
            </p:nvSpPr>
            <p:spPr>
              <a:xfrm>
                <a:off x="0" y="1464"/>
                <a:ext cx="367" cy="39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 name="Google Shape;21;p38"/>
              <p:cNvSpPr txBox="1"/>
              <p:nvPr/>
            </p:nvSpPr>
            <p:spPr>
              <a:xfrm>
                <a:off x="1081" y="1464"/>
                <a:ext cx="362" cy="399"/>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 name="Google Shape;22;p38"/>
              <p:cNvSpPr txBox="1"/>
              <p:nvPr/>
            </p:nvSpPr>
            <p:spPr>
              <a:xfrm>
                <a:off x="361" y="1857"/>
                <a:ext cx="363" cy="406"/>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 name="Google Shape;23;p38"/>
              <p:cNvSpPr txBox="1"/>
              <p:nvPr/>
            </p:nvSpPr>
            <p:spPr>
              <a:xfrm>
                <a:off x="719" y="1857"/>
                <a:ext cx="368" cy="406"/>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sp>
        <p:nvSpPr>
          <p:cNvPr id="24" name="Google Shape;24;p38"/>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25" name="Google Shape;25;p38"/>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640"/>
              </a:spcBef>
              <a:spcAft>
                <a:spcPts val="0"/>
              </a:spcAft>
              <a:buClr>
                <a:schemeClr val="lt2"/>
              </a:buClr>
              <a:buSzPts val="2400"/>
              <a:buFont typeface="Noto Sans Symbols"/>
              <a:buChar char="■"/>
              <a:defRPr b="0" i="0" sz="3200" u="none" cap="none" strike="noStrike">
                <a:solidFill>
                  <a:schemeClr val="dk1"/>
                </a:solidFill>
                <a:latin typeface="Arial"/>
                <a:ea typeface="Arial"/>
                <a:cs typeface="Arial"/>
                <a:sym typeface="Arial"/>
              </a:defRPr>
            </a:lvl1pPr>
            <a:lvl2pPr indent="-370840" lvl="1" marL="914400" marR="0" rtl="0" algn="l">
              <a:spcBef>
                <a:spcPts val="560"/>
              </a:spcBef>
              <a:spcAft>
                <a:spcPts val="0"/>
              </a:spcAft>
              <a:buClr>
                <a:schemeClr val="accent2"/>
              </a:buClr>
              <a:buSzPts val="2240"/>
              <a:buFont typeface="Noto Sans Symbols"/>
              <a:buChar char="◻"/>
              <a:defRPr b="0" i="0" sz="2800" u="none" cap="none" strike="noStrike">
                <a:solidFill>
                  <a:schemeClr val="dk1"/>
                </a:solidFill>
                <a:latin typeface="Arial"/>
                <a:ea typeface="Arial"/>
                <a:cs typeface="Arial"/>
                <a:sym typeface="Arial"/>
              </a:defRPr>
            </a:lvl2pPr>
            <a:lvl3pPr indent="-327660" lvl="2" marL="1371600" marR="0" rtl="0" algn="l">
              <a:spcBef>
                <a:spcPts val="480"/>
              </a:spcBef>
              <a:spcAft>
                <a:spcPts val="0"/>
              </a:spcAft>
              <a:buClr>
                <a:schemeClr val="lt2"/>
              </a:buClr>
              <a:buSzPts val="1560"/>
              <a:buFont typeface="Noto Sans Symbols"/>
              <a:buChar char="■"/>
              <a:defRPr b="0" i="0" sz="24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26" name="Google Shape;26;p38"/>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 name="Google Shape;27;p3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3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4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7" name="Google Shape;37;p4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grpSp>
        <p:nvGrpSpPr>
          <p:cNvPr id="38" name="Google Shape;38;p40"/>
          <p:cNvGrpSpPr/>
          <p:nvPr/>
        </p:nvGrpSpPr>
        <p:grpSpPr>
          <a:xfrm>
            <a:off x="0" y="0"/>
            <a:ext cx="9144000" cy="546100"/>
            <a:chOff x="0" y="0"/>
            <a:chExt cx="5760" cy="344"/>
          </a:xfrm>
        </p:grpSpPr>
        <p:sp>
          <p:nvSpPr>
            <p:cNvPr id="39" name="Google Shape;39;p40"/>
            <p:cNvSpPr txBox="1"/>
            <p:nvPr/>
          </p:nvSpPr>
          <p:spPr>
            <a:xfrm>
              <a:off x="0" y="0"/>
              <a:ext cx="180" cy="336"/>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 name="Google Shape;40;p40"/>
            <p:cNvSpPr txBox="1"/>
            <p:nvPr/>
          </p:nvSpPr>
          <p:spPr>
            <a:xfrm>
              <a:off x="260" y="85"/>
              <a:ext cx="5500" cy="173"/>
            </a:xfrm>
            <a:prstGeom prst="rect">
              <a:avLst/>
            </a:prstGeom>
            <a:gradFill>
              <a:gsLst>
                <a:gs pos="0">
                  <a:schemeClr val="lt2"/>
                </a:gs>
                <a:gs pos="100000">
                  <a:schemeClr val="lt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 name="Google Shape;41;p40"/>
            <p:cNvSpPr txBox="1"/>
            <p:nvPr/>
          </p:nvSpPr>
          <p:spPr>
            <a:xfrm>
              <a:off x="258" y="85"/>
              <a:ext cx="87" cy="89"/>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 name="Google Shape;42;p40"/>
            <p:cNvSpPr txBox="1"/>
            <p:nvPr/>
          </p:nvSpPr>
          <p:spPr>
            <a:xfrm>
              <a:off x="345" y="0"/>
              <a:ext cx="88" cy="87"/>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 name="Google Shape;43;p40"/>
            <p:cNvSpPr txBox="1"/>
            <p:nvPr/>
          </p:nvSpPr>
          <p:spPr>
            <a:xfrm>
              <a:off x="345" y="85"/>
              <a:ext cx="88" cy="89"/>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 name="Google Shape;44;p40"/>
            <p:cNvSpPr txBox="1"/>
            <p:nvPr/>
          </p:nvSpPr>
          <p:spPr>
            <a:xfrm>
              <a:off x="173" y="173"/>
              <a:ext cx="86" cy="87"/>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 name="Google Shape;45;p40"/>
            <p:cNvSpPr txBox="1"/>
            <p:nvPr/>
          </p:nvSpPr>
          <p:spPr>
            <a:xfrm>
              <a:off x="83" y="86"/>
              <a:ext cx="89"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 name="Google Shape;46;p40"/>
            <p:cNvSpPr txBox="1"/>
            <p:nvPr/>
          </p:nvSpPr>
          <p:spPr>
            <a:xfrm>
              <a:off x="258" y="171"/>
              <a:ext cx="87" cy="87"/>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 name="Google Shape;47;p40"/>
            <p:cNvSpPr txBox="1"/>
            <p:nvPr/>
          </p:nvSpPr>
          <p:spPr>
            <a:xfrm>
              <a:off x="173" y="258"/>
              <a:ext cx="86" cy="86"/>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8" name="Google Shape;48;p40"/>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49" name="Google Shape;49;p40"/>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640"/>
              </a:spcBef>
              <a:spcAft>
                <a:spcPts val="0"/>
              </a:spcAft>
              <a:buClr>
                <a:schemeClr val="lt2"/>
              </a:buClr>
              <a:buSzPts val="2400"/>
              <a:buFont typeface="Noto Sans Symbols"/>
              <a:buChar char="■"/>
              <a:defRPr b="0" i="0" sz="3200" u="none" cap="none" strike="noStrike">
                <a:solidFill>
                  <a:schemeClr val="dk1"/>
                </a:solidFill>
                <a:latin typeface="Arial"/>
                <a:ea typeface="Arial"/>
                <a:cs typeface="Arial"/>
                <a:sym typeface="Arial"/>
              </a:defRPr>
            </a:lvl1pPr>
            <a:lvl2pPr indent="-370840" lvl="1" marL="914400" marR="0" rtl="0" algn="l">
              <a:spcBef>
                <a:spcPts val="560"/>
              </a:spcBef>
              <a:spcAft>
                <a:spcPts val="0"/>
              </a:spcAft>
              <a:buClr>
                <a:schemeClr val="accent2"/>
              </a:buClr>
              <a:buSzPts val="2240"/>
              <a:buFont typeface="Noto Sans Symbols"/>
              <a:buChar char="◻"/>
              <a:defRPr b="0" i="0" sz="2800" u="none" cap="none" strike="noStrike">
                <a:solidFill>
                  <a:schemeClr val="dk1"/>
                </a:solidFill>
                <a:latin typeface="Arial"/>
                <a:ea typeface="Arial"/>
                <a:cs typeface="Arial"/>
                <a:sym typeface="Arial"/>
              </a:defRPr>
            </a:lvl2pPr>
            <a:lvl3pPr indent="-327660" lvl="2" marL="1371600" marR="0" rtl="0" algn="l">
              <a:spcBef>
                <a:spcPts val="480"/>
              </a:spcBef>
              <a:spcAft>
                <a:spcPts val="0"/>
              </a:spcAft>
              <a:buClr>
                <a:schemeClr val="lt2"/>
              </a:buClr>
              <a:buSzPts val="1560"/>
              <a:buFont typeface="Noto Sans Symbols"/>
              <a:buChar char="■"/>
              <a:defRPr b="0" i="0" sz="24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0" name="Google Shape;50;p4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6.jp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
          <p:cNvSpPr txBox="1"/>
          <p:nvPr>
            <p:ph type="ctrTitle"/>
          </p:nvPr>
        </p:nvSpPr>
        <p:spPr>
          <a:xfrm>
            <a:off x="2339975" y="1665275"/>
            <a:ext cx="6651600" cy="2373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FF"/>
              </a:buClr>
              <a:buSzPts val="3200"/>
              <a:buFont typeface="Book Antiqua"/>
              <a:buNone/>
            </a:pPr>
            <a:r>
              <a:t/>
            </a:r>
            <a:endParaRPr b="1" sz="3200">
              <a:latin typeface="Book Antiqua"/>
              <a:ea typeface="Book Antiqua"/>
              <a:cs typeface="Book Antiqua"/>
              <a:sym typeface="Book Antiqua"/>
            </a:endParaRPr>
          </a:p>
          <a:p>
            <a:pPr indent="0" lvl="0" marL="0" rtl="0" algn="ctr">
              <a:lnSpc>
                <a:spcPct val="100000"/>
              </a:lnSpc>
              <a:spcBef>
                <a:spcPts val="0"/>
              </a:spcBef>
              <a:spcAft>
                <a:spcPts val="0"/>
              </a:spcAft>
              <a:buClr>
                <a:srgbClr val="FFFFFF"/>
              </a:buClr>
              <a:buSzPts val="3200"/>
              <a:buFont typeface="Book Antiqua"/>
              <a:buNone/>
            </a:pPr>
            <a:r>
              <a:rPr b="1" lang="en-US" sz="2900">
                <a:latin typeface="Book Antiqua"/>
                <a:ea typeface="Book Antiqua"/>
                <a:cs typeface="Book Antiqua"/>
                <a:sym typeface="Book Antiqua"/>
              </a:rPr>
              <a:t>8</a:t>
            </a:r>
            <a:r>
              <a:rPr b="1" i="0" lang="en-US" sz="2900" u="none">
                <a:solidFill>
                  <a:srgbClr val="FFFFFF"/>
                </a:solidFill>
                <a:latin typeface="Book Antiqua"/>
                <a:ea typeface="Book Antiqua"/>
                <a:cs typeface="Book Antiqua"/>
                <a:sym typeface="Book Antiqua"/>
              </a:rPr>
              <a:t>ο μάθημα- </a:t>
            </a:r>
            <a:r>
              <a:rPr b="1" lang="en-US" sz="2900">
                <a:latin typeface="Book Antiqua"/>
                <a:ea typeface="Book Antiqua"/>
                <a:cs typeface="Book Antiqua"/>
                <a:sym typeface="Book Antiqua"/>
              </a:rPr>
              <a:t>Πολιτική Επικοινωνία- ‘’Μετα - πολιτική, χρήση των social media, απο- μεσοποίηση’’</a:t>
            </a:r>
            <a:endParaRPr/>
          </a:p>
        </p:txBody>
      </p:sp>
      <p:sp>
        <p:nvSpPr>
          <p:cNvPr id="119" name="Google Shape;119;p1"/>
          <p:cNvSpPr txBox="1"/>
          <p:nvPr>
            <p:ph idx="1" type="subTitle"/>
          </p:nvPr>
        </p:nvSpPr>
        <p:spPr>
          <a:xfrm>
            <a:off x="1042987" y="4581525"/>
            <a:ext cx="7812087" cy="2087562"/>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SzPts val="1500"/>
              <a:buNone/>
            </a:pPr>
            <a:r>
              <a:rPr b="1" i="0" lang="en-US" sz="2000" u="none">
                <a:solidFill>
                  <a:srgbClr val="000000"/>
                </a:solidFill>
                <a:latin typeface="Garamond"/>
                <a:ea typeface="Garamond"/>
                <a:cs typeface="Garamond"/>
                <a:sym typeface="Garamond"/>
              </a:rPr>
              <a:t>Δρ. Παναγιώτης ΠΑΣΧΑΛΙΔΗΣ</a:t>
            </a:r>
            <a:endParaRPr/>
          </a:p>
          <a:p>
            <a:pPr indent="0" lvl="0" marL="0" rtl="0" algn="ctr">
              <a:lnSpc>
                <a:spcPct val="80000"/>
              </a:lnSpc>
              <a:spcBef>
                <a:spcPts val="0"/>
              </a:spcBef>
              <a:spcAft>
                <a:spcPts val="0"/>
              </a:spcAft>
              <a:buSzPts val="1500"/>
              <a:buNone/>
            </a:pPr>
            <a:r>
              <a:t/>
            </a:r>
            <a:endParaRPr b="1" i="0" sz="2000" u="none">
              <a:solidFill>
                <a:srgbClr val="000000"/>
              </a:solidFill>
              <a:latin typeface="Garamond"/>
              <a:ea typeface="Garamond"/>
              <a:cs typeface="Garamond"/>
              <a:sym typeface="Garamond"/>
            </a:endParaRPr>
          </a:p>
          <a:p>
            <a:pPr indent="0" lvl="0" marL="0" rtl="0" algn="ctr">
              <a:lnSpc>
                <a:spcPct val="80000"/>
              </a:lnSpc>
              <a:spcBef>
                <a:spcPts val="500"/>
              </a:spcBef>
              <a:spcAft>
                <a:spcPts val="0"/>
              </a:spcAft>
              <a:buSzPts val="1350"/>
              <a:buNone/>
            </a:pPr>
            <a:r>
              <a:rPr b="1" i="0" lang="en-US" sz="1800" u="none">
                <a:solidFill>
                  <a:srgbClr val="000000"/>
                </a:solidFill>
                <a:latin typeface="Garamond"/>
                <a:ea typeface="Garamond"/>
                <a:cs typeface="Garamond"/>
                <a:sym typeface="Garamond"/>
              </a:rPr>
              <a:t>Τμήμα Πολιτικής Επιστήμης</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350"/>
              <a:buNone/>
            </a:pPr>
            <a:r>
              <a:rPr b="1" i="0" lang="en-US" sz="1800" u="none">
                <a:solidFill>
                  <a:srgbClr val="000000"/>
                </a:solidFill>
                <a:latin typeface="Garamond"/>
                <a:ea typeface="Garamond"/>
                <a:cs typeface="Garamond"/>
                <a:sym typeface="Garamond"/>
              </a:rPr>
              <a:t>Κομοτηνή, Δημοκρίτειο Πανεπιστήμιο Θράκης</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200"/>
              <a:buNone/>
            </a:pPr>
            <a:r>
              <a:rPr b="1" i="0" lang="en-US" sz="1600" u="none">
                <a:solidFill>
                  <a:srgbClr val="000000"/>
                </a:solidFill>
                <a:latin typeface="Garamond"/>
                <a:ea typeface="Garamond"/>
                <a:cs typeface="Garamond"/>
                <a:sym typeface="Garamond"/>
              </a:rPr>
              <a:t>Email: panagiotispaschalidis314@gmail.com</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200"/>
              <a:buNone/>
            </a:pPr>
            <a:r>
              <a:rPr b="1" i="0" lang="en-US" sz="1600" u="none">
                <a:solidFill>
                  <a:srgbClr val="000000"/>
                </a:solidFill>
                <a:latin typeface="Garamond"/>
                <a:ea typeface="Garamond"/>
                <a:cs typeface="Garamond"/>
                <a:sym typeface="Garamond"/>
              </a:rPr>
              <a:t>Τηλέφωνο Επικοινωνίας: 6981005323</a:t>
            </a:r>
            <a:endParaRPr b="1" i="0" sz="1800" u="none">
              <a:solidFill>
                <a:srgbClr val="000000"/>
              </a:solidFill>
              <a:latin typeface="Garamond"/>
              <a:ea typeface="Garamond"/>
              <a:cs typeface="Garamond"/>
              <a:sym typeface="Garamond"/>
            </a:endParaRPr>
          </a:p>
          <a:p>
            <a:pPr indent="0" lvl="0" marL="0" rtl="0" algn="l">
              <a:spcBef>
                <a:spcPts val="360"/>
              </a:spcBef>
              <a:spcAft>
                <a:spcPts val="0"/>
              </a:spcAft>
              <a:buSzPts val="1350"/>
              <a:buFont typeface="Noto Sans Symbols"/>
              <a:buNone/>
            </a:pPr>
            <a:r>
              <a:t/>
            </a:r>
            <a:endParaRPr b="1" i="0" sz="1800" u="none">
              <a:solidFill>
                <a:srgbClr val="000000"/>
              </a:solidFill>
              <a:latin typeface="Garamond"/>
              <a:ea typeface="Garamond"/>
              <a:cs typeface="Garamond"/>
              <a:sym typeface="Garamond"/>
            </a:endParaRPr>
          </a:p>
        </p:txBody>
      </p:sp>
      <p:pic>
        <p:nvPicPr>
          <p:cNvPr id="120" name="Google Shape;120;p1"/>
          <p:cNvPicPr preferRelativeResize="0"/>
          <p:nvPr/>
        </p:nvPicPr>
        <p:blipFill rotWithShape="1">
          <a:blip r:embed="rId3">
            <a:alphaModFix/>
          </a:blip>
          <a:srcRect b="0" l="0" r="0" t="0"/>
          <a:stretch/>
        </p:blipFill>
        <p:spPr>
          <a:xfrm>
            <a:off x="4921250" y="0"/>
            <a:ext cx="2035175" cy="1565275"/>
          </a:xfrm>
          <a:prstGeom prst="rect">
            <a:avLst/>
          </a:prstGeom>
          <a:noFill/>
          <a:ln>
            <a:noFill/>
          </a:ln>
        </p:spPr>
      </p:pic>
      <p:pic>
        <p:nvPicPr>
          <p:cNvPr id="121" name="Google Shape;121;p1"/>
          <p:cNvPicPr preferRelativeResize="0"/>
          <p:nvPr/>
        </p:nvPicPr>
        <p:blipFill rotWithShape="1">
          <a:blip r:embed="rId4">
            <a:alphaModFix/>
          </a:blip>
          <a:srcRect b="0" l="0" r="0" t="0"/>
          <a:stretch/>
        </p:blipFill>
        <p:spPr>
          <a:xfrm>
            <a:off x="7005637" y="0"/>
            <a:ext cx="2138362" cy="16652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ca82e0b66e_0_112"/>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3. Η πολιτική επικοινωνία ως ερμηνεία παρά ως </a:t>
            </a:r>
            <a:r>
              <a:rPr lang="en-US" sz="1800"/>
              <a:t>περιεχόμενο</a:t>
            </a:r>
            <a:r>
              <a:rPr lang="en-US" sz="1800"/>
              <a:t> και μήνυμα: ο Trump δεν </a:t>
            </a:r>
            <a:r>
              <a:rPr lang="en-US" sz="1800"/>
              <a:t>αναπαρήγαγε</a:t>
            </a:r>
            <a:r>
              <a:rPr lang="en-US" sz="1800"/>
              <a:t> τις κλασικές προσεγγίσεις της πολιτικής επικοινωνίας και την ρητορική (π.χ. έμφαση σε στοιχεία, παραδείγματα, αποδείξεις, συγκρίσεις…). Προτίμησε την επίκληση στο συναίσθημα και </a:t>
            </a:r>
            <a:r>
              <a:rPr lang="en-US" sz="1800"/>
              <a:t>όχι</a:t>
            </a:r>
            <a:r>
              <a:rPr lang="en-US" sz="1800"/>
              <a:t> στο περιεχόμενο, στα σλόγκαν και όχι στη σκέψη και στα επιχειρήματα. Χρησιμοποίησε μια σειρά από στοιχεία όπως </a:t>
            </a:r>
            <a:r>
              <a:rPr lang="en-US" sz="1800"/>
              <a:t>χαρακτηρισμούς</a:t>
            </a:r>
            <a:r>
              <a:rPr lang="en-US" sz="1800"/>
              <a:t> για τους αντιπάλους του και γενικότερα μια γλώσσα που θα καταλάβαινε ο κάθε πολίτης.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4. Λαϊκισμός και επιθετικός λόγος: ο σκοπός του δεν ήταν να εμπνεύσει και να παροτρύνει τους πολίτες να ασχοληθούν με την πολιτική αλλά να αμαυρώσει την εικόνα των πολιτικών ώστε να εμφανιστεί ο σωτήρας και εκείνος που μπορεί να έχει αυθεντική επικοινωνία μαζί τους. </a:t>
            </a:r>
            <a:endParaRPr sz="1800"/>
          </a:p>
          <a:p>
            <a:pPr indent="0" lvl="0" marL="0" rtl="0" algn="just">
              <a:lnSpc>
                <a:spcPct val="115000"/>
              </a:lnSpc>
              <a:spcBef>
                <a:spcPts val="0"/>
              </a:spcBef>
              <a:spcAft>
                <a:spcPts val="0"/>
              </a:spcAft>
              <a:buNone/>
            </a:pPr>
            <a:r>
              <a:t/>
            </a:r>
            <a:endParaRPr sz="2000"/>
          </a:p>
        </p:txBody>
      </p:sp>
      <p:grpSp>
        <p:nvGrpSpPr>
          <p:cNvPr id="259" name="Google Shape;259;g2ca82e0b66e_0_112"/>
          <p:cNvGrpSpPr/>
          <p:nvPr/>
        </p:nvGrpSpPr>
        <p:grpSpPr>
          <a:xfrm>
            <a:off x="0" y="0"/>
            <a:ext cx="8985250" cy="611188"/>
            <a:chOff x="0" y="0"/>
            <a:chExt cx="5660" cy="385"/>
          </a:xfrm>
        </p:grpSpPr>
        <p:sp>
          <p:nvSpPr>
            <p:cNvPr id="260" name="Google Shape;260;g2ca82e0b66e_0_112"/>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1" name="Google Shape;261;g2ca82e0b66e_0_112"/>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2" name="Google Shape;262;g2ca82e0b66e_0_112"/>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3" name="Google Shape;263;g2ca82e0b66e_0_112"/>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4" name="Google Shape;264;g2ca82e0b66e_0_112"/>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5" name="Google Shape;265;g2ca82e0b66e_0_112"/>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6" name="Google Shape;266;g2ca82e0b66e_0_112"/>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7" name="Google Shape;267;g2ca82e0b66e_0_112"/>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8" name="Google Shape;268;g2ca82e0b66e_0_112"/>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69" name="Google Shape;269;g2ca82e0b66e_0_112"/>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8ο  Μάθημα- Πολιτική Επικοινωνία</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ca82e0b66e_0_127"/>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5. Χειραγώγηση των ΜΜΕ: ο Trump επιδίωξε και πέτυχε να έχει μια διαρκή κάλυψη από τα ΜΜΕ. Σε ένα </a:t>
            </a:r>
            <a:r>
              <a:rPr lang="en-US" sz="1800"/>
              <a:t>πλαίσιο</a:t>
            </a:r>
            <a:r>
              <a:rPr lang="en-US" sz="1800"/>
              <a:t> όπου τα ΜΜΕ αναζητούν </a:t>
            </a:r>
            <a:r>
              <a:rPr lang="en-US" sz="1800"/>
              <a:t>διαρκώς</a:t>
            </a:r>
            <a:r>
              <a:rPr lang="en-US" sz="1800"/>
              <a:t> νέο περιεχόμενο και ιδιαίτερα εκείνο που ξεφεύγει από τη συμβατική εκδοχή, ο Trump παρείχε διαρκώς αφορμές ώστε να βρίσκεται στο επίκεντρο της μιντιακής προσοχής. Ο επιθετικός του λόγος και γενικότερα η εκκεντρικότητά του προκαλούσαν διαρκώς το ενδιαφέρον για μεγαλύτερη κάλυψη. Φυσικά, δεν τον ενδιέφερε αν τα ΜΜΕ τον παρουσίαζαν αρνητικά ή θετικά. Το ζητούμενο ήταν να μονοπωλεί ή να κυριαρχεί στην ενημέρωση.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p:txBody>
      </p:sp>
      <p:grpSp>
        <p:nvGrpSpPr>
          <p:cNvPr id="275" name="Google Shape;275;g2ca82e0b66e_0_127"/>
          <p:cNvGrpSpPr/>
          <p:nvPr/>
        </p:nvGrpSpPr>
        <p:grpSpPr>
          <a:xfrm>
            <a:off x="0" y="0"/>
            <a:ext cx="8985250" cy="611188"/>
            <a:chOff x="0" y="0"/>
            <a:chExt cx="5660" cy="385"/>
          </a:xfrm>
        </p:grpSpPr>
        <p:sp>
          <p:nvSpPr>
            <p:cNvPr id="276" name="Google Shape;276;g2ca82e0b66e_0_127"/>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7" name="Google Shape;277;g2ca82e0b66e_0_127"/>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8" name="Google Shape;278;g2ca82e0b66e_0_127"/>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9" name="Google Shape;279;g2ca82e0b66e_0_127"/>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0" name="Google Shape;280;g2ca82e0b66e_0_127"/>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1" name="Google Shape;281;g2ca82e0b66e_0_127"/>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2" name="Google Shape;282;g2ca82e0b66e_0_127"/>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3" name="Google Shape;283;g2ca82e0b66e_0_127"/>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4" name="Google Shape;284;g2ca82e0b66e_0_127"/>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85" name="Google Shape;285;g2ca82e0b66e_0_127"/>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8ο  Μάθημα- Πολιτική Επικοινωνία</a:t>
            </a:r>
            <a:endParaRPr/>
          </a:p>
        </p:txBody>
      </p:sp>
      <p:pic>
        <p:nvPicPr>
          <p:cNvPr id="286" name="Google Shape;286;g2ca82e0b66e_0_127"/>
          <p:cNvPicPr preferRelativeResize="0"/>
          <p:nvPr/>
        </p:nvPicPr>
        <p:blipFill>
          <a:blip r:embed="rId3">
            <a:alphaModFix/>
          </a:blip>
          <a:stretch>
            <a:fillRect/>
          </a:stretch>
        </p:blipFill>
        <p:spPr>
          <a:xfrm>
            <a:off x="4431050" y="4058176"/>
            <a:ext cx="4489699" cy="25256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ca82e0b66e_0_143"/>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p:txBody>
      </p:sp>
      <p:grpSp>
        <p:nvGrpSpPr>
          <p:cNvPr id="292" name="Google Shape;292;g2ca82e0b66e_0_143"/>
          <p:cNvGrpSpPr/>
          <p:nvPr/>
        </p:nvGrpSpPr>
        <p:grpSpPr>
          <a:xfrm>
            <a:off x="0" y="0"/>
            <a:ext cx="8985250" cy="611188"/>
            <a:chOff x="0" y="0"/>
            <a:chExt cx="5660" cy="385"/>
          </a:xfrm>
        </p:grpSpPr>
        <p:sp>
          <p:nvSpPr>
            <p:cNvPr id="293" name="Google Shape;293;g2ca82e0b66e_0_143"/>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4" name="Google Shape;294;g2ca82e0b66e_0_143"/>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5" name="Google Shape;295;g2ca82e0b66e_0_143"/>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6" name="Google Shape;296;g2ca82e0b66e_0_143"/>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7" name="Google Shape;297;g2ca82e0b66e_0_143"/>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8" name="Google Shape;298;g2ca82e0b66e_0_143"/>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9" name="Google Shape;299;g2ca82e0b66e_0_143"/>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0" name="Google Shape;300;g2ca82e0b66e_0_143"/>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1" name="Google Shape;301;g2ca82e0b66e_0_143"/>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02" name="Google Shape;302;g2ca82e0b66e_0_143"/>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8ο  Μάθημα- Πολιτική Επικοινωνία</a:t>
            </a:r>
            <a:endParaRPr/>
          </a:p>
        </p:txBody>
      </p:sp>
      <p:pic>
        <p:nvPicPr>
          <p:cNvPr id="303" name="Google Shape;303;g2ca82e0b66e_0_143"/>
          <p:cNvPicPr preferRelativeResize="0"/>
          <p:nvPr/>
        </p:nvPicPr>
        <p:blipFill>
          <a:blip r:embed="rId3">
            <a:alphaModFix/>
          </a:blip>
          <a:stretch>
            <a:fillRect/>
          </a:stretch>
        </p:blipFill>
        <p:spPr>
          <a:xfrm>
            <a:off x="410675" y="1925125"/>
            <a:ext cx="3373223" cy="2554699"/>
          </a:xfrm>
          <a:prstGeom prst="rect">
            <a:avLst/>
          </a:prstGeom>
          <a:noFill/>
          <a:ln>
            <a:noFill/>
          </a:ln>
        </p:spPr>
      </p:pic>
      <p:pic>
        <p:nvPicPr>
          <p:cNvPr id="304" name="Google Shape;304;g2ca82e0b66e_0_143"/>
          <p:cNvPicPr preferRelativeResize="0"/>
          <p:nvPr/>
        </p:nvPicPr>
        <p:blipFill>
          <a:blip r:embed="rId4">
            <a:alphaModFix/>
          </a:blip>
          <a:stretch>
            <a:fillRect/>
          </a:stretch>
        </p:blipFill>
        <p:spPr>
          <a:xfrm>
            <a:off x="4572000" y="1652275"/>
            <a:ext cx="4413251" cy="3238850"/>
          </a:xfrm>
          <a:prstGeom prst="rect">
            <a:avLst/>
          </a:prstGeom>
          <a:noFill/>
          <a:ln>
            <a:noFill/>
          </a:ln>
        </p:spPr>
      </p:pic>
      <p:pic>
        <p:nvPicPr>
          <p:cNvPr id="305" name="Google Shape;305;g2ca82e0b66e_0_143"/>
          <p:cNvPicPr preferRelativeResize="0"/>
          <p:nvPr/>
        </p:nvPicPr>
        <p:blipFill>
          <a:blip r:embed="rId5">
            <a:alphaModFix/>
          </a:blip>
          <a:stretch>
            <a:fillRect/>
          </a:stretch>
        </p:blipFill>
        <p:spPr>
          <a:xfrm>
            <a:off x="224075" y="4578479"/>
            <a:ext cx="4512174" cy="2016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2ca82e0b66e_0_162"/>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indent="0" lvl="0" marL="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1. Απο- μεσοποίηση ή παράκαμψη των ΜΜΕ (dis-intermediation): είναι η επιλογή του πολιτικού να επικοινωνεί απευθείας με τους πολίτες. Υπάρχει σε πολλούς τομείς (π.χ. στη ψηφιακή οικονομία οι καταναλωτές παρακάμπτουν τους μεσάζοντες).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342900" lvl="0" marL="457200" rtl="0" algn="just">
              <a:lnSpc>
                <a:spcPct val="115000"/>
              </a:lnSpc>
              <a:spcBef>
                <a:spcPts val="0"/>
              </a:spcBef>
              <a:spcAft>
                <a:spcPts val="0"/>
              </a:spcAft>
              <a:buSzPts val="1800"/>
              <a:buChar char="-"/>
            </a:pPr>
            <a:r>
              <a:rPr lang="en-US" sz="1800"/>
              <a:t>ο Trump ήταν ο πρώτος πρόεδρος που το έκανε αυτό. Στην προεκλογική περίοδο παρέκαμψε επικοινωνιολόγους, image makers και εταιρείες δημοσκοπήσεων, ενώ σαν πρόεδρος χρησιμοποίησε την επικοινωνιακή δομή του Λευκού Οίκου για να προωθήσει τη δική του εικόνα και όχι για να διευκολύνει την κατανόηση της ατζέντας από τους δημοσιογράφους. Το πιο χαρακτηριστικό στοιχείο που αποδεικνύει αυτή την πολιτική είναι ο μικρός αριθμός των συνεντεύξεων τύπου που έδωσε.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p:txBody>
      </p:sp>
      <p:grpSp>
        <p:nvGrpSpPr>
          <p:cNvPr id="311" name="Google Shape;311;g2ca82e0b66e_0_162"/>
          <p:cNvGrpSpPr/>
          <p:nvPr/>
        </p:nvGrpSpPr>
        <p:grpSpPr>
          <a:xfrm>
            <a:off x="0" y="0"/>
            <a:ext cx="8985250" cy="611188"/>
            <a:chOff x="0" y="0"/>
            <a:chExt cx="5660" cy="385"/>
          </a:xfrm>
        </p:grpSpPr>
        <p:sp>
          <p:nvSpPr>
            <p:cNvPr id="312" name="Google Shape;312;g2ca82e0b66e_0_162"/>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3" name="Google Shape;313;g2ca82e0b66e_0_162"/>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4" name="Google Shape;314;g2ca82e0b66e_0_162"/>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5" name="Google Shape;315;g2ca82e0b66e_0_162"/>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6" name="Google Shape;316;g2ca82e0b66e_0_162"/>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7" name="Google Shape;317;g2ca82e0b66e_0_162"/>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8" name="Google Shape;318;g2ca82e0b66e_0_162"/>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9" name="Google Shape;319;g2ca82e0b66e_0_162"/>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0" name="Google Shape;320;g2ca82e0b66e_0_162"/>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21" name="Google Shape;321;g2ca82e0b66e_0_162"/>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8ο  Μάθημα- Πολιτική Επικοινωνία</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2ca82e0b66e_0_180"/>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1. Απο- μεσοποίηση ή</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 παράκαμψη των ΜΜΕ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(dis-intermediation):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  (Πηγή, Morini, 2020)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p:txBody>
      </p:sp>
      <p:grpSp>
        <p:nvGrpSpPr>
          <p:cNvPr id="327" name="Google Shape;327;g2ca82e0b66e_0_180"/>
          <p:cNvGrpSpPr/>
          <p:nvPr/>
        </p:nvGrpSpPr>
        <p:grpSpPr>
          <a:xfrm>
            <a:off x="0" y="0"/>
            <a:ext cx="8985250" cy="611188"/>
            <a:chOff x="0" y="0"/>
            <a:chExt cx="5660" cy="385"/>
          </a:xfrm>
        </p:grpSpPr>
        <p:sp>
          <p:nvSpPr>
            <p:cNvPr id="328" name="Google Shape;328;g2ca82e0b66e_0_18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9" name="Google Shape;329;g2ca82e0b66e_0_18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0" name="Google Shape;330;g2ca82e0b66e_0_18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1" name="Google Shape;331;g2ca82e0b66e_0_18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2" name="Google Shape;332;g2ca82e0b66e_0_18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3" name="Google Shape;333;g2ca82e0b66e_0_18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4" name="Google Shape;334;g2ca82e0b66e_0_18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5" name="Google Shape;335;g2ca82e0b66e_0_18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6" name="Google Shape;336;g2ca82e0b66e_0_18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37" name="Google Shape;337;g2ca82e0b66e_0_18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8ο  Μάθημα- Πολιτική Επικοινωνία</a:t>
            </a:r>
            <a:endParaRPr/>
          </a:p>
        </p:txBody>
      </p:sp>
      <p:pic>
        <p:nvPicPr>
          <p:cNvPr id="338" name="Google Shape;338;g2ca82e0b66e_0_180"/>
          <p:cNvPicPr preferRelativeResize="0"/>
          <p:nvPr/>
        </p:nvPicPr>
        <p:blipFill>
          <a:blip r:embed="rId3">
            <a:alphaModFix/>
          </a:blip>
          <a:stretch>
            <a:fillRect/>
          </a:stretch>
        </p:blipFill>
        <p:spPr>
          <a:xfrm>
            <a:off x="3215700" y="1590475"/>
            <a:ext cx="5851125" cy="5182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2ca82e0b66e_0_196"/>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indent="0" lvl="0" marL="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1. Απο- μεσοποίηση ή παράκαμψη των ΜΜΕ (dis-intermediation):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342900" lvl="0" marL="457200" rtl="0" algn="just">
              <a:lnSpc>
                <a:spcPct val="115000"/>
              </a:lnSpc>
              <a:spcBef>
                <a:spcPts val="0"/>
              </a:spcBef>
              <a:spcAft>
                <a:spcPts val="0"/>
              </a:spcAft>
              <a:buSzPts val="1800"/>
              <a:buChar char="-"/>
            </a:pPr>
            <a:r>
              <a:rPr lang="en-US" sz="1800"/>
              <a:t>Προφανώς, η επιλογή του Trump να παρακάμψει τα ΜΜΕ είχε σχέση με την επιλογή να αποφύγει τις δύσκολες ερωτήσεις. </a:t>
            </a:r>
            <a:endParaRPr sz="1800"/>
          </a:p>
          <a:p>
            <a:pPr indent="-342900" lvl="0" marL="457200" rtl="0" algn="just">
              <a:lnSpc>
                <a:spcPct val="115000"/>
              </a:lnSpc>
              <a:spcBef>
                <a:spcPts val="0"/>
              </a:spcBef>
              <a:spcAft>
                <a:spcPts val="0"/>
              </a:spcAft>
              <a:buSzPts val="1800"/>
              <a:buChar char="-"/>
            </a:pPr>
            <a:r>
              <a:rPr lang="en-US" sz="1800"/>
              <a:t>Προτίμησε τον ελλειπτικό λόγο του twitter, όπου στην ουσία δεν υπάρχει αντίλογος κι όπου το νόημα βασίζεται στην εντύπωση και την αμφισημία. </a:t>
            </a:r>
            <a:endParaRPr sz="1800"/>
          </a:p>
          <a:p>
            <a:pPr indent="-342900" lvl="0" marL="457200" rtl="0" algn="just">
              <a:lnSpc>
                <a:spcPct val="115000"/>
              </a:lnSpc>
              <a:spcBef>
                <a:spcPts val="0"/>
              </a:spcBef>
              <a:spcAft>
                <a:spcPts val="0"/>
              </a:spcAft>
              <a:buSzPts val="1800"/>
              <a:buChar char="-"/>
            </a:pPr>
            <a:r>
              <a:rPr lang="en-US" sz="1800"/>
              <a:t>Από τη στιγμή που ανακοίνωσε την υποψηφιότητά του, έγραψε 13.714 tweets και απέκτησε 61 </a:t>
            </a:r>
            <a:r>
              <a:rPr lang="en-US" sz="1800"/>
              <a:t>εκατομμύρια</a:t>
            </a:r>
            <a:r>
              <a:rPr lang="en-US" sz="1800"/>
              <a:t> </a:t>
            </a:r>
            <a:r>
              <a:rPr lang="en-US" sz="1800"/>
              <a:t>ακόλουθους</a:t>
            </a:r>
            <a:r>
              <a:rPr lang="en-US" sz="1800"/>
              <a:t>. Κατά μέσο όρο έγραφε 11 tweets τη μέρα ενώ υπήρξε μέρα που έγραψε 87. </a:t>
            </a:r>
            <a:endParaRPr sz="1800"/>
          </a:p>
          <a:p>
            <a:pPr indent="-342900" lvl="0" marL="457200" rtl="0" algn="just">
              <a:lnSpc>
                <a:spcPct val="115000"/>
              </a:lnSpc>
              <a:spcBef>
                <a:spcPts val="0"/>
              </a:spcBef>
              <a:spcAft>
                <a:spcPts val="0"/>
              </a:spcAft>
              <a:buSzPts val="1800"/>
              <a:buChar char="-"/>
            </a:pPr>
            <a:r>
              <a:rPr lang="en-US" sz="1800"/>
              <a:t>Το 2015 είχε 1 </a:t>
            </a:r>
            <a:r>
              <a:rPr lang="en-US" sz="1800"/>
              <a:t>εκατομμύριο</a:t>
            </a:r>
            <a:r>
              <a:rPr lang="en-US" sz="1800"/>
              <a:t> ακόλουθους, το 2016 15 εκατομμύρια και το 2018 61 εκατομμύρια.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p:txBody>
      </p:sp>
      <p:grpSp>
        <p:nvGrpSpPr>
          <p:cNvPr id="344" name="Google Shape;344;g2ca82e0b66e_0_196"/>
          <p:cNvGrpSpPr/>
          <p:nvPr/>
        </p:nvGrpSpPr>
        <p:grpSpPr>
          <a:xfrm>
            <a:off x="0" y="0"/>
            <a:ext cx="8985250" cy="611188"/>
            <a:chOff x="0" y="0"/>
            <a:chExt cx="5660" cy="385"/>
          </a:xfrm>
        </p:grpSpPr>
        <p:sp>
          <p:nvSpPr>
            <p:cNvPr id="345" name="Google Shape;345;g2ca82e0b66e_0_19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6" name="Google Shape;346;g2ca82e0b66e_0_19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7" name="Google Shape;347;g2ca82e0b66e_0_19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8" name="Google Shape;348;g2ca82e0b66e_0_19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9" name="Google Shape;349;g2ca82e0b66e_0_19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0" name="Google Shape;350;g2ca82e0b66e_0_19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1" name="Google Shape;351;g2ca82e0b66e_0_19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2" name="Google Shape;352;g2ca82e0b66e_0_19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3" name="Google Shape;353;g2ca82e0b66e_0_19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54" name="Google Shape;354;g2ca82e0b66e_0_19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8ο  Μάθημα- Πολιτική Επικοινωνία</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ca82e0b66e_0_211"/>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1. Απο- μεσοποίηση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ή παράκαμψη των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ΜΜΕ (dis-intermediation):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  (Πηγή, Morini, 2020) </a:t>
            </a:r>
            <a:endParaRPr sz="1800"/>
          </a:p>
          <a:p>
            <a:pPr indent="0" lvl="0" marL="85725" rtl="0" algn="just">
              <a:lnSpc>
                <a:spcPct val="115000"/>
              </a:lnSpc>
              <a:spcBef>
                <a:spcPts val="0"/>
              </a:spcBef>
              <a:spcAft>
                <a:spcPts val="0"/>
              </a:spcAft>
              <a:buClr>
                <a:schemeClr val="lt2"/>
              </a:buClr>
              <a:buSzPts val="1350"/>
              <a:buFont typeface="Noto Sans Symbols"/>
              <a:buNone/>
            </a:pPr>
            <a:r>
              <a:t/>
            </a:r>
            <a:endParaRPr sz="1800"/>
          </a:p>
        </p:txBody>
      </p:sp>
      <p:grpSp>
        <p:nvGrpSpPr>
          <p:cNvPr id="360" name="Google Shape;360;g2ca82e0b66e_0_211"/>
          <p:cNvGrpSpPr/>
          <p:nvPr/>
        </p:nvGrpSpPr>
        <p:grpSpPr>
          <a:xfrm>
            <a:off x="0" y="0"/>
            <a:ext cx="8985250" cy="611188"/>
            <a:chOff x="0" y="0"/>
            <a:chExt cx="5660" cy="385"/>
          </a:xfrm>
        </p:grpSpPr>
        <p:sp>
          <p:nvSpPr>
            <p:cNvPr id="361" name="Google Shape;361;g2ca82e0b66e_0_211"/>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2" name="Google Shape;362;g2ca82e0b66e_0_211"/>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3" name="Google Shape;363;g2ca82e0b66e_0_211"/>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4" name="Google Shape;364;g2ca82e0b66e_0_211"/>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5" name="Google Shape;365;g2ca82e0b66e_0_211"/>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6" name="Google Shape;366;g2ca82e0b66e_0_211"/>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7" name="Google Shape;367;g2ca82e0b66e_0_211"/>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8" name="Google Shape;368;g2ca82e0b66e_0_211"/>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9" name="Google Shape;369;g2ca82e0b66e_0_211"/>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70" name="Google Shape;370;g2ca82e0b66e_0_211"/>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8ο  Μάθημα- Πολιτική Επικοινωνία</a:t>
            </a:r>
            <a:endParaRPr/>
          </a:p>
        </p:txBody>
      </p:sp>
      <p:pic>
        <p:nvPicPr>
          <p:cNvPr id="371" name="Google Shape;371;g2ca82e0b66e_0_211"/>
          <p:cNvPicPr preferRelativeResize="0"/>
          <p:nvPr/>
        </p:nvPicPr>
        <p:blipFill>
          <a:blip r:embed="rId3">
            <a:alphaModFix/>
          </a:blip>
          <a:stretch>
            <a:fillRect/>
          </a:stretch>
        </p:blipFill>
        <p:spPr>
          <a:xfrm>
            <a:off x="3517450" y="1524875"/>
            <a:ext cx="5467800" cy="5333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2ca82e0b66e_0_227"/>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2. Διαρκής προεκλογικός αγώνας: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342900" lvl="0" marL="457200" rtl="0" algn="just">
              <a:lnSpc>
                <a:spcPct val="115000"/>
              </a:lnSpc>
              <a:spcBef>
                <a:spcPts val="0"/>
              </a:spcBef>
              <a:spcAft>
                <a:spcPts val="0"/>
              </a:spcAft>
              <a:buSzPts val="1800"/>
              <a:buChar char="-"/>
            </a:pPr>
            <a:r>
              <a:rPr lang="en-US" sz="1800"/>
              <a:t>Και αυτό το στοιχείο δεν είναι κάτι που εμφανίστηκε φυσικά με τον Trump. </a:t>
            </a:r>
            <a:endParaRPr sz="1800"/>
          </a:p>
          <a:p>
            <a:pPr indent="-342900" lvl="0" marL="457200" rtl="0" algn="just">
              <a:lnSpc>
                <a:spcPct val="115000"/>
              </a:lnSpc>
              <a:spcBef>
                <a:spcPts val="0"/>
              </a:spcBef>
              <a:spcAft>
                <a:spcPts val="0"/>
              </a:spcAft>
              <a:buSzPts val="1800"/>
              <a:buChar char="-"/>
            </a:pPr>
            <a:r>
              <a:rPr lang="en-US" sz="1800"/>
              <a:t>Είναι μια διαδικασία που σταδιακά εντάθηκε με την ανάθεση σε συμβούλους επικοινωνίας και ειδικούς των δημοσίων σχέσεων, ήδη από τη δεκαετία του 1980. </a:t>
            </a:r>
            <a:endParaRPr sz="1800"/>
          </a:p>
          <a:p>
            <a:pPr indent="-342900" lvl="0" marL="457200" rtl="0" algn="just">
              <a:lnSpc>
                <a:spcPct val="115000"/>
              </a:lnSpc>
              <a:spcBef>
                <a:spcPts val="0"/>
              </a:spcBef>
              <a:spcAft>
                <a:spcPts val="0"/>
              </a:spcAft>
              <a:buSzPts val="1800"/>
              <a:buChar char="-"/>
            </a:pPr>
            <a:r>
              <a:rPr lang="en-US" sz="1800"/>
              <a:t>Στην κλασική θεώρηση της πολιτικής επιστήμης, ο προεκλογικός αγώνας συνεπάγεται την κινητοποίηση υποψηφίων και κομματικού μηχανισμού πριν τις εκλογές. Στη διαρκή προεκλογική περίοδο, αυτός ο σχεδιασμός ξεκινά από την επόμενη μέρα των εκλογών.</a:t>
            </a:r>
            <a:endParaRPr sz="1800"/>
          </a:p>
          <a:p>
            <a:pPr indent="-342900" lvl="0" marL="457200" rtl="0" algn="just">
              <a:lnSpc>
                <a:spcPct val="115000"/>
              </a:lnSpc>
              <a:spcBef>
                <a:spcPts val="0"/>
              </a:spcBef>
              <a:spcAft>
                <a:spcPts val="0"/>
              </a:spcAft>
              <a:buSzPts val="1800"/>
              <a:buChar char="-"/>
            </a:pPr>
            <a:r>
              <a:rPr lang="en-US" sz="1800"/>
              <a:t>Κι εδώ βρίσκεται η μεγάλη δυσκολία να συνδυαστεί η κυβέρνηση (που απαιτεί συναίνεση) με την προεκλογική λογική (που απαιτεί σύγκρουση) </a:t>
            </a:r>
            <a:endParaRPr sz="1800"/>
          </a:p>
          <a:p>
            <a:pPr indent="-342900" lvl="0" marL="457200" rtl="0" algn="just">
              <a:lnSpc>
                <a:spcPct val="115000"/>
              </a:lnSpc>
              <a:spcBef>
                <a:spcPts val="0"/>
              </a:spcBef>
              <a:spcAft>
                <a:spcPts val="0"/>
              </a:spcAft>
              <a:buSzPts val="1800"/>
              <a:buChar char="-"/>
            </a:pPr>
            <a:r>
              <a:rPr lang="en-US" sz="1800"/>
              <a:t>ο Trump έδωσε πολύ μεγάλη έμφαση σε αυτό το συνδυασμό. Τα ψηφιακά μέσα του έδωσαν τα αναγκαία εργαλεία.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 </a:t>
            </a:r>
            <a:endParaRPr sz="1800"/>
          </a:p>
        </p:txBody>
      </p:sp>
      <p:grpSp>
        <p:nvGrpSpPr>
          <p:cNvPr id="377" name="Google Shape;377;g2ca82e0b66e_0_227"/>
          <p:cNvGrpSpPr/>
          <p:nvPr/>
        </p:nvGrpSpPr>
        <p:grpSpPr>
          <a:xfrm>
            <a:off x="0" y="0"/>
            <a:ext cx="8985250" cy="611188"/>
            <a:chOff x="0" y="0"/>
            <a:chExt cx="5660" cy="385"/>
          </a:xfrm>
        </p:grpSpPr>
        <p:sp>
          <p:nvSpPr>
            <p:cNvPr id="378" name="Google Shape;378;g2ca82e0b66e_0_227"/>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9" name="Google Shape;379;g2ca82e0b66e_0_227"/>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0" name="Google Shape;380;g2ca82e0b66e_0_227"/>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1" name="Google Shape;381;g2ca82e0b66e_0_227"/>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2" name="Google Shape;382;g2ca82e0b66e_0_227"/>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3" name="Google Shape;383;g2ca82e0b66e_0_227"/>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4" name="Google Shape;384;g2ca82e0b66e_0_227"/>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5" name="Google Shape;385;g2ca82e0b66e_0_227"/>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6" name="Google Shape;386;g2ca82e0b66e_0_227"/>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87" name="Google Shape;387;g2ca82e0b66e_0_227"/>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8ο  Μάθημα- Πολιτική Επικοινωνία</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2ca82e0b66e_0_242"/>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2. Διαρκής προεκλογικός αγώνας: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 Τα στοιχεία είναι εντυπωσιακά. Τα δύο πρώτα χρόνια μετά την εκλογή του ο πρόεδρος Trump συγκέντρωσε ένα εντυπωσιακά μεγάλο ποσό για την επανεκλογή του.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0" lvl="0" marL="457200" rtl="0" algn="just">
              <a:lnSpc>
                <a:spcPct val="115000"/>
              </a:lnSpc>
              <a:spcBef>
                <a:spcPts val="0"/>
              </a:spcBef>
              <a:spcAft>
                <a:spcPts val="0"/>
              </a:spcAft>
              <a:buNone/>
            </a:pPr>
            <a:r>
              <a:t/>
            </a:r>
            <a:endParaRPr sz="1800"/>
          </a:p>
        </p:txBody>
      </p:sp>
      <p:grpSp>
        <p:nvGrpSpPr>
          <p:cNvPr id="393" name="Google Shape;393;g2ca82e0b66e_0_242"/>
          <p:cNvGrpSpPr/>
          <p:nvPr/>
        </p:nvGrpSpPr>
        <p:grpSpPr>
          <a:xfrm>
            <a:off x="0" y="0"/>
            <a:ext cx="8985250" cy="611188"/>
            <a:chOff x="0" y="0"/>
            <a:chExt cx="5660" cy="385"/>
          </a:xfrm>
        </p:grpSpPr>
        <p:sp>
          <p:nvSpPr>
            <p:cNvPr id="394" name="Google Shape;394;g2ca82e0b66e_0_242"/>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5" name="Google Shape;395;g2ca82e0b66e_0_242"/>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6" name="Google Shape;396;g2ca82e0b66e_0_242"/>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7" name="Google Shape;397;g2ca82e0b66e_0_242"/>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8" name="Google Shape;398;g2ca82e0b66e_0_242"/>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9" name="Google Shape;399;g2ca82e0b66e_0_242"/>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0" name="Google Shape;400;g2ca82e0b66e_0_242"/>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1" name="Google Shape;401;g2ca82e0b66e_0_242"/>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2" name="Google Shape;402;g2ca82e0b66e_0_242"/>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03" name="Google Shape;403;g2ca82e0b66e_0_242"/>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8ο  Μάθημα- Πολιτική Επικοινωνία</a:t>
            </a:r>
            <a:endParaRPr/>
          </a:p>
        </p:txBody>
      </p:sp>
      <p:pic>
        <p:nvPicPr>
          <p:cNvPr id="404" name="Google Shape;404;g2ca82e0b66e_0_242"/>
          <p:cNvPicPr preferRelativeResize="0"/>
          <p:nvPr/>
        </p:nvPicPr>
        <p:blipFill>
          <a:blip r:embed="rId3">
            <a:alphaModFix/>
          </a:blip>
          <a:stretch>
            <a:fillRect/>
          </a:stretch>
        </p:blipFill>
        <p:spPr>
          <a:xfrm>
            <a:off x="386138" y="2461350"/>
            <a:ext cx="6010275" cy="2943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2ca82e0b66e_0_258"/>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3. Η πολιτική επικοινωνία ως ερμηνεία παρά ως περιεχόμενο και μήνυμα:</a:t>
            </a:r>
            <a:endParaRPr sz="1800"/>
          </a:p>
          <a:p>
            <a:pPr indent="-342900" lvl="0" marL="457200" rtl="0" algn="just">
              <a:lnSpc>
                <a:spcPct val="115000"/>
              </a:lnSpc>
              <a:spcBef>
                <a:spcPts val="0"/>
              </a:spcBef>
              <a:spcAft>
                <a:spcPts val="0"/>
              </a:spcAft>
              <a:buSzPts val="1800"/>
              <a:buChar char="-"/>
            </a:pPr>
            <a:r>
              <a:rPr lang="en-US" sz="1800"/>
              <a:t>ήδη μετά το τέλος του 2ου ΠΠ και την σταδιακή εμφάνιση της τηλεόρασης, υπήρξε η αίσθηση ότι η λογική του θεάματος θα επηρεάσει καθοριστικά την πολιτική</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σταδιακά, πολιτικοί αλλά και σύμβουλοι επικοινωνίας θεώρησαν πως με τη σωστή αξιοποίηση των ΜΜΕ είναι δυνατό να δημιουργηθούν πλεονεκτήματα και θετική αποδοχή άσχετα από το περιεχόμενο και το πολιτικό μήνυμα</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πολλές φορές, αυτό το πλεονέκτημα, αυτη η θετική αποδοχή κερδίζονται με την υπερβολή, την κατάχρηση, τον επιθετικό και τον υπεραπλουστευμένο λόγο και γενικότερο με την ερμηνεία, δηλαδή την απόδοση ενός ρόλου που απολαμβάνουν οι πολίτες. </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με αυτόν τον τρόπο, το συναίσθημα υπερισχύει τις διχοτομίες (αληθινό/ψεύτικο, σωστό/ λάθος).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t/>
            </a:r>
            <a:endParaRPr sz="1800"/>
          </a:p>
        </p:txBody>
      </p:sp>
      <p:grpSp>
        <p:nvGrpSpPr>
          <p:cNvPr id="410" name="Google Shape;410;g2ca82e0b66e_0_258"/>
          <p:cNvGrpSpPr/>
          <p:nvPr/>
        </p:nvGrpSpPr>
        <p:grpSpPr>
          <a:xfrm>
            <a:off x="0" y="0"/>
            <a:ext cx="8985250" cy="611188"/>
            <a:chOff x="0" y="0"/>
            <a:chExt cx="5660" cy="385"/>
          </a:xfrm>
        </p:grpSpPr>
        <p:sp>
          <p:nvSpPr>
            <p:cNvPr id="411" name="Google Shape;411;g2ca82e0b66e_0_258"/>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2" name="Google Shape;412;g2ca82e0b66e_0_258"/>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3" name="Google Shape;413;g2ca82e0b66e_0_258"/>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4" name="Google Shape;414;g2ca82e0b66e_0_258"/>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5" name="Google Shape;415;g2ca82e0b66e_0_258"/>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6" name="Google Shape;416;g2ca82e0b66e_0_258"/>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7" name="Google Shape;417;g2ca82e0b66e_0_258"/>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8" name="Google Shape;418;g2ca82e0b66e_0_258"/>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9" name="Google Shape;419;g2ca82e0b66e_0_258"/>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20" name="Google Shape;420;g2ca82e0b66e_0_258"/>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8ο  Μάθημα- Πολιτική Επικοινωνία</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355600" lvl="0" marL="457200" rtl="0" algn="just">
              <a:lnSpc>
                <a:spcPct val="115000"/>
              </a:lnSpc>
              <a:spcBef>
                <a:spcPts val="0"/>
              </a:spcBef>
              <a:spcAft>
                <a:spcPts val="0"/>
              </a:spcAft>
              <a:buSzPts val="2000"/>
              <a:buChar char="-"/>
            </a:pPr>
            <a:r>
              <a:rPr lang="en-US" sz="2000"/>
              <a:t>Ο σκοπός της ενότητας αυτής είναι να διερευνήσει σύγχρονες διαστάσεις της πολιτικής επικοινωνίας με επίκεντρο το παράδειγμα των ΗΠΑ και την προεκλογική περίοδο του 2016 και την επικράτηση του υποψηφίου των </a:t>
            </a:r>
            <a:r>
              <a:rPr lang="en-US" sz="2000"/>
              <a:t>ρεπουμπλικανών</a:t>
            </a:r>
            <a:r>
              <a:rPr lang="en-US" sz="2000"/>
              <a:t> Donald Trump. </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Ασχολούμαστε με καίρια ζητήματα όπως η μετα- πολιτική, η χρήση των social media, ο λαϊκισμός και η μετα- αλήθεια και γενικότερα η χειραγώγηση των ΜΜΕ.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Με δεδομένη την απήχηση που </a:t>
            </a:r>
            <a:r>
              <a:rPr lang="en-US" sz="2000"/>
              <a:t>έχει</a:t>
            </a:r>
            <a:r>
              <a:rPr lang="en-US" sz="2000"/>
              <a:t> αυτό το μοντέλο πολιτικής επικοινωνίας, είναι πολύ σημαντικό να οριοθετήσουμε τα χαρακτηριστικά του. </a:t>
            </a:r>
            <a:endParaRPr sz="2000"/>
          </a:p>
        </p:txBody>
      </p:sp>
      <p:grpSp>
        <p:nvGrpSpPr>
          <p:cNvPr id="127" name="Google Shape;127;p2"/>
          <p:cNvGrpSpPr/>
          <p:nvPr/>
        </p:nvGrpSpPr>
        <p:grpSpPr>
          <a:xfrm>
            <a:off x="0" y="0"/>
            <a:ext cx="9144000" cy="546100"/>
            <a:chOff x="0" y="0"/>
            <a:chExt cx="5760" cy="344"/>
          </a:xfrm>
        </p:grpSpPr>
        <p:sp>
          <p:nvSpPr>
            <p:cNvPr id="128" name="Google Shape;128;p2"/>
            <p:cNvSpPr txBox="1"/>
            <p:nvPr/>
          </p:nvSpPr>
          <p:spPr>
            <a:xfrm>
              <a:off x="0" y="0"/>
              <a:ext cx="180" cy="336"/>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9" name="Google Shape;129;p2"/>
            <p:cNvSpPr txBox="1"/>
            <p:nvPr/>
          </p:nvSpPr>
          <p:spPr>
            <a:xfrm>
              <a:off x="260" y="85"/>
              <a:ext cx="5500" cy="173"/>
            </a:xfrm>
            <a:prstGeom prst="rect">
              <a:avLst/>
            </a:prstGeom>
            <a:solidFill>
              <a:srgbClr val="DDDDDD">
                <a:alpha val="74509"/>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0" name="Google Shape;130;p2"/>
            <p:cNvSpPr txBox="1"/>
            <p:nvPr/>
          </p:nvSpPr>
          <p:spPr>
            <a:xfrm>
              <a:off x="258" y="85"/>
              <a:ext cx="87" cy="8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1" name="Google Shape;131;p2"/>
            <p:cNvSpPr txBox="1"/>
            <p:nvPr/>
          </p:nvSpPr>
          <p:spPr>
            <a:xfrm>
              <a:off x="345" y="0"/>
              <a:ext cx="88"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2" name="Google Shape;132;p2"/>
            <p:cNvSpPr txBox="1"/>
            <p:nvPr/>
          </p:nvSpPr>
          <p:spPr>
            <a:xfrm>
              <a:off x="345" y="85"/>
              <a:ext cx="88" cy="89"/>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3" name="Google Shape;133;p2"/>
            <p:cNvSpPr txBox="1"/>
            <p:nvPr/>
          </p:nvSpPr>
          <p:spPr>
            <a:xfrm>
              <a:off x="173" y="173"/>
              <a:ext cx="86"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4" name="Google Shape;134;p2"/>
            <p:cNvSpPr txBox="1"/>
            <p:nvPr/>
          </p:nvSpPr>
          <p:spPr>
            <a:xfrm>
              <a:off x="83" y="86"/>
              <a:ext cx="89" cy="87"/>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5" name="Google Shape;135;p2"/>
            <p:cNvSpPr txBox="1"/>
            <p:nvPr/>
          </p:nvSpPr>
          <p:spPr>
            <a:xfrm>
              <a:off x="258" y="171"/>
              <a:ext cx="87" cy="87"/>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6" name="Google Shape;136;p2"/>
            <p:cNvSpPr txBox="1"/>
            <p:nvPr/>
          </p:nvSpPr>
          <p:spPr>
            <a:xfrm>
              <a:off x="173" y="258"/>
              <a:ext cx="86" cy="86"/>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37" name="Google Shape;137;p2"/>
          <p:cNvSpPr txBox="1"/>
          <p:nvPr>
            <p:ph type="title"/>
          </p:nvPr>
        </p:nvSpPr>
        <p:spPr>
          <a:xfrm>
            <a:off x="755650" y="546100"/>
            <a:ext cx="7416800" cy="5969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8ο  Μάθημα- Πολιτική Επικοινωνία</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2ca82e0b66e_0_273"/>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3. Η πολιτική επικοινωνία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ως ερμηνεία παρά</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 ως περιεχόμενο και μήνυμα:</a:t>
            </a:r>
            <a:endParaRPr sz="1800"/>
          </a:p>
          <a:p>
            <a:pPr indent="0" lvl="0" marL="0" rtl="0" algn="just">
              <a:lnSpc>
                <a:spcPct val="115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  (Πηγή, Morini, 2020) </a:t>
            </a:r>
            <a:endParaRPr sz="1800"/>
          </a:p>
          <a:p>
            <a:pPr indent="0" lvl="0" marL="0" rtl="0" algn="just">
              <a:lnSpc>
                <a:spcPct val="115000"/>
              </a:lnSpc>
              <a:spcBef>
                <a:spcPts val="0"/>
              </a:spcBef>
              <a:spcAft>
                <a:spcPts val="0"/>
              </a:spcAft>
              <a:buNone/>
            </a:pPr>
            <a:r>
              <a:t/>
            </a:r>
            <a:endParaRPr sz="1800"/>
          </a:p>
        </p:txBody>
      </p:sp>
      <p:grpSp>
        <p:nvGrpSpPr>
          <p:cNvPr id="426" name="Google Shape;426;g2ca82e0b66e_0_273"/>
          <p:cNvGrpSpPr/>
          <p:nvPr/>
        </p:nvGrpSpPr>
        <p:grpSpPr>
          <a:xfrm>
            <a:off x="0" y="0"/>
            <a:ext cx="8985250" cy="611188"/>
            <a:chOff x="0" y="0"/>
            <a:chExt cx="5660" cy="385"/>
          </a:xfrm>
        </p:grpSpPr>
        <p:sp>
          <p:nvSpPr>
            <p:cNvPr id="427" name="Google Shape;427;g2ca82e0b66e_0_273"/>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8" name="Google Shape;428;g2ca82e0b66e_0_273"/>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9" name="Google Shape;429;g2ca82e0b66e_0_273"/>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0" name="Google Shape;430;g2ca82e0b66e_0_273"/>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1" name="Google Shape;431;g2ca82e0b66e_0_273"/>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2" name="Google Shape;432;g2ca82e0b66e_0_273"/>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3" name="Google Shape;433;g2ca82e0b66e_0_273"/>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4" name="Google Shape;434;g2ca82e0b66e_0_273"/>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5" name="Google Shape;435;g2ca82e0b66e_0_273"/>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36" name="Google Shape;436;g2ca82e0b66e_0_273"/>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8ο  Μάθημα- Πολιτική Επικοινωνία</a:t>
            </a:r>
            <a:endParaRPr/>
          </a:p>
        </p:txBody>
      </p:sp>
      <p:pic>
        <p:nvPicPr>
          <p:cNvPr id="437" name="Google Shape;437;g2ca82e0b66e_0_273"/>
          <p:cNvPicPr preferRelativeResize="0"/>
          <p:nvPr/>
        </p:nvPicPr>
        <p:blipFill>
          <a:blip r:embed="rId3">
            <a:alphaModFix/>
          </a:blip>
          <a:stretch>
            <a:fillRect/>
          </a:stretch>
        </p:blipFill>
        <p:spPr>
          <a:xfrm>
            <a:off x="3294825" y="1642950"/>
            <a:ext cx="5781675" cy="51164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2ca82e0b66e_0_289"/>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4.</a:t>
            </a:r>
            <a:r>
              <a:rPr lang="en-US" sz="1800"/>
              <a:t>Λαϊκισμός και επιθετικός λόγος</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  Μερικά από τα χαρακτηριστικά του λόγου του Trump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 </a:t>
            </a:r>
            <a:endParaRPr sz="1800"/>
          </a:p>
          <a:p>
            <a:pPr indent="-342900" lvl="0" marL="457200" rtl="0" algn="just">
              <a:lnSpc>
                <a:spcPct val="115000"/>
              </a:lnSpc>
              <a:spcBef>
                <a:spcPts val="0"/>
              </a:spcBef>
              <a:spcAft>
                <a:spcPts val="0"/>
              </a:spcAft>
              <a:buSzPts val="1800"/>
              <a:buChar char="-"/>
            </a:pPr>
            <a:r>
              <a:rPr lang="en-US" sz="1800"/>
              <a:t>Έπεισε ότι δεν ανήκει στις ελίτ και ότι θα αντιπαρατεθεί μαζί τους ως αμέτοχος σε συστήματα και δίκτυα εξουσίας</a:t>
            </a:r>
            <a:endParaRPr sz="1800"/>
          </a:p>
          <a:p>
            <a:pPr indent="-342900" lvl="0" marL="457200" rtl="0" algn="just">
              <a:lnSpc>
                <a:spcPct val="115000"/>
              </a:lnSpc>
              <a:spcBef>
                <a:spcPts val="0"/>
              </a:spcBef>
              <a:spcAft>
                <a:spcPts val="0"/>
              </a:spcAft>
              <a:buSzPts val="1800"/>
              <a:buChar char="-"/>
            </a:pPr>
            <a:r>
              <a:rPr lang="en-US" sz="1800"/>
              <a:t>Υιοθέτησε και προέβαλε, άμεσα ή έμμεσα, έναν συντηρητισμό στα όρια του εθνικισμού (όχι απαραίτητα του έκδηλου ρατσισμού)</a:t>
            </a:r>
            <a:endParaRPr sz="1800"/>
          </a:p>
          <a:p>
            <a:pPr indent="-342900" lvl="0" marL="457200" rtl="0" algn="just">
              <a:lnSpc>
                <a:spcPct val="115000"/>
              </a:lnSpc>
              <a:spcBef>
                <a:spcPts val="0"/>
              </a:spcBef>
              <a:spcAft>
                <a:spcPts val="0"/>
              </a:spcAft>
              <a:buSzPts val="1800"/>
              <a:buChar char="-"/>
            </a:pPr>
            <a:r>
              <a:rPr lang="en-US" sz="1800"/>
              <a:t>ιδιαίτερα στην προεκλογική περίοδο, έδωσε μεγάλη έμφαση σε ζητήματα όπως το μεταναστευτικό, οι πολιτισμικές διαστάσεις της ταυτότητας σε αντιπαράθεση με το διεθνισμό</a:t>
            </a:r>
            <a:endParaRPr sz="1800"/>
          </a:p>
          <a:p>
            <a:pPr indent="-342900" lvl="0" marL="457200" rtl="0" algn="just">
              <a:lnSpc>
                <a:spcPct val="115000"/>
              </a:lnSpc>
              <a:spcBef>
                <a:spcPts val="0"/>
              </a:spcBef>
              <a:spcAft>
                <a:spcPts val="0"/>
              </a:spcAft>
              <a:buSzPts val="1800"/>
              <a:buChar char="-"/>
            </a:pPr>
            <a:r>
              <a:rPr lang="en-US" sz="1800"/>
              <a:t>εν τέλει, μάλλον επιβραβεύτηκε με τις ψήφους των πολιτών που ήταν δυσαρεστημένοι με τον κοσμοπολιτισμό, την παγκοσμιοποίηση και που ήταν ξεκάθαρα συντηρητικοί ή ακόμα και ακραία συντηρητικοί. </a:t>
            </a:r>
            <a:endParaRPr sz="1800"/>
          </a:p>
          <a:p>
            <a:pPr indent="0" lvl="0" marL="0" rtl="0" algn="just">
              <a:lnSpc>
                <a:spcPct val="115000"/>
              </a:lnSpc>
              <a:spcBef>
                <a:spcPts val="0"/>
              </a:spcBef>
              <a:spcAft>
                <a:spcPts val="0"/>
              </a:spcAft>
              <a:buNone/>
            </a:pPr>
            <a:r>
              <a:t/>
            </a:r>
            <a:endParaRPr sz="1800"/>
          </a:p>
        </p:txBody>
      </p:sp>
      <p:grpSp>
        <p:nvGrpSpPr>
          <p:cNvPr id="443" name="Google Shape;443;g2ca82e0b66e_0_289"/>
          <p:cNvGrpSpPr/>
          <p:nvPr/>
        </p:nvGrpSpPr>
        <p:grpSpPr>
          <a:xfrm>
            <a:off x="0" y="0"/>
            <a:ext cx="8985250" cy="611188"/>
            <a:chOff x="0" y="0"/>
            <a:chExt cx="5660" cy="385"/>
          </a:xfrm>
        </p:grpSpPr>
        <p:sp>
          <p:nvSpPr>
            <p:cNvPr id="444" name="Google Shape;444;g2ca82e0b66e_0_289"/>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5" name="Google Shape;445;g2ca82e0b66e_0_289"/>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6" name="Google Shape;446;g2ca82e0b66e_0_289"/>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7" name="Google Shape;447;g2ca82e0b66e_0_289"/>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8" name="Google Shape;448;g2ca82e0b66e_0_289"/>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9" name="Google Shape;449;g2ca82e0b66e_0_289"/>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0" name="Google Shape;450;g2ca82e0b66e_0_289"/>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1" name="Google Shape;451;g2ca82e0b66e_0_289"/>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2" name="Google Shape;452;g2ca82e0b66e_0_289"/>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53" name="Google Shape;453;g2ca82e0b66e_0_289"/>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8ο  Μάθημα- Πολιτική Επικοινωνία</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ca82e0b66e_0_0"/>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355600" lvl="0" marL="457200" rtl="0" algn="just">
              <a:lnSpc>
                <a:spcPct val="115000"/>
              </a:lnSpc>
              <a:spcBef>
                <a:spcPts val="0"/>
              </a:spcBef>
              <a:spcAft>
                <a:spcPts val="0"/>
              </a:spcAft>
              <a:buSzPts val="2000"/>
              <a:buChar char="-"/>
            </a:pPr>
            <a:r>
              <a:rPr lang="en-US" sz="2000"/>
              <a:t>Μια σειρά από χρήσιμους ορισμούς…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1.Μετα- πολιτική (post- politics): είναι η ιδέα ότι πλέον μετά το τέλος του Ψυχρού Πολέμου και την επικράτηση του μοντέλου της καπιταλιστικής οικονομίας και της ελεύθερης οικονομίας ή οικονομίας της αγοράς (market economy), υπάρχει θεωρητικά μια συναίνεση ότι ένα τμήμα που παλαιότερα θεωρούνταν ένα διακύβευμα και θέμα πολιτικής και ιδεολογικής αντιπαράθεσης (π.χ πολιτικό σύστημα, οικονομία) είναι πλέον περισσότερο θέμα διαχείρισης παρά αντιπαράθεσης για αλλαγή του μοντέλου…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Βασική αναφορά: Francis Fukuyama (‘’The end of History and the last man’’, 1992) </a:t>
            </a:r>
            <a:endParaRPr sz="2000"/>
          </a:p>
        </p:txBody>
      </p:sp>
      <p:grpSp>
        <p:nvGrpSpPr>
          <p:cNvPr id="143" name="Google Shape;143;g2ca82e0b66e_0_0"/>
          <p:cNvGrpSpPr/>
          <p:nvPr/>
        </p:nvGrpSpPr>
        <p:grpSpPr>
          <a:xfrm>
            <a:off x="0" y="0"/>
            <a:ext cx="8985250" cy="611188"/>
            <a:chOff x="0" y="0"/>
            <a:chExt cx="5660" cy="385"/>
          </a:xfrm>
        </p:grpSpPr>
        <p:sp>
          <p:nvSpPr>
            <p:cNvPr id="144" name="Google Shape;144;g2ca82e0b66e_0_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5" name="Google Shape;145;g2ca82e0b66e_0_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6" name="Google Shape;146;g2ca82e0b66e_0_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7" name="Google Shape;147;g2ca82e0b66e_0_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8" name="Google Shape;148;g2ca82e0b66e_0_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9" name="Google Shape;149;g2ca82e0b66e_0_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0" name="Google Shape;150;g2ca82e0b66e_0_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1" name="Google Shape;151;g2ca82e0b66e_0_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2" name="Google Shape;152;g2ca82e0b66e_0_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53" name="Google Shape;153;g2ca82e0b66e_0_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8ο  Μάθημα- Πολιτική Επικοινωνία</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ca82e0b66e_0_15"/>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355600" lvl="0" marL="457200" rtl="0" algn="just">
              <a:lnSpc>
                <a:spcPct val="115000"/>
              </a:lnSpc>
              <a:spcBef>
                <a:spcPts val="0"/>
              </a:spcBef>
              <a:spcAft>
                <a:spcPts val="0"/>
              </a:spcAft>
              <a:buSzPts val="2000"/>
              <a:buChar char="-"/>
            </a:pPr>
            <a:r>
              <a:rPr lang="en-US" sz="2000"/>
              <a:t>Μια σειρά από χρήσιμους ορισμούς…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Βασική αναφορά: Francis Fukuyama (‘’The end of History and the last man’’, 1992) </a:t>
            </a:r>
            <a:endParaRPr sz="2000"/>
          </a:p>
        </p:txBody>
      </p:sp>
      <p:grpSp>
        <p:nvGrpSpPr>
          <p:cNvPr id="159" name="Google Shape;159;g2ca82e0b66e_0_15"/>
          <p:cNvGrpSpPr/>
          <p:nvPr/>
        </p:nvGrpSpPr>
        <p:grpSpPr>
          <a:xfrm>
            <a:off x="0" y="0"/>
            <a:ext cx="8985250" cy="611188"/>
            <a:chOff x="0" y="0"/>
            <a:chExt cx="5660" cy="385"/>
          </a:xfrm>
        </p:grpSpPr>
        <p:sp>
          <p:nvSpPr>
            <p:cNvPr id="160" name="Google Shape;160;g2ca82e0b66e_0_15"/>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1" name="Google Shape;161;g2ca82e0b66e_0_15"/>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2" name="Google Shape;162;g2ca82e0b66e_0_15"/>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3" name="Google Shape;163;g2ca82e0b66e_0_15"/>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4" name="Google Shape;164;g2ca82e0b66e_0_15"/>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5" name="Google Shape;165;g2ca82e0b66e_0_15"/>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6" name="Google Shape;166;g2ca82e0b66e_0_15"/>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7" name="Google Shape;167;g2ca82e0b66e_0_15"/>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8" name="Google Shape;168;g2ca82e0b66e_0_15"/>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69" name="Google Shape;169;g2ca82e0b66e_0_15"/>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8ο  Μάθημα- Πολιτική Επικοινωνία</a:t>
            </a:r>
            <a:endParaRPr/>
          </a:p>
        </p:txBody>
      </p:sp>
      <p:pic>
        <p:nvPicPr>
          <p:cNvPr id="170" name="Google Shape;170;g2ca82e0b66e_0_15"/>
          <p:cNvPicPr preferRelativeResize="0"/>
          <p:nvPr/>
        </p:nvPicPr>
        <p:blipFill>
          <a:blip r:embed="rId3">
            <a:alphaModFix/>
          </a:blip>
          <a:stretch>
            <a:fillRect/>
          </a:stretch>
        </p:blipFill>
        <p:spPr>
          <a:xfrm>
            <a:off x="1415200" y="2903025"/>
            <a:ext cx="6873099" cy="3608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ca82e0b66e_0_31"/>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355600" lvl="0" marL="457200" rtl="0" algn="just">
              <a:lnSpc>
                <a:spcPct val="115000"/>
              </a:lnSpc>
              <a:spcBef>
                <a:spcPts val="0"/>
              </a:spcBef>
              <a:spcAft>
                <a:spcPts val="0"/>
              </a:spcAft>
              <a:buSzPts val="2000"/>
              <a:buChar char="-"/>
            </a:pPr>
            <a:r>
              <a:rPr lang="en-US" sz="2000"/>
              <a:t>Μια σειρά από χρήσιμους ορισμούς…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2.Μετα- αλήθεια (post- truth): είναι η κατάσταση στην οποία οι πολίτες είναι πιθανό να αποδεχθούν την ορθότητα ενός επιχειρήματος με βάση περισσότερο τα συναισθήματα και τις πεποιθήσεις τους παρά με βάση τα γεγονότα και τις εξακριβωμένες πληροφορίες.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Ο κίνδυνος της εξάπλωσης των ψευδών ειδήσεων (fake news) είναι ότι επιτείνουν τις συνθήκες που </a:t>
            </a:r>
            <a:r>
              <a:rPr lang="en-US" sz="2000"/>
              <a:t>ευνοούν</a:t>
            </a:r>
            <a:r>
              <a:rPr lang="en-US" sz="2000"/>
              <a:t> την μετα- αλήθεια, καθώς συχνά αυτές οι ψευδείς ειδήσεις είναι δομημένες σε αυτή την λογική (δηλαδή να εργαλειοποιούν τα συναισθήματα και τους φόβους των πολιτών. </a:t>
            </a:r>
            <a:endParaRPr sz="2000"/>
          </a:p>
        </p:txBody>
      </p:sp>
      <p:grpSp>
        <p:nvGrpSpPr>
          <p:cNvPr id="176" name="Google Shape;176;g2ca82e0b66e_0_31"/>
          <p:cNvGrpSpPr/>
          <p:nvPr/>
        </p:nvGrpSpPr>
        <p:grpSpPr>
          <a:xfrm>
            <a:off x="0" y="0"/>
            <a:ext cx="8985250" cy="611188"/>
            <a:chOff x="0" y="0"/>
            <a:chExt cx="5660" cy="385"/>
          </a:xfrm>
        </p:grpSpPr>
        <p:sp>
          <p:nvSpPr>
            <p:cNvPr id="177" name="Google Shape;177;g2ca82e0b66e_0_31"/>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8" name="Google Shape;178;g2ca82e0b66e_0_31"/>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9" name="Google Shape;179;g2ca82e0b66e_0_31"/>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0" name="Google Shape;180;g2ca82e0b66e_0_31"/>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1" name="Google Shape;181;g2ca82e0b66e_0_31"/>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2" name="Google Shape;182;g2ca82e0b66e_0_31"/>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3" name="Google Shape;183;g2ca82e0b66e_0_31"/>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4" name="Google Shape;184;g2ca82e0b66e_0_31"/>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5" name="Google Shape;185;g2ca82e0b66e_0_31"/>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86" name="Google Shape;186;g2ca82e0b66e_0_31"/>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8ο  Μάθημα- Πολιτική Επικοινωνία</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ca82e0b66e_0_62"/>
          <p:cNvSpPr txBox="1"/>
          <p:nvPr>
            <p:ph idx="1" type="body"/>
          </p:nvPr>
        </p:nvSpPr>
        <p:spPr>
          <a:xfrm>
            <a:off x="136025" y="1196975"/>
            <a:ext cx="9008100" cy="56019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55600" lvl="0" marL="457200" rtl="0" algn="just">
              <a:lnSpc>
                <a:spcPct val="115000"/>
              </a:lnSpc>
              <a:spcBef>
                <a:spcPts val="0"/>
              </a:spcBef>
              <a:spcAft>
                <a:spcPts val="0"/>
              </a:spcAft>
              <a:buSzPts val="2000"/>
              <a:buChar char="-"/>
            </a:pPr>
            <a:r>
              <a:rPr lang="en-US" sz="2000"/>
              <a:t>Μια σειρά από χρήσιμους ορισμούς…</a:t>
            </a:r>
            <a:endParaRPr sz="2000"/>
          </a:p>
          <a:p>
            <a:pPr indent="0" lvl="0" marL="0" rtl="0" algn="just">
              <a:lnSpc>
                <a:spcPct val="115000"/>
              </a:lnSpc>
              <a:spcBef>
                <a:spcPts val="0"/>
              </a:spcBef>
              <a:spcAft>
                <a:spcPts val="0"/>
              </a:spcAft>
              <a:buNone/>
            </a:pPr>
            <a:r>
              <a:rPr lang="en-US" sz="2000"/>
              <a:t>3.populism (λαϊκισμός): είναι το πολιτικό πρόγραμμα και γενικότερα η πολιτική προσέγγιση που </a:t>
            </a:r>
            <a:r>
              <a:rPr b="1" i="1" lang="en-US" sz="2000"/>
              <a:t>θεωρεί </a:t>
            </a:r>
            <a:r>
              <a:rPr lang="en-US" sz="2000"/>
              <a:t>πως υποστηρίζει τον μέσο πολίτη και γενικά τον λαό απέναντι σε αυτό που θεωρεί ελίτ ή κατεστημένο σύστημα. Συνήθως, ο λαϊκισμός συνδυάζει στοιχεία και από την αριστερά και τη δεξιά, ενώ διακηρύσσει πως αντιμάχεται τα οικονομικά συμφέροντα. (Munro, 2024)</a:t>
            </a:r>
            <a:endParaRPr sz="2000"/>
          </a:p>
        </p:txBody>
      </p:sp>
      <p:grpSp>
        <p:nvGrpSpPr>
          <p:cNvPr id="192" name="Google Shape;192;g2ca82e0b66e_0_62"/>
          <p:cNvGrpSpPr/>
          <p:nvPr/>
        </p:nvGrpSpPr>
        <p:grpSpPr>
          <a:xfrm>
            <a:off x="0" y="0"/>
            <a:ext cx="8985250" cy="611188"/>
            <a:chOff x="0" y="0"/>
            <a:chExt cx="5660" cy="385"/>
          </a:xfrm>
        </p:grpSpPr>
        <p:sp>
          <p:nvSpPr>
            <p:cNvPr id="193" name="Google Shape;193;g2ca82e0b66e_0_62"/>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4" name="Google Shape;194;g2ca82e0b66e_0_62"/>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5" name="Google Shape;195;g2ca82e0b66e_0_62"/>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6" name="Google Shape;196;g2ca82e0b66e_0_62"/>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7" name="Google Shape;197;g2ca82e0b66e_0_62"/>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8" name="Google Shape;198;g2ca82e0b66e_0_62"/>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9" name="Google Shape;199;g2ca82e0b66e_0_62"/>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0" name="Google Shape;200;g2ca82e0b66e_0_62"/>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1" name="Google Shape;201;g2ca82e0b66e_0_62"/>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02" name="Google Shape;202;g2ca82e0b66e_0_62"/>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8ο  Μάθημα- Πολιτική Επικοινωνία</a:t>
            </a:r>
            <a:endParaRPr/>
          </a:p>
        </p:txBody>
      </p:sp>
      <p:pic>
        <p:nvPicPr>
          <p:cNvPr id="203" name="Google Shape;203;g2ca82e0b66e_0_62"/>
          <p:cNvPicPr preferRelativeResize="0"/>
          <p:nvPr/>
        </p:nvPicPr>
        <p:blipFill>
          <a:blip r:embed="rId3">
            <a:alphaModFix/>
          </a:blip>
          <a:stretch>
            <a:fillRect/>
          </a:stretch>
        </p:blipFill>
        <p:spPr>
          <a:xfrm>
            <a:off x="360575" y="3429000"/>
            <a:ext cx="5940800" cy="32830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ca82e0b66e_0_47"/>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342900" lvl="0" marL="457200" rtl="0" algn="just">
              <a:lnSpc>
                <a:spcPct val="115000"/>
              </a:lnSpc>
              <a:spcBef>
                <a:spcPts val="0"/>
              </a:spcBef>
              <a:spcAft>
                <a:spcPts val="0"/>
              </a:spcAft>
              <a:buSzPts val="1800"/>
              <a:buChar char="-"/>
            </a:pPr>
            <a:r>
              <a:rPr lang="en-US" sz="1800"/>
              <a:t>Από πολλές απόψεις, ο Donald Trump, στην προεκλογική περίοδο του 2016 (ήδη από τις προκριματικές εκλογές των ρεπουμπλικανών) εισήγαγε ή αλλιώς εντατικοποίησε ένα μοντέλο πολιτικής επικοινωνίας που χρησιμοποίησε όλα αυτά στοιχεία (fake news, post- truth, post- politics, populism) στο πλαίσιο μιας αδιάκοπης εφαρμογής της πολιτικής επικοινωνίας, που συνεχίστηκε και επί της προεδρίας του. </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Το μοντέλο Trump θα πρέπει να μας προβληματίζει καθώς υπάρχουν πολλά παραδείγματα χωρών όπου συναντάμε πολλές ομοιότητες. (Π.χ. Ευρώπη: Ολλανδία, Ιταλία, Ουγγαρία, Πολωνία, Γαλλία, Λατινική Αμερική: Αργεντινή). Επίσης, είναι πολύ σημαντικό να δούμε αν θα επιβραβευτεί ακόμα μια φορά στις προεδρικές εκλογές που θα λάβουν χώρα στις ΗΠΑ το 2024.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2000"/>
          </a:p>
        </p:txBody>
      </p:sp>
      <p:grpSp>
        <p:nvGrpSpPr>
          <p:cNvPr id="209" name="Google Shape;209;g2ca82e0b66e_0_47"/>
          <p:cNvGrpSpPr/>
          <p:nvPr/>
        </p:nvGrpSpPr>
        <p:grpSpPr>
          <a:xfrm>
            <a:off x="0" y="0"/>
            <a:ext cx="8985250" cy="611188"/>
            <a:chOff x="0" y="0"/>
            <a:chExt cx="5660" cy="385"/>
          </a:xfrm>
        </p:grpSpPr>
        <p:sp>
          <p:nvSpPr>
            <p:cNvPr id="210" name="Google Shape;210;g2ca82e0b66e_0_47"/>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1" name="Google Shape;211;g2ca82e0b66e_0_47"/>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2" name="Google Shape;212;g2ca82e0b66e_0_47"/>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3" name="Google Shape;213;g2ca82e0b66e_0_47"/>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4" name="Google Shape;214;g2ca82e0b66e_0_47"/>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5" name="Google Shape;215;g2ca82e0b66e_0_47"/>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6" name="Google Shape;216;g2ca82e0b66e_0_47"/>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7" name="Google Shape;217;g2ca82e0b66e_0_47"/>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8" name="Google Shape;218;g2ca82e0b66e_0_47"/>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19" name="Google Shape;219;g2ca82e0b66e_0_47"/>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8ο  Μάθημα- Πολιτική Επικοινωνία</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ca82e0b66e_0_78"/>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t/>
            </a:r>
            <a:endParaRPr sz="2000"/>
          </a:p>
        </p:txBody>
      </p:sp>
      <p:grpSp>
        <p:nvGrpSpPr>
          <p:cNvPr id="225" name="Google Shape;225;g2ca82e0b66e_0_78"/>
          <p:cNvGrpSpPr/>
          <p:nvPr/>
        </p:nvGrpSpPr>
        <p:grpSpPr>
          <a:xfrm>
            <a:off x="0" y="0"/>
            <a:ext cx="8985250" cy="611188"/>
            <a:chOff x="0" y="0"/>
            <a:chExt cx="5660" cy="385"/>
          </a:xfrm>
        </p:grpSpPr>
        <p:sp>
          <p:nvSpPr>
            <p:cNvPr id="226" name="Google Shape;226;g2ca82e0b66e_0_78"/>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7" name="Google Shape;227;g2ca82e0b66e_0_78"/>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8" name="Google Shape;228;g2ca82e0b66e_0_78"/>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9" name="Google Shape;229;g2ca82e0b66e_0_78"/>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0" name="Google Shape;230;g2ca82e0b66e_0_78"/>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1" name="Google Shape;231;g2ca82e0b66e_0_78"/>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2" name="Google Shape;232;g2ca82e0b66e_0_78"/>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3" name="Google Shape;233;g2ca82e0b66e_0_78"/>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4" name="Google Shape;234;g2ca82e0b66e_0_78"/>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35" name="Google Shape;235;g2ca82e0b66e_0_78"/>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8ο  Μάθημα- Πολιτική Επικοινωνία</a:t>
            </a:r>
            <a:endParaRPr/>
          </a:p>
        </p:txBody>
      </p:sp>
      <p:pic>
        <p:nvPicPr>
          <p:cNvPr id="236" name="Google Shape;236;g2ca82e0b66e_0_78"/>
          <p:cNvPicPr preferRelativeResize="0"/>
          <p:nvPr/>
        </p:nvPicPr>
        <p:blipFill>
          <a:blip r:embed="rId3">
            <a:alphaModFix/>
          </a:blip>
          <a:stretch>
            <a:fillRect/>
          </a:stretch>
        </p:blipFill>
        <p:spPr>
          <a:xfrm>
            <a:off x="212250" y="1588125"/>
            <a:ext cx="4080075" cy="4898574"/>
          </a:xfrm>
          <a:prstGeom prst="rect">
            <a:avLst/>
          </a:prstGeom>
          <a:noFill/>
          <a:ln>
            <a:noFill/>
          </a:ln>
        </p:spPr>
      </p:pic>
      <p:pic>
        <p:nvPicPr>
          <p:cNvPr id="237" name="Google Shape;237;g2ca82e0b66e_0_78"/>
          <p:cNvPicPr preferRelativeResize="0"/>
          <p:nvPr/>
        </p:nvPicPr>
        <p:blipFill>
          <a:blip r:embed="rId4">
            <a:alphaModFix/>
          </a:blip>
          <a:stretch>
            <a:fillRect/>
          </a:stretch>
        </p:blipFill>
        <p:spPr>
          <a:xfrm>
            <a:off x="4453575" y="1305050"/>
            <a:ext cx="4600926" cy="5237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ca82e0b66e_0_95"/>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1. </a:t>
            </a:r>
            <a:r>
              <a:rPr lang="en-US" sz="1800"/>
              <a:t>Απο- μεσοποίηση ή παράκαμψη των ΜΜΕ (dis-intermediation): τόσο ως υποψήφιος όσο και ως πρόεδρος ο Trump προτιμούσε την απευθείας επικοινωνία με τους πολίτες (κυρίως μέσω του twitter). Αυτό </a:t>
            </a:r>
            <a:r>
              <a:rPr lang="en-US" sz="1800"/>
              <a:t>σημαίνει</a:t>
            </a:r>
            <a:r>
              <a:rPr lang="en-US" sz="1800"/>
              <a:t> πως δε βασιζόταν απαραίτητα σε συμβούλους επικοινωνίας, εταιρείες δημοσκοπήσεων και συμβούλους. Χρησιμοποίησε τα social media για να απευθυνθεί κυρίως στο συναίσθημα των πολιτών. </a:t>
            </a:r>
            <a:endParaRPr sz="1800"/>
          </a:p>
          <a:p>
            <a:pPr indent="-257175" lvl="0" marL="342900" rtl="0" algn="just">
              <a:lnSpc>
                <a:spcPct val="115000"/>
              </a:lnSpc>
              <a:spcBef>
                <a:spcPts val="0"/>
              </a:spcBef>
              <a:spcAft>
                <a:spcPts val="0"/>
              </a:spcAft>
              <a:buClr>
                <a:schemeClr val="lt2"/>
              </a:buClr>
              <a:buSzPts val="1350"/>
              <a:buFont typeface="Noto Sans Symbols"/>
              <a:buNone/>
            </a:pPr>
            <a:r>
              <a:t/>
            </a:r>
            <a:endParaRPr sz="1800"/>
          </a:p>
          <a:p>
            <a:pPr indent="-257175" lvl="0" marL="342900" rtl="0" algn="just">
              <a:lnSpc>
                <a:spcPct val="115000"/>
              </a:lnSpc>
              <a:spcBef>
                <a:spcPts val="0"/>
              </a:spcBef>
              <a:spcAft>
                <a:spcPts val="0"/>
              </a:spcAft>
              <a:buClr>
                <a:schemeClr val="lt2"/>
              </a:buClr>
              <a:buSzPts val="1350"/>
              <a:buFont typeface="Noto Sans Symbols"/>
              <a:buNone/>
            </a:pPr>
            <a:r>
              <a:rPr lang="en-US" sz="1800"/>
              <a:t>2. Διαρκής προεκλογικός αγώνας. Ακόμα και όταν εξελέγη, η επικοινωνία του διατήρησε τα προεκλογικά χαρακτηριστικά. Έκανε συχνά επιθέσεις στους αντιπάλους του, τα ΜΜΕ και τους δημοσιογράφους. Φαινόταν δηλαδή πως από την πρώτη μέρα της εκλογής του σκεφτόταν την επανεκλογή του. </a:t>
            </a:r>
            <a:endParaRPr sz="1800"/>
          </a:p>
          <a:p>
            <a:pPr indent="0" lvl="0" marL="0" rtl="0" algn="just">
              <a:lnSpc>
                <a:spcPct val="115000"/>
              </a:lnSpc>
              <a:spcBef>
                <a:spcPts val="0"/>
              </a:spcBef>
              <a:spcAft>
                <a:spcPts val="0"/>
              </a:spcAft>
              <a:buNone/>
            </a:pPr>
            <a:r>
              <a:t/>
            </a:r>
            <a:endParaRPr sz="2000"/>
          </a:p>
        </p:txBody>
      </p:sp>
      <p:grpSp>
        <p:nvGrpSpPr>
          <p:cNvPr id="243" name="Google Shape;243;g2ca82e0b66e_0_95"/>
          <p:cNvGrpSpPr/>
          <p:nvPr/>
        </p:nvGrpSpPr>
        <p:grpSpPr>
          <a:xfrm>
            <a:off x="0" y="0"/>
            <a:ext cx="8985250" cy="611188"/>
            <a:chOff x="0" y="0"/>
            <a:chExt cx="5660" cy="385"/>
          </a:xfrm>
        </p:grpSpPr>
        <p:sp>
          <p:nvSpPr>
            <p:cNvPr id="244" name="Google Shape;244;g2ca82e0b66e_0_95"/>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5" name="Google Shape;245;g2ca82e0b66e_0_95"/>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6" name="Google Shape;246;g2ca82e0b66e_0_95"/>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7" name="Google Shape;247;g2ca82e0b66e_0_95"/>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8" name="Google Shape;248;g2ca82e0b66e_0_95"/>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9" name="Google Shape;249;g2ca82e0b66e_0_95"/>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0" name="Google Shape;250;g2ca82e0b66e_0_95"/>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1" name="Google Shape;251;g2ca82e0b66e_0_95"/>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2" name="Google Shape;252;g2ca82e0b66e_0_95"/>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53" name="Google Shape;253;g2ca82e0b66e_0_95"/>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8ο  Μάθημα- Πολιτική Επικοινωνία</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2011-02-18T06:08:25Z</dcterms:created>
  <dc:creator>mmarkouli</dc:creator>
</cp:coreProperties>
</file>