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2" r:id="rId6"/>
    <p:sldId id="263" r:id="rId7"/>
    <p:sldId id="268" r:id="rId8"/>
    <p:sldId id="258" r:id="rId9"/>
    <p:sldId id="267" r:id="rId10"/>
    <p:sldId id="269" r:id="rId11"/>
    <p:sldId id="266" r:id="rId12"/>
    <p:sldId id="259" r:id="rId13"/>
    <p:sldId id="270" r:id="rId14"/>
    <p:sldId id="271" r:id="rId15"/>
    <p:sldId id="272" r:id="rId16"/>
    <p:sldId id="273" r:id="rId17"/>
    <p:sldId id="274" r:id="rId18"/>
    <p:sldId id="275" r:id="rId19"/>
    <p:sldId id="260" r:id="rId20"/>
    <p:sldId id="261" r:id="rId21"/>
    <p:sldId id="277" r:id="rId22"/>
    <p:sldId id="282" r:id="rId23"/>
    <p:sldId id="278" r:id="rId24"/>
    <p:sldId id="279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D2146D-B61C-4F96-ACE2-25D0086B9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3638D5F-65F9-4B0F-B5D6-4F24232DA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FD8836-B0CA-44E3-A531-8D05CCFE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t>5/6/2018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906F0C-01D5-4452-8AFF-3D728FE9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6616CD-772B-4CC5-8736-8F319812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20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F52F1C-E23F-4B59-BF29-CEE3148A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685C054-4359-4D9A-8F0E-B74DFA0E6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3488B9B-9E07-4A26-9787-85197D2F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t>5/6/2018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1E5317-B7FB-49EA-9A98-DE4403E6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01F8CC-E12F-432E-993E-A88EC94A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28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C93E7F0-EA55-4235-8E42-1CA8C1BCD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2A82A59-521E-4C36-9321-18DE38C66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0FEB7F8-DE19-44E2-9E76-DE43B633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t>5/6/2018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B8A5FC-9E82-4624-9DE0-2E6888F9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A4E52C-1C07-468B-B51F-A22F6B72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273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86D729-16C5-477D-A9F7-CE8407EC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61EDFD-268B-4EC5-A41B-019CC796B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B489C6-E20D-4618-93F8-3165A294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t>5/6/2018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E845E0-9BA2-4DB8-A3E0-EB47911F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365AD6-904D-445A-9F95-EF450D00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39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5A9E44-4876-4331-A819-261A89C6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037713E-8226-47E4-926D-453255FA1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C6ECB77-E6BB-449D-8C0D-D41A755A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t>5/6/2018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F06467-C106-44DF-9226-3E0D238D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5D0C036-3CC7-4797-B742-66AB2DED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778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F8F53C-7B3C-45EF-880F-29DF589D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9BF327-6CC0-4C3A-994D-CAD71199E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2E907B-6B1D-488B-A4FC-7D8B12E15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87E082F-EDE8-4368-BA48-096E2040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t>5/6/2018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7929FD-598C-49F4-803E-52273AF1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CE401DE-1961-4A6A-90C5-78AA6CF4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444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7954B9-B563-462E-A3FD-7204739AF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F488BC1-CB6E-4565-BC42-ABB3F2C7B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73C9171-B53A-47F7-B372-D3790BFC3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440BD3C-5966-4171-947D-BC3B8DAD3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FE053AC-9106-4C09-A184-9A3912E7B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281BC9B-173D-442B-8CF5-6E3CA1B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t>5/6/2018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B94DCCA-F104-4BAB-9291-9C9E3FA9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652FFA0-F1A6-4F50-9BA7-E7664FFA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89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1EA2B7-4188-4FB4-BE28-A409219C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63C4A01-DC47-4C10-A444-E5DCCFE7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t>5/6/2018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87AEF11-FA6F-4EF2-A4A4-7E6BE240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FD12978-D8E5-40AE-A52B-F1930E45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5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8A5DE2D-D7BA-47FF-AE18-030F7AD3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t>5/6/2018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9C82A37-CAB5-441D-9233-59198C31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6332E2F-C864-4A46-9020-5C206DAD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81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1BFB0F-515F-47E2-852E-BBBC9CD6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2BF8C7-0BC0-4D43-B404-9753A340F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C58DE33-9819-4E3C-88E8-EA9D004F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6D0F6A6-C589-40C0-B944-428A01D0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t>5/6/2018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491D173-5117-4E6C-9160-4D034270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EA24A74-6D95-4B4C-B1F8-578F963A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061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4A8CDE-7308-4220-9A9B-99BD703B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137D596-B101-461D-A82D-3F836F34B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DFC75D6-CC3D-480D-905E-50C9E4FBD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4133FBF-D3A2-4C72-A9D4-B9C4D689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t>5/6/2018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E2C276E-5DAC-40ED-A21C-28A6CEFA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B662B4D-DF16-4C12-A6E6-852F12C1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42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562EA02-AA2C-4D9C-A9BE-9101CD4D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58172F-D35A-4DDF-9BB8-749D7E8BD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4F1074-F050-4E14-8740-CB7DB85E8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58B10-DC80-44AB-B7A1-CD8AE8A62DCE}" type="datetimeFigureOut">
              <a:rPr lang="el-GR" smtClean="0"/>
              <a:t>5/6/2018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4BA251-D391-4FFD-9C42-10783ED53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1F411E-C923-4B29-B314-D2B417304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7473-6A5A-48B5-843D-D686AEB97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282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18B5472-AEFF-4728-BE2C-6DD3E8054FDD}"/>
              </a:ext>
            </a:extLst>
          </p:cNvPr>
          <p:cNvSpPr/>
          <p:nvPr/>
        </p:nvSpPr>
        <p:spPr>
          <a:xfrm>
            <a:off x="368711" y="501444"/>
            <a:ext cx="11238269" cy="5023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τα μεγαλύτερα προβλήματα των λιμνών </a:t>
            </a:r>
            <a:endParaRPr lang="en-US" sz="2400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ρισμός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1982 </a:t>
            </a:r>
            <a:r>
              <a:rPr lang="en-US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Economic Co-Operation and Development)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“ο εμπλουτισμός με θρεπτικά των υδάτων (κυρίως φωσφόρου) που καταλήγει στην επιτάχυνση ενός πλήθους συμπτωματικών μεταβολών, συμπεριλαμβανομένης της αύξησης της παραγωγής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φυκών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μακροφύτων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που μπορούν να βλάψουν την ποιότητα των υδάτων”. </a:t>
            </a:r>
          </a:p>
        </p:txBody>
      </p:sp>
    </p:spTree>
    <p:extLst>
      <p:ext uri="{BB962C8B-B14F-4D97-AF65-F5344CB8AC3E}">
        <p14:creationId xmlns:p14="http://schemas.microsoft.com/office/powerpoint/2010/main" val="259190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SCN0742">
            <a:extLst>
              <a:ext uri="{FF2B5EF4-FFF2-40B4-BE49-F238E27FC236}">
                <a16:creationId xmlns:a16="http://schemas.microsoft.com/office/drawing/2014/main" id="{AA3B2231-2CDC-4072-92EF-77A9945EF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522472"/>
            <a:ext cx="5845175" cy="4382904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2" descr="G:\08\PC080667.JPG">
            <a:extLst>
              <a:ext uri="{FF2B5EF4-FFF2-40B4-BE49-F238E27FC236}">
                <a16:creationId xmlns:a16="http://schemas.microsoft.com/office/drawing/2014/main" id="{1BF654AE-9595-4E05-A82F-8764D8E7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2" y="2852738"/>
            <a:ext cx="5202237" cy="383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anthisi">
            <a:extLst>
              <a:ext uri="{FF2B5EF4-FFF2-40B4-BE49-F238E27FC236}">
                <a16:creationId xmlns:a16="http://schemas.microsoft.com/office/drawing/2014/main" id="{E56773F0-29CA-4780-8078-4623CEE8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2" y="431687"/>
            <a:ext cx="478155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80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Τα έγγραφά μου\Water on the Web  Understanding  Lake Ecology  The Food Web.files\simpleweb.gif">
            <a:extLst>
              <a:ext uri="{FF2B5EF4-FFF2-40B4-BE49-F238E27FC236}">
                <a16:creationId xmlns:a16="http://schemas.microsoft.com/office/drawing/2014/main" id="{23AF73FC-483A-4D50-8EBB-1A2F644F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11" y="604157"/>
            <a:ext cx="8176064" cy="54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9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18B5472-AEFF-4728-BE2C-6DD3E8054FDD}"/>
              </a:ext>
            </a:extLst>
          </p:cNvPr>
          <p:cNvSpPr/>
          <p:nvPr/>
        </p:nvSpPr>
        <p:spPr>
          <a:xfrm>
            <a:off x="298129" y="370531"/>
            <a:ext cx="11400504" cy="462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</a:t>
            </a:r>
            <a:r>
              <a:rPr lang="en-US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</a:t>
            </a: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Παράμετροι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Επιβάρυνση από ανόργανο και οργανικό φορτίο σε μια λίμνη αυξάνει την παραγωγικότητα και μειώνει τον όγκο της λεκάνης.</a:t>
            </a:r>
          </a:p>
          <a:p>
            <a:pPr indent="4191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ευτροφισμός των λιμνών είναι καίριο πρόβλημα για δεκαετίες.</a:t>
            </a:r>
          </a:p>
          <a:p>
            <a:pPr marL="441325" indent="-22225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Περιλαμβάνει αλλαγή στην κατάσταση της λίμνης από μια διαυγή φάση στην οποία επικρατούν τα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μακρόφυτα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μία θολερή φάση κατά την οποία κυριαρχεί το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φυτοπλαγκτό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421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30ACD4D6-1A28-4C70-93F7-61F437F9E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495292"/>
            <a:ext cx="11576958" cy="58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</a:t>
            </a:r>
            <a:r>
              <a:rPr lang="en-US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</a:t>
            </a:r>
            <a:r>
              <a:rPr lang="el-GR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Παράμετροι</a:t>
            </a:r>
          </a:p>
          <a:p>
            <a:pPr algn="just"/>
            <a:endParaRPr lang="el-GR" sz="2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Για την εκτίμηση του βαθμού ευτροφισμού, όπως έχει ήδη προαναφερθεί, χρησιμοποιούνται δείκτες, οι κυριότεροι από τους οποίους είναι: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Το διαλυμένο οξυγόνο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Τα θρεπτικά άλατα αζώτου 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φωσφόρου (λόγος </a:t>
            </a:r>
            <a:r>
              <a:rPr lang="en-US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N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/</a:t>
            </a:r>
            <a:r>
              <a:rPr lang="en-US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Η χλωροφύλλη 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α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Η διαφάνεια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Ποιοτική 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Ποσοτική σύσταση </a:t>
            </a:r>
            <a:r>
              <a:rPr lang="el-GR" altLang="el-GR" sz="2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φυτοπλαγτκού</a:t>
            </a:r>
            <a:endParaRPr lang="el-GR" altLang="el-GR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Βιοποικιλότητα ειδών.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Διάρκεια και συχνότητα ανθίσεων</a:t>
            </a:r>
          </a:p>
        </p:txBody>
      </p:sp>
    </p:spTree>
    <p:extLst>
      <p:ext uri="{BB962C8B-B14F-4D97-AF65-F5344CB8AC3E}">
        <p14:creationId xmlns:p14="http://schemas.microsoft.com/office/powerpoint/2010/main" val="364091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BEB3A6C3-8DDD-4359-871A-C6F053B5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9556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2BF46790-114E-469B-AE7D-6FC82B7E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803275"/>
            <a:ext cx="7788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D7FFFCB-E9EA-47F3-AE7B-5668088A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8032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A0342038-36B6-4C37-8CA1-33458989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727075"/>
            <a:ext cx="7712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A523632F-4BE5-4463-997B-8AF3D2CE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422275"/>
            <a:ext cx="11560628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3200" b="1" dirty="0">
                <a:latin typeface="Century Gothic" panose="020B0502020202020204" pitchFamily="34" charset="0"/>
              </a:rPr>
              <a:t>Εξωτερική τροφοδοσία (</a:t>
            </a:r>
            <a:r>
              <a:rPr lang="en-US" altLang="el-GR" sz="3200" b="1" dirty="0">
                <a:latin typeface="Century Gothic" panose="020B0502020202020204" pitchFamily="34" charset="0"/>
              </a:rPr>
              <a:t>external loading) </a:t>
            </a:r>
            <a:r>
              <a:rPr lang="el-GR" altLang="el-GR" sz="3200" b="1" dirty="0">
                <a:latin typeface="Century Gothic" panose="020B0502020202020204" pitchFamily="34" charset="0"/>
              </a:rPr>
              <a:t>--- </a:t>
            </a:r>
            <a:endParaRPr lang="en-US" altLang="el-GR" sz="3200" b="1" dirty="0">
              <a:latin typeface="Century Gothic" panose="020B0502020202020204" pitchFamily="34" charset="0"/>
            </a:endParaRPr>
          </a:p>
          <a:p>
            <a:pPr algn="ctr"/>
            <a:r>
              <a:rPr lang="el-GR" altLang="el-GR" sz="3200" b="1" dirty="0">
                <a:latin typeface="Century Gothic" panose="020B0502020202020204" pitchFamily="34" charset="0"/>
              </a:rPr>
              <a:t> απόκριση ευτροφισμού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Εισροή </a:t>
            </a:r>
            <a:r>
              <a:rPr lang="en-US" altLang="el-GR" sz="2400" dirty="0">
                <a:latin typeface="Century Gothic" panose="020B0502020202020204" pitchFamily="34" charset="0"/>
              </a:rPr>
              <a:t>P</a:t>
            </a:r>
          </a:p>
          <a:p>
            <a:endParaRPr lang="en-US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Αύξηση συγκέντρωσης </a:t>
            </a:r>
            <a:r>
              <a:rPr lang="en-US" altLang="el-GR" sz="2400" dirty="0">
                <a:latin typeface="Century Gothic" panose="020B0502020202020204" pitchFamily="34" charset="0"/>
              </a:rPr>
              <a:t>P</a:t>
            </a:r>
          </a:p>
          <a:p>
            <a:endParaRPr lang="en-US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Αύξηση συγκέντρωσης χλωροφύλλης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Μείωση διαφάνειας (δίσκου </a:t>
            </a:r>
            <a:r>
              <a:rPr lang="en-US" altLang="el-GR" sz="2400" dirty="0">
                <a:latin typeface="Century Gothic" panose="020B0502020202020204" pitchFamily="34" charset="0"/>
              </a:rPr>
              <a:t>Secchi</a:t>
            </a:r>
            <a:r>
              <a:rPr lang="el-GR" altLang="el-GR" sz="2400" dirty="0">
                <a:latin typeface="Century Gothic" panose="020B0502020202020204" pitchFamily="34" charset="0"/>
              </a:rPr>
              <a:t>) – βάθος </a:t>
            </a:r>
            <a:r>
              <a:rPr lang="el-GR" altLang="el-GR" sz="2400" dirty="0" err="1">
                <a:latin typeface="Century Gothic" panose="020B0502020202020204" pitchFamily="34" charset="0"/>
              </a:rPr>
              <a:t>εύφωτης</a:t>
            </a:r>
            <a:r>
              <a:rPr lang="el-GR" altLang="el-GR" sz="2400" dirty="0">
                <a:latin typeface="Century Gothic" panose="020B0502020202020204" pitchFamily="34" charset="0"/>
              </a:rPr>
              <a:t> ζώνης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Μοντέλο  </a:t>
            </a:r>
            <a:r>
              <a:rPr lang="en-US" altLang="el-GR" sz="2400" dirty="0" err="1">
                <a:latin typeface="Century Gothic" panose="020B0502020202020204" pitchFamily="34" charset="0"/>
              </a:rPr>
              <a:t>Vollenweider</a:t>
            </a:r>
            <a:endParaRPr lang="el-GR" altLang="el-G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2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BEB3A6C3-8DDD-4359-871A-C6F053B5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9556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2BF46790-114E-469B-AE7D-6FC82B7E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803275"/>
            <a:ext cx="7788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D7FFFCB-E9EA-47F3-AE7B-5668088A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8032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A0342038-36B6-4C37-8CA1-33458989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727075"/>
            <a:ext cx="7712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A523632F-4BE5-4463-997B-8AF3D2CE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422275"/>
            <a:ext cx="1156062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3200" b="1" dirty="0">
                <a:latin typeface="Century Gothic" panose="020B0502020202020204" pitchFamily="34" charset="0"/>
              </a:rPr>
              <a:t>Εσωτερική  τροφοδοσία (</a:t>
            </a:r>
            <a:r>
              <a:rPr lang="el-GR" altLang="el-GR" sz="3200" b="1" dirty="0" err="1">
                <a:latin typeface="Century Gothic" panose="020B0502020202020204" pitchFamily="34" charset="0"/>
              </a:rPr>
              <a:t>internal</a:t>
            </a:r>
            <a:r>
              <a:rPr lang="el-GR" altLang="el-GR" sz="3200" b="1" dirty="0">
                <a:latin typeface="Century Gothic" panose="020B0502020202020204" pitchFamily="34" charset="0"/>
              </a:rPr>
              <a:t> </a:t>
            </a:r>
            <a:r>
              <a:rPr lang="el-GR" altLang="el-GR" sz="3200" b="1" dirty="0" err="1">
                <a:latin typeface="Century Gothic" panose="020B0502020202020204" pitchFamily="34" charset="0"/>
              </a:rPr>
              <a:t>loading</a:t>
            </a:r>
            <a:r>
              <a:rPr lang="el-GR" altLang="el-GR" sz="3200" b="1" dirty="0">
                <a:latin typeface="Century Gothic" panose="020B0502020202020204" pitchFamily="34" charset="0"/>
              </a:rPr>
              <a:t>)- Ρηχά συστήματα</a:t>
            </a:r>
          </a:p>
          <a:p>
            <a:pPr algn="ctr"/>
            <a:endParaRPr lang="el-GR" altLang="el-GR" sz="3200" b="1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Απελευθέρωση P  από το ίζημα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Μηχανισμοί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 err="1">
                <a:latin typeface="Century Gothic" panose="020B0502020202020204" pitchFamily="34" charset="0"/>
              </a:rPr>
              <a:t>Ph</a:t>
            </a:r>
            <a:endParaRPr lang="el-GR" altLang="el-GR" sz="2400" dirty="0">
              <a:latin typeface="Century Gothic" panose="020B0502020202020204" pitchFamily="34" charset="0"/>
            </a:endParaRP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 err="1">
                <a:latin typeface="Century Gothic" panose="020B0502020202020204" pitchFamily="34" charset="0"/>
              </a:rPr>
              <a:t>Redox</a:t>
            </a:r>
            <a:r>
              <a:rPr lang="el-GR" altLang="el-GR" sz="2400" dirty="0">
                <a:latin typeface="Century Gothic" panose="020B0502020202020204" pitchFamily="34" charset="0"/>
              </a:rPr>
              <a:t> </a:t>
            </a:r>
            <a:r>
              <a:rPr lang="el-GR" altLang="el-GR" sz="2400" dirty="0" err="1">
                <a:latin typeface="Century Gothic" panose="020B0502020202020204" pitchFamily="34" charset="0"/>
              </a:rPr>
              <a:t>potential</a:t>
            </a:r>
            <a:endParaRPr lang="el-GR" altLang="el-GR" sz="2400" dirty="0">
              <a:latin typeface="Century Gothic" panose="020B0502020202020204" pitchFamily="34" charset="0"/>
            </a:endParaRP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Ρεύματα, κυματισμός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 err="1">
                <a:latin typeface="Century Gothic" panose="020B0502020202020204" pitchFamily="34" charset="0"/>
              </a:rPr>
              <a:t>Ναυσιπλοία</a:t>
            </a:r>
            <a:r>
              <a:rPr lang="en-US" altLang="el-GR" sz="2400" dirty="0">
                <a:latin typeface="Century Gothic" panose="020B0502020202020204" pitchFamily="34" charset="0"/>
              </a:rPr>
              <a:t> (</a:t>
            </a:r>
            <a:r>
              <a:rPr lang="el-GR" altLang="el-GR" sz="2400" dirty="0">
                <a:latin typeface="Century Gothic" panose="020B0502020202020204" pitchFamily="34" charset="0"/>
              </a:rPr>
              <a:t>αλιεία - αθλητικές &amp; τουριστικές δραστηριότητες) </a:t>
            </a:r>
          </a:p>
        </p:txBody>
      </p:sp>
    </p:spTree>
    <p:extLst>
      <p:ext uri="{BB962C8B-B14F-4D97-AF65-F5344CB8AC3E}">
        <p14:creationId xmlns:p14="http://schemas.microsoft.com/office/powerpoint/2010/main" val="314260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BEB3A6C3-8DDD-4359-871A-C6F053B5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9556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2BF46790-114E-469B-AE7D-6FC82B7E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803275"/>
            <a:ext cx="7788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D7FFFCB-E9EA-47F3-AE7B-5668088A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8032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A0342038-36B6-4C37-8CA1-33458989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727075"/>
            <a:ext cx="7712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A523632F-4BE5-4463-997B-8AF3D2CE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422275"/>
            <a:ext cx="1156062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3200" b="1" dirty="0">
                <a:latin typeface="Century Gothic" panose="020B0502020202020204" pitchFamily="34" charset="0"/>
              </a:rPr>
              <a:t>Επιπτώσεις στην ποιότητα νερού συσχετισμένες με τον ευτροφισμό</a:t>
            </a:r>
          </a:p>
          <a:p>
            <a:pPr algn="ctr"/>
            <a:endParaRPr lang="el-GR" altLang="el-GR" sz="3200" b="1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Ενοχλητικό </a:t>
            </a:r>
            <a:r>
              <a:rPr lang="el-GR" altLang="el-GR" sz="2400" dirty="0" err="1">
                <a:latin typeface="Century Gothic" panose="020B0502020202020204" pitchFamily="34" charset="0"/>
              </a:rPr>
              <a:t>πλαγκτό</a:t>
            </a:r>
            <a:r>
              <a:rPr lang="el-GR" altLang="el-GR" sz="2400" dirty="0">
                <a:latin typeface="Century Gothic" panose="020B0502020202020204" pitchFamily="34" charset="0"/>
              </a:rPr>
              <a:t> (</a:t>
            </a:r>
            <a:r>
              <a:rPr lang="el-GR" altLang="el-GR" sz="2400" dirty="0" err="1">
                <a:latin typeface="Century Gothic" panose="020B0502020202020204" pitchFamily="34" charset="0"/>
              </a:rPr>
              <a:t>σκαμ-επιπολασμοί</a:t>
            </a:r>
            <a:r>
              <a:rPr lang="el-GR" altLang="el-GR" sz="2400" dirty="0">
                <a:latin typeface="Century Gothic" panose="020B0502020202020204" pitchFamily="34" charset="0"/>
              </a:rPr>
              <a:t>, </a:t>
            </a:r>
            <a:r>
              <a:rPr lang="el-GR" altLang="el-GR" sz="2400" dirty="0" err="1">
                <a:latin typeface="Century Gothic" panose="020B0502020202020204" pitchFamily="34" charset="0"/>
              </a:rPr>
              <a:t>κυανοβακτήρια</a:t>
            </a:r>
            <a:r>
              <a:rPr lang="el-GR" altLang="el-GR" sz="2400" dirty="0">
                <a:latin typeface="Century Gothic" panose="020B0502020202020204" pitchFamily="34" charset="0"/>
              </a:rPr>
              <a:t>, όψη, οσμή, γεύση)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Έντονη </a:t>
            </a:r>
            <a:r>
              <a:rPr lang="el-GR" altLang="el-GR" sz="2400" dirty="0" err="1">
                <a:latin typeface="Century Gothic" panose="020B0502020202020204" pitchFamily="34" charset="0"/>
              </a:rPr>
              <a:t>μακροφυτική</a:t>
            </a:r>
            <a:r>
              <a:rPr lang="el-GR" altLang="el-GR" sz="2400" dirty="0">
                <a:latin typeface="Century Gothic" panose="020B0502020202020204" pitchFamily="34" charset="0"/>
              </a:rPr>
              <a:t> ανάπτυξη (απώλεια ελεύθερης επιφάνειας νερού)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Απώλεια διαύγειας και μείωση βάθους </a:t>
            </a:r>
            <a:r>
              <a:rPr lang="el-GR" altLang="el-GR" sz="2400" dirty="0" err="1">
                <a:latin typeface="Century Gothic" panose="020B0502020202020204" pitchFamily="34" charset="0"/>
              </a:rPr>
              <a:t>εύφωτης</a:t>
            </a:r>
            <a:r>
              <a:rPr lang="el-GR" altLang="el-GR" sz="2400" dirty="0">
                <a:latin typeface="Century Gothic" panose="020B0502020202020204" pitchFamily="34" charset="0"/>
              </a:rPr>
              <a:t> ζώνης (πρωτογενούς παραγωγής)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Πιθανή απώλεια βυθισμένων και </a:t>
            </a:r>
            <a:r>
              <a:rPr lang="el-GR" altLang="el-GR" sz="2400" dirty="0" err="1">
                <a:latin typeface="Century Gothic" panose="020B0502020202020204" pitchFamily="34" charset="0"/>
              </a:rPr>
              <a:t>επιπλέοντων</a:t>
            </a:r>
            <a:r>
              <a:rPr lang="el-GR" altLang="el-GR" sz="2400" dirty="0">
                <a:latin typeface="Century Gothic" panose="020B0502020202020204" pitchFamily="34" charset="0"/>
              </a:rPr>
              <a:t> </a:t>
            </a:r>
            <a:r>
              <a:rPr lang="el-GR" altLang="el-GR" sz="2400" dirty="0" err="1">
                <a:latin typeface="Century Gothic" panose="020B0502020202020204" pitchFamily="34" charset="0"/>
              </a:rPr>
              <a:t>μακρόφυτων</a:t>
            </a:r>
            <a:r>
              <a:rPr lang="el-GR" altLang="el-GR" sz="2400" dirty="0">
                <a:latin typeface="Century Gothic" panose="020B0502020202020204" pitchFamily="34" charset="0"/>
              </a:rPr>
              <a:t> (</a:t>
            </a:r>
            <a:r>
              <a:rPr lang="el-GR" altLang="el-GR" sz="2400" dirty="0" err="1">
                <a:latin typeface="Century Gothic" panose="020B0502020202020204" pitchFamily="34" charset="0"/>
              </a:rPr>
              <a:t>πλαγκτό</a:t>
            </a:r>
            <a:r>
              <a:rPr lang="el-GR" altLang="el-GR" sz="2400" dirty="0">
                <a:latin typeface="Century Gothic" panose="020B0502020202020204" pitchFamily="34" charset="0"/>
              </a:rPr>
              <a:t> και </a:t>
            </a:r>
            <a:r>
              <a:rPr lang="el-GR" altLang="el-GR" sz="2400" dirty="0" err="1">
                <a:latin typeface="Century Gothic" panose="020B0502020202020204" pitchFamily="34" charset="0"/>
              </a:rPr>
              <a:t>περίφυτον</a:t>
            </a:r>
            <a:r>
              <a:rPr lang="el-GR" altLang="el-GR" sz="2400" dirty="0">
                <a:latin typeface="Century Gothic" panose="020B0502020202020204" pitchFamily="34" charset="0"/>
              </a:rPr>
              <a:t> που περιορίζουν τη διαθεσιμότητα του φωτός, επιμολύνσεις, </a:t>
            </a:r>
            <a:r>
              <a:rPr lang="el-GR" altLang="el-GR" sz="2400" dirty="0" err="1">
                <a:latin typeface="Century Gothic" panose="020B0502020202020204" pitchFamily="34" charset="0"/>
              </a:rPr>
              <a:t>παρασιτα</a:t>
            </a:r>
            <a:r>
              <a:rPr lang="el-GR" altLang="el-GR" sz="2400" dirty="0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855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BEB3A6C3-8DDD-4359-871A-C6F053B5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9556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2BF46790-114E-469B-AE7D-6FC82B7E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803275"/>
            <a:ext cx="7788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D7FFFCB-E9EA-47F3-AE7B-5668088A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8032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A0342038-36B6-4C37-8CA1-33458989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727075"/>
            <a:ext cx="7712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A523632F-4BE5-4463-997B-8AF3D2CE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422275"/>
            <a:ext cx="1156062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3200" b="1" dirty="0">
                <a:latin typeface="Century Gothic" panose="020B0502020202020204" pitchFamily="34" charset="0"/>
              </a:rPr>
              <a:t>Επιπτώσεις στην ποιότητα νερού συσχετισμένες με τον ευτροφισμό</a:t>
            </a:r>
          </a:p>
          <a:p>
            <a:pPr algn="ctr"/>
            <a:endParaRPr lang="el-GR" altLang="el-GR" sz="3200" b="1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Μικρή περιεκτικότητα σε διαλυμένο οξυγόνο (απώλεια ενδιαιτημάτων και τροφής για ψάρια)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Έντονη παραγωγή οργανικής ύλης (στρώση λάσπης που πνίγει αυγά και έντομα-</a:t>
            </a:r>
            <a:r>
              <a:rPr lang="el-GR" altLang="el-GR" sz="2400" dirty="0" err="1">
                <a:latin typeface="Century Gothic" panose="020B0502020202020204" pitchFamily="34" charset="0"/>
              </a:rPr>
              <a:t>λάρβες</a:t>
            </a:r>
            <a:r>
              <a:rPr lang="el-GR" altLang="el-GR" sz="2400" dirty="0">
                <a:latin typeface="Century Gothic" panose="020B0502020202020204" pitchFamily="34" charset="0"/>
              </a:rPr>
              <a:t>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Ανάπτυξη </a:t>
            </a:r>
            <a:r>
              <a:rPr lang="el-GR" altLang="el-GR" sz="2400" dirty="0" err="1">
                <a:latin typeface="Century Gothic" panose="020B0502020202020204" pitchFamily="34" charset="0"/>
              </a:rPr>
              <a:t>κυανοβακτηρίων</a:t>
            </a:r>
            <a:r>
              <a:rPr lang="el-GR" altLang="el-GR" sz="2400" dirty="0">
                <a:latin typeface="Century Gothic" panose="020B0502020202020204" pitchFamily="34" charset="0"/>
              </a:rPr>
              <a:t>-μη </a:t>
            </a:r>
            <a:r>
              <a:rPr lang="el-GR" altLang="el-GR" sz="2400" dirty="0" err="1">
                <a:latin typeface="Century Gothic" panose="020B0502020202020204" pitchFamily="34" charset="0"/>
              </a:rPr>
              <a:t>εδωδιμων</a:t>
            </a:r>
            <a:r>
              <a:rPr lang="el-GR" altLang="el-GR" sz="2400" dirty="0">
                <a:latin typeface="Century Gothic" panose="020B0502020202020204" pitchFamily="34" charset="0"/>
              </a:rPr>
              <a:t> από </a:t>
            </a:r>
            <a:r>
              <a:rPr lang="el-GR" altLang="el-GR" sz="2400" dirty="0" err="1">
                <a:latin typeface="Century Gothic" panose="020B0502020202020204" pitchFamily="34" charset="0"/>
              </a:rPr>
              <a:t>ζωοπλαγκτό</a:t>
            </a:r>
            <a:r>
              <a:rPr lang="el-GR" altLang="el-GR" sz="2400" dirty="0">
                <a:latin typeface="Century Gothic" panose="020B0502020202020204" pitchFamily="34" charset="0"/>
              </a:rPr>
              <a:t> (μείωση ικανότητας-σταθερότητας τροφικής αλυσίδας)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Παραγωγή τοξικών αερίων (αμμωνίας, υδρόθειου) στο κατώτερο μέρος της στήλης του νερού (επιπρόσθετη απώλεια ενδιαιτημάτων)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4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BEB3A6C3-8DDD-4359-871A-C6F053B5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9556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2BF46790-114E-469B-AE7D-6FC82B7E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803275"/>
            <a:ext cx="7788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D7FFFCB-E9EA-47F3-AE7B-5668088A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8032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A0342038-36B6-4C37-8CA1-33458989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727075"/>
            <a:ext cx="7712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A523632F-4BE5-4463-997B-8AF3D2CE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422275"/>
            <a:ext cx="1156062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3200" b="1" dirty="0">
                <a:latin typeface="Century Gothic" panose="020B0502020202020204" pitchFamily="34" charset="0"/>
              </a:rPr>
              <a:t>Επιπτώσεις στην ποιότητα νερού συσχετισμένες με τον ευτροφισμό</a:t>
            </a:r>
          </a:p>
          <a:p>
            <a:pPr algn="ctr"/>
            <a:endParaRPr lang="el-GR" altLang="el-GR" sz="3200" b="1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Απελευθέρωση τοξινών (</a:t>
            </a:r>
            <a:r>
              <a:rPr lang="el-GR" altLang="el-GR" sz="2400" dirty="0" err="1">
                <a:latin typeface="Century Gothic" panose="020B0502020202020204" pitchFamily="34" charset="0"/>
              </a:rPr>
              <a:t>πνεύμονο</a:t>
            </a:r>
            <a:r>
              <a:rPr lang="el-GR" altLang="el-GR" sz="2400" dirty="0">
                <a:latin typeface="Century Gothic" panose="020B0502020202020204" pitchFamily="34" charset="0"/>
              </a:rPr>
              <a:t>- &amp; </a:t>
            </a:r>
            <a:r>
              <a:rPr lang="el-GR" altLang="el-GR" sz="2400" dirty="0" err="1">
                <a:latin typeface="Century Gothic" panose="020B0502020202020204" pitchFamily="34" charset="0"/>
              </a:rPr>
              <a:t>ήπατο</a:t>
            </a:r>
            <a:r>
              <a:rPr lang="el-GR" altLang="el-GR" sz="2400" dirty="0">
                <a:latin typeface="Century Gothic" panose="020B0502020202020204" pitchFamily="34" charset="0"/>
              </a:rPr>
              <a:t>- ) από την επικράτηση γνωστών τοξικών ειδών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Παράκτια υποβάθμιση (παρυδάτια δάση-υδροβιότοποι) από </a:t>
            </a:r>
            <a:r>
              <a:rPr lang="el-GR" altLang="el-GR" sz="2400" dirty="0" err="1">
                <a:latin typeface="Century Gothic" panose="020B0502020202020204" pitchFamily="34" charset="0"/>
              </a:rPr>
              <a:t>οικιστικ΄ς</a:t>
            </a:r>
            <a:r>
              <a:rPr lang="el-GR" altLang="el-GR" sz="2400" dirty="0">
                <a:latin typeface="Century Gothic" panose="020B0502020202020204" pitchFamily="34" charset="0"/>
              </a:rPr>
              <a:t> και βιομηχανικές δραστηριότητες και ρύπανση με μέταλλα κ ουσίες προτεραιότητας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Υποβάθμιση της ποιότητας πόσιμου νερού λόγω παραπροϊόντων </a:t>
            </a:r>
            <a:r>
              <a:rPr lang="el-GR" altLang="el-GR" sz="2400" dirty="0" err="1">
                <a:latin typeface="Century Gothic" panose="020B0502020202020204" pitchFamily="34" charset="0"/>
              </a:rPr>
              <a:t>συστηματων</a:t>
            </a:r>
            <a:r>
              <a:rPr lang="el-GR" altLang="el-GR" sz="2400" dirty="0">
                <a:latin typeface="Century Gothic" panose="020B0502020202020204" pitchFamily="34" charset="0"/>
              </a:rPr>
              <a:t> καθαρισμού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Διάχυση καρκινογόνων ουσιών (χλωροφόρμιο) λόγω αντίδρασης οργανικής </a:t>
            </a:r>
            <a:r>
              <a:rPr lang="el-GR" altLang="el-GR" sz="2400" dirty="0" err="1">
                <a:latin typeface="Century Gothic" panose="020B0502020202020204" pitchFamily="34" charset="0"/>
              </a:rPr>
              <a:t>υλύος</a:t>
            </a:r>
            <a:r>
              <a:rPr lang="el-GR" altLang="el-GR" sz="2400" dirty="0">
                <a:latin typeface="Century Gothic" panose="020B0502020202020204" pitchFamily="34" charset="0"/>
              </a:rPr>
              <a:t> με προϊόντα απολύμανσης και καθαρισμού (χλωρίωση)</a:t>
            </a:r>
          </a:p>
        </p:txBody>
      </p:sp>
    </p:spTree>
    <p:extLst>
      <p:ext uri="{BB962C8B-B14F-4D97-AF65-F5344CB8AC3E}">
        <p14:creationId xmlns:p14="http://schemas.microsoft.com/office/powerpoint/2010/main" val="205173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054A7A0-55A6-4D00-89B7-CFE7581BC207}"/>
              </a:ext>
            </a:extLst>
          </p:cNvPr>
          <p:cNvSpPr/>
          <p:nvPr/>
        </p:nvSpPr>
        <p:spPr>
          <a:xfrm>
            <a:off x="366252" y="180450"/>
            <a:ext cx="11459496" cy="583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1000"/>
              </a:spcAft>
            </a:pPr>
            <a:r>
              <a:rPr lang="el-GR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Αποκατάσταση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Αρκετές μέθοδοι με διαφορετική διάρκεια και αποτέλεσμα. 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Μακροπρόθεσμες: απόκριση από τη μείωση των εισροών των θρεπτικών 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Βραχυπρόθεσμες; Πιο επεμβατικές λύσεις για την επιτάχυνση των διεργασιών «προκαλώντας» έμμεσα την εγκαθίδρυση νέας οικολογικής ισορροπίας 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Μέτρα σε ολόκληρη την λεκάνη απορροής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Πλήρης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διερευνηση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συστήματος, εκτίμηση προβλήματος, αρχικά ήπιες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λυσεις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παρακολούθηση της απόκρισης και λήψη πρόσθετων μέτρων. </a:t>
            </a:r>
            <a:endParaRPr lang="el-GR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7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18B5472-AEFF-4728-BE2C-6DD3E8054FDD}"/>
              </a:ext>
            </a:extLst>
          </p:cNvPr>
          <p:cNvSpPr/>
          <p:nvPr/>
        </p:nvSpPr>
        <p:spPr>
          <a:xfrm>
            <a:off x="368711" y="501444"/>
            <a:ext cx="11238269" cy="5023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αύξηση των θρεπτικών σε ένα υδάτινο σύστημα, όπως μια λίμνη, το καθιστά ικανό να υποστηρίξει υψηλότερη πρωτογενή παραγωγή. 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Φυτοπλαγκτό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υψηλότερη βιομάζα καθώς αυξάνεται η συγκέντρωση των θρεπτικών και ειδικά του φώσφορου (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Reynolds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2006). 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ευτροφισμός αποδείχτηκε από τις πλέον ευρέως διαδεδομένες και σοβαρές ανθρωπογενείς διαταραχές στα υδάτινα οικοσυστήματα (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Lampert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Sommer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1997).</a:t>
            </a:r>
          </a:p>
        </p:txBody>
      </p:sp>
    </p:spTree>
    <p:extLst>
      <p:ext uri="{BB962C8B-B14F-4D97-AF65-F5344CB8AC3E}">
        <p14:creationId xmlns:p14="http://schemas.microsoft.com/office/powerpoint/2010/main" val="112545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6"/>
            <a:ext cx="11609614" cy="56202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Αποκατάστασης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u="sng" dirty="0">
                <a:latin typeface="Century Gothic" panose="020B0502020202020204" pitchFamily="34" charset="0"/>
              </a:rPr>
              <a:t>Επέμβαση σε </a:t>
            </a:r>
            <a:r>
              <a:rPr lang="en-US" sz="2400" u="sng" dirty="0">
                <a:latin typeface="Century Gothic" panose="020B0502020202020204" pitchFamily="34" charset="0"/>
              </a:rPr>
              <a:t>key-processes</a:t>
            </a:r>
          </a:p>
          <a:p>
            <a:pPr marL="0" indent="0">
              <a:buNone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Διαχείριση Υδρολογικών στοιχείων </a:t>
            </a:r>
          </a:p>
          <a:p>
            <a:pPr marL="0" indent="0">
              <a:buNone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Διαχείριση </a:t>
            </a:r>
            <a:r>
              <a:rPr lang="el-GR" sz="2400" dirty="0" err="1">
                <a:latin typeface="Century Gothic" panose="020B0502020202020204" pitchFamily="34" charset="0"/>
              </a:rPr>
              <a:t>Μακροφυτικής</a:t>
            </a:r>
            <a:r>
              <a:rPr lang="el-GR" sz="2400" dirty="0">
                <a:latin typeface="Century Gothic" panose="020B0502020202020204" pitchFamily="34" charset="0"/>
              </a:rPr>
              <a:t> βλάστησης</a:t>
            </a:r>
          </a:p>
          <a:p>
            <a:pPr>
              <a:buFontTx/>
              <a:buChar char="-"/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Διαχείριση Θρεπτικών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dirty="0">
                <a:latin typeface="Century Gothic" panose="020B0502020202020204" pitchFamily="34" charset="0"/>
              </a:rPr>
              <a:t>- Βιολογικές μέθοδοι διαχείρισης</a:t>
            </a:r>
          </a:p>
        </p:txBody>
      </p:sp>
    </p:spTree>
    <p:extLst>
      <p:ext uri="{BB962C8B-B14F-4D97-AF65-F5344CB8AC3E}">
        <p14:creationId xmlns:p14="http://schemas.microsoft.com/office/powerpoint/2010/main" val="3125592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6"/>
            <a:ext cx="11609614" cy="5799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Αποκατάστασης</a:t>
            </a:r>
          </a:p>
          <a:p>
            <a:pPr marL="0" indent="0">
              <a:buNone/>
            </a:pPr>
            <a:endParaRPr lang="el-GR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u="sng" dirty="0">
                <a:latin typeface="Century Gothic" panose="020B0502020202020204" pitchFamily="34" charset="0"/>
              </a:rPr>
              <a:t>Διαχείριση Υδρολογικών στοιχείων </a:t>
            </a:r>
            <a:endParaRPr lang="en-US" sz="2400" u="sng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Μείωση χρόνου ανανέωσης νερού 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Βελτίωση ελλειμματικού ισοζυγίου – αύξηση (καθαρών) εισροών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Δημιουργία συνθηκών διαταραχής (</a:t>
            </a:r>
            <a:r>
              <a:rPr lang="en-US" sz="2400" dirty="0">
                <a:latin typeface="Century Gothic" panose="020B0502020202020204" pitchFamily="34" charset="0"/>
              </a:rPr>
              <a:t>flushing, </a:t>
            </a:r>
            <a:r>
              <a:rPr lang="el-GR" sz="2400" dirty="0">
                <a:latin typeface="Century Gothic" panose="020B0502020202020204" pitchFamily="34" charset="0"/>
              </a:rPr>
              <a:t>βροχή</a:t>
            </a:r>
            <a:r>
              <a:rPr lang="en-US" sz="2400" dirty="0">
                <a:latin typeface="Century Gothic" panose="020B0502020202020204" pitchFamily="34" charset="0"/>
              </a:rPr>
              <a:t>)</a:t>
            </a: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Απομάκρυνση κατώτερου στρώματος</a:t>
            </a:r>
          </a:p>
          <a:p>
            <a:pPr marL="0" indent="0">
              <a:buNone/>
            </a:pPr>
            <a:endParaRPr lang="el-GR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9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6"/>
            <a:ext cx="11609614" cy="5097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Αποκατάστασης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u="sng" dirty="0">
                <a:latin typeface="Century Gothic" panose="020B0502020202020204" pitchFamily="34" charset="0"/>
              </a:rPr>
              <a:t>Διαχείριση </a:t>
            </a:r>
            <a:r>
              <a:rPr lang="el-GR" sz="2400" u="sng" dirty="0" err="1">
                <a:latin typeface="Century Gothic" panose="020B0502020202020204" pitchFamily="34" charset="0"/>
              </a:rPr>
              <a:t>Μακροφυτικής</a:t>
            </a:r>
            <a:r>
              <a:rPr lang="el-GR" sz="2400" u="sng" dirty="0">
                <a:latin typeface="Century Gothic" panose="020B0502020202020204" pitchFamily="34" charset="0"/>
              </a:rPr>
              <a:t> βλάστησης</a:t>
            </a:r>
          </a:p>
          <a:p>
            <a:pPr>
              <a:buFontTx/>
              <a:buChar char="-"/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Κόψιμο καλαμιώνων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Διατήρηση στάθμης &amp; διαύγειας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Φύτευση – σπορά βυθισμένων </a:t>
            </a:r>
            <a:r>
              <a:rPr lang="el-GR" sz="2400" dirty="0" err="1">
                <a:latin typeface="Century Gothic" panose="020B0502020202020204" pitchFamily="34" charset="0"/>
              </a:rPr>
              <a:t>μακρόφυτων</a:t>
            </a:r>
            <a:endParaRPr lang="el-G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5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60CD0FE-6757-4D0D-9BA8-9B57FD2E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76" y="501417"/>
            <a:ext cx="8335882" cy="60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19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5"/>
            <a:ext cx="11609614" cy="58814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Αποκατάστασης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600" u="sng" dirty="0">
                <a:latin typeface="Century Gothic" panose="020B0502020202020204" pitchFamily="34" charset="0"/>
              </a:rPr>
              <a:t>Διαχείριση Θρεπτικών</a:t>
            </a: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i="1" dirty="0">
                <a:latin typeface="Century Gothic" panose="020B0502020202020204" pitchFamily="34" charset="0"/>
              </a:rPr>
              <a:t>Περιορισμός Εξωτερικής Τροφοδοσίας</a:t>
            </a:r>
          </a:p>
          <a:p>
            <a:pPr marL="0" indent="0">
              <a:buNone/>
            </a:pPr>
            <a:endParaRPr lang="el-GR" sz="2400" b="1" i="1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Σημειακές πηγές ρύπανσης (περιορισμός, επεξεργασία, </a:t>
            </a:r>
            <a:r>
              <a:rPr lang="el-GR" sz="2400" dirty="0" err="1">
                <a:latin typeface="Century Gothic" panose="020B0502020202020204" pitchFamily="34" charset="0"/>
              </a:rPr>
              <a:t>sediment</a:t>
            </a:r>
            <a:r>
              <a:rPr lang="el-GR" sz="2400" dirty="0">
                <a:latin typeface="Century Gothic" panose="020B0502020202020204" pitchFamily="34" charset="0"/>
              </a:rPr>
              <a:t> </a:t>
            </a:r>
            <a:r>
              <a:rPr lang="el-GR" sz="2400" dirty="0" err="1">
                <a:latin typeface="Century Gothic" panose="020B0502020202020204" pitchFamily="34" charset="0"/>
              </a:rPr>
              <a:t>basins</a:t>
            </a:r>
            <a:r>
              <a:rPr lang="el-GR" sz="2400" dirty="0">
                <a:latin typeface="Century Gothic" panose="020B0502020202020204" pitchFamily="34" charset="0"/>
              </a:rPr>
              <a:t>, </a:t>
            </a:r>
            <a:r>
              <a:rPr lang="en-US" sz="2400" dirty="0">
                <a:latin typeface="Century Gothic" panose="020B0502020202020204" pitchFamily="34" charset="0"/>
              </a:rPr>
              <a:t>artificial </a:t>
            </a:r>
            <a:r>
              <a:rPr lang="el-GR" sz="2400" dirty="0" err="1">
                <a:latin typeface="Century Gothic" panose="020B0502020202020204" pitchFamily="34" charset="0"/>
              </a:rPr>
              <a:t>wetlands</a:t>
            </a:r>
            <a:r>
              <a:rPr lang="el-GR" sz="2400" dirty="0">
                <a:latin typeface="Century Gothic" panose="020B0502020202020204" pitchFamily="34" charset="0"/>
              </a:rPr>
              <a:t>)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Μη-σημειακές πηγές ρύπανσης (αναδιάρθρωση καλλιεργειών, </a:t>
            </a:r>
            <a:r>
              <a:rPr lang="el-GR" sz="2400" dirty="0" err="1">
                <a:latin typeface="Century Gothic" panose="020B0502020202020204" pitchFamily="34" charset="0"/>
              </a:rPr>
              <a:t>εκτατικότητα</a:t>
            </a:r>
            <a:r>
              <a:rPr lang="el-GR" sz="2400" dirty="0">
                <a:latin typeface="Century Gothic" panose="020B0502020202020204" pitchFamily="34" charset="0"/>
              </a:rPr>
              <a:t>, απομάκρυνση υπολειμμάτων, μονοκαλλιέργειες, μη σταβλισμένη κτηνοτροφία)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dirty="0">
                <a:latin typeface="Century Gothic" panose="020B0502020202020204" pitchFamily="34" charset="0"/>
              </a:rPr>
              <a:t>- Οριοθέτηση, χαρακτηρισμός ζωνών</a:t>
            </a: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42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5"/>
            <a:ext cx="11609614" cy="5881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Αποκατάστασης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600" u="sng" dirty="0">
                <a:latin typeface="Century Gothic" panose="020B0502020202020204" pitchFamily="34" charset="0"/>
              </a:rPr>
              <a:t>Διαχείριση Θρεπτικών</a:t>
            </a: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i="1" dirty="0">
                <a:latin typeface="Century Gothic" panose="020B0502020202020204" pitchFamily="34" charset="0"/>
              </a:rPr>
              <a:t>Περιορισμός Εξωτερικής Τροφοδοσίας</a:t>
            </a:r>
          </a:p>
          <a:p>
            <a:pPr marL="0" indent="0">
              <a:buNone/>
            </a:pPr>
            <a:endParaRPr lang="el-GR" sz="2400" b="1" i="1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Χημική δέσμευση </a:t>
            </a:r>
            <a:r>
              <a:rPr lang="en-US" sz="2400" dirty="0">
                <a:latin typeface="Century Gothic" panose="020B0502020202020204" pitchFamily="34" charset="0"/>
              </a:rPr>
              <a:t>P</a:t>
            </a:r>
          </a:p>
          <a:p>
            <a:pPr>
              <a:buFontTx/>
              <a:buChar char="-"/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Απομάκρυνση ιζήματος </a:t>
            </a:r>
            <a:r>
              <a:rPr lang="en-US" sz="2400" dirty="0">
                <a:latin typeface="Century Gothic" panose="020B0502020202020204" pitchFamily="34" charset="0"/>
              </a:rPr>
              <a:t>(</a:t>
            </a:r>
            <a:r>
              <a:rPr lang="en-US" sz="2400" dirty="0" err="1">
                <a:latin typeface="Century Gothic" panose="020B0502020202020204" pitchFamily="34" charset="0"/>
              </a:rPr>
              <a:t>dredjing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l-GR" sz="2400" dirty="0">
                <a:latin typeface="Century Gothic" panose="020B0502020202020204" pitchFamily="34" charset="0"/>
              </a:rPr>
              <a:t>ή </a:t>
            </a:r>
            <a:r>
              <a:rPr lang="el-GR" sz="2400" dirty="0" err="1">
                <a:latin typeface="Century Gothic" panose="020B0502020202020204" pitchFamily="34" charset="0"/>
              </a:rPr>
              <a:t>γεωπανα</a:t>
            </a:r>
            <a:r>
              <a:rPr lang="el-GR" sz="2400" dirty="0">
                <a:latin typeface="Century Gothic" panose="020B0502020202020204" pitchFamily="34" charset="0"/>
              </a:rPr>
              <a:t>)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Δημιουργία όχθης ή/και νησίδων</a:t>
            </a: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0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5"/>
            <a:ext cx="11609614" cy="5881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Αποκατάστασης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600" u="sng" dirty="0">
                <a:latin typeface="Century Gothic" panose="020B0502020202020204" pitchFamily="34" charset="0"/>
              </a:rPr>
              <a:t>Βιολογικές μέθοδοι διαχείρισης</a:t>
            </a: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i="1" dirty="0">
                <a:latin typeface="Century Gothic" panose="020B0502020202020204" pitchFamily="34" charset="0"/>
              </a:rPr>
              <a:t>Απομάκρυνση ή προσθήκη τμημάτων ενός πλέγματος</a:t>
            </a:r>
          </a:p>
          <a:p>
            <a:pPr marL="0" indent="0">
              <a:buNone/>
            </a:pPr>
            <a:r>
              <a:rPr lang="el-GR" sz="2400" b="1" i="1" dirty="0">
                <a:latin typeface="Century Gothic" panose="020B0502020202020204" pitchFamily="34" charset="0"/>
              </a:rPr>
              <a:t>Συνήθως απομάκρυνση </a:t>
            </a:r>
            <a:r>
              <a:rPr lang="el-GR" sz="2400" b="1" i="1" dirty="0" err="1">
                <a:latin typeface="Century Gothic" panose="020B0502020202020204" pitchFamily="34" charset="0"/>
              </a:rPr>
              <a:t>βενθοφάγων</a:t>
            </a:r>
            <a:r>
              <a:rPr lang="el-GR" sz="2400" b="1" i="1" dirty="0">
                <a:latin typeface="Century Gothic" panose="020B0502020202020204" pitchFamily="34" charset="0"/>
              </a:rPr>
              <a:t> και </a:t>
            </a:r>
            <a:r>
              <a:rPr lang="el-GR" sz="2400" b="1" i="1" dirty="0" err="1">
                <a:latin typeface="Century Gothic" panose="020B0502020202020204" pitchFamily="34" charset="0"/>
              </a:rPr>
              <a:t>πλαγκτοφάγων</a:t>
            </a:r>
            <a:r>
              <a:rPr lang="el-GR" sz="2400" b="1" i="1" dirty="0">
                <a:latin typeface="Century Gothic" panose="020B0502020202020204" pitchFamily="34" charset="0"/>
              </a:rPr>
              <a:t> ψαριών</a:t>
            </a:r>
            <a:endParaRPr lang="el-GR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15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5"/>
            <a:ext cx="11609614" cy="5881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Αποκατάστασης</a:t>
            </a: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entury Gothic" panose="020B0502020202020204" pitchFamily="34" charset="0"/>
              </a:rPr>
              <a:t>Alternative Stable states</a:t>
            </a:r>
          </a:p>
          <a:p>
            <a:pPr marL="0" indent="0">
              <a:buNone/>
            </a:pPr>
            <a:endParaRPr lang="el-GR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B5981-D4E3-4035-A4A4-3AC3DA012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10" y="1440317"/>
            <a:ext cx="6086475" cy="534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40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Τα έγγραφά μου\Water on the Web  Understanding  Lake Ecology  Eutrophication.files\eutroarrow.gif">
            <a:extLst>
              <a:ext uri="{FF2B5EF4-FFF2-40B4-BE49-F238E27FC236}">
                <a16:creationId xmlns:a16="http://schemas.microsoft.com/office/drawing/2014/main" id="{A5B81448-9F8C-4486-9BBF-B6F8CD76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655402"/>
            <a:ext cx="8519886" cy="52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18B5472-AEFF-4728-BE2C-6DD3E8054FDD}"/>
              </a:ext>
            </a:extLst>
          </p:cNvPr>
          <p:cNvSpPr/>
          <p:nvPr/>
        </p:nvSpPr>
        <p:spPr>
          <a:xfrm>
            <a:off x="353961" y="358215"/>
            <a:ext cx="11031793" cy="6003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Φυσικός 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κατάσταση που δημιουργείται από φυσικές διεργασίες, οι οποίες καθορίζουν τη σταδιακή εξέλιξη ενός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ολιγότροφου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συστήματος σε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εύτροφο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θεωρούνται ως “γήρανση των λιμνών” (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Reynolds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2006). Αργή φυσική διαδικασία στη γεωλογική ιστορία μιας υδάτινης μάζας (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Lampert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Sommer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1997) και σπάνια παρατηρούμενη. 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Ανθρωπογενής 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Η κατάσταση που δημιουργείται από ανθρώπινες δραστηριότητες.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Επέμβαση στον κύκλο του νερού, αλιεία,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ιχθυεμπλουτισμοί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αλλαγές στην κάλυψη των εδαφών της λεκάνης απορροής, λύματα (αστικά-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βιομηχανιες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κτηνοτροφία, γεωργία</a:t>
            </a:r>
            <a:endParaRPr lang="el-GR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9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Τα έγγραφά μου\Water on the Web  Understanding  Lake Ecology  The Food Web.files\pyrsmid.gif">
            <a:extLst>
              <a:ext uri="{FF2B5EF4-FFF2-40B4-BE49-F238E27FC236}">
                <a16:creationId xmlns:a16="http://schemas.microsoft.com/office/drawing/2014/main" id="{285EC2FE-E0D4-4C4E-9419-7EE6EDE60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97" y="488787"/>
            <a:ext cx="5919855" cy="60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5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Τα έγγραφά μου\Water on the Web  Understanding  Lake Ecology  The Food Web.files\photosynthesis.gif">
            <a:extLst>
              <a:ext uri="{FF2B5EF4-FFF2-40B4-BE49-F238E27FC236}">
                <a16:creationId xmlns:a16="http://schemas.microsoft.com/office/drawing/2014/main" id="{B0D3F067-6DD7-4FEB-9178-1B740E232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7162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2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997182B5-1C51-4644-B7F3-26BB18655C03}"/>
              </a:ext>
            </a:extLst>
          </p:cNvPr>
          <p:cNvGrpSpPr>
            <a:grpSpLocks/>
          </p:cNvGrpSpPr>
          <p:nvPr/>
        </p:nvGrpSpPr>
        <p:grpSpPr bwMode="auto">
          <a:xfrm>
            <a:off x="2032923" y="694417"/>
            <a:ext cx="8090807" cy="5510439"/>
            <a:chOff x="192" y="2736"/>
            <a:chExt cx="3984" cy="3216"/>
          </a:xfrm>
        </p:grpSpPr>
        <p:pic>
          <p:nvPicPr>
            <p:cNvPr id="4" name="Picture 8" descr="Europ">
              <a:extLst>
                <a:ext uri="{FF2B5EF4-FFF2-40B4-BE49-F238E27FC236}">
                  <a16:creationId xmlns:a16="http://schemas.microsoft.com/office/drawing/2014/main" id="{45BD1522-25EB-43D1-869B-5ECFF02C3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820"/>
              <a:ext cx="3903" cy="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B4F13A51-F741-4C85-BADB-46277907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736"/>
              <a:ext cx="3984" cy="3216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 Box 10">
            <a:extLst>
              <a:ext uri="{FF2B5EF4-FFF2-40B4-BE49-F238E27FC236}">
                <a16:creationId xmlns:a16="http://schemas.microsoft.com/office/drawing/2014/main" id="{5E330E94-A963-4A04-9346-A043A63B8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668" y="5937930"/>
            <a:ext cx="5040313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dirty="0">
                <a:latin typeface="+mn-lt"/>
                <a:cs typeface="+mn-cs"/>
              </a:rPr>
              <a:t>A</a:t>
            </a:r>
            <a:r>
              <a:rPr lang="el-GR" sz="1400" dirty="0" err="1">
                <a:latin typeface="+mn-lt"/>
                <a:cs typeface="+mn-cs"/>
              </a:rPr>
              <a:t>πό</a:t>
            </a:r>
            <a:r>
              <a:rPr lang="el-GR" sz="1400" dirty="0">
                <a:latin typeface="+mn-lt"/>
                <a:cs typeface="+mn-cs"/>
              </a:rPr>
              <a:t> </a:t>
            </a:r>
            <a:r>
              <a:rPr lang="en-GB" sz="1400" dirty="0" err="1">
                <a:latin typeface="+mn-lt"/>
                <a:cs typeface="+mn-cs"/>
              </a:rPr>
              <a:t>Calow</a:t>
            </a:r>
            <a:r>
              <a:rPr lang="en-GB" sz="1400" dirty="0">
                <a:latin typeface="+mn-lt"/>
                <a:cs typeface="+mn-cs"/>
              </a:rPr>
              <a:t> P. &amp; </a:t>
            </a:r>
            <a:r>
              <a:rPr lang="en-GB" sz="1400" dirty="0" err="1">
                <a:latin typeface="+mn-lt"/>
                <a:cs typeface="+mn-cs"/>
              </a:rPr>
              <a:t>Petts</a:t>
            </a:r>
            <a:r>
              <a:rPr lang="en-GB" sz="1400" dirty="0">
                <a:latin typeface="+mn-lt"/>
                <a:cs typeface="+mn-cs"/>
              </a:rPr>
              <a:t> G.E., 1994</a:t>
            </a:r>
            <a:endParaRPr lang="el-GR" sz="1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8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18B5472-AEFF-4728-BE2C-6DD3E8054FDD}"/>
              </a:ext>
            </a:extLst>
          </p:cNvPr>
          <p:cNvSpPr/>
          <p:nvPr/>
        </p:nvSpPr>
        <p:spPr>
          <a:xfrm>
            <a:off x="329380" y="347162"/>
            <a:ext cx="11533239" cy="1997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 &amp; Άνθιση</a:t>
            </a:r>
          </a:p>
          <a:p>
            <a:pPr indent="4191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τα πρώτα συμπτώματα του ευτροφισμού είναι η έντονη αύξηση του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φυτοπλαγκτού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που συχνά οδηγεί στην εμφάνιση φαινομένων άνθισης. </a:t>
            </a:r>
          </a:p>
        </p:txBody>
      </p:sp>
      <p:pic>
        <p:nvPicPr>
          <p:cNvPr id="3" name="Picture 4" descr="C:\Users\user\Desktop\P9010011.JPG">
            <a:extLst>
              <a:ext uri="{FF2B5EF4-FFF2-40B4-BE49-F238E27FC236}">
                <a16:creationId xmlns:a16="http://schemas.microsoft.com/office/drawing/2014/main" id="{A7CE38A7-178C-4374-A520-AED9766B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34375" r="46094" b="26042"/>
          <a:stretch>
            <a:fillRect/>
          </a:stretch>
        </p:blipFill>
        <p:spPr bwMode="auto">
          <a:xfrm>
            <a:off x="9419633" y="2450955"/>
            <a:ext cx="2132745" cy="352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A4217E5-9742-4161-BAEF-403FAD8F21F2}"/>
              </a:ext>
            </a:extLst>
          </p:cNvPr>
          <p:cNvSpPr/>
          <p:nvPr/>
        </p:nvSpPr>
        <p:spPr>
          <a:xfrm>
            <a:off x="329380" y="2705370"/>
            <a:ext cx="8814620" cy="3474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91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όρος άνθιση χρησιμοποιείται για να εκφράσει τον χρωματισμό του νερού εξαιτίας της υψηλής συγκέντρωσης των </a:t>
            </a:r>
            <a:r>
              <a:rPr lang="el-GR" sz="2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φυτοπλαγκτικών</a:t>
            </a:r>
            <a:r>
              <a:rPr lang="el-GR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οργανισμών.</a:t>
            </a:r>
          </a:p>
          <a:p>
            <a:pPr lvl="0" indent="4191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Η συσσώρευση των </a:t>
            </a:r>
            <a:r>
              <a:rPr lang="el-GR" sz="2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κυανοβακτηρίων</a:t>
            </a:r>
            <a:r>
              <a:rPr lang="el-GR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στο επιφανειακό στρώμα νερού, ονομάζεται «άνθιση του νερού» (</a:t>
            </a:r>
            <a:r>
              <a:rPr lang="el-GR" sz="2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Reynolds</a:t>
            </a:r>
            <a:r>
              <a:rPr lang="el-GR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2006). </a:t>
            </a:r>
            <a:endParaRPr lang="el-GR" sz="20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8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18B5472-AEFF-4728-BE2C-6DD3E8054FDD}"/>
              </a:ext>
            </a:extLst>
          </p:cNvPr>
          <p:cNvSpPr/>
          <p:nvPr/>
        </p:nvSpPr>
        <p:spPr>
          <a:xfrm>
            <a:off x="329380" y="347162"/>
            <a:ext cx="11533239" cy="3105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 &amp; Άνθιση</a:t>
            </a:r>
          </a:p>
          <a:p>
            <a:pPr indent="4191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Ανθίσεις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κυανοβακτηρίων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νερά που χρησιμοποιούνται για άρδευση, ύδρευση ή αναψυχή μπορεί να είναι επικίνδυνες καθώς μετά το θάνατο των κυττάρων που συμμετέχουν στο φαινόμενο της άνθισης του νερού μπορεί να απελευθερωθούν στο νερό μεγάλες ποσότητες τοξινών </a:t>
            </a:r>
            <a:r>
              <a:rPr lang="el-GR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Gkelis</a:t>
            </a: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2006).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D5F6A12-2945-488D-81C6-B5C795EF92A8}"/>
              </a:ext>
            </a:extLst>
          </p:cNvPr>
          <p:cNvSpPr/>
          <p:nvPr/>
        </p:nvSpPr>
        <p:spPr>
          <a:xfrm>
            <a:off x="329379" y="3599571"/>
            <a:ext cx="11533239" cy="223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91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Τέτοια φαινόμενα συνοδεύονται από αυξημένη κατανάλωση του διαλυμένου οξυγόνου στο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υπολίμνιο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στον πυθμένα δημιουργώντας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ανοξικές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συνθήκες και επηρεάζοντας έτσι όλο το τροφικό πλέγμα με πρώτα τα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βενθικά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μακρασπόνδυλα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τα ψάρια (</a:t>
            </a:r>
            <a:r>
              <a:rPr 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Lampert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Sommer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1997). </a:t>
            </a:r>
          </a:p>
        </p:txBody>
      </p:sp>
    </p:spTree>
    <p:extLst>
      <p:ext uri="{BB962C8B-B14F-4D97-AF65-F5344CB8AC3E}">
        <p14:creationId xmlns:p14="http://schemas.microsoft.com/office/powerpoint/2010/main" val="428539702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955</Words>
  <Application>Microsoft Office PowerPoint</Application>
  <PresentationFormat>Ευρεία οθόνη</PresentationFormat>
  <Paragraphs>154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nionios latin</dc:creator>
  <cp:lastModifiedBy>JK</cp:lastModifiedBy>
  <cp:revision>21</cp:revision>
  <dcterms:created xsi:type="dcterms:W3CDTF">2018-04-26T19:36:47Z</dcterms:created>
  <dcterms:modified xsi:type="dcterms:W3CDTF">2018-06-05T08:38:12Z</dcterms:modified>
</cp:coreProperties>
</file>