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7" r:id="rId2"/>
    <p:sldId id="273" r:id="rId3"/>
    <p:sldId id="258" r:id="rId4"/>
    <p:sldId id="259" r:id="rId5"/>
    <p:sldId id="260" r:id="rId6"/>
    <p:sldId id="261" r:id="rId7"/>
    <p:sldId id="262" r:id="rId8"/>
    <p:sldId id="284" r:id="rId9"/>
    <p:sldId id="285" r:id="rId10"/>
    <p:sldId id="286" r:id="rId11"/>
    <p:sldId id="274" r:id="rId12"/>
    <p:sldId id="275" r:id="rId13"/>
    <p:sldId id="276" r:id="rId14"/>
    <p:sldId id="277" r:id="rId15"/>
    <p:sldId id="278" r:id="rId16"/>
    <p:sldId id="279" r:id="rId17"/>
    <p:sldId id="28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150938" y="214313"/>
            <a:ext cx="7793037" cy="1462087"/>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1182688" y="2017713"/>
            <a:ext cx="7772400" cy="4114800"/>
          </a:xfrm>
        </p:spPr>
        <p:txBody>
          <a:bodyPr rtlCol="0">
            <a:normAutofit/>
          </a:bodyPr>
          <a:lstStyle/>
          <a:p>
            <a:pPr lvl="0"/>
            <a:endParaRPr lang="el-GR" noProof="0" smtClean="0"/>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Μαρία Ι. Κουτσούμπα, 1</a:t>
            </a:r>
            <a:r>
              <a:rPr lang="el-GR" baseline="30000"/>
              <a:t>η</a:t>
            </a:r>
            <a:r>
              <a:rPr lang="el-GR"/>
              <a:t> ΟΣΣ 2010</a:t>
            </a:r>
          </a:p>
        </p:txBody>
      </p:sp>
      <p:sp>
        <p:nvSpPr>
          <p:cNvPr id="6" name="5 - Θέση αριθμού διαφάνειας"/>
          <p:cNvSpPr>
            <a:spLocks noGrp="1"/>
          </p:cNvSpPr>
          <p:nvPr>
            <p:ph type="sldNum" sz="quarter" idx="12"/>
          </p:nvPr>
        </p:nvSpPr>
        <p:spPr/>
        <p:txBody>
          <a:bodyPr/>
          <a:lstStyle>
            <a:lvl1pPr>
              <a:defRPr/>
            </a:lvl1pPr>
          </a:lstStyle>
          <a:p>
            <a:pPr>
              <a:defRPr/>
            </a:pPr>
            <a:fld id="{8547A1E0-D86E-424B-A25C-5F90CB58E0B0}"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8" name="7 - Θέση αριθμού διαφάνειας"/>
          <p:cNvSpPr>
            <a:spLocks noGrp="1"/>
          </p:cNvSpPr>
          <p:nvPr>
            <p:ph type="sldNum" sz="quarter" idx="11"/>
          </p:nvPr>
        </p:nvSpPr>
        <p:spPr/>
        <p:txBody>
          <a:bodyPr/>
          <a:lstStyle/>
          <a:p>
            <a:fld id="{37FDE1CD-05C6-4CE6-8796-8E4089F2E27D}"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47CA165-BF4E-4B58-A141-CCE55E40462F}" type="datetimeFigureOut">
              <a:rPr lang="el-GR" smtClean="0"/>
              <a:pPr/>
              <a:t>1/10/2024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37FDE1CD-05C6-4CE6-8796-8E4089F2E27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F47CA165-BF4E-4B58-A141-CCE55E40462F}" type="datetimeFigureOut">
              <a:rPr lang="el-GR" smtClean="0"/>
              <a:pPr/>
              <a:t>1/10/2024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47CA165-BF4E-4B58-A141-CCE55E40462F}" type="datetimeFigureOut">
              <a:rPr lang="el-GR" smtClean="0"/>
              <a:pPr/>
              <a:t>1/10/2024</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7FDE1CD-05C6-4CE6-8796-8E4089F2E27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928670"/>
            <a:ext cx="8229600" cy="1071570"/>
          </a:xfrm>
        </p:spPr>
        <p:txBody>
          <a:bodyPr>
            <a:normAutofit fontScale="90000"/>
          </a:bodyPr>
          <a:lstStyle/>
          <a:p>
            <a:r>
              <a:rPr lang="el-GR" b="1" smtClean="0">
                <a:solidFill>
                  <a:schemeClr val="tx2"/>
                </a:solidFill>
                <a:effectLst>
                  <a:outerShdw blurRad="38100" dist="38100" dir="2700000" algn="tl">
                    <a:srgbClr val="C0C0C0"/>
                  </a:outerShdw>
                </a:effectLst>
                <a:latin typeface="Comic Sans MS" pitchFamily="66" charset="0"/>
              </a:rPr>
              <a:t>ΜΙΑ  </a:t>
            </a:r>
            <a:r>
              <a:rPr lang="el-GR" b="1" dirty="0">
                <a:solidFill>
                  <a:schemeClr val="tx2"/>
                </a:solidFill>
                <a:effectLst>
                  <a:outerShdw blurRad="38100" dist="38100" dir="2700000" algn="tl">
                    <a:srgbClr val="C0C0C0"/>
                  </a:outerShdw>
                </a:effectLst>
                <a:latin typeface="Comic Sans MS" pitchFamily="66" charset="0"/>
              </a:rPr>
              <a:t>ΑΚΑΔΗΜΑΪΚΗ ΕΡΓΑΣΙΑ</a:t>
            </a:r>
            <a:br>
              <a:rPr lang="el-GR" b="1" dirty="0">
                <a:solidFill>
                  <a:schemeClr val="tx2"/>
                </a:solidFill>
                <a:effectLst>
                  <a:outerShdw blurRad="38100" dist="38100" dir="2700000" algn="tl">
                    <a:srgbClr val="C0C0C0"/>
                  </a:outerShdw>
                </a:effectLst>
                <a:latin typeface="Comic Sans MS" pitchFamily="66" charset="0"/>
              </a:rPr>
            </a:br>
            <a:endParaRPr lang="el-GR" dirty="0"/>
          </a:p>
        </p:txBody>
      </p:sp>
      <p:sp>
        <p:nvSpPr>
          <p:cNvPr id="3" name="2 - Θέση περιεχομένου"/>
          <p:cNvSpPr>
            <a:spLocks noGrp="1"/>
          </p:cNvSpPr>
          <p:nvPr>
            <p:ph idx="1"/>
          </p:nvPr>
        </p:nvSpPr>
        <p:spPr>
          <a:xfrm>
            <a:off x="457200" y="2928934"/>
            <a:ext cx="8229600" cy="3197229"/>
          </a:xfrm>
        </p:spPr>
        <p:txBody>
          <a:bodyPr/>
          <a:lstStyle/>
          <a:p>
            <a:pPr algn="ctr">
              <a:buNone/>
            </a:pPr>
            <a:r>
              <a:rPr lang="el-GR" dirty="0" smtClean="0">
                <a:latin typeface="Comic Sans MS" pitchFamily="66" charset="0"/>
              </a:rPr>
              <a:t>ΒΑΣΙΛΙΚΗ ΚΡΑΒΒΑ</a:t>
            </a:r>
          </a:p>
          <a:p>
            <a:pPr algn="ctr">
              <a:buNone/>
            </a:pPr>
            <a:r>
              <a:rPr lang="el-GR" dirty="0" smtClean="0">
                <a:latin typeface="Comic Sans MS" pitchFamily="66" charset="0"/>
              </a:rPr>
              <a:t>ΑΝΑΠΛΗΡΩΤΡΙΑ ΚΑΘΗΓΗΤΡΙΑ ΚΟΙΝΩΝΙΚΗΣ ΑΝΘΡΩΠΟΛΟΓΙΑΣ</a:t>
            </a:r>
          </a:p>
          <a:p>
            <a:pPr algn="ctr">
              <a:buNone/>
            </a:pPr>
            <a:r>
              <a:rPr lang="el-GR" dirty="0" smtClean="0">
                <a:latin typeface="Comic Sans MS" pitchFamily="66" charset="0"/>
              </a:rPr>
              <a:t>ΚΑΙ ΑΝΘΡΩΠΟΛΟΓΙΑΣ ΤΗΣ ΚΑΤΑΝΑΛΩΣΗΣ</a:t>
            </a:r>
          </a:p>
          <a:p>
            <a:pPr algn="ctr">
              <a:buNone/>
            </a:pPr>
            <a:r>
              <a:rPr lang="el-GR" dirty="0" smtClean="0">
                <a:latin typeface="Comic Sans MS" pitchFamily="66" charset="0"/>
              </a:rPr>
              <a:t>ΤΙΕ, ΔΠΘ, </a:t>
            </a:r>
          </a:p>
          <a:p>
            <a:endParaRPr lang="el-GR"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1219200"/>
            <a:ext cx="6096000" cy="457200"/>
          </a:xfrm>
        </p:spPr>
        <p:txBody>
          <a:bodyPr rtlCol="0">
            <a:normAutofit fontScale="90000"/>
          </a:bodyPr>
          <a:lstStyle/>
          <a:p>
            <a:pPr eaLnBrk="1" fontAlgn="auto" hangingPunct="1">
              <a:spcAft>
                <a:spcPts val="0"/>
              </a:spcAft>
              <a:defRPr/>
            </a:pPr>
            <a:r>
              <a:rPr lang="el-GR" sz="2800" b="1" smtClean="0">
                <a:latin typeface="Times New Roman" pitchFamily="18" charset="0"/>
              </a:rPr>
              <a:t>Ύφος και γλώσσα του κειμένου</a:t>
            </a:r>
          </a:p>
        </p:txBody>
      </p:sp>
      <p:sp>
        <p:nvSpPr>
          <p:cNvPr id="13315" name="Rectangle 3"/>
          <p:cNvSpPr>
            <a:spLocks noGrp="1" noChangeArrowheads="1"/>
          </p:cNvSpPr>
          <p:nvPr>
            <p:ph idx="1"/>
          </p:nvPr>
        </p:nvSpPr>
        <p:spPr>
          <a:xfrm>
            <a:off x="914400" y="1752600"/>
            <a:ext cx="7391400" cy="4191000"/>
          </a:xfrm>
        </p:spPr>
        <p:txBody>
          <a:bodyPr rtlCol="0">
            <a:normAutofit lnSpcReduction="10000"/>
          </a:bodyPr>
          <a:lstStyle/>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Αποφύγετε τη χρήση του α΄ ενικού προσώπου, όταν γράφετε. </a:t>
            </a:r>
          </a:p>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Όπου είναι απαραίτητο, μπορείτε να καταφύγετε στο α΄ πληθυντικό, π.χ. ‘Στη συνέχεια της μελέτης μας, θα επιχειρήσουμε…’ </a:t>
            </a:r>
          </a:p>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Προτιμότεροι όμως είναι άλλοι συντακτικοί τύποι και κυρίως η παθητική  και απρόσωπη σύνταξη: </a:t>
            </a:r>
          </a:p>
          <a:p>
            <a:pPr algn="just" eaLnBrk="1" fontAlgn="auto" hangingPunct="1">
              <a:lnSpc>
                <a:spcPct val="120000"/>
              </a:lnSpc>
              <a:spcAft>
                <a:spcPts val="0"/>
              </a:spcAft>
              <a:buClr>
                <a:srgbClr val="FF5353"/>
              </a:buClr>
              <a:buFontTx/>
              <a:buNone/>
              <a:defRPr/>
            </a:pPr>
            <a:r>
              <a:rPr lang="el-GR" sz="2400" smtClean="0">
                <a:latin typeface="Times New Roman" pitchFamily="18" charset="0"/>
                <a:cs typeface="Times New Roman" pitchFamily="18" charset="0"/>
              </a:rPr>
              <a:t>π.χ. ‘Η παρούσα μελέτη θίγει ζητήματα όπως…’, ή </a:t>
            </a:r>
          </a:p>
          <a:p>
            <a:pPr algn="just" eaLnBrk="1" fontAlgn="auto" hangingPunct="1">
              <a:lnSpc>
                <a:spcPct val="120000"/>
              </a:lnSpc>
              <a:spcAft>
                <a:spcPts val="0"/>
              </a:spcAft>
              <a:buClr>
                <a:srgbClr val="FF5353"/>
              </a:buClr>
              <a:buFontTx/>
              <a:buNone/>
              <a:defRPr/>
            </a:pPr>
            <a:r>
              <a:rPr lang="el-GR" sz="2400" smtClean="0">
                <a:latin typeface="Times New Roman" pitchFamily="18" charset="0"/>
                <a:cs typeface="Times New Roman" pitchFamily="18" charset="0"/>
              </a:rPr>
              <a:t>π.χ. ‘Στη μελέτη αυτή επιχειρείται μία νέα προσέγγιση…’ </a:t>
            </a:r>
          </a:p>
        </p:txBody>
      </p:sp>
    </p:spTree>
  </p:cSld>
  <p:clrMapOvr>
    <a:masterClrMapping/>
  </p:clrMapOvr>
  <p:transition advClick="0">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667000" y="1219200"/>
            <a:ext cx="3276600" cy="457200"/>
          </a:xfrm>
        </p:spPr>
        <p:txBody>
          <a:bodyPr rtlCol="0">
            <a:normAutofit fontScale="90000"/>
          </a:bodyPr>
          <a:lstStyle/>
          <a:p>
            <a:pPr eaLnBrk="1" fontAlgn="auto" hangingPunct="1">
              <a:spcAft>
                <a:spcPts val="0"/>
              </a:spcAft>
              <a:defRPr/>
            </a:pPr>
            <a:r>
              <a:rPr lang="el-GR" sz="2800" b="1" smtClean="0">
                <a:latin typeface="Times New Roman" pitchFamily="18" charset="0"/>
              </a:rPr>
              <a:t>Το κείμενο!</a:t>
            </a:r>
          </a:p>
        </p:txBody>
      </p:sp>
      <p:graphicFrame>
        <p:nvGraphicFramePr>
          <p:cNvPr id="37973" name="Group 85"/>
          <p:cNvGraphicFramePr>
            <a:graphicFrameLocks noGrp="1"/>
          </p:cNvGraphicFramePr>
          <p:nvPr>
            <p:ph type="tbl" idx="1"/>
          </p:nvPr>
        </p:nvGraphicFramePr>
        <p:xfrm>
          <a:off x="1447800" y="2057400"/>
          <a:ext cx="6019800" cy="2590801"/>
        </p:xfrm>
        <a:graphic>
          <a:graphicData uri="http://schemas.openxmlformats.org/drawingml/2006/table">
            <a:tbl>
              <a:tblPr/>
              <a:tblGrid>
                <a:gridCol w="3009900"/>
                <a:gridCol w="3009900"/>
              </a:tblGrid>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07" name="Text Box 44"/>
          <p:cNvSpPr txBox="1">
            <a:spLocks noChangeArrowheads="1"/>
          </p:cNvSpPr>
          <p:nvPr/>
        </p:nvSpPr>
        <p:spPr bwMode="auto">
          <a:xfrm>
            <a:off x="1600200" y="3178175"/>
            <a:ext cx="1069975"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Διάστιχο:</a:t>
            </a:r>
          </a:p>
        </p:txBody>
      </p:sp>
      <p:sp>
        <p:nvSpPr>
          <p:cNvPr id="16408" name="Text Box 45"/>
          <p:cNvSpPr txBox="1">
            <a:spLocks noChangeArrowheads="1"/>
          </p:cNvSpPr>
          <p:nvPr/>
        </p:nvSpPr>
        <p:spPr bwMode="auto">
          <a:xfrm>
            <a:off x="5102225" y="3148013"/>
            <a:ext cx="1392238"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1,5 διάστημα</a:t>
            </a:r>
          </a:p>
        </p:txBody>
      </p:sp>
      <p:sp>
        <p:nvSpPr>
          <p:cNvPr id="16409" name="Text Box 73"/>
          <p:cNvSpPr txBox="1">
            <a:spLocks noChangeArrowheads="1"/>
          </p:cNvSpPr>
          <p:nvPr/>
        </p:nvSpPr>
        <p:spPr bwMode="auto">
          <a:xfrm>
            <a:off x="1600200" y="2157413"/>
            <a:ext cx="1697038"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Γραμματοσειρά:</a:t>
            </a:r>
          </a:p>
        </p:txBody>
      </p:sp>
      <p:sp>
        <p:nvSpPr>
          <p:cNvPr id="16410" name="Text Box 74"/>
          <p:cNvSpPr txBox="1">
            <a:spLocks noChangeArrowheads="1"/>
          </p:cNvSpPr>
          <p:nvPr/>
        </p:nvSpPr>
        <p:spPr bwMode="auto">
          <a:xfrm>
            <a:off x="5097463" y="2127250"/>
            <a:ext cx="1962150" cy="366713"/>
          </a:xfrm>
          <a:prstGeom prst="rect">
            <a:avLst/>
          </a:prstGeom>
          <a:noFill/>
          <a:ln w="9525">
            <a:noFill/>
            <a:miter lim="800000"/>
            <a:headEnd/>
            <a:tailEnd/>
          </a:ln>
        </p:spPr>
        <p:txBody>
          <a:bodyPr wrap="none">
            <a:spAutoFit/>
          </a:bodyPr>
          <a:lstStyle/>
          <a:p>
            <a:r>
              <a:rPr lang="en-US">
                <a:latin typeface="Times New Roman" pitchFamily="18" charset="0"/>
                <a:cs typeface="Times New Roman" pitchFamily="18" charset="0"/>
              </a:rPr>
              <a:t>Times New Roman</a:t>
            </a:r>
            <a:endParaRPr lang="el-GR">
              <a:latin typeface="Times New Roman" pitchFamily="18" charset="0"/>
              <a:cs typeface="Times New Roman" pitchFamily="18" charset="0"/>
            </a:endParaRPr>
          </a:p>
        </p:txBody>
      </p:sp>
      <p:sp>
        <p:nvSpPr>
          <p:cNvPr id="16411" name="Text Box 75"/>
          <p:cNvSpPr txBox="1">
            <a:spLocks noChangeArrowheads="1"/>
          </p:cNvSpPr>
          <p:nvPr/>
        </p:nvSpPr>
        <p:spPr bwMode="auto">
          <a:xfrm>
            <a:off x="1604963" y="2644775"/>
            <a:ext cx="2624137"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Μέγεθος γραμματοσειράς:</a:t>
            </a:r>
          </a:p>
        </p:txBody>
      </p:sp>
      <p:sp>
        <p:nvSpPr>
          <p:cNvPr id="16412" name="Text Box 76"/>
          <p:cNvSpPr txBox="1">
            <a:spLocks noChangeArrowheads="1"/>
          </p:cNvSpPr>
          <p:nvPr/>
        </p:nvSpPr>
        <p:spPr bwMode="auto">
          <a:xfrm>
            <a:off x="5102225" y="2614613"/>
            <a:ext cx="412750"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12</a:t>
            </a:r>
          </a:p>
        </p:txBody>
      </p:sp>
      <p:sp>
        <p:nvSpPr>
          <p:cNvPr id="16413" name="Text Box 77"/>
          <p:cNvSpPr txBox="1">
            <a:spLocks noChangeArrowheads="1"/>
          </p:cNvSpPr>
          <p:nvPr/>
        </p:nvSpPr>
        <p:spPr bwMode="auto">
          <a:xfrm>
            <a:off x="1604963" y="3665538"/>
            <a:ext cx="1993900"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Αρίθμηση σελίδων:</a:t>
            </a:r>
          </a:p>
        </p:txBody>
      </p:sp>
      <p:sp>
        <p:nvSpPr>
          <p:cNvPr id="16414" name="Text Box 78"/>
          <p:cNvSpPr txBox="1">
            <a:spLocks noChangeArrowheads="1"/>
          </p:cNvSpPr>
          <p:nvPr/>
        </p:nvSpPr>
        <p:spPr bwMode="auto">
          <a:xfrm>
            <a:off x="5102225" y="3635375"/>
            <a:ext cx="1771650"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Κεφαλίδα - δεξιά</a:t>
            </a:r>
          </a:p>
        </p:txBody>
      </p:sp>
      <p:sp>
        <p:nvSpPr>
          <p:cNvPr id="16415" name="Text Box 79"/>
          <p:cNvSpPr txBox="1">
            <a:spLocks noChangeArrowheads="1"/>
          </p:cNvSpPr>
          <p:nvPr/>
        </p:nvSpPr>
        <p:spPr bwMode="auto">
          <a:xfrm>
            <a:off x="1604963" y="4198938"/>
            <a:ext cx="1933575"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Στοίχιση κειμένου:</a:t>
            </a:r>
          </a:p>
        </p:txBody>
      </p:sp>
      <p:sp>
        <p:nvSpPr>
          <p:cNvPr id="16416" name="Text Box 80"/>
          <p:cNvSpPr txBox="1">
            <a:spLocks noChangeArrowheads="1"/>
          </p:cNvSpPr>
          <p:nvPr/>
        </p:nvSpPr>
        <p:spPr bwMode="auto">
          <a:xfrm>
            <a:off x="5102225" y="4168775"/>
            <a:ext cx="903288"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Πλήρης</a:t>
            </a:r>
          </a:p>
        </p:txBody>
      </p:sp>
      <p:sp>
        <p:nvSpPr>
          <p:cNvPr id="16417" name="Text Box 82"/>
          <p:cNvSpPr txBox="1">
            <a:spLocks noChangeArrowheads="1"/>
          </p:cNvSpPr>
          <p:nvPr/>
        </p:nvSpPr>
        <p:spPr bwMode="auto">
          <a:xfrm>
            <a:off x="914400" y="4953000"/>
            <a:ext cx="6705600" cy="1616075"/>
          </a:xfrm>
          <a:prstGeom prst="rect">
            <a:avLst/>
          </a:prstGeom>
          <a:noFill/>
          <a:ln w="9525">
            <a:noFill/>
            <a:miter lim="800000"/>
            <a:headEnd/>
            <a:tailEnd/>
          </a:ln>
        </p:spPr>
        <p:txBody>
          <a:bodyPr>
            <a:spAutoFit/>
          </a:bodyPr>
          <a:lstStyle/>
          <a:p>
            <a:pPr algn="ctr">
              <a:lnSpc>
                <a:spcPct val="110000"/>
              </a:lnSpc>
              <a:buClr>
                <a:srgbClr val="FF5353"/>
              </a:buClr>
              <a:buFont typeface="Wingdings" pitchFamily="2" charset="2"/>
              <a:buNone/>
            </a:pPr>
            <a:r>
              <a:rPr lang="el-GR" b="1" i="1">
                <a:solidFill>
                  <a:srgbClr val="272642"/>
                </a:solidFill>
                <a:latin typeface="Times New Roman" pitchFamily="18" charset="0"/>
                <a:cs typeface="Times New Roman" pitchFamily="18" charset="0"/>
              </a:rPr>
              <a:t>Να μην ξεχάσω:</a:t>
            </a:r>
            <a:endParaRPr lang="el-GR">
              <a:solidFill>
                <a:srgbClr val="272642"/>
              </a:solidFill>
              <a:latin typeface="Times New Roman" pitchFamily="18" charset="0"/>
              <a:cs typeface="Times New Roman" pitchFamily="18" charset="0"/>
            </a:endParaRPr>
          </a:p>
          <a:p>
            <a:pPr algn="ctr">
              <a:lnSpc>
                <a:spcPct val="110000"/>
              </a:lnSpc>
              <a:buClr>
                <a:srgbClr val="FF5353"/>
              </a:buClr>
            </a:pPr>
            <a:r>
              <a:rPr lang="el-GR">
                <a:solidFill>
                  <a:srgbClr val="272642"/>
                </a:solidFill>
                <a:latin typeface="Times New Roman" pitchFamily="18" charset="0"/>
                <a:cs typeface="Times New Roman" pitchFamily="18" charset="0"/>
              </a:rPr>
              <a:t>        </a:t>
            </a:r>
            <a:r>
              <a:rPr lang="el-GR" b="1">
                <a:solidFill>
                  <a:srgbClr val="272642"/>
                </a:solidFill>
                <a:latin typeface="Times New Roman" pitchFamily="18" charset="0"/>
                <a:cs typeface="Times New Roman" pitchFamily="18" charset="0"/>
              </a:rPr>
              <a:t>Στην πρώτη σελίδα αναγράφεται πάντα ο τίτλος της εργασίας και το όνομα, εξάμηνο κτλ</a:t>
            </a:r>
          </a:p>
          <a:p>
            <a:pPr algn="ctr">
              <a:lnSpc>
                <a:spcPct val="110000"/>
              </a:lnSpc>
              <a:buClr>
                <a:srgbClr val="FF5353"/>
              </a:buClr>
            </a:pPr>
            <a:r>
              <a:rPr lang="el-GR" b="1">
                <a:solidFill>
                  <a:srgbClr val="272642"/>
                </a:solidFill>
                <a:latin typeface="Times New Roman" pitchFamily="18" charset="0"/>
                <a:cs typeface="Times New Roman" pitchFamily="18" charset="0"/>
              </a:rPr>
              <a:t>Στο τέλος της εργασίας καλό είναι να υπάρχει ο αριθμός των λέξεων</a:t>
            </a:r>
          </a:p>
        </p:txBody>
      </p:sp>
    </p:spTree>
  </p:cSld>
  <p:clrMapOvr>
    <a:masterClrMapping/>
  </p:clrMapOvr>
  <p:transition advClick="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600200" y="1066800"/>
            <a:ext cx="5943600" cy="609600"/>
          </a:xfrm>
        </p:spPr>
        <p:txBody>
          <a:bodyPr rtlCol="0">
            <a:normAutofit fontScale="90000"/>
          </a:bodyPr>
          <a:lstStyle/>
          <a:p>
            <a:pPr eaLnBrk="1" fontAlgn="auto" hangingPunct="1">
              <a:lnSpc>
                <a:spcPct val="120000"/>
              </a:lnSpc>
              <a:spcAft>
                <a:spcPts val="0"/>
              </a:spcAft>
              <a:defRPr/>
            </a:pPr>
            <a:r>
              <a:rPr lang="el-GR" sz="2400" dirty="0" smtClean="0">
                <a:latin typeface="Times New Roman" pitchFamily="18" charset="0"/>
              </a:rPr>
              <a:t> </a:t>
            </a:r>
            <a:r>
              <a:rPr lang="el-GR" sz="2400" b="1" dirty="0" smtClean="0">
                <a:effectLst>
                  <a:outerShdw blurRad="38100" dist="38100" dir="2700000" algn="tl">
                    <a:srgbClr val="C0C0C0"/>
                  </a:outerShdw>
                </a:effectLst>
                <a:latin typeface="Times New Roman" pitchFamily="18" charset="0"/>
              </a:rPr>
              <a:t>ΤΕΚΜΗΡΙΩΣΗ!</a:t>
            </a:r>
            <a:br>
              <a:rPr lang="el-GR" sz="2400" b="1" dirty="0" smtClean="0">
                <a:effectLst>
                  <a:outerShdw blurRad="38100" dist="38100" dir="2700000" algn="tl">
                    <a:srgbClr val="C0C0C0"/>
                  </a:outerShdw>
                </a:effectLst>
                <a:latin typeface="Times New Roman" pitchFamily="18" charset="0"/>
              </a:rPr>
            </a:br>
            <a:r>
              <a:rPr lang="el-GR" sz="2400" b="1" dirty="0" smtClean="0">
                <a:effectLst>
                  <a:outerShdw blurRad="38100" dist="38100" dir="2700000" algn="tl">
                    <a:srgbClr val="C0C0C0"/>
                  </a:outerShdw>
                </a:effectLst>
                <a:latin typeface="Times New Roman" pitchFamily="18" charset="0"/>
              </a:rPr>
              <a:t>ΒΙΒΛΙΟΓΡΑΦΙΚΕΣ ΠΑΡΑΠΟΜΠΕΣ ΚΑΙ ΑΝΑΦΟΡΕΣ</a:t>
            </a:r>
            <a:br>
              <a:rPr lang="el-GR" sz="2400" b="1" dirty="0" smtClean="0">
                <a:effectLst>
                  <a:outerShdw blurRad="38100" dist="38100" dir="2700000" algn="tl">
                    <a:srgbClr val="C0C0C0"/>
                  </a:outerShdw>
                </a:effectLst>
                <a:latin typeface="Times New Roman" pitchFamily="18" charset="0"/>
              </a:rPr>
            </a:br>
            <a:endParaRPr lang="el-GR" sz="2400" dirty="0" smtClean="0">
              <a:latin typeface="Times New Roman" pitchFamily="18" charset="0"/>
            </a:endParaRPr>
          </a:p>
        </p:txBody>
      </p:sp>
      <p:sp>
        <p:nvSpPr>
          <p:cNvPr id="17411" name="Rectangle 3"/>
          <p:cNvSpPr>
            <a:spLocks noGrp="1" noChangeArrowheads="1"/>
          </p:cNvSpPr>
          <p:nvPr>
            <p:ph idx="1"/>
          </p:nvPr>
        </p:nvSpPr>
        <p:spPr>
          <a:xfrm>
            <a:off x="1219200" y="2209800"/>
            <a:ext cx="6477000" cy="3733800"/>
          </a:xfrm>
        </p:spPr>
        <p:txBody>
          <a:bodyPr>
            <a:normAutofit fontScale="92500" lnSpcReduction="10000"/>
          </a:bodyPr>
          <a:lstStyle/>
          <a:p>
            <a:pPr algn="just" eaLnBrk="1" hangingPunct="1">
              <a:lnSpc>
                <a:spcPct val="130000"/>
              </a:lnSpc>
              <a:buFont typeface="Wingdings" pitchFamily="2" charset="2"/>
              <a:buNone/>
            </a:pPr>
            <a:r>
              <a:rPr lang="el-GR" sz="1800" dirty="0" smtClean="0">
                <a:latin typeface="Times New Roman" pitchFamily="18" charset="0"/>
              </a:rPr>
              <a:t>	</a:t>
            </a:r>
            <a:r>
              <a:rPr lang="el-GR" sz="2000" dirty="0" smtClean="0">
                <a:latin typeface="Times New Roman" pitchFamily="18" charset="0"/>
              </a:rPr>
              <a:t>Οποιαδήποτε παραπομπή στις πηγές γίνεται μέσα σε ένα επιστημονικό κείμενο, συνοδεύεται απαραιτήτως από το όνομα του συγγραφέα και τη χρονολογία δημοσίευσης του συγκεκριμένου κειμένου. </a:t>
            </a:r>
          </a:p>
          <a:p>
            <a:pPr algn="just" eaLnBrk="1" hangingPunct="1">
              <a:lnSpc>
                <a:spcPct val="130000"/>
              </a:lnSpc>
              <a:buFont typeface="Wingdings" pitchFamily="2" charset="2"/>
              <a:buNone/>
            </a:pPr>
            <a:endParaRPr lang="el-GR" sz="2000" dirty="0" smtClean="0">
              <a:latin typeface="Times New Roman" pitchFamily="18" charset="0"/>
            </a:endParaRPr>
          </a:p>
          <a:p>
            <a:pPr algn="just" eaLnBrk="1" hangingPunct="1">
              <a:lnSpc>
                <a:spcPct val="130000"/>
              </a:lnSpc>
              <a:buFont typeface="Wingdings" pitchFamily="2" charset="2"/>
              <a:buNone/>
            </a:pPr>
            <a:r>
              <a:rPr lang="el-GR" sz="2000" dirty="0" smtClean="0">
                <a:latin typeface="Times New Roman" pitchFamily="18" charset="0"/>
              </a:rPr>
              <a:t>	Οι βιβλιογραφικές παραπομπές σημειώνονται μέσα σε παρένθεση και, εκτός από το όνομα του συγγραφέα και την χρονολογία έκδοσης, μπορεί να περιλαμβάνουν και τον αριθμό της σελίδας αναφοράς της πηγής σύμφωνα με τους κανόνες που παραθέτουμε στη συνέχεια:</a:t>
            </a: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8434" name="3 - Τίτλος"/>
          <p:cNvSpPr>
            <a:spLocks noGrp="1"/>
          </p:cNvSpPr>
          <p:nvPr>
            <p:ph type="title"/>
          </p:nvPr>
        </p:nvSpPr>
        <p:spPr>
          <a:xfrm>
            <a:off x="838200" y="838200"/>
            <a:ext cx="6934200" cy="1295400"/>
          </a:xfrm>
        </p:spPr>
        <p:txBody>
          <a:bodyPr/>
          <a:lstStyle/>
          <a:p>
            <a:pPr eaLnBrk="1" hangingPunct="1"/>
            <a:r>
              <a:rPr lang="el-GR" sz="2400" b="1" smtClean="0">
                <a:latin typeface="Times New Roman" pitchFamily="18" charset="0"/>
                <a:cs typeface="Times New Roman" pitchFamily="18" charset="0"/>
              </a:rPr>
              <a:t>Να θυμάστε!</a:t>
            </a:r>
          </a:p>
        </p:txBody>
      </p:sp>
      <p:sp>
        <p:nvSpPr>
          <p:cNvPr id="18435" name="Rectangle 3"/>
          <p:cNvSpPr>
            <a:spLocks noGrp="1" noChangeArrowheads="1"/>
          </p:cNvSpPr>
          <p:nvPr>
            <p:ph idx="1"/>
          </p:nvPr>
        </p:nvSpPr>
        <p:spPr>
          <a:xfrm>
            <a:off x="1371600" y="2362200"/>
            <a:ext cx="6096000" cy="2667000"/>
          </a:xfrm>
        </p:spPr>
        <p:txBody>
          <a:bodyPr>
            <a:normAutofit fontScale="85000" lnSpcReduction="10000"/>
          </a:bodyPr>
          <a:lstStyle/>
          <a:p>
            <a:pPr algn="just" eaLnBrk="1" hangingPunct="1">
              <a:lnSpc>
                <a:spcPct val="120000"/>
              </a:lnSpc>
              <a:buFontTx/>
              <a:buNone/>
            </a:pPr>
            <a:r>
              <a:rPr lang="el-GR" sz="2400" b="1" i="1" dirty="0" smtClean="0">
                <a:latin typeface="Times New Roman" pitchFamily="18" charset="0"/>
              </a:rPr>
              <a:t>Δεν μπορούν να υπάρχουν βιβλιογραφικές αναφορές στο τέλος της εργασίας, αν στο κείμενο της εργασίας δεν υπάρχουν παραπομπές!</a:t>
            </a:r>
          </a:p>
          <a:p>
            <a:pPr algn="just" eaLnBrk="1" hangingPunct="1">
              <a:lnSpc>
                <a:spcPct val="120000"/>
              </a:lnSpc>
              <a:buFont typeface="Wingdings" pitchFamily="2" charset="2"/>
              <a:buNone/>
            </a:pPr>
            <a:endParaRPr lang="el-GR" sz="2400" b="1" i="1" dirty="0" smtClean="0">
              <a:latin typeface="Times New Roman" pitchFamily="18" charset="0"/>
            </a:endParaRPr>
          </a:p>
          <a:p>
            <a:pPr algn="just" eaLnBrk="1" hangingPunct="1">
              <a:lnSpc>
                <a:spcPct val="120000"/>
              </a:lnSpc>
              <a:buFontTx/>
              <a:buNone/>
            </a:pPr>
            <a:r>
              <a:rPr lang="el-GR" sz="2400" b="1" i="1" dirty="0" smtClean="0">
                <a:latin typeface="Times New Roman" pitchFamily="18" charset="0"/>
              </a:rPr>
              <a:t>Οι βιβλιογραφικές αναφορές στο τέλος της εργασίας αφορούν </a:t>
            </a:r>
            <a:r>
              <a:rPr lang="el-GR" sz="2400" b="1" i="1" u="sng" dirty="0" smtClean="0">
                <a:latin typeface="Times New Roman" pitchFamily="18" charset="0"/>
              </a:rPr>
              <a:t>μόνο</a:t>
            </a:r>
            <a:r>
              <a:rPr lang="el-GR" sz="2400" b="1" i="1" dirty="0" smtClean="0">
                <a:latin typeface="Times New Roman" pitchFamily="18" charset="0"/>
              </a:rPr>
              <a:t> τις βιβλιογραφικές παραπομπές που έχουν γίνει στο κείμενο!</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55938" y="1066800"/>
            <a:ext cx="3192462" cy="609600"/>
          </a:xfrm>
        </p:spPr>
        <p:txBody>
          <a:bodyPr/>
          <a:lstStyle/>
          <a:p>
            <a:pPr eaLnBrk="1" hangingPunct="1"/>
            <a:r>
              <a:rPr lang="el-GR" sz="2000" b="1" i="1" smtClean="0">
                <a:latin typeface="Times New Roman" pitchFamily="18" charset="0"/>
              </a:rPr>
              <a:t> </a:t>
            </a:r>
            <a:endParaRPr lang="el-GR" b="1" smtClean="0"/>
          </a:p>
        </p:txBody>
      </p:sp>
      <p:sp>
        <p:nvSpPr>
          <p:cNvPr id="49157" name="Rectangle 3"/>
          <p:cNvSpPr>
            <a:spLocks noGrp="1" noChangeArrowheads="1"/>
          </p:cNvSpPr>
          <p:nvPr>
            <p:ph idx="1"/>
          </p:nvPr>
        </p:nvSpPr>
        <p:spPr>
          <a:xfrm>
            <a:off x="228600" y="0"/>
            <a:ext cx="8534400" cy="6858000"/>
          </a:xfrm>
        </p:spPr>
        <p:txBody>
          <a:bodyPr rtlCol="0">
            <a:normAutofit/>
          </a:bodyPr>
          <a:lstStyle/>
          <a:p>
            <a:pPr algn="just" eaLnBrk="1" fontAlgn="auto" hangingPunct="1">
              <a:lnSpc>
                <a:spcPct val="120000"/>
              </a:lnSpc>
              <a:spcAft>
                <a:spcPts val="0"/>
              </a:spcAft>
              <a:buFontTx/>
              <a:buNone/>
              <a:defRPr/>
            </a:pPr>
            <a:r>
              <a:rPr lang="el-GR" sz="2400" dirty="0" smtClean="0">
                <a:latin typeface="Times New Roman" pitchFamily="18" charset="0"/>
                <a:cs typeface="Times New Roman" pitchFamily="18" charset="0"/>
              </a:rPr>
              <a:t>                         </a:t>
            </a:r>
          </a:p>
          <a:p>
            <a:pPr algn="just" eaLnBrk="1" fontAlgn="auto" hangingPunct="1">
              <a:lnSpc>
                <a:spcPct val="120000"/>
              </a:lnSpc>
              <a:spcAft>
                <a:spcPts val="0"/>
              </a:spcAft>
              <a:buFontTx/>
              <a:buNone/>
              <a:defRPr/>
            </a:pPr>
            <a:r>
              <a:rPr lang="el-GR" sz="2400" dirty="0" smtClean="0">
                <a:latin typeface="Times New Roman" pitchFamily="18" charset="0"/>
                <a:cs typeface="Times New Roman" pitchFamily="18" charset="0"/>
              </a:rPr>
              <a:t>                       Βιβλιογραφικές αναφορές… </a:t>
            </a:r>
          </a:p>
          <a:p>
            <a:pPr algn="just" eaLnBrk="1" fontAlgn="auto" hangingPunct="1">
              <a:lnSpc>
                <a:spcPct val="120000"/>
              </a:lnSpc>
              <a:spcAft>
                <a:spcPts val="0"/>
              </a:spcAft>
              <a:buFont typeface="Wingdings" pitchFamily="2" charset="2"/>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r>
              <a:rPr lang="el-GR" sz="1800" dirty="0" smtClean="0">
                <a:latin typeface="Times New Roman" pitchFamily="18" charset="0"/>
              </a:rPr>
              <a:t>      </a:t>
            </a:r>
            <a:r>
              <a:rPr lang="el-GR" sz="2400" b="1" dirty="0" smtClean="0">
                <a:solidFill>
                  <a:srgbClr val="F60000"/>
                </a:solidFill>
                <a:effectLst>
                  <a:outerShdw blurRad="38100" dist="38100" dir="2700000" algn="tl">
                    <a:srgbClr val="C0C0C0"/>
                  </a:outerShdw>
                </a:effectLst>
                <a:latin typeface="Times New Roman" pitchFamily="18" charset="0"/>
              </a:rPr>
              <a:t>Βιβλία</a:t>
            </a:r>
            <a:r>
              <a:rPr lang="el-GR" sz="2400" b="1" dirty="0" smtClean="0">
                <a:latin typeface="Times New Roman" pitchFamily="18" charset="0"/>
              </a:rPr>
              <a:t>:</a:t>
            </a:r>
            <a:r>
              <a:rPr lang="el-GR" sz="2400" dirty="0" smtClean="0">
                <a:latin typeface="Times New Roman" pitchFamily="18" charset="0"/>
              </a:rPr>
              <a:t> Επώνυμο συγγραφέα, Αρχικά του μικρού ονόματος του. (Χρόνος έκδοσης). </a:t>
            </a:r>
            <a:r>
              <a:rPr lang="el-GR" sz="2400" i="1" dirty="0" smtClean="0">
                <a:latin typeface="Times New Roman" pitchFamily="18" charset="0"/>
              </a:rPr>
              <a:t>Τίτλος βιβλίου</a:t>
            </a:r>
            <a:r>
              <a:rPr lang="el-GR" sz="2400" dirty="0" smtClean="0">
                <a:latin typeface="Times New Roman" pitchFamily="18" charset="0"/>
              </a:rPr>
              <a:t>. Τόπος έκδοσης: Εκδοτικός οίκος. </a:t>
            </a: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buNone/>
            </a:pPr>
            <a:r>
              <a:rPr lang="el-GR" sz="2400" dirty="0" smtClean="0"/>
              <a:t>Βαρών-</a:t>
            </a:r>
            <a:r>
              <a:rPr lang="el-GR" sz="2400" dirty="0" err="1" smtClean="0"/>
              <a:t>Βασάρ </a:t>
            </a:r>
            <a:r>
              <a:rPr lang="el-GR" sz="2400" dirty="0" smtClean="0"/>
              <a:t>Ο., 1998. </a:t>
            </a:r>
            <a:r>
              <a:rPr lang="el-GR" sz="2400" i="1" dirty="0" smtClean="0"/>
              <a:t> Εβραϊκή Ιστορία και Μνήμη,</a:t>
            </a:r>
            <a:r>
              <a:rPr lang="el-GR" sz="2400" dirty="0" smtClean="0"/>
              <a:t> Αθήνα: Πόλις</a:t>
            </a:r>
          </a:p>
          <a:p>
            <a:pPr>
              <a:buNone/>
            </a:pPr>
            <a:r>
              <a:rPr lang="el-GR" sz="2400" dirty="0" err="1" smtClean="0"/>
              <a:t>Βέικου</a:t>
            </a:r>
            <a:r>
              <a:rPr lang="el-GR" sz="2400" dirty="0" smtClean="0"/>
              <a:t> Χ., 2004. </a:t>
            </a:r>
            <a:r>
              <a:rPr lang="el-GR" sz="2400" i="1" dirty="0" smtClean="0"/>
              <a:t>Το Κακό Μάτι: Η Κοινωνική Κατασκευή της Οπτικής Επικοινωνίας, </a:t>
            </a:r>
            <a:r>
              <a:rPr lang="el-GR" sz="2400" dirty="0" smtClean="0"/>
              <a:t>Αθήνα: Ελληνικά Γράμματα.</a:t>
            </a:r>
          </a:p>
          <a:p>
            <a:pPr>
              <a:buNone/>
            </a:pPr>
            <a:r>
              <a:rPr lang="fr-FR" sz="2400" dirty="0" err="1" smtClean="0"/>
              <a:t>Bauman</a:t>
            </a:r>
            <a:r>
              <a:rPr lang="fr-FR" sz="2400" dirty="0" smtClean="0"/>
              <a:t> Z., </a:t>
            </a:r>
            <a:r>
              <a:rPr lang="el-GR" sz="2400" dirty="0" smtClean="0"/>
              <a:t>1992.</a:t>
            </a:r>
            <a:r>
              <a:rPr lang="el-GR" sz="2400" i="1" dirty="0" smtClean="0"/>
              <a:t> Ο Πολιτισμός ως Πράξη, </a:t>
            </a:r>
            <a:r>
              <a:rPr lang="el-GR" sz="2400" dirty="0" smtClean="0"/>
              <a:t>Αθήνα: Πατάκης.</a:t>
            </a:r>
          </a:p>
          <a:p>
            <a:pPr algn="just" eaLnBrk="1" fontAlgn="auto" hangingPunct="1">
              <a:lnSpc>
                <a:spcPct val="110000"/>
              </a:lnSpc>
              <a:spcAft>
                <a:spcPts val="0"/>
              </a:spcAft>
              <a:buNone/>
              <a:defRPr/>
            </a:pPr>
            <a:endParaRPr lang="el-GR" sz="1800" dirty="0" smtClean="0">
              <a:latin typeface="Times New Roman" pitchFamily="18" charset="0"/>
            </a:endParaRPr>
          </a:p>
        </p:txBody>
      </p:sp>
      <p:sp>
        <p:nvSpPr>
          <p:cNvPr id="19461" name="Rectangle 10"/>
          <p:cNvSpPr>
            <a:spLocks noChangeArrowheads="1"/>
          </p:cNvSpPr>
          <p:nvPr/>
        </p:nvSpPr>
        <p:spPr bwMode="auto">
          <a:xfrm>
            <a:off x="1219200" y="6858000"/>
            <a:ext cx="6553200" cy="2286000"/>
          </a:xfrm>
          <a:prstGeom prst="rect">
            <a:avLst/>
          </a:prstGeom>
          <a:noFill/>
          <a:ln w="9525">
            <a:solidFill>
              <a:schemeClr val="tx1"/>
            </a:solidFill>
            <a:miter lim="800000"/>
            <a:headEnd/>
            <a:tailEnd/>
          </a:ln>
        </p:spPr>
        <p:txBody>
          <a:bodyPr wrap="none" anchor="ctr"/>
          <a:lstStyle/>
          <a:p>
            <a:endParaRPr lang="el-G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4114800" y="4114800"/>
            <a:ext cx="1600200" cy="381000"/>
          </a:xfrm>
          <a:prstGeom prst="rect">
            <a:avLst/>
          </a:prstGeom>
          <a:noFill/>
          <a:ln w="9525">
            <a:noFill/>
            <a:miter lim="800000"/>
            <a:headEnd/>
            <a:tailEnd/>
          </a:ln>
        </p:spPr>
        <p:txBody>
          <a:bodyPr anchor="ctr"/>
          <a:lstStyle/>
          <a:p>
            <a:endParaRPr lang="el-GR" sz="1600" b="1" dirty="0"/>
          </a:p>
        </p:txBody>
      </p:sp>
      <p:sp>
        <p:nvSpPr>
          <p:cNvPr id="20483" name="Rectangle 5"/>
          <p:cNvSpPr>
            <a:spLocks noChangeArrowheads="1"/>
          </p:cNvSpPr>
          <p:nvPr/>
        </p:nvSpPr>
        <p:spPr bwMode="auto">
          <a:xfrm>
            <a:off x="685800" y="6858000"/>
            <a:ext cx="7848600" cy="838200"/>
          </a:xfrm>
          <a:prstGeom prst="rect">
            <a:avLst/>
          </a:prstGeom>
          <a:noFill/>
          <a:ln w="9525">
            <a:noFill/>
            <a:miter lim="800000"/>
            <a:headEnd/>
            <a:tailEnd/>
          </a:ln>
        </p:spPr>
        <p:txBody>
          <a:bodyPr/>
          <a:lstStyle/>
          <a:p>
            <a:pPr marL="539750" indent="-269875" algn="just">
              <a:lnSpc>
                <a:spcPct val="110000"/>
              </a:lnSpc>
              <a:spcBef>
                <a:spcPct val="20000"/>
              </a:spcBef>
              <a:buClr>
                <a:schemeClr val="folHlink"/>
              </a:buClr>
              <a:buSzPct val="60000"/>
              <a:buFont typeface="Wingdings" pitchFamily="2" charset="2"/>
              <a:buNone/>
              <a:tabLst>
                <a:tab pos="541338" algn="l"/>
              </a:tabLst>
            </a:pPr>
            <a:endParaRPr lang="el-GR" sz="1600" dirty="0">
              <a:latin typeface="Times New Roman" pitchFamily="18" charset="0"/>
              <a:cs typeface="Times New Roman" pitchFamily="18" charset="0"/>
            </a:endParaRPr>
          </a:p>
        </p:txBody>
      </p:sp>
      <p:sp>
        <p:nvSpPr>
          <p:cNvPr id="20484" name="Rectangle 6"/>
          <p:cNvSpPr>
            <a:spLocks noChangeArrowheads="1"/>
          </p:cNvSpPr>
          <p:nvPr/>
        </p:nvSpPr>
        <p:spPr bwMode="auto">
          <a:xfrm>
            <a:off x="914400" y="6858000"/>
            <a:ext cx="8229600" cy="1600200"/>
          </a:xfrm>
          <a:prstGeom prst="rect">
            <a:avLst/>
          </a:prstGeom>
          <a:noFill/>
          <a:ln w="9525">
            <a:solidFill>
              <a:schemeClr val="tx1"/>
            </a:solidFill>
            <a:miter lim="800000"/>
            <a:headEnd/>
            <a:tailEnd/>
          </a:ln>
        </p:spPr>
        <p:txBody>
          <a:bodyPr wrap="none" anchor="ctr"/>
          <a:lstStyle/>
          <a:p>
            <a:endParaRPr lang="el-GR"/>
          </a:p>
        </p:txBody>
      </p:sp>
      <p:sp>
        <p:nvSpPr>
          <p:cNvPr id="90121" name="Text Box 8"/>
          <p:cNvSpPr txBox="1">
            <a:spLocks noChangeArrowheads="1"/>
          </p:cNvSpPr>
          <p:nvPr/>
        </p:nvSpPr>
        <p:spPr bwMode="auto">
          <a:xfrm>
            <a:off x="381000" y="1600200"/>
            <a:ext cx="8153400" cy="5884688"/>
          </a:xfrm>
          <a:prstGeom prst="rect">
            <a:avLst/>
          </a:prstGeom>
          <a:noFill/>
          <a:ln w="9525">
            <a:noFill/>
            <a:miter lim="800000"/>
            <a:headEnd/>
            <a:tailEnd/>
          </a:ln>
        </p:spPr>
        <p:txBody>
          <a:bodyPr wrap="square">
            <a:spAutoFit/>
          </a:bodyPr>
          <a:lstStyle/>
          <a:p>
            <a:pPr algn="just">
              <a:lnSpc>
                <a:spcPct val="110000"/>
              </a:lnSpc>
              <a:spcBef>
                <a:spcPct val="20000"/>
              </a:spcBef>
              <a:buClr>
                <a:schemeClr val="folHlink"/>
              </a:buClr>
              <a:buSzPct val="60000"/>
              <a:defRPr/>
            </a:pPr>
            <a:r>
              <a:rPr lang="el-GR" b="1" dirty="0">
                <a:solidFill>
                  <a:srgbClr val="F60000"/>
                </a:solidFill>
                <a:effectLst>
                  <a:outerShdw blurRad="38100" dist="38100" dir="2700000" algn="tl">
                    <a:srgbClr val="C0C0C0"/>
                  </a:outerShdw>
                </a:effectLst>
                <a:latin typeface="Times New Roman" pitchFamily="18" charset="0"/>
                <a:cs typeface="+mn-cs"/>
              </a:rPr>
              <a:t>Κείμενα από συλλογικό τόμο</a:t>
            </a:r>
            <a:r>
              <a:rPr lang="el-GR" dirty="0">
                <a:latin typeface="Times New Roman" pitchFamily="18" charset="0"/>
                <a:cs typeface="+mn-cs"/>
              </a:rPr>
              <a:t>: Επώνυμο συγγραφέα, Αρχικά του μικρού ονόματος του. (Χρόνος έκδοσης).   Τίτλος κειμένου. Στο: Επώνυμο συγγραφέων, Αρχικά των μικρών ονομάτων τους, </a:t>
            </a:r>
            <a:r>
              <a:rPr lang="el-GR" i="1" dirty="0">
                <a:latin typeface="Times New Roman" pitchFamily="18" charset="0"/>
                <a:cs typeface="+mn-cs"/>
              </a:rPr>
              <a:t>Τίτλος βιβλίου</a:t>
            </a:r>
            <a:r>
              <a:rPr lang="el-GR" dirty="0">
                <a:latin typeface="Times New Roman" pitchFamily="18" charset="0"/>
                <a:cs typeface="+mn-cs"/>
              </a:rPr>
              <a:t>, Σελίδα(-ες). Τόπος Έκδοσης: Εκδοτικός οίκος</a:t>
            </a:r>
            <a:r>
              <a:rPr lang="el-GR" dirty="0" smtClean="0">
                <a:latin typeface="Times New Roman" pitchFamily="18" charset="0"/>
                <a:cs typeface="+mn-cs"/>
              </a:rPr>
              <a:t>.</a:t>
            </a:r>
          </a:p>
          <a:p>
            <a:pPr algn="just">
              <a:lnSpc>
                <a:spcPct val="110000"/>
              </a:lnSpc>
              <a:spcBef>
                <a:spcPct val="20000"/>
              </a:spcBef>
              <a:buClr>
                <a:schemeClr val="folHlink"/>
              </a:buClr>
              <a:buSzPct val="60000"/>
              <a:defRPr/>
            </a:pPr>
            <a:endParaRPr lang="el-GR" dirty="0">
              <a:latin typeface="Times New Roman" pitchFamily="18" charset="0"/>
              <a:cs typeface="+mn-cs"/>
            </a:endParaRPr>
          </a:p>
          <a:p>
            <a:pPr lvl="0" algn="just" eaLnBrk="0" hangingPunct="0"/>
            <a:r>
              <a:rPr lang="en-US" sz="2000" dirty="0" err="1">
                <a:latin typeface="Times New Roman" pitchFamily="18" charset="0"/>
                <a:ea typeface="Times New Roman" pitchFamily="18" charset="0"/>
                <a:cs typeface="Times New Roman" pitchFamily="18" charset="0"/>
              </a:rPr>
              <a:t>Agelopoulos</a:t>
            </a:r>
            <a:r>
              <a:rPr lang="en-US" sz="2000" dirty="0">
                <a:latin typeface="Times New Roman" pitchFamily="18" charset="0"/>
                <a:ea typeface="Times New Roman" pitchFamily="18" charset="0"/>
                <a:cs typeface="Times New Roman" pitchFamily="18" charset="0"/>
              </a:rPr>
              <a:t> G., </a:t>
            </a:r>
            <a:endParaRPr lang="el-GR" sz="2000" dirty="0">
              <a:latin typeface="Times New Roman" pitchFamily="18" charset="0"/>
              <a:cs typeface="Times New Roman" pitchFamily="18" charset="0"/>
            </a:endParaRPr>
          </a:p>
          <a:p>
            <a:pPr lvl="0" algn="just" eaLnBrk="0" hangingPunct="0"/>
            <a:r>
              <a:rPr lang="en-US" sz="2000" dirty="0">
                <a:latin typeface="Times New Roman" pitchFamily="18" charset="0"/>
                <a:ea typeface="Times New Roman" pitchFamily="18" charset="0"/>
                <a:cs typeface="Times New Roman" pitchFamily="18" charset="0"/>
              </a:rPr>
              <a:t>2000. “Political Practices and Multiculturalism: The case of </a:t>
            </a:r>
            <a:r>
              <a:rPr lang="en-US" sz="2000" dirty="0" err="1">
                <a:latin typeface="Times New Roman" pitchFamily="18" charset="0"/>
                <a:ea typeface="Times New Roman" pitchFamily="18" charset="0"/>
                <a:cs typeface="Times New Roman" pitchFamily="18" charset="0"/>
              </a:rPr>
              <a:t>Salonica</a:t>
            </a:r>
            <a:r>
              <a:rPr lang="en-US" sz="2000" dirty="0">
                <a:latin typeface="Times New Roman" pitchFamily="18" charset="0"/>
                <a:ea typeface="Times New Roman" pitchFamily="18" charset="0"/>
                <a:cs typeface="Times New Roman" pitchFamily="18" charset="0"/>
              </a:rPr>
              <a:t>” </a:t>
            </a:r>
            <a:r>
              <a:rPr lang="el-GR" sz="2000" dirty="0">
                <a:latin typeface="Times New Roman" pitchFamily="18" charset="0"/>
                <a:ea typeface="Times New Roman" pitchFamily="18" charset="0"/>
                <a:cs typeface="Times New Roman" pitchFamily="18" charset="0"/>
              </a:rPr>
              <a:t>στο</a:t>
            </a:r>
            <a:r>
              <a:rPr lang="en-US" sz="2000" dirty="0">
                <a:latin typeface="Times New Roman" pitchFamily="18" charset="0"/>
                <a:ea typeface="Times New Roman" pitchFamily="18" charset="0"/>
                <a:cs typeface="Times New Roman" pitchFamily="18" charset="0"/>
              </a:rPr>
              <a:t> Jane Cowan  (</a:t>
            </a:r>
            <a:r>
              <a:rPr lang="el-GR" sz="2000" dirty="0" err="1">
                <a:latin typeface="Times New Roman" pitchFamily="18" charset="0"/>
                <a:ea typeface="Times New Roman" pitchFamily="18" charset="0"/>
                <a:cs typeface="Times New Roman" pitchFamily="18" charset="0"/>
              </a:rPr>
              <a:t>επιμ</a:t>
            </a:r>
            <a:r>
              <a:rPr lang="en-US" sz="2000" dirty="0">
                <a:latin typeface="Times New Roman" pitchFamily="18" charset="0"/>
                <a:ea typeface="Times New Roman" pitchFamily="18" charset="0"/>
                <a:cs typeface="Times New Roman" pitchFamily="18" charset="0"/>
              </a:rPr>
              <a:t>.) </a:t>
            </a:r>
            <a:r>
              <a:rPr lang="en-US" sz="2000" i="1" dirty="0">
                <a:latin typeface="Times New Roman" pitchFamily="18" charset="0"/>
                <a:ea typeface="Times New Roman" pitchFamily="18" charset="0"/>
                <a:cs typeface="Times New Roman" pitchFamily="18" charset="0"/>
              </a:rPr>
              <a:t>Macedonia: The Politics of Identity and Difference, </a:t>
            </a:r>
            <a:r>
              <a:rPr lang="el-GR" sz="2000" dirty="0">
                <a:latin typeface="Times New Roman" pitchFamily="18" charset="0"/>
                <a:ea typeface="Times New Roman" pitchFamily="18" charset="0"/>
                <a:cs typeface="Times New Roman" pitchFamily="18" charset="0"/>
              </a:rPr>
              <a:t>Λονδίνο</a:t>
            </a:r>
            <a:r>
              <a:rPr lang="en-US" sz="2000" dirty="0">
                <a:latin typeface="Times New Roman" pitchFamily="18" charset="0"/>
                <a:ea typeface="Times New Roman" pitchFamily="18" charset="0"/>
                <a:cs typeface="Times New Roman" pitchFamily="18" charset="0"/>
              </a:rPr>
              <a:t>: Pluto Press</a:t>
            </a:r>
            <a:r>
              <a:rPr lang="en-US" sz="2000" dirty="0" smtClean="0">
                <a:latin typeface="Times New Roman" pitchFamily="18" charset="0"/>
                <a:ea typeface="Times New Roman" pitchFamily="18" charset="0"/>
                <a:cs typeface="Times New Roman" pitchFamily="18" charset="0"/>
              </a:rPr>
              <a:t>.</a:t>
            </a:r>
            <a:endParaRPr lang="el-GR" sz="2000" dirty="0" smtClean="0">
              <a:latin typeface="Times New Roman" pitchFamily="18" charset="0"/>
              <a:ea typeface="Times New Roman" pitchFamily="18" charset="0"/>
              <a:cs typeface="Times New Roman" pitchFamily="18" charset="0"/>
            </a:endParaRPr>
          </a:p>
          <a:p>
            <a:pPr lvl="0" algn="just" eaLnBrk="0" hangingPunct="0"/>
            <a:endParaRPr lang="el-GR"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Hassoun</a:t>
            </a:r>
            <a:r>
              <a:rPr lang="en-US" sz="2000" dirty="0">
                <a:latin typeface="Times New Roman" pitchFamily="18" charset="0"/>
                <a:cs typeface="Times New Roman" pitchFamily="18" charset="0"/>
              </a:rPr>
              <a:t> J</a:t>
            </a:r>
            <a:r>
              <a:rPr lang="el-GR" sz="2000" dirty="0">
                <a:latin typeface="Times New Roman" pitchFamily="18" charset="0"/>
                <a:cs typeface="Times New Roman" pitchFamily="18" charset="0"/>
              </a:rPr>
              <a:t>.,</a:t>
            </a:r>
          </a:p>
          <a:p>
            <a:r>
              <a:rPr lang="el-GR" sz="2000" dirty="0">
                <a:latin typeface="Times New Roman" pitchFamily="18" charset="0"/>
                <a:cs typeface="Times New Roman" pitchFamily="18" charset="0"/>
              </a:rPr>
              <a:t>1998. «Από τη Μνήμη στην Ιστορία» στο </a:t>
            </a:r>
            <a:r>
              <a:rPr lang="el-GR" sz="2000" dirty="0" err="1">
                <a:latin typeface="Times New Roman" pitchFamily="18" charset="0"/>
                <a:cs typeface="Times New Roman" pitchFamily="18" charset="0"/>
              </a:rPr>
              <a:t>Οντέτ</a:t>
            </a:r>
            <a:r>
              <a:rPr lang="el-GR" sz="2000" dirty="0">
                <a:latin typeface="Times New Roman" pitchFamily="18" charset="0"/>
                <a:cs typeface="Times New Roman" pitchFamily="18" charset="0"/>
              </a:rPr>
              <a:t> Βαρών-</a:t>
            </a:r>
            <a:r>
              <a:rPr lang="el-GR" sz="2000" dirty="0" err="1">
                <a:latin typeface="Times New Roman" pitchFamily="18" charset="0"/>
                <a:cs typeface="Times New Roman" pitchFamily="18" charset="0"/>
              </a:rPr>
              <a:t>Βασάρ </a:t>
            </a:r>
            <a:r>
              <a:rPr lang="el-GR" sz="2000" dirty="0">
                <a:latin typeface="Times New Roman" pitchFamily="18" charset="0"/>
                <a:cs typeface="Times New Roman" pitchFamily="18" charset="0"/>
              </a:rPr>
              <a:t>(</a:t>
            </a:r>
            <a:r>
              <a:rPr lang="el-GR" sz="2000" dirty="0" err="1">
                <a:latin typeface="Times New Roman" pitchFamily="18" charset="0"/>
                <a:cs typeface="Times New Roman" pitchFamily="18" charset="0"/>
              </a:rPr>
              <a:t>επιμ</a:t>
            </a:r>
            <a:r>
              <a:rPr lang="el-GR" sz="2000" dirty="0">
                <a:latin typeface="Times New Roman" pitchFamily="18" charset="0"/>
                <a:cs typeface="Times New Roman" pitchFamily="18" charset="0"/>
              </a:rPr>
              <a:t>.) </a:t>
            </a:r>
            <a:r>
              <a:rPr lang="el-GR" sz="2000" i="1" dirty="0">
                <a:latin typeface="Times New Roman" pitchFamily="18" charset="0"/>
                <a:cs typeface="Times New Roman" pitchFamily="18" charset="0"/>
              </a:rPr>
              <a:t>Εβραϊκή Ιστορία και Μνήμη </a:t>
            </a:r>
            <a:r>
              <a:rPr lang="el-GR" sz="2000" dirty="0">
                <a:latin typeface="Times New Roman" pitchFamily="18" charset="0"/>
                <a:cs typeface="Times New Roman" pitchFamily="18" charset="0"/>
              </a:rPr>
              <a:t>(</a:t>
            </a:r>
            <a:r>
              <a:rPr lang="el-GR" sz="2000" dirty="0" err="1">
                <a:latin typeface="Times New Roman" pitchFamily="18" charset="0"/>
                <a:cs typeface="Times New Roman" pitchFamily="18" charset="0"/>
              </a:rPr>
              <a:t>μτφρ</a:t>
            </a:r>
            <a:r>
              <a:rPr lang="el-GR" sz="2000" dirty="0">
                <a:latin typeface="Times New Roman" pitchFamily="18" charset="0"/>
                <a:cs typeface="Times New Roman" pitchFamily="18" charset="0"/>
              </a:rPr>
              <a:t> από τα γαλλικά </a:t>
            </a:r>
            <a:r>
              <a:rPr lang="el-GR" sz="2000" dirty="0" err="1">
                <a:latin typeface="Times New Roman" pitchFamily="18" charset="0"/>
                <a:cs typeface="Times New Roman" pitchFamily="18" charset="0"/>
              </a:rPr>
              <a:t>Αριέλλα</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Ασέρ</a:t>
            </a:r>
            <a:r>
              <a:rPr lang="el-GR" sz="2000" dirty="0">
                <a:latin typeface="Times New Roman" pitchFamily="18" charset="0"/>
                <a:cs typeface="Times New Roman" pitchFamily="18" charset="0"/>
              </a:rPr>
              <a:t> και προλογικό σημείωμα της μεταφράστριας σελ 23-29)</a:t>
            </a:r>
            <a:r>
              <a:rPr lang="el-GR" sz="2000" i="1" dirty="0">
                <a:latin typeface="Times New Roman" pitchFamily="18" charset="0"/>
                <a:cs typeface="Times New Roman" pitchFamily="18" charset="0"/>
              </a:rPr>
              <a:t>.</a:t>
            </a:r>
            <a:r>
              <a:rPr lang="el-GR" sz="2000" dirty="0">
                <a:latin typeface="Times New Roman" pitchFamily="18" charset="0"/>
                <a:cs typeface="Times New Roman" pitchFamily="18" charset="0"/>
              </a:rPr>
              <a:t> Αθήνα</a:t>
            </a:r>
            <a:r>
              <a:rPr lang="en-US" sz="2000" dirty="0">
                <a:latin typeface="Times New Roman" pitchFamily="18" charset="0"/>
                <a:cs typeface="Times New Roman" pitchFamily="18" charset="0"/>
              </a:rPr>
              <a:t>: </a:t>
            </a:r>
            <a:r>
              <a:rPr lang="el-GR" sz="2000" dirty="0">
                <a:latin typeface="Times New Roman" pitchFamily="18" charset="0"/>
                <a:cs typeface="Times New Roman" pitchFamily="18" charset="0"/>
              </a:rPr>
              <a:t>Πόλις</a:t>
            </a:r>
          </a:p>
          <a:p>
            <a:pPr lvl="0" algn="just" eaLnBrk="0" hangingPunct="0"/>
            <a:r>
              <a:rPr lang="el-GR" sz="2000" dirty="0" smtClean="0">
                <a:latin typeface="Times New Roman" pitchFamily="18" charset="0"/>
                <a:cs typeface="Times New Roman" pitchFamily="18" charset="0"/>
              </a:rPr>
              <a:t> </a:t>
            </a:r>
          </a:p>
          <a:p>
            <a:pPr algn="just">
              <a:lnSpc>
                <a:spcPct val="110000"/>
              </a:lnSpc>
              <a:spcBef>
                <a:spcPct val="20000"/>
              </a:spcBef>
              <a:buClr>
                <a:schemeClr val="folHlink"/>
              </a:buClr>
              <a:buSzPct val="60000"/>
              <a:defRPr/>
            </a:pPr>
            <a:endParaRPr lang="el-GR" dirty="0">
              <a:latin typeface="Times New Roman" pitchFamily="18" charset="0"/>
              <a:cs typeface="+mn-cs"/>
            </a:endParaRPr>
          </a:p>
          <a:p>
            <a:pPr algn="just">
              <a:lnSpc>
                <a:spcPct val="110000"/>
              </a:lnSpc>
              <a:spcBef>
                <a:spcPct val="20000"/>
              </a:spcBef>
              <a:buClr>
                <a:schemeClr val="folHlink"/>
              </a:buClr>
              <a:buSzPct val="60000"/>
              <a:defRPr/>
            </a:pPr>
            <a:endParaRPr lang="el-GR" dirty="0" smtClean="0">
              <a:latin typeface="Times New Roman" pitchFamily="18" charset="0"/>
              <a:cs typeface="+mn-cs"/>
            </a:endParaRPr>
          </a:p>
          <a:p>
            <a:pPr algn="just">
              <a:lnSpc>
                <a:spcPct val="110000"/>
              </a:lnSpc>
              <a:spcBef>
                <a:spcPct val="20000"/>
              </a:spcBef>
              <a:buClr>
                <a:schemeClr val="folHlink"/>
              </a:buClr>
              <a:buSzPct val="60000"/>
              <a:defRPr/>
            </a:pPr>
            <a:endParaRPr lang="el-GR" dirty="0">
              <a:latin typeface="Times New Roman" pitchFamily="18" charset="0"/>
              <a:cs typeface="+mn-cs"/>
            </a:endParaRPr>
          </a:p>
          <a:p>
            <a:pPr algn="just">
              <a:lnSpc>
                <a:spcPct val="110000"/>
              </a:lnSpc>
              <a:spcBef>
                <a:spcPct val="20000"/>
              </a:spcBef>
              <a:buClr>
                <a:schemeClr val="folHlink"/>
              </a:buClr>
              <a:buSzPct val="60000"/>
              <a:defRPr/>
            </a:pPr>
            <a:endParaRPr lang="el-GR" dirty="0">
              <a:latin typeface="Times New Roman" pitchFamily="18" charset="0"/>
              <a:cs typeface="+mn-cs"/>
            </a:endParaRPr>
          </a:p>
        </p:txBody>
      </p:sp>
      <p:sp>
        <p:nvSpPr>
          <p:cNvPr id="18439" name="7 - Τίτλος"/>
          <p:cNvSpPr>
            <a:spLocks noGrp="1"/>
          </p:cNvSpPr>
          <p:nvPr>
            <p:ph type="title"/>
          </p:nvPr>
        </p:nvSpPr>
        <p:spPr/>
        <p:txBody>
          <a:bodyPr rtlCol="0">
            <a:normAutofit fontScale="90000"/>
          </a:bodyPr>
          <a:lstStyle/>
          <a:p>
            <a:pPr eaLnBrk="1" fontAlgn="auto" hangingPunct="1">
              <a:spcAft>
                <a:spcPts val="0"/>
              </a:spcAft>
              <a:defRPr/>
            </a:pP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Βιβλιογραφικές αναφορές…</a:t>
            </a:r>
            <a:br>
              <a:rPr lang="el-GR" sz="2400" dirty="0" smtClean="0">
                <a:latin typeface="Times New Roman" pitchFamily="18" charset="0"/>
                <a:cs typeface="Times New Roman" pitchFamily="18" charset="0"/>
              </a:rPr>
            </a:br>
            <a:endParaRPr lang="el-GR" sz="2400" dirty="0" smtClean="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55938" y="1066800"/>
            <a:ext cx="3192462" cy="609600"/>
          </a:xfrm>
        </p:spPr>
        <p:txBody>
          <a:bodyPr/>
          <a:lstStyle/>
          <a:p>
            <a:pPr eaLnBrk="1" hangingPunct="1"/>
            <a:r>
              <a:rPr lang="el-GR" sz="2000" b="1" i="1" smtClean="0">
                <a:latin typeface="Times New Roman" pitchFamily="18" charset="0"/>
              </a:rPr>
              <a:t> </a:t>
            </a:r>
            <a:endParaRPr lang="el-GR" b="1" smtClean="0"/>
          </a:p>
        </p:txBody>
      </p:sp>
      <p:sp>
        <p:nvSpPr>
          <p:cNvPr id="21508" name="Rectangle 5"/>
          <p:cNvSpPr>
            <a:spLocks noChangeArrowheads="1"/>
          </p:cNvSpPr>
          <p:nvPr/>
        </p:nvSpPr>
        <p:spPr bwMode="auto">
          <a:xfrm>
            <a:off x="147638" y="4800600"/>
            <a:ext cx="8615362" cy="14478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el-GR" sz="1600" dirty="0">
                <a:latin typeface="Times New Roman" pitchFamily="18" charset="0"/>
                <a:cs typeface="Times New Roman" pitchFamily="18" charset="0"/>
              </a:rPr>
              <a:t>	</a:t>
            </a:r>
          </a:p>
        </p:txBody>
      </p:sp>
      <p:sp>
        <p:nvSpPr>
          <p:cNvPr id="21509" name="Rectangle 6"/>
          <p:cNvSpPr>
            <a:spLocks noChangeArrowheads="1"/>
          </p:cNvSpPr>
          <p:nvPr/>
        </p:nvSpPr>
        <p:spPr bwMode="auto">
          <a:xfrm>
            <a:off x="838200" y="6858000"/>
            <a:ext cx="8610600" cy="838200"/>
          </a:xfrm>
          <a:prstGeom prst="rect">
            <a:avLst/>
          </a:prstGeom>
          <a:noFill/>
          <a:ln w="9525">
            <a:solidFill>
              <a:schemeClr val="tx1"/>
            </a:solidFill>
            <a:miter lim="800000"/>
            <a:headEnd/>
            <a:tailEnd/>
          </a:ln>
        </p:spPr>
        <p:txBody>
          <a:bodyPr wrap="none" anchor="ctr"/>
          <a:lstStyle/>
          <a:p>
            <a:endParaRPr lang="el-GR"/>
          </a:p>
        </p:txBody>
      </p:sp>
      <p:sp>
        <p:nvSpPr>
          <p:cNvPr id="50184" name="Text Box 7"/>
          <p:cNvSpPr txBox="1">
            <a:spLocks noChangeArrowheads="1"/>
          </p:cNvSpPr>
          <p:nvPr/>
        </p:nvSpPr>
        <p:spPr bwMode="auto">
          <a:xfrm>
            <a:off x="304800" y="1905000"/>
            <a:ext cx="8077200" cy="3684085"/>
          </a:xfrm>
          <a:prstGeom prst="rect">
            <a:avLst/>
          </a:prstGeom>
          <a:noFill/>
          <a:ln w="9525">
            <a:noFill/>
            <a:miter lim="800000"/>
            <a:headEnd/>
            <a:tailEnd/>
          </a:ln>
        </p:spPr>
        <p:txBody>
          <a:bodyPr wrap="square">
            <a:spAutoFit/>
          </a:bodyPr>
          <a:lstStyle/>
          <a:p>
            <a:pPr algn="just">
              <a:lnSpc>
                <a:spcPct val="110000"/>
              </a:lnSpc>
              <a:spcBef>
                <a:spcPct val="20000"/>
              </a:spcBef>
              <a:buClr>
                <a:schemeClr val="folHlink"/>
              </a:buClr>
              <a:buSzPct val="60000"/>
              <a:defRPr/>
            </a:pPr>
            <a:r>
              <a:rPr lang="el-GR" b="1" dirty="0">
                <a:solidFill>
                  <a:srgbClr val="F60000"/>
                </a:solidFill>
                <a:effectLst>
                  <a:outerShdw blurRad="38100" dist="38100" dir="2700000" algn="tl">
                    <a:srgbClr val="C0C0C0"/>
                  </a:outerShdw>
                </a:effectLst>
                <a:latin typeface="Times New Roman" pitchFamily="18" charset="0"/>
                <a:cs typeface="+mn-cs"/>
              </a:rPr>
              <a:t>                                       </a:t>
            </a:r>
            <a:r>
              <a:rPr lang="el-GR" sz="2400" b="1" dirty="0">
                <a:effectLst>
                  <a:outerShdw blurRad="38100" dist="38100" dir="2700000" algn="tl">
                    <a:srgbClr val="C0C0C0"/>
                  </a:outerShdw>
                </a:effectLst>
                <a:latin typeface="Times New Roman" pitchFamily="18" charset="0"/>
                <a:cs typeface="+mn-cs"/>
              </a:rPr>
              <a:t> </a:t>
            </a:r>
            <a:r>
              <a:rPr lang="el-GR" sz="2400" dirty="0">
                <a:effectLst>
                  <a:outerShdw blurRad="38100" dist="38100" dir="2700000" algn="tl">
                    <a:srgbClr val="C0C0C0"/>
                  </a:outerShdw>
                </a:effectLst>
                <a:latin typeface="Times New Roman" pitchFamily="18" charset="0"/>
                <a:cs typeface="+mn-cs"/>
              </a:rPr>
              <a:t>Βιβλιογραφικές αναφορές…</a:t>
            </a:r>
          </a:p>
          <a:p>
            <a:pPr algn="just">
              <a:lnSpc>
                <a:spcPct val="110000"/>
              </a:lnSpc>
              <a:spcBef>
                <a:spcPct val="20000"/>
              </a:spcBef>
              <a:buClr>
                <a:schemeClr val="folHlink"/>
              </a:buClr>
              <a:buSzPct val="60000"/>
              <a:defRPr/>
            </a:pPr>
            <a:endParaRPr lang="el-GR" b="1" dirty="0">
              <a:solidFill>
                <a:srgbClr val="F60000"/>
              </a:solidFill>
              <a:effectLst>
                <a:outerShdw blurRad="38100" dist="38100" dir="2700000" algn="tl">
                  <a:srgbClr val="C0C0C0"/>
                </a:outerShdw>
              </a:effectLst>
              <a:latin typeface="Times New Roman" pitchFamily="18" charset="0"/>
              <a:cs typeface="+mn-cs"/>
            </a:endParaRPr>
          </a:p>
          <a:p>
            <a:pPr algn="just">
              <a:lnSpc>
                <a:spcPct val="110000"/>
              </a:lnSpc>
              <a:spcBef>
                <a:spcPct val="20000"/>
              </a:spcBef>
              <a:buClr>
                <a:schemeClr val="folHlink"/>
              </a:buClr>
              <a:buSzPct val="60000"/>
              <a:defRPr/>
            </a:pPr>
            <a:r>
              <a:rPr lang="el-GR" b="1" dirty="0" smtClean="0">
                <a:solidFill>
                  <a:srgbClr val="F60000"/>
                </a:solidFill>
                <a:effectLst>
                  <a:outerShdw blurRad="38100" dist="38100" dir="2700000" algn="tl">
                    <a:srgbClr val="C0C0C0"/>
                  </a:outerShdw>
                </a:effectLst>
                <a:latin typeface="Times New Roman" pitchFamily="18" charset="0"/>
                <a:cs typeface="+mn-cs"/>
              </a:rPr>
              <a:t>Άρθρα</a:t>
            </a:r>
            <a:r>
              <a:rPr lang="el-GR" b="1" dirty="0">
                <a:latin typeface="Times New Roman" pitchFamily="18" charset="0"/>
                <a:cs typeface="+mn-cs"/>
              </a:rPr>
              <a:t> </a:t>
            </a:r>
            <a:r>
              <a:rPr lang="el-GR" b="1" dirty="0" smtClean="0">
                <a:latin typeface="Times New Roman" pitchFamily="18" charset="0"/>
                <a:cs typeface="+mn-cs"/>
              </a:rPr>
              <a:t>σε περιοδικά:</a:t>
            </a:r>
            <a:r>
              <a:rPr lang="el-GR" dirty="0" smtClean="0">
                <a:latin typeface="Times New Roman" pitchFamily="18" charset="0"/>
                <a:cs typeface="+mn-cs"/>
              </a:rPr>
              <a:t> </a:t>
            </a:r>
            <a:r>
              <a:rPr lang="el-GR" dirty="0">
                <a:latin typeface="Times New Roman" pitchFamily="18" charset="0"/>
                <a:cs typeface="+mn-cs"/>
              </a:rPr>
              <a:t>Επώνυμο συγγραφέα, Αρχικά του μικρού ονόματος του. (Χρόνος έκδοσης).   Τίτλος άρθρου. </a:t>
            </a:r>
            <a:r>
              <a:rPr lang="el-GR" i="1" dirty="0">
                <a:latin typeface="Times New Roman" pitchFamily="18" charset="0"/>
                <a:cs typeface="+mn-cs"/>
              </a:rPr>
              <a:t>Τίτλος περιοδικού</a:t>
            </a:r>
            <a:r>
              <a:rPr lang="el-GR" dirty="0">
                <a:latin typeface="Times New Roman" pitchFamily="18" charset="0"/>
                <a:cs typeface="+mn-cs"/>
              </a:rPr>
              <a:t>, </a:t>
            </a:r>
            <a:r>
              <a:rPr lang="el-GR" i="1" dirty="0">
                <a:latin typeface="Times New Roman" pitchFamily="18" charset="0"/>
                <a:cs typeface="+mn-cs"/>
              </a:rPr>
              <a:t>Τόμος</a:t>
            </a:r>
            <a:r>
              <a:rPr lang="el-GR" dirty="0">
                <a:latin typeface="Times New Roman" pitchFamily="18" charset="0"/>
                <a:cs typeface="+mn-cs"/>
              </a:rPr>
              <a:t>, Σελίδα(-ες).</a:t>
            </a:r>
            <a:r>
              <a:rPr lang="el-GR" dirty="0">
                <a:cs typeface="+mn-cs"/>
              </a:rPr>
              <a:t> </a:t>
            </a: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a:cs typeface="+mn-cs"/>
            </a:endParaRPr>
          </a:p>
        </p:txBody>
      </p:sp>
      <p:sp>
        <p:nvSpPr>
          <p:cNvPr id="21511" name="Rectangle 7"/>
          <p:cNvSpPr>
            <a:spLocks noChangeArrowheads="1"/>
          </p:cNvSpPr>
          <p:nvPr/>
        </p:nvSpPr>
        <p:spPr bwMode="auto">
          <a:xfrm>
            <a:off x="4441195" y="90100"/>
            <a:ext cx="26161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a:t>
            </a:r>
            <a:endParaRPr kumimoji="0" lang="en-US" sz="1800" b="0" i="0" u="none" strike="noStrike" cap="none" normalizeH="0" baseline="0" dirty="0" smtClean="0">
              <a:ln>
                <a:noFill/>
              </a:ln>
              <a:solidFill>
                <a:schemeClr val="tx1"/>
              </a:solidFill>
              <a:effectLst/>
              <a:latin typeface="Tahoma" pitchFamily="34" charset="0"/>
              <a:cs typeface="Arial" pitchFamily="34" charset="0"/>
            </a:endParaRPr>
          </a:p>
        </p:txBody>
      </p:sp>
      <p:sp>
        <p:nvSpPr>
          <p:cNvPr id="8" name="7 - Ορθογώνιο"/>
          <p:cNvSpPr/>
          <p:nvPr/>
        </p:nvSpPr>
        <p:spPr>
          <a:xfrm>
            <a:off x="381000" y="3657600"/>
            <a:ext cx="8077200" cy="5909310"/>
          </a:xfrm>
          <a:prstGeom prst="rect">
            <a:avLst/>
          </a:prstGeom>
        </p:spPr>
        <p:txBody>
          <a:bodyPr wrap="square">
            <a:spAutoFit/>
          </a:bodyPr>
          <a:lstStyle/>
          <a:p>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Locher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J. L.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Yoels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W. C. Maurer, D. &amp; van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Elles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J. 2005. </a:t>
            </a:r>
            <a:r>
              <a:rPr kumimoji="0" lang="en-US" sz="2400" b="0" i="0" u="none" strike="noStrike" cap="none" normalizeH="0" baseline="0" dirty="0" smtClean="0">
                <a:ln>
                  <a:noFill/>
                </a:ln>
                <a:solidFill>
                  <a:schemeClr val="tx1"/>
                </a:solidFill>
                <a:effectLst/>
                <a:latin typeface="Tahoma"/>
                <a:ea typeface="Calibri" pitchFamily="34" charset="0"/>
                <a:cs typeface="Arial" pitchFamily="34"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Comfort Foods: An Exploratory journey into the Social and Emotional Significance of Food</a:t>
            </a:r>
            <a:r>
              <a:rPr kumimoji="0" lang="en-US" sz="2400" b="0" i="0" u="none" strike="noStrike" cap="none" normalizeH="0" baseline="0" dirty="0" smtClean="0">
                <a:ln>
                  <a:noFill/>
                </a:ln>
                <a:solidFill>
                  <a:schemeClr val="tx1"/>
                </a:solidFill>
                <a:effectLst/>
                <a:latin typeface="Tahoma"/>
                <a:ea typeface="Calibri" pitchFamily="34" charset="0"/>
                <a:cs typeface="Arial" pitchFamily="34"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a:t>
            </a: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Food and </a:t>
            </a:r>
            <a:r>
              <a:rPr kumimoji="0" lang="en-US" sz="2400" b="0" i="1"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Foodways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13(4): 273-297</a:t>
            </a:r>
            <a:r>
              <a:rPr lang="el-GR" sz="2400" dirty="0"/>
              <a:t> </a:t>
            </a:r>
            <a:endParaRPr lang="el-GR" sz="2400" dirty="0" smtClean="0"/>
          </a:p>
          <a:p>
            <a:endParaRPr lang="el-GR" dirty="0"/>
          </a:p>
          <a:p>
            <a:r>
              <a:rPr lang="el-GR" sz="2400" dirty="0" err="1" smtClean="0">
                <a:latin typeface="Times New Roman" pitchFamily="18" charset="0"/>
                <a:cs typeface="Times New Roman" pitchFamily="18" charset="0"/>
              </a:rPr>
              <a:t>Κράββα</a:t>
            </a:r>
            <a:r>
              <a:rPr lang="el-GR" sz="2400" dirty="0">
                <a:latin typeface="Times New Roman" pitchFamily="18" charset="0"/>
                <a:cs typeface="Times New Roman" pitchFamily="18" charset="0"/>
              </a:rPr>
              <a:t>, Β. «Τροφή και ταυτότητα: η περίπτωση των Εβραίων της Θεσσαλονίκης, </a:t>
            </a:r>
            <a:r>
              <a:rPr lang="el-GR" sz="2400" i="1" dirty="0">
                <a:latin typeface="Times New Roman" pitchFamily="18" charset="0"/>
                <a:cs typeface="Times New Roman" pitchFamily="18" charset="0"/>
              </a:rPr>
              <a:t>Εθνολογία </a:t>
            </a:r>
            <a:r>
              <a:rPr lang="el-GR" sz="2400" dirty="0" smtClean="0">
                <a:latin typeface="Times New Roman" pitchFamily="18" charset="0"/>
                <a:cs typeface="Times New Roman" pitchFamily="18" charset="0"/>
              </a:rPr>
              <a:t>2003(10): 81-98</a:t>
            </a:r>
            <a:endParaRPr lang="el-GR" sz="2400" dirty="0">
              <a:latin typeface="Times New Roman" pitchFamily="18" charset="0"/>
              <a:cs typeface="Times New Roman" pitchFamily="18"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cs typeface="Arial" pitchFamily="34" charset="0"/>
            </a:endParaRPr>
          </a:p>
          <a:p>
            <a:endParaRPr lang="el-GR" dirty="0" smtClean="0">
              <a:latin typeface="Times New Roman" pitchFamily="18" charset="0"/>
              <a:cs typeface="Arial" pitchFamily="34" charset="0"/>
            </a:endParaRPr>
          </a:p>
          <a:p>
            <a:endParaRPr lang="el-GR" dirty="0"/>
          </a:p>
        </p:txBody>
      </p:sp>
      <p:sp>
        <p:nvSpPr>
          <p:cNvPr id="10" name="Rectangle 5"/>
          <p:cNvSpPr>
            <a:spLocks noChangeArrowheads="1"/>
          </p:cNvSpPr>
          <p:nvPr/>
        </p:nvSpPr>
        <p:spPr bwMode="auto">
          <a:xfrm>
            <a:off x="147638" y="4419600"/>
            <a:ext cx="8615362" cy="4572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el-GR" sz="1600" dirty="0">
                <a:latin typeface="Times New Roman" pitchFamily="18" charset="0"/>
                <a:cs typeface="Times New Roman" pitchFamily="18" charset="0"/>
              </a:rPr>
              <a:t>	</a:t>
            </a:r>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2530" name="5 - Τίτλος"/>
          <p:cNvSpPr>
            <a:spLocks noGrp="1"/>
          </p:cNvSpPr>
          <p:nvPr>
            <p:ph type="title"/>
          </p:nvPr>
        </p:nvSpPr>
        <p:spPr/>
        <p:txBody>
          <a:bodyPr/>
          <a:lstStyle/>
          <a:p>
            <a:pPr eaLnBrk="1" hangingPunct="1"/>
            <a:r>
              <a:rPr lang="el-GR" sz="2400" smtClean="0">
                <a:latin typeface="Times New Roman" pitchFamily="18" charset="0"/>
                <a:cs typeface="Times New Roman" pitchFamily="18" charset="0"/>
              </a:rPr>
              <a:t>Βιβλιογραφικές αναφορές…</a:t>
            </a:r>
          </a:p>
        </p:txBody>
      </p:sp>
      <p:sp>
        <p:nvSpPr>
          <p:cNvPr id="51205" name="Rectangle 3"/>
          <p:cNvSpPr>
            <a:spLocks noGrp="1" noChangeArrowheads="1"/>
          </p:cNvSpPr>
          <p:nvPr>
            <p:ph idx="1"/>
          </p:nvPr>
        </p:nvSpPr>
        <p:spPr>
          <a:xfrm>
            <a:off x="457200" y="1752600"/>
            <a:ext cx="8229600" cy="4495800"/>
          </a:xfrm>
        </p:spPr>
        <p:txBody>
          <a:bodyPr rtlCol="0">
            <a:normAutofit/>
          </a:bodyPr>
          <a:lstStyle/>
          <a:p>
            <a:pPr marL="269875" indent="-269875" algn="just">
              <a:buNone/>
            </a:pPr>
            <a:r>
              <a:rPr lang="el-GR" sz="1800" dirty="0" smtClean="0">
                <a:solidFill>
                  <a:srgbClr val="FF0000"/>
                </a:solidFill>
                <a:latin typeface="Times New Roman" pitchFamily="18" charset="0"/>
                <a:cs typeface="Times New Roman" pitchFamily="18" charset="0"/>
              </a:rPr>
              <a:t>Α</a:t>
            </a:r>
            <a:r>
              <a:rPr lang="el-GR" sz="1800" b="1" dirty="0" smtClean="0">
                <a:solidFill>
                  <a:srgbClr val="F60000"/>
                </a:solidFill>
                <a:effectLst>
                  <a:outerShdw blurRad="38100" dist="38100" dir="2700000" algn="tl">
                    <a:srgbClr val="C0C0C0"/>
                  </a:outerShdw>
                </a:effectLst>
                <a:latin typeface="Times New Roman" pitchFamily="18" charset="0"/>
                <a:cs typeface="Times New Roman" pitchFamily="18" charset="0"/>
              </a:rPr>
              <a:t>ναφορές από το διαδίκτυο</a:t>
            </a:r>
            <a:r>
              <a:rPr lang="el-GR" sz="1800" dirty="0" smtClean="0">
                <a:latin typeface="Times New Roman" pitchFamily="18" charset="0"/>
                <a:cs typeface="Times New Roman" pitchFamily="18" charset="0"/>
              </a:rPr>
              <a:t>: </a:t>
            </a:r>
            <a:r>
              <a:rPr lang="el-GR" sz="1800" dirty="0" smtClean="0">
                <a:latin typeface="Times New Roman" pitchFamily="18" charset="0"/>
              </a:rPr>
              <a:t>Επώνυμο συγγραφέα, Αρχικά του μικρού ονόματος του. </a:t>
            </a:r>
            <a:r>
              <a:rPr lang="el-GR" sz="1800" dirty="0" smtClean="0">
                <a:latin typeface="Times New Roman" pitchFamily="18" charset="0"/>
                <a:cs typeface="Times New Roman" pitchFamily="18" charset="0"/>
              </a:rPr>
              <a:t>(Ημερομηνία συγγραφής της εργασίας, εφόσον αναφέρεται). </a:t>
            </a:r>
            <a:r>
              <a:rPr lang="el-GR" sz="1800" i="1" dirty="0" smtClean="0">
                <a:latin typeface="Times New Roman" pitchFamily="18" charset="0"/>
                <a:cs typeface="Times New Roman" pitchFamily="18" charset="0"/>
              </a:rPr>
              <a:t>Τίτλος της εργασίας</a:t>
            </a:r>
            <a:r>
              <a:rPr lang="el-GR" sz="1800" dirty="0" smtClean="0">
                <a:latin typeface="Times New Roman" pitchFamily="18" charset="0"/>
                <a:cs typeface="Times New Roman" pitchFamily="18" charset="0"/>
              </a:rPr>
              <a:t>. [πρωτόκολλο και διεύθυνση] [διαδρομή] (ημερομηνία επίσκεψης-πρόσβασης στην συγκεκριμένη ιστοσελίδα ή δικτυακό τόπο).</a:t>
            </a:r>
            <a:r>
              <a:rPr lang="el-GR" sz="1800" dirty="0" smtClean="0">
                <a:latin typeface="Times New Roman" pitchFamily="18" charset="0"/>
              </a:rPr>
              <a:t> </a:t>
            </a:r>
          </a:p>
          <a:p>
            <a:pPr marL="269875" indent="-269875" algn="just"/>
            <a:endParaRPr lang="el-GR" sz="1800" dirty="0" smtClean="0">
              <a:latin typeface="Times New Roman" pitchFamily="18" charset="0"/>
            </a:endParaRPr>
          </a:p>
          <a:p>
            <a:pPr marL="269875" indent="-269875" algn="just">
              <a:buNone/>
            </a:pPr>
            <a:r>
              <a:rPr lang="de-DE" sz="2000" dirty="0" err="1" smtClean="0">
                <a:latin typeface="Times New Roman" pitchFamily="18" charset="0"/>
              </a:rPr>
              <a:t>VandenBos</a:t>
            </a:r>
            <a:r>
              <a:rPr lang="de-DE" sz="2000" dirty="0" smtClean="0">
                <a:latin typeface="Times New Roman" pitchFamily="18" charset="0"/>
              </a:rPr>
              <a:t>, G., Knapp, S. &amp; </a:t>
            </a:r>
            <a:r>
              <a:rPr lang="de-DE" sz="2000" dirty="0" err="1" smtClean="0">
                <a:latin typeface="Times New Roman" pitchFamily="18" charset="0"/>
              </a:rPr>
              <a:t>Doe</a:t>
            </a:r>
            <a:r>
              <a:rPr lang="de-DE" sz="2000" dirty="0" smtClean="0">
                <a:latin typeface="Times New Roman" pitchFamily="18" charset="0"/>
              </a:rPr>
              <a:t>, J. (2001). </a:t>
            </a:r>
            <a:r>
              <a:rPr lang="en-US" sz="2000" dirty="0" smtClean="0">
                <a:latin typeface="Times New Roman" pitchFamily="18" charset="0"/>
              </a:rPr>
              <a:t>Role of reference elements in the selection of resources by psychology undergraduates. </a:t>
            </a:r>
            <a:r>
              <a:rPr lang="en-US" sz="2000" i="1" dirty="0" smtClean="0">
                <a:latin typeface="Times New Roman" pitchFamily="18" charset="0"/>
              </a:rPr>
              <a:t>Journal of Bibliographic Research, 5,</a:t>
            </a:r>
            <a:r>
              <a:rPr lang="en-US" sz="2000" dirty="0" smtClean="0">
                <a:latin typeface="Times New Roman" pitchFamily="18" charset="0"/>
              </a:rPr>
              <a:t> 117-123. </a:t>
            </a:r>
            <a:r>
              <a:rPr lang="el-GR" sz="2000" dirty="0" smtClean="0">
                <a:latin typeface="Times New Roman" pitchFamily="18" charset="0"/>
              </a:rPr>
              <a:t>Διαθέσιμο στον δικτυακό τόπο: </a:t>
            </a:r>
            <a:r>
              <a:rPr lang="en-US" sz="2000" dirty="0" smtClean="0">
                <a:latin typeface="Times New Roman" pitchFamily="18" charset="0"/>
              </a:rPr>
              <a:t>http</a:t>
            </a:r>
            <a:r>
              <a:rPr lang="el-GR" sz="2000" dirty="0" smtClean="0">
                <a:latin typeface="Times New Roman" pitchFamily="18" charset="0"/>
              </a:rPr>
              <a:t>://</a:t>
            </a:r>
            <a:r>
              <a:rPr lang="en-US" sz="2000" dirty="0" err="1" smtClean="0">
                <a:latin typeface="Times New Roman" pitchFamily="18" charset="0"/>
              </a:rPr>
              <a:t>jbr</a:t>
            </a:r>
            <a:r>
              <a:rPr lang="el-GR" sz="2000" dirty="0" smtClean="0">
                <a:latin typeface="Times New Roman" pitchFamily="18" charset="0"/>
              </a:rPr>
              <a:t>.</a:t>
            </a:r>
            <a:r>
              <a:rPr lang="en-US" sz="2000" dirty="0" smtClean="0">
                <a:latin typeface="Times New Roman" pitchFamily="18" charset="0"/>
              </a:rPr>
              <a:t>org</a:t>
            </a:r>
            <a:r>
              <a:rPr lang="el-GR" sz="2000" dirty="0" smtClean="0">
                <a:latin typeface="Times New Roman" pitchFamily="18" charset="0"/>
              </a:rPr>
              <a:t>/</a:t>
            </a:r>
            <a:r>
              <a:rPr lang="en-US" sz="2000" dirty="0" smtClean="0">
                <a:latin typeface="Times New Roman" pitchFamily="18" charset="0"/>
              </a:rPr>
              <a:t>articles</a:t>
            </a:r>
            <a:r>
              <a:rPr lang="el-GR" sz="2000" dirty="0" smtClean="0">
                <a:latin typeface="Times New Roman" pitchFamily="18" charset="0"/>
              </a:rPr>
              <a:t>.</a:t>
            </a:r>
            <a:r>
              <a:rPr lang="en-US" sz="2000" dirty="0" smtClean="0">
                <a:latin typeface="Times New Roman" pitchFamily="18" charset="0"/>
              </a:rPr>
              <a:t>html</a:t>
            </a:r>
            <a:r>
              <a:rPr lang="el-GR" sz="2000" dirty="0" smtClean="0">
                <a:latin typeface="Times New Roman" pitchFamily="18" charset="0"/>
              </a:rPr>
              <a:t> (13/9/2001) </a:t>
            </a:r>
          </a:p>
          <a:p>
            <a:pPr marL="269875" indent="-269875" algn="just">
              <a:buNone/>
            </a:pPr>
            <a:endParaRPr lang="el-GR" sz="2000" dirty="0" smtClean="0">
              <a:latin typeface="Times New Roman" pitchFamily="18" charset="0"/>
            </a:endParaRPr>
          </a:p>
          <a:p>
            <a:pPr marL="269875" indent="-269875" algn="just">
              <a:buNone/>
            </a:pPr>
            <a:r>
              <a:rPr lang="de-DE" sz="2000" dirty="0" smtClean="0">
                <a:latin typeface="Times New Roman" pitchFamily="18" charset="0"/>
              </a:rPr>
              <a:t>Nielsen, M.E. (</a:t>
            </a:r>
            <a:r>
              <a:rPr lang="de-DE" sz="2000" dirty="0" err="1" smtClean="0">
                <a:latin typeface="Times New Roman" pitchFamily="18" charset="0"/>
              </a:rPr>
              <a:t>n.d</a:t>
            </a:r>
            <a:r>
              <a:rPr lang="de-DE" sz="2000" dirty="0" smtClean="0">
                <a:latin typeface="Times New Roman" pitchFamily="18" charset="0"/>
              </a:rPr>
              <a:t>.). </a:t>
            </a:r>
            <a:r>
              <a:rPr lang="en-US" sz="2000" i="1" dirty="0" smtClean="0">
                <a:latin typeface="Times New Roman" pitchFamily="18" charset="0"/>
              </a:rPr>
              <a:t>Notable people in psychology of religion.</a:t>
            </a:r>
            <a:r>
              <a:rPr lang="en-US" sz="2000" dirty="0" smtClean="0">
                <a:latin typeface="Times New Roman" pitchFamily="18" charset="0"/>
              </a:rPr>
              <a:t> </a:t>
            </a:r>
            <a:r>
              <a:rPr lang="el-GR" sz="2000" dirty="0" smtClean="0">
                <a:latin typeface="Times New Roman" pitchFamily="18" charset="0"/>
              </a:rPr>
              <a:t>Διαθέσιμο στον δικτυακό τόπο: </a:t>
            </a:r>
            <a:r>
              <a:rPr lang="en-US" sz="2000" dirty="0" smtClean="0">
                <a:latin typeface="Times New Roman" pitchFamily="18" charset="0"/>
              </a:rPr>
              <a:t>http</a:t>
            </a:r>
            <a:r>
              <a:rPr lang="el-GR" sz="2000" dirty="0" smtClean="0">
                <a:latin typeface="Times New Roman" pitchFamily="18" charset="0"/>
              </a:rPr>
              <a:t>://</a:t>
            </a:r>
            <a:r>
              <a:rPr lang="en-US" sz="2000" dirty="0" smtClean="0">
                <a:latin typeface="Times New Roman" pitchFamily="18" charset="0"/>
              </a:rPr>
              <a:t>www</a:t>
            </a:r>
            <a:r>
              <a:rPr lang="el-GR" sz="2000" dirty="0" smtClean="0">
                <a:latin typeface="Times New Roman" pitchFamily="18" charset="0"/>
              </a:rPr>
              <a:t>.</a:t>
            </a:r>
            <a:r>
              <a:rPr lang="en-US" sz="2000" dirty="0" err="1" smtClean="0">
                <a:latin typeface="Times New Roman" pitchFamily="18" charset="0"/>
              </a:rPr>
              <a:t>psywww</a:t>
            </a:r>
            <a:r>
              <a:rPr lang="el-GR" sz="2000" dirty="0" smtClean="0">
                <a:latin typeface="Times New Roman" pitchFamily="18" charset="0"/>
              </a:rPr>
              <a:t>.</a:t>
            </a:r>
            <a:r>
              <a:rPr lang="en-US" sz="2000" dirty="0" smtClean="0">
                <a:latin typeface="Times New Roman" pitchFamily="18" charset="0"/>
              </a:rPr>
              <a:t>com</a:t>
            </a:r>
            <a:r>
              <a:rPr lang="el-GR" sz="2000" dirty="0" smtClean="0">
                <a:latin typeface="Times New Roman" pitchFamily="18" charset="0"/>
              </a:rPr>
              <a:t>/</a:t>
            </a:r>
            <a:r>
              <a:rPr lang="en-US" sz="2000" dirty="0" err="1" smtClean="0">
                <a:latin typeface="Times New Roman" pitchFamily="18" charset="0"/>
              </a:rPr>
              <a:t>psyrelig</a:t>
            </a:r>
            <a:r>
              <a:rPr lang="el-GR" sz="2000" dirty="0" smtClean="0">
                <a:latin typeface="Times New Roman" pitchFamily="18" charset="0"/>
              </a:rPr>
              <a:t>/</a:t>
            </a:r>
            <a:r>
              <a:rPr lang="en-US" sz="2000" dirty="0" err="1" smtClean="0">
                <a:latin typeface="Times New Roman" pitchFamily="18" charset="0"/>
              </a:rPr>
              <a:t>psyrelpr</a:t>
            </a:r>
            <a:r>
              <a:rPr lang="el-GR" sz="2000" dirty="0" smtClean="0">
                <a:latin typeface="Times New Roman" pitchFamily="18" charset="0"/>
              </a:rPr>
              <a:t>.</a:t>
            </a:r>
            <a:r>
              <a:rPr lang="en-US" sz="2000" dirty="0" err="1" smtClean="0">
                <a:latin typeface="Times New Roman" pitchFamily="18" charset="0"/>
              </a:rPr>
              <a:t>htm</a:t>
            </a:r>
            <a:r>
              <a:rPr lang="el-GR" sz="2000" dirty="0" smtClean="0">
                <a:latin typeface="Times New Roman" pitchFamily="18" charset="0"/>
              </a:rPr>
              <a:t> (3/8/2001) </a:t>
            </a:r>
          </a:p>
          <a:p>
            <a:pPr>
              <a:buNone/>
            </a:pPr>
            <a:endParaRPr lang="el-GR" sz="2000" dirty="0" smtClean="0">
              <a:latin typeface="Times New Roman" pitchFamily="18" charset="0"/>
            </a:endParaRPr>
          </a:p>
          <a:p>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p:txBody>
      </p:sp>
      <p:sp>
        <p:nvSpPr>
          <p:cNvPr id="22533" name="Rectangle 5"/>
          <p:cNvSpPr>
            <a:spLocks noChangeArrowheads="1"/>
          </p:cNvSpPr>
          <p:nvPr/>
        </p:nvSpPr>
        <p:spPr bwMode="auto">
          <a:xfrm>
            <a:off x="1066800" y="6858000"/>
            <a:ext cx="8077200" cy="2667000"/>
          </a:xfrm>
          <a:prstGeom prst="rect">
            <a:avLst/>
          </a:prstGeom>
          <a:noFill/>
          <a:ln w="9525">
            <a:solidFill>
              <a:schemeClr val="tx1"/>
            </a:solidFill>
            <a:miter lim="800000"/>
            <a:headEnd/>
            <a:tailEnd/>
          </a:ln>
        </p:spPr>
        <p:txBody>
          <a:bodyPr wrap="none" anchor="ctr"/>
          <a:lstStyle/>
          <a:p>
            <a:endParaRPr lang="el-G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latin typeface="Times New Roman" pitchFamily="18" charset="0"/>
              </a:rPr>
              <a:t>Ακαδημαϊκή εργασία: </a:t>
            </a:r>
            <a:br>
              <a:rPr lang="el-GR" b="1" dirty="0" smtClean="0">
                <a:latin typeface="Times New Roman" pitchFamily="18" charset="0"/>
              </a:rPr>
            </a:br>
            <a:r>
              <a:rPr lang="el-GR" b="1" dirty="0" smtClean="0">
                <a:latin typeface="Times New Roman" pitchFamily="18" charset="0"/>
              </a:rPr>
              <a:t>Περί τίνος πρόκειται;</a:t>
            </a:r>
            <a:endParaRPr lang="el-GR" dirty="0"/>
          </a:p>
        </p:txBody>
      </p:sp>
      <p:sp>
        <p:nvSpPr>
          <p:cNvPr id="3" name="2 - Θέση περιεχομένου"/>
          <p:cNvSpPr>
            <a:spLocks noGrp="1"/>
          </p:cNvSpPr>
          <p:nvPr>
            <p:ph idx="1"/>
          </p:nvPr>
        </p:nvSpPr>
        <p:spPr>
          <a:xfrm>
            <a:off x="457200" y="1928802"/>
            <a:ext cx="8229600" cy="4197361"/>
          </a:xfrm>
        </p:spPr>
        <p:txBody>
          <a:bodyPr/>
          <a:lstStyle/>
          <a:p>
            <a:r>
              <a:rPr lang="el-GR" dirty="0" smtClean="0">
                <a:latin typeface="Times New Roman" pitchFamily="18" charset="0"/>
              </a:rPr>
              <a:t>Η εργασία είναι ένα κείμενο που διαπραγματεύεται ένα ζήτημα με ένα συγκεκριμένο τρόπο!</a:t>
            </a:r>
            <a:endParaRPr lang="el-GR" dirty="0" smtClean="0"/>
          </a:p>
          <a:p>
            <a:r>
              <a:rPr lang="el-GR" dirty="0" smtClean="0">
                <a:latin typeface="Times New Roman" pitchFamily="18" charset="0"/>
              </a:rPr>
              <a:t>Ο συγκεκριμένος τρόπος συνίσταται σε συγκεκριμένα δομικά, μορφολογικά στοιχεία αλλά και σε αυτό που ονομάζεται ‘ακαδημαϊκή γραφή’</a:t>
            </a:r>
            <a:r>
              <a:rPr lang="en-GB" dirty="0" smtClean="0">
                <a:latin typeface="Times New Roman" pitchFamily="18" charset="0"/>
              </a:rPr>
              <a:t> </a:t>
            </a:r>
            <a:endParaRPr lang="el-GR" dirty="0" smtClean="0">
              <a:latin typeface="Times New Roman" pitchFamily="18" charset="0"/>
            </a:endParaRPr>
          </a:p>
          <a:p>
            <a:endParaRPr lang="el-G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p:txBody>
          <a:bodyPr rtlCol="0">
            <a:noAutofit/>
          </a:bodyPr>
          <a:lstStyle/>
          <a:p>
            <a:pPr eaLnBrk="1" fontAlgn="auto" hangingPunct="1">
              <a:spcAft>
                <a:spcPts val="0"/>
              </a:spcAft>
              <a:defRPr/>
            </a:pPr>
            <a:r>
              <a:rPr lang="el-GR" b="1" dirty="0" smtClean="0">
                <a:latin typeface="Times New Roman" pitchFamily="18" charset="0"/>
              </a:rPr>
              <a:t>Έμφαση πρέπει να δοθεί…</a:t>
            </a:r>
          </a:p>
        </p:txBody>
      </p:sp>
      <p:sp>
        <p:nvSpPr>
          <p:cNvPr id="3" name="2 - Θέση περιεχομένου"/>
          <p:cNvSpPr>
            <a:spLocks noGrp="1"/>
          </p:cNvSpPr>
          <p:nvPr>
            <p:ph idx="1"/>
          </p:nvPr>
        </p:nvSpPr>
        <p:spPr>
          <a:xfrm>
            <a:off x="457200" y="2285992"/>
            <a:ext cx="8229600" cy="3840171"/>
          </a:xfrm>
        </p:spPr>
        <p:txBody>
          <a:bodyPr/>
          <a:lstStyle/>
          <a:p>
            <a:pPr>
              <a:buFont typeface="Wingdings" pitchFamily="2" charset="2"/>
              <a:buChar char="ü"/>
            </a:pPr>
            <a:r>
              <a:rPr lang="el-GR" dirty="0" smtClean="0">
                <a:latin typeface="Times New Roman" pitchFamily="18" charset="0"/>
              </a:rPr>
              <a:t>στη δομή </a:t>
            </a:r>
          </a:p>
          <a:p>
            <a:pPr>
              <a:buNone/>
            </a:pPr>
            <a:endParaRPr lang="el-GR" dirty="0" smtClean="0">
              <a:latin typeface="Times New Roman" pitchFamily="18" charset="0"/>
            </a:endParaRPr>
          </a:p>
          <a:p>
            <a:pPr>
              <a:buFont typeface="Wingdings" pitchFamily="2" charset="2"/>
              <a:buChar char="ü"/>
            </a:pPr>
            <a:r>
              <a:rPr lang="el-GR" dirty="0" smtClean="0">
                <a:latin typeface="Times New Roman" pitchFamily="18" charset="0"/>
              </a:rPr>
              <a:t>στο περιεχόμενο</a:t>
            </a:r>
            <a:endParaRPr lang="el-G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071546"/>
            <a:ext cx="8229600" cy="346092"/>
          </a:xfrm>
        </p:spPr>
        <p:txBody>
          <a:bodyPr>
            <a:normAutofit fontScale="90000"/>
          </a:bodyPr>
          <a:lstStyle/>
          <a:p>
            <a:r>
              <a:rPr lang="el-GR" b="1" dirty="0" smtClean="0">
                <a:latin typeface="Times New Roman" pitchFamily="18" charset="0"/>
              </a:rPr>
              <a:t>Όσον αφορά τη δομή αυτή είναι πάντα τριμερής </a:t>
            </a:r>
            <a:br>
              <a:rPr lang="el-GR" b="1" dirty="0" smtClean="0">
                <a:latin typeface="Times New Roman" pitchFamily="18" charset="0"/>
              </a:rPr>
            </a:br>
            <a:r>
              <a:rPr lang="el-GR" b="1" dirty="0" smtClean="0">
                <a:latin typeface="Times New Roman" pitchFamily="18" charset="0"/>
              </a:rPr>
              <a:t>(λίγο σχολικό </a:t>
            </a:r>
            <a:r>
              <a:rPr lang="el-GR" b="1" dirty="0" err="1" smtClean="0">
                <a:latin typeface="Times New Roman" pitchFamily="18" charset="0"/>
              </a:rPr>
              <a:t>αλλά…αποτελεσματικό</a:t>
            </a:r>
            <a:r>
              <a:rPr lang="el-GR" b="1" dirty="0" smtClean="0">
                <a:latin typeface="Times New Roman" pitchFamily="18" charset="0"/>
              </a:rPr>
              <a:t>)</a:t>
            </a:r>
            <a:r>
              <a:rPr lang="en-US" b="1" dirty="0" smtClean="0">
                <a:latin typeface="Times New Roman" pitchFamily="18" charset="0"/>
              </a:rPr>
              <a:t>:</a:t>
            </a:r>
            <a:endParaRPr lang="el-GR" dirty="0"/>
          </a:p>
        </p:txBody>
      </p:sp>
      <p:sp>
        <p:nvSpPr>
          <p:cNvPr id="3" name="2 - Θέση περιεχομένου"/>
          <p:cNvSpPr>
            <a:spLocks noGrp="1"/>
          </p:cNvSpPr>
          <p:nvPr>
            <p:ph idx="1"/>
          </p:nvPr>
        </p:nvSpPr>
        <p:spPr/>
        <p:txBody>
          <a:bodyPr/>
          <a:lstStyle/>
          <a:p>
            <a:endParaRPr lang="el-GR" dirty="0" smtClean="0"/>
          </a:p>
          <a:p>
            <a:endParaRPr lang="el-GR" dirty="0"/>
          </a:p>
          <a:p>
            <a:pPr algn="just">
              <a:buFont typeface="Wingdings" pitchFamily="2" charset="2"/>
              <a:buChar char="ü"/>
            </a:pPr>
            <a:r>
              <a:rPr lang="el-GR" dirty="0" smtClean="0">
                <a:latin typeface="Times New Roman" pitchFamily="18" charset="0"/>
              </a:rPr>
              <a:t>εισαγωγή, </a:t>
            </a:r>
          </a:p>
          <a:p>
            <a:pPr algn="just">
              <a:buNone/>
            </a:pPr>
            <a:endParaRPr lang="en-US" dirty="0" smtClean="0">
              <a:latin typeface="Times New Roman" pitchFamily="18" charset="0"/>
            </a:endParaRPr>
          </a:p>
          <a:p>
            <a:pPr algn="just">
              <a:buFont typeface="Wingdings" pitchFamily="2" charset="2"/>
              <a:buChar char="ü"/>
            </a:pPr>
            <a:r>
              <a:rPr lang="el-GR" dirty="0" smtClean="0">
                <a:latin typeface="Times New Roman" pitchFamily="18" charset="0"/>
              </a:rPr>
              <a:t>κυρίως μέρος  </a:t>
            </a:r>
          </a:p>
          <a:p>
            <a:pPr algn="just"/>
            <a:endParaRPr lang="en-US" dirty="0" smtClean="0">
              <a:latin typeface="Times New Roman" pitchFamily="18" charset="0"/>
            </a:endParaRPr>
          </a:p>
          <a:p>
            <a:pPr algn="just">
              <a:buFont typeface="Wingdings" pitchFamily="2" charset="2"/>
              <a:buChar char="ü"/>
            </a:pPr>
            <a:r>
              <a:rPr lang="el-GR" dirty="0" smtClean="0">
                <a:latin typeface="Times New Roman" pitchFamily="18" charset="0"/>
              </a:rPr>
              <a:t>συμπεράσματα</a:t>
            </a:r>
          </a:p>
          <a:p>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κυρίως μέρος:</a:t>
            </a:r>
            <a:endParaRPr lang="el-GR" dirty="0"/>
          </a:p>
        </p:txBody>
      </p:sp>
      <p:sp>
        <p:nvSpPr>
          <p:cNvPr id="3" name="2 - Θέση περιεχομένου"/>
          <p:cNvSpPr>
            <a:spLocks noGrp="1"/>
          </p:cNvSpPr>
          <p:nvPr>
            <p:ph idx="1"/>
          </p:nvPr>
        </p:nvSpPr>
        <p:spPr/>
        <p:txBody>
          <a:bodyPr>
            <a:normAutofit lnSpcReduction="10000"/>
          </a:bodyPr>
          <a:lstStyle/>
          <a:p>
            <a:pPr algn="just">
              <a:lnSpc>
                <a:spcPct val="130000"/>
              </a:lnSpc>
              <a:buNone/>
              <a:defRPr/>
            </a:pPr>
            <a:r>
              <a:rPr lang="el-GR" sz="2800" dirty="0">
                <a:latin typeface="Times New Roman" pitchFamily="18" charset="0"/>
              </a:rPr>
              <a:t>Πρόκειται για την απάντηση των </a:t>
            </a:r>
            <a:r>
              <a:rPr lang="el-GR" sz="2800" dirty="0" err="1">
                <a:latin typeface="Times New Roman" pitchFamily="18" charset="0"/>
              </a:rPr>
              <a:t>τιθέντων</a:t>
            </a:r>
            <a:r>
              <a:rPr lang="el-GR" sz="2800" dirty="0">
                <a:latin typeface="Times New Roman" pitchFamily="18" charset="0"/>
              </a:rPr>
              <a:t> ερωτημάτων. Η απάντηση αυτή βασίζεται στα ακόλουθα: </a:t>
            </a:r>
          </a:p>
          <a:p>
            <a:pPr algn="just">
              <a:lnSpc>
                <a:spcPct val="130000"/>
              </a:lnSpc>
              <a:buNone/>
              <a:defRPr/>
            </a:pPr>
            <a:endParaRPr lang="el-GR" sz="1600" dirty="0">
              <a:latin typeface="Times New Roman" pitchFamily="18" charset="0"/>
            </a:endParaRPr>
          </a:p>
          <a:p>
            <a:pPr algn="just">
              <a:lnSpc>
                <a:spcPct val="130000"/>
              </a:lnSpc>
              <a:buNone/>
              <a:defRPr/>
            </a:pPr>
            <a:r>
              <a:rPr lang="el-GR" sz="1600" b="1" dirty="0">
                <a:latin typeface="Times New Roman" pitchFamily="18" charset="0"/>
              </a:rPr>
              <a:t>	</a:t>
            </a:r>
            <a:r>
              <a:rPr lang="el-GR" b="1" dirty="0">
                <a:latin typeface="Times New Roman" pitchFamily="18" charset="0"/>
              </a:rPr>
              <a:t>α) </a:t>
            </a:r>
            <a:r>
              <a:rPr lang="el-GR" dirty="0">
                <a:latin typeface="Times New Roman" pitchFamily="18" charset="0"/>
              </a:rPr>
              <a:t>την παράθεση του θεωρητικού πλαισίου, δηλαδή του προβληματισμού βάσει του οποίου θα απαντηθούν τα ερωτήματα</a:t>
            </a:r>
          </a:p>
          <a:p>
            <a:pPr algn="just">
              <a:lnSpc>
                <a:spcPct val="130000"/>
              </a:lnSpc>
              <a:buNone/>
              <a:defRPr/>
            </a:pPr>
            <a:r>
              <a:rPr lang="el-GR" b="1" dirty="0">
                <a:latin typeface="Times New Roman" pitchFamily="18" charset="0"/>
              </a:rPr>
              <a:t>	β) </a:t>
            </a:r>
            <a:r>
              <a:rPr lang="el-GR" dirty="0">
                <a:latin typeface="Times New Roman" pitchFamily="18" charset="0"/>
              </a:rPr>
              <a:t>την απάντηση των ερωτημάτων</a:t>
            </a:r>
            <a:r>
              <a:rPr lang="el-GR" dirty="0"/>
              <a:t> </a:t>
            </a:r>
          </a:p>
          <a:p>
            <a:endParaRPr lang="el-GR"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latin typeface="Times New Roman" pitchFamily="18" charset="0"/>
              </a:rPr>
              <a:t>Στα συμπεράσματα εντάσσονται:</a:t>
            </a:r>
            <a:endParaRPr lang="el-GR" dirty="0"/>
          </a:p>
        </p:txBody>
      </p:sp>
      <p:sp>
        <p:nvSpPr>
          <p:cNvPr id="3" name="2 - Θέση περιεχομένου"/>
          <p:cNvSpPr>
            <a:spLocks noGrp="1"/>
          </p:cNvSpPr>
          <p:nvPr>
            <p:ph idx="1"/>
          </p:nvPr>
        </p:nvSpPr>
        <p:spPr>
          <a:xfrm>
            <a:off x="457200" y="2000240"/>
            <a:ext cx="8229600" cy="4125923"/>
          </a:xfrm>
        </p:spPr>
        <p:txBody>
          <a:bodyPr/>
          <a:lstStyle/>
          <a:p>
            <a:pPr marL="660400" indent="-660400" algn="just">
              <a:lnSpc>
                <a:spcPct val="130000"/>
              </a:lnSpc>
              <a:buFont typeface="Wingdings" pitchFamily="2" charset="2"/>
              <a:buChar char="ü"/>
              <a:defRPr/>
            </a:pPr>
            <a:r>
              <a:rPr lang="el-GR" dirty="0">
                <a:latin typeface="Times New Roman" pitchFamily="18" charset="0"/>
              </a:rPr>
              <a:t>Τα κύρια σημεία των συλλογισμών και</a:t>
            </a:r>
            <a:endParaRPr lang="en-US" dirty="0">
              <a:latin typeface="Times New Roman" pitchFamily="18" charset="0"/>
            </a:endParaRPr>
          </a:p>
          <a:p>
            <a:pPr marL="660400" indent="-660400" algn="just">
              <a:lnSpc>
                <a:spcPct val="130000"/>
              </a:lnSpc>
              <a:defRPr/>
            </a:pPr>
            <a:endParaRPr lang="el-GR" dirty="0">
              <a:latin typeface="Times New Roman" pitchFamily="18" charset="0"/>
            </a:endParaRPr>
          </a:p>
          <a:p>
            <a:pPr marL="660400" indent="-660400" algn="just">
              <a:lnSpc>
                <a:spcPct val="130000"/>
              </a:lnSpc>
              <a:buFont typeface="Wingdings" pitchFamily="2" charset="2"/>
              <a:buChar char="ü"/>
              <a:defRPr/>
            </a:pPr>
            <a:r>
              <a:rPr lang="el-GR" dirty="0">
                <a:latin typeface="Times New Roman" pitchFamily="18" charset="0"/>
              </a:rPr>
              <a:t>Οι απαντήσεις που δόθηκαν στα ερωτήματα της εισαγωγής</a:t>
            </a:r>
          </a:p>
          <a:p>
            <a:endParaRPr lang="el-G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Σχετικά με το περιεχόμενο:</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lnSpc>
                <a:spcPct val="125000"/>
              </a:lnSpc>
              <a:buFont typeface="Wingdings" pitchFamily="2" charset="2"/>
              <a:buChar char="ü"/>
              <a:defRPr/>
            </a:pPr>
            <a:r>
              <a:rPr lang="el-GR" dirty="0">
                <a:latin typeface="Times New Roman" pitchFamily="18" charset="0"/>
              </a:rPr>
              <a:t>Εξαρτάται κάθε φορά από το ζητούμενο ή τα ζητούμενα του θέματος. </a:t>
            </a:r>
          </a:p>
          <a:p>
            <a:pPr algn="just">
              <a:lnSpc>
                <a:spcPct val="125000"/>
              </a:lnSpc>
              <a:buFont typeface="Wingdings" pitchFamily="2" charset="2"/>
              <a:buChar char="ü"/>
              <a:defRPr/>
            </a:pPr>
            <a:r>
              <a:rPr lang="el-GR" dirty="0">
                <a:latin typeface="Times New Roman" pitchFamily="18" charset="0"/>
              </a:rPr>
              <a:t>Συνήθως τίθεται </a:t>
            </a:r>
            <a:r>
              <a:rPr lang="el-GR" dirty="0">
                <a:effectLst>
                  <a:outerShdw blurRad="38100" dist="38100" dir="2700000" algn="tl">
                    <a:srgbClr val="C0C0C0"/>
                  </a:outerShdw>
                </a:effectLst>
                <a:latin typeface="Times New Roman" pitchFamily="18" charset="0"/>
              </a:rPr>
              <a:t>ένα ερώτημα</a:t>
            </a:r>
            <a:r>
              <a:rPr lang="el-GR" dirty="0">
                <a:latin typeface="Times New Roman" pitchFamily="18" charset="0"/>
              </a:rPr>
              <a:t> ή </a:t>
            </a:r>
            <a:r>
              <a:rPr lang="el-GR" dirty="0">
                <a:effectLst>
                  <a:outerShdw blurRad="38100" dist="38100" dir="2700000" algn="tl">
                    <a:srgbClr val="C0C0C0"/>
                  </a:outerShdw>
                </a:effectLst>
                <a:latin typeface="Times New Roman" pitchFamily="18" charset="0"/>
              </a:rPr>
              <a:t>μια υπόθεση</a:t>
            </a:r>
            <a:r>
              <a:rPr lang="el-GR" dirty="0">
                <a:latin typeface="Times New Roman" pitchFamily="18" charset="0"/>
              </a:rPr>
              <a:t> προς διερεύνηση. </a:t>
            </a:r>
          </a:p>
          <a:p>
            <a:pPr algn="just">
              <a:lnSpc>
                <a:spcPct val="125000"/>
              </a:lnSpc>
              <a:buFont typeface="Wingdings" pitchFamily="2" charset="2"/>
              <a:buChar char="ü"/>
              <a:defRPr/>
            </a:pPr>
            <a:r>
              <a:rPr lang="el-GR" dirty="0">
                <a:latin typeface="Times New Roman" pitchFamily="18" charset="0"/>
              </a:rPr>
              <a:t>Το ερώτημα ή η υπόθεση  απαντώνται μέσα από </a:t>
            </a:r>
            <a:r>
              <a:rPr lang="el-GR" dirty="0">
                <a:effectLst>
                  <a:outerShdw blurRad="38100" dist="38100" dir="2700000" algn="tl">
                    <a:srgbClr val="C0C0C0"/>
                  </a:outerShdw>
                </a:effectLst>
                <a:latin typeface="Times New Roman" pitchFamily="18" charset="0"/>
              </a:rPr>
              <a:t>εργαλεία ανάλυσης ή ερμηνείας</a:t>
            </a:r>
            <a:r>
              <a:rPr lang="el-GR" dirty="0">
                <a:latin typeface="Times New Roman" pitchFamily="18" charset="0"/>
              </a:rPr>
              <a:t> που καθορίζουν και τη μέθοδο</a:t>
            </a:r>
          </a:p>
          <a:p>
            <a:pPr algn="just">
              <a:lnSpc>
                <a:spcPct val="125000"/>
              </a:lnSpc>
              <a:buFont typeface="Wingdings" pitchFamily="2" charset="2"/>
              <a:buChar char="ü"/>
              <a:defRPr/>
            </a:pPr>
            <a:r>
              <a:rPr lang="el-GR" dirty="0">
                <a:latin typeface="Times New Roman" pitchFamily="18" charset="0"/>
              </a:rPr>
              <a:t>Το ερώτημα ή η υπόθεση της εργασίας πρέπει να διατυπώνονται στην εισαγωγή, ενώ τα εργαλεία ανάλυσης ή ερμηνείας και η μέθοδος στο κυρίως μέρος.</a:t>
            </a:r>
          </a:p>
          <a:p>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90800" y="685800"/>
            <a:ext cx="4183063" cy="838200"/>
          </a:xfrm>
        </p:spPr>
        <p:txBody>
          <a:bodyPr/>
          <a:lstStyle/>
          <a:p>
            <a:pPr eaLnBrk="1" hangingPunct="1"/>
            <a:r>
              <a:rPr lang="el-GR" sz="2800" b="1" smtClean="0">
                <a:latin typeface="Times New Roman" pitchFamily="18" charset="0"/>
              </a:rPr>
              <a:t>Πριν αρχίσω να γράφω…</a:t>
            </a:r>
          </a:p>
        </p:txBody>
      </p:sp>
      <p:sp>
        <p:nvSpPr>
          <p:cNvPr id="11267" name="Rectangle 3"/>
          <p:cNvSpPr>
            <a:spLocks noGrp="1" noChangeArrowheads="1"/>
          </p:cNvSpPr>
          <p:nvPr>
            <p:ph idx="1"/>
          </p:nvPr>
        </p:nvSpPr>
        <p:spPr>
          <a:xfrm>
            <a:off x="838200" y="1524000"/>
            <a:ext cx="7772400" cy="4724400"/>
          </a:xfrm>
        </p:spPr>
        <p:txBody>
          <a:bodyPr rtlCol="0">
            <a:normAutofit lnSpcReduction="10000"/>
          </a:bodyPr>
          <a:lstStyle/>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τι καταλαβαίνετε από την εκφώνηση του θέματος</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Αν το θέμα της εργασίας δεν είναι διατυπωμένο με μορφή ερωτήματος/των ξαναδιατυπώστε το σε αυτή τη μορφή</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τι γνωρίζετε σχετικά με το θέμα</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τι πρέπει να μάθετε για το θέμα</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θεωρητικό πλαίσιο</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Γράψτε με τη μορφή σημειώσεων, τις ιδέες σας </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Δώστε μορφή στις σημειώσεις σας καταγράφοντας τις ιδέες σε μορφή δένδρου (σχηματοποιήστε τις)</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Ιεραρχήστε τις ιδέες σας</a:t>
            </a: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5213" y="1295400"/>
            <a:ext cx="7621587" cy="417513"/>
          </a:xfrm>
        </p:spPr>
        <p:txBody>
          <a:bodyPr rtlCol="0">
            <a:normAutofit fontScale="90000"/>
          </a:bodyPr>
          <a:lstStyle/>
          <a:p>
            <a:pPr eaLnBrk="1" fontAlgn="auto" hangingPunct="1">
              <a:spcAft>
                <a:spcPts val="0"/>
              </a:spcAft>
              <a:defRPr/>
            </a:pPr>
            <a:r>
              <a:rPr lang="el-GR" sz="2800" b="1" smtClean="0">
                <a:latin typeface="Times New Roman" pitchFamily="18" charset="0"/>
              </a:rPr>
              <a:t>Σχετικά με την ανάπτυξη και παρουσίαση του κυρίως μέρους της εργασίας:</a:t>
            </a:r>
          </a:p>
        </p:txBody>
      </p:sp>
      <p:sp>
        <p:nvSpPr>
          <p:cNvPr id="12291" name="Rectangle 3"/>
          <p:cNvSpPr>
            <a:spLocks noGrp="1" noChangeArrowheads="1"/>
          </p:cNvSpPr>
          <p:nvPr>
            <p:ph idx="1"/>
          </p:nvPr>
        </p:nvSpPr>
        <p:spPr>
          <a:xfrm>
            <a:off x="685800" y="2209800"/>
            <a:ext cx="8058150" cy="3895725"/>
          </a:xfrm>
        </p:spPr>
        <p:txBody>
          <a:bodyPr rtlCol="0">
            <a:normAutofit fontScale="92500"/>
          </a:bodyPr>
          <a:lstStyle/>
          <a:p>
            <a:pPr algn="just" eaLnBrk="1" fontAlgn="auto" hangingPunct="1">
              <a:lnSpc>
                <a:spcPct val="120000"/>
              </a:lnSpc>
              <a:spcAft>
                <a:spcPts val="0"/>
              </a:spcAft>
              <a:buClr>
                <a:schemeClr val="tx1"/>
              </a:buClr>
              <a:buFontTx/>
              <a:buNone/>
              <a:defRPr/>
            </a:pPr>
            <a:r>
              <a:rPr lang="el-GR" sz="1800" smtClean="0">
                <a:latin typeface="Times New Roman" pitchFamily="18" charset="0"/>
              </a:rPr>
              <a:t>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Διατυπώστε τα επιχειρήματά σας με λογικά έγκυρο τρόπο, αναπτύσσοντας τους συλλογισμούς από πρόταση σε πρόταση, παράγραφο σε παράγραφο, ενότητα σε ενότητα με λογική σειρά (λογική, επαγωγική συλλογιστική)</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Χρησιμοποιήστε απλές και σαφείς προτάσεις, αποφεύγοντας τις μακροσκελείς προτάσεις και παραγράφους,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Προσοχή στην ορθογραφία και το συντακτικό,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Μην ξεχνάτε τις σωστές παραπομπές</a:t>
            </a:r>
          </a:p>
          <a:p>
            <a:pPr eaLnBrk="1" fontAlgn="auto" hangingPunct="1">
              <a:lnSpc>
                <a:spcPct val="80000"/>
              </a:lnSpc>
              <a:spcAft>
                <a:spcPts val="0"/>
              </a:spcAft>
              <a:buFont typeface="Arial" pitchFamily="34" charset="0"/>
              <a:buChar char="•"/>
              <a:defRPr/>
            </a:pPr>
            <a:endParaRPr lang="el-GR" sz="1800" smtClean="0">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952</Words>
  <Application>Microsoft Office PowerPoint</Application>
  <PresentationFormat>Προβολή στην οθόνη (4:3)</PresentationFormat>
  <Paragraphs>133</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Τεχνικό</vt:lpstr>
      <vt:lpstr>ΜΙΑ  ΑΚΑΔΗΜΑΪΚΗ ΕΡΓΑΣΙΑ </vt:lpstr>
      <vt:lpstr>Ακαδημαϊκή εργασία:  Περί τίνος πρόκειται;</vt:lpstr>
      <vt:lpstr>Έμφαση πρέπει να δοθεί…</vt:lpstr>
      <vt:lpstr>Όσον αφορά τη δομή αυτή είναι πάντα τριμερής  (λίγο σχολικό αλλά…αποτελεσματικό):</vt:lpstr>
      <vt:lpstr>Το κυρίως μέρος:</vt:lpstr>
      <vt:lpstr>Στα συμπεράσματα εντάσσονται:</vt:lpstr>
      <vt:lpstr>Σχετικά με το περιεχόμενο:</vt:lpstr>
      <vt:lpstr>Πριν αρχίσω να γράφω…</vt:lpstr>
      <vt:lpstr>Σχετικά με την ανάπτυξη και παρουσίαση του κυρίως μέρους της εργασίας:</vt:lpstr>
      <vt:lpstr>Ύφος και γλώσσα του κειμένου</vt:lpstr>
      <vt:lpstr>Το κείμενο!</vt:lpstr>
      <vt:lpstr> ΤΕΚΜΗΡΙΩΣΗ! ΒΙΒΛΙΟΓΡΑΦΙΚΕΣ ΠΑΡΑΠΟΜΠΕΣ ΚΑΙ ΑΝΑΦΟΡΕΣ </vt:lpstr>
      <vt:lpstr>Να θυμάστε!</vt:lpstr>
      <vt:lpstr> </vt:lpstr>
      <vt:lpstr> Βιβλιογραφικές αναφορές… </vt:lpstr>
      <vt:lpstr> </vt:lpstr>
      <vt:lpstr>Βιβλιογραφικές αναφορές…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ΓΡΑΦΩΝΤΑΣ ΜΙΑ  ΑΚΑΔΗΜΑΪΚΗ ΕΡΓΑΣΙΑ</dc:title>
  <dc:creator>Χρήστης</dc:creator>
  <cp:lastModifiedBy>Admin</cp:lastModifiedBy>
  <cp:revision>10</cp:revision>
  <dcterms:created xsi:type="dcterms:W3CDTF">2020-03-27T17:13:03Z</dcterms:created>
  <dcterms:modified xsi:type="dcterms:W3CDTF">2024-10-01T08:10:53Z</dcterms:modified>
</cp:coreProperties>
</file>