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60" r:id="rId1"/>
    <p:sldMasterId id="2147484072" r:id="rId2"/>
  </p:sldMasterIdLst>
  <p:notesMasterIdLst>
    <p:notesMasterId r:id="rId39"/>
  </p:notesMasterIdLst>
  <p:handoutMasterIdLst>
    <p:handoutMasterId r:id="rId40"/>
  </p:handoutMasterIdLst>
  <p:sldIdLst>
    <p:sldId id="29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6" r:id="rId38"/>
  </p:sldIdLst>
  <p:sldSz cx="9144000" cy="6858000" type="screen4x3"/>
  <p:notesSz cx="6980238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299"/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5" autoAdjust="0"/>
    <p:restoredTop sz="94690" autoAdjust="0"/>
  </p:normalViewPr>
  <p:slideViewPr>
    <p:cSldViewPr snapToGrid="0">
      <p:cViewPr varScale="1">
        <p:scale>
          <a:sx n="113" d="100"/>
          <a:sy n="113" d="100"/>
        </p:scale>
        <p:origin x="2343" y="1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651" y="-82"/>
      </p:cViewPr>
      <p:guideLst>
        <p:guide orient="horz" pos="2905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23822" cy="461484"/>
          </a:xfrm>
          <a:prstGeom prst="rect">
            <a:avLst/>
          </a:prstGeom>
        </p:spPr>
        <p:txBody>
          <a:bodyPr vert="horz" wrap="square" lIns="90617" tIns="45308" rIns="90617" bIns="453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0318"/>
            <a:ext cx="3023822" cy="461484"/>
          </a:xfrm>
          <a:prstGeom prst="rect">
            <a:avLst/>
          </a:prstGeom>
        </p:spPr>
        <p:txBody>
          <a:bodyPr vert="horz" wrap="square" lIns="90617" tIns="45308" rIns="90617" bIns="453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4838" y="8760318"/>
            <a:ext cx="3023822" cy="461484"/>
          </a:xfrm>
          <a:prstGeom prst="rect">
            <a:avLst/>
          </a:prstGeom>
        </p:spPr>
        <p:txBody>
          <a:bodyPr vert="horz" wrap="square" lIns="90617" tIns="45308" rIns="90617" bIns="453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AB5A8A-C8F4-4EC6-90E9-E13EA775A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0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5402" cy="461484"/>
          </a:xfrm>
          <a:prstGeom prst="rect">
            <a:avLst/>
          </a:prstGeom>
        </p:spPr>
        <p:txBody>
          <a:bodyPr vert="horz" lIns="90409" tIns="45204" rIns="90409" bIns="4520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258" y="2"/>
            <a:ext cx="3025402" cy="461484"/>
          </a:xfrm>
          <a:prstGeom prst="rect">
            <a:avLst/>
          </a:prstGeom>
        </p:spPr>
        <p:txBody>
          <a:bodyPr vert="horz" lIns="90409" tIns="45204" rIns="90409" bIns="45204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Summer 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2150"/>
            <a:ext cx="4611688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9" tIns="45204" rIns="90409" bIns="4520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657" y="4381735"/>
            <a:ext cx="5582926" cy="4150204"/>
          </a:xfrm>
          <a:prstGeom prst="rect">
            <a:avLst/>
          </a:prstGeom>
        </p:spPr>
        <p:txBody>
          <a:bodyPr vert="horz" lIns="90409" tIns="45204" rIns="90409" bIns="4520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318"/>
            <a:ext cx="3025402" cy="461484"/>
          </a:xfrm>
          <a:prstGeom prst="rect">
            <a:avLst/>
          </a:prstGeom>
        </p:spPr>
        <p:txBody>
          <a:bodyPr vert="horz" lIns="90409" tIns="45204" rIns="90409" bIns="4520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258" y="8760318"/>
            <a:ext cx="3025402" cy="461484"/>
          </a:xfrm>
          <a:prstGeom prst="rect">
            <a:avLst/>
          </a:prstGeom>
        </p:spPr>
        <p:txBody>
          <a:bodyPr vert="horz" lIns="90409" tIns="45204" rIns="90409" bIns="45204" rtlCol="0" anchor="b"/>
          <a:lstStyle>
            <a:lvl1pPr algn="r">
              <a:defRPr sz="1200"/>
            </a:lvl1pPr>
          </a:lstStyle>
          <a:p>
            <a:pPr>
              <a:defRPr/>
            </a:pPr>
            <a:fld id="{0A7B315F-1E65-4B20-BB22-E16C2EFE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B315F-1E65-4B20-BB22-E16C2EFE87C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0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B315F-1E65-4B20-BB22-E16C2EFE87C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9144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19800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73100" y="19050"/>
            <a:ext cx="2019300" cy="328613"/>
          </a:xfrm>
        </p:spPr>
        <p:txBody>
          <a:bodyPr/>
          <a:lstStyle>
            <a:lvl1pPr>
              <a:defRPr i="1" smtClean="0"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0700" y="19050"/>
            <a:ext cx="2667000" cy="328613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BD94D-B4EB-4693-8336-B600750B8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872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79039-5721-4C37-907C-D3A9A307A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46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8046-4CBF-49B5-B3BF-5324F082C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3298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68FD8-C1BE-4433-A692-C5EF36D73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8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AC5F-8A28-4F9D-82AA-8EF8A9BF8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D602-C3B4-4B06-ABF2-12266EC7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3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6F9F1-DA95-49CF-AA37-28EF2F0DA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2388-24AE-4F87-BCBA-1EB6AAF5F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8825-513D-446B-A46D-456FDB4D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9D43-FC65-43D7-8059-6F941C84E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E6B2-42BD-4D17-BBCF-08DF1CC5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876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9900" y="406400"/>
            <a:ext cx="7797800" cy="7366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4"/>
          <p:cNvSpPr>
            <a:spLocks noGrp="1"/>
          </p:cNvSpPr>
          <p:nvPr>
            <p:ph type="dt" sz="half" idx="10"/>
          </p:nvPr>
        </p:nvSpPr>
        <p:spPr>
          <a:xfrm>
            <a:off x="444500" y="0"/>
            <a:ext cx="1879600" cy="328613"/>
          </a:xfrm>
        </p:spPr>
        <p:txBody>
          <a:bodyPr/>
          <a:lstStyle>
            <a:lvl1pPr>
              <a:defRPr i="1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2324100" y="19050"/>
            <a:ext cx="4114800" cy="328613"/>
          </a:xfrm>
        </p:spPr>
        <p:txBody>
          <a:bodyPr/>
          <a:lstStyle>
            <a:lvl1pPr>
              <a:defRPr i="0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632700" y="0"/>
            <a:ext cx="1066800" cy="328613"/>
          </a:xfrm>
        </p:spPr>
        <p:txBody>
          <a:bodyPr/>
          <a:lstStyle>
            <a:lvl1pPr>
              <a:defRPr sz="4400" b="0" i="1" smtClean="0">
                <a:latin typeface="+mj-lt"/>
              </a:defRPr>
            </a:lvl1pPr>
          </a:lstStyle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02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86D9-C961-4F92-931E-6396BD9C9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0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9334-7E2D-469A-8D6C-347B70FB7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FB47-0C1D-4FA9-85BB-D19C32ABC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8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625600" cy="328613"/>
          </a:xfrm>
        </p:spPr>
        <p:txBody>
          <a:bodyPr/>
          <a:lstStyle>
            <a:lvl1pPr>
              <a:defRPr i="1" smtClean="0"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2700" y="19050"/>
            <a:ext cx="4114800" cy="328613"/>
          </a:xfrm>
        </p:spPr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F9A9-73A8-487F-8219-353ED20D5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727200" cy="328613"/>
          </a:xfrm>
        </p:spPr>
        <p:txBody>
          <a:bodyPr/>
          <a:lstStyle>
            <a:lvl1pPr>
              <a:defRPr i="1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89200" y="19050"/>
            <a:ext cx="4114800" cy="328613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6151-1DD0-4454-9483-ECC8F9F82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42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689100" cy="328613"/>
          </a:xfrm>
        </p:spPr>
        <p:txBody>
          <a:bodyPr/>
          <a:lstStyle>
            <a:lvl1pPr>
              <a:defRPr i="1"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36800" y="19050"/>
            <a:ext cx="4622800" cy="328613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C1D5-4491-4FE1-BE9A-1DE977B19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79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549400" cy="328613"/>
          </a:xfrm>
        </p:spPr>
        <p:txBody>
          <a:bodyPr/>
          <a:lstStyle>
            <a:lvl1pPr>
              <a:defRPr i="1" smtClean="0"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9500" y="19050"/>
            <a:ext cx="4114800" cy="328613"/>
          </a:xfrm>
        </p:spPr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B162-70D9-43AB-AC48-521FF0020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01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320800" cy="328613"/>
          </a:xfrm>
        </p:spPr>
        <p:txBody>
          <a:bodyPr/>
          <a:lstStyle>
            <a:lvl1pPr>
              <a:defRPr i="1" smtClean="0"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47900" y="19050"/>
            <a:ext cx="4114800" cy="328613"/>
          </a:xfrm>
        </p:spPr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BFCB-CEF3-4AF3-A49E-1C3ADA97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152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9050"/>
            <a:ext cx="1524000" cy="328613"/>
          </a:xfrm>
        </p:spPr>
        <p:txBody>
          <a:bodyPr/>
          <a:lstStyle>
            <a:lvl1pPr>
              <a:defRPr i="1" smtClean="0">
                <a:latin typeface="+mj-lt"/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6800" y="19050"/>
            <a:ext cx="4114800" cy="328613"/>
          </a:xfrm>
        </p:spPr>
        <p:txBody>
          <a:bodyPr/>
          <a:lstStyle>
            <a:lvl1pPr>
              <a:defRPr smtClean="0"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943EE-D5C9-4E96-BBB8-F235CDFA5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285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B1E4-CD6F-4D66-9E95-24BE3CA14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1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33E83B-24E9-4CD4-AA85-FFE79AEB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25" r:id="rId9"/>
    <p:sldLayoutId id="2147484126" r:id="rId10"/>
    <p:sldLayoutId id="2147484127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smtClean="0"/>
              <a:t>Summer 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7AF379-0708-41C7-9217-207F0AB58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tech/accounts/special/research/accounts" TargetMode="External"/><Relationship Id="rId2" Type="http://schemas.openxmlformats.org/officeDocument/2006/relationships/hyperlink" Target="http://www.bu.edu/tech/re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.edu/tech/research/training/tutorial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77900"/>
            <a:ext cx="7848600" cy="192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Introduction to MATLAB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685800" y="3479800"/>
            <a:ext cx="64008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/>
              <a:t>Kadin Tseng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/>
              <a:t>Boston University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/>
              <a:t>Scientific Computing and Visualization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5856287"/>
            <a:ext cx="9683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BD94D-B4EB-4693-8336-B600750B85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05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pt-BR">
                <a:latin typeface="Lucida Sans" pitchFamily="34" charset="0"/>
              </a:rPr>
              <a:t> </a:t>
            </a:r>
            <a:r>
              <a:rPr lang="pt-BR" i="1">
                <a:solidFill>
                  <a:srgbClr val="93A299"/>
                </a:solidFill>
                <a:latin typeface="Lucida Sans" pitchFamily="34" charset="0"/>
              </a:rPr>
              <a:t>C = A*B    % * is overloaded  as matrix multiply operator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C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14    32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32    77</a:t>
            </a: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pt-BR">
                <a:latin typeface="Lucida Sans" pitchFamily="34" charset="0"/>
              </a:rPr>
              <a:t> </a:t>
            </a:r>
            <a:r>
              <a:rPr lang="pt-BR" i="1">
                <a:solidFill>
                  <a:srgbClr val="93A299"/>
                </a:solidFill>
                <a:latin typeface="Lucida Sans" pitchFamily="34" charset="0"/>
              </a:rPr>
              <a:t>D = A.*A        %  a  </a:t>
            </a:r>
            <a:r>
              <a:rPr lang="pt-BR" b="1" i="1">
                <a:solidFill>
                  <a:srgbClr val="93A299"/>
                </a:solidFill>
                <a:latin typeface="Lucida Sans" pitchFamily="34" charset="0"/>
              </a:rPr>
              <a:t>.* </a:t>
            </a:r>
            <a:r>
              <a:rPr lang="pt-BR" i="1">
                <a:solidFill>
                  <a:srgbClr val="93A299"/>
                </a:solidFill>
                <a:latin typeface="Lucida Sans" pitchFamily="34" charset="0"/>
              </a:rPr>
              <a:t> turns matrix multiply to elemental  multiply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D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  1     4     9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16    25    36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E = A./A         % elemental divide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E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1     1     1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1     1     1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who      % list existing variables in workspace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Your variables are: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A    B    C    D    E    a    b    d    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Matrix Operations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95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308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whos     % detail listing of workspace variables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Name      Size                    Bytes  </a:t>
            </a:r>
            <a:r>
              <a:rPr lang="en-US" smtClean="0">
                <a:latin typeface="Lucida Sans" pitchFamily="34" charset="0"/>
              </a:rPr>
              <a:t>   Class    Attributes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A         2x3                        48  </a:t>
            </a:r>
            <a:r>
              <a:rPr lang="en-US">
                <a:solidFill>
                  <a:schemeClr val="tx2"/>
                </a:solidFill>
                <a:latin typeface="Lucida Sans" pitchFamily="34" charset="0"/>
              </a:rPr>
              <a:t>double</a:t>
            </a:r>
            <a:r>
              <a:rPr lang="en-US">
                <a:latin typeface="Lucida Sans" pitchFamily="34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B         3x2                        48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C         2x2                        32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D         2x3                        48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E         2x3                        48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a         1x3                        24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b         1x3                        24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c         1x3                        24  </a:t>
            </a:r>
            <a:r>
              <a:rPr lang="en-US" smtClean="0">
                <a:latin typeface="Lucida Sans" pitchFamily="34" charset="0"/>
              </a:rPr>
              <a:t>double</a:t>
            </a: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endParaRPr lang="en-US"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A = single(A);    % recast A to single data type to save memory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whos</a:t>
            </a:r>
            <a:endParaRPr lang="en-US" i="1">
              <a:solidFill>
                <a:srgbClr val="93A299"/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Name      Size                    Bytes  Class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A         2x3                        24  </a:t>
            </a:r>
            <a:r>
              <a:rPr lang="en-US" smtClean="0">
                <a:solidFill>
                  <a:schemeClr val="tx2"/>
                </a:solidFill>
                <a:latin typeface="Lucida Sans" pitchFamily="34" charset="0"/>
              </a:rPr>
              <a:t>single</a:t>
            </a:r>
            <a:endParaRPr lang="en-US">
              <a:solidFill>
                <a:schemeClr val="tx2"/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clear  % delete all workspace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variables</a:t>
            </a:r>
            <a:endParaRPr lang="en-US" i="1">
              <a:solidFill>
                <a:srgbClr val="93A299"/>
              </a:solidFill>
              <a:latin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Data Precisions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for </a:t>
            </a:r>
            <a:r>
              <a:rPr lang="en-US" i="1" smtClean="0">
                <a:latin typeface="Lucida Sans" pitchFamily="34" charset="0"/>
              </a:rPr>
              <a:t>j=1:5              </a:t>
            </a:r>
            <a:r>
              <a:rPr lang="en-US" i="1">
                <a:latin typeface="Lucida Sans" pitchFamily="34" charset="0"/>
              </a:rPr>
              <a:t>% use for-loops to execute iterations / repetitions</a:t>
            </a: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    for </a:t>
            </a:r>
            <a:r>
              <a:rPr lang="en-US" i="1" smtClean="0">
                <a:latin typeface="Lucida Sans" pitchFamily="34" charset="0"/>
              </a:rPr>
              <a:t>i=1:3</a:t>
            </a:r>
            <a:endParaRPr lang="en-US" i="1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         </a:t>
            </a:r>
            <a:r>
              <a:rPr lang="en-US" i="1" smtClean="0">
                <a:latin typeface="Lucida Sans" pitchFamily="34" charset="0"/>
              </a:rPr>
              <a:t>a(i</a:t>
            </a:r>
            <a:r>
              <a:rPr lang="en-US" i="1">
                <a:latin typeface="Lucida Sans" pitchFamily="34" charset="0"/>
              </a:rPr>
              <a:t>, </a:t>
            </a:r>
            <a:r>
              <a:rPr lang="en-US" i="1" smtClean="0">
                <a:latin typeface="Lucida Sans" pitchFamily="34" charset="0"/>
              </a:rPr>
              <a:t>j) </a:t>
            </a:r>
            <a:r>
              <a:rPr lang="en-US" i="1">
                <a:latin typeface="Lucida Sans" pitchFamily="34" charset="0"/>
              </a:rPr>
              <a:t>= i + j </a:t>
            </a:r>
            <a:r>
              <a:rPr lang="en-US" i="1" smtClean="0">
                <a:latin typeface="Lucida Sans" pitchFamily="34" charset="0"/>
              </a:rPr>
              <a:t>;</a:t>
            </a:r>
            <a:endParaRPr lang="en-US" i="1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    end</a:t>
            </a: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end</a:t>
            </a:r>
          </a:p>
          <a:p>
            <a:pPr marL="0" indent="0">
              <a:buNone/>
              <a:defRPr/>
            </a:pP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Utilities to initialize  or define arrays: </a:t>
            </a:r>
            <a:r>
              <a:rPr lang="en-US" i="1">
                <a:latin typeface="Lucida Sans" pitchFamily="34" charset="0"/>
              </a:rPr>
              <a:t>ones, rand, eye, . . .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Trigonometric and hyperbolic functions : </a:t>
            </a:r>
            <a:r>
              <a:rPr lang="en-US" i="1">
                <a:latin typeface="Lucida Sans" pitchFamily="34" charset="0"/>
              </a:rPr>
              <a:t>sin, cos, sqrt, exp, . . . 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These utilities can be used on scalar or vector </a:t>
            </a:r>
            <a:r>
              <a:rPr lang="en-US" smtClean="0">
                <a:latin typeface="Lucida Sans" pitchFamily="34" charset="0"/>
              </a:rPr>
              <a:t>inputs</a:t>
            </a:r>
          </a:p>
          <a:p>
            <a:pPr marL="0" indent="0">
              <a:buNone/>
              <a:defRPr/>
            </a:pP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</a:t>
            </a:r>
            <a:r>
              <a:rPr lang="en-US" i="1">
                <a:latin typeface="Lucida Sans" pitchFamily="34" charset="0"/>
              </a:rPr>
              <a:t>a = sqrt(5); v = [1 2 3]; A = sqrt(v);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For Loops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1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55700"/>
            <a:ext cx="8229600" cy="5245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Scalar operation  . . </a:t>
            </a:r>
            <a:r>
              <a:rPr lang="en-US" smtClean="0">
                <a:latin typeface="Lucida Sans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  <a:cs typeface="Lucida Sans" pitchFamily="34" charset="0"/>
              </a:rPr>
              <a:t>a = zeros(3);  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b </a:t>
            </a:r>
            <a:r>
              <a:rPr lang="en-US">
                <a:latin typeface="Lucida Sans" pitchFamily="34" charset="0"/>
                <a:cs typeface="Lucida Sans" pitchFamily="34" charset="0"/>
              </a:rPr>
              <a:t>= zeros(3);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  <a:cs typeface="Lucida Sans" pitchFamily="34" charset="0"/>
              </a:rPr>
              <a:t>for </a:t>
            </a:r>
            <a:r>
              <a:rPr lang="en-US">
                <a:latin typeface="Lucida Sans" pitchFamily="34" charset="0"/>
                <a:cs typeface="Lucida Sans" pitchFamily="34" charset="0"/>
              </a:rPr>
              <a:t>j=1:3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  for </a:t>
            </a:r>
            <a:r>
              <a:rPr lang="en-US">
                <a:latin typeface="Lucida Sans" pitchFamily="34" charset="0"/>
                <a:cs typeface="Lucida Sans" pitchFamily="34" charset="0"/>
              </a:rPr>
              <a:t>i=1:3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     a(i,j</a:t>
            </a:r>
            <a:r>
              <a:rPr lang="en-US">
                <a:latin typeface="Lucida Sans" pitchFamily="34" charset="0"/>
                <a:cs typeface="Lucida Sans" pitchFamily="34" charset="0"/>
              </a:rPr>
              <a:t>) = rand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;         </a:t>
            </a:r>
            <a:r>
              <a:rPr lang="en-US">
                <a:latin typeface="Lucida Sans" pitchFamily="34" charset="0"/>
                <a:cs typeface="Lucida Sans" pitchFamily="34" charset="0"/>
              </a:rPr>
              <a:t>% use rand to generate a random number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     if </a:t>
            </a:r>
            <a:r>
              <a:rPr lang="en-US">
                <a:latin typeface="Lucida Sans" pitchFamily="34" charset="0"/>
                <a:cs typeface="Lucida Sans" pitchFamily="34" charset="0"/>
              </a:rPr>
              <a:t>a(i,j) &gt; 0.5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mtClean="0">
                <a:latin typeface="Lucida Sans" pitchFamily="34" charset="0"/>
                <a:cs typeface="Lucida Sans" pitchFamily="34" charset="0"/>
              </a:rPr>
              <a:t>        b(i,j</a:t>
            </a:r>
            <a:r>
              <a:rPr lang="en-US">
                <a:latin typeface="Lucida Sans" pitchFamily="34" charset="0"/>
                <a:cs typeface="Lucida Sans" pitchFamily="34" charset="0"/>
              </a:rPr>
              <a:t>) = 1; </a:t>
            </a:r>
            <a:endParaRPr lang="en-US" smtClean="0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  <a:cs typeface="Lucida Sans" pitchFamily="34" charset="0"/>
              </a:rPr>
              <a:t>      end </a:t>
            </a: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  <a:cs typeface="Lucida Sans" pitchFamily="34" charset="0"/>
              </a:rPr>
              <a:t>  end </a:t>
            </a: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  <a:cs typeface="Lucida Sans" pitchFamily="34" charset="0"/>
              </a:rPr>
              <a:t>end</a:t>
            </a:r>
            <a:endParaRPr lang="en-US">
              <a:latin typeface="Lucida Sans" pitchFamily="34" charset="0"/>
              <a:cs typeface="Lucida Sans" pitchFamily="34" charset="0"/>
            </a:endParaRPr>
          </a:p>
          <a:p>
            <a:pPr marL="0" indent="0">
              <a:buNone/>
              <a:defRPr/>
            </a:pPr>
            <a:endParaRPr lang="en-US" i="1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Equivalent vector operations  . . .</a:t>
            </a:r>
            <a:endParaRPr lang="en-US" i="1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A = rand(3);      % A is a 3x3 random number double array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B = zeros(3);      % Initialize B as a 3x3 array of zeroes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B(A &gt; 0.5) = 1;   % set to 1 all elements of B for which A &gt; 0.5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latin typeface="Lucida Sans" pitchFamily="34" charset="0"/>
              </a:rPr>
              <a:t>if</a:t>
            </a:r>
            <a:r>
              <a:rPr lang="en-US">
                <a:latin typeface="Lucida Sans" pitchFamily="34" charset="0"/>
              </a:rPr>
              <a:t> Conditional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07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08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 cell array is a special array of arrays. </a:t>
            </a:r>
            <a:r>
              <a:rPr lang="en-US" sz="2000">
                <a:latin typeface="Lucida Sans" pitchFamily="34" charset="0"/>
              </a:rPr>
              <a:t>Each element of the cell array  may point to a scalar,  an </a:t>
            </a:r>
            <a:r>
              <a:rPr lang="en-US" sz="2000" smtClean="0">
                <a:latin typeface="Lucida Sans" pitchFamily="34" charset="0"/>
              </a:rPr>
              <a:t>array, or </a:t>
            </a:r>
            <a:r>
              <a:rPr lang="en-US" sz="2000">
                <a:latin typeface="Lucida Sans" pitchFamily="34" charset="0"/>
              </a:rPr>
              <a:t>another cell array.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C =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cell(2, 3);  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% create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2x3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empty cell array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</a:t>
            </a:r>
            <a:r>
              <a:rPr lang="en-US" i="1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M = magic(2);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</a:t>
            </a:r>
            <a:r>
              <a:rPr lang="en-US" i="1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a = 1:3; b = [4;5;6]; s = 'This is a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string.';</a:t>
            </a:r>
            <a:endParaRPr lang="en-US" i="1">
              <a:solidFill>
                <a:srgbClr val="93A299"/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</a:t>
            </a:r>
            <a:r>
              <a:rPr lang="en-US" i="1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C{1,1} = M; C{1,2} = a; C{2,1} = b; C{2,2} = s;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C{1,3}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= {1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};</a:t>
            </a:r>
            <a:endParaRPr lang="en-US" i="1">
              <a:solidFill>
                <a:srgbClr val="93A299"/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C =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[2x2 double]      </a:t>
            </a:r>
            <a:r>
              <a:rPr lang="en-US" smtClean="0">
                <a:latin typeface="Lucida Sans" pitchFamily="34" charset="0"/>
              </a:rPr>
              <a:t>[</a:t>
            </a:r>
            <a:r>
              <a:rPr lang="en-US">
                <a:latin typeface="Lucida Sans" pitchFamily="34" charset="0"/>
              </a:rPr>
              <a:t>1x3 double</a:t>
            </a:r>
            <a:r>
              <a:rPr lang="en-US" smtClean="0">
                <a:latin typeface="Lucida Sans" pitchFamily="34" charset="0"/>
              </a:rPr>
              <a:t>]         {1x1 cell}</a:t>
            </a: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[2x1 double]      </a:t>
            </a:r>
            <a:r>
              <a:rPr lang="en-US" smtClean="0">
                <a:latin typeface="Lucida Sans" pitchFamily="34" charset="0"/>
              </a:rPr>
              <a:t>‘This </a:t>
            </a:r>
            <a:r>
              <a:rPr lang="en-US">
                <a:latin typeface="Lucida Sans" pitchFamily="34" charset="0"/>
              </a:rPr>
              <a:t>is a </a:t>
            </a:r>
            <a:r>
              <a:rPr lang="en-US" smtClean="0">
                <a:latin typeface="Lucida Sans" pitchFamily="34" charset="0"/>
              </a:rPr>
              <a:t>string.‘    []</a:t>
            </a: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C{1,1}     % prints contents of a specific cell element</a:t>
            </a:r>
          </a:p>
          <a:p>
            <a:pPr marL="0" indent="0">
              <a:buNone/>
              <a:defRPr/>
            </a:pPr>
            <a:r>
              <a:rPr lang="fr-FR">
                <a:latin typeface="Lucida Sans" pitchFamily="34" charset="0"/>
              </a:rPr>
              <a:t>ans =</a:t>
            </a:r>
          </a:p>
          <a:p>
            <a:pPr marL="0" indent="0">
              <a:buNone/>
              <a:defRPr/>
            </a:pPr>
            <a:r>
              <a:rPr lang="fr-FR">
                <a:latin typeface="Lucida Sans" pitchFamily="34" charset="0"/>
              </a:rPr>
              <a:t>     1     3</a:t>
            </a:r>
          </a:p>
          <a:p>
            <a:pPr marL="0" indent="0">
              <a:buNone/>
              <a:defRPr/>
            </a:pPr>
            <a:r>
              <a:rPr lang="fr-FR">
                <a:latin typeface="Lucida Sans" pitchFamily="34" charset="0"/>
              </a:rPr>
              <a:t>     4     2</a:t>
            </a:r>
          </a:p>
          <a:p>
            <a:pPr marL="0" indent="0">
              <a:buNone/>
              <a:defRPr/>
            </a:pPr>
            <a:r>
              <a:rPr lang="fr-FR">
                <a:latin typeface="Lucida Sans" pitchFamily="34" charset="0"/>
              </a:rPr>
              <a:t>&gt;&gt; </a:t>
            </a:r>
            <a:r>
              <a:rPr lang="fr-FR" i="1">
                <a:solidFill>
                  <a:srgbClr val="93A299"/>
                </a:solidFill>
                <a:latin typeface="Lucida Sans" pitchFamily="34" charset="0"/>
              </a:rPr>
              <a:t>C(1,:)      % prints first row of cell array C; not its content</a:t>
            </a:r>
          </a:p>
          <a:p>
            <a:pPr marL="0" indent="0">
              <a:buNone/>
              <a:defRPr/>
            </a:pPr>
            <a:r>
              <a:rPr lang="fr-FR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Related utilities: </a:t>
            </a:r>
            <a:r>
              <a:rPr lang="fr-FR" i="1">
                <a:solidFill>
                  <a:srgbClr val="93A299"/>
                </a:solidFill>
                <a:latin typeface="Lucida Sans" pitchFamily="34" charset="0"/>
              </a:rPr>
              <a:t>iscell, cell2mat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Cell Arrays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0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Ideal layout for grouping arrays that are related.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name(1).last = ‘Smith’;  name(2).last  = ‘Hess’;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name(1).first = ‘Mary’;   name(2).first = ‘Robert’;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name(1).sex = ‘female’; name(2).sex = ‘male’;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name(1).age = 45;         name(2).age = 50;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name(2) 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ans =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last: 'Hess'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first: 'Robert'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sex: 'male'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age: 50</a:t>
            </a:r>
          </a:p>
          <a:p>
            <a:pPr marL="0" indent="0">
              <a:buNone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Alternative style: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&gt;&gt; name = struct(‘last’,{Smith’,’Hess’}, ‘first’,{Mary’,’Robert’},…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            (‘sex’,{female’,’male’}, ‘age’,{45,50});</a:t>
            </a:r>
          </a:p>
          <a:p>
            <a:pPr marL="0" indent="0">
              <a:buNone/>
              <a:defRPr/>
            </a:pP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Related utilities: </a:t>
            </a:r>
            <a:r>
              <a:rPr lang="en-US" i="1">
                <a:latin typeface="Lucida Sans" pitchFamily="34" charset="0"/>
              </a:rPr>
              <a:t>isstruct,  fieldnames, getfield, isfield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Structures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6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375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There are many types of files in MATLAB. 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Only script-, function-, and mat-files are covered here:</a:t>
            </a:r>
          </a:p>
          <a:p>
            <a:pPr>
              <a:buFontTx/>
              <a:buNone/>
              <a:defRPr/>
            </a:pPr>
            <a:endParaRPr lang="en-US">
              <a:latin typeface="Lucida Sans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script m-files (.m)  </a:t>
            </a:r>
            <a:r>
              <a:rPr lang="en-US">
                <a:latin typeface="Lucida Sans" pitchFamily="34" charset="0"/>
              </a:rPr>
              <a:t>-- group of commands; 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reside in base workspace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function m-files (.m)  </a:t>
            </a:r>
            <a:r>
              <a:rPr lang="en-US">
                <a:latin typeface="Lucida Sans" pitchFamily="34" charset="0"/>
              </a:rPr>
              <a:t>-- memory access controlled; parameters passed as input, output arguments; 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reside in own workspace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mat files (.mat) </a:t>
            </a:r>
            <a:r>
              <a:rPr lang="en-US">
                <a:solidFill>
                  <a:srgbClr val="FFC000"/>
                </a:solidFill>
                <a:latin typeface="Lucida Sans" pitchFamily="34" charset="0"/>
              </a:rPr>
              <a:t> </a:t>
            </a:r>
            <a:r>
              <a:rPr lang="en-US">
                <a:latin typeface="Lucida Sans" pitchFamily="34" charset="0"/>
              </a:rPr>
              <a:t>-- binary (or text) files handled with </a:t>
            </a:r>
            <a:r>
              <a:rPr lang="en-US" i="1">
                <a:latin typeface="Lucida Sans" pitchFamily="34" charset="0"/>
              </a:rPr>
              <a:t>save </a:t>
            </a:r>
            <a:r>
              <a:rPr lang="en-US">
                <a:latin typeface="Lucida Sans" pitchFamily="34" charset="0"/>
              </a:rPr>
              <a:t>and</a:t>
            </a:r>
            <a:r>
              <a:rPr lang="en-US" i="1">
                <a:latin typeface="Lucida Sans" pitchFamily="34" charset="0"/>
              </a:rPr>
              <a:t> load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mex files (.mex)  </a:t>
            </a:r>
            <a:r>
              <a:rPr lang="en-US">
                <a:latin typeface="Lucida Sans" pitchFamily="34" charset="0"/>
              </a:rPr>
              <a:t>-- runs C/FORTRAN codes from m-file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eng files (.eng)  </a:t>
            </a:r>
            <a:r>
              <a:rPr lang="en-US">
                <a:latin typeface="Lucida Sans" pitchFamily="34" charset="0"/>
              </a:rPr>
              <a:t>-- runs m-file from C/FORTRAN code 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C codes (.c) </a:t>
            </a:r>
            <a:r>
              <a:rPr lang="en-US">
                <a:latin typeface="Lucida Sans" pitchFamily="34" charset="0"/>
              </a:rPr>
              <a:t>– C codes generated by MATLAB compiler</a:t>
            </a:r>
          </a:p>
          <a:p>
            <a:pPr>
              <a:buFontTx/>
              <a:buAutoNum type="arabicPeriod"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P codes (.p) </a:t>
            </a:r>
            <a:r>
              <a:rPr lang="en-US">
                <a:latin typeface="Lucida Sans" pitchFamily="34" charset="0"/>
              </a:rPr>
              <a:t>– converted m-files to hide source for security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File Types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3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1206500"/>
            <a:ext cx="8280400" cy="50165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If you have a group of commands that are expected to be executed repeatedly, it is convenient to save them in a file . . . </a:t>
            </a:r>
          </a:p>
          <a:p>
            <a:pPr marL="0" indent="0">
              <a:buNone/>
              <a:defRPr/>
            </a:pPr>
            <a:r>
              <a:rPr lang="en-US">
                <a:solidFill>
                  <a:srgbClr val="FFC000"/>
                </a:solidFill>
                <a:latin typeface="Lucida Sans" pitchFamily="34" charset="0"/>
              </a:rPr>
              <a:t>   </a:t>
            </a: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edit mytrig.m   % enter commands in editor window</a:t>
            </a:r>
          </a:p>
          <a:p>
            <a:pPr marL="0" indent="0">
              <a:buNone/>
              <a:defRPr/>
            </a:pP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a=sin(x);   % compute sine x (radians) </a:t>
            </a:r>
          </a:p>
          <a:p>
            <a:pPr marL="0" indent="0">
              <a:buNone/>
              <a:defRPr/>
            </a:pP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b=cos(x);   % compute cosine x (radians) </a:t>
            </a:r>
          </a:p>
          <a:p>
            <a:pPr marL="0" indent="0">
              <a:buNone/>
              <a:defRPr/>
            </a:pP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disp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( [‘</a:t>
            </a: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 = ‘ 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num2str(a) ] )   </a:t>
            </a: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% prints 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a; here, [ . . . ] constitutes a string array</a:t>
            </a:r>
            <a:endParaRPr lang="en-US" sz="1600" i="1">
              <a:solidFill>
                <a:schemeClr val="accent6">
                  <a:lumMod val="60000"/>
                  <a:lumOff val="4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disp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( [‘</a:t>
            </a: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b = ‘ 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    num2str(b) ] )   </a:t>
            </a:r>
            <a:r>
              <a:rPr lang="en-US" sz="1600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% prints </a:t>
            </a:r>
            <a:r>
              <a:rPr lang="en-US" sz="16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b</a:t>
            </a:r>
          </a:p>
          <a:p>
            <a:pPr marL="0" indent="0">
              <a:buNone/>
              <a:defRPr/>
            </a:pPr>
            <a:endParaRPr lang="en-US" sz="1600" i="1">
              <a:solidFill>
                <a:srgbClr val="93A299"/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</a:rPr>
              <a:t>Select File/Save </a:t>
            </a:r>
            <a:r>
              <a:rPr lang="en-US">
                <a:latin typeface="Lucida Sans" pitchFamily="34" charset="0"/>
              </a:rPr>
              <a:t>to save it as mytrig.m.  </a:t>
            </a:r>
            <a:endParaRPr lang="en-US" smtClean="0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</a:rPr>
              <a:t>A script shares the same scope with that which it operates. For example, if it runs from the matlab  </a:t>
            </a:r>
          </a:p>
          <a:p>
            <a:pPr marL="0" indent="0">
              <a:buNone/>
              <a:defRPr/>
            </a:pPr>
            <a:r>
              <a:rPr lang="en-US" smtClean="0">
                <a:latin typeface="Lucida Sans" pitchFamily="34" charset="0"/>
              </a:rPr>
              <a:t>Define x, then use it in mytrig.m:</a:t>
            </a: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     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x=30*pi/180; %  converts 30 degrees to radians 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    </a:t>
            </a: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latin typeface="Lucida Sans" pitchFamily="34" charset="0"/>
              </a:rPr>
              <a:t> 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mytrig    % x is accessible to mytrig.m; </a:t>
            </a:r>
            <a:r>
              <a:rPr lang="en-US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share 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same workspace</a:t>
            </a:r>
            <a:endParaRPr lang="pt-BR" i="1">
              <a:solidFill>
                <a:schemeClr val="accent6">
                  <a:lumMod val="60000"/>
                  <a:lumOff val="40000"/>
                </a:schemeClr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pt-BR" sz="1600">
                <a:latin typeface="Lucida Sans" pitchFamily="34" charset="0"/>
              </a:rPr>
              <a:t>          a = 0.5000</a:t>
            </a:r>
          </a:p>
          <a:p>
            <a:pPr marL="0" indent="0">
              <a:buNone/>
              <a:defRPr/>
            </a:pPr>
            <a:r>
              <a:rPr lang="pt-BR" sz="1600">
                <a:latin typeface="Lucida Sans" pitchFamily="34" charset="0"/>
              </a:rPr>
              <a:t>          b = 0.8660</a:t>
            </a:r>
            <a:endParaRPr lang="en-US" sz="1600">
              <a:solidFill>
                <a:schemeClr val="hlink"/>
              </a:solidFill>
              <a:latin typeface="Lucida Sans" pitchFamily="34" charset="0"/>
            </a:endParaRP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Script m-file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35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Lucida Sans" pitchFamily="34" charset="0"/>
              </a:rPr>
              <a:t>It is declared with the key word </a:t>
            </a:r>
            <a:r>
              <a:rPr lang="en-US" i="1" smtClean="0">
                <a:latin typeface="Lucida Sans" pitchFamily="34" charset="0"/>
              </a:rPr>
              <a:t>function</a:t>
            </a:r>
            <a:r>
              <a:rPr lang="en-US" smtClean="0">
                <a:latin typeface="Lucida Sans" pitchFamily="34" charset="0"/>
              </a:rPr>
              <a:t>,  </a:t>
            </a:r>
            <a:r>
              <a:rPr lang="en-US">
                <a:latin typeface="Lucida Sans" pitchFamily="34" charset="0"/>
              </a:rPr>
              <a:t>with optional input  parameters on  the right and optional output  on the left of =. All other parameters within function reside in function’s own workspace.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>
                <a:latin typeface="Lucida Sans" pitchFamily="34" charset="0"/>
              </a:rPr>
              <a:t>      </a:t>
            </a: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Use MATLAB editor to create file:  </a:t>
            </a:r>
            <a:r>
              <a:rPr lang="en-US">
                <a:solidFill>
                  <a:srgbClr val="00B050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edit average.m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      </a:t>
            </a:r>
            <a:r>
              <a:rPr lang="en-US" i="1">
                <a:latin typeface="Lucida Sans" pitchFamily="34" charset="0"/>
              </a:rPr>
              <a:t>function avg=average(x)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% function avg=average(x)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% Computes the average of x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% x      (input)   matrix for which an average is sought 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% avg  (output) the average of x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avg = sum(x)/numel(x);    % the average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1800" i="1">
                <a:latin typeface="Lucida Sans" pitchFamily="34" charset="0"/>
              </a:rPr>
              <a:t>end</a:t>
            </a:r>
          </a:p>
          <a:p>
            <a:pPr lvl="1" indent="0">
              <a:lnSpc>
                <a:spcPct val="90000"/>
              </a:lnSpc>
              <a:buNone/>
              <a:defRPr/>
            </a:pPr>
            <a:r>
              <a:rPr lang="en-US" sz="200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Save the above with File/Save</a:t>
            </a:r>
          </a:p>
          <a:p>
            <a:pPr marL="342900" lvl="1" indent="-342900"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1800">
                <a:latin typeface="Lucida Sans" pitchFamily="34" charset="0"/>
              </a:rPr>
              <a:t>Recommendation: saves file with name same as function name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latin typeface="Lucida Sans" pitchFamily="34" charset="0"/>
              </a:rPr>
              <a:t>It may be called from a script, another function, or on command line:</a:t>
            </a:r>
          </a:p>
          <a:p>
            <a:pPr>
              <a:lnSpc>
                <a:spcPct val="90000"/>
              </a:lnSpc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 = average(1:3)    % a = (1 + 2 + 3) / 3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>
                <a:latin typeface="Lucida Sans" pitchFamily="34" charset="0"/>
              </a:rPr>
              <a:t>       </a:t>
            </a:r>
            <a:r>
              <a:rPr lang="en-US" sz="1600">
                <a:latin typeface="Lucida Sans" pitchFamily="34" charset="0"/>
              </a:rPr>
              <a:t>a =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600">
                <a:latin typeface="Lucida Sans" pitchFamily="34" charset="0"/>
              </a:rPr>
              <a:t>             2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help 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average     % prints contiguous lines with % in average 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Lucida Sans" pitchFamily="34" charset="0"/>
            </a:endParaRP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Function m-files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55245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Scripts</a:t>
            </a:r>
          </a:p>
          <a:p>
            <a:pPr>
              <a:defRPr/>
            </a:pPr>
            <a:r>
              <a:rPr lang="en-US">
                <a:latin typeface="Lucida Sans" pitchFamily="34" charset="0"/>
              </a:rPr>
              <a:t>Pros: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-   </a:t>
            </a:r>
            <a:r>
              <a:rPr lang="en-US" smtClean="0">
                <a:latin typeface="Lucida Sans" pitchFamily="34" charset="0"/>
              </a:rPr>
              <a:t>convenient; script’s variables are in same workspace as caller’s</a:t>
            </a:r>
            <a:endParaRPr lang="en-US">
              <a:latin typeface="Lucida Sans" pitchFamily="34" charset="0"/>
            </a:endParaRPr>
          </a:p>
          <a:p>
            <a:pPr>
              <a:defRPr/>
            </a:pPr>
            <a:r>
              <a:rPr lang="en-US">
                <a:latin typeface="Lucida Sans" pitchFamily="34" charset="0"/>
              </a:rPr>
              <a:t>Cons: </a:t>
            </a: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-   </a:t>
            </a:r>
            <a:r>
              <a:rPr lang="en-US" sz="1800" smtClean="0">
                <a:latin typeface="Lucida Sans" pitchFamily="34" charset="0"/>
              </a:rPr>
              <a:t>slow; script comands loaded and interpreted </a:t>
            </a:r>
            <a:r>
              <a:rPr lang="en-US" sz="1800">
                <a:latin typeface="Lucida Sans" pitchFamily="34" charset="0"/>
              </a:rPr>
              <a:t>each time it </a:t>
            </a:r>
            <a:r>
              <a:rPr lang="en-US" sz="1800" smtClean="0">
                <a:latin typeface="Lucida Sans" pitchFamily="34" charset="0"/>
              </a:rPr>
              <a:t>is used</a:t>
            </a:r>
            <a:endParaRPr lang="en-US" sz="1800" i="1">
              <a:latin typeface="Lucida Sans" pitchFamily="34" charset="0"/>
            </a:endParaRP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-   risks of </a:t>
            </a:r>
            <a:r>
              <a:rPr lang="en-US" sz="1800" smtClean="0">
                <a:latin typeface="Lucida Sans" pitchFamily="34" charset="0"/>
              </a:rPr>
              <a:t>variable name conflict </a:t>
            </a:r>
            <a:r>
              <a:rPr lang="en-US" sz="1800">
                <a:latin typeface="Lucida Sans" pitchFamily="34" charset="0"/>
              </a:rPr>
              <a:t>inside &amp; outside of </a:t>
            </a:r>
            <a:r>
              <a:rPr lang="en-US" sz="1800" smtClean="0">
                <a:latin typeface="Lucida Sans" pitchFamily="34" charset="0"/>
              </a:rPr>
              <a:t>script</a:t>
            </a:r>
            <a:endParaRPr lang="en-US" sz="1800" i="1">
              <a:latin typeface="Lucida Sans" pitchFamily="34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Functions  </a:t>
            </a:r>
          </a:p>
          <a:p>
            <a:pPr>
              <a:lnSpc>
                <a:spcPct val="80000"/>
              </a:lnSpc>
              <a:defRPr/>
            </a:pPr>
            <a:r>
              <a:rPr lang="en-US">
                <a:latin typeface="Lucida Sans" pitchFamily="34" charset="0"/>
              </a:rPr>
              <a:t>Pros: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Scope of function’s variables is confined  to within  function. No worry for name conflict with those outside of function.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What comes in and goes </a:t>
            </a:r>
            <a:r>
              <a:rPr lang="en-US" sz="1800" smtClean="0">
                <a:latin typeface="Lucida Sans" pitchFamily="34" charset="0"/>
              </a:rPr>
              <a:t>out are tightly controlled which helps when debugging becomes necessary.</a:t>
            </a:r>
            <a:endParaRPr lang="en-US" sz="1800">
              <a:latin typeface="Lucida Sans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Compiled  the first time it is used;  runs faster subsequent times.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Easily be deployed in another project.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Auto cleaning of temporary variables</a:t>
            </a:r>
            <a:r>
              <a:rPr lang="en-US" sz="1800" smtClean="0">
                <a:latin typeface="Lucida Sans" pitchFamily="34" charset="0"/>
              </a:rPr>
              <a:t>.</a:t>
            </a:r>
            <a:endParaRPr lang="en-US" sz="1800">
              <a:latin typeface="Lucida Sans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>
                <a:latin typeface="Lucida Sans" pitchFamily="34" charset="0"/>
              </a:rPr>
              <a:t>Cons: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>
                <a:latin typeface="Lucida Sans" pitchFamily="34" charset="0"/>
              </a:rPr>
              <a:t>I/O are highly regulated, if the function requires many  pre-defined variables, it is cumbersome to pass  in and out of the function – a script m-file is more convenient</a:t>
            </a:r>
            <a:r>
              <a:rPr lang="en-US" sz="1800" smtClean="0">
                <a:latin typeface="Lucida Sans" pitchFamily="34" charset="0"/>
              </a:rPr>
              <a:t>.</a:t>
            </a:r>
            <a:endParaRPr lang="en-US" sz="1800">
              <a:latin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Script or Function m-file ?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9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>
                <a:latin typeface="Lucida Sans" pitchFamily="34" charset="0"/>
              </a:rPr>
              <a:t>It is developed by </a:t>
            </a:r>
            <a:r>
              <a:rPr lang="en-US">
                <a:solidFill>
                  <a:srgbClr val="93A299"/>
                </a:solidFill>
                <a:latin typeface="Lucida Sans" pitchFamily="34" charset="0"/>
                <a:hlinkClick r:id="rId2"/>
              </a:rPr>
              <a:t>The Mathworks, Inc.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 </a:t>
            </a:r>
            <a:r>
              <a:rPr lang="en-US">
                <a:latin typeface="Lucida Sans" pitchFamily="34" charset="0"/>
              </a:rPr>
              <a:t>(http://www.mathworks.com)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>
              <a:latin typeface="Lucida San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>
                <a:latin typeface="Lucida Sans" pitchFamily="34" charset="0"/>
              </a:rPr>
              <a:t>It is an interactive, integrated, environment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latin typeface="Lucida Sans" pitchFamily="34" charset="0"/>
              </a:rPr>
              <a:t>for numerical/symbolic, scientific computations and other apps.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>
                <a:latin typeface="Lucida Sans" pitchFamily="34" charset="0"/>
              </a:rPr>
              <a:t>shorter program development and debugging time than traditional programming languages such as FORTRAN and C. 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slow (compared with FORTRAN or C) because it is interpreted.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automatic memory management; no need to declare arrays.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intuitive, easy to use. 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compact notations.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  <a:cs typeface="Arial" pitchFamily="34" charset="0"/>
              </a:rPr>
              <a:t>What is MATrix LABoratory ?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00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3213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magic(n)     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% creates a special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 x n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matrix; handy for testing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zeros(n,m)   % creates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 x m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matrix of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zeroes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(0)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ones(n,m)    % creates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 x 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matrix of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ones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(1)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rand(n,m)    % creates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 x 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matrix of random numbers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repmat(a,n,m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)    %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replicates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a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by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rows and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m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 columns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diag(M)        % extracts the diagonals of a matrix M</a:t>
            </a:r>
          </a:p>
          <a:p>
            <a:pPr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help elmat   % list all elementary matrix operations ( or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elfun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)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abs(x);        % absolute value of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x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exp(x);   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e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to the x-th power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fix(x);          % rounds x to integer towards 0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log10(x);     % common logarithm of x to the base 10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rem(x,y);     % remainder of x/y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mod(x, y);   % modulus after division – unsigned rem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sqrt(x);        % square root of x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sin(x);         % sine of x; x in radians 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</a:rPr>
              <a:t>&gt;&gt; acoth(x)      % inversion hyperbolic cotangent of x  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Some Frequently Used Functions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4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Line plot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Bar graph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Surface plot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Contour plot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MATLAB tutorial on 2D, 3D visualization tools as well as other graphics packages available in our tutorial series</a:t>
            </a:r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MATLAB Graphics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80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latin typeface="Arial" pitchFamily="34" charset="0"/>
                <a:cs typeface="Arial" pitchFamily="34" charset="0"/>
              </a:rPr>
              <a:t>t = 0:pi/100:2*pi;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latin typeface="Arial" pitchFamily="34" charset="0"/>
                <a:cs typeface="Arial" pitchFamily="34" charset="0"/>
              </a:rPr>
              <a:t> y = sin(t);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latin typeface="Arial" pitchFamily="34" charset="0"/>
                <a:cs typeface="Arial" pitchFamily="34" charset="0"/>
              </a:rPr>
              <a:t> plot(t,y)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Line Plot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5200650" cy="41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63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xlabel(‘t’);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ylabel(‘sin(t)’);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title(‘The plot of t vs sin(t)’);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Line Plot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25" y="2374900"/>
            <a:ext cx="4790275" cy="38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58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y2 = sin(t-0.25); 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y3 = sin(t+0.25); 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plot(t,y,t,y2,t,y3)   % make 2D line plot of 3 curves 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legend('sin(t)','sin(t-0.25)','sin(t+0.25',1) </a:t>
            </a:r>
          </a:p>
          <a:p>
            <a:pPr marL="0" indent="0">
              <a:buNone/>
            </a:pPr>
            <a:endParaRPr lang="en-US">
              <a:solidFill>
                <a:srgbClr val="93A2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Line Plot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24" y="2590801"/>
            <a:ext cx="469674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4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Generally, MATLAB’s default graphical settings are adequate which make plotting fairly effortless. For more customized effects, use the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commands to change the behavior of specific rendering properties</a:t>
            </a:r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hp1 = plot(1:5)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returns the handle of this line plot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get(hp1)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 view line plot’s properties and their values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set(hp1, ‘lineWidth’)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show possible values for lineWidth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set(hp1, ‘lineWidth’, 2)     % change line width of plot to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i="1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gcf      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returns current figure handle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gca     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returns current axes handle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get(gcf)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gets current figure’s property settings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set(gcf, ‘Name’, ‘My First Plot’)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Figure 1 =&gt; Figure 1: My First Plot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get(gca)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gets the current axes’  property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settings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figure(1)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create/switch to Figure 1 or pop Figure 1 to the front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clf          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%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clears current figure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close     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close current figure; “close 3” closes Figure 3</a:t>
            </a:r>
          </a:p>
          <a:p>
            <a:pPr marL="0" indent="0">
              <a:buNone/>
            </a:pP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&gt;&gt; close all    </a:t>
            </a:r>
            <a:r>
              <a:rPr lang="en-US" i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% close all figures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Customizing Graphical Effects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x = magic(3);    % generate data for bar graph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bar(x)               % create bar chart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grid                  % add grid </a:t>
            </a:r>
          </a:p>
          <a:p>
            <a:endParaRPr lang="en-US" i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>
                <a:latin typeface="Arial" pitchFamily="34" charset="0"/>
                <a:cs typeface="Arial" pitchFamily="34" charset="0"/>
              </a:rPr>
              <a:t>To add a legend, either use the </a:t>
            </a:r>
            <a:r>
              <a:rPr lang="en-US" i="1">
                <a:latin typeface="Arial" pitchFamily="34" charset="0"/>
                <a:cs typeface="Arial" pitchFamily="34" charset="0"/>
              </a:rPr>
              <a:t>legend</a:t>
            </a:r>
            <a:r>
              <a:rPr lang="en-US">
                <a:latin typeface="Arial" pitchFamily="34" charset="0"/>
                <a:cs typeface="Arial" pitchFamily="34" charset="0"/>
              </a:rPr>
              <a:t> command  or via </a:t>
            </a:r>
            <a:r>
              <a:rPr lang="en-US" b="1">
                <a:latin typeface="Arial" pitchFamily="34" charset="0"/>
                <a:cs typeface="Arial" pitchFamily="34" charset="0"/>
              </a:rPr>
              <a:t>insert</a:t>
            </a:r>
            <a:r>
              <a:rPr lang="en-US">
                <a:latin typeface="Arial" pitchFamily="34" charset="0"/>
                <a:cs typeface="Arial" pitchFamily="34" charset="0"/>
              </a:rPr>
              <a:t> in the </a:t>
            </a:r>
            <a:r>
              <a:rPr lang="en-US" b="1">
                <a:latin typeface="Arial" pitchFamily="34" charset="0"/>
                <a:cs typeface="Arial" pitchFamily="34" charset="0"/>
              </a:rPr>
              <a:t>Menu Bar </a:t>
            </a:r>
            <a:r>
              <a:rPr lang="en-US">
                <a:latin typeface="Arial" pitchFamily="34" charset="0"/>
                <a:cs typeface="Arial" pitchFamily="34" charset="0"/>
              </a:rPr>
              <a:t>on the figure. Many other actions are available in </a:t>
            </a:r>
            <a:r>
              <a:rPr lang="en-US" b="1">
                <a:latin typeface="Arial" pitchFamily="34" charset="0"/>
                <a:cs typeface="Arial" pitchFamily="34" charset="0"/>
              </a:rPr>
              <a:t>Tools</a:t>
            </a:r>
            <a:r>
              <a:rPr lang="en-US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>
                <a:latin typeface="Arial" pitchFamily="34" charset="0"/>
                <a:cs typeface="Arial" pitchFamily="34" charset="0"/>
              </a:rPr>
              <a:t>It is convenient to use the </a:t>
            </a:r>
            <a:r>
              <a:rPr lang="en-US" b="1">
                <a:latin typeface="Arial" pitchFamily="34" charset="0"/>
                <a:cs typeface="Arial" pitchFamily="34" charset="0"/>
              </a:rPr>
              <a:t>Menu Bar </a:t>
            </a:r>
            <a:r>
              <a:rPr lang="en-US">
                <a:latin typeface="Arial" pitchFamily="34" charset="0"/>
                <a:cs typeface="Arial" pitchFamily="34" charset="0"/>
              </a:rPr>
              <a:t>to change a figure’s properties interactively. However, the </a:t>
            </a:r>
            <a:r>
              <a:rPr lang="en-US" i="1">
                <a:latin typeface="Arial" pitchFamily="34" charset="0"/>
                <a:cs typeface="Arial" pitchFamily="34" charset="0"/>
              </a:rPr>
              <a:t>set</a:t>
            </a:r>
            <a:r>
              <a:rPr lang="en-US">
                <a:latin typeface="Arial" pitchFamily="34" charset="0"/>
                <a:cs typeface="Arial" pitchFamily="34" charset="0"/>
              </a:rPr>
              <a:t>  command is handy for non-interactive changes, as in an m-file.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  <a:p>
            <a:pPr marL="285750" indent="-285750"/>
            <a:r>
              <a:rPr lang="en-US">
                <a:latin typeface="Arial" pitchFamily="34" charset="0"/>
                <a:cs typeface="Arial" pitchFamily="34" charset="0"/>
              </a:rPr>
              <a:t>Similarly, save a graph via the </a:t>
            </a:r>
            <a:r>
              <a:rPr lang="en-US" b="1">
                <a:latin typeface="Arial" pitchFamily="34" charset="0"/>
                <a:cs typeface="Arial" pitchFamily="34" charset="0"/>
              </a:rPr>
              <a:t>Menu Bar</a:t>
            </a:r>
            <a:r>
              <a:rPr lang="en-US">
                <a:latin typeface="Arial" pitchFamily="34" charset="0"/>
                <a:cs typeface="Arial" pitchFamily="34" charset="0"/>
              </a:rPr>
              <a:t>’s  </a:t>
            </a:r>
            <a:r>
              <a:rPr lang="en-US" b="1">
                <a:latin typeface="Arial" pitchFamily="34" charset="0"/>
                <a:cs typeface="Arial" pitchFamily="34" charset="0"/>
              </a:rPr>
              <a:t>File / Save as   </a:t>
            </a:r>
            <a:r>
              <a:rPr lang="en-US">
                <a:latin typeface="Arial" pitchFamily="34" charset="0"/>
                <a:cs typeface="Arial" pitchFamily="34" charset="0"/>
              </a:rPr>
              <a:t>or</a:t>
            </a:r>
          </a:p>
          <a:p>
            <a:pPr marL="0" indent="0">
              <a:buNone/>
            </a:pPr>
            <a:r>
              <a:rPr lang="en-US" i="1">
                <a:latin typeface="Arial" pitchFamily="34" charset="0"/>
                <a:cs typeface="Arial" pitchFamily="34" charset="0"/>
              </a:rPr>
              <a:t>     </a:t>
            </a: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print –djpeg 'mybar'      % file mybar.jpg saved in current dir</a:t>
            </a:r>
          </a:p>
          <a:p>
            <a:endParaRPr lang="en-US">
              <a:solidFill>
                <a:srgbClr val="93A2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Save A Plot With </a:t>
            </a:r>
            <a:r>
              <a:rPr lang="en-US" i="1">
                <a:latin typeface="Lucida Sans" pitchFamily="34" charset="0"/>
              </a:rPr>
              <a:t>print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6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x = magic(3);    % generate data for bar graph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bar(x)               % create bar chart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grid                  % add grid for clarity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2D Bar Graph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368729"/>
            <a:ext cx="5521822" cy="40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44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  <a:cs typeface="Arial" pitchFamily="34" charset="0"/>
              </a:rPr>
              <a:t>Many MATLAB utilities are available in both command and function forms. </a:t>
            </a:r>
          </a:p>
          <a:p>
            <a:endParaRPr lang="en-US">
              <a:latin typeface="Arial" pitchFamily="34" charset="0"/>
              <a:cs typeface="Arial" pitchFamily="34" charset="0"/>
            </a:endParaRPr>
          </a:p>
          <a:p>
            <a:r>
              <a:rPr lang="en-US">
                <a:latin typeface="Arial" pitchFamily="34" charset="0"/>
                <a:cs typeface="Arial" pitchFamily="34" charset="0"/>
              </a:rPr>
              <a:t>For this example, both forms produce the same effect:</a:t>
            </a:r>
            <a:endParaRPr lang="en-US" i="1">
              <a:latin typeface="Arial" pitchFamily="34" charset="0"/>
              <a:cs typeface="Arial" pitchFamily="34" charset="0"/>
            </a:endParaRP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&gt;&gt; print  –djpeg  'mybar'    % print as a command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&gt;&gt; print('-djpeg', 'mybar')   % print as a function</a:t>
            </a:r>
          </a:p>
          <a:p>
            <a:endParaRPr lang="en-US" i="1">
              <a:latin typeface="Arial" pitchFamily="34" charset="0"/>
              <a:cs typeface="Arial" pitchFamily="34" charset="0"/>
            </a:endParaRPr>
          </a:p>
          <a:p>
            <a:r>
              <a:rPr lang="en-US">
                <a:latin typeface="Arial" pitchFamily="34" charset="0"/>
                <a:cs typeface="Arial" pitchFamily="34" charset="0"/>
              </a:rPr>
              <a:t>For this example, the command form yields an unintentional outcome:</a:t>
            </a:r>
          </a:p>
          <a:p>
            <a:r>
              <a:rPr lang="en-US">
                <a:latin typeface="Arial" pitchFamily="34" charset="0"/>
                <a:cs typeface="Arial" pitchFamily="34" charset="0"/>
              </a:rPr>
              <a:t>&gt;&gt; </a:t>
            </a:r>
            <a:r>
              <a:rPr lang="en-US" i="1">
                <a:latin typeface="Arial" pitchFamily="34" charset="0"/>
                <a:cs typeface="Arial" pitchFamily="34" charset="0"/>
              </a:rPr>
              <a:t>myfile = 'mybar';          % myfile is defined as a string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&gt;&gt; print –djpeg   myfile     % as a command, myfile is treated as text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&gt;&gt; print('-djpeg', myfile)    % as a function, myfile is treated as a variable</a:t>
            </a:r>
          </a:p>
          <a:p>
            <a:endParaRPr lang="en-US" i="1">
              <a:latin typeface="Arial" pitchFamily="34" charset="0"/>
              <a:cs typeface="Arial" pitchFamily="34" charset="0"/>
            </a:endParaRPr>
          </a:p>
          <a:p>
            <a:r>
              <a:rPr lang="en-US">
                <a:latin typeface="Arial" pitchFamily="34" charset="0"/>
                <a:cs typeface="Arial" pitchFamily="34" charset="0"/>
              </a:rPr>
              <a:t>Other frequently used utilities that are available in both forms are:</a:t>
            </a:r>
          </a:p>
          <a:p>
            <a:r>
              <a:rPr lang="en-US" i="1">
                <a:latin typeface="Arial" pitchFamily="34" charset="0"/>
                <a:cs typeface="Arial" pitchFamily="34" charset="0"/>
              </a:rPr>
              <a:t>save,  load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Use MATLAB Command or Function ?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0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Z = peaks;    % generate data for plot;  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peaks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returns  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function values</a:t>
            </a:r>
            <a:endParaRPr lang="en-US" i="1">
              <a:solidFill>
                <a:srgbClr val="93A2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surf(Z)           % surface plot of Z</a:t>
            </a:r>
          </a:p>
          <a:p>
            <a:endParaRPr lang="en-US" i="1">
              <a:solidFill>
                <a:srgbClr val="93A2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Try these commands also: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shading flat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shading interp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shading faceted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grid off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axis off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colorbar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colormap(‘winter’)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colormap(‘jet’)</a:t>
            </a:r>
          </a:p>
          <a:p>
            <a:pPr marL="0" indent="0">
              <a:buNone/>
            </a:pPr>
            <a:endParaRPr lang="en-US">
              <a:solidFill>
                <a:srgbClr val="93A2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Surface Plot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35" y="2527300"/>
            <a:ext cx="4356165" cy="38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1800">
                <a:latin typeface="Lucida Sans" pitchFamily="34" charset="0"/>
              </a:rPr>
              <a:t>Latest version is MATLAB </a:t>
            </a:r>
            <a:r>
              <a:rPr lang="en-US" sz="1800" smtClean="0">
                <a:latin typeface="Lucida Sans" pitchFamily="34" charset="0"/>
              </a:rPr>
              <a:t>2012b </a:t>
            </a:r>
            <a:endParaRPr lang="en-US" sz="1800">
              <a:latin typeface="Lucida Sans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800">
                <a:latin typeface="Lucida Sans" pitchFamily="34" charset="0"/>
              </a:rPr>
              <a:t>For Windows: double click MATLAB  icon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>
                <a:latin typeface="Lucida Sans" pitchFamily="34" charset="0"/>
              </a:rPr>
              <a:t>For Linux Cluster: katana% matlab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1800">
                <a:latin typeface="Lucida Sans" pitchFamily="34" charset="0"/>
              </a:rPr>
              <a:t>Either case spawns a MATLAB window with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>
                <a:latin typeface="Lucida Sans" pitchFamily="34" charset="0"/>
              </a:rPr>
              <a:t>  prompt.</a:t>
            </a:r>
          </a:p>
          <a:p>
            <a:pPr marL="0" indent="0">
              <a:buNone/>
              <a:defRPr/>
            </a:pPr>
            <a:r>
              <a:rPr lang="en-US" sz="1800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>
                <a:latin typeface="Lucida Sans" pitchFamily="34" charset="0"/>
              </a:rPr>
              <a:t> </a:t>
            </a:r>
            <a:r>
              <a:rPr lang="en-US" sz="1800" i="1">
                <a:latin typeface="Lucida Sans" pitchFamily="34" charset="0"/>
              </a:rPr>
              <a:t> 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% from % to end of line used for  code </a:t>
            </a:r>
            <a:r>
              <a:rPr lang="en-US" sz="1800" i="1" smtClean="0">
                <a:solidFill>
                  <a:srgbClr val="93A299"/>
                </a:solidFill>
                <a:latin typeface="Lucida Sans" pitchFamily="34" charset="0"/>
              </a:rPr>
              <a:t>documentation</a:t>
            </a:r>
          </a:p>
          <a:p>
            <a:pPr marL="0" indent="0">
              <a:buNone/>
              <a:defRPr/>
            </a:pPr>
            <a:r>
              <a:rPr lang="en-US" sz="1800" smtClean="0">
                <a:solidFill>
                  <a:srgbClr val="00CC66"/>
                </a:solidFill>
                <a:latin typeface="Lucida Sans" pitchFamily="34" charset="0"/>
              </a:rPr>
              <a:t>  &gt;&gt; </a:t>
            </a:r>
            <a:r>
              <a:rPr lang="en-US" sz="1800" i="1" smtClean="0">
                <a:solidFill>
                  <a:srgbClr val="93A299"/>
                </a:solidFill>
                <a:latin typeface="Lucida Sans" pitchFamily="34" charset="0"/>
              </a:rPr>
              <a:t>version          % this will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tell you the running </a:t>
            </a:r>
            <a:r>
              <a:rPr lang="en-US" sz="1800" i="1" smtClean="0">
                <a:solidFill>
                  <a:srgbClr val="93A299"/>
                </a:solidFill>
                <a:latin typeface="Lucida Sans" pitchFamily="34" charset="0"/>
              </a:rPr>
              <a:t>MATLAB version</a:t>
            </a: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ans =</a:t>
            </a:r>
          </a:p>
          <a:p>
            <a:pPr marL="0" indent="0">
              <a:buNone/>
              <a:defRPr/>
            </a:pPr>
            <a:r>
              <a:rPr lang="en-US" i="1">
                <a:latin typeface="Lucida Sans" pitchFamily="34" charset="0"/>
              </a:rPr>
              <a:t>7.12.0.635 (R2011a</a:t>
            </a:r>
            <a:r>
              <a:rPr lang="en-US" i="1" smtClean="0">
                <a:latin typeface="Lucida Sans" pitchFamily="34" charset="0"/>
              </a:rPr>
              <a:t>)</a:t>
            </a:r>
            <a:endParaRPr lang="en-US" sz="1800" i="1">
              <a:solidFill>
                <a:srgbClr val="93A299"/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 sz="1800" i="1">
                <a:solidFill>
                  <a:srgbClr val="00CC66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 i="1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help               % lists available packages/toolboxes on system. </a:t>
            </a:r>
          </a:p>
          <a:p>
            <a:pPr>
              <a:buFontTx/>
              <a:buNone/>
              <a:defRPr/>
            </a:pPr>
            <a:r>
              <a:rPr lang="en-US" sz="1800" i="1">
                <a:solidFill>
                  <a:srgbClr val="00CC66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help elfun      % lists functions in elementary functions package </a:t>
            </a:r>
          </a:p>
          <a:p>
            <a:pPr>
              <a:buFontTx/>
              <a:buNone/>
              <a:defRPr/>
            </a:pPr>
            <a:r>
              <a:rPr lang="en-US" sz="1800" i="1">
                <a:solidFill>
                  <a:srgbClr val="00CC66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 i="1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help sin         % instructions on the sine function </a:t>
            </a:r>
          </a:p>
          <a:p>
            <a:pPr>
              <a:buFontTx/>
              <a:buNone/>
              <a:defRPr/>
            </a:pPr>
            <a:r>
              <a:rPr lang="en-US" sz="1800" i="1">
                <a:solidFill>
                  <a:srgbClr val="00CC66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 i="1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lookfor sine   %  if you don’t know </a:t>
            </a:r>
            <a:r>
              <a:rPr lang="en-US" sz="1800" i="1" smtClean="0">
                <a:solidFill>
                  <a:srgbClr val="93A299"/>
                </a:solidFill>
                <a:latin typeface="Lucida Sans" pitchFamily="34" charset="0"/>
              </a:rPr>
              <a:t>the function name …</a:t>
            </a:r>
            <a:endParaRPr lang="en-US" sz="1800" i="1">
              <a:solidFill>
                <a:srgbClr val="93A299"/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en-US" sz="1800" i="1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 i="1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doc sin          % for full </a:t>
            </a:r>
            <a:r>
              <a:rPr lang="en-US" sz="1800" i="1" smtClean="0">
                <a:solidFill>
                  <a:srgbClr val="93A299"/>
                </a:solidFill>
                <a:latin typeface="Lucida Sans" pitchFamily="34" charset="0"/>
              </a:rPr>
              <a:t>details o ffunction</a:t>
            </a:r>
            <a:endParaRPr lang="en-US" sz="1800" i="1">
              <a:solidFill>
                <a:srgbClr val="93A299"/>
              </a:solidFill>
              <a:latin typeface="Lucida Sans" pitchFamily="34" charset="0"/>
            </a:endParaRPr>
          </a:p>
          <a:p>
            <a:pPr>
              <a:buNone/>
              <a:defRPr/>
            </a:pP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  &gt;&gt;</a:t>
            </a:r>
            <a:r>
              <a:rPr lang="en-US" sz="1800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quit               % to quit MATLAB</a:t>
            </a:r>
          </a:p>
          <a:p>
            <a:endParaRPr lang="en-US" sz="18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Getting Started With MATLAB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i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Z = peaks;</a:t>
            </a: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contour(Z, 20)    % contour plot of Z with 20 contours</a:t>
            </a:r>
          </a:p>
          <a:p>
            <a:endParaRPr lang="en-US" i="1">
              <a:solidFill>
                <a:srgbClr val="93A2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n-US" i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&gt;&gt;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contourf(Z, 20);  % with color fill</a:t>
            </a:r>
          </a:p>
          <a:p>
            <a:pPr marL="0" indent="0">
              <a:buNone/>
            </a:pP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i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colormap('hot')   % map option</a:t>
            </a:r>
          </a:p>
          <a:p>
            <a:pPr marL="0" indent="0">
              <a:buNone/>
            </a:pP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i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&gt;&gt;</a:t>
            </a:r>
            <a:r>
              <a:rPr lang="en-US" i="1" smtClean="0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Arial" pitchFamily="34" charset="0"/>
                <a:cs typeface="Arial" pitchFamily="34" charset="0"/>
              </a:rPr>
              <a:t>colorbar    % make color bar</a:t>
            </a:r>
          </a:p>
          <a:p>
            <a:pPr marL="0" indent="0">
              <a:buNone/>
            </a:pPr>
            <a:endParaRPr lang="en-US">
              <a:solidFill>
                <a:srgbClr val="93A2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Contour Plots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841500"/>
            <a:ext cx="3962400" cy="36863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10747"/>
            <a:ext cx="3829050" cy="35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48768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Integration of cosine from 0 to </a:t>
            </a:r>
            <a:r>
              <a:rPr lang="el-GR" sz="2400">
                <a:latin typeface="Garamond" pitchFamily="18" charset="0"/>
              </a:rPr>
              <a:t>π</a:t>
            </a:r>
            <a:r>
              <a:rPr lang="en-US">
                <a:latin typeface="Lucida Sans" pitchFamily="34" charset="0"/>
              </a:rPr>
              <a:t>/2.</a:t>
            </a:r>
          </a:p>
          <a:p>
            <a:r>
              <a:rPr lang="en-US" smtClean="0">
                <a:latin typeface="Lucida Sans" pitchFamily="34" charset="0"/>
              </a:rPr>
              <a:t>Use </a:t>
            </a:r>
            <a:r>
              <a:rPr lang="en-US">
                <a:latin typeface="Lucida Sans" pitchFamily="34" charset="0"/>
              </a:rPr>
              <a:t>mid-point rule for simplicity.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ucida Sans" pitchFamily="34" charset="0"/>
              </a:rPr>
              <a:t>Integration  </a:t>
            </a:r>
            <a:r>
              <a:rPr lang="en-US" smtClean="0">
                <a:latin typeface="Lucida Sans" pitchFamily="34" charset="0"/>
              </a:rPr>
              <a:t>Example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 descr="midpoint_integ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100" y="1879600"/>
            <a:ext cx="5651500" cy="432512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347934"/>
              </p:ext>
            </p:extLst>
          </p:nvPr>
        </p:nvGraphicFramePr>
        <p:xfrm>
          <a:off x="3295650" y="2146300"/>
          <a:ext cx="537368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4" imgW="3403440" imgH="431640" progId="Equation.3">
                  <p:embed/>
                </p:oleObj>
              </mc:Choice>
              <mc:Fallback>
                <p:oleObj name="Equation" r:id="rId4" imgW="34034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146300"/>
                        <a:ext cx="537368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44737" y="3045768"/>
            <a:ext cx="248497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600">
                <a:latin typeface="Lucida Sans" pitchFamily="34" charset="0"/>
              </a:rPr>
              <a:t>mid-point of increment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3644899" y="3302001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0800000" flipV="1">
            <a:off x="3759199" y="3187699"/>
            <a:ext cx="68580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560896" y="3668068"/>
            <a:ext cx="100170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 smtClean="0">
                <a:latin typeface="Lucida Console" pitchFamily="49" charset="0"/>
              </a:rPr>
              <a:t>cos(x</a:t>
            </a:r>
            <a:r>
              <a:rPr lang="en-US" sz="1600" i="1">
                <a:latin typeface="Lucida Console" pitchFamily="49" charset="0"/>
              </a:rPr>
              <a:t>)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>
            <a:off x="4178300" y="3848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/>
          <p:cNvSpPr/>
          <p:nvPr/>
        </p:nvSpPr>
        <p:spPr bwMode="auto">
          <a:xfrm rot="5400000">
            <a:off x="4813300" y="4318000"/>
            <a:ext cx="76200" cy="533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6300" y="41910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Lucida Console" pitchFamily="49" charset="0"/>
              </a:rPr>
              <a:t>h</a:t>
            </a:r>
            <a:endParaRPr lang="en-US" sz="1600" i="1">
              <a:latin typeface="Lucida Console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35700" y="3641636"/>
            <a:ext cx="28067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i="1">
                <a:latin typeface="Lucida Sans" pitchFamily="34" charset="0"/>
              </a:rPr>
              <a:t>a = 0; b = pi/2</a:t>
            </a:r>
            <a:r>
              <a:rPr lang="en-US" sz="1600">
                <a:latin typeface="Lucida Sans" pitchFamily="34" charset="0"/>
              </a:rPr>
              <a:t>;  % range</a:t>
            </a:r>
          </a:p>
          <a:p>
            <a:r>
              <a:rPr lang="en-US" sz="1600" i="1">
                <a:latin typeface="Lucida Sans" pitchFamily="34" charset="0"/>
              </a:rPr>
              <a:t>m = 8</a:t>
            </a:r>
            <a:r>
              <a:rPr lang="en-US" sz="1600">
                <a:latin typeface="Lucida Sans" pitchFamily="34" charset="0"/>
              </a:rPr>
              <a:t>;  % # of increments</a:t>
            </a:r>
          </a:p>
          <a:p>
            <a:r>
              <a:rPr lang="en-US" sz="1600" i="1">
                <a:latin typeface="Lucida Sans" pitchFamily="34" charset="0"/>
              </a:rPr>
              <a:t>h = (b-a)/m</a:t>
            </a:r>
            <a:r>
              <a:rPr lang="en-US" sz="1600">
                <a:latin typeface="Lucida Sans" pitchFamily="34" charset="0"/>
              </a:rPr>
              <a:t>;  % increment</a:t>
            </a:r>
            <a:endParaRPr lang="en-US" sz="1600" i="1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77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06500"/>
            <a:ext cx="6159500" cy="31369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% integration with for-loop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tic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m = 100;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a = 0;               % lower limit of integration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b = pi/2;            % upper limit of integration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h = (b – a)/m;       % increment length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integral = 0;        % initialize integral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for i=1:m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  x = a+(i-0.5)*h;   % mid-point of increment i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  integral = integral + cos(x)*h;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end</a:t>
            </a:r>
          </a:p>
          <a:p>
            <a:pPr marL="0" indent="0">
              <a:buNone/>
            </a:pPr>
            <a:r>
              <a:rPr lang="en-US" sz="1400" smtClean="0">
                <a:latin typeface="Lucida Console" pitchFamily="49" charset="0"/>
                <a:cs typeface="Lucida Sans" pitchFamily="34" charset="0"/>
              </a:rPr>
              <a:t>toc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ucida Sans" pitchFamily="34" charset="0"/>
              </a:rPr>
              <a:t>Integration  Example — using </a:t>
            </a:r>
            <a:r>
              <a:rPr lang="en-US" smtClean="0">
                <a:latin typeface="Lucida Sans" pitchFamily="34" charset="0"/>
              </a:rPr>
              <a:t>for-loop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5657790"/>
            <a:ext cx="190500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Lucida Console" pitchFamily="49" charset="0"/>
              </a:rPr>
              <a:t>X(1) </a:t>
            </a:r>
            <a:r>
              <a:rPr lang="en-US" sz="1400" smtClean="0">
                <a:latin typeface="Lucida Console" pitchFamily="49" charset="0"/>
              </a:rPr>
              <a:t>= a + </a:t>
            </a:r>
            <a:r>
              <a:rPr lang="en-US" sz="1400">
                <a:latin typeface="Lucida Console" pitchFamily="49" charset="0"/>
              </a:rPr>
              <a:t>h</a:t>
            </a:r>
            <a:r>
              <a:rPr lang="en-US" sz="1400" smtClean="0">
                <a:latin typeface="Lucida Console" pitchFamily="49" charset="0"/>
              </a:rPr>
              <a:t>/2</a:t>
            </a:r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4953000" y="5661223"/>
            <a:ext cx="182880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Lucida Console" pitchFamily="49" charset="0"/>
              </a:rPr>
              <a:t>X</a:t>
            </a:r>
            <a:r>
              <a:rPr lang="en-US" sz="1400" smtClean="0">
                <a:latin typeface="Lucida Console" pitchFamily="49" charset="0"/>
              </a:rPr>
              <a:t>(m) = b </a:t>
            </a:r>
            <a:r>
              <a:rPr lang="en-US" sz="1400">
                <a:latin typeface="Lucida Console" pitchFamily="49" charset="0"/>
              </a:rPr>
              <a:t>-</a:t>
            </a:r>
            <a:r>
              <a:rPr lang="en-US" sz="1400" smtClean="0">
                <a:latin typeface="Lucida Console" pitchFamily="49" charset="0"/>
              </a:rPr>
              <a:t> </a:t>
            </a:r>
            <a:r>
              <a:rPr lang="en-US" sz="1400">
                <a:latin typeface="Lucida Console" pitchFamily="49" charset="0"/>
              </a:rPr>
              <a:t>h</a:t>
            </a:r>
            <a:r>
              <a:rPr lang="en-US" sz="1400" smtClean="0">
                <a:latin typeface="Lucida Console" pitchFamily="49" charset="0"/>
              </a:rPr>
              <a:t>/2</a:t>
            </a:r>
            <a:endParaRPr lang="en-US" sz="140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867400" y="5396924"/>
            <a:ext cx="0" cy="26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192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219200" y="51556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5240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4384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7432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8288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1336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0480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3528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3434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172200" y="51556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6482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49530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2578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5626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8674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urved Connector 48"/>
          <p:cNvCxnSpPr/>
          <p:nvPr/>
        </p:nvCxnSpPr>
        <p:spPr bwMode="auto">
          <a:xfrm>
            <a:off x="3810000" y="5155624"/>
            <a:ext cx="228600" cy="12013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066800" y="531294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Lucida Console" pitchFamily="49" charset="0"/>
              </a:rPr>
              <a:t>a</a:t>
            </a:r>
            <a:endParaRPr lang="en-US" sz="140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4384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8288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0480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9530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5626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1828800" y="4953912"/>
            <a:ext cx="228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2209800" y="4953912"/>
            <a:ext cx="228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000250" y="4787900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Lucida Sans" pitchFamily="34" charset="0"/>
                <a:cs typeface="Lucida Sans" pitchFamily="34" charset="0"/>
              </a:rPr>
              <a:t>h</a:t>
            </a:r>
            <a:endParaRPr lang="en-US" sz="1400">
              <a:latin typeface="Lucida Sans" pitchFamily="34" charset="0"/>
              <a:cs typeface="Lucida Sans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1511300" y="5396924"/>
            <a:ext cx="0" cy="26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6037693" y="533176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Lucida Console" pitchFamily="49" charset="0"/>
              </a:rPr>
              <a:t>b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32575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06500"/>
            <a:ext cx="6159500" cy="25019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% integration with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vector form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tic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m = 100;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a = 0;               % lower limit of integration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b = pi/2;            % upper limit of integration</a:t>
            </a: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h = (b – a)/m;       % increment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length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x </a:t>
            </a:r>
            <a:r>
              <a:rPr lang="en-US" sz="1400">
                <a:latin typeface="Lucida Console" pitchFamily="49" charset="0"/>
                <a:cs typeface="Lucida Sans" pitchFamily="34" charset="0"/>
              </a:rPr>
              <a:t>=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a+h/2:h:b-h/2;   </a:t>
            </a:r>
            <a:r>
              <a:rPr lang="en-US" sz="1400">
                <a:latin typeface="Lucida Console" pitchFamily="49" charset="0"/>
                <a:cs typeface="Lucida Sans" pitchFamily="34" charset="0"/>
              </a:rPr>
              <a:t>% mid-point of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m increments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  <a:p>
            <a:pPr marL="0" indent="0">
              <a:buNone/>
            </a:pPr>
            <a:r>
              <a:rPr lang="en-US" sz="1400">
                <a:latin typeface="Lucida Console" pitchFamily="49" charset="0"/>
                <a:cs typeface="Lucida Sans" pitchFamily="34" charset="0"/>
              </a:rPr>
              <a:t>   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integral = sum(cos(x))*</a:t>
            </a:r>
            <a:r>
              <a:rPr lang="en-US" sz="1400">
                <a:latin typeface="Lucida Console" pitchFamily="49" charset="0"/>
                <a:cs typeface="Lucida Sans" pitchFamily="34" charset="0"/>
              </a:rPr>
              <a:t>h</a:t>
            </a:r>
            <a:r>
              <a:rPr lang="en-US" sz="1400" smtClean="0">
                <a:latin typeface="Lucida Console" pitchFamily="49" charset="0"/>
                <a:cs typeface="Lucida Sans" pitchFamily="34" charset="0"/>
              </a:rPr>
              <a:t>;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  <a:p>
            <a:pPr marL="0" indent="0">
              <a:buNone/>
            </a:pPr>
            <a:r>
              <a:rPr lang="en-US" sz="1400" smtClean="0">
                <a:latin typeface="Lucida Console" pitchFamily="49" charset="0"/>
                <a:cs typeface="Lucida Sans" pitchFamily="34" charset="0"/>
              </a:rPr>
              <a:t>toc</a:t>
            </a:r>
            <a:endParaRPr lang="en-US" sz="1400">
              <a:latin typeface="Lucida Console" pitchFamily="49" charset="0"/>
              <a:cs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ucida Sans" pitchFamily="34" charset="0"/>
              </a:rPr>
              <a:t>Integration  Example — using </a:t>
            </a:r>
            <a:r>
              <a:rPr lang="en-US" smtClean="0">
                <a:latin typeface="Lucida Sans" pitchFamily="34" charset="0"/>
              </a:rPr>
              <a:t>vector form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5657790"/>
            <a:ext cx="190500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Lucida Console" pitchFamily="49" charset="0"/>
              </a:rPr>
              <a:t>X(1) </a:t>
            </a:r>
            <a:r>
              <a:rPr lang="en-US" sz="1400" smtClean="0">
                <a:latin typeface="Lucida Console" pitchFamily="49" charset="0"/>
              </a:rPr>
              <a:t>= a + </a:t>
            </a:r>
            <a:r>
              <a:rPr lang="en-US" sz="1400">
                <a:latin typeface="Lucida Console" pitchFamily="49" charset="0"/>
              </a:rPr>
              <a:t>h</a:t>
            </a:r>
            <a:r>
              <a:rPr lang="en-US" sz="1400" smtClean="0">
                <a:latin typeface="Lucida Console" pitchFamily="49" charset="0"/>
              </a:rPr>
              <a:t>/2</a:t>
            </a:r>
            <a:endParaRPr lang="en-US" sz="1400"/>
          </a:p>
        </p:txBody>
      </p:sp>
      <p:sp>
        <p:nvSpPr>
          <p:cNvPr id="14" name="TextBox 13"/>
          <p:cNvSpPr txBox="1"/>
          <p:nvPr/>
        </p:nvSpPr>
        <p:spPr>
          <a:xfrm>
            <a:off x="4953000" y="5661223"/>
            <a:ext cx="1828800" cy="30777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smtClean="0">
                <a:latin typeface="Lucida Console" pitchFamily="49" charset="0"/>
              </a:rPr>
              <a:t>X</a:t>
            </a:r>
            <a:r>
              <a:rPr lang="en-US" sz="1400" smtClean="0">
                <a:latin typeface="Lucida Console" pitchFamily="49" charset="0"/>
              </a:rPr>
              <a:t>(m) = b </a:t>
            </a:r>
            <a:r>
              <a:rPr lang="en-US" sz="1400">
                <a:latin typeface="Lucida Console" pitchFamily="49" charset="0"/>
              </a:rPr>
              <a:t>-</a:t>
            </a:r>
            <a:r>
              <a:rPr lang="en-US" sz="1400" smtClean="0">
                <a:latin typeface="Lucida Console" pitchFamily="49" charset="0"/>
              </a:rPr>
              <a:t> </a:t>
            </a:r>
            <a:r>
              <a:rPr lang="en-US" sz="1400">
                <a:latin typeface="Lucida Console" pitchFamily="49" charset="0"/>
              </a:rPr>
              <a:t>h</a:t>
            </a:r>
            <a:r>
              <a:rPr lang="en-US" sz="1400" smtClean="0">
                <a:latin typeface="Lucida Console" pitchFamily="49" charset="0"/>
              </a:rPr>
              <a:t>/2</a:t>
            </a:r>
            <a:endParaRPr lang="en-US" sz="140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5867400" y="5396924"/>
            <a:ext cx="0" cy="26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2192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1219200" y="51556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5240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24384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7432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8288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1336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0480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3528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3434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6172200" y="51556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6482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49530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52578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5562600" y="5231824"/>
            <a:ext cx="60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5867400" y="5209857"/>
            <a:ext cx="0" cy="981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urved Connector 48"/>
          <p:cNvCxnSpPr/>
          <p:nvPr/>
        </p:nvCxnSpPr>
        <p:spPr bwMode="auto">
          <a:xfrm>
            <a:off x="3810000" y="5155624"/>
            <a:ext cx="228600" cy="12013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1066800" y="531294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Lucida Console" pitchFamily="49" charset="0"/>
              </a:rPr>
              <a:t>a</a:t>
            </a:r>
            <a:endParaRPr lang="en-US" sz="1400"/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24384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8288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30480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9530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5562600" y="5142924"/>
            <a:ext cx="0" cy="1963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>
            <a:off x="1828800" y="4953912"/>
            <a:ext cx="228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2209800" y="4953912"/>
            <a:ext cx="228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000250" y="4787900"/>
            <a:ext cx="41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Lucida Sans" pitchFamily="34" charset="0"/>
                <a:cs typeface="Lucida Sans" pitchFamily="34" charset="0"/>
              </a:rPr>
              <a:t>h</a:t>
            </a:r>
            <a:endParaRPr lang="en-US" sz="1400">
              <a:latin typeface="Lucida Sans" pitchFamily="34" charset="0"/>
              <a:cs typeface="Lucida Sans" pitchFamily="34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 bwMode="auto">
          <a:xfrm flipV="1">
            <a:off x="1511300" y="5396924"/>
            <a:ext cx="0" cy="26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6037693" y="533176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latin typeface="Lucida Console" pitchFamily="49" charset="0"/>
              </a:rPr>
              <a:t>b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1599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21463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>
                <a:latin typeface="Arial" pitchFamily="34" charset="0"/>
                <a:cs typeface="Arial" pitchFamily="34" charset="0"/>
              </a:rPr>
              <a:t>Use the editor to write a program to generate the figure that describe the integration scheme we discussed. (Hint: use </a:t>
            </a:r>
            <a:r>
              <a:rPr lang="en-US" i="1">
                <a:latin typeface="Arial" pitchFamily="34" charset="0"/>
                <a:cs typeface="Arial" pitchFamily="34" charset="0"/>
              </a:rPr>
              <a:t>plot</a:t>
            </a:r>
            <a:r>
              <a:rPr lang="en-US">
                <a:latin typeface="Arial" pitchFamily="34" charset="0"/>
                <a:cs typeface="Arial" pitchFamily="34" charset="0"/>
              </a:rPr>
              <a:t>  to plot the cosine curve. Use </a:t>
            </a:r>
            <a:r>
              <a:rPr lang="en-US" i="1">
                <a:latin typeface="Arial" pitchFamily="34" charset="0"/>
                <a:cs typeface="Arial" pitchFamily="34" charset="0"/>
              </a:rPr>
              <a:t>bar  </a:t>
            </a:r>
            <a:r>
              <a:rPr lang="en-US">
                <a:latin typeface="Arial" pitchFamily="34" charset="0"/>
                <a:cs typeface="Arial" pitchFamily="34" charset="0"/>
              </a:rPr>
              <a:t>to draw the rectangles that depict the integrated value for each interval. Save as </a:t>
            </a:r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plotIntegral.m</a:t>
            </a:r>
          </a:p>
          <a:p>
            <a:pPr marL="342900" indent="-342900">
              <a:buAutoNum type="arabicPeriod"/>
            </a:pPr>
            <a:r>
              <a:rPr lang="en-US">
                <a:latin typeface="Arial" pitchFamily="34" charset="0"/>
                <a:cs typeface="Arial" pitchFamily="34" charset="0"/>
              </a:rPr>
              <a:t>Compute the integrals using 10 different  increment sizes (h), for </a:t>
            </a:r>
            <a:r>
              <a:rPr lang="en-US" i="1">
                <a:latin typeface="Arial" pitchFamily="34" charset="0"/>
                <a:cs typeface="Arial" pitchFamily="34" charset="0"/>
              </a:rPr>
              <a:t>m=10, 20, 30, . . . , 100</a:t>
            </a:r>
            <a:r>
              <a:rPr lang="en-US">
                <a:latin typeface="Arial" pitchFamily="34" charset="0"/>
                <a:cs typeface="Arial" pitchFamily="34" charset="0"/>
              </a:rPr>
              <a:t>. Plot these </a:t>
            </a:r>
            <a:r>
              <a:rPr lang="en-US" i="1">
                <a:latin typeface="Arial" pitchFamily="34" charset="0"/>
                <a:cs typeface="Arial" pitchFamily="34" charset="0"/>
              </a:rPr>
              <a:t>10</a:t>
            </a:r>
            <a:r>
              <a:rPr lang="en-US">
                <a:latin typeface="Arial" pitchFamily="34" charset="0"/>
                <a:cs typeface="Arial" pitchFamily="34" charset="0"/>
              </a:rPr>
              <a:t> values  to see how the solution converges to the analytical value of </a:t>
            </a:r>
            <a:r>
              <a:rPr lang="en-US" i="1">
                <a:latin typeface="Arial" pitchFamily="34" charset="0"/>
                <a:cs typeface="Arial" pitchFamily="34" charset="0"/>
              </a:rPr>
              <a:t>1</a:t>
            </a:r>
            <a:r>
              <a:rPr lang="en-US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ucida Sans" pitchFamily="34" charset="0"/>
              </a:rPr>
              <a:t>Hands On </a:t>
            </a:r>
            <a:r>
              <a:rPr lang="en-US" smtClean="0">
                <a:latin typeface="Lucida Sans" pitchFamily="34" charset="0"/>
              </a:rPr>
              <a:t>Exercise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67100"/>
            <a:ext cx="3175000" cy="278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41700"/>
            <a:ext cx="3175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3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155700"/>
            <a:ext cx="70739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a = 0;  b=pi/2;                 % lower  and upper limits of integration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m = 8;                             % number of increments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h = (b-a)/m;                    % increment size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x= a+h/2:h:b-h/2;            % m mid-points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bh = bar(x,cos(x),1,'c');   % make bar chart with the bars in cyan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hold                                 % all plots will be superposed on same figure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x = a:h/10:b;                    % use more points at which to evaluate cosine</a:t>
            </a:r>
          </a:p>
          <a:p>
            <a:pPr marL="0" indent="0">
              <a:buNone/>
            </a:pPr>
            <a:r>
              <a:rPr lang="it-IT" sz="1400">
                <a:latin typeface="Arial" pitchFamily="34" charset="0"/>
                <a:cs typeface="Arial" pitchFamily="34" charset="0"/>
              </a:rPr>
              <a:t>f = cos(x);                        % compute cosine at x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ph = plot(x,f,'r');               % plots x vs f, in red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% Compute integral with different values of m to study convergence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for i=1:10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    n(i) = 10+(i-1)*10;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    h = (b-a)/n(i);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    x = a+h/2:h:b-h/2;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    integral(i) = sum(cos(x)*h);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end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figure   % create a new figure</a:t>
            </a:r>
          </a:p>
          <a:p>
            <a:pPr marL="0" indent="0">
              <a:buNone/>
            </a:pPr>
            <a:r>
              <a:rPr lang="en-US" sz="1400">
                <a:latin typeface="Arial" pitchFamily="34" charset="0"/>
                <a:cs typeface="Arial" pitchFamily="34" charset="0"/>
              </a:rPr>
              <a:t>plot(n, integral)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Lucida Sans" pitchFamily="34" charset="0"/>
              </a:rPr>
              <a:t>Hands On Exercise </a:t>
            </a:r>
            <a:r>
              <a:rPr lang="en-US" smtClean="0">
                <a:latin typeface="Lucida Sans" pitchFamily="34" charset="0"/>
              </a:rPr>
              <a:t>Solution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 smtClean="0">
                <a:latin typeface="Lucida Sans" pitchFamily="34" charset="0"/>
              </a:rPr>
              <a:t>SCV </a:t>
            </a:r>
            <a:r>
              <a:rPr lang="en-US" sz="2000" b="1">
                <a:latin typeface="Lucida Sans" pitchFamily="34" charset="0"/>
              </a:rPr>
              <a:t>home page</a:t>
            </a:r>
            <a:r>
              <a:rPr lang="en-US" sz="2000">
                <a:latin typeface="Lucida Sans" pitchFamily="34" charset="0"/>
              </a:rPr>
              <a:t>    (</a:t>
            </a:r>
            <a:r>
              <a:rPr lang="en-US" sz="2000">
                <a:latin typeface="Lucida Sans" pitchFamily="34" charset="0"/>
                <a:hlinkClick r:id="rId2"/>
              </a:rPr>
              <a:t>www.bu.edu/tech/research</a:t>
            </a:r>
            <a:r>
              <a:rPr lang="en-US" sz="2000">
                <a:latin typeface="Lucida Sans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ClrTx/>
              <a:buFont typeface="Wingdings" pitchFamily="2" charset="2"/>
              <a:buChar char="§"/>
              <a:defRPr/>
            </a:pPr>
            <a:r>
              <a:rPr lang="en-US" sz="2000" b="1">
                <a:latin typeface="Lucida Sans" pitchFamily="34" charset="0"/>
              </a:rPr>
              <a:t>Resource Applications</a:t>
            </a:r>
            <a:r>
              <a:rPr lang="en-US" sz="2000">
                <a:latin typeface="Lucida Sans" pitchFamily="34" charset="0"/>
              </a:rPr>
              <a:t>  </a:t>
            </a:r>
            <a:r>
              <a:rPr lang="en-US" sz="2000">
                <a:latin typeface="Lucida Sans" pitchFamily="34" charset="0"/>
                <a:hlinkClick r:id="rId3"/>
              </a:rPr>
              <a:t>www.bu.edu/tech/accounts/special/research/accounts</a:t>
            </a:r>
            <a:endParaRPr lang="en-US" sz="2000">
              <a:latin typeface="Lucida Sans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000" b="1">
                <a:latin typeface="Lucida Sans" pitchFamily="34" charset="0"/>
              </a:rPr>
              <a:t>Help</a:t>
            </a:r>
          </a:p>
          <a:p>
            <a:pPr lvl="1" eaLnBrk="1" hangingPunct="1">
              <a:defRPr/>
            </a:pPr>
            <a:r>
              <a:rPr lang="en-US" sz="2000" b="1">
                <a:latin typeface="Lucida Sans" pitchFamily="34" charset="0"/>
              </a:rPr>
              <a:t>System </a:t>
            </a:r>
          </a:p>
          <a:p>
            <a:pPr lvl="2" eaLnBrk="1" hangingPunct="1">
              <a:defRPr/>
            </a:pPr>
            <a:r>
              <a:rPr lang="en-US" sz="1600" b="1" smtClean="0">
                <a:latin typeface="Lucida Sans" pitchFamily="34" charset="0"/>
              </a:rPr>
              <a:t>help@katana.bu.edu, bu.service-now.com</a:t>
            </a:r>
            <a:endParaRPr lang="en-US" sz="1600" b="1">
              <a:latin typeface="Lucida Sans" pitchFamily="34" charset="0"/>
            </a:endParaRPr>
          </a:p>
          <a:p>
            <a:pPr lvl="1" eaLnBrk="1" hangingPunct="1">
              <a:defRPr/>
            </a:pPr>
            <a:r>
              <a:rPr lang="en-US" sz="2000">
                <a:latin typeface="Lucida Sans" pitchFamily="34" charset="0"/>
              </a:rPr>
              <a:t>Web-based tutorials (</a:t>
            </a:r>
            <a:r>
              <a:rPr lang="en-US" sz="2000">
                <a:latin typeface="Lucida Sans" pitchFamily="34" charset="0"/>
                <a:hlinkClick r:id="rId4"/>
              </a:rPr>
              <a:t>www.bu.edu/tech/research/training/tutorials</a:t>
            </a:r>
            <a:r>
              <a:rPr lang="en-US" sz="2000">
                <a:latin typeface="Lucida Sans" pitchFamily="34" charset="0"/>
              </a:rPr>
              <a:t>)</a:t>
            </a:r>
          </a:p>
          <a:p>
            <a:pPr lvl="1" eaLnBrk="1" hangingPunct="1">
              <a:buFontTx/>
              <a:buNone/>
              <a:defRPr/>
            </a:pPr>
            <a:r>
              <a:rPr lang="en-US" sz="2000">
                <a:latin typeface="Lucida Sans" pitchFamily="34" charset="0"/>
              </a:rPr>
              <a:t>    (MPI, OpenMP, MATLAB, IDL, Graphics tools)</a:t>
            </a:r>
          </a:p>
          <a:p>
            <a:pPr lvl="1" eaLnBrk="1" hangingPunct="1">
              <a:defRPr/>
            </a:pPr>
            <a:r>
              <a:rPr lang="en-US" sz="2000">
                <a:latin typeface="Lucida Sans" pitchFamily="34" charset="0"/>
              </a:rPr>
              <a:t>HPC consultations by appointment</a:t>
            </a:r>
          </a:p>
          <a:p>
            <a:pPr lvl="2" eaLnBrk="1" hangingPunct="1">
              <a:defRPr/>
            </a:pPr>
            <a:r>
              <a:rPr lang="en-US" sz="2000">
                <a:latin typeface="Lucida Sans" pitchFamily="34" charset="0"/>
              </a:rPr>
              <a:t>Kadin Tseng (kadin@bu.edu) </a:t>
            </a:r>
            <a:endParaRPr lang="en-US" sz="2000" smtClean="0">
              <a:latin typeface="Lucida Sans" pitchFamily="34" charset="0"/>
            </a:endParaRPr>
          </a:p>
          <a:p>
            <a:pPr lvl="2" eaLnBrk="1" hangingPunct="1">
              <a:defRPr/>
            </a:pPr>
            <a:r>
              <a:rPr lang="en-US" sz="2000" smtClean="0">
                <a:latin typeface="Lucida Sans" pitchFamily="34" charset="0"/>
              </a:rPr>
              <a:t>Yann Tambouret (yannpaul@bu.edu)</a:t>
            </a:r>
            <a:endParaRPr lang="en-US" sz="2000" dirty="0">
              <a:latin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pitchFamily="34" charset="0"/>
              </a:rPr>
              <a:t>Useful SCV Info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81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Lucida Sans" pitchFamily="34" charset="0"/>
              </a:rPr>
              <a:t>Variable, function, file names 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is case sensitive, </a:t>
            </a:r>
            <a:r>
              <a:rPr lang="en-US" sz="1800" i="1">
                <a:latin typeface="Lucida Sans" pitchFamily="34" charset="0"/>
              </a:rPr>
              <a:t>e.g.,</a:t>
            </a:r>
            <a:r>
              <a:rPr lang="en-US" sz="1800">
                <a:latin typeface="Lucida Sans" pitchFamily="34" charset="0"/>
              </a:rPr>
              <a:t> NAME and Name are 2 distinct names. 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variable begins with a </a:t>
            </a:r>
            <a:r>
              <a:rPr lang="en-US" sz="1800" i="1">
                <a:latin typeface="Lucida Sans" pitchFamily="34" charset="0"/>
              </a:rPr>
              <a:t>letter</a:t>
            </a:r>
            <a:r>
              <a:rPr lang="en-US" sz="1800">
                <a:latin typeface="Lucida Sans" pitchFamily="34" charset="0"/>
              </a:rPr>
              <a:t>, </a:t>
            </a:r>
            <a:r>
              <a:rPr lang="en-US" sz="1800" i="1">
                <a:latin typeface="Lucida Sans" pitchFamily="34" charset="0"/>
              </a:rPr>
              <a:t>e.g.,</a:t>
            </a:r>
            <a:r>
              <a:rPr lang="en-US" sz="1800">
                <a:latin typeface="Lucida Sans" pitchFamily="34" charset="0"/>
              </a:rPr>
              <a:t> A2z or a2z 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can be a mix of letters, digits, and underscores (</a:t>
            </a:r>
            <a:r>
              <a:rPr lang="en-US" sz="1800" i="1">
                <a:latin typeface="Lucida Sans" pitchFamily="34" charset="0"/>
              </a:rPr>
              <a:t>e.g.,</a:t>
            </a:r>
            <a:r>
              <a:rPr lang="en-US" sz="1800">
                <a:latin typeface="Lucida Sans" pitchFamily="34" charset="0"/>
              </a:rPr>
              <a:t> vector_A)</a:t>
            </a:r>
          </a:p>
          <a:p>
            <a:pPr lvl="1">
              <a:defRPr/>
            </a:pPr>
            <a:r>
              <a:rPr lang="en-US" sz="1800" smtClean="0">
                <a:latin typeface="Lucida Sans" pitchFamily="34" charset="0"/>
              </a:rPr>
              <a:t>reserved </a:t>
            </a:r>
            <a:r>
              <a:rPr lang="en-US" sz="1800">
                <a:latin typeface="Lucida Sans" pitchFamily="34" charset="0"/>
              </a:rPr>
              <a:t>characters:   </a:t>
            </a:r>
            <a:r>
              <a:rPr lang="en-US" sz="1800">
                <a:solidFill>
                  <a:schemeClr val="tx2"/>
                </a:solidFill>
                <a:latin typeface="Lucida Sans" pitchFamily="34" charset="0"/>
              </a:rPr>
              <a:t>%  =  +  –  ~  ;  :  !  </a:t>
            </a:r>
            <a:r>
              <a:rPr lang="en-US" sz="1800" b="1" i="1">
                <a:solidFill>
                  <a:schemeClr val="tx2"/>
                </a:solidFill>
                <a:latin typeface="Lucida Sans" pitchFamily="34" charset="0"/>
              </a:rPr>
              <a:t>'</a:t>
            </a:r>
            <a:r>
              <a:rPr lang="en-US" sz="1800" i="1">
                <a:solidFill>
                  <a:schemeClr val="tx2"/>
                </a:solidFill>
                <a:latin typeface="Lucida Sans" pitchFamily="34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Lucida Sans" pitchFamily="34" charset="0"/>
              </a:rPr>
              <a:t> [ ]  ( )  ,  @  #  $ &amp;  ^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up to 63 characters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A function performs a pre-defined task based on input to yield certain outcome.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>
                <a:latin typeface="Lucida Sans" pitchFamily="34" charset="0"/>
              </a:rPr>
              <a:t>File name </a:t>
            </a:r>
            <a:endParaRPr lang="en-US" sz="1400">
              <a:latin typeface="Lucida Sans" pitchFamily="34" charset="0"/>
            </a:endParaRPr>
          </a:p>
          <a:p>
            <a:pPr lvl="1">
              <a:defRPr/>
            </a:pPr>
            <a:r>
              <a:rPr lang="en-US" sz="1800" i="1">
                <a:latin typeface="Lucida Sans" pitchFamily="34" charset="0"/>
              </a:rPr>
              <a:t>MATLAB</a:t>
            </a:r>
            <a:r>
              <a:rPr lang="en-US" sz="1800">
                <a:latin typeface="Lucida Sans" pitchFamily="34" charset="0"/>
              </a:rPr>
              <a:t> command files should be named with a suffix of ".m", </a:t>
            </a:r>
            <a:r>
              <a:rPr lang="en-US" sz="1800" i="1">
                <a:latin typeface="Lucida Sans" pitchFamily="34" charset="0"/>
              </a:rPr>
              <a:t>e.g.,</a:t>
            </a:r>
            <a:r>
              <a:rPr lang="en-US" sz="1800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myfile.m</a:t>
            </a:r>
            <a:r>
              <a:rPr lang="en-US" sz="1800">
                <a:latin typeface="Lucida Sans" pitchFamily="34" charset="0"/>
              </a:rPr>
              <a:t>. An m-file typically contains a sequence of MATLAB commands that will be executed in order</a:t>
            </a:r>
          </a:p>
          <a:p>
            <a:pPr lvl="1">
              <a:defRPr/>
            </a:pPr>
            <a:r>
              <a:rPr lang="en-US" sz="1800">
                <a:latin typeface="Lucida Sans" pitchFamily="34" charset="0"/>
              </a:rPr>
              <a:t>A file may contain a collection of </a:t>
            </a:r>
            <a:r>
              <a:rPr lang="en-US" sz="1800" smtClean="0">
                <a:latin typeface="Lucida Sans" pitchFamily="34" charset="0"/>
              </a:rPr>
              <a:t>commands, functions</a:t>
            </a:r>
            <a:endParaRPr lang="en-US" sz="1800">
              <a:latin typeface="Lucida Sans" pitchFamily="34" charset="0"/>
            </a:endParaRPr>
          </a:p>
          <a:p>
            <a:pPr lvl="1">
              <a:buFontTx/>
              <a:buNone/>
              <a:defRPr/>
            </a:pPr>
            <a:r>
              <a:rPr lang="en-US" sz="1800" i="1">
                <a:latin typeface="Lucida Sans" pitchFamily="34" charset="0"/>
              </a:rPr>
              <a:t>Note: To </a:t>
            </a:r>
            <a:r>
              <a:rPr lang="en-US" sz="1800" i="1" smtClean="0">
                <a:latin typeface="Lucida Sans" pitchFamily="34" charset="0"/>
              </a:rPr>
              <a:t>run, enter m-file, without .m,  </a:t>
            </a:r>
            <a:r>
              <a:rPr lang="en-US" sz="1800" i="1">
                <a:latin typeface="Lucida Sans" pitchFamily="34" charset="0"/>
              </a:rPr>
              <a:t>e.g., </a:t>
            </a:r>
            <a:endParaRPr lang="en-US" sz="1800">
              <a:latin typeface="Lucida Sans" pitchFamily="34" charset="0"/>
            </a:endParaRPr>
          </a:p>
          <a:p>
            <a:pPr lvl="1">
              <a:buFontTx/>
              <a:buNone/>
              <a:defRPr/>
            </a:pP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sz="1800" i="1">
                <a:latin typeface="Lucida Sans" pitchFamily="34" charset="0"/>
              </a:rPr>
              <a:t>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myfile 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Rules on </a:t>
            </a:r>
            <a:r>
              <a:rPr lang="en-US" smtClean="0">
                <a:latin typeface="Lucida Sans" pitchFamily="34" charset="0"/>
              </a:rPr>
              <a:t>Variables </a:t>
            </a:r>
            <a:r>
              <a:rPr lang="en-US">
                <a:latin typeface="Lucida Sans" pitchFamily="34" charset="0"/>
              </a:rPr>
              <a:t>and </a:t>
            </a:r>
            <a:r>
              <a:rPr lang="en-US" smtClean="0">
                <a:latin typeface="Lucida Sans" pitchFamily="34" charset="0"/>
              </a:rPr>
              <a:t>File Names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8900"/>
            <a:ext cx="8229600" cy="51689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Lucida Sans" pitchFamily="34" charset="0"/>
              </a:rPr>
              <a:t>Some  characters are </a:t>
            </a:r>
            <a:r>
              <a:rPr lang="en-US" b="1">
                <a:latin typeface="Lucida Sans" pitchFamily="34" charset="0"/>
              </a:rPr>
              <a:t>reserved </a:t>
            </a:r>
            <a:r>
              <a:rPr lang="en-US">
                <a:latin typeface="Lucida Sans" pitchFamily="34" charset="0"/>
              </a:rPr>
              <a:t>by </a:t>
            </a:r>
            <a:r>
              <a:rPr lang="en-US" i="1">
                <a:latin typeface="Lucida Sans" pitchFamily="34" charset="0"/>
              </a:rPr>
              <a:t>MATLAB</a:t>
            </a:r>
            <a:r>
              <a:rPr lang="en-US">
                <a:latin typeface="Lucida Sans" pitchFamily="34" charset="0"/>
              </a:rPr>
              <a:t> for various purposes. Some as arithmetic or matrix operators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: =, +,</a:t>
            </a:r>
            <a:r>
              <a:rPr lang="en-US" b="1" i="1">
                <a:solidFill>
                  <a:srgbClr val="93A299"/>
                </a:solidFill>
                <a:latin typeface="Lucida Sans" pitchFamily="34" charset="0"/>
              </a:rPr>
              <a:t> -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 , *, / , \ </a:t>
            </a:r>
            <a:r>
              <a:rPr lang="en-US">
                <a:latin typeface="Lucida Sans" pitchFamily="34" charset="0"/>
              </a:rPr>
              <a:t>and others are used to perform a multitude of operations.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Reserved characters cannot be used in variable or function names.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% anything after % until the end of line is treated as comments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 smtClean="0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 smtClean="0">
                <a:solidFill>
                  <a:srgbClr val="00CC66"/>
                </a:solidFill>
                <a:latin typeface="Lucida Sans" pitchFamily="34" charset="0"/>
              </a:rPr>
              <a:t> </a:t>
            </a:r>
            <a:endParaRPr lang="en-US" i="1">
              <a:solidFill>
                <a:srgbClr val="00CC66"/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a = 3     % define a to have the value 3</a:t>
            </a:r>
          </a:p>
          <a:p>
            <a:pPr marL="0" indent="0">
              <a:buNone/>
              <a:defRPr/>
            </a:pP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       </a:t>
            </a:r>
            <a:r>
              <a:rPr lang="en-US">
                <a:latin typeface="Lucida Sans" pitchFamily="34" charset="0"/>
              </a:rPr>
              <a:t>a =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3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a = 3;    %  “;”  suppresses printing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 smtClean="0">
                <a:solidFill>
                  <a:srgbClr val="00B050"/>
                </a:solidFill>
                <a:latin typeface="Lucida Sans" pitchFamily="34" charset="0"/>
              </a:rPr>
              <a:t>&gt;&gt;</a:t>
            </a:r>
            <a:endParaRPr lang="en-US">
              <a:solidFill>
                <a:srgbClr val="00B050"/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b = 4; c = 5;     % “;”  enables multiple commands on same line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 smtClean="0">
                <a:solidFill>
                  <a:srgbClr val="00B050"/>
                </a:solidFill>
                <a:latin typeface="Lucida Sans" pitchFamily="34" charset="0"/>
              </a:rPr>
              <a:t>&gt;&gt;</a:t>
            </a:r>
            <a:endParaRPr lang="en-US">
              <a:solidFill>
                <a:srgbClr val="00B050"/>
              </a:solidFill>
              <a:latin typeface="Lucida Sans" pitchFamily="34" charset="0"/>
            </a:endParaRP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d = 6, e = 7;      % “,”  delimits commands but enables printing</a:t>
            </a:r>
          </a:p>
          <a:p>
            <a:pPr marL="0" indent="0">
              <a:buNone/>
              <a:defRPr/>
            </a:pP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       </a:t>
            </a:r>
            <a:r>
              <a:rPr lang="en-US">
                <a:latin typeface="Lucida Sans" pitchFamily="34" charset="0"/>
              </a:rPr>
              <a:t>d =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6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45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Reserved Characters  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%   =   ;   </a:t>
            </a:r>
            <a:r>
              <a:rPr lang="en-US">
                <a:solidFill>
                  <a:srgbClr val="93A299"/>
                </a:solidFill>
              </a:rPr>
              <a:t>,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94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52324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 = 1:2:9   % define vector x with </a:t>
            </a:r>
            <a:r>
              <a:rPr lang="en-US" b="1" i="1">
                <a:solidFill>
                  <a:srgbClr val="93A299"/>
                </a:solidFill>
                <a:latin typeface="Lucida Sans" pitchFamily="34" charset="0"/>
              </a:rPr>
              <a:t>: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operator (begin:interval:end) </a:t>
            </a:r>
            <a:endParaRPr lang="en-US">
              <a:solidFill>
                <a:srgbClr val="93A299"/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x =</a:t>
            </a:r>
            <a:endParaRPr lang="en-US">
              <a:solidFill>
                <a:schemeClr val="hlink"/>
              </a:solidFill>
              <a:latin typeface="Lucida Sans" pitchFamily="34" charset="0"/>
            </a:endParaRP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     1     3     5     7     9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y = 3:5   % interval is defaulted to 1; same as y=[3:5]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y =</a:t>
            </a:r>
          </a:p>
          <a:p>
            <a:pPr marL="0" indent="0">
              <a:buNone/>
              <a:defRPr/>
            </a:pP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             </a:t>
            </a:r>
            <a:r>
              <a:rPr lang="en-US">
                <a:latin typeface="Lucida Sans" pitchFamily="34" charset="0"/>
              </a:rPr>
              <a:t>3     4     5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 = [1, 2, 3; 4, 5, 6]  % 2D array. The ; is vertical concatenation. 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                                      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%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[ ] for arrays. Prevents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ambiguity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                                       % ; concatenates vertically (new row)</a:t>
            </a:r>
          </a:p>
          <a:p>
            <a:pPr marL="0" indent="0">
              <a:buNone/>
              <a:defRPr/>
            </a:pP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                                       % , concatenates horizontally (new columns)</a:t>
            </a:r>
            <a:endParaRPr lang="en-US" i="1">
              <a:solidFill>
                <a:srgbClr val="93A299"/>
              </a:solidFill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X = </a:t>
            </a:r>
            <a:r>
              <a:rPr lang="en-US" smtClean="0">
                <a:latin typeface="Lucida Sans" pitchFamily="34" charset="0"/>
              </a:rPr>
              <a:t>                              </a:t>
            </a:r>
            <a:endParaRPr lang="en-US">
              <a:latin typeface="Lucida Sans" pitchFamily="34" charset="0"/>
            </a:endParaRP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1     2     3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4     5     6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X(2,3)     % ( ) for subscripting;  why ans ?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ans =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 6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Reserved Characters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: </a:t>
            </a:r>
            <a:r>
              <a:rPr lang="en-US">
                <a:latin typeface="Lucida Sans" pitchFamily="34" charset="0"/>
              </a:rPr>
              <a:t>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[ ]   (  )</a:t>
            </a:r>
            <a:endParaRPr lang="en-US">
              <a:solidFill>
                <a:srgbClr val="93A2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 = [1 2 3 …   % elipses … means to be continued on the next line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     4 5 6]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i="1">
                <a:latin typeface="Lucida Sans" pitchFamily="34" charset="0"/>
              </a:rPr>
              <a:t>x =</a:t>
            </a:r>
            <a:endParaRPr lang="en-US" i="1">
              <a:solidFill>
                <a:schemeClr val="hlink"/>
              </a:solidFill>
              <a:latin typeface="Lucida Sans" pitchFamily="34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i="1">
                <a:latin typeface="Lucida Sans" pitchFamily="34" charset="0"/>
              </a:rPr>
              <a:t> 1     2     3     4     5     6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s = 'this is a character string';     % blanks preserved within quotes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 smtClean="0">
                <a:solidFill>
                  <a:srgbClr val="93A299"/>
                </a:solidFill>
                <a:latin typeface="Lucida Sans" pitchFamily="34" charset="0"/>
              </a:rPr>
              <a:t>x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= [1 2 3]</a:t>
            </a:r>
            <a:r>
              <a:rPr lang="en-US" b="1" i="1">
                <a:solidFill>
                  <a:srgbClr val="93A299"/>
                </a:solidFill>
                <a:latin typeface="Lucida Sans" pitchFamily="34" charset="0"/>
              </a:rPr>
              <a:t>'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   %  </a:t>
            </a:r>
            <a:r>
              <a:rPr lang="en-US" b="1" i="1">
                <a:solidFill>
                  <a:srgbClr val="93A299"/>
                </a:solidFill>
                <a:latin typeface="Lucida Sans" pitchFamily="34" charset="0"/>
              </a:rPr>
              <a:t>'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  performs transpose (e.g., turns row into column)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x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1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2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3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 = [1 2 3; 4 5 6]; size(X)    % figure out the size (dimensions) of X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ans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 2     3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X = [1 2 3; 4 5 6]; numel(X)  % total number of entries in X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ans =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 6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Reserved Characters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…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</a:t>
            </a:r>
            <a:r>
              <a:rPr lang="en-US">
                <a:latin typeface="Lucida Sans" pitchFamily="34" charset="0"/>
              </a:rPr>
              <a:t>and</a:t>
            </a:r>
            <a:r>
              <a:rPr lang="en-US">
                <a:solidFill>
                  <a:schemeClr val="hlink"/>
                </a:solidFill>
                <a:latin typeface="Lucida Sans" pitchFamily="34" charset="0"/>
              </a:rPr>
              <a:t>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' </a:t>
            </a:r>
            <a:endParaRPr lang="en-US">
              <a:solidFill>
                <a:srgbClr val="93A2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2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27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!dir     % “!” lets you run a command in MS Windows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Volume in drive C has no label. 		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Volume Serial Number is 6860-EA46 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Directory of C:\Program Files\MATLAB704\work 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01/31/2007  10:56 AM    &lt;DIR&gt;          .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01/31/2007  10:56 AM    &lt;DIR&gt;          ..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06/13/2006  12:09 PM                12 foo.exe </a:t>
            </a:r>
          </a:p>
          <a:p>
            <a:pPr marL="0" indent="0">
              <a:buNone/>
              <a:defRPr/>
            </a:pPr>
            <a:r>
              <a:rPr lang="en-US">
                <a:latin typeface="Lucida Sans" pitchFamily="34" charset="0"/>
              </a:rPr>
              <a:t>              06/13/2006  08:57 AM                77 mkcopy.m </a:t>
            </a:r>
          </a:p>
          <a:p>
            <a:pPr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!ls -l   % “!” lets you run a similar command in Unix/Linux</a:t>
            </a: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total 0</a:t>
            </a: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-rw-r--r--  1 kadin scv 0 Jan 19 15:53 file1.m</a:t>
            </a: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-rw-r--r--  1 kadin scv 0 Jan 19 15:53 file2.m</a:t>
            </a:r>
          </a:p>
          <a:p>
            <a:pPr lvl="1" indent="0">
              <a:buNone/>
              <a:defRPr/>
            </a:pPr>
            <a:r>
              <a:rPr lang="en-US" sz="1800">
                <a:latin typeface="Lucida Sans" pitchFamily="34" charset="0"/>
              </a:rPr>
              <a:t>-rw-r--r--  1 kadin scv 0 Jan 19 15:53 file3.m</a:t>
            </a:r>
          </a:p>
          <a:p>
            <a:pPr lvl="1" indent="0">
              <a:buNone/>
              <a:defRPr/>
            </a:pPr>
            <a:r>
              <a:rPr lang="en-US" sz="1800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sz="1800" i="1">
                <a:solidFill>
                  <a:srgbClr val="93A299"/>
                </a:solidFill>
                <a:latin typeface="Lucida Sans" pitchFamily="34" charset="0"/>
              </a:rPr>
              <a:t>system(‘ls  -l’)   % more general form; also unix(‘ls  -l’)</a:t>
            </a:r>
          </a:p>
          <a:p>
            <a:pPr>
              <a:defRPr/>
            </a:pPr>
            <a:endParaRPr lang="en-US" i="1">
              <a:latin typeface="Lucida Sans" pitchFamily="34" charset="0"/>
            </a:endParaRP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Reserved Character 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! </a:t>
            </a:r>
            <a:r>
              <a:rPr lang="en-US">
                <a:latin typeface="Lucida Sans" pitchFamily="34" charset="0"/>
              </a:rPr>
              <a:t>(or </a:t>
            </a:r>
            <a:r>
              <a:rPr lang="en-US">
                <a:solidFill>
                  <a:srgbClr val="93A299"/>
                </a:solidFill>
                <a:latin typeface="Lucida Sans" pitchFamily="34" charset="0"/>
              </a:rPr>
              <a:t>system</a:t>
            </a:r>
            <a:r>
              <a:rPr lang="en-US">
                <a:latin typeface="Lucida Sans" pitchFamily="34" charset="0"/>
              </a:rPr>
              <a:t>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57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876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a = 1:3;        % a is a row vector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b = 4:6;        % b is a row vector</a:t>
            </a:r>
          </a:p>
          <a:p>
            <a:pPr>
              <a:buFontTx/>
              <a:buNone/>
              <a:defRPr/>
            </a:pPr>
            <a:r>
              <a:rPr lang="en-US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en-US" i="1">
                <a:solidFill>
                  <a:srgbClr val="00CC66"/>
                </a:solidFill>
                <a:latin typeface="Lucida Sans" pitchFamily="34" charset="0"/>
              </a:rPr>
              <a:t> </a:t>
            </a:r>
            <a:r>
              <a:rPr lang="en-US" i="1">
                <a:solidFill>
                  <a:srgbClr val="93A299"/>
                </a:solidFill>
                <a:latin typeface="Lucida Sans" pitchFamily="34" charset="0"/>
              </a:rPr>
              <a:t>c = a + b      % c has same shape as a &amp; b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c =</a:t>
            </a:r>
          </a:p>
          <a:p>
            <a:pPr>
              <a:buFontTx/>
              <a:buNone/>
              <a:defRPr/>
            </a:pPr>
            <a:r>
              <a:rPr lang="en-US">
                <a:latin typeface="Lucida Sans" pitchFamily="34" charset="0"/>
              </a:rPr>
              <a:t>        5     7     9</a:t>
            </a:r>
            <a:endParaRPr lang="en-US">
              <a:solidFill>
                <a:srgbClr val="00CC66"/>
              </a:solidFill>
              <a:latin typeface="Lucida Sans" pitchFamily="34" charset="0"/>
            </a:endParaRPr>
          </a:p>
          <a:p>
            <a:pPr>
              <a:buFontTx/>
              <a:buNone/>
              <a:defRPr/>
            </a:pPr>
            <a:r>
              <a:rPr lang="pt-BR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pt-BR">
                <a:latin typeface="Lucida Sans" pitchFamily="34" charset="0"/>
              </a:rPr>
              <a:t> </a:t>
            </a:r>
            <a:r>
              <a:rPr lang="pt-BR" i="1">
                <a:solidFill>
                  <a:srgbClr val="93A299"/>
                </a:solidFill>
                <a:latin typeface="Lucida Sans" pitchFamily="34" charset="0"/>
              </a:rPr>
              <a:t>A = [a;b]   % combines rows to generate 2x3  matrix A;   A=a;b ?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A =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1     2     3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 4     5     6</a:t>
            </a:r>
          </a:p>
          <a:p>
            <a:pPr>
              <a:buFontTx/>
              <a:buNone/>
              <a:defRPr/>
            </a:pPr>
            <a:r>
              <a:rPr lang="pt-BR">
                <a:solidFill>
                  <a:srgbClr val="00CC66"/>
                </a:solidFill>
                <a:latin typeface="Lucida Sans" pitchFamily="34" charset="0"/>
              </a:rPr>
              <a:t>&gt;&gt;</a:t>
            </a:r>
            <a:r>
              <a:rPr lang="pt-BR">
                <a:latin typeface="Lucida Sans" pitchFamily="34" charset="0"/>
              </a:rPr>
              <a:t> </a:t>
            </a:r>
            <a:r>
              <a:rPr lang="pt-BR" i="1">
                <a:solidFill>
                  <a:srgbClr val="93A299"/>
                </a:solidFill>
                <a:latin typeface="Lucida Sans" pitchFamily="34" charset="0"/>
              </a:rPr>
              <a:t>B = A'    % B is transpose of A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B =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1     4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2     5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     3     6</a:t>
            </a:r>
          </a:p>
          <a:p>
            <a:pPr>
              <a:buFontTx/>
              <a:buNone/>
              <a:defRPr/>
            </a:pPr>
            <a:r>
              <a:rPr lang="pt-BR">
                <a:latin typeface="Lucida Sans" pitchFamily="34" charset="0"/>
              </a:rPr>
              <a:t>Other ways to create B  ?  (hint: with </a:t>
            </a:r>
            <a:r>
              <a:rPr lang="pt-BR" i="1">
                <a:latin typeface="Lucida Sans" pitchFamily="34" charset="0"/>
              </a:rPr>
              <a:t>a</a:t>
            </a:r>
            <a:r>
              <a:rPr lang="pt-BR">
                <a:latin typeface="Lucida Sans" pitchFamily="34" charset="0"/>
              </a:rPr>
              <a:t>  and </a:t>
            </a:r>
            <a:r>
              <a:rPr lang="pt-BR" i="1">
                <a:latin typeface="Lucida Sans" pitchFamily="34" charset="0"/>
              </a:rPr>
              <a:t>b </a:t>
            </a:r>
            <a:r>
              <a:rPr lang="pt-BR">
                <a:latin typeface="Lucida Sans" pitchFamily="34" charset="0"/>
              </a:rPr>
              <a:t>)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6400"/>
            <a:ext cx="8229600" cy="990600"/>
          </a:xfrm>
        </p:spPr>
        <p:txBody>
          <a:bodyPr/>
          <a:lstStyle/>
          <a:p>
            <a:r>
              <a:rPr lang="en-US">
                <a:latin typeface="Lucida Sans" pitchFamily="34" charset="0"/>
              </a:rPr>
              <a:t>Array operations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Introduction to MATLAB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C41-6BBB-4AA5-BB6C-A0D3F52D1CC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10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5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BEC7C1"/>
      </a:hlink>
      <a:folHlink>
        <a:srgbClr val="BEC7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24759</TotalTime>
  <Words>3691</Words>
  <Application>Microsoft Office PowerPoint</Application>
  <PresentationFormat>On-screen Show (4:3)</PresentationFormat>
  <Paragraphs>522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Garamond</vt:lpstr>
      <vt:lpstr>Lucida Console</vt:lpstr>
      <vt:lpstr>Lucida Sans</vt:lpstr>
      <vt:lpstr>Osaka</vt:lpstr>
      <vt:lpstr>Times</vt:lpstr>
      <vt:lpstr>Wingdings</vt:lpstr>
      <vt:lpstr>Clarity</vt:lpstr>
      <vt:lpstr>Custom Design</vt:lpstr>
      <vt:lpstr>Equation</vt:lpstr>
      <vt:lpstr>Introduction to MATLAB</vt:lpstr>
      <vt:lpstr>What is MATrix LABoratory ?</vt:lpstr>
      <vt:lpstr>Getting Started With MATLAB </vt:lpstr>
      <vt:lpstr>Rules on Variables and File Names</vt:lpstr>
      <vt:lpstr>Reserved Characters    %   =   ;   ,</vt:lpstr>
      <vt:lpstr>Reserved Characters  :   [ ]   (  )</vt:lpstr>
      <vt:lpstr>Reserved Characters  … and  ' </vt:lpstr>
      <vt:lpstr>Reserved Character  ! (or system)</vt:lpstr>
      <vt:lpstr>Array operations</vt:lpstr>
      <vt:lpstr>Matrix Operations</vt:lpstr>
      <vt:lpstr>Data Precisions</vt:lpstr>
      <vt:lpstr>For Loops </vt:lpstr>
      <vt:lpstr>if Conditional </vt:lpstr>
      <vt:lpstr>Cell Arrays </vt:lpstr>
      <vt:lpstr>Structures</vt:lpstr>
      <vt:lpstr>File Types</vt:lpstr>
      <vt:lpstr>Script m-file </vt:lpstr>
      <vt:lpstr>Function m-files</vt:lpstr>
      <vt:lpstr>Script or Function m-file ?</vt:lpstr>
      <vt:lpstr>Some Frequently Used Functions</vt:lpstr>
      <vt:lpstr>MATLAB Graphics</vt:lpstr>
      <vt:lpstr>Line Plot</vt:lpstr>
      <vt:lpstr>Line Plot</vt:lpstr>
      <vt:lpstr>Line Plot</vt:lpstr>
      <vt:lpstr>Customizing Graphical Effects</vt:lpstr>
      <vt:lpstr>Save A Plot With print</vt:lpstr>
      <vt:lpstr>2D Bar Graph</vt:lpstr>
      <vt:lpstr>Use MATLAB Command or Function ?</vt:lpstr>
      <vt:lpstr>Surface Plot</vt:lpstr>
      <vt:lpstr>Contour Plots</vt:lpstr>
      <vt:lpstr>Integration  Example</vt:lpstr>
      <vt:lpstr>Integration  Example — using for-loop</vt:lpstr>
      <vt:lpstr>Integration  Example — using vector form</vt:lpstr>
      <vt:lpstr>Hands On Exercise</vt:lpstr>
      <vt:lpstr>Hands On Exercise Solution</vt:lpstr>
      <vt:lpstr>Useful SCV Info</vt:lpstr>
    </vt:vector>
  </TitlesOfParts>
  <Company>Boston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Sondak</dc:creator>
  <cp:lastModifiedBy>Λογαριασμός Microsoft</cp:lastModifiedBy>
  <cp:revision>213</cp:revision>
  <cp:lastPrinted>2012-06-11T19:50:22Z</cp:lastPrinted>
  <dcterms:created xsi:type="dcterms:W3CDTF">2011-01-14T19:12:41Z</dcterms:created>
  <dcterms:modified xsi:type="dcterms:W3CDTF">2024-05-10T13:29:07Z</dcterms:modified>
</cp:coreProperties>
</file>