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8"/>
  </p:notesMasterIdLst>
  <p:sldIdLst>
    <p:sldId id="256" r:id="rId2"/>
    <p:sldId id="257" r:id="rId3"/>
    <p:sldId id="287" r:id="rId4"/>
    <p:sldId id="298" r:id="rId5"/>
    <p:sldId id="258" r:id="rId6"/>
    <p:sldId id="273" r:id="rId7"/>
    <p:sldId id="260" r:id="rId8"/>
    <p:sldId id="262" r:id="rId9"/>
    <p:sldId id="264" r:id="rId10"/>
    <p:sldId id="265" r:id="rId11"/>
    <p:sldId id="268" r:id="rId12"/>
    <p:sldId id="271" r:id="rId13"/>
    <p:sldId id="304" r:id="rId14"/>
    <p:sldId id="305" r:id="rId15"/>
    <p:sldId id="306" r:id="rId16"/>
    <p:sldId id="307" r:id="rId17"/>
    <p:sldId id="308" r:id="rId18"/>
    <p:sldId id="309" r:id="rId19"/>
    <p:sldId id="274" r:id="rId20"/>
    <p:sldId id="275" r:id="rId21"/>
    <p:sldId id="288" r:id="rId22"/>
    <p:sldId id="276" r:id="rId23"/>
    <p:sldId id="326" r:id="rId24"/>
    <p:sldId id="327" r:id="rId25"/>
    <p:sldId id="277" r:id="rId26"/>
    <p:sldId id="278" r:id="rId27"/>
    <p:sldId id="279" r:id="rId28"/>
    <p:sldId id="280" r:id="rId29"/>
    <p:sldId id="313" r:id="rId30"/>
    <p:sldId id="314" r:id="rId31"/>
    <p:sldId id="315" r:id="rId32"/>
    <p:sldId id="317" r:id="rId33"/>
    <p:sldId id="319" r:id="rId34"/>
    <p:sldId id="318" r:id="rId35"/>
    <p:sldId id="281" r:id="rId36"/>
    <p:sldId id="320" r:id="rId37"/>
    <p:sldId id="321" r:id="rId38"/>
    <p:sldId id="322" r:id="rId39"/>
    <p:sldId id="323" r:id="rId40"/>
    <p:sldId id="290" r:id="rId41"/>
    <p:sldId id="324" r:id="rId42"/>
    <p:sldId id="325" r:id="rId43"/>
    <p:sldId id="282" r:id="rId44"/>
    <p:sldId id="310" r:id="rId45"/>
    <p:sldId id="311" r:id="rId46"/>
    <p:sldId id="312" r:id="rId47"/>
    <p:sldId id="299" r:id="rId48"/>
    <p:sldId id="300" r:id="rId49"/>
    <p:sldId id="295" r:id="rId50"/>
    <p:sldId id="296" r:id="rId51"/>
    <p:sldId id="297" r:id="rId52"/>
    <p:sldId id="259" r:id="rId53"/>
    <p:sldId id="302" r:id="rId54"/>
    <p:sldId id="261" r:id="rId55"/>
    <p:sldId id="303" r:id="rId56"/>
    <p:sldId id="263" r:id="rId57"/>
  </p:sldIdLst>
  <p:sldSz cx="12192000" cy="6858000"/>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8AAD73D8-3C8E-4B4C-849F-79DF50683960}" type="datetimeFigureOut">
              <a:rPr lang="el-GR"/>
              <a:pPr>
                <a:defRPr/>
              </a:pPr>
              <a:t>15/3/2023</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noProof="0"/>
              <a:t>Επεξεργασία στυλ υποδείγματος κειμένου</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4E1FB2DE-A1FA-47AE-A0D0-84D96E31AC72}"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Θέση εικόνας διαφάνειας 1"/>
          <p:cNvSpPr>
            <a:spLocks noGrp="1" noRot="1" noChangeAspect="1"/>
          </p:cNvSpPr>
          <p:nvPr>
            <p:ph type="sldImg"/>
          </p:nvPr>
        </p:nvSpPr>
        <p:spPr bwMode="auto">
          <a:noFill/>
          <a:ln>
            <a:solidFill>
              <a:srgbClr val="000000"/>
            </a:solidFill>
            <a:miter lim="800000"/>
            <a:headEnd/>
            <a:tailEnd/>
          </a:ln>
        </p:spPr>
      </p:sp>
      <p:sp>
        <p:nvSpPr>
          <p:cNvPr id="39938" name="Θέση σημειώσεων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l-GR"/>
          </a:p>
        </p:txBody>
      </p:sp>
      <p:sp>
        <p:nvSpPr>
          <p:cNvPr id="39939" name="Θέση αριθμού διαφάνειας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EA5778F-D464-4CB2-86B3-2220AC0DA5D0}" type="slidenum">
              <a:rPr lang="el-GR">
                <a:cs typeface="Arial" charset="0"/>
              </a:rPr>
              <a:pPr fontAlgn="base">
                <a:spcBef>
                  <a:spcPct val="0"/>
                </a:spcBef>
                <a:spcAft>
                  <a:spcPct val="0"/>
                </a:spcAft>
              </a:pPr>
              <a:t>27</a:t>
            </a:fld>
            <a:endParaRPr lang="el-GR">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p:cNvSpPr>
            <a:spLocks noGrp="1"/>
          </p:cNvSpPr>
          <p:nvPr>
            <p:ph type="dt" sz="half" idx="10"/>
          </p:nvPr>
        </p:nvSpPr>
        <p:spPr/>
        <p:txBody>
          <a:bodyPr/>
          <a:lstStyle>
            <a:lvl1pPr>
              <a:defRPr/>
            </a:lvl1pPr>
          </a:lstStyle>
          <a:p>
            <a:pPr>
              <a:defRPr/>
            </a:pPr>
            <a:fld id="{E9E1C108-51B6-4DCA-87B7-4FBA0600FF1C}" type="datetimeFigureOut">
              <a:rPr lang="el-GR"/>
              <a:pPr>
                <a:defRPr/>
              </a:pPr>
              <a:t>15/3/2023</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0BED480A-510C-4848-A7A6-4786DB32DA04}"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lvl1pPr>
              <a:defRPr/>
            </a:lvl1pPr>
          </a:lstStyle>
          <a:p>
            <a:pPr>
              <a:defRPr/>
            </a:pPr>
            <a:fld id="{C1E54A17-A61C-4E75-A61A-3908070732B8}" type="datetimeFigureOut">
              <a:rPr lang="el-GR"/>
              <a:pPr>
                <a:defRPr/>
              </a:pPr>
              <a:t>15/3/2023</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71A6016E-ADCA-40A4-874C-429448711022}"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lvl1pPr>
              <a:defRPr/>
            </a:lvl1pPr>
          </a:lstStyle>
          <a:p>
            <a:pPr>
              <a:defRPr/>
            </a:pPr>
            <a:fld id="{855D8D6D-B094-4985-9E45-C6C335A2BAB7}" type="datetimeFigureOut">
              <a:rPr lang="el-GR"/>
              <a:pPr>
                <a:defRPr/>
              </a:pPr>
              <a:t>15/3/2023</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E0E47463-AB8D-4167-AF3F-11769D4831DF}"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lvl1pPr>
              <a:defRPr/>
            </a:lvl1pPr>
          </a:lstStyle>
          <a:p>
            <a:pPr>
              <a:defRPr/>
            </a:pPr>
            <a:fld id="{237A5770-0683-43DD-83AD-3C5AF96DEF3F}" type="datetimeFigureOut">
              <a:rPr lang="el-GR"/>
              <a:pPr>
                <a:defRPr/>
              </a:pPr>
              <a:t>15/3/2023</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F81B2D07-9473-4C5D-A1B0-36A582E3C9C8}"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pPr>
              <a:defRPr/>
            </a:pPr>
            <a:fld id="{B49697B8-55C5-4CF7-BBE7-0AA27139D413}" type="datetimeFigureOut">
              <a:rPr lang="el-GR"/>
              <a:pPr>
                <a:defRPr/>
              </a:pPr>
              <a:t>15/3/2023</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66327E68-743A-4A66-9D49-7B8FF7F47009}"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3"/>
          <p:cNvSpPr>
            <a:spLocks noGrp="1"/>
          </p:cNvSpPr>
          <p:nvPr>
            <p:ph type="dt" sz="half" idx="10"/>
          </p:nvPr>
        </p:nvSpPr>
        <p:spPr/>
        <p:txBody>
          <a:bodyPr/>
          <a:lstStyle>
            <a:lvl1pPr>
              <a:defRPr/>
            </a:lvl1pPr>
          </a:lstStyle>
          <a:p>
            <a:pPr>
              <a:defRPr/>
            </a:pPr>
            <a:fld id="{8A147F79-6AFE-4EF0-B90E-D45AE1AF84A0}" type="datetimeFigureOut">
              <a:rPr lang="el-GR"/>
              <a:pPr>
                <a:defRPr/>
              </a:pPr>
              <a:t>15/3/2023</a:t>
            </a:fld>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7A1A8CF0-585C-4DE3-877A-EC0F6EFFEC2A}"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3"/>
          <p:cNvSpPr>
            <a:spLocks noGrp="1"/>
          </p:cNvSpPr>
          <p:nvPr>
            <p:ph type="dt" sz="half" idx="10"/>
          </p:nvPr>
        </p:nvSpPr>
        <p:spPr/>
        <p:txBody>
          <a:bodyPr/>
          <a:lstStyle>
            <a:lvl1pPr>
              <a:defRPr/>
            </a:lvl1pPr>
          </a:lstStyle>
          <a:p>
            <a:pPr>
              <a:defRPr/>
            </a:pPr>
            <a:fld id="{912AD18F-DFB5-4E40-9C37-74A702F74669}" type="datetimeFigureOut">
              <a:rPr lang="el-GR"/>
              <a:pPr>
                <a:defRPr/>
              </a:pPr>
              <a:t>15/3/2023</a:t>
            </a:fld>
            <a:endParaRPr lang="el-GR"/>
          </a:p>
        </p:txBody>
      </p:sp>
      <p:sp>
        <p:nvSpPr>
          <p:cNvPr id="8" name="Θέση υποσέλιδου 4"/>
          <p:cNvSpPr>
            <a:spLocks noGrp="1"/>
          </p:cNvSpPr>
          <p:nvPr>
            <p:ph type="ftr" sz="quarter" idx="11"/>
          </p:nvPr>
        </p:nvSpPr>
        <p:spPr/>
        <p:txBody>
          <a:bodyPr/>
          <a:lstStyle>
            <a:lvl1pPr>
              <a:defRPr/>
            </a:lvl1pPr>
          </a:lstStyle>
          <a:p>
            <a:pPr>
              <a:defRPr/>
            </a:pPr>
            <a:endParaRPr lang="el-GR"/>
          </a:p>
        </p:txBody>
      </p:sp>
      <p:sp>
        <p:nvSpPr>
          <p:cNvPr id="9" name="Θέση αριθμού διαφάνειας 5"/>
          <p:cNvSpPr>
            <a:spLocks noGrp="1"/>
          </p:cNvSpPr>
          <p:nvPr>
            <p:ph type="sldNum" sz="quarter" idx="12"/>
          </p:nvPr>
        </p:nvSpPr>
        <p:spPr/>
        <p:txBody>
          <a:bodyPr/>
          <a:lstStyle>
            <a:lvl1pPr>
              <a:defRPr/>
            </a:lvl1pPr>
          </a:lstStyle>
          <a:p>
            <a:pPr>
              <a:defRPr/>
            </a:pPr>
            <a:fld id="{22026AD8-F83C-4829-99CB-28718F0DA14B}"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3"/>
          <p:cNvSpPr>
            <a:spLocks noGrp="1"/>
          </p:cNvSpPr>
          <p:nvPr>
            <p:ph type="dt" sz="half" idx="10"/>
          </p:nvPr>
        </p:nvSpPr>
        <p:spPr/>
        <p:txBody>
          <a:bodyPr/>
          <a:lstStyle>
            <a:lvl1pPr>
              <a:defRPr/>
            </a:lvl1pPr>
          </a:lstStyle>
          <a:p>
            <a:pPr>
              <a:defRPr/>
            </a:pPr>
            <a:fld id="{0912877D-0334-4D78-B170-C2A6C95FDD68}" type="datetimeFigureOut">
              <a:rPr lang="el-GR"/>
              <a:pPr>
                <a:defRPr/>
              </a:pPr>
              <a:t>15/3/2023</a:t>
            </a:fld>
            <a:endParaRPr lang="el-GR"/>
          </a:p>
        </p:txBody>
      </p:sp>
      <p:sp>
        <p:nvSpPr>
          <p:cNvPr id="4" name="Θέση υποσέλιδου 4"/>
          <p:cNvSpPr>
            <a:spLocks noGrp="1"/>
          </p:cNvSpPr>
          <p:nvPr>
            <p:ph type="ftr" sz="quarter" idx="11"/>
          </p:nvPr>
        </p:nvSpPr>
        <p:spPr/>
        <p:txBody>
          <a:bodyPr/>
          <a:lstStyle>
            <a:lvl1pPr>
              <a:defRPr/>
            </a:lvl1pPr>
          </a:lstStyle>
          <a:p>
            <a:pPr>
              <a:defRPr/>
            </a:pPr>
            <a:endParaRPr lang="el-GR"/>
          </a:p>
        </p:txBody>
      </p:sp>
      <p:sp>
        <p:nvSpPr>
          <p:cNvPr id="5" name="Θέση αριθμού διαφάνειας 5"/>
          <p:cNvSpPr>
            <a:spLocks noGrp="1"/>
          </p:cNvSpPr>
          <p:nvPr>
            <p:ph type="sldNum" sz="quarter" idx="12"/>
          </p:nvPr>
        </p:nvSpPr>
        <p:spPr/>
        <p:txBody>
          <a:bodyPr/>
          <a:lstStyle>
            <a:lvl1pPr>
              <a:defRPr/>
            </a:lvl1pPr>
          </a:lstStyle>
          <a:p>
            <a:pPr>
              <a:defRPr/>
            </a:pPr>
            <a:fld id="{7C3271BF-A3CF-4257-9859-B8E7AD4A0CC0}"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3"/>
          <p:cNvSpPr>
            <a:spLocks noGrp="1"/>
          </p:cNvSpPr>
          <p:nvPr>
            <p:ph type="dt" sz="half" idx="10"/>
          </p:nvPr>
        </p:nvSpPr>
        <p:spPr/>
        <p:txBody>
          <a:bodyPr/>
          <a:lstStyle>
            <a:lvl1pPr>
              <a:defRPr/>
            </a:lvl1pPr>
          </a:lstStyle>
          <a:p>
            <a:pPr>
              <a:defRPr/>
            </a:pPr>
            <a:fld id="{DA4FD7D9-00FF-4F47-AA30-BBDCDD38563B}" type="datetimeFigureOut">
              <a:rPr lang="el-GR"/>
              <a:pPr>
                <a:defRPr/>
              </a:pPr>
              <a:t>15/3/2023</a:t>
            </a:fld>
            <a:endParaRPr lang="el-GR"/>
          </a:p>
        </p:txBody>
      </p:sp>
      <p:sp>
        <p:nvSpPr>
          <p:cNvPr id="3" name="Θέση υποσέλιδου 4"/>
          <p:cNvSpPr>
            <a:spLocks noGrp="1"/>
          </p:cNvSpPr>
          <p:nvPr>
            <p:ph type="ftr" sz="quarter" idx="11"/>
          </p:nvPr>
        </p:nvSpPr>
        <p:spPr/>
        <p:txBody>
          <a:bodyPr/>
          <a:lstStyle>
            <a:lvl1pPr>
              <a:defRPr/>
            </a:lvl1pPr>
          </a:lstStyle>
          <a:p>
            <a:pPr>
              <a:defRPr/>
            </a:pPr>
            <a:endParaRPr lang="el-GR"/>
          </a:p>
        </p:txBody>
      </p:sp>
      <p:sp>
        <p:nvSpPr>
          <p:cNvPr id="4" name="Θέση αριθμού διαφάνειας 5"/>
          <p:cNvSpPr>
            <a:spLocks noGrp="1"/>
          </p:cNvSpPr>
          <p:nvPr>
            <p:ph type="sldNum" sz="quarter" idx="12"/>
          </p:nvPr>
        </p:nvSpPr>
        <p:spPr/>
        <p:txBody>
          <a:bodyPr/>
          <a:lstStyle>
            <a:lvl1pPr>
              <a:defRPr/>
            </a:lvl1pPr>
          </a:lstStyle>
          <a:p>
            <a:pPr>
              <a:defRPr/>
            </a:pPr>
            <a:fld id="{7D6A4780-EC33-416B-AFAF-53625D5E310B}"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13D5FC7F-3C7F-49D7-A0D3-9E0CE4ECBD30}" type="datetimeFigureOut">
              <a:rPr lang="el-GR"/>
              <a:pPr>
                <a:defRPr/>
              </a:pPr>
              <a:t>15/3/2023</a:t>
            </a:fld>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529633CC-8D0F-4067-893F-0F3EB5CBD252}"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C82649AB-BA0B-4B6A-AB23-6AAE26A2A656}" type="datetimeFigureOut">
              <a:rPr lang="el-GR"/>
              <a:pPr>
                <a:defRPr/>
              </a:pPr>
              <a:t>15/3/2023</a:t>
            </a:fld>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D56DC2CE-6CE6-4F00-BC8B-26EB9DE801A9}"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a:t>Κάντε κλικ για να επεξεργαστείτε τον τίτλο υποδείγματος</a:t>
            </a:r>
          </a:p>
        </p:txBody>
      </p:sp>
      <p:sp>
        <p:nvSpPr>
          <p:cNvPr id="1027" name="Θέση κειμένου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6DA9DFA5-9167-416F-BA74-3008F67484F6}" type="datetimeFigureOut">
              <a:rPr lang="el-GR"/>
              <a:pPr>
                <a:defRPr/>
              </a:pPr>
              <a:t>15/3/2023</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4BC682D2-5D97-47AE-83EC-93B0743CE0E9}"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itchFamily="34" charset="0"/>
        </a:defRPr>
      </a:lvl2pPr>
      <a:lvl3pPr algn="l" rtl="0" fontAlgn="base">
        <a:lnSpc>
          <a:spcPct val="90000"/>
        </a:lnSpc>
        <a:spcBef>
          <a:spcPct val="0"/>
        </a:spcBef>
        <a:spcAft>
          <a:spcPct val="0"/>
        </a:spcAft>
        <a:defRPr sz="4400">
          <a:solidFill>
            <a:schemeClr val="tx1"/>
          </a:solidFill>
          <a:latin typeface="Calibri Light" pitchFamily="34" charset="0"/>
        </a:defRPr>
      </a:lvl3pPr>
      <a:lvl4pPr algn="l" rtl="0" fontAlgn="base">
        <a:lnSpc>
          <a:spcPct val="90000"/>
        </a:lnSpc>
        <a:spcBef>
          <a:spcPct val="0"/>
        </a:spcBef>
        <a:spcAft>
          <a:spcPct val="0"/>
        </a:spcAft>
        <a:defRPr sz="4400">
          <a:solidFill>
            <a:schemeClr val="tx1"/>
          </a:solidFill>
          <a:latin typeface="Calibri Light" pitchFamily="34" charset="0"/>
        </a:defRPr>
      </a:lvl4pPr>
      <a:lvl5pPr algn="l" rtl="0" fontAlgn="base">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fontAlgn="base">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Τίτλος 1"/>
          <p:cNvSpPr>
            <a:spLocks noGrp="1"/>
          </p:cNvSpPr>
          <p:nvPr>
            <p:ph type="ctrTitle"/>
          </p:nvPr>
        </p:nvSpPr>
        <p:spPr/>
        <p:txBody>
          <a:bodyPr/>
          <a:lstStyle/>
          <a:p>
            <a:r>
              <a:rPr lang="el-GR"/>
              <a:t>ΤΕΤΑΡΤΗ ΕΝΕΡΓΕΙΑΚΗ ΔΕΣΜΗ</a:t>
            </a:r>
            <a:r>
              <a:rPr lang="en-US"/>
              <a:t> </a:t>
            </a:r>
            <a:endParaRPr lang="el-GR"/>
          </a:p>
        </p:txBody>
      </p:sp>
      <p:sp>
        <p:nvSpPr>
          <p:cNvPr id="14338" name="Υπότιτλος 2"/>
          <p:cNvSpPr>
            <a:spLocks noGrp="1"/>
          </p:cNvSpPr>
          <p:nvPr>
            <p:ph type="subTitle" idx="1"/>
          </p:nvPr>
        </p:nvSpPr>
        <p:spPr>
          <a:xfrm>
            <a:off x="1558925" y="3619500"/>
            <a:ext cx="9144000" cy="1655763"/>
          </a:xfrm>
        </p:spPr>
        <p:txBody>
          <a:bodyPr/>
          <a:lstStyle/>
          <a:p>
            <a:r>
              <a:rPr lang="el-GR">
                <a:latin typeface="Arial" charset="0"/>
              </a:rPr>
              <a:t>Ηλιόπουλος Κωνσταντίνος, Ομ. Καθηγητής Δημοκριτείου Πανεπιστημίου Θράκης, Δικαστής Γενικού Δικαστηρίου ΕΕ </a:t>
            </a:r>
          </a:p>
          <a:p>
            <a:r>
              <a:rPr lang="el-GR">
                <a:latin typeface="Arial" charset="0"/>
              </a:rPr>
              <a:t>Αργαλιάς Παναγιώτης ΔΝ, Δικηγόρος</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Τίτλος 1"/>
          <p:cNvSpPr>
            <a:spLocks noGrp="1"/>
          </p:cNvSpPr>
          <p:nvPr>
            <p:ph type="title"/>
          </p:nvPr>
        </p:nvSpPr>
        <p:spPr/>
        <p:txBody>
          <a:bodyPr/>
          <a:lstStyle/>
          <a:p>
            <a:pPr algn="just"/>
            <a:r>
              <a:rPr lang="el-GR"/>
              <a:t>Οδηγία 2019/944 για την αγορά ηλεκτρικής ενέργειας </a:t>
            </a:r>
          </a:p>
        </p:txBody>
      </p:sp>
      <p:sp>
        <p:nvSpPr>
          <p:cNvPr id="23554" name="Θέση περιεχομένου 2"/>
          <p:cNvSpPr>
            <a:spLocks noGrp="1"/>
          </p:cNvSpPr>
          <p:nvPr>
            <p:ph idx="1"/>
          </p:nvPr>
        </p:nvSpPr>
        <p:spPr/>
        <p:txBody>
          <a:bodyPr/>
          <a:lstStyle/>
          <a:p>
            <a:pPr algn="just">
              <a:lnSpc>
                <a:spcPct val="150000"/>
              </a:lnSpc>
              <a:spcBef>
                <a:spcPct val="0"/>
              </a:spcBef>
            </a:pPr>
            <a:r>
              <a:rPr lang="el-GR"/>
              <a:t>Οι καταναλωτές στο επίκεντρο της αγοράς ενέργειας</a:t>
            </a:r>
          </a:p>
          <a:p>
            <a:pPr algn="just">
              <a:lnSpc>
                <a:spcPct val="150000"/>
              </a:lnSpc>
              <a:spcBef>
                <a:spcPct val="0"/>
              </a:spcBef>
            </a:pPr>
            <a:r>
              <a:rPr lang="el-GR"/>
              <a:t>Ενίσχυση της αυτοπαραγωγής </a:t>
            </a:r>
          </a:p>
          <a:p>
            <a:pPr algn="just">
              <a:lnSpc>
                <a:spcPct val="150000"/>
              </a:lnSpc>
              <a:spcBef>
                <a:spcPct val="0"/>
              </a:spcBef>
            </a:pPr>
            <a:r>
              <a:rPr lang="el-GR"/>
              <a:t>Τοπικές ενεργειακές κοινότητες μπορεί να αποτελέσουν αποτελεσματικό εργαλείο για τη διαχείριση της ενέργειας σε επίπεδο κοινότητας</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Τίτλος 1"/>
          <p:cNvSpPr>
            <a:spLocks noGrp="1"/>
          </p:cNvSpPr>
          <p:nvPr>
            <p:ph type="title"/>
          </p:nvPr>
        </p:nvSpPr>
        <p:spPr/>
        <p:txBody>
          <a:bodyPr/>
          <a:lstStyle/>
          <a:p>
            <a:r>
              <a:rPr lang="el-GR"/>
              <a:t>Οδηγία 2019/944 για την αγορά ηλεκτρικής ενέργειας </a:t>
            </a:r>
          </a:p>
        </p:txBody>
      </p:sp>
      <p:sp>
        <p:nvSpPr>
          <p:cNvPr id="24578" name="Θέση περιεχομένου 2"/>
          <p:cNvSpPr>
            <a:spLocks noGrp="1"/>
          </p:cNvSpPr>
          <p:nvPr>
            <p:ph idx="1"/>
          </p:nvPr>
        </p:nvSpPr>
        <p:spPr/>
        <p:txBody>
          <a:bodyPr/>
          <a:lstStyle/>
          <a:p>
            <a:pPr algn="just"/>
            <a:r>
              <a:rPr lang="el-GR"/>
              <a:t>Ανάγκη οι Διαχειριστές Συστημάτων Διανομής (ΔΣΔ) να διαχειριστούν ορισμένες από τις προκλήσεις που συνδέονται με τη μεταβλητή ηλεκτροπαραγωγή σε πιο τοπικό επίπεδο (π.χ. με τη διαχείριση των τοπικών ευέλικτων πόρων) για να μειωθεί σημαντικά το κόστος του δικτύου. </a:t>
            </a:r>
          </a:p>
          <a:p>
            <a:pPr algn="just"/>
            <a:r>
              <a:rPr lang="el-GR"/>
              <a:t>Συντονισμένη ευρωπαϊκή εκτίμηση επάρκειας, με βάση κοινά συμφωνηθείσα μεθοδολογία, προκειμένου να αποκτήσουμε ρεαλιστική εικόνα των ενδεχόμενων παραγωγικών αναγκών, λαμβάνοντας υπόψη την ενοποίηση των αγορών ηλεκτρικής ενέργειας και τις δυνητικές ροές από άλλες χώρες.</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Τίτλος 1"/>
          <p:cNvSpPr>
            <a:spLocks noGrp="1"/>
          </p:cNvSpPr>
          <p:nvPr>
            <p:ph type="title"/>
          </p:nvPr>
        </p:nvSpPr>
        <p:spPr/>
        <p:txBody>
          <a:bodyPr/>
          <a:lstStyle/>
          <a:p>
            <a:r>
              <a:rPr lang="el-GR"/>
              <a:t>Οδηγία 2019/944 για την αγορά ηλεκτρικής ενέργειας </a:t>
            </a:r>
          </a:p>
        </p:txBody>
      </p:sp>
      <p:sp>
        <p:nvSpPr>
          <p:cNvPr id="3" name="Θέση περιεχομένου 2"/>
          <p:cNvSpPr>
            <a:spLocks noGrp="1"/>
          </p:cNvSpPr>
          <p:nvPr>
            <p:ph idx="1"/>
          </p:nvPr>
        </p:nvSpPr>
        <p:spPr/>
        <p:txBody>
          <a:bodyPr rtlCol="0">
            <a:normAutofit fontScale="92500" lnSpcReduction="20000"/>
          </a:bodyPr>
          <a:lstStyle/>
          <a:p>
            <a:pPr algn="just" fontAlgn="auto">
              <a:spcAft>
                <a:spcPts val="0"/>
              </a:spcAft>
              <a:buFont typeface="Arial" panose="020B0604020202020204" pitchFamily="34" charset="0"/>
              <a:buChar char="•"/>
              <a:defRPr/>
            </a:pPr>
            <a:r>
              <a:rPr lang="el-GR" dirty="0"/>
              <a:t>Νέες Διατάξεις </a:t>
            </a:r>
          </a:p>
          <a:p>
            <a:pPr algn="just" fontAlgn="auto">
              <a:spcAft>
                <a:spcPts val="0"/>
              </a:spcAft>
              <a:buFont typeface="Arial" panose="020B0604020202020204" pitchFamily="34" charset="0"/>
              <a:buChar char="•"/>
              <a:defRPr/>
            </a:pPr>
            <a:r>
              <a:rPr lang="el-GR" dirty="0"/>
              <a:t>Άρθρο 3 απευθύνεται στα κράτη μέλη και ορίζει ότι </a:t>
            </a:r>
          </a:p>
          <a:p>
            <a:pPr algn="just">
              <a:spcAft>
                <a:spcPts val="0"/>
              </a:spcAft>
              <a:buFont typeface="Arial" panose="020B0604020202020204" pitchFamily="34" charset="0"/>
              <a:buChar char="•"/>
              <a:defRPr/>
            </a:pPr>
            <a:r>
              <a:rPr lang="el-GR" dirty="0"/>
              <a:t>Τα κράτη μέλη μεριμνούν ώστε η εθνική τους νομοθεσία να μην παρεμποδίζει αδικαιολόγητα τις διασυνοριακές ροές ηλεκτρικής ενέργειας, τη συμμετοχή των καταναλωτών, τις επενδύσεις στην ευέλικτη παραγωγή ενέργειας, την αποθήκευση ενέργειας, την ανάπτυξη της ηλεκτροκίνησης ή νέων γραμμών διασύνδεσης, και ώστε οι τιμές της ηλεκτρικής ενέργειας να αποτυπώνουν την πραγματική ζήτηση και προσφορά.</a:t>
            </a:r>
          </a:p>
          <a:p>
            <a:pPr algn="just">
              <a:spcAft>
                <a:spcPts val="0"/>
              </a:spcAft>
              <a:buFont typeface="Arial" panose="020B0604020202020204" pitchFamily="34" charset="0"/>
              <a:buChar char="•"/>
              <a:defRPr/>
            </a:pPr>
            <a:r>
              <a:rPr lang="el-GR" dirty="0"/>
              <a:t>Επίσης τα κράτη μέλη διασφαλίζουν ότι δεν υφίστανται αδικαιολόγητοι φραγμοί στην είσοδο και την έξοδο από την αγορά για τις επιχειρήσεις παραγωγής ηλεκτρικής ενέργειας και τις επιχειρήσεις προμήθειας ηλεκτρικής ενέργειας.</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Τίτλος 1"/>
          <p:cNvSpPr>
            <a:spLocks noGrp="1"/>
          </p:cNvSpPr>
          <p:nvPr>
            <p:ph type="title"/>
          </p:nvPr>
        </p:nvSpPr>
        <p:spPr/>
        <p:txBody>
          <a:bodyPr/>
          <a:lstStyle/>
          <a:p>
            <a:r>
              <a:rPr lang="el-GR"/>
              <a:t>Οδηγία 2019/944 για την αγορά ηλεκτρικής ενέργειας </a:t>
            </a:r>
          </a:p>
        </p:txBody>
      </p:sp>
      <p:sp>
        <p:nvSpPr>
          <p:cNvPr id="26626" name="Θέση περιεχομένου 2"/>
          <p:cNvSpPr>
            <a:spLocks noGrp="1"/>
          </p:cNvSpPr>
          <p:nvPr>
            <p:ph idx="1"/>
          </p:nvPr>
        </p:nvSpPr>
        <p:spPr/>
        <p:txBody>
          <a:bodyPr/>
          <a:lstStyle/>
          <a:p>
            <a:pPr algn="just">
              <a:lnSpc>
                <a:spcPct val="150000"/>
              </a:lnSpc>
              <a:spcBef>
                <a:spcPct val="0"/>
              </a:spcBef>
            </a:pPr>
            <a:r>
              <a:rPr lang="el-GR"/>
              <a:t>Τα κράτη μέλη μεριμνούν ώστε όλοι οι πελάτες να είναι ελεύθεροι να αγοράζουν ηλεκτρική ενέργεια από τον προμηθευτή της επιλογής τους και διασφαλίζουν ότι όλοι οι πελάτες είναι ελεύθεροι να συνάπτουν ταυτόχρονα περισσότερες από μία συμβάσεις προμήθειας ηλεκτρικής ενέργειας, με την προϋπόθεση ότι έχουν καθοριστεί τα απαιτούμενα σημεία σύνδεσης και μέτρησης.</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Τίτλος 1"/>
          <p:cNvSpPr>
            <a:spLocks noGrp="1"/>
          </p:cNvSpPr>
          <p:nvPr>
            <p:ph type="title"/>
          </p:nvPr>
        </p:nvSpPr>
        <p:spPr/>
        <p:txBody>
          <a:bodyPr/>
          <a:lstStyle/>
          <a:p>
            <a:r>
              <a:rPr lang="el-GR"/>
              <a:t>Οδηγία 2019/944 για την αγορά ηλεκτρικής ενέργειας </a:t>
            </a:r>
          </a:p>
        </p:txBody>
      </p:sp>
      <p:sp>
        <p:nvSpPr>
          <p:cNvPr id="3" name="Θέση περιεχομένου 2"/>
          <p:cNvSpPr>
            <a:spLocks noGrp="1"/>
          </p:cNvSpPr>
          <p:nvPr>
            <p:ph idx="1"/>
          </p:nvPr>
        </p:nvSpPr>
        <p:spPr/>
        <p:txBody>
          <a:bodyPr rtlCol="0">
            <a:normAutofit fontScale="85000" lnSpcReduction="10000"/>
          </a:bodyPr>
          <a:lstStyle/>
          <a:p>
            <a:pPr algn="just" fontAlgn="auto">
              <a:spcAft>
                <a:spcPts val="0"/>
              </a:spcAft>
              <a:buFont typeface="Arial" panose="020B0604020202020204" pitchFamily="34" charset="0"/>
              <a:buChar char="•"/>
              <a:defRPr/>
            </a:pPr>
            <a:r>
              <a:rPr lang="el-GR" dirty="0"/>
              <a:t>Άρθρο 5 </a:t>
            </a:r>
            <a:endParaRPr lang="en-US" dirty="0"/>
          </a:p>
          <a:p>
            <a:pPr algn="just" fontAlgn="auto">
              <a:spcAft>
                <a:spcPts val="0"/>
              </a:spcAft>
              <a:buFont typeface="Arial" panose="020B0604020202020204" pitchFamily="34" charset="0"/>
              <a:buChar char="•"/>
              <a:defRPr/>
            </a:pPr>
            <a:r>
              <a:rPr lang="el-GR" dirty="0"/>
              <a:t>Οι προμηθευτές είναι ελεύθεροι να καθορίζουν την τιμή στην οποία παρέχουν ηλεκτρική ενέργεια στους πελάτες. Τα κράτη μέλη λαμβάνουν κατάλληλα μέτρα για την εξασφάλιση ουσιαστικού ανταγωνισμού μεταξύ των προμηθευτών.</a:t>
            </a:r>
          </a:p>
          <a:p>
            <a:pPr algn="just" fontAlgn="auto">
              <a:spcAft>
                <a:spcPts val="0"/>
              </a:spcAft>
              <a:buFont typeface="Arial" panose="020B0604020202020204" pitchFamily="34" charset="0"/>
              <a:buChar char="•"/>
              <a:defRPr/>
            </a:pPr>
            <a:r>
              <a:rPr lang="el-GR" dirty="0"/>
              <a:t>Τα κράτη μέλη διασφαλίζουν </a:t>
            </a:r>
            <a:r>
              <a:rPr lang="el-GR" b="1" dirty="0"/>
              <a:t>την προστασία των ενεργειακά φτωχών και ευάλωτων οικιακών πελατών </a:t>
            </a:r>
            <a:r>
              <a:rPr lang="el-GR" dirty="0"/>
              <a:t>σύμφωνα με τα άρθρα 28 και 29 με μέτρα κοινωνικής πολιτικής ή με άλλα μέτρα εκτός των δημόσιων παρεμβάσεων στον καθορισμό των τιμών για την προμήθεια ηλεκτρικής ενέργειας.</a:t>
            </a:r>
          </a:p>
          <a:p>
            <a:pPr algn="just" fontAlgn="auto">
              <a:spcAft>
                <a:spcPts val="0"/>
              </a:spcAft>
              <a:buFont typeface="Arial" panose="020B0604020202020204" pitchFamily="34" charset="0"/>
              <a:buChar char="•"/>
              <a:defRPr/>
            </a:pPr>
            <a:r>
              <a:rPr lang="el-GR" dirty="0"/>
              <a:t>Κατά παρέκκλιση από τις παραγράφους 1 και 2, τα κράτη μέλη δύνανται να εφαρμόζουν </a:t>
            </a:r>
            <a:r>
              <a:rPr lang="el-GR" b="1" dirty="0"/>
              <a:t>δημόσιες παρεμβάσεις </a:t>
            </a:r>
            <a:r>
              <a:rPr lang="el-GR" dirty="0"/>
              <a:t>όσον αφορά τον καθορισμό των τιμών για την προμήθεια ηλεκτρικής ενέργειας σε ενεργειακά φτωχούς ή ευάλωτους οικιακούς πελάτες. Οι εν λόγω δημόσιες παρεμβάσεις υπόκεινται στους όρους των παραγράφων 4 και 5.</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Τίτλος 1"/>
          <p:cNvSpPr>
            <a:spLocks noGrp="1"/>
          </p:cNvSpPr>
          <p:nvPr>
            <p:ph type="title"/>
          </p:nvPr>
        </p:nvSpPr>
        <p:spPr/>
        <p:txBody>
          <a:bodyPr/>
          <a:lstStyle/>
          <a:p>
            <a:r>
              <a:rPr lang="el-GR"/>
              <a:t>Οδηγία 2019/944 για την αγορά ηλεκτρικής ενέργειας </a:t>
            </a:r>
          </a:p>
        </p:txBody>
      </p:sp>
      <p:sp>
        <p:nvSpPr>
          <p:cNvPr id="3" name="Θέση περιεχομένου 2"/>
          <p:cNvSpPr>
            <a:spLocks noGrp="1"/>
          </p:cNvSpPr>
          <p:nvPr>
            <p:ph idx="1"/>
          </p:nvPr>
        </p:nvSpPr>
        <p:spPr/>
        <p:txBody>
          <a:bodyPr rtlCol="0">
            <a:normAutofit fontScale="85000" lnSpcReduction="20000"/>
          </a:bodyPr>
          <a:lstStyle/>
          <a:p>
            <a:pPr marL="0" indent="0" algn="just" fontAlgn="auto">
              <a:spcAft>
                <a:spcPts val="0"/>
              </a:spcAft>
              <a:buFont typeface="Arial" panose="020B0604020202020204" pitchFamily="34" charset="0"/>
              <a:buNone/>
              <a:defRPr/>
            </a:pPr>
            <a:r>
              <a:rPr lang="el-GR" dirty="0"/>
              <a:t>Οι δημόσιες παρεμβάσεις όσον αφορά τον καθορισμό των τιμών για την προμήθεια ηλεκτρικής ενέργειας:</a:t>
            </a:r>
          </a:p>
          <a:p>
            <a:pPr marL="0" indent="0" algn="just" fontAlgn="auto">
              <a:spcAft>
                <a:spcPts val="0"/>
              </a:spcAft>
              <a:buFont typeface="Arial" panose="020B0604020202020204" pitchFamily="34" charset="0"/>
              <a:buNone/>
              <a:defRPr/>
            </a:pPr>
            <a:r>
              <a:rPr lang="el-GR" dirty="0"/>
              <a:t>α)</a:t>
            </a:r>
            <a:r>
              <a:rPr lang="en-US" dirty="0"/>
              <a:t> </a:t>
            </a:r>
            <a:r>
              <a:rPr lang="el-GR" dirty="0"/>
              <a:t>επιδιώκουν γενικό οικονομικό συμφέρον και δεν υπερβαίνουν το μέτρο που είναι αναγκαίο για την επίτευξη του επιδιωκόμενου γενικού οικονομικού συμφέροντος·</a:t>
            </a:r>
          </a:p>
          <a:p>
            <a:pPr marL="0" indent="0" algn="just" fontAlgn="auto">
              <a:spcAft>
                <a:spcPts val="0"/>
              </a:spcAft>
              <a:buFont typeface="Arial" panose="020B0604020202020204" pitchFamily="34" charset="0"/>
              <a:buNone/>
              <a:defRPr/>
            </a:pPr>
            <a:r>
              <a:rPr lang="el-GR" dirty="0"/>
              <a:t>β)</a:t>
            </a:r>
            <a:r>
              <a:rPr lang="en-US" dirty="0"/>
              <a:t> </a:t>
            </a:r>
            <a:r>
              <a:rPr lang="el-GR" dirty="0"/>
              <a:t>ορίζονται σαφώς, είναι διαφανείς, δεν εισάγουν διακρίσεις και είναι επαληθεύσιμες·</a:t>
            </a:r>
          </a:p>
          <a:p>
            <a:pPr marL="0" indent="0" algn="just" fontAlgn="auto">
              <a:spcAft>
                <a:spcPts val="0"/>
              </a:spcAft>
              <a:buFont typeface="Arial" panose="020B0604020202020204" pitchFamily="34" charset="0"/>
              <a:buNone/>
              <a:defRPr/>
            </a:pPr>
            <a:r>
              <a:rPr lang="el-GR" dirty="0"/>
              <a:t>γ)</a:t>
            </a:r>
            <a:r>
              <a:rPr lang="en-US" dirty="0"/>
              <a:t> </a:t>
            </a:r>
            <a:r>
              <a:rPr lang="el-GR" dirty="0"/>
              <a:t>διασφαλίζουν την ισότιμη πρόσβαση των επιχειρήσεων ηλεκτρικής ενέργειας της Ένωσης στους πελάτες·</a:t>
            </a:r>
          </a:p>
          <a:p>
            <a:pPr marL="0" indent="0" algn="just" fontAlgn="auto">
              <a:spcAft>
                <a:spcPts val="0"/>
              </a:spcAft>
              <a:buFont typeface="Arial" panose="020B0604020202020204" pitchFamily="34" charset="0"/>
              <a:buNone/>
              <a:defRPr/>
            </a:pPr>
            <a:r>
              <a:rPr lang="el-GR" dirty="0"/>
              <a:t>δ)</a:t>
            </a:r>
            <a:r>
              <a:rPr lang="en-US" dirty="0"/>
              <a:t> </a:t>
            </a:r>
            <a:r>
              <a:rPr lang="el-GR" dirty="0"/>
              <a:t>είναι περιορισμένης χρονικής διάρκειας και αναλογικές ως προς τους δικαιούχους·</a:t>
            </a:r>
          </a:p>
          <a:p>
            <a:pPr marL="0" indent="0" algn="just" fontAlgn="auto">
              <a:spcAft>
                <a:spcPts val="0"/>
              </a:spcAft>
              <a:buFont typeface="Arial" panose="020B0604020202020204" pitchFamily="34" charset="0"/>
              <a:buNone/>
              <a:defRPr/>
            </a:pPr>
            <a:r>
              <a:rPr lang="el-GR" dirty="0"/>
              <a:t>ε)</a:t>
            </a:r>
            <a:r>
              <a:rPr lang="en-US" dirty="0"/>
              <a:t> </a:t>
            </a:r>
            <a:r>
              <a:rPr lang="el-GR" dirty="0"/>
              <a:t>δεν έχουν ως αποτέλεσμα πρόσθετο κόστος για τους συμμετέχοντες στην αγορά κατά τρόπο που εισάγει διακρίσεις.</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Τίτλος 1"/>
          <p:cNvSpPr>
            <a:spLocks noGrp="1"/>
          </p:cNvSpPr>
          <p:nvPr>
            <p:ph type="title"/>
          </p:nvPr>
        </p:nvSpPr>
        <p:spPr/>
        <p:txBody>
          <a:bodyPr/>
          <a:lstStyle/>
          <a:p>
            <a:r>
              <a:rPr lang="el-GR"/>
              <a:t>Οδηγία 2019/944 για την αγορά ηλεκτρικής ενέργειας </a:t>
            </a:r>
          </a:p>
        </p:txBody>
      </p:sp>
      <p:sp>
        <p:nvSpPr>
          <p:cNvPr id="3" name="Θέση περιεχομένου 2"/>
          <p:cNvSpPr>
            <a:spLocks noGrp="1"/>
          </p:cNvSpPr>
          <p:nvPr>
            <p:ph idx="1"/>
          </p:nvPr>
        </p:nvSpPr>
        <p:spPr/>
        <p:txBody>
          <a:bodyPr rtlCol="0">
            <a:normAutofit/>
          </a:bodyPr>
          <a:lstStyle/>
          <a:p>
            <a:pPr algn="just" fontAlgn="auto">
              <a:spcAft>
                <a:spcPts val="0"/>
              </a:spcAft>
              <a:buFont typeface="Arial" panose="020B0604020202020204" pitchFamily="34" charset="0"/>
              <a:buChar char="•"/>
              <a:defRPr/>
            </a:pPr>
            <a:r>
              <a:rPr lang="el-GR" dirty="0"/>
              <a:t>Άρθρο 6 </a:t>
            </a:r>
          </a:p>
          <a:p>
            <a:pPr algn="just" fontAlgn="auto">
              <a:lnSpc>
                <a:spcPct val="150000"/>
              </a:lnSpc>
              <a:spcBef>
                <a:spcPts val="0"/>
              </a:spcBef>
              <a:spcAft>
                <a:spcPts val="0"/>
              </a:spcAft>
              <a:buFont typeface="Arial" panose="020B0604020202020204" pitchFamily="34" charset="0"/>
              <a:buChar char="•"/>
              <a:defRPr/>
            </a:pPr>
            <a:r>
              <a:rPr lang="el-GR" dirty="0"/>
              <a:t>Τα κράτη μέλη διασφαλίζουν την εφαρμογή ενός συστήματος για την πρόσβαση τρίτων στα συστήματα μεταφοράς και διανομής με βάση δημοσιευμένα τιμολόγια, το οποίο ισχύει για όλους τους πελάτες και εφαρμόζεται αντικειμενικά και χωρίς διακρίσεις μεταξύ των χρηστών του συστήματος.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Τίτλος 1"/>
          <p:cNvSpPr>
            <a:spLocks noGrp="1"/>
          </p:cNvSpPr>
          <p:nvPr>
            <p:ph type="title"/>
          </p:nvPr>
        </p:nvSpPr>
        <p:spPr/>
        <p:txBody>
          <a:bodyPr/>
          <a:lstStyle/>
          <a:p>
            <a:r>
              <a:rPr lang="el-GR"/>
              <a:t>Οδηγία 2019/944 για την αγορά ηλεκτρικής ενέργειας </a:t>
            </a:r>
          </a:p>
        </p:txBody>
      </p:sp>
      <p:sp>
        <p:nvSpPr>
          <p:cNvPr id="30722" name="Θέση περιεχομένου 2"/>
          <p:cNvSpPr>
            <a:spLocks noGrp="1"/>
          </p:cNvSpPr>
          <p:nvPr>
            <p:ph idx="1"/>
          </p:nvPr>
        </p:nvSpPr>
        <p:spPr>
          <a:xfrm>
            <a:off x="838200" y="1825625"/>
            <a:ext cx="10515600" cy="4879976"/>
          </a:xfrm>
        </p:spPr>
        <p:txBody>
          <a:bodyPr/>
          <a:lstStyle/>
          <a:p>
            <a:pPr marL="0" indent="0" algn="just">
              <a:lnSpc>
                <a:spcPct val="150000"/>
              </a:lnSpc>
              <a:spcBef>
                <a:spcPts val="0"/>
              </a:spcBef>
              <a:buNone/>
            </a:pPr>
            <a:r>
              <a:rPr lang="el-GR" sz="2400" dirty="0"/>
              <a:t>Ο διαχειριστής του συστήματος μεταφοράς ή διανομής μπορεί να αρνείται την πρόσβαση λόγω έλλειψης δυναμικότητας. Η άρνηση αυτή αιτιολογείται δεόντως και να βασίζεται σε αντικειμενικά, τεχνικά και οικονομικά αιτιολογημένα κριτήρια. </a:t>
            </a:r>
          </a:p>
          <a:p>
            <a:pPr marL="0" indent="0" algn="just">
              <a:lnSpc>
                <a:spcPct val="150000"/>
              </a:lnSpc>
              <a:spcBef>
                <a:spcPts val="0"/>
              </a:spcBef>
              <a:buNone/>
            </a:pPr>
            <a:r>
              <a:rPr lang="el-GR" sz="2400" dirty="0"/>
              <a:t>Τα κράτη μέλη ή, όπου τα κράτη μέλη έχουν προβλέψει σχετικά, οι ρυθμιστικές αρχές των εν λόγω κρατών μελών εξασφαλίζουν ότι τα κριτήρια αυτά εφαρμόζονται με συνέπεια και ότι ο χρήστης του συστήματος ο οποίος έχει συναντήσει άρνηση πρόσβασης μπορεί να χρησιμοποιήσει διαδικασία διακανονισμού διαφορών. </a:t>
            </a:r>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Τίτλος 1"/>
          <p:cNvSpPr>
            <a:spLocks noGrp="1"/>
          </p:cNvSpPr>
          <p:nvPr>
            <p:ph type="title"/>
          </p:nvPr>
        </p:nvSpPr>
        <p:spPr/>
        <p:txBody>
          <a:bodyPr/>
          <a:lstStyle/>
          <a:p>
            <a:r>
              <a:rPr lang="el-GR"/>
              <a:t>Οδηγία 2019/944 για την αγορά ηλεκτρικής ενέργειας </a:t>
            </a:r>
          </a:p>
        </p:txBody>
      </p:sp>
      <p:sp>
        <p:nvSpPr>
          <p:cNvPr id="3" name="Θέση περιεχομένου 2"/>
          <p:cNvSpPr>
            <a:spLocks noGrp="1"/>
          </p:cNvSpPr>
          <p:nvPr>
            <p:ph idx="1"/>
          </p:nvPr>
        </p:nvSpPr>
        <p:spPr/>
        <p:txBody>
          <a:bodyPr rtlCol="0">
            <a:normAutofit fontScale="85000" lnSpcReduction="20000"/>
          </a:bodyPr>
          <a:lstStyle/>
          <a:p>
            <a:pPr algn="just" fontAlgn="auto">
              <a:lnSpc>
                <a:spcPct val="160000"/>
              </a:lnSpc>
              <a:spcBef>
                <a:spcPts val="0"/>
              </a:spcBef>
              <a:spcAft>
                <a:spcPts val="0"/>
              </a:spcAft>
              <a:buFont typeface="Arial" panose="020B0604020202020204" pitchFamily="34" charset="0"/>
              <a:buChar char="•"/>
              <a:defRPr/>
            </a:pPr>
            <a:r>
              <a:rPr lang="el-GR" dirty="0"/>
              <a:t>Οι ρυθμιστικές αρχές μεριμνούν επίσης, όπου ενδείκνυται και στις περιπτώσεις άρνησης της πρόσβασης, προκειμένου ο διαχειριστής του συστήματος μεταφοράς ή διανομής να παρέχει πληροφορίες για τα μέτρα που θα ήταν αναγκαία για την ενίσχυση του δικτύου. Οι εν λόγω πληροφορίες παρέχονται σε όλες τις περιπτώσεις άρνησης πρόσβασης σε σημεία επαναφόρτισης. Η πλευρά που έχει ζητήσει τη χορήγηση των στοιχείων αυτών μπορεί να επιβαρύνεται με εύλογο τέλος που αντικατοπτρίζει το κόστος της παροχής των εν λόγω πληροφοριών.</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Τίτλος 1"/>
          <p:cNvSpPr>
            <a:spLocks noGrp="1"/>
          </p:cNvSpPr>
          <p:nvPr>
            <p:ph type="title"/>
          </p:nvPr>
        </p:nvSpPr>
        <p:spPr/>
        <p:txBody>
          <a:bodyPr/>
          <a:lstStyle/>
          <a:p>
            <a:pPr algn="just"/>
            <a:r>
              <a:rPr lang="el-GR"/>
              <a:t>Οδηγία 2019/944 για την αγορά ηλεκτρικής ενέργειας </a:t>
            </a:r>
          </a:p>
        </p:txBody>
      </p:sp>
      <p:sp>
        <p:nvSpPr>
          <p:cNvPr id="3" name="Θέση περιεχομένου 2"/>
          <p:cNvSpPr>
            <a:spLocks noGrp="1"/>
          </p:cNvSpPr>
          <p:nvPr>
            <p:ph idx="1"/>
          </p:nvPr>
        </p:nvSpPr>
        <p:spPr/>
        <p:txBody>
          <a:bodyPr rtlCol="0">
            <a:normAutofit fontScale="92500" lnSpcReduction="10000"/>
          </a:bodyPr>
          <a:lstStyle/>
          <a:p>
            <a:pPr fontAlgn="auto">
              <a:spcAft>
                <a:spcPts val="0"/>
              </a:spcAft>
              <a:buFont typeface="Arial" panose="020B0604020202020204" pitchFamily="34" charset="0"/>
              <a:buChar char="•"/>
              <a:defRPr/>
            </a:pPr>
            <a:r>
              <a:rPr lang="el-GR" b="1" dirty="0"/>
              <a:t>Ενότητα Καταναλωτές </a:t>
            </a:r>
          </a:p>
          <a:p>
            <a:pPr fontAlgn="auto">
              <a:spcAft>
                <a:spcPts val="0"/>
              </a:spcAft>
              <a:buFont typeface="Arial" panose="020B0604020202020204" pitchFamily="34" charset="0"/>
              <a:buChar char="•"/>
              <a:defRPr/>
            </a:pPr>
            <a:r>
              <a:rPr lang="el-GR" dirty="0"/>
              <a:t>Άρθρο 11 Δικαίωμα σύναψης σύμβασης δυναμικής τιμολόγησης </a:t>
            </a:r>
          </a:p>
          <a:p>
            <a:pPr fontAlgn="auto">
              <a:spcAft>
                <a:spcPts val="0"/>
              </a:spcAft>
              <a:buFont typeface="Arial" panose="020B0604020202020204" pitchFamily="34" charset="0"/>
              <a:buChar char="•"/>
              <a:defRPr/>
            </a:pPr>
            <a:r>
              <a:rPr lang="el-GR" dirty="0"/>
              <a:t>Άρθρο 12 Δικαίωμα αλλαγής προμηθευτή και κανόνες για τα τέλη που σχετίζονται με την αλλαγή του προμηθευτή </a:t>
            </a:r>
          </a:p>
          <a:p>
            <a:pPr fontAlgn="auto">
              <a:spcAft>
                <a:spcPts val="0"/>
              </a:spcAft>
              <a:buFont typeface="Arial" panose="020B0604020202020204" pitchFamily="34" charset="0"/>
              <a:buChar char="•"/>
              <a:defRPr/>
            </a:pPr>
            <a:r>
              <a:rPr lang="el-GR" dirty="0"/>
              <a:t>Άρθρο 13 Σύμβαση με φορέα συγκέντρωσης </a:t>
            </a:r>
          </a:p>
          <a:p>
            <a:pPr fontAlgn="auto">
              <a:spcAft>
                <a:spcPts val="0"/>
              </a:spcAft>
              <a:buFont typeface="Arial" panose="020B0604020202020204" pitchFamily="34" charset="0"/>
              <a:buChar char="•"/>
              <a:defRPr/>
            </a:pPr>
            <a:r>
              <a:rPr lang="el-GR" dirty="0"/>
              <a:t>Άρθρο 14 Εργαλεία σύγκρισης </a:t>
            </a:r>
          </a:p>
          <a:p>
            <a:pPr fontAlgn="auto">
              <a:spcAft>
                <a:spcPts val="0"/>
              </a:spcAft>
              <a:buFont typeface="Arial" panose="020B0604020202020204" pitchFamily="34" charset="0"/>
              <a:buChar char="•"/>
              <a:defRPr/>
            </a:pPr>
            <a:r>
              <a:rPr lang="el-GR" dirty="0"/>
              <a:t>Άρθρο 15 Ενεργοί πελάτες </a:t>
            </a:r>
          </a:p>
          <a:p>
            <a:pPr fontAlgn="auto">
              <a:spcAft>
                <a:spcPts val="0"/>
              </a:spcAft>
              <a:buFont typeface="Arial" panose="020B0604020202020204" pitchFamily="34" charset="0"/>
              <a:buChar char="•"/>
              <a:defRPr/>
            </a:pPr>
            <a:r>
              <a:rPr lang="el-GR" dirty="0"/>
              <a:t>Άρθρο 16 Τοπικές Ενεργειακές Κοινότητες</a:t>
            </a:r>
          </a:p>
          <a:p>
            <a:pPr fontAlgn="auto">
              <a:spcAft>
                <a:spcPts val="0"/>
              </a:spcAft>
              <a:buFont typeface="Arial" panose="020B0604020202020204" pitchFamily="34" charset="0"/>
              <a:buChar char="•"/>
              <a:defRPr/>
            </a:pPr>
            <a:r>
              <a:rPr lang="el-GR" dirty="0"/>
              <a:t>Άρθρο 17 Απόκριση της ζήτησης </a:t>
            </a:r>
          </a:p>
          <a:p>
            <a:pPr fontAlgn="auto">
              <a:spcAft>
                <a:spcPts val="0"/>
              </a:spcAft>
              <a:buFont typeface="Arial" panose="020B0604020202020204" pitchFamily="34" charset="0"/>
              <a:buChar char="•"/>
              <a:defRPr/>
            </a:pPr>
            <a:r>
              <a:rPr lang="el-GR" dirty="0"/>
              <a:t>Άρθρο 18 Τιμολόγηση και πληροφορίες τιμολόγησης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Τίτλος 1"/>
          <p:cNvSpPr>
            <a:spLocks noGrp="1"/>
          </p:cNvSpPr>
          <p:nvPr>
            <p:ph type="title"/>
          </p:nvPr>
        </p:nvSpPr>
        <p:spPr/>
        <p:txBody>
          <a:bodyPr/>
          <a:lstStyle/>
          <a:p>
            <a:r>
              <a:rPr lang="el-GR"/>
              <a:t>4</a:t>
            </a:r>
            <a:r>
              <a:rPr lang="el-GR" baseline="30000"/>
              <a:t>η</a:t>
            </a:r>
            <a:r>
              <a:rPr lang="el-GR"/>
              <a:t> Ενεργειακή Δέσμη – Καθαρή Ενέργεια για όλους</a:t>
            </a:r>
          </a:p>
        </p:txBody>
      </p:sp>
      <p:sp>
        <p:nvSpPr>
          <p:cNvPr id="3" name="Θέση περιεχομένου 2"/>
          <p:cNvSpPr>
            <a:spLocks noGrp="1"/>
          </p:cNvSpPr>
          <p:nvPr>
            <p:ph idx="1"/>
          </p:nvPr>
        </p:nvSpPr>
        <p:spPr/>
        <p:txBody>
          <a:bodyPr rtlCol="0">
            <a:normAutofit fontScale="92500"/>
          </a:bodyPr>
          <a:lstStyle/>
          <a:p>
            <a:pPr marL="0" indent="0" algn="just" fontAlgn="auto">
              <a:spcAft>
                <a:spcPts val="0"/>
              </a:spcAft>
              <a:buFont typeface="Arial" panose="020B0604020202020204" pitchFamily="34" charset="0"/>
              <a:buNone/>
              <a:defRPr/>
            </a:pPr>
            <a:endParaRPr lang="el-GR" dirty="0"/>
          </a:p>
          <a:p>
            <a:pPr algn="just">
              <a:lnSpc>
                <a:spcPct val="150000"/>
              </a:lnSpc>
              <a:spcBef>
                <a:spcPts val="0"/>
              </a:spcBef>
              <a:spcAft>
                <a:spcPts val="0"/>
              </a:spcAft>
              <a:buFont typeface="Arial" panose="020B0604020202020204" pitchFamily="34" charset="0"/>
              <a:buChar char="•"/>
              <a:defRPr/>
            </a:pPr>
            <a:r>
              <a:rPr lang="el-GR" b="1" dirty="0"/>
              <a:t>Οδηγία</a:t>
            </a:r>
            <a:r>
              <a:rPr lang="en-US" b="1" dirty="0"/>
              <a:t> 2019/944</a:t>
            </a:r>
            <a:r>
              <a:rPr lang="el-GR" b="1" dirty="0"/>
              <a:t> </a:t>
            </a:r>
            <a:r>
              <a:rPr lang="el-GR" dirty="0"/>
              <a:t>του Ευρωπαϊκού Κοινοβουλίου και του Συμβουλίου σχετικά με τους κοινούς κανόνες για την εσωτερική αγορά ηλεκτρικής ενέργειας – </a:t>
            </a:r>
            <a:r>
              <a:rPr lang="el-GR" b="1" dirty="0"/>
              <a:t>συσχέτιση με την Οδηγία 2009/72</a:t>
            </a:r>
          </a:p>
          <a:p>
            <a:pPr algn="just">
              <a:lnSpc>
                <a:spcPct val="150000"/>
              </a:lnSpc>
              <a:spcBef>
                <a:spcPts val="0"/>
              </a:spcBef>
              <a:spcAft>
                <a:spcPts val="0"/>
              </a:spcAft>
              <a:buFont typeface="Arial" panose="020B0604020202020204" pitchFamily="34" charset="0"/>
              <a:buChar char="•"/>
              <a:defRPr/>
            </a:pPr>
            <a:r>
              <a:rPr lang="el-GR" b="1" dirty="0"/>
              <a:t>Κανονισμός</a:t>
            </a:r>
            <a:r>
              <a:rPr lang="en-US" b="1" dirty="0"/>
              <a:t> 2019/943</a:t>
            </a:r>
            <a:r>
              <a:rPr lang="el-GR" dirty="0"/>
              <a:t> του Ευρωπαϊκού Κοινοβουλίου και του Συμβουλίου σχετικά με την εσωτερική αγορά ηλεκτρικής ενέργειας – </a:t>
            </a:r>
            <a:r>
              <a:rPr lang="el-GR" b="1" dirty="0"/>
              <a:t>συσχέτιση με τον Κανονισμό 714/2009</a:t>
            </a:r>
            <a:r>
              <a:rPr lang="el-GR" dirty="0"/>
              <a:t> της τρίτης ενεργειακής δέσμης</a:t>
            </a:r>
          </a:p>
          <a:p>
            <a:pPr algn="just">
              <a:lnSpc>
                <a:spcPct val="150000"/>
              </a:lnSpc>
              <a:spcBef>
                <a:spcPts val="0"/>
              </a:spcBef>
              <a:spcAft>
                <a:spcPts val="0"/>
              </a:spcAft>
              <a:buFont typeface="Arial" panose="020B0604020202020204" pitchFamily="34" charset="0"/>
              <a:buChar char="•"/>
              <a:defRPr/>
            </a:pPr>
            <a:endParaRPr lang="el-GR" b="1" dirty="0"/>
          </a:p>
          <a:p>
            <a:pPr algn="just">
              <a:lnSpc>
                <a:spcPct val="150000"/>
              </a:lnSpc>
              <a:spcBef>
                <a:spcPts val="0"/>
              </a:spcBef>
              <a:spcAft>
                <a:spcPts val="0"/>
              </a:spcAft>
              <a:buFont typeface="Arial" panose="020B0604020202020204" pitchFamily="34" charset="0"/>
              <a:buChar char="•"/>
              <a:defRPr/>
            </a:pPr>
            <a:endParaRPr lang="el-GR" b="1" dirty="0"/>
          </a:p>
          <a:p>
            <a:pPr algn="just" fontAlgn="auto">
              <a:spcAft>
                <a:spcPts val="0"/>
              </a:spcAft>
              <a:buFont typeface="Arial" panose="020B0604020202020204" pitchFamily="34" charset="0"/>
              <a:buChar char="•"/>
              <a:defRPr/>
            </a:pPr>
            <a:endParaRPr lang="el-GR" dirty="0"/>
          </a:p>
          <a:p>
            <a:pPr algn="just" fontAlgn="auto">
              <a:spcAft>
                <a:spcPts val="0"/>
              </a:spcAft>
              <a:buFont typeface="Arial" panose="020B0604020202020204" pitchFamily="34" charset="0"/>
              <a:buChar char="•"/>
              <a:defRPr/>
            </a:pP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Τίτλος 1"/>
          <p:cNvSpPr>
            <a:spLocks noGrp="1"/>
          </p:cNvSpPr>
          <p:nvPr>
            <p:ph type="title"/>
          </p:nvPr>
        </p:nvSpPr>
        <p:spPr/>
        <p:txBody>
          <a:bodyPr/>
          <a:lstStyle/>
          <a:p>
            <a:pPr algn="just"/>
            <a:r>
              <a:rPr lang="el-GR"/>
              <a:t>Οδηγία 2019/944 για την αγορά ηλεκτρικής ενέργειας </a:t>
            </a:r>
          </a:p>
        </p:txBody>
      </p:sp>
      <p:sp>
        <p:nvSpPr>
          <p:cNvPr id="33794" name="Θέση περιεχομένου 2"/>
          <p:cNvSpPr>
            <a:spLocks noGrp="1"/>
          </p:cNvSpPr>
          <p:nvPr>
            <p:ph idx="1"/>
          </p:nvPr>
        </p:nvSpPr>
        <p:spPr/>
        <p:txBody>
          <a:bodyPr/>
          <a:lstStyle/>
          <a:p>
            <a:pPr algn="just"/>
            <a:r>
              <a:rPr lang="el-GR"/>
              <a:t>Άρθρο 20 Λειτουργικές δυνατότητες έξυπνης μέτρησης </a:t>
            </a:r>
          </a:p>
          <a:p>
            <a:pPr algn="just"/>
            <a:r>
              <a:rPr lang="el-GR"/>
              <a:t>Άρθρο 21  Δικαίωμα έξυπνου μετρητή </a:t>
            </a:r>
          </a:p>
          <a:p>
            <a:pPr algn="just"/>
            <a:r>
              <a:rPr lang="el-GR"/>
              <a:t>Άρθρο 22 Συμβατική μέτρηση </a:t>
            </a:r>
          </a:p>
          <a:p>
            <a:pPr algn="just"/>
            <a:r>
              <a:rPr lang="el-GR"/>
              <a:t>Άρθρο 23 Διαχείριση δεδομένων </a:t>
            </a:r>
          </a:p>
          <a:p>
            <a:pPr algn="just"/>
            <a:r>
              <a:rPr lang="el-GR"/>
              <a:t>Άρθρο 24 Απαιτήσεις για την πρόσβαση στα δεδομένα </a:t>
            </a:r>
          </a:p>
          <a:p>
            <a:pPr algn="just"/>
            <a:r>
              <a:rPr lang="el-GR"/>
              <a:t>Άρθρο 29 Ενεργειακή φτώχεια</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Τίτλος 1"/>
          <p:cNvSpPr>
            <a:spLocks noGrp="1"/>
          </p:cNvSpPr>
          <p:nvPr>
            <p:ph type="title"/>
          </p:nvPr>
        </p:nvSpPr>
        <p:spPr/>
        <p:txBody>
          <a:bodyPr/>
          <a:lstStyle/>
          <a:p>
            <a:pPr algn="just"/>
            <a:r>
              <a:rPr lang="el-GR"/>
              <a:t>Οδηγία 2019/944 για την αγορά ηλεκτρικής ενέργειας </a:t>
            </a:r>
          </a:p>
        </p:txBody>
      </p:sp>
      <p:sp>
        <p:nvSpPr>
          <p:cNvPr id="3" name="Θέση περιεχομένου 2"/>
          <p:cNvSpPr>
            <a:spLocks noGrp="1"/>
          </p:cNvSpPr>
          <p:nvPr>
            <p:ph idx="1"/>
          </p:nvPr>
        </p:nvSpPr>
        <p:spPr/>
        <p:txBody>
          <a:bodyPr rtlCol="0">
            <a:normAutofit lnSpcReduction="10000"/>
          </a:bodyPr>
          <a:lstStyle/>
          <a:p>
            <a:pPr algn="just" fontAlgn="auto">
              <a:lnSpc>
                <a:spcPct val="150000"/>
              </a:lnSpc>
              <a:spcBef>
                <a:spcPts val="0"/>
              </a:spcBef>
              <a:spcAft>
                <a:spcPts val="0"/>
              </a:spcAft>
              <a:buFont typeface="Arial" panose="020B0604020202020204" pitchFamily="34" charset="0"/>
              <a:buChar char="•"/>
              <a:defRPr/>
            </a:pPr>
            <a:r>
              <a:rPr lang="el-GR" b="1" dirty="0"/>
              <a:t>Ενότητα Διαχειριστές Συστημάτων Διανομής</a:t>
            </a:r>
          </a:p>
          <a:p>
            <a:pPr algn="just" fontAlgn="auto">
              <a:lnSpc>
                <a:spcPct val="150000"/>
              </a:lnSpc>
              <a:spcBef>
                <a:spcPts val="0"/>
              </a:spcBef>
              <a:spcAft>
                <a:spcPts val="0"/>
              </a:spcAft>
              <a:buFont typeface="Arial" panose="020B0604020202020204" pitchFamily="34" charset="0"/>
              <a:buChar char="•"/>
              <a:defRPr/>
            </a:pPr>
            <a:r>
              <a:rPr lang="el-GR" dirty="0"/>
              <a:t>Άρθρο 32 Καθήκοντα των διαχειριστών συστημάτων διανομής όσον αφορά τη χρήση ευελιξίας</a:t>
            </a:r>
          </a:p>
          <a:p>
            <a:pPr algn="just" fontAlgn="auto">
              <a:lnSpc>
                <a:spcPct val="150000"/>
              </a:lnSpc>
              <a:spcBef>
                <a:spcPts val="0"/>
              </a:spcBef>
              <a:spcAft>
                <a:spcPts val="0"/>
              </a:spcAft>
              <a:buFont typeface="Arial" panose="020B0604020202020204" pitchFamily="34" charset="0"/>
              <a:buChar char="•"/>
              <a:defRPr/>
            </a:pPr>
            <a:r>
              <a:rPr lang="el-GR" dirty="0"/>
              <a:t>Άρθρο 33 Ένταξη της ηλεκτροκίνησης στο δίκτυο ηλεκτρικής ενέργειας </a:t>
            </a:r>
          </a:p>
          <a:p>
            <a:pPr algn="just" fontAlgn="auto">
              <a:lnSpc>
                <a:spcPct val="150000"/>
              </a:lnSpc>
              <a:spcBef>
                <a:spcPts val="0"/>
              </a:spcBef>
              <a:spcAft>
                <a:spcPts val="0"/>
              </a:spcAft>
              <a:buFont typeface="Arial" panose="020B0604020202020204" pitchFamily="34" charset="0"/>
              <a:buChar char="•"/>
              <a:defRPr/>
            </a:pPr>
            <a:r>
              <a:rPr lang="el-GR" dirty="0"/>
              <a:t>Άρθρο 34 Καθήκοντα των διαχειριστών συστημάτων διανομής όσον αφορά τη διαχείριση δεδομένων</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Τίτλος 1"/>
          <p:cNvSpPr>
            <a:spLocks noGrp="1"/>
          </p:cNvSpPr>
          <p:nvPr>
            <p:ph type="title"/>
          </p:nvPr>
        </p:nvSpPr>
        <p:spPr/>
        <p:txBody>
          <a:bodyPr/>
          <a:lstStyle/>
          <a:p>
            <a:pPr algn="just"/>
            <a:r>
              <a:rPr lang="el-GR" dirty="0"/>
              <a:t>Οδηγία 2019/944 για την αγορά ηλεκτρικής ενέργειας </a:t>
            </a:r>
          </a:p>
        </p:txBody>
      </p:sp>
      <p:sp>
        <p:nvSpPr>
          <p:cNvPr id="35842" name="Θέση περιεχομένου 2"/>
          <p:cNvSpPr>
            <a:spLocks noGrp="1"/>
          </p:cNvSpPr>
          <p:nvPr>
            <p:ph idx="1"/>
          </p:nvPr>
        </p:nvSpPr>
        <p:spPr>
          <a:xfrm>
            <a:off x="838200" y="1825625"/>
            <a:ext cx="10515600" cy="4829176"/>
          </a:xfrm>
        </p:spPr>
        <p:txBody>
          <a:bodyPr/>
          <a:lstStyle/>
          <a:p>
            <a:pPr algn="just"/>
            <a:r>
              <a:rPr lang="el-GR" b="1" dirty="0"/>
              <a:t>Ενότητα αποθήκευση ηλεκτρικής ενέργειας </a:t>
            </a:r>
          </a:p>
          <a:p>
            <a:pPr algn="just"/>
            <a:r>
              <a:rPr lang="el-GR" sz="2400" dirty="0"/>
              <a:t>Άρθρο 36 </a:t>
            </a:r>
          </a:p>
          <a:p>
            <a:pPr algn="just"/>
            <a:r>
              <a:rPr lang="el-GR" sz="2400" dirty="0"/>
              <a:t>Ιδιοκτησιακό καθεστώς εγκαταστάσεων αποθήκευσης </a:t>
            </a:r>
          </a:p>
          <a:p>
            <a:pPr algn="just"/>
            <a:r>
              <a:rPr lang="el-GR" sz="2400" dirty="0"/>
              <a:t>Οι διαχειριστές συστημάτων διανομής δεν πρέπει να έχουν στην ιδιοκτησία τους, να αναπτύσσουν, να διαχειρίζονται ή να λειτουργούν εγκαταστάσεις αποθήκευσης ενέργειας. </a:t>
            </a:r>
          </a:p>
          <a:p>
            <a:pPr algn="just"/>
            <a:r>
              <a:rPr lang="el-GR" sz="2400" dirty="0"/>
              <a:t>Κατά παρέκκλιση, τα κράτη μέλη δύνανται να επιτρέπουν στους διαχειριστές συστημάτων διανομής να έχουν στην ιδιοκτησία τους, να αναπτύσσουν, να διαχειρίζονται ή να λειτουργούν εγκαταστάσεις αποθήκευσης ενέργειας οι οποίες αποτελούν πλήρως ενσωματωμένα στοιχεία δικτύου και εφόσον η ρυθμιστική αρχή έχει δώσει την έγκρισή της ή εάν πληρούνται όλες οι ακόλουθες προϋποθέσεις:</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611021-795E-4244-A39C-58380046BF48}"/>
              </a:ext>
            </a:extLst>
          </p:cNvPr>
          <p:cNvSpPr>
            <a:spLocks noGrp="1"/>
          </p:cNvSpPr>
          <p:nvPr>
            <p:ph type="title"/>
          </p:nvPr>
        </p:nvSpPr>
        <p:spPr/>
        <p:txBody>
          <a:bodyPr/>
          <a:lstStyle/>
          <a:p>
            <a:r>
              <a:rPr lang="el-GR" dirty="0"/>
              <a:t>Οδηγία 2019/944 για την αγορά ηλεκτρικής ενέργειας </a:t>
            </a:r>
          </a:p>
        </p:txBody>
      </p:sp>
      <p:sp>
        <p:nvSpPr>
          <p:cNvPr id="3" name="Θέση περιεχομένου 2">
            <a:extLst>
              <a:ext uri="{FF2B5EF4-FFF2-40B4-BE49-F238E27FC236}">
                <a16:creationId xmlns:a16="http://schemas.microsoft.com/office/drawing/2014/main" id="{17A44FC3-3CDB-41A7-9FAB-42FA318AC892}"/>
              </a:ext>
            </a:extLst>
          </p:cNvPr>
          <p:cNvSpPr>
            <a:spLocks noGrp="1"/>
          </p:cNvSpPr>
          <p:nvPr>
            <p:ph idx="1"/>
          </p:nvPr>
        </p:nvSpPr>
        <p:spPr/>
        <p:txBody>
          <a:bodyPr/>
          <a:lstStyle/>
          <a:p>
            <a:pPr algn="just">
              <a:lnSpc>
                <a:spcPct val="150000"/>
              </a:lnSpc>
              <a:spcBef>
                <a:spcPts val="0"/>
              </a:spcBef>
            </a:pPr>
            <a:r>
              <a:rPr lang="el-GR" dirty="0"/>
              <a:t>α) τα άλλα μέρη, έπειτα από ανοικτή και διαφανή και χωρίς διακρίσεις διαδικασία πρόσκλησης υποβολής προσφορών, που υπόκειται σε επανεξέταση από την εθνική ρυθμιστική αρχή, δεν έχουν αποκτήσει το δικαίωμα για ιδιοκτησία, ανάπτυξη, διαχείριση ή λειτουργία παρόμοιων εγκαταστάσεων ή δεν μπορούσαν να παράσχουν τις εν λόγω υπηρεσίες με εύλογο κόστος και εγκαίρως·</a:t>
            </a:r>
          </a:p>
        </p:txBody>
      </p:sp>
    </p:spTree>
    <p:extLst>
      <p:ext uri="{BB962C8B-B14F-4D97-AF65-F5344CB8AC3E}">
        <p14:creationId xmlns:p14="http://schemas.microsoft.com/office/powerpoint/2010/main" val="18520847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C6F707-B353-48E0-B4C3-027CA0CD4B9F}"/>
              </a:ext>
            </a:extLst>
          </p:cNvPr>
          <p:cNvSpPr>
            <a:spLocks noGrp="1"/>
          </p:cNvSpPr>
          <p:nvPr>
            <p:ph type="title"/>
          </p:nvPr>
        </p:nvSpPr>
        <p:spPr/>
        <p:txBody>
          <a:bodyPr/>
          <a:lstStyle/>
          <a:p>
            <a:r>
              <a:rPr lang="el-GR" dirty="0"/>
              <a:t>Οδηγία 2019/944 για την αγορά ηλεκτρικής ενέργειας </a:t>
            </a:r>
          </a:p>
        </p:txBody>
      </p:sp>
      <p:sp>
        <p:nvSpPr>
          <p:cNvPr id="3" name="Θέση περιεχομένου 2">
            <a:extLst>
              <a:ext uri="{FF2B5EF4-FFF2-40B4-BE49-F238E27FC236}">
                <a16:creationId xmlns:a16="http://schemas.microsoft.com/office/drawing/2014/main" id="{48E50419-7046-4728-A201-C658DA3B5215}"/>
              </a:ext>
            </a:extLst>
          </p:cNvPr>
          <p:cNvSpPr>
            <a:spLocks noGrp="1"/>
          </p:cNvSpPr>
          <p:nvPr>
            <p:ph idx="1"/>
          </p:nvPr>
        </p:nvSpPr>
        <p:spPr/>
        <p:txBody>
          <a:bodyPr/>
          <a:lstStyle/>
          <a:p>
            <a:pPr algn="just"/>
            <a:r>
              <a:rPr lang="el-GR" dirty="0"/>
              <a:t>β) οι εν λόγω εγκαταστάσεις είναι απαραίτητες, προκειμένου οι διαχειριστές συστημάτων διανομής να τηρούν τις υποχρεώσεις που υπέχουν για την αποτελεσματική, αξιόπιστη και ασφαλή λειτουργία του συστήματος διανομής, και οι εγκαταστάσεις δεν χρησιμοποιούνται για την αγορά ή πώληση ηλεκτρικής ενέργειας στις αγορές ηλεκτρικής ενέργειας, και </a:t>
            </a:r>
          </a:p>
          <a:p>
            <a:pPr algn="just"/>
            <a:r>
              <a:rPr lang="el-GR" dirty="0"/>
              <a:t>γ) η ρυθμιστική αρχή έχει αξιολογήσει την αναγκαιότητα αυτής της παρέκκλισης και έχει διενεργήσει εκτίμηση της διαδικασίας πρόσκλησης προς υποβολή προσφορών, συμπεριλαμβανομένων των προϋποθέσεων αυτής της διαδικασίας πρόσκλησης προς υποβολή προσφορών, και έχει δώσει την έγκρισή της</a:t>
            </a:r>
          </a:p>
        </p:txBody>
      </p:sp>
    </p:spTree>
    <p:extLst>
      <p:ext uri="{BB962C8B-B14F-4D97-AF65-F5344CB8AC3E}">
        <p14:creationId xmlns:p14="http://schemas.microsoft.com/office/powerpoint/2010/main" val="12206091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Τίτλος 1"/>
          <p:cNvSpPr>
            <a:spLocks noGrp="1"/>
          </p:cNvSpPr>
          <p:nvPr>
            <p:ph type="title"/>
          </p:nvPr>
        </p:nvSpPr>
        <p:spPr/>
        <p:txBody>
          <a:bodyPr/>
          <a:lstStyle/>
          <a:p>
            <a:r>
              <a:rPr lang="el-GR"/>
              <a:t>Κανονισμός 2019/943 Εσωτερική αγορά Ηλεκτρικής ενέργειας </a:t>
            </a:r>
          </a:p>
        </p:txBody>
      </p:sp>
      <p:sp>
        <p:nvSpPr>
          <p:cNvPr id="36866" name="Θέση περιεχομένου 2"/>
          <p:cNvSpPr>
            <a:spLocks noGrp="1"/>
          </p:cNvSpPr>
          <p:nvPr>
            <p:ph idx="1"/>
          </p:nvPr>
        </p:nvSpPr>
        <p:spPr/>
        <p:txBody>
          <a:bodyPr/>
          <a:lstStyle/>
          <a:p>
            <a:pPr algn="just">
              <a:lnSpc>
                <a:spcPct val="150000"/>
              </a:lnSpc>
              <a:spcBef>
                <a:spcPct val="0"/>
              </a:spcBef>
            </a:pPr>
            <a:r>
              <a:rPr lang="el-GR"/>
              <a:t>Κανονισμός του Ευρωπαϊκού Κοινοβουλίου και του Συμβουλίου σχετικά με την εσωτερική αγορά ηλεκτρικής ενέργειας</a:t>
            </a:r>
          </a:p>
          <a:p>
            <a:pPr algn="just">
              <a:lnSpc>
                <a:spcPct val="150000"/>
              </a:lnSpc>
              <a:spcBef>
                <a:spcPct val="0"/>
              </a:spcBef>
            </a:pPr>
            <a:r>
              <a:rPr lang="el-GR"/>
              <a:t>Νομική βάση είναι το άρθρο 194 της Συνθήκης για τη λειτουργία της Ευρωπαϊκής Ένωσης (ΣΛΕΕ),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Τίτλος 1"/>
          <p:cNvSpPr>
            <a:spLocks noGrp="1"/>
          </p:cNvSpPr>
          <p:nvPr>
            <p:ph type="title"/>
          </p:nvPr>
        </p:nvSpPr>
        <p:spPr/>
        <p:txBody>
          <a:bodyPr/>
          <a:lstStyle/>
          <a:p>
            <a:r>
              <a:rPr lang="el-GR"/>
              <a:t>Κανονισμός 2019/943 Εσωτερική αγορά Ηλεκτρικής ενέργειας </a:t>
            </a:r>
          </a:p>
        </p:txBody>
      </p:sp>
      <p:sp>
        <p:nvSpPr>
          <p:cNvPr id="3" name="Θέση περιεχομένου 2"/>
          <p:cNvSpPr>
            <a:spLocks noGrp="1"/>
          </p:cNvSpPr>
          <p:nvPr>
            <p:ph idx="1"/>
          </p:nvPr>
        </p:nvSpPr>
        <p:spPr/>
        <p:txBody>
          <a:bodyPr rtlCol="0">
            <a:normAutofit fontScale="92500" lnSpcReduction="20000"/>
          </a:bodyPr>
          <a:lstStyle/>
          <a:p>
            <a:pPr fontAlgn="auto">
              <a:spcAft>
                <a:spcPts val="0"/>
              </a:spcAft>
              <a:buFont typeface="Arial" panose="020B0604020202020204" pitchFamily="34" charset="0"/>
              <a:buChar char="•"/>
              <a:defRPr/>
            </a:pPr>
            <a:r>
              <a:rPr lang="el-GR" b="1" dirty="0"/>
              <a:t>Αλλαγή μοντέλου αγοράς Ενέργειας </a:t>
            </a:r>
          </a:p>
          <a:p>
            <a:pPr fontAlgn="auto">
              <a:spcAft>
                <a:spcPts val="0"/>
              </a:spcAft>
              <a:buFont typeface="Arial" panose="020B0604020202020204" pitchFamily="34" charset="0"/>
              <a:buChar char="•"/>
              <a:defRPr/>
            </a:pPr>
            <a:r>
              <a:rPr lang="el-GR" dirty="0"/>
              <a:t>Νέες διατάξεις 3-13</a:t>
            </a:r>
          </a:p>
          <a:p>
            <a:pPr fontAlgn="auto">
              <a:spcAft>
                <a:spcPts val="0"/>
              </a:spcAft>
              <a:buFont typeface="Arial" panose="020B0604020202020204" pitchFamily="34" charset="0"/>
              <a:buChar char="•"/>
              <a:defRPr/>
            </a:pPr>
            <a:r>
              <a:rPr lang="el-GR" dirty="0"/>
              <a:t>Άρθρο 3</a:t>
            </a:r>
          </a:p>
          <a:p>
            <a:pPr fontAlgn="auto">
              <a:spcAft>
                <a:spcPts val="0"/>
              </a:spcAft>
              <a:buFont typeface="Arial" panose="020B0604020202020204" pitchFamily="34" charset="0"/>
              <a:buChar char="•"/>
              <a:defRPr/>
            </a:pPr>
            <a:r>
              <a:rPr lang="el-GR" dirty="0"/>
              <a:t>Αρχές που διέπουν τη λειτουργία των αγορών ηλεκτρικής ενέργειας</a:t>
            </a:r>
          </a:p>
          <a:p>
            <a:pPr>
              <a:spcAft>
                <a:spcPts val="0"/>
              </a:spcAft>
              <a:buFont typeface="Arial" panose="020B0604020202020204" pitchFamily="34" charset="0"/>
              <a:buChar char="•"/>
              <a:defRPr/>
            </a:pPr>
            <a:r>
              <a:rPr lang="el-GR" dirty="0"/>
              <a:t>Άρθρο 4</a:t>
            </a:r>
          </a:p>
          <a:p>
            <a:pPr>
              <a:spcAft>
                <a:spcPts val="0"/>
              </a:spcAft>
              <a:buFont typeface="Arial" panose="020B0604020202020204" pitchFamily="34" charset="0"/>
              <a:buChar char="•"/>
              <a:defRPr/>
            </a:pPr>
            <a:r>
              <a:rPr lang="el-GR" dirty="0"/>
              <a:t>Δίκαιη μετάβαση</a:t>
            </a:r>
          </a:p>
          <a:p>
            <a:pPr>
              <a:spcAft>
                <a:spcPts val="0"/>
              </a:spcAft>
              <a:buFont typeface="Arial" panose="020B0604020202020204" pitchFamily="34" charset="0"/>
              <a:buChar char="•"/>
              <a:defRPr/>
            </a:pPr>
            <a:r>
              <a:rPr lang="el-GR" dirty="0"/>
              <a:t>Άρθρο 5 </a:t>
            </a:r>
          </a:p>
          <a:p>
            <a:pPr>
              <a:spcAft>
                <a:spcPts val="0"/>
              </a:spcAft>
              <a:buFont typeface="Arial" panose="020B0604020202020204" pitchFamily="34" charset="0"/>
              <a:buChar char="•"/>
              <a:defRPr/>
            </a:pPr>
            <a:r>
              <a:rPr lang="el-GR" dirty="0"/>
              <a:t>Ευθύνη εξισορρόπησης</a:t>
            </a:r>
          </a:p>
          <a:p>
            <a:pPr>
              <a:spcAft>
                <a:spcPts val="0"/>
              </a:spcAft>
              <a:buFont typeface="Arial" panose="020B0604020202020204" pitchFamily="34" charset="0"/>
              <a:buChar char="•"/>
              <a:defRPr/>
            </a:pPr>
            <a:r>
              <a:rPr lang="el-GR" dirty="0"/>
              <a:t>Άρθρο 6</a:t>
            </a:r>
          </a:p>
          <a:p>
            <a:pPr>
              <a:spcAft>
                <a:spcPts val="0"/>
              </a:spcAft>
              <a:buFont typeface="Arial" panose="020B0604020202020204" pitchFamily="34" charset="0"/>
              <a:buChar char="•"/>
              <a:defRPr/>
            </a:pPr>
            <a:r>
              <a:rPr lang="el-GR" dirty="0"/>
              <a:t>Αγορά εξισορρόπησης </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Τίτλος 1"/>
          <p:cNvSpPr>
            <a:spLocks noGrp="1"/>
          </p:cNvSpPr>
          <p:nvPr>
            <p:ph type="title"/>
          </p:nvPr>
        </p:nvSpPr>
        <p:spPr/>
        <p:txBody>
          <a:bodyPr/>
          <a:lstStyle/>
          <a:p>
            <a:r>
              <a:rPr lang="el-GR"/>
              <a:t>Κανονισμός 2019/943 Εσωτερική αγορά Ηλεκτρικής ενέργειας </a:t>
            </a:r>
          </a:p>
        </p:txBody>
      </p:sp>
      <p:sp>
        <p:nvSpPr>
          <p:cNvPr id="38914" name="Θέση περιεχομένου 2"/>
          <p:cNvSpPr>
            <a:spLocks noGrp="1"/>
          </p:cNvSpPr>
          <p:nvPr>
            <p:ph idx="1"/>
          </p:nvPr>
        </p:nvSpPr>
        <p:spPr/>
        <p:txBody>
          <a:bodyPr/>
          <a:lstStyle/>
          <a:p>
            <a:r>
              <a:rPr lang="el-GR" dirty="0"/>
              <a:t>Άρθρο 7 </a:t>
            </a:r>
          </a:p>
          <a:p>
            <a:r>
              <a:rPr lang="el-GR" dirty="0"/>
              <a:t>Αγορές επόμενης ημέρας και </a:t>
            </a:r>
            <a:r>
              <a:rPr lang="el-GR" dirty="0" err="1"/>
              <a:t>ενδοημερήσιες</a:t>
            </a:r>
            <a:r>
              <a:rPr lang="el-GR" dirty="0"/>
              <a:t> αγορές</a:t>
            </a:r>
          </a:p>
          <a:p>
            <a:r>
              <a:rPr lang="el-GR" dirty="0"/>
              <a:t>Άρθρο 8</a:t>
            </a:r>
          </a:p>
          <a:p>
            <a:r>
              <a:rPr lang="el-GR" dirty="0"/>
              <a:t>Συναλλαγές στις αγορές επόμενης ημέρας και τις </a:t>
            </a:r>
            <a:r>
              <a:rPr lang="el-GR" dirty="0" err="1"/>
              <a:t>ενδοημερήσιες</a:t>
            </a:r>
            <a:r>
              <a:rPr lang="el-GR" dirty="0"/>
              <a:t> αγορές</a:t>
            </a:r>
          </a:p>
          <a:p>
            <a:r>
              <a:rPr lang="el-GR" dirty="0"/>
              <a:t>Άρθρο 9</a:t>
            </a:r>
          </a:p>
          <a:p>
            <a:r>
              <a:rPr lang="el-GR" dirty="0"/>
              <a:t>Προθεσμιακές αγορές</a:t>
            </a:r>
          </a:p>
          <a:p>
            <a:endParaRPr lang="el-GR" dirty="0"/>
          </a:p>
          <a:p>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Τίτλος 1"/>
          <p:cNvSpPr>
            <a:spLocks noGrp="1"/>
          </p:cNvSpPr>
          <p:nvPr>
            <p:ph type="title"/>
          </p:nvPr>
        </p:nvSpPr>
        <p:spPr/>
        <p:txBody>
          <a:bodyPr/>
          <a:lstStyle/>
          <a:p>
            <a:r>
              <a:rPr lang="el-GR"/>
              <a:t>Κανονισμός 2019/943 Εσωτερική αγορά Ηλεκτρικής ενέργειας </a:t>
            </a:r>
          </a:p>
        </p:txBody>
      </p:sp>
      <p:sp>
        <p:nvSpPr>
          <p:cNvPr id="3" name="Θέση περιεχομένου 2"/>
          <p:cNvSpPr>
            <a:spLocks noGrp="1"/>
          </p:cNvSpPr>
          <p:nvPr>
            <p:ph idx="1"/>
          </p:nvPr>
        </p:nvSpPr>
        <p:spPr/>
        <p:txBody>
          <a:bodyPr rtlCol="0">
            <a:normAutofit fontScale="85000" lnSpcReduction="20000"/>
          </a:bodyPr>
          <a:lstStyle/>
          <a:p>
            <a:pPr fontAlgn="auto">
              <a:spcAft>
                <a:spcPts val="0"/>
              </a:spcAft>
              <a:buFont typeface="Arial" panose="020B0604020202020204" pitchFamily="34" charset="0"/>
              <a:buChar char="•"/>
              <a:defRPr/>
            </a:pPr>
            <a:r>
              <a:rPr lang="el-GR" b="1" dirty="0"/>
              <a:t>Ενότητα Μηχανισμοί Δυναμικότητας</a:t>
            </a:r>
          </a:p>
          <a:p>
            <a:pPr fontAlgn="auto">
              <a:spcAft>
                <a:spcPts val="0"/>
              </a:spcAft>
              <a:buFont typeface="Arial" panose="020B0604020202020204" pitchFamily="34" charset="0"/>
              <a:buChar char="•"/>
              <a:defRPr/>
            </a:pPr>
            <a:r>
              <a:rPr lang="el-GR" dirty="0"/>
              <a:t>Άρθρο 20</a:t>
            </a:r>
          </a:p>
          <a:p>
            <a:pPr fontAlgn="auto">
              <a:spcAft>
                <a:spcPts val="0"/>
              </a:spcAft>
              <a:buFont typeface="Arial" panose="020B0604020202020204" pitchFamily="34" charset="0"/>
              <a:buChar char="•"/>
              <a:defRPr/>
            </a:pPr>
            <a:r>
              <a:rPr lang="el-GR" dirty="0"/>
              <a:t>Επάρκεια των πόρων στην εσωτερική αγορά ηλεκτρικής ενέργειας</a:t>
            </a:r>
          </a:p>
          <a:p>
            <a:pPr fontAlgn="auto">
              <a:spcAft>
                <a:spcPts val="0"/>
              </a:spcAft>
              <a:buFont typeface="Arial" panose="020B0604020202020204" pitchFamily="34" charset="0"/>
              <a:buChar char="•"/>
              <a:defRPr/>
            </a:pPr>
            <a:r>
              <a:rPr lang="el-GR" dirty="0"/>
              <a:t>Άρθρο 21</a:t>
            </a:r>
          </a:p>
          <a:p>
            <a:pPr fontAlgn="auto">
              <a:spcAft>
                <a:spcPts val="0"/>
              </a:spcAft>
              <a:buFont typeface="Arial" panose="020B0604020202020204" pitchFamily="34" charset="0"/>
              <a:buChar char="•"/>
              <a:defRPr/>
            </a:pPr>
            <a:r>
              <a:rPr lang="el-GR" dirty="0"/>
              <a:t>Γενικές αρχές για τους μηχανισμούς ισχύος</a:t>
            </a:r>
            <a:endParaRPr lang="en-US" dirty="0"/>
          </a:p>
          <a:p>
            <a:pPr fontAlgn="auto">
              <a:spcAft>
                <a:spcPts val="0"/>
              </a:spcAft>
              <a:buFont typeface="Arial" panose="020B0604020202020204" pitchFamily="34" charset="0"/>
              <a:buChar char="•"/>
              <a:defRPr/>
            </a:pPr>
            <a:r>
              <a:rPr lang="el-GR" dirty="0"/>
              <a:t>Άρθρο 22</a:t>
            </a:r>
          </a:p>
          <a:p>
            <a:pPr fontAlgn="auto">
              <a:spcAft>
                <a:spcPts val="0"/>
              </a:spcAft>
              <a:buFont typeface="Arial" panose="020B0604020202020204" pitchFamily="34" charset="0"/>
              <a:buChar char="•"/>
              <a:defRPr/>
            </a:pPr>
            <a:r>
              <a:rPr lang="el-GR" dirty="0"/>
              <a:t>Αρχές σχεδιασμού για μηχανισμούς δυναμικότητας</a:t>
            </a:r>
            <a:endParaRPr lang="en-US" dirty="0"/>
          </a:p>
          <a:p>
            <a:pPr fontAlgn="auto">
              <a:spcAft>
                <a:spcPts val="0"/>
              </a:spcAft>
              <a:buFont typeface="Arial" panose="020B0604020202020204" pitchFamily="34" charset="0"/>
              <a:buChar char="•"/>
              <a:defRPr/>
            </a:pPr>
            <a:r>
              <a:rPr lang="el-GR" dirty="0"/>
              <a:t>Άρθρο 23</a:t>
            </a:r>
            <a:endParaRPr lang="en-US" dirty="0"/>
          </a:p>
          <a:p>
            <a:pPr fontAlgn="auto">
              <a:spcAft>
                <a:spcPts val="0"/>
              </a:spcAft>
              <a:buFont typeface="Arial" panose="020B0604020202020204" pitchFamily="34" charset="0"/>
              <a:buChar char="•"/>
              <a:defRPr/>
            </a:pPr>
            <a:r>
              <a:rPr lang="el-GR" dirty="0"/>
              <a:t>Αξιολόγηση της επάρκειας των πόρων σε ευρωπαϊκό επίπεδο</a:t>
            </a:r>
          </a:p>
          <a:p>
            <a:pPr fontAlgn="auto">
              <a:spcAft>
                <a:spcPts val="0"/>
              </a:spcAft>
              <a:buFont typeface="Arial" panose="020B0604020202020204" pitchFamily="34" charset="0"/>
              <a:buChar char="•"/>
              <a:defRPr/>
            </a:pPr>
            <a:r>
              <a:rPr lang="el-GR" dirty="0"/>
              <a:t>Άρθρο 24</a:t>
            </a:r>
          </a:p>
          <a:p>
            <a:pPr fontAlgn="auto">
              <a:spcAft>
                <a:spcPts val="0"/>
              </a:spcAft>
              <a:buFont typeface="Arial" panose="020B0604020202020204" pitchFamily="34" charset="0"/>
              <a:buChar char="•"/>
              <a:defRPr/>
            </a:pPr>
            <a:r>
              <a:rPr lang="el-GR" dirty="0"/>
              <a:t>Αξιολογήσεις της επάρκειας των πόρων σε εθνικό επίπεδο</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B0234B-1E21-49F2-A79E-56447205A587}"/>
              </a:ext>
            </a:extLst>
          </p:cNvPr>
          <p:cNvSpPr>
            <a:spLocks noGrp="1"/>
          </p:cNvSpPr>
          <p:nvPr>
            <p:ph type="title"/>
          </p:nvPr>
        </p:nvSpPr>
        <p:spPr/>
        <p:txBody>
          <a:bodyPr/>
          <a:lstStyle/>
          <a:p>
            <a:r>
              <a:rPr lang="el-GR" b="1" dirty="0"/>
              <a:t>Μηχανισμοί Δυναμικότητας</a:t>
            </a:r>
            <a:endParaRPr lang="el-GR" dirty="0"/>
          </a:p>
        </p:txBody>
      </p:sp>
      <p:sp>
        <p:nvSpPr>
          <p:cNvPr id="3" name="Θέση περιεχομένου 2">
            <a:extLst>
              <a:ext uri="{FF2B5EF4-FFF2-40B4-BE49-F238E27FC236}">
                <a16:creationId xmlns:a16="http://schemas.microsoft.com/office/drawing/2014/main" id="{01F61425-F994-4128-8883-251EFEC2F459}"/>
              </a:ext>
            </a:extLst>
          </p:cNvPr>
          <p:cNvSpPr>
            <a:spLocks noGrp="1"/>
          </p:cNvSpPr>
          <p:nvPr>
            <p:ph idx="1"/>
          </p:nvPr>
        </p:nvSpPr>
        <p:spPr>
          <a:xfrm>
            <a:off x="838200" y="1825624"/>
            <a:ext cx="10515600" cy="4879975"/>
          </a:xfrm>
        </p:spPr>
        <p:txBody>
          <a:bodyPr/>
          <a:lstStyle/>
          <a:p>
            <a:pPr algn="just"/>
            <a:r>
              <a:rPr lang="el-GR" dirty="0"/>
              <a:t>Για την εξάλειψη των εναπομενόντων προβλημάτων επάρκειας πόρων, τα κράτη μέλη δύνανται, ως έσχατη λύση και ενόσω εφαρμόζουν τα μέτρα του άρθρου 20 του παρόντος κανονισμού σύμφωνα με τα άρθρα 107, 108 και 109 ΣΛΕΕ, να θεσπίσουν μηχανισμούς ισχύος. </a:t>
            </a:r>
          </a:p>
          <a:p>
            <a:pPr algn="just"/>
            <a:r>
              <a:rPr lang="el-GR" dirty="0"/>
              <a:t>Πριν από την καθιέρωση των μηχανισμών ισχύος, τα ενδιαφερόμενα κράτη μέλη διενεργούν ολοκληρωμένη μελέτη σχετικά με τις ενδεχόμενες επιπτώσεις των μηχανισμών αυτών στα γειτονικά κράτη μέλη στο πλαίσιο της οποίας διαβουλεύονται τουλάχιστον με τα γειτονικά τους κράτη μέλη με τα οποία έχουν άμεση σύνδεση δικτύου και με τους ενδιαφερόμενους φορείς αυτών των κρατών μελών. </a:t>
            </a:r>
          </a:p>
        </p:txBody>
      </p:sp>
    </p:spTree>
    <p:extLst>
      <p:ext uri="{BB962C8B-B14F-4D97-AF65-F5344CB8AC3E}">
        <p14:creationId xmlns:p14="http://schemas.microsoft.com/office/powerpoint/2010/main" val="2218631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Τίτλος 1"/>
          <p:cNvSpPr>
            <a:spLocks noGrp="1"/>
          </p:cNvSpPr>
          <p:nvPr>
            <p:ph type="title"/>
          </p:nvPr>
        </p:nvSpPr>
        <p:spPr/>
        <p:txBody>
          <a:bodyPr/>
          <a:lstStyle/>
          <a:p>
            <a:r>
              <a:rPr lang="el-GR"/>
              <a:t>4</a:t>
            </a:r>
            <a:r>
              <a:rPr lang="el-GR" baseline="30000"/>
              <a:t>η</a:t>
            </a:r>
            <a:r>
              <a:rPr lang="el-GR"/>
              <a:t> Ενεργειακή Δέσμη </a:t>
            </a:r>
          </a:p>
        </p:txBody>
      </p:sp>
      <p:sp>
        <p:nvSpPr>
          <p:cNvPr id="3" name="Θέση περιεχομένου 2"/>
          <p:cNvSpPr>
            <a:spLocks noGrp="1"/>
          </p:cNvSpPr>
          <p:nvPr>
            <p:ph idx="1"/>
          </p:nvPr>
        </p:nvSpPr>
        <p:spPr/>
        <p:txBody>
          <a:bodyPr rtlCol="0">
            <a:normAutofit fontScale="92500"/>
          </a:bodyPr>
          <a:lstStyle/>
          <a:p>
            <a:pPr algn="just">
              <a:lnSpc>
                <a:spcPct val="150000"/>
              </a:lnSpc>
              <a:spcBef>
                <a:spcPts val="0"/>
              </a:spcBef>
              <a:spcAft>
                <a:spcPts val="0"/>
              </a:spcAft>
              <a:buFont typeface="Arial" panose="020B0604020202020204" pitchFamily="34" charset="0"/>
              <a:buChar char="•"/>
              <a:defRPr/>
            </a:pPr>
            <a:r>
              <a:rPr lang="el-GR" b="1" dirty="0"/>
              <a:t>Κανονισμός 2019/941 </a:t>
            </a:r>
            <a:r>
              <a:rPr lang="el-GR" dirty="0"/>
              <a:t>του Ευρωπαϊκού Κοινοβουλίου και του Συμβουλίου σχετικά με την ετοιμότητα αντιμετώπισης κινδύνων στον τομέα της ηλεκτρικής ενέργειας και με την </a:t>
            </a:r>
            <a:r>
              <a:rPr lang="el-GR" b="1" dirty="0"/>
              <a:t>κατάργηση της οδηγίας 2005/89/ΕΚ</a:t>
            </a:r>
            <a:endParaRPr lang="el-GR" dirty="0"/>
          </a:p>
          <a:p>
            <a:pPr algn="just">
              <a:lnSpc>
                <a:spcPct val="150000"/>
              </a:lnSpc>
              <a:spcBef>
                <a:spcPts val="0"/>
              </a:spcBef>
              <a:spcAft>
                <a:spcPts val="0"/>
              </a:spcAft>
              <a:buFont typeface="Arial" panose="020B0604020202020204" pitchFamily="34" charset="0"/>
              <a:buChar char="•"/>
              <a:defRPr/>
            </a:pPr>
            <a:r>
              <a:rPr lang="el-GR" b="1" dirty="0"/>
              <a:t>Κανονισμός 2019/942 </a:t>
            </a:r>
            <a:r>
              <a:rPr lang="el-GR" dirty="0"/>
              <a:t>του Ευρωπαϊκού Κοινοβουλίου και του Συμβουλίου για την ίδρυση Οργανισμού της Ευρωπαϊκής Ένωσης για τη Συνεργασία των Ρυθμιστικών Αρχών Ενέργειας – συσχέτιση με τον Κανονισμό 713/2009</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2FBE5A-5721-4212-B2B7-82D72F010895}"/>
              </a:ext>
            </a:extLst>
          </p:cNvPr>
          <p:cNvSpPr>
            <a:spLocks noGrp="1"/>
          </p:cNvSpPr>
          <p:nvPr>
            <p:ph type="title"/>
          </p:nvPr>
        </p:nvSpPr>
        <p:spPr/>
        <p:txBody>
          <a:bodyPr/>
          <a:lstStyle/>
          <a:p>
            <a:r>
              <a:rPr lang="el-GR" b="1" dirty="0"/>
              <a:t>Μηχανισμοί Δυναμικότητας</a:t>
            </a:r>
            <a:endParaRPr lang="el-GR" dirty="0"/>
          </a:p>
        </p:txBody>
      </p:sp>
      <p:sp>
        <p:nvSpPr>
          <p:cNvPr id="3" name="Θέση περιεχομένου 2">
            <a:extLst>
              <a:ext uri="{FF2B5EF4-FFF2-40B4-BE49-F238E27FC236}">
                <a16:creationId xmlns:a16="http://schemas.microsoft.com/office/drawing/2014/main" id="{72070133-D23D-4038-927D-25D3A8B9CBF2}"/>
              </a:ext>
            </a:extLst>
          </p:cNvPr>
          <p:cNvSpPr>
            <a:spLocks noGrp="1"/>
          </p:cNvSpPr>
          <p:nvPr>
            <p:ph idx="1"/>
          </p:nvPr>
        </p:nvSpPr>
        <p:spPr/>
        <p:txBody>
          <a:bodyPr/>
          <a:lstStyle/>
          <a:p>
            <a:pPr algn="just">
              <a:lnSpc>
                <a:spcPct val="150000"/>
              </a:lnSpc>
              <a:spcBef>
                <a:spcPts val="0"/>
              </a:spcBef>
            </a:pPr>
            <a:r>
              <a:rPr lang="el-GR" sz="2400" dirty="0"/>
              <a:t>Τα κράτη μέλη εκτιμούν κατά πόσο ένας μηχανισμός ισχύος με τη μορφή στρατηγικού αποθέματος μπορεί να αντιμετωπίσει τα ζητήματα επάρκειας πόρων. Εάν αυτό δεν συμβαίνει, τα κράτη μέλη μπορούν να εφαρμόσουν διαφορετικό τύπο μηχανισμού ισχύος. </a:t>
            </a:r>
            <a:endParaRPr lang="en-US" sz="2400" dirty="0"/>
          </a:p>
          <a:p>
            <a:pPr algn="just">
              <a:lnSpc>
                <a:spcPct val="150000"/>
              </a:lnSpc>
              <a:spcBef>
                <a:spcPts val="0"/>
              </a:spcBef>
            </a:pPr>
            <a:r>
              <a:rPr lang="el-GR" sz="2400" dirty="0"/>
              <a:t>Τα κράτη μέλη δεν θεσπίζουν μηχανισμούς ισχύος εάν τόσο η ευρωπαϊκή όσο και η εθνική αξιολόγηση επάρκειας πόρων ή, εν απουσία εθνικής αξιολόγησης επάρκειας πόρων, μόνο η ευρωπαϊκή αξιολόγηση επάρκειας πόρων, δεν έχει εντοπίσει πρόβλημα επάρκειας πόρων. </a:t>
            </a:r>
          </a:p>
        </p:txBody>
      </p:sp>
    </p:spTree>
    <p:extLst>
      <p:ext uri="{BB962C8B-B14F-4D97-AF65-F5344CB8AC3E}">
        <p14:creationId xmlns:p14="http://schemas.microsoft.com/office/powerpoint/2010/main" val="6294570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4C11909-531B-46D8-848F-7BCF07444A13}"/>
              </a:ext>
            </a:extLst>
          </p:cNvPr>
          <p:cNvSpPr>
            <a:spLocks noGrp="1"/>
          </p:cNvSpPr>
          <p:nvPr>
            <p:ph type="title"/>
          </p:nvPr>
        </p:nvSpPr>
        <p:spPr/>
        <p:txBody>
          <a:bodyPr/>
          <a:lstStyle/>
          <a:p>
            <a:r>
              <a:rPr lang="el-GR" b="1" dirty="0"/>
              <a:t>Μηχανισμοί Δυναμικότητας</a:t>
            </a:r>
            <a:endParaRPr lang="el-GR" dirty="0"/>
          </a:p>
        </p:txBody>
      </p:sp>
      <p:sp>
        <p:nvSpPr>
          <p:cNvPr id="3" name="Θέση περιεχομένου 2">
            <a:extLst>
              <a:ext uri="{FF2B5EF4-FFF2-40B4-BE49-F238E27FC236}">
                <a16:creationId xmlns:a16="http://schemas.microsoft.com/office/drawing/2014/main" id="{4DA13576-9C94-432D-B38D-ADB77BD9ABC6}"/>
              </a:ext>
            </a:extLst>
          </p:cNvPr>
          <p:cNvSpPr>
            <a:spLocks noGrp="1"/>
          </p:cNvSpPr>
          <p:nvPr>
            <p:ph idx="1"/>
          </p:nvPr>
        </p:nvSpPr>
        <p:spPr>
          <a:xfrm>
            <a:off x="838200" y="1825625"/>
            <a:ext cx="10515600" cy="4829176"/>
          </a:xfrm>
        </p:spPr>
        <p:txBody>
          <a:bodyPr/>
          <a:lstStyle/>
          <a:p>
            <a:pPr algn="just">
              <a:lnSpc>
                <a:spcPct val="150000"/>
              </a:lnSpc>
              <a:spcBef>
                <a:spcPts val="0"/>
              </a:spcBef>
            </a:pPr>
            <a:r>
              <a:rPr lang="el-GR" sz="2000" dirty="0"/>
              <a:t>Τα κράτη μέλη δεν θεσπίζουν μηχανισμούς ισχύος μέχρις ότου εκδοθεί για το προβλεπόμενο σχέδιο εφαρμογής γνωμοδότηση από την Επιτροπή. </a:t>
            </a:r>
          </a:p>
          <a:p>
            <a:pPr algn="just">
              <a:lnSpc>
                <a:spcPct val="150000"/>
              </a:lnSpc>
              <a:spcBef>
                <a:spcPts val="0"/>
              </a:spcBef>
            </a:pPr>
            <a:r>
              <a:rPr lang="el-GR" sz="2000" dirty="0"/>
              <a:t>Εάν ένα κράτος μέλος έχει θέσει σε εφαρμογή ένα μηχανισμό ισχύος, τον επανεξετάζει και μεριμνά ώστε να μη συναφθούν νέες συμβάσεις στο πλαίσιό του, εφόσον τόσο η ευρωπαϊκή όσο και η εθνική αξιολόγηση επάρκειας πόρων ή, εν απουσία εθνικής αξιολόγησης επάρκειας πόρων, μόνο η ευρωπαϊκή αξιολόγηση επάρκειας πόρων, δεν έχει εντοπίσει πρόβλημα επάρκειας πόρων </a:t>
            </a:r>
          </a:p>
          <a:p>
            <a:pPr algn="just">
              <a:lnSpc>
                <a:spcPct val="150000"/>
              </a:lnSpc>
              <a:spcBef>
                <a:spcPts val="0"/>
              </a:spcBef>
            </a:pPr>
            <a:r>
              <a:rPr lang="el-GR" sz="2000" dirty="0"/>
              <a:t>Κατά τον σχεδιασμό μηχανισμών ισχύος, τα κράτη μέλη συμπεριλαμβάνουν διάταξη που προβλέπει την αποτελεσματική σταδιακή κατάργηση του μηχανισμού ισχύος σε περίπτωση μη σύναψης νέων συμβάσεων επί τρία συνεχόμενα έτη.</a:t>
            </a:r>
          </a:p>
          <a:p>
            <a:pPr algn="just">
              <a:lnSpc>
                <a:spcPct val="150000"/>
              </a:lnSpc>
              <a:spcBef>
                <a:spcPts val="0"/>
              </a:spcBef>
            </a:pPr>
            <a:endParaRPr lang="el-GR" sz="2400" dirty="0"/>
          </a:p>
        </p:txBody>
      </p:sp>
    </p:spTree>
    <p:extLst>
      <p:ext uri="{BB962C8B-B14F-4D97-AF65-F5344CB8AC3E}">
        <p14:creationId xmlns:p14="http://schemas.microsoft.com/office/powerpoint/2010/main" val="34394483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9636DBA-01B0-4DBF-9113-A55F05EBB1BB}"/>
              </a:ext>
            </a:extLst>
          </p:cNvPr>
          <p:cNvSpPr>
            <a:spLocks noGrp="1"/>
          </p:cNvSpPr>
          <p:nvPr>
            <p:ph type="title"/>
          </p:nvPr>
        </p:nvSpPr>
        <p:spPr/>
        <p:txBody>
          <a:bodyPr/>
          <a:lstStyle/>
          <a:p>
            <a:r>
              <a:rPr lang="el-GR" b="1" dirty="0"/>
              <a:t>Μηχανισμοί Δυναμικότητας</a:t>
            </a:r>
            <a:endParaRPr lang="el-GR" dirty="0"/>
          </a:p>
        </p:txBody>
      </p:sp>
      <p:sp>
        <p:nvSpPr>
          <p:cNvPr id="3" name="Θέση περιεχομένου 2">
            <a:extLst>
              <a:ext uri="{FF2B5EF4-FFF2-40B4-BE49-F238E27FC236}">
                <a16:creationId xmlns:a16="http://schemas.microsoft.com/office/drawing/2014/main" id="{E42FE60B-9B7D-4A76-A591-DBB1965CCDE9}"/>
              </a:ext>
            </a:extLst>
          </p:cNvPr>
          <p:cNvSpPr>
            <a:spLocks noGrp="1"/>
          </p:cNvSpPr>
          <p:nvPr>
            <p:ph idx="1"/>
          </p:nvPr>
        </p:nvSpPr>
        <p:spPr>
          <a:xfrm>
            <a:off x="838200" y="1825624"/>
            <a:ext cx="10515600" cy="5032375"/>
          </a:xfrm>
        </p:spPr>
        <p:txBody>
          <a:bodyPr/>
          <a:lstStyle/>
          <a:p>
            <a:pPr algn="just">
              <a:lnSpc>
                <a:spcPct val="150000"/>
              </a:lnSpc>
              <a:spcBef>
                <a:spcPts val="0"/>
              </a:spcBef>
            </a:pPr>
            <a:r>
              <a:rPr lang="el-GR" sz="2400" dirty="0"/>
              <a:t>Ένας μηχανισμός ισχύος: </a:t>
            </a:r>
          </a:p>
          <a:p>
            <a:pPr algn="just">
              <a:lnSpc>
                <a:spcPct val="150000"/>
              </a:lnSpc>
              <a:spcBef>
                <a:spcPts val="0"/>
              </a:spcBef>
            </a:pPr>
            <a:r>
              <a:rPr lang="el-GR" sz="2400" dirty="0"/>
              <a:t>α) είναι προσωρινός</a:t>
            </a:r>
          </a:p>
          <a:p>
            <a:pPr algn="just">
              <a:lnSpc>
                <a:spcPct val="150000"/>
              </a:lnSpc>
              <a:spcBef>
                <a:spcPts val="0"/>
              </a:spcBef>
            </a:pPr>
            <a:r>
              <a:rPr lang="el-GR" sz="2400" dirty="0"/>
              <a:t>β) δεν δημιουργεί αδικαιολόγητες στρεβλώσεις της αγοράς και δεν περιορίζει το διαζωνικό εμπόριο</a:t>
            </a:r>
          </a:p>
          <a:p>
            <a:pPr algn="just">
              <a:lnSpc>
                <a:spcPct val="150000"/>
              </a:lnSpc>
              <a:spcBef>
                <a:spcPts val="0"/>
              </a:spcBef>
            </a:pPr>
            <a:r>
              <a:rPr lang="el-GR" sz="2400" dirty="0"/>
              <a:t>γ) δεν υπερβαίνει τα αναγκαία για την αντιμετώπιση του προβλήματος επάρκειας</a:t>
            </a:r>
          </a:p>
          <a:p>
            <a:pPr algn="just">
              <a:lnSpc>
                <a:spcPct val="150000"/>
              </a:lnSpc>
              <a:spcBef>
                <a:spcPts val="0"/>
              </a:spcBef>
            </a:pPr>
            <a:r>
              <a:rPr lang="el-GR" sz="2400" dirty="0"/>
              <a:t>δ) επιλέγει Παρόχους ισχύος μέσω διαφανούς, ανταγωνιστικής διαδικασίας που δεν εισάγει διακρίσεις</a:t>
            </a:r>
            <a:endParaRPr lang="el-GR" dirty="0"/>
          </a:p>
          <a:p>
            <a:pPr algn="just">
              <a:lnSpc>
                <a:spcPct val="150000"/>
              </a:lnSpc>
              <a:spcBef>
                <a:spcPts val="0"/>
              </a:spcBef>
            </a:pPr>
            <a:endParaRPr lang="el-GR" dirty="0"/>
          </a:p>
        </p:txBody>
      </p:sp>
    </p:spTree>
    <p:extLst>
      <p:ext uri="{BB962C8B-B14F-4D97-AF65-F5344CB8AC3E}">
        <p14:creationId xmlns:p14="http://schemas.microsoft.com/office/powerpoint/2010/main" val="33638479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8CC28A-5EED-4E70-BF5A-96CBA00D3E2A}"/>
              </a:ext>
            </a:extLst>
          </p:cNvPr>
          <p:cNvSpPr>
            <a:spLocks noGrp="1"/>
          </p:cNvSpPr>
          <p:nvPr>
            <p:ph type="title"/>
          </p:nvPr>
        </p:nvSpPr>
        <p:spPr/>
        <p:txBody>
          <a:bodyPr/>
          <a:lstStyle/>
          <a:p>
            <a:r>
              <a:rPr lang="el-GR" b="1" dirty="0"/>
              <a:t>Μηχανισμοί Δυναμικότητας</a:t>
            </a:r>
            <a:endParaRPr lang="el-GR" dirty="0"/>
          </a:p>
        </p:txBody>
      </p:sp>
      <p:sp>
        <p:nvSpPr>
          <p:cNvPr id="3" name="Θέση περιεχομένου 2">
            <a:extLst>
              <a:ext uri="{FF2B5EF4-FFF2-40B4-BE49-F238E27FC236}">
                <a16:creationId xmlns:a16="http://schemas.microsoft.com/office/drawing/2014/main" id="{CE5F8420-09BE-42ED-A18C-B5B2EF5336CB}"/>
              </a:ext>
            </a:extLst>
          </p:cNvPr>
          <p:cNvSpPr>
            <a:spLocks noGrp="1"/>
          </p:cNvSpPr>
          <p:nvPr>
            <p:ph idx="1"/>
          </p:nvPr>
        </p:nvSpPr>
        <p:spPr/>
        <p:txBody>
          <a:bodyPr/>
          <a:lstStyle/>
          <a:p>
            <a:pPr algn="just">
              <a:lnSpc>
                <a:spcPct val="150000"/>
              </a:lnSpc>
              <a:spcBef>
                <a:spcPts val="0"/>
              </a:spcBef>
            </a:pPr>
            <a:r>
              <a:rPr lang="el-GR" dirty="0"/>
              <a:t>ε) προσφέρει κίνητρα ώστε οι Πάροχοι ισχύος να είναι διαθέσιμοι σε ώρες αναμενόμενης καταπόνησης του συστήματος </a:t>
            </a:r>
          </a:p>
          <a:p>
            <a:pPr algn="just">
              <a:lnSpc>
                <a:spcPct val="150000"/>
              </a:lnSpc>
              <a:spcBef>
                <a:spcPts val="0"/>
              </a:spcBef>
            </a:pPr>
            <a:r>
              <a:rPr lang="el-GR" dirty="0"/>
              <a:t>στ) μεριμνά ώστε η αμοιβή να καθορίζεται μέσω ανταγωνιστικής διαδικασίας </a:t>
            </a:r>
          </a:p>
          <a:p>
            <a:pPr algn="just">
              <a:lnSpc>
                <a:spcPct val="150000"/>
              </a:lnSpc>
              <a:spcBef>
                <a:spcPts val="0"/>
              </a:spcBef>
            </a:pPr>
            <a:r>
              <a:rPr lang="el-GR" dirty="0"/>
              <a:t>ζ) καθορίζει πριν από τη διαδικασία επιλογής τις απαιτούμενες τεχνικές προϋποθέσεις για τη συμμετοχή των παρόχων ισχύος</a:t>
            </a:r>
          </a:p>
          <a:p>
            <a:endParaRPr lang="el-GR" dirty="0"/>
          </a:p>
        </p:txBody>
      </p:sp>
    </p:spTree>
    <p:extLst>
      <p:ext uri="{BB962C8B-B14F-4D97-AF65-F5344CB8AC3E}">
        <p14:creationId xmlns:p14="http://schemas.microsoft.com/office/powerpoint/2010/main" val="9530612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2CAAE7-A8D9-419A-8C14-788706E74D23}"/>
              </a:ext>
            </a:extLst>
          </p:cNvPr>
          <p:cNvSpPr>
            <a:spLocks noGrp="1"/>
          </p:cNvSpPr>
          <p:nvPr>
            <p:ph type="title"/>
          </p:nvPr>
        </p:nvSpPr>
        <p:spPr/>
        <p:txBody>
          <a:bodyPr/>
          <a:lstStyle/>
          <a:p>
            <a:r>
              <a:rPr lang="el-GR" b="1" dirty="0"/>
              <a:t>Μηχανισμοί Δυναμικότητας</a:t>
            </a:r>
            <a:endParaRPr lang="el-GR" dirty="0"/>
          </a:p>
        </p:txBody>
      </p:sp>
      <p:sp>
        <p:nvSpPr>
          <p:cNvPr id="3" name="Θέση περιεχομένου 2">
            <a:extLst>
              <a:ext uri="{FF2B5EF4-FFF2-40B4-BE49-F238E27FC236}">
                <a16:creationId xmlns:a16="http://schemas.microsoft.com/office/drawing/2014/main" id="{49A7F368-0D40-42DA-BEEF-EB4481D7865B}"/>
              </a:ext>
            </a:extLst>
          </p:cNvPr>
          <p:cNvSpPr>
            <a:spLocks noGrp="1"/>
          </p:cNvSpPr>
          <p:nvPr>
            <p:ph idx="1"/>
          </p:nvPr>
        </p:nvSpPr>
        <p:spPr/>
        <p:txBody>
          <a:bodyPr/>
          <a:lstStyle/>
          <a:p>
            <a:pPr algn="just">
              <a:lnSpc>
                <a:spcPct val="150000"/>
              </a:lnSpc>
              <a:spcBef>
                <a:spcPts val="0"/>
              </a:spcBef>
            </a:pPr>
            <a:r>
              <a:rPr lang="el-GR" dirty="0"/>
              <a:t>η) είναι ανοικτός στη συμμετοχή όλων των πόρων, συμπεριλαμβανομένων της αποθήκευσης ενέργειας και της διαχείρισης από την πλευρά της ζήτησης, που είναι σε θέση να προσφέρουν τις απαιτούμενες τεχνικές επιδόσεις</a:t>
            </a:r>
          </a:p>
          <a:p>
            <a:pPr algn="just">
              <a:lnSpc>
                <a:spcPct val="150000"/>
              </a:lnSpc>
              <a:spcBef>
                <a:spcPts val="0"/>
              </a:spcBef>
            </a:pPr>
            <a:r>
              <a:rPr lang="el-GR" dirty="0"/>
              <a:t>θ) επιβάλλει κατάλληλες κυρώσεις στους Παρόχους ισχύος που δεν είναι διαθέσιμοι σε περιόδους καταπόνησης του συστήματος.</a:t>
            </a:r>
          </a:p>
        </p:txBody>
      </p:sp>
    </p:spTree>
    <p:extLst>
      <p:ext uri="{BB962C8B-B14F-4D97-AF65-F5344CB8AC3E}">
        <p14:creationId xmlns:p14="http://schemas.microsoft.com/office/powerpoint/2010/main" val="4191797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Τίτλος 1"/>
          <p:cNvSpPr>
            <a:spLocks noGrp="1"/>
          </p:cNvSpPr>
          <p:nvPr>
            <p:ph type="title"/>
          </p:nvPr>
        </p:nvSpPr>
        <p:spPr/>
        <p:txBody>
          <a:bodyPr/>
          <a:lstStyle/>
          <a:p>
            <a:r>
              <a:rPr lang="el-GR"/>
              <a:t>Κανονισμός 2019/943 Εσωτερική αγορά Ηλεκτρικής ενέργειας </a:t>
            </a:r>
          </a:p>
        </p:txBody>
      </p:sp>
      <p:sp>
        <p:nvSpPr>
          <p:cNvPr id="41986" name="Θέση περιεχομένου 2"/>
          <p:cNvSpPr>
            <a:spLocks noGrp="1"/>
          </p:cNvSpPr>
          <p:nvPr>
            <p:ph idx="1"/>
          </p:nvPr>
        </p:nvSpPr>
        <p:spPr/>
        <p:txBody>
          <a:bodyPr/>
          <a:lstStyle/>
          <a:p>
            <a:pPr algn="just"/>
            <a:r>
              <a:rPr lang="el-GR" b="1" dirty="0"/>
              <a:t>Περιφερειακά Συντονιστικά Κέντρα </a:t>
            </a:r>
          </a:p>
          <a:p>
            <a:pPr algn="just"/>
            <a:r>
              <a:rPr lang="el-GR" dirty="0"/>
              <a:t>Άρθρο 35</a:t>
            </a:r>
          </a:p>
          <a:p>
            <a:pPr algn="just"/>
            <a:r>
              <a:rPr lang="el-GR" dirty="0"/>
              <a:t>Δημιουργία και αποστολή των συντονιστικών κέντρων</a:t>
            </a:r>
          </a:p>
          <a:p>
            <a:pPr algn="just"/>
            <a:r>
              <a:rPr lang="el-GR" dirty="0"/>
              <a:t>Άρθρο 36</a:t>
            </a:r>
          </a:p>
          <a:p>
            <a:pPr algn="just"/>
            <a:r>
              <a:rPr lang="el-GR" dirty="0"/>
              <a:t>Γεωγραφική αρμοδιότητα των  συντονιστικών κέντρων</a:t>
            </a:r>
          </a:p>
          <a:p>
            <a:pPr algn="just"/>
            <a:r>
              <a:rPr lang="el-GR" dirty="0"/>
              <a:t>Άρθρο 37</a:t>
            </a:r>
          </a:p>
          <a:p>
            <a:pPr algn="just"/>
            <a:r>
              <a:rPr lang="el-GR" dirty="0"/>
              <a:t>Καθήκοντα των συντονιστικών κέντρων</a:t>
            </a:r>
          </a:p>
          <a:p>
            <a:pPr marL="0" indent="0">
              <a:buNone/>
            </a:pPr>
            <a:endParaRPr lang="el-GR" i="1" dirty="0"/>
          </a:p>
          <a:p>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597B83-0DCF-457B-8D82-9AA8FD0B120A}"/>
              </a:ext>
            </a:extLst>
          </p:cNvPr>
          <p:cNvSpPr>
            <a:spLocks noGrp="1"/>
          </p:cNvSpPr>
          <p:nvPr>
            <p:ph type="title"/>
          </p:nvPr>
        </p:nvSpPr>
        <p:spPr/>
        <p:txBody>
          <a:bodyPr/>
          <a:lstStyle/>
          <a:p>
            <a:r>
              <a:rPr lang="el-GR" b="1" dirty="0"/>
              <a:t>Περιφερειακά Συντονιστικά Κέντρα </a:t>
            </a:r>
            <a:br>
              <a:rPr lang="el-GR" b="1" dirty="0"/>
            </a:br>
            <a:endParaRPr lang="el-GR" dirty="0"/>
          </a:p>
        </p:txBody>
      </p:sp>
      <p:sp>
        <p:nvSpPr>
          <p:cNvPr id="3" name="Θέση περιεχομένου 2">
            <a:extLst>
              <a:ext uri="{FF2B5EF4-FFF2-40B4-BE49-F238E27FC236}">
                <a16:creationId xmlns:a16="http://schemas.microsoft.com/office/drawing/2014/main" id="{EB134583-7D26-4A81-B776-4327E278818D}"/>
              </a:ext>
            </a:extLst>
          </p:cNvPr>
          <p:cNvSpPr>
            <a:spLocks noGrp="1"/>
          </p:cNvSpPr>
          <p:nvPr>
            <p:ph idx="1"/>
          </p:nvPr>
        </p:nvSpPr>
        <p:spPr/>
        <p:txBody>
          <a:bodyPr/>
          <a:lstStyle/>
          <a:p>
            <a:pPr algn="just"/>
            <a:r>
              <a:rPr lang="el-GR" dirty="0"/>
              <a:t>Πρόταση από τους διαχειριστές μεταφοράς ηλεκτρικής ενέργειας για τη δημιουργία περιφερειακών συντονιστικών κέντρων </a:t>
            </a:r>
          </a:p>
          <a:p>
            <a:pPr algn="just"/>
            <a:r>
              <a:rPr lang="el-GR" dirty="0"/>
              <a:t>Η πρόταση θα περιλαμβάνει οργανωτικές και λειτουργικές ρυθμίσεις, σχέδιο εφαρμογής για την έναρξη λειτουργίας των περιφερειακών συντονιστικών κέντρων, περιγραφή της ευθύνης των κέντρων </a:t>
            </a:r>
          </a:p>
          <a:p>
            <a:pPr algn="just"/>
            <a:r>
              <a:rPr lang="el-GR" dirty="0"/>
              <a:t>Ενεργούν ανεξάρτητα από εθνικά συμφέροντα και από τα συμφέροντα των διαχειριστών των συστημάτων μεταφοράς</a:t>
            </a:r>
          </a:p>
          <a:p>
            <a:pPr algn="just"/>
            <a:r>
              <a:rPr lang="el-GR" dirty="0"/>
              <a:t>Νομική μορφή ΑΕ ΕΠΕ- Η νομική μορφή ενισχύει συμβάλει στην ανεξαρτησία των κέντρων από τους ΔΜΗΕ  </a:t>
            </a:r>
          </a:p>
        </p:txBody>
      </p:sp>
    </p:spTree>
    <p:extLst>
      <p:ext uri="{BB962C8B-B14F-4D97-AF65-F5344CB8AC3E}">
        <p14:creationId xmlns:p14="http://schemas.microsoft.com/office/powerpoint/2010/main" val="27042504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9CCA34-943E-40C5-BF6A-4F63644474C8}"/>
              </a:ext>
            </a:extLst>
          </p:cNvPr>
          <p:cNvSpPr>
            <a:spLocks noGrp="1"/>
          </p:cNvSpPr>
          <p:nvPr>
            <p:ph type="title"/>
          </p:nvPr>
        </p:nvSpPr>
        <p:spPr/>
        <p:txBody>
          <a:bodyPr/>
          <a:lstStyle/>
          <a:p>
            <a:r>
              <a:rPr lang="el-GR" b="1" dirty="0"/>
              <a:t>Περιφερειακά Συντονιστικά Κέντρα </a:t>
            </a:r>
            <a:br>
              <a:rPr lang="el-GR" b="1" dirty="0"/>
            </a:br>
            <a:endParaRPr lang="el-GR" dirty="0"/>
          </a:p>
        </p:txBody>
      </p:sp>
      <p:sp>
        <p:nvSpPr>
          <p:cNvPr id="3" name="Θέση περιεχομένου 2">
            <a:extLst>
              <a:ext uri="{FF2B5EF4-FFF2-40B4-BE49-F238E27FC236}">
                <a16:creationId xmlns:a16="http://schemas.microsoft.com/office/drawing/2014/main" id="{B5DA58B8-27CE-41A1-8F3E-E09B8FE96070}"/>
              </a:ext>
            </a:extLst>
          </p:cNvPr>
          <p:cNvSpPr>
            <a:spLocks noGrp="1"/>
          </p:cNvSpPr>
          <p:nvPr>
            <p:ph idx="1"/>
          </p:nvPr>
        </p:nvSpPr>
        <p:spPr/>
        <p:txBody>
          <a:bodyPr/>
          <a:lstStyle/>
          <a:p>
            <a:r>
              <a:rPr lang="el-GR" dirty="0">
                <a:solidFill>
                  <a:srgbClr val="000000"/>
                </a:solidFill>
                <a:latin typeface="Times New Roman" panose="02020603050405020304" pitchFamily="18" charset="0"/>
              </a:rPr>
              <a:t>Καθήκοντα ρόλοι </a:t>
            </a:r>
          </a:p>
          <a:p>
            <a:pPr algn="just"/>
            <a:r>
              <a:rPr lang="el-GR" b="0" i="0" dirty="0">
                <a:solidFill>
                  <a:srgbClr val="000000"/>
                </a:solidFill>
                <a:effectLst/>
                <a:latin typeface="Times New Roman" panose="02020603050405020304" pitchFamily="18" charset="0"/>
              </a:rPr>
              <a:t>διενέργεια συντονισμένου υπολογισμού της δυναμικότητας σύμφωνα με τις μεθοδολογίες που αναπτύσσονται δυνάμει των κατευθυντήριων γραμμών για την κατανομή της δυναμικότητας και τη διαχείριση της συμφόρησης,</a:t>
            </a:r>
          </a:p>
          <a:p>
            <a:pPr algn="just"/>
            <a:r>
              <a:rPr lang="el-GR" dirty="0"/>
              <a:t>δημιουργία κοινών μοντέλων δικτύου σύμφωνα με τις μεθοδολογίες και τις διαδικασίες που διαμορφώνονται δυνάμει των κατευθυντήριων γραμμών λειτουργίας συστήματος που εκδίδονται βάσει του άρθρου 18 παράγραφος 5 του κανονισμού (ΕΚ) αριθ. 714/2009,</a:t>
            </a:r>
          </a:p>
        </p:txBody>
      </p:sp>
    </p:spTree>
    <p:extLst>
      <p:ext uri="{BB962C8B-B14F-4D97-AF65-F5344CB8AC3E}">
        <p14:creationId xmlns:p14="http://schemas.microsoft.com/office/powerpoint/2010/main" val="26911458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4630DF-F76E-455B-A0F1-CF6EA542E83A}"/>
              </a:ext>
            </a:extLst>
          </p:cNvPr>
          <p:cNvSpPr>
            <a:spLocks noGrp="1"/>
          </p:cNvSpPr>
          <p:nvPr>
            <p:ph type="title"/>
          </p:nvPr>
        </p:nvSpPr>
        <p:spPr/>
        <p:txBody>
          <a:bodyPr/>
          <a:lstStyle/>
          <a:p>
            <a:r>
              <a:rPr lang="el-GR" b="1" dirty="0"/>
              <a:t>Περιφερειακά Συντονιστικά Κέντρα </a:t>
            </a:r>
            <a:br>
              <a:rPr lang="el-GR" b="1" dirty="0"/>
            </a:br>
            <a:endParaRPr lang="el-GR" dirty="0"/>
          </a:p>
        </p:txBody>
      </p:sp>
      <p:sp>
        <p:nvSpPr>
          <p:cNvPr id="3" name="Θέση περιεχομένου 2">
            <a:extLst>
              <a:ext uri="{FF2B5EF4-FFF2-40B4-BE49-F238E27FC236}">
                <a16:creationId xmlns:a16="http://schemas.microsoft.com/office/drawing/2014/main" id="{7D7EEF5B-B708-4AD4-B42D-353399D37C3C}"/>
              </a:ext>
            </a:extLst>
          </p:cNvPr>
          <p:cNvSpPr>
            <a:spLocks noGrp="1"/>
          </p:cNvSpPr>
          <p:nvPr>
            <p:ph idx="1"/>
          </p:nvPr>
        </p:nvSpPr>
        <p:spPr/>
        <p:txBody>
          <a:bodyPr/>
          <a:lstStyle/>
          <a:p>
            <a:pPr algn="just"/>
            <a:r>
              <a:rPr lang="el-GR" dirty="0"/>
              <a:t>περιφερειακές προβλέψεις επάρκειας επόμενης εβδομάδας έως επόμενης ημέρας του συστήματος και εκτιμήσεις επάρκειας και προετοιμασία δράσεων μείωσης κινδύνων σύμφωνα με τη μεθοδολογία που ορίζεται στο άρθρο 8 του κανονισμού (ΕΕ) 2019/941 και των διαδικασιών που ορίζονται στις κατευθυντήριες γραμμές λειτουργίας συστήματος που εκδίδονται βάσει του άρθρου 18 παράγραφος 5 του κανονισμού (ΕΚ) αριθ. 714/2009</a:t>
            </a:r>
          </a:p>
          <a:p>
            <a:pPr algn="just"/>
            <a:r>
              <a:rPr lang="el-GR" b="0" i="0" dirty="0">
                <a:solidFill>
                  <a:srgbClr val="000000"/>
                </a:solidFill>
                <a:effectLst/>
                <a:latin typeface="Times New Roman" panose="02020603050405020304" pitchFamily="18" charset="0"/>
              </a:rPr>
              <a:t>κατάρτιση και πιστοποίηση του προσωπικού που εργάζεται για τα περιφερειακά συντονιστικά κέντρα</a:t>
            </a:r>
            <a:endParaRPr lang="el-GR" dirty="0"/>
          </a:p>
        </p:txBody>
      </p:sp>
    </p:spTree>
    <p:extLst>
      <p:ext uri="{BB962C8B-B14F-4D97-AF65-F5344CB8AC3E}">
        <p14:creationId xmlns:p14="http://schemas.microsoft.com/office/powerpoint/2010/main" val="3255482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9D2BE2B-B063-4AE8-8555-2F7387E156B0}"/>
              </a:ext>
            </a:extLst>
          </p:cNvPr>
          <p:cNvSpPr>
            <a:spLocks noGrp="1"/>
          </p:cNvSpPr>
          <p:nvPr>
            <p:ph type="title"/>
          </p:nvPr>
        </p:nvSpPr>
        <p:spPr/>
        <p:txBody>
          <a:bodyPr/>
          <a:lstStyle/>
          <a:p>
            <a:r>
              <a:rPr lang="el-GR" b="1" dirty="0"/>
              <a:t>Περιφερειακά Συντονιστικά Κέντρα </a:t>
            </a:r>
            <a:br>
              <a:rPr lang="el-GR" b="1" dirty="0"/>
            </a:br>
            <a:endParaRPr lang="el-GR" dirty="0"/>
          </a:p>
        </p:txBody>
      </p:sp>
      <p:sp>
        <p:nvSpPr>
          <p:cNvPr id="3" name="Θέση περιεχομένου 2">
            <a:extLst>
              <a:ext uri="{FF2B5EF4-FFF2-40B4-BE49-F238E27FC236}">
                <a16:creationId xmlns:a16="http://schemas.microsoft.com/office/drawing/2014/main" id="{17E73CD1-FF15-4A8E-9014-E1FCF8E10029}"/>
              </a:ext>
            </a:extLst>
          </p:cNvPr>
          <p:cNvSpPr>
            <a:spLocks noGrp="1"/>
          </p:cNvSpPr>
          <p:nvPr>
            <p:ph idx="1"/>
          </p:nvPr>
        </p:nvSpPr>
        <p:spPr>
          <a:xfrm>
            <a:off x="838200" y="1825624"/>
            <a:ext cx="10515600" cy="5103495"/>
          </a:xfrm>
        </p:spPr>
        <p:txBody>
          <a:bodyPr/>
          <a:lstStyle/>
          <a:p>
            <a:pPr algn="just">
              <a:lnSpc>
                <a:spcPct val="150000"/>
              </a:lnSpc>
              <a:spcBef>
                <a:spcPts val="0"/>
              </a:spcBef>
            </a:pPr>
            <a:r>
              <a:rPr lang="el-GR" sz="2000" dirty="0"/>
              <a:t>εκτέλεση καθηκόντων που σχετίζονται με τον προσδιορισμό σεναρίων περιφερειακής κρίσης ηλεκτρικής ενέργειας, εφόσον και στον βαθμό που ανατίθενται στα περιφερειακά συντονιστικά κέντρα (άρθρο 6 παράγραφος 1 του κανονισμού (ΕΕ) 2019/941</a:t>
            </a:r>
          </a:p>
          <a:p>
            <a:pPr algn="just">
              <a:lnSpc>
                <a:spcPct val="150000"/>
              </a:lnSpc>
              <a:spcBef>
                <a:spcPts val="0"/>
              </a:spcBef>
            </a:pPr>
            <a:r>
              <a:rPr lang="el-GR" sz="2000" dirty="0"/>
              <a:t>εκτέλεση καθηκόντων που σχετίζονται με τις εποχικές εκτιμήσεις επάρκειας, εφόσον και στον βαθμό που ανατίθενται στα περιφερειακά συντονιστικά κέντρα σύμφωνα με το άρθρο 9 παράγραφος 2 του κανονισμού (ΕΕ) 2019/941</a:t>
            </a:r>
          </a:p>
        </p:txBody>
      </p:sp>
    </p:spTree>
    <p:extLst>
      <p:ext uri="{BB962C8B-B14F-4D97-AF65-F5344CB8AC3E}">
        <p14:creationId xmlns:p14="http://schemas.microsoft.com/office/powerpoint/2010/main" val="2980782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Τίτλος 1"/>
          <p:cNvSpPr>
            <a:spLocks noGrp="1"/>
          </p:cNvSpPr>
          <p:nvPr>
            <p:ph type="title"/>
          </p:nvPr>
        </p:nvSpPr>
        <p:spPr/>
        <p:txBody>
          <a:bodyPr/>
          <a:lstStyle/>
          <a:p>
            <a:r>
              <a:rPr lang="el-GR"/>
              <a:t>4</a:t>
            </a:r>
            <a:r>
              <a:rPr lang="el-GR" baseline="30000"/>
              <a:t>η</a:t>
            </a:r>
            <a:r>
              <a:rPr lang="el-GR"/>
              <a:t> Ενεργειακή Δέσμη </a:t>
            </a:r>
          </a:p>
        </p:txBody>
      </p:sp>
      <p:sp>
        <p:nvSpPr>
          <p:cNvPr id="3" name="Θέση περιεχομένου 2"/>
          <p:cNvSpPr>
            <a:spLocks noGrp="1"/>
          </p:cNvSpPr>
          <p:nvPr>
            <p:ph idx="1"/>
          </p:nvPr>
        </p:nvSpPr>
        <p:spPr>
          <a:xfrm>
            <a:off x="838200" y="1845945"/>
            <a:ext cx="10515600" cy="4351338"/>
          </a:xfrm>
        </p:spPr>
        <p:txBody>
          <a:bodyPr rtlCol="0">
            <a:normAutofit fontScale="85000" lnSpcReduction="20000"/>
          </a:bodyPr>
          <a:lstStyle/>
          <a:p>
            <a:pPr algn="just" fontAlgn="auto">
              <a:lnSpc>
                <a:spcPct val="150000"/>
              </a:lnSpc>
              <a:spcBef>
                <a:spcPts val="0"/>
              </a:spcBef>
              <a:spcAft>
                <a:spcPts val="0"/>
              </a:spcAft>
              <a:buFont typeface="Arial" panose="020B0604020202020204" pitchFamily="34" charset="0"/>
              <a:buChar char="•"/>
              <a:defRPr/>
            </a:pPr>
            <a:r>
              <a:rPr lang="el-GR" b="1" dirty="0"/>
              <a:t>Οδηγία 2018/844 </a:t>
            </a:r>
            <a:r>
              <a:rPr lang="el-GR" dirty="0"/>
              <a:t>για την τροποποίηση της οδηγίας 2010/31/ΕΕ για την ενεργειακή απόδοση των κτιρίων και της οδηγίας 2012/27/ΕΕ για την ενεργειακή απόδοση</a:t>
            </a:r>
          </a:p>
          <a:p>
            <a:pPr algn="just" fontAlgn="auto">
              <a:lnSpc>
                <a:spcPct val="150000"/>
              </a:lnSpc>
              <a:spcBef>
                <a:spcPts val="0"/>
              </a:spcBef>
              <a:spcAft>
                <a:spcPts val="0"/>
              </a:spcAft>
              <a:buFont typeface="Arial" panose="020B0604020202020204" pitchFamily="34" charset="0"/>
              <a:buChar char="•"/>
              <a:defRPr/>
            </a:pPr>
            <a:r>
              <a:rPr lang="el-GR" b="1" dirty="0"/>
              <a:t>Οδηγία 2018/2001</a:t>
            </a:r>
            <a:r>
              <a:rPr lang="el-GR" dirty="0"/>
              <a:t> για την προώθηση της χρήσης ενέργειας από ανανεώσιμες πηγές</a:t>
            </a:r>
          </a:p>
          <a:p>
            <a:pPr algn="just" fontAlgn="auto">
              <a:lnSpc>
                <a:spcPct val="150000"/>
              </a:lnSpc>
              <a:spcBef>
                <a:spcPts val="0"/>
              </a:spcBef>
              <a:spcAft>
                <a:spcPts val="0"/>
              </a:spcAft>
              <a:buFont typeface="Arial" panose="020B0604020202020204" pitchFamily="34" charset="0"/>
              <a:buChar char="•"/>
              <a:defRPr/>
            </a:pPr>
            <a:r>
              <a:rPr lang="el-GR" b="1" dirty="0"/>
              <a:t>Οδηγία 2018/2002 </a:t>
            </a:r>
            <a:r>
              <a:rPr lang="el-GR" dirty="0"/>
              <a:t>σχετικά με την τροποποίηση της οδηγίας 2012/27/ΕΕ για την ενεργειακή απόδοση</a:t>
            </a:r>
          </a:p>
          <a:p>
            <a:pPr algn="just" fontAlgn="auto">
              <a:lnSpc>
                <a:spcPct val="150000"/>
              </a:lnSpc>
              <a:spcBef>
                <a:spcPts val="0"/>
              </a:spcBef>
              <a:spcAft>
                <a:spcPts val="0"/>
              </a:spcAft>
              <a:buFont typeface="Arial" panose="020B0604020202020204" pitchFamily="34" charset="0"/>
              <a:buChar char="•"/>
              <a:defRPr/>
            </a:pPr>
            <a:r>
              <a:rPr lang="el-GR" b="1" dirty="0"/>
              <a:t>Κανονισμός 2018/1999 </a:t>
            </a:r>
            <a:r>
              <a:rPr lang="el-GR" dirty="0"/>
              <a:t>για τη διακυβέρνηση της Ενεργειακής Ένωσης και της Δράσης για το Κλίμα</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Τίτλος 1"/>
          <p:cNvSpPr>
            <a:spLocks noGrp="1"/>
          </p:cNvSpPr>
          <p:nvPr>
            <p:ph type="title"/>
          </p:nvPr>
        </p:nvSpPr>
        <p:spPr/>
        <p:txBody>
          <a:bodyPr/>
          <a:lstStyle/>
          <a:p>
            <a:r>
              <a:rPr lang="el-GR" b="1" dirty="0"/>
              <a:t>Περιφερειακά Συντονιστικά Κέντρα </a:t>
            </a:r>
            <a:br>
              <a:rPr lang="el-GR" b="1" dirty="0"/>
            </a:br>
            <a:endParaRPr lang="el-GR" dirty="0"/>
          </a:p>
        </p:txBody>
      </p:sp>
      <p:sp>
        <p:nvSpPr>
          <p:cNvPr id="43010" name="Θέση περιεχομένου 2"/>
          <p:cNvSpPr>
            <a:spLocks noGrp="1"/>
          </p:cNvSpPr>
          <p:nvPr>
            <p:ph idx="1"/>
          </p:nvPr>
        </p:nvSpPr>
        <p:spPr>
          <a:xfrm>
            <a:off x="838200" y="1825624"/>
            <a:ext cx="10515600" cy="4910455"/>
          </a:xfrm>
        </p:spPr>
        <p:txBody>
          <a:bodyPr/>
          <a:lstStyle/>
          <a:p>
            <a:pPr algn="just"/>
            <a:r>
              <a:rPr lang="el-GR" b="0" i="0" dirty="0">
                <a:solidFill>
                  <a:srgbClr val="000000"/>
                </a:solidFill>
                <a:effectLst/>
                <a:latin typeface="Times New Roman" panose="02020603050405020304" pitchFamily="18" charset="0"/>
              </a:rPr>
              <a:t>Τα περιφερειακά συντονιστικά κέντρα εκδίδουν συντονισμένες δράσεις που απευθύνονται στους διαχειριστές συστημάτων μεταφοράς όσον αφορά τα καθήκοντα που αναφέρονται στο άρθρο 37 παράγραφος 1 στοιχεία α) και β). </a:t>
            </a:r>
          </a:p>
          <a:p>
            <a:pPr algn="just"/>
            <a:r>
              <a:rPr lang="el-GR" b="0" i="0" dirty="0">
                <a:solidFill>
                  <a:srgbClr val="000000"/>
                </a:solidFill>
                <a:effectLst/>
                <a:latin typeface="Times New Roman" panose="02020603050405020304" pitchFamily="18" charset="0"/>
              </a:rPr>
              <a:t>Οι διαχειριστές συστημάτων μεταφοράς εφαρμόζουν τις συντονισμένες δράσεις, εκτός αν η εφαρμογή των συντονισμένων δράσεων θα οδηγούσε σε παραβίαση των ορίων ασφάλειας της λειτουργίας που κάθε διαχειριστής συστήματος μεταφοράς καθορίζει σύμφωνα με τις κατευθυντήριες γραμμές λειτουργίας συστήματος που εκδίδονται βάσει του άρθρου 18 παράγραφος 5 του κανονισμού (ΕΚ) αριθ. 714/2009.</a:t>
            </a:r>
          </a:p>
          <a:p>
            <a:pPr algn="just"/>
            <a:endParaRPr lang="el-GR" dirty="0"/>
          </a:p>
          <a:p>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D997B0-4E25-4774-81A5-368DA0CAF984}"/>
              </a:ext>
            </a:extLst>
          </p:cNvPr>
          <p:cNvSpPr>
            <a:spLocks noGrp="1"/>
          </p:cNvSpPr>
          <p:nvPr>
            <p:ph type="title"/>
          </p:nvPr>
        </p:nvSpPr>
        <p:spPr/>
        <p:txBody>
          <a:bodyPr/>
          <a:lstStyle/>
          <a:p>
            <a:r>
              <a:rPr lang="el-GR" b="1" dirty="0"/>
              <a:t>Περιφερειακά Συντονιστικά Κέντρα </a:t>
            </a:r>
            <a:br>
              <a:rPr lang="el-GR" b="1" dirty="0"/>
            </a:br>
            <a:endParaRPr lang="el-GR" dirty="0"/>
          </a:p>
        </p:txBody>
      </p:sp>
      <p:sp>
        <p:nvSpPr>
          <p:cNvPr id="3" name="Θέση περιεχομένου 2">
            <a:extLst>
              <a:ext uri="{FF2B5EF4-FFF2-40B4-BE49-F238E27FC236}">
                <a16:creationId xmlns:a16="http://schemas.microsoft.com/office/drawing/2014/main" id="{8F796E30-7A1E-4F3D-AE69-5911BAC86029}"/>
              </a:ext>
            </a:extLst>
          </p:cNvPr>
          <p:cNvSpPr>
            <a:spLocks noGrp="1"/>
          </p:cNvSpPr>
          <p:nvPr>
            <p:ph idx="1"/>
          </p:nvPr>
        </p:nvSpPr>
        <p:spPr/>
        <p:txBody>
          <a:bodyPr/>
          <a:lstStyle/>
          <a:p>
            <a:pPr algn="just"/>
            <a:r>
              <a:rPr lang="el-GR" b="0" i="0" dirty="0">
                <a:solidFill>
                  <a:srgbClr val="000000"/>
                </a:solidFill>
                <a:effectLst/>
                <a:latin typeface="Times New Roman" panose="02020603050405020304" pitchFamily="18" charset="0"/>
              </a:rPr>
              <a:t>Εάν ένας διαχειριστής συστήματος μεταφοράς αποφασίσει να μην εφαρμόσει μια συντονισμένη δράση αναφέρει λεπτομερώς και με διαφάνεια τους λόγους στο περιφερειακό συντονιστικό κέντρο και στους διαχειριστές συστημάτων μεταφοράς της λειτουργικής περιφέρειας του συστήματος, χωρίς αδικαιολόγητες καθυστερήσεις. Σε μια τέτοια περίπτωση, το περιφερειακό συντονιστικό κέντρο αξιολογεί τον αντίκτυπο της εν λόγω απόφασης στους άλλους διαχειριστές συστημάτων μεταφοράς της επιχειρησιακής περιφέρειας του συστήματος και δύναται να προτείνει μια διαφορετική</a:t>
            </a:r>
          </a:p>
          <a:p>
            <a:endParaRPr lang="el-GR" dirty="0"/>
          </a:p>
        </p:txBody>
      </p:sp>
    </p:spTree>
    <p:extLst>
      <p:ext uri="{BB962C8B-B14F-4D97-AF65-F5344CB8AC3E}">
        <p14:creationId xmlns:p14="http://schemas.microsoft.com/office/powerpoint/2010/main" val="341911171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1C7A13-35B8-4E0F-A0F8-F93861EE7330}"/>
              </a:ext>
            </a:extLst>
          </p:cNvPr>
          <p:cNvSpPr>
            <a:spLocks noGrp="1"/>
          </p:cNvSpPr>
          <p:nvPr>
            <p:ph type="title"/>
          </p:nvPr>
        </p:nvSpPr>
        <p:spPr/>
        <p:txBody>
          <a:bodyPr/>
          <a:lstStyle/>
          <a:p>
            <a:r>
              <a:rPr lang="el-GR" b="1" dirty="0"/>
              <a:t>Περιφερειακά Επιχειρησιακά Κέντρα </a:t>
            </a:r>
            <a:br>
              <a:rPr lang="el-GR" b="1" dirty="0"/>
            </a:br>
            <a:endParaRPr lang="el-GR" dirty="0"/>
          </a:p>
        </p:txBody>
      </p:sp>
      <p:sp>
        <p:nvSpPr>
          <p:cNvPr id="3" name="Θέση περιεχομένου 2">
            <a:extLst>
              <a:ext uri="{FF2B5EF4-FFF2-40B4-BE49-F238E27FC236}">
                <a16:creationId xmlns:a16="http://schemas.microsoft.com/office/drawing/2014/main" id="{6EE435DE-78FE-4131-8FA2-5FCCCEF89694}"/>
              </a:ext>
            </a:extLst>
          </p:cNvPr>
          <p:cNvSpPr>
            <a:spLocks noGrp="1"/>
          </p:cNvSpPr>
          <p:nvPr>
            <p:ph idx="1"/>
          </p:nvPr>
        </p:nvSpPr>
        <p:spPr/>
        <p:txBody>
          <a:bodyPr/>
          <a:lstStyle/>
          <a:p>
            <a:pPr algn="just"/>
            <a:r>
              <a:rPr lang="el-GR" b="0" i="0" dirty="0">
                <a:solidFill>
                  <a:srgbClr val="000000"/>
                </a:solidFill>
                <a:effectLst/>
                <a:latin typeface="Times New Roman" panose="02020603050405020304" pitchFamily="18" charset="0"/>
              </a:rPr>
              <a:t>Τα περιφερειακά συντονιστικά κέντρα εκδίδουν συστάσεις που απευθύνονται στους διαχειριστές συστημάτων μεταφοράς όσον αφορά τα καθήκοντα που παρατίθενται στο άρθρο 37 παράγραφος 1 στοιχεία γ) έως ιστ) ή ανατίθενται σύμφωνα με το άρθρο 37 παράγραφος 2.</a:t>
            </a:r>
          </a:p>
          <a:p>
            <a:pPr algn="just"/>
            <a:r>
              <a:rPr lang="el-GR" b="0" i="0" dirty="0">
                <a:solidFill>
                  <a:srgbClr val="000000"/>
                </a:solidFill>
                <a:effectLst/>
                <a:latin typeface="Times New Roman" panose="02020603050405020304" pitchFamily="18" charset="0"/>
              </a:rPr>
              <a:t>Εάν ένας διαχειριστής συστήματος μεταφοράς αποφασίσει να αποκλίνει από μια σύσταση υποβάλλει λεπτομερή αιτιολόγηση για την απόφασή του στα περιφερειακά συντονιστικά κέντρα και στους άλλους διαχειριστές συστημάτων μεταφοράς της επιχειρησιακής περιφέρειας του συστήματος, χωρίς αδικαιολόγητη καθυστέρηση.</a:t>
            </a:r>
          </a:p>
          <a:p>
            <a:endParaRPr lang="el-GR" dirty="0"/>
          </a:p>
        </p:txBody>
      </p:sp>
    </p:spTree>
    <p:extLst>
      <p:ext uri="{BB962C8B-B14F-4D97-AF65-F5344CB8AC3E}">
        <p14:creationId xmlns:p14="http://schemas.microsoft.com/office/powerpoint/2010/main" val="845110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Τίτλος 1"/>
          <p:cNvSpPr>
            <a:spLocks noGrp="1"/>
          </p:cNvSpPr>
          <p:nvPr>
            <p:ph type="title"/>
          </p:nvPr>
        </p:nvSpPr>
        <p:spPr/>
        <p:txBody>
          <a:bodyPr/>
          <a:lstStyle/>
          <a:p>
            <a:r>
              <a:rPr lang="el-GR"/>
              <a:t>Κανονισμός 2019/943 Εσωτερική αγορά Ηλεκτρικής ενέργειας </a:t>
            </a:r>
          </a:p>
        </p:txBody>
      </p:sp>
      <p:sp>
        <p:nvSpPr>
          <p:cNvPr id="3" name="Θέση περιεχομένου 2"/>
          <p:cNvSpPr>
            <a:spLocks noGrp="1"/>
          </p:cNvSpPr>
          <p:nvPr>
            <p:ph idx="1"/>
          </p:nvPr>
        </p:nvSpPr>
        <p:spPr/>
        <p:txBody>
          <a:bodyPr rtlCol="0">
            <a:normAutofit lnSpcReduction="10000"/>
          </a:bodyPr>
          <a:lstStyle/>
          <a:p>
            <a:pPr>
              <a:spcAft>
                <a:spcPts val="0"/>
              </a:spcAft>
              <a:buFont typeface="Arial" panose="020B0604020202020204" pitchFamily="34" charset="0"/>
              <a:buChar char="•"/>
              <a:defRPr/>
            </a:pPr>
            <a:r>
              <a:rPr lang="el-GR" b="1" dirty="0"/>
              <a:t>Ενότητα Ευρωπαϊκός Φορέας Διαχειριστών Συστημάτων Διανομής</a:t>
            </a:r>
          </a:p>
          <a:p>
            <a:pPr>
              <a:spcAft>
                <a:spcPts val="0"/>
              </a:spcAft>
              <a:buFont typeface="Arial" panose="020B0604020202020204" pitchFamily="34" charset="0"/>
              <a:buChar char="•"/>
              <a:defRPr/>
            </a:pPr>
            <a:r>
              <a:rPr lang="el-GR" dirty="0"/>
              <a:t>Άρθρο 49</a:t>
            </a:r>
          </a:p>
          <a:p>
            <a:pPr>
              <a:spcAft>
                <a:spcPts val="0"/>
              </a:spcAft>
              <a:buFont typeface="Arial" panose="020B0604020202020204" pitchFamily="34" charset="0"/>
              <a:buChar char="•"/>
              <a:defRPr/>
            </a:pPr>
            <a:r>
              <a:rPr lang="el-GR" dirty="0"/>
              <a:t>Ευρωπαϊκός φορέας διαχειριστών συστημάτων διανομής</a:t>
            </a:r>
          </a:p>
          <a:p>
            <a:pPr>
              <a:spcAft>
                <a:spcPts val="0"/>
              </a:spcAft>
              <a:buFont typeface="Arial" panose="020B0604020202020204" pitchFamily="34" charset="0"/>
              <a:buChar char="•"/>
              <a:defRPr/>
            </a:pPr>
            <a:r>
              <a:rPr lang="el-GR" dirty="0"/>
              <a:t>Άρθρο 50</a:t>
            </a:r>
          </a:p>
          <a:p>
            <a:pPr>
              <a:spcAft>
                <a:spcPts val="0"/>
              </a:spcAft>
              <a:buFont typeface="Arial" panose="020B0604020202020204" pitchFamily="34" charset="0"/>
              <a:buChar char="•"/>
              <a:defRPr/>
            </a:pPr>
            <a:r>
              <a:rPr lang="el-GR" dirty="0"/>
              <a:t>Ίδρυση του φορέα ΔΣΔ της ΕΕ για την ηλεκτρική ενέργεια</a:t>
            </a:r>
          </a:p>
          <a:p>
            <a:pPr>
              <a:spcAft>
                <a:spcPts val="0"/>
              </a:spcAft>
              <a:buFont typeface="Arial" panose="020B0604020202020204" pitchFamily="34" charset="0"/>
              <a:buChar char="•"/>
              <a:defRPr/>
            </a:pPr>
            <a:r>
              <a:rPr lang="el-GR" dirty="0"/>
              <a:t>Άρθρο 51</a:t>
            </a:r>
          </a:p>
          <a:p>
            <a:pPr>
              <a:spcAft>
                <a:spcPts val="0"/>
              </a:spcAft>
              <a:buFont typeface="Arial" panose="020B0604020202020204" pitchFamily="34" charset="0"/>
              <a:buChar char="•"/>
              <a:defRPr/>
            </a:pPr>
            <a:r>
              <a:rPr lang="el-GR" dirty="0"/>
              <a:t>Καθήκοντα του φορέα ΔΣΔ της ΕΕ</a:t>
            </a:r>
          </a:p>
          <a:p>
            <a:pPr>
              <a:spcAft>
                <a:spcPts val="0"/>
              </a:spcAft>
              <a:buFont typeface="Arial" panose="020B0604020202020204" pitchFamily="34" charset="0"/>
              <a:buChar char="•"/>
              <a:defRPr/>
            </a:pPr>
            <a:r>
              <a:rPr lang="el-GR" dirty="0"/>
              <a:t>Άρθρο 52</a:t>
            </a:r>
          </a:p>
          <a:p>
            <a:pPr>
              <a:spcAft>
                <a:spcPts val="0"/>
              </a:spcAft>
              <a:buFont typeface="Arial" panose="020B0604020202020204" pitchFamily="34" charset="0"/>
              <a:buChar char="•"/>
              <a:defRPr/>
            </a:pPr>
            <a:r>
              <a:rPr lang="el-GR" dirty="0"/>
              <a:t>Διαβουλεύσεις κατά τη διαδικασία εκπόνησης κωδίκων δικτύου</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FFA00D-2257-4C20-B71A-49DAE5D4B4EB}"/>
              </a:ext>
            </a:extLst>
          </p:cNvPr>
          <p:cNvSpPr>
            <a:spLocks noGrp="1"/>
          </p:cNvSpPr>
          <p:nvPr>
            <p:ph type="title"/>
          </p:nvPr>
        </p:nvSpPr>
        <p:spPr/>
        <p:txBody>
          <a:bodyPr/>
          <a:lstStyle/>
          <a:p>
            <a:pPr algn="just"/>
            <a:r>
              <a:rPr lang="el-GR" b="1" dirty="0"/>
              <a:t>Ευρωπαϊκός Φορέας Διαχειριστών Συστημάτων Διανομής</a:t>
            </a:r>
            <a:endParaRPr lang="el-GR" dirty="0"/>
          </a:p>
        </p:txBody>
      </p:sp>
      <p:sp>
        <p:nvSpPr>
          <p:cNvPr id="3" name="Θέση περιεχομένου 2">
            <a:extLst>
              <a:ext uri="{FF2B5EF4-FFF2-40B4-BE49-F238E27FC236}">
                <a16:creationId xmlns:a16="http://schemas.microsoft.com/office/drawing/2014/main" id="{26A32BB0-D0D9-4E8E-AA11-F00561CB19C9}"/>
              </a:ext>
            </a:extLst>
          </p:cNvPr>
          <p:cNvSpPr>
            <a:spLocks noGrp="1"/>
          </p:cNvSpPr>
          <p:nvPr>
            <p:ph idx="1"/>
          </p:nvPr>
        </p:nvSpPr>
        <p:spPr/>
        <p:txBody>
          <a:bodyPr/>
          <a:lstStyle/>
          <a:p>
            <a:pPr algn="just"/>
            <a:r>
              <a:rPr lang="el-GR" sz="2400" dirty="0"/>
              <a:t>Πεδίο Συνεργασίας </a:t>
            </a:r>
          </a:p>
          <a:p>
            <a:pPr algn="just"/>
            <a:r>
              <a:rPr lang="el-GR" sz="2400" dirty="0"/>
              <a:t>Εργάζεται για το κοινό ενωσιακό συμφέρον και δεν εκπροσωπεί ιδιαίτερα συμφέροντα </a:t>
            </a:r>
            <a:endParaRPr lang="en-US" sz="2400" dirty="0"/>
          </a:p>
          <a:p>
            <a:pPr algn="just"/>
            <a:r>
              <a:rPr lang="el-GR" sz="2400" dirty="0"/>
              <a:t>Η διαδικασία ίδρυσης απαιτεί την έγκριση Καταστατικού</a:t>
            </a:r>
          </a:p>
          <a:p>
            <a:pPr algn="just"/>
            <a:r>
              <a:rPr lang="el-GR" sz="2400" dirty="0"/>
              <a:t>προαγωγή της λειτουργίας και του προγραμματισμού των δικτύων διανομής σε συντονισμό με τη λειτουργία και τον προγραμματισμό των δικτύων μεταφοράς</a:t>
            </a:r>
          </a:p>
          <a:p>
            <a:pPr algn="just"/>
            <a:r>
              <a:rPr lang="el-GR" sz="2400" dirty="0"/>
              <a:t>διευκόλυνση της ενσωμάτωσης ανανεώσιμων πηγών ενέργειας, διεσπαρμένης ηλεκτροπαραγωγής και άλλων πόρων που περιέχονται στο δίκτυο διανομής, όπως η αποθήκευση ενέργειας</a:t>
            </a:r>
          </a:p>
          <a:p>
            <a:pPr algn="just"/>
            <a:r>
              <a:rPr lang="el-GR" sz="2400" dirty="0"/>
              <a:t>διευκόλυνση της ευελιξίας απόκρισης φορτίου και της πρόσβασης των χρηστών του δικτύου διανομής στις αγορές</a:t>
            </a:r>
          </a:p>
        </p:txBody>
      </p:sp>
    </p:spTree>
    <p:extLst>
      <p:ext uri="{BB962C8B-B14F-4D97-AF65-F5344CB8AC3E}">
        <p14:creationId xmlns:p14="http://schemas.microsoft.com/office/powerpoint/2010/main" val="379748664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EEF079-89EF-4538-9845-260FCE08CD3F}"/>
              </a:ext>
            </a:extLst>
          </p:cNvPr>
          <p:cNvSpPr>
            <a:spLocks noGrp="1"/>
          </p:cNvSpPr>
          <p:nvPr>
            <p:ph type="title"/>
          </p:nvPr>
        </p:nvSpPr>
        <p:spPr/>
        <p:txBody>
          <a:bodyPr/>
          <a:lstStyle/>
          <a:p>
            <a:pPr algn="just"/>
            <a:r>
              <a:rPr lang="el-GR" b="1" dirty="0"/>
              <a:t>Ευρωπαϊκός Φορέας Διαχειριστών Συστημάτων Διανομής</a:t>
            </a:r>
            <a:endParaRPr lang="el-GR" dirty="0"/>
          </a:p>
        </p:txBody>
      </p:sp>
      <p:sp>
        <p:nvSpPr>
          <p:cNvPr id="3" name="Θέση περιεχομένου 2">
            <a:extLst>
              <a:ext uri="{FF2B5EF4-FFF2-40B4-BE49-F238E27FC236}">
                <a16:creationId xmlns:a16="http://schemas.microsoft.com/office/drawing/2014/main" id="{FCC22969-4909-4311-884A-2117B481D76C}"/>
              </a:ext>
            </a:extLst>
          </p:cNvPr>
          <p:cNvSpPr>
            <a:spLocks noGrp="1"/>
          </p:cNvSpPr>
          <p:nvPr>
            <p:ph idx="1"/>
          </p:nvPr>
        </p:nvSpPr>
        <p:spPr/>
        <p:txBody>
          <a:bodyPr/>
          <a:lstStyle/>
          <a:p>
            <a:pPr algn="just"/>
            <a:r>
              <a:rPr lang="el-GR" dirty="0"/>
              <a:t>συμβολή στην ψηφιοποίηση των συστημάτων διανομής συμπεριλαμβανομένης της εγκατάστασης έξυπνων δικτύων και έξυπνων συστημάτων μέτρησης</a:t>
            </a:r>
          </a:p>
          <a:p>
            <a:pPr algn="just"/>
            <a:r>
              <a:rPr lang="el-GR" dirty="0"/>
              <a:t>στήριξη για την ανάπτυξη της διαχείρισης δεδομένων, της κυβερνοασφάλειας και της προστασίας των δεδομένων σε συνεργασία με τις αρμόδιες αρχές και τις ρυθμιζόμενες οντότητες</a:t>
            </a:r>
          </a:p>
          <a:p>
            <a:pPr algn="just"/>
            <a:r>
              <a:rPr lang="el-GR" dirty="0"/>
              <a:t>συμμετοχή στην ανάπτυξη κωδίκων δικτύου που έχουν σχέση με τη λειτουργία και τον προγραμματισμό των δικτύων διανομής και τη συντονισμένη λειτουργία των δικτύων μεταφοράς και διανομής.</a:t>
            </a:r>
          </a:p>
        </p:txBody>
      </p:sp>
    </p:spTree>
    <p:extLst>
      <p:ext uri="{BB962C8B-B14F-4D97-AF65-F5344CB8AC3E}">
        <p14:creationId xmlns:p14="http://schemas.microsoft.com/office/powerpoint/2010/main" val="9402359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BA16EA-229B-46F8-AD7B-E4117F4E4989}"/>
              </a:ext>
            </a:extLst>
          </p:cNvPr>
          <p:cNvSpPr>
            <a:spLocks noGrp="1"/>
          </p:cNvSpPr>
          <p:nvPr>
            <p:ph type="title"/>
          </p:nvPr>
        </p:nvSpPr>
        <p:spPr/>
        <p:txBody>
          <a:bodyPr/>
          <a:lstStyle/>
          <a:p>
            <a:pPr algn="just"/>
            <a:r>
              <a:rPr lang="el-GR" b="1" dirty="0"/>
              <a:t>Ευρωπαϊκός Φορέας Διαχειριστών Συστημάτων Διανομής</a:t>
            </a:r>
            <a:endParaRPr lang="el-GR" dirty="0"/>
          </a:p>
        </p:txBody>
      </p:sp>
      <p:sp>
        <p:nvSpPr>
          <p:cNvPr id="3" name="Θέση περιεχομένου 2">
            <a:extLst>
              <a:ext uri="{FF2B5EF4-FFF2-40B4-BE49-F238E27FC236}">
                <a16:creationId xmlns:a16="http://schemas.microsoft.com/office/drawing/2014/main" id="{AFD5941B-94D3-40A1-94EE-B1E1F0D5CCE5}"/>
              </a:ext>
            </a:extLst>
          </p:cNvPr>
          <p:cNvSpPr>
            <a:spLocks noGrp="1"/>
          </p:cNvSpPr>
          <p:nvPr>
            <p:ph idx="1"/>
          </p:nvPr>
        </p:nvSpPr>
        <p:spPr/>
        <p:txBody>
          <a:bodyPr/>
          <a:lstStyle/>
          <a:p>
            <a:pPr algn="just">
              <a:lnSpc>
                <a:spcPct val="150000"/>
              </a:lnSpc>
              <a:spcBef>
                <a:spcPts val="0"/>
              </a:spcBef>
            </a:pPr>
            <a:r>
              <a:rPr lang="el-GR" dirty="0"/>
              <a:t>εργάζεται για τον εντοπισμό βέλτιστων πρακτικών και για την εισαγωγή βελτιώσεων της ενεργειακής απόδοσης στο δίκτυο διανομής</a:t>
            </a:r>
          </a:p>
          <a:p>
            <a:pPr algn="just">
              <a:lnSpc>
                <a:spcPct val="150000"/>
              </a:lnSpc>
              <a:spcBef>
                <a:spcPts val="0"/>
              </a:spcBef>
            </a:pPr>
            <a:r>
              <a:rPr lang="el-GR" dirty="0"/>
              <a:t>εγκρίνει ετήσιο πρόγραμμα εργασιών και ετήσια έκθεση</a:t>
            </a:r>
          </a:p>
          <a:p>
            <a:pPr algn="just">
              <a:lnSpc>
                <a:spcPct val="150000"/>
              </a:lnSpc>
              <a:spcBef>
                <a:spcPts val="0"/>
              </a:spcBef>
            </a:pPr>
            <a:r>
              <a:rPr lang="el-GR" dirty="0"/>
              <a:t>λειτουργεί σύμφωνα με τους κανόνες ανταγωνισμού και διασφαλίζει την ουδετερότητα.</a:t>
            </a:r>
          </a:p>
        </p:txBody>
      </p:sp>
    </p:spTree>
    <p:extLst>
      <p:ext uri="{BB962C8B-B14F-4D97-AF65-F5344CB8AC3E}">
        <p14:creationId xmlns:p14="http://schemas.microsoft.com/office/powerpoint/2010/main" val="52961660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normAutofit fontScale="90000"/>
          </a:bodyPr>
          <a:lstStyle/>
          <a:p>
            <a:pPr fontAlgn="auto">
              <a:spcAft>
                <a:spcPts val="0"/>
              </a:spcAft>
              <a:defRPr/>
            </a:pPr>
            <a:br>
              <a:rPr lang="el-GR" b="1" dirty="0"/>
            </a:br>
            <a:r>
              <a:rPr lang="el-GR" b="1" dirty="0"/>
              <a:t>Οδηγία 2018/2002 σχετικά με την τροποποίηση της οδηγίας 2012/27/ΕΕ για την ενεργειακή απόδοση</a:t>
            </a:r>
            <a:br>
              <a:rPr lang="el-GR" b="1" dirty="0"/>
            </a:br>
            <a:endParaRPr lang="el-GR" dirty="0"/>
          </a:p>
        </p:txBody>
      </p:sp>
      <p:sp>
        <p:nvSpPr>
          <p:cNvPr id="3" name="Θέση περιεχομένου 2"/>
          <p:cNvSpPr>
            <a:spLocks noGrp="1"/>
          </p:cNvSpPr>
          <p:nvPr>
            <p:ph idx="1"/>
          </p:nvPr>
        </p:nvSpPr>
        <p:spPr/>
        <p:txBody>
          <a:bodyPr rtlCol="0">
            <a:normAutofit lnSpcReduction="10000"/>
          </a:bodyPr>
          <a:lstStyle/>
          <a:p>
            <a:pPr algn="just" fontAlgn="auto">
              <a:lnSpc>
                <a:spcPct val="150000"/>
              </a:lnSpc>
              <a:spcBef>
                <a:spcPts val="0"/>
              </a:spcBef>
              <a:spcAft>
                <a:spcPts val="0"/>
              </a:spcAft>
              <a:buFont typeface="Arial" panose="020B0604020202020204" pitchFamily="34" charset="0"/>
              <a:buChar char="•"/>
              <a:defRPr/>
            </a:pPr>
            <a:r>
              <a:rPr lang="el-GR" dirty="0"/>
              <a:t>Το βασικό στοιχείο της Οδηγίας είναι ένας πρωταρχικός στόχος ενεργειακής απόδοσης για το 2030 τουλάχιστον 32,5%.</a:t>
            </a:r>
          </a:p>
          <a:p>
            <a:pPr algn="just" fontAlgn="auto">
              <a:lnSpc>
                <a:spcPct val="150000"/>
              </a:lnSpc>
              <a:spcBef>
                <a:spcPts val="0"/>
              </a:spcBef>
              <a:spcAft>
                <a:spcPts val="0"/>
              </a:spcAft>
              <a:buFont typeface="Arial" panose="020B0604020202020204" pitchFamily="34" charset="0"/>
              <a:buChar char="•"/>
              <a:defRPr/>
            </a:pPr>
            <a:r>
              <a:rPr lang="el-GR" dirty="0"/>
              <a:t>Η οδηγία τέθηκε σε ισχύ τον Δεκέμβριο του 2018 και πρέπει να μεταφερθεί στην εθνική νομοθεσία από τα κράτη μέλη μέχρι τις 25 Ιουνίου 2020, εκτός από τις διατάξεις για τη μέτρηση και την τιμολόγηση που έχουν διαφορετική προθεσμία (25 Οκτωβρίου 2020).</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normAutofit fontScale="90000"/>
          </a:bodyPr>
          <a:lstStyle/>
          <a:p>
            <a:pPr fontAlgn="auto">
              <a:spcAft>
                <a:spcPts val="0"/>
              </a:spcAft>
              <a:defRPr/>
            </a:pPr>
            <a:br>
              <a:rPr lang="el-GR" b="1" dirty="0"/>
            </a:br>
            <a:r>
              <a:rPr lang="el-GR" b="1" dirty="0"/>
              <a:t>Οδηγία 2018/2002 σχετικά με την τροποποίηση της οδηγίας 2012/27/ΕΕ για την ενεργειακή απόδοση</a:t>
            </a:r>
            <a:br>
              <a:rPr lang="el-GR" b="1" dirty="0"/>
            </a:br>
            <a:endParaRPr lang="el-GR" dirty="0"/>
          </a:p>
        </p:txBody>
      </p:sp>
      <p:sp>
        <p:nvSpPr>
          <p:cNvPr id="46082" name="Θέση περιεχομένου 2"/>
          <p:cNvSpPr>
            <a:spLocks noGrp="1"/>
          </p:cNvSpPr>
          <p:nvPr>
            <p:ph idx="1"/>
          </p:nvPr>
        </p:nvSpPr>
        <p:spPr/>
        <p:txBody>
          <a:bodyPr/>
          <a:lstStyle/>
          <a:p>
            <a:pPr algn="just"/>
            <a:r>
              <a:rPr lang="el-GR" dirty="0"/>
              <a:t>Ισχυρότερους κανόνες για τη μέτρηση και τιμολόγηση της θερμικής ενέργειας, παρέχοντας σαφέστερα δικαιώματα στους καταναλωτές - ειδικά σε πολυκατοικία με συλλογικά συστήματα θέρμανσης - να λαμβάνουν συχνότερες και πιο χρήσιμες πληροφορίες σχετικά με την κατανάλωση ενέργειας, επιτρέποντάς τους επίσης να κατανοούν καλύτερα και να ελέγχουν καλύτερα τη θέρμανση τους λογαριασμοί</a:t>
            </a:r>
          </a:p>
          <a:p>
            <a:pPr algn="just"/>
            <a:r>
              <a:rPr lang="el-GR" dirty="0"/>
              <a:t>Τα επικαιροποιημένα μέτρα σχετικά με τις εθνικές στρατηγικές μακροπρόθεσμης ανακαίνισης καλύπτονται πλέον από την τροποποιημένη οδηγία 2018/844 για την ενεργειακή απόδοση των κτιρίων</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Τίτλος 1"/>
          <p:cNvSpPr>
            <a:spLocks noGrp="1"/>
          </p:cNvSpPr>
          <p:nvPr>
            <p:ph type="title"/>
          </p:nvPr>
        </p:nvSpPr>
        <p:spPr/>
        <p:txBody>
          <a:bodyPr/>
          <a:lstStyle/>
          <a:p>
            <a:pPr algn="ctr"/>
            <a:r>
              <a:rPr lang="el-GR"/>
              <a:t>Ανανεώσιμες Πηγές Ενέργειας  </a:t>
            </a:r>
          </a:p>
        </p:txBody>
      </p:sp>
      <p:sp>
        <p:nvSpPr>
          <p:cNvPr id="3" name="Θέση περιεχομένου 2"/>
          <p:cNvSpPr>
            <a:spLocks noGrp="1"/>
          </p:cNvSpPr>
          <p:nvPr>
            <p:ph idx="1"/>
          </p:nvPr>
        </p:nvSpPr>
        <p:spPr/>
        <p:txBody>
          <a:bodyPr rtlCol="0">
            <a:normAutofit fontScale="77500" lnSpcReduction="20000"/>
          </a:bodyPr>
          <a:lstStyle/>
          <a:p>
            <a:pPr algn="just" fontAlgn="auto">
              <a:lnSpc>
                <a:spcPct val="150000"/>
              </a:lnSpc>
              <a:spcBef>
                <a:spcPts val="0"/>
              </a:spcBef>
              <a:spcAft>
                <a:spcPts val="0"/>
              </a:spcAft>
              <a:buFont typeface="Arial" panose="020B0604020202020204" pitchFamily="34" charset="0"/>
              <a:buChar char="•"/>
              <a:defRPr/>
            </a:pPr>
            <a:r>
              <a:rPr lang="el-GR" b="1" dirty="0"/>
              <a:t>Οδηγία 2018/2001 για την προώθηση της χρήσης ενέργειας από ανανεώσιμες πηγές ενέργειας </a:t>
            </a:r>
          </a:p>
          <a:p>
            <a:pPr algn="just" fontAlgn="auto">
              <a:lnSpc>
                <a:spcPct val="150000"/>
              </a:lnSpc>
              <a:spcBef>
                <a:spcPts val="0"/>
              </a:spcBef>
              <a:spcAft>
                <a:spcPts val="0"/>
              </a:spcAft>
              <a:buFont typeface="Arial" panose="020B0604020202020204" pitchFamily="34" charset="0"/>
              <a:buChar char="•"/>
              <a:defRPr/>
            </a:pPr>
            <a:r>
              <a:rPr lang="el-GR" dirty="0"/>
              <a:t>Ορίζει ένα νέο στόχο ενεργειακής απόδοσης για την ΕΕ το 2030 με 32,5%, με ρήτρα αναθεώρησης προς τα άνω</a:t>
            </a:r>
            <a:r>
              <a:rPr lang="en-US" dirty="0"/>
              <a:t> </a:t>
            </a:r>
            <a:r>
              <a:rPr lang="el-GR" dirty="0"/>
              <a:t>έως το 2023</a:t>
            </a:r>
          </a:p>
          <a:p>
            <a:pPr algn="just" fontAlgn="auto">
              <a:lnSpc>
                <a:spcPct val="150000"/>
              </a:lnSpc>
              <a:spcBef>
                <a:spcPts val="0"/>
              </a:spcBef>
              <a:spcAft>
                <a:spcPts val="0"/>
              </a:spcAft>
              <a:buFont typeface="Arial" panose="020B0604020202020204" pitchFamily="34" charset="0"/>
              <a:buChar char="•"/>
              <a:defRPr/>
            </a:pPr>
            <a:r>
              <a:rPr lang="el-GR" dirty="0"/>
              <a:t>Θα επεκτείνει την ετήσια υποχρέωση εξοικονόμησης ενέργειας πέραν του 2020</a:t>
            </a:r>
            <a:r>
              <a:rPr lang="en-US" dirty="0"/>
              <a:t> </a:t>
            </a:r>
            <a:r>
              <a:rPr lang="el-GR" dirty="0"/>
              <a:t>και με τον τρόπο αυτό θα ενισχυθούν οι ιδιωτικές επενδύσεις και η συμμετοχή νέων παραγόντων της αγοράς </a:t>
            </a:r>
          </a:p>
          <a:p>
            <a:pPr algn="just" fontAlgn="auto">
              <a:lnSpc>
                <a:spcPct val="150000"/>
              </a:lnSpc>
              <a:spcBef>
                <a:spcPts val="0"/>
              </a:spcBef>
              <a:spcAft>
                <a:spcPts val="0"/>
              </a:spcAft>
              <a:buFont typeface="Arial" panose="020B0604020202020204" pitchFamily="34" charset="0"/>
              <a:buChar char="•"/>
              <a:defRPr/>
            </a:pPr>
            <a:r>
              <a:rPr lang="el-GR" dirty="0"/>
              <a:t>Θα ενισχύσει τους κανόνες για την ατομική μέτρηση και τιμολόγηση της θερμικής ενέργειας δίνοντας στους καταναλωτές</a:t>
            </a:r>
          </a:p>
          <a:p>
            <a:pPr algn="just" fontAlgn="auto">
              <a:lnSpc>
                <a:spcPct val="150000"/>
              </a:lnSpc>
              <a:spcBef>
                <a:spcPts val="0"/>
              </a:spcBef>
              <a:spcAft>
                <a:spcPts val="0"/>
              </a:spcAft>
              <a:buFont typeface="Arial" panose="020B0604020202020204" pitchFamily="34" charset="0"/>
              <a:buChar char="•"/>
              <a:defRPr/>
            </a:pPr>
            <a:endParaRPr lang="el-GR" dirty="0"/>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Τίτλος 1"/>
          <p:cNvSpPr>
            <a:spLocks noGrp="1"/>
          </p:cNvSpPr>
          <p:nvPr>
            <p:ph type="title"/>
          </p:nvPr>
        </p:nvSpPr>
        <p:spPr/>
        <p:txBody>
          <a:bodyPr/>
          <a:lstStyle/>
          <a:p>
            <a:r>
              <a:rPr lang="el-GR"/>
              <a:t>ΤΡΙΤΗ ΕΝΕΡΓΕΙΑΚΗ ΔΕΣΜΗ </a:t>
            </a:r>
          </a:p>
        </p:txBody>
      </p:sp>
      <p:sp>
        <p:nvSpPr>
          <p:cNvPr id="3" name="Θέση περιεχομένου 2"/>
          <p:cNvSpPr>
            <a:spLocks noGrp="1"/>
          </p:cNvSpPr>
          <p:nvPr>
            <p:ph idx="1"/>
          </p:nvPr>
        </p:nvSpPr>
        <p:spPr/>
        <p:txBody>
          <a:bodyPr rtlCol="0">
            <a:normAutofit fontScale="92500" lnSpcReduction="10000"/>
          </a:bodyPr>
          <a:lstStyle/>
          <a:p>
            <a:pPr algn="just" fontAlgn="auto">
              <a:spcAft>
                <a:spcPts val="0"/>
              </a:spcAft>
              <a:buFont typeface="Arial" panose="020B0604020202020204" pitchFamily="34" charset="0"/>
              <a:buChar char="•"/>
              <a:defRPr/>
            </a:pPr>
            <a:r>
              <a:rPr lang="el-GR" dirty="0"/>
              <a:t>Σήμερα - Η εσωτερική αγορά ενέργειας της ΕΕ βασίζεται </a:t>
            </a:r>
          </a:p>
          <a:p>
            <a:pPr algn="just" fontAlgn="auto">
              <a:spcAft>
                <a:spcPts val="0"/>
              </a:spcAft>
              <a:buFont typeface="Arial" panose="020B0604020202020204" pitchFamily="34" charset="0"/>
              <a:buChar char="•"/>
              <a:defRPr/>
            </a:pPr>
            <a:r>
              <a:rPr lang="el-GR" dirty="0"/>
              <a:t>στο δικαίωμα πρόσβασης τρίτων μερών στα δίκτυα ηλεκτρικής ενέργειας, </a:t>
            </a:r>
          </a:p>
          <a:p>
            <a:pPr algn="just" fontAlgn="auto">
              <a:spcAft>
                <a:spcPts val="0"/>
              </a:spcAft>
              <a:buFont typeface="Arial" panose="020B0604020202020204" pitchFamily="34" charset="0"/>
              <a:buChar char="•"/>
              <a:defRPr/>
            </a:pPr>
            <a:r>
              <a:rPr lang="el-GR" dirty="0"/>
              <a:t>την ελευθερία επιλογής προμηθευτών για τους καταναλωτές, </a:t>
            </a:r>
          </a:p>
          <a:p>
            <a:pPr algn="just" fontAlgn="auto">
              <a:spcAft>
                <a:spcPts val="0"/>
              </a:spcAft>
              <a:buFont typeface="Arial" panose="020B0604020202020204" pitchFamily="34" charset="0"/>
              <a:buChar char="•"/>
              <a:defRPr/>
            </a:pPr>
            <a:r>
              <a:rPr lang="el-GR" dirty="0"/>
              <a:t>τους ισχυρούς κανόνες διαχωρισμού των δραστηριοτήτων, </a:t>
            </a:r>
          </a:p>
          <a:p>
            <a:pPr algn="just" fontAlgn="auto">
              <a:spcAft>
                <a:spcPts val="0"/>
              </a:spcAft>
              <a:buFont typeface="Arial" panose="020B0604020202020204" pitchFamily="34" charset="0"/>
              <a:buChar char="•"/>
              <a:defRPr/>
            </a:pPr>
            <a:r>
              <a:rPr lang="el-GR" dirty="0"/>
              <a:t>την εξάλειψη των φραγμών για το διασυνοριακό εμπόριο, </a:t>
            </a:r>
          </a:p>
          <a:p>
            <a:pPr algn="just" fontAlgn="auto">
              <a:spcAft>
                <a:spcPts val="0"/>
              </a:spcAft>
              <a:buFont typeface="Arial" panose="020B0604020202020204" pitchFamily="34" charset="0"/>
              <a:buChar char="•"/>
              <a:defRPr/>
            </a:pPr>
            <a:r>
              <a:rPr lang="el-GR" dirty="0"/>
              <a:t>την εποπτεία της αγοράς από ανεξάρτητες ρυθμιστικές αρχές ενέργειας και </a:t>
            </a:r>
          </a:p>
          <a:p>
            <a:pPr algn="just" fontAlgn="auto">
              <a:spcAft>
                <a:spcPts val="0"/>
              </a:spcAft>
              <a:buFont typeface="Arial" panose="020B0604020202020204" pitchFamily="34" charset="0"/>
              <a:buChar char="•"/>
              <a:defRPr/>
            </a:pPr>
            <a:r>
              <a:rPr lang="el-GR" dirty="0"/>
              <a:t>την πανευρωπαϊκή συνεργασία των ρυθμιστικών αρχών και των διαχειριστών του δικτύου στο πλαίσιο του Οργανισμού Συνεργασίας των Ρυθμιστικών Αρχών Ενέργειας (ACER) και του Ευρωπαϊκού Δικτύου των Διαχειριστών Συστημάτων Μεταφοράς (ΕΔΔΣΜ).</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Τίτλος 1"/>
          <p:cNvSpPr>
            <a:spLocks noGrp="1"/>
          </p:cNvSpPr>
          <p:nvPr>
            <p:ph type="title"/>
          </p:nvPr>
        </p:nvSpPr>
        <p:spPr/>
        <p:txBody>
          <a:bodyPr/>
          <a:lstStyle/>
          <a:p>
            <a:pPr algn="ctr"/>
            <a:r>
              <a:rPr lang="el-GR"/>
              <a:t>Ενεργειακή Διακυβέρνηση</a:t>
            </a:r>
          </a:p>
        </p:txBody>
      </p:sp>
      <p:sp>
        <p:nvSpPr>
          <p:cNvPr id="3" name="Θέση περιεχομένου 2"/>
          <p:cNvSpPr>
            <a:spLocks noGrp="1"/>
          </p:cNvSpPr>
          <p:nvPr>
            <p:ph idx="1"/>
          </p:nvPr>
        </p:nvSpPr>
        <p:spPr/>
        <p:txBody>
          <a:bodyPr rtlCol="0">
            <a:normAutofit fontScale="92500" lnSpcReduction="20000"/>
          </a:bodyPr>
          <a:lstStyle/>
          <a:p>
            <a:pPr algn="just" fontAlgn="auto">
              <a:spcAft>
                <a:spcPts val="0"/>
              </a:spcAft>
              <a:buFont typeface="Arial" panose="020B0604020202020204" pitchFamily="34" charset="0"/>
              <a:buChar char="•"/>
              <a:defRPr/>
            </a:pPr>
            <a:r>
              <a:rPr lang="el-GR" b="1" dirty="0"/>
              <a:t>Κανονισμός 2018/1999 για τη διακυβέρνηση της Ενεργειακής Ένωσης και της Δράσης για το Κλίμα</a:t>
            </a:r>
          </a:p>
          <a:p>
            <a:pPr algn="just" fontAlgn="auto">
              <a:spcAft>
                <a:spcPts val="0"/>
              </a:spcAft>
              <a:buFont typeface="Arial" panose="020B0604020202020204" pitchFamily="34" charset="0"/>
              <a:buChar char="•"/>
              <a:defRPr/>
            </a:pPr>
            <a:r>
              <a:rPr lang="el-GR" dirty="0"/>
              <a:t>Ενοποιημένα εθνικά σχέδια για την ενέργεια και το κλίμα</a:t>
            </a:r>
          </a:p>
          <a:p>
            <a:pPr algn="just" fontAlgn="auto">
              <a:spcAft>
                <a:spcPts val="0"/>
              </a:spcAft>
              <a:buFont typeface="Arial" panose="020B0604020202020204" pitchFamily="34" charset="0"/>
              <a:buChar char="•"/>
              <a:defRPr/>
            </a:pPr>
            <a:r>
              <a:rPr lang="el-GR" dirty="0"/>
              <a:t>Ο μηχανισμός διακυβέρνησης βασίζεται </a:t>
            </a:r>
          </a:p>
          <a:p>
            <a:pPr algn="just" fontAlgn="auto">
              <a:spcAft>
                <a:spcPts val="0"/>
              </a:spcAft>
              <a:buFont typeface="Arial" panose="020B0604020202020204" pitchFamily="34" charset="0"/>
              <a:buChar char="•"/>
              <a:defRPr/>
            </a:pPr>
            <a:r>
              <a:rPr lang="el-GR" dirty="0"/>
              <a:t>σε ενοποιημένα εθνικά σχέδια για την ενέργεια και το κλίμα που καλύπτουν δεκαετείς περιόδους που αρχίζουν από το 2021 έως το 2030, </a:t>
            </a:r>
          </a:p>
          <a:p>
            <a:pPr algn="just" fontAlgn="auto">
              <a:spcAft>
                <a:spcPts val="0"/>
              </a:spcAft>
              <a:buFont typeface="Arial" panose="020B0604020202020204" pitchFamily="34" charset="0"/>
              <a:buChar char="•"/>
              <a:defRPr/>
            </a:pPr>
            <a:r>
              <a:rPr lang="el-GR" dirty="0"/>
              <a:t>Εθνικές μακροπρόθεσμες στρατηγικές της ΕΕ, </a:t>
            </a:r>
          </a:p>
          <a:p>
            <a:pPr algn="just" fontAlgn="auto">
              <a:spcAft>
                <a:spcPts val="0"/>
              </a:spcAft>
              <a:buFont typeface="Arial" panose="020B0604020202020204" pitchFamily="34" charset="0"/>
              <a:buChar char="•"/>
              <a:defRPr/>
            </a:pPr>
            <a:r>
              <a:rPr lang="el-GR" dirty="0"/>
              <a:t>καθώς και σε ολοκληρωμένη αναφορά, παρακολούθηση και δημοσίευση δεδομένων (διετείς και ετήσιες εκθέσεις προόδου από τα κράτη μέλη) </a:t>
            </a:r>
          </a:p>
          <a:p>
            <a:pPr algn="just" fontAlgn="auto">
              <a:spcAft>
                <a:spcPts val="0"/>
              </a:spcAft>
              <a:buFont typeface="Arial" panose="020B0604020202020204" pitchFamily="34" charset="0"/>
              <a:buChar char="•"/>
              <a:defRPr/>
            </a:pPr>
            <a:r>
              <a:rPr lang="el-GR" dirty="0"/>
              <a:t>Η διαφάνεια του μηχανισμού διακυβέρνησης διασφαλίζεται με τη διαβούλευση με το ευρύ κοινό σχετικά με τα Ενοποιημένα εθνικά σχέδια για την Ενέργεια και το κλίμα </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Τίτλος 1"/>
          <p:cNvSpPr>
            <a:spLocks noGrp="1"/>
          </p:cNvSpPr>
          <p:nvPr>
            <p:ph type="title"/>
          </p:nvPr>
        </p:nvSpPr>
        <p:spPr/>
        <p:txBody>
          <a:bodyPr/>
          <a:lstStyle/>
          <a:p>
            <a:pPr algn="ctr"/>
            <a:r>
              <a:rPr lang="el-GR"/>
              <a:t>Ενεργειακή Διακυβέρνηση</a:t>
            </a:r>
          </a:p>
        </p:txBody>
      </p:sp>
      <p:sp>
        <p:nvSpPr>
          <p:cNvPr id="49154" name="Θέση περιεχομένου 2"/>
          <p:cNvSpPr>
            <a:spLocks noGrp="1"/>
          </p:cNvSpPr>
          <p:nvPr>
            <p:ph idx="1"/>
          </p:nvPr>
        </p:nvSpPr>
        <p:spPr/>
        <p:txBody>
          <a:bodyPr/>
          <a:lstStyle/>
          <a:p>
            <a:pPr algn="just">
              <a:lnSpc>
                <a:spcPct val="150000"/>
              </a:lnSpc>
              <a:spcBef>
                <a:spcPct val="0"/>
              </a:spcBef>
            </a:pPr>
            <a:r>
              <a:rPr lang="el-GR"/>
              <a:t>Ο κανονισμός για τη διακυβέρνηση της ενεργειακής ένωσης και της δράσης για το κλίμα υπογραμμίζει τη σημασία της επίτευξης των στόχων της ΕΕ για το 2030 όσον αφορά την ενέργεια και το κλίμα και καθορίζει τον τρόπο συνεργασίας των χωρών της ΕΕ και της Επιτροπής και τον τρόπο συνεργασίας των χωρών για την επίτευξη των στόχων της ενεργειακής ένωσης</a:t>
            </a:r>
          </a:p>
          <a:p>
            <a:endParaRPr lang="el-GR"/>
          </a:p>
          <a:p>
            <a:endParaRPr lang="el-G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normAutofit fontScale="90000"/>
          </a:bodyPr>
          <a:lstStyle/>
          <a:p>
            <a:pPr algn="ctr" fontAlgn="auto">
              <a:spcAft>
                <a:spcPts val="0"/>
              </a:spcAft>
              <a:defRPr/>
            </a:pPr>
            <a:r>
              <a:rPr lang="el-GR" sz="3600" dirty="0"/>
              <a:t>Κανονισμός (ΕΕ) 2019/942 για την ίδρυση Οργανισμού της Ευρωπαϊκής Ένωσης για τη Συνεργασία των Ρυθμιστικών Αρχών Ενέργειας</a:t>
            </a:r>
            <a:endParaRPr lang="el-GR" dirty="0"/>
          </a:p>
        </p:txBody>
      </p:sp>
      <p:sp>
        <p:nvSpPr>
          <p:cNvPr id="50178" name="Θέση περιεχομένου 2"/>
          <p:cNvSpPr>
            <a:spLocks noGrp="1"/>
          </p:cNvSpPr>
          <p:nvPr>
            <p:ph idx="1"/>
          </p:nvPr>
        </p:nvSpPr>
        <p:spPr/>
        <p:txBody>
          <a:bodyPr/>
          <a:lstStyle/>
          <a:p>
            <a:pPr algn="just">
              <a:lnSpc>
                <a:spcPct val="150000"/>
              </a:lnSpc>
              <a:spcBef>
                <a:spcPct val="0"/>
              </a:spcBef>
            </a:pPr>
            <a:r>
              <a:rPr lang="el-GR"/>
              <a:t>Επικαιροποιεί τον ρόλο και τη λειτουργία του Οργανισμού της Ευρωπαϊκής Ένωσης για τη Συνεργασία των Ρυθμιστικών Αρχών Ενέργειας (ACER).</a:t>
            </a:r>
          </a:p>
          <a:p>
            <a:pPr algn="just">
              <a:lnSpc>
                <a:spcPct val="150000"/>
              </a:lnSpc>
              <a:spcBef>
                <a:spcPct val="0"/>
              </a:spcBef>
            </a:pPr>
            <a:r>
              <a:rPr lang="el-GR"/>
              <a:t>Προσαρμόζει, επίσης, τα καθήκοντα του οργανισμού στον νέο σχεδιασμό της αγοράς ενέργειας που παρουσιάζεται στη δέσμη μέτρων «καθαρή ενέργεια για όλους τους Ευρωπαίους».</a:t>
            </a:r>
          </a:p>
          <a:p>
            <a:endParaRPr lang="el-G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Τίτλος 1"/>
          <p:cNvSpPr>
            <a:spLocks noGrp="1"/>
          </p:cNvSpPr>
          <p:nvPr>
            <p:ph type="title"/>
          </p:nvPr>
        </p:nvSpPr>
        <p:spPr/>
        <p:txBody>
          <a:bodyPr/>
          <a:lstStyle/>
          <a:p>
            <a:pPr algn="ctr"/>
            <a:r>
              <a:rPr lang="en-US"/>
              <a:t>ACER</a:t>
            </a:r>
            <a:endParaRPr lang="el-GR"/>
          </a:p>
        </p:txBody>
      </p:sp>
      <p:sp>
        <p:nvSpPr>
          <p:cNvPr id="51202" name="Θέση περιεχομένου 2"/>
          <p:cNvSpPr>
            <a:spLocks noGrp="1"/>
          </p:cNvSpPr>
          <p:nvPr>
            <p:ph idx="1"/>
          </p:nvPr>
        </p:nvSpPr>
        <p:spPr/>
        <p:txBody>
          <a:bodyPr/>
          <a:lstStyle/>
          <a:p>
            <a:r>
              <a:rPr lang="el-GR" b="1"/>
              <a:t>Ο ρόλος του ACER</a:t>
            </a:r>
            <a:endParaRPr lang="el-GR"/>
          </a:p>
          <a:p>
            <a:pPr algn="just"/>
            <a:r>
              <a:rPr lang="el-GR"/>
              <a:t>Βοηθά τις ρυθμιστικές αρχές στην άσκηση, σε ενωσιακό επίπεδο, των ρυθμιστικών καθηκόντων που ασκούν στις χώρες της ΕΕ.</a:t>
            </a:r>
          </a:p>
          <a:p>
            <a:pPr algn="just"/>
            <a:r>
              <a:rPr lang="el-GR"/>
              <a:t>Όταν είναι αναγκαίο, συντονίζει τη δράση των ρυθμιστικών αρχών και μεσολαβεί και επιλύει μεταξύ τους διαφωνίες.</a:t>
            </a:r>
          </a:p>
          <a:p>
            <a:pPr algn="just"/>
            <a:r>
              <a:rPr lang="el-GR"/>
              <a:t>Συμβάλλει επίσης στη θέσπιση υψηλής ποιότητας κοινών ρυθμιστικών και εποπτικών πρακτικών, συμβάλλοντας με τον τρόπο αυτό στη συνεπή, αποδοτική και αποτελεσματική εφαρμογή του δικαίου της Ένωσης, με σκοπό την επίτευξη των στόχων της Ένωσης για το κλίμα και την ενέργεια.</a:t>
            </a:r>
          </a:p>
          <a:p>
            <a:endParaRPr lang="el-G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Τίτλος 1"/>
          <p:cNvSpPr>
            <a:spLocks noGrp="1"/>
          </p:cNvSpPr>
          <p:nvPr>
            <p:ph type="title"/>
          </p:nvPr>
        </p:nvSpPr>
        <p:spPr/>
        <p:txBody>
          <a:bodyPr/>
          <a:lstStyle/>
          <a:p>
            <a:pPr algn="ctr"/>
            <a:r>
              <a:rPr lang="en-US"/>
              <a:t>ACER</a:t>
            </a:r>
            <a:endParaRPr lang="el-GR"/>
          </a:p>
        </p:txBody>
      </p:sp>
      <p:sp>
        <p:nvSpPr>
          <p:cNvPr id="3" name="Θέση περιεχομένου 2"/>
          <p:cNvSpPr>
            <a:spLocks noGrp="1"/>
          </p:cNvSpPr>
          <p:nvPr>
            <p:ph idx="1"/>
          </p:nvPr>
        </p:nvSpPr>
        <p:spPr/>
        <p:txBody>
          <a:bodyPr rtlCol="0">
            <a:normAutofit fontScale="85000" lnSpcReduction="20000"/>
          </a:bodyPr>
          <a:lstStyle/>
          <a:p>
            <a:pPr algn="just" fontAlgn="auto">
              <a:spcAft>
                <a:spcPts val="0"/>
              </a:spcAft>
              <a:buFont typeface="Arial" panose="020B0604020202020204" pitchFamily="34" charset="0"/>
              <a:buChar char="•"/>
              <a:defRPr/>
            </a:pPr>
            <a:r>
              <a:rPr lang="el-GR" b="1" dirty="0"/>
              <a:t>Νομικό καθεστώς</a:t>
            </a:r>
            <a:endParaRPr lang="el-GR" dirty="0"/>
          </a:p>
          <a:p>
            <a:pPr algn="just" fontAlgn="auto">
              <a:spcAft>
                <a:spcPts val="0"/>
              </a:spcAft>
              <a:buFont typeface="Arial" panose="020B0604020202020204" pitchFamily="34" charset="0"/>
              <a:buChar char="•"/>
              <a:defRPr/>
            </a:pPr>
            <a:r>
              <a:rPr lang="el-GR" dirty="0"/>
              <a:t>Κατά την εκτέλεση των καθηκόντων του, ο ACER ενεργεί ανεξάρτητα, αντικειμενικά και προς το συμφέρον της ΕΕ.</a:t>
            </a:r>
          </a:p>
          <a:p>
            <a:pPr algn="just" fontAlgn="auto">
              <a:spcAft>
                <a:spcPts val="0"/>
              </a:spcAft>
              <a:buFont typeface="Arial" panose="020B0604020202020204" pitchFamily="34" charset="0"/>
              <a:buChar char="•"/>
              <a:defRPr/>
            </a:pPr>
            <a:r>
              <a:rPr lang="el-GR" dirty="0"/>
              <a:t>Λαμβάνει αποφάσεις αυτόνομα και ανεξάρτητα από ιδιωτικά ή εταιρικά συμφέροντα.</a:t>
            </a:r>
          </a:p>
          <a:p>
            <a:pPr algn="just" fontAlgn="auto">
              <a:spcAft>
                <a:spcPts val="0"/>
              </a:spcAft>
              <a:buFont typeface="Arial" panose="020B0604020202020204" pitchFamily="34" charset="0"/>
              <a:buChar char="•"/>
              <a:defRPr/>
            </a:pPr>
            <a:r>
              <a:rPr lang="el-GR" b="1" dirty="0"/>
              <a:t>Γνώμες, συστάσεις και αποφάσεις</a:t>
            </a:r>
            <a:endParaRPr lang="el-GR" dirty="0"/>
          </a:p>
          <a:p>
            <a:pPr algn="just" fontAlgn="auto">
              <a:spcAft>
                <a:spcPts val="0"/>
              </a:spcAft>
              <a:buFont typeface="Arial" panose="020B0604020202020204" pitchFamily="34" charset="0"/>
              <a:buChar char="•"/>
              <a:defRPr/>
            </a:pPr>
            <a:r>
              <a:rPr lang="el-GR" dirty="0"/>
              <a:t>Ο οργανισμός διατυπώνει γνώμες και συστάσεις προς:</a:t>
            </a:r>
          </a:p>
          <a:p>
            <a:pPr algn="just" fontAlgn="auto">
              <a:spcAft>
                <a:spcPts val="0"/>
              </a:spcAft>
              <a:buFont typeface="Arial" panose="020B0604020202020204" pitchFamily="34" charset="0"/>
              <a:buChar char="•"/>
              <a:defRPr/>
            </a:pPr>
            <a:r>
              <a:rPr lang="el-GR" dirty="0"/>
              <a:t>τους διαχειριστές συστημάτων μεταφοράς, το ΕΔΔΣΜ Ηλεκτρικής Ενέργειας, το ΕΔΔΣΜ Φυσικού Αερίου, τον φορέα ΔΣΔ της ΕΕ, τα περιφερειακά κέντρα συντονισμού και τους ορισθέντες διαχειριστές αγοράς ηλεκτρικής ενέργειας·</a:t>
            </a:r>
          </a:p>
          <a:p>
            <a:pPr algn="just" fontAlgn="auto">
              <a:spcAft>
                <a:spcPts val="0"/>
              </a:spcAft>
              <a:buFont typeface="Arial" panose="020B0604020202020204" pitchFamily="34" charset="0"/>
              <a:buChar char="•"/>
              <a:defRPr/>
            </a:pPr>
            <a:r>
              <a:rPr lang="el-GR" dirty="0"/>
              <a:t>ρυθμιστικές αρχές·</a:t>
            </a:r>
          </a:p>
          <a:p>
            <a:pPr algn="just" fontAlgn="auto">
              <a:spcAft>
                <a:spcPts val="0"/>
              </a:spcAft>
              <a:buFont typeface="Arial" panose="020B0604020202020204" pitchFamily="34" charset="0"/>
              <a:buChar char="•"/>
              <a:defRPr/>
            </a:pPr>
            <a:r>
              <a:rPr lang="el-GR" dirty="0"/>
              <a:t>το Ευρωπαϊκό Κοινοβούλιο, το Συμβούλιο ή την Ευρωπαϊκή Επιτροπή.</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Τίτλος 1"/>
          <p:cNvSpPr>
            <a:spLocks noGrp="1"/>
          </p:cNvSpPr>
          <p:nvPr>
            <p:ph type="title"/>
          </p:nvPr>
        </p:nvSpPr>
        <p:spPr/>
        <p:txBody>
          <a:bodyPr/>
          <a:lstStyle/>
          <a:p>
            <a:pPr algn="ctr"/>
            <a:r>
              <a:rPr lang="en-US"/>
              <a:t>ACER</a:t>
            </a:r>
            <a:endParaRPr lang="el-GR"/>
          </a:p>
        </p:txBody>
      </p:sp>
      <p:sp>
        <p:nvSpPr>
          <p:cNvPr id="3" name="Θέση περιεχομένου 2"/>
          <p:cNvSpPr>
            <a:spLocks noGrp="1"/>
          </p:cNvSpPr>
          <p:nvPr>
            <p:ph idx="1"/>
          </p:nvPr>
        </p:nvSpPr>
        <p:spPr/>
        <p:txBody>
          <a:bodyPr rtlCol="0">
            <a:normAutofit fontScale="92500" lnSpcReduction="20000"/>
          </a:bodyPr>
          <a:lstStyle/>
          <a:p>
            <a:pPr algn="just" fontAlgn="auto">
              <a:spcAft>
                <a:spcPts val="0"/>
              </a:spcAft>
              <a:buFont typeface="Arial" panose="020B0604020202020204" pitchFamily="34" charset="0"/>
              <a:buChar char="•"/>
              <a:defRPr/>
            </a:pPr>
            <a:r>
              <a:rPr lang="el-GR" dirty="0"/>
              <a:t>Ο οργανισμός είναι αρμόδιος να λαμβάνει αποφάσεις, κυρίως:</a:t>
            </a:r>
          </a:p>
          <a:p>
            <a:pPr algn="just" fontAlgn="auto">
              <a:spcAft>
                <a:spcPts val="0"/>
              </a:spcAft>
              <a:buFont typeface="Arial" panose="020B0604020202020204" pitchFamily="34" charset="0"/>
              <a:buChar char="•"/>
              <a:defRPr/>
            </a:pPr>
            <a:r>
              <a:rPr lang="el-GR" dirty="0"/>
              <a:t>σχετικά με την έγκριση μεθοδολογιών, όρων και προϋποθέσεων που ισχύουν σε όλες τις χώρες της ΕΕ και προβλέπονται σε κώδικες δικτύου και κατευθυντήριες γραμμές·</a:t>
            </a:r>
          </a:p>
          <a:p>
            <a:pPr algn="just" fontAlgn="auto">
              <a:spcAft>
                <a:spcPts val="0"/>
              </a:spcAft>
              <a:buFont typeface="Arial" panose="020B0604020202020204" pitchFamily="34" charset="0"/>
              <a:buChar char="•"/>
              <a:defRPr/>
            </a:pPr>
            <a:r>
              <a:rPr lang="el-GR" dirty="0"/>
              <a:t>σχετικά με επανεξετάσεις ζώνης προσφοράς·</a:t>
            </a:r>
          </a:p>
          <a:p>
            <a:pPr algn="just" fontAlgn="auto">
              <a:spcAft>
                <a:spcPts val="0"/>
              </a:spcAft>
              <a:buFont typeface="Arial" panose="020B0604020202020204" pitchFamily="34" charset="0"/>
              <a:buChar char="•"/>
              <a:defRPr/>
            </a:pPr>
            <a:r>
              <a:rPr lang="el-GR" dirty="0"/>
              <a:t>σχετικά με διαιτησία μεταξύ των ρυθμιστικών αρχών για ρυθμιστικά διασυνοριακά ζητήματα·</a:t>
            </a:r>
          </a:p>
          <a:p>
            <a:pPr algn="just" fontAlgn="auto">
              <a:spcAft>
                <a:spcPts val="0"/>
              </a:spcAft>
              <a:buFont typeface="Arial" panose="020B0604020202020204" pitchFamily="34" charset="0"/>
              <a:buChar char="•"/>
              <a:defRPr/>
            </a:pPr>
            <a:r>
              <a:rPr lang="el-GR" dirty="0"/>
              <a:t>σχετικά με εξαιρέσεις συγκεκριμένων κανόνων αγοράς·</a:t>
            </a:r>
          </a:p>
          <a:p>
            <a:pPr algn="just" fontAlgn="auto">
              <a:spcAft>
                <a:spcPts val="0"/>
              </a:spcAft>
              <a:buFont typeface="Arial" panose="020B0604020202020204" pitchFamily="34" charset="0"/>
              <a:buChar char="•"/>
              <a:defRPr/>
            </a:pPr>
            <a:r>
              <a:rPr lang="el-GR" dirty="0"/>
              <a:t>σχετικά με ζητήματα υποδομής·</a:t>
            </a:r>
          </a:p>
          <a:p>
            <a:pPr algn="just" fontAlgn="auto">
              <a:spcAft>
                <a:spcPts val="0"/>
              </a:spcAft>
              <a:buFont typeface="Arial" panose="020B0604020202020204" pitchFamily="34" charset="0"/>
              <a:buChar char="•"/>
              <a:defRPr/>
            </a:pPr>
            <a:r>
              <a:rPr lang="el-GR" dirty="0"/>
              <a:t>σχετικά με ζητήματα κανόνων ακεραιότητας και διαφάνειας της αγοράς χονδρικής·</a:t>
            </a:r>
          </a:p>
          <a:p>
            <a:pPr algn="just" fontAlgn="auto">
              <a:spcAft>
                <a:spcPts val="0"/>
              </a:spcAft>
              <a:buFont typeface="Arial" panose="020B0604020202020204" pitchFamily="34" charset="0"/>
              <a:buChar char="•"/>
              <a:defRPr/>
            </a:pPr>
            <a:r>
              <a:rPr lang="el-GR" dirty="0"/>
              <a:t>για τον σκοπό του αιτήματος πληροφοριών.</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Τίτλος 1"/>
          <p:cNvSpPr>
            <a:spLocks noGrp="1"/>
          </p:cNvSpPr>
          <p:nvPr>
            <p:ph type="title"/>
          </p:nvPr>
        </p:nvSpPr>
        <p:spPr/>
        <p:txBody>
          <a:bodyPr/>
          <a:lstStyle/>
          <a:p>
            <a:pPr algn="ctr"/>
            <a:r>
              <a:rPr lang="en-US"/>
              <a:t>ACER</a:t>
            </a:r>
            <a:endParaRPr lang="el-GR"/>
          </a:p>
        </p:txBody>
      </p:sp>
      <p:sp>
        <p:nvSpPr>
          <p:cNvPr id="3" name="Θέση περιεχομένου 2"/>
          <p:cNvSpPr>
            <a:spLocks noGrp="1"/>
          </p:cNvSpPr>
          <p:nvPr>
            <p:ph idx="1"/>
          </p:nvPr>
        </p:nvSpPr>
        <p:spPr/>
        <p:txBody>
          <a:bodyPr rtlCol="0">
            <a:normAutofit fontScale="85000" lnSpcReduction="20000"/>
          </a:bodyPr>
          <a:lstStyle/>
          <a:p>
            <a:pPr algn="just" fontAlgn="auto">
              <a:spcAft>
                <a:spcPts val="0"/>
              </a:spcAft>
              <a:buFont typeface="Arial" panose="020B0604020202020204" pitchFamily="34" charset="0"/>
              <a:buChar char="•"/>
              <a:defRPr/>
            </a:pPr>
            <a:r>
              <a:rPr lang="el-GR" b="1" dirty="0"/>
              <a:t>Παρακολούθηση και υποβολή εκθέσεων</a:t>
            </a:r>
            <a:endParaRPr lang="el-GR" dirty="0"/>
          </a:p>
          <a:p>
            <a:pPr algn="just" fontAlgn="auto">
              <a:spcAft>
                <a:spcPts val="0"/>
              </a:spcAft>
              <a:buFont typeface="Arial" panose="020B0604020202020204" pitchFamily="34" charset="0"/>
              <a:buChar char="•"/>
              <a:defRPr/>
            </a:pPr>
            <a:r>
              <a:rPr lang="el-GR" dirty="0"/>
              <a:t>Ο ACER, σε συνεργασία με την Επιτροπή, τις χώρες της ΕΕ και τις σχετικές εθνικές αρχές, συμπεριλαμβανομένων των ρυθμιστικών αρχών, παρακολουθεί τις αγορές χονδρικής και λιανικής για την ηλεκτρική ενέργεια και το φυσικό αέριο, συμπεριλαμβανομένων:</a:t>
            </a:r>
          </a:p>
          <a:p>
            <a:pPr algn="just" fontAlgn="auto">
              <a:spcAft>
                <a:spcPts val="0"/>
              </a:spcAft>
              <a:buFont typeface="Arial" panose="020B0604020202020204" pitchFamily="34" charset="0"/>
              <a:buChar char="•"/>
              <a:defRPr/>
            </a:pPr>
            <a:r>
              <a:rPr lang="el-GR" dirty="0"/>
              <a:t>των λιανικών τιμών της ηλεκτρικής ενέργειας και του φυσικού αερίου·</a:t>
            </a:r>
          </a:p>
          <a:p>
            <a:pPr algn="just" fontAlgn="auto">
              <a:spcAft>
                <a:spcPts val="0"/>
              </a:spcAft>
              <a:buFont typeface="Arial" panose="020B0604020202020204" pitchFamily="34" charset="0"/>
              <a:buChar char="•"/>
              <a:defRPr/>
            </a:pPr>
            <a:r>
              <a:rPr lang="el-GR" dirty="0"/>
              <a:t>της συμμόρφωσης με τα δικαιώματα των καταναλωτών·</a:t>
            </a:r>
          </a:p>
          <a:p>
            <a:pPr algn="just" fontAlgn="auto">
              <a:spcAft>
                <a:spcPts val="0"/>
              </a:spcAft>
              <a:buFont typeface="Arial" panose="020B0604020202020204" pitchFamily="34" charset="0"/>
              <a:buChar char="•"/>
              <a:defRPr/>
            </a:pPr>
            <a:r>
              <a:rPr lang="el-GR" dirty="0"/>
              <a:t>του αντίκτυπου των εξελίξεων της αγοράς στους οικιακούς πελάτες·</a:t>
            </a:r>
          </a:p>
          <a:p>
            <a:pPr algn="just" fontAlgn="auto">
              <a:spcAft>
                <a:spcPts val="0"/>
              </a:spcAft>
              <a:buFont typeface="Arial" panose="020B0604020202020204" pitchFamily="34" charset="0"/>
              <a:buChar char="•"/>
              <a:defRPr/>
            </a:pPr>
            <a:r>
              <a:rPr lang="el-GR" dirty="0"/>
              <a:t>της πρόσβασης στα δίκτυα, συμπεριλαμβανομένης της πρόσβασης στην ηλεκτρική ενέργεια από ανανεώσιμες πηγές ενέργειας.</a:t>
            </a:r>
          </a:p>
          <a:p>
            <a:pPr algn="just" fontAlgn="auto">
              <a:spcAft>
                <a:spcPts val="0"/>
              </a:spcAft>
              <a:buFont typeface="Arial" panose="020B0604020202020204" pitchFamily="34" charset="0"/>
              <a:buChar char="•"/>
              <a:defRPr/>
            </a:pPr>
            <a:r>
              <a:rPr lang="el-GR" dirty="0"/>
              <a:t>Ο ACER θα εκδίδει ετήσιες εκθέσεις παρακολούθησης οι οποίες θα εντοπίζουν τυχόν φραγμούς στην ολοκλήρωση των εσωτερικών αγορών ηλεκτρικής ενέργειας και φυσικού αερίου.</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Τίτλος 1"/>
          <p:cNvSpPr>
            <a:spLocks noGrp="1"/>
          </p:cNvSpPr>
          <p:nvPr>
            <p:ph type="title"/>
          </p:nvPr>
        </p:nvSpPr>
        <p:spPr/>
        <p:txBody>
          <a:bodyPr/>
          <a:lstStyle/>
          <a:p>
            <a:r>
              <a:rPr lang="el-GR"/>
              <a:t>Οδηγία 2019/944 για την αγορά ηλεκτρικής ενέργειας </a:t>
            </a:r>
          </a:p>
        </p:txBody>
      </p:sp>
      <p:sp>
        <p:nvSpPr>
          <p:cNvPr id="3" name="Θέση περιεχομένου 2"/>
          <p:cNvSpPr>
            <a:spLocks noGrp="1"/>
          </p:cNvSpPr>
          <p:nvPr>
            <p:ph idx="1"/>
          </p:nvPr>
        </p:nvSpPr>
        <p:spPr/>
        <p:txBody>
          <a:bodyPr rtlCol="0">
            <a:normAutofit fontScale="92500"/>
          </a:bodyPr>
          <a:lstStyle/>
          <a:p>
            <a:pPr fontAlgn="auto">
              <a:spcAft>
                <a:spcPts val="0"/>
              </a:spcAft>
              <a:buFont typeface="Arial" panose="020B0604020202020204" pitchFamily="34" charset="0"/>
              <a:buChar char="•"/>
              <a:defRPr/>
            </a:pPr>
            <a:r>
              <a:rPr lang="el-GR" dirty="0"/>
              <a:t>Νομική βάση για τη νέα πρόταση για τους κοινούς κανόνες στην αγορά ηλεκτρικής ενέργειας</a:t>
            </a:r>
          </a:p>
          <a:p>
            <a:pPr fontAlgn="auto">
              <a:spcAft>
                <a:spcPts val="0"/>
              </a:spcAft>
              <a:buFont typeface="Arial" panose="020B0604020202020204" pitchFamily="34" charset="0"/>
              <a:buChar char="•"/>
              <a:defRPr/>
            </a:pPr>
            <a:r>
              <a:rPr lang="el-GR" dirty="0"/>
              <a:t>Άρθρο 194 ΣΛΕΕ</a:t>
            </a:r>
          </a:p>
          <a:p>
            <a:pPr algn="just" fontAlgn="auto">
              <a:spcAft>
                <a:spcPts val="0"/>
              </a:spcAft>
              <a:buFont typeface="Arial" panose="020B0604020202020204" pitchFamily="34" charset="0"/>
              <a:buChar char="•"/>
              <a:defRPr/>
            </a:pPr>
            <a:r>
              <a:rPr lang="el-GR" dirty="0"/>
              <a:t>ΔΙΚΑΙΟΛΟΓΗΤΙΚΟΙ ΛΟΓΟΙ ισχύουν για όλες τις προτάσεις</a:t>
            </a:r>
          </a:p>
          <a:p>
            <a:pPr algn="just" fontAlgn="auto">
              <a:spcAft>
                <a:spcPts val="0"/>
              </a:spcAft>
              <a:buFont typeface="Arial" panose="020B0604020202020204" pitchFamily="34" charset="0"/>
              <a:buChar char="•"/>
              <a:defRPr/>
            </a:pPr>
            <a:r>
              <a:rPr lang="el-GR" dirty="0"/>
              <a:t>Στόχος μια εύρυθμα λειτουργούσα ενοποιημένη αγορά ηλεκτρικής ενέργειας</a:t>
            </a:r>
          </a:p>
          <a:p>
            <a:pPr algn="just" fontAlgn="auto">
              <a:spcAft>
                <a:spcPts val="0"/>
              </a:spcAft>
              <a:buFont typeface="Arial" panose="020B0604020202020204" pitchFamily="34" charset="0"/>
              <a:buChar char="•"/>
              <a:defRPr/>
            </a:pPr>
            <a:r>
              <a:rPr lang="el-GR" dirty="0"/>
              <a:t>Η προώθηση των ΑΠΕ απαιτεί προσαρμογή των κανόνων λειτουργίας της αγοράς  διότι η παραγωγή της ηλεκτρικής ενέργειας από ΑΠΕ είναι πιο ευμετάβλητη, λιγότερο προβλέψιμη και πιο αποκεντρωμένη από την παραδοσιακή παραγωγή ηλεκτρικής ενέργειας</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Τίτλος 1"/>
          <p:cNvSpPr>
            <a:spLocks noGrp="1"/>
          </p:cNvSpPr>
          <p:nvPr>
            <p:ph type="title"/>
          </p:nvPr>
        </p:nvSpPr>
        <p:spPr/>
        <p:txBody>
          <a:bodyPr/>
          <a:lstStyle/>
          <a:p>
            <a:r>
              <a:rPr lang="el-GR"/>
              <a:t>Οδηγία 2019/944 για την αγορά ηλεκτρικής ενέργειας  </a:t>
            </a:r>
          </a:p>
        </p:txBody>
      </p:sp>
      <p:sp>
        <p:nvSpPr>
          <p:cNvPr id="3" name="Θέση περιεχομένου 2"/>
          <p:cNvSpPr>
            <a:spLocks noGrp="1"/>
          </p:cNvSpPr>
          <p:nvPr>
            <p:ph idx="1"/>
          </p:nvPr>
        </p:nvSpPr>
        <p:spPr/>
        <p:txBody>
          <a:bodyPr rtlCol="0">
            <a:normAutofit fontScale="92500" lnSpcReduction="20000"/>
          </a:bodyPr>
          <a:lstStyle/>
          <a:p>
            <a:pPr algn="just" fontAlgn="auto">
              <a:lnSpc>
                <a:spcPct val="150000"/>
              </a:lnSpc>
              <a:spcBef>
                <a:spcPts val="0"/>
              </a:spcBef>
              <a:spcAft>
                <a:spcPts val="0"/>
              </a:spcAft>
              <a:buFont typeface="Arial" panose="020B0604020202020204" pitchFamily="34" charset="0"/>
              <a:buChar char="•"/>
              <a:defRPr/>
            </a:pPr>
            <a:r>
              <a:rPr lang="el-GR" dirty="0"/>
              <a:t>Τεχνολογικές αλλαγές – Ζητούμενο η αποθήκευση της ηλεκτρικής ενέργειας </a:t>
            </a:r>
          </a:p>
          <a:p>
            <a:pPr algn="just" fontAlgn="auto">
              <a:lnSpc>
                <a:spcPct val="150000"/>
              </a:lnSpc>
              <a:spcBef>
                <a:spcPts val="0"/>
              </a:spcBef>
              <a:spcAft>
                <a:spcPts val="0"/>
              </a:spcAft>
              <a:buFont typeface="Arial" panose="020B0604020202020204" pitchFamily="34" charset="0"/>
              <a:buChar char="•"/>
              <a:defRPr/>
            </a:pPr>
            <a:r>
              <a:rPr lang="el-GR" dirty="0"/>
              <a:t>Νέες τεχνολογικές ευκαιρίες για τους καταναλωτές να μειώσουν τους λογαριασμούς τους και να συμμετέχουν ενεργά στις αγορές ηλεκτρικής ενέργειας μέσω απόκρισης ζήτησης, αυτοκατανάλωσης ή αποθήκευσης. </a:t>
            </a:r>
          </a:p>
          <a:p>
            <a:pPr algn="just" fontAlgn="auto">
              <a:lnSpc>
                <a:spcPct val="150000"/>
              </a:lnSpc>
              <a:spcBef>
                <a:spcPts val="0"/>
              </a:spcBef>
              <a:spcAft>
                <a:spcPts val="0"/>
              </a:spcAft>
              <a:buFont typeface="Arial" panose="020B0604020202020204" pitchFamily="34" charset="0"/>
              <a:buChar char="•"/>
              <a:defRPr/>
            </a:pPr>
            <a:r>
              <a:rPr lang="el-GR" dirty="0"/>
              <a:t>Οι βραχυπρόθεσμες αγορές ηλεκτρικής ενέργειας που επιτρέπουν το διασυνοριακό εμπόριο ΗΕ-ΑΠΕ είναι το κλειδί για την επιτυχημένη ένταξη των ΗΕ-ΑΠΕ στην αγορά.</a:t>
            </a:r>
          </a:p>
          <a:p>
            <a:pPr algn="just" fontAlgn="auto">
              <a:lnSpc>
                <a:spcPct val="150000"/>
              </a:lnSpc>
              <a:spcBef>
                <a:spcPts val="0"/>
              </a:spcBef>
              <a:spcAft>
                <a:spcPts val="0"/>
              </a:spcAft>
              <a:buFont typeface="Arial" panose="020B0604020202020204" pitchFamily="34" charset="0"/>
              <a:buChar char="•"/>
              <a:defRPr/>
            </a:pP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Τίτλος 1"/>
          <p:cNvSpPr>
            <a:spLocks noGrp="1"/>
          </p:cNvSpPr>
          <p:nvPr>
            <p:ph type="title"/>
          </p:nvPr>
        </p:nvSpPr>
        <p:spPr/>
        <p:txBody>
          <a:bodyPr/>
          <a:lstStyle/>
          <a:p>
            <a:r>
              <a:rPr lang="el-GR"/>
              <a:t>Οδηγία 2019/944 για την αγορά ηλεκτρικής ενέργειας </a:t>
            </a:r>
          </a:p>
        </p:txBody>
      </p:sp>
      <p:sp>
        <p:nvSpPr>
          <p:cNvPr id="3" name="Θέση περιεχομένου 2"/>
          <p:cNvSpPr>
            <a:spLocks noGrp="1"/>
          </p:cNvSpPr>
          <p:nvPr>
            <p:ph idx="1"/>
          </p:nvPr>
        </p:nvSpPr>
        <p:spPr/>
        <p:txBody>
          <a:bodyPr rtlCol="0">
            <a:normAutofit lnSpcReduction="10000"/>
          </a:bodyPr>
          <a:lstStyle/>
          <a:p>
            <a:pPr algn="just" fontAlgn="auto">
              <a:lnSpc>
                <a:spcPct val="150000"/>
              </a:lnSpc>
              <a:spcBef>
                <a:spcPts val="0"/>
              </a:spcBef>
              <a:spcAft>
                <a:spcPts val="0"/>
              </a:spcAft>
              <a:buFont typeface="Arial" panose="020B0604020202020204" pitchFamily="34" charset="0"/>
              <a:buChar char="•"/>
              <a:defRPr/>
            </a:pPr>
            <a:r>
              <a:rPr lang="el-GR" dirty="0"/>
              <a:t>Ειδικότερα </a:t>
            </a:r>
          </a:p>
          <a:p>
            <a:pPr algn="just" fontAlgn="auto">
              <a:lnSpc>
                <a:spcPct val="150000"/>
              </a:lnSpc>
              <a:spcBef>
                <a:spcPts val="0"/>
              </a:spcBef>
              <a:spcAft>
                <a:spcPts val="0"/>
              </a:spcAft>
              <a:buFont typeface="Arial" panose="020B0604020202020204" pitchFamily="34" charset="0"/>
              <a:buChar char="•"/>
              <a:defRPr/>
            </a:pPr>
            <a:r>
              <a:rPr lang="el-GR" dirty="0"/>
              <a:t>Η δημιουργία αγορών που θα επιτρέπουν τη συμμετοχή με μικρή περίοδο προειδοποίησης πριν από την πραγματική παράδοση (οι αποκαλούμενες «</a:t>
            </a:r>
            <a:r>
              <a:rPr lang="el-GR" dirty="0" err="1"/>
              <a:t>ενδοημερήσιες</a:t>
            </a:r>
            <a:r>
              <a:rPr lang="el-GR" dirty="0"/>
              <a:t>» αγορές ή αγορές «εξισορρόπησης») αποτελούν σημαντικό βήμα που θα επιτρέψει στους παραγωγούς ΗΕ-ΑΠΕ να πωλούν την ενέργειά τους με δίκαιους όρους και επίσης θα αυξήσει τη ρευστότητα στην αγορά.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Τίτλος 1"/>
          <p:cNvSpPr>
            <a:spLocks noGrp="1"/>
          </p:cNvSpPr>
          <p:nvPr>
            <p:ph type="title"/>
          </p:nvPr>
        </p:nvSpPr>
        <p:spPr/>
        <p:txBody>
          <a:bodyPr/>
          <a:lstStyle/>
          <a:p>
            <a:r>
              <a:rPr lang="el-GR"/>
              <a:t>Οδηγία 2019/944 για την αγορά ηλεκτρικής ενέργειας </a:t>
            </a:r>
          </a:p>
        </p:txBody>
      </p:sp>
      <p:sp>
        <p:nvSpPr>
          <p:cNvPr id="3" name="Θέση περιεχομένου 2"/>
          <p:cNvSpPr>
            <a:spLocks noGrp="1"/>
          </p:cNvSpPr>
          <p:nvPr>
            <p:ph idx="1"/>
          </p:nvPr>
        </p:nvSpPr>
        <p:spPr/>
        <p:txBody>
          <a:bodyPr rtlCol="0">
            <a:normAutofit fontScale="92500"/>
          </a:bodyPr>
          <a:lstStyle/>
          <a:p>
            <a:pPr algn="just" fontAlgn="auto">
              <a:lnSpc>
                <a:spcPct val="150000"/>
              </a:lnSpc>
              <a:spcBef>
                <a:spcPts val="0"/>
              </a:spcBef>
              <a:spcAft>
                <a:spcPts val="0"/>
              </a:spcAft>
              <a:buFont typeface="Arial" panose="020B0604020202020204" pitchFamily="34" charset="0"/>
              <a:buChar char="•"/>
              <a:defRPr/>
            </a:pPr>
            <a:r>
              <a:rPr lang="el-GR" dirty="0"/>
              <a:t>Οι ανεπάρκειες των ρυθμίσεων της αγοράς που ισχύουν σήμερα μειώνουν την ελκυστικότητα του τομέα της ενέργειας για νέες επενδύσεις. </a:t>
            </a:r>
          </a:p>
          <a:p>
            <a:pPr algn="just" fontAlgn="auto">
              <a:lnSpc>
                <a:spcPct val="150000"/>
              </a:lnSpc>
              <a:spcBef>
                <a:spcPts val="0"/>
              </a:spcBef>
              <a:spcAft>
                <a:spcPts val="0"/>
              </a:spcAft>
              <a:buFont typeface="Arial" panose="020B0604020202020204" pitchFamily="34" charset="0"/>
              <a:buChar char="•"/>
              <a:defRPr/>
            </a:pPr>
            <a:r>
              <a:rPr lang="el-GR" dirty="0"/>
              <a:t>Ένα επαρκώς διασυνδεδεμένο ενεργειακό σύστημα που βασίζεται στην αγορά θα διασφαλίσει ότι οι εν λόγω επενδύσεις θα πραγματοποιηθούν εκεί όπου είναι περισσότερο αναγκαίες από την αγορά</a:t>
            </a:r>
          </a:p>
          <a:p>
            <a:pPr algn="just" fontAlgn="auto">
              <a:lnSpc>
                <a:spcPct val="150000"/>
              </a:lnSpc>
              <a:spcBef>
                <a:spcPts val="0"/>
              </a:spcBef>
              <a:spcAft>
                <a:spcPts val="0"/>
              </a:spcAft>
              <a:buFont typeface="Arial" panose="020B0604020202020204" pitchFamily="34" charset="0"/>
              <a:buChar char="•"/>
              <a:defRPr/>
            </a:pPr>
            <a:r>
              <a:rPr lang="el-GR" dirty="0"/>
              <a:t>Αποτέλεσμα θα είναι η ελαχιστοποίηση της ανάγκης κρατικού σχεδιασμού των επενδύσεων</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710</TotalTime>
  <Words>3995</Words>
  <Application>Microsoft Office PowerPoint</Application>
  <PresentationFormat>Ευρεία οθόνη</PresentationFormat>
  <Paragraphs>277</Paragraphs>
  <Slides>56</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56</vt:i4>
      </vt:variant>
    </vt:vector>
  </HeadingPairs>
  <TitlesOfParts>
    <vt:vector size="61" baseType="lpstr">
      <vt:lpstr>Arial</vt:lpstr>
      <vt:lpstr>Calibri</vt:lpstr>
      <vt:lpstr>Calibri Light</vt:lpstr>
      <vt:lpstr>Times New Roman</vt:lpstr>
      <vt:lpstr>Θέμα του Office</vt:lpstr>
      <vt:lpstr>ΤΕΤΑΡΤΗ ΕΝΕΡΓΕΙΑΚΗ ΔΕΣΜΗ </vt:lpstr>
      <vt:lpstr>4η Ενεργειακή Δέσμη – Καθαρή Ενέργεια για όλους</vt:lpstr>
      <vt:lpstr>4η Ενεργειακή Δέσμη </vt:lpstr>
      <vt:lpstr>4η Ενεργειακή Δέσμη </vt:lpstr>
      <vt:lpstr>ΤΡΙΤΗ ΕΝΕΡΓΕΙΑΚΗ ΔΕΣΜΗ </vt:lpstr>
      <vt:lpstr>Οδηγία 2019/944 για την αγορά ηλεκτρικής ενέργειας </vt:lpstr>
      <vt:lpstr>Οδηγία 2019/944 για την αγορά ηλεκτρικής ενέργειας  </vt:lpstr>
      <vt:lpstr>Οδηγία 2019/944 για την αγορά ηλεκτρικής ενέργειας </vt:lpstr>
      <vt:lpstr>Οδηγία 2019/944 για την αγορά ηλεκτρικής ενέργειας </vt:lpstr>
      <vt:lpstr>Οδηγία 2019/944 για την αγορά ηλεκτρικής ενέργειας </vt:lpstr>
      <vt:lpstr>Οδηγία 2019/944 για την αγορά ηλεκτρικής ενέργειας </vt:lpstr>
      <vt:lpstr>Οδηγία 2019/944 για την αγορά ηλεκτρικής ενέργειας </vt:lpstr>
      <vt:lpstr>Οδηγία 2019/944 για την αγορά ηλεκτρικής ενέργειας </vt:lpstr>
      <vt:lpstr>Οδηγία 2019/944 για την αγορά ηλεκτρικής ενέργειας </vt:lpstr>
      <vt:lpstr>Οδηγία 2019/944 για την αγορά ηλεκτρικής ενέργειας </vt:lpstr>
      <vt:lpstr>Οδηγία 2019/944 για την αγορά ηλεκτρικής ενέργειας </vt:lpstr>
      <vt:lpstr>Οδηγία 2019/944 για την αγορά ηλεκτρικής ενέργειας </vt:lpstr>
      <vt:lpstr>Οδηγία 2019/944 για την αγορά ηλεκτρικής ενέργειας </vt:lpstr>
      <vt:lpstr>Οδηγία 2019/944 για την αγορά ηλεκτρικής ενέργειας </vt:lpstr>
      <vt:lpstr>Οδηγία 2019/944 για την αγορά ηλεκτρικής ενέργειας </vt:lpstr>
      <vt:lpstr>Οδηγία 2019/944 για την αγορά ηλεκτρικής ενέργειας </vt:lpstr>
      <vt:lpstr>Οδηγία 2019/944 για την αγορά ηλεκτρικής ενέργειας </vt:lpstr>
      <vt:lpstr>Οδηγία 2019/944 για την αγορά ηλεκτρικής ενέργειας </vt:lpstr>
      <vt:lpstr>Οδηγία 2019/944 για την αγορά ηλεκτρικής ενέργειας </vt:lpstr>
      <vt:lpstr>Κανονισμός 2019/943 Εσωτερική αγορά Ηλεκτρικής ενέργειας </vt:lpstr>
      <vt:lpstr>Κανονισμός 2019/943 Εσωτερική αγορά Ηλεκτρικής ενέργειας </vt:lpstr>
      <vt:lpstr>Κανονισμός 2019/943 Εσωτερική αγορά Ηλεκτρικής ενέργειας </vt:lpstr>
      <vt:lpstr>Κανονισμός 2019/943 Εσωτερική αγορά Ηλεκτρικής ενέργειας </vt:lpstr>
      <vt:lpstr>Μηχανισμοί Δυναμικότητας</vt:lpstr>
      <vt:lpstr>Μηχανισμοί Δυναμικότητας</vt:lpstr>
      <vt:lpstr>Μηχανισμοί Δυναμικότητας</vt:lpstr>
      <vt:lpstr>Μηχανισμοί Δυναμικότητας</vt:lpstr>
      <vt:lpstr>Μηχανισμοί Δυναμικότητας</vt:lpstr>
      <vt:lpstr>Μηχανισμοί Δυναμικότητας</vt:lpstr>
      <vt:lpstr>Κανονισμός 2019/943 Εσωτερική αγορά Ηλεκτρικής ενέργειας </vt:lpstr>
      <vt:lpstr>Περιφερειακά Συντονιστικά Κέντρα  </vt:lpstr>
      <vt:lpstr>Περιφερειακά Συντονιστικά Κέντρα  </vt:lpstr>
      <vt:lpstr>Περιφερειακά Συντονιστικά Κέντρα  </vt:lpstr>
      <vt:lpstr>Περιφερειακά Συντονιστικά Κέντρα  </vt:lpstr>
      <vt:lpstr>Περιφερειακά Συντονιστικά Κέντρα  </vt:lpstr>
      <vt:lpstr>Περιφερειακά Συντονιστικά Κέντρα  </vt:lpstr>
      <vt:lpstr>Περιφερειακά Επιχειρησιακά Κέντρα  </vt:lpstr>
      <vt:lpstr>Κανονισμός 2019/943 Εσωτερική αγορά Ηλεκτρικής ενέργειας </vt:lpstr>
      <vt:lpstr>Ευρωπαϊκός Φορέας Διαχειριστών Συστημάτων Διανομής</vt:lpstr>
      <vt:lpstr>Ευρωπαϊκός Φορέας Διαχειριστών Συστημάτων Διανομής</vt:lpstr>
      <vt:lpstr>Ευρωπαϊκός Φορέας Διαχειριστών Συστημάτων Διανομής</vt:lpstr>
      <vt:lpstr> Οδηγία 2018/2002 σχετικά με την τροποποίηση της οδηγίας 2012/27/ΕΕ για την ενεργειακή απόδοση </vt:lpstr>
      <vt:lpstr> Οδηγία 2018/2002 σχετικά με την τροποποίηση της οδηγίας 2012/27/ΕΕ για την ενεργειακή απόδοση </vt:lpstr>
      <vt:lpstr>Ανανεώσιμες Πηγές Ενέργειας  </vt:lpstr>
      <vt:lpstr>Ενεργειακή Διακυβέρνηση</vt:lpstr>
      <vt:lpstr>Ενεργειακή Διακυβέρνηση</vt:lpstr>
      <vt:lpstr>Κανονισμός (ΕΕ) 2019/942 για την ίδρυση Οργανισμού της Ευρωπαϊκής Ένωσης για τη Συνεργασία των Ρυθμιστικών Αρχών Ενέργειας</vt:lpstr>
      <vt:lpstr>ACER</vt:lpstr>
      <vt:lpstr>ACER</vt:lpstr>
      <vt:lpstr>ACER</vt:lpstr>
      <vt:lpstr>ACER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PANAGIOTIS ARGALIAS</dc:creator>
  <cp:lastModifiedBy>PANAGIOTIS ARGALIAS</cp:lastModifiedBy>
  <cp:revision>74</cp:revision>
  <dcterms:created xsi:type="dcterms:W3CDTF">2019-03-08T08:19:24Z</dcterms:created>
  <dcterms:modified xsi:type="dcterms:W3CDTF">2023-03-15T20:11:16Z</dcterms:modified>
</cp:coreProperties>
</file>