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9" r:id="rId3"/>
    <p:sldId id="280" r:id="rId4"/>
    <p:sldId id="269" r:id="rId5"/>
    <p:sldId id="277" r:id="rId6"/>
    <p:sldId id="278" r:id="rId7"/>
    <p:sldId id="268" r:id="rId8"/>
    <p:sldId id="281" r:id="rId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7" d="100"/>
          <a:sy n="87" d="100"/>
        </p:scale>
        <p:origin x="125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4F9C5-8859-47D1-B117-F76DA1EF5792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58EC6-9613-4A27-B0B6-B3CA490CA07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9EE6-C4E6-46A1-BFE3-35FA4DDC5BA5}" type="datetimeFigureOut">
              <a:rPr lang="el-GR" smtClean="0"/>
              <a:pPr/>
              <a:t>3/1/2024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6427-72B0-48E8-BB2B-F6BB5241316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lass.duth.gr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noc.duth.gr/services/vp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tc.duth.gr/sps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tc.duth.gr/msteam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251520" y="404664"/>
            <a:ext cx="4414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καλώς ήρθατε …</a:t>
            </a:r>
          </a:p>
        </p:txBody>
      </p:sp>
      <p:pic>
        <p:nvPicPr>
          <p:cNvPr id="6" name="5 - Εικόνα" descr="ΤΕΦΑΑ-dro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556792"/>
            <a:ext cx="4195589" cy="2363515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4427984" y="4182179"/>
            <a:ext cx="4220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l-G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καλή αρχή !!!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347864" y="5301208"/>
            <a:ext cx="33123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Ph.D., </a:t>
            </a:r>
          </a:p>
          <a:p>
            <a:r>
              <a:rPr lang="el-GR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endParaRPr lang="en-US" sz="12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en-US" sz="12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12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2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2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8 - Εικόνα" descr="Γούργουλη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5063843"/>
            <a:ext cx="1115616" cy="16055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755576" y="836712"/>
            <a:ext cx="748788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Εφόσον έχετε ενεργούς </a:t>
            </a:r>
            <a:r>
              <a:rPr lang="el-GR" dirty="0">
                <a:solidFill>
                  <a:srgbClr val="FF0000"/>
                </a:solidFill>
              </a:rPr>
              <a:t>ιδρυματικούς λογαριασμούς  </a:t>
            </a:r>
            <a:r>
              <a:rPr lang="el-GR" dirty="0"/>
              <a:t>(….@</a:t>
            </a:r>
            <a:r>
              <a:rPr lang="en-US" dirty="0"/>
              <a:t>phyed.duth.gr)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l-GR" dirty="0"/>
              <a:t>μπορείτε να εγγραφείτε στο </a:t>
            </a:r>
            <a:r>
              <a:rPr lang="en-US" dirty="0">
                <a:solidFill>
                  <a:srgbClr val="FF0000"/>
                </a:solidFill>
              </a:rPr>
              <a:t>e-class </a:t>
            </a:r>
            <a:r>
              <a:rPr lang="el-GR" dirty="0"/>
              <a:t>του μαθήματος </a:t>
            </a:r>
            <a:endParaRPr lang="en-US" dirty="0"/>
          </a:p>
          <a:p>
            <a:pPr marL="342900" indent="-342900"/>
            <a:r>
              <a:rPr lang="en-US" dirty="0"/>
              <a:t>	“</a:t>
            </a:r>
            <a:r>
              <a:rPr lang="el-GR" dirty="0" err="1"/>
              <a:t>Διδακτορικό_Προχωρημένη</a:t>
            </a:r>
            <a:r>
              <a:rPr lang="el-GR" dirty="0"/>
              <a:t> Στατιστική</a:t>
            </a:r>
            <a:r>
              <a:rPr lang="en-US" dirty="0"/>
              <a:t>”</a:t>
            </a:r>
          </a:p>
          <a:p>
            <a:pPr marL="342900" indent="-342900"/>
            <a:endParaRPr lang="en-US" dirty="0"/>
          </a:p>
          <a:p>
            <a:pPr marL="342900" indent="-342900">
              <a:buFont typeface="+mj-lt"/>
              <a:buAutoNum type="arabicPeriod" startAt="3"/>
            </a:pPr>
            <a:r>
              <a:rPr lang="el-GR" dirty="0"/>
              <a:t>να «κατεβάσετε» το </a:t>
            </a:r>
            <a:r>
              <a:rPr lang="en-US" dirty="0">
                <a:solidFill>
                  <a:srgbClr val="FF0000"/>
                </a:solidFill>
              </a:rPr>
              <a:t>VPN </a:t>
            </a:r>
            <a:r>
              <a:rPr lang="en-US" dirty="0"/>
              <a:t> (</a:t>
            </a:r>
            <a:r>
              <a:rPr lang="el-GR" dirty="0"/>
              <a:t>εικονικό δίκτυο)</a:t>
            </a:r>
          </a:p>
          <a:p>
            <a:pPr marL="342900" indent="-342900">
              <a:buFont typeface="+mj-lt"/>
              <a:buAutoNum type="arabicPeriod" startAt="3"/>
            </a:pPr>
            <a:endParaRPr lang="el-GR" dirty="0"/>
          </a:p>
          <a:p>
            <a:pPr marL="342900" indent="-342900">
              <a:buFont typeface="+mj-lt"/>
              <a:buAutoNum type="arabicPeriod" startAt="3"/>
            </a:pPr>
            <a:r>
              <a:rPr lang="el-GR" dirty="0"/>
              <a:t>να «κατεβάσετε» το </a:t>
            </a:r>
            <a:r>
              <a:rPr lang="en-US" dirty="0">
                <a:solidFill>
                  <a:srgbClr val="FF0000"/>
                </a:solidFill>
              </a:rPr>
              <a:t>SPSS</a:t>
            </a:r>
            <a:r>
              <a:rPr lang="en-US" dirty="0"/>
              <a:t> </a:t>
            </a:r>
            <a:r>
              <a:rPr lang="el-GR" dirty="0"/>
              <a:t>(στατιστικό πρόγραμμα) </a:t>
            </a:r>
            <a:endParaRPr lang="en-US" dirty="0"/>
          </a:p>
          <a:p>
            <a:pPr marL="342900" indent="-342900"/>
            <a:r>
              <a:rPr lang="en-US" dirty="0"/>
              <a:t>	</a:t>
            </a:r>
            <a:r>
              <a:rPr lang="el-GR" dirty="0"/>
              <a:t>(μπορείτε να το «κατεβάσετε και </a:t>
            </a:r>
          </a:p>
          <a:p>
            <a:pPr marL="342900" indent="-342900"/>
            <a:r>
              <a:rPr lang="el-GR" dirty="0"/>
              <a:t>	είναι «ενεργό» ΜΟΝΟ εφόσον είναι ενεργοποιημένο</a:t>
            </a:r>
            <a:r>
              <a:rPr lang="en-US" dirty="0"/>
              <a:t> </a:t>
            </a:r>
            <a:r>
              <a:rPr lang="el-GR" dirty="0"/>
              <a:t>το </a:t>
            </a:r>
            <a:r>
              <a:rPr lang="en-US" dirty="0"/>
              <a:t>VPN)</a:t>
            </a:r>
          </a:p>
          <a:p>
            <a:pPr marL="342900" indent="-342900"/>
            <a:endParaRPr lang="en-US" dirty="0"/>
          </a:p>
          <a:p>
            <a:pPr marL="342900" indent="-342900">
              <a:buFont typeface="+mj-lt"/>
              <a:buAutoNum type="arabicPeriod" startAt="5"/>
            </a:pPr>
            <a:r>
              <a:rPr lang="el-GR" dirty="0"/>
              <a:t>να «κατεβάσετε» το </a:t>
            </a:r>
            <a:r>
              <a:rPr lang="en-US" dirty="0">
                <a:solidFill>
                  <a:srgbClr val="FF0000"/>
                </a:solidFill>
              </a:rPr>
              <a:t>TEAMS</a:t>
            </a:r>
            <a:r>
              <a:rPr lang="en-US" dirty="0"/>
              <a:t> </a:t>
            </a:r>
            <a:endParaRPr lang="el-GR" dirty="0"/>
          </a:p>
          <a:p>
            <a:pPr marL="342900" indent="-342900"/>
            <a:r>
              <a:rPr lang="el-GR" dirty="0"/>
              <a:t>	</a:t>
            </a:r>
            <a:r>
              <a:rPr lang="en-US" dirty="0"/>
              <a:t>(</a:t>
            </a:r>
            <a:r>
              <a:rPr lang="el-GR" dirty="0"/>
              <a:t>πρόγραμμα για τα σύγχρονα εξ αποστάσεως μαθήματα </a:t>
            </a:r>
          </a:p>
          <a:p>
            <a:pPr marL="342900" indent="-342900"/>
            <a:endParaRPr lang="el-GR" dirty="0"/>
          </a:p>
          <a:p>
            <a:pPr marL="342900" indent="-342900"/>
            <a:endParaRPr lang="el-GR" dirty="0"/>
          </a:p>
          <a:p>
            <a:pPr marL="342900" indent="-342900"/>
            <a:r>
              <a:rPr lang="el-GR" dirty="0"/>
              <a:t>… </a:t>
            </a:r>
            <a:r>
              <a:rPr lang="el-GR" i="1" dirty="0"/>
              <a:t>ακολουθώντας τις αντίστοιχες </a:t>
            </a:r>
            <a:r>
              <a:rPr lang="el-GR" i="1" dirty="0">
                <a:solidFill>
                  <a:srgbClr val="FF0000"/>
                </a:solidFill>
              </a:rPr>
              <a:t>Οδηγίες εγκατάστασης </a:t>
            </a:r>
            <a:r>
              <a:rPr lang="el-GR" dirty="0"/>
              <a:t>….</a:t>
            </a:r>
          </a:p>
          <a:p>
            <a:pPr marL="342900" indent="-342900">
              <a:buAutoNum type="arabicPeriod" startAt="3"/>
            </a:pPr>
            <a:endParaRPr lang="el-GR" dirty="0"/>
          </a:p>
          <a:p>
            <a:pPr marL="342900" indent="-342900"/>
            <a:endParaRPr lang="el-GR" dirty="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79388" y="6604000"/>
            <a:ext cx="8832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79388" y="6604000"/>
            <a:ext cx="8832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35831" y="2492896"/>
            <a:ext cx="85313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000" b="1" dirty="0">
                <a:solidFill>
                  <a:srgbClr val="FF0000"/>
                </a:solidFill>
              </a:rPr>
              <a:t>Ανοίξτε </a:t>
            </a:r>
            <a:r>
              <a:rPr lang="el-GR" sz="4000" b="1" dirty="0"/>
              <a:t>το αυτό το αρχείο </a:t>
            </a:r>
            <a:r>
              <a:rPr lang="en-US" sz="4000" b="1" dirty="0"/>
              <a:t>Power Point </a:t>
            </a:r>
          </a:p>
          <a:p>
            <a:pPr algn="ctr"/>
            <a:r>
              <a:rPr lang="el-GR" sz="4000" b="1" dirty="0">
                <a:solidFill>
                  <a:srgbClr val="FF0000"/>
                </a:solidFill>
              </a:rPr>
              <a:t>σε «Προβολή παρουσίασης»</a:t>
            </a:r>
          </a:p>
          <a:p>
            <a:pPr algn="ctr"/>
            <a:endParaRPr lang="el-GR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56" y="1340768"/>
            <a:ext cx="90934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Έλλειψη"/>
          <p:cNvSpPr/>
          <p:nvPr/>
        </p:nvSpPr>
        <p:spPr>
          <a:xfrm>
            <a:off x="6012160" y="2852936"/>
            <a:ext cx="2736304" cy="237626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1115616" y="332656"/>
            <a:ext cx="1691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e-class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l-GR" sz="4000" dirty="0"/>
          </a:p>
        </p:txBody>
      </p:sp>
      <p:sp>
        <p:nvSpPr>
          <p:cNvPr id="7" name="6 - Ορθογώνιο"/>
          <p:cNvSpPr/>
          <p:nvPr/>
        </p:nvSpPr>
        <p:spPr>
          <a:xfrm>
            <a:off x="3491880" y="404664"/>
            <a:ext cx="4509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https://eclass.duth.gr/</a:t>
            </a:r>
            <a:r>
              <a:rPr lang="el-GR" sz="3600" dirty="0"/>
              <a:t> 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79388" y="6604000"/>
            <a:ext cx="8832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Ορθογώνιο"/>
          <p:cNvSpPr/>
          <p:nvPr/>
        </p:nvSpPr>
        <p:spPr>
          <a:xfrm>
            <a:off x="1187624" y="548680"/>
            <a:ext cx="1072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VPN</a:t>
            </a:r>
            <a:endParaRPr lang="el-GR" sz="4000" dirty="0"/>
          </a:p>
        </p:txBody>
      </p:sp>
      <p:sp>
        <p:nvSpPr>
          <p:cNvPr id="5" name="4 - Ορθογώνιο"/>
          <p:cNvSpPr/>
          <p:nvPr/>
        </p:nvSpPr>
        <p:spPr>
          <a:xfrm>
            <a:off x="2524687" y="548680"/>
            <a:ext cx="6619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hlinkClick r:id="rId2"/>
              </a:rPr>
              <a:t>https://noc.duth.gr/services/vpn/</a:t>
            </a:r>
            <a:r>
              <a:rPr lang="de-DE" sz="3600" dirty="0"/>
              <a:t> </a:t>
            </a:r>
            <a:endParaRPr lang="el-GR" sz="3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7049270" cy="488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79388" y="6604000"/>
            <a:ext cx="8832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19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1187624" y="548680"/>
            <a:ext cx="1156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SPSS</a:t>
            </a:r>
            <a:endParaRPr lang="el-GR" sz="4000" dirty="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79388" y="6604000"/>
            <a:ext cx="8832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3491880" y="620688"/>
            <a:ext cx="4805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hlinkClick r:id="rId3"/>
              </a:rPr>
              <a:t>https://itc.duth.gr/spss/</a:t>
            </a:r>
            <a:r>
              <a:rPr lang="el-GR" sz="3600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3203848" y="1268760"/>
            <a:ext cx="2489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 αποστάσεως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3131840" y="548680"/>
            <a:ext cx="5342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u="sng" dirty="0">
                <a:hlinkClick r:id="rId2" tooltip="https://itc.duth.gr/msteams/"/>
              </a:rPr>
              <a:t>https://itc.duth.gr/msteams/</a:t>
            </a:r>
            <a:r>
              <a:rPr lang="el-GR" sz="3200" dirty="0"/>
              <a:t> ) </a:t>
            </a:r>
            <a:endParaRPr lang="el-GR" sz="32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060848"/>
            <a:ext cx="7380312" cy="35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827584" y="476672"/>
            <a:ext cx="1683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TEAMS</a:t>
            </a:r>
            <a:endParaRPr lang="el-G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79388" y="6604000"/>
            <a:ext cx="8832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79388" y="6604000"/>
            <a:ext cx="8832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Γούργουλης Βασίλειος,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Καθηγητής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Τ.Ε.Φ.Α.Α. – Σ.Ε.Φ.Α.Α. – Δ.Π.Θ. 	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Vassilios Gourgoulis,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Ph.D.,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Professor D.P.E.S.S.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S.P.E.S.S. – </a:t>
            </a:r>
            <a:r>
              <a:rPr lang="en-US" sz="100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D.U.Th</a:t>
            </a:r>
            <a:r>
              <a:rPr lang="en-US" sz="1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el-GR" sz="1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771800" y="764704"/>
            <a:ext cx="350378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000" b="1" dirty="0"/>
              <a:t>Θα τα πούμε </a:t>
            </a:r>
          </a:p>
          <a:p>
            <a:pPr algn="ctr"/>
            <a:endParaRPr lang="el-GR" sz="4000" b="1" dirty="0"/>
          </a:p>
          <a:p>
            <a:pPr algn="ctr"/>
            <a:r>
              <a:rPr lang="el-GR" sz="4000" i="1" dirty="0"/>
              <a:t>δια ζώσης </a:t>
            </a:r>
          </a:p>
          <a:p>
            <a:pPr algn="ctr"/>
            <a:r>
              <a:rPr lang="el-GR" sz="4000" b="1" dirty="0">
                <a:solidFill>
                  <a:srgbClr val="FF0000"/>
                </a:solidFill>
              </a:rPr>
              <a:t>ΚΑΙ </a:t>
            </a:r>
          </a:p>
          <a:p>
            <a:pPr algn="ctr"/>
            <a:r>
              <a:rPr lang="el-GR" sz="4000" i="1" dirty="0"/>
              <a:t>διαδικτυακά !!!</a:t>
            </a:r>
          </a:p>
          <a:p>
            <a:pPr algn="ctr"/>
            <a:endParaRPr lang="el-GR" sz="4000" b="1" dirty="0">
              <a:solidFill>
                <a:srgbClr val="FF0000"/>
              </a:solidFill>
            </a:endParaRPr>
          </a:p>
          <a:p>
            <a:pPr algn="ctr"/>
            <a:r>
              <a:rPr lang="el-GR" sz="4000" b="1" dirty="0">
                <a:solidFill>
                  <a:srgbClr val="FF0000"/>
                </a:solidFill>
              </a:rPr>
              <a:t>Καλή αρχή !!!</a:t>
            </a:r>
          </a:p>
          <a:p>
            <a:pPr algn="ctr"/>
            <a:endParaRPr lang="el-GR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749</Words>
  <Application>Microsoft Office PowerPoint</Application>
  <PresentationFormat>Προβολή στην οθόνη (4:3)</PresentationFormat>
  <Paragraphs>48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2" baseType="lpstr">
      <vt:lpstr>Arial</vt:lpstr>
      <vt:lpstr>Calibri</vt:lpstr>
      <vt:lpstr>Tahoma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vgoyrgoy</dc:creator>
  <cp:lastModifiedBy>ΒΑΣΙΛΕΙΟΣ ΓΟΥΡΓΟΥΛΗΣ</cp:lastModifiedBy>
  <cp:revision>87</cp:revision>
  <dcterms:created xsi:type="dcterms:W3CDTF">2019-02-06T15:12:44Z</dcterms:created>
  <dcterms:modified xsi:type="dcterms:W3CDTF">2024-01-03T16:21:29Z</dcterms:modified>
</cp:coreProperties>
</file>