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5"/>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67463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40702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6772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52550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0485863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4836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0877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2444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475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3386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790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571943579"/>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812743-61E3-DBFC-7938-FE0F5060FAA4}"/>
              </a:ext>
            </a:extLst>
          </p:cNvPr>
          <p:cNvSpPr>
            <a:spLocks noGrp="1"/>
          </p:cNvSpPr>
          <p:nvPr>
            <p:ph type="ctrTitle"/>
          </p:nvPr>
        </p:nvSpPr>
        <p:spPr>
          <a:xfrm>
            <a:off x="1561708" y="2091263"/>
            <a:ext cx="9068586" cy="2278856"/>
          </a:xfrm>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r>
              <a:rPr lang="el-GR" sz="5400" dirty="0"/>
              <a:t> </a:t>
            </a:r>
          </a:p>
        </p:txBody>
      </p:sp>
      <p:sp>
        <p:nvSpPr>
          <p:cNvPr id="3" name="Υπότιτλος 2">
            <a:extLst>
              <a:ext uri="{FF2B5EF4-FFF2-40B4-BE49-F238E27FC236}">
                <a16:creationId xmlns:a16="http://schemas.microsoft.com/office/drawing/2014/main" id="{B948E246-C1C5-CA00-F782-857F00473557}"/>
              </a:ext>
            </a:extLst>
          </p:cNvPr>
          <p:cNvSpPr>
            <a:spLocks noGrp="1"/>
          </p:cNvSpPr>
          <p:nvPr>
            <p:ph type="subTitle" idx="1"/>
          </p:nvPr>
        </p:nvSpPr>
        <p:spPr>
          <a:xfrm>
            <a:off x="1562100" y="4465122"/>
            <a:ext cx="9070848" cy="674141"/>
          </a:xfrm>
        </p:spPr>
        <p:txBody>
          <a:bodyPr>
            <a:normAutofit lnSpcReduction="10000"/>
          </a:bodyPr>
          <a:lstStyle/>
          <a:p>
            <a:r>
              <a:rPr lang="el-GR" sz="2000" dirty="0" err="1"/>
              <a:t>Θεοπούλα</a:t>
            </a:r>
            <a:r>
              <a:rPr lang="el-GR" sz="2000" dirty="0"/>
              <a:t> </a:t>
            </a:r>
            <a:r>
              <a:rPr lang="el-GR" sz="2000" dirty="0" err="1"/>
              <a:t>Καρανικολάου</a:t>
            </a:r>
            <a:r>
              <a:rPr lang="el-GR" sz="2000" dirty="0"/>
              <a:t> </a:t>
            </a:r>
          </a:p>
          <a:p>
            <a:r>
              <a:rPr lang="el-GR" sz="2000" dirty="0" err="1"/>
              <a:t>Διδακτόρισσα</a:t>
            </a:r>
            <a:r>
              <a:rPr lang="el-GR" sz="2000" dirty="0"/>
              <a:t> ΔΠΘ </a:t>
            </a:r>
          </a:p>
        </p:txBody>
      </p:sp>
    </p:spTree>
    <p:extLst>
      <p:ext uri="{BB962C8B-B14F-4D97-AF65-F5344CB8AC3E}">
        <p14:creationId xmlns:p14="http://schemas.microsoft.com/office/powerpoint/2010/main" val="3684128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597F81-2EC4-D738-9AD2-C5E0F0B961B3}"/>
              </a:ext>
            </a:extLst>
          </p:cNvPr>
          <p:cNvSpPr>
            <a:spLocks noGrp="1"/>
          </p:cNvSpPr>
          <p:nvPr>
            <p:ph type="title"/>
          </p:nvPr>
        </p:nvSpPr>
        <p:spPr>
          <a:xfrm>
            <a:off x="1066800" y="642594"/>
            <a:ext cx="10058400" cy="1055577"/>
          </a:xfrm>
        </p:spPr>
        <p:txBody>
          <a:bodyPr>
            <a:normAutofit/>
          </a:bodyPr>
          <a:lstStyle/>
          <a:p>
            <a:pPr algn="ctr"/>
            <a:r>
              <a:rPr lang="el-GR" sz="3600" dirty="0">
                <a:latin typeface="Times New Roman" panose="02020603050405020304" pitchFamily="18" charset="0"/>
                <a:cs typeface="Times New Roman" panose="02020603050405020304" pitchFamily="18" charset="0"/>
              </a:rPr>
              <a:t>Η διάδοση του λαϊκού παραμυθιού στην Ελλάδα </a:t>
            </a:r>
          </a:p>
        </p:txBody>
      </p:sp>
      <p:sp>
        <p:nvSpPr>
          <p:cNvPr id="3" name="Θέση περιεχομένου 2">
            <a:extLst>
              <a:ext uri="{FF2B5EF4-FFF2-40B4-BE49-F238E27FC236}">
                <a16:creationId xmlns:a16="http://schemas.microsoft.com/office/drawing/2014/main" id="{03E007A0-E75B-7190-2381-1EF92B8A81A2}"/>
              </a:ext>
            </a:extLst>
          </p:cNvPr>
          <p:cNvSpPr>
            <a:spLocks noGrp="1"/>
          </p:cNvSpPr>
          <p:nvPr>
            <p:ph idx="1"/>
          </p:nvPr>
        </p:nvSpPr>
        <p:spPr>
          <a:xfrm>
            <a:off x="1066800" y="1591294"/>
            <a:ext cx="10058400" cy="4443746"/>
          </a:xfrm>
        </p:spPr>
        <p:txBody>
          <a:bodyPr>
            <a:normAutofit fontScale="92500"/>
          </a:bodyPr>
          <a:lstStyle/>
          <a:p>
            <a:pPr algn="just"/>
            <a:r>
              <a:rPr lang="el-GR" sz="2400" dirty="0">
                <a:latin typeface="Times New Roman" panose="02020603050405020304" pitchFamily="18" charset="0"/>
                <a:cs typeface="Times New Roman" panose="02020603050405020304" pitchFamily="18" charset="0"/>
              </a:rPr>
              <a:t>Η δημιουργία και η διάδοση του παραμυθιού οφείλεται στους παραμυθάδες </a:t>
            </a:r>
          </a:p>
          <a:p>
            <a:pPr algn="just"/>
            <a:r>
              <a:rPr lang="el-GR" sz="2400" dirty="0">
                <a:latin typeface="Times New Roman" panose="02020603050405020304" pitchFamily="18" charset="0"/>
                <a:cs typeface="Times New Roman" panose="02020603050405020304" pitchFamily="18" charset="0"/>
              </a:rPr>
              <a:t>Στην διαδικασία παίζει ρόλο το ακροατήριο, ο χώρος και το γενικότερο περιβάλλον που γεννά το παραμύθι </a:t>
            </a:r>
          </a:p>
          <a:p>
            <a:pPr algn="just"/>
            <a:r>
              <a:rPr lang="el-GR" sz="2400" dirty="0">
                <a:latin typeface="Times New Roman" panose="02020603050405020304" pitchFamily="18" charset="0"/>
                <a:cs typeface="Times New Roman" panose="02020603050405020304" pitchFamily="18" charset="0"/>
              </a:rPr>
              <a:t>Προκειμένου η ιστορία να γίνει κατανοητή και να ευχαριστήσει το κοινό, ο παραμυθάς προσαρμόζει την αφήγησή του στις ανάγκες του ακροατηρίου του </a:t>
            </a:r>
          </a:p>
          <a:p>
            <a:pPr algn="just"/>
            <a:r>
              <a:rPr lang="el-GR" sz="2400" dirty="0">
                <a:latin typeface="Times New Roman" panose="02020603050405020304" pitchFamily="18" charset="0"/>
                <a:cs typeface="Times New Roman" panose="02020603050405020304" pitchFamily="18" charset="0"/>
              </a:rPr>
              <a:t>Οι παραμυθάδες ήταν άνδρες και γυναίκες μεγάλης ηλικίας που διέθεταν καλή μνήμη, ταλέντο στην αφήγηση και ευελιξία στην χρήση του υλικού </a:t>
            </a:r>
          </a:p>
          <a:p>
            <a:pPr algn="just"/>
            <a:r>
              <a:rPr lang="el-GR" sz="2400" dirty="0" err="1">
                <a:latin typeface="Times New Roman" panose="02020603050405020304" pitchFamily="18" charset="0"/>
                <a:cs typeface="Times New Roman" panose="02020603050405020304" pitchFamily="18" charset="0"/>
              </a:rPr>
              <a:t>Ό</a:t>
            </a:r>
            <a:r>
              <a:rPr lang="el-GR" sz="2400" dirty="0">
                <a:latin typeface="Times New Roman" panose="02020603050405020304" pitchFamily="18" charset="0"/>
                <a:cs typeface="Times New Roman" panose="02020603050405020304" pitchFamily="18" charset="0"/>
              </a:rPr>
              <a:t>, τι καθιερώθηκε ως παράδοση είναι αυτό που άρεσε στην ευρύτερη κοινότητα </a:t>
            </a:r>
          </a:p>
          <a:p>
            <a:pPr algn="just"/>
            <a:r>
              <a:rPr lang="el-GR" sz="2400" dirty="0">
                <a:latin typeface="Times New Roman" panose="02020603050405020304" pitchFamily="18" charset="0"/>
                <a:cs typeface="Times New Roman" panose="02020603050405020304" pitchFamily="18" charset="0"/>
              </a:rPr>
              <a:t>Οι παραμυθάδες μετουσίωναν σε αφήγηση όλες τις διεργασίες που συντελούνταν μέσα στην κοινωνία, με άλλα λόγια εξέφραζαν την κοινωνική πραγματικότητα της εποχής τους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6077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E21ABD8-8F2F-EBD9-D7EE-810D7AB3443A}"/>
              </a:ext>
            </a:extLst>
          </p:cNvPr>
          <p:cNvSpPr>
            <a:spLocks noGrp="1"/>
          </p:cNvSpPr>
          <p:nvPr>
            <p:ph idx="1"/>
          </p:nvPr>
        </p:nvSpPr>
        <p:spPr>
          <a:xfrm>
            <a:off x="1066800" y="843148"/>
            <a:ext cx="10058400" cy="5191892"/>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Ήταν αναμφισβήτητα συνεχιστές της παράδοσης, αφού ‘παρέδιδαν’ την προφορική λαϊκή παράδοση στις επόμενες γενιές. Άρα την αναπαρήγαγαν και την συντηρούσαν </a:t>
            </a:r>
          </a:p>
          <a:p>
            <a:pPr algn="just"/>
            <a:r>
              <a:rPr lang="el-GR" sz="2400" dirty="0">
                <a:latin typeface="Times New Roman" panose="02020603050405020304" pitchFamily="18" charset="0"/>
                <a:cs typeface="Times New Roman" panose="02020603050405020304" pitchFamily="18" charset="0"/>
              </a:rPr>
              <a:t>Παράλληλα όμως ήταν και φορείς εκσυγχρονισμού. Συχνά παρέμβαιναν γλωσσικά, ανανέωναν τα παραμύθια, προσαρμόζοντας τα στον σύγχρονο τους χώρο και τον χρόνο, προσθέτοντας δικά τους προσωπικά βιώματα αλλά και στοιχεία που θα παρέπεμπαν σε γνωστά κοινωνικά γεγονότα της κοινότητας</a:t>
            </a:r>
          </a:p>
          <a:p>
            <a:pPr algn="just"/>
            <a:r>
              <a:rPr lang="el-GR" sz="2400" dirty="0">
                <a:latin typeface="Times New Roman" panose="02020603050405020304" pitchFamily="18" charset="0"/>
                <a:cs typeface="Times New Roman" panose="02020603050405020304" pitchFamily="18" charset="0"/>
              </a:rPr>
              <a:t> Οι χώροι που αφηγούνταν τα παραμύθια ήταν είτε επαγγελματικοί (κυρίως σε επαγγέλματα ομαδικής εργασίας) είτε ξεκούρασης όπως στα καφενεία ή σε απογευματινές συγκεντρώσεις σε σπίτια</a:t>
            </a:r>
          </a:p>
          <a:p>
            <a:pPr algn="just"/>
            <a:r>
              <a:rPr lang="el-GR" sz="2400" dirty="0">
                <a:latin typeface="Times New Roman" panose="02020603050405020304" pitchFamily="18" charset="0"/>
                <a:cs typeface="Times New Roman" panose="02020603050405020304" pitchFamily="18" charset="0"/>
              </a:rPr>
              <a:t>Σήμερα δεν υπάρχουν παραμυθάδες διότι δεν υπάρχουν οι περιστάσεις για την αφήγηση των παραμυθιών καθώς η αγροτική ζωή άλλαξε ολοκληρωτικά και η τηλεόραση/οθόνη καθιερώθηκε ως το κύριο μέσο ψυχαγωγίας, ενημέρωσης και επικοινωνίας </a:t>
            </a:r>
          </a:p>
        </p:txBody>
      </p:sp>
    </p:spTree>
    <p:extLst>
      <p:ext uri="{BB962C8B-B14F-4D97-AF65-F5344CB8AC3E}">
        <p14:creationId xmlns:p14="http://schemas.microsoft.com/office/powerpoint/2010/main" val="1829433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B129C5-3F18-1870-B840-63003D898B2D}"/>
              </a:ext>
            </a:extLst>
          </p:cNvPr>
          <p:cNvSpPr>
            <a:spLocks noGrp="1"/>
          </p:cNvSpPr>
          <p:nvPr>
            <p:ph type="title"/>
          </p:nvPr>
        </p:nvSpPr>
        <p:spPr>
          <a:xfrm>
            <a:off x="1066800" y="642594"/>
            <a:ext cx="10058400" cy="841822"/>
          </a:xfrm>
        </p:spPr>
        <p:txBody>
          <a:bodyPr>
            <a:normAutofit/>
          </a:bodyPr>
          <a:lstStyle/>
          <a:p>
            <a:pPr algn="ctr"/>
            <a:r>
              <a:rPr lang="el-GR" sz="3600" dirty="0">
                <a:latin typeface="Times New Roman" panose="02020603050405020304" pitchFamily="18" charset="0"/>
                <a:cs typeface="Times New Roman" panose="02020603050405020304" pitchFamily="18" charset="0"/>
              </a:rPr>
              <a:t>Τα είδη της παιδικής λογοτεχνίας </a:t>
            </a:r>
          </a:p>
        </p:txBody>
      </p:sp>
      <p:sp>
        <p:nvSpPr>
          <p:cNvPr id="3" name="Θέση περιεχομένου 2">
            <a:extLst>
              <a:ext uri="{FF2B5EF4-FFF2-40B4-BE49-F238E27FC236}">
                <a16:creationId xmlns:a16="http://schemas.microsoft.com/office/drawing/2014/main" id="{8061374E-11E6-45B5-6669-146431039D82}"/>
              </a:ext>
            </a:extLst>
          </p:cNvPr>
          <p:cNvSpPr>
            <a:spLocks noGrp="1"/>
          </p:cNvSpPr>
          <p:nvPr>
            <p:ph idx="1"/>
          </p:nvPr>
        </p:nvSpPr>
        <p:spPr>
          <a:xfrm>
            <a:off x="1066800" y="1484415"/>
            <a:ext cx="10058400" cy="4821381"/>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Ο όρος παιδική λογοτεχνία περιλαμβάνει πολλά αφηγηματικά είδη </a:t>
            </a:r>
          </a:p>
          <a:p>
            <a:pPr algn="just"/>
            <a:r>
              <a:rPr lang="el-GR" sz="2400" dirty="0">
                <a:latin typeface="Times New Roman" panose="02020603050405020304" pitchFamily="18" charset="0"/>
                <a:cs typeface="Times New Roman" panose="02020603050405020304" pitchFamily="18" charset="0"/>
              </a:rPr>
              <a:t>Τα πιο γνωστά είναι:</a:t>
            </a:r>
          </a:p>
          <a:p>
            <a:pPr lvl="2" algn="just">
              <a:buFontTx/>
              <a:buChar char="-"/>
            </a:pPr>
            <a:r>
              <a:rPr lang="el-GR" sz="2000" dirty="0">
                <a:latin typeface="Times New Roman" panose="02020603050405020304" pitchFamily="18" charset="0"/>
                <a:cs typeface="Times New Roman" panose="02020603050405020304" pitchFamily="18" charset="0"/>
              </a:rPr>
              <a:t>Λαϊκό παραμύθι </a:t>
            </a:r>
          </a:p>
          <a:p>
            <a:pPr lvl="2" algn="just">
              <a:buFontTx/>
              <a:buChar char="-"/>
            </a:pPr>
            <a:r>
              <a:rPr lang="el-GR" sz="2000" dirty="0">
                <a:latin typeface="Times New Roman" panose="02020603050405020304" pitchFamily="18" charset="0"/>
                <a:cs typeface="Times New Roman" panose="02020603050405020304" pitchFamily="18" charset="0"/>
              </a:rPr>
              <a:t>Επώνυμο/σύγχρονο παραμύθι </a:t>
            </a:r>
          </a:p>
          <a:p>
            <a:pPr lvl="2" algn="just">
              <a:buFontTx/>
              <a:buChar char="-"/>
            </a:pPr>
            <a:r>
              <a:rPr lang="el-GR" sz="2000" dirty="0">
                <a:latin typeface="Times New Roman" panose="02020603050405020304" pitchFamily="18" charset="0"/>
                <a:cs typeface="Times New Roman" panose="02020603050405020304" pitchFamily="18" charset="0"/>
              </a:rPr>
              <a:t>Μικρή (ρεαλιστική) ιστορία </a:t>
            </a:r>
          </a:p>
          <a:p>
            <a:pPr lvl="2" algn="just">
              <a:buFontTx/>
              <a:buChar char="-"/>
            </a:pPr>
            <a:r>
              <a:rPr lang="el-GR" sz="2000" dirty="0">
                <a:latin typeface="Times New Roman" panose="02020603050405020304" pitchFamily="18" charset="0"/>
                <a:cs typeface="Times New Roman" panose="02020603050405020304" pitchFamily="18" charset="0"/>
              </a:rPr>
              <a:t>Μυθιστόρημα </a:t>
            </a:r>
          </a:p>
          <a:p>
            <a:pPr lvl="2" algn="just">
              <a:buFontTx/>
              <a:buChar char="-"/>
            </a:pPr>
            <a:r>
              <a:rPr lang="el-GR" sz="2000" dirty="0">
                <a:latin typeface="Times New Roman" panose="02020603050405020304" pitchFamily="18" charset="0"/>
                <a:cs typeface="Times New Roman" panose="02020603050405020304" pitchFamily="18" charset="0"/>
              </a:rPr>
              <a:t>Ποίηση </a:t>
            </a:r>
          </a:p>
          <a:p>
            <a:pPr lvl="2" algn="just">
              <a:buFontTx/>
              <a:buChar char="-"/>
            </a:pPr>
            <a:r>
              <a:rPr lang="el-GR" sz="2000" dirty="0">
                <a:latin typeface="Times New Roman" panose="02020603050405020304" pitchFamily="18" charset="0"/>
                <a:cs typeface="Times New Roman" panose="02020603050405020304" pitchFamily="18" charset="0"/>
              </a:rPr>
              <a:t>Εικονογραφημένο βιβλίο </a:t>
            </a:r>
          </a:p>
          <a:p>
            <a:pPr lvl="2" algn="just">
              <a:buFontTx/>
              <a:buChar char="-"/>
            </a:pPr>
            <a:r>
              <a:rPr lang="el-GR" sz="2000" dirty="0">
                <a:latin typeface="Times New Roman" panose="02020603050405020304" pitchFamily="18" charset="0"/>
                <a:cs typeface="Times New Roman" panose="02020603050405020304" pitchFamily="18" charset="0"/>
              </a:rPr>
              <a:t>Διαδραστικό βιβλίο/βιβλίο παιχνίδι </a:t>
            </a:r>
          </a:p>
          <a:p>
            <a:pPr lvl="2" algn="just">
              <a:buFontTx/>
              <a:buChar char="-"/>
            </a:pPr>
            <a:r>
              <a:rPr lang="el-GR" sz="2000" dirty="0">
                <a:latin typeface="Times New Roman" panose="02020603050405020304" pitchFamily="18" charset="0"/>
                <a:cs typeface="Times New Roman" panose="02020603050405020304" pitchFamily="18" charset="0"/>
              </a:rPr>
              <a:t>Θεατρικό έργο </a:t>
            </a:r>
          </a:p>
          <a:p>
            <a:pPr lvl="2" algn="just">
              <a:buFontTx/>
              <a:buChar char="-"/>
            </a:pPr>
            <a:r>
              <a:rPr lang="el-GR" sz="2000" dirty="0">
                <a:latin typeface="Times New Roman" panose="02020603050405020304" pitchFamily="18" charset="0"/>
                <a:cs typeface="Times New Roman" panose="02020603050405020304" pitchFamily="18" charset="0"/>
              </a:rPr>
              <a:t>Διασκευασμένο έργο (π.χ. ένα μυθιστόρημα ενηλίκων διασκευασμένο σε εικονογραφημένο βιβλίο ή </a:t>
            </a:r>
            <a:r>
              <a:rPr lang="en-US" sz="2000" dirty="0">
                <a:latin typeface="Times New Roman" panose="02020603050405020304" pitchFamily="18" charset="0"/>
                <a:cs typeface="Times New Roman" panose="02020603050405020304" pitchFamily="18" charset="0"/>
              </a:rPr>
              <a:t>comics)</a:t>
            </a:r>
            <a:endParaRPr lang="el-GR" sz="2000" dirty="0">
              <a:latin typeface="Times New Roman" panose="02020603050405020304" pitchFamily="18" charset="0"/>
              <a:cs typeface="Times New Roman" panose="02020603050405020304" pitchFamily="18" charset="0"/>
            </a:endParaRPr>
          </a:p>
          <a:p>
            <a:pPr lvl="2" algn="just">
              <a:buFontTx/>
              <a:buChar char="-"/>
            </a:pPr>
            <a:endParaRPr lang="el-GR" sz="2000" dirty="0">
              <a:latin typeface="Times New Roman" panose="02020603050405020304" pitchFamily="18" charset="0"/>
              <a:cs typeface="Times New Roman" panose="02020603050405020304" pitchFamily="18" charset="0"/>
            </a:endParaRPr>
          </a:p>
          <a:p>
            <a:pPr marL="548640" lvl="2" indent="0" algn="just">
              <a:buNone/>
            </a:pPr>
            <a:r>
              <a:rPr lang="el-GR" sz="2000" dirty="0">
                <a:latin typeface="Times New Roman" panose="02020603050405020304" pitchFamily="18" charset="0"/>
                <a:cs typeface="Times New Roman" panose="02020603050405020304" pitchFamily="18" charset="0"/>
              </a:rPr>
              <a:t>Προσοχή: Δεν δεν είναι όλα τα παιδικά βιβλία παραμύθια </a:t>
            </a:r>
          </a:p>
        </p:txBody>
      </p:sp>
    </p:spTree>
    <p:extLst>
      <p:ext uri="{BB962C8B-B14F-4D97-AF65-F5344CB8AC3E}">
        <p14:creationId xmlns:p14="http://schemas.microsoft.com/office/powerpoint/2010/main" val="1899835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41D47D-F7E2-F421-6304-714923EDEA05}"/>
              </a:ext>
            </a:extLst>
          </p:cNvPr>
          <p:cNvSpPr>
            <a:spLocks noGrp="1"/>
          </p:cNvSpPr>
          <p:nvPr>
            <p:ph type="title"/>
          </p:nvPr>
        </p:nvSpPr>
        <p:spPr>
          <a:xfrm>
            <a:off x="1066800" y="642594"/>
            <a:ext cx="10058400" cy="948700"/>
          </a:xfrm>
        </p:spPr>
        <p:txBody>
          <a:bodyPr>
            <a:normAutofit/>
          </a:bodyPr>
          <a:lstStyle/>
          <a:p>
            <a:pPr algn="ctr"/>
            <a:r>
              <a:rPr lang="el-GR" sz="3600" dirty="0">
                <a:latin typeface="Times New Roman" panose="02020603050405020304" pitchFamily="18" charset="0"/>
                <a:cs typeface="Times New Roman" panose="02020603050405020304" pitchFamily="18" charset="0"/>
              </a:rPr>
              <a:t>Το λαϊκό παραμύθι </a:t>
            </a:r>
          </a:p>
        </p:txBody>
      </p:sp>
      <p:sp>
        <p:nvSpPr>
          <p:cNvPr id="3" name="Θέση περιεχομένου 2">
            <a:extLst>
              <a:ext uri="{FF2B5EF4-FFF2-40B4-BE49-F238E27FC236}">
                <a16:creationId xmlns:a16="http://schemas.microsoft.com/office/drawing/2014/main" id="{85165789-D2E9-54AD-BE4D-511A83DFF1EF}"/>
              </a:ext>
            </a:extLst>
          </p:cNvPr>
          <p:cNvSpPr>
            <a:spLocks noGrp="1"/>
          </p:cNvSpPr>
          <p:nvPr>
            <p:ph idx="1"/>
          </p:nvPr>
        </p:nvSpPr>
        <p:spPr>
          <a:xfrm>
            <a:off x="1066800" y="1484416"/>
            <a:ext cx="10058400" cy="4550624"/>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Ο </a:t>
            </a:r>
            <a:r>
              <a:rPr lang="en-US" sz="2400" dirty="0">
                <a:latin typeface="Times New Roman" panose="02020603050405020304" pitchFamily="18" charset="0"/>
                <a:cs typeface="Times New Roman" panose="02020603050405020304" pitchFamily="18" charset="0"/>
              </a:rPr>
              <a:t>Carl Jung </a:t>
            </a:r>
            <a:r>
              <a:rPr lang="el-GR" sz="2400" dirty="0">
                <a:latin typeface="Times New Roman" panose="02020603050405020304" pitchFamily="18" charset="0"/>
                <a:cs typeface="Times New Roman" panose="02020603050405020304" pitchFamily="18" charset="0"/>
              </a:rPr>
              <a:t>υποστήριξε ότι όλοι οι άνθρωποι έχουν μια βιολογική σχεδόν ανάγκη για ιστορίες </a:t>
            </a:r>
            <a:endParaRPr lang="en-US"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Κάθε λαός και πολιτισμός έχει τα δικά του προφορικά ή γραπτά παραμύθια </a:t>
            </a:r>
          </a:p>
          <a:p>
            <a:pPr algn="just"/>
            <a:r>
              <a:rPr lang="el-GR" sz="2400" dirty="0">
                <a:latin typeface="Times New Roman" panose="02020603050405020304" pitchFamily="18" charset="0"/>
                <a:cs typeface="Times New Roman" panose="02020603050405020304" pitchFamily="18" charset="0"/>
              </a:rPr>
              <a:t>Ειδικότερα το προφορικό παραμύθι, αυτό που ονομάζουμε λαϊκό, αποτελεί ένα λογοτεχνικό είδος που διαγράφει χιλιόχρονη πορεία και χαρακτηρίζεται από την οικουμενικότητά του</a:t>
            </a:r>
          </a:p>
          <a:p>
            <a:pPr algn="just"/>
            <a:r>
              <a:rPr lang="el-GR" sz="2400" dirty="0">
                <a:latin typeface="Times New Roman" panose="02020603050405020304" pitchFamily="18" charset="0"/>
                <a:cs typeface="Times New Roman" panose="02020603050405020304" pitchFamily="18" charset="0"/>
              </a:rPr>
              <a:t>Αυτή η οικουμενικότητα των παραμυθιών προκύπτει από την γλώσσα που χρησιμοποιούν, δηλαδή, τα αφηγηματικά μοτίβα, την τυποποίηση αλλά και τα σύμβολα, γεγονός που επιτρέπει ένα είδος επικοινωνίας μεταξύ των λαών </a:t>
            </a:r>
          </a:p>
          <a:p>
            <a:pPr algn="just"/>
            <a:r>
              <a:rPr lang="el-GR" sz="2400" dirty="0">
                <a:latin typeface="Times New Roman" panose="02020603050405020304" pitchFamily="18" charset="0"/>
                <a:cs typeface="Times New Roman" panose="02020603050405020304" pitchFamily="18" charset="0"/>
              </a:rPr>
              <a:t>Παράλληλα όμως, η ίδια αυτή γλώσσα αφήνει χώρο για την έκφραση του διαφορετικού, του τοπικού στοιχείου και των πολιτισμικών ιδιαιτεροτήτων κάθε κοινωνίας </a:t>
            </a:r>
          </a:p>
        </p:txBody>
      </p:sp>
    </p:spTree>
    <p:extLst>
      <p:ext uri="{BB962C8B-B14F-4D97-AF65-F5344CB8AC3E}">
        <p14:creationId xmlns:p14="http://schemas.microsoft.com/office/powerpoint/2010/main" val="31548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7ECE96-B8E4-A4BE-BBB6-ADDB92805F00}"/>
              </a:ext>
            </a:extLst>
          </p:cNvPr>
          <p:cNvSpPr>
            <a:spLocks noGrp="1"/>
          </p:cNvSpPr>
          <p:nvPr>
            <p:ph type="title"/>
          </p:nvPr>
        </p:nvSpPr>
        <p:spPr>
          <a:xfrm>
            <a:off x="1066800" y="642594"/>
            <a:ext cx="10058400" cy="806196"/>
          </a:xfrm>
        </p:spPr>
        <p:txBody>
          <a:bodyPr>
            <a:normAutofit/>
          </a:bodyPr>
          <a:lstStyle/>
          <a:p>
            <a:pPr algn="ctr"/>
            <a:r>
              <a:rPr lang="el-GR" sz="3600" dirty="0">
                <a:latin typeface="Times New Roman" panose="02020603050405020304" pitchFamily="18" charset="0"/>
                <a:cs typeface="Times New Roman" panose="02020603050405020304" pitchFamily="18" charset="0"/>
              </a:rPr>
              <a:t>Ορισμός και χαρακτηριστικά του λαϊκού παραμυθιού </a:t>
            </a:r>
          </a:p>
        </p:txBody>
      </p:sp>
      <p:sp>
        <p:nvSpPr>
          <p:cNvPr id="3" name="Θέση περιεχομένου 2">
            <a:extLst>
              <a:ext uri="{FF2B5EF4-FFF2-40B4-BE49-F238E27FC236}">
                <a16:creationId xmlns:a16="http://schemas.microsoft.com/office/drawing/2014/main" id="{EA1748A3-1B65-F66A-3763-6374DE411F47}"/>
              </a:ext>
            </a:extLst>
          </p:cNvPr>
          <p:cNvSpPr>
            <a:spLocks noGrp="1"/>
          </p:cNvSpPr>
          <p:nvPr>
            <p:ph idx="1"/>
          </p:nvPr>
        </p:nvSpPr>
        <p:spPr>
          <a:xfrm>
            <a:off x="1066800" y="1448789"/>
            <a:ext cx="10058400" cy="4892633"/>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Το λαϊκό παραμύθι είναι ένα αφήγημα το οποίο κινείται στον χώρο του μαγικού, του υπερφυσικού και έχει ως σκοπό την τέρψη και την ψυχαγωγία του ακροατή </a:t>
            </a:r>
          </a:p>
          <a:p>
            <a:pPr marL="822960" lvl="3" indent="0" algn="ctr">
              <a:buNone/>
            </a:pPr>
            <a:r>
              <a:rPr lang="el-GR" sz="2000" dirty="0">
                <a:latin typeface="Times New Roman" panose="02020603050405020304" pitchFamily="18" charset="0"/>
                <a:cs typeface="Times New Roman" panose="02020603050405020304" pitchFamily="18" charset="0"/>
              </a:rPr>
              <a:t>«Η πραγματικότητα της ζωής με την απαράβατη και σκληρή νομοτέλειά της </a:t>
            </a:r>
          </a:p>
          <a:p>
            <a:pPr marL="548640" lvl="2" indent="0" algn="ctr">
              <a:buNone/>
            </a:pPr>
            <a:r>
              <a:rPr lang="el-GR" sz="2000" dirty="0">
                <a:latin typeface="Times New Roman" panose="02020603050405020304" pitchFamily="18" charset="0"/>
                <a:cs typeface="Times New Roman" panose="02020603050405020304" pitchFamily="18" charset="0"/>
              </a:rPr>
              <a:t>μας καταθλίβει και λαχταράμε να ζήσουμε κάποτε και δίχως αυτήν, πλάθοντας μύθους»     (Μερακλής, 1993)</a:t>
            </a:r>
          </a:p>
          <a:p>
            <a:pPr algn="just"/>
            <a:r>
              <a:rPr lang="el-GR" sz="2400" dirty="0">
                <a:latin typeface="Times New Roman" panose="02020603050405020304" pitchFamily="18" charset="0"/>
                <a:cs typeface="Times New Roman" panose="02020603050405020304" pitchFamily="18" charset="0"/>
              </a:rPr>
              <a:t>Τα </a:t>
            </a:r>
            <a:r>
              <a:rPr lang="el-GR" sz="2400" u="sng" dirty="0">
                <a:latin typeface="Times New Roman" panose="02020603050405020304" pitchFamily="18" charset="0"/>
                <a:cs typeface="Times New Roman" panose="02020603050405020304" pitchFamily="18" charset="0"/>
              </a:rPr>
              <a:t>χαρακτηριστικά</a:t>
            </a:r>
            <a:r>
              <a:rPr lang="el-GR" sz="2400" dirty="0">
                <a:latin typeface="Times New Roman" panose="02020603050405020304" pitchFamily="18" charset="0"/>
                <a:cs typeface="Times New Roman" panose="02020603050405020304" pitchFamily="18" charset="0"/>
              </a:rPr>
              <a:t> του λαϊκού παραμυθιού:</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Ο κόσμος είναι φανταστικός, μη αληθοφανής. Οι φυσικοί νόμοι δεν ισχύουν. Υπάρχει συχνά ένας υπερφυσικός/μαγικός βοηθός που μεσολαβεί και βοηθάει τον ήρωα </a:t>
            </a:r>
          </a:p>
          <a:p>
            <a:pPr marL="731520" lvl="1" indent="-457200" algn="just">
              <a:buAutoNum type="arabicPeriod"/>
            </a:pPr>
            <a:r>
              <a:rPr lang="el-GR" sz="2200" dirty="0">
                <a:latin typeface="Times New Roman" panose="02020603050405020304" pitchFamily="18" charset="0"/>
                <a:cs typeface="Times New Roman" panose="02020603050405020304" pitchFamily="18" charset="0"/>
              </a:rPr>
              <a:t>Οι ήρωες δεν είναι επώνυμοι. Τα ονόματά τους είναι είτε συμβολικά είτε προκύπτουν από κάποια ιδιαιτερότητα τους όπως το ντύσιμο, η εξωτερική εμφάνιση ή κάποια συνήθεια τους (π.χ. Χιονάτη, Σταχτοπούτα, Κοκκινοσκουφίτσα)</a:t>
            </a:r>
          </a:p>
          <a:p>
            <a:pPr algn="just"/>
            <a:endParaRPr lang="el-GR" sz="2400" dirty="0">
              <a:latin typeface="Times New Roman" panose="02020603050405020304" pitchFamily="18" charset="0"/>
              <a:cs typeface="Times New Roman" panose="02020603050405020304" pitchFamily="18" charset="0"/>
            </a:endParaRPr>
          </a:p>
          <a:p>
            <a:pPr marL="0" indent="0" algn="just">
              <a:buNone/>
            </a:pP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3308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7ADD0F7-E009-B643-3FCB-5CD9F656467E}"/>
              </a:ext>
            </a:extLst>
          </p:cNvPr>
          <p:cNvSpPr>
            <a:spLocks noGrp="1"/>
          </p:cNvSpPr>
          <p:nvPr>
            <p:ph idx="1"/>
          </p:nvPr>
        </p:nvSpPr>
        <p:spPr>
          <a:xfrm>
            <a:off x="1066800" y="855023"/>
            <a:ext cx="10058400" cy="5180017"/>
          </a:xfrm>
        </p:spPr>
        <p:txBody>
          <a:bodyPr>
            <a:normAutofit/>
          </a:bodyPr>
          <a:lstStyle/>
          <a:p>
            <a:pPr marL="731520" lvl="1" indent="-457200" algn="just">
              <a:buFont typeface="+mj-lt"/>
              <a:buAutoNum type="arabicPeriod" startAt="3"/>
            </a:pPr>
            <a:r>
              <a:rPr lang="el-GR" sz="2200" dirty="0">
                <a:latin typeface="Times New Roman" panose="02020603050405020304" pitchFamily="18" charset="0"/>
                <a:cs typeface="Times New Roman" panose="02020603050405020304" pitchFamily="18" charset="0"/>
              </a:rPr>
              <a:t>Δεν αναφέρεται συγκεκριμένος τόπος ή χρόνος – «μια φορά και έναν καιρό..» ή      «ζούσε κάποτε σε έναν τόπο μακρινό..» </a:t>
            </a:r>
          </a:p>
          <a:p>
            <a:pPr marL="731520" lvl="1" indent="-457200" algn="just">
              <a:buFont typeface="+mj-lt"/>
              <a:buAutoNum type="arabicPeriod" startAt="3"/>
            </a:pPr>
            <a:r>
              <a:rPr lang="el-GR" sz="2200" dirty="0">
                <a:latin typeface="Times New Roman" panose="02020603050405020304" pitchFamily="18" charset="0"/>
                <a:cs typeface="Times New Roman" panose="02020603050405020304" pitchFamily="18" charset="0"/>
              </a:rPr>
              <a:t>Δεν υπάρχουν λεπτομερείς περιγραφές των τόπων, των αντικειμένων ή των     προσώπων ούτε εκτενείς περιγραφές των συναισθημάτων και των σκέψεων των ηρώων. Γι’ αυτό και δεν υπάρχουν, παρά σπανίως επίθετα και επιρρήματα (αντίθεση σε σχέση με τον λόγο του </a:t>
            </a:r>
            <a:r>
              <a:rPr lang="el-GR" sz="2200" dirty="0" err="1">
                <a:latin typeface="Times New Roman" panose="02020603050405020304" pitchFamily="18" charset="0"/>
                <a:cs typeface="Times New Roman" panose="02020603050405020304" pitchFamily="18" charset="0"/>
              </a:rPr>
              <a:t>Αντερσεν</a:t>
            </a:r>
            <a:r>
              <a:rPr lang="el-GR" sz="2200" dirty="0">
                <a:latin typeface="Times New Roman" panose="02020603050405020304" pitchFamily="18" charset="0"/>
                <a:cs typeface="Times New Roman" panose="02020603050405020304" pitchFamily="18" charset="0"/>
              </a:rPr>
              <a:t>)</a:t>
            </a:r>
          </a:p>
          <a:p>
            <a:pPr marL="731520" lvl="1" indent="-457200" algn="just">
              <a:buFont typeface="+mj-lt"/>
              <a:buAutoNum type="arabicPeriod" startAt="3"/>
            </a:pPr>
            <a:r>
              <a:rPr lang="el-GR" sz="2200" dirty="0">
                <a:latin typeface="Times New Roman" panose="02020603050405020304" pitchFamily="18" charset="0"/>
                <a:cs typeface="Times New Roman" panose="02020603050405020304" pitchFamily="18" charset="0"/>
              </a:rPr>
              <a:t>Δεν υπάρχει μεσότητα, δηλαδή το μέτρο του κοινού ανθρώπου, ο μέσος όρος. Όλα υπάρχουν στα άκρα, είναι ή πολύ μεγάλα ή πολύ μικρά, ή πολύ καλά ή πολύ κακά </a:t>
            </a:r>
          </a:p>
          <a:p>
            <a:pPr marL="731520" lvl="1" indent="-457200" algn="just">
              <a:buFont typeface="+mj-lt"/>
              <a:buAutoNum type="arabicPeriod" startAt="3"/>
            </a:pPr>
            <a:r>
              <a:rPr lang="el-GR" sz="2200" dirty="0">
                <a:latin typeface="Times New Roman" panose="02020603050405020304" pitchFamily="18" charset="0"/>
                <a:cs typeface="Times New Roman" panose="02020603050405020304" pitchFamily="18" charset="0"/>
              </a:rPr>
              <a:t>Το λαϊκό παραμύθι δεν διδάσκει ούτε συμβουλεύει. Είναι όμως ηθικό καθώς εκπορεύεται από τη συλλογική ηθική του λαού. Για τον λόγο αυτό στο τέλος του υπάρχει κάθαρση, όπου το κακό τιμωρείται και το καλό επιβραβεύεται </a:t>
            </a:r>
          </a:p>
          <a:p>
            <a:pPr marL="274320" lvl="1" indent="0" algn="just">
              <a:buNone/>
            </a:pPr>
            <a:r>
              <a:rPr lang="el-GR" sz="2200" dirty="0">
                <a:latin typeface="Times New Roman" panose="02020603050405020304" pitchFamily="18" charset="0"/>
                <a:cs typeface="Times New Roman" panose="02020603050405020304" pitchFamily="18" charset="0"/>
              </a:rPr>
              <a:t>Το λαϊκό παραμύθι δεν πρέπει να συγχέεται με τον μύθο, τον θρύλο, την λαϊκή παράδοση ή την ευτράπελη διήγηση </a:t>
            </a:r>
          </a:p>
          <a:p>
            <a:pPr marL="731520" lvl="1" indent="-457200" algn="just">
              <a:buFont typeface="+mj-lt"/>
              <a:buAutoNum type="arabicPeriod" startAt="3"/>
            </a:pPr>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50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C47FB08-F06E-E6EF-9B18-432F4E4E9055}"/>
              </a:ext>
            </a:extLst>
          </p:cNvPr>
          <p:cNvSpPr>
            <a:spLocks noGrp="1"/>
          </p:cNvSpPr>
          <p:nvPr>
            <p:ph idx="1"/>
          </p:nvPr>
        </p:nvSpPr>
        <p:spPr>
          <a:xfrm>
            <a:off x="1066800" y="570016"/>
            <a:ext cx="10058400" cy="5712031"/>
          </a:xfrm>
        </p:spPr>
        <p:txBody>
          <a:bodyPr>
            <a:normAutofit fontScale="92500" lnSpcReduction="10000"/>
          </a:bodyPr>
          <a:lstStyle/>
          <a:p>
            <a:pPr marL="274320" lvl="1" indent="0" algn="ctr">
              <a:buNone/>
            </a:pPr>
            <a:r>
              <a:rPr lang="el-GR" sz="3200" dirty="0">
                <a:latin typeface="Times New Roman" panose="02020603050405020304" pitchFamily="18" charset="0"/>
                <a:cs typeface="Times New Roman" panose="02020603050405020304" pitchFamily="18" charset="0"/>
              </a:rPr>
              <a:t>Τα είδη των λαϊκών παραμυθιών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Τα εξωτικά ή μαγικά παραμύθια, είναι αυτά στα οποία κυριαρχεί το μαγικό στοιχείο. Σε αυτά συναντούμε γίγαντες, δράκους, μάγισσες κ.λπ.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Τα κοσμικά παραμύθια που αναφέρονται σε ανθρώπινες κοινωνίες, με πράγματα και πρόσωπα που θυμίζουν την πραγματική ζωή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Τα θρησκευτικά παραμύθια, που είναι εμπνευσμένα από βίους αγίων/συναξάρια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Τα ευτράπελα ή σατυρικά παραμύθια, που μιλάνε για παθήματα κουτών ή για το ξεγέλασμα μιας κακιάς μάγισσας ή ενός δράκου </a:t>
            </a:r>
          </a:p>
          <a:p>
            <a:pPr marL="274320" lvl="1" indent="0" algn="just">
              <a:buNone/>
            </a:pPr>
            <a:endParaRPr lang="el-GR" sz="2200" dirty="0">
              <a:latin typeface="Times New Roman" panose="02020603050405020304" pitchFamily="18" charset="0"/>
              <a:cs typeface="Times New Roman" panose="02020603050405020304" pitchFamily="18" charset="0"/>
            </a:endParaRPr>
          </a:p>
          <a:p>
            <a:pPr marL="274320" lvl="1" indent="0" algn="ctr">
              <a:buNone/>
            </a:pPr>
            <a:r>
              <a:rPr lang="el-GR" sz="3200" dirty="0">
                <a:latin typeface="Times New Roman" panose="02020603050405020304" pitchFamily="18" charset="0"/>
                <a:cs typeface="Times New Roman" panose="02020603050405020304" pitchFamily="18" charset="0"/>
              </a:rPr>
              <a:t>Η δομή των λαϊκών παραμυθιών</a:t>
            </a:r>
          </a:p>
          <a:p>
            <a:pPr marL="274320" lvl="1" indent="0" algn="just">
              <a:buNone/>
            </a:pPr>
            <a:r>
              <a:rPr lang="el-GR" sz="2400" dirty="0">
                <a:latin typeface="Times New Roman" panose="02020603050405020304" pitchFamily="18" charset="0"/>
                <a:cs typeface="Times New Roman" panose="02020603050405020304" pitchFamily="18" charset="0"/>
              </a:rPr>
              <a:t>Το λαϊκό παραμύθι οργανώνεται σε τρία κύρια μέρη: </a:t>
            </a:r>
          </a:p>
          <a:p>
            <a:pPr marL="274320" lvl="1" indent="0" algn="just">
              <a:buNone/>
            </a:pPr>
            <a:r>
              <a:rPr lang="el-GR" sz="2400" dirty="0">
                <a:latin typeface="Times New Roman" panose="02020603050405020304" pitchFamily="18" charset="0"/>
                <a:cs typeface="Times New Roman" panose="02020603050405020304" pitchFamily="18" charset="0"/>
              </a:rPr>
              <a:t>α) Σύντομη εισαγωγή ή προϊδέαση του ακροατηρίου. Συνηθέστερες εισαγωγές είναι «αρχή του παραμυθιού, καλημέρα της αφεντιάς σας» ή «παραμύθι </a:t>
            </a:r>
            <a:r>
              <a:rPr lang="el-GR" sz="2400" dirty="0" err="1">
                <a:latin typeface="Times New Roman" panose="02020603050405020304" pitchFamily="18" charset="0"/>
                <a:cs typeface="Times New Roman" panose="02020603050405020304" pitchFamily="18" charset="0"/>
              </a:rPr>
              <a:t>μύθι</a:t>
            </a:r>
            <a:r>
              <a:rPr lang="el-GR"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μύθι</a:t>
            </a:r>
            <a:r>
              <a:rPr lang="el-GR" sz="2400" dirty="0">
                <a:latin typeface="Times New Roman" panose="02020603050405020304" pitchFamily="18" charset="0"/>
                <a:cs typeface="Times New Roman" panose="02020603050405020304" pitchFamily="18" charset="0"/>
              </a:rPr>
              <a:t> το κουκί και το ρεβίθι» </a:t>
            </a:r>
          </a:p>
          <a:p>
            <a:pPr marL="274320" lvl="1" indent="0" algn="just">
              <a:buNone/>
            </a:pPr>
            <a:r>
              <a:rPr lang="el-GR" sz="2400" dirty="0">
                <a:latin typeface="Times New Roman" panose="02020603050405020304" pitchFamily="18" charset="0"/>
                <a:cs typeface="Times New Roman" panose="02020603050405020304" pitchFamily="18" charset="0"/>
              </a:rPr>
              <a:t>β) Το κύριο μέρος του παραμυθιού/διήγηση που αποτελείται από διάφορα μοτίβα/επεισόδια</a:t>
            </a:r>
          </a:p>
          <a:p>
            <a:pPr marL="274320" lvl="1" indent="0" algn="just">
              <a:buNone/>
            </a:pPr>
            <a:endParaRPr lang="el-GR" sz="2400" dirty="0">
              <a:latin typeface="Times New Roman" panose="02020603050405020304" pitchFamily="18" charset="0"/>
              <a:cs typeface="Times New Roman" panose="02020603050405020304" pitchFamily="18" charset="0"/>
            </a:endParaRPr>
          </a:p>
          <a:p>
            <a:pPr marL="731520" lvl="1" indent="-457200" algn="just">
              <a:buFont typeface="+mj-lt"/>
              <a:buAutoNum type="arabicPeriod"/>
            </a:pPr>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0316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564D83A-3219-98F2-5D82-63ADE9C02FFB}"/>
              </a:ext>
            </a:extLst>
          </p:cNvPr>
          <p:cNvSpPr>
            <a:spLocks noGrp="1"/>
          </p:cNvSpPr>
          <p:nvPr>
            <p:ph idx="1"/>
          </p:nvPr>
        </p:nvSpPr>
        <p:spPr>
          <a:xfrm>
            <a:off x="1066800" y="653142"/>
            <a:ext cx="10058400" cy="5712032"/>
          </a:xfrm>
        </p:spPr>
        <p:txBody>
          <a:bodyPr>
            <a:normAutofit fontScale="92500" lnSpcReduction="20000"/>
          </a:bodyPr>
          <a:lstStyle/>
          <a:p>
            <a:pPr marL="274320" lvl="1" indent="0" algn="just">
              <a:buNone/>
            </a:pPr>
            <a:r>
              <a:rPr lang="el-GR" sz="2200" dirty="0">
                <a:latin typeface="Times New Roman" panose="02020603050405020304" pitchFamily="18" charset="0"/>
                <a:cs typeface="Times New Roman" panose="02020603050405020304" pitchFamily="18" charset="0"/>
              </a:rPr>
              <a:t> γ) </a:t>
            </a:r>
            <a:r>
              <a:rPr lang="el-GR" sz="2400" dirty="0">
                <a:latin typeface="Times New Roman" panose="02020603050405020304" pitchFamily="18" charset="0"/>
                <a:cs typeface="Times New Roman" panose="02020603050405020304" pitchFamily="18" charset="0"/>
              </a:rPr>
              <a:t>Το τέλος, το οποίο είναι τυπικό και κοινό σε όλα τα παραμύθια.  Συνηθέστερες καταληκτικές φράσεις είναι «κι ζήσαν αυτοί καλά κι εμείς καλύτερα» ή «κείνοι στ’ αγκάθια και </a:t>
            </a:r>
            <a:r>
              <a:rPr lang="el-GR" sz="2400" dirty="0" err="1">
                <a:latin typeface="Times New Roman" panose="02020603050405020304" pitchFamily="18" charset="0"/>
                <a:cs typeface="Times New Roman" panose="02020603050405020304" pitchFamily="18" charset="0"/>
              </a:rPr>
              <a:t>μεις</a:t>
            </a:r>
            <a:r>
              <a:rPr lang="el-GR" sz="2400" dirty="0">
                <a:latin typeface="Times New Roman" panose="02020603050405020304" pitchFamily="18" charset="0"/>
                <a:cs typeface="Times New Roman" panose="02020603050405020304" pitchFamily="18" charset="0"/>
              </a:rPr>
              <a:t> στα </a:t>
            </a:r>
            <a:r>
              <a:rPr lang="el-GR" sz="2400" dirty="0" err="1">
                <a:latin typeface="Times New Roman" panose="02020603050405020304" pitchFamily="18" charset="0"/>
                <a:cs typeface="Times New Roman" panose="02020603050405020304" pitchFamily="18" charset="0"/>
              </a:rPr>
              <a:t>βαμπάκια</a:t>
            </a:r>
            <a:r>
              <a:rPr lang="el-GR" sz="2400" dirty="0">
                <a:latin typeface="Times New Roman" panose="02020603050405020304" pitchFamily="18" charset="0"/>
                <a:cs typeface="Times New Roman" panose="02020603050405020304" pitchFamily="18" charset="0"/>
              </a:rPr>
              <a:t>». </a:t>
            </a:r>
          </a:p>
          <a:p>
            <a:pPr marL="274320" lvl="1" indent="0" algn="just">
              <a:buNone/>
            </a:pPr>
            <a:endParaRPr lang="el-GR" sz="2400" dirty="0">
              <a:latin typeface="Times New Roman" panose="02020603050405020304" pitchFamily="18" charset="0"/>
              <a:cs typeface="Times New Roman" panose="02020603050405020304" pitchFamily="18" charset="0"/>
            </a:endParaRPr>
          </a:p>
          <a:p>
            <a:pPr marL="274320" lvl="1" indent="0" algn="just">
              <a:buNone/>
            </a:pPr>
            <a:r>
              <a:rPr lang="el-GR" sz="2400" dirty="0">
                <a:latin typeface="Times New Roman" panose="02020603050405020304" pitchFamily="18" charset="0"/>
                <a:cs typeface="Times New Roman" panose="02020603050405020304" pitchFamily="18" charset="0"/>
              </a:rPr>
              <a:t>Αναφορικά με την δομή των παραμυθιών έγραψε ο </a:t>
            </a:r>
            <a:r>
              <a:rPr lang="en-US" sz="2400" u="sng" dirty="0">
                <a:latin typeface="Times New Roman" panose="02020603050405020304" pitchFamily="18" charset="0"/>
                <a:cs typeface="Times New Roman" panose="02020603050405020304" pitchFamily="18" charset="0"/>
              </a:rPr>
              <a:t>Vladimir Propp</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το βιβλίο ‘Η μορφολογία των λαϊκών παραμυθιών’ </a:t>
            </a:r>
          </a:p>
          <a:p>
            <a:pPr lvl="1" algn="just"/>
            <a:r>
              <a:rPr lang="el-GR" sz="2400" dirty="0">
                <a:latin typeface="Times New Roman" panose="02020603050405020304" pitchFamily="18" charset="0"/>
                <a:cs typeface="Times New Roman" panose="02020603050405020304" pitchFamily="18" charset="0"/>
              </a:rPr>
              <a:t>Σύμφωνα με τον </a:t>
            </a:r>
            <a:r>
              <a:rPr lang="en-US" sz="2400" dirty="0">
                <a:latin typeface="Times New Roman" panose="02020603050405020304" pitchFamily="18" charset="0"/>
                <a:cs typeface="Times New Roman" panose="02020603050405020304" pitchFamily="18" charset="0"/>
              </a:rPr>
              <a:t>Propp </a:t>
            </a:r>
            <a:r>
              <a:rPr lang="en-US" sz="2400" dirty="0" err="1">
                <a:latin typeface="Times New Roman" panose="02020603050405020304" pitchFamily="18" charset="0"/>
                <a:cs typeface="Times New Roman" panose="02020603050405020304" pitchFamily="18" charset="0"/>
              </a:rPr>
              <a:t>ό</a:t>
            </a:r>
            <a:r>
              <a:rPr lang="el-GR" sz="2400" dirty="0">
                <a:latin typeface="Times New Roman" panose="02020603050405020304" pitchFamily="18" charset="0"/>
                <a:cs typeface="Times New Roman" panose="02020603050405020304" pitchFamily="18" charset="0"/>
              </a:rPr>
              <a:t>λα τα παραμύθια, παρά τις ζυμώσεις και τις μετατροπές στις οποίες υπόκεινται στο πέρασμα των αιώνων,  έχουν κάποια κοινά στοιχεία τα οποία παραμένουν σταθερά και αμετάβλητα</a:t>
            </a:r>
          </a:p>
          <a:p>
            <a:pPr lvl="1" algn="just"/>
            <a:r>
              <a:rPr lang="el-GR" sz="2400" dirty="0">
                <a:latin typeface="Times New Roman" panose="02020603050405020304" pitchFamily="18" charset="0"/>
                <a:cs typeface="Times New Roman" panose="02020603050405020304" pitchFamily="18" charset="0"/>
              </a:rPr>
              <a:t>Τα στοιχεία αυτά τα ονόμασε «λειτουργίες» και καταμέτρησε 38 λειτουργίες των παραμυθιών.  Μάλιστα κατέληξε ότι όλα τα παραμύθια οργανώνονται με βάση αυτές τις λειτουργίες. Παραδείγματα λειτουργιών: η παραβίαση μιας απαγόρευσης, η αναζήτηση ενός νέου αντικειμένου, η αδικία σε βάρος του μικρού αδερφού </a:t>
            </a:r>
          </a:p>
          <a:p>
            <a:pPr lvl="1" algn="just"/>
            <a:r>
              <a:rPr lang="el-GR" sz="2400" dirty="0">
                <a:latin typeface="Times New Roman" panose="02020603050405020304" pitchFamily="18" charset="0"/>
                <a:cs typeface="Times New Roman" panose="02020603050405020304" pitchFamily="18" charset="0"/>
              </a:rPr>
              <a:t>Η ένσταση στη θεωρία του </a:t>
            </a:r>
            <a:r>
              <a:rPr lang="en-US" sz="2400" dirty="0">
                <a:latin typeface="Times New Roman" panose="02020603050405020304" pitchFamily="18" charset="0"/>
                <a:cs typeface="Times New Roman" panose="02020603050405020304" pitchFamily="18" charset="0"/>
              </a:rPr>
              <a:t>Propp </a:t>
            </a:r>
            <a:r>
              <a:rPr lang="el-GR" sz="2400" dirty="0">
                <a:latin typeface="Times New Roman" panose="02020603050405020304" pitchFamily="18" charset="0"/>
                <a:cs typeface="Times New Roman" panose="02020603050405020304" pitchFamily="18" charset="0"/>
              </a:rPr>
              <a:t>είναι ότι βλέπει το παραμύθι μόνο ως ένα μηχανισμό διήγησης </a:t>
            </a:r>
          </a:p>
          <a:p>
            <a:pPr lvl="1" algn="just"/>
            <a:r>
              <a:rPr lang="el-GR" sz="2400" dirty="0">
                <a:latin typeface="Times New Roman" panose="02020603050405020304" pitchFamily="18" charset="0"/>
                <a:cs typeface="Times New Roman" panose="02020603050405020304" pitchFamily="18" charset="0"/>
              </a:rPr>
              <a:t>Όμως, όπως παρατήρησε ο Ζωρζ Ζαν, όταν προσπαθούμε να </a:t>
            </a:r>
            <a:r>
              <a:rPr lang="el-GR" sz="2400" dirty="0" err="1">
                <a:latin typeface="Times New Roman" panose="02020603050405020304" pitchFamily="18" charset="0"/>
                <a:cs typeface="Times New Roman" panose="02020603050405020304" pitchFamily="18" charset="0"/>
              </a:rPr>
              <a:t>περισφύξουμε</a:t>
            </a:r>
            <a:r>
              <a:rPr lang="el-GR" sz="2400" dirty="0">
                <a:latin typeface="Times New Roman" panose="02020603050405020304" pitchFamily="18" charset="0"/>
                <a:cs typeface="Times New Roman" panose="02020603050405020304" pitchFamily="18" charset="0"/>
              </a:rPr>
              <a:t> το παραμύθι μέσα σε «μοντέλα» και »λειτουργίες» καταλήγουμε να καταπνίγουμε το φανταστικό του στοιχείο στο οποίο έγκειται η ιδιαιτερότητά του  </a:t>
            </a:r>
          </a:p>
          <a:p>
            <a:pPr lvl="1" algn="just"/>
            <a:endParaRPr lang="el-GR" sz="2200" dirty="0">
              <a:latin typeface="Times New Roman" panose="02020603050405020304" pitchFamily="18" charset="0"/>
              <a:cs typeface="Times New Roman" panose="02020603050405020304" pitchFamily="18" charset="0"/>
            </a:endParaRPr>
          </a:p>
          <a:p>
            <a:pPr marL="274320" lvl="1" indent="0" algn="just">
              <a:buNone/>
            </a:pPr>
            <a:endParaRPr lang="el-GR" sz="2200" dirty="0">
              <a:latin typeface="Times New Roman" panose="02020603050405020304" pitchFamily="18" charset="0"/>
              <a:cs typeface="Times New Roman" panose="02020603050405020304" pitchFamily="18" charset="0"/>
            </a:endParaRPr>
          </a:p>
          <a:p>
            <a:pPr marL="274320" lvl="1" indent="0" algn="just">
              <a:buNone/>
            </a:pPr>
            <a:endParaRPr lang="el-G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1388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B1A62-5727-DD03-D4DA-3F5D122ACFAD}"/>
              </a:ext>
            </a:extLst>
          </p:cNvPr>
          <p:cNvSpPr>
            <a:spLocks noGrp="1"/>
          </p:cNvSpPr>
          <p:nvPr>
            <p:ph type="title"/>
          </p:nvPr>
        </p:nvSpPr>
        <p:spPr>
          <a:xfrm>
            <a:off x="1066800" y="642594"/>
            <a:ext cx="10058400" cy="663692"/>
          </a:xfrm>
        </p:spPr>
        <p:txBody>
          <a:bodyPr>
            <a:normAutofit fontScale="90000"/>
          </a:bodyPr>
          <a:lstStyle/>
          <a:p>
            <a:pPr algn="ctr"/>
            <a:r>
              <a:rPr lang="el-GR" sz="3600" dirty="0">
                <a:latin typeface="Times New Roman" panose="02020603050405020304" pitchFamily="18" charset="0"/>
                <a:cs typeface="Times New Roman" panose="02020603050405020304" pitchFamily="18" charset="0"/>
              </a:rPr>
              <a:t>Τα χαρακτηριστικά του ελληνικού λαϊκού παραμυθιού </a:t>
            </a:r>
          </a:p>
        </p:txBody>
      </p:sp>
      <p:sp>
        <p:nvSpPr>
          <p:cNvPr id="3" name="Θέση περιεχομένου 2">
            <a:extLst>
              <a:ext uri="{FF2B5EF4-FFF2-40B4-BE49-F238E27FC236}">
                <a16:creationId xmlns:a16="http://schemas.microsoft.com/office/drawing/2014/main" id="{C7CFB1F3-5458-C8E0-9F1C-F952518DB4A8}"/>
              </a:ext>
            </a:extLst>
          </p:cNvPr>
          <p:cNvSpPr>
            <a:spLocks noGrp="1"/>
          </p:cNvSpPr>
          <p:nvPr>
            <p:ph idx="1"/>
          </p:nvPr>
        </p:nvSpPr>
        <p:spPr>
          <a:xfrm>
            <a:off x="1066800" y="1306286"/>
            <a:ext cx="10058400" cy="4728754"/>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Παρά τα οικουμενικά γνωρίσματα των παραμυθιών και το πανανθρώπινο περιεχόμενό τους, υπάρχουν και εθνικά γνωρίσματα στα παραμύθια κάθε λαού, τα οποία σχετίζονται με την κουλτούρα και τις </a:t>
            </a:r>
            <a:r>
              <a:rPr lang="el-GR" sz="2400" dirty="0" err="1">
                <a:latin typeface="Times New Roman" panose="02020603050405020304" pitchFamily="18" charset="0"/>
                <a:cs typeface="Times New Roman" panose="02020603050405020304" pitchFamily="18" charset="0"/>
              </a:rPr>
              <a:t>ιστορικο</a:t>
            </a:r>
            <a:r>
              <a:rPr lang="el-GR" sz="2400" dirty="0">
                <a:latin typeface="Times New Roman" panose="02020603050405020304" pitchFamily="18" charset="0"/>
                <a:cs typeface="Times New Roman" panose="02020603050405020304" pitchFamily="18" charset="0"/>
              </a:rPr>
              <a:t>-πολιτισμικές ιδιαιτερότητες του κάθε έθνους / τοπικής κοινωνίας </a:t>
            </a:r>
          </a:p>
          <a:p>
            <a:pPr algn="just"/>
            <a:r>
              <a:rPr lang="el-GR" sz="2400" dirty="0">
                <a:latin typeface="Times New Roman" panose="02020603050405020304" pitchFamily="18" charset="0"/>
                <a:cs typeface="Times New Roman" panose="02020603050405020304" pitchFamily="18" charset="0"/>
              </a:rPr>
              <a:t>Τα χαρακτηριστικά του ελληνικού λαϊκού παραμυθιού είναι: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Γίνεται χρήση τοπικών ελληνικών διαλέκτων (ιδιωματισμοί και γλωσσικές ιδιομορφίες) γεγονός που επιτρέπει την κατανόηση της αφήγησης και από το εκάστοτε ακροατήριο </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Ιδιαίτερα εισαγωγικά και καταληκτικά μοτίβα (ενίοτε και ευχάριστες παρεμβολές) όπως π.χ. «Κόκκινη κλωστή δεμένη στην ανέμη γυρισμένη, </a:t>
            </a:r>
            <a:r>
              <a:rPr lang="el-GR" sz="2400" dirty="0" err="1">
                <a:latin typeface="Times New Roman" panose="02020603050405020304" pitchFamily="18" charset="0"/>
                <a:cs typeface="Times New Roman" panose="02020603050405020304" pitchFamily="18" charset="0"/>
              </a:rPr>
              <a:t>δος</a:t>
            </a:r>
            <a:r>
              <a:rPr lang="el-GR" sz="2400" dirty="0">
                <a:latin typeface="Times New Roman" panose="02020603050405020304" pitchFamily="18" charset="0"/>
                <a:cs typeface="Times New Roman" panose="02020603050405020304" pitchFamily="18" charset="0"/>
              </a:rPr>
              <a:t> της κλότσο να γυρίσει παραμύθι να αρχινήσει» ή «ψέματα κι αλήθεια, έτσι </a:t>
            </a:r>
            <a:r>
              <a:rPr lang="el-GR" sz="2400" dirty="0" err="1">
                <a:latin typeface="Times New Roman" panose="02020603050405020304" pitchFamily="18" charset="0"/>
                <a:cs typeface="Times New Roman" panose="02020603050405020304" pitchFamily="18" charset="0"/>
              </a:rPr>
              <a:t>ειν</a:t>
            </a:r>
            <a:r>
              <a:rPr lang="el-GR" sz="2400" dirty="0">
                <a:latin typeface="Times New Roman" panose="02020603050405020304" pitchFamily="18" charset="0"/>
                <a:cs typeface="Times New Roman" panose="02020603050405020304" pitchFamily="18" charset="0"/>
              </a:rPr>
              <a:t>’ τα παραμύθια» ή «και πέρασα και εγώ από κει και μου δώσαν ένα πιάτο φακή»</a:t>
            </a:r>
          </a:p>
          <a:p>
            <a:pPr marL="731520" lvl="1" indent="-457200" algn="just">
              <a:buFont typeface="+mj-lt"/>
              <a:buAutoNum type="arabicPeriod"/>
            </a:pPr>
            <a:r>
              <a:rPr lang="el-GR" sz="2400" dirty="0">
                <a:latin typeface="Times New Roman" panose="02020603050405020304" pitchFamily="18" charset="0"/>
                <a:cs typeface="Times New Roman" panose="02020603050405020304" pitchFamily="18" charset="0"/>
              </a:rPr>
              <a:t>Εμπεριέχονται χαρακτηριστικά στοιχεία του πολιτισμού των παλαιότερων κοινωνιών. Μέσα από περιγραφές μαθαίνουμε για τις διατροφικές συνήθειες, τις εργασίες, τα ήθη και έθιμα ενός τόπου, μιας και συνήθως οι ήρωες των ιστοριών είναι καθημερινοί άνθρωποι με τους οποίους ταυτίζονταν και ο μέσος ακροατής </a:t>
            </a:r>
          </a:p>
          <a:p>
            <a:pPr marL="731520" lvl="1" indent="-457200" algn="just">
              <a:buFont typeface="+mj-lt"/>
              <a:buAutoNum type="arabicPeriod"/>
            </a:pPr>
            <a:endParaRPr lang="el-GR" sz="2400" dirty="0">
              <a:latin typeface="Times New Roman" panose="02020603050405020304" pitchFamily="18" charset="0"/>
              <a:cs typeface="Times New Roman" panose="02020603050405020304" pitchFamily="18" charset="0"/>
            </a:endParaRPr>
          </a:p>
          <a:p>
            <a:pPr marL="731520" lvl="1" indent="-457200" algn="just">
              <a:buFont typeface="+mj-lt"/>
              <a:buAutoNum type="arabicPeriod"/>
            </a:pPr>
            <a:endParaRPr lang="el-GR" sz="2200" dirty="0">
              <a:latin typeface="Times New Roman" panose="02020603050405020304" pitchFamily="18" charset="0"/>
              <a:cs typeface="Times New Roman" panose="02020603050405020304" pitchFamily="18" charset="0"/>
            </a:endParaRPr>
          </a:p>
          <a:p>
            <a:pPr marL="731520" lvl="1" indent="-457200" algn="just">
              <a:buFont typeface="+mj-lt"/>
              <a:buAutoNum type="arabicPeriod"/>
            </a:pPr>
            <a:endParaRPr lang="el-GR" sz="22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3926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E24195-EDAF-9A23-1380-8B6A90068050}"/>
              </a:ext>
            </a:extLst>
          </p:cNvPr>
          <p:cNvSpPr>
            <a:spLocks noGrp="1"/>
          </p:cNvSpPr>
          <p:nvPr>
            <p:ph idx="1"/>
          </p:nvPr>
        </p:nvSpPr>
        <p:spPr>
          <a:xfrm>
            <a:off x="1066800" y="890649"/>
            <a:ext cx="10058400" cy="5144391"/>
          </a:xfrm>
        </p:spPr>
        <p:txBody>
          <a:bodyPr>
            <a:normAutofit lnSpcReduction="10000"/>
          </a:bodyPr>
          <a:lstStyle/>
          <a:p>
            <a:pPr marL="731520" lvl="1" indent="-457200" algn="just">
              <a:buFont typeface="+mj-lt"/>
              <a:buAutoNum type="arabicPeriod" startAt="4"/>
            </a:pPr>
            <a:r>
              <a:rPr lang="el-GR" sz="2200" dirty="0">
                <a:latin typeface="Times New Roman" panose="02020603050405020304" pitchFamily="18" charset="0"/>
                <a:cs typeface="Times New Roman" panose="02020603050405020304" pitchFamily="18" charset="0"/>
              </a:rPr>
              <a:t>Υπάρχει έντονος διδακτισμός ο οποίος διαφαίνεται μέσα από τις σκληρές τιμωρίες των κακών χαρακτήρων</a:t>
            </a:r>
          </a:p>
          <a:p>
            <a:pPr marL="731520" lvl="1" indent="-457200" algn="just">
              <a:buFont typeface="+mj-lt"/>
              <a:buAutoNum type="arabicPeriod" startAt="4"/>
            </a:pPr>
            <a:r>
              <a:rPr lang="el-GR" sz="2200" dirty="0">
                <a:latin typeface="Times New Roman" panose="02020603050405020304" pitchFamily="18" charset="0"/>
                <a:cs typeface="Times New Roman" panose="02020603050405020304" pitchFamily="18" charset="0"/>
              </a:rPr>
              <a:t>Οι ηθικές αξίες της παραδοσιακής ελληνικής κοινωνίας προβάλλονται έντονα. Για παράδειγμα η αδελφική αγάπη, η συζυγική τιμή, η αφοσίωση και πίστη στον αγαπημένο. Οι αξίες αυτές  προβάλλονται περισσότερο στα λαϊκά παραμύθια από τον έρωτα ή το σαρκικό πάθος, κάτι που δεν συμβαίνει σε άλλους πολιτισμούς (π.χ. παραμύθια της ανατολής)</a:t>
            </a:r>
          </a:p>
          <a:p>
            <a:pPr marL="731520" lvl="1" indent="-457200" algn="just">
              <a:buFont typeface="+mj-lt"/>
              <a:buAutoNum type="arabicPeriod" startAt="4"/>
            </a:pPr>
            <a:r>
              <a:rPr lang="el-GR" sz="2200" dirty="0">
                <a:latin typeface="Times New Roman" panose="02020603050405020304" pitchFamily="18" charset="0"/>
                <a:cs typeface="Times New Roman" panose="02020603050405020304" pitchFamily="18" charset="0"/>
              </a:rPr>
              <a:t>Ιδιαίτερη διάθεση για αστεϊσμούς και βωμολοχίες (κυρίως στις πρωτότυπες εκδοχές των παραμυθιών)</a:t>
            </a:r>
          </a:p>
          <a:p>
            <a:pPr marL="731520" lvl="1" indent="-457200" algn="just">
              <a:buFont typeface="+mj-lt"/>
              <a:buAutoNum type="arabicPeriod" startAt="4"/>
            </a:pPr>
            <a:endParaRPr lang="el-GR" sz="2200" dirty="0">
              <a:latin typeface="Times New Roman" panose="02020603050405020304" pitchFamily="18" charset="0"/>
              <a:cs typeface="Times New Roman" panose="02020603050405020304" pitchFamily="18" charset="0"/>
            </a:endParaRPr>
          </a:p>
          <a:p>
            <a:pPr marL="274320" lvl="1" indent="0" algn="just">
              <a:buNone/>
            </a:pPr>
            <a:r>
              <a:rPr lang="el-GR" sz="2200" dirty="0">
                <a:latin typeface="Times New Roman" panose="02020603050405020304" pitchFamily="18" charset="0"/>
                <a:cs typeface="Times New Roman" panose="02020603050405020304" pitchFamily="18" charset="0"/>
              </a:rPr>
              <a:t>Η βασική λειτουργία του λαϊκού παραμυθιού είναι να προσφέρει συντροφιά και ανακούφιση στην καθημερινότητα του απλού ανθρώπου, σε μια εποχή που οι κοινωνίες ήταν αγροτικές και απαιτούσαν μόχθο και σκληρή δουλειά κάτω από δύσκολες συνθήκες. Άλλωστε ετυμολογικά το «παραμύθι» προέρχεται από την λέξη «παραμυθία» που σημαίνει παρηγοριά </a:t>
            </a:r>
          </a:p>
        </p:txBody>
      </p:sp>
    </p:spTree>
    <p:extLst>
      <p:ext uri="{BB962C8B-B14F-4D97-AF65-F5344CB8AC3E}">
        <p14:creationId xmlns:p14="http://schemas.microsoft.com/office/powerpoint/2010/main" val="3658687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364</TotalTime>
  <Words>1390</Words>
  <Application>Microsoft Macintosh PowerPoint</Application>
  <PresentationFormat>Ευρεία οθόνη</PresentationFormat>
  <Paragraphs>77</Paragraphs>
  <Slides>11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11</vt:i4>
      </vt:variant>
    </vt:vector>
  </HeadingPairs>
  <TitlesOfParts>
    <vt:vector size="14" baseType="lpstr">
      <vt:lpstr>Garamond</vt:lpstr>
      <vt:lpstr>Times New Roman</vt:lpstr>
      <vt:lpstr>Σαπούνι</vt:lpstr>
      <vt:lpstr>Εισαγωγη στην παιδικη λογοτεχνια </vt:lpstr>
      <vt:lpstr>Τα είδη της παιδικής λογοτεχνίας </vt:lpstr>
      <vt:lpstr>Το λαϊκό παραμύθι </vt:lpstr>
      <vt:lpstr>Ορισμός και χαρακτηριστικά του λαϊκού παραμυθιού </vt:lpstr>
      <vt:lpstr>Παρουσίαση του PowerPoint</vt:lpstr>
      <vt:lpstr>Παρουσίαση του PowerPoint</vt:lpstr>
      <vt:lpstr>Παρουσίαση του PowerPoint</vt:lpstr>
      <vt:lpstr>Τα χαρακτηριστικά του ελληνικού λαϊκού παραμυθιού </vt:lpstr>
      <vt:lpstr>Παρουσίαση του PowerPoint</vt:lpstr>
      <vt:lpstr>Η διάδοση του λαϊκού παραμυθιού στην Ελλάδα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παιδι ωσ αναγνωστησ </dc:title>
  <dc:creator>Lina Karanikolaou</dc:creator>
  <cp:lastModifiedBy>Lina Karanikolaou</cp:lastModifiedBy>
  <cp:revision>4</cp:revision>
  <dcterms:created xsi:type="dcterms:W3CDTF">2024-10-03T06:43:07Z</dcterms:created>
  <dcterms:modified xsi:type="dcterms:W3CDTF">2026-02-08T13:18:43Z</dcterms:modified>
</cp:coreProperties>
</file>