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75"/>
  </p:notesMasterIdLst>
  <p:sldIdLst>
    <p:sldId id="256" r:id="rId2"/>
    <p:sldId id="257" r:id="rId3"/>
    <p:sldId id="259" r:id="rId4"/>
    <p:sldId id="258" r:id="rId5"/>
    <p:sldId id="261" r:id="rId6"/>
    <p:sldId id="260" r:id="rId7"/>
    <p:sldId id="263" r:id="rId8"/>
    <p:sldId id="262" r:id="rId9"/>
    <p:sldId id="277" r:id="rId10"/>
    <p:sldId id="278" r:id="rId11"/>
    <p:sldId id="279" r:id="rId12"/>
    <p:sldId id="280" r:id="rId13"/>
    <p:sldId id="281" r:id="rId14"/>
    <p:sldId id="264" r:id="rId15"/>
    <p:sldId id="265" r:id="rId16"/>
    <p:sldId id="267" r:id="rId17"/>
    <p:sldId id="268" r:id="rId18"/>
    <p:sldId id="270" r:id="rId19"/>
    <p:sldId id="271" r:id="rId20"/>
    <p:sldId id="273" r:id="rId21"/>
    <p:sldId id="275" r:id="rId22"/>
    <p:sldId id="276" r:id="rId23"/>
    <p:sldId id="337" r:id="rId24"/>
    <p:sldId id="282" r:id="rId25"/>
    <p:sldId id="284" r:id="rId26"/>
    <p:sldId id="285" r:id="rId27"/>
    <p:sldId id="286" r:id="rId28"/>
    <p:sldId id="287" r:id="rId29"/>
    <p:sldId id="283" r:id="rId30"/>
    <p:sldId id="288" r:id="rId31"/>
    <p:sldId id="289" r:id="rId32"/>
    <p:sldId id="334" r:id="rId33"/>
    <p:sldId id="339" r:id="rId34"/>
    <p:sldId id="340" r:id="rId35"/>
    <p:sldId id="335" r:id="rId36"/>
    <p:sldId id="302" r:id="rId37"/>
    <p:sldId id="290" r:id="rId38"/>
    <p:sldId id="291" r:id="rId39"/>
    <p:sldId id="292" r:id="rId40"/>
    <p:sldId id="331" r:id="rId41"/>
    <p:sldId id="293" r:id="rId42"/>
    <p:sldId id="332" r:id="rId43"/>
    <p:sldId id="333" r:id="rId44"/>
    <p:sldId id="294" r:id="rId45"/>
    <p:sldId id="295" r:id="rId46"/>
    <p:sldId id="296" r:id="rId47"/>
    <p:sldId id="297" r:id="rId48"/>
    <p:sldId id="298" r:id="rId49"/>
    <p:sldId id="299" r:id="rId50"/>
    <p:sldId id="300" r:id="rId51"/>
    <p:sldId id="301" r:id="rId52"/>
    <p:sldId id="303" r:id="rId53"/>
    <p:sldId id="306" r:id="rId54"/>
    <p:sldId id="305" r:id="rId55"/>
    <p:sldId id="307" r:id="rId56"/>
    <p:sldId id="336" r:id="rId57"/>
    <p:sldId id="308" r:id="rId58"/>
    <p:sldId id="309" r:id="rId59"/>
    <p:sldId id="320" r:id="rId60"/>
    <p:sldId id="319" r:id="rId61"/>
    <p:sldId id="318" r:id="rId62"/>
    <p:sldId id="324" r:id="rId63"/>
    <p:sldId id="325" r:id="rId64"/>
    <p:sldId id="326" r:id="rId65"/>
    <p:sldId id="327" r:id="rId66"/>
    <p:sldId id="328" r:id="rId67"/>
    <p:sldId id="329" r:id="rId68"/>
    <p:sldId id="310" r:id="rId69"/>
    <p:sldId id="312" r:id="rId70"/>
    <p:sldId id="314" r:id="rId71"/>
    <p:sldId id="315" r:id="rId72"/>
    <p:sldId id="316" r:id="rId73"/>
    <p:sldId id="317" r:id="rId7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9" d="100"/>
          <a:sy n="119" d="100"/>
        </p:scale>
        <p:origin x="-1404" y="-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E28645-14D5-46E6-BAB5-C3641D59B040}" type="datetimeFigureOut">
              <a:rPr lang="el-GR" smtClean="0"/>
              <a:t>13/1/2019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4EA842-74C7-4869-9819-D0AB6F7BE0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709542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B4AD30A-EA93-49EC-8EA2-A6EBAE1F1825}" type="slidenum">
              <a:rPr lang="en-US" altLang="el-GR"/>
              <a:pPr/>
              <a:t>2</a:t>
            </a:fld>
            <a:endParaRPr lang="en-US" altLang="el-GR"/>
          </a:p>
        </p:txBody>
      </p:sp>
      <p:sp>
        <p:nvSpPr>
          <p:cNvPr id="192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2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altLang="el-G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DejaVu Sans" pitchFamily="34" charset="2"/>
                <a:cs typeface="DejaVu Sans" pitchFamily="34" charset="2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DejaVu Sans" pitchFamily="34" charset="2"/>
                <a:cs typeface="DejaVu Sans" pitchFamily="34" charset="2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DejaVu Sans" pitchFamily="34" charset="2"/>
                <a:cs typeface="DejaVu Sans" pitchFamily="34" charset="2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DejaVu Sans" pitchFamily="34" charset="2"/>
                <a:cs typeface="DejaVu Sans" pitchFamily="34" charset="2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DejaVu Sans" pitchFamily="34" charset="2"/>
                <a:cs typeface="DejaVu Sans" pitchFamily="34" charset="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DejaVu Sans" pitchFamily="34" charset="2"/>
                <a:cs typeface="DejaVu Sans" pitchFamily="34" charset="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DejaVu Sans" pitchFamily="34" charset="2"/>
                <a:cs typeface="DejaVu Sans" pitchFamily="34" charset="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DejaVu Sans" pitchFamily="34" charset="2"/>
                <a:cs typeface="DejaVu Sans" pitchFamily="34" charset="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DejaVu Sans" pitchFamily="34" charset="2"/>
                <a:cs typeface="DejaVu Sans" pitchFamily="34" charset="2"/>
              </a:defRPr>
            </a:lvl9pPr>
          </a:lstStyle>
          <a:p>
            <a:pPr eaLnBrk="1" hangingPunct="1"/>
            <a:fld id="{5290F630-19E5-45CB-B070-4CE2AA15FEC4}" type="slidenum">
              <a:rPr lang="en-US" altLang="el-GR" sz="1200">
                <a:solidFill>
                  <a:srgbClr val="000000"/>
                </a:solidFill>
              </a:rPr>
              <a:pPr eaLnBrk="1" hangingPunct="1"/>
              <a:t>18</a:t>
            </a:fld>
            <a:endParaRPr lang="en-US" altLang="el-GR" sz="1200">
              <a:solidFill>
                <a:srgbClr val="000000"/>
              </a:solidFill>
            </a:endParaRPr>
          </a:p>
        </p:txBody>
      </p:sp>
      <p:sp>
        <p:nvSpPr>
          <p:cNvPr id="78851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78852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l-GR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DejaVu Sans" pitchFamily="34" charset="2"/>
                <a:cs typeface="DejaVu Sans" pitchFamily="34" charset="2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DejaVu Sans" pitchFamily="34" charset="2"/>
                <a:cs typeface="DejaVu Sans" pitchFamily="34" charset="2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DejaVu Sans" pitchFamily="34" charset="2"/>
                <a:cs typeface="DejaVu Sans" pitchFamily="34" charset="2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DejaVu Sans" pitchFamily="34" charset="2"/>
                <a:cs typeface="DejaVu Sans" pitchFamily="34" charset="2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DejaVu Sans" pitchFamily="34" charset="2"/>
                <a:cs typeface="DejaVu Sans" pitchFamily="34" charset="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DejaVu Sans" pitchFamily="34" charset="2"/>
                <a:cs typeface="DejaVu Sans" pitchFamily="34" charset="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DejaVu Sans" pitchFamily="34" charset="2"/>
                <a:cs typeface="DejaVu Sans" pitchFamily="34" charset="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DejaVu Sans" pitchFamily="34" charset="2"/>
                <a:cs typeface="DejaVu Sans" pitchFamily="34" charset="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DejaVu Sans" pitchFamily="34" charset="2"/>
                <a:cs typeface="DejaVu Sans" pitchFamily="34" charset="2"/>
              </a:defRPr>
            </a:lvl9pPr>
          </a:lstStyle>
          <a:p>
            <a:pPr eaLnBrk="1" hangingPunct="1"/>
            <a:fld id="{6758B1D0-672B-4195-B8EC-0F49AFE07F06}" type="slidenum">
              <a:rPr lang="en-US" altLang="el-GR" sz="1200">
                <a:solidFill>
                  <a:srgbClr val="000000"/>
                </a:solidFill>
              </a:rPr>
              <a:pPr eaLnBrk="1" hangingPunct="1"/>
              <a:t>19</a:t>
            </a:fld>
            <a:endParaRPr lang="en-US" altLang="el-GR" sz="1200">
              <a:solidFill>
                <a:srgbClr val="000000"/>
              </a:solidFill>
            </a:endParaRPr>
          </a:p>
        </p:txBody>
      </p:sp>
      <p:sp>
        <p:nvSpPr>
          <p:cNvPr id="79875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79876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l-GR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DejaVu Sans" pitchFamily="34" charset="2"/>
                <a:cs typeface="DejaVu Sans" pitchFamily="34" charset="2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DejaVu Sans" pitchFamily="34" charset="2"/>
                <a:cs typeface="DejaVu Sans" pitchFamily="34" charset="2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DejaVu Sans" pitchFamily="34" charset="2"/>
                <a:cs typeface="DejaVu Sans" pitchFamily="34" charset="2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DejaVu Sans" pitchFamily="34" charset="2"/>
                <a:cs typeface="DejaVu Sans" pitchFamily="34" charset="2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DejaVu Sans" pitchFamily="34" charset="2"/>
                <a:cs typeface="DejaVu Sans" pitchFamily="34" charset="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DejaVu Sans" pitchFamily="34" charset="2"/>
                <a:cs typeface="DejaVu Sans" pitchFamily="34" charset="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DejaVu Sans" pitchFamily="34" charset="2"/>
                <a:cs typeface="DejaVu Sans" pitchFamily="34" charset="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DejaVu Sans" pitchFamily="34" charset="2"/>
                <a:cs typeface="DejaVu Sans" pitchFamily="34" charset="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DejaVu Sans" pitchFamily="34" charset="2"/>
                <a:cs typeface="DejaVu Sans" pitchFamily="34" charset="2"/>
              </a:defRPr>
            </a:lvl9pPr>
          </a:lstStyle>
          <a:p>
            <a:pPr eaLnBrk="1" hangingPunct="1"/>
            <a:fld id="{BD83EFFC-A24B-4490-8722-FF25EC6D41F8}" type="slidenum">
              <a:rPr lang="en-US" altLang="el-GR" sz="1200">
                <a:solidFill>
                  <a:srgbClr val="000000"/>
                </a:solidFill>
              </a:rPr>
              <a:pPr eaLnBrk="1" hangingPunct="1"/>
              <a:t>20</a:t>
            </a:fld>
            <a:endParaRPr lang="en-US" altLang="el-GR" sz="1200">
              <a:solidFill>
                <a:srgbClr val="000000"/>
              </a:solidFill>
            </a:endParaRPr>
          </a:p>
        </p:txBody>
      </p:sp>
      <p:sp>
        <p:nvSpPr>
          <p:cNvPr id="81923" name="Rectangle 2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1924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l-GR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044A5D2C-FCCA-4246-8737-41860B8A9421}" type="slidenum">
              <a:rPr lang="en-US" altLang="el-GR" sz="1200" baseline="0" smtClean="0"/>
              <a:pPr eaLnBrk="1" hangingPunct="1"/>
              <a:t>25</a:t>
            </a:fld>
            <a:endParaRPr lang="en-US" altLang="el-GR" sz="1200" baseline="0" smtClean="0"/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altLang="el-GR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06782B6F-2238-4B64-8BDE-3FFC5A8804AF}" type="slidenum">
              <a:rPr lang="en-US" altLang="el-GR" sz="1200" baseline="0" smtClean="0"/>
              <a:pPr eaLnBrk="1" hangingPunct="1"/>
              <a:t>26</a:t>
            </a:fld>
            <a:endParaRPr lang="en-US" altLang="el-GR" sz="1200" baseline="0" smtClean="0"/>
          </a:p>
        </p:txBody>
      </p:sp>
      <p:sp>
        <p:nvSpPr>
          <p:cNvPr id="78851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l-GR" smtClean="0"/>
              <a:t>See SimpleVector.h, pr16-11.cpp</a:t>
            </a:r>
          </a:p>
          <a:p>
            <a:pPr eaLnBrk="1" hangingPunct="1"/>
            <a:endParaRPr lang="en-US" altLang="el-GR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B15190C9-4239-49C1-959D-CBEA43AF1968}" type="slidenum">
              <a:rPr lang="en-US" altLang="el-GR" sz="1200" baseline="0" smtClean="0"/>
              <a:pPr eaLnBrk="1" hangingPunct="1"/>
              <a:t>27</a:t>
            </a:fld>
            <a:endParaRPr lang="en-US" altLang="el-GR" sz="1200" baseline="0" smtClean="0"/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altLang="el-GR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1146A481-C91E-4D20-9577-3D5484860139}" type="slidenum">
              <a:rPr lang="en-US" altLang="el-GR" sz="1200" baseline="0" smtClean="0"/>
              <a:pPr eaLnBrk="1" hangingPunct="1"/>
              <a:t>28</a:t>
            </a:fld>
            <a:endParaRPr lang="en-US" altLang="el-GR" sz="1200" baseline="0" smtClean="0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altLang="el-GR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5E920406-C4EF-44AF-A201-974D717984A7}" type="slidenum">
              <a:rPr lang="en-US" altLang="el-GR" sz="1200" baseline="0" smtClean="0"/>
              <a:pPr eaLnBrk="1" hangingPunct="1"/>
              <a:t>31</a:t>
            </a:fld>
            <a:endParaRPr lang="en-US" altLang="el-GR" sz="1200" baseline="0" smtClean="0"/>
          </a:p>
        </p:txBody>
      </p:sp>
      <p:sp>
        <p:nvSpPr>
          <p:cNvPr id="82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l-GR" smtClean="0"/>
              <a:t> </a:t>
            </a: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96C92781-AC4A-45A6-9062-23C62218ADF9}" type="slidenum">
              <a:rPr lang="en-US" altLang="el-GR" sz="1200" baseline="0" smtClean="0"/>
              <a:pPr eaLnBrk="1" hangingPunct="1"/>
              <a:t>37</a:t>
            </a:fld>
            <a:endParaRPr lang="en-US" altLang="el-GR" sz="1200" baseline="0" smtClean="0"/>
          </a:p>
        </p:txBody>
      </p:sp>
      <p:sp>
        <p:nvSpPr>
          <p:cNvPr id="83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l-GR" smtClean="0"/>
              <a:t> </a:t>
            </a: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438FB68D-868E-40CE-AA8E-F743867981FC}" type="slidenum">
              <a:rPr lang="en-US" altLang="el-GR" sz="1200" baseline="0" smtClean="0"/>
              <a:pPr eaLnBrk="1" hangingPunct="1"/>
              <a:t>38</a:t>
            </a:fld>
            <a:endParaRPr lang="en-US" altLang="el-GR" sz="1200" baseline="0" smtClean="0"/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l-GR" smtClean="0"/>
              <a:t> 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4FB7C1-7B04-48C8-B772-22821EC13471}" type="slidenum">
              <a:rPr lang="en-US" altLang="el-GR"/>
              <a:pPr/>
              <a:t>7</a:t>
            </a:fld>
            <a:endParaRPr lang="en-US" altLang="el-GR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l-GR" altLang="el-GR"/>
          </a:p>
        </p:txBody>
      </p:sp>
      <p:sp>
        <p:nvSpPr>
          <p:cNvPr id="9219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9A916961-BBA7-4CC4-B4F2-F0B57F83BF91}" type="slidenum">
              <a:rPr lang="en-US" altLang="el-GR" sz="1200" baseline="0" smtClean="0"/>
              <a:pPr eaLnBrk="1" hangingPunct="1"/>
              <a:t>39</a:t>
            </a:fld>
            <a:endParaRPr lang="en-US" altLang="el-GR" sz="1200" baseline="0" smtClean="0"/>
          </a:p>
        </p:txBody>
      </p:sp>
      <p:sp>
        <p:nvSpPr>
          <p:cNvPr id="860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l-GR" smtClean="0"/>
              <a:t>See pr16-13.cpp</a:t>
            </a: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A32CAA0A-FE93-4AE4-AD9D-073FD01F3228}" type="slidenum">
              <a:rPr lang="en-US" altLang="el-GR" sz="1200" baseline="0" smtClean="0"/>
              <a:pPr eaLnBrk="1" hangingPunct="1"/>
              <a:t>41</a:t>
            </a:fld>
            <a:endParaRPr lang="en-US" altLang="el-GR" sz="1200" baseline="0" smtClean="0"/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l-GR" smtClean="0"/>
              <a:t> </a:t>
            </a: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C0D3CEEC-32C7-435E-B4DB-E0811257EE00}" type="slidenum">
              <a:rPr lang="en-US" altLang="el-GR" sz="1200" baseline="0" smtClean="0"/>
              <a:pPr eaLnBrk="1" hangingPunct="1"/>
              <a:t>44</a:t>
            </a:fld>
            <a:endParaRPr lang="en-US" altLang="el-GR" sz="1200" baseline="0" smtClean="0"/>
          </a:p>
        </p:txBody>
      </p:sp>
      <p:sp>
        <p:nvSpPr>
          <p:cNvPr id="880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l-GR" smtClean="0"/>
              <a:t> </a:t>
            </a: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9F84354A-DA91-4B30-9F20-3FD51575DA07}" type="slidenum">
              <a:rPr lang="en-US" altLang="el-GR" sz="1200" baseline="0" smtClean="0"/>
              <a:pPr eaLnBrk="1" hangingPunct="1"/>
              <a:t>45</a:t>
            </a:fld>
            <a:endParaRPr lang="en-US" altLang="el-GR" sz="1200" baseline="0" smtClean="0"/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l-GR" smtClean="0"/>
              <a:t> </a:t>
            </a: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EF78C48C-0504-472E-8C12-0D45EA5B6A5C}" type="slidenum">
              <a:rPr lang="en-US" altLang="el-GR" sz="1200" baseline="0" smtClean="0"/>
              <a:pPr eaLnBrk="1" hangingPunct="1"/>
              <a:t>46</a:t>
            </a:fld>
            <a:endParaRPr lang="en-US" altLang="el-GR" sz="1200" baseline="0" smtClean="0"/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l-GR" smtClean="0"/>
              <a:t> </a:t>
            </a: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CC528060-2B51-4C54-AFB8-AFC96B44B795}" type="slidenum">
              <a:rPr lang="en-US" altLang="el-GR" sz="1200" baseline="0" smtClean="0"/>
              <a:pPr eaLnBrk="1" hangingPunct="1"/>
              <a:t>47</a:t>
            </a:fld>
            <a:endParaRPr lang="en-US" altLang="el-GR" sz="1200" baseline="0" smtClean="0"/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l-GR" smtClean="0"/>
              <a:t>See pr16-13.cpp</a:t>
            </a: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D933E05F-8595-4A5F-9720-A5702C5994E2}" type="slidenum">
              <a:rPr lang="en-US" altLang="el-GR" sz="1200" baseline="0" smtClean="0"/>
              <a:pPr eaLnBrk="1" hangingPunct="1"/>
              <a:t>48</a:t>
            </a:fld>
            <a:endParaRPr lang="en-US" altLang="el-GR" sz="1200" baseline="0" smtClean="0"/>
          </a:p>
        </p:txBody>
      </p:sp>
      <p:sp>
        <p:nvSpPr>
          <p:cNvPr id="921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l-GR" dirty="0" smtClean="0"/>
              <a:t> See pr16-14.cpp ,  pr16-15.cpp,  pr16-16.cpp,  pr16-17.cpp, and pr16-18.cpp</a:t>
            </a:r>
          </a:p>
          <a:p>
            <a:pPr eaLnBrk="1" hangingPunct="1"/>
            <a:endParaRPr lang="en-US" altLang="el-GR" dirty="0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984DD573-3097-4F0B-9336-DDEB026AFEDC}" type="slidenum">
              <a:rPr lang="en-US" altLang="el-GR" sz="1200" baseline="0" smtClean="0"/>
              <a:pPr eaLnBrk="1" hangingPunct="1"/>
              <a:t>49</a:t>
            </a:fld>
            <a:endParaRPr lang="en-US" altLang="el-GR" sz="1200" baseline="0" smtClean="0"/>
          </a:p>
        </p:txBody>
      </p:sp>
      <p:sp>
        <p:nvSpPr>
          <p:cNvPr id="931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l-GR" smtClean="0"/>
              <a:t>See pr16-16.cpp</a:t>
            </a: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457D9F0C-6DA0-4041-AC96-245F7AAA14E1}" type="slidenum">
              <a:rPr lang="en-US" altLang="el-GR" sz="1200" baseline="0" smtClean="0"/>
              <a:pPr eaLnBrk="1" hangingPunct="1"/>
              <a:t>50</a:t>
            </a:fld>
            <a:endParaRPr lang="en-US" altLang="el-GR" sz="1200" baseline="0" smtClean="0"/>
          </a:p>
        </p:txBody>
      </p:sp>
      <p:sp>
        <p:nvSpPr>
          <p:cNvPr id="942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l-GR" smtClean="0"/>
              <a:t>See pr16-14.cpp</a:t>
            </a: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27576836-0828-43F6-A3CF-D4152704C347}" type="slidenum">
              <a:rPr lang="en-US" altLang="el-GR" sz="1200" baseline="0" smtClean="0"/>
              <a:pPr eaLnBrk="1" hangingPunct="1"/>
              <a:t>51</a:t>
            </a:fld>
            <a:endParaRPr lang="en-US" altLang="el-GR" sz="1200" baseline="0" smtClean="0"/>
          </a:p>
        </p:txBody>
      </p:sp>
      <p:sp>
        <p:nvSpPr>
          <p:cNvPr id="952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l-GR" smtClean="0"/>
              <a:t> 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77907FF8-C6AD-410F-89F0-BA160EC404B5}" type="slidenum">
              <a:rPr lang="en-US" altLang="el-GR" sz="1200" baseline="0" smtClean="0"/>
              <a:pPr eaLnBrk="1" hangingPunct="1"/>
              <a:t>9</a:t>
            </a:fld>
            <a:endParaRPr lang="en-US" altLang="el-GR" sz="1200" baseline="0" smtClean="0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l-GR" smtClean="0"/>
              <a:t>See pr16-06.cpp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F1317EE4-85D0-42B1-B24F-CD7BADE581A9}" type="slidenum">
              <a:rPr lang="en-US" altLang="el-GR" sz="1200" baseline="0" smtClean="0"/>
              <a:pPr eaLnBrk="1" hangingPunct="1"/>
              <a:t>10</a:t>
            </a:fld>
            <a:endParaRPr lang="en-US" altLang="el-GR" sz="1200" baseline="0" smtClean="0"/>
          </a:p>
        </p:txBody>
      </p:sp>
      <p:sp>
        <p:nvSpPr>
          <p:cNvPr id="71683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altLang="el-GR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ED53043B-E766-45A4-9A64-DBF2996C0DC6}" type="slidenum">
              <a:rPr lang="en-US" altLang="el-GR" sz="1200" baseline="0" smtClean="0"/>
              <a:pPr eaLnBrk="1" hangingPunct="1"/>
              <a:t>11</a:t>
            </a:fld>
            <a:endParaRPr lang="en-US" altLang="el-GR" sz="1200" baseline="0" smtClean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l-GR" smtClean="0"/>
              <a:t>See pr16-07.cpp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9709F9ED-8856-4CB5-A401-F3B82A5E9191}" type="slidenum">
              <a:rPr lang="en-US" altLang="el-GR" sz="1200" baseline="0" smtClean="0"/>
              <a:pPr eaLnBrk="1" hangingPunct="1"/>
              <a:t>12</a:t>
            </a:fld>
            <a:endParaRPr lang="en-US" altLang="el-GR" sz="1200" baseline="0" smtClean="0"/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l-GR" smtClean="0"/>
              <a:t> 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A5A26F7E-5DFD-4231-9E7C-9178FDC2BFCA}" type="slidenum">
              <a:rPr lang="en-US" altLang="el-GR" sz="1200" baseline="0" smtClean="0"/>
              <a:pPr eaLnBrk="1" hangingPunct="1"/>
              <a:t>13</a:t>
            </a:fld>
            <a:endParaRPr lang="en-US" altLang="el-GR" sz="1200" baseline="0" smtClean="0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r>
              <a:rPr lang="en-US" altLang="el-GR" smtClean="0"/>
              <a:t> See pr16-08.cpp and pr16-09.cpp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DejaVu Sans" pitchFamily="34" charset="2"/>
                <a:cs typeface="DejaVu Sans" pitchFamily="34" charset="2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DejaVu Sans" pitchFamily="34" charset="2"/>
                <a:cs typeface="DejaVu Sans" pitchFamily="34" charset="2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DejaVu Sans" pitchFamily="34" charset="2"/>
                <a:cs typeface="DejaVu Sans" pitchFamily="34" charset="2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DejaVu Sans" pitchFamily="34" charset="2"/>
                <a:cs typeface="DejaVu Sans" pitchFamily="34" charset="2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DejaVu Sans" pitchFamily="34" charset="2"/>
                <a:cs typeface="DejaVu Sans" pitchFamily="34" charset="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DejaVu Sans" pitchFamily="34" charset="2"/>
                <a:cs typeface="DejaVu Sans" pitchFamily="34" charset="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DejaVu Sans" pitchFamily="34" charset="2"/>
                <a:cs typeface="DejaVu Sans" pitchFamily="34" charset="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DejaVu Sans" pitchFamily="34" charset="2"/>
                <a:cs typeface="DejaVu Sans" pitchFamily="34" charset="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DejaVu Sans" pitchFamily="34" charset="2"/>
                <a:cs typeface="DejaVu Sans" pitchFamily="34" charset="2"/>
              </a:defRPr>
            </a:lvl9pPr>
          </a:lstStyle>
          <a:p>
            <a:pPr eaLnBrk="1" hangingPunct="1"/>
            <a:fld id="{42DCB902-6138-49F6-9E75-F12B12F1C2FD}" type="slidenum">
              <a:rPr lang="en-US" altLang="el-GR" sz="1200">
                <a:solidFill>
                  <a:srgbClr val="000000"/>
                </a:solidFill>
              </a:rPr>
              <a:pPr eaLnBrk="1" hangingPunct="1"/>
              <a:t>15</a:t>
            </a:fld>
            <a:endParaRPr lang="en-US" altLang="el-GR" sz="1200">
              <a:solidFill>
                <a:srgbClr val="000000"/>
              </a:solidFill>
            </a:endParaRPr>
          </a:p>
        </p:txBody>
      </p:sp>
      <p:sp>
        <p:nvSpPr>
          <p:cNvPr id="76803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76804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l-GR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DejaVu Sans" pitchFamily="34" charset="2"/>
                <a:cs typeface="DejaVu Sans" pitchFamily="34" charset="2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DejaVu Sans" pitchFamily="34" charset="2"/>
                <a:cs typeface="DejaVu Sans" pitchFamily="34" charset="2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DejaVu Sans" pitchFamily="34" charset="2"/>
                <a:cs typeface="DejaVu Sans" pitchFamily="34" charset="2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DejaVu Sans" pitchFamily="34" charset="2"/>
                <a:cs typeface="DejaVu Sans" pitchFamily="34" charset="2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DejaVu Sans" pitchFamily="34" charset="2"/>
                <a:cs typeface="DejaVu Sans" pitchFamily="34" charset="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DejaVu Sans" pitchFamily="34" charset="2"/>
                <a:cs typeface="DejaVu Sans" pitchFamily="34" charset="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DejaVu Sans" pitchFamily="34" charset="2"/>
                <a:cs typeface="DejaVu Sans" pitchFamily="34" charset="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DejaVu Sans" pitchFamily="34" charset="2"/>
                <a:cs typeface="DejaVu Sans" pitchFamily="34" charset="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DejaVu Sans" pitchFamily="34" charset="2"/>
                <a:cs typeface="DejaVu Sans" pitchFamily="34" charset="2"/>
              </a:defRPr>
            </a:lvl9pPr>
          </a:lstStyle>
          <a:p>
            <a:pPr eaLnBrk="1" hangingPunct="1"/>
            <a:fld id="{D0CAE6F7-D868-4A17-B6D8-1CFCF03F1D82}" type="slidenum">
              <a:rPr lang="en-US" altLang="el-GR" sz="1200">
                <a:solidFill>
                  <a:srgbClr val="000000"/>
                </a:solidFill>
              </a:rPr>
              <a:pPr eaLnBrk="1" hangingPunct="1"/>
              <a:t>17</a:t>
            </a:fld>
            <a:endParaRPr lang="en-US" altLang="el-GR" sz="1200">
              <a:solidFill>
                <a:srgbClr val="000000"/>
              </a:solidFill>
            </a:endParaRPr>
          </a:p>
        </p:txBody>
      </p:sp>
      <p:sp>
        <p:nvSpPr>
          <p:cNvPr id="77827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77828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l-G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4070E-E480-4924-9A37-74771A5BD069}" type="datetime1">
              <a:rPr lang="en-US" smtClean="0"/>
              <a:t>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875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DF8FC-0515-4D0F-898F-A1565E74A8BE}" type="datetime1">
              <a:rPr lang="en-US" smtClean="0"/>
              <a:t>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1564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D208B-092B-4EA9-AE5F-B9D8719A5403}" type="datetime1">
              <a:rPr lang="en-US" smtClean="0"/>
              <a:t>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540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C866D-C864-43A7-9707-FB5869E6AE84}" type="datetime1">
              <a:rPr lang="en-US" smtClean="0"/>
              <a:t>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4447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E863E-E675-4030-9B70-1BE95B71A181}" type="datetime1">
              <a:rPr lang="en-US" smtClean="0"/>
              <a:t>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456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65066-D89B-4A27-BC31-860DCE8520AC}" type="datetime1">
              <a:rPr lang="en-US" smtClean="0"/>
              <a:t>1/13/2019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305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99146-91A6-4F34-B420-3EC49ED7562B}" type="datetime1">
              <a:rPr lang="en-US" smtClean="0"/>
              <a:t>1/13/2019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9883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2BB52-ED9A-46D8-94F0-EAF44CBDD674}" type="datetime1">
              <a:rPr lang="en-US" smtClean="0"/>
              <a:t>1/13/2019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303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50C56-A3F9-45D3-A767-585BE4F19CB7}" type="datetime1">
              <a:rPr lang="en-US" smtClean="0"/>
              <a:t>1/13/2019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778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A9CF8-5720-4919-8D1B-276A6254858C}" type="datetime1">
              <a:rPr lang="en-US" smtClean="0"/>
              <a:t>1/13/2019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313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1848D-0EFA-45B9-909A-B1B5471A3C67}" type="datetime1">
              <a:rPr lang="en-US" smtClean="0"/>
              <a:t>1/13/2019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344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EACCC3-781A-4D63-8CAA-6FF7E5F64DD7}" type="datetime1">
              <a:rPr lang="en-US" smtClean="0"/>
              <a:t>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112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gi.com/tech/stl/" TargetMode="Externa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609601"/>
            <a:ext cx="7772400" cy="914400"/>
          </a:xfrm>
        </p:spPr>
        <p:txBody>
          <a:bodyPr/>
          <a:lstStyle/>
          <a:p>
            <a:r>
              <a:rPr lang="en-US" dirty="0" smtClean="0"/>
              <a:t>Templates &amp; STL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1752600"/>
            <a:ext cx="7086600" cy="4267200"/>
          </a:xfrm>
        </p:spPr>
        <p:txBody>
          <a:bodyPr/>
          <a:lstStyle/>
          <a:p>
            <a:pPr marL="514350" indent="-514350" algn="l">
              <a:buAutoNum type="arabicPeriod"/>
            </a:pPr>
            <a:r>
              <a:rPr lang="en-US" dirty="0" smtClean="0">
                <a:solidFill>
                  <a:srgbClr val="0070C0"/>
                </a:solidFill>
              </a:rPr>
              <a:t>Generic Programming</a:t>
            </a:r>
          </a:p>
          <a:p>
            <a:pPr marL="514350" indent="-514350" algn="l">
              <a:buAutoNum type="arabicPeriod"/>
            </a:pPr>
            <a:r>
              <a:rPr lang="en-US" dirty="0" smtClean="0">
                <a:solidFill>
                  <a:srgbClr val="0070C0"/>
                </a:solidFill>
              </a:rPr>
              <a:t>C++ Templates</a:t>
            </a:r>
          </a:p>
          <a:p>
            <a:pPr marL="514350" indent="-514350" algn="l">
              <a:buAutoNum type="arabicPeriod"/>
            </a:pPr>
            <a:r>
              <a:rPr lang="en-US" dirty="0" smtClean="0">
                <a:solidFill>
                  <a:srgbClr val="0070C0"/>
                </a:solidFill>
              </a:rPr>
              <a:t>Function Templates</a:t>
            </a:r>
          </a:p>
          <a:p>
            <a:pPr marL="514350" indent="-514350" algn="l">
              <a:buAutoNum type="arabicPeriod"/>
            </a:pPr>
            <a:r>
              <a:rPr lang="en-US" dirty="0" smtClean="0">
                <a:solidFill>
                  <a:srgbClr val="0070C0"/>
                </a:solidFill>
              </a:rPr>
              <a:t>Class Templates</a:t>
            </a:r>
          </a:p>
          <a:p>
            <a:pPr marL="514350" indent="-514350" algn="l">
              <a:buAutoNum type="arabicPeriod"/>
            </a:pPr>
            <a:r>
              <a:rPr lang="en-US" dirty="0" smtClean="0">
                <a:solidFill>
                  <a:srgbClr val="0070C0"/>
                </a:solidFill>
              </a:rPr>
              <a:t>Standard Template Library (STL)</a:t>
            </a:r>
          </a:p>
          <a:p>
            <a:pPr marL="514350" indent="-514350" algn="l">
              <a:buAutoNum type="arabicPeriod"/>
            </a:pPr>
            <a:r>
              <a:rPr lang="en-US" dirty="0" smtClean="0">
                <a:solidFill>
                  <a:srgbClr val="0070C0"/>
                </a:solidFill>
              </a:rPr>
              <a:t>Vectors</a:t>
            </a:r>
          </a:p>
          <a:p>
            <a:pPr marL="514350" indent="-514350" algn="l">
              <a:buAutoNum type="arabicPeriod"/>
            </a:pPr>
            <a:r>
              <a:rPr lang="en-US" dirty="0" smtClean="0">
                <a:solidFill>
                  <a:srgbClr val="0070C0"/>
                </a:solidFill>
              </a:rPr>
              <a:t>Iterators</a:t>
            </a:r>
          </a:p>
          <a:p>
            <a:pPr marL="514350" indent="-514350" algn="l">
              <a:buAutoNum type="arabicPeriod"/>
            </a:pPr>
            <a:endParaRPr lang="el-GR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886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l-GR" dirty="0" smtClean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24000"/>
            <a:ext cx="8229600" cy="4648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ct val="0"/>
              </a:spcBef>
              <a:spcAft>
                <a:spcPct val="30000"/>
              </a:spcAft>
              <a:buFontTx/>
              <a:buNone/>
            </a:pPr>
            <a:r>
              <a:rPr lang="en-US" altLang="el-GR" sz="2800" dirty="0" smtClean="0"/>
              <a:t>	Two functions that differ only in the type of the data they manipulate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2400" dirty="0" smtClean="0"/>
              <a:t>    </a:t>
            </a:r>
            <a:r>
              <a:rPr lang="en-US" altLang="el-GR" sz="2800" b="1" dirty="0" smtClean="0">
                <a:solidFill>
                  <a:srgbClr val="3D8963"/>
                </a:solidFill>
                <a:latin typeface="Courier New" pitchFamily="49" charset="0"/>
              </a:rPr>
              <a:t>void swap(</a:t>
            </a:r>
            <a:r>
              <a:rPr lang="en-US" altLang="el-GR" sz="2800" b="1" dirty="0" err="1" smtClean="0">
                <a:solidFill>
                  <a:schemeClr val="accent2"/>
                </a:solidFill>
                <a:latin typeface="Courier New" pitchFamily="49" charset="0"/>
              </a:rPr>
              <a:t>int</a:t>
            </a:r>
            <a:r>
              <a:rPr lang="en-US" altLang="el-GR" sz="2800" b="1" dirty="0" smtClean="0">
                <a:solidFill>
                  <a:srgbClr val="3D8963"/>
                </a:solidFill>
                <a:latin typeface="Courier New" pitchFamily="49" charset="0"/>
              </a:rPr>
              <a:t> &amp;x, </a:t>
            </a:r>
            <a:r>
              <a:rPr lang="en-US" altLang="el-GR" sz="2800" b="1" dirty="0" err="1" smtClean="0">
                <a:solidFill>
                  <a:schemeClr val="accent2"/>
                </a:solidFill>
                <a:latin typeface="Courier New" pitchFamily="49" charset="0"/>
              </a:rPr>
              <a:t>int</a:t>
            </a:r>
            <a:r>
              <a:rPr lang="en-US" altLang="el-GR" sz="2800" b="1" dirty="0" smtClean="0">
                <a:solidFill>
                  <a:srgbClr val="3D8963"/>
                </a:solidFill>
                <a:latin typeface="Courier New" pitchFamily="49" charset="0"/>
              </a:rPr>
              <a:t> &amp;y)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el-GR" sz="2800" b="1" dirty="0" smtClean="0">
                <a:solidFill>
                  <a:srgbClr val="3D8963"/>
                </a:solidFill>
                <a:latin typeface="Courier New" pitchFamily="49" charset="0"/>
              </a:rPr>
              <a:t>  { </a:t>
            </a:r>
            <a:r>
              <a:rPr lang="en-US" altLang="el-GR" sz="2800" b="1" dirty="0" err="1" smtClean="0">
                <a:solidFill>
                  <a:schemeClr val="accent2"/>
                </a:solidFill>
                <a:latin typeface="Courier New" pitchFamily="49" charset="0"/>
              </a:rPr>
              <a:t>int</a:t>
            </a:r>
            <a:r>
              <a:rPr lang="en-US" altLang="el-GR" sz="2800" b="1" dirty="0" smtClean="0">
                <a:solidFill>
                  <a:srgbClr val="3D8963"/>
                </a:solidFill>
                <a:latin typeface="Courier New" pitchFamily="49" charset="0"/>
              </a:rPr>
              <a:t> temp = x; x = y; 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el-GR" sz="2800" b="1" dirty="0" smtClean="0">
                <a:solidFill>
                  <a:srgbClr val="3D8963"/>
                </a:solidFill>
                <a:latin typeface="Courier New" pitchFamily="49" charset="0"/>
              </a:rPr>
              <a:t>    y = temp;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el-GR" sz="2800" b="1" dirty="0" smtClean="0">
                <a:solidFill>
                  <a:srgbClr val="3D8963"/>
                </a:solidFill>
                <a:latin typeface="Courier New" pitchFamily="49" charset="0"/>
              </a:rPr>
              <a:t>  }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en-US" altLang="el-GR" sz="2800" b="1" dirty="0" smtClean="0">
              <a:solidFill>
                <a:srgbClr val="3D8963"/>
              </a:solidFill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el-GR" sz="2400" b="1" dirty="0" smtClean="0">
                <a:solidFill>
                  <a:srgbClr val="3D8963"/>
                </a:solidFill>
                <a:latin typeface="Courier New" pitchFamily="49" charset="0"/>
              </a:rPr>
              <a:t>  </a:t>
            </a:r>
            <a:r>
              <a:rPr lang="en-US" altLang="el-GR" sz="2800" b="1" dirty="0" smtClean="0">
                <a:solidFill>
                  <a:srgbClr val="3D8963"/>
                </a:solidFill>
                <a:latin typeface="Courier New" pitchFamily="49" charset="0"/>
              </a:rPr>
              <a:t>void swap(</a:t>
            </a:r>
            <a:r>
              <a:rPr lang="en-US" altLang="el-GR" sz="2800" b="1" dirty="0" smtClean="0">
                <a:solidFill>
                  <a:schemeClr val="accent2"/>
                </a:solidFill>
                <a:latin typeface="Courier New" pitchFamily="49" charset="0"/>
              </a:rPr>
              <a:t>char</a:t>
            </a:r>
            <a:r>
              <a:rPr lang="en-US" altLang="el-GR" sz="2800" b="1" dirty="0" smtClean="0">
                <a:solidFill>
                  <a:srgbClr val="3D8963"/>
                </a:solidFill>
                <a:latin typeface="Courier New" pitchFamily="49" charset="0"/>
              </a:rPr>
              <a:t> &amp;x, </a:t>
            </a:r>
            <a:r>
              <a:rPr lang="en-US" altLang="el-GR" sz="2800" b="1" dirty="0" smtClean="0">
                <a:solidFill>
                  <a:schemeClr val="accent2"/>
                </a:solidFill>
                <a:latin typeface="Courier New" pitchFamily="49" charset="0"/>
              </a:rPr>
              <a:t>char</a:t>
            </a:r>
            <a:r>
              <a:rPr lang="en-US" altLang="el-GR" sz="2800" b="1" dirty="0" smtClean="0">
                <a:solidFill>
                  <a:srgbClr val="3D8963"/>
                </a:solidFill>
                <a:latin typeface="Courier New" pitchFamily="49" charset="0"/>
              </a:rPr>
              <a:t> &amp;y)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el-GR" sz="2800" b="1" dirty="0" smtClean="0">
                <a:solidFill>
                  <a:srgbClr val="3D8963"/>
                </a:solidFill>
                <a:latin typeface="Courier New" pitchFamily="49" charset="0"/>
              </a:rPr>
              <a:t>  { </a:t>
            </a:r>
            <a:r>
              <a:rPr lang="en-US" altLang="el-GR" sz="2800" b="1" dirty="0" smtClean="0">
                <a:solidFill>
                  <a:schemeClr val="accent2"/>
                </a:solidFill>
                <a:latin typeface="Courier New" pitchFamily="49" charset="0"/>
              </a:rPr>
              <a:t>char</a:t>
            </a:r>
            <a:r>
              <a:rPr lang="en-US" altLang="el-GR" sz="2800" b="1" dirty="0" smtClean="0">
                <a:solidFill>
                  <a:srgbClr val="3D8963"/>
                </a:solidFill>
                <a:latin typeface="Courier New" pitchFamily="49" charset="0"/>
              </a:rPr>
              <a:t> temp = x; x = y; 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el-GR" sz="2800" b="1" dirty="0" smtClean="0">
                <a:solidFill>
                  <a:srgbClr val="3D8963"/>
                </a:solidFill>
                <a:latin typeface="Courier New" pitchFamily="49" charset="0"/>
              </a:rPr>
              <a:t>    y = temp;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el-GR" sz="2800" b="1" dirty="0" smtClean="0">
                <a:solidFill>
                  <a:srgbClr val="3D8963"/>
                </a:solidFill>
                <a:latin typeface="Courier New" pitchFamily="49" charset="0"/>
              </a:rPr>
              <a:t>  }</a:t>
            </a:r>
            <a:endParaRPr lang="en-US" altLang="el-GR" sz="240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95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 smtClean="0"/>
              <a:t>A </a:t>
            </a:r>
            <a:r>
              <a:rPr lang="en-US" altLang="el-GR" b="1" smtClean="0">
                <a:latin typeface="Courier New" pitchFamily="49" charset="0"/>
              </a:rPr>
              <a:t>swap</a:t>
            </a:r>
            <a:r>
              <a:rPr lang="en-US" altLang="el-GR" smtClean="0"/>
              <a:t> Template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l-GR" sz="3600" smtClean="0"/>
              <a:t>	</a:t>
            </a:r>
            <a:r>
              <a:rPr lang="en-US" altLang="el-GR" smtClean="0"/>
              <a:t>The logic of both functions can be captured with one template function definition</a:t>
            </a:r>
          </a:p>
          <a:p>
            <a:pPr eaLnBrk="1" hangingPunct="1">
              <a:buFontTx/>
              <a:buNone/>
            </a:pPr>
            <a:r>
              <a:rPr lang="en-US" altLang="el-GR" sz="3600" smtClean="0"/>
              <a:t>      </a:t>
            </a:r>
            <a:r>
              <a:rPr lang="en-US" altLang="el-GR" b="1" smtClean="0">
                <a:solidFill>
                  <a:srgbClr val="3D8963"/>
                </a:solidFill>
                <a:latin typeface="Courier New" pitchFamily="49" charset="0"/>
              </a:rPr>
              <a:t>template&lt;class </a:t>
            </a:r>
            <a:r>
              <a:rPr lang="en-US" altLang="el-GR" b="1" smtClean="0">
                <a:solidFill>
                  <a:schemeClr val="accent2"/>
                </a:solidFill>
                <a:latin typeface="Courier New" pitchFamily="49" charset="0"/>
              </a:rPr>
              <a:t>T</a:t>
            </a:r>
            <a:r>
              <a:rPr lang="en-US" altLang="el-GR" b="1" smtClean="0">
                <a:solidFill>
                  <a:srgbClr val="3D8963"/>
                </a:solidFill>
                <a:latin typeface="Courier New" pitchFamily="49" charset="0"/>
              </a:rPr>
              <a:t>&gt;</a:t>
            </a:r>
          </a:p>
          <a:p>
            <a:pPr eaLnBrk="1" hangingPunct="1">
              <a:buFontTx/>
              <a:buNone/>
            </a:pPr>
            <a:r>
              <a:rPr lang="en-US" altLang="el-GR" b="1" smtClean="0">
                <a:solidFill>
                  <a:srgbClr val="3D8963"/>
                </a:solidFill>
                <a:latin typeface="Courier New" pitchFamily="49" charset="0"/>
              </a:rPr>
              <a:t>   void swap(</a:t>
            </a:r>
            <a:r>
              <a:rPr lang="en-US" altLang="el-GR" b="1" smtClean="0">
                <a:solidFill>
                  <a:schemeClr val="accent2"/>
                </a:solidFill>
                <a:latin typeface="Courier New" pitchFamily="49" charset="0"/>
              </a:rPr>
              <a:t>T</a:t>
            </a:r>
            <a:r>
              <a:rPr lang="en-US" altLang="el-GR" b="1" smtClean="0">
                <a:solidFill>
                  <a:srgbClr val="3D8963"/>
                </a:solidFill>
                <a:latin typeface="Courier New" pitchFamily="49" charset="0"/>
              </a:rPr>
              <a:t> &amp;x, </a:t>
            </a:r>
            <a:r>
              <a:rPr lang="en-US" altLang="el-GR" b="1" smtClean="0">
                <a:solidFill>
                  <a:schemeClr val="accent2"/>
                </a:solidFill>
                <a:latin typeface="Courier New" pitchFamily="49" charset="0"/>
              </a:rPr>
              <a:t>T </a:t>
            </a:r>
            <a:r>
              <a:rPr lang="en-US" altLang="el-GR" b="1" smtClean="0">
                <a:solidFill>
                  <a:srgbClr val="3D8963"/>
                </a:solidFill>
                <a:latin typeface="Courier New" pitchFamily="49" charset="0"/>
              </a:rPr>
              <a:t>&amp;y)</a:t>
            </a:r>
          </a:p>
          <a:p>
            <a:pPr eaLnBrk="1" hangingPunct="1">
              <a:buFontTx/>
              <a:buNone/>
            </a:pPr>
            <a:r>
              <a:rPr lang="en-US" altLang="el-GR" b="1" smtClean="0">
                <a:solidFill>
                  <a:srgbClr val="3D8963"/>
                </a:solidFill>
                <a:latin typeface="Courier New" pitchFamily="49" charset="0"/>
              </a:rPr>
              <a:t>   { </a:t>
            </a:r>
            <a:r>
              <a:rPr lang="en-US" altLang="el-GR" b="1" smtClean="0">
                <a:solidFill>
                  <a:schemeClr val="accent2"/>
                </a:solidFill>
                <a:latin typeface="Courier New" pitchFamily="49" charset="0"/>
              </a:rPr>
              <a:t>T</a:t>
            </a:r>
            <a:r>
              <a:rPr lang="en-US" altLang="el-GR" b="1" smtClean="0">
                <a:solidFill>
                  <a:srgbClr val="3D8963"/>
                </a:solidFill>
                <a:latin typeface="Courier New" pitchFamily="49" charset="0"/>
              </a:rPr>
              <a:t> temp = x; x = y; </a:t>
            </a:r>
          </a:p>
          <a:p>
            <a:pPr eaLnBrk="1" hangingPunct="1">
              <a:buFontTx/>
              <a:buNone/>
            </a:pPr>
            <a:r>
              <a:rPr lang="en-US" altLang="el-GR" b="1" smtClean="0">
                <a:solidFill>
                  <a:srgbClr val="3D8963"/>
                </a:solidFill>
                <a:latin typeface="Courier New" pitchFamily="49" charset="0"/>
              </a:rPr>
              <a:t>     y = temp;</a:t>
            </a:r>
          </a:p>
          <a:p>
            <a:pPr eaLnBrk="1" hangingPunct="1">
              <a:buFontTx/>
              <a:buNone/>
            </a:pPr>
            <a:r>
              <a:rPr lang="en-US" altLang="el-GR" b="1" smtClean="0">
                <a:solidFill>
                  <a:srgbClr val="3D8963"/>
                </a:solidFill>
                <a:latin typeface="Courier New" pitchFamily="49" charset="0"/>
              </a:rPr>
              <a:t>   }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303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 smtClean="0"/>
              <a:t>Using a Template Function</a:t>
            </a:r>
          </a:p>
        </p:txBody>
      </p:sp>
      <p:sp>
        <p:nvSpPr>
          <p:cNvPr id="27651" name="Rectangle 10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</a:pPr>
            <a:r>
              <a:rPr lang="en-US" altLang="el-GR" sz="2800" dirty="0" smtClean="0"/>
              <a:t>When a function defined by a template is called, the compiler creates the actual definition from the template by inferring the type of the type parameters from the arguments in the call: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buFontTx/>
              <a:buNone/>
            </a:pPr>
            <a:r>
              <a:rPr lang="en-US" altLang="el-GR" sz="2800" dirty="0" smtClean="0"/>
              <a:t>       </a:t>
            </a:r>
            <a:r>
              <a:rPr lang="en-US" altLang="el-GR" sz="2800" b="1" dirty="0" err="1" smtClean="0">
                <a:solidFill>
                  <a:srgbClr val="3D8963"/>
                </a:solidFill>
                <a:latin typeface="Courier New" pitchFamily="49" charset="0"/>
              </a:rPr>
              <a:t>int</a:t>
            </a:r>
            <a:r>
              <a:rPr lang="en-US" altLang="el-GR" sz="2800" b="1" dirty="0" smtClean="0">
                <a:solidFill>
                  <a:srgbClr val="3D8963"/>
                </a:solidFill>
                <a:latin typeface="Courier New" pitchFamily="49" charset="0"/>
              </a:rPr>
              <a:t> </a:t>
            </a:r>
            <a:r>
              <a:rPr lang="en-US" altLang="el-GR" sz="2800" b="1" dirty="0" err="1" smtClean="0">
                <a:solidFill>
                  <a:srgbClr val="3D8963"/>
                </a:solidFill>
                <a:latin typeface="Courier New" pitchFamily="49" charset="0"/>
              </a:rPr>
              <a:t>i</a:t>
            </a:r>
            <a:r>
              <a:rPr lang="en-US" altLang="el-GR" sz="2800" b="1" dirty="0" smtClean="0">
                <a:solidFill>
                  <a:srgbClr val="3D8963"/>
                </a:solidFill>
                <a:latin typeface="Courier New" pitchFamily="49" charset="0"/>
              </a:rPr>
              <a:t> = 1, j = 2;</a:t>
            </a:r>
            <a:r>
              <a:rPr lang="en-US" altLang="el-GR" sz="2800" dirty="0" smtClean="0"/>
              <a:t>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buFontTx/>
              <a:buNone/>
            </a:pPr>
            <a:r>
              <a:rPr lang="en-US" altLang="el-GR" sz="2800" dirty="0" smtClean="0"/>
              <a:t>       </a:t>
            </a:r>
            <a:r>
              <a:rPr lang="en-US" altLang="el-GR" sz="2800" b="1" dirty="0" smtClean="0">
                <a:solidFill>
                  <a:srgbClr val="3D8963"/>
                </a:solidFill>
                <a:latin typeface="Courier New" pitchFamily="49" charset="0"/>
              </a:rPr>
              <a:t>swap(</a:t>
            </a:r>
            <a:r>
              <a:rPr lang="en-US" altLang="el-GR" sz="2800" b="1" dirty="0" err="1" smtClean="0">
                <a:solidFill>
                  <a:srgbClr val="3D8963"/>
                </a:solidFill>
                <a:latin typeface="Courier New" pitchFamily="49" charset="0"/>
              </a:rPr>
              <a:t>i,j</a:t>
            </a:r>
            <a:r>
              <a:rPr lang="en-US" altLang="el-GR" sz="2800" b="1" dirty="0" smtClean="0">
                <a:solidFill>
                  <a:srgbClr val="3D8963"/>
                </a:solidFill>
                <a:latin typeface="Courier New" pitchFamily="49" charset="0"/>
              </a:rPr>
              <a:t>);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</a:pPr>
            <a:r>
              <a:rPr lang="en-US" altLang="el-GR" sz="2800" dirty="0" smtClean="0"/>
              <a:t>This code makes the compiler instantiate the template with type </a:t>
            </a:r>
            <a:r>
              <a:rPr lang="en-US" altLang="el-GR" sz="2800" b="1" dirty="0" err="1" smtClean="0">
                <a:solidFill>
                  <a:srgbClr val="3D8963"/>
                </a:solidFill>
                <a:latin typeface="Courier New" pitchFamily="49" charset="0"/>
              </a:rPr>
              <a:t>int</a:t>
            </a:r>
            <a:r>
              <a:rPr lang="en-US" altLang="el-GR" sz="2800" dirty="0" smtClean="0"/>
              <a:t> in place of the type parameter </a:t>
            </a:r>
            <a:r>
              <a:rPr lang="en-US" altLang="el-GR" sz="2800" b="1" dirty="0" smtClean="0">
                <a:solidFill>
                  <a:srgbClr val="3D8963"/>
                </a:solidFill>
                <a:latin typeface="Courier New" pitchFamily="49" charset="0"/>
              </a:rPr>
              <a:t>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33E028-E9A6-4F96-AFDB-C1E7C203C914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0316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 smtClean="0"/>
              <a:t>Function Template Notes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81200"/>
            <a:ext cx="80010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l-GR" smtClean="0"/>
              <a:t>A function template is a pattern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l-GR" smtClean="0"/>
              <a:t>No actual code is generated until the function named in the template is called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l-GR" smtClean="0"/>
              <a:t>A function template uses no memory 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r>
              <a:rPr lang="en-US" altLang="el-GR" smtClean="0"/>
              <a:t>When passing a class object to a function template, ensure that all operators referred to in the template are defined or overloaded in the class definition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F9A33D-2C23-4E96-88FB-1A12D4A2F9F3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3712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8686800" cy="533400"/>
          </a:xfrm>
        </p:spPr>
        <p:txBody>
          <a:bodyPr>
            <a:normAutofit fontScale="90000"/>
          </a:bodyPr>
          <a:lstStyle/>
          <a:p>
            <a:r>
              <a:rPr lang="en-US" altLang="el-GR" sz="3200"/>
              <a:t>Introduction to Function Templates</a:t>
            </a:r>
          </a:p>
        </p:txBody>
      </p:sp>
      <p:sp>
        <p:nvSpPr>
          <p:cNvPr id="171011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152400" y="762000"/>
            <a:ext cx="3733800" cy="5181600"/>
          </a:xfrm>
        </p:spPr>
        <p:txBody>
          <a:bodyPr>
            <a:normAutofit lnSpcReduction="10000"/>
          </a:bodyPr>
          <a:lstStyle/>
          <a:p>
            <a:pPr>
              <a:buFontTx/>
              <a:buNone/>
            </a:pPr>
            <a:r>
              <a:rPr lang="en-US" altLang="el-GR" sz="1800" b="1">
                <a:solidFill>
                  <a:srgbClr val="0000CC"/>
                </a:solidFill>
                <a:latin typeface="Courier New" pitchFamily="49" charset="0"/>
              </a:rPr>
              <a:t>template &lt;typename T&gt;</a:t>
            </a:r>
          </a:p>
          <a:p>
            <a:pPr>
              <a:buFontTx/>
              <a:buNone/>
            </a:pPr>
            <a:r>
              <a:rPr lang="en-US" altLang="el-GR" sz="1800" b="1">
                <a:solidFill>
                  <a:srgbClr val="0000CC"/>
                </a:solidFill>
                <a:latin typeface="Courier New" pitchFamily="49" charset="0"/>
              </a:rPr>
              <a:t>void swap(T &amp;lhs,</a:t>
            </a:r>
          </a:p>
          <a:p>
            <a:pPr>
              <a:buFontTx/>
              <a:buNone/>
            </a:pPr>
            <a:r>
              <a:rPr lang="en-US" altLang="el-GR" sz="1800" b="1">
                <a:solidFill>
                  <a:srgbClr val="0000CC"/>
                </a:solidFill>
                <a:latin typeface="Courier New" pitchFamily="49" charset="0"/>
              </a:rPr>
              <a:t>          T &amp;rhs) {</a:t>
            </a:r>
          </a:p>
          <a:p>
            <a:pPr>
              <a:buFontTx/>
              <a:buNone/>
            </a:pPr>
            <a:r>
              <a:rPr lang="en-US" altLang="el-GR" sz="1800" b="1">
                <a:solidFill>
                  <a:srgbClr val="0000CC"/>
                </a:solidFill>
                <a:latin typeface="Courier New" pitchFamily="49" charset="0"/>
              </a:rPr>
              <a:t>  T temp = lhs;</a:t>
            </a:r>
          </a:p>
          <a:p>
            <a:pPr>
              <a:buFontTx/>
              <a:buNone/>
            </a:pPr>
            <a:r>
              <a:rPr lang="en-US" altLang="el-GR" sz="1800" b="1">
                <a:solidFill>
                  <a:srgbClr val="0000CC"/>
                </a:solidFill>
                <a:latin typeface="Courier New" pitchFamily="49" charset="0"/>
              </a:rPr>
              <a:t>  lhs = rhs;</a:t>
            </a:r>
          </a:p>
          <a:p>
            <a:pPr>
              <a:buFontTx/>
              <a:buNone/>
            </a:pPr>
            <a:r>
              <a:rPr lang="en-US" altLang="el-GR" sz="1800" b="1">
                <a:solidFill>
                  <a:srgbClr val="0000CC"/>
                </a:solidFill>
                <a:latin typeface="Courier New" pitchFamily="49" charset="0"/>
              </a:rPr>
              <a:t>  rhs = temp;</a:t>
            </a:r>
          </a:p>
          <a:p>
            <a:pPr>
              <a:buFontTx/>
              <a:buNone/>
            </a:pPr>
            <a:r>
              <a:rPr lang="en-US" altLang="el-GR" sz="1800" b="1">
                <a:solidFill>
                  <a:srgbClr val="0000CC"/>
                </a:solidFill>
                <a:latin typeface="Courier New" pitchFamily="49" charset="0"/>
              </a:rPr>
              <a:t>}</a:t>
            </a:r>
          </a:p>
          <a:p>
            <a:pPr>
              <a:buFontTx/>
              <a:buNone/>
            </a:pPr>
            <a:endParaRPr lang="en-US" altLang="el-GR" sz="1800" b="1">
              <a:solidFill>
                <a:srgbClr val="0000CC"/>
              </a:solidFill>
              <a:latin typeface="Courier New" pitchFamily="49" charset="0"/>
            </a:endParaRPr>
          </a:p>
          <a:p>
            <a:pPr>
              <a:buFontTx/>
              <a:buNone/>
            </a:pPr>
            <a:r>
              <a:rPr lang="en-US" altLang="el-GR" sz="1800" b="1">
                <a:solidFill>
                  <a:srgbClr val="0000CC"/>
                </a:solidFill>
                <a:latin typeface="Courier New" pitchFamily="49" charset="0"/>
              </a:rPr>
              <a:t>int main () {</a:t>
            </a:r>
          </a:p>
          <a:p>
            <a:pPr>
              <a:buFontTx/>
              <a:buNone/>
            </a:pPr>
            <a:r>
              <a:rPr lang="en-US" altLang="el-GR" sz="1800" b="1">
                <a:solidFill>
                  <a:srgbClr val="0000CC"/>
                </a:solidFill>
                <a:latin typeface="Courier New" pitchFamily="49" charset="0"/>
              </a:rPr>
              <a:t>  int i = 3;</a:t>
            </a:r>
          </a:p>
          <a:p>
            <a:pPr>
              <a:buFontTx/>
              <a:buNone/>
            </a:pPr>
            <a:r>
              <a:rPr lang="en-US" altLang="el-GR" sz="1800" b="1">
                <a:solidFill>
                  <a:srgbClr val="0000CC"/>
                </a:solidFill>
                <a:latin typeface="Courier New" pitchFamily="49" charset="0"/>
              </a:rPr>
              <a:t>  int j = 7;</a:t>
            </a:r>
          </a:p>
          <a:p>
            <a:pPr>
              <a:buFontTx/>
              <a:buNone/>
            </a:pPr>
            <a:endParaRPr lang="en-US" altLang="el-GR" sz="1800" b="1">
              <a:solidFill>
                <a:srgbClr val="0000CC"/>
              </a:solidFill>
              <a:latin typeface="Courier New" pitchFamily="49" charset="0"/>
            </a:endParaRPr>
          </a:p>
          <a:p>
            <a:pPr>
              <a:buFontTx/>
              <a:buNone/>
            </a:pPr>
            <a:r>
              <a:rPr lang="en-US" altLang="el-GR" sz="1800" b="1">
                <a:solidFill>
                  <a:srgbClr val="0000CC"/>
                </a:solidFill>
                <a:latin typeface="Courier New" pitchFamily="49" charset="0"/>
              </a:rPr>
              <a:t>  swap (i,j);</a:t>
            </a:r>
          </a:p>
          <a:p>
            <a:pPr>
              <a:buFontTx/>
              <a:buNone/>
            </a:pPr>
            <a:endParaRPr lang="en-US" altLang="el-GR" sz="1800" b="1">
              <a:solidFill>
                <a:srgbClr val="0000CC"/>
              </a:solidFill>
              <a:latin typeface="Courier New" pitchFamily="49" charset="0"/>
            </a:endParaRPr>
          </a:p>
          <a:p>
            <a:pPr>
              <a:buFontTx/>
              <a:buNone/>
            </a:pPr>
            <a:r>
              <a:rPr lang="en-US" altLang="el-GR" sz="1800" b="1">
                <a:solidFill>
                  <a:srgbClr val="0000CC"/>
                </a:solidFill>
                <a:latin typeface="Courier New" pitchFamily="49" charset="0"/>
              </a:rPr>
              <a:t>  return 0;</a:t>
            </a:r>
          </a:p>
          <a:p>
            <a:pPr>
              <a:buFontTx/>
              <a:buNone/>
            </a:pPr>
            <a:r>
              <a:rPr lang="en-US" altLang="el-GR" sz="1800" b="1">
                <a:solidFill>
                  <a:srgbClr val="0000CC"/>
                </a:solidFill>
                <a:latin typeface="Courier New" pitchFamily="49" charset="0"/>
              </a:rPr>
              <a:t>}</a:t>
            </a:r>
          </a:p>
        </p:txBody>
      </p:sp>
      <p:sp>
        <p:nvSpPr>
          <p:cNvPr id="171012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3733800" y="609600"/>
            <a:ext cx="5410200" cy="5791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l-GR"/>
              <a:t>Basic idea</a:t>
            </a:r>
          </a:p>
          <a:p>
            <a:pPr lvl="1">
              <a:lnSpc>
                <a:spcPct val="90000"/>
              </a:lnSpc>
            </a:pPr>
            <a:r>
              <a:rPr lang="en-US" altLang="el-GR"/>
              <a:t>same code is re-used for different types</a:t>
            </a:r>
          </a:p>
          <a:p>
            <a:pPr>
              <a:lnSpc>
                <a:spcPct val="90000"/>
              </a:lnSpc>
            </a:pPr>
            <a:r>
              <a:rPr lang="en-US" altLang="el-GR"/>
              <a:t>Function template </a:t>
            </a:r>
            <a:r>
              <a:rPr lang="en-US" altLang="el-GR" b="1">
                <a:solidFill>
                  <a:schemeClr val="accent2"/>
                </a:solidFill>
                <a:latin typeface="Courier New" pitchFamily="49" charset="0"/>
              </a:rPr>
              <a:t>swap</a:t>
            </a:r>
            <a:r>
              <a:rPr lang="en-US" altLang="el-GR"/>
              <a:t> </a:t>
            </a:r>
          </a:p>
          <a:p>
            <a:pPr lvl="1">
              <a:lnSpc>
                <a:spcPct val="90000"/>
              </a:lnSpc>
            </a:pPr>
            <a:r>
              <a:rPr lang="en-US" altLang="el-GR"/>
              <a:t>takes one type parameter, </a:t>
            </a:r>
            <a:r>
              <a:rPr lang="en-US" altLang="el-GR" b="1">
                <a:solidFill>
                  <a:schemeClr val="accent2"/>
                </a:solidFill>
                <a:latin typeface="Courier New" pitchFamily="49" charset="0"/>
              </a:rPr>
              <a:t>T</a:t>
            </a:r>
          </a:p>
          <a:p>
            <a:pPr>
              <a:lnSpc>
                <a:spcPct val="90000"/>
              </a:lnSpc>
            </a:pPr>
            <a:r>
              <a:rPr lang="en-US" altLang="el-GR"/>
              <a:t>Definition interchanges values of two passed arguments</a:t>
            </a:r>
          </a:p>
          <a:p>
            <a:pPr lvl="1">
              <a:lnSpc>
                <a:spcPct val="90000"/>
              </a:lnSpc>
            </a:pPr>
            <a:r>
              <a:rPr lang="en-US" altLang="el-GR"/>
              <a:t>of the parameterized type</a:t>
            </a:r>
          </a:p>
          <a:p>
            <a:pPr>
              <a:lnSpc>
                <a:spcPct val="90000"/>
              </a:lnSpc>
            </a:pPr>
            <a:r>
              <a:rPr lang="en-US" altLang="el-GR"/>
              <a:t>Compiler infers type is really </a:t>
            </a:r>
            <a:r>
              <a:rPr lang="en-US" altLang="el-GR" b="1">
                <a:solidFill>
                  <a:schemeClr val="accent2"/>
                </a:solidFill>
                <a:latin typeface="Courier New" pitchFamily="49" charset="0"/>
              </a:rPr>
              <a:t>int</a:t>
            </a:r>
            <a:r>
              <a:rPr lang="en-US" altLang="el-GR"/>
              <a:t> when swap is called</a:t>
            </a:r>
          </a:p>
          <a:p>
            <a:pPr>
              <a:lnSpc>
                <a:spcPct val="90000"/>
              </a:lnSpc>
            </a:pPr>
            <a:r>
              <a:rPr lang="en-US" altLang="el-GR"/>
              <a:t>Compiler </a:t>
            </a:r>
            <a:r>
              <a:rPr lang="en-US" altLang="el-GR">
                <a:solidFill>
                  <a:schemeClr val="accent2"/>
                </a:solidFill>
              </a:rPr>
              <a:t>instantiates</a:t>
            </a:r>
            <a:r>
              <a:rPr lang="en-US" altLang="el-GR"/>
              <a:t> the function template definition using type </a:t>
            </a:r>
            <a:r>
              <a:rPr lang="en-US" altLang="el-GR" b="1">
                <a:solidFill>
                  <a:schemeClr val="accent2"/>
                </a:solidFill>
                <a:latin typeface="Courier New" pitchFamily="49" charset="0"/>
              </a:rPr>
              <a:t>int</a:t>
            </a:r>
            <a:endParaRPr lang="en-US" altLang="el-GR">
              <a:solidFill>
                <a:schemeClr val="accent2"/>
              </a:solidFill>
            </a:endParaRPr>
          </a:p>
          <a:p>
            <a:pPr lvl="1">
              <a:lnSpc>
                <a:spcPct val="90000"/>
              </a:lnSpc>
            </a:pPr>
            <a:endParaRPr lang="en-US" altLang="el-G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122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1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7848600" cy="9144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l-GR" smtClean="0"/>
              <a:t>Function Templates</a:t>
            </a:r>
          </a:p>
        </p:txBody>
      </p:sp>
      <p:sp>
        <p:nvSpPr>
          <p:cNvPr id="33796" name="Rectangle 2"/>
          <p:cNvSpPr>
            <a:spLocks noGrp="1" noChangeArrowheads="1"/>
          </p:cNvSpPr>
          <p:nvPr>
            <p:ph idx="1"/>
          </p:nvPr>
        </p:nvSpPr>
        <p:spPr>
          <a:xfrm>
            <a:off x="228600" y="1295400"/>
            <a:ext cx="8229600" cy="4800600"/>
          </a:xfrm>
        </p:spPr>
        <p:txBody>
          <a:bodyPr/>
          <a:lstStyle/>
          <a:p>
            <a:pPr marL="341313" indent="-341313" eaLnBrk="1" hangingPunct="1">
              <a:lnSpc>
                <a:spcPct val="90000"/>
              </a:lnSpc>
              <a:buFont typeface="Times New Roman" pitchFamily="18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el-GR" dirty="0" smtClean="0"/>
              <a:t>A </a:t>
            </a:r>
            <a:r>
              <a:rPr lang="en-US" altLang="el-GR" i="1" dirty="0" smtClean="0"/>
              <a:t>function template</a:t>
            </a:r>
            <a:r>
              <a:rPr lang="en-US" altLang="el-GR" dirty="0" smtClean="0"/>
              <a:t> is a “generic” function that can work with any data type.</a:t>
            </a:r>
          </a:p>
          <a:p>
            <a:pPr marL="341313" indent="-341313" eaLnBrk="1" hangingPunct="1">
              <a:lnSpc>
                <a:spcPct val="90000"/>
              </a:lnSpc>
              <a:buFont typeface="Times New Roman" pitchFamily="18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el-GR" dirty="0" smtClean="0"/>
              <a:t>The programmer writes the specifications of the function, but </a:t>
            </a:r>
            <a:r>
              <a:rPr lang="en-US" altLang="el-GR" dirty="0" smtClean="0">
                <a:solidFill>
                  <a:srgbClr val="FF0066"/>
                </a:solidFill>
              </a:rPr>
              <a:t>substitutes parameters for data types</a:t>
            </a:r>
            <a:r>
              <a:rPr lang="en-US" altLang="el-GR" dirty="0" smtClean="0"/>
              <a:t>.</a:t>
            </a:r>
          </a:p>
          <a:p>
            <a:pPr marL="341313" indent="-341313">
              <a:lnSpc>
                <a:spcPct val="90000"/>
              </a:lnSpc>
              <a:buFont typeface="Times New Roman" pitchFamily="18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el-GR" dirty="0"/>
              <a:t>When the compiler encounters a call to the function, it generates code to handle the specific data type(s) used in the call. </a:t>
            </a:r>
            <a:r>
              <a:rPr lang="en-US" altLang="el-GR" dirty="0" smtClean="0">
                <a:solidFill>
                  <a:srgbClr val="FF0066"/>
                </a:solidFill>
              </a:rPr>
              <a:t>This </a:t>
            </a:r>
            <a:r>
              <a:rPr lang="en-US" altLang="el-GR" dirty="0">
                <a:solidFill>
                  <a:srgbClr val="FF0066"/>
                </a:solidFill>
              </a:rPr>
              <a:t>is not like inheritance.</a:t>
            </a:r>
            <a:endParaRPr lang="en-US" altLang="el-GR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77679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2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924800" cy="1143000"/>
          </a:xfrm>
        </p:spPr>
        <p:txBody>
          <a:bodyPr/>
          <a:lstStyle/>
          <a:p>
            <a:r>
              <a:rPr lang="en-US" altLang="el-GR"/>
              <a:t>An Example Function Template</a:t>
            </a:r>
          </a:p>
        </p:txBody>
      </p:sp>
      <p:sp>
        <p:nvSpPr>
          <p:cNvPr id="84992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1">
              <a:buFont typeface="Wingdings" pitchFamily="2" charset="2"/>
              <a:buNone/>
            </a:pPr>
            <a:endParaRPr lang="en-US" altLang="el-GR" b="1" dirty="0">
              <a:latin typeface="Courier New" pitchFamily="49" charset="0"/>
            </a:endParaRPr>
          </a:p>
          <a:p>
            <a:pPr lvl="1">
              <a:buFont typeface="Wingdings" pitchFamily="2" charset="2"/>
              <a:buNone/>
            </a:pPr>
            <a:endParaRPr lang="en-US" altLang="el-GR" b="1" dirty="0">
              <a:latin typeface="Courier New" pitchFamily="49" charset="0"/>
            </a:endParaRPr>
          </a:p>
          <a:p>
            <a:pPr lvl="1">
              <a:buFont typeface="Wingdings" pitchFamily="2" charset="2"/>
              <a:buNone/>
            </a:pPr>
            <a:endParaRPr lang="en-US" altLang="el-GR" b="1" dirty="0">
              <a:latin typeface="Courier New" pitchFamily="49" charset="0"/>
            </a:endParaRPr>
          </a:p>
          <a:p>
            <a:pPr lvl="1">
              <a:buFont typeface="Wingdings" pitchFamily="2" charset="2"/>
              <a:buNone/>
            </a:pPr>
            <a:r>
              <a:rPr lang="en-US" altLang="el-GR" b="1" dirty="0">
                <a:latin typeface="Courier New" pitchFamily="49" charset="0"/>
              </a:rPr>
              <a:t>      template &lt;class T&gt;</a:t>
            </a:r>
          </a:p>
          <a:p>
            <a:pPr lvl="1">
              <a:buFont typeface="Wingdings" pitchFamily="2" charset="2"/>
              <a:buNone/>
            </a:pPr>
            <a:r>
              <a:rPr lang="en-US" altLang="el-GR" b="1" dirty="0">
                <a:latin typeface="Courier New" pitchFamily="49" charset="0"/>
              </a:rPr>
              <a:t>        T Min(</a:t>
            </a:r>
            <a:r>
              <a:rPr lang="en-US" altLang="el-GR" b="1" dirty="0" err="1">
                <a:latin typeface="Courier New" pitchFamily="49" charset="0"/>
              </a:rPr>
              <a:t>const</a:t>
            </a:r>
            <a:r>
              <a:rPr lang="en-US" altLang="el-GR" b="1" dirty="0">
                <a:latin typeface="Courier New" pitchFamily="49" charset="0"/>
              </a:rPr>
              <a:t> T &amp;a, </a:t>
            </a:r>
            <a:r>
              <a:rPr lang="en-US" altLang="el-GR" b="1" dirty="0" err="1">
                <a:latin typeface="Courier New" pitchFamily="49" charset="0"/>
              </a:rPr>
              <a:t>const</a:t>
            </a:r>
            <a:r>
              <a:rPr lang="en-US" altLang="el-GR" b="1" dirty="0">
                <a:latin typeface="Courier New" pitchFamily="49" charset="0"/>
              </a:rPr>
              <a:t> T &amp;b) {</a:t>
            </a:r>
          </a:p>
          <a:p>
            <a:pPr lvl="1">
              <a:buFont typeface="Wingdings" pitchFamily="2" charset="2"/>
              <a:buNone/>
            </a:pPr>
            <a:r>
              <a:rPr lang="en-US" altLang="el-GR" b="1" dirty="0">
                <a:latin typeface="Courier New" pitchFamily="49" charset="0"/>
              </a:rPr>
              <a:t>	         if (a &lt; b)</a:t>
            </a:r>
          </a:p>
          <a:p>
            <a:pPr lvl="1">
              <a:buFont typeface="Wingdings" pitchFamily="2" charset="2"/>
              <a:buNone/>
            </a:pPr>
            <a:r>
              <a:rPr lang="en-US" altLang="el-GR" b="1" dirty="0">
                <a:latin typeface="Courier New" pitchFamily="49" charset="0"/>
              </a:rPr>
              <a:t>		           return a;</a:t>
            </a:r>
          </a:p>
          <a:p>
            <a:pPr lvl="1">
              <a:buFont typeface="Wingdings" pitchFamily="2" charset="2"/>
              <a:buNone/>
            </a:pPr>
            <a:r>
              <a:rPr lang="en-US" altLang="el-GR" b="1" dirty="0">
                <a:latin typeface="Courier New" pitchFamily="49" charset="0"/>
              </a:rPr>
              <a:t>	         else</a:t>
            </a:r>
          </a:p>
          <a:p>
            <a:pPr lvl="1">
              <a:buFont typeface="Wingdings" pitchFamily="2" charset="2"/>
              <a:buNone/>
            </a:pPr>
            <a:r>
              <a:rPr lang="en-US" altLang="el-GR" b="1" dirty="0">
                <a:latin typeface="Courier New" pitchFamily="49" charset="0"/>
              </a:rPr>
              <a:t>		           return b;</a:t>
            </a:r>
          </a:p>
          <a:p>
            <a:pPr lvl="1">
              <a:buFont typeface="Wingdings" pitchFamily="2" charset="2"/>
              <a:buNone/>
            </a:pPr>
            <a:r>
              <a:rPr lang="en-US" altLang="el-GR" b="1" dirty="0">
                <a:latin typeface="Courier New" pitchFamily="49" charset="0"/>
              </a:rPr>
              <a:t>        }</a:t>
            </a:r>
          </a:p>
          <a:p>
            <a:endParaRPr lang="en-US" altLang="el-GR" b="1" dirty="0">
              <a:latin typeface="Courier New" pitchFamily="49" charset="0"/>
            </a:endParaRPr>
          </a:p>
        </p:txBody>
      </p:sp>
      <p:grpSp>
        <p:nvGrpSpPr>
          <p:cNvPr id="849931" name="Group 11"/>
          <p:cNvGrpSpPr>
            <a:grpSpLocks/>
          </p:cNvGrpSpPr>
          <p:nvPr/>
        </p:nvGrpSpPr>
        <p:grpSpPr bwMode="auto">
          <a:xfrm>
            <a:off x="2971800" y="1333500"/>
            <a:ext cx="6172200" cy="1447800"/>
            <a:chOff x="1872" y="1008"/>
            <a:chExt cx="3888" cy="912"/>
          </a:xfrm>
        </p:grpSpPr>
        <p:sp>
          <p:nvSpPr>
            <p:cNvPr id="849924" name="Text Box 4"/>
            <p:cNvSpPr txBox="1">
              <a:spLocks noChangeArrowheads="1"/>
            </p:cNvSpPr>
            <p:nvPr/>
          </p:nvSpPr>
          <p:spPr bwMode="auto">
            <a:xfrm>
              <a:off x="1872" y="1008"/>
              <a:ext cx="302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508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342900" indent="-3429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l-GR" sz="2000">
                  <a:solidFill>
                    <a:srgbClr val="CC0066"/>
                  </a:solidFill>
                  <a:latin typeface="Tahoma" pitchFamily="34" charset="0"/>
                </a:rPr>
                <a:t>Indicates a template is being defined</a:t>
              </a:r>
            </a:p>
          </p:txBody>
        </p:sp>
        <p:sp>
          <p:nvSpPr>
            <p:cNvPr id="849925" name="Text Box 5"/>
            <p:cNvSpPr txBox="1">
              <a:spLocks noChangeArrowheads="1"/>
            </p:cNvSpPr>
            <p:nvPr/>
          </p:nvSpPr>
          <p:spPr bwMode="auto">
            <a:xfrm>
              <a:off x="3120" y="1296"/>
              <a:ext cx="2640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508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342900" indent="-3429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l-GR" sz="2000">
                  <a:solidFill>
                    <a:srgbClr val="CC0066"/>
                  </a:solidFill>
                  <a:latin typeface="Tahoma" pitchFamily="34" charset="0"/>
                </a:rPr>
                <a:t>Indicates T is our formal template parameter</a:t>
              </a:r>
            </a:p>
          </p:txBody>
        </p:sp>
        <p:sp>
          <p:nvSpPr>
            <p:cNvPr id="849928" name="Line 8"/>
            <p:cNvSpPr>
              <a:spLocks noChangeShapeType="1"/>
            </p:cNvSpPr>
            <p:nvPr/>
          </p:nvSpPr>
          <p:spPr bwMode="auto">
            <a:xfrm flipH="1">
              <a:off x="1872" y="1296"/>
              <a:ext cx="240" cy="624"/>
            </a:xfrm>
            <a:prstGeom prst="line">
              <a:avLst/>
            </a:prstGeom>
            <a:noFill/>
            <a:ln w="28575">
              <a:solidFill>
                <a:srgbClr val="33CC33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l-GR"/>
            </a:p>
          </p:txBody>
        </p:sp>
        <p:sp>
          <p:nvSpPr>
            <p:cNvPr id="849929" name="Line 9"/>
            <p:cNvSpPr>
              <a:spLocks noChangeShapeType="1"/>
            </p:cNvSpPr>
            <p:nvPr/>
          </p:nvSpPr>
          <p:spPr bwMode="auto">
            <a:xfrm flipH="1">
              <a:off x="3072" y="1584"/>
              <a:ext cx="96" cy="288"/>
            </a:xfrm>
            <a:prstGeom prst="line">
              <a:avLst/>
            </a:prstGeom>
            <a:noFill/>
            <a:ln w="28575">
              <a:solidFill>
                <a:srgbClr val="33CC33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l-GR"/>
            </a:p>
          </p:txBody>
        </p:sp>
      </p:grpSp>
      <p:grpSp>
        <p:nvGrpSpPr>
          <p:cNvPr id="849934" name="Group 14"/>
          <p:cNvGrpSpPr>
            <a:grpSpLocks/>
          </p:cNvGrpSpPr>
          <p:nvPr/>
        </p:nvGrpSpPr>
        <p:grpSpPr bwMode="auto">
          <a:xfrm>
            <a:off x="0" y="3581400"/>
            <a:ext cx="2819400" cy="1997075"/>
            <a:chOff x="0" y="2256"/>
            <a:chExt cx="1776" cy="1258"/>
          </a:xfrm>
        </p:grpSpPr>
        <p:sp>
          <p:nvSpPr>
            <p:cNvPr id="849926" name="Text Box 6"/>
            <p:cNvSpPr txBox="1">
              <a:spLocks noChangeArrowheads="1"/>
            </p:cNvSpPr>
            <p:nvPr/>
          </p:nvSpPr>
          <p:spPr bwMode="auto">
            <a:xfrm>
              <a:off x="0" y="2496"/>
              <a:ext cx="1776" cy="10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508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342900" indent="-3429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l-GR" sz="2000" dirty="0">
                  <a:solidFill>
                    <a:srgbClr val="CC0066"/>
                  </a:solidFill>
                  <a:latin typeface="Tahoma" pitchFamily="34" charset="0"/>
                </a:rPr>
                <a:t>Instantiated functions will return a value whose type is the actual template parameter</a:t>
              </a:r>
            </a:p>
          </p:txBody>
        </p:sp>
        <p:sp>
          <p:nvSpPr>
            <p:cNvPr id="849930" name="Line 10"/>
            <p:cNvSpPr>
              <a:spLocks noChangeShapeType="1"/>
            </p:cNvSpPr>
            <p:nvPr/>
          </p:nvSpPr>
          <p:spPr bwMode="auto">
            <a:xfrm rot="5400000" flipH="1" flipV="1">
              <a:off x="1272" y="2232"/>
              <a:ext cx="192" cy="240"/>
            </a:xfrm>
            <a:prstGeom prst="line">
              <a:avLst/>
            </a:prstGeom>
            <a:noFill/>
            <a:ln w="28575">
              <a:solidFill>
                <a:srgbClr val="33CC33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l-GR"/>
            </a:p>
          </p:txBody>
        </p:sp>
      </p:grpSp>
      <p:grpSp>
        <p:nvGrpSpPr>
          <p:cNvPr id="849933" name="Group 13"/>
          <p:cNvGrpSpPr>
            <a:grpSpLocks/>
          </p:cNvGrpSpPr>
          <p:nvPr/>
        </p:nvGrpSpPr>
        <p:grpSpPr bwMode="auto">
          <a:xfrm>
            <a:off x="5715000" y="3720790"/>
            <a:ext cx="2819400" cy="2378075"/>
            <a:chOff x="3600" y="2400"/>
            <a:chExt cx="1776" cy="1498"/>
          </a:xfrm>
        </p:grpSpPr>
        <p:sp>
          <p:nvSpPr>
            <p:cNvPr id="849927" name="Text Box 7"/>
            <p:cNvSpPr txBox="1">
              <a:spLocks noChangeArrowheads="1"/>
            </p:cNvSpPr>
            <p:nvPr/>
          </p:nvSpPr>
          <p:spPr bwMode="auto">
            <a:xfrm>
              <a:off x="3600" y="2688"/>
              <a:ext cx="1776" cy="1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508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342900" indent="-3429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l-GR" sz="2000" dirty="0">
                  <a:solidFill>
                    <a:srgbClr val="CC0066"/>
                  </a:solidFill>
                  <a:latin typeface="Tahoma" pitchFamily="34" charset="0"/>
                </a:rPr>
                <a:t>Instantiated functions require two actual parameters of the same type. Their type will be the actual value for T</a:t>
              </a:r>
            </a:p>
          </p:txBody>
        </p:sp>
        <p:sp>
          <p:nvSpPr>
            <p:cNvPr id="849932" name="Line 12"/>
            <p:cNvSpPr>
              <a:spLocks noChangeShapeType="1"/>
            </p:cNvSpPr>
            <p:nvPr/>
          </p:nvSpPr>
          <p:spPr bwMode="auto">
            <a:xfrm rot="10800000">
              <a:off x="3984" y="2400"/>
              <a:ext cx="192" cy="240"/>
            </a:xfrm>
            <a:prstGeom prst="line">
              <a:avLst/>
            </a:prstGeom>
            <a:noFill/>
            <a:ln w="28575">
              <a:solidFill>
                <a:srgbClr val="33CC33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l-GR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0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9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9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l-GR" smtClean="0"/>
              <a:t>Template Example</a:t>
            </a:r>
          </a:p>
        </p:txBody>
      </p:sp>
      <p:sp>
        <p:nvSpPr>
          <p:cNvPr id="35844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marL="341313" indent="-341313" eaLnBrk="1" hangingPunct="1">
              <a:buFont typeface="Times New Roman" pitchFamily="18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el-GR" smtClean="0"/>
              <a:t>We want a function that prints out the values of an array.</a:t>
            </a:r>
          </a:p>
          <a:p>
            <a:pPr marL="341313" indent="-341313" eaLnBrk="1" hangingPunct="1">
              <a:buFont typeface="Times New Roman" pitchFamily="18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el-GR" smtClean="0"/>
              <a:t>This function should work with arrays of type </a:t>
            </a:r>
            <a:r>
              <a:rPr lang="en-US" altLang="el-GR" sz="2800" smtClean="0">
                <a:latin typeface="Tahoma" pitchFamily="34" charset="0"/>
              </a:rPr>
              <a:t>int</a:t>
            </a:r>
            <a:r>
              <a:rPr lang="en-US" altLang="el-GR" smtClean="0"/>
              <a:t>, </a:t>
            </a:r>
            <a:r>
              <a:rPr lang="en-US" altLang="el-GR" sz="2800" smtClean="0">
                <a:latin typeface="Tahoma" pitchFamily="34" charset="0"/>
              </a:rPr>
              <a:t>float</a:t>
            </a:r>
            <a:r>
              <a:rPr lang="en-US" altLang="el-GR" smtClean="0"/>
              <a:t>, </a:t>
            </a:r>
            <a:r>
              <a:rPr lang="en-US" altLang="el-GR" sz="2800" smtClean="0">
                <a:latin typeface="Tahoma" pitchFamily="34" charset="0"/>
              </a:rPr>
              <a:t>char</a:t>
            </a:r>
            <a:r>
              <a:rPr lang="en-US" altLang="el-GR" smtClean="0"/>
              <a:t>, or </a:t>
            </a:r>
            <a:r>
              <a:rPr lang="en-US" altLang="el-GR" sz="2800" smtClean="0">
                <a:latin typeface="Tahoma" pitchFamily="34" charset="0"/>
              </a:rPr>
              <a:t>string</a:t>
            </a:r>
            <a:r>
              <a:rPr lang="en-US" altLang="el-GR" smtClean="0"/>
              <a:t>.</a:t>
            </a:r>
          </a:p>
          <a:p>
            <a:pPr marL="341313" indent="-341313" eaLnBrk="1" hangingPunct="1">
              <a:buFont typeface="Times New Roman" pitchFamily="18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el-GR" smtClean="0">
                <a:solidFill>
                  <a:srgbClr val="FF0066"/>
                </a:solidFill>
              </a:rPr>
              <a:t>In a perfect world (where all these types descended from the same base type), we could use inheritance to make this happen.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19115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l-GR" sz="3200" smtClean="0">
                <a:latin typeface="Tahoma" pitchFamily="34" charset="0"/>
              </a:rPr>
              <a:t>printArray.cpp</a:t>
            </a:r>
            <a:r>
              <a:rPr lang="en-US" altLang="el-GR" smtClean="0"/>
              <a:t> – Program </a:t>
            </a:r>
          </a:p>
        </p:txBody>
      </p:sp>
      <p:sp>
        <p:nvSpPr>
          <p:cNvPr id="37892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001000" cy="4648200"/>
          </a:xfrm>
        </p:spPr>
        <p:txBody>
          <a:bodyPr>
            <a:normAutofit/>
          </a:bodyPr>
          <a:lstStyle/>
          <a:p>
            <a:pPr marL="609600" indent="-608013" eaLnBrk="1" hangingPunct="1">
              <a:lnSpc>
                <a:spcPct val="90000"/>
              </a:lnSpc>
              <a:spcBef>
                <a:spcPts val="500"/>
              </a:spcBef>
              <a:buClrTx/>
              <a:buFontTx/>
              <a:buNone/>
              <a:tabLst>
                <a:tab pos="1179513" algn="l"/>
                <a:tab pos="2093913" algn="l"/>
                <a:tab pos="3008313" algn="l"/>
                <a:tab pos="3922713" algn="l"/>
                <a:tab pos="4837113" algn="l"/>
                <a:tab pos="5751513" algn="l"/>
                <a:tab pos="6665913" algn="l"/>
                <a:tab pos="7580313" algn="l"/>
                <a:tab pos="8494713" algn="l"/>
                <a:tab pos="9409113" algn="l"/>
                <a:tab pos="10323513" algn="l"/>
              </a:tabLst>
            </a:pPr>
            <a:r>
              <a:rPr lang="en-US" altLang="el-G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US" altLang="el-G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iostream</a:t>
            </a:r>
            <a:r>
              <a:rPr lang="en-US" altLang="el-G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609600" indent="-608013" eaLnBrk="1" hangingPunct="1">
              <a:lnSpc>
                <a:spcPct val="90000"/>
              </a:lnSpc>
              <a:spcBef>
                <a:spcPts val="500"/>
              </a:spcBef>
              <a:buClrTx/>
              <a:buFontTx/>
              <a:buNone/>
              <a:tabLst>
                <a:tab pos="1179513" algn="l"/>
                <a:tab pos="2093913" algn="l"/>
                <a:tab pos="3008313" algn="l"/>
                <a:tab pos="3922713" algn="l"/>
                <a:tab pos="4837113" algn="l"/>
                <a:tab pos="5751513" algn="l"/>
                <a:tab pos="6665913" algn="l"/>
                <a:tab pos="7580313" algn="l"/>
                <a:tab pos="8494713" algn="l"/>
                <a:tab pos="9409113" algn="l"/>
                <a:tab pos="10323513" algn="l"/>
              </a:tabLst>
            </a:pPr>
            <a:r>
              <a:rPr lang="en-US" altLang="el-G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#include &lt;string&gt;</a:t>
            </a:r>
          </a:p>
          <a:p>
            <a:pPr marL="609600" indent="-608013" eaLnBrk="1" hangingPunct="1">
              <a:lnSpc>
                <a:spcPct val="90000"/>
              </a:lnSpc>
              <a:spcBef>
                <a:spcPts val="500"/>
              </a:spcBef>
              <a:buClrTx/>
              <a:buFontTx/>
              <a:buNone/>
              <a:tabLst>
                <a:tab pos="1179513" algn="l"/>
                <a:tab pos="2093913" algn="l"/>
                <a:tab pos="3008313" algn="l"/>
                <a:tab pos="3922713" algn="l"/>
                <a:tab pos="4837113" algn="l"/>
                <a:tab pos="5751513" algn="l"/>
                <a:tab pos="6665913" algn="l"/>
                <a:tab pos="7580313" algn="l"/>
                <a:tab pos="8494713" algn="l"/>
                <a:tab pos="9409113" algn="l"/>
                <a:tab pos="10323513" algn="l"/>
              </a:tabLst>
            </a:pPr>
            <a:r>
              <a:rPr lang="en-US" altLang="el-G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using namespace </a:t>
            </a:r>
            <a:r>
              <a:rPr lang="en-US" altLang="el-G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altLang="el-G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609600" indent="-608013" eaLnBrk="1" hangingPunct="1">
              <a:lnSpc>
                <a:spcPct val="90000"/>
              </a:lnSpc>
              <a:spcBef>
                <a:spcPts val="500"/>
              </a:spcBef>
              <a:buClrTx/>
              <a:buFontTx/>
              <a:buNone/>
              <a:tabLst>
                <a:tab pos="1179513" algn="l"/>
                <a:tab pos="2093913" algn="l"/>
                <a:tab pos="3008313" algn="l"/>
                <a:tab pos="3922713" algn="l"/>
                <a:tab pos="4837113" algn="l"/>
                <a:tab pos="5751513" algn="l"/>
                <a:tab pos="6665913" algn="l"/>
                <a:tab pos="7580313" algn="l"/>
                <a:tab pos="8494713" algn="l"/>
                <a:tab pos="9409113" algn="l"/>
                <a:tab pos="10323513" algn="l"/>
              </a:tabLst>
            </a:pPr>
            <a:endParaRPr lang="en-US" altLang="el-GR" sz="20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609600" indent="-608013" eaLnBrk="1" hangingPunct="1">
              <a:lnSpc>
                <a:spcPct val="90000"/>
              </a:lnSpc>
              <a:spcBef>
                <a:spcPts val="500"/>
              </a:spcBef>
              <a:buClrTx/>
              <a:buFontTx/>
              <a:buNone/>
              <a:tabLst>
                <a:tab pos="1179513" algn="l"/>
                <a:tab pos="2093913" algn="l"/>
                <a:tab pos="3008313" algn="l"/>
                <a:tab pos="3922713" algn="l"/>
                <a:tab pos="4837113" algn="l"/>
                <a:tab pos="5751513" algn="l"/>
                <a:tab pos="6665913" algn="l"/>
                <a:tab pos="7580313" algn="l"/>
                <a:tab pos="8494713" algn="l"/>
                <a:tab pos="9409113" algn="l"/>
                <a:tab pos="10323513" algn="l"/>
              </a:tabLst>
            </a:pPr>
            <a:r>
              <a:rPr lang="en-US" altLang="el-G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template&lt; class T&gt;</a:t>
            </a:r>
          </a:p>
          <a:p>
            <a:pPr marL="609600" indent="-608013" eaLnBrk="1" hangingPunct="1">
              <a:lnSpc>
                <a:spcPct val="90000"/>
              </a:lnSpc>
              <a:spcBef>
                <a:spcPts val="500"/>
              </a:spcBef>
              <a:buClrTx/>
              <a:buFontTx/>
              <a:buNone/>
              <a:tabLst>
                <a:tab pos="1179513" algn="l"/>
                <a:tab pos="2093913" algn="l"/>
                <a:tab pos="3008313" algn="l"/>
                <a:tab pos="3922713" algn="l"/>
                <a:tab pos="4837113" algn="l"/>
                <a:tab pos="5751513" algn="l"/>
                <a:tab pos="6665913" algn="l"/>
                <a:tab pos="7580313" algn="l"/>
                <a:tab pos="8494713" algn="l"/>
                <a:tab pos="9409113" algn="l"/>
                <a:tab pos="10323513" algn="l"/>
              </a:tabLst>
            </a:pPr>
            <a:r>
              <a:rPr lang="en-US" altLang="el-G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altLang="el-G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printArray</a:t>
            </a:r>
            <a:r>
              <a:rPr lang="en-US" altLang="el-G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( </a:t>
            </a:r>
            <a:r>
              <a:rPr lang="en-US" altLang="el-G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altLang="el-G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T *array, </a:t>
            </a:r>
            <a:r>
              <a:rPr lang="en-US" altLang="el-G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altLang="el-G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el-G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altLang="el-G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size )</a:t>
            </a:r>
          </a:p>
          <a:p>
            <a:pPr marL="609600" indent="-608013" eaLnBrk="1" hangingPunct="1">
              <a:lnSpc>
                <a:spcPct val="90000"/>
              </a:lnSpc>
              <a:spcBef>
                <a:spcPts val="500"/>
              </a:spcBef>
              <a:buClrTx/>
              <a:buFontTx/>
              <a:buNone/>
              <a:tabLst>
                <a:tab pos="1179513" algn="l"/>
                <a:tab pos="2093913" algn="l"/>
                <a:tab pos="3008313" algn="l"/>
                <a:tab pos="3922713" algn="l"/>
                <a:tab pos="4837113" algn="l"/>
                <a:tab pos="5751513" algn="l"/>
                <a:tab pos="6665913" algn="l"/>
                <a:tab pos="7580313" algn="l"/>
                <a:tab pos="8494713" algn="l"/>
                <a:tab pos="9409113" algn="l"/>
                <a:tab pos="10323513" algn="l"/>
              </a:tabLst>
            </a:pPr>
            <a:r>
              <a:rPr lang="en-US" altLang="el-G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  for ( </a:t>
            </a:r>
            <a:r>
              <a:rPr lang="en-US" altLang="el-G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altLang="el-G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el-G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altLang="el-G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0; </a:t>
            </a:r>
            <a:r>
              <a:rPr lang="en-US" altLang="el-G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altLang="el-G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&lt; size; </a:t>
            </a:r>
            <a:r>
              <a:rPr lang="en-US" altLang="el-G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altLang="el-G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++ )</a:t>
            </a:r>
          </a:p>
          <a:p>
            <a:pPr marL="609600" indent="-608013" eaLnBrk="1" hangingPunct="1">
              <a:lnSpc>
                <a:spcPct val="90000"/>
              </a:lnSpc>
              <a:spcBef>
                <a:spcPts val="500"/>
              </a:spcBef>
              <a:buClrTx/>
              <a:buFontTx/>
              <a:buNone/>
              <a:tabLst>
                <a:tab pos="1179513" algn="l"/>
                <a:tab pos="2093913" algn="l"/>
                <a:tab pos="3008313" algn="l"/>
                <a:tab pos="3922713" algn="l"/>
                <a:tab pos="4837113" algn="l"/>
                <a:tab pos="5751513" algn="l"/>
                <a:tab pos="6665913" algn="l"/>
                <a:tab pos="7580313" algn="l"/>
                <a:tab pos="8494713" algn="l"/>
                <a:tab pos="9409113" algn="l"/>
                <a:tab pos="10323513" algn="l"/>
              </a:tabLst>
            </a:pPr>
            <a:r>
              <a:rPr lang="en-US" altLang="el-G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{	if ( !( </a:t>
            </a:r>
            <a:r>
              <a:rPr lang="en-US" altLang="el-G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altLang="el-G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% 10 ) )</a:t>
            </a:r>
          </a:p>
          <a:p>
            <a:pPr marL="609600" indent="-608013" eaLnBrk="1" hangingPunct="1">
              <a:lnSpc>
                <a:spcPct val="90000"/>
              </a:lnSpc>
              <a:spcBef>
                <a:spcPts val="500"/>
              </a:spcBef>
              <a:buClrTx/>
              <a:buFontTx/>
              <a:buNone/>
              <a:tabLst>
                <a:tab pos="1179513" algn="l"/>
                <a:tab pos="2093913" algn="l"/>
                <a:tab pos="3008313" algn="l"/>
                <a:tab pos="3922713" algn="l"/>
                <a:tab pos="4837113" algn="l"/>
                <a:tab pos="5751513" algn="l"/>
                <a:tab pos="6665913" algn="l"/>
                <a:tab pos="7580313" algn="l"/>
                <a:tab pos="8494713" algn="l"/>
                <a:tab pos="9409113" algn="l"/>
                <a:tab pos="10323513" algn="l"/>
              </a:tabLst>
            </a:pPr>
            <a:r>
              <a:rPr lang="en-US" altLang="el-G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   </a:t>
            </a:r>
            <a:r>
              <a:rPr lang="en-US" altLang="el-G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altLang="el-G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altLang="el-G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altLang="el-G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609600" indent="-608013" eaLnBrk="1" hangingPunct="1">
              <a:lnSpc>
                <a:spcPct val="90000"/>
              </a:lnSpc>
              <a:spcBef>
                <a:spcPts val="500"/>
              </a:spcBef>
              <a:buClrTx/>
              <a:buFontTx/>
              <a:buNone/>
              <a:tabLst>
                <a:tab pos="1179513" algn="l"/>
                <a:tab pos="2093913" algn="l"/>
                <a:tab pos="3008313" algn="l"/>
                <a:tab pos="3922713" algn="l"/>
                <a:tab pos="4837113" algn="l"/>
                <a:tab pos="5751513" algn="l"/>
                <a:tab pos="6665913" algn="l"/>
                <a:tab pos="7580313" algn="l"/>
                <a:tab pos="8494713" algn="l"/>
                <a:tab pos="9409113" algn="l"/>
                <a:tab pos="10323513" algn="l"/>
              </a:tabLst>
            </a:pPr>
            <a:r>
              <a:rPr lang="en-US" altLang="el-G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altLang="el-G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altLang="el-G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&lt;&lt; array[</a:t>
            </a:r>
            <a:r>
              <a:rPr lang="en-US" altLang="el-G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altLang="el-G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 &lt;&lt; " ";</a:t>
            </a:r>
          </a:p>
          <a:p>
            <a:pPr marL="609600" indent="-608013" eaLnBrk="1" hangingPunct="1">
              <a:lnSpc>
                <a:spcPct val="90000"/>
              </a:lnSpc>
              <a:spcBef>
                <a:spcPts val="500"/>
              </a:spcBef>
              <a:buClrTx/>
              <a:buFontTx/>
              <a:buNone/>
              <a:tabLst>
                <a:tab pos="1179513" algn="l"/>
                <a:tab pos="2093913" algn="l"/>
                <a:tab pos="3008313" algn="l"/>
                <a:tab pos="3922713" algn="l"/>
                <a:tab pos="4837113" algn="l"/>
                <a:tab pos="5751513" algn="l"/>
                <a:tab pos="6665913" algn="l"/>
                <a:tab pos="7580313" algn="l"/>
                <a:tab pos="8494713" algn="l"/>
                <a:tab pos="9409113" algn="l"/>
                <a:tab pos="10323513" algn="l"/>
              </a:tabLst>
            </a:pPr>
            <a:r>
              <a:rPr lang="en-US" altLang="el-G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} // </a:t>
            </a:r>
            <a:r>
              <a:rPr lang="en-US" altLang="el-GR" sz="2000" b="1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</a:p>
          <a:p>
            <a:pPr marL="609600" indent="-608013" eaLnBrk="1" hangingPunct="1">
              <a:lnSpc>
                <a:spcPct val="90000"/>
              </a:lnSpc>
              <a:spcBef>
                <a:spcPts val="500"/>
              </a:spcBef>
              <a:buClrTx/>
              <a:buFontTx/>
              <a:buNone/>
              <a:tabLst>
                <a:tab pos="1179513" algn="l"/>
                <a:tab pos="2093913" algn="l"/>
                <a:tab pos="3008313" algn="l"/>
                <a:tab pos="3922713" algn="l"/>
                <a:tab pos="4837113" algn="l"/>
                <a:tab pos="5751513" algn="l"/>
                <a:tab pos="6665913" algn="l"/>
                <a:tab pos="7580313" algn="l"/>
                <a:tab pos="8494713" algn="l"/>
                <a:tab pos="9409113" algn="l"/>
                <a:tab pos="10323513" algn="l"/>
              </a:tabLst>
            </a:pPr>
            <a:r>
              <a:rPr lang="en-US" altLang="el-G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altLang="el-G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altLang="el-G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altLang="el-G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altLang="el-G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609600" indent="-608013" eaLnBrk="1" hangingPunct="1">
              <a:lnSpc>
                <a:spcPct val="90000"/>
              </a:lnSpc>
              <a:spcBef>
                <a:spcPts val="500"/>
              </a:spcBef>
              <a:buClrTx/>
              <a:buFontTx/>
              <a:buNone/>
              <a:tabLst>
                <a:tab pos="1179513" algn="l"/>
                <a:tab pos="2093913" algn="l"/>
                <a:tab pos="3008313" algn="l"/>
                <a:tab pos="3922713" algn="l"/>
                <a:tab pos="4837113" algn="l"/>
                <a:tab pos="5751513" algn="l"/>
                <a:tab pos="6665913" algn="l"/>
                <a:tab pos="7580313" algn="l"/>
                <a:tab pos="8494713" algn="l"/>
                <a:tab pos="9409113" algn="l"/>
                <a:tab pos="10323513" algn="l"/>
              </a:tabLst>
            </a:pPr>
            <a:r>
              <a:rPr lang="en-US" altLang="el-G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  <a:r>
              <a:rPr lang="en-US" altLang="el-GR" sz="20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</a:t>
            </a:r>
            <a:r>
              <a:rPr lang="en-US" altLang="el-GR" sz="2000" b="1" i="1" dirty="0" err="1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printArray</a:t>
            </a:r>
            <a:endParaRPr lang="en-US" altLang="el-GR" sz="2000" b="1" i="1" dirty="0" smtClean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33635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l-GR" sz="3200" smtClean="0">
                <a:latin typeface="Tahoma" pitchFamily="34" charset="0"/>
              </a:rPr>
              <a:t>printArray.cpp</a:t>
            </a:r>
            <a:r>
              <a:rPr lang="en-US" altLang="el-GR" smtClean="0"/>
              <a:t> – Program </a:t>
            </a:r>
            <a:r>
              <a:rPr lang="en-US" altLang="el-GR" sz="2000" smtClean="0">
                <a:latin typeface="Tahoma" pitchFamily="34" charset="0"/>
              </a:rPr>
              <a:t>(cont)</a:t>
            </a:r>
          </a:p>
        </p:txBody>
      </p:sp>
      <p:sp>
        <p:nvSpPr>
          <p:cNvPr id="38916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524000"/>
            <a:ext cx="8305800" cy="4572000"/>
          </a:xfrm>
        </p:spPr>
        <p:txBody>
          <a:bodyPr>
            <a:normAutofit fontScale="92500"/>
          </a:bodyPr>
          <a:lstStyle/>
          <a:p>
            <a:pPr indent="-341313" eaLnBrk="1" hangingPunct="1">
              <a:spcBef>
                <a:spcPts val="5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el-G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void main ( void )</a:t>
            </a:r>
          </a:p>
          <a:p>
            <a:pPr indent="-341313" eaLnBrk="1" hangingPunct="1">
              <a:spcBef>
                <a:spcPts val="5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el-G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  </a:t>
            </a:r>
            <a:r>
              <a:rPr lang="en-US" altLang="el-G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altLang="el-G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el-G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altLang="el-G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el-G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altLang="el-G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5, </a:t>
            </a:r>
            <a:r>
              <a:rPr lang="en-US" altLang="el-G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bSize</a:t>
            </a:r>
            <a:r>
              <a:rPr lang="en-US" altLang="el-G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7, </a:t>
            </a:r>
            <a:r>
              <a:rPr lang="en-US" altLang="el-G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cSize</a:t>
            </a:r>
            <a:r>
              <a:rPr lang="en-US" altLang="el-G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6, </a:t>
            </a:r>
            <a:r>
              <a:rPr lang="en-US" altLang="el-G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dSize</a:t>
            </a:r>
            <a:r>
              <a:rPr lang="en-US" altLang="el-G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3;</a:t>
            </a:r>
          </a:p>
          <a:p>
            <a:pPr indent="-341313" eaLnBrk="1" hangingPunct="1">
              <a:spcBef>
                <a:spcPts val="5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el-G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altLang="el-G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altLang="el-G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a[ </a:t>
            </a:r>
            <a:r>
              <a:rPr lang="en-US" altLang="el-G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altLang="el-G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] = { 1, 2, 3, 4, 5 };</a:t>
            </a:r>
          </a:p>
          <a:p>
            <a:pPr indent="-341313" eaLnBrk="1" hangingPunct="1">
              <a:spcBef>
                <a:spcPts val="5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el-G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float b[ </a:t>
            </a:r>
            <a:r>
              <a:rPr lang="en-US" altLang="el-G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bSize</a:t>
            </a:r>
            <a:r>
              <a:rPr lang="en-US" altLang="el-G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] = { 1.1, 2.2, 3.3, 4.4, 5.5, 6.6, 7.7 };</a:t>
            </a:r>
          </a:p>
          <a:p>
            <a:pPr indent="-341313" eaLnBrk="1" hangingPunct="1">
              <a:spcBef>
                <a:spcPts val="5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el-G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char c[ </a:t>
            </a:r>
            <a:r>
              <a:rPr lang="en-US" altLang="el-G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cSize</a:t>
            </a:r>
            <a:r>
              <a:rPr lang="en-US" altLang="el-G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] = "Hello";</a:t>
            </a:r>
          </a:p>
          <a:p>
            <a:pPr indent="-341313" eaLnBrk="1" hangingPunct="1">
              <a:spcBef>
                <a:spcPts val="5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el-G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string d[ </a:t>
            </a:r>
            <a:r>
              <a:rPr lang="en-US" altLang="el-G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dSize</a:t>
            </a:r>
            <a:r>
              <a:rPr lang="en-US" altLang="el-G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] = { "I", "love", "CS" };</a:t>
            </a:r>
          </a:p>
          <a:p>
            <a:pPr indent="-341313" eaLnBrk="1" hangingPunct="1">
              <a:spcBef>
                <a:spcPts val="5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en-US" altLang="el-GR" sz="20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-341313" eaLnBrk="1" hangingPunct="1">
              <a:spcBef>
                <a:spcPts val="5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el-G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altLang="el-G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printArray</a:t>
            </a:r>
            <a:r>
              <a:rPr lang="en-US" altLang="el-G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 a, </a:t>
            </a:r>
            <a:r>
              <a:rPr lang="en-US" altLang="el-G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altLang="el-G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);</a:t>
            </a:r>
          </a:p>
          <a:p>
            <a:pPr indent="-341313" eaLnBrk="1" hangingPunct="1">
              <a:spcBef>
                <a:spcPts val="5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el-G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altLang="el-G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printArray</a:t>
            </a:r>
            <a:r>
              <a:rPr lang="en-US" altLang="el-G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 b, </a:t>
            </a:r>
            <a:r>
              <a:rPr lang="en-US" altLang="el-G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bSize</a:t>
            </a:r>
            <a:r>
              <a:rPr lang="en-US" altLang="el-G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);</a:t>
            </a:r>
          </a:p>
          <a:p>
            <a:pPr indent="-341313" eaLnBrk="1" hangingPunct="1">
              <a:spcBef>
                <a:spcPts val="5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el-G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altLang="el-G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printArray</a:t>
            </a:r>
            <a:r>
              <a:rPr lang="en-US" altLang="el-G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 c, </a:t>
            </a:r>
            <a:r>
              <a:rPr lang="en-US" altLang="el-G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cSize</a:t>
            </a:r>
            <a:r>
              <a:rPr lang="en-US" altLang="el-G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);</a:t>
            </a:r>
          </a:p>
          <a:p>
            <a:pPr indent="-341313" eaLnBrk="1" hangingPunct="1">
              <a:spcBef>
                <a:spcPts val="5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el-G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altLang="el-G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printArray</a:t>
            </a:r>
            <a:r>
              <a:rPr lang="en-US" altLang="el-G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 d, </a:t>
            </a:r>
            <a:r>
              <a:rPr lang="en-US" altLang="el-G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dSize</a:t>
            </a:r>
            <a:r>
              <a:rPr lang="en-US" altLang="el-G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);</a:t>
            </a:r>
          </a:p>
          <a:p>
            <a:pPr indent="-341313" eaLnBrk="1" hangingPunct="1">
              <a:spcBef>
                <a:spcPts val="5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el-G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 // </a:t>
            </a:r>
            <a:r>
              <a:rPr lang="en-US" altLang="el-GR" sz="2000" b="1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24733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altLang="el-GR"/>
              <a:t>Generic programming</a:t>
            </a:r>
          </a:p>
        </p:txBody>
      </p:sp>
      <p:sp>
        <p:nvSpPr>
          <p:cNvPr id="1259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kumimoji="0" lang="en-US" altLang="el-GR"/>
              <a:t>Generic programming encourages:</a:t>
            </a:r>
          </a:p>
          <a:p>
            <a:pPr lvl="1"/>
            <a:r>
              <a:rPr kumimoji="0" lang="en-US" altLang="el-GR"/>
              <a:t>Writing code without reference to a specific data type (float, int, etc.)</a:t>
            </a:r>
          </a:p>
          <a:p>
            <a:pPr lvl="1"/>
            <a:r>
              <a:rPr kumimoji="0" lang="en-US" altLang="el-GR"/>
              <a:t>Designing code in the most “abstract” manner possible</a:t>
            </a:r>
          </a:p>
          <a:p>
            <a:r>
              <a:rPr kumimoji="0" lang="en-US" altLang="el-GR"/>
              <a:t>Why?</a:t>
            </a:r>
          </a:p>
          <a:p>
            <a:pPr lvl="1"/>
            <a:r>
              <a:rPr kumimoji="0" lang="en-US" altLang="el-GR"/>
              <a:t>Trades a little extra design time for greatly improved re-usability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66C43-39C5-4359-B813-0E5F3BE8DD74}" type="slidenum">
              <a:rPr lang="en-US" altLang="el-GR"/>
              <a:pPr/>
              <a:t>2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4223986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l-GR" dirty="0" smtClean="0"/>
              <a:t>Generic </a:t>
            </a:r>
            <a:r>
              <a:rPr lang="en-US" altLang="el-GR" sz="3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swap</a:t>
            </a:r>
            <a:r>
              <a:rPr lang="en-US" altLang="el-G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</p:txBody>
      </p:sp>
      <p:sp>
        <p:nvSpPr>
          <p:cNvPr id="40964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marL="341313" indent="-341313" eaLnBrk="1" hangingPunct="1">
              <a:buFont typeface="Times New Roman" pitchFamily="18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el-GR" dirty="0" smtClean="0"/>
              <a:t>Suppose we wanted a generic </a:t>
            </a:r>
            <a:r>
              <a:rPr lang="en-US" altLang="el-G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swap</a:t>
            </a:r>
            <a:r>
              <a:rPr lang="en-US" altLang="el-GR" dirty="0" smtClean="0"/>
              <a:t>.</a:t>
            </a:r>
          </a:p>
          <a:p>
            <a:pPr marL="341313" indent="-341313" eaLnBrk="1" hangingPunct="1">
              <a:spcBef>
                <a:spcPts val="500"/>
              </a:spcBef>
              <a:buClr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el-GR" sz="2000" dirty="0" smtClean="0">
              <a:latin typeface="Tahoma" pitchFamily="34" charset="0"/>
            </a:endParaRPr>
          </a:p>
          <a:p>
            <a:pPr marL="341313" indent="-341313" eaLnBrk="1" hangingPunct="1">
              <a:spcBef>
                <a:spcPts val="500"/>
              </a:spcBef>
              <a:buClr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el-GR" sz="2000" dirty="0" smtClean="0">
                <a:latin typeface="Tahoma" pitchFamily="34" charset="0"/>
              </a:rPr>
              <a:t>	</a:t>
            </a:r>
            <a:r>
              <a:rPr lang="en-US" altLang="el-G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template &lt;class T&gt;</a:t>
            </a:r>
          </a:p>
          <a:p>
            <a:pPr marL="341313" indent="-341313" eaLnBrk="1" hangingPunct="1">
              <a:spcBef>
                <a:spcPts val="500"/>
              </a:spcBef>
              <a:buClr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el-G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void swap ( T &amp;var1, T &amp;var2 )</a:t>
            </a:r>
          </a:p>
          <a:p>
            <a:pPr marL="341313" indent="-341313" eaLnBrk="1" hangingPunct="1">
              <a:spcBef>
                <a:spcPts val="500"/>
              </a:spcBef>
              <a:buClr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el-G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{  T temp;</a:t>
            </a:r>
          </a:p>
          <a:p>
            <a:pPr marL="341313" indent="-341313" eaLnBrk="1" hangingPunct="1">
              <a:spcBef>
                <a:spcPts val="500"/>
              </a:spcBef>
              <a:buClr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el-GR" sz="20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41313" indent="-341313" eaLnBrk="1" hangingPunct="1">
              <a:spcBef>
                <a:spcPts val="500"/>
              </a:spcBef>
              <a:buClr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el-G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    temp = var1;</a:t>
            </a:r>
          </a:p>
          <a:p>
            <a:pPr marL="341313" indent="-341313" eaLnBrk="1" hangingPunct="1">
              <a:spcBef>
                <a:spcPts val="500"/>
              </a:spcBef>
              <a:buClr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el-G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    var1 = var2;</a:t>
            </a:r>
          </a:p>
          <a:p>
            <a:pPr marL="341313" indent="-341313" eaLnBrk="1" hangingPunct="1">
              <a:spcBef>
                <a:spcPts val="500"/>
              </a:spcBef>
              <a:buClr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el-G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    var2 = temp;</a:t>
            </a:r>
          </a:p>
          <a:p>
            <a:pPr marL="341313" indent="-341313" eaLnBrk="1" hangingPunct="1">
              <a:spcBef>
                <a:spcPts val="500"/>
              </a:spcBef>
              <a:buClr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el-G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} </a:t>
            </a:r>
            <a:r>
              <a:rPr lang="en-US" altLang="el-GR" sz="20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</a:t>
            </a:r>
            <a:r>
              <a:rPr lang="en-US" altLang="el-GR" sz="2000" b="1" i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swap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31383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>
          <a:xfrm>
            <a:off x="0" y="381000"/>
            <a:ext cx="8456613" cy="762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l-GR" smtClean="0"/>
              <a:t>Suppose we want a generic Max function</a:t>
            </a:r>
          </a:p>
        </p:txBody>
      </p:sp>
      <p:sp>
        <p:nvSpPr>
          <p:cNvPr id="43011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924800" cy="4495800"/>
          </a:xfrm>
        </p:spPr>
        <p:txBody>
          <a:bodyPr>
            <a:normAutofit/>
          </a:bodyPr>
          <a:lstStyle/>
          <a:p>
            <a:pPr marL="0" indent="0" eaLnBrk="1" hangingPunct="1">
              <a:spcBef>
                <a:spcPts val="200"/>
              </a:spcBef>
              <a:buNone/>
            </a:pPr>
            <a:r>
              <a:rPr lang="en-US" altLang="el-G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template &lt;class T&gt;</a:t>
            </a:r>
          </a:p>
          <a:p>
            <a:pPr marL="0" indent="0" eaLnBrk="1" hangingPunct="1">
              <a:spcBef>
                <a:spcPts val="200"/>
              </a:spcBef>
              <a:buNone/>
            </a:pPr>
            <a:r>
              <a:rPr lang="en-US" altLang="el-G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 maximum(T a, T b)</a:t>
            </a:r>
          </a:p>
          <a:p>
            <a:pPr marL="0" indent="0" eaLnBrk="1" hangingPunct="1">
              <a:spcBef>
                <a:spcPts val="200"/>
              </a:spcBef>
              <a:buNone/>
            </a:pPr>
            <a:r>
              <a:rPr lang="en-US" altLang="el-G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indent="0" eaLnBrk="1" hangingPunct="1">
              <a:spcBef>
                <a:spcPts val="200"/>
              </a:spcBef>
              <a:buNone/>
            </a:pPr>
            <a:r>
              <a:rPr lang="en-US" altLang="el-G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return a &gt; b ? a : b ;  </a:t>
            </a:r>
            <a:r>
              <a:rPr lang="en-US" altLang="el-GR" sz="18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Familiar operator?</a:t>
            </a:r>
          </a:p>
          <a:p>
            <a:pPr marL="0" indent="0" eaLnBrk="1" hangingPunct="1">
              <a:spcBef>
                <a:spcPts val="200"/>
              </a:spcBef>
              <a:buNone/>
            </a:pPr>
            <a:r>
              <a:rPr lang="en-US" altLang="el-G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 eaLnBrk="1" hangingPunct="1">
              <a:spcBef>
                <a:spcPts val="200"/>
              </a:spcBef>
              <a:buNone/>
            </a:pPr>
            <a:r>
              <a:rPr lang="en-US" altLang="el-G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void main()</a:t>
            </a:r>
          </a:p>
          <a:p>
            <a:pPr marL="0" indent="0" eaLnBrk="1" hangingPunct="1">
              <a:spcBef>
                <a:spcPts val="200"/>
              </a:spcBef>
              <a:buNone/>
            </a:pPr>
            <a:r>
              <a:rPr lang="en-US" altLang="el-G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  </a:t>
            </a:r>
            <a:r>
              <a:rPr lang="fr-FR" altLang="el-G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cout &lt;&lt; "max(10, 15) = " &lt;&lt; maximum(10, 15) &lt;&lt; </a:t>
            </a:r>
            <a:r>
              <a:rPr lang="fr-FR" altLang="el-GR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fr-FR" altLang="el-G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;</a:t>
            </a:r>
          </a:p>
          <a:p>
            <a:pPr marL="0" indent="0" eaLnBrk="1" hangingPunct="1">
              <a:spcBef>
                <a:spcPts val="200"/>
              </a:spcBef>
              <a:buNone/>
            </a:pPr>
            <a:r>
              <a:rPr lang="en-US" altLang="el-G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altLang="el-GR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altLang="el-G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&lt;&lt; "max('k', 's') = " &lt;&lt; maximum('k', 's') &lt;&lt; </a:t>
            </a:r>
            <a:r>
              <a:rPr lang="en-US" altLang="el-GR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altLang="el-G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;</a:t>
            </a:r>
          </a:p>
          <a:p>
            <a:pPr marL="0" indent="0" eaLnBrk="1" hangingPunct="1">
              <a:spcBef>
                <a:spcPts val="200"/>
              </a:spcBef>
              <a:buNone/>
            </a:pPr>
            <a:r>
              <a:rPr lang="fr-FR" altLang="el-G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cout &lt;&lt; "max(10.1, 15.2) = " &lt;&lt; maximum(10.1, 15.2) &lt;&lt; </a:t>
            </a:r>
            <a:r>
              <a:rPr lang="fr-FR" altLang="el-GR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fr-FR" altLang="el-G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;</a:t>
            </a:r>
          </a:p>
          <a:p>
            <a:pPr marL="0" indent="0" eaLnBrk="1" hangingPunct="1">
              <a:spcBef>
                <a:spcPts val="200"/>
              </a:spcBef>
              <a:buNone/>
            </a:pPr>
            <a:r>
              <a:rPr lang="en-US" altLang="el-G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854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401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/>
          <a:lstStyle/>
          <a:p>
            <a:r>
              <a:rPr lang="en-US" altLang="el-GR" dirty="0"/>
              <a:t>Generic Sorting</a:t>
            </a:r>
          </a:p>
        </p:txBody>
      </p:sp>
      <p:sp>
        <p:nvSpPr>
          <p:cNvPr id="85401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 lIns="92075" tIns="46038" rIns="92075" bIns="46038">
            <a:normAutofit fontScale="70000" lnSpcReduction="20000"/>
          </a:bodyPr>
          <a:lstStyle/>
          <a:p>
            <a:pPr>
              <a:lnSpc>
                <a:spcPct val="95000"/>
              </a:lnSpc>
              <a:buFont typeface="Wingdings" pitchFamily="2" charset="2"/>
              <a:buNone/>
            </a:pPr>
            <a:r>
              <a:rPr lang="en-US" altLang="el-GR" b="1" dirty="0">
                <a:latin typeface="Courier New" pitchFamily="49" charset="0"/>
              </a:rPr>
              <a:t>template &lt;class T&gt;</a:t>
            </a:r>
          </a:p>
          <a:p>
            <a:pPr>
              <a:lnSpc>
                <a:spcPct val="95000"/>
              </a:lnSpc>
              <a:buFont typeface="Wingdings" pitchFamily="2" charset="2"/>
              <a:buNone/>
            </a:pPr>
            <a:r>
              <a:rPr lang="en-US" altLang="el-GR" b="1" dirty="0">
                <a:latin typeface="Courier New" pitchFamily="49" charset="0"/>
              </a:rPr>
              <a:t>void </a:t>
            </a:r>
            <a:r>
              <a:rPr lang="en-US" altLang="el-GR" b="1" dirty="0" err="1">
                <a:latin typeface="Courier New" pitchFamily="49" charset="0"/>
              </a:rPr>
              <a:t>InsertionSort</a:t>
            </a:r>
            <a:r>
              <a:rPr lang="en-US" altLang="el-GR" b="1" dirty="0">
                <a:latin typeface="Courier New" pitchFamily="49" charset="0"/>
              </a:rPr>
              <a:t>(T A[], </a:t>
            </a:r>
            <a:r>
              <a:rPr lang="en-US" altLang="el-GR" b="1" dirty="0" err="1">
                <a:latin typeface="Courier New" pitchFamily="49" charset="0"/>
              </a:rPr>
              <a:t>int</a:t>
            </a:r>
            <a:r>
              <a:rPr lang="en-US" altLang="el-GR" b="1" dirty="0">
                <a:latin typeface="Courier New" pitchFamily="49" charset="0"/>
              </a:rPr>
              <a:t> n) </a:t>
            </a:r>
            <a:endParaRPr lang="en-US" altLang="el-GR" b="1" dirty="0" smtClean="0">
              <a:latin typeface="Courier New" pitchFamily="49" charset="0"/>
            </a:endParaRPr>
          </a:p>
          <a:p>
            <a:pPr>
              <a:lnSpc>
                <a:spcPct val="95000"/>
              </a:lnSpc>
              <a:buFont typeface="Wingdings" pitchFamily="2" charset="2"/>
              <a:buNone/>
            </a:pPr>
            <a:r>
              <a:rPr lang="en-US" altLang="el-GR" b="1" dirty="0" smtClean="0">
                <a:latin typeface="Courier New" pitchFamily="49" charset="0"/>
              </a:rPr>
              <a:t>{</a:t>
            </a:r>
            <a:endParaRPr lang="en-US" altLang="el-GR" b="1" dirty="0">
              <a:latin typeface="Courier New" pitchFamily="49" charset="0"/>
            </a:endParaRPr>
          </a:p>
          <a:p>
            <a:pPr>
              <a:lnSpc>
                <a:spcPct val="95000"/>
              </a:lnSpc>
              <a:buFont typeface="Wingdings" pitchFamily="2" charset="2"/>
              <a:buNone/>
            </a:pPr>
            <a:r>
              <a:rPr lang="en-US" altLang="el-GR" b="1" dirty="0">
                <a:latin typeface="Courier New" pitchFamily="49" charset="0"/>
              </a:rPr>
              <a:t>	for (</a:t>
            </a:r>
            <a:r>
              <a:rPr lang="en-US" altLang="el-GR" b="1" dirty="0" err="1">
                <a:latin typeface="Courier New" pitchFamily="49" charset="0"/>
              </a:rPr>
              <a:t>int</a:t>
            </a:r>
            <a:r>
              <a:rPr lang="en-US" altLang="el-GR" b="1" dirty="0">
                <a:latin typeface="Courier New" pitchFamily="49" charset="0"/>
              </a:rPr>
              <a:t> </a:t>
            </a:r>
            <a:r>
              <a:rPr lang="en-US" altLang="el-GR" b="1" dirty="0" err="1">
                <a:latin typeface="Courier New" pitchFamily="49" charset="0"/>
              </a:rPr>
              <a:t>i</a:t>
            </a:r>
            <a:r>
              <a:rPr lang="en-US" altLang="el-GR" b="1" dirty="0">
                <a:latin typeface="Courier New" pitchFamily="49" charset="0"/>
              </a:rPr>
              <a:t> = 1; </a:t>
            </a:r>
            <a:r>
              <a:rPr lang="en-US" altLang="el-GR" b="1" dirty="0" err="1">
                <a:latin typeface="Courier New" pitchFamily="49" charset="0"/>
              </a:rPr>
              <a:t>i</a:t>
            </a:r>
            <a:r>
              <a:rPr lang="en-US" altLang="el-GR" b="1" dirty="0">
                <a:latin typeface="Courier New" pitchFamily="49" charset="0"/>
              </a:rPr>
              <a:t> &lt; n; ++</a:t>
            </a:r>
            <a:r>
              <a:rPr lang="en-US" altLang="el-GR" b="1" dirty="0" err="1">
                <a:latin typeface="Courier New" pitchFamily="49" charset="0"/>
              </a:rPr>
              <a:t>i</a:t>
            </a:r>
            <a:r>
              <a:rPr lang="en-US" altLang="el-GR" b="1" dirty="0">
                <a:latin typeface="Courier New" pitchFamily="49" charset="0"/>
              </a:rPr>
              <a:t>) </a:t>
            </a:r>
            <a:r>
              <a:rPr lang="en-US" altLang="el-GR" b="1" dirty="0" smtClean="0">
                <a:latin typeface="Courier New" pitchFamily="49" charset="0"/>
              </a:rPr>
              <a:t>{</a:t>
            </a:r>
            <a:endParaRPr lang="en-US" altLang="el-GR" b="1" dirty="0">
              <a:latin typeface="Courier New" pitchFamily="49" charset="0"/>
            </a:endParaRPr>
          </a:p>
          <a:p>
            <a:pPr>
              <a:lnSpc>
                <a:spcPct val="95000"/>
              </a:lnSpc>
              <a:buFont typeface="Wingdings" pitchFamily="2" charset="2"/>
              <a:buNone/>
            </a:pPr>
            <a:r>
              <a:rPr lang="en-US" altLang="el-GR" b="1" dirty="0">
                <a:latin typeface="Courier New" pitchFamily="49" charset="0"/>
              </a:rPr>
              <a:t>		if (A[</a:t>
            </a:r>
            <a:r>
              <a:rPr lang="en-US" altLang="el-GR" b="1" dirty="0" err="1">
                <a:latin typeface="Courier New" pitchFamily="49" charset="0"/>
              </a:rPr>
              <a:t>i</a:t>
            </a:r>
            <a:r>
              <a:rPr lang="en-US" altLang="el-GR" b="1" dirty="0">
                <a:latin typeface="Courier New" pitchFamily="49" charset="0"/>
              </a:rPr>
              <a:t>] &lt; A[i-1]) {</a:t>
            </a:r>
          </a:p>
          <a:p>
            <a:pPr>
              <a:lnSpc>
                <a:spcPct val="95000"/>
              </a:lnSpc>
              <a:buFont typeface="Wingdings" pitchFamily="2" charset="2"/>
              <a:buNone/>
            </a:pPr>
            <a:r>
              <a:rPr lang="en-US" altLang="el-GR" b="1" dirty="0">
                <a:latin typeface="Courier New" pitchFamily="49" charset="0"/>
              </a:rPr>
              <a:t>		   T </a:t>
            </a:r>
            <a:r>
              <a:rPr lang="en-US" altLang="el-GR" b="1" dirty="0" err="1">
                <a:latin typeface="Courier New" pitchFamily="49" charset="0"/>
              </a:rPr>
              <a:t>val</a:t>
            </a:r>
            <a:r>
              <a:rPr lang="en-US" altLang="el-GR" b="1" dirty="0">
                <a:latin typeface="Courier New" pitchFamily="49" charset="0"/>
              </a:rPr>
              <a:t> = A[</a:t>
            </a:r>
            <a:r>
              <a:rPr lang="en-US" altLang="el-GR" b="1" dirty="0" err="1">
                <a:latin typeface="Courier New" pitchFamily="49" charset="0"/>
              </a:rPr>
              <a:t>i</a:t>
            </a:r>
            <a:r>
              <a:rPr lang="en-US" altLang="el-GR" b="1" dirty="0">
                <a:latin typeface="Courier New" pitchFamily="49" charset="0"/>
              </a:rPr>
              <a:t>];</a:t>
            </a:r>
          </a:p>
          <a:p>
            <a:pPr>
              <a:lnSpc>
                <a:spcPct val="95000"/>
              </a:lnSpc>
              <a:buFont typeface="Wingdings" pitchFamily="2" charset="2"/>
              <a:buNone/>
            </a:pPr>
            <a:r>
              <a:rPr lang="en-US" altLang="el-GR" b="1" dirty="0">
                <a:latin typeface="Courier New" pitchFamily="49" charset="0"/>
              </a:rPr>
              <a:t>		   </a:t>
            </a:r>
            <a:r>
              <a:rPr lang="en-US" altLang="el-GR" b="1" dirty="0" err="1">
                <a:latin typeface="Courier New" pitchFamily="49" charset="0"/>
              </a:rPr>
              <a:t>int</a:t>
            </a:r>
            <a:r>
              <a:rPr lang="en-US" altLang="el-GR" b="1" dirty="0">
                <a:latin typeface="Courier New" pitchFamily="49" charset="0"/>
              </a:rPr>
              <a:t> j = </a:t>
            </a:r>
            <a:r>
              <a:rPr lang="en-US" altLang="el-GR" b="1" dirty="0" err="1">
                <a:latin typeface="Courier New" pitchFamily="49" charset="0"/>
              </a:rPr>
              <a:t>i</a:t>
            </a:r>
            <a:r>
              <a:rPr lang="en-US" altLang="el-GR" b="1" dirty="0">
                <a:latin typeface="Courier New" pitchFamily="49" charset="0"/>
              </a:rPr>
              <a:t>;</a:t>
            </a:r>
          </a:p>
          <a:p>
            <a:pPr>
              <a:lnSpc>
                <a:spcPct val="95000"/>
              </a:lnSpc>
              <a:buFont typeface="Wingdings" pitchFamily="2" charset="2"/>
              <a:buNone/>
            </a:pPr>
            <a:r>
              <a:rPr lang="en-US" altLang="el-GR" b="1" dirty="0">
                <a:latin typeface="Courier New" pitchFamily="49" charset="0"/>
              </a:rPr>
              <a:t>		   do {  A[j] = A[j-1];</a:t>
            </a:r>
          </a:p>
          <a:p>
            <a:pPr>
              <a:lnSpc>
                <a:spcPct val="95000"/>
              </a:lnSpc>
              <a:buFont typeface="Wingdings" pitchFamily="2" charset="2"/>
              <a:buNone/>
            </a:pPr>
            <a:r>
              <a:rPr lang="en-US" altLang="el-GR" b="1" dirty="0">
                <a:latin typeface="Courier New" pitchFamily="49" charset="0"/>
              </a:rPr>
              <a:t>		      --j;</a:t>
            </a:r>
          </a:p>
          <a:p>
            <a:pPr>
              <a:lnSpc>
                <a:spcPct val="95000"/>
              </a:lnSpc>
              <a:buFont typeface="Wingdings" pitchFamily="2" charset="2"/>
              <a:buNone/>
            </a:pPr>
            <a:r>
              <a:rPr lang="en-US" altLang="el-GR" b="1" dirty="0">
                <a:latin typeface="Courier New" pitchFamily="49" charset="0"/>
              </a:rPr>
              <a:t>		   } while ((j &gt; 0) &amp;&amp; (</a:t>
            </a:r>
            <a:r>
              <a:rPr lang="en-US" altLang="el-GR" b="1" dirty="0" err="1">
                <a:latin typeface="Courier New" pitchFamily="49" charset="0"/>
              </a:rPr>
              <a:t>val</a:t>
            </a:r>
            <a:r>
              <a:rPr lang="en-US" altLang="el-GR" b="1" dirty="0">
                <a:latin typeface="Courier New" pitchFamily="49" charset="0"/>
              </a:rPr>
              <a:t> &lt; A[j-1]));</a:t>
            </a:r>
          </a:p>
          <a:p>
            <a:pPr>
              <a:lnSpc>
                <a:spcPct val="95000"/>
              </a:lnSpc>
              <a:buFont typeface="Wingdings" pitchFamily="2" charset="2"/>
              <a:buNone/>
            </a:pPr>
            <a:r>
              <a:rPr lang="en-US" altLang="el-GR" b="1" dirty="0">
                <a:latin typeface="Courier New" pitchFamily="49" charset="0"/>
              </a:rPr>
              <a:t>		   A[j] = </a:t>
            </a:r>
            <a:r>
              <a:rPr lang="en-US" altLang="el-GR" b="1" dirty="0" err="1">
                <a:latin typeface="Courier New" pitchFamily="49" charset="0"/>
              </a:rPr>
              <a:t>val</a:t>
            </a:r>
            <a:r>
              <a:rPr lang="en-US" altLang="el-GR" b="1" dirty="0">
                <a:latin typeface="Courier New" pitchFamily="49" charset="0"/>
              </a:rPr>
              <a:t>;</a:t>
            </a:r>
          </a:p>
          <a:p>
            <a:pPr>
              <a:lnSpc>
                <a:spcPct val="95000"/>
              </a:lnSpc>
              <a:buFont typeface="Wingdings" pitchFamily="2" charset="2"/>
              <a:buNone/>
            </a:pPr>
            <a:r>
              <a:rPr lang="en-US" altLang="el-GR" b="1" dirty="0">
                <a:latin typeface="Courier New" pitchFamily="49" charset="0"/>
              </a:rPr>
              <a:t>		}</a:t>
            </a:r>
          </a:p>
          <a:p>
            <a:pPr>
              <a:lnSpc>
                <a:spcPct val="95000"/>
              </a:lnSpc>
              <a:buFont typeface="Wingdings" pitchFamily="2" charset="2"/>
              <a:buNone/>
            </a:pPr>
            <a:r>
              <a:rPr lang="en-US" altLang="el-GR" b="1" dirty="0">
                <a:latin typeface="Courier New" pitchFamily="49" charset="0"/>
              </a:rPr>
              <a:t>	}</a:t>
            </a:r>
          </a:p>
          <a:p>
            <a:pPr>
              <a:lnSpc>
                <a:spcPct val="95000"/>
              </a:lnSpc>
              <a:buFont typeface="Wingdings" pitchFamily="2" charset="2"/>
              <a:buNone/>
            </a:pPr>
            <a:r>
              <a:rPr lang="en-US" altLang="el-GR" b="1" dirty="0">
                <a:latin typeface="Courier New" pitchFamily="49" charset="0"/>
              </a:rPr>
              <a:t>}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110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dirty="0"/>
              <a:t>STL’s Template Functions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05400"/>
          </a:xfrm>
        </p:spPr>
        <p:txBody>
          <a:bodyPr>
            <a:normAutofit/>
          </a:bodyPr>
          <a:lstStyle/>
          <a:p>
            <a:pPr>
              <a:buClr>
                <a:schemeClr val="hlink"/>
              </a:buClr>
              <a:buSzPct val="110000"/>
              <a:buBlip>
                <a:blip r:embed="rId2"/>
              </a:buBlip>
            </a:pPr>
            <a:r>
              <a:rPr lang="en-US" altLang="el-GR" sz="2000" dirty="0">
                <a:latin typeface="Tahoma" pitchFamily="34" charset="0"/>
              </a:rPr>
              <a:t>STL provides template definitions for many programming tasks</a:t>
            </a:r>
          </a:p>
          <a:p>
            <a:pPr lvl="2">
              <a:buClr>
                <a:schemeClr val="hlink"/>
              </a:buClr>
              <a:buSzPct val="95000"/>
              <a:buFont typeface="Wingdings" pitchFamily="2" charset="2"/>
              <a:buChar char="w"/>
            </a:pPr>
            <a:r>
              <a:rPr lang="en-US" altLang="el-GR" sz="2000" dirty="0">
                <a:latin typeface="Tahoma" pitchFamily="34" charset="0"/>
              </a:rPr>
              <a:t>Use them! </a:t>
            </a:r>
            <a:r>
              <a:rPr lang="en-US" altLang="el-GR" sz="2000" b="1" dirty="0">
                <a:solidFill>
                  <a:srgbClr val="FF0000"/>
                </a:solidFill>
                <a:latin typeface="Tahoma" pitchFamily="34" charset="0"/>
              </a:rPr>
              <a:t>Do not reinvent the wheel!</a:t>
            </a:r>
          </a:p>
          <a:p>
            <a:pPr lvl="2">
              <a:buClr>
                <a:schemeClr val="hlink"/>
              </a:buClr>
              <a:buSzPct val="95000"/>
              <a:buFont typeface="Wingdings" pitchFamily="2" charset="2"/>
              <a:buChar char="w"/>
            </a:pPr>
            <a:endParaRPr lang="en-US" altLang="el-GR" sz="2000" dirty="0">
              <a:latin typeface="Tahoma" pitchFamily="34" charset="0"/>
            </a:endParaRPr>
          </a:p>
          <a:p>
            <a:pPr lvl="1">
              <a:buClr>
                <a:schemeClr val="tx1"/>
              </a:buClr>
              <a:buSzPct val="60000"/>
              <a:buFont typeface="Wingdings" pitchFamily="2" charset="2"/>
              <a:buChar char="n"/>
            </a:pPr>
            <a:r>
              <a:rPr lang="en-US" altLang="el-GR" sz="2000" dirty="0">
                <a:latin typeface="Tahoma" pitchFamily="34" charset="0"/>
              </a:rPr>
              <a:t>Searching and sorting</a:t>
            </a:r>
          </a:p>
          <a:p>
            <a:pPr lvl="2">
              <a:buClr>
                <a:schemeClr val="hlink"/>
              </a:buClr>
              <a:buSzPct val="95000"/>
              <a:buFont typeface="Wingdings" pitchFamily="2" charset="2"/>
              <a:buChar char="w"/>
            </a:pPr>
            <a:r>
              <a:rPr lang="en-US" altLang="el-GR" sz="2000" b="1" dirty="0">
                <a:latin typeface="Courier New" pitchFamily="49" charset="0"/>
              </a:rPr>
              <a:t>find(), </a:t>
            </a:r>
            <a:r>
              <a:rPr lang="en-US" altLang="el-GR" sz="2000" b="1" dirty="0" err="1">
                <a:latin typeface="Courier New" pitchFamily="49" charset="0"/>
              </a:rPr>
              <a:t>find_if</a:t>
            </a:r>
            <a:r>
              <a:rPr lang="en-US" altLang="el-GR" sz="2000" b="1" dirty="0">
                <a:latin typeface="Courier New" pitchFamily="49" charset="0"/>
              </a:rPr>
              <a:t>(),  count(), </a:t>
            </a:r>
            <a:r>
              <a:rPr lang="en-US" altLang="el-GR" sz="2000" b="1" dirty="0" err="1">
                <a:latin typeface="Courier New" pitchFamily="49" charset="0"/>
              </a:rPr>
              <a:t>count_if</a:t>
            </a:r>
            <a:r>
              <a:rPr lang="en-US" altLang="el-GR" sz="2000" b="1" dirty="0">
                <a:latin typeface="Courier New" pitchFamily="49" charset="0"/>
              </a:rPr>
              <a:t>(), min(), max(), </a:t>
            </a:r>
            <a:r>
              <a:rPr lang="en-US" altLang="el-GR" sz="2000" b="1" dirty="0" err="1">
                <a:latin typeface="Courier New" pitchFamily="49" charset="0"/>
              </a:rPr>
              <a:t>binary_search</a:t>
            </a:r>
            <a:r>
              <a:rPr lang="en-US" altLang="el-GR" sz="2000" b="1" dirty="0">
                <a:latin typeface="Courier New" pitchFamily="49" charset="0"/>
              </a:rPr>
              <a:t>(), </a:t>
            </a:r>
            <a:r>
              <a:rPr lang="en-US" altLang="el-GR" sz="2000" b="1" dirty="0" err="1">
                <a:latin typeface="Courier New" pitchFamily="49" charset="0"/>
              </a:rPr>
              <a:t>lower_bound</a:t>
            </a:r>
            <a:r>
              <a:rPr lang="en-US" altLang="el-GR" sz="2000" b="1" dirty="0">
                <a:latin typeface="Courier New" pitchFamily="49" charset="0"/>
              </a:rPr>
              <a:t>(), </a:t>
            </a:r>
            <a:r>
              <a:rPr lang="en-US" altLang="el-GR" sz="2000" b="1" dirty="0" err="1">
                <a:latin typeface="Courier New" pitchFamily="49" charset="0"/>
              </a:rPr>
              <a:t>upper_bound</a:t>
            </a:r>
            <a:r>
              <a:rPr lang="en-US" altLang="el-GR" sz="2000" b="1" dirty="0">
                <a:latin typeface="Courier New" pitchFamily="49" charset="0"/>
              </a:rPr>
              <a:t>(), sort()</a:t>
            </a:r>
          </a:p>
          <a:p>
            <a:pPr lvl="1">
              <a:buClr>
                <a:schemeClr val="tx1"/>
              </a:buClr>
              <a:buSzPct val="60000"/>
              <a:buFont typeface="Wingdings" pitchFamily="2" charset="2"/>
              <a:buChar char="n"/>
            </a:pPr>
            <a:r>
              <a:rPr lang="en-US" altLang="el-GR" sz="2000" dirty="0">
                <a:latin typeface="Tahoma" pitchFamily="34" charset="0"/>
              </a:rPr>
              <a:t>Comparing</a:t>
            </a:r>
          </a:p>
          <a:p>
            <a:pPr lvl="2">
              <a:buClr>
                <a:schemeClr val="hlink"/>
              </a:buClr>
              <a:buSzPct val="95000"/>
              <a:buFont typeface="Wingdings" pitchFamily="2" charset="2"/>
              <a:buChar char="w"/>
            </a:pPr>
            <a:r>
              <a:rPr lang="en-US" altLang="el-GR" sz="2000" b="1" dirty="0">
                <a:latin typeface="Courier New" pitchFamily="49" charset="0"/>
              </a:rPr>
              <a:t>equal()</a:t>
            </a:r>
          </a:p>
          <a:p>
            <a:pPr lvl="1">
              <a:buClr>
                <a:schemeClr val="tx1"/>
              </a:buClr>
              <a:buSzPct val="60000"/>
              <a:buFont typeface="Wingdings" pitchFamily="2" charset="2"/>
              <a:buChar char="n"/>
            </a:pPr>
            <a:r>
              <a:rPr lang="en-US" altLang="el-GR" sz="2000" dirty="0">
                <a:latin typeface="Tahoma" pitchFamily="34" charset="0"/>
              </a:rPr>
              <a:t>Rearranging and copying</a:t>
            </a:r>
          </a:p>
          <a:p>
            <a:pPr lvl="2">
              <a:buClr>
                <a:schemeClr val="hlink"/>
              </a:buClr>
              <a:buSzPct val="95000"/>
              <a:buFont typeface="Wingdings" pitchFamily="2" charset="2"/>
              <a:buChar char="w"/>
            </a:pPr>
            <a:r>
              <a:rPr lang="en-US" altLang="el-GR" sz="2000" b="1" dirty="0">
                <a:latin typeface="Courier New" pitchFamily="49" charset="0"/>
              </a:rPr>
              <a:t>unique(), replace(), copy(), remove(), reverse(), </a:t>
            </a:r>
            <a:r>
              <a:rPr lang="en-US" altLang="el-GR" sz="2000" b="1" dirty="0" err="1">
                <a:latin typeface="Courier New" pitchFamily="49" charset="0"/>
              </a:rPr>
              <a:t>random_shuffle</a:t>
            </a:r>
            <a:r>
              <a:rPr lang="en-US" altLang="el-GR" sz="2000" b="1" dirty="0">
                <a:latin typeface="Courier New" pitchFamily="49" charset="0"/>
              </a:rPr>
              <a:t>(), merge()</a:t>
            </a:r>
          </a:p>
          <a:p>
            <a:pPr lvl="1">
              <a:buClr>
                <a:schemeClr val="tx1"/>
              </a:buClr>
              <a:buSzPct val="60000"/>
              <a:buFont typeface="Wingdings" pitchFamily="2" charset="2"/>
              <a:buChar char="n"/>
            </a:pPr>
            <a:r>
              <a:rPr lang="en-US" altLang="el-GR" sz="2000" dirty="0">
                <a:latin typeface="Tahoma" pitchFamily="34" charset="0"/>
              </a:rPr>
              <a:t>Iterating</a:t>
            </a:r>
          </a:p>
          <a:p>
            <a:pPr lvl="2">
              <a:buClr>
                <a:schemeClr val="hlink"/>
              </a:buClr>
              <a:buSzPct val="95000"/>
              <a:buFont typeface="Wingdings" pitchFamily="2" charset="2"/>
              <a:buChar char="w"/>
            </a:pPr>
            <a:r>
              <a:rPr lang="en-US" altLang="el-GR" sz="2000" b="1" dirty="0" err="1">
                <a:latin typeface="Courier New" pitchFamily="49" charset="0"/>
              </a:rPr>
              <a:t>for_each</a:t>
            </a:r>
            <a:r>
              <a:rPr lang="en-US" altLang="el-GR" sz="2000" b="1" dirty="0">
                <a:latin typeface="Courier New" pitchFamily="49" charset="0"/>
              </a:rPr>
              <a:t>()</a:t>
            </a:r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92077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85800"/>
          </a:xfrm>
        </p:spPr>
        <p:txBody>
          <a:bodyPr/>
          <a:lstStyle/>
          <a:p>
            <a:r>
              <a:rPr lang="en-US" altLang="el-GR" sz="3600" b="1" dirty="0"/>
              <a:t>Function </a:t>
            </a:r>
            <a:r>
              <a:rPr lang="en-US" altLang="el-GR" sz="3600" b="1" dirty="0" smtClean="0"/>
              <a:t>Templates</a:t>
            </a:r>
            <a:endParaRPr lang="en-US" altLang="el-GR" sz="3600" dirty="0"/>
          </a:p>
        </p:txBody>
      </p:sp>
      <p:sp>
        <p:nvSpPr>
          <p:cNvPr id="29286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295400"/>
            <a:ext cx="7772400" cy="4800600"/>
          </a:xfrm>
        </p:spPr>
        <p:txBody>
          <a:bodyPr/>
          <a:lstStyle/>
          <a:p>
            <a:pPr lvl="1"/>
            <a:endParaRPr lang="en-US" altLang="el-GR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10BB5-6B02-466A-865D-BA9DC1ED36D2}" type="slidenum">
              <a:rPr lang="en-US" altLang="el-GR"/>
              <a:pPr/>
              <a:t>24</a:t>
            </a:fld>
            <a:endParaRPr lang="en-US" altLang="el-GR"/>
          </a:p>
        </p:txBody>
      </p:sp>
      <p:sp>
        <p:nvSpPr>
          <p:cNvPr id="292869" name="Rectangle 5"/>
          <p:cNvSpPr>
            <a:spLocks noChangeArrowheads="1"/>
          </p:cNvSpPr>
          <p:nvPr/>
        </p:nvSpPr>
        <p:spPr bwMode="auto">
          <a:xfrm>
            <a:off x="694592" y="1295400"/>
            <a:ext cx="7077808" cy="2667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just"/>
            <a:r>
              <a:rPr lang="en-US" altLang="el-GR" sz="2000" b="1" u="sng" dirty="0">
                <a:solidFill>
                  <a:srgbClr val="CC0000"/>
                </a:solidFill>
              </a:rPr>
              <a:t>Example of a Function</a:t>
            </a:r>
            <a:r>
              <a:rPr lang="en-US" altLang="el-GR" sz="2000" u="sng" dirty="0"/>
              <a:t> </a:t>
            </a:r>
            <a:r>
              <a:rPr lang="en-US" altLang="el-GR" sz="2000" b="1" u="sng" dirty="0">
                <a:solidFill>
                  <a:srgbClr val="CC0000"/>
                </a:solidFill>
              </a:rPr>
              <a:t>Template Declaration:</a:t>
            </a:r>
          </a:p>
          <a:p>
            <a:pPr algn="just"/>
            <a:r>
              <a:rPr lang="en-US" altLang="el-GR" sz="2000" dirty="0"/>
              <a:t>// Returns the minimum of array x[ ]. The data </a:t>
            </a:r>
          </a:p>
          <a:p>
            <a:pPr algn="just"/>
            <a:r>
              <a:rPr lang="en-US" altLang="el-GR" sz="2000" dirty="0"/>
              <a:t>// type of x[ ] is arbitrary &amp; customizable</a:t>
            </a:r>
          </a:p>
          <a:p>
            <a:pPr algn="just"/>
            <a:r>
              <a:rPr lang="en-US" altLang="el-GR" sz="2000" b="1" dirty="0">
                <a:solidFill>
                  <a:srgbClr val="663300"/>
                </a:solidFill>
              </a:rPr>
              <a:t>template</a:t>
            </a:r>
            <a:r>
              <a:rPr lang="en-US" altLang="el-GR" sz="2000" dirty="0">
                <a:solidFill>
                  <a:srgbClr val="663300"/>
                </a:solidFill>
              </a:rPr>
              <a:t>&lt;</a:t>
            </a:r>
            <a:r>
              <a:rPr lang="en-US" altLang="el-GR" sz="2000" b="1" dirty="0" err="1">
                <a:solidFill>
                  <a:srgbClr val="663300"/>
                </a:solidFill>
              </a:rPr>
              <a:t>typename</a:t>
            </a:r>
            <a:r>
              <a:rPr lang="en-US" altLang="el-GR" sz="2000" dirty="0">
                <a:solidFill>
                  <a:srgbClr val="663300"/>
                </a:solidFill>
              </a:rPr>
              <a:t> T&gt; T min(T x[], </a:t>
            </a:r>
            <a:r>
              <a:rPr lang="en-US" altLang="el-GR" sz="2000" b="1" dirty="0" err="1">
                <a:solidFill>
                  <a:srgbClr val="663300"/>
                </a:solidFill>
              </a:rPr>
              <a:t>int</a:t>
            </a:r>
            <a:r>
              <a:rPr lang="en-US" altLang="el-GR" sz="2000" dirty="0">
                <a:solidFill>
                  <a:srgbClr val="663300"/>
                </a:solidFill>
              </a:rPr>
              <a:t> length){</a:t>
            </a:r>
          </a:p>
          <a:p>
            <a:pPr algn="just"/>
            <a:r>
              <a:rPr lang="en-US" altLang="el-GR" sz="2000" dirty="0"/>
              <a:t>    T m = x[0];	// m</a:t>
            </a:r>
            <a:r>
              <a:rPr lang="en-US" altLang="el-GR" sz="2000" dirty="0" smtClean="0"/>
              <a:t> </a:t>
            </a:r>
            <a:r>
              <a:rPr lang="en-US" altLang="el-GR" sz="2000" dirty="0"/>
              <a:t>is the minimum so far</a:t>
            </a:r>
          </a:p>
          <a:p>
            <a:pPr algn="just"/>
            <a:r>
              <a:rPr lang="en-US" altLang="el-GR" sz="2000" dirty="0"/>
              <a:t>     </a:t>
            </a:r>
            <a:r>
              <a:rPr lang="en-US" altLang="el-GR" sz="2000" b="1" dirty="0">
                <a:solidFill>
                  <a:schemeClr val="accent2"/>
                </a:solidFill>
              </a:rPr>
              <a:t>for</a:t>
            </a:r>
            <a:r>
              <a:rPr lang="en-US" altLang="el-GR" sz="2000" dirty="0"/>
              <a:t> (</a:t>
            </a:r>
            <a:r>
              <a:rPr lang="en-US" altLang="el-GR" sz="2000" b="1" dirty="0" err="1">
                <a:solidFill>
                  <a:schemeClr val="accent2"/>
                </a:solidFill>
              </a:rPr>
              <a:t>int</a:t>
            </a:r>
            <a:r>
              <a:rPr lang="en-US" altLang="el-GR" sz="2000" dirty="0"/>
              <a:t> </a:t>
            </a:r>
            <a:r>
              <a:rPr lang="en-US" altLang="el-GR" sz="2000" dirty="0" err="1"/>
              <a:t>i</a:t>
            </a:r>
            <a:r>
              <a:rPr lang="en-US" altLang="el-GR" sz="2000" dirty="0"/>
              <a:t>=1;i&lt;</a:t>
            </a:r>
            <a:r>
              <a:rPr lang="en-US" altLang="el-GR" sz="2000" dirty="0" err="1"/>
              <a:t>n;i</a:t>
            </a:r>
            <a:r>
              <a:rPr lang="en-US" altLang="el-GR" sz="2000" dirty="0"/>
              <a:t>++)</a:t>
            </a:r>
          </a:p>
          <a:p>
            <a:pPr algn="just"/>
            <a:r>
              <a:rPr lang="en-US" altLang="el-GR" sz="2000" dirty="0"/>
              <a:t>	if (x[</a:t>
            </a:r>
            <a:r>
              <a:rPr lang="en-US" altLang="el-GR" sz="2000" dirty="0" err="1"/>
              <a:t>i</a:t>
            </a:r>
            <a:r>
              <a:rPr lang="en-US" altLang="el-GR" sz="2000" dirty="0"/>
              <a:t>]&lt;m)   m=x[</a:t>
            </a:r>
            <a:r>
              <a:rPr lang="en-US" altLang="el-GR" sz="2000" dirty="0" err="1"/>
              <a:t>i</a:t>
            </a:r>
            <a:r>
              <a:rPr lang="en-US" altLang="el-GR" sz="2000" dirty="0"/>
              <a:t>];</a:t>
            </a:r>
          </a:p>
          <a:p>
            <a:pPr algn="just"/>
            <a:r>
              <a:rPr lang="en-US" altLang="el-GR" sz="2000" dirty="0"/>
              <a:t>    </a:t>
            </a:r>
            <a:r>
              <a:rPr lang="en-US" altLang="el-GR" sz="2000" b="1" dirty="0">
                <a:solidFill>
                  <a:schemeClr val="accent2"/>
                </a:solidFill>
              </a:rPr>
              <a:t>return</a:t>
            </a:r>
            <a:r>
              <a:rPr lang="en-US" altLang="el-GR" sz="2000" dirty="0"/>
              <a:t> m;</a:t>
            </a:r>
          </a:p>
          <a:p>
            <a:pPr algn="just"/>
            <a:r>
              <a:rPr lang="en-US" altLang="el-GR" sz="2000" dirty="0"/>
              <a:t>}</a:t>
            </a:r>
          </a:p>
        </p:txBody>
      </p:sp>
      <p:sp>
        <p:nvSpPr>
          <p:cNvPr id="292870" name="Rectangle 6"/>
          <p:cNvSpPr>
            <a:spLocks noChangeArrowheads="1"/>
          </p:cNvSpPr>
          <p:nvPr/>
        </p:nvSpPr>
        <p:spPr bwMode="auto">
          <a:xfrm>
            <a:off x="1447800" y="3962400"/>
            <a:ext cx="3962400" cy="2667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just"/>
            <a:r>
              <a:rPr lang="en-US" altLang="el-GR" sz="2000" b="1" u="sng" dirty="0">
                <a:solidFill>
                  <a:srgbClr val="CC0000"/>
                </a:solidFill>
              </a:rPr>
              <a:t>Example of Use:</a:t>
            </a:r>
          </a:p>
          <a:p>
            <a:pPr algn="just"/>
            <a:r>
              <a:rPr lang="en-US" altLang="el-GR" sz="2000" b="1" dirty="0" err="1">
                <a:solidFill>
                  <a:schemeClr val="accent2"/>
                </a:solidFill>
              </a:rPr>
              <a:t>int</a:t>
            </a:r>
            <a:r>
              <a:rPr lang="en-US" altLang="el-GR" sz="2000" dirty="0"/>
              <a:t> x[]=</a:t>
            </a:r>
          </a:p>
          <a:p>
            <a:pPr algn="just"/>
            <a:r>
              <a:rPr lang="en-US" altLang="el-GR" sz="2000" dirty="0"/>
              <a:t>        {11, 13, 5, 7, 4, 10};</a:t>
            </a:r>
          </a:p>
          <a:p>
            <a:pPr algn="just"/>
            <a:r>
              <a:rPr lang="en-US" altLang="el-GR" sz="2000" b="1" dirty="0">
                <a:solidFill>
                  <a:schemeClr val="accent2"/>
                </a:solidFill>
              </a:rPr>
              <a:t>double</a:t>
            </a:r>
            <a:r>
              <a:rPr lang="en-US" altLang="el-GR" sz="2000" dirty="0"/>
              <a:t> y[]=</a:t>
            </a:r>
          </a:p>
          <a:p>
            <a:pPr algn="just"/>
            <a:r>
              <a:rPr lang="en-US" altLang="el-GR" sz="2000" dirty="0"/>
              <a:t>        {4.5, 7.13,  17};</a:t>
            </a:r>
          </a:p>
          <a:p>
            <a:pPr algn="just"/>
            <a:r>
              <a:rPr lang="en-US" altLang="el-GR" sz="2000" b="1" dirty="0" err="1">
                <a:solidFill>
                  <a:srgbClr val="663300"/>
                </a:solidFill>
              </a:rPr>
              <a:t>int</a:t>
            </a:r>
            <a:r>
              <a:rPr lang="en-US" altLang="el-GR" sz="2000" dirty="0">
                <a:solidFill>
                  <a:srgbClr val="663300"/>
                </a:solidFill>
              </a:rPr>
              <a:t> minx = </a:t>
            </a:r>
          </a:p>
          <a:p>
            <a:pPr algn="just"/>
            <a:r>
              <a:rPr lang="en-US" altLang="el-GR" sz="2000" dirty="0">
                <a:solidFill>
                  <a:srgbClr val="663300"/>
                </a:solidFill>
              </a:rPr>
              <a:t>           min&lt;</a:t>
            </a:r>
            <a:r>
              <a:rPr lang="en-US" altLang="el-GR" sz="2000" b="1" dirty="0" err="1">
                <a:solidFill>
                  <a:srgbClr val="663300"/>
                </a:solidFill>
              </a:rPr>
              <a:t>int</a:t>
            </a:r>
            <a:r>
              <a:rPr lang="en-US" altLang="el-GR" sz="2000" dirty="0">
                <a:solidFill>
                  <a:srgbClr val="663300"/>
                </a:solidFill>
              </a:rPr>
              <a:t>&gt;(x,6);</a:t>
            </a:r>
          </a:p>
          <a:p>
            <a:pPr algn="just"/>
            <a:r>
              <a:rPr lang="en-US" altLang="el-GR" sz="2000" b="1" dirty="0">
                <a:solidFill>
                  <a:srgbClr val="663300"/>
                </a:solidFill>
              </a:rPr>
              <a:t>double</a:t>
            </a:r>
            <a:r>
              <a:rPr lang="en-US" altLang="el-GR" sz="2000" dirty="0">
                <a:solidFill>
                  <a:srgbClr val="663300"/>
                </a:solidFill>
              </a:rPr>
              <a:t> </a:t>
            </a:r>
            <a:r>
              <a:rPr lang="en-US" altLang="el-GR" sz="2000" dirty="0" err="1">
                <a:solidFill>
                  <a:srgbClr val="663300"/>
                </a:solidFill>
              </a:rPr>
              <a:t>miny</a:t>
            </a:r>
            <a:r>
              <a:rPr lang="en-US" altLang="el-GR" sz="2000" dirty="0">
                <a:solidFill>
                  <a:srgbClr val="663300"/>
                </a:solidFill>
              </a:rPr>
              <a:t>=</a:t>
            </a:r>
          </a:p>
          <a:p>
            <a:pPr algn="just"/>
            <a:r>
              <a:rPr lang="en-US" altLang="el-GR" sz="2000" dirty="0">
                <a:solidFill>
                  <a:srgbClr val="663300"/>
                </a:solidFill>
              </a:rPr>
              <a:t>           min&lt;</a:t>
            </a:r>
            <a:r>
              <a:rPr lang="en-US" altLang="el-GR" sz="2000" b="1" dirty="0">
                <a:solidFill>
                  <a:srgbClr val="663300"/>
                </a:solidFill>
              </a:rPr>
              <a:t>double</a:t>
            </a:r>
            <a:r>
              <a:rPr lang="en-US" altLang="el-GR" sz="2000" dirty="0">
                <a:solidFill>
                  <a:srgbClr val="663300"/>
                </a:solidFill>
              </a:rPr>
              <a:t>&gt;(y,3);</a:t>
            </a:r>
            <a:endParaRPr lang="en-US" altLang="el-GR" sz="1800" dirty="0"/>
          </a:p>
        </p:txBody>
      </p:sp>
    </p:spTree>
    <p:extLst>
      <p:ext uri="{BB962C8B-B14F-4D97-AF65-F5344CB8AC3E}">
        <p14:creationId xmlns:p14="http://schemas.microsoft.com/office/powerpoint/2010/main" val="186901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 dirty="0" smtClean="0"/>
              <a:t>Class Templates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2192338"/>
            <a:ext cx="8294688" cy="3471862"/>
          </a:xfrm>
        </p:spPr>
        <p:txBody>
          <a:bodyPr/>
          <a:lstStyle/>
          <a:p>
            <a:pPr eaLnBrk="1" hangingPunct="1">
              <a:lnSpc>
                <a:spcPct val="85000"/>
              </a:lnSpc>
            </a:pPr>
            <a:r>
              <a:rPr lang="en-US" altLang="el-GR" smtClean="0"/>
              <a:t>It is possible to define templates for classes. </a:t>
            </a:r>
          </a:p>
          <a:p>
            <a:pPr eaLnBrk="1" hangingPunct="1">
              <a:lnSpc>
                <a:spcPct val="85000"/>
              </a:lnSpc>
            </a:pPr>
            <a:r>
              <a:rPr lang="en-US" altLang="el-GR" smtClean="0"/>
              <a:t>Unlike functions, a class template is instantiated by supplying the type name (</a:t>
            </a:r>
            <a:r>
              <a:rPr lang="en-US" altLang="el-GR" b="1" smtClean="0">
                <a:latin typeface="Courier New" pitchFamily="49" charset="0"/>
              </a:rPr>
              <a:t>int</a:t>
            </a:r>
            <a:r>
              <a:rPr lang="en-US" altLang="el-GR" smtClean="0"/>
              <a:t>, </a:t>
            </a:r>
            <a:r>
              <a:rPr lang="en-US" altLang="el-GR" b="1" smtClean="0">
                <a:latin typeface="Courier New" pitchFamily="49" charset="0"/>
              </a:rPr>
              <a:t>float</a:t>
            </a:r>
            <a:r>
              <a:rPr lang="en-US" altLang="el-GR" smtClean="0"/>
              <a:t>, </a:t>
            </a:r>
            <a:r>
              <a:rPr lang="en-US" altLang="el-GR" b="1" smtClean="0">
                <a:latin typeface="Courier New" pitchFamily="49" charset="0"/>
              </a:rPr>
              <a:t>string</a:t>
            </a:r>
            <a:r>
              <a:rPr lang="en-US" altLang="el-GR" smtClean="0"/>
              <a:t>, etc.) at object definition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869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 smtClean="0"/>
              <a:t>Class Template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81200"/>
            <a:ext cx="8382000" cy="4114800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US" altLang="el-GR" sz="2400" smtClean="0"/>
              <a:t>Consider the following classes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l-GR" sz="2400" smtClean="0"/>
              <a:t>Class used to join two integers by adding them:</a:t>
            </a:r>
            <a:r>
              <a:rPr lang="en-US" altLang="el-GR" sz="2400" b="1" smtClean="0">
                <a:solidFill>
                  <a:srgbClr val="3D8963"/>
                </a:solidFill>
                <a:latin typeface="Courier New" pitchFamily="49" charset="0"/>
              </a:rPr>
              <a:t>  </a:t>
            </a:r>
          </a:p>
          <a:p>
            <a:pPr marL="990600" lvl="1" indent="-533400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el-GR" sz="2400" b="1" smtClean="0">
                <a:solidFill>
                  <a:srgbClr val="3D8963"/>
                </a:solidFill>
                <a:latin typeface="Courier New" pitchFamily="49" charset="0"/>
              </a:rPr>
              <a:t>class Joiner</a:t>
            </a:r>
          </a:p>
          <a:p>
            <a:pPr marL="990600" lvl="1" indent="-533400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el-GR" sz="2400" b="1" smtClean="0">
                <a:solidFill>
                  <a:srgbClr val="3D8963"/>
                </a:solidFill>
                <a:latin typeface="Courier New" pitchFamily="49" charset="0"/>
              </a:rPr>
              <a:t>{ public: </a:t>
            </a:r>
          </a:p>
          <a:p>
            <a:pPr marL="990600" lvl="1" indent="-533400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el-GR" sz="2400" b="1" smtClean="0">
                <a:solidFill>
                  <a:srgbClr val="3D8963"/>
                </a:solidFill>
                <a:latin typeface="Courier New" pitchFamily="49" charset="0"/>
              </a:rPr>
              <a:t>    </a:t>
            </a:r>
            <a:r>
              <a:rPr lang="en-US" altLang="el-GR" sz="2400" b="1" smtClean="0">
                <a:solidFill>
                  <a:schemeClr val="accent2"/>
                </a:solidFill>
                <a:latin typeface="Courier New" pitchFamily="49" charset="0"/>
              </a:rPr>
              <a:t>int</a:t>
            </a:r>
            <a:r>
              <a:rPr lang="en-US" altLang="el-GR" sz="2400" b="1" smtClean="0">
                <a:solidFill>
                  <a:srgbClr val="3D8963"/>
                </a:solidFill>
                <a:latin typeface="Courier New" pitchFamily="49" charset="0"/>
              </a:rPr>
              <a:t> combine(</a:t>
            </a:r>
            <a:r>
              <a:rPr lang="en-US" altLang="el-GR" sz="2400" b="1" smtClean="0">
                <a:solidFill>
                  <a:schemeClr val="accent2"/>
                </a:solidFill>
                <a:latin typeface="Courier New" pitchFamily="49" charset="0"/>
              </a:rPr>
              <a:t>int</a:t>
            </a:r>
            <a:r>
              <a:rPr lang="en-US" altLang="el-GR" sz="2400" b="1" smtClean="0">
                <a:solidFill>
                  <a:srgbClr val="3D8963"/>
                </a:solidFill>
                <a:latin typeface="Courier New" pitchFamily="49" charset="0"/>
              </a:rPr>
              <a:t> x, </a:t>
            </a:r>
            <a:r>
              <a:rPr lang="en-US" altLang="el-GR" sz="2400" b="1" smtClean="0">
                <a:solidFill>
                  <a:schemeClr val="accent2"/>
                </a:solidFill>
                <a:latin typeface="Courier New" pitchFamily="49" charset="0"/>
              </a:rPr>
              <a:t>int</a:t>
            </a:r>
            <a:r>
              <a:rPr lang="en-US" altLang="el-GR" sz="2400" b="1" smtClean="0">
                <a:solidFill>
                  <a:srgbClr val="3D8963"/>
                </a:solidFill>
                <a:latin typeface="Courier New" pitchFamily="49" charset="0"/>
              </a:rPr>
              <a:t> y)</a:t>
            </a:r>
          </a:p>
          <a:p>
            <a:pPr marL="990600" lvl="1" indent="-533400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el-GR" sz="2400" b="1" smtClean="0">
                <a:solidFill>
                  <a:srgbClr val="3D8963"/>
                </a:solidFill>
                <a:latin typeface="Courier New" pitchFamily="49" charset="0"/>
              </a:rPr>
              <a:t>    {return x + y;}</a:t>
            </a:r>
          </a:p>
          <a:p>
            <a:pPr marL="990600" lvl="1" indent="-533400" eaLnBrk="1" hangingPunct="1">
              <a:lnSpc>
                <a:spcPct val="80000"/>
              </a:lnSpc>
              <a:spcBef>
                <a:spcPct val="0"/>
              </a:spcBef>
              <a:spcAft>
                <a:spcPct val="25000"/>
              </a:spcAft>
              <a:buFontTx/>
              <a:buNone/>
            </a:pPr>
            <a:r>
              <a:rPr lang="en-US" altLang="el-GR" sz="2400" b="1" smtClean="0">
                <a:solidFill>
                  <a:srgbClr val="3D8963"/>
                </a:solidFill>
                <a:latin typeface="Courier New" pitchFamily="49" charset="0"/>
              </a:rPr>
              <a:t>};</a:t>
            </a:r>
          </a:p>
          <a:p>
            <a:pPr marL="609600" indent="-609600" eaLnBrk="1" hangingPunct="1">
              <a:lnSpc>
                <a:spcPct val="80000"/>
              </a:lnSpc>
              <a:spcBef>
                <a:spcPct val="0"/>
              </a:spcBef>
              <a:buFontTx/>
              <a:buAutoNum type="arabicPeriod"/>
            </a:pPr>
            <a:r>
              <a:rPr lang="en-US" altLang="el-GR" sz="2400" smtClean="0"/>
              <a:t>Class used to join two strings by concatenating them:</a:t>
            </a:r>
          </a:p>
          <a:p>
            <a:pPr marL="990600" lvl="1" indent="-533400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el-GR" sz="2400" b="1" smtClean="0">
                <a:solidFill>
                  <a:srgbClr val="3D8963"/>
                </a:solidFill>
                <a:latin typeface="Courier New" pitchFamily="49" charset="0"/>
              </a:rPr>
              <a:t>class Joiner</a:t>
            </a:r>
          </a:p>
          <a:p>
            <a:pPr marL="990600" lvl="1" indent="-533400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el-GR" sz="2400" b="1" smtClean="0">
                <a:solidFill>
                  <a:srgbClr val="3D8963"/>
                </a:solidFill>
                <a:latin typeface="Courier New" pitchFamily="49" charset="0"/>
              </a:rPr>
              <a:t>{ public:</a:t>
            </a:r>
          </a:p>
          <a:p>
            <a:pPr marL="990600" lvl="1" indent="-533400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el-GR" sz="2400" b="1" smtClean="0">
                <a:solidFill>
                  <a:schemeClr val="accent2"/>
                </a:solidFill>
                <a:latin typeface="Courier New" pitchFamily="49" charset="0"/>
              </a:rPr>
              <a:t>    string</a:t>
            </a:r>
            <a:r>
              <a:rPr lang="en-US" altLang="el-GR" sz="2400" b="1" smtClean="0">
                <a:solidFill>
                  <a:srgbClr val="3D8963"/>
                </a:solidFill>
                <a:latin typeface="Courier New" pitchFamily="49" charset="0"/>
              </a:rPr>
              <a:t> combine(</a:t>
            </a:r>
            <a:r>
              <a:rPr lang="en-US" altLang="el-GR" sz="2400" b="1" smtClean="0">
                <a:solidFill>
                  <a:schemeClr val="accent2"/>
                </a:solidFill>
                <a:latin typeface="Courier New" pitchFamily="49" charset="0"/>
              </a:rPr>
              <a:t>string</a:t>
            </a:r>
            <a:r>
              <a:rPr lang="en-US" altLang="el-GR" sz="2400" b="1" smtClean="0">
                <a:solidFill>
                  <a:srgbClr val="3D8963"/>
                </a:solidFill>
                <a:latin typeface="Courier New" pitchFamily="49" charset="0"/>
              </a:rPr>
              <a:t> x, </a:t>
            </a:r>
            <a:r>
              <a:rPr lang="en-US" altLang="el-GR" sz="2400" b="1" smtClean="0">
                <a:solidFill>
                  <a:schemeClr val="accent2"/>
                </a:solidFill>
                <a:latin typeface="Courier New" pitchFamily="49" charset="0"/>
              </a:rPr>
              <a:t>string</a:t>
            </a:r>
            <a:r>
              <a:rPr lang="en-US" altLang="el-GR" sz="2400" b="1" smtClean="0">
                <a:solidFill>
                  <a:srgbClr val="3D8963"/>
                </a:solidFill>
                <a:latin typeface="Courier New" pitchFamily="49" charset="0"/>
              </a:rPr>
              <a:t> y)</a:t>
            </a:r>
          </a:p>
          <a:p>
            <a:pPr marL="990600" lvl="1" indent="-533400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el-GR" sz="2400" b="1" smtClean="0">
                <a:solidFill>
                  <a:srgbClr val="3D8963"/>
                </a:solidFill>
                <a:latin typeface="Courier New" pitchFamily="49" charset="0"/>
              </a:rPr>
              <a:t>    {return x + y;}</a:t>
            </a:r>
          </a:p>
          <a:p>
            <a:pPr marL="990600" lvl="1" indent="-533400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el-GR" sz="2400" b="1" smtClean="0">
                <a:solidFill>
                  <a:srgbClr val="3D8963"/>
                </a:solidFill>
                <a:latin typeface="Courier New" pitchFamily="49" charset="0"/>
              </a:rPr>
              <a:t>};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C1DE65-37F6-4771-A8BE-18FD83F067E9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6317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 smtClean="0"/>
              <a:t>Example class Template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2800" smtClean="0"/>
              <a:t>	A single class template can capture the logic of both classes: it is written with a template prefix that specifies the data type parameters: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2800" b="1" smtClean="0">
                <a:solidFill>
                  <a:srgbClr val="3D8963"/>
                </a:solidFill>
                <a:latin typeface="Courier New" pitchFamily="49" charset="0"/>
              </a:rPr>
              <a:t>  template &lt;class T&gt;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2800" b="1" smtClean="0">
                <a:solidFill>
                  <a:srgbClr val="3D8963"/>
                </a:solidFill>
                <a:latin typeface="Courier New" pitchFamily="49" charset="0"/>
              </a:rPr>
              <a:t>  class Joiner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2800" b="1" smtClean="0">
                <a:solidFill>
                  <a:srgbClr val="3D8963"/>
                </a:solidFill>
                <a:latin typeface="Courier New" pitchFamily="49" charset="0"/>
              </a:rPr>
              <a:t>  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2800" b="1" smtClean="0">
                <a:solidFill>
                  <a:srgbClr val="3D8963"/>
                </a:solidFill>
                <a:latin typeface="Courier New" pitchFamily="49" charset="0"/>
              </a:rPr>
              <a:t>  public: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2800" b="1" smtClean="0">
                <a:solidFill>
                  <a:srgbClr val="3D8963"/>
                </a:solidFill>
                <a:latin typeface="Courier New" pitchFamily="49" charset="0"/>
              </a:rPr>
              <a:t>     T combine(T x, T y)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2800" b="1" smtClean="0">
                <a:solidFill>
                  <a:srgbClr val="3D8963"/>
                </a:solidFill>
                <a:latin typeface="Courier New" pitchFamily="49" charset="0"/>
              </a:rPr>
              <a:t>        {return x + y;}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2800" b="1" smtClean="0">
                <a:solidFill>
                  <a:srgbClr val="3D8963"/>
                </a:solidFill>
                <a:latin typeface="Courier New" pitchFamily="49" charset="0"/>
              </a:rPr>
              <a:t>  };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CDE5BB-D4A6-4B74-9089-910AAD1EADEA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893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 smtClean="0"/>
              <a:t>Using Class Templates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l-GR" sz="2800" smtClean="0"/>
              <a:t>	To create an object of a class defined by a template, specify the actual parameters for the formal data types</a:t>
            </a:r>
          </a:p>
          <a:p>
            <a:pPr eaLnBrk="1" hangingPunct="1">
              <a:buFontTx/>
              <a:buNone/>
            </a:pPr>
            <a:r>
              <a:rPr lang="en-US" altLang="el-GR" sz="2800" b="1" smtClean="0">
                <a:solidFill>
                  <a:srgbClr val="3D8963"/>
                </a:solidFill>
                <a:latin typeface="Courier New" pitchFamily="49" charset="0"/>
              </a:rPr>
              <a:t>    Joiner&lt;double&gt; jd;</a:t>
            </a:r>
          </a:p>
          <a:p>
            <a:pPr eaLnBrk="1" hangingPunct="1">
              <a:buFontTx/>
              <a:buNone/>
            </a:pPr>
            <a:r>
              <a:rPr lang="en-US" altLang="el-GR" sz="2800" b="1" smtClean="0">
                <a:solidFill>
                  <a:srgbClr val="3D8963"/>
                </a:solidFill>
                <a:latin typeface="Courier New" pitchFamily="49" charset="0"/>
              </a:rPr>
              <a:t>    Joiner&lt;string&gt; sd;</a:t>
            </a:r>
          </a:p>
          <a:p>
            <a:pPr eaLnBrk="1" hangingPunct="1">
              <a:buFontTx/>
              <a:buNone/>
            </a:pPr>
            <a:r>
              <a:rPr lang="en-US" altLang="el-GR" sz="2800" b="1" smtClean="0">
                <a:solidFill>
                  <a:srgbClr val="3D8963"/>
                </a:solidFill>
                <a:latin typeface="Courier New" pitchFamily="49" charset="0"/>
              </a:rPr>
              <a:t>    cout &lt;&lt; jd.combine(3.0, 5.0);     </a:t>
            </a:r>
          </a:p>
          <a:p>
            <a:pPr eaLnBrk="1" hangingPunct="1">
              <a:buFontTx/>
              <a:buNone/>
            </a:pPr>
            <a:r>
              <a:rPr lang="en-US" altLang="el-GR" sz="2800" b="1" smtClean="0">
                <a:solidFill>
                  <a:srgbClr val="3D8963"/>
                </a:solidFill>
                <a:latin typeface="Courier New" pitchFamily="49" charset="0"/>
              </a:rPr>
              <a:t>    cout &lt;&lt; sd.combine("Hi ", "Ho");</a:t>
            </a:r>
          </a:p>
          <a:p>
            <a:pPr eaLnBrk="1" hangingPunct="1">
              <a:buFontTx/>
              <a:buNone/>
            </a:pPr>
            <a:r>
              <a:rPr lang="en-US" altLang="el-GR" sz="2800" b="1" smtClean="0">
                <a:solidFill>
                  <a:srgbClr val="3D8963"/>
                </a:solidFill>
                <a:latin typeface="Courier New" pitchFamily="49" charset="0"/>
              </a:rPr>
              <a:t> </a:t>
            </a:r>
            <a:r>
              <a:rPr lang="en-US" altLang="el-GR" sz="2800" b="1" smtClean="0">
                <a:latin typeface="Courier New" pitchFamily="49" charset="0"/>
              </a:rPr>
              <a:t> </a:t>
            </a:r>
            <a:r>
              <a:rPr lang="en-US" altLang="el-GR" sz="2800" smtClean="0"/>
              <a:t>Prints 	</a:t>
            </a:r>
            <a:r>
              <a:rPr lang="en-US" altLang="el-GR" sz="2800" b="1" smtClean="0">
                <a:latin typeface="Courier New" pitchFamily="49" charset="0"/>
              </a:rPr>
              <a:t>8.0</a:t>
            </a:r>
            <a:r>
              <a:rPr lang="en-US" altLang="el-GR" sz="2800" smtClean="0"/>
              <a:t> and </a:t>
            </a:r>
            <a:r>
              <a:rPr lang="en-US" altLang="el-GR" sz="2800" b="1" smtClean="0">
                <a:latin typeface="Courier New" pitchFamily="49" charset="0"/>
              </a:rPr>
              <a:t>Hi Ho</a:t>
            </a:r>
            <a:endParaRPr lang="en-US" altLang="el-GR" sz="2800" b="1" smtClean="0">
              <a:solidFill>
                <a:srgbClr val="3D8963"/>
              </a:solidFill>
              <a:latin typeface="Courier New" pitchFamily="49" charset="0"/>
            </a:endParaRPr>
          </a:p>
          <a:p>
            <a:pPr eaLnBrk="1" hangingPunct="1">
              <a:buFontTx/>
              <a:buNone/>
            </a:pPr>
            <a:r>
              <a:rPr lang="en-US" altLang="el-GR" sz="2800" b="1" smtClean="0">
                <a:solidFill>
                  <a:srgbClr val="3D8963"/>
                </a:solidFill>
                <a:latin typeface="Courier New" pitchFamily="49" charset="0"/>
              </a:rPr>
              <a:t>               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3DF4CB-E29E-48E0-9FE3-66D48B33EDE0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4562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76200"/>
            <a:ext cx="8686800" cy="381000"/>
          </a:xfrm>
        </p:spPr>
        <p:txBody>
          <a:bodyPr>
            <a:normAutofit fontScale="90000"/>
          </a:bodyPr>
          <a:lstStyle/>
          <a:p>
            <a:r>
              <a:rPr lang="en-US" altLang="el-GR" sz="3200"/>
              <a:t>Introduction to Class Templates</a:t>
            </a:r>
          </a:p>
        </p:txBody>
      </p:sp>
      <p:sp>
        <p:nvSpPr>
          <p:cNvPr id="172035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304800" y="914400"/>
            <a:ext cx="4343400" cy="52578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el-GR" sz="2000" b="1">
                <a:solidFill>
                  <a:srgbClr val="0000CC"/>
                </a:solidFill>
                <a:latin typeface="Courier New" pitchFamily="49" charset="0"/>
              </a:rPr>
              <a:t>template &lt;typename T&gt;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l-GR" sz="2000" b="1">
                <a:solidFill>
                  <a:srgbClr val="0000CC"/>
                </a:solidFill>
                <a:latin typeface="Courier New" pitchFamily="49" charset="0"/>
              </a:rPr>
              <a:t>class Array {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l-GR" sz="2000" b="1">
                <a:solidFill>
                  <a:srgbClr val="0000CC"/>
                </a:solidFill>
                <a:latin typeface="Courier New" pitchFamily="49" charset="0"/>
              </a:rPr>
              <a:t>public: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l-GR" sz="2000" b="1">
                <a:solidFill>
                  <a:srgbClr val="0000CC"/>
                </a:solidFill>
                <a:latin typeface="Courier New" pitchFamily="49" charset="0"/>
              </a:rPr>
              <a:t>  Array(const int size);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l-GR" sz="2000" b="1">
                <a:solidFill>
                  <a:srgbClr val="0000CC"/>
                </a:solidFill>
                <a:latin typeface="Courier New" pitchFamily="49" charset="0"/>
              </a:rPr>
              <a:t>  ~Array();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l-GR" sz="2000" b="1">
                <a:solidFill>
                  <a:srgbClr val="0000CC"/>
                </a:solidFill>
                <a:latin typeface="Courier New" pitchFamily="49" charset="0"/>
              </a:rPr>
              <a:t>private: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l-GR" sz="2000" b="1">
                <a:solidFill>
                  <a:srgbClr val="0000CC"/>
                </a:solidFill>
                <a:latin typeface="Courier New" pitchFamily="49" charset="0"/>
              </a:rPr>
              <a:t>  T * values_;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l-GR" sz="2000" b="1">
                <a:solidFill>
                  <a:srgbClr val="0000CC"/>
                </a:solidFill>
                <a:latin typeface="Courier New" pitchFamily="49" charset="0"/>
              </a:rPr>
              <a:t>  const int size_;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l-GR" sz="2000" b="1">
                <a:solidFill>
                  <a:srgbClr val="0000CC"/>
                </a:solidFill>
                <a:latin typeface="Courier New" pitchFamily="49" charset="0"/>
              </a:rPr>
              <a:t>};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l-GR" sz="2000" b="1">
              <a:solidFill>
                <a:srgbClr val="0000CC"/>
              </a:solidFill>
              <a:latin typeface="Courier New" pitchFamily="49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l-GR" sz="2000" b="1">
                <a:solidFill>
                  <a:srgbClr val="0000CC"/>
                </a:solidFill>
                <a:latin typeface="Courier New" pitchFamily="49" charset="0"/>
              </a:rPr>
              <a:t>int main() {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l-GR" sz="2000" b="1">
                <a:solidFill>
                  <a:srgbClr val="0000CC"/>
                </a:solidFill>
                <a:latin typeface="Courier New" pitchFamily="49" charset="0"/>
              </a:rPr>
              <a:t>  Array&lt;int&gt; a(10);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l-GR" sz="2000" b="1">
                <a:solidFill>
                  <a:srgbClr val="0000CC"/>
                </a:solidFill>
                <a:latin typeface="Courier New" pitchFamily="49" charset="0"/>
              </a:rPr>
              <a:t>  Array&lt;string&gt; b(5);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l-GR" sz="2000" b="1">
                <a:solidFill>
                  <a:srgbClr val="0000CC"/>
                </a:solidFill>
                <a:latin typeface="Courier New" pitchFamily="49" charset="0"/>
              </a:rPr>
              <a:t>  return 0;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l-GR" sz="2000" b="1">
                <a:solidFill>
                  <a:srgbClr val="0000CC"/>
                </a:solidFill>
                <a:latin typeface="Courier New" pitchFamily="49" charset="0"/>
              </a:rPr>
              <a:t>}</a:t>
            </a:r>
          </a:p>
        </p:txBody>
      </p:sp>
      <p:sp>
        <p:nvSpPr>
          <p:cNvPr id="172036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3962400" y="762000"/>
            <a:ext cx="5105400" cy="5638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l-GR" dirty="0"/>
              <a:t>Parameterized type </a:t>
            </a:r>
            <a:r>
              <a:rPr lang="en-US" altLang="el-GR" dirty="0">
                <a:solidFill>
                  <a:schemeClr val="accent2"/>
                </a:solidFill>
              </a:rPr>
              <a:t>T</a:t>
            </a:r>
            <a:r>
              <a:rPr lang="en-US" altLang="el-GR" dirty="0"/>
              <a:t> must be specified in class template declaration</a:t>
            </a:r>
          </a:p>
          <a:p>
            <a:pPr lvl="1">
              <a:lnSpc>
                <a:spcPct val="90000"/>
              </a:lnSpc>
            </a:pPr>
            <a:r>
              <a:rPr lang="en-US" altLang="el-GR" dirty="0"/>
              <a:t>Both as a parameter, and where it’s used in the class</a:t>
            </a:r>
          </a:p>
          <a:p>
            <a:pPr>
              <a:lnSpc>
                <a:spcPct val="90000"/>
              </a:lnSpc>
            </a:pPr>
            <a:r>
              <a:rPr lang="en-US" altLang="el-GR" dirty="0"/>
              <a:t>When an instance is declared, must also explicitly specify the concrete type parameter</a:t>
            </a:r>
          </a:p>
          <a:p>
            <a:pPr lvl="1">
              <a:lnSpc>
                <a:spcPct val="90000"/>
              </a:lnSpc>
            </a:pPr>
            <a:r>
              <a:rPr lang="en-US" altLang="el-GR" dirty="0"/>
              <a:t>E.g., </a:t>
            </a:r>
            <a:r>
              <a:rPr lang="en-US" altLang="el-GR" b="1" dirty="0" err="1">
                <a:solidFill>
                  <a:schemeClr val="accent2"/>
                </a:solidFill>
                <a:latin typeface="Courier New" pitchFamily="49" charset="0"/>
              </a:rPr>
              <a:t>int</a:t>
            </a:r>
            <a:r>
              <a:rPr lang="en-US" altLang="el-GR" dirty="0"/>
              <a:t> vs. </a:t>
            </a:r>
            <a:r>
              <a:rPr lang="en-US" altLang="el-GR" b="1" dirty="0">
                <a:solidFill>
                  <a:schemeClr val="accent2"/>
                </a:solidFill>
                <a:latin typeface="Courier New" pitchFamily="49" charset="0"/>
              </a:rPr>
              <a:t>string</a:t>
            </a:r>
            <a:r>
              <a:rPr lang="en-US" altLang="el-GR" dirty="0"/>
              <a:t> in function </a:t>
            </a:r>
            <a:r>
              <a:rPr lang="en-US" altLang="el-GR" b="1" dirty="0">
                <a:solidFill>
                  <a:schemeClr val="accent2"/>
                </a:solidFill>
                <a:latin typeface="Courier New" pitchFamily="49" charset="0"/>
              </a:rPr>
              <a:t>main()</a:t>
            </a:r>
          </a:p>
          <a:p>
            <a:pPr lvl="1">
              <a:lnSpc>
                <a:spcPct val="90000"/>
              </a:lnSpc>
            </a:pPr>
            <a:r>
              <a:rPr lang="en-US" altLang="el-GR" dirty="0"/>
              <a:t>In previous function template example, didn’t have to say </a:t>
            </a:r>
            <a:r>
              <a:rPr lang="en-US" altLang="el-GR" b="1" dirty="0">
                <a:solidFill>
                  <a:schemeClr val="accent2"/>
                </a:solidFill>
                <a:latin typeface="Courier New" pitchFamily="49" charset="0"/>
              </a:rPr>
              <a:t>swap&lt;</a:t>
            </a:r>
            <a:r>
              <a:rPr lang="en-US" altLang="el-GR" b="1" dirty="0" err="1">
                <a:solidFill>
                  <a:schemeClr val="accent2"/>
                </a:solidFill>
                <a:latin typeface="Courier New" pitchFamily="49" charset="0"/>
              </a:rPr>
              <a:t>int</a:t>
            </a:r>
            <a:r>
              <a:rPr lang="en-US" altLang="el-GR" b="1" dirty="0">
                <a:solidFill>
                  <a:schemeClr val="accent2"/>
                </a:solidFill>
                <a:latin typeface="Courier New" pitchFamily="49" charset="0"/>
              </a:rPr>
              <a:t>&gt;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765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Generic programming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defRPr/>
            </a:pPr>
            <a:r>
              <a:rPr lang="en-US" sz="2800" dirty="0" smtClean="0"/>
              <a:t>Generalize algorithms</a:t>
            </a:r>
          </a:p>
          <a:p>
            <a:pPr lvl="1" eaLnBrk="1" hangingPunct="1">
              <a:defRPr/>
            </a:pPr>
            <a:r>
              <a:rPr lang="en-US" sz="2400" dirty="0" smtClean="0"/>
              <a:t>Sometimes called “lifting an algorithm”</a:t>
            </a:r>
          </a:p>
          <a:p>
            <a:pPr eaLnBrk="1" hangingPunct="1">
              <a:defRPr/>
            </a:pPr>
            <a:r>
              <a:rPr lang="en-US" sz="2800" dirty="0" smtClean="0"/>
              <a:t>The aim (for the end user) is</a:t>
            </a:r>
          </a:p>
          <a:p>
            <a:pPr lvl="1" eaLnBrk="1" hangingPunct="1">
              <a:defRPr/>
            </a:pPr>
            <a:r>
              <a:rPr lang="en-US" sz="2400" dirty="0" smtClean="0"/>
              <a:t>Increased correctness</a:t>
            </a:r>
          </a:p>
          <a:p>
            <a:pPr lvl="2" eaLnBrk="1" hangingPunct="1">
              <a:defRPr/>
            </a:pPr>
            <a:r>
              <a:rPr lang="en-US" sz="2000" dirty="0" smtClean="0"/>
              <a:t>Through better specification</a:t>
            </a:r>
          </a:p>
          <a:p>
            <a:pPr lvl="1" eaLnBrk="1" hangingPunct="1">
              <a:defRPr/>
            </a:pPr>
            <a:r>
              <a:rPr lang="en-US" sz="2400" dirty="0" smtClean="0"/>
              <a:t>Greater range of uses</a:t>
            </a:r>
          </a:p>
          <a:p>
            <a:pPr lvl="2" eaLnBrk="1" hangingPunct="1">
              <a:defRPr/>
            </a:pPr>
            <a:r>
              <a:rPr lang="en-US" sz="2000" dirty="0" smtClean="0"/>
              <a:t>Possibilities for re-use</a:t>
            </a:r>
          </a:p>
          <a:p>
            <a:pPr lvl="1" eaLnBrk="1" hangingPunct="1">
              <a:defRPr/>
            </a:pPr>
            <a:r>
              <a:rPr lang="en-US" sz="2400" dirty="0" smtClean="0"/>
              <a:t>Better performance</a:t>
            </a:r>
          </a:p>
          <a:p>
            <a:pPr lvl="2" eaLnBrk="1" hangingPunct="1">
              <a:defRPr/>
            </a:pPr>
            <a:r>
              <a:rPr lang="en-US" sz="2000" dirty="0" smtClean="0"/>
              <a:t>Through wider use of tuned libraries</a:t>
            </a:r>
          </a:p>
          <a:p>
            <a:pPr lvl="2" eaLnBrk="1" hangingPunct="1">
              <a:defRPr/>
            </a:pPr>
            <a:r>
              <a:rPr lang="en-US" sz="2000" dirty="0" smtClean="0"/>
              <a:t>Unnecessarily slow code will eventually be thrown away</a:t>
            </a:r>
          </a:p>
          <a:p>
            <a:pPr eaLnBrk="1" hangingPunct="1">
              <a:defRPr/>
            </a:pPr>
            <a:r>
              <a:rPr lang="en-US" dirty="0" smtClean="0"/>
              <a:t>G</a:t>
            </a:r>
            <a:r>
              <a:rPr lang="en-US" sz="2800" dirty="0" smtClean="0"/>
              <a:t>o from the concrete to the more abstract</a:t>
            </a:r>
          </a:p>
          <a:p>
            <a:pPr lvl="1" eaLnBrk="1" hangingPunct="1">
              <a:defRPr/>
            </a:pPr>
            <a:r>
              <a:rPr lang="en-US" sz="2400" dirty="0" smtClean="0"/>
              <a:t>The other way most often leads to bloat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dirty="0" smtClean="0"/>
          </a:p>
        </p:txBody>
      </p:sp>
      <p:sp>
        <p:nvSpPr>
          <p:cNvPr id="1433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FF6C86-95D0-4B1E-A654-C5395A8676B5}" type="slidenum">
              <a:rPr lang="en-US" smtClean="0"/>
              <a:pPr>
                <a:defRPr/>
              </a:pPr>
              <a:t>3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037314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-76200"/>
            <a:ext cx="8686800" cy="609600"/>
          </a:xfrm>
        </p:spPr>
        <p:txBody>
          <a:bodyPr/>
          <a:lstStyle/>
          <a:p>
            <a:r>
              <a:rPr lang="en-US" altLang="el-GR" sz="3200"/>
              <a:t>Tips on Using Function and Class Templates</a:t>
            </a:r>
          </a:p>
        </p:txBody>
      </p:sp>
      <p:sp>
        <p:nvSpPr>
          <p:cNvPr id="173059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152400" y="609600"/>
            <a:ext cx="8763000" cy="5715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l-GR"/>
              <a:t>Push common code and variables up into non-template base classes</a:t>
            </a:r>
          </a:p>
          <a:p>
            <a:pPr lvl="1">
              <a:lnSpc>
                <a:spcPct val="80000"/>
              </a:lnSpc>
            </a:pPr>
            <a:r>
              <a:rPr lang="en-US" altLang="el-GR"/>
              <a:t>Gives compiler less work to do </a:t>
            </a:r>
            <a:r>
              <a:rPr lang="en-US" altLang="el-GR">
                <a:solidFill>
                  <a:schemeClr val="accent2"/>
                </a:solidFill>
              </a:rPr>
              <a:t>instantiating</a:t>
            </a:r>
            <a:r>
              <a:rPr lang="en-US" altLang="el-GR"/>
              <a:t> templates</a:t>
            </a:r>
          </a:p>
          <a:p>
            <a:pPr lvl="1">
              <a:lnSpc>
                <a:spcPct val="80000"/>
              </a:lnSpc>
            </a:pPr>
            <a:r>
              <a:rPr lang="en-US" altLang="el-GR"/>
              <a:t>Reduces program size and compilation time</a:t>
            </a:r>
          </a:p>
          <a:p>
            <a:pPr lvl="1">
              <a:lnSpc>
                <a:spcPct val="80000"/>
              </a:lnSpc>
            </a:pPr>
            <a:endParaRPr lang="en-US" altLang="el-GR"/>
          </a:p>
          <a:p>
            <a:pPr>
              <a:lnSpc>
                <a:spcPct val="80000"/>
              </a:lnSpc>
            </a:pPr>
            <a:r>
              <a:rPr lang="en-US" altLang="el-GR"/>
              <a:t>Use function templates when you want type parameterization to be “invisible” to programmer</a:t>
            </a:r>
          </a:p>
          <a:p>
            <a:pPr lvl="1">
              <a:lnSpc>
                <a:spcPct val="80000"/>
              </a:lnSpc>
            </a:pPr>
            <a:r>
              <a:rPr lang="en-US" altLang="el-GR"/>
              <a:t>To force an explicit declaration of the parameterized type, use member functions of class templates instead</a:t>
            </a:r>
          </a:p>
          <a:p>
            <a:pPr lvl="1">
              <a:lnSpc>
                <a:spcPct val="80000"/>
              </a:lnSpc>
            </a:pPr>
            <a:endParaRPr lang="en-US" altLang="el-GR"/>
          </a:p>
          <a:p>
            <a:pPr>
              <a:lnSpc>
                <a:spcPct val="80000"/>
              </a:lnSpc>
            </a:pPr>
            <a:r>
              <a:rPr lang="en-US" altLang="el-GR"/>
              <a:t>Use class templates when you want to parameterize member variables types</a:t>
            </a:r>
          </a:p>
          <a:p>
            <a:pPr lvl="1">
              <a:lnSpc>
                <a:spcPct val="80000"/>
              </a:lnSpc>
            </a:pPr>
            <a:r>
              <a:rPr lang="en-US" altLang="el-GR"/>
              <a:t>Lots of containers in the STL do this (vector, list, etc.)</a:t>
            </a:r>
          </a:p>
          <a:p>
            <a:pPr lvl="1">
              <a:lnSpc>
                <a:spcPct val="80000"/>
              </a:lnSpc>
            </a:pPr>
            <a:r>
              <a:rPr lang="en-US" altLang="el-GR"/>
              <a:t>We’ll talk about the STL and how it uses templates later in the semester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115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l-GR" sz="3200" dirty="0" smtClean="0"/>
              <a:t>Introduction to the Standard Template Library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219201"/>
            <a:ext cx="8294688" cy="4529138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spcBef>
                <a:spcPct val="50000"/>
              </a:spcBef>
              <a:buClr>
                <a:schemeClr val="tx1"/>
              </a:buClr>
            </a:pPr>
            <a:r>
              <a:rPr lang="en-US" altLang="el-GR" sz="3000" dirty="0" smtClean="0">
                <a:solidFill>
                  <a:schemeClr val="accent2"/>
                </a:solidFill>
              </a:rPr>
              <a:t>Standard Template Library (STL):</a:t>
            </a:r>
            <a:r>
              <a:rPr lang="en-US" altLang="el-GR" sz="3000" dirty="0" smtClean="0"/>
              <a:t> a library containing templates for frequently used data structures and useful algorithms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l-GR" sz="3000" dirty="0" smtClean="0"/>
              <a:t>Programs can be developed faster and are more portable if they use templates from the STL</a:t>
            </a:r>
          </a:p>
          <a:p>
            <a:pPr>
              <a:defRPr/>
            </a:pPr>
            <a:r>
              <a:rPr lang="en-US" sz="2800" dirty="0"/>
              <a:t>An ISO C++ standard framework of about 10 containers and about 60 algorithms connected by iterators</a:t>
            </a:r>
          </a:p>
          <a:p>
            <a:pPr lvl="1">
              <a:defRPr/>
            </a:pPr>
            <a:r>
              <a:rPr lang="en-US" sz="2400" dirty="0"/>
              <a:t>Other organizations provide more containers and algorithms in the style of the STL</a:t>
            </a:r>
          </a:p>
          <a:p>
            <a:pPr lvl="2">
              <a:defRPr/>
            </a:pPr>
            <a:r>
              <a:rPr lang="en-US" sz="2000" dirty="0"/>
              <a:t>Boost.org, Microsoft, SGI, …</a:t>
            </a:r>
          </a:p>
          <a:p>
            <a:pPr>
              <a:defRPr/>
            </a:pPr>
            <a:r>
              <a:rPr lang="en-US" sz="2800" dirty="0"/>
              <a:t>Probably the currently best known and most widely used example of generic programming</a:t>
            </a:r>
          </a:p>
          <a:p>
            <a:pPr eaLnBrk="1" hangingPunct="1">
              <a:spcBef>
                <a:spcPct val="50000"/>
              </a:spcBef>
            </a:pPr>
            <a:endParaRPr lang="en-US" altLang="el-GR" u="sng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632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457200" y="1219200"/>
            <a:ext cx="8153400" cy="4953000"/>
          </a:xfrm>
        </p:spPr>
        <p:txBody>
          <a:bodyPr>
            <a:normAutofit fontScale="92500"/>
          </a:bodyPr>
          <a:lstStyle/>
          <a:p>
            <a:pPr algn="l">
              <a:lnSpc>
                <a:spcPct val="150000"/>
              </a:lnSpc>
            </a:pPr>
            <a:r>
              <a:rPr lang="en-US" altLang="el-GR" sz="2400" dirty="0">
                <a:solidFill>
                  <a:srgbClr val="C00000"/>
                </a:solidFill>
                <a:latin typeface="+mj-lt"/>
              </a:rPr>
              <a:t>The Standard Template Library (STL) is a software library included in the C++ Standard Library. It provides containers, iterators, and algorithms. More specifically the C++ Standard Library is based on the STL Library published by SGI. Both include some features not found in the other. SGI's STL is rigidly specified as a set of headers, while ISO C++ does not specify header content, and allows implementation either in the headers, or in a true library.</a:t>
            </a:r>
          </a:p>
          <a:p>
            <a:pPr algn="l">
              <a:lnSpc>
                <a:spcPct val="150000"/>
              </a:lnSpc>
            </a:pPr>
            <a:endParaRPr lang="en-US" altLang="el-GR" sz="2400" dirty="0">
              <a:solidFill>
                <a:srgbClr val="C00000"/>
              </a:solidFill>
              <a:latin typeface="+mj-lt"/>
            </a:endParaRPr>
          </a:p>
          <a:p>
            <a:pPr algn="l">
              <a:lnSpc>
                <a:spcPct val="150000"/>
              </a:lnSpc>
            </a:pPr>
            <a:r>
              <a:rPr lang="en-US" altLang="el-GR" sz="2400" dirty="0">
                <a:solidFill>
                  <a:srgbClr val="C00000"/>
                </a:solidFill>
                <a:latin typeface="+mj-lt"/>
              </a:rPr>
              <a:t>STL was architected by Alexander </a:t>
            </a:r>
            <a:r>
              <a:rPr lang="en-US" altLang="el-GR" sz="2400" dirty="0" err="1">
                <a:solidFill>
                  <a:srgbClr val="C00000"/>
                </a:solidFill>
                <a:latin typeface="+mj-lt"/>
              </a:rPr>
              <a:t>Stepanov</a:t>
            </a:r>
            <a:r>
              <a:rPr lang="en-US" altLang="el-GR" sz="2400" dirty="0">
                <a:solidFill>
                  <a:srgbClr val="C00000"/>
                </a:solidFill>
                <a:latin typeface="+mj-lt"/>
              </a:rPr>
              <a:t> in 1979.</a:t>
            </a:r>
          </a:p>
          <a:p>
            <a:pPr algn="l">
              <a:lnSpc>
                <a:spcPct val="150000"/>
              </a:lnSpc>
            </a:pPr>
            <a:endParaRPr lang="en-US" altLang="el-GR" sz="2400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15155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0"/>
            <a:ext cx="7772400" cy="1470025"/>
          </a:xfrm>
          <a:noFill/>
          <a:ln/>
        </p:spPr>
        <p:txBody>
          <a:bodyPr/>
          <a:lstStyle/>
          <a:p>
            <a:r>
              <a:rPr lang="en-US" altLang="el-GR">
                <a:effectLst>
                  <a:outerShdw blurRad="38100" dist="38100" dir="2700000" algn="tl">
                    <a:srgbClr val="C0C0C0"/>
                  </a:outerShdw>
                </a:effectLst>
              </a:rPr>
              <a:t>Standard Template Library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10451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 smtClean="0"/>
              <a:t>Introduction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l-GR" sz="2800" smtClean="0"/>
              <a:t>The C++ Standard Template Library (STL) has become part of C++ standard</a:t>
            </a:r>
          </a:p>
          <a:p>
            <a:pPr eaLnBrk="1" hangingPunct="1"/>
            <a:r>
              <a:rPr lang="en-US" altLang="el-GR" sz="2800" smtClean="0"/>
              <a:t>The main author of STL is Alexander Stephanov</a:t>
            </a:r>
          </a:p>
          <a:p>
            <a:pPr eaLnBrk="1" hangingPunct="1"/>
            <a:r>
              <a:rPr lang="en-US" altLang="el-GR" sz="2800" smtClean="0"/>
              <a:t>He chose C++ because of templates and no requirement of using OOP!</a:t>
            </a:r>
          </a:p>
          <a:p>
            <a:pPr eaLnBrk="1" hangingPunct="1"/>
            <a:r>
              <a:rPr lang="en-US" altLang="el-GR" sz="2800" smtClean="0"/>
              <a:t>The library is somewhat unrelated with the rest of the standard library which is OO</a:t>
            </a:r>
          </a:p>
        </p:txBody>
      </p:sp>
    </p:spTree>
    <p:extLst>
      <p:ext uri="{BB962C8B-B14F-4D97-AF65-F5344CB8AC3E}">
        <p14:creationId xmlns:p14="http://schemas.microsoft.com/office/powerpoint/2010/main" val="2251226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 smtClean="0"/>
              <a:t>3D generic world</a:t>
            </a:r>
          </a:p>
        </p:txBody>
      </p:sp>
      <p:sp>
        <p:nvSpPr>
          <p:cNvPr id="5123" name="Line 4"/>
          <p:cNvSpPr>
            <a:spLocks noChangeShapeType="1"/>
          </p:cNvSpPr>
          <p:nvPr/>
        </p:nvSpPr>
        <p:spPr bwMode="auto">
          <a:xfrm flipH="1">
            <a:off x="3113088" y="4005263"/>
            <a:ext cx="1512887" cy="1295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5124" name="Line 6"/>
          <p:cNvSpPr>
            <a:spLocks noChangeShapeType="1"/>
          </p:cNvSpPr>
          <p:nvPr/>
        </p:nvSpPr>
        <p:spPr bwMode="auto">
          <a:xfrm>
            <a:off x="4625975" y="4005263"/>
            <a:ext cx="2159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5125" name="Text Box 7"/>
          <p:cNvSpPr txBox="1">
            <a:spLocks noChangeArrowheads="1"/>
          </p:cNvSpPr>
          <p:nvPr/>
        </p:nvSpPr>
        <p:spPr bwMode="auto">
          <a:xfrm>
            <a:off x="6405563" y="4097338"/>
            <a:ext cx="1695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l-GR"/>
              <a:t>ALGORITHMS</a:t>
            </a:r>
          </a:p>
        </p:txBody>
      </p:sp>
      <p:sp>
        <p:nvSpPr>
          <p:cNvPr id="5126" name="Text Box 8"/>
          <p:cNvSpPr txBox="1">
            <a:spLocks noChangeArrowheads="1"/>
          </p:cNvSpPr>
          <p:nvPr/>
        </p:nvSpPr>
        <p:spPr bwMode="auto">
          <a:xfrm>
            <a:off x="4768850" y="1989138"/>
            <a:ext cx="24193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l-GR"/>
              <a:t>DATA STRUCTURES</a:t>
            </a:r>
          </a:p>
        </p:txBody>
      </p:sp>
      <p:sp>
        <p:nvSpPr>
          <p:cNvPr id="5127" name="Text Box 9"/>
          <p:cNvSpPr txBox="1">
            <a:spLocks noChangeArrowheads="1"/>
          </p:cNvSpPr>
          <p:nvPr/>
        </p:nvSpPr>
        <p:spPr bwMode="auto">
          <a:xfrm>
            <a:off x="3402013" y="5013325"/>
            <a:ext cx="1492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l-GR"/>
              <a:t>ITERATORS</a:t>
            </a:r>
          </a:p>
        </p:txBody>
      </p:sp>
      <p:sp>
        <p:nvSpPr>
          <p:cNvPr id="5128" name="AutoShape 10"/>
          <p:cNvSpPr>
            <a:spLocks noChangeArrowheads="1"/>
          </p:cNvSpPr>
          <p:nvPr/>
        </p:nvSpPr>
        <p:spPr bwMode="auto">
          <a:xfrm>
            <a:off x="395288" y="1989139"/>
            <a:ext cx="4100512" cy="1944686"/>
          </a:xfrm>
          <a:prstGeom prst="wedgeRoundRectCallout">
            <a:avLst>
              <a:gd name="adj1" fmla="val 36843"/>
              <a:gd name="adj2" fmla="val 52458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l-GR" dirty="0" err="1"/>
              <a:t>Stephanov</a:t>
            </a:r>
            <a:r>
              <a:rPr lang="en-US" altLang="el-GR" dirty="0"/>
              <a:t> observed three orthogonal dimensions in algorithms: iterators allow algorithms to iterate over data structures.</a:t>
            </a:r>
          </a:p>
          <a:p>
            <a:r>
              <a:rPr lang="en-US" altLang="el-GR" dirty="0"/>
              <a:t>Iterators are very akin with C pointers and compatible with them</a:t>
            </a:r>
          </a:p>
        </p:txBody>
      </p:sp>
      <p:sp>
        <p:nvSpPr>
          <p:cNvPr id="5129" name="Line 5"/>
          <p:cNvSpPr>
            <a:spLocks noChangeShapeType="1"/>
          </p:cNvSpPr>
          <p:nvPr/>
        </p:nvSpPr>
        <p:spPr bwMode="auto">
          <a:xfrm flipV="1">
            <a:off x="4625975" y="1989138"/>
            <a:ext cx="0" cy="20161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97126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1143000"/>
            <a:ext cx="7696200" cy="5181600"/>
          </a:xfrm>
        </p:spPr>
        <p:txBody>
          <a:bodyPr/>
          <a:lstStyle/>
          <a:p>
            <a:pPr algn="l">
              <a:lnSpc>
                <a:spcPct val="80000"/>
              </a:lnSpc>
            </a:pPr>
            <a:r>
              <a:rPr lang="en-US" altLang="el-GR" sz="2800" dirty="0">
                <a:solidFill>
                  <a:srgbClr val="0070C0"/>
                </a:solidFill>
              </a:rPr>
              <a:t>The quality of the C++ compiler has a large impact on usability of STL:</a:t>
            </a:r>
          </a:p>
          <a:p>
            <a:pPr algn="l">
              <a:lnSpc>
                <a:spcPct val="80000"/>
              </a:lnSpc>
              <a:buFontTx/>
              <a:buChar char="•"/>
            </a:pPr>
            <a:r>
              <a:rPr lang="en-US" altLang="el-GR" sz="2800" dirty="0">
                <a:solidFill>
                  <a:srgbClr val="0070C0"/>
                </a:solidFill>
              </a:rPr>
              <a:t>Error messages involving templates are difficult to decipher.</a:t>
            </a:r>
          </a:p>
          <a:p>
            <a:pPr algn="l">
              <a:lnSpc>
                <a:spcPct val="80000"/>
              </a:lnSpc>
              <a:buFontTx/>
              <a:buChar char="•"/>
            </a:pPr>
            <a:r>
              <a:rPr lang="en-US" altLang="el-GR" sz="2800" dirty="0">
                <a:solidFill>
                  <a:srgbClr val="0070C0"/>
                </a:solidFill>
              </a:rPr>
              <a:t>Excessive usage of STL templates leads to code bloat.</a:t>
            </a:r>
          </a:p>
          <a:p>
            <a:pPr algn="l">
              <a:lnSpc>
                <a:spcPct val="80000"/>
              </a:lnSpc>
              <a:buFontTx/>
              <a:buChar char="•"/>
            </a:pPr>
            <a:r>
              <a:rPr lang="en-US" altLang="el-GR" sz="2800" dirty="0">
                <a:solidFill>
                  <a:srgbClr val="0070C0"/>
                </a:solidFill>
              </a:rPr>
              <a:t>Template instantiation tends to increase compilation time and memory usage (sometimes by as much as an order of magnitude).</a:t>
            </a:r>
          </a:p>
          <a:p>
            <a:pPr algn="l">
              <a:lnSpc>
                <a:spcPct val="80000"/>
              </a:lnSpc>
              <a:buFontTx/>
              <a:buChar char="•"/>
            </a:pPr>
            <a:r>
              <a:rPr lang="en-US" altLang="el-GR" sz="2800" dirty="0">
                <a:solidFill>
                  <a:srgbClr val="0070C0"/>
                </a:solidFill>
              </a:rPr>
              <a:t>STL implementations non-standardized.</a:t>
            </a:r>
          </a:p>
        </p:txBody>
      </p:sp>
      <p:sp>
        <p:nvSpPr>
          <p:cNvPr id="15257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0"/>
            <a:ext cx="7772400" cy="1470025"/>
          </a:xfrm>
          <a:noFill/>
          <a:ln/>
        </p:spPr>
        <p:txBody>
          <a:bodyPr/>
          <a:lstStyle/>
          <a:p>
            <a:r>
              <a:rPr lang="en-US" altLang="el-GR">
                <a:effectLst>
                  <a:outerShdw blurRad="38100" dist="38100" dir="2700000" algn="tl">
                    <a:srgbClr val="C0C0C0"/>
                  </a:outerShdw>
                </a:effectLst>
              </a:rPr>
              <a:t>STL Disadvantages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30713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/>
              <a:t>The three parts of STL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l-GR"/>
              <a:t>Containers</a:t>
            </a:r>
          </a:p>
          <a:p>
            <a:r>
              <a:rPr lang="en-US" altLang="el-GR"/>
              <a:t>Algorithms</a:t>
            </a:r>
          </a:p>
          <a:p>
            <a:r>
              <a:rPr lang="en-US" altLang="el-GR"/>
              <a:t>Iterators</a:t>
            </a:r>
          </a:p>
          <a:p>
            <a:endParaRPr lang="en-US" altLang="el-G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571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 smtClean="0"/>
              <a:t>Standard Template Library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l-GR" dirty="0" smtClean="0"/>
              <a:t>	Two important types of data structures in the STL:</a:t>
            </a:r>
          </a:p>
          <a:p>
            <a:pPr lvl="1">
              <a:spcBef>
                <a:spcPct val="50000"/>
              </a:spcBef>
            </a:pPr>
            <a:r>
              <a:rPr lang="en-US" altLang="el-GR" dirty="0" smtClean="0">
                <a:solidFill>
                  <a:schemeClr val="accent2"/>
                </a:solidFill>
              </a:rPr>
              <a:t>containers</a:t>
            </a:r>
            <a:r>
              <a:rPr lang="en-US" altLang="el-GR" dirty="0" smtClean="0"/>
              <a:t>: classes that store data and impose some organization on </a:t>
            </a:r>
            <a:r>
              <a:rPr lang="en-US" altLang="el-GR" dirty="0"/>
              <a:t>it OR a class that stores data and organizes it in some fashion.</a:t>
            </a:r>
          </a:p>
          <a:p>
            <a:pPr lvl="1">
              <a:spcBef>
                <a:spcPct val="50000"/>
              </a:spcBef>
            </a:pPr>
            <a:r>
              <a:rPr lang="en-US" altLang="el-GR" dirty="0" smtClean="0">
                <a:solidFill>
                  <a:schemeClr val="accent2"/>
                </a:solidFill>
              </a:rPr>
              <a:t>iterators</a:t>
            </a:r>
            <a:r>
              <a:rPr lang="en-US" altLang="el-GR" dirty="0" smtClean="0"/>
              <a:t>: like pointers; provides mechanisms for accessing elements in a </a:t>
            </a:r>
            <a:r>
              <a:rPr lang="en-US" altLang="el-GR" dirty="0"/>
              <a:t>container OR similar to a  pointer and is used to access the individual data elements in a container.</a:t>
            </a:r>
          </a:p>
          <a:p>
            <a:pPr lvl="1" eaLnBrk="1" hangingPunct="1">
              <a:spcBef>
                <a:spcPct val="50000"/>
              </a:spcBef>
            </a:pPr>
            <a:endParaRPr lang="en-US" altLang="el-GR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FA2B20-D351-44F9-9BFA-4DA9951DC82C}" type="slidenum">
              <a:rPr lang="en-US" smtClean="0"/>
              <a:pPr>
                <a:defRPr/>
              </a:pPr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6455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 smtClean="0"/>
              <a:t>Containers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371600"/>
            <a:ext cx="7848600" cy="4724400"/>
          </a:xfrm>
        </p:spPr>
        <p:txBody>
          <a:bodyPr>
            <a:normAutofit fontScale="77500" lnSpcReduction="20000"/>
          </a:bodyPr>
          <a:lstStyle/>
          <a:p>
            <a:pPr marL="0" indent="0">
              <a:spcBef>
                <a:spcPct val="50000"/>
              </a:spcBef>
              <a:buNone/>
            </a:pPr>
            <a:r>
              <a:rPr lang="en-US" altLang="el-GR" dirty="0"/>
              <a:t>What are they?</a:t>
            </a:r>
          </a:p>
          <a:p>
            <a:pPr marL="0" indent="0">
              <a:spcBef>
                <a:spcPct val="50000"/>
              </a:spcBef>
              <a:buNone/>
            </a:pPr>
            <a:r>
              <a:rPr lang="en-US" altLang="el-GR" dirty="0" smtClean="0"/>
              <a:t>Containers </a:t>
            </a:r>
            <a:r>
              <a:rPr lang="en-US" altLang="el-GR" dirty="0"/>
              <a:t>are objects that hold other objects.</a:t>
            </a:r>
          </a:p>
          <a:p>
            <a:pPr eaLnBrk="1" hangingPunct="1">
              <a:buFontTx/>
              <a:buNone/>
            </a:pPr>
            <a:endParaRPr lang="en-US" altLang="el-GR" dirty="0" smtClean="0"/>
          </a:p>
          <a:p>
            <a:pPr eaLnBrk="1" hangingPunct="1">
              <a:buFontTx/>
              <a:buNone/>
            </a:pPr>
            <a:endParaRPr lang="en-US" altLang="el-GR" dirty="0"/>
          </a:p>
          <a:p>
            <a:pPr eaLnBrk="1" hangingPunct="1">
              <a:buFontTx/>
              <a:buNone/>
            </a:pPr>
            <a:r>
              <a:rPr lang="en-US" altLang="el-GR" dirty="0" smtClean="0"/>
              <a:t>Two types of container classes in STL:</a:t>
            </a:r>
          </a:p>
          <a:p>
            <a:pPr lvl="1" eaLnBrk="1" hangingPunct="1"/>
            <a:r>
              <a:rPr lang="en-US" altLang="el-GR" dirty="0" smtClean="0">
                <a:solidFill>
                  <a:schemeClr val="accent2"/>
                </a:solidFill>
              </a:rPr>
              <a:t>sequential containers</a:t>
            </a:r>
            <a:r>
              <a:rPr lang="en-US" altLang="el-GR" dirty="0" smtClean="0"/>
              <a:t>: organize and access data sequentially, as in an array.  These include </a:t>
            </a:r>
            <a:r>
              <a:rPr lang="en-US" altLang="el-GR" b="1" dirty="0" smtClean="0">
                <a:latin typeface="Courier New" pitchFamily="49" charset="0"/>
              </a:rPr>
              <a:t>vector</a:t>
            </a:r>
            <a:r>
              <a:rPr lang="en-US" altLang="el-GR" dirty="0" smtClean="0"/>
              <a:t>, </a:t>
            </a:r>
            <a:r>
              <a:rPr lang="en-US" altLang="el-GR" b="1" dirty="0" err="1" smtClean="0">
                <a:latin typeface="Courier New" pitchFamily="49" charset="0"/>
              </a:rPr>
              <a:t>dequeue</a:t>
            </a:r>
            <a:r>
              <a:rPr lang="en-US" altLang="el-GR" dirty="0" smtClean="0"/>
              <a:t>, and </a:t>
            </a:r>
            <a:r>
              <a:rPr lang="en-US" altLang="el-GR" b="1" dirty="0" smtClean="0">
                <a:latin typeface="Courier New" pitchFamily="49" charset="0"/>
              </a:rPr>
              <a:t>list</a:t>
            </a:r>
            <a:r>
              <a:rPr lang="en-US" altLang="el-GR" dirty="0" smtClean="0"/>
              <a:t> containers.</a:t>
            </a:r>
          </a:p>
          <a:p>
            <a:pPr lvl="1" eaLnBrk="1" hangingPunct="1"/>
            <a:endParaRPr lang="en-US" altLang="el-GR" b="1" dirty="0" smtClean="0"/>
          </a:p>
          <a:p>
            <a:pPr lvl="1"/>
            <a:r>
              <a:rPr lang="en-US" altLang="el-GR" dirty="0" smtClean="0">
                <a:solidFill>
                  <a:schemeClr val="accent2"/>
                </a:solidFill>
              </a:rPr>
              <a:t>associative containers</a:t>
            </a:r>
            <a:r>
              <a:rPr lang="en-US" altLang="el-GR" dirty="0" smtClean="0"/>
              <a:t>: use keys to allow data elements to be quickly </a:t>
            </a:r>
            <a:r>
              <a:rPr lang="en-US" altLang="el-GR" dirty="0"/>
              <a:t>accessed (allowing efficient retrieval of </a:t>
            </a:r>
            <a:r>
              <a:rPr lang="en-US" altLang="el-GR" dirty="0" smtClean="0"/>
              <a:t>values </a:t>
            </a:r>
            <a:r>
              <a:rPr lang="en-US" altLang="el-GR" dirty="0"/>
              <a:t>based on </a:t>
            </a:r>
            <a:r>
              <a:rPr lang="en-US" altLang="el-GR" dirty="0" smtClean="0"/>
              <a:t>keys).  These include </a:t>
            </a:r>
            <a:r>
              <a:rPr lang="en-US" altLang="el-GR" b="1" dirty="0" smtClean="0">
                <a:latin typeface="Courier New" pitchFamily="49" charset="0"/>
              </a:rPr>
              <a:t>set</a:t>
            </a:r>
            <a:r>
              <a:rPr lang="en-US" altLang="el-GR" dirty="0" smtClean="0"/>
              <a:t>, </a:t>
            </a:r>
            <a:r>
              <a:rPr lang="en-US" altLang="el-GR" b="1" dirty="0" err="1" smtClean="0">
                <a:latin typeface="Courier New" pitchFamily="49" charset="0"/>
              </a:rPr>
              <a:t>multiset</a:t>
            </a:r>
            <a:r>
              <a:rPr lang="en-US" altLang="el-GR" dirty="0" smtClean="0"/>
              <a:t>, </a:t>
            </a:r>
            <a:r>
              <a:rPr lang="en-US" altLang="el-GR" b="1" dirty="0" smtClean="0">
                <a:latin typeface="Courier New" pitchFamily="49" charset="0"/>
              </a:rPr>
              <a:t>map</a:t>
            </a:r>
            <a:r>
              <a:rPr lang="en-US" altLang="el-GR" dirty="0" smtClean="0"/>
              <a:t>, and </a:t>
            </a:r>
            <a:r>
              <a:rPr lang="en-US" altLang="el-GR" b="1" dirty="0" err="1" smtClean="0">
                <a:latin typeface="Courier New" pitchFamily="49" charset="0"/>
              </a:rPr>
              <a:t>multimap</a:t>
            </a:r>
            <a:r>
              <a:rPr lang="en-US" altLang="el-GR" dirty="0" smtClean="0"/>
              <a:t> containers.</a:t>
            </a:r>
            <a:endParaRPr lang="en-US" altLang="el-GR" b="1" dirty="0" smtClean="0">
              <a:latin typeface="Courier New" pitchFamily="49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345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 smtClean="0"/>
              <a:t>Creating Container Objects</a:t>
            </a:r>
          </a:p>
        </p:txBody>
      </p:sp>
      <p:sp>
        <p:nvSpPr>
          <p:cNvPr id="39939" name="Rectangle 1027"/>
          <p:cNvSpPr>
            <a:spLocks noGrp="1" noChangeArrowheads="1"/>
          </p:cNvSpPr>
          <p:nvPr>
            <p:ph idx="1"/>
          </p:nvPr>
        </p:nvSpPr>
        <p:spPr>
          <a:xfrm>
            <a:off x="533400" y="1828800"/>
            <a:ext cx="7848600" cy="3886200"/>
          </a:xfrm>
        </p:spPr>
        <p:txBody>
          <a:bodyPr/>
          <a:lstStyle/>
          <a:p>
            <a:pPr eaLnBrk="1" hangingPunct="1"/>
            <a:r>
              <a:rPr lang="en-US" altLang="el-GR" smtClean="0"/>
              <a:t>To create a list of </a:t>
            </a:r>
            <a:r>
              <a:rPr lang="en-US" altLang="el-GR" b="1" smtClean="0">
                <a:latin typeface="Courier New" pitchFamily="49" charset="0"/>
              </a:rPr>
              <a:t>int</a:t>
            </a:r>
            <a:r>
              <a:rPr lang="en-US" altLang="el-GR" smtClean="0"/>
              <a:t>, write</a:t>
            </a:r>
          </a:p>
          <a:p>
            <a:pPr eaLnBrk="1" hangingPunct="1">
              <a:buFontTx/>
              <a:buNone/>
            </a:pPr>
            <a:r>
              <a:rPr lang="en-US" altLang="el-GR" smtClean="0"/>
              <a:t>       </a:t>
            </a:r>
            <a:r>
              <a:rPr lang="en-US" altLang="el-GR" b="1" smtClean="0">
                <a:solidFill>
                  <a:srgbClr val="3D8963"/>
                </a:solidFill>
                <a:latin typeface="Courier New" pitchFamily="49" charset="0"/>
              </a:rPr>
              <a:t>list&lt;int&gt; mylist;</a:t>
            </a:r>
          </a:p>
          <a:p>
            <a:pPr eaLnBrk="1" hangingPunct="1"/>
            <a:r>
              <a:rPr lang="en-US" altLang="el-GR" smtClean="0"/>
              <a:t>To create a vector of </a:t>
            </a:r>
            <a:r>
              <a:rPr lang="en-US" altLang="el-GR" b="1" smtClean="0">
                <a:latin typeface="Courier New" pitchFamily="49" charset="0"/>
              </a:rPr>
              <a:t>string</a:t>
            </a:r>
            <a:r>
              <a:rPr lang="en-US" altLang="el-GR" smtClean="0"/>
              <a:t> objects, write</a:t>
            </a:r>
          </a:p>
          <a:p>
            <a:pPr eaLnBrk="1" hangingPunct="1">
              <a:buFontTx/>
              <a:buNone/>
            </a:pPr>
            <a:r>
              <a:rPr lang="en-US" altLang="el-GR" smtClean="0"/>
              <a:t>       </a:t>
            </a:r>
            <a:r>
              <a:rPr lang="en-US" altLang="el-GR" b="1" smtClean="0">
                <a:solidFill>
                  <a:srgbClr val="3D8963"/>
                </a:solidFill>
                <a:latin typeface="Courier New" pitchFamily="49" charset="0"/>
              </a:rPr>
              <a:t>vector&lt;string&gt; myvector;</a:t>
            </a:r>
          </a:p>
          <a:p>
            <a:pPr eaLnBrk="1" hangingPunct="1"/>
            <a:r>
              <a:rPr lang="en-US" altLang="el-GR" smtClean="0"/>
              <a:t>Requires the </a:t>
            </a:r>
            <a:r>
              <a:rPr lang="en-US" altLang="el-GR" b="1" smtClean="0">
                <a:latin typeface="Courier New" pitchFamily="49" charset="0"/>
              </a:rPr>
              <a:t>vector</a:t>
            </a:r>
            <a:r>
              <a:rPr lang="en-US" altLang="el-GR" smtClean="0"/>
              <a:t> header file</a:t>
            </a:r>
          </a:p>
          <a:p>
            <a:pPr eaLnBrk="1" hangingPunct="1"/>
            <a:endParaRPr lang="en-US" altLang="el-GR" b="1" smtClean="0">
              <a:solidFill>
                <a:srgbClr val="3D8963"/>
              </a:solidFill>
              <a:latin typeface="Courier New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37DA37-D907-4D24-89FE-8E54474B192D}" type="slidenum">
              <a:rPr lang="en-US" smtClean="0"/>
              <a:pPr>
                <a:defRPr/>
              </a:pPr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4365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/>
              <a:t>Generic Programming Resources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l-GR" dirty="0"/>
              <a:t>STL </a:t>
            </a:r>
            <a:r>
              <a:rPr lang="en-US" altLang="el-GR" dirty="0" smtClean="0"/>
              <a:t>– Standard Template Library (Reference </a:t>
            </a:r>
            <a:r>
              <a:rPr lang="en-US" altLang="el-GR" dirty="0"/>
              <a:t>Pages </a:t>
            </a:r>
            <a:r>
              <a:rPr lang="en-US" altLang="el-GR" b="1" dirty="0" smtClean="0">
                <a:hlinkClick r:id="rId2"/>
              </a:rPr>
              <a:t>www.sgi.com/tech/stl/</a:t>
            </a:r>
            <a:r>
              <a:rPr lang="en-US" altLang="el-GR" b="1" dirty="0" smtClean="0"/>
              <a:t> </a:t>
            </a:r>
            <a:r>
              <a:rPr lang="en-US" altLang="el-GR" dirty="0" smtClean="0"/>
              <a:t>)</a:t>
            </a:r>
          </a:p>
          <a:p>
            <a:r>
              <a:rPr lang="en-US" altLang="el-GR" dirty="0"/>
              <a:t>GTL : Graph Template Library</a:t>
            </a:r>
          </a:p>
          <a:p>
            <a:r>
              <a:rPr lang="en-US" altLang="el-GR" dirty="0"/>
              <a:t>BGL : Boost Graph Library</a:t>
            </a:r>
          </a:p>
          <a:p>
            <a:r>
              <a:rPr lang="en-US" altLang="el-GR" dirty="0"/>
              <a:t>MTL : Matrix Template Library</a:t>
            </a:r>
          </a:p>
          <a:p>
            <a:r>
              <a:rPr lang="en-US" altLang="el-GR" dirty="0"/>
              <a:t>ITL : Iterative Template Library </a:t>
            </a:r>
          </a:p>
          <a:p>
            <a:pPr lvl="1">
              <a:buFontTx/>
              <a:buNone/>
            </a:pPr>
            <a:endParaRPr lang="en-US" altLang="el-GR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421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dirty="0" smtClean="0"/>
              <a:t>Iterators (1)</a:t>
            </a:r>
            <a:endParaRPr lang="en-US" altLang="el-GR" dirty="0"/>
          </a:p>
        </p:txBody>
      </p:sp>
      <p:sp>
        <p:nvSpPr>
          <p:cNvPr id="911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849813"/>
          </a:xfrm>
        </p:spPr>
        <p:txBody>
          <a:bodyPr/>
          <a:lstStyle/>
          <a:p>
            <a:pPr marL="342900" lvl="1" indent="-342900">
              <a:lnSpc>
                <a:spcPct val="90000"/>
              </a:lnSpc>
              <a:buFont typeface="Arial" pitchFamily="34" charset="0"/>
              <a:buChar char="•"/>
            </a:pPr>
            <a:r>
              <a:rPr lang="en-US" altLang="el-GR" dirty="0" smtClean="0"/>
              <a:t>We need a subscript </a:t>
            </a:r>
            <a:r>
              <a:rPr lang="en-US" altLang="el-GR" dirty="0"/>
              <a:t>operator to access container </a:t>
            </a:r>
            <a:r>
              <a:rPr lang="en-US" altLang="el-GR" dirty="0" smtClean="0"/>
              <a:t>elements BUT </a:t>
            </a:r>
            <a:r>
              <a:rPr lang="en-US" altLang="el-GR" dirty="0"/>
              <a:t>… </a:t>
            </a:r>
            <a:r>
              <a:rPr lang="en-US" altLang="el-GR" dirty="0" smtClean="0"/>
              <a:t>in </a:t>
            </a:r>
            <a:r>
              <a:rPr lang="en-US" altLang="el-GR" dirty="0"/>
              <a:t>a </a:t>
            </a:r>
            <a:r>
              <a:rPr lang="en-US" altLang="el-GR" u="sng" dirty="0"/>
              <a:t>generic</a:t>
            </a:r>
            <a:r>
              <a:rPr lang="en-US" altLang="el-GR" dirty="0"/>
              <a:t> way </a:t>
            </a:r>
            <a:endParaRPr lang="en-US" altLang="el-GR" dirty="0" smtClean="0"/>
          </a:p>
          <a:p>
            <a:pPr lvl="1">
              <a:lnSpc>
                <a:spcPct val="90000"/>
              </a:lnSpc>
            </a:pPr>
            <a:r>
              <a:rPr lang="en-US" altLang="el-GR" dirty="0" smtClean="0"/>
              <a:t>STL </a:t>
            </a:r>
            <a:r>
              <a:rPr lang="en-US" altLang="el-GR" dirty="0"/>
              <a:t>provides </a:t>
            </a:r>
            <a:r>
              <a:rPr lang="en-US" altLang="el-GR" u="sng" dirty="0"/>
              <a:t>objects</a:t>
            </a:r>
            <a:r>
              <a:rPr lang="en-US" altLang="el-GR" dirty="0"/>
              <a:t> called </a:t>
            </a:r>
            <a:r>
              <a:rPr lang="en-US" altLang="el-GR" u="sng" dirty="0"/>
              <a:t>iterators</a:t>
            </a:r>
            <a:r>
              <a:rPr lang="en-US" altLang="el-GR" dirty="0"/>
              <a:t> </a:t>
            </a:r>
          </a:p>
          <a:p>
            <a:pPr lvl="1">
              <a:lnSpc>
                <a:spcPct val="90000"/>
              </a:lnSpc>
            </a:pPr>
            <a:r>
              <a:rPr lang="en-US" altLang="el-GR" dirty="0"/>
              <a:t>can point at an element</a:t>
            </a:r>
          </a:p>
          <a:p>
            <a:pPr lvl="1">
              <a:lnSpc>
                <a:spcPct val="90000"/>
              </a:lnSpc>
            </a:pPr>
            <a:r>
              <a:rPr lang="en-US" altLang="el-GR" dirty="0"/>
              <a:t>can access the value within that element</a:t>
            </a:r>
          </a:p>
          <a:p>
            <a:pPr lvl="1">
              <a:lnSpc>
                <a:spcPct val="90000"/>
              </a:lnSpc>
            </a:pPr>
            <a:r>
              <a:rPr lang="en-US" altLang="el-GR" dirty="0"/>
              <a:t>can move from one element to another</a:t>
            </a:r>
          </a:p>
          <a:p>
            <a:pPr>
              <a:lnSpc>
                <a:spcPct val="90000"/>
              </a:lnSpc>
            </a:pPr>
            <a:r>
              <a:rPr lang="en-US" altLang="el-GR" dirty="0"/>
              <a:t>They are independent of any particular container … thus a </a:t>
            </a:r>
            <a:r>
              <a:rPr lang="en-US" altLang="el-GR" u="sng" dirty="0"/>
              <a:t>generic</a:t>
            </a:r>
            <a:r>
              <a:rPr lang="en-US" altLang="el-GR" dirty="0"/>
              <a:t> mechanism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8A709-4EF2-408F-98F7-3A53204229BE}" type="slidenum">
              <a:rPr lang="en-US" altLang="el-GR"/>
              <a:pPr/>
              <a:t>40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83135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l-GR" dirty="0" smtClean="0"/>
              <a:t>Iterators (2)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447800"/>
            <a:ext cx="78486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l-GR" smtClean="0"/>
              <a:t>Generalization of pointers, used to access information in containers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l-GR" smtClean="0"/>
              <a:t>Four types: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l-GR" smtClean="0"/>
              <a:t>forward</a:t>
            </a:r>
            <a:r>
              <a:rPr lang="en-US" altLang="el-GR" smtClean="0">
                <a:latin typeface="Courier New" pitchFamily="49" charset="0"/>
              </a:rPr>
              <a:t> </a:t>
            </a:r>
            <a:r>
              <a:rPr lang="en-US" altLang="el-GR" smtClean="0"/>
              <a:t>(uses</a:t>
            </a:r>
            <a:r>
              <a:rPr lang="en-US" altLang="el-GR" smtClean="0">
                <a:latin typeface="Courier New" pitchFamily="49" charset="0"/>
              </a:rPr>
              <a:t> </a:t>
            </a:r>
            <a:r>
              <a:rPr lang="en-US" altLang="el-GR" b="1" smtClean="0">
                <a:latin typeface="Courier New" pitchFamily="49" charset="0"/>
              </a:rPr>
              <a:t>++</a:t>
            </a:r>
            <a:r>
              <a:rPr lang="en-US" altLang="el-GR" smtClean="0"/>
              <a:t>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l-GR" smtClean="0"/>
              <a:t>bidirectional</a:t>
            </a:r>
            <a:r>
              <a:rPr lang="en-US" altLang="el-GR" smtClean="0">
                <a:latin typeface="Courier New" pitchFamily="49" charset="0"/>
              </a:rPr>
              <a:t> </a:t>
            </a:r>
            <a:r>
              <a:rPr lang="en-US" altLang="el-GR" smtClean="0"/>
              <a:t>(uses</a:t>
            </a:r>
            <a:r>
              <a:rPr lang="en-US" altLang="el-GR" smtClean="0">
                <a:latin typeface="Courier New" pitchFamily="49" charset="0"/>
              </a:rPr>
              <a:t> </a:t>
            </a:r>
            <a:r>
              <a:rPr lang="en-US" altLang="el-GR" b="1" smtClean="0">
                <a:latin typeface="Courier New" pitchFamily="49" charset="0"/>
              </a:rPr>
              <a:t>++</a:t>
            </a:r>
            <a:r>
              <a:rPr lang="en-US" altLang="el-GR" smtClean="0">
                <a:latin typeface="Courier New" pitchFamily="49" charset="0"/>
              </a:rPr>
              <a:t> </a:t>
            </a:r>
            <a:r>
              <a:rPr lang="en-US" altLang="el-GR" smtClean="0"/>
              <a:t>and</a:t>
            </a:r>
            <a:r>
              <a:rPr lang="en-US" altLang="el-GR" smtClean="0">
                <a:latin typeface="Courier New" pitchFamily="49" charset="0"/>
              </a:rPr>
              <a:t> </a:t>
            </a:r>
            <a:r>
              <a:rPr lang="en-US" altLang="el-GR" b="1" smtClean="0">
                <a:latin typeface="Courier New" pitchFamily="49" charset="0"/>
              </a:rPr>
              <a:t>--</a:t>
            </a:r>
            <a:r>
              <a:rPr lang="en-US" altLang="el-GR" smtClean="0">
                <a:latin typeface="Courier New" pitchFamily="49" charset="0"/>
              </a:rPr>
              <a:t> </a:t>
            </a:r>
            <a:r>
              <a:rPr lang="en-US" altLang="el-GR" smtClean="0"/>
              <a:t>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l-GR" smtClean="0"/>
              <a:t>random-access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l-GR" smtClean="0"/>
              <a:t>input</a:t>
            </a:r>
            <a:r>
              <a:rPr lang="en-US" altLang="el-GR" smtClean="0">
                <a:latin typeface="Courier New" pitchFamily="49" charset="0"/>
              </a:rPr>
              <a:t> </a:t>
            </a:r>
            <a:r>
              <a:rPr lang="en-US" altLang="el-GR" smtClean="0"/>
              <a:t>(can be used with </a:t>
            </a:r>
            <a:r>
              <a:rPr lang="en-US" altLang="el-GR" b="1" smtClean="0">
                <a:latin typeface="Courier New" pitchFamily="49" charset="0"/>
              </a:rPr>
              <a:t>cin</a:t>
            </a:r>
            <a:r>
              <a:rPr lang="en-US" altLang="el-GR" smtClean="0"/>
              <a:t> and </a:t>
            </a:r>
            <a:r>
              <a:rPr lang="en-US" altLang="el-GR" b="1" smtClean="0">
                <a:latin typeface="Courier New" pitchFamily="49" charset="0"/>
              </a:rPr>
              <a:t>istream</a:t>
            </a:r>
            <a:r>
              <a:rPr lang="en-US" altLang="el-GR" smtClean="0"/>
              <a:t> objects)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l-GR" smtClean="0"/>
              <a:t>output</a:t>
            </a:r>
            <a:r>
              <a:rPr lang="en-US" altLang="el-GR" smtClean="0">
                <a:latin typeface="Courier New" pitchFamily="49" charset="0"/>
              </a:rPr>
              <a:t> </a:t>
            </a:r>
            <a:r>
              <a:rPr lang="en-US" altLang="el-GR" smtClean="0"/>
              <a:t>(can be used with </a:t>
            </a:r>
            <a:r>
              <a:rPr lang="en-US" altLang="el-GR" b="1" smtClean="0">
                <a:latin typeface="Courier New" pitchFamily="49" charset="0"/>
              </a:rPr>
              <a:t>cout</a:t>
            </a:r>
            <a:r>
              <a:rPr lang="en-US" altLang="el-GR" smtClean="0"/>
              <a:t> and </a:t>
            </a:r>
            <a:r>
              <a:rPr lang="en-US" altLang="el-GR" b="1" smtClean="0">
                <a:latin typeface="Courier New" pitchFamily="49" charset="0"/>
              </a:rPr>
              <a:t>ostream</a:t>
            </a:r>
            <a:r>
              <a:rPr lang="en-US" altLang="el-GR" smtClean="0"/>
              <a:t> objects)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8EC1D9-1B97-45ED-BD05-9972D413C022}" type="slidenum">
              <a:rPr lang="en-US" smtClean="0"/>
              <a:pPr>
                <a:defRPr/>
              </a:pPr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4680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/>
              <a:t>Iterators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idx="1"/>
          </p:nvPr>
        </p:nvSpPr>
        <p:spPr>
          <a:xfrm>
            <a:off x="385763" y="1249363"/>
            <a:ext cx="8229600" cy="5257800"/>
          </a:xfrm>
        </p:spPr>
        <p:txBody>
          <a:bodyPr/>
          <a:lstStyle/>
          <a:p>
            <a:r>
              <a:rPr lang="en-US" altLang="el-GR"/>
              <a:t>Given a vector which has had values placed in the first 4 locations:</a:t>
            </a:r>
          </a:p>
          <a:p>
            <a:endParaRPr lang="en-US" altLang="el-GR"/>
          </a:p>
          <a:p>
            <a:endParaRPr lang="en-US" altLang="el-GR"/>
          </a:p>
          <a:p>
            <a:endParaRPr lang="en-US" altLang="el-GR"/>
          </a:p>
          <a:p>
            <a:endParaRPr lang="en-US" altLang="el-GR"/>
          </a:p>
          <a:p>
            <a:r>
              <a:rPr lang="en-US" altLang="el-GR" b="1">
                <a:solidFill>
                  <a:srgbClr val="6666FF"/>
                </a:solidFill>
                <a:latin typeface="Courier New" pitchFamily="49" charset="0"/>
              </a:rPr>
              <a:t>v.begin()</a:t>
            </a:r>
            <a:r>
              <a:rPr lang="en-US" altLang="el-GR"/>
              <a:t> will return the </a:t>
            </a:r>
            <a:r>
              <a:rPr lang="en-US" altLang="el-GR" u="sng"/>
              <a:t>iterator value</a:t>
            </a:r>
            <a:r>
              <a:rPr lang="en-US" altLang="el-GR"/>
              <a:t> for the first slot, </a:t>
            </a:r>
          </a:p>
          <a:p>
            <a:r>
              <a:rPr lang="en-US" altLang="el-GR" b="1">
                <a:solidFill>
                  <a:srgbClr val="6666FF"/>
                </a:solidFill>
                <a:latin typeface="Courier New" pitchFamily="49" charset="0"/>
              </a:rPr>
              <a:t>v.end()</a:t>
            </a:r>
            <a:r>
              <a:rPr lang="en-US" altLang="el-GR"/>
              <a:t> for the next empty slot</a:t>
            </a:r>
          </a:p>
        </p:txBody>
      </p:sp>
      <p:sp>
        <p:nvSpPr>
          <p:cNvPr id="26" name="Slide Number Placeholder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F17F9-5591-4A73-A1DC-0529C1CB6E59}" type="slidenum">
              <a:rPr lang="en-US" altLang="el-GR"/>
              <a:pPr/>
              <a:t>42</a:t>
            </a:fld>
            <a:endParaRPr lang="en-US" altLang="el-GR"/>
          </a:p>
        </p:txBody>
      </p:sp>
      <p:graphicFrame>
        <p:nvGraphicFramePr>
          <p:cNvPr id="92164" name="Group 4"/>
          <p:cNvGraphicFramePr>
            <a:graphicFrameLocks noGrp="1"/>
          </p:cNvGraphicFramePr>
          <p:nvPr/>
        </p:nvGraphicFramePr>
        <p:xfrm>
          <a:off x="1309688" y="2976563"/>
          <a:ext cx="6034087" cy="518160"/>
        </p:xfrm>
        <a:graphic>
          <a:graphicData uri="http://schemas.openxmlformats.org/drawingml/2006/table">
            <a:tbl>
              <a:tblPr/>
              <a:tblGrid>
                <a:gridCol w="792162"/>
                <a:gridCol w="773113"/>
                <a:gridCol w="852487"/>
                <a:gridCol w="792163"/>
                <a:gridCol w="2824162"/>
              </a:tblGrid>
              <a:tr h="4873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2178" name="Text Box 18"/>
          <p:cNvSpPr txBox="1">
            <a:spLocks noChangeArrowheads="1"/>
          </p:cNvSpPr>
          <p:nvPr/>
        </p:nvSpPr>
        <p:spPr bwMode="auto">
          <a:xfrm>
            <a:off x="334963" y="2473325"/>
            <a:ext cx="34004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l-GR" sz="2400">
                <a:solidFill>
                  <a:srgbClr val="6666FF"/>
                </a:solidFill>
              </a:rPr>
              <a:t>vector&lt;int&gt; v</a:t>
            </a:r>
          </a:p>
        </p:txBody>
      </p:sp>
      <p:grpSp>
        <p:nvGrpSpPr>
          <p:cNvPr id="92179" name="Group 19"/>
          <p:cNvGrpSpPr>
            <a:grpSpLocks/>
          </p:cNvGrpSpPr>
          <p:nvPr/>
        </p:nvGrpSpPr>
        <p:grpSpPr bwMode="auto">
          <a:xfrm>
            <a:off x="704850" y="3590925"/>
            <a:ext cx="1565275" cy="712788"/>
            <a:chOff x="489" y="2483"/>
            <a:chExt cx="986" cy="449"/>
          </a:xfrm>
        </p:grpSpPr>
        <p:sp>
          <p:nvSpPr>
            <p:cNvPr id="92180" name="Text Box 20"/>
            <p:cNvSpPr txBox="1">
              <a:spLocks noChangeArrowheads="1"/>
            </p:cNvSpPr>
            <p:nvPr/>
          </p:nvSpPr>
          <p:spPr bwMode="auto">
            <a:xfrm>
              <a:off x="489" y="2701"/>
              <a:ext cx="986" cy="23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l-GR"/>
                <a:t>v.begin()</a:t>
              </a:r>
            </a:p>
          </p:txBody>
        </p:sp>
        <p:sp>
          <p:nvSpPr>
            <p:cNvPr id="92181" name="Line 21"/>
            <p:cNvSpPr>
              <a:spLocks noChangeShapeType="1"/>
            </p:cNvSpPr>
            <p:nvPr/>
          </p:nvSpPr>
          <p:spPr bwMode="auto">
            <a:xfrm flipV="1">
              <a:off x="1024" y="2483"/>
              <a:ext cx="0" cy="20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l-GR"/>
            </a:p>
          </p:txBody>
        </p:sp>
      </p:grpSp>
      <p:grpSp>
        <p:nvGrpSpPr>
          <p:cNvPr id="92182" name="Group 22"/>
          <p:cNvGrpSpPr>
            <a:grpSpLocks/>
          </p:cNvGrpSpPr>
          <p:nvPr/>
        </p:nvGrpSpPr>
        <p:grpSpPr bwMode="auto">
          <a:xfrm>
            <a:off x="3983038" y="3590925"/>
            <a:ext cx="1565275" cy="763588"/>
            <a:chOff x="2554" y="2483"/>
            <a:chExt cx="986" cy="481"/>
          </a:xfrm>
        </p:grpSpPr>
        <p:sp>
          <p:nvSpPr>
            <p:cNvPr id="92183" name="Text Box 23"/>
            <p:cNvSpPr txBox="1">
              <a:spLocks noChangeArrowheads="1"/>
            </p:cNvSpPr>
            <p:nvPr/>
          </p:nvSpPr>
          <p:spPr bwMode="auto">
            <a:xfrm>
              <a:off x="2554" y="2733"/>
              <a:ext cx="986" cy="23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l-GR"/>
                <a:t>v.end()</a:t>
              </a:r>
            </a:p>
          </p:txBody>
        </p:sp>
        <p:sp>
          <p:nvSpPr>
            <p:cNvPr id="92184" name="Line 24"/>
            <p:cNvSpPr>
              <a:spLocks noChangeShapeType="1"/>
            </p:cNvSpPr>
            <p:nvPr/>
          </p:nvSpPr>
          <p:spPr bwMode="auto">
            <a:xfrm flipV="1">
              <a:off x="3072" y="2483"/>
              <a:ext cx="0" cy="2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l-GR"/>
            </a:p>
          </p:txBody>
        </p:sp>
      </p:grpSp>
    </p:spTree>
    <p:extLst>
      <p:ext uri="{BB962C8B-B14F-4D97-AF65-F5344CB8AC3E}">
        <p14:creationId xmlns:p14="http://schemas.microsoft.com/office/powerpoint/2010/main" val="3841544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/>
              <a:t>Iterators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82725"/>
            <a:ext cx="8229600" cy="4906963"/>
          </a:xfrm>
        </p:spPr>
        <p:txBody>
          <a:bodyPr/>
          <a:lstStyle/>
          <a:p>
            <a:r>
              <a:rPr lang="en-US" altLang="el-GR" sz="2800" dirty="0"/>
              <a:t>Each STL container declares an </a:t>
            </a:r>
            <a:r>
              <a:rPr lang="en-US" altLang="el-GR" sz="2800" b="1" dirty="0">
                <a:solidFill>
                  <a:srgbClr val="6666FF"/>
                </a:solidFill>
                <a:latin typeface="Courier New" pitchFamily="49" charset="0"/>
              </a:rPr>
              <a:t>iterator</a:t>
            </a:r>
            <a:r>
              <a:rPr lang="en-US" altLang="el-GR" sz="2800" dirty="0"/>
              <a:t> type</a:t>
            </a:r>
          </a:p>
          <a:p>
            <a:pPr lvl="1"/>
            <a:r>
              <a:rPr lang="en-US" altLang="el-GR" sz="2400" dirty="0"/>
              <a:t>can be used to define </a:t>
            </a:r>
            <a:r>
              <a:rPr lang="en-US" altLang="el-GR" b="1" dirty="0">
                <a:solidFill>
                  <a:srgbClr val="6666FF"/>
                </a:solidFill>
                <a:latin typeface="Courier New" pitchFamily="49" charset="0"/>
              </a:rPr>
              <a:t>iterator</a:t>
            </a:r>
            <a:r>
              <a:rPr lang="en-US" altLang="el-GR" sz="2400" dirty="0"/>
              <a:t> objects</a:t>
            </a:r>
          </a:p>
          <a:p>
            <a:r>
              <a:rPr lang="en-US" altLang="el-GR" sz="2800" dirty="0"/>
              <a:t>To declare an </a:t>
            </a:r>
            <a:r>
              <a:rPr lang="en-US" altLang="el-GR" sz="2800" b="1" dirty="0">
                <a:solidFill>
                  <a:srgbClr val="6666FF"/>
                </a:solidFill>
                <a:latin typeface="Courier New" pitchFamily="49" charset="0"/>
              </a:rPr>
              <a:t>iterator</a:t>
            </a:r>
            <a:r>
              <a:rPr lang="en-US" altLang="el-GR" sz="2800" dirty="0"/>
              <a:t> object</a:t>
            </a:r>
          </a:p>
          <a:p>
            <a:pPr lvl="1"/>
            <a:r>
              <a:rPr lang="en-US" altLang="el-GR" sz="2400" dirty="0"/>
              <a:t>the identifier </a:t>
            </a:r>
            <a:r>
              <a:rPr lang="en-US" altLang="el-GR" b="1" dirty="0">
                <a:solidFill>
                  <a:srgbClr val="6666FF"/>
                </a:solidFill>
                <a:latin typeface="Courier New" pitchFamily="49" charset="0"/>
              </a:rPr>
              <a:t>iterator</a:t>
            </a:r>
            <a:r>
              <a:rPr lang="en-US" altLang="el-GR" sz="2400" dirty="0"/>
              <a:t> must be preceded by</a:t>
            </a:r>
          </a:p>
          <a:p>
            <a:pPr lvl="2"/>
            <a:r>
              <a:rPr lang="en-US" altLang="el-GR" sz="2000" dirty="0"/>
              <a:t>name of container</a:t>
            </a:r>
          </a:p>
          <a:p>
            <a:pPr lvl="2"/>
            <a:r>
              <a:rPr lang="en-US" altLang="el-GR" sz="2000" dirty="0"/>
              <a:t>scope operator  </a:t>
            </a:r>
            <a:r>
              <a:rPr lang="en-US" altLang="el-GR" b="1" dirty="0">
                <a:solidFill>
                  <a:srgbClr val="6666FF"/>
                </a:solidFill>
              </a:rPr>
              <a:t>::</a:t>
            </a:r>
          </a:p>
          <a:p>
            <a:r>
              <a:rPr lang="en-US" altLang="el-GR" sz="2800" dirty="0"/>
              <a:t>Example:</a:t>
            </a:r>
            <a:br>
              <a:rPr lang="en-US" altLang="el-GR" sz="2800" dirty="0"/>
            </a:br>
            <a:r>
              <a:rPr lang="en-US" altLang="el-GR" sz="2400" b="1" dirty="0">
                <a:solidFill>
                  <a:srgbClr val="6666FF"/>
                </a:solidFill>
                <a:latin typeface="Courier New" pitchFamily="49" charset="0"/>
              </a:rPr>
              <a:t>vector&lt;</a:t>
            </a:r>
            <a:r>
              <a:rPr lang="en-US" altLang="el-GR" sz="2400" b="1" dirty="0" err="1">
                <a:solidFill>
                  <a:srgbClr val="6666FF"/>
                </a:solidFill>
                <a:latin typeface="Courier New" pitchFamily="49" charset="0"/>
              </a:rPr>
              <a:t>int</a:t>
            </a:r>
            <a:r>
              <a:rPr lang="en-US" altLang="el-GR" sz="2400" b="1" dirty="0">
                <a:solidFill>
                  <a:srgbClr val="6666FF"/>
                </a:solidFill>
                <a:latin typeface="Courier New" pitchFamily="49" charset="0"/>
              </a:rPr>
              <a:t>&gt;:: iterator </a:t>
            </a:r>
            <a:r>
              <a:rPr lang="en-US" altLang="el-GR" sz="2400" b="1" dirty="0" err="1">
                <a:solidFill>
                  <a:srgbClr val="6666FF"/>
                </a:solidFill>
                <a:latin typeface="Courier New" pitchFamily="49" charset="0"/>
              </a:rPr>
              <a:t>vecIter</a:t>
            </a:r>
            <a:r>
              <a:rPr lang="en-US" altLang="el-GR" sz="2400" b="1" dirty="0">
                <a:solidFill>
                  <a:srgbClr val="6666FF"/>
                </a:solidFill>
                <a:latin typeface="Courier New" pitchFamily="49" charset="0"/>
              </a:rPr>
              <a:t> = </a:t>
            </a:r>
            <a:r>
              <a:rPr lang="en-US" altLang="el-GR" sz="2400" b="1" dirty="0" err="1">
                <a:solidFill>
                  <a:srgbClr val="6666FF"/>
                </a:solidFill>
                <a:latin typeface="Courier New" pitchFamily="49" charset="0"/>
              </a:rPr>
              <a:t>v.begin</a:t>
            </a:r>
            <a:r>
              <a:rPr lang="en-US" altLang="el-GR" sz="2400" b="1" dirty="0">
                <a:solidFill>
                  <a:srgbClr val="6666FF"/>
                </a:solidFill>
                <a:latin typeface="Courier New" pitchFamily="49" charset="0"/>
              </a:rPr>
              <a:t>()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92E06-427A-4785-8EF5-ABB522DAD8B2}" type="slidenum">
              <a:rPr lang="en-US" altLang="el-GR"/>
              <a:pPr/>
              <a:t>43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305837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 smtClean="0"/>
              <a:t>Containers and Iterators</a:t>
            </a:r>
          </a:p>
        </p:txBody>
      </p:sp>
      <p:sp>
        <p:nvSpPr>
          <p:cNvPr id="41987" name="Rectangle 10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/>
            <a:r>
              <a:rPr lang="en-US" altLang="el-GR" smtClean="0"/>
              <a:t>Each container class defines an iterator type, used to access its contents</a:t>
            </a:r>
          </a:p>
          <a:p>
            <a:pPr marL="609600" indent="-609600" eaLnBrk="1" hangingPunct="1"/>
            <a:r>
              <a:rPr lang="en-US" altLang="el-GR" smtClean="0"/>
              <a:t>The type of an iterator is determined by the type of the container: </a:t>
            </a:r>
          </a:p>
          <a:p>
            <a:pPr marL="609600" indent="-609600" eaLnBrk="1" hangingPunct="1">
              <a:buFontTx/>
              <a:buNone/>
            </a:pPr>
            <a:r>
              <a:rPr lang="en-US" altLang="el-GR" smtClean="0"/>
              <a:t>         </a:t>
            </a:r>
            <a:r>
              <a:rPr lang="en-US" altLang="el-GR" b="1" smtClean="0">
                <a:solidFill>
                  <a:srgbClr val="3D8963"/>
                </a:solidFill>
                <a:latin typeface="Courier New" pitchFamily="49" charset="0"/>
              </a:rPr>
              <a:t>list&lt;int&gt;::iterator x;</a:t>
            </a:r>
            <a:r>
              <a:rPr lang="en-US" altLang="el-GR" smtClean="0"/>
              <a:t>    </a:t>
            </a:r>
          </a:p>
          <a:p>
            <a:pPr marL="609600" indent="-609600" eaLnBrk="1" hangingPunct="1">
              <a:spcBef>
                <a:spcPct val="0"/>
              </a:spcBef>
              <a:buFontTx/>
              <a:buNone/>
            </a:pPr>
            <a:r>
              <a:rPr lang="en-US" altLang="el-GR" smtClean="0"/>
              <a:t>         </a:t>
            </a:r>
            <a:r>
              <a:rPr lang="en-US" altLang="el-GR" b="1" smtClean="0">
                <a:solidFill>
                  <a:srgbClr val="3D8963"/>
                </a:solidFill>
                <a:latin typeface="Courier New" pitchFamily="49" charset="0"/>
              </a:rPr>
              <a:t>list&lt;string&gt;::iterator y;</a:t>
            </a:r>
          </a:p>
          <a:p>
            <a:pPr marL="609600" indent="-609600" eaLnBrk="1" hangingPunct="1">
              <a:spcBef>
                <a:spcPct val="0"/>
              </a:spcBef>
              <a:buFontTx/>
              <a:buNone/>
            </a:pPr>
            <a:r>
              <a:rPr lang="en-US" altLang="el-GR" b="1" smtClean="0"/>
              <a:t>      </a:t>
            </a:r>
            <a:r>
              <a:rPr lang="en-US" altLang="el-GR" sz="3600" b="1" smtClean="0">
                <a:solidFill>
                  <a:srgbClr val="3D8963"/>
                </a:solidFill>
                <a:latin typeface="Courier New" pitchFamily="49" charset="0"/>
              </a:rPr>
              <a:t>x</a:t>
            </a:r>
            <a:r>
              <a:rPr lang="en-US" altLang="el-GR" smtClean="0"/>
              <a:t> is an iterator for a container of type </a:t>
            </a:r>
            <a:r>
              <a:rPr lang="en-US" altLang="el-GR" b="1" smtClean="0">
                <a:solidFill>
                  <a:srgbClr val="3D8963"/>
                </a:solidFill>
                <a:latin typeface="Courier New" pitchFamily="49" charset="0"/>
              </a:rPr>
              <a:t>list&lt;int&gt;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DFD64D-DAC7-4B1A-906E-343D4E7EEB1C}" type="slidenum">
              <a:rPr lang="en-US" smtClean="0"/>
              <a:pPr>
                <a:defRPr/>
              </a:pPr>
              <a:t>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6796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 smtClean="0"/>
              <a:t>Containers and Iterators</a:t>
            </a:r>
          </a:p>
        </p:txBody>
      </p:sp>
      <p:sp>
        <p:nvSpPr>
          <p:cNvPr id="43011" name="Rectangle 1027"/>
          <p:cNvSpPr>
            <a:spLocks noGrp="1" noChangeArrowheads="1"/>
          </p:cNvSpPr>
          <p:nvPr>
            <p:ph idx="1"/>
          </p:nvPr>
        </p:nvSpPr>
        <p:spPr>
          <a:xfrm>
            <a:off x="609600" y="2362200"/>
            <a:ext cx="7924800" cy="30480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el-GR" smtClean="0"/>
              <a:t>	Each container class defines functions that return iterators:</a:t>
            </a:r>
          </a:p>
          <a:p>
            <a:pPr marL="609600" indent="-609600" eaLnBrk="1" hangingPunct="1">
              <a:lnSpc>
                <a:spcPct val="90000"/>
              </a:lnSpc>
            </a:pPr>
            <a:endParaRPr lang="en-US" altLang="el-GR" smtClean="0"/>
          </a:p>
          <a:p>
            <a:pPr marL="990600" lvl="1" indent="-533400" eaLnBrk="1" hangingPunct="1">
              <a:lnSpc>
                <a:spcPct val="90000"/>
              </a:lnSpc>
              <a:buFontTx/>
              <a:buNone/>
            </a:pPr>
            <a:r>
              <a:rPr lang="en-US" altLang="el-GR" b="1" smtClean="0">
                <a:latin typeface="Courier New" pitchFamily="49" charset="0"/>
              </a:rPr>
              <a:t>begin():</a:t>
            </a:r>
            <a:r>
              <a:rPr lang="en-US" altLang="el-GR" smtClean="0"/>
              <a:t> returns iterator to item at start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None/>
            </a:pPr>
            <a:r>
              <a:rPr lang="en-US" altLang="el-GR" b="1" smtClean="0">
                <a:latin typeface="Courier New" pitchFamily="49" charset="0"/>
              </a:rPr>
              <a:t>end():</a:t>
            </a:r>
            <a:r>
              <a:rPr lang="en-US" altLang="el-GR" smtClean="0"/>
              <a:t> returns iterator denoting end of container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814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 smtClean="0"/>
              <a:t>Containers and Iterators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609600" indent="-609600" eaLnBrk="1" hangingPunct="1"/>
            <a:r>
              <a:rPr lang="en-US" altLang="el-GR" smtClean="0"/>
              <a:t>Iterators support pointer-like operations: if </a:t>
            </a:r>
            <a:r>
              <a:rPr lang="en-US" altLang="el-GR" b="1" smtClean="0">
                <a:latin typeface="Courier New" pitchFamily="49" charset="0"/>
              </a:rPr>
              <a:t>iter</a:t>
            </a:r>
            <a:r>
              <a:rPr lang="en-US" altLang="el-GR" smtClean="0"/>
              <a:t> is an iterator:</a:t>
            </a:r>
          </a:p>
          <a:p>
            <a:pPr marL="990600" lvl="1" indent="-533400" eaLnBrk="1" hangingPunct="1"/>
            <a:r>
              <a:rPr lang="en-US" altLang="el-GR" b="1" smtClean="0">
                <a:latin typeface="Courier New" pitchFamily="49" charset="0"/>
              </a:rPr>
              <a:t>*iter</a:t>
            </a:r>
            <a:r>
              <a:rPr lang="en-US" altLang="el-GR" smtClean="0"/>
              <a:t> is the item it points to: this </a:t>
            </a:r>
            <a:r>
              <a:rPr lang="en-US" altLang="el-GR" smtClean="0">
                <a:solidFill>
                  <a:schemeClr val="accent2"/>
                </a:solidFill>
              </a:rPr>
              <a:t>dereferences</a:t>
            </a:r>
            <a:r>
              <a:rPr lang="en-US" altLang="el-GR" smtClean="0"/>
              <a:t> the iterator</a:t>
            </a:r>
          </a:p>
          <a:p>
            <a:pPr marL="990600" lvl="1" indent="-533400" eaLnBrk="1" hangingPunct="1"/>
            <a:r>
              <a:rPr lang="en-US" altLang="el-GR" b="1" smtClean="0">
                <a:latin typeface="Courier New" pitchFamily="49" charset="0"/>
              </a:rPr>
              <a:t>iter++</a:t>
            </a:r>
            <a:r>
              <a:rPr lang="en-US" altLang="el-GR" smtClean="0"/>
              <a:t>  advances to the next item in the container</a:t>
            </a:r>
          </a:p>
          <a:p>
            <a:pPr marL="990600" lvl="1" indent="-533400" eaLnBrk="1" hangingPunct="1"/>
            <a:r>
              <a:rPr lang="en-US" altLang="el-GR" b="1" smtClean="0">
                <a:latin typeface="Courier New" pitchFamily="49" charset="0"/>
              </a:rPr>
              <a:t>iter-- </a:t>
            </a:r>
            <a:r>
              <a:rPr lang="en-US" altLang="el-GR" smtClean="0"/>
              <a:t> backs up in the container</a:t>
            </a:r>
          </a:p>
          <a:p>
            <a:pPr marL="609600" indent="-609600" eaLnBrk="1" hangingPunct="1"/>
            <a:r>
              <a:rPr lang="en-US" altLang="el-GR" smtClean="0"/>
              <a:t>The </a:t>
            </a:r>
            <a:r>
              <a:rPr lang="en-US" altLang="el-GR" b="1" smtClean="0">
                <a:latin typeface="Courier New" pitchFamily="49" charset="0"/>
              </a:rPr>
              <a:t>end()</a:t>
            </a:r>
            <a:r>
              <a:rPr lang="en-US" altLang="el-GR" smtClean="0"/>
              <a:t> iterator points to past the end: it should never be dereferenced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649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 smtClean="0"/>
              <a:t>Traversing a Container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752600"/>
            <a:ext cx="8458200" cy="4267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800" dirty="0" smtClean="0"/>
              <a:t>Given a vector: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800" b="1" dirty="0" smtClean="0">
                <a:solidFill>
                  <a:srgbClr val="3D8963"/>
                </a:solidFill>
                <a:latin typeface="Courier New" pitchFamily="49" charset="0"/>
              </a:rPr>
              <a:t> vector&lt;</a:t>
            </a:r>
            <a:r>
              <a:rPr lang="en-US" altLang="el-GR" sz="2800" b="1" dirty="0" err="1" smtClean="0">
                <a:solidFill>
                  <a:srgbClr val="3D8963"/>
                </a:solidFill>
                <a:latin typeface="Courier New" pitchFamily="49" charset="0"/>
              </a:rPr>
              <a:t>int</a:t>
            </a:r>
            <a:r>
              <a:rPr lang="en-US" altLang="el-GR" sz="2800" b="1" dirty="0" smtClean="0">
                <a:solidFill>
                  <a:srgbClr val="3D8963"/>
                </a:solidFill>
                <a:latin typeface="Courier New" pitchFamily="49" charset="0"/>
              </a:rPr>
              <a:t>&gt; v;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l-GR" sz="2800" b="1" dirty="0" smtClean="0">
                <a:solidFill>
                  <a:srgbClr val="3D8963"/>
                </a:solidFill>
                <a:latin typeface="Courier New" pitchFamily="49" charset="0"/>
              </a:rPr>
              <a:t> for  (</a:t>
            </a:r>
            <a:r>
              <a:rPr lang="en-US" altLang="el-GR" sz="2800" b="1" dirty="0" err="1" smtClean="0">
                <a:solidFill>
                  <a:srgbClr val="3D8963"/>
                </a:solidFill>
                <a:latin typeface="Courier New" pitchFamily="49" charset="0"/>
              </a:rPr>
              <a:t>int</a:t>
            </a:r>
            <a:r>
              <a:rPr lang="en-US" altLang="el-GR" sz="2800" b="1" dirty="0" smtClean="0">
                <a:solidFill>
                  <a:srgbClr val="3D8963"/>
                </a:solidFill>
                <a:latin typeface="Courier New" pitchFamily="49" charset="0"/>
              </a:rPr>
              <a:t> k=1; k&lt;= 5; k++)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l-GR" sz="2800" b="1" dirty="0" smtClean="0">
                <a:solidFill>
                  <a:srgbClr val="3D8963"/>
                </a:solidFill>
                <a:latin typeface="Courier New" pitchFamily="49" charset="0"/>
              </a:rPr>
              <a:t>   </a:t>
            </a:r>
            <a:r>
              <a:rPr lang="en-US" altLang="el-GR" sz="2800" b="1" dirty="0" err="1" smtClean="0">
                <a:solidFill>
                  <a:srgbClr val="3D8963"/>
                </a:solidFill>
                <a:latin typeface="Courier New" pitchFamily="49" charset="0"/>
              </a:rPr>
              <a:t>v.push_back</a:t>
            </a:r>
            <a:r>
              <a:rPr lang="en-US" altLang="el-GR" sz="2800" b="1" dirty="0" smtClean="0">
                <a:solidFill>
                  <a:srgbClr val="3D8963"/>
                </a:solidFill>
                <a:latin typeface="Courier New" pitchFamily="49" charset="0"/>
              </a:rPr>
              <a:t>(k*k);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800" dirty="0" smtClean="0"/>
              <a:t>Traverse it using iterators: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800" b="1" dirty="0" smtClean="0">
                <a:solidFill>
                  <a:srgbClr val="3D8963"/>
                </a:solidFill>
                <a:latin typeface="Courier New" pitchFamily="49" charset="0"/>
              </a:rPr>
              <a:t> vector&lt;</a:t>
            </a:r>
            <a:r>
              <a:rPr lang="en-US" altLang="el-GR" sz="2800" b="1" dirty="0" err="1" smtClean="0">
                <a:solidFill>
                  <a:srgbClr val="3D8963"/>
                </a:solidFill>
                <a:latin typeface="Courier New" pitchFamily="49" charset="0"/>
              </a:rPr>
              <a:t>int</a:t>
            </a:r>
            <a:r>
              <a:rPr lang="en-US" altLang="el-GR" sz="2800" b="1" dirty="0" smtClean="0">
                <a:solidFill>
                  <a:srgbClr val="3D8963"/>
                </a:solidFill>
                <a:latin typeface="Courier New" pitchFamily="49" charset="0"/>
              </a:rPr>
              <a:t>&gt;::iterator</a:t>
            </a:r>
            <a:r>
              <a:rPr lang="en-US" altLang="el-GR" sz="2800" b="1" dirty="0" smtClean="0">
                <a:solidFill>
                  <a:srgbClr val="3D8963"/>
                </a:solidFill>
              </a:rPr>
              <a:t> </a:t>
            </a:r>
            <a:r>
              <a:rPr lang="en-US" altLang="el-GR" sz="2800" b="1" dirty="0" err="1" smtClean="0">
                <a:solidFill>
                  <a:srgbClr val="3D8963"/>
                </a:solidFill>
                <a:latin typeface="Courier New" pitchFamily="49" charset="0"/>
              </a:rPr>
              <a:t>iter</a:t>
            </a:r>
            <a:r>
              <a:rPr lang="en-US" altLang="el-GR" sz="2800" b="1" dirty="0" smtClean="0">
                <a:solidFill>
                  <a:srgbClr val="3D8963"/>
                </a:solidFill>
              </a:rPr>
              <a:t> </a:t>
            </a:r>
            <a:r>
              <a:rPr lang="en-US" altLang="el-GR" sz="2800" b="1" dirty="0" smtClean="0">
                <a:solidFill>
                  <a:srgbClr val="3D8963"/>
                </a:solidFill>
                <a:latin typeface="Courier New" pitchFamily="49" charset="0"/>
              </a:rPr>
              <a:t>=</a:t>
            </a:r>
            <a:r>
              <a:rPr lang="en-US" altLang="el-GR" sz="2800" b="1" dirty="0" smtClean="0">
                <a:solidFill>
                  <a:srgbClr val="3D8963"/>
                </a:solidFill>
              </a:rPr>
              <a:t> </a:t>
            </a:r>
            <a:r>
              <a:rPr lang="en-US" altLang="el-GR" sz="2800" b="1" dirty="0" err="1" smtClean="0">
                <a:solidFill>
                  <a:srgbClr val="3D8963"/>
                </a:solidFill>
                <a:latin typeface="Courier New" pitchFamily="49" charset="0"/>
              </a:rPr>
              <a:t>v.begin</a:t>
            </a:r>
            <a:r>
              <a:rPr lang="en-US" altLang="el-GR" sz="2800" b="1" dirty="0" smtClean="0">
                <a:solidFill>
                  <a:srgbClr val="3D8963"/>
                </a:solidFill>
                <a:latin typeface="Courier New" pitchFamily="49" charset="0"/>
              </a:rPr>
              <a:t>();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l-GR" sz="2800" b="1" dirty="0" smtClean="0">
                <a:solidFill>
                  <a:srgbClr val="3D8963"/>
                </a:solidFill>
                <a:latin typeface="Courier New" pitchFamily="49" charset="0"/>
              </a:rPr>
              <a:t> while (</a:t>
            </a:r>
            <a:r>
              <a:rPr lang="en-US" altLang="el-GR" sz="2800" b="1" dirty="0" err="1" smtClean="0">
                <a:solidFill>
                  <a:srgbClr val="3D8963"/>
                </a:solidFill>
                <a:latin typeface="Courier New" pitchFamily="49" charset="0"/>
              </a:rPr>
              <a:t>iter</a:t>
            </a:r>
            <a:r>
              <a:rPr lang="en-US" altLang="el-GR" sz="2800" b="1" dirty="0" smtClean="0">
                <a:solidFill>
                  <a:srgbClr val="3D8963"/>
                </a:solidFill>
                <a:latin typeface="Courier New" pitchFamily="49" charset="0"/>
              </a:rPr>
              <a:t> != </a:t>
            </a:r>
            <a:r>
              <a:rPr lang="en-US" altLang="el-GR" sz="2800" b="1" dirty="0" err="1" smtClean="0">
                <a:solidFill>
                  <a:srgbClr val="3D8963"/>
                </a:solidFill>
                <a:latin typeface="Courier New" pitchFamily="49" charset="0"/>
              </a:rPr>
              <a:t>v.end</a:t>
            </a:r>
            <a:r>
              <a:rPr lang="en-US" altLang="el-GR" sz="2800" b="1" dirty="0" smtClean="0">
                <a:solidFill>
                  <a:srgbClr val="3D8963"/>
                </a:solidFill>
                <a:latin typeface="Courier New" pitchFamily="49" charset="0"/>
              </a:rPr>
              <a:t>())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l-GR" sz="2800" b="1" dirty="0" smtClean="0">
                <a:solidFill>
                  <a:srgbClr val="3D8963"/>
                </a:solidFill>
                <a:latin typeface="Courier New" pitchFamily="49" charset="0"/>
              </a:rPr>
              <a:t>   { </a:t>
            </a:r>
            <a:r>
              <a:rPr lang="en-US" altLang="el-GR" sz="2800" b="1" dirty="0" err="1" smtClean="0">
                <a:solidFill>
                  <a:srgbClr val="3D8963"/>
                </a:solidFill>
                <a:latin typeface="Courier New" pitchFamily="49" charset="0"/>
              </a:rPr>
              <a:t>cout</a:t>
            </a:r>
            <a:r>
              <a:rPr lang="en-US" altLang="el-GR" sz="2800" b="1" dirty="0" smtClean="0">
                <a:solidFill>
                  <a:srgbClr val="3D8963"/>
                </a:solidFill>
                <a:latin typeface="Courier New" pitchFamily="49" charset="0"/>
              </a:rPr>
              <a:t> &lt;&lt; *</a:t>
            </a:r>
            <a:r>
              <a:rPr lang="en-US" altLang="el-GR" sz="2800" b="1" dirty="0" err="1" smtClean="0">
                <a:solidFill>
                  <a:srgbClr val="3D8963"/>
                </a:solidFill>
                <a:latin typeface="Courier New" pitchFamily="49" charset="0"/>
              </a:rPr>
              <a:t>iter</a:t>
            </a:r>
            <a:r>
              <a:rPr lang="en-US" altLang="el-GR" sz="2800" b="1" dirty="0" smtClean="0">
                <a:solidFill>
                  <a:srgbClr val="3D8963"/>
                </a:solidFill>
                <a:latin typeface="Courier New" pitchFamily="49" charset="0"/>
              </a:rPr>
              <a:t> &lt;&lt; " "; </a:t>
            </a:r>
            <a:r>
              <a:rPr lang="en-US" altLang="el-GR" sz="2800" b="1" dirty="0" err="1" smtClean="0">
                <a:solidFill>
                  <a:srgbClr val="3D8963"/>
                </a:solidFill>
                <a:latin typeface="Courier New" pitchFamily="49" charset="0"/>
              </a:rPr>
              <a:t>iter</a:t>
            </a:r>
            <a:r>
              <a:rPr lang="en-US" altLang="el-GR" sz="2800" b="1" dirty="0" smtClean="0">
                <a:solidFill>
                  <a:srgbClr val="3D8963"/>
                </a:solidFill>
                <a:latin typeface="Courier New" pitchFamily="49" charset="0"/>
              </a:rPr>
              <a:t>++}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altLang="el-GR" sz="2800" dirty="0" smtClean="0"/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l-GR" sz="2800" dirty="0" smtClean="0"/>
              <a:t>Prints  	</a:t>
            </a:r>
            <a:r>
              <a:rPr lang="en-US" altLang="el-GR" sz="2800" b="1" dirty="0" smtClean="0">
                <a:solidFill>
                  <a:srgbClr val="FF0000"/>
                </a:solidFill>
                <a:latin typeface="Courier New" pitchFamily="49" charset="0"/>
              </a:rPr>
              <a:t>1 4 9 16 25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945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 smtClean="0"/>
              <a:t>Algorithms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5000"/>
              </a:lnSpc>
            </a:pPr>
            <a:r>
              <a:rPr lang="en-US" altLang="el-GR" smtClean="0"/>
              <a:t>STL contains algorithms implemented as function templates to perform operations on containers.</a:t>
            </a:r>
          </a:p>
          <a:p>
            <a:pPr eaLnBrk="1" hangingPunct="1">
              <a:lnSpc>
                <a:spcPct val="85000"/>
              </a:lnSpc>
            </a:pPr>
            <a:r>
              <a:rPr lang="en-US" altLang="el-GR" smtClean="0"/>
              <a:t>Requires </a:t>
            </a:r>
            <a:r>
              <a:rPr lang="en-US" altLang="el-GR" b="1" smtClean="0">
                <a:latin typeface="Courier New" pitchFamily="49" charset="0"/>
              </a:rPr>
              <a:t>algorithm</a:t>
            </a:r>
            <a:r>
              <a:rPr lang="en-US" altLang="el-GR" smtClean="0"/>
              <a:t> header file</a:t>
            </a:r>
          </a:p>
          <a:p>
            <a:pPr eaLnBrk="1" hangingPunct="1">
              <a:lnSpc>
                <a:spcPct val="85000"/>
              </a:lnSpc>
            </a:pPr>
            <a:r>
              <a:rPr lang="en-US" altLang="el-GR" smtClean="0"/>
              <a:t>Collection of algorithms includes </a:t>
            </a:r>
          </a:p>
        </p:txBody>
      </p:sp>
      <p:graphicFrame>
        <p:nvGraphicFramePr>
          <p:cNvPr id="78897" name="Group 49"/>
          <p:cNvGraphicFramePr>
            <a:graphicFrameLocks noGrp="1"/>
          </p:cNvGraphicFramePr>
          <p:nvPr/>
        </p:nvGraphicFramePr>
        <p:xfrm>
          <a:off x="1447800" y="4267200"/>
          <a:ext cx="6019800" cy="1930402"/>
        </p:xfrm>
        <a:graphic>
          <a:graphicData uri="http://schemas.openxmlformats.org/drawingml/2006/table">
            <a:tbl>
              <a:tblPr/>
              <a:tblGrid>
                <a:gridCol w="2873375"/>
                <a:gridCol w="3146425"/>
              </a:tblGrid>
              <a:tr h="385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binary_search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count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5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for_each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find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max_element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min_element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5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random_shuffle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sort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5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and others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321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 smtClean="0"/>
              <a:t>Using STL algorithms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l-GR" smtClean="0"/>
              <a:t>Many STL algorithms manipulate portions of STL containers specified by a begin and end iterator</a:t>
            </a:r>
          </a:p>
          <a:p>
            <a:pPr eaLnBrk="1" hangingPunct="1"/>
            <a:r>
              <a:rPr lang="en-US" altLang="el-GR" b="1" smtClean="0">
                <a:latin typeface="Courier New" pitchFamily="49" charset="0"/>
              </a:rPr>
              <a:t>max_element(iter1, iter2)</a:t>
            </a:r>
            <a:r>
              <a:rPr lang="en-US" altLang="el-GR" smtClean="0"/>
              <a:t> finds max element in the portion of a container delimited by </a:t>
            </a:r>
            <a:r>
              <a:rPr lang="en-US" altLang="el-GR" b="1" smtClean="0">
                <a:latin typeface="Courier New" pitchFamily="49" charset="0"/>
              </a:rPr>
              <a:t>iter1</a:t>
            </a:r>
            <a:r>
              <a:rPr lang="en-US" altLang="el-GR" smtClean="0"/>
              <a:t>, </a:t>
            </a:r>
            <a:r>
              <a:rPr lang="en-US" altLang="el-GR" b="1" smtClean="0">
                <a:latin typeface="Courier New" pitchFamily="49" charset="0"/>
              </a:rPr>
              <a:t>iter2</a:t>
            </a:r>
          </a:p>
          <a:p>
            <a:pPr eaLnBrk="1" hangingPunct="1"/>
            <a:r>
              <a:rPr lang="en-US" altLang="el-GR" b="1" smtClean="0">
                <a:latin typeface="Courier New" pitchFamily="49" charset="0"/>
              </a:rPr>
              <a:t>min_element(iter1, iter2)</a:t>
            </a:r>
            <a:r>
              <a:rPr lang="en-US" altLang="el-GR" smtClean="0"/>
              <a:t> is similar to above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737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Macros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A </a:t>
            </a:r>
            <a:r>
              <a:rPr lang="en-US" b="1" dirty="0"/>
              <a:t>macro</a:t>
            </a:r>
            <a:r>
              <a:rPr lang="en-US" dirty="0"/>
              <a:t> (short for "macroinstruction", from Greek μα</a:t>
            </a:r>
            <a:r>
              <a:rPr lang="en-US" dirty="0" err="1"/>
              <a:t>κρο</a:t>
            </a:r>
            <a:r>
              <a:rPr lang="en-US" dirty="0"/>
              <a:t>- 'long') in computer science is a rule </a:t>
            </a:r>
            <a:r>
              <a:rPr lang="en-US" b="1" dirty="0"/>
              <a:t>or</a:t>
            </a:r>
            <a:r>
              <a:rPr lang="en-US" dirty="0"/>
              <a:t> pattern that specifies how a certain input sequence (often a sequence of characters) should be mapped to a replacement input sequence (also often a sequence of characters) according to a defined procedure. The mapping process that instantiates (transforms) a macro use into a specific sequence is known as </a:t>
            </a:r>
            <a:r>
              <a:rPr lang="en-US" i="1" dirty="0"/>
              <a:t>macro expansion</a:t>
            </a:r>
            <a:r>
              <a:rPr lang="en-US" dirty="0"/>
              <a:t>. A facility for writing macros may be provided as part of a software application or as a part of a programming language. In the former case, macros are used to make tasks using the application less repetitive. In the latter case, they are a tool that allows a programmer to enable code reuse or even to design domain-specific languages.</a:t>
            </a:r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104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 smtClean="0"/>
              <a:t>More</a:t>
            </a:r>
            <a:r>
              <a:rPr lang="en-US" altLang="el-GR" sz="2400" b="1" smtClean="0">
                <a:latin typeface="Courier New" pitchFamily="49" charset="0"/>
              </a:rPr>
              <a:t> </a:t>
            </a:r>
            <a:r>
              <a:rPr lang="en-US" altLang="el-GR" smtClean="0"/>
              <a:t>STL</a:t>
            </a:r>
            <a:r>
              <a:rPr lang="en-US" altLang="el-GR" sz="2400" b="1" smtClean="0">
                <a:latin typeface="Courier New" pitchFamily="49" charset="0"/>
              </a:rPr>
              <a:t> </a:t>
            </a:r>
            <a:r>
              <a:rPr lang="en-US" altLang="el-GR" smtClean="0"/>
              <a:t>algorithms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l-GR" b="1" smtClean="0">
                <a:latin typeface="Courier New" pitchFamily="49" charset="0"/>
              </a:rPr>
              <a:t>random_shuffle(iter1,</a:t>
            </a:r>
            <a:r>
              <a:rPr lang="en-US" altLang="el-GR" b="1" smtClean="0"/>
              <a:t> </a:t>
            </a:r>
            <a:r>
              <a:rPr lang="en-US" altLang="el-GR" b="1" smtClean="0">
                <a:latin typeface="Courier New" pitchFamily="49" charset="0"/>
              </a:rPr>
              <a:t>iter2)</a:t>
            </a:r>
            <a:r>
              <a:rPr lang="en-US" altLang="el-GR" smtClean="0"/>
              <a:t> randomly reorders the portion of the container in the given range</a:t>
            </a:r>
          </a:p>
          <a:p>
            <a:pPr eaLnBrk="1" hangingPunct="1"/>
            <a:r>
              <a:rPr lang="en-US" altLang="el-GR" b="1" smtClean="0">
                <a:latin typeface="Courier New" pitchFamily="49" charset="0"/>
              </a:rPr>
              <a:t>sort(iter1,</a:t>
            </a:r>
            <a:r>
              <a:rPr lang="en-US" altLang="el-GR" b="1" smtClean="0"/>
              <a:t> </a:t>
            </a:r>
            <a:r>
              <a:rPr lang="en-US" altLang="el-GR" b="1" smtClean="0">
                <a:latin typeface="Courier New" pitchFamily="49" charset="0"/>
              </a:rPr>
              <a:t>iter2) </a:t>
            </a:r>
            <a:r>
              <a:rPr lang="en-US" altLang="el-GR" smtClean="0"/>
              <a:t>sorts the portion of the container specified by the given range</a:t>
            </a:r>
            <a:endParaRPr lang="en-US" altLang="el-GR" b="1" smtClean="0">
              <a:latin typeface="Courier New" pitchFamily="49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065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 b="1" smtClean="0">
                <a:latin typeface="Courier New" pitchFamily="49" charset="0"/>
              </a:rPr>
              <a:t>random-shuffle</a:t>
            </a:r>
            <a:r>
              <a:rPr lang="en-US" altLang="el-GR" smtClean="0"/>
              <a:t> Example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219200"/>
            <a:ext cx="7772400" cy="762000"/>
          </a:xfrm>
        </p:spPr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en-US" altLang="el-GR" sz="2000" dirty="0" smtClean="0"/>
              <a:t>	The following example stores the squares 1, 4, 9, 16, 25 in a vector, shuffles the vector, and then prints it out.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685800" y="1905000"/>
            <a:ext cx="7772400" cy="43434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buFontTx/>
              <a:buNone/>
            </a:pPr>
            <a:r>
              <a:rPr lang="en-US" altLang="el-GR" sz="2400" b="1" smtClean="0">
                <a:solidFill>
                  <a:srgbClr val="3D8963"/>
                </a:solidFill>
                <a:latin typeface="Courier New" pitchFamily="49" charset="0"/>
              </a:rPr>
              <a:t>int main()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l-GR" sz="2400" b="1" smtClean="0">
                <a:solidFill>
                  <a:srgbClr val="3D8963"/>
                </a:solidFill>
                <a:latin typeface="Courier New" pitchFamily="49" charset="0"/>
              </a:rPr>
              <a:t>{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l-GR" sz="2400" b="1" smtClean="0">
                <a:solidFill>
                  <a:srgbClr val="3D8963"/>
                </a:solidFill>
                <a:latin typeface="Courier New" pitchFamily="49" charset="0"/>
              </a:rPr>
              <a:t>   vector&lt;int&gt; vec;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l-GR" sz="2400" b="1" smtClean="0">
                <a:solidFill>
                  <a:srgbClr val="3D8963"/>
                </a:solidFill>
                <a:latin typeface="Courier New" pitchFamily="49" charset="0"/>
              </a:rPr>
              <a:t>   for (int k = 1; k &lt;= 5; k++)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l-GR" sz="2400" b="1" smtClean="0">
                <a:solidFill>
                  <a:srgbClr val="3D8963"/>
                </a:solidFill>
                <a:latin typeface="Courier New" pitchFamily="49" charset="0"/>
              </a:rPr>
              <a:t>     vec.push_back(k*k); 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l-GR" sz="2400" b="1" smtClean="0">
                <a:solidFill>
                  <a:srgbClr val="3D8963"/>
                </a:solidFill>
                <a:latin typeface="Courier New" pitchFamily="49" charset="0"/>
              </a:rPr>
              <a:t>   random_shuffle(vec.begin(),vec.end());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l-GR" sz="2400" b="1" smtClean="0">
                <a:solidFill>
                  <a:srgbClr val="3D8963"/>
                </a:solidFill>
                <a:latin typeface="Courier New" pitchFamily="49" charset="0"/>
              </a:rPr>
              <a:t>   vector&lt;int&gt;::iterator p = vec.begin();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l-GR" sz="2400" b="1" smtClean="0">
                <a:solidFill>
                  <a:srgbClr val="3D8963"/>
                </a:solidFill>
                <a:latin typeface="Courier New" pitchFamily="49" charset="0"/>
              </a:rPr>
              <a:t>   while (p != vec.end())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l-GR" sz="2400" b="1" smtClean="0">
                <a:solidFill>
                  <a:srgbClr val="3D8963"/>
                </a:solidFill>
                <a:latin typeface="Courier New" pitchFamily="49" charset="0"/>
              </a:rPr>
              <a:t>   { cout &lt;&lt; *p &lt;&lt; "  "; p++;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l-GR" sz="2400" b="1" smtClean="0">
                <a:solidFill>
                  <a:srgbClr val="3D8963"/>
                </a:solidFill>
                <a:latin typeface="Courier New" pitchFamily="49" charset="0"/>
              </a:rPr>
              <a:t>   }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l-GR" sz="2400" b="1" smtClean="0">
                <a:solidFill>
                  <a:srgbClr val="3D8963"/>
                </a:solidFill>
                <a:latin typeface="Courier New" pitchFamily="49" charset="0"/>
              </a:rPr>
              <a:t>   return 0;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l-GR" sz="2400" b="1" smtClean="0">
                <a:solidFill>
                  <a:srgbClr val="3D8963"/>
                </a:solidFill>
                <a:latin typeface="Courier New" pitchFamily="49" charset="0"/>
              </a:rPr>
              <a:t>}</a:t>
            </a:r>
            <a:endParaRPr lang="en-US" altLang="el-GR" sz="2400" b="1" dirty="0" smtClean="0">
              <a:solidFill>
                <a:srgbClr val="3D8963"/>
              </a:solidFill>
              <a:latin typeface="Courier New" pitchFamily="49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38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Basic model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sz="half" idx="1"/>
          </p:nvPr>
        </p:nvSpPr>
        <p:spPr>
          <a:xfrm>
            <a:off x="381000" y="1143000"/>
            <a:ext cx="8229600" cy="1371600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Algorithms</a:t>
            </a:r>
          </a:p>
          <a:p>
            <a:pPr lvl="1" eaLnBrk="1" hangingPunct="1">
              <a:buFontTx/>
              <a:buNone/>
              <a:defRPr/>
            </a:pPr>
            <a:r>
              <a:rPr lang="en-US"/>
              <a:t>	sort, find, search, copy, …</a:t>
            </a:r>
          </a:p>
        </p:txBody>
      </p:sp>
      <p:sp>
        <p:nvSpPr>
          <p:cNvPr id="10245" name="Rectangle 5"/>
          <p:cNvSpPr>
            <a:spLocks noGrp="1" noChangeArrowheads="1"/>
          </p:cNvSpPr>
          <p:nvPr>
            <p:ph sz="half" idx="2"/>
          </p:nvPr>
        </p:nvSpPr>
        <p:spPr>
          <a:xfrm>
            <a:off x="304800" y="4648200"/>
            <a:ext cx="8229600" cy="1173163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Containers</a:t>
            </a:r>
          </a:p>
          <a:p>
            <a:pPr lvl="1" eaLnBrk="1" hangingPunct="1">
              <a:buFontTx/>
              <a:buNone/>
              <a:defRPr/>
            </a:pPr>
            <a:r>
              <a:rPr lang="en-US"/>
              <a:t>	              vector, list, map, hash_map, …</a:t>
            </a:r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D3495D-9990-426A-B8A8-FC10E1A6C449}" type="slidenum">
              <a:rPr lang="en-US"/>
              <a:pPr>
                <a:defRPr/>
              </a:pPr>
              <a:t>52</a:t>
            </a:fld>
            <a:endParaRPr lang="en-US"/>
          </a:p>
        </p:txBody>
      </p:sp>
      <p:sp>
        <p:nvSpPr>
          <p:cNvPr id="18438" name="AutoShape 7"/>
          <p:cNvSpPr>
            <a:spLocks noChangeArrowheads="1"/>
          </p:cNvSpPr>
          <p:nvPr/>
        </p:nvSpPr>
        <p:spPr bwMode="auto">
          <a:xfrm>
            <a:off x="3276600" y="2895600"/>
            <a:ext cx="1905000" cy="7620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altLang="el-GR"/>
              <a:t>iterators</a:t>
            </a:r>
          </a:p>
        </p:txBody>
      </p:sp>
      <p:sp>
        <p:nvSpPr>
          <p:cNvPr id="18439" name="Line 8"/>
          <p:cNvSpPr>
            <a:spLocks noChangeShapeType="1"/>
          </p:cNvSpPr>
          <p:nvPr/>
        </p:nvSpPr>
        <p:spPr bwMode="auto">
          <a:xfrm>
            <a:off x="1447800" y="2133600"/>
            <a:ext cx="19812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18440" name="Line 9"/>
          <p:cNvSpPr>
            <a:spLocks noChangeShapeType="1"/>
          </p:cNvSpPr>
          <p:nvPr/>
        </p:nvSpPr>
        <p:spPr bwMode="auto">
          <a:xfrm>
            <a:off x="2286000" y="2133600"/>
            <a:ext cx="14478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18441" name="Line 10"/>
          <p:cNvSpPr>
            <a:spLocks noChangeShapeType="1"/>
          </p:cNvSpPr>
          <p:nvPr/>
        </p:nvSpPr>
        <p:spPr bwMode="auto">
          <a:xfrm>
            <a:off x="3048000" y="2057400"/>
            <a:ext cx="10668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18442" name="Line 11"/>
          <p:cNvSpPr>
            <a:spLocks noChangeShapeType="1"/>
          </p:cNvSpPr>
          <p:nvPr/>
        </p:nvSpPr>
        <p:spPr bwMode="auto">
          <a:xfrm>
            <a:off x="3886200" y="2133600"/>
            <a:ext cx="6858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10257" name="Rectangle 17"/>
          <p:cNvSpPr>
            <a:spLocks noChangeArrowheads="1"/>
          </p:cNvSpPr>
          <p:nvPr/>
        </p:nvSpPr>
        <p:spPr bwMode="auto">
          <a:xfrm>
            <a:off x="5410200" y="1447800"/>
            <a:ext cx="35814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Separation of concerns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  <a:defRPr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Algorithms manipulate data, but don’t know about containers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  <a:defRPr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Containers store data, but don’t know about algorithms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  <a:defRPr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Algorithms and containers interact through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iterators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1143000" lvl="2" indent="-228600">
              <a:spcBef>
                <a:spcPct val="20000"/>
              </a:spcBef>
              <a:buFontTx/>
              <a:buChar char="•"/>
              <a:defRPr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Each container has its own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iterator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types</a:t>
            </a:r>
          </a:p>
        </p:txBody>
      </p:sp>
      <p:sp>
        <p:nvSpPr>
          <p:cNvPr id="18444" name="Line 18"/>
          <p:cNvSpPr>
            <a:spLocks noChangeShapeType="1"/>
          </p:cNvSpPr>
          <p:nvPr/>
        </p:nvSpPr>
        <p:spPr bwMode="auto">
          <a:xfrm flipH="1" flipV="1">
            <a:off x="4572000" y="3733800"/>
            <a:ext cx="6096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18445" name="Line 19"/>
          <p:cNvSpPr>
            <a:spLocks noChangeShapeType="1"/>
          </p:cNvSpPr>
          <p:nvPr/>
        </p:nvSpPr>
        <p:spPr bwMode="auto">
          <a:xfrm flipV="1">
            <a:off x="4114800" y="3733800"/>
            <a:ext cx="1524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18446" name="Line 20"/>
          <p:cNvSpPr>
            <a:spLocks noChangeShapeType="1"/>
          </p:cNvSpPr>
          <p:nvPr/>
        </p:nvSpPr>
        <p:spPr bwMode="auto">
          <a:xfrm flipV="1">
            <a:off x="3429000" y="3733800"/>
            <a:ext cx="3810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18447" name="Line 21"/>
          <p:cNvSpPr>
            <a:spLocks noChangeShapeType="1"/>
          </p:cNvSpPr>
          <p:nvPr/>
        </p:nvSpPr>
        <p:spPr bwMode="auto">
          <a:xfrm flipV="1">
            <a:off x="2514600" y="3657600"/>
            <a:ext cx="83820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45872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/>
              <a:t>Containers</a:t>
            </a:r>
            <a:br>
              <a:rPr lang="en-US" sz="4000" dirty="0"/>
            </a:br>
            <a:r>
              <a:rPr lang="en-US" sz="2400" dirty="0" smtClean="0"/>
              <a:t>(hold sequences in difference </a:t>
            </a:r>
            <a:r>
              <a:rPr lang="en-US" sz="2400" dirty="0"/>
              <a:t>ways)</a:t>
            </a:r>
            <a:endParaRPr lang="en-US" sz="3200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219200"/>
            <a:ext cx="1981200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400" b="1" dirty="0"/>
              <a:t>vector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400" dirty="0"/>
          </a:p>
          <a:p>
            <a:pPr eaLnBrk="1" hangingPunct="1">
              <a:lnSpc>
                <a:spcPct val="80000"/>
              </a:lnSpc>
              <a:defRPr/>
            </a:pPr>
            <a:endParaRPr lang="en-US" sz="2400" dirty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b="1" dirty="0"/>
              <a:t>list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000" dirty="0"/>
              <a:t>(doubly linked)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400" dirty="0"/>
          </a:p>
          <a:p>
            <a:pPr eaLnBrk="1" hangingPunct="1">
              <a:lnSpc>
                <a:spcPct val="80000"/>
              </a:lnSpc>
              <a:defRPr/>
            </a:pPr>
            <a:endParaRPr lang="en-US" sz="2400" dirty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b="1" dirty="0"/>
              <a:t>set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000" dirty="0"/>
              <a:t>(a kind of tree)</a:t>
            </a:r>
          </a:p>
        </p:txBody>
      </p:sp>
      <p:sp>
        <p:nvSpPr>
          <p:cNvPr id="4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5143C8-10A6-4570-BD04-4743CEBCB352}" type="slidenum">
              <a:rPr lang="en-US"/>
              <a:pPr>
                <a:defRPr/>
              </a:pPr>
              <a:t>53</a:t>
            </a:fld>
            <a:endParaRPr lang="en-US"/>
          </a:p>
        </p:txBody>
      </p:sp>
      <p:sp>
        <p:nvSpPr>
          <p:cNvPr id="21509" name="Rectangle 4"/>
          <p:cNvSpPr>
            <a:spLocks noChangeArrowheads="1"/>
          </p:cNvSpPr>
          <p:nvPr/>
        </p:nvSpPr>
        <p:spPr bwMode="auto">
          <a:xfrm>
            <a:off x="2438400" y="1371600"/>
            <a:ext cx="762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2362200" y="2514600"/>
            <a:ext cx="762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21511" name="Rectangle 7"/>
          <p:cNvSpPr>
            <a:spLocks noChangeArrowheads="1"/>
          </p:cNvSpPr>
          <p:nvPr/>
        </p:nvSpPr>
        <p:spPr bwMode="auto">
          <a:xfrm>
            <a:off x="2362200" y="3733800"/>
            <a:ext cx="762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21512" name="Rectangle 8"/>
          <p:cNvSpPr>
            <a:spLocks noChangeArrowheads="1"/>
          </p:cNvSpPr>
          <p:nvPr/>
        </p:nvSpPr>
        <p:spPr bwMode="auto">
          <a:xfrm>
            <a:off x="4038600" y="1676400"/>
            <a:ext cx="762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altLang="el-GR"/>
              <a:t>0</a:t>
            </a:r>
          </a:p>
        </p:txBody>
      </p:sp>
      <p:sp>
        <p:nvSpPr>
          <p:cNvPr id="21513" name="Rectangle 9"/>
          <p:cNvSpPr>
            <a:spLocks noChangeArrowheads="1"/>
          </p:cNvSpPr>
          <p:nvPr/>
        </p:nvSpPr>
        <p:spPr bwMode="auto">
          <a:xfrm>
            <a:off x="4800600" y="1676400"/>
            <a:ext cx="762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altLang="el-GR"/>
              <a:t>1</a:t>
            </a:r>
          </a:p>
        </p:txBody>
      </p:sp>
      <p:sp>
        <p:nvSpPr>
          <p:cNvPr id="21514" name="Rectangle 10"/>
          <p:cNvSpPr>
            <a:spLocks noChangeArrowheads="1"/>
          </p:cNvSpPr>
          <p:nvPr/>
        </p:nvSpPr>
        <p:spPr bwMode="auto">
          <a:xfrm>
            <a:off x="5562600" y="1676400"/>
            <a:ext cx="762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altLang="el-GR"/>
              <a:t>2</a:t>
            </a:r>
          </a:p>
        </p:txBody>
      </p:sp>
      <p:sp>
        <p:nvSpPr>
          <p:cNvPr id="21515" name="Rectangle 11"/>
          <p:cNvSpPr>
            <a:spLocks noChangeArrowheads="1"/>
          </p:cNvSpPr>
          <p:nvPr/>
        </p:nvSpPr>
        <p:spPr bwMode="auto">
          <a:xfrm>
            <a:off x="6324600" y="1676400"/>
            <a:ext cx="762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altLang="el-GR"/>
              <a:t>3</a:t>
            </a:r>
          </a:p>
        </p:txBody>
      </p:sp>
      <p:sp>
        <p:nvSpPr>
          <p:cNvPr id="21516" name="Rectangle 12"/>
          <p:cNvSpPr>
            <a:spLocks noChangeArrowheads="1"/>
          </p:cNvSpPr>
          <p:nvPr/>
        </p:nvSpPr>
        <p:spPr bwMode="auto">
          <a:xfrm>
            <a:off x="3886200" y="2819400"/>
            <a:ext cx="762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altLang="el-GR"/>
              <a:t>0</a:t>
            </a:r>
          </a:p>
        </p:txBody>
      </p:sp>
      <p:sp>
        <p:nvSpPr>
          <p:cNvPr id="21517" name="Rectangle 13"/>
          <p:cNvSpPr>
            <a:spLocks noChangeArrowheads="1"/>
          </p:cNvSpPr>
          <p:nvPr/>
        </p:nvSpPr>
        <p:spPr bwMode="auto">
          <a:xfrm>
            <a:off x="5410200" y="2819400"/>
            <a:ext cx="762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altLang="el-GR"/>
              <a:t>1</a:t>
            </a:r>
          </a:p>
        </p:txBody>
      </p:sp>
      <p:sp>
        <p:nvSpPr>
          <p:cNvPr id="21518" name="Rectangle 14"/>
          <p:cNvSpPr>
            <a:spLocks noChangeArrowheads="1"/>
          </p:cNvSpPr>
          <p:nvPr/>
        </p:nvSpPr>
        <p:spPr bwMode="auto">
          <a:xfrm>
            <a:off x="6781800" y="2819400"/>
            <a:ext cx="762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endParaRPr lang="el-GR" altLang="el-GR"/>
          </a:p>
        </p:txBody>
      </p:sp>
      <p:sp>
        <p:nvSpPr>
          <p:cNvPr id="21519" name="Rectangle 15"/>
          <p:cNvSpPr>
            <a:spLocks noChangeArrowheads="1"/>
          </p:cNvSpPr>
          <p:nvPr/>
        </p:nvSpPr>
        <p:spPr bwMode="auto">
          <a:xfrm>
            <a:off x="7086600" y="5105400"/>
            <a:ext cx="762000" cy="381000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endParaRPr lang="el-GR" altLang="el-GR"/>
          </a:p>
        </p:txBody>
      </p:sp>
      <p:sp>
        <p:nvSpPr>
          <p:cNvPr id="21520" name="Rectangle 16"/>
          <p:cNvSpPr>
            <a:spLocks noChangeArrowheads="1"/>
          </p:cNvSpPr>
          <p:nvPr/>
        </p:nvSpPr>
        <p:spPr bwMode="auto">
          <a:xfrm>
            <a:off x="4648200" y="5105400"/>
            <a:ext cx="762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altLang="el-GR"/>
              <a:t>1</a:t>
            </a:r>
          </a:p>
        </p:txBody>
      </p:sp>
      <p:sp>
        <p:nvSpPr>
          <p:cNvPr id="21521" name="Rectangle 17"/>
          <p:cNvSpPr>
            <a:spLocks noChangeArrowheads="1"/>
          </p:cNvSpPr>
          <p:nvPr/>
        </p:nvSpPr>
        <p:spPr bwMode="auto">
          <a:xfrm>
            <a:off x="3505200" y="5105400"/>
            <a:ext cx="762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altLang="el-GR"/>
              <a:t>0</a:t>
            </a:r>
          </a:p>
        </p:txBody>
      </p:sp>
      <p:sp>
        <p:nvSpPr>
          <p:cNvPr id="21522" name="Rectangle 18"/>
          <p:cNvSpPr>
            <a:spLocks noChangeArrowheads="1"/>
          </p:cNvSpPr>
          <p:nvPr/>
        </p:nvSpPr>
        <p:spPr bwMode="auto">
          <a:xfrm>
            <a:off x="5105400" y="3657600"/>
            <a:ext cx="762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altLang="el-GR"/>
              <a:t>6</a:t>
            </a:r>
          </a:p>
        </p:txBody>
      </p:sp>
      <p:sp>
        <p:nvSpPr>
          <p:cNvPr id="21523" name="Rectangle 19"/>
          <p:cNvSpPr>
            <a:spLocks noChangeArrowheads="1"/>
          </p:cNvSpPr>
          <p:nvPr/>
        </p:nvSpPr>
        <p:spPr bwMode="auto">
          <a:xfrm>
            <a:off x="4191000" y="4343400"/>
            <a:ext cx="762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altLang="el-GR"/>
              <a:t>2</a:t>
            </a:r>
          </a:p>
        </p:txBody>
      </p:sp>
      <p:sp>
        <p:nvSpPr>
          <p:cNvPr id="21524" name="Rectangle 20"/>
          <p:cNvSpPr>
            <a:spLocks noChangeArrowheads="1"/>
          </p:cNvSpPr>
          <p:nvPr/>
        </p:nvSpPr>
        <p:spPr bwMode="auto">
          <a:xfrm>
            <a:off x="5867400" y="5105400"/>
            <a:ext cx="762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altLang="el-GR"/>
              <a:t>5</a:t>
            </a:r>
          </a:p>
        </p:txBody>
      </p:sp>
      <p:sp>
        <p:nvSpPr>
          <p:cNvPr id="21525" name="Rectangle 21"/>
          <p:cNvSpPr>
            <a:spLocks noChangeArrowheads="1"/>
          </p:cNvSpPr>
          <p:nvPr/>
        </p:nvSpPr>
        <p:spPr bwMode="auto">
          <a:xfrm>
            <a:off x="8077200" y="2819400"/>
            <a:ext cx="762000" cy="381000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21526" name="Rectangle 22"/>
          <p:cNvSpPr>
            <a:spLocks noChangeArrowheads="1"/>
          </p:cNvSpPr>
          <p:nvPr/>
        </p:nvSpPr>
        <p:spPr bwMode="auto">
          <a:xfrm>
            <a:off x="6324600" y="4343400"/>
            <a:ext cx="762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altLang="el-GR"/>
              <a:t>7</a:t>
            </a:r>
          </a:p>
        </p:txBody>
      </p:sp>
      <p:sp>
        <p:nvSpPr>
          <p:cNvPr id="21527" name="Rectangle 23"/>
          <p:cNvSpPr>
            <a:spLocks noChangeArrowheads="1"/>
          </p:cNvSpPr>
          <p:nvPr/>
        </p:nvSpPr>
        <p:spPr bwMode="auto">
          <a:xfrm>
            <a:off x="7086600" y="1676400"/>
            <a:ext cx="762000" cy="381000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cxnSp>
        <p:nvCxnSpPr>
          <p:cNvPr id="21528" name="AutoShape 24"/>
          <p:cNvCxnSpPr>
            <a:cxnSpLocks noChangeShapeType="1"/>
            <a:stCxn id="21516" idx="3"/>
            <a:endCxn id="21517" idx="1"/>
          </p:cNvCxnSpPr>
          <p:nvPr/>
        </p:nvCxnSpPr>
        <p:spPr bwMode="auto">
          <a:xfrm>
            <a:off x="4648200" y="3009900"/>
            <a:ext cx="7620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529" name="AutoShape 25"/>
          <p:cNvCxnSpPr>
            <a:cxnSpLocks noChangeShapeType="1"/>
            <a:stCxn id="21517" idx="3"/>
            <a:endCxn id="21518" idx="1"/>
          </p:cNvCxnSpPr>
          <p:nvPr/>
        </p:nvCxnSpPr>
        <p:spPr bwMode="auto">
          <a:xfrm>
            <a:off x="6172200" y="3009900"/>
            <a:ext cx="6096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530" name="AutoShape 26"/>
          <p:cNvCxnSpPr>
            <a:cxnSpLocks noChangeShapeType="1"/>
            <a:stCxn id="21518" idx="3"/>
            <a:endCxn id="21525" idx="1"/>
          </p:cNvCxnSpPr>
          <p:nvPr/>
        </p:nvCxnSpPr>
        <p:spPr bwMode="auto">
          <a:xfrm>
            <a:off x="7543800" y="3009900"/>
            <a:ext cx="5334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531" name="AutoShape 29"/>
          <p:cNvCxnSpPr>
            <a:cxnSpLocks noChangeShapeType="1"/>
            <a:stCxn id="21523" idx="2"/>
            <a:endCxn id="21521" idx="0"/>
          </p:cNvCxnSpPr>
          <p:nvPr/>
        </p:nvCxnSpPr>
        <p:spPr bwMode="auto">
          <a:xfrm flipH="1">
            <a:off x="3886200" y="4724400"/>
            <a:ext cx="68580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532" name="AutoShape 30"/>
          <p:cNvCxnSpPr>
            <a:cxnSpLocks noChangeShapeType="1"/>
            <a:stCxn id="21523" idx="2"/>
            <a:endCxn id="21520" idx="0"/>
          </p:cNvCxnSpPr>
          <p:nvPr/>
        </p:nvCxnSpPr>
        <p:spPr bwMode="auto">
          <a:xfrm>
            <a:off x="4572000" y="4724400"/>
            <a:ext cx="45720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533" name="AutoShape 31"/>
          <p:cNvCxnSpPr>
            <a:cxnSpLocks noChangeShapeType="1"/>
            <a:stCxn id="21522" idx="2"/>
            <a:endCxn id="21523" idx="0"/>
          </p:cNvCxnSpPr>
          <p:nvPr/>
        </p:nvCxnSpPr>
        <p:spPr bwMode="auto">
          <a:xfrm rot="5400000">
            <a:off x="4876800" y="3733800"/>
            <a:ext cx="304800" cy="914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534" name="AutoShape 32"/>
          <p:cNvCxnSpPr>
            <a:cxnSpLocks noChangeShapeType="1"/>
            <a:stCxn id="21522" idx="2"/>
            <a:endCxn id="21526" idx="0"/>
          </p:cNvCxnSpPr>
          <p:nvPr/>
        </p:nvCxnSpPr>
        <p:spPr bwMode="auto">
          <a:xfrm rot="16200000" flipH="1">
            <a:off x="5943600" y="3581400"/>
            <a:ext cx="304800" cy="1219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535" name="AutoShape 33"/>
          <p:cNvCxnSpPr>
            <a:cxnSpLocks noChangeShapeType="1"/>
            <a:stCxn id="21511" idx="3"/>
            <a:endCxn id="21522" idx="1"/>
          </p:cNvCxnSpPr>
          <p:nvPr/>
        </p:nvCxnSpPr>
        <p:spPr bwMode="auto">
          <a:xfrm flipV="1">
            <a:off x="3124200" y="3848100"/>
            <a:ext cx="1981200" cy="76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536" name="AutoShape 34"/>
          <p:cNvCxnSpPr>
            <a:cxnSpLocks noChangeShapeType="1"/>
            <a:stCxn id="21510" idx="3"/>
            <a:endCxn id="21516" idx="1"/>
          </p:cNvCxnSpPr>
          <p:nvPr/>
        </p:nvCxnSpPr>
        <p:spPr bwMode="auto">
          <a:xfrm>
            <a:off x="3124200" y="2705100"/>
            <a:ext cx="762000" cy="304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537" name="AutoShape 35"/>
          <p:cNvCxnSpPr>
            <a:cxnSpLocks noChangeShapeType="1"/>
            <a:stCxn id="21509" idx="3"/>
            <a:endCxn id="21512" idx="1"/>
          </p:cNvCxnSpPr>
          <p:nvPr/>
        </p:nvCxnSpPr>
        <p:spPr bwMode="auto">
          <a:xfrm>
            <a:off x="3200400" y="1562100"/>
            <a:ext cx="838200" cy="304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1538" name="Rectangle 38"/>
          <p:cNvSpPr>
            <a:spLocks noChangeArrowheads="1"/>
          </p:cNvSpPr>
          <p:nvPr/>
        </p:nvSpPr>
        <p:spPr bwMode="auto">
          <a:xfrm>
            <a:off x="5410200" y="5867400"/>
            <a:ext cx="762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altLang="el-GR"/>
              <a:t>3</a:t>
            </a:r>
          </a:p>
        </p:txBody>
      </p:sp>
      <p:sp>
        <p:nvSpPr>
          <p:cNvPr id="21539" name="Rectangle 40"/>
          <p:cNvSpPr>
            <a:spLocks noChangeArrowheads="1"/>
          </p:cNvSpPr>
          <p:nvPr/>
        </p:nvSpPr>
        <p:spPr bwMode="auto">
          <a:xfrm>
            <a:off x="6477000" y="5867400"/>
            <a:ext cx="762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altLang="el-GR"/>
              <a:t>4</a:t>
            </a:r>
          </a:p>
        </p:txBody>
      </p:sp>
      <p:cxnSp>
        <p:nvCxnSpPr>
          <p:cNvPr id="21540" name="AutoShape 41"/>
          <p:cNvCxnSpPr>
            <a:cxnSpLocks noChangeShapeType="1"/>
            <a:stCxn id="21524" idx="2"/>
            <a:endCxn id="21538" idx="0"/>
          </p:cNvCxnSpPr>
          <p:nvPr/>
        </p:nvCxnSpPr>
        <p:spPr bwMode="auto">
          <a:xfrm flipH="1">
            <a:off x="5791200" y="5486400"/>
            <a:ext cx="45720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541" name="AutoShape 42"/>
          <p:cNvCxnSpPr>
            <a:cxnSpLocks noChangeShapeType="1"/>
            <a:stCxn id="21524" idx="2"/>
            <a:endCxn id="21539" idx="0"/>
          </p:cNvCxnSpPr>
          <p:nvPr/>
        </p:nvCxnSpPr>
        <p:spPr bwMode="auto">
          <a:xfrm>
            <a:off x="6248400" y="5486400"/>
            <a:ext cx="60960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1542" name="Rectangle 43"/>
          <p:cNvSpPr>
            <a:spLocks noChangeArrowheads="1"/>
          </p:cNvSpPr>
          <p:nvPr/>
        </p:nvSpPr>
        <p:spPr bwMode="auto">
          <a:xfrm>
            <a:off x="7010400" y="281940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el-GR"/>
              <a:t>2</a:t>
            </a:r>
          </a:p>
        </p:txBody>
      </p:sp>
      <p:cxnSp>
        <p:nvCxnSpPr>
          <p:cNvPr id="21543" name="AutoShape 32"/>
          <p:cNvCxnSpPr>
            <a:cxnSpLocks noChangeShapeType="1"/>
            <a:stCxn id="21526" idx="2"/>
            <a:endCxn id="21524" idx="0"/>
          </p:cNvCxnSpPr>
          <p:nvPr/>
        </p:nvCxnSpPr>
        <p:spPr bwMode="auto">
          <a:xfrm rot="5400000">
            <a:off x="6286500" y="4686300"/>
            <a:ext cx="38100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544" name="AutoShape 32"/>
          <p:cNvCxnSpPr>
            <a:cxnSpLocks noChangeShapeType="1"/>
            <a:stCxn id="21526" idx="2"/>
            <a:endCxn id="21519" idx="0"/>
          </p:cNvCxnSpPr>
          <p:nvPr/>
        </p:nvCxnSpPr>
        <p:spPr bwMode="auto">
          <a:xfrm rot="16200000" flipH="1">
            <a:off x="6896100" y="4533900"/>
            <a:ext cx="381000" cy="762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546" name="AutoShape 32"/>
          <p:cNvCxnSpPr>
            <a:cxnSpLocks noChangeShapeType="1"/>
            <a:endCxn id="21519" idx="0"/>
          </p:cNvCxnSpPr>
          <p:nvPr/>
        </p:nvCxnSpPr>
        <p:spPr bwMode="auto">
          <a:xfrm rot="5400000">
            <a:off x="7429500" y="4610100"/>
            <a:ext cx="533400" cy="457200"/>
          </a:xfrm>
          <a:prstGeom prst="straightConnector1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547" name="AutoShape 32"/>
          <p:cNvCxnSpPr>
            <a:cxnSpLocks noChangeShapeType="1"/>
            <a:endCxn id="21516" idx="0"/>
          </p:cNvCxnSpPr>
          <p:nvPr/>
        </p:nvCxnSpPr>
        <p:spPr bwMode="auto">
          <a:xfrm>
            <a:off x="3505200" y="2286000"/>
            <a:ext cx="762000" cy="533400"/>
          </a:xfrm>
          <a:prstGeom prst="straightConnector1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548" name="AutoShape 32"/>
          <p:cNvCxnSpPr>
            <a:cxnSpLocks noChangeShapeType="1"/>
            <a:endCxn id="21525" idx="0"/>
          </p:cNvCxnSpPr>
          <p:nvPr/>
        </p:nvCxnSpPr>
        <p:spPr bwMode="auto">
          <a:xfrm rot="5400000">
            <a:off x="8343900" y="2400300"/>
            <a:ext cx="533400" cy="304800"/>
          </a:xfrm>
          <a:prstGeom prst="straightConnector1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549" name="AutoShape 32"/>
          <p:cNvCxnSpPr>
            <a:cxnSpLocks noChangeShapeType="1"/>
            <a:endCxn id="21527" idx="0"/>
          </p:cNvCxnSpPr>
          <p:nvPr/>
        </p:nvCxnSpPr>
        <p:spPr bwMode="auto">
          <a:xfrm rot="5400000">
            <a:off x="7467600" y="1219200"/>
            <a:ext cx="457200" cy="457200"/>
          </a:xfrm>
          <a:prstGeom prst="straightConnector1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550" name="AutoShape 32"/>
          <p:cNvCxnSpPr>
            <a:cxnSpLocks noChangeShapeType="1"/>
            <a:endCxn id="21521" idx="1"/>
          </p:cNvCxnSpPr>
          <p:nvPr/>
        </p:nvCxnSpPr>
        <p:spPr bwMode="auto">
          <a:xfrm>
            <a:off x="2743200" y="4953000"/>
            <a:ext cx="762000" cy="342900"/>
          </a:xfrm>
          <a:prstGeom prst="straightConnector1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551" name="AutoShape 32"/>
          <p:cNvCxnSpPr>
            <a:cxnSpLocks noChangeShapeType="1"/>
            <a:endCxn id="21512" idx="0"/>
          </p:cNvCxnSpPr>
          <p:nvPr/>
        </p:nvCxnSpPr>
        <p:spPr bwMode="auto">
          <a:xfrm rot="16200000" flipH="1">
            <a:off x="3962400" y="1219200"/>
            <a:ext cx="457200" cy="457200"/>
          </a:xfrm>
          <a:prstGeom prst="straightConnector1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9180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Basic model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143000"/>
            <a:ext cx="8229600" cy="1066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400" dirty="0"/>
              <a:t>A pair of </a:t>
            </a:r>
            <a:r>
              <a:rPr lang="en-US" sz="2400" dirty="0" err="1"/>
              <a:t>iterators</a:t>
            </a:r>
            <a:r>
              <a:rPr lang="en-US" sz="2400" dirty="0"/>
              <a:t> define a sequence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dirty="0"/>
              <a:t>The beginning (points to the first element – if any)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dirty="0"/>
              <a:t>The end (points to the one-beyond-the-last element)</a:t>
            </a:r>
          </a:p>
        </p:txBody>
      </p:sp>
      <p:sp>
        <p:nvSpPr>
          <p:cNvPr id="2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4A6BCF-D16D-452A-B3FB-E2CFBEF40350}" type="slidenum">
              <a:rPr lang="en-US"/>
              <a:pPr>
                <a:defRPr/>
              </a:pPr>
              <a:t>54</a:t>
            </a:fld>
            <a:endParaRPr lang="en-US"/>
          </a:p>
        </p:txBody>
      </p:sp>
      <p:sp>
        <p:nvSpPr>
          <p:cNvPr id="20485" name="Rectangle 4"/>
          <p:cNvSpPr>
            <a:spLocks noChangeArrowheads="1"/>
          </p:cNvSpPr>
          <p:nvPr/>
        </p:nvSpPr>
        <p:spPr bwMode="auto">
          <a:xfrm>
            <a:off x="3276600" y="2667000"/>
            <a:ext cx="762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20486" name="Rectangle 5"/>
          <p:cNvSpPr>
            <a:spLocks noChangeArrowheads="1"/>
          </p:cNvSpPr>
          <p:nvPr/>
        </p:nvSpPr>
        <p:spPr bwMode="auto">
          <a:xfrm>
            <a:off x="7162800" y="3810000"/>
            <a:ext cx="762000" cy="381000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20487" name="Rectangle 6"/>
          <p:cNvSpPr>
            <a:spLocks noChangeArrowheads="1"/>
          </p:cNvSpPr>
          <p:nvPr/>
        </p:nvSpPr>
        <p:spPr bwMode="auto">
          <a:xfrm>
            <a:off x="5715000" y="3810000"/>
            <a:ext cx="762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20488" name="Rectangle 7"/>
          <p:cNvSpPr>
            <a:spLocks noChangeArrowheads="1"/>
          </p:cNvSpPr>
          <p:nvPr/>
        </p:nvSpPr>
        <p:spPr bwMode="auto">
          <a:xfrm>
            <a:off x="3124200" y="3810000"/>
            <a:ext cx="762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20489" name="Rectangle 8"/>
          <p:cNvSpPr>
            <a:spLocks noChangeArrowheads="1"/>
          </p:cNvSpPr>
          <p:nvPr/>
        </p:nvSpPr>
        <p:spPr bwMode="auto">
          <a:xfrm>
            <a:off x="1676400" y="3810000"/>
            <a:ext cx="762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20490" name="Rectangle 9"/>
          <p:cNvSpPr>
            <a:spLocks noChangeArrowheads="1"/>
          </p:cNvSpPr>
          <p:nvPr/>
        </p:nvSpPr>
        <p:spPr bwMode="auto">
          <a:xfrm>
            <a:off x="5334000" y="2667000"/>
            <a:ext cx="762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cxnSp>
        <p:nvCxnSpPr>
          <p:cNvPr id="20491" name="AutoShape 10"/>
          <p:cNvCxnSpPr>
            <a:cxnSpLocks noChangeShapeType="1"/>
            <a:stCxn id="20489" idx="3"/>
            <a:endCxn id="20488" idx="1"/>
          </p:cNvCxnSpPr>
          <p:nvPr/>
        </p:nvCxnSpPr>
        <p:spPr bwMode="auto">
          <a:xfrm>
            <a:off x="2438400" y="4000500"/>
            <a:ext cx="685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492" name="AutoShape 11"/>
          <p:cNvCxnSpPr>
            <a:cxnSpLocks noChangeShapeType="1"/>
            <a:stCxn id="20487" idx="3"/>
            <a:endCxn id="20486" idx="1"/>
          </p:cNvCxnSpPr>
          <p:nvPr/>
        </p:nvCxnSpPr>
        <p:spPr bwMode="auto">
          <a:xfrm>
            <a:off x="6477000" y="4000500"/>
            <a:ext cx="685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493" name="Rectangle 12"/>
          <p:cNvSpPr>
            <a:spLocks noChangeArrowheads="1"/>
          </p:cNvSpPr>
          <p:nvPr/>
        </p:nvSpPr>
        <p:spPr bwMode="auto">
          <a:xfrm>
            <a:off x="4495800" y="3810000"/>
            <a:ext cx="762000" cy="381000"/>
          </a:xfrm>
          <a:prstGeom prst="rect">
            <a:avLst/>
          </a:prstGeom>
          <a:noFill/>
          <a:ln w="9525" cap="rnd">
            <a:solidFill>
              <a:schemeClr val="bg1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altLang="el-GR"/>
              <a:t>…</a:t>
            </a:r>
          </a:p>
        </p:txBody>
      </p:sp>
      <p:cxnSp>
        <p:nvCxnSpPr>
          <p:cNvPr id="20494" name="AutoShape 13"/>
          <p:cNvCxnSpPr>
            <a:cxnSpLocks noChangeShapeType="1"/>
            <a:stCxn id="20488" idx="3"/>
            <a:endCxn id="20493" idx="1"/>
          </p:cNvCxnSpPr>
          <p:nvPr/>
        </p:nvCxnSpPr>
        <p:spPr bwMode="auto">
          <a:xfrm>
            <a:off x="3886200" y="4000500"/>
            <a:ext cx="6096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495" name="AutoShape 14"/>
          <p:cNvCxnSpPr>
            <a:cxnSpLocks noChangeShapeType="1"/>
            <a:stCxn id="20493" idx="3"/>
            <a:endCxn id="20487" idx="1"/>
          </p:cNvCxnSpPr>
          <p:nvPr/>
        </p:nvCxnSpPr>
        <p:spPr bwMode="auto">
          <a:xfrm>
            <a:off x="5257800" y="4000500"/>
            <a:ext cx="4572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496" name="Line 15"/>
          <p:cNvSpPr>
            <a:spLocks noChangeShapeType="1"/>
          </p:cNvSpPr>
          <p:nvPr/>
        </p:nvSpPr>
        <p:spPr bwMode="auto">
          <a:xfrm flipH="1">
            <a:off x="2057400" y="2895600"/>
            <a:ext cx="15240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20497" name="Line 17"/>
          <p:cNvSpPr>
            <a:spLocks noChangeShapeType="1"/>
          </p:cNvSpPr>
          <p:nvPr/>
        </p:nvSpPr>
        <p:spPr bwMode="auto">
          <a:xfrm>
            <a:off x="5715000" y="2819400"/>
            <a:ext cx="18288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20498" name="Text Box 18"/>
          <p:cNvSpPr txBox="1">
            <a:spLocks noChangeArrowheads="1"/>
          </p:cNvSpPr>
          <p:nvPr/>
        </p:nvSpPr>
        <p:spPr bwMode="auto">
          <a:xfrm>
            <a:off x="2438400" y="2667000"/>
            <a:ext cx="990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l-GR"/>
              <a:t>begin:</a:t>
            </a:r>
          </a:p>
        </p:txBody>
      </p:sp>
      <p:sp>
        <p:nvSpPr>
          <p:cNvPr id="20499" name="Text Box 19"/>
          <p:cNvSpPr txBox="1">
            <a:spLocks noChangeArrowheads="1"/>
          </p:cNvSpPr>
          <p:nvPr/>
        </p:nvSpPr>
        <p:spPr bwMode="auto">
          <a:xfrm>
            <a:off x="4648200" y="2667000"/>
            <a:ext cx="990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l-GR"/>
              <a:t>end:</a:t>
            </a:r>
          </a:p>
        </p:txBody>
      </p:sp>
      <p:sp>
        <p:nvSpPr>
          <p:cNvPr id="14356" name="Rectangle 20"/>
          <p:cNvSpPr>
            <a:spLocks noChangeArrowheads="1"/>
          </p:cNvSpPr>
          <p:nvPr/>
        </p:nvSpPr>
        <p:spPr bwMode="auto">
          <a:xfrm>
            <a:off x="533400" y="4495800"/>
            <a:ext cx="81534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An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iterator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is a type that supports the  “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iterator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operations”</a:t>
            </a:r>
          </a:p>
          <a:p>
            <a:pPr marL="742950" lvl="1" indent="-28575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++ Go to next element</a:t>
            </a:r>
          </a:p>
          <a:p>
            <a:pPr marL="742950" lvl="1" indent="-28575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* Get value</a:t>
            </a:r>
          </a:p>
          <a:p>
            <a:pPr marL="742950" lvl="1" indent="-28575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== Does this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iterator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point to the same element as that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iterator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Some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iterators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support more operations (e.g. --, +, and [ ])</a:t>
            </a:r>
          </a:p>
        </p:txBody>
      </p:sp>
    </p:spTree>
    <p:extLst>
      <p:ext uri="{BB962C8B-B14F-4D97-AF65-F5344CB8AC3E}">
        <p14:creationId xmlns:p14="http://schemas.microsoft.com/office/powerpoint/2010/main" val="3941636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Vectors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2" indent="-342900"/>
            <a:r>
              <a:rPr lang="en-US" altLang="el-GR" dirty="0"/>
              <a:t>Holds a set of elements, like an array</a:t>
            </a:r>
          </a:p>
          <a:p>
            <a:pPr marL="342900" lvl="2" indent="-342900"/>
            <a:r>
              <a:rPr lang="en-US" altLang="el-GR" b="1" dirty="0" smtClean="0"/>
              <a:t>Vectors </a:t>
            </a:r>
            <a:r>
              <a:rPr lang="en-US" altLang="el-GR" b="1" dirty="0"/>
              <a:t>are dynamic arrays</a:t>
            </a:r>
            <a:r>
              <a:rPr lang="en-US" altLang="el-GR" dirty="0"/>
              <a:t>: arrays that can grow as needed</a:t>
            </a:r>
            <a:r>
              <a:rPr lang="en-US" altLang="el-GR" dirty="0" smtClean="0"/>
              <a:t>. Flexible number of elements – can grow and shrink, </a:t>
            </a:r>
          </a:p>
          <a:p>
            <a:pPr marL="800100" lvl="3" indent="-342900"/>
            <a:r>
              <a:rPr lang="en-US" altLang="el-GR" dirty="0" smtClean="0"/>
              <a:t>No need to specify size when defined</a:t>
            </a:r>
          </a:p>
          <a:p>
            <a:pPr marL="800100" lvl="3" indent="-342900"/>
            <a:r>
              <a:rPr lang="en-US" altLang="el-GR" dirty="0" smtClean="0"/>
              <a:t>Automatically adds more space as needed</a:t>
            </a:r>
            <a:endParaRPr lang="en-US" altLang="el-GR" dirty="0"/>
          </a:p>
          <a:p>
            <a:r>
              <a:rPr lang="en-US" altLang="el-GR" dirty="0" smtClean="0"/>
              <a:t>When </a:t>
            </a:r>
            <a:r>
              <a:rPr lang="en-US" altLang="el-GR" dirty="0"/>
              <a:t>using the vector type the required header to be included is &lt;</a:t>
            </a:r>
            <a:r>
              <a:rPr lang="en-US" altLang="el-GR" dirty="0">
                <a:latin typeface="Courier New" pitchFamily="49" charset="0"/>
              </a:rPr>
              <a:t>vector</a:t>
            </a:r>
            <a:r>
              <a:rPr lang="en-US" altLang="el-GR" dirty="0"/>
              <a:t>&gt;</a:t>
            </a:r>
          </a:p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569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381000" y="1143000"/>
            <a:ext cx="8305800" cy="5029200"/>
          </a:xfrm>
        </p:spPr>
        <p:txBody>
          <a:bodyPr>
            <a:noAutofit/>
          </a:bodyPr>
          <a:lstStyle/>
          <a:p>
            <a:pPr algn="l">
              <a:lnSpc>
                <a:spcPct val="80000"/>
              </a:lnSpc>
            </a:pPr>
            <a:r>
              <a:rPr lang="en-US" altLang="el-GR" sz="1600" b="1" dirty="0">
                <a:solidFill>
                  <a:srgbClr val="0070C0"/>
                </a:solidFill>
              </a:rPr>
              <a:t>vector</a:t>
            </a:r>
            <a:r>
              <a:rPr lang="en-US" altLang="el-GR" sz="1600" dirty="0">
                <a:solidFill>
                  <a:srgbClr val="0070C0"/>
                </a:solidFill>
              </a:rPr>
              <a:t>	Constructor. </a:t>
            </a:r>
          </a:p>
          <a:p>
            <a:pPr algn="l">
              <a:lnSpc>
                <a:spcPct val="80000"/>
              </a:lnSpc>
            </a:pPr>
            <a:r>
              <a:rPr lang="en-US" altLang="el-GR" sz="1600" b="1" dirty="0">
                <a:solidFill>
                  <a:srgbClr val="0070C0"/>
                </a:solidFill>
              </a:rPr>
              <a:t>assign	</a:t>
            </a:r>
            <a:r>
              <a:rPr lang="en-US" altLang="el-GR" sz="1600" dirty="0">
                <a:solidFill>
                  <a:srgbClr val="0070C0"/>
                </a:solidFill>
              </a:rPr>
              <a:t>Erases a vector and copies the specified elements to the empty vector. </a:t>
            </a:r>
          </a:p>
          <a:p>
            <a:pPr algn="l">
              <a:lnSpc>
                <a:spcPct val="80000"/>
              </a:lnSpc>
            </a:pPr>
            <a:r>
              <a:rPr lang="en-US" altLang="el-GR" sz="1600" b="1" dirty="0">
                <a:solidFill>
                  <a:srgbClr val="0070C0"/>
                </a:solidFill>
              </a:rPr>
              <a:t>at	</a:t>
            </a:r>
            <a:r>
              <a:rPr lang="en-US" altLang="el-GR" sz="1600" dirty="0">
                <a:solidFill>
                  <a:srgbClr val="0070C0"/>
                </a:solidFill>
              </a:rPr>
              <a:t>Returns a reference to the element at a specified location in the vector. </a:t>
            </a:r>
          </a:p>
          <a:p>
            <a:pPr algn="l">
              <a:lnSpc>
                <a:spcPct val="80000"/>
              </a:lnSpc>
            </a:pPr>
            <a:r>
              <a:rPr lang="en-US" altLang="el-GR" sz="1600" b="1" dirty="0">
                <a:solidFill>
                  <a:srgbClr val="0070C0"/>
                </a:solidFill>
              </a:rPr>
              <a:t>back</a:t>
            </a:r>
            <a:r>
              <a:rPr lang="en-US" altLang="el-GR" sz="1600" b="1" dirty="0">
                <a:solidFill>
                  <a:srgbClr val="0070C0"/>
                </a:solidFill>
                <a:latin typeface="Courier New" pitchFamily="49" charset="0"/>
              </a:rPr>
              <a:t>	</a:t>
            </a:r>
            <a:r>
              <a:rPr lang="en-US" altLang="el-GR" sz="1600" dirty="0">
                <a:solidFill>
                  <a:srgbClr val="0070C0"/>
                </a:solidFill>
              </a:rPr>
              <a:t>Returns a reference to the last element of the vector. </a:t>
            </a:r>
          </a:p>
          <a:p>
            <a:pPr algn="l">
              <a:lnSpc>
                <a:spcPct val="80000"/>
              </a:lnSpc>
            </a:pPr>
            <a:r>
              <a:rPr lang="en-US" altLang="el-GR" sz="1600" b="1" dirty="0">
                <a:solidFill>
                  <a:srgbClr val="0070C0"/>
                </a:solidFill>
              </a:rPr>
              <a:t>begin</a:t>
            </a:r>
            <a:r>
              <a:rPr lang="en-US" altLang="el-GR" sz="1600" dirty="0">
                <a:solidFill>
                  <a:srgbClr val="0070C0"/>
                </a:solidFill>
              </a:rPr>
              <a:t>	Returns a random-access iterator to the first element in the container. </a:t>
            </a:r>
          </a:p>
          <a:p>
            <a:pPr algn="l">
              <a:lnSpc>
                <a:spcPct val="80000"/>
              </a:lnSpc>
            </a:pPr>
            <a:r>
              <a:rPr lang="en-US" altLang="el-GR" sz="1600" b="1" dirty="0">
                <a:solidFill>
                  <a:srgbClr val="0070C0"/>
                </a:solidFill>
              </a:rPr>
              <a:t>capacity</a:t>
            </a:r>
            <a:r>
              <a:rPr lang="en-US" altLang="el-GR" sz="1600" dirty="0">
                <a:solidFill>
                  <a:srgbClr val="0070C0"/>
                </a:solidFill>
              </a:rPr>
              <a:t>	Returns the number of elements that the vector could contain without reallocating. </a:t>
            </a:r>
          </a:p>
          <a:p>
            <a:pPr algn="l">
              <a:lnSpc>
                <a:spcPct val="80000"/>
              </a:lnSpc>
            </a:pPr>
            <a:r>
              <a:rPr lang="en-US" altLang="el-GR" sz="1600" b="1" dirty="0">
                <a:solidFill>
                  <a:srgbClr val="0070C0"/>
                </a:solidFill>
              </a:rPr>
              <a:t>clear</a:t>
            </a:r>
            <a:r>
              <a:rPr lang="en-US" altLang="el-GR" sz="1600" dirty="0">
                <a:solidFill>
                  <a:srgbClr val="0070C0"/>
                </a:solidFill>
              </a:rPr>
              <a:t>	Erases the elements of the vector. </a:t>
            </a:r>
          </a:p>
          <a:p>
            <a:pPr algn="l">
              <a:lnSpc>
                <a:spcPct val="80000"/>
              </a:lnSpc>
            </a:pPr>
            <a:r>
              <a:rPr lang="en-US" altLang="el-GR" sz="1600" b="1" dirty="0">
                <a:solidFill>
                  <a:srgbClr val="0070C0"/>
                </a:solidFill>
              </a:rPr>
              <a:t>empty</a:t>
            </a:r>
            <a:r>
              <a:rPr lang="en-US" altLang="el-GR" sz="1600" dirty="0">
                <a:solidFill>
                  <a:srgbClr val="0070C0"/>
                </a:solidFill>
              </a:rPr>
              <a:t>	Tests if the vector container is empty. </a:t>
            </a:r>
          </a:p>
          <a:p>
            <a:pPr algn="l">
              <a:lnSpc>
                <a:spcPct val="80000"/>
              </a:lnSpc>
            </a:pPr>
            <a:r>
              <a:rPr lang="en-US" altLang="el-GR" sz="1600" b="1" dirty="0">
                <a:solidFill>
                  <a:srgbClr val="0070C0"/>
                </a:solidFill>
              </a:rPr>
              <a:t>end</a:t>
            </a:r>
            <a:r>
              <a:rPr lang="en-US" altLang="el-GR" sz="1600" dirty="0">
                <a:solidFill>
                  <a:srgbClr val="0070C0"/>
                </a:solidFill>
              </a:rPr>
              <a:t>	Returns a random-access iterator that points just beyond the end of the vector. </a:t>
            </a:r>
          </a:p>
          <a:p>
            <a:pPr algn="l">
              <a:lnSpc>
                <a:spcPct val="80000"/>
              </a:lnSpc>
            </a:pPr>
            <a:r>
              <a:rPr lang="en-US" altLang="el-GR" sz="1600" b="1" dirty="0">
                <a:solidFill>
                  <a:srgbClr val="0070C0"/>
                </a:solidFill>
              </a:rPr>
              <a:t>erase</a:t>
            </a:r>
            <a:r>
              <a:rPr lang="en-US" altLang="el-GR" sz="1600" dirty="0">
                <a:solidFill>
                  <a:srgbClr val="0070C0"/>
                </a:solidFill>
              </a:rPr>
              <a:t>	Removes an element or a range of elements in a vector from specified positions. </a:t>
            </a:r>
          </a:p>
          <a:p>
            <a:pPr algn="l">
              <a:lnSpc>
                <a:spcPct val="80000"/>
              </a:lnSpc>
            </a:pPr>
            <a:r>
              <a:rPr lang="en-US" altLang="el-GR" sz="1600" b="1" dirty="0">
                <a:solidFill>
                  <a:srgbClr val="0070C0"/>
                </a:solidFill>
              </a:rPr>
              <a:t>front</a:t>
            </a:r>
            <a:r>
              <a:rPr lang="en-US" altLang="el-GR" sz="1600" dirty="0">
                <a:solidFill>
                  <a:srgbClr val="0070C0"/>
                </a:solidFill>
              </a:rPr>
              <a:t>	Returns a reference to the first element in a vector. </a:t>
            </a:r>
          </a:p>
          <a:p>
            <a:pPr algn="l">
              <a:lnSpc>
                <a:spcPct val="80000"/>
              </a:lnSpc>
            </a:pPr>
            <a:r>
              <a:rPr lang="en-US" altLang="el-GR" sz="1600" b="1" dirty="0">
                <a:solidFill>
                  <a:srgbClr val="0070C0"/>
                </a:solidFill>
              </a:rPr>
              <a:t>insert</a:t>
            </a:r>
            <a:r>
              <a:rPr lang="en-US" altLang="el-GR" sz="1600" dirty="0">
                <a:solidFill>
                  <a:srgbClr val="0070C0"/>
                </a:solidFill>
              </a:rPr>
              <a:t>	Inserts an element or a number of elements into the vector at a specified position. </a:t>
            </a:r>
          </a:p>
          <a:p>
            <a:pPr algn="l">
              <a:lnSpc>
                <a:spcPct val="80000"/>
              </a:lnSpc>
            </a:pPr>
            <a:r>
              <a:rPr lang="en-US" altLang="el-GR" sz="1600" b="1" dirty="0" err="1">
                <a:solidFill>
                  <a:srgbClr val="0070C0"/>
                </a:solidFill>
              </a:rPr>
              <a:t>max_size</a:t>
            </a:r>
            <a:r>
              <a:rPr lang="en-US" altLang="el-GR" sz="1600" dirty="0">
                <a:solidFill>
                  <a:srgbClr val="0070C0"/>
                </a:solidFill>
              </a:rPr>
              <a:t>	Returns the maximum length of the vector. </a:t>
            </a:r>
          </a:p>
          <a:p>
            <a:pPr algn="l">
              <a:lnSpc>
                <a:spcPct val="80000"/>
              </a:lnSpc>
            </a:pPr>
            <a:r>
              <a:rPr lang="en-US" altLang="el-GR" sz="1600" b="1" dirty="0" err="1">
                <a:solidFill>
                  <a:srgbClr val="0070C0"/>
                </a:solidFill>
              </a:rPr>
              <a:t>pop_back</a:t>
            </a:r>
            <a:r>
              <a:rPr lang="en-US" altLang="el-GR" sz="1600" dirty="0">
                <a:solidFill>
                  <a:srgbClr val="0070C0"/>
                </a:solidFill>
              </a:rPr>
              <a:t>	Deletes the element at the end of the vector. </a:t>
            </a:r>
          </a:p>
          <a:p>
            <a:pPr algn="l">
              <a:lnSpc>
                <a:spcPct val="80000"/>
              </a:lnSpc>
            </a:pPr>
            <a:r>
              <a:rPr lang="en-US" altLang="el-GR" sz="1600" b="1" dirty="0" err="1">
                <a:solidFill>
                  <a:srgbClr val="0070C0"/>
                </a:solidFill>
              </a:rPr>
              <a:t>push_back</a:t>
            </a:r>
            <a:r>
              <a:rPr lang="en-US" altLang="el-GR" sz="1600" dirty="0">
                <a:solidFill>
                  <a:srgbClr val="0070C0"/>
                </a:solidFill>
              </a:rPr>
              <a:t>	Add an element to the end of the vector. </a:t>
            </a:r>
          </a:p>
          <a:p>
            <a:pPr algn="l">
              <a:lnSpc>
                <a:spcPct val="80000"/>
              </a:lnSpc>
            </a:pPr>
            <a:r>
              <a:rPr lang="en-US" altLang="el-GR" sz="1600" b="1" dirty="0" err="1">
                <a:solidFill>
                  <a:srgbClr val="0070C0"/>
                </a:solidFill>
              </a:rPr>
              <a:t>rbegin</a:t>
            </a:r>
            <a:r>
              <a:rPr lang="en-US" altLang="el-GR" sz="1600" dirty="0">
                <a:solidFill>
                  <a:srgbClr val="0070C0"/>
                </a:solidFill>
              </a:rPr>
              <a:t>	Returns an iterator to the first element in a reversed vector. </a:t>
            </a:r>
          </a:p>
          <a:p>
            <a:pPr algn="l">
              <a:lnSpc>
                <a:spcPct val="80000"/>
              </a:lnSpc>
            </a:pPr>
            <a:r>
              <a:rPr lang="en-US" altLang="el-GR" sz="1600" b="1" dirty="0">
                <a:solidFill>
                  <a:srgbClr val="0070C0"/>
                </a:solidFill>
              </a:rPr>
              <a:t>rend</a:t>
            </a:r>
            <a:r>
              <a:rPr lang="en-US" altLang="el-GR" sz="1600" dirty="0">
                <a:solidFill>
                  <a:srgbClr val="0070C0"/>
                </a:solidFill>
              </a:rPr>
              <a:t>	Returns an iterator to the end of a reversed vector. </a:t>
            </a:r>
          </a:p>
          <a:p>
            <a:pPr algn="l">
              <a:lnSpc>
                <a:spcPct val="80000"/>
              </a:lnSpc>
            </a:pPr>
            <a:r>
              <a:rPr lang="en-US" altLang="el-GR" sz="1600" b="1" dirty="0">
                <a:solidFill>
                  <a:srgbClr val="0070C0"/>
                </a:solidFill>
              </a:rPr>
              <a:t>resize</a:t>
            </a:r>
            <a:r>
              <a:rPr lang="en-US" altLang="el-GR" sz="1600" dirty="0">
                <a:solidFill>
                  <a:srgbClr val="0070C0"/>
                </a:solidFill>
              </a:rPr>
              <a:t>	Specifies a new size for a vector. </a:t>
            </a:r>
          </a:p>
          <a:p>
            <a:pPr algn="l">
              <a:lnSpc>
                <a:spcPct val="80000"/>
              </a:lnSpc>
            </a:pPr>
            <a:r>
              <a:rPr lang="en-US" altLang="el-GR" sz="1600" b="1" dirty="0">
                <a:solidFill>
                  <a:srgbClr val="0070C0"/>
                </a:solidFill>
              </a:rPr>
              <a:t>reserve</a:t>
            </a:r>
            <a:r>
              <a:rPr lang="en-US" altLang="el-GR" sz="1600" dirty="0">
                <a:solidFill>
                  <a:srgbClr val="0070C0"/>
                </a:solidFill>
              </a:rPr>
              <a:t>	Reserves a minimum length of storage for a vector object. </a:t>
            </a:r>
          </a:p>
          <a:p>
            <a:pPr algn="l">
              <a:lnSpc>
                <a:spcPct val="80000"/>
              </a:lnSpc>
            </a:pPr>
            <a:r>
              <a:rPr lang="en-US" altLang="el-GR" sz="1600" b="1" dirty="0">
                <a:solidFill>
                  <a:srgbClr val="0070C0"/>
                </a:solidFill>
              </a:rPr>
              <a:t>size</a:t>
            </a:r>
            <a:r>
              <a:rPr lang="en-US" altLang="el-GR" sz="1600" dirty="0">
                <a:solidFill>
                  <a:srgbClr val="0070C0"/>
                </a:solidFill>
              </a:rPr>
              <a:t>	Returns the number of elements in the vector. </a:t>
            </a:r>
          </a:p>
          <a:p>
            <a:pPr algn="l">
              <a:lnSpc>
                <a:spcPct val="80000"/>
              </a:lnSpc>
            </a:pPr>
            <a:r>
              <a:rPr lang="en-US" altLang="el-GR" sz="1600" b="1" dirty="0">
                <a:solidFill>
                  <a:srgbClr val="0070C0"/>
                </a:solidFill>
              </a:rPr>
              <a:t>swap</a:t>
            </a:r>
            <a:r>
              <a:rPr lang="en-US" altLang="el-GR" sz="1600" dirty="0">
                <a:solidFill>
                  <a:srgbClr val="0070C0"/>
                </a:solidFill>
              </a:rPr>
              <a:t>	Exchanges the elements of two vectors.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152399"/>
            <a:ext cx="7772400" cy="914401"/>
          </a:xfrm>
          <a:noFill/>
          <a:ln/>
        </p:spPr>
        <p:txBody>
          <a:bodyPr/>
          <a:lstStyle/>
          <a:p>
            <a:r>
              <a:rPr lang="en-US" altLang="el-GR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STL vector Members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387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A96BC-6398-49BE-88F0-58EBE4C2A85F}" type="slidenum">
              <a:rPr lang="en-AU" altLang="el-GR"/>
              <a:pPr/>
              <a:t>57</a:t>
            </a:fld>
            <a:endParaRPr lang="en-AU" altLang="el-GR"/>
          </a:p>
        </p:txBody>
      </p:sp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3200400" y="381000"/>
            <a:ext cx="218122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l-GR" sz="3200" dirty="0"/>
              <a:t>Vector class</a:t>
            </a:r>
            <a:endParaRPr lang="en-AU" altLang="el-GR" sz="2800" dirty="0"/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442912" y="942828"/>
            <a:ext cx="7696200" cy="59093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l-GR" dirty="0" smtClean="0"/>
              <a:t>Can hold values of any type</a:t>
            </a:r>
          </a:p>
          <a:p>
            <a:r>
              <a:rPr lang="en-US" altLang="el-GR" dirty="0"/>
              <a:t>	</a:t>
            </a:r>
            <a:r>
              <a:rPr lang="en-US" altLang="el-GR" dirty="0" smtClean="0"/>
              <a:t>Type is specified when a vector is defined</a:t>
            </a:r>
          </a:p>
          <a:p>
            <a:r>
              <a:rPr lang="en-US" altLang="el-GR" dirty="0"/>
              <a:t>	</a:t>
            </a:r>
            <a:r>
              <a:rPr lang="en-US" altLang="el-GR" sz="2000" b="1" dirty="0">
                <a:latin typeface="Courier New" pitchFamily="49" charset="0"/>
              </a:rPr>
              <a:t>vector &lt;</a:t>
            </a:r>
            <a:r>
              <a:rPr lang="en-US" altLang="el-GR" sz="2000" b="1" dirty="0" err="1">
                <a:latin typeface="Courier New" pitchFamily="49" charset="0"/>
              </a:rPr>
              <a:t>int</a:t>
            </a:r>
            <a:r>
              <a:rPr lang="en-US" altLang="el-GR" sz="2000" b="1" dirty="0">
                <a:latin typeface="Courier New" pitchFamily="49" charset="0"/>
              </a:rPr>
              <a:t>&gt; scores;</a:t>
            </a:r>
          </a:p>
          <a:p>
            <a:r>
              <a:rPr lang="en-US" altLang="el-GR" sz="2000" b="1" dirty="0">
                <a:latin typeface="Courier New" pitchFamily="49" charset="0"/>
              </a:rPr>
              <a:t>	vector &lt;double&gt; volume;</a:t>
            </a:r>
          </a:p>
          <a:p>
            <a:endParaRPr lang="en-US" altLang="el-GR" dirty="0"/>
          </a:p>
          <a:p>
            <a:r>
              <a:rPr lang="en-US" altLang="el-GR" dirty="0" smtClean="0"/>
              <a:t>Declaring</a:t>
            </a:r>
            <a:r>
              <a:rPr lang="en-US" altLang="el-GR" dirty="0"/>
              <a:t>/ defining a vector:</a:t>
            </a:r>
          </a:p>
          <a:p>
            <a:endParaRPr lang="en-US" altLang="el-GR" dirty="0"/>
          </a:p>
          <a:p>
            <a:pPr lvl="1"/>
            <a:r>
              <a:rPr lang="en-US" altLang="el-GR" sz="2000" b="1" dirty="0">
                <a:latin typeface="Courier New" pitchFamily="49" charset="0"/>
              </a:rPr>
              <a:t>vector&lt;</a:t>
            </a:r>
            <a:r>
              <a:rPr lang="en-US" altLang="el-GR" sz="2000" b="1" dirty="0" err="1">
                <a:latin typeface="Courier New" pitchFamily="49" charset="0"/>
              </a:rPr>
              <a:t>int</a:t>
            </a:r>
            <a:r>
              <a:rPr lang="en-US" altLang="el-GR" sz="2000" b="1" dirty="0">
                <a:latin typeface="Courier New" pitchFamily="49" charset="0"/>
              </a:rPr>
              <a:t>&gt; </a:t>
            </a:r>
            <a:r>
              <a:rPr lang="en-US" altLang="el-GR" sz="2000" b="1" dirty="0" smtClean="0">
                <a:latin typeface="Courier New" pitchFamily="49" charset="0"/>
              </a:rPr>
              <a:t>scores;</a:t>
            </a:r>
            <a:r>
              <a:rPr lang="en-US" altLang="el-GR" sz="2000" b="1" dirty="0" smtClean="0"/>
              <a:t>    // starts with 0 elements           </a:t>
            </a:r>
            <a:endParaRPr lang="en-US" altLang="el-GR" sz="2000" b="1" dirty="0"/>
          </a:p>
          <a:p>
            <a:pPr lvl="1"/>
            <a:endParaRPr lang="en-US" altLang="el-GR" sz="2000" b="1" dirty="0"/>
          </a:p>
          <a:p>
            <a:pPr lvl="1"/>
            <a:r>
              <a:rPr lang="en-US" altLang="el-GR" sz="2000" b="1" dirty="0" smtClean="0">
                <a:latin typeface="Courier New" pitchFamily="49" charset="0"/>
              </a:rPr>
              <a:t>vector&lt;</a:t>
            </a:r>
            <a:r>
              <a:rPr lang="en-US" altLang="el-GR" sz="2000" b="1" dirty="0" err="1" smtClean="0">
                <a:latin typeface="Courier New" pitchFamily="49" charset="0"/>
              </a:rPr>
              <a:t>int</a:t>
            </a:r>
            <a:r>
              <a:rPr lang="en-US" altLang="el-GR" sz="2000" b="1" dirty="0" smtClean="0">
                <a:latin typeface="Courier New" pitchFamily="49" charset="0"/>
              </a:rPr>
              <a:t>&gt; scores(30);</a:t>
            </a:r>
            <a:r>
              <a:rPr lang="en-US" altLang="el-GR" sz="2000" b="1" dirty="0" smtClean="0"/>
              <a:t> // </a:t>
            </a:r>
            <a:r>
              <a:rPr lang="en-US" altLang="el-GR" sz="2000" b="1" dirty="0" err="1" smtClean="0"/>
              <a:t>int</a:t>
            </a:r>
            <a:r>
              <a:rPr lang="en-US" altLang="el-GR" sz="2000" b="1" dirty="0" smtClean="0"/>
              <a:t> vector with initial size 30 elements    </a:t>
            </a:r>
            <a:endParaRPr lang="en-US" altLang="el-GR" sz="2000" b="1" dirty="0"/>
          </a:p>
          <a:p>
            <a:pPr lvl="1"/>
            <a:endParaRPr lang="en-US" altLang="el-GR" sz="2000" b="1" dirty="0"/>
          </a:p>
          <a:p>
            <a:pPr lvl="1"/>
            <a:r>
              <a:rPr lang="en-US" altLang="el-GR" sz="2000" b="1" dirty="0" smtClean="0">
                <a:latin typeface="Courier New" pitchFamily="49" charset="0"/>
              </a:rPr>
              <a:t>vector&lt;</a:t>
            </a:r>
            <a:r>
              <a:rPr lang="en-US" altLang="el-GR" sz="2000" b="1" dirty="0" err="1" smtClean="0">
                <a:latin typeface="Courier New" pitchFamily="49" charset="0"/>
              </a:rPr>
              <a:t>int</a:t>
            </a:r>
            <a:r>
              <a:rPr lang="en-US" altLang="el-GR" sz="2000" b="1" dirty="0" smtClean="0">
                <a:latin typeface="Courier New" pitchFamily="49" charset="0"/>
              </a:rPr>
              <a:t>&gt; scores(20,0);</a:t>
            </a:r>
            <a:r>
              <a:rPr lang="en-US" altLang="el-GR" sz="2000" b="1" dirty="0" smtClean="0"/>
              <a:t> // define 20-element </a:t>
            </a:r>
            <a:r>
              <a:rPr lang="en-US" altLang="el-GR" sz="2000" b="1" dirty="0" err="1" smtClean="0"/>
              <a:t>int</a:t>
            </a:r>
            <a:r>
              <a:rPr lang="en-US" altLang="el-GR" sz="2000" b="1" dirty="0" smtClean="0"/>
              <a:t> vector and initialize all to 0</a:t>
            </a:r>
            <a:endParaRPr lang="en-US" altLang="el-GR" sz="2000" b="1" dirty="0"/>
          </a:p>
          <a:p>
            <a:pPr lvl="1"/>
            <a:endParaRPr lang="en-US" altLang="el-GR" sz="2000" b="1" dirty="0"/>
          </a:p>
          <a:p>
            <a:pPr lvl="1"/>
            <a:r>
              <a:rPr lang="en-US" altLang="el-GR" sz="2000" b="1" dirty="0">
                <a:latin typeface="Courier New" pitchFamily="49" charset="0"/>
              </a:rPr>
              <a:t>vector&lt;</a:t>
            </a:r>
            <a:r>
              <a:rPr lang="en-US" altLang="el-GR" sz="2000" b="1" dirty="0" err="1">
                <a:latin typeface="Courier New" pitchFamily="49" charset="0"/>
              </a:rPr>
              <a:t>int</a:t>
            </a:r>
            <a:r>
              <a:rPr lang="en-US" altLang="el-GR" sz="2000" b="1" dirty="0">
                <a:latin typeface="Courier New" pitchFamily="49" charset="0"/>
              </a:rPr>
              <a:t>&gt; </a:t>
            </a:r>
            <a:r>
              <a:rPr lang="en-US" altLang="el-GR" sz="2000" b="1" dirty="0" smtClean="0">
                <a:latin typeface="Courier New" pitchFamily="49" charset="0"/>
              </a:rPr>
              <a:t>scores(final); </a:t>
            </a:r>
            <a:r>
              <a:rPr lang="en-US" altLang="el-GR" sz="2000" b="1" dirty="0"/>
              <a:t>// define </a:t>
            </a:r>
            <a:r>
              <a:rPr lang="en-US" altLang="el-GR" sz="2000" b="1" dirty="0" err="1" smtClean="0"/>
              <a:t>int</a:t>
            </a:r>
            <a:r>
              <a:rPr lang="en-US" altLang="el-GR" sz="2000" b="1" dirty="0" smtClean="0"/>
              <a:t> </a:t>
            </a:r>
            <a:r>
              <a:rPr lang="en-US" altLang="el-GR" sz="2000" b="1" dirty="0"/>
              <a:t>vector </a:t>
            </a:r>
            <a:r>
              <a:rPr lang="en-US" altLang="el-GR" sz="2000" b="1" dirty="0" smtClean="0"/>
              <a:t>initialized to size and contents of vector final</a:t>
            </a:r>
            <a:endParaRPr lang="en-US" altLang="el-GR" sz="2000" b="1" dirty="0" smtClean="0">
              <a:latin typeface="Courier New" pitchFamily="49" charset="0"/>
            </a:endParaRPr>
          </a:p>
          <a:p>
            <a:pPr lvl="1"/>
            <a:endParaRPr lang="en-US" altLang="el-GR" sz="2000" b="1" dirty="0">
              <a:latin typeface="Courier New" pitchFamily="49" charset="0"/>
            </a:endParaRPr>
          </a:p>
          <a:p>
            <a:r>
              <a:rPr lang="en-US" altLang="el-GR" dirty="0"/>
              <a:t>Can use </a:t>
            </a:r>
            <a:r>
              <a:rPr lang="en-US" altLang="el-GR" dirty="0" smtClean="0"/>
              <a:t>[ ] </a:t>
            </a:r>
            <a:r>
              <a:rPr lang="en-US" altLang="el-GR" dirty="0"/>
              <a:t>to access elements      </a:t>
            </a:r>
            <a:r>
              <a:rPr lang="en-US" altLang="el-GR" sz="2800" dirty="0"/>
              <a:t>	</a:t>
            </a:r>
            <a:endParaRPr lang="en-AU" altLang="el-GR" sz="2800" dirty="0"/>
          </a:p>
        </p:txBody>
      </p:sp>
    </p:spTree>
    <p:extLst>
      <p:ext uri="{BB962C8B-B14F-4D97-AF65-F5344CB8AC3E}">
        <p14:creationId xmlns:p14="http://schemas.microsoft.com/office/powerpoint/2010/main" val="2174931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74979-18C4-4E27-AC1B-A03449B9C535}" type="slidenum">
              <a:rPr lang="en-AU" altLang="el-GR"/>
              <a:pPr/>
              <a:t>58</a:t>
            </a:fld>
            <a:endParaRPr lang="en-AU" altLang="el-GR"/>
          </a:p>
        </p:txBody>
      </p:sp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478778" y="854375"/>
            <a:ext cx="7762056" cy="5632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 altLang="el-GR" dirty="0"/>
          </a:p>
          <a:p>
            <a:r>
              <a:rPr lang="en-US" altLang="el-GR" dirty="0"/>
              <a:t>// display original size of v</a:t>
            </a:r>
          </a:p>
          <a:p>
            <a:r>
              <a:rPr lang="en-US" altLang="el-GR" dirty="0"/>
              <a:t>  </a:t>
            </a:r>
            <a:r>
              <a:rPr lang="en-US" altLang="el-GR" dirty="0" err="1">
                <a:latin typeface="Courier New" pitchFamily="49" charset="0"/>
              </a:rPr>
              <a:t>cout</a:t>
            </a:r>
            <a:r>
              <a:rPr lang="en-US" altLang="el-GR" dirty="0">
                <a:latin typeface="Courier New" pitchFamily="49" charset="0"/>
              </a:rPr>
              <a:t>&lt;&lt;"Size = "&lt;&lt;</a:t>
            </a:r>
            <a:r>
              <a:rPr lang="en-US" altLang="el-GR" dirty="0" err="1">
                <a:latin typeface="Courier New" pitchFamily="49" charset="0"/>
              </a:rPr>
              <a:t>v.size</a:t>
            </a:r>
            <a:r>
              <a:rPr lang="en-US" altLang="el-GR" dirty="0">
                <a:latin typeface="Courier New" pitchFamily="49" charset="0"/>
              </a:rPr>
              <a:t>()&lt;&lt;</a:t>
            </a:r>
            <a:r>
              <a:rPr lang="en-US" altLang="el-GR" dirty="0" err="1">
                <a:latin typeface="Courier New" pitchFamily="49" charset="0"/>
              </a:rPr>
              <a:t>endl</a:t>
            </a:r>
            <a:r>
              <a:rPr lang="en-US" altLang="el-GR" dirty="0">
                <a:latin typeface="Courier New" pitchFamily="49" charset="0"/>
              </a:rPr>
              <a:t>;</a:t>
            </a:r>
          </a:p>
          <a:p>
            <a:endParaRPr lang="en-US" altLang="el-GR" dirty="0"/>
          </a:p>
          <a:p>
            <a:r>
              <a:rPr lang="en-US" altLang="el-GR" dirty="0"/>
              <a:t>  /* put values onto end of a vector;  the vector will grow as needed */</a:t>
            </a:r>
          </a:p>
          <a:p>
            <a:r>
              <a:rPr lang="en-US" altLang="el-GR" dirty="0">
                <a:latin typeface="Courier New" pitchFamily="49" charset="0"/>
              </a:rPr>
              <a:t>  for(</a:t>
            </a:r>
            <a:r>
              <a:rPr lang="en-US" altLang="el-GR" dirty="0" err="1">
                <a:latin typeface="Courier New" pitchFamily="49" charset="0"/>
              </a:rPr>
              <a:t>i</a:t>
            </a:r>
            <a:r>
              <a:rPr lang="en-US" altLang="el-GR" dirty="0">
                <a:latin typeface="Courier New" pitchFamily="49" charset="0"/>
              </a:rPr>
              <a:t>=0; </a:t>
            </a:r>
            <a:r>
              <a:rPr lang="en-US" altLang="el-GR" dirty="0" err="1">
                <a:latin typeface="Courier New" pitchFamily="49" charset="0"/>
              </a:rPr>
              <a:t>i</a:t>
            </a:r>
            <a:r>
              <a:rPr lang="en-US" altLang="el-GR" dirty="0">
                <a:latin typeface="Courier New" pitchFamily="49" charset="0"/>
              </a:rPr>
              <a:t>&lt;10; ++</a:t>
            </a:r>
            <a:r>
              <a:rPr lang="en-US" altLang="el-GR" dirty="0" err="1">
                <a:latin typeface="Courier New" pitchFamily="49" charset="0"/>
              </a:rPr>
              <a:t>i</a:t>
            </a:r>
            <a:r>
              <a:rPr lang="en-US" altLang="el-GR" dirty="0">
                <a:latin typeface="Courier New" pitchFamily="49" charset="0"/>
              </a:rPr>
              <a:t>)  </a:t>
            </a:r>
            <a:r>
              <a:rPr lang="en-US" altLang="el-GR" dirty="0" err="1" smtClean="0">
                <a:latin typeface="Courier New" pitchFamily="49" charset="0"/>
              </a:rPr>
              <a:t>v.push_back</a:t>
            </a:r>
            <a:r>
              <a:rPr lang="en-US" altLang="el-GR" dirty="0" smtClean="0">
                <a:latin typeface="Courier New" pitchFamily="49" charset="0"/>
              </a:rPr>
              <a:t>(</a:t>
            </a:r>
            <a:r>
              <a:rPr lang="en-US" altLang="el-GR" dirty="0" err="1" smtClean="0">
                <a:latin typeface="Courier New" pitchFamily="49" charset="0"/>
              </a:rPr>
              <a:t>i</a:t>
            </a:r>
            <a:r>
              <a:rPr lang="en-US" altLang="el-GR" dirty="0">
                <a:latin typeface="Courier New" pitchFamily="49" charset="0"/>
              </a:rPr>
              <a:t>);</a:t>
            </a:r>
          </a:p>
          <a:p>
            <a:endParaRPr lang="en-US" altLang="el-GR" dirty="0">
              <a:latin typeface="Courier New" pitchFamily="49" charset="0"/>
            </a:endParaRPr>
          </a:p>
          <a:p>
            <a:r>
              <a:rPr lang="en-US" altLang="el-GR" dirty="0"/>
              <a:t>// change contents of a vector</a:t>
            </a:r>
          </a:p>
          <a:p>
            <a:r>
              <a:rPr lang="en-US" altLang="el-GR" dirty="0"/>
              <a:t>  </a:t>
            </a:r>
            <a:r>
              <a:rPr lang="en-US" altLang="el-GR" dirty="0">
                <a:latin typeface="Courier New" pitchFamily="49" charset="0"/>
              </a:rPr>
              <a:t>for(</a:t>
            </a:r>
            <a:r>
              <a:rPr lang="en-US" altLang="el-GR" dirty="0" err="1">
                <a:latin typeface="Courier New" pitchFamily="49" charset="0"/>
              </a:rPr>
              <a:t>i</a:t>
            </a:r>
            <a:r>
              <a:rPr lang="en-US" altLang="el-GR" dirty="0">
                <a:latin typeface="Courier New" pitchFamily="49" charset="0"/>
              </a:rPr>
              <a:t>=0; </a:t>
            </a:r>
            <a:r>
              <a:rPr lang="en-US" altLang="el-GR" dirty="0" err="1">
                <a:latin typeface="Courier New" pitchFamily="49" charset="0"/>
              </a:rPr>
              <a:t>i</a:t>
            </a:r>
            <a:r>
              <a:rPr lang="en-US" altLang="el-GR" dirty="0">
                <a:latin typeface="Courier New" pitchFamily="49" charset="0"/>
              </a:rPr>
              <a:t>&lt;</a:t>
            </a:r>
            <a:r>
              <a:rPr lang="en-US" altLang="el-GR" dirty="0" err="1">
                <a:latin typeface="Courier New" pitchFamily="49" charset="0"/>
              </a:rPr>
              <a:t>v.size</a:t>
            </a:r>
            <a:r>
              <a:rPr lang="en-US" altLang="el-GR" dirty="0">
                <a:latin typeface="Courier New" pitchFamily="49" charset="0"/>
              </a:rPr>
              <a:t>(); ++</a:t>
            </a:r>
            <a:r>
              <a:rPr lang="en-US" altLang="el-GR" dirty="0" err="1">
                <a:latin typeface="Courier New" pitchFamily="49" charset="0"/>
              </a:rPr>
              <a:t>i</a:t>
            </a:r>
            <a:r>
              <a:rPr lang="en-US" altLang="el-GR" dirty="0">
                <a:latin typeface="Courier New" pitchFamily="49" charset="0"/>
              </a:rPr>
              <a:t>) </a:t>
            </a:r>
            <a:r>
              <a:rPr lang="en-US" altLang="el-GR" dirty="0" smtClean="0">
                <a:latin typeface="Courier New" pitchFamily="49" charset="0"/>
              </a:rPr>
              <a:t>v[</a:t>
            </a:r>
            <a:r>
              <a:rPr lang="en-US" altLang="el-GR" dirty="0" err="1" smtClean="0">
                <a:latin typeface="Courier New" pitchFamily="49" charset="0"/>
              </a:rPr>
              <a:t>i</a:t>
            </a:r>
            <a:r>
              <a:rPr lang="en-US" altLang="el-GR" dirty="0">
                <a:latin typeface="Courier New" pitchFamily="49" charset="0"/>
              </a:rPr>
              <a:t>] = v[</a:t>
            </a:r>
            <a:r>
              <a:rPr lang="en-US" altLang="el-GR" dirty="0" err="1">
                <a:latin typeface="Courier New" pitchFamily="49" charset="0"/>
              </a:rPr>
              <a:t>i</a:t>
            </a:r>
            <a:r>
              <a:rPr lang="en-US" altLang="el-GR" dirty="0">
                <a:latin typeface="Courier New" pitchFamily="49" charset="0"/>
              </a:rPr>
              <a:t>] + v[</a:t>
            </a:r>
            <a:r>
              <a:rPr lang="en-US" altLang="el-GR" dirty="0" err="1">
                <a:latin typeface="Courier New" pitchFamily="49" charset="0"/>
              </a:rPr>
              <a:t>i</a:t>
            </a:r>
            <a:r>
              <a:rPr lang="en-US" altLang="el-GR" dirty="0" smtClean="0">
                <a:latin typeface="Courier New" pitchFamily="49" charset="0"/>
              </a:rPr>
              <a:t>];</a:t>
            </a:r>
          </a:p>
          <a:p>
            <a:endParaRPr lang="en-US" altLang="el-GR" dirty="0">
              <a:latin typeface="Courier New" pitchFamily="49" charset="0"/>
            </a:endParaRPr>
          </a:p>
          <a:p>
            <a:r>
              <a:rPr lang="en-US" altLang="el-GR" dirty="0"/>
              <a:t>// access using subscripting</a:t>
            </a:r>
          </a:p>
          <a:p>
            <a:r>
              <a:rPr lang="en-US" altLang="el-GR" dirty="0"/>
              <a:t>  </a:t>
            </a:r>
            <a:r>
              <a:rPr lang="en-US" altLang="el-GR" dirty="0">
                <a:latin typeface="Courier New" pitchFamily="49" charset="0"/>
              </a:rPr>
              <a:t>for(</a:t>
            </a:r>
            <a:r>
              <a:rPr lang="en-US" altLang="el-GR" dirty="0" err="1">
                <a:latin typeface="Courier New" pitchFamily="49" charset="0"/>
              </a:rPr>
              <a:t>i</a:t>
            </a:r>
            <a:r>
              <a:rPr lang="en-US" altLang="el-GR" dirty="0">
                <a:latin typeface="Courier New" pitchFamily="49" charset="0"/>
              </a:rPr>
              <a:t>=0; </a:t>
            </a:r>
            <a:r>
              <a:rPr lang="en-US" altLang="el-GR" dirty="0" err="1">
                <a:latin typeface="Courier New" pitchFamily="49" charset="0"/>
              </a:rPr>
              <a:t>i</a:t>
            </a:r>
            <a:r>
              <a:rPr lang="en-US" altLang="el-GR" dirty="0">
                <a:latin typeface="Courier New" pitchFamily="49" charset="0"/>
              </a:rPr>
              <a:t>&lt;10; ++</a:t>
            </a:r>
            <a:r>
              <a:rPr lang="en-US" altLang="el-GR" dirty="0" err="1">
                <a:latin typeface="Courier New" pitchFamily="49" charset="0"/>
              </a:rPr>
              <a:t>i</a:t>
            </a:r>
            <a:r>
              <a:rPr lang="en-US" altLang="el-GR" dirty="0">
                <a:latin typeface="Courier New" pitchFamily="49" charset="0"/>
              </a:rPr>
              <a:t>) </a:t>
            </a:r>
            <a:r>
              <a:rPr lang="en-US" altLang="el-GR" dirty="0" err="1">
                <a:latin typeface="Courier New" pitchFamily="49" charset="0"/>
              </a:rPr>
              <a:t>cout</a:t>
            </a:r>
            <a:r>
              <a:rPr lang="en-US" altLang="el-GR" dirty="0">
                <a:latin typeface="Courier New" pitchFamily="49" charset="0"/>
              </a:rPr>
              <a:t> &lt;&lt;v[</a:t>
            </a:r>
            <a:r>
              <a:rPr lang="en-US" altLang="el-GR" dirty="0" err="1">
                <a:latin typeface="Courier New" pitchFamily="49" charset="0"/>
              </a:rPr>
              <a:t>i</a:t>
            </a:r>
            <a:r>
              <a:rPr lang="en-US" altLang="el-GR" dirty="0">
                <a:latin typeface="Courier New" pitchFamily="49" charset="0"/>
              </a:rPr>
              <a:t>]&lt;&lt;" ";</a:t>
            </a:r>
          </a:p>
          <a:p>
            <a:r>
              <a:rPr lang="en-US" altLang="el-GR" dirty="0">
                <a:latin typeface="Courier New" pitchFamily="49" charset="0"/>
              </a:rPr>
              <a:t> </a:t>
            </a:r>
            <a:r>
              <a:rPr lang="en-US" altLang="el-GR" dirty="0" err="1">
                <a:latin typeface="Courier New" pitchFamily="49" charset="0"/>
              </a:rPr>
              <a:t>cout</a:t>
            </a:r>
            <a:r>
              <a:rPr lang="en-US" altLang="el-GR" dirty="0">
                <a:latin typeface="Courier New" pitchFamily="49" charset="0"/>
              </a:rPr>
              <a:t> &lt;&lt; </a:t>
            </a:r>
            <a:r>
              <a:rPr lang="en-US" altLang="el-GR" dirty="0" err="1">
                <a:latin typeface="Courier New" pitchFamily="49" charset="0"/>
              </a:rPr>
              <a:t>endl</a:t>
            </a:r>
            <a:r>
              <a:rPr lang="en-US" altLang="el-GR" dirty="0">
                <a:latin typeface="Courier New" pitchFamily="49" charset="0"/>
              </a:rPr>
              <a:t>;</a:t>
            </a:r>
          </a:p>
          <a:p>
            <a:endParaRPr lang="en-US" altLang="el-GR" dirty="0"/>
          </a:p>
          <a:p>
            <a:r>
              <a:rPr lang="en-US" altLang="el-GR" dirty="0"/>
              <a:t>  // access via iterator</a:t>
            </a:r>
          </a:p>
          <a:p>
            <a:r>
              <a:rPr lang="en-US" altLang="el-GR" dirty="0">
                <a:latin typeface="Courier New" pitchFamily="49" charset="0"/>
              </a:rPr>
              <a:t>  vector&lt;char&gt;::iterator p = </a:t>
            </a:r>
            <a:r>
              <a:rPr lang="en-US" altLang="el-GR" dirty="0" err="1">
                <a:latin typeface="Courier New" pitchFamily="49" charset="0"/>
              </a:rPr>
              <a:t>v.begin</a:t>
            </a:r>
            <a:r>
              <a:rPr lang="en-US" altLang="el-GR" dirty="0">
                <a:latin typeface="Courier New" pitchFamily="49" charset="0"/>
              </a:rPr>
              <a:t>();</a:t>
            </a:r>
          </a:p>
          <a:p>
            <a:r>
              <a:rPr lang="en-US" altLang="el-GR" dirty="0">
                <a:latin typeface="Courier New" pitchFamily="49" charset="0"/>
              </a:rPr>
              <a:t>  while(p != </a:t>
            </a:r>
            <a:r>
              <a:rPr lang="en-US" altLang="el-GR" dirty="0" err="1">
                <a:latin typeface="Courier New" pitchFamily="49" charset="0"/>
              </a:rPr>
              <a:t>v.end</a:t>
            </a:r>
            <a:r>
              <a:rPr lang="en-US" altLang="el-GR" dirty="0">
                <a:latin typeface="Courier New" pitchFamily="49" charset="0"/>
              </a:rPr>
              <a:t>()) {</a:t>
            </a:r>
          </a:p>
          <a:p>
            <a:r>
              <a:rPr lang="en-US" altLang="el-GR" dirty="0">
                <a:latin typeface="Courier New" pitchFamily="49" charset="0"/>
              </a:rPr>
              <a:t>    </a:t>
            </a:r>
            <a:r>
              <a:rPr lang="en-US" altLang="el-GR" dirty="0" err="1">
                <a:latin typeface="Courier New" pitchFamily="49" charset="0"/>
              </a:rPr>
              <a:t>cout</a:t>
            </a:r>
            <a:r>
              <a:rPr lang="en-US" altLang="el-GR" dirty="0">
                <a:latin typeface="Courier New" pitchFamily="49" charset="0"/>
              </a:rPr>
              <a:t> &lt;&lt; *p &lt;&lt; " ";</a:t>
            </a:r>
          </a:p>
          <a:p>
            <a:r>
              <a:rPr lang="en-US" altLang="el-GR" dirty="0">
                <a:latin typeface="Courier New" pitchFamily="49" charset="0"/>
              </a:rPr>
              <a:t>    ++p;</a:t>
            </a:r>
          </a:p>
          <a:p>
            <a:r>
              <a:rPr lang="en-US" altLang="el-GR" dirty="0">
                <a:latin typeface="Courier New" pitchFamily="49" charset="0"/>
              </a:rPr>
              <a:t>  </a:t>
            </a:r>
            <a:r>
              <a:rPr lang="en-US" altLang="el-GR" dirty="0" smtClean="0">
                <a:latin typeface="Courier New" pitchFamily="49" charset="0"/>
              </a:rPr>
              <a:t>}</a:t>
            </a:r>
            <a:endParaRPr lang="en-AU" altLang="el-GR" dirty="0">
              <a:latin typeface="Courier New" pitchFamily="49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276600" y="304800"/>
            <a:ext cx="2362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l-GR" sz="2800" b="1" dirty="0"/>
              <a:t>Using a </a:t>
            </a:r>
            <a:r>
              <a:rPr lang="en-US" altLang="el-GR" sz="2800" b="1" dirty="0" smtClean="0"/>
              <a:t>vector</a:t>
            </a:r>
            <a:endParaRPr lang="en-US" altLang="el-GR" sz="2800" b="1" dirty="0"/>
          </a:p>
        </p:txBody>
      </p:sp>
    </p:spTree>
    <p:extLst>
      <p:ext uri="{BB962C8B-B14F-4D97-AF65-F5344CB8AC3E}">
        <p14:creationId xmlns:p14="http://schemas.microsoft.com/office/powerpoint/2010/main" val="288034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altLang="el-GR" dirty="0" smtClean="0"/>
              <a:t>Vector - examples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371600"/>
            <a:ext cx="8382000" cy="137160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>
            <a:norm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vector&lt;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 v;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for(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1;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 1000000;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*= 2) {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v.push_back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elements_count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v.size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2819400"/>
            <a:ext cx="8382000" cy="167640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>
            <a:normAutofit fontScale="40000" lnSpcReduction="20000"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nn-NO" sz="3200" b="1" dirty="0">
                <a:latin typeface="Courier New" panose="02070309020205020404" pitchFamily="49" charset="0"/>
                <a:cs typeface="Courier New" panose="02070309020205020404" pitchFamily="49" charset="0"/>
              </a:rPr>
              <a:t>vector&lt;int&gt; v(20);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nn-NO" sz="3200" b="1" dirty="0">
                <a:latin typeface="Courier New" panose="02070309020205020404" pitchFamily="49" charset="0"/>
                <a:cs typeface="Courier New" panose="02070309020205020404" pitchFamily="49" charset="0"/>
              </a:rPr>
              <a:t>for(int i = 0; i &lt; 20; i++) {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nn-NO" sz="3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v[i] = i+1;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nn-NO" sz="32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nn-NO" sz="3200" b="1" dirty="0">
                <a:latin typeface="Courier New" panose="02070309020205020404" pitchFamily="49" charset="0"/>
                <a:cs typeface="Courier New" panose="02070309020205020404" pitchFamily="49" charset="0"/>
              </a:rPr>
              <a:t>v.resize(25);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nn-NO" sz="3200" b="1" dirty="0">
                <a:latin typeface="Courier New" panose="02070309020205020404" pitchFamily="49" charset="0"/>
                <a:cs typeface="Courier New" panose="02070309020205020404" pitchFamily="49" charset="0"/>
              </a:rPr>
              <a:t>for(int i = 20; i &lt; 25; i++) {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nn-NO" sz="3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v[i] = i*2;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nn-NO" sz="32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3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4648200"/>
            <a:ext cx="8382000" cy="175260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>
            <a:normAutofit fontScale="40000" lnSpcReduction="20000"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3200" b="1" dirty="0">
                <a:latin typeface="Courier New" panose="02070309020205020404" pitchFamily="49" charset="0"/>
                <a:cs typeface="Courier New" panose="02070309020205020404" pitchFamily="49" charset="0"/>
              </a:rPr>
              <a:t>vector&lt;</a:t>
            </a:r>
            <a:r>
              <a:rPr lang="en-US" sz="3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32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 v(20);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3200" b="1" dirty="0">
                <a:latin typeface="Courier New" panose="02070309020205020404" pitchFamily="49" charset="0"/>
                <a:cs typeface="Courier New" panose="02070309020205020404" pitchFamily="49" charset="0"/>
              </a:rPr>
              <a:t>for(</a:t>
            </a:r>
            <a:r>
              <a:rPr lang="en-US" sz="3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3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3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3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0; </a:t>
            </a:r>
            <a:r>
              <a:rPr lang="en-US" sz="3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3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 20; </a:t>
            </a:r>
            <a:r>
              <a:rPr lang="en-US" sz="3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3200" b="1" dirty="0">
                <a:latin typeface="Courier New" panose="02070309020205020404" pitchFamily="49" charset="0"/>
                <a:cs typeface="Courier New" panose="02070309020205020404" pitchFamily="49" charset="0"/>
              </a:rPr>
              <a:t>++) {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3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v[</a:t>
            </a:r>
            <a:r>
              <a:rPr lang="en-US" sz="3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3200" b="1" dirty="0">
                <a:latin typeface="Courier New" panose="02070309020205020404" pitchFamily="49" charset="0"/>
                <a:cs typeface="Courier New" panose="02070309020205020404" pitchFamily="49" charset="0"/>
              </a:rPr>
              <a:t>] = i+1;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32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3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v.resize</a:t>
            </a:r>
            <a:r>
              <a:rPr lang="en-US" sz="3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(25);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3200" b="1" dirty="0">
                <a:latin typeface="Courier New" panose="02070309020205020404" pitchFamily="49" charset="0"/>
                <a:cs typeface="Courier New" panose="02070309020205020404" pitchFamily="49" charset="0"/>
              </a:rPr>
              <a:t>for(</a:t>
            </a:r>
            <a:r>
              <a:rPr lang="en-US" sz="3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3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3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3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20; </a:t>
            </a:r>
            <a:r>
              <a:rPr lang="en-US" sz="3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3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 25; </a:t>
            </a:r>
            <a:r>
              <a:rPr lang="en-US" sz="3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3200" b="1" dirty="0">
                <a:latin typeface="Courier New" panose="02070309020205020404" pitchFamily="49" charset="0"/>
                <a:cs typeface="Courier New" panose="02070309020205020404" pitchFamily="49" charset="0"/>
              </a:rPr>
              <a:t>++) {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3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3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v.push_back</a:t>
            </a:r>
            <a:r>
              <a:rPr lang="en-US" sz="3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3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3200" b="1" dirty="0">
                <a:latin typeface="Courier New" panose="02070309020205020404" pitchFamily="49" charset="0"/>
                <a:cs typeface="Courier New" panose="02070309020205020404" pitchFamily="49" charset="0"/>
              </a:rPr>
              <a:t>*2); // Writes to elements with indices [25..30), not [20..25) ! &lt;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32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688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nimBg="1"/>
      <p:bldP spid="6" grpId="0" build="p" animBg="1"/>
      <p:bldP spid="8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r>
              <a:rPr lang="en-US" altLang="el-GR" sz="3200" dirty="0" smtClean="0"/>
              <a:t>C++ Templates</a:t>
            </a:r>
            <a:endParaRPr lang="hu-HU" altLang="el-GR" sz="3200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85000" lnSpcReduction="10000"/>
          </a:bodyPr>
          <a:lstStyle/>
          <a:p>
            <a:pPr>
              <a:buFont typeface="Wingdings" pitchFamily="2" charset="2"/>
              <a:buNone/>
            </a:pPr>
            <a:r>
              <a:rPr lang="en-US" altLang="el-GR" sz="2800" b="1" i="1" dirty="0" smtClean="0">
                <a:solidFill>
                  <a:srgbClr val="FF0000"/>
                </a:solidFill>
              </a:rPr>
              <a:t>	I </a:t>
            </a:r>
            <a:r>
              <a:rPr lang="en-US" altLang="el-GR" sz="2800" b="1" i="1" dirty="0">
                <a:solidFill>
                  <a:srgbClr val="FF0000"/>
                </a:solidFill>
              </a:rPr>
              <a:t>always knew C++ templates were the work of the Devil, and now I'm sure...</a:t>
            </a:r>
            <a:r>
              <a:rPr lang="en-US" altLang="el-GR" sz="2800" b="1" dirty="0">
                <a:solidFill>
                  <a:srgbClr val="FF0000"/>
                </a:solidFill>
              </a:rPr>
              <a:t> </a:t>
            </a:r>
            <a:endParaRPr lang="en-US" altLang="el-GR" sz="2800" b="1" dirty="0" smtClean="0">
              <a:solidFill>
                <a:srgbClr val="FF0000"/>
              </a:solidFill>
            </a:endParaRPr>
          </a:p>
          <a:p>
            <a:endParaRPr lang="en-US" altLang="el-GR" sz="2400" dirty="0" smtClean="0"/>
          </a:p>
          <a:p>
            <a:pPr marL="342900" lvl="1" indent="-342900">
              <a:lnSpc>
                <a:spcPct val="17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n-US" altLang="el-GR" sz="2400" dirty="0"/>
              <a:t>Part of the ongoing development of the C++ language</a:t>
            </a:r>
          </a:p>
          <a:p>
            <a:pPr marL="342900" lvl="1" indent="-342900">
              <a:spcBef>
                <a:spcPts val="0"/>
              </a:spcBef>
              <a:buFont typeface="Arial" pitchFamily="34" charset="0"/>
              <a:buChar char="•"/>
            </a:pPr>
            <a:r>
              <a:rPr lang="en-US" altLang="el-GR" sz="2400" dirty="0" smtClean="0"/>
              <a:t>Integral </a:t>
            </a:r>
            <a:r>
              <a:rPr lang="en-US" altLang="el-GR" sz="2400" dirty="0"/>
              <a:t>part of the larger C++ Standard </a:t>
            </a:r>
            <a:r>
              <a:rPr lang="en-US" altLang="el-GR" sz="2400" dirty="0" smtClean="0"/>
              <a:t>Library </a:t>
            </a:r>
            <a:r>
              <a:rPr lang="en-US" altLang="el-GR" sz="2400" b="1" dirty="0" smtClean="0">
                <a:solidFill>
                  <a:srgbClr val="FF0000"/>
                </a:solidFill>
              </a:rPr>
              <a:t>(The </a:t>
            </a:r>
            <a:r>
              <a:rPr lang="en-US" altLang="el-GR" sz="2400" b="1" dirty="0">
                <a:solidFill>
                  <a:srgbClr val="FF0000"/>
                </a:solidFill>
              </a:rPr>
              <a:t>Standard Template </a:t>
            </a:r>
            <a:r>
              <a:rPr lang="en-US" altLang="el-GR" sz="2400" b="1" dirty="0" smtClean="0">
                <a:solidFill>
                  <a:srgbClr val="FF0000"/>
                </a:solidFill>
              </a:rPr>
              <a:t>Library)</a:t>
            </a:r>
            <a:endParaRPr lang="en-US" altLang="el-GR" sz="2400" b="1" dirty="0">
              <a:solidFill>
                <a:srgbClr val="FF0000"/>
              </a:solidFill>
            </a:endParaRPr>
          </a:p>
          <a:p>
            <a:pPr marL="342900" lvl="1" indent="-342900">
              <a:buFont typeface="Arial" pitchFamily="34" charset="0"/>
              <a:buChar char="•"/>
            </a:pPr>
            <a:endParaRPr lang="en-US" altLang="el-GR" sz="2000" dirty="0"/>
          </a:p>
          <a:p>
            <a:r>
              <a:rPr lang="en-US" altLang="el-GR" sz="2400" dirty="0" smtClean="0"/>
              <a:t>C</a:t>
            </a:r>
            <a:r>
              <a:rPr lang="en-US" altLang="el-GR" sz="2400" dirty="0"/>
              <a:t>++ templates: "a clever kind of macro that obeys the scope, naming, and type rules of C++ ". </a:t>
            </a:r>
          </a:p>
          <a:p>
            <a:r>
              <a:rPr lang="en-US" sz="2400" dirty="0" smtClean="0"/>
              <a:t>A</a:t>
            </a:r>
            <a:r>
              <a:rPr lang="en-US" sz="2400" dirty="0"/>
              <a:t> </a:t>
            </a:r>
            <a:r>
              <a:rPr lang="en-US" sz="2400" b="1" i="1" dirty="0"/>
              <a:t>template</a:t>
            </a:r>
            <a:r>
              <a:rPr lang="en-US" sz="2400" dirty="0"/>
              <a:t> describes a set of related classes or set of related functions in which a list of parameters in the declaration describe how the members of the set vary. The compiler generates new classes or functions when you supply arguments for these parameters; this process is called </a:t>
            </a:r>
            <a:r>
              <a:rPr lang="en-US" sz="2400" b="1" i="1" dirty="0"/>
              <a:t>template </a:t>
            </a:r>
            <a:r>
              <a:rPr lang="en-US" sz="2400" b="1" i="1" dirty="0" smtClean="0"/>
              <a:t>instantiation</a:t>
            </a:r>
            <a:r>
              <a:rPr lang="en-US" sz="2400" dirty="0" smtClean="0"/>
              <a:t>. </a:t>
            </a:r>
            <a:r>
              <a:rPr lang="en-US" sz="2400" dirty="0"/>
              <a:t>This class or function definition generated from a template and a set of template parameters is called a </a:t>
            </a:r>
            <a:r>
              <a:rPr lang="en-US" sz="2400" b="1" i="1" dirty="0" smtClean="0"/>
              <a:t>specialization</a:t>
            </a:r>
            <a:r>
              <a:rPr lang="en-US" sz="2400" dirty="0"/>
              <a:t>. </a:t>
            </a:r>
            <a:endParaRPr lang="en-US" altLang="el-GR" sz="2400" dirty="0" smtClean="0"/>
          </a:p>
          <a:p>
            <a:pPr marL="0" indent="0">
              <a:buNone/>
            </a:pPr>
            <a:endParaRPr lang="en-US" altLang="el-GR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081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Growing a Vector’s Size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</a:t>
            </a:r>
            <a:r>
              <a:rPr lang="en-US" b="1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push_back</a:t>
            </a:r>
            <a:r>
              <a:rPr lang="en-US" dirty="0" smtClean="0"/>
              <a:t> member function to add an element to a full array or to an array that had no defined size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scores.push_back</a:t>
            </a:r>
            <a:r>
              <a:rPr lang="en-US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(75);</a:t>
            </a:r>
          </a:p>
          <a:p>
            <a:r>
              <a:rPr lang="en-US" dirty="0" smtClean="0"/>
              <a:t>Use size member function to determine number of elements currently in a vector</a:t>
            </a:r>
          </a:p>
          <a:p>
            <a:pPr marL="800100" lvl="2" indent="0">
              <a:buNone/>
            </a:pPr>
            <a:r>
              <a:rPr lang="en-US" sz="32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vec_size</a:t>
            </a:r>
            <a:r>
              <a:rPr lang="en-US" sz="32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en-US" sz="32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scores.size</a:t>
            </a:r>
            <a:r>
              <a:rPr lang="en-US" sz="32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  <a:endParaRPr lang="el-GR" sz="3200" b="1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971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Remove vector elements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Use </a:t>
            </a:r>
            <a:r>
              <a:rPr lang="en-US" b="1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pop_back</a:t>
            </a:r>
            <a:r>
              <a:rPr lang="en-US" dirty="0" smtClean="0"/>
              <a:t> member function to remove last element from vector</a:t>
            </a:r>
          </a:p>
          <a:p>
            <a:pPr marL="0" indent="0">
              <a:buNone/>
            </a:pPr>
            <a:r>
              <a:rPr lang="en-US" dirty="0" smtClean="0"/>
              <a:t>		</a:t>
            </a:r>
            <a:r>
              <a:rPr lang="en-US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scores.pop_back</a:t>
            </a:r>
            <a:r>
              <a:rPr lang="en-US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dirty="0" smtClean="0"/>
              <a:t>To remove all </a:t>
            </a:r>
            <a:r>
              <a:rPr lang="en-US" dirty="0" err="1" smtClean="0"/>
              <a:t>contnets</a:t>
            </a:r>
            <a:r>
              <a:rPr lang="en-US" dirty="0" smtClean="0"/>
              <a:t> of vector, use </a:t>
            </a:r>
            <a:r>
              <a:rPr lang="en-US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clear</a:t>
            </a:r>
            <a:r>
              <a:rPr lang="en-US" dirty="0" smtClean="0"/>
              <a:t> member function</a:t>
            </a:r>
          </a:p>
          <a:p>
            <a:pPr marL="0" indent="0">
              <a:buNone/>
            </a:pPr>
            <a:r>
              <a:rPr lang="en-US" dirty="0" smtClean="0"/>
              <a:t>		</a:t>
            </a:r>
            <a:r>
              <a:rPr lang="en-US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scores.clear</a:t>
            </a:r>
            <a:r>
              <a:rPr lang="en-US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dirty="0" smtClean="0"/>
              <a:t>To determine if vector is empty, use </a:t>
            </a:r>
            <a:r>
              <a:rPr lang="en-US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empty</a:t>
            </a:r>
            <a:r>
              <a:rPr lang="en-US" dirty="0" smtClean="0"/>
              <a:t> member function</a:t>
            </a:r>
          </a:p>
          <a:p>
            <a:pPr marL="0" indent="0">
              <a:buNone/>
            </a:pPr>
            <a:r>
              <a:rPr lang="en-US" dirty="0" smtClean="0"/>
              <a:t>		</a:t>
            </a:r>
            <a:r>
              <a:rPr lang="en-US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while (!</a:t>
            </a:r>
            <a:r>
              <a:rPr lang="en-US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scores.empty</a:t>
            </a:r>
            <a:r>
              <a:rPr lang="en-US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()) </a:t>
            </a:r>
            <a:r>
              <a:rPr lang="en-US" dirty="0" smtClean="0"/>
              <a:t>….</a:t>
            </a:r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736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12787"/>
          </a:xfrm>
        </p:spPr>
        <p:txBody>
          <a:bodyPr/>
          <a:lstStyle/>
          <a:p>
            <a:r>
              <a:rPr lang="en-US" altLang="el-GR" sz="3600" dirty="0"/>
              <a:t>Vector </a:t>
            </a:r>
            <a:r>
              <a:rPr lang="en-US" altLang="el-GR" sz="3600" dirty="0" smtClean="0"/>
              <a:t>Subscripts</a:t>
            </a:r>
            <a:endParaRPr lang="en-US" altLang="el-GR" sz="4000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990600"/>
            <a:ext cx="8229600" cy="563880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el-GR" sz="1200" dirty="0"/>
              <a:t>	  </a:t>
            </a:r>
            <a:r>
              <a:rPr lang="en-US" altLang="el-GR" sz="1200" dirty="0">
                <a:latin typeface="Courier New" pitchFamily="49" charset="0"/>
              </a:rPr>
              <a:t>01: </a:t>
            </a:r>
            <a:r>
              <a:rPr lang="en-US" altLang="el-GR" sz="1200" b="1" dirty="0">
                <a:latin typeface="Courier New" pitchFamily="49" charset="0"/>
              </a:rPr>
              <a:t>#include</a:t>
            </a:r>
            <a:r>
              <a:rPr lang="en-US" altLang="el-GR" sz="1200" dirty="0">
                <a:latin typeface="Courier New" pitchFamily="49" charset="0"/>
              </a:rPr>
              <a:t> &lt;</a:t>
            </a:r>
            <a:r>
              <a:rPr lang="en-US" altLang="el-GR" sz="1200" dirty="0" err="1">
                <a:latin typeface="Courier New" pitchFamily="49" charset="0"/>
              </a:rPr>
              <a:t>iostream</a:t>
            </a:r>
            <a:r>
              <a:rPr lang="en-US" altLang="el-GR" sz="1200" dirty="0">
                <a:latin typeface="Courier New" pitchFamily="49" charset="0"/>
              </a:rPr>
              <a:t>&gt;</a:t>
            </a:r>
            <a:br>
              <a:rPr lang="en-US" altLang="el-GR" sz="1200" dirty="0">
                <a:latin typeface="Courier New" pitchFamily="49" charset="0"/>
              </a:rPr>
            </a:br>
            <a:r>
              <a:rPr lang="en-US" altLang="el-GR" sz="1200" dirty="0">
                <a:latin typeface="Courier New" pitchFamily="49" charset="0"/>
              </a:rPr>
              <a:t> 02: </a:t>
            </a:r>
            <a:r>
              <a:rPr lang="en-US" altLang="el-GR" sz="1200" b="1" dirty="0">
                <a:latin typeface="Courier New" pitchFamily="49" charset="0"/>
              </a:rPr>
              <a:t>#include</a:t>
            </a:r>
            <a:r>
              <a:rPr lang="en-US" altLang="el-GR" sz="1200" dirty="0">
                <a:latin typeface="Courier New" pitchFamily="49" charset="0"/>
              </a:rPr>
              <a:t> &lt;vector&gt;</a:t>
            </a:r>
            <a:br>
              <a:rPr lang="en-US" altLang="el-GR" sz="1200" dirty="0">
                <a:latin typeface="Courier New" pitchFamily="49" charset="0"/>
              </a:rPr>
            </a:br>
            <a:r>
              <a:rPr lang="en-US" altLang="el-GR" sz="1200" dirty="0">
                <a:latin typeface="Courier New" pitchFamily="49" charset="0"/>
              </a:rPr>
              <a:t> 03: </a:t>
            </a:r>
            <a:br>
              <a:rPr lang="en-US" altLang="el-GR" sz="1200" dirty="0">
                <a:latin typeface="Courier New" pitchFamily="49" charset="0"/>
              </a:rPr>
            </a:br>
            <a:r>
              <a:rPr lang="en-US" altLang="el-GR" sz="1200" dirty="0">
                <a:latin typeface="Courier New" pitchFamily="49" charset="0"/>
              </a:rPr>
              <a:t> 04: </a:t>
            </a:r>
            <a:r>
              <a:rPr lang="en-US" altLang="el-GR" sz="1200" b="1" dirty="0">
                <a:latin typeface="Courier New" pitchFamily="49" charset="0"/>
              </a:rPr>
              <a:t>using</a:t>
            </a:r>
            <a:r>
              <a:rPr lang="en-US" altLang="el-GR" sz="1200" dirty="0">
                <a:latin typeface="Courier New" pitchFamily="49" charset="0"/>
              </a:rPr>
              <a:t> </a:t>
            </a:r>
            <a:r>
              <a:rPr lang="en-US" altLang="el-GR" sz="1200" b="1" dirty="0">
                <a:latin typeface="Courier New" pitchFamily="49" charset="0"/>
              </a:rPr>
              <a:t>namespace</a:t>
            </a:r>
            <a:r>
              <a:rPr lang="en-US" altLang="el-GR" sz="1200" dirty="0">
                <a:latin typeface="Courier New" pitchFamily="49" charset="0"/>
              </a:rPr>
              <a:t> </a:t>
            </a:r>
            <a:r>
              <a:rPr lang="en-US" altLang="el-GR" sz="1200" dirty="0" err="1">
                <a:latin typeface="Courier New" pitchFamily="49" charset="0"/>
              </a:rPr>
              <a:t>std</a:t>
            </a:r>
            <a:r>
              <a:rPr lang="en-US" altLang="el-GR" sz="1200" dirty="0">
                <a:latin typeface="Courier New" pitchFamily="49" charset="0"/>
              </a:rPr>
              <a:t>;</a:t>
            </a:r>
            <a:br>
              <a:rPr lang="en-US" altLang="el-GR" sz="1200" dirty="0">
                <a:latin typeface="Courier New" pitchFamily="49" charset="0"/>
              </a:rPr>
            </a:br>
            <a:r>
              <a:rPr lang="en-US" altLang="el-GR" sz="1200" dirty="0">
                <a:latin typeface="Courier New" pitchFamily="49" charset="0"/>
              </a:rPr>
              <a:t> 05: </a:t>
            </a:r>
            <a:br>
              <a:rPr lang="en-US" altLang="el-GR" sz="1200" dirty="0">
                <a:latin typeface="Courier New" pitchFamily="49" charset="0"/>
              </a:rPr>
            </a:br>
            <a:r>
              <a:rPr lang="en-US" altLang="el-GR" sz="1200" dirty="0">
                <a:latin typeface="Courier New" pitchFamily="49" charset="0"/>
              </a:rPr>
              <a:t> 06: </a:t>
            </a:r>
            <a:r>
              <a:rPr lang="en-US" altLang="el-GR" sz="1200" dirty="0" err="1">
                <a:latin typeface="Courier New" pitchFamily="49" charset="0"/>
              </a:rPr>
              <a:t>int</a:t>
            </a:r>
            <a:r>
              <a:rPr lang="en-US" altLang="el-GR" sz="1200" dirty="0">
                <a:latin typeface="Courier New" pitchFamily="49" charset="0"/>
              </a:rPr>
              <a:t> </a:t>
            </a:r>
            <a:r>
              <a:rPr lang="en-US" altLang="el-GR" sz="1200" b="1" dirty="0">
                <a:latin typeface="Courier New" pitchFamily="49" charset="0"/>
              </a:rPr>
              <a:t>main</a:t>
            </a:r>
            <a:r>
              <a:rPr lang="en-US" altLang="el-GR" sz="1200" dirty="0">
                <a:latin typeface="Courier New" pitchFamily="49" charset="0"/>
              </a:rPr>
              <a:t>() {  </a:t>
            </a:r>
            <a:br>
              <a:rPr lang="en-US" altLang="el-GR" sz="1200" dirty="0">
                <a:latin typeface="Courier New" pitchFamily="49" charset="0"/>
              </a:rPr>
            </a:br>
            <a:r>
              <a:rPr lang="en-US" altLang="el-GR" sz="1200" dirty="0">
                <a:latin typeface="Courier New" pitchFamily="49" charset="0"/>
              </a:rPr>
              <a:t> 08:    vector&lt;double&gt; salaries;</a:t>
            </a:r>
            <a:br>
              <a:rPr lang="en-US" altLang="el-GR" sz="1200" dirty="0">
                <a:latin typeface="Courier New" pitchFamily="49" charset="0"/>
              </a:rPr>
            </a:br>
            <a:r>
              <a:rPr lang="en-US" altLang="el-GR" sz="1200" dirty="0">
                <a:latin typeface="Courier New" pitchFamily="49" charset="0"/>
              </a:rPr>
              <a:t> 09:    </a:t>
            </a:r>
            <a:r>
              <a:rPr lang="en-US" altLang="el-GR" sz="1200" dirty="0" err="1">
                <a:latin typeface="Courier New" pitchFamily="49" charset="0"/>
              </a:rPr>
              <a:t>bool</a:t>
            </a:r>
            <a:r>
              <a:rPr lang="en-US" altLang="el-GR" sz="1200" dirty="0">
                <a:latin typeface="Courier New" pitchFamily="49" charset="0"/>
              </a:rPr>
              <a:t> more = </a:t>
            </a:r>
            <a:r>
              <a:rPr lang="en-US" altLang="el-GR" sz="1200" b="1" dirty="0">
                <a:latin typeface="Courier New" pitchFamily="49" charset="0"/>
              </a:rPr>
              <a:t>true</a:t>
            </a:r>
            <a:r>
              <a:rPr lang="en-US" altLang="el-GR" sz="1200" dirty="0">
                <a:latin typeface="Courier New" pitchFamily="49" charset="0"/>
              </a:rPr>
              <a:t>;</a:t>
            </a:r>
            <a:br>
              <a:rPr lang="en-US" altLang="el-GR" sz="1200" dirty="0">
                <a:latin typeface="Courier New" pitchFamily="49" charset="0"/>
              </a:rPr>
            </a:br>
            <a:r>
              <a:rPr lang="en-US" altLang="el-GR" sz="1200" dirty="0">
                <a:latin typeface="Courier New" pitchFamily="49" charset="0"/>
              </a:rPr>
              <a:t> 10:    </a:t>
            </a:r>
            <a:r>
              <a:rPr lang="en-US" altLang="el-GR" sz="1200" b="1" dirty="0">
                <a:latin typeface="Courier New" pitchFamily="49" charset="0"/>
              </a:rPr>
              <a:t>while</a:t>
            </a:r>
            <a:r>
              <a:rPr lang="en-US" altLang="el-GR" sz="1200" dirty="0">
                <a:latin typeface="Courier New" pitchFamily="49" charset="0"/>
              </a:rPr>
              <a:t> (more) {  </a:t>
            </a:r>
            <a:br>
              <a:rPr lang="en-US" altLang="el-GR" sz="1200" dirty="0">
                <a:latin typeface="Courier New" pitchFamily="49" charset="0"/>
              </a:rPr>
            </a:br>
            <a:r>
              <a:rPr lang="en-US" altLang="el-GR" sz="1200" dirty="0">
                <a:latin typeface="Courier New" pitchFamily="49" charset="0"/>
              </a:rPr>
              <a:t> 12:       double s;</a:t>
            </a:r>
            <a:br>
              <a:rPr lang="en-US" altLang="el-GR" sz="1200" dirty="0">
                <a:latin typeface="Courier New" pitchFamily="49" charset="0"/>
              </a:rPr>
            </a:br>
            <a:r>
              <a:rPr lang="en-US" altLang="el-GR" sz="1200" dirty="0">
                <a:latin typeface="Courier New" pitchFamily="49" charset="0"/>
              </a:rPr>
              <a:t> 13:       </a:t>
            </a:r>
            <a:r>
              <a:rPr lang="en-US" altLang="el-GR" sz="1200" dirty="0" err="1">
                <a:latin typeface="Courier New" pitchFamily="49" charset="0"/>
              </a:rPr>
              <a:t>cout</a:t>
            </a:r>
            <a:r>
              <a:rPr lang="en-US" altLang="el-GR" sz="1200" dirty="0">
                <a:latin typeface="Courier New" pitchFamily="49" charset="0"/>
              </a:rPr>
              <a:t> &lt;&lt; "Please enter a salary, 0 to quit: ";</a:t>
            </a:r>
            <a:br>
              <a:rPr lang="en-US" altLang="el-GR" sz="1200" dirty="0">
                <a:latin typeface="Courier New" pitchFamily="49" charset="0"/>
              </a:rPr>
            </a:br>
            <a:r>
              <a:rPr lang="en-US" altLang="el-GR" sz="1200" dirty="0">
                <a:latin typeface="Courier New" pitchFamily="49" charset="0"/>
              </a:rPr>
              <a:t> 14:       </a:t>
            </a:r>
            <a:r>
              <a:rPr lang="en-US" altLang="el-GR" sz="1200" dirty="0" err="1">
                <a:latin typeface="Courier New" pitchFamily="49" charset="0"/>
              </a:rPr>
              <a:t>cin</a:t>
            </a:r>
            <a:r>
              <a:rPr lang="en-US" altLang="el-GR" sz="1200" dirty="0">
                <a:latin typeface="Courier New" pitchFamily="49" charset="0"/>
              </a:rPr>
              <a:t> &gt;&gt; s;</a:t>
            </a:r>
            <a:br>
              <a:rPr lang="en-US" altLang="el-GR" sz="1200" dirty="0">
                <a:latin typeface="Courier New" pitchFamily="49" charset="0"/>
              </a:rPr>
            </a:br>
            <a:r>
              <a:rPr lang="en-US" altLang="el-GR" sz="1200" dirty="0">
                <a:latin typeface="Courier New" pitchFamily="49" charset="0"/>
              </a:rPr>
              <a:t> 15:       </a:t>
            </a:r>
            <a:r>
              <a:rPr lang="en-US" altLang="el-GR" sz="1200" b="1" dirty="0">
                <a:latin typeface="Courier New" pitchFamily="49" charset="0"/>
              </a:rPr>
              <a:t>if</a:t>
            </a:r>
            <a:r>
              <a:rPr lang="en-US" altLang="el-GR" sz="1200" dirty="0">
                <a:latin typeface="Courier New" pitchFamily="49" charset="0"/>
              </a:rPr>
              <a:t> (s == 0)</a:t>
            </a:r>
            <a:br>
              <a:rPr lang="en-US" altLang="el-GR" sz="1200" dirty="0">
                <a:latin typeface="Courier New" pitchFamily="49" charset="0"/>
              </a:rPr>
            </a:br>
            <a:r>
              <a:rPr lang="en-US" altLang="el-GR" sz="1200" dirty="0">
                <a:latin typeface="Courier New" pitchFamily="49" charset="0"/>
              </a:rPr>
              <a:t> 16:          more = </a:t>
            </a:r>
            <a:r>
              <a:rPr lang="en-US" altLang="el-GR" sz="1200" b="1" dirty="0">
                <a:latin typeface="Courier New" pitchFamily="49" charset="0"/>
              </a:rPr>
              <a:t>false</a:t>
            </a:r>
            <a:r>
              <a:rPr lang="en-US" altLang="el-GR" sz="1200" dirty="0">
                <a:latin typeface="Courier New" pitchFamily="49" charset="0"/>
              </a:rPr>
              <a:t>;</a:t>
            </a:r>
            <a:br>
              <a:rPr lang="en-US" altLang="el-GR" sz="1200" dirty="0">
                <a:latin typeface="Courier New" pitchFamily="49" charset="0"/>
              </a:rPr>
            </a:br>
            <a:r>
              <a:rPr lang="en-US" altLang="el-GR" sz="1200" dirty="0">
                <a:latin typeface="Courier New" pitchFamily="49" charset="0"/>
              </a:rPr>
              <a:t> 17:       </a:t>
            </a:r>
            <a:r>
              <a:rPr lang="en-US" altLang="el-GR" sz="1200" b="1" dirty="0">
                <a:latin typeface="Courier New" pitchFamily="49" charset="0"/>
              </a:rPr>
              <a:t>else</a:t>
            </a:r>
            <a:r>
              <a:rPr lang="en-US" altLang="el-GR" sz="1200" dirty="0">
                <a:latin typeface="Courier New" pitchFamily="49" charset="0"/>
              </a:rPr>
              <a:t/>
            </a:r>
            <a:br>
              <a:rPr lang="en-US" altLang="el-GR" sz="1200" dirty="0">
                <a:latin typeface="Courier New" pitchFamily="49" charset="0"/>
              </a:rPr>
            </a:br>
            <a:r>
              <a:rPr lang="en-US" altLang="el-GR" sz="1200" dirty="0">
                <a:latin typeface="Courier New" pitchFamily="49" charset="0"/>
              </a:rPr>
              <a:t> 18:          </a:t>
            </a:r>
            <a:r>
              <a:rPr lang="en-US" altLang="el-GR" sz="1200" dirty="0" err="1">
                <a:latin typeface="Courier New" pitchFamily="49" charset="0"/>
              </a:rPr>
              <a:t>salaries.</a:t>
            </a:r>
            <a:r>
              <a:rPr lang="en-US" altLang="el-GR" sz="1200" b="1" dirty="0" err="1">
                <a:latin typeface="Courier New" pitchFamily="49" charset="0"/>
              </a:rPr>
              <a:t>push_back</a:t>
            </a:r>
            <a:r>
              <a:rPr lang="en-US" altLang="el-GR" sz="1200" dirty="0">
                <a:latin typeface="Courier New" pitchFamily="49" charset="0"/>
              </a:rPr>
              <a:t>(s);</a:t>
            </a:r>
            <a:br>
              <a:rPr lang="en-US" altLang="el-GR" sz="1200" dirty="0">
                <a:latin typeface="Courier New" pitchFamily="49" charset="0"/>
              </a:rPr>
            </a:br>
            <a:r>
              <a:rPr lang="en-US" altLang="el-GR" sz="1200" dirty="0">
                <a:latin typeface="Courier New" pitchFamily="49" charset="0"/>
              </a:rPr>
              <a:t> 19:    }</a:t>
            </a:r>
            <a:br>
              <a:rPr lang="en-US" altLang="el-GR" sz="1200" dirty="0">
                <a:latin typeface="Courier New" pitchFamily="49" charset="0"/>
              </a:rPr>
            </a:br>
            <a:r>
              <a:rPr lang="en-US" altLang="el-GR" sz="1200" dirty="0">
                <a:latin typeface="Courier New" pitchFamily="49" charset="0"/>
              </a:rPr>
              <a:t> 20: </a:t>
            </a:r>
            <a:br>
              <a:rPr lang="en-US" altLang="el-GR" sz="1200" dirty="0">
                <a:latin typeface="Courier New" pitchFamily="49" charset="0"/>
              </a:rPr>
            </a:br>
            <a:r>
              <a:rPr lang="en-US" altLang="el-GR" sz="1200" dirty="0">
                <a:latin typeface="Courier New" pitchFamily="49" charset="0"/>
              </a:rPr>
              <a:t> 21:    double highest = salaries[0];</a:t>
            </a:r>
            <a:br>
              <a:rPr lang="en-US" altLang="el-GR" sz="1200" dirty="0">
                <a:latin typeface="Courier New" pitchFamily="49" charset="0"/>
              </a:rPr>
            </a:br>
            <a:r>
              <a:rPr lang="en-US" altLang="el-GR" sz="1200" dirty="0">
                <a:latin typeface="Courier New" pitchFamily="49" charset="0"/>
              </a:rPr>
              <a:t> 22:    </a:t>
            </a:r>
            <a:r>
              <a:rPr lang="en-US" altLang="el-GR" sz="1200" dirty="0" err="1">
                <a:latin typeface="Courier New" pitchFamily="49" charset="0"/>
              </a:rPr>
              <a:t>int</a:t>
            </a:r>
            <a:r>
              <a:rPr lang="en-US" altLang="el-GR" sz="1200" dirty="0">
                <a:latin typeface="Courier New" pitchFamily="49" charset="0"/>
              </a:rPr>
              <a:t> </a:t>
            </a:r>
            <a:r>
              <a:rPr lang="en-US" altLang="el-GR" sz="1200" dirty="0" err="1">
                <a:latin typeface="Courier New" pitchFamily="49" charset="0"/>
              </a:rPr>
              <a:t>i</a:t>
            </a:r>
            <a:r>
              <a:rPr lang="en-US" altLang="el-GR" sz="1200" dirty="0">
                <a:latin typeface="Courier New" pitchFamily="49" charset="0"/>
              </a:rPr>
              <a:t>;</a:t>
            </a:r>
            <a:br>
              <a:rPr lang="en-US" altLang="el-GR" sz="1200" dirty="0">
                <a:latin typeface="Courier New" pitchFamily="49" charset="0"/>
              </a:rPr>
            </a:br>
            <a:r>
              <a:rPr lang="en-US" altLang="el-GR" sz="1200" dirty="0">
                <a:latin typeface="Courier New" pitchFamily="49" charset="0"/>
              </a:rPr>
              <a:t> 23:    </a:t>
            </a:r>
            <a:r>
              <a:rPr lang="en-US" altLang="el-GR" sz="1200" b="1" dirty="0">
                <a:latin typeface="Courier New" pitchFamily="49" charset="0"/>
              </a:rPr>
              <a:t>for</a:t>
            </a:r>
            <a:r>
              <a:rPr lang="en-US" altLang="el-GR" sz="1200" dirty="0">
                <a:latin typeface="Courier New" pitchFamily="49" charset="0"/>
              </a:rPr>
              <a:t> (</a:t>
            </a:r>
            <a:r>
              <a:rPr lang="en-US" altLang="el-GR" sz="1200" dirty="0" err="1">
                <a:latin typeface="Courier New" pitchFamily="49" charset="0"/>
              </a:rPr>
              <a:t>i</a:t>
            </a:r>
            <a:r>
              <a:rPr lang="en-US" altLang="el-GR" sz="1200" dirty="0">
                <a:latin typeface="Courier New" pitchFamily="49" charset="0"/>
              </a:rPr>
              <a:t> = 1; </a:t>
            </a:r>
            <a:r>
              <a:rPr lang="en-US" altLang="el-GR" sz="1200" dirty="0" err="1">
                <a:latin typeface="Courier New" pitchFamily="49" charset="0"/>
              </a:rPr>
              <a:t>i</a:t>
            </a:r>
            <a:r>
              <a:rPr lang="en-US" altLang="el-GR" sz="1200" dirty="0">
                <a:latin typeface="Courier New" pitchFamily="49" charset="0"/>
              </a:rPr>
              <a:t> &lt; </a:t>
            </a:r>
            <a:r>
              <a:rPr lang="en-US" altLang="el-GR" sz="1200" dirty="0" err="1">
                <a:latin typeface="Courier New" pitchFamily="49" charset="0"/>
              </a:rPr>
              <a:t>salaries.</a:t>
            </a:r>
            <a:r>
              <a:rPr lang="en-US" altLang="el-GR" sz="1200" b="1" dirty="0" err="1">
                <a:latin typeface="Courier New" pitchFamily="49" charset="0"/>
              </a:rPr>
              <a:t>size</a:t>
            </a:r>
            <a:r>
              <a:rPr lang="en-US" altLang="el-GR" sz="1200" dirty="0">
                <a:latin typeface="Courier New" pitchFamily="49" charset="0"/>
              </a:rPr>
              <a:t>(); </a:t>
            </a:r>
            <a:r>
              <a:rPr lang="en-US" altLang="el-GR" sz="1200" dirty="0" err="1">
                <a:latin typeface="Courier New" pitchFamily="49" charset="0"/>
              </a:rPr>
              <a:t>i</a:t>
            </a:r>
            <a:r>
              <a:rPr lang="en-US" altLang="el-GR" sz="1200" dirty="0">
                <a:latin typeface="Courier New" pitchFamily="49" charset="0"/>
              </a:rPr>
              <a:t>++)</a:t>
            </a:r>
            <a:br>
              <a:rPr lang="en-US" altLang="el-GR" sz="1200" dirty="0">
                <a:latin typeface="Courier New" pitchFamily="49" charset="0"/>
              </a:rPr>
            </a:br>
            <a:r>
              <a:rPr lang="en-US" altLang="el-GR" sz="1200" dirty="0">
                <a:latin typeface="Courier New" pitchFamily="49" charset="0"/>
              </a:rPr>
              <a:t> 24:       </a:t>
            </a:r>
            <a:r>
              <a:rPr lang="en-US" altLang="el-GR" sz="1200" b="1" dirty="0">
                <a:latin typeface="Courier New" pitchFamily="49" charset="0"/>
              </a:rPr>
              <a:t>if</a:t>
            </a:r>
            <a:r>
              <a:rPr lang="en-US" altLang="el-GR" sz="1200" dirty="0">
                <a:latin typeface="Courier New" pitchFamily="49" charset="0"/>
              </a:rPr>
              <a:t> (salaries[</a:t>
            </a:r>
            <a:r>
              <a:rPr lang="en-US" altLang="el-GR" sz="1200" dirty="0" err="1">
                <a:latin typeface="Courier New" pitchFamily="49" charset="0"/>
              </a:rPr>
              <a:t>i</a:t>
            </a:r>
            <a:r>
              <a:rPr lang="en-US" altLang="el-GR" sz="1200" dirty="0">
                <a:latin typeface="Courier New" pitchFamily="49" charset="0"/>
              </a:rPr>
              <a:t>] &gt; highest)</a:t>
            </a:r>
            <a:br>
              <a:rPr lang="en-US" altLang="el-GR" sz="1200" dirty="0">
                <a:latin typeface="Courier New" pitchFamily="49" charset="0"/>
              </a:rPr>
            </a:br>
            <a:r>
              <a:rPr lang="en-US" altLang="el-GR" sz="1200" dirty="0">
                <a:latin typeface="Courier New" pitchFamily="49" charset="0"/>
              </a:rPr>
              <a:t> 25:          highest = salaries[</a:t>
            </a:r>
            <a:r>
              <a:rPr lang="en-US" altLang="el-GR" sz="1200" dirty="0" err="1">
                <a:latin typeface="Courier New" pitchFamily="49" charset="0"/>
              </a:rPr>
              <a:t>i</a:t>
            </a:r>
            <a:r>
              <a:rPr lang="en-US" altLang="el-GR" sz="1200" dirty="0">
                <a:latin typeface="Courier New" pitchFamily="49" charset="0"/>
              </a:rPr>
              <a:t>];</a:t>
            </a:r>
            <a:br>
              <a:rPr lang="en-US" altLang="el-GR" sz="1200" dirty="0">
                <a:latin typeface="Courier New" pitchFamily="49" charset="0"/>
              </a:rPr>
            </a:br>
            <a:r>
              <a:rPr lang="en-US" altLang="el-GR" sz="1200" dirty="0">
                <a:latin typeface="Courier New" pitchFamily="49" charset="0"/>
              </a:rPr>
              <a:t> 26: </a:t>
            </a:r>
            <a:br>
              <a:rPr lang="en-US" altLang="el-GR" sz="1200" dirty="0">
                <a:latin typeface="Courier New" pitchFamily="49" charset="0"/>
              </a:rPr>
            </a:br>
            <a:r>
              <a:rPr lang="en-US" altLang="el-GR" sz="1200" dirty="0">
                <a:latin typeface="Courier New" pitchFamily="49" charset="0"/>
              </a:rPr>
              <a:t> 27:    </a:t>
            </a:r>
            <a:r>
              <a:rPr lang="en-US" altLang="el-GR" sz="1200" b="1" dirty="0">
                <a:latin typeface="Courier New" pitchFamily="49" charset="0"/>
              </a:rPr>
              <a:t>for</a:t>
            </a:r>
            <a:r>
              <a:rPr lang="en-US" altLang="el-GR" sz="1200" dirty="0">
                <a:latin typeface="Courier New" pitchFamily="49" charset="0"/>
              </a:rPr>
              <a:t> (</a:t>
            </a:r>
            <a:r>
              <a:rPr lang="en-US" altLang="el-GR" sz="1200" dirty="0" err="1">
                <a:latin typeface="Courier New" pitchFamily="49" charset="0"/>
              </a:rPr>
              <a:t>i</a:t>
            </a:r>
            <a:r>
              <a:rPr lang="en-US" altLang="el-GR" sz="1200" dirty="0">
                <a:latin typeface="Courier New" pitchFamily="49" charset="0"/>
              </a:rPr>
              <a:t> = 0; </a:t>
            </a:r>
            <a:r>
              <a:rPr lang="en-US" altLang="el-GR" sz="1200" dirty="0" err="1">
                <a:latin typeface="Courier New" pitchFamily="49" charset="0"/>
              </a:rPr>
              <a:t>i</a:t>
            </a:r>
            <a:r>
              <a:rPr lang="en-US" altLang="el-GR" sz="1200" dirty="0">
                <a:latin typeface="Courier New" pitchFamily="49" charset="0"/>
              </a:rPr>
              <a:t> &lt; </a:t>
            </a:r>
            <a:r>
              <a:rPr lang="en-US" altLang="el-GR" sz="1200" dirty="0" err="1">
                <a:latin typeface="Courier New" pitchFamily="49" charset="0"/>
              </a:rPr>
              <a:t>salaries.</a:t>
            </a:r>
            <a:r>
              <a:rPr lang="en-US" altLang="el-GR" sz="1200" b="1" dirty="0" err="1">
                <a:latin typeface="Courier New" pitchFamily="49" charset="0"/>
              </a:rPr>
              <a:t>size</a:t>
            </a:r>
            <a:r>
              <a:rPr lang="en-US" altLang="el-GR" sz="1200" dirty="0">
                <a:latin typeface="Courier New" pitchFamily="49" charset="0"/>
              </a:rPr>
              <a:t>(); </a:t>
            </a:r>
            <a:r>
              <a:rPr lang="en-US" altLang="el-GR" sz="1200" dirty="0" err="1">
                <a:latin typeface="Courier New" pitchFamily="49" charset="0"/>
              </a:rPr>
              <a:t>i</a:t>
            </a:r>
            <a:r>
              <a:rPr lang="en-US" altLang="el-GR" sz="1200" dirty="0">
                <a:latin typeface="Courier New" pitchFamily="49" charset="0"/>
              </a:rPr>
              <a:t>++) {  </a:t>
            </a:r>
            <a:br>
              <a:rPr lang="en-US" altLang="el-GR" sz="1200" dirty="0">
                <a:latin typeface="Courier New" pitchFamily="49" charset="0"/>
              </a:rPr>
            </a:br>
            <a:r>
              <a:rPr lang="en-US" altLang="el-GR" sz="1200" dirty="0">
                <a:latin typeface="Courier New" pitchFamily="49" charset="0"/>
              </a:rPr>
              <a:t> 29:       </a:t>
            </a:r>
            <a:r>
              <a:rPr lang="en-US" altLang="el-GR" sz="1200" b="1" dirty="0">
                <a:latin typeface="Courier New" pitchFamily="49" charset="0"/>
              </a:rPr>
              <a:t>if</a:t>
            </a:r>
            <a:r>
              <a:rPr lang="en-US" altLang="el-GR" sz="1200" dirty="0">
                <a:latin typeface="Courier New" pitchFamily="49" charset="0"/>
              </a:rPr>
              <a:t> (salaries[</a:t>
            </a:r>
            <a:r>
              <a:rPr lang="en-US" altLang="el-GR" sz="1200" dirty="0" err="1">
                <a:latin typeface="Courier New" pitchFamily="49" charset="0"/>
              </a:rPr>
              <a:t>i</a:t>
            </a:r>
            <a:r>
              <a:rPr lang="en-US" altLang="el-GR" sz="1200" dirty="0">
                <a:latin typeface="Courier New" pitchFamily="49" charset="0"/>
              </a:rPr>
              <a:t>] == highest)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el-GR" sz="1200" dirty="0">
                <a:latin typeface="Courier New" pitchFamily="49" charset="0"/>
              </a:rPr>
              <a:t>	 30: 		</a:t>
            </a:r>
            <a:r>
              <a:rPr lang="en-US" altLang="el-GR" sz="1200" dirty="0" err="1">
                <a:latin typeface="Courier New" pitchFamily="49" charset="0"/>
              </a:rPr>
              <a:t>cout</a:t>
            </a:r>
            <a:r>
              <a:rPr lang="en-US" altLang="el-GR" sz="1200" dirty="0">
                <a:latin typeface="Courier New" pitchFamily="49" charset="0"/>
              </a:rPr>
              <a:t> &lt;&lt; "highest value =&gt; ";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el-GR" sz="1200" dirty="0">
                <a:latin typeface="Courier New" pitchFamily="49" charset="0"/>
              </a:rPr>
              <a:t>	 31: 		</a:t>
            </a:r>
            <a:r>
              <a:rPr lang="en-US" altLang="el-GR" sz="1200" dirty="0" err="1">
                <a:latin typeface="Courier New" pitchFamily="49" charset="0"/>
              </a:rPr>
              <a:t>cout</a:t>
            </a:r>
            <a:r>
              <a:rPr lang="en-US" altLang="el-GR" sz="1200" dirty="0">
                <a:latin typeface="Courier New" pitchFamily="49" charset="0"/>
              </a:rPr>
              <a:t> &lt;&lt; salaries[</a:t>
            </a:r>
            <a:r>
              <a:rPr lang="en-US" altLang="el-GR" sz="1200" dirty="0" err="1">
                <a:latin typeface="Courier New" pitchFamily="49" charset="0"/>
              </a:rPr>
              <a:t>i</a:t>
            </a:r>
            <a:r>
              <a:rPr lang="en-US" altLang="el-GR" sz="1200" dirty="0">
                <a:latin typeface="Courier New" pitchFamily="49" charset="0"/>
              </a:rPr>
              <a:t>] &lt;&lt; "\n";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el-GR" sz="1200" dirty="0">
                <a:latin typeface="Courier New" pitchFamily="49" charset="0"/>
              </a:rPr>
              <a:t>	 32: 	  }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el-GR" sz="1200" dirty="0">
                <a:latin typeface="Courier New" pitchFamily="49" charset="0"/>
              </a:rPr>
              <a:t>	 34: 	  </a:t>
            </a:r>
            <a:r>
              <a:rPr lang="en-US" altLang="el-GR" sz="1200" b="1" dirty="0">
                <a:latin typeface="Courier New" pitchFamily="49" charset="0"/>
              </a:rPr>
              <a:t>return</a:t>
            </a:r>
            <a:r>
              <a:rPr lang="en-US" altLang="el-GR" sz="1200" dirty="0">
                <a:latin typeface="Courier New" pitchFamily="49" charset="0"/>
              </a:rPr>
              <a:t> 0;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el-GR" sz="1200" dirty="0">
                <a:latin typeface="Courier New" pitchFamily="49" charset="0"/>
              </a:rPr>
              <a:t>	 35: </a:t>
            </a:r>
            <a:r>
              <a:rPr lang="en-US" altLang="el-GR" sz="1200" dirty="0" smtClean="0">
                <a:latin typeface="Courier New" pitchFamily="49" charset="0"/>
              </a:rPr>
              <a:t>}</a:t>
            </a:r>
            <a:endParaRPr lang="en-US" altLang="el-GR" sz="1200" dirty="0">
              <a:latin typeface="Courier New" pitchFamily="49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A652A-E542-4110-8A3F-B0816E294350}" type="slidenum">
              <a:rPr lang="en-US" altLang="el-GR"/>
              <a:pPr/>
              <a:t>62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4110877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865188"/>
          </a:xfrm>
        </p:spPr>
        <p:txBody>
          <a:bodyPr>
            <a:normAutofit fontScale="90000"/>
          </a:bodyPr>
          <a:lstStyle/>
          <a:p>
            <a:r>
              <a:rPr lang="en-US" altLang="el-GR" sz="3200" b="1"/>
              <a:t>Vector Parameters and Return Values (Vector Parameters)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71600"/>
            <a:ext cx="8229600" cy="5257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l-GR" sz="1800" dirty="0"/>
              <a:t>Functions and procedures often have vector parameters.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altLang="el-GR" sz="9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el-GR" sz="1800" dirty="0"/>
              <a:t>	</a:t>
            </a:r>
            <a:r>
              <a:rPr lang="en-US" altLang="el-GR" sz="1800" u="sng" dirty="0"/>
              <a:t>Example</a:t>
            </a:r>
            <a:r>
              <a:rPr lang="en-US" altLang="el-GR" sz="1800" dirty="0"/>
              <a:t>: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el-GR" sz="1800" dirty="0"/>
              <a:t>		</a:t>
            </a:r>
            <a:r>
              <a:rPr lang="en-US" altLang="el-GR" sz="1800" dirty="0">
                <a:latin typeface="Courier New" pitchFamily="49" charset="0"/>
              </a:rPr>
              <a:t>double average(vector&lt;double&gt; v)  {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el-GR" sz="1800" dirty="0">
                <a:latin typeface="Courier New" pitchFamily="49" charset="0"/>
              </a:rPr>
              <a:t>		   if (</a:t>
            </a:r>
            <a:r>
              <a:rPr lang="en-US" altLang="el-GR" sz="1800" dirty="0" err="1">
                <a:latin typeface="Courier New" pitchFamily="49" charset="0"/>
              </a:rPr>
              <a:t>v.size</a:t>
            </a:r>
            <a:r>
              <a:rPr lang="en-US" altLang="el-GR" sz="1800" dirty="0">
                <a:latin typeface="Courier New" pitchFamily="49" charset="0"/>
              </a:rPr>
              <a:t>() == 0) return 0;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el-GR" sz="1800" dirty="0">
                <a:latin typeface="Courier New" pitchFamily="49" charset="0"/>
              </a:rPr>
              <a:t>		   double sum = 0;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el-GR" sz="1800" dirty="0">
                <a:latin typeface="Courier New" pitchFamily="49" charset="0"/>
              </a:rPr>
              <a:t>		   for (</a:t>
            </a:r>
            <a:r>
              <a:rPr lang="en-US" altLang="el-GR" sz="1800" dirty="0" err="1">
                <a:latin typeface="Courier New" pitchFamily="49" charset="0"/>
              </a:rPr>
              <a:t>int</a:t>
            </a:r>
            <a:r>
              <a:rPr lang="en-US" altLang="el-GR" sz="1800" dirty="0">
                <a:latin typeface="Courier New" pitchFamily="49" charset="0"/>
              </a:rPr>
              <a:t> </a:t>
            </a:r>
            <a:r>
              <a:rPr lang="en-US" altLang="el-GR" sz="1800" dirty="0" err="1">
                <a:latin typeface="Courier New" pitchFamily="49" charset="0"/>
              </a:rPr>
              <a:t>i</a:t>
            </a:r>
            <a:r>
              <a:rPr lang="en-US" altLang="el-GR" sz="1800" dirty="0">
                <a:latin typeface="Courier New" pitchFamily="49" charset="0"/>
              </a:rPr>
              <a:t> = 0; </a:t>
            </a:r>
            <a:r>
              <a:rPr lang="en-US" altLang="el-GR" sz="1800" dirty="0" err="1">
                <a:latin typeface="Courier New" pitchFamily="49" charset="0"/>
              </a:rPr>
              <a:t>i</a:t>
            </a:r>
            <a:r>
              <a:rPr lang="en-US" altLang="el-GR" sz="1800" dirty="0">
                <a:latin typeface="Courier New" pitchFamily="49" charset="0"/>
              </a:rPr>
              <a:t> &lt; </a:t>
            </a:r>
            <a:r>
              <a:rPr lang="en-US" altLang="el-GR" sz="1800" dirty="0" err="1">
                <a:latin typeface="Courier New" pitchFamily="49" charset="0"/>
              </a:rPr>
              <a:t>v.size</a:t>
            </a:r>
            <a:r>
              <a:rPr lang="en-US" altLang="el-GR" sz="1800" dirty="0">
                <a:latin typeface="Courier New" pitchFamily="49" charset="0"/>
              </a:rPr>
              <a:t>(); </a:t>
            </a:r>
            <a:r>
              <a:rPr lang="en-US" altLang="el-GR" sz="1800" dirty="0" err="1">
                <a:latin typeface="Courier New" pitchFamily="49" charset="0"/>
              </a:rPr>
              <a:t>i</a:t>
            </a:r>
            <a:r>
              <a:rPr lang="en-US" altLang="el-GR" sz="1800" dirty="0">
                <a:latin typeface="Courier New" pitchFamily="49" charset="0"/>
              </a:rPr>
              <a:t>++)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el-GR" sz="1800" dirty="0">
                <a:latin typeface="Courier New" pitchFamily="49" charset="0"/>
              </a:rPr>
              <a:t>		        sum = sum + v[</a:t>
            </a:r>
            <a:r>
              <a:rPr lang="en-US" altLang="el-GR" sz="1800" dirty="0" err="1">
                <a:latin typeface="Courier New" pitchFamily="49" charset="0"/>
              </a:rPr>
              <a:t>i</a:t>
            </a:r>
            <a:r>
              <a:rPr lang="en-US" altLang="el-GR" sz="1800" dirty="0">
                <a:latin typeface="Courier New" pitchFamily="49" charset="0"/>
              </a:rPr>
              <a:t>];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el-GR" sz="1800" dirty="0">
                <a:latin typeface="Courier New" pitchFamily="49" charset="0"/>
              </a:rPr>
              <a:t>		   return sum / </a:t>
            </a:r>
            <a:r>
              <a:rPr lang="en-US" altLang="el-GR" sz="1800" dirty="0" err="1">
                <a:latin typeface="Courier New" pitchFamily="49" charset="0"/>
              </a:rPr>
              <a:t>v.size</a:t>
            </a:r>
            <a:r>
              <a:rPr lang="en-US" altLang="el-GR" sz="1800" dirty="0">
                <a:latin typeface="Courier New" pitchFamily="49" charset="0"/>
              </a:rPr>
              <a:t>();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el-GR" sz="1800" dirty="0">
                <a:latin typeface="Courier New" pitchFamily="49" charset="0"/>
              </a:rPr>
              <a:t>		}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altLang="el-GR" sz="800" dirty="0">
              <a:latin typeface="Courier New" pitchFamily="49" charset="0"/>
            </a:endParaRPr>
          </a:p>
          <a:p>
            <a:pPr>
              <a:lnSpc>
                <a:spcPct val="80000"/>
              </a:lnSpc>
            </a:pPr>
            <a:r>
              <a:rPr lang="en-US" altLang="el-GR" sz="1800" dirty="0"/>
              <a:t>A vector can be passed by value or by reference.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altLang="el-GR" sz="800" dirty="0"/>
          </a:p>
          <a:p>
            <a:pPr>
              <a:lnSpc>
                <a:spcPct val="80000"/>
              </a:lnSpc>
            </a:pPr>
            <a:r>
              <a:rPr lang="en-US" altLang="el-GR" sz="1800" dirty="0"/>
              <a:t>Pass by reference is used for modifying individual elements of the vector.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altLang="el-GR" sz="8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el-GR" sz="1800" dirty="0"/>
              <a:t>	</a:t>
            </a:r>
            <a:r>
              <a:rPr lang="en-US" altLang="el-GR" sz="1800" u="sng" dirty="0"/>
              <a:t>Example</a:t>
            </a:r>
            <a:r>
              <a:rPr lang="en-US" altLang="el-GR" sz="1800" dirty="0"/>
              <a:t>: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el-GR" sz="1800" dirty="0"/>
              <a:t>		</a:t>
            </a:r>
            <a:r>
              <a:rPr lang="en-US" altLang="el-GR" sz="1800" dirty="0">
                <a:latin typeface="Courier New" pitchFamily="49" charset="0"/>
              </a:rPr>
              <a:t>void </a:t>
            </a:r>
            <a:r>
              <a:rPr lang="en-US" altLang="el-GR" sz="1800" dirty="0" err="1">
                <a:latin typeface="Courier New" pitchFamily="49" charset="0"/>
              </a:rPr>
              <a:t>raise_by_percent</a:t>
            </a:r>
            <a:r>
              <a:rPr lang="en-US" altLang="el-GR" sz="1800" dirty="0">
                <a:latin typeface="Courier New" pitchFamily="49" charset="0"/>
              </a:rPr>
              <a:t>(vector&lt;double&gt;&amp; v, double p){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el-GR" sz="1800" dirty="0">
                <a:latin typeface="Courier New" pitchFamily="49" charset="0"/>
              </a:rPr>
              <a:t>		    for (</a:t>
            </a:r>
            <a:r>
              <a:rPr lang="en-US" altLang="el-GR" sz="1800" dirty="0" err="1">
                <a:latin typeface="Courier New" pitchFamily="49" charset="0"/>
              </a:rPr>
              <a:t>int</a:t>
            </a:r>
            <a:r>
              <a:rPr lang="en-US" altLang="el-GR" sz="1800" dirty="0">
                <a:latin typeface="Courier New" pitchFamily="49" charset="0"/>
              </a:rPr>
              <a:t> </a:t>
            </a:r>
            <a:r>
              <a:rPr lang="en-US" altLang="el-GR" sz="1800" dirty="0" err="1">
                <a:latin typeface="Courier New" pitchFamily="49" charset="0"/>
              </a:rPr>
              <a:t>i</a:t>
            </a:r>
            <a:r>
              <a:rPr lang="en-US" altLang="el-GR" sz="1800" dirty="0">
                <a:latin typeface="Courier New" pitchFamily="49" charset="0"/>
              </a:rPr>
              <a:t> = 0; </a:t>
            </a:r>
            <a:r>
              <a:rPr lang="en-US" altLang="el-GR" sz="1800" dirty="0" err="1">
                <a:latin typeface="Courier New" pitchFamily="49" charset="0"/>
              </a:rPr>
              <a:t>i</a:t>
            </a:r>
            <a:r>
              <a:rPr lang="en-US" altLang="el-GR" sz="1800" dirty="0">
                <a:latin typeface="Courier New" pitchFamily="49" charset="0"/>
              </a:rPr>
              <a:t> &lt; </a:t>
            </a:r>
            <a:r>
              <a:rPr lang="en-US" altLang="el-GR" sz="1800" dirty="0" err="1">
                <a:latin typeface="Courier New" pitchFamily="49" charset="0"/>
              </a:rPr>
              <a:t>v.size</a:t>
            </a:r>
            <a:r>
              <a:rPr lang="en-US" altLang="el-GR" sz="1800" dirty="0">
                <a:latin typeface="Courier New" pitchFamily="49" charset="0"/>
              </a:rPr>
              <a:t>(); </a:t>
            </a:r>
            <a:r>
              <a:rPr lang="en-US" altLang="el-GR" sz="1800" dirty="0" err="1">
                <a:latin typeface="Courier New" pitchFamily="49" charset="0"/>
              </a:rPr>
              <a:t>i</a:t>
            </a:r>
            <a:r>
              <a:rPr lang="en-US" altLang="el-GR" sz="1800" dirty="0">
                <a:latin typeface="Courier New" pitchFamily="49" charset="0"/>
              </a:rPr>
              <a:t>++)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el-GR" sz="1800" dirty="0">
                <a:latin typeface="Courier New" pitchFamily="49" charset="0"/>
              </a:rPr>
              <a:t>			  v[</a:t>
            </a:r>
            <a:r>
              <a:rPr lang="en-US" altLang="el-GR" sz="1800" dirty="0" err="1">
                <a:latin typeface="Courier New" pitchFamily="49" charset="0"/>
              </a:rPr>
              <a:t>i</a:t>
            </a:r>
            <a:r>
              <a:rPr lang="en-US" altLang="el-GR" sz="1800" dirty="0">
                <a:latin typeface="Courier New" pitchFamily="49" charset="0"/>
              </a:rPr>
              <a:t>] =v[</a:t>
            </a:r>
            <a:r>
              <a:rPr lang="en-US" altLang="el-GR" sz="1800" dirty="0" err="1">
                <a:latin typeface="Courier New" pitchFamily="49" charset="0"/>
              </a:rPr>
              <a:t>i</a:t>
            </a:r>
            <a:r>
              <a:rPr lang="en-US" altLang="el-GR" sz="1800" dirty="0">
                <a:latin typeface="Courier New" pitchFamily="49" charset="0"/>
              </a:rPr>
              <a:t>] * (1 + p / 100);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el-GR" sz="1800" dirty="0">
                <a:latin typeface="Courier New" pitchFamily="49" charset="0"/>
              </a:rPr>
              <a:t>		} </a:t>
            </a:r>
          </a:p>
          <a:p>
            <a:pPr>
              <a:lnSpc>
                <a:spcPct val="80000"/>
              </a:lnSpc>
            </a:pPr>
            <a:endParaRPr lang="en-US" altLang="el-GR" sz="1800" dirty="0">
              <a:latin typeface="Courier New" pitchFamily="49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EE4CD-06A7-4970-8458-1AFF3D039E9D}" type="slidenum">
              <a:rPr lang="en-US" altLang="el-GR"/>
              <a:pPr/>
              <a:t>63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561507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l-GR" sz="4000"/>
              <a:t>Vector Parameters and Return Values (Return Values) 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/>
          <a:lstStyle/>
          <a:p>
            <a:r>
              <a:rPr lang="en-US" altLang="el-GR" sz="2800"/>
              <a:t>A function can return a vector. </a:t>
            </a:r>
          </a:p>
          <a:p>
            <a:r>
              <a:rPr lang="en-US" altLang="el-GR" sz="2800"/>
              <a:t>Here is a function that collects all values that fall within a certain range. </a:t>
            </a:r>
          </a:p>
          <a:p>
            <a:pPr>
              <a:buFont typeface="Wingdings" pitchFamily="2" charset="2"/>
              <a:buNone/>
            </a:pPr>
            <a:endParaRPr lang="en-US" altLang="el-GR" sz="1000"/>
          </a:p>
          <a:p>
            <a:pPr>
              <a:buFont typeface="Wingdings" pitchFamily="2" charset="2"/>
              <a:buNone/>
            </a:pPr>
            <a:r>
              <a:rPr lang="en-US" altLang="el-GR" sz="2000">
                <a:latin typeface="Courier New" pitchFamily="49" charset="0"/>
              </a:rPr>
              <a:t>	vector&lt;double&gt; between(vector&lt;double&gt; v, </a:t>
            </a:r>
            <a:br>
              <a:rPr lang="en-US" altLang="el-GR" sz="2000">
                <a:latin typeface="Courier New" pitchFamily="49" charset="0"/>
              </a:rPr>
            </a:br>
            <a:r>
              <a:rPr lang="en-US" altLang="el-GR" sz="2000">
                <a:latin typeface="Courier New" pitchFamily="49" charset="0"/>
              </a:rPr>
              <a:t>    			 double low, double high){</a:t>
            </a:r>
            <a:br>
              <a:rPr lang="en-US" altLang="el-GR" sz="2000">
                <a:latin typeface="Courier New" pitchFamily="49" charset="0"/>
              </a:rPr>
            </a:br>
            <a:r>
              <a:rPr lang="en-US" altLang="el-GR" sz="2000">
                <a:latin typeface="Courier New" pitchFamily="49" charset="0"/>
              </a:rPr>
              <a:t>    vector&lt;double&gt; result;</a:t>
            </a:r>
            <a:br>
              <a:rPr lang="en-US" altLang="el-GR" sz="2000">
                <a:latin typeface="Courier New" pitchFamily="49" charset="0"/>
              </a:rPr>
            </a:br>
            <a:r>
              <a:rPr lang="en-US" altLang="el-GR" sz="2000">
                <a:latin typeface="Courier New" pitchFamily="49" charset="0"/>
              </a:rPr>
              <a:t>    for (int i = 0; i &lt; v.size(); i++)</a:t>
            </a:r>
            <a:br>
              <a:rPr lang="en-US" altLang="el-GR" sz="2000">
                <a:latin typeface="Courier New" pitchFamily="49" charset="0"/>
              </a:rPr>
            </a:br>
            <a:r>
              <a:rPr lang="en-US" altLang="el-GR" sz="2000">
                <a:latin typeface="Courier New" pitchFamily="49" charset="0"/>
              </a:rPr>
              <a:t>       if (low &lt;= v[i] &amp;&amp; v[i] &lt;= high)</a:t>
            </a:r>
            <a:br>
              <a:rPr lang="en-US" altLang="el-GR" sz="2000">
                <a:latin typeface="Courier New" pitchFamily="49" charset="0"/>
              </a:rPr>
            </a:br>
            <a:r>
              <a:rPr lang="en-US" altLang="el-GR" sz="2000">
                <a:latin typeface="Courier New" pitchFamily="49" charset="0"/>
              </a:rPr>
              <a:t>          result.push_back(v[i]);</a:t>
            </a:r>
            <a:br>
              <a:rPr lang="en-US" altLang="el-GR" sz="2000">
                <a:latin typeface="Courier New" pitchFamily="49" charset="0"/>
              </a:rPr>
            </a:br>
            <a:r>
              <a:rPr lang="en-US" altLang="el-GR" sz="2000">
                <a:latin typeface="Courier New" pitchFamily="49" charset="0"/>
              </a:rPr>
              <a:t>    return result;</a:t>
            </a:r>
            <a:br>
              <a:rPr lang="en-US" altLang="el-GR" sz="2000">
                <a:latin typeface="Courier New" pitchFamily="49" charset="0"/>
              </a:rPr>
            </a:br>
            <a:r>
              <a:rPr lang="en-US" altLang="el-GR" sz="2000">
                <a:latin typeface="Courier New" pitchFamily="49" charset="0"/>
              </a:rPr>
              <a:t>}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B6CAF-5A5B-4F37-AA5B-3F8980AB5495}" type="slidenum">
              <a:rPr lang="en-US" altLang="el-GR"/>
              <a:pPr/>
              <a:t>64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788237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788988"/>
          </a:xfrm>
        </p:spPr>
        <p:txBody>
          <a:bodyPr>
            <a:normAutofit fontScale="90000"/>
          </a:bodyPr>
          <a:lstStyle/>
          <a:p>
            <a:r>
              <a:rPr lang="en-US" altLang="el-GR" sz="3600" b="1"/>
              <a:t>Vector Parameters and Return Values (matches.cpp)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229600" cy="510540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el-GR" sz="2000"/>
              <a:t>	  </a:t>
            </a:r>
            <a:r>
              <a:rPr lang="en-US" altLang="el-GR" sz="2000">
                <a:latin typeface="Courier New" pitchFamily="49" charset="0"/>
              </a:rPr>
              <a:t>25: int </a:t>
            </a:r>
            <a:r>
              <a:rPr lang="en-US" altLang="el-GR" sz="2000" b="1">
                <a:latin typeface="Courier New" pitchFamily="49" charset="0"/>
              </a:rPr>
              <a:t>main</a:t>
            </a:r>
            <a:r>
              <a:rPr lang="en-US" altLang="el-GR" sz="2000">
                <a:latin typeface="Courier New" pitchFamily="49" charset="0"/>
              </a:rPr>
              <a:t>() {  </a:t>
            </a:r>
            <a:br>
              <a:rPr lang="en-US" altLang="el-GR" sz="2000">
                <a:latin typeface="Courier New" pitchFamily="49" charset="0"/>
              </a:rPr>
            </a:br>
            <a:r>
              <a:rPr lang="en-US" altLang="el-GR" sz="2000">
                <a:latin typeface="Courier New" pitchFamily="49" charset="0"/>
              </a:rPr>
              <a:t> 27:    vector&lt;double&gt; </a:t>
            </a:r>
            <a:r>
              <a:rPr lang="en-US" altLang="el-GR" sz="2000" b="1">
                <a:latin typeface="Courier New" pitchFamily="49" charset="0"/>
              </a:rPr>
              <a:t>salaries</a:t>
            </a:r>
            <a:r>
              <a:rPr lang="en-US" altLang="el-GR" sz="2000">
                <a:latin typeface="Courier New" pitchFamily="49" charset="0"/>
              </a:rPr>
              <a:t>(5);</a:t>
            </a:r>
            <a:br>
              <a:rPr lang="en-US" altLang="el-GR" sz="2000">
                <a:latin typeface="Courier New" pitchFamily="49" charset="0"/>
              </a:rPr>
            </a:br>
            <a:r>
              <a:rPr lang="en-US" altLang="el-GR" sz="2000">
                <a:latin typeface="Courier New" pitchFamily="49" charset="0"/>
              </a:rPr>
              <a:t> 28:    salaries[0] = 35000.0;</a:t>
            </a:r>
            <a:br>
              <a:rPr lang="en-US" altLang="el-GR" sz="2000">
                <a:latin typeface="Courier New" pitchFamily="49" charset="0"/>
              </a:rPr>
            </a:br>
            <a:r>
              <a:rPr lang="en-US" altLang="el-GR" sz="2000">
                <a:latin typeface="Courier New" pitchFamily="49" charset="0"/>
              </a:rPr>
              <a:t> 29:    salaries[1] = 63000.0;</a:t>
            </a:r>
            <a:br>
              <a:rPr lang="en-US" altLang="el-GR" sz="2000">
                <a:latin typeface="Courier New" pitchFamily="49" charset="0"/>
              </a:rPr>
            </a:br>
            <a:r>
              <a:rPr lang="en-US" altLang="el-GR" sz="2000">
                <a:latin typeface="Courier New" pitchFamily="49" charset="0"/>
              </a:rPr>
              <a:t> 30:    salaries[2] = 48000.0;</a:t>
            </a:r>
            <a:br>
              <a:rPr lang="en-US" altLang="el-GR" sz="2000">
                <a:latin typeface="Courier New" pitchFamily="49" charset="0"/>
              </a:rPr>
            </a:br>
            <a:r>
              <a:rPr lang="en-US" altLang="el-GR" sz="2000">
                <a:latin typeface="Courier New" pitchFamily="49" charset="0"/>
              </a:rPr>
              <a:t> 31:    salaries[3] = 78000.0;</a:t>
            </a:r>
            <a:br>
              <a:rPr lang="en-US" altLang="el-GR" sz="2000">
                <a:latin typeface="Courier New" pitchFamily="49" charset="0"/>
              </a:rPr>
            </a:br>
            <a:r>
              <a:rPr lang="en-US" altLang="el-GR" sz="2000">
                <a:latin typeface="Courier New" pitchFamily="49" charset="0"/>
              </a:rPr>
              <a:t> 32:    salaries[4] = 51500.0;</a:t>
            </a:r>
            <a:br>
              <a:rPr lang="en-US" altLang="el-GR" sz="2000">
                <a:latin typeface="Courier New" pitchFamily="49" charset="0"/>
              </a:rPr>
            </a:br>
            <a:r>
              <a:rPr lang="en-US" altLang="el-GR" sz="2000">
                <a:latin typeface="Courier New" pitchFamily="49" charset="0"/>
              </a:rPr>
              <a:t> 33: </a:t>
            </a:r>
            <a:br>
              <a:rPr lang="en-US" altLang="el-GR" sz="2000">
                <a:latin typeface="Courier New" pitchFamily="49" charset="0"/>
              </a:rPr>
            </a:br>
            <a:r>
              <a:rPr lang="en-US" altLang="el-GR" sz="2000">
                <a:latin typeface="Courier New" pitchFamily="49" charset="0"/>
              </a:rPr>
              <a:t> 34:    vector&lt;int&gt; matches = 		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el-GR" sz="2000" b="1">
                <a:latin typeface="Courier New" pitchFamily="49" charset="0"/>
              </a:rPr>
              <a:t>			find_all_between</a:t>
            </a:r>
            <a:r>
              <a:rPr lang="en-US" altLang="el-GR" sz="2000">
                <a:latin typeface="Courier New" pitchFamily="49" charset="0"/>
              </a:rPr>
              <a:t>(salaries, 45000.0,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el-GR" sz="2000">
                <a:latin typeface="Courier New" pitchFamily="49" charset="0"/>
              </a:rPr>
              <a:t>					     65000.0);</a:t>
            </a:r>
            <a:br>
              <a:rPr lang="en-US" altLang="el-GR" sz="2000">
                <a:latin typeface="Courier New" pitchFamily="49" charset="0"/>
              </a:rPr>
            </a:br>
            <a:r>
              <a:rPr lang="en-US" altLang="el-GR" sz="2000">
                <a:latin typeface="Courier New" pitchFamily="49" charset="0"/>
              </a:rPr>
              <a:t> 36: </a:t>
            </a:r>
            <a:br>
              <a:rPr lang="en-US" altLang="el-GR" sz="2000">
                <a:latin typeface="Courier New" pitchFamily="49" charset="0"/>
              </a:rPr>
            </a:br>
            <a:r>
              <a:rPr lang="en-US" altLang="el-GR" sz="2000">
                <a:latin typeface="Courier New" pitchFamily="49" charset="0"/>
              </a:rPr>
              <a:t> 37:    </a:t>
            </a:r>
            <a:r>
              <a:rPr lang="en-US" altLang="el-GR" sz="2000" b="1">
                <a:latin typeface="Courier New" pitchFamily="49" charset="0"/>
              </a:rPr>
              <a:t>for</a:t>
            </a:r>
            <a:r>
              <a:rPr lang="en-US" altLang="el-GR" sz="2000">
                <a:latin typeface="Courier New" pitchFamily="49" charset="0"/>
              </a:rPr>
              <a:t> (int j = 0; j &lt; matches.</a:t>
            </a:r>
            <a:r>
              <a:rPr lang="en-US" altLang="el-GR" sz="2000" b="1">
                <a:latin typeface="Courier New" pitchFamily="49" charset="0"/>
              </a:rPr>
              <a:t>size</a:t>
            </a:r>
            <a:r>
              <a:rPr lang="en-US" altLang="el-GR" sz="2000">
                <a:latin typeface="Courier New" pitchFamily="49" charset="0"/>
              </a:rPr>
              <a:t>(); j++)</a:t>
            </a:r>
            <a:br>
              <a:rPr lang="en-US" altLang="el-GR" sz="2000">
                <a:latin typeface="Courier New" pitchFamily="49" charset="0"/>
              </a:rPr>
            </a:br>
            <a:r>
              <a:rPr lang="en-US" altLang="el-GR" sz="2000">
                <a:latin typeface="Courier New" pitchFamily="49" charset="0"/>
              </a:rPr>
              <a:t> 38:       cout &lt;&lt; salaries[matches[j]] &lt;&lt; "\n";</a:t>
            </a:r>
            <a:br>
              <a:rPr lang="en-US" altLang="el-GR" sz="2000">
                <a:latin typeface="Courier New" pitchFamily="49" charset="0"/>
              </a:rPr>
            </a:br>
            <a:r>
              <a:rPr lang="en-US" altLang="el-GR" sz="2000">
                <a:latin typeface="Courier New" pitchFamily="49" charset="0"/>
              </a:rPr>
              <a:t> 39:    </a:t>
            </a:r>
            <a:r>
              <a:rPr lang="en-US" altLang="el-GR" sz="2000" b="1">
                <a:latin typeface="Courier New" pitchFamily="49" charset="0"/>
              </a:rPr>
              <a:t>return</a:t>
            </a:r>
            <a:r>
              <a:rPr lang="en-US" altLang="el-GR" sz="2000">
                <a:latin typeface="Courier New" pitchFamily="49" charset="0"/>
              </a:rPr>
              <a:t> 0;</a:t>
            </a:r>
            <a:br>
              <a:rPr lang="en-US" altLang="el-GR" sz="2000">
                <a:latin typeface="Courier New" pitchFamily="49" charset="0"/>
              </a:rPr>
            </a:br>
            <a:r>
              <a:rPr lang="en-US" altLang="el-GR" sz="2000">
                <a:latin typeface="Courier New" pitchFamily="49" charset="0"/>
              </a:rPr>
              <a:t> 40: }</a:t>
            </a:r>
            <a:br>
              <a:rPr lang="en-US" altLang="el-GR" sz="2000">
                <a:latin typeface="Courier New" pitchFamily="49" charset="0"/>
              </a:rPr>
            </a:br>
            <a:r>
              <a:rPr lang="en-US" altLang="el-GR" sz="2000">
                <a:latin typeface="Courier New" pitchFamily="49" charset="0"/>
              </a:rPr>
              <a:t> 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CDD4B-D41E-40AD-8D4D-C8B6B9C9E3CE}" type="slidenum">
              <a:rPr lang="en-US" altLang="el-GR"/>
              <a:pPr/>
              <a:t>65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919476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88987"/>
          </a:xfrm>
        </p:spPr>
        <p:txBody>
          <a:bodyPr>
            <a:normAutofit fontScale="90000"/>
          </a:bodyPr>
          <a:lstStyle/>
          <a:p>
            <a:r>
              <a:rPr lang="en-US" altLang="el-GR" sz="3600"/>
              <a:t>Vector Parameters and Return Values (Return Values) (cont.)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/>
          <a:lstStyle/>
          <a:p>
            <a:r>
              <a:rPr lang="en-US" altLang="el-GR" sz="2800"/>
              <a:t>Here is a function that collects the positions of all matching values in a vector of integers. </a:t>
            </a:r>
          </a:p>
          <a:p>
            <a:pPr>
              <a:buFont typeface="Wingdings" pitchFamily="2" charset="2"/>
              <a:buNone/>
            </a:pPr>
            <a:r>
              <a:rPr lang="en-US" altLang="el-GR" sz="2800"/>
              <a:t>	</a:t>
            </a:r>
            <a:r>
              <a:rPr lang="en-US" altLang="el-GR" sz="2000">
                <a:latin typeface="Courier New" pitchFamily="49" charset="0"/>
              </a:rPr>
              <a:t>vector&lt;int&gt; find_all_between(vector&lt;double&gt; v,</a:t>
            </a:r>
            <a:br>
              <a:rPr lang="en-US" altLang="el-GR" sz="2000">
                <a:latin typeface="Courier New" pitchFamily="49" charset="0"/>
              </a:rPr>
            </a:br>
            <a:r>
              <a:rPr lang="en-US" altLang="el-GR" sz="2000">
                <a:latin typeface="Courier New" pitchFamily="49" charset="0"/>
              </a:rPr>
              <a:t>    		double low, double high){</a:t>
            </a:r>
            <a:br>
              <a:rPr lang="en-US" altLang="el-GR" sz="2000">
                <a:latin typeface="Courier New" pitchFamily="49" charset="0"/>
              </a:rPr>
            </a:br>
            <a:r>
              <a:rPr lang="en-US" altLang="el-GR" sz="2000">
                <a:latin typeface="Courier New" pitchFamily="49" charset="0"/>
              </a:rPr>
              <a:t>    vector&lt;int&gt; pos;</a:t>
            </a:r>
            <a:br>
              <a:rPr lang="en-US" altLang="el-GR" sz="2000">
                <a:latin typeface="Courier New" pitchFamily="49" charset="0"/>
              </a:rPr>
            </a:br>
            <a:r>
              <a:rPr lang="en-US" altLang="el-GR" sz="2000">
                <a:latin typeface="Courier New" pitchFamily="49" charset="0"/>
              </a:rPr>
              <a:t>    for (int i = 0; i &lt; v.size(); i++) {</a:t>
            </a:r>
            <a:br>
              <a:rPr lang="en-US" altLang="el-GR" sz="2000">
                <a:latin typeface="Courier New" pitchFamily="49" charset="0"/>
              </a:rPr>
            </a:br>
            <a:r>
              <a:rPr lang="en-US" altLang="el-GR" sz="2000">
                <a:latin typeface="Courier New" pitchFamily="49" charset="0"/>
              </a:rPr>
              <a:t>       if (low &lt;= v[i] &amp;&amp; v[i] &lt;= high)</a:t>
            </a:r>
            <a:br>
              <a:rPr lang="en-US" altLang="el-GR" sz="2000">
                <a:latin typeface="Courier New" pitchFamily="49" charset="0"/>
              </a:rPr>
            </a:br>
            <a:r>
              <a:rPr lang="en-US" altLang="el-GR" sz="2000">
                <a:latin typeface="Courier New" pitchFamily="49" charset="0"/>
              </a:rPr>
              <a:t>          pos.push_back(i);</a:t>
            </a:r>
            <a:br>
              <a:rPr lang="en-US" altLang="el-GR" sz="2000">
                <a:latin typeface="Courier New" pitchFamily="49" charset="0"/>
              </a:rPr>
            </a:br>
            <a:r>
              <a:rPr lang="en-US" altLang="el-GR" sz="2000">
                <a:latin typeface="Courier New" pitchFamily="49" charset="0"/>
              </a:rPr>
              <a:t>    }</a:t>
            </a:r>
            <a:br>
              <a:rPr lang="en-US" altLang="el-GR" sz="2000">
                <a:latin typeface="Courier New" pitchFamily="49" charset="0"/>
              </a:rPr>
            </a:br>
            <a:r>
              <a:rPr lang="en-US" altLang="el-GR" sz="2000">
                <a:latin typeface="Courier New" pitchFamily="49" charset="0"/>
              </a:rPr>
              <a:t>    return pos;</a:t>
            </a:r>
            <a:br>
              <a:rPr lang="en-US" altLang="el-GR" sz="2000">
                <a:latin typeface="Courier New" pitchFamily="49" charset="0"/>
              </a:rPr>
            </a:br>
            <a:r>
              <a:rPr lang="en-US" altLang="el-GR" sz="2000">
                <a:latin typeface="Courier New" pitchFamily="49" charset="0"/>
              </a:rPr>
              <a:t>}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8A530-9AA5-4CDA-B0AE-AC49C69A96DC}" type="slidenum">
              <a:rPr lang="en-US" altLang="el-GR"/>
              <a:pPr/>
              <a:t>66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149857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/>
              <a:t>Other Useful Member Functions</a:t>
            </a:r>
          </a:p>
        </p:txBody>
      </p:sp>
      <p:graphicFrame>
        <p:nvGraphicFramePr>
          <p:cNvPr id="149560" name="Group 56"/>
          <p:cNvGraphicFramePr>
            <a:graphicFrameLocks noGrp="1"/>
          </p:cNvGraphicFramePr>
          <p:nvPr/>
        </p:nvGraphicFramePr>
        <p:xfrm>
          <a:off x="228600" y="1828800"/>
          <a:ext cx="8458200" cy="4342004"/>
        </p:xfrm>
        <a:graphic>
          <a:graphicData uri="http://schemas.openxmlformats.org/drawingml/2006/table">
            <a:tbl>
              <a:tblPr/>
              <a:tblGrid>
                <a:gridCol w="1752600"/>
                <a:gridCol w="3886200"/>
                <a:gridCol w="2819400"/>
              </a:tblGrid>
              <a:tr h="6778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Member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Function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Description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l-G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Example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62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at(elt)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Returns the value of the element at position </a:t>
                      </a:r>
                      <a:r>
                        <a:rPr kumimoji="0" lang="en-US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elt</a:t>
                      </a:r>
                      <a:r>
                        <a:rPr kumimoji="0" lang="en-US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in the vector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cout &lt;&lt;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 vec1.at(i);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78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capacity()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Returns the maximum number of elements a vector can store without allocating more memory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maxelts =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 vec1.capacity();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78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reverse()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Reverse the order of the elements in a vector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vec1.reverse();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62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resize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(elts,val)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Add elements to a vector, optionally initializes them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vec1.resize(5,0);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78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swap(vec2)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Exchange the contents of two vectors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vec1.swap(vec2);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543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dirty="0" smtClean="0"/>
              <a:t>Example (vectors &amp; iterators)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/>
          </a:bodyPr>
          <a:lstStyle/>
          <a:p>
            <a:r>
              <a:rPr lang="en-US" altLang="he-IL" sz="2800" dirty="0">
                <a:latin typeface="Comic Sans MS" pitchFamily="66" charset="0"/>
              </a:rPr>
              <a:t>Write a program that read integers from the user, sorts them, and print the result</a:t>
            </a:r>
            <a:r>
              <a:rPr lang="en-US" altLang="he-IL" sz="2800" dirty="0" smtClean="0">
                <a:latin typeface="Comic Sans MS" pitchFamily="66" charset="0"/>
              </a:rPr>
              <a:t>.</a:t>
            </a:r>
          </a:p>
          <a:p>
            <a:endParaRPr lang="en-US" altLang="he-IL" sz="2000" dirty="0">
              <a:latin typeface="Comic Sans MS" pitchFamily="66" charset="0"/>
            </a:endParaRPr>
          </a:p>
          <a:p>
            <a:r>
              <a:rPr lang="en-US" altLang="he-IL" sz="2800" b="1" dirty="0">
                <a:solidFill>
                  <a:srgbClr val="FF0000"/>
                </a:solidFill>
                <a:latin typeface="Comic Sans MS" pitchFamily="66" charset="0"/>
              </a:rPr>
              <a:t>Solving the </a:t>
            </a:r>
            <a:r>
              <a:rPr lang="en-US" altLang="he-IL" sz="2800" b="1" dirty="0" smtClean="0">
                <a:solidFill>
                  <a:srgbClr val="FF0000"/>
                </a:solidFill>
                <a:latin typeface="Comic Sans MS" pitchFamily="66" charset="0"/>
              </a:rPr>
              <a:t>problem</a:t>
            </a:r>
          </a:p>
          <a:p>
            <a:pPr lvl="1"/>
            <a:r>
              <a:rPr lang="en-US" altLang="he-IL" sz="2400" dirty="0">
                <a:latin typeface="Comic Sans MS" pitchFamily="66" charset="0"/>
              </a:rPr>
              <a:t>Easy way to read input.</a:t>
            </a:r>
          </a:p>
          <a:p>
            <a:pPr lvl="1"/>
            <a:r>
              <a:rPr lang="en-US" altLang="he-IL" sz="2400" dirty="0">
                <a:latin typeface="Comic Sans MS" pitchFamily="66" charset="0"/>
              </a:rPr>
              <a:t>A “place” to store the input</a:t>
            </a:r>
          </a:p>
          <a:p>
            <a:pPr lvl="1"/>
            <a:r>
              <a:rPr lang="en-US" altLang="he-IL" sz="2400" dirty="0">
                <a:latin typeface="Comic Sans MS" pitchFamily="66" charset="0"/>
              </a:rPr>
              <a:t>A way to sort the stored input.</a:t>
            </a:r>
          </a:p>
          <a:p>
            <a:pPr lvl="1"/>
            <a:endParaRPr lang="en-US" altLang="he-IL" sz="1600" dirty="0">
              <a:latin typeface="Comic Sans MS" pitchFamily="66" charset="0"/>
            </a:endParaRPr>
          </a:p>
          <a:p>
            <a:endParaRPr lang="el-GR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044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he-IL" b="1">
                <a:latin typeface="Comic Sans MS" pitchFamily="66" charset="0"/>
              </a:rPr>
              <a:t>Using STL</a:t>
            </a:r>
            <a:endParaRPr lang="en-US" altLang="he-IL"/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219200"/>
            <a:ext cx="7239000" cy="4572000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he-IL" sz="28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altLang="he-IL" sz="2800" b="1" dirty="0">
                <a:latin typeface="Courier New" pitchFamily="49" charset="0"/>
                <a:cs typeface="Courier New" pitchFamily="49" charset="0"/>
              </a:rPr>
              <a:t> main()</a:t>
            </a:r>
            <a:br>
              <a:rPr lang="en-US" altLang="he-IL" sz="2800" b="1" dirty="0">
                <a:latin typeface="Courier New" pitchFamily="49" charset="0"/>
                <a:cs typeface="Courier New" pitchFamily="49" charset="0"/>
              </a:rPr>
            </a:br>
            <a:r>
              <a:rPr lang="en-US" altLang="he-IL" sz="2800" b="1" dirty="0">
                <a:latin typeface="Courier New" pitchFamily="49" charset="0"/>
                <a:cs typeface="Courier New" pitchFamily="49" charset="0"/>
              </a:rPr>
              <a:t>{</a:t>
            </a:r>
            <a:br>
              <a:rPr lang="en-US" altLang="he-IL" sz="2800" b="1" dirty="0">
                <a:latin typeface="Courier New" pitchFamily="49" charset="0"/>
                <a:cs typeface="Courier New" pitchFamily="49" charset="0"/>
              </a:rPr>
            </a:br>
            <a:r>
              <a:rPr lang="en-US" altLang="he-IL" sz="28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altLang="he-IL" sz="28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altLang="he-IL" sz="2800" b="1" dirty="0">
                <a:latin typeface="Courier New" pitchFamily="49" charset="0"/>
                <a:cs typeface="Courier New" pitchFamily="49" charset="0"/>
              </a:rPr>
              <a:t> input;</a:t>
            </a:r>
            <a:br>
              <a:rPr lang="en-US" altLang="he-IL" sz="2800" b="1" dirty="0">
                <a:latin typeface="Courier New" pitchFamily="49" charset="0"/>
                <a:cs typeface="Courier New" pitchFamily="49" charset="0"/>
              </a:rPr>
            </a:br>
            <a:r>
              <a:rPr lang="en-US" altLang="he-IL" sz="2800" b="1" dirty="0">
                <a:latin typeface="Courier New" pitchFamily="49" charset="0"/>
                <a:cs typeface="Courier New" pitchFamily="49" charset="0"/>
              </a:rPr>
              <a:t>	vector&lt;</a:t>
            </a:r>
            <a:r>
              <a:rPr lang="en-US" altLang="he-IL" sz="28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altLang="he-IL" sz="2800" b="1" dirty="0">
                <a:latin typeface="Courier New" pitchFamily="49" charset="0"/>
                <a:cs typeface="Courier New" pitchFamily="49" charset="0"/>
              </a:rPr>
              <a:t>&gt; </a:t>
            </a:r>
            <a:r>
              <a:rPr lang="en-US" altLang="he-IL" sz="2800" b="1" dirty="0" err="1">
                <a:latin typeface="Courier New" pitchFamily="49" charset="0"/>
                <a:cs typeface="Courier New" pitchFamily="49" charset="0"/>
              </a:rPr>
              <a:t>ivec</a:t>
            </a:r>
            <a:r>
              <a:rPr lang="en-US" altLang="he-IL" sz="2800" b="1" dirty="0">
                <a:latin typeface="Courier New" pitchFamily="49" charset="0"/>
                <a:cs typeface="Courier New" pitchFamily="49" charset="0"/>
              </a:rPr>
              <a:t>;</a:t>
            </a:r>
            <a:br>
              <a:rPr lang="en-US" altLang="he-IL" sz="2800" b="1" dirty="0">
                <a:latin typeface="Courier New" pitchFamily="49" charset="0"/>
                <a:cs typeface="Courier New" pitchFamily="49" charset="0"/>
              </a:rPr>
            </a:br>
            <a:endParaRPr lang="en-US" altLang="he-IL" sz="28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altLang="he-IL" sz="28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//input data</a:t>
            </a:r>
            <a:endParaRPr lang="en-US" altLang="he-IL" sz="2800" b="1" dirty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altLang="he-IL" sz="2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while </a:t>
            </a:r>
            <a:r>
              <a:rPr lang="en-US" altLang="he-IL" sz="2800" b="1" dirty="0" smtClean="0">
                <a:latin typeface="Courier New" pitchFamily="49" charset="0"/>
                <a:cs typeface="Courier New" pitchFamily="49" charset="0"/>
              </a:rPr>
              <a:t>( </a:t>
            </a:r>
            <a:r>
              <a:rPr lang="en-US" altLang="he-IL" sz="2800" b="1" dirty="0" err="1" smtClean="0">
                <a:latin typeface="Courier New" pitchFamily="49" charset="0"/>
                <a:cs typeface="Courier New" pitchFamily="49" charset="0"/>
              </a:rPr>
              <a:t>cin</a:t>
            </a:r>
            <a:r>
              <a:rPr lang="en-US" altLang="he-IL" sz="2800" b="1" dirty="0" smtClean="0">
                <a:latin typeface="Courier New" pitchFamily="49" charset="0"/>
                <a:cs typeface="Courier New" pitchFamily="49" charset="0"/>
              </a:rPr>
              <a:t> &gt;&gt; input )</a:t>
            </a:r>
            <a:br>
              <a:rPr lang="en-US" altLang="he-IL" sz="2800" b="1" dirty="0" smtClean="0">
                <a:latin typeface="Courier New" pitchFamily="49" charset="0"/>
                <a:cs typeface="Courier New" pitchFamily="49" charset="0"/>
              </a:rPr>
            </a:br>
            <a:r>
              <a:rPr lang="en-US" altLang="he-IL" sz="28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altLang="he-IL" sz="2800" b="1" dirty="0" err="1" smtClean="0">
                <a:latin typeface="Courier New" pitchFamily="49" charset="0"/>
                <a:cs typeface="Courier New" pitchFamily="49" charset="0"/>
              </a:rPr>
              <a:t>ivec.push_back</a:t>
            </a:r>
            <a:r>
              <a:rPr lang="en-US" altLang="he-IL" sz="2800" b="1" dirty="0" smtClean="0">
                <a:latin typeface="Courier New" pitchFamily="49" charset="0"/>
                <a:cs typeface="Courier New" pitchFamily="49" charset="0"/>
              </a:rPr>
              <a:t>(input);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he-IL" sz="2800" b="1" dirty="0">
                <a:latin typeface="Courier New" pitchFamily="49" charset="0"/>
                <a:cs typeface="Courier New" pitchFamily="49" charset="0"/>
              </a:rPr>
              <a:t/>
            </a:r>
            <a:br>
              <a:rPr lang="en-US" altLang="he-IL" sz="2800" b="1" dirty="0">
                <a:latin typeface="Courier New" pitchFamily="49" charset="0"/>
                <a:cs typeface="Courier New" pitchFamily="49" charset="0"/>
              </a:rPr>
            </a:br>
            <a:r>
              <a:rPr lang="en-US" altLang="he-IL" sz="2800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altLang="he-IL" sz="28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8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Rectangle 5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el-GR"/>
              <a:t>C++ Templates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r>
              <a:rPr lang="en-US" altLang="el-GR" b="1" dirty="0"/>
              <a:t>Kinds of Templates</a:t>
            </a:r>
            <a:endParaRPr lang="en-US" altLang="el-GR" dirty="0"/>
          </a:p>
          <a:p>
            <a:pPr lvl="1">
              <a:lnSpc>
                <a:spcPct val="80000"/>
              </a:lnSpc>
              <a:buClr>
                <a:schemeClr val="tx1"/>
              </a:buClr>
              <a:buSzPct val="75000"/>
              <a:buFont typeface="Wingdings" panose="05000000000000000000" pitchFamily="2" charset="2"/>
              <a:buChar char="§"/>
            </a:pPr>
            <a:endParaRPr lang="en-US" altLang="el-GR" sz="2000" dirty="0" smtClean="0"/>
          </a:p>
          <a:p>
            <a:pPr lvl="1">
              <a:lnSpc>
                <a:spcPct val="80000"/>
              </a:lnSpc>
              <a:buClr>
                <a:schemeClr val="tx1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l-GR" sz="2000" dirty="0" smtClean="0"/>
              <a:t>Function</a:t>
            </a:r>
            <a:endParaRPr lang="en-US" altLang="el-GR" sz="2000" dirty="0"/>
          </a:p>
          <a:p>
            <a:pPr lvl="2">
              <a:lnSpc>
                <a:spcPct val="80000"/>
              </a:lnSpc>
            </a:pPr>
            <a:r>
              <a:rPr lang="en-US" altLang="el-GR" sz="2000" dirty="0"/>
              <a:t>Permit the development of generic algorithms</a:t>
            </a:r>
          </a:p>
          <a:p>
            <a:pPr lvl="1">
              <a:lnSpc>
                <a:spcPct val="290000"/>
              </a:lnSpc>
              <a:buClr>
                <a:schemeClr val="tx1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l-GR" sz="2000" dirty="0" smtClean="0"/>
              <a:t>Class</a:t>
            </a:r>
            <a:endParaRPr lang="en-US" altLang="el-GR" sz="2000" dirty="0"/>
          </a:p>
          <a:p>
            <a:pPr lvl="2"/>
            <a:r>
              <a:rPr lang="en-US" altLang="el-GR" sz="2000" dirty="0"/>
              <a:t>Permit the development of generic objects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07267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he-IL" b="1">
                <a:latin typeface="Comic Sans MS" pitchFamily="66" charset="0"/>
              </a:rPr>
              <a:t>STL - Sorting</a:t>
            </a:r>
            <a:endParaRPr lang="en-US" altLang="he-IL"/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1447800" y="1752600"/>
            <a:ext cx="6400800" cy="685800"/>
          </a:xfrm>
          <a:ln/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he-IL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sort</a:t>
            </a:r>
            <a:r>
              <a:rPr lang="en-US" altLang="he-IL" sz="24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altLang="he-IL" sz="2400" b="1" dirty="0" err="1">
                <a:latin typeface="Courier New" pitchFamily="49" charset="0"/>
                <a:cs typeface="Courier New" pitchFamily="49" charset="0"/>
              </a:rPr>
              <a:t>ivec.begin</a:t>
            </a:r>
            <a:r>
              <a:rPr lang="en-US" altLang="he-IL" sz="2400" b="1" dirty="0">
                <a:latin typeface="Courier New" pitchFamily="49" charset="0"/>
                <a:cs typeface="Courier New" pitchFamily="49" charset="0"/>
              </a:rPr>
              <a:t>(), </a:t>
            </a:r>
            <a:r>
              <a:rPr lang="en-US" altLang="he-IL" sz="2400" b="1" dirty="0" err="1">
                <a:latin typeface="Courier New" pitchFamily="49" charset="0"/>
                <a:cs typeface="Courier New" pitchFamily="49" charset="0"/>
              </a:rPr>
              <a:t>ivec.end</a:t>
            </a:r>
            <a:r>
              <a:rPr lang="en-US" altLang="he-IL" sz="2400" b="1" dirty="0">
                <a:latin typeface="Courier New" pitchFamily="49" charset="0"/>
                <a:cs typeface="Courier New" pitchFamily="49" charset="0"/>
              </a:rPr>
              <a:t>());</a:t>
            </a:r>
            <a:endParaRPr lang="en-US" altLang="he-IL" sz="2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1116623" y="2819400"/>
            <a:ext cx="73914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he-IL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Sort Prototype:</a:t>
            </a:r>
            <a:br>
              <a:rPr lang="en-US" altLang="he-IL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en-US" altLang="he-IL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void  sort</a:t>
            </a:r>
            <a:r>
              <a:rPr lang="en-US" altLang="he-IL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(Iterator first, Iterator  last);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075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he-IL" b="1">
                <a:latin typeface="Comic Sans MS" pitchFamily="66" charset="0"/>
              </a:rPr>
              <a:t>STL - Output</a:t>
            </a:r>
            <a:endParaRPr lang="en-US" altLang="he-IL"/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524000"/>
            <a:ext cx="7772400" cy="1371600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he-IL" sz="20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for </a:t>
            </a:r>
            <a:r>
              <a:rPr lang="en-US" altLang="he-IL" sz="2000" b="1" dirty="0">
                <a:latin typeface="Courier New" pitchFamily="49" charset="0"/>
                <a:cs typeface="Courier New" pitchFamily="49" charset="0"/>
              </a:rPr>
              <a:t>( </a:t>
            </a:r>
            <a:r>
              <a:rPr lang="en-US" altLang="he-IL" sz="20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altLang="he-IL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he-IL" sz="20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altLang="he-IL" sz="2000" b="1" dirty="0">
                <a:latin typeface="Courier New" pitchFamily="49" charset="0"/>
                <a:cs typeface="Courier New" pitchFamily="49" charset="0"/>
              </a:rPr>
              <a:t> = 0; </a:t>
            </a:r>
            <a:r>
              <a:rPr lang="en-US" altLang="he-IL" sz="20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altLang="he-IL" sz="2000" b="1" dirty="0">
                <a:latin typeface="Courier New" pitchFamily="49" charset="0"/>
                <a:cs typeface="Courier New" pitchFamily="49" charset="0"/>
              </a:rPr>
              <a:t> &lt; </a:t>
            </a:r>
            <a:r>
              <a:rPr lang="en-US" altLang="he-IL" sz="2000" b="1" dirty="0" err="1">
                <a:latin typeface="Courier New" pitchFamily="49" charset="0"/>
                <a:cs typeface="Courier New" pitchFamily="49" charset="0"/>
              </a:rPr>
              <a:t>ivec.size</a:t>
            </a:r>
            <a:r>
              <a:rPr lang="en-US" altLang="he-IL" sz="2000" b="1" dirty="0">
                <a:latin typeface="Courier New" pitchFamily="49" charset="0"/>
                <a:cs typeface="Courier New" pitchFamily="49" charset="0"/>
              </a:rPr>
              <a:t>(); ++</a:t>
            </a:r>
            <a:r>
              <a:rPr lang="en-US" altLang="he-IL" sz="20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altLang="he-IL" sz="2000" b="1" dirty="0">
                <a:latin typeface="Courier New" pitchFamily="49" charset="0"/>
                <a:cs typeface="Courier New" pitchFamily="49" charset="0"/>
              </a:rPr>
              <a:t> )</a:t>
            </a:r>
            <a:br>
              <a:rPr lang="en-US" altLang="he-IL" sz="2000" b="1" dirty="0">
                <a:latin typeface="Courier New" pitchFamily="49" charset="0"/>
                <a:cs typeface="Courier New" pitchFamily="49" charset="0"/>
              </a:rPr>
            </a:br>
            <a:r>
              <a:rPr lang="en-US" altLang="he-IL" sz="20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altLang="he-IL" sz="2000" b="1" dirty="0" err="1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altLang="he-IL" sz="2000" b="1" dirty="0">
                <a:latin typeface="Courier New" pitchFamily="49" charset="0"/>
                <a:cs typeface="Courier New" pitchFamily="49" charset="0"/>
              </a:rPr>
              <a:t> &lt;&lt; </a:t>
            </a:r>
            <a:r>
              <a:rPr lang="en-US" altLang="he-IL" sz="2000" b="1" dirty="0" err="1">
                <a:latin typeface="Courier New" pitchFamily="49" charset="0"/>
                <a:cs typeface="Courier New" pitchFamily="49" charset="0"/>
              </a:rPr>
              <a:t>ivec</a:t>
            </a:r>
            <a:r>
              <a:rPr lang="en-US" altLang="he-IL" sz="2000" b="1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altLang="he-IL" sz="20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altLang="he-IL" sz="2000" b="1" dirty="0">
                <a:latin typeface="Courier New" pitchFamily="49" charset="0"/>
                <a:cs typeface="Courier New" pitchFamily="49" charset="0"/>
              </a:rPr>
              <a:t>] &lt;&lt; " ";</a:t>
            </a:r>
            <a:br>
              <a:rPr lang="en-US" altLang="he-IL" sz="2000" b="1" dirty="0">
                <a:latin typeface="Courier New" pitchFamily="49" charset="0"/>
                <a:cs typeface="Courier New" pitchFamily="49" charset="0"/>
              </a:rPr>
            </a:br>
            <a:r>
              <a:rPr lang="en-US" altLang="he-IL" sz="2000" b="1" dirty="0" err="1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altLang="he-IL" sz="2000" b="1" dirty="0">
                <a:latin typeface="Courier New" pitchFamily="49" charset="0"/>
                <a:cs typeface="Courier New" pitchFamily="49" charset="0"/>
              </a:rPr>
              <a:t> &lt;&lt; </a:t>
            </a:r>
            <a:r>
              <a:rPr lang="en-US" altLang="he-IL" sz="2000" b="1" dirty="0" err="1">
                <a:latin typeface="Courier New" pitchFamily="49" charset="0"/>
                <a:cs typeface="Courier New" pitchFamily="49" charset="0"/>
              </a:rPr>
              <a:t>endl</a:t>
            </a:r>
            <a:r>
              <a:rPr lang="en-US" altLang="he-IL" sz="2000" b="1" dirty="0">
                <a:latin typeface="Courier New" pitchFamily="49" charset="0"/>
                <a:cs typeface="Courier New" pitchFamily="49" charset="0"/>
              </a:rPr>
              <a:t>;</a:t>
            </a:r>
            <a:br>
              <a:rPr lang="en-US" altLang="he-IL" sz="2000" b="1" dirty="0">
                <a:latin typeface="Courier New" pitchFamily="49" charset="0"/>
                <a:cs typeface="Courier New" pitchFamily="49" charset="0"/>
              </a:rPr>
            </a:br>
            <a:endParaRPr lang="en-US" altLang="he-IL" sz="20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8916" name="Text Box 4"/>
          <p:cNvSpPr txBox="1">
            <a:spLocks noChangeArrowheads="1"/>
          </p:cNvSpPr>
          <p:nvPr/>
        </p:nvSpPr>
        <p:spPr bwMode="auto">
          <a:xfrm>
            <a:off x="838200" y="4038600"/>
            <a:ext cx="7772400" cy="1320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altLang="he-IL" sz="2000" b="1" dirty="0">
                <a:latin typeface="Courier New" pitchFamily="49" charset="0"/>
                <a:cs typeface="Courier New" pitchFamily="49" charset="0"/>
              </a:rPr>
              <a:t>vector&lt;</a:t>
            </a:r>
            <a:r>
              <a:rPr lang="en-US" altLang="he-IL" sz="20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altLang="he-IL" sz="2000" b="1" dirty="0">
                <a:latin typeface="Courier New" pitchFamily="49" charset="0"/>
                <a:cs typeface="Courier New" pitchFamily="49" charset="0"/>
              </a:rPr>
              <a:t>&gt;::iterator it;</a:t>
            </a:r>
            <a:br>
              <a:rPr lang="en-US" altLang="he-IL" sz="2000" b="1" dirty="0">
                <a:latin typeface="Courier New" pitchFamily="49" charset="0"/>
                <a:cs typeface="Courier New" pitchFamily="49" charset="0"/>
              </a:rPr>
            </a:br>
            <a:r>
              <a:rPr lang="en-US" altLang="he-IL" sz="20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for</a:t>
            </a:r>
            <a:r>
              <a:rPr lang="en-US" altLang="he-IL" sz="2000" b="1" dirty="0">
                <a:latin typeface="Courier New" pitchFamily="49" charset="0"/>
                <a:cs typeface="Courier New" pitchFamily="49" charset="0"/>
              </a:rPr>
              <a:t> ( it = </a:t>
            </a:r>
            <a:r>
              <a:rPr lang="en-US" altLang="he-IL" sz="2000" b="1" dirty="0" err="1">
                <a:latin typeface="Courier New" pitchFamily="49" charset="0"/>
                <a:cs typeface="Courier New" pitchFamily="49" charset="0"/>
              </a:rPr>
              <a:t>ivec.begin</a:t>
            </a:r>
            <a:r>
              <a:rPr lang="en-US" altLang="he-IL" sz="2000" b="1" dirty="0">
                <a:latin typeface="Courier New" pitchFamily="49" charset="0"/>
                <a:cs typeface="Courier New" pitchFamily="49" charset="0"/>
              </a:rPr>
              <a:t>(); it != </a:t>
            </a:r>
            <a:r>
              <a:rPr lang="en-US" altLang="he-IL" sz="2000" b="1" dirty="0" err="1">
                <a:latin typeface="Courier New" pitchFamily="49" charset="0"/>
                <a:cs typeface="Courier New" pitchFamily="49" charset="0"/>
              </a:rPr>
              <a:t>ivec.end</a:t>
            </a:r>
            <a:r>
              <a:rPr lang="en-US" altLang="he-IL" sz="2000" b="1" dirty="0">
                <a:latin typeface="Courier New" pitchFamily="49" charset="0"/>
                <a:cs typeface="Courier New" pitchFamily="49" charset="0"/>
              </a:rPr>
              <a:t>(); ++it )</a:t>
            </a:r>
            <a:br>
              <a:rPr lang="en-US" altLang="he-IL" sz="2000" b="1" dirty="0">
                <a:latin typeface="Courier New" pitchFamily="49" charset="0"/>
                <a:cs typeface="Courier New" pitchFamily="49" charset="0"/>
              </a:rPr>
            </a:br>
            <a:r>
              <a:rPr lang="en-US" altLang="he-IL" sz="20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altLang="he-IL" sz="2000" b="1" dirty="0" err="1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altLang="he-IL" sz="2000" b="1" dirty="0">
                <a:latin typeface="Courier New" pitchFamily="49" charset="0"/>
                <a:cs typeface="Courier New" pitchFamily="49" charset="0"/>
              </a:rPr>
              <a:t> &lt;&lt; *it &lt;&lt; " ";</a:t>
            </a:r>
            <a:br>
              <a:rPr lang="en-US" altLang="he-IL" sz="2000" b="1" dirty="0">
                <a:latin typeface="Courier New" pitchFamily="49" charset="0"/>
                <a:cs typeface="Courier New" pitchFamily="49" charset="0"/>
              </a:rPr>
            </a:br>
            <a:r>
              <a:rPr lang="en-US" altLang="he-IL" sz="2000" b="1" dirty="0" err="1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altLang="he-IL" sz="2000" b="1" dirty="0">
                <a:latin typeface="Courier New" pitchFamily="49" charset="0"/>
                <a:cs typeface="Courier New" pitchFamily="49" charset="0"/>
              </a:rPr>
              <a:t> &lt;&lt; </a:t>
            </a:r>
            <a:r>
              <a:rPr lang="en-US" altLang="he-IL" sz="2000" b="1" dirty="0" err="1">
                <a:latin typeface="Courier New" pitchFamily="49" charset="0"/>
                <a:cs typeface="Courier New" pitchFamily="49" charset="0"/>
              </a:rPr>
              <a:t>endl</a:t>
            </a:r>
            <a:r>
              <a:rPr lang="en-US" altLang="he-IL" sz="2000" b="1" dirty="0">
                <a:latin typeface="Courier New" pitchFamily="49" charset="0"/>
                <a:cs typeface="Courier New" pitchFamily="49" charset="0"/>
              </a:rPr>
              <a:t>;</a:t>
            </a:r>
            <a:endParaRPr lang="en-US" altLang="he-IL" b="1" dirty="0"/>
          </a:p>
        </p:txBody>
      </p:sp>
      <p:sp>
        <p:nvSpPr>
          <p:cNvPr id="38917" name="Text Box 5"/>
          <p:cNvSpPr txBox="1">
            <a:spLocks noChangeArrowheads="1"/>
          </p:cNvSpPr>
          <p:nvPr/>
        </p:nvSpPr>
        <p:spPr bwMode="auto">
          <a:xfrm>
            <a:off x="1837592" y="3276600"/>
            <a:ext cx="5562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he-IL" sz="28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Or  (more recommended)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391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he-IL" b="1">
                <a:latin typeface="Comic Sans MS" pitchFamily="66" charset="0"/>
              </a:rPr>
              <a:t>STL - Include files</a:t>
            </a:r>
            <a:endParaRPr lang="en-US" altLang="he-IL"/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600200"/>
            <a:ext cx="7239000" cy="289560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 sz="2400" b="1" dirty="0">
                <a:solidFill>
                  <a:srgbClr val="F848F8"/>
                </a:solidFill>
                <a:latin typeface="Courier New" pitchFamily="49" charset="0"/>
                <a:cs typeface="Courier New" pitchFamily="49" charset="0"/>
              </a:rPr>
              <a:t>#</a:t>
            </a:r>
            <a:r>
              <a:rPr lang="en-US" altLang="he-IL" sz="2400" b="1" dirty="0">
                <a:solidFill>
                  <a:srgbClr val="F848F8"/>
                </a:solidFill>
                <a:latin typeface="Courier New" pitchFamily="49" charset="0"/>
                <a:cs typeface="Courier New" pitchFamily="49" charset="0"/>
              </a:rPr>
              <a:t>include &lt;</a:t>
            </a:r>
            <a:r>
              <a:rPr lang="en-US" altLang="he-IL" sz="2400" b="1" dirty="0" err="1">
                <a:solidFill>
                  <a:srgbClr val="F848F8"/>
                </a:solidFill>
                <a:latin typeface="Courier New" pitchFamily="49" charset="0"/>
                <a:cs typeface="Courier New" pitchFamily="49" charset="0"/>
              </a:rPr>
              <a:t>iostream</a:t>
            </a:r>
            <a:r>
              <a:rPr lang="en-US" altLang="he-IL" sz="2400" b="1" dirty="0">
                <a:solidFill>
                  <a:srgbClr val="F848F8"/>
                </a:solidFill>
                <a:latin typeface="Courier New" pitchFamily="49" charset="0"/>
                <a:cs typeface="Courier New" pitchFamily="49" charset="0"/>
              </a:rPr>
              <a:t>&gt;</a:t>
            </a:r>
            <a:r>
              <a:rPr lang="en-US" altLang="he-IL" sz="24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altLang="he-IL" sz="2400" b="1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// I/O</a:t>
            </a:r>
            <a:br>
              <a:rPr lang="en-US" altLang="he-IL" sz="2400" b="1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altLang="he-IL" sz="2400" b="1" dirty="0">
                <a:solidFill>
                  <a:srgbClr val="F848F8"/>
                </a:solidFill>
                <a:latin typeface="Courier New" pitchFamily="49" charset="0"/>
                <a:cs typeface="Courier New" pitchFamily="49" charset="0"/>
              </a:rPr>
              <a:t>#include &lt;vector&gt;</a:t>
            </a:r>
            <a:r>
              <a:rPr lang="en-US" altLang="he-IL" sz="2400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altLang="he-IL" sz="2400" b="1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// container</a:t>
            </a:r>
            <a:br>
              <a:rPr lang="en-US" altLang="he-IL" sz="2400" b="1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altLang="he-IL" sz="2400" b="1" dirty="0">
                <a:solidFill>
                  <a:srgbClr val="F848F8"/>
                </a:solidFill>
                <a:latin typeface="Courier New" pitchFamily="49" charset="0"/>
                <a:cs typeface="Courier New" pitchFamily="49" charset="0"/>
              </a:rPr>
              <a:t>#include &lt;algorithm&gt;</a:t>
            </a:r>
            <a:r>
              <a:rPr lang="en-US" altLang="he-IL" sz="2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he-IL" sz="2400" b="1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// sorting</a:t>
            </a:r>
            <a:br>
              <a:rPr lang="en-US" altLang="he-IL" sz="2400" b="1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altLang="he-IL" sz="2400" b="1" dirty="0">
                <a:latin typeface="Courier New" pitchFamily="49" charset="0"/>
                <a:cs typeface="Courier New" pitchFamily="49" charset="0"/>
              </a:rPr>
              <a:t>  </a:t>
            </a:r>
            <a:br>
              <a:rPr lang="en-US" altLang="he-IL" sz="2400" b="1" dirty="0">
                <a:latin typeface="Courier New" pitchFamily="49" charset="0"/>
                <a:cs typeface="Courier New" pitchFamily="49" charset="0"/>
              </a:rPr>
            </a:br>
            <a:r>
              <a:rPr lang="en-US" altLang="he-IL" sz="2400" b="1" dirty="0" smtClean="0">
                <a:latin typeface="Courier New" pitchFamily="49" charset="0"/>
                <a:cs typeface="Courier New" pitchFamily="49" charset="0"/>
              </a:rPr>
              <a:t>using </a:t>
            </a:r>
            <a:r>
              <a:rPr lang="en-US" altLang="he-IL" sz="2400" b="1" dirty="0">
                <a:latin typeface="Courier New" pitchFamily="49" charset="0"/>
                <a:cs typeface="Courier New" pitchFamily="49" charset="0"/>
              </a:rPr>
              <a:t>namespace </a:t>
            </a:r>
            <a:r>
              <a:rPr lang="en-US" altLang="he-IL" sz="2400" b="1" dirty="0" err="1">
                <a:latin typeface="Courier New" pitchFamily="49" charset="0"/>
                <a:cs typeface="Courier New" pitchFamily="49" charset="0"/>
              </a:rPr>
              <a:t>std</a:t>
            </a:r>
            <a:r>
              <a:rPr lang="en-US" altLang="he-IL" sz="2400" b="1" dirty="0"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065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304800"/>
            <a:ext cx="7793038" cy="838200"/>
          </a:xfrm>
        </p:spPr>
        <p:txBody>
          <a:bodyPr/>
          <a:lstStyle/>
          <a:p>
            <a:r>
              <a:rPr lang="en-US" altLang="he-IL" b="1">
                <a:latin typeface="Comic Sans MS" pitchFamily="66" charset="0"/>
              </a:rPr>
              <a:t>Putting it all together</a:t>
            </a:r>
            <a:endParaRPr lang="en-US" altLang="he-IL"/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1371600" y="1295400"/>
            <a:ext cx="6019800" cy="5334000"/>
          </a:xfrm>
          <a:solidFill>
            <a:schemeClr val="bg1"/>
          </a:solidFill>
          <a:ln>
            <a:solidFill>
              <a:schemeClr val="tx1"/>
            </a:solidFill>
            <a:miter lim="800000"/>
            <a:headEnd/>
            <a:tailEnd/>
          </a:ln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n-US" altLang="he-IL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void</a:t>
            </a:r>
            <a:r>
              <a:rPr lang="en-US" altLang="he-IL" sz="18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he-IL" sz="1800" b="1" dirty="0">
                <a:latin typeface="Courier New" pitchFamily="49" charset="0"/>
                <a:cs typeface="Courier New" pitchFamily="49" charset="0"/>
              </a:rPr>
              <a:t>main() </a:t>
            </a:r>
            <a:endParaRPr lang="en-US" altLang="he-IL" sz="18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n-US" altLang="he-IL" sz="1800" b="1" dirty="0" smtClean="0">
                <a:latin typeface="Courier New" pitchFamily="49" charset="0"/>
                <a:cs typeface="Courier New" pitchFamily="49" charset="0"/>
              </a:rPr>
              <a:t>{</a:t>
            </a:r>
            <a:r>
              <a:rPr lang="en-US" altLang="he-IL" sz="1800" b="1" dirty="0">
                <a:latin typeface="Courier New" pitchFamily="49" charset="0"/>
                <a:cs typeface="Courier New" pitchFamily="49" charset="0"/>
              </a:rPr>
              <a:t/>
            </a:r>
            <a:br>
              <a:rPr lang="en-US" altLang="he-IL" sz="1800" b="1" dirty="0">
                <a:latin typeface="Courier New" pitchFamily="49" charset="0"/>
                <a:cs typeface="Courier New" pitchFamily="49" charset="0"/>
              </a:rPr>
            </a:br>
            <a:r>
              <a:rPr lang="en-US" altLang="he-IL" sz="18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altLang="he-IL" sz="18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altLang="he-IL" sz="1800" b="1" dirty="0">
                <a:latin typeface="Courier New" pitchFamily="49" charset="0"/>
                <a:cs typeface="Courier New" pitchFamily="49" charset="0"/>
              </a:rPr>
              <a:t> input;</a:t>
            </a:r>
            <a:br>
              <a:rPr lang="en-US" altLang="he-IL" sz="1800" b="1" dirty="0">
                <a:latin typeface="Courier New" pitchFamily="49" charset="0"/>
                <a:cs typeface="Courier New" pitchFamily="49" charset="0"/>
              </a:rPr>
            </a:br>
            <a:r>
              <a:rPr lang="en-US" altLang="he-IL" sz="1800" b="1" dirty="0">
                <a:latin typeface="Courier New" pitchFamily="49" charset="0"/>
                <a:cs typeface="Courier New" pitchFamily="49" charset="0"/>
              </a:rPr>
              <a:t>	vector&lt;</a:t>
            </a:r>
            <a:r>
              <a:rPr lang="en-US" altLang="he-IL" sz="18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altLang="he-IL" sz="1800" b="1" dirty="0">
                <a:latin typeface="Courier New" pitchFamily="49" charset="0"/>
                <a:cs typeface="Courier New" pitchFamily="49" charset="0"/>
              </a:rPr>
              <a:t>&gt; </a:t>
            </a:r>
            <a:r>
              <a:rPr lang="en-US" altLang="he-IL" sz="1800" b="1" dirty="0" err="1">
                <a:latin typeface="Courier New" pitchFamily="49" charset="0"/>
                <a:cs typeface="Courier New" pitchFamily="49" charset="0"/>
              </a:rPr>
              <a:t>ivec</a:t>
            </a:r>
            <a:r>
              <a:rPr lang="en-US" altLang="he-IL" sz="1800" b="1" dirty="0">
                <a:latin typeface="Courier New" pitchFamily="49" charset="0"/>
                <a:cs typeface="Courier New" pitchFamily="49" charset="0"/>
              </a:rPr>
              <a:t>;</a:t>
            </a:r>
            <a:br>
              <a:rPr lang="en-US" altLang="he-IL" sz="1800" b="1" dirty="0">
                <a:latin typeface="Courier New" pitchFamily="49" charset="0"/>
                <a:cs typeface="Courier New" pitchFamily="49" charset="0"/>
              </a:rPr>
            </a:br>
            <a:r>
              <a:rPr lang="en-US" altLang="he-IL" sz="1800" b="1" dirty="0">
                <a:latin typeface="Courier New" pitchFamily="49" charset="0"/>
                <a:cs typeface="Courier New" pitchFamily="49" charset="0"/>
              </a:rPr>
              <a:t/>
            </a:r>
            <a:br>
              <a:rPr lang="en-US" altLang="he-IL" sz="1800" b="1" dirty="0">
                <a:latin typeface="Courier New" pitchFamily="49" charset="0"/>
                <a:cs typeface="Courier New" pitchFamily="49" charset="0"/>
              </a:rPr>
            </a:br>
            <a:r>
              <a:rPr lang="en-US" altLang="he-IL" sz="18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altLang="he-IL" sz="1800" b="1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// input</a:t>
            </a:r>
            <a:br>
              <a:rPr lang="en-US" altLang="he-IL" sz="1800" b="1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altLang="he-IL" sz="18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altLang="he-IL" sz="1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while</a:t>
            </a:r>
            <a:r>
              <a:rPr lang="en-US" altLang="he-IL" sz="1800" b="1" dirty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altLang="he-IL" sz="1800" b="1" dirty="0" err="1">
                <a:latin typeface="Courier New" pitchFamily="49" charset="0"/>
                <a:cs typeface="Courier New" pitchFamily="49" charset="0"/>
              </a:rPr>
              <a:t>cin</a:t>
            </a:r>
            <a:r>
              <a:rPr lang="en-US" altLang="he-IL" sz="1800" b="1" dirty="0">
                <a:latin typeface="Courier New" pitchFamily="49" charset="0"/>
                <a:cs typeface="Courier New" pitchFamily="49" charset="0"/>
              </a:rPr>
              <a:t> &gt;&gt; input )</a:t>
            </a:r>
            <a:br>
              <a:rPr lang="en-US" altLang="he-IL" sz="1800" b="1" dirty="0">
                <a:latin typeface="Courier New" pitchFamily="49" charset="0"/>
                <a:cs typeface="Courier New" pitchFamily="49" charset="0"/>
              </a:rPr>
            </a:br>
            <a:r>
              <a:rPr lang="en-US" altLang="he-IL" sz="1800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altLang="he-IL" sz="1800" b="1" dirty="0" err="1">
                <a:latin typeface="Courier New" pitchFamily="49" charset="0"/>
                <a:cs typeface="Courier New" pitchFamily="49" charset="0"/>
              </a:rPr>
              <a:t>ivec.push_back</a:t>
            </a:r>
            <a:r>
              <a:rPr lang="en-US" altLang="he-IL" sz="1800" b="1" dirty="0">
                <a:latin typeface="Courier New" pitchFamily="49" charset="0"/>
                <a:cs typeface="Courier New" pitchFamily="49" charset="0"/>
              </a:rPr>
              <a:t>(input);</a:t>
            </a:r>
            <a:br>
              <a:rPr lang="en-US" altLang="he-IL" sz="1800" b="1" dirty="0">
                <a:latin typeface="Courier New" pitchFamily="49" charset="0"/>
                <a:cs typeface="Courier New" pitchFamily="49" charset="0"/>
              </a:rPr>
            </a:br>
            <a:r>
              <a:rPr lang="en-US" altLang="he-IL" sz="1800" b="1" dirty="0">
                <a:latin typeface="Courier New" pitchFamily="49" charset="0"/>
                <a:cs typeface="Courier New" pitchFamily="49" charset="0"/>
              </a:rPr>
              <a:t/>
            </a:r>
            <a:br>
              <a:rPr lang="en-US" altLang="he-IL" sz="1800" b="1" dirty="0">
                <a:latin typeface="Courier New" pitchFamily="49" charset="0"/>
                <a:cs typeface="Courier New" pitchFamily="49" charset="0"/>
              </a:rPr>
            </a:br>
            <a:r>
              <a:rPr lang="en-US" altLang="he-IL" sz="18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altLang="he-IL" sz="1800" b="1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// sorting</a:t>
            </a:r>
            <a:br>
              <a:rPr lang="en-US" altLang="he-IL" sz="1800" b="1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altLang="he-IL" sz="1800" b="1" dirty="0">
                <a:latin typeface="Courier New" pitchFamily="49" charset="0"/>
                <a:cs typeface="Courier New" pitchFamily="49" charset="0"/>
              </a:rPr>
              <a:t>	sort(</a:t>
            </a:r>
            <a:r>
              <a:rPr lang="en-US" altLang="he-IL" sz="1800" b="1" dirty="0" err="1">
                <a:latin typeface="Courier New" pitchFamily="49" charset="0"/>
                <a:cs typeface="Courier New" pitchFamily="49" charset="0"/>
              </a:rPr>
              <a:t>ivec.begin</a:t>
            </a:r>
            <a:r>
              <a:rPr lang="en-US" altLang="he-IL" sz="1800" b="1" dirty="0">
                <a:latin typeface="Courier New" pitchFamily="49" charset="0"/>
                <a:cs typeface="Courier New" pitchFamily="49" charset="0"/>
              </a:rPr>
              <a:t>(), </a:t>
            </a:r>
            <a:r>
              <a:rPr lang="en-US" altLang="he-IL" sz="1800" b="1" dirty="0" err="1">
                <a:latin typeface="Courier New" pitchFamily="49" charset="0"/>
                <a:cs typeface="Courier New" pitchFamily="49" charset="0"/>
              </a:rPr>
              <a:t>ivec.end</a:t>
            </a:r>
            <a:r>
              <a:rPr lang="en-US" altLang="he-IL" sz="1800" b="1" dirty="0">
                <a:latin typeface="Courier New" pitchFamily="49" charset="0"/>
                <a:cs typeface="Courier New" pitchFamily="49" charset="0"/>
              </a:rPr>
              <a:t>());</a:t>
            </a:r>
            <a:br>
              <a:rPr lang="en-US" altLang="he-IL" sz="1800" b="1" dirty="0">
                <a:latin typeface="Courier New" pitchFamily="49" charset="0"/>
                <a:cs typeface="Courier New" pitchFamily="49" charset="0"/>
              </a:rPr>
            </a:br>
            <a:r>
              <a:rPr lang="en-US" altLang="he-IL" sz="1800" b="1" dirty="0">
                <a:latin typeface="Courier New" pitchFamily="49" charset="0"/>
                <a:cs typeface="Courier New" pitchFamily="49" charset="0"/>
              </a:rPr>
              <a:t/>
            </a:r>
            <a:br>
              <a:rPr lang="en-US" altLang="he-IL" sz="1800" b="1" dirty="0">
                <a:latin typeface="Courier New" pitchFamily="49" charset="0"/>
                <a:cs typeface="Courier New" pitchFamily="49" charset="0"/>
              </a:rPr>
            </a:br>
            <a:r>
              <a:rPr lang="en-US" altLang="he-IL" sz="18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altLang="he-IL" sz="1800" b="1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// output</a:t>
            </a:r>
            <a:br>
              <a:rPr lang="en-US" altLang="he-IL" sz="1800" b="1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altLang="he-IL" sz="1800" b="1" dirty="0">
                <a:latin typeface="Courier New" pitchFamily="49" charset="0"/>
                <a:cs typeface="Courier New" pitchFamily="49" charset="0"/>
              </a:rPr>
              <a:t>	vector&lt;</a:t>
            </a:r>
            <a:r>
              <a:rPr lang="en-US" altLang="he-IL" sz="18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altLang="he-IL" sz="1800" b="1" dirty="0">
                <a:latin typeface="Courier New" pitchFamily="49" charset="0"/>
                <a:cs typeface="Courier New" pitchFamily="49" charset="0"/>
              </a:rPr>
              <a:t>&gt;::iterator it;</a:t>
            </a:r>
            <a:br>
              <a:rPr lang="en-US" altLang="he-IL" sz="1800" b="1" dirty="0">
                <a:latin typeface="Courier New" pitchFamily="49" charset="0"/>
                <a:cs typeface="Courier New" pitchFamily="49" charset="0"/>
              </a:rPr>
            </a:br>
            <a:r>
              <a:rPr lang="en-US" altLang="he-IL" sz="18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altLang="he-IL" sz="1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for</a:t>
            </a:r>
            <a:r>
              <a:rPr lang="en-US" altLang="he-IL" sz="1800" b="1" dirty="0">
                <a:latin typeface="Courier New" pitchFamily="49" charset="0"/>
                <a:cs typeface="Courier New" pitchFamily="49" charset="0"/>
              </a:rPr>
              <a:t> ( it = </a:t>
            </a:r>
            <a:r>
              <a:rPr lang="en-US" altLang="he-IL" sz="1800" b="1" dirty="0" err="1">
                <a:latin typeface="Courier New" pitchFamily="49" charset="0"/>
                <a:cs typeface="Courier New" pitchFamily="49" charset="0"/>
              </a:rPr>
              <a:t>ivec.begin</a:t>
            </a:r>
            <a:r>
              <a:rPr lang="en-US" altLang="he-IL" sz="1800" b="1" dirty="0">
                <a:latin typeface="Courier New" pitchFamily="49" charset="0"/>
                <a:cs typeface="Courier New" pitchFamily="49" charset="0"/>
              </a:rPr>
              <a:t>();</a:t>
            </a:r>
            <a:br>
              <a:rPr lang="en-US" altLang="he-IL" sz="1800" b="1" dirty="0">
                <a:latin typeface="Courier New" pitchFamily="49" charset="0"/>
                <a:cs typeface="Courier New" pitchFamily="49" charset="0"/>
              </a:rPr>
            </a:br>
            <a:r>
              <a:rPr lang="en-US" altLang="he-IL" sz="1800" b="1" dirty="0">
                <a:latin typeface="Courier New" pitchFamily="49" charset="0"/>
                <a:cs typeface="Courier New" pitchFamily="49" charset="0"/>
              </a:rPr>
              <a:t>	      it != </a:t>
            </a:r>
            <a:r>
              <a:rPr lang="en-US" altLang="he-IL" sz="1800" b="1" dirty="0" err="1">
                <a:latin typeface="Courier New" pitchFamily="49" charset="0"/>
                <a:cs typeface="Courier New" pitchFamily="49" charset="0"/>
              </a:rPr>
              <a:t>ivec.end</a:t>
            </a:r>
            <a:r>
              <a:rPr lang="en-US" altLang="he-IL" sz="1800" b="1" dirty="0">
                <a:latin typeface="Courier New" pitchFamily="49" charset="0"/>
                <a:cs typeface="Courier New" pitchFamily="49" charset="0"/>
              </a:rPr>
              <a:t>(); ++it ) {</a:t>
            </a:r>
            <a:br>
              <a:rPr lang="en-US" altLang="he-IL" sz="1800" b="1" dirty="0">
                <a:latin typeface="Courier New" pitchFamily="49" charset="0"/>
                <a:cs typeface="Courier New" pitchFamily="49" charset="0"/>
              </a:rPr>
            </a:br>
            <a:r>
              <a:rPr lang="en-US" altLang="he-IL" sz="1800" b="1" dirty="0">
                <a:latin typeface="Courier New" pitchFamily="49" charset="0"/>
                <a:cs typeface="Courier New" pitchFamily="49" charset="0"/>
              </a:rPr>
              <a:t>			</a:t>
            </a:r>
            <a:r>
              <a:rPr lang="en-US" altLang="he-IL" sz="1800" b="1" dirty="0" err="1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altLang="he-IL" sz="1800" b="1" dirty="0">
                <a:latin typeface="Courier New" pitchFamily="49" charset="0"/>
                <a:cs typeface="Courier New" pitchFamily="49" charset="0"/>
              </a:rPr>
              <a:t> &lt;&lt; *it &lt;&lt; " ";</a:t>
            </a:r>
            <a:br>
              <a:rPr lang="en-US" altLang="he-IL" sz="1800" b="1" dirty="0">
                <a:latin typeface="Courier New" pitchFamily="49" charset="0"/>
                <a:cs typeface="Courier New" pitchFamily="49" charset="0"/>
              </a:rPr>
            </a:br>
            <a:r>
              <a:rPr lang="en-US" altLang="he-IL" sz="1800" b="1" dirty="0">
                <a:latin typeface="Courier New" pitchFamily="49" charset="0"/>
                <a:cs typeface="Courier New" pitchFamily="49" charset="0"/>
              </a:rPr>
              <a:t>	}</a:t>
            </a:r>
            <a:br>
              <a:rPr lang="en-US" altLang="he-IL" sz="1800" b="1" dirty="0">
                <a:latin typeface="Courier New" pitchFamily="49" charset="0"/>
                <a:cs typeface="Courier New" pitchFamily="49" charset="0"/>
              </a:rPr>
            </a:br>
            <a:r>
              <a:rPr lang="en-US" altLang="he-IL" sz="18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altLang="he-IL" sz="1800" b="1" dirty="0" err="1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altLang="he-IL" sz="1800" b="1" dirty="0">
                <a:latin typeface="Courier New" pitchFamily="49" charset="0"/>
                <a:cs typeface="Courier New" pitchFamily="49" charset="0"/>
              </a:rPr>
              <a:t> &lt;&lt; </a:t>
            </a:r>
            <a:r>
              <a:rPr lang="en-US" altLang="he-IL" sz="1800" b="1" dirty="0" err="1">
                <a:latin typeface="Courier New" pitchFamily="49" charset="0"/>
                <a:cs typeface="Courier New" pitchFamily="49" charset="0"/>
              </a:rPr>
              <a:t>endl</a:t>
            </a:r>
            <a:r>
              <a:rPr lang="en-US" altLang="he-IL" sz="1800" b="1" dirty="0">
                <a:latin typeface="Courier New" pitchFamily="49" charset="0"/>
                <a:cs typeface="Courier New" pitchFamily="49" charset="0"/>
              </a:rPr>
              <a:t>;</a:t>
            </a:r>
            <a:br>
              <a:rPr lang="en-US" altLang="he-IL" sz="1800" b="1" dirty="0">
                <a:latin typeface="Courier New" pitchFamily="49" charset="0"/>
                <a:cs typeface="Courier New" pitchFamily="49" charset="0"/>
              </a:rPr>
            </a:br>
            <a:r>
              <a:rPr lang="en-US" altLang="he-IL" sz="1800" b="1" dirty="0">
                <a:latin typeface="Courier New" pitchFamily="49" charset="0"/>
                <a:cs typeface="Courier New" pitchFamily="49" charset="0"/>
              </a:rPr>
              <a:t/>
            </a:r>
            <a:br>
              <a:rPr lang="en-US" altLang="he-IL" sz="1800" b="1" dirty="0">
                <a:latin typeface="Courier New" pitchFamily="49" charset="0"/>
                <a:cs typeface="Courier New" pitchFamily="49" charset="0"/>
              </a:rPr>
            </a:br>
            <a:r>
              <a:rPr lang="en-US" altLang="he-IL" sz="1800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altLang="he-IL" sz="18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65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0"/>
            <a:ext cx="8915400" cy="457200"/>
          </a:xfrm>
        </p:spPr>
        <p:txBody>
          <a:bodyPr>
            <a:normAutofit fontScale="90000"/>
          </a:bodyPr>
          <a:lstStyle/>
          <a:p>
            <a:r>
              <a:rPr lang="en-US" altLang="el-GR" sz="3200"/>
              <a:t>Overview of C++ Templates</a:t>
            </a:r>
          </a:p>
        </p:txBody>
      </p:sp>
      <p:sp>
        <p:nvSpPr>
          <p:cNvPr id="169987" name="Rectangle 3"/>
          <p:cNvSpPr>
            <a:spLocks noGrp="1" noChangeArrowheads="1"/>
          </p:cNvSpPr>
          <p:nvPr>
            <p:ph idx="1"/>
          </p:nvPr>
        </p:nvSpPr>
        <p:spPr>
          <a:xfrm>
            <a:off x="76200" y="533400"/>
            <a:ext cx="8991600" cy="5867400"/>
          </a:xfrm>
        </p:spPr>
        <p:txBody>
          <a:bodyPr/>
          <a:lstStyle/>
          <a:p>
            <a:r>
              <a:rPr lang="en-US" altLang="el-GR" sz="2800"/>
              <a:t>Templates are used to plug in different types</a:t>
            </a:r>
          </a:p>
          <a:p>
            <a:pPr lvl="1"/>
            <a:r>
              <a:rPr lang="en-US" altLang="el-GR" sz="2400"/>
              <a:t>Can re-use same code with </a:t>
            </a:r>
            <a:r>
              <a:rPr lang="en-US" altLang="el-GR" sz="2400" b="1">
                <a:solidFill>
                  <a:schemeClr val="accent2"/>
                </a:solidFill>
                <a:latin typeface="Courier New" pitchFamily="49" charset="0"/>
              </a:rPr>
              <a:t>int</a:t>
            </a:r>
            <a:r>
              <a:rPr lang="en-US" altLang="el-GR" sz="2400"/>
              <a:t>, </a:t>
            </a:r>
            <a:r>
              <a:rPr lang="en-US" altLang="el-GR" sz="2400" b="1">
                <a:solidFill>
                  <a:schemeClr val="accent2"/>
                </a:solidFill>
                <a:latin typeface="Courier New" pitchFamily="49" charset="0"/>
              </a:rPr>
              <a:t>string</a:t>
            </a:r>
            <a:r>
              <a:rPr lang="en-US" altLang="el-GR" sz="2400"/>
              <a:t>, etc.</a:t>
            </a:r>
          </a:p>
          <a:p>
            <a:pPr lvl="1"/>
            <a:endParaRPr lang="en-US" altLang="el-GR" sz="2400"/>
          </a:p>
          <a:p>
            <a:r>
              <a:rPr lang="en-US" altLang="el-GR" sz="2800"/>
              <a:t>Also called “type parameterization”</a:t>
            </a:r>
          </a:p>
          <a:p>
            <a:pPr lvl="1"/>
            <a:r>
              <a:rPr lang="en-US" altLang="el-GR" sz="2400">
                <a:solidFill>
                  <a:schemeClr val="accent2"/>
                </a:solidFill>
              </a:rPr>
              <a:t>Types</a:t>
            </a:r>
            <a:r>
              <a:rPr lang="en-US" altLang="el-GR" sz="2400"/>
              <a:t> are given as parameters to a template</a:t>
            </a:r>
          </a:p>
          <a:p>
            <a:pPr lvl="1"/>
            <a:r>
              <a:rPr lang="en-US" altLang="el-GR" sz="2400"/>
              <a:t>Like </a:t>
            </a:r>
            <a:r>
              <a:rPr lang="en-US" altLang="el-GR" sz="2400">
                <a:solidFill>
                  <a:schemeClr val="accent2"/>
                </a:solidFill>
              </a:rPr>
              <a:t>variables</a:t>
            </a:r>
            <a:r>
              <a:rPr lang="en-US" altLang="el-GR" sz="2400"/>
              <a:t> are given as a function’s parameters</a:t>
            </a:r>
          </a:p>
          <a:p>
            <a:pPr lvl="1"/>
            <a:endParaRPr lang="en-US" altLang="el-GR" sz="2400"/>
          </a:p>
          <a:p>
            <a:r>
              <a:rPr lang="en-US" altLang="el-GR" sz="2800"/>
              <a:t>Can make templates for functions and classes</a:t>
            </a:r>
          </a:p>
          <a:p>
            <a:pPr lvl="1"/>
            <a:r>
              <a:rPr lang="en-US" altLang="el-GR" sz="2400"/>
              <a:t>The user of a class template must declare the type parameters when declaring an instance</a:t>
            </a:r>
          </a:p>
          <a:p>
            <a:pPr lvl="1"/>
            <a:r>
              <a:rPr lang="en-US" altLang="el-GR" sz="2400"/>
              <a:t>Don’t have to declare the type parameters when calling a function template (call as though a non-template function)</a:t>
            </a:r>
          </a:p>
          <a:p>
            <a:pPr lvl="2"/>
            <a:r>
              <a:rPr lang="en-US" altLang="el-GR" sz="2000"/>
              <a:t>The compiler figures it out for you, based on function call signature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05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 dirty="0" smtClean="0"/>
              <a:t>Function Templates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</a:pPr>
            <a:r>
              <a:rPr lang="en-US" altLang="el-GR" smtClean="0">
                <a:solidFill>
                  <a:schemeClr val="accent2"/>
                </a:solidFill>
              </a:rPr>
              <a:t>Function template</a:t>
            </a:r>
            <a:r>
              <a:rPr lang="en-US" altLang="el-GR" smtClean="0"/>
              <a:t>: A pattern for creating definitions of functions that differ only in the type of data they manipulate</a:t>
            </a:r>
          </a:p>
          <a:p>
            <a:pPr eaLnBrk="1" hangingPunct="1">
              <a:buClr>
                <a:schemeClr val="tx1"/>
              </a:buClr>
            </a:pPr>
            <a:endParaRPr lang="en-US" altLang="el-GR" smtClean="0"/>
          </a:p>
          <a:p>
            <a:pPr eaLnBrk="1" hangingPunct="1">
              <a:buClr>
                <a:schemeClr val="tx1"/>
              </a:buClr>
            </a:pPr>
            <a:r>
              <a:rPr lang="en-US" altLang="el-GR" smtClean="0"/>
              <a:t>Better than overloaded functions, since the code defining the algorithm of the function is only written once</a:t>
            </a:r>
            <a:endParaRPr lang="en-US" altLang="el-GR" smtClean="0">
              <a:solidFill>
                <a:schemeClr val="accent2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294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TC101859868[[fn=Thermal]]</Template>
  <TotalTime>941</TotalTime>
  <Words>3417</Words>
  <Application>Microsoft Office PowerPoint</Application>
  <PresentationFormat>Προβολή στην οθόνη (4:3)</PresentationFormat>
  <Paragraphs>807</Paragraphs>
  <Slides>73</Slides>
  <Notes>29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73</vt:i4>
      </vt:variant>
    </vt:vector>
  </HeadingPairs>
  <TitlesOfParts>
    <vt:vector size="74" baseType="lpstr">
      <vt:lpstr>Office Theme</vt:lpstr>
      <vt:lpstr>Templates &amp; STL</vt:lpstr>
      <vt:lpstr>Generic programming</vt:lpstr>
      <vt:lpstr>Generic programming</vt:lpstr>
      <vt:lpstr>Generic Programming Resources</vt:lpstr>
      <vt:lpstr>Macros</vt:lpstr>
      <vt:lpstr>C++ Templates</vt:lpstr>
      <vt:lpstr>C++ Templates</vt:lpstr>
      <vt:lpstr>Overview of C++ Templates</vt:lpstr>
      <vt:lpstr>Function Templates</vt:lpstr>
      <vt:lpstr>Παρουσίαση του PowerPoint</vt:lpstr>
      <vt:lpstr>A swap Template</vt:lpstr>
      <vt:lpstr>Using a Template Function</vt:lpstr>
      <vt:lpstr>Function Template Notes</vt:lpstr>
      <vt:lpstr>Introduction to Function Templates</vt:lpstr>
      <vt:lpstr>Function Templates</vt:lpstr>
      <vt:lpstr>An Example Function Template</vt:lpstr>
      <vt:lpstr>Template Example</vt:lpstr>
      <vt:lpstr>printArray.cpp – Program </vt:lpstr>
      <vt:lpstr>printArray.cpp – Program (cont)</vt:lpstr>
      <vt:lpstr>Generic swap </vt:lpstr>
      <vt:lpstr>Suppose we want a generic Max function</vt:lpstr>
      <vt:lpstr>Generic Sorting</vt:lpstr>
      <vt:lpstr>STL’s Template Functions</vt:lpstr>
      <vt:lpstr>Function Templates</vt:lpstr>
      <vt:lpstr>Class Templates</vt:lpstr>
      <vt:lpstr>Class Template</vt:lpstr>
      <vt:lpstr>Example class Template</vt:lpstr>
      <vt:lpstr>Using Class Templates</vt:lpstr>
      <vt:lpstr>Introduction to Class Templates</vt:lpstr>
      <vt:lpstr>Tips on Using Function and Class Templates</vt:lpstr>
      <vt:lpstr>Introduction to the Standard Template Library</vt:lpstr>
      <vt:lpstr>Standard Template Library</vt:lpstr>
      <vt:lpstr>Introduction</vt:lpstr>
      <vt:lpstr>3D generic world</vt:lpstr>
      <vt:lpstr>STL Disadvantages</vt:lpstr>
      <vt:lpstr>The three parts of STL</vt:lpstr>
      <vt:lpstr>Standard Template Library</vt:lpstr>
      <vt:lpstr>Containers</vt:lpstr>
      <vt:lpstr>Creating Container Objects</vt:lpstr>
      <vt:lpstr>Iterators (1)</vt:lpstr>
      <vt:lpstr>Iterators (2)</vt:lpstr>
      <vt:lpstr>Iterators</vt:lpstr>
      <vt:lpstr>Iterators</vt:lpstr>
      <vt:lpstr>Containers and Iterators</vt:lpstr>
      <vt:lpstr>Containers and Iterators</vt:lpstr>
      <vt:lpstr>Containers and Iterators</vt:lpstr>
      <vt:lpstr>Traversing a Container</vt:lpstr>
      <vt:lpstr>Algorithms</vt:lpstr>
      <vt:lpstr>Using STL algorithms</vt:lpstr>
      <vt:lpstr>More STL algorithms</vt:lpstr>
      <vt:lpstr>random-shuffle Example</vt:lpstr>
      <vt:lpstr>Basic model</vt:lpstr>
      <vt:lpstr>Containers (hold sequences in difference ways)</vt:lpstr>
      <vt:lpstr>Basic model</vt:lpstr>
      <vt:lpstr>Vectors</vt:lpstr>
      <vt:lpstr>STL vector Members</vt:lpstr>
      <vt:lpstr>Παρουσίαση του PowerPoint</vt:lpstr>
      <vt:lpstr>Παρουσίαση του PowerPoint</vt:lpstr>
      <vt:lpstr>Vector - examples</vt:lpstr>
      <vt:lpstr>Growing a Vector’s Size</vt:lpstr>
      <vt:lpstr>Remove vector elements</vt:lpstr>
      <vt:lpstr>Vector Subscripts</vt:lpstr>
      <vt:lpstr>Vector Parameters and Return Values (Vector Parameters)</vt:lpstr>
      <vt:lpstr>Vector Parameters and Return Values (Return Values) </vt:lpstr>
      <vt:lpstr>Vector Parameters and Return Values (matches.cpp)</vt:lpstr>
      <vt:lpstr>Vector Parameters and Return Values (Return Values) (cont.)</vt:lpstr>
      <vt:lpstr>Other Useful Member Functions</vt:lpstr>
      <vt:lpstr>Example (vectors &amp; iterators)</vt:lpstr>
      <vt:lpstr>Using STL</vt:lpstr>
      <vt:lpstr>STL - Sorting</vt:lpstr>
      <vt:lpstr>STL - Output</vt:lpstr>
      <vt:lpstr>STL - Include files</vt:lpstr>
      <vt:lpstr>Putting it all together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Stefanos</dc:creator>
  <cp:lastModifiedBy>ΣΤΕΦΑΝΟΣ</cp:lastModifiedBy>
  <cp:revision>57</cp:revision>
  <dcterms:created xsi:type="dcterms:W3CDTF">2006-08-16T00:00:00Z</dcterms:created>
  <dcterms:modified xsi:type="dcterms:W3CDTF">2019-01-13T16:28:32Z</dcterms:modified>
</cp:coreProperties>
</file>