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7"/>
  </p:notesMasterIdLst>
  <p:sldIdLst>
    <p:sldId id="256" r:id="rId3"/>
    <p:sldId id="304" r:id="rId4"/>
    <p:sldId id="305" r:id="rId5"/>
    <p:sldId id="280" r:id="rId6"/>
    <p:sldId id="306" r:id="rId7"/>
    <p:sldId id="307" r:id="rId8"/>
    <p:sldId id="284" r:id="rId9"/>
    <p:sldId id="291" r:id="rId10"/>
    <p:sldId id="308" r:id="rId11"/>
    <p:sldId id="309" r:id="rId12"/>
    <p:sldId id="310" r:id="rId13"/>
    <p:sldId id="292" r:id="rId14"/>
    <p:sldId id="293" r:id="rId15"/>
    <p:sldId id="294" r:id="rId16"/>
    <p:sldId id="295" r:id="rId17"/>
    <p:sldId id="296" r:id="rId18"/>
    <p:sldId id="298" r:id="rId19"/>
    <p:sldId id="297" r:id="rId20"/>
    <p:sldId id="299" r:id="rId21"/>
    <p:sldId id="300" r:id="rId22"/>
    <p:sldId id="301" r:id="rId23"/>
    <p:sldId id="302" r:id="rId24"/>
    <p:sldId id="303" r:id="rId25"/>
    <p:sldId id="311" r:id="rId26"/>
    <p:sldId id="312" r:id="rId27"/>
    <p:sldId id="288" r:id="rId28"/>
    <p:sldId id="313" r:id="rId29"/>
    <p:sldId id="290" r:id="rId30"/>
    <p:sldId id="314" r:id="rId31"/>
    <p:sldId id="315" r:id="rId32"/>
    <p:sldId id="316" r:id="rId33"/>
    <p:sldId id="317" r:id="rId34"/>
    <p:sldId id="318" r:id="rId35"/>
    <p:sldId id="272" r:id="rId36"/>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307"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Νικόλαος Πολύζος" userId="49bd9883-38f1-4410-9a28-6e5045e10986" providerId="ADAL" clId="{563A2618-FE1E-4E3D-A45D-6D3CFBBEBF4F}"/>
    <pc:docChg chg="delSld modSld">
      <pc:chgData name="Νικόλαος Πολύζος" userId="49bd9883-38f1-4410-9a28-6e5045e10986" providerId="ADAL" clId="{563A2618-FE1E-4E3D-A45D-6D3CFBBEBF4F}" dt="2024-11-03T19:19:39.450" v="56" actId="47"/>
      <pc:docMkLst>
        <pc:docMk/>
      </pc:docMkLst>
      <pc:sldChg chg="modSp mod">
        <pc:chgData name="Νικόλαος Πολύζος" userId="49bd9883-38f1-4410-9a28-6e5045e10986" providerId="ADAL" clId="{563A2618-FE1E-4E3D-A45D-6D3CFBBEBF4F}" dt="2024-11-03T19:19:19.621" v="55" actId="6549"/>
        <pc:sldMkLst>
          <pc:docMk/>
          <pc:sldMk cId="2039745937" sldId="256"/>
        </pc:sldMkLst>
        <pc:spChg chg="mod">
          <ac:chgData name="Νικόλαος Πολύζος" userId="49bd9883-38f1-4410-9a28-6e5045e10986" providerId="ADAL" clId="{563A2618-FE1E-4E3D-A45D-6D3CFBBEBF4F}" dt="2024-11-03T19:19:19.621" v="55" actId="6549"/>
          <ac:spMkLst>
            <pc:docMk/>
            <pc:sldMk cId="2039745937" sldId="256"/>
            <ac:spMk id="4" creationId="{017CE44A-DACC-7179-A8D3-B317D438C19B}"/>
          </ac:spMkLst>
        </pc:spChg>
      </pc:sldChg>
      <pc:sldChg chg="del">
        <pc:chgData name="Νικόλαος Πολύζος" userId="49bd9883-38f1-4410-9a28-6e5045e10986" providerId="ADAL" clId="{563A2618-FE1E-4E3D-A45D-6D3CFBBEBF4F}" dt="2024-11-03T19:19:39.450" v="56" actId="47"/>
        <pc:sldMkLst>
          <pc:docMk/>
          <pc:sldMk cId="168477663" sldId="286"/>
        </pc:sldMkLst>
      </pc:sldChg>
      <pc:sldChg chg="del">
        <pc:chgData name="Νικόλαος Πολύζος" userId="49bd9883-38f1-4410-9a28-6e5045e10986" providerId="ADAL" clId="{563A2618-FE1E-4E3D-A45D-6D3CFBBEBF4F}" dt="2024-11-03T19:19:39.450" v="56" actId="47"/>
        <pc:sldMkLst>
          <pc:docMk/>
          <pc:sldMk cId="2722871167" sldId="287"/>
        </pc:sldMkLst>
      </pc:sldChg>
      <pc:sldChg chg="del">
        <pc:chgData name="Νικόλαος Πολύζος" userId="49bd9883-38f1-4410-9a28-6e5045e10986" providerId="ADAL" clId="{563A2618-FE1E-4E3D-A45D-6D3CFBBEBF4F}" dt="2024-11-03T19:19:39.450" v="56" actId="47"/>
        <pc:sldMkLst>
          <pc:docMk/>
          <pc:sldMk cId="2387660200" sldId="289"/>
        </pc:sldMkLst>
      </pc:sldChg>
      <pc:sldChg chg="del">
        <pc:chgData name="Νικόλαος Πολύζος" userId="49bd9883-38f1-4410-9a28-6e5045e10986" providerId="ADAL" clId="{563A2618-FE1E-4E3D-A45D-6D3CFBBEBF4F}" dt="2024-11-03T19:19:39.450" v="56" actId="47"/>
        <pc:sldMkLst>
          <pc:docMk/>
          <pc:sldMk cId="1316161965" sldId="290"/>
        </pc:sldMkLst>
      </pc:sldChg>
      <pc:sldChg chg="del">
        <pc:chgData name="Νικόλαος Πολύζος" userId="49bd9883-38f1-4410-9a28-6e5045e10986" providerId="ADAL" clId="{563A2618-FE1E-4E3D-A45D-6D3CFBBEBF4F}" dt="2024-11-03T19:19:39.450" v="56" actId="47"/>
        <pc:sldMkLst>
          <pc:docMk/>
          <pc:sldMk cId="3080439336" sldId="291"/>
        </pc:sldMkLst>
      </pc:sldChg>
      <pc:sldChg chg="del">
        <pc:chgData name="Νικόλαος Πολύζος" userId="49bd9883-38f1-4410-9a28-6e5045e10986" providerId="ADAL" clId="{563A2618-FE1E-4E3D-A45D-6D3CFBBEBF4F}" dt="2024-11-03T19:19:39.450" v="56" actId="47"/>
        <pc:sldMkLst>
          <pc:docMk/>
          <pc:sldMk cId="2899927505" sldId="304"/>
        </pc:sldMkLst>
      </pc:sldChg>
      <pc:sldChg chg="del">
        <pc:chgData name="Νικόλαος Πολύζος" userId="49bd9883-38f1-4410-9a28-6e5045e10986" providerId="ADAL" clId="{563A2618-FE1E-4E3D-A45D-6D3CFBBEBF4F}" dt="2024-11-03T19:19:39.450" v="56" actId="47"/>
        <pc:sldMkLst>
          <pc:docMk/>
          <pc:sldMk cId="3293790316" sldId="305"/>
        </pc:sldMkLst>
      </pc:sldChg>
      <pc:sldChg chg="del">
        <pc:chgData name="Νικόλαος Πολύζος" userId="49bd9883-38f1-4410-9a28-6e5045e10986" providerId="ADAL" clId="{563A2618-FE1E-4E3D-A45D-6D3CFBBEBF4F}" dt="2024-11-03T19:19:39.450" v="56" actId="47"/>
        <pc:sldMkLst>
          <pc:docMk/>
          <pc:sldMk cId="1146557458" sldId="306"/>
        </pc:sldMkLst>
      </pc:sldChg>
      <pc:sldChg chg="del">
        <pc:chgData name="Νικόλαος Πολύζος" userId="49bd9883-38f1-4410-9a28-6e5045e10986" providerId="ADAL" clId="{563A2618-FE1E-4E3D-A45D-6D3CFBBEBF4F}" dt="2024-11-03T19:19:39.450" v="56" actId="47"/>
        <pc:sldMkLst>
          <pc:docMk/>
          <pc:sldMk cId="3430319394" sldId="307"/>
        </pc:sldMkLst>
      </pc:sldChg>
      <pc:sldChg chg="del">
        <pc:chgData name="Νικόλαος Πολύζος" userId="49bd9883-38f1-4410-9a28-6e5045e10986" providerId="ADAL" clId="{563A2618-FE1E-4E3D-A45D-6D3CFBBEBF4F}" dt="2024-11-03T19:19:39.450" v="56" actId="47"/>
        <pc:sldMkLst>
          <pc:docMk/>
          <pc:sldMk cId="213572328" sldId="308"/>
        </pc:sldMkLst>
      </pc:sldChg>
      <pc:sldChg chg="del">
        <pc:chgData name="Νικόλαος Πολύζος" userId="49bd9883-38f1-4410-9a28-6e5045e10986" providerId="ADAL" clId="{563A2618-FE1E-4E3D-A45D-6D3CFBBEBF4F}" dt="2024-11-03T19:19:39.450" v="56" actId="47"/>
        <pc:sldMkLst>
          <pc:docMk/>
          <pc:sldMk cId="2935033982" sldId="309"/>
        </pc:sldMkLst>
      </pc:sldChg>
      <pc:sldChg chg="del">
        <pc:chgData name="Νικόλαος Πολύζος" userId="49bd9883-38f1-4410-9a28-6e5045e10986" providerId="ADAL" clId="{563A2618-FE1E-4E3D-A45D-6D3CFBBEBF4F}" dt="2024-11-03T19:19:39.450" v="56" actId="47"/>
        <pc:sldMkLst>
          <pc:docMk/>
          <pc:sldMk cId="3323668688" sldId="310"/>
        </pc:sldMkLst>
      </pc:sldChg>
      <pc:sldChg chg="del">
        <pc:chgData name="Νικόλαος Πολύζος" userId="49bd9883-38f1-4410-9a28-6e5045e10986" providerId="ADAL" clId="{563A2618-FE1E-4E3D-A45D-6D3CFBBEBF4F}" dt="2024-11-03T19:19:39.450" v="56" actId="47"/>
        <pc:sldMkLst>
          <pc:docMk/>
          <pc:sldMk cId="184796092" sldId="311"/>
        </pc:sldMkLst>
      </pc:sldChg>
      <pc:sldChg chg="del">
        <pc:chgData name="Νικόλαος Πολύζος" userId="49bd9883-38f1-4410-9a28-6e5045e10986" providerId="ADAL" clId="{563A2618-FE1E-4E3D-A45D-6D3CFBBEBF4F}" dt="2024-11-03T19:19:39.450" v="56" actId="47"/>
        <pc:sldMkLst>
          <pc:docMk/>
          <pc:sldMk cId="1558291163" sldId="312"/>
        </pc:sldMkLst>
      </pc:sldChg>
      <pc:sldChg chg="del">
        <pc:chgData name="Νικόλαος Πολύζος" userId="49bd9883-38f1-4410-9a28-6e5045e10986" providerId="ADAL" clId="{563A2618-FE1E-4E3D-A45D-6D3CFBBEBF4F}" dt="2024-11-03T19:19:39.450" v="56" actId="47"/>
        <pc:sldMkLst>
          <pc:docMk/>
          <pc:sldMk cId="2070568865" sldId="31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6841AD-DA22-499E-9F4A-F3C257AADB1E}" type="datetimeFigureOut">
              <a:rPr lang="el-GR" smtClean="0"/>
              <a:t>3/11/2024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84E0B5-7D63-4BFC-8B13-BEF37CA20566}" type="slidenum">
              <a:rPr lang="el-GR" smtClean="0"/>
              <a:t>‹#›</a:t>
            </a:fld>
            <a:endParaRPr lang="el-GR"/>
          </a:p>
        </p:txBody>
      </p:sp>
    </p:spTree>
    <p:extLst>
      <p:ext uri="{BB962C8B-B14F-4D97-AF65-F5344CB8AC3E}">
        <p14:creationId xmlns:p14="http://schemas.microsoft.com/office/powerpoint/2010/main" val="3222538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4184E0B5-7D63-4BFC-8B13-BEF37CA20566}" type="slidenum">
              <a:rPr lang="el-GR" smtClean="0"/>
              <a:t>34</a:t>
            </a:fld>
            <a:endParaRPr lang="el-GR"/>
          </a:p>
        </p:txBody>
      </p:sp>
    </p:spTree>
    <p:extLst>
      <p:ext uri="{BB962C8B-B14F-4D97-AF65-F5344CB8AC3E}">
        <p14:creationId xmlns:p14="http://schemas.microsoft.com/office/powerpoint/2010/main" val="282086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22C251D-A84D-C7D0-F0BC-789F01EA11A7}"/>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1748A5BD-C9BB-4030-C295-94393268CB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2B1A9115-0D0E-040A-372C-F89347882F35}"/>
              </a:ext>
            </a:extLst>
          </p:cNvPr>
          <p:cNvSpPr>
            <a:spLocks noGrp="1"/>
          </p:cNvSpPr>
          <p:nvPr>
            <p:ph type="dt" sz="half" idx="10"/>
          </p:nvPr>
        </p:nvSpPr>
        <p:spPr/>
        <p:txBody>
          <a:bodyPr/>
          <a:lstStyle/>
          <a:p>
            <a:fld id="{6989BDE0-AB99-4FB6-B7E8-DA197436DE97}" type="datetimeFigureOut">
              <a:rPr lang="el-GR" smtClean="0"/>
              <a:t>3/11/2024</a:t>
            </a:fld>
            <a:endParaRPr lang="el-GR"/>
          </a:p>
        </p:txBody>
      </p:sp>
      <p:sp>
        <p:nvSpPr>
          <p:cNvPr id="5" name="Θέση υποσέλιδου 4">
            <a:extLst>
              <a:ext uri="{FF2B5EF4-FFF2-40B4-BE49-F238E27FC236}">
                <a16:creationId xmlns:a16="http://schemas.microsoft.com/office/drawing/2014/main" id="{36BABD95-0FB5-AF5E-3FC8-D11FCF08F90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51CF134-9FF7-6F3F-11A9-CA0681DE0B8B}"/>
              </a:ext>
            </a:extLst>
          </p:cNvPr>
          <p:cNvSpPr>
            <a:spLocks noGrp="1"/>
          </p:cNvSpPr>
          <p:nvPr>
            <p:ph type="sldNum" sz="quarter" idx="12"/>
          </p:nvPr>
        </p:nvSpPr>
        <p:spPr/>
        <p:txBody>
          <a:bodyPr/>
          <a:lstStyle/>
          <a:p>
            <a:fld id="{FC241FAE-9FE2-4E2B-A4FF-7F21F23B7963}" type="slidenum">
              <a:rPr lang="el-GR" smtClean="0"/>
              <a:t>‹#›</a:t>
            </a:fld>
            <a:endParaRPr lang="el-GR"/>
          </a:p>
        </p:txBody>
      </p:sp>
    </p:spTree>
    <p:extLst>
      <p:ext uri="{BB962C8B-B14F-4D97-AF65-F5344CB8AC3E}">
        <p14:creationId xmlns:p14="http://schemas.microsoft.com/office/powerpoint/2010/main" val="3309482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E403B4-751B-D7A3-7756-727588450CE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EE90311E-7A4D-79A8-9375-A7EB79EF9DF6}"/>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BD770BB-A270-78EA-784B-4EFB3DC24090}"/>
              </a:ext>
            </a:extLst>
          </p:cNvPr>
          <p:cNvSpPr>
            <a:spLocks noGrp="1"/>
          </p:cNvSpPr>
          <p:nvPr>
            <p:ph type="dt" sz="half" idx="10"/>
          </p:nvPr>
        </p:nvSpPr>
        <p:spPr/>
        <p:txBody>
          <a:bodyPr/>
          <a:lstStyle/>
          <a:p>
            <a:fld id="{6989BDE0-AB99-4FB6-B7E8-DA197436DE97}" type="datetimeFigureOut">
              <a:rPr lang="el-GR" smtClean="0"/>
              <a:t>3/11/2024</a:t>
            </a:fld>
            <a:endParaRPr lang="el-GR"/>
          </a:p>
        </p:txBody>
      </p:sp>
      <p:sp>
        <p:nvSpPr>
          <p:cNvPr id="5" name="Θέση υποσέλιδου 4">
            <a:extLst>
              <a:ext uri="{FF2B5EF4-FFF2-40B4-BE49-F238E27FC236}">
                <a16:creationId xmlns:a16="http://schemas.microsoft.com/office/drawing/2014/main" id="{FE044B05-6887-9A34-49D4-FF73F58CB1D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02CDD1BB-4424-FF08-293B-728E7ECAE624}"/>
              </a:ext>
            </a:extLst>
          </p:cNvPr>
          <p:cNvSpPr>
            <a:spLocks noGrp="1"/>
          </p:cNvSpPr>
          <p:nvPr>
            <p:ph type="sldNum" sz="quarter" idx="12"/>
          </p:nvPr>
        </p:nvSpPr>
        <p:spPr/>
        <p:txBody>
          <a:bodyPr/>
          <a:lstStyle/>
          <a:p>
            <a:fld id="{FC241FAE-9FE2-4E2B-A4FF-7F21F23B7963}" type="slidenum">
              <a:rPr lang="el-GR" smtClean="0"/>
              <a:t>‹#›</a:t>
            </a:fld>
            <a:endParaRPr lang="el-GR"/>
          </a:p>
        </p:txBody>
      </p:sp>
    </p:spTree>
    <p:extLst>
      <p:ext uri="{BB962C8B-B14F-4D97-AF65-F5344CB8AC3E}">
        <p14:creationId xmlns:p14="http://schemas.microsoft.com/office/powerpoint/2010/main" val="3244946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B4B0F2E5-15F9-7D30-BCE4-E047721E0425}"/>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2538556-1D63-A249-2293-CD0BEA75F371}"/>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07DE7FE-FBA8-6B36-0036-3EE8BA6F20C1}"/>
              </a:ext>
            </a:extLst>
          </p:cNvPr>
          <p:cNvSpPr>
            <a:spLocks noGrp="1"/>
          </p:cNvSpPr>
          <p:nvPr>
            <p:ph type="dt" sz="half" idx="10"/>
          </p:nvPr>
        </p:nvSpPr>
        <p:spPr/>
        <p:txBody>
          <a:bodyPr/>
          <a:lstStyle/>
          <a:p>
            <a:fld id="{6989BDE0-AB99-4FB6-B7E8-DA197436DE97}" type="datetimeFigureOut">
              <a:rPr lang="el-GR" smtClean="0"/>
              <a:t>3/11/2024</a:t>
            </a:fld>
            <a:endParaRPr lang="el-GR"/>
          </a:p>
        </p:txBody>
      </p:sp>
      <p:sp>
        <p:nvSpPr>
          <p:cNvPr id="5" name="Θέση υποσέλιδου 4">
            <a:extLst>
              <a:ext uri="{FF2B5EF4-FFF2-40B4-BE49-F238E27FC236}">
                <a16:creationId xmlns:a16="http://schemas.microsoft.com/office/drawing/2014/main" id="{0FEDA767-A3CC-BEF7-D925-92770D9BD20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6B09723-A243-D777-1864-DB90E504EAF7}"/>
              </a:ext>
            </a:extLst>
          </p:cNvPr>
          <p:cNvSpPr>
            <a:spLocks noGrp="1"/>
          </p:cNvSpPr>
          <p:nvPr>
            <p:ph type="sldNum" sz="quarter" idx="12"/>
          </p:nvPr>
        </p:nvSpPr>
        <p:spPr/>
        <p:txBody>
          <a:bodyPr/>
          <a:lstStyle/>
          <a:p>
            <a:fld id="{FC241FAE-9FE2-4E2B-A4FF-7F21F23B7963}" type="slidenum">
              <a:rPr lang="el-GR" smtClean="0"/>
              <a:t>‹#›</a:t>
            </a:fld>
            <a:endParaRPr lang="el-GR"/>
          </a:p>
        </p:txBody>
      </p:sp>
    </p:spTree>
    <p:extLst>
      <p:ext uri="{BB962C8B-B14F-4D97-AF65-F5344CB8AC3E}">
        <p14:creationId xmlns:p14="http://schemas.microsoft.com/office/powerpoint/2010/main" val="43533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3E351B0-95FA-63C4-A971-03DE3C8A4EFE}"/>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1311F58B-7202-AD90-1778-FCF319A7E5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A86D32E2-BAF1-AC14-2F21-BCF77E0524CB}"/>
              </a:ext>
            </a:extLst>
          </p:cNvPr>
          <p:cNvSpPr>
            <a:spLocks noGrp="1"/>
          </p:cNvSpPr>
          <p:nvPr>
            <p:ph type="dt" sz="half" idx="10"/>
          </p:nvPr>
        </p:nvSpPr>
        <p:spPr/>
        <p:txBody>
          <a:bodyPr/>
          <a:lstStyle/>
          <a:p>
            <a:fld id="{B2F3C540-3EE2-43E9-B5C7-77461E0D789B}" type="datetimeFigureOut">
              <a:rPr lang="el-GR" smtClean="0"/>
              <a:t>3/11/2024</a:t>
            </a:fld>
            <a:endParaRPr lang="el-GR"/>
          </a:p>
        </p:txBody>
      </p:sp>
      <p:sp>
        <p:nvSpPr>
          <p:cNvPr id="5" name="Θέση υποσέλιδου 4">
            <a:extLst>
              <a:ext uri="{FF2B5EF4-FFF2-40B4-BE49-F238E27FC236}">
                <a16:creationId xmlns:a16="http://schemas.microsoft.com/office/drawing/2014/main" id="{D74D527B-FC11-DD03-44C9-098BAE7EDF8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6A2AD27B-1E2B-BB2A-C6AC-ADFDE03FE641}"/>
              </a:ext>
            </a:extLst>
          </p:cNvPr>
          <p:cNvSpPr>
            <a:spLocks noGrp="1"/>
          </p:cNvSpPr>
          <p:nvPr>
            <p:ph type="sldNum" sz="quarter" idx="12"/>
          </p:nvPr>
        </p:nvSpPr>
        <p:spPr/>
        <p:txBody>
          <a:bodyPr/>
          <a:lstStyle/>
          <a:p>
            <a:fld id="{4374E248-1E28-4359-AEF3-6CF5BB8DE3A4}" type="slidenum">
              <a:rPr lang="el-GR" smtClean="0"/>
              <a:t>‹#›</a:t>
            </a:fld>
            <a:endParaRPr lang="el-GR"/>
          </a:p>
        </p:txBody>
      </p:sp>
    </p:spTree>
    <p:extLst>
      <p:ext uri="{BB962C8B-B14F-4D97-AF65-F5344CB8AC3E}">
        <p14:creationId xmlns:p14="http://schemas.microsoft.com/office/powerpoint/2010/main" val="2487842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B6E4D02-C424-10E2-F771-53C6B5B085F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8DE3943-32F9-2B04-3EF6-981689AC929E}"/>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C629C41-856A-1A45-C1BD-CF9C5FF4B68A}"/>
              </a:ext>
            </a:extLst>
          </p:cNvPr>
          <p:cNvSpPr>
            <a:spLocks noGrp="1"/>
          </p:cNvSpPr>
          <p:nvPr>
            <p:ph type="dt" sz="half" idx="10"/>
          </p:nvPr>
        </p:nvSpPr>
        <p:spPr/>
        <p:txBody>
          <a:bodyPr/>
          <a:lstStyle/>
          <a:p>
            <a:fld id="{B2F3C540-3EE2-43E9-B5C7-77461E0D789B}" type="datetimeFigureOut">
              <a:rPr lang="el-GR" smtClean="0"/>
              <a:t>3/11/2024</a:t>
            </a:fld>
            <a:endParaRPr lang="el-GR"/>
          </a:p>
        </p:txBody>
      </p:sp>
      <p:sp>
        <p:nvSpPr>
          <p:cNvPr id="5" name="Θέση υποσέλιδου 4">
            <a:extLst>
              <a:ext uri="{FF2B5EF4-FFF2-40B4-BE49-F238E27FC236}">
                <a16:creationId xmlns:a16="http://schemas.microsoft.com/office/drawing/2014/main" id="{F83DB6DC-5CF8-D684-F968-5F11B726690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EE8BAD4-20FE-C745-2ADE-2D78042993B3}"/>
              </a:ext>
            </a:extLst>
          </p:cNvPr>
          <p:cNvSpPr>
            <a:spLocks noGrp="1"/>
          </p:cNvSpPr>
          <p:nvPr>
            <p:ph type="sldNum" sz="quarter" idx="12"/>
          </p:nvPr>
        </p:nvSpPr>
        <p:spPr/>
        <p:txBody>
          <a:bodyPr/>
          <a:lstStyle/>
          <a:p>
            <a:fld id="{4374E248-1E28-4359-AEF3-6CF5BB8DE3A4}" type="slidenum">
              <a:rPr lang="el-GR" smtClean="0"/>
              <a:t>‹#›</a:t>
            </a:fld>
            <a:endParaRPr lang="el-GR"/>
          </a:p>
        </p:txBody>
      </p:sp>
    </p:spTree>
    <p:extLst>
      <p:ext uri="{BB962C8B-B14F-4D97-AF65-F5344CB8AC3E}">
        <p14:creationId xmlns:p14="http://schemas.microsoft.com/office/powerpoint/2010/main" val="3708647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277086-081B-79E4-A079-2A130742FB25}"/>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2614F96-E11F-B748-6F50-F6B61D69C6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055F2CA-BAE0-38EF-8F6E-CE959FAC8AF0}"/>
              </a:ext>
            </a:extLst>
          </p:cNvPr>
          <p:cNvSpPr>
            <a:spLocks noGrp="1"/>
          </p:cNvSpPr>
          <p:nvPr>
            <p:ph type="dt" sz="half" idx="10"/>
          </p:nvPr>
        </p:nvSpPr>
        <p:spPr/>
        <p:txBody>
          <a:bodyPr/>
          <a:lstStyle/>
          <a:p>
            <a:fld id="{B2F3C540-3EE2-43E9-B5C7-77461E0D789B}" type="datetimeFigureOut">
              <a:rPr lang="el-GR" smtClean="0"/>
              <a:t>3/11/2024</a:t>
            </a:fld>
            <a:endParaRPr lang="el-GR"/>
          </a:p>
        </p:txBody>
      </p:sp>
      <p:sp>
        <p:nvSpPr>
          <p:cNvPr id="5" name="Θέση υποσέλιδου 4">
            <a:extLst>
              <a:ext uri="{FF2B5EF4-FFF2-40B4-BE49-F238E27FC236}">
                <a16:creationId xmlns:a16="http://schemas.microsoft.com/office/drawing/2014/main" id="{20B5FD2D-BA32-1E5C-A8EC-30BD3F4DE3C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0A65AAEC-042F-BE58-8F1D-755BC2CF8155}"/>
              </a:ext>
            </a:extLst>
          </p:cNvPr>
          <p:cNvSpPr>
            <a:spLocks noGrp="1"/>
          </p:cNvSpPr>
          <p:nvPr>
            <p:ph type="sldNum" sz="quarter" idx="12"/>
          </p:nvPr>
        </p:nvSpPr>
        <p:spPr/>
        <p:txBody>
          <a:bodyPr/>
          <a:lstStyle/>
          <a:p>
            <a:fld id="{4374E248-1E28-4359-AEF3-6CF5BB8DE3A4}" type="slidenum">
              <a:rPr lang="el-GR" smtClean="0"/>
              <a:t>‹#›</a:t>
            </a:fld>
            <a:endParaRPr lang="el-GR"/>
          </a:p>
        </p:txBody>
      </p:sp>
    </p:spTree>
    <p:extLst>
      <p:ext uri="{BB962C8B-B14F-4D97-AF65-F5344CB8AC3E}">
        <p14:creationId xmlns:p14="http://schemas.microsoft.com/office/powerpoint/2010/main" val="3144224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05A2F26-828B-3A59-E758-D42D21EF2FA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58DF2AF-75A6-CA0D-4CB6-F429566A16A7}"/>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77374B49-3A26-1F89-3056-D59683A9CFD5}"/>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4CCE286C-999C-E295-B4A4-26A7F0B50101}"/>
              </a:ext>
            </a:extLst>
          </p:cNvPr>
          <p:cNvSpPr>
            <a:spLocks noGrp="1"/>
          </p:cNvSpPr>
          <p:nvPr>
            <p:ph type="dt" sz="half" idx="10"/>
          </p:nvPr>
        </p:nvSpPr>
        <p:spPr/>
        <p:txBody>
          <a:bodyPr/>
          <a:lstStyle/>
          <a:p>
            <a:fld id="{B2F3C540-3EE2-43E9-B5C7-77461E0D789B}" type="datetimeFigureOut">
              <a:rPr lang="el-GR" smtClean="0"/>
              <a:t>3/11/2024</a:t>
            </a:fld>
            <a:endParaRPr lang="el-GR"/>
          </a:p>
        </p:txBody>
      </p:sp>
      <p:sp>
        <p:nvSpPr>
          <p:cNvPr id="6" name="Θέση υποσέλιδου 5">
            <a:extLst>
              <a:ext uri="{FF2B5EF4-FFF2-40B4-BE49-F238E27FC236}">
                <a16:creationId xmlns:a16="http://schemas.microsoft.com/office/drawing/2014/main" id="{7F078AC6-996C-2F79-3B5D-EB3D69D583D0}"/>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B9778883-A617-F20B-D63F-99893288DFA4}"/>
              </a:ext>
            </a:extLst>
          </p:cNvPr>
          <p:cNvSpPr>
            <a:spLocks noGrp="1"/>
          </p:cNvSpPr>
          <p:nvPr>
            <p:ph type="sldNum" sz="quarter" idx="12"/>
          </p:nvPr>
        </p:nvSpPr>
        <p:spPr/>
        <p:txBody>
          <a:bodyPr/>
          <a:lstStyle/>
          <a:p>
            <a:fld id="{4374E248-1E28-4359-AEF3-6CF5BB8DE3A4}" type="slidenum">
              <a:rPr lang="el-GR" smtClean="0"/>
              <a:t>‹#›</a:t>
            </a:fld>
            <a:endParaRPr lang="el-GR"/>
          </a:p>
        </p:txBody>
      </p:sp>
    </p:spTree>
    <p:extLst>
      <p:ext uri="{BB962C8B-B14F-4D97-AF65-F5344CB8AC3E}">
        <p14:creationId xmlns:p14="http://schemas.microsoft.com/office/powerpoint/2010/main" val="3241707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C41A54D-26AD-B4E9-C1FD-81103F41D2D9}"/>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13794425-32F5-2DB8-8908-4ED77C89FC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04F9BC3C-5523-8F7F-B0BB-01D40E17A15F}"/>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1F9ACA99-658D-972A-E0C3-79F17FF549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B3EA4B48-C4F1-0783-796F-BF088F05AA8F}"/>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222D8F86-2B30-6278-DACA-A75AE9C380A4}"/>
              </a:ext>
            </a:extLst>
          </p:cNvPr>
          <p:cNvSpPr>
            <a:spLocks noGrp="1"/>
          </p:cNvSpPr>
          <p:nvPr>
            <p:ph type="dt" sz="half" idx="10"/>
          </p:nvPr>
        </p:nvSpPr>
        <p:spPr/>
        <p:txBody>
          <a:bodyPr/>
          <a:lstStyle/>
          <a:p>
            <a:fld id="{B2F3C540-3EE2-43E9-B5C7-77461E0D789B}" type="datetimeFigureOut">
              <a:rPr lang="el-GR" smtClean="0"/>
              <a:t>3/11/2024</a:t>
            </a:fld>
            <a:endParaRPr lang="el-GR"/>
          </a:p>
        </p:txBody>
      </p:sp>
      <p:sp>
        <p:nvSpPr>
          <p:cNvPr id="8" name="Θέση υποσέλιδου 7">
            <a:extLst>
              <a:ext uri="{FF2B5EF4-FFF2-40B4-BE49-F238E27FC236}">
                <a16:creationId xmlns:a16="http://schemas.microsoft.com/office/drawing/2014/main" id="{C5D62A04-0E25-7A88-806B-FC8FD10B5201}"/>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6F149D4C-2E59-45EC-3C6C-DFFB891B0A9C}"/>
              </a:ext>
            </a:extLst>
          </p:cNvPr>
          <p:cNvSpPr>
            <a:spLocks noGrp="1"/>
          </p:cNvSpPr>
          <p:nvPr>
            <p:ph type="sldNum" sz="quarter" idx="12"/>
          </p:nvPr>
        </p:nvSpPr>
        <p:spPr/>
        <p:txBody>
          <a:bodyPr/>
          <a:lstStyle/>
          <a:p>
            <a:fld id="{4374E248-1E28-4359-AEF3-6CF5BB8DE3A4}" type="slidenum">
              <a:rPr lang="el-GR" smtClean="0"/>
              <a:t>‹#›</a:t>
            </a:fld>
            <a:endParaRPr lang="el-GR"/>
          </a:p>
        </p:txBody>
      </p:sp>
    </p:spTree>
    <p:extLst>
      <p:ext uri="{BB962C8B-B14F-4D97-AF65-F5344CB8AC3E}">
        <p14:creationId xmlns:p14="http://schemas.microsoft.com/office/powerpoint/2010/main" val="1611516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BB7912-199C-A136-597F-25FBA183621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C6AF65F9-B72F-524D-43C7-8A52C907DD90}"/>
              </a:ext>
            </a:extLst>
          </p:cNvPr>
          <p:cNvSpPr>
            <a:spLocks noGrp="1"/>
          </p:cNvSpPr>
          <p:nvPr>
            <p:ph type="dt" sz="half" idx="10"/>
          </p:nvPr>
        </p:nvSpPr>
        <p:spPr/>
        <p:txBody>
          <a:bodyPr/>
          <a:lstStyle/>
          <a:p>
            <a:fld id="{B2F3C540-3EE2-43E9-B5C7-77461E0D789B}" type="datetimeFigureOut">
              <a:rPr lang="el-GR" smtClean="0"/>
              <a:t>3/11/2024</a:t>
            </a:fld>
            <a:endParaRPr lang="el-GR"/>
          </a:p>
        </p:txBody>
      </p:sp>
      <p:sp>
        <p:nvSpPr>
          <p:cNvPr id="4" name="Θέση υποσέλιδου 3">
            <a:extLst>
              <a:ext uri="{FF2B5EF4-FFF2-40B4-BE49-F238E27FC236}">
                <a16:creationId xmlns:a16="http://schemas.microsoft.com/office/drawing/2014/main" id="{5FAF838B-3025-E1F3-ECEE-F22C5EEC43C9}"/>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0D753BAF-C5EA-5B88-5969-F1C711427132}"/>
              </a:ext>
            </a:extLst>
          </p:cNvPr>
          <p:cNvSpPr>
            <a:spLocks noGrp="1"/>
          </p:cNvSpPr>
          <p:nvPr>
            <p:ph type="sldNum" sz="quarter" idx="12"/>
          </p:nvPr>
        </p:nvSpPr>
        <p:spPr/>
        <p:txBody>
          <a:bodyPr/>
          <a:lstStyle/>
          <a:p>
            <a:fld id="{4374E248-1E28-4359-AEF3-6CF5BB8DE3A4}" type="slidenum">
              <a:rPr lang="el-GR" smtClean="0"/>
              <a:t>‹#›</a:t>
            </a:fld>
            <a:endParaRPr lang="el-GR"/>
          </a:p>
        </p:txBody>
      </p:sp>
    </p:spTree>
    <p:extLst>
      <p:ext uri="{BB962C8B-B14F-4D97-AF65-F5344CB8AC3E}">
        <p14:creationId xmlns:p14="http://schemas.microsoft.com/office/powerpoint/2010/main" val="3405419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98225CE7-997D-7884-F3E1-C7F75C1E08D7}"/>
              </a:ext>
            </a:extLst>
          </p:cNvPr>
          <p:cNvSpPr>
            <a:spLocks noGrp="1"/>
          </p:cNvSpPr>
          <p:nvPr>
            <p:ph type="dt" sz="half" idx="10"/>
          </p:nvPr>
        </p:nvSpPr>
        <p:spPr/>
        <p:txBody>
          <a:bodyPr/>
          <a:lstStyle/>
          <a:p>
            <a:fld id="{B2F3C540-3EE2-43E9-B5C7-77461E0D789B}" type="datetimeFigureOut">
              <a:rPr lang="el-GR" smtClean="0"/>
              <a:t>3/11/2024</a:t>
            </a:fld>
            <a:endParaRPr lang="el-GR"/>
          </a:p>
        </p:txBody>
      </p:sp>
      <p:sp>
        <p:nvSpPr>
          <p:cNvPr id="3" name="Θέση υποσέλιδου 2">
            <a:extLst>
              <a:ext uri="{FF2B5EF4-FFF2-40B4-BE49-F238E27FC236}">
                <a16:creationId xmlns:a16="http://schemas.microsoft.com/office/drawing/2014/main" id="{5EDFE653-93E4-F4D8-BD03-11A2FC4FFBA1}"/>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285D8E32-E3E5-FAA7-9592-5CF5AFC49561}"/>
              </a:ext>
            </a:extLst>
          </p:cNvPr>
          <p:cNvSpPr>
            <a:spLocks noGrp="1"/>
          </p:cNvSpPr>
          <p:nvPr>
            <p:ph type="sldNum" sz="quarter" idx="12"/>
          </p:nvPr>
        </p:nvSpPr>
        <p:spPr/>
        <p:txBody>
          <a:bodyPr/>
          <a:lstStyle/>
          <a:p>
            <a:fld id="{4374E248-1E28-4359-AEF3-6CF5BB8DE3A4}" type="slidenum">
              <a:rPr lang="el-GR" smtClean="0"/>
              <a:t>‹#›</a:t>
            </a:fld>
            <a:endParaRPr lang="el-GR"/>
          </a:p>
        </p:txBody>
      </p:sp>
    </p:spTree>
    <p:extLst>
      <p:ext uri="{BB962C8B-B14F-4D97-AF65-F5344CB8AC3E}">
        <p14:creationId xmlns:p14="http://schemas.microsoft.com/office/powerpoint/2010/main" val="1775585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0BCB65-562A-990E-2C71-7EE8EC1C34B2}"/>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06DCD479-CF20-D8AC-AF95-640E90B86F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A4FF328C-1F22-AB89-4712-239DB39C25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105EE4A6-F395-F0E2-95BF-D14CE82D22E8}"/>
              </a:ext>
            </a:extLst>
          </p:cNvPr>
          <p:cNvSpPr>
            <a:spLocks noGrp="1"/>
          </p:cNvSpPr>
          <p:nvPr>
            <p:ph type="dt" sz="half" idx="10"/>
          </p:nvPr>
        </p:nvSpPr>
        <p:spPr/>
        <p:txBody>
          <a:bodyPr/>
          <a:lstStyle/>
          <a:p>
            <a:fld id="{B2F3C540-3EE2-43E9-B5C7-77461E0D789B}" type="datetimeFigureOut">
              <a:rPr lang="el-GR" smtClean="0"/>
              <a:t>3/11/2024</a:t>
            </a:fld>
            <a:endParaRPr lang="el-GR"/>
          </a:p>
        </p:txBody>
      </p:sp>
      <p:sp>
        <p:nvSpPr>
          <p:cNvPr id="6" name="Θέση υποσέλιδου 5">
            <a:extLst>
              <a:ext uri="{FF2B5EF4-FFF2-40B4-BE49-F238E27FC236}">
                <a16:creationId xmlns:a16="http://schemas.microsoft.com/office/drawing/2014/main" id="{A33F7634-861D-A30E-757C-FA594A49729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2F7209C-B62C-67E1-CB54-2C4902C74166}"/>
              </a:ext>
            </a:extLst>
          </p:cNvPr>
          <p:cNvSpPr>
            <a:spLocks noGrp="1"/>
          </p:cNvSpPr>
          <p:nvPr>
            <p:ph type="sldNum" sz="quarter" idx="12"/>
          </p:nvPr>
        </p:nvSpPr>
        <p:spPr/>
        <p:txBody>
          <a:bodyPr/>
          <a:lstStyle/>
          <a:p>
            <a:fld id="{4374E248-1E28-4359-AEF3-6CF5BB8DE3A4}" type="slidenum">
              <a:rPr lang="el-GR" smtClean="0"/>
              <a:t>‹#›</a:t>
            </a:fld>
            <a:endParaRPr lang="el-GR"/>
          </a:p>
        </p:txBody>
      </p:sp>
    </p:spTree>
    <p:extLst>
      <p:ext uri="{BB962C8B-B14F-4D97-AF65-F5344CB8AC3E}">
        <p14:creationId xmlns:p14="http://schemas.microsoft.com/office/powerpoint/2010/main" val="3193998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97DA7E6-D735-4286-9640-E663B0A6B59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057D8F1-0169-9243-B64A-64EEE0330137}"/>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6344D7F-5A2B-D0A3-3450-452DAFA67270}"/>
              </a:ext>
            </a:extLst>
          </p:cNvPr>
          <p:cNvSpPr>
            <a:spLocks noGrp="1"/>
          </p:cNvSpPr>
          <p:nvPr>
            <p:ph type="dt" sz="half" idx="10"/>
          </p:nvPr>
        </p:nvSpPr>
        <p:spPr/>
        <p:txBody>
          <a:bodyPr/>
          <a:lstStyle/>
          <a:p>
            <a:fld id="{6989BDE0-AB99-4FB6-B7E8-DA197436DE97}" type="datetimeFigureOut">
              <a:rPr lang="el-GR" smtClean="0"/>
              <a:t>3/11/2024</a:t>
            </a:fld>
            <a:endParaRPr lang="el-GR"/>
          </a:p>
        </p:txBody>
      </p:sp>
      <p:sp>
        <p:nvSpPr>
          <p:cNvPr id="5" name="Θέση υποσέλιδου 4">
            <a:extLst>
              <a:ext uri="{FF2B5EF4-FFF2-40B4-BE49-F238E27FC236}">
                <a16:creationId xmlns:a16="http://schemas.microsoft.com/office/drawing/2014/main" id="{C4D8C516-C8E3-F974-B627-47351795C4A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78C22A5-DF7E-701F-8AA9-CE6E36484EAC}"/>
              </a:ext>
            </a:extLst>
          </p:cNvPr>
          <p:cNvSpPr>
            <a:spLocks noGrp="1"/>
          </p:cNvSpPr>
          <p:nvPr>
            <p:ph type="sldNum" sz="quarter" idx="12"/>
          </p:nvPr>
        </p:nvSpPr>
        <p:spPr/>
        <p:txBody>
          <a:bodyPr/>
          <a:lstStyle/>
          <a:p>
            <a:fld id="{FC241FAE-9FE2-4E2B-A4FF-7F21F23B7963}" type="slidenum">
              <a:rPr lang="el-GR" smtClean="0"/>
              <a:t>‹#›</a:t>
            </a:fld>
            <a:endParaRPr lang="el-GR"/>
          </a:p>
        </p:txBody>
      </p:sp>
    </p:spTree>
    <p:extLst>
      <p:ext uri="{BB962C8B-B14F-4D97-AF65-F5344CB8AC3E}">
        <p14:creationId xmlns:p14="http://schemas.microsoft.com/office/powerpoint/2010/main" val="13811722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69386C-8935-40AD-022F-FB241C1EBEF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4296B713-BBA3-E27C-8C57-CD0FC1917A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350DA6DE-91BF-224D-4954-9A88D2133F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CA923646-168A-F80C-5764-5A7209789ABE}"/>
              </a:ext>
            </a:extLst>
          </p:cNvPr>
          <p:cNvSpPr>
            <a:spLocks noGrp="1"/>
          </p:cNvSpPr>
          <p:nvPr>
            <p:ph type="dt" sz="half" idx="10"/>
          </p:nvPr>
        </p:nvSpPr>
        <p:spPr/>
        <p:txBody>
          <a:bodyPr/>
          <a:lstStyle/>
          <a:p>
            <a:fld id="{B2F3C540-3EE2-43E9-B5C7-77461E0D789B}" type="datetimeFigureOut">
              <a:rPr lang="el-GR" smtClean="0"/>
              <a:t>3/11/2024</a:t>
            </a:fld>
            <a:endParaRPr lang="el-GR"/>
          </a:p>
        </p:txBody>
      </p:sp>
      <p:sp>
        <p:nvSpPr>
          <p:cNvPr id="6" name="Θέση υποσέλιδου 5">
            <a:extLst>
              <a:ext uri="{FF2B5EF4-FFF2-40B4-BE49-F238E27FC236}">
                <a16:creationId xmlns:a16="http://schemas.microsoft.com/office/drawing/2014/main" id="{2413D761-BBD0-582E-7B02-04151BF1A72F}"/>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73AB37C-809D-432E-E825-477F2E49300F}"/>
              </a:ext>
            </a:extLst>
          </p:cNvPr>
          <p:cNvSpPr>
            <a:spLocks noGrp="1"/>
          </p:cNvSpPr>
          <p:nvPr>
            <p:ph type="sldNum" sz="quarter" idx="12"/>
          </p:nvPr>
        </p:nvSpPr>
        <p:spPr/>
        <p:txBody>
          <a:bodyPr/>
          <a:lstStyle/>
          <a:p>
            <a:fld id="{4374E248-1E28-4359-AEF3-6CF5BB8DE3A4}" type="slidenum">
              <a:rPr lang="el-GR" smtClean="0"/>
              <a:t>‹#›</a:t>
            </a:fld>
            <a:endParaRPr lang="el-GR"/>
          </a:p>
        </p:txBody>
      </p:sp>
    </p:spTree>
    <p:extLst>
      <p:ext uri="{BB962C8B-B14F-4D97-AF65-F5344CB8AC3E}">
        <p14:creationId xmlns:p14="http://schemas.microsoft.com/office/powerpoint/2010/main" val="4173523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4403A7C-B73E-626C-1B7F-2EE8C92C598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E7DD7253-F8B3-0304-4E37-3260D3251947}"/>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5A556AD-E62D-5AF8-B900-345521E4AE06}"/>
              </a:ext>
            </a:extLst>
          </p:cNvPr>
          <p:cNvSpPr>
            <a:spLocks noGrp="1"/>
          </p:cNvSpPr>
          <p:nvPr>
            <p:ph type="dt" sz="half" idx="10"/>
          </p:nvPr>
        </p:nvSpPr>
        <p:spPr/>
        <p:txBody>
          <a:bodyPr/>
          <a:lstStyle/>
          <a:p>
            <a:fld id="{B2F3C540-3EE2-43E9-B5C7-77461E0D789B}" type="datetimeFigureOut">
              <a:rPr lang="el-GR" smtClean="0"/>
              <a:t>3/11/2024</a:t>
            </a:fld>
            <a:endParaRPr lang="el-GR"/>
          </a:p>
        </p:txBody>
      </p:sp>
      <p:sp>
        <p:nvSpPr>
          <p:cNvPr id="5" name="Θέση υποσέλιδου 4">
            <a:extLst>
              <a:ext uri="{FF2B5EF4-FFF2-40B4-BE49-F238E27FC236}">
                <a16:creationId xmlns:a16="http://schemas.microsoft.com/office/drawing/2014/main" id="{9390EEF8-10E6-221F-81A2-DB4D49CB5AD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4C9C0D6-3210-2D62-BF2C-B92586DDFE63}"/>
              </a:ext>
            </a:extLst>
          </p:cNvPr>
          <p:cNvSpPr>
            <a:spLocks noGrp="1"/>
          </p:cNvSpPr>
          <p:nvPr>
            <p:ph type="sldNum" sz="quarter" idx="12"/>
          </p:nvPr>
        </p:nvSpPr>
        <p:spPr/>
        <p:txBody>
          <a:bodyPr/>
          <a:lstStyle/>
          <a:p>
            <a:fld id="{4374E248-1E28-4359-AEF3-6CF5BB8DE3A4}" type="slidenum">
              <a:rPr lang="el-GR" smtClean="0"/>
              <a:t>‹#›</a:t>
            </a:fld>
            <a:endParaRPr lang="el-GR"/>
          </a:p>
        </p:txBody>
      </p:sp>
    </p:spTree>
    <p:extLst>
      <p:ext uri="{BB962C8B-B14F-4D97-AF65-F5344CB8AC3E}">
        <p14:creationId xmlns:p14="http://schemas.microsoft.com/office/powerpoint/2010/main" val="34714401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3F868708-8388-6A92-957D-2498A1D42A15}"/>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60E8ED16-064A-D2A5-D5F9-0BE53EB808E9}"/>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CB39933C-F461-FC4C-DB4E-D51F20AD2F49}"/>
              </a:ext>
            </a:extLst>
          </p:cNvPr>
          <p:cNvSpPr>
            <a:spLocks noGrp="1"/>
          </p:cNvSpPr>
          <p:nvPr>
            <p:ph type="dt" sz="half" idx="10"/>
          </p:nvPr>
        </p:nvSpPr>
        <p:spPr/>
        <p:txBody>
          <a:bodyPr/>
          <a:lstStyle/>
          <a:p>
            <a:fld id="{B2F3C540-3EE2-43E9-B5C7-77461E0D789B}" type="datetimeFigureOut">
              <a:rPr lang="el-GR" smtClean="0"/>
              <a:t>3/11/2024</a:t>
            </a:fld>
            <a:endParaRPr lang="el-GR"/>
          </a:p>
        </p:txBody>
      </p:sp>
      <p:sp>
        <p:nvSpPr>
          <p:cNvPr id="5" name="Θέση υποσέλιδου 4">
            <a:extLst>
              <a:ext uri="{FF2B5EF4-FFF2-40B4-BE49-F238E27FC236}">
                <a16:creationId xmlns:a16="http://schemas.microsoft.com/office/drawing/2014/main" id="{68654DED-4DF6-5042-7FAD-7595D0BF531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9EAA7FE-97DA-42C9-D740-FA6D84A081D8}"/>
              </a:ext>
            </a:extLst>
          </p:cNvPr>
          <p:cNvSpPr>
            <a:spLocks noGrp="1"/>
          </p:cNvSpPr>
          <p:nvPr>
            <p:ph type="sldNum" sz="quarter" idx="12"/>
          </p:nvPr>
        </p:nvSpPr>
        <p:spPr/>
        <p:txBody>
          <a:bodyPr/>
          <a:lstStyle/>
          <a:p>
            <a:fld id="{4374E248-1E28-4359-AEF3-6CF5BB8DE3A4}" type="slidenum">
              <a:rPr lang="el-GR" smtClean="0"/>
              <a:t>‹#›</a:t>
            </a:fld>
            <a:endParaRPr lang="el-GR"/>
          </a:p>
        </p:txBody>
      </p:sp>
    </p:spTree>
    <p:extLst>
      <p:ext uri="{BB962C8B-B14F-4D97-AF65-F5344CB8AC3E}">
        <p14:creationId xmlns:p14="http://schemas.microsoft.com/office/powerpoint/2010/main" val="246799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2078F7A-2EA3-1968-DF3C-3EE9F615BAF0}"/>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01B3EF9-C3A3-906E-02C0-18F9748959A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9ECB8163-25AF-5727-B747-2F78F0DEBA27}"/>
              </a:ext>
            </a:extLst>
          </p:cNvPr>
          <p:cNvSpPr>
            <a:spLocks noGrp="1"/>
          </p:cNvSpPr>
          <p:nvPr>
            <p:ph type="dt" sz="half" idx="10"/>
          </p:nvPr>
        </p:nvSpPr>
        <p:spPr/>
        <p:txBody>
          <a:bodyPr/>
          <a:lstStyle/>
          <a:p>
            <a:fld id="{6989BDE0-AB99-4FB6-B7E8-DA197436DE97}" type="datetimeFigureOut">
              <a:rPr lang="el-GR" smtClean="0"/>
              <a:t>3/11/2024</a:t>
            </a:fld>
            <a:endParaRPr lang="el-GR"/>
          </a:p>
        </p:txBody>
      </p:sp>
      <p:sp>
        <p:nvSpPr>
          <p:cNvPr id="5" name="Θέση υποσέλιδου 4">
            <a:extLst>
              <a:ext uri="{FF2B5EF4-FFF2-40B4-BE49-F238E27FC236}">
                <a16:creationId xmlns:a16="http://schemas.microsoft.com/office/drawing/2014/main" id="{DF4A4B69-2D70-FE02-075F-53F5CB7A92B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B5A2E7-8D9A-F874-9C18-9B9858F2D29B}"/>
              </a:ext>
            </a:extLst>
          </p:cNvPr>
          <p:cNvSpPr>
            <a:spLocks noGrp="1"/>
          </p:cNvSpPr>
          <p:nvPr>
            <p:ph type="sldNum" sz="quarter" idx="12"/>
          </p:nvPr>
        </p:nvSpPr>
        <p:spPr/>
        <p:txBody>
          <a:bodyPr/>
          <a:lstStyle/>
          <a:p>
            <a:fld id="{FC241FAE-9FE2-4E2B-A4FF-7F21F23B7963}" type="slidenum">
              <a:rPr lang="el-GR" smtClean="0"/>
              <a:t>‹#›</a:t>
            </a:fld>
            <a:endParaRPr lang="el-GR"/>
          </a:p>
        </p:txBody>
      </p:sp>
    </p:spTree>
    <p:extLst>
      <p:ext uri="{BB962C8B-B14F-4D97-AF65-F5344CB8AC3E}">
        <p14:creationId xmlns:p14="http://schemas.microsoft.com/office/powerpoint/2010/main" val="1841264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D2A360E-DC5C-417B-A385-2BF3523977E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3526D68-CED4-3E34-8FF7-2CE862243380}"/>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B8D6AC9D-DD7D-D9A0-3E88-A754EBE6D10E}"/>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D56806A9-8164-AC74-CDBE-8BC928D745C8}"/>
              </a:ext>
            </a:extLst>
          </p:cNvPr>
          <p:cNvSpPr>
            <a:spLocks noGrp="1"/>
          </p:cNvSpPr>
          <p:nvPr>
            <p:ph type="dt" sz="half" idx="10"/>
          </p:nvPr>
        </p:nvSpPr>
        <p:spPr/>
        <p:txBody>
          <a:bodyPr/>
          <a:lstStyle/>
          <a:p>
            <a:fld id="{6989BDE0-AB99-4FB6-B7E8-DA197436DE97}" type="datetimeFigureOut">
              <a:rPr lang="el-GR" smtClean="0"/>
              <a:t>3/11/2024</a:t>
            </a:fld>
            <a:endParaRPr lang="el-GR"/>
          </a:p>
        </p:txBody>
      </p:sp>
      <p:sp>
        <p:nvSpPr>
          <p:cNvPr id="6" name="Θέση υποσέλιδου 5">
            <a:extLst>
              <a:ext uri="{FF2B5EF4-FFF2-40B4-BE49-F238E27FC236}">
                <a16:creationId xmlns:a16="http://schemas.microsoft.com/office/drawing/2014/main" id="{834777C0-C84A-6575-93D4-F64C0F6F3BB0}"/>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CA2EE91-0F13-301A-F35C-3BB24DFDAE9A}"/>
              </a:ext>
            </a:extLst>
          </p:cNvPr>
          <p:cNvSpPr>
            <a:spLocks noGrp="1"/>
          </p:cNvSpPr>
          <p:nvPr>
            <p:ph type="sldNum" sz="quarter" idx="12"/>
          </p:nvPr>
        </p:nvSpPr>
        <p:spPr/>
        <p:txBody>
          <a:bodyPr/>
          <a:lstStyle/>
          <a:p>
            <a:fld id="{FC241FAE-9FE2-4E2B-A4FF-7F21F23B7963}" type="slidenum">
              <a:rPr lang="el-GR" smtClean="0"/>
              <a:t>‹#›</a:t>
            </a:fld>
            <a:endParaRPr lang="el-GR"/>
          </a:p>
        </p:txBody>
      </p:sp>
    </p:spTree>
    <p:extLst>
      <p:ext uri="{BB962C8B-B14F-4D97-AF65-F5344CB8AC3E}">
        <p14:creationId xmlns:p14="http://schemas.microsoft.com/office/powerpoint/2010/main" val="2151810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82E6DC8-9DB4-08C8-C706-6440BEA7DC96}"/>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DA69636-49F1-1920-657A-98E5F10F24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06033638-5A4A-BAD2-4F27-364162F23F50}"/>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12F1655D-5CC2-F190-5DAB-3AF33B8D64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EA1D9367-3E47-F4EE-9FCF-521C8D1605C2}"/>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5470C07E-0162-9A23-FF87-928FEE400939}"/>
              </a:ext>
            </a:extLst>
          </p:cNvPr>
          <p:cNvSpPr>
            <a:spLocks noGrp="1"/>
          </p:cNvSpPr>
          <p:nvPr>
            <p:ph type="dt" sz="half" idx="10"/>
          </p:nvPr>
        </p:nvSpPr>
        <p:spPr/>
        <p:txBody>
          <a:bodyPr/>
          <a:lstStyle/>
          <a:p>
            <a:fld id="{6989BDE0-AB99-4FB6-B7E8-DA197436DE97}" type="datetimeFigureOut">
              <a:rPr lang="el-GR" smtClean="0"/>
              <a:t>3/11/2024</a:t>
            </a:fld>
            <a:endParaRPr lang="el-GR"/>
          </a:p>
        </p:txBody>
      </p:sp>
      <p:sp>
        <p:nvSpPr>
          <p:cNvPr id="8" name="Θέση υποσέλιδου 7">
            <a:extLst>
              <a:ext uri="{FF2B5EF4-FFF2-40B4-BE49-F238E27FC236}">
                <a16:creationId xmlns:a16="http://schemas.microsoft.com/office/drawing/2014/main" id="{21180359-D3D6-0ABA-B3BE-8BB19F47ADC6}"/>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391174D3-3F97-7C67-3399-B86063A0A0A9}"/>
              </a:ext>
            </a:extLst>
          </p:cNvPr>
          <p:cNvSpPr>
            <a:spLocks noGrp="1"/>
          </p:cNvSpPr>
          <p:nvPr>
            <p:ph type="sldNum" sz="quarter" idx="12"/>
          </p:nvPr>
        </p:nvSpPr>
        <p:spPr/>
        <p:txBody>
          <a:bodyPr/>
          <a:lstStyle/>
          <a:p>
            <a:fld id="{FC241FAE-9FE2-4E2B-A4FF-7F21F23B7963}" type="slidenum">
              <a:rPr lang="el-GR" smtClean="0"/>
              <a:t>‹#›</a:t>
            </a:fld>
            <a:endParaRPr lang="el-GR"/>
          </a:p>
        </p:txBody>
      </p:sp>
    </p:spTree>
    <p:extLst>
      <p:ext uri="{BB962C8B-B14F-4D97-AF65-F5344CB8AC3E}">
        <p14:creationId xmlns:p14="http://schemas.microsoft.com/office/powerpoint/2010/main" val="1696982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0A0146-D930-121E-C3C2-57AD6721178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B1A3DF07-9782-FCC5-F6CF-38C909F815F1}"/>
              </a:ext>
            </a:extLst>
          </p:cNvPr>
          <p:cNvSpPr>
            <a:spLocks noGrp="1"/>
          </p:cNvSpPr>
          <p:nvPr>
            <p:ph type="dt" sz="half" idx="10"/>
          </p:nvPr>
        </p:nvSpPr>
        <p:spPr/>
        <p:txBody>
          <a:bodyPr/>
          <a:lstStyle/>
          <a:p>
            <a:fld id="{6989BDE0-AB99-4FB6-B7E8-DA197436DE97}" type="datetimeFigureOut">
              <a:rPr lang="el-GR" smtClean="0"/>
              <a:t>3/11/2024</a:t>
            </a:fld>
            <a:endParaRPr lang="el-GR"/>
          </a:p>
        </p:txBody>
      </p:sp>
      <p:sp>
        <p:nvSpPr>
          <p:cNvPr id="4" name="Θέση υποσέλιδου 3">
            <a:extLst>
              <a:ext uri="{FF2B5EF4-FFF2-40B4-BE49-F238E27FC236}">
                <a16:creationId xmlns:a16="http://schemas.microsoft.com/office/drawing/2014/main" id="{0BDF90C8-9125-A63A-880A-7F3EB91CA1B8}"/>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B813BDF5-2ECA-FB71-6065-DC91477F21D3}"/>
              </a:ext>
            </a:extLst>
          </p:cNvPr>
          <p:cNvSpPr>
            <a:spLocks noGrp="1"/>
          </p:cNvSpPr>
          <p:nvPr>
            <p:ph type="sldNum" sz="quarter" idx="12"/>
          </p:nvPr>
        </p:nvSpPr>
        <p:spPr/>
        <p:txBody>
          <a:bodyPr/>
          <a:lstStyle/>
          <a:p>
            <a:fld id="{FC241FAE-9FE2-4E2B-A4FF-7F21F23B7963}" type="slidenum">
              <a:rPr lang="el-GR" smtClean="0"/>
              <a:t>‹#›</a:t>
            </a:fld>
            <a:endParaRPr lang="el-GR"/>
          </a:p>
        </p:txBody>
      </p:sp>
    </p:spTree>
    <p:extLst>
      <p:ext uri="{BB962C8B-B14F-4D97-AF65-F5344CB8AC3E}">
        <p14:creationId xmlns:p14="http://schemas.microsoft.com/office/powerpoint/2010/main" val="170845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22DEC8A7-B8E5-0EED-2010-8B39985CE85F}"/>
              </a:ext>
            </a:extLst>
          </p:cNvPr>
          <p:cNvSpPr>
            <a:spLocks noGrp="1"/>
          </p:cNvSpPr>
          <p:nvPr>
            <p:ph type="dt" sz="half" idx="10"/>
          </p:nvPr>
        </p:nvSpPr>
        <p:spPr/>
        <p:txBody>
          <a:bodyPr/>
          <a:lstStyle/>
          <a:p>
            <a:fld id="{6989BDE0-AB99-4FB6-B7E8-DA197436DE97}" type="datetimeFigureOut">
              <a:rPr lang="el-GR" smtClean="0"/>
              <a:t>3/11/2024</a:t>
            </a:fld>
            <a:endParaRPr lang="el-GR"/>
          </a:p>
        </p:txBody>
      </p:sp>
      <p:sp>
        <p:nvSpPr>
          <p:cNvPr id="3" name="Θέση υποσέλιδου 2">
            <a:extLst>
              <a:ext uri="{FF2B5EF4-FFF2-40B4-BE49-F238E27FC236}">
                <a16:creationId xmlns:a16="http://schemas.microsoft.com/office/drawing/2014/main" id="{E02457F3-5170-FBE3-AA01-3CF508870234}"/>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6117DB8D-AA7F-DE12-739E-1A86472108BE}"/>
              </a:ext>
            </a:extLst>
          </p:cNvPr>
          <p:cNvSpPr>
            <a:spLocks noGrp="1"/>
          </p:cNvSpPr>
          <p:nvPr>
            <p:ph type="sldNum" sz="quarter" idx="12"/>
          </p:nvPr>
        </p:nvSpPr>
        <p:spPr/>
        <p:txBody>
          <a:bodyPr/>
          <a:lstStyle/>
          <a:p>
            <a:fld id="{FC241FAE-9FE2-4E2B-A4FF-7F21F23B7963}" type="slidenum">
              <a:rPr lang="el-GR" smtClean="0"/>
              <a:t>‹#›</a:t>
            </a:fld>
            <a:endParaRPr lang="el-GR"/>
          </a:p>
        </p:txBody>
      </p:sp>
    </p:spTree>
    <p:extLst>
      <p:ext uri="{BB962C8B-B14F-4D97-AF65-F5344CB8AC3E}">
        <p14:creationId xmlns:p14="http://schemas.microsoft.com/office/powerpoint/2010/main" val="2037270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C0F5F5-1BD1-5461-7D52-DEADDE7CD6C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5AFDBBE-088C-EEC2-E28A-DF7167F25B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9BECA19A-29EF-2AFC-D577-4825638279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D5464150-E596-DEFF-09D3-1F93FA87B2C8}"/>
              </a:ext>
            </a:extLst>
          </p:cNvPr>
          <p:cNvSpPr>
            <a:spLocks noGrp="1"/>
          </p:cNvSpPr>
          <p:nvPr>
            <p:ph type="dt" sz="half" idx="10"/>
          </p:nvPr>
        </p:nvSpPr>
        <p:spPr/>
        <p:txBody>
          <a:bodyPr/>
          <a:lstStyle/>
          <a:p>
            <a:fld id="{6989BDE0-AB99-4FB6-B7E8-DA197436DE97}" type="datetimeFigureOut">
              <a:rPr lang="el-GR" smtClean="0"/>
              <a:t>3/11/2024</a:t>
            </a:fld>
            <a:endParaRPr lang="el-GR"/>
          </a:p>
        </p:txBody>
      </p:sp>
      <p:sp>
        <p:nvSpPr>
          <p:cNvPr id="6" name="Θέση υποσέλιδου 5">
            <a:extLst>
              <a:ext uri="{FF2B5EF4-FFF2-40B4-BE49-F238E27FC236}">
                <a16:creationId xmlns:a16="http://schemas.microsoft.com/office/drawing/2014/main" id="{C31F133B-173A-6D17-D8A6-3482D4C6C0A7}"/>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5A0DEA3-61C8-ADC9-DBE8-28C8D94E1246}"/>
              </a:ext>
            </a:extLst>
          </p:cNvPr>
          <p:cNvSpPr>
            <a:spLocks noGrp="1"/>
          </p:cNvSpPr>
          <p:nvPr>
            <p:ph type="sldNum" sz="quarter" idx="12"/>
          </p:nvPr>
        </p:nvSpPr>
        <p:spPr/>
        <p:txBody>
          <a:bodyPr/>
          <a:lstStyle/>
          <a:p>
            <a:fld id="{FC241FAE-9FE2-4E2B-A4FF-7F21F23B7963}" type="slidenum">
              <a:rPr lang="el-GR" smtClean="0"/>
              <a:t>‹#›</a:t>
            </a:fld>
            <a:endParaRPr lang="el-GR"/>
          </a:p>
        </p:txBody>
      </p:sp>
    </p:spTree>
    <p:extLst>
      <p:ext uri="{BB962C8B-B14F-4D97-AF65-F5344CB8AC3E}">
        <p14:creationId xmlns:p14="http://schemas.microsoft.com/office/powerpoint/2010/main" val="3237046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F065DB-79B9-EA2D-D41C-598CF7244A7F}"/>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2A70A373-663E-528A-31C0-AB96F28730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400D0445-D1FF-DCC7-4BA8-4B945CD433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53B0EC2D-AC5F-69F4-899B-7395EA4E8C0B}"/>
              </a:ext>
            </a:extLst>
          </p:cNvPr>
          <p:cNvSpPr>
            <a:spLocks noGrp="1"/>
          </p:cNvSpPr>
          <p:nvPr>
            <p:ph type="dt" sz="half" idx="10"/>
          </p:nvPr>
        </p:nvSpPr>
        <p:spPr/>
        <p:txBody>
          <a:bodyPr/>
          <a:lstStyle/>
          <a:p>
            <a:fld id="{6989BDE0-AB99-4FB6-B7E8-DA197436DE97}" type="datetimeFigureOut">
              <a:rPr lang="el-GR" smtClean="0"/>
              <a:t>3/11/2024</a:t>
            </a:fld>
            <a:endParaRPr lang="el-GR"/>
          </a:p>
        </p:txBody>
      </p:sp>
      <p:sp>
        <p:nvSpPr>
          <p:cNvPr id="6" name="Θέση υποσέλιδου 5">
            <a:extLst>
              <a:ext uri="{FF2B5EF4-FFF2-40B4-BE49-F238E27FC236}">
                <a16:creationId xmlns:a16="http://schemas.microsoft.com/office/drawing/2014/main" id="{D8525F3D-755F-A68B-9BC5-735CA2979D72}"/>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D71A7290-EB0C-2760-172C-D7A76E62253A}"/>
              </a:ext>
            </a:extLst>
          </p:cNvPr>
          <p:cNvSpPr>
            <a:spLocks noGrp="1"/>
          </p:cNvSpPr>
          <p:nvPr>
            <p:ph type="sldNum" sz="quarter" idx="12"/>
          </p:nvPr>
        </p:nvSpPr>
        <p:spPr/>
        <p:txBody>
          <a:bodyPr/>
          <a:lstStyle/>
          <a:p>
            <a:fld id="{FC241FAE-9FE2-4E2B-A4FF-7F21F23B7963}" type="slidenum">
              <a:rPr lang="el-GR" smtClean="0"/>
              <a:t>‹#›</a:t>
            </a:fld>
            <a:endParaRPr lang="el-GR"/>
          </a:p>
        </p:txBody>
      </p:sp>
    </p:spTree>
    <p:extLst>
      <p:ext uri="{BB962C8B-B14F-4D97-AF65-F5344CB8AC3E}">
        <p14:creationId xmlns:p14="http://schemas.microsoft.com/office/powerpoint/2010/main" val="1087794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057251C8-9D67-563D-A2A7-65F6A9A7AA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D6F55C98-32F9-E59B-99E5-E31E7E4E2A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E3630995-847F-EFC7-406A-017E5515FE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989BDE0-AB99-4FB6-B7E8-DA197436DE97}" type="datetimeFigureOut">
              <a:rPr lang="el-GR" smtClean="0"/>
              <a:t>3/11/2024</a:t>
            </a:fld>
            <a:endParaRPr lang="el-GR"/>
          </a:p>
        </p:txBody>
      </p:sp>
      <p:sp>
        <p:nvSpPr>
          <p:cNvPr id="5" name="Θέση υποσέλιδου 4">
            <a:extLst>
              <a:ext uri="{FF2B5EF4-FFF2-40B4-BE49-F238E27FC236}">
                <a16:creationId xmlns:a16="http://schemas.microsoft.com/office/drawing/2014/main" id="{99C1DE6A-4438-90DB-374F-7EDA0A7ED3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BBA443ED-A78F-90DE-6BB7-76A35CCBDD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C241FAE-9FE2-4E2B-A4FF-7F21F23B7963}" type="slidenum">
              <a:rPr lang="el-GR" smtClean="0"/>
              <a:t>‹#›</a:t>
            </a:fld>
            <a:endParaRPr lang="el-GR"/>
          </a:p>
        </p:txBody>
      </p:sp>
    </p:spTree>
    <p:extLst>
      <p:ext uri="{BB962C8B-B14F-4D97-AF65-F5344CB8AC3E}">
        <p14:creationId xmlns:p14="http://schemas.microsoft.com/office/powerpoint/2010/main" val="32634652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7E931D8F-F2C3-4A54-24E1-D912853299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2401570-9699-8F05-FF55-5DEE9A609F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EB8038AD-80B4-8E0A-B0A8-CCFA5140BF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F3C540-3EE2-43E9-B5C7-77461E0D789B}" type="datetimeFigureOut">
              <a:rPr lang="el-GR" smtClean="0"/>
              <a:t>3/11/2024</a:t>
            </a:fld>
            <a:endParaRPr lang="el-GR"/>
          </a:p>
        </p:txBody>
      </p:sp>
      <p:sp>
        <p:nvSpPr>
          <p:cNvPr id="5" name="Θέση υποσέλιδου 4">
            <a:extLst>
              <a:ext uri="{FF2B5EF4-FFF2-40B4-BE49-F238E27FC236}">
                <a16:creationId xmlns:a16="http://schemas.microsoft.com/office/drawing/2014/main" id="{25310737-A049-F422-E19F-8D0B16B47A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C2C67D12-59EE-64DC-8023-EE07857A6E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74E248-1E28-4359-AEF3-6CF5BB8DE3A4}" type="slidenum">
              <a:rPr lang="el-GR" smtClean="0"/>
              <a:t>‹#›</a:t>
            </a:fld>
            <a:endParaRPr lang="el-GR"/>
          </a:p>
        </p:txBody>
      </p:sp>
    </p:spTree>
    <p:extLst>
      <p:ext uri="{BB962C8B-B14F-4D97-AF65-F5344CB8AC3E}">
        <p14:creationId xmlns:p14="http://schemas.microsoft.com/office/powerpoint/2010/main" val="36146681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178490" y="161310"/>
            <a:ext cx="7013510" cy="1326527"/>
          </a:xfrm>
        </p:spPr>
        <p:txBody>
          <a:bodyPr>
            <a:noAutofit/>
          </a:bodyPr>
          <a:lstStyle/>
          <a:p>
            <a:pPr algn="l"/>
            <a:r>
              <a:rPr lang="el-GR" sz="3600" b="1" dirty="0">
                <a:solidFill>
                  <a:srgbClr val="2E6CB8"/>
                </a:solidFill>
                <a:latin typeface="Arial" panose="020B0604020202020204" pitchFamily="34" charset="0"/>
                <a:cs typeface="Arial" panose="020B0604020202020204" pitchFamily="34" charset="0"/>
              </a:rPr>
              <a:t>Πολιτική υγείας και </a:t>
            </a:r>
            <a:br>
              <a:rPr lang="el-GR" sz="3600" b="1" dirty="0">
                <a:solidFill>
                  <a:srgbClr val="2E6CB8"/>
                </a:solidFill>
                <a:latin typeface="Arial" panose="020B0604020202020204" pitchFamily="34" charset="0"/>
                <a:cs typeface="Arial" panose="020B0604020202020204" pitchFamily="34" charset="0"/>
              </a:rPr>
            </a:br>
            <a:r>
              <a:rPr lang="el-GR" sz="3600" b="1" dirty="0">
                <a:solidFill>
                  <a:srgbClr val="2E6CB8"/>
                </a:solidFill>
                <a:latin typeface="Arial" panose="020B0604020202020204" pitchFamily="34" charset="0"/>
                <a:cs typeface="Arial" panose="020B0604020202020204" pitchFamily="34" charset="0"/>
              </a:rPr>
              <a:t>Διοίκηση υπηρεσιών υγείας</a:t>
            </a:r>
          </a:p>
        </p:txBody>
      </p:sp>
      <p:sp>
        <p:nvSpPr>
          <p:cNvPr id="3" name="Υπότιτλος 2">
            <a:extLst>
              <a:ext uri="{FF2B5EF4-FFF2-40B4-BE49-F238E27FC236}">
                <a16:creationId xmlns:a16="http://schemas.microsoft.com/office/drawing/2014/main" id="{263B0220-285E-CDAD-EBD0-6D84226E8FAB}"/>
              </a:ext>
            </a:extLst>
          </p:cNvPr>
          <p:cNvSpPr>
            <a:spLocks noGrp="1"/>
          </p:cNvSpPr>
          <p:nvPr>
            <p:ph type="subTitle" idx="1"/>
          </p:nvPr>
        </p:nvSpPr>
        <p:spPr>
          <a:xfrm>
            <a:off x="5178490" y="1670066"/>
            <a:ext cx="6806288" cy="841946"/>
          </a:xfrm>
        </p:spPr>
        <p:txBody>
          <a:bodyPr>
            <a:normAutofit/>
          </a:bodyPr>
          <a:lstStyle/>
          <a:p>
            <a:pPr algn="l"/>
            <a:r>
              <a:rPr lang="el-GR" sz="2800" dirty="0">
                <a:latin typeface="Arial" panose="020B0604020202020204" pitchFamily="34" charset="0"/>
                <a:cs typeface="Arial" panose="020B0604020202020204" pitchFamily="34" charset="0"/>
              </a:rPr>
              <a:t>Νικόλαος Μ. Πολύζος</a:t>
            </a:r>
          </a:p>
        </p:txBody>
      </p:sp>
      <p:sp>
        <p:nvSpPr>
          <p:cNvPr id="4" name="TextBox 3">
            <a:extLst>
              <a:ext uri="{FF2B5EF4-FFF2-40B4-BE49-F238E27FC236}">
                <a16:creationId xmlns:a16="http://schemas.microsoft.com/office/drawing/2014/main" id="{017CE44A-DACC-7179-A8D3-B317D438C19B}"/>
              </a:ext>
            </a:extLst>
          </p:cNvPr>
          <p:cNvSpPr txBox="1"/>
          <p:nvPr/>
        </p:nvSpPr>
        <p:spPr>
          <a:xfrm>
            <a:off x="5178490" y="2466960"/>
            <a:ext cx="7013510" cy="1723549"/>
          </a:xfrm>
          <a:prstGeom prst="rect">
            <a:avLst/>
          </a:prstGeom>
          <a:noFill/>
        </p:spPr>
        <p:txBody>
          <a:bodyPr wrap="square" rtlCol="0">
            <a:spAutoFit/>
          </a:bodyPr>
          <a:lstStyle/>
          <a:p>
            <a:r>
              <a:rPr lang="el-GR" sz="2800" b="1" dirty="0">
                <a:latin typeface="Arial" panose="020B0604020202020204" pitchFamily="34" charset="0"/>
                <a:cs typeface="Arial" panose="020B0604020202020204" pitchFamily="34" charset="0"/>
              </a:rPr>
              <a:t>Πολιτική, Συστήματα και Μεταρρυθμίσεις στην Υγεία</a:t>
            </a:r>
          </a:p>
          <a:p>
            <a:endParaRPr lang="el-GR" sz="1400" b="1" dirty="0">
              <a:latin typeface="Arial" panose="020B0604020202020204" pitchFamily="34" charset="0"/>
              <a:cs typeface="Arial" panose="020B0604020202020204" pitchFamily="34" charset="0"/>
            </a:endParaRPr>
          </a:p>
          <a:p>
            <a:endParaRPr lang="en-US" dirty="0"/>
          </a:p>
          <a:p>
            <a:endParaRPr lang="en-US" dirty="0"/>
          </a:p>
        </p:txBody>
      </p:sp>
      <p:sp>
        <p:nvSpPr>
          <p:cNvPr id="5" name="Ορθογώνιο 4">
            <a:extLst>
              <a:ext uri="{FF2B5EF4-FFF2-40B4-BE49-F238E27FC236}">
                <a16:creationId xmlns:a16="http://schemas.microsoft.com/office/drawing/2014/main" id="{A87E087D-7E8A-1429-F549-0360857342A8}"/>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7" name="Εικόνα 6">
            <a:extLst>
              <a:ext uri="{FF2B5EF4-FFF2-40B4-BE49-F238E27FC236}">
                <a16:creationId xmlns:a16="http://schemas.microsoft.com/office/drawing/2014/main" id="{1B7C43C3-B4D5-5F36-9448-13802159E1CE}"/>
              </a:ext>
            </a:extLst>
          </p:cNvPr>
          <p:cNvPicPr>
            <a:picLocks noChangeAspect="1"/>
          </p:cNvPicPr>
          <p:nvPr/>
        </p:nvPicPr>
        <p:blipFill>
          <a:blip r:embed="rId2"/>
          <a:stretch>
            <a:fillRect/>
          </a:stretch>
        </p:blipFill>
        <p:spPr>
          <a:xfrm>
            <a:off x="9964079" y="5607778"/>
            <a:ext cx="1755170" cy="576000"/>
          </a:xfrm>
          <a:prstGeom prst="rect">
            <a:avLst/>
          </a:prstGeom>
        </p:spPr>
      </p:pic>
      <p:pic>
        <p:nvPicPr>
          <p:cNvPr id="9" name="Εικόνα 8" descr="Εικόνα που περιέχει κείμενο, γραμματοσειρά, σύμβολο, στιγμιότυπο οθόνης&#10;&#10;Περιγραφή που δημιουργήθηκε αυτόματα">
            <a:extLst>
              <a:ext uri="{FF2B5EF4-FFF2-40B4-BE49-F238E27FC236}">
                <a16:creationId xmlns:a16="http://schemas.microsoft.com/office/drawing/2014/main" id="{E77B897F-0262-E821-51F7-EA9BB73A9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781" y="387458"/>
            <a:ext cx="4053582" cy="5723058"/>
          </a:xfrm>
          <a:prstGeom prst="rect">
            <a:avLst/>
          </a:prstGeom>
          <a:ln w="3175">
            <a:solidFill>
              <a:schemeClr val="tx1"/>
            </a:solidFill>
          </a:ln>
          <a:effectLst>
            <a:outerShdw blurRad="50800" dist="38100" dir="2700000" sx="101000" sy="101000" algn="tl" rotWithShape="0">
              <a:prstClr val="black">
                <a:alpha val="20000"/>
              </a:prstClr>
            </a:outerShdw>
          </a:effectLst>
        </p:spPr>
      </p:pic>
    </p:spTree>
    <p:extLst>
      <p:ext uri="{BB962C8B-B14F-4D97-AF65-F5344CB8AC3E}">
        <p14:creationId xmlns:p14="http://schemas.microsoft.com/office/powerpoint/2010/main" val="2039745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61310"/>
            <a:ext cx="11112758" cy="732373"/>
          </a:xfrm>
        </p:spPr>
        <p:txBody>
          <a:bodyPr>
            <a:noAutofit/>
          </a:bodyPr>
          <a:lstStyle/>
          <a:p>
            <a:r>
              <a:rPr lang="el-GR" sz="4000" dirty="0">
                <a:latin typeface="Arial" panose="020B0604020202020204" pitchFamily="34" charset="0"/>
                <a:cs typeface="Arial" panose="020B0604020202020204" pitchFamily="34" charset="0"/>
              </a:rPr>
              <a:t>1.5  Στόχοι και αξιολόγηση πολιτικών υγείας (4)</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2024 Εκδόσεις Κριτική</a:t>
            </a:r>
          </a:p>
        </p:txBody>
      </p:sp>
      <p:sp>
        <p:nvSpPr>
          <p:cNvPr id="3" name="TextBox 2">
            <a:extLst>
              <a:ext uri="{FF2B5EF4-FFF2-40B4-BE49-F238E27FC236}">
                <a16:creationId xmlns:a16="http://schemas.microsoft.com/office/drawing/2014/main" id="{C5AEAC57-0DB4-28AB-4CC9-FFFB473C06A7}"/>
              </a:ext>
            </a:extLst>
          </p:cNvPr>
          <p:cNvSpPr txBox="1"/>
          <p:nvPr/>
        </p:nvSpPr>
        <p:spPr>
          <a:xfrm>
            <a:off x="606490" y="906393"/>
            <a:ext cx="11585509" cy="540917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Στοχοθεσία</a:t>
            </a:r>
            <a:r>
              <a:rPr kumimoji="0" lang="el-G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μιας νέας πολιτικής υγείας στην Ελλάδα:</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Διανεμητική </a:t>
            </a:r>
            <a:r>
              <a:rPr kumimoji="0" lang="el-GR"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αποδοτικότητα</a:t>
            </a:r>
            <a:r>
              <a:rPr kumimoji="0" lang="el-G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στη χρηματοδότηση του συστήματος υγείας με συναφή στόχο την </a:t>
            </a:r>
            <a:r>
              <a:rPr kumimoji="0" lang="el-GR"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ισότητα-ισοτιμία</a:t>
            </a:r>
            <a:r>
              <a:rPr kumimoji="0" lang="el-G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στην πρόσβαση και στην κατανομή πόρων.</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Τεχνική </a:t>
            </a:r>
            <a:r>
              <a:rPr kumimoji="0" lang="el-GR"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αποδοτικότητα</a:t>
            </a:r>
            <a:r>
              <a:rPr kumimoji="0" lang="el-G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των μονάδων υγείας με απολύτως συναφείς στόχους την </a:t>
            </a:r>
            <a:r>
              <a:rPr kumimoji="0" lang="el-GR"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αποτελεσματικότητα</a:t>
            </a:r>
            <a:r>
              <a:rPr kumimoji="0" lang="el-G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και την ποιότητα των υπηρεσιών υγείας, καθώς και την ικανοποίηση ασθενών και ανθρώπινου δυναμικού.</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Ανάπτυξη εθνικών (και περιφερειακών) ολοκληρωμένων (</a:t>
            </a:r>
            <a:r>
              <a:rPr kumimoji="0" lang="el-GR"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πολυτομεακών</a:t>
            </a:r>
            <a:r>
              <a:rPr kumimoji="0" lang="el-GR"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πολιτικών δημόσιας υγείας </a:t>
            </a:r>
            <a:r>
              <a:rPr kumimoji="0" lang="el-G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και ΠΦΥ (συνεχής πρόσβαση στον πολίτη) με σκοπό την πρόληψη-προαγωγή-προστασία της υγείας του πληθυσμού,</a:t>
            </a:r>
          </a:p>
        </p:txBody>
      </p:sp>
    </p:spTree>
    <p:extLst>
      <p:ext uri="{BB962C8B-B14F-4D97-AF65-F5344CB8AC3E}">
        <p14:creationId xmlns:p14="http://schemas.microsoft.com/office/powerpoint/2010/main" val="3515160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61310"/>
            <a:ext cx="11112758" cy="732373"/>
          </a:xfrm>
        </p:spPr>
        <p:txBody>
          <a:bodyPr>
            <a:noAutofit/>
          </a:bodyPr>
          <a:lstStyle/>
          <a:p>
            <a:r>
              <a:rPr lang="el-GR" sz="4000" dirty="0">
                <a:latin typeface="Arial" panose="020B0604020202020204" pitchFamily="34" charset="0"/>
                <a:cs typeface="Arial" panose="020B0604020202020204" pitchFamily="34" charset="0"/>
              </a:rPr>
              <a:t>1.5  Στόχοι και αξιολόγηση πολιτικών υγείας (5)</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2024 Εκδόσεις Κριτική</a:t>
            </a:r>
          </a:p>
        </p:txBody>
      </p:sp>
      <p:sp>
        <p:nvSpPr>
          <p:cNvPr id="3" name="TextBox 2">
            <a:extLst>
              <a:ext uri="{FF2B5EF4-FFF2-40B4-BE49-F238E27FC236}">
                <a16:creationId xmlns:a16="http://schemas.microsoft.com/office/drawing/2014/main" id="{C5AEAC57-0DB4-28AB-4CC9-FFFB473C06A7}"/>
              </a:ext>
            </a:extLst>
          </p:cNvPr>
          <p:cNvSpPr txBox="1"/>
          <p:nvPr/>
        </p:nvSpPr>
        <p:spPr>
          <a:xfrm>
            <a:off x="606491" y="906393"/>
            <a:ext cx="11585509" cy="540917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Στοχοθεσία</a:t>
            </a:r>
            <a:r>
              <a:rPr kumimoji="0" lang="el-G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μιας νέας πολιτικής υγείας στην Ελλάδα:</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a:t>
            </a:r>
            <a:r>
              <a:rPr kumimoji="0" lang="el-G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Ενδυνάμωση του ρόλου και </a:t>
            </a:r>
            <a:r>
              <a:rPr kumimoji="0" lang="el-GR"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συμμετοχή του πολίτη</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μέσω της επαρκούς ενημέρωσης-πληροφόρησης του ασθενή-πολίτη και της απλοποίησης των διαδικασιών.</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Πολιτικές </a:t>
            </a:r>
            <a:r>
              <a:rPr kumimoji="0" lang="el-GR"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διαχείρισης</a:t>
            </a:r>
            <a:r>
              <a:rPr kumimoji="0" lang="el-G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αλλαγών </a:t>
            </a:r>
            <a:r>
              <a:rPr kumimoji="0" lang="el-GR"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χρηματοδότησης</a:t>
            </a:r>
            <a:r>
              <a:rPr kumimoji="0" lang="el-G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με συνέχιση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της αποκέντρωσης-περιφερειακής οργάνωσης, με</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ολοκληρωμένη περίθαλψη όλων των βαθμίδων προς τον πολίτη-ασθενή</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 Εθνική στρατηγική διασφάλισης </a:t>
            </a:r>
            <a:r>
              <a:rPr kumimoji="0" lang="el-GR"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ποιότητας</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με διασφάλιση της τεκμηριωμένης λήψης αποφάσεων, με ασφάλεια και διαφάνεια,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και σαφή επίπτωση στη χρηματοδότηση των μονάδων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και υπηρεσιών υγείας.</a:t>
            </a:r>
          </a:p>
        </p:txBody>
      </p:sp>
    </p:spTree>
    <p:extLst>
      <p:ext uri="{BB962C8B-B14F-4D97-AF65-F5344CB8AC3E}">
        <p14:creationId xmlns:p14="http://schemas.microsoft.com/office/powerpoint/2010/main" val="746840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61310"/>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.3  Σύστημα και υγεία (</a:t>
            </a:r>
            <a:r>
              <a:rPr lang="en-US" sz="4000" dirty="0">
                <a:latin typeface="Arial" panose="020B0604020202020204" pitchFamily="34" charset="0"/>
                <a:cs typeface="Arial" panose="020B0604020202020204" pitchFamily="34" charset="0"/>
              </a:rPr>
              <a:t>1</a:t>
            </a:r>
            <a:r>
              <a:rPr lang="el-GR" sz="4000" dirty="0">
                <a:latin typeface="Arial" panose="020B0604020202020204" pitchFamily="34" charset="0"/>
                <a:cs typeface="Arial" panose="020B0604020202020204" pitchFamily="34" charset="0"/>
              </a:rPr>
              <a:t>)</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1348353"/>
            <a:ext cx="11112758" cy="3023905"/>
          </a:xfrm>
          <a:prstGeom prst="rect">
            <a:avLst/>
          </a:prstGeom>
          <a:noFill/>
          <a:ln>
            <a:noFill/>
          </a:ln>
        </p:spPr>
        <p:txBody>
          <a:bodyPr wrap="square" rtlCol="0">
            <a:spAutoFit/>
          </a:bodyPr>
          <a:lstStyle/>
          <a:p>
            <a:endParaRPr lang="el-GR" sz="1050" dirty="0">
              <a:latin typeface="Arial" panose="020B0604020202020204" pitchFamily="34" charset="0"/>
              <a:cs typeface="Arial" panose="020B0604020202020204" pitchFamily="34" charset="0"/>
            </a:endParaRPr>
          </a:p>
          <a:p>
            <a:r>
              <a:rPr lang="el-GR" sz="2800" dirty="0">
                <a:latin typeface="Arial" panose="020B0604020202020204" pitchFamily="34" charset="0"/>
                <a:cs typeface="Arial" panose="020B0604020202020204" pitchFamily="34" charset="0"/>
              </a:rPr>
              <a:t>Ένα σύστημα περιέχει τα εξής </a:t>
            </a:r>
            <a:r>
              <a:rPr lang="el-GR" sz="2800" b="1" dirty="0">
                <a:latin typeface="Arial" panose="020B0604020202020204" pitchFamily="34" charset="0"/>
                <a:cs typeface="Arial" panose="020B0604020202020204" pitchFamily="34" charset="0"/>
              </a:rPr>
              <a:t>δομικά χαρακτηριστικά</a:t>
            </a:r>
            <a:r>
              <a:rPr lang="el-GR" sz="2800" dirty="0">
                <a:latin typeface="Arial" panose="020B0604020202020204" pitchFamily="34" charset="0"/>
                <a:cs typeface="Arial" panose="020B0604020202020204" pitchFamily="34" charset="0"/>
              </a:rPr>
              <a:t>:</a:t>
            </a:r>
          </a:p>
          <a:p>
            <a:endParaRPr lang="el-GR" sz="1000" dirty="0">
              <a:latin typeface="Arial" panose="020B0604020202020204" pitchFamily="34" charset="0"/>
              <a:cs typeface="Arial" panose="020B0604020202020204" pitchFamily="34" charset="0"/>
            </a:endParaRPr>
          </a:p>
          <a:p>
            <a:r>
              <a:rPr lang="el-GR" sz="2800" dirty="0">
                <a:latin typeface="Arial" panose="020B0604020202020204" pitchFamily="34" charset="0"/>
                <a:cs typeface="Arial" panose="020B0604020202020204" pitchFamily="34" charset="0"/>
              </a:rPr>
              <a:t>1. σύνολο μερών ή/και στοιχείων,</a:t>
            </a:r>
          </a:p>
          <a:p>
            <a:endParaRPr lang="el-GR" sz="1000" dirty="0">
              <a:latin typeface="Arial" panose="020B0604020202020204" pitchFamily="34" charset="0"/>
              <a:cs typeface="Arial" panose="020B0604020202020204" pitchFamily="34" charset="0"/>
            </a:endParaRPr>
          </a:p>
          <a:p>
            <a:r>
              <a:rPr lang="el-GR" sz="2800" dirty="0">
                <a:latin typeface="Arial" panose="020B0604020202020204" pitchFamily="34" charset="0"/>
                <a:cs typeface="Arial" panose="020B0604020202020204" pitchFamily="34" charset="0"/>
              </a:rPr>
              <a:t>2. σχέσεις μεταξύ των μερών ή/και των στοιχείων,</a:t>
            </a:r>
          </a:p>
          <a:p>
            <a:endParaRPr lang="el-GR" sz="1000" dirty="0">
              <a:latin typeface="Arial" panose="020B0604020202020204" pitchFamily="34" charset="0"/>
              <a:cs typeface="Arial" panose="020B0604020202020204" pitchFamily="34" charset="0"/>
            </a:endParaRPr>
          </a:p>
          <a:p>
            <a:r>
              <a:rPr lang="el-GR" sz="2800" dirty="0">
                <a:latin typeface="Arial" panose="020B0604020202020204" pitchFamily="34" charset="0"/>
                <a:cs typeface="Arial" panose="020B0604020202020204" pitchFamily="34" charset="0"/>
              </a:rPr>
              <a:t>3. σκοπός και στόχοι λειτουργίας του συνόλου,</a:t>
            </a:r>
          </a:p>
          <a:p>
            <a:endParaRPr lang="el-GR" sz="1000" dirty="0">
              <a:latin typeface="Arial" panose="020B0604020202020204" pitchFamily="34" charset="0"/>
              <a:cs typeface="Arial" panose="020B0604020202020204" pitchFamily="34" charset="0"/>
            </a:endParaRPr>
          </a:p>
          <a:p>
            <a:r>
              <a:rPr lang="el-GR" sz="2800" dirty="0">
                <a:latin typeface="Arial" panose="020B0604020202020204" pitchFamily="34" charset="0"/>
                <a:cs typeface="Arial" panose="020B0604020202020204" pitchFamily="34" charset="0"/>
              </a:rPr>
              <a:t>4. περιβάλλον (εξωτερικό και εσωτερικό).</a:t>
            </a:r>
          </a:p>
        </p:txBody>
      </p:sp>
    </p:spTree>
    <p:extLst>
      <p:ext uri="{BB962C8B-B14F-4D97-AF65-F5344CB8AC3E}">
        <p14:creationId xmlns:p14="http://schemas.microsoft.com/office/powerpoint/2010/main" val="2173964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61310"/>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.3  Σύστημα και υγεία (</a:t>
            </a:r>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893683"/>
            <a:ext cx="11112758" cy="5255285"/>
          </a:xfrm>
          <a:prstGeom prst="rect">
            <a:avLst/>
          </a:prstGeom>
          <a:noFill/>
          <a:ln>
            <a:noFill/>
          </a:ln>
        </p:spPr>
        <p:txBody>
          <a:bodyPr wrap="square" rtlCol="0">
            <a:spAutoFit/>
          </a:bodyPr>
          <a:lstStyle/>
          <a:p>
            <a:endParaRPr lang="el-GR" sz="1050" dirty="0">
              <a:latin typeface="Arial" panose="020B0604020202020204" pitchFamily="34" charset="0"/>
              <a:cs typeface="Arial" panose="020B0604020202020204" pitchFamily="34" charset="0"/>
            </a:endParaRPr>
          </a:p>
          <a:p>
            <a:r>
              <a:rPr lang="el-GR" sz="2500" dirty="0">
                <a:latin typeface="Arial" panose="020B0604020202020204" pitchFamily="34" charset="0"/>
                <a:cs typeface="Arial" panose="020B0604020202020204" pitchFamily="34" charset="0"/>
              </a:rPr>
              <a:t>Θεμελιώδεις παράγοντες της συστημικής σκέψης:</a:t>
            </a:r>
            <a:endParaRPr lang="en-US" sz="2500" dirty="0">
              <a:latin typeface="Arial" panose="020B0604020202020204" pitchFamily="34" charset="0"/>
              <a:cs typeface="Arial" panose="020B0604020202020204" pitchFamily="34" charset="0"/>
            </a:endParaRPr>
          </a:p>
          <a:p>
            <a:endParaRPr lang="el-GR" sz="2500" dirty="0">
              <a:latin typeface="Arial" panose="020B0604020202020204" pitchFamily="34" charset="0"/>
              <a:cs typeface="Arial" panose="020B0604020202020204" pitchFamily="34" charset="0"/>
            </a:endParaRPr>
          </a:p>
          <a:p>
            <a:r>
              <a:rPr lang="el-GR" sz="2500" dirty="0">
                <a:latin typeface="Arial" panose="020B0604020202020204" pitchFamily="34" charset="0"/>
                <a:cs typeface="Arial" panose="020B0604020202020204" pitchFamily="34" charset="0"/>
              </a:rPr>
              <a:t>1. το περιβάλλον του συστήματος και η αλληλεπίδρασή του,</a:t>
            </a:r>
          </a:p>
          <a:p>
            <a:r>
              <a:rPr lang="el-GR" sz="2500" dirty="0">
                <a:latin typeface="Arial" panose="020B0604020202020204" pitchFamily="34" charset="0"/>
                <a:cs typeface="Arial" panose="020B0604020202020204" pitchFamily="34" charset="0"/>
              </a:rPr>
              <a:t>2. το όλον και τα μέρη του συστήματος, μαζί με τον σκοπό και τους στόχους,</a:t>
            </a:r>
          </a:p>
          <a:p>
            <a:r>
              <a:rPr lang="el-GR" sz="2500" dirty="0">
                <a:latin typeface="Arial" panose="020B0604020202020204" pitchFamily="34" charset="0"/>
                <a:cs typeface="Arial" panose="020B0604020202020204" pitchFamily="34" charset="0"/>
              </a:rPr>
              <a:t>3. η δικτύωση και η ανάλογη πολυπλοκότητα του συστήματος,</a:t>
            </a:r>
          </a:p>
          <a:p>
            <a:r>
              <a:rPr lang="el-GR" sz="2500" dirty="0">
                <a:latin typeface="Arial" panose="020B0604020202020204" pitchFamily="34" charset="0"/>
                <a:cs typeface="Arial" panose="020B0604020202020204" pitchFamily="34" charset="0"/>
              </a:rPr>
              <a:t>4. η ανάλογη δυναμικότητα ή η </a:t>
            </a:r>
            <a:r>
              <a:rPr lang="el-GR" sz="2500" dirty="0" err="1">
                <a:latin typeface="Arial" panose="020B0604020202020204" pitchFamily="34" charset="0"/>
                <a:cs typeface="Arial" panose="020B0604020202020204" pitchFamily="34" charset="0"/>
              </a:rPr>
              <a:t>στατικότητα</a:t>
            </a:r>
            <a:r>
              <a:rPr lang="el-GR" sz="2500" dirty="0">
                <a:latin typeface="Arial" panose="020B0604020202020204" pitchFamily="34" charset="0"/>
                <a:cs typeface="Arial" panose="020B0604020202020204" pitchFamily="34" charset="0"/>
              </a:rPr>
              <a:t> του συστήματος,</a:t>
            </a:r>
          </a:p>
          <a:p>
            <a:r>
              <a:rPr lang="el-GR" sz="2500" dirty="0">
                <a:latin typeface="Arial" panose="020B0604020202020204" pitchFamily="34" charset="0"/>
                <a:cs typeface="Arial" panose="020B0604020202020204" pitchFamily="34" charset="0"/>
              </a:rPr>
              <a:t>5. τα μοντέλα ή/και πρότυπα οργάνωσης του συστήματος,</a:t>
            </a:r>
          </a:p>
          <a:p>
            <a:r>
              <a:rPr lang="el-GR" sz="2500" dirty="0">
                <a:latin typeface="Arial" panose="020B0604020202020204" pitchFamily="34" charset="0"/>
                <a:cs typeface="Arial" panose="020B0604020202020204" pitchFamily="34" charset="0"/>
              </a:rPr>
              <a:t>6. η τυπική, κυρίως, δομή του αλλά και οι άτυπες δομές του,</a:t>
            </a:r>
            <a:endParaRPr lang="en-US" sz="2500" dirty="0">
              <a:latin typeface="Arial" panose="020B0604020202020204" pitchFamily="34" charset="0"/>
              <a:cs typeface="Arial" panose="020B0604020202020204" pitchFamily="34" charset="0"/>
            </a:endParaRPr>
          </a:p>
          <a:p>
            <a:r>
              <a:rPr lang="el-GR" sz="2500" dirty="0">
                <a:latin typeface="Arial" panose="020B0604020202020204" pitchFamily="34" charset="0"/>
                <a:cs typeface="Arial" panose="020B0604020202020204" pitchFamily="34" charset="0"/>
              </a:rPr>
              <a:t>7. ο συντονισμός των μερών και η διεύθυνση (καθοδήγηση) του συστήματος,</a:t>
            </a:r>
          </a:p>
          <a:p>
            <a:r>
              <a:rPr lang="el-GR" sz="2500" dirty="0">
                <a:latin typeface="Arial" panose="020B0604020202020204" pitchFamily="34" charset="0"/>
                <a:cs typeface="Arial" panose="020B0604020202020204" pitchFamily="34" charset="0"/>
              </a:rPr>
              <a:t>8. ο έλεγχος (περιοδικά) και η αξιολόγησή του (</a:t>
            </a:r>
            <a:r>
              <a:rPr lang="el-GR" sz="2500" dirty="0" err="1">
                <a:latin typeface="Arial" panose="020B0604020202020204" pitchFamily="34" charset="0"/>
                <a:cs typeface="Arial" panose="020B0604020202020204" pitchFamily="34" charset="0"/>
              </a:rPr>
              <a:t>μεσο-μακρο-πρόθεσμα</a:t>
            </a:r>
            <a:r>
              <a:rPr lang="el-GR" sz="2500" dirty="0">
                <a:latin typeface="Arial" panose="020B0604020202020204" pitchFamily="34" charset="0"/>
                <a:cs typeface="Arial" panose="020B0604020202020204" pitchFamily="34" charset="0"/>
              </a:rPr>
              <a:t>),</a:t>
            </a:r>
          </a:p>
          <a:p>
            <a:r>
              <a:rPr lang="el-GR" sz="2500" dirty="0">
                <a:latin typeface="Arial" panose="020B0604020202020204" pitchFamily="34" charset="0"/>
                <a:cs typeface="Arial" panose="020B0604020202020204" pitchFamily="34" charset="0"/>
              </a:rPr>
              <a:t>9. η συνέργεια με άλλα συστήματα ή η εντροπία από άλλα συστήματα,</a:t>
            </a:r>
          </a:p>
          <a:p>
            <a:r>
              <a:rPr lang="el-GR" sz="2500" dirty="0">
                <a:latin typeface="Arial" panose="020B0604020202020204" pitchFamily="34" charset="0"/>
                <a:cs typeface="Arial" panose="020B0604020202020204" pitchFamily="34" charset="0"/>
              </a:rPr>
              <a:t>10. η συνεχής ανάπτυξή του μέσα από «</a:t>
            </a:r>
            <a:r>
              <a:rPr lang="el-GR" sz="2500" dirty="0" err="1">
                <a:latin typeface="Arial" panose="020B0604020202020204" pitchFamily="34" charset="0"/>
                <a:cs typeface="Arial" panose="020B0604020202020204" pitchFamily="34" charset="0"/>
              </a:rPr>
              <a:t>ανα</a:t>
            </a:r>
            <a:r>
              <a:rPr lang="el-GR" sz="2500" dirty="0">
                <a:latin typeface="Arial" panose="020B0604020202020204" pitchFamily="34" charset="0"/>
                <a:cs typeface="Arial" panose="020B0604020202020204" pitchFamily="34" charset="0"/>
              </a:rPr>
              <a:t>-δραστικές» παρεμβάσεις και βελτιώσεις.</a:t>
            </a:r>
          </a:p>
        </p:txBody>
      </p:sp>
    </p:spTree>
    <p:extLst>
      <p:ext uri="{BB962C8B-B14F-4D97-AF65-F5344CB8AC3E}">
        <p14:creationId xmlns:p14="http://schemas.microsoft.com/office/powerpoint/2010/main" val="2890938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61310"/>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.3  Σύστημα και υγεία (</a:t>
            </a:r>
            <a:r>
              <a:rPr lang="en-US" sz="4000" dirty="0">
                <a:latin typeface="Arial" panose="020B0604020202020204" pitchFamily="34" charset="0"/>
                <a:cs typeface="Arial" panose="020B0604020202020204" pitchFamily="34" charset="0"/>
              </a:rPr>
              <a:t>3</a:t>
            </a:r>
            <a:r>
              <a:rPr lang="el-GR" sz="4000" dirty="0">
                <a:latin typeface="Arial" panose="020B0604020202020204" pitchFamily="34" charset="0"/>
                <a:cs typeface="Arial" panose="020B0604020202020204" pitchFamily="34" charset="0"/>
              </a:rPr>
              <a:t>)</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4" name="TextBox 3">
            <a:extLst>
              <a:ext uri="{FF2B5EF4-FFF2-40B4-BE49-F238E27FC236}">
                <a16:creationId xmlns:a16="http://schemas.microsoft.com/office/drawing/2014/main" id="{B610D859-1152-2D2F-B764-409D98A9A2D0}"/>
              </a:ext>
            </a:extLst>
          </p:cNvPr>
          <p:cNvSpPr txBox="1"/>
          <p:nvPr/>
        </p:nvSpPr>
        <p:spPr>
          <a:xfrm>
            <a:off x="256674" y="893683"/>
            <a:ext cx="11646568" cy="5170646"/>
          </a:xfrm>
          <a:prstGeom prst="rect">
            <a:avLst/>
          </a:prstGeom>
          <a:noFill/>
        </p:spPr>
        <p:txBody>
          <a:bodyPr wrap="square">
            <a:spAutoFit/>
          </a:bodyPr>
          <a:lstStyle/>
          <a:p>
            <a:pPr algn="l"/>
            <a:r>
              <a:rPr lang="el-GR" sz="2200" b="0" i="0" u="none" strike="noStrike" baseline="0" dirty="0">
                <a:latin typeface="Arial" panose="020B0604020202020204" pitchFamily="34" charset="0"/>
                <a:cs typeface="Arial" panose="020B0604020202020204" pitchFamily="34" charset="0"/>
              </a:rPr>
              <a:t>Σύμφωνα και με τη διαφοροποίηση του </a:t>
            </a:r>
            <a:r>
              <a:rPr lang="el-GR" sz="2200" b="0" i="0" u="none" strike="noStrike" baseline="0" dirty="0" err="1">
                <a:latin typeface="Arial" panose="020B0604020202020204" pitchFamily="34" charset="0"/>
                <a:cs typeface="Arial" panose="020B0604020202020204" pitchFamily="34" charset="0"/>
              </a:rPr>
              <a:t>Habermas</a:t>
            </a:r>
            <a:r>
              <a:rPr lang="el-GR" sz="2200" b="0" i="0" u="none" strike="noStrike" baseline="0" dirty="0">
                <a:latin typeface="Arial" panose="020B0604020202020204" pitchFamily="34" charset="0"/>
                <a:cs typeface="Arial" panose="020B0604020202020204" pitchFamily="34" charset="0"/>
              </a:rPr>
              <a:t> η κοινωνία ως σύνολο περιέχει</a:t>
            </a:r>
            <a:r>
              <a:rPr lang="en-US" sz="2200" b="0" i="0" u="none" strike="noStrike" baseline="0" dirty="0">
                <a:latin typeface="Arial" panose="020B0604020202020204" pitchFamily="34" charset="0"/>
                <a:cs typeface="Arial" panose="020B0604020202020204" pitchFamily="34" charset="0"/>
              </a:rPr>
              <a:t> </a:t>
            </a:r>
            <a:r>
              <a:rPr lang="el-GR" sz="2200" b="0" i="0" u="none" strike="noStrike" baseline="0" dirty="0">
                <a:latin typeface="Arial" panose="020B0604020202020204" pitchFamily="34" charset="0"/>
                <a:cs typeface="Arial" panose="020B0604020202020204" pitchFamily="34" charset="0"/>
              </a:rPr>
              <a:t>τρία βασικά </a:t>
            </a:r>
            <a:r>
              <a:rPr lang="el-GR" sz="2200" b="1" i="0" u="none" strike="noStrike" baseline="0" dirty="0">
                <a:latin typeface="Arial" panose="020B0604020202020204" pitchFamily="34" charset="0"/>
                <a:cs typeface="Arial" panose="020B0604020202020204" pitchFamily="34" charset="0"/>
              </a:rPr>
              <a:t>συστήματα</a:t>
            </a:r>
            <a:r>
              <a:rPr lang="el-GR" sz="2200" b="0" i="0" u="none" strike="noStrike" baseline="0" dirty="0">
                <a:latin typeface="Arial" panose="020B0604020202020204" pitchFamily="34" charset="0"/>
                <a:cs typeface="Arial" panose="020B0604020202020204" pitchFamily="34" charset="0"/>
              </a:rPr>
              <a:t>, το πολιτικό, το οικονομικό και το κοινωνικό, ενώ τελευταία</a:t>
            </a:r>
            <a:r>
              <a:rPr lang="en-US" sz="2200" b="0" i="0" u="none" strike="noStrike" baseline="0" dirty="0">
                <a:latin typeface="Arial" panose="020B0604020202020204" pitchFamily="34" charset="0"/>
                <a:cs typeface="Arial" panose="020B0604020202020204" pitchFamily="34" charset="0"/>
              </a:rPr>
              <a:t> </a:t>
            </a:r>
            <a:r>
              <a:rPr lang="el-GR" sz="2200" b="0" i="0" u="none" strike="noStrike" baseline="0" dirty="0">
                <a:latin typeface="Arial" panose="020B0604020202020204" pitchFamily="34" charset="0"/>
                <a:cs typeface="Arial" panose="020B0604020202020204" pitchFamily="34" charset="0"/>
              </a:rPr>
              <a:t>έχουν προστεθεί (4ο ή/και 5ο) το οικολογικό και το τεχνολογικό. Το σύστημα υγείας</a:t>
            </a:r>
            <a:r>
              <a:rPr lang="en-US" sz="2200" b="0" i="0" u="none" strike="noStrike" baseline="0" dirty="0">
                <a:latin typeface="Arial" panose="020B0604020202020204" pitchFamily="34" charset="0"/>
                <a:cs typeface="Arial" panose="020B0604020202020204" pitchFamily="34" charset="0"/>
              </a:rPr>
              <a:t> </a:t>
            </a:r>
            <a:r>
              <a:rPr lang="el-GR" sz="2200" b="0" i="0" u="none" strike="noStrike" baseline="0" dirty="0">
                <a:latin typeface="Arial" panose="020B0604020202020204" pitchFamily="34" charset="0"/>
                <a:cs typeface="Arial" panose="020B0604020202020204" pitchFamily="34" charset="0"/>
              </a:rPr>
              <a:t>επηρεάζει το πολιτικό, καθορίζει το κοινωνικό και έχει ποικίλες σχέσεις με τα υπόλοιπα.</a:t>
            </a:r>
            <a:endParaRPr lang="en-US" sz="2200" b="0" i="0" u="none" strike="noStrike" baseline="0" dirty="0">
              <a:latin typeface="Arial" panose="020B0604020202020204" pitchFamily="34" charset="0"/>
              <a:cs typeface="Arial" panose="020B0604020202020204" pitchFamily="34" charset="0"/>
            </a:endParaRPr>
          </a:p>
          <a:p>
            <a:pPr algn="l"/>
            <a:r>
              <a:rPr lang="el-GR" sz="2200" b="0" i="0" u="none" strike="noStrike" baseline="0" dirty="0">
                <a:latin typeface="Arial" panose="020B0604020202020204" pitchFamily="34" charset="0"/>
                <a:cs typeface="Arial" panose="020B0604020202020204" pitchFamily="34" charset="0"/>
              </a:rPr>
              <a:t>Μπορούμε</a:t>
            </a:r>
            <a:r>
              <a:rPr lang="en-US" sz="2200" b="0" i="0" u="none" strike="noStrike" baseline="0" dirty="0">
                <a:latin typeface="Arial" panose="020B0604020202020204" pitchFamily="34" charset="0"/>
                <a:cs typeface="Arial" panose="020B0604020202020204" pitchFamily="34" charset="0"/>
              </a:rPr>
              <a:t> </a:t>
            </a:r>
            <a:r>
              <a:rPr lang="el-GR" sz="2200" b="0" i="0" u="none" strike="noStrike" baseline="0" dirty="0">
                <a:latin typeface="Arial" panose="020B0604020202020204" pitchFamily="34" charset="0"/>
                <a:cs typeface="Arial" panose="020B0604020202020204" pitchFamily="34" charset="0"/>
              </a:rPr>
              <a:t>να διακρίνουμε δύο μορφές </a:t>
            </a:r>
            <a:r>
              <a:rPr lang="el-GR" sz="2200" b="0" i="0" u="none" strike="noStrike" baseline="0" dirty="0" err="1">
                <a:latin typeface="Arial" panose="020B0604020202020204" pitchFamily="34" charset="0"/>
                <a:cs typeface="Arial" panose="020B0604020202020204" pitchFamily="34" charset="0"/>
              </a:rPr>
              <a:t>υπο</a:t>
            </a:r>
            <a:r>
              <a:rPr lang="el-GR" sz="2200" b="0" i="0" u="none" strike="noStrike" baseline="0" dirty="0">
                <a:latin typeface="Arial" panose="020B0604020202020204" pitchFamily="34" charset="0"/>
                <a:cs typeface="Arial" panose="020B0604020202020204" pitchFamily="34" charset="0"/>
              </a:rPr>
              <a:t>-συστημάτων, που επηρεάζουν ή λειτουργούν το σύστημα υγείας</a:t>
            </a:r>
            <a:r>
              <a:rPr lang="en-US" sz="2200" dirty="0">
                <a:latin typeface="Arial" panose="020B0604020202020204" pitchFamily="34" charset="0"/>
                <a:cs typeface="Arial" panose="020B0604020202020204" pitchFamily="34" charset="0"/>
              </a:rPr>
              <a:t>:</a:t>
            </a:r>
          </a:p>
          <a:p>
            <a:pPr algn="l"/>
            <a:r>
              <a:rPr lang="el-GR" sz="2200" b="0" i="0" u="none" strike="noStrike" baseline="0" dirty="0">
                <a:latin typeface="Arial" panose="020B0604020202020204" pitchFamily="34" charset="0"/>
                <a:cs typeface="Arial" panose="020B0604020202020204" pitchFamily="34" charset="0"/>
              </a:rPr>
              <a:t>Α. </a:t>
            </a:r>
            <a:r>
              <a:rPr lang="el-GR" sz="2200" b="1" i="0" u="none" strike="noStrike" baseline="0" dirty="0">
                <a:latin typeface="Arial" panose="020B0604020202020204" pitchFamily="34" charset="0"/>
                <a:cs typeface="Arial" panose="020B0604020202020204" pitchFamily="34" charset="0"/>
              </a:rPr>
              <a:t>Εξωτερικό </a:t>
            </a:r>
            <a:r>
              <a:rPr lang="el-GR" sz="2200" b="0" i="0" u="none" strike="noStrike" baseline="0" dirty="0">
                <a:latin typeface="Arial" panose="020B0604020202020204" pitchFamily="34" charset="0"/>
                <a:cs typeface="Arial" panose="020B0604020202020204" pitchFamily="34" charset="0"/>
              </a:rPr>
              <a:t>(περιβάλλον):</a:t>
            </a:r>
          </a:p>
          <a:p>
            <a:pPr algn="l"/>
            <a:r>
              <a:rPr lang="el-GR" sz="2200" b="0" i="0" u="none" strike="noStrike" baseline="0" dirty="0">
                <a:latin typeface="Arial" panose="020B0604020202020204" pitchFamily="34" charset="0"/>
                <a:cs typeface="Arial" panose="020B0604020202020204" pitchFamily="34" charset="0"/>
              </a:rPr>
              <a:t>Α.1. Πολιτικό</a:t>
            </a:r>
            <a:endParaRPr lang="en-US" sz="2200" b="0" i="0" u="none" strike="noStrike" baseline="0" dirty="0">
              <a:latin typeface="Arial" panose="020B0604020202020204" pitchFamily="34" charset="0"/>
              <a:cs typeface="Arial" panose="020B0604020202020204" pitchFamily="34" charset="0"/>
            </a:endParaRPr>
          </a:p>
          <a:p>
            <a:pPr algn="l"/>
            <a:r>
              <a:rPr lang="el-GR" sz="2200" b="0" i="0" u="none" strike="noStrike" baseline="0" dirty="0">
                <a:latin typeface="Arial" panose="020B0604020202020204" pitchFamily="34" charset="0"/>
                <a:cs typeface="Arial" panose="020B0604020202020204" pitchFamily="34" charset="0"/>
              </a:rPr>
              <a:t>Α.2. Οικονομικό</a:t>
            </a:r>
            <a:endParaRPr lang="en-US" sz="2200" dirty="0">
              <a:latin typeface="Arial" panose="020B0604020202020204" pitchFamily="34" charset="0"/>
              <a:cs typeface="Arial" panose="020B0604020202020204" pitchFamily="34" charset="0"/>
            </a:endParaRPr>
          </a:p>
          <a:p>
            <a:pPr algn="l"/>
            <a:r>
              <a:rPr lang="el-GR" sz="2200" b="0" i="0" u="none" strike="noStrike" baseline="0" dirty="0">
                <a:latin typeface="Arial" panose="020B0604020202020204" pitchFamily="34" charset="0"/>
                <a:cs typeface="Arial" panose="020B0604020202020204" pitchFamily="34" charset="0"/>
              </a:rPr>
              <a:t>Α.3. Κοινωνικό</a:t>
            </a:r>
            <a:endParaRPr lang="en-US" sz="2200" b="0" i="0" u="none" strike="noStrike" baseline="0" dirty="0">
              <a:latin typeface="Arial" panose="020B0604020202020204" pitchFamily="34" charset="0"/>
              <a:cs typeface="Arial" panose="020B0604020202020204" pitchFamily="34" charset="0"/>
            </a:endParaRPr>
          </a:p>
          <a:p>
            <a:pPr algn="l"/>
            <a:endParaRPr lang="en-US" sz="2200" dirty="0">
              <a:latin typeface="Arial" panose="020B0604020202020204" pitchFamily="34" charset="0"/>
              <a:cs typeface="Arial" panose="020B0604020202020204" pitchFamily="34" charset="0"/>
            </a:endParaRPr>
          </a:p>
          <a:p>
            <a:pPr algn="l"/>
            <a:r>
              <a:rPr lang="el-GR" sz="2200" b="0" i="0" u="none" strike="noStrike" baseline="0" dirty="0">
                <a:latin typeface="Arial" panose="020B0604020202020204" pitchFamily="34" charset="0"/>
                <a:cs typeface="Arial" panose="020B0604020202020204" pitchFamily="34" charset="0"/>
              </a:rPr>
              <a:t>Β. </a:t>
            </a:r>
            <a:r>
              <a:rPr lang="el-GR" sz="2200" b="1" i="0" u="none" strike="noStrike" baseline="0" dirty="0">
                <a:latin typeface="Arial" panose="020B0604020202020204" pitchFamily="34" charset="0"/>
                <a:cs typeface="Arial" panose="020B0604020202020204" pitchFamily="34" charset="0"/>
              </a:rPr>
              <a:t>Εσωτερικό </a:t>
            </a:r>
            <a:r>
              <a:rPr lang="el-GR" sz="2200" b="0" i="0" u="none" strike="noStrike" baseline="0" dirty="0">
                <a:latin typeface="Arial" panose="020B0604020202020204" pitchFamily="34" charset="0"/>
                <a:cs typeface="Arial" panose="020B0604020202020204" pitchFamily="34" charset="0"/>
              </a:rPr>
              <a:t>(περιβάλλον):</a:t>
            </a:r>
          </a:p>
          <a:p>
            <a:pPr algn="l"/>
            <a:r>
              <a:rPr lang="el-GR" sz="2200" b="0" i="0" u="none" strike="noStrike" baseline="0" dirty="0">
                <a:latin typeface="Arial" panose="020B0604020202020204" pitchFamily="34" charset="0"/>
                <a:cs typeface="Arial" panose="020B0604020202020204" pitchFamily="34" charset="0"/>
              </a:rPr>
              <a:t>Β.1. (Δημόσια) Υγεία (του πληθυσμού)</a:t>
            </a:r>
            <a:endParaRPr lang="en-US" sz="2200" b="0" i="0" u="none" strike="noStrike" baseline="0" dirty="0">
              <a:latin typeface="Arial" panose="020B0604020202020204" pitchFamily="34" charset="0"/>
              <a:cs typeface="Arial" panose="020B0604020202020204" pitchFamily="34" charset="0"/>
            </a:endParaRPr>
          </a:p>
          <a:p>
            <a:pPr algn="l"/>
            <a:r>
              <a:rPr lang="el-GR" sz="2200" b="0" i="0" u="none" strike="noStrike" baseline="0" dirty="0">
                <a:latin typeface="Arial" panose="020B0604020202020204" pitchFamily="34" charset="0"/>
                <a:cs typeface="Arial" panose="020B0604020202020204" pitchFamily="34" charset="0"/>
              </a:rPr>
              <a:t>Β.2. Παροχή (και διανομή) υπηρεσιών (ή φροντίδων) υγείας</a:t>
            </a:r>
            <a:endParaRPr lang="en-US" sz="2200" dirty="0">
              <a:latin typeface="Arial" panose="020B0604020202020204" pitchFamily="34" charset="0"/>
              <a:cs typeface="Arial" panose="020B0604020202020204" pitchFamily="34" charset="0"/>
            </a:endParaRPr>
          </a:p>
          <a:p>
            <a:pPr algn="l"/>
            <a:r>
              <a:rPr lang="el-GR" sz="2200" b="0" i="0" u="none" strike="noStrike" baseline="0" dirty="0">
                <a:latin typeface="Arial" panose="020B0604020202020204" pitchFamily="34" charset="0"/>
                <a:cs typeface="Arial" panose="020B0604020202020204" pitchFamily="34" charset="0"/>
              </a:rPr>
              <a:t>Β.3. Χρηματοδότηση συστήματος υγείας</a:t>
            </a: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1819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61310"/>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.4  Ανασκόπηση συστημάτων υγείας (</a:t>
            </a:r>
            <a:r>
              <a:rPr lang="en-US" sz="4000" dirty="0">
                <a:latin typeface="Arial" panose="020B0604020202020204" pitchFamily="34" charset="0"/>
                <a:cs typeface="Arial" panose="020B0604020202020204" pitchFamily="34" charset="0"/>
              </a:rPr>
              <a:t>1</a:t>
            </a:r>
            <a:r>
              <a:rPr lang="el-GR" sz="4000" dirty="0">
                <a:latin typeface="Arial" panose="020B0604020202020204" pitchFamily="34" charset="0"/>
                <a:cs typeface="Arial" panose="020B0604020202020204" pitchFamily="34" charset="0"/>
              </a:rPr>
              <a:t>)</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303245" y="952724"/>
            <a:ext cx="11585509" cy="4524315"/>
          </a:xfrm>
          <a:prstGeom prst="rect">
            <a:avLst/>
          </a:prstGeom>
          <a:noFill/>
          <a:ln>
            <a:noFill/>
          </a:ln>
        </p:spPr>
        <p:txBody>
          <a:bodyPr wrap="square" rtlCol="0">
            <a:spAutoFit/>
          </a:bodyPr>
          <a:lstStyle/>
          <a:p>
            <a:pPr algn="l"/>
            <a:r>
              <a:rPr lang="el-GR" sz="2400" b="0" i="0" u="none" strike="noStrike" baseline="0" dirty="0">
                <a:latin typeface="Arial" panose="020B0604020202020204" pitchFamily="34" charset="0"/>
                <a:cs typeface="Arial" panose="020B0604020202020204" pitchFamily="34" charset="0"/>
              </a:rPr>
              <a:t>Για την επιλογή τους λήφθηκαν υπόψη η γεωγραφική τους θέση, το επίπεδο της οικονομικής τους ανάπτυξης,</a:t>
            </a:r>
            <a:r>
              <a:rPr lang="en-US" sz="2400" b="0" i="0" u="none" strike="noStrike" baseline="0" dirty="0">
                <a:latin typeface="Arial" panose="020B0604020202020204" pitchFamily="34" charset="0"/>
                <a:cs typeface="Arial" panose="020B0604020202020204" pitchFamily="34" charset="0"/>
              </a:rPr>
              <a:t> </a:t>
            </a:r>
            <a:r>
              <a:rPr lang="el-GR" sz="2400" b="0" i="0" u="none" strike="noStrike" baseline="0" dirty="0">
                <a:latin typeface="Arial" panose="020B0604020202020204" pitchFamily="34" charset="0"/>
                <a:cs typeface="Arial" panose="020B0604020202020204" pitchFamily="34" charset="0"/>
              </a:rPr>
              <a:t>το σύστημα κοινωνικής οργάνωσης και η πολιτική τους, η αναλογία δημόσιου και ιδιωτικού τομέα κ.ά.</a:t>
            </a:r>
            <a:endParaRPr lang="en-US" sz="2400" b="0" i="0" u="none" strike="noStrike" baseline="0" dirty="0">
              <a:latin typeface="Arial" panose="020B0604020202020204" pitchFamily="34" charset="0"/>
              <a:cs typeface="Arial" panose="020B0604020202020204" pitchFamily="34" charset="0"/>
            </a:endParaRPr>
          </a:p>
          <a:p>
            <a:pPr algn="l"/>
            <a:endParaRPr lang="en-US" sz="2400" b="0" i="0" u="none" strike="noStrike" baseline="0" dirty="0">
              <a:latin typeface="Arial" panose="020B0604020202020204" pitchFamily="34" charset="0"/>
              <a:cs typeface="Arial" panose="020B0604020202020204" pitchFamily="34" charset="0"/>
            </a:endParaRPr>
          </a:p>
          <a:p>
            <a:pPr algn="l"/>
            <a:r>
              <a:rPr lang="el-GR" sz="2400" b="0" i="0" u="none" strike="noStrike" baseline="0" dirty="0">
                <a:latin typeface="Arial" panose="020B0604020202020204" pitchFamily="34" charset="0"/>
                <a:cs typeface="Arial" panose="020B0604020202020204" pitchFamily="34" charset="0"/>
              </a:rPr>
              <a:t>– Η</a:t>
            </a:r>
            <a:r>
              <a:rPr lang="en-US" sz="2400" b="0" i="0" u="none" strike="noStrike" baseline="0" dirty="0">
                <a:latin typeface="Arial" panose="020B0604020202020204" pitchFamily="34" charset="0"/>
                <a:cs typeface="Arial" panose="020B0604020202020204" pitchFamily="34" charset="0"/>
              </a:rPr>
              <a:t> </a:t>
            </a:r>
            <a:r>
              <a:rPr lang="el-GR" sz="2400" b="0" i="0" u="none" strike="noStrike" baseline="0" dirty="0">
                <a:latin typeface="Arial" panose="020B0604020202020204" pitchFamily="34" charset="0"/>
                <a:cs typeface="Arial" panose="020B0604020202020204" pitchFamily="34" charset="0"/>
              </a:rPr>
              <a:t>Μ. Βρετανία, όπου παρά τις πολυάριθμες πολιτικές και οργανωτικές αλλαγές, το</a:t>
            </a:r>
            <a:r>
              <a:rPr lang="en-US" sz="2400" b="0" i="0" u="none" strike="noStrike" baseline="0" dirty="0">
                <a:latin typeface="Arial" panose="020B0604020202020204" pitchFamily="34" charset="0"/>
                <a:cs typeface="Arial" panose="020B0604020202020204" pitchFamily="34" charset="0"/>
              </a:rPr>
              <a:t> </a:t>
            </a:r>
            <a:r>
              <a:rPr lang="el-GR" sz="2400" b="0" i="0" u="none" strike="noStrike" baseline="0" dirty="0">
                <a:latin typeface="Arial" panose="020B0604020202020204" pitchFamily="34" charset="0"/>
                <a:cs typeface="Arial" panose="020B0604020202020204" pitchFamily="34" charset="0"/>
              </a:rPr>
              <a:t>Εθνικό Σύστημα Υγείας (NHS) παραμένει μέχρι σήμερα μια υπηρεσία διαθέσιμη</a:t>
            </a:r>
            <a:r>
              <a:rPr lang="en-US" sz="2400" b="0" i="0" u="none" strike="noStrike" baseline="0" dirty="0">
                <a:latin typeface="Arial" panose="020B0604020202020204" pitchFamily="34" charset="0"/>
                <a:cs typeface="Arial" panose="020B0604020202020204" pitchFamily="34" charset="0"/>
              </a:rPr>
              <a:t> </a:t>
            </a:r>
            <a:r>
              <a:rPr lang="el-GR" sz="2400" b="0" i="0" u="none" strike="noStrike" baseline="0" dirty="0">
                <a:latin typeface="Arial" panose="020B0604020202020204" pitchFamily="34" charset="0"/>
                <a:cs typeface="Arial" panose="020B0604020202020204" pitchFamily="34" charset="0"/>
              </a:rPr>
              <a:t>καθολικά, η οποία φροντίζει τους πολίτες με βάση την ανάγκη και όχι την ικανότητα πληρωμής και η οποία χρηματοδοτείται κυρίως από φόρους και δευτερευόντως από εισφορές εθνικής ασφάλισης κ.ά.</a:t>
            </a:r>
          </a:p>
          <a:p>
            <a:pPr algn="l"/>
            <a:r>
              <a:rPr lang="el-GR" sz="2400" b="0" i="0" u="none" strike="noStrike" baseline="0" dirty="0">
                <a:latin typeface="Arial" panose="020B0604020202020204" pitchFamily="34" charset="0"/>
                <a:cs typeface="Arial" panose="020B0604020202020204" pitchFamily="34" charset="0"/>
              </a:rPr>
              <a:t>– Η Αυστραλία, που διαθέτει ένα πολύπλοκο σύστημα υγειονομικής περίθαλψης με</a:t>
            </a:r>
            <a:r>
              <a:rPr lang="en-US" sz="2400" b="0" i="0" u="none" strike="noStrike" baseline="0" dirty="0">
                <a:latin typeface="Arial" panose="020B0604020202020204" pitchFamily="34" charset="0"/>
                <a:cs typeface="Arial" panose="020B0604020202020204" pitchFamily="34" charset="0"/>
              </a:rPr>
              <a:t> </a:t>
            </a:r>
            <a:r>
              <a:rPr lang="el-GR" sz="2400" b="0" i="0" u="none" strike="noStrike" baseline="0" dirty="0">
                <a:latin typeface="Arial" panose="020B0604020202020204" pitchFamily="34" charset="0"/>
                <a:cs typeface="Arial" panose="020B0604020202020204" pitchFamily="34" charset="0"/>
              </a:rPr>
              <a:t>πολλούς τύπους υπηρεσιών και πολλούς </a:t>
            </a:r>
            <a:r>
              <a:rPr lang="el-GR" sz="2400" b="0" i="0" u="none" strike="noStrike" baseline="0" dirty="0" err="1">
                <a:latin typeface="Arial" panose="020B0604020202020204" pitchFamily="34" charset="0"/>
                <a:cs typeface="Arial" panose="020B0604020202020204" pitchFamily="34" charset="0"/>
              </a:rPr>
              <a:t>παρόχους</a:t>
            </a:r>
            <a:r>
              <a:rPr lang="el-GR" sz="2400" b="0" i="0" u="none" strike="noStrike" baseline="0" dirty="0">
                <a:latin typeface="Arial" panose="020B0604020202020204" pitchFamily="34" charset="0"/>
                <a:cs typeface="Arial" panose="020B0604020202020204" pitchFamily="34" charset="0"/>
              </a:rPr>
              <a:t>, καθώς και μια σειρά από χρηματοδοτικούς και ρυθμιστικούς μηχανισμούς.</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4009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61310"/>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.4  Ανασκόπηση συστημάτων υγείας (</a:t>
            </a:r>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303245" y="1297647"/>
            <a:ext cx="11585509" cy="4524315"/>
          </a:xfrm>
          <a:prstGeom prst="rect">
            <a:avLst/>
          </a:prstGeom>
          <a:noFill/>
          <a:ln>
            <a:noFill/>
          </a:ln>
        </p:spPr>
        <p:txBody>
          <a:bodyPr wrap="square" rtlCol="0">
            <a:spAutoFit/>
          </a:bodyPr>
          <a:lstStyle/>
          <a:p>
            <a:pPr algn="l"/>
            <a:r>
              <a:rPr lang="el-GR" sz="2400" b="0" i="0" u="none" strike="noStrike" baseline="0" dirty="0">
                <a:latin typeface="Arial" panose="020B0604020202020204" pitchFamily="34" charset="0"/>
                <a:cs typeface="Arial" panose="020B0604020202020204" pitchFamily="34" charset="0"/>
              </a:rPr>
              <a:t>– Η Σουηδία, όπου τα περιφερειακά συμβούλια παίζουν ρόλο ως κύριος </a:t>
            </a:r>
            <a:r>
              <a:rPr lang="el-GR" sz="2400" b="0" i="0" u="none" strike="noStrike" baseline="0" dirty="0" err="1">
                <a:latin typeface="Arial" panose="020B0604020202020204" pitchFamily="34" charset="0"/>
                <a:cs typeface="Arial" panose="020B0604020202020204" pitchFamily="34" charset="0"/>
              </a:rPr>
              <a:t>πάροχος</a:t>
            </a:r>
            <a:r>
              <a:rPr lang="en-US" sz="2400" dirty="0">
                <a:latin typeface="Arial" panose="020B0604020202020204" pitchFamily="34" charset="0"/>
                <a:cs typeface="Arial" panose="020B0604020202020204" pitchFamily="34" charset="0"/>
              </a:rPr>
              <a:t> </a:t>
            </a:r>
            <a:r>
              <a:rPr lang="el-GR" sz="2400" b="0" i="0" u="none" strike="noStrike" baseline="0" dirty="0">
                <a:latin typeface="Arial" panose="020B0604020202020204" pitchFamily="34" charset="0"/>
                <a:cs typeface="Arial" panose="020B0604020202020204" pitchFamily="34" charset="0"/>
              </a:rPr>
              <a:t>υγειονομικής περίθαλψης.</a:t>
            </a:r>
          </a:p>
          <a:p>
            <a:pPr algn="l"/>
            <a:r>
              <a:rPr lang="el-GR" sz="2400" b="0" i="0" u="none" strike="noStrike" baseline="0" dirty="0">
                <a:latin typeface="Arial" panose="020B0604020202020204" pitchFamily="34" charset="0"/>
                <a:cs typeface="Arial" panose="020B0604020202020204" pitchFamily="34" charset="0"/>
              </a:rPr>
              <a:t>– Η Γερμανία, όπου οι θεμελιώδεις αρχές στις οποίες βασίζεται το γερμανικό σύστημα κοινωνικής ασφάλισης είναι η «αλληλεγγύη» και η «επικουρικότητα». Ο</a:t>
            </a:r>
            <a:r>
              <a:rPr lang="en-US" sz="2400" b="0" i="0" u="none" strike="noStrike" baseline="0" dirty="0">
                <a:latin typeface="Arial" panose="020B0604020202020204" pitchFamily="34" charset="0"/>
                <a:cs typeface="Arial" panose="020B0604020202020204" pitchFamily="34" charset="0"/>
              </a:rPr>
              <a:t> </a:t>
            </a:r>
            <a:r>
              <a:rPr lang="el-GR" sz="2400" b="0" i="0" u="none" strike="noStrike" baseline="0" dirty="0">
                <a:latin typeface="Arial" panose="020B0604020202020204" pitchFamily="34" charset="0"/>
                <a:cs typeface="Arial" panose="020B0604020202020204" pitchFamily="34" charset="0"/>
              </a:rPr>
              <a:t>ασφαλισμένος που λαμβάνει τις απαραίτητες υπηρεσίες υγειονομικής </a:t>
            </a:r>
            <a:r>
              <a:rPr lang="el-GR" sz="2400" dirty="0">
                <a:latin typeface="Arial" panose="020B0604020202020204" pitchFamily="34" charset="0"/>
                <a:cs typeface="Arial" panose="020B0604020202020204" pitchFamily="34" charset="0"/>
              </a:rPr>
              <a:t>π</a:t>
            </a:r>
            <a:r>
              <a:rPr lang="el-GR" sz="2400" b="0" i="0" u="none" strike="noStrike" baseline="0" dirty="0">
                <a:latin typeface="Arial" panose="020B0604020202020204" pitchFamily="34" charset="0"/>
                <a:cs typeface="Arial" panose="020B0604020202020204" pitchFamily="34" charset="0"/>
              </a:rPr>
              <a:t>ερίθαλψης σε περίπτωση ασθένειας πρέπει να συνεισφέρει στο κόστος μόνο ανάλογα με την οικονομική του ικανότητα, δηλαδή το εισόδημά του.</a:t>
            </a:r>
          </a:p>
          <a:p>
            <a:pPr algn="l"/>
            <a:r>
              <a:rPr lang="el-GR" sz="2400" b="0" i="0" u="none" strike="noStrike" baseline="0" dirty="0">
                <a:latin typeface="Arial" panose="020B0604020202020204" pitchFamily="34" charset="0"/>
                <a:cs typeface="Arial" panose="020B0604020202020204" pitchFamily="34" charset="0"/>
              </a:rPr>
              <a:t>– Οι ΗΠΑ, όπου το σύστημα υγειονομικής περίθαλψης είναι εξαιρετικά πολύπλοκο, όχι μόνο λόγω του μεγάλου πληθυσμού και του μεγέθους της χώρας αλλά και επειδή υπάρχουν πολλαπλές ασφαλίσεις και συστήματα παροχής που συχνά δεν είναι συντονισμένα, ενώ οι βασικοί ιδιωτικοί οργανισμοί, ιδίως οι περισσότεροι ασφαλιστές υγείας, λειτουργούν σε κερδοσκοπική βάση.</a:t>
            </a:r>
            <a:endParaRPr lang="el-G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4045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.5  Συμπέρασμα (1)</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239BFA89-5A0E-3881-76E9-3988EC129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631" y="789525"/>
            <a:ext cx="8174160" cy="5515022"/>
          </a:xfrm>
          <a:prstGeom prst="rect">
            <a:avLst/>
          </a:prstGeom>
        </p:spPr>
      </p:pic>
    </p:spTree>
    <p:extLst>
      <p:ext uri="{BB962C8B-B14F-4D97-AF65-F5344CB8AC3E}">
        <p14:creationId xmlns:p14="http://schemas.microsoft.com/office/powerpoint/2010/main" val="4271260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58041"/>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.5  Συμπέρασμα (2)</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23AA5206-DEB9-5789-D463-35C4A3FE04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8588" y="790414"/>
            <a:ext cx="7834823" cy="5617242"/>
          </a:xfrm>
          <a:prstGeom prst="rect">
            <a:avLst/>
          </a:prstGeom>
        </p:spPr>
      </p:pic>
    </p:spTree>
    <p:extLst>
      <p:ext uri="{BB962C8B-B14F-4D97-AF65-F5344CB8AC3E}">
        <p14:creationId xmlns:p14="http://schemas.microsoft.com/office/powerpoint/2010/main" val="1613020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57152"/>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.5  Συμπέρασμα (3)</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4E9B88CC-B5CD-56B7-9610-E5153D219D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4428" y="708338"/>
            <a:ext cx="5343144" cy="5756469"/>
          </a:xfrm>
          <a:prstGeom prst="rect">
            <a:avLst/>
          </a:prstGeom>
        </p:spPr>
      </p:pic>
    </p:spTree>
    <p:extLst>
      <p:ext uri="{BB962C8B-B14F-4D97-AF65-F5344CB8AC3E}">
        <p14:creationId xmlns:p14="http://schemas.microsoft.com/office/powerpoint/2010/main" val="201152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45813"/>
            <a:ext cx="11112758" cy="1057346"/>
          </a:xfrm>
        </p:spPr>
        <p:txBody>
          <a:bodyPr>
            <a:noAutofit/>
          </a:bodyPr>
          <a:lstStyle/>
          <a:p>
            <a:r>
              <a:rPr lang="el-GR" sz="3600" dirty="0">
                <a:latin typeface="Arial" panose="020B0604020202020204" pitchFamily="34" charset="0"/>
                <a:cs typeface="Arial" panose="020B0604020202020204" pitchFamily="34" charset="0"/>
              </a:rPr>
              <a:t>1.2  Έννοια και περιεχόμενο πολιτικής και πολιτικού συστήματος (4)</a:t>
            </a:r>
          </a:p>
        </p:txBody>
      </p:sp>
      <p:sp>
        <p:nvSpPr>
          <p:cNvPr id="4" name="TextBox 3">
            <a:extLst>
              <a:ext uri="{FF2B5EF4-FFF2-40B4-BE49-F238E27FC236}">
                <a16:creationId xmlns:a16="http://schemas.microsoft.com/office/drawing/2014/main" id="{017CE44A-DACC-7179-A8D3-B317D438C19B}"/>
              </a:ext>
            </a:extLst>
          </p:cNvPr>
          <p:cNvSpPr txBox="1"/>
          <p:nvPr/>
        </p:nvSpPr>
        <p:spPr>
          <a:xfrm>
            <a:off x="606491" y="1203159"/>
            <a:ext cx="11112758"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dirty="0">
              <a:ln>
                <a:noFill/>
              </a:ln>
              <a:solidFill>
                <a:prstClr val="black"/>
              </a:solidFill>
              <a:effectLst/>
              <a:uLnTx/>
              <a:uFillTx/>
              <a:latin typeface="MyriadPro-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dirty="0">
              <a:ln>
                <a:noFill/>
              </a:ln>
              <a:solidFill>
                <a:prstClr val="black"/>
              </a:solidFill>
              <a:effectLst/>
              <a:uLnTx/>
              <a:uFillTx/>
              <a:latin typeface="MyriadPro-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dirty="0">
              <a:ln>
                <a:noFill/>
              </a:ln>
              <a:solidFill>
                <a:prstClr val="black"/>
              </a:solidFill>
              <a:effectLst/>
              <a:uLnTx/>
              <a:uFillTx/>
              <a:latin typeface="MyriadPro-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dirty="0">
              <a:ln>
                <a:noFill/>
              </a:ln>
              <a:solidFill>
                <a:prstClr val="black"/>
              </a:solidFill>
              <a:effectLst/>
              <a:uLnTx/>
              <a:uFillTx/>
              <a:latin typeface="MyriadPro-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dirty="0">
              <a:ln>
                <a:noFill/>
              </a:ln>
              <a:solidFill>
                <a:prstClr val="black"/>
              </a:solidFill>
              <a:effectLst/>
              <a:uLnTx/>
              <a:uFillTx/>
              <a:latin typeface="MyriadPro-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dirty="0">
              <a:ln>
                <a:noFill/>
              </a:ln>
              <a:solidFill>
                <a:prstClr val="black"/>
              </a:solidFill>
              <a:effectLst/>
              <a:uLnTx/>
              <a:uFillTx/>
              <a:latin typeface="MyriadPro-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dirty="0">
              <a:ln>
                <a:noFill/>
              </a:ln>
              <a:solidFill>
                <a:prstClr val="black"/>
              </a:solidFill>
              <a:effectLst/>
              <a:uLnTx/>
              <a:uFillTx/>
              <a:latin typeface="MyriadPro-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dirty="0">
              <a:ln>
                <a:noFill/>
              </a:ln>
              <a:solidFill>
                <a:prstClr val="black"/>
              </a:solidFill>
              <a:effectLst/>
              <a:uLnTx/>
              <a:uFillTx/>
              <a:latin typeface="MyriadPro-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dirty="0">
              <a:ln>
                <a:noFill/>
              </a:ln>
              <a:solidFill>
                <a:prstClr val="black"/>
              </a:solidFill>
              <a:effectLst/>
              <a:uLnTx/>
              <a:uFillTx/>
              <a:latin typeface="MyriadPro-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dirty="0">
              <a:ln>
                <a:noFill/>
              </a:ln>
              <a:solidFill>
                <a:prstClr val="black"/>
              </a:solidFill>
              <a:effectLst/>
              <a:uLnTx/>
              <a:uFillTx/>
              <a:latin typeface="MyriadPro-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dirty="0">
              <a:ln>
                <a:noFill/>
              </a:ln>
              <a:solidFill>
                <a:prstClr val="black"/>
              </a:solidFill>
              <a:effectLst/>
              <a:uLnTx/>
              <a:uFillTx/>
              <a:latin typeface="MyriadPro-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1" i="0" u="none" strike="noStrike" kern="1200" cap="none" spc="0" normalizeH="0" baseline="0" noProof="0" dirty="0">
              <a:ln>
                <a:noFill/>
              </a:ln>
              <a:solidFill>
                <a:prstClr val="black"/>
              </a:solidFill>
              <a:effectLst/>
              <a:uLnTx/>
              <a:uFillTx/>
              <a:latin typeface="MyriadPro-Bold"/>
              <a:ea typeface="+mn-ea"/>
              <a:cs typeface="+mn-cs"/>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2024 Εκδόσεις Κριτική</a:t>
            </a:r>
          </a:p>
        </p:txBody>
      </p:sp>
      <p:pic>
        <p:nvPicPr>
          <p:cNvPr id="7" name="Εικόνα 6">
            <a:extLst>
              <a:ext uri="{FF2B5EF4-FFF2-40B4-BE49-F238E27FC236}">
                <a16:creationId xmlns:a16="http://schemas.microsoft.com/office/drawing/2014/main" id="{F55B3A19-7191-A7C3-52A7-B6C63B0821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561" y="1732547"/>
            <a:ext cx="11548023" cy="3416320"/>
          </a:xfrm>
          <a:prstGeom prst="rect">
            <a:avLst/>
          </a:prstGeom>
        </p:spPr>
      </p:pic>
    </p:spTree>
    <p:extLst>
      <p:ext uri="{BB962C8B-B14F-4D97-AF65-F5344CB8AC3E}">
        <p14:creationId xmlns:p14="http://schemas.microsoft.com/office/powerpoint/2010/main" val="500414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49014"/>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.5  Συμπέρασμα (4)</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7" name="Εικόνα 6">
            <a:extLst>
              <a:ext uri="{FF2B5EF4-FFF2-40B4-BE49-F238E27FC236}">
                <a16:creationId xmlns:a16="http://schemas.microsoft.com/office/drawing/2014/main" id="{6311A841-7BE8-655E-AC91-BE2268289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7308" y="781388"/>
            <a:ext cx="4977384" cy="5591980"/>
          </a:xfrm>
          <a:prstGeom prst="rect">
            <a:avLst/>
          </a:prstGeom>
        </p:spPr>
      </p:pic>
    </p:spTree>
    <p:extLst>
      <p:ext uri="{BB962C8B-B14F-4D97-AF65-F5344CB8AC3E}">
        <p14:creationId xmlns:p14="http://schemas.microsoft.com/office/powerpoint/2010/main" val="957846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42436"/>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.5  Συμπέρασμα (5)</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749155F8-8A24-D0F6-5E6D-D884FBBBFC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8540" y="893683"/>
            <a:ext cx="5074920" cy="5571126"/>
          </a:xfrm>
          <a:prstGeom prst="rect">
            <a:avLst/>
          </a:prstGeom>
        </p:spPr>
      </p:pic>
    </p:spTree>
    <p:extLst>
      <p:ext uri="{BB962C8B-B14F-4D97-AF65-F5344CB8AC3E}">
        <p14:creationId xmlns:p14="http://schemas.microsoft.com/office/powerpoint/2010/main" val="359798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33342"/>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.5  Συμπέρασμα (6)</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pic>
        <p:nvPicPr>
          <p:cNvPr id="7" name="Εικόνα 6">
            <a:extLst>
              <a:ext uri="{FF2B5EF4-FFF2-40B4-BE49-F238E27FC236}">
                <a16:creationId xmlns:a16="http://schemas.microsoft.com/office/drawing/2014/main" id="{54462919-DDAC-095B-5404-3E256CC22D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7308" y="697241"/>
            <a:ext cx="4977384" cy="5767567"/>
          </a:xfrm>
          <a:prstGeom prst="rect">
            <a:avLst/>
          </a:prstGeom>
        </p:spPr>
      </p:pic>
    </p:spTree>
    <p:extLst>
      <p:ext uri="{BB962C8B-B14F-4D97-AF65-F5344CB8AC3E}">
        <p14:creationId xmlns:p14="http://schemas.microsoft.com/office/powerpoint/2010/main" val="1729079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0" y="27617"/>
            <a:ext cx="11112758" cy="732373"/>
          </a:xfrm>
          <a:ln>
            <a:noFill/>
          </a:ln>
        </p:spPr>
        <p:txBody>
          <a:bodyPr>
            <a:noAutofit/>
          </a:bodyPr>
          <a:lstStyle/>
          <a:p>
            <a:r>
              <a:rPr lang="en-US" sz="4000" dirty="0">
                <a:latin typeface="Arial" panose="020B0604020202020204" pitchFamily="34" charset="0"/>
                <a:cs typeface="Arial" panose="020B0604020202020204" pitchFamily="34" charset="0"/>
              </a:rPr>
              <a:t>2</a:t>
            </a:r>
            <a:r>
              <a:rPr lang="el-GR" sz="4000"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5</a:t>
            </a:r>
            <a:r>
              <a:rPr lang="el-GR" sz="4000" dirty="0">
                <a:latin typeface="Arial" panose="020B0604020202020204" pitchFamily="34" charset="0"/>
                <a:cs typeface="Arial" panose="020B0604020202020204" pitchFamily="34" charset="0"/>
              </a:rPr>
              <a:t>  Συμπέρασμα (7</a:t>
            </a:r>
            <a:r>
              <a:rPr lang="en-US" sz="4000" dirty="0">
                <a:latin typeface="Arial" panose="020B0604020202020204" pitchFamily="34" charset="0"/>
                <a:cs typeface="Arial" panose="020B0604020202020204" pitchFamily="34" charset="0"/>
              </a:rPr>
              <a:t>)</a:t>
            </a:r>
            <a:endParaRPr lang="el-GR" sz="4000" dirty="0">
              <a:latin typeface="Arial" panose="020B0604020202020204" pitchFamily="34" charset="0"/>
              <a:cs typeface="Arial" panose="020B0604020202020204" pitchFamily="34" charset="0"/>
            </a:endParaRP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200" dirty="0">
                <a:latin typeface="Arial" panose="020B0604020202020204" pitchFamily="34" charset="0"/>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303245" y="712747"/>
            <a:ext cx="11585509" cy="5855449"/>
          </a:xfrm>
          <a:prstGeom prst="rect">
            <a:avLst/>
          </a:prstGeom>
          <a:noFill/>
          <a:ln>
            <a:noFill/>
          </a:ln>
        </p:spPr>
        <p:txBody>
          <a:bodyPr wrap="square" rtlCol="0">
            <a:spAutoFit/>
          </a:bodyPr>
          <a:lstStyle/>
          <a:p>
            <a:r>
              <a:rPr lang="el-GR" sz="2800" dirty="0">
                <a:latin typeface="Arial" panose="020B0604020202020204" pitchFamily="34" charset="0"/>
                <a:cs typeface="Arial" panose="020B0604020202020204" pitchFamily="34" charset="0"/>
              </a:rPr>
              <a:t>Η χώρα μας πρέπει να αποφασίσει μεγαλύτερη περιφερειακή εκχώρηση αρμοδιοτήτων αναφορικά με την ΠΦΥ, τα νοσοκομεία, το ανθρώπινο δυναμικό και άλλους πόρους, με ανάλογη </a:t>
            </a:r>
            <a:r>
              <a:rPr lang="el-GR" sz="2800" dirty="0" err="1">
                <a:latin typeface="Arial" panose="020B0604020202020204" pitchFamily="34" charset="0"/>
                <a:cs typeface="Arial" panose="020B0604020202020204" pitchFamily="34" charset="0"/>
              </a:rPr>
              <a:t>πολυεπίπεδη</a:t>
            </a:r>
            <a:r>
              <a:rPr lang="el-GR" sz="2800" dirty="0">
                <a:latin typeface="Arial" panose="020B0604020202020204" pitchFamily="34" charset="0"/>
                <a:cs typeface="Arial" panose="020B0604020202020204" pitchFamily="34" charset="0"/>
              </a:rPr>
              <a:t> αξιολόγηση. Αντίστοιχα πρέπει να πράξει στη χρηματοδότηση προς τον ΕΟΠΥΥ. Παράλληλα, πρέπει να εναρμονιστούν οι καλύψεις με</a:t>
            </a:r>
            <a:r>
              <a:rPr lang="en-US" sz="2800" dirty="0">
                <a:latin typeface="Arial" panose="020B0604020202020204" pitchFamily="34" charset="0"/>
                <a:cs typeface="Arial" panose="020B0604020202020204" pitchFamily="34" charset="0"/>
              </a:rPr>
              <a:t> </a:t>
            </a:r>
            <a:r>
              <a:rPr lang="el-GR" sz="2800" dirty="0">
                <a:latin typeface="Arial" panose="020B0604020202020204" pitchFamily="34" charset="0"/>
                <a:cs typeface="Arial" panose="020B0604020202020204" pitchFamily="34" charset="0"/>
              </a:rPr>
              <a:t>τα ανάλογα διεθνή δεδομένα και τις ανάγκες των ασφαλισμένων του</a:t>
            </a:r>
            <a:r>
              <a:rPr lang="en-US" sz="2800" dirty="0">
                <a:latin typeface="Arial" panose="020B0604020202020204" pitchFamily="34" charset="0"/>
                <a:cs typeface="Arial" panose="020B0604020202020204" pitchFamily="34" charset="0"/>
              </a:rPr>
              <a:t>.</a:t>
            </a:r>
            <a:r>
              <a:rPr lang="el-GR" sz="2800" dirty="0">
                <a:latin typeface="Arial" panose="020B0604020202020204" pitchFamily="34" charset="0"/>
                <a:cs typeface="Arial" panose="020B0604020202020204" pitchFamily="34" charset="0"/>
              </a:rPr>
              <a:t> Για τη διασφάλιση της ποιότητας των υπηρεσιών υγείας, η χώρα μας απέχει από τα αντίστοιχα παραδείγματα χωρών που αναφέρθηκαν. Αναφορικά με τη χρήση σύγχρονων τεχνολογιών απαιτείται αξιολόγηση της υπάρχουσας </a:t>
            </a:r>
            <a:r>
              <a:rPr lang="el-GR" sz="2800" dirty="0" err="1">
                <a:latin typeface="Arial" panose="020B0604020202020204" pitchFamily="34" charset="0"/>
                <a:cs typeface="Arial" panose="020B0604020202020204" pitchFamily="34" charset="0"/>
              </a:rPr>
              <a:t>βιοϊατρικής</a:t>
            </a:r>
            <a:r>
              <a:rPr lang="el-GR" sz="2800" dirty="0">
                <a:latin typeface="Arial" panose="020B0604020202020204" pitchFamily="34" charset="0"/>
                <a:cs typeface="Arial" panose="020B0604020202020204" pitchFamily="34" charset="0"/>
              </a:rPr>
              <a:t> τεχνολογίας, που πλεονάζει στον ιδιωτικό τομέα, αλλά λείπει στο ΕΣΥ, το οποίο έχει όμως μια τελευταία ευκαιρία (του ταμείου) ανάκαμψης. Στα ψηφιακά θέματα έχουμε προχωρήσει αρκετά την τελευταία δεκαετία. Τέλος, απαιτείται συνολική μεταρρύθμιση του ΕΣΥ.</a:t>
            </a:r>
          </a:p>
        </p:txBody>
      </p:sp>
    </p:spTree>
    <p:extLst>
      <p:ext uri="{BB962C8B-B14F-4D97-AF65-F5344CB8AC3E}">
        <p14:creationId xmlns:p14="http://schemas.microsoft.com/office/powerpoint/2010/main" val="2887716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61310"/>
            <a:ext cx="11112758" cy="732373"/>
          </a:xfrm>
          <a:ln>
            <a:noFill/>
          </a:ln>
        </p:spPr>
        <p:txBody>
          <a:bodyPr>
            <a:noAutofit/>
          </a:bodyPr>
          <a:lstStyle/>
          <a:p>
            <a:r>
              <a:rPr lang="el-GR" sz="4000" dirty="0">
                <a:latin typeface="Arial" panose="020B0604020202020204" pitchFamily="34" charset="0"/>
                <a:cs typeface="Arial" panose="020B0604020202020204" pitchFamily="34" charset="0"/>
              </a:rPr>
              <a:t>4.1  Εισαγωγή</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902895"/>
            <a:ext cx="11112758" cy="567078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Κατά τη διάρκεια των τελευταίων δεκαετιών οι περισσότερες ευρωπαϊκές χώρες έκαναν  μεταρρυθμίσεις των συστημάτων υγείας και κοινωνικής φροντίδας.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Κεντρικός άξονας και βασική επιδίωξη ήταν ο </a:t>
            </a:r>
            <a:r>
              <a:rPr kumimoji="0" lang="el-G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έλεγχος των δαπανών</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οι οποίες αυξήθηκαν υπέρμετρα, καθώς και ο προσανατολισμός τους. Σε αρκετές χώρες της Δύσης αναζητήθηκαν, μέσα από μεγάλες αλλαγές στον τρόπο οργάνωσης και χρηματοδότησης, αποτελεσματικότεροι και δικαιότεροι τρόποι παροχής υπηρεσιών.</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Η βελτίωση της </a:t>
            </a:r>
            <a:r>
              <a:rPr kumimoji="0" lang="el-GR" sz="2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προσπελασιμότητας</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και η αύξηση της ισότητας του συστήματος αποτέλεσαν συμπληρωματικούς του ελέγχου των δαπανών στόχους, σε αρκετές μεταρρυθμιστικές προσπάθειες.</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Αυτό πάντως που κυριάρχησε ως αντίληψη, στις περισσότερες των περιπτώσεων, ήταν από τη μια πλευρά η φιλελευθεροποίηση των ανάλογων συστημάτων, με την εισαγωγή </a:t>
            </a:r>
            <a:r>
              <a:rPr kumimoji="0" lang="el-G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ανταγωνισμού</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στο εσωτερικό τους, αλλά και </a:t>
            </a:r>
            <a:r>
              <a:rPr kumimoji="0" lang="el-G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συμβάσεων</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με τους προμηθευτές, και από την άλλη η μεγαλύτερη ελευθερία επιλογής του ασθενή/δικαιούχου.</a:t>
            </a:r>
          </a:p>
        </p:txBody>
      </p:sp>
    </p:spTree>
    <p:extLst>
      <p:ext uri="{BB962C8B-B14F-4D97-AF65-F5344CB8AC3E}">
        <p14:creationId xmlns:p14="http://schemas.microsoft.com/office/powerpoint/2010/main" val="564978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61310"/>
            <a:ext cx="11112758" cy="732373"/>
          </a:xfrm>
          <a:ln>
            <a:noFill/>
          </a:ln>
        </p:spPr>
        <p:txBody>
          <a:bodyPr>
            <a:noAutofit/>
          </a:bodyPr>
          <a:lstStyle/>
          <a:p>
            <a:r>
              <a:rPr lang="el-GR" sz="4000" dirty="0">
                <a:latin typeface="Arial" panose="020B0604020202020204" pitchFamily="34" charset="0"/>
                <a:cs typeface="Arial" panose="020B0604020202020204" pitchFamily="34" charset="0"/>
              </a:rPr>
              <a:t>4.2  Μεταρρυθμίσεις (1)</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952724"/>
            <a:ext cx="11112758" cy="449353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Οι στόχοι και το περιεχόμενο μιας μεταρρύθμισης αναφέρονται σε μεγάλες αλλαγές στη δομή και την οργάνωση ενός συστήματος και δεν συνδέονται με τις μικρής κλίμακας διορθωτικές αλλαγές, οι οποίες σε τελική ανάλυση αποτελούν μια διαδικασία συνεχή και αναπόφευκτη σε κάθε οργανισμό και κάθε σύστημα.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Υπό αυτήν την έννοια η υγειονομική μεταρρύθμιση θα μπορούσε να οριστεί ως «</a:t>
            </a:r>
            <a:r>
              <a:rPr kumimoji="0" lang="el-G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το σύνολο εκείνων των δράσεων και παρεμβάσεων που αλλάζουν την πολιτική υγείας και συγχρόνως καθορίζουν τους μηχανισμούς και τους φορείς υλοποίησης αυτών των αλλαγών</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Αυτό προϋποθέτει διαρθρωτικές αλλαγές, με την εισαγωγή διαφορετικών συστημάτων διοίκησης και διαχείρισης, καθορισμό προτεραιοτήτων, εισαγωγή νέων θεσμών και οργάνων.</a:t>
            </a:r>
          </a:p>
        </p:txBody>
      </p:sp>
    </p:spTree>
    <p:extLst>
      <p:ext uri="{BB962C8B-B14F-4D97-AF65-F5344CB8AC3E}">
        <p14:creationId xmlns:p14="http://schemas.microsoft.com/office/powerpoint/2010/main" val="1915803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61310"/>
            <a:ext cx="11112758" cy="732373"/>
          </a:xfrm>
          <a:ln>
            <a:noFill/>
          </a:ln>
        </p:spPr>
        <p:txBody>
          <a:bodyPr>
            <a:noAutofit/>
          </a:bodyPr>
          <a:lstStyle/>
          <a:p>
            <a:r>
              <a:rPr lang="el-GR" sz="4000" dirty="0">
                <a:latin typeface="Arial" panose="020B0604020202020204" pitchFamily="34" charset="0"/>
                <a:cs typeface="Arial" panose="020B0604020202020204" pitchFamily="34" charset="0"/>
              </a:rPr>
              <a:t>4.2  Μεταρρυθμίσεις (2)</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952724"/>
            <a:ext cx="11112758" cy="415498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Τα βασικά </a:t>
            </a:r>
            <a:r>
              <a:rPr kumimoji="0" lang="el-G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χαρακτηριστικά </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στοιχεία μιας μεταρρύθμισης είναι:</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αλλαγές περισσότερο δομικές και όχι μικρές και διορθωτικού χαρακτήρα,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αλλαγές στην πολιτική υγείας και κοινωνικής φροντίδας, που οδηγούν σε μεταβολές δομικού και θεσμικού χαρακτήρα και όχι απλά επαναπροσδιορισμός στόχων,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διαδικασία καλά σχεδιασμένη και όχι τυχαία,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χρόνος υλοποίησης μεγάλος και όχι σύντομος,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πολιτική που συνήθως ξεκινά από πάνω προς τα κάτω, από εθνικό επίπεδο, και κατεβαίνει σε περιφερειακό και τοπικό.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περιεχόμενο που καθορίζεται κατά περίπτωση ανάλογα με τα χαρακτηριστικά στοιχεία του κάθε συστήματος και με τις ιδιοτυπίες του ευρύτερου κοινωνικοοικονομικού και πολιτικού περιβάλλοντος.</a:t>
            </a:r>
          </a:p>
        </p:txBody>
      </p:sp>
    </p:spTree>
    <p:extLst>
      <p:ext uri="{BB962C8B-B14F-4D97-AF65-F5344CB8AC3E}">
        <p14:creationId xmlns:p14="http://schemas.microsoft.com/office/powerpoint/2010/main" val="468965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61310"/>
            <a:ext cx="11112758" cy="732373"/>
          </a:xfrm>
          <a:ln>
            <a:noFill/>
          </a:ln>
        </p:spPr>
        <p:txBody>
          <a:bodyPr>
            <a:noAutofit/>
          </a:bodyPr>
          <a:lstStyle/>
          <a:p>
            <a:r>
              <a:rPr lang="el-GR" sz="4000" dirty="0">
                <a:latin typeface="Arial" panose="020B0604020202020204" pitchFamily="34" charset="0"/>
                <a:cs typeface="Arial" panose="020B0604020202020204" pitchFamily="34" charset="0"/>
              </a:rPr>
              <a:t>4.2  Μεταρρυθμίσεις (3)</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952724"/>
            <a:ext cx="11112758" cy="33239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Οι βασικές αιτίες που προκαλούν πιέσεις για αλλαγές και μεταρρυθμίσεις σε κάποιο σύστημα υγείας και κοινωνικής φροντίδας, καταλήγουν σε </a:t>
            </a:r>
            <a:r>
              <a:rPr kumimoji="0" lang="el-GR"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παράγοντες </a:t>
            </a:r>
            <a:r>
              <a:rPr kumimoji="0" lang="el-GR"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δύο κατηγοριών:</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 Εξωγενείς, όπως είναι οι διεθνείς τάσεις, που διαμορφώνονται σχετικά με τις πολιτικές στον τομέα υγείας και πρόνοιας, αλλά και αλλαγές που συμβαίνουν έξω από το σύστημα, δηλαδή στο ευρύτερο πολιτικό, κοινωνικό και οικονομικό περιβάλλον μιας χώρας.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Β. Ενδογενείς, όπως ανάγκες υγείας και κοινωνικής φροντίδας, προσδοκίες του πληθυσμού, οργανωτικές και λειτουργικές αδυναμίες του συστήματος, τεχνολογικές εξελίξεις και πιέσεις λόγω του αυξανόμενου κόστους.</a:t>
            </a:r>
          </a:p>
        </p:txBody>
      </p:sp>
    </p:spTree>
    <p:extLst>
      <p:ext uri="{BB962C8B-B14F-4D97-AF65-F5344CB8AC3E}">
        <p14:creationId xmlns:p14="http://schemas.microsoft.com/office/powerpoint/2010/main" val="3563718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61310"/>
            <a:ext cx="11112758" cy="732373"/>
          </a:xfrm>
          <a:ln>
            <a:noFill/>
          </a:ln>
        </p:spPr>
        <p:txBody>
          <a:bodyPr>
            <a:noAutofit/>
          </a:bodyPr>
          <a:lstStyle/>
          <a:p>
            <a:r>
              <a:rPr lang="el-GR" sz="4000" dirty="0">
                <a:latin typeface="Arial" panose="020B0604020202020204" pitchFamily="34" charset="0"/>
                <a:cs typeface="Arial" panose="020B0604020202020204" pitchFamily="34" charset="0"/>
              </a:rPr>
              <a:t>4.2  Μεταρρυθμίσεις (4)</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952724"/>
            <a:ext cx="11112758" cy="34778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Καθοριστικοί παράγοντες του πλαισίου μιας μεταρρύθμισης είναι:</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Επικρατούσες </a:t>
            </a:r>
            <a:r>
              <a:rPr kumimoji="0" lang="el-G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αρχές </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και αξίες.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Η οικονομική ανάπτυξη και οι </a:t>
            </a:r>
            <a:r>
              <a:rPr kumimoji="0" lang="el-G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πόροι </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για την υγεία.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a:t>
            </a:r>
            <a:r>
              <a:rPr kumimoji="0" lang="el-G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Δημογραφικοί </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κ.ά. παράγοντες.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Άλλοι </a:t>
            </a:r>
            <a:r>
              <a:rPr kumimoji="0" lang="el-G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κοινωνικοί </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παράγοντες κ.ά.: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η εξέλιξη της τεχνολογίας,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οι αυξανόμενες προσδοκίες των ασθενών/δικαιούχων,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οι επιλογές της πολιτικής εξουσίας,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οι νέες αντιλήψεις εσωτερικής ρύθμισης συστημάτων υγείας και κοινωνικής φροντίδας.</a:t>
            </a:r>
          </a:p>
        </p:txBody>
      </p:sp>
    </p:spTree>
    <p:extLst>
      <p:ext uri="{BB962C8B-B14F-4D97-AF65-F5344CB8AC3E}">
        <p14:creationId xmlns:p14="http://schemas.microsoft.com/office/powerpoint/2010/main" val="10489750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61310"/>
            <a:ext cx="11112758" cy="732373"/>
          </a:xfrm>
          <a:ln>
            <a:noFill/>
          </a:ln>
        </p:spPr>
        <p:txBody>
          <a:bodyPr>
            <a:noAutofit/>
          </a:bodyPr>
          <a:lstStyle/>
          <a:p>
            <a:r>
              <a:rPr lang="el-GR" sz="4000" dirty="0">
                <a:latin typeface="Arial" panose="020B0604020202020204" pitchFamily="34" charset="0"/>
                <a:cs typeface="Arial" panose="020B0604020202020204" pitchFamily="34" charset="0"/>
              </a:rPr>
              <a:t>4.3  Σύστημα υγείας: ελληνική περίπτωση (1)</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1268608"/>
            <a:ext cx="11112758" cy="415498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Μετά τον </a:t>
            </a:r>
            <a:r>
              <a:rPr kumimoji="0" lang="el-G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Παγκόσμιο Πόλεμο και τη Μικρασιατική Καταστροφή δημιουργήθηκε το Υπουργείο Υγείας κυρίως για να αντιμετωπίσει (σοβαρά) προβλήματα (δημόσιας) υγείας του ελληνικού πληθυσμού.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Από τη λήξη του </a:t>
            </a:r>
            <a:r>
              <a:rPr kumimoji="0" lang="el-G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Β’</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Παγκόσμιου Πόλεμου και τον Εμφύλιο, το ελληνικό σύστημα (;) υγείας καταγράφει 35 έτη ατελούς προσπάθειας να συντεθούν τα υποσυστήματά του: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χρηματοδότησης από τα ταμεία κοινωνικής ασφάλισης υγείας (ΙΚΑ, ΟΓΑ, ΤΕΒΕ-ΤΑΕ, Δημόσιο κ.ά.), πλέον του κρατικού προϋπολογισμού και σημαντικού μέρους ιδιωτικών δαπανών των νοικοκυριών,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β</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παροχής υπηρεσιών υγείας: β.1. </a:t>
            </a:r>
            <a:r>
              <a:rPr kumimoji="0" lang="el-GR"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εξωνοσοκομειακά</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από τα </a:t>
            </a:r>
            <a:r>
              <a:rPr kumimoji="0" lang="el-GR"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πολυϊατρεία</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του ΙΚΑ, τους αγροτικούς ιατρούς και τους ιδιώτες ιατρούς ή τα ιδιωτικά εργαστήρια και β.2. νοσοκομειακά από τα νοσοκομεία του δημόσιου και του ιδιωτικού τομέα που συμβάλλονταν με τα ταμεία ή δημιουργούσαν τις ιδιωτικές πληρωμές (</a:t>
            </a:r>
            <a:r>
              <a:rPr kumimoji="0" lang="el-GR"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out</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of </a:t>
            </a:r>
            <a:r>
              <a:rPr kumimoji="0" lang="el-GR"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pocket</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419816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45812"/>
            <a:ext cx="11112758" cy="1295531"/>
          </a:xfrm>
        </p:spPr>
        <p:txBody>
          <a:bodyPr>
            <a:noAutofit/>
          </a:bodyPr>
          <a:lstStyle/>
          <a:p>
            <a:r>
              <a:rPr lang="el-GR" sz="4000" dirty="0">
                <a:latin typeface="Arial" panose="020B0604020202020204" pitchFamily="34" charset="0"/>
                <a:cs typeface="Arial" panose="020B0604020202020204" pitchFamily="34" charset="0"/>
              </a:rPr>
              <a:t>1.3  Ορισμός διαδικασίας και προτυποποίηση</a:t>
            </a:r>
            <a:br>
              <a:rPr lang="el-GR" sz="4000" dirty="0">
                <a:latin typeface="Arial" panose="020B0604020202020204" pitchFamily="34" charset="0"/>
                <a:cs typeface="Arial" panose="020B0604020202020204" pitchFamily="34" charset="0"/>
              </a:rPr>
            </a:br>
            <a:r>
              <a:rPr lang="el-GR" sz="4000" dirty="0">
                <a:latin typeface="Arial" panose="020B0604020202020204" pitchFamily="34" charset="0"/>
                <a:cs typeface="Arial" panose="020B0604020202020204" pitchFamily="34" charset="0"/>
              </a:rPr>
              <a:t>       πολιτικών επιλογών (3)</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6271DDF2-925C-BD7C-ABB8-6995FA9843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237" y="1441343"/>
            <a:ext cx="11700670" cy="4300787"/>
          </a:xfrm>
          <a:prstGeom prst="rect">
            <a:avLst/>
          </a:prstGeom>
        </p:spPr>
      </p:pic>
    </p:spTree>
    <p:extLst>
      <p:ext uri="{BB962C8B-B14F-4D97-AF65-F5344CB8AC3E}">
        <p14:creationId xmlns:p14="http://schemas.microsoft.com/office/powerpoint/2010/main" val="783715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59930"/>
            <a:ext cx="11112758" cy="732373"/>
          </a:xfrm>
          <a:ln>
            <a:noFill/>
          </a:ln>
        </p:spPr>
        <p:txBody>
          <a:bodyPr>
            <a:noAutofit/>
          </a:bodyPr>
          <a:lstStyle/>
          <a:p>
            <a:r>
              <a:rPr lang="el-GR" sz="4000" dirty="0">
                <a:latin typeface="Arial" panose="020B0604020202020204" pitchFamily="34" charset="0"/>
                <a:cs typeface="Arial" panose="020B0604020202020204" pitchFamily="34" charset="0"/>
              </a:rPr>
              <a:t>4.3  Σύστημα υγείας: ελληνική περίπτωση (2)</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894795"/>
            <a:ext cx="11112758" cy="501675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Το εθνικό σύστημα υγείας στη χώρα μας έχει 40 έτη ζωής. Εμπειρικά καταγράφω περιληπτικά τα πιο σημαντικά χρονικά σημεία των βασικών του μεταρρυθμίσεων: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a:t>
            </a:r>
            <a:r>
              <a:rPr kumimoji="0" lang="el-GR" sz="20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Εγκαθίδρυση του ΕΣΥ</a:t>
            </a:r>
            <a:r>
              <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1983, χάρη σε επικρατούσες αξίες και αρχές της εποχής ότι το κράτος έχει την υποχρέωση να παρέχει το αγαθό της υγείας στους πολίτες, που το «ζήτησαν», σε ένα συνολικό πλαίσιο: 1.α. στην παροχή υπηρεσιών υγείας (</a:t>
            </a:r>
            <a:r>
              <a:rPr kumimoji="0" lang="el-GR"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εξωνοσοκομειακά</a:t>
            </a:r>
            <a:r>
              <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με τα κέντρα υγείας κυρίως των αγροτικών περιοχών και νοσοκομειακά κυρίως με τα μεγάλα περιφερειακά νοσοκομεία), 1.β. χρηματοδότησης υποδομών και προσωπικού αλλά όχι και πλήρους και συνεχούς χρηματοδότησης λειτουργίας από έναν ενιαίο φορέα υγείας.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a:t>
            </a:r>
            <a:r>
              <a:rPr kumimoji="0" lang="el-GR" sz="20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Εγκαθίδρυση του ΕΟΠΥΥ</a:t>
            </a:r>
            <a:r>
              <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2012, ως επιλογή πολιτικής εξουσίας που καθυστέρησε 30 έτη, που όμως παραμένει ως διαδικασία εσωτερικής ρύθμισης του δημόσιου συστήματος υγείας, χωρίς να έχει λύσει το πρόβλημα συνολικής και ενιαίας χρηματοδότησής του, καθώς και τις μεγάλες ιδιωτικές δαπάνες των πολιτών. Παράλληλα, αναδείχτηκε ο βαθμός ευθύνης και λογοδοσίας του εθνικού συστήματος υγείας με το esy.net, όπου αξιολογούνταν μηνιαία τα νοσοκομεία, και την ηλεκτρονική </a:t>
            </a:r>
            <a:r>
              <a:rPr kumimoji="0" lang="el-GR"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συνταγογράφηση</a:t>
            </a:r>
            <a:r>
              <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φαρμάκων (και εξετάσεων). Αυτά και άλλα μείωσαν ορθολογικά τις δημόσιες δαπάνες υγείας στο 6% ΑΕΠ, απότοκο και της οικονομικής κρίσης της εποχής, που όμως δεν δικαιολογούσε τις περαιτέρω μειώσεις που έγιναν και συνεχίζουν με (π.χ. </a:t>
            </a:r>
            <a:r>
              <a:rPr kumimoji="0" lang="el-GR"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clawback</a:t>
            </a:r>
            <a:r>
              <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560414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59930"/>
            <a:ext cx="11112758" cy="732373"/>
          </a:xfrm>
          <a:ln>
            <a:noFill/>
          </a:ln>
        </p:spPr>
        <p:txBody>
          <a:bodyPr>
            <a:noAutofit/>
          </a:bodyPr>
          <a:lstStyle/>
          <a:p>
            <a:r>
              <a:rPr lang="el-GR" sz="4000" dirty="0">
                <a:latin typeface="Arial" panose="020B0604020202020204" pitchFamily="34" charset="0"/>
                <a:cs typeface="Arial" panose="020B0604020202020204" pitchFamily="34" charset="0"/>
              </a:rPr>
              <a:t>4.3  Σύστημα υγείας: ελληνική περίπτωση (3)</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606491" y="1199595"/>
            <a:ext cx="11112758" cy="313932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Στα ανωτέρω πρέπει να συμπληρωθούν: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η (αναβαλλόμενη από το 1983) </a:t>
            </a:r>
            <a:r>
              <a:rPr kumimoji="0" lang="el-GR" sz="2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περιφερειοποίηση</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του ΕΣΥ και η (πιο) αξιοκρατική τοποθέτηση διοικητών δημόσιων νοσοκομείων, που έγινε το 2002, και</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η καθιέρωση και εφαρμογή του οικογενειακού (</a:t>
            </a:r>
            <a:r>
              <a:rPr kumimoji="0" lang="el-G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προσωπικού</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ιατρού (2022) και των προγραμμάτων πρόληψης, που έγιναν εξαιτίας ή κατόπιν της πανδημίας, αν και εκκρεμεί η προσπάθεια που ξεκίνησε το 2012 με την ένταξη των </a:t>
            </a:r>
            <a:r>
              <a:rPr kumimoji="0" lang="el-GR"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πολυϊατρείων</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του ΙΚΑ στον ΕΟΠΥΥ και κατόπιν στο ΕΣΥ (2014), την προσθήκη των </a:t>
            </a:r>
            <a:r>
              <a:rPr kumimoji="0" lang="el-GR"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ΤοΜΥ</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(2017) κ.ά., με γνώμονα ένα ολοκληρωμένο δίκτυο πρωτοβάθμιας φροντίδας υγείας και δημόσιας υγείας.</a:t>
            </a:r>
          </a:p>
        </p:txBody>
      </p:sp>
    </p:spTree>
    <p:extLst>
      <p:ext uri="{BB962C8B-B14F-4D97-AF65-F5344CB8AC3E}">
        <p14:creationId xmlns:p14="http://schemas.microsoft.com/office/powerpoint/2010/main" val="4008280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472751" y="57152"/>
            <a:ext cx="11112758" cy="1296625"/>
          </a:xfrm>
          <a:ln>
            <a:noFill/>
          </a:ln>
        </p:spPr>
        <p:txBody>
          <a:bodyPr>
            <a:noAutofit/>
          </a:bodyPr>
          <a:lstStyle/>
          <a:p>
            <a:r>
              <a:rPr lang="el-GR" sz="4000" dirty="0">
                <a:latin typeface="Arial" panose="020B0604020202020204" pitchFamily="34" charset="0"/>
                <a:cs typeface="Arial" panose="020B0604020202020204" pitchFamily="34" charset="0"/>
              </a:rPr>
              <a:t>4.4  Συμπέρασμα μεταρρυθμίσεων στο σύστημα υγείας  (1)</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472751" y="1412818"/>
            <a:ext cx="11246498" cy="381642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Στο βιβλίο του αείμνηστου Άρη </a:t>
            </a:r>
            <a:r>
              <a:rPr kumimoji="0" lang="el-GR"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Σισσούρα</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«Τα Μετέωρα Βήματα του ΕΣΥ» (2012), όπου αφιερώνεται το παρόν, αναφέρεται ότι οι μεταρρυθμίσεις, ως τομές κοινωνικής οργάνωσης της χώρας πολλές φορές παρέμειναν </a:t>
            </a:r>
            <a:r>
              <a:rPr kumimoji="0" lang="el-G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ανολοκλήρωτες</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στην υλοποίησή τους. Τέτοια ήταν και η μεταρρύθμιση του Εθνικού Συστήματος Υγείας (ΕΣΥ) που θεσμοθετήθηκε το 1983, η οποία διέγραψε μια </a:t>
            </a:r>
            <a:r>
              <a:rPr kumimoji="0" lang="el-G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μετέωρη πορεία</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μεταξύ μιας εντυπωσιακής ανάπτυξης </a:t>
            </a:r>
            <a:r>
              <a:rPr kumimoji="0" lang="el-G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υποδομών</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και υπηρεσιών ιατρικής υποστήριξης από τη μια, και θεσμικής ανεπάρκειας, χαμηλών </a:t>
            </a:r>
            <a:r>
              <a:rPr kumimoji="0" lang="el-G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αποδόσεων</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και μεγάλης δυσαρέσκειας των πολιτών από τις υπηρεσίες από την άλλη. Το βιβλίο επιχειρεί να απαντήσει σε αυτές τις καίριες αντιφάσεις και στο βασανιστικό ερώτημα: πώς μια τέτοια πρόταση για την υγεία, όχι μόνο </a:t>
            </a:r>
            <a:r>
              <a:rPr kumimoji="0" lang="el-GR"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αξιακά</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και θεσμικά εδραιωμένη σε αρχές ισότητας και καθολικής κάλυψης, αλλά και αποδεκτή από το κοινωνικό σύνολο, «ξεστράτισε» στον δρόμο της ολοκλήρωσής της;</a:t>
            </a:r>
          </a:p>
        </p:txBody>
      </p:sp>
    </p:spTree>
    <p:extLst>
      <p:ext uri="{BB962C8B-B14F-4D97-AF65-F5344CB8AC3E}">
        <p14:creationId xmlns:p14="http://schemas.microsoft.com/office/powerpoint/2010/main" val="21709015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69145"/>
            <a:ext cx="11112758" cy="1296625"/>
          </a:xfrm>
          <a:ln>
            <a:noFill/>
          </a:ln>
        </p:spPr>
        <p:txBody>
          <a:bodyPr>
            <a:noAutofit/>
          </a:bodyPr>
          <a:lstStyle/>
          <a:p>
            <a:r>
              <a:rPr lang="el-GR" sz="4000" dirty="0">
                <a:latin typeface="Arial" panose="020B0604020202020204" pitchFamily="34" charset="0"/>
                <a:cs typeface="Arial" panose="020B0604020202020204" pitchFamily="34" charset="0"/>
              </a:rPr>
              <a:t>4.4  Συμπέρασμα μεταρρυθμίσεων στο σύστημα υγείας  (2)</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2024 Εκδόσεις Κριτική</a:t>
            </a:r>
          </a:p>
        </p:txBody>
      </p:sp>
      <p:sp>
        <p:nvSpPr>
          <p:cNvPr id="5" name="TextBox 4">
            <a:extLst>
              <a:ext uri="{FF2B5EF4-FFF2-40B4-BE49-F238E27FC236}">
                <a16:creationId xmlns:a16="http://schemas.microsoft.com/office/drawing/2014/main" id="{2257EA9C-0F89-3D68-7224-959EE3C88A98}"/>
              </a:ext>
            </a:extLst>
          </p:cNvPr>
          <p:cNvSpPr txBox="1"/>
          <p:nvPr/>
        </p:nvSpPr>
        <p:spPr>
          <a:xfrm>
            <a:off x="539621" y="1083782"/>
            <a:ext cx="11112758" cy="550920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Συμπεράσματα:</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Το πρώτο συμπέρασμα επικεντρώνεται στο φαινόμενο των επαναλαμβανόμενων μεταρρυθμιστικών </a:t>
            </a:r>
            <a:r>
              <a:rPr kumimoji="0" lang="el-G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διατάξεων</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αναδεικνύοντας την αδυναμία –τις περισσότερες φορές– να υλοποιηθούν.</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Το δεύτερο συμπέρασμα εντοπίζεται στην έλλειψη </a:t>
            </a:r>
            <a:r>
              <a:rPr kumimoji="0" lang="el-G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προτεραιοτήτων </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στην υλοποίηση των μεταρρυθμιστικών αλλαγών, με αποτέλεσμα να αφεθεί «μετέωρη» η θεσμική συγκρότηση του συστήματος υγείας.</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Το τρίτο συμπέρασμα παραπέμπει στο </a:t>
            </a:r>
            <a:r>
              <a:rPr kumimoji="0" lang="el-G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διαχειριστικό </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μέρος και εντοπίζει την έκδηλη αδυναμία υλοποίησης και εφαρμογής των σχετικών κανόνων και μηχανισμών για την αποτελεσματική οργάνωση των υπηρεσιών και, κυρίως, την αποδοτική και διαφανή διαχείριση των πόρων.</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Ένα τέταρτο συμπέρασμα, είναι ότι το δημόσιο σύστημα υπηρεσιών υγείας παρουσίασε, σε αναπτυξιακό επίπεδο, ένα εντυπωσιακό έργο με μεγάλη και εκτεταμένη προσφορά υπηρεσιών παροχής υγειονομικής φροντίδας στους τομείς των </a:t>
            </a:r>
            <a:r>
              <a:rPr kumimoji="0" lang="el-G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υποδομών</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της ιατρικής τεχνολογίας και του ανθρώπινου δυναμικού (κυρίως του ιατρικού δυναμικού).</a:t>
            </a:r>
          </a:p>
        </p:txBody>
      </p:sp>
    </p:spTree>
    <p:extLst>
      <p:ext uri="{BB962C8B-B14F-4D97-AF65-F5344CB8AC3E}">
        <p14:creationId xmlns:p14="http://schemas.microsoft.com/office/powerpoint/2010/main" val="105839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1D01B2-BBDD-32EC-C8DD-32AB1F224D1C}"/>
              </a:ext>
            </a:extLst>
          </p:cNvPr>
          <p:cNvSpPr txBox="1"/>
          <p:nvPr/>
        </p:nvSpPr>
        <p:spPr>
          <a:xfrm>
            <a:off x="2789275" y="2875002"/>
            <a:ext cx="6613451" cy="1107996"/>
          </a:xfrm>
          <a:prstGeom prst="rect">
            <a:avLst/>
          </a:prstGeom>
          <a:noFill/>
          <a:ln>
            <a:solidFill>
              <a:schemeClr val="tx1"/>
            </a:solidFill>
          </a:ln>
        </p:spPr>
        <p:txBody>
          <a:bodyPr wrap="square" rtlCol="0">
            <a:spAutoFit/>
          </a:bodyPr>
          <a:lstStyle/>
          <a:p>
            <a:pPr algn="ctr"/>
            <a:r>
              <a:rPr lang="el-GR" sz="1600" dirty="0">
                <a:latin typeface="Arial" panose="020B0604020202020204" pitchFamily="34" charset="0"/>
                <a:ea typeface="Tahoma" panose="020B0604030504040204" pitchFamily="34" charset="0"/>
                <a:cs typeface="Arial" panose="020B0604020202020204" pitchFamily="34" charset="0"/>
              </a:rPr>
              <a:t>Απαγορεύεται η αναδημοσίευση ή αναπαραγωγή του παρόντος έργου                με οποιονδήποτε τρόπο χωρίς γραπτή άδεια του εκδότη, σύμφωνα με                τον Ν. 2121/1993 και τη Διεθνή Σύμβαση της Βέρνης </a:t>
            </a:r>
          </a:p>
          <a:p>
            <a:pPr algn="ctr"/>
            <a:r>
              <a:rPr lang="el-GR" sz="1600" dirty="0">
                <a:latin typeface="Arial" panose="020B0604020202020204" pitchFamily="34" charset="0"/>
                <a:ea typeface="Tahoma" panose="020B0604030504040204" pitchFamily="34" charset="0"/>
                <a:cs typeface="Arial" panose="020B0604020202020204" pitchFamily="34" charset="0"/>
              </a:rPr>
              <a:t>(που έχει κυρωθεί με τον Ν. 100/1975)</a:t>
            </a:r>
          </a:p>
        </p:txBody>
      </p:sp>
    </p:spTree>
    <p:extLst>
      <p:ext uri="{BB962C8B-B14F-4D97-AF65-F5344CB8AC3E}">
        <p14:creationId xmlns:p14="http://schemas.microsoft.com/office/powerpoint/2010/main" val="3219567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45812"/>
            <a:ext cx="11112758" cy="1295531"/>
          </a:xfrm>
        </p:spPr>
        <p:txBody>
          <a:bodyPr>
            <a:noAutofit/>
          </a:bodyPr>
          <a:lstStyle/>
          <a:p>
            <a:r>
              <a:rPr lang="el-GR" sz="4000" dirty="0">
                <a:latin typeface="Arial" panose="020B0604020202020204" pitchFamily="34" charset="0"/>
                <a:cs typeface="Arial" panose="020B0604020202020204" pitchFamily="34" charset="0"/>
              </a:rPr>
              <a:t>1.4  Σημασία και μηχανισμοί παραγωγής      </a:t>
            </a:r>
            <a:br>
              <a:rPr lang="el-GR" sz="4000" dirty="0">
                <a:latin typeface="Arial" panose="020B0604020202020204" pitchFamily="34" charset="0"/>
                <a:cs typeface="Arial" panose="020B0604020202020204" pitchFamily="34" charset="0"/>
              </a:rPr>
            </a:br>
            <a:r>
              <a:rPr lang="el-GR" sz="4000" dirty="0">
                <a:latin typeface="Arial" panose="020B0604020202020204" pitchFamily="34" charset="0"/>
                <a:cs typeface="Arial" panose="020B0604020202020204" pitchFamily="34" charset="0"/>
              </a:rPr>
              <a:t>       πολιτικών υγείας (1)</a:t>
            </a:r>
          </a:p>
        </p:txBody>
      </p:sp>
      <p:sp>
        <p:nvSpPr>
          <p:cNvPr id="4" name="TextBox 3">
            <a:extLst>
              <a:ext uri="{FF2B5EF4-FFF2-40B4-BE49-F238E27FC236}">
                <a16:creationId xmlns:a16="http://schemas.microsoft.com/office/drawing/2014/main" id="{017CE44A-DACC-7179-A8D3-B317D438C19B}"/>
              </a:ext>
            </a:extLst>
          </p:cNvPr>
          <p:cNvSpPr txBox="1"/>
          <p:nvPr/>
        </p:nvSpPr>
        <p:spPr>
          <a:xfrm>
            <a:off x="539621" y="1441343"/>
            <a:ext cx="11112758"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Πολιτική υγείας </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είναι (ή περιέχει) δραστηριότητα/</a:t>
            </a:r>
            <a:r>
              <a:rPr kumimoji="0" lang="el-GR"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ες</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που επιδρούν σε μια θεσμική ομάδα που περιλαμβάνει οργανισμούς φροντίδας υγείας, υπηρεσίες ή προγράμματα υγείας, καθώς και τη χρηματοδότηση αυτών, με στόχο τη βελτίωση της δημόσιας υγείας πολιτών - ασθενών.</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Ο κυριότερος </a:t>
            </a:r>
            <a:r>
              <a:rPr kumimoji="0" lang="el-G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μηχανισμός </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παραγωγής πολιτικής υγείας είναι η θέσπιση </a:t>
            </a:r>
            <a:r>
              <a:rPr kumimoji="0" lang="el-G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προτεραιοτήτων </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και οι κατάλληλες </a:t>
            </a:r>
            <a:r>
              <a:rPr kumimoji="0" lang="el-G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επιλογές </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που γίνονται από τους παράγοντες που συμμετέχουν στη διαδικασία αυτή (σχηματικά φαίνεται στο Σχήμα 1.2).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Στην Ελλάδα, όταν αναφερόμαστε στην (εθνική) πολιτική (π.χ. υγείας), αναφερόμαστε σχεδόν πάντα στην επάρκεια των υποδομών και στην οργάνωση των υπηρεσιών και λιγότερο σε πολιτικές που λύνουν προβλήματα προστασίας της δημόσιας υγείας.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Η πολιτική υγείας στη χώρα μας χρειάζεται </a:t>
            </a:r>
            <a:r>
              <a:rPr kumimoji="0" lang="el-G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μηχανισμούς </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l-GR"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Ζηλίδης</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παρακολούθησης παραγόντων, επιπέδων και δεικτών υγείας,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διαμόρφωσης εθνικών στόχων υγείας,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ανάπτυξης εθνικών πολιτικών και επίλυσης προβλημάτων.</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2024 Εκδόσεις Κριτική</a:t>
            </a:r>
          </a:p>
        </p:txBody>
      </p:sp>
    </p:spTree>
    <p:extLst>
      <p:ext uri="{BB962C8B-B14F-4D97-AF65-F5344CB8AC3E}">
        <p14:creationId xmlns:p14="http://schemas.microsoft.com/office/powerpoint/2010/main" val="1787283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45812"/>
            <a:ext cx="11112758" cy="1295531"/>
          </a:xfrm>
        </p:spPr>
        <p:txBody>
          <a:bodyPr>
            <a:noAutofit/>
          </a:bodyPr>
          <a:lstStyle/>
          <a:p>
            <a:r>
              <a:rPr lang="el-GR" sz="4000" dirty="0">
                <a:latin typeface="Arial" panose="020B0604020202020204" pitchFamily="34" charset="0"/>
                <a:cs typeface="Arial" panose="020B0604020202020204" pitchFamily="34" charset="0"/>
              </a:rPr>
              <a:t>1.4  Σημασία και μηχανισμοί παραγωγής      </a:t>
            </a:r>
            <a:br>
              <a:rPr lang="el-GR" sz="4000" dirty="0">
                <a:latin typeface="Arial" panose="020B0604020202020204" pitchFamily="34" charset="0"/>
                <a:cs typeface="Arial" panose="020B0604020202020204" pitchFamily="34" charset="0"/>
              </a:rPr>
            </a:br>
            <a:r>
              <a:rPr lang="el-GR" sz="4000" dirty="0">
                <a:latin typeface="Arial" panose="020B0604020202020204" pitchFamily="34" charset="0"/>
                <a:cs typeface="Arial" panose="020B0604020202020204" pitchFamily="34" charset="0"/>
              </a:rPr>
              <a:t>       πολιτικών υγείας (2)</a:t>
            </a:r>
          </a:p>
        </p:txBody>
      </p:sp>
      <p:sp>
        <p:nvSpPr>
          <p:cNvPr id="4" name="TextBox 3">
            <a:extLst>
              <a:ext uri="{FF2B5EF4-FFF2-40B4-BE49-F238E27FC236}">
                <a16:creationId xmlns:a16="http://schemas.microsoft.com/office/drawing/2014/main" id="{017CE44A-DACC-7179-A8D3-B317D438C19B}"/>
              </a:ext>
            </a:extLst>
          </p:cNvPr>
          <p:cNvSpPr txBox="1"/>
          <p:nvPr/>
        </p:nvSpPr>
        <p:spPr>
          <a:xfrm>
            <a:off x="539621" y="1441343"/>
            <a:ext cx="11112758"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Κέντρα παραγωγής </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μηχανισμών πολιτικής υγείας στη χώρα μας είναι:</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Υπουργεία (Υγείας, Οικονομίας κ.ά.),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Κεντρικό Συμβούλιο Υγείας (ΚΕΣΥ),</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Διοικήσεις Υγειονομικών Περιφερειών (πρώην </a:t>
            </a:r>
            <a:r>
              <a:rPr kumimoji="0" lang="el-GR"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ΠεΣΥΠ</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νυν </a:t>
            </a:r>
            <a:r>
              <a:rPr kumimoji="0" lang="el-GR"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ΥΠε</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a:t>
            </a:r>
            <a:r>
              <a:rPr kumimoji="0" lang="el-GR"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Αυτοδιοικητικοί</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και Ασφαλιστικοί Οργανισμοί (ΚΕΔΕ, ΕΟΠΥΥ),</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Επιστημονικοί Οργανισμοί (ΕΟΔΥ, Ινστιτούτα κ.λπ.),</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 Ιδιωτικός Τομέας Ασφάλισης και Υπηρεσιών Υγείας,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 Βιομηχανία </a:t>
            </a:r>
            <a:r>
              <a:rPr kumimoji="0" lang="el-GR"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Βιοϊατρικής</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τεχνολογίας (ΒΙΤ) και Φαρμάκου,</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 Ειδικοί Τομείς (ΟΚΑΝΑ, ΚΕΘΕΑ κ.λπ.),</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 Μη Κυβερνητικοί Οργανισμοί (Γιατροί χωρίς σύνορα, ενώσεις πρώην ή νυν πασχόντων κ.λπ.),</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 Άλλοι (θα αναλυθούν διεξοδικά).</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2024 Εκδόσεις Κριτική</a:t>
            </a:r>
          </a:p>
        </p:txBody>
      </p:sp>
    </p:spTree>
    <p:extLst>
      <p:ext uri="{BB962C8B-B14F-4D97-AF65-F5344CB8AC3E}">
        <p14:creationId xmlns:p14="http://schemas.microsoft.com/office/powerpoint/2010/main" val="1122306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45812"/>
            <a:ext cx="11112758" cy="1295531"/>
          </a:xfrm>
        </p:spPr>
        <p:txBody>
          <a:bodyPr>
            <a:noAutofit/>
          </a:bodyPr>
          <a:lstStyle/>
          <a:p>
            <a:r>
              <a:rPr lang="el-GR" sz="4000" dirty="0">
                <a:latin typeface="Arial" panose="020B0604020202020204" pitchFamily="34" charset="0"/>
                <a:cs typeface="Arial" panose="020B0604020202020204" pitchFamily="34" charset="0"/>
              </a:rPr>
              <a:t>1.4  Σημασία και μηχανισμοί παραγωγής      </a:t>
            </a:r>
            <a:br>
              <a:rPr lang="el-GR" sz="4000" dirty="0">
                <a:latin typeface="Arial" panose="020B0604020202020204" pitchFamily="34" charset="0"/>
                <a:cs typeface="Arial" panose="020B0604020202020204" pitchFamily="34" charset="0"/>
              </a:rPr>
            </a:br>
            <a:r>
              <a:rPr lang="el-GR" sz="4000" dirty="0">
                <a:latin typeface="Arial" panose="020B0604020202020204" pitchFamily="34" charset="0"/>
                <a:cs typeface="Arial" panose="020B0604020202020204" pitchFamily="34" charset="0"/>
              </a:rPr>
              <a:t>       πολιτικών υγείας (3)</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2024 Εκδόσεις Κριτική</a:t>
            </a:r>
          </a:p>
        </p:txBody>
      </p:sp>
      <p:pic>
        <p:nvPicPr>
          <p:cNvPr id="5" name="Εικόνα 4">
            <a:extLst>
              <a:ext uri="{FF2B5EF4-FFF2-40B4-BE49-F238E27FC236}">
                <a16:creationId xmlns:a16="http://schemas.microsoft.com/office/drawing/2014/main" id="{BB9E1F38-E139-AB48-6960-66BD3AF45F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603" y="1441343"/>
            <a:ext cx="9788793" cy="4917161"/>
          </a:xfrm>
          <a:prstGeom prst="rect">
            <a:avLst/>
          </a:prstGeom>
        </p:spPr>
      </p:pic>
    </p:spTree>
    <p:extLst>
      <p:ext uri="{BB962C8B-B14F-4D97-AF65-F5344CB8AC3E}">
        <p14:creationId xmlns:p14="http://schemas.microsoft.com/office/powerpoint/2010/main" val="3889436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539621" y="-14033"/>
            <a:ext cx="11112758" cy="732373"/>
          </a:xfrm>
        </p:spPr>
        <p:txBody>
          <a:bodyPr>
            <a:noAutofit/>
          </a:bodyPr>
          <a:lstStyle/>
          <a:p>
            <a:r>
              <a:rPr lang="el-GR" sz="4000" dirty="0">
                <a:latin typeface="Arial" panose="020B0604020202020204" pitchFamily="34" charset="0"/>
                <a:cs typeface="Arial" panose="020B0604020202020204" pitchFamily="34" charset="0"/>
              </a:rPr>
              <a:t>1.5  Στόχοι και αξιολόγηση πολιτικών υγείας (1)</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20CD70B4-5FB1-C86A-D9C8-24847709DE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6896" y="718340"/>
            <a:ext cx="6578748" cy="5746468"/>
          </a:xfrm>
          <a:prstGeom prst="rect">
            <a:avLst/>
          </a:prstGeom>
        </p:spPr>
      </p:pic>
    </p:spTree>
    <p:extLst>
      <p:ext uri="{BB962C8B-B14F-4D97-AF65-F5344CB8AC3E}">
        <p14:creationId xmlns:p14="http://schemas.microsoft.com/office/powerpoint/2010/main" val="1777740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61310"/>
            <a:ext cx="11112758" cy="732373"/>
          </a:xfrm>
        </p:spPr>
        <p:txBody>
          <a:bodyPr>
            <a:noAutofit/>
          </a:bodyPr>
          <a:lstStyle/>
          <a:p>
            <a:r>
              <a:rPr lang="el-GR" sz="4000" dirty="0">
                <a:latin typeface="Arial" panose="020B0604020202020204" pitchFamily="34" charset="0"/>
                <a:cs typeface="Arial" panose="020B0604020202020204" pitchFamily="34" charset="0"/>
              </a:rPr>
              <a:t>1.5  Στόχοι και αξιολόγηση πολιτικών υγείας (2)</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2024 Εκδόσεις Κριτική</a:t>
            </a:r>
          </a:p>
        </p:txBody>
      </p:sp>
      <p:sp>
        <p:nvSpPr>
          <p:cNvPr id="3" name="TextBox 2">
            <a:extLst>
              <a:ext uri="{FF2B5EF4-FFF2-40B4-BE49-F238E27FC236}">
                <a16:creationId xmlns:a16="http://schemas.microsoft.com/office/drawing/2014/main" id="{C5AEAC57-0DB4-28AB-4CC9-FFFB473C06A7}"/>
              </a:ext>
            </a:extLst>
          </p:cNvPr>
          <p:cNvSpPr txBox="1"/>
          <p:nvPr/>
        </p:nvSpPr>
        <p:spPr>
          <a:xfrm>
            <a:off x="606491" y="906393"/>
            <a:ext cx="11112758" cy="53630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Βασικό στοιχείο σύνδεσης μεταξύ στόχων και αποτελεσμάτων αποτελεί η </a:t>
            </a:r>
            <a:r>
              <a:rPr kumimoji="0" lang="el-GR"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αξιολόγηση</a:t>
            </a:r>
            <a:r>
              <a:rPr kumimoji="0" lang="el-G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και η </a:t>
            </a:r>
            <a:r>
              <a:rPr kumimoji="0" lang="el-GR"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έρευνα</a:t>
            </a:r>
            <a:r>
              <a:rPr kumimoji="0" lang="el-G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διαπίστωσης αν οι ακολουθούμενες πολιτικές πέτυχαν ή χρειάζονται διορθωτικές κινήσεις.</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Η αξιολόγηση και η έρευνα μπορεί να γίνεται από: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 </a:t>
            </a:r>
            <a:r>
              <a:rPr kumimoji="0" lang="el-GR"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συλλογή δεικτών </a:t>
            </a:r>
            <a:r>
              <a:rPr kumimoji="0" lang="el-G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από τους θεσμικά νομιμοποιημένους προς τούτο οργανισμούς,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β. </a:t>
            </a:r>
            <a:r>
              <a:rPr kumimoji="0" lang="el-GR"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επιστημονική έρευνα </a:t>
            </a:r>
            <a:r>
              <a:rPr kumimoji="0" lang="el-G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από εξειδικευμένους επιστήμονες ή κέντρα αναφοράς,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γ. </a:t>
            </a:r>
            <a:r>
              <a:rPr kumimoji="0" lang="el-GR"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έκφραση γνωμών - προτάσεων </a:t>
            </a:r>
            <a:r>
              <a:rPr kumimoji="0" lang="el-GR"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από τα ενδιαφερόμενα κατά περίσταση μέρη.</a:t>
            </a:r>
          </a:p>
        </p:txBody>
      </p:sp>
    </p:spTree>
    <p:extLst>
      <p:ext uri="{BB962C8B-B14F-4D97-AF65-F5344CB8AC3E}">
        <p14:creationId xmlns:p14="http://schemas.microsoft.com/office/powerpoint/2010/main" val="3866140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314948-FC6D-C202-CBB7-12CD354962C9}"/>
              </a:ext>
            </a:extLst>
          </p:cNvPr>
          <p:cNvSpPr>
            <a:spLocks noGrp="1"/>
          </p:cNvSpPr>
          <p:nvPr>
            <p:ph type="ctrTitle"/>
          </p:nvPr>
        </p:nvSpPr>
        <p:spPr>
          <a:xfrm>
            <a:off x="606491" y="161310"/>
            <a:ext cx="11112758" cy="732373"/>
          </a:xfrm>
        </p:spPr>
        <p:txBody>
          <a:bodyPr>
            <a:noAutofit/>
          </a:bodyPr>
          <a:lstStyle/>
          <a:p>
            <a:r>
              <a:rPr lang="el-GR" sz="4000" dirty="0">
                <a:latin typeface="Arial" panose="020B0604020202020204" pitchFamily="34" charset="0"/>
                <a:cs typeface="Arial" panose="020B0604020202020204" pitchFamily="34" charset="0"/>
              </a:rPr>
              <a:t>1.5  Στόχοι και αξιολόγηση πολιτικών υγείας (3)</a:t>
            </a:r>
          </a:p>
        </p:txBody>
      </p:sp>
      <p:sp>
        <p:nvSpPr>
          <p:cNvPr id="10" name="Ορθογώνιο 9">
            <a:extLst>
              <a:ext uri="{FF2B5EF4-FFF2-40B4-BE49-F238E27FC236}">
                <a16:creationId xmlns:a16="http://schemas.microsoft.com/office/drawing/2014/main" id="{533F1D97-82F3-E87B-2650-0F47662E87C1}"/>
              </a:ext>
            </a:extLst>
          </p:cNvPr>
          <p:cNvSpPr/>
          <p:nvPr/>
        </p:nvSpPr>
        <p:spPr>
          <a:xfrm>
            <a:off x="0" y="6464808"/>
            <a:ext cx="12192000" cy="393192"/>
          </a:xfrm>
          <a:prstGeom prst="rect">
            <a:avLst/>
          </a:prstGeom>
          <a:solidFill>
            <a:srgbClr val="05AF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BAECC1C4-778D-A4A3-72E9-72707273E091}"/>
              </a:ext>
            </a:extLst>
          </p:cNvPr>
          <p:cNvSpPr txBox="1"/>
          <p:nvPr/>
        </p:nvSpPr>
        <p:spPr>
          <a:xfrm>
            <a:off x="9941045" y="6523849"/>
            <a:ext cx="24843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2024 Εκδόσεις Κριτική</a:t>
            </a:r>
          </a:p>
        </p:txBody>
      </p:sp>
      <p:pic>
        <p:nvPicPr>
          <p:cNvPr id="4" name="Εικόνα 3">
            <a:extLst>
              <a:ext uri="{FF2B5EF4-FFF2-40B4-BE49-F238E27FC236}">
                <a16:creationId xmlns:a16="http://schemas.microsoft.com/office/drawing/2014/main" id="{7AE4E605-DD44-AF38-11D7-2BE55BBEED24}"/>
              </a:ext>
            </a:extLst>
          </p:cNvPr>
          <p:cNvPicPr>
            <a:picLocks noChangeAspect="1"/>
          </p:cNvPicPr>
          <p:nvPr/>
        </p:nvPicPr>
        <p:blipFill>
          <a:blip r:embed="rId2"/>
          <a:stretch>
            <a:fillRect/>
          </a:stretch>
        </p:blipFill>
        <p:spPr>
          <a:xfrm>
            <a:off x="728361" y="1018600"/>
            <a:ext cx="10735277" cy="4820800"/>
          </a:xfrm>
          <a:prstGeom prst="rect">
            <a:avLst/>
          </a:prstGeom>
        </p:spPr>
      </p:pic>
    </p:spTree>
    <p:extLst>
      <p:ext uri="{BB962C8B-B14F-4D97-AF65-F5344CB8AC3E}">
        <p14:creationId xmlns:p14="http://schemas.microsoft.com/office/powerpoint/2010/main" val="2743506474"/>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327</TotalTime>
  <Words>2987</Words>
  <Application>Microsoft Office PowerPoint</Application>
  <PresentationFormat>Ευρεία οθόνη</PresentationFormat>
  <Paragraphs>218</Paragraphs>
  <Slides>34</Slides>
  <Notes>1</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2</vt:i4>
      </vt:variant>
      <vt:variant>
        <vt:lpstr>Τίτλοι διαφανειών</vt:lpstr>
      </vt:variant>
      <vt:variant>
        <vt:i4>34</vt:i4>
      </vt:variant>
    </vt:vector>
  </HeadingPairs>
  <TitlesOfParts>
    <vt:vector size="42" baseType="lpstr">
      <vt:lpstr>MyriadPro-Bold</vt:lpstr>
      <vt:lpstr>Aptos</vt:lpstr>
      <vt:lpstr>Aptos Display</vt:lpstr>
      <vt:lpstr>Arial</vt:lpstr>
      <vt:lpstr>Calibri</vt:lpstr>
      <vt:lpstr>Calibri Light</vt:lpstr>
      <vt:lpstr>Θέμα του Office</vt:lpstr>
      <vt:lpstr>1_Θέμα του Office</vt:lpstr>
      <vt:lpstr>Πολιτική υγείας και  Διοίκηση υπηρεσιών υγείας</vt:lpstr>
      <vt:lpstr>1.2  Έννοια και περιεχόμενο πολιτικής και πολιτικού συστήματος (4)</vt:lpstr>
      <vt:lpstr>1.3  Ορισμός διαδικασίας και προτυποποίηση        πολιτικών επιλογών (3)</vt:lpstr>
      <vt:lpstr>1.4  Σημασία και μηχανισμοί παραγωγής              πολιτικών υγείας (1)</vt:lpstr>
      <vt:lpstr>1.4  Σημασία και μηχανισμοί παραγωγής              πολιτικών υγείας (2)</vt:lpstr>
      <vt:lpstr>1.4  Σημασία και μηχανισμοί παραγωγής              πολιτικών υγείας (3)</vt:lpstr>
      <vt:lpstr>1.5  Στόχοι και αξιολόγηση πολιτικών υγείας (1)</vt:lpstr>
      <vt:lpstr>1.5  Στόχοι και αξιολόγηση πολιτικών υγείας (2)</vt:lpstr>
      <vt:lpstr>1.5  Στόχοι και αξιολόγηση πολιτικών υγείας (3)</vt:lpstr>
      <vt:lpstr>1.5  Στόχοι και αξιολόγηση πολιτικών υγείας (4)</vt:lpstr>
      <vt:lpstr>1.5  Στόχοι και αξιολόγηση πολιτικών υγείας (5)</vt:lpstr>
      <vt:lpstr>2.3  Σύστημα και υγεία (1)</vt:lpstr>
      <vt:lpstr>2.3  Σύστημα και υγεία (2)</vt:lpstr>
      <vt:lpstr>2.3  Σύστημα και υγεία (3)</vt:lpstr>
      <vt:lpstr>2.4  Ανασκόπηση συστημάτων υγείας (1)</vt:lpstr>
      <vt:lpstr>2.4  Ανασκόπηση συστημάτων υγείας (2)</vt:lpstr>
      <vt:lpstr>2.5  Συμπέρασμα (1)</vt:lpstr>
      <vt:lpstr>2.5  Συμπέρασμα (2)</vt:lpstr>
      <vt:lpstr>2.5  Συμπέρασμα (3)</vt:lpstr>
      <vt:lpstr>2.5  Συμπέρασμα (4)</vt:lpstr>
      <vt:lpstr>2.5  Συμπέρασμα (5)</vt:lpstr>
      <vt:lpstr>2.5  Συμπέρασμα (6)</vt:lpstr>
      <vt:lpstr>2.5  Συμπέρασμα (7)</vt:lpstr>
      <vt:lpstr>4.1  Εισαγωγή</vt:lpstr>
      <vt:lpstr>4.2  Μεταρρυθμίσεις (1)</vt:lpstr>
      <vt:lpstr>4.2  Μεταρρυθμίσεις (2)</vt:lpstr>
      <vt:lpstr>4.2  Μεταρρυθμίσεις (3)</vt:lpstr>
      <vt:lpstr>4.2  Μεταρρυθμίσεις (4)</vt:lpstr>
      <vt:lpstr>4.3  Σύστημα υγείας: ελληνική περίπτωση (1)</vt:lpstr>
      <vt:lpstr>4.3  Σύστημα υγείας: ελληνική περίπτωση (2)</vt:lpstr>
      <vt:lpstr>4.3  Σύστημα υγείας: ελληνική περίπτωση (3)</vt:lpstr>
      <vt:lpstr>4.4  Συμπέρασμα μεταρρυθμίσεων στο σύστημα υγείας  (1)</vt:lpstr>
      <vt:lpstr>4.4  Συμπέρασμα μεταρρυθμίσεων στο σύστημα υγείας  (2)</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nikos</dc:creator>
  <cp:lastModifiedBy>Νικόλαος Πολύζος</cp:lastModifiedBy>
  <cp:revision>16</cp:revision>
  <dcterms:created xsi:type="dcterms:W3CDTF">2024-07-08T09:08:45Z</dcterms:created>
  <dcterms:modified xsi:type="dcterms:W3CDTF">2024-11-03T19:30:27Z</dcterms:modified>
</cp:coreProperties>
</file>