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  <p:sldMasterId id="2147483696" r:id="rId3"/>
  </p:sldMasterIdLst>
  <p:notesMasterIdLst>
    <p:notesMasterId r:id="rId40"/>
  </p:notesMasterIdLst>
  <p:sldIdLst>
    <p:sldId id="365" r:id="rId4"/>
    <p:sldId id="303" r:id="rId5"/>
    <p:sldId id="338" r:id="rId6"/>
    <p:sldId id="343" r:id="rId7"/>
    <p:sldId id="357" r:id="rId8"/>
    <p:sldId id="359" r:id="rId9"/>
    <p:sldId id="360" r:id="rId10"/>
    <p:sldId id="361" r:id="rId11"/>
    <p:sldId id="362" r:id="rId12"/>
    <p:sldId id="363" r:id="rId13"/>
    <p:sldId id="364" r:id="rId14"/>
    <p:sldId id="358" r:id="rId15"/>
    <p:sldId id="259" r:id="rId16"/>
    <p:sldId id="329" r:id="rId17"/>
    <p:sldId id="332" r:id="rId18"/>
    <p:sldId id="340" r:id="rId19"/>
    <p:sldId id="341" r:id="rId20"/>
    <p:sldId id="335" r:id="rId21"/>
    <p:sldId id="262" r:id="rId22"/>
    <p:sldId id="342" r:id="rId23"/>
    <p:sldId id="339" r:id="rId24"/>
    <p:sldId id="351" r:id="rId25"/>
    <p:sldId id="305" r:id="rId26"/>
    <p:sldId id="353" r:id="rId27"/>
    <p:sldId id="354" r:id="rId28"/>
    <p:sldId id="355" r:id="rId29"/>
    <p:sldId id="324" r:id="rId30"/>
    <p:sldId id="356" r:id="rId31"/>
    <p:sldId id="266" r:id="rId32"/>
    <p:sldId id="369" r:id="rId33"/>
    <p:sldId id="367" r:id="rId34"/>
    <p:sldId id="281" r:id="rId35"/>
    <p:sldId id="328" r:id="rId36"/>
    <p:sldId id="293" r:id="rId37"/>
    <p:sldId id="370" r:id="rId38"/>
    <p:sldId id="3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472" autoAdjust="0"/>
    <p:restoredTop sz="94660"/>
  </p:normalViewPr>
  <p:slideViewPr>
    <p:cSldViewPr snapToGrid="0">
      <p:cViewPr varScale="1">
        <p:scale>
          <a:sx n="83" d="100"/>
          <a:sy n="83" d="100"/>
        </p:scale>
        <p:origin x="672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2C138A-2ED1-4983-9421-E8566B4EC2C9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6A61E7-5C69-459F-A3D5-B4AC88E20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430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897709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1700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Rectangle 6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4054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DB130-D362-4B0E-9699-6CEC7E7A66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EA53EA-82EA-49E2-9F20-4C0EB14284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51A51-C952-4FB8-B126-CB0EBA889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0C260-5950-479C-A232-A3B4E23E8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099A9-058F-4ADE-84AA-1429B0A45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415183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FC366-E444-4DED-B9B1-AE32D2716B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2E7F70-DB25-4CA9-97E6-2DCF2141DF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1D8892-1017-4FED-AC71-24DF36F8F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4A154D-1DBD-49F7-B086-63BFF9948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DD853A-CD62-4ADB-A0D5-B9600026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11458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C716B6-1F8B-4686-9FD2-253232BF6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38C2A1-B497-4472-B4F7-005596B9BB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D698B1-1356-48AF-9C7A-806D1CEBF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4B74D-0F11-40C3-A696-10046AADF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161878-C053-4F7D-9E63-090F69E86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486162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19D98-69FA-4012-9C2D-EF7DD1DF7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0B2A4-2637-4504-828E-ECC58999C3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63B2DB-4874-4ACA-91D8-D4F8ABD7F6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B6AF3B-AF8D-4506-A8A7-3E561B5F1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7468C5-4C24-42EB-B072-B6DFEFC34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7F1D07-E001-46FC-8DD8-6DDDD1A50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349226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194A-1BB6-4195-9BF8-3BFA12493E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0E940-1DF3-4F42-8BC5-547B12EA31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002A4-5DF9-4065-910C-2BE2D59660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B3EA97-6FF5-424A-AF43-EBAD784BA8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8813D-86D5-4C4E-9428-603271BD71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933956-8A79-41EB-90B9-E00F78C33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23B1D1-6589-4498-8F51-7DAB43025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CB267C0-F404-42CB-801F-03A71F8BE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591913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797AE2-B644-429C-9218-BD77B6EB9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941B01-6568-42BB-86AB-745B4B3B1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6792EB-43BA-490F-971E-B0434876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07016E-792C-48EC-8FA6-5E7AD6137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986899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65FF81-F7CC-4B22-BA34-A331F6BD6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208DAF-3CED-4BB7-B033-ACB62639B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FD2A07-A5BF-45F5-9A4B-CA10F3144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19204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534925-01B9-4C9E-B169-4F6A2F640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9A2B61-377C-4CEA-B189-E99A9465D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CBDD14-2A85-45D0-927E-D63214954D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28547A-C276-4180-AABC-53E35F1C4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4ED79A-47B5-469B-BDC7-FDAB39131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AA4263-0FDD-481F-854B-D9FE39E3C8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0766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433581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6784B-EF44-4EF3-8696-7807AC266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D2CEF9-164F-4E17-8714-A0C50B1618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F1D7EB7-0E12-4228-87EA-67B1ECED7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748F3-5E6E-4A75-8FA5-FB046E9C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2C9018-28C2-4BF2-9766-3AB80DF73F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7AB8CB-60F1-4E67-91D2-ACD1FA27BB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256333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BC9CD-5B53-4FDB-B71A-656B9C7BA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E280F-3328-49E7-AF5C-23C862DAA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843C02-375A-41B4-94EC-BC59DE42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B7878C-5827-4409-A019-D0A24F4C4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45C3DA-80C4-45B9-AEC2-D3015CBE5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17767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068D26-CD14-4059-AE2D-5422CD09138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8EC1FD-2A5F-4DE2-A581-1A075480D0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EDB61-7D3F-4FD9-A2FC-80089E36E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6A300E-0823-47CA-AABD-9E3C71075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46EB7-803A-4622-BBB3-92C63C8E0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7110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- Ορθογώνιο"/>
          <p:cNvSpPr/>
          <p:nvPr/>
        </p:nvSpPr>
        <p:spPr bwMode="white">
          <a:xfrm>
            <a:off x="0" y="5971032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Ορθογώνιο"/>
          <p:cNvSpPr/>
          <p:nvPr/>
        </p:nvSpPr>
        <p:spPr>
          <a:xfrm>
            <a:off x="-12192" y="6053328"/>
            <a:ext cx="2999232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10 - Ορθογώνιο"/>
          <p:cNvSpPr/>
          <p:nvPr/>
        </p:nvSpPr>
        <p:spPr>
          <a:xfrm>
            <a:off x="3145536" y="6044184"/>
            <a:ext cx="90464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3149600" y="4038600"/>
            <a:ext cx="8636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3149600" y="6050037"/>
            <a:ext cx="89408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101600" y="6068699"/>
            <a:ext cx="27432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2780524" y="236539"/>
            <a:ext cx="78232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10668000" y="228600"/>
            <a:ext cx="11176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61774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16864" y="228600"/>
            <a:ext cx="10871200" cy="990600"/>
          </a:xfrm>
        </p:spPr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8" name="7 - Θέση περιεχομένου"/>
          <p:cNvSpPr>
            <a:spLocks noGrp="1"/>
          </p:cNvSpPr>
          <p:nvPr>
            <p:ph sz="quarter" idx="1"/>
          </p:nvPr>
        </p:nvSpPr>
        <p:spPr>
          <a:xfrm>
            <a:off x="816864" y="1600200"/>
            <a:ext cx="10871200" cy="44958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291509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Ορθογώνιο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18728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8" name="7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0" name="9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11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937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Θέση περιεχομένου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3" name="12 - Θέση περιεχομένου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10" name="9 - Θέση ημερομηνίας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2" name="11 - Θέση αριθμού διαφάνειας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  <p:sp>
        <p:nvSpPr>
          <p:cNvPr id="16" name="15 - Θέση κειμένου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15" name="1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</p:spTree>
    <p:extLst>
      <p:ext uri="{BB962C8B-B14F-4D97-AF65-F5344CB8AC3E}">
        <p14:creationId xmlns:p14="http://schemas.microsoft.com/office/powerpoint/2010/main" val="257063393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777699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93913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801" y="2743200"/>
            <a:ext cx="9497484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92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7272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828800" y="1600200"/>
            <a:ext cx="103632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1600200"/>
            <a:ext cx="1016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7272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571664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9" name="8 - Θέση περιεχομένου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150207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</p:txBody>
      </p:sp>
      <p:sp>
        <p:nvSpPr>
          <p:cNvPr id="8" name="7 - Ορθογώνιο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9 - Ορθογώνιο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1" name="10 - Ορθογώνιο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11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3" name="12 - Θέση αριθμού διαφάνειας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13 - Θέση υποσέλιδου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/>
              <a:t>Κάντε κλικ στο εικονίδιο για να προσθέσετε μια εικόνα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34444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0360203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8737600" y="609601"/>
            <a:ext cx="2743200" cy="5516563"/>
          </a:xfrm>
        </p:spPr>
        <p:txBody>
          <a:bodyPr vert="eaVert"/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609600" y="609600"/>
            <a:ext cx="7416800" cy="5516564"/>
          </a:xfrm>
        </p:spPr>
        <p:txBody>
          <a:bodyPr vert="eaVert"/>
          <a:lstStyle/>
          <a:p>
            <a:pPr lvl="0" eaLnBrk="1" latinLnBrk="0" hangingPunct="1"/>
            <a:r>
              <a:rPr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/>
              <a:t>Δεύτερου επιπέδου</a:t>
            </a:r>
          </a:p>
          <a:p>
            <a:pPr lvl="2" eaLnBrk="1" latinLnBrk="0" hangingPunct="1"/>
            <a:r>
              <a:rPr lang="el-GR"/>
              <a:t>Τρίτου επιπέδου</a:t>
            </a:r>
          </a:p>
          <a:p>
            <a:pPr lvl="3" eaLnBrk="1" latinLnBrk="0" hangingPunct="1"/>
            <a:r>
              <a:rPr lang="el-GR"/>
              <a:t>Τέταρτου επιπέδου</a:t>
            </a:r>
          </a:p>
          <a:p>
            <a:pPr lvl="4" eaLnBrk="1" latinLnBrk="0" hangingPunct="1"/>
            <a:r>
              <a:rPr lang="el-GR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8737600" y="6248403"/>
            <a:ext cx="2946400" cy="365125"/>
          </a:xfrm>
        </p:spPr>
        <p:txBody>
          <a:bodyPr/>
          <a:lstStyle/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609602" y="6248208"/>
            <a:ext cx="7431311" cy="365125"/>
          </a:xfrm>
        </p:spPr>
        <p:txBody>
          <a:bodyPr/>
          <a:lstStyle/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8128424" y="0"/>
            <a:ext cx="42672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Ορθογώνιο"/>
          <p:cNvSpPr/>
          <p:nvPr/>
        </p:nvSpPr>
        <p:spPr>
          <a:xfrm>
            <a:off x="8189384" y="609600"/>
            <a:ext cx="3048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8189384" y="0"/>
            <a:ext cx="3048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 rot="5400000">
            <a:off x="8075084" y="103716"/>
            <a:ext cx="533400" cy="325968"/>
          </a:xfrm>
        </p:spPr>
        <p:txBody>
          <a:bodyPr/>
          <a:lstStyle/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985556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800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9868" y="1589567"/>
            <a:ext cx="51816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38478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200" y="273050"/>
            <a:ext cx="108712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400800" y="2438400"/>
            <a:ext cx="51816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l-GR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800" y="1752600"/>
            <a:ext cx="51816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400800" y="1752600"/>
            <a:ext cx="51816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271294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912204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711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6182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73050"/>
            <a:ext cx="107696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12800" y="1752600"/>
            <a:ext cx="21336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3149600" y="1752600"/>
            <a:ext cx="85344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484950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33600" y="5486400"/>
            <a:ext cx="97536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12192" y="4572000"/>
            <a:ext cx="12192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-12192" y="4663440"/>
            <a:ext cx="195072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2060448" y="4654296"/>
            <a:ext cx="10131552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3600" y="4648200"/>
            <a:ext cx="97536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930400" y="0"/>
            <a:ext cx="134112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8331200" y="6248401"/>
            <a:ext cx="3556000" cy="365125"/>
          </a:xfrm>
        </p:spPr>
        <p:txBody>
          <a:bodyPr rtlCol="0"/>
          <a:lstStyle/>
          <a:p>
            <a:fld id="{5A921ACE-461C-4E88-9B74-F250BF8765EC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9304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1C237F69-A56B-4AB5-9C4A-F510C233D965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2133600" y="6248207"/>
            <a:ext cx="6096000" cy="365125"/>
          </a:xfrm>
        </p:spPr>
        <p:txBody>
          <a:bodyPr rtlCol="0"/>
          <a:lstStyle/>
          <a:p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80768" y="0"/>
            <a:ext cx="10111232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8794002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70383F96-C314-42EA-A168-47C73EDD2EDF}" type="datetimeFigureOut">
              <a:rPr lang="el-GR" smtClean="0">
                <a:solidFill>
                  <a:srgbClr val="E3DED1">
                    <a:shade val="50000"/>
                  </a:srgbClr>
                </a:solidFill>
              </a:rPr>
              <a:pPr/>
              <a:t>12/12/2024</a:t>
            </a:fld>
            <a:endParaRPr lang="el-GR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 dirty="0">
              <a:solidFill>
                <a:srgbClr val="E3DED1">
                  <a:shade val="50000"/>
                </a:srgbClr>
              </a:solidFill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8007648E-E6AB-4186-BC8A-DEA7AD0E6201}" type="slidenum">
              <a:rPr lang="el-GR" smtClean="0">
                <a:solidFill>
                  <a:srgbClr val="E3DED1">
                    <a:shade val="50000"/>
                  </a:srgbClr>
                </a:solidFill>
              </a:rPr>
              <a:pPr/>
              <a:t>‹#›</a:t>
            </a:fld>
            <a:endParaRPr lang="el-GR" dirty="0">
              <a:solidFill>
                <a:srgbClr val="E3DED1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8789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EAD42A-B4D4-4231-A897-0789D3DF9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B0F76D-255B-4ABD-A011-020BB98C4A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D4095-90C9-4B15-A720-9B3FFC6C2E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6DFF91-0C43-48C8-B982-9DCA079182C1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840E9E-D7B0-4A2D-A0C6-0859FB9F3E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1CB993-9A0B-4598-894D-E34A4BE8EB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422ED4-6AA8-4BCA-A6FB-D7BB3FE2FEBE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5623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8712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816864" y="1600200"/>
            <a:ext cx="108712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/>
              <a:t>Δεύτερου επιπέδου</a:t>
            </a:r>
          </a:p>
          <a:p>
            <a:pPr lvl="2" eaLnBrk="1" latinLnBrk="0" hangingPunct="1"/>
            <a:r>
              <a:rPr kumimoji="0" lang="el-GR"/>
              <a:t>Τρίτου επιπέδου</a:t>
            </a:r>
          </a:p>
          <a:p>
            <a:pPr lvl="3" eaLnBrk="1" latinLnBrk="0" hangingPunct="1"/>
            <a:r>
              <a:rPr kumimoji="0" lang="el-GR"/>
              <a:t>Τέταρτου επιπέδου</a:t>
            </a:r>
          </a:p>
          <a:p>
            <a:pPr lvl="4" eaLnBrk="1" latinLnBrk="0" hangingPunct="1"/>
            <a:r>
              <a:rPr kumimoji="0" lang="el-GR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8128000" y="6248401"/>
            <a:ext cx="3556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5BCE47B-D53C-4765-B198-AE284F2CC478}" type="datetimeFigureOut">
              <a:rPr lang="el-GR" smtClean="0"/>
              <a:pPr/>
              <a:t>12/12/2024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812801" y="6248207"/>
            <a:ext cx="7228111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l-GR"/>
          </a:p>
        </p:txBody>
      </p:sp>
      <p:sp>
        <p:nvSpPr>
          <p:cNvPr id="7" name="6 - Ορθογώνιο"/>
          <p:cNvSpPr/>
          <p:nvPr/>
        </p:nvSpPr>
        <p:spPr bwMode="white">
          <a:xfrm>
            <a:off x="0" y="1234440"/>
            <a:ext cx="12192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7 - Ορθογώνιο"/>
          <p:cNvSpPr/>
          <p:nvPr/>
        </p:nvSpPr>
        <p:spPr>
          <a:xfrm>
            <a:off x="0" y="1280160"/>
            <a:ext cx="7112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8 - Ορθογώνιο"/>
          <p:cNvSpPr/>
          <p:nvPr/>
        </p:nvSpPr>
        <p:spPr>
          <a:xfrm>
            <a:off x="787400" y="1280160"/>
            <a:ext cx="1140460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7112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9F619CB0-2BAA-444F-88E4-A7C43C02C043}" type="slidenum">
              <a:rPr lang="el-GR" smtClean="0"/>
              <a:pPr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1913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ake.supersurvey.com/QC50ZSXSQ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mayouni@law.duth.gr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8B218C4-8400-415A-9DB8-711C1010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718" y="674703"/>
            <a:ext cx="11036732" cy="1615736"/>
          </a:xfrm>
        </p:spPr>
        <p:txBody>
          <a:bodyPr>
            <a:normAutofit fontScale="90000"/>
          </a:bodyPr>
          <a:lstStyle/>
          <a:p>
            <a:pPr algn="ctr"/>
            <a:r>
              <a:rPr lang="el-GR" sz="6600" b="1" dirty="0">
                <a:solidFill>
                  <a:srgbClr val="7030A0"/>
                </a:solidFill>
              </a:rPr>
              <a:t>Εισαγωγικά στην Ιστορία </a:t>
            </a:r>
            <a:r>
              <a:rPr lang="el-GR" sz="6600" b="1">
                <a:solidFill>
                  <a:srgbClr val="7030A0"/>
                </a:solidFill>
              </a:rPr>
              <a:t>του Δικαίου</a:t>
            </a:r>
            <a:endParaRPr lang="en-US" sz="6600" b="1" dirty="0">
              <a:solidFill>
                <a:srgbClr val="7030A0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2F2606-F00E-447D-8992-B7A1F1091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707689"/>
            <a:ext cx="10515600" cy="2009279"/>
          </a:xfrm>
        </p:spPr>
        <p:txBody>
          <a:bodyPr>
            <a:normAutofit/>
          </a:bodyPr>
          <a:lstStyle/>
          <a:p>
            <a:pPr algn="ctr"/>
            <a:r>
              <a:rPr lang="el-GR" sz="3200" dirty="0"/>
              <a:t>Α΄ εξάμηνο ΠΜΣ Ιστορίας του Δικαίου και των Θεσμών</a:t>
            </a:r>
          </a:p>
          <a:p>
            <a:pPr algn="ctr"/>
            <a:r>
              <a:rPr lang="el-GR" sz="3200" dirty="0"/>
              <a:t>Νομική Σχολή Δ.Π.Θ.</a:t>
            </a:r>
          </a:p>
          <a:p>
            <a:pPr algn="ctr"/>
            <a:r>
              <a:rPr lang="el-GR" sz="3200" dirty="0"/>
              <a:t>Καθηγήτρια Μαρία Γιούνη</a:t>
            </a:r>
            <a:endParaRPr lang="en-US" sz="32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129472A-418C-4F2F-B1F8-55D91DDE3F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88" b="6772"/>
          <a:stretch/>
        </p:blipFill>
        <p:spPr>
          <a:xfrm>
            <a:off x="4598633" y="4716969"/>
            <a:ext cx="2460902" cy="170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3891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97292-35D5-49DD-BC82-DEBC68565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8. Ποιος θεωρείται ο ιδρυτής της </a:t>
            </a:r>
            <a:br>
              <a:rPr lang="el-GR" b="1" dirty="0">
                <a:solidFill>
                  <a:srgbClr val="C00000"/>
                </a:solidFill>
              </a:rPr>
            </a:br>
            <a:r>
              <a:rPr lang="el-GR" b="1" dirty="0">
                <a:solidFill>
                  <a:srgbClr val="C00000"/>
                </a:solidFill>
              </a:rPr>
              <a:t>αθηναϊκής δημοκρατίας;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EBBA5A-83A1-495C-A0CE-80D8DE69C3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81561"/>
            <a:ext cx="10515600" cy="3895402"/>
          </a:xfrm>
        </p:spPr>
        <p:txBody>
          <a:bodyPr/>
          <a:lstStyle/>
          <a:p>
            <a:r>
              <a:rPr lang="el-GR" dirty="0"/>
              <a:t>α. Ο Κλεισθένης</a:t>
            </a:r>
            <a:endParaRPr lang="en-US" dirty="0"/>
          </a:p>
          <a:p>
            <a:r>
              <a:rPr lang="el-GR" dirty="0"/>
              <a:t>β. Ο Θεμιστοκλής</a:t>
            </a:r>
            <a:endParaRPr lang="en-US" dirty="0"/>
          </a:p>
          <a:p>
            <a:r>
              <a:rPr lang="el-GR" dirty="0"/>
              <a:t>γ. Ο Επαμεινώνδας</a:t>
            </a:r>
            <a:endParaRPr lang="en-US" dirty="0"/>
          </a:p>
          <a:p>
            <a:r>
              <a:rPr lang="el-GR" dirty="0"/>
              <a:t>δ. Ο Μιλτιάδης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044BF4A-74EC-48B8-9D4B-365643BC5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7630" y="3159320"/>
            <a:ext cx="347472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36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603E7-B07B-45BF-9A10-5115C9F94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2907"/>
            <a:ext cx="10515600" cy="1372930"/>
          </a:xfrm>
        </p:spPr>
        <p:txBody>
          <a:bodyPr/>
          <a:lstStyle/>
          <a:p>
            <a:r>
              <a:rPr lang="el-GR" b="1" dirty="0">
                <a:solidFill>
                  <a:srgbClr val="C00000"/>
                </a:solidFill>
              </a:rPr>
              <a:t>9. Ποια από τις παρακάτω προτάσεις ισχύει;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7A039F-6F3D-4E05-97A1-BA7F2F4185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1784412"/>
            <a:ext cx="10918794" cy="4392551"/>
          </a:xfrm>
        </p:spPr>
        <p:txBody>
          <a:bodyPr/>
          <a:lstStyle/>
          <a:p>
            <a:r>
              <a:rPr lang="el-GR" dirty="0"/>
              <a:t>α. Οι Σπαρτιάτες εμπνεύστηκαν τη νομοθεσία τους από τους Ρωμαίους</a:t>
            </a:r>
            <a:endParaRPr lang="en-US" dirty="0"/>
          </a:p>
          <a:p>
            <a:r>
              <a:rPr lang="el-GR" dirty="0"/>
              <a:t>β. Οι Ρωμαίοι εμπνεύστηκαν τη νομοθεσία τους από τους Έλληνες</a:t>
            </a:r>
            <a:endParaRPr lang="en-US" dirty="0"/>
          </a:p>
          <a:p>
            <a:r>
              <a:rPr lang="el-GR" dirty="0"/>
              <a:t>γ. Ο Ιουστινιανός εμπνεύστηκε τη νομοθεσία του </a:t>
            </a:r>
          </a:p>
          <a:p>
            <a:pPr marL="0" indent="0">
              <a:buNone/>
            </a:pPr>
            <a:r>
              <a:rPr lang="el-GR" dirty="0"/>
              <a:t>      από την αρχαία Αθήνα</a:t>
            </a:r>
            <a:endParaRPr lang="en-US" dirty="0"/>
          </a:p>
          <a:p>
            <a:r>
              <a:rPr lang="el-GR" dirty="0"/>
              <a:t>δ. Ο Μ. Αλέξανδρος εμπνεύστκε τη νομοθεσία</a:t>
            </a:r>
          </a:p>
          <a:p>
            <a:pPr marL="0" indent="0">
              <a:buNone/>
            </a:pPr>
            <a:r>
              <a:rPr lang="el-GR" dirty="0"/>
              <a:t>     του από τον Ιουστινιανό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0688EA-5E72-46FF-995E-514016895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792" y="3677574"/>
            <a:ext cx="3369634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7423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0CA53E-9EDA-4604-A10D-69DACD9D5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>
                <a:solidFill>
                  <a:srgbClr val="C00000"/>
                </a:solidFill>
              </a:rPr>
              <a:t>10. Πότε εμφανίστηκαν για πρώτη φορά οι Κώδικες (Αστικός, Ποινικός κλπ); 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D86A0-1CE7-4B20-ACB4-5B7750177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8093"/>
            <a:ext cx="10515600" cy="3788870"/>
          </a:xfrm>
        </p:spPr>
        <p:txBody>
          <a:bodyPr/>
          <a:lstStyle/>
          <a:p>
            <a:r>
              <a:rPr lang="el-GR" dirty="0"/>
              <a:t>α. Τον 19</a:t>
            </a:r>
            <a:r>
              <a:rPr lang="el-GR" baseline="30000" dirty="0"/>
              <a:t>ο</a:t>
            </a:r>
            <a:r>
              <a:rPr lang="el-GR" dirty="0"/>
              <a:t> αιώνα μ.Χ. στην Ευρώπη</a:t>
            </a:r>
            <a:endParaRPr lang="en-US" dirty="0"/>
          </a:p>
          <a:p>
            <a:r>
              <a:rPr lang="el-GR" dirty="0"/>
              <a:t>β. Τον 6</a:t>
            </a:r>
            <a:r>
              <a:rPr lang="el-GR" baseline="30000" dirty="0"/>
              <a:t>ο</a:t>
            </a:r>
            <a:r>
              <a:rPr lang="el-GR" dirty="0"/>
              <a:t> αιώνα π.Χ. στο Βυζάντιο</a:t>
            </a:r>
            <a:endParaRPr lang="en-US" dirty="0"/>
          </a:p>
          <a:p>
            <a:r>
              <a:rPr lang="el-GR" dirty="0"/>
              <a:t>γ. Τον 5</a:t>
            </a:r>
            <a:r>
              <a:rPr lang="el-GR" baseline="30000" dirty="0"/>
              <a:t>ο</a:t>
            </a:r>
            <a:r>
              <a:rPr lang="el-GR" dirty="0"/>
              <a:t> αιώνα π.Χ. στη Ρώμη</a:t>
            </a:r>
            <a:endParaRPr lang="en-US" dirty="0"/>
          </a:p>
          <a:p>
            <a:r>
              <a:rPr lang="el-GR" dirty="0"/>
              <a:t>δ. Τον 19</a:t>
            </a:r>
            <a:r>
              <a:rPr lang="el-GR" baseline="30000" dirty="0"/>
              <a:t>ο</a:t>
            </a:r>
            <a:r>
              <a:rPr lang="el-GR" dirty="0"/>
              <a:t> αιώνα π.Χ. στη Μεσοποταμία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48924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FC96C-0A1A-42CD-8EAB-A479DBBCE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Διαρκής εξέλιξη Δικαίου και θεσμών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D7E2C-1EC0-4C2E-8F29-97A7E595FF0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30819" y="1553592"/>
            <a:ext cx="11457245" cy="4542408"/>
          </a:xfrm>
        </p:spPr>
        <p:txBody>
          <a:bodyPr>
            <a:normAutofit/>
          </a:bodyPr>
          <a:lstStyle/>
          <a:p>
            <a:r>
              <a:rPr lang="el-GR" dirty="0"/>
              <a:t>Το Δίκαιο δεν είναι ένα σύστημα στατικό. </a:t>
            </a:r>
          </a:p>
          <a:p>
            <a:r>
              <a:rPr lang="el-GR" dirty="0"/>
              <a:t>Οι κανόνες Δικαίου μεταβάλλονται ώστε να ακολουθούν τις κοινωνικές, οικονομικές και πολιτικές μεταβολές. </a:t>
            </a:r>
          </a:p>
          <a:p>
            <a:r>
              <a:rPr lang="el-GR" dirty="0"/>
              <a:t>Ιδίως στη σύγχρονη κοινωνία, που οι εξελίξεις είναι ραγδαίες, οι αλλαγές στους κανόνες Δικαίου είναι διαρκείς.</a:t>
            </a:r>
          </a:p>
          <a:p>
            <a:r>
              <a:rPr lang="el-GR" dirty="0"/>
              <a:t>Πολλοί τομείς του Δικαίου αλλάζουν ριζικά. Π.χ. το Οικογενειακό Δίκαιο. </a:t>
            </a:r>
          </a:p>
          <a:p>
            <a:r>
              <a:rPr lang="el-GR" dirty="0"/>
              <a:t>Πολλά νέα αντικείμενα δημιουργούνται. Π.χ. το δίκαιο της πνευματικής ιδιοκτησίας, η νομοθεσία σχετικά με την πληροφορική και την τεχνητή νοημοσύνη.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87286E-D147-43A5-8630-802E587056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5486400"/>
            <a:ext cx="2061147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533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A7F14-E2DB-4E7A-ADAB-E5FD3AC70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45719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50685-7281-4A66-BF29-9AE6F7709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4185" y="727969"/>
            <a:ext cx="11816179" cy="5974672"/>
          </a:xfrm>
        </p:spPr>
        <p:txBody>
          <a:bodyPr>
            <a:normAutofit/>
          </a:bodyPr>
          <a:lstStyle/>
          <a:p>
            <a:r>
              <a:rPr lang="el-GR" sz="3200" dirty="0">
                <a:solidFill>
                  <a:srgbClr val="C00000"/>
                </a:solidFill>
              </a:rPr>
              <a:t>Ποια είναι η καταγωγή του δικαίου που εφαρμόζεται στη χώρα μας;</a:t>
            </a:r>
          </a:p>
          <a:p>
            <a:r>
              <a:rPr lang="el-GR" sz="3200" dirty="0">
                <a:solidFill>
                  <a:srgbClr val="C00000"/>
                </a:solidFill>
              </a:rPr>
              <a:t>Από πού προέρχονται οι πολιτικοί θεσμοί της σύγχρονης Ελλάδας;</a:t>
            </a:r>
          </a:p>
          <a:p>
            <a:endParaRPr lang="el-GR" dirty="0"/>
          </a:p>
          <a:p>
            <a:r>
              <a:rPr lang="en-US" sz="3200" dirty="0"/>
              <a:t>O</a:t>
            </a:r>
            <a:r>
              <a:rPr lang="el-GR" sz="3200" dirty="0"/>
              <a:t>ι πολιτικοί και δικαιικοί θεσμοί της Ευρώπης</a:t>
            </a:r>
            <a:r>
              <a:rPr lang="en-US" sz="3200" dirty="0"/>
              <a:t> </a:t>
            </a:r>
            <a:r>
              <a:rPr lang="el-GR" sz="3200" dirty="0"/>
              <a:t>έχουν τις ρίζες τους</a:t>
            </a:r>
            <a:r>
              <a:rPr lang="en-US" sz="3200" dirty="0"/>
              <a:t> </a:t>
            </a:r>
            <a:r>
              <a:rPr lang="el-GR" sz="3200" dirty="0"/>
              <a:t>στην </a:t>
            </a:r>
            <a:r>
              <a:rPr lang="el-GR" sz="3200" dirty="0">
                <a:solidFill>
                  <a:srgbClr val="0070C0"/>
                </a:solidFill>
              </a:rPr>
              <a:t>ελληνική και ρωμαϊκή αρχαιότητα</a:t>
            </a:r>
            <a:r>
              <a:rPr lang="el-GR" sz="3200" dirty="0"/>
              <a:t>.</a:t>
            </a:r>
            <a:endParaRPr lang="en-US" sz="3200" dirty="0"/>
          </a:p>
          <a:p>
            <a:r>
              <a:rPr lang="el-GR" sz="3200" dirty="0"/>
              <a:t>Το Δίκαιο και οι Πολιτικοί Θεσμοί που κατάγονται από τον ελληνο-ρωμαϊκό πολιτισμό, καλλιεργήθηκαν στην Ευρώπη μετά την Αναγέννηση και στη συνέχεια διαδόθηκαν σε όλο τον πλανήτη.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36197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6063B-A95A-4932-8301-D72B062248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48070"/>
            <a:ext cx="12192000" cy="57113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ιστορία του Αστικού μας Δικαίου ξεκινά </a:t>
            </a:r>
            <a:br>
              <a:rPr lang="el-GR" dirty="0"/>
            </a:br>
            <a:r>
              <a:rPr lang="el-GR" dirty="0"/>
              <a:t>στην αρχαία Ρώμη…</a:t>
            </a:r>
            <a:br>
              <a:rPr lang="el-GR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5B4FB-5127-496E-ABF7-7DCA537F2C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600200"/>
            <a:ext cx="12402106" cy="5257800"/>
          </a:xfrm>
        </p:spPr>
        <p:txBody>
          <a:bodyPr>
            <a:normAutofit/>
          </a:bodyPr>
          <a:lstStyle/>
          <a:p>
            <a:r>
              <a:rPr lang="el-GR" dirty="0"/>
              <a:t>Τον </a:t>
            </a:r>
            <a:r>
              <a:rPr lang="el-GR" dirty="0">
                <a:solidFill>
                  <a:srgbClr val="0070C0"/>
                </a:solidFill>
              </a:rPr>
              <a:t>2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π.Χ.</a:t>
            </a:r>
            <a:r>
              <a:rPr lang="el-GR" dirty="0"/>
              <a:t>, οι Ρωμαίοι νομικοί αρχίζουν να ασχολούνται με θεωρητικά ζητήματα.</a:t>
            </a:r>
          </a:p>
          <a:p>
            <a:pPr lvl="1"/>
            <a:r>
              <a:rPr lang="el-GR" dirty="0"/>
              <a:t>Από τον </a:t>
            </a:r>
            <a:r>
              <a:rPr lang="el-GR" dirty="0">
                <a:solidFill>
                  <a:srgbClr val="0070C0"/>
                </a:solidFill>
              </a:rPr>
              <a:t>2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π.Χ. μέχρι τον 3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μ.Χ. </a:t>
            </a:r>
            <a:r>
              <a:rPr lang="el-GR" dirty="0"/>
              <a:t>παράγουν σημαντικό συγγραφικό έργο</a:t>
            </a:r>
          </a:p>
          <a:p>
            <a:r>
              <a:rPr lang="el-GR" dirty="0"/>
              <a:t>Τον </a:t>
            </a:r>
            <a:r>
              <a:rPr lang="el-GR" dirty="0">
                <a:solidFill>
                  <a:srgbClr val="0070C0"/>
                </a:solidFill>
              </a:rPr>
              <a:t>6</a:t>
            </a:r>
            <a:r>
              <a:rPr lang="el-GR" baseline="30000" dirty="0">
                <a:solidFill>
                  <a:srgbClr val="0070C0"/>
                </a:solidFill>
              </a:rPr>
              <a:t>ο</a:t>
            </a:r>
            <a:r>
              <a:rPr lang="el-GR" dirty="0">
                <a:solidFill>
                  <a:srgbClr val="0070C0"/>
                </a:solidFill>
              </a:rPr>
              <a:t> αιώνα μ.Χ.</a:t>
            </a:r>
            <a:r>
              <a:rPr lang="el-GR" dirty="0"/>
              <a:t> ο αυτοκράτορας Ιουστινιανός αποφασίζει να κωδικοποιήσει το δίκαιο, που μέχρι τότε ήταν διάσπαρτο.</a:t>
            </a:r>
          </a:p>
          <a:p>
            <a:r>
              <a:rPr lang="el-GR" dirty="0"/>
              <a:t>Ένα από τα έργα της κωδικοποίησης του Ιουστινιανού είναι ο </a:t>
            </a:r>
            <a:r>
              <a:rPr lang="el-GR" i="1" dirty="0">
                <a:solidFill>
                  <a:srgbClr val="0070C0"/>
                </a:solidFill>
              </a:rPr>
              <a:t>Πανδέκτης</a:t>
            </a:r>
            <a:r>
              <a:rPr lang="el-GR" dirty="0"/>
              <a:t>, που περιλαμβάνει αποσπάσματα από τα έργα των παλαιών νομομαθών: </a:t>
            </a:r>
          </a:p>
          <a:p>
            <a:pPr lvl="1"/>
            <a:r>
              <a:rPr lang="el-GR" dirty="0"/>
              <a:t>Αποσπάσματα του έργου 38 νομικών, από τον Μούκιο Σκαιβόλα (2</a:t>
            </a:r>
            <a:r>
              <a:rPr lang="el-GR" baseline="30000" dirty="0"/>
              <a:t>ος</a:t>
            </a:r>
            <a:r>
              <a:rPr lang="el-GR" dirty="0"/>
              <a:t> αι. π.Χ.) ως τον Ερμογενιανό (3</a:t>
            </a:r>
            <a:r>
              <a:rPr lang="el-GR" baseline="30000" dirty="0"/>
              <a:t>ος</a:t>
            </a:r>
            <a:r>
              <a:rPr lang="el-GR" dirty="0"/>
              <a:t> αι. μ.Χ.), κυρίως όμως από τον Γάιο, Παύλο, Παπινιανό και Ουλπιανό.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5568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5F2D-E229-4E9E-97C6-3C58D2A5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Και συνεχίζεται στο Βυζάντιο…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9C702-314E-4784-AFA7-94A5E23916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9899" y="1713390"/>
            <a:ext cx="12112101" cy="5144610"/>
          </a:xfrm>
        </p:spPr>
        <p:txBody>
          <a:bodyPr>
            <a:normAutofit fontScale="77500" lnSpcReduction="20000"/>
          </a:bodyPr>
          <a:lstStyle/>
          <a:p>
            <a:r>
              <a:rPr lang="el-GR" sz="3400" dirty="0"/>
              <a:t>Τον </a:t>
            </a:r>
            <a:r>
              <a:rPr lang="el-GR" sz="3400" dirty="0">
                <a:solidFill>
                  <a:srgbClr val="0070C0"/>
                </a:solidFill>
              </a:rPr>
              <a:t>9</a:t>
            </a:r>
            <a:r>
              <a:rPr lang="el-GR" sz="3400" baseline="30000" dirty="0">
                <a:solidFill>
                  <a:srgbClr val="0070C0"/>
                </a:solidFill>
              </a:rPr>
              <a:t>ο</a:t>
            </a:r>
            <a:r>
              <a:rPr lang="el-GR" sz="3400" dirty="0">
                <a:solidFill>
                  <a:srgbClr val="0070C0"/>
                </a:solidFill>
              </a:rPr>
              <a:t> αιώνα</a:t>
            </a:r>
            <a:r>
              <a:rPr lang="el-GR" sz="3400" dirty="0"/>
              <a:t>, ο Βυζαντινός αυτοκράτορας </a:t>
            </a:r>
            <a:r>
              <a:rPr lang="el-GR" sz="3400" dirty="0">
                <a:solidFill>
                  <a:prstClr val="black"/>
                </a:solidFill>
              </a:rPr>
              <a:t>Λέων Στ΄ Σοφός εκδίδει τα </a:t>
            </a:r>
            <a:r>
              <a:rPr lang="el-GR" sz="3400" i="1" dirty="0">
                <a:solidFill>
                  <a:srgbClr val="0070C0"/>
                </a:solidFill>
              </a:rPr>
              <a:t>Βασιλικά</a:t>
            </a:r>
            <a:r>
              <a:rPr lang="el-GR" sz="3400" dirty="0"/>
              <a:t>. </a:t>
            </a:r>
          </a:p>
          <a:p>
            <a:r>
              <a:rPr lang="el-GR" sz="3400" dirty="0"/>
              <a:t>Το Δίκαιο που περιέχουν τα </a:t>
            </a:r>
            <a:r>
              <a:rPr lang="el-GR" sz="3400" i="1" dirty="0">
                <a:solidFill>
                  <a:srgbClr val="0070C0"/>
                </a:solidFill>
              </a:rPr>
              <a:t>Βασιλικά</a:t>
            </a:r>
            <a:r>
              <a:rPr lang="el-GR" sz="3400" dirty="0"/>
              <a:t> προέρχεται από τα δύο μεγάλα έργα της κωδικοποίησης του Ιουστινιανού, τον </a:t>
            </a:r>
            <a:r>
              <a:rPr lang="el-GR" sz="3400" i="1" dirty="0">
                <a:solidFill>
                  <a:srgbClr val="0070C0"/>
                </a:solidFill>
              </a:rPr>
              <a:t>Πανδέκτη</a:t>
            </a:r>
            <a:r>
              <a:rPr lang="el-GR" sz="3400" dirty="0"/>
              <a:t> και τον </a:t>
            </a:r>
            <a:r>
              <a:rPr lang="el-GR" sz="3400" i="1" dirty="0">
                <a:solidFill>
                  <a:srgbClr val="0070C0"/>
                </a:solidFill>
              </a:rPr>
              <a:t>Κώδικα.</a:t>
            </a:r>
          </a:p>
          <a:p>
            <a:r>
              <a:rPr lang="el-GR" sz="3400" dirty="0"/>
              <a:t>Οι διατάξεις είναι μεταφρασμένες στα ελληνικά.</a:t>
            </a:r>
          </a:p>
          <a:p>
            <a:r>
              <a:rPr lang="el-GR" sz="3400" dirty="0"/>
              <a:t>Τον </a:t>
            </a:r>
            <a:r>
              <a:rPr lang="el-GR" sz="3400" dirty="0">
                <a:solidFill>
                  <a:srgbClr val="0070C0"/>
                </a:solidFill>
              </a:rPr>
              <a:t>14</a:t>
            </a:r>
            <a:r>
              <a:rPr lang="el-GR" sz="3400" baseline="30000" dirty="0">
                <a:solidFill>
                  <a:srgbClr val="0070C0"/>
                </a:solidFill>
              </a:rPr>
              <a:t>ο</a:t>
            </a:r>
            <a:r>
              <a:rPr lang="el-GR" sz="3400" dirty="0">
                <a:solidFill>
                  <a:srgbClr val="0070C0"/>
                </a:solidFill>
              </a:rPr>
              <a:t> αιώνα</a:t>
            </a:r>
            <a:r>
              <a:rPr lang="el-GR" sz="3400" dirty="0"/>
              <a:t>, ο ανώτατος δικαστής της Θεσσαλονίκης Κωνσταντίνος</a:t>
            </a:r>
          </a:p>
          <a:p>
            <a:pPr marL="0" indent="0">
              <a:buNone/>
            </a:pPr>
            <a:r>
              <a:rPr lang="el-GR" sz="3400" dirty="0"/>
              <a:t>      Αρμενόπουλος εκπονεί την </a:t>
            </a:r>
            <a:r>
              <a:rPr lang="el-GR" sz="3400" i="1" dirty="0">
                <a:solidFill>
                  <a:srgbClr val="0070C0"/>
                </a:solidFill>
              </a:rPr>
              <a:t>Εξάβιβλο</a:t>
            </a:r>
            <a:r>
              <a:rPr lang="el-GR" sz="3400" dirty="0"/>
              <a:t>.</a:t>
            </a:r>
          </a:p>
          <a:p>
            <a:r>
              <a:rPr lang="el-GR" sz="3400" dirty="0"/>
              <a:t>Η </a:t>
            </a:r>
            <a:r>
              <a:rPr lang="el-GR" sz="3400" i="1" dirty="0">
                <a:solidFill>
                  <a:srgbClr val="0070C0"/>
                </a:solidFill>
              </a:rPr>
              <a:t>Εξάβιβλος</a:t>
            </a:r>
            <a:r>
              <a:rPr lang="el-GR" sz="3400" dirty="0"/>
              <a:t> αποτελεί επιτομή των </a:t>
            </a:r>
            <a:r>
              <a:rPr lang="el-GR" sz="3400" dirty="0">
                <a:solidFill>
                  <a:srgbClr val="0070C0"/>
                </a:solidFill>
              </a:rPr>
              <a:t>Βασιλικών</a:t>
            </a:r>
            <a:r>
              <a:rPr lang="el-GR" sz="3400" dirty="0"/>
              <a:t>, αλλά και πολλών </a:t>
            </a:r>
          </a:p>
          <a:p>
            <a:pPr marL="0" indent="0">
              <a:buNone/>
            </a:pPr>
            <a:r>
              <a:rPr lang="el-GR" sz="3400" dirty="0"/>
              <a:t>     άλλων νομοθετημάτων της βυζαντινής περιόδου.</a:t>
            </a:r>
          </a:p>
          <a:p>
            <a:r>
              <a:rPr lang="el-GR" sz="3400" dirty="0"/>
              <a:t>Η </a:t>
            </a:r>
            <a:r>
              <a:rPr lang="el-GR" sz="3400" i="1" dirty="0"/>
              <a:t>Εξάβιβλος</a:t>
            </a:r>
            <a:r>
              <a:rPr lang="el-GR" sz="3400" dirty="0"/>
              <a:t> ήταν πολύτιμο έργο για τους εφαρμοστές του </a:t>
            </a:r>
          </a:p>
          <a:p>
            <a:pPr marL="0" indent="0">
              <a:buNone/>
            </a:pPr>
            <a:r>
              <a:rPr lang="el-GR" sz="3400" dirty="0"/>
              <a:t>      δικαίου, ιδίως τους δικαστές, επειδή τα </a:t>
            </a:r>
            <a:r>
              <a:rPr lang="el-GR" sz="3400" i="1" dirty="0"/>
              <a:t>Βασιλικά </a:t>
            </a:r>
            <a:r>
              <a:rPr lang="el-GR" sz="3400" dirty="0"/>
              <a:t>και τα </a:t>
            </a:r>
          </a:p>
          <a:p>
            <a:pPr marL="0" indent="0">
              <a:buNone/>
            </a:pPr>
            <a:r>
              <a:rPr lang="el-GR" sz="3400" dirty="0"/>
              <a:t>      άλλα νομοθετήματα ήταν δυσεύρετα.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0DB25-33FD-4DFD-9E6F-07430D39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29" y="4025333"/>
            <a:ext cx="202404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822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EAD6-41D0-4C1F-8195-F82B2921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Μετά την Επανάσταση…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F1015-20F8-4E03-9DAA-544C068F65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5410" y="1600200"/>
            <a:ext cx="12076590" cy="5257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Στις 23 Φεβρουαρίου 1835 εκδόθηκε το Διάταγμα της Αντιβασιλείας του Όθωνα, που όριζε: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DD8047"/>
              </a:buClr>
              <a:buSzTx/>
              <a:buFont typeface="Arial" panose="020B0604020202020204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Calibri" panose="020F0502020204030204"/>
              </a:rPr>
              <a:t>«</a:t>
            </a:r>
            <a:r>
              <a:rPr lang="el-GR" sz="2600" i="1" dirty="0">
                <a:solidFill>
                  <a:srgbClr val="002060"/>
                </a:solidFill>
                <a:latin typeface="Calibri" panose="020F0502020204030204"/>
              </a:rPr>
              <a:t>Οἱ πολιτικοὶ νόμοι τῶν Βυζαντινῶν Αὐτοκρατόρων, οἱ περιεχόμενοι εἰς τὴν Ἑξάβιβλον τοῦ Ἀρμενοπούλου, θέλουν ἰσχύει μέχρις οὗ δημοσιευθεῖ ὁ Πολιτικὸς Κώδιξ, τοῦ ὁποίου τὴν σύνταξιν διετάξαμεν ἤδη. Τὰ ἔθιμα ὅμως ὑπερισχύουν ὅπου ἐπικράτησαν</a:t>
            </a:r>
            <a:r>
              <a:rPr lang="el-GR" sz="2600" dirty="0">
                <a:solidFill>
                  <a:prstClr val="black"/>
                </a:solidFill>
                <a:latin typeface="Calibri" panose="020F0502020204030204"/>
              </a:rPr>
              <a:t>».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Όριζε δηλαδή ότι θα ισχύει το βυζαντινό Αστικό Δίκαιο μέχρι να συνταχθεί Αστικός Κώδικας.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Η επιτροπή υπό τον φον Μάουρερ είχε ξεκινήσει τις εργασίες για τη σύνταξη Αστικού Κώδικα, δεν πρόλαβε όμως να τελειώσει.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Το Διάταγμα ίσχυσε μέχρι την εισαγωγή του ΑΚ το 1940.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499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B304A-6FC4-46BB-ACF2-EB4F8E772B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88777"/>
            <a:ext cx="11452194" cy="1056443"/>
          </a:xfrm>
        </p:spPr>
        <p:txBody>
          <a:bodyPr>
            <a:normAutofit/>
          </a:bodyPr>
          <a:lstStyle/>
          <a:p>
            <a:pPr algn="ctr"/>
            <a:r>
              <a:rPr lang="el-GR" b="1" dirty="0"/>
              <a:t>Πώς έφτασε το Ρωμαϊκό Δίκαιο στον 20ό αιώνα;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7AD576-D70B-4AB0-A426-E1E6C2D3E1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06" y="1358283"/>
            <a:ext cx="11549848" cy="4818680"/>
          </a:xfrm>
        </p:spPr>
        <p:txBody>
          <a:bodyPr>
            <a:normAutofit/>
          </a:bodyPr>
          <a:lstStyle/>
          <a:p>
            <a:r>
              <a:rPr lang="el-GR" dirty="0"/>
              <a:t>Έργα </a:t>
            </a:r>
            <a:r>
              <a:rPr lang="el-GR" dirty="0">
                <a:solidFill>
                  <a:srgbClr val="C00000"/>
                </a:solidFill>
              </a:rPr>
              <a:t>Ρωμαίων νομικών </a:t>
            </a:r>
            <a:r>
              <a:rPr lang="el-GR" dirty="0"/>
              <a:t>(2</a:t>
            </a:r>
            <a:r>
              <a:rPr lang="el-GR" baseline="30000" dirty="0"/>
              <a:t>ος</a:t>
            </a:r>
            <a:r>
              <a:rPr lang="el-GR" dirty="0"/>
              <a:t> αι. π.Χ. – 3</a:t>
            </a:r>
            <a:r>
              <a:rPr lang="el-GR" baseline="30000" dirty="0"/>
              <a:t>ος</a:t>
            </a:r>
            <a:r>
              <a:rPr lang="el-GR" dirty="0"/>
              <a:t> αι. μ.Χ.) στα λατινικά</a:t>
            </a:r>
            <a:r>
              <a:rPr lang="el-GR" dirty="0">
                <a:sym typeface="Wingdings" panose="05000000000000000000" pitchFamily="2" charset="2"/>
              </a:rPr>
              <a:t></a:t>
            </a:r>
            <a:endParaRPr lang="el-GR" dirty="0"/>
          </a:p>
          <a:p>
            <a:pPr lvl="1"/>
            <a:r>
              <a:rPr lang="el-GR" sz="2800" i="1" dirty="0">
                <a:solidFill>
                  <a:srgbClr val="C00000"/>
                </a:solidFill>
              </a:rPr>
              <a:t>Πανδέκτης</a:t>
            </a:r>
            <a:r>
              <a:rPr lang="el-GR" sz="2800" dirty="0"/>
              <a:t> επί Ιουστινιανού (6</a:t>
            </a:r>
            <a:r>
              <a:rPr lang="el-GR" sz="2800" baseline="30000" dirty="0"/>
              <a:t>ος</a:t>
            </a:r>
            <a:r>
              <a:rPr lang="el-GR" sz="2800" dirty="0"/>
              <a:t> αι.) στα λατινικά </a:t>
            </a:r>
            <a:r>
              <a:rPr lang="el-GR" sz="2800" dirty="0">
                <a:sym typeface="Wingdings" panose="05000000000000000000" pitchFamily="2" charset="2"/>
              </a:rPr>
              <a:t></a:t>
            </a:r>
          </a:p>
          <a:p>
            <a:pPr lvl="2"/>
            <a:r>
              <a:rPr lang="el-GR" sz="2800" i="1" dirty="0">
                <a:solidFill>
                  <a:srgbClr val="0070C0"/>
                </a:solidFill>
                <a:sym typeface="Wingdings" panose="05000000000000000000" pitchFamily="2" charset="2"/>
              </a:rPr>
              <a:t>Βασιλικά</a:t>
            </a:r>
            <a:r>
              <a:rPr lang="el-GR" sz="2800" dirty="0">
                <a:sym typeface="Wingdings" panose="05000000000000000000" pitchFamily="2" charset="2"/>
              </a:rPr>
              <a:t> επί Λέοντος Στ’ (9</a:t>
            </a:r>
            <a:r>
              <a:rPr lang="el-GR" sz="2800" baseline="30000" dirty="0">
                <a:sym typeface="Wingdings" panose="05000000000000000000" pitchFamily="2" charset="2"/>
              </a:rPr>
              <a:t>ος</a:t>
            </a:r>
            <a:r>
              <a:rPr lang="el-GR" sz="2800" dirty="0">
                <a:sym typeface="Wingdings" panose="05000000000000000000" pitchFamily="2" charset="2"/>
              </a:rPr>
              <a:t> αι.) στα ελληνικά </a:t>
            </a:r>
          </a:p>
          <a:p>
            <a:pPr lvl="3"/>
            <a:r>
              <a:rPr lang="el-GR" sz="2800" i="1" dirty="0">
                <a:solidFill>
                  <a:srgbClr val="0070C0"/>
                </a:solidFill>
                <a:sym typeface="Wingdings" panose="05000000000000000000" pitchFamily="2" charset="2"/>
              </a:rPr>
              <a:t>Εξάβιβλος</a:t>
            </a:r>
            <a:r>
              <a:rPr lang="el-GR" sz="2800" dirty="0">
                <a:sym typeface="Wingdings" panose="05000000000000000000" pitchFamily="2" charset="2"/>
              </a:rPr>
              <a:t> του Αρμενόπουλου (14</a:t>
            </a:r>
            <a:r>
              <a:rPr lang="el-GR" sz="2800" baseline="30000" dirty="0">
                <a:sym typeface="Wingdings" panose="05000000000000000000" pitchFamily="2" charset="2"/>
              </a:rPr>
              <a:t>ος</a:t>
            </a:r>
            <a:r>
              <a:rPr lang="el-GR" sz="2800" dirty="0">
                <a:sym typeface="Wingdings" panose="05000000000000000000" pitchFamily="2" charset="2"/>
              </a:rPr>
              <a:t> αι.) </a:t>
            </a:r>
          </a:p>
          <a:p>
            <a:pPr lvl="4"/>
            <a:r>
              <a:rPr lang="el-GR" sz="2800" dirty="0">
                <a:sym typeface="Wingdings" panose="05000000000000000000" pitchFamily="2" charset="2"/>
              </a:rPr>
              <a:t>Αστικό Δίκαιο που ίσχυσε στο Ελληνικό κράτος μέχρι το 1940.</a:t>
            </a:r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17FBF2-F434-4028-9720-DFA0349CA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1628" y="4305670"/>
            <a:ext cx="5194242" cy="255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8468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4666-2F95-4FAD-9670-077D50284E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/>
              <a:t>Αλλά και μετά τον Αστικό Κώδικα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A32F3-C09F-47D2-A20A-75BF5923C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330" y="1600200"/>
            <a:ext cx="11421734" cy="4495800"/>
          </a:xfrm>
        </p:spPr>
        <p:txBody>
          <a:bodyPr/>
          <a:lstStyle/>
          <a:p>
            <a:r>
              <a:rPr lang="el-GR" dirty="0"/>
              <a:t>Ο </a:t>
            </a:r>
            <a:r>
              <a:rPr lang="el-GR" dirty="0">
                <a:solidFill>
                  <a:srgbClr val="C00000"/>
                </a:solidFill>
              </a:rPr>
              <a:t>Αστικός Κώδικας </a:t>
            </a:r>
            <a:r>
              <a:rPr lang="el-GR" dirty="0"/>
              <a:t>εισήχθη στη χώρα μας το 1940 </a:t>
            </a:r>
          </a:p>
          <a:p>
            <a:pPr marL="0" indent="0">
              <a:buNone/>
            </a:pPr>
            <a:r>
              <a:rPr lang="el-GR" dirty="0"/>
              <a:t>    και ουσιαστικά τέθηκε σε ισχύ το 1946.</a:t>
            </a:r>
          </a:p>
          <a:p>
            <a:pPr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</a:rPr>
              <a:t>Είχε ως πρότυπο τον γερμανικό Αστικό Κώδικα του 1900.</a:t>
            </a:r>
          </a:p>
          <a:p>
            <a:pPr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</a:rPr>
              <a:t>Ο γερμανικός Αστικός Κώδικας στηριζόταν στην </a:t>
            </a:r>
          </a:p>
          <a:p>
            <a:pPr marL="0" indent="0">
              <a:buClr>
                <a:srgbClr val="DD8047"/>
              </a:buClr>
              <a:buNone/>
            </a:pPr>
            <a:r>
              <a:rPr lang="el-GR" dirty="0">
                <a:solidFill>
                  <a:prstClr val="black"/>
                </a:solidFill>
              </a:rPr>
              <a:t>    επεξεργασία του </a:t>
            </a:r>
            <a:r>
              <a:rPr lang="el-GR" dirty="0">
                <a:solidFill>
                  <a:srgbClr val="0070C0"/>
                </a:solidFill>
              </a:rPr>
              <a:t>Πανδέκτη</a:t>
            </a:r>
            <a:r>
              <a:rPr lang="el-GR" dirty="0">
                <a:solidFill>
                  <a:prstClr val="black"/>
                </a:solidFill>
              </a:rPr>
              <a:t> του Ιουστινιανού.</a:t>
            </a:r>
          </a:p>
          <a:p>
            <a:pPr>
              <a:buClr>
                <a:srgbClr val="DD8047"/>
              </a:buClr>
            </a:pPr>
            <a:r>
              <a:rPr lang="el-GR" dirty="0">
                <a:solidFill>
                  <a:prstClr val="black"/>
                </a:solidFill>
              </a:rPr>
              <a:t>Έτσι το Ρωμαϊκό αστικό δίκαιο έφτασε στο σήμερα.</a:t>
            </a:r>
          </a:p>
          <a:p>
            <a:pPr marL="0" indent="0">
              <a:buNone/>
            </a:pPr>
            <a:endParaRPr lang="el-GR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3F6D974-ECE9-4771-929A-99E4A4DA6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8153" y="1836420"/>
            <a:ext cx="2910833" cy="4023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809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A6303A1-4CCC-49EC-8E2D-D47DA043275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015" r="383"/>
          <a:stretch/>
        </p:blipFill>
        <p:spPr>
          <a:xfrm>
            <a:off x="97655" y="4846320"/>
            <a:ext cx="3728392" cy="2011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E8A3F99-FCC1-41EB-B657-22F6D634B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33A075-63F2-47F9-9F80-3D5A8CE69D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91774" y="2011681"/>
            <a:ext cx="7634797" cy="40843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sz="4800" dirty="0">
                <a:solidFill>
                  <a:srgbClr val="7030A0"/>
                </a:solidFill>
              </a:rPr>
              <a:t>Ερωτήσεις και απαντήσεις</a:t>
            </a:r>
            <a:endParaRPr lang="en-US" sz="4800" dirty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en-US" sz="4800" dirty="0">
              <a:solidFill>
                <a:srgbClr val="7030A0"/>
              </a:solidFill>
            </a:endParaRPr>
          </a:p>
          <a:p>
            <a:pPr marL="0" indent="0">
              <a:buNone/>
            </a:pPr>
            <a:r>
              <a:rPr lang="el-GR" u="sng" dirty="0">
                <a:hlinkClick r:id="rId3"/>
              </a:rPr>
              <a:t>https://take.supersurvey.com/QC50ZSXSQ</a:t>
            </a:r>
            <a:endParaRPr lang="en-US" sz="4800" dirty="0">
              <a:solidFill>
                <a:srgbClr val="7030A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6EB866-8099-49B9-9387-31FE62EAF9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4505" y="306776"/>
            <a:ext cx="3304318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9273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60FDA-FFB2-466E-AD2B-8E0F069A8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Από που κατάγονται οι πολιτικοί μας θεσμοί;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2A4B-39F5-4DAD-9601-ADAB71E243F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204186" y="1600200"/>
            <a:ext cx="11987814" cy="5257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l-GR" sz="3200" dirty="0"/>
              <a:t>Κατάγονται και οι </a:t>
            </a:r>
            <a:r>
              <a:rPr lang="el-GR" sz="3200" dirty="0">
                <a:solidFill>
                  <a:srgbClr val="0070C0"/>
                </a:solidFill>
              </a:rPr>
              <a:t>πολιτικοί</a:t>
            </a:r>
            <a:r>
              <a:rPr lang="el-GR" sz="3200" dirty="0"/>
              <a:t> μας θεσμοί από τη Βυζαντινή και Ρωμαϊκή αυτοκρατορία;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Όχι! Το βυζαντινό πολίτευμα είναι απόλυτη μοναρχία.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Για να βρούμε την καταγωγή της </a:t>
            </a:r>
            <a:r>
              <a:rPr lang="el-GR" sz="3200" dirty="0">
                <a:solidFill>
                  <a:srgbClr val="C00000"/>
                </a:solidFill>
              </a:rPr>
              <a:t>δημοκρατίας</a:t>
            </a:r>
            <a:r>
              <a:rPr lang="el-GR" sz="3200" dirty="0"/>
              <a:t> και του </a:t>
            </a:r>
            <a:r>
              <a:rPr lang="el-GR" sz="3200" dirty="0">
                <a:solidFill>
                  <a:srgbClr val="C00000"/>
                </a:solidFill>
              </a:rPr>
              <a:t>κοινοβουλευτισμού</a:t>
            </a:r>
            <a:r>
              <a:rPr lang="el-GR" sz="3200" dirty="0"/>
              <a:t> θα πρέπει να πάμε ακόμη πιο πίσω στο χρόνο: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Στην </a:t>
            </a:r>
            <a:r>
              <a:rPr lang="el-GR" sz="3200" dirty="0">
                <a:solidFill>
                  <a:srgbClr val="C00000"/>
                </a:solidFill>
              </a:rPr>
              <a:t>αρχαία Ελλάδα</a:t>
            </a:r>
            <a:r>
              <a:rPr lang="el-GR" sz="3200" dirty="0"/>
              <a:t> και στην </a:t>
            </a:r>
            <a:r>
              <a:rPr lang="el-GR" sz="3200" dirty="0">
                <a:solidFill>
                  <a:srgbClr val="C00000"/>
                </a:solidFill>
              </a:rPr>
              <a:t>αρχαία Ρώμη</a:t>
            </a:r>
            <a:r>
              <a:rPr lang="el-GR" sz="3200" dirty="0"/>
              <a:t>.</a:t>
            </a:r>
            <a:endParaRPr lang="en-US" sz="3200" dirty="0"/>
          </a:p>
          <a:p>
            <a:pPr>
              <a:spcBef>
                <a:spcPts val="0"/>
              </a:spcBef>
            </a:pPr>
            <a:r>
              <a:rPr lang="el-GR" sz="3200" dirty="0"/>
              <a:t>Η έννοια της </a:t>
            </a:r>
            <a:r>
              <a:rPr lang="el-GR" sz="3200" dirty="0">
                <a:solidFill>
                  <a:srgbClr val="0070C0"/>
                </a:solidFill>
              </a:rPr>
              <a:t>πολιτικής</a:t>
            </a:r>
            <a:r>
              <a:rPr lang="el-GR" sz="3200" dirty="0"/>
              <a:t> δημιουργήθηκε στην</a:t>
            </a:r>
            <a:endParaRPr lang="en-US" sz="3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   </a:t>
            </a:r>
            <a:r>
              <a:rPr lang="el-GR" sz="3200" dirty="0"/>
              <a:t>Ελλάδα με τη γένεση των </a:t>
            </a:r>
            <a:r>
              <a:rPr lang="el-GR" sz="3200" dirty="0">
                <a:solidFill>
                  <a:srgbClr val="0070C0"/>
                </a:solidFill>
              </a:rPr>
              <a:t>πόλεων</a:t>
            </a:r>
            <a:r>
              <a:rPr lang="el-GR" sz="3200" dirty="0"/>
              <a:t>.</a:t>
            </a:r>
          </a:p>
          <a:p>
            <a:pPr>
              <a:spcBef>
                <a:spcPts val="0"/>
              </a:spcBef>
            </a:pPr>
            <a:r>
              <a:rPr lang="el-GR" sz="3200" dirty="0"/>
              <a:t>Οι σύγχρονοι πολιτικοί θεσμοί προέρχονται </a:t>
            </a:r>
            <a:endParaRPr lang="en-US" sz="3200" dirty="0"/>
          </a:p>
          <a:p>
            <a:pPr marL="0" indent="0">
              <a:spcBef>
                <a:spcPts val="0"/>
              </a:spcBef>
              <a:buNone/>
            </a:pPr>
            <a:r>
              <a:rPr lang="en-US" sz="3200" dirty="0"/>
              <a:t>   </a:t>
            </a:r>
            <a:r>
              <a:rPr lang="el-GR" sz="3200" dirty="0"/>
              <a:t>από την ελληνορωμαϊκή αρχαιότητα.</a:t>
            </a:r>
            <a:endParaRPr lang="en-US" sz="3200" dirty="0"/>
          </a:p>
          <a:p>
            <a:endParaRPr lang="el-GR" sz="3200" dirty="0"/>
          </a:p>
          <a:p>
            <a:endParaRPr lang="el-GR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DFE9FA-6EF0-4CD2-B8EA-1BCA333508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5256" y="4229100"/>
            <a:ext cx="3682303" cy="256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7107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07EEB-C2FF-4D42-ABC1-8A3BE82B7E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Ιστορία του ελληνικού Δικαίου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4E68B-F0C4-4379-97E5-B6D2CAE8A44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816864" y="1929532"/>
            <a:ext cx="10871200" cy="4166468"/>
          </a:xfrm>
        </p:spPr>
        <p:txBody>
          <a:bodyPr/>
          <a:lstStyle/>
          <a:p>
            <a:r>
              <a:rPr lang="el-GR" sz="3200" dirty="0">
                <a:solidFill>
                  <a:srgbClr val="0070C0"/>
                </a:solidFill>
              </a:rPr>
              <a:t>Η Ιστορία του Ελληνικού Δικαίου είναι η διαχρονική εξέταση των δικαιικών και πολιτικών θεσμών που ίσχυσαν στον ευρύτερο ελλαδικό χώρο, από την αρχαιότητα (πρώτες γραπτές μαρτυρίες) μέχρι τη νεότερη εποχή.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01F50C-38FF-414B-85B0-8219CE51D5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654" y="4611772"/>
            <a:ext cx="3177787" cy="21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665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8282" y="228600"/>
            <a:ext cx="8929718" cy="990600"/>
          </a:xfrm>
        </p:spPr>
        <p:txBody>
          <a:bodyPr>
            <a:normAutofit fontScale="90000"/>
          </a:bodyPr>
          <a:lstStyle/>
          <a:p>
            <a:r>
              <a:rPr lang="el-GR" dirty="0"/>
              <a:t>Εύρος της Ιστορίας του Ελληνικού Δικαίου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600200"/>
            <a:ext cx="10014012" cy="52578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00B0F0"/>
                </a:solidFill>
              </a:rPr>
              <a:t>Χρονικά:</a:t>
            </a:r>
          </a:p>
          <a:p>
            <a:pPr>
              <a:buNone/>
            </a:pPr>
            <a:r>
              <a:rPr lang="el-GR" dirty="0"/>
              <a:t>   Καλύπτει χρονική περίοδο σχεδόν τριών χιλιετηρίδων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>
                <a:solidFill>
                  <a:srgbClr val="00B0F0"/>
                </a:solidFill>
              </a:rPr>
              <a:t>Χωρικά:</a:t>
            </a:r>
          </a:p>
          <a:p>
            <a:pPr>
              <a:buNone/>
            </a:pPr>
            <a:r>
              <a:rPr lang="el-GR" dirty="0"/>
              <a:t>   Καλύπτει τεράστια έκταση, λόγω της μεγάλης εξάπλωσης των ελληνικών πληθυσμών σε πολλές ιστορικές περιόδους</a:t>
            </a:r>
            <a:r>
              <a:rPr lang="en-US" dirty="0"/>
              <a:t>.</a:t>
            </a:r>
            <a:endParaRPr lang="el-GR" dirty="0"/>
          </a:p>
          <a:p>
            <a:r>
              <a:rPr lang="el-GR" dirty="0">
                <a:solidFill>
                  <a:srgbClr val="00B0F0"/>
                </a:solidFill>
              </a:rPr>
              <a:t>Ως προς το αντικείμενο:</a:t>
            </a:r>
          </a:p>
          <a:p>
            <a:pPr marL="0" indent="0">
              <a:buNone/>
            </a:pPr>
            <a:r>
              <a:rPr lang="el-GR" dirty="0"/>
              <a:t>    Εξετάζει όλα τα γνωστικά πεδία του δικαίου: </a:t>
            </a:r>
            <a:endParaRPr lang="el-GR" dirty="0">
              <a:solidFill>
                <a:srgbClr val="00B0F0"/>
              </a:solidFill>
            </a:endParaRPr>
          </a:p>
          <a:p>
            <a:pPr lvl="1"/>
            <a:r>
              <a:rPr lang="el-GR" dirty="0"/>
              <a:t>ιδιωτικό δίκαιο</a:t>
            </a:r>
          </a:p>
          <a:p>
            <a:pPr lvl="1"/>
            <a:r>
              <a:rPr lang="el-GR" dirty="0"/>
              <a:t>δημόσιο δίκαιο</a:t>
            </a:r>
          </a:p>
          <a:p>
            <a:pPr lvl="1"/>
            <a:r>
              <a:rPr lang="el-GR" dirty="0"/>
              <a:t>διεθνές δίκαιο.</a:t>
            </a:r>
            <a:endParaRPr lang="el-GR" dirty="0">
              <a:solidFill>
                <a:srgbClr val="00B0F0"/>
              </a:solidFill>
            </a:endParaRPr>
          </a:p>
          <a:p>
            <a:pPr lvl="1"/>
            <a:endParaRPr lang="el-GR" dirty="0">
              <a:solidFill>
                <a:srgbClr val="00B0F0"/>
              </a:solidFill>
            </a:endParaRPr>
          </a:p>
          <a:p>
            <a:pPr marL="0" indent="0"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53831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09072F-E187-409B-97BD-13FF1E5E0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31709" y="3291840"/>
            <a:ext cx="5560291" cy="356616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6648" y="0"/>
            <a:ext cx="8153400" cy="1278384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Ποια είναι τα χρονικά όρια </a:t>
            </a:r>
            <a:br>
              <a:rPr lang="el-GR" dirty="0"/>
            </a:br>
            <a:r>
              <a:rPr lang="el-GR" dirty="0"/>
              <a:t>της Ιστορίας του Ελληνικού Δικαίου;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06027" y="1847850"/>
            <a:ext cx="11685973" cy="4533478"/>
          </a:xfrm>
        </p:spPr>
        <p:txBody>
          <a:bodyPr>
            <a:normAutofit/>
          </a:bodyPr>
          <a:lstStyle/>
          <a:p>
            <a:r>
              <a:rPr lang="el-GR" dirty="0"/>
              <a:t>Από πότε αρχίζει; </a:t>
            </a:r>
            <a:endParaRPr lang="en-US" dirty="0"/>
          </a:p>
          <a:p>
            <a:pPr marL="0" indent="0">
              <a:buNone/>
            </a:pPr>
            <a:r>
              <a:rPr lang="el-GR" dirty="0"/>
              <a:t>   Από τότε που σώζονται γραπτές μαρτυρίες, δηλαδή από τον </a:t>
            </a:r>
            <a:r>
              <a:rPr lang="el-GR" dirty="0">
                <a:solidFill>
                  <a:srgbClr val="C00000"/>
                </a:solidFill>
              </a:rPr>
              <a:t>8</a:t>
            </a:r>
            <a:r>
              <a:rPr lang="el-GR" baseline="30000" dirty="0">
                <a:solidFill>
                  <a:srgbClr val="C00000"/>
                </a:solidFill>
              </a:rPr>
              <a:t>ο</a:t>
            </a:r>
            <a:r>
              <a:rPr lang="el-GR" dirty="0">
                <a:solidFill>
                  <a:srgbClr val="C00000"/>
                </a:solidFill>
              </a:rPr>
              <a:t> αιώνα π.Χ</a:t>
            </a:r>
            <a:r>
              <a:rPr lang="el-GR" dirty="0"/>
              <a:t>.</a:t>
            </a:r>
            <a:endParaRPr lang="en-US" dirty="0"/>
          </a:p>
          <a:p>
            <a:r>
              <a:rPr lang="el-GR" dirty="0"/>
              <a:t>Πότε τελειώνει; </a:t>
            </a:r>
          </a:p>
          <a:p>
            <a:pPr marL="0" indent="0">
              <a:buNone/>
            </a:pPr>
            <a:r>
              <a:rPr lang="el-GR" dirty="0"/>
              <a:t>    Ποτέ! </a:t>
            </a:r>
          </a:p>
          <a:p>
            <a:pPr marL="0" indent="0">
              <a:buNone/>
            </a:pPr>
            <a:r>
              <a:rPr lang="el-GR" dirty="0"/>
              <a:t>  Ουσιαστικά, μέχρι τον τελευταίο νόμο </a:t>
            </a:r>
          </a:p>
          <a:p>
            <a:pPr marL="0" indent="0">
              <a:buNone/>
            </a:pPr>
            <a:r>
              <a:rPr lang="el-GR" dirty="0"/>
              <a:t>  που έπαψε να ισχύει.</a:t>
            </a:r>
          </a:p>
        </p:txBody>
      </p:sp>
    </p:spTree>
    <p:extLst>
      <p:ext uri="{BB962C8B-B14F-4D97-AF65-F5344CB8AC3E}">
        <p14:creationId xmlns:p14="http://schemas.microsoft.com/office/powerpoint/2010/main" val="23270264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12233-2D36-453E-A65F-43F1FD851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202"/>
                    </a14:imgEffect>
                    <a14:imgEffect>
                      <a14:saturation sat="2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227343" cy="694944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15411" y="106532"/>
            <a:ext cx="10247790" cy="4563122"/>
          </a:xfrm>
        </p:spPr>
        <p:txBody>
          <a:bodyPr>
            <a:normAutofit/>
          </a:bodyPr>
          <a:lstStyle/>
          <a:p>
            <a:br>
              <a:rPr lang="el-GR" sz="5400" b="1" dirty="0"/>
            </a:br>
            <a:r>
              <a:rPr lang="el-GR" sz="5400" b="1" dirty="0"/>
              <a:t>Το χωρικό πλαίσιο </a:t>
            </a:r>
            <a:br>
              <a:rPr lang="el-GR" sz="4000" b="1" dirty="0"/>
            </a:br>
            <a:br>
              <a:rPr lang="el-GR" sz="4000" b="1" dirty="0"/>
            </a:br>
            <a:br>
              <a:rPr lang="el-GR" sz="4000" b="1" dirty="0"/>
            </a:br>
            <a:br>
              <a:rPr lang="el-GR" sz="4000" b="1" dirty="0"/>
            </a:br>
            <a:br>
              <a:rPr lang="el-GR" dirty="0"/>
            </a:br>
            <a:endParaRPr lang="el-GR" sz="2800" dirty="0">
              <a:solidFill>
                <a:srgbClr val="00206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194560"/>
          </a:xfrm>
        </p:spPr>
        <p:txBody>
          <a:bodyPr>
            <a:normAutofit/>
          </a:bodyPr>
          <a:lstStyle/>
          <a:p>
            <a:endParaRPr lang="el-GR" dirty="0">
              <a:solidFill>
                <a:srgbClr val="F7B615"/>
              </a:solidFill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1370088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228600"/>
            <a:ext cx="12191999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Υπάρχει συνέχεια στην εξέλιξη του Ελληνικού Δικαίου;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12192000" cy="52578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 δίκαιο στον ελλαδικό χώρο δεν εξελίχθηκε σε απομόνωση.</a:t>
            </a:r>
          </a:p>
          <a:p>
            <a:r>
              <a:rPr lang="el-GR" dirty="0"/>
              <a:t>Οι κατακτήσεις των ελληνικών περιοχών είχαν ως αποτέλεσμα τη βίαιη επιβολή ξένων δικαιικών συστημάτων. </a:t>
            </a:r>
          </a:p>
          <a:p>
            <a:r>
              <a:rPr lang="el-GR" dirty="0"/>
              <a:t>Έτσι, για μεγάλες περιόδους το ελληνικό δίκαιο βρέθηκε σε συνύπαρξη με άλλα δίκαια (Ρωμαϊκό, Οθωμανικό).</a:t>
            </a:r>
          </a:p>
          <a:p>
            <a:r>
              <a:rPr lang="el-GR" dirty="0"/>
              <a:t>Το σημαντικότερο από τα δίκαια με τα οποία «συμβίωσε» είναι το Ρωμαϊκό Δίκαιο.</a:t>
            </a:r>
          </a:p>
          <a:p>
            <a:r>
              <a:rPr lang="el-GR" dirty="0"/>
              <a:t>Σε τέτοιες συνθήκες μπορεί να υπάρξει επιρροή του ενός συστήματος στο άλλο, με την υιοθέτηση θεσμών.</a:t>
            </a:r>
          </a:p>
          <a:p>
            <a:r>
              <a:rPr lang="el-GR" dirty="0"/>
              <a:t>Αυτό συνέβη μεταξύ Ελληνικού και Ρωμαϊκού δικαίου, όχι όμως μεταξύ Ελληνικού και Οθωμανικού.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882369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287"/>
            <a:ext cx="12192000" cy="1094913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Ποια είναι η σχέση του Ελληνικού με το Ρωμαϊκό Δίκαιο;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76038" y="1600200"/>
            <a:ext cx="8930937" cy="4495800"/>
          </a:xfrm>
        </p:spPr>
        <p:txBody>
          <a:bodyPr>
            <a:normAutofit/>
          </a:bodyPr>
          <a:lstStyle/>
          <a:p>
            <a:r>
              <a:rPr lang="el-GR" dirty="0">
                <a:solidFill>
                  <a:srgbClr val="C00000"/>
                </a:solidFill>
              </a:rPr>
              <a:t>Περίπλοκη!</a:t>
            </a:r>
          </a:p>
          <a:p>
            <a:r>
              <a:rPr lang="el-GR" dirty="0"/>
              <a:t>Από τη μια πλευρά, το Ρωμαϊκό Δίκαιο διαμορφώθηκε υπό την επιρροή της ελληνικής φιλοσοφίας και ρητορικής. </a:t>
            </a:r>
            <a:endParaRPr lang="en-US" dirty="0"/>
          </a:p>
          <a:p>
            <a:r>
              <a:rPr lang="el-GR" dirty="0"/>
              <a:t>Από την άλλη, η εφαρμογή του Ρωμαϊκού Δικαίου επιβλήθηκε στην Ελλάδα επί πολλούς αιώνες.</a:t>
            </a:r>
          </a:p>
          <a:p>
            <a:endParaRPr lang="el-GR" dirty="0"/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681315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4287"/>
            <a:ext cx="12192000" cy="1094913"/>
          </a:xfrm>
        </p:spPr>
        <p:txBody>
          <a:bodyPr>
            <a:normAutofit/>
          </a:bodyPr>
          <a:lstStyle/>
          <a:p>
            <a:pPr algn="ctr"/>
            <a:r>
              <a:rPr lang="el-GR" dirty="0"/>
              <a:t>Η επιβολή του Ρωμαϊκού Δικαίου στην Ελλάδα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12192000" cy="4495800"/>
          </a:xfrm>
        </p:spPr>
        <p:txBody>
          <a:bodyPr>
            <a:normAutofit lnSpcReduction="10000"/>
          </a:bodyPr>
          <a:lstStyle/>
          <a:p>
            <a:r>
              <a:rPr lang="el-GR" dirty="0"/>
              <a:t>Το ρωμαϊκό </a:t>
            </a:r>
            <a:r>
              <a:rPr lang="el-GR" dirty="0">
                <a:solidFill>
                  <a:srgbClr val="0070C0"/>
                </a:solidFill>
              </a:rPr>
              <a:t>Δημόσιο Δίκαιο </a:t>
            </a:r>
            <a:r>
              <a:rPr lang="el-GR" dirty="0"/>
              <a:t>επιβλήθηκε στις ελληνικές περιοχές με τη ρωμαϊκή κατάκτηση των ελληνικών περιοχών </a:t>
            </a:r>
          </a:p>
          <a:p>
            <a:pPr lvl="1"/>
            <a:r>
              <a:rPr lang="el-GR" dirty="0"/>
              <a:t>από το </a:t>
            </a:r>
            <a:r>
              <a:rPr lang="el-GR" dirty="0">
                <a:solidFill>
                  <a:srgbClr val="C00000"/>
                </a:solidFill>
              </a:rPr>
              <a:t>168 π.Χ.</a:t>
            </a:r>
            <a:r>
              <a:rPr lang="el-GR" dirty="0"/>
              <a:t> και μετά.</a:t>
            </a:r>
          </a:p>
          <a:p>
            <a:r>
              <a:rPr lang="el-GR" dirty="0"/>
              <a:t>Το ρωμαϊκό </a:t>
            </a:r>
            <a:r>
              <a:rPr lang="el-GR" dirty="0">
                <a:solidFill>
                  <a:srgbClr val="0070C0"/>
                </a:solidFill>
              </a:rPr>
              <a:t>Ιδιωτικό Δίκαιο </a:t>
            </a:r>
            <a:r>
              <a:rPr lang="el-GR" dirty="0"/>
              <a:t>επιβλήθηκε στις κατακτημένες περιοχές πολύ αργότερα, με το διάταγμα του Καρακάλλα </a:t>
            </a:r>
          </a:p>
          <a:p>
            <a:pPr lvl="1"/>
            <a:r>
              <a:rPr lang="el-GR" dirty="0"/>
              <a:t>το </a:t>
            </a:r>
            <a:r>
              <a:rPr lang="el-GR" dirty="0">
                <a:solidFill>
                  <a:srgbClr val="C00000"/>
                </a:solidFill>
              </a:rPr>
              <a:t>212 μ.Χ. </a:t>
            </a:r>
          </a:p>
          <a:p>
            <a:r>
              <a:rPr lang="el-GR" dirty="0"/>
              <a:t>Το ρωμαϊκό δίκαιο εξακολούθησε να εφαρμόζεται στον ελλαδικό χώρο σε όλη τη διάρκεια της </a:t>
            </a:r>
            <a:r>
              <a:rPr lang="el-GR" dirty="0">
                <a:solidFill>
                  <a:srgbClr val="0070C0"/>
                </a:solidFill>
              </a:rPr>
              <a:t>βυζαντινής</a:t>
            </a:r>
            <a:r>
              <a:rPr lang="el-GR" dirty="0"/>
              <a:t> περιόδου.</a:t>
            </a:r>
          </a:p>
          <a:p>
            <a:r>
              <a:rPr lang="el-GR" dirty="0"/>
              <a:t>Ωστόσο, πολλοί ελληνικοί θεσμοί επιβίωσαν ως </a:t>
            </a:r>
            <a:r>
              <a:rPr lang="el-GR" dirty="0">
                <a:solidFill>
                  <a:srgbClr val="0070C0"/>
                </a:solidFill>
              </a:rPr>
              <a:t>έθιμα</a:t>
            </a:r>
            <a:r>
              <a:rPr lang="el-GR" dirty="0"/>
              <a:t> για πολλούς αιώνες μετά τη ρωμαϊκή κατάκτηση.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42075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3891F-62A3-4AFE-82D2-23115E0CE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Η επίδραση της Ελληνικής σκέψης στο Ρωμαϊκό δίκαιο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4E591B-9899-4918-8C17-63D9D54AFE2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-1" y="1526959"/>
            <a:ext cx="12191999" cy="5331041"/>
          </a:xfrm>
        </p:spPr>
        <p:txBody>
          <a:bodyPr>
            <a:normAutofit fontScale="77500" lnSpcReduction="20000"/>
          </a:bodyPr>
          <a:lstStyle/>
          <a:p>
            <a:r>
              <a:rPr lang="el-GR" dirty="0"/>
              <a:t>Σύμφωνα με τη ρωμαϊκή παράδοση, ο πρώτος γραπτός νόμος της Ρώμης, ο Δωδεκάδελτος Νόμος (450 π.Χ.), δημιουργήθηκε</a:t>
            </a:r>
            <a:r>
              <a:rPr lang="en-US" dirty="0"/>
              <a:t> </a:t>
            </a:r>
            <a:r>
              <a:rPr lang="el-GR" dirty="0"/>
              <a:t>με την επίδραση των ελληνικών νομοθεσιών, ιδίως του Σόλωνα (594 π.Χ.).</a:t>
            </a:r>
          </a:p>
          <a:p>
            <a:pPr lvl="1"/>
            <a:r>
              <a:rPr lang="el-GR" sz="2700" dirty="0"/>
              <a:t>Πιθανώς οι Ρωμαίοι υιοθέτησαν γραπτούς νόμους επηρεασμένοι από τους Έλληνες, που τους χρησιμοποιούσαν από αιώνες πριν.</a:t>
            </a:r>
          </a:p>
          <a:p>
            <a:pPr lvl="1"/>
            <a:r>
              <a:rPr lang="el-GR" sz="2700" dirty="0"/>
              <a:t>Όμως, το περιεχόμενο του ρωμαϊκού Δωδεκάδελτου είναι πολύ αρχαϊκό σε σχέση με τις εξελιγμένες ελληνικές νομοθεσίες της εποχής (5</a:t>
            </a:r>
            <a:r>
              <a:rPr lang="el-GR" sz="2700" baseline="30000" dirty="0"/>
              <a:t>ος</a:t>
            </a:r>
            <a:r>
              <a:rPr lang="el-GR" sz="2700" dirty="0"/>
              <a:t> αιώνας π.Χ.).</a:t>
            </a:r>
          </a:p>
          <a:p>
            <a:r>
              <a:rPr lang="el-GR" dirty="0"/>
              <a:t>Με την επαφή των δύο λαών αργότερα, υπήρξε διείσδυση ελληνικών δικαιικών πρακτικών στο Ρωμαϊκό δίκαιο, περιορισμένη όμως, ιδίως στο Δίκαιο των συναλλαγών. </a:t>
            </a:r>
          </a:p>
          <a:p>
            <a:r>
              <a:rPr lang="el-GR" sz="3000" dirty="0"/>
              <a:t>Η σημαντικότερη επίδραση στο Ρωμαϊκό δίκαιο οφείλεται στην ελληνική </a:t>
            </a:r>
            <a:r>
              <a:rPr lang="el-GR" sz="3000" dirty="0">
                <a:solidFill>
                  <a:srgbClr val="0070C0"/>
                </a:solidFill>
              </a:rPr>
              <a:t>Φιλοσοφία</a:t>
            </a:r>
            <a:r>
              <a:rPr lang="el-GR" sz="3000" dirty="0"/>
              <a:t> και </a:t>
            </a:r>
            <a:r>
              <a:rPr lang="el-GR" sz="3000" dirty="0">
                <a:solidFill>
                  <a:srgbClr val="0070C0"/>
                </a:solidFill>
              </a:rPr>
              <a:t>Ρητορική</a:t>
            </a:r>
            <a:r>
              <a:rPr lang="el-GR" sz="3000" dirty="0"/>
              <a:t>.</a:t>
            </a:r>
          </a:p>
          <a:p>
            <a:r>
              <a:rPr lang="el-GR" sz="3000" dirty="0"/>
              <a:t>Οι πρώτοι Ρωμαίοι νομικοί στηρίχθηκαν στην ελληνική επιστημονική σκέψη και μεθοδολογία για να διαμορφώσουν τη ρωμαϊκή νομική επιστήμη.</a:t>
            </a:r>
            <a:endParaRPr lang="en-US" sz="3000" dirty="0"/>
          </a:p>
          <a:p>
            <a:pPr lvl="1"/>
            <a:r>
              <a:rPr lang="el-GR" sz="2700" dirty="0">
                <a:cs typeface="Calibri" panose="020F0502020204030204" pitchFamily="34" charset="0"/>
              </a:rPr>
              <a:t>Οράτιος: «</a:t>
            </a:r>
            <a:r>
              <a:rPr lang="el-GR" sz="2700" i="1" dirty="0">
                <a:cs typeface="Calibri" panose="020F0502020204030204" pitchFamily="34" charset="0"/>
              </a:rPr>
              <a:t>Η κατακτημένη Ελλάδα κατέκτησε τον άγριο νικητή και έφερε τις τέχνες στο αγροτικό Λάτιο</a:t>
            </a:r>
            <a:r>
              <a:rPr lang="el-GR" sz="2700" dirty="0">
                <a:cs typeface="Calibri" panose="020F0502020204030204" pitchFamily="34" charset="0"/>
              </a:rPr>
              <a:t>» (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Graecia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capta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ferum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victorem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cepit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et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artes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intulit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agresti</a:t>
            </a:r>
            <a:r>
              <a:rPr lang="en-US" sz="27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latin typeface="Calibri" panose="020F0502020204030204" pitchFamily="34" charset="0"/>
                <a:cs typeface="Calibri" panose="020F0502020204030204" pitchFamily="34" charset="0"/>
              </a:rPr>
              <a:t>Lati</a:t>
            </a:r>
            <a:r>
              <a:rPr lang="el-GR" sz="2700" dirty="0">
                <a:latin typeface="Calibri" panose="020F0502020204030204" pitchFamily="34" charset="0"/>
                <a:cs typeface="Calibri" panose="020F0502020204030204" pitchFamily="34" charset="0"/>
              </a:rPr>
              <a:t>ο).</a:t>
            </a:r>
          </a:p>
          <a:p>
            <a:pPr lvl="1"/>
            <a:r>
              <a:rPr lang="el-GR" sz="2700" dirty="0">
                <a:latin typeface="Calibri" panose="020F0502020204030204" pitchFamily="34" charset="0"/>
                <a:cs typeface="Calibri" panose="020F0502020204030204" pitchFamily="34" charset="0"/>
              </a:rPr>
              <a:t>Πολλοί σημαντικοί Έλληνες αιχμάλωτοι στη Ρώμη δίδαξαν σε φιλοσοφικούς κύκλους (π.χ. Πολύβιος).</a:t>
            </a:r>
          </a:p>
          <a:p>
            <a:pPr lvl="1"/>
            <a:r>
              <a:rPr lang="el-GR" sz="2700" dirty="0">
                <a:latin typeface="Calibri" panose="020F0502020204030204" pitchFamily="34" charset="0"/>
                <a:cs typeface="Calibri" panose="020F0502020204030204" pitchFamily="34" charset="0"/>
              </a:rPr>
              <a:t>Σπουδαίοι Ρωμαίοι νομομαθείς, πολιτικοί και δικηγόροι μαθήτευσαν στις ελληνικές φιλοσοφικές και ρητορικές σχολές.</a:t>
            </a:r>
          </a:p>
        </p:txBody>
      </p:sp>
    </p:spTree>
    <p:extLst>
      <p:ext uri="{BB962C8B-B14F-4D97-AF65-F5344CB8AC3E}">
        <p14:creationId xmlns:p14="http://schemas.microsoft.com/office/powerpoint/2010/main" val="1317534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dirty="0"/>
              <a:t>Η κωδικοποίηση του Ιουστινιανού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1717" y="1550894"/>
            <a:ext cx="12057529" cy="5164254"/>
          </a:xfrm>
        </p:spPr>
        <p:txBody>
          <a:bodyPr>
            <a:normAutofit fontScale="92500" lnSpcReduction="10000"/>
          </a:bodyPr>
          <a:lstStyle/>
          <a:p>
            <a:r>
              <a:rPr lang="el-GR" dirty="0"/>
              <a:t>Τον 6</a:t>
            </a:r>
            <a:r>
              <a:rPr lang="el-GR" baseline="30000" dirty="0"/>
              <a:t>ο</a:t>
            </a:r>
            <a:r>
              <a:rPr lang="el-GR" dirty="0"/>
              <a:t> αι. ο Ιουστινιανός αναλαμβάνει το τεράστιο έργο της κωδικοποίησης των πηγών του δικαίου (αυτοκρατορικών διατάξεων - έργου των νομικών).</a:t>
            </a:r>
          </a:p>
          <a:p>
            <a:r>
              <a:rPr lang="el-GR" dirty="0"/>
              <a:t>Διορίζει επιτροπή νομικών με επικεφαλής τον Τριβωνιανό</a:t>
            </a:r>
          </a:p>
          <a:p>
            <a:r>
              <a:rPr lang="el-GR" dirty="0"/>
              <a:t>Μετά από μακρά επεξεργασία, προκύπτει η κωδικοποίηση (</a:t>
            </a:r>
            <a:r>
              <a:rPr lang="en-US" b="1" i="1" dirty="0">
                <a:latin typeface="Calibri" pitchFamily="34" charset="0"/>
              </a:rPr>
              <a:t>Corpus </a:t>
            </a:r>
            <a:r>
              <a:rPr lang="en-US" b="1" i="1" dirty="0" err="1">
                <a:latin typeface="Calibri" pitchFamily="34" charset="0"/>
              </a:rPr>
              <a:t>Iuris</a:t>
            </a:r>
            <a:r>
              <a:rPr lang="en-US" b="1" i="1" dirty="0">
                <a:latin typeface="Calibri" pitchFamily="34" charset="0"/>
              </a:rPr>
              <a:t> </a:t>
            </a:r>
            <a:r>
              <a:rPr lang="en-US" b="1" i="1" dirty="0" err="1">
                <a:latin typeface="Calibri" pitchFamily="34" charset="0"/>
              </a:rPr>
              <a:t>Civilis</a:t>
            </a:r>
            <a:r>
              <a:rPr lang="el-GR" dirty="0">
                <a:latin typeface="Calibri" pitchFamily="34" charset="0"/>
              </a:rPr>
              <a:t>) που</a:t>
            </a:r>
            <a:r>
              <a:rPr lang="el-GR" b="1" i="1" dirty="0">
                <a:latin typeface="Calibri" pitchFamily="34" charset="0"/>
              </a:rPr>
              <a:t> </a:t>
            </a:r>
            <a:r>
              <a:rPr lang="el-GR" dirty="0"/>
              <a:t>αποτελείται από 4 έργα:</a:t>
            </a:r>
            <a:endParaRPr lang="en-US" i="1" dirty="0"/>
          </a:p>
          <a:p>
            <a:pPr lvl="1"/>
            <a:r>
              <a:rPr lang="el-GR" dirty="0">
                <a:solidFill>
                  <a:srgbClr val="0070C0"/>
                </a:solidFill>
              </a:rPr>
              <a:t>Πανδέκτης</a:t>
            </a:r>
            <a:r>
              <a:rPr lang="el-GR" dirty="0"/>
              <a:t> (</a:t>
            </a:r>
            <a:r>
              <a:rPr lang="en-US" i="1" dirty="0"/>
              <a:t>Digesta</a:t>
            </a:r>
            <a:r>
              <a:rPr lang="el-GR" i="1" dirty="0"/>
              <a:t>)</a:t>
            </a:r>
          </a:p>
          <a:p>
            <a:pPr lvl="2"/>
            <a:r>
              <a:rPr lang="el-GR" dirty="0"/>
              <a:t>Περιλαμβάνει έργα Ρωμαίων νομικών.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Κώδικας</a:t>
            </a:r>
            <a:r>
              <a:rPr lang="el-GR" dirty="0"/>
              <a:t> (</a:t>
            </a:r>
            <a:r>
              <a:rPr lang="en-US" i="1" dirty="0"/>
              <a:t>Codex</a:t>
            </a:r>
            <a:r>
              <a:rPr lang="en-US" dirty="0"/>
              <a:t>)</a:t>
            </a:r>
            <a:r>
              <a:rPr lang="el-GR" dirty="0"/>
              <a:t> </a:t>
            </a:r>
          </a:p>
          <a:p>
            <a:pPr lvl="2"/>
            <a:r>
              <a:rPr lang="el-GR" dirty="0"/>
              <a:t>Περιλαμβάνει </a:t>
            </a:r>
            <a:r>
              <a:rPr lang="el-GR" i="1" dirty="0"/>
              <a:t>ν</a:t>
            </a:r>
            <a:r>
              <a:rPr lang="el-GR" dirty="0"/>
              <a:t>ομοθετικές διατάξεις Ρωμαίων αυτοκρατόρων.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Εισηγήσεις</a:t>
            </a:r>
            <a:r>
              <a:rPr lang="el-GR" dirty="0"/>
              <a:t> </a:t>
            </a:r>
            <a:r>
              <a:rPr lang="en-US" i="1" dirty="0"/>
              <a:t>(</a:t>
            </a:r>
            <a:r>
              <a:rPr lang="en-US" i="1" dirty="0" err="1"/>
              <a:t>Institutiones</a:t>
            </a:r>
            <a:r>
              <a:rPr lang="en-US" dirty="0"/>
              <a:t>)</a:t>
            </a:r>
            <a:r>
              <a:rPr lang="el-GR" dirty="0"/>
              <a:t> </a:t>
            </a:r>
          </a:p>
          <a:p>
            <a:pPr lvl="2"/>
            <a:r>
              <a:rPr lang="el-GR" dirty="0"/>
              <a:t>Αποτελεί διδακτικό </a:t>
            </a:r>
            <a:r>
              <a:rPr lang="el-GR" i="1" dirty="0"/>
              <a:t>ε</a:t>
            </a:r>
            <a:r>
              <a:rPr lang="el-GR" dirty="0"/>
              <a:t>γχειρίδιο με ισχύ νόμου.</a:t>
            </a:r>
          </a:p>
          <a:p>
            <a:pPr lvl="1"/>
            <a:r>
              <a:rPr lang="el-GR" dirty="0">
                <a:solidFill>
                  <a:srgbClr val="0070C0"/>
                </a:solidFill>
              </a:rPr>
              <a:t>Νεαρές</a:t>
            </a:r>
            <a:r>
              <a:rPr lang="el-GR" i="1" dirty="0"/>
              <a:t> (</a:t>
            </a:r>
            <a:r>
              <a:rPr lang="en-US" i="1" dirty="0" err="1"/>
              <a:t>Novellae</a:t>
            </a:r>
            <a:r>
              <a:rPr lang="el-GR" i="1" dirty="0"/>
              <a:t> </a:t>
            </a:r>
            <a:r>
              <a:rPr lang="en-US" i="1" dirty="0" err="1"/>
              <a:t>Constitutiones</a:t>
            </a:r>
            <a:r>
              <a:rPr lang="en-US" i="1" dirty="0"/>
              <a:t>)</a:t>
            </a:r>
            <a:r>
              <a:rPr lang="el-GR" dirty="0"/>
              <a:t> </a:t>
            </a:r>
          </a:p>
          <a:p>
            <a:pPr lvl="2"/>
            <a:r>
              <a:rPr lang="el-GR" dirty="0"/>
              <a:t>Περιλαμβάνει </a:t>
            </a:r>
            <a:r>
              <a:rPr lang="en-US" dirty="0"/>
              <a:t> </a:t>
            </a:r>
            <a:r>
              <a:rPr lang="el-GR" dirty="0"/>
              <a:t>νομοθετικές διατάξεις  του Ιουστινιανού.</a:t>
            </a:r>
          </a:p>
          <a:p>
            <a:pPr lvl="1"/>
            <a:endParaRPr lang="el-GR" dirty="0"/>
          </a:p>
        </p:txBody>
      </p:sp>
      <p:pic>
        <p:nvPicPr>
          <p:cNvPr id="4" name="Picture 2" descr="http://traumwerk.stanford.edu/philolog/Justinian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63959" y="3953948"/>
            <a:ext cx="1642770" cy="230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B9F82-AB7B-4FE9-B710-6E48650A3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21"/>
            <a:ext cx="10515600" cy="1539768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b="1" dirty="0">
                <a:solidFill>
                  <a:srgbClr val="C00000"/>
                </a:solidFill>
              </a:rPr>
              <a:t>1</a:t>
            </a:r>
            <a:r>
              <a:rPr lang="el-GR" sz="4900" b="1" dirty="0">
                <a:solidFill>
                  <a:srgbClr val="C00000"/>
                </a:solidFill>
              </a:rPr>
              <a:t>. Πότε εμφανίστηκε για πρώτη φορά το γραπτό Δίκαιο στην Ευρώπη;</a:t>
            </a:r>
            <a:br>
              <a:rPr lang="en-US" sz="4900" b="1" dirty="0">
                <a:solidFill>
                  <a:srgbClr val="C00000"/>
                </a:solidFill>
              </a:rPr>
            </a:br>
            <a:endParaRPr lang="en-US" sz="4900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0517C5-5CD7-4191-B01C-91E2895027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52583"/>
            <a:ext cx="10515600" cy="3824380"/>
          </a:xfrm>
        </p:spPr>
        <p:txBody>
          <a:bodyPr/>
          <a:lstStyle/>
          <a:p>
            <a:r>
              <a:rPr lang="el-GR" dirty="0"/>
              <a:t>α. Στη Γερμανία τον Μεσαίωνα</a:t>
            </a:r>
            <a:endParaRPr lang="en-US" dirty="0"/>
          </a:p>
          <a:p>
            <a:r>
              <a:rPr lang="el-GR" dirty="0"/>
              <a:t>β. Στην αρχαία Ρώμη</a:t>
            </a:r>
            <a:endParaRPr lang="en-US" dirty="0"/>
          </a:p>
          <a:p>
            <a:r>
              <a:rPr lang="el-GR" dirty="0"/>
              <a:t>γ. Στην αρχαία Ελλάδα</a:t>
            </a:r>
            <a:endParaRPr lang="en-US" dirty="0"/>
          </a:p>
          <a:p>
            <a:r>
              <a:rPr lang="el-GR" dirty="0"/>
              <a:t>δ. Στο Βυζάντιο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8C09A-91B6-46D3-898D-50F13930CC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3504" y="3918543"/>
            <a:ext cx="4010332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4593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25F2D-E229-4E9E-97C6-3C58D2A53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Πηγές Βυζαντινού δικαίου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69C702-314E-4784-AFA7-94A5E239163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79899" y="1713390"/>
            <a:ext cx="12112101" cy="5144610"/>
          </a:xfrm>
        </p:spPr>
        <p:txBody>
          <a:bodyPr>
            <a:normAutofit fontScale="77500" lnSpcReduction="20000"/>
          </a:bodyPr>
          <a:lstStyle/>
          <a:p>
            <a:r>
              <a:rPr lang="el-GR" sz="3400" dirty="0"/>
              <a:t>Τον </a:t>
            </a:r>
            <a:r>
              <a:rPr lang="el-GR" sz="3400" dirty="0">
                <a:solidFill>
                  <a:srgbClr val="0070C0"/>
                </a:solidFill>
              </a:rPr>
              <a:t>9</a:t>
            </a:r>
            <a:r>
              <a:rPr lang="el-GR" sz="3400" baseline="30000" dirty="0">
                <a:solidFill>
                  <a:srgbClr val="0070C0"/>
                </a:solidFill>
              </a:rPr>
              <a:t>ο</a:t>
            </a:r>
            <a:r>
              <a:rPr lang="el-GR" sz="3400" dirty="0">
                <a:solidFill>
                  <a:srgbClr val="0070C0"/>
                </a:solidFill>
              </a:rPr>
              <a:t> αιώνα</a:t>
            </a:r>
            <a:r>
              <a:rPr lang="el-GR" sz="3400" dirty="0"/>
              <a:t>, ο Βυζαντινός αυτοκράτορας </a:t>
            </a:r>
            <a:r>
              <a:rPr lang="el-GR" sz="3400" dirty="0">
                <a:solidFill>
                  <a:prstClr val="black"/>
                </a:solidFill>
              </a:rPr>
              <a:t>Λέων Στ΄ Σοφός εκδίδει τα </a:t>
            </a:r>
            <a:r>
              <a:rPr lang="el-GR" sz="3400" i="1" dirty="0">
                <a:solidFill>
                  <a:srgbClr val="0070C0"/>
                </a:solidFill>
              </a:rPr>
              <a:t>Βασιλικά</a:t>
            </a:r>
            <a:r>
              <a:rPr lang="el-GR" sz="3400" dirty="0"/>
              <a:t>. </a:t>
            </a:r>
          </a:p>
          <a:p>
            <a:r>
              <a:rPr lang="el-GR" sz="3400" dirty="0"/>
              <a:t>Το Δίκαιο που περιέχουν τα </a:t>
            </a:r>
            <a:r>
              <a:rPr lang="el-GR" sz="3400" i="1" dirty="0">
                <a:solidFill>
                  <a:srgbClr val="0070C0"/>
                </a:solidFill>
              </a:rPr>
              <a:t>Βασιλικά</a:t>
            </a:r>
            <a:r>
              <a:rPr lang="el-GR" sz="3400" dirty="0"/>
              <a:t> προέρχεται από τα δύο μεγάλα έργα της κωδικοποίησης του Ιουστινιανού, τον </a:t>
            </a:r>
            <a:r>
              <a:rPr lang="el-GR" sz="3400" i="1" dirty="0">
                <a:solidFill>
                  <a:srgbClr val="0070C0"/>
                </a:solidFill>
              </a:rPr>
              <a:t>Πανδέκτη</a:t>
            </a:r>
            <a:r>
              <a:rPr lang="el-GR" sz="3400" dirty="0"/>
              <a:t> και τον </a:t>
            </a:r>
            <a:r>
              <a:rPr lang="el-GR" sz="3400" i="1" dirty="0">
                <a:solidFill>
                  <a:srgbClr val="0070C0"/>
                </a:solidFill>
              </a:rPr>
              <a:t>Κώδικα.</a:t>
            </a:r>
          </a:p>
          <a:p>
            <a:r>
              <a:rPr lang="el-GR" sz="3400" dirty="0"/>
              <a:t>Οι διατάξεις είναι μεταφρασμένες στα ελληνικά.</a:t>
            </a:r>
          </a:p>
          <a:p>
            <a:r>
              <a:rPr lang="el-GR" sz="3400" dirty="0"/>
              <a:t>Τον </a:t>
            </a:r>
            <a:r>
              <a:rPr lang="el-GR" sz="3400" dirty="0">
                <a:solidFill>
                  <a:srgbClr val="0070C0"/>
                </a:solidFill>
              </a:rPr>
              <a:t>14</a:t>
            </a:r>
            <a:r>
              <a:rPr lang="el-GR" sz="3400" baseline="30000" dirty="0">
                <a:solidFill>
                  <a:srgbClr val="0070C0"/>
                </a:solidFill>
              </a:rPr>
              <a:t>ο</a:t>
            </a:r>
            <a:r>
              <a:rPr lang="el-GR" sz="3400" dirty="0">
                <a:solidFill>
                  <a:srgbClr val="0070C0"/>
                </a:solidFill>
              </a:rPr>
              <a:t> αιώνα</a:t>
            </a:r>
            <a:r>
              <a:rPr lang="el-GR" sz="3400" dirty="0"/>
              <a:t>, ο ανώτατος δικαστής της Θεσσαλονίκης Κωνσταντίνος</a:t>
            </a:r>
          </a:p>
          <a:p>
            <a:pPr marL="0" indent="0">
              <a:buNone/>
            </a:pPr>
            <a:r>
              <a:rPr lang="el-GR" sz="3400" dirty="0"/>
              <a:t>      Αρμενόπουλος εκπονεί την </a:t>
            </a:r>
            <a:r>
              <a:rPr lang="el-GR" sz="3400" i="1" dirty="0">
                <a:solidFill>
                  <a:srgbClr val="0070C0"/>
                </a:solidFill>
              </a:rPr>
              <a:t>Εξάβιβλο</a:t>
            </a:r>
            <a:r>
              <a:rPr lang="el-GR" sz="3400" dirty="0"/>
              <a:t>.</a:t>
            </a:r>
          </a:p>
          <a:p>
            <a:r>
              <a:rPr lang="el-GR" sz="3400" dirty="0"/>
              <a:t>Η </a:t>
            </a:r>
            <a:r>
              <a:rPr lang="el-GR" sz="3400" i="1" dirty="0">
                <a:solidFill>
                  <a:srgbClr val="0070C0"/>
                </a:solidFill>
              </a:rPr>
              <a:t>Εξάβιβλος</a:t>
            </a:r>
            <a:r>
              <a:rPr lang="el-GR" sz="3400" dirty="0"/>
              <a:t> αποτελεί επιτομή των </a:t>
            </a:r>
            <a:r>
              <a:rPr lang="el-GR" sz="3400" dirty="0">
                <a:solidFill>
                  <a:srgbClr val="0070C0"/>
                </a:solidFill>
              </a:rPr>
              <a:t>Βασιλικών</a:t>
            </a:r>
            <a:r>
              <a:rPr lang="el-GR" sz="3400" dirty="0"/>
              <a:t>, αλλά και πολλών </a:t>
            </a:r>
          </a:p>
          <a:p>
            <a:pPr marL="0" indent="0">
              <a:buNone/>
            </a:pPr>
            <a:r>
              <a:rPr lang="el-GR" sz="3400" dirty="0"/>
              <a:t>     άλλων νομοθετημάτων της βυζαντινής περιόδου.</a:t>
            </a:r>
          </a:p>
          <a:p>
            <a:r>
              <a:rPr lang="el-GR" sz="3400" dirty="0"/>
              <a:t>Η </a:t>
            </a:r>
            <a:r>
              <a:rPr lang="el-GR" sz="3400" i="1" dirty="0"/>
              <a:t>Εξάβιβλος</a:t>
            </a:r>
            <a:r>
              <a:rPr lang="el-GR" sz="3400" dirty="0"/>
              <a:t> ήταν πολύτιμο έργο για τους εφαρμοστές του </a:t>
            </a:r>
          </a:p>
          <a:p>
            <a:pPr marL="0" indent="0">
              <a:buNone/>
            </a:pPr>
            <a:r>
              <a:rPr lang="el-GR" sz="3400" dirty="0"/>
              <a:t>      δικαίου, ιδίως τους δικαστές, επειδή τα </a:t>
            </a:r>
            <a:r>
              <a:rPr lang="el-GR" sz="3400" i="1" dirty="0"/>
              <a:t>Βασιλικά </a:t>
            </a:r>
            <a:r>
              <a:rPr lang="el-GR" sz="3400" dirty="0"/>
              <a:t>και τα </a:t>
            </a:r>
          </a:p>
          <a:p>
            <a:pPr marL="0" indent="0">
              <a:buNone/>
            </a:pPr>
            <a:r>
              <a:rPr lang="el-GR" sz="3400" dirty="0"/>
              <a:t>      άλλα νομοθετήματα ήταν δυσεύρετα.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el-GR" dirty="0"/>
              <a:t>  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90DB25-33FD-4DFD-9E6F-07430D398F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3529" y="4025333"/>
            <a:ext cx="2024047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216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0285-CEA8-4B94-8C40-2DD19553F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  <a:t>Περίοδος Μεταβυζαντινού δικαίου</a:t>
            </a:r>
            <a:br>
              <a:rPr lang="el-GR" sz="4000" dirty="0">
                <a:solidFill>
                  <a:srgbClr val="FF0000"/>
                </a:solidFill>
                <a:latin typeface="Calibri" panose="020F0502020204030204" pitchFamily="34" charset="0"/>
              </a:rPr>
            </a:br>
            <a:r>
              <a:rPr lang="el-GR" sz="3600" dirty="0">
                <a:solidFill>
                  <a:srgbClr val="FF0000"/>
                </a:solidFill>
                <a:latin typeface="Calibri" panose="020F0502020204030204" pitchFamily="34" charset="0"/>
              </a:rPr>
              <a:t>336 - 1453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11BEA-BDBA-4309-A662-8B79746900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906" y="1825625"/>
            <a:ext cx="11075894" cy="4351338"/>
          </a:xfrm>
        </p:spPr>
        <p:txBody>
          <a:bodyPr/>
          <a:lstStyle/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l-GR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Οι περιοχές της Βυζαντινής αυτοκρατορίας περιέρχονται σε διάφορους ξένους κατακτητές (Οθωμανούς, Ενετούς, Φράγκους).</a:t>
            </a:r>
          </a:p>
          <a:p>
            <a:pPr marL="320040" marR="0" lvl="0" indent="-320040" algn="l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DD8047"/>
              </a:buClr>
              <a:buSzPct val="60000"/>
              <a:buFont typeface="Wingdings"/>
              <a:buChar char=""/>
              <a:tabLst/>
              <a:defRPr/>
            </a:pPr>
            <a:r>
              <a:rPr kumimoji="0" lang="el-GR" sz="2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Στις κατακτημένες περιοχές εφαρμόζεται 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Το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δημόσιο δίκαιο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του κατακτητή. 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ct val="70000"/>
              <a:buFont typeface="Wingdings 2"/>
              <a:buChar char=""/>
              <a:tabLst/>
              <a:defRPr/>
            </a:pP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Το παλιό τοπικό δίκαιο εφαρμόζεται από τους υπηκόους στις 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ιδιωτικές τους  διαφορές</a:t>
            </a:r>
            <a:r>
              <a:rPr kumimoji="0" lang="el-GR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.</a:t>
            </a:r>
          </a:p>
          <a:p>
            <a:pPr marL="640080" marR="0" lvl="1" indent="-274320" algn="l" defTabSz="914400" rtl="0" eaLnBrk="1" fontAlgn="auto" latinLnBrk="0" hangingPunct="1">
              <a:lnSpc>
                <a:spcPct val="100000"/>
              </a:lnSpc>
              <a:spcBef>
                <a:spcPts val="550"/>
              </a:spcBef>
              <a:spcAft>
                <a:spcPts val="0"/>
              </a:spcAft>
              <a:buClr>
                <a:srgbClr val="94B6D2"/>
              </a:buClr>
              <a:buSzPct val="70000"/>
              <a:buFont typeface="Wingdings 2"/>
              <a:buChar char=""/>
              <a:tabLst/>
              <a:defRPr/>
            </a:pPr>
            <a:endParaRPr kumimoji="0" lang="el-GR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2BC74C-F7FD-4EDA-8CDE-A7D23B944A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49069" y="4388532"/>
            <a:ext cx="2887857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7845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8941" y="228600"/>
            <a:ext cx="11582400" cy="990600"/>
          </a:xfrm>
        </p:spPr>
        <p:txBody>
          <a:bodyPr/>
          <a:lstStyle/>
          <a:p>
            <a:pPr algn="ctr"/>
            <a:r>
              <a:rPr lang="el-GR" sz="4400" dirty="0">
                <a:solidFill>
                  <a:srgbClr val="0070C0"/>
                </a:solidFill>
                <a:latin typeface="+mn-lt"/>
              </a:rPr>
              <a:t>Ποιο δίκαιο εφαρμοζόταν επί Τουρκοκρατίας; 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46847" y="1772816"/>
            <a:ext cx="10605248" cy="4856584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Αναφορικά με το ιδιωτικό δίκαιο, στην κυρίως Ελλάδα ισχύουν παράλληλα:</a:t>
            </a:r>
          </a:p>
          <a:p>
            <a:pPr lvl="1"/>
            <a:r>
              <a:rPr lang="el-GR" sz="2800" dirty="0"/>
              <a:t>Τουρκικό δίκαιο. Εφαρμόζεται από τα τουρκικά δικαστήρια.</a:t>
            </a:r>
          </a:p>
          <a:p>
            <a:pPr lvl="1"/>
            <a:r>
              <a:rPr lang="el-GR" sz="2800" dirty="0"/>
              <a:t>Βυζαντινό δίκαιο (</a:t>
            </a:r>
            <a:r>
              <a:rPr lang="el-GR" sz="2800" dirty="0" err="1"/>
              <a:t>Εξάβιβλος</a:t>
            </a:r>
            <a:r>
              <a:rPr lang="el-GR" sz="2800" dirty="0"/>
              <a:t> + </a:t>
            </a:r>
            <a:r>
              <a:rPr lang="el-GR" sz="2800" dirty="0" err="1"/>
              <a:t>νομοκάνονες</a:t>
            </a:r>
            <a:r>
              <a:rPr lang="el-GR" sz="2800" dirty="0"/>
              <a:t>). Εφαρμόζεται από τα εκκλησιαστικά δικαστήρια.</a:t>
            </a:r>
          </a:p>
          <a:p>
            <a:pPr lvl="1"/>
            <a:r>
              <a:rPr lang="el-GR" sz="2800" dirty="0"/>
              <a:t>Εθιμικό δίκαιο (άνθηση από τον 18</a:t>
            </a:r>
            <a:r>
              <a:rPr lang="el-GR" sz="2800" baseline="30000" dirty="0"/>
              <a:t>ο</a:t>
            </a:r>
            <a:r>
              <a:rPr lang="el-GR" sz="2800" dirty="0"/>
              <a:t> αι.). Εφαρμόζεται από τα κοινοτικά δικαστήρια.</a:t>
            </a:r>
          </a:p>
          <a:p>
            <a:pPr lvl="1"/>
            <a:endParaRPr lang="el-GR" dirty="0"/>
          </a:p>
          <a:p>
            <a:r>
              <a:rPr lang="el-GR" dirty="0"/>
              <a:t>Στις Παραδουνάβιες ηγεμονίες, οι </a:t>
            </a:r>
            <a:r>
              <a:rPr lang="el-GR" dirty="0" err="1"/>
              <a:t>Φαναριώτες</a:t>
            </a:r>
            <a:r>
              <a:rPr lang="el-GR" dirty="0"/>
              <a:t> ηγεμόνες διαφυλάσσουν  τη βυζαντινή νομική παράδοση και εκδίδουν </a:t>
            </a:r>
            <a:r>
              <a:rPr lang="el-GR" dirty="0" err="1"/>
              <a:t>κωδικοποιητικά</a:t>
            </a:r>
            <a:r>
              <a:rPr lang="el-GR" dirty="0"/>
              <a:t> έργα.</a:t>
            </a:r>
          </a:p>
          <a:p>
            <a:pPr>
              <a:buNone/>
            </a:pP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574149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121920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l-GR" dirty="0"/>
              <a:t>Ποια η σχέση του Ελληνικού με το Οθωμανικό Δίκαιο;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305017" y="1600200"/>
            <a:ext cx="9362983" cy="4495800"/>
          </a:xfrm>
        </p:spPr>
        <p:txBody>
          <a:bodyPr>
            <a:normAutofit/>
          </a:bodyPr>
          <a:lstStyle/>
          <a:p>
            <a:r>
              <a:rPr lang="el-GR" dirty="0"/>
              <a:t>Το οθωμανικό </a:t>
            </a:r>
            <a:r>
              <a:rPr lang="el-GR" dirty="0">
                <a:solidFill>
                  <a:srgbClr val="0070C0"/>
                </a:solidFill>
              </a:rPr>
              <a:t>Δημόσιο Δίκαιο </a:t>
            </a:r>
            <a:r>
              <a:rPr lang="el-GR" dirty="0"/>
              <a:t>επιβλήθηκε στις ελληνικές περιοχές με την οθωμανική κατάκτηση (1453).</a:t>
            </a:r>
          </a:p>
          <a:p>
            <a:r>
              <a:rPr lang="el-GR" dirty="0"/>
              <a:t>Στις </a:t>
            </a:r>
            <a:r>
              <a:rPr lang="el-GR" dirty="0">
                <a:solidFill>
                  <a:srgbClr val="0070C0"/>
                </a:solidFill>
              </a:rPr>
              <a:t>ιδιωτικές</a:t>
            </a:r>
            <a:r>
              <a:rPr lang="el-GR" dirty="0"/>
              <a:t> σχέσεις οι χριστιανοί υπήκοοι εφάρμοζαν το δικό τους δίκαιο, ως εθιμικό. </a:t>
            </a:r>
          </a:p>
          <a:p>
            <a:r>
              <a:rPr lang="el-GR" dirty="0"/>
              <a:t>Τα δύο συστήματα δεν είχαν καμιά αλληλεπίδραση.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40799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746" y="0"/>
            <a:ext cx="9313504" cy="1484784"/>
          </a:xfrm>
        </p:spPr>
        <p:txBody>
          <a:bodyPr>
            <a:normAutofit/>
          </a:bodyPr>
          <a:lstStyle/>
          <a:p>
            <a:pPr algn="ctr"/>
            <a:r>
              <a:rPr lang="el-GR" sz="4000" dirty="0">
                <a:solidFill>
                  <a:srgbClr val="FF0000"/>
                </a:solidFill>
                <a:latin typeface="+mn-lt"/>
              </a:rPr>
              <a:t>Νεότεροι</a:t>
            </a:r>
            <a:r>
              <a:rPr lang="el-GR" sz="4000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el-GR" sz="4000" dirty="0">
                <a:solidFill>
                  <a:srgbClr val="FF0000"/>
                </a:solidFill>
                <a:latin typeface="+mn-lt"/>
              </a:rPr>
              <a:t>χρόνοι</a:t>
            </a:r>
            <a:r>
              <a:rPr lang="el-GR" sz="4000" b="1" dirty="0">
                <a:solidFill>
                  <a:srgbClr val="FF0000"/>
                </a:solidFill>
                <a:latin typeface="+mn-lt"/>
              </a:rPr>
              <a:t> </a:t>
            </a:r>
            <a:br>
              <a:rPr lang="el-GR" b="1" dirty="0">
                <a:solidFill>
                  <a:srgbClr val="FF0000"/>
                </a:solidFill>
                <a:latin typeface="+mn-lt"/>
              </a:rPr>
            </a:br>
            <a:r>
              <a:rPr lang="el-GR" sz="3600" dirty="0">
                <a:solidFill>
                  <a:srgbClr val="FF0000"/>
                </a:solidFill>
                <a:latin typeface="+mn-lt"/>
              </a:rPr>
              <a:t>(1821-&gt;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13063" y="1484784"/>
            <a:ext cx="11700769" cy="5373216"/>
          </a:xfrm>
        </p:spPr>
        <p:txBody>
          <a:bodyPr>
            <a:normAutofit lnSpcReduction="10000"/>
          </a:bodyPr>
          <a:lstStyle/>
          <a:p>
            <a:r>
              <a:rPr lang="el-GR" dirty="0"/>
              <a:t>Ελληνική επανάσταση 1821</a:t>
            </a:r>
          </a:p>
          <a:p>
            <a:r>
              <a:rPr lang="el-GR" dirty="0"/>
              <a:t>Ίδρυση του Ελληνικού κράτους: 1830</a:t>
            </a:r>
          </a:p>
          <a:p>
            <a:r>
              <a:rPr lang="el-GR" dirty="0"/>
              <a:t>Για κάθε περιοχή η περίοδος αρχίζει από την ενσωμἀτωση στο ελληνικό κράτος: </a:t>
            </a:r>
          </a:p>
          <a:p>
            <a:pPr lvl="1"/>
            <a:r>
              <a:rPr lang="el-GR" dirty="0"/>
              <a:t>Ιόνιος Πολιτεία 1841, Σάμος 1897, Κρήτη 1903, Θεσσαλονίκη 1912, Ιωάννινα 1913, Θράκη 1920.</a:t>
            </a:r>
          </a:p>
          <a:p>
            <a:r>
              <a:rPr lang="el-GR" dirty="0"/>
              <a:t>Οι Εθνικές και τοπικές συνελεύσεις αντιμετώπισαν εξ αρχής το ζήτημα του εφαρμοστέου δικαίου.</a:t>
            </a:r>
          </a:p>
          <a:p>
            <a:r>
              <a:rPr lang="el-GR" dirty="0"/>
              <a:t>Προκρίθηκε η εφαρμογή του </a:t>
            </a:r>
            <a:r>
              <a:rPr lang="el-GR" dirty="0" err="1"/>
              <a:t>βυζαντινορωμαϊκού</a:t>
            </a:r>
            <a:r>
              <a:rPr lang="el-GR" dirty="0"/>
              <a:t> δικαίου (το δίκαιο των ‘αειμνήστων ημών αυτοκρατόρων’) μέχρι να εκπονηθούν νέοι κώδικες.</a:t>
            </a:r>
          </a:p>
          <a:p>
            <a:r>
              <a:rPr lang="el-GR" dirty="0"/>
              <a:t>Στην πράξη χρησιμοποιείται η </a:t>
            </a:r>
            <a:r>
              <a:rPr lang="el-GR" i="1" dirty="0">
                <a:solidFill>
                  <a:srgbClr val="0070C0"/>
                </a:solidFill>
              </a:rPr>
              <a:t>Εξάβιβλος</a:t>
            </a:r>
            <a:r>
              <a:rPr lang="el-GR" dirty="0"/>
              <a:t> του </a:t>
            </a:r>
            <a:r>
              <a:rPr lang="el-GR" dirty="0" err="1"/>
              <a:t>Αρμενοπούλου</a:t>
            </a:r>
            <a:r>
              <a:rPr lang="el-GR" dirty="0"/>
              <a:t>.</a:t>
            </a:r>
          </a:p>
        </p:txBody>
      </p:sp>
      <p:pic>
        <p:nvPicPr>
          <p:cNvPr id="39938" name="Picture 2" descr="http://www.parliament.gr/1821/images/ekthemata/small/f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43528" y="228600"/>
            <a:ext cx="2693040" cy="176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418535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EAD6-41D0-4C1F-8195-F82B292104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Μετά την Επανάσταση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F1015-20F8-4E03-9DAA-544C068F657E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15410" y="1600200"/>
            <a:ext cx="12076590" cy="5257800"/>
          </a:xfrm>
        </p:spPr>
        <p:txBody>
          <a:bodyPr/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Στις 23 Φεβρουαρίου 1835 εκδόθηκε το Διάταγμα της Αντιβασιλείας του Όθωνα, που όριζε: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>
                <a:srgbClr val="DD8047"/>
              </a:buClr>
              <a:buSzTx/>
              <a:buFont typeface="Arial" panose="020B0604020202020204" pitchFamily="34" charset="0"/>
              <a:buChar char="•"/>
            </a:pPr>
            <a:r>
              <a:rPr lang="el-GR" sz="2600" dirty="0">
                <a:solidFill>
                  <a:prstClr val="black"/>
                </a:solidFill>
                <a:latin typeface="Calibri" panose="020F0502020204030204"/>
              </a:rPr>
              <a:t>«</a:t>
            </a:r>
            <a:r>
              <a:rPr lang="el-GR" sz="2600" i="1" dirty="0">
                <a:solidFill>
                  <a:srgbClr val="002060"/>
                </a:solidFill>
                <a:latin typeface="Calibri" panose="020F0502020204030204"/>
              </a:rPr>
              <a:t>Οἱ πολιτικοὶ νόμοι τῶν Βυζαντινῶν Αὐτοκρατόρων, οἱ περιεχόμενοι εἰς τὴν Ἑξάβιβλον τοῦ Ἀρμενοπούλου, θέλουν ἰσχύει μέχρις οὗ δημοσιευθεῖ ὁ Πολιτικὸς Κώδιξ, τοῦ ὁποίου τὴν σύνταξιν διετάξαμεν ἤδη. Τὰ ἔθιμα ὅμως ὑπερισχύουν ὅπου ἐπικράτησαν</a:t>
            </a:r>
            <a:r>
              <a:rPr lang="el-GR" sz="2600" dirty="0">
                <a:solidFill>
                  <a:prstClr val="black"/>
                </a:solidFill>
                <a:latin typeface="Calibri" panose="020F0502020204030204"/>
              </a:rPr>
              <a:t>».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Όριζε δηλαδή ότι θα ισχύει το βυζαντινό Αστικό Δίκαιο μέχρι να συνταχθεί Αστικός Κώδικας.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Η επιτροπή υπό τον φον Μάουρερ είχε ξεκινήσει τις εργασίες για τη σύνταξη Αστικού Κώδικα, δεν πρόλαβε όμως να τελειώσει.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l-GR" sz="2800" dirty="0">
                <a:solidFill>
                  <a:prstClr val="black"/>
                </a:solidFill>
                <a:latin typeface="Calibri" panose="020F0502020204030204"/>
              </a:rPr>
              <a:t>Το Διάταγμα ίσχυσε μέχρι την εισαγωγή του ΑΚ το 1940.</a:t>
            </a:r>
            <a:endParaRPr lang="en-US" sz="2800" dirty="0">
              <a:solidFill>
                <a:prstClr val="black"/>
              </a:solidFill>
              <a:latin typeface="Calibri" panose="020F0502020204030204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89346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1C7F8-3BF3-4F40-B2B1-75D66D638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002060"/>
                </a:solidFill>
              </a:rPr>
              <a:t>Το ισχύον Δίκαιο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917589-4A27-4D03-AE99-1FAB09F69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6864" y="1926454"/>
            <a:ext cx="10871200" cy="4931546"/>
          </a:xfrm>
        </p:spPr>
        <p:txBody>
          <a:bodyPr/>
          <a:lstStyle/>
          <a:p>
            <a:pPr marL="0" indent="0">
              <a:buNone/>
            </a:pPr>
            <a:r>
              <a:rPr lang="el-GR" dirty="0"/>
              <a:t>Τα θεμελιώδη νομοθετήματα του ισχύοντος Δικαίου είναι:</a:t>
            </a:r>
          </a:p>
          <a:p>
            <a:r>
              <a:rPr lang="el-GR" dirty="0"/>
              <a:t>Το Σύνταγμα</a:t>
            </a:r>
          </a:p>
          <a:p>
            <a:r>
              <a:rPr lang="el-GR" dirty="0"/>
              <a:t>Ο Αστικός Κώδικας (ΑΚ)</a:t>
            </a:r>
          </a:p>
          <a:p>
            <a:r>
              <a:rPr lang="el-GR" dirty="0"/>
              <a:t>Ο Κώδικας Πολιτικής Δικονομίας (ΚΠολΔ)</a:t>
            </a:r>
          </a:p>
          <a:p>
            <a:r>
              <a:rPr lang="el-GR" dirty="0"/>
              <a:t>Ο Ποινικός Κώδικας (ΠΚ)</a:t>
            </a:r>
          </a:p>
          <a:p>
            <a:r>
              <a:rPr lang="el-GR" dirty="0"/>
              <a:t>Ο Κώδικας Ποινικής Δικονομίας (ΚΠοινΔ)</a:t>
            </a:r>
          </a:p>
          <a:p>
            <a:r>
              <a:rPr lang="el-GR" dirty="0"/>
              <a:t>Ο Εμπορικός Κώδικας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451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907B-0D4D-4010-8E0D-8A7FD867F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8575"/>
            <a:ext cx="10515600" cy="1660124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sz="4900" b="1" dirty="0">
                <a:solidFill>
                  <a:srgbClr val="C00000"/>
                </a:solidFill>
              </a:rPr>
              <a:t>2. Πώς αναδεικνύονταν οι άρχοντες στην Αθήνα τον 4</a:t>
            </a:r>
            <a:r>
              <a:rPr lang="el-GR" sz="4900" b="1" baseline="30000" dirty="0">
                <a:solidFill>
                  <a:srgbClr val="C00000"/>
                </a:solidFill>
              </a:rPr>
              <a:t>ο</a:t>
            </a:r>
            <a:r>
              <a:rPr lang="el-GR" sz="4900" b="1" dirty="0">
                <a:solidFill>
                  <a:srgbClr val="C00000"/>
                </a:solidFill>
              </a:rPr>
              <a:t> αιώνα π.Χ.;</a:t>
            </a:r>
            <a:br>
              <a:rPr lang="en-US" b="1" dirty="0">
                <a:solidFill>
                  <a:srgbClr val="C00000"/>
                </a:solidFill>
              </a:rPr>
            </a:b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18687C-C3AA-43F5-BF98-9736CE8A1E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59115"/>
            <a:ext cx="10515600" cy="3717848"/>
          </a:xfrm>
        </p:spPr>
        <p:txBody>
          <a:bodyPr/>
          <a:lstStyle/>
          <a:p>
            <a:r>
              <a:rPr lang="el-GR" dirty="0"/>
              <a:t>α. Με εκλογές όπου υποψήφιος μπορούσε να είναι κάθε πολίτης</a:t>
            </a:r>
            <a:endParaRPr lang="en-US" dirty="0"/>
          </a:p>
          <a:p>
            <a:r>
              <a:rPr lang="el-GR" dirty="0"/>
              <a:t>β. Με εκλογές όπου υποψήφιοι ήταν μόνον αριστοκράτες </a:t>
            </a:r>
            <a:endParaRPr lang="en-US" dirty="0"/>
          </a:p>
          <a:p>
            <a:r>
              <a:rPr lang="el-GR" dirty="0"/>
              <a:t>γ. Με τον ορισμό τους από τον βασιλιά</a:t>
            </a:r>
            <a:endParaRPr lang="en-US" dirty="0"/>
          </a:p>
          <a:p>
            <a:r>
              <a:rPr lang="el-GR" dirty="0"/>
              <a:t>δ. Με κλήρωση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099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2E764-6F12-42F0-B638-EFE1118CF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921"/>
            <a:ext cx="10515600" cy="1539768"/>
          </a:xfrm>
        </p:spPr>
        <p:txBody>
          <a:bodyPr>
            <a:normAutofit fontScale="90000"/>
          </a:bodyPr>
          <a:lstStyle/>
          <a:p>
            <a:pPr algn="ctr"/>
            <a:br>
              <a:rPr lang="el-GR" dirty="0"/>
            </a:br>
            <a:r>
              <a:rPr lang="el-GR" sz="4900" b="1" dirty="0">
                <a:solidFill>
                  <a:srgbClr val="C00000"/>
                </a:solidFill>
              </a:rPr>
              <a:t>3. Πώς αναδεικνύονταν οι ύπατοι στη Ρώμη τον 3</a:t>
            </a:r>
            <a:r>
              <a:rPr lang="el-GR" sz="4900" b="1" baseline="30000" dirty="0">
                <a:solidFill>
                  <a:srgbClr val="C00000"/>
                </a:solidFill>
              </a:rPr>
              <a:t>ο</a:t>
            </a:r>
            <a:r>
              <a:rPr lang="el-GR" sz="4900" b="1" dirty="0">
                <a:solidFill>
                  <a:srgbClr val="C00000"/>
                </a:solidFill>
              </a:rPr>
              <a:t> αιώνα π.Χ.;</a:t>
            </a:r>
            <a:br>
              <a:rPr lang="en-US" sz="4900" dirty="0"/>
            </a:br>
            <a:endParaRPr lang="en-US" sz="4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9C7B4C-C311-4232-8361-383C03C135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193"/>
            <a:ext cx="10515600" cy="3868769"/>
          </a:xfrm>
        </p:spPr>
        <p:txBody>
          <a:bodyPr/>
          <a:lstStyle/>
          <a:p>
            <a:r>
              <a:rPr lang="el-GR" dirty="0"/>
              <a:t>α. Με εκλογές όπου ψήφιζαν όλοι οι άνδρες πολίτες</a:t>
            </a:r>
            <a:endParaRPr lang="en-US" dirty="0"/>
          </a:p>
          <a:p>
            <a:r>
              <a:rPr lang="el-GR" dirty="0"/>
              <a:t>β. Με εκλογές όπου ψήφιζαν μόνον οι πατρίκιοι</a:t>
            </a:r>
            <a:endParaRPr lang="en-US" dirty="0"/>
          </a:p>
          <a:p>
            <a:r>
              <a:rPr lang="el-GR" dirty="0"/>
              <a:t>γ. Με τον ορισμό τους από τον ποντίφηκα</a:t>
            </a:r>
            <a:endParaRPr lang="en-US" dirty="0"/>
          </a:p>
          <a:p>
            <a:r>
              <a:rPr lang="el-GR" dirty="0"/>
              <a:t>δ. Με κλήρωση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1508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37F153-D2F1-481F-91F1-ED274DFE8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8677"/>
            <a:ext cx="10515600" cy="1522012"/>
          </a:xfrm>
        </p:spPr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4. Πώς έπαιρνε την εξουσία ο δικτάτωρ στην αρχαία Ρώμη;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CAF25E-08BD-43BE-8E48-817489EB0C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08193"/>
            <a:ext cx="10515600" cy="4225772"/>
          </a:xfrm>
        </p:spPr>
        <p:txBody>
          <a:bodyPr/>
          <a:lstStyle/>
          <a:p>
            <a:r>
              <a:rPr lang="el-GR" dirty="0"/>
              <a:t>α. Με τον ορισμό του από τη Σύγκλητο</a:t>
            </a:r>
            <a:endParaRPr lang="en-US" dirty="0"/>
          </a:p>
          <a:p>
            <a:r>
              <a:rPr lang="el-GR" dirty="0"/>
              <a:t>β. Με πραξικόπημα</a:t>
            </a:r>
            <a:endParaRPr lang="en-US" dirty="0"/>
          </a:p>
          <a:p>
            <a:r>
              <a:rPr lang="el-GR" dirty="0"/>
              <a:t>γ. Με εκλογές</a:t>
            </a:r>
            <a:endParaRPr lang="en-US" dirty="0"/>
          </a:p>
          <a:p>
            <a:r>
              <a:rPr lang="el-GR" dirty="0"/>
              <a:t>δ. Με κληρονομικό δικαίωμα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84855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154A3-0001-49B2-93D6-101167A3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5. Πότε εμφανίστηκε για πρώτη φορά το δημοκρατικό πολίτευμα;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E0C5F8-618A-4766-A0BA-8355EE8751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6869"/>
            <a:ext cx="10515600" cy="4016006"/>
          </a:xfrm>
        </p:spPr>
        <p:txBody>
          <a:bodyPr/>
          <a:lstStyle/>
          <a:p>
            <a:r>
              <a:rPr lang="el-GR" dirty="0"/>
              <a:t>α. Τον 8</a:t>
            </a:r>
            <a:r>
              <a:rPr lang="el-GR" baseline="30000" dirty="0"/>
              <a:t>ο</a:t>
            </a:r>
            <a:r>
              <a:rPr lang="el-GR" dirty="0"/>
              <a:t> αιώνα π.Χ. στην Ασσυρία</a:t>
            </a:r>
            <a:endParaRPr lang="en-US" dirty="0"/>
          </a:p>
          <a:p>
            <a:r>
              <a:rPr lang="el-GR" dirty="0"/>
              <a:t>β. Τον 6</a:t>
            </a:r>
            <a:r>
              <a:rPr lang="el-GR" baseline="30000" dirty="0"/>
              <a:t>ο</a:t>
            </a:r>
            <a:r>
              <a:rPr lang="el-GR" dirty="0"/>
              <a:t> αιώνα π.Χ. στην Αθήνα</a:t>
            </a:r>
            <a:endParaRPr lang="en-US" dirty="0"/>
          </a:p>
          <a:p>
            <a:r>
              <a:rPr lang="el-GR" dirty="0"/>
              <a:t>γ. Τον 17</a:t>
            </a:r>
            <a:r>
              <a:rPr lang="el-GR" baseline="30000" dirty="0"/>
              <a:t>ο</a:t>
            </a:r>
            <a:r>
              <a:rPr lang="el-GR" dirty="0"/>
              <a:t> αιώνα μ.Χ. με τον Διαφωτισμό</a:t>
            </a:r>
            <a:endParaRPr lang="en-US" dirty="0"/>
          </a:p>
          <a:p>
            <a:r>
              <a:rPr lang="el-GR" dirty="0"/>
              <a:t>δ. Τον 20ό αιώνα μ.Χ. με τα ευρωπαϊκά Συντάγματα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270411-C988-4525-BE0B-25FA8C8FDA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3770" y="4022828"/>
            <a:ext cx="2426418" cy="270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28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FEC2DF-1A30-406D-8B36-B3611DF26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6. Πότε ψηφίστηκε για πρώτη φορά νόμος σχετικά με την προεκλογική εκστρατεία;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627170-E6FB-4E0E-BA88-7258CCA1F5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7991"/>
            <a:ext cx="10515600" cy="3708971"/>
          </a:xfrm>
        </p:spPr>
        <p:txBody>
          <a:bodyPr/>
          <a:lstStyle/>
          <a:p>
            <a:r>
              <a:rPr lang="el-GR" dirty="0"/>
              <a:t>α. Στο Βυζάντιο τον 9</a:t>
            </a:r>
            <a:r>
              <a:rPr lang="el-GR" baseline="30000" dirty="0"/>
              <a:t>ο</a:t>
            </a:r>
            <a:r>
              <a:rPr lang="el-GR" dirty="0"/>
              <a:t> αιώνα μ.Χ.</a:t>
            </a:r>
            <a:endParaRPr lang="en-US" dirty="0"/>
          </a:p>
          <a:p>
            <a:r>
              <a:rPr lang="el-GR" dirty="0"/>
              <a:t>β. Στη Βρετανία τον 19</a:t>
            </a:r>
            <a:r>
              <a:rPr lang="el-GR" baseline="30000" dirty="0"/>
              <a:t>ο</a:t>
            </a:r>
            <a:r>
              <a:rPr lang="el-GR" dirty="0"/>
              <a:t> αιώνα μ.Χ.</a:t>
            </a:r>
            <a:endParaRPr lang="en-US" dirty="0"/>
          </a:p>
          <a:p>
            <a:r>
              <a:rPr lang="el-GR" dirty="0"/>
              <a:t>γ. Στην αρχαία Σπάρτη τον 3</a:t>
            </a:r>
            <a:r>
              <a:rPr lang="el-GR" baseline="30000" dirty="0"/>
              <a:t>ο</a:t>
            </a:r>
            <a:r>
              <a:rPr lang="el-GR" dirty="0"/>
              <a:t> αιώνα π.Χ.</a:t>
            </a:r>
            <a:endParaRPr lang="en-US" dirty="0"/>
          </a:p>
          <a:p>
            <a:r>
              <a:rPr lang="el-GR" dirty="0"/>
              <a:t>δ. Στην αρχαία Ρώμη τον 5</a:t>
            </a:r>
            <a:r>
              <a:rPr lang="el-GR" baseline="30000" dirty="0"/>
              <a:t>ο</a:t>
            </a:r>
            <a:r>
              <a:rPr lang="el-GR" dirty="0"/>
              <a:t> αιώνα π.Χ.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C64E707-B081-4116-89EE-0D1EF486E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1842" y="2334376"/>
            <a:ext cx="3682303" cy="4523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5712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38AEC5-87BF-4A9A-BFDE-82E7F52FB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l-GR" b="1" dirty="0">
                <a:solidFill>
                  <a:srgbClr val="C00000"/>
                </a:solidFill>
              </a:rPr>
              <a:t>7. Η αυτονομία των αρχαίων ελληνικών πόλεων καταλύθηκε: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782B5A-AE32-456B-81CC-058371B97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67991"/>
            <a:ext cx="10515600" cy="3708971"/>
          </a:xfrm>
        </p:spPr>
        <p:txBody>
          <a:bodyPr/>
          <a:lstStyle/>
          <a:p>
            <a:r>
              <a:rPr lang="el-GR" dirty="0"/>
              <a:t>α. Από τους Πέρσες</a:t>
            </a:r>
            <a:endParaRPr lang="en-US" dirty="0"/>
          </a:p>
          <a:p>
            <a:r>
              <a:rPr lang="el-GR" dirty="0"/>
              <a:t>β. Από τους Ρωμαίους</a:t>
            </a:r>
            <a:endParaRPr lang="en-US" dirty="0"/>
          </a:p>
          <a:p>
            <a:r>
              <a:rPr lang="el-GR" dirty="0"/>
              <a:t>γ. Από τον Μέγα Αλέξανδρο</a:t>
            </a:r>
            <a:endParaRPr lang="en-US" dirty="0"/>
          </a:p>
          <a:p>
            <a:r>
              <a:rPr lang="el-GR" dirty="0"/>
              <a:t>δ. Από τον Μέγα Κωνσταντίνο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451479-5ACE-4172-AF97-D456C53E8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619" y="3650363"/>
            <a:ext cx="4202181" cy="301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6954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Διάμεσος">
  <a:themeElements>
    <a:clrScheme name="Διάμεσος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Διάμεσος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Διάμεσος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5543</TotalTime>
  <Words>2429</Words>
  <Application>Microsoft Office PowerPoint</Application>
  <PresentationFormat>Widescreen</PresentationFormat>
  <Paragraphs>228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Calibri</vt:lpstr>
      <vt:lpstr>Calibri Light</vt:lpstr>
      <vt:lpstr>Tw Cen MT</vt:lpstr>
      <vt:lpstr>Wingdings</vt:lpstr>
      <vt:lpstr>Wingdings 2</vt:lpstr>
      <vt:lpstr>Median</vt:lpstr>
      <vt:lpstr>Office Theme</vt:lpstr>
      <vt:lpstr>Διάμεσος</vt:lpstr>
      <vt:lpstr>Εισαγωγικά στην Ιστορία του Δικαίου</vt:lpstr>
      <vt:lpstr>PowerPoint Presentation</vt:lpstr>
      <vt:lpstr> 1. Πότε εμφανίστηκε για πρώτη φορά το γραπτό Δίκαιο στην Ευρώπη; </vt:lpstr>
      <vt:lpstr> 2. Πώς αναδεικνύονταν οι άρχοντες στην Αθήνα τον 4ο αιώνα π.Χ.; </vt:lpstr>
      <vt:lpstr> 3. Πώς αναδεικνύονταν οι ύπατοι στη Ρώμη τον 3ο αιώνα π.Χ.; </vt:lpstr>
      <vt:lpstr>4. Πώς έπαιρνε την εξουσία ο δικτάτωρ στην αρχαία Ρώμη;</vt:lpstr>
      <vt:lpstr>5. Πότε εμφανίστηκε για πρώτη φορά το δημοκρατικό πολίτευμα;</vt:lpstr>
      <vt:lpstr>6. Πότε ψηφίστηκε για πρώτη φορά νόμος σχετικά με την προεκλογική εκστρατεία;</vt:lpstr>
      <vt:lpstr>7. Η αυτονομία των αρχαίων ελληνικών πόλεων καταλύθηκε:</vt:lpstr>
      <vt:lpstr>8. Ποιος θεωρείται ο ιδρυτής της  αθηναϊκής δημοκρατίας;</vt:lpstr>
      <vt:lpstr>9. Ποια από τις παρακάτω προτάσεις ισχύει;</vt:lpstr>
      <vt:lpstr>10. Πότε εμφανίστηκαν για πρώτη φορά οι Κώδικες (Αστικός, Ποινικός κλπ); </vt:lpstr>
      <vt:lpstr>Διαρκής εξέλιξη Δικαίου και θεσμών</vt:lpstr>
      <vt:lpstr>PowerPoint Presentation</vt:lpstr>
      <vt:lpstr>Η ιστορία του Αστικού μας Δικαίου ξεκινά  στην αρχαία Ρώμη… </vt:lpstr>
      <vt:lpstr>Και συνεχίζεται στο Βυζάντιο…</vt:lpstr>
      <vt:lpstr>Μετά την Επανάσταση…</vt:lpstr>
      <vt:lpstr>Πώς έφτασε το Ρωμαϊκό Δίκαιο στον 20ό αιώνα;</vt:lpstr>
      <vt:lpstr>Αλλά και μετά τον Αστικό Κώδικα</vt:lpstr>
      <vt:lpstr>Από που κατάγονται οι πολιτικοί μας θεσμοί;</vt:lpstr>
      <vt:lpstr>Ιστορία του ελληνικού Δικαίου</vt:lpstr>
      <vt:lpstr>Εύρος της Ιστορίας του Ελληνικού Δικαίου</vt:lpstr>
      <vt:lpstr>Ποια είναι τα χρονικά όρια  της Ιστορίας του Ελληνικού Δικαίου;</vt:lpstr>
      <vt:lpstr> Το χωρικό πλαίσιο      </vt:lpstr>
      <vt:lpstr>Υπάρχει συνέχεια στην εξέλιξη του Ελληνικού Δικαίου;</vt:lpstr>
      <vt:lpstr>Ποια είναι η σχέση του Ελληνικού με το Ρωμαϊκό Δίκαιο;</vt:lpstr>
      <vt:lpstr>Η επιβολή του Ρωμαϊκού Δικαίου στην Ελλάδα</vt:lpstr>
      <vt:lpstr>Η επίδραση της Ελληνικής σκέψης στο Ρωμαϊκό δίκαιο</vt:lpstr>
      <vt:lpstr>Η κωδικοποίηση του Ιουστινιανού</vt:lpstr>
      <vt:lpstr>Πηγές Βυζαντινού δικαίου</vt:lpstr>
      <vt:lpstr>Περίοδος Μεταβυζαντινού δικαίου 336 - 1453</vt:lpstr>
      <vt:lpstr>Ποιο δίκαιο εφαρμοζόταν επί Τουρκοκρατίας; </vt:lpstr>
      <vt:lpstr>Ποια η σχέση του Ελληνικού με το Οθωμανικό Δίκαιο;</vt:lpstr>
      <vt:lpstr>Νεότεροι χρόνοι  (1821-&gt;</vt:lpstr>
      <vt:lpstr>Μετά την Επανάσταση</vt:lpstr>
      <vt:lpstr>Το ισχύον Δίκαιο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Απο την αρχαιοτητα στο βυζαντιο</dc:title>
  <dc:creator>Youni Maria</dc:creator>
  <cp:lastModifiedBy>Maria Youni</cp:lastModifiedBy>
  <cp:revision>99</cp:revision>
  <dcterms:created xsi:type="dcterms:W3CDTF">2021-10-07T16:30:24Z</dcterms:created>
  <dcterms:modified xsi:type="dcterms:W3CDTF">2024-12-12T14:57:37Z</dcterms:modified>
</cp:coreProperties>
</file>