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33" r:id="rId3"/>
    <p:sldId id="334" r:id="rId4"/>
    <p:sldId id="278" r:id="rId5"/>
    <p:sldId id="295" r:id="rId6"/>
    <p:sldId id="437" r:id="rId7"/>
    <p:sldId id="258" r:id="rId8"/>
    <p:sldId id="259" r:id="rId9"/>
    <p:sldId id="305" r:id="rId10"/>
    <p:sldId id="327" r:id="rId11"/>
    <p:sldId id="329" r:id="rId12"/>
    <p:sldId id="310" r:id="rId13"/>
    <p:sldId id="340" r:id="rId14"/>
    <p:sldId id="280" r:id="rId15"/>
    <p:sldId id="335" r:id="rId16"/>
    <p:sldId id="257" r:id="rId17"/>
    <p:sldId id="282" r:id="rId18"/>
    <p:sldId id="283" r:id="rId19"/>
    <p:sldId id="284" r:id="rId20"/>
    <p:sldId id="286" r:id="rId21"/>
    <p:sldId id="287" r:id="rId22"/>
    <p:sldId id="325" r:id="rId23"/>
    <p:sldId id="288" r:id="rId24"/>
    <p:sldId id="292" r:id="rId25"/>
    <p:sldId id="301" r:id="rId26"/>
    <p:sldId id="260" r:id="rId27"/>
    <p:sldId id="294" r:id="rId28"/>
    <p:sldId id="330" r:id="rId29"/>
    <p:sldId id="302" r:id="rId30"/>
    <p:sldId id="304" r:id="rId31"/>
    <p:sldId id="444" r:id="rId32"/>
    <p:sldId id="450" r:id="rId33"/>
    <p:sldId id="451" r:id="rId34"/>
    <p:sldId id="452" r:id="rId35"/>
    <p:sldId id="453" r:id="rId36"/>
    <p:sldId id="469" r:id="rId37"/>
    <p:sldId id="470" r:id="rId38"/>
    <p:sldId id="454" r:id="rId39"/>
    <p:sldId id="455" r:id="rId40"/>
    <p:sldId id="445" r:id="rId41"/>
    <p:sldId id="456" r:id="rId42"/>
    <p:sldId id="446" r:id="rId43"/>
    <p:sldId id="457" r:id="rId44"/>
    <p:sldId id="458" r:id="rId45"/>
    <p:sldId id="459" r:id="rId46"/>
    <p:sldId id="460" r:id="rId47"/>
    <p:sldId id="465" r:id="rId48"/>
    <p:sldId id="461" r:id="rId49"/>
    <p:sldId id="462" r:id="rId50"/>
    <p:sldId id="466" r:id="rId51"/>
    <p:sldId id="467" r:id="rId52"/>
    <p:sldId id="471" r:id="rId53"/>
    <p:sldId id="472" r:id="rId54"/>
    <p:sldId id="314" r:id="rId55"/>
    <p:sldId id="331" r:id="rId56"/>
    <p:sldId id="315" r:id="rId57"/>
    <p:sldId id="332" r:id="rId58"/>
    <p:sldId id="317" r:id="rId59"/>
    <p:sldId id="318" r:id="rId60"/>
    <p:sldId id="473" r:id="rId61"/>
    <p:sldId id="474" r:id="rId62"/>
    <p:sldId id="464" r:id="rId63"/>
    <p:sldId id="303" r:id="rId64"/>
    <p:sldId id="475" r:id="rId65"/>
    <p:sldId id="476" r:id="rId66"/>
    <p:sldId id="477" r:id="rId67"/>
    <p:sldId id="439" r:id="rId68"/>
    <p:sldId id="440" r:id="rId69"/>
    <p:sldId id="296" r:id="rId70"/>
    <p:sldId id="337" r:id="rId71"/>
    <p:sldId id="297" r:id="rId72"/>
    <p:sldId id="338" r:id="rId73"/>
    <p:sldId id="339" r:id="rId74"/>
  </p:sldIdLst>
  <p:sldSz cx="9144000" cy="6858000" type="screen4x3"/>
  <p:notesSz cx="6858000" cy="9144000"/>
  <p:defaultTextStyle>
    <a:defPPr>
      <a:defRPr lang="el-G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62" autoAdjust="0"/>
    <p:restoredTop sz="94660"/>
  </p:normalViewPr>
  <p:slideViewPr>
    <p:cSldViewPr>
      <p:cViewPr varScale="1">
        <p:scale>
          <a:sx n="110" d="100"/>
          <a:sy n="110" d="100"/>
        </p:scale>
        <p:origin x="153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l-GR"/>
              <a:t>Kλικ για επεξεργασία του τίτλου</a:t>
            </a:r>
            <a:endParaRPr lang="en-US"/>
          </a:p>
        </p:txBody>
      </p:sp>
      <p:sp>
        <p:nvSpPr>
          <p:cNvPr id="9" name="8 - Υπότιτλος"/>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a:t>Κάντε κλικ για να επεξεργαστείτε τον υπότιτλο του υποδείγματος</a:t>
            </a:r>
            <a:endParaRPr lang="en-US"/>
          </a:p>
        </p:txBody>
      </p:sp>
      <p:sp>
        <p:nvSpPr>
          <p:cNvPr id="4" name="13 - Θέση ημερομηνίας">
            <a:extLst>
              <a:ext uri="{FF2B5EF4-FFF2-40B4-BE49-F238E27FC236}">
                <a16:creationId xmlns:a16="http://schemas.microsoft.com/office/drawing/2014/main" xmlns="" id="{A39D60DD-240D-4532-A50E-3FEAD3B2B8BE}"/>
              </a:ext>
            </a:extLst>
          </p:cNvPr>
          <p:cNvSpPr>
            <a:spLocks noGrp="1"/>
          </p:cNvSpPr>
          <p:nvPr>
            <p:ph type="dt" sz="half" idx="10"/>
          </p:nvPr>
        </p:nvSpPr>
        <p:spPr/>
        <p:txBody>
          <a:bodyPr/>
          <a:lstStyle>
            <a:lvl1pPr>
              <a:defRPr/>
            </a:lvl1pPr>
          </a:lstStyle>
          <a:p>
            <a:pPr>
              <a:defRPr/>
            </a:pPr>
            <a:fld id="{D176A137-485E-4793-B3A9-1AFF649737D7}" type="datetimeFigureOut">
              <a:rPr lang="el-GR"/>
              <a:pPr>
                <a:defRPr/>
              </a:pPr>
              <a:t>4/11/2021</a:t>
            </a:fld>
            <a:endParaRPr lang="el-GR"/>
          </a:p>
        </p:txBody>
      </p:sp>
      <p:sp>
        <p:nvSpPr>
          <p:cNvPr id="5" name="2 - Θέση υποσέλιδου">
            <a:extLst>
              <a:ext uri="{FF2B5EF4-FFF2-40B4-BE49-F238E27FC236}">
                <a16:creationId xmlns:a16="http://schemas.microsoft.com/office/drawing/2014/main" xmlns="" id="{A3542E84-7AFD-4982-8AEE-DB5148D483EC}"/>
              </a:ext>
            </a:extLst>
          </p:cNvPr>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a:extLst>
              <a:ext uri="{FF2B5EF4-FFF2-40B4-BE49-F238E27FC236}">
                <a16:creationId xmlns:a16="http://schemas.microsoft.com/office/drawing/2014/main" xmlns="" id="{D6833532-648C-44DF-AB1A-D314FC1A66CF}"/>
              </a:ext>
            </a:extLst>
          </p:cNvPr>
          <p:cNvSpPr>
            <a:spLocks noGrp="1"/>
          </p:cNvSpPr>
          <p:nvPr>
            <p:ph type="sldNum" sz="quarter" idx="12"/>
          </p:nvPr>
        </p:nvSpPr>
        <p:spPr/>
        <p:txBody>
          <a:bodyPr/>
          <a:lstStyle>
            <a:lvl1pPr>
              <a:defRPr/>
            </a:lvl1pPr>
          </a:lstStyle>
          <a:p>
            <a:pPr>
              <a:defRPr/>
            </a:pPr>
            <a:fld id="{7DDE48B5-65F2-4C10-BBA9-EB5ED3542B0D}" type="slidenum">
              <a:rPr lang="el-GR" altLang="el-GR"/>
              <a:pPr>
                <a:defRPr/>
              </a:pPr>
              <a:t>‹#›</a:t>
            </a:fld>
            <a:endParaRPr lang="el-GR" altLang="el-GR"/>
          </a:p>
        </p:txBody>
      </p:sp>
    </p:spTree>
    <p:extLst>
      <p:ext uri="{BB962C8B-B14F-4D97-AF65-F5344CB8AC3E}">
        <p14:creationId xmlns:p14="http://schemas.microsoft.com/office/powerpoint/2010/main" val="4247845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13 - Θέση ημερομηνίας">
            <a:extLst>
              <a:ext uri="{FF2B5EF4-FFF2-40B4-BE49-F238E27FC236}">
                <a16:creationId xmlns:a16="http://schemas.microsoft.com/office/drawing/2014/main" xmlns="" id="{351C2246-115B-4023-8C24-2E001D453DD7}"/>
              </a:ext>
            </a:extLst>
          </p:cNvPr>
          <p:cNvSpPr>
            <a:spLocks noGrp="1"/>
          </p:cNvSpPr>
          <p:nvPr>
            <p:ph type="dt" sz="half" idx="10"/>
          </p:nvPr>
        </p:nvSpPr>
        <p:spPr/>
        <p:txBody>
          <a:bodyPr/>
          <a:lstStyle>
            <a:lvl1pPr>
              <a:defRPr/>
            </a:lvl1pPr>
          </a:lstStyle>
          <a:p>
            <a:pPr>
              <a:defRPr/>
            </a:pPr>
            <a:fld id="{9D2E04FF-8349-431B-B65E-941824ACFF24}" type="datetimeFigureOut">
              <a:rPr lang="el-GR"/>
              <a:pPr>
                <a:defRPr/>
              </a:pPr>
              <a:t>4/11/2021</a:t>
            </a:fld>
            <a:endParaRPr lang="el-GR"/>
          </a:p>
        </p:txBody>
      </p:sp>
      <p:sp>
        <p:nvSpPr>
          <p:cNvPr id="5" name="2 - Θέση υποσέλιδου">
            <a:extLst>
              <a:ext uri="{FF2B5EF4-FFF2-40B4-BE49-F238E27FC236}">
                <a16:creationId xmlns:a16="http://schemas.microsoft.com/office/drawing/2014/main" xmlns="" id="{08B0DEB9-12DA-46C7-8442-889D22AA547A}"/>
              </a:ext>
            </a:extLst>
          </p:cNvPr>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a:extLst>
              <a:ext uri="{FF2B5EF4-FFF2-40B4-BE49-F238E27FC236}">
                <a16:creationId xmlns:a16="http://schemas.microsoft.com/office/drawing/2014/main" xmlns="" id="{D2552C62-05F5-45DC-B36A-7F06A6B4C40B}"/>
              </a:ext>
            </a:extLst>
          </p:cNvPr>
          <p:cNvSpPr>
            <a:spLocks noGrp="1"/>
          </p:cNvSpPr>
          <p:nvPr>
            <p:ph type="sldNum" sz="quarter" idx="12"/>
          </p:nvPr>
        </p:nvSpPr>
        <p:spPr/>
        <p:txBody>
          <a:bodyPr/>
          <a:lstStyle>
            <a:lvl1pPr>
              <a:defRPr/>
            </a:lvl1pPr>
          </a:lstStyle>
          <a:p>
            <a:pPr>
              <a:defRPr/>
            </a:pPr>
            <a:fld id="{EC7B6681-A877-40ED-ABC2-8D8B777A112D}" type="slidenum">
              <a:rPr lang="el-GR" altLang="el-GR"/>
              <a:pPr>
                <a:defRPr/>
              </a:pPr>
              <a:t>‹#›</a:t>
            </a:fld>
            <a:endParaRPr lang="el-GR" altLang="el-GR"/>
          </a:p>
        </p:txBody>
      </p:sp>
    </p:spTree>
    <p:extLst>
      <p:ext uri="{BB962C8B-B14F-4D97-AF65-F5344CB8AC3E}">
        <p14:creationId xmlns:p14="http://schemas.microsoft.com/office/powerpoint/2010/main" val="2225475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13 - Θέση ημερομηνίας">
            <a:extLst>
              <a:ext uri="{FF2B5EF4-FFF2-40B4-BE49-F238E27FC236}">
                <a16:creationId xmlns:a16="http://schemas.microsoft.com/office/drawing/2014/main" xmlns="" id="{1CDCE098-9655-47BA-B768-C1ED24A5BAFA}"/>
              </a:ext>
            </a:extLst>
          </p:cNvPr>
          <p:cNvSpPr>
            <a:spLocks noGrp="1"/>
          </p:cNvSpPr>
          <p:nvPr>
            <p:ph type="dt" sz="half" idx="10"/>
          </p:nvPr>
        </p:nvSpPr>
        <p:spPr/>
        <p:txBody>
          <a:bodyPr/>
          <a:lstStyle>
            <a:lvl1pPr>
              <a:defRPr/>
            </a:lvl1pPr>
          </a:lstStyle>
          <a:p>
            <a:pPr>
              <a:defRPr/>
            </a:pPr>
            <a:fld id="{C22ADD99-01C0-4294-9C9E-E8AD107E833C}" type="datetimeFigureOut">
              <a:rPr lang="el-GR"/>
              <a:pPr>
                <a:defRPr/>
              </a:pPr>
              <a:t>4/11/2021</a:t>
            </a:fld>
            <a:endParaRPr lang="el-GR"/>
          </a:p>
        </p:txBody>
      </p:sp>
      <p:sp>
        <p:nvSpPr>
          <p:cNvPr id="5" name="2 - Θέση υποσέλιδου">
            <a:extLst>
              <a:ext uri="{FF2B5EF4-FFF2-40B4-BE49-F238E27FC236}">
                <a16:creationId xmlns:a16="http://schemas.microsoft.com/office/drawing/2014/main" xmlns="" id="{2DFD6828-C70B-4A4E-8332-12B23D084E72}"/>
              </a:ext>
            </a:extLst>
          </p:cNvPr>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a:extLst>
              <a:ext uri="{FF2B5EF4-FFF2-40B4-BE49-F238E27FC236}">
                <a16:creationId xmlns:a16="http://schemas.microsoft.com/office/drawing/2014/main" xmlns="" id="{25D011F1-BC7F-4A62-A340-DD8373E174C4}"/>
              </a:ext>
            </a:extLst>
          </p:cNvPr>
          <p:cNvSpPr>
            <a:spLocks noGrp="1"/>
          </p:cNvSpPr>
          <p:nvPr>
            <p:ph type="sldNum" sz="quarter" idx="12"/>
          </p:nvPr>
        </p:nvSpPr>
        <p:spPr/>
        <p:txBody>
          <a:bodyPr/>
          <a:lstStyle>
            <a:lvl1pPr>
              <a:defRPr/>
            </a:lvl1pPr>
          </a:lstStyle>
          <a:p>
            <a:pPr>
              <a:defRPr/>
            </a:pPr>
            <a:fld id="{464C5777-AB12-43D3-AC4C-E02BA67452AB}" type="slidenum">
              <a:rPr lang="el-GR" altLang="el-GR"/>
              <a:pPr>
                <a:defRPr/>
              </a:pPr>
              <a:t>‹#›</a:t>
            </a:fld>
            <a:endParaRPr lang="el-GR" altLang="el-GR"/>
          </a:p>
        </p:txBody>
      </p:sp>
    </p:spTree>
    <p:extLst>
      <p:ext uri="{BB962C8B-B14F-4D97-AF65-F5344CB8AC3E}">
        <p14:creationId xmlns:p14="http://schemas.microsoft.com/office/powerpoint/2010/main" val="3789051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13 - Θέση ημερομηνίας">
            <a:extLst>
              <a:ext uri="{FF2B5EF4-FFF2-40B4-BE49-F238E27FC236}">
                <a16:creationId xmlns:a16="http://schemas.microsoft.com/office/drawing/2014/main" xmlns="" id="{7F6441CF-F091-482C-BD99-CE16FF609DBA}"/>
              </a:ext>
            </a:extLst>
          </p:cNvPr>
          <p:cNvSpPr>
            <a:spLocks noGrp="1"/>
          </p:cNvSpPr>
          <p:nvPr>
            <p:ph type="dt" sz="half" idx="10"/>
          </p:nvPr>
        </p:nvSpPr>
        <p:spPr/>
        <p:txBody>
          <a:bodyPr/>
          <a:lstStyle>
            <a:lvl1pPr>
              <a:defRPr/>
            </a:lvl1pPr>
          </a:lstStyle>
          <a:p>
            <a:pPr>
              <a:defRPr/>
            </a:pPr>
            <a:fld id="{326EFA3B-2678-4392-AA0B-B1E6A27A5E68}" type="datetimeFigureOut">
              <a:rPr lang="el-GR"/>
              <a:pPr>
                <a:defRPr/>
              </a:pPr>
              <a:t>4/11/2021</a:t>
            </a:fld>
            <a:endParaRPr lang="el-GR"/>
          </a:p>
        </p:txBody>
      </p:sp>
      <p:sp>
        <p:nvSpPr>
          <p:cNvPr id="5" name="2 - Θέση υποσέλιδου">
            <a:extLst>
              <a:ext uri="{FF2B5EF4-FFF2-40B4-BE49-F238E27FC236}">
                <a16:creationId xmlns:a16="http://schemas.microsoft.com/office/drawing/2014/main" xmlns="" id="{20CABBE6-9954-4BBA-870E-BFD6157CB3AD}"/>
              </a:ext>
            </a:extLst>
          </p:cNvPr>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a:extLst>
              <a:ext uri="{FF2B5EF4-FFF2-40B4-BE49-F238E27FC236}">
                <a16:creationId xmlns:a16="http://schemas.microsoft.com/office/drawing/2014/main" xmlns="" id="{DF362203-23F3-45F4-8629-5346DD81194B}"/>
              </a:ext>
            </a:extLst>
          </p:cNvPr>
          <p:cNvSpPr>
            <a:spLocks noGrp="1"/>
          </p:cNvSpPr>
          <p:nvPr>
            <p:ph type="sldNum" sz="quarter" idx="12"/>
          </p:nvPr>
        </p:nvSpPr>
        <p:spPr/>
        <p:txBody>
          <a:bodyPr/>
          <a:lstStyle>
            <a:lvl1pPr>
              <a:defRPr/>
            </a:lvl1pPr>
          </a:lstStyle>
          <a:p>
            <a:pPr>
              <a:defRPr/>
            </a:pPr>
            <a:fld id="{5C833436-FF3F-47BD-9380-F2C8EF2561A7}" type="slidenum">
              <a:rPr lang="el-GR" altLang="el-GR"/>
              <a:pPr>
                <a:defRPr/>
              </a:pPr>
              <a:t>‹#›</a:t>
            </a:fld>
            <a:endParaRPr lang="el-GR" altLang="el-GR"/>
          </a:p>
        </p:txBody>
      </p:sp>
    </p:spTree>
    <p:extLst>
      <p:ext uri="{BB962C8B-B14F-4D97-AF65-F5344CB8AC3E}">
        <p14:creationId xmlns:p14="http://schemas.microsoft.com/office/powerpoint/2010/main" val="2920875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l-GR"/>
              <a:t>Kλικ για επεξεργασία του τίτλου</a:t>
            </a:r>
            <a:endParaRPr lang="en-US"/>
          </a:p>
        </p:txBody>
      </p:sp>
      <p:sp>
        <p:nvSpPr>
          <p:cNvPr id="3" name="2 - Θέση κειμένου"/>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a:t>Kλικ για επεξεργασία των στυλ του υποδείγματος</a:t>
            </a:r>
          </a:p>
        </p:txBody>
      </p:sp>
      <p:sp>
        <p:nvSpPr>
          <p:cNvPr id="4" name="3 - Θέση ημερομηνίας">
            <a:extLst>
              <a:ext uri="{FF2B5EF4-FFF2-40B4-BE49-F238E27FC236}">
                <a16:creationId xmlns:a16="http://schemas.microsoft.com/office/drawing/2014/main" xmlns="" id="{691A895B-E376-4D56-8394-5D203481A23E}"/>
              </a:ext>
            </a:extLst>
          </p:cNvPr>
          <p:cNvSpPr>
            <a:spLocks noGrp="1"/>
          </p:cNvSpPr>
          <p:nvPr>
            <p:ph type="dt" sz="half" idx="10"/>
          </p:nvPr>
        </p:nvSpPr>
        <p:spPr/>
        <p:txBody>
          <a:bodyPr/>
          <a:lstStyle>
            <a:lvl1pPr>
              <a:defRPr/>
            </a:lvl1pPr>
          </a:lstStyle>
          <a:p>
            <a:pPr>
              <a:defRPr/>
            </a:pPr>
            <a:fld id="{8463FA0F-D20C-467A-8922-8383473A10E8}" type="datetimeFigureOut">
              <a:rPr lang="el-GR"/>
              <a:pPr>
                <a:defRPr/>
              </a:pPr>
              <a:t>4/11/2021</a:t>
            </a:fld>
            <a:endParaRPr lang="el-GR"/>
          </a:p>
        </p:txBody>
      </p:sp>
      <p:sp>
        <p:nvSpPr>
          <p:cNvPr id="5" name="4 - Θέση υποσέλιδου">
            <a:extLst>
              <a:ext uri="{FF2B5EF4-FFF2-40B4-BE49-F238E27FC236}">
                <a16:creationId xmlns:a16="http://schemas.microsoft.com/office/drawing/2014/main" xmlns="" id="{1D37704C-DB9E-416E-A468-8EF33498BC81}"/>
              </a:ext>
            </a:extLst>
          </p:cNvPr>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a:extLst>
              <a:ext uri="{FF2B5EF4-FFF2-40B4-BE49-F238E27FC236}">
                <a16:creationId xmlns:a16="http://schemas.microsoft.com/office/drawing/2014/main" xmlns="" id="{02BE1028-4614-4682-BD66-20C5CB3FDE08}"/>
              </a:ext>
            </a:extLst>
          </p:cNvPr>
          <p:cNvSpPr>
            <a:spLocks noGrp="1"/>
          </p:cNvSpPr>
          <p:nvPr>
            <p:ph type="sldNum" sz="quarter" idx="12"/>
          </p:nvPr>
        </p:nvSpPr>
        <p:spPr/>
        <p:txBody>
          <a:bodyPr/>
          <a:lstStyle>
            <a:lvl1pPr>
              <a:defRPr/>
            </a:lvl1pPr>
          </a:lstStyle>
          <a:p>
            <a:pPr>
              <a:defRPr/>
            </a:pPr>
            <a:fld id="{5B3C9FB0-A8D9-49F8-9031-58024A80054D}" type="slidenum">
              <a:rPr lang="el-GR" altLang="el-GR"/>
              <a:pPr>
                <a:defRPr/>
              </a:pPr>
              <a:t>‹#›</a:t>
            </a:fld>
            <a:endParaRPr lang="el-GR" altLang="el-GR"/>
          </a:p>
        </p:txBody>
      </p:sp>
    </p:spTree>
    <p:extLst>
      <p:ext uri="{BB962C8B-B14F-4D97-AF65-F5344CB8AC3E}">
        <p14:creationId xmlns:p14="http://schemas.microsoft.com/office/powerpoint/2010/main" val="333972933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13 - Θέση ημερομηνίας">
            <a:extLst>
              <a:ext uri="{FF2B5EF4-FFF2-40B4-BE49-F238E27FC236}">
                <a16:creationId xmlns:a16="http://schemas.microsoft.com/office/drawing/2014/main" xmlns="" id="{ACE0017E-6611-4521-80F3-84E7A171948E}"/>
              </a:ext>
            </a:extLst>
          </p:cNvPr>
          <p:cNvSpPr>
            <a:spLocks noGrp="1"/>
          </p:cNvSpPr>
          <p:nvPr>
            <p:ph type="dt" sz="half" idx="10"/>
          </p:nvPr>
        </p:nvSpPr>
        <p:spPr/>
        <p:txBody>
          <a:bodyPr/>
          <a:lstStyle>
            <a:lvl1pPr>
              <a:defRPr/>
            </a:lvl1pPr>
          </a:lstStyle>
          <a:p>
            <a:pPr>
              <a:defRPr/>
            </a:pPr>
            <a:fld id="{B3D022BB-F21D-40DD-917D-F65F2BFB61B9}" type="datetimeFigureOut">
              <a:rPr lang="el-GR"/>
              <a:pPr>
                <a:defRPr/>
              </a:pPr>
              <a:t>4/11/2021</a:t>
            </a:fld>
            <a:endParaRPr lang="el-GR"/>
          </a:p>
        </p:txBody>
      </p:sp>
      <p:sp>
        <p:nvSpPr>
          <p:cNvPr id="6" name="2 - Θέση υποσέλιδου">
            <a:extLst>
              <a:ext uri="{FF2B5EF4-FFF2-40B4-BE49-F238E27FC236}">
                <a16:creationId xmlns:a16="http://schemas.microsoft.com/office/drawing/2014/main" xmlns="" id="{7D20CB9E-73B9-4A71-9821-1FEF7FAECE04}"/>
              </a:ext>
            </a:extLst>
          </p:cNvPr>
          <p:cNvSpPr>
            <a:spLocks noGrp="1"/>
          </p:cNvSpPr>
          <p:nvPr>
            <p:ph type="ftr" sz="quarter" idx="11"/>
          </p:nvPr>
        </p:nvSpPr>
        <p:spPr/>
        <p:txBody>
          <a:bodyPr/>
          <a:lstStyle>
            <a:lvl1pPr>
              <a:defRPr/>
            </a:lvl1pPr>
          </a:lstStyle>
          <a:p>
            <a:pPr>
              <a:defRPr/>
            </a:pPr>
            <a:endParaRPr lang="el-GR"/>
          </a:p>
        </p:txBody>
      </p:sp>
      <p:sp>
        <p:nvSpPr>
          <p:cNvPr id="7" name="22 - Θέση αριθμού διαφάνειας">
            <a:extLst>
              <a:ext uri="{FF2B5EF4-FFF2-40B4-BE49-F238E27FC236}">
                <a16:creationId xmlns:a16="http://schemas.microsoft.com/office/drawing/2014/main" xmlns="" id="{71EB7AF8-1E28-4810-AF6D-31758E29E5B1}"/>
              </a:ext>
            </a:extLst>
          </p:cNvPr>
          <p:cNvSpPr>
            <a:spLocks noGrp="1"/>
          </p:cNvSpPr>
          <p:nvPr>
            <p:ph type="sldNum" sz="quarter" idx="12"/>
          </p:nvPr>
        </p:nvSpPr>
        <p:spPr/>
        <p:txBody>
          <a:bodyPr/>
          <a:lstStyle>
            <a:lvl1pPr>
              <a:defRPr/>
            </a:lvl1pPr>
          </a:lstStyle>
          <a:p>
            <a:pPr>
              <a:defRPr/>
            </a:pPr>
            <a:fld id="{5E7FEF91-3145-4034-BAB7-629BCC7EBC2C}" type="slidenum">
              <a:rPr lang="el-GR" altLang="el-GR"/>
              <a:pPr>
                <a:defRPr/>
              </a:pPr>
              <a:t>‹#›</a:t>
            </a:fld>
            <a:endParaRPr lang="el-GR" altLang="el-GR"/>
          </a:p>
        </p:txBody>
      </p:sp>
    </p:spTree>
    <p:extLst>
      <p:ext uri="{BB962C8B-B14F-4D97-AF65-F5344CB8AC3E}">
        <p14:creationId xmlns:p14="http://schemas.microsoft.com/office/powerpoint/2010/main" val="1275992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lstStyle>
            <a:lvl1pPr>
              <a:defRPr/>
            </a:lvl1pPr>
          </a:lstStyle>
          <a:p>
            <a:r>
              <a:rPr lang="el-GR"/>
              <a:t>Kλικ για επεξεργασία του τίτλου</a:t>
            </a:r>
            <a:endParaRPr lang="en-US"/>
          </a:p>
        </p:txBody>
      </p:sp>
      <p:sp>
        <p:nvSpPr>
          <p:cNvPr id="3" name="2 - Θέση κειμένου"/>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l-GR"/>
              <a:t>Kλικ για επεξεργασία των στυλ του υποδείγματος</a:t>
            </a:r>
          </a:p>
        </p:txBody>
      </p:sp>
      <p:sp>
        <p:nvSpPr>
          <p:cNvPr id="4" name="3 - Θέση κειμένου"/>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l-GR"/>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6" name="5 - Θέση περιεχομένου"/>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13 - Θέση ημερομηνίας">
            <a:extLst>
              <a:ext uri="{FF2B5EF4-FFF2-40B4-BE49-F238E27FC236}">
                <a16:creationId xmlns:a16="http://schemas.microsoft.com/office/drawing/2014/main" xmlns="" id="{4B3BA57B-1CAC-4FD7-B833-2D11D3502469}"/>
              </a:ext>
            </a:extLst>
          </p:cNvPr>
          <p:cNvSpPr>
            <a:spLocks noGrp="1"/>
          </p:cNvSpPr>
          <p:nvPr>
            <p:ph type="dt" sz="half" idx="10"/>
          </p:nvPr>
        </p:nvSpPr>
        <p:spPr/>
        <p:txBody>
          <a:bodyPr/>
          <a:lstStyle>
            <a:lvl1pPr>
              <a:defRPr/>
            </a:lvl1pPr>
          </a:lstStyle>
          <a:p>
            <a:pPr>
              <a:defRPr/>
            </a:pPr>
            <a:fld id="{F8954365-C832-4765-BD0D-30E02400E5F4}" type="datetimeFigureOut">
              <a:rPr lang="el-GR"/>
              <a:pPr>
                <a:defRPr/>
              </a:pPr>
              <a:t>4/11/2021</a:t>
            </a:fld>
            <a:endParaRPr lang="el-GR"/>
          </a:p>
        </p:txBody>
      </p:sp>
      <p:sp>
        <p:nvSpPr>
          <p:cNvPr id="8" name="2 - Θέση υποσέλιδου">
            <a:extLst>
              <a:ext uri="{FF2B5EF4-FFF2-40B4-BE49-F238E27FC236}">
                <a16:creationId xmlns:a16="http://schemas.microsoft.com/office/drawing/2014/main" xmlns="" id="{91BC1995-DE0E-4C80-B9EC-E57C140DA1DF}"/>
              </a:ext>
            </a:extLst>
          </p:cNvPr>
          <p:cNvSpPr>
            <a:spLocks noGrp="1"/>
          </p:cNvSpPr>
          <p:nvPr>
            <p:ph type="ftr" sz="quarter" idx="11"/>
          </p:nvPr>
        </p:nvSpPr>
        <p:spPr/>
        <p:txBody>
          <a:bodyPr/>
          <a:lstStyle>
            <a:lvl1pPr>
              <a:defRPr/>
            </a:lvl1pPr>
          </a:lstStyle>
          <a:p>
            <a:pPr>
              <a:defRPr/>
            </a:pPr>
            <a:endParaRPr lang="el-GR"/>
          </a:p>
        </p:txBody>
      </p:sp>
      <p:sp>
        <p:nvSpPr>
          <p:cNvPr id="9" name="22 - Θέση αριθμού διαφάνειας">
            <a:extLst>
              <a:ext uri="{FF2B5EF4-FFF2-40B4-BE49-F238E27FC236}">
                <a16:creationId xmlns:a16="http://schemas.microsoft.com/office/drawing/2014/main" xmlns="" id="{DBB266DE-CE2E-4FD3-A239-AA82C178588B}"/>
              </a:ext>
            </a:extLst>
          </p:cNvPr>
          <p:cNvSpPr>
            <a:spLocks noGrp="1"/>
          </p:cNvSpPr>
          <p:nvPr>
            <p:ph type="sldNum" sz="quarter" idx="12"/>
          </p:nvPr>
        </p:nvSpPr>
        <p:spPr/>
        <p:txBody>
          <a:bodyPr/>
          <a:lstStyle>
            <a:lvl1pPr>
              <a:defRPr/>
            </a:lvl1pPr>
          </a:lstStyle>
          <a:p>
            <a:pPr>
              <a:defRPr/>
            </a:pPr>
            <a:fld id="{C5E0BE4D-CC59-4AB6-99DC-0FDE33952021}" type="slidenum">
              <a:rPr lang="el-GR" altLang="el-GR"/>
              <a:pPr>
                <a:defRPr/>
              </a:pPr>
              <a:t>‹#›</a:t>
            </a:fld>
            <a:endParaRPr lang="el-GR" altLang="el-GR"/>
          </a:p>
        </p:txBody>
      </p:sp>
    </p:spTree>
    <p:extLst>
      <p:ext uri="{BB962C8B-B14F-4D97-AF65-F5344CB8AC3E}">
        <p14:creationId xmlns:p14="http://schemas.microsoft.com/office/powerpoint/2010/main" val="1968549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13 - Θέση ημερομηνίας">
            <a:extLst>
              <a:ext uri="{FF2B5EF4-FFF2-40B4-BE49-F238E27FC236}">
                <a16:creationId xmlns:a16="http://schemas.microsoft.com/office/drawing/2014/main" xmlns="" id="{66F334F7-ACB7-4FD4-9C01-44CC15829E75}"/>
              </a:ext>
            </a:extLst>
          </p:cNvPr>
          <p:cNvSpPr>
            <a:spLocks noGrp="1"/>
          </p:cNvSpPr>
          <p:nvPr>
            <p:ph type="dt" sz="half" idx="10"/>
          </p:nvPr>
        </p:nvSpPr>
        <p:spPr/>
        <p:txBody>
          <a:bodyPr/>
          <a:lstStyle>
            <a:lvl1pPr>
              <a:defRPr/>
            </a:lvl1pPr>
          </a:lstStyle>
          <a:p>
            <a:pPr>
              <a:defRPr/>
            </a:pPr>
            <a:fld id="{9E272128-7A4C-4AD9-8784-5ADEA6BD317B}" type="datetimeFigureOut">
              <a:rPr lang="el-GR"/>
              <a:pPr>
                <a:defRPr/>
              </a:pPr>
              <a:t>4/11/2021</a:t>
            </a:fld>
            <a:endParaRPr lang="el-GR"/>
          </a:p>
        </p:txBody>
      </p:sp>
      <p:sp>
        <p:nvSpPr>
          <p:cNvPr id="4" name="2 - Θέση υποσέλιδου">
            <a:extLst>
              <a:ext uri="{FF2B5EF4-FFF2-40B4-BE49-F238E27FC236}">
                <a16:creationId xmlns:a16="http://schemas.microsoft.com/office/drawing/2014/main" xmlns="" id="{C39CBD72-4DC7-4795-BC6F-7C5BCDC2243B}"/>
              </a:ext>
            </a:extLst>
          </p:cNvPr>
          <p:cNvSpPr>
            <a:spLocks noGrp="1"/>
          </p:cNvSpPr>
          <p:nvPr>
            <p:ph type="ftr" sz="quarter" idx="11"/>
          </p:nvPr>
        </p:nvSpPr>
        <p:spPr/>
        <p:txBody>
          <a:bodyPr/>
          <a:lstStyle>
            <a:lvl1pPr>
              <a:defRPr/>
            </a:lvl1pPr>
          </a:lstStyle>
          <a:p>
            <a:pPr>
              <a:defRPr/>
            </a:pPr>
            <a:endParaRPr lang="el-GR"/>
          </a:p>
        </p:txBody>
      </p:sp>
      <p:sp>
        <p:nvSpPr>
          <p:cNvPr id="5" name="22 - Θέση αριθμού διαφάνειας">
            <a:extLst>
              <a:ext uri="{FF2B5EF4-FFF2-40B4-BE49-F238E27FC236}">
                <a16:creationId xmlns:a16="http://schemas.microsoft.com/office/drawing/2014/main" xmlns="" id="{EA67BA95-B5A9-494A-B866-6A529999176B}"/>
              </a:ext>
            </a:extLst>
          </p:cNvPr>
          <p:cNvSpPr>
            <a:spLocks noGrp="1"/>
          </p:cNvSpPr>
          <p:nvPr>
            <p:ph type="sldNum" sz="quarter" idx="12"/>
          </p:nvPr>
        </p:nvSpPr>
        <p:spPr/>
        <p:txBody>
          <a:bodyPr/>
          <a:lstStyle>
            <a:lvl1pPr>
              <a:defRPr/>
            </a:lvl1pPr>
          </a:lstStyle>
          <a:p>
            <a:pPr>
              <a:defRPr/>
            </a:pPr>
            <a:fld id="{AF491300-F0FE-4776-B190-24A994AC16B4}" type="slidenum">
              <a:rPr lang="el-GR" altLang="el-GR"/>
              <a:pPr>
                <a:defRPr/>
              </a:pPr>
              <a:t>‹#›</a:t>
            </a:fld>
            <a:endParaRPr lang="el-GR" altLang="el-GR"/>
          </a:p>
        </p:txBody>
      </p:sp>
    </p:spTree>
    <p:extLst>
      <p:ext uri="{BB962C8B-B14F-4D97-AF65-F5344CB8AC3E}">
        <p14:creationId xmlns:p14="http://schemas.microsoft.com/office/powerpoint/2010/main" val="473187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3 - Θέση ημερομηνίας">
            <a:extLst>
              <a:ext uri="{FF2B5EF4-FFF2-40B4-BE49-F238E27FC236}">
                <a16:creationId xmlns:a16="http://schemas.microsoft.com/office/drawing/2014/main" xmlns="" id="{F16EEECD-2346-4362-9D99-8B57246D9045}"/>
              </a:ext>
            </a:extLst>
          </p:cNvPr>
          <p:cNvSpPr>
            <a:spLocks noGrp="1"/>
          </p:cNvSpPr>
          <p:nvPr>
            <p:ph type="dt" sz="half" idx="10"/>
          </p:nvPr>
        </p:nvSpPr>
        <p:spPr/>
        <p:txBody>
          <a:bodyPr/>
          <a:lstStyle>
            <a:lvl1pPr>
              <a:defRPr/>
            </a:lvl1pPr>
          </a:lstStyle>
          <a:p>
            <a:pPr>
              <a:defRPr/>
            </a:pPr>
            <a:fld id="{46DE3138-CD18-4E70-A0B1-297A25C6255C}" type="datetimeFigureOut">
              <a:rPr lang="el-GR"/>
              <a:pPr>
                <a:defRPr/>
              </a:pPr>
              <a:t>4/11/2021</a:t>
            </a:fld>
            <a:endParaRPr lang="el-GR"/>
          </a:p>
        </p:txBody>
      </p:sp>
      <p:sp>
        <p:nvSpPr>
          <p:cNvPr id="3" name="2 - Θέση υποσέλιδου">
            <a:extLst>
              <a:ext uri="{FF2B5EF4-FFF2-40B4-BE49-F238E27FC236}">
                <a16:creationId xmlns:a16="http://schemas.microsoft.com/office/drawing/2014/main" xmlns="" id="{E0AA6083-1240-47A2-8C8C-3EF828FF4166}"/>
              </a:ext>
            </a:extLst>
          </p:cNvPr>
          <p:cNvSpPr>
            <a:spLocks noGrp="1"/>
          </p:cNvSpPr>
          <p:nvPr>
            <p:ph type="ftr" sz="quarter" idx="11"/>
          </p:nvPr>
        </p:nvSpPr>
        <p:spPr/>
        <p:txBody>
          <a:bodyPr/>
          <a:lstStyle>
            <a:lvl1pPr>
              <a:defRPr/>
            </a:lvl1pPr>
          </a:lstStyle>
          <a:p>
            <a:pPr>
              <a:defRPr/>
            </a:pPr>
            <a:endParaRPr lang="el-GR"/>
          </a:p>
        </p:txBody>
      </p:sp>
      <p:sp>
        <p:nvSpPr>
          <p:cNvPr id="4" name="22 - Θέση αριθμού διαφάνειας">
            <a:extLst>
              <a:ext uri="{FF2B5EF4-FFF2-40B4-BE49-F238E27FC236}">
                <a16:creationId xmlns:a16="http://schemas.microsoft.com/office/drawing/2014/main" xmlns="" id="{966B1288-C2A4-45AA-B582-65918AE5CF82}"/>
              </a:ext>
            </a:extLst>
          </p:cNvPr>
          <p:cNvSpPr>
            <a:spLocks noGrp="1"/>
          </p:cNvSpPr>
          <p:nvPr>
            <p:ph type="sldNum" sz="quarter" idx="12"/>
          </p:nvPr>
        </p:nvSpPr>
        <p:spPr/>
        <p:txBody>
          <a:bodyPr/>
          <a:lstStyle>
            <a:lvl1pPr>
              <a:defRPr/>
            </a:lvl1pPr>
          </a:lstStyle>
          <a:p>
            <a:pPr>
              <a:defRPr/>
            </a:pPr>
            <a:fld id="{9D3BC750-B767-4B80-A371-F80EBAEDF6C7}" type="slidenum">
              <a:rPr lang="el-GR" altLang="el-GR"/>
              <a:pPr>
                <a:defRPr/>
              </a:pPr>
              <a:t>‹#›</a:t>
            </a:fld>
            <a:endParaRPr lang="el-GR" altLang="el-GR"/>
          </a:p>
        </p:txBody>
      </p:sp>
    </p:spTree>
    <p:extLst>
      <p:ext uri="{BB962C8B-B14F-4D97-AF65-F5344CB8AC3E}">
        <p14:creationId xmlns:p14="http://schemas.microsoft.com/office/powerpoint/2010/main" val="3966641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l-GR"/>
              <a:t>Kλικ για επεξεργασία του τίτλου</a:t>
            </a:r>
            <a:endParaRPr lang="en-US"/>
          </a:p>
        </p:txBody>
      </p:sp>
      <p:sp>
        <p:nvSpPr>
          <p:cNvPr id="3" name="2 - Θέση κειμένου"/>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l-GR"/>
              <a:t>Kλικ για επεξεργασία των στυλ του υποδείγματος</a:t>
            </a:r>
          </a:p>
        </p:txBody>
      </p:sp>
      <p:sp>
        <p:nvSpPr>
          <p:cNvPr id="4" name="3 - Θέση περιεχομένου"/>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13 - Θέση ημερομηνίας">
            <a:extLst>
              <a:ext uri="{FF2B5EF4-FFF2-40B4-BE49-F238E27FC236}">
                <a16:creationId xmlns:a16="http://schemas.microsoft.com/office/drawing/2014/main" xmlns="" id="{9393AC05-F827-49D1-9277-265035144E13}"/>
              </a:ext>
            </a:extLst>
          </p:cNvPr>
          <p:cNvSpPr>
            <a:spLocks noGrp="1"/>
          </p:cNvSpPr>
          <p:nvPr>
            <p:ph type="dt" sz="half" idx="10"/>
          </p:nvPr>
        </p:nvSpPr>
        <p:spPr/>
        <p:txBody>
          <a:bodyPr/>
          <a:lstStyle>
            <a:lvl1pPr>
              <a:defRPr/>
            </a:lvl1pPr>
          </a:lstStyle>
          <a:p>
            <a:pPr>
              <a:defRPr/>
            </a:pPr>
            <a:fld id="{2DB5BF92-4608-427F-8DF2-4CCC123BD759}" type="datetimeFigureOut">
              <a:rPr lang="el-GR"/>
              <a:pPr>
                <a:defRPr/>
              </a:pPr>
              <a:t>4/11/2021</a:t>
            </a:fld>
            <a:endParaRPr lang="el-GR"/>
          </a:p>
        </p:txBody>
      </p:sp>
      <p:sp>
        <p:nvSpPr>
          <p:cNvPr id="6" name="2 - Θέση υποσέλιδου">
            <a:extLst>
              <a:ext uri="{FF2B5EF4-FFF2-40B4-BE49-F238E27FC236}">
                <a16:creationId xmlns:a16="http://schemas.microsoft.com/office/drawing/2014/main" xmlns="" id="{B4F6DFEE-C614-4AE9-9C18-EA8BDD08309E}"/>
              </a:ext>
            </a:extLst>
          </p:cNvPr>
          <p:cNvSpPr>
            <a:spLocks noGrp="1"/>
          </p:cNvSpPr>
          <p:nvPr>
            <p:ph type="ftr" sz="quarter" idx="11"/>
          </p:nvPr>
        </p:nvSpPr>
        <p:spPr/>
        <p:txBody>
          <a:bodyPr/>
          <a:lstStyle>
            <a:lvl1pPr>
              <a:defRPr/>
            </a:lvl1pPr>
          </a:lstStyle>
          <a:p>
            <a:pPr>
              <a:defRPr/>
            </a:pPr>
            <a:endParaRPr lang="el-GR"/>
          </a:p>
        </p:txBody>
      </p:sp>
      <p:sp>
        <p:nvSpPr>
          <p:cNvPr id="7" name="22 - Θέση αριθμού διαφάνειας">
            <a:extLst>
              <a:ext uri="{FF2B5EF4-FFF2-40B4-BE49-F238E27FC236}">
                <a16:creationId xmlns:a16="http://schemas.microsoft.com/office/drawing/2014/main" xmlns="" id="{0E1B8465-9C22-4881-857B-7A9234C1393A}"/>
              </a:ext>
            </a:extLst>
          </p:cNvPr>
          <p:cNvSpPr>
            <a:spLocks noGrp="1"/>
          </p:cNvSpPr>
          <p:nvPr>
            <p:ph type="sldNum" sz="quarter" idx="12"/>
          </p:nvPr>
        </p:nvSpPr>
        <p:spPr/>
        <p:txBody>
          <a:bodyPr/>
          <a:lstStyle>
            <a:lvl1pPr>
              <a:defRPr/>
            </a:lvl1pPr>
          </a:lstStyle>
          <a:p>
            <a:pPr>
              <a:defRPr/>
            </a:pPr>
            <a:fld id="{6A0C1014-95D6-4F44-A28B-C45C1ABE3099}" type="slidenum">
              <a:rPr lang="el-GR" altLang="el-GR"/>
              <a:pPr>
                <a:defRPr/>
              </a:pPr>
              <a:t>‹#›</a:t>
            </a:fld>
            <a:endParaRPr lang="el-GR" altLang="el-GR"/>
          </a:p>
        </p:txBody>
      </p:sp>
    </p:spTree>
    <p:extLst>
      <p:ext uri="{BB962C8B-B14F-4D97-AF65-F5344CB8AC3E}">
        <p14:creationId xmlns:p14="http://schemas.microsoft.com/office/powerpoint/2010/main" val="3330102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l-GR"/>
              <a:t>Kλικ για επεξεργασία του τίτλου</a:t>
            </a:r>
            <a:endParaRPr lang="en-US"/>
          </a:p>
        </p:txBody>
      </p:sp>
      <p:sp>
        <p:nvSpPr>
          <p:cNvPr id="3" name="2 - Θέση εικόνας"/>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l-GR" noProof="0"/>
              <a:t>Κάντε κλικ στο εικονίδιο για να προσθέσετε μια εικόνα</a:t>
            </a:r>
            <a:endParaRPr lang="en-US" noProof="0" dirty="0"/>
          </a:p>
        </p:txBody>
      </p:sp>
      <p:sp>
        <p:nvSpPr>
          <p:cNvPr id="4" name="3 - Θέση κειμένου"/>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l-GR"/>
              <a:t>Kλικ για επεξεργασία των στυλ του υποδείγματος</a:t>
            </a:r>
          </a:p>
        </p:txBody>
      </p:sp>
      <p:sp>
        <p:nvSpPr>
          <p:cNvPr id="5" name="13 - Θέση ημερομηνίας">
            <a:extLst>
              <a:ext uri="{FF2B5EF4-FFF2-40B4-BE49-F238E27FC236}">
                <a16:creationId xmlns:a16="http://schemas.microsoft.com/office/drawing/2014/main" xmlns="" id="{90559D7A-D053-43C1-811E-DBFC124476A7}"/>
              </a:ext>
            </a:extLst>
          </p:cNvPr>
          <p:cNvSpPr>
            <a:spLocks noGrp="1"/>
          </p:cNvSpPr>
          <p:nvPr>
            <p:ph type="dt" sz="half" idx="10"/>
          </p:nvPr>
        </p:nvSpPr>
        <p:spPr/>
        <p:txBody>
          <a:bodyPr/>
          <a:lstStyle>
            <a:lvl1pPr>
              <a:defRPr/>
            </a:lvl1pPr>
          </a:lstStyle>
          <a:p>
            <a:pPr>
              <a:defRPr/>
            </a:pPr>
            <a:fld id="{2D23BFC0-41F1-4482-BD1F-BBCA446162AF}" type="datetimeFigureOut">
              <a:rPr lang="el-GR"/>
              <a:pPr>
                <a:defRPr/>
              </a:pPr>
              <a:t>4/11/2021</a:t>
            </a:fld>
            <a:endParaRPr lang="el-GR"/>
          </a:p>
        </p:txBody>
      </p:sp>
      <p:sp>
        <p:nvSpPr>
          <p:cNvPr id="6" name="2 - Θέση υποσέλιδου">
            <a:extLst>
              <a:ext uri="{FF2B5EF4-FFF2-40B4-BE49-F238E27FC236}">
                <a16:creationId xmlns:a16="http://schemas.microsoft.com/office/drawing/2014/main" xmlns="" id="{6FEABF7D-E9F2-4700-B87C-77B3479E027C}"/>
              </a:ext>
            </a:extLst>
          </p:cNvPr>
          <p:cNvSpPr>
            <a:spLocks noGrp="1"/>
          </p:cNvSpPr>
          <p:nvPr>
            <p:ph type="ftr" sz="quarter" idx="11"/>
          </p:nvPr>
        </p:nvSpPr>
        <p:spPr/>
        <p:txBody>
          <a:bodyPr/>
          <a:lstStyle>
            <a:lvl1pPr>
              <a:defRPr/>
            </a:lvl1pPr>
          </a:lstStyle>
          <a:p>
            <a:pPr>
              <a:defRPr/>
            </a:pPr>
            <a:endParaRPr lang="el-GR"/>
          </a:p>
        </p:txBody>
      </p:sp>
      <p:sp>
        <p:nvSpPr>
          <p:cNvPr id="7" name="22 - Θέση αριθμού διαφάνειας">
            <a:extLst>
              <a:ext uri="{FF2B5EF4-FFF2-40B4-BE49-F238E27FC236}">
                <a16:creationId xmlns:a16="http://schemas.microsoft.com/office/drawing/2014/main" xmlns="" id="{0CDA1982-77FE-4391-8A6E-25B6136BDFFF}"/>
              </a:ext>
            </a:extLst>
          </p:cNvPr>
          <p:cNvSpPr>
            <a:spLocks noGrp="1"/>
          </p:cNvSpPr>
          <p:nvPr>
            <p:ph type="sldNum" sz="quarter" idx="12"/>
          </p:nvPr>
        </p:nvSpPr>
        <p:spPr/>
        <p:txBody>
          <a:bodyPr/>
          <a:lstStyle>
            <a:lvl1pPr>
              <a:defRPr/>
            </a:lvl1pPr>
          </a:lstStyle>
          <a:p>
            <a:pPr>
              <a:defRPr/>
            </a:pPr>
            <a:fld id="{09303C0D-5256-4737-9D2E-1142057A37BE}" type="slidenum">
              <a:rPr lang="el-GR" altLang="el-GR"/>
              <a:pPr>
                <a:defRPr/>
              </a:pPr>
              <a:t>‹#›</a:t>
            </a:fld>
            <a:endParaRPr lang="el-GR" altLang="el-GR"/>
          </a:p>
        </p:txBody>
      </p:sp>
    </p:spTree>
    <p:extLst>
      <p:ext uri="{BB962C8B-B14F-4D97-AF65-F5344CB8AC3E}">
        <p14:creationId xmlns:p14="http://schemas.microsoft.com/office/powerpoint/2010/main" val="2491028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2" name="21 - Θέση τίτλου">
            <a:extLst>
              <a:ext uri="{FF2B5EF4-FFF2-40B4-BE49-F238E27FC236}">
                <a16:creationId xmlns:a16="http://schemas.microsoft.com/office/drawing/2014/main" xmlns="" id="{11D2449A-8F70-4211-A541-03141578C6E6}"/>
              </a:ext>
            </a:extLst>
          </p:cNvPr>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l-GR"/>
              <a:t>Kλικ για επεξεργασία του τίτλου</a:t>
            </a:r>
            <a:endParaRPr lang="en-US"/>
          </a:p>
        </p:txBody>
      </p:sp>
      <p:sp>
        <p:nvSpPr>
          <p:cNvPr id="1027" name="12 - Θέση κειμένου">
            <a:extLst>
              <a:ext uri="{FF2B5EF4-FFF2-40B4-BE49-F238E27FC236}">
                <a16:creationId xmlns:a16="http://schemas.microsoft.com/office/drawing/2014/main" xmlns="" id="{62EA3047-D2B9-4B79-9EE2-219F0F1C4163}"/>
              </a:ext>
            </a:extLst>
          </p:cNvPr>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Kλικ για επεξεργασία των στυλ του υποδείγματος</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endParaRPr lang="en-US" altLang="el-GR"/>
          </a:p>
        </p:txBody>
      </p:sp>
      <p:sp>
        <p:nvSpPr>
          <p:cNvPr id="14" name="13 - Θέση ημερομηνίας">
            <a:extLst>
              <a:ext uri="{FF2B5EF4-FFF2-40B4-BE49-F238E27FC236}">
                <a16:creationId xmlns:a16="http://schemas.microsoft.com/office/drawing/2014/main" xmlns="" id="{538D22BC-AFAE-4ACD-9D6B-6A595BE6B345}"/>
              </a:ext>
            </a:extLst>
          </p:cNvPr>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latin typeface="Arial" charset="0"/>
                <a:cs typeface="Arial" charset="0"/>
              </a:defRPr>
            </a:lvl1pPr>
          </a:lstStyle>
          <a:p>
            <a:pPr>
              <a:defRPr/>
            </a:pPr>
            <a:fld id="{DABD311E-A7FF-4A71-AFAF-471839E0B19E}" type="datetimeFigureOut">
              <a:rPr lang="el-GR"/>
              <a:pPr>
                <a:defRPr/>
              </a:pPr>
              <a:t>4/11/2021</a:t>
            </a:fld>
            <a:endParaRPr lang="el-GR"/>
          </a:p>
        </p:txBody>
      </p:sp>
      <p:sp>
        <p:nvSpPr>
          <p:cNvPr id="3" name="2 - Θέση υποσέλιδου">
            <a:extLst>
              <a:ext uri="{FF2B5EF4-FFF2-40B4-BE49-F238E27FC236}">
                <a16:creationId xmlns:a16="http://schemas.microsoft.com/office/drawing/2014/main" xmlns="" id="{9DE1888A-DCBB-45A3-BD56-E7E32C1B538E}"/>
              </a:ext>
            </a:extLst>
          </p:cNvPr>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latin typeface="Arial" charset="0"/>
                <a:cs typeface="Arial" charset="0"/>
              </a:defRPr>
            </a:lvl1pPr>
          </a:lstStyle>
          <a:p>
            <a:pPr>
              <a:defRPr/>
            </a:pPr>
            <a:endParaRPr lang="el-GR"/>
          </a:p>
        </p:txBody>
      </p:sp>
      <p:sp>
        <p:nvSpPr>
          <p:cNvPr id="23" name="22 - Θέση αριθμού διαφάνειας">
            <a:extLst>
              <a:ext uri="{FF2B5EF4-FFF2-40B4-BE49-F238E27FC236}">
                <a16:creationId xmlns:a16="http://schemas.microsoft.com/office/drawing/2014/main" xmlns="" id="{C6703968-F892-45BC-BF38-B8BF2142C2F3}"/>
              </a:ext>
            </a:extLst>
          </p:cNvPr>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prstTxWarp prst="textNoShape">
              <a:avLst/>
            </a:prstTxWarp>
          </a:bodyPr>
          <a:lstStyle>
            <a:lvl1pPr algn="r" eaLnBrk="1" hangingPunct="1">
              <a:defRPr sz="1200">
                <a:solidFill>
                  <a:srgbClr val="BCBCBC"/>
                </a:solidFill>
              </a:defRPr>
            </a:lvl1pPr>
          </a:lstStyle>
          <a:p>
            <a:pPr>
              <a:defRPr/>
            </a:pPr>
            <a:fld id="{B4891B1B-89B3-43A0-BE3E-630C5AE9B43F}" type="slidenum">
              <a:rPr lang="el-GR" altLang="el-GR"/>
              <a:pPr>
                <a:defRPr/>
              </a:pPr>
              <a:t>‹#›</a:t>
            </a:fld>
            <a:endParaRPr lang="el-GR" altLang="el-GR"/>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43"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Arial" charset="0"/>
        </a:defRPr>
      </a:lvl2pPr>
      <a:lvl3pPr algn="ctr" rtl="0" eaLnBrk="0" fontAlgn="base" hangingPunct="0">
        <a:spcBef>
          <a:spcPct val="0"/>
        </a:spcBef>
        <a:spcAft>
          <a:spcPct val="0"/>
        </a:spcAft>
        <a:defRPr sz="4100" b="1">
          <a:solidFill>
            <a:schemeClr val="tx1"/>
          </a:solidFill>
          <a:latin typeface="Arial" charset="0"/>
        </a:defRPr>
      </a:lvl3pPr>
      <a:lvl4pPr algn="ctr" rtl="0" eaLnBrk="0" fontAlgn="base" hangingPunct="0">
        <a:spcBef>
          <a:spcPct val="0"/>
        </a:spcBef>
        <a:spcAft>
          <a:spcPct val="0"/>
        </a:spcAft>
        <a:defRPr sz="4100" b="1">
          <a:solidFill>
            <a:schemeClr val="tx1"/>
          </a:solidFill>
          <a:latin typeface="Arial" charset="0"/>
        </a:defRPr>
      </a:lvl4pPr>
      <a:lvl5pPr algn="ctr" rtl="0" eaLnBrk="0" fontAlgn="base" hangingPunct="0">
        <a:spcBef>
          <a:spcPct val="0"/>
        </a:spcBef>
        <a:spcAft>
          <a:spcPct val="0"/>
        </a:spcAft>
        <a:defRPr sz="4100" b="1">
          <a:solidFill>
            <a:schemeClr val="tx1"/>
          </a:solidFill>
          <a:latin typeface="Arial" charset="0"/>
        </a:defRPr>
      </a:lvl5pPr>
      <a:lvl6pPr marL="457200" algn="ctr" rtl="0" fontAlgn="base">
        <a:spcBef>
          <a:spcPct val="0"/>
        </a:spcBef>
        <a:spcAft>
          <a:spcPct val="0"/>
        </a:spcAft>
        <a:defRPr sz="4100" b="1">
          <a:solidFill>
            <a:schemeClr val="tx1"/>
          </a:solidFill>
          <a:latin typeface="Arial" charset="0"/>
        </a:defRPr>
      </a:lvl6pPr>
      <a:lvl7pPr marL="914400" algn="ctr" rtl="0" fontAlgn="base">
        <a:spcBef>
          <a:spcPct val="0"/>
        </a:spcBef>
        <a:spcAft>
          <a:spcPct val="0"/>
        </a:spcAft>
        <a:defRPr sz="4100" b="1">
          <a:solidFill>
            <a:schemeClr val="tx1"/>
          </a:solidFill>
          <a:latin typeface="Arial" charset="0"/>
        </a:defRPr>
      </a:lvl7pPr>
      <a:lvl8pPr marL="1371600" algn="ctr" rtl="0" fontAlgn="base">
        <a:spcBef>
          <a:spcPct val="0"/>
        </a:spcBef>
        <a:spcAft>
          <a:spcPct val="0"/>
        </a:spcAft>
        <a:defRPr sz="4100" b="1">
          <a:solidFill>
            <a:schemeClr val="tx1"/>
          </a:solidFill>
          <a:latin typeface="Arial" charset="0"/>
        </a:defRPr>
      </a:lvl8pPr>
      <a:lvl9pPr marL="1828800" algn="ctr" rtl="0" fontAlgn="base">
        <a:spcBef>
          <a:spcPct val="0"/>
        </a:spcBef>
        <a:spcAft>
          <a:spcPct val="0"/>
        </a:spcAft>
        <a:defRPr sz="4100" b="1">
          <a:solidFill>
            <a:schemeClr val="tx1"/>
          </a:solidFill>
          <a:latin typeface="Arial" charset="0"/>
        </a:defRPr>
      </a:lvl9pPr>
    </p:titleStyle>
    <p:bodyStyle>
      <a:lvl1pPr marL="547688" indent="-411163"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hyperlink" Target="https://ypen.gov.gr/wp-content/uploads/2020/11/%CE%A6%CE%95%CE%9A-%CE%91_179_2011.pdf" TargetMode="External"/><Relationship Id="rId2" Type="http://schemas.openxmlformats.org/officeDocument/2006/relationships/hyperlink" Target="https://ypen.gov.gr/wp-content/uploads/2020/11/%CE%A6%CE%95%CE%9A-%CE%91_94_2016.pdf" TargetMode="External"/><Relationship Id="rId1" Type="http://schemas.openxmlformats.org/officeDocument/2006/relationships/slideLayout" Target="../slideLayouts/slideLayout2.xml"/><Relationship Id="rId5" Type="http://schemas.openxmlformats.org/officeDocument/2006/relationships/hyperlink" Target="https://ypen.gov.gr/wp-content/uploads/2020/11/%CE%A6%CE%95%CE%9A-%CE%91_92_2020.pdf" TargetMode="External"/><Relationship Id="rId4" Type="http://schemas.openxmlformats.org/officeDocument/2006/relationships/hyperlink" Target="https://ypen.gov.gr/wp-content/uploads/2020/11/%CE%A6%CE%95%CE%9A-%CE%91_142_2018.pdf" TargetMode="External"/></Relationships>
</file>

<file path=ppt/slides/_rels/slide65.xml.rels><?xml version="1.0" encoding="UTF-8" standalone="yes"?>
<Relationships xmlns="http://schemas.openxmlformats.org/package/2006/relationships"><Relationship Id="rId2" Type="http://schemas.openxmlformats.org/officeDocument/2006/relationships/hyperlink" Target="https://ypen.gov.gr/wp-content/uploads/2020/11/%CE%A6%CE%95%CE%9A-%CE%92_2852_2020.pdf"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xmlns="" id="{65CA3C99-5ECE-4716-9A7B-47290429F9B1}"/>
              </a:ext>
            </a:extLst>
          </p:cNvPr>
          <p:cNvSpPr>
            <a:spLocks noGrp="1"/>
          </p:cNvSpPr>
          <p:nvPr>
            <p:ph type="title"/>
          </p:nvPr>
        </p:nvSpPr>
        <p:spPr/>
        <p:txBody>
          <a:bodyPr rtlCol="0">
            <a:normAutofit fontScale="90000"/>
          </a:bodyPr>
          <a:lstStyle/>
          <a:p>
            <a:pPr eaLnBrk="1" fontAlgn="auto" hangingPunct="1">
              <a:spcAft>
                <a:spcPts val="0"/>
              </a:spcAft>
              <a:defRPr/>
            </a:pPr>
            <a:r>
              <a:rPr lang="el-GR" dirty="0"/>
              <a:t>ΔΗΜΟΚΡΙΤΕΙΟ ΠΑΝΕΠΙΣΤΗΜΙΟ ΘΡΑΚΗΣ</a:t>
            </a:r>
          </a:p>
        </p:txBody>
      </p:sp>
      <p:sp>
        <p:nvSpPr>
          <p:cNvPr id="3075" name="3 - Θέση περιεχομένου">
            <a:extLst>
              <a:ext uri="{FF2B5EF4-FFF2-40B4-BE49-F238E27FC236}">
                <a16:creationId xmlns:a16="http://schemas.microsoft.com/office/drawing/2014/main" xmlns="" id="{8BD80277-7E55-4A12-9DD8-8B38E8A329FF}"/>
              </a:ext>
            </a:extLst>
          </p:cNvPr>
          <p:cNvSpPr>
            <a:spLocks noGrp="1"/>
          </p:cNvSpPr>
          <p:nvPr>
            <p:ph idx="1"/>
          </p:nvPr>
        </p:nvSpPr>
        <p:spPr>
          <a:xfrm>
            <a:off x="457200" y="1700213"/>
            <a:ext cx="8229600" cy="4525962"/>
          </a:xfrm>
        </p:spPr>
        <p:txBody>
          <a:bodyPr/>
          <a:lstStyle/>
          <a:p>
            <a:pPr algn="ctr" eaLnBrk="1" hangingPunct="1">
              <a:buFont typeface="Arial" panose="020B0604020202020204" pitchFamily="34" charset="0"/>
              <a:buNone/>
            </a:pPr>
            <a:r>
              <a:rPr lang="el-GR" altLang="el-GR" dirty="0"/>
              <a:t> </a:t>
            </a:r>
          </a:p>
          <a:p>
            <a:pPr algn="ctr" eaLnBrk="1" hangingPunct="1">
              <a:buFont typeface="Arial" panose="020B0604020202020204" pitchFamily="34" charset="0"/>
              <a:buNone/>
            </a:pPr>
            <a:r>
              <a:rPr lang="el-GR" altLang="el-GR" dirty="0"/>
              <a:t> ΝΟΜΙΚΗ</a:t>
            </a:r>
            <a:r>
              <a:rPr lang="en-US" altLang="el-GR" dirty="0"/>
              <a:t> </a:t>
            </a:r>
            <a:r>
              <a:rPr lang="el-GR" altLang="el-GR" dirty="0"/>
              <a:t>Σ</a:t>
            </a:r>
            <a:r>
              <a:rPr lang="en-US" altLang="el-GR" dirty="0"/>
              <a:t>X</a:t>
            </a:r>
            <a:r>
              <a:rPr lang="el-GR" altLang="el-GR" dirty="0"/>
              <a:t>ΟΛΗ</a:t>
            </a:r>
          </a:p>
          <a:p>
            <a:pPr algn="ctr" eaLnBrk="1" hangingPunct="1">
              <a:buFont typeface="Arial" panose="020B0604020202020204" pitchFamily="34" charset="0"/>
              <a:buNone/>
            </a:pPr>
            <a:r>
              <a:rPr lang="el-GR" altLang="el-GR" dirty="0"/>
              <a:t> ΤΟΜΕΑΣ ΔΙΕΘΝΩΝ ΣΠΟΥΔΩΝ </a:t>
            </a:r>
          </a:p>
          <a:p>
            <a:pPr algn="ctr" eaLnBrk="1" hangingPunct="1">
              <a:buFont typeface="Arial" panose="020B0604020202020204" pitchFamily="34" charset="0"/>
              <a:buNone/>
            </a:pPr>
            <a:r>
              <a:rPr lang="el-GR" altLang="el-GR" dirty="0"/>
              <a:t> ΠΜΣ ΔΙΕΘΝΕΣ ΚΑΙ ΕΥΡΩΠΑΙΚΟ ΔΙΚΑΙΟ ΤΗΣ ΕΝ</a:t>
            </a:r>
            <a:r>
              <a:rPr lang="en-US" altLang="el-GR" dirty="0"/>
              <a:t>E</a:t>
            </a:r>
            <a:r>
              <a:rPr lang="el-GR" altLang="el-GR" dirty="0"/>
              <a:t>ΡΓΕΙΑΣ</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 Τίτλος">
            <a:extLst>
              <a:ext uri="{FF2B5EF4-FFF2-40B4-BE49-F238E27FC236}">
                <a16:creationId xmlns:a16="http://schemas.microsoft.com/office/drawing/2014/main" xmlns="" id="{852876D7-8573-4EB3-8356-C9DF01C1EA7E}"/>
              </a:ext>
            </a:extLst>
          </p:cNvPr>
          <p:cNvSpPr>
            <a:spLocks noGrp="1"/>
          </p:cNvSpPr>
          <p:nvPr>
            <p:ph type="title"/>
          </p:nvPr>
        </p:nvSpPr>
        <p:spPr/>
        <p:txBody>
          <a:bodyPr/>
          <a:lstStyle/>
          <a:p>
            <a:pPr eaLnBrk="1" fontAlgn="auto" hangingPunct="1">
              <a:spcAft>
                <a:spcPts val="0"/>
              </a:spcAft>
              <a:defRPr/>
            </a:pPr>
            <a:r>
              <a:rPr lang="el-GR" sz="3200"/>
              <a:t>Συσχετίσεις</a:t>
            </a:r>
          </a:p>
        </p:txBody>
      </p:sp>
      <p:sp>
        <p:nvSpPr>
          <p:cNvPr id="10243" name="2 - Θέση περιεχομένου">
            <a:extLst>
              <a:ext uri="{FF2B5EF4-FFF2-40B4-BE49-F238E27FC236}">
                <a16:creationId xmlns:a16="http://schemas.microsoft.com/office/drawing/2014/main" xmlns="" id="{97AE786A-79EE-4CDE-A00E-968175A555BA}"/>
              </a:ext>
            </a:extLst>
          </p:cNvPr>
          <p:cNvSpPr>
            <a:spLocks noGrp="1"/>
          </p:cNvSpPr>
          <p:nvPr>
            <p:ph idx="1"/>
          </p:nvPr>
        </p:nvSpPr>
        <p:spPr/>
        <p:txBody>
          <a:bodyPr/>
          <a:lstStyle/>
          <a:p>
            <a:pPr algn="just" eaLnBrk="1" hangingPunct="1"/>
            <a:r>
              <a:rPr lang="el-GR" altLang="el-GR"/>
              <a:t>Ασφάλεια εφοδιασμού συνδέεται με την πολιτική περιβάλλοντος</a:t>
            </a:r>
            <a:r>
              <a:rPr lang="en-US" altLang="el-GR"/>
              <a:t> </a:t>
            </a:r>
            <a:r>
              <a:rPr lang="el-GR" altLang="el-GR"/>
              <a:t>(σκ. 5 της Οδηγίας 2009/72)</a:t>
            </a:r>
          </a:p>
          <a:p>
            <a:pPr algn="just" eaLnBrk="1" hangingPunct="1"/>
            <a:endParaRPr lang="el-GR" altLang="el-GR"/>
          </a:p>
          <a:p>
            <a:pPr algn="just" eaLnBrk="1" hangingPunct="1"/>
            <a:r>
              <a:rPr lang="el-GR" altLang="el-GR"/>
              <a:t>Ασφάλεια εφοδιασμού σχετίζεται με ενεργειακή απόδοση (σκ. 6 της Οδηγίας 2009/72</a:t>
            </a:r>
          </a:p>
          <a:p>
            <a:pPr algn="just" eaLnBrk="1" hangingPunct="1"/>
            <a:endParaRPr lang="el-GR" altLang="el-GR"/>
          </a:p>
          <a:p>
            <a:pPr algn="just" eaLnBrk="1" hangingPunct="1"/>
            <a:r>
              <a:rPr lang="el-GR" altLang="el-GR"/>
              <a:t>Ασφάλεια εφοδιασμού συνδέεται με την εσωτερική αγορά ενέργειας </a:t>
            </a:r>
          </a:p>
          <a:p>
            <a:pPr algn="just" eaLnBrk="1" hangingPunct="1"/>
            <a:endParaRPr lang="el-GR" altLang="el-GR"/>
          </a:p>
          <a:p>
            <a:pPr algn="just" eaLnBrk="1" hangingPunct="1">
              <a:buFont typeface="Arial" panose="020B0604020202020204" pitchFamily="34" charset="0"/>
              <a:buNone/>
            </a:pPr>
            <a:endParaRPr lang="en-US" altLang="el-GR"/>
          </a:p>
          <a:p>
            <a:pPr eaLnBrk="1" hangingPunct="1"/>
            <a:endParaRPr lang="el-GR" altLang="el-G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 Τίτλος">
            <a:extLst>
              <a:ext uri="{FF2B5EF4-FFF2-40B4-BE49-F238E27FC236}">
                <a16:creationId xmlns:a16="http://schemas.microsoft.com/office/drawing/2014/main" xmlns="" id="{525F0001-ADE5-400E-8212-D73789E2FED4}"/>
              </a:ext>
            </a:extLst>
          </p:cNvPr>
          <p:cNvSpPr>
            <a:spLocks noGrp="1"/>
          </p:cNvSpPr>
          <p:nvPr>
            <p:ph type="title"/>
          </p:nvPr>
        </p:nvSpPr>
        <p:spPr/>
        <p:txBody>
          <a:bodyPr/>
          <a:lstStyle/>
          <a:p>
            <a:pPr eaLnBrk="1" fontAlgn="auto" hangingPunct="1">
              <a:spcAft>
                <a:spcPts val="0"/>
              </a:spcAft>
              <a:defRPr/>
            </a:pPr>
            <a:r>
              <a:rPr lang="el-GR" sz="3200"/>
              <a:t>Συσχετίσεις</a:t>
            </a:r>
          </a:p>
        </p:txBody>
      </p:sp>
      <p:sp>
        <p:nvSpPr>
          <p:cNvPr id="11267" name="2 - Θέση περιεχομένου">
            <a:extLst>
              <a:ext uri="{FF2B5EF4-FFF2-40B4-BE49-F238E27FC236}">
                <a16:creationId xmlns:a16="http://schemas.microsoft.com/office/drawing/2014/main" xmlns="" id="{84E68001-3892-42FB-A5D3-D3014F5BE83B}"/>
              </a:ext>
            </a:extLst>
          </p:cNvPr>
          <p:cNvSpPr>
            <a:spLocks noGrp="1"/>
          </p:cNvSpPr>
          <p:nvPr>
            <p:ph idx="1"/>
          </p:nvPr>
        </p:nvSpPr>
        <p:spPr/>
        <p:txBody>
          <a:bodyPr/>
          <a:lstStyle/>
          <a:p>
            <a:pPr algn="just" eaLnBrk="1" hangingPunct="1"/>
            <a:r>
              <a:rPr lang="el-GR" altLang="el-GR"/>
              <a:t>Ασφάλεια εφοδιασμού σχετίζεται με την ανάπτυξη  διασυνοριακών συνδέσεων για να εξασφαλισθεί η προσφορά όλων των πηγών ενεργείας στη χαμηλότερη δυνατή τιμή τόσο για τους καταναλωτές όσο και για τη βιομηχανία στην ΕΕ</a:t>
            </a:r>
          </a:p>
          <a:p>
            <a:pPr algn="just" eaLnBrk="1" hangingPunct="1">
              <a:buFont typeface="Arial" panose="020B0604020202020204" pitchFamily="34" charset="0"/>
              <a:buNone/>
            </a:pPr>
            <a:endParaRPr lang="el-GR" altLang="el-GR"/>
          </a:p>
          <a:p>
            <a:pPr algn="just" eaLnBrk="1" hangingPunct="1"/>
            <a:r>
              <a:rPr lang="el-GR" altLang="el-GR"/>
              <a:t>Η ασφάλεια του εφοδιασμού σχετίζεται με το επαρκές δυναμικό μεταφοράς του συστήματος μεταφοράς ηλεκτρικής ενέργειας</a:t>
            </a:r>
          </a:p>
          <a:p>
            <a:pPr algn="just" eaLnBrk="1" hangingPunct="1"/>
            <a:endParaRPr lang="el-GR" altLang="el-GR"/>
          </a:p>
          <a:p>
            <a:pPr algn="just" eaLnBrk="1" hangingPunct="1">
              <a:buFont typeface="Arial" panose="020B0604020202020204" pitchFamily="34" charset="0"/>
              <a:buNone/>
            </a:pPr>
            <a:endParaRPr lang="el-GR" altLang="el-GR"/>
          </a:p>
          <a:p>
            <a:pPr algn="just" eaLnBrk="1" hangingPunct="1"/>
            <a:endParaRPr lang="el-GR" altLang="el-GR"/>
          </a:p>
          <a:p>
            <a:pPr algn="just" eaLnBrk="1" hangingPunct="1"/>
            <a:endParaRPr lang="el-GR" altLang="el-GR"/>
          </a:p>
          <a:p>
            <a:pPr eaLnBrk="1" hangingPunct="1"/>
            <a:endParaRPr lang="el-GR" altLang="el-G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 Τίτλος">
            <a:extLst>
              <a:ext uri="{FF2B5EF4-FFF2-40B4-BE49-F238E27FC236}">
                <a16:creationId xmlns:a16="http://schemas.microsoft.com/office/drawing/2014/main" xmlns="" id="{A121551F-4A48-4BE7-A852-4685F8DC652E}"/>
              </a:ext>
            </a:extLst>
          </p:cNvPr>
          <p:cNvSpPr>
            <a:spLocks noGrp="1"/>
          </p:cNvSpPr>
          <p:nvPr>
            <p:ph type="title"/>
          </p:nvPr>
        </p:nvSpPr>
        <p:spPr/>
        <p:txBody>
          <a:bodyPr/>
          <a:lstStyle/>
          <a:p>
            <a:pPr eaLnBrk="1" fontAlgn="auto" hangingPunct="1">
              <a:spcAft>
                <a:spcPts val="0"/>
              </a:spcAft>
              <a:defRPr/>
            </a:pPr>
            <a:r>
              <a:rPr lang="el-GR" sz="3200"/>
              <a:t>Συσχετίσεις </a:t>
            </a:r>
          </a:p>
        </p:txBody>
      </p:sp>
      <p:sp>
        <p:nvSpPr>
          <p:cNvPr id="12291" name="2 - Θέση περιεχομένου">
            <a:extLst>
              <a:ext uri="{FF2B5EF4-FFF2-40B4-BE49-F238E27FC236}">
                <a16:creationId xmlns:a16="http://schemas.microsoft.com/office/drawing/2014/main" xmlns="" id="{D24CD0CE-C04B-41E4-AEC0-B21A302C5810}"/>
              </a:ext>
            </a:extLst>
          </p:cNvPr>
          <p:cNvSpPr>
            <a:spLocks noGrp="1"/>
          </p:cNvSpPr>
          <p:nvPr>
            <p:ph idx="1"/>
          </p:nvPr>
        </p:nvSpPr>
        <p:spPr>
          <a:xfrm>
            <a:off x="395288" y="1557338"/>
            <a:ext cx="8229600" cy="4525962"/>
          </a:xfrm>
        </p:spPr>
        <p:txBody>
          <a:bodyPr/>
          <a:lstStyle/>
          <a:p>
            <a:pPr algn="just" eaLnBrk="1" hangingPunct="1">
              <a:buFont typeface="Arial" panose="020B0604020202020204" pitchFamily="34" charset="0"/>
              <a:buNone/>
            </a:pPr>
            <a:r>
              <a:rPr lang="el-GR" altLang="el-GR"/>
              <a:t>Εξωτερική διάσταση της ασφάλειας του ενεργειακού εφοδιασμού της ΕΕ - ανεξαρτησία της λειτουργίας του δικτύου - επίπεδο της εξάρτησης του ενεργειακού εφοδιασμού της Κοινότητας και των διαφόρων κρατών μελών από τρίτες χώρες </a:t>
            </a:r>
            <a:endParaRPr lang="el-GR" altLang="el-GR">
              <a:cs typeface="Times New Roman" panose="02020603050405020304" pitchFamily="18" charset="0"/>
            </a:endParaRPr>
          </a:p>
          <a:p>
            <a:pPr algn="just" eaLnBrk="1" hangingPunct="1">
              <a:buFont typeface="Arial" panose="020B0604020202020204" pitchFamily="34" charset="0"/>
              <a:buNone/>
            </a:pPr>
            <a:r>
              <a:rPr lang="el-GR" altLang="el-GR">
                <a:cs typeface="Times New Roman" panose="02020603050405020304" pitchFamily="18" charset="0"/>
              </a:rPr>
              <a:t>Ενίσχυση της συνεργασίας σε περιφερειακό και ευρωπαϊκό επίπεδο, ιδίως όσον αφορά τον συντονισμό της ανάπτυξης δικτύων και το άνοιγμα των αγορών</a:t>
            </a:r>
          </a:p>
          <a:p>
            <a:pPr algn="just" eaLnBrk="1" hangingPunct="1">
              <a:buFont typeface="Arial" panose="020B0604020202020204" pitchFamily="34" charset="0"/>
              <a:buNone/>
            </a:pPr>
            <a:endParaRPr lang="el-GR" altLang="el-GR"/>
          </a:p>
          <a:p>
            <a:pPr algn="just" eaLnBrk="1" hangingPunct="1">
              <a:buFont typeface="Arial" panose="020B0604020202020204" pitchFamily="34" charset="0"/>
              <a:buNone/>
            </a:pPr>
            <a:endParaRPr lang="el-GR" altLang="el-G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 Τίτλος">
            <a:extLst>
              <a:ext uri="{FF2B5EF4-FFF2-40B4-BE49-F238E27FC236}">
                <a16:creationId xmlns:a16="http://schemas.microsoft.com/office/drawing/2014/main" xmlns="" id="{025DD285-2779-48B9-83D4-861DC29D800E}"/>
              </a:ext>
            </a:extLst>
          </p:cNvPr>
          <p:cNvSpPr>
            <a:spLocks noGrp="1"/>
          </p:cNvSpPr>
          <p:nvPr>
            <p:ph type="title"/>
          </p:nvPr>
        </p:nvSpPr>
        <p:spPr/>
        <p:txBody>
          <a:bodyPr/>
          <a:lstStyle/>
          <a:p>
            <a:pPr eaLnBrk="1" fontAlgn="auto" hangingPunct="1">
              <a:spcAft>
                <a:spcPts val="0"/>
              </a:spcAft>
              <a:defRPr/>
            </a:pPr>
            <a:r>
              <a:rPr lang="el-GR" sz="3200"/>
              <a:t>Ασφάλεια εφοδιασμού</a:t>
            </a:r>
          </a:p>
        </p:txBody>
      </p:sp>
      <p:sp>
        <p:nvSpPr>
          <p:cNvPr id="3" name="2 - Θέση περιεχομένου">
            <a:extLst>
              <a:ext uri="{FF2B5EF4-FFF2-40B4-BE49-F238E27FC236}">
                <a16:creationId xmlns:a16="http://schemas.microsoft.com/office/drawing/2014/main" xmlns="" id="{F73B136C-9C79-47EC-A6F0-352FB148A826}"/>
              </a:ext>
            </a:extLst>
          </p:cNvPr>
          <p:cNvSpPr>
            <a:spLocks noGrp="1"/>
          </p:cNvSpPr>
          <p:nvPr>
            <p:ph idx="1"/>
          </p:nvPr>
        </p:nvSpPr>
        <p:spPr/>
        <p:txBody>
          <a:bodyPr>
            <a:normAutofit/>
          </a:bodyPr>
          <a:lstStyle/>
          <a:p>
            <a:pPr marL="548640" indent="-411480" algn="just" eaLnBrk="1" fontAlgn="auto" hangingPunct="1">
              <a:spcAft>
                <a:spcPts val="0"/>
              </a:spcAft>
              <a:buClr>
                <a:schemeClr val="tx1">
                  <a:shade val="95000"/>
                </a:schemeClr>
              </a:buClr>
              <a:buFont typeface="Wingdings 2"/>
              <a:buChar char=""/>
              <a:defRPr/>
            </a:pPr>
            <a:r>
              <a:rPr lang="el-GR" dirty="0">
                <a:cs typeface="Times New Roman" pitchFamily="18" charset="0"/>
              </a:rPr>
              <a:t>Συνεκτική εξωτερική δράση (</a:t>
            </a:r>
            <a:r>
              <a:rPr lang="en-US" dirty="0">
                <a:cs typeface="Times New Roman" pitchFamily="18" charset="0"/>
              </a:rPr>
              <a:t>COM2014/330) </a:t>
            </a:r>
            <a:r>
              <a:rPr lang="el-GR" dirty="0">
                <a:cs typeface="Times New Roman" pitchFamily="18" charset="0"/>
              </a:rPr>
              <a:t>Ενεργειακή Στρατηγική για την ασφάλ</a:t>
            </a:r>
            <a:r>
              <a:rPr lang="el-GR" dirty="0">
                <a:latin typeface="+mj-lt"/>
                <a:cs typeface="Times New Roman" pitchFamily="18" charset="0"/>
              </a:rPr>
              <a:t>εια)</a:t>
            </a:r>
          </a:p>
          <a:p>
            <a:pPr marL="548640" indent="-411480" algn="just" eaLnBrk="1" fontAlgn="auto" hangingPunct="1">
              <a:spcAft>
                <a:spcPts val="0"/>
              </a:spcAft>
              <a:buClr>
                <a:schemeClr val="tx1">
                  <a:shade val="95000"/>
                </a:schemeClr>
              </a:buClr>
              <a:buFont typeface="Wingdings 2"/>
              <a:buChar char=""/>
              <a:defRPr/>
            </a:pPr>
            <a:endParaRPr lang="el-GR" dirty="0">
              <a:latin typeface="+mj-lt"/>
              <a:cs typeface="Times New Roman" pitchFamily="18" charset="0"/>
            </a:endParaRPr>
          </a:p>
          <a:p>
            <a:pPr marL="548640" indent="-411480" algn="just" eaLnBrk="1" fontAlgn="auto" hangingPunct="1">
              <a:spcAft>
                <a:spcPts val="0"/>
              </a:spcAft>
              <a:buClr>
                <a:schemeClr val="tx1">
                  <a:shade val="95000"/>
                </a:schemeClr>
              </a:buClr>
              <a:buFont typeface="Wingdings 2"/>
              <a:buChar char=""/>
              <a:defRPr/>
            </a:pPr>
            <a:r>
              <a:rPr lang="el-GR" dirty="0"/>
              <a:t>Η ενεργειακή ασφάλεια της ΕΕ πρέπει επίσης να εξεταστεί υπό το πρίσμα της παγκοσμίως κλιμακούμενης ζήτησης ενέργειας, η οποία αναμένεται να αυξηθεί κατά 27% έως το 2030</a:t>
            </a:r>
            <a:endParaRPr lang="el-GR" dirty="0">
              <a:latin typeface="+mj-lt"/>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a:extLst>
              <a:ext uri="{FF2B5EF4-FFF2-40B4-BE49-F238E27FC236}">
                <a16:creationId xmlns:a16="http://schemas.microsoft.com/office/drawing/2014/main" xmlns="" id="{DB65AF3A-4237-47D7-A984-00533FFDC3F5}"/>
              </a:ext>
            </a:extLst>
          </p:cNvPr>
          <p:cNvSpPr>
            <a:spLocks noGrp="1"/>
          </p:cNvSpPr>
          <p:nvPr>
            <p:ph type="title"/>
          </p:nvPr>
        </p:nvSpPr>
        <p:spPr/>
        <p:txBody>
          <a:bodyPr/>
          <a:lstStyle/>
          <a:p>
            <a:pPr eaLnBrk="1" fontAlgn="auto" hangingPunct="1">
              <a:spcAft>
                <a:spcPts val="0"/>
              </a:spcAft>
              <a:defRPr/>
            </a:pPr>
            <a:r>
              <a:rPr lang="el-GR" sz="3200" dirty="0"/>
              <a:t>Οδηγία 2005/89</a:t>
            </a:r>
          </a:p>
        </p:txBody>
      </p:sp>
      <p:sp>
        <p:nvSpPr>
          <p:cNvPr id="14339" name="2 - Θέση περιεχομένου">
            <a:extLst>
              <a:ext uri="{FF2B5EF4-FFF2-40B4-BE49-F238E27FC236}">
                <a16:creationId xmlns:a16="http://schemas.microsoft.com/office/drawing/2014/main" xmlns="" id="{631B6104-F8B0-497C-9166-974608F4AD6F}"/>
              </a:ext>
            </a:extLst>
          </p:cNvPr>
          <p:cNvSpPr>
            <a:spLocks noGrp="1"/>
          </p:cNvSpPr>
          <p:nvPr>
            <p:ph idx="1"/>
          </p:nvPr>
        </p:nvSpPr>
        <p:spPr/>
        <p:txBody>
          <a:bodyPr/>
          <a:lstStyle/>
          <a:p>
            <a:pPr eaLnBrk="1" hangingPunct="1"/>
            <a:r>
              <a:rPr lang="el-GR" altLang="el-GR"/>
              <a:t>Εκδόθηκε από το Ευρωπαϊκό Κοινοβούλιο και το Συμβούλιο </a:t>
            </a:r>
          </a:p>
          <a:p>
            <a:pPr eaLnBrk="1" hangingPunct="1"/>
            <a:r>
              <a:rPr lang="el-GR" altLang="el-GR"/>
              <a:t>Τίτλος οδηγίας = μέτρα διασφάλισης εφοδιασμού και έργων υποδομής</a:t>
            </a:r>
          </a:p>
          <a:p>
            <a:pPr eaLnBrk="1" hangingPunct="1"/>
            <a:r>
              <a:rPr lang="el-GR" altLang="el-GR"/>
              <a:t>Διαδικασία νομοθετική = συνήθης νομοθετική διαδικασία (άρθρο 294 ΣΛΕΕ – προγενέστερη διαδικασία της συναπόφασης)</a:t>
            </a:r>
          </a:p>
          <a:p>
            <a:pPr eaLnBrk="1" hangingPunct="1"/>
            <a:r>
              <a:rPr lang="el-GR" altLang="el-GR"/>
              <a:t>Προθεσμία μέτρων εφαρμογής 24.02.2008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a:extLst>
              <a:ext uri="{FF2B5EF4-FFF2-40B4-BE49-F238E27FC236}">
                <a16:creationId xmlns:a16="http://schemas.microsoft.com/office/drawing/2014/main" xmlns="" id="{926BFB75-5F69-431F-8F46-F52611A1B760}"/>
              </a:ext>
            </a:extLst>
          </p:cNvPr>
          <p:cNvSpPr>
            <a:spLocks noGrp="1"/>
          </p:cNvSpPr>
          <p:nvPr>
            <p:ph type="title"/>
          </p:nvPr>
        </p:nvSpPr>
        <p:spPr/>
        <p:txBody>
          <a:bodyPr/>
          <a:lstStyle/>
          <a:p>
            <a:pPr eaLnBrk="1" fontAlgn="auto" hangingPunct="1">
              <a:spcAft>
                <a:spcPts val="0"/>
              </a:spcAft>
              <a:defRPr/>
            </a:pPr>
            <a:r>
              <a:rPr lang="el-GR" sz="3200" dirty="0"/>
              <a:t>Οδηγία 2005/89</a:t>
            </a:r>
          </a:p>
        </p:txBody>
      </p:sp>
      <p:sp>
        <p:nvSpPr>
          <p:cNvPr id="15363" name="2 - Θέση περιεχομένου">
            <a:extLst>
              <a:ext uri="{FF2B5EF4-FFF2-40B4-BE49-F238E27FC236}">
                <a16:creationId xmlns:a16="http://schemas.microsoft.com/office/drawing/2014/main" xmlns="" id="{97BBDA0B-A9B3-4F9D-B0BF-E7BE127D21DD}"/>
              </a:ext>
            </a:extLst>
          </p:cNvPr>
          <p:cNvSpPr>
            <a:spLocks noGrp="1"/>
          </p:cNvSpPr>
          <p:nvPr>
            <p:ph idx="1"/>
          </p:nvPr>
        </p:nvSpPr>
        <p:spPr/>
        <p:txBody>
          <a:bodyPr/>
          <a:lstStyle/>
          <a:p>
            <a:pPr algn="just" eaLnBrk="1" hangingPunct="1"/>
            <a:r>
              <a:rPr lang="el-GR" altLang="el-GR"/>
              <a:t>Η ασφάλεια εφοδιασμού αποτελεί στόχο ζωτικής σημασίας για τη λειτουργία της εσωτερικής αγοράς (αιτ. σκέψη 1)</a:t>
            </a:r>
          </a:p>
          <a:p>
            <a:pPr algn="just" eaLnBrk="1" hangingPunct="1"/>
            <a:r>
              <a:rPr lang="el-GR" altLang="el-GR"/>
              <a:t>Η ζήτηση ηλεκτρισμού προβλέπεται μεσοπρόθεσμα βάσει σεναρίων (αιτ. σκ. 2)</a:t>
            </a:r>
          </a:p>
          <a:p>
            <a:pPr algn="just" eaLnBrk="1" hangingPunct="1"/>
            <a:r>
              <a:rPr lang="el-GR" altLang="el-GR"/>
              <a:t>Οι πολιτικές ασφάλειας εφοδιασμού δεν πρέπει να εισάγουν διακρίσεις (αιτ. σκ. 3)</a:t>
            </a:r>
          </a:p>
          <a:p>
            <a:pPr algn="just" eaLnBrk="1" hangingPunct="1"/>
            <a:r>
              <a:rPr lang="el-GR" altLang="el-GR"/>
              <a:t>Η διατήρηση επιπέδων εφεδρικού δυναμικού παραγωγής να μην εισάγει διακρίσεις (αιτ. σκ. 10)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a:extLst>
              <a:ext uri="{FF2B5EF4-FFF2-40B4-BE49-F238E27FC236}">
                <a16:creationId xmlns:a16="http://schemas.microsoft.com/office/drawing/2014/main" xmlns="" id="{14F94F42-19F0-4395-84ED-F81E0685DE87}"/>
              </a:ext>
            </a:extLst>
          </p:cNvPr>
          <p:cNvSpPr>
            <a:spLocks noGrp="1"/>
          </p:cNvSpPr>
          <p:nvPr>
            <p:ph type="title"/>
          </p:nvPr>
        </p:nvSpPr>
        <p:spPr/>
        <p:txBody>
          <a:bodyPr/>
          <a:lstStyle/>
          <a:p>
            <a:pPr eaLnBrk="1" fontAlgn="auto" hangingPunct="1">
              <a:spcAft>
                <a:spcPts val="0"/>
              </a:spcAft>
              <a:defRPr/>
            </a:pPr>
            <a:r>
              <a:rPr lang="el-GR" sz="3200"/>
              <a:t>Σκοποί Οδηγίας 2005/89</a:t>
            </a:r>
          </a:p>
        </p:txBody>
      </p:sp>
      <p:sp>
        <p:nvSpPr>
          <p:cNvPr id="16387" name="2 - Θέση περιεχομένου">
            <a:extLst>
              <a:ext uri="{FF2B5EF4-FFF2-40B4-BE49-F238E27FC236}">
                <a16:creationId xmlns:a16="http://schemas.microsoft.com/office/drawing/2014/main" xmlns="" id="{33910AE8-0D04-4F0B-90B5-A4BFF1358045}"/>
              </a:ext>
            </a:extLst>
          </p:cNvPr>
          <p:cNvSpPr>
            <a:spLocks noGrp="1"/>
          </p:cNvSpPr>
          <p:nvPr>
            <p:ph idx="1"/>
          </p:nvPr>
        </p:nvSpPr>
        <p:spPr/>
        <p:txBody>
          <a:bodyPr/>
          <a:lstStyle/>
          <a:p>
            <a:pPr algn="just" eaLnBrk="1" hangingPunct="1"/>
            <a:r>
              <a:rPr lang="el-GR" altLang="el-GR"/>
              <a:t>Εύρυθμη λειτουργία της εσωτερικής αγοράς ηλεκτρισμού</a:t>
            </a:r>
          </a:p>
          <a:p>
            <a:pPr algn="just" eaLnBrk="1" hangingPunct="1"/>
            <a:r>
              <a:rPr lang="el-GR" altLang="el-GR"/>
              <a:t>Επαρκές επίπεδο παραγωγικής δυναμικότητας</a:t>
            </a:r>
          </a:p>
          <a:p>
            <a:pPr algn="just" eaLnBrk="1" hangingPunct="1"/>
            <a:r>
              <a:rPr lang="el-GR" altLang="el-GR"/>
              <a:t>Επαρκές επίπεδο εξισορρόπησης προσφοράς και ζήτησης</a:t>
            </a:r>
          </a:p>
          <a:p>
            <a:pPr algn="just" eaLnBrk="1" hangingPunct="1"/>
            <a:r>
              <a:rPr lang="el-GR" altLang="el-GR"/>
              <a:t>Επαρκές επίπεδο διασύνδεσης μεταξύ των κρατών μελών για την ανάπτυξη της εσωτερικής αγοράς(Άρθρο 1)</a:t>
            </a:r>
          </a:p>
          <a:p>
            <a:pPr eaLnBrk="1" hangingPunct="1"/>
            <a:endParaRPr lang="el-GR" altLang="el-GR"/>
          </a:p>
          <a:p>
            <a:pPr algn="just" eaLnBrk="1" hangingPunct="1"/>
            <a:endParaRPr lang="el-GR" altLang="el-GR"/>
          </a:p>
          <a:p>
            <a:pPr algn="just" eaLnBrk="1" hangingPunct="1"/>
            <a:endParaRPr lang="el-GR" altLang="el-GR"/>
          </a:p>
          <a:p>
            <a:pPr eaLnBrk="1" hangingPunct="1"/>
            <a:endParaRPr lang="el-GR" altLang="el-G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a:extLst>
              <a:ext uri="{FF2B5EF4-FFF2-40B4-BE49-F238E27FC236}">
                <a16:creationId xmlns:a16="http://schemas.microsoft.com/office/drawing/2014/main" xmlns="" id="{5911EFF4-0895-4769-9C74-11A6A4F3AADD}"/>
              </a:ext>
            </a:extLst>
          </p:cNvPr>
          <p:cNvSpPr>
            <a:spLocks noGrp="1"/>
          </p:cNvSpPr>
          <p:nvPr>
            <p:ph type="title"/>
          </p:nvPr>
        </p:nvSpPr>
        <p:spPr/>
        <p:txBody>
          <a:bodyPr/>
          <a:lstStyle/>
          <a:p>
            <a:pPr eaLnBrk="1" fontAlgn="auto" hangingPunct="1">
              <a:spcAft>
                <a:spcPts val="0"/>
              </a:spcAft>
              <a:defRPr/>
            </a:pPr>
            <a:r>
              <a:rPr lang="el-GR" sz="3200"/>
              <a:t>Σημαντικοί ορισμοί</a:t>
            </a:r>
          </a:p>
        </p:txBody>
      </p:sp>
      <p:sp>
        <p:nvSpPr>
          <p:cNvPr id="3" name="2 - Θέση περιεχομένου">
            <a:extLst>
              <a:ext uri="{FF2B5EF4-FFF2-40B4-BE49-F238E27FC236}">
                <a16:creationId xmlns:a16="http://schemas.microsoft.com/office/drawing/2014/main" xmlns="" id="{17C55E1F-6D9B-4281-9D6C-C6337854D73A}"/>
              </a:ext>
            </a:extLst>
          </p:cNvPr>
          <p:cNvSpPr>
            <a:spLocks noGrp="1"/>
          </p:cNvSpPr>
          <p:nvPr>
            <p:ph idx="1"/>
          </p:nvPr>
        </p:nvSpPr>
        <p:spPr/>
        <p:txBody>
          <a:bodyPr rtlCol="0">
            <a:normAutofit fontScale="85000" lnSpcReduction="10000"/>
          </a:bodyPr>
          <a:lstStyle/>
          <a:p>
            <a:pPr marL="548640" indent="-411480" algn="just" eaLnBrk="1" fontAlgn="auto" hangingPunct="1">
              <a:spcAft>
                <a:spcPts val="0"/>
              </a:spcAft>
              <a:buClr>
                <a:schemeClr val="tx1">
                  <a:shade val="95000"/>
                </a:schemeClr>
              </a:buClr>
              <a:buFont typeface="Arial" pitchFamily="34" charset="0"/>
              <a:buChar char="•"/>
              <a:defRPr/>
            </a:pPr>
            <a:r>
              <a:rPr lang="el-GR" sz="3300" dirty="0"/>
              <a:t>ασφάλεια του εφοδιασμού με ηλεκτρισμό  = η ικανότητα ενός συστήματος ηλεκτρισμού να εφοδιάζει τους τελικούς καταναλωτές με ηλεκτρισμό </a:t>
            </a:r>
          </a:p>
          <a:p>
            <a:pPr marL="548640" indent="-411480" algn="just" eaLnBrk="1" fontAlgn="auto" hangingPunct="1">
              <a:spcAft>
                <a:spcPts val="0"/>
              </a:spcAft>
              <a:buClr>
                <a:schemeClr val="tx1">
                  <a:shade val="95000"/>
                </a:schemeClr>
              </a:buClr>
              <a:buFont typeface="Arial" pitchFamily="34" charset="0"/>
              <a:buChar char="•"/>
              <a:defRPr/>
            </a:pPr>
            <a:r>
              <a:rPr lang="el-GR" sz="3300" dirty="0"/>
              <a:t>λειτουργική ασφάλεια δικτύου νοείται η συνεχής λειτουργία του δικτύου μεταφοράς και του δικτύου διανομής υπό προβλέψιμες συνθήκες</a:t>
            </a:r>
          </a:p>
          <a:p>
            <a:pPr marL="548640" indent="-411480" algn="just" eaLnBrk="1" fontAlgn="auto" hangingPunct="1">
              <a:spcAft>
                <a:spcPts val="0"/>
              </a:spcAft>
              <a:buClr>
                <a:schemeClr val="tx1">
                  <a:shade val="95000"/>
                </a:schemeClr>
              </a:buClr>
              <a:buFont typeface="Arial" pitchFamily="34" charset="0"/>
              <a:buChar char="•"/>
              <a:defRPr/>
            </a:pPr>
            <a:r>
              <a:rPr lang="el-GR" sz="3300" dirty="0"/>
              <a:t>ισορροπία μεταξύ προσφοράς και ζήτησης = η κάλυψη της προβλέψιμης ζήτησης ηλεκτρισμού από τους καταναλωτές χωρίς να είναι ανάγκη να ληφθούν μέτρα περιορισμού της κατανάλωσης.</a:t>
            </a:r>
          </a:p>
          <a:p>
            <a:pPr marL="548640" indent="-411480" eaLnBrk="1" fontAlgn="auto" hangingPunct="1">
              <a:spcAft>
                <a:spcPts val="0"/>
              </a:spcAft>
              <a:buClr>
                <a:schemeClr val="tx1">
                  <a:shade val="95000"/>
                </a:schemeClr>
              </a:buClr>
              <a:buFont typeface="Arial" pitchFamily="34" charset="0"/>
              <a:buChar char="•"/>
              <a:defRPr/>
            </a:pPr>
            <a:endParaRPr lang="el-GR" dirty="0"/>
          </a:p>
          <a:p>
            <a:pPr marL="548640" indent="-411480" eaLnBrk="1" fontAlgn="auto" hangingPunct="1">
              <a:spcAft>
                <a:spcPts val="0"/>
              </a:spcAft>
              <a:buClr>
                <a:schemeClr val="tx1">
                  <a:shade val="95000"/>
                </a:schemeClr>
              </a:buClr>
              <a:buFont typeface="Arial" pitchFamily="34" charset="0"/>
              <a:buChar char="•"/>
              <a:defRPr/>
            </a:pP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a:extLst>
              <a:ext uri="{FF2B5EF4-FFF2-40B4-BE49-F238E27FC236}">
                <a16:creationId xmlns:a16="http://schemas.microsoft.com/office/drawing/2014/main" xmlns="" id="{7D84C053-AB0D-4CED-951D-320A15FB0685}"/>
              </a:ext>
            </a:extLst>
          </p:cNvPr>
          <p:cNvSpPr>
            <a:spLocks noGrp="1"/>
          </p:cNvSpPr>
          <p:nvPr>
            <p:ph type="title"/>
          </p:nvPr>
        </p:nvSpPr>
        <p:spPr/>
        <p:txBody>
          <a:bodyPr/>
          <a:lstStyle/>
          <a:p>
            <a:pPr eaLnBrk="1" fontAlgn="auto" hangingPunct="1">
              <a:spcAft>
                <a:spcPts val="0"/>
              </a:spcAft>
              <a:defRPr/>
            </a:pPr>
            <a:r>
              <a:rPr lang="el-GR" sz="3200"/>
              <a:t>Μέσα επίτευξης της ασφάλειας εφοδιασμού</a:t>
            </a:r>
          </a:p>
        </p:txBody>
      </p:sp>
      <p:sp>
        <p:nvSpPr>
          <p:cNvPr id="18435" name="2 - Θέση περιεχομένου">
            <a:extLst>
              <a:ext uri="{FF2B5EF4-FFF2-40B4-BE49-F238E27FC236}">
                <a16:creationId xmlns:a16="http://schemas.microsoft.com/office/drawing/2014/main" xmlns="" id="{45BDF48D-254F-4427-A239-D419D60A85BC}"/>
              </a:ext>
            </a:extLst>
          </p:cNvPr>
          <p:cNvSpPr>
            <a:spLocks noGrp="1"/>
          </p:cNvSpPr>
          <p:nvPr>
            <p:ph idx="1"/>
          </p:nvPr>
        </p:nvSpPr>
        <p:spPr/>
        <p:txBody>
          <a:bodyPr/>
          <a:lstStyle/>
          <a:p>
            <a:pPr eaLnBrk="1" hangingPunct="1">
              <a:buFont typeface="Arial" panose="020B0604020202020204" pitchFamily="34" charset="0"/>
              <a:buNone/>
            </a:pPr>
            <a:r>
              <a:rPr lang="el-GR" altLang="el-GR"/>
              <a:t>Κράτη μέλη λαμβάνουν μέτρα </a:t>
            </a:r>
          </a:p>
          <a:p>
            <a:pPr eaLnBrk="1" hangingPunct="1"/>
            <a:r>
              <a:rPr lang="el-GR" altLang="el-GR"/>
              <a:t>Προαγωγή σταθερού επενδυτικού κλίματος</a:t>
            </a:r>
          </a:p>
          <a:p>
            <a:pPr eaLnBrk="1" hangingPunct="1"/>
            <a:r>
              <a:rPr lang="el-GR" altLang="el-GR"/>
              <a:t>Προσδιορισμός ρόλων και αρμοδιοτήτων αρχών και φορέων της αγοράς</a:t>
            </a:r>
          </a:p>
          <a:p>
            <a:pPr eaLnBrk="1" hangingPunct="1">
              <a:buFont typeface="Arial" panose="020B0604020202020204" pitchFamily="34" charset="0"/>
              <a:buNone/>
            </a:pPr>
            <a:r>
              <a:rPr lang="el-GR" altLang="el-GR"/>
              <a:t>Φορείς της αγοράς  = δίκτυα μεταφοράς και διανομής, παραγωγοί ηλεκτρισμού, προμηθευτές και τελικοί καταναλωτές </a:t>
            </a:r>
          </a:p>
          <a:p>
            <a:pPr eaLnBrk="1" hangingPunct="1"/>
            <a:r>
              <a:rPr lang="el-GR" altLang="el-GR"/>
              <a:t>Δημοσίευση σχετικών πληροφοριών (άρθρο 3 της Οδηγίας)</a:t>
            </a:r>
          </a:p>
          <a:p>
            <a:pPr eaLnBrk="1" hangingPunct="1">
              <a:buFont typeface="Arial" panose="020B0604020202020204" pitchFamily="34" charset="0"/>
              <a:buNone/>
            </a:pPr>
            <a:endParaRPr lang="el-GR" altLang="el-G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a:extLst>
              <a:ext uri="{FF2B5EF4-FFF2-40B4-BE49-F238E27FC236}">
                <a16:creationId xmlns:a16="http://schemas.microsoft.com/office/drawing/2014/main" xmlns="" id="{CB47F057-838E-4A69-BF76-94BD32EC7A81}"/>
              </a:ext>
            </a:extLst>
          </p:cNvPr>
          <p:cNvSpPr>
            <a:spLocks noGrp="1"/>
          </p:cNvSpPr>
          <p:nvPr>
            <p:ph type="title"/>
          </p:nvPr>
        </p:nvSpPr>
        <p:spPr/>
        <p:txBody>
          <a:bodyPr/>
          <a:lstStyle/>
          <a:p>
            <a:pPr eaLnBrk="1" fontAlgn="auto" hangingPunct="1">
              <a:spcAft>
                <a:spcPts val="0"/>
              </a:spcAft>
              <a:defRPr/>
            </a:pPr>
            <a:r>
              <a:rPr lang="el-GR" sz="3200"/>
              <a:t>Προαγωγή σταθερού επενδυτικού κλίματος </a:t>
            </a:r>
          </a:p>
        </p:txBody>
      </p:sp>
      <p:sp>
        <p:nvSpPr>
          <p:cNvPr id="18435" name="2 - Θέση περιεχομένου">
            <a:extLst>
              <a:ext uri="{FF2B5EF4-FFF2-40B4-BE49-F238E27FC236}">
                <a16:creationId xmlns:a16="http://schemas.microsoft.com/office/drawing/2014/main" xmlns="" id="{B0DF9BDE-1FDD-46D1-8623-8D845E6E65CA}"/>
              </a:ext>
            </a:extLst>
          </p:cNvPr>
          <p:cNvSpPr>
            <a:spLocks noGrp="1"/>
          </p:cNvSpPr>
          <p:nvPr>
            <p:ph idx="1"/>
          </p:nvPr>
        </p:nvSpPr>
        <p:spPr>
          <a:xfrm>
            <a:off x="457200" y="1600200"/>
            <a:ext cx="8229600" cy="4924425"/>
          </a:xfrm>
        </p:spPr>
        <p:txBody>
          <a:bodyPr>
            <a:normAutofit lnSpcReduction="10000"/>
          </a:bodyPr>
          <a:lstStyle/>
          <a:p>
            <a:pPr marL="548640" indent="-411480" algn="just" eaLnBrk="1" fontAlgn="auto" hangingPunct="1">
              <a:spcAft>
                <a:spcPts val="0"/>
              </a:spcAft>
              <a:buClr>
                <a:schemeClr val="tx1">
                  <a:shade val="95000"/>
                </a:schemeClr>
              </a:buClr>
              <a:buFont typeface="Wingdings 2"/>
              <a:buChar char=""/>
              <a:defRPr/>
            </a:pPr>
            <a:r>
              <a:rPr lang="el-GR"/>
              <a:t>Δεν προκύπτει τι εννοείται με τον όρο σταθερό επενδυτικό κλίμα αλλά</a:t>
            </a:r>
          </a:p>
          <a:p>
            <a:pPr marL="548640" indent="-411480" algn="just" eaLnBrk="1" fontAlgn="auto" hangingPunct="1">
              <a:spcAft>
                <a:spcPts val="0"/>
              </a:spcAft>
              <a:buClr>
                <a:schemeClr val="tx1">
                  <a:shade val="95000"/>
                </a:schemeClr>
              </a:buClr>
              <a:buFont typeface="Arial" charset="0"/>
              <a:buNone/>
              <a:defRPr/>
            </a:pPr>
            <a:r>
              <a:rPr lang="el-GR"/>
              <a:t>Απαραίτητοι οι κανόνες που το διασφαλίζουν </a:t>
            </a:r>
          </a:p>
          <a:p>
            <a:pPr marL="548640" indent="-411480" algn="just" eaLnBrk="1" fontAlgn="auto" hangingPunct="1">
              <a:spcAft>
                <a:spcPts val="0"/>
              </a:spcAft>
              <a:buClr>
                <a:schemeClr val="tx1">
                  <a:shade val="95000"/>
                </a:schemeClr>
              </a:buClr>
              <a:buFont typeface="Wingdings 2"/>
              <a:buChar char=""/>
              <a:defRPr/>
            </a:pPr>
            <a:r>
              <a:rPr lang="el-GR"/>
              <a:t>Οι προβλέψιμες συνθήκες αγοράς </a:t>
            </a:r>
          </a:p>
          <a:p>
            <a:pPr marL="548640" indent="-411480" algn="just" eaLnBrk="1" fontAlgn="auto" hangingPunct="1">
              <a:spcAft>
                <a:spcPts val="0"/>
              </a:spcAft>
              <a:buClr>
                <a:schemeClr val="tx1">
                  <a:shade val="95000"/>
                </a:schemeClr>
              </a:buClr>
              <a:buFont typeface="Wingdings 2"/>
              <a:buChar char=""/>
              <a:defRPr/>
            </a:pPr>
            <a:r>
              <a:rPr lang="el-GR"/>
              <a:t>Επενδυτική βεβαιότητα</a:t>
            </a:r>
          </a:p>
          <a:p>
            <a:pPr marL="548640" indent="-411480" algn="just" eaLnBrk="1" fontAlgn="auto" hangingPunct="1">
              <a:spcAft>
                <a:spcPts val="0"/>
              </a:spcAft>
              <a:buClr>
                <a:schemeClr val="tx1">
                  <a:shade val="95000"/>
                </a:schemeClr>
              </a:buClr>
              <a:buFont typeface="Wingdings 2"/>
              <a:buChar char=""/>
              <a:defRPr/>
            </a:pPr>
            <a:r>
              <a:rPr lang="el-GR"/>
              <a:t>Επενδύσεις εντάσεως κεφαλαίου </a:t>
            </a:r>
          </a:p>
          <a:p>
            <a:pPr marL="548640" indent="-411480" algn="just" eaLnBrk="1" fontAlgn="auto" hangingPunct="1">
              <a:spcAft>
                <a:spcPts val="0"/>
              </a:spcAft>
              <a:buClr>
                <a:schemeClr val="tx1">
                  <a:shade val="95000"/>
                </a:schemeClr>
              </a:buClr>
              <a:buFont typeface="Wingdings 2"/>
              <a:buChar char=""/>
              <a:defRPr/>
            </a:pPr>
            <a:r>
              <a:rPr lang="el-GR"/>
              <a:t>Διαφανείς διαδικασίες για τη έναρξη των επενδύσεων </a:t>
            </a:r>
          </a:p>
          <a:p>
            <a:pPr marL="548640" indent="-411480" algn="just" eaLnBrk="1" fontAlgn="auto" hangingPunct="1">
              <a:spcAft>
                <a:spcPts val="0"/>
              </a:spcAft>
              <a:buClr>
                <a:schemeClr val="tx1">
                  <a:shade val="95000"/>
                </a:schemeClr>
              </a:buClr>
              <a:buFont typeface="Wingdings 2"/>
              <a:buChar char=""/>
              <a:defRPr/>
            </a:pPr>
            <a:r>
              <a:rPr lang="el-GR"/>
              <a:t>Κατάργηση διοικητικών φραγμών για επενδύσεις για επενδύσεις(υποδομές – δυναμικότητα παραγωγής)</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2 - Τίτλος">
            <a:extLst>
              <a:ext uri="{FF2B5EF4-FFF2-40B4-BE49-F238E27FC236}">
                <a16:creationId xmlns:a16="http://schemas.microsoft.com/office/drawing/2014/main" xmlns="" id="{482BC222-17E3-435F-A86C-DC5B4D6BB1DB}"/>
              </a:ext>
            </a:extLst>
          </p:cNvPr>
          <p:cNvSpPr>
            <a:spLocks noGrp="1"/>
          </p:cNvSpPr>
          <p:nvPr>
            <p:ph type="title"/>
          </p:nvPr>
        </p:nvSpPr>
        <p:spPr/>
        <p:txBody>
          <a:bodyPr/>
          <a:lstStyle/>
          <a:p>
            <a:pPr eaLnBrk="1" fontAlgn="auto" hangingPunct="1">
              <a:spcAft>
                <a:spcPts val="0"/>
              </a:spcAft>
              <a:defRPr/>
            </a:pPr>
            <a:r>
              <a:rPr lang="el-GR">
                <a:latin typeface="Baskerville Old Face" pitchFamily="18" charset="0"/>
              </a:rPr>
              <a:t>Έδρα </a:t>
            </a:r>
            <a:r>
              <a:rPr lang="en-GB">
                <a:latin typeface="Baskerville Old Face" pitchFamily="18" charset="0"/>
              </a:rPr>
              <a:t>Jean Monnet</a:t>
            </a:r>
            <a:r>
              <a:rPr lang="el-GR"/>
              <a:t> </a:t>
            </a:r>
          </a:p>
        </p:txBody>
      </p:sp>
      <p:pic>
        <p:nvPicPr>
          <p:cNvPr id="4099" name="Picture 4">
            <a:extLst>
              <a:ext uri="{FF2B5EF4-FFF2-40B4-BE49-F238E27FC236}">
                <a16:creationId xmlns:a16="http://schemas.microsoft.com/office/drawing/2014/main" xmlns="" id="{EB4E07E1-5585-4A48-A0F5-BB8D2103DB43}"/>
              </a:ext>
            </a:extLst>
          </p:cNvPr>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1924050" y="3006725"/>
            <a:ext cx="5295900" cy="1895475"/>
          </a:xfr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a:extLst>
              <a:ext uri="{FF2B5EF4-FFF2-40B4-BE49-F238E27FC236}">
                <a16:creationId xmlns:a16="http://schemas.microsoft.com/office/drawing/2014/main" xmlns="" id="{EAC76956-F7D8-4F2C-BC9E-79FADDD3547C}"/>
              </a:ext>
            </a:extLst>
          </p:cNvPr>
          <p:cNvSpPr>
            <a:spLocks noGrp="1"/>
          </p:cNvSpPr>
          <p:nvPr>
            <p:ph type="title"/>
          </p:nvPr>
        </p:nvSpPr>
        <p:spPr/>
        <p:txBody>
          <a:bodyPr/>
          <a:lstStyle/>
          <a:p>
            <a:pPr eaLnBrk="1" fontAlgn="auto" hangingPunct="1">
              <a:spcAft>
                <a:spcPts val="0"/>
              </a:spcAft>
              <a:defRPr/>
            </a:pPr>
            <a:r>
              <a:rPr lang="el-GR" sz="3200" dirty="0"/>
              <a:t>Προσδιορισμός ρόλων και αρμοδιοτήτων </a:t>
            </a:r>
          </a:p>
        </p:txBody>
      </p:sp>
      <p:sp>
        <p:nvSpPr>
          <p:cNvPr id="20483" name="2 - Θέση περιεχομένου">
            <a:extLst>
              <a:ext uri="{FF2B5EF4-FFF2-40B4-BE49-F238E27FC236}">
                <a16:creationId xmlns:a16="http://schemas.microsoft.com/office/drawing/2014/main" xmlns="" id="{55BF9982-D574-4660-BE5F-905616723CD0}"/>
              </a:ext>
            </a:extLst>
          </p:cNvPr>
          <p:cNvSpPr>
            <a:spLocks noGrp="1"/>
          </p:cNvSpPr>
          <p:nvPr>
            <p:ph idx="1"/>
          </p:nvPr>
        </p:nvSpPr>
        <p:spPr/>
        <p:txBody>
          <a:bodyPr/>
          <a:lstStyle/>
          <a:p>
            <a:pPr algn="just" eaLnBrk="1" hangingPunct="1"/>
            <a:r>
              <a:rPr lang="el-GR" altLang="el-GR"/>
              <a:t>Απαραίτητη προϋπόθεση ύπαρξης ανταγωνιστικής αγοράς </a:t>
            </a:r>
          </a:p>
          <a:p>
            <a:pPr algn="just" eaLnBrk="1" hangingPunct="1"/>
            <a:r>
              <a:rPr lang="el-GR" altLang="el-GR"/>
              <a:t>Σημαντικό στοιχείο ο σαφής ορισμός των ρόλων και των αρμοδιοτήτων</a:t>
            </a:r>
          </a:p>
          <a:p>
            <a:pPr algn="just" eaLnBrk="1" hangingPunct="1">
              <a:buFont typeface="Arial" panose="020B0604020202020204" pitchFamily="34" charset="0"/>
              <a:buNone/>
            </a:pPr>
            <a:r>
              <a:rPr lang="el-GR" altLang="el-GR"/>
              <a:t>Παλαιότερα οι αγορές οργανώνονται με το σύστημα της καθετοποιημένης κρατικής επιχείρησης </a:t>
            </a:r>
          </a:p>
          <a:p>
            <a:pPr algn="just" eaLnBrk="1" hangingPunct="1">
              <a:buFont typeface="Arial" panose="020B0604020202020204" pitchFamily="34" charset="0"/>
              <a:buNone/>
            </a:pPr>
            <a:r>
              <a:rPr lang="el-GR" altLang="el-GR"/>
              <a:t>Στην ανταγωνιστική αγορά ηλεκτρικής ενέργειας οι πελάτες μπορούν να επιλέξουν προμηθευτή της επιλογής τους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a:extLst>
              <a:ext uri="{FF2B5EF4-FFF2-40B4-BE49-F238E27FC236}">
                <a16:creationId xmlns:a16="http://schemas.microsoft.com/office/drawing/2014/main" xmlns="" id="{E4DC3C07-6EAD-4C69-BBBC-12E400887020}"/>
              </a:ext>
            </a:extLst>
          </p:cNvPr>
          <p:cNvSpPr>
            <a:spLocks noGrp="1"/>
          </p:cNvSpPr>
          <p:nvPr>
            <p:ph type="title"/>
          </p:nvPr>
        </p:nvSpPr>
        <p:spPr/>
        <p:txBody>
          <a:bodyPr/>
          <a:lstStyle/>
          <a:p>
            <a:pPr eaLnBrk="1" fontAlgn="auto" hangingPunct="1">
              <a:spcAft>
                <a:spcPts val="0"/>
              </a:spcAft>
              <a:defRPr/>
            </a:pPr>
            <a:r>
              <a:rPr lang="el-GR" sz="3200"/>
              <a:t>Λειτουργική ασφάλεια Δικτύου </a:t>
            </a:r>
          </a:p>
        </p:txBody>
      </p:sp>
      <p:sp>
        <p:nvSpPr>
          <p:cNvPr id="21507" name="2 - Θέση περιεχομένου">
            <a:extLst>
              <a:ext uri="{FF2B5EF4-FFF2-40B4-BE49-F238E27FC236}">
                <a16:creationId xmlns:a16="http://schemas.microsoft.com/office/drawing/2014/main" xmlns="" id="{1D8F29B3-EBFB-4FCB-B1FD-55F3FAD87473}"/>
              </a:ext>
            </a:extLst>
          </p:cNvPr>
          <p:cNvSpPr>
            <a:spLocks noGrp="1"/>
          </p:cNvSpPr>
          <p:nvPr>
            <p:ph idx="1"/>
          </p:nvPr>
        </p:nvSpPr>
        <p:spPr/>
        <p:txBody>
          <a:bodyPr/>
          <a:lstStyle/>
          <a:p>
            <a:pPr algn="just" eaLnBrk="1" hangingPunct="1"/>
            <a:r>
              <a:rPr lang="el-GR" altLang="el-GR"/>
              <a:t>Τα κράτη μέλη ή οι αρμόδιες αρχές εξασφαλίζουν ότι οι επιχειρήσεις εκμετάλλευσης συστημάτων μεταφοράς καθορίζουν ελάχιστους λειτουργικούς κανόνες και υποχρεώσεις ασφαλείας δικτύου (άρθρο 4 παρ. 1 της Οδηγίας) </a:t>
            </a:r>
          </a:p>
          <a:p>
            <a:pPr algn="just" eaLnBrk="1" hangingPunct="1"/>
            <a:r>
              <a:rPr lang="el-GR" altLang="el-GR"/>
              <a:t>Τα κράτη μέλη ή οι αρμόδιες αρχές εξασφαλίζουν ότι οι επιχειρήσεις εκμετάλλευσης συστημάτων μεταφοράς καθορίζουν και πληρούν τους στόχους ποιότητας εφοδιασμού και ασφάλειας του δικτύου. (άρθρο 4 παρ. 2 της Οδηγίας)</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a:extLst>
              <a:ext uri="{FF2B5EF4-FFF2-40B4-BE49-F238E27FC236}">
                <a16:creationId xmlns:a16="http://schemas.microsoft.com/office/drawing/2014/main" xmlns="" id="{57F39BB0-2F95-48D5-8B55-F2CA05FE2E82}"/>
              </a:ext>
            </a:extLst>
          </p:cNvPr>
          <p:cNvSpPr>
            <a:spLocks noGrp="1"/>
          </p:cNvSpPr>
          <p:nvPr>
            <p:ph type="title"/>
          </p:nvPr>
        </p:nvSpPr>
        <p:spPr/>
        <p:txBody>
          <a:bodyPr>
            <a:normAutofit fontScale="90000"/>
          </a:bodyPr>
          <a:lstStyle/>
          <a:p>
            <a:pPr eaLnBrk="1" fontAlgn="auto" hangingPunct="1">
              <a:spcAft>
                <a:spcPts val="0"/>
              </a:spcAft>
              <a:defRPr/>
            </a:pPr>
            <a:r>
              <a:rPr lang="el-GR" sz="3200" dirty="0"/>
              <a:t>Διατάξεις σχετικές με ασφάλεια εφοδιασμού</a:t>
            </a:r>
            <a:br>
              <a:rPr lang="el-GR" sz="3200" dirty="0"/>
            </a:br>
            <a:endParaRPr lang="el-GR" sz="3200" dirty="0"/>
          </a:p>
        </p:txBody>
      </p:sp>
      <p:sp>
        <p:nvSpPr>
          <p:cNvPr id="3" name="2 - Θέση περιεχομένου">
            <a:extLst>
              <a:ext uri="{FF2B5EF4-FFF2-40B4-BE49-F238E27FC236}">
                <a16:creationId xmlns:a16="http://schemas.microsoft.com/office/drawing/2014/main" xmlns="" id="{10251846-3CF5-4090-A2BC-2239ABF2AE3D}"/>
              </a:ext>
            </a:extLst>
          </p:cNvPr>
          <p:cNvSpPr>
            <a:spLocks noGrp="1"/>
          </p:cNvSpPr>
          <p:nvPr>
            <p:ph idx="1"/>
          </p:nvPr>
        </p:nvSpPr>
        <p:spPr/>
        <p:txBody>
          <a:bodyPr rtlCol="0">
            <a:normAutofit fontScale="85000" lnSpcReduction="10000"/>
          </a:bodyPr>
          <a:lstStyle/>
          <a:p>
            <a:pPr marL="548640" indent="-411480" eaLnBrk="1" fontAlgn="auto" hangingPunct="1">
              <a:spcAft>
                <a:spcPts val="0"/>
              </a:spcAft>
              <a:buClr>
                <a:schemeClr val="tx1">
                  <a:shade val="95000"/>
                </a:schemeClr>
              </a:buClr>
              <a:buFont typeface="Arial" pitchFamily="34" charset="0"/>
              <a:buChar char="•"/>
              <a:defRPr/>
            </a:pPr>
            <a:endParaRPr lang="el-GR" dirty="0"/>
          </a:p>
          <a:p>
            <a:pPr marL="548640" indent="-411480" algn="just" eaLnBrk="1" fontAlgn="auto" hangingPunct="1">
              <a:spcAft>
                <a:spcPts val="0"/>
              </a:spcAft>
              <a:buClr>
                <a:schemeClr val="tx1">
                  <a:shade val="95000"/>
                </a:schemeClr>
              </a:buClr>
              <a:buFont typeface="Arial" pitchFamily="34" charset="0"/>
              <a:buChar char="•"/>
              <a:defRPr/>
            </a:pPr>
            <a:r>
              <a:rPr lang="el-GR" sz="3300" dirty="0">
                <a:cs typeface="Times New Roman" pitchFamily="18" charset="0"/>
              </a:rPr>
              <a:t>Τα κράτη μέλη μεριμνούν για την παρακολούθηση της ασφάλειας εφοδιασμού </a:t>
            </a:r>
          </a:p>
          <a:p>
            <a:pPr marL="548640" indent="-411480" algn="just" eaLnBrk="1" fontAlgn="auto" hangingPunct="1">
              <a:spcAft>
                <a:spcPts val="0"/>
              </a:spcAft>
              <a:buClr>
                <a:schemeClr val="tx1">
                  <a:shade val="95000"/>
                </a:schemeClr>
              </a:buClr>
              <a:buFont typeface="Arial" pitchFamily="34" charset="0"/>
              <a:buChar char="•"/>
              <a:defRPr/>
            </a:pPr>
            <a:r>
              <a:rPr lang="el-GR" sz="3300" dirty="0">
                <a:cs typeface="Times New Roman" pitchFamily="18" charset="0"/>
              </a:rPr>
              <a:t>Όταν θεωρούν ότι ενδείκνυται, μπορούν να αναθέσουν αυτό το έργο στις ρυθμιστικές αρχές.</a:t>
            </a:r>
          </a:p>
          <a:p>
            <a:pPr marL="548640" indent="-411480" algn="just" eaLnBrk="1" fontAlgn="auto" hangingPunct="1">
              <a:spcAft>
                <a:spcPts val="0"/>
              </a:spcAft>
              <a:buClr>
                <a:schemeClr val="tx1">
                  <a:shade val="95000"/>
                </a:schemeClr>
              </a:buClr>
              <a:buFont typeface="Arial" pitchFamily="34" charset="0"/>
              <a:buChar char="•"/>
              <a:defRPr/>
            </a:pPr>
            <a:r>
              <a:rPr lang="el-GR" sz="3300" dirty="0">
                <a:cs typeface="Times New Roman" pitchFamily="18" charset="0"/>
              </a:rPr>
              <a:t>Η παρακολούθηση καλύπτει, το ισοζύγιο προσφοράς/ζήτησης στην εθνική αγορά, το επίπεδο της αναμενόμενης μελλοντικής ζήτησης, το προβλεπόμενο επιπλέον δυναμικό, την ποιότητα και το επίπεδο συντήρησης των δικτύων (Άρθρο 4 της Οδηγίας 2009/72)</a:t>
            </a:r>
          </a:p>
        </p:txBody>
      </p:sp>
    </p:spTree>
    <p:extLst>
      <p:ext uri="{BB962C8B-B14F-4D97-AF65-F5344CB8AC3E}">
        <p14:creationId xmlns:p14="http://schemas.microsoft.com/office/powerpoint/2010/main" val="31208159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a:extLst>
              <a:ext uri="{FF2B5EF4-FFF2-40B4-BE49-F238E27FC236}">
                <a16:creationId xmlns:a16="http://schemas.microsoft.com/office/drawing/2014/main" xmlns="" id="{4347FAD8-FD63-422C-9A84-86BED20A8C2C}"/>
              </a:ext>
            </a:extLst>
          </p:cNvPr>
          <p:cNvSpPr>
            <a:spLocks noGrp="1"/>
          </p:cNvSpPr>
          <p:nvPr>
            <p:ph type="title"/>
          </p:nvPr>
        </p:nvSpPr>
        <p:spPr/>
        <p:txBody>
          <a:bodyPr>
            <a:normAutofit fontScale="90000"/>
          </a:bodyPr>
          <a:lstStyle/>
          <a:p>
            <a:pPr eaLnBrk="1" fontAlgn="auto" hangingPunct="1">
              <a:spcAft>
                <a:spcPts val="0"/>
              </a:spcAft>
              <a:defRPr/>
            </a:pPr>
            <a:r>
              <a:rPr lang="el-GR" sz="3200" dirty="0"/>
              <a:t>Διατάξεις σχετικές με ασφάλεια εφοδιασμού</a:t>
            </a:r>
            <a:br>
              <a:rPr lang="el-GR" sz="3200" dirty="0"/>
            </a:br>
            <a:endParaRPr lang="el-GR" sz="3200" dirty="0"/>
          </a:p>
        </p:txBody>
      </p:sp>
      <p:sp>
        <p:nvSpPr>
          <p:cNvPr id="3" name="2 - Θέση περιεχομένου">
            <a:extLst>
              <a:ext uri="{FF2B5EF4-FFF2-40B4-BE49-F238E27FC236}">
                <a16:creationId xmlns:a16="http://schemas.microsoft.com/office/drawing/2014/main" xmlns="" id="{D8C4CC4F-BA70-43BF-89F8-1999D0D74536}"/>
              </a:ext>
            </a:extLst>
          </p:cNvPr>
          <p:cNvSpPr>
            <a:spLocks noGrp="1"/>
          </p:cNvSpPr>
          <p:nvPr>
            <p:ph idx="1"/>
          </p:nvPr>
        </p:nvSpPr>
        <p:spPr/>
        <p:txBody>
          <a:bodyPr rtlCol="0">
            <a:normAutofit fontScale="92500" lnSpcReduction="10000"/>
          </a:bodyPr>
          <a:lstStyle/>
          <a:p>
            <a:pPr marL="548640" indent="-411480" eaLnBrk="1" fontAlgn="auto" hangingPunct="1">
              <a:spcAft>
                <a:spcPts val="0"/>
              </a:spcAft>
              <a:buClr>
                <a:schemeClr val="tx1">
                  <a:shade val="95000"/>
                </a:schemeClr>
              </a:buClr>
              <a:buFont typeface="Arial" pitchFamily="34" charset="0"/>
              <a:buNone/>
              <a:defRPr/>
            </a:pPr>
            <a:r>
              <a:rPr lang="el-GR" sz="3000" dirty="0"/>
              <a:t>Κάθε διαχειριστής συστήματος μεταφοράς είναι υπεύθυνος για:</a:t>
            </a:r>
          </a:p>
          <a:p>
            <a:pPr marL="548640" indent="-411480" eaLnBrk="1" fontAlgn="auto" hangingPunct="1">
              <a:spcAft>
                <a:spcPts val="0"/>
              </a:spcAft>
              <a:buClr>
                <a:schemeClr val="tx1">
                  <a:shade val="95000"/>
                </a:schemeClr>
              </a:buClr>
              <a:buFont typeface="Arial" pitchFamily="34" charset="0"/>
              <a:buChar char="•"/>
              <a:defRPr/>
            </a:pPr>
            <a:r>
              <a:rPr lang="el-GR" sz="3000" dirty="0"/>
              <a:t>Τη συμβολή στην ασφάλεια του εφοδιασμού μέσω επαρκούς δυναμικού μεταφοράς και αξιοπιστίας του συστήματος (Άρθρο 12 στοιχείο γ της Οδηγίας 2009/72)</a:t>
            </a:r>
          </a:p>
          <a:p>
            <a:pPr marL="548640" indent="-411480" algn="just" eaLnBrk="1" fontAlgn="auto" hangingPunct="1">
              <a:spcAft>
                <a:spcPts val="0"/>
              </a:spcAft>
              <a:buClr>
                <a:schemeClr val="tx1">
                  <a:shade val="95000"/>
                </a:schemeClr>
              </a:buClr>
              <a:buFont typeface="Arial" pitchFamily="34" charset="0"/>
              <a:buChar char="•"/>
              <a:defRPr/>
            </a:pPr>
            <a:r>
              <a:rPr lang="el-GR" sz="3000" dirty="0"/>
              <a:t>Οι διαχειριστές συστήματος μεταφοράς προμηθεύονται την ενέργεια που χρησιμοποιούν για να καλύπτουν τις απώλειες ενεργείας και να διατηρούν εφεδρικό δυναμικό στο σύστημά τους (Άρθρο 15 παρ. 6 2009/72 )</a:t>
            </a:r>
          </a:p>
          <a:p>
            <a:pPr marL="548640" indent="-411480" eaLnBrk="1" fontAlgn="auto" hangingPunct="1">
              <a:spcAft>
                <a:spcPts val="0"/>
              </a:spcAft>
              <a:buClr>
                <a:schemeClr val="tx1">
                  <a:shade val="95000"/>
                </a:schemeClr>
              </a:buClr>
              <a:buFont typeface="Arial" pitchFamily="34" charset="0"/>
              <a:buChar char="•"/>
              <a:defRPr/>
            </a:pPr>
            <a:endParaRPr lang="el-GR" dirty="0"/>
          </a:p>
        </p:txBody>
      </p:sp>
    </p:spTree>
    <p:extLst>
      <p:ext uri="{BB962C8B-B14F-4D97-AF65-F5344CB8AC3E}">
        <p14:creationId xmlns:p14="http://schemas.microsoft.com/office/powerpoint/2010/main" val="24262831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a:extLst>
              <a:ext uri="{FF2B5EF4-FFF2-40B4-BE49-F238E27FC236}">
                <a16:creationId xmlns:a16="http://schemas.microsoft.com/office/drawing/2014/main" xmlns="" id="{2FE7FFB8-4C5C-438B-B57C-5EDEB7D954BC}"/>
              </a:ext>
            </a:extLst>
          </p:cNvPr>
          <p:cNvSpPr>
            <a:spLocks noGrp="1"/>
          </p:cNvSpPr>
          <p:nvPr>
            <p:ph type="title"/>
          </p:nvPr>
        </p:nvSpPr>
        <p:spPr/>
        <p:txBody>
          <a:bodyPr>
            <a:normAutofit fontScale="90000"/>
          </a:bodyPr>
          <a:lstStyle/>
          <a:p>
            <a:pPr eaLnBrk="1" fontAlgn="auto" hangingPunct="1">
              <a:spcAft>
                <a:spcPts val="0"/>
              </a:spcAft>
              <a:defRPr/>
            </a:pPr>
            <a:r>
              <a:rPr lang="el-GR" sz="3200" dirty="0"/>
              <a:t>Διατάξεις σχετικές με ασφάλεια εφοδιασμού</a:t>
            </a:r>
            <a:br>
              <a:rPr lang="el-GR" sz="3200" dirty="0"/>
            </a:br>
            <a:endParaRPr lang="el-GR" sz="3200" dirty="0"/>
          </a:p>
        </p:txBody>
      </p:sp>
      <p:sp>
        <p:nvSpPr>
          <p:cNvPr id="25603" name="2 - Θέση περιεχομένου">
            <a:extLst>
              <a:ext uri="{FF2B5EF4-FFF2-40B4-BE49-F238E27FC236}">
                <a16:creationId xmlns:a16="http://schemas.microsoft.com/office/drawing/2014/main" xmlns="" id="{FD00E684-E6BB-4101-9E40-5BBDFC174ECF}"/>
              </a:ext>
            </a:extLst>
          </p:cNvPr>
          <p:cNvSpPr>
            <a:spLocks noGrp="1"/>
          </p:cNvSpPr>
          <p:nvPr>
            <p:ph idx="1"/>
          </p:nvPr>
        </p:nvSpPr>
        <p:spPr/>
        <p:txBody>
          <a:bodyPr/>
          <a:lstStyle/>
          <a:p>
            <a:pPr algn="just" eaLnBrk="1" hangingPunct="1"/>
            <a:r>
              <a:rPr lang="el-GR" altLang="el-GR" dirty="0"/>
              <a:t>Κάθε έτος, οι διαχειριστές συστημάτων μεταφοράς καταθέτουν στη ρυθμιστική αρχή δεκαετές πρόγραμμα ανάπτυξης του δικτύου και στην προβλεπόμενη προσφορά και ζήτηση αφού συμβουλευθούν όλους τους σχετικούς ενδιαφερομένους. (Άρθρο 22 Οδηγία 2009/72, άρθρο 44 Οδηγία 2019/944)</a:t>
            </a:r>
          </a:p>
          <a:p>
            <a:pPr algn="just" eaLnBrk="1" hangingPunct="1"/>
            <a:r>
              <a:rPr lang="el-GR" altLang="el-GR" dirty="0"/>
              <a:t>Παρακολούθηση επενδύσεων σε παραγωγικό δυναμικό από τις ΡΑΕ σε συνάρτηση με την ασφάλεια εφοδιασμού (άρθρο 37 στοιχ. </a:t>
            </a:r>
            <a:r>
              <a:rPr lang="el-GR" altLang="el-GR" dirty="0" err="1"/>
              <a:t>ιη</a:t>
            </a:r>
            <a:r>
              <a:rPr lang="el-GR" altLang="el-GR" dirty="0"/>
              <a:t> της Οδηγίας 2009/72, άρθρο 59 2019/944)</a:t>
            </a:r>
          </a:p>
          <a:p>
            <a:pPr algn="just" eaLnBrk="1" hangingPunct="1"/>
            <a:endParaRPr lang="el-GR" altLang="el-GR" dirty="0"/>
          </a:p>
        </p:txBody>
      </p:sp>
    </p:spTree>
    <p:extLst>
      <p:ext uri="{BB962C8B-B14F-4D97-AF65-F5344CB8AC3E}">
        <p14:creationId xmlns:p14="http://schemas.microsoft.com/office/powerpoint/2010/main" val="23746090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xmlns="" id="{6ACE7803-FF85-47D5-8D3E-443A099B390C}"/>
              </a:ext>
            </a:extLst>
          </p:cNvPr>
          <p:cNvSpPr>
            <a:spLocks noGrp="1"/>
          </p:cNvSpPr>
          <p:nvPr>
            <p:ph type="title"/>
          </p:nvPr>
        </p:nvSpPr>
        <p:spPr/>
        <p:txBody>
          <a:bodyPr/>
          <a:lstStyle/>
          <a:p>
            <a:pPr eaLnBrk="1" fontAlgn="auto" hangingPunct="1">
              <a:spcAft>
                <a:spcPts val="0"/>
              </a:spcAft>
              <a:defRPr/>
            </a:pPr>
            <a:r>
              <a:rPr lang="el-GR"/>
              <a:t>Ευρωπαικές Ενώσεις </a:t>
            </a:r>
            <a:endParaRPr lang="en-US"/>
          </a:p>
        </p:txBody>
      </p:sp>
      <p:sp>
        <p:nvSpPr>
          <p:cNvPr id="28675" name="Content Placeholder 2">
            <a:extLst>
              <a:ext uri="{FF2B5EF4-FFF2-40B4-BE49-F238E27FC236}">
                <a16:creationId xmlns:a16="http://schemas.microsoft.com/office/drawing/2014/main" xmlns="" id="{233C6052-197E-467E-890D-F7CE1B81AB63}"/>
              </a:ext>
            </a:extLst>
          </p:cNvPr>
          <p:cNvSpPr>
            <a:spLocks noGrp="1"/>
          </p:cNvSpPr>
          <p:nvPr>
            <p:ph idx="1"/>
          </p:nvPr>
        </p:nvSpPr>
        <p:spPr/>
        <p:txBody>
          <a:bodyPr/>
          <a:lstStyle/>
          <a:p>
            <a:pPr algn="just" eaLnBrk="1" hangingPunct="1"/>
            <a:r>
              <a:rPr lang="el-GR" altLang="el-GR"/>
              <a:t>Ευρωπαϊκό δίκτυο των διαχειριστών μεταφοράς ηλεκτρικής ενέργειας </a:t>
            </a:r>
          </a:p>
          <a:p>
            <a:pPr eaLnBrk="1" hangingPunct="1">
              <a:buFont typeface="Arial" panose="020B0604020202020204" pitchFamily="34" charset="0"/>
              <a:buNone/>
            </a:pPr>
            <a:r>
              <a:rPr lang="el-GR" altLang="el-GR"/>
              <a:t> </a:t>
            </a:r>
          </a:p>
          <a:p>
            <a:pPr algn="just" eaLnBrk="1" hangingPunct="1"/>
            <a:r>
              <a:rPr lang="el-GR" altLang="el-GR"/>
              <a:t>Οργανισμός Συνεργασίας Ρυθμιστικών Αρχών Ενέργειας </a:t>
            </a:r>
          </a:p>
          <a:p>
            <a:pPr eaLnBrk="1" hangingPunct="1"/>
            <a:endParaRPr lang="en-US" altLang="el-GR"/>
          </a:p>
        </p:txBody>
      </p:sp>
    </p:spTree>
    <p:extLst>
      <p:ext uri="{BB962C8B-B14F-4D97-AF65-F5344CB8AC3E}">
        <p14:creationId xmlns:p14="http://schemas.microsoft.com/office/powerpoint/2010/main" val="38060534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Τίτλος">
            <a:extLst>
              <a:ext uri="{FF2B5EF4-FFF2-40B4-BE49-F238E27FC236}">
                <a16:creationId xmlns:a16="http://schemas.microsoft.com/office/drawing/2014/main" xmlns="" id="{135BE325-AD70-40A1-BE36-F18C82C6CAE7}"/>
              </a:ext>
            </a:extLst>
          </p:cNvPr>
          <p:cNvSpPr>
            <a:spLocks noGrp="1"/>
          </p:cNvSpPr>
          <p:nvPr>
            <p:ph type="title"/>
          </p:nvPr>
        </p:nvSpPr>
        <p:spPr/>
        <p:txBody>
          <a:bodyPr/>
          <a:lstStyle/>
          <a:p>
            <a:pPr eaLnBrk="1" fontAlgn="auto" hangingPunct="1">
              <a:spcAft>
                <a:spcPts val="0"/>
              </a:spcAft>
              <a:defRPr/>
            </a:pPr>
            <a:r>
              <a:rPr lang="el-GR" sz="3200"/>
              <a:t>Ευρωπαικό δίκτυο των διαχειριστών μεταφοράς ηλεκτρικής ενέργειας</a:t>
            </a:r>
          </a:p>
        </p:txBody>
      </p:sp>
      <p:sp>
        <p:nvSpPr>
          <p:cNvPr id="29699" name="2 - Θέση περιεχομένου">
            <a:extLst>
              <a:ext uri="{FF2B5EF4-FFF2-40B4-BE49-F238E27FC236}">
                <a16:creationId xmlns:a16="http://schemas.microsoft.com/office/drawing/2014/main" xmlns="" id="{EDA93722-8368-48E6-A44B-EE5420616337}"/>
              </a:ext>
            </a:extLst>
          </p:cNvPr>
          <p:cNvSpPr>
            <a:spLocks noGrp="1"/>
          </p:cNvSpPr>
          <p:nvPr>
            <p:ph idx="1"/>
          </p:nvPr>
        </p:nvSpPr>
        <p:spPr/>
        <p:txBody>
          <a:bodyPr/>
          <a:lstStyle/>
          <a:p>
            <a:pPr algn="just" eaLnBrk="1" hangingPunct="1"/>
            <a:r>
              <a:rPr lang="el-GR" altLang="el-GR"/>
              <a:t>Επιδιώκει τον ασφαλή εφοδιασμό των διασυνδεδεμένων δικτύων ηλεκτρικής ενέργειας  στην Ευρώπη </a:t>
            </a:r>
          </a:p>
          <a:p>
            <a:pPr algn="just" eaLnBrk="1" hangingPunct="1">
              <a:buFont typeface="Arial" panose="020B0604020202020204" pitchFamily="34" charset="0"/>
              <a:buNone/>
            </a:pPr>
            <a:endParaRPr lang="el-GR" altLang="el-GR"/>
          </a:p>
          <a:p>
            <a:pPr algn="just" eaLnBrk="1" hangingPunct="1"/>
            <a:r>
              <a:rPr lang="el-GR" altLang="el-GR"/>
              <a:t>Εξασφαλίζει την επάρκεια του δικτύου</a:t>
            </a:r>
          </a:p>
          <a:p>
            <a:pPr algn="just" eaLnBrk="1" hangingPunct="1">
              <a:buFont typeface="Arial" panose="020B0604020202020204" pitchFamily="34" charset="0"/>
              <a:buNone/>
            </a:pPr>
            <a:endParaRPr lang="el-GR" altLang="el-GR"/>
          </a:p>
          <a:p>
            <a:pPr algn="just" eaLnBrk="1" hangingPunct="1"/>
            <a:r>
              <a:rPr lang="el-GR" altLang="el-GR"/>
              <a:t>Συμμετέχουν οι ανεξάρτητοι διαχειριστές μεταφοράς ηλεκτρικής ενέργειας</a:t>
            </a:r>
          </a:p>
        </p:txBody>
      </p:sp>
    </p:spTree>
    <p:extLst>
      <p:ext uri="{BB962C8B-B14F-4D97-AF65-F5344CB8AC3E}">
        <p14:creationId xmlns:p14="http://schemas.microsoft.com/office/powerpoint/2010/main" val="20433029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Τίτλος">
            <a:extLst>
              <a:ext uri="{FF2B5EF4-FFF2-40B4-BE49-F238E27FC236}">
                <a16:creationId xmlns:a16="http://schemas.microsoft.com/office/drawing/2014/main" xmlns="" id="{913523B6-8E76-4CA3-80E8-05F2056465FC}"/>
              </a:ext>
            </a:extLst>
          </p:cNvPr>
          <p:cNvSpPr>
            <a:spLocks noGrp="1"/>
          </p:cNvSpPr>
          <p:nvPr>
            <p:ph type="title"/>
          </p:nvPr>
        </p:nvSpPr>
        <p:spPr/>
        <p:txBody>
          <a:bodyPr/>
          <a:lstStyle/>
          <a:p>
            <a:pPr eaLnBrk="1" fontAlgn="auto" hangingPunct="1">
              <a:spcAft>
                <a:spcPts val="0"/>
              </a:spcAft>
              <a:defRPr/>
            </a:pPr>
            <a:r>
              <a:rPr lang="el-GR" sz="3200"/>
              <a:t>Οργανισμός Συνεργασίας ρυθμιστικών Αρχών Ενέργειας</a:t>
            </a:r>
          </a:p>
        </p:txBody>
      </p:sp>
      <p:sp>
        <p:nvSpPr>
          <p:cNvPr id="30723" name="2 - Θέση περιεχομένου">
            <a:extLst>
              <a:ext uri="{FF2B5EF4-FFF2-40B4-BE49-F238E27FC236}">
                <a16:creationId xmlns:a16="http://schemas.microsoft.com/office/drawing/2014/main" xmlns="" id="{399EB47A-BAF3-4599-9B03-6A1B8831033E}"/>
              </a:ext>
            </a:extLst>
          </p:cNvPr>
          <p:cNvSpPr>
            <a:spLocks noGrp="1"/>
          </p:cNvSpPr>
          <p:nvPr>
            <p:ph idx="1"/>
          </p:nvPr>
        </p:nvSpPr>
        <p:spPr/>
        <p:txBody>
          <a:bodyPr/>
          <a:lstStyle/>
          <a:p>
            <a:pPr algn="just" eaLnBrk="1" hangingPunct="1"/>
            <a:r>
              <a:rPr lang="el-GR" altLang="el-GR"/>
              <a:t> Δημιουργήθηκε με την Τρίτη δέσμη μέτρων για την ενέργεια</a:t>
            </a:r>
          </a:p>
          <a:p>
            <a:pPr algn="just" eaLnBrk="1" hangingPunct="1">
              <a:buFont typeface="Arial" panose="020B0604020202020204" pitchFamily="34" charset="0"/>
              <a:buNone/>
            </a:pPr>
            <a:endParaRPr lang="el-GR" altLang="el-GR"/>
          </a:p>
          <a:p>
            <a:pPr algn="just" eaLnBrk="1" hangingPunct="1"/>
            <a:r>
              <a:rPr lang="el-GR" altLang="el-GR"/>
              <a:t>Συντονισμός των ρυθμιστικών αρχών ενέργειας</a:t>
            </a:r>
          </a:p>
          <a:p>
            <a:pPr algn="just" eaLnBrk="1" hangingPunct="1">
              <a:buFont typeface="Arial" panose="020B0604020202020204" pitchFamily="34" charset="0"/>
              <a:buNone/>
            </a:pPr>
            <a:r>
              <a:rPr lang="el-GR" altLang="el-GR"/>
              <a:t> </a:t>
            </a:r>
          </a:p>
          <a:p>
            <a:pPr algn="just" eaLnBrk="1" hangingPunct="1"/>
            <a:r>
              <a:rPr lang="el-GR" altLang="el-GR"/>
              <a:t>Παρακολουθεί τις εργασίες των Ευρωπαϊκών Δικτύων Διαχειριστών Συστημάτων Μεταφοράς Ηλεκτρικής Ενέργειας </a:t>
            </a:r>
          </a:p>
        </p:txBody>
      </p:sp>
    </p:spTree>
    <p:extLst>
      <p:ext uri="{BB962C8B-B14F-4D97-AF65-F5344CB8AC3E}">
        <p14:creationId xmlns:p14="http://schemas.microsoft.com/office/powerpoint/2010/main" val="29506562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a:extLst>
              <a:ext uri="{FF2B5EF4-FFF2-40B4-BE49-F238E27FC236}">
                <a16:creationId xmlns:a16="http://schemas.microsoft.com/office/drawing/2014/main" xmlns="" id="{82418BB9-C1E6-488D-ACD3-C0B06D6ACD51}"/>
              </a:ext>
            </a:extLst>
          </p:cNvPr>
          <p:cNvSpPr>
            <a:spLocks noGrp="1"/>
          </p:cNvSpPr>
          <p:nvPr>
            <p:ph type="title"/>
          </p:nvPr>
        </p:nvSpPr>
        <p:spPr/>
        <p:txBody>
          <a:bodyPr/>
          <a:lstStyle/>
          <a:p>
            <a:pPr eaLnBrk="1" fontAlgn="auto" hangingPunct="1">
              <a:spcAft>
                <a:spcPts val="0"/>
              </a:spcAft>
              <a:defRPr/>
            </a:pPr>
            <a:r>
              <a:rPr lang="el-GR" sz="3200"/>
              <a:t>Οδικός Χάρτης 2050 </a:t>
            </a:r>
            <a:r>
              <a:rPr lang="en-US" sz="3200"/>
              <a:t>COM(2011) 885</a:t>
            </a:r>
            <a:endParaRPr lang="el-GR" sz="3200"/>
          </a:p>
        </p:txBody>
      </p:sp>
      <p:sp>
        <p:nvSpPr>
          <p:cNvPr id="31747" name="2 - Θέση περιεχομένου">
            <a:extLst>
              <a:ext uri="{FF2B5EF4-FFF2-40B4-BE49-F238E27FC236}">
                <a16:creationId xmlns:a16="http://schemas.microsoft.com/office/drawing/2014/main" xmlns="" id="{DE8F07B8-9B33-4FD2-A9EA-206AC8FCA257}"/>
              </a:ext>
            </a:extLst>
          </p:cNvPr>
          <p:cNvSpPr>
            <a:spLocks noGrp="1"/>
          </p:cNvSpPr>
          <p:nvPr>
            <p:ph idx="1"/>
          </p:nvPr>
        </p:nvSpPr>
        <p:spPr/>
        <p:txBody>
          <a:bodyPr/>
          <a:lstStyle/>
          <a:p>
            <a:pPr algn="just" eaLnBrk="1" hangingPunct="1"/>
            <a:r>
              <a:rPr lang="el-GR" altLang="el-GR"/>
              <a:t>Διπλασιασμός του μεριδίου ηλεκτρικής ενέργειας στην τελική ζήτηση ενέργειας σε ποσοστό 36-39% το 2050) </a:t>
            </a:r>
          </a:p>
          <a:p>
            <a:pPr algn="just" eaLnBrk="1" hangingPunct="1"/>
            <a:r>
              <a:rPr lang="el-GR" altLang="el-GR"/>
              <a:t>Η ηλεκτρική ενέργεια είναι δυνατόν να καλύψει περίπου το 65% της ενεργειακής ζήτησης για επιβατικά αυτοκίνητα και ελαφρά εμπορικά οχήματα</a:t>
            </a:r>
          </a:p>
          <a:p>
            <a:pPr algn="just" eaLnBrk="1" hangingPunct="1"/>
            <a:r>
              <a:rPr lang="el-GR" altLang="el-GR"/>
              <a:t>Σύστημα ηλεκτροπαραγωγής θα πρέπει να υποστεί διαρθρωτικές αλλαγές – απαλλαγή από ανθρακούχες εκπομπές</a:t>
            </a:r>
          </a:p>
        </p:txBody>
      </p:sp>
    </p:spTree>
    <p:extLst>
      <p:ext uri="{BB962C8B-B14F-4D97-AF65-F5344CB8AC3E}">
        <p14:creationId xmlns:p14="http://schemas.microsoft.com/office/powerpoint/2010/main" val="22184554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xmlns="" id="{253BA5DD-C2D4-49A3-BFBF-28855BAEE724}"/>
              </a:ext>
            </a:extLst>
          </p:cNvPr>
          <p:cNvSpPr>
            <a:spLocks noGrp="1"/>
          </p:cNvSpPr>
          <p:nvPr>
            <p:ph type="title"/>
          </p:nvPr>
        </p:nvSpPr>
        <p:spPr/>
        <p:txBody>
          <a:bodyPr/>
          <a:lstStyle/>
          <a:p>
            <a:pPr eaLnBrk="1" fontAlgn="auto" hangingPunct="1">
              <a:spcAft>
                <a:spcPts val="0"/>
              </a:spcAft>
              <a:defRPr/>
            </a:pPr>
            <a:r>
              <a:rPr lang="el-GR" sz="3200"/>
              <a:t>Πακέτο για την Ενεργειακή Ένωση</a:t>
            </a:r>
            <a:r>
              <a:rPr lang="en-US" sz="3200"/>
              <a:t> C</a:t>
            </a:r>
            <a:r>
              <a:rPr lang="el-GR" sz="3200"/>
              <a:t>Ο</a:t>
            </a:r>
            <a:r>
              <a:rPr lang="en-US" sz="3200"/>
              <a:t>M(2015)80</a:t>
            </a:r>
          </a:p>
        </p:txBody>
      </p:sp>
      <p:sp>
        <p:nvSpPr>
          <p:cNvPr id="32771" name="Content Placeholder 2">
            <a:extLst>
              <a:ext uri="{FF2B5EF4-FFF2-40B4-BE49-F238E27FC236}">
                <a16:creationId xmlns:a16="http://schemas.microsoft.com/office/drawing/2014/main" xmlns="" id="{0C4491E8-2CF0-48FC-BCF2-4AB62901FB9D}"/>
              </a:ext>
            </a:extLst>
          </p:cNvPr>
          <p:cNvSpPr>
            <a:spLocks noGrp="1"/>
          </p:cNvSpPr>
          <p:nvPr>
            <p:ph idx="1"/>
          </p:nvPr>
        </p:nvSpPr>
        <p:spPr/>
        <p:txBody>
          <a:bodyPr/>
          <a:lstStyle/>
          <a:p>
            <a:pPr algn="just" eaLnBrk="1" hangingPunct="1"/>
            <a:r>
              <a:rPr lang="el-GR" altLang="el-GR"/>
              <a:t>25 Φεβρουαρίου 2015 = Η Επιτροπή παρουσίασε το πακέτο για την Ενεργειακή Ένωση </a:t>
            </a:r>
          </a:p>
          <a:p>
            <a:pPr algn="just" eaLnBrk="1" hangingPunct="1"/>
            <a:r>
              <a:rPr lang="el-GR" altLang="el-GR"/>
              <a:t>Βασικοί παράγοντες της ενεργειακής ασφάλειας είναι</a:t>
            </a:r>
            <a:r>
              <a:rPr lang="en-US" altLang="el-GR"/>
              <a:t>:</a:t>
            </a:r>
            <a:r>
              <a:rPr lang="el-GR" altLang="el-GR"/>
              <a:t> </a:t>
            </a:r>
          </a:p>
          <a:p>
            <a:pPr algn="just" eaLnBrk="1" hangingPunct="1">
              <a:buFont typeface="Arial" panose="020B0604020202020204" pitchFamily="34" charset="0"/>
              <a:buNone/>
            </a:pPr>
            <a:r>
              <a:rPr lang="el-GR" altLang="el-GR"/>
              <a:t>1. Ολοκλήρωση της εσωτερικής αγοράς ενέργειας</a:t>
            </a:r>
          </a:p>
          <a:p>
            <a:pPr algn="just" eaLnBrk="1" hangingPunct="1">
              <a:buFont typeface="Arial" panose="020B0604020202020204" pitchFamily="34" charset="0"/>
              <a:buNone/>
            </a:pPr>
            <a:r>
              <a:rPr lang="el-GR" altLang="el-GR"/>
              <a:t>2. Αποδοτικότερη χρήση της ενέργειας</a:t>
            </a:r>
          </a:p>
          <a:p>
            <a:pPr algn="just" eaLnBrk="1" hangingPunct="1">
              <a:buFont typeface="Arial" panose="020B0604020202020204" pitchFamily="34" charset="0"/>
              <a:buNone/>
            </a:pPr>
            <a:r>
              <a:rPr lang="el-GR" altLang="el-GR"/>
              <a:t>3. Διαφοροποίηση προσφοράς </a:t>
            </a:r>
          </a:p>
          <a:p>
            <a:pPr algn="just" eaLnBrk="1" hangingPunct="1">
              <a:buFont typeface="Arial" panose="020B0604020202020204" pitchFamily="34" charset="0"/>
              <a:buNone/>
            </a:pPr>
            <a:r>
              <a:rPr lang="el-GR" altLang="el-GR"/>
              <a:t>4. Μείωση κατανάλωσης πετρελαίου</a:t>
            </a:r>
          </a:p>
          <a:p>
            <a:pPr algn="just" eaLnBrk="1" hangingPunct="1">
              <a:buFont typeface="Arial" panose="020B0604020202020204" pitchFamily="34" charset="0"/>
              <a:buNone/>
            </a:pPr>
            <a:r>
              <a:rPr lang="el-GR" altLang="el-GR"/>
              <a:t>5. Αύξηση της παραγόμενης ενέργειας </a:t>
            </a:r>
            <a:endParaRPr lang="en-US" altLang="el-GR"/>
          </a:p>
        </p:txBody>
      </p:sp>
    </p:spTree>
    <p:extLst>
      <p:ext uri="{BB962C8B-B14F-4D97-AF65-F5344CB8AC3E}">
        <p14:creationId xmlns:p14="http://schemas.microsoft.com/office/powerpoint/2010/main" val="205102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5 - Θέση περιεχομένου">
            <a:extLst>
              <a:ext uri="{FF2B5EF4-FFF2-40B4-BE49-F238E27FC236}">
                <a16:creationId xmlns:a16="http://schemas.microsoft.com/office/drawing/2014/main" xmlns="" id="{9023A35A-C136-43AD-8D52-5D3F87A03D05}"/>
              </a:ext>
            </a:extLst>
          </p:cNvPr>
          <p:cNvSpPr>
            <a:spLocks noGrp="1"/>
          </p:cNvSpPr>
          <p:nvPr>
            <p:ph idx="4294967295"/>
          </p:nvPr>
        </p:nvSpPr>
        <p:spPr>
          <a:xfrm>
            <a:off x="1000100" y="857232"/>
            <a:ext cx="7429552" cy="5010168"/>
          </a:xfrm>
        </p:spPr>
        <p:txBody>
          <a:bodyPr/>
          <a:lstStyle/>
          <a:p>
            <a:pPr algn="ctr" eaLnBrk="1" hangingPunct="1">
              <a:buNone/>
            </a:pPr>
            <a:r>
              <a:rPr lang="en-GB" altLang="el-GR" i="1" dirty="0"/>
              <a:t>"The European Commission support for the production of this publication does not constitute an endorsement of the contents which reflects the views only of the authors, and the Commission cannot be held responsible for any use which may be made of the information contained therein."</a:t>
            </a:r>
            <a:endParaRPr lang="el-GR" alt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xmlns="" id="{34E5EE99-AFE7-41D8-B570-F45A2CF01947}"/>
              </a:ext>
            </a:extLst>
          </p:cNvPr>
          <p:cNvSpPr>
            <a:spLocks noGrp="1"/>
          </p:cNvSpPr>
          <p:nvPr>
            <p:ph type="title"/>
          </p:nvPr>
        </p:nvSpPr>
        <p:spPr/>
        <p:txBody>
          <a:bodyPr>
            <a:normAutofit fontScale="90000"/>
          </a:bodyPr>
          <a:lstStyle/>
          <a:p>
            <a:pPr eaLnBrk="1" fontAlgn="auto" hangingPunct="1">
              <a:spcAft>
                <a:spcPts val="0"/>
              </a:spcAft>
              <a:defRPr/>
            </a:pPr>
            <a:r>
              <a:rPr lang="el-GR"/>
              <a:t>Πακέτο για την Ενεργειακή Ένωση</a:t>
            </a:r>
            <a:endParaRPr lang="en-US"/>
          </a:p>
        </p:txBody>
      </p:sp>
      <p:sp>
        <p:nvSpPr>
          <p:cNvPr id="33795" name="Content Placeholder 2">
            <a:extLst>
              <a:ext uri="{FF2B5EF4-FFF2-40B4-BE49-F238E27FC236}">
                <a16:creationId xmlns:a16="http://schemas.microsoft.com/office/drawing/2014/main" xmlns="" id="{333B687C-319C-4403-9144-3FE2951EBFA8}"/>
              </a:ext>
            </a:extLst>
          </p:cNvPr>
          <p:cNvSpPr>
            <a:spLocks noGrp="1"/>
          </p:cNvSpPr>
          <p:nvPr>
            <p:ph idx="1"/>
          </p:nvPr>
        </p:nvSpPr>
        <p:spPr/>
        <p:txBody>
          <a:bodyPr/>
          <a:lstStyle/>
          <a:p>
            <a:pPr eaLnBrk="1" hangingPunct="1">
              <a:buFont typeface="Arial" panose="020B0604020202020204" pitchFamily="34" charset="0"/>
              <a:buNone/>
            </a:pPr>
            <a:r>
              <a:rPr lang="el-GR" altLang="el-GR"/>
              <a:t>6. Συνεργασία μεταξύ των κρατών</a:t>
            </a:r>
          </a:p>
          <a:p>
            <a:pPr eaLnBrk="1" hangingPunct="1">
              <a:buFont typeface="Arial" panose="020B0604020202020204" pitchFamily="34" charset="0"/>
              <a:buNone/>
            </a:pPr>
            <a:r>
              <a:rPr lang="el-GR" altLang="el-GR"/>
              <a:t>7. Ενίσχυση αλληλεγγύης μεταξύ των κρατών σε περιόδους κρίσεων  </a:t>
            </a:r>
          </a:p>
          <a:p>
            <a:pPr eaLnBrk="1" hangingPunct="1"/>
            <a:endParaRPr lang="en-US" altLang="el-GR"/>
          </a:p>
        </p:txBody>
      </p:sp>
    </p:spTree>
    <p:extLst>
      <p:ext uri="{BB962C8B-B14F-4D97-AF65-F5344CB8AC3E}">
        <p14:creationId xmlns:p14="http://schemas.microsoft.com/office/powerpoint/2010/main" val="22335807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655E994-02ED-4B7E-9E48-E3333CEA2E0B}"/>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2E3AE11F-963C-448E-A409-9D46626E19F1}"/>
              </a:ext>
            </a:extLst>
          </p:cNvPr>
          <p:cNvSpPr>
            <a:spLocks noGrp="1"/>
          </p:cNvSpPr>
          <p:nvPr>
            <p:ph idx="1"/>
          </p:nvPr>
        </p:nvSpPr>
        <p:spPr>
          <a:xfrm>
            <a:off x="457200" y="1600200"/>
            <a:ext cx="8229600" cy="5141168"/>
          </a:xfrm>
        </p:spPr>
        <p:txBody>
          <a:bodyPr/>
          <a:lstStyle/>
          <a:p>
            <a:pPr algn="just">
              <a:lnSpc>
                <a:spcPct val="150000"/>
              </a:lnSpc>
              <a:spcBef>
                <a:spcPts val="0"/>
              </a:spcBef>
            </a:pPr>
            <a:r>
              <a:rPr lang="el-GR" dirty="0"/>
              <a:t>Κανονισμός 2019/941</a:t>
            </a:r>
            <a:r>
              <a:rPr lang="en-US" dirty="0"/>
              <a:t> </a:t>
            </a:r>
            <a:r>
              <a:rPr lang="el-GR" dirty="0"/>
              <a:t>σχετικά με την ετοιμότητα αντιμετώπισης κινδύνων στον τομέα της ηλεκτρικής ενέργειας και με την κατάργηση της οδηγίας 2005/89/ΕΚ</a:t>
            </a:r>
          </a:p>
          <a:p>
            <a:pPr algn="just">
              <a:lnSpc>
                <a:spcPct val="150000"/>
              </a:lnSpc>
              <a:spcBef>
                <a:spcPts val="0"/>
              </a:spcBef>
            </a:pPr>
            <a:r>
              <a:rPr lang="el-GR" dirty="0"/>
              <a:t>Θεσπίζει κανόνες για τη συνεργασία μεταξύ των κρατών μελών με σκοπό την πρόληψη, την ετοιμότητα αντιμετώπισης και τη διαχείριση κρίσεων ηλεκτρικής ενέργειας</a:t>
            </a:r>
          </a:p>
        </p:txBody>
      </p:sp>
    </p:spTree>
    <p:extLst>
      <p:ext uri="{BB962C8B-B14F-4D97-AF65-F5344CB8AC3E}">
        <p14:creationId xmlns:p14="http://schemas.microsoft.com/office/powerpoint/2010/main" val="6562843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61BEB7B-DEBD-4FFE-A54C-89141B7968F6}"/>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5DC971CA-BC15-458E-BC62-E33293896B30}"/>
              </a:ext>
            </a:extLst>
          </p:cNvPr>
          <p:cNvSpPr>
            <a:spLocks noGrp="1"/>
          </p:cNvSpPr>
          <p:nvPr>
            <p:ph idx="1"/>
          </p:nvPr>
        </p:nvSpPr>
        <p:spPr>
          <a:xfrm>
            <a:off x="457200" y="1600200"/>
            <a:ext cx="8229600" cy="4983162"/>
          </a:xfrm>
        </p:spPr>
        <p:txBody>
          <a:bodyPr/>
          <a:lstStyle/>
          <a:p>
            <a:pPr algn="just"/>
            <a:r>
              <a:rPr lang="el-GR" dirty="0"/>
              <a:t>Ακόμα και όταν οι αγορές και τα συστήματα λειτουργούν καλά και είναι διασυνδεδεμένα, δεν μπορεί ποτέ να αποκλειστεί ο κίνδυνος μιας κρίσης ηλεκτρικής ενέργειας, ως αποτέλεσμα φυσικών καταστροφών, όπως ακραίων καιρικών συνθηκών, κακόβουλων επιθέσεων ή έλλειψης καυσίμων. </a:t>
            </a:r>
          </a:p>
          <a:p>
            <a:pPr algn="just"/>
            <a:r>
              <a:rPr lang="el-GR" dirty="0"/>
              <a:t>Οι συνέπειες των κρίσεων ηλεκτρικής ενέργειας συχνά υπερβαίνουν τα εθνικά σύνορα. Ακόμα και όταν οι κρίσεις αυτές ξεκινούν τοπικά, οι επιδράσεις τους μπορούν γρήγορα να εξαπλωθούν πέρα από τα σύνορα. </a:t>
            </a:r>
          </a:p>
        </p:txBody>
      </p:sp>
    </p:spTree>
    <p:extLst>
      <p:ext uri="{BB962C8B-B14F-4D97-AF65-F5344CB8AC3E}">
        <p14:creationId xmlns:p14="http://schemas.microsoft.com/office/powerpoint/2010/main" val="31864214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AC50E95-5143-4B8B-93C4-9E822C87F05C}"/>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7305ACB0-4454-40EE-80DD-4FAD30942001}"/>
              </a:ext>
            </a:extLst>
          </p:cNvPr>
          <p:cNvSpPr>
            <a:spLocks noGrp="1"/>
          </p:cNvSpPr>
          <p:nvPr>
            <p:ph idx="1"/>
          </p:nvPr>
        </p:nvSpPr>
        <p:spPr/>
        <p:txBody>
          <a:bodyPr/>
          <a:lstStyle/>
          <a:p>
            <a:pPr algn="just"/>
            <a:r>
              <a:rPr lang="el-GR" dirty="0"/>
              <a:t>Η κοινή προσέγγιση στην πρόληψη και τη διαχείριση κρίσεων ηλεκτρικής ενέργειας απαιτεί  τα κράτη μέλη να χρησιμοποιούν τις ίδιες μεθόδους και τους ίδιους ορισμούς για να προσδιορίζουν τους κινδύνους που συνδέονται με την ασφάλεια του εφοδιασμού με ηλεκτρική ενέργεια και να είναι σε θέση να συγκρίνουν αποτελεσματικά το πόσο καλά αποδίδουν σε αυτόν τον τομέα τα ίδια και οι γείτονές τους.</a:t>
            </a:r>
          </a:p>
        </p:txBody>
      </p:sp>
    </p:spTree>
    <p:extLst>
      <p:ext uri="{BB962C8B-B14F-4D97-AF65-F5344CB8AC3E}">
        <p14:creationId xmlns:p14="http://schemas.microsoft.com/office/powerpoint/2010/main" val="12988346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D9DD570-86DE-43BA-AA70-328A9FA0CEB3}"/>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DF6A670D-1F0B-4BD6-AD41-274DAFB2F02A}"/>
              </a:ext>
            </a:extLst>
          </p:cNvPr>
          <p:cNvSpPr>
            <a:spLocks noGrp="1"/>
          </p:cNvSpPr>
          <p:nvPr>
            <p:ph idx="1"/>
          </p:nvPr>
        </p:nvSpPr>
        <p:spPr/>
        <p:txBody>
          <a:bodyPr/>
          <a:lstStyle/>
          <a:p>
            <a:pPr algn="just"/>
            <a:r>
              <a:rPr lang="el-GR" sz="2400" b="1" dirty="0"/>
              <a:t>«ασφάλεια του εφοδιασμού με ηλεκτρική ενέργεια»</a:t>
            </a:r>
            <a:r>
              <a:rPr lang="el-GR" sz="2400" dirty="0"/>
              <a:t>: η ικανότητα συστήματος ηλεκτρικής ενέργειας να εγγυάται τον εφοδιασμό με ηλεκτρική ενέργεια στους πελάτες με σαφώς καθορισμένο επίπεδο απόδοσης, όπως καθορίζεται από τα οικεία κράτη μέλη</a:t>
            </a:r>
            <a:endParaRPr lang="el-GR" sz="2400" b="1" dirty="0"/>
          </a:p>
          <a:p>
            <a:pPr algn="just"/>
            <a:r>
              <a:rPr lang="el-GR" sz="2400" dirty="0"/>
              <a:t>«κρίση ηλεκτρικής ενέργειας»: υφιστάμενη ή επικείμενη κατάσταση σημαντικής έλλειψης ηλεκτρικής ενέργειας, όπως καθορίζεται από τα κράτη μέλη και περιγράφεται στα σχέδια ετοιμότητας αντιμετώπισης κινδύνων, ή αδυναμίας παροχής ηλεκτρικής ενέργειας στους πελάτες·</a:t>
            </a:r>
          </a:p>
        </p:txBody>
      </p:sp>
    </p:spTree>
    <p:extLst>
      <p:ext uri="{BB962C8B-B14F-4D97-AF65-F5344CB8AC3E}">
        <p14:creationId xmlns:p14="http://schemas.microsoft.com/office/powerpoint/2010/main" val="37804603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4865380-A6AD-4F83-B170-8D960675A563}"/>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0475755F-AED0-40B5-8F94-CBD7BC670FF1}"/>
              </a:ext>
            </a:extLst>
          </p:cNvPr>
          <p:cNvSpPr>
            <a:spLocks noGrp="1"/>
          </p:cNvSpPr>
          <p:nvPr>
            <p:ph idx="1"/>
          </p:nvPr>
        </p:nvSpPr>
        <p:spPr/>
        <p:txBody>
          <a:bodyPr/>
          <a:lstStyle/>
          <a:p>
            <a:pPr algn="just">
              <a:lnSpc>
                <a:spcPct val="150000"/>
              </a:lnSpc>
              <a:spcBef>
                <a:spcPts val="0"/>
              </a:spcBef>
            </a:pPr>
            <a:r>
              <a:rPr lang="el-GR" b="1" dirty="0"/>
              <a:t>«ταυτόχρονη κρίση ηλεκτρικής ενέργειας»</a:t>
            </a:r>
            <a:r>
              <a:rPr lang="el-GR" dirty="0"/>
              <a:t>: κρίση ηλεκτρικής ενέργειας που επηρεάζει περισσότερα από ένα κράτη μέλη ταυτόχρονα</a:t>
            </a:r>
          </a:p>
          <a:p>
            <a:pPr algn="just">
              <a:lnSpc>
                <a:spcPct val="150000"/>
              </a:lnSpc>
              <a:spcBef>
                <a:spcPts val="0"/>
              </a:spcBef>
            </a:pPr>
            <a:r>
              <a:rPr lang="el-GR" dirty="0"/>
              <a:t>Το συντομότερο δυνατό και σε κάθε περίπτωση το αργότερο έως τις 5 Ιανουαρίου 2020, κάθε κράτος μέλος ορίζει μια εθνική κρατική ή ρυθμιστική αρχή ως την αρμόδια αρχή του.  (Άρθρο 3)</a:t>
            </a:r>
          </a:p>
        </p:txBody>
      </p:sp>
    </p:spTree>
    <p:extLst>
      <p:ext uri="{BB962C8B-B14F-4D97-AF65-F5344CB8AC3E}">
        <p14:creationId xmlns:p14="http://schemas.microsoft.com/office/powerpoint/2010/main" val="36668479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92B4B097-1373-4F57-BEA6-E49A5316FF08}"/>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4513C625-60DD-42DC-B301-7C7338B6D799}"/>
              </a:ext>
            </a:extLst>
          </p:cNvPr>
          <p:cNvSpPr>
            <a:spLocks noGrp="1"/>
          </p:cNvSpPr>
          <p:nvPr>
            <p:ph idx="1"/>
          </p:nvPr>
        </p:nvSpPr>
        <p:spPr/>
        <p:txBody>
          <a:bodyPr/>
          <a:lstStyle/>
          <a:p>
            <a:pPr algn="just"/>
            <a:r>
              <a:rPr lang="el-GR" sz="2400" dirty="0"/>
              <a:t>Ανάπτυξη μεθοδολογίας για τον προσδιορισμό περιφερειακών σεναρίων κρίσης ηλεκτρικής ενέργειας</a:t>
            </a:r>
          </a:p>
          <a:p>
            <a:pPr algn="just"/>
            <a:r>
              <a:rPr lang="el-GR" sz="2400" dirty="0"/>
              <a:t>Ο ENTSO-E έπρεπε να εκπονήσει την παραπάνω μεθοδολογία και να την υποβάλει στον Οργανισμό, όπως και έπραξε με πρότασή του, έπειτα από δημόσια διαβούλευση με τα ενδιαφερόμενα μέρη, στις 6 Ιανουαρίου 2020.</a:t>
            </a:r>
            <a:endParaRPr lang="en-US" sz="2400" dirty="0"/>
          </a:p>
          <a:p>
            <a:pPr algn="just"/>
            <a:r>
              <a:rPr lang="el-GR" sz="2400" dirty="0"/>
              <a:t>Ο Οργανισμός, έπειτα από δημόσια διαβούλευση, εξέδωσε θετική απόφαση επί της μεθοδολογίας για τον προσδιορισμό περιφερειακών σεναρίων κρίσης ηλεκτρικής ενέργειας µε την επιφύλαξη συγκεκριμένων τροποποιήσεων που προτάθηκαν. </a:t>
            </a:r>
            <a:r>
              <a:rPr lang="en-US" sz="2400" dirty="0"/>
              <a:t>6 </a:t>
            </a:r>
            <a:r>
              <a:rPr lang="el-GR" sz="2400" dirty="0"/>
              <a:t>Μαρτίου 2020</a:t>
            </a:r>
          </a:p>
          <a:p>
            <a:endParaRPr lang="el-GR" dirty="0"/>
          </a:p>
        </p:txBody>
      </p:sp>
    </p:spTree>
    <p:extLst>
      <p:ext uri="{BB962C8B-B14F-4D97-AF65-F5344CB8AC3E}">
        <p14:creationId xmlns:p14="http://schemas.microsoft.com/office/powerpoint/2010/main" val="38008170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0A49193-6934-45E4-B2DD-DE8DC2048CC3}"/>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4A31D810-AC1F-46C2-8F11-F3E21D279212}"/>
              </a:ext>
            </a:extLst>
          </p:cNvPr>
          <p:cNvSpPr>
            <a:spLocks noGrp="1"/>
          </p:cNvSpPr>
          <p:nvPr>
            <p:ph idx="1"/>
          </p:nvPr>
        </p:nvSpPr>
        <p:spPr/>
        <p:txBody>
          <a:bodyPr/>
          <a:lstStyle/>
          <a:p>
            <a:pPr algn="just"/>
            <a:r>
              <a:rPr lang="el-GR" sz="2400" dirty="0"/>
              <a:t>Ανάπτυξη μεθοδολογίας για την εκτίμηση βραχυπρόθεσμης και εποχικής επάρκειας.</a:t>
            </a:r>
          </a:p>
          <a:p>
            <a:pPr algn="just"/>
            <a:r>
              <a:rPr lang="el-GR" sz="2400" dirty="0"/>
              <a:t>Το ENTSO-E έπρεπε να εκπονήσει την παραπάνω μεθοδολογία και να την υποβάλει στον Οργανισμό, όπως και έπραξε με πρότασή του, έπειτα από δημόσια διαβούλευση, στις 6 Ιανουαρίου 2020. </a:t>
            </a:r>
          </a:p>
          <a:p>
            <a:pPr algn="just"/>
            <a:r>
              <a:rPr lang="el-GR" sz="2400" dirty="0"/>
              <a:t>Ο Οργανισμός, έπειτα από δημόσια διαβούλευση, εξέδωσε θετική απόφαση πάνω στην πρόταση του ENTSO-E για τη μεθοδολογία για την εκτίμηση βραχυπρόθεσμης και εποχικής επάρκειας µε την επιφύλαξη συγκεκριμένων τροποποιήσεων που προτάθηκαν. 6 Μαρτίου 2020</a:t>
            </a:r>
          </a:p>
        </p:txBody>
      </p:sp>
    </p:spTree>
    <p:extLst>
      <p:ext uri="{BB962C8B-B14F-4D97-AF65-F5344CB8AC3E}">
        <p14:creationId xmlns:p14="http://schemas.microsoft.com/office/powerpoint/2010/main" val="42004750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E3C7402-574E-4A4B-AA61-678762C7D824}"/>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E42C0200-7BC2-4CB6-9317-70296B99371B}"/>
              </a:ext>
            </a:extLst>
          </p:cNvPr>
          <p:cNvSpPr>
            <a:spLocks noGrp="1"/>
          </p:cNvSpPr>
          <p:nvPr>
            <p:ph idx="1"/>
          </p:nvPr>
        </p:nvSpPr>
        <p:spPr>
          <a:xfrm>
            <a:off x="457200" y="1600200"/>
            <a:ext cx="8229600" cy="4781127"/>
          </a:xfrm>
        </p:spPr>
        <p:txBody>
          <a:bodyPr/>
          <a:lstStyle/>
          <a:p>
            <a:pPr algn="just">
              <a:lnSpc>
                <a:spcPct val="150000"/>
              </a:lnSpc>
              <a:spcBef>
                <a:spcPts val="0"/>
              </a:spcBef>
            </a:pPr>
            <a:r>
              <a:rPr lang="el-GR" sz="2400" dirty="0"/>
              <a:t>Προσδιορισμός περιφερειακών σεναρίων κρίσης</a:t>
            </a:r>
            <a:r>
              <a:rPr lang="en-US" sz="2400" dirty="0"/>
              <a:t> (</a:t>
            </a:r>
            <a:r>
              <a:rPr lang="el-GR" sz="2400" dirty="0"/>
              <a:t>Άρθρο 6)</a:t>
            </a:r>
          </a:p>
          <a:p>
            <a:pPr algn="just">
              <a:lnSpc>
                <a:spcPct val="150000"/>
              </a:lnSpc>
              <a:spcBef>
                <a:spcPts val="0"/>
              </a:spcBef>
            </a:pPr>
            <a:r>
              <a:rPr lang="el-GR" sz="2400" dirty="0"/>
              <a:t>Εντός έξι μηνών από την έγκριση μεθοδολογίας το ΕΔΔΣΜ ηλεκτρικής ενέργειας, σε στενή συνεργασία με την ECG, τα περιφερειακά κέντρα συντονισμού, τις αρμόδιες αρχές και τις ρυθμιστικές αρχές, προσδιορίζει τα πιο συναφή σενάρια κρίσης ηλεκτρικής ενέργειας για κάθε περιφέρεια</a:t>
            </a:r>
          </a:p>
        </p:txBody>
      </p:sp>
    </p:spTree>
    <p:extLst>
      <p:ext uri="{BB962C8B-B14F-4D97-AF65-F5344CB8AC3E}">
        <p14:creationId xmlns:p14="http://schemas.microsoft.com/office/powerpoint/2010/main" val="36083325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77DF298-96BA-4AE0-AF21-C4AA8CCBE281}"/>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285AF084-95BF-4BC4-82A4-827C5EF5B0D4}"/>
              </a:ext>
            </a:extLst>
          </p:cNvPr>
          <p:cNvSpPr>
            <a:spLocks noGrp="1"/>
          </p:cNvSpPr>
          <p:nvPr>
            <p:ph idx="1"/>
          </p:nvPr>
        </p:nvSpPr>
        <p:spPr/>
        <p:txBody>
          <a:bodyPr/>
          <a:lstStyle/>
          <a:p>
            <a:pPr algn="just"/>
            <a:r>
              <a:rPr lang="el-GR" dirty="0"/>
              <a:t>Το ΕΔΔΣΜ ηλεκτρικής ενέργειας υποβάλλει τα περιφερειακά σενάρια κρίσης ηλεκτρικής ενέργειας στους σχετικούς διαχειριστές συστημάτων μεταφοράς, στα περιφερειακά κέντρα συντονισμού, τις αρμόδιες αρχές και τις ρυθμιστικές αρχές, καθώς και στην ECG.  </a:t>
            </a:r>
          </a:p>
          <a:p>
            <a:pPr algn="just"/>
            <a:r>
              <a:rPr lang="el-GR" dirty="0"/>
              <a:t>Το ΕΔΔΣΜ ηλεκτρικής ενέργειας επικαιροποιεί τα περιφερειακά σενάρια κρίσης ηλεκτρικής ενέργειας κάθε τέσσερα χρόνια, εκτός αν ενδείκνυται συχνότερη επικαιροποίηση λόγω των περιστάσεων.</a:t>
            </a:r>
          </a:p>
          <a:p>
            <a:endParaRPr lang="el-GR" dirty="0"/>
          </a:p>
        </p:txBody>
      </p:sp>
    </p:spTree>
    <p:extLst>
      <p:ext uri="{BB962C8B-B14F-4D97-AF65-F5344CB8AC3E}">
        <p14:creationId xmlns:p14="http://schemas.microsoft.com/office/powerpoint/2010/main" val="3205289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 Τίτλος">
            <a:extLst>
              <a:ext uri="{FF2B5EF4-FFF2-40B4-BE49-F238E27FC236}">
                <a16:creationId xmlns:a16="http://schemas.microsoft.com/office/drawing/2014/main" xmlns="" id="{A1C34337-BC33-448E-B3F9-4602446A5911}"/>
              </a:ext>
            </a:extLst>
          </p:cNvPr>
          <p:cNvSpPr>
            <a:spLocks noGrp="1"/>
          </p:cNvSpPr>
          <p:nvPr>
            <p:ph type="title"/>
          </p:nvPr>
        </p:nvSpPr>
        <p:spPr/>
        <p:txBody>
          <a:bodyPr>
            <a:normAutofit fontScale="90000"/>
          </a:bodyPr>
          <a:lstStyle/>
          <a:p>
            <a:pPr eaLnBrk="1" fontAlgn="auto" hangingPunct="1">
              <a:spcAft>
                <a:spcPts val="0"/>
              </a:spcAft>
              <a:defRPr/>
            </a:pPr>
            <a:r>
              <a:rPr lang="el-GR" altLang="el-GR" dirty="0"/>
              <a:t>ΑΣΦΑΛΕΙΑ ΕΦΟΔΙΑΣΜΟΥ - ΗΛΕΚΤΡΙΚΗ ΕΝΕΡΓΕΙΑ</a:t>
            </a:r>
            <a:endParaRPr lang="el-GR" dirty="0"/>
          </a:p>
        </p:txBody>
      </p:sp>
      <p:sp>
        <p:nvSpPr>
          <p:cNvPr id="6147" name="2 - Θέση περιεχομένου">
            <a:extLst>
              <a:ext uri="{FF2B5EF4-FFF2-40B4-BE49-F238E27FC236}">
                <a16:creationId xmlns:a16="http://schemas.microsoft.com/office/drawing/2014/main" xmlns="" id="{D0C96826-7EC3-44CD-8802-6683C1CEDB9B}"/>
              </a:ext>
            </a:extLst>
          </p:cNvPr>
          <p:cNvSpPr>
            <a:spLocks noGrp="1"/>
          </p:cNvSpPr>
          <p:nvPr>
            <p:ph idx="1"/>
          </p:nvPr>
        </p:nvSpPr>
        <p:spPr/>
        <p:txBody>
          <a:bodyPr/>
          <a:lstStyle/>
          <a:p>
            <a:pPr algn="ctr" eaLnBrk="1" hangingPunct="1">
              <a:buFont typeface="Arial" panose="020B0604020202020204" pitchFamily="34" charset="0"/>
              <a:buNone/>
            </a:pPr>
            <a:r>
              <a:rPr lang="el-GR" altLang="el-GR" dirty="0"/>
              <a:t/>
            </a:r>
            <a:br>
              <a:rPr lang="el-GR" altLang="el-GR" dirty="0"/>
            </a:br>
            <a:endParaRPr lang="el-GR" altLang="el-GR" dirty="0"/>
          </a:p>
          <a:p>
            <a:pPr algn="ctr" eaLnBrk="1" hangingPunct="1"/>
            <a:endParaRPr lang="el-GR" altLang="el-GR" dirty="0"/>
          </a:p>
          <a:p>
            <a:pPr algn="ctr" eaLnBrk="1" hangingPunct="1">
              <a:buFont typeface="Arial" panose="020B0604020202020204" pitchFamily="34" charset="0"/>
              <a:buNone/>
            </a:pPr>
            <a:r>
              <a:rPr lang="el-GR" altLang="el-GR" dirty="0"/>
              <a:t>ΕΙΣΗΓΗΤΗΣ</a:t>
            </a:r>
            <a:r>
              <a:rPr lang="en-US" altLang="el-GR" dirty="0"/>
              <a:t>: </a:t>
            </a:r>
            <a:r>
              <a:rPr lang="el-GR" altLang="el-GR" dirty="0"/>
              <a:t>ΠΑΝΑΓΙΩΤΗΣ ΑΡΓΑΛΙΑΣ</a:t>
            </a:r>
            <a:endParaRPr lang="en-US" altLang="el-GR" dirty="0"/>
          </a:p>
          <a:p>
            <a:pPr algn="ctr" eaLnBrk="1" hangingPunct="1">
              <a:buFont typeface="Arial" panose="020B0604020202020204" pitchFamily="34" charset="0"/>
              <a:buNone/>
            </a:pPr>
            <a:r>
              <a:rPr lang="el-GR" altLang="el-GR" dirty="0"/>
              <a:t>ΔΙΔΑΚΤΩΡ ΝΟΜΙΚΗΣ, ΔΙΚΗΓΟΡΟΣ</a:t>
            </a:r>
          </a:p>
          <a:p>
            <a:pPr algn="ctr" eaLnBrk="1" hangingPunct="1">
              <a:buFont typeface="Arial" panose="020B0604020202020204" pitchFamily="34" charset="0"/>
              <a:buNone/>
            </a:pPr>
            <a:r>
              <a:rPr lang="el-GR" altLang="el-GR" dirty="0"/>
              <a:t/>
            </a:r>
            <a:br>
              <a:rPr lang="el-GR" altLang="el-GR" dirty="0"/>
            </a:br>
            <a:endParaRPr lang="el-GR" alt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A5D9B7F-9D98-4788-9B6C-13294509EB37}"/>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5D128329-7269-4AE4-B82A-A32CE2925718}"/>
              </a:ext>
            </a:extLst>
          </p:cNvPr>
          <p:cNvSpPr>
            <a:spLocks noGrp="1"/>
          </p:cNvSpPr>
          <p:nvPr>
            <p:ph idx="1"/>
          </p:nvPr>
        </p:nvSpPr>
        <p:spPr/>
        <p:txBody>
          <a:bodyPr/>
          <a:lstStyle/>
          <a:p>
            <a:pPr algn="just"/>
            <a:r>
              <a:rPr lang="el-GR" dirty="0"/>
              <a:t>Προσδιορισμός εθνικών σεναρίων κρίσης  (Άρθρο 7)</a:t>
            </a:r>
          </a:p>
          <a:p>
            <a:pPr algn="just"/>
            <a:r>
              <a:rPr lang="el-GR" dirty="0"/>
              <a:t>Εντός τεσσάρων μηνών από τον προσδιορισμό των περιφερειακών σεναρίων κρίσης ηλεκτρικής ενέργειας  η αρμόδια αρχή προσδιορίζει τα πιο συναφή εθνικά σενάρια κρίσης ηλεκτρικής ενέργειας.</a:t>
            </a:r>
          </a:p>
          <a:p>
            <a:pPr algn="just"/>
            <a:r>
              <a:rPr lang="el-GR" dirty="0"/>
              <a:t>Τα εθνικά σενάρια κρίσης είναι συνεπή με τα περιφερειακά σενάρια κρίσης ηλεκτρικής ενέργειας </a:t>
            </a:r>
          </a:p>
          <a:p>
            <a:pPr algn="just"/>
            <a:r>
              <a:rPr lang="el-GR" dirty="0"/>
              <a:t>Τα κράτη μέλη επικαιροποιούν τα εθνικά σενάρια κρίσης ηλεκτρικής ενέργειας κάθε τέσσερα χρόνια, </a:t>
            </a:r>
          </a:p>
        </p:txBody>
      </p:sp>
    </p:spTree>
    <p:extLst>
      <p:ext uri="{BB962C8B-B14F-4D97-AF65-F5344CB8AC3E}">
        <p14:creationId xmlns:p14="http://schemas.microsoft.com/office/powerpoint/2010/main" val="21053263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087E838-83EE-47C0-8F85-9B5A8D2B1729}"/>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B9E22FA3-8428-4F62-AFAA-5DAB11D8463F}"/>
              </a:ext>
            </a:extLst>
          </p:cNvPr>
          <p:cNvSpPr>
            <a:spLocks noGrp="1"/>
          </p:cNvSpPr>
          <p:nvPr>
            <p:ph idx="1"/>
          </p:nvPr>
        </p:nvSpPr>
        <p:spPr/>
        <p:txBody>
          <a:bodyPr/>
          <a:lstStyle/>
          <a:p>
            <a:pPr algn="just"/>
            <a:r>
              <a:rPr lang="el-GR" dirty="0"/>
              <a:t>Με βάση τα περιφερειακά και εθνικά σενάρια κρίσης ηλεκτρικής ενέργειας η αρμόδια αρχή κάθε κράτους μέλους εκπονεί σχέδιο ετοιμότητας αντιμετώπισης κινδύνων, μετά από διαβούλευση με διαχειριστές συστημάτων διανομής που θεωρούνται σημαντικοί από την αρμόδια αρχή, τους διαχειριστές συστημάτων μεταφοράς, τους σχετικούς παραγωγούς ή τους εμπορικούς συνδέσμους τους, τις επιχειρήσεις ηλεκτρικής ενέργειας και φυσικού αερίου και σχετικούς οργανισμούς (Άρθρο 10)</a:t>
            </a:r>
          </a:p>
          <a:p>
            <a:endParaRPr lang="el-GR" dirty="0"/>
          </a:p>
        </p:txBody>
      </p:sp>
    </p:spTree>
    <p:extLst>
      <p:ext uri="{BB962C8B-B14F-4D97-AF65-F5344CB8AC3E}">
        <p14:creationId xmlns:p14="http://schemas.microsoft.com/office/powerpoint/2010/main" val="16542245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B69C51F-66DD-4428-8760-B3E6ABC60BDF}"/>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7C6D123B-93DC-4FA3-B6FC-B928124D8B47}"/>
              </a:ext>
            </a:extLst>
          </p:cNvPr>
          <p:cNvSpPr>
            <a:spLocks noGrp="1"/>
          </p:cNvSpPr>
          <p:nvPr>
            <p:ph idx="1"/>
          </p:nvPr>
        </p:nvSpPr>
        <p:spPr>
          <a:xfrm>
            <a:off x="457200" y="1600200"/>
            <a:ext cx="8229600" cy="5141168"/>
          </a:xfrm>
        </p:spPr>
        <p:txBody>
          <a:bodyPr/>
          <a:lstStyle/>
          <a:p>
            <a:pPr algn="just"/>
            <a:r>
              <a:rPr lang="el-GR" dirty="0"/>
              <a:t>Το σχέδιο ετοιμότητας αντιμετώπισης κινδύνων αποτελείται από εθνικά μέτρα, περιφερειακά και, όπου απαιτείται, διμερή μέτρα</a:t>
            </a:r>
          </a:p>
          <a:p>
            <a:pPr algn="just"/>
            <a:r>
              <a:rPr lang="el-GR" dirty="0"/>
              <a:t>Όλα τα μέτρα που σχεδιάζονται ή λαμβάνονται για την πρόληψη, την ετοιμότητα αντιμετώπισης και τον μετριασμό της κρίσης ηλεκτρικής ενέργειας συμμορφώνονται πλήρως με τους κανόνες που διέπουν την εσωτερική αγορά ηλεκτρικής ενέργειας και τη λειτουργία του συστήματος. </a:t>
            </a:r>
          </a:p>
          <a:p>
            <a:pPr algn="just"/>
            <a:r>
              <a:rPr lang="el-GR" dirty="0"/>
              <a:t>Τα εν λόγω μέτρα είναι σαφώς καθορισμένα, διαφανή, αναλογικά και δεν εισάγουν διακρίσεις.</a:t>
            </a:r>
          </a:p>
        </p:txBody>
      </p:sp>
    </p:spTree>
    <p:extLst>
      <p:ext uri="{BB962C8B-B14F-4D97-AF65-F5344CB8AC3E}">
        <p14:creationId xmlns:p14="http://schemas.microsoft.com/office/powerpoint/2010/main" val="28434054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75A493D-3731-45F4-84EA-EB76EB52E441}"/>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5F1A2146-48F7-4322-BAB2-6882F8E7CC42}"/>
              </a:ext>
            </a:extLst>
          </p:cNvPr>
          <p:cNvSpPr>
            <a:spLocks noGrp="1"/>
          </p:cNvSpPr>
          <p:nvPr>
            <p:ph idx="1"/>
          </p:nvPr>
        </p:nvSpPr>
        <p:spPr/>
        <p:txBody>
          <a:bodyPr/>
          <a:lstStyle/>
          <a:p>
            <a:pPr algn="just"/>
            <a:r>
              <a:rPr lang="el-GR" dirty="0"/>
              <a:t>Όταν υπάρχουν σοβαρές και αξιόπιστες πληροφορίες ότι μπορεί να επέλθει κρίση ηλεκτρικής ενέργειας σε κράτος μέλος, τότε η αρμόδια αρχή του εν λόγω κράτους μέλους εκδίδει, χωρίς αδικαιολόγητη καθυστέρηση, έγκαιρη προειδοποίηση προς την Επιτροπή, τις αρμόδιες αρχές των κρατών μελών εντός της ίδιας περιφέρειας και, εάν δεν βρίσκονται στην ίδια περιφέρεια, τις αρμόδιες αρχές των άμεσα συνδεδεμένων κρατών μελών (Άρθρο 14)</a:t>
            </a:r>
          </a:p>
          <a:p>
            <a:endParaRPr lang="el-GR" dirty="0"/>
          </a:p>
        </p:txBody>
      </p:sp>
    </p:spTree>
    <p:extLst>
      <p:ext uri="{BB962C8B-B14F-4D97-AF65-F5344CB8AC3E}">
        <p14:creationId xmlns:p14="http://schemas.microsoft.com/office/powerpoint/2010/main" val="41736528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B25B7D2-7FCD-4346-AB6B-219638A35421}"/>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6CD9BA8C-B6DC-40E6-899E-DC7CF6E9122D}"/>
              </a:ext>
            </a:extLst>
          </p:cNvPr>
          <p:cNvSpPr>
            <a:spLocks noGrp="1"/>
          </p:cNvSpPr>
          <p:nvPr>
            <p:ph idx="1"/>
          </p:nvPr>
        </p:nvSpPr>
        <p:spPr>
          <a:xfrm>
            <a:off x="457200" y="1600200"/>
            <a:ext cx="8229600" cy="5141168"/>
          </a:xfrm>
        </p:spPr>
        <p:txBody>
          <a:bodyPr/>
          <a:lstStyle/>
          <a:p>
            <a:pPr algn="just">
              <a:lnSpc>
                <a:spcPct val="150000"/>
              </a:lnSpc>
              <a:spcBef>
                <a:spcPts val="0"/>
              </a:spcBef>
            </a:pPr>
            <a:r>
              <a:rPr lang="el-GR" dirty="0"/>
              <a:t>Η οικεία αρμόδια αρχή</a:t>
            </a:r>
            <a:r>
              <a:rPr lang="en-US" dirty="0"/>
              <a:t> </a:t>
            </a:r>
            <a:r>
              <a:rPr lang="el-GR" dirty="0"/>
              <a:t>παρέχει πληροφορίες για τα αίτια της πιθανής κρίσης ηλεκτρικής ενέργειας, τα μέτρα που έχουν σχεδιαστεί ή ληφθεί για την πρόληψη κρίσης ηλεκτρικής ενέργειας και σχετικά με την πιθανή ανάγκη συνδρομής από άλλα κράτη μέλη. </a:t>
            </a:r>
          </a:p>
          <a:p>
            <a:pPr algn="just">
              <a:lnSpc>
                <a:spcPct val="150000"/>
              </a:lnSpc>
              <a:spcBef>
                <a:spcPts val="0"/>
              </a:spcBef>
            </a:pPr>
            <a:r>
              <a:rPr lang="el-GR" dirty="0"/>
              <a:t>Η Επιτροπή διαβιβάζει τις πληροφορίες αυτές στην ECG.</a:t>
            </a:r>
          </a:p>
          <a:p>
            <a:endParaRPr lang="el-GR" dirty="0"/>
          </a:p>
        </p:txBody>
      </p:sp>
    </p:spTree>
    <p:extLst>
      <p:ext uri="{BB962C8B-B14F-4D97-AF65-F5344CB8AC3E}">
        <p14:creationId xmlns:p14="http://schemas.microsoft.com/office/powerpoint/2010/main" val="28572305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3384228-0C03-4FA7-A557-770369272EB2}"/>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6DD05A15-4CD2-4E28-9D7B-951035000459}"/>
              </a:ext>
            </a:extLst>
          </p:cNvPr>
          <p:cNvSpPr>
            <a:spLocks noGrp="1"/>
          </p:cNvSpPr>
          <p:nvPr>
            <p:ph idx="1"/>
          </p:nvPr>
        </p:nvSpPr>
        <p:spPr/>
        <p:txBody>
          <a:bodyPr/>
          <a:lstStyle/>
          <a:p>
            <a:pPr algn="just">
              <a:lnSpc>
                <a:spcPct val="150000"/>
              </a:lnSpc>
              <a:spcBef>
                <a:spcPts val="0"/>
              </a:spcBef>
            </a:pPr>
            <a:r>
              <a:rPr lang="el-GR" dirty="0"/>
              <a:t>Όταν αντιμετωπίζει κρίση ηλεκτρικής ενέργειας, η αρμόδια αρχή κηρύσσει κατάσταση κρίσης ηλεκτρικής ενέργειας και ενημερώνει τις αρμόδιες αρχές των κρατών μελών εντός της ίδιας περιφέρειας και, εάν δεν βρίσκονται στην ίδια περιφέρεια, τις αρμόδιες αρχές των άμεσα συνδεδεμένων κρατών μελών, καθώς και την Επιτροπή χωρίς αδικαιολόγητη καθυστέρηση. </a:t>
            </a:r>
          </a:p>
          <a:p>
            <a:endParaRPr lang="el-GR" dirty="0"/>
          </a:p>
        </p:txBody>
      </p:sp>
    </p:spTree>
    <p:extLst>
      <p:ext uri="{BB962C8B-B14F-4D97-AF65-F5344CB8AC3E}">
        <p14:creationId xmlns:p14="http://schemas.microsoft.com/office/powerpoint/2010/main" val="251957879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772DCD7-3755-4933-B667-0D38C2475D9C}"/>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8C428C75-5790-4939-9F19-11542E8B62A3}"/>
              </a:ext>
            </a:extLst>
          </p:cNvPr>
          <p:cNvSpPr>
            <a:spLocks noGrp="1"/>
          </p:cNvSpPr>
          <p:nvPr>
            <p:ph idx="1"/>
          </p:nvPr>
        </p:nvSpPr>
        <p:spPr/>
        <p:txBody>
          <a:bodyPr/>
          <a:lstStyle/>
          <a:p>
            <a:pPr algn="just">
              <a:lnSpc>
                <a:spcPct val="150000"/>
              </a:lnSpc>
              <a:spcBef>
                <a:spcPts val="0"/>
              </a:spcBef>
            </a:pPr>
            <a:r>
              <a:rPr lang="el-GR" dirty="0"/>
              <a:t>Η εν λόγω ενημέρωση περιλαμβάνει τα αίτια της υποβάθμισης της κατάστασης εφοδιασμού με ηλεκτρική ενέργεια</a:t>
            </a:r>
          </a:p>
          <a:p>
            <a:pPr algn="just">
              <a:lnSpc>
                <a:spcPct val="150000"/>
              </a:lnSpc>
              <a:spcBef>
                <a:spcPts val="0"/>
              </a:spcBef>
            </a:pPr>
            <a:r>
              <a:rPr lang="el-GR" dirty="0"/>
              <a:t>Όταν διαθέτουν την απαραίτητη τεχνική ικανότητα, τα κράτη μέλη παρέχουν το ένα στο άλλο συνδρομή μέσω περιφερειακών ή διμερών μέτρων </a:t>
            </a:r>
          </a:p>
          <a:p>
            <a:endParaRPr lang="el-GR" dirty="0"/>
          </a:p>
        </p:txBody>
      </p:sp>
    </p:spTree>
    <p:extLst>
      <p:ext uri="{BB962C8B-B14F-4D97-AF65-F5344CB8AC3E}">
        <p14:creationId xmlns:p14="http://schemas.microsoft.com/office/powerpoint/2010/main" val="287790590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13DE671-96C8-42C4-86A3-A619B10396D2}"/>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BC198AE6-0935-4C70-98E6-406BDBEA693E}"/>
              </a:ext>
            </a:extLst>
          </p:cNvPr>
          <p:cNvSpPr>
            <a:spLocks noGrp="1"/>
          </p:cNvSpPr>
          <p:nvPr>
            <p:ph idx="1"/>
          </p:nvPr>
        </p:nvSpPr>
        <p:spPr>
          <a:xfrm>
            <a:off x="457200" y="1600200"/>
            <a:ext cx="8229600" cy="4983162"/>
          </a:xfrm>
        </p:spPr>
        <p:txBody>
          <a:bodyPr/>
          <a:lstStyle/>
          <a:p>
            <a:pPr algn="just"/>
            <a:r>
              <a:rPr lang="el-GR" sz="2400" b="0" i="0" dirty="0">
                <a:effectLst/>
                <a:latin typeface="Times New Roman" panose="02020603050405020304" pitchFamily="18" charset="0"/>
              </a:rPr>
              <a:t>Τα κράτη μέλη ενεργούν και συνεργάζονται σε πνεύμα αλληλεγγύης για την πρόληψη ή τη διαχείριση κρίσεων ηλεκτρικής ενέργειας.</a:t>
            </a:r>
          </a:p>
          <a:p>
            <a:pPr algn="just"/>
            <a:r>
              <a:rPr lang="el-GR" sz="2400" b="0" i="0" dirty="0">
                <a:effectLst/>
                <a:latin typeface="Times New Roman" panose="02020603050405020304" pitchFamily="18" charset="0"/>
              </a:rPr>
              <a:t>Όταν διαθέτουν την απαραίτητη τεχνική ικανότητα, τα κράτη μέλη παρέχουν το ένα στο άλλο συνδρομή μέσω περιφερειακών ή διμερών μέτρων που έχουν συμφωνηθεί δυνάμει του παρόντος άρθρου και του άρθρου 12 πριν από την παροχή της εν λόγω συνδρομής. Για τον σκοπό αυτόν και για την προστασία της δημόσιας ασφάλειας και της προσωπικής ασφάλειας, τα κράτη μέλη συμφωνούν επί περιφερειακών ή διμερών μέτρων της επιλογής τους προκειμένου να παρέχουν ηλεκτρική ενέργεια κατά συντονισμένο τρόπο.</a:t>
            </a:r>
          </a:p>
          <a:p>
            <a:endParaRPr lang="el-GR" dirty="0"/>
          </a:p>
        </p:txBody>
      </p:sp>
    </p:spTree>
    <p:extLst>
      <p:ext uri="{BB962C8B-B14F-4D97-AF65-F5344CB8AC3E}">
        <p14:creationId xmlns:p14="http://schemas.microsoft.com/office/powerpoint/2010/main" val="415939583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49D77DE-78EE-4784-8054-9473BB2ECA10}"/>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3A0F2732-5976-4AD5-8B4A-B90BA9B5B5F5}"/>
              </a:ext>
            </a:extLst>
          </p:cNvPr>
          <p:cNvSpPr>
            <a:spLocks noGrp="1"/>
          </p:cNvSpPr>
          <p:nvPr>
            <p:ph idx="1"/>
          </p:nvPr>
        </p:nvSpPr>
        <p:spPr/>
        <p:txBody>
          <a:bodyPr/>
          <a:lstStyle/>
          <a:p>
            <a:pPr algn="just">
              <a:lnSpc>
                <a:spcPct val="150000"/>
              </a:lnSpc>
              <a:spcBef>
                <a:spcPts val="0"/>
              </a:spcBef>
            </a:pPr>
            <a:r>
              <a:rPr lang="el-GR" dirty="0"/>
              <a:t>Τα κράτη μέλη συμφωνούν επί των αναγκαίων τεχνικών, νομικών και οικονομικών διευθετήσεων για την εφαρμογή των περιφερειακών ή διμερών μέτρων πριν από την παροχή της συνδρομής.</a:t>
            </a:r>
          </a:p>
          <a:p>
            <a:pPr algn="just">
              <a:lnSpc>
                <a:spcPct val="150000"/>
              </a:lnSpc>
              <a:spcBef>
                <a:spcPts val="0"/>
              </a:spcBef>
            </a:pPr>
            <a:r>
              <a:rPr lang="el-GR" dirty="0"/>
              <a:t>Η συνδρομή υπόκειται σε εκ των προτέρων συμφωνία περί δίκαιης αποζημίωσης μεταξύ των ενδιαφερομένων κρατών μελών </a:t>
            </a:r>
            <a:r>
              <a:rPr lang="el-GR"/>
              <a:t>(Άρθρο 15)</a:t>
            </a:r>
            <a:endParaRPr lang="el-GR" dirty="0"/>
          </a:p>
          <a:p>
            <a:pPr algn="just">
              <a:lnSpc>
                <a:spcPct val="150000"/>
              </a:lnSpc>
              <a:spcBef>
                <a:spcPts val="0"/>
              </a:spcBef>
            </a:pPr>
            <a:endParaRPr lang="el-GR" dirty="0"/>
          </a:p>
        </p:txBody>
      </p:sp>
    </p:spTree>
    <p:extLst>
      <p:ext uri="{BB962C8B-B14F-4D97-AF65-F5344CB8AC3E}">
        <p14:creationId xmlns:p14="http://schemas.microsoft.com/office/powerpoint/2010/main" val="278438265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10F5ED0-B0E7-4983-A81A-DBB7A81DD2C0}"/>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04387729-4815-43FB-AB2D-B06FAF0B25F7}"/>
              </a:ext>
            </a:extLst>
          </p:cNvPr>
          <p:cNvSpPr>
            <a:spLocks noGrp="1"/>
          </p:cNvSpPr>
          <p:nvPr>
            <p:ph idx="1"/>
          </p:nvPr>
        </p:nvSpPr>
        <p:spPr/>
        <p:txBody>
          <a:bodyPr/>
          <a:lstStyle/>
          <a:p>
            <a:pPr algn="just">
              <a:lnSpc>
                <a:spcPct val="150000"/>
              </a:lnSpc>
              <a:spcBef>
                <a:spcPts val="0"/>
              </a:spcBef>
            </a:pPr>
            <a:r>
              <a:rPr lang="el-GR" dirty="0"/>
              <a:t>Η συμφωνία αυτή καλύπτει</a:t>
            </a:r>
            <a:r>
              <a:rPr lang="en-US" dirty="0"/>
              <a:t>:</a:t>
            </a:r>
            <a:endParaRPr lang="el-GR" dirty="0"/>
          </a:p>
          <a:p>
            <a:pPr algn="just">
              <a:lnSpc>
                <a:spcPct val="150000"/>
              </a:lnSpc>
              <a:spcBef>
                <a:spcPts val="0"/>
              </a:spcBef>
            </a:pPr>
            <a:r>
              <a:rPr lang="el-GR" dirty="0"/>
              <a:t>Το κόστος της ηλεκτρικής ενέργειας που διατίθεται εντός της επικράτειας του κράτους μέλους που ζητά συνδρομή καθώς και το σχετικό κόστος μεταφοράς</a:t>
            </a:r>
          </a:p>
          <a:p>
            <a:pPr algn="just">
              <a:lnSpc>
                <a:spcPct val="150000"/>
              </a:lnSpc>
              <a:spcBef>
                <a:spcPts val="0"/>
              </a:spcBef>
            </a:pPr>
            <a:r>
              <a:rPr lang="el-GR" dirty="0"/>
              <a:t>Κάθε εύλογη δαπάνη με την οποία επιβαρύνεται το κράτος μέλος που παρέχει τη συνδρομή (Άρθρο 15)</a:t>
            </a:r>
          </a:p>
          <a:p>
            <a:endParaRPr lang="el-GR" dirty="0"/>
          </a:p>
        </p:txBody>
      </p:sp>
    </p:spTree>
    <p:extLst>
      <p:ext uri="{BB962C8B-B14F-4D97-AF65-F5344CB8AC3E}">
        <p14:creationId xmlns:p14="http://schemas.microsoft.com/office/powerpoint/2010/main" val="3895567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a:extLst>
              <a:ext uri="{FF2B5EF4-FFF2-40B4-BE49-F238E27FC236}">
                <a16:creationId xmlns:a16="http://schemas.microsoft.com/office/drawing/2014/main" xmlns="" id="{0CB59D96-EAA0-4652-9AEE-0772030F0310}"/>
              </a:ext>
            </a:extLst>
          </p:cNvPr>
          <p:cNvSpPr>
            <a:spLocks noGrp="1"/>
          </p:cNvSpPr>
          <p:nvPr>
            <p:ph type="title"/>
          </p:nvPr>
        </p:nvSpPr>
        <p:spPr/>
        <p:txBody>
          <a:bodyPr/>
          <a:lstStyle/>
          <a:p>
            <a:pPr eaLnBrk="1" fontAlgn="auto" hangingPunct="1">
              <a:spcAft>
                <a:spcPts val="0"/>
              </a:spcAft>
              <a:defRPr/>
            </a:pPr>
            <a:r>
              <a:rPr lang="el-GR" sz="3200"/>
              <a:t>Χαρακτηριστικά Ηλεκτρικής Ενέργειας</a:t>
            </a:r>
          </a:p>
        </p:txBody>
      </p:sp>
      <p:sp>
        <p:nvSpPr>
          <p:cNvPr id="3" name="2 - Θέση περιεχομένου">
            <a:extLst>
              <a:ext uri="{FF2B5EF4-FFF2-40B4-BE49-F238E27FC236}">
                <a16:creationId xmlns:a16="http://schemas.microsoft.com/office/drawing/2014/main" xmlns="" id="{AE2AF16B-AE1B-4B2C-ADB1-37FFD8AB8F0B}"/>
              </a:ext>
            </a:extLst>
          </p:cNvPr>
          <p:cNvSpPr>
            <a:spLocks noGrp="1"/>
          </p:cNvSpPr>
          <p:nvPr>
            <p:ph idx="1"/>
          </p:nvPr>
        </p:nvSpPr>
        <p:spPr/>
        <p:txBody>
          <a:bodyPr rtlCol="0">
            <a:normAutofit fontScale="92500"/>
          </a:bodyPr>
          <a:lstStyle/>
          <a:p>
            <a:pPr marL="548640" indent="-411480" eaLnBrk="1" fontAlgn="auto" hangingPunct="1">
              <a:spcAft>
                <a:spcPts val="0"/>
              </a:spcAft>
              <a:buClr>
                <a:schemeClr val="tx1">
                  <a:shade val="95000"/>
                </a:schemeClr>
              </a:buClr>
              <a:buFont typeface="Arial" pitchFamily="34" charset="0"/>
              <a:buChar char="•"/>
              <a:defRPr/>
            </a:pPr>
            <a:r>
              <a:rPr lang="el-GR" dirty="0"/>
              <a:t>Παραγωγή ηλεκτρικής ενέργειας = πρωτογενείς πηγές ενέργειας </a:t>
            </a:r>
          </a:p>
          <a:p>
            <a:pPr marL="548640" indent="-411480" eaLnBrk="1" fontAlgn="auto" hangingPunct="1">
              <a:spcAft>
                <a:spcPts val="0"/>
              </a:spcAft>
              <a:buClr>
                <a:schemeClr val="tx1">
                  <a:shade val="95000"/>
                </a:schemeClr>
              </a:buClr>
              <a:buFont typeface="Arial" pitchFamily="34" charset="0"/>
              <a:buNone/>
              <a:defRPr/>
            </a:pPr>
            <a:endParaRPr lang="el-GR" dirty="0"/>
          </a:p>
          <a:p>
            <a:pPr marL="548640" indent="-411480" eaLnBrk="1" fontAlgn="auto" hangingPunct="1">
              <a:spcAft>
                <a:spcPts val="0"/>
              </a:spcAft>
              <a:buClr>
                <a:schemeClr val="tx1">
                  <a:shade val="95000"/>
                </a:schemeClr>
              </a:buClr>
              <a:buFont typeface="Arial" charset="0"/>
              <a:buNone/>
              <a:defRPr/>
            </a:pPr>
            <a:r>
              <a:rPr lang="el-GR" dirty="0"/>
              <a:t>Οι πηγές παραγωγής ηλεκτρικής ενέργειας διακρίνονται </a:t>
            </a:r>
          </a:p>
          <a:p>
            <a:pPr marL="548640" indent="-411480" algn="just" eaLnBrk="1" fontAlgn="auto" hangingPunct="1">
              <a:spcAft>
                <a:spcPts val="0"/>
              </a:spcAft>
              <a:buClr>
                <a:schemeClr val="tx1">
                  <a:shade val="95000"/>
                </a:schemeClr>
              </a:buClr>
              <a:buFont typeface="Arial" pitchFamily="34" charset="0"/>
              <a:buChar char="•"/>
              <a:defRPr/>
            </a:pPr>
            <a:r>
              <a:rPr lang="el-GR" dirty="0"/>
              <a:t>στις συμβατικές - ορυκτά στερεά, υγρά ή αέρια καύσιμα</a:t>
            </a:r>
          </a:p>
          <a:p>
            <a:pPr marL="548640" indent="-411480" algn="just" eaLnBrk="1" fontAlgn="auto" hangingPunct="1">
              <a:spcAft>
                <a:spcPts val="0"/>
              </a:spcAft>
              <a:buClr>
                <a:schemeClr val="tx1">
                  <a:shade val="95000"/>
                </a:schemeClr>
              </a:buClr>
              <a:buFont typeface="Arial" pitchFamily="34" charset="0"/>
              <a:buChar char="•"/>
              <a:defRPr/>
            </a:pPr>
            <a:r>
              <a:rPr lang="el-GR" dirty="0"/>
              <a:t>και στις ανανεώσιμες πηγές ενέργειας (ΑΠΕ) που χρησιμοποιούν ανεξάντλητες πηγές (άνεμος, ήλιος, νερό κλπ) </a:t>
            </a:r>
          </a:p>
          <a:p>
            <a:pPr marL="548640" indent="-411480" eaLnBrk="1" fontAlgn="auto" hangingPunct="1">
              <a:spcAft>
                <a:spcPts val="0"/>
              </a:spcAft>
              <a:buClr>
                <a:schemeClr val="tx1">
                  <a:shade val="95000"/>
                </a:schemeClr>
              </a:buClr>
              <a:buFont typeface="Arial" pitchFamily="34" charset="0"/>
              <a:buNone/>
              <a:defRPr/>
            </a:pPr>
            <a:r>
              <a:rPr lang="el-GR" dirty="0"/>
              <a:t>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4A81843-55D5-40ED-892D-4E311AE2973A}"/>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C1AEABDA-B13A-4EA4-878D-3D326A036309}"/>
              </a:ext>
            </a:extLst>
          </p:cNvPr>
          <p:cNvSpPr>
            <a:spLocks noGrp="1"/>
          </p:cNvSpPr>
          <p:nvPr>
            <p:ph idx="1"/>
          </p:nvPr>
        </p:nvSpPr>
        <p:spPr/>
        <p:txBody>
          <a:bodyPr/>
          <a:lstStyle/>
          <a:p>
            <a:pPr algn="just">
              <a:lnSpc>
                <a:spcPct val="150000"/>
              </a:lnSpc>
              <a:spcBef>
                <a:spcPts val="0"/>
              </a:spcBef>
            </a:pPr>
            <a:r>
              <a:rPr lang="el-GR" dirty="0"/>
              <a:t>Ο κανονισμός 2019/941 κάνει πραγματικότητα την έννοια της αλληλεγγύης και θεσπίζει μηχανισμό συνδρομής μεταξύ των κρατών μελών</a:t>
            </a:r>
          </a:p>
          <a:p>
            <a:pPr algn="just">
              <a:lnSpc>
                <a:spcPct val="150000"/>
              </a:lnSpc>
              <a:spcBef>
                <a:spcPts val="0"/>
              </a:spcBef>
            </a:pPr>
            <a:r>
              <a:rPr lang="el-GR" dirty="0"/>
              <a:t>Ο μηχανισμός συνδρομής αποτελεί έσχατη λύση για την πρόληψη ή τη διαχείριση κρίσεων ηλεκτρικής ενέργειας.</a:t>
            </a:r>
          </a:p>
        </p:txBody>
      </p:sp>
    </p:spTree>
    <p:extLst>
      <p:ext uri="{BB962C8B-B14F-4D97-AF65-F5344CB8AC3E}">
        <p14:creationId xmlns:p14="http://schemas.microsoft.com/office/powerpoint/2010/main" val="114877514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D533164-F5DA-4704-B459-8D33319BA2F0}"/>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1B8E0B25-6A7D-4D83-92E5-14635B735440}"/>
              </a:ext>
            </a:extLst>
          </p:cNvPr>
          <p:cNvSpPr>
            <a:spLocks noGrp="1"/>
          </p:cNvSpPr>
          <p:nvPr>
            <p:ph idx="1"/>
          </p:nvPr>
        </p:nvSpPr>
        <p:spPr/>
        <p:txBody>
          <a:bodyPr/>
          <a:lstStyle/>
          <a:p>
            <a:pPr algn="just">
              <a:lnSpc>
                <a:spcPct val="150000"/>
              </a:lnSpc>
              <a:spcBef>
                <a:spcPts val="0"/>
              </a:spcBef>
            </a:pPr>
            <a:r>
              <a:rPr lang="el-GR" dirty="0"/>
              <a:t>Οι εν λόγω διευθετήσεις πρέπει να περιγράφονται στα αντίστοιχα σχέδια ετοιμότητας αντιμετώπισης κινδύνων· ειδικότερα, πρέπει να περιλαμβάνεται ο μηχανισμός οικονομικής αποζημίωσης.</a:t>
            </a:r>
          </a:p>
        </p:txBody>
      </p:sp>
    </p:spTree>
    <p:extLst>
      <p:ext uri="{BB962C8B-B14F-4D97-AF65-F5344CB8AC3E}">
        <p14:creationId xmlns:p14="http://schemas.microsoft.com/office/powerpoint/2010/main" val="340246353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A97CAC6-EAC5-416D-894A-C2D7F2707771}"/>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8B884500-F714-4A02-9904-5A0C624145D3}"/>
              </a:ext>
            </a:extLst>
          </p:cNvPr>
          <p:cNvSpPr>
            <a:spLocks noGrp="1"/>
          </p:cNvSpPr>
          <p:nvPr>
            <p:ph idx="1"/>
          </p:nvPr>
        </p:nvSpPr>
        <p:spPr/>
        <p:txBody>
          <a:bodyPr/>
          <a:lstStyle/>
          <a:p>
            <a:pPr algn="just"/>
            <a:r>
              <a:rPr lang="el-GR" dirty="0"/>
              <a:t>Εκ των υστέρων αξιολόγηση</a:t>
            </a:r>
          </a:p>
          <a:p>
            <a:pPr algn="just"/>
            <a:r>
              <a:rPr lang="el-GR" dirty="0"/>
              <a:t>Το συντομότερο δυνατό και το αργότερο τρεις μήνες μετά τη λήξη μιας κρίσης ηλεκτρικής ενέργειας, η οικεία αρμόδια αρχή του κράτους μέλους που δήλωσε την κρίση ηλεκτρικής ενέργειας υποβάλλει στην ECG και την Επιτροπή έκθεση εκ των υστέρων αξιολόγησης, έπειτα από διαβούλευση με τη ρυθμιστική αρχή, όταν αυτή δεν είναι η αρμόδια αρχή.</a:t>
            </a:r>
          </a:p>
        </p:txBody>
      </p:sp>
    </p:spTree>
    <p:extLst>
      <p:ext uri="{BB962C8B-B14F-4D97-AF65-F5344CB8AC3E}">
        <p14:creationId xmlns:p14="http://schemas.microsoft.com/office/powerpoint/2010/main" val="249059561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4DCC04E-610C-47A5-B85F-D5ED075DFBA5}"/>
              </a:ext>
            </a:extLst>
          </p:cNvPr>
          <p:cNvSpPr>
            <a:spLocks noGrp="1"/>
          </p:cNvSpPr>
          <p:nvPr>
            <p:ph type="title"/>
          </p:nvPr>
        </p:nvSpPr>
        <p:spPr/>
        <p:txBody>
          <a:bodyPr/>
          <a:lstStyle/>
          <a:p>
            <a:r>
              <a:rPr lang="el-GR" dirty="0"/>
              <a:t>Κανονισμός 2019/941</a:t>
            </a:r>
          </a:p>
        </p:txBody>
      </p:sp>
      <p:sp>
        <p:nvSpPr>
          <p:cNvPr id="3" name="Θέση περιεχομένου 2">
            <a:extLst>
              <a:ext uri="{FF2B5EF4-FFF2-40B4-BE49-F238E27FC236}">
                <a16:creationId xmlns:a16="http://schemas.microsoft.com/office/drawing/2014/main" xmlns="" id="{D27F4F4E-0E8B-4E75-97A6-3DD5485C5FD3}"/>
              </a:ext>
            </a:extLst>
          </p:cNvPr>
          <p:cNvSpPr>
            <a:spLocks noGrp="1"/>
          </p:cNvSpPr>
          <p:nvPr>
            <p:ph idx="1"/>
          </p:nvPr>
        </p:nvSpPr>
        <p:spPr/>
        <p:txBody>
          <a:bodyPr/>
          <a:lstStyle/>
          <a:p>
            <a:pPr algn="just"/>
            <a:r>
              <a:rPr lang="el-GR" sz="2400" dirty="0"/>
              <a:t>Τα κράτη μέλη μέσω της Ομάδας Συντονισμού Ηλεκτρικής Ενέργειας παρακολουθούν, μεταξύ άλλων, α) τα αποτελέσματα του δεκαετούς σχεδίου ανάπτυξης δικτύου για την ηλεκτρική ενέργεια που έχει καταρτίσει το ΕΔΔΣΜ ηλεκτρικής ενέργειας, β) τα αποτελέσματα των ευρωπαϊκών εκτιμήσεων επάρκειας πόρων που διενεργούνται από το ΕΔΔΣΜ ηλεκτρικής ενέργειας, γ) τις επιδόσεις των κρατών μελών στον τομέα της ασφάλειας του εφοδιασμού με ηλεκτρική ενέργεια, δ) τα αποτελέσματα των εκτιμήσεων εποχικής επάρκειας.</a:t>
            </a:r>
          </a:p>
        </p:txBody>
      </p:sp>
    </p:spTree>
    <p:extLst>
      <p:ext uri="{BB962C8B-B14F-4D97-AF65-F5344CB8AC3E}">
        <p14:creationId xmlns:p14="http://schemas.microsoft.com/office/powerpoint/2010/main" val="337639765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 Τίτλος">
            <a:extLst>
              <a:ext uri="{FF2B5EF4-FFF2-40B4-BE49-F238E27FC236}">
                <a16:creationId xmlns:a16="http://schemas.microsoft.com/office/drawing/2014/main" xmlns="" id="{5C8C7047-3B3D-490B-B9EA-F2BA45309C9B}"/>
              </a:ext>
            </a:extLst>
          </p:cNvPr>
          <p:cNvSpPr>
            <a:spLocks noGrp="1"/>
          </p:cNvSpPr>
          <p:nvPr>
            <p:ph type="title"/>
          </p:nvPr>
        </p:nvSpPr>
        <p:spPr/>
        <p:txBody>
          <a:bodyPr/>
          <a:lstStyle/>
          <a:p>
            <a:pPr eaLnBrk="1" fontAlgn="auto" hangingPunct="1">
              <a:spcAft>
                <a:spcPts val="0"/>
              </a:spcAft>
              <a:defRPr/>
            </a:pPr>
            <a:r>
              <a:rPr lang="el-GR" sz="3200"/>
              <a:t>Ελληνικό Πλαίσιο</a:t>
            </a:r>
          </a:p>
        </p:txBody>
      </p:sp>
      <p:sp>
        <p:nvSpPr>
          <p:cNvPr id="34819" name="2 - Θέση περιεχομένου">
            <a:extLst>
              <a:ext uri="{FF2B5EF4-FFF2-40B4-BE49-F238E27FC236}">
                <a16:creationId xmlns:a16="http://schemas.microsoft.com/office/drawing/2014/main" xmlns="" id="{DCBDC534-443F-4C51-ABAC-C9F122801CAF}"/>
              </a:ext>
            </a:extLst>
          </p:cNvPr>
          <p:cNvSpPr>
            <a:spLocks noGrp="1"/>
          </p:cNvSpPr>
          <p:nvPr>
            <p:ph idx="1"/>
          </p:nvPr>
        </p:nvSpPr>
        <p:spPr/>
        <p:txBody>
          <a:bodyPr/>
          <a:lstStyle/>
          <a:p>
            <a:pPr algn="just" eaLnBrk="1" hangingPunct="1"/>
            <a:r>
              <a:rPr lang="el-GR" altLang="el-GR"/>
              <a:t>Ν. 2773/1999 – Απελευθέρωση αγοράς ηλεκτρικής ενέργειας </a:t>
            </a:r>
          </a:p>
          <a:p>
            <a:pPr algn="just" eaLnBrk="1" hangingPunct="1"/>
            <a:r>
              <a:rPr lang="el-GR" altLang="el-GR"/>
              <a:t>Υπό το σημερινό καθεστώς κυρίαρχο ρόλο διαδραματίζει η ΔΕΗ</a:t>
            </a:r>
          </a:p>
          <a:p>
            <a:pPr algn="just" eaLnBrk="1" hangingPunct="1"/>
            <a:r>
              <a:rPr lang="el-GR" altLang="el-GR"/>
              <a:t>ΑΔΜΗΕ – Ν. 4001/2011 – Οδηγία 2009/72 - Λειτουργικά και διοικητικά ανεξάρτητος – ΕΣΜΗΕ – Ασφάλεια του εφοδιασμού της χώρας </a:t>
            </a:r>
          </a:p>
          <a:p>
            <a:pPr algn="just" eaLnBrk="1" hangingPunct="1"/>
            <a:r>
              <a:rPr lang="el-GR" altLang="el-GR"/>
              <a:t> ΔΕΔΔΗΕ - (100% ΔΕΗ) – Ν. 4001/2011 – Οδηγία 2009/72 – Δίκτυο διανομής </a:t>
            </a:r>
          </a:p>
          <a:p>
            <a:pPr algn="just" eaLnBrk="1" hangingPunct="1">
              <a:buFont typeface="Arial" panose="020B0604020202020204" pitchFamily="34" charset="0"/>
              <a:buNone/>
            </a:pPr>
            <a:endParaRPr lang="el-GR" altLang="el-GR"/>
          </a:p>
          <a:p>
            <a:pPr algn="just" eaLnBrk="1" hangingPunct="1"/>
            <a:endParaRPr lang="el-GR" altLang="el-G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 Τίτλος">
            <a:extLst>
              <a:ext uri="{FF2B5EF4-FFF2-40B4-BE49-F238E27FC236}">
                <a16:creationId xmlns:a16="http://schemas.microsoft.com/office/drawing/2014/main" xmlns="" id="{ED903017-156F-4A47-9F62-23A4618C7307}"/>
              </a:ext>
            </a:extLst>
          </p:cNvPr>
          <p:cNvSpPr>
            <a:spLocks noGrp="1"/>
          </p:cNvSpPr>
          <p:nvPr>
            <p:ph type="title"/>
          </p:nvPr>
        </p:nvSpPr>
        <p:spPr/>
        <p:txBody>
          <a:bodyPr/>
          <a:lstStyle/>
          <a:p>
            <a:pPr eaLnBrk="1" fontAlgn="auto" hangingPunct="1">
              <a:spcAft>
                <a:spcPts val="0"/>
              </a:spcAft>
              <a:defRPr/>
            </a:pPr>
            <a:r>
              <a:rPr lang="el-GR" sz="3200"/>
              <a:t>ΕΛΛΗΝΙΚΟ ΠΛΑΙΣΙΟ</a:t>
            </a:r>
          </a:p>
        </p:txBody>
      </p:sp>
      <p:sp>
        <p:nvSpPr>
          <p:cNvPr id="34819" name="2 - Θέση περιεχομένου">
            <a:extLst>
              <a:ext uri="{FF2B5EF4-FFF2-40B4-BE49-F238E27FC236}">
                <a16:creationId xmlns:a16="http://schemas.microsoft.com/office/drawing/2014/main" xmlns="" id="{F5FAB497-0915-4558-9661-0C149B722D84}"/>
              </a:ext>
            </a:extLst>
          </p:cNvPr>
          <p:cNvSpPr>
            <a:spLocks noGrp="1"/>
          </p:cNvSpPr>
          <p:nvPr>
            <p:ph idx="1"/>
          </p:nvPr>
        </p:nvSpPr>
        <p:spPr/>
        <p:txBody>
          <a:bodyPr>
            <a:normAutofit lnSpcReduction="10000"/>
          </a:bodyPr>
          <a:lstStyle/>
          <a:p>
            <a:pPr marL="548640" indent="-411480" algn="just" eaLnBrk="1" fontAlgn="auto" hangingPunct="1">
              <a:spcAft>
                <a:spcPts val="0"/>
              </a:spcAft>
              <a:buClr>
                <a:schemeClr val="tx1">
                  <a:shade val="95000"/>
                </a:schemeClr>
              </a:buClr>
              <a:buFont typeface="Wingdings 2"/>
              <a:buChar char=""/>
              <a:defRPr/>
            </a:pPr>
            <a:r>
              <a:rPr lang="el-GR"/>
              <a:t>Διασυνδεδεμένο δίκτυο Ηπειρωτική Ελλάδα (Άνδρος, Κέρκυρα, Λευκάδα, Ζάκυνθος, Κεφαλονιά)</a:t>
            </a:r>
          </a:p>
          <a:p>
            <a:pPr marL="548640" indent="-411480" algn="just" eaLnBrk="1" fontAlgn="auto" hangingPunct="1">
              <a:spcAft>
                <a:spcPts val="0"/>
              </a:spcAft>
              <a:buClr>
                <a:schemeClr val="tx1">
                  <a:shade val="95000"/>
                </a:schemeClr>
              </a:buClr>
              <a:buFont typeface="Wingdings 2"/>
              <a:buChar char=""/>
              <a:defRPr/>
            </a:pPr>
            <a:r>
              <a:rPr lang="el-GR"/>
              <a:t>Μη Διασυνδεδεμένο σύστημα ή σύστημα νησιών</a:t>
            </a:r>
          </a:p>
          <a:p>
            <a:pPr marL="548640" indent="-411480" algn="just" eaLnBrk="1" fontAlgn="auto" hangingPunct="1">
              <a:spcAft>
                <a:spcPts val="0"/>
              </a:spcAft>
              <a:buClr>
                <a:schemeClr val="tx1">
                  <a:shade val="95000"/>
                </a:schemeClr>
              </a:buClr>
              <a:buFont typeface="Wingdings 2"/>
              <a:buChar char=""/>
              <a:defRPr/>
            </a:pPr>
            <a:r>
              <a:rPr lang="el-GR"/>
              <a:t>Τα περισσότερα νησιά σήμερα στην Ελλάδα (κυρίως στο Αιγαίο) ηλεκτροδοτούνται από αυτόνομα ηλεκτρικά συστήματα – τοπικοί σταθμοί – Λειτουργία με καύσιμο πετρέλαιο, σταθμοί ΑΠΕ (αιολικούς και φωτοβολταϊκούς). Δεν έχουν διασυνδεθεί λόγω τεχνικών</a:t>
            </a:r>
            <a:r>
              <a:rPr lang="en-US"/>
              <a:t>,</a:t>
            </a:r>
            <a:r>
              <a:rPr lang="el-GR"/>
              <a:t> τεχνολογικών και οικονομικών δυσκολιών.</a:t>
            </a:r>
          </a:p>
          <a:p>
            <a:pPr marL="548640" indent="-411480" algn="just" eaLnBrk="1" fontAlgn="auto" hangingPunct="1">
              <a:spcAft>
                <a:spcPts val="0"/>
              </a:spcAft>
              <a:buClr>
                <a:schemeClr val="tx1">
                  <a:shade val="95000"/>
                </a:schemeClr>
              </a:buClr>
              <a:buFont typeface="Wingdings 2"/>
              <a:buChar char=""/>
              <a:defRPr/>
            </a:pPr>
            <a:endParaRPr lang="el-G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 Τίτλος">
            <a:extLst>
              <a:ext uri="{FF2B5EF4-FFF2-40B4-BE49-F238E27FC236}">
                <a16:creationId xmlns:a16="http://schemas.microsoft.com/office/drawing/2014/main" xmlns="" id="{1D90C52A-106F-4106-8520-1305E58336CD}"/>
              </a:ext>
            </a:extLst>
          </p:cNvPr>
          <p:cNvSpPr>
            <a:spLocks noGrp="1"/>
          </p:cNvSpPr>
          <p:nvPr>
            <p:ph type="title"/>
          </p:nvPr>
        </p:nvSpPr>
        <p:spPr/>
        <p:txBody>
          <a:bodyPr/>
          <a:lstStyle/>
          <a:p>
            <a:pPr eaLnBrk="1" fontAlgn="auto" hangingPunct="1">
              <a:spcAft>
                <a:spcPts val="0"/>
              </a:spcAft>
              <a:defRPr/>
            </a:pPr>
            <a:r>
              <a:rPr lang="el-GR" sz="3200"/>
              <a:t>Ελληνικό Πλαίσιο</a:t>
            </a:r>
          </a:p>
        </p:txBody>
      </p:sp>
      <p:sp>
        <p:nvSpPr>
          <p:cNvPr id="36867" name="2 - Θέση περιεχομένου">
            <a:extLst>
              <a:ext uri="{FF2B5EF4-FFF2-40B4-BE49-F238E27FC236}">
                <a16:creationId xmlns:a16="http://schemas.microsoft.com/office/drawing/2014/main" xmlns="" id="{2A32F91D-98D0-4DAE-910C-B1ED1D74B757}"/>
              </a:ext>
            </a:extLst>
          </p:cNvPr>
          <p:cNvSpPr>
            <a:spLocks noGrp="1"/>
          </p:cNvSpPr>
          <p:nvPr>
            <p:ph idx="1"/>
          </p:nvPr>
        </p:nvSpPr>
        <p:spPr/>
        <p:txBody>
          <a:bodyPr/>
          <a:lstStyle/>
          <a:p>
            <a:pPr algn="just" eaLnBrk="1" hangingPunct="1">
              <a:buFont typeface="Arial" panose="020B0604020202020204" pitchFamily="34" charset="0"/>
              <a:buNone/>
            </a:pPr>
            <a:r>
              <a:rPr lang="el-GR" altLang="el-GR"/>
              <a:t>Η αγορά ηλεκτρικής ενέργειας των Μη Διασυνδεδεμένων Νησιών (ΜΔΝ) αποτελείται από τριάντα δύο (32) αυτόνομα συστήματα</a:t>
            </a:r>
          </a:p>
          <a:p>
            <a:pPr algn="just" eaLnBrk="1" hangingPunct="1">
              <a:buFont typeface="Arial" panose="020B0604020202020204" pitchFamily="34" charset="0"/>
              <a:buNone/>
            </a:pPr>
            <a:r>
              <a:rPr lang="el-GR" altLang="el-GR"/>
              <a:t>Το Ελληνικό Σύστημα Μεταφοράς είναι  διασυνδεδεμένο με το Ευρωπαϊκό Σύστημα μέσω των διασυνδέσεων του με τα συστήματα της Αλβανίας, της Βουλγαρίας, της ΠΓΜ, της Ιταλίας και της Τουρκίας</a:t>
            </a:r>
          </a:p>
          <a:p>
            <a:pPr algn="just" eaLnBrk="1" hangingPunct="1">
              <a:buFont typeface="Arial" panose="020B0604020202020204" pitchFamily="34" charset="0"/>
              <a:buNone/>
            </a:pPr>
            <a:endParaRPr lang="el-GR" altLang="el-G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Τίτλος">
            <a:extLst>
              <a:ext uri="{FF2B5EF4-FFF2-40B4-BE49-F238E27FC236}">
                <a16:creationId xmlns:a16="http://schemas.microsoft.com/office/drawing/2014/main" xmlns="" id="{AA38F65B-0756-46FA-B214-ED70673C69EA}"/>
              </a:ext>
            </a:extLst>
          </p:cNvPr>
          <p:cNvSpPr>
            <a:spLocks noGrp="1"/>
          </p:cNvSpPr>
          <p:nvPr>
            <p:ph type="title"/>
          </p:nvPr>
        </p:nvSpPr>
        <p:spPr/>
        <p:txBody>
          <a:bodyPr/>
          <a:lstStyle/>
          <a:p>
            <a:pPr eaLnBrk="1" fontAlgn="auto" hangingPunct="1">
              <a:spcAft>
                <a:spcPts val="0"/>
              </a:spcAft>
              <a:defRPr/>
            </a:pPr>
            <a:r>
              <a:rPr lang="el-GR" sz="3200"/>
              <a:t>Μέτρα </a:t>
            </a:r>
          </a:p>
        </p:txBody>
      </p:sp>
      <p:sp>
        <p:nvSpPr>
          <p:cNvPr id="37891" name="2 - Θέση περιεχομένου">
            <a:extLst>
              <a:ext uri="{FF2B5EF4-FFF2-40B4-BE49-F238E27FC236}">
                <a16:creationId xmlns:a16="http://schemas.microsoft.com/office/drawing/2014/main" xmlns="" id="{959E8D48-15B1-4024-838F-B89FB521AC06}"/>
              </a:ext>
            </a:extLst>
          </p:cNvPr>
          <p:cNvSpPr>
            <a:spLocks noGrp="1"/>
          </p:cNvSpPr>
          <p:nvPr>
            <p:ph idx="1"/>
          </p:nvPr>
        </p:nvSpPr>
        <p:spPr/>
        <p:txBody>
          <a:bodyPr/>
          <a:lstStyle/>
          <a:p>
            <a:pPr algn="just" eaLnBrk="1" hangingPunct="1">
              <a:lnSpc>
                <a:spcPct val="90000"/>
              </a:lnSpc>
            </a:pPr>
            <a:r>
              <a:rPr lang="el-GR" altLang="el-GR" b="1"/>
              <a:t>Βραχυπρόθεσμα μέτρα:</a:t>
            </a:r>
            <a:r>
              <a:rPr lang="el-GR" altLang="el-GR"/>
              <a:t> Κατάρτιση σχεδίων αντιμετώπισης έκτακτων αναγκών. Διαδικασίες επικοινωνίας και συνεργασίας μεταξύ των εμπλεκόμενων φορέων</a:t>
            </a:r>
          </a:p>
          <a:p>
            <a:pPr algn="just" eaLnBrk="1" hangingPunct="1">
              <a:lnSpc>
                <a:spcPct val="90000"/>
              </a:lnSpc>
            </a:pPr>
            <a:r>
              <a:rPr lang="el-GR" altLang="el-GR" b="1"/>
              <a:t>Μεσοπρόθεσμα μέτρα: </a:t>
            </a:r>
            <a:r>
              <a:rPr lang="el-GR" altLang="el-GR"/>
              <a:t>προετοιμασία και προσαρμογή υπαρχουσών υποδομών</a:t>
            </a:r>
          </a:p>
          <a:p>
            <a:pPr algn="just" eaLnBrk="1" hangingPunct="1">
              <a:lnSpc>
                <a:spcPct val="90000"/>
              </a:lnSpc>
            </a:pPr>
            <a:r>
              <a:rPr lang="el-GR" altLang="el-GR" b="1"/>
              <a:t>Μακροπρόθεσμα μέτρα: </a:t>
            </a:r>
            <a:r>
              <a:rPr lang="el-GR" altLang="el-GR"/>
              <a:t>Στρατηγικές αποφάσεις, δημιουργία σταθερού θεσμικού και χρηματοοικονομικού περιβάλλοντος = μεγάλες υποδομές   </a:t>
            </a:r>
          </a:p>
          <a:p>
            <a:pPr eaLnBrk="1" hangingPunct="1"/>
            <a:endParaRPr lang="el-GR" altLang="el-G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 Τίτλος">
            <a:extLst>
              <a:ext uri="{FF2B5EF4-FFF2-40B4-BE49-F238E27FC236}">
                <a16:creationId xmlns:a16="http://schemas.microsoft.com/office/drawing/2014/main" xmlns="" id="{5462D793-E2BE-4E83-83FC-220E5186AF3E}"/>
              </a:ext>
            </a:extLst>
          </p:cNvPr>
          <p:cNvSpPr>
            <a:spLocks noGrp="1"/>
          </p:cNvSpPr>
          <p:nvPr>
            <p:ph type="title"/>
          </p:nvPr>
        </p:nvSpPr>
        <p:spPr/>
        <p:txBody>
          <a:bodyPr/>
          <a:lstStyle/>
          <a:p>
            <a:pPr eaLnBrk="1" fontAlgn="auto" hangingPunct="1">
              <a:spcAft>
                <a:spcPts val="0"/>
              </a:spcAft>
              <a:defRPr/>
            </a:pPr>
            <a:r>
              <a:rPr lang="el-GR" sz="3200"/>
              <a:t>Ελληνικό Πλαίσιο</a:t>
            </a:r>
          </a:p>
        </p:txBody>
      </p:sp>
      <p:sp>
        <p:nvSpPr>
          <p:cNvPr id="38915" name="2 - Θέση περιεχομένου">
            <a:extLst>
              <a:ext uri="{FF2B5EF4-FFF2-40B4-BE49-F238E27FC236}">
                <a16:creationId xmlns:a16="http://schemas.microsoft.com/office/drawing/2014/main" xmlns="" id="{4507AE20-6B3E-4ED9-AC83-4F28361F15F3}"/>
              </a:ext>
            </a:extLst>
          </p:cNvPr>
          <p:cNvSpPr>
            <a:spLocks noGrp="1"/>
          </p:cNvSpPr>
          <p:nvPr>
            <p:ph idx="1"/>
          </p:nvPr>
        </p:nvSpPr>
        <p:spPr/>
        <p:txBody>
          <a:bodyPr/>
          <a:lstStyle/>
          <a:p>
            <a:pPr algn="just" eaLnBrk="1" hangingPunct="1"/>
            <a:r>
              <a:rPr lang="el-GR" altLang="el-GR"/>
              <a:t>Δημιουργείται το κατάλληλο πλαίσιο για τη λειτουργία μόνιμου μηχανισμού για τη διασφάλιση διαθεσιμότητας ισχύος παραγωγής – μηχανισμός αγοράς</a:t>
            </a:r>
          </a:p>
          <a:p>
            <a:pPr algn="just" eaLnBrk="1" hangingPunct="1"/>
            <a:r>
              <a:rPr lang="el-GR" altLang="el-GR"/>
              <a:t>Ο μηχανισμός διασφάλισης ισχύος βασίζεται στην αρμοδιότητα του Διαχειριστή του Συστήματος να συνάπτει κατόπιν διαγωνισμού συμβάσεις ισχύος παραγωγής ηλεκτρικής ενέργειας </a:t>
            </a:r>
          </a:p>
          <a:p>
            <a:pPr algn="just" eaLnBrk="1" hangingPunct="1"/>
            <a:endParaRPr lang="el-GR" altLang="el-G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 Τίτλος">
            <a:extLst>
              <a:ext uri="{FF2B5EF4-FFF2-40B4-BE49-F238E27FC236}">
                <a16:creationId xmlns:a16="http://schemas.microsoft.com/office/drawing/2014/main" xmlns="" id="{BA5EB28B-1DD8-40FD-B148-4482738ABAEA}"/>
              </a:ext>
            </a:extLst>
          </p:cNvPr>
          <p:cNvSpPr>
            <a:spLocks noGrp="1"/>
          </p:cNvSpPr>
          <p:nvPr>
            <p:ph type="title"/>
          </p:nvPr>
        </p:nvSpPr>
        <p:spPr/>
        <p:txBody>
          <a:bodyPr/>
          <a:lstStyle/>
          <a:p>
            <a:pPr eaLnBrk="1" fontAlgn="auto" hangingPunct="1">
              <a:spcAft>
                <a:spcPts val="0"/>
              </a:spcAft>
              <a:defRPr/>
            </a:pPr>
            <a:r>
              <a:rPr lang="el-GR" sz="3200"/>
              <a:t>Ελληνικό Πλαίσιο</a:t>
            </a:r>
          </a:p>
        </p:txBody>
      </p:sp>
      <p:sp>
        <p:nvSpPr>
          <p:cNvPr id="39939" name="2 - Θέση περιεχομένου">
            <a:extLst>
              <a:ext uri="{FF2B5EF4-FFF2-40B4-BE49-F238E27FC236}">
                <a16:creationId xmlns:a16="http://schemas.microsoft.com/office/drawing/2014/main" xmlns="" id="{8AA4BB2E-FF92-458F-8CD0-120F3DC0208D}"/>
              </a:ext>
            </a:extLst>
          </p:cNvPr>
          <p:cNvSpPr>
            <a:spLocks noGrp="1"/>
          </p:cNvSpPr>
          <p:nvPr>
            <p:ph idx="1"/>
          </p:nvPr>
        </p:nvSpPr>
        <p:spPr/>
        <p:txBody>
          <a:bodyPr/>
          <a:lstStyle/>
          <a:p>
            <a:pPr algn="just" eaLnBrk="1" hangingPunct="1"/>
            <a:r>
              <a:rPr lang="el-GR" altLang="el-GR"/>
              <a:t>προκειμένου να διασφαλίζεται μακροχρόνια η διαθεσιμότητα επαρκούς ισχύος παραγωγής ηλεκτρικής ενέργειας και επαρκών περιθωρίων εφεδρείας ισχύος</a:t>
            </a:r>
          </a:p>
          <a:p>
            <a:pPr algn="just" eaLnBrk="1" hangingPunct="1"/>
            <a:r>
              <a:rPr lang="el-GR" altLang="el-GR"/>
              <a:t>Ο παραγωγός υποχρεούται να παρέχει σε μελλοντικό χρόνο διαθεσιμότητα ηλεκτρικής ισχύος νέων μονάδων παραγωγής για</a:t>
            </a:r>
          </a:p>
          <a:p>
            <a:pPr algn="just" eaLnBrk="1" hangingPunct="1"/>
            <a:r>
              <a:rPr lang="el-GR" altLang="el-GR"/>
              <a:t>ορισμένο μέγεθος ισχύος και για ορισμένο χρονικό διάστημα.</a:t>
            </a:r>
          </a:p>
          <a:p>
            <a:pPr algn="just" eaLnBrk="1" hangingPunct="1"/>
            <a:endParaRPr lang="el-GR" altLang="el-GR"/>
          </a:p>
          <a:p>
            <a:pPr algn="just" eaLnBrk="1" hangingPunct="1"/>
            <a:endParaRPr lang="el-GR" altLang="el-G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9C27A59-A79A-4C70-BF4C-C50DE778F778}"/>
              </a:ext>
            </a:extLst>
          </p:cNvPr>
          <p:cNvSpPr>
            <a:spLocks noGrp="1"/>
          </p:cNvSpPr>
          <p:nvPr>
            <p:ph type="title"/>
          </p:nvPr>
        </p:nvSpPr>
        <p:spPr/>
        <p:txBody>
          <a:bodyPr/>
          <a:lstStyle/>
          <a:p>
            <a:pPr>
              <a:defRPr/>
            </a:pPr>
            <a:r>
              <a:rPr lang="el-GR" dirty="0"/>
              <a:t>Ηλεκτρική Ενέργεια </a:t>
            </a:r>
          </a:p>
        </p:txBody>
      </p:sp>
      <p:sp>
        <p:nvSpPr>
          <p:cNvPr id="3" name="Θέση περιεχομένου 2">
            <a:extLst>
              <a:ext uri="{FF2B5EF4-FFF2-40B4-BE49-F238E27FC236}">
                <a16:creationId xmlns:a16="http://schemas.microsoft.com/office/drawing/2014/main" xmlns="" id="{4AC749CC-12F4-42E8-A45E-3779904BD265}"/>
              </a:ext>
            </a:extLst>
          </p:cNvPr>
          <p:cNvSpPr>
            <a:spLocks noGrp="1"/>
          </p:cNvSpPr>
          <p:nvPr>
            <p:ph idx="1"/>
          </p:nvPr>
        </p:nvSpPr>
        <p:spPr/>
        <p:txBody>
          <a:bodyPr>
            <a:normAutofit fontScale="92500" lnSpcReduction="10000"/>
          </a:bodyPr>
          <a:lstStyle/>
          <a:p>
            <a:pPr algn="just">
              <a:defRPr/>
            </a:pPr>
            <a:r>
              <a:rPr lang="el-GR" dirty="0"/>
              <a:t>Η ηλεκτρική ενέργεια δεν μπορεί να αποθηκευτεί σε μεγάλες ποσότητες ικανές να καλύψουν τη μεταβαλλόμενη ζήτηση</a:t>
            </a:r>
          </a:p>
          <a:p>
            <a:pPr algn="just">
              <a:defRPr/>
            </a:pPr>
            <a:r>
              <a:rPr lang="el-GR" dirty="0"/>
              <a:t>Μεταβάλλεται εντός της ημέρας, της εβδομάδας και του έτους</a:t>
            </a:r>
          </a:p>
          <a:p>
            <a:pPr algn="just">
              <a:defRPr/>
            </a:pPr>
            <a:r>
              <a:rPr lang="el-GR" dirty="0"/>
              <a:t>Εποχιακών κύκλων </a:t>
            </a:r>
          </a:p>
          <a:p>
            <a:pPr algn="just">
              <a:defRPr/>
            </a:pPr>
            <a:r>
              <a:rPr lang="el-GR" dirty="0"/>
              <a:t>Η προσφορά και η ζήτηση πρέπει να εξισορροπούνται αδιαλείπτως </a:t>
            </a:r>
          </a:p>
          <a:p>
            <a:pPr algn="just">
              <a:defRPr/>
            </a:pPr>
            <a:r>
              <a:rPr lang="el-GR" dirty="0"/>
              <a:t>Αν και δεν μπορεί να αποθηκευτεί η ηλεκτρική ενέργεια, οι παραγωγοί ηλεκτρικής ενέργειας μπορούν να κρατήσουν διαθέσιμη παραγωγική ικανότητα των εγκαταστάσεων παραγωγής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47D3657-9F01-4D6B-BA0B-4095A74278EE}"/>
              </a:ext>
            </a:extLst>
          </p:cNvPr>
          <p:cNvSpPr>
            <a:spLocks noGrp="1"/>
          </p:cNvSpPr>
          <p:nvPr>
            <p:ph type="title"/>
          </p:nvPr>
        </p:nvSpPr>
        <p:spPr/>
        <p:txBody>
          <a:bodyPr>
            <a:normAutofit fontScale="90000"/>
          </a:bodyPr>
          <a:lstStyle/>
          <a:p>
            <a:r>
              <a:rPr lang="el-GR" dirty="0"/>
              <a:t>ΝΕΟΣ ΜΗΧΑΝΙΣΜΟΣ ΑΠΟΖΗΜΙΩΣΗΣ ΕΥΕΛΙΞΙΑΣ </a:t>
            </a:r>
          </a:p>
        </p:txBody>
      </p:sp>
      <p:sp>
        <p:nvSpPr>
          <p:cNvPr id="3" name="Θέση περιεχομένου 2">
            <a:extLst>
              <a:ext uri="{FF2B5EF4-FFF2-40B4-BE49-F238E27FC236}">
                <a16:creationId xmlns:a16="http://schemas.microsoft.com/office/drawing/2014/main" xmlns="" id="{724962BD-E0B2-4A43-9426-806139D05397}"/>
              </a:ext>
            </a:extLst>
          </p:cNvPr>
          <p:cNvSpPr>
            <a:spLocks noGrp="1"/>
          </p:cNvSpPr>
          <p:nvPr>
            <p:ph idx="1"/>
          </p:nvPr>
        </p:nvSpPr>
        <p:spPr/>
        <p:txBody>
          <a:bodyPr/>
          <a:lstStyle/>
          <a:p>
            <a:pPr algn="just"/>
            <a:r>
              <a:rPr lang="el-GR" sz="2400" b="1" i="0" dirty="0">
                <a:effectLst/>
              </a:rPr>
              <a:t>Ο Μεταβατικός Μηχανισμός Αποζημίωσης Ευελιξίας (ΜΜΑΕ)</a:t>
            </a:r>
            <a:r>
              <a:rPr lang="el-GR" sz="2400" b="0" i="0" dirty="0">
                <a:effectLst/>
              </a:rPr>
              <a:t> προσφέρει Υπηρεσίες Ευελιξίας που χρειάζονται για λόγους ασφάλειας του ηλεκτρικού συστήματος (εξισορρόπηση του συστήματος) λόγω της συμμετοχής των Ανανεώσιμων Πηγών Ενέργειας (Α.Π.Ε.) στο φορτίο του ηλεκτρικού συστήματος. </a:t>
            </a:r>
          </a:p>
          <a:p>
            <a:pPr algn="just"/>
            <a:r>
              <a:rPr lang="el-GR" sz="2400" dirty="0"/>
              <a:t>Γ</a:t>
            </a:r>
            <a:r>
              <a:rPr lang="el-GR" sz="2400" b="0" i="0" dirty="0">
                <a:effectLst/>
              </a:rPr>
              <a:t>ια την εξισορρόπηση – ασφάλεια του συστήματος απαιτείται η συμμετοχή ευέλικτων μονάδων παραγωγής οι οποίες μπορούν να εξισορροπήσουν άμεσα τις ανωτέρω μεταβολές.</a:t>
            </a:r>
          </a:p>
          <a:p>
            <a:endParaRPr lang="el-GR" dirty="0"/>
          </a:p>
        </p:txBody>
      </p:sp>
    </p:spTree>
    <p:extLst>
      <p:ext uri="{BB962C8B-B14F-4D97-AF65-F5344CB8AC3E}">
        <p14:creationId xmlns:p14="http://schemas.microsoft.com/office/powerpoint/2010/main" val="54854036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CAD5BA9-3A01-41AE-A7BD-02BEE6290845}"/>
              </a:ext>
            </a:extLst>
          </p:cNvPr>
          <p:cNvSpPr>
            <a:spLocks noGrp="1"/>
          </p:cNvSpPr>
          <p:nvPr>
            <p:ph type="title"/>
          </p:nvPr>
        </p:nvSpPr>
        <p:spPr/>
        <p:txBody>
          <a:bodyPr>
            <a:normAutofit fontScale="90000"/>
          </a:bodyPr>
          <a:lstStyle/>
          <a:p>
            <a:r>
              <a:rPr lang="el-GR" dirty="0"/>
              <a:t>ΝΕΟΣ ΜΗΧΑΝΙΣΜΟΣ ΑΠΟΖΗΜΙΩΣΗΣ ΕΥΕΛΙΞΙΑΣ </a:t>
            </a:r>
          </a:p>
        </p:txBody>
      </p:sp>
      <p:sp>
        <p:nvSpPr>
          <p:cNvPr id="3" name="Θέση περιεχομένου 2">
            <a:extLst>
              <a:ext uri="{FF2B5EF4-FFF2-40B4-BE49-F238E27FC236}">
                <a16:creationId xmlns:a16="http://schemas.microsoft.com/office/drawing/2014/main" xmlns="" id="{24AC19BC-D4D3-4CA2-9B9B-8622DE4C7BD3}"/>
              </a:ext>
            </a:extLst>
          </p:cNvPr>
          <p:cNvSpPr>
            <a:spLocks noGrp="1"/>
          </p:cNvSpPr>
          <p:nvPr>
            <p:ph idx="1"/>
          </p:nvPr>
        </p:nvSpPr>
        <p:spPr/>
        <p:txBody>
          <a:bodyPr/>
          <a:lstStyle/>
          <a:p>
            <a:pPr algn="just"/>
            <a:r>
              <a:rPr lang="el-GR" sz="2400" b="0" i="0" dirty="0">
                <a:effectLst/>
              </a:rPr>
              <a:t>Ως Υπηρεσία Ευελιξίας ορίζεται η ταχεία αύξηση ή μείωση της ισχύος έγχυσης ή απορρόφησης του επιλεγέντος </a:t>
            </a:r>
            <a:r>
              <a:rPr lang="el-GR" sz="2400" b="0" i="0" dirty="0" err="1">
                <a:effectLst/>
              </a:rPr>
              <a:t>Παρόχου</a:t>
            </a:r>
            <a:r>
              <a:rPr lang="el-GR" sz="2400" b="0" i="0" dirty="0">
                <a:effectLst/>
              </a:rPr>
              <a:t> ώστε να καλύπτει τη ζήτηση του ΕΣΜΗΕ, ακολουθώντας τις Εντολές Κατανομής του Διαχειριστή του ΕΣΜΗΕ. </a:t>
            </a:r>
          </a:p>
          <a:p>
            <a:pPr algn="just"/>
            <a:r>
              <a:rPr lang="el-GR" sz="2400" b="0" i="0" dirty="0">
                <a:effectLst/>
              </a:rPr>
              <a:t>Οι Πάροχοι πρέπει να έχουν την ικανότητα ανταπόκρισης εντός τριών (3) ωρών από την έκδοση σχετικής Εντολής Κατανομής του Διαχειριστή, να ακολουθούν έναν γρήγορο κύκλο λειτουργίας, με ρυθμό μεταβολής της ισχύος του για αύξηση ή μείωση της έγχυσης/απορρόφησης μεγαλύτερο ή ίσο με οχτώ (8) MW το λεπτό και δυνατότητα απόκρισης για τουλάχιστον τρεις (3) συνεχόμενες ώρες.</a:t>
            </a:r>
          </a:p>
          <a:p>
            <a:endParaRPr lang="el-GR" dirty="0"/>
          </a:p>
        </p:txBody>
      </p:sp>
    </p:spTree>
    <p:extLst>
      <p:ext uri="{BB962C8B-B14F-4D97-AF65-F5344CB8AC3E}">
        <p14:creationId xmlns:p14="http://schemas.microsoft.com/office/powerpoint/2010/main" val="60291910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E547EC6-D77F-481C-9CD1-DD2613CFC393}"/>
              </a:ext>
            </a:extLst>
          </p:cNvPr>
          <p:cNvSpPr>
            <a:spLocks noGrp="1"/>
          </p:cNvSpPr>
          <p:nvPr>
            <p:ph type="title"/>
          </p:nvPr>
        </p:nvSpPr>
        <p:spPr/>
        <p:txBody>
          <a:bodyPr>
            <a:normAutofit fontScale="90000"/>
          </a:bodyPr>
          <a:lstStyle/>
          <a:p>
            <a:r>
              <a:rPr lang="el-GR" dirty="0"/>
              <a:t>ΝΕΟΣ ΜΗΧΑΝΙΣΜΟΣ ΑΠΟΖΗΜΙΩΣΗΣ ΕΥΕΛΙΞΙΑΣ </a:t>
            </a:r>
          </a:p>
        </p:txBody>
      </p:sp>
      <p:sp>
        <p:nvSpPr>
          <p:cNvPr id="3" name="Θέση περιεχομένου 2">
            <a:extLst>
              <a:ext uri="{FF2B5EF4-FFF2-40B4-BE49-F238E27FC236}">
                <a16:creationId xmlns:a16="http://schemas.microsoft.com/office/drawing/2014/main" xmlns="" id="{DD3218C7-6187-468F-A647-3F3156FE3733}"/>
              </a:ext>
            </a:extLst>
          </p:cNvPr>
          <p:cNvSpPr>
            <a:spLocks noGrp="1"/>
          </p:cNvSpPr>
          <p:nvPr>
            <p:ph idx="1"/>
          </p:nvPr>
        </p:nvSpPr>
        <p:spPr/>
        <p:txBody>
          <a:bodyPr/>
          <a:lstStyle/>
          <a:p>
            <a:pPr algn="just"/>
            <a:r>
              <a:rPr lang="el-GR" sz="2400" dirty="0"/>
              <a:t>Πάροχοι Υπηρεσίας Ευελιξίας: Οι </a:t>
            </a:r>
            <a:r>
              <a:rPr lang="el-GR" sz="2400" dirty="0" err="1"/>
              <a:t>Κατανεμόμενες</a:t>
            </a:r>
            <a:r>
              <a:rPr lang="el-GR" sz="2400" dirty="0"/>
              <a:t> μονάδες παραγωγής, τα συστήματα απόκρισης ζήτησης</a:t>
            </a:r>
          </a:p>
          <a:p>
            <a:pPr algn="just"/>
            <a:r>
              <a:rPr lang="el-GR" sz="2400" dirty="0"/>
              <a:t>Δημοπρασία: Η δημοπρασία για τη διαθεσιμότητα ισχύος έγχυσης ή απορρόφησης για την παροχή της Υπηρεσίας Ευελιξίας που διενεργείται από τον Διαχειριστή του ΕΣΜΗΕ.</a:t>
            </a:r>
          </a:p>
          <a:p>
            <a:pPr algn="just"/>
            <a:r>
              <a:rPr lang="el-GR" sz="2400" dirty="0"/>
              <a:t>Αποζημίωση για την Υπηρεσία Ευελιξίας: Η αμοιβή που καταβάλλεται από τον Διαχειριστή του  ΕΣΜΗΕ προς τους επιλεγέντες Παρόχους για την παροχή της Υπηρεσίας Ευελιξίας.</a:t>
            </a:r>
          </a:p>
        </p:txBody>
      </p:sp>
    </p:spTree>
    <p:extLst>
      <p:ext uri="{BB962C8B-B14F-4D97-AF65-F5344CB8AC3E}">
        <p14:creationId xmlns:p14="http://schemas.microsoft.com/office/powerpoint/2010/main" val="362494727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xmlns="" id="{C26186F5-7025-4048-96E7-D9E1DF889AD9}"/>
              </a:ext>
            </a:extLst>
          </p:cNvPr>
          <p:cNvSpPr>
            <a:spLocks noGrp="1"/>
          </p:cNvSpPr>
          <p:nvPr>
            <p:ph type="title"/>
          </p:nvPr>
        </p:nvSpPr>
        <p:spPr/>
        <p:txBody>
          <a:bodyPr/>
          <a:lstStyle/>
          <a:p>
            <a:pPr>
              <a:defRPr/>
            </a:pPr>
            <a:r>
              <a:rPr lang="el-GR" sz="3200" dirty="0"/>
              <a:t>ΝΕΟΣ ΜΗΧΑΝΙΣΜΟΣ ΑΠΟΖΗΜΙΩΣΗΣ ΕΥΕΛΙΞΙΑΣ </a:t>
            </a:r>
          </a:p>
        </p:txBody>
      </p:sp>
      <p:sp>
        <p:nvSpPr>
          <p:cNvPr id="48131" name="2 - Θέση περιεχομένου">
            <a:extLst>
              <a:ext uri="{FF2B5EF4-FFF2-40B4-BE49-F238E27FC236}">
                <a16:creationId xmlns:a16="http://schemas.microsoft.com/office/drawing/2014/main" xmlns="" id="{C12F2CFE-9984-43B8-9979-F40F5419ABBF}"/>
              </a:ext>
            </a:extLst>
          </p:cNvPr>
          <p:cNvSpPr>
            <a:spLocks noGrp="1"/>
          </p:cNvSpPr>
          <p:nvPr>
            <p:ph idx="1"/>
          </p:nvPr>
        </p:nvSpPr>
        <p:spPr>
          <a:xfrm>
            <a:off x="428625" y="1500188"/>
            <a:ext cx="8229600" cy="4525962"/>
          </a:xfrm>
        </p:spPr>
        <p:txBody>
          <a:bodyPr/>
          <a:lstStyle/>
          <a:p>
            <a:pPr algn="just"/>
            <a:r>
              <a:rPr lang="el-GR" altLang="el-GR" dirty="0"/>
              <a:t>Ως «αποζημίωση για την υπηρεσία ευελιξίας» νοείται η αμοιβή που καταβάλλεται από τον Διαχειριστή του Συστήματος προς τους Επιλεγέντες Παραγωγούς. Το ύψος του </a:t>
            </a:r>
            <a:r>
              <a:rPr lang="el-GR" altLang="el-GR" dirty="0" err="1"/>
              <a:t>Μοναδιαίου</a:t>
            </a:r>
            <a:r>
              <a:rPr lang="el-GR" altLang="el-GR" dirty="0"/>
              <a:t> Τιμήματος Πληρωμής Ισχύος για την παροχή ευέλικτης ισχύος καθορίζεται σε σαράντα- πέντε (45) ευρώ/</a:t>
            </a:r>
            <a:r>
              <a:rPr lang="el-GR" altLang="el-GR" dirty="0" err="1"/>
              <a:t>kW</a:t>
            </a:r>
            <a:r>
              <a:rPr lang="el-GR" altLang="el-GR" dirty="0"/>
              <a:t> διαθέσιμης ισχύος για το ανωτέρω χρονικό διάστημα και με ανώτατο όριο καταβολής τα δεκαπέντε(15) εκατομμύρια ευρώ ανά μονάδα παραγωγής</a:t>
            </a:r>
          </a:p>
        </p:txBody>
      </p:sp>
    </p:spTree>
    <p:extLst>
      <p:ext uri="{BB962C8B-B14F-4D97-AF65-F5344CB8AC3E}">
        <p14:creationId xmlns:p14="http://schemas.microsoft.com/office/powerpoint/2010/main" val="325729069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359AAC0-73AC-4E87-A698-15269E7AED0C}"/>
              </a:ext>
            </a:extLst>
          </p:cNvPr>
          <p:cNvSpPr>
            <a:spLocks noGrp="1"/>
          </p:cNvSpPr>
          <p:nvPr>
            <p:ph type="title"/>
          </p:nvPr>
        </p:nvSpPr>
        <p:spPr/>
        <p:txBody>
          <a:bodyPr>
            <a:normAutofit fontScale="90000"/>
          </a:bodyPr>
          <a:lstStyle/>
          <a:p>
            <a:r>
              <a:rPr lang="el-GR" dirty="0"/>
              <a:t>ΝΕΟΣ ΜΗΧΑΝΙΣΜΟΣ ΑΠΟΖΗΜΙΩΣΗΣ ΕΥΕΛΙΞΙΑΣ </a:t>
            </a:r>
          </a:p>
        </p:txBody>
      </p:sp>
      <p:sp>
        <p:nvSpPr>
          <p:cNvPr id="3" name="Θέση περιεχομένου 2">
            <a:extLst>
              <a:ext uri="{FF2B5EF4-FFF2-40B4-BE49-F238E27FC236}">
                <a16:creationId xmlns:a16="http://schemas.microsoft.com/office/drawing/2014/main" xmlns="" id="{61C511CC-A099-40E2-8B70-EE69BBD13682}"/>
              </a:ext>
            </a:extLst>
          </p:cNvPr>
          <p:cNvSpPr>
            <a:spLocks noGrp="1"/>
          </p:cNvSpPr>
          <p:nvPr>
            <p:ph idx="1"/>
          </p:nvPr>
        </p:nvSpPr>
        <p:spPr/>
        <p:txBody>
          <a:bodyPr/>
          <a:lstStyle/>
          <a:p>
            <a:pPr algn="just"/>
            <a:r>
              <a:rPr lang="el-GR" sz="2400" b="0" i="0" dirty="0">
                <a:effectLst/>
              </a:rPr>
              <a:t>Ο ΜΜΑΕ θεσπίστηκε αρχικά με το άρθρα 150 και 151 του ν. 4389/2016 </a:t>
            </a:r>
            <a:r>
              <a:rPr lang="el-GR" sz="2400" b="0" i="0" u="none" strike="noStrike" dirty="0">
                <a:effectLst/>
                <a:hlinkClick r:id="rId2">
                  <a:extLst>
                    <a:ext uri="{A12FA001-AC4F-418D-AE19-62706E023703}">
                      <ahyp:hlinkClr xmlns:ahyp="http://schemas.microsoft.com/office/drawing/2018/hyperlinkcolor" xmlns="" val="tx"/>
                    </a:ext>
                  </a:extLst>
                </a:hlinkClick>
              </a:rPr>
              <a:t>(ΦΕΚ Α΄ 94/2016)</a:t>
            </a:r>
            <a:r>
              <a:rPr lang="el-GR" sz="2400" b="0" i="0" dirty="0">
                <a:effectLst/>
              </a:rPr>
              <a:t> με το οποίο προστέθηκαν τα άρθρα 143Δ και 143Ε στον ν. 4001/2011 </a:t>
            </a:r>
            <a:r>
              <a:rPr lang="el-GR" sz="2400" b="0" i="0" u="none" strike="noStrike" dirty="0">
                <a:effectLst/>
                <a:hlinkClick r:id="rId3">
                  <a:extLst>
                    <a:ext uri="{A12FA001-AC4F-418D-AE19-62706E023703}">
                      <ahyp:hlinkClr xmlns:ahyp="http://schemas.microsoft.com/office/drawing/2018/hyperlinkcolor" xmlns="" val="tx"/>
                    </a:ext>
                  </a:extLst>
                </a:hlinkClick>
              </a:rPr>
              <a:t>(ΦΕΚ Α΄ 179/2011)</a:t>
            </a:r>
            <a:r>
              <a:rPr lang="el-GR" sz="2400" b="0" i="0" dirty="0">
                <a:effectLst/>
              </a:rPr>
              <a:t>. Στη συνέχεια, με τις διατάξεις του άρθρου 41 του ν. 4559/2018 </a:t>
            </a:r>
            <a:r>
              <a:rPr lang="el-GR" sz="2400" b="0" i="0" u="none" strike="noStrike" dirty="0">
                <a:effectLst/>
                <a:hlinkClick r:id="rId4">
                  <a:extLst>
                    <a:ext uri="{A12FA001-AC4F-418D-AE19-62706E023703}">
                      <ahyp:hlinkClr xmlns:ahyp="http://schemas.microsoft.com/office/drawing/2018/hyperlinkcolor" xmlns="" val="tx"/>
                    </a:ext>
                  </a:extLst>
                </a:hlinkClick>
              </a:rPr>
              <a:t>(ΦΕΚ Α΄ 142/2018)</a:t>
            </a:r>
            <a:r>
              <a:rPr lang="el-GR" sz="2400" b="0" i="0" dirty="0">
                <a:effectLst/>
              </a:rPr>
              <a:t>, με το οποίο αντικαταστάθηκαν τα άρθρα 143Δ και 143Ε του ν.4001/2011, θεσπίστηκε ο Νέος Μεταβατικός Μηχανισμός Αποζημίωσης της Ευελιξίας (νέος ΜΜΑΕ), όπως τροποποιήθηκε βάσει των διατάξεων του άρθρου 129 του ν. 4685/2020 </a:t>
            </a:r>
            <a:r>
              <a:rPr lang="el-GR" sz="2400" b="0" i="0" u="none" strike="noStrike" dirty="0">
                <a:effectLst/>
                <a:hlinkClick r:id="rId5">
                  <a:extLst>
                    <a:ext uri="{A12FA001-AC4F-418D-AE19-62706E023703}">
                      <ahyp:hlinkClr xmlns:ahyp="http://schemas.microsoft.com/office/drawing/2018/hyperlinkcolor" xmlns="" val="tx"/>
                    </a:ext>
                  </a:extLst>
                </a:hlinkClick>
              </a:rPr>
              <a:t>(ΦΕΚ Α΄ 92/2020)</a:t>
            </a:r>
            <a:r>
              <a:rPr lang="el-GR" sz="2400" b="0" i="0" dirty="0">
                <a:effectLst/>
              </a:rPr>
              <a:t>. </a:t>
            </a:r>
            <a:endParaRPr lang="el-GR" sz="2400" dirty="0"/>
          </a:p>
        </p:txBody>
      </p:sp>
    </p:spTree>
    <p:extLst>
      <p:ext uri="{BB962C8B-B14F-4D97-AF65-F5344CB8AC3E}">
        <p14:creationId xmlns:p14="http://schemas.microsoft.com/office/powerpoint/2010/main" val="367778389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829CEEE-D921-477D-8642-351013BEF722}"/>
              </a:ext>
            </a:extLst>
          </p:cNvPr>
          <p:cNvSpPr>
            <a:spLocks noGrp="1"/>
          </p:cNvSpPr>
          <p:nvPr>
            <p:ph type="title"/>
          </p:nvPr>
        </p:nvSpPr>
        <p:spPr/>
        <p:txBody>
          <a:bodyPr>
            <a:normAutofit fontScale="90000"/>
          </a:bodyPr>
          <a:lstStyle/>
          <a:p>
            <a:r>
              <a:rPr lang="el-GR" dirty="0"/>
              <a:t>ΝΕΟΣ ΜΗΧΑΝΙΣΜΟΣ ΑΠΟΖΗΜΙΩΣΗΣ ΕΥΕΛΙΞΙΑΣ </a:t>
            </a:r>
          </a:p>
        </p:txBody>
      </p:sp>
      <p:sp>
        <p:nvSpPr>
          <p:cNvPr id="3" name="Θέση περιεχομένου 2">
            <a:extLst>
              <a:ext uri="{FF2B5EF4-FFF2-40B4-BE49-F238E27FC236}">
                <a16:creationId xmlns:a16="http://schemas.microsoft.com/office/drawing/2014/main" xmlns="" id="{A139DFB5-33E4-4A0E-A30B-C7AB61FCB797}"/>
              </a:ext>
            </a:extLst>
          </p:cNvPr>
          <p:cNvSpPr>
            <a:spLocks noGrp="1"/>
          </p:cNvSpPr>
          <p:nvPr>
            <p:ph idx="1"/>
          </p:nvPr>
        </p:nvSpPr>
        <p:spPr/>
        <p:txBody>
          <a:bodyPr/>
          <a:lstStyle/>
          <a:p>
            <a:pPr algn="just"/>
            <a:r>
              <a:rPr lang="el-GR" sz="2400" b="0" i="0" dirty="0">
                <a:effectLst/>
                <a:latin typeface="Open Sans" panose="020B0606030504020204" pitchFamily="34" charset="0"/>
              </a:rPr>
              <a:t>Με την υπ’ </a:t>
            </a:r>
            <a:r>
              <a:rPr lang="el-GR" sz="2400" b="0" i="0" dirty="0" err="1">
                <a:effectLst/>
                <a:latin typeface="Open Sans" panose="020B0606030504020204" pitchFamily="34" charset="0"/>
              </a:rPr>
              <a:t>αρ</a:t>
            </a:r>
            <a:r>
              <a:rPr lang="el-GR" sz="2400" b="0" i="0" dirty="0">
                <a:effectLst/>
                <a:latin typeface="Open Sans" panose="020B0606030504020204" pitchFamily="34" charset="0"/>
              </a:rPr>
              <a:t>. ΥΑ/66754/810/09.07.2020 </a:t>
            </a:r>
            <a:r>
              <a:rPr lang="el-GR" sz="2400" b="0" i="0" u="none" strike="noStrike" dirty="0">
                <a:effectLst/>
                <a:latin typeface="Open Sans" panose="020B0606030504020204" pitchFamily="34" charset="0"/>
                <a:hlinkClick r:id="rId2">
                  <a:extLst>
                    <a:ext uri="{A12FA001-AC4F-418D-AE19-62706E023703}">
                      <ahyp:hlinkClr xmlns:ahyp="http://schemas.microsoft.com/office/drawing/2018/hyperlinkcolor" xmlns="" val="tx"/>
                    </a:ext>
                  </a:extLst>
                </a:hlinkClick>
              </a:rPr>
              <a:t>(ΦΕΚ Β’ 2852/2020)</a:t>
            </a:r>
            <a:r>
              <a:rPr lang="el-GR" sz="2400" b="0" i="0" dirty="0">
                <a:effectLst/>
                <a:latin typeface="Open Sans" panose="020B0606030504020204" pitchFamily="34" charset="0"/>
              </a:rPr>
              <a:t> απόφαση του Υπουργού Περιβάλλοντος και Ενέργειας ρυθμίζονται οι λεπτομέρειες εφαρμογής του Νέου Μεταβατικού Μηχανισμού Αποζημίωσης Ευελιξίας (ΜΜΑΕ), συμπεριλαμβανομένων της διάρκειας ισχύος του, των κριτηρίων καθορισμού των επιλέξιμων παρόχων και των υποχρεώσεων αυτών, του ύψους της δημοπρατούμενης ισχύος, καθώς και κάθε ζητήματος που σχετίζεται με την αποζημίωση για την παροχή της Υπηρεσίας Ευελιξίας. </a:t>
            </a:r>
            <a:endParaRPr lang="el-GR" sz="2400" dirty="0"/>
          </a:p>
        </p:txBody>
      </p:sp>
    </p:spTree>
    <p:extLst>
      <p:ext uri="{BB962C8B-B14F-4D97-AF65-F5344CB8AC3E}">
        <p14:creationId xmlns:p14="http://schemas.microsoft.com/office/powerpoint/2010/main" val="313089098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FF99322-2034-4FED-B35D-33B112CECB3F}"/>
              </a:ext>
            </a:extLst>
          </p:cNvPr>
          <p:cNvSpPr>
            <a:spLocks noGrp="1"/>
          </p:cNvSpPr>
          <p:nvPr>
            <p:ph type="title"/>
          </p:nvPr>
        </p:nvSpPr>
        <p:spPr/>
        <p:txBody>
          <a:bodyPr>
            <a:normAutofit fontScale="90000"/>
          </a:bodyPr>
          <a:lstStyle/>
          <a:p>
            <a:r>
              <a:rPr lang="el-GR" dirty="0"/>
              <a:t>ΝΕΟΣ ΜΗΧΑΝΙΣΜΟΣ ΑΠΟΖΗΜΙΩΣΗΣ ΕΥΕΛΙΞΙΑΣ </a:t>
            </a:r>
          </a:p>
        </p:txBody>
      </p:sp>
      <p:sp>
        <p:nvSpPr>
          <p:cNvPr id="3" name="Θέση περιεχομένου 2">
            <a:extLst>
              <a:ext uri="{FF2B5EF4-FFF2-40B4-BE49-F238E27FC236}">
                <a16:creationId xmlns:a16="http://schemas.microsoft.com/office/drawing/2014/main" xmlns="" id="{038EECBA-ECC6-40D2-BFAD-019A9837C128}"/>
              </a:ext>
            </a:extLst>
          </p:cNvPr>
          <p:cNvSpPr>
            <a:spLocks noGrp="1"/>
          </p:cNvSpPr>
          <p:nvPr>
            <p:ph idx="1"/>
          </p:nvPr>
        </p:nvSpPr>
        <p:spPr/>
        <p:txBody>
          <a:bodyPr/>
          <a:lstStyle/>
          <a:p>
            <a:pPr algn="just"/>
            <a:r>
              <a:rPr lang="el-GR" sz="2400" b="0" i="0" dirty="0">
                <a:effectLst/>
                <a:latin typeface="Open Sans" panose="020B0606030504020204" pitchFamily="34" charset="0"/>
              </a:rPr>
              <a:t>Η διάρκεια ισχύος του νέου ΜΜΑΕ ορίζεται κατά μέγιστο έως 31.03.2021. ή μέχρι την εφαρμογή του Μακροχρόνιου Μηχανισμού Αποζημίωσης Επάρκειας Ισχύος του Συστήματος Ηλεκτρικής Ενέργειας.</a:t>
            </a:r>
            <a:endParaRPr lang="el-GR" sz="2400" dirty="0"/>
          </a:p>
        </p:txBody>
      </p:sp>
    </p:spTree>
    <p:extLst>
      <p:ext uri="{BB962C8B-B14F-4D97-AF65-F5344CB8AC3E}">
        <p14:creationId xmlns:p14="http://schemas.microsoft.com/office/powerpoint/2010/main" val="383066793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2E56F7D-827D-465B-9292-846D42245635}"/>
              </a:ext>
            </a:extLst>
          </p:cNvPr>
          <p:cNvSpPr>
            <a:spLocks noGrp="1"/>
          </p:cNvSpPr>
          <p:nvPr>
            <p:ph type="title"/>
          </p:nvPr>
        </p:nvSpPr>
        <p:spPr/>
        <p:txBody>
          <a:bodyPr>
            <a:normAutofit fontScale="90000"/>
          </a:bodyPr>
          <a:lstStyle/>
          <a:p>
            <a:r>
              <a:rPr lang="el-GR" dirty="0"/>
              <a:t>Υπηρεσία Διακοπτόμενου Φορτίου</a:t>
            </a:r>
          </a:p>
        </p:txBody>
      </p:sp>
      <p:sp>
        <p:nvSpPr>
          <p:cNvPr id="3" name="Θέση περιεχομένου 2">
            <a:extLst>
              <a:ext uri="{FF2B5EF4-FFF2-40B4-BE49-F238E27FC236}">
                <a16:creationId xmlns:a16="http://schemas.microsoft.com/office/drawing/2014/main" xmlns="" id="{E4C78336-E5AF-45E1-B4CA-B45DDD1A4E6A}"/>
              </a:ext>
            </a:extLst>
          </p:cNvPr>
          <p:cNvSpPr>
            <a:spLocks noGrp="1"/>
          </p:cNvSpPr>
          <p:nvPr>
            <p:ph idx="1"/>
          </p:nvPr>
        </p:nvSpPr>
        <p:spPr/>
        <p:txBody>
          <a:bodyPr/>
          <a:lstStyle/>
          <a:p>
            <a:pPr algn="just"/>
            <a:r>
              <a:rPr lang="el-GR" dirty="0"/>
              <a:t>Η ΑΔΜΗΕ ΑΕ δύναται να συνάπτει συμβάσεις με καταναλωτές ηλεκτρικής ενέργειας, δυνάμει των οποίων συμφωνείται η παροχή Υπηρεσίας Διακοπτόμενου Φορτίου από τους καταναλωτές προς την ΑΔΜΗΕ ΑΕ (Συμβάσεις Διακοπτόμενου Φορτίου).</a:t>
            </a:r>
          </a:p>
          <a:p>
            <a:pPr algn="just"/>
            <a:r>
              <a:rPr lang="el-GR" dirty="0"/>
              <a:t>Η κατάρτιση Συμβάσεων Διακοπτόμενου Φορτίου δεν είναι υποχρεωτική για τους καταναλωτές ηλεκτρικής ενέργειας.</a:t>
            </a:r>
          </a:p>
          <a:p>
            <a:pPr marL="136525" indent="0" algn="just">
              <a:buNone/>
            </a:pPr>
            <a:endParaRPr lang="el-GR" dirty="0"/>
          </a:p>
          <a:p>
            <a:endParaRPr lang="el-GR" dirty="0"/>
          </a:p>
          <a:p>
            <a:endParaRPr lang="el-GR" dirty="0"/>
          </a:p>
        </p:txBody>
      </p:sp>
    </p:spTree>
    <p:extLst>
      <p:ext uri="{BB962C8B-B14F-4D97-AF65-F5344CB8AC3E}">
        <p14:creationId xmlns:p14="http://schemas.microsoft.com/office/powerpoint/2010/main" val="6438505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1A4C58C-6E13-41B4-A179-960633828AD5}"/>
              </a:ext>
            </a:extLst>
          </p:cNvPr>
          <p:cNvSpPr>
            <a:spLocks noGrp="1"/>
          </p:cNvSpPr>
          <p:nvPr>
            <p:ph type="title"/>
          </p:nvPr>
        </p:nvSpPr>
        <p:spPr/>
        <p:txBody>
          <a:bodyPr>
            <a:normAutofit fontScale="90000"/>
          </a:bodyPr>
          <a:lstStyle/>
          <a:p>
            <a:r>
              <a:rPr lang="el-GR" dirty="0"/>
              <a:t>Υπηρεσία Διακοπτόμενου Φορτίου</a:t>
            </a:r>
          </a:p>
        </p:txBody>
      </p:sp>
      <p:sp>
        <p:nvSpPr>
          <p:cNvPr id="3" name="Θέση περιεχομένου 2">
            <a:extLst>
              <a:ext uri="{FF2B5EF4-FFF2-40B4-BE49-F238E27FC236}">
                <a16:creationId xmlns:a16="http://schemas.microsoft.com/office/drawing/2014/main" xmlns="" id="{188B50DD-B7D2-49C1-B10D-81EFE317FAC3}"/>
              </a:ext>
            </a:extLst>
          </p:cNvPr>
          <p:cNvSpPr>
            <a:spLocks noGrp="1"/>
          </p:cNvSpPr>
          <p:nvPr>
            <p:ph idx="1"/>
          </p:nvPr>
        </p:nvSpPr>
        <p:spPr/>
        <p:txBody>
          <a:bodyPr/>
          <a:lstStyle/>
          <a:p>
            <a:pPr algn="just"/>
            <a:r>
              <a:rPr lang="el-GR" dirty="0"/>
              <a:t>Η Υπηρεσία Διακοπτόμενου Φορτίου συνίσταται στη συνομολόγηση του δικαιώματος της ΑΔΜΗΕ ΑΕ να προβαίνει μονομερώς σε πρόσκαιρο περιορισμό της ενεργού ισχύος των αντισυμβαλλομένων της καταναλωτών μέχρι ενός συμφωνημένου ορίου, έναντι οικονομικού αντισταθμίσματος.</a:t>
            </a:r>
          </a:p>
        </p:txBody>
      </p:sp>
    </p:spTree>
    <p:extLst>
      <p:ext uri="{BB962C8B-B14F-4D97-AF65-F5344CB8AC3E}">
        <p14:creationId xmlns:p14="http://schemas.microsoft.com/office/powerpoint/2010/main" val="94598396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 Τίτλος">
            <a:extLst>
              <a:ext uri="{FF2B5EF4-FFF2-40B4-BE49-F238E27FC236}">
                <a16:creationId xmlns:a16="http://schemas.microsoft.com/office/drawing/2014/main" xmlns="" id="{B679289E-28F0-4371-BE6D-DF5728A028C6}"/>
              </a:ext>
            </a:extLst>
          </p:cNvPr>
          <p:cNvSpPr>
            <a:spLocks noGrp="1"/>
          </p:cNvSpPr>
          <p:nvPr>
            <p:ph type="title"/>
          </p:nvPr>
        </p:nvSpPr>
        <p:spPr/>
        <p:txBody>
          <a:bodyPr/>
          <a:lstStyle/>
          <a:p>
            <a:pPr eaLnBrk="1" fontAlgn="auto" hangingPunct="1">
              <a:spcAft>
                <a:spcPts val="0"/>
              </a:spcAft>
              <a:defRPr/>
            </a:pPr>
            <a:r>
              <a:rPr lang="el-GR" sz="3200"/>
              <a:t>ΣΥΜΠΕΡΑΣΜΑΤΑ</a:t>
            </a:r>
          </a:p>
        </p:txBody>
      </p:sp>
      <p:sp>
        <p:nvSpPr>
          <p:cNvPr id="40963" name="2 - Θέση περιεχομένου">
            <a:extLst>
              <a:ext uri="{FF2B5EF4-FFF2-40B4-BE49-F238E27FC236}">
                <a16:creationId xmlns:a16="http://schemas.microsoft.com/office/drawing/2014/main" xmlns="" id="{6C4250CC-E550-4E9C-B5F7-AC6D6D1E3EB7}"/>
              </a:ext>
            </a:extLst>
          </p:cNvPr>
          <p:cNvSpPr>
            <a:spLocks noGrp="1"/>
          </p:cNvSpPr>
          <p:nvPr>
            <p:ph idx="1"/>
          </p:nvPr>
        </p:nvSpPr>
        <p:spPr/>
        <p:txBody>
          <a:bodyPr/>
          <a:lstStyle/>
          <a:p>
            <a:pPr algn="just" eaLnBrk="1" hangingPunct="1"/>
            <a:r>
              <a:rPr lang="el-GR" altLang="el-GR" dirty="0"/>
              <a:t>Η ασφάλεια εφοδιασμού μελετάται συνδυαστικά και με άλλες πολιτικές </a:t>
            </a:r>
          </a:p>
          <a:p>
            <a:pPr algn="just" eaLnBrk="1" hangingPunct="1"/>
            <a:r>
              <a:rPr lang="el-GR" altLang="el-GR" dirty="0"/>
              <a:t>Συνδέεται άμεσα με την ανταγωνιστική αγορά ενέργειας </a:t>
            </a:r>
          </a:p>
          <a:p>
            <a:pPr algn="just" eaLnBrk="1" hangingPunct="1"/>
            <a:r>
              <a:rPr lang="el-GR" altLang="el-GR" dirty="0"/>
              <a:t>Η Οδηγία 2005/89 δημιούργησε συνθήκες ασφάλειας εφοδιασμού (καθορισμός ρόλων – αρμοδιοτήτων, επενδύσεις, λειτουργική ασφάλεια δικτύου, ισορροπία προσφοράς και ζήτησης ηλεκτρικής ενέργειας</a:t>
            </a:r>
            <a:r>
              <a:rPr lang="en-US" altLang="el-GR" dirty="0"/>
              <a:t>)</a:t>
            </a:r>
            <a:r>
              <a:rPr lang="el-GR" altLang="el-GR" dirty="0"/>
              <a:t> </a:t>
            </a:r>
          </a:p>
          <a:p>
            <a:pPr algn="just" eaLnBrk="1" hangingPunct="1"/>
            <a:endParaRPr lang="el-GR" altLang="el-GR" dirty="0"/>
          </a:p>
        </p:txBody>
      </p:sp>
    </p:spTree>
    <p:extLst>
      <p:ext uri="{BB962C8B-B14F-4D97-AF65-F5344CB8AC3E}">
        <p14:creationId xmlns:p14="http://schemas.microsoft.com/office/powerpoint/2010/main" val="1236324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4E65F46-D471-4BD5-B831-EEEA7C194D6B}"/>
              </a:ext>
            </a:extLst>
          </p:cNvPr>
          <p:cNvSpPr>
            <a:spLocks noGrp="1"/>
          </p:cNvSpPr>
          <p:nvPr>
            <p:ph type="title"/>
          </p:nvPr>
        </p:nvSpPr>
        <p:spPr/>
        <p:txBody>
          <a:bodyPr/>
          <a:lstStyle/>
          <a:p>
            <a:pPr>
              <a:defRPr/>
            </a:pPr>
            <a:r>
              <a:rPr lang="el-GR" dirty="0"/>
              <a:t>Ηλεκτρική Ενέργεια </a:t>
            </a:r>
          </a:p>
        </p:txBody>
      </p:sp>
      <p:sp>
        <p:nvSpPr>
          <p:cNvPr id="73731" name="Θέση περιεχομένου 2">
            <a:extLst>
              <a:ext uri="{FF2B5EF4-FFF2-40B4-BE49-F238E27FC236}">
                <a16:creationId xmlns:a16="http://schemas.microsoft.com/office/drawing/2014/main" xmlns="" id="{B3A41742-742D-400D-8A0C-361848A22498}"/>
              </a:ext>
            </a:extLst>
          </p:cNvPr>
          <p:cNvSpPr>
            <a:spLocks noGrp="1"/>
          </p:cNvSpPr>
          <p:nvPr>
            <p:ph idx="1"/>
          </p:nvPr>
        </p:nvSpPr>
        <p:spPr/>
        <p:txBody>
          <a:bodyPr/>
          <a:lstStyle/>
          <a:p>
            <a:pPr algn="just"/>
            <a:r>
              <a:rPr lang="el-GR" altLang="el-GR" dirty="0"/>
              <a:t>Η ηλεκτρική ενέργεια μπορεί να μεταφερθεί μόνο μέσω ειδικών αγωγών </a:t>
            </a:r>
          </a:p>
          <a:p>
            <a:pPr algn="just"/>
            <a:r>
              <a:rPr lang="el-GR" altLang="el-GR" dirty="0"/>
              <a:t>Δίκτυο </a:t>
            </a:r>
            <a:r>
              <a:rPr lang="el-GR" altLang="el-GR" dirty="0" err="1"/>
              <a:t>υπερυψηλής</a:t>
            </a:r>
            <a:r>
              <a:rPr lang="el-GR" altLang="el-GR" dirty="0"/>
              <a:t>, υψηλής, μέσης και χαμηλής τάσης </a:t>
            </a:r>
          </a:p>
          <a:p>
            <a:pPr algn="just"/>
            <a:r>
              <a:rPr lang="el-GR" altLang="el-GR" dirty="0"/>
              <a:t>Μεταφορά </a:t>
            </a:r>
            <a:r>
              <a:rPr lang="el-GR" altLang="el-GR" dirty="0" err="1"/>
              <a:t>υπερυψηλή</a:t>
            </a:r>
            <a:r>
              <a:rPr lang="el-GR" altLang="el-GR" dirty="0"/>
              <a:t> και υψηλή τάση – μεταφέρεται με τη χαμηλότερη δυνατή αντίσταση και έτσι έχουμε λιγότερες απώλειες</a:t>
            </a:r>
          </a:p>
          <a:p>
            <a:pPr algn="just"/>
            <a:r>
              <a:rPr lang="el-GR" altLang="el-GR" dirty="0"/>
              <a:t>Δίκτυο διανομής = μέση τάση, χαμηλή τάση – διανομή ηλεκτρικής ενέργειας μέχρι του τελικού σημείου κατανάλωσης   </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 Τίτλος">
            <a:extLst>
              <a:ext uri="{FF2B5EF4-FFF2-40B4-BE49-F238E27FC236}">
                <a16:creationId xmlns:a16="http://schemas.microsoft.com/office/drawing/2014/main" xmlns="" id="{BA97F7AA-2C7A-473D-AB56-1253C6205AB3}"/>
              </a:ext>
            </a:extLst>
          </p:cNvPr>
          <p:cNvSpPr>
            <a:spLocks noGrp="1"/>
          </p:cNvSpPr>
          <p:nvPr>
            <p:ph type="title"/>
          </p:nvPr>
        </p:nvSpPr>
        <p:spPr/>
        <p:txBody>
          <a:bodyPr/>
          <a:lstStyle/>
          <a:p>
            <a:pPr eaLnBrk="1" fontAlgn="auto" hangingPunct="1">
              <a:spcAft>
                <a:spcPts val="0"/>
              </a:spcAft>
              <a:defRPr/>
            </a:pPr>
            <a:r>
              <a:rPr lang="el-GR" sz="3200"/>
              <a:t>Συμπεράσματα </a:t>
            </a:r>
          </a:p>
        </p:txBody>
      </p:sp>
      <p:sp>
        <p:nvSpPr>
          <p:cNvPr id="41987" name="2 - Θέση περιεχομένου">
            <a:extLst>
              <a:ext uri="{FF2B5EF4-FFF2-40B4-BE49-F238E27FC236}">
                <a16:creationId xmlns:a16="http://schemas.microsoft.com/office/drawing/2014/main" xmlns="" id="{308A4CF7-A01D-4911-9E1B-BF85319F3312}"/>
              </a:ext>
            </a:extLst>
          </p:cNvPr>
          <p:cNvSpPr>
            <a:spLocks noGrp="1"/>
          </p:cNvSpPr>
          <p:nvPr>
            <p:ph idx="1"/>
          </p:nvPr>
        </p:nvSpPr>
        <p:spPr/>
        <p:txBody>
          <a:bodyPr/>
          <a:lstStyle/>
          <a:p>
            <a:pPr algn="just" eaLnBrk="1" hangingPunct="1"/>
            <a:r>
              <a:rPr lang="el-GR" altLang="el-GR" dirty="0"/>
              <a:t>Ωστόσο</a:t>
            </a:r>
            <a:r>
              <a:rPr lang="en-US" altLang="el-GR" dirty="0"/>
              <a:t>,</a:t>
            </a:r>
            <a:r>
              <a:rPr lang="el-GR" altLang="el-GR" dirty="0"/>
              <a:t> ο Κανονισμός 2019/841 επιλύει συστηματικότερα το ζήτημα της ασφάλειας εφοδιασμού στην ηλεκτρική ενέργεια</a:t>
            </a:r>
          </a:p>
          <a:p>
            <a:pPr algn="just" eaLnBrk="1" hangingPunct="1"/>
            <a:r>
              <a:rPr lang="el-GR" altLang="el-GR" dirty="0"/>
              <a:t>Στην Ελλάδα η ασφάλεια εφοδιασμού αποτελεί μέριμνα του ΑΔΜΗΕ </a:t>
            </a:r>
          </a:p>
          <a:p>
            <a:pPr algn="just" eaLnBrk="1" hangingPunct="1">
              <a:buFont typeface="Arial" panose="020B0604020202020204" pitchFamily="34" charset="0"/>
              <a:buNone/>
            </a:pPr>
            <a:r>
              <a:rPr lang="el-GR" altLang="el-GR" dirty="0"/>
              <a:t> </a:t>
            </a:r>
          </a:p>
          <a:p>
            <a:pPr eaLnBrk="1" hangingPunct="1"/>
            <a:endParaRPr lang="el-GR" altLang="el-GR" dirty="0"/>
          </a:p>
        </p:txBody>
      </p:sp>
    </p:spTree>
    <p:extLst>
      <p:ext uri="{BB962C8B-B14F-4D97-AF65-F5344CB8AC3E}">
        <p14:creationId xmlns:p14="http://schemas.microsoft.com/office/powerpoint/2010/main" val="248381538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 Τίτλος">
            <a:extLst>
              <a:ext uri="{FF2B5EF4-FFF2-40B4-BE49-F238E27FC236}">
                <a16:creationId xmlns:a16="http://schemas.microsoft.com/office/drawing/2014/main" xmlns="" id="{F23E4352-E89B-4D1E-800F-2995A9861728}"/>
              </a:ext>
            </a:extLst>
          </p:cNvPr>
          <p:cNvSpPr>
            <a:spLocks noGrp="1"/>
          </p:cNvSpPr>
          <p:nvPr>
            <p:ph type="title"/>
          </p:nvPr>
        </p:nvSpPr>
        <p:spPr/>
        <p:txBody>
          <a:bodyPr/>
          <a:lstStyle/>
          <a:p>
            <a:pPr eaLnBrk="1" fontAlgn="auto" hangingPunct="1">
              <a:spcAft>
                <a:spcPts val="0"/>
              </a:spcAft>
              <a:defRPr/>
            </a:pPr>
            <a:r>
              <a:rPr lang="el-GR" sz="3200"/>
              <a:t>ΕΡΩΤΗΣΕΙΣ</a:t>
            </a:r>
          </a:p>
        </p:txBody>
      </p:sp>
      <p:sp>
        <p:nvSpPr>
          <p:cNvPr id="43011" name="2 - Θέση περιεχομένου">
            <a:extLst>
              <a:ext uri="{FF2B5EF4-FFF2-40B4-BE49-F238E27FC236}">
                <a16:creationId xmlns:a16="http://schemas.microsoft.com/office/drawing/2014/main" xmlns="" id="{C506A6EF-D853-4DE3-8112-B36BE7701695}"/>
              </a:ext>
            </a:extLst>
          </p:cNvPr>
          <p:cNvSpPr>
            <a:spLocks noGrp="1"/>
          </p:cNvSpPr>
          <p:nvPr>
            <p:ph idx="1"/>
          </p:nvPr>
        </p:nvSpPr>
        <p:spPr/>
        <p:txBody>
          <a:bodyPr/>
          <a:lstStyle/>
          <a:p>
            <a:pPr marL="650875" indent="-514350" algn="just" eaLnBrk="1" hangingPunct="1">
              <a:buFont typeface="Arial" panose="020B0604020202020204" pitchFamily="34" charset="0"/>
              <a:buAutoNum type="arabicPeriod"/>
            </a:pPr>
            <a:r>
              <a:rPr lang="el-GR" altLang="el-GR" dirty="0"/>
              <a:t>Ποιοι οι σκοποί της Οδηγίας 2005/89 και πως υλοποιούνται</a:t>
            </a:r>
            <a:r>
              <a:rPr lang="en-US" altLang="el-GR" dirty="0"/>
              <a:t>;</a:t>
            </a:r>
            <a:endParaRPr lang="el-GR" altLang="el-GR" dirty="0"/>
          </a:p>
          <a:p>
            <a:pPr marL="650875" indent="-514350" algn="just" eaLnBrk="1" hangingPunct="1">
              <a:buFont typeface="Arial" panose="020B0604020202020204" pitchFamily="34" charset="0"/>
              <a:buAutoNum type="arabicPeriod"/>
            </a:pPr>
            <a:r>
              <a:rPr lang="el-GR" altLang="el-GR" dirty="0"/>
              <a:t>Ποιες αλλαγές επέφερε ο Κανονισμός 2019/941</a:t>
            </a:r>
            <a:r>
              <a:rPr lang="en-US" altLang="el-GR" dirty="0"/>
              <a:t>;</a:t>
            </a:r>
            <a:endParaRPr lang="el-GR" altLang="el-GR" dirty="0"/>
          </a:p>
          <a:p>
            <a:pPr marL="650875" indent="-514350" algn="just" eaLnBrk="1" hangingPunct="1">
              <a:buFont typeface="Arial" panose="020B0604020202020204" pitchFamily="34" charset="0"/>
              <a:buAutoNum type="arabicPeriod"/>
            </a:pPr>
            <a:r>
              <a:rPr lang="el-GR" altLang="el-GR" dirty="0"/>
              <a:t>Με ποιες πολιτικές συνδέεται η ασφάλεια εφοδιασμού</a:t>
            </a:r>
            <a:r>
              <a:rPr lang="en-US" altLang="el-GR" dirty="0"/>
              <a:t>;</a:t>
            </a:r>
            <a:r>
              <a:rPr lang="el-GR" altLang="el-GR" dirty="0"/>
              <a:t> </a:t>
            </a:r>
          </a:p>
          <a:p>
            <a:pPr marL="650875" indent="-514350" algn="just" eaLnBrk="1" hangingPunct="1">
              <a:buFont typeface="Arial" panose="020B0604020202020204" pitchFamily="34" charset="0"/>
              <a:buAutoNum type="arabicPeriod"/>
            </a:pPr>
            <a:r>
              <a:rPr lang="el-GR" altLang="el-GR" dirty="0"/>
              <a:t>Τι προβλέπει η ανακοίνωση της Επιτροπής για το πακέτο για την ενεργειακή ένωση</a:t>
            </a:r>
            <a:r>
              <a:rPr lang="en-US" altLang="el-GR" dirty="0"/>
              <a:t>;</a:t>
            </a:r>
            <a:r>
              <a:rPr lang="el-GR" altLang="el-GR" dirty="0"/>
              <a:t> </a:t>
            </a:r>
          </a:p>
          <a:p>
            <a:pPr marL="650875" indent="-514350" algn="just" eaLnBrk="1" hangingPunct="1">
              <a:buFont typeface="Arial" panose="020B0604020202020204" pitchFamily="34" charset="0"/>
              <a:buAutoNum type="arabicPeriod"/>
            </a:pPr>
            <a:r>
              <a:rPr lang="el-GR" altLang="el-GR" dirty="0"/>
              <a:t>Η συνεργασία στην ασφάλεια εφοδιασμού έχει περιθώρια βελτίωσης</a:t>
            </a:r>
            <a:r>
              <a:rPr lang="en-US" altLang="el-GR" dirty="0"/>
              <a:t>;</a:t>
            </a:r>
          </a:p>
          <a:p>
            <a:pPr algn="just" eaLnBrk="1" hangingPunct="1">
              <a:buFont typeface="Arial" panose="020B0604020202020204" pitchFamily="34" charset="0"/>
              <a:buNone/>
            </a:pPr>
            <a:endParaRPr lang="el-GR" altLang="el-GR" dirty="0"/>
          </a:p>
        </p:txBody>
      </p:sp>
    </p:spTree>
    <p:extLst>
      <p:ext uri="{BB962C8B-B14F-4D97-AF65-F5344CB8AC3E}">
        <p14:creationId xmlns:p14="http://schemas.microsoft.com/office/powerpoint/2010/main" val="97760694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 Τίτλος">
            <a:extLst>
              <a:ext uri="{FF2B5EF4-FFF2-40B4-BE49-F238E27FC236}">
                <a16:creationId xmlns:a16="http://schemas.microsoft.com/office/drawing/2014/main" xmlns="" id="{76AE5217-0DDD-494B-BC2C-C0C9E2ED4C89}"/>
              </a:ext>
            </a:extLst>
          </p:cNvPr>
          <p:cNvSpPr>
            <a:spLocks noGrp="1"/>
          </p:cNvSpPr>
          <p:nvPr>
            <p:ph type="title"/>
          </p:nvPr>
        </p:nvSpPr>
        <p:spPr/>
        <p:txBody>
          <a:bodyPr/>
          <a:lstStyle/>
          <a:p>
            <a:pPr eaLnBrk="1" fontAlgn="auto" hangingPunct="1">
              <a:spcAft>
                <a:spcPts val="0"/>
              </a:spcAft>
              <a:defRPr/>
            </a:pPr>
            <a:r>
              <a:rPr lang="el-GR" sz="3200"/>
              <a:t>ΕΡΩΤΗΣΕΙΣ</a:t>
            </a:r>
          </a:p>
        </p:txBody>
      </p:sp>
      <p:sp>
        <p:nvSpPr>
          <p:cNvPr id="44035" name="2 - Θέση περιεχομένου">
            <a:extLst>
              <a:ext uri="{FF2B5EF4-FFF2-40B4-BE49-F238E27FC236}">
                <a16:creationId xmlns:a16="http://schemas.microsoft.com/office/drawing/2014/main" xmlns="" id="{19663615-7A91-4FA2-9434-154720FB7606}"/>
              </a:ext>
            </a:extLst>
          </p:cNvPr>
          <p:cNvSpPr>
            <a:spLocks noGrp="1"/>
          </p:cNvSpPr>
          <p:nvPr>
            <p:ph idx="1"/>
          </p:nvPr>
        </p:nvSpPr>
        <p:spPr/>
        <p:txBody>
          <a:bodyPr/>
          <a:lstStyle/>
          <a:p>
            <a:pPr algn="just" eaLnBrk="1" hangingPunct="1">
              <a:buFont typeface="Arial" panose="020B0604020202020204" pitchFamily="34" charset="0"/>
              <a:buNone/>
            </a:pPr>
            <a:r>
              <a:rPr lang="en-US" altLang="el-GR"/>
              <a:t>5. </a:t>
            </a:r>
            <a:r>
              <a:rPr lang="el-GR" altLang="el-GR"/>
              <a:t>Ποιες είναι, οι σχετικές με την ασφάλεια εφοδιασμού, ρυθμίσεις της οδηγίας 2009/72</a:t>
            </a:r>
            <a:r>
              <a:rPr lang="en-US" altLang="el-GR"/>
              <a:t>;</a:t>
            </a:r>
          </a:p>
          <a:p>
            <a:pPr algn="just" eaLnBrk="1" hangingPunct="1">
              <a:buFont typeface="Arial" panose="020B0604020202020204" pitchFamily="34" charset="0"/>
              <a:buNone/>
            </a:pPr>
            <a:r>
              <a:rPr lang="en-US" altLang="el-GR"/>
              <a:t>6. </a:t>
            </a:r>
            <a:r>
              <a:rPr lang="el-GR" altLang="el-GR"/>
              <a:t>Με ποιο τρόπο δύναται να επιτευχθεί η ασφάλεια εφοδιασμού ηλεκτρικής ενέργειας στη χώρα μας</a:t>
            </a:r>
            <a:r>
              <a:rPr lang="en-US" altLang="el-GR"/>
              <a:t>;</a:t>
            </a:r>
            <a:r>
              <a:rPr lang="el-GR" altLang="el-GR"/>
              <a:t> </a:t>
            </a:r>
          </a:p>
        </p:txBody>
      </p:sp>
    </p:spTree>
    <p:extLst>
      <p:ext uri="{BB962C8B-B14F-4D97-AF65-F5344CB8AC3E}">
        <p14:creationId xmlns:p14="http://schemas.microsoft.com/office/powerpoint/2010/main" val="303065485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 Τίτλος">
            <a:extLst>
              <a:ext uri="{FF2B5EF4-FFF2-40B4-BE49-F238E27FC236}">
                <a16:creationId xmlns:a16="http://schemas.microsoft.com/office/drawing/2014/main" xmlns="" id="{9AE37EDD-5F25-4505-89E2-4167AB7442B0}"/>
              </a:ext>
            </a:extLst>
          </p:cNvPr>
          <p:cNvSpPr>
            <a:spLocks noGrp="1"/>
          </p:cNvSpPr>
          <p:nvPr>
            <p:ph type="title"/>
          </p:nvPr>
        </p:nvSpPr>
        <p:spPr/>
        <p:txBody>
          <a:bodyPr/>
          <a:lstStyle/>
          <a:p>
            <a:pPr eaLnBrk="1" fontAlgn="auto" hangingPunct="1">
              <a:spcAft>
                <a:spcPts val="0"/>
              </a:spcAft>
              <a:defRPr/>
            </a:pPr>
            <a:r>
              <a:rPr lang="el-GR" sz="2800"/>
              <a:t>Ενδεικτική Βιβλιογραφία </a:t>
            </a:r>
          </a:p>
        </p:txBody>
      </p:sp>
      <p:sp>
        <p:nvSpPr>
          <p:cNvPr id="44035" name="2 - Θέση περιεχομένου">
            <a:extLst>
              <a:ext uri="{FF2B5EF4-FFF2-40B4-BE49-F238E27FC236}">
                <a16:creationId xmlns:a16="http://schemas.microsoft.com/office/drawing/2014/main" xmlns="" id="{EE6D6954-6088-4A9D-BAB2-C43BAD7CB1DB}"/>
              </a:ext>
            </a:extLst>
          </p:cNvPr>
          <p:cNvSpPr>
            <a:spLocks noGrp="1"/>
          </p:cNvSpPr>
          <p:nvPr>
            <p:ph idx="1"/>
          </p:nvPr>
        </p:nvSpPr>
        <p:spPr/>
        <p:txBody>
          <a:bodyPr>
            <a:normAutofit lnSpcReduction="10000"/>
          </a:bodyPr>
          <a:lstStyle/>
          <a:p>
            <a:pPr marL="548640" indent="-411480" algn="just" eaLnBrk="1" fontAlgn="auto" hangingPunct="1">
              <a:spcAft>
                <a:spcPts val="0"/>
              </a:spcAft>
              <a:buClr>
                <a:schemeClr val="tx1">
                  <a:shade val="95000"/>
                </a:schemeClr>
              </a:buClr>
              <a:buFont typeface="Wingdings 2"/>
              <a:buChar char=""/>
              <a:defRPr/>
            </a:pPr>
            <a:r>
              <a:rPr lang="el-GR" sz="1800"/>
              <a:t>Κ. Π. Ηλιόπουλος Ζητήματα Ευρωπαϊκού Δικαίου Ενέργειας, Εκδόσεις Αντ. Ν. Σάκκουλας Αθήνα 2014 </a:t>
            </a:r>
          </a:p>
          <a:p>
            <a:pPr marL="548640" indent="-411480" algn="just" eaLnBrk="1" fontAlgn="auto" hangingPunct="1">
              <a:spcAft>
                <a:spcPts val="0"/>
              </a:spcAft>
              <a:buClr>
                <a:schemeClr val="tx1">
                  <a:shade val="95000"/>
                </a:schemeClr>
              </a:buClr>
              <a:buFont typeface="Wingdings 2"/>
              <a:buChar char=""/>
              <a:defRPr/>
            </a:pPr>
            <a:r>
              <a:rPr lang="el-GR" sz="1800"/>
              <a:t>Ι. Μουρνιανάκης, Συνθήκη ΕΕ &amp; ΣΛΕΕ - Κατ’ άρθρο ερμηνεία, Άρθρο 194, επιμ. Β. Χριστιανός, Εκδόσεις 2012 Νομική Βιβλιοθήκη, σελ. 890 </a:t>
            </a:r>
          </a:p>
          <a:p>
            <a:pPr marL="548640" indent="-411480" algn="just" eaLnBrk="1" fontAlgn="auto" hangingPunct="1">
              <a:spcAft>
                <a:spcPts val="0"/>
              </a:spcAft>
              <a:buClr>
                <a:schemeClr val="tx1">
                  <a:shade val="95000"/>
                </a:schemeClr>
              </a:buClr>
              <a:buFont typeface="Wingdings 2"/>
              <a:buChar char=""/>
              <a:defRPr/>
            </a:pPr>
            <a:r>
              <a:rPr lang="en-US" sz="1800"/>
              <a:t>H. Bjornebye, The security of electricity supply directive – The right aims but the wrong means,</a:t>
            </a:r>
            <a:r>
              <a:rPr lang="el-GR" sz="1800"/>
              <a:t> σε </a:t>
            </a:r>
            <a:r>
              <a:rPr lang="en-US" sz="1800"/>
              <a:t>EU energy law and policy issues, 1</a:t>
            </a:r>
            <a:r>
              <a:rPr lang="en-US" sz="1800" baseline="30000"/>
              <a:t>st</a:t>
            </a:r>
            <a:r>
              <a:rPr lang="en-US" sz="1800"/>
              <a:t> Edition, </a:t>
            </a:r>
            <a:r>
              <a:rPr lang="el-GR" sz="1800"/>
              <a:t>επιμ. </a:t>
            </a:r>
            <a:r>
              <a:rPr lang="en-US" sz="1800"/>
              <a:t>Bram Delvaux Michael Hunt,  Kim Talus, Euroconfidential SA, </a:t>
            </a:r>
            <a:r>
              <a:rPr lang="el-GR" sz="1800"/>
              <a:t>σελ. 173-188</a:t>
            </a:r>
          </a:p>
          <a:p>
            <a:pPr marL="548640" indent="-411480" algn="just" eaLnBrk="1" fontAlgn="auto" hangingPunct="1">
              <a:spcAft>
                <a:spcPts val="0"/>
              </a:spcAft>
              <a:buClr>
                <a:schemeClr val="tx1">
                  <a:shade val="95000"/>
                </a:schemeClr>
              </a:buClr>
              <a:buFont typeface="Wingdings 2"/>
              <a:buChar char=""/>
              <a:defRPr/>
            </a:pPr>
            <a:r>
              <a:rPr lang="en-US" sz="1800"/>
              <a:t>Francisco Enrique Gonsalez Diaz, EU Policy on Capacity Mechanisms </a:t>
            </a:r>
            <a:r>
              <a:rPr lang="el-GR" sz="1800"/>
              <a:t>και </a:t>
            </a:r>
            <a:r>
              <a:rPr lang="en-US" sz="1800"/>
              <a:t>Alberto Potoschnig </a:t>
            </a:r>
            <a:r>
              <a:rPr lang="el-GR" sz="1800"/>
              <a:t>και </a:t>
            </a:r>
            <a:r>
              <a:rPr lang="en-US" sz="1800"/>
              <a:t>Martin Godfried, The Regulator’s Review </a:t>
            </a:r>
            <a:r>
              <a:rPr lang="el-GR" sz="1800"/>
              <a:t>σε  </a:t>
            </a:r>
            <a:r>
              <a:rPr lang="en-US" sz="1800"/>
              <a:t>Capacity Mechanisms in the EU Energy Market: Law, Policy, and Economics </a:t>
            </a:r>
            <a:r>
              <a:rPr lang="el-GR" sz="1800"/>
              <a:t>επιμ. </a:t>
            </a:r>
            <a:r>
              <a:rPr lang="en-US" sz="1800"/>
              <a:t>Leigh Hancher,</a:t>
            </a:r>
            <a:r>
              <a:rPr lang="el-GR" sz="1800"/>
              <a:t> </a:t>
            </a:r>
            <a:r>
              <a:rPr lang="en-US" sz="1800"/>
              <a:t>Adrien de Hauteclocque,Malgorzata Sadowska</a:t>
            </a:r>
            <a:endParaRPr lang="el-GR" sz="1800"/>
          </a:p>
          <a:p>
            <a:pPr marL="548640" indent="-411480" algn="just" eaLnBrk="1" fontAlgn="auto" hangingPunct="1">
              <a:spcAft>
                <a:spcPts val="0"/>
              </a:spcAft>
              <a:buClr>
                <a:schemeClr val="tx1">
                  <a:shade val="95000"/>
                </a:schemeClr>
              </a:buClr>
              <a:buFont typeface="Wingdings 2"/>
              <a:buChar char=""/>
              <a:defRPr/>
            </a:pPr>
            <a:r>
              <a:rPr lang="en-US" sz="1800"/>
              <a:t>R. Leal – Arcas, An. Filis, Conceptualizing EU Energy Security through an EU constitutional law perspective, Fordham International Law Journal, </a:t>
            </a:r>
            <a:r>
              <a:rPr lang="el-GR" sz="1800"/>
              <a:t>Τεύχος 36, σελ. 1225 επ. </a:t>
            </a:r>
            <a:r>
              <a:rPr lang="en-US" sz="1800"/>
              <a:t> </a:t>
            </a:r>
          </a:p>
          <a:p>
            <a:pPr marL="548640" indent="-411480" algn="just" eaLnBrk="1" fontAlgn="auto" hangingPunct="1">
              <a:spcAft>
                <a:spcPts val="0"/>
              </a:spcAft>
              <a:buClr>
                <a:schemeClr val="tx1">
                  <a:shade val="95000"/>
                </a:schemeClr>
              </a:buClr>
              <a:buFont typeface="Wingdings 2"/>
              <a:buChar char=""/>
              <a:defRPr/>
            </a:pPr>
            <a:r>
              <a:rPr lang="el-GR" sz="1800"/>
              <a:t>Όλες οι ανακοινώσεις και οι οδηγίες που αναφέρονται στην παρουσίαση</a:t>
            </a:r>
          </a:p>
        </p:txBody>
      </p:sp>
    </p:spTree>
    <p:extLst>
      <p:ext uri="{BB962C8B-B14F-4D97-AF65-F5344CB8AC3E}">
        <p14:creationId xmlns:p14="http://schemas.microsoft.com/office/powerpoint/2010/main" val="2409053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713F6A2-629F-4851-A90B-5D83AF4AD70B}"/>
              </a:ext>
            </a:extLst>
          </p:cNvPr>
          <p:cNvSpPr>
            <a:spLocks noGrp="1"/>
          </p:cNvSpPr>
          <p:nvPr>
            <p:ph type="title"/>
          </p:nvPr>
        </p:nvSpPr>
        <p:spPr/>
        <p:txBody>
          <a:bodyPr/>
          <a:lstStyle/>
          <a:p>
            <a:pPr>
              <a:defRPr/>
            </a:pPr>
            <a:r>
              <a:rPr lang="el-GR" dirty="0"/>
              <a:t>Ηλεκτρική Ενέργεια </a:t>
            </a:r>
          </a:p>
        </p:txBody>
      </p:sp>
      <p:sp>
        <p:nvSpPr>
          <p:cNvPr id="74755" name="Θέση περιεχομένου 2">
            <a:extLst>
              <a:ext uri="{FF2B5EF4-FFF2-40B4-BE49-F238E27FC236}">
                <a16:creationId xmlns:a16="http://schemas.microsoft.com/office/drawing/2014/main" xmlns="" id="{A29CA4A0-EC7E-4174-A469-6BB772C9AB9F}"/>
              </a:ext>
            </a:extLst>
          </p:cNvPr>
          <p:cNvSpPr>
            <a:spLocks noGrp="1"/>
          </p:cNvSpPr>
          <p:nvPr>
            <p:ph idx="1"/>
          </p:nvPr>
        </p:nvSpPr>
        <p:spPr/>
        <p:txBody>
          <a:bodyPr/>
          <a:lstStyle/>
          <a:p>
            <a:pPr algn="just"/>
            <a:r>
              <a:rPr lang="el-GR" altLang="el-GR" dirty="0"/>
              <a:t>Η ποιότητα της ηλεκτρικής ενέργειας διασφαλίζεται από το δίκτυο μεταφοράς της και όχι από τον παραγωγό της </a:t>
            </a:r>
          </a:p>
          <a:p>
            <a:pPr algn="just"/>
            <a:r>
              <a:rPr lang="el-GR" altLang="el-GR" dirty="0"/>
              <a:t>Ο καταναλωτής δεν αποκτά την ηλεκτρική ενέργεια ως ενοχή είδους από τον προμηθευτή του</a:t>
            </a:r>
          </a:p>
          <a:p>
            <a:pPr algn="just"/>
            <a:r>
              <a:rPr lang="el-GR" altLang="el-GR" dirty="0"/>
              <a:t>Σύμβαση προμήθειας ηλεκτρικής ενέργειας </a:t>
            </a:r>
          </a:p>
          <a:p>
            <a:pPr algn="just"/>
            <a:r>
              <a:rPr lang="el-GR" altLang="el-GR" dirty="0"/>
              <a:t>Η ηλεκτρική ενέργεια παράγεται με πολλούς τρόπους διά της χρησιμοποιήσεως </a:t>
            </a:r>
            <a:r>
              <a:rPr lang="el-GR" altLang="el-GR"/>
              <a:t>περισσοτέρων πηγών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 Τίτλος">
            <a:extLst>
              <a:ext uri="{FF2B5EF4-FFF2-40B4-BE49-F238E27FC236}">
                <a16:creationId xmlns:a16="http://schemas.microsoft.com/office/drawing/2014/main" xmlns="" id="{1A22F0F7-90EC-4C63-8DB4-5A9C486CFDF8}"/>
              </a:ext>
            </a:extLst>
          </p:cNvPr>
          <p:cNvSpPr>
            <a:spLocks noGrp="1"/>
          </p:cNvSpPr>
          <p:nvPr>
            <p:ph type="title"/>
          </p:nvPr>
        </p:nvSpPr>
        <p:spPr/>
        <p:txBody>
          <a:bodyPr/>
          <a:lstStyle/>
          <a:p>
            <a:pPr eaLnBrk="1" fontAlgn="auto" hangingPunct="1">
              <a:spcAft>
                <a:spcPts val="0"/>
              </a:spcAft>
              <a:defRPr/>
            </a:pPr>
            <a:r>
              <a:rPr lang="el-GR" sz="3200"/>
              <a:t>Ασφάλεια εφοδιασμού  </a:t>
            </a:r>
          </a:p>
        </p:txBody>
      </p:sp>
      <p:sp>
        <p:nvSpPr>
          <p:cNvPr id="8195" name="2 - Θέση περιεχομένου">
            <a:extLst>
              <a:ext uri="{FF2B5EF4-FFF2-40B4-BE49-F238E27FC236}">
                <a16:creationId xmlns:a16="http://schemas.microsoft.com/office/drawing/2014/main" xmlns="" id="{1E2B3D15-D0D4-46DE-BCF3-005801D92C1D}"/>
              </a:ext>
            </a:extLst>
          </p:cNvPr>
          <p:cNvSpPr>
            <a:spLocks noGrp="1"/>
          </p:cNvSpPr>
          <p:nvPr>
            <p:ph idx="1"/>
          </p:nvPr>
        </p:nvSpPr>
        <p:spPr/>
        <p:txBody>
          <a:bodyPr/>
          <a:lstStyle/>
          <a:p>
            <a:pPr algn="just" eaLnBrk="1" hangingPunct="1"/>
            <a:r>
              <a:rPr lang="el-GR" altLang="el-GR"/>
              <a:t>Βραχυπρόθεσμη ενεργειακή ασφάλεια = ανθεκτικότητα στις κρίσεις και διαταραχές του ενεργειακού εφοδιασμού </a:t>
            </a:r>
          </a:p>
          <a:p>
            <a:pPr algn="just" eaLnBrk="1" hangingPunct="1"/>
            <a:r>
              <a:rPr lang="el-GR" altLang="el-GR"/>
              <a:t>Μακροπρόθεσμα = μείωση της εξάρτησης από συγκεκριμένα καύσιμα, προμηθευτές και οδεύσεις εφοδιασμού με ενέργεια</a:t>
            </a:r>
          </a:p>
          <a:p>
            <a:pPr algn="just" eaLnBrk="1" hangingPunct="1"/>
            <a:r>
              <a:rPr lang="el-GR" altLang="el-GR"/>
              <a:t>Συλλογικότερη προσέγγιση βασιζόμενη στην εύρυθμη λειτουργία της εσωτερικής αγοράς</a:t>
            </a:r>
            <a:r>
              <a:rPr lang="en-US" altLang="el-GR"/>
              <a:t> COM(2014)330</a:t>
            </a:r>
            <a:endParaRPr lang="el-GR" altLang="el-G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2330</TotalTime>
  <Words>3629</Words>
  <Application>Microsoft Office PowerPoint</Application>
  <PresentationFormat>Προβολή στην οθόνη (4:3)</PresentationFormat>
  <Paragraphs>287</Paragraphs>
  <Slides>73</Slides>
  <Notes>0</Notes>
  <HiddenSlides>0</HiddenSlides>
  <MMClips>0</MMClips>
  <ScaleCrop>false</ScaleCrop>
  <HeadingPairs>
    <vt:vector size="6" baseType="variant">
      <vt:variant>
        <vt:lpstr>Γραμματοσειρές που χρησιμοποιούνται</vt:lpstr>
      </vt:variant>
      <vt:variant>
        <vt:i4>9</vt:i4>
      </vt:variant>
      <vt:variant>
        <vt:lpstr>Θέμα</vt:lpstr>
      </vt:variant>
      <vt:variant>
        <vt:i4>1</vt:i4>
      </vt:variant>
      <vt:variant>
        <vt:lpstr>Τίτλοι διαφανειών</vt:lpstr>
      </vt:variant>
      <vt:variant>
        <vt:i4>73</vt:i4>
      </vt:variant>
    </vt:vector>
  </HeadingPairs>
  <TitlesOfParts>
    <vt:vector size="83" baseType="lpstr">
      <vt:lpstr>Arial</vt:lpstr>
      <vt:lpstr>Baskerville Old Face</vt:lpstr>
      <vt:lpstr>Book Antiqua</vt:lpstr>
      <vt:lpstr>Lucida Sans</vt:lpstr>
      <vt:lpstr>Open Sans</vt:lpstr>
      <vt:lpstr>Times New Roman</vt:lpstr>
      <vt:lpstr>Wingdings</vt:lpstr>
      <vt:lpstr>Wingdings 2</vt:lpstr>
      <vt:lpstr>Wingdings 3</vt:lpstr>
      <vt:lpstr>Αποκορύφωμα</vt:lpstr>
      <vt:lpstr>ΔΗΜΟΚΡΙΤΕΙΟ ΠΑΝΕΠΙΣΤΗΜΙΟ ΘΡΑΚΗΣ</vt:lpstr>
      <vt:lpstr>Έδρα Jean Monnet </vt:lpstr>
      <vt:lpstr>Παρουσίαση του PowerPoint</vt:lpstr>
      <vt:lpstr>ΑΣΦΑΛΕΙΑ ΕΦΟΔΙΑΣΜΟΥ - ΗΛΕΚΤΡΙΚΗ ΕΝΕΡΓΕΙΑ</vt:lpstr>
      <vt:lpstr>Χαρακτηριστικά Ηλεκτρικής Ενέργειας</vt:lpstr>
      <vt:lpstr>Ηλεκτρική Ενέργεια </vt:lpstr>
      <vt:lpstr>Ηλεκτρική Ενέργεια </vt:lpstr>
      <vt:lpstr>Ηλεκτρική Ενέργεια </vt:lpstr>
      <vt:lpstr>Ασφάλεια εφοδιασμού  </vt:lpstr>
      <vt:lpstr>Συσχετίσεις</vt:lpstr>
      <vt:lpstr>Συσχετίσεις</vt:lpstr>
      <vt:lpstr>Συσχετίσεις </vt:lpstr>
      <vt:lpstr>Ασφάλεια εφοδιασμού</vt:lpstr>
      <vt:lpstr>Οδηγία 2005/89</vt:lpstr>
      <vt:lpstr>Οδηγία 2005/89</vt:lpstr>
      <vt:lpstr>Σκοποί Οδηγίας 2005/89</vt:lpstr>
      <vt:lpstr>Σημαντικοί ορισμοί</vt:lpstr>
      <vt:lpstr>Μέσα επίτευξης της ασφάλειας εφοδιασμού</vt:lpstr>
      <vt:lpstr>Προαγωγή σταθερού επενδυτικού κλίματος </vt:lpstr>
      <vt:lpstr>Προσδιορισμός ρόλων και αρμοδιοτήτων </vt:lpstr>
      <vt:lpstr>Λειτουργική ασφάλεια Δικτύου </vt:lpstr>
      <vt:lpstr>Διατάξεις σχετικές με ασφάλεια εφοδιασμού </vt:lpstr>
      <vt:lpstr>Διατάξεις σχετικές με ασφάλεια εφοδιασμού </vt:lpstr>
      <vt:lpstr>Διατάξεις σχετικές με ασφάλεια εφοδιασμού </vt:lpstr>
      <vt:lpstr>Ευρωπαικές Ενώσεις </vt:lpstr>
      <vt:lpstr>Ευρωπαικό δίκτυο των διαχειριστών μεταφοράς ηλεκτρικής ενέργειας</vt:lpstr>
      <vt:lpstr>Οργανισμός Συνεργασίας ρυθμιστικών Αρχών Ενέργειας</vt:lpstr>
      <vt:lpstr>Οδικός Χάρτης 2050 COM(2011) 885</vt:lpstr>
      <vt:lpstr>Πακέτο για την Ενεργειακή Ένωση CΟM(2015)80</vt:lpstr>
      <vt:lpstr>Πακέτο για την Ενεργειακή Ένωση</vt:lpstr>
      <vt:lpstr>Κανονισμός 2019/941</vt:lpstr>
      <vt:lpstr>Κανονισμός 2019/941</vt:lpstr>
      <vt:lpstr>Κανονισμός 2019/941</vt:lpstr>
      <vt:lpstr>Κανονισμός 2019/941</vt:lpstr>
      <vt:lpstr>Κανονισμός 2019/941</vt:lpstr>
      <vt:lpstr>Κανονισμός 2019/941</vt:lpstr>
      <vt:lpstr>Κανονισμός 2019/941</vt:lpstr>
      <vt:lpstr>Κανονισμός 2019/941</vt:lpstr>
      <vt:lpstr>Κανονισμός 2019/941</vt:lpstr>
      <vt:lpstr>Κανονισμός 2019/941</vt:lpstr>
      <vt:lpstr>Κανονισμός 2019/941</vt:lpstr>
      <vt:lpstr>Κανονισμός 2019/941</vt:lpstr>
      <vt:lpstr>Κανονισμός 2019/941</vt:lpstr>
      <vt:lpstr>Κανονισμός 2019/941</vt:lpstr>
      <vt:lpstr>Κανονισμός 2019/941</vt:lpstr>
      <vt:lpstr>Κανονισμός 2019/941</vt:lpstr>
      <vt:lpstr>Κανονισμός 2019/941</vt:lpstr>
      <vt:lpstr>Κανονισμός 2019/941</vt:lpstr>
      <vt:lpstr>Κανονισμός 2019/941</vt:lpstr>
      <vt:lpstr>Κανονισμός 2019/941</vt:lpstr>
      <vt:lpstr>Κανονισμός 2019/941</vt:lpstr>
      <vt:lpstr>Κανονισμός 2019/941</vt:lpstr>
      <vt:lpstr>Κανονισμός 2019/941</vt:lpstr>
      <vt:lpstr>Ελληνικό Πλαίσιο</vt:lpstr>
      <vt:lpstr>ΕΛΛΗΝΙΚΟ ΠΛΑΙΣΙΟ</vt:lpstr>
      <vt:lpstr>Ελληνικό Πλαίσιο</vt:lpstr>
      <vt:lpstr>Μέτρα </vt:lpstr>
      <vt:lpstr>Ελληνικό Πλαίσιο</vt:lpstr>
      <vt:lpstr>Ελληνικό Πλαίσιο</vt:lpstr>
      <vt:lpstr>ΝΕΟΣ ΜΗΧΑΝΙΣΜΟΣ ΑΠΟΖΗΜΙΩΣΗΣ ΕΥΕΛΙΞΙΑΣ </vt:lpstr>
      <vt:lpstr>ΝΕΟΣ ΜΗΧΑΝΙΣΜΟΣ ΑΠΟΖΗΜΙΩΣΗΣ ΕΥΕΛΙΞΙΑΣ </vt:lpstr>
      <vt:lpstr>ΝΕΟΣ ΜΗΧΑΝΙΣΜΟΣ ΑΠΟΖΗΜΙΩΣΗΣ ΕΥΕΛΙΞΙΑΣ </vt:lpstr>
      <vt:lpstr>ΝΕΟΣ ΜΗΧΑΝΙΣΜΟΣ ΑΠΟΖΗΜΙΩΣΗΣ ΕΥΕΛΙΞΙΑΣ </vt:lpstr>
      <vt:lpstr>ΝΕΟΣ ΜΗΧΑΝΙΣΜΟΣ ΑΠΟΖΗΜΙΩΣΗΣ ΕΥΕΛΙΞΙΑΣ </vt:lpstr>
      <vt:lpstr>ΝΕΟΣ ΜΗΧΑΝΙΣΜΟΣ ΑΠΟΖΗΜΙΩΣΗΣ ΕΥΕΛΙΞΙΑΣ </vt:lpstr>
      <vt:lpstr>ΝΕΟΣ ΜΗΧΑΝΙΣΜΟΣ ΑΠΟΖΗΜΙΩΣΗΣ ΕΥΕΛΙΞΙΑΣ </vt:lpstr>
      <vt:lpstr>Υπηρεσία Διακοπτόμενου Φορτίου</vt:lpstr>
      <vt:lpstr>Υπηρεσία Διακοπτόμενου Φορτίου</vt:lpstr>
      <vt:lpstr>ΣΥΜΠΕΡΑΣΜΑΤΑ</vt:lpstr>
      <vt:lpstr>Συμπεράσματα </vt:lpstr>
      <vt:lpstr>ΕΡΩΤΗΣΕΙΣ</vt:lpstr>
      <vt:lpstr>ΕΡΩΤΗΣΕΙΣ</vt:lpstr>
      <vt:lpstr>Ενδεικτική Βιβλιογραφία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233</cp:revision>
  <dcterms:created xsi:type="dcterms:W3CDTF">2015-11-02T21:48:40Z</dcterms:created>
  <dcterms:modified xsi:type="dcterms:W3CDTF">2021-11-04T07:50:37Z</dcterms:modified>
</cp:coreProperties>
</file>