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1"/>
  </p:sldMasterIdLst>
  <p:notesMasterIdLst>
    <p:notesMasterId r:id="rId47"/>
  </p:notesMasterIdLst>
  <p:handoutMasterIdLst>
    <p:handoutMasterId r:id="rId48"/>
  </p:handoutMasterIdLst>
  <p:sldIdLst>
    <p:sldId id="429" r:id="rId2"/>
    <p:sldId id="383" r:id="rId3"/>
    <p:sldId id="385" r:id="rId4"/>
    <p:sldId id="430" r:id="rId5"/>
    <p:sldId id="382" r:id="rId6"/>
    <p:sldId id="389" r:id="rId7"/>
    <p:sldId id="431" r:id="rId8"/>
    <p:sldId id="388" r:id="rId9"/>
    <p:sldId id="390" r:id="rId10"/>
    <p:sldId id="391" r:id="rId11"/>
    <p:sldId id="393" r:id="rId12"/>
    <p:sldId id="394" r:id="rId13"/>
    <p:sldId id="395" r:id="rId14"/>
    <p:sldId id="396" r:id="rId15"/>
    <p:sldId id="397" r:id="rId16"/>
    <p:sldId id="398" r:id="rId17"/>
    <p:sldId id="399" r:id="rId18"/>
    <p:sldId id="400" r:id="rId19"/>
    <p:sldId id="433" r:id="rId20"/>
    <p:sldId id="405" r:id="rId21"/>
    <p:sldId id="406" r:id="rId22"/>
    <p:sldId id="401" r:id="rId23"/>
    <p:sldId id="403" r:id="rId24"/>
    <p:sldId id="404" r:id="rId25"/>
    <p:sldId id="407" r:id="rId26"/>
    <p:sldId id="408" r:id="rId27"/>
    <p:sldId id="434" r:id="rId28"/>
    <p:sldId id="409" r:id="rId29"/>
    <p:sldId id="411" r:id="rId30"/>
    <p:sldId id="412" r:id="rId31"/>
    <p:sldId id="413" r:id="rId32"/>
    <p:sldId id="414" r:id="rId33"/>
    <p:sldId id="417" r:id="rId34"/>
    <p:sldId id="435" r:id="rId35"/>
    <p:sldId id="418" r:id="rId36"/>
    <p:sldId id="419" r:id="rId37"/>
    <p:sldId id="420" r:id="rId38"/>
    <p:sldId id="436" r:id="rId39"/>
    <p:sldId id="421" r:id="rId40"/>
    <p:sldId id="437" r:id="rId41"/>
    <p:sldId id="427" r:id="rId42"/>
    <p:sldId id="424" r:id="rId43"/>
    <p:sldId id="425" r:id="rId44"/>
    <p:sldId id="426" r:id="rId45"/>
    <p:sldId id="428" r:id="rId46"/>
  </p:sldIdLst>
  <p:sldSz cx="9144000" cy="6858000" type="screen4x3"/>
  <p:notesSz cx="6873875" cy="10061575"/>
  <p:defaultTextStyle>
    <a:defPPr>
      <a:defRPr lang="el-G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FFFF00"/>
    <a:srgbClr val="FFCC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82" autoAdjust="0"/>
    <p:restoredTop sz="94542" autoAdjust="0"/>
  </p:normalViewPr>
  <p:slideViewPr>
    <p:cSldViewPr>
      <p:cViewPr varScale="1">
        <p:scale>
          <a:sx n="80" d="100"/>
          <a:sy n="80" d="100"/>
        </p:scale>
        <p:origin x="1430"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F4F2471E-4253-2DB1-FDFD-4367283010D1}"/>
              </a:ext>
            </a:extLst>
          </p:cNvPr>
          <p:cNvSpPr>
            <a:spLocks noGrp="1" noChangeArrowheads="1"/>
          </p:cNvSpPr>
          <p:nvPr>
            <p:ph type="hdr" sz="quarter"/>
          </p:nvPr>
        </p:nvSpPr>
        <p:spPr bwMode="auto">
          <a:xfrm>
            <a:off x="0" y="0"/>
            <a:ext cx="2978150" cy="503238"/>
          </a:xfrm>
          <a:prstGeom prst="rect">
            <a:avLst/>
          </a:prstGeom>
          <a:noFill/>
          <a:ln>
            <a:noFill/>
          </a:ln>
          <a:effectLst/>
        </p:spPr>
        <p:txBody>
          <a:bodyPr vert="horz" wrap="square" lIns="96771" tIns="48385" rIns="96771" bIns="48385" numCol="1" anchor="t" anchorCtr="0" compatLnSpc="1">
            <a:prstTxWarp prst="textNoShape">
              <a:avLst/>
            </a:prstTxWarp>
          </a:bodyPr>
          <a:lstStyle>
            <a:lvl1pPr defTabSz="968375" eaLnBrk="0" fontAlgn="auto" hangingPunct="0">
              <a:spcBef>
                <a:spcPts val="0"/>
              </a:spcBef>
              <a:spcAft>
                <a:spcPts val="0"/>
              </a:spcAft>
              <a:defRPr sz="1300">
                <a:latin typeface="+mn-lt"/>
              </a:defRPr>
            </a:lvl1pPr>
          </a:lstStyle>
          <a:p>
            <a:pPr>
              <a:defRPr/>
            </a:pPr>
            <a:endParaRPr lang="el-GR" altLang="en-US"/>
          </a:p>
        </p:txBody>
      </p:sp>
      <p:sp>
        <p:nvSpPr>
          <p:cNvPr id="64515" name="Rectangle 3">
            <a:extLst>
              <a:ext uri="{FF2B5EF4-FFF2-40B4-BE49-F238E27FC236}">
                <a16:creationId xmlns:a16="http://schemas.microsoft.com/office/drawing/2014/main" id="{4D1B1D1A-89B2-F875-FDED-2622F82D4E0C}"/>
              </a:ext>
            </a:extLst>
          </p:cNvPr>
          <p:cNvSpPr>
            <a:spLocks noGrp="1" noChangeArrowheads="1"/>
          </p:cNvSpPr>
          <p:nvPr>
            <p:ph type="dt" sz="quarter" idx="1"/>
          </p:nvPr>
        </p:nvSpPr>
        <p:spPr bwMode="auto">
          <a:xfrm>
            <a:off x="3894138" y="0"/>
            <a:ext cx="2978150" cy="503238"/>
          </a:xfrm>
          <a:prstGeom prst="rect">
            <a:avLst/>
          </a:prstGeom>
          <a:noFill/>
          <a:ln>
            <a:noFill/>
          </a:ln>
          <a:effectLst/>
        </p:spPr>
        <p:txBody>
          <a:bodyPr vert="horz" wrap="square" lIns="96771" tIns="48385" rIns="96771" bIns="48385" numCol="1" anchor="t" anchorCtr="0" compatLnSpc="1">
            <a:prstTxWarp prst="textNoShape">
              <a:avLst/>
            </a:prstTxWarp>
          </a:bodyPr>
          <a:lstStyle>
            <a:lvl1pPr algn="r" defTabSz="968375" eaLnBrk="0" fontAlgn="auto" hangingPunct="0">
              <a:spcBef>
                <a:spcPts val="0"/>
              </a:spcBef>
              <a:spcAft>
                <a:spcPts val="0"/>
              </a:spcAft>
              <a:defRPr sz="1300">
                <a:latin typeface="+mn-lt"/>
              </a:defRPr>
            </a:lvl1pPr>
          </a:lstStyle>
          <a:p>
            <a:pPr>
              <a:defRPr/>
            </a:pPr>
            <a:fld id="{FCDF519D-FABF-4FE6-99C2-C9C2BE88105A}" type="datetimeFigureOut">
              <a:rPr lang="el-GR" altLang="en-US"/>
              <a:pPr>
                <a:defRPr/>
              </a:pPr>
              <a:t>17/10/2022</a:t>
            </a:fld>
            <a:endParaRPr lang="el-GR" altLang="en-US"/>
          </a:p>
        </p:txBody>
      </p:sp>
      <p:sp>
        <p:nvSpPr>
          <p:cNvPr id="64516" name="Rectangle 4">
            <a:extLst>
              <a:ext uri="{FF2B5EF4-FFF2-40B4-BE49-F238E27FC236}">
                <a16:creationId xmlns:a16="http://schemas.microsoft.com/office/drawing/2014/main" id="{1F559B12-D314-B607-3F8C-1EC1DB0376B0}"/>
              </a:ext>
            </a:extLst>
          </p:cNvPr>
          <p:cNvSpPr>
            <a:spLocks noGrp="1" noChangeArrowheads="1"/>
          </p:cNvSpPr>
          <p:nvPr>
            <p:ph type="ftr" sz="quarter" idx="2"/>
          </p:nvPr>
        </p:nvSpPr>
        <p:spPr bwMode="auto">
          <a:xfrm>
            <a:off x="0" y="9556750"/>
            <a:ext cx="2978150" cy="503238"/>
          </a:xfrm>
          <a:prstGeom prst="rect">
            <a:avLst/>
          </a:prstGeom>
          <a:noFill/>
          <a:ln>
            <a:noFill/>
          </a:ln>
          <a:effectLst/>
        </p:spPr>
        <p:txBody>
          <a:bodyPr vert="horz" wrap="square" lIns="96771" tIns="48385" rIns="96771" bIns="48385" numCol="1" anchor="b" anchorCtr="0" compatLnSpc="1">
            <a:prstTxWarp prst="textNoShape">
              <a:avLst/>
            </a:prstTxWarp>
          </a:bodyPr>
          <a:lstStyle>
            <a:lvl1pPr defTabSz="968375" eaLnBrk="0" fontAlgn="auto" hangingPunct="0">
              <a:spcBef>
                <a:spcPts val="0"/>
              </a:spcBef>
              <a:spcAft>
                <a:spcPts val="0"/>
              </a:spcAft>
              <a:defRPr sz="1300">
                <a:latin typeface="+mn-lt"/>
              </a:defRPr>
            </a:lvl1pPr>
          </a:lstStyle>
          <a:p>
            <a:pPr>
              <a:defRPr/>
            </a:pPr>
            <a:endParaRPr lang="el-GR" altLang="en-US"/>
          </a:p>
        </p:txBody>
      </p:sp>
      <p:sp>
        <p:nvSpPr>
          <p:cNvPr id="64517" name="Rectangle 5">
            <a:extLst>
              <a:ext uri="{FF2B5EF4-FFF2-40B4-BE49-F238E27FC236}">
                <a16:creationId xmlns:a16="http://schemas.microsoft.com/office/drawing/2014/main" id="{D1E3A93E-7A14-F93A-0E93-F53514027C6B}"/>
              </a:ext>
            </a:extLst>
          </p:cNvPr>
          <p:cNvSpPr>
            <a:spLocks noGrp="1" noChangeArrowheads="1"/>
          </p:cNvSpPr>
          <p:nvPr>
            <p:ph type="sldNum" sz="quarter" idx="3"/>
          </p:nvPr>
        </p:nvSpPr>
        <p:spPr bwMode="auto">
          <a:xfrm>
            <a:off x="3894138" y="9556750"/>
            <a:ext cx="2978150" cy="503238"/>
          </a:xfrm>
          <a:prstGeom prst="rect">
            <a:avLst/>
          </a:prstGeom>
          <a:noFill/>
          <a:ln>
            <a:noFill/>
          </a:ln>
          <a:effectLst/>
        </p:spPr>
        <p:txBody>
          <a:bodyPr vert="horz" wrap="square" lIns="96771" tIns="48385" rIns="96771" bIns="48385" numCol="1" anchor="b" anchorCtr="0" compatLnSpc="1">
            <a:prstTxWarp prst="textNoShape">
              <a:avLst/>
            </a:prstTxWarp>
          </a:bodyPr>
          <a:lstStyle>
            <a:lvl1pPr algn="r" defTabSz="968375" eaLnBrk="1" fontAlgn="auto" hangingPunct="1">
              <a:spcBef>
                <a:spcPts val="0"/>
              </a:spcBef>
              <a:spcAft>
                <a:spcPts val="0"/>
              </a:spcAft>
              <a:defRPr sz="1300">
                <a:latin typeface="+mn-lt"/>
              </a:defRPr>
            </a:lvl1pPr>
          </a:lstStyle>
          <a:p>
            <a:pPr>
              <a:defRPr/>
            </a:pPr>
            <a:fld id="{EECEB266-6DF2-4C8D-B6EC-D5C499D924F8}" type="slidenum">
              <a:rPr lang="el-GR" altLang="en-US"/>
              <a:pPr>
                <a:defRPr/>
              </a:pPr>
              <a:t>‹#›</a:t>
            </a:fld>
            <a:endParaRPr lang="el-GR"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CC9674A2-81A7-6480-0E4A-A4A2C9B3D710}"/>
              </a:ext>
            </a:extLst>
          </p:cNvPr>
          <p:cNvSpPr>
            <a:spLocks noGrp="1" noChangeArrowheads="1"/>
          </p:cNvSpPr>
          <p:nvPr>
            <p:ph type="hdr" sz="quarter"/>
          </p:nvPr>
        </p:nvSpPr>
        <p:spPr bwMode="auto">
          <a:xfrm>
            <a:off x="0" y="0"/>
            <a:ext cx="2978150" cy="503238"/>
          </a:xfrm>
          <a:prstGeom prst="rect">
            <a:avLst/>
          </a:prstGeom>
          <a:noFill/>
          <a:ln>
            <a:noFill/>
          </a:ln>
        </p:spPr>
        <p:txBody>
          <a:bodyPr vert="horz" wrap="square" lIns="96771" tIns="48385" rIns="96771" bIns="48385" numCol="1" anchor="t" anchorCtr="0" compatLnSpc="1">
            <a:prstTxWarp prst="textNoShape">
              <a:avLst/>
            </a:prstTxWarp>
          </a:bodyPr>
          <a:lstStyle>
            <a:lvl1pPr defTabSz="968375" eaLnBrk="1" fontAlgn="auto" hangingPunct="1">
              <a:spcBef>
                <a:spcPts val="0"/>
              </a:spcBef>
              <a:spcAft>
                <a:spcPts val="0"/>
              </a:spcAft>
              <a:defRPr sz="1300">
                <a:latin typeface="Arial" panose="020B0604020202020204" pitchFamily="34" charset="0"/>
              </a:defRPr>
            </a:lvl1pPr>
          </a:lstStyle>
          <a:p>
            <a:pPr>
              <a:defRPr/>
            </a:pPr>
            <a:endParaRPr lang="el-GR" altLang="en-US"/>
          </a:p>
        </p:txBody>
      </p:sp>
      <p:sp>
        <p:nvSpPr>
          <p:cNvPr id="71683" name="Rectangle 3">
            <a:extLst>
              <a:ext uri="{FF2B5EF4-FFF2-40B4-BE49-F238E27FC236}">
                <a16:creationId xmlns:a16="http://schemas.microsoft.com/office/drawing/2014/main" id="{2016A572-CE90-0EC7-861A-D75D826EEA68}"/>
              </a:ext>
            </a:extLst>
          </p:cNvPr>
          <p:cNvSpPr>
            <a:spLocks noGrp="1" noChangeArrowheads="1"/>
          </p:cNvSpPr>
          <p:nvPr>
            <p:ph type="dt" idx="1"/>
          </p:nvPr>
        </p:nvSpPr>
        <p:spPr bwMode="auto">
          <a:xfrm>
            <a:off x="3894138" y="0"/>
            <a:ext cx="2978150" cy="503238"/>
          </a:xfrm>
          <a:prstGeom prst="rect">
            <a:avLst/>
          </a:prstGeom>
          <a:noFill/>
          <a:ln>
            <a:noFill/>
          </a:ln>
        </p:spPr>
        <p:txBody>
          <a:bodyPr vert="horz" wrap="square" lIns="96771" tIns="48385" rIns="96771" bIns="48385" numCol="1" anchor="t" anchorCtr="0" compatLnSpc="1">
            <a:prstTxWarp prst="textNoShape">
              <a:avLst/>
            </a:prstTxWarp>
          </a:bodyPr>
          <a:lstStyle>
            <a:lvl1pPr algn="r" defTabSz="968375" eaLnBrk="1" fontAlgn="auto" hangingPunct="1">
              <a:spcBef>
                <a:spcPts val="0"/>
              </a:spcBef>
              <a:spcAft>
                <a:spcPts val="0"/>
              </a:spcAft>
              <a:defRPr sz="1300">
                <a:latin typeface="Arial" panose="020B0604020202020204" pitchFamily="34" charset="0"/>
              </a:defRPr>
            </a:lvl1pPr>
          </a:lstStyle>
          <a:p>
            <a:pPr>
              <a:defRPr/>
            </a:pPr>
            <a:fld id="{E76A44E2-E9BC-49A6-8EA3-52134D2307E9}" type="datetimeFigureOut">
              <a:rPr lang="el-GR" altLang="en-US"/>
              <a:pPr>
                <a:defRPr/>
              </a:pPr>
              <a:t>17/10/2022</a:t>
            </a:fld>
            <a:endParaRPr lang="el-GR" altLang="en-US"/>
          </a:p>
        </p:txBody>
      </p:sp>
      <p:sp>
        <p:nvSpPr>
          <p:cNvPr id="3076" name="Rectangle 4">
            <a:extLst>
              <a:ext uri="{FF2B5EF4-FFF2-40B4-BE49-F238E27FC236}">
                <a16:creationId xmlns:a16="http://schemas.microsoft.com/office/drawing/2014/main" id="{ACC3345D-1B8B-5532-89D7-38C0C61E54C1}"/>
              </a:ext>
            </a:extLst>
          </p:cNvPr>
          <p:cNvSpPr>
            <a:spLocks noGrp="1" noRot="1" noChangeAspect="1" noChangeArrowheads="1" noTextEdit="1"/>
          </p:cNvSpPr>
          <p:nvPr>
            <p:ph type="sldImg" idx="2"/>
          </p:nvPr>
        </p:nvSpPr>
        <p:spPr bwMode="auto">
          <a:xfrm>
            <a:off x="922338" y="754063"/>
            <a:ext cx="5030787" cy="37734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5" name="Rectangle 5">
            <a:extLst>
              <a:ext uri="{FF2B5EF4-FFF2-40B4-BE49-F238E27FC236}">
                <a16:creationId xmlns:a16="http://schemas.microsoft.com/office/drawing/2014/main" id="{03F179D0-5998-548E-75EA-DC47B8E08121}"/>
              </a:ext>
            </a:extLst>
          </p:cNvPr>
          <p:cNvSpPr>
            <a:spLocks noGrp="1" noChangeArrowheads="1"/>
          </p:cNvSpPr>
          <p:nvPr>
            <p:ph type="body" sz="quarter" idx="3"/>
          </p:nvPr>
        </p:nvSpPr>
        <p:spPr bwMode="auto">
          <a:xfrm>
            <a:off x="687388" y="4779963"/>
            <a:ext cx="5499100" cy="4527550"/>
          </a:xfrm>
          <a:prstGeom prst="rect">
            <a:avLst/>
          </a:prstGeom>
          <a:noFill/>
          <a:ln>
            <a:noFill/>
          </a:ln>
        </p:spPr>
        <p:txBody>
          <a:bodyPr vert="horz" wrap="square" lIns="96771" tIns="48385" rIns="96771" bIns="48385" numCol="1" anchor="t" anchorCtr="0" compatLnSpc="1">
            <a:prstTxWarp prst="textNoShape">
              <a:avLst/>
            </a:prstTxWarp>
          </a:bodyPr>
          <a:lstStyle/>
          <a:p>
            <a:pPr lvl="0"/>
            <a:r>
              <a:rPr lang="el-GR" noProof="0"/>
              <a:t>Click to edit Master text styles</a:t>
            </a:r>
          </a:p>
          <a:p>
            <a:pPr lvl="1"/>
            <a:r>
              <a:rPr lang="el-GR" noProof="0"/>
              <a:t>Second level</a:t>
            </a:r>
          </a:p>
          <a:p>
            <a:pPr lvl="2"/>
            <a:r>
              <a:rPr lang="el-GR" noProof="0"/>
              <a:t>Third level</a:t>
            </a:r>
          </a:p>
          <a:p>
            <a:pPr lvl="3"/>
            <a:r>
              <a:rPr lang="el-GR" noProof="0"/>
              <a:t>Fourth level</a:t>
            </a:r>
          </a:p>
          <a:p>
            <a:pPr lvl="4"/>
            <a:r>
              <a:rPr lang="el-GR" noProof="0"/>
              <a:t>Fifth level</a:t>
            </a:r>
          </a:p>
        </p:txBody>
      </p:sp>
      <p:sp>
        <p:nvSpPr>
          <p:cNvPr id="71686" name="Rectangle 6">
            <a:extLst>
              <a:ext uri="{FF2B5EF4-FFF2-40B4-BE49-F238E27FC236}">
                <a16:creationId xmlns:a16="http://schemas.microsoft.com/office/drawing/2014/main" id="{AA265FBD-BE01-BAB8-4858-2ADFBAE46E61}"/>
              </a:ext>
            </a:extLst>
          </p:cNvPr>
          <p:cNvSpPr>
            <a:spLocks noGrp="1" noChangeArrowheads="1"/>
          </p:cNvSpPr>
          <p:nvPr>
            <p:ph type="ftr" sz="quarter" idx="4"/>
          </p:nvPr>
        </p:nvSpPr>
        <p:spPr bwMode="auto">
          <a:xfrm>
            <a:off x="0" y="9556750"/>
            <a:ext cx="2978150" cy="503238"/>
          </a:xfrm>
          <a:prstGeom prst="rect">
            <a:avLst/>
          </a:prstGeom>
          <a:noFill/>
          <a:ln>
            <a:noFill/>
          </a:ln>
        </p:spPr>
        <p:txBody>
          <a:bodyPr vert="horz" wrap="square" lIns="96771" tIns="48385" rIns="96771" bIns="48385" numCol="1" anchor="b" anchorCtr="0" compatLnSpc="1">
            <a:prstTxWarp prst="textNoShape">
              <a:avLst/>
            </a:prstTxWarp>
          </a:bodyPr>
          <a:lstStyle>
            <a:lvl1pPr defTabSz="968375" eaLnBrk="1" fontAlgn="auto" hangingPunct="1">
              <a:spcBef>
                <a:spcPts val="0"/>
              </a:spcBef>
              <a:spcAft>
                <a:spcPts val="0"/>
              </a:spcAft>
              <a:defRPr sz="1300">
                <a:latin typeface="Arial" panose="020B0604020202020204" pitchFamily="34" charset="0"/>
              </a:defRPr>
            </a:lvl1pPr>
          </a:lstStyle>
          <a:p>
            <a:pPr>
              <a:defRPr/>
            </a:pPr>
            <a:endParaRPr lang="el-GR" altLang="en-US"/>
          </a:p>
        </p:txBody>
      </p:sp>
      <p:sp>
        <p:nvSpPr>
          <p:cNvPr id="71687" name="Rectangle 7">
            <a:extLst>
              <a:ext uri="{FF2B5EF4-FFF2-40B4-BE49-F238E27FC236}">
                <a16:creationId xmlns:a16="http://schemas.microsoft.com/office/drawing/2014/main" id="{F2272796-6546-59FC-0B09-4141F5235F19}"/>
              </a:ext>
            </a:extLst>
          </p:cNvPr>
          <p:cNvSpPr>
            <a:spLocks noGrp="1" noChangeArrowheads="1"/>
          </p:cNvSpPr>
          <p:nvPr>
            <p:ph type="sldNum" sz="quarter" idx="5"/>
          </p:nvPr>
        </p:nvSpPr>
        <p:spPr bwMode="auto">
          <a:xfrm>
            <a:off x="3894138" y="9556750"/>
            <a:ext cx="2978150" cy="503238"/>
          </a:xfrm>
          <a:prstGeom prst="rect">
            <a:avLst/>
          </a:prstGeom>
          <a:noFill/>
          <a:ln>
            <a:noFill/>
          </a:ln>
        </p:spPr>
        <p:txBody>
          <a:bodyPr vert="horz" wrap="square" lIns="96771" tIns="48385" rIns="96771" bIns="48385" numCol="1" anchor="b" anchorCtr="0" compatLnSpc="1">
            <a:prstTxWarp prst="textNoShape">
              <a:avLst/>
            </a:prstTxWarp>
          </a:bodyPr>
          <a:lstStyle>
            <a:lvl1pPr algn="r" defTabSz="968375" eaLnBrk="1" fontAlgn="auto" hangingPunct="1">
              <a:spcBef>
                <a:spcPts val="0"/>
              </a:spcBef>
              <a:spcAft>
                <a:spcPts val="0"/>
              </a:spcAft>
              <a:defRPr sz="1300">
                <a:latin typeface="Arial" panose="020B0604020202020204" pitchFamily="34" charset="0"/>
              </a:defRPr>
            </a:lvl1pPr>
          </a:lstStyle>
          <a:p>
            <a:pPr>
              <a:defRPr/>
            </a:pPr>
            <a:fld id="{C233D81F-A681-4ECF-B6A8-28691959CA6E}" type="slidenum">
              <a:rPr lang="el-GR" altLang="en-US"/>
              <a:pPr>
                <a:defRPr/>
              </a:pPr>
              <a:t>‹#›</a:t>
            </a:fld>
            <a:endParaRPr lang="el-GR"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l-G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l-GR"/>
          </a:p>
        </p:txBody>
      </p:sp>
      <p:sp>
        <p:nvSpPr>
          <p:cNvPr id="4" name="Slide Number Placeholder 5">
            <a:extLst>
              <a:ext uri="{FF2B5EF4-FFF2-40B4-BE49-F238E27FC236}">
                <a16:creationId xmlns:a16="http://schemas.microsoft.com/office/drawing/2014/main" id="{80559F9C-39DF-D8FA-FB99-08DDC7A577E6}"/>
              </a:ext>
            </a:extLst>
          </p:cNvPr>
          <p:cNvSpPr>
            <a:spLocks noGrp="1"/>
          </p:cNvSpPr>
          <p:nvPr>
            <p:ph type="sldNum" sz="quarter" idx="10"/>
          </p:nvPr>
        </p:nvSpPr>
        <p:spPr/>
        <p:txBody>
          <a:bodyPr/>
          <a:lstStyle>
            <a:lvl1pPr>
              <a:defRPr/>
            </a:lvl1pPr>
          </a:lstStyle>
          <a:p>
            <a:pPr>
              <a:defRPr/>
            </a:pPr>
            <a:fld id="{B50FE38E-BDFD-4BD5-B257-B6276712AC0E}" type="slidenum">
              <a:rPr lang="el-GR" altLang="en-US"/>
              <a:pPr>
                <a:defRPr/>
              </a:pPr>
              <a:t>‹#›</a:t>
            </a:fld>
            <a:endParaRPr lang="el-GR" altLang="en-US"/>
          </a:p>
        </p:txBody>
      </p:sp>
    </p:spTree>
    <p:extLst>
      <p:ext uri="{BB962C8B-B14F-4D97-AF65-F5344CB8AC3E}">
        <p14:creationId xmlns:p14="http://schemas.microsoft.com/office/powerpoint/2010/main" val="186645416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Τίτλος"/>
          <p:cNvSpPr>
            <a:spLocks noGrp="1"/>
          </p:cNvSpPr>
          <p:nvPr>
            <p:ph type="title"/>
          </p:nvPr>
        </p:nvSpPr>
        <p:spPr/>
        <p:txBody>
          <a:bodyPr/>
          <a:lstStyle/>
          <a:p>
            <a:r>
              <a:rPr lang="el-GR"/>
              <a:t>Kλικ για επεξεργασία του τίτλου</a:t>
            </a:r>
          </a:p>
        </p:txBody>
      </p:sp>
    </p:spTree>
    <p:extLst>
      <p:ext uri="{BB962C8B-B14F-4D97-AF65-F5344CB8AC3E}">
        <p14:creationId xmlns:p14="http://schemas.microsoft.com/office/powerpoint/2010/main" val="2448294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5E48C1F-9527-1DC5-A2E1-913EEF4E9B40}"/>
              </a:ext>
            </a:extLst>
          </p:cNvPr>
          <p:cNvSpPr>
            <a:spLocks noGrp="1" noChangeArrowheads="1"/>
          </p:cNvSpPr>
          <p:nvPr>
            <p:ph type="title"/>
          </p:nvPr>
        </p:nvSpPr>
        <p:spPr bwMode="auto">
          <a:xfrm>
            <a:off x="107950" y="142875"/>
            <a:ext cx="89281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l-GR"/>
              <a:t>Click to edit Master title style</a:t>
            </a:r>
            <a:endParaRPr lang="el-GR" altLang="el-GR"/>
          </a:p>
        </p:txBody>
      </p:sp>
      <p:sp>
        <p:nvSpPr>
          <p:cNvPr id="1027" name="Text Placeholder 2">
            <a:extLst>
              <a:ext uri="{FF2B5EF4-FFF2-40B4-BE49-F238E27FC236}">
                <a16:creationId xmlns:a16="http://schemas.microsoft.com/office/drawing/2014/main" id="{00E36190-8FB1-5B23-4B03-6F9BF2594BD5}"/>
              </a:ext>
            </a:extLst>
          </p:cNvPr>
          <p:cNvSpPr>
            <a:spLocks noGrp="1" noChangeArrowheads="1"/>
          </p:cNvSpPr>
          <p:nvPr>
            <p:ph type="body" idx="1"/>
          </p:nvPr>
        </p:nvSpPr>
        <p:spPr bwMode="auto">
          <a:xfrm>
            <a:off x="85725" y="1052513"/>
            <a:ext cx="8929688" cy="566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l-GR" altLang="en-US"/>
          </a:p>
        </p:txBody>
      </p:sp>
      <p:sp>
        <p:nvSpPr>
          <p:cNvPr id="6" name="Slide Number Placeholder 5">
            <a:extLst>
              <a:ext uri="{FF2B5EF4-FFF2-40B4-BE49-F238E27FC236}">
                <a16:creationId xmlns:a16="http://schemas.microsoft.com/office/drawing/2014/main" id="{3D8E8D6E-9CD4-81DE-056C-5A7B936974DE}"/>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C38B1286-7F63-41A7-80EE-9B7D397408CC}" type="slidenum">
              <a:rPr lang="el-GR" altLang="en-US"/>
              <a:pPr>
                <a:defRPr/>
              </a:pPr>
              <a:t>‹#›</a:t>
            </a:fld>
            <a:endParaRPr lang="el-GR" altLang="en-US"/>
          </a:p>
        </p:txBody>
      </p:sp>
    </p:spTree>
  </p:cSld>
  <p:clrMap bg1="lt1" tx1="dk1" bg2="lt2" tx2="dk2" accent1="accent1" accent2="accent2" accent3="accent3" accent4="accent4" accent5="accent5" accent6="accent6" hlink="hlink" folHlink="folHlink"/>
  <p:sldLayoutIdLst>
    <p:sldLayoutId id="2147483955" r:id="rId1"/>
    <p:sldLayoutId id="2147483956" r:id="rId2"/>
  </p:sldLayoutIdLst>
  <p:hf hdr="0" dt="0"/>
  <p:txStyles>
    <p:titleStyle>
      <a:lvl1pPr algn="l" defTabSz="685800" rtl="0" eaLnBrk="0" fontAlgn="base" hangingPunct="0">
        <a:lnSpc>
          <a:spcPct val="90000"/>
        </a:lnSpc>
        <a:spcBef>
          <a:spcPct val="0"/>
        </a:spcBef>
        <a:spcAft>
          <a:spcPct val="0"/>
        </a:spcAft>
        <a:defRPr sz="3300" kern="1200">
          <a:solidFill>
            <a:srgbClr val="0070C0"/>
          </a:solidFill>
          <a:latin typeface="+mn-lt"/>
          <a:ea typeface="+mj-ea"/>
          <a:cs typeface="+mj-cs"/>
        </a:defRPr>
      </a:lvl1pPr>
      <a:lvl2pPr algn="l" defTabSz="685800" rtl="0" eaLnBrk="0" fontAlgn="base" hangingPunct="0">
        <a:lnSpc>
          <a:spcPct val="90000"/>
        </a:lnSpc>
        <a:spcBef>
          <a:spcPct val="0"/>
        </a:spcBef>
        <a:spcAft>
          <a:spcPct val="0"/>
        </a:spcAft>
        <a:defRPr sz="3300">
          <a:solidFill>
            <a:srgbClr val="0070C0"/>
          </a:solidFill>
          <a:latin typeface="Calibri" panose="020F0502020204030204" pitchFamily="34" charset="0"/>
        </a:defRPr>
      </a:lvl2pPr>
      <a:lvl3pPr algn="l" defTabSz="685800" rtl="0" eaLnBrk="0" fontAlgn="base" hangingPunct="0">
        <a:lnSpc>
          <a:spcPct val="90000"/>
        </a:lnSpc>
        <a:spcBef>
          <a:spcPct val="0"/>
        </a:spcBef>
        <a:spcAft>
          <a:spcPct val="0"/>
        </a:spcAft>
        <a:defRPr sz="3300">
          <a:solidFill>
            <a:srgbClr val="0070C0"/>
          </a:solidFill>
          <a:latin typeface="Calibri" panose="020F0502020204030204" pitchFamily="34" charset="0"/>
        </a:defRPr>
      </a:lvl3pPr>
      <a:lvl4pPr algn="l" defTabSz="685800" rtl="0" eaLnBrk="0" fontAlgn="base" hangingPunct="0">
        <a:lnSpc>
          <a:spcPct val="90000"/>
        </a:lnSpc>
        <a:spcBef>
          <a:spcPct val="0"/>
        </a:spcBef>
        <a:spcAft>
          <a:spcPct val="0"/>
        </a:spcAft>
        <a:defRPr sz="3300">
          <a:solidFill>
            <a:srgbClr val="0070C0"/>
          </a:solidFill>
          <a:latin typeface="Calibri" panose="020F0502020204030204" pitchFamily="34" charset="0"/>
        </a:defRPr>
      </a:lvl4pPr>
      <a:lvl5pPr algn="l" defTabSz="685800" rtl="0" eaLnBrk="0" fontAlgn="base" hangingPunct="0">
        <a:lnSpc>
          <a:spcPct val="90000"/>
        </a:lnSpc>
        <a:spcBef>
          <a:spcPct val="0"/>
        </a:spcBef>
        <a:spcAft>
          <a:spcPct val="0"/>
        </a:spcAft>
        <a:defRPr sz="3300">
          <a:solidFill>
            <a:srgbClr val="0070C0"/>
          </a:solidFill>
          <a:latin typeface="Calibri" panose="020F0502020204030204" pitchFamily="34" charset="0"/>
        </a:defRPr>
      </a:lvl5pPr>
      <a:lvl6pPr marL="457200" algn="l" defTabSz="685800" rtl="0" fontAlgn="base">
        <a:lnSpc>
          <a:spcPct val="90000"/>
        </a:lnSpc>
        <a:spcBef>
          <a:spcPct val="0"/>
        </a:spcBef>
        <a:spcAft>
          <a:spcPct val="0"/>
        </a:spcAft>
        <a:defRPr sz="3300">
          <a:solidFill>
            <a:srgbClr val="0070C0"/>
          </a:solidFill>
          <a:latin typeface="Calibri" panose="020F0502020204030204" pitchFamily="34" charset="0"/>
        </a:defRPr>
      </a:lvl6pPr>
      <a:lvl7pPr marL="914400" algn="l" defTabSz="685800" rtl="0" fontAlgn="base">
        <a:lnSpc>
          <a:spcPct val="90000"/>
        </a:lnSpc>
        <a:spcBef>
          <a:spcPct val="0"/>
        </a:spcBef>
        <a:spcAft>
          <a:spcPct val="0"/>
        </a:spcAft>
        <a:defRPr sz="3300">
          <a:solidFill>
            <a:srgbClr val="0070C0"/>
          </a:solidFill>
          <a:latin typeface="Calibri" panose="020F0502020204030204" pitchFamily="34" charset="0"/>
        </a:defRPr>
      </a:lvl7pPr>
      <a:lvl8pPr marL="1371600" algn="l" defTabSz="685800" rtl="0" fontAlgn="base">
        <a:lnSpc>
          <a:spcPct val="90000"/>
        </a:lnSpc>
        <a:spcBef>
          <a:spcPct val="0"/>
        </a:spcBef>
        <a:spcAft>
          <a:spcPct val="0"/>
        </a:spcAft>
        <a:defRPr sz="3300">
          <a:solidFill>
            <a:srgbClr val="0070C0"/>
          </a:solidFill>
          <a:latin typeface="Calibri" panose="020F0502020204030204" pitchFamily="34" charset="0"/>
        </a:defRPr>
      </a:lvl8pPr>
      <a:lvl9pPr marL="1828800" algn="l" defTabSz="685800" rtl="0" fontAlgn="base">
        <a:lnSpc>
          <a:spcPct val="90000"/>
        </a:lnSpc>
        <a:spcBef>
          <a:spcPct val="0"/>
        </a:spcBef>
        <a:spcAft>
          <a:spcPct val="0"/>
        </a:spcAft>
        <a:defRPr sz="3300">
          <a:solidFill>
            <a:srgbClr val="0070C0"/>
          </a:solidFill>
          <a:latin typeface="Calibri" panose="020F05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30" name="Rectangle 5129">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2" name="Rectangle 5131">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4" name="Rectangle 5133">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6" name="Rectangle 5135">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8" name="Rectangle 5137">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0" name="Freeform: Shape 5139">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123" name="Rectangle 2">
            <a:extLst>
              <a:ext uri="{FF2B5EF4-FFF2-40B4-BE49-F238E27FC236}">
                <a16:creationId xmlns:a16="http://schemas.microsoft.com/office/drawing/2014/main" id="{D02E62EF-5CC4-E9BA-A24D-665C6FEA7DF6}"/>
              </a:ext>
            </a:extLst>
          </p:cNvPr>
          <p:cNvSpPr>
            <a:spLocks noGrp="1" noChangeArrowheads="1"/>
          </p:cNvSpPr>
          <p:nvPr>
            <p:ph type="ctrTitle"/>
          </p:nvPr>
        </p:nvSpPr>
        <p:spPr>
          <a:xfrm>
            <a:off x="986118" y="735106"/>
            <a:ext cx="7540322" cy="2928470"/>
          </a:xfrm>
        </p:spPr>
        <p:txBody>
          <a:bodyPr anchor="b">
            <a:normAutofit/>
          </a:bodyPr>
          <a:lstStyle/>
          <a:p>
            <a:pPr algn="l" eaLnBrk="1" hangingPunct="1"/>
            <a:r>
              <a:rPr lang="el-GR" altLang="en-US" sz="4200" b="1">
                <a:solidFill>
                  <a:srgbClr val="FFFFFF"/>
                </a:solidFill>
              </a:rPr>
              <a:t>Η επιχειρηματικότητα και </a:t>
            </a:r>
            <a:br>
              <a:rPr lang="el-GR" altLang="en-US" sz="4200" b="1">
                <a:solidFill>
                  <a:srgbClr val="FFFFFF"/>
                </a:solidFill>
              </a:rPr>
            </a:br>
            <a:r>
              <a:rPr lang="el-GR" altLang="en-US" sz="4200" b="1">
                <a:solidFill>
                  <a:srgbClr val="FFFFFF"/>
                </a:solidFill>
              </a:rPr>
              <a:t>Ο επιχειρηματίας</a:t>
            </a:r>
          </a:p>
        </p:txBody>
      </p:sp>
      <p:sp>
        <p:nvSpPr>
          <p:cNvPr id="5124" name="Rectangle 3">
            <a:extLst>
              <a:ext uri="{FF2B5EF4-FFF2-40B4-BE49-F238E27FC236}">
                <a16:creationId xmlns:a16="http://schemas.microsoft.com/office/drawing/2014/main" id="{853EED9F-25F7-E5B5-BBCD-ECF41DF54EEE}"/>
              </a:ext>
            </a:extLst>
          </p:cNvPr>
          <p:cNvSpPr>
            <a:spLocks noGrp="1" noChangeArrowheads="1"/>
          </p:cNvSpPr>
          <p:nvPr>
            <p:ph type="subTitle" idx="1"/>
          </p:nvPr>
        </p:nvSpPr>
        <p:spPr>
          <a:xfrm>
            <a:off x="1013011" y="4870824"/>
            <a:ext cx="7504463" cy="1458258"/>
          </a:xfrm>
        </p:spPr>
        <p:txBody>
          <a:bodyPr anchor="ctr">
            <a:normAutofit/>
          </a:bodyPr>
          <a:lstStyle/>
          <a:p>
            <a:pPr algn="l" eaLnBrk="1" hangingPunct="1"/>
            <a:r>
              <a:rPr lang="el-GR" altLang="en-US"/>
              <a:t>Έννοιες και ευρήματα</a:t>
            </a:r>
          </a:p>
          <a:p>
            <a:pPr algn="l" eaLnBrk="1" hangingPunct="1"/>
            <a:r>
              <a:rPr lang="el-GR" altLang="en-US"/>
              <a:t>της </a:t>
            </a:r>
            <a:r>
              <a:rPr lang="en-US" altLang="en-US"/>
              <a:t>Margaret Fletcher</a:t>
            </a:r>
            <a:r>
              <a:rPr lang="el-GR" altLang="en-US"/>
              <a:t> </a:t>
            </a:r>
          </a:p>
        </p:txBody>
      </p:sp>
      <p:sp>
        <p:nvSpPr>
          <p:cNvPr id="5122" name="3 - Θέση υποσέλιδου">
            <a:extLst>
              <a:ext uri="{FF2B5EF4-FFF2-40B4-BE49-F238E27FC236}">
                <a16:creationId xmlns:a16="http://schemas.microsoft.com/office/drawing/2014/main" id="{4159CBB9-861B-8301-E141-3DDEF3A76681}"/>
              </a:ext>
            </a:extLst>
          </p:cNvPr>
          <p:cNvSpPr>
            <a:spLocks noGrp="1" noChangeArrowheads="1"/>
          </p:cNvSpPr>
          <p:nvPr>
            <p:ph type="ftr" sz="quarter" idx="4294967295"/>
          </p:nvPr>
        </p:nvSpPr>
        <p:spPr bwMode="auto">
          <a:xfrm rot="5400000">
            <a:off x="-1371600" y="1984248"/>
            <a:ext cx="3086100" cy="36512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spcAft>
                <a:spcPts val="600"/>
              </a:spcAft>
            </a:pPr>
            <a:r>
              <a:rPr lang="en-US" altLang="el-GR" sz="1000">
                <a:solidFill>
                  <a:srgbClr val="FFFFFF"/>
                </a:solidFill>
              </a:rPr>
              <a:t>© </a:t>
            </a:r>
            <a:r>
              <a:rPr lang="el-GR" altLang="el-GR" sz="1000">
                <a:solidFill>
                  <a:srgbClr val="FFFFFF"/>
                </a:solidFill>
              </a:rPr>
              <a:t>2007 Εκδόσεις Κριτική </a:t>
            </a:r>
          </a:p>
        </p:txBody>
      </p:sp>
      <p:sp>
        <p:nvSpPr>
          <p:cNvPr id="5125" name="Rectangle 14">
            <a:extLst>
              <a:ext uri="{FF2B5EF4-FFF2-40B4-BE49-F238E27FC236}">
                <a16:creationId xmlns:a16="http://schemas.microsoft.com/office/drawing/2014/main" id="{8FBAE9D2-AE49-E55A-080B-9A281E7F403C}"/>
              </a:ext>
            </a:extLst>
          </p:cNvPr>
          <p:cNvSpPr>
            <a:spLocks noGrp="1" noChangeArrowheads="1"/>
          </p:cNvSpPr>
          <p:nvPr>
            <p:ph type="sldNum" sz="quarter" idx="10"/>
          </p:nvPr>
        </p:nvSpPr>
        <p:spPr bwMode="auto">
          <a:xfrm>
            <a:off x="8778240" y="6446837"/>
            <a:ext cx="336042"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ts val="600"/>
              </a:spcAft>
            </a:pPr>
            <a:fld id="{8679CC2D-CD2E-4632-B3BA-F594D196B836}" type="slidenum">
              <a:rPr lang="el-GR" altLang="en-US" sz="1000">
                <a:solidFill>
                  <a:schemeClr val="tx1">
                    <a:lumMod val="50000"/>
                    <a:lumOff val="50000"/>
                  </a:schemeClr>
                </a:solidFill>
                <a:latin typeface="Arial" panose="020B0604020202020204" pitchFamily="34" charset="0"/>
                <a:cs typeface="Arial" panose="020B0604020202020204" pitchFamily="34" charset="0"/>
              </a:rPr>
              <a:pPr fontAlgn="base">
                <a:spcBef>
                  <a:spcPct val="0"/>
                </a:spcBef>
                <a:spcAft>
                  <a:spcPts val="600"/>
                </a:spcAft>
              </a:pPr>
              <a:t>1</a:t>
            </a:fld>
            <a:endParaRPr lang="el-GR" altLang="en-US" sz="1000">
              <a:solidFill>
                <a:schemeClr val="tx1">
                  <a:lumMod val="50000"/>
                  <a:lumOff val="50000"/>
                </a:schemeClr>
              </a:solidFill>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108E77A9-D95A-BED0-53A4-0394DD19A7ED}"/>
              </a:ext>
            </a:extLst>
          </p:cNvPr>
          <p:cNvSpPr>
            <a:spLocks noGrp="1" noChangeArrowheads="1"/>
          </p:cNvSpPr>
          <p:nvPr>
            <p:ph idx="1"/>
          </p:nvPr>
        </p:nvSpPr>
        <p:spPr/>
        <p:txBody>
          <a:bodyPr/>
          <a:lstStyle/>
          <a:p>
            <a:pPr eaLnBrk="1" hangingPunct="1"/>
            <a:r>
              <a:rPr lang="el-GR" altLang="en-US" sz="2800"/>
              <a:t> Η </a:t>
            </a:r>
            <a:r>
              <a:rPr lang="el-GR" altLang="en-US" sz="2800" b="1"/>
              <a:t>Αυστριακή σχολή </a:t>
            </a:r>
            <a:r>
              <a:rPr lang="el-GR" altLang="en-US" sz="2800"/>
              <a:t>περιλαμβάνει διάφορες απόψεις, αλλά γενικά θεωρεί τον επιχειρηματία κρίσιμο παράγοντα της οικονομικής ανάπτυξης, καθώς και καταλύτη για τη δυναμική αλλαγή σε μια οικονομία.</a:t>
            </a:r>
          </a:p>
          <a:p>
            <a:pPr eaLnBrk="1" hangingPunct="1">
              <a:buFontTx/>
              <a:buNone/>
            </a:pPr>
            <a:endParaRPr lang="el-GR" altLang="en-US" sz="2800" i="1"/>
          </a:p>
          <a:p>
            <a:pPr eaLnBrk="1" hangingPunct="1"/>
            <a:r>
              <a:rPr lang="en-US" altLang="en-US" sz="2800" b="1"/>
              <a:t>Kirzner</a:t>
            </a:r>
          </a:p>
          <a:p>
            <a:pPr eaLnBrk="1" hangingPunct="1"/>
            <a:r>
              <a:rPr lang="el-GR" altLang="en-US" sz="2800"/>
              <a:t> Ο επιχειρηματίας κάποιος που βρίσκεται σε επιφυλακή για να εντοπίσει επικερδείς ευκαιρίες συναλλαγής.</a:t>
            </a:r>
          </a:p>
          <a:p>
            <a:pPr eaLnBrk="1" hangingPunct="1"/>
            <a:r>
              <a:rPr lang="el-GR" altLang="en-US" sz="2800"/>
              <a:t> Δρα ως μεσάζων που διευκολύνει τη συναλλαγή.</a:t>
            </a:r>
          </a:p>
          <a:p>
            <a:pPr eaLnBrk="1" hangingPunct="1"/>
            <a:r>
              <a:rPr lang="el-GR" altLang="en-US" sz="2800"/>
              <a:t> Διαθέτει πρόσθετη γνώση που του επιτρέπει να αναγνωρίζει και να εκμεταλλεύεται μια ευκαιρία, κάτι που μπορεί να αποτελεί μια δημιουργική ανακάλυψη.</a:t>
            </a:r>
          </a:p>
        </p:txBody>
      </p:sp>
      <p:sp>
        <p:nvSpPr>
          <p:cNvPr id="14339" name="Rectangle 2">
            <a:extLst>
              <a:ext uri="{FF2B5EF4-FFF2-40B4-BE49-F238E27FC236}">
                <a16:creationId xmlns:a16="http://schemas.microsoft.com/office/drawing/2014/main" id="{33729503-2A9E-E40F-38DF-5654DB00E605}"/>
              </a:ext>
            </a:extLst>
          </p:cNvPr>
          <p:cNvSpPr>
            <a:spLocks noGrp="1" noChangeArrowheads="1"/>
          </p:cNvSpPr>
          <p:nvPr>
            <p:ph type="title"/>
          </p:nvPr>
        </p:nvSpPr>
        <p:spPr>
          <a:xfrm>
            <a:off x="0" y="277813"/>
            <a:ext cx="9144000" cy="7747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1. Οικονομικές θεωρίες</a:t>
            </a:r>
          </a:p>
        </p:txBody>
      </p:sp>
      <p:sp>
        <p:nvSpPr>
          <p:cNvPr id="14340" name="3 - Θέση υποσέλιδου">
            <a:extLst>
              <a:ext uri="{FF2B5EF4-FFF2-40B4-BE49-F238E27FC236}">
                <a16:creationId xmlns:a16="http://schemas.microsoft.com/office/drawing/2014/main" id="{09E1C046-047E-8D4F-1F82-1F33306B1359}"/>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6C541CFC-FF9D-8C33-1B52-E2C93F77CA9B}"/>
              </a:ext>
            </a:extLst>
          </p:cNvPr>
          <p:cNvSpPr>
            <a:spLocks noGrp="1" noChangeArrowheads="1"/>
          </p:cNvSpPr>
          <p:nvPr>
            <p:ph idx="1"/>
          </p:nvPr>
        </p:nvSpPr>
        <p:spPr/>
        <p:txBody>
          <a:bodyPr/>
          <a:lstStyle/>
          <a:p>
            <a:pPr eaLnBrk="1" hangingPunct="1"/>
            <a:r>
              <a:rPr lang="el-GR" altLang="en-US" sz="2800"/>
              <a:t> Οποιοσδήποτε μπορεί να είναι επιχειρηματίας.</a:t>
            </a:r>
          </a:p>
          <a:p>
            <a:pPr eaLnBrk="1" hangingPunct="1"/>
            <a:r>
              <a:rPr lang="el-GR" altLang="en-US" sz="2800"/>
              <a:t> Δεν υπάρχουν όρια στην αντίληψη, αυτό που έχει σημασία είναι ο εντοπισμός της ευκαιρίας.</a:t>
            </a:r>
          </a:p>
          <a:p>
            <a:pPr eaLnBrk="1" hangingPunct="1"/>
            <a:r>
              <a:rPr lang="el-GR" altLang="en-US" sz="2800"/>
              <a:t> Μια ανταγωνιστική απειλή μπορεί να αναδυθεί από οπουδήποτε και οι «εκτός των τειχών»</a:t>
            </a:r>
            <a:r>
              <a:rPr lang="en-US" altLang="en-US" sz="2800"/>
              <a:t> </a:t>
            </a:r>
            <a:r>
              <a:rPr lang="el-GR" altLang="en-US" sz="2800"/>
              <a:t>ίσως να είναι πιο γρήγοροι στην αναγνώριση των ευκαιριών.</a:t>
            </a:r>
          </a:p>
          <a:p>
            <a:pPr eaLnBrk="1" hangingPunct="1"/>
            <a:r>
              <a:rPr lang="el-GR" altLang="en-US" sz="2800"/>
              <a:t> Ευκαιρίες εμφανίζονται σε κάθε επίπεδο, μια επιτυχημένη οικονομία χρειάζεται πολλούς επιχειρηματίες.</a:t>
            </a:r>
          </a:p>
        </p:txBody>
      </p:sp>
      <p:sp>
        <p:nvSpPr>
          <p:cNvPr id="22530" name="Rectangle 2">
            <a:extLst>
              <a:ext uri="{FF2B5EF4-FFF2-40B4-BE49-F238E27FC236}">
                <a16:creationId xmlns:a16="http://schemas.microsoft.com/office/drawing/2014/main" id="{C35B97CB-C43E-F8C9-43A5-1732C582DF05}"/>
              </a:ext>
            </a:extLst>
          </p:cNvPr>
          <p:cNvSpPr>
            <a:spLocks noGrp="1" noChangeArrowheads="1"/>
          </p:cNvSpPr>
          <p:nvPr>
            <p:ph type="title"/>
          </p:nvPr>
        </p:nvSpPr>
        <p:spPr>
          <a:xfrm>
            <a:off x="0" y="277813"/>
            <a:ext cx="8929688" cy="5588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Συνέπειες των απόψεων του </a:t>
            </a:r>
            <a:r>
              <a:rPr lang="en-US" altLang="en-US" sz="3600" b="1" dirty="0" err="1"/>
              <a:t>Kirzner</a:t>
            </a:r>
            <a:endParaRPr lang="el-GR" altLang="en-US" sz="3600" b="1" dirty="0"/>
          </a:p>
        </p:txBody>
      </p:sp>
      <p:sp>
        <p:nvSpPr>
          <p:cNvPr id="15364" name="3 - Θέση υποσέλιδου">
            <a:extLst>
              <a:ext uri="{FF2B5EF4-FFF2-40B4-BE49-F238E27FC236}">
                <a16:creationId xmlns:a16="http://schemas.microsoft.com/office/drawing/2014/main" id="{89157927-4626-FDFE-2BF5-F5E8E949EF51}"/>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8EABF448-A28D-6D84-43C1-D44F22E57C12}"/>
              </a:ext>
            </a:extLst>
          </p:cNvPr>
          <p:cNvSpPr>
            <a:spLocks noGrp="1" noChangeArrowheads="1"/>
          </p:cNvSpPr>
          <p:nvPr>
            <p:ph idx="1"/>
          </p:nvPr>
        </p:nvSpPr>
        <p:spPr/>
        <p:txBody>
          <a:bodyPr/>
          <a:lstStyle/>
          <a:p>
            <a:pPr eaLnBrk="1" hangingPunct="1">
              <a:buFontTx/>
              <a:buNone/>
            </a:pPr>
            <a:r>
              <a:rPr lang="en-US" altLang="el-GR" sz="2800" b="1"/>
              <a:t>Schumpeter</a:t>
            </a:r>
          </a:p>
          <a:p>
            <a:pPr eaLnBrk="1" hangingPunct="1"/>
            <a:r>
              <a:rPr lang="el-GR" altLang="el-GR" sz="2800"/>
              <a:t>Ο επιχειρηματίας είναι ένας ξεχωριστός άνθρωπος που φέρνει την αλλαγή.</a:t>
            </a:r>
          </a:p>
          <a:p>
            <a:pPr eaLnBrk="1" hangingPunct="1"/>
            <a:r>
              <a:rPr lang="el-GR" altLang="el-GR" sz="2800"/>
              <a:t>Είναι καινοτόμος – αλλά μπορεί να είναι δύσκολο να ιδρύσει μια νέα, καινοτόμα, μικρή επιχείρηση.</a:t>
            </a:r>
          </a:p>
          <a:p>
            <a:pPr eaLnBrk="1" hangingPunct="1"/>
            <a:r>
              <a:rPr lang="el-GR" altLang="el-GR" sz="2800"/>
              <a:t>Ασχολείται με την ανάπτυξη νέων τεχνολογιών και διαδικασιών (όχι με την προσαρμογή όπως στον </a:t>
            </a:r>
            <a:r>
              <a:rPr lang="en-US" altLang="el-GR" sz="2800"/>
              <a:t>Kirzner</a:t>
            </a:r>
            <a:r>
              <a:rPr lang="el-GR" altLang="el-GR" sz="2800"/>
              <a:t>) – με τη δημιουργία και λειτουργία τους σε μεγάλη κλίμακα.</a:t>
            </a:r>
          </a:p>
          <a:p>
            <a:pPr eaLnBrk="1" hangingPunct="1"/>
            <a:r>
              <a:rPr lang="el-GR" altLang="el-GR" sz="2800"/>
              <a:t> Λίγο ως εφευρέτης.</a:t>
            </a:r>
          </a:p>
        </p:txBody>
      </p:sp>
      <p:sp>
        <p:nvSpPr>
          <p:cNvPr id="23554" name="Rectangle 2">
            <a:extLst>
              <a:ext uri="{FF2B5EF4-FFF2-40B4-BE49-F238E27FC236}">
                <a16:creationId xmlns:a16="http://schemas.microsoft.com/office/drawing/2014/main" id="{205D2133-9501-D856-92D5-E7F1C820EB0D}"/>
              </a:ext>
            </a:extLst>
          </p:cNvPr>
          <p:cNvSpPr>
            <a:spLocks noGrp="1" noChangeArrowheads="1"/>
          </p:cNvSpPr>
          <p:nvPr>
            <p:ph type="title"/>
          </p:nvPr>
        </p:nvSpPr>
        <p:spPr>
          <a:xfrm>
            <a:off x="0" y="285750"/>
            <a:ext cx="9144000" cy="6223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Οικονομικές θεωρίες</a:t>
            </a:r>
          </a:p>
        </p:txBody>
      </p:sp>
      <p:sp>
        <p:nvSpPr>
          <p:cNvPr id="16388" name="3 - Θέση υποσέλιδου">
            <a:extLst>
              <a:ext uri="{FF2B5EF4-FFF2-40B4-BE49-F238E27FC236}">
                <a16:creationId xmlns:a16="http://schemas.microsoft.com/office/drawing/2014/main" id="{586B55F0-B0C6-BBAD-60A9-7E039861E3B1}"/>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9DA562ED-FF83-AE81-387E-8346AC609B75}"/>
              </a:ext>
            </a:extLst>
          </p:cNvPr>
          <p:cNvSpPr>
            <a:spLocks noGrp="1" noChangeArrowheads="1"/>
          </p:cNvSpPr>
          <p:nvPr>
            <p:ph idx="1"/>
          </p:nvPr>
        </p:nvSpPr>
        <p:spPr/>
        <p:txBody>
          <a:bodyPr/>
          <a:lstStyle/>
          <a:p>
            <a:pPr eaLnBrk="1" hangingPunct="1">
              <a:lnSpc>
                <a:spcPct val="80000"/>
              </a:lnSpc>
            </a:pPr>
            <a:r>
              <a:rPr lang="el-GR" altLang="en-US" sz="2600"/>
              <a:t>Η επιχειρηματικότητα είναι προσωρινή, καθώς η τεχνολογική πρόοδος και αλλαγή μπορεί να πραγματοποιηθεί από ομάδες που εργάζονται σε μεγάλους οργανισμούς.</a:t>
            </a:r>
          </a:p>
          <a:p>
            <a:pPr eaLnBrk="1" hangingPunct="1">
              <a:lnSpc>
                <a:spcPct val="80000"/>
              </a:lnSpc>
            </a:pPr>
            <a:r>
              <a:rPr lang="el-GR" altLang="en-US" sz="2600"/>
              <a:t>Η μικρή επιχείρηση αντιμετωπίζει μειονεκτήματα στους τομείς έρευνας και ανάπτυξης (Ε</a:t>
            </a:r>
            <a:r>
              <a:rPr lang="en-US" altLang="en-US" sz="2600"/>
              <a:t>&amp;</a:t>
            </a:r>
            <a:r>
              <a:rPr lang="el-GR" altLang="en-US" sz="2600"/>
              <a:t>Α). Η Ε</a:t>
            </a:r>
            <a:r>
              <a:rPr lang="en-US" altLang="en-US" sz="2600"/>
              <a:t>&amp;</a:t>
            </a:r>
            <a:r>
              <a:rPr lang="el-GR" altLang="en-US" sz="2600"/>
              <a:t>Α είναι ακριβή και χρονοβόρα, ενώ οι εργαζόμενοι σε ομάδες σε μεγάλες επιχειρήσεις μπορούν να βοηθηθούν από ιδέες συναδέλφων τους.</a:t>
            </a:r>
          </a:p>
          <a:p>
            <a:pPr eaLnBrk="1" hangingPunct="1">
              <a:lnSpc>
                <a:spcPct val="80000"/>
              </a:lnSpc>
            </a:pPr>
            <a:r>
              <a:rPr lang="el-GR" altLang="en-US" sz="2600"/>
              <a:t>Ο επιχειρηματίας, ως φορέας αλλαγών, μπορεί να συναντάται στο εσωτερικό μεγάλων επιχειρήσεων</a:t>
            </a:r>
            <a:r>
              <a:rPr lang="en-US" altLang="en-US" sz="2600"/>
              <a:t> </a:t>
            </a:r>
            <a:r>
              <a:rPr lang="el-GR" altLang="en-US" sz="2600"/>
              <a:t>ως ενδοεταιρικός επιχειρηματίας. </a:t>
            </a:r>
            <a:r>
              <a:rPr lang="en-US" altLang="en-US" sz="2800"/>
              <a:t> </a:t>
            </a:r>
            <a:endParaRPr lang="el-GR" altLang="en-US" sz="2800"/>
          </a:p>
        </p:txBody>
      </p:sp>
      <p:sp>
        <p:nvSpPr>
          <p:cNvPr id="24578" name="Rectangle 2">
            <a:extLst>
              <a:ext uri="{FF2B5EF4-FFF2-40B4-BE49-F238E27FC236}">
                <a16:creationId xmlns:a16="http://schemas.microsoft.com/office/drawing/2014/main" id="{B982B3E0-8E4C-4CC4-A6DA-B46554F4582F}"/>
              </a:ext>
            </a:extLst>
          </p:cNvPr>
          <p:cNvSpPr>
            <a:spLocks noGrp="1" noChangeArrowheads="1"/>
          </p:cNvSpPr>
          <p:nvPr>
            <p:ph type="title"/>
          </p:nvPr>
        </p:nvSpPr>
        <p:spPr>
          <a:xfrm>
            <a:off x="0" y="277813"/>
            <a:ext cx="9144000" cy="6302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n-US" altLang="en-US" sz="3600" b="1" dirty="0"/>
              <a:t>Schumpeter</a:t>
            </a:r>
            <a:endParaRPr lang="el-GR" altLang="en-US" sz="3600" b="1" dirty="0"/>
          </a:p>
        </p:txBody>
      </p:sp>
      <p:sp>
        <p:nvSpPr>
          <p:cNvPr id="17412" name="3 - Θέση υποσέλιδου">
            <a:extLst>
              <a:ext uri="{FF2B5EF4-FFF2-40B4-BE49-F238E27FC236}">
                <a16:creationId xmlns:a16="http://schemas.microsoft.com/office/drawing/2014/main" id="{43C9F7FE-ED6B-705D-03E1-F2D20818C7F0}"/>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9DC5C87E-8943-8F2D-18D2-DC1974B664F6}"/>
              </a:ext>
            </a:extLst>
          </p:cNvPr>
          <p:cNvSpPr>
            <a:spLocks noGrp="1" noChangeArrowheads="1"/>
          </p:cNvSpPr>
          <p:nvPr>
            <p:ph idx="1"/>
          </p:nvPr>
        </p:nvSpPr>
        <p:spPr/>
        <p:txBody>
          <a:bodyPr/>
          <a:lstStyle/>
          <a:p>
            <a:pPr eaLnBrk="1" hangingPunct="1">
              <a:buFontTx/>
              <a:buNone/>
            </a:pPr>
            <a:r>
              <a:rPr lang="el-GR" altLang="en-US" sz="2800" b="1"/>
              <a:t>Επιχειρηματίες</a:t>
            </a:r>
            <a:r>
              <a:rPr lang="el-GR" altLang="en-US" sz="2800" i="1"/>
              <a:t> </a:t>
            </a:r>
          </a:p>
          <a:p>
            <a:pPr eaLnBrk="1" hangingPunct="1"/>
            <a:r>
              <a:rPr lang="el-GR" altLang="en-US" sz="2800"/>
              <a:t> Είναι οι δημιουργοί της αλλαγής, επιφέρουν την αλλαγή (ο </a:t>
            </a:r>
            <a:r>
              <a:rPr lang="en-US" altLang="en-US" sz="2800"/>
              <a:t>Kirzner </a:t>
            </a:r>
            <a:r>
              <a:rPr lang="el-GR" altLang="en-US" sz="2800"/>
              <a:t>δεν εξηγεί από που προέρχεται η αλλαγή στην οικονομία, αλλά την θεωρεί δεδομένη).</a:t>
            </a:r>
          </a:p>
          <a:p>
            <a:pPr eaLnBrk="1" hangingPunct="1"/>
            <a:r>
              <a:rPr lang="el-GR" altLang="en-US" sz="2800"/>
              <a:t> Έχουν ένα </a:t>
            </a:r>
            <a:r>
              <a:rPr lang="el-GR" altLang="en-US" sz="2800" i="1"/>
              <a:t>«</a:t>
            </a:r>
            <a:r>
              <a:rPr lang="el-GR" altLang="en-US" sz="2800"/>
              <a:t>όραμα</a:t>
            </a:r>
            <a:r>
              <a:rPr lang="el-GR" altLang="en-US" sz="2800" i="1"/>
              <a:t>»</a:t>
            </a:r>
            <a:r>
              <a:rPr lang="en-US" altLang="en-US" sz="2800" i="1"/>
              <a:t>, </a:t>
            </a:r>
            <a:r>
              <a:rPr lang="el-GR" altLang="en-US" sz="2800"/>
              <a:t>την ανάγκη να αγωνιστούν για να αποδείξουν ποιοι είναι, τη χαρά της δημιουργίας και της διεκπεραίωσης. </a:t>
            </a:r>
          </a:p>
        </p:txBody>
      </p:sp>
      <p:sp>
        <p:nvSpPr>
          <p:cNvPr id="18435" name="Rectangle 2">
            <a:extLst>
              <a:ext uri="{FF2B5EF4-FFF2-40B4-BE49-F238E27FC236}">
                <a16:creationId xmlns:a16="http://schemas.microsoft.com/office/drawing/2014/main" id="{292BAC2C-FDEB-9B79-4521-D760A4107459}"/>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n-US" altLang="en-US" sz="3600" b="1" dirty="0"/>
              <a:t>Schumpeter</a:t>
            </a:r>
            <a:endParaRPr lang="el-GR" altLang="en-US" sz="3600" b="1" dirty="0"/>
          </a:p>
        </p:txBody>
      </p:sp>
      <p:sp>
        <p:nvSpPr>
          <p:cNvPr id="18436" name="3 - Θέση υποσέλιδου">
            <a:extLst>
              <a:ext uri="{FF2B5EF4-FFF2-40B4-BE49-F238E27FC236}">
                <a16:creationId xmlns:a16="http://schemas.microsoft.com/office/drawing/2014/main" id="{4491C0D7-93E9-7146-8BA2-572704CA5FE6}"/>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C5713B1D-62E6-59B8-9F1C-0CAB92914826}"/>
              </a:ext>
            </a:extLst>
          </p:cNvPr>
          <p:cNvSpPr>
            <a:spLocks noGrp="1" noChangeArrowheads="1"/>
          </p:cNvSpPr>
          <p:nvPr>
            <p:ph idx="1"/>
          </p:nvPr>
        </p:nvSpPr>
        <p:spPr/>
        <p:txBody>
          <a:bodyPr/>
          <a:lstStyle/>
          <a:p>
            <a:pPr eaLnBrk="1" hangingPunct="1">
              <a:buFontTx/>
              <a:buNone/>
            </a:pPr>
            <a:r>
              <a:rPr lang="el-GR" altLang="en-US" sz="2800" b="1"/>
              <a:t>Ο κύκλος της δημιουργικής καταστροφής</a:t>
            </a:r>
          </a:p>
          <a:p>
            <a:pPr eaLnBrk="1" hangingPunct="1">
              <a:buFontTx/>
              <a:buNone/>
            </a:pPr>
            <a:endParaRPr lang="el-GR" altLang="en-US" sz="2800" b="1"/>
          </a:p>
          <a:p>
            <a:pPr eaLnBrk="1" hangingPunct="1"/>
            <a:r>
              <a:rPr lang="el-GR" altLang="en-US" sz="2800"/>
              <a:t>Σε ένα σταθερό οικονομικό περιβάλλον, ο επιχειρηματίας υπολογίζει το κέρδος του νέου προϊόντος ή της νέας διαδικασίας.</a:t>
            </a:r>
          </a:p>
          <a:p>
            <a:pPr eaLnBrk="1" hangingPunct="1"/>
            <a:r>
              <a:rPr lang="el-GR" altLang="en-US" sz="2800"/>
              <a:t>Το ξεκίνημα του εγχειρήματος αποτελεί ένα σοκ.</a:t>
            </a:r>
          </a:p>
          <a:p>
            <a:pPr eaLnBrk="1" hangingPunct="1"/>
            <a:r>
              <a:rPr lang="el-GR" altLang="en-US" sz="2800"/>
              <a:t>Δημιουργεί νέες δυνατότητες που απειλούν τα υπάρχοντα προϊόντα.</a:t>
            </a:r>
          </a:p>
        </p:txBody>
      </p:sp>
      <p:sp>
        <p:nvSpPr>
          <p:cNvPr id="19459" name="Rectangle 2">
            <a:extLst>
              <a:ext uri="{FF2B5EF4-FFF2-40B4-BE49-F238E27FC236}">
                <a16:creationId xmlns:a16="http://schemas.microsoft.com/office/drawing/2014/main" id="{B7D0D8EC-A900-90B0-C4C5-4968FF37537B}"/>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n-US" altLang="en-US" sz="3600" b="1"/>
              <a:t>Schumpeter</a:t>
            </a:r>
            <a:endParaRPr lang="el-GR" altLang="en-US" sz="3600" b="1"/>
          </a:p>
        </p:txBody>
      </p:sp>
      <p:sp>
        <p:nvSpPr>
          <p:cNvPr id="19460" name="3 - Θέση υποσέλιδου">
            <a:extLst>
              <a:ext uri="{FF2B5EF4-FFF2-40B4-BE49-F238E27FC236}">
                <a16:creationId xmlns:a16="http://schemas.microsoft.com/office/drawing/2014/main" id="{EB9E7448-3FCD-E152-1F44-D8B43D326656}"/>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0A94B4B9-C16D-31E4-7CE4-124820940547}"/>
              </a:ext>
            </a:extLst>
          </p:cNvPr>
          <p:cNvSpPr>
            <a:spLocks noGrp="1" noChangeArrowheads="1"/>
          </p:cNvSpPr>
          <p:nvPr>
            <p:ph idx="1"/>
          </p:nvPr>
        </p:nvSpPr>
        <p:spPr/>
        <p:txBody>
          <a:bodyPr/>
          <a:lstStyle/>
          <a:p>
            <a:pPr eaLnBrk="1" hangingPunct="1"/>
            <a:r>
              <a:rPr lang="el-GR" altLang="en-US" sz="2800"/>
              <a:t> Αυτού του είδους η επιχειρηματικότητα καταστρέφει καθώς δημιουργεί και δημιουργεί καθώς καταστρέφει.</a:t>
            </a:r>
          </a:p>
          <a:p>
            <a:pPr eaLnBrk="1" hangingPunct="1"/>
            <a:r>
              <a:rPr lang="el-GR" altLang="en-US" sz="2800"/>
              <a:t> Η επιτυχία του νέου εγχειρήματος ενθαρρύνει τη μίμηση.</a:t>
            </a:r>
          </a:p>
          <a:p>
            <a:pPr eaLnBrk="1" hangingPunct="1"/>
            <a:r>
              <a:rPr lang="el-GR" altLang="en-US" sz="2800"/>
              <a:t> Ωθεί στην εισαγωγή, από άλλους επιχειρηματίες, μιας γκάμας συμπληρωματικών δραστηριοτήτων.</a:t>
            </a:r>
          </a:p>
        </p:txBody>
      </p:sp>
      <p:sp>
        <p:nvSpPr>
          <p:cNvPr id="20483" name="Rectangle 2">
            <a:extLst>
              <a:ext uri="{FF2B5EF4-FFF2-40B4-BE49-F238E27FC236}">
                <a16:creationId xmlns:a16="http://schemas.microsoft.com/office/drawing/2014/main" id="{72A5AC9C-60BC-4712-F1AC-43393F9C6DF0}"/>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n-US" altLang="en-US" sz="3600" b="1"/>
              <a:t>Schumpeter</a:t>
            </a:r>
            <a:endParaRPr lang="el-GR" altLang="en-US" sz="3600" b="1"/>
          </a:p>
        </p:txBody>
      </p:sp>
      <p:sp>
        <p:nvSpPr>
          <p:cNvPr id="20484" name="3 - Θέση υποσέλιδου">
            <a:extLst>
              <a:ext uri="{FF2B5EF4-FFF2-40B4-BE49-F238E27FC236}">
                <a16:creationId xmlns:a16="http://schemas.microsoft.com/office/drawing/2014/main" id="{4A0E2C21-68E2-940E-209C-3A861FB20C21}"/>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0EAC8730-4BDE-8AF2-82A0-B4FCD3C48341}"/>
              </a:ext>
            </a:extLst>
          </p:cNvPr>
          <p:cNvSpPr>
            <a:spLocks noGrp="1" noChangeArrowheads="1"/>
          </p:cNvSpPr>
          <p:nvPr>
            <p:ph idx="1"/>
          </p:nvPr>
        </p:nvSpPr>
        <p:spPr/>
        <p:txBody>
          <a:bodyPr/>
          <a:lstStyle/>
          <a:p>
            <a:pPr eaLnBrk="1" hangingPunct="1"/>
            <a:r>
              <a:rPr lang="el-GR" altLang="en-US" sz="2800"/>
              <a:t> Προκύπτει έτσι μια περίοδος άνθησης και αυξανόμενης ευημερίας. </a:t>
            </a:r>
          </a:p>
          <a:p>
            <a:pPr eaLnBrk="1" hangingPunct="1"/>
            <a:r>
              <a:rPr lang="el-GR" altLang="en-US" sz="2800"/>
              <a:t> Μια κρίση καθιστά αδύνατο το σχεδιασμό νέων επιχειρήσεων.</a:t>
            </a:r>
          </a:p>
          <a:p>
            <a:pPr eaLnBrk="1" hangingPunct="1"/>
            <a:r>
              <a:rPr lang="el-GR" altLang="en-US" sz="2800"/>
              <a:t> Η οικονομία βυθίζεται σε μια ύφεση μέχρι να καθιερωθεί μια νέα δομή που να ενσωματώνει τις προηγούμενες καινοτομίες.</a:t>
            </a:r>
          </a:p>
          <a:p>
            <a:pPr eaLnBrk="1" hangingPunct="1"/>
            <a:r>
              <a:rPr lang="el-GR" altLang="en-US" sz="2800"/>
              <a:t> Η οικονομία σταθεροποιείται και είναι έτοιμη για τη νέα γενιά επιχειρηματιών.</a:t>
            </a:r>
          </a:p>
        </p:txBody>
      </p:sp>
      <p:sp>
        <p:nvSpPr>
          <p:cNvPr id="21507" name="Rectangle 2">
            <a:extLst>
              <a:ext uri="{FF2B5EF4-FFF2-40B4-BE49-F238E27FC236}">
                <a16:creationId xmlns:a16="http://schemas.microsoft.com/office/drawing/2014/main" id="{E59974AB-1FB5-6EDE-DB1B-9430CCF32F43}"/>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n-US" altLang="en-US" sz="3600" b="1"/>
              <a:t>Schumpeter</a:t>
            </a:r>
            <a:endParaRPr lang="el-GR" altLang="en-US" sz="3600" b="1"/>
          </a:p>
        </p:txBody>
      </p:sp>
      <p:sp>
        <p:nvSpPr>
          <p:cNvPr id="21508" name="3 - Θέση υποσέλιδου">
            <a:extLst>
              <a:ext uri="{FF2B5EF4-FFF2-40B4-BE49-F238E27FC236}">
                <a16:creationId xmlns:a16="http://schemas.microsoft.com/office/drawing/2014/main" id="{C967C74F-F46B-E239-8121-E84506E496D0}"/>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BA697030-A88B-BF15-F5E4-2518978EDB7A}"/>
              </a:ext>
            </a:extLst>
          </p:cNvPr>
          <p:cNvSpPr>
            <a:spLocks noGrp="1" noChangeArrowheads="1"/>
          </p:cNvSpPr>
          <p:nvPr>
            <p:ph idx="1"/>
          </p:nvPr>
        </p:nvSpPr>
        <p:spPr/>
        <p:txBody>
          <a:bodyPr/>
          <a:lstStyle/>
          <a:p>
            <a:pPr eaLnBrk="1" hangingPunct="1">
              <a:buFontTx/>
              <a:buNone/>
            </a:pPr>
            <a:r>
              <a:rPr lang="el-GR" altLang="en-US" sz="2800" b="1"/>
              <a:t>Ο επιχειρηματίας</a:t>
            </a:r>
          </a:p>
          <a:p>
            <a:pPr eaLnBrk="1" hangingPunct="1"/>
            <a:r>
              <a:rPr lang="el-GR" altLang="en-US" sz="2800"/>
              <a:t> Είναι ένας ξεχωριστός άνθρωπος με ριζοσπαστικό τρόπο σκέψης.</a:t>
            </a:r>
          </a:p>
          <a:p>
            <a:pPr eaLnBrk="1" hangingPunct="1"/>
            <a:r>
              <a:rPr lang="el-GR" altLang="en-US" sz="2800"/>
              <a:t> Μπορεί να δυσκολευτεί να βρει υποστήριξη και χρηματοδότηση, καθώς οι υπόλοιποι δεν κατανοούν τον τρόπο σκέψης του.</a:t>
            </a:r>
          </a:p>
          <a:p>
            <a:pPr eaLnBrk="1" hangingPunct="1"/>
            <a:r>
              <a:rPr lang="el-GR" altLang="en-US" sz="2800"/>
              <a:t> Επιφέρει δημιουργική καταστροφή – το νέο πλαίσιο καθιστά το παλιό ακατάλληλο.</a:t>
            </a:r>
          </a:p>
        </p:txBody>
      </p:sp>
      <p:sp>
        <p:nvSpPr>
          <p:cNvPr id="22531" name="Rectangle 2">
            <a:extLst>
              <a:ext uri="{FF2B5EF4-FFF2-40B4-BE49-F238E27FC236}">
                <a16:creationId xmlns:a16="http://schemas.microsoft.com/office/drawing/2014/main" id="{FCC75E8A-6B77-FAFF-146C-41177F1C117B}"/>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Συνέπειες των απόψεων του </a:t>
            </a:r>
            <a:r>
              <a:rPr lang="en-US" altLang="en-US" sz="3600" b="1" dirty="0"/>
              <a:t>Schumpeter </a:t>
            </a:r>
            <a:endParaRPr lang="el-GR" altLang="en-US" sz="3600" b="1" dirty="0"/>
          </a:p>
        </p:txBody>
      </p:sp>
      <p:sp>
        <p:nvSpPr>
          <p:cNvPr id="22532" name="3 - Θέση υποσέλιδου">
            <a:extLst>
              <a:ext uri="{FF2B5EF4-FFF2-40B4-BE49-F238E27FC236}">
                <a16:creationId xmlns:a16="http://schemas.microsoft.com/office/drawing/2014/main" id="{1CA6E904-DE9D-4EE4-B7ED-8948752033AB}"/>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F25448A5-CBFF-4140-2F4C-8FF6A9328C35}"/>
              </a:ext>
            </a:extLst>
          </p:cNvPr>
          <p:cNvSpPr>
            <a:spLocks noGrp="1" noChangeArrowheads="1"/>
          </p:cNvSpPr>
          <p:nvPr>
            <p:ph idx="1"/>
          </p:nvPr>
        </p:nvSpPr>
        <p:spPr/>
        <p:txBody>
          <a:bodyPr/>
          <a:lstStyle/>
          <a:p>
            <a:pPr marL="0" indent="0" eaLnBrk="1" hangingPunct="1">
              <a:buFont typeface="Wingdings" panose="05000000000000000000" pitchFamily="2" charset="2"/>
              <a:buNone/>
            </a:pPr>
            <a:endParaRPr lang="el-GR" altLang="en-US" sz="3200"/>
          </a:p>
          <a:p>
            <a:pPr marL="0" indent="0" eaLnBrk="1" hangingPunct="1">
              <a:buFont typeface="Wingdings" panose="05000000000000000000" pitchFamily="2" charset="2"/>
              <a:buNone/>
            </a:pPr>
            <a:r>
              <a:rPr lang="el-GR" altLang="en-US" sz="3200" b="1"/>
              <a:t>2. Η προσέγγιση των ψυχολογικών γνωρισμάτων</a:t>
            </a:r>
          </a:p>
          <a:p>
            <a:pPr marL="0" indent="0" eaLnBrk="1" hangingPunct="1">
              <a:buFont typeface="Wingdings" panose="05000000000000000000" pitchFamily="2" charset="2"/>
              <a:buNone/>
            </a:pPr>
            <a:endParaRPr lang="el-GR" altLang="en-US" sz="3200"/>
          </a:p>
          <a:p>
            <a:pPr marL="0" indent="0" eaLnBrk="1" hangingPunct="1">
              <a:buFont typeface="Wingdings" panose="05000000000000000000" pitchFamily="2" charset="2"/>
              <a:buNone/>
            </a:pPr>
            <a:r>
              <a:rPr lang="el-GR" altLang="en-US" sz="3200"/>
              <a:t>Χαρακτηριστικά της προσωπικότητας του επιχειρηματία.</a:t>
            </a:r>
          </a:p>
        </p:txBody>
      </p:sp>
      <p:sp>
        <p:nvSpPr>
          <p:cNvPr id="23555" name="Rectangle 2">
            <a:extLst>
              <a:ext uri="{FF2B5EF4-FFF2-40B4-BE49-F238E27FC236}">
                <a16:creationId xmlns:a16="http://schemas.microsoft.com/office/drawing/2014/main" id="{1A238791-BE5A-1547-1DAE-35A471778975}"/>
              </a:ext>
            </a:extLst>
          </p:cNvPr>
          <p:cNvSpPr>
            <a:spLocks noGrp="1" noChangeArrowheads="1"/>
          </p:cNvSpPr>
          <p:nvPr>
            <p:ph type="title"/>
          </p:nvPr>
        </p:nvSpPr>
        <p:spPr>
          <a:xfrm>
            <a:off x="0" y="277813"/>
            <a:ext cx="9144000" cy="6302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Τρεις προσεγγίσεις της επιχειρηματικότητας</a:t>
            </a:r>
          </a:p>
        </p:txBody>
      </p:sp>
      <p:sp>
        <p:nvSpPr>
          <p:cNvPr id="23556" name="3 - Θέση υποσέλιδου">
            <a:extLst>
              <a:ext uri="{FF2B5EF4-FFF2-40B4-BE49-F238E27FC236}">
                <a16:creationId xmlns:a16="http://schemas.microsoft.com/office/drawing/2014/main" id="{E6A1A785-41C6-D725-2461-2BB748D343F3}"/>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4C859A99-CB38-A0AA-1F00-C26B090C263D}"/>
              </a:ext>
            </a:extLst>
          </p:cNvPr>
          <p:cNvSpPr>
            <a:spLocks noGrp="1" noChangeArrowheads="1"/>
          </p:cNvSpPr>
          <p:nvPr>
            <p:ph idx="1"/>
          </p:nvPr>
        </p:nvSpPr>
        <p:spPr/>
        <p:txBody>
          <a:bodyPr rtlCol="0">
            <a:normAutofit fontScale="92500" lnSpcReduction="10000"/>
          </a:bodyPr>
          <a:lstStyle/>
          <a:p>
            <a:pPr eaLnBrk="1" fontAlgn="auto" hangingPunct="1">
              <a:spcAft>
                <a:spcPts val="0"/>
              </a:spcAft>
              <a:buFontTx/>
              <a:buNone/>
              <a:defRPr/>
            </a:pPr>
            <a:r>
              <a:rPr lang="el-GR" altLang="en-US" sz="2800" b="1" dirty="0"/>
              <a:t>Υπάρχουν πολλοί ορισμοί:</a:t>
            </a:r>
          </a:p>
          <a:p>
            <a:pPr eaLnBrk="1" fontAlgn="auto" hangingPunct="1">
              <a:spcAft>
                <a:spcPts val="0"/>
              </a:spcAft>
              <a:buFontTx/>
              <a:buNone/>
              <a:defRPr/>
            </a:pPr>
            <a:r>
              <a:rPr lang="el-GR" altLang="en-US" sz="2600" i="1" dirty="0"/>
              <a:t>«Ένας επιχειρηματίας που ασχολείται με τις συνήθεις δραστηριότητες της ζωής». </a:t>
            </a:r>
            <a:r>
              <a:rPr lang="el-GR" altLang="en-US" sz="2600" dirty="0"/>
              <a:t>–</a:t>
            </a:r>
            <a:r>
              <a:rPr lang="en-US" altLang="en-US" sz="2600" dirty="0"/>
              <a:t>Marshall 1890</a:t>
            </a:r>
          </a:p>
          <a:p>
            <a:pPr eaLnBrk="1" fontAlgn="auto" hangingPunct="1">
              <a:spcAft>
                <a:spcPts val="0"/>
              </a:spcAft>
              <a:buFontTx/>
              <a:buNone/>
              <a:defRPr/>
            </a:pPr>
            <a:r>
              <a:rPr lang="el-GR" altLang="en-US" sz="2600" i="1" dirty="0"/>
              <a:t>«Η διάλυση της υπάρχουσας οικονομικής ισορροπίας με μια πράξη δημιουργικής καταστροφής ... και η δημιουργία κερδών από τη νέα κατάσταση». </a:t>
            </a:r>
            <a:r>
              <a:rPr lang="el-GR" altLang="en-US" sz="2600" dirty="0"/>
              <a:t>–</a:t>
            </a:r>
            <a:r>
              <a:rPr lang="en-US" altLang="en-US" sz="2600" dirty="0"/>
              <a:t>Schumpeter 1934</a:t>
            </a:r>
            <a:endParaRPr lang="el-GR" altLang="en-US" sz="2600" dirty="0"/>
          </a:p>
          <a:p>
            <a:pPr eaLnBrk="1" fontAlgn="auto" hangingPunct="1">
              <a:spcAft>
                <a:spcPts val="0"/>
              </a:spcAft>
              <a:buFontTx/>
              <a:buNone/>
              <a:defRPr/>
            </a:pPr>
            <a:r>
              <a:rPr lang="el-GR" altLang="en-US" sz="2600" i="1" dirty="0"/>
              <a:t>«... αυτός που αναλαμβάνει κινδύνους για τους οποίους δεν μπορεί να ασφαλιστεί ...».</a:t>
            </a:r>
            <a:r>
              <a:rPr lang="el-GR" altLang="en-US" sz="2600" dirty="0"/>
              <a:t> –</a:t>
            </a:r>
            <a:r>
              <a:rPr lang="en-US" altLang="en-US" sz="2600" dirty="0"/>
              <a:t>Say 1861</a:t>
            </a:r>
            <a:r>
              <a:rPr lang="el-GR" altLang="en-US" sz="2600" dirty="0"/>
              <a:t> </a:t>
            </a:r>
            <a:endParaRPr lang="en-US" altLang="en-US" sz="2600" dirty="0"/>
          </a:p>
          <a:p>
            <a:pPr eaLnBrk="1" fontAlgn="auto" hangingPunct="1">
              <a:spcAft>
                <a:spcPts val="0"/>
              </a:spcAft>
              <a:buFontTx/>
              <a:buNone/>
              <a:defRPr/>
            </a:pPr>
            <a:r>
              <a:rPr lang="el-GR" altLang="en-US" sz="2600" i="1" dirty="0"/>
              <a:t>«Επιχειρηματικότητα είναι, εξ ορισμού, η δημιουργία νέων οργανισμών». </a:t>
            </a:r>
            <a:r>
              <a:rPr lang="el-GR" altLang="en-US" sz="2600" dirty="0"/>
              <a:t>–</a:t>
            </a:r>
            <a:r>
              <a:rPr lang="en-US" altLang="en-US" sz="2600" dirty="0"/>
              <a:t>Vesper</a:t>
            </a:r>
          </a:p>
          <a:p>
            <a:pPr eaLnBrk="1" fontAlgn="auto" hangingPunct="1">
              <a:spcAft>
                <a:spcPts val="0"/>
              </a:spcAft>
              <a:buFontTx/>
              <a:buNone/>
              <a:defRPr/>
            </a:pPr>
            <a:r>
              <a:rPr lang="el-GR" altLang="en-US" sz="2600" i="1" dirty="0"/>
              <a:t>«Η αναζήτηση της ευκαιρίας, ανεξάρτητα από τους πόρους που κάποιος έχει υπό τον έλεγχό του την παρούσα στιγμή». </a:t>
            </a:r>
            <a:r>
              <a:rPr lang="el-GR" altLang="en-US" sz="2600" dirty="0"/>
              <a:t>–</a:t>
            </a:r>
            <a:r>
              <a:rPr lang="en-US" altLang="en-US" sz="2600" dirty="0"/>
              <a:t>Timmons</a:t>
            </a:r>
          </a:p>
          <a:p>
            <a:pPr eaLnBrk="1" fontAlgn="auto" hangingPunct="1">
              <a:spcAft>
                <a:spcPts val="0"/>
              </a:spcAft>
              <a:buFontTx/>
              <a:buNone/>
              <a:defRPr/>
            </a:pPr>
            <a:r>
              <a:rPr lang="el-GR" altLang="en-US" sz="2600" i="1" dirty="0"/>
              <a:t>«Η δημιουργία μιας νέας επιχείρησης, η διοίκηση μιας μικρής επιχείρησης ή ο στρατηγικός αναπροσανατολισμός μιας υπάρχουσας επιχείρησης ... που οδηγεί σε σημαντική ανάπτυξη της εταιρείας και σε δημιουργία πλούτου».</a:t>
            </a:r>
            <a:r>
              <a:rPr lang="el-GR" altLang="en-US" sz="2600" dirty="0"/>
              <a:t> –</a:t>
            </a:r>
            <a:r>
              <a:rPr lang="en-US" altLang="en-US" sz="2600" dirty="0"/>
              <a:t>Chrisman</a:t>
            </a:r>
          </a:p>
          <a:p>
            <a:pPr eaLnBrk="1" fontAlgn="auto" hangingPunct="1">
              <a:spcAft>
                <a:spcPts val="0"/>
              </a:spcAft>
              <a:buFontTx/>
              <a:buNone/>
              <a:defRPr/>
            </a:pPr>
            <a:endParaRPr lang="en-US" altLang="en-US" sz="2400" dirty="0"/>
          </a:p>
          <a:p>
            <a:pPr eaLnBrk="1" fontAlgn="auto" hangingPunct="1">
              <a:spcAft>
                <a:spcPts val="0"/>
              </a:spcAft>
              <a:buFontTx/>
              <a:buNone/>
              <a:defRPr/>
            </a:pPr>
            <a:endParaRPr lang="el-GR" altLang="en-US" sz="2800" dirty="0"/>
          </a:p>
        </p:txBody>
      </p:sp>
      <p:sp>
        <p:nvSpPr>
          <p:cNvPr id="9218" name="Rectangle 2">
            <a:extLst>
              <a:ext uri="{FF2B5EF4-FFF2-40B4-BE49-F238E27FC236}">
                <a16:creationId xmlns:a16="http://schemas.microsoft.com/office/drawing/2014/main" id="{C319DD02-8D33-4BD1-760A-FA7B0E48B502}"/>
              </a:ext>
            </a:extLst>
          </p:cNvPr>
          <p:cNvSpPr>
            <a:spLocks noGrp="1" noChangeArrowheads="1"/>
          </p:cNvSpPr>
          <p:nvPr>
            <p:ph type="title"/>
          </p:nvPr>
        </p:nvSpPr>
        <p:spPr>
          <a:xfrm>
            <a:off x="0" y="304800"/>
            <a:ext cx="9144000" cy="603250"/>
          </a:xfrm>
        </p:spPr>
        <p:txBody>
          <a:bodyPr rtlCol="0">
            <a:normAutofit fontScale="90000"/>
          </a:bodyPr>
          <a:lstStyle/>
          <a:p>
            <a:pPr eaLnBrk="1" fontAlgn="auto" hangingPunct="1">
              <a:spcAft>
                <a:spcPts val="0"/>
              </a:spcAft>
              <a:defRPr/>
            </a:pPr>
            <a:r>
              <a:rPr lang="el-GR" altLang="en-US" sz="4000" b="1" dirty="0"/>
              <a:t>Τι είναι η Επιχειρηματικότητα;</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6C1A9C9D-A41F-F3EB-2676-BAE69500CBFB}"/>
              </a:ext>
            </a:extLst>
          </p:cNvPr>
          <p:cNvSpPr>
            <a:spLocks noGrp="1" noChangeArrowheads="1"/>
          </p:cNvSpPr>
          <p:nvPr>
            <p:ph idx="1"/>
          </p:nvPr>
        </p:nvSpPr>
        <p:spPr/>
        <p:txBody>
          <a:bodyPr/>
          <a:lstStyle/>
          <a:p>
            <a:pPr eaLnBrk="1" hangingPunct="1"/>
            <a:r>
              <a:rPr lang="el-GR" altLang="en-US" sz="2800" dirty="0"/>
              <a:t>Προσδιορίζει </a:t>
            </a:r>
            <a:r>
              <a:rPr lang="el-GR" altLang="en-US" sz="2800" b="1" dirty="0"/>
              <a:t>χαρακτηριστικά</a:t>
            </a:r>
            <a:r>
              <a:rPr lang="el-GR" altLang="en-US" sz="2800" dirty="0"/>
              <a:t> και </a:t>
            </a:r>
            <a:r>
              <a:rPr lang="el-GR" altLang="en-US" sz="2800" b="1" dirty="0"/>
              <a:t>γνωρίσματα</a:t>
            </a:r>
            <a:r>
              <a:rPr lang="el-GR" altLang="en-US" sz="2800" dirty="0"/>
              <a:t> της </a:t>
            </a:r>
            <a:r>
              <a:rPr lang="el-GR" altLang="en-US" sz="2800" b="1" dirty="0"/>
              <a:t>προσωπικότητας</a:t>
            </a:r>
            <a:r>
              <a:rPr lang="el-GR" altLang="en-US" sz="2800" dirty="0"/>
              <a:t>.</a:t>
            </a:r>
          </a:p>
          <a:p>
            <a:pPr eaLnBrk="1" hangingPunct="1"/>
            <a:r>
              <a:rPr lang="el-GR" altLang="en-US" sz="2800" dirty="0"/>
              <a:t>Οι επιχειρηματίες διαθέτουν </a:t>
            </a:r>
            <a:r>
              <a:rPr lang="el-GR" altLang="en-US" sz="2800" b="1" dirty="0"/>
              <a:t>έμφυτες ικανότητες </a:t>
            </a:r>
            <a:r>
              <a:rPr lang="el-GR" altLang="en-US" sz="2800" dirty="0"/>
              <a:t>που τους </a:t>
            </a:r>
            <a:r>
              <a:rPr lang="el-GR" altLang="en-US" sz="2800" b="1" dirty="0"/>
              <a:t>διακρίνουν</a:t>
            </a:r>
            <a:r>
              <a:rPr lang="el-GR" altLang="en-US" sz="2800" dirty="0"/>
              <a:t> από τα υπόλοιπα άτομα.</a:t>
            </a:r>
          </a:p>
          <a:p>
            <a:pPr eaLnBrk="1" hangingPunct="1"/>
            <a:r>
              <a:rPr lang="el-GR" altLang="en-US" sz="2800" dirty="0"/>
              <a:t>Θεωρεί ότι η </a:t>
            </a:r>
            <a:r>
              <a:rPr lang="el-GR" altLang="en-US" sz="2800" b="1" dirty="0"/>
              <a:t>προσφορά</a:t>
            </a:r>
            <a:r>
              <a:rPr lang="el-GR" altLang="en-US" sz="2800" dirty="0"/>
              <a:t> δυνητικών επιχειρηματιών είναι </a:t>
            </a:r>
            <a:r>
              <a:rPr lang="el-GR" altLang="en-US" sz="2800" b="1" dirty="0"/>
              <a:t>περιορισμένη</a:t>
            </a:r>
            <a:r>
              <a:rPr lang="el-GR" altLang="en-US" sz="2800" dirty="0"/>
              <a:t>, άρα άμεσες παρεμβάσεις που στοχεύουν στην ενθάρρυνση της επιχειρηματικότητας δεν μπορούν να έχουν μεγάλη επίδραση. </a:t>
            </a:r>
          </a:p>
        </p:txBody>
      </p:sp>
      <p:sp>
        <p:nvSpPr>
          <p:cNvPr id="35842" name="Rectangle 2">
            <a:extLst>
              <a:ext uri="{FF2B5EF4-FFF2-40B4-BE49-F238E27FC236}">
                <a16:creationId xmlns:a16="http://schemas.microsoft.com/office/drawing/2014/main" id="{E278C1FD-90AA-5D47-05CC-CC35A092023B}"/>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Η προσέγγιση των ψυχολογικών γνωρισμάτων</a:t>
            </a:r>
          </a:p>
        </p:txBody>
      </p:sp>
      <p:sp>
        <p:nvSpPr>
          <p:cNvPr id="24580" name="3 - Θέση υποσέλιδου">
            <a:extLst>
              <a:ext uri="{FF2B5EF4-FFF2-40B4-BE49-F238E27FC236}">
                <a16:creationId xmlns:a16="http://schemas.microsoft.com/office/drawing/2014/main" id="{6FB44A37-AFCD-9C21-12C1-9CE1698179FE}"/>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C8AF2DE1-8CFE-5FEA-681E-2B374D0E815E}"/>
              </a:ext>
            </a:extLst>
          </p:cNvPr>
          <p:cNvSpPr>
            <a:spLocks noGrp="1" noChangeArrowheads="1"/>
          </p:cNvSpPr>
          <p:nvPr>
            <p:ph idx="1"/>
          </p:nvPr>
        </p:nvSpPr>
        <p:spPr/>
        <p:txBody>
          <a:bodyPr/>
          <a:lstStyle/>
          <a:p>
            <a:pPr eaLnBrk="1" hangingPunct="1"/>
            <a:r>
              <a:rPr lang="el-GR" altLang="en-US" sz="2800" dirty="0"/>
              <a:t>Η ιδέα μιας περιορισμένης προσφοράς δυνητικών επιχειρηματιών έχει υποβληθεί σε </a:t>
            </a:r>
            <a:r>
              <a:rPr lang="el-GR" altLang="en-US" sz="2800" b="1" dirty="0"/>
              <a:t>κριτική</a:t>
            </a:r>
            <a:r>
              <a:rPr lang="el-GR" altLang="en-US" sz="2800" dirty="0"/>
              <a:t>.</a:t>
            </a:r>
          </a:p>
          <a:p>
            <a:pPr eaLnBrk="1" hangingPunct="1"/>
            <a:r>
              <a:rPr lang="el-GR" altLang="en-US" sz="2800" dirty="0"/>
              <a:t>Πολλές από τις ιδιαίτερες ικανότητες και δεξιότητες που αποδίδονται στους επιχειρηματίες θα μπορούσαν να αποδοθούν και στους </a:t>
            </a:r>
            <a:r>
              <a:rPr lang="el-GR" altLang="en-US" sz="2800" b="1" dirty="0"/>
              <a:t>επιτυχημένους μάνατζερ</a:t>
            </a:r>
            <a:r>
              <a:rPr lang="el-GR" altLang="en-US" sz="2800" dirty="0"/>
              <a:t>.</a:t>
            </a:r>
          </a:p>
        </p:txBody>
      </p:sp>
      <p:sp>
        <p:nvSpPr>
          <p:cNvPr id="36866" name="Rectangle 2">
            <a:extLst>
              <a:ext uri="{FF2B5EF4-FFF2-40B4-BE49-F238E27FC236}">
                <a16:creationId xmlns:a16="http://schemas.microsoft.com/office/drawing/2014/main" id="{5B81AFCB-33D5-E0A5-5EFF-64A8457D999C}"/>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Η προσέγγιση των ψυχολογικών γνωρισμάτων</a:t>
            </a:r>
          </a:p>
        </p:txBody>
      </p:sp>
      <p:sp>
        <p:nvSpPr>
          <p:cNvPr id="25604" name="3 - Θέση υποσέλιδου">
            <a:extLst>
              <a:ext uri="{FF2B5EF4-FFF2-40B4-BE49-F238E27FC236}">
                <a16:creationId xmlns:a16="http://schemas.microsoft.com/office/drawing/2014/main" id="{55BEAF2E-5E16-914A-762F-39FCEC2B83E6}"/>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243EF346-040A-FB8C-DB79-D4AE45EA2D09}"/>
              </a:ext>
            </a:extLst>
          </p:cNvPr>
          <p:cNvSpPr>
            <a:spLocks noGrp="1" noChangeArrowheads="1"/>
          </p:cNvSpPr>
          <p:nvPr>
            <p:ph idx="1"/>
          </p:nvPr>
        </p:nvSpPr>
        <p:spPr/>
        <p:txBody>
          <a:bodyPr/>
          <a:lstStyle/>
          <a:p>
            <a:pPr eaLnBrk="1" hangingPunct="1">
              <a:buFontTx/>
              <a:buNone/>
            </a:pPr>
            <a:r>
              <a:rPr lang="el-GR" altLang="en-US" sz="2800" b="1"/>
              <a:t>Ιδεατός τύπος</a:t>
            </a:r>
          </a:p>
          <a:p>
            <a:pPr eaLnBrk="1" hangingPunct="1"/>
            <a:r>
              <a:rPr lang="el-GR" altLang="en-US" sz="2800"/>
              <a:t>Ανάγκη για επιτεύγματα </a:t>
            </a:r>
            <a:r>
              <a:rPr lang="el-GR" altLang="en-US" sz="2400"/>
              <a:t>–</a:t>
            </a:r>
            <a:r>
              <a:rPr lang="en-US" altLang="en-US" sz="2400"/>
              <a:t>McClelland</a:t>
            </a:r>
          </a:p>
          <a:p>
            <a:pPr eaLnBrk="1" hangingPunct="1"/>
            <a:r>
              <a:rPr lang="el-GR" altLang="en-US" sz="2800"/>
              <a:t>Αυτοπεποίθηση και υψηλός βαθμός εσωτερικού ελέγχου </a:t>
            </a:r>
            <a:r>
              <a:rPr lang="el-GR" altLang="en-US" sz="2400"/>
              <a:t>–</a:t>
            </a:r>
            <a:r>
              <a:rPr lang="en-US" altLang="en-US" sz="2400"/>
              <a:t>Brockhaus</a:t>
            </a:r>
            <a:r>
              <a:rPr lang="en-US" altLang="en-US" sz="2800"/>
              <a:t> </a:t>
            </a:r>
          </a:p>
          <a:p>
            <a:pPr eaLnBrk="1" hangingPunct="1"/>
            <a:r>
              <a:rPr lang="el-GR" altLang="en-US" sz="2800"/>
              <a:t>Ανάληψη υπολογίσιμων κινδύνων </a:t>
            </a:r>
            <a:r>
              <a:rPr lang="el-GR" altLang="en-US" sz="2400"/>
              <a:t>–</a:t>
            </a:r>
            <a:r>
              <a:rPr lang="en-US" altLang="en-US" sz="2400"/>
              <a:t>Meredith</a:t>
            </a:r>
          </a:p>
          <a:p>
            <a:pPr eaLnBrk="1" hangingPunct="1"/>
            <a:r>
              <a:rPr lang="el-GR" altLang="en-US" sz="2800"/>
              <a:t>Ανάγκη αυτονομίας </a:t>
            </a:r>
            <a:r>
              <a:rPr lang="el-GR" altLang="en-US" sz="2400"/>
              <a:t>–</a:t>
            </a:r>
            <a:r>
              <a:rPr lang="en-US" altLang="en-US" sz="2400"/>
              <a:t>Walker</a:t>
            </a:r>
          </a:p>
          <a:p>
            <a:pPr eaLnBrk="1" hangingPunct="1"/>
            <a:r>
              <a:rPr lang="el-GR" altLang="en-US" sz="2800"/>
              <a:t>Ανοχή στην ασάφεια </a:t>
            </a:r>
            <a:r>
              <a:rPr lang="el-GR" altLang="en-US" sz="2400"/>
              <a:t>–</a:t>
            </a:r>
            <a:r>
              <a:rPr lang="en-US" altLang="en-US" sz="2400"/>
              <a:t>Schere</a:t>
            </a:r>
            <a:r>
              <a:rPr lang="en-US" altLang="en-US" sz="2800"/>
              <a:t> </a:t>
            </a:r>
            <a:endParaRPr lang="el-GR" altLang="en-US" sz="2800"/>
          </a:p>
          <a:p>
            <a:pPr eaLnBrk="1" hangingPunct="1"/>
            <a:r>
              <a:rPr lang="el-GR" altLang="en-US" sz="2800"/>
              <a:t>Δημιουργικός και καινοτόμος – McMullan και Long</a:t>
            </a:r>
          </a:p>
          <a:p>
            <a:pPr eaLnBrk="1" hangingPunct="1"/>
            <a:r>
              <a:rPr lang="el-GR" altLang="en-US" sz="2800"/>
              <a:t>Οι επιχειρηματίες ως αποκλίνουσες προσωπικότητες –Kets de Vries </a:t>
            </a:r>
          </a:p>
          <a:p>
            <a:pPr eaLnBrk="1" hangingPunct="1"/>
            <a:endParaRPr lang="el-GR" altLang="en-US" sz="2800"/>
          </a:p>
        </p:txBody>
      </p:sp>
      <p:sp>
        <p:nvSpPr>
          <p:cNvPr id="31746" name="Rectangle 2">
            <a:extLst>
              <a:ext uri="{FF2B5EF4-FFF2-40B4-BE49-F238E27FC236}">
                <a16:creationId xmlns:a16="http://schemas.microsoft.com/office/drawing/2014/main" id="{7836210E-D82C-5800-387A-996AFA979F7E}"/>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Η προσέγγιση των ψυχολογικών γνωρισμάτων</a:t>
            </a:r>
          </a:p>
        </p:txBody>
      </p:sp>
      <p:sp>
        <p:nvSpPr>
          <p:cNvPr id="26628" name="3 - Θέση υποσέλιδου">
            <a:extLst>
              <a:ext uri="{FF2B5EF4-FFF2-40B4-BE49-F238E27FC236}">
                <a16:creationId xmlns:a16="http://schemas.microsoft.com/office/drawing/2014/main" id="{266EB3B1-0C68-934F-36ED-E14733BAF220}"/>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834959B3-5308-C771-4E5B-F35C5C87AF6C}"/>
              </a:ext>
            </a:extLst>
          </p:cNvPr>
          <p:cNvSpPr>
            <a:spLocks noGrp="1" noChangeArrowheads="1"/>
          </p:cNvSpPr>
          <p:nvPr>
            <p:ph idx="1"/>
          </p:nvPr>
        </p:nvSpPr>
        <p:spPr/>
        <p:txBody>
          <a:bodyPr/>
          <a:lstStyle/>
          <a:p>
            <a:pPr eaLnBrk="1" hangingPunct="1"/>
            <a:r>
              <a:rPr lang="el-GR" altLang="en-US" sz="2800" b="1"/>
              <a:t>Βαθμός εσωτερικού ελέγχου </a:t>
            </a:r>
            <a:r>
              <a:rPr lang="el-GR" altLang="en-US" sz="2800"/>
              <a:t>– Άτομα που πιστεύουν ότι έχουν τον έλεγχο της μοίρας τους.</a:t>
            </a:r>
          </a:p>
          <a:p>
            <a:pPr eaLnBrk="1" hangingPunct="1"/>
            <a:r>
              <a:rPr lang="el-GR" altLang="en-US" sz="2800" b="1"/>
              <a:t>Βαθμός εξωτερικού ελέγχου </a:t>
            </a:r>
            <a:r>
              <a:rPr lang="el-GR" altLang="en-US" sz="2800"/>
              <a:t>– Άτομα που πιστεύουν ότι οι ζωές τους κυριαρχούνται από τυχαία γεγονότα που βρίσκονται έξω από τον έλεγχό τους, π.χ. ότι η «μοίρα» καθορίζει το πεπρωμένο τους.</a:t>
            </a:r>
          </a:p>
        </p:txBody>
      </p:sp>
      <p:sp>
        <p:nvSpPr>
          <p:cNvPr id="27651" name="Rectangle 2">
            <a:extLst>
              <a:ext uri="{FF2B5EF4-FFF2-40B4-BE49-F238E27FC236}">
                <a16:creationId xmlns:a16="http://schemas.microsoft.com/office/drawing/2014/main" id="{EBE09594-8F09-B194-4844-0A0CCECC5F01}"/>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Διάκριση με τον βαθμό ελέγχου</a:t>
            </a:r>
          </a:p>
        </p:txBody>
      </p:sp>
      <p:sp>
        <p:nvSpPr>
          <p:cNvPr id="27652" name="3 - Θέση υποσέλιδου">
            <a:extLst>
              <a:ext uri="{FF2B5EF4-FFF2-40B4-BE49-F238E27FC236}">
                <a16:creationId xmlns:a16="http://schemas.microsoft.com/office/drawing/2014/main" id="{CFE9F311-7C87-F097-2E67-AF5CFBF20BEC}"/>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a:extLst>
              <a:ext uri="{FF2B5EF4-FFF2-40B4-BE49-F238E27FC236}">
                <a16:creationId xmlns:a16="http://schemas.microsoft.com/office/drawing/2014/main" id="{D993CE7A-3BE1-A48C-A51F-1D9F7DFA476D}"/>
              </a:ext>
            </a:extLst>
          </p:cNvPr>
          <p:cNvSpPr>
            <a:spLocks noGrp="1" noChangeArrowheads="1"/>
          </p:cNvSpPr>
          <p:nvPr>
            <p:ph idx="1"/>
          </p:nvPr>
        </p:nvSpPr>
        <p:spPr>
          <a:xfrm>
            <a:off x="131763" y="938213"/>
            <a:ext cx="8761412" cy="5418137"/>
          </a:xfrm>
        </p:spPr>
        <p:txBody>
          <a:bodyPr/>
          <a:lstStyle/>
          <a:p>
            <a:pPr eaLnBrk="1" hangingPunct="1"/>
            <a:r>
              <a:rPr lang="el-GR" altLang="el-GR" sz="2400"/>
              <a:t>Οι επιτυχημένοι επιχειρηματίες έχουν </a:t>
            </a:r>
            <a:r>
              <a:rPr lang="el-GR" altLang="el-GR" sz="2400" b="1"/>
              <a:t>υψηλότερο βαθμό εσωτερικού ελέγχου </a:t>
            </a:r>
            <a:r>
              <a:rPr lang="el-GR" altLang="el-GR" sz="2400"/>
              <a:t>από τους μη επιτυχημένους (</a:t>
            </a:r>
            <a:r>
              <a:rPr lang="en-US" altLang="el-GR" sz="2400"/>
              <a:t>Brockhaus</a:t>
            </a:r>
            <a:r>
              <a:rPr lang="el-GR" altLang="el-GR" sz="2400"/>
              <a:t>).</a:t>
            </a:r>
          </a:p>
          <a:p>
            <a:pPr eaLnBrk="1" hangingPunct="1"/>
            <a:r>
              <a:rPr lang="el-GR" altLang="el-GR" sz="2400"/>
              <a:t>Οι επιτυχημένοι επιχειρηματίες πιστεύουν ότι μπορούν και πρέπει να έχουν τον έλεγχο της μοίρας τους.</a:t>
            </a:r>
          </a:p>
          <a:p>
            <a:pPr eaLnBrk="1" hangingPunct="1"/>
            <a:r>
              <a:rPr lang="el-GR" altLang="el-GR" sz="2400"/>
              <a:t>Επιχειρηματίες με υψηλό βαθμό εσωτερικού ελέγχου συνήθως αναλαμβάνουν μετριοπαθείς και υπολογίσιμους κινδύνους (</a:t>
            </a:r>
            <a:r>
              <a:rPr lang="en-US" altLang="el-GR" sz="2400"/>
              <a:t>Julian et al.)</a:t>
            </a:r>
            <a:r>
              <a:rPr lang="el-GR" altLang="el-GR" sz="2400"/>
              <a:t>.</a:t>
            </a:r>
          </a:p>
          <a:p>
            <a:pPr eaLnBrk="1" hangingPunct="1"/>
            <a:endParaRPr lang="el-GR" altLang="el-GR" sz="2400"/>
          </a:p>
          <a:p>
            <a:pPr eaLnBrk="1" hangingPunct="1"/>
            <a:r>
              <a:rPr lang="el-GR" altLang="el-GR" sz="2400"/>
              <a:t>Όσοι έχουν </a:t>
            </a:r>
            <a:r>
              <a:rPr lang="el-GR" altLang="el-GR" sz="2400" b="1"/>
              <a:t>υψηλό βαθμό εξωτερικού ελέγχου </a:t>
            </a:r>
            <a:r>
              <a:rPr lang="el-GR" altLang="el-GR" sz="2400"/>
              <a:t>τείνουν να αναλαμβάνουν χαμηλούς ή υψηλούς κινδύνους.</a:t>
            </a:r>
          </a:p>
          <a:p>
            <a:pPr eaLnBrk="1" hangingPunct="1"/>
            <a:endParaRPr lang="el-GR" altLang="el-GR" sz="2400"/>
          </a:p>
          <a:p>
            <a:pPr eaLnBrk="1" hangingPunct="1"/>
            <a:endParaRPr lang="el-GR" altLang="el-GR" sz="2400"/>
          </a:p>
        </p:txBody>
      </p:sp>
      <p:sp>
        <p:nvSpPr>
          <p:cNvPr id="34818" name="Rectangle 2">
            <a:extLst>
              <a:ext uri="{FF2B5EF4-FFF2-40B4-BE49-F238E27FC236}">
                <a16:creationId xmlns:a16="http://schemas.microsoft.com/office/drawing/2014/main" id="{E1D26265-7C07-C80F-3A1C-991825FB3E8E}"/>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Βαθμός εσωτερικού ελέγχου και επιχειρηματίες</a:t>
            </a:r>
          </a:p>
        </p:txBody>
      </p:sp>
      <p:sp>
        <p:nvSpPr>
          <p:cNvPr id="28676" name="3 - Θέση υποσέλιδου">
            <a:extLst>
              <a:ext uri="{FF2B5EF4-FFF2-40B4-BE49-F238E27FC236}">
                <a16:creationId xmlns:a16="http://schemas.microsoft.com/office/drawing/2014/main" id="{26149FDB-20A9-B931-A74C-91B7CE13E930}"/>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047B83DF-5E52-D5E5-9C43-63C82651622A}"/>
              </a:ext>
            </a:extLst>
          </p:cNvPr>
          <p:cNvSpPr>
            <a:spLocks noGrp="1" noChangeArrowheads="1"/>
          </p:cNvSpPr>
          <p:nvPr>
            <p:ph idx="1"/>
          </p:nvPr>
        </p:nvSpPr>
        <p:spPr/>
        <p:txBody>
          <a:bodyPr/>
          <a:lstStyle/>
          <a:p>
            <a:pPr eaLnBrk="1" hangingPunct="1">
              <a:buFontTx/>
              <a:buNone/>
            </a:pPr>
            <a:r>
              <a:rPr lang="el-GR" altLang="en-US" sz="2800" b="1" dirty="0"/>
              <a:t>Τα γνωρίσματα μπορεί να είναι επίκτητα ή έμφυτα (</a:t>
            </a:r>
            <a:r>
              <a:rPr lang="en-US" altLang="en-US" sz="2800" b="1" dirty="0"/>
              <a:t>Timmons</a:t>
            </a:r>
            <a:r>
              <a:rPr lang="el-GR" altLang="en-US" sz="2800" b="1" dirty="0"/>
              <a:t>)</a:t>
            </a:r>
            <a:r>
              <a:rPr lang="en-US" altLang="en-US" sz="2800" b="1" dirty="0"/>
              <a:t>:</a:t>
            </a:r>
            <a:endParaRPr lang="el-GR" altLang="en-US" sz="2800" b="1" dirty="0"/>
          </a:p>
          <a:p>
            <a:pPr eaLnBrk="1" hangingPunct="1"/>
            <a:r>
              <a:rPr lang="el-GR" altLang="en-US" sz="2800" b="1" dirty="0">
                <a:solidFill>
                  <a:srgbClr val="0070C0"/>
                </a:solidFill>
              </a:rPr>
              <a:t>Επίκτητα</a:t>
            </a:r>
            <a:r>
              <a:rPr lang="en-US" altLang="en-US" sz="2800" dirty="0"/>
              <a:t>: </a:t>
            </a:r>
            <a:r>
              <a:rPr lang="el-GR" altLang="en-US" sz="2800" dirty="0"/>
              <a:t>ανάγκη για επιτεύγματα, βαθμός εσωτερικού ελέγχου, ανάληψη ευθυνών.</a:t>
            </a:r>
          </a:p>
          <a:p>
            <a:pPr eaLnBrk="1" hangingPunct="1"/>
            <a:r>
              <a:rPr lang="el-GR" altLang="en-US" sz="2800" b="1" dirty="0">
                <a:solidFill>
                  <a:srgbClr val="0070C0"/>
                </a:solidFill>
              </a:rPr>
              <a:t>Έμφυτα</a:t>
            </a:r>
            <a:r>
              <a:rPr lang="en-US" altLang="en-US" sz="2800" dirty="0"/>
              <a:t>: </a:t>
            </a:r>
            <a:r>
              <a:rPr lang="el-GR" altLang="en-US" sz="2800" dirty="0"/>
              <a:t>έντονη ενεργητικότητα, συναισθηματική σταθερότητα, αντιληπτική ικανότητα, όραμα, ικανότητα να εμπνέει.</a:t>
            </a:r>
          </a:p>
        </p:txBody>
      </p:sp>
      <p:sp>
        <p:nvSpPr>
          <p:cNvPr id="37890" name="Rectangle 2">
            <a:extLst>
              <a:ext uri="{FF2B5EF4-FFF2-40B4-BE49-F238E27FC236}">
                <a16:creationId xmlns:a16="http://schemas.microsoft.com/office/drawing/2014/main" id="{6B347A72-AC93-57E0-2685-7DEEF1DBD8E7}"/>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Προσδιορίζοντας </a:t>
            </a:r>
            <a:r>
              <a:rPr lang="el-GR" altLang="en-US" sz="3600" b="1" dirty="0" err="1"/>
              <a:t>συνομαδώσεις</a:t>
            </a:r>
            <a:r>
              <a:rPr lang="el-GR" altLang="en-US" sz="3600" b="1" dirty="0"/>
              <a:t> των γνωρισμάτων</a:t>
            </a:r>
          </a:p>
        </p:txBody>
      </p:sp>
      <p:sp>
        <p:nvSpPr>
          <p:cNvPr id="29700" name="3 - Θέση υποσέλιδου">
            <a:extLst>
              <a:ext uri="{FF2B5EF4-FFF2-40B4-BE49-F238E27FC236}">
                <a16:creationId xmlns:a16="http://schemas.microsoft.com/office/drawing/2014/main" id="{095589C1-2C39-1A39-FA7D-98759B4141DD}"/>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C00E488F-A459-5883-D03A-EBC339258DD8}"/>
              </a:ext>
            </a:extLst>
          </p:cNvPr>
          <p:cNvSpPr>
            <a:spLocks noGrp="1" noChangeArrowheads="1"/>
          </p:cNvSpPr>
          <p:nvPr>
            <p:ph idx="1"/>
          </p:nvPr>
        </p:nvSpPr>
        <p:spPr/>
        <p:txBody>
          <a:bodyPr/>
          <a:lstStyle/>
          <a:p>
            <a:pPr eaLnBrk="1" hangingPunct="1">
              <a:buFontTx/>
              <a:buNone/>
            </a:pPr>
            <a:endParaRPr lang="el-GR" altLang="el-GR" sz="2800" i="1"/>
          </a:p>
          <a:p>
            <a:pPr eaLnBrk="1" hangingPunct="1">
              <a:buFontTx/>
              <a:buNone/>
            </a:pPr>
            <a:r>
              <a:rPr lang="el-GR" altLang="el-GR" sz="2800" b="1"/>
              <a:t>Κριτικές των </a:t>
            </a:r>
            <a:r>
              <a:rPr lang="en-US" altLang="el-GR" sz="2800" b="1"/>
              <a:t>Chell </a:t>
            </a:r>
            <a:r>
              <a:rPr lang="el-GR" altLang="el-GR" sz="2800" b="1"/>
              <a:t>και </a:t>
            </a:r>
            <a:r>
              <a:rPr lang="en-US" altLang="el-GR" sz="2800" b="1"/>
              <a:t>Delmar:</a:t>
            </a:r>
            <a:endParaRPr lang="el-GR" altLang="el-GR" sz="2800" b="1"/>
          </a:p>
          <a:p>
            <a:pPr eaLnBrk="1" hangingPunct="1"/>
            <a:r>
              <a:rPr lang="el-GR" altLang="el-GR" sz="2800"/>
              <a:t>Δεν είναι ορθό να αναζητάμε ένα κοινό σημαντικό γνώρισμα.</a:t>
            </a:r>
          </a:p>
          <a:p>
            <a:pPr eaLnBrk="1" hangingPunct="1"/>
            <a:r>
              <a:rPr lang="el-GR" altLang="el-GR" sz="2800"/>
              <a:t>Αγνοούνται παράγοντες του περιβάλλοντος</a:t>
            </a:r>
            <a:r>
              <a:rPr lang="el-GR" altLang="el-GR"/>
              <a:t>.</a:t>
            </a:r>
          </a:p>
          <a:p>
            <a:pPr eaLnBrk="1" hangingPunct="1"/>
            <a:r>
              <a:rPr lang="el-GR" altLang="el-GR" sz="2800"/>
              <a:t>Η προσέγγιση βασίζεται στη στατική ανάλυση (η επιχειρηματικότητα είναι μια δυναμική διαδικασία).</a:t>
            </a:r>
          </a:p>
          <a:p>
            <a:pPr eaLnBrk="1" hangingPunct="1"/>
            <a:r>
              <a:rPr lang="el-GR" altLang="el-GR" sz="2800"/>
              <a:t>Αγνοείται ο ρόλος της μάθησης, της προετοιμασίας και της διορατικότητας.</a:t>
            </a:r>
          </a:p>
          <a:p>
            <a:pPr eaLnBrk="1" hangingPunct="1">
              <a:buFontTx/>
              <a:buNone/>
            </a:pPr>
            <a:endParaRPr lang="el-GR" altLang="el-GR" i="1"/>
          </a:p>
        </p:txBody>
      </p:sp>
      <p:sp>
        <p:nvSpPr>
          <p:cNvPr id="38914" name="Rectangle 2">
            <a:extLst>
              <a:ext uri="{FF2B5EF4-FFF2-40B4-BE49-F238E27FC236}">
                <a16:creationId xmlns:a16="http://schemas.microsoft.com/office/drawing/2014/main" id="{0506C155-BD21-51F5-2E8C-422553431101}"/>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Κριτικές της προσέγγισης των ψυχολογικών γνωρισμάτων</a:t>
            </a:r>
          </a:p>
        </p:txBody>
      </p:sp>
      <p:sp>
        <p:nvSpPr>
          <p:cNvPr id="30724" name="3 - Θέση υποσέλιδου">
            <a:extLst>
              <a:ext uri="{FF2B5EF4-FFF2-40B4-BE49-F238E27FC236}">
                <a16:creationId xmlns:a16="http://schemas.microsoft.com/office/drawing/2014/main" id="{5B827A8A-6ED0-E641-12A6-683C3902B177}"/>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FF00F5D7-CB28-F747-D672-6D3F4EF1995F}"/>
              </a:ext>
            </a:extLst>
          </p:cNvPr>
          <p:cNvSpPr>
            <a:spLocks noGrp="1" noChangeArrowheads="1"/>
          </p:cNvSpPr>
          <p:nvPr>
            <p:ph idx="1"/>
          </p:nvPr>
        </p:nvSpPr>
        <p:spPr/>
        <p:txBody>
          <a:bodyPr/>
          <a:lstStyle/>
          <a:p>
            <a:pPr marL="0" indent="0" eaLnBrk="1" hangingPunct="1">
              <a:buFont typeface="Wingdings" panose="05000000000000000000" pitchFamily="2" charset="2"/>
              <a:buNone/>
            </a:pPr>
            <a:r>
              <a:rPr lang="el-GR" altLang="en-US" sz="2800" b="1"/>
              <a:t>3. Προσεγγίσεις συμπεριφοράς και κοινωνικών χαρακτηριστικών</a:t>
            </a:r>
          </a:p>
          <a:p>
            <a:pPr marL="0" indent="0" eaLnBrk="1" hangingPunct="1">
              <a:buFont typeface="Wingdings" panose="05000000000000000000" pitchFamily="2" charset="2"/>
              <a:buNone/>
            </a:pPr>
            <a:endParaRPr lang="el-GR" altLang="en-US" sz="2800"/>
          </a:p>
          <a:p>
            <a:pPr marL="0" indent="0" eaLnBrk="1" hangingPunct="1">
              <a:buFont typeface="Wingdings" panose="05000000000000000000" pitchFamily="2" charset="2"/>
              <a:buNone/>
            </a:pPr>
            <a:r>
              <a:rPr lang="el-GR" altLang="en-US" sz="2800"/>
              <a:t>Επίδραση του κοινωνικού περιβάλλοντος.</a:t>
            </a:r>
          </a:p>
        </p:txBody>
      </p:sp>
      <p:sp>
        <p:nvSpPr>
          <p:cNvPr id="39938" name="Rectangle 2">
            <a:extLst>
              <a:ext uri="{FF2B5EF4-FFF2-40B4-BE49-F238E27FC236}">
                <a16:creationId xmlns:a16="http://schemas.microsoft.com/office/drawing/2014/main" id="{0E6F00DE-B475-4646-387C-2B287A2CF914}"/>
              </a:ext>
            </a:extLst>
          </p:cNvPr>
          <p:cNvSpPr>
            <a:spLocks noGrp="1" noChangeArrowheads="1"/>
          </p:cNvSpPr>
          <p:nvPr>
            <p:ph type="title"/>
          </p:nvPr>
        </p:nvSpPr>
        <p:spPr>
          <a:xfrm>
            <a:off x="0" y="277813"/>
            <a:ext cx="9144000" cy="4143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Τρεις προσεγγίσεις της επιχειρηματικότητας</a:t>
            </a:r>
          </a:p>
        </p:txBody>
      </p:sp>
      <p:sp>
        <p:nvSpPr>
          <p:cNvPr id="31748" name="3 - Θέση υποσέλιδου">
            <a:extLst>
              <a:ext uri="{FF2B5EF4-FFF2-40B4-BE49-F238E27FC236}">
                <a16:creationId xmlns:a16="http://schemas.microsoft.com/office/drawing/2014/main" id="{13F3DD31-F8A8-44C6-466E-E1BDBDCAE7D3}"/>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0492538B-4E89-331F-EA2F-8B8A5E822B54}"/>
              </a:ext>
            </a:extLst>
          </p:cNvPr>
          <p:cNvSpPr>
            <a:spLocks noGrp="1" noChangeArrowheads="1"/>
          </p:cNvSpPr>
          <p:nvPr>
            <p:ph idx="1"/>
          </p:nvPr>
        </p:nvSpPr>
        <p:spPr>
          <a:xfrm>
            <a:off x="107950" y="1268413"/>
            <a:ext cx="8856663" cy="4824412"/>
          </a:xfrm>
        </p:spPr>
        <p:txBody>
          <a:bodyPr/>
          <a:lstStyle/>
          <a:p>
            <a:pPr eaLnBrk="1" hangingPunct="1"/>
            <a:r>
              <a:rPr lang="el-GR" altLang="en-US" sz="2800" dirty="0"/>
              <a:t>Μελετούν τα </a:t>
            </a:r>
            <a:r>
              <a:rPr lang="el-GR" altLang="en-US" sz="2800" b="1" dirty="0"/>
              <a:t>κοινωνικά χαρακτηριστικά </a:t>
            </a:r>
            <a:r>
              <a:rPr lang="el-GR" altLang="en-US" sz="2800" dirty="0"/>
              <a:t>των επιχειρηματιών.</a:t>
            </a:r>
          </a:p>
          <a:p>
            <a:pPr eaLnBrk="1" hangingPunct="1"/>
            <a:r>
              <a:rPr lang="el-GR" altLang="en-US" sz="2800" dirty="0"/>
              <a:t>Θεωρίες </a:t>
            </a:r>
            <a:r>
              <a:rPr lang="el-GR" altLang="en-US" sz="2800" b="1" dirty="0"/>
              <a:t>κοινωνικού αντικομφορμισμού</a:t>
            </a:r>
            <a:r>
              <a:rPr lang="el-GR" altLang="en-US" sz="2800" dirty="0"/>
              <a:t>, άτομα που μετατοπίζονται ή εκτοπίζονται </a:t>
            </a:r>
            <a:r>
              <a:rPr lang="el-GR" altLang="en-US" sz="2400" dirty="0"/>
              <a:t>–</a:t>
            </a:r>
            <a:r>
              <a:rPr lang="en-US" altLang="en-US" sz="2400" dirty="0" err="1"/>
              <a:t>Shapero</a:t>
            </a:r>
            <a:r>
              <a:rPr lang="en-US" altLang="en-US" sz="2400" dirty="0"/>
              <a:t>. </a:t>
            </a:r>
            <a:endParaRPr lang="el-GR" altLang="en-US" sz="2400" dirty="0"/>
          </a:p>
          <a:p>
            <a:pPr eaLnBrk="1" hangingPunct="1"/>
            <a:r>
              <a:rPr lang="el-GR" altLang="en-US" sz="2800" b="1" dirty="0"/>
              <a:t>Οικογενειακό</a:t>
            </a:r>
            <a:r>
              <a:rPr lang="el-GR" altLang="en-US" sz="2800" dirty="0"/>
              <a:t> υπόβαθρο </a:t>
            </a:r>
            <a:r>
              <a:rPr lang="el-GR" altLang="en-US" sz="2400" dirty="0"/>
              <a:t>–</a:t>
            </a:r>
            <a:r>
              <a:rPr lang="en-US" altLang="en-US" sz="2400" dirty="0"/>
              <a:t>Mancuso.</a:t>
            </a:r>
          </a:p>
          <a:p>
            <a:pPr eaLnBrk="1" hangingPunct="1"/>
            <a:r>
              <a:rPr lang="el-GR" altLang="en-US" sz="2800" b="1" dirty="0"/>
              <a:t>Εκπαιδευτικό</a:t>
            </a:r>
            <a:r>
              <a:rPr lang="el-GR" altLang="en-US" sz="2800" dirty="0"/>
              <a:t> υπόβαθρο </a:t>
            </a:r>
            <a:r>
              <a:rPr lang="el-GR" altLang="en-US" sz="2400" dirty="0"/>
              <a:t>–</a:t>
            </a:r>
            <a:r>
              <a:rPr lang="en-US" altLang="en-US" sz="2400" dirty="0"/>
              <a:t>Curran.</a:t>
            </a:r>
            <a:r>
              <a:rPr lang="en-US" altLang="en-US" sz="2800" dirty="0"/>
              <a:t> </a:t>
            </a:r>
            <a:r>
              <a:rPr lang="el-GR" altLang="en-US" sz="2800" dirty="0"/>
              <a:t> </a:t>
            </a:r>
          </a:p>
          <a:p>
            <a:pPr eaLnBrk="1" hangingPunct="1"/>
            <a:r>
              <a:rPr lang="el-GR" altLang="en-US" sz="2800" b="1" dirty="0"/>
              <a:t>Φύλο</a:t>
            </a:r>
            <a:r>
              <a:rPr lang="el-GR" altLang="en-US" sz="2800" dirty="0"/>
              <a:t>, γυναικεία επιχειρηματικότητα –</a:t>
            </a:r>
            <a:r>
              <a:rPr lang="el-GR" altLang="en-US" sz="2800" dirty="0" err="1"/>
              <a:t>Rosa</a:t>
            </a:r>
            <a:r>
              <a:rPr lang="el-GR" altLang="en-US" sz="2800" dirty="0"/>
              <a:t> </a:t>
            </a:r>
            <a:r>
              <a:rPr lang="el-GR" altLang="en-US" sz="2800" dirty="0" err="1"/>
              <a:t>et</a:t>
            </a:r>
            <a:r>
              <a:rPr lang="el-GR" altLang="en-US" sz="2800" dirty="0"/>
              <a:t> </a:t>
            </a:r>
            <a:r>
              <a:rPr lang="el-GR" altLang="en-US" sz="2800" dirty="0" err="1"/>
              <a:t>al</a:t>
            </a:r>
            <a:r>
              <a:rPr lang="el-GR" altLang="en-US" sz="2800" dirty="0"/>
              <a:t>., </a:t>
            </a:r>
            <a:r>
              <a:rPr lang="el-GR" altLang="en-US" sz="2800" dirty="0" err="1"/>
              <a:t>Shaw</a:t>
            </a:r>
            <a:r>
              <a:rPr lang="el-GR" altLang="en-US" sz="2800" dirty="0"/>
              <a:t> </a:t>
            </a:r>
            <a:r>
              <a:rPr lang="el-GR" altLang="en-US" sz="2800" dirty="0" err="1"/>
              <a:t>et</a:t>
            </a:r>
            <a:r>
              <a:rPr lang="el-GR" altLang="en-US" sz="2800" dirty="0"/>
              <a:t> </a:t>
            </a:r>
            <a:r>
              <a:rPr lang="el-GR" altLang="en-US" sz="2800" dirty="0" err="1"/>
              <a:t>al</a:t>
            </a:r>
            <a:r>
              <a:rPr lang="el-GR" altLang="en-US" sz="2800" dirty="0"/>
              <a:t>.</a:t>
            </a:r>
          </a:p>
          <a:p>
            <a:pPr eaLnBrk="1" hangingPunct="1"/>
            <a:r>
              <a:rPr lang="el-GR" altLang="en-US" sz="2800" dirty="0"/>
              <a:t>Επιχειρηματικότητα </a:t>
            </a:r>
            <a:r>
              <a:rPr lang="el-GR" altLang="en-US" sz="2800" b="1" dirty="0" err="1"/>
              <a:t>εθνοτικών</a:t>
            </a:r>
            <a:r>
              <a:rPr lang="el-GR" altLang="en-US" sz="2800" dirty="0"/>
              <a:t> </a:t>
            </a:r>
            <a:r>
              <a:rPr lang="el-GR" altLang="en-US" sz="2800" b="1" dirty="0"/>
              <a:t>μειονοτήτων</a:t>
            </a:r>
            <a:r>
              <a:rPr lang="el-GR" altLang="en-US" sz="2800" dirty="0"/>
              <a:t> –</a:t>
            </a:r>
            <a:r>
              <a:rPr lang="el-GR" altLang="en-US" sz="2800" dirty="0" err="1"/>
              <a:t>Jones</a:t>
            </a:r>
            <a:r>
              <a:rPr lang="el-GR" altLang="en-US" sz="2800" dirty="0"/>
              <a:t> &amp; </a:t>
            </a:r>
            <a:r>
              <a:rPr lang="el-GR" altLang="en-US" sz="2800" dirty="0" err="1"/>
              <a:t>McEvoy</a:t>
            </a:r>
            <a:r>
              <a:rPr lang="el-GR" altLang="en-US" sz="2800" dirty="0"/>
              <a:t>, </a:t>
            </a:r>
            <a:r>
              <a:rPr lang="el-GR" altLang="en-US" sz="2800" dirty="0" err="1"/>
              <a:t>Ram</a:t>
            </a:r>
            <a:r>
              <a:rPr lang="el-GR" altLang="en-US" sz="2800" dirty="0"/>
              <a:t> &amp; </a:t>
            </a:r>
            <a:r>
              <a:rPr lang="el-GR" altLang="en-US" sz="2800" dirty="0" err="1"/>
              <a:t>Deakins</a:t>
            </a:r>
            <a:r>
              <a:rPr lang="el-GR" altLang="en-US" sz="2800" dirty="0"/>
              <a:t>.</a:t>
            </a:r>
          </a:p>
          <a:p>
            <a:pPr eaLnBrk="1" hangingPunct="1"/>
            <a:endParaRPr lang="el-GR" altLang="en-US" sz="2800" dirty="0"/>
          </a:p>
        </p:txBody>
      </p:sp>
      <p:sp>
        <p:nvSpPr>
          <p:cNvPr id="40962" name="Rectangle 2">
            <a:extLst>
              <a:ext uri="{FF2B5EF4-FFF2-40B4-BE49-F238E27FC236}">
                <a16:creationId xmlns:a16="http://schemas.microsoft.com/office/drawing/2014/main" id="{4184DA47-9707-8A28-1490-99BE2407F44A}"/>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Προσεγγίσεις συμπεριφοράς και κοινωνικών χαρακτηριστικών</a:t>
            </a:r>
          </a:p>
        </p:txBody>
      </p:sp>
      <p:sp>
        <p:nvSpPr>
          <p:cNvPr id="32772" name="3 - Θέση υποσέλιδου">
            <a:extLst>
              <a:ext uri="{FF2B5EF4-FFF2-40B4-BE49-F238E27FC236}">
                <a16:creationId xmlns:a16="http://schemas.microsoft.com/office/drawing/2014/main" id="{DAAB2B49-5210-4E8B-BC3B-ADC09BA42D6E}"/>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6330049D-EFDB-4AEF-7EE3-68E6952D1992}"/>
              </a:ext>
            </a:extLst>
          </p:cNvPr>
          <p:cNvSpPr>
            <a:spLocks noGrp="1" noChangeArrowheads="1"/>
          </p:cNvSpPr>
          <p:nvPr>
            <p:ph idx="1"/>
          </p:nvPr>
        </p:nvSpPr>
        <p:spPr/>
        <p:txBody>
          <a:bodyPr/>
          <a:lstStyle/>
          <a:p>
            <a:pPr eaLnBrk="1" hangingPunct="1"/>
            <a:r>
              <a:rPr lang="el-GR" altLang="en-US" sz="2800"/>
              <a:t>Αυτοί οι οποίοι αντιλαμβάνονται μια </a:t>
            </a:r>
            <a:r>
              <a:rPr lang="el-GR" altLang="en-US" sz="2800" b="1"/>
              <a:t>αναντιστοιχία</a:t>
            </a:r>
            <a:r>
              <a:rPr lang="el-GR" altLang="en-US" sz="2800"/>
              <a:t> ανάμεσα στα </a:t>
            </a:r>
            <a:r>
              <a:rPr lang="el-GR" altLang="en-US" sz="2800" b="1"/>
              <a:t>προσωπικά</a:t>
            </a:r>
            <a:r>
              <a:rPr lang="el-GR" altLang="en-US" sz="2800"/>
              <a:t> τους </a:t>
            </a:r>
            <a:r>
              <a:rPr lang="el-GR" altLang="en-US" sz="2800" b="1"/>
              <a:t>χαρακτηριστικά</a:t>
            </a:r>
            <a:r>
              <a:rPr lang="el-GR" altLang="en-US" sz="2800"/>
              <a:t> και στην </a:t>
            </a:r>
            <a:r>
              <a:rPr lang="el-GR" altLang="en-US" sz="2800" b="1"/>
              <a:t>απασχόλησή</a:t>
            </a:r>
            <a:r>
              <a:rPr lang="el-GR" altLang="en-US" sz="2800"/>
              <a:t> τους, θα έχουν ένα ισχυρό κίνητρο να αλλάξουν ή να αναδιαρθρώσουν τις συνθήκες της απασχόλησής τους.</a:t>
            </a:r>
          </a:p>
          <a:p>
            <a:pPr eaLnBrk="1" hangingPunct="1"/>
            <a:r>
              <a:rPr lang="el-GR" altLang="en-US" sz="2800"/>
              <a:t>Η </a:t>
            </a:r>
            <a:r>
              <a:rPr lang="el-GR" altLang="en-US" sz="2800" b="1"/>
              <a:t>αυτοαπασχόληση</a:t>
            </a:r>
            <a:r>
              <a:rPr lang="el-GR" altLang="en-US" sz="2800"/>
              <a:t> ίσως να οδηγήσει σε μία καλύτερη αντιστοιχία, π.χ. για άτομα τα οποία δυσκολεύονται να λειτουργήσουν στα πλαίσια ενός μεγάλου οργανισμού.</a:t>
            </a:r>
          </a:p>
        </p:txBody>
      </p:sp>
      <p:sp>
        <p:nvSpPr>
          <p:cNvPr id="43010" name="Rectangle 2">
            <a:extLst>
              <a:ext uri="{FF2B5EF4-FFF2-40B4-BE49-F238E27FC236}">
                <a16:creationId xmlns:a16="http://schemas.microsoft.com/office/drawing/2014/main" id="{4598F561-05C7-FA1F-9769-67A8BB675B8C}"/>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l-GR" altLang="en-US" sz="3600" b="1" dirty="0"/>
              <a:t>Το υπόδειγμα του κοινωνικού αντικομφορμισμού</a:t>
            </a:r>
          </a:p>
        </p:txBody>
      </p:sp>
      <p:sp>
        <p:nvSpPr>
          <p:cNvPr id="33796" name="3 - Θέση υποσέλιδου">
            <a:extLst>
              <a:ext uri="{FF2B5EF4-FFF2-40B4-BE49-F238E27FC236}">
                <a16:creationId xmlns:a16="http://schemas.microsoft.com/office/drawing/2014/main" id="{87FA9E4E-FA6B-98E1-751C-5D9B52D3A18E}"/>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97D18BA8-853F-D6A2-C041-B432FE49632A}"/>
              </a:ext>
            </a:extLst>
          </p:cNvPr>
          <p:cNvSpPr>
            <a:spLocks noGrp="1" noChangeArrowheads="1"/>
          </p:cNvSpPr>
          <p:nvPr>
            <p:ph idx="1"/>
          </p:nvPr>
        </p:nvSpPr>
        <p:spPr/>
        <p:txBody>
          <a:bodyPr/>
          <a:lstStyle/>
          <a:p>
            <a:pPr eaLnBrk="1" hangingPunct="1">
              <a:buFontTx/>
              <a:buNone/>
            </a:pPr>
            <a:r>
              <a:rPr lang="el-GR" altLang="en-US" sz="2400" b="1"/>
              <a:t>Πιο σύγχρονα:</a:t>
            </a:r>
          </a:p>
          <a:p>
            <a:pPr eaLnBrk="1" hangingPunct="1">
              <a:buFontTx/>
              <a:buNone/>
            </a:pPr>
            <a:r>
              <a:rPr lang="el-GR" altLang="en-US" sz="2400" i="1"/>
              <a:t>«Η επιχειρηματικότητα, αν την ορίσουμε αυστηρά, αναφέρεται στη δημιουργία μιας νέας οικονομικής οντότητας επικεντρωμένης σ’ ένα καινούριο προϊόν ή υπηρεσία ή, τουλάχιστον, σ’ ένα που να διαφέρει σημαντικά από προϊόντα ή υπηρεσίες που προσφέρονται κάπου αλλού στην αγορά» </a:t>
            </a:r>
          </a:p>
          <a:p>
            <a:pPr eaLnBrk="1" hangingPunct="1">
              <a:buFontTx/>
              <a:buNone/>
            </a:pPr>
            <a:r>
              <a:rPr lang="en-US" altLang="en-US" sz="2800"/>
              <a:t>Curran &amp; Stanworth</a:t>
            </a:r>
            <a:r>
              <a:rPr lang="en-US" altLang="en-US" sz="2400"/>
              <a:t> </a:t>
            </a:r>
            <a:endParaRPr lang="el-GR" altLang="en-US" sz="2400"/>
          </a:p>
          <a:p>
            <a:pPr eaLnBrk="1" hangingPunct="1">
              <a:buFontTx/>
              <a:buNone/>
            </a:pPr>
            <a:endParaRPr lang="el-GR" altLang="en-US" sz="2400"/>
          </a:p>
        </p:txBody>
      </p:sp>
      <p:sp>
        <p:nvSpPr>
          <p:cNvPr id="7171" name="Rectangle 2">
            <a:extLst>
              <a:ext uri="{FF2B5EF4-FFF2-40B4-BE49-F238E27FC236}">
                <a16:creationId xmlns:a16="http://schemas.microsoft.com/office/drawing/2014/main" id="{D4B5B096-DC88-8870-81AE-B16160851D11}"/>
              </a:ext>
            </a:extLst>
          </p:cNvPr>
          <p:cNvSpPr>
            <a:spLocks noGrp="1" noChangeArrowheads="1"/>
          </p:cNvSpPr>
          <p:nvPr>
            <p:ph type="title"/>
          </p:nvPr>
        </p:nvSpPr>
        <p:spPr>
          <a:xfrm>
            <a:off x="0" y="304800"/>
            <a:ext cx="9144000" cy="67627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4000" b="1" dirty="0"/>
              <a:t>Τι είναι η Επιχειρηματικότητα;</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6E8366AD-536D-7535-D78C-FEBD2CFE14B4}"/>
              </a:ext>
            </a:extLst>
          </p:cNvPr>
          <p:cNvSpPr>
            <a:spLocks noGrp="1" noChangeArrowheads="1"/>
          </p:cNvSpPr>
          <p:nvPr>
            <p:ph idx="1"/>
          </p:nvPr>
        </p:nvSpPr>
        <p:spPr/>
        <p:txBody>
          <a:bodyPr/>
          <a:lstStyle/>
          <a:p>
            <a:pPr eaLnBrk="1" hangingPunct="1">
              <a:buFontTx/>
              <a:buNone/>
            </a:pPr>
            <a:r>
              <a:rPr lang="el-GR" altLang="en-US" sz="2800" b="1"/>
              <a:t>Παραδείγματα</a:t>
            </a:r>
          </a:p>
          <a:p>
            <a:pPr eaLnBrk="1" hangingPunct="1"/>
            <a:r>
              <a:rPr lang="el-GR" altLang="en-US" sz="2800"/>
              <a:t>Πολιτικοί και θρησκευτικοί πρόσφυγες, π.χ. οι αιτούντες άσυλο.</a:t>
            </a:r>
          </a:p>
          <a:p>
            <a:pPr eaLnBrk="1" hangingPunct="1"/>
            <a:r>
              <a:rPr lang="el-GR" altLang="en-US" sz="2800"/>
              <a:t>Εθνοτικές μειονότητες μεταναστών.</a:t>
            </a:r>
          </a:p>
          <a:p>
            <a:pPr eaLnBrk="1" hangingPunct="1"/>
            <a:r>
              <a:rPr lang="el-GR" altLang="en-US" sz="2800"/>
              <a:t>Πλεονάζον εργατικό δυναμικό.</a:t>
            </a:r>
          </a:p>
          <a:p>
            <a:pPr eaLnBrk="1" hangingPunct="1"/>
            <a:r>
              <a:rPr lang="el-GR" altLang="en-US" sz="2800"/>
              <a:t>Οικιακές μετατοπίσεις</a:t>
            </a:r>
            <a:r>
              <a:rPr lang="en-US" altLang="en-US" sz="2800"/>
              <a:t>: </a:t>
            </a:r>
            <a:r>
              <a:rPr lang="el-GR" altLang="en-US" sz="2800"/>
              <a:t>γυναίκες που αφήνουν την εργασία τους για να κάνουν οικογένεια. </a:t>
            </a:r>
          </a:p>
        </p:txBody>
      </p:sp>
      <p:sp>
        <p:nvSpPr>
          <p:cNvPr id="44034" name="Rectangle 2">
            <a:extLst>
              <a:ext uri="{FF2B5EF4-FFF2-40B4-BE49-F238E27FC236}">
                <a16:creationId xmlns:a16="http://schemas.microsoft.com/office/drawing/2014/main" id="{28925199-5656-DE73-B384-03174292AB2C}"/>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Το υπόδειγμα του κοινωνικού αντικομφορμισμού</a:t>
            </a:r>
          </a:p>
        </p:txBody>
      </p:sp>
      <p:sp>
        <p:nvSpPr>
          <p:cNvPr id="34820" name="3 - Θέση υποσέλιδου">
            <a:extLst>
              <a:ext uri="{FF2B5EF4-FFF2-40B4-BE49-F238E27FC236}">
                <a16:creationId xmlns:a16="http://schemas.microsoft.com/office/drawing/2014/main" id="{6F210DED-A11C-BF50-D7D4-F11C2515D45C}"/>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C708EA50-5F5A-5508-FDE1-BDAFC984F5BC}"/>
              </a:ext>
            </a:extLst>
          </p:cNvPr>
          <p:cNvSpPr>
            <a:spLocks noGrp="1" noChangeArrowheads="1"/>
          </p:cNvSpPr>
          <p:nvPr>
            <p:ph idx="1"/>
          </p:nvPr>
        </p:nvSpPr>
        <p:spPr/>
        <p:txBody>
          <a:bodyPr/>
          <a:lstStyle/>
          <a:p>
            <a:pPr eaLnBrk="1" hangingPunct="1"/>
            <a:endParaRPr lang="el-GR" altLang="en-US" sz="2800"/>
          </a:p>
          <a:p>
            <a:pPr eaLnBrk="1" hangingPunct="1"/>
            <a:r>
              <a:rPr lang="el-GR" altLang="en-US" sz="2800"/>
              <a:t>Οι φυγόκεντρες δυνάμεις δεν είναι από μόνες τους αρκετές για να ωθήσουν κάποιον να ξεκινήσει μια επιχείρηση.</a:t>
            </a:r>
          </a:p>
          <a:p>
            <a:pPr eaLnBrk="1" hangingPunct="1"/>
            <a:r>
              <a:rPr lang="el-GR" altLang="en-US" sz="2800"/>
              <a:t>Η θεωρία δεν μπορεί να εξηγήσει γιατί τα ποσοστά συμμετοχής στην επιχειρηματικότητα διαφέρουν μεταξύ περιοχών, φύλων και εθνοτικών μειονοτήτων, γιατί π.χ. οι Ασιάτες έχουν υψηλότερα ποσοστά από άτομα που κατάγονται από την Καραϊβική ή γιατί υπάρχουν σχετικά λίγες επιτυχημένες γυναίκες επιχειρηματίες.</a:t>
            </a:r>
          </a:p>
        </p:txBody>
      </p:sp>
      <p:sp>
        <p:nvSpPr>
          <p:cNvPr id="45058" name="Rectangle 2">
            <a:extLst>
              <a:ext uri="{FF2B5EF4-FFF2-40B4-BE49-F238E27FC236}">
                <a16:creationId xmlns:a16="http://schemas.microsoft.com/office/drawing/2014/main" id="{3AD67120-739D-AA2D-D196-55FE7E5FE6F0}"/>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Περιορισμοί του υποδείγματος του κοινωνικού αντικομφορμισμού</a:t>
            </a:r>
          </a:p>
        </p:txBody>
      </p:sp>
      <p:sp>
        <p:nvSpPr>
          <p:cNvPr id="35844" name="3 - Θέση υποσέλιδου">
            <a:extLst>
              <a:ext uri="{FF2B5EF4-FFF2-40B4-BE49-F238E27FC236}">
                <a16:creationId xmlns:a16="http://schemas.microsoft.com/office/drawing/2014/main" id="{3A51B9FB-EF25-F171-4745-54C21ABC5B0F}"/>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a:extLst>
              <a:ext uri="{FF2B5EF4-FFF2-40B4-BE49-F238E27FC236}">
                <a16:creationId xmlns:a16="http://schemas.microsoft.com/office/drawing/2014/main" id="{2BFE805F-3FFD-56D3-0986-B0EDFFB4CB04}"/>
              </a:ext>
            </a:extLst>
          </p:cNvPr>
          <p:cNvSpPr>
            <a:spLocks noGrp="1" noChangeArrowheads="1"/>
          </p:cNvSpPr>
          <p:nvPr>
            <p:ph idx="1"/>
          </p:nvPr>
        </p:nvSpPr>
        <p:spPr/>
        <p:txBody>
          <a:bodyPr/>
          <a:lstStyle/>
          <a:p>
            <a:pPr eaLnBrk="1" hangingPunct="1"/>
            <a:endParaRPr lang="el-GR" altLang="en-US" sz="2800"/>
          </a:p>
          <a:p>
            <a:pPr eaLnBrk="1" hangingPunct="1"/>
            <a:r>
              <a:rPr lang="el-GR" altLang="en-US" sz="2800"/>
              <a:t>Χαρακτηριστικά του πληθυσμού – είναι κάποια άτομα πιο επιχειρηματικά</a:t>
            </a:r>
            <a:r>
              <a:rPr lang="el-GR" altLang="en-US" sz="2800">
                <a:sym typeface="Symbol" panose="05050102010706020507" pitchFamily="18" charset="2"/>
              </a:rPr>
              <a:t>; π.χ. το υψηλό ποσοστό εκκινήσεων και επιτυχημένων επιχειρήσεων στην νοτιοανατολική Αγγλία.</a:t>
            </a:r>
          </a:p>
          <a:p>
            <a:pPr eaLnBrk="1" hangingPunct="1"/>
            <a:r>
              <a:rPr lang="el-GR" altLang="en-US" sz="2800">
                <a:sym typeface="Symbol" panose="05050102010706020507" pitchFamily="18" charset="2"/>
              </a:rPr>
              <a:t>Το περιβάλλον και οι υποδομές είναι μεγάλης σημασίας, π.χ. τα αποτελεσματικά δίκτυα συνεισφέρουν στην επιχειρηματική συμπεριφορά και επιτυχία. </a:t>
            </a:r>
            <a:r>
              <a:rPr lang="el-GR" altLang="en-US" sz="2800"/>
              <a:t> </a:t>
            </a:r>
          </a:p>
        </p:txBody>
      </p:sp>
      <p:sp>
        <p:nvSpPr>
          <p:cNvPr id="46082" name="Rectangle 2">
            <a:extLst>
              <a:ext uri="{FF2B5EF4-FFF2-40B4-BE49-F238E27FC236}">
                <a16:creationId xmlns:a16="http://schemas.microsoft.com/office/drawing/2014/main" id="{7AAC14A2-63CF-DC88-1669-3F1743939C10}"/>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Περιορισμοί του υποδείγματος του κοινωνικού αντικομφορμισμού</a:t>
            </a:r>
          </a:p>
        </p:txBody>
      </p:sp>
      <p:sp>
        <p:nvSpPr>
          <p:cNvPr id="36868" name="3 - Θέση υποσέλιδου">
            <a:extLst>
              <a:ext uri="{FF2B5EF4-FFF2-40B4-BE49-F238E27FC236}">
                <a16:creationId xmlns:a16="http://schemas.microsoft.com/office/drawing/2014/main" id="{04E0CD65-A30D-3353-56DA-D54DCD7622E4}"/>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4EF23B87-7AF8-17AB-755F-2E88D3847766}"/>
              </a:ext>
            </a:extLst>
          </p:cNvPr>
          <p:cNvSpPr>
            <a:spLocks noGrp="1" noChangeArrowheads="1"/>
          </p:cNvSpPr>
          <p:nvPr>
            <p:ph idx="1"/>
          </p:nvPr>
        </p:nvSpPr>
        <p:spPr/>
        <p:txBody>
          <a:bodyPr/>
          <a:lstStyle/>
          <a:p>
            <a:pPr eaLnBrk="1" hangingPunct="1"/>
            <a:endParaRPr lang="el-GR" altLang="en-US" sz="2800"/>
          </a:p>
          <a:p>
            <a:pPr eaLnBrk="1" hangingPunct="1"/>
            <a:r>
              <a:rPr lang="el-GR" altLang="en-US" sz="2800"/>
              <a:t>Οι προσεγγίσεις αυτές βοηθούν στην εξήγηση διαφόρων πλευρών της επιχειρηματικότητας, αλλά εάν δεχτούμε τον ορισμό του </a:t>
            </a:r>
            <a:r>
              <a:rPr lang="en-US" altLang="en-US" sz="2800"/>
              <a:t>Timmons:</a:t>
            </a:r>
          </a:p>
          <a:p>
            <a:pPr eaLnBrk="1" hangingPunct="1">
              <a:buFontTx/>
              <a:buNone/>
            </a:pPr>
            <a:r>
              <a:rPr lang="el-GR" altLang="en-US" sz="2800"/>
              <a:t>«Η αναζήτηση της ευκαιρίας, ανεξάρτητα από τους πόρους που κάποιος έχει υπό τον έλεγχό του την παρούσα στιγμή».</a:t>
            </a:r>
            <a:r>
              <a:rPr lang="en-US" altLang="en-US" sz="2800"/>
              <a:t> </a:t>
            </a:r>
          </a:p>
          <a:p>
            <a:pPr eaLnBrk="1" hangingPunct="1"/>
            <a:r>
              <a:rPr lang="el-GR" altLang="en-US" sz="2800"/>
              <a:t>Αυτό που έχει σημασία είναι το τι κάνουν οι επιχειρηματίες.</a:t>
            </a:r>
          </a:p>
        </p:txBody>
      </p:sp>
      <p:sp>
        <p:nvSpPr>
          <p:cNvPr id="47106" name="Rectangle 2">
            <a:extLst>
              <a:ext uri="{FF2B5EF4-FFF2-40B4-BE49-F238E27FC236}">
                <a16:creationId xmlns:a16="http://schemas.microsoft.com/office/drawing/2014/main" id="{EAAA912F-9FC7-F42D-F195-49C21C9EC2FC}"/>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Οι τρεις προσεγγίσεις της επιχειρηματικότητας</a:t>
            </a:r>
          </a:p>
        </p:txBody>
      </p:sp>
      <p:sp>
        <p:nvSpPr>
          <p:cNvPr id="37892" name="3 - Θέση υποσέλιδου">
            <a:extLst>
              <a:ext uri="{FF2B5EF4-FFF2-40B4-BE49-F238E27FC236}">
                <a16:creationId xmlns:a16="http://schemas.microsoft.com/office/drawing/2014/main" id="{1AC95F25-5564-DF97-0E77-F11AFE502BD6}"/>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a:extLst>
              <a:ext uri="{FF2B5EF4-FFF2-40B4-BE49-F238E27FC236}">
                <a16:creationId xmlns:a16="http://schemas.microsoft.com/office/drawing/2014/main" id="{5DA0BCB7-EB85-C090-C99A-1C105909A099}"/>
              </a:ext>
            </a:extLst>
          </p:cNvPr>
          <p:cNvSpPr>
            <a:spLocks noGrp="1" noChangeArrowheads="1"/>
          </p:cNvSpPr>
          <p:nvPr>
            <p:ph idx="1"/>
          </p:nvPr>
        </p:nvSpPr>
        <p:spPr/>
        <p:txBody>
          <a:bodyPr/>
          <a:lstStyle/>
          <a:p>
            <a:pPr eaLnBrk="1" hangingPunct="1"/>
            <a:r>
              <a:rPr lang="el-GR" altLang="en-US" sz="4000" dirty="0"/>
              <a:t> Για τον επιχειρηματία</a:t>
            </a:r>
          </a:p>
        </p:txBody>
      </p:sp>
      <p:sp>
        <p:nvSpPr>
          <p:cNvPr id="38915" name="Rectangle 2">
            <a:extLst>
              <a:ext uri="{FF2B5EF4-FFF2-40B4-BE49-F238E27FC236}">
                <a16:creationId xmlns:a16="http://schemas.microsoft.com/office/drawing/2014/main" id="{A2BA25CE-AA9C-3D05-BB87-5749580F00CB}"/>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Συμπεράσματα</a:t>
            </a:r>
          </a:p>
        </p:txBody>
      </p:sp>
      <p:sp>
        <p:nvSpPr>
          <p:cNvPr id="38916" name="3 - Θέση υποσέλιδου">
            <a:extLst>
              <a:ext uri="{FF2B5EF4-FFF2-40B4-BE49-F238E27FC236}">
                <a16:creationId xmlns:a16="http://schemas.microsoft.com/office/drawing/2014/main" id="{DDA0A4E9-4822-FECD-9753-83840868A126}"/>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a:extLst>
              <a:ext uri="{FF2B5EF4-FFF2-40B4-BE49-F238E27FC236}">
                <a16:creationId xmlns:a16="http://schemas.microsoft.com/office/drawing/2014/main" id="{462B4A1B-A3B1-D129-0935-C74E63F80BD8}"/>
              </a:ext>
            </a:extLst>
          </p:cNvPr>
          <p:cNvSpPr>
            <a:spLocks noGrp="1" noChangeArrowheads="1"/>
          </p:cNvSpPr>
          <p:nvPr>
            <p:ph idx="1"/>
          </p:nvPr>
        </p:nvSpPr>
        <p:spPr/>
        <p:txBody>
          <a:bodyPr/>
          <a:lstStyle/>
          <a:p>
            <a:pPr eaLnBrk="1" hangingPunct="1"/>
            <a:r>
              <a:rPr lang="el-GR" altLang="el-GR" sz="2400"/>
              <a:t>Αφοσίωση και αποφασιστικότητα.</a:t>
            </a:r>
          </a:p>
          <a:p>
            <a:pPr eaLnBrk="1" hangingPunct="1"/>
            <a:r>
              <a:rPr lang="el-GR" altLang="el-GR" sz="2400"/>
              <a:t>Εμμονή με την ευκαιρία.</a:t>
            </a:r>
          </a:p>
          <a:p>
            <a:pPr eaLnBrk="1" hangingPunct="1"/>
            <a:r>
              <a:rPr lang="el-GR" altLang="el-GR" sz="2400"/>
              <a:t>Ανεκτικότητα στον κίνδυνο.</a:t>
            </a:r>
          </a:p>
          <a:p>
            <a:pPr eaLnBrk="1" hangingPunct="1"/>
            <a:r>
              <a:rPr lang="el-GR" altLang="el-GR" sz="2400"/>
              <a:t>Δημιουργικότητα, το να βασίζεται κανείς στον εαυτό του, ικανότητα προσαρμογής.</a:t>
            </a:r>
          </a:p>
          <a:p>
            <a:pPr eaLnBrk="1" hangingPunct="1"/>
            <a:r>
              <a:rPr lang="el-GR" altLang="el-GR" sz="2400"/>
              <a:t>Κίνητρο για διάκριση.</a:t>
            </a:r>
          </a:p>
          <a:p>
            <a:pPr eaLnBrk="1" hangingPunct="1"/>
            <a:r>
              <a:rPr lang="el-GR" altLang="el-GR" sz="2400"/>
              <a:t>Ηγεσία.</a:t>
            </a:r>
          </a:p>
          <a:p>
            <a:pPr eaLnBrk="1" hangingPunct="1"/>
            <a:endParaRPr lang="el-GR" altLang="el-GR" sz="2400"/>
          </a:p>
        </p:txBody>
      </p:sp>
      <p:sp>
        <p:nvSpPr>
          <p:cNvPr id="49154" name="Rectangle 2">
            <a:extLst>
              <a:ext uri="{FF2B5EF4-FFF2-40B4-BE49-F238E27FC236}">
                <a16:creationId xmlns:a16="http://schemas.microsoft.com/office/drawing/2014/main" id="{2D710B0A-8641-9C57-3D88-9CF66BF059C4}"/>
              </a:ext>
            </a:extLst>
          </p:cNvPr>
          <p:cNvSpPr>
            <a:spLocks noGrp="1" noChangeArrowheads="1"/>
          </p:cNvSpPr>
          <p:nvPr>
            <p:ph type="title"/>
          </p:nvPr>
        </p:nvSpPr>
        <p:spPr>
          <a:xfrm>
            <a:off x="0" y="277813"/>
            <a:ext cx="9144000" cy="6302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Πλέον επιθυμητά χαρακτηριστικά</a:t>
            </a:r>
          </a:p>
        </p:txBody>
      </p:sp>
      <p:sp>
        <p:nvSpPr>
          <p:cNvPr id="39940" name="3 - Θέση υποσέλιδου">
            <a:extLst>
              <a:ext uri="{FF2B5EF4-FFF2-40B4-BE49-F238E27FC236}">
                <a16:creationId xmlns:a16="http://schemas.microsoft.com/office/drawing/2014/main" id="{B8E0A35B-8886-BDC5-6669-342A8EFC0416}"/>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a:extLst>
              <a:ext uri="{FF2B5EF4-FFF2-40B4-BE49-F238E27FC236}">
                <a16:creationId xmlns:a16="http://schemas.microsoft.com/office/drawing/2014/main" id="{0FDB454F-314C-31E1-4CA0-B3FF0EFF1D70}"/>
              </a:ext>
            </a:extLst>
          </p:cNvPr>
          <p:cNvSpPr>
            <a:spLocks noGrp="1" noChangeArrowheads="1"/>
          </p:cNvSpPr>
          <p:nvPr>
            <p:ph idx="1"/>
          </p:nvPr>
        </p:nvSpPr>
        <p:spPr/>
        <p:txBody>
          <a:bodyPr/>
          <a:lstStyle/>
          <a:p>
            <a:pPr eaLnBrk="1" hangingPunct="1"/>
            <a:r>
              <a:rPr lang="el-GR" altLang="en-US" sz="2800"/>
              <a:t>Ενεργητικότητα και υγεία.</a:t>
            </a:r>
          </a:p>
          <a:p>
            <a:pPr eaLnBrk="1" hangingPunct="1"/>
            <a:r>
              <a:rPr lang="el-GR" altLang="en-US" sz="2800"/>
              <a:t>Ευφυΐα.</a:t>
            </a:r>
          </a:p>
          <a:p>
            <a:pPr eaLnBrk="1" hangingPunct="1"/>
            <a:r>
              <a:rPr lang="el-GR" altLang="en-US" sz="2800"/>
              <a:t>Ικανότητα να εμπνεύσει.</a:t>
            </a:r>
          </a:p>
          <a:p>
            <a:pPr eaLnBrk="1" hangingPunct="1"/>
            <a:r>
              <a:rPr lang="el-GR" altLang="en-US" sz="2800"/>
              <a:t>Αξίες.</a:t>
            </a:r>
          </a:p>
        </p:txBody>
      </p:sp>
      <p:sp>
        <p:nvSpPr>
          <p:cNvPr id="40963" name="Rectangle 2">
            <a:extLst>
              <a:ext uri="{FF2B5EF4-FFF2-40B4-BE49-F238E27FC236}">
                <a16:creationId xmlns:a16="http://schemas.microsoft.com/office/drawing/2014/main" id="{DE2E4554-44BC-1DE8-F25F-1327A51BDD03}"/>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Επιθυμητά χαρακτηριστικά </a:t>
            </a:r>
          </a:p>
        </p:txBody>
      </p:sp>
      <p:sp>
        <p:nvSpPr>
          <p:cNvPr id="40964" name="3 - Θέση υποσέλιδου">
            <a:extLst>
              <a:ext uri="{FF2B5EF4-FFF2-40B4-BE49-F238E27FC236}">
                <a16:creationId xmlns:a16="http://schemas.microsoft.com/office/drawing/2014/main" id="{5CF20C32-1A24-A4A4-9197-131E0DCD0E8D}"/>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a:extLst>
              <a:ext uri="{FF2B5EF4-FFF2-40B4-BE49-F238E27FC236}">
                <a16:creationId xmlns:a16="http://schemas.microsoft.com/office/drawing/2014/main" id="{5A046A68-0689-8B87-09EE-E760ACD821B1}"/>
              </a:ext>
            </a:extLst>
          </p:cNvPr>
          <p:cNvSpPr>
            <a:spLocks noGrp="1" noChangeArrowheads="1"/>
          </p:cNvSpPr>
          <p:nvPr>
            <p:ph idx="1"/>
          </p:nvPr>
        </p:nvSpPr>
        <p:spPr/>
        <p:txBody>
          <a:bodyPr/>
          <a:lstStyle/>
          <a:p>
            <a:pPr eaLnBrk="1" hangingPunct="1"/>
            <a:r>
              <a:rPr lang="el-GR" altLang="en-US" sz="2800"/>
              <a:t>Το να νιώθει άτρωτος – μπορεί να οδηγήσει στην ανάληψη μη αποδεκτών κινδύνων.</a:t>
            </a:r>
          </a:p>
          <a:p>
            <a:pPr eaLnBrk="1" hangingPunct="1"/>
            <a:r>
              <a:rPr lang="el-GR" altLang="en-US" sz="2800"/>
              <a:t>Η «</a:t>
            </a:r>
            <a:r>
              <a:rPr lang="el-GR" altLang="en-US" sz="2800" i="1"/>
              <a:t>μάτσο» συμπεριφορά.</a:t>
            </a:r>
          </a:p>
          <a:p>
            <a:pPr eaLnBrk="1" hangingPunct="1"/>
            <a:r>
              <a:rPr lang="el-GR" altLang="en-US" sz="2800"/>
              <a:t>Το να είναι αντιαυταρχικός.</a:t>
            </a:r>
          </a:p>
          <a:p>
            <a:pPr eaLnBrk="1" hangingPunct="1"/>
            <a:r>
              <a:rPr lang="el-GR" altLang="en-US" sz="2800"/>
              <a:t>Παρορμητικότητα.</a:t>
            </a:r>
          </a:p>
          <a:p>
            <a:pPr eaLnBrk="1" hangingPunct="1"/>
            <a:r>
              <a:rPr lang="el-GR" altLang="en-US" sz="2800"/>
              <a:t>Εξωτερικός έλεγχος.</a:t>
            </a:r>
          </a:p>
          <a:p>
            <a:pPr eaLnBrk="1" hangingPunct="1"/>
            <a:r>
              <a:rPr lang="el-GR" altLang="en-US" sz="2800"/>
              <a:t>Τελειομανία στο βαθμό που να κυριαρχεί πάνω στην εμπορική λογική.</a:t>
            </a:r>
          </a:p>
          <a:p>
            <a:pPr eaLnBrk="1" hangingPunct="1"/>
            <a:r>
              <a:rPr lang="el-GR" altLang="en-US" sz="2800"/>
              <a:t>Το να νομίζει ότι ξέρει τα πάντα.</a:t>
            </a:r>
          </a:p>
        </p:txBody>
      </p:sp>
      <p:sp>
        <p:nvSpPr>
          <p:cNvPr id="41987" name="Rectangle 2">
            <a:extLst>
              <a:ext uri="{FF2B5EF4-FFF2-40B4-BE49-F238E27FC236}">
                <a16:creationId xmlns:a16="http://schemas.microsoft.com/office/drawing/2014/main" id="{370C6F18-36AD-255D-054F-B86198F4B4C9}"/>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Ανεπιθύμητα χαρακτηριστικά</a:t>
            </a:r>
          </a:p>
        </p:txBody>
      </p:sp>
      <p:sp>
        <p:nvSpPr>
          <p:cNvPr id="41988" name="3 - Θέση υποσέλιδου">
            <a:extLst>
              <a:ext uri="{FF2B5EF4-FFF2-40B4-BE49-F238E27FC236}">
                <a16:creationId xmlns:a16="http://schemas.microsoft.com/office/drawing/2014/main" id="{B9F6A372-3554-2BF8-E979-FB213DD4643B}"/>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a:extLst>
              <a:ext uri="{FF2B5EF4-FFF2-40B4-BE49-F238E27FC236}">
                <a16:creationId xmlns:a16="http://schemas.microsoft.com/office/drawing/2014/main" id="{B0AFDAA3-27D6-B362-34ED-FA764BD470A8}"/>
              </a:ext>
            </a:extLst>
          </p:cNvPr>
          <p:cNvSpPr>
            <a:spLocks noGrp="1" noChangeArrowheads="1"/>
          </p:cNvSpPr>
          <p:nvPr>
            <p:ph idx="1"/>
          </p:nvPr>
        </p:nvSpPr>
        <p:spPr/>
        <p:txBody>
          <a:bodyPr/>
          <a:lstStyle/>
          <a:p>
            <a:pPr eaLnBrk="1" hangingPunct="1"/>
            <a:r>
              <a:rPr lang="el-GR" altLang="en-US" sz="4000" dirty="0"/>
              <a:t> Για την επιχειρηματικότητα</a:t>
            </a:r>
          </a:p>
        </p:txBody>
      </p:sp>
      <p:sp>
        <p:nvSpPr>
          <p:cNvPr id="43011" name="Rectangle 2">
            <a:extLst>
              <a:ext uri="{FF2B5EF4-FFF2-40B4-BE49-F238E27FC236}">
                <a16:creationId xmlns:a16="http://schemas.microsoft.com/office/drawing/2014/main" id="{4F690F42-46BB-DF74-EFF4-9101E90D32FE}"/>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Συμπεράσματα</a:t>
            </a:r>
          </a:p>
        </p:txBody>
      </p:sp>
      <p:sp>
        <p:nvSpPr>
          <p:cNvPr id="43012" name="3 - Θέση υποσέλιδου">
            <a:extLst>
              <a:ext uri="{FF2B5EF4-FFF2-40B4-BE49-F238E27FC236}">
                <a16:creationId xmlns:a16="http://schemas.microsoft.com/office/drawing/2014/main" id="{A1F4B69A-E43E-2E19-5C8B-0D277549721A}"/>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a:extLst>
              <a:ext uri="{FF2B5EF4-FFF2-40B4-BE49-F238E27FC236}">
                <a16:creationId xmlns:a16="http://schemas.microsoft.com/office/drawing/2014/main" id="{1C945EFF-5177-3487-41CF-D36D95025923}"/>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l-GR" altLang="en-US" sz="2800" dirty="0"/>
              <a:t>Η επιχειρηματικότητα μπορεί να θεωρηθεί ως το ξεκίνημα ενός ταξιδιού του οποίου ο προορισμός είναι η δημιουργία μίας ή περισσοτέρων επιτυχημένων επιχειρήσεων.</a:t>
            </a:r>
          </a:p>
          <a:p>
            <a:pPr eaLnBrk="1" fontAlgn="auto" hangingPunct="1">
              <a:spcAft>
                <a:spcPts val="0"/>
              </a:spcAft>
              <a:defRPr/>
            </a:pPr>
            <a:r>
              <a:rPr lang="el-GR" altLang="en-US" sz="2800" dirty="0"/>
              <a:t>Το ταξίδι θα διαφέρει για κάθε άτομο</a:t>
            </a:r>
            <a:r>
              <a:rPr lang="en-US" altLang="en-US" sz="2800" dirty="0"/>
              <a:t>:</a:t>
            </a:r>
          </a:p>
          <a:p>
            <a:pPr eaLnBrk="1" fontAlgn="auto" hangingPunct="1">
              <a:spcAft>
                <a:spcPts val="0"/>
              </a:spcAft>
              <a:buFontTx/>
              <a:buNone/>
              <a:defRPr/>
            </a:pPr>
            <a:r>
              <a:rPr lang="el-GR" altLang="en-US" sz="2800" dirty="0"/>
              <a:t>«Η επιχειρηματικότητα είναι επικίνδυνη κυρίως επειδή πολύ λίγοι επιχειρηματίες ξέρουν τι κάνουν». –</a:t>
            </a:r>
            <a:r>
              <a:rPr lang="en-US" altLang="en-US" sz="2800" dirty="0"/>
              <a:t>Drucker</a:t>
            </a:r>
            <a:endParaRPr lang="el-GR" altLang="en-US" sz="2800" dirty="0"/>
          </a:p>
          <a:p>
            <a:pPr eaLnBrk="1" fontAlgn="auto" hangingPunct="1">
              <a:spcAft>
                <a:spcPts val="0"/>
              </a:spcAft>
              <a:defRPr/>
            </a:pPr>
            <a:r>
              <a:rPr lang="el-GR" altLang="en-US" sz="2800" dirty="0"/>
              <a:t>Μπορεί να αποτελέσει επιτυχημένη καριέρα μέσω της δημιουργίας επιχειρήσεων, π.χ. οι επιχειρηματίες χαρτοφυλακίου, οι «κατά </a:t>
            </a:r>
            <a:r>
              <a:rPr lang="el-GR" altLang="en-US" sz="2800" dirty="0" err="1"/>
              <a:t>συρροήν</a:t>
            </a:r>
            <a:r>
              <a:rPr lang="el-GR" altLang="en-US" sz="2800" dirty="0"/>
              <a:t>» και οι «καθ’ έξιν» επιχειρηματίες.</a:t>
            </a:r>
          </a:p>
          <a:p>
            <a:pPr eaLnBrk="1" fontAlgn="auto" hangingPunct="1">
              <a:spcAft>
                <a:spcPts val="0"/>
              </a:spcAft>
              <a:defRPr/>
            </a:pPr>
            <a:r>
              <a:rPr lang="el-GR" altLang="en-US" sz="2800" dirty="0"/>
              <a:t>Αλλά είναι ένα ταξίδι γεμάτο απροσδόκητες προκλήσεις. Η πορεία που έχει επιλεγεί δεν μπορεί ποτέ να είναι η ίδια για όλους. </a:t>
            </a:r>
          </a:p>
          <a:p>
            <a:pPr eaLnBrk="1" fontAlgn="auto" hangingPunct="1">
              <a:spcAft>
                <a:spcPts val="0"/>
              </a:spcAft>
              <a:buFontTx/>
              <a:buNone/>
              <a:defRPr/>
            </a:pPr>
            <a:endParaRPr lang="el-GR" altLang="en-US" sz="2800" dirty="0"/>
          </a:p>
        </p:txBody>
      </p:sp>
      <p:sp>
        <p:nvSpPr>
          <p:cNvPr id="53250" name="Rectangle 2">
            <a:extLst>
              <a:ext uri="{FF2B5EF4-FFF2-40B4-BE49-F238E27FC236}">
                <a16:creationId xmlns:a16="http://schemas.microsoft.com/office/drawing/2014/main" id="{FFB5603B-685A-9F0D-AEBD-389969D0BE18}"/>
              </a:ext>
            </a:extLst>
          </p:cNvPr>
          <p:cNvSpPr>
            <a:spLocks noGrp="1" noChangeArrowheads="1"/>
          </p:cNvSpPr>
          <p:nvPr>
            <p:ph type="title"/>
          </p:nvPr>
        </p:nvSpPr>
        <p:spPr>
          <a:xfrm>
            <a:off x="0" y="277813"/>
            <a:ext cx="9144000" cy="5588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Η επιχειρηματικότητα ως καριέρα</a:t>
            </a:r>
          </a:p>
        </p:txBody>
      </p:sp>
      <p:sp>
        <p:nvSpPr>
          <p:cNvPr id="44036" name="3 - Θέση υποσέλιδου">
            <a:extLst>
              <a:ext uri="{FF2B5EF4-FFF2-40B4-BE49-F238E27FC236}">
                <a16:creationId xmlns:a16="http://schemas.microsoft.com/office/drawing/2014/main" id="{1D0EA368-038F-651A-C063-9CCB4864935C}"/>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EE7C4B32-77B8-1335-0A03-7EB1F845C0C1}"/>
              </a:ext>
            </a:extLst>
          </p:cNvPr>
          <p:cNvSpPr>
            <a:spLocks noGrp="1" noChangeArrowheads="1"/>
          </p:cNvSpPr>
          <p:nvPr>
            <p:ph idx="1"/>
          </p:nvPr>
        </p:nvSpPr>
        <p:spPr/>
        <p:txBody>
          <a:bodyPr/>
          <a:lstStyle/>
          <a:p>
            <a:pPr eaLnBrk="1" hangingPunct="1">
              <a:buFontTx/>
              <a:buNone/>
            </a:pPr>
            <a:r>
              <a:rPr lang="el-GR" altLang="en-US" sz="3200" b="1" i="1"/>
              <a:t>Επιχειρηματικότητα</a:t>
            </a:r>
            <a:r>
              <a:rPr lang="el-GR" altLang="en-US" sz="3200" i="1"/>
              <a:t> είναι η δύναμη που είναι ικανή να συνδυάζει τους συντελεστές</a:t>
            </a:r>
            <a:r>
              <a:rPr lang="en-US" altLang="en-US" sz="3200" i="1"/>
              <a:t> </a:t>
            </a:r>
            <a:r>
              <a:rPr lang="el-GR" altLang="en-US" sz="3200" i="1"/>
              <a:t>παραγωγής (φυσικούς πόρους, εργασία, κεφάλαιο και τεχνολογία) με σκοπό την</a:t>
            </a:r>
            <a:r>
              <a:rPr lang="en-US" altLang="en-US" sz="3200" i="1"/>
              <a:t> </a:t>
            </a:r>
            <a:r>
              <a:rPr lang="el-GR" altLang="en-US" sz="3200" i="1"/>
              <a:t>επίτευξη κέρδους μέσα σε ένα περιβάλλον υπολογισμένου κινδύνου και χαμηλής</a:t>
            </a:r>
            <a:r>
              <a:rPr lang="en-US" altLang="en-US" sz="3200" i="1"/>
              <a:t> </a:t>
            </a:r>
            <a:r>
              <a:rPr lang="el-GR" altLang="en-US" sz="3200" i="1"/>
              <a:t>αβεβαιότητας.</a:t>
            </a:r>
            <a:endParaRPr lang="en-US" altLang="en-US" sz="3200" i="1"/>
          </a:p>
          <a:p>
            <a:pPr algn="r" eaLnBrk="1" hangingPunct="1">
              <a:buFontTx/>
              <a:buNone/>
            </a:pPr>
            <a:r>
              <a:rPr lang="el-GR" altLang="en-US" sz="3200" i="1"/>
              <a:t>Περικλής Γκόγκας</a:t>
            </a:r>
            <a:endParaRPr lang="el-GR" altLang="en-US" sz="3200"/>
          </a:p>
        </p:txBody>
      </p:sp>
      <p:sp>
        <p:nvSpPr>
          <p:cNvPr id="12290" name="Rectangle 2">
            <a:extLst>
              <a:ext uri="{FF2B5EF4-FFF2-40B4-BE49-F238E27FC236}">
                <a16:creationId xmlns:a16="http://schemas.microsoft.com/office/drawing/2014/main" id="{CF4C372D-4557-4374-82ED-B3B1CF227DC2}"/>
              </a:ext>
            </a:extLst>
          </p:cNvPr>
          <p:cNvSpPr>
            <a:spLocks noGrp="1" noChangeArrowheads="1"/>
          </p:cNvSpPr>
          <p:nvPr>
            <p:ph type="title"/>
          </p:nvPr>
        </p:nvSpPr>
        <p:spPr>
          <a:xfrm>
            <a:off x="0" y="304800"/>
            <a:ext cx="9144000" cy="60325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4000" b="1" dirty="0"/>
              <a:t>Τι είναι η Επιχειρηματικότητα;</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a:extLst>
              <a:ext uri="{FF2B5EF4-FFF2-40B4-BE49-F238E27FC236}">
                <a16:creationId xmlns:a16="http://schemas.microsoft.com/office/drawing/2014/main" id="{2181BEED-6056-09E7-850C-3B6D1E1A2D10}"/>
              </a:ext>
            </a:extLst>
          </p:cNvPr>
          <p:cNvSpPr>
            <a:spLocks noGrp="1" noChangeArrowheads="1"/>
          </p:cNvSpPr>
          <p:nvPr>
            <p:ph idx="1"/>
          </p:nvPr>
        </p:nvSpPr>
        <p:spPr/>
        <p:txBody>
          <a:bodyPr/>
          <a:lstStyle/>
          <a:p>
            <a:pPr eaLnBrk="1" hangingPunct="1"/>
            <a:r>
              <a:rPr lang="el-GR" altLang="en-US" sz="2800" dirty="0"/>
              <a:t> Τελικά επιχειρηματίας γεννιέσαι ή γίνεσαι;</a:t>
            </a:r>
          </a:p>
        </p:txBody>
      </p:sp>
      <p:sp>
        <p:nvSpPr>
          <p:cNvPr id="45059" name="Rectangle 2">
            <a:extLst>
              <a:ext uri="{FF2B5EF4-FFF2-40B4-BE49-F238E27FC236}">
                <a16:creationId xmlns:a16="http://schemas.microsoft.com/office/drawing/2014/main" id="{BB2C2839-36E0-C44C-1484-68654B8726B3}"/>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Το βασικό ερώτημα στο μάθημα</a:t>
            </a:r>
          </a:p>
        </p:txBody>
      </p:sp>
      <p:sp>
        <p:nvSpPr>
          <p:cNvPr id="45060" name="3 - Θέση υποσέλιδου">
            <a:extLst>
              <a:ext uri="{FF2B5EF4-FFF2-40B4-BE49-F238E27FC236}">
                <a16:creationId xmlns:a16="http://schemas.microsoft.com/office/drawing/2014/main" id="{71EFD519-C610-BA75-506B-61B14DAD435A}"/>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a:extLst>
              <a:ext uri="{FF2B5EF4-FFF2-40B4-BE49-F238E27FC236}">
                <a16:creationId xmlns:a16="http://schemas.microsoft.com/office/drawing/2014/main" id="{C656756E-BDD2-07D8-FD2B-DA2C0BC65B9A}"/>
              </a:ext>
            </a:extLst>
          </p:cNvPr>
          <p:cNvSpPr>
            <a:spLocks noGrp="1" noChangeArrowheads="1"/>
          </p:cNvSpPr>
          <p:nvPr>
            <p:ph idx="1"/>
          </p:nvPr>
        </p:nvSpPr>
        <p:spPr/>
        <p:txBody>
          <a:bodyPr/>
          <a:lstStyle/>
          <a:p>
            <a:pPr eaLnBrk="1" hangingPunct="1">
              <a:buFontTx/>
              <a:buNone/>
            </a:pPr>
            <a:r>
              <a:rPr lang="el-GR" altLang="el-GR" sz="2400" b="1"/>
              <a:t>Για να μάθει κανείς για την επιχειρηματικότητα πρέπει να</a:t>
            </a:r>
            <a:r>
              <a:rPr lang="en-US" altLang="el-GR" sz="2400" b="1"/>
              <a:t>:</a:t>
            </a:r>
            <a:endParaRPr lang="el-GR" altLang="el-GR" sz="2400" b="1"/>
          </a:p>
          <a:p>
            <a:pPr eaLnBrk="1" hangingPunct="1">
              <a:buFontTx/>
              <a:buNone/>
            </a:pPr>
            <a:endParaRPr lang="en-US" altLang="el-GR" sz="2400" b="1"/>
          </a:p>
          <a:p>
            <a:pPr eaLnBrk="1" hangingPunct="1"/>
            <a:r>
              <a:rPr lang="el-GR" altLang="el-GR" sz="2400"/>
              <a:t>Αναπτύξει προσωπικά γνωρίσματα</a:t>
            </a:r>
          </a:p>
          <a:p>
            <a:pPr eaLnBrk="1" hangingPunct="1"/>
            <a:r>
              <a:rPr lang="el-GR" altLang="el-GR" sz="2400"/>
              <a:t>Μάθει και να εφαρμόσει δεξιότητες διοίκησης στα πλαίσια μικρής επιχείρησης.</a:t>
            </a:r>
          </a:p>
          <a:p>
            <a:pPr eaLnBrk="1" hangingPunct="1"/>
            <a:r>
              <a:rPr lang="el-GR" altLang="el-GR" sz="2400"/>
              <a:t>Να έχει πρόσβαση σε και να εφαρμόσει γνώση εξειδικευμένη κατά βιομηχανικό κλάδο.</a:t>
            </a:r>
          </a:p>
          <a:p>
            <a:pPr eaLnBrk="1" hangingPunct="1"/>
            <a:r>
              <a:rPr lang="el-GR" altLang="el-GR" sz="2400"/>
              <a:t>Να κατανοήσει και να μάθει πώς να χρησιμοποιεί τα υποστηρικτικά επιχειρηματικά δίκτυα.</a:t>
            </a:r>
          </a:p>
          <a:p>
            <a:pPr eaLnBrk="1" hangingPunct="1"/>
            <a:r>
              <a:rPr lang="el-GR" altLang="el-GR" sz="2400"/>
              <a:t>Να γνωρίσει επιχειρηματίες και να μάθει από αυτούς. </a:t>
            </a:r>
          </a:p>
        </p:txBody>
      </p:sp>
      <p:sp>
        <p:nvSpPr>
          <p:cNvPr id="57346" name="Rectangle 2">
            <a:extLst>
              <a:ext uri="{FF2B5EF4-FFF2-40B4-BE49-F238E27FC236}">
                <a16:creationId xmlns:a16="http://schemas.microsoft.com/office/drawing/2014/main" id="{DECCBF0E-A9C5-7E9D-2331-7B6FAA4C60FB}"/>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3600" b="1" dirty="0"/>
              <a:t>Επιχειρηματικότητα – μπορεί να γίνει αντικείμενο μάθησης</a:t>
            </a:r>
            <a:r>
              <a:rPr lang="el-GR" altLang="en-US" sz="3600" b="1" dirty="0">
                <a:sym typeface="Symbol" panose="05050102010706020507" pitchFamily="18" charset="2"/>
              </a:rPr>
              <a:t>;</a:t>
            </a:r>
          </a:p>
        </p:txBody>
      </p:sp>
      <p:sp>
        <p:nvSpPr>
          <p:cNvPr id="46084" name="3 - Θέση υποσέλιδου">
            <a:extLst>
              <a:ext uri="{FF2B5EF4-FFF2-40B4-BE49-F238E27FC236}">
                <a16:creationId xmlns:a16="http://schemas.microsoft.com/office/drawing/2014/main" id="{D000A32C-2B97-A3FC-E456-297F35809C78}"/>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a:extLst>
              <a:ext uri="{FF2B5EF4-FFF2-40B4-BE49-F238E27FC236}">
                <a16:creationId xmlns:a16="http://schemas.microsoft.com/office/drawing/2014/main" id="{9DB56DBA-F86F-57F9-8A26-F585B118238D}"/>
              </a:ext>
            </a:extLst>
          </p:cNvPr>
          <p:cNvSpPr>
            <a:spLocks noGrp="1" noChangeArrowheads="1"/>
          </p:cNvSpPr>
          <p:nvPr>
            <p:ph idx="1"/>
          </p:nvPr>
        </p:nvSpPr>
        <p:spPr/>
        <p:txBody>
          <a:bodyPr/>
          <a:lstStyle/>
          <a:p>
            <a:pPr eaLnBrk="1" hangingPunct="1">
              <a:buFontTx/>
              <a:buNone/>
            </a:pPr>
            <a:r>
              <a:rPr lang="el-GR" altLang="en-US" sz="2800" b="1" dirty="0"/>
              <a:t>Επιδράσεις έλξης</a:t>
            </a:r>
          </a:p>
          <a:p>
            <a:pPr eaLnBrk="1" hangingPunct="1">
              <a:buFontTx/>
              <a:buNone/>
            </a:pPr>
            <a:endParaRPr lang="el-GR" altLang="en-US" sz="2800" b="1" dirty="0"/>
          </a:p>
          <a:p>
            <a:pPr eaLnBrk="1" hangingPunct="1"/>
            <a:r>
              <a:rPr lang="el-GR" altLang="en-US" sz="2800" dirty="0"/>
              <a:t>Επιθυμία για </a:t>
            </a:r>
            <a:r>
              <a:rPr lang="el-GR" altLang="en-US" sz="2800" b="1" dirty="0"/>
              <a:t>ανεξαρτησία</a:t>
            </a:r>
            <a:r>
              <a:rPr lang="el-GR" altLang="en-US" sz="2800" dirty="0"/>
              <a:t>.</a:t>
            </a:r>
          </a:p>
          <a:p>
            <a:pPr eaLnBrk="1" hangingPunct="1"/>
            <a:r>
              <a:rPr lang="el-GR" altLang="en-US" sz="2800" dirty="0"/>
              <a:t>Εκμετάλλευση μιας </a:t>
            </a:r>
            <a:r>
              <a:rPr lang="el-GR" altLang="en-US" sz="2800" b="1" dirty="0"/>
              <a:t>ευκαιρίας</a:t>
            </a:r>
            <a:r>
              <a:rPr lang="el-GR" altLang="en-US" sz="2800" dirty="0"/>
              <a:t>.</a:t>
            </a:r>
          </a:p>
          <a:p>
            <a:pPr eaLnBrk="1" hangingPunct="1"/>
            <a:r>
              <a:rPr lang="el-GR" altLang="en-US" sz="2800" dirty="0"/>
              <a:t>Το να μετατρέψει κανείς το </a:t>
            </a:r>
            <a:r>
              <a:rPr lang="el-GR" altLang="en-US" sz="2800" b="1" dirty="0"/>
              <a:t>χόμπι</a:t>
            </a:r>
            <a:r>
              <a:rPr lang="el-GR" altLang="en-US" sz="2800" dirty="0"/>
              <a:t> του ή την προηγούμενη εργασιακή του </a:t>
            </a:r>
            <a:r>
              <a:rPr lang="el-GR" altLang="en-US" sz="2800" b="1" dirty="0"/>
              <a:t>εμπειρία</a:t>
            </a:r>
            <a:r>
              <a:rPr lang="el-GR" altLang="en-US" sz="2800" dirty="0"/>
              <a:t> σε επιχείρηση.</a:t>
            </a:r>
          </a:p>
          <a:p>
            <a:pPr eaLnBrk="1" hangingPunct="1"/>
            <a:r>
              <a:rPr lang="el-GR" altLang="en-US" sz="2800" b="1" dirty="0"/>
              <a:t>Χρηματικό</a:t>
            </a:r>
            <a:r>
              <a:rPr lang="el-GR" altLang="en-US" sz="2800" dirty="0"/>
              <a:t> κίνητρο.</a:t>
            </a:r>
          </a:p>
        </p:txBody>
      </p:sp>
      <p:sp>
        <p:nvSpPr>
          <p:cNvPr id="47107" name="Rectangle 2">
            <a:extLst>
              <a:ext uri="{FF2B5EF4-FFF2-40B4-BE49-F238E27FC236}">
                <a16:creationId xmlns:a16="http://schemas.microsoft.com/office/drawing/2014/main" id="{04697DA0-2D73-954D-EAD7-E1658AF742CE}"/>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Λόγοι για να ξεκινήσει κανείς μια επιχείρηση</a:t>
            </a:r>
          </a:p>
        </p:txBody>
      </p:sp>
      <p:sp>
        <p:nvSpPr>
          <p:cNvPr id="47108" name="3 - Θέση υποσέλιδου">
            <a:extLst>
              <a:ext uri="{FF2B5EF4-FFF2-40B4-BE49-F238E27FC236}">
                <a16:creationId xmlns:a16="http://schemas.microsoft.com/office/drawing/2014/main" id="{04C05D18-0505-9AE1-E7FA-22450F01C0A9}"/>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a:extLst>
              <a:ext uri="{FF2B5EF4-FFF2-40B4-BE49-F238E27FC236}">
                <a16:creationId xmlns:a16="http://schemas.microsoft.com/office/drawing/2014/main" id="{9838F994-0754-91F8-2186-76ABC76DE7C0}"/>
              </a:ext>
            </a:extLst>
          </p:cNvPr>
          <p:cNvSpPr>
            <a:spLocks noGrp="1" noChangeArrowheads="1"/>
          </p:cNvSpPr>
          <p:nvPr>
            <p:ph idx="1"/>
          </p:nvPr>
        </p:nvSpPr>
        <p:spPr/>
        <p:txBody>
          <a:bodyPr/>
          <a:lstStyle/>
          <a:p>
            <a:pPr eaLnBrk="1" hangingPunct="1">
              <a:buFontTx/>
              <a:buNone/>
            </a:pPr>
            <a:r>
              <a:rPr lang="el-GR" altLang="el-GR" sz="2800" b="1" dirty="0"/>
              <a:t>Επιδράσεις ώθησης</a:t>
            </a:r>
          </a:p>
          <a:p>
            <a:pPr eaLnBrk="1" hangingPunct="1">
              <a:buFontTx/>
              <a:buNone/>
            </a:pPr>
            <a:endParaRPr lang="el-GR" altLang="el-GR" sz="2800" b="1" dirty="0"/>
          </a:p>
          <a:p>
            <a:pPr eaLnBrk="1" hangingPunct="1"/>
            <a:r>
              <a:rPr lang="el-GR" altLang="el-GR" sz="2800" b="1" dirty="0"/>
              <a:t>Απόλυση</a:t>
            </a:r>
            <a:r>
              <a:rPr lang="el-GR" altLang="el-GR" sz="2800" dirty="0"/>
              <a:t>.</a:t>
            </a:r>
          </a:p>
          <a:p>
            <a:pPr eaLnBrk="1" hangingPunct="1"/>
            <a:r>
              <a:rPr lang="el-GR" altLang="el-GR" sz="2800" b="1" dirty="0"/>
              <a:t>Ανεργία</a:t>
            </a:r>
            <a:r>
              <a:rPr lang="el-GR" altLang="el-GR" sz="2800" dirty="0"/>
              <a:t> ή η απειλή της.</a:t>
            </a:r>
          </a:p>
          <a:p>
            <a:pPr eaLnBrk="1" hangingPunct="1"/>
            <a:r>
              <a:rPr lang="el-GR" altLang="el-GR" sz="2800" b="1" dirty="0"/>
              <a:t>Διαφωνία</a:t>
            </a:r>
            <a:r>
              <a:rPr lang="el-GR" altLang="el-GR" sz="2800" dirty="0"/>
              <a:t> με τον εργοδότη.</a:t>
            </a:r>
          </a:p>
          <a:p>
            <a:pPr eaLnBrk="1" hangingPunct="1">
              <a:buFontTx/>
              <a:buNone/>
            </a:pPr>
            <a:endParaRPr lang="el-GR" altLang="el-GR" sz="2800" dirty="0"/>
          </a:p>
        </p:txBody>
      </p:sp>
      <p:sp>
        <p:nvSpPr>
          <p:cNvPr id="48131" name="Rectangle 2">
            <a:extLst>
              <a:ext uri="{FF2B5EF4-FFF2-40B4-BE49-F238E27FC236}">
                <a16:creationId xmlns:a16="http://schemas.microsoft.com/office/drawing/2014/main" id="{23C40AE3-8B2B-6137-B9EA-D179C94B1AFE}"/>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Λόγοι για να ξεκινήσει κανείς μια επιχείρηση</a:t>
            </a:r>
          </a:p>
        </p:txBody>
      </p:sp>
      <p:sp>
        <p:nvSpPr>
          <p:cNvPr id="48132" name="3 - Θέση υποσέλιδου">
            <a:extLst>
              <a:ext uri="{FF2B5EF4-FFF2-40B4-BE49-F238E27FC236}">
                <a16:creationId xmlns:a16="http://schemas.microsoft.com/office/drawing/2014/main" id="{98833250-E53E-CEDA-3134-3FC04E3471B4}"/>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a:extLst>
              <a:ext uri="{FF2B5EF4-FFF2-40B4-BE49-F238E27FC236}">
                <a16:creationId xmlns:a16="http://schemas.microsoft.com/office/drawing/2014/main" id="{7455D870-EA06-6018-4911-5FDCAB5436E0}"/>
              </a:ext>
            </a:extLst>
          </p:cNvPr>
          <p:cNvSpPr>
            <a:spLocks noGrp="1" noChangeArrowheads="1"/>
          </p:cNvSpPr>
          <p:nvPr>
            <p:ph idx="1"/>
          </p:nvPr>
        </p:nvSpPr>
        <p:spPr/>
        <p:txBody>
          <a:bodyPr/>
          <a:lstStyle/>
          <a:p>
            <a:pPr eaLnBrk="1" hangingPunct="1"/>
            <a:r>
              <a:rPr lang="el-GR" altLang="en-US" sz="2400"/>
              <a:t>Το να είμαι αφεντικό του εαυτού μου/αγανάκτηση με τη δουλειά 25%</a:t>
            </a:r>
          </a:p>
          <a:p>
            <a:pPr eaLnBrk="1" hangingPunct="1"/>
            <a:r>
              <a:rPr lang="el-GR" altLang="en-US" sz="2400"/>
              <a:t>Να έχω τον έλεγχο της ζωής μου/ανεξαρτησία                            17%</a:t>
            </a:r>
          </a:p>
          <a:p>
            <a:pPr eaLnBrk="1" hangingPunct="1"/>
            <a:r>
              <a:rPr lang="el-GR" altLang="en-US" sz="2400"/>
              <a:t>Καλύτερες οικονομικές προοπτικές                                              13%</a:t>
            </a:r>
          </a:p>
          <a:p>
            <a:pPr eaLnBrk="1" hangingPunct="1"/>
            <a:r>
              <a:rPr lang="el-GR" altLang="en-US" sz="2400"/>
              <a:t>Εντοπισμός μιας ευκαιρίας στην αγορά                                       14%</a:t>
            </a:r>
          </a:p>
          <a:p>
            <a:pPr eaLnBrk="1" hangingPunct="1"/>
            <a:r>
              <a:rPr lang="el-GR" altLang="en-US" sz="2400"/>
              <a:t>Για να βγάλω πολλά λεφτά                                                            6%</a:t>
            </a:r>
          </a:p>
          <a:p>
            <a:pPr eaLnBrk="1" hangingPunct="1"/>
            <a:r>
              <a:rPr lang="el-GR" altLang="en-US" sz="2400"/>
              <a:t>Για να έχω έναν πιο ισορροπημένο τρόπο ζωής                          5%</a:t>
            </a:r>
          </a:p>
          <a:p>
            <a:pPr eaLnBrk="1" hangingPunct="1"/>
            <a:r>
              <a:rPr lang="el-GR" altLang="en-US" sz="2400"/>
              <a:t>Έλλειψη εναλλακτικής λύσης                                                       12%</a:t>
            </a:r>
          </a:p>
          <a:p>
            <a:pPr eaLnBrk="1" hangingPunct="1"/>
            <a:r>
              <a:rPr lang="el-GR" altLang="en-US" sz="2400"/>
              <a:t>Για να κάνω αυτό που απολαμβάνω                                             5%</a:t>
            </a:r>
          </a:p>
          <a:p>
            <a:pPr eaLnBrk="1" hangingPunct="1">
              <a:buFontTx/>
              <a:buNone/>
            </a:pPr>
            <a:endParaRPr lang="el-GR" altLang="en-US" sz="2400"/>
          </a:p>
          <a:p>
            <a:pPr eaLnBrk="1" hangingPunct="1">
              <a:buFontTx/>
              <a:buNone/>
            </a:pPr>
            <a:r>
              <a:rPr lang="el-GR" altLang="en-US" sz="2400"/>
              <a:t>Έρευνα της </a:t>
            </a:r>
            <a:r>
              <a:rPr lang="en-US" altLang="en-US" sz="2400"/>
              <a:t>Barclays Bank, 1992</a:t>
            </a:r>
            <a:r>
              <a:rPr lang="el-GR" altLang="en-US" sz="2400"/>
              <a:t> </a:t>
            </a:r>
          </a:p>
        </p:txBody>
      </p:sp>
      <p:sp>
        <p:nvSpPr>
          <p:cNvPr id="49155" name="Rectangle 2">
            <a:extLst>
              <a:ext uri="{FF2B5EF4-FFF2-40B4-BE49-F238E27FC236}">
                <a16:creationId xmlns:a16="http://schemas.microsoft.com/office/drawing/2014/main" id="{644EF650-CC2B-CE21-B28A-DD6756EEBAAF}"/>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3600" b="1" dirty="0"/>
              <a:t>Κίνητρα για τη δημιουργία επιχειρήσεων</a:t>
            </a:r>
          </a:p>
        </p:txBody>
      </p:sp>
      <p:sp>
        <p:nvSpPr>
          <p:cNvPr id="49156" name="3 - Θέση υποσέλιδου">
            <a:extLst>
              <a:ext uri="{FF2B5EF4-FFF2-40B4-BE49-F238E27FC236}">
                <a16:creationId xmlns:a16="http://schemas.microsoft.com/office/drawing/2014/main" id="{4755B9EF-DA88-AD0E-98D5-C0F4FE3E3ED1}"/>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a:extLst>
              <a:ext uri="{FF2B5EF4-FFF2-40B4-BE49-F238E27FC236}">
                <a16:creationId xmlns:a16="http://schemas.microsoft.com/office/drawing/2014/main" id="{00A9734E-D9F8-A871-487B-1ADB3CAF3DEC}"/>
              </a:ext>
            </a:extLst>
          </p:cNvPr>
          <p:cNvSpPr>
            <a:spLocks noGrp="1" noChangeArrowheads="1"/>
          </p:cNvSpPr>
          <p:nvPr>
            <p:ph idx="1"/>
          </p:nvPr>
        </p:nvSpPr>
        <p:spPr/>
        <p:txBody>
          <a:bodyPr/>
          <a:lstStyle/>
          <a:p>
            <a:pPr eaLnBrk="1" hangingPunct="1"/>
            <a:r>
              <a:rPr lang="el-GR" altLang="en-US" sz="2400"/>
              <a:t>Οι θεωρίες της επιχειρηματικότητας μας βοηθάνε να κατανοήσουμε διάφορες πτυχές των επιχειρηματικών χαρακτηριστικών, αλλά ...</a:t>
            </a:r>
          </a:p>
          <a:p>
            <a:pPr eaLnBrk="1" hangingPunct="1"/>
            <a:r>
              <a:rPr lang="el-GR" altLang="en-US" sz="2400"/>
              <a:t>Αν και κάποιες πτυχές της επιχειρηματικότητας είναι έμφυτες, υπάρχουν πολλά που μπορούν να γίνουν αντικείμενα μάθησης, π.χ. η οικονομική αξιολόγηση, το πώς να ξεκινήσει και να διοικήσει κανείς μια επιχείρηση.</a:t>
            </a:r>
          </a:p>
          <a:p>
            <a:pPr eaLnBrk="1" hangingPunct="1"/>
            <a:r>
              <a:rPr lang="el-GR" altLang="en-US" sz="2400"/>
              <a:t>Το περιβάλλον είναι επίσης σημαντικό, π.χ. Η ύπαρξη ενός υποστηρικτικού προς τις επιχειρήσεις περιβάλλοντος και μιας αντίστοιχης κουλτούρας, μπορεί να δώσει ώθηση στην επιχειρηματικότητα.</a:t>
            </a:r>
          </a:p>
        </p:txBody>
      </p:sp>
      <p:sp>
        <p:nvSpPr>
          <p:cNvPr id="50179" name="Rectangle 2">
            <a:extLst>
              <a:ext uri="{FF2B5EF4-FFF2-40B4-BE49-F238E27FC236}">
                <a16:creationId xmlns:a16="http://schemas.microsoft.com/office/drawing/2014/main" id="{8001F04A-B8F3-9236-09A0-48CF57B71D8F}"/>
              </a:ext>
            </a:extLst>
          </p:cNvPr>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l-GR" sz="3600" b="1" dirty="0"/>
              <a:t>Συμπεράσματα </a:t>
            </a:r>
          </a:p>
        </p:txBody>
      </p:sp>
      <p:sp>
        <p:nvSpPr>
          <p:cNvPr id="50180" name="3 - Θέση υποσέλιδου">
            <a:extLst>
              <a:ext uri="{FF2B5EF4-FFF2-40B4-BE49-F238E27FC236}">
                <a16:creationId xmlns:a16="http://schemas.microsoft.com/office/drawing/2014/main" id="{01EDD985-2DC9-D13C-AFC7-C9F60FD65D45}"/>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B7D80939-27F7-8261-2937-AF8FF56DF345}"/>
              </a:ext>
            </a:extLst>
          </p:cNvPr>
          <p:cNvSpPr>
            <a:spLocks noGrp="1" noChangeArrowheads="1"/>
          </p:cNvSpPr>
          <p:nvPr>
            <p:ph idx="1"/>
          </p:nvPr>
        </p:nvSpPr>
        <p:spPr/>
        <p:txBody>
          <a:bodyPr rtlCol="0">
            <a:normAutofit/>
          </a:bodyPr>
          <a:lstStyle/>
          <a:p>
            <a:pPr marL="401638" eaLnBrk="1" fontAlgn="auto" hangingPunct="1">
              <a:spcAft>
                <a:spcPts val="0"/>
              </a:spcAft>
              <a:buFontTx/>
              <a:buNone/>
              <a:defRPr/>
            </a:pPr>
            <a:r>
              <a:rPr lang="el-GR" altLang="en-US" sz="2800" dirty="0"/>
              <a:t>«Ένα άτομο που ξεκινάει μια επιχείρηση ή επιχειρήσεις, αναλαμβάνοντας μεγάλους χρηματοοικονομικούς κινδύνους.»</a:t>
            </a:r>
          </a:p>
          <a:p>
            <a:pPr marL="401638" eaLnBrk="1" fontAlgn="auto" hangingPunct="1">
              <a:spcAft>
                <a:spcPts val="0"/>
              </a:spcAft>
              <a:buFontTx/>
              <a:buNone/>
              <a:defRPr/>
            </a:pPr>
            <a:r>
              <a:rPr lang="en-US" altLang="en-US" sz="2800" dirty="0"/>
              <a:t>New Oxford Dictionary of English </a:t>
            </a:r>
            <a:endParaRPr lang="el-GR" altLang="en-US" sz="2800" dirty="0"/>
          </a:p>
          <a:p>
            <a:pPr marL="401638" eaLnBrk="1" fontAlgn="auto" hangingPunct="1">
              <a:spcAft>
                <a:spcPts val="0"/>
              </a:spcAft>
              <a:buFontTx/>
              <a:buNone/>
              <a:defRPr/>
            </a:pPr>
            <a:endParaRPr lang="el-GR" altLang="en-US" sz="2800" dirty="0"/>
          </a:p>
          <a:p>
            <a:pPr eaLnBrk="1" fontAlgn="auto" hangingPunct="1">
              <a:spcAft>
                <a:spcPts val="0"/>
              </a:spcAft>
              <a:buFontTx/>
              <a:buNone/>
              <a:defRPr/>
            </a:pPr>
            <a:r>
              <a:rPr lang="en-US" altLang="en-US" sz="2800" dirty="0"/>
              <a:t>Heffalump</a:t>
            </a:r>
          </a:p>
          <a:p>
            <a:pPr eaLnBrk="1" fontAlgn="auto" hangingPunct="1">
              <a:spcAft>
                <a:spcPts val="0"/>
              </a:spcAft>
              <a:buFontTx/>
              <a:buNone/>
              <a:defRPr/>
            </a:pPr>
            <a:r>
              <a:rPr lang="el-GR" altLang="en-US" sz="2800" i="1" dirty="0"/>
              <a:t>«Ένα μάλλον μεγάλο και σημαντικό ζώο. Έχει κυνηγηθεί από πολλά άτομα που έχουν χρησιμοποιήσει διάφορες παγίδες, αλλά κανένας δεν έχει κατορθώσει μέχρι τώρα να το αιχμαλωτίσει. Όλοι όσοι ισχυρίζονται ότι το έχουν δει, αναφέρουν ότι είναι τεράστιο, αλλά διαφωνούν ως προς τα συγκεκριμένα χαρακτηριστικά του».</a:t>
            </a:r>
          </a:p>
        </p:txBody>
      </p:sp>
      <p:sp>
        <p:nvSpPr>
          <p:cNvPr id="14338" name="Rectangle 2">
            <a:extLst>
              <a:ext uri="{FF2B5EF4-FFF2-40B4-BE49-F238E27FC236}">
                <a16:creationId xmlns:a16="http://schemas.microsoft.com/office/drawing/2014/main" id="{5CDE866A-B4BC-1986-7533-DA9488AF7AB1}"/>
              </a:ext>
            </a:extLst>
          </p:cNvPr>
          <p:cNvSpPr>
            <a:spLocks noGrp="1" noChangeArrowheads="1"/>
          </p:cNvSpPr>
          <p:nvPr>
            <p:ph type="title"/>
          </p:nvPr>
        </p:nvSpPr>
        <p:spPr>
          <a:xfrm>
            <a:off x="0" y="277813"/>
            <a:ext cx="9144000" cy="4873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4000" b="1" dirty="0"/>
              <a:t>Τι είναι ο επιχειρηματίας;</a:t>
            </a:r>
            <a:endParaRPr lang="el-GR" altLang="en-US" sz="4000" b="1" dirty="0">
              <a:sym typeface="Symbol" panose="05050102010706020507" pitchFamily="18" charset="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ADD6F8F4-CA18-A072-5C86-4C05AA36FDB8}"/>
              </a:ext>
            </a:extLst>
          </p:cNvPr>
          <p:cNvSpPr>
            <a:spLocks noGrp="1" noChangeArrowheads="1"/>
          </p:cNvSpPr>
          <p:nvPr>
            <p:ph idx="1"/>
          </p:nvPr>
        </p:nvSpPr>
        <p:spPr/>
        <p:txBody>
          <a:bodyPr/>
          <a:lstStyle/>
          <a:p>
            <a:pPr eaLnBrk="1" hangingPunct="1"/>
            <a:r>
              <a:rPr lang="el-GR" altLang="en-US" sz="2800"/>
              <a:t> Οργανωτής των συντελεστών παραγωγής –</a:t>
            </a:r>
            <a:r>
              <a:rPr lang="en-US" altLang="en-US" sz="2400"/>
              <a:t>Say, Cantillon</a:t>
            </a:r>
          </a:p>
          <a:p>
            <a:pPr eaLnBrk="1" hangingPunct="1"/>
            <a:r>
              <a:rPr lang="el-GR" altLang="en-US" sz="2800"/>
              <a:t> Ικανότητα να διακρίνει τις ευκαιρίες </a:t>
            </a:r>
            <a:r>
              <a:rPr lang="el-GR" altLang="en-US" sz="2400"/>
              <a:t>–</a:t>
            </a:r>
            <a:r>
              <a:rPr lang="en-US" altLang="en-US" sz="2400"/>
              <a:t>Kirzner</a:t>
            </a:r>
          </a:p>
          <a:p>
            <a:pPr eaLnBrk="1" hangingPunct="1"/>
            <a:r>
              <a:rPr lang="el-GR" altLang="en-US" sz="2800"/>
              <a:t> Καινοτόμος, παράγοντας αλλαγής </a:t>
            </a:r>
            <a:r>
              <a:rPr lang="el-GR" altLang="en-US" sz="2400"/>
              <a:t>–</a:t>
            </a:r>
            <a:r>
              <a:rPr lang="en-US" altLang="en-US" sz="2400"/>
              <a:t>Schumpeter</a:t>
            </a:r>
          </a:p>
          <a:p>
            <a:pPr eaLnBrk="1" hangingPunct="1"/>
            <a:r>
              <a:rPr lang="el-GR" altLang="en-US" sz="2800"/>
              <a:t> Αναλαμβάνει κινδύνους </a:t>
            </a:r>
            <a:r>
              <a:rPr lang="el-GR" altLang="en-US" sz="2400"/>
              <a:t>–</a:t>
            </a:r>
            <a:r>
              <a:rPr lang="en-US" altLang="en-US" sz="2400"/>
              <a:t>Knight</a:t>
            </a:r>
          </a:p>
          <a:p>
            <a:pPr eaLnBrk="1" hangingPunct="1"/>
            <a:r>
              <a:rPr lang="el-GR" altLang="en-US" sz="2800"/>
              <a:t> Οργανώνει τους πόρους </a:t>
            </a:r>
            <a:r>
              <a:rPr lang="el-GR" altLang="en-US" sz="2400"/>
              <a:t>–</a:t>
            </a:r>
            <a:r>
              <a:rPr lang="en-US" altLang="en-US" sz="2400"/>
              <a:t>Casson</a:t>
            </a:r>
          </a:p>
          <a:p>
            <a:pPr eaLnBrk="1" hangingPunct="1"/>
            <a:r>
              <a:rPr lang="el-GR" altLang="en-US" sz="2800"/>
              <a:t> Δημιουργικότητα </a:t>
            </a:r>
            <a:r>
              <a:rPr lang="el-GR" altLang="en-US" sz="2400"/>
              <a:t>–</a:t>
            </a:r>
            <a:r>
              <a:rPr lang="en-US" altLang="en-US" sz="2400"/>
              <a:t>Shackle</a:t>
            </a:r>
            <a:r>
              <a:rPr lang="el-GR" altLang="en-US" sz="2800"/>
              <a:t> </a:t>
            </a:r>
            <a:endParaRPr lang="en-US" altLang="en-US" sz="2800"/>
          </a:p>
          <a:p>
            <a:pPr eaLnBrk="1" hangingPunct="1"/>
            <a:endParaRPr lang="el-GR" altLang="en-US" sz="2800"/>
          </a:p>
        </p:txBody>
      </p:sp>
      <p:sp>
        <p:nvSpPr>
          <p:cNvPr id="16386" name="Rectangle 2">
            <a:extLst>
              <a:ext uri="{FF2B5EF4-FFF2-40B4-BE49-F238E27FC236}">
                <a16:creationId xmlns:a16="http://schemas.microsoft.com/office/drawing/2014/main" id="{1E53C7D2-1317-EE00-50FB-7CD5C92E0B6C}"/>
              </a:ext>
            </a:extLst>
          </p:cNvPr>
          <p:cNvSpPr>
            <a:spLocks noGrp="1" noChangeArrowheads="1"/>
          </p:cNvSpPr>
          <p:nvPr>
            <p:ph type="title"/>
          </p:nvPr>
        </p:nvSpPr>
        <p:spPr>
          <a:xfrm>
            <a:off x="0" y="277813"/>
            <a:ext cx="9144000" cy="6302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eaLnBrk="1" fontAlgn="auto" hangingPunct="1">
              <a:spcAft>
                <a:spcPts val="0"/>
              </a:spcAft>
            </a:pPr>
            <a:r>
              <a:rPr lang="el-GR" altLang="en-US" sz="4000" b="1" dirty="0"/>
              <a:t>Τι είναι ο επιχειρηματίας;</a:t>
            </a:r>
          </a:p>
        </p:txBody>
      </p:sp>
      <p:sp>
        <p:nvSpPr>
          <p:cNvPr id="10244" name="3 - Θέση υποσέλιδου">
            <a:extLst>
              <a:ext uri="{FF2B5EF4-FFF2-40B4-BE49-F238E27FC236}">
                <a16:creationId xmlns:a16="http://schemas.microsoft.com/office/drawing/2014/main" id="{D610F3D5-8023-8880-3125-0FB8D93FD877}"/>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2CDA6B68-33BA-DF19-65EC-3BD531CA57D1}"/>
              </a:ext>
            </a:extLst>
          </p:cNvPr>
          <p:cNvSpPr>
            <a:spLocks noGrp="1" noChangeArrowheads="1"/>
          </p:cNvSpPr>
          <p:nvPr>
            <p:ph idx="1"/>
          </p:nvPr>
        </p:nvSpPr>
        <p:spPr>
          <a:xfrm>
            <a:off x="179388" y="1412875"/>
            <a:ext cx="8785225" cy="4718050"/>
          </a:xfrm>
        </p:spPr>
        <p:txBody>
          <a:bodyPr rtlCol="0">
            <a:normAutofit/>
          </a:bodyPr>
          <a:lstStyle/>
          <a:p>
            <a:pPr marL="0" indent="0" eaLnBrk="1" fontAlgn="auto" hangingPunct="1">
              <a:spcAft>
                <a:spcPts val="0"/>
              </a:spcAft>
              <a:buFont typeface="Wingdings" panose="05000000000000000000" pitchFamily="2" charset="2"/>
              <a:buNone/>
              <a:defRPr/>
            </a:pPr>
            <a:r>
              <a:rPr lang="el-GR" altLang="en-US" sz="2800" b="1" dirty="0"/>
              <a:t>Ο δικός μου ορισμός:</a:t>
            </a:r>
          </a:p>
          <a:p>
            <a:pPr marL="0" indent="0" eaLnBrk="1" fontAlgn="auto" hangingPunct="1">
              <a:spcAft>
                <a:spcPts val="0"/>
              </a:spcAft>
              <a:buFont typeface="Wingdings" panose="05000000000000000000" pitchFamily="2" charset="2"/>
              <a:buNone/>
              <a:defRPr/>
            </a:pPr>
            <a:r>
              <a:rPr lang="el-GR" altLang="en-US" sz="2800" dirty="0"/>
              <a:t>Επιχειρηματίας είναι αυτός που θα αναλάβει να ασκήσει τη δύναμη της επιχειρηματικότητας, δηλαδή:</a:t>
            </a:r>
          </a:p>
          <a:p>
            <a:pPr eaLnBrk="1" fontAlgn="auto" hangingPunct="1">
              <a:spcAft>
                <a:spcPts val="0"/>
              </a:spcAft>
              <a:defRPr/>
            </a:pPr>
            <a:r>
              <a:rPr lang="el-GR" altLang="en-US" sz="2800" dirty="0"/>
              <a:t> Να συγκεντρώσει τους συντελεστές της παράγωγής</a:t>
            </a:r>
          </a:p>
          <a:p>
            <a:pPr eaLnBrk="1" fontAlgn="auto" hangingPunct="1">
              <a:spcAft>
                <a:spcPts val="0"/>
              </a:spcAft>
              <a:defRPr/>
            </a:pPr>
            <a:r>
              <a:rPr lang="el-GR" altLang="en-US" sz="2800" dirty="0"/>
              <a:t> Να τους οργανώσει με την κατάλληλη τεχνολογία</a:t>
            </a:r>
          </a:p>
          <a:p>
            <a:pPr eaLnBrk="1" fontAlgn="auto" hangingPunct="1">
              <a:spcAft>
                <a:spcPts val="0"/>
              </a:spcAft>
              <a:defRPr/>
            </a:pPr>
            <a:r>
              <a:rPr lang="el-GR" altLang="en-US" sz="2800" dirty="0"/>
              <a:t> Να προσπαθήσει να αποκομίσει/μεγιστοποιήσει το κέρδος ανάλογο με τον κίνδυνο που αναλαμβάνει </a:t>
            </a:r>
          </a:p>
          <a:p>
            <a:pPr eaLnBrk="1" fontAlgn="auto" hangingPunct="1">
              <a:spcAft>
                <a:spcPts val="0"/>
              </a:spcAft>
              <a:defRPr/>
            </a:pPr>
            <a:r>
              <a:rPr lang="el-GR" altLang="en-US" sz="2800" dirty="0"/>
              <a:t> Να ελαχιστοποιήσει την αβεβαιότητα στο εγχείρημά του.</a:t>
            </a:r>
          </a:p>
          <a:p>
            <a:pPr marL="0" indent="0" algn="r" eaLnBrk="1" fontAlgn="auto" hangingPunct="1">
              <a:spcAft>
                <a:spcPts val="0"/>
              </a:spcAft>
              <a:buFont typeface="Wingdings" panose="05000000000000000000" pitchFamily="2" charset="2"/>
              <a:buNone/>
              <a:defRPr/>
            </a:pPr>
            <a:r>
              <a:rPr lang="el-GR" altLang="en-US" sz="2800" dirty="0"/>
              <a:t>Περικλής Γκόγκας</a:t>
            </a:r>
          </a:p>
        </p:txBody>
      </p:sp>
      <p:sp>
        <p:nvSpPr>
          <p:cNvPr id="11267" name="Rectangle 2">
            <a:extLst>
              <a:ext uri="{FF2B5EF4-FFF2-40B4-BE49-F238E27FC236}">
                <a16:creationId xmlns:a16="http://schemas.microsoft.com/office/drawing/2014/main" id="{F0A69512-C387-83FE-4AAE-D7AB722A6C1D}"/>
              </a:ext>
            </a:extLst>
          </p:cNvPr>
          <p:cNvSpPr>
            <a:spLocks noGrp="1" noChangeArrowheads="1"/>
          </p:cNvSpPr>
          <p:nvPr>
            <p:ph type="title"/>
          </p:nvPr>
        </p:nvSpPr>
        <p:spPr>
          <a:xfrm>
            <a:off x="0" y="123825"/>
            <a:ext cx="9144000" cy="690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pPr eaLnBrk="1" fontAlgn="auto" hangingPunct="1">
              <a:spcAft>
                <a:spcPts val="0"/>
              </a:spcAft>
            </a:pPr>
            <a:r>
              <a:rPr lang="el-GR" altLang="en-US" sz="4000" b="1" dirty="0"/>
              <a:t>Τι είναι ο επιχειρηματίας;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a:extLst>
              <a:ext uri="{FF2B5EF4-FFF2-40B4-BE49-F238E27FC236}">
                <a16:creationId xmlns:a16="http://schemas.microsoft.com/office/drawing/2014/main" id="{C42B0EF6-06E5-D873-E243-41C2F9E5412B}"/>
              </a:ext>
            </a:extLst>
          </p:cNvPr>
          <p:cNvSpPr>
            <a:spLocks noGrp="1" noChangeArrowheads="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el-GR" altLang="en-US" sz="2800" b="1" dirty="0"/>
              <a:t>Διάφορες οπτικές γωνίες μελέτης</a:t>
            </a:r>
          </a:p>
          <a:p>
            <a:pPr marL="0" indent="0" eaLnBrk="1" fontAlgn="auto" hangingPunct="1">
              <a:spcAft>
                <a:spcPts val="0"/>
              </a:spcAft>
              <a:buFont typeface="Arial" panose="020B0604020202020204" pitchFamily="34" charset="0"/>
              <a:buNone/>
              <a:defRPr/>
            </a:pPr>
            <a:endParaRPr lang="el-GR" altLang="en-US" sz="2800" b="1" dirty="0"/>
          </a:p>
          <a:p>
            <a:pPr marL="514350" indent="-514350" eaLnBrk="1" fontAlgn="auto" hangingPunct="1">
              <a:spcAft>
                <a:spcPts val="0"/>
              </a:spcAft>
              <a:buFont typeface="+mj-lt"/>
              <a:buAutoNum type="arabicPeriod"/>
              <a:defRPr/>
            </a:pPr>
            <a:r>
              <a:rPr lang="el-GR" altLang="en-US" sz="2800" b="1" dirty="0"/>
              <a:t>Οικονομικές θεωρίες </a:t>
            </a:r>
            <a:r>
              <a:rPr lang="el-GR" altLang="en-US" sz="2800" dirty="0"/>
              <a:t>– Ο ρόλος του επιχειρηματία στην οικονομική ανάπτυξη.</a:t>
            </a:r>
          </a:p>
          <a:p>
            <a:pPr marL="514350" indent="-514350" eaLnBrk="1" fontAlgn="auto" hangingPunct="1">
              <a:spcAft>
                <a:spcPts val="0"/>
              </a:spcAft>
              <a:buFont typeface="+mj-lt"/>
              <a:buAutoNum type="arabicPeriod"/>
              <a:defRPr/>
            </a:pPr>
            <a:r>
              <a:rPr lang="el-GR" altLang="en-US" sz="2800" b="1" dirty="0"/>
              <a:t>Η προσέγγιση των ψυχολογικών γνωρισμάτων </a:t>
            </a:r>
            <a:r>
              <a:rPr lang="el-GR" altLang="en-US" sz="2800" dirty="0"/>
              <a:t>– Χαρακτηριστικά της προσωπικότητας του επιχειρηματία.</a:t>
            </a:r>
          </a:p>
          <a:p>
            <a:pPr marL="514350" indent="-514350" eaLnBrk="1" fontAlgn="auto" hangingPunct="1">
              <a:spcAft>
                <a:spcPts val="0"/>
              </a:spcAft>
              <a:buFont typeface="+mj-lt"/>
              <a:buAutoNum type="arabicPeriod"/>
              <a:defRPr/>
            </a:pPr>
            <a:r>
              <a:rPr lang="el-GR" altLang="en-US" sz="2800" b="1" dirty="0"/>
              <a:t>Προσεγγίσεις συμπεριφοράς και κοινωνικών χαρακτηριστικών</a:t>
            </a:r>
            <a:r>
              <a:rPr lang="el-GR" altLang="en-US" sz="2800" dirty="0"/>
              <a:t> – Επίδραση του κοινωνικού περιβάλλοντος.</a:t>
            </a:r>
          </a:p>
        </p:txBody>
      </p:sp>
      <p:sp>
        <p:nvSpPr>
          <p:cNvPr id="13314" name="Rectangle 2">
            <a:extLst>
              <a:ext uri="{FF2B5EF4-FFF2-40B4-BE49-F238E27FC236}">
                <a16:creationId xmlns:a16="http://schemas.microsoft.com/office/drawing/2014/main" id="{69DDA63A-AA6A-C25F-ACEB-FD6E3E31EC4A}"/>
              </a:ext>
            </a:extLst>
          </p:cNvPr>
          <p:cNvSpPr>
            <a:spLocks noGrp="1" noChangeArrowheads="1"/>
          </p:cNvSpPr>
          <p:nvPr>
            <p:ph type="title"/>
          </p:nvPr>
        </p:nvSpPr>
        <p:spPr>
          <a:xfrm>
            <a:off x="0" y="277813"/>
            <a:ext cx="9144000" cy="558800"/>
          </a:xfrm>
        </p:spPr>
        <p:txBody>
          <a:bodyPr rtlCol="0">
            <a:normAutofit fontScale="90000"/>
          </a:bodyPr>
          <a:lstStyle/>
          <a:p>
            <a:pPr eaLnBrk="1" fontAlgn="auto" hangingPunct="1">
              <a:spcAft>
                <a:spcPts val="0"/>
              </a:spcAft>
              <a:defRPr/>
            </a:pPr>
            <a:r>
              <a:rPr lang="el-GR" altLang="en-US" sz="3600" b="1" dirty="0"/>
              <a:t>Τρεις προσεγγίσεις της επιχειρηματικότητας</a:t>
            </a:r>
          </a:p>
        </p:txBody>
      </p:sp>
      <p:sp>
        <p:nvSpPr>
          <p:cNvPr id="12292" name="3 - Θέση υποσέλιδου">
            <a:extLst>
              <a:ext uri="{FF2B5EF4-FFF2-40B4-BE49-F238E27FC236}">
                <a16:creationId xmlns:a16="http://schemas.microsoft.com/office/drawing/2014/main" id="{D4202503-C6B4-A07C-A7BA-A990E81587E2}"/>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8CDD9A03-48F9-0698-CD7B-58E15CAE1839}"/>
              </a:ext>
            </a:extLst>
          </p:cNvPr>
          <p:cNvSpPr>
            <a:spLocks noGrp="1" noChangeArrowheads="1"/>
          </p:cNvSpPr>
          <p:nvPr>
            <p:ph idx="1"/>
          </p:nvPr>
        </p:nvSpPr>
        <p:spPr/>
        <p:txBody>
          <a:bodyPr rtlCol="0">
            <a:normAutofit/>
          </a:bodyPr>
          <a:lstStyle/>
          <a:p>
            <a:pPr marL="0" indent="0" eaLnBrk="1" fontAlgn="auto" hangingPunct="1">
              <a:spcAft>
                <a:spcPts val="0"/>
              </a:spcAft>
              <a:buFont typeface="Wingdings" panose="05000000000000000000" pitchFamily="2" charset="2"/>
              <a:buNone/>
              <a:defRPr/>
            </a:pPr>
            <a:r>
              <a:rPr lang="el-GR" altLang="en-US" sz="2800" dirty="0"/>
              <a:t>Ο ρόλος του επιχειρηματία στην οικονομική ανάπτυξη.</a:t>
            </a:r>
          </a:p>
          <a:p>
            <a:pPr marL="0" indent="0" eaLnBrk="1" fontAlgn="auto" hangingPunct="1">
              <a:spcAft>
                <a:spcPts val="0"/>
              </a:spcAft>
              <a:buFont typeface="Wingdings" panose="05000000000000000000" pitchFamily="2" charset="2"/>
              <a:buNone/>
              <a:defRPr/>
            </a:pPr>
            <a:endParaRPr lang="el-GR" altLang="en-US" sz="2800" dirty="0"/>
          </a:p>
          <a:p>
            <a:pPr eaLnBrk="1" fontAlgn="auto" hangingPunct="1">
              <a:spcAft>
                <a:spcPts val="0"/>
              </a:spcAft>
              <a:defRPr/>
            </a:pPr>
            <a:r>
              <a:rPr lang="el-GR" altLang="en-US" sz="2800" dirty="0"/>
              <a:t> </a:t>
            </a:r>
            <a:r>
              <a:rPr lang="en-US" altLang="en-US" sz="2800" dirty="0"/>
              <a:t>O </a:t>
            </a:r>
            <a:r>
              <a:rPr lang="el-GR" altLang="en-US" sz="2800" dirty="0"/>
              <a:t>«επιχειρηματίας»</a:t>
            </a:r>
            <a:r>
              <a:rPr lang="en-US" altLang="en-US" sz="2800" dirty="0"/>
              <a:t> </a:t>
            </a:r>
            <a:r>
              <a:rPr lang="el-GR" altLang="en-US" sz="2800" dirty="0"/>
              <a:t>απουσιάζει παντελώς από την οικονομική θεωρία.</a:t>
            </a:r>
          </a:p>
          <a:p>
            <a:pPr eaLnBrk="1" fontAlgn="auto" hangingPunct="1">
              <a:spcAft>
                <a:spcPts val="0"/>
              </a:spcAft>
              <a:defRPr/>
            </a:pPr>
            <a:r>
              <a:rPr lang="el-GR" altLang="en-US" sz="2800" dirty="0"/>
              <a:t> Έμφαση δίνεται στον κεφαλαιούχο εργοδότη που συντονίζει τους διάφορους συντελεστές παραγωγής</a:t>
            </a:r>
            <a:r>
              <a:rPr lang="en-US" altLang="en-US" sz="2800" dirty="0"/>
              <a:t>: </a:t>
            </a:r>
            <a:r>
              <a:rPr lang="el-GR" altLang="en-US" sz="2800" dirty="0"/>
              <a:t>γη, εργασία και κεφάλαιο.</a:t>
            </a:r>
          </a:p>
          <a:p>
            <a:pPr eaLnBrk="1" fontAlgn="auto" hangingPunct="1">
              <a:spcAft>
                <a:spcPts val="0"/>
              </a:spcAft>
              <a:defRPr/>
            </a:pPr>
            <a:r>
              <a:rPr lang="el-GR" altLang="en-US" sz="2800" dirty="0"/>
              <a:t> Μόλις πρόσφατα έχουν αναγνωριστεί οι συνεισφορές των οικονομολόγων που θεωρούν ότι ο επιχειρηματίας παίζει σημαντικό ρόλο σε μια οικονομία.</a:t>
            </a:r>
          </a:p>
          <a:p>
            <a:pPr eaLnBrk="1" fontAlgn="auto" hangingPunct="1">
              <a:spcAft>
                <a:spcPts val="0"/>
              </a:spcAft>
              <a:defRPr/>
            </a:pPr>
            <a:endParaRPr lang="el-GR" altLang="en-US" dirty="0"/>
          </a:p>
        </p:txBody>
      </p:sp>
      <p:sp>
        <p:nvSpPr>
          <p:cNvPr id="19458" name="Rectangle 2">
            <a:extLst>
              <a:ext uri="{FF2B5EF4-FFF2-40B4-BE49-F238E27FC236}">
                <a16:creationId xmlns:a16="http://schemas.microsoft.com/office/drawing/2014/main" id="{73B61CD8-C2EA-C7A7-E5FF-1B3B1464F452}"/>
              </a:ext>
            </a:extLst>
          </p:cNvPr>
          <p:cNvSpPr>
            <a:spLocks noGrp="1" noChangeArrowheads="1"/>
          </p:cNvSpPr>
          <p:nvPr>
            <p:ph type="title"/>
          </p:nvPr>
        </p:nvSpPr>
        <p:spPr>
          <a:xfrm>
            <a:off x="0" y="277813"/>
            <a:ext cx="9144000" cy="558800"/>
          </a:xfrm>
        </p:spPr>
        <p:txBody>
          <a:bodyPr rtlCol="0">
            <a:normAutofit fontScale="90000"/>
          </a:bodyPr>
          <a:lstStyle/>
          <a:p>
            <a:pPr eaLnBrk="1" fontAlgn="auto" hangingPunct="1">
              <a:spcAft>
                <a:spcPts val="0"/>
              </a:spcAft>
              <a:defRPr/>
            </a:pPr>
            <a:r>
              <a:rPr lang="el-GR" altLang="en-US" sz="3600" b="1" dirty="0"/>
              <a:t>1. Οικονομικές θεωρίες </a:t>
            </a:r>
          </a:p>
        </p:txBody>
      </p:sp>
      <p:sp>
        <p:nvSpPr>
          <p:cNvPr id="13316" name="3 - Θέση υποσέλιδου">
            <a:extLst>
              <a:ext uri="{FF2B5EF4-FFF2-40B4-BE49-F238E27FC236}">
                <a16:creationId xmlns:a16="http://schemas.microsoft.com/office/drawing/2014/main" id="{6216ED73-AD90-76B3-1D3F-3EBC00445140}"/>
              </a:ext>
            </a:extLst>
          </p:cNvPr>
          <p:cNvSpPr>
            <a:spLocks noGrp="1" noChangeArrowheads="1"/>
          </p:cNvSpPr>
          <p:nvPr>
            <p:ph type="ftr" sz="quarter" idx="4294967295"/>
          </p:nvPr>
        </p:nvSpPr>
        <p:spPr bwMode="auto">
          <a:xfrm>
            <a:off x="3028950" y="6356350"/>
            <a:ext cx="30861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l-GR"/>
              <a:t>© </a:t>
            </a:r>
            <a:r>
              <a:rPr lang="el-GR" altLang="el-GR"/>
              <a:t>2007 Εκδόσεις Κριτική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5946</TotalTime>
  <Words>2496</Words>
  <Application>Microsoft Office PowerPoint</Application>
  <PresentationFormat>On-screen Show (4:3)</PresentationFormat>
  <Paragraphs>280</Paragraphs>
  <Slides>45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Calibri</vt:lpstr>
      <vt:lpstr>Arial</vt:lpstr>
      <vt:lpstr>Symbol</vt:lpstr>
      <vt:lpstr>Wingdings</vt:lpstr>
      <vt:lpstr>Office Theme</vt:lpstr>
      <vt:lpstr>Η επιχειρηματικότητα και  Ο επιχειρηματίας</vt:lpstr>
      <vt:lpstr>Τι είναι η Επιχειρηματικότητα;</vt:lpstr>
      <vt:lpstr>Τι είναι η Επιχειρηματικότητα;</vt:lpstr>
      <vt:lpstr>Τι είναι η Επιχειρηματικότητα;</vt:lpstr>
      <vt:lpstr>Τι είναι ο επιχειρηματίας;</vt:lpstr>
      <vt:lpstr>Τι είναι ο επιχειρηματίας;</vt:lpstr>
      <vt:lpstr>Τι είναι ο επιχειρηματίας;</vt:lpstr>
      <vt:lpstr>Τρεις προσεγγίσεις της επιχειρηματικότητας</vt:lpstr>
      <vt:lpstr>1. Οικονομικές θεωρίες </vt:lpstr>
      <vt:lpstr>1. Οικονομικές θεωρίες</vt:lpstr>
      <vt:lpstr>Συνέπειες των απόψεων του Kirzner</vt:lpstr>
      <vt:lpstr>Οικονομικές θεωρίες</vt:lpstr>
      <vt:lpstr>Schumpeter</vt:lpstr>
      <vt:lpstr>Schumpeter</vt:lpstr>
      <vt:lpstr>Schumpeter</vt:lpstr>
      <vt:lpstr>Schumpeter</vt:lpstr>
      <vt:lpstr>Schumpeter</vt:lpstr>
      <vt:lpstr>Συνέπειες των απόψεων του Schumpeter </vt:lpstr>
      <vt:lpstr>Τρεις προσεγγίσεις της επιχειρηματικότητας</vt:lpstr>
      <vt:lpstr>Η προσέγγιση των ψυχολογικών γνωρισμάτων</vt:lpstr>
      <vt:lpstr>Η προσέγγιση των ψυχολογικών γνωρισμάτων</vt:lpstr>
      <vt:lpstr>Η προσέγγιση των ψυχολογικών γνωρισμάτων</vt:lpstr>
      <vt:lpstr>Διάκριση με τον βαθμό ελέγχου</vt:lpstr>
      <vt:lpstr>Βαθμός εσωτερικού ελέγχου και επιχειρηματίες</vt:lpstr>
      <vt:lpstr>Προσδιορίζοντας συνομαδώσεις των γνωρισμάτων</vt:lpstr>
      <vt:lpstr>Κριτικές της προσέγγισης των ψυχολογικών γνωρισμάτων</vt:lpstr>
      <vt:lpstr>Τρεις προσεγγίσεις της επιχειρηματικότητας</vt:lpstr>
      <vt:lpstr>Προσεγγίσεις συμπεριφοράς και κοινωνικών χαρακτηριστικών</vt:lpstr>
      <vt:lpstr>Το υπόδειγμα του κοινωνικού αντικομφορμισμού</vt:lpstr>
      <vt:lpstr>Το υπόδειγμα του κοινωνικού αντικομφορμισμού</vt:lpstr>
      <vt:lpstr>Περιορισμοί του υποδείγματος του κοινωνικού αντικομφορμισμού</vt:lpstr>
      <vt:lpstr>Περιορισμοί του υποδείγματος του κοινωνικού αντικομφορμισμού</vt:lpstr>
      <vt:lpstr>Οι τρεις προσεγγίσεις της επιχειρηματικότητας</vt:lpstr>
      <vt:lpstr>Συμπεράσματα</vt:lpstr>
      <vt:lpstr>Πλέον επιθυμητά χαρακτηριστικά</vt:lpstr>
      <vt:lpstr>Επιθυμητά χαρακτηριστικά </vt:lpstr>
      <vt:lpstr>Ανεπιθύμητα χαρακτηριστικά</vt:lpstr>
      <vt:lpstr>Συμπεράσματα</vt:lpstr>
      <vt:lpstr>Η επιχειρηματικότητα ως καριέρα</vt:lpstr>
      <vt:lpstr>Το βασικό ερώτημα στο μάθημα</vt:lpstr>
      <vt:lpstr>Επιχειρηματικότητα – μπορεί να γίνει αντικείμενο μάθησης;</vt:lpstr>
      <vt:lpstr>Λόγοι για να ξεκινήσει κανείς μια επιχείρηση</vt:lpstr>
      <vt:lpstr>Λόγοι για να ξεκινήσει κανείς μια επιχείρηση</vt:lpstr>
      <vt:lpstr>Κίνητρα για τη δημιουργία επιχειρήσεων</vt:lpstr>
      <vt:lpstr>Συμπεράσματα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1ο Πανελλήνιο Συνέδριο Ξενοδοχειακής Διοίκησης</dc:title>
  <dc:creator>Theodore Benetatos</dc:creator>
  <cp:lastModifiedBy>P G</cp:lastModifiedBy>
  <cp:revision>202</cp:revision>
  <dcterms:created xsi:type="dcterms:W3CDTF">2003-11-29T18:30:07Z</dcterms:created>
  <dcterms:modified xsi:type="dcterms:W3CDTF">2022-10-16T22:09:16Z</dcterms:modified>
</cp:coreProperties>
</file>