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69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052878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531264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err="1" smtClean="0"/>
              <a:t>Οπως</a:t>
            </a:r>
            <a:r>
              <a:rPr lang="el-GR" sz="2800" dirty="0" smtClean="0"/>
              <a:t> αναφέρθηκε πιο πάνω, στις περιπτώσεις των </a:t>
            </a:r>
            <a:r>
              <a:rPr lang="el-GR" sz="2800" dirty="0" err="1" smtClean="0"/>
              <a:t>διανυσµάτων</a:t>
            </a:r>
            <a:r>
              <a:rPr lang="el-GR" sz="2800" dirty="0" smtClean="0"/>
              <a:t> οι διάφορες </a:t>
            </a:r>
            <a:r>
              <a:rPr lang="el-GR" sz="2800" dirty="0" err="1" smtClean="0"/>
              <a:t>αριθµητικές</a:t>
            </a:r>
            <a:r>
              <a:rPr lang="el-GR" sz="2800" dirty="0" smtClean="0"/>
              <a:t> πράξεις </a:t>
            </a:r>
            <a:r>
              <a:rPr lang="el-GR" sz="2800" dirty="0" err="1" smtClean="0"/>
              <a:t>εφαρµόζονται</a:t>
            </a:r>
            <a:r>
              <a:rPr lang="el-GR" sz="2800" dirty="0" smtClean="0"/>
              <a:t> σε κάθε στοιχείο τους. </a:t>
            </a:r>
            <a:endParaRPr lang="en-GB" sz="2800" dirty="0" smtClean="0"/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Σε αυτό το </a:t>
            </a:r>
            <a:r>
              <a:rPr lang="el-GR" sz="2800" dirty="0" err="1" smtClean="0"/>
              <a:t>σηµείο</a:t>
            </a:r>
            <a:r>
              <a:rPr lang="el-GR" sz="2800" dirty="0" smtClean="0"/>
              <a:t> </a:t>
            </a:r>
            <a:r>
              <a:rPr lang="el-GR" sz="2800" dirty="0" err="1" smtClean="0"/>
              <a:t>ϑα</a:t>
            </a:r>
            <a:r>
              <a:rPr lang="el-GR" sz="2800" dirty="0" smtClean="0"/>
              <a:t> γίνει αναφορά στο πώς εκτελούνται διάφοροι </a:t>
            </a:r>
            <a:r>
              <a:rPr lang="el-GR" sz="2800" dirty="0" err="1" smtClean="0"/>
              <a:t>υπολογισµοί</a:t>
            </a:r>
            <a:r>
              <a:rPr lang="el-GR" sz="2800" dirty="0" smtClean="0"/>
              <a:t> µε </a:t>
            </a:r>
            <a:r>
              <a:rPr lang="el-GR" sz="2800" dirty="0" err="1" smtClean="0"/>
              <a:t>διανύσµατα</a:t>
            </a:r>
            <a:r>
              <a:rPr lang="el-GR" sz="2800" dirty="0" smtClean="0"/>
              <a:t> ή πίνακες. </a:t>
            </a:r>
            <a:endParaRPr lang="en-GB" sz="2800" dirty="0" smtClean="0"/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Ο </a:t>
            </a:r>
            <a:r>
              <a:rPr lang="el-GR" sz="2800" dirty="0" err="1" smtClean="0"/>
              <a:t>επόµενος</a:t>
            </a:r>
            <a:r>
              <a:rPr lang="el-GR" sz="2800" dirty="0" smtClean="0"/>
              <a:t> πίνακας δίνει </a:t>
            </a:r>
            <a:r>
              <a:rPr lang="el-GR" sz="2800" dirty="0" err="1" smtClean="0"/>
              <a:t>σύµβολα</a:t>
            </a:r>
            <a:r>
              <a:rPr lang="el-GR" sz="2800" dirty="0" smtClean="0"/>
              <a:t> και συναρτήσεις για αυτές τις πράξεις.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7755" y="1988840"/>
            <a:ext cx="775610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Ανάστροφος πίνακας λέγεται ο πίνακας που οι γραμμές γίνονται στήλες</a:t>
            </a:r>
          </a:p>
          <a:p>
            <a:endParaRPr lang="el-GR" dirty="0" smtClean="0"/>
          </a:p>
          <a:p>
            <a:r>
              <a:rPr lang="el-GR" dirty="0" smtClean="0"/>
              <a:t>Α=                    </a:t>
            </a:r>
            <a:r>
              <a:rPr lang="en-GB" dirty="0" smtClean="0"/>
              <a:t>A</a:t>
            </a:r>
            <a:r>
              <a:rPr lang="en-GB" baseline="30000" dirty="0" smtClean="0"/>
              <a:t>T</a:t>
            </a:r>
            <a:r>
              <a:rPr lang="en-GB" dirty="0" smtClean="0"/>
              <a:t>=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Φτιάξτε τον πίνακα Α και με το </a:t>
            </a:r>
            <a:r>
              <a:rPr lang="en-GB" dirty="0" smtClean="0"/>
              <a:t>t(A) </a:t>
            </a:r>
            <a:r>
              <a:rPr lang="el-GR" dirty="0" smtClean="0"/>
              <a:t>βρείτε τον ανάστροφο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2780928"/>
            <a:ext cx="1008112" cy="1095143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6" y="2852936"/>
            <a:ext cx="1851005" cy="864096"/>
          </a:xfrm>
          <a:prstGeom prst="rect">
            <a:avLst/>
          </a:prstGeom>
          <a:noFill/>
        </p:spPr>
      </p:pic>
      <p:sp>
        <p:nvSpPr>
          <p:cNvPr id="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Αντίστροφος πίνακα λέγεται ο πίνακας που όταν πολλαπλασιαστεί δίνει γινόμενο τον διαγώνιο πίνακα</a:t>
            </a:r>
          </a:p>
          <a:p>
            <a:endParaRPr lang="el-GR" dirty="0" smtClean="0"/>
          </a:p>
          <a:p>
            <a:r>
              <a:rPr lang="el-GR" dirty="0" smtClean="0"/>
              <a:t>Ο αντίστροφος πίνακα </a:t>
            </a:r>
            <a:r>
              <a:rPr lang="el-GR" dirty="0" err="1" smtClean="0"/>
              <a:t>χρησιμοποιειται</a:t>
            </a:r>
            <a:r>
              <a:rPr lang="el-GR" dirty="0" smtClean="0"/>
              <a:t> στην λύση συστημάτων</a:t>
            </a:r>
          </a:p>
          <a:p>
            <a:r>
              <a:rPr lang="el-GR" dirty="0" smtClean="0"/>
              <a:t>Αντίστροφοι έχουν </a:t>
            </a:r>
            <a:r>
              <a:rPr lang="el-GR" dirty="0" err="1" smtClean="0"/>
              <a:t>μονο</a:t>
            </a:r>
            <a:r>
              <a:rPr lang="el-GR" dirty="0" smtClean="0"/>
              <a:t> οι τετραγωνικοί πίνακες</a:t>
            </a:r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>
                <a:solidFill>
                  <a:srgbClr val="FF0000"/>
                </a:solidFill>
              </a:rPr>
              <a:t>ΛΥΣΗ ΣΥΣΤΗΜΑΤΟΣ</a:t>
            </a:r>
          </a:p>
          <a:p>
            <a:pPr algn="just">
              <a:buNone/>
            </a:pPr>
            <a:r>
              <a:rPr lang="el-GR" dirty="0" smtClean="0"/>
              <a:t>Έστω το σύστημα: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x+3y=13						       x-2y   =-4</a:t>
            </a:r>
          </a:p>
          <a:p>
            <a:pPr algn="just">
              <a:buNone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Κατασκευάζουμε τον πίνακα 2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x2</a:t>
            </a:r>
          </a:p>
          <a:p>
            <a:pPr algn="just">
              <a:buNone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&gt;A=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rbind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(c(2,3), c(1,-2))</a:t>
            </a: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Λύνουμε το σύστημα: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400" dirty="0" smtClean="0">
                <a:latin typeface="Arial" pitchFamily="34" charset="0"/>
                <a:cs typeface="Arial" pitchFamily="34" charset="0"/>
              </a:rPr>
              <a:t>solve (A, c(13,-4))</a:t>
            </a:r>
          </a:p>
          <a:p>
            <a:pPr algn="just">
              <a:buFont typeface="Wingdings" pitchFamily="2" charset="2"/>
              <a:buChar char="Ø"/>
            </a:pP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Κατασκευάστε το σύστημα:</a:t>
            </a:r>
          </a:p>
          <a:p>
            <a:pPr lvl="1"/>
            <a:r>
              <a:rPr lang="en-GB" dirty="0" smtClean="0"/>
              <a:t>x</a:t>
            </a:r>
            <a:r>
              <a:rPr lang="el-GR" dirty="0" smtClean="0"/>
              <a:t>-2</a:t>
            </a:r>
            <a:r>
              <a:rPr lang="en-GB" dirty="0" smtClean="0"/>
              <a:t>y</a:t>
            </a:r>
            <a:r>
              <a:rPr lang="el-GR" dirty="0" smtClean="0"/>
              <a:t>+</a:t>
            </a:r>
            <a:r>
              <a:rPr lang="en-GB" dirty="0" smtClean="0"/>
              <a:t>z</a:t>
            </a:r>
            <a:r>
              <a:rPr lang="el-GR" dirty="0" smtClean="0"/>
              <a:t>=1			</a:t>
            </a:r>
          </a:p>
          <a:p>
            <a:pPr lvl="1"/>
            <a:r>
              <a:rPr lang="el-GR" dirty="0" smtClean="0"/>
              <a:t>2</a:t>
            </a:r>
            <a:r>
              <a:rPr lang="en-GB" dirty="0" smtClean="0"/>
              <a:t>x</a:t>
            </a:r>
            <a:r>
              <a:rPr lang="el-GR" dirty="0" smtClean="0"/>
              <a:t>+2</a:t>
            </a:r>
            <a:r>
              <a:rPr lang="en-GB" dirty="0" smtClean="0"/>
              <a:t>y</a:t>
            </a:r>
            <a:r>
              <a:rPr lang="el-GR" dirty="0" smtClean="0"/>
              <a:t>+</a:t>
            </a:r>
            <a:r>
              <a:rPr lang="en-GB" dirty="0" smtClean="0"/>
              <a:t>z</a:t>
            </a:r>
            <a:r>
              <a:rPr lang="el-GR" dirty="0" smtClean="0"/>
              <a:t>=6	</a:t>
            </a:r>
          </a:p>
          <a:p>
            <a:pPr lvl="1"/>
            <a:r>
              <a:rPr lang="el-GR" dirty="0" smtClean="0"/>
              <a:t>3</a:t>
            </a:r>
            <a:r>
              <a:rPr lang="en-GB" dirty="0" smtClean="0"/>
              <a:t>x</a:t>
            </a:r>
            <a:r>
              <a:rPr lang="el-GR" dirty="0" smtClean="0"/>
              <a:t>+</a:t>
            </a:r>
            <a:r>
              <a:rPr lang="en-GB" dirty="0" smtClean="0"/>
              <a:t>y</a:t>
            </a:r>
            <a:r>
              <a:rPr lang="el-GR" dirty="0" smtClean="0"/>
              <a:t>+2</a:t>
            </a:r>
            <a:r>
              <a:rPr lang="en-GB" dirty="0" smtClean="0"/>
              <a:t>z</a:t>
            </a:r>
            <a:r>
              <a:rPr lang="el-GR" dirty="0" smtClean="0"/>
              <a:t>=8</a:t>
            </a:r>
          </a:p>
          <a:p>
            <a:pPr lvl="1"/>
            <a:endParaRPr lang="el-GR" dirty="0" smtClean="0"/>
          </a:p>
          <a:p>
            <a:pPr lvl="1">
              <a:buNone/>
            </a:pPr>
            <a:r>
              <a:rPr lang="el-GR" dirty="0" smtClean="0"/>
              <a:t>Να λύσετε το σύστημα</a:t>
            </a:r>
          </a:p>
        </p:txBody>
      </p:sp>
      <p:sp>
        <p:nvSpPr>
          <p:cNvPr id="4" name="3 - Αριστερό άγκιστρο"/>
          <p:cNvSpPr/>
          <p:nvPr/>
        </p:nvSpPr>
        <p:spPr>
          <a:xfrm>
            <a:off x="1691680" y="2132856"/>
            <a:ext cx="432048" cy="1296144"/>
          </a:xfrm>
          <a:prstGeom prst="leftBrac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124</TotalTime>
  <Words>128</Words>
  <Application>Microsoft Office PowerPoint</Application>
  <PresentationFormat>Προβολή στην οθόνη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Ηλιοστάσιο</vt:lpstr>
      <vt:lpstr>ΓΛΩΣΣΑ R</vt:lpstr>
      <vt:lpstr>ΓΛΩΣΣΑ R</vt:lpstr>
      <vt:lpstr>ΓΛΩΣΣΑ R</vt:lpstr>
      <vt:lpstr>ΓΛΩΣΣΑ R</vt:lpstr>
      <vt:lpstr>ΓΛΩΣΣΑ R</vt:lpstr>
      <vt:lpstr>Διαφάνεια 6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3</cp:revision>
  <dcterms:created xsi:type="dcterms:W3CDTF">2023-01-29T06:16:09Z</dcterms:created>
  <dcterms:modified xsi:type="dcterms:W3CDTF">2023-03-04T11:00:38Z</dcterms:modified>
</cp:coreProperties>
</file>