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435" r:id="rId2"/>
    <p:sldId id="438" r:id="rId3"/>
    <p:sldId id="441" r:id="rId4"/>
    <p:sldId id="473" r:id="rId5"/>
    <p:sldId id="444" r:id="rId6"/>
    <p:sldId id="521" r:id="rId7"/>
    <p:sldId id="448" r:id="rId8"/>
    <p:sldId id="436" r:id="rId9"/>
    <p:sldId id="476" r:id="rId10"/>
    <p:sldId id="477" r:id="rId11"/>
    <p:sldId id="537" r:id="rId12"/>
    <p:sldId id="504" r:id="rId13"/>
    <p:sldId id="505" r:id="rId14"/>
    <p:sldId id="538" r:id="rId15"/>
    <p:sldId id="541" r:id="rId16"/>
    <p:sldId id="457" r:id="rId17"/>
    <p:sldId id="542" r:id="rId18"/>
    <p:sldId id="543" r:id="rId19"/>
    <p:sldId id="506" r:id="rId20"/>
    <p:sldId id="509" r:id="rId21"/>
    <p:sldId id="510" r:id="rId22"/>
    <p:sldId id="511" r:id="rId23"/>
    <p:sldId id="512" r:id="rId24"/>
    <p:sldId id="513" r:id="rId25"/>
    <p:sldId id="514" r:id="rId26"/>
    <p:sldId id="484" r:id="rId27"/>
    <p:sldId id="539" r:id="rId28"/>
    <p:sldId id="517" r:id="rId29"/>
    <p:sldId id="518" r:id="rId30"/>
    <p:sldId id="519" r:id="rId31"/>
    <p:sldId id="520" r:id="rId32"/>
    <p:sldId id="548" r:id="rId33"/>
    <p:sldId id="522" r:id="rId34"/>
    <p:sldId id="523" r:id="rId35"/>
    <p:sldId id="545" r:id="rId36"/>
    <p:sldId id="546" r:id="rId37"/>
    <p:sldId id="487" r:id="rId38"/>
    <p:sldId id="488" r:id="rId39"/>
    <p:sldId id="524" r:id="rId40"/>
    <p:sldId id="525" r:id="rId41"/>
    <p:sldId id="526" r:id="rId42"/>
    <p:sldId id="527" r:id="rId43"/>
    <p:sldId id="442" r:id="rId44"/>
    <p:sldId id="443" r:id="rId45"/>
    <p:sldId id="446" r:id="rId46"/>
    <p:sldId id="449" r:id="rId47"/>
    <p:sldId id="450" r:id="rId48"/>
    <p:sldId id="530" r:id="rId49"/>
    <p:sldId id="531" r:id="rId50"/>
    <p:sldId id="532" r:id="rId51"/>
    <p:sldId id="533" r:id="rId52"/>
    <p:sldId id="534" r:id="rId53"/>
    <p:sldId id="535" r:id="rId54"/>
    <p:sldId id="536" r:id="rId55"/>
    <p:sldId id="458" r:id="rId56"/>
    <p:sldId id="466" r:id="rId57"/>
    <p:sldId id="470" r:id="rId58"/>
    <p:sldId id="549" r:id="rId59"/>
    <p:sldId id="467" r:id="rId60"/>
    <p:sldId id="550" r:id="rId61"/>
    <p:sldId id="468" r:id="rId62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DCFB3-6695-4DD2-9C7F-86FA67642237}" v="16" dt="2019-02-28T07:00:10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406" y="-78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8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533" y="8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720272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533" y="9720272"/>
            <a:ext cx="3076012" cy="512479"/>
          </a:xfrm>
          <a:prstGeom prst="rect">
            <a:avLst/>
          </a:prstGeom>
        </p:spPr>
        <p:txBody>
          <a:bodyPr vert="horz" lIns="102489" tIns="51244" rIns="102489" bIns="51244" rtlCol="0" anchor="b"/>
          <a:lstStyle>
            <a:lvl1pPr algn="r">
              <a:defRPr sz="1300"/>
            </a:lvl1pPr>
          </a:lstStyle>
          <a:p>
            <a:fld id="{329F5B0B-148E-42DC-9B05-8BCA1CF2E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6584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4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6" tIns="46641" rIns="93286" bIns="466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3286" tIns="46641" rIns="93286" bIns="466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21112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12"/>
            <a:ext cx="3076364" cy="511731"/>
          </a:xfrm>
          <a:prstGeom prst="rect">
            <a:avLst/>
          </a:prstGeom>
        </p:spPr>
        <p:txBody>
          <a:bodyPr vert="horz" lIns="93286" tIns="46641" rIns="93286" bIns="46641" rtlCol="0" anchor="b"/>
          <a:lstStyle>
            <a:lvl1pPr algn="r">
              <a:defRPr sz="1100"/>
            </a:lvl1pPr>
          </a:lstStyle>
          <a:p>
            <a:fld id="{91A5A700-B878-4B81-A53A-873A35D6C7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6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1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0"/>
            <a:ext cx="10515600" cy="1324800"/>
          </a:xfrm>
        </p:spPr>
        <p:txBody>
          <a:bodyPr/>
          <a:lstStyle>
            <a:lvl1pPr algn="l">
              <a:defRPr b="1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800" y="1522800"/>
            <a:ext cx="10515600" cy="51804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0000" y="6494400"/>
            <a:ext cx="2844800" cy="3651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  <a:lvl2pPr>
              <a:defRPr sz="2000">
                <a:latin typeface="Cambria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  <a:lvl2pPr>
              <a:defRPr sz="2000">
                <a:latin typeface="Cambria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Cambria" pitchFamily="18" charset="0"/>
              </a:defRPr>
            </a:lvl1pPr>
            <a:lvl2pPr>
              <a:defRPr sz="2800">
                <a:latin typeface="Cambria" pitchFamily="18" charset="0"/>
              </a:defRPr>
            </a:lvl2pPr>
            <a:lvl3pPr>
              <a:defRPr sz="2400">
                <a:latin typeface="Cambria" pitchFamily="18" charset="0"/>
              </a:defRPr>
            </a:lvl3pPr>
            <a:lvl4pPr>
              <a:defRPr sz="2000">
                <a:latin typeface="Cambria" pitchFamily="18" charset="0"/>
              </a:defRPr>
            </a:lvl4pPr>
            <a:lvl5pPr>
              <a:defRPr sz="2000">
                <a:latin typeface="Cambria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mbr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ambr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11480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10363200" cy="1470025"/>
          </a:xfrm>
        </p:spPr>
        <p:txBody>
          <a:bodyPr>
            <a:normAutofit/>
          </a:bodyPr>
          <a:lstStyle/>
          <a:p>
            <a:r>
              <a:rPr lang="el-GR" sz="4400" i="1"/>
              <a:t>Βασικές </a:t>
            </a:r>
            <a:r>
              <a:rPr lang="el-GR" sz="4400" i="1" dirty="0"/>
              <a:t>έννοιες στατιστικής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421095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5E1F-DAFE-4BF3-81CE-C5AAA89B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 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D0ED6B-02F9-4445-9016-620FB62BB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Δείγμα πέντε παρατηρήσεων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6,2	7,1	4,8	9,0	3,3</a:t>
                </a:r>
              </a:p>
              <a:p>
                <a:r>
                  <a:rPr lang="el-GR" dirty="0"/>
                  <a:t>Μέση τιμή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2+7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8+9+3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08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D0ED6B-02F9-4445-9016-620FB62BB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53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21DD-ACFB-49D2-B01F-B8FD63DD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Μέση τιμή ομαδοποιημένων δεδομένων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42267-0471-42C7-A811-87BDAEF2D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=34,05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42267-0471-42C7-A811-87BDAEF2D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C0870D15-96FA-4800-B64B-701F256E58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3998"/>
                  </p:ext>
                </p:extLst>
              </p:nvPr>
            </p:nvGraphicFramePr>
            <p:xfrm>
              <a:off x="2438400" y="2680447"/>
              <a:ext cx="7315200" cy="28651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00600602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8509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Ηλικιακές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ομάδες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Κεντρικός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όρος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Συχνότητα</a:t>
                          </a:r>
                          <a:endParaRPr lang="en-US"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Αθροιστική </a:t>
                          </a: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συχνότητα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[20, 30)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[30, 40)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70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[40, 50)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27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[50, 60]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Σύνολο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21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715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C0870D15-96FA-4800-B64B-701F256E58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3998"/>
                  </p:ext>
                </p:extLst>
              </p:nvPr>
            </p:nvGraphicFramePr>
            <p:xfrm>
              <a:off x="2438400" y="2680447"/>
              <a:ext cx="7315200" cy="28651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006006023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8509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Ηλικιακές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ομάδες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2381" r="-334222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2381" r="-234222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2381" r="-134222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2381" r="-667" b="-3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[20, 30)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[30, 40)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70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[40, 50)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27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[50, 60]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Σύνολο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21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715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234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A109-1D36-4BDB-A2D7-EBFB2E53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Διάμεσος</a:t>
            </a:r>
            <a:r>
              <a:rPr lang="en-US" dirty="0"/>
              <a:t> (median)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1A119D-288B-4C7F-A855-BE2BBF5BF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Κεντρική τιμή που χωρίζει τα διατεταγμένα δεδομένα σε δύο ίσα μέρη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Υπολογισμός</a:t>
                </a:r>
              </a:p>
              <a:p>
                <a:pPr lvl="1"/>
                <a:r>
                  <a:rPr lang="el-GR" dirty="0"/>
                  <a:t>Κατάταξη των αριθμητικών δεδομένων σε αύξουσα σειρά</a:t>
                </a:r>
              </a:p>
              <a:p>
                <a:pPr lvl="1"/>
                <a:r>
                  <a:rPr lang="el-GR" dirty="0"/>
                  <a:t>Για μονό αριθμό παρατηρήσεων, η διάμεσος είναι η αριθμητική τιμή στη σειρά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+1)/2 </m:t>
                    </m:r>
                  </m:oMath>
                </a14:m>
                <a:r>
                  <a:rPr lang="el-GR" dirty="0"/>
                  <a:t>των δεδομένων</a:t>
                </a:r>
              </a:p>
              <a:p>
                <a:pPr lvl="1"/>
                <a:r>
                  <a:rPr lang="el-GR" dirty="0"/>
                  <a:t>Για ζυγό αριθμό παρατηρήσεων, η διάμεσος είναι η μέση τιμή των δύο ενδιάμεσων τιμών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1A119D-288B-4C7F-A855-BE2BBF5BF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18" r="-522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5">
            <a:extLst>
              <a:ext uri="{FF2B5EF4-FFF2-40B4-BE49-F238E27FC236}">
                <a16:creationId xmlns:a16="http://schemas.microsoft.com/office/drawing/2014/main" id="{047F2A1A-32A7-4B99-AAEF-FFEFD24EEC65}"/>
              </a:ext>
            </a:extLst>
          </p:cNvPr>
          <p:cNvSpPr/>
          <p:nvPr/>
        </p:nvSpPr>
        <p:spPr>
          <a:xfrm>
            <a:off x="7373251" y="3050677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171450" y="153543"/>
                </a:moveTo>
                <a:lnTo>
                  <a:pt x="57150" y="153543"/>
                </a:lnTo>
                <a:lnTo>
                  <a:pt x="57150" y="609600"/>
                </a:lnTo>
                <a:lnTo>
                  <a:pt x="171450" y="609600"/>
                </a:lnTo>
                <a:lnTo>
                  <a:pt x="171450" y="153543"/>
                </a:lnTo>
                <a:close/>
              </a:path>
              <a:path w="228600" h="609600">
                <a:moveTo>
                  <a:pt x="114300" y="0"/>
                </a:moveTo>
                <a:lnTo>
                  <a:pt x="0" y="153543"/>
                </a:lnTo>
                <a:lnTo>
                  <a:pt x="228600" y="153543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0903F9E-E8C0-4F6E-AD9D-780F7CDF9B10}"/>
              </a:ext>
            </a:extLst>
          </p:cNvPr>
          <p:cNvSpPr/>
          <p:nvPr/>
        </p:nvSpPr>
        <p:spPr>
          <a:xfrm>
            <a:off x="7373251" y="3050677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57150" y="609600"/>
                </a:moveTo>
                <a:lnTo>
                  <a:pt x="57150" y="153543"/>
                </a:lnTo>
                <a:lnTo>
                  <a:pt x="0" y="153543"/>
                </a:lnTo>
                <a:lnTo>
                  <a:pt x="114300" y="0"/>
                </a:lnTo>
                <a:lnTo>
                  <a:pt x="228600" y="153543"/>
                </a:lnTo>
                <a:lnTo>
                  <a:pt x="171450" y="153543"/>
                </a:lnTo>
                <a:lnTo>
                  <a:pt x="171450" y="609600"/>
                </a:lnTo>
                <a:lnTo>
                  <a:pt x="5715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2C4C5156-D418-4CD8-8193-721DFE6F00FF}"/>
              </a:ext>
            </a:extLst>
          </p:cNvPr>
          <p:cNvSpPr txBox="1"/>
          <p:nvPr/>
        </p:nvSpPr>
        <p:spPr>
          <a:xfrm>
            <a:off x="2242324" y="2731172"/>
            <a:ext cx="35667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11 </a:t>
            </a:r>
            <a:r>
              <a:rPr sz="2000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12 </a:t>
            </a:r>
            <a:r>
              <a:rPr sz="2000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13 </a:t>
            </a:r>
            <a:r>
              <a:rPr sz="2000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14 </a:t>
            </a:r>
            <a:r>
              <a:rPr sz="2000" spc="-2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15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3C4A559-A02B-43EC-96DD-9EC266CB90B5}"/>
              </a:ext>
            </a:extLst>
          </p:cNvPr>
          <p:cNvSpPr/>
          <p:nvPr/>
        </p:nvSpPr>
        <p:spPr>
          <a:xfrm>
            <a:off x="2251087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7" y="11691"/>
                </a:lnTo>
                <a:lnTo>
                  <a:pt x="30009" y="36611"/>
                </a:lnTo>
                <a:lnTo>
                  <a:pt x="8016" y="71676"/>
                </a:lnTo>
                <a:lnTo>
                  <a:pt x="0" y="113805"/>
                </a:lnTo>
                <a:lnTo>
                  <a:pt x="518" y="124760"/>
                </a:lnTo>
                <a:lnTo>
                  <a:pt x="12275" y="165368"/>
                </a:lnTo>
                <a:lnTo>
                  <a:pt x="37242" y="198175"/>
                </a:lnTo>
                <a:lnTo>
                  <a:pt x="72374" y="220110"/>
                </a:lnTo>
                <a:lnTo>
                  <a:pt x="114627" y="228104"/>
                </a:lnTo>
                <a:lnTo>
                  <a:pt x="128928" y="227174"/>
                </a:lnTo>
                <a:lnTo>
                  <a:pt x="168213" y="214460"/>
                </a:lnTo>
                <a:lnTo>
                  <a:pt x="199826" y="188804"/>
                </a:lnTo>
                <a:lnTo>
                  <a:pt x="220879" y="152710"/>
                </a:lnTo>
                <a:lnTo>
                  <a:pt x="228486" y="108680"/>
                </a:lnTo>
                <a:lnTo>
                  <a:pt x="227031" y="94898"/>
                </a:lnTo>
                <a:lnTo>
                  <a:pt x="213222" y="57176"/>
                </a:lnTo>
                <a:lnTo>
                  <a:pt x="186755" y="26987"/>
                </a:lnTo>
                <a:lnTo>
                  <a:pt x="149567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DD57686C-1763-4B82-BC5A-151C68ABE8DE}"/>
              </a:ext>
            </a:extLst>
          </p:cNvPr>
          <p:cNvSpPr/>
          <p:nvPr/>
        </p:nvSpPr>
        <p:spPr>
          <a:xfrm>
            <a:off x="2251087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6"/>
                </a:lnTo>
                <a:lnTo>
                  <a:pt x="30009" y="36611"/>
                </a:lnTo>
                <a:lnTo>
                  <a:pt x="62897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4" y="12379"/>
                </a:lnTo>
                <a:lnTo>
                  <a:pt x="196864" y="36047"/>
                </a:lnTo>
                <a:lnTo>
                  <a:pt x="219327" y="69046"/>
                </a:lnTo>
                <a:lnTo>
                  <a:pt x="228486" y="108680"/>
                </a:lnTo>
                <a:lnTo>
                  <a:pt x="227623" y="124084"/>
                </a:lnTo>
                <a:lnTo>
                  <a:pt x="215213" y="165747"/>
                </a:lnTo>
                <a:lnTo>
                  <a:pt x="190319" y="198640"/>
                </a:lnTo>
                <a:lnTo>
                  <a:pt x="155828" y="220260"/>
                </a:lnTo>
                <a:lnTo>
                  <a:pt x="114627" y="228104"/>
                </a:lnTo>
                <a:lnTo>
                  <a:pt x="99939" y="227178"/>
                </a:lnTo>
                <a:lnTo>
                  <a:pt x="59721" y="214196"/>
                </a:lnTo>
                <a:lnTo>
                  <a:pt x="27639" y="188296"/>
                </a:lnTo>
                <a:lnTo>
                  <a:pt x="6738" y="152547"/>
                </a:lnTo>
                <a:lnTo>
                  <a:pt x="0" y="1138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DCE9B29E-9A6E-4351-9780-E3737402EBC3}"/>
              </a:ext>
            </a:extLst>
          </p:cNvPr>
          <p:cNvSpPr/>
          <p:nvPr/>
        </p:nvSpPr>
        <p:spPr>
          <a:xfrm>
            <a:off x="2625992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7" y="11691"/>
                </a:lnTo>
                <a:lnTo>
                  <a:pt x="30009" y="36611"/>
                </a:lnTo>
                <a:lnTo>
                  <a:pt x="8016" y="71676"/>
                </a:lnTo>
                <a:lnTo>
                  <a:pt x="0" y="113805"/>
                </a:lnTo>
                <a:lnTo>
                  <a:pt x="518" y="124760"/>
                </a:lnTo>
                <a:lnTo>
                  <a:pt x="12275" y="165368"/>
                </a:lnTo>
                <a:lnTo>
                  <a:pt x="37242" y="198175"/>
                </a:lnTo>
                <a:lnTo>
                  <a:pt x="72374" y="220110"/>
                </a:lnTo>
                <a:lnTo>
                  <a:pt x="114627" y="228104"/>
                </a:lnTo>
                <a:lnTo>
                  <a:pt x="128928" y="227174"/>
                </a:lnTo>
                <a:lnTo>
                  <a:pt x="168213" y="214460"/>
                </a:lnTo>
                <a:lnTo>
                  <a:pt x="199826" y="188804"/>
                </a:lnTo>
                <a:lnTo>
                  <a:pt x="220879" y="152710"/>
                </a:lnTo>
                <a:lnTo>
                  <a:pt x="228486" y="108680"/>
                </a:lnTo>
                <a:lnTo>
                  <a:pt x="227031" y="94898"/>
                </a:lnTo>
                <a:lnTo>
                  <a:pt x="213222" y="57176"/>
                </a:lnTo>
                <a:lnTo>
                  <a:pt x="186755" y="26987"/>
                </a:lnTo>
                <a:lnTo>
                  <a:pt x="149567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DB58EBEB-E5F4-4619-887E-19A7FC1ECB75}"/>
              </a:ext>
            </a:extLst>
          </p:cNvPr>
          <p:cNvSpPr/>
          <p:nvPr/>
        </p:nvSpPr>
        <p:spPr>
          <a:xfrm>
            <a:off x="2625992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6"/>
                </a:lnTo>
                <a:lnTo>
                  <a:pt x="30009" y="36611"/>
                </a:lnTo>
                <a:lnTo>
                  <a:pt x="62897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4" y="12379"/>
                </a:lnTo>
                <a:lnTo>
                  <a:pt x="196864" y="36047"/>
                </a:lnTo>
                <a:lnTo>
                  <a:pt x="219327" y="69046"/>
                </a:lnTo>
                <a:lnTo>
                  <a:pt x="228486" y="108680"/>
                </a:lnTo>
                <a:lnTo>
                  <a:pt x="227623" y="124084"/>
                </a:lnTo>
                <a:lnTo>
                  <a:pt x="215213" y="165747"/>
                </a:lnTo>
                <a:lnTo>
                  <a:pt x="190319" y="198640"/>
                </a:lnTo>
                <a:lnTo>
                  <a:pt x="155828" y="220260"/>
                </a:lnTo>
                <a:lnTo>
                  <a:pt x="114627" y="228104"/>
                </a:lnTo>
                <a:lnTo>
                  <a:pt x="99939" y="227178"/>
                </a:lnTo>
                <a:lnTo>
                  <a:pt x="59721" y="214196"/>
                </a:lnTo>
                <a:lnTo>
                  <a:pt x="27639" y="188296"/>
                </a:lnTo>
                <a:lnTo>
                  <a:pt x="6738" y="152547"/>
                </a:lnTo>
                <a:lnTo>
                  <a:pt x="0" y="1138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17E11A2D-A580-4E54-9D5A-337CDBFE473F}"/>
              </a:ext>
            </a:extLst>
          </p:cNvPr>
          <p:cNvSpPr/>
          <p:nvPr/>
        </p:nvSpPr>
        <p:spPr>
          <a:xfrm>
            <a:off x="3016136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7" y="11691"/>
                </a:lnTo>
                <a:lnTo>
                  <a:pt x="30009" y="36611"/>
                </a:lnTo>
                <a:lnTo>
                  <a:pt x="8016" y="71676"/>
                </a:lnTo>
                <a:lnTo>
                  <a:pt x="0" y="113805"/>
                </a:lnTo>
                <a:lnTo>
                  <a:pt x="518" y="124760"/>
                </a:lnTo>
                <a:lnTo>
                  <a:pt x="12275" y="165368"/>
                </a:lnTo>
                <a:lnTo>
                  <a:pt x="37242" y="198175"/>
                </a:lnTo>
                <a:lnTo>
                  <a:pt x="72374" y="220110"/>
                </a:lnTo>
                <a:lnTo>
                  <a:pt x="114627" y="228104"/>
                </a:lnTo>
                <a:lnTo>
                  <a:pt x="128928" y="227174"/>
                </a:lnTo>
                <a:lnTo>
                  <a:pt x="168213" y="214460"/>
                </a:lnTo>
                <a:lnTo>
                  <a:pt x="199826" y="188804"/>
                </a:lnTo>
                <a:lnTo>
                  <a:pt x="220879" y="152710"/>
                </a:lnTo>
                <a:lnTo>
                  <a:pt x="228486" y="108680"/>
                </a:lnTo>
                <a:lnTo>
                  <a:pt x="227031" y="94898"/>
                </a:lnTo>
                <a:lnTo>
                  <a:pt x="213222" y="57176"/>
                </a:lnTo>
                <a:lnTo>
                  <a:pt x="186755" y="26987"/>
                </a:lnTo>
                <a:lnTo>
                  <a:pt x="149567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0926AB32-F525-4BD7-8797-97A3C2DC879D}"/>
              </a:ext>
            </a:extLst>
          </p:cNvPr>
          <p:cNvSpPr/>
          <p:nvPr/>
        </p:nvSpPr>
        <p:spPr>
          <a:xfrm>
            <a:off x="3016136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6"/>
                </a:lnTo>
                <a:lnTo>
                  <a:pt x="30009" y="36611"/>
                </a:lnTo>
                <a:lnTo>
                  <a:pt x="62897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4" y="12379"/>
                </a:lnTo>
                <a:lnTo>
                  <a:pt x="196864" y="36047"/>
                </a:lnTo>
                <a:lnTo>
                  <a:pt x="219327" y="69046"/>
                </a:lnTo>
                <a:lnTo>
                  <a:pt x="228486" y="108680"/>
                </a:lnTo>
                <a:lnTo>
                  <a:pt x="227623" y="124084"/>
                </a:lnTo>
                <a:lnTo>
                  <a:pt x="215213" y="165747"/>
                </a:lnTo>
                <a:lnTo>
                  <a:pt x="190319" y="198640"/>
                </a:lnTo>
                <a:lnTo>
                  <a:pt x="155828" y="220260"/>
                </a:lnTo>
                <a:lnTo>
                  <a:pt x="114627" y="228104"/>
                </a:lnTo>
                <a:lnTo>
                  <a:pt x="99939" y="227178"/>
                </a:lnTo>
                <a:lnTo>
                  <a:pt x="59721" y="214196"/>
                </a:lnTo>
                <a:lnTo>
                  <a:pt x="27639" y="188296"/>
                </a:lnTo>
                <a:lnTo>
                  <a:pt x="6738" y="152547"/>
                </a:lnTo>
                <a:lnTo>
                  <a:pt x="0" y="1138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0D0BB7A4-9CA9-4A0D-9DE2-3ECE57715774}"/>
              </a:ext>
            </a:extLst>
          </p:cNvPr>
          <p:cNvSpPr/>
          <p:nvPr/>
        </p:nvSpPr>
        <p:spPr>
          <a:xfrm>
            <a:off x="3384943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7" y="11691"/>
                </a:lnTo>
                <a:lnTo>
                  <a:pt x="30009" y="36611"/>
                </a:lnTo>
                <a:lnTo>
                  <a:pt x="8016" y="71676"/>
                </a:lnTo>
                <a:lnTo>
                  <a:pt x="0" y="113805"/>
                </a:lnTo>
                <a:lnTo>
                  <a:pt x="518" y="124760"/>
                </a:lnTo>
                <a:lnTo>
                  <a:pt x="12275" y="165368"/>
                </a:lnTo>
                <a:lnTo>
                  <a:pt x="37242" y="198175"/>
                </a:lnTo>
                <a:lnTo>
                  <a:pt x="72374" y="220110"/>
                </a:lnTo>
                <a:lnTo>
                  <a:pt x="114627" y="228104"/>
                </a:lnTo>
                <a:lnTo>
                  <a:pt x="128928" y="227174"/>
                </a:lnTo>
                <a:lnTo>
                  <a:pt x="168213" y="214460"/>
                </a:lnTo>
                <a:lnTo>
                  <a:pt x="199826" y="188804"/>
                </a:lnTo>
                <a:lnTo>
                  <a:pt x="220879" y="152710"/>
                </a:lnTo>
                <a:lnTo>
                  <a:pt x="228486" y="108680"/>
                </a:lnTo>
                <a:lnTo>
                  <a:pt x="227031" y="94898"/>
                </a:lnTo>
                <a:lnTo>
                  <a:pt x="213222" y="57176"/>
                </a:lnTo>
                <a:lnTo>
                  <a:pt x="186755" y="26987"/>
                </a:lnTo>
                <a:lnTo>
                  <a:pt x="149567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04B6E44B-DA89-40E2-B4F8-18B5BA82EBAC}"/>
              </a:ext>
            </a:extLst>
          </p:cNvPr>
          <p:cNvSpPr/>
          <p:nvPr/>
        </p:nvSpPr>
        <p:spPr>
          <a:xfrm>
            <a:off x="3384943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6"/>
                </a:lnTo>
                <a:lnTo>
                  <a:pt x="30009" y="36611"/>
                </a:lnTo>
                <a:lnTo>
                  <a:pt x="62897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4" y="12379"/>
                </a:lnTo>
                <a:lnTo>
                  <a:pt x="196864" y="36047"/>
                </a:lnTo>
                <a:lnTo>
                  <a:pt x="219327" y="69046"/>
                </a:lnTo>
                <a:lnTo>
                  <a:pt x="228486" y="108680"/>
                </a:lnTo>
                <a:lnTo>
                  <a:pt x="227623" y="124084"/>
                </a:lnTo>
                <a:lnTo>
                  <a:pt x="215213" y="165747"/>
                </a:lnTo>
                <a:lnTo>
                  <a:pt x="190319" y="198640"/>
                </a:lnTo>
                <a:lnTo>
                  <a:pt x="155828" y="220260"/>
                </a:lnTo>
                <a:lnTo>
                  <a:pt x="114627" y="228104"/>
                </a:lnTo>
                <a:lnTo>
                  <a:pt x="99939" y="227178"/>
                </a:lnTo>
                <a:lnTo>
                  <a:pt x="59721" y="214196"/>
                </a:lnTo>
                <a:lnTo>
                  <a:pt x="27639" y="188296"/>
                </a:lnTo>
                <a:lnTo>
                  <a:pt x="6738" y="152547"/>
                </a:lnTo>
                <a:lnTo>
                  <a:pt x="0" y="1138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590A7BE1-CE2E-44EA-AD81-A833A2161EE0}"/>
              </a:ext>
            </a:extLst>
          </p:cNvPr>
          <p:cNvSpPr/>
          <p:nvPr/>
        </p:nvSpPr>
        <p:spPr>
          <a:xfrm>
            <a:off x="3768991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7" y="11691"/>
                </a:lnTo>
                <a:lnTo>
                  <a:pt x="30009" y="36611"/>
                </a:lnTo>
                <a:lnTo>
                  <a:pt x="8016" y="71676"/>
                </a:lnTo>
                <a:lnTo>
                  <a:pt x="0" y="113805"/>
                </a:lnTo>
                <a:lnTo>
                  <a:pt x="518" y="124760"/>
                </a:lnTo>
                <a:lnTo>
                  <a:pt x="12275" y="165368"/>
                </a:lnTo>
                <a:lnTo>
                  <a:pt x="37242" y="198175"/>
                </a:lnTo>
                <a:lnTo>
                  <a:pt x="72374" y="220110"/>
                </a:lnTo>
                <a:lnTo>
                  <a:pt x="114627" y="228104"/>
                </a:lnTo>
                <a:lnTo>
                  <a:pt x="128928" y="227174"/>
                </a:lnTo>
                <a:lnTo>
                  <a:pt x="168213" y="214460"/>
                </a:lnTo>
                <a:lnTo>
                  <a:pt x="199826" y="188804"/>
                </a:lnTo>
                <a:lnTo>
                  <a:pt x="220879" y="152710"/>
                </a:lnTo>
                <a:lnTo>
                  <a:pt x="228486" y="108680"/>
                </a:lnTo>
                <a:lnTo>
                  <a:pt x="227031" y="94898"/>
                </a:lnTo>
                <a:lnTo>
                  <a:pt x="213222" y="57176"/>
                </a:lnTo>
                <a:lnTo>
                  <a:pt x="186755" y="26987"/>
                </a:lnTo>
                <a:lnTo>
                  <a:pt x="149567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7D05F010-0A8A-4D84-88FE-C89E50029627}"/>
              </a:ext>
            </a:extLst>
          </p:cNvPr>
          <p:cNvSpPr/>
          <p:nvPr/>
        </p:nvSpPr>
        <p:spPr>
          <a:xfrm>
            <a:off x="3768991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6"/>
                </a:lnTo>
                <a:lnTo>
                  <a:pt x="30009" y="36611"/>
                </a:lnTo>
                <a:lnTo>
                  <a:pt x="62897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4" y="12379"/>
                </a:lnTo>
                <a:lnTo>
                  <a:pt x="196864" y="36047"/>
                </a:lnTo>
                <a:lnTo>
                  <a:pt x="219327" y="69046"/>
                </a:lnTo>
                <a:lnTo>
                  <a:pt x="228486" y="108680"/>
                </a:lnTo>
                <a:lnTo>
                  <a:pt x="227623" y="124084"/>
                </a:lnTo>
                <a:lnTo>
                  <a:pt x="215213" y="165747"/>
                </a:lnTo>
                <a:lnTo>
                  <a:pt x="190319" y="198640"/>
                </a:lnTo>
                <a:lnTo>
                  <a:pt x="155828" y="220260"/>
                </a:lnTo>
                <a:lnTo>
                  <a:pt x="114627" y="228104"/>
                </a:lnTo>
                <a:lnTo>
                  <a:pt x="99939" y="227178"/>
                </a:lnTo>
                <a:lnTo>
                  <a:pt x="59721" y="214196"/>
                </a:lnTo>
                <a:lnTo>
                  <a:pt x="27639" y="188296"/>
                </a:lnTo>
                <a:lnTo>
                  <a:pt x="6738" y="152547"/>
                </a:lnTo>
                <a:lnTo>
                  <a:pt x="0" y="1138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4CD39929-41D0-4897-8B07-525894A51FC7}"/>
              </a:ext>
            </a:extLst>
          </p:cNvPr>
          <p:cNvSpPr/>
          <p:nvPr/>
        </p:nvSpPr>
        <p:spPr>
          <a:xfrm>
            <a:off x="3031376" y="3033141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171450" y="153543"/>
                </a:moveTo>
                <a:lnTo>
                  <a:pt x="57150" y="153543"/>
                </a:lnTo>
                <a:lnTo>
                  <a:pt x="57150" y="609600"/>
                </a:lnTo>
                <a:lnTo>
                  <a:pt x="171450" y="609600"/>
                </a:lnTo>
                <a:lnTo>
                  <a:pt x="171450" y="153543"/>
                </a:lnTo>
                <a:close/>
              </a:path>
              <a:path w="228600" h="609600">
                <a:moveTo>
                  <a:pt x="114300" y="0"/>
                </a:moveTo>
                <a:lnTo>
                  <a:pt x="0" y="153543"/>
                </a:lnTo>
                <a:lnTo>
                  <a:pt x="228600" y="153543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AAACF843-3F29-4E17-A598-06C572AE5856}"/>
              </a:ext>
            </a:extLst>
          </p:cNvPr>
          <p:cNvSpPr/>
          <p:nvPr/>
        </p:nvSpPr>
        <p:spPr>
          <a:xfrm>
            <a:off x="3031376" y="3033141"/>
            <a:ext cx="228600" cy="6096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57150" y="609600"/>
                </a:moveTo>
                <a:lnTo>
                  <a:pt x="57150" y="153543"/>
                </a:lnTo>
                <a:lnTo>
                  <a:pt x="0" y="153543"/>
                </a:lnTo>
                <a:lnTo>
                  <a:pt x="114300" y="0"/>
                </a:lnTo>
                <a:lnTo>
                  <a:pt x="228600" y="153543"/>
                </a:lnTo>
                <a:lnTo>
                  <a:pt x="171450" y="153543"/>
                </a:lnTo>
                <a:lnTo>
                  <a:pt x="171450" y="609600"/>
                </a:lnTo>
                <a:lnTo>
                  <a:pt x="57150" y="609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6BAE0CFC-6251-4EF0-9F33-3F73D39CEEF7}"/>
              </a:ext>
            </a:extLst>
          </p:cNvPr>
          <p:cNvSpPr txBox="1"/>
          <p:nvPr/>
        </p:nvSpPr>
        <p:spPr>
          <a:xfrm>
            <a:off x="2272008" y="3736477"/>
            <a:ext cx="1725583" cy="276999"/>
          </a:xfrm>
          <a:prstGeom prst="rect">
            <a:avLst/>
          </a:prstGeom>
          <a:solidFill>
            <a:schemeClr val="bg1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lang="el-GR" sz="18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Διάμεσος </a:t>
            </a:r>
            <a:r>
              <a:rPr sz="18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=</a:t>
            </a:r>
            <a:r>
              <a:rPr sz="1800" b="1" spc="1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 </a:t>
            </a:r>
            <a:r>
              <a:rPr sz="18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13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  <a:cs typeface="Calibri Light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F52DC105-3BBF-4EA6-9D0E-6E9A0ECCB2EA}"/>
              </a:ext>
            </a:extLst>
          </p:cNvPr>
          <p:cNvSpPr txBox="1"/>
          <p:nvPr/>
        </p:nvSpPr>
        <p:spPr>
          <a:xfrm>
            <a:off x="6534358" y="2767525"/>
            <a:ext cx="388205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11 </a:t>
            </a:r>
            <a:r>
              <a:rPr sz="2000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2 </a:t>
            </a:r>
            <a:r>
              <a:rPr sz="2000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3 </a:t>
            </a:r>
            <a:r>
              <a:rPr sz="2000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4 </a:t>
            </a:r>
            <a:r>
              <a:rPr sz="2000" spc="-3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20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……………………..</a:t>
            </a:r>
            <a:r>
              <a:rPr sz="2000" spc="-3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10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0440663A-15D0-4DA9-98B6-AEBA1E56C703}"/>
              </a:ext>
            </a:extLst>
          </p:cNvPr>
          <p:cNvSpPr/>
          <p:nvPr/>
        </p:nvSpPr>
        <p:spPr>
          <a:xfrm>
            <a:off x="6577723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7" y="11691"/>
                </a:lnTo>
                <a:lnTo>
                  <a:pt x="30009" y="36611"/>
                </a:lnTo>
                <a:lnTo>
                  <a:pt x="8016" y="71676"/>
                </a:lnTo>
                <a:lnTo>
                  <a:pt x="0" y="113805"/>
                </a:lnTo>
                <a:lnTo>
                  <a:pt x="518" y="124760"/>
                </a:lnTo>
                <a:lnTo>
                  <a:pt x="12275" y="165368"/>
                </a:lnTo>
                <a:lnTo>
                  <a:pt x="37242" y="198175"/>
                </a:lnTo>
                <a:lnTo>
                  <a:pt x="72374" y="220110"/>
                </a:lnTo>
                <a:lnTo>
                  <a:pt x="114627" y="228104"/>
                </a:lnTo>
                <a:lnTo>
                  <a:pt x="128928" y="227174"/>
                </a:lnTo>
                <a:lnTo>
                  <a:pt x="168213" y="214460"/>
                </a:lnTo>
                <a:lnTo>
                  <a:pt x="199826" y="188804"/>
                </a:lnTo>
                <a:lnTo>
                  <a:pt x="220879" y="152710"/>
                </a:lnTo>
                <a:lnTo>
                  <a:pt x="228486" y="108680"/>
                </a:lnTo>
                <a:lnTo>
                  <a:pt x="227031" y="94898"/>
                </a:lnTo>
                <a:lnTo>
                  <a:pt x="213222" y="57176"/>
                </a:lnTo>
                <a:lnTo>
                  <a:pt x="186755" y="26987"/>
                </a:lnTo>
                <a:lnTo>
                  <a:pt x="149567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4615CC00-3A40-46AB-9186-0AD84273E82A}"/>
              </a:ext>
            </a:extLst>
          </p:cNvPr>
          <p:cNvSpPr/>
          <p:nvPr/>
        </p:nvSpPr>
        <p:spPr>
          <a:xfrm>
            <a:off x="6577723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6"/>
                </a:lnTo>
                <a:lnTo>
                  <a:pt x="30009" y="36611"/>
                </a:lnTo>
                <a:lnTo>
                  <a:pt x="62897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4" y="12379"/>
                </a:lnTo>
                <a:lnTo>
                  <a:pt x="196864" y="36047"/>
                </a:lnTo>
                <a:lnTo>
                  <a:pt x="219327" y="69046"/>
                </a:lnTo>
                <a:lnTo>
                  <a:pt x="228486" y="108680"/>
                </a:lnTo>
                <a:lnTo>
                  <a:pt x="227623" y="124084"/>
                </a:lnTo>
                <a:lnTo>
                  <a:pt x="215213" y="165747"/>
                </a:lnTo>
                <a:lnTo>
                  <a:pt x="190319" y="198640"/>
                </a:lnTo>
                <a:lnTo>
                  <a:pt x="155828" y="220260"/>
                </a:lnTo>
                <a:lnTo>
                  <a:pt x="114627" y="228104"/>
                </a:lnTo>
                <a:lnTo>
                  <a:pt x="99939" y="227178"/>
                </a:lnTo>
                <a:lnTo>
                  <a:pt x="59721" y="214196"/>
                </a:lnTo>
                <a:lnTo>
                  <a:pt x="27639" y="188296"/>
                </a:lnTo>
                <a:lnTo>
                  <a:pt x="6738" y="152547"/>
                </a:lnTo>
                <a:lnTo>
                  <a:pt x="0" y="1138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A5366AE4-8A86-4049-A2B9-F61ED23C0AE8}"/>
              </a:ext>
            </a:extLst>
          </p:cNvPr>
          <p:cNvSpPr/>
          <p:nvPr/>
        </p:nvSpPr>
        <p:spPr>
          <a:xfrm>
            <a:off x="6975487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7" y="11691"/>
                </a:lnTo>
                <a:lnTo>
                  <a:pt x="30009" y="36611"/>
                </a:lnTo>
                <a:lnTo>
                  <a:pt x="8016" y="71676"/>
                </a:lnTo>
                <a:lnTo>
                  <a:pt x="0" y="113805"/>
                </a:lnTo>
                <a:lnTo>
                  <a:pt x="518" y="124760"/>
                </a:lnTo>
                <a:lnTo>
                  <a:pt x="12275" y="165368"/>
                </a:lnTo>
                <a:lnTo>
                  <a:pt x="37242" y="198175"/>
                </a:lnTo>
                <a:lnTo>
                  <a:pt x="72374" y="220110"/>
                </a:lnTo>
                <a:lnTo>
                  <a:pt x="114627" y="228104"/>
                </a:lnTo>
                <a:lnTo>
                  <a:pt x="128928" y="227174"/>
                </a:lnTo>
                <a:lnTo>
                  <a:pt x="168213" y="214460"/>
                </a:lnTo>
                <a:lnTo>
                  <a:pt x="199826" y="188804"/>
                </a:lnTo>
                <a:lnTo>
                  <a:pt x="220879" y="152710"/>
                </a:lnTo>
                <a:lnTo>
                  <a:pt x="228486" y="108680"/>
                </a:lnTo>
                <a:lnTo>
                  <a:pt x="227031" y="94898"/>
                </a:lnTo>
                <a:lnTo>
                  <a:pt x="213222" y="57176"/>
                </a:lnTo>
                <a:lnTo>
                  <a:pt x="186755" y="26987"/>
                </a:lnTo>
                <a:lnTo>
                  <a:pt x="149567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472762BC-1FD9-43DB-8017-5411B19AF872}"/>
              </a:ext>
            </a:extLst>
          </p:cNvPr>
          <p:cNvSpPr/>
          <p:nvPr/>
        </p:nvSpPr>
        <p:spPr>
          <a:xfrm>
            <a:off x="6975487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6"/>
                </a:lnTo>
                <a:lnTo>
                  <a:pt x="30009" y="36611"/>
                </a:lnTo>
                <a:lnTo>
                  <a:pt x="62897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4" y="12379"/>
                </a:lnTo>
                <a:lnTo>
                  <a:pt x="196864" y="36047"/>
                </a:lnTo>
                <a:lnTo>
                  <a:pt x="219327" y="69046"/>
                </a:lnTo>
                <a:lnTo>
                  <a:pt x="228486" y="108680"/>
                </a:lnTo>
                <a:lnTo>
                  <a:pt x="227623" y="124084"/>
                </a:lnTo>
                <a:lnTo>
                  <a:pt x="215213" y="165747"/>
                </a:lnTo>
                <a:lnTo>
                  <a:pt x="190319" y="198640"/>
                </a:lnTo>
                <a:lnTo>
                  <a:pt x="155828" y="220260"/>
                </a:lnTo>
                <a:lnTo>
                  <a:pt x="114627" y="228104"/>
                </a:lnTo>
                <a:lnTo>
                  <a:pt x="99939" y="227178"/>
                </a:lnTo>
                <a:lnTo>
                  <a:pt x="59721" y="214196"/>
                </a:lnTo>
                <a:lnTo>
                  <a:pt x="27639" y="188296"/>
                </a:lnTo>
                <a:lnTo>
                  <a:pt x="6738" y="152547"/>
                </a:lnTo>
                <a:lnTo>
                  <a:pt x="0" y="1138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4EF81AD3-5F84-4D4B-B16A-1BDD72FBF32E}"/>
              </a:ext>
            </a:extLst>
          </p:cNvPr>
          <p:cNvSpPr/>
          <p:nvPr/>
        </p:nvSpPr>
        <p:spPr>
          <a:xfrm>
            <a:off x="7356487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7" y="11691"/>
                </a:lnTo>
                <a:lnTo>
                  <a:pt x="30009" y="36611"/>
                </a:lnTo>
                <a:lnTo>
                  <a:pt x="8016" y="71676"/>
                </a:lnTo>
                <a:lnTo>
                  <a:pt x="0" y="113805"/>
                </a:lnTo>
                <a:lnTo>
                  <a:pt x="518" y="124760"/>
                </a:lnTo>
                <a:lnTo>
                  <a:pt x="12275" y="165368"/>
                </a:lnTo>
                <a:lnTo>
                  <a:pt x="37242" y="198175"/>
                </a:lnTo>
                <a:lnTo>
                  <a:pt x="72374" y="220110"/>
                </a:lnTo>
                <a:lnTo>
                  <a:pt x="114627" y="228104"/>
                </a:lnTo>
                <a:lnTo>
                  <a:pt x="128928" y="227174"/>
                </a:lnTo>
                <a:lnTo>
                  <a:pt x="168213" y="214460"/>
                </a:lnTo>
                <a:lnTo>
                  <a:pt x="199826" y="188804"/>
                </a:lnTo>
                <a:lnTo>
                  <a:pt x="220879" y="152710"/>
                </a:lnTo>
                <a:lnTo>
                  <a:pt x="228486" y="108680"/>
                </a:lnTo>
                <a:lnTo>
                  <a:pt x="227031" y="94898"/>
                </a:lnTo>
                <a:lnTo>
                  <a:pt x="213222" y="57176"/>
                </a:lnTo>
                <a:lnTo>
                  <a:pt x="186755" y="26987"/>
                </a:lnTo>
                <a:lnTo>
                  <a:pt x="149567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002983D9-211C-4149-8E87-8C5326A7FB72}"/>
              </a:ext>
            </a:extLst>
          </p:cNvPr>
          <p:cNvSpPr/>
          <p:nvPr/>
        </p:nvSpPr>
        <p:spPr>
          <a:xfrm>
            <a:off x="7356487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6"/>
                </a:lnTo>
                <a:lnTo>
                  <a:pt x="30009" y="36611"/>
                </a:lnTo>
                <a:lnTo>
                  <a:pt x="62897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4" y="12379"/>
                </a:lnTo>
                <a:lnTo>
                  <a:pt x="196864" y="36047"/>
                </a:lnTo>
                <a:lnTo>
                  <a:pt x="219327" y="69046"/>
                </a:lnTo>
                <a:lnTo>
                  <a:pt x="228486" y="108680"/>
                </a:lnTo>
                <a:lnTo>
                  <a:pt x="227623" y="124084"/>
                </a:lnTo>
                <a:lnTo>
                  <a:pt x="215213" y="165747"/>
                </a:lnTo>
                <a:lnTo>
                  <a:pt x="190319" y="198640"/>
                </a:lnTo>
                <a:lnTo>
                  <a:pt x="155828" y="220260"/>
                </a:lnTo>
                <a:lnTo>
                  <a:pt x="114627" y="228104"/>
                </a:lnTo>
                <a:lnTo>
                  <a:pt x="99939" y="227178"/>
                </a:lnTo>
                <a:lnTo>
                  <a:pt x="59721" y="214196"/>
                </a:lnTo>
                <a:lnTo>
                  <a:pt x="27639" y="188296"/>
                </a:lnTo>
                <a:lnTo>
                  <a:pt x="6738" y="152547"/>
                </a:lnTo>
                <a:lnTo>
                  <a:pt x="0" y="1138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D5A3DE7A-A6AF-4552-998F-4A693FEDBC31}"/>
              </a:ext>
            </a:extLst>
          </p:cNvPr>
          <p:cNvSpPr/>
          <p:nvPr/>
        </p:nvSpPr>
        <p:spPr>
          <a:xfrm>
            <a:off x="7720723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7" y="11691"/>
                </a:lnTo>
                <a:lnTo>
                  <a:pt x="30009" y="36611"/>
                </a:lnTo>
                <a:lnTo>
                  <a:pt x="8016" y="71676"/>
                </a:lnTo>
                <a:lnTo>
                  <a:pt x="0" y="113805"/>
                </a:lnTo>
                <a:lnTo>
                  <a:pt x="518" y="124760"/>
                </a:lnTo>
                <a:lnTo>
                  <a:pt x="12275" y="165368"/>
                </a:lnTo>
                <a:lnTo>
                  <a:pt x="37242" y="198175"/>
                </a:lnTo>
                <a:lnTo>
                  <a:pt x="72374" y="220110"/>
                </a:lnTo>
                <a:lnTo>
                  <a:pt x="114627" y="228104"/>
                </a:lnTo>
                <a:lnTo>
                  <a:pt x="128928" y="227174"/>
                </a:lnTo>
                <a:lnTo>
                  <a:pt x="168213" y="214460"/>
                </a:lnTo>
                <a:lnTo>
                  <a:pt x="199826" y="188804"/>
                </a:lnTo>
                <a:lnTo>
                  <a:pt x="220879" y="152710"/>
                </a:lnTo>
                <a:lnTo>
                  <a:pt x="228486" y="108680"/>
                </a:lnTo>
                <a:lnTo>
                  <a:pt x="227031" y="94898"/>
                </a:lnTo>
                <a:lnTo>
                  <a:pt x="213222" y="57176"/>
                </a:lnTo>
                <a:lnTo>
                  <a:pt x="186755" y="26987"/>
                </a:lnTo>
                <a:lnTo>
                  <a:pt x="149567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5EBDDDA5-1543-4ACF-B52A-524879FA7E1C}"/>
              </a:ext>
            </a:extLst>
          </p:cNvPr>
          <p:cNvSpPr/>
          <p:nvPr/>
        </p:nvSpPr>
        <p:spPr>
          <a:xfrm>
            <a:off x="7720723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6"/>
                </a:lnTo>
                <a:lnTo>
                  <a:pt x="30009" y="36611"/>
                </a:lnTo>
                <a:lnTo>
                  <a:pt x="62897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4" y="12379"/>
                </a:lnTo>
                <a:lnTo>
                  <a:pt x="196864" y="36047"/>
                </a:lnTo>
                <a:lnTo>
                  <a:pt x="219327" y="69046"/>
                </a:lnTo>
                <a:lnTo>
                  <a:pt x="228486" y="108680"/>
                </a:lnTo>
                <a:lnTo>
                  <a:pt x="227623" y="124084"/>
                </a:lnTo>
                <a:lnTo>
                  <a:pt x="215213" y="165747"/>
                </a:lnTo>
                <a:lnTo>
                  <a:pt x="190319" y="198640"/>
                </a:lnTo>
                <a:lnTo>
                  <a:pt x="155828" y="220260"/>
                </a:lnTo>
                <a:lnTo>
                  <a:pt x="114627" y="228104"/>
                </a:lnTo>
                <a:lnTo>
                  <a:pt x="99939" y="227178"/>
                </a:lnTo>
                <a:lnTo>
                  <a:pt x="59721" y="214196"/>
                </a:lnTo>
                <a:lnTo>
                  <a:pt x="27639" y="188296"/>
                </a:lnTo>
                <a:lnTo>
                  <a:pt x="6738" y="152547"/>
                </a:lnTo>
                <a:lnTo>
                  <a:pt x="0" y="1138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442B7F7D-3201-492B-B50B-5D68F4BAF2E2}"/>
              </a:ext>
            </a:extLst>
          </p:cNvPr>
          <p:cNvSpPr/>
          <p:nvPr/>
        </p:nvSpPr>
        <p:spPr>
          <a:xfrm>
            <a:off x="9938144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594" y="0"/>
                </a:moveTo>
                <a:lnTo>
                  <a:pt x="62897" y="11691"/>
                </a:lnTo>
                <a:lnTo>
                  <a:pt x="30009" y="36611"/>
                </a:lnTo>
                <a:lnTo>
                  <a:pt x="8016" y="71676"/>
                </a:lnTo>
                <a:lnTo>
                  <a:pt x="0" y="113805"/>
                </a:lnTo>
                <a:lnTo>
                  <a:pt x="518" y="124760"/>
                </a:lnTo>
                <a:lnTo>
                  <a:pt x="12275" y="165368"/>
                </a:lnTo>
                <a:lnTo>
                  <a:pt x="37242" y="198175"/>
                </a:lnTo>
                <a:lnTo>
                  <a:pt x="72374" y="220110"/>
                </a:lnTo>
                <a:lnTo>
                  <a:pt x="114627" y="228104"/>
                </a:lnTo>
                <a:lnTo>
                  <a:pt x="128928" y="227174"/>
                </a:lnTo>
                <a:lnTo>
                  <a:pt x="168213" y="214460"/>
                </a:lnTo>
                <a:lnTo>
                  <a:pt x="199826" y="188804"/>
                </a:lnTo>
                <a:lnTo>
                  <a:pt x="220879" y="152710"/>
                </a:lnTo>
                <a:lnTo>
                  <a:pt x="228486" y="108680"/>
                </a:lnTo>
                <a:lnTo>
                  <a:pt x="227031" y="94898"/>
                </a:lnTo>
                <a:lnTo>
                  <a:pt x="213222" y="57176"/>
                </a:lnTo>
                <a:lnTo>
                  <a:pt x="186755" y="26987"/>
                </a:lnTo>
                <a:lnTo>
                  <a:pt x="149567" y="7029"/>
                </a:lnTo>
                <a:lnTo>
                  <a:pt x="10359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06394C81-75FC-45FA-A727-2ABC39C4AADC}"/>
              </a:ext>
            </a:extLst>
          </p:cNvPr>
          <p:cNvSpPr/>
          <p:nvPr/>
        </p:nvSpPr>
        <p:spPr>
          <a:xfrm>
            <a:off x="9938144" y="247243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3805"/>
                </a:moveTo>
                <a:lnTo>
                  <a:pt x="8016" y="71676"/>
                </a:lnTo>
                <a:lnTo>
                  <a:pt x="30009" y="36611"/>
                </a:lnTo>
                <a:lnTo>
                  <a:pt x="62897" y="11691"/>
                </a:lnTo>
                <a:lnTo>
                  <a:pt x="103594" y="0"/>
                </a:lnTo>
                <a:lnTo>
                  <a:pt x="119775" y="740"/>
                </a:lnTo>
                <a:lnTo>
                  <a:pt x="163034" y="12379"/>
                </a:lnTo>
                <a:lnTo>
                  <a:pt x="196864" y="36047"/>
                </a:lnTo>
                <a:lnTo>
                  <a:pt x="219327" y="69046"/>
                </a:lnTo>
                <a:lnTo>
                  <a:pt x="228486" y="108680"/>
                </a:lnTo>
                <a:lnTo>
                  <a:pt x="227623" y="124084"/>
                </a:lnTo>
                <a:lnTo>
                  <a:pt x="215213" y="165747"/>
                </a:lnTo>
                <a:lnTo>
                  <a:pt x="190319" y="198640"/>
                </a:lnTo>
                <a:lnTo>
                  <a:pt x="155828" y="220260"/>
                </a:lnTo>
                <a:lnTo>
                  <a:pt x="114627" y="228104"/>
                </a:lnTo>
                <a:lnTo>
                  <a:pt x="99939" y="227178"/>
                </a:lnTo>
                <a:lnTo>
                  <a:pt x="59721" y="214196"/>
                </a:lnTo>
                <a:lnTo>
                  <a:pt x="27639" y="188296"/>
                </a:lnTo>
                <a:lnTo>
                  <a:pt x="6738" y="152547"/>
                </a:lnTo>
                <a:lnTo>
                  <a:pt x="0" y="1138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object 35">
            <a:extLst>
              <a:ext uri="{FF2B5EF4-FFF2-40B4-BE49-F238E27FC236}">
                <a16:creationId xmlns:a16="http://schemas.microsoft.com/office/drawing/2014/main" id="{3ACBCF3E-872C-420B-9D0B-4FACA5C1A5B4}"/>
              </a:ext>
            </a:extLst>
          </p:cNvPr>
          <p:cNvSpPr/>
          <p:nvPr/>
        </p:nvSpPr>
        <p:spPr>
          <a:xfrm>
            <a:off x="6594487" y="2709684"/>
            <a:ext cx="3581400" cy="1905"/>
          </a:xfrm>
          <a:custGeom>
            <a:avLst/>
            <a:gdLst/>
            <a:ahLst/>
            <a:cxnLst/>
            <a:rect l="l" t="t" r="r" b="b"/>
            <a:pathLst>
              <a:path w="3581400" h="1904">
                <a:moveTo>
                  <a:pt x="0" y="0"/>
                </a:moveTo>
                <a:lnTo>
                  <a:pt x="3581400" y="152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B4228D-14FF-4F52-9932-C7A5159BB0B6}"/>
              </a:ext>
            </a:extLst>
          </p:cNvPr>
          <p:cNvCxnSpPr>
            <a:endCxn id="6" idx="0"/>
          </p:cNvCxnSpPr>
          <p:nvPr/>
        </p:nvCxnSpPr>
        <p:spPr>
          <a:xfrm>
            <a:off x="2242324" y="2731172"/>
            <a:ext cx="17833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ect 20">
            <a:extLst>
              <a:ext uri="{FF2B5EF4-FFF2-40B4-BE49-F238E27FC236}">
                <a16:creationId xmlns:a16="http://schemas.microsoft.com/office/drawing/2014/main" id="{F1E725C4-8B2D-4AEF-9D88-208CC0B731AF}"/>
              </a:ext>
            </a:extLst>
          </p:cNvPr>
          <p:cNvSpPr txBox="1"/>
          <p:nvPr/>
        </p:nvSpPr>
        <p:spPr>
          <a:xfrm>
            <a:off x="6639376" y="3738903"/>
            <a:ext cx="1725583" cy="276999"/>
          </a:xfrm>
          <a:prstGeom prst="rect">
            <a:avLst/>
          </a:prstGeom>
          <a:solidFill>
            <a:schemeClr val="bg1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lang="el-GR" sz="18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Διάμεσος </a:t>
            </a:r>
            <a:r>
              <a:rPr sz="18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=</a:t>
            </a:r>
            <a:r>
              <a:rPr sz="1800" b="1" spc="1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 </a:t>
            </a:r>
            <a:r>
              <a:rPr sz="18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13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257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4CC1-BB23-481B-8510-6EA3FD8C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Αριθμητικά παραδείγματα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90840-6C3C-4243-AF7E-EFC3CB0DA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Παράδειγμα 1: </a:t>
                </a:r>
              </a:p>
              <a:p>
                <a:pPr lvl="1"/>
                <a:r>
                  <a:rPr lang="el-GR" dirty="0"/>
                  <a:t>Δείγμα 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Δείγμα σε αύξουσα σειρά:</a:t>
                </a:r>
                <a:endParaRPr lang="en-US" dirty="0"/>
              </a:p>
              <a:p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Παράδειγμα 2:</a:t>
                </a:r>
                <a:endParaRPr lang="en-US" dirty="0"/>
              </a:p>
              <a:p>
                <a:pPr lvl="1"/>
                <a:r>
                  <a:rPr lang="el-GR" dirty="0"/>
                  <a:t>Δείγμα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el-GR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Δείγμα σε αύξουσα σειρά: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90840-6C3C-4243-AF7E-EFC3CB0DA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BDB7B0-00A8-4C81-AC20-F5F0A5F17956}"/>
              </a:ext>
            </a:extLst>
          </p:cNvPr>
          <p:cNvGraphicFramePr>
            <a:graphicFrameLocks noGrp="1"/>
          </p:cNvGraphicFramePr>
          <p:nvPr/>
        </p:nvGraphicFramePr>
        <p:xfrm>
          <a:off x="5187143" y="2474838"/>
          <a:ext cx="642758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226">
                  <a:extLst>
                    <a:ext uri="{9D8B030D-6E8A-4147-A177-3AD203B41FA5}">
                      <a16:colId xmlns:a16="http://schemas.microsoft.com/office/drawing/2014/main" val="2539092640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3528823291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147271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63238769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3021100633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82151302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659527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22,5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45,3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2037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D1C897-18A7-45A4-94C6-DA95D337EE88}"/>
              </a:ext>
            </a:extLst>
          </p:cNvPr>
          <p:cNvGraphicFramePr>
            <a:graphicFrameLocks noGrp="1"/>
          </p:cNvGraphicFramePr>
          <p:nvPr/>
        </p:nvGraphicFramePr>
        <p:xfrm>
          <a:off x="5187144" y="2048238"/>
          <a:ext cx="642758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226">
                  <a:extLst>
                    <a:ext uri="{9D8B030D-6E8A-4147-A177-3AD203B41FA5}">
                      <a16:colId xmlns:a16="http://schemas.microsoft.com/office/drawing/2014/main" val="2539092640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3528823291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147271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63238769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3021100633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82151302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659527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45,3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22,5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20376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E34041-A8C9-4421-9E04-1E2313D0A143}"/>
              </a:ext>
            </a:extLst>
          </p:cNvPr>
          <p:cNvGraphicFramePr>
            <a:graphicFrameLocks noGrp="1"/>
          </p:cNvGraphicFramePr>
          <p:nvPr/>
        </p:nvGraphicFramePr>
        <p:xfrm>
          <a:off x="5187142" y="4873667"/>
          <a:ext cx="642758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226">
                  <a:extLst>
                    <a:ext uri="{9D8B030D-6E8A-4147-A177-3AD203B41FA5}">
                      <a16:colId xmlns:a16="http://schemas.microsoft.com/office/drawing/2014/main" val="2539092640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3528823291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147271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63238769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3021100633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82151302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659527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45,3</a:t>
                      </a:r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20376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9F9C22-807F-4809-8DB2-947C245AA57E}"/>
              </a:ext>
            </a:extLst>
          </p:cNvPr>
          <p:cNvGraphicFramePr>
            <a:graphicFrameLocks noGrp="1"/>
          </p:cNvGraphicFramePr>
          <p:nvPr/>
        </p:nvGraphicFramePr>
        <p:xfrm>
          <a:off x="5187143" y="4447067"/>
          <a:ext cx="6427582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226">
                  <a:extLst>
                    <a:ext uri="{9D8B030D-6E8A-4147-A177-3AD203B41FA5}">
                      <a16:colId xmlns:a16="http://schemas.microsoft.com/office/drawing/2014/main" val="2539092640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3528823291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147271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63238769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3021100633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2821513028"/>
                    </a:ext>
                  </a:extLst>
                </a:gridCol>
                <a:gridCol w="918226">
                  <a:extLst>
                    <a:ext uri="{9D8B030D-6E8A-4147-A177-3AD203B41FA5}">
                      <a16:colId xmlns:a16="http://schemas.microsoft.com/office/drawing/2014/main" val="659527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45,3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203769"/>
                  </a:ext>
                </a:extLst>
              </a:tr>
            </a:tbl>
          </a:graphicData>
        </a:graphic>
      </p:graphicFrame>
      <p:sp>
        <p:nvSpPr>
          <p:cNvPr id="8" name="object 20">
            <a:extLst>
              <a:ext uri="{FF2B5EF4-FFF2-40B4-BE49-F238E27FC236}">
                <a16:creationId xmlns:a16="http://schemas.microsoft.com/office/drawing/2014/main" id="{DB1627A9-E22B-417F-A454-4906D1AB5615}"/>
              </a:ext>
            </a:extLst>
          </p:cNvPr>
          <p:cNvSpPr txBox="1"/>
          <p:nvPr/>
        </p:nvSpPr>
        <p:spPr>
          <a:xfrm>
            <a:off x="5829069" y="5344201"/>
            <a:ext cx="3857104" cy="369332"/>
          </a:xfrm>
          <a:prstGeom prst="rect">
            <a:avLst/>
          </a:prstGeom>
          <a:solidFill>
            <a:schemeClr val="bg1"/>
          </a:solidFill>
          <a:ln w="9144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8763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Διάμεσος </a:t>
            </a:r>
            <a:r>
              <a:rPr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=</a:t>
            </a:r>
            <a:r>
              <a:rPr sz="2400" b="1" spc="1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 </a:t>
            </a:r>
            <a:r>
              <a:rPr lang="el-GR"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(15+19)/2 =17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  <a:cs typeface="Calibri Light"/>
            </a:endParaRPr>
          </a:p>
        </p:txBody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id="{BD8C53F1-C6BF-4719-A47A-48F6595E0368}"/>
              </a:ext>
            </a:extLst>
          </p:cNvPr>
          <p:cNvSpPr txBox="1"/>
          <p:nvPr/>
        </p:nvSpPr>
        <p:spPr>
          <a:xfrm>
            <a:off x="6216669" y="2980766"/>
            <a:ext cx="3857104" cy="369332"/>
          </a:xfrm>
          <a:prstGeom prst="rect">
            <a:avLst/>
          </a:prstGeom>
          <a:solidFill>
            <a:schemeClr val="bg1"/>
          </a:solidFill>
          <a:ln w="9144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8763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Διάμεσος </a:t>
            </a:r>
            <a:r>
              <a:rPr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=</a:t>
            </a:r>
            <a:r>
              <a:rPr sz="2400" b="1" spc="1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 </a:t>
            </a:r>
            <a:r>
              <a:rPr lang="el-GR"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 Light"/>
              </a:rPr>
              <a:t>19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516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87C-6DC8-49C1-AB40-804D15F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Διάμεσος ομαδοποιημένων δεδομένων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Εντοπισμός της τάξης που περιλαμβάνει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παρατήρηση</a:t>
                </a:r>
                <a:r>
                  <a:rPr lang="en-US" dirty="0"/>
                  <a:t> (</a:t>
                </a:r>
                <a:r>
                  <a:rPr lang="el-GR" dirty="0"/>
                  <a:t>η πρώτη τάξη με αθροιστική συχνότητα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)</a:t>
                </a:r>
                <a:endParaRPr lang="el-G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κάτω όριο της τάξης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συχνότητα της τάξης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συχνότητα της προηγούμενης τάξης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εύρος τάξεων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Διάμεσος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36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87C-6DC8-49C1-AB40-804D15F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Διάμεσος ομαδοποιημένων δεδομένων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=10,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=21⟶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=10,5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H </a:t>
                </a:r>
                <a:r>
                  <a:rPr lang="el-GR" sz="2400" dirty="0"/>
                  <a:t>παρατήρηση </a:t>
                </a:r>
                <a:r>
                  <a:rPr lang="en-US" sz="2400" dirty="0"/>
                  <a:t>10,5 </a:t>
                </a:r>
                <a:r>
                  <a:rPr lang="el-GR" sz="2400" dirty="0"/>
                  <a:t>είναι στην 3</a:t>
                </a:r>
                <a:r>
                  <a:rPr lang="el-GR" sz="2400" baseline="30000" dirty="0"/>
                  <a:t>η</a:t>
                </a:r>
                <a:r>
                  <a:rPr lang="el-GR" sz="2400" dirty="0"/>
                  <a:t> ηλικιακή ομάδα (τάξη)</a:t>
                </a:r>
                <a:r>
                  <a:rPr lang="en-US" sz="2400" dirty="0"/>
                  <a:t>, </a:t>
                </a:r>
                <a:r>
                  <a:rPr lang="el-GR" sz="2400" dirty="0"/>
                  <a:t>γιατί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l-GR" sz="2400" dirty="0"/>
                  <a:t>, οπότε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=30,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</a:rPr>
                        <m:t>Διάμεσος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=30+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10,5−9</m:t>
                          </m:r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=33</m:t>
                      </m:r>
                    </m:oMath>
                  </m:oMathPara>
                </a14:m>
                <a:endParaRPr lang="el-GR" sz="2400" dirty="0"/>
              </a:p>
              <a:p>
                <a:endParaRPr lang="el-G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266D1219-D9A5-4347-AC5B-92BF228632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81400" y="1522800"/>
              <a:ext cx="5029200" cy="24942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0600602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8509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Ηλικιακές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ομάδες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Κεντρικός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όρος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Συχνότητα</a:t>
                          </a:r>
                          <a:endParaRPr lang="en-US"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endParaRPr lang="en-US" sz="1800" b="0" i="1" spc="0" baseline="0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[20, 30)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[30, 40)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[40, 50)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27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[50, 60]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266D1219-D9A5-4347-AC5B-92BF228632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81400" y="1522800"/>
              <a:ext cx="5029200" cy="24942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0600602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8509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Ηλικιακές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ομάδες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558" t="-12381" r="-166372" b="-3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4" t="-12381" r="-67111" b="-3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0667" t="-12381" r="-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[20, 30)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[30, 40)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[40, 50)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27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[50, 60]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527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8A60-25B8-4022-BC04-6B82A0F7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Επικρατούσα τιμή (</a:t>
            </a:r>
            <a:r>
              <a:rPr lang="en-US" dirty="0"/>
              <a:t>mode)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30721-096D-4EC3-A058-DD7BA88013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113" y="1522800"/>
                <a:ext cx="10515600" cy="5180400"/>
              </a:xfrm>
            </p:spPr>
            <p:txBody>
              <a:bodyPr/>
              <a:lstStyle/>
              <a:p>
                <a:r>
                  <a:rPr lang="en-US" dirty="0"/>
                  <a:t>H </a:t>
                </a:r>
                <a:r>
                  <a:rPr lang="el-GR" dirty="0"/>
                  <a:t>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που παρατηρείται πιο συχνά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Δεν επηρεάζεται από ακραίες τιμές</a:t>
                </a:r>
              </a:p>
              <a:p>
                <a:r>
                  <a:rPr lang="el-GR" dirty="0"/>
                  <a:t>Μπορεί να υπάρχουν πολλαπλές επικρατούσες τιμές ή και καμία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30721-096D-4EC3-A058-DD7BA8801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113" y="1522800"/>
                <a:ext cx="10515600" cy="5180400"/>
              </a:xfrm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32BB90A-427C-4CC3-B693-F95B8981329F}"/>
              </a:ext>
            </a:extLst>
          </p:cNvPr>
          <p:cNvGrpSpPr/>
          <p:nvPr/>
        </p:nvGrpSpPr>
        <p:grpSpPr>
          <a:xfrm>
            <a:off x="2390579" y="2353108"/>
            <a:ext cx="7410843" cy="1906987"/>
            <a:chOff x="968709" y="2353108"/>
            <a:chExt cx="7410843" cy="1906987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42761840-7C7D-4863-A01A-6F0ED9A8E551}"/>
                </a:ext>
              </a:extLst>
            </p:cNvPr>
            <p:cNvSpPr/>
            <p:nvPr/>
          </p:nvSpPr>
          <p:spPr>
            <a:xfrm>
              <a:off x="1330151" y="3039740"/>
              <a:ext cx="2932430" cy="0"/>
            </a:xfrm>
            <a:custGeom>
              <a:avLst/>
              <a:gdLst/>
              <a:ahLst/>
              <a:cxnLst/>
              <a:rect l="l" t="t" r="r" b="b"/>
              <a:pathLst>
                <a:path w="2932429">
                  <a:moveTo>
                    <a:pt x="0" y="0"/>
                  </a:moveTo>
                  <a:lnTo>
                    <a:pt x="293217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63CDC45-BA08-458F-9C1A-B1D3B3483E57}"/>
                </a:ext>
              </a:extLst>
            </p:cNvPr>
            <p:cNvSpPr txBox="1"/>
            <p:nvPr/>
          </p:nvSpPr>
          <p:spPr>
            <a:xfrm>
              <a:off x="968709" y="3085967"/>
              <a:ext cx="4709512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285115" algn="l"/>
                  <a:tab pos="557530" algn="l"/>
                  <a:tab pos="829944" algn="l"/>
                  <a:tab pos="1103630" algn="l"/>
                  <a:tab pos="1376680" algn="l"/>
                  <a:tab pos="1649095" algn="l"/>
                  <a:tab pos="1921510" algn="l"/>
                  <a:tab pos="2193925" algn="l"/>
                  <a:tab pos="2468245" algn="l"/>
                  <a:tab pos="2740660" algn="l"/>
                  <a:tab pos="3128645" algn="l"/>
                  <a:tab pos="3517265" algn="l"/>
                  <a:tab pos="3905250" algn="l"/>
                  <a:tab pos="4295140" algn="l"/>
                </a:tabLst>
              </a:pPr>
              <a:r>
                <a:rPr sz="1800" spc="-5" dirty="0">
                  <a:latin typeface="Cambria" panose="02040503050406030204" pitchFamily="18" charset="0"/>
                  <a:ea typeface="Cambria" panose="02040503050406030204" pitchFamily="18" charset="0"/>
                  <a:cs typeface="Calibri"/>
                </a:rPr>
                <a:t>	1	2	3	4	5	6	7	8	9	10	11	12	13	14</a:t>
              </a:r>
              <a:endParaRPr sz="18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809D280-38AD-411A-B7FD-EAC577A3AB4E}"/>
                </a:ext>
              </a:extLst>
            </p:cNvPr>
            <p:cNvSpPr/>
            <p:nvPr/>
          </p:nvSpPr>
          <p:spPr>
            <a:xfrm>
              <a:off x="1191466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0EC0B35C-A624-4DEE-AF78-17C1F352BE63}"/>
                </a:ext>
              </a:extLst>
            </p:cNvPr>
            <p:cNvSpPr/>
            <p:nvPr/>
          </p:nvSpPr>
          <p:spPr>
            <a:xfrm>
              <a:off x="1191466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2A486205-5E7D-4CFD-841F-2E1860232FE9}"/>
                </a:ext>
              </a:extLst>
            </p:cNvPr>
            <p:cNvSpPr/>
            <p:nvPr/>
          </p:nvSpPr>
          <p:spPr>
            <a:xfrm>
              <a:off x="1737059" y="282687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98799C0C-5DA7-494F-AD29-5DF74649D6CE}"/>
                </a:ext>
              </a:extLst>
            </p:cNvPr>
            <p:cNvSpPr/>
            <p:nvPr/>
          </p:nvSpPr>
          <p:spPr>
            <a:xfrm>
              <a:off x="1737059" y="282687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D8FECF38-F4CF-4CAE-BCC1-416189C648D9}"/>
                </a:ext>
              </a:extLst>
            </p:cNvPr>
            <p:cNvSpPr/>
            <p:nvPr/>
          </p:nvSpPr>
          <p:spPr>
            <a:xfrm>
              <a:off x="2302463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52AE0D92-3AAA-4E33-9A33-24FB50C96DD7}"/>
                </a:ext>
              </a:extLst>
            </p:cNvPr>
            <p:cNvSpPr/>
            <p:nvPr/>
          </p:nvSpPr>
          <p:spPr>
            <a:xfrm>
              <a:off x="2302463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904D75F7-311E-43DC-94AD-6DD3E5F5B0C5}"/>
                </a:ext>
              </a:extLst>
            </p:cNvPr>
            <p:cNvSpPr/>
            <p:nvPr/>
          </p:nvSpPr>
          <p:spPr>
            <a:xfrm>
              <a:off x="2844593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312E16A4-C4C3-4832-B4D0-210DCCEF1F47}"/>
                </a:ext>
              </a:extLst>
            </p:cNvPr>
            <p:cNvSpPr/>
            <p:nvPr/>
          </p:nvSpPr>
          <p:spPr>
            <a:xfrm>
              <a:off x="2302463" y="25830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9B140678-FCBB-48E5-916F-C82CB2E57690}"/>
                </a:ext>
              </a:extLst>
            </p:cNvPr>
            <p:cNvSpPr/>
            <p:nvPr/>
          </p:nvSpPr>
          <p:spPr>
            <a:xfrm>
              <a:off x="2302463" y="25830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DAAD4248-91FD-474A-8681-4503471F069B}"/>
                </a:ext>
              </a:extLst>
            </p:cNvPr>
            <p:cNvSpPr/>
            <p:nvPr/>
          </p:nvSpPr>
          <p:spPr>
            <a:xfrm>
              <a:off x="3369680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43B419AF-B40F-4422-9FA3-7619AF75C2DD}"/>
                </a:ext>
              </a:extLst>
            </p:cNvPr>
            <p:cNvSpPr/>
            <p:nvPr/>
          </p:nvSpPr>
          <p:spPr>
            <a:xfrm>
              <a:off x="3369680" y="25830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21">
                  <a:extLst>
                    <a:ext uri="{FF2B5EF4-FFF2-40B4-BE49-F238E27FC236}">
                      <a16:creationId xmlns:a16="http://schemas.microsoft.com/office/drawing/2014/main" id="{2FF31073-91D2-4090-A1F6-17DFCB17FC6D}"/>
                    </a:ext>
                  </a:extLst>
                </p:cNvPr>
                <p:cNvSpPr txBox="1"/>
                <p:nvPr/>
              </p:nvSpPr>
              <p:spPr>
                <a:xfrm>
                  <a:off x="2655476" y="3983096"/>
                  <a:ext cx="1699260" cy="276999"/>
                </a:xfrm>
                <a:prstGeom prst="rect">
                  <a:avLst/>
                </a:prstGeom>
                <a:noFill/>
                <a:ln w="12191">
                  <a:noFill/>
                </a:ln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84455"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pc="-5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l-GR" sz="1800" b="1" i="1" spc="-5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</a:rPr>
                              <m:t>𝝉</m:t>
                            </m:r>
                          </m:e>
                          <m:sub>
                            <m:r>
                              <a:rPr lang="el-GR" sz="1800" b="1" i="0" spc="-5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/>
                              </a:rPr>
                              <m:t>𝟎</m:t>
                            </m:r>
                          </m:sub>
                        </m:sSub>
                        <m:r>
                          <a:rPr lang="el-GR" sz="1800" b="1" i="1" spc="-5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l-GR" sz="1800" b="1" i="1" spc="-5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</a:rPr>
                          <m:t>𝟗</m:t>
                        </m:r>
                      </m:oMath>
                    </m:oMathPara>
                  </a14:m>
                  <a:endParaRPr sz="1800" dirty="0"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20" name="object 21">
                  <a:extLst>
                    <a:ext uri="{FF2B5EF4-FFF2-40B4-BE49-F238E27FC236}">
                      <a16:creationId xmlns:a16="http://schemas.microsoft.com/office/drawing/2014/main" id="{2FF31073-91D2-4090-A1F6-17DFCB17F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476" y="3983096"/>
                  <a:ext cx="1699260" cy="276999"/>
                </a:xfrm>
                <a:prstGeom prst="rect">
                  <a:avLst/>
                </a:prstGeom>
                <a:blipFill>
                  <a:blip r:embed="rId3"/>
                  <a:stretch>
                    <a:fillRect b="-17391"/>
                  </a:stretch>
                </a:blipFill>
                <a:ln w="12191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789C5BE2-4761-4C7D-B133-00C102C64E10}"/>
                </a:ext>
              </a:extLst>
            </p:cNvPr>
            <p:cNvSpPr/>
            <p:nvPr/>
          </p:nvSpPr>
          <p:spPr>
            <a:xfrm>
              <a:off x="3734054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CF5F6AC8-D08F-4AC4-9B52-BE6EAD91552D}"/>
                </a:ext>
              </a:extLst>
            </p:cNvPr>
            <p:cNvSpPr/>
            <p:nvPr/>
          </p:nvSpPr>
          <p:spPr>
            <a:xfrm>
              <a:off x="3297359" y="3330823"/>
              <a:ext cx="398145" cy="609600"/>
            </a:xfrm>
            <a:custGeom>
              <a:avLst/>
              <a:gdLst/>
              <a:ahLst/>
              <a:cxnLst/>
              <a:rect l="l" t="t" r="r" b="b"/>
              <a:pathLst>
                <a:path w="398145" h="609600">
                  <a:moveTo>
                    <a:pt x="261493" y="153733"/>
                  </a:moveTo>
                  <a:lnTo>
                    <a:pt x="136271" y="153733"/>
                  </a:lnTo>
                  <a:lnTo>
                    <a:pt x="136271" y="609600"/>
                  </a:lnTo>
                  <a:lnTo>
                    <a:pt x="261493" y="609600"/>
                  </a:lnTo>
                  <a:lnTo>
                    <a:pt x="261493" y="153733"/>
                  </a:lnTo>
                  <a:close/>
                </a:path>
                <a:path w="398145" h="609600">
                  <a:moveTo>
                    <a:pt x="198882" y="0"/>
                  </a:moveTo>
                  <a:lnTo>
                    <a:pt x="0" y="153733"/>
                  </a:lnTo>
                  <a:lnTo>
                    <a:pt x="397763" y="153733"/>
                  </a:lnTo>
                  <a:lnTo>
                    <a:pt x="198882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89E8E57B-702E-4B1A-9501-3638CC68EB82}"/>
                </a:ext>
              </a:extLst>
            </p:cNvPr>
            <p:cNvSpPr/>
            <p:nvPr/>
          </p:nvSpPr>
          <p:spPr>
            <a:xfrm>
              <a:off x="4108402" y="3039740"/>
              <a:ext cx="1297305" cy="0"/>
            </a:xfrm>
            <a:custGeom>
              <a:avLst/>
              <a:gdLst/>
              <a:ahLst/>
              <a:cxnLst/>
              <a:rect l="l" t="t" r="r" b="b"/>
              <a:pathLst>
                <a:path w="1297304">
                  <a:moveTo>
                    <a:pt x="0" y="0"/>
                  </a:moveTo>
                  <a:lnTo>
                    <a:pt x="12969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41663EF3-275C-4599-BABC-48F3D3D7DE1F}"/>
                </a:ext>
              </a:extLst>
            </p:cNvPr>
            <p:cNvSpPr/>
            <p:nvPr/>
          </p:nvSpPr>
          <p:spPr>
            <a:xfrm>
              <a:off x="4504366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C3916526-8AA1-48AE-B052-E95A793C24F0}"/>
                </a:ext>
              </a:extLst>
            </p:cNvPr>
            <p:cNvSpPr/>
            <p:nvPr/>
          </p:nvSpPr>
          <p:spPr>
            <a:xfrm>
              <a:off x="4504366" y="25830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D7BF40A7-2A60-4AC2-9A5D-69BEDE25E50E}"/>
                </a:ext>
              </a:extLst>
            </p:cNvPr>
            <p:cNvSpPr/>
            <p:nvPr/>
          </p:nvSpPr>
          <p:spPr>
            <a:xfrm>
              <a:off x="4903375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19E3CDC1-848F-4206-AC98-3B34336BDA96}"/>
                </a:ext>
              </a:extLst>
            </p:cNvPr>
            <p:cNvSpPr/>
            <p:nvPr/>
          </p:nvSpPr>
          <p:spPr>
            <a:xfrm>
              <a:off x="5284375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80473400-6B96-4BC5-9FC8-ABEB07C33599}"/>
                </a:ext>
              </a:extLst>
            </p:cNvPr>
            <p:cNvSpPr/>
            <p:nvPr/>
          </p:nvSpPr>
          <p:spPr>
            <a:xfrm>
              <a:off x="6169752" y="3039740"/>
              <a:ext cx="2209800" cy="0"/>
            </a:xfrm>
            <a:custGeom>
              <a:avLst/>
              <a:gdLst/>
              <a:ahLst/>
              <a:cxnLst/>
              <a:rect l="l" t="t" r="r" b="b"/>
              <a:pathLst>
                <a:path w="2209800">
                  <a:moveTo>
                    <a:pt x="0" y="0"/>
                  </a:moveTo>
                  <a:lnTo>
                    <a:pt x="22098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object 36">
              <a:extLst>
                <a:ext uri="{FF2B5EF4-FFF2-40B4-BE49-F238E27FC236}">
                  <a16:creationId xmlns:a16="http://schemas.microsoft.com/office/drawing/2014/main" id="{C3D9899C-E55C-44E1-85C8-2E615BA23A43}"/>
                </a:ext>
              </a:extLst>
            </p:cNvPr>
            <p:cNvSpPr txBox="1"/>
            <p:nvPr/>
          </p:nvSpPr>
          <p:spPr>
            <a:xfrm>
              <a:off x="6301578" y="3046725"/>
              <a:ext cx="195580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312420" algn="l"/>
                  <a:tab pos="612775" algn="l"/>
                  <a:tab pos="913130" algn="l"/>
                  <a:tab pos="1212850" algn="l"/>
                  <a:tab pos="1513205" algn="l"/>
                  <a:tab pos="1813560" algn="l"/>
                </a:tabLst>
              </a:pPr>
              <a:r>
                <a:rPr sz="2000" dirty="0">
                  <a:latin typeface="Cambria" panose="02040503050406030204" pitchFamily="18" charset="0"/>
                  <a:ea typeface="Cambria" panose="02040503050406030204" pitchFamily="18" charset="0"/>
                  <a:cs typeface="Calibri"/>
                </a:rPr>
                <a:t>0	1	2	3	4	5	6</a:t>
              </a:r>
              <a:endParaRPr sz="2000">
                <a:latin typeface="Cambria" panose="02040503050406030204" pitchFamily="18" charset="0"/>
                <a:ea typeface="Cambria" panose="02040503050406030204" pitchFamily="18" charset="0"/>
                <a:cs typeface="Calibri"/>
              </a:endParaRPr>
            </a:p>
          </p:txBody>
        </p:sp>
        <p:sp>
          <p:nvSpPr>
            <p:cNvPr id="36" name="object 37">
              <a:extLst>
                <a:ext uri="{FF2B5EF4-FFF2-40B4-BE49-F238E27FC236}">
                  <a16:creationId xmlns:a16="http://schemas.microsoft.com/office/drawing/2014/main" id="{65D75271-2E3F-4D90-A055-76D770722202}"/>
                </a:ext>
              </a:extLst>
            </p:cNvPr>
            <p:cNvSpPr/>
            <p:nvPr/>
          </p:nvSpPr>
          <p:spPr>
            <a:xfrm>
              <a:off x="6245952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object 38">
              <a:extLst>
                <a:ext uri="{FF2B5EF4-FFF2-40B4-BE49-F238E27FC236}">
                  <a16:creationId xmlns:a16="http://schemas.microsoft.com/office/drawing/2014/main" id="{034F3351-02B5-4395-BD48-A6F274084F31}"/>
                </a:ext>
              </a:extLst>
            </p:cNvPr>
            <p:cNvSpPr/>
            <p:nvPr/>
          </p:nvSpPr>
          <p:spPr>
            <a:xfrm>
              <a:off x="6245952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object 39">
              <a:extLst>
                <a:ext uri="{FF2B5EF4-FFF2-40B4-BE49-F238E27FC236}">
                  <a16:creationId xmlns:a16="http://schemas.microsoft.com/office/drawing/2014/main" id="{C671B19B-A18E-4F54-A863-D2ABCC9DB7FC}"/>
                </a:ext>
              </a:extLst>
            </p:cNvPr>
            <p:cNvSpPr/>
            <p:nvPr/>
          </p:nvSpPr>
          <p:spPr>
            <a:xfrm>
              <a:off x="6550752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object 40">
              <a:extLst>
                <a:ext uri="{FF2B5EF4-FFF2-40B4-BE49-F238E27FC236}">
                  <a16:creationId xmlns:a16="http://schemas.microsoft.com/office/drawing/2014/main" id="{0F6D4E1F-69A8-4233-9053-49F35718A461}"/>
                </a:ext>
              </a:extLst>
            </p:cNvPr>
            <p:cNvSpPr/>
            <p:nvPr/>
          </p:nvSpPr>
          <p:spPr>
            <a:xfrm>
              <a:off x="6550752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object 41">
              <a:extLst>
                <a:ext uri="{FF2B5EF4-FFF2-40B4-BE49-F238E27FC236}">
                  <a16:creationId xmlns:a16="http://schemas.microsoft.com/office/drawing/2014/main" id="{AD168BCA-EE88-423B-8E41-76BABAFD1D96}"/>
                </a:ext>
              </a:extLst>
            </p:cNvPr>
            <p:cNvSpPr/>
            <p:nvPr/>
          </p:nvSpPr>
          <p:spPr>
            <a:xfrm>
              <a:off x="6855552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object 42">
              <a:extLst>
                <a:ext uri="{FF2B5EF4-FFF2-40B4-BE49-F238E27FC236}">
                  <a16:creationId xmlns:a16="http://schemas.microsoft.com/office/drawing/2014/main" id="{FF735F3D-4427-48DE-A08D-7EF8EED5B537}"/>
                </a:ext>
              </a:extLst>
            </p:cNvPr>
            <p:cNvSpPr/>
            <p:nvPr/>
          </p:nvSpPr>
          <p:spPr>
            <a:xfrm>
              <a:off x="6855552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object 43">
              <a:extLst>
                <a:ext uri="{FF2B5EF4-FFF2-40B4-BE49-F238E27FC236}">
                  <a16:creationId xmlns:a16="http://schemas.microsoft.com/office/drawing/2014/main" id="{E22BE2CF-CD2B-4677-B2FB-E755CCD6F7DD}"/>
                </a:ext>
              </a:extLst>
            </p:cNvPr>
            <p:cNvSpPr/>
            <p:nvPr/>
          </p:nvSpPr>
          <p:spPr>
            <a:xfrm>
              <a:off x="7160352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object 44">
              <a:extLst>
                <a:ext uri="{FF2B5EF4-FFF2-40B4-BE49-F238E27FC236}">
                  <a16:creationId xmlns:a16="http://schemas.microsoft.com/office/drawing/2014/main" id="{53F5D9A2-2F97-46D4-BE4D-994D7DACA821}"/>
                </a:ext>
              </a:extLst>
            </p:cNvPr>
            <p:cNvSpPr/>
            <p:nvPr/>
          </p:nvSpPr>
          <p:spPr>
            <a:xfrm>
              <a:off x="7160352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object 45">
              <a:extLst>
                <a:ext uri="{FF2B5EF4-FFF2-40B4-BE49-F238E27FC236}">
                  <a16:creationId xmlns:a16="http://schemas.microsoft.com/office/drawing/2014/main" id="{59CEF2A3-0191-4A7B-A6E3-6BBF1FD53FF1}"/>
                </a:ext>
              </a:extLst>
            </p:cNvPr>
            <p:cNvSpPr/>
            <p:nvPr/>
          </p:nvSpPr>
          <p:spPr>
            <a:xfrm>
              <a:off x="7759285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object 46">
              <a:extLst>
                <a:ext uri="{FF2B5EF4-FFF2-40B4-BE49-F238E27FC236}">
                  <a16:creationId xmlns:a16="http://schemas.microsoft.com/office/drawing/2014/main" id="{B9E11302-360F-4AD7-8CFE-7FD7D1175D40}"/>
                </a:ext>
              </a:extLst>
            </p:cNvPr>
            <p:cNvSpPr/>
            <p:nvPr/>
          </p:nvSpPr>
          <p:spPr>
            <a:xfrm>
              <a:off x="7759285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object 47">
              <a:extLst>
                <a:ext uri="{FF2B5EF4-FFF2-40B4-BE49-F238E27FC236}">
                  <a16:creationId xmlns:a16="http://schemas.microsoft.com/office/drawing/2014/main" id="{CCD60D0D-8CF2-4DF1-928E-03A0EC8AD504}"/>
                </a:ext>
              </a:extLst>
            </p:cNvPr>
            <p:cNvSpPr/>
            <p:nvPr/>
          </p:nvSpPr>
          <p:spPr>
            <a:xfrm>
              <a:off x="8064085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object 48">
              <a:extLst>
                <a:ext uri="{FF2B5EF4-FFF2-40B4-BE49-F238E27FC236}">
                  <a16:creationId xmlns:a16="http://schemas.microsoft.com/office/drawing/2014/main" id="{EA62C345-BCD6-425C-A568-53EE9482D650}"/>
                </a:ext>
              </a:extLst>
            </p:cNvPr>
            <p:cNvSpPr/>
            <p:nvPr/>
          </p:nvSpPr>
          <p:spPr>
            <a:xfrm>
              <a:off x="8064085" y="281163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object 49">
              <a:extLst>
                <a:ext uri="{FF2B5EF4-FFF2-40B4-BE49-F238E27FC236}">
                  <a16:creationId xmlns:a16="http://schemas.microsoft.com/office/drawing/2014/main" id="{3A0081ED-C429-45F3-927B-C560C2681765}"/>
                </a:ext>
              </a:extLst>
            </p:cNvPr>
            <p:cNvSpPr txBox="1"/>
            <p:nvPr/>
          </p:nvSpPr>
          <p:spPr>
            <a:xfrm>
              <a:off x="6216672" y="3472554"/>
              <a:ext cx="2115959" cy="276999"/>
            </a:xfrm>
            <a:prstGeom prst="rect">
              <a:avLst/>
            </a:prstGeom>
            <a:noFill/>
            <a:ln w="12192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85090" algn="ctr">
                <a:lnSpc>
                  <a:spcPct val="100000"/>
                </a:lnSpc>
              </a:pPr>
              <a:r>
                <a:rPr lang="el-GR" sz="1800" b="1" spc="-5" dirty="0">
                  <a:latin typeface="Cambria" panose="02040503050406030204" pitchFamily="18" charset="0"/>
                  <a:ea typeface="Cambria" panose="02040503050406030204" pitchFamily="18" charset="0"/>
                  <a:cs typeface="Calibri"/>
                </a:rPr>
                <a:t>2 ΕΤ: 1, 5</a:t>
              </a:r>
              <a:endParaRPr sz="18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5D1D37B7-EFB6-4948-8E7F-D713F2211937}"/>
                </a:ext>
              </a:extLst>
            </p:cNvPr>
            <p:cNvSpPr/>
            <p:nvPr/>
          </p:nvSpPr>
          <p:spPr>
            <a:xfrm>
              <a:off x="3364286" y="235310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3805"/>
                  </a:moveTo>
                  <a:lnTo>
                    <a:pt x="8016" y="71676"/>
                  </a:lnTo>
                  <a:lnTo>
                    <a:pt x="30009" y="36611"/>
                  </a:lnTo>
                  <a:lnTo>
                    <a:pt x="62897" y="11691"/>
                  </a:lnTo>
                  <a:lnTo>
                    <a:pt x="103594" y="0"/>
                  </a:lnTo>
                  <a:lnTo>
                    <a:pt x="119775" y="740"/>
                  </a:lnTo>
                  <a:lnTo>
                    <a:pt x="163034" y="12379"/>
                  </a:lnTo>
                  <a:lnTo>
                    <a:pt x="196864" y="36047"/>
                  </a:lnTo>
                  <a:lnTo>
                    <a:pt x="219327" y="69046"/>
                  </a:lnTo>
                  <a:lnTo>
                    <a:pt x="228486" y="108680"/>
                  </a:lnTo>
                  <a:lnTo>
                    <a:pt x="227623" y="124084"/>
                  </a:lnTo>
                  <a:lnTo>
                    <a:pt x="215213" y="165747"/>
                  </a:lnTo>
                  <a:lnTo>
                    <a:pt x="190319" y="198640"/>
                  </a:lnTo>
                  <a:lnTo>
                    <a:pt x="155828" y="220260"/>
                  </a:lnTo>
                  <a:lnTo>
                    <a:pt x="114627" y="228104"/>
                  </a:lnTo>
                  <a:lnTo>
                    <a:pt x="99939" y="227178"/>
                  </a:lnTo>
                  <a:lnTo>
                    <a:pt x="59721" y="214196"/>
                  </a:lnTo>
                  <a:lnTo>
                    <a:pt x="27639" y="188296"/>
                  </a:lnTo>
                  <a:lnTo>
                    <a:pt x="6738" y="152547"/>
                  </a:lnTo>
                  <a:lnTo>
                    <a:pt x="0" y="113805"/>
                  </a:lnTo>
                  <a:close/>
                </a:path>
              </a:pathLst>
            </a:custGeom>
            <a:solidFill>
              <a:schemeClr val="tx1"/>
            </a:solidFill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object 29">
              <a:extLst>
                <a:ext uri="{FF2B5EF4-FFF2-40B4-BE49-F238E27FC236}">
                  <a16:creationId xmlns:a16="http://schemas.microsoft.com/office/drawing/2014/main" id="{833F3406-529D-4346-B081-F26A6D2AF9C1}"/>
                </a:ext>
              </a:extLst>
            </p:cNvPr>
            <p:cNvSpPr/>
            <p:nvPr/>
          </p:nvSpPr>
          <p:spPr>
            <a:xfrm>
              <a:off x="6550752" y="257605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object 29">
              <a:extLst>
                <a:ext uri="{FF2B5EF4-FFF2-40B4-BE49-F238E27FC236}">
                  <a16:creationId xmlns:a16="http://schemas.microsoft.com/office/drawing/2014/main" id="{6216DC18-89AF-4AF1-9106-DB2B93D6573D}"/>
                </a:ext>
              </a:extLst>
            </p:cNvPr>
            <p:cNvSpPr/>
            <p:nvPr/>
          </p:nvSpPr>
          <p:spPr>
            <a:xfrm>
              <a:off x="7759285" y="2573023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03594" y="0"/>
                  </a:moveTo>
                  <a:lnTo>
                    <a:pt x="62897" y="11691"/>
                  </a:lnTo>
                  <a:lnTo>
                    <a:pt x="30009" y="36611"/>
                  </a:lnTo>
                  <a:lnTo>
                    <a:pt x="8016" y="71676"/>
                  </a:lnTo>
                  <a:lnTo>
                    <a:pt x="0" y="113805"/>
                  </a:lnTo>
                  <a:lnTo>
                    <a:pt x="518" y="124760"/>
                  </a:lnTo>
                  <a:lnTo>
                    <a:pt x="12275" y="165368"/>
                  </a:lnTo>
                  <a:lnTo>
                    <a:pt x="37242" y="198175"/>
                  </a:lnTo>
                  <a:lnTo>
                    <a:pt x="72374" y="220110"/>
                  </a:lnTo>
                  <a:lnTo>
                    <a:pt x="114627" y="228104"/>
                  </a:lnTo>
                  <a:lnTo>
                    <a:pt x="128928" y="227174"/>
                  </a:lnTo>
                  <a:lnTo>
                    <a:pt x="168213" y="214460"/>
                  </a:lnTo>
                  <a:lnTo>
                    <a:pt x="199826" y="188804"/>
                  </a:lnTo>
                  <a:lnTo>
                    <a:pt x="220879" y="152710"/>
                  </a:lnTo>
                  <a:lnTo>
                    <a:pt x="228486" y="108680"/>
                  </a:lnTo>
                  <a:lnTo>
                    <a:pt x="227031" y="94898"/>
                  </a:lnTo>
                  <a:lnTo>
                    <a:pt x="213222" y="57176"/>
                  </a:lnTo>
                  <a:lnTo>
                    <a:pt x="186755" y="26987"/>
                  </a:lnTo>
                  <a:lnTo>
                    <a:pt x="149567" y="7029"/>
                  </a:lnTo>
                  <a:lnTo>
                    <a:pt x="103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59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87C-6DC8-49C1-AB40-804D15F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Επικρατούσα τιμή ομαδοποιημένων δεδομένων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Εντοπισμός της τάξης με την υψηλότερη συχνότητα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κάτω όριο της τάξης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διαφορά μεταξύ της μέγιστης συχνότητα και της συχνότητας της προηγούμενης τάξης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διαφορά μεταξύ της μέγιστης συχνότητα και της επόμενης της προηγούμενης τάξης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εύρος τάξεων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16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87C-6DC8-49C1-AB40-804D15F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Επικρατούσα τιμή ομαδοποιημένων δεδομένων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l-GR" sz="2400" dirty="0"/>
                  <a:t>Υψηλότερη συχνότητα στη 2</a:t>
                </a:r>
                <a:r>
                  <a:rPr lang="el-GR" sz="2400" baseline="30000" dirty="0"/>
                  <a:t>η</a:t>
                </a:r>
                <a:r>
                  <a:rPr lang="el-GR" sz="2400" dirty="0"/>
                  <a:t> τάξη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), </a:t>
                </a:r>
                <a:r>
                  <a:rPr lang="el-GR" sz="2400" dirty="0"/>
                  <a:t>άρα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l-G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l-GR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=6−3=3</m:t>
                    </m:r>
                  </m:oMath>
                </a14:m>
                <a:r>
                  <a:rPr lang="el-G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l-GR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=6−5=1</m:t>
                    </m:r>
                  </m:oMath>
                </a14:m>
                <a:endParaRPr 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Επικρατούσα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τιμή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l-GR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l-GR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l-G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=20+10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3+1</m:t>
                          </m:r>
                        </m:den>
                      </m:f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=27,5</m:t>
                      </m:r>
                    </m:oMath>
                  </m:oMathPara>
                </a14:m>
                <a:endParaRPr lang="el-G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266D1219-D9A5-4347-AC5B-92BF228632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1223467"/>
                  </p:ext>
                </p:extLst>
              </p:nvPr>
            </p:nvGraphicFramePr>
            <p:xfrm>
              <a:off x="3581400" y="1522800"/>
              <a:ext cx="5029200" cy="24942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0600602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8509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Ηλικιακές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ομάδες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Κεντρικός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όρος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Συχνότητα</a:t>
                          </a:r>
                          <a:endParaRPr lang="en-US"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endParaRPr lang="en-US" sz="1800" b="0" i="1" spc="0" baseline="0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[20, 30)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[30, 40)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[40, 50)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27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[50, 60]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266D1219-D9A5-4347-AC5B-92BF228632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1223467"/>
                  </p:ext>
                </p:extLst>
              </p:nvPr>
            </p:nvGraphicFramePr>
            <p:xfrm>
              <a:off x="3581400" y="1522800"/>
              <a:ext cx="5029200" cy="24942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0600602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8509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Ηλικιακές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ομάδες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558" t="-12381" r="-166372" b="-3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4" t="-12381" r="-67111" b="-3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0667" t="-12381" r="-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[20, 30)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[30, 40)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[40, 50)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27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[50, 60]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362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A9BB-D231-4F88-A014-EFB31CCC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Σύνοψη μέτρων κεντρικής τιμής </a:t>
            </a:r>
            <a:br>
              <a:rPr lang="el-GR" dirty="0"/>
            </a:br>
            <a:r>
              <a:rPr lang="el-GR" i="1" dirty="0"/>
              <a:t>Παράδειγμα</a:t>
            </a:r>
            <a:endParaRPr lang="en-US" i="1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1B4F984-E67B-4F16-8D68-13531F89196B}"/>
              </a:ext>
            </a:extLst>
          </p:cNvPr>
          <p:cNvSpPr txBox="1"/>
          <p:nvPr/>
        </p:nvSpPr>
        <p:spPr>
          <a:xfrm>
            <a:off x="929709" y="2000014"/>
            <a:ext cx="3451098" cy="2462213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ct val="100000"/>
              </a:lnSpc>
            </a:pPr>
            <a:r>
              <a:rPr lang="el-GR" sz="2400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Δείγμα τιμών 5 ακινήτων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2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L="534670">
              <a:lnSpc>
                <a:spcPct val="100000"/>
              </a:lnSpc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€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2</a:t>
            </a:r>
            <a:r>
              <a:rPr lang="el-GR" sz="24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sz="24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lang="el-GR" sz="24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000</a:t>
            </a:r>
          </a:p>
          <a:p>
            <a:pPr marL="534670">
              <a:lnSpc>
                <a:spcPct val="100000"/>
              </a:lnSpc>
              <a:tabLst>
                <a:tab pos="1136650" algn="l"/>
              </a:tabLst>
            </a:pPr>
            <a:r>
              <a:rPr lang="el-GR" sz="2400" spc="-1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€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50</a:t>
            </a:r>
            <a:r>
              <a:rPr sz="24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000</a:t>
            </a:r>
          </a:p>
          <a:p>
            <a:pPr marL="534670">
              <a:lnSpc>
                <a:spcPct val="100000"/>
              </a:lnSpc>
              <a:tabLst>
                <a:tab pos="1136650" algn="l"/>
              </a:tabLst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€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3</a:t>
            </a:r>
            <a:r>
              <a:rPr sz="24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lang="el-GR" sz="24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000</a:t>
            </a:r>
          </a:p>
          <a:p>
            <a:pPr marL="534670" marR="656590">
              <a:lnSpc>
                <a:spcPct val="100000"/>
              </a:lnSpc>
              <a:tabLst>
                <a:tab pos="1136650" algn="l"/>
              </a:tabLst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€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4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lang="el-GR" sz="24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000 </a:t>
            </a:r>
            <a:endParaRPr lang="el-GR"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534670" marR="656590">
              <a:lnSpc>
                <a:spcPct val="100000"/>
              </a:lnSpc>
              <a:tabLst>
                <a:tab pos="1136650" algn="l"/>
              </a:tabLst>
            </a:pP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€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4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lang="el-GR" sz="24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000</a:t>
            </a: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741A5A71-F4E1-47CD-91BA-72083A5153C7}"/>
              </a:ext>
            </a:extLst>
          </p:cNvPr>
          <p:cNvSpPr txBox="1"/>
          <p:nvPr/>
        </p:nvSpPr>
        <p:spPr>
          <a:xfrm>
            <a:off x="5206285" y="4060223"/>
            <a:ext cx="519319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l-GR" sz="2800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Υπολογισμοί στο </a:t>
            </a:r>
            <a:r>
              <a:rPr lang="en-US" sz="2800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Excel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1A627-9780-44CE-A622-520AB63DF175}"/>
              </a:ext>
            </a:extLst>
          </p:cNvPr>
          <p:cNvSpPr txBox="1"/>
          <p:nvPr/>
        </p:nvSpPr>
        <p:spPr>
          <a:xfrm>
            <a:off x="5527963" y="2000014"/>
            <a:ext cx="510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l-G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έση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 τιμή: €600 000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Διάμεσος: €300 000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Επικρατούσα τιμή: €100 000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9E5054-957F-4AA0-B614-5576B61B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20" y="4588271"/>
            <a:ext cx="6845150" cy="209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9C6A-567F-4859-B5A0-695A0EBC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Στατιστική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52B1A-23C7-461D-8966-7D436684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Πεδίο των μαθηματικών που επικεντρώνεται στη μετατροπή δεδομένων σε πληροφορία για τη λήψη αποφάσεων, μέσω συστηματικών διαδικασιών συλλογής, επεξεργασίας, ανάλυσης, ερμηνείας και </a:t>
            </a:r>
            <a:r>
              <a:rPr lang="el-GR" dirty="0" err="1"/>
              <a:t>οπτικοποίησης</a:t>
            </a:r>
            <a:endParaRPr lang="en-US" dirty="0"/>
          </a:p>
          <a:p>
            <a:r>
              <a:rPr lang="el-GR" dirty="0"/>
              <a:t>Κύρια πεδία:</a:t>
            </a:r>
          </a:p>
          <a:p>
            <a:pPr lvl="1"/>
            <a:r>
              <a:rPr lang="el-GR" dirty="0"/>
              <a:t>Περιγραφική στατιστική (</a:t>
            </a:r>
            <a:r>
              <a:rPr lang="en-US" dirty="0"/>
              <a:t>descriptive statistics): </a:t>
            </a:r>
            <a:r>
              <a:rPr lang="el-GR" dirty="0"/>
              <a:t>συλλογή, περιγραφή και παρουσίαση δεδομένων</a:t>
            </a:r>
          </a:p>
          <a:p>
            <a:pPr lvl="1"/>
            <a:r>
              <a:rPr lang="el-GR" dirty="0"/>
              <a:t>Επαγωγική στατιστική (</a:t>
            </a:r>
            <a:r>
              <a:rPr lang="en-US" dirty="0"/>
              <a:t>inferential statistics): </a:t>
            </a:r>
            <a:r>
              <a:rPr lang="el-GR" dirty="0"/>
              <a:t>εξαγωγή γενικών συμπερασμάτων από διαθέσιμα δείγματα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2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075D-BA59-4AD0-899C-826588BB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διασποράς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ABC61-1526-4B31-A9D1-62D60A64C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Εύρος (</a:t>
            </a:r>
            <a:r>
              <a:rPr lang="en-US" dirty="0"/>
              <a:t>range)</a:t>
            </a:r>
          </a:p>
          <a:p>
            <a:r>
              <a:rPr lang="el-GR" dirty="0"/>
              <a:t>Διακύμανση ή διασπορά (</a:t>
            </a:r>
            <a:r>
              <a:rPr lang="en-US" dirty="0"/>
              <a:t>variance)</a:t>
            </a:r>
          </a:p>
          <a:p>
            <a:r>
              <a:rPr lang="el-GR" dirty="0"/>
              <a:t>Τυπική απόκλιση (</a:t>
            </a:r>
            <a:r>
              <a:rPr lang="en-US" dirty="0"/>
              <a:t>standard deviation)</a:t>
            </a:r>
          </a:p>
          <a:p>
            <a:r>
              <a:rPr lang="el-GR" dirty="0"/>
              <a:t>Συντελεστής μεταβλητότητας (</a:t>
            </a:r>
            <a:r>
              <a:rPr lang="en-US" dirty="0"/>
              <a:t>coefficient of variation)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1A6C1D3-23CA-47CA-9333-8AA65EC09EFB}"/>
              </a:ext>
            </a:extLst>
          </p:cNvPr>
          <p:cNvSpPr/>
          <p:nvPr/>
        </p:nvSpPr>
        <p:spPr>
          <a:xfrm>
            <a:off x="3172690" y="3543300"/>
            <a:ext cx="4419600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2E1365BC-68CC-4760-808F-5AE17382A167}"/>
              </a:ext>
            </a:extLst>
          </p:cNvPr>
          <p:cNvSpPr txBox="1"/>
          <p:nvPr/>
        </p:nvSpPr>
        <p:spPr>
          <a:xfrm>
            <a:off x="7453466" y="4627810"/>
            <a:ext cx="3276600" cy="61555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Ίδια κεντρική τιμή, διαφορετική διασπορά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5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7434-FBE6-48B9-929F-FBDE0C84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Εύρος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25D37-17EE-48E1-9F4A-EADFC1868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Διαφορά μεταξύ της μικρότερης και της μεγαλύτερης τιμής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sz="2000" dirty="0"/>
          </a:p>
          <a:p>
            <a:endParaRPr lang="el-GR" dirty="0"/>
          </a:p>
          <a:p>
            <a:r>
              <a:rPr lang="el-GR" dirty="0"/>
              <a:t>Απλό μέγεθος, αλλά ευαίσθητο σε ακραίες τιμές και στον τρόπο με τον οποίο κατανέμονται τα δεδομένα</a:t>
            </a:r>
            <a:endParaRPr lang="en-US" dirty="0"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A4BE8736-B8EB-4593-9305-A9015D3AFDD3}"/>
              </a:ext>
            </a:extLst>
          </p:cNvPr>
          <p:cNvSpPr/>
          <p:nvPr/>
        </p:nvSpPr>
        <p:spPr>
          <a:xfrm>
            <a:off x="3847645" y="2635069"/>
            <a:ext cx="212090" cy="211454"/>
          </a:xfrm>
          <a:custGeom>
            <a:avLst/>
            <a:gdLst/>
            <a:ahLst/>
            <a:cxnLst/>
            <a:rect l="l" t="t" r="r" b="b"/>
            <a:pathLst>
              <a:path w="212089" h="211454">
                <a:moveTo>
                  <a:pt x="94249" y="0"/>
                </a:moveTo>
                <a:lnTo>
                  <a:pt x="54086" y="12870"/>
                </a:lnTo>
                <a:lnTo>
                  <a:pt x="22781" y="39608"/>
                </a:lnTo>
                <a:lnTo>
                  <a:pt x="3909" y="76641"/>
                </a:lnTo>
                <a:lnTo>
                  <a:pt x="0" y="105284"/>
                </a:lnTo>
                <a:lnTo>
                  <a:pt x="889" y="119079"/>
                </a:lnTo>
                <a:lnTo>
                  <a:pt x="14344" y="158407"/>
                </a:lnTo>
                <a:lnTo>
                  <a:pt x="41526" y="188983"/>
                </a:lnTo>
                <a:lnTo>
                  <a:pt x="79271" y="207372"/>
                </a:lnTo>
                <a:lnTo>
                  <a:pt x="108740" y="211165"/>
                </a:lnTo>
                <a:lnTo>
                  <a:pt x="122793" y="209861"/>
                </a:lnTo>
                <a:lnTo>
                  <a:pt x="160899" y="195570"/>
                </a:lnTo>
                <a:lnTo>
                  <a:pt x="190400" y="167742"/>
                </a:lnTo>
                <a:lnTo>
                  <a:pt x="208045" y="128993"/>
                </a:lnTo>
                <a:lnTo>
                  <a:pt x="211614" y="98385"/>
                </a:lnTo>
                <a:lnTo>
                  <a:pt x="209844" y="84816"/>
                </a:lnTo>
                <a:lnTo>
                  <a:pt x="194587" y="48154"/>
                </a:lnTo>
                <a:lnTo>
                  <a:pt x="165997" y="19941"/>
                </a:lnTo>
                <a:lnTo>
                  <a:pt x="126110" y="3234"/>
                </a:lnTo>
                <a:lnTo>
                  <a:pt x="94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id="{C4126490-6F5B-488C-B060-28563F7AA27A}"/>
              </a:ext>
            </a:extLst>
          </p:cNvPr>
          <p:cNvSpPr/>
          <p:nvPr/>
        </p:nvSpPr>
        <p:spPr>
          <a:xfrm>
            <a:off x="4154871" y="2635069"/>
            <a:ext cx="212090" cy="211454"/>
          </a:xfrm>
          <a:custGeom>
            <a:avLst/>
            <a:gdLst/>
            <a:ahLst/>
            <a:cxnLst/>
            <a:rect l="l" t="t" r="r" b="b"/>
            <a:pathLst>
              <a:path w="212089" h="211454">
                <a:moveTo>
                  <a:pt x="94249" y="0"/>
                </a:moveTo>
                <a:lnTo>
                  <a:pt x="54086" y="12870"/>
                </a:lnTo>
                <a:lnTo>
                  <a:pt x="22781" y="39608"/>
                </a:lnTo>
                <a:lnTo>
                  <a:pt x="3909" y="76641"/>
                </a:lnTo>
                <a:lnTo>
                  <a:pt x="0" y="105284"/>
                </a:lnTo>
                <a:lnTo>
                  <a:pt x="889" y="119079"/>
                </a:lnTo>
                <a:lnTo>
                  <a:pt x="14344" y="158407"/>
                </a:lnTo>
                <a:lnTo>
                  <a:pt x="41526" y="188983"/>
                </a:lnTo>
                <a:lnTo>
                  <a:pt x="79271" y="207372"/>
                </a:lnTo>
                <a:lnTo>
                  <a:pt x="108740" y="211165"/>
                </a:lnTo>
                <a:lnTo>
                  <a:pt x="122793" y="209861"/>
                </a:lnTo>
                <a:lnTo>
                  <a:pt x="160899" y="195570"/>
                </a:lnTo>
                <a:lnTo>
                  <a:pt x="190400" y="167742"/>
                </a:lnTo>
                <a:lnTo>
                  <a:pt x="208045" y="128993"/>
                </a:lnTo>
                <a:lnTo>
                  <a:pt x="211614" y="98385"/>
                </a:lnTo>
                <a:lnTo>
                  <a:pt x="209844" y="84816"/>
                </a:lnTo>
                <a:lnTo>
                  <a:pt x="194587" y="48154"/>
                </a:lnTo>
                <a:lnTo>
                  <a:pt x="165997" y="19941"/>
                </a:lnTo>
                <a:lnTo>
                  <a:pt x="126110" y="3234"/>
                </a:lnTo>
                <a:lnTo>
                  <a:pt x="94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CF81EEC6-4B32-4E37-97AE-B9DB904D17AA}"/>
              </a:ext>
            </a:extLst>
          </p:cNvPr>
          <p:cNvSpPr/>
          <p:nvPr/>
        </p:nvSpPr>
        <p:spPr>
          <a:xfrm>
            <a:off x="4747675" y="2635069"/>
            <a:ext cx="212090" cy="211454"/>
          </a:xfrm>
          <a:custGeom>
            <a:avLst/>
            <a:gdLst/>
            <a:ahLst/>
            <a:cxnLst/>
            <a:rect l="l" t="t" r="r" b="b"/>
            <a:pathLst>
              <a:path w="212089" h="211454">
                <a:moveTo>
                  <a:pt x="94249" y="0"/>
                </a:moveTo>
                <a:lnTo>
                  <a:pt x="54086" y="12870"/>
                </a:lnTo>
                <a:lnTo>
                  <a:pt x="22781" y="39608"/>
                </a:lnTo>
                <a:lnTo>
                  <a:pt x="3909" y="76641"/>
                </a:lnTo>
                <a:lnTo>
                  <a:pt x="0" y="105284"/>
                </a:lnTo>
                <a:lnTo>
                  <a:pt x="889" y="119079"/>
                </a:lnTo>
                <a:lnTo>
                  <a:pt x="14344" y="158407"/>
                </a:lnTo>
                <a:lnTo>
                  <a:pt x="41526" y="188983"/>
                </a:lnTo>
                <a:lnTo>
                  <a:pt x="79271" y="207372"/>
                </a:lnTo>
                <a:lnTo>
                  <a:pt x="108740" y="211165"/>
                </a:lnTo>
                <a:lnTo>
                  <a:pt x="122793" y="209861"/>
                </a:lnTo>
                <a:lnTo>
                  <a:pt x="160899" y="195570"/>
                </a:lnTo>
                <a:lnTo>
                  <a:pt x="190400" y="167742"/>
                </a:lnTo>
                <a:lnTo>
                  <a:pt x="208045" y="128993"/>
                </a:lnTo>
                <a:lnTo>
                  <a:pt x="211614" y="98385"/>
                </a:lnTo>
                <a:lnTo>
                  <a:pt x="209844" y="84816"/>
                </a:lnTo>
                <a:lnTo>
                  <a:pt x="194587" y="48154"/>
                </a:lnTo>
                <a:lnTo>
                  <a:pt x="165997" y="19941"/>
                </a:lnTo>
                <a:lnTo>
                  <a:pt x="126110" y="3234"/>
                </a:lnTo>
                <a:lnTo>
                  <a:pt x="94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90BEC2AC-257D-4407-969A-3C21889A9466}"/>
              </a:ext>
            </a:extLst>
          </p:cNvPr>
          <p:cNvSpPr/>
          <p:nvPr/>
        </p:nvSpPr>
        <p:spPr>
          <a:xfrm>
            <a:off x="5343075" y="2635069"/>
            <a:ext cx="212090" cy="211454"/>
          </a:xfrm>
          <a:custGeom>
            <a:avLst/>
            <a:gdLst/>
            <a:ahLst/>
            <a:cxnLst/>
            <a:rect l="l" t="t" r="r" b="b"/>
            <a:pathLst>
              <a:path w="212090" h="211454">
                <a:moveTo>
                  <a:pt x="94249" y="0"/>
                </a:moveTo>
                <a:lnTo>
                  <a:pt x="54086" y="12870"/>
                </a:lnTo>
                <a:lnTo>
                  <a:pt x="22781" y="39608"/>
                </a:lnTo>
                <a:lnTo>
                  <a:pt x="3909" y="76641"/>
                </a:lnTo>
                <a:lnTo>
                  <a:pt x="0" y="105284"/>
                </a:lnTo>
                <a:lnTo>
                  <a:pt x="889" y="119079"/>
                </a:lnTo>
                <a:lnTo>
                  <a:pt x="14344" y="158407"/>
                </a:lnTo>
                <a:lnTo>
                  <a:pt x="41526" y="188983"/>
                </a:lnTo>
                <a:lnTo>
                  <a:pt x="79271" y="207372"/>
                </a:lnTo>
                <a:lnTo>
                  <a:pt x="108740" y="211165"/>
                </a:lnTo>
                <a:lnTo>
                  <a:pt x="122793" y="209861"/>
                </a:lnTo>
                <a:lnTo>
                  <a:pt x="160899" y="195570"/>
                </a:lnTo>
                <a:lnTo>
                  <a:pt x="190400" y="167742"/>
                </a:lnTo>
                <a:lnTo>
                  <a:pt x="208045" y="128993"/>
                </a:lnTo>
                <a:lnTo>
                  <a:pt x="211614" y="98385"/>
                </a:lnTo>
                <a:lnTo>
                  <a:pt x="209844" y="84816"/>
                </a:lnTo>
                <a:lnTo>
                  <a:pt x="194587" y="48154"/>
                </a:lnTo>
                <a:lnTo>
                  <a:pt x="165997" y="19941"/>
                </a:lnTo>
                <a:lnTo>
                  <a:pt x="126110" y="3234"/>
                </a:lnTo>
                <a:lnTo>
                  <a:pt x="94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4C2D6537-69BD-46EE-B0BC-E6022F3DDB5D}"/>
              </a:ext>
            </a:extLst>
          </p:cNvPr>
          <p:cNvSpPr/>
          <p:nvPr/>
        </p:nvSpPr>
        <p:spPr>
          <a:xfrm>
            <a:off x="4747675" y="2406405"/>
            <a:ext cx="212090" cy="210185"/>
          </a:xfrm>
          <a:custGeom>
            <a:avLst/>
            <a:gdLst/>
            <a:ahLst/>
            <a:cxnLst/>
            <a:rect l="l" t="t" r="r" b="b"/>
            <a:pathLst>
              <a:path w="212089" h="210185">
                <a:moveTo>
                  <a:pt x="94823" y="0"/>
                </a:moveTo>
                <a:lnTo>
                  <a:pt x="54435" y="12661"/>
                </a:lnTo>
                <a:lnTo>
                  <a:pt x="22936" y="39226"/>
                </a:lnTo>
                <a:lnTo>
                  <a:pt x="3937" y="76082"/>
                </a:lnTo>
                <a:lnTo>
                  <a:pt x="0" y="104586"/>
                </a:lnTo>
                <a:lnTo>
                  <a:pt x="678" y="116549"/>
                </a:lnTo>
                <a:lnTo>
                  <a:pt x="13683" y="156246"/>
                </a:lnTo>
                <a:lnTo>
                  <a:pt x="40622" y="187202"/>
                </a:lnTo>
                <a:lnTo>
                  <a:pt x="78074" y="205869"/>
                </a:lnTo>
                <a:lnTo>
                  <a:pt x="107192" y="209734"/>
                </a:lnTo>
                <a:lnTo>
                  <a:pt x="121427" y="208619"/>
                </a:lnTo>
                <a:lnTo>
                  <a:pt x="160075" y="194751"/>
                </a:lnTo>
                <a:lnTo>
                  <a:pt x="190050" y="167267"/>
                </a:lnTo>
                <a:lnTo>
                  <a:pt x="208016" y="128953"/>
                </a:lnTo>
                <a:lnTo>
                  <a:pt x="211676" y="98770"/>
                </a:lnTo>
                <a:lnTo>
                  <a:pt x="210021" y="85192"/>
                </a:lnTo>
                <a:lnTo>
                  <a:pt x="194980" y="48446"/>
                </a:lnTo>
                <a:lnTo>
                  <a:pt x="166477" y="20106"/>
                </a:lnTo>
                <a:lnTo>
                  <a:pt x="126635" y="3282"/>
                </a:lnTo>
                <a:lnTo>
                  <a:pt x="94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0E85D768-C1B4-4E91-9023-C5FDAB7FE376}"/>
              </a:ext>
            </a:extLst>
          </p:cNvPr>
          <p:cNvSpPr/>
          <p:nvPr/>
        </p:nvSpPr>
        <p:spPr>
          <a:xfrm>
            <a:off x="5941440" y="2650245"/>
            <a:ext cx="212090" cy="210185"/>
          </a:xfrm>
          <a:custGeom>
            <a:avLst/>
            <a:gdLst/>
            <a:ahLst/>
            <a:cxnLst/>
            <a:rect l="l" t="t" r="r" b="b"/>
            <a:pathLst>
              <a:path w="212090" h="210185">
                <a:moveTo>
                  <a:pt x="94823" y="0"/>
                </a:moveTo>
                <a:lnTo>
                  <a:pt x="54435" y="12661"/>
                </a:lnTo>
                <a:lnTo>
                  <a:pt x="22936" y="39226"/>
                </a:lnTo>
                <a:lnTo>
                  <a:pt x="3937" y="76082"/>
                </a:lnTo>
                <a:lnTo>
                  <a:pt x="0" y="104586"/>
                </a:lnTo>
                <a:lnTo>
                  <a:pt x="678" y="116549"/>
                </a:lnTo>
                <a:lnTo>
                  <a:pt x="13683" y="156246"/>
                </a:lnTo>
                <a:lnTo>
                  <a:pt x="40622" y="187202"/>
                </a:lnTo>
                <a:lnTo>
                  <a:pt x="78074" y="205869"/>
                </a:lnTo>
                <a:lnTo>
                  <a:pt x="107192" y="209734"/>
                </a:lnTo>
                <a:lnTo>
                  <a:pt x="121427" y="208619"/>
                </a:lnTo>
                <a:lnTo>
                  <a:pt x="160075" y="194751"/>
                </a:lnTo>
                <a:lnTo>
                  <a:pt x="190050" y="167267"/>
                </a:lnTo>
                <a:lnTo>
                  <a:pt x="208016" y="128953"/>
                </a:lnTo>
                <a:lnTo>
                  <a:pt x="211676" y="98770"/>
                </a:lnTo>
                <a:lnTo>
                  <a:pt x="210021" y="85192"/>
                </a:lnTo>
                <a:lnTo>
                  <a:pt x="194980" y="48446"/>
                </a:lnTo>
                <a:lnTo>
                  <a:pt x="166477" y="20106"/>
                </a:lnTo>
                <a:lnTo>
                  <a:pt x="126635" y="3282"/>
                </a:lnTo>
                <a:lnTo>
                  <a:pt x="94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C3EFF514-A827-42E7-A5DB-7A63EF3AE64F}"/>
              </a:ext>
            </a:extLst>
          </p:cNvPr>
          <p:cNvSpPr/>
          <p:nvPr/>
        </p:nvSpPr>
        <p:spPr>
          <a:xfrm>
            <a:off x="5941440" y="2452125"/>
            <a:ext cx="212090" cy="210185"/>
          </a:xfrm>
          <a:custGeom>
            <a:avLst/>
            <a:gdLst/>
            <a:ahLst/>
            <a:cxnLst/>
            <a:rect l="l" t="t" r="r" b="b"/>
            <a:pathLst>
              <a:path w="212090" h="210185">
                <a:moveTo>
                  <a:pt x="94823" y="0"/>
                </a:moveTo>
                <a:lnTo>
                  <a:pt x="54435" y="12661"/>
                </a:lnTo>
                <a:lnTo>
                  <a:pt x="22936" y="39226"/>
                </a:lnTo>
                <a:lnTo>
                  <a:pt x="3937" y="76082"/>
                </a:lnTo>
                <a:lnTo>
                  <a:pt x="0" y="104586"/>
                </a:lnTo>
                <a:lnTo>
                  <a:pt x="678" y="116549"/>
                </a:lnTo>
                <a:lnTo>
                  <a:pt x="13683" y="156246"/>
                </a:lnTo>
                <a:lnTo>
                  <a:pt x="40622" y="187202"/>
                </a:lnTo>
                <a:lnTo>
                  <a:pt x="78074" y="205869"/>
                </a:lnTo>
                <a:lnTo>
                  <a:pt x="107192" y="209734"/>
                </a:lnTo>
                <a:lnTo>
                  <a:pt x="121427" y="208619"/>
                </a:lnTo>
                <a:lnTo>
                  <a:pt x="160075" y="194751"/>
                </a:lnTo>
                <a:lnTo>
                  <a:pt x="190050" y="167267"/>
                </a:lnTo>
                <a:lnTo>
                  <a:pt x="208016" y="128953"/>
                </a:lnTo>
                <a:lnTo>
                  <a:pt x="211676" y="98770"/>
                </a:lnTo>
                <a:lnTo>
                  <a:pt x="210021" y="85192"/>
                </a:lnTo>
                <a:lnTo>
                  <a:pt x="194980" y="48446"/>
                </a:lnTo>
                <a:lnTo>
                  <a:pt x="166477" y="20106"/>
                </a:lnTo>
                <a:lnTo>
                  <a:pt x="126635" y="3282"/>
                </a:lnTo>
                <a:lnTo>
                  <a:pt x="94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CD569A99-B0E4-47A6-B238-83AAAF69FFEF}"/>
              </a:ext>
            </a:extLst>
          </p:cNvPr>
          <p:cNvSpPr/>
          <p:nvPr/>
        </p:nvSpPr>
        <p:spPr>
          <a:xfrm>
            <a:off x="5941440" y="2241813"/>
            <a:ext cx="212090" cy="210185"/>
          </a:xfrm>
          <a:custGeom>
            <a:avLst/>
            <a:gdLst/>
            <a:ahLst/>
            <a:cxnLst/>
            <a:rect l="l" t="t" r="r" b="b"/>
            <a:pathLst>
              <a:path w="212090" h="210185">
                <a:moveTo>
                  <a:pt x="94823" y="0"/>
                </a:moveTo>
                <a:lnTo>
                  <a:pt x="54435" y="12661"/>
                </a:lnTo>
                <a:lnTo>
                  <a:pt x="22936" y="39226"/>
                </a:lnTo>
                <a:lnTo>
                  <a:pt x="3937" y="76082"/>
                </a:lnTo>
                <a:lnTo>
                  <a:pt x="0" y="104586"/>
                </a:lnTo>
                <a:lnTo>
                  <a:pt x="678" y="116549"/>
                </a:lnTo>
                <a:lnTo>
                  <a:pt x="13683" y="156246"/>
                </a:lnTo>
                <a:lnTo>
                  <a:pt x="40622" y="187202"/>
                </a:lnTo>
                <a:lnTo>
                  <a:pt x="78074" y="205869"/>
                </a:lnTo>
                <a:lnTo>
                  <a:pt x="107192" y="209734"/>
                </a:lnTo>
                <a:lnTo>
                  <a:pt x="121427" y="208619"/>
                </a:lnTo>
                <a:lnTo>
                  <a:pt x="160075" y="194751"/>
                </a:lnTo>
                <a:lnTo>
                  <a:pt x="190050" y="167267"/>
                </a:lnTo>
                <a:lnTo>
                  <a:pt x="208016" y="128953"/>
                </a:lnTo>
                <a:lnTo>
                  <a:pt x="211676" y="98770"/>
                </a:lnTo>
                <a:lnTo>
                  <a:pt x="210021" y="85192"/>
                </a:lnTo>
                <a:lnTo>
                  <a:pt x="194980" y="48446"/>
                </a:lnTo>
                <a:lnTo>
                  <a:pt x="166477" y="20106"/>
                </a:lnTo>
                <a:lnTo>
                  <a:pt x="126635" y="3282"/>
                </a:lnTo>
                <a:lnTo>
                  <a:pt x="94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FA0AF383-B2FE-47AE-AE1A-D884C70A8DF7}"/>
              </a:ext>
            </a:extLst>
          </p:cNvPr>
          <p:cNvSpPr/>
          <p:nvPr/>
        </p:nvSpPr>
        <p:spPr>
          <a:xfrm>
            <a:off x="6238429" y="2635069"/>
            <a:ext cx="212090" cy="211454"/>
          </a:xfrm>
          <a:custGeom>
            <a:avLst/>
            <a:gdLst/>
            <a:ahLst/>
            <a:cxnLst/>
            <a:rect l="l" t="t" r="r" b="b"/>
            <a:pathLst>
              <a:path w="212090" h="211454">
                <a:moveTo>
                  <a:pt x="94249" y="0"/>
                </a:moveTo>
                <a:lnTo>
                  <a:pt x="54086" y="12870"/>
                </a:lnTo>
                <a:lnTo>
                  <a:pt x="22781" y="39608"/>
                </a:lnTo>
                <a:lnTo>
                  <a:pt x="3909" y="76641"/>
                </a:lnTo>
                <a:lnTo>
                  <a:pt x="0" y="105284"/>
                </a:lnTo>
                <a:lnTo>
                  <a:pt x="889" y="119079"/>
                </a:lnTo>
                <a:lnTo>
                  <a:pt x="14344" y="158407"/>
                </a:lnTo>
                <a:lnTo>
                  <a:pt x="41526" y="188983"/>
                </a:lnTo>
                <a:lnTo>
                  <a:pt x="79271" y="207372"/>
                </a:lnTo>
                <a:lnTo>
                  <a:pt x="108740" y="211165"/>
                </a:lnTo>
                <a:lnTo>
                  <a:pt x="122793" y="209861"/>
                </a:lnTo>
                <a:lnTo>
                  <a:pt x="160899" y="195570"/>
                </a:lnTo>
                <a:lnTo>
                  <a:pt x="190400" y="167742"/>
                </a:lnTo>
                <a:lnTo>
                  <a:pt x="208045" y="128993"/>
                </a:lnTo>
                <a:lnTo>
                  <a:pt x="211614" y="98385"/>
                </a:lnTo>
                <a:lnTo>
                  <a:pt x="209844" y="84816"/>
                </a:lnTo>
                <a:lnTo>
                  <a:pt x="194587" y="48154"/>
                </a:lnTo>
                <a:lnTo>
                  <a:pt x="165997" y="19941"/>
                </a:lnTo>
                <a:lnTo>
                  <a:pt x="126110" y="3234"/>
                </a:lnTo>
                <a:lnTo>
                  <a:pt x="94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AF150BA6-8449-4A06-91B9-2CEE1CB9600D}"/>
              </a:ext>
            </a:extLst>
          </p:cNvPr>
          <p:cNvSpPr/>
          <p:nvPr/>
        </p:nvSpPr>
        <p:spPr>
          <a:xfrm>
            <a:off x="7030909" y="2650187"/>
            <a:ext cx="210820" cy="208915"/>
          </a:xfrm>
          <a:custGeom>
            <a:avLst/>
            <a:gdLst/>
            <a:ahLst/>
            <a:cxnLst/>
            <a:rect l="l" t="t" r="r" b="b"/>
            <a:pathLst>
              <a:path w="210820" h="208914">
                <a:moveTo>
                  <a:pt x="94731" y="0"/>
                </a:moveTo>
                <a:lnTo>
                  <a:pt x="54434" y="12524"/>
                </a:lnTo>
                <a:lnTo>
                  <a:pt x="22954" y="39089"/>
                </a:lnTo>
                <a:lnTo>
                  <a:pt x="3943" y="76042"/>
                </a:lnTo>
                <a:lnTo>
                  <a:pt x="0" y="104644"/>
                </a:lnTo>
                <a:lnTo>
                  <a:pt x="278" y="112333"/>
                </a:lnTo>
                <a:lnTo>
                  <a:pt x="10847" y="150514"/>
                </a:lnTo>
                <a:lnTo>
                  <a:pt x="35389" y="181356"/>
                </a:lnTo>
                <a:lnTo>
                  <a:pt x="72085" y="201822"/>
                </a:lnTo>
                <a:lnTo>
                  <a:pt x="119119" y="208877"/>
                </a:lnTo>
                <a:lnTo>
                  <a:pt x="132838" y="206091"/>
                </a:lnTo>
                <a:lnTo>
                  <a:pt x="169246" y="187657"/>
                </a:lnTo>
                <a:lnTo>
                  <a:pt x="195863" y="156419"/>
                </a:lnTo>
                <a:lnTo>
                  <a:pt x="209269" y="115354"/>
                </a:lnTo>
                <a:lnTo>
                  <a:pt x="210210" y="99996"/>
                </a:lnTo>
                <a:lnTo>
                  <a:pt x="208697" y="86279"/>
                </a:lnTo>
                <a:lnTo>
                  <a:pt x="193991" y="49123"/>
                </a:lnTo>
                <a:lnTo>
                  <a:pt x="165766" y="20423"/>
                </a:lnTo>
                <a:lnTo>
                  <a:pt x="126250" y="3353"/>
                </a:lnTo>
                <a:lnTo>
                  <a:pt x="94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8D99BE5E-7C9B-41A8-AA72-49C5B6D9A81B}"/>
              </a:ext>
            </a:extLst>
          </p:cNvPr>
          <p:cNvSpPr/>
          <p:nvPr/>
        </p:nvSpPr>
        <p:spPr>
          <a:xfrm>
            <a:off x="7030909" y="2427624"/>
            <a:ext cx="210820" cy="207645"/>
          </a:xfrm>
          <a:custGeom>
            <a:avLst/>
            <a:gdLst/>
            <a:ahLst/>
            <a:cxnLst/>
            <a:rect l="l" t="t" r="r" b="b"/>
            <a:pathLst>
              <a:path w="210820" h="207645">
                <a:moveTo>
                  <a:pt x="95310" y="0"/>
                </a:moveTo>
                <a:lnTo>
                  <a:pt x="54787" y="12288"/>
                </a:lnTo>
                <a:lnTo>
                  <a:pt x="23102" y="38662"/>
                </a:lnTo>
                <a:lnTo>
                  <a:pt x="3971" y="75434"/>
                </a:lnTo>
                <a:lnTo>
                  <a:pt x="0" y="103942"/>
                </a:lnTo>
                <a:lnTo>
                  <a:pt x="166" y="109863"/>
                </a:lnTo>
                <a:lnTo>
                  <a:pt x="10259" y="148396"/>
                </a:lnTo>
                <a:lnTo>
                  <a:pt x="34546" y="179585"/>
                </a:lnTo>
                <a:lnTo>
                  <a:pt x="71034" y="200346"/>
                </a:lnTo>
                <a:lnTo>
                  <a:pt x="117729" y="207595"/>
                </a:lnTo>
                <a:lnTo>
                  <a:pt x="131633" y="204981"/>
                </a:lnTo>
                <a:lnTo>
                  <a:pt x="168574" y="186961"/>
                </a:lnTo>
                <a:lnTo>
                  <a:pt x="195628" y="156100"/>
                </a:lnTo>
                <a:lnTo>
                  <a:pt x="209284" y="115521"/>
                </a:lnTo>
                <a:lnTo>
                  <a:pt x="210251" y="100376"/>
                </a:lnTo>
                <a:lnTo>
                  <a:pt x="208860" y="86627"/>
                </a:lnTo>
                <a:lnTo>
                  <a:pt x="194381" y="49362"/>
                </a:lnTo>
                <a:lnTo>
                  <a:pt x="166246" y="20553"/>
                </a:lnTo>
                <a:lnTo>
                  <a:pt x="126776" y="3392"/>
                </a:lnTo>
                <a:lnTo>
                  <a:pt x="95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0B099994-959D-4115-B5B9-A3E577A95852}"/>
              </a:ext>
            </a:extLst>
          </p:cNvPr>
          <p:cNvSpPr/>
          <p:nvPr/>
        </p:nvSpPr>
        <p:spPr>
          <a:xfrm>
            <a:off x="7457634" y="2635069"/>
            <a:ext cx="212090" cy="211454"/>
          </a:xfrm>
          <a:custGeom>
            <a:avLst/>
            <a:gdLst/>
            <a:ahLst/>
            <a:cxnLst/>
            <a:rect l="l" t="t" r="r" b="b"/>
            <a:pathLst>
              <a:path w="212090" h="211454">
                <a:moveTo>
                  <a:pt x="94249" y="0"/>
                </a:moveTo>
                <a:lnTo>
                  <a:pt x="54086" y="12870"/>
                </a:lnTo>
                <a:lnTo>
                  <a:pt x="22781" y="39608"/>
                </a:lnTo>
                <a:lnTo>
                  <a:pt x="3909" y="76641"/>
                </a:lnTo>
                <a:lnTo>
                  <a:pt x="0" y="105284"/>
                </a:lnTo>
                <a:lnTo>
                  <a:pt x="889" y="119079"/>
                </a:lnTo>
                <a:lnTo>
                  <a:pt x="14344" y="158407"/>
                </a:lnTo>
                <a:lnTo>
                  <a:pt x="41526" y="188983"/>
                </a:lnTo>
                <a:lnTo>
                  <a:pt x="79271" y="207372"/>
                </a:lnTo>
                <a:lnTo>
                  <a:pt x="108740" y="211165"/>
                </a:lnTo>
                <a:lnTo>
                  <a:pt x="122793" y="209861"/>
                </a:lnTo>
                <a:lnTo>
                  <a:pt x="160899" y="195570"/>
                </a:lnTo>
                <a:lnTo>
                  <a:pt x="190400" y="167742"/>
                </a:lnTo>
                <a:lnTo>
                  <a:pt x="208045" y="128993"/>
                </a:lnTo>
                <a:lnTo>
                  <a:pt x="211614" y="98385"/>
                </a:lnTo>
                <a:lnTo>
                  <a:pt x="209844" y="84816"/>
                </a:lnTo>
                <a:lnTo>
                  <a:pt x="194587" y="48154"/>
                </a:lnTo>
                <a:lnTo>
                  <a:pt x="165997" y="19941"/>
                </a:lnTo>
                <a:lnTo>
                  <a:pt x="126110" y="3234"/>
                </a:lnTo>
                <a:lnTo>
                  <a:pt x="94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40CB2CB7-5862-4F6C-A73A-C057267493B0}"/>
              </a:ext>
            </a:extLst>
          </p:cNvPr>
          <p:cNvSpPr/>
          <p:nvPr/>
        </p:nvSpPr>
        <p:spPr>
          <a:xfrm>
            <a:off x="7957691" y="2635069"/>
            <a:ext cx="212090" cy="211454"/>
          </a:xfrm>
          <a:custGeom>
            <a:avLst/>
            <a:gdLst/>
            <a:ahLst/>
            <a:cxnLst/>
            <a:rect l="l" t="t" r="r" b="b"/>
            <a:pathLst>
              <a:path w="212090" h="211454">
                <a:moveTo>
                  <a:pt x="94249" y="0"/>
                </a:moveTo>
                <a:lnTo>
                  <a:pt x="54086" y="12870"/>
                </a:lnTo>
                <a:lnTo>
                  <a:pt x="22781" y="39608"/>
                </a:lnTo>
                <a:lnTo>
                  <a:pt x="3909" y="76641"/>
                </a:lnTo>
                <a:lnTo>
                  <a:pt x="0" y="105284"/>
                </a:lnTo>
                <a:lnTo>
                  <a:pt x="889" y="119079"/>
                </a:lnTo>
                <a:lnTo>
                  <a:pt x="14344" y="158407"/>
                </a:lnTo>
                <a:lnTo>
                  <a:pt x="41526" y="188983"/>
                </a:lnTo>
                <a:lnTo>
                  <a:pt x="79271" y="207372"/>
                </a:lnTo>
                <a:lnTo>
                  <a:pt x="108740" y="211165"/>
                </a:lnTo>
                <a:lnTo>
                  <a:pt x="122793" y="209861"/>
                </a:lnTo>
                <a:lnTo>
                  <a:pt x="160899" y="195570"/>
                </a:lnTo>
                <a:lnTo>
                  <a:pt x="190400" y="167742"/>
                </a:lnTo>
                <a:lnTo>
                  <a:pt x="208045" y="128993"/>
                </a:lnTo>
                <a:lnTo>
                  <a:pt x="211614" y="98385"/>
                </a:lnTo>
                <a:lnTo>
                  <a:pt x="209844" y="84816"/>
                </a:lnTo>
                <a:lnTo>
                  <a:pt x="194587" y="48154"/>
                </a:lnTo>
                <a:lnTo>
                  <a:pt x="165997" y="19941"/>
                </a:lnTo>
                <a:lnTo>
                  <a:pt x="126110" y="3234"/>
                </a:lnTo>
                <a:lnTo>
                  <a:pt x="94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4634337F-D30A-4F5E-9395-EC2B1AE09786}"/>
              </a:ext>
            </a:extLst>
          </p:cNvPr>
          <p:cNvSpPr/>
          <p:nvPr/>
        </p:nvSpPr>
        <p:spPr>
          <a:xfrm>
            <a:off x="3467029" y="2904946"/>
            <a:ext cx="5031105" cy="20320"/>
          </a:xfrm>
          <a:custGeom>
            <a:avLst/>
            <a:gdLst/>
            <a:ahLst/>
            <a:cxnLst/>
            <a:rect l="l" t="t" r="r" b="b"/>
            <a:pathLst>
              <a:path w="5031105" h="20320">
                <a:moveTo>
                  <a:pt x="0" y="0"/>
                </a:moveTo>
                <a:lnTo>
                  <a:pt x="5030724" y="1981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object 37">
            <a:extLst>
              <a:ext uri="{FF2B5EF4-FFF2-40B4-BE49-F238E27FC236}">
                <a16:creationId xmlns:a16="http://schemas.microsoft.com/office/drawing/2014/main" id="{F5635C52-0D39-4318-BE59-9DF8EFB592DE}"/>
              </a:ext>
            </a:extLst>
          </p:cNvPr>
          <p:cNvSpPr/>
          <p:nvPr/>
        </p:nvSpPr>
        <p:spPr>
          <a:xfrm>
            <a:off x="3849616" y="3238500"/>
            <a:ext cx="4265930" cy="381000"/>
          </a:xfrm>
          <a:custGeom>
            <a:avLst/>
            <a:gdLst/>
            <a:ahLst/>
            <a:cxnLst/>
            <a:rect l="l" t="t" r="r" b="b"/>
            <a:pathLst>
              <a:path w="4265930" h="381000">
                <a:moveTo>
                  <a:pt x="4265675" y="0"/>
                </a:moveTo>
                <a:lnTo>
                  <a:pt x="4256261" y="45778"/>
                </a:lnTo>
                <a:lnTo>
                  <a:pt x="4229520" y="87544"/>
                </a:lnTo>
                <a:lnTo>
                  <a:pt x="4187705" y="123973"/>
                </a:lnTo>
                <a:lnTo>
                  <a:pt x="4152567" y="144642"/>
                </a:lnTo>
                <a:lnTo>
                  <a:pt x="4112397" y="161957"/>
                </a:lnTo>
                <a:lnTo>
                  <a:pt x="4067865" y="175529"/>
                </a:lnTo>
                <a:lnTo>
                  <a:pt x="4019637" y="184963"/>
                </a:lnTo>
                <a:lnTo>
                  <a:pt x="3968381" y="189868"/>
                </a:lnTo>
                <a:lnTo>
                  <a:pt x="3941825" y="190500"/>
                </a:lnTo>
                <a:lnTo>
                  <a:pt x="2456688" y="190500"/>
                </a:lnTo>
                <a:lnTo>
                  <a:pt x="2430132" y="191131"/>
                </a:lnTo>
                <a:lnTo>
                  <a:pt x="2378876" y="196036"/>
                </a:lnTo>
                <a:lnTo>
                  <a:pt x="2330648" y="205470"/>
                </a:lnTo>
                <a:lnTo>
                  <a:pt x="2286116" y="219042"/>
                </a:lnTo>
                <a:lnTo>
                  <a:pt x="2245946" y="236357"/>
                </a:lnTo>
                <a:lnTo>
                  <a:pt x="2210808" y="257026"/>
                </a:lnTo>
                <a:lnTo>
                  <a:pt x="2168993" y="293455"/>
                </a:lnTo>
                <a:lnTo>
                  <a:pt x="2142252" y="335221"/>
                </a:lnTo>
                <a:lnTo>
                  <a:pt x="2132838" y="381000"/>
                </a:lnTo>
                <a:lnTo>
                  <a:pt x="2131764" y="365376"/>
                </a:lnTo>
                <a:lnTo>
                  <a:pt x="2116323" y="320788"/>
                </a:lnTo>
                <a:lnTo>
                  <a:pt x="2084307" y="280654"/>
                </a:lnTo>
                <a:lnTo>
                  <a:pt x="2037968" y="246297"/>
                </a:lnTo>
                <a:lnTo>
                  <a:pt x="2000231" y="227256"/>
                </a:lnTo>
                <a:lnTo>
                  <a:pt x="1957797" y="211763"/>
                </a:lnTo>
                <a:lnTo>
                  <a:pt x="1911333" y="200212"/>
                </a:lnTo>
                <a:lnTo>
                  <a:pt x="1861508" y="192993"/>
                </a:lnTo>
                <a:lnTo>
                  <a:pt x="1808988" y="190500"/>
                </a:lnTo>
                <a:lnTo>
                  <a:pt x="323850" y="190500"/>
                </a:lnTo>
                <a:lnTo>
                  <a:pt x="297294" y="189868"/>
                </a:lnTo>
                <a:lnTo>
                  <a:pt x="246038" y="184963"/>
                </a:lnTo>
                <a:lnTo>
                  <a:pt x="197810" y="175529"/>
                </a:lnTo>
                <a:lnTo>
                  <a:pt x="153278" y="161957"/>
                </a:lnTo>
                <a:lnTo>
                  <a:pt x="113108" y="144642"/>
                </a:lnTo>
                <a:lnTo>
                  <a:pt x="77970" y="123973"/>
                </a:lnTo>
                <a:lnTo>
                  <a:pt x="36155" y="87544"/>
                </a:lnTo>
                <a:lnTo>
                  <a:pt x="9414" y="45778"/>
                </a:lnTo>
                <a:lnTo>
                  <a:pt x="1073" y="15623"/>
                </a:lnTo>
                <a:lnTo>
                  <a:pt x="0" y="0"/>
                </a:lnTo>
              </a:path>
            </a:pathLst>
          </a:custGeom>
          <a:ln w="2857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object 5">
            <a:extLst>
              <a:ext uri="{FF2B5EF4-FFF2-40B4-BE49-F238E27FC236}">
                <a16:creationId xmlns:a16="http://schemas.microsoft.com/office/drawing/2014/main" id="{0B4AB700-8C4C-4103-A1B2-C07E77E62204}"/>
              </a:ext>
            </a:extLst>
          </p:cNvPr>
          <p:cNvSpPr/>
          <p:nvPr/>
        </p:nvSpPr>
        <p:spPr>
          <a:xfrm>
            <a:off x="2324156" y="5907696"/>
            <a:ext cx="3049905" cy="0"/>
          </a:xfrm>
          <a:custGeom>
            <a:avLst/>
            <a:gdLst/>
            <a:ahLst/>
            <a:cxnLst/>
            <a:rect l="l" t="t" r="r" b="b"/>
            <a:pathLst>
              <a:path w="3049904">
                <a:moveTo>
                  <a:pt x="0" y="0"/>
                </a:moveTo>
                <a:lnTo>
                  <a:pt x="3049524" y="0"/>
                </a:lnTo>
              </a:path>
            </a:pathLst>
          </a:custGeom>
          <a:ln w="12192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object 6">
            <a:extLst>
              <a:ext uri="{FF2B5EF4-FFF2-40B4-BE49-F238E27FC236}">
                <a16:creationId xmlns:a16="http://schemas.microsoft.com/office/drawing/2014/main" id="{C3F8BDAD-EAC3-4822-B3EA-DCF00BC1F89F}"/>
              </a:ext>
            </a:extLst>
          </p:cNvPr>
          <p:cNvSpPr/>
          <p:nvPr/>
        </p:nvSpPr>
        <p:spPr>
          <a:xfrm>
            <a:off x="2382068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object 7">
            <a:extLst>
              <a:ext uri="{FF2B5EF4-FFF2-40B4-BE49-F238E27FC236}">
                <a16:creationId xmlns:a16="http://schemas.microsoft.com/office/drawing/2014/main" id="{69C78F1E-F61F-4195-A691-104834319DDE}"/>
              </a:ext>
            </a:extLst>
          </p:cNvPr>
          <p:cNvSpPr/>
          <p:nvPr/>
        </p:nvSpPr>
        <p:spPr>
          <a:xfrm>
            <a:off x="2382068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object 8">
            <a:extLst>
              <a:ext uri="{FF2B5EF4-FFF2-40B4-BE49-F238E27FC236}">
                <a16:creationId xmlns:a16="http://schemas.microsoft.com/office/drawing/2014/main" id="{4808BA90-940E-4A81-B74B-EB63B9099701}"/>
              </a:ext>
            </a:extLst>
          </p:cNvPr>
          <p:cNvSpPr/>
          <p:nvPr/>
        </p:nvSpPr>
        <p:spPr>
          <a:xfrm>
            <a:off x="3372669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object 9">
            <a:extLst>
              <a:ext uri="{FF2B5EF4-FFF2-40B4-BE49-F238E27FC236}">
                <a16:creationId xmlns:a16="http://schemas.microsoft.com/office/drawing/2014/main" id="{8E4FC953-077E-427E-AF48-10969C71553E}"/>
              </a:ext>
            </a:extLst>
          </p:cNvPr>
          <p:cNvSpPr/>
          <p:nvPr/>
        </p:nvSpPr>
        <p:spPr>
          <a:xfrm>
            <a:off x="3372669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object 10">
            <a:extLst>
              <a:ext uri="{FF2B5EF4-FFF2-40B4-BE49-F238E27FC236}">
                <a16:creationId xmlns:a16="http://schemas.microsoft.com/office/drawing/2014/main" id="{C5CB8425-A822-4F1D-BBE2-8BA2CFCFCB44}"/>
              </a:ext>
            </a:extLst>
          </p:cNvPr>
          <p:cNvSpPr/>
          <p:nvPr/>
        </p:nvSpPr>
        <p:spPr>
          <a:xfrm>
            <a:off x="5049069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object 11">
            <a:extLst>
              <a:ext uri="{FF2B5EF4-FFF2-40B4-BE49-F238E27FC236}">
                <a16:creationId xmlns:a16="http://schemas.microsoft.com/office/drawing/2014/main" id="{FEE61D3D-013E-4E54-A697-DC139E3B03B6}"/>
              </a:ext>
            </a:extLst>
          </p:cNvPr>
          <p:cNvSpPr/>
          <p:nvPr/>
        </p:nvSpPr>
        <p:spPr>
          <a:xfrm>
            <a:off x="5049069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object 12">
            <a:extLst>
              <a:ext uri="{FF2B5EF4-FFF2-40B4-BE49-F238E27FC236}">
                <a16:creationId xmlns:a16="http://schemas.microsoft.com/office/drawing/2014/main" id="{59FE4078-6ABC-4FEE-8F5F-EC506F9B11E4}"/>
              </a:ext>
            </a:extLst>
          </p:cNvPr>
          <p:cNvSpPr/>
          <p:nvPr/>
        </p:nvSpPr>
        <p:spPr>
          <a:xfrm>
            <a:off x="3906069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object 13">
            <a:extLst>
              <a:ext uri="{FF2B5EF4-FFF2-40B4-BE49-F238E27FC236}">
                <a16:creationId xmlns:a16="http://schemas.microsoft.com/office/drawing/2014/main" id="{DDDB075D-6ECF-4D44-A4D4-DFD845287951}"/>
              </a:ext>
            </a:extLst>
          </p:cNvPr>
          <p:cNvSpPr/>
          <p:nvPr/>
        </p:nvSpPr>
        <p:spPr>
          <a:xfrm>
            <a:off x="3906069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object 14">
            <a:extLst>
              <a:ext uri="{FF2B5EF4-FFF2-40B4-BE49-F238E27FC236}">
                <a16:creationId xmlns:a16="http://schemas.microsoft.com/office/drawing/2014/main" id="{51B6153E-83F8-449D-8667-D7576D01E677}"/>
              </a:ext>
            </a:extLst>
          </p:cNvPr>
          <p:cNvSpPr/>
          <p:nvPr/>
        </p:nvSpPr>
        <p:spPr>
          <a:xfrm>
            <a:off x="4515669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object 15">
            <a:extLst>
              <a:ext uri="{FF2B5EF4-FFF2-40B4-BE49-F238E27FC236}">
                <a16:creationId xmlns:a16="http://schemas.microsoft.com/office/drawing/2014/main" id="{77341CE5-B268-4985-9877-154C012AB39E}"/>
              </a:ext>
            </a:extLst>
          </p:cNvPr>
          <p:cNvSpPr/>
          <p:nvPr/>
        </p:nvSpPr>
        <p:spPr>
          <a:xfrm>
            <a:off x="4515669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6FD099E-8C2A-4384-B299-263ADBCD501A}"/>
              </a:ext>
            </a:extLst>
          </p:cNvPr>
          <p:cNvSpPr/>
          <p:nvPr/>
        </p:nvSpPr>
        <p:spPr>
          <a:xfrm>
            <a:off x="2915468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object 17">
            <a:extLst>
              <a:ext uri="{FF2B5EF4-FFF2-40B4-BE49-F238E27FC236}">
                <a16:creationId xmlns:a16="http://schemas.microsoft.com/office/drawing/2014/main" id="{B69D00A1-7785-44F0-B979-B338BB5BCE2B}"/>
              </a:ext>
            </a:extLst>
          </p:cNvPr>
          <p:cNvSpPr/>
          <p:nvPr/>
        </p:nvSpPr>
        <p:spPr>
          <a:xfrm>
            <a:off x="2915468" y="57556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object 18">
            <a:extLst>
              <a:ext uri="{FF2B5EF4-FFF2-40B4-BE49-F238E27FC236}">
                <a16:creationId xmlns:a16="http://schemas.microsoft.com/office/drawing/2014/main" id="{378CDF2C-6C90-4F68-85FD-10B8098DFCF7}"/>
              </a:ext>
            </a:extLst>
          </p:cNvPr>
          <p:cNvSpPr txBox="1"/>
          <p:nvPr/>
        </p:nvSpPr>
        <p:spPr>
          <a:xfrm>
            <a:off x="2344659" y="6001084"/>
            <a:ext cx="3124199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8634" algn="l"/>
                <a:tab pos="1003300" algn="l"/>
                <a:tab pos="1498600" algn="l"/>
                <a:tab pos="2078989" algn="l"/>
                <a:tab pos="2660650" algn="l"/>
              </a:tabLst>
            </a:pP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7	8	9	</a:t>
            </a:r>
            <a:r>
              <a:rPr sz="2400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	</a:t>
            </a:r>
            <a:r>
              <a:rPr sz="2400" spc="-1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	12</a:t>
            </a:r>
          </a:p>
          <a:p>
            <a:pPr marL="395605">
              <a:lnSpc>
                <a:spcPct val="100000"/>
              </a:lnSpc>
              <a:spcBef>
                <a:spcPts val="305"/>
              </a:spcBef>
            </a:pP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Εύρος</a:t>
            </a:r>
            <a:r>
              <a:rPr sz="2000" b="1" spc="-2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=</a:t>
            </a:r>
            <a:r>
              <a:rPr sz="2000" b="1" spc="-1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12</a:t>
            </a:r>
            <a:r>
              <a:rPr sz="2000" b="1" spc="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-</a:t>
            </a:r>
            <a:r>
              <a:rPr sz="2000" b="1" spc="-1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7</a:t>
            </a:r>
            <a:r>
              <a:rPr sz="2000" b="1" spc="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=</a:t>
            </a:r>
            <a:r>
              <a:rPr sz="2000" b="1" spc="-1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5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E835572F-0A54-41FB-A0D8-5C975F0EC117}"/>
              </a:ext>
            </a:extLst>
          </p:cNvPr>
          <p:cNvSpPr/>
          <p:nvPr/>
        </p:nvSpPr>
        <p:spPr>
          <a:xfrm>
            <a:off x="6214929" y="5912268"/>
            <a:ext cx="3049905" cy="0"/>
          </a:xfrm>
          <a:custGeom>
            <a:avLst/>
            <a:gdLst/>
            <a:ahLst/>
            <a:cxnLst/>
            <a:rect l="l" t="t" r="r" b="b"/>
            <a:pathLst>
              <a:path w="3049904">
                <a:moveTo>
                  <a:pt x="0" y="0"/>
                </a:moveTo>
                <a:lnTo>
                  <a:pt x="3049524" y="0"/>
                </a:lnTo>
              </a:path>
            </a:pathLst>
          </a:custGeom>
          <a:ln w="12192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E7D7DDB4-BDB9-4856-A472-1C017BEED968}"/>
              </a:ext>
            </a:extLst>
          </p:cNvPr>
          <p:cNvSpPr/>
          <p:nvPr/>
        </p:nvSpPr>
        <p:spPr>
          <a:xfrm>
            <a:off x="6274364" y="5760199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" name="object 21">
            <a:extLst>
              <a:ext uri="{FF2B5EF4-FFF2-40B4-BE49-F238E27FC236}">
                <a16:creationId xmlns:a16="http://schemas.microsoft.com/office/drawing/2014/main" id="{1A773A6B-DAA4-4E9A-AE7D-0D0E496633FE}"/>
              </a:ext>
            </a:extLst>
          </p:cNvPr>
          <p:cNvSpPr/>
          <p:nvPr/>
        </p:nvSpPr>
        <p:spPr>
          <a:xfrm>
            <a:off x="6274364" y="5760199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4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object 22">
            <a:extLst>
              <a:ext uri="{FF2B5EF4-FFF2-40B4-BE49-F238E27FC236}">
                <a16:creationId xmlns:a16="http://schemas.microsoft.com/office/drawing/2014/main" id="{559B0C94-4F58-48D3-B2D1-E8153EEB205A}"/>
              </a:ext>
            </a:extLst>
          </p:cNvPr>
          <p:cNvSpPr/>
          <p:nvPr/>
        </p:nvSpPr>
        <p:spPr>
          <a:xfrm>
            <a:off x="7798364" y="5760199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3" name="object 23">
            <a:extLst>
              <a:ext uri="{FF2B5EF4-FFF2-40B4-BE49-F238E27FC236}">
                <a16:creationId xmlns:a16="http://schemas.microsoft.com/office/drawing/2014/main" id="{36B4533F-4DAF-4D8A-9F90-D6B93D642DF6}"/>
              </a:ext>
            </a:extLst>
          </p:cNvPr>
          <p:cNvSpPr/>
          <p:nvPr/>
        </p:nvSpPr>
        <p:spPr>
          <a:xfrm>
            <a:off x="7798364" y="5760199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object 24">
            <a:extLst>
              <a:ext uri="{FF2B5EF4-FFF2-40B4-BE49-F238E27FC236}">
                <a16:creationId xmlns:a16="http://schemas.microsoft.com/office/drawing/2014/main" id="{B81587B3-8E72-4352-BEC0-79776BA60FE4}"/>
              </a:ext>
            </a:extLst>
          </p:cNvPr>
          <p:cNvSpPr/>
          <p:nvPr/>
        </p:nvSpPr>
        <p:spPr>
          <a:xfrm>
            <a:off x="8941364" y="5760199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object 25">
            <a:extLst>
              <a:ext uri="{FF2B5EF4-FFF2-40B4-BE49-F238E27FC236}">
                <a16:creationId xmlns:a16="http://schemas.microsoft.com/office/drawing/2014/main" id="{F071ECFE-91B7-4DD4-879E-729694CB231F}"/>
              </a:ext>
            </a:extLst>
          </p:cNvPr>
          <p:cNvSpPr/>
          <p:nvPr/>
        </p:nvSpPr>
        <p:spPr>
          <a:xfrm>
            <a:off x="8941364" y="5760199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30205A96-F63B-4158-96DB-467A91127790}"/>
              </a:ext>
            </a:extLst>
          </p:cNvPr>
          <p:cNvSpPr/>
          <p:nvPr/>
        </p:nvSpPr>
        <p:spPr>
          <a:xfrm>
            <a:off x="8407964" y="5760199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object 27">
            <a:extLst>
              <a:ext uri="{FF2B5EF4-FFF2-40B4-BE49-F238E27FC236}">
                <a16:creationId xmlns:a16="http://schemas.microsoft.com/office/drawing/2014/main" id="{9A898FC0-86AD-47E0-8361-D7F2C4B34077}"/>
              </a:ext>
            </a:extLst>
          </p:cNvPr>
          <p:cNvSpPr/>
          <p:nvPr/>
        </p:nvSpPr>
        <p:spPr>
          <a:xfrm>
            <a:off x="8407964" y="5760199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" name="object 28">
            <a:extLst>
              <a:ext uri="{FF2B5EF4-FFF2-40B4-BE49-F238E27FC236}">
                <a16:creationId xmlns:a16="http://schemas.microsoft.com/office/drawing/2014/main" id="{830230AF-4A6F-42EB-94DC-95FFEE2A8F42}"/>
              </a:ext>
            </a:extLst>
          </p:cNvPr>
          <p:cNvSpPr/>
          <p:nvPr/>
        </p:nvSpPr>
        <p:spPr>
          <a:xfrm>
            <a:off x="8935269" y="56032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" name="object 29">
            <a:extLst>
              <a:ext uri="{FF2B5EF4-FFF2-40B4-BE49-F238E27FC236}">
                <a16:creationId xmlns:a16="http://schemas.microsoft.com/office/drawing/2014/main" id="{5EF6F49B-F368-4ECC-8F1A-D03B30CCDD17}"/>
              </a:ext>
            </a:extLst>
          </p:cNvPr>
          <p:cNvSpPr/>
          <p:nvPr/>
        </p:nvSpPr>
        <p:spPr>
          <a:xfrm>
            <a:off x="8935269" y="5603227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0" name="object 30">
            <a:extLst>
              <a:ext uri="{FF2B5EF4-FFF2-40B4-BE49-F238E27FC236}">
                <a16:creationId xmlns:a16="http://schemas.microsoft.com/office/drawing/2014/main" id="{437CC3D3-FD37-491B-8456-B641FCC2611A}"/>
              </a:ext>
            </a:extLst>
          </p:cNvPr>
          <p:cNvSpPr/>
          <p:nvPr/>
        </p:nvSpPr>
        <p:spPr>
          <a:xfrm>
            <a:off x="8941364" y="5467591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69069" y="0"/>
                </a:moveTo>
                <a:lnTo>
                  <a:pt x="30207" y="15138"/>
                </a:lnTo>
                <a:lnTo>
                  <a:pt x="5349" y="47801"/>
                </a:lnTo>
                <a:lnTo>
                  <a:pt x="0" y="75869"/>
                </a:lnTo>
                <a:lnTo>
                  <a:pt x="640" y="85762"/>
                </a:lnTo>
                <a:lnTo>
                  <a:pt x="16759" y="123160"/>
                </a:lnTo>
                <a:lnTo>
                  <a:pt x="50404" y="146926"/>
                </a:lnTo>
                <a:lnTo>
                  <a:pt x="79810" y="151985"/>
                </a:lnTo>
                <a:lnTo>
                  <a:pt x="92928" y="150189"/>
                </a:lnTo>
                <a:lnTo>
                  <a:pt x="126590" y="131678"/>
                </a:lnTo>
                <a:lnTo>
                  <a:pt x="147385" y="95651"/>
                </a:lnTo>
                <a:lnTo>
                  <a:pt x="151353" y="63280"/>
                </a:lnTo>
                <a:lnTo>
                  <a:pt x="147883" y="50196"/>
                </a:lnTo>
                <a:lnTo>
                  <a:pt x="124489" y="18007"/>
                </a:lnTo>
                <a:lnTo>
                  <a:pt x="85032" y="1154"/>
                </a:lnTo>
                <a:lnTo>
                  <a:pt x="69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" name="object 31">
            <a:extLst>
              <a:ext uri="{FF2B5EF4-FFF2-40B4-BE49-F238E27FC236}">
                <a16:creationId xmlns:a16="http://schemas.microsoft.com/office/drawing/2014/main" id="{9E3D2A51-E5EE-4ADF-BC91-A3E2EFD52471}"/>
              </a:ext>
            </a:extLst>
          </p:cNvPr>
          <p:cNvSpPr/>
          <p:nvPr/>
        </p:nvSpPr>
        <p:spPr>
          <a:xfrm>
            <a:off x="8941364" y="5467591"/>
            <a:ext cx="151765" cy="152400"/>
          </a:xfrm>
          <a:custGeom>
            <a:avLst/>
            <a:gdLst/>
            <a:ahLst/>
            <a:cxnLst/>
            <a:rect l="l" t="t" r="r" b="b"/>
            <a:pathLst>
              <a:path w="151765" h="152400">
                <a:moveTo>
                  <a:pt x="0" y="75869"/>
                </a:moveTo>
                <a:lnTo>
                  <a:pt x="11649" y="35397"/>
                </a:lnTo>
                <a:lnTo>
                  <a:pt x="41949" y="7801"/>
                </a:lnTo>
                <a:lnTo>
                  <a:pt x="69069" y="0"/>
                </a:lnTo>
                <a:lnTo>
                  <a:pt x="85032" y="1154"/>
                </a:lnTo>
                <a:lnTo>
                  <a:pt x="124489" y="18007"/>
                </a:lnTo>
                <a:lnTo>
                  <a:pt x="147883" y="50196"/>
                </a:lnTo>
                <a:lnTo>
                  <a:pt x="151353" y="63280"/>
                </a:lnTo>
                <a:lnTo>
                  <a:pt x="150496" y="80232"/>
                </a:lnTo>
                <a:lnTo>
                  <a:pt x="135226" y="121478"/>
                </a:lnTo>
                <a:lnTo>
                  <a:pt x="105235" y="146137"/>
                </a:lnTo>
                <a:lnTo>
                  <a:pt x="79810" y="151985"/>
                </a:lnTo>
                <a:lnTo>
                  <a:pt x="64548" y="150694"/>
                </a:lnTo>
                <a:lnTo>
                  <a:pt x="26303" y="132918"/>
                </a:lnTo>
                <a:lnTo>
                  <a:pt x="3720" y="99342"/>
                </a:lnTo>
                <a:lnTo>
                  <a:pt x="0" y="7586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" name="object 32">
            <a:extLst>
              <a:ext uri="{FF2B5EF4-FFF2-40B4-BE49-F238E27FC236}">
                <a16:creationId xmlns:a16="http://schemas.microsoft.com/office/drawing/2014/main" id="{C63A2633-C9B6-4045-91FE-6A8E78B05B8E}"/>
              </a:ext>
            </a:extLst>
          </p:cNvPr>
          <p:cNvSpPr txBox="1"/>
          <p:nvPr/>
        </p:nvSpPr>
        <p:spPr>
          <a:xfrm>
            <a:off x="6198927" y="5987619"/>
            <a:ext cx="3124199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95934" algn="l"/>
                <a:tab pos="990600" algn="l"/>
                <a:tab pos="1417320" algn="l"/>
                <a:tab pos="2066289" algn="l"/>
                <a:tab pos="2647950" algn="l"/>
              </a:tabLst>
            </a:pP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7	8	9	</a:t>
            </a:r>
            <a:r>
              <a:rPr sz="2400" spc="-1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	</a:t>
            </a:r>
            <a:r>
              <a:rPr sz="2400" spc="-1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4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	12</a:t>
            </a:r>
          </a:p>
          <a:p>
            <a:pPr marL="59055" algn="ctr">
              <a:lnSpc>
                <a:spcPct val="100000"/>
              </a:lnSpc>
              <a:spcBef>
                <a:spcPts val="305"/>
              </a:spcBef>
            </a:pP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Εύρος</a:t>
            </a:r>
            <a:r>
              <a:rPr sz="2000" b="1" spc="-2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=</a:t>
            </a:r>
            <a:r>
              <a:rPr sz="2000" b="1" spc="-1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12</a:t>
            </a:r>
            <a:r>
              <a:rPr sz="2000" b="1" spc="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-</a:t>
            </a:r>
            <a:r>
              <a:rPr sz="2000" b="1" spc="-20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7</a:t>
            </a:r>
            <a:r>
              <a:rPr sz="2000" b="1" spc="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=</a:t>
            </a:r>
            <a:r>
              <a:rPr sz="2000" b="1" spc="-15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5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sp>
        <p:nvSpPr>
          <p:cNvPr id="93" name="object 33">
            <a:extLst>
              <a:ext uri="{FF2B5EF4-FFF2-40B4-BE49-F238E27FC236}">
                <a16:creationId xmlns:a16="http://schemas.microsoft.com/office/drawing/2014/main" id="{E54F7006-3137-49C9-83A3-4A7D7F8AD464}"/>
              </a:ext>
            </a:extLst>
          </p:cNvPr>
          <p:cNvSpPr/>
          <p:nvPr/>
        </p:nvSpPr>
        <p:spPr>
          <a:xfrm>
            <a:off x="2230430" y="5908459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4" name="object 34">
            <a:extLst>
              <a:ext uri="{FF2B5EF4-FFF2-40B4-BE49-F238E27FC236}">
                <a16:creationId xmlns:a16="http://schemas.microsoft.com/office/drawing/2014/main" id="{49B9D089-51AB-4AC2-B662-B1A21141713B}"/>
              </a:ext>
            </a:extLst>
          </p:cNvPr>
          <p:cNvSpPr/>
          <p:nvPr/>
        </p:nvSpPr>
        <p:spPr>
          <a:xfrm>
            <a:off x="6198926" y="5913031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" name="object 33">
            <a:extLst>
              <a:ext uri="{FF2B5EF4-FFF2-40B4-BE49-F238E27FC236}">
                <a16:creationId xmlns:a16="http://schemas.microsoft.com/office/drawing/2014/main" id="{508787DA-CD33-4E93-AB4D-4C06471A73C3}"/>
              </a:ext>
            </a:extLst>
          </p:cNvPr>
          <p:cNvSpPr txBox="1"/>
          <p:nvPr/>
        </p:nvSpPr>
        <p:spPr>
          <a:xfrm>
            <a:off x="1702746" y="2949672"/>
            <a:ext cx="6939280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0870" algn="ctr">
              <a:lnSpc>
                <a:spcPct val="100000"/>
              </a:lnSpc>
              <a:spcBef>
                <a:spcPts val="745"/>
              </a:spcBef>
              <a:tabLst>
                <a:tab pos="2181225" algn="l"/>
                <a:tab pos="2481580" algn="l"/>
                <a:tab pos="2781935" algn="l"/>
                <a:tab pos="3081020" algn="l"/>
                <a:tab pos="3381375" algn="l"/>
                <a:tab pos="3681729" algn="l"/>
                <a:tab pos="3982085" algn="l"/>
                <a:tab pos="4282440" algn="l"/>
                <a:tab pos="4583430" algn="l"/>
                <a:tab pos="4883785" algn="l"/>
                <a:tab pos="5311775" algn="l"/>
                <a:tab pos="5740400" algn="l"/>
                <a:tab pos="6227445" algn="l"/>
                <a:tab pos="6654800" algn="l"/>
              </a:tabLst>
            </a:pPr>
            <a:r>
              <a:rPr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0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1	2	3	4	5	6	7	8	9	10	11	12	13	</a:t>
            </a:r>
            <a:r>
              <a:rPr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14</a:t>
            </a: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lang="el-GR" sz="12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6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marL="1967230" algn="ctr">
              <a:lnSpc>
                <a:spcPct val="100000"/>
              </a:lnSpc>
            </a:pPr>
            <a:r>
              <a:rPr lang="el-GR" sz="2000" b="1" spc="-1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Εύρος</a:t>
            </a:r>
            <a:r>
              <a:rPr sz="2000" b="1" spc="-1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= </a:t>
            </a:r>
            <a:r>
              <a:rPr sz="2000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13</a:t>
            </a:r>
            <a:r>
              <a:rPr sz="2000" b="1" spc="2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- </a:t>
            </a:r>
            <a:r>
              <a:rPr sz="2000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000" b="1" spc="1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= </a:t>
            </a:r>
            <a:r>
              <a:rPr sz="2000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12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24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C22A-E2DE-4EFE-A36D-6CB0C71F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Διακύμανση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C74C0-0EC4-4C99-B04B-45CC716114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Μέση τιμή των τετραγώνων των αποκλίσεων από τη μέση τιμή</a:t>
                </a:r>
              </a:p>
              <a:p>
                <a:r>
                  <a:rPr lang="el-GR" dirty="0"/>
                  <a:t>Διακύμανση πληθυσμού</a:t>
                </a:r>
                <a:r>
                  <a:rPr lang="en-US" dirty="0"/>
                  <a:t> </a:t>
                </a:r>
                <a:r>
                  <a:rPr lang="el-GR" dirty="0"/>
                  <a:t>μεγέθους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Δειγματική διακύμανση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Γιατί η διαφορά στον τρόπο υπολογισμού;</a:t>
                </a:r>
              </a:p>
              <a:p>
                <a:pPr lvl="1"/>
                <a:r>
                  <a:rPr lang="el-GR" dirty="0"/>
                  <a:t>Οι διαφορές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συνήθως μικρότερες από τις διαφορές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, οπότε η δειγματική διακύμανση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χρειάζεται μια «διόρθωση» ώστε να αντικατοπτρίζει καλύτερα την πραγματική διακύμανση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C74C0-0EC4-4C99-B04B-45CC71611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30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EAC1-B986-4896-BD1F-E2D9188E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 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3D144E-464C-423A-8914-7D048A1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Δείγμα 8 παρατηρήσεων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l-GR" dirty="0"/>
                  <a:t>Μέση τιμή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Διακύμανση</a:t>
                </a:r>
                <a:endParaRPr lang="en-US" dirty="0"/>
              </a:p>
              <a:p>
                <a:endParaRPr lang="el-GR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4−10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6−10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18−10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=18,571</m:t>
                      </m:r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 algn="ctr">
                  <a:buNone/>
                </a:pPr>
                <a:r>
                  <a:rPr lang="en-US" b="1" i="1" u="sng" dirty="0"/>
                  <a:t>To </a:t>
                </a:r>
                <a:r>
                  <a:rPr lang="el-GR" b="1" i="1" u="sng" dirty="0"/>
                  <a:t>μέγεθος της διακύμανσης δεν έχει φυσική ερμηνεία </a:t>
                </a:r>
                <a:endParaRPr lang="en-US" b="1" i="1" u="sng" dirty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3D144E-464C-423A-8914-7D048A1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20">
            <a:extLst>
              <a:ext uri="{FF2B5EF4-FFF2-40B4-BE49-F238E27FC236}">
                <a16:creationId xmlns:a16="http://schemas.microsoft.com/office/drawing/2014/main" id="{1C6031C7-70D3-470E-AA77-91FD08098136}"/>
              </a:ext>
            </a:extLst>
          </p:cNvPr>
          <p:cNvSpPr txBox="1"/>
          <p:nvPr/>
        </p:nvSpPr>
        <p:spPr>
          <a:xfrm>
            <a:off x="6628800" y="1621120"/>
            <a:ext cx="4724400" cy="369332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7010" algn="ctr">
              <a:lnSpc>
                <a:spcPct val="100000"/>
              </a:lnSpc>
              <a:tabLst>
                <a:tab pos="702310" algn="l"/>
                <a:tab pos="1197610" algn="l"/>
                <a:tab pos="1624330" algn="l"/>
                <a:tab pos="2050414" algn="l"/>
                <a:tab pos="2632710" algn="l"/>
                <a:tab pos="3214370" algn="l"/>
                <a:tab pos="3794760" algn="l"/>
              </a:tabLst>
            </a:pPr>
            <a:r>
              <a:rPr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4	6	8	9	11	12	</a:t>
            </a:r>
            <a:r>
              <a:rPr sz="2400" b="1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2</a:t>
            </a:r>
            <a:r>
              <a:rPr sz="24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r>
              <a:rPr sz="2400" b="1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8</a:t>
            </a:r>
            <a:endParaRPr sz="240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30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EA54-2846-4A92-A0D9-991F12B8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Τυπική απόκλιση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77826-E783-4FFC-8115-40EFA4239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Η τυπική απόκλιση είναι η ρίζα της διακύμανσης</a:t>
                </a:r>
                <a:r>
                  <a:rPr lang="en-US" dirty="0"/>
                  <a:t> </a:t>
                </a:r>
                <a:r>
                  <a:rPr lang="el-GR" dirty="0"/>
                  <a:t>και εκφράζεται στις μονάδες μέτρησης της εξεταζόμενης μεταβλητής</a:t>
                </a:r>
              </a:p>
              <a:p>
                <a:pPr lvl="1"/>
                <a:r>
                  <a:rPr lang="el-GR" dirty="0"/>
                  <a:t>Τυπική απόκλιση πληθυσμού: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l-GR" dirty="0"/>
              </a:p>
              <a:p>
                <a:pPr lvl="1"/>
                <a:r>
                  <a:rPr lang="el-GR" dirty="0"/>
                  <a:t>Δειγματική τυπική απόκλιση: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77826-E783-4FFC-8115-40EFA4239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358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EAC1-B986-4896-BD1F-E2D9188E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 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3D144E-464C-423A-8914-7D048A1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Δείγμα 8 παρατηρήσεων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l-GR" dirty="0"/>
                  <a:t>Μέση τιμή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  <a:p>
                <a:r>
                  <a:rPr lang="el-GR" dirty="0"/>
                  <a:t>Τυπική απόκλιση</a:t>
                </a:r>
                <a:endParaRPr lang="en-US" dirty="0"/>
              </a:p>
              <a:p>
                <a:endParaRPr lang="el-GR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18,571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=4,3095</m:t>
                      </m:r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400050" lvl="1" indent="0" algn="ctr">
                  <a:buNone/>
                </a:pPr>
                <a:r>
                  <a:rPr lang="en-US" b="1" i="1" u="sng" dirty="0"/>
                  <a:t>To </a:t>
                </a:r>
                <a:r>
                  <a:rPr lang="el-GR" b="1" i="1" u="sng" dirty="0"/>
                  <a:t>μέγεθος της τυπικής απόκλισης είναι συγκρίσιμο με τη μέση τιμή</a:t>
                </a:r>
                <a:endParaRPr lang="en-US" b="1" i="1" u="sng" dirty="0"/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3D144E-464C-423A-8914-7D048A1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20">
            <a:extLst>
              <a:ext uri="{FF2B5EF4-FFF2-40B4-BE49-F238E27FC236}">
                <a16:creationId xmlns:a16="http://schemas.microsoft.com/office/drawing/2014/main" id="{1C6031C7-70D3-470E-AA77-91FD08098136}"/>
              </a:ext>
            </a:extLst>
          </p:cNvPr>
          <p:cNvSpPr txBox="1"/>
          <p:nvPr/>
        </p:nvSpPr>
        <p:spPr>
          <a:xfrm>
            <a:off x="6628800" y="1621120"/>
            <a:ext cx="4724400" cy="369332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7010" algn="ctr">
              <a:lnSpc>
                <a:spcPct val="100000"/>
              </a:lnSpc>
              <a:tabLst>
                <a:tab pos="702310" algn="l"/>
                <a:tab pos="1197610" algn="l"/>
                <a:tab pos="1624330" algn="l"/>
                <a:tab pos="2050414" algn="l"/>
                <a:tab pos="2632710" algn="l"/>
                <a:tab pos="3214370" algn="l"/>
                <a:tab pos="3794760" algn="l"/>
              </a:tabLst>
            </a:pPr>
            <a:r>
              <a:rPr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4	6	8	9	11	12	</a:t>
            </a:r>
            <a:r>
              <a:rPr sz="2400" b="1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2</a:t>
            </a:r>
            <a:r>
              <a:rPr sz="24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	</a:t>
            </a:r>
            <a:r>
              <a:rPr sz="2400" b="1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</a:t>
            </a:r>
            <a:r>
              <a:rPr sz="2400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8</a:t>
            </a:r>
            <a:endParaRPr sz="240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327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E12D-1173-40BF-94EB-5CC303D5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Υπολογισμοί στο </a:t>
            </a:r>
            <a:r>
              <a:rPr lang="en-US" dirty="0"/>
              <a:t>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10EFB-56CD-4420-8453-39016E1C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altLang="en-US" dirty="0"/>
              <a:t>Εκδόσεις έως </a:t>
            </a:r>
            <a:r>
              <a:rPr lang="en-US" altLang="en-US" dirty="0"/>
              <a:t>2010</a:t>
            </a:r>
          </a:p>
          <a:p>
            <a:pPr lvl="1">
              <a:tabLst>
                <a:tab pos="447675" algn="l"/>
              </a:tabLst>
            </a:pPr>
            <a:r>
              <a:rPr lang="el-GR" altLang="en-US" dirty="0"/>
              <a:t>Διακύμανση: </a:t>
            </a:r>
            <a:r>
              <a:rPr lang="en-US" altLang="en-US" dirty="0"/>
              <a:t>var </a:t>
            </a:r>
            <a:r>
              <a:rPr lang="el-GR" altLang="en-US" dirty="0"/>
              <a:t>(δείγμα) </a:t>
            </a:r>
            <a:r>
              <a:rPr lang="en-US" altLang="en-US" dirty="0"/>
              <a:t>&amp; </a:t>
            </a:r>
            <a:r>
              <a:rPr lang="en-US" altLang="en-US" dirty="0" err="1"/>
              <a:t>varp</a:t>
            </a:r>
            <a:r>
              <a:rPr lang="el-GR" altLang="en-US" dirty="0"/>
              <a:t> (πληθυσμός)</a:t>
            </a:r>
            <a:endParaRPr lang="en-US" altLang="en-US" dirty="0"/>
          </a:p>
          <a:p>
            <a:pPr lvl="1">
              <a:tabLst>
                <a:tab pos="447675" algn="l"/>
              </a:tabLst>
            </a:pPr>
            <a:r>
              <a:rPr lang="el-GR" altLang="en-US" dirty="0"/>
              <a:t>Τυπική απόκλιση: </a:t>
            </a:r>
            <a:r>
              <a:rPr lang="en-US" altLang="en-US" dirty="0" err="1"/>
              <a:t>stdev</a:t>
            </a:r>
            <a:r>
              <a:rPr lang="en-US" altLang="en-US" dirty="0"/>
              <a:t> </a:t>
            </a:r>
            <a:r>
              <a:rPr lang="el-GR" altLang="en-US" dirty="0"/>
              <a:t>(δείγμα) </a:t>
            </a:r>
            <a:r>
              <a:rPr lang="en-US" altLang="en-US" dirty="0"/>
              <a:t>&amp; </a:t>
            </a:r>
            <a:r>
              <a:rPr lang="en-US" altLang="en-US" dirty="0" err="1"/>
              <a:t>stdevp</a:t>
            </a:r>
            <a:r>
              <a:rPr lang="el-GR" altLang="en-US" dirty="0"/>
              <a:t> (πληθυσμός)</a:t>
            </a:r>
            <a:endParaRPr lang="en-US" altLang="en-US" dirty="0"/>
          </a:p>
          <a:p>
            <a:r>
              <a:rPr lang="el-GR" altLang="en-US" dirty="0"/>
              <a:t>Εκδόσεις </a:t>
            </a:r>
            <a:r>
              <a:rPr lang="en-US" altLang="en-US" dirty="0"/>
              <a:t>2013-16</a:t>
            </a:r>
            <a:endParaRPr lang="el-GR" altLang="en-US" dirty="0"/>
          </a:p>
          <a:p>
            <a:pPr lvl="1">
              <a:tabLst>
                <a:tab pos="447675" algn="l"/>
              </a:tabLst>
            </a:pPr>
            <a:r>
              <a:rPr lang="el-GR" altLang="en-US" dirty="0"/>
              <a:t>Διακύμανση: </a:t>
            </a:r>
            <a:r>
              <a:rPr lang="en-US" altLang="en-US" dirty="0" err="1"/>
              <a:t>var.s</a:t>
            </a:r>
            <a:r>
              <a:rPr lang="en-US" altLang="en-US" dirty="0"/>
              <a:t> </a:t>
            </a:r>
            <a:r>
              <a:rPr lang="el-GR" altLang="en-US" dirty="0"/>
              <a:t>(δείγμα) </a:t>
            </a:r>
            <a:r>
              <a:rPr lang="en-US" altLang="en-US" dirty="0"/>
              <a:t>&amp; </a:t>
            </a:r>
            <a:r>
              <a:rPr lang="en-US" altLang="en-US" dirty="0" err="1"/>
              <a:t>var.p</a:t>
            </a:r>
            <a:r>
              <a:rPr lang="el-GR" altLang="en-US" dirty="0"/>
              <a:t> (πληθυσμός)</a:t>
            </a:r>
            <a:endParaRPr lang="en-US" altLang="en-US" dirty="0"/>
          </a:p>
          <a:p>
            <a:pPr lvl="1">
              <a:tabLst>
                <a:tab pos="447675" algn="l"/>
              </a:tabLst>
            </a:pPr>
            <a:r>
              <a:rPr lang="el-GR" altLang="en-US" dirty="0"/>
              <a:t>Τυπική απόκλιση: </a:t>
            </a:r>
            <a:r>
              <a:rPr lang="en-US" altLang="en-US" dirty="0" err="1"/>
              <a:t>stdev.s</a:t>
            </a:r>
            <a:r>
              <a:rPr lang="en-US" altLang="en-US" dirty="0"/>
              <a:t> </a:t>
            </a:r>
            <a:r>
              <a:rPr lang="el-GR" altLang="en-US" dirty="0"/>
              <a:t>(δείγμα) </a:t>
            </a:r>
            <a:r>
              <a:rPr lang="en-US" altLang="en-US" dirty="0"/>
              <a:t>&amp; </a:t>
            </a:r>
            <a:r>
              <a:rPr lang="en-US" altLang="en-US" dirty="0" err="1"/>
              <a:t>stdev.p</a:t>
            </a:r>
            <a:r>
              <a:rPr lang="el-GR" altLang="en-US" dirty="0"/>
              <a:t> (πληθυσμός)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AD884-DF2E-4396-9C91-0D8E39EFD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72" r="72266" b="67222"/>
          <a:stretch/>
        </p:blipFill>
        <p:spPr>
          <a:xfrm>
            <a:off x="4027000" y="4410073"/>
            <a:ext cx="8043080" cy="23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05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87C-6DC8-49C1-AB40-804D15F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Διακύμανση ομαδοποιημένων δεδομένων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Διακύμανση πληθυσμού: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l-GR" dirty="0"/>
              </a:p>
              <a:p>
                <a:r>
                  <a:rPr lang="el-GR" dirty="0"/>
                  <a:t>Δειγματική διακύμανση: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4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3380,953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=177,94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266D1219-D9A5-4347-AC5B-92BF228632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92950" y="2934392"/>
              <a:ext cx="8229600" cy="28651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006006023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75396465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8509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Ηλικιακές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ομάδες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Κεντρικός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όρος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Συχνότητα</a:t>
                          </a:r>
                          <a:endParaRPr lang="en-US"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endParaRPr lang="en-US" sz="1800" b="0" i="1" spc="0" baseline="0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−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𝑥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endParaRPr lang="en-US" sz="1800" b="0" i="1" spc="0" baseline="0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spc="0" baseline="0" smtClean="0"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  <a:cs typeface="Calibri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ar-AE" sz="1800" b="0" i="1" spc="0" baseline="0" smtClean="0"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  <a:cs typeface="Calibri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ar-AE" sz="1800" b="0" i="1" spc="0" baseline="0" smtClean="0"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  <a:cs typeface="Calibri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ar-AE" sz="1800" b="0" i="1" spc="0" baseline="0" smtClean="0"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  <a:cs typeface="Calibri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ar-AE" sz="1800" b="0" i="1" spc="0" baseline="0" smtClean="0"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  <a:cs typeface="Calibri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ar-AE" sz="1800" b="0" i="1" spc="0" baseline="0" smtClean="0"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  <a:cs typeface="Calibri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ar-AE" sz="1800" b="0" i="1" spc="0" baseline="0" smtClean="0"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  <a:cs typeface="Calibri"/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ar-AE"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i="1" spc="0" baseline="0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spc="0" baseline="0" smtClean="0"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  <a:cs typeface="Calibri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ar-AE" sz="1800" b="0" i="1" spc="0" baseline="0" smtClean="0"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  <a:cs typeface="Calibri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ar-AE" sz="1800" b="0" i="1" spc="0" baseline="0" smtClean="0"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  <a:cs typeface="Calibri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ar-AE" sz="1800" b="0" i="1" spc="0" baseline="0" smtClean="0"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  <a:cs typeface="Calibri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ar-AE" sz="1800" b="0" i="1" spc="0" baseline="0" smtClean="0"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  <a:cs typeface="Calibri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lang="ar-AE" sz="1800" b="0" i="1" spc="0" baseline="0" smtClean="0"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  <a:cs typeface="Calibri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ar-AE" sz="1800" b="0" i="1" spc="0" baseline="0" smtClean="0"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  <a:cs typeface="Calibri"/>
                                              </a:rPr>
                                              <m:t>𝑥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ar-AE"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-19,05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362,9025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1088,708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[20, 30)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-9,05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81,9025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491,415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[30, 40)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0,9025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4,5125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[40, 50)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10,95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119,9025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479,61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27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[50, 60]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20,95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438,9025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1316,708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Σύνολο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3380,953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266D1219-D9A5-4347-AC5B-92BF228632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92950" y="2934392"/>
              <a:ext cx="8229600" cy="28651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006006023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75396465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8509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Ηλικιακές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ομάδες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3333" r="-400889" b="-3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9115" t="-13333" r="-299115" b="-3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44" t="-13333" r="-200444" b="-3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444" t="-13333" r="-100444" b="-36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0444" t="-13333" r="-444" b="-36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-19,05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362,9025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1088,708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[20, 30)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-9,05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81,9025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491,415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[30, 40)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0,9025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4,5125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[40, 50)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10,95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119,9025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479,61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27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[50, 60]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55</a:t>
                          </a: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20,95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438,9025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1316,708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Σύνολο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3380,953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94831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FE8A-FC01-4A8C-92C6-E7D3B430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Συντελεστής μεταβλητότητας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FDA95-AA74-4B34-9F72-B37FFE791F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Αξιολόγηση της τυπικής απόκλισης σε σχέση με τη μέση τιμή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CV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πληθυσμός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δείγμα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lvl="1"/>
                <a:r>
                  <a:rPr lang="el-GR" dirty="0"/>
                  <a:t>Υψηλός συντελεστής μεταβλητότητας υποδεικνύει μεγάλες διακυμάνσεις από τη μέση τιμή</a:t>
                </a:r>
              </a:p>
              <a:p>
                <a:r>
                  <a:rPr lang="el-GR" dirty="0"/>
                  <a:t>Παράδειγμα</a:t>
                </a:r>
              </a:p>
              <a:p>
                <a:pPr lvl="1"/>
                <a:r>
                  <a:rPr lang="el-GR" dirty="0"/>
                  <a:t>Η μέση ετήσια κατά κεφαλήν κατανάλωση μπύρας στην Ελλάδα είναι 31</a:t>
                </a:r>
                <a:r>
                  <a:rPr lang="en-US" dirty="0" err="1"/>
                  <a:t>lt</a:t>
                </a:r>
                <a:r>
                  <a:rPr lang="en-US" dirty="0"/>
                  <a:t> </a:t>
                </a:r>
                <a:r>
                  <a:rPr lang="el-GR" dirty="0"/>
                  <a:t>με τυπική απόκλιση </a:t>
                </a:r>
                <a:r>
                  <a:rPr lang="en-US" dirty="0"/>
                  <a:t>7lt, </a:t>
                </a:r>
                <a:r>
                  <a:rPr lang="el-GR" dirty="0"/>
                  <a:t>δηλαδή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=0,23</m:t>
                    </m:r>
                  </m:oMath>
                </a14:m>
                <a:endParaRPr lang="el-GR" dirty="0"/>
              </a:p>
              <a:p>
                <a:pPr lvl="1" indent="-342900"/>
                <a:r>
                  <a:rPr lang="el-GR" dirty="0"/>
                  <a:t>Η μέση ετήσια κατά κεφαλήν κατανάλωση μπύρας στη</a:t>
                </a:r>
                <a:r>
                  <a:rPr lang="en-US" dirty="0"/>
                  <a:t> </a:t>
                </a:r>
                <a:r>
                  <a:rPr lang="el-GR" dirty="0"/>
                  <a:t>Γερμανία είναι </a:t>
                </a:r>
                <a:r>
                  <a:rPr lang="en-US" dirty="0"/>
                  <a:t>105lt </a:t>
                </a:r>
                <a:r>
                  <a:rPr lang="el-GR" dirty="0"/>
                  <a:t>με τυπική απόκλιση </a:t>
                </a:r>
                <a:r>
                  <a:rPr lang="en-US" dirty="0"/>
                  <a:t>15lt, </a:t>
                </a:r>
                <a:r>
                  <a:rPr lang="el-GR" dirty="0"/>
                  <a:t>δηλαδή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0,14</m:t>
                    </m:r>
                  </m:oMath>
                </a14:m>
                <a:endParaRPr lang="en-US" dirty="0"/>
              </a:p>
              <a:p>
                <a:pPr lvl="1" indent="-342900"/>
                <a:r>
                  <a:rPr lang="en-US" dirty="0"/>
                  <a:t>H </a:t>
                </a:r>
                <a:r>
                  <a:rPr lang="el-GR" dirty="0"/>
                  <a:t>κατανάλωση μπύρας παρουσιάζει μεγαλύτερη ομοιογένεια στο γερμανικό πληθυσμό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FDA95-AA74-4B34-9F72-B37FFE791F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59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EE12-3181-477D-B23D-5E72CC3A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μορφή μιας κατανομής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9CE4C-A007-4731-A2C8-2FEFCA52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Αναλυτικότερη περιγραφή της κατανομής των δεδομένων</a:t>
            </a:r>
          </a:p>
          <a:p>
            <a:r>
              <a:rPr lang="el-GR" dirty="0"/>
              <a:t>Ασυμμετρία (</a:t>
            </a:r>
            <a:r>
              <a:rPr lang="en-US" dirty="0"/>
              <a:t>skewness)</a:t>
            </a:r>
          </a:p>
          <a:p>
            <a:pPr lvl="1"/>
            <a:r>
              <a:rPr lang="el-GR" dirty="0"/>
              <a:t>Περιγραφή της συμμετρικότητας της διασποράς γύρω από τη μέση τιμή</a:t>
            </a:r>
            <a:endParaRPr lang="en-US" dirty="0"/>
          </a:p>
          <a:p>
            <a:r>
              <a:rPr lang="el-GR" dirty="0"/>
              <a:t>Κύρτωση (</a:t>
            </a:r>
            <a:r>
              <a:rPr lang="en-US" dirty="0"/>
              <a:t>kurtosis)</a:t>
            </a:r>
            <a:endParaRPr lang="el-GR" dirty="0"/>
          </a:p>
          <a:p>
            <a:pPr lvl="1"/>
            <a:r>
              <a:rPr lang="el-GR" dirty="0"/>
              <a:t>Περιγραφή της κεντρικής συγκέντρωσης σε σχέση με τα άκρα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4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8C72-19AD-4D14-855C-95313D69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Ορολογία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47EC-6E8E-4A81-A899-1E94201B8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Μεταβλητές (</a:t>
            </a:r>
            <a:r>
              <a:rPr lang="en-US" dirty="0"/>
              <a:t>variables)</a:t>
            </a:r>
          </a:p>
          <a:p>
            <a:pPr lvl="1"/>
            <a:r>
              <a:rPr lang="el-GR" dirty="0"/>
              <a:t>Χαρακτηρισμός / περιγραφή των αντικειμένων μιας έρευνας</a:t>
            </a:r>
            <a:endParaRPr lang="en-US" dirty="0"/>
          </a:p>
          <a:p>
            <a:r>
              <a:rPr lang="el-GR" dirty="0"/>
              <a:t>Δεδομένα (</a:t>
            </a:r>
            <a:r>
              <a:rPr lang="en-US" dirty="0"/>
              <a:t>data)</a:t>
            </a:r>
          </a:p>
          <a:p>
            <a:pPr lvl="1"/>
            <a:r>
              <a:rPr lang="el-GR" dirty="0"/>
              <a:t>Μια συλλογή στοιχείων για τις μεταβλητές</a:t>
            </a:r>
            <a:endParaRPr lang="en-US" dirty="0"/>
          </a:p>
          <a:p>
            <a:r>
              <a:rPr lang="el-GR" dirty="0"/>
              <a:t>Πληθυσμός (</a:t>
            </a:r>
            <a:r>
              <a:rPr lang="en-US" dirty="0"/>
              <a:t>population)</a:t>
            </a:r>
          </a:p>
          <a:p>
            <a:pPr lvl="1"/>
            <a:r>
              <a:rPr lang="el-GR" dirty="0"/>
              <a:t>Το σύνολο όλων των αντικειμένων επί του οποίου πρέπει να εξαχθούν συμπεράσματα</a:t>
            </a:r>
            <a:endParaRPr lang="en-US" dirty="0"/>
          </a:p>
          <a:p>
            <a:r>
              <a:rPr lang="el-GR" dirty="0"/>
              <a:t>Δείγμα (</a:t>
            </a:r>
            <a:r>
              <a:rPr lang="en-US" dirty="0"/>
              <a:t>sample)</a:t>
            </a:r>
          </a:p>
          <a:p>
            <a:pPr lvl="1"/>
            <a:r>
              <a:rPr lang="el-GR" dirty="0"/>
              <a:t>Ένα μέρος του πληθυσμού που χρησιμοποιείται στην ανάλυση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197F-1476-4388-B8AF-04D743CC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Ασυμμετρία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B725B-ED8A-45AF-9075-B0FCEED062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800" y="1522800"/>
                <a:ext cx="10515600" cy="5180400"/>
              </a:xfrm>
            </p:spPr>
            <p:txBody>
              <a:bodyPr/>
              <a:lstStyle/>
              <a:p>
                <a:r>
                  <a:rPr lang="el-GR" dirty="0"/>
                  <a:t>1</a:t>
                </a:r>
                <a:r>
                  <a:rPr lang="el-GR" baseline="30000" dirty="0"/>
                  <a:t>ος</a:t>
                </a:r>
                <a:r>
                  <a:rPr lang="el-GR" dirty="0"/>
                  <a:t> συντελεστής ασυμμετρίας του </a:t>
                </a:r>
                <a:r>
                  <a:rPr lang="en-US" dirty="0"/>
                  <a:t>Pearson</a:t>
                </a:r>
                <a:r>
                  <a:rPr lang="el-GR" dirty="0"/>
                  <a:t> (σε σχέση με την επικρατούσα τιμή)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3</a:t>
                </a:r>
                <a:r>
                  <a:rPr lang="el-GR" baseline="30000" dirty="0"/>
                  <a:t>ος</a:t>
                </a:r>
                <a:r>
                  <a:rPr lang="el-GR" dirty="0"/>
                  <a:t> συντελεστής ασυμμετρίας του </a:t>
                </a:r>
                <a:r>
                  <a:rPr lang="en-US" dirty="0"/>
                  <a:t>Pearson</a:t>
                </a:r>
              </a:p>
              <a:p>
                <a:pPr marL="0" indent="0" algn="ctr">
                  <a:buNone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B725B-ED8A-45AF-9075-B0FCEED062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800" y="1522800"/>
                <a:ext cx="10515600" cy="5180400"/>
              </a:xfrm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ject 3">
            <a:extLst>
              <a:ext uri="{FF2B5EF4-FFF2-40B4-BE49-F238E27FC236}">
                <a16:creationId xmlns:a16="http://schemas.microsoft.com/office/drawing/2014/main" id="{EBEF35F4-94F4-4E7B-A0F8-E9B136F57345}"/>
              </a:ext>
            </a:extLst>
          </p:cNvPr>
          <p:cNvSpPr/>
          <p:nvPr/>
        </p:nvSpPr>
        <p:spPr>
          <a:xfrm>
            <a:off x="3673881" y="5271653"/>
            <a:ext cx="451484" cy="1069975"/>
          </a:xfrm>
          <a:custGeom>
            <a:avLst/>
            <a:gdLst/>
            <a:ahLst/>
            <a:cxnLst/>
            <a:rect l="l" t="t" r="r" b="b"/>
            <a:pathLst>
              <a:path w="451485" h="1069975">
                <a:moveTo>
                  <a:pt x="450976" y="1069720"/>
                </a:moveTo>
                <a:lnTo>
                  <a:pt x="403351" y="1058671"/>
                </a:lnTo>
                <a:lnTo>
                  <a:pt x="357377" y="1028573"/>
                </a:lnTo>
                <a:lnTo>
                  <a:pt x="309752" y="971423"/>
                </a:lnTo>
                <a:lnTo>
                  <a:pt x="285876" y="925321"/>
                </a:lnTo>
                <a:lnTo>
                  <a:pt x="238251" y="803148"/>
                </a:lnTo>
                <a:lnTo>
                  <a:pt x="188975" y="628523"/>
                </a:lnTo>
                <a:lnTo>
                  <a:pt x="144525" y="417449"/>
                </a:lnTo>
                <a:lnTo>
                  <a:pt x="120650" y="312674"/>
                </a:lnTo>
                <a:lnTo>
                  <a:pt x="96900" y="211074"/>
                </a:lnTo>
                <a:lnTo>
                  <a:pt x="71500" y="123825"/>
                </a:lnTo>
                <a:lnTo>
                  <a:pt x="47625" y="57150"/>
                </a:lnTo>
                <a:lnTo>
                  <a:pt x="23875" y="15875"/>
                </a:lnTo>
                <a:lnTo>
                  <a:pt x="0" y="0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9DE8A7D-57CB-492B-917C-0D9F77C743D2}"/>
              </a:ext>
            </a:extLst>
          </p:cNvPr>
          <p:cNvSpPr/>
          <p:nvPr/>
        </p:nvSpPr>
        <p:spPr>
          <a:xfrm>
            <a:off x="2322093" y="5271653"/>
            <a:ext cx="1351915" cy="1069975"/>
          </a:xfrm>
          <a:custGeom>
            <a:avLst/>
            <a:gdLst/>
            <a:ahLst/>
            <a:cxnLst/>
            <a:rect l="l" t="t" r="r" b="b"/>
            <a:pathLst>
              <a:path w="1351914" h="1069975">
                <a:moveTo>
                  <a:pt x="0" y="1069720"/>
                </a:moveTo>
                <a:lnTo>
                  <a:pt x="142748" y="1058671"/>
                </a:lnTo>
                <a:lnTo>
                  <a:pt x="212598" y="1045971"/>
                </a:lnTo>
                <a:lnTo>
                  <a:pt x="283972" y="1028573"/>
                </a:lnTo>
                <a:lnTo>
                  <a:pt x="356997" y="1004696"/>
                </a:lnTo>
                <a:lnTo>
                  <a:pt x="426719" y="971423"/>
                </a:lnTo>
                <a:lnTo>
                  <a:pt x="498220" y="925321"/>
                </a:lnTo>
                <a:lnTo>
                  <a:pt x="639318" y="803148"/>
                </a:lnTo>
                <a:lnTo>
                  <a:pt x="783717" y="628523"/>
                </a:lnTo>
                <a:lnTo>
                  <a:pt x="924941" y="417449"/>
                </a:lnTo>
                <a:lnTo>
                  <a:pt x="996315" y="312674"/>
                </a:lnTo>
                <a:lnTo>
                  <a:pt x="1069340" y="211074"/>
                </a:lnTo>
                <a:lnTo>
                  <a:pt x="1137539" y="123825"/>
                </a:lnTo>
                <a:lnTo>
                  <a:pt x="1210564" y="57150"/>
                </a:lnTo>
                <a:lnTo>
                  <a:pt x="1281938" y="15875"/>
                </a:lnTo>
                <a:lnTo>
                  <a:pt x="1351788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084B28DF-7913-4809-A739-85308A42F095}"/>
              </a:ext>
            </a:extLst>
          </p:cNvPr>
          <p:cNvSpPr/>
          <p:nvPr/>
        </p:nvSpPr>
        <p:spPr>
          <a:xfrm>
            <a:off x="6142760" y="5271653"/>
            <a:ext cx="903605" cy="1069975"/>
          </a:xfrm>
          <a:custGeom>
            <a:avLst/>
            <a:gdLst/>
            <a:ahLst/>
            <a:cxnLst/>
            <a:rect l="l" t="t" r="r" b="b"/>
            <a:pathLst>
              <a:path w="903604" h="1069975">
                <a:moveTo>
                  <a:pt x="903605" y="1069720"/>
                </a:moveTo>
                <a:lnTo>
                  <a:pt x="806831" y="1058671"/>
                </a:lnTo>
                <a:lnTo>
                  <a:pt x="759206" y="1045971"/>
                </a:lnTo>
                <a:lnTo>
                  <a:pt x="713105" y="1028573"/>
                </a:lnTo>
                <a:lnTo>
                  <a:pt x="665480" y="1004696"/>
                </a:lnTo>
                <a:lnTo>
                  <a:pt x="617855" y="971423"/>
                </a:lnTo>
                <a:lnTo>
                  <a:pt x="568579" y="925321"/>
                </a:lnTo>
                <a:lnTo>
                  <a:pt x="476504" y="803148"/>
                </a:lnTo>
                <a:lnTo>
                  <a:pt x="379603" y="628523"/>
                </a:lnTo>
                <a:lnTo>
                  <a:pt x="282702" y="417449"/>
                </a:lnTo>
                <a:lnTo>
                  <a:pt x="238252" y="312674"/>
                </a:lnTo>
                <a:lnTo>
                  <a:pt x="190627" y="211074"/>
                </a:lnTo>
                <a:lnTo>
                  <a:pt x="141350" y="123825"/>
                </a:lnTo>
                <a:lnTo>
                  <a:pt x="93725" y="57150"/>
                </a:lnTo>
                <a:lnTo>
                  <a:pt x="46100" y="15875"/>
                </a:ln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26F998D7-9077-49AC-A8DF-08C3DB6FE960}"/>
              </a:ext>
            </a:extLst>
          </p:cNvPr>
          <p:cNvSpPr/>
          <p:nvPr/>
        </p:nvSpPr>
        <p:spPr>
          <a:xfrm>
            <a:off x="5240552" y="5271653"/>
            <a:ext cx="902335" cy="1069975"/>
          </a:xfrm>
          <a:custGeom>
            <a:avLst/>
            <a:gdLst/>
            <a:ahLst/>
            <a:cxnLst/>
            <a:rect l="l" t="t" r="r" b="b"/>
            <a:pathLst>
              <a:path w="902335" h="1069975">
                <a:moveTo>
                  <a:pt x="0" y="1069720"/>
                </a:moveTo>
                <a:lnTo>
                  <a:pt x="93725" y="1058671"/>
                </a:lnTo>
                <a:lnTo>
                  <a:pt x="141350" y="1045971"/>
                </a:lnTo>
                <a:lnTo>
                  <a:pt x="190626" y="1028573"/>
                </a:lnTo>
                <a:lnTo>
                  <a:pt x="238251" y="1004696"/>
                </a:lnTo>
                <a:lnTo>
                  <a:pt x="282701" y="971423"/>
                </a:lnTo>
                <a:lnTo>
                  <a:pt x="331978" y="925321"/>
                </a:lnTo>
                <a:lnTo>
                  <a:pt x="427228" y="803148"/>
                </a:lnTo>
                <a:lnTo>
                  <a:pt x="520954" y="628523"/>
                </a:lnTo>
                <a:lnTo>
                  <a:pt x="617855" y="417449"/>
                </a:lnTo>
                <a:lnTo>
                  <a:pt x="665480" y="312674"/>
                </a:lnTo>
                <a:lnTo>
                  <a:pt x="713105" y="211074"/>
                </a:lnTo>
                <a:lnTo>
                  <a:pt x="759206" y="123825"/>
                </a:lnTo>
                <a:lnTo>
                  <a:pt x="806831" y="57150"/>
                </a:lnTo>
                <a:lnTo>
                  <a:pt x="854456" y="15875"/>
                </a:lnTo>
                <a:lnTo>
                  <a:pt x="902081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BEA50207-7EAE-48A7-A657-89EA14824F8C}"/>
              </a:ext>
            </a:extLst>
          </p:cNvPr>
          <p:cNvSpPr/>
          <p:nvPr/>
        </p:nvSpPr>
        <p:spPr>
          <a:xfrm>
            <a:off x="8777756" y="5247270"/>
            <a:ext cx="1353185" cy="1069975"/>
          </a:xfrm>
          <a:custGeom>
            <a:avLst/>
            <a:gdLst/>
            <a:ahLst/>
            <a:cxnLst/>
            <a:rect l="l" t="t" r="r" b="b"/>
            <a:pathLst>
              <a:path w="1353184" h="1069975">
                <a:moveTo>
                  <a:pt x="1353185" y="1069721"/>
                </a:moveTo>
                <a:lnTo>
                  <a:pt x="1208659" y="1058672"/>
                </a:lnTo>
                <a:lnTo>
                  <a:pt x="1140460" y="1045972"/>
                </a:lnTo>
                <a:lnTo>
                  <a:pt x="1067308" y="1028573"/>
                </a:lnTo>
                <a:lnTo>
                  <a:pt x="995934" y="1004697"/>
                </a:lnTo>
                <a:lnTo>
                  <a:pt x="925957" y="971423"/>
                </a:lnTo>
                <a:lnTo>
                  <a:pt x="854456" y="925322"/>
                </a:lnTo>
                <a:lnTo>
                  <a:pt x="709930" y="803148"/>
                </a:lnTo>
                <a:lnTo>
                  <a:pt x="568578" y="628523"/>
                </a:lnTo>
                <a:lnTo>
                  <a:pt x="427227" y="417449"/>
                </a:lnTo>
                <a:lnTo>
                  <a:pt x="355726" y="312674"/>
                </a:lnTo>
                <a:lnTo>
                  <a:pt x="282701" y="211074"/>
                </a:lnTo>
                <a:lnTo>
                  <a:pt x="214375" y="123825"/>
                </a:lnTo>
                <a:lnTo>
                  <a:pt x="141350" y="57150"/>
                </a:lnTo>
                <a:lnTo>
                  <a:pt x="69850" y="15875"/>
                </a:ln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BC072485-B8AE-45AF-9304-268D2EF0690A}"/>
              </a:ext>
            </a:extLst>
          </p:cNvPr>
          <p:cNvSpPr/>
          <p:nvPr/>
        </p:nvSpPr>
        <p:spPr>
          <a:xfrm>
            <a:off x="8326653" y="5247270"/>
            <a:ext cx="451484" cy="1069975"/>
          </a:xfrm>
          <a:custGeom>
            <a:avLst/>
            <a:gdLst/>
            <a:ahLst/>
            <a:cxnLst/>
            <a:rect l="l" t="t" r="r" b="b"/>
            <a:pathLst>
              <a:path w="451484" h="1069975">
                <a:moveTo>
                  <a:pt x="0" y="1069721"/>
                </a:moveTo>
                <a:lnTo>
                  <a:pt x="44450" y="1058672"/>
                </a:lnTo>
                <a:lnTo>
                  <a:pt x="93725" y="1028573"/>
                </a:lnTo>
                <a:lnTo>
                  <a:pt x="141350" y="971423"/>
                </a:lnTo>
                <a:lnTo>
                  <a:pt x="165226" y="925322"/>
                </a:lnTo>
                <a:lnTo>
                  <a:pt x="212851" y="803148"/>
                </a:lnTo>
                <a:lnTo>
                  <a:pt x="262000" y="628523"/>
                </a:lnTo>
                <a:lnTo>
                  <a:pt x="306577" y="417449"/>
                </a:lnTo>
                <a:lnTo>
                  <a:pt x="330326" y="312674"/>
                </a:lnTo>
                <a:lnTo>
                  <a:pt x="354202" y="211074"/>
                </a:lnTo>
                <a:lnTo>
                  <a:pt x="379602" y="123825"/>
                </a:lnTo>
                <a:lnTo>
                  <a:pt x="403351" y="57150"/>
                </a:lnTo>
                <a:lnTo>
                  <a:pt x="427227" y="15875"/>
                </a:lnTo>
                <a:lnTo>
                  <a:pt x="45097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77011FBC-2C68-4EE9-9A22-406FD5003B6F}"/>
              </a:ext>
            </a:extLst>
          </p:cNvPr>
          <p:cNvSpPr/>
          <p:nvPr/>
        </p:nvSpPr>
        <p:spPr>
          <a:xfrm flipH="1">
            <a:off x="9199559" y="5794232"/>
            <a:ext cx="45719" cy="599847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D1700734-E349-46D9-A3F9-89B2B476A57B}"/>
              </a:ext>
            </a:extLst>
          </p:cNvPr>
          <p:cNvSpPr/>
          <p:nvPr/>
        </p:nvSpPr>
        <p:spPr>
          <a:xfrm>
            <a:off x="3335552" y="5556641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756242C0-7218-4216-924E-3F0A65C5CA75}"/>
              </a:ext>
            </a:extLst>
          </p:cNvPr>
          <p:cNvSpPr/>
          <p:nvPr/>
        </p:nvSpPr>
        <p:spPr>
          <a:xfrm>
            <a:off x="3106952" y="5971170"/>
            <a:ext cx="1905" cy="424180"/>
          </a:xfrm>
          <a:custGeom>
            <a:avLst/>
            <a:gdLst/>
            <a:ahLst/>
            <a:cxnLst/>
            <a:rect l="l" t="t" r="r" b="b"/>
            <a:pathLst>
              <a:path w="1904" h="424179">
                <a:moveTo>
                  <a:pt x="1524" y="0"/>
                </a:moveTo>
                <a:lnTo>
                  <a:pt x="0" y="423672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3">
            <a:extLst>
              <a:ext uri="{FF2B5EF4-FFF2-40B4-BE49-F238E27FC236}">
                <a16:creationId xmlns:a16="http://schemas.microsoft.com/office/drawing/2014/main" id="{DA9DEF74-D0C2-4A17-9B62-F710744A0642}"/>
              </a:ext>
            </a:extLst>
          </p:cNvPr>
          <p:cNvSpPr/>
          <p:nvPr/>
        </p:nvSpPr>
        <p:spPr>
          <a:xfrm>
            <a:off x="6154952" y="5251841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24F12EB6-471C-443E-9D7C-FC2A54EB2802}"/>
              </a:ext>
            </a:extLst>
          </p:cNvPr>
          <p:cNvSpPr/>
          <p:nvPr/>
        </p:nvSpPr>
        <p:spPr>
          <a:xfrm>
            <a:off x="6154952" y="540424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5">
            <a:extLst>
              <a:ext uri="{FF2B5EF4-FFF2-40B4-BE49-F238E27FC236}">
                <a16:creationId xmlns:a16="http://schemas.microsoft.com/office/drawing/2014/main" id="{92E28DE4-68F4-4EDF-A3BE-5D9E86C7407E}"/>
              </a:ext>
            </a:extLst>
          </p:cNvPr>
          <p:cNvSpPr/>
          <p:nvPr/>
        </p:nvSpPr>
        <p:spPr>
          <a:xfrm>
            <a:off x="5163590" y="639408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6">
            <a:extLst>
              <a:ext uri="{FF2B5EF4-FFF2-40B4-BE49-F238E27FC236}">
                <a16:creationId xmlns:a16="http://schemas.microsoft.com/office/drawing/2014/main" id="{36A5A2C5-A1E5-436C-A590-FE4D202A491B}"/>
              </a:ext>
            </a:extLst>
          </p:cNvPr>
          <p:cNvSpPr/>
          <p:nvPr/>
        </p:nvSpPr>
        <p:spPr>
          <a:xfrm>
            <a:off x="8211591" y="6394080"/>
            <a:ext cx="1899285" cy="0"/>
          </a:xfrm>
          <a:custGeom>
            <a:avLst/>
            <a:gdLst/>
            <a:ahLst/>
            <a:cxnLst/>
            <a:rect l="l" t="t" r="r" b="b"/>
            <a:pathLst>
              <a:path w="1899284">
                <a:moveTo>
                  <a:pt x="0" y="0"/>
                </a:moveTo>
                <a:lnTo>
                  <a:pt x="1898903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713C4709-FD6B-4ED9-A7BE-95A07E01D44F}"/>
              </a:ext>
            </a:extLst>
          </p:cNvPr>
          <p:cNvSpPr/>
          <p:nvPr/>
        </p:nvSpPr>
        <p:spPr>
          <a:xfrm>
            <a:off x="2267991" y="639408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499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CA1D7651-84AD-4A4F-A7FD-5C6F94EC6514}"/>
              </a:ext>
            </a:extLst>
          </p:cNvPr>
          <p:cNvSpPr txBox="1"/>
          <p:nvPr/>
        </p:nvSpPr>
        <p:spPr>
          <a:xfrm>
            <a:off x="4689764" y="4492130"/>
            <a:ext cx="2895600" cy="561692"/>
          </a:xfrm>
          <a:prstGeom prst="rect">
            <a:avLst/>
          </a:prstGeom>
          <a:ln w="9144">
            <a:solidFill>
              <a:srgbClr val="44536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el-GR" sz="700" b="1" spc="-45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l-GR" b="1" spc="-4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Συμμετρία</a:t>
            </a:r>
          </a:p>
          <a:p>
            <a:pPr algn="ctr">
              <a:lnSpc>
                <a:spcPct val="100000"/>
              </a:lnSpc>
            </a:pPr>
            <a:endParaRPr sz="105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41" name="object 19">
            <a:extLst>
              <a:ext uri="{FF2B5EF4-FFF2-40B4-BE49-F238E27FC236}">
                <a16:creationId xmlns:a16="http://schemas.microsoft.com/office/drawing/2014/main" id="{D70AE74D-7964-4467-83C4-EDFAE17EC0BD}"/>
              </a:ext>
            </a:extLst>
          </p:cNvPr>
          <p:cNvSpPr txBox="1"/>
          <p:nvPr/>
        </p:nvSpPr>
        <p:spPr>
          <a:xfrm>
            <a:off x="1717965" y="4492130"/>
            <a:ext cx="2895600" cy="553998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Αριστερή (αρνητική) ασυμμετρία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42" name="object 20">
            <a:extLst>
              <a:ext uri="{FF2B5EF4-FFF2-40B4-BE49-F238E27FC236}">
                <a16:creationId xmlns:a16="http://schemas.microsoft.com/office/drawing/2014/main" id="{95E15BF1-4491-4708-A4B8-2C853C54FB43}"/>
              </a:ext>
            </a:extLst>
          </p:cNvPr>
          <p:cNvSpPr txBox="1"/>
          <p:nvPr/>
        </p:nvSpPr>
        <p:spPr>
          <a:xfrm>
            <a:off x="7661565" y="4492130"/>
            <a:ext cx="2895600" cy="553998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Δεξιά (θετική) </a:t>
            </a:r>
          </a:p>
          <a:p>
            <a:pPr algn="ctr">
              <a:lnSpc>
                <a:spcPct val="100000"/>
              </a:lnSpc>
            </a:pPr>
            <a:r>
              <a:rPr lang="el-GR" b="1" spc="-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ασυμμετρία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55D3CF65-AF0C-43BA-A350-CBDB14C8032F}"/>
              </a:ext>
            </a:extLst>
          </p:cNvPr>
          <p:cNvSpPr/>
          <p:nvPr/>
        </p:nvSpPr>
        <p:spPr>
          <a:xfrm>
            <a:off x="8932168" y="5324866"/>
            <a:ext cx="45719" cy="1069975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64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D0F8-AF6F-42CD-9131-3479909D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Κύρτωση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2EA9E-0318-4BE1-B1C4-22AF3D3B2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Συγκέντρωση στο κέντρο σε σχέση με τα άκρα</a:t>
                </a:r>
              </a:p>
              <a:p>
                <a:r>
                  <a:rPr lang="el-GR" dirty="0"/>
                  <a:t>Συντελεστής κύρτωσης του </a:t>
                </a:r>
                <a:r>
                  <a:rPr lang="en-US" dirty="0"/>
                  <a:t>Pearson: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12EA9E-0318-4BE1-B1C4-22AF3D3B2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3">
            <a:extLst>
              <a:ext uri="{FF2B5EF4-FFF2-40B4-BE49-F238E27FC236}">
                <a16:creationId xmlns:a16="http://schemas.microsoft.com/office/drawing/2014/main" id="{0BB52BB4-CE2E-4E6F-BE4C-6011F340A67C}"/>
              </a:ext>
            </a:extLst>
          </p:cNvPr>
          <p:cNvSpPr/>
          <p:nvPr/>
        </p:nvSpPr>
        <p:spPr>
          <a:xfrm>
            <a:off x="1556003" y="3253740"/>
            <a:ext cx="4539996" cy="216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82A34-6738-47F3-813E-0598BCED73C0}"/>
                  </a:ext>
                </a:extLst>
              </p:cNvPr>
              <p:cNvSpPr txBox="1"/>
              <p:nvPr/>
            </p:nvSpPr>
            <p:spPr>
              <a:xfrm>
                <a:off x="6813202" y="3890356"/>
                <a:ext cx="45399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Λ</a:t>
                </a:r>
                <a:r>
                  <a:rPr lang="el-GR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επτόκυρτη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κατανομή: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l-GR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3</m:t>
                    </m:r>
                  </m:oMath>
                </a14:m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l-GR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Μεσόκυρτη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κατανομή: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l-GR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=3</m:t>
                    </m:r>
                  </m:oMath>
                </a14:m>
                <a:endParaRPr lang="el-GR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l-GR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Πλατύκυρτη</a:t>
                </a:r>
                <a:r>
                  <a:rPr lang="el-G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κατανομή: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l-GR" sz="24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&lt;3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82A34-6738-47F3-813E-0598BCED7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202" y="3890356"/>
                <a:ext cx="4539996" cy="1200329"/>
              </a:xfrm>
              <a:prstGeom prst="rect">
                <a:avLst/>
              </a:prstGeom>
              <a:blipFill>
                <a:blip r:embed="rId4"/>
                <a:stretch>
                  <a:fillRect l="-215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51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87C-6DC8-49C1-AB40-804D15F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Ασυμμετρία και κύρτωση ομαδοποιημένων δεδομένων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Ασυμμετρία</a:t>
                </a:r>
              </a:p>
              <a:p>
                <a:pPr lvl="1"/>
                <a:r>
                  <a:rPr lang="el-GR" dirty="0"/>
                  <a:t>1</a:t>
                </a:r>
                <a:r>
                  <a:rPr lang="el-GR" baseline="30000" dirty="0"/>
                  <a:t>ος</a:t>
                </a:r>
                <a:r>
                  <a:rPr lang="el-GR" dirty="0"/>
                  <a:t> συντελεστής ασυμμετρίας του </a:t>
                </a:r>
                <a:r>
                  <a:rPr lang="en-US" dirty="0"/>
                  <a:t>Pearson</a:t>
                </a:r>
                <a:r>
                  <a:rPr lang="el-GR" dirty="0"/>
                  <a:t>: όπως προηγούμενα</a:t>
                </a:r>
              </a:p>
              <a:p>
                <a:pPr lvl="1"/>
                <a:r>
                  <a:rPr lang="el-GR" dirty="0"/>
                  <a:t>3</a:t>
                </a:r>
                <a:r>
                  <a:rPr lang="el-GR" baseline="30000" dirty="0"/>
                  <a:t>ος</a:t>
                </a:r>
                <a:r>
                  <a:rPr lang="el-GR" dirty="0"/>
                  <a:t> συντελεστής ασυμμετρίας του </a:t>
                </a:r>
                <a:r>
                  <a:rPr lang="en-US" dirty="0"/>
                  <a:t>Pearson</a:t>
                </a: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Κύρτωση</a:t>
                </a: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43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sz="4300" dirty="0"/>
              </a:p>
              <a:p>
                <a:pPr marL="0" indent="0">
                  <a:buNone/>
                </a:pPr>
                <a:endParaRPr lang="en-US" sz="4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779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965D-8326-4F0E-910E-7F8679EB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Μέτρα σχετικής θέσης - Τεταρτημόρια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7342B-95F9-47C7-A6EB-232637C5ED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Τα τεταρτημόρια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χωρίζουν ένα ταξινομημένο σύνολο παρατηρήσεων (από τη μικρότερη στη μεγαλύτερη τιμή) σε 4 μέρη με (περίπου) ίδιο αριθμό παρατηρήσεων στο καθένα</a:t>
                </a:r>
              </a:p>
              <a:p>
                <a:pPr lvl="1"/>
                <a:r>
                  <a:rPr lang="el-GR" dirty="0"/>
                  <a:t>Περίπου το 25% των παρατηρήσεων είναι μικρότερες από την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η διάμεσος</a:t>
                </a:r>
              </a:p>
              <a:p>
                <a:pPr lvl="1"/>
                <a:r>
                  <a:rPr lang="el-GR" dirty="0"/>
                  <a:t>Περίπου το 25% των παρατηρήσεων είναι μεγαλύτερες από την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l-GR" dirty="0"/>
              </a:p>
              <a:p>
                <a:r>
                  <a:rPr lang="el-GR" dirty="0"/>
                  <a:t>Η τιμή του τεταρτημόριου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=1, 2, 3</m:t>
                    </m:r>
                  </m:oMath>
                </a14:m>
                <a:r>
                  <a:rPr lang="en-US" dirty="0"/>
                  <a:t>) </a:t>
                </a:r>
                <a:r>
                  <a:rPr lang="el-GR" dirty="0"/>
                  <a:t>υπολογίζεται ως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dirty="0"/>
                  <a:t>: </a:t>
                </a:r>
                <a:r>
                  <a:rPr lang="el-GR" dirty="0"/>
                  <a:t>το ακέραια μέρος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+1)/4</m:t>
                    </m:r>
                  </m:oMath>
                </a14:m>
                <a:endParaRPr lang="en-US" dirty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: </a:t>
                </a:r>
                <a:r>
                  <a:rPr lang="el-GR" dirty="0"/>
                  <a:t>το δεκαδικό μέρος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+1)/4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7342B-95F9-47C7-A6EB-232637C5ED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727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15C0-2598-4E3D-AC4F-80288397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Τεταρτημόρια - 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AE928-14DF-4897-A93F-84658452A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800" y="1522800"/>
                <a:ext cx="10515600" cy="5180400"/>
              </a:xfrm>
            </p:spPr>
            <p:txBody>
              <a:bodyPr/>
              <a:lstStyle/>
              <a:p>
                <a:r>
                  <a:rPr lang="el-GR" dirty="0"/>
                  <a:t>1</a:t>
                </a:r>
                <a:r>
                  <a:rPr lang="en-US" dirty="0"/>
                  <a:t>4</a:t>
                </a:r>
                <a:r>
                  <a:rPr lang="el-GR" dirty="0"/>
                  <a:t> φοιτητές έλαβαν τις ακόλουθες βαθμολογίες στις εξετάσεις ενός μαθήματος (με άριστα το 100)</a:t>
                </a:r>
              </a:p>
              <a:p>
                <a:pPr marL="0" indent="0" algn="ctr">
                  <a:buNone/>
                </a:pPr>
                <a:r>
                  <a:rPr lang="el-GR" dirty="0"/>
                  <a:t>47, 48, </a:t>
                </a:r>
                <a:r>
                  <a:rPr lang="en-US" dirty="0"/>
                  <a:t>5</a:t>
                </a:r>
                <a:r>
                  <a:rPr lang="el-GR" dirty="0"/>
                  <a:t>6, 57, 59, 67, 67, 78, 80, 89, 89, 89, 89, 94</a:t>
                </a:r>
              </a:p>
              <a:p>
                <a:r>
                  <a:rPr lang="el-GR" dirty="0"/>
                  <a:t>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=3,75, 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=3, 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=0,75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,75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57−56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=56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,75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l-GR" dirty="0"/>
                  <a:t>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11,25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,25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89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,25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89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89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89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AE928-14DF-4897-A93F-84658452A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800" y="1522800"/>
                <a:ext cx="10515600" cy="5180400"/>
              </a:xfrm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366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87C-6DC8-49C1-AB40-804D15F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Τεταρτημόρια ομαδοποιημένων δεδομένων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800" y="1522800"/>
                <a:ext cx="10515600" cy="51804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εντοπίζεται η τάξη που περιέχει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παρατήρηση</a:t>
                </a:r>
                <a:r>
                  <a:rPr lang="en-US" dirty="0"/>
                  <a:t> (</a:t>
                </a:r>
                <a:r>
                  <a:rPr lang="el-GR" dirty="0"/>
                  <a:t>η πρώτη</a:t>
                </a:r>
                <a:r>
                  <a:rPr lang="en-US" dirty="0"/>
                  <a:t> </a:t>
                </a:r>
                <a:r>
                  <a:rPr lang="el-GR" dirty="0"/>
                  <a:t>τάξη με αθροιστική συχνότητα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)</a:t>
                </a:r>
                <a:endParaRPr lang="el-G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κάτω όριο της τάξης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συχνότητα της τάξης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αθροιστική συχνότητα προηγούμενης τάξης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εύρος τάξεων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800" y="1522800"/>
                <a:ext cx="10515600" cy="5180400"/>
              </a:xfrm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51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87C-6DC8-49C1-AB40-804D15F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Τεταρτημόρια ομαδοποιημένων δεδομένων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l-GR" sz="2400" dirty="0"/>
                  <a:t>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H </a:t>
                </a:r>
                <a:r>
                  <a:rPr lang="el-GR" sz="2400" dirty="0"/>
                  <a:t>παρατήρηση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/4=(21)(1)/4=5,25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ανήκει στη 2</a:t>
                </a:r>
                <a:r>
                  <a:rPr lang="el-GR" sz="2400" baseline="30000" dirty="0"/>
                  <a:t>η</a:t>
                </a:r>
                <a:r>
                  <a:rPr lang="el-GR" sz="2400" dirty="0"/>
                  <a:t> τάξη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), </a:t>
                </a:r>
                <a:r>
                  <a:rPr lang="el-GR" sz="2400" dirty="0"/>
                  <a:t>άρα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l-GR" sz="2400" dirty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2400" dirty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l-GR" sz="2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=20+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5,25−3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=23,75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E7DA1-C369-4261-BF75-DA48A459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266D1219-D9A5-4347-AC5B-92BF228632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7643424"/>
                  </p:ext>
                </p:extLst>
              </p:nvPr>
            </p:nvGraphicFramePr>
            <p:xfrm>
              <a:off x="3581400" y="1522800"/>
              <a:ext cx="5029200" cy="24942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0600602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8509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Ηλικιακές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ομάδες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Κεντρικός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όρος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Συχνότητα</a:t>
                          </a:r>
                          <a:endParaRPr lang="en-US"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pc="0" baseline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endParaRPr lang="en-US" sz="1800" b="0" i="1" spc="0" baseline="0" dirty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 b="0" i="1" spc="0" baseline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Calibri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[20, 30)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[30, 40)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[40, 50)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27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[50, 60]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266D1219-D9A5-4347-AC5B-92BF228632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7643424"/>
                  </p:ext>
                </p:extLst>
              </p:nvPr>
            </p:nvGraphicFramePr>
            <p:xfrm>
              <a:off x="3581400" y="1522800"/>
              <a:ext cx="5029200" cy="249426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0600602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8509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Ηλικιακές </a:t>
                          </a:r>
                        </a:p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ομάδες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558" t="-12381" r="-166372" b="-3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4" t="-12381" r="-67111" b="-3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0667" t="-12381" r="-667" b="-3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20</a:t>
                          </a: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[20, 30)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[30, 40)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[40, 50)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27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l-GR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[50, 60]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Calibri"/>
                          </a:endParaRP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12700">
                          <a:noFill/>
                          <a:prstDash val="solid"/>
                        </a:lnL>
                        <a:lnR w="12700">
                          <a:noFill/>
                          <a:prstDash val="solid"/>
                        </a:lnR>
                        <a:lnT w="12700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Calibri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  <a:r>
                            <a:rPr lang="en-US" sz="18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noFill/>
                          <a:prstDash val="soli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5136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CFC5-1290-4A61-9B9D-36CFC9AF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Θηκόγραμμα</a:t>
            </a:r>
            <a:r>
              <a:rPr lang="el-GR" dirty="0"/>
              <a:t> (</a:t>
            </a:r>
            <a:r>
              <a:rPr lang="en-US" dirty="0"/>
              <a:t>box plot)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8EDD-E862-463A-B16D-BCF7600F2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Αναπαράσταση </a:t>
            </a:r>
            <a:r>
              <a:rPr lang="el-GR" dirty="0" err="1"/>
              <a:t>τεταρτημορίων</a:t>
            </a:r>
            <a:r>
              <a:rPr lang="el-GR" dirty="0"/>
              <a:t> και εύρους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630C20-23AC-4B04-BDED-0FB12605D89C}"/>
              </a:ext>
            </a:extLst>
          </p:cNvPr>
          <p:cNvGrpSpPr/>
          <p:nvPr/>
        </p:nvGrpSpPr>
        <p:grpSpPr>
          <a:xfrm>
            <a:off x="2554907" y="2266490"/>
            <a:ext cx="7082186" cy="3364148"/>
            <a:chOff x="1809681" y="2266490"/>
            <a:chExt cx="7082186" cy="336414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68C85E6-178D-47A7-925F-1DF8656DACED}"/>
                </a:ext>
              </a:extLst>
            </p:cNvPr>
            <p:cNvGrpSpPr/>
            <p:nvPr/>
          </p:nvGrpSpPr>
          <p:grpSpPr>
            <a:xfrm>
              <a:off x="1809681" y="3085978"/>
              <a:ext cx="7082186" cy="2544660"/>
              <a:chOff x="1816724" y="3085978"/>
              <a:chExt cx="7082186" cy="254466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8053A77-3A5F-4211-9F43-90DCD0B3C952}"/>
                  </a:ext>
                </a:extLst>
              </p:cNvPr>
              <p:cNvGrpSpPr/>
              <p:nvPr/>
            </p:nvGrpSpPr>
            <p:grpSpPr>
              <a:xfrm>
                <a:off x="2819962" y="3746736"/>
                <a:ext cx="5030009" cy="1883902"/>
                <a:chOff x="2759002" y="2917372"/>
                <a:chExt cx="5030009" cy="1883902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237702F-AF67-4522-9A1F-CFC446D3F0ED}"/>
                    </a:ext>
                  </a:extLst>
                </p:cNvPr>
                <p:cNvGrpSpPr/>
                <p:nvPr/>
              </p:nvGrpSpPr>
              <p:grpSpPr>
                <a:xfrm>
                  <a:off x="2759002" y="2917372"/>
                  <a:ext cx="5030009" cy="1883902"/>
                  <a:chOff x="2645083" y="2569029"/>
                  <a:chExt cx="3787585" cy="1433487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5BD23ED0-6A7D-44C7-BE00-4EE2F70194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45083" y="3429000"/>
                    <a:ext cx="378728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343B7A97-42D9-489A-BF04-42973CFD56DE}"/>
                      </a:ext>
                    </a:extLst>
                  </p:cNvPr>
                  <p:cNvSpPr/>
                  <p:nvPr/>
                </p:nvSpPr>
                <p:spPr>
                  <a:xfrm>
                    <a:off x="3291840" y="2569029"/>
                    <a:ext cx="1994263" cy="54864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AF8C0EF2-232F-41C5-BC77-82FB27F543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28659" y="2569029"/>
                    <a:ext cx="0" cy="548639"/>
                  </a:xfrm>
                  <a:prstGeom prst="line">
                    <a:avLst/>
                  </a:prstGeom>
                  <a:ln w="3810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4FCCA57-2838-4961-B68C-DD2B31524411}"/>
                      </a:ext>
                    </a:extLst>
                  </p:cNvPr>
                  <p:cNvSpPr txBox="1"/>
                  <p:nvPr/>
                </p:nvSpPr>
                <p:spPr>
                  <a:xfrm>
                    <a:off x="2978331" y="3540851"/>
                    <a:ext cx="6270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Q1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545B483-FD6E-4DD4-AF77-6BF4EC0DAC2F}"/>
                      </a:ext>
                    </a:extLst>
                  </p:cNvPr>
                  <p:cNvSpPr txBox="1"/>
                  <p:nvPr/>
                </p:nvSpPr>
                <p:spPr>
                  <a:xfrm>
                    <a:off x="4972595" y="3538795"/>
                    <a:ext cx="6270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Q3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4728413-6C2A-4030-8538-713A673C6EAD}"/>
                      </a:ext>
                    </a:extLst>
                  </p:cNvPr>
                  <p:cNvSpPr txBox="1"/>
                  <p:nvPr/>
                </p:nvSpPr>
                <p:spPr>
                  <a:xfrm>
                    <a:off x="4288972" y="3538795"/>
                    <a:ext cx="6270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Q2</a:t>
                    </a:r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3B0C637C-3B21-4C00-9CFA-B5EDEE84E563}"/>
                      </a:ext>
                    </a:extLst>
                  </p:cNvPr>
                  <p:cNvCxnSpPr/>
                  <p:nvPr/>
                </p:nvCxnSpPr>
                <p:spPr>
                  <a:xfrm>
                    <a:off x="2645083" y="3284082"/>
                    <a:ext cx="0" cy="26996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B60A2B96-42AA-4F05-9CDA-26F50ACFD15D}"/>
                      </a:ext>
                    </a:extLst>
                  </p:cNvPr>
                  <p:cNvCxnSpPr/>
                  <p:nvPr/>
                </p:nvCxnSpPr>
                <p:spPr>
                  <a:xfrm>
                    <a:off x="6432371" y="3277756"/>
                    <a:ext cx="0" cy="26996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D31B90F-5C5B-43AE-AF9C-EDA5CCC9AC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91840" y="3117668"/>
                    <a:ext cx="1" cy="25499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B98BBD10-46BB-4552-BE24-FA53022AF0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19897" y="3150590"/>
                    <a:ext cx="1" cy="2220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67B5D643-6FF7-40DE-964A-F0E736303F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286102" y="3137527"/>
                    <a:ext cx="1" cy="2472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B1DC0F1D-DD42-4134-A877-1AAB3678EA14}"/>
                      </a:ext>
                    </a:extLst>
                  </p:cNvPr>
                  <p:cNvCxnSpPr>
                    <a:cxnSpLocks/>
                    <a:stCxn id="7" idx="3"/>
                  </p:cNvCxnSpPr>
                  <p:nvPr/>
                </p:nvCxnSpPr>
                <p:spPr>
                  <a:xfrm flipV="1">
                    <a:off x="5286103" y="2837906"/>
                    <a:ext cx="1146565" cy="544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FB6D566D-369D-4A9A-A6DB-EFA6420C5B34}"/>
                      </a:ext>
                    </a:extLst>
                  </p:cNvPr>
                  <p:cNvCxnSpPr>
                    <a:cxnSpLocks/>
                    <a:endCxn id="7" idx="1"/>
                  </p:cNvCxnSpPr>
                  <p:nvPr/>
                </p:nvCxnSpPr>
                <p:spPr>
                  <a:xfrm>
                    <a:off x="2647406" y="2843349"/>
                    <a:ext cx="64443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20B41052-4A41-4B20-BCB2-99E79BDC8E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47406" y="2763520"/>
                    <a:ext cx="0" cy="16764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C004D116-BD30-4170-B3EC-587A90E8FF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32371" y="2754086"/>
                    <a:ext cx="0" cy="16764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4C25A81-1CD7-4828-BD8B-DC4C71FA2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7911" y="3994785"/>
                  <a:ext cx="0" cy="1182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C0D5CC6-E37A-47C8-A29E-6BA4F4D9E5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81538" y="3989392"/>
                  <a:ext cx="0" cy="1182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F8788E1-8DA2-49FB-9380-DDB621FD09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66342" y="3994784"/>
                  <a:ext cx="0" cy="1182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4008379-139F-4E83-A833-1AD318CD2825}"/>
                      </a:ext>
                    </a:extLst>
                  </p:cNvPr>
                  <p:cNvSpPr txBox="1"/>
                  <p:nvPr/>
                </p:nvSpPr>
                <p:spPr>
                  <a:xfrm>
                    <a:off x="7096753" y="3120762"/>
                    <a:ext cx="180215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4008379-139F-4E83-A833-1AD318CD28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6753" y="3120762"/>
                    <a:ext cx="1802157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4B1E73F-E070-45DE-A4D5-5DD60494C99A}"/>
                      </a:ext>
                    </a:extLst>
                  </p:cNvPr>
                  <p:cNvSpPr txBox="1"/>
                  <p:nvPr/>
                </p:nvSpPr>
                <p:spPr>
                  <a:xfrm>
                    <a:off x="1816724" y="3085978"/>
                    <a:ext cx="180215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4B1E73F-E070-45DE-A4D5-5DD60494C9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6724" y="3085978"/>
                    <a:ext cx="1802157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4A85AB9-A584-4CC8-B1DC-BB120CD24D09}"/>
                  </a:ext>
                </a:extLst>
              </p:cNvPr>
              <p:cNvCxnSpPr>
                <a:cxnSpLocks/>
                <a:stCxn id="49" idx="2"/>
              </p:cNvCxnSpPr>
              <p:nvPr/>
            </p:nvCxnSpPr>
            <p:spPr>
              <a:xfrm>
                <a:off x="2717803" y="3547643"/>
                <a:ext cx="71111" cy="336750"/>
              </a:xfrm>
              <a:prstGeom prst="line">
                <a:avLst/>
              </a:prstGeom>
              <a:ln w="19050">
                <a:headEnd type="none" w="med" len="med"/>
                <a:tailEnd type="stealth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941554E-7DDF-4DFF-979D-CC01B34CC24A}"/>
                  </a:ext>
                </a:extLst>
              </p:cNvPr>
              <p:cNvCxnSpPr>
                <a:cxnSpLocks/>
                <a:stCxn id="48" idx="2"/>
              </p:cNvCxnSpPr>
              <p:nvPr/>
            </p:nvCxnSpPr>
            <p:spPr>
              <a:xfrm flipH="1">
                <a:off x="7884668" y="3582427"/>
                <a:ext cx="113164" cy="325728"/>
              </a:xfrm>
              <a:prstGeom prst="line">
                <a:avLst/>
              </a:prstGeom>
              <a:ln w="19050">
                <a:headEnd type="none" w="med" len="med"/>
                <a:tailEnd type="stealth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E4125C-91C2-43A3-AE6C-50B22CE4FC87}"/>
                </a:ext>
              </a:extLst>
            </p:cNvPr>
            <p:cNvSpPr txBox="1"/>
            <p:nvPr/>
          </p:nvSpPr>
          <p:spPr>
            <a:xfrm>
              <a:off x="3334515" y="2266490"/>
              <a:ext cx="4376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Εύρος τιμών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756FD872-C3C1-4E12-9323-801647A3F84B}"/>
                </a:ext>
              </a:extLst>
            </p:cNvPr>
            <p:cNvCxnSpPr>
              <a:cxnSpLocks/>
              <a:stCxn id="58" idx="3"/>
            </p:cNvCxnSpPr>
            <p:nvPr/>
          </p:nvCxnSpPr>
          <p:spPr>
            <a:xfrm>
              <a:off x="7711440" y="2497323"/>
              <a:ext cx="544428" cy="633747"/>
            </a:xfrm>
            <a:prstGeom prst="bentConnector2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B0C254FC-3AC7-4669-BD8B-263DED94527A}"/>
                </a:ext>
              </a:extLst>
            </p:cNvPr>
            <p:cNvCxnSpPr>
              <a:cxnSpLocks/>
              <a:stCxn id="58" idx="1"/>
              <a:endCxn id="49" idx="0"/>
            </p:cNvCxnSpPr>
            <p:nvPr/>
          </p:nvCxnSpPr>
          <p:spPr>
            <a:xfrm rot="10800000" flipV="1">
              <a:off x="2710761" y="2497322"/>
              <a:ext cx="623755" cy="588655"/>
            </a:xfrm>
            <a:prstGeom prst="bentConnector2">
              <a:avLst/>
            </a:prstGeom>
            <a:ln w="1905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5578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B27A-6B54-4814-9D58-67354579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084A-2C70-4A8F-8CC5-7D7B8D59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Δείγμα δεδομένων</a:t>
            </a:r>
            <a:endParaRPr lang="en-US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FDCCF949-2109-4ADB-B6E9-55815F46F9E7}"/>
              </a:ext>
            </a:extLst>
          </p:cNvPr>
          <p:cNvSpPr txBox="1"/>
          <p:nvPr/>
        </p:nvSpPr>
        <p:spPr>
          <a:xfrm>
            <a:off x="1076211" y="5789683"/>
            <a:ext cx="9325098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285"/>
              </a:lnSpc>
              <a:tabLst>
                <a:tab pos="356235" algn="l"/>
              </a:tabLst>
            </a:pPr>
            <a:r>
              <a:rPr lang="el-GR" sz="2800" i="1" spc="-1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Τα δεδομένα χαρακτηρίζονται από δεξιά ασυμμετρία</a:t>
            </a:r>
            <a:endParaRPr sz="2800" i="1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349648-4B64-40F9-8035-2DB002DBE99E}"/>
              </a:ext>
            </a:extLst>
          </p:cNvPr>
          <p:cNvGrpSpPr/>
          <p:nvPr/>
        </p:nvGrpSpPr>
        <p:grpSpPr>
          <a:xfrm>
            <a:off x="2595392" y="2383315"/>
            <a:ext cx="7001216" cy="2951885"/>
            <a:chOff x="1039421" y="2600198"/>
            <a:chExt cx="7001216" cy="2951885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66D5B950-A429-466E-B084-1CCC5A957DBC}"/>
                </a:ext>
              </a:extLst>
            </p:cNvPr>
            <p:cNvSpPr/>
            <p:nvPr/>
          </p:nvSpPr>
          <p:spPr>
            <a:xfrm>
              <a:off x="1645128" y="3967817"/>
              <a:ext cx="64135" cy="1007110"/>
            </a:xfrm>
            <a:custGeom>
              <a:avLst/>
              <a:gdLst/>
              <a:ahLst/>
              <a:cxnLst/>
              <a:rect l="l" t="t" r="r" b="b"/>
              <a:pathLst>
                <a:path w="64135" h="1007110">
                  <a:moveTo>
                    <a:pt x="0" y="1006892"/>
                  </a:moveTo>
                  <a:lnTo>
                    <a:pt x="63841" y="1006892"/>
                  </a:lnTo>
                  <a:lnTo>
                    <a:pt x="63841" y="0"/>
                  </a:lnTo>
                  <a:lnTo>
                    <a:pt x="0" y="0"/>
                  </a:lnTo>
                  <a:lnTo>
                    <a:pt x="0" y="1006892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2F3286C9-E0F2-40DD-A61B-6004FAE37F95}"/>
                </a:ext>
              </a:extLst>
            </p:cNvPr>
            <p:cNvSpPr/>
            <p:nvPr/>
          </p:nvSpPr>
          <p:spPr>
            <a:xfrm>
              <a:off x="2699785" y="4475695"/>
              <a:ext cx="4507865" cy="0"/>
            </a:xfrm>
            <a:custGeom>
              <a:avLst/>
              <a:gdLst/>
              <a:ahLst/>
              <a:cxnLst/>
              <a:rect l="l" t="t" r="r" b="b"/>
              <a:pathLst>
                <a:path w="4507865">
                  <a:moveTo>
                    <a:pt x="0" y="0"/>
                  </a:moveTo>
                  <a:lnTo>
                    <a:pt x="4507681" y="0"/>
                  </a:lnTo>
                </a:path>
              </a:pathLst>
            </a:custGeom>
            <a:ln w="52681">
              <a:solidFill>
                <a:srgbClr val="1C1C1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90D3DDC-EEBF-4641-8324-C09796D37DDE}"/>
                </a:ext>
              </a:extLst>
            </p:cNvPr>
            <p:cNvSpPr/>
            <p:nvPr/>
          </p:nvSpPr>
          <p:spPr>
            <a:xfrm>
              <a:off x="1666398" y="4475695"/>
              <a:ext cx="426084" cy="0"/>
            </a:xfrm>
            <a:custGeom>
              <a:avLst/>
              <a:gdLst/>
              <a:ahLst/>
              <a:cxnLst/>
              <a:rect l="l" t="t" r="r" b="b"/>
              <a:pathLst>
                <a:path w="426085">
                  <a:moveTo>
                    <a:pt x="0" y="0"/>
                  </a:moveTo>
                  <a:lnTo>
                    <a:pt x="426042" y="0"/>
                  </a:lnTo>
                </a:path>
              </a:pathLst>
            </a:custGeom>
            <a:ln w="52681">
              <a:solidFill>
                <a:srgbClr val="1C1C1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08A32C45-B46D-492E-884C-03E8AA4E0F2F}"/>
                </a:ext>
              </a:extLst>
            </p:cNvPr>
            <p:cNvSpPr/>
            <p:nvPr/>
          </p:nvSpPr>
          <p:spPr>
            <a:xfrm>
              <a:off x="7207467" y="3993989"/>
              <a:ext cx="64769" cy="1007110"/>
            </a:xfrm>
            <a:custGeom>
              <a:avLst/>
              <a:gdLst/>
              <a:ahLst/>
              <a:cxnLst/>
              <a:rect l="l" t="t" r="r" b="b"/>
              <a:pathLst>
                <a:path w="64770" h="1007110">
                  <a:moveTo>
                    <a:pt x="0" y="1006892"/>
                  </a:moveTo>
                  <a:lnTo>
                    <a:pt x="64267" y="1006892"/>
                  </a:lnTo>
                  <a:lnTo>
                    <a:pt x="64267" y="0"/>
                  </a:lnTo>
                  <a:lnTo>
                    <a:pt x="0" y="0"/>
                  </a:lnTo>
                  <a:lnTo>
                    <a:pt x="0" y="1006892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CC1E6D7B-B905-45FD-BA16-60644DFE8804}"/>
                </a:ext>
              </a:extLst>
            </p:cNvPr>
            <p:cNvSpPr/>
            <p:nvPr/>
          </p:nvSpPr>
          <p:spPr>
            <a:xfrm>
              <a:off x="2348227" y="3993989"/>
              <a:ext cx="351790" cy="1007110"/>
            </a:xfrm>
            <a:custGeom>
              <a:avLst/>
              <a:gdLst/>
              <a:ahLst/>
              <a:cxnLst/>
              <a:rect l="l" t="t" r="r" b="b"/>
              <a:pathLst>
                <a:path w="351789" h="1007110">
                  <a:moveTo>
                    <a:pt x="0" y="1006892"/>
                  </a:moveTo>
                  <a:lnTo>
                    <a:pt x="351557" y="1006892"/>
                  </a:lnTo>
                  <a:lnTo>
                    <a:pt x="351557" y="0"/>
                  </a:lnTo>
                  <a:lnTo>
                    <a:pt x="0" y="0"/>
                  </a:lnTo>
                  <a:lnTo>
                    <a:pt x="0" y="1006892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8707EE76-0A18-4034-A36C-FA0032BD3C23}"/>
                </a:ext>
              </a:extLst>
            </p:cNvPr>
            <p:cNvSpPr/>
            <p:nvPr/>
          </p:nvSpPr>
          <p:spPr>
            <a:xfrm>
              <a:off x="2092441" y="3993989"/>
              <a:ext cx="192405" cy="1007110"/>
            </a:xfrm>
            <a:custGeom>
              <a:avLst/>
              <a:gdLst/>
              <a:ahLst/>
              <a:cxnLst/>
              <a:rect l="l" t="t" r="r" b="b"/>
              <a:pathLst>
                <a:path w="192405" h="1007110">
                  <a:moveTo>
                    <a:pt x="0" y="1006892"/>
                  </a:moveTo>
                  <a:lnTo>
                    <a:pt x="191945" y="1006892"/>
                  </a:lnTo>
                  <a:lnTo>
                    <a:pt x="191945" y="0"/>
                  </a:lnTo>
                  <a:lnTo>
                    <a:pt x="0" y="0"/>
                  </a:lnTo>
                  <a:lnTo>
                    <a:pt x="0" y="1006892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2B9BF8C9-6DE1-43A7-8F2F-909662CAC540}"/>
                </a:ext>
              </a:extLst>
            </p:cNvPr>
            <p:cNvSpPr/>
            <p:nvPr/>
          </p:nvSpPr>
          <p:spPr>
            <a:xfrm>
              <a:off x="2060526" y="3967817"/>
              <a:ext cx="661035" cy="1050925"/>
            </a:xfrm>
            <a:custGeom>
              <a:avLst/>
              <a:gdLst/>
              <a:ahLst/>
              <a:cxnLst/>
              <a:rect l="l" t="t" r="r" b="b"/>
              <a:pathLst>
                <a:path w="661035" h="1050925">
                  <a:moveTo>
                    <a:pt x="660900" y="0"/>
                  </a:moveTo>
                  <a:lnTo>
                    <a:pt x="31914" y="0"/>
                  </a:lnTo>
                  <a:lnTo>
                    <a:pt x="31914" y="52727"/>
                  </a:lnTo>
                  <a:lnTo>
                    <a:pt x="596718" y="52727"/>
                  </a:lnTo>
                  <a:lnTo>
                    <a:pt x="596718" y="998163"/>
                  </a:lnTo>
                  <a:lnTo>
                    <a:pt x="31914" y="998163"/>
                  </a:lnTo>
                  <a:lnTo>
                    <a:pt x="0" y="1024335"/>
                  </a:lnTo>
                  <a:lnTo>
                    <a:pt x="0" y="1050507"/>
                  </a:lnTo>
                  <a:lnTo>
                    <a:pt x="660900" y="1050507"/>
                  </a:lnTo>
                  <a:lnTo>
                    <a:pt x="66090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3FBC7FA5-E55D-4AF1-870B-14BCB69B288D}"/>
                </a:ext>
              </a:extLst>
            </p:cNvPr>
            <p:cNvSpPr/>
            <p:nvPr/>
          </p:nvSpPr>
          <p:spPr>
            <a:xfrm>
              <a:off x="2060526" y="3967817"/>
              <a:ext cx="64135" cy="1024890"/>
            </a:xfrm>
            <a:custGeom>
              <a:avLst/>
              <a:gdLst/>
              <a:ahLst/>
              <a:cxnLst/>
              <a:rect l="l" t="t" r="r" b="b"/>
              <a:pathLst>
                <a:path w="64135" h="1024889">
                  <a:moveTo>
                    <a:pt x="31914" y="0"/>
                  </a:moveTo>
                  <a:lnTo>
                    <a:pt x="0" y="0"/>
                  </a:lnTo>
                  <a:lnTo>
                    <a:pt x="0" y="1024335"/>
                  </a:lnTo>
                  <a:lnTo>
                    <a:pt x="63828" y="1024335"/>
                  </a:lnTo>
                  <a:lnTo>
                    <a:pt x="63828" y="26142"/>
                  </a:lnTo>
                  <a:lnTo>
                    <a:pt x="3191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F40A5825-9F0F-4299-87E9-9BEC9BA6A47B}"/>
                </a:ext>
              </a:extLst>
            </p:cNvPr>
            <p:cNvSpPr/>
            <p:nvPr/>
          </p:nvSpPr>
          <p:spPr>
            <a:xfrm>
              <a:off x="2284386" y="3993989"/>
              <a:ext cx="64135" cy="1007110"/>
            </a:xfrm>
            <a:custGeom>
              <a:avLst/>
              <a:gdLst/>
              <a:ahLst/>
              <a:cxnLst/>
              <a:rect l="l" t="t" r="r" b="b"/>
              <a:pathLst>
                <a:path w="64135" h="1007110">
                  <a:moveTo>
                    <a:pt x="0" y="1006892"/>
                  </a:moveTo>
                  <a:lnTo>
                    <a:pt x="63841" y="1006892"/>
                  </a:lnTo>
                  <a:lnTo>
                    <a:pt x="63841" y="0"/>
                  </a:lnTo>
                  <a:lnTo>
                    <a:pt x="0" y="0"/>
                  </a:lnTo>
                  <a:lnTo>
                    <a:pt x="0" y="1006892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BD50BC48-DED6-4286-81DD-3719BECEC1DC}"/>
                </a:ext>
              </a:extLst>
            </p:cNvPr>
            <p:cNvSpPr txBox="1"/>
            <p:nvPr/>
          </p:nvSpPr>
          <p:spPr>
            <a:xfrm>
              <a:off x="1039421" y="2600198"/>
              <a:ext cx="114922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l-GR" sz="2000" b="1" spc="-7" dirty="0">
                  <a:latin typeface="Cambria" panose="02040503050406030204" pitchFamily="18" charset="0"/>
                  <a:ea typeface="Cambria" panose="02040503050406030204" pitchFamily="18" charset="0"/>
                  <a:cs typeface="Calibri"/>
                </a:rPr>
                <a:t>Ελάχιστο</a:t>
              </a:r>
              <a:endParaRPr sz="12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9CB9E671-D949-464C-B5B1-3878B654B68F}"/>
                </a:ext>
              </a:extLst>
            </p:cNvPr>
            <p:cNvSpPr txBox="1"/>
            <p:nvPr/>
          </p:nvSpPr>
          <p:spPr>
            <a:xfrm>
              <a:off x="7008345" y="2600198"/>
              <a:ext cx="103229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l-GR" sz="2000" b="1" spc="-7" dirty="0">
                  <a:latin typeface="Cambria" panose="02040503050406030204" pitchFamily="18" charset="0"/>
                  <a:ea typeface="Cambria" panose="02040503050406030204" pitchFamily="18" charset="0"/>
                  <a:cs typeface="Calibri"/>
                </a:rPr>
                <a:t>Μέγιστο</a:t>
              </a:r>
              <a:endParaRPr sz="105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endParaRPr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50BC3071-C5C8-431C-BE7E-6D523D94C0ED}"/>
                </a:ext>
              </a:extLst>
            </p:cNvPr>
            <p:cNvSpPr/>
            <p:nvPr/>
          </p:nvSpPr>
          <p:spPr>
            <a:xfrm>
              <a:off x="1309116" y="3049523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solidFill>
                <a:srgbClr val="0000FF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4AF87BA2-E68A-452F-936B-8E68BDE920C5}"/>
                </a:ext>
              </a:extLst>
            </p:cNvPr>
            <p:cNvSpPr/>
            <p:nvPr/>
          </p:nvSpPr>
          <p:spPr>
            <a:xfrm>
              <a:off x="2498287" y="3049523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solidFill>
                <a:srgbClr val="0000FF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object 16">
              <a:extLst>
                <a:ext uri="{FF2B5EF4-FFF2-40B4-BE49-F238E27FC236}">
                  <a16:creationId xmlns:a16="http://schemas.microsoft.com/office/drawing/2014/main" id="{8F1285DB-3043-4AF0-9785-ADAF1E7884F4}"/>
                </a:ext>
              </a:extLst>
            </p:cNvPr>
            <p:cNvSpPr/>
            <p:nvPr/>
          </p:nvSpPr>
          <p:spPr>
            <a:xfrm>
              <a:off x="4279799" y="305452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solidFill>
                <a:srgbClr val="0000FF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6146CC42-A27F-45A1-8567-AA123B448193}"/>
                </a:ext>
              </a:extLst>
            </p:cNvPr>
            <p:cNvSpPr/>
            <p:nvPr/>
          </p:nvSpPr>
          <p:spPr>
            <a:xfrm>
              <a:off x="1902360" y="3049523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B72AC9C1-A25B-41BD-B3B6-5D6B38436400}"/>
                </a:ext>
              </a:extLst>
            </p:cNvPr>
            <p:cNvSpPr/>
            <p:nvPr/>
          </p:nvSpPr>
          <p:spPr>
            <a:xfrm>
              <a:off x="3093515" y="3045023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4D7E21EE-AC82-4484-8AAE-E3917F958337}"/>
                </a:ext>
              </a:extLst>
            </p:cNvPr>
            <p:cNvSpPr/>
            <p:nvPr/>
          </p:nvSpPr>
          <p:spPr>
            <a:xfrm>
              <a:off x="3690774" y="3045023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CCCBEF3E-235F-4523-85F7-E7DFFE3E70CF}"/>
                </a:ext>
              </a:extLst>
            </p:cNvPr>
            <p:cNvSpPr/>
            <p:nvPr/>
          </p:nvSpPr>
          <p:spPr>
            <a:xfrm>
              <a:off x="4876133" y="3057967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object 16">
              <a:extLst>
                <a:ext uri="{FF2B5EF4-FFF2-40B4-BE49-F238E27FC236}">
                  <a16:creationId xmlns:a16="http://schemas.microsoft.com/office/drawing/2014/main" id="{4A848A82-6AD7-4871-8C2F-5F6DE05025DD}"/>
                </a:ext>
              </a:extLst>
            </p:cNvPr>
            <p:cNvSpPr/>
            <p:nvPr/>
          </p:nvSpPr>
          <p:spPr>
            <a:xfrm>
              <a:off x="5472060" y="305452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3AD3F6A7-57AC-49E6-B20B-2AAA3F24E1B8}"/>
                </a:ext>
              </a:extLst>
            </p:cNvPr>
            <p:cNvSpPr/>
            <p:nvPr/>
          </p:nvSpPr>
          <p:spPr>
            <a:xfrm>
              <a:off x="6065527" y="305452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solidFill>
                <a:srgbClr val="0000FF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8EA6B7BD-48A8-41D5-8F4B-AA41E640F226}"/>
                </a:ext>
              </a:extLst>
            </p:cNvPr>
            <p:cNvSpPr/>
            <p:nvPr/>
          </p:nvSpPr>
          <p:spPr>
            <a:xfrm>
              <a:off x="6659125" y="305452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422DFBBE-93BA-4CD1-8794-0B561642F153}"/>
                </a:ext>
              </a:extLst>
            </p:cNvPr>
            <p:cNvSpPr/>
            <p:nvPr/>
          </p:nvSpPr>
          <p:spPr>
            <a:xfrm>
              <a:off x="7257791" y="305452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solidFill>
                <a:srgbClr val="0000FF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27</a:t>
              </a:r>
              <a:endParaRPr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4FA8F282-7205-40B6-9DA6-DBD9862B732F}"/>
                </a:ext>
              </a:extLst>
            </p:cNvPr>
            <p:cNvSpPr/>
            <p:nvPr/>
          </p:nvSpPr>
          <p:spPr>
            <a:xfrm>
              <a:off x="1400659" y="5011048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  <a:endParaRPr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object 16">
              <a:extLst>
                <a:ext uri="{FF2B5EF4-FFF2-40B4-BE49-F238E27FC236}">
                  <a16:creationId xmlns:a16="http://schemas.microsoft.com/office/drawing/2014/main" id="{081F1704-82D4-4C7A-B4BA-EC4FB0B9465F}"/>
                </a:ext>
              </a:extLst>
            </p:cNvPr>
            <p:cNvSpPr/>
            <p:nvPr/>
          </p:nvSpPr>
          <p:spPr>
            <a:xfrm>
              <a:off x="1795398" y="5010548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84BCF2B9-5DE7-4E98-B01C-46075FE77C81}"/>
                </a:ext>
              </a:extLst>
            </p:cNvPr>
            <p:cNvSpPr/>
            <p:nvPr/>
          </p:nvSpPr>
          <p:spPr>
            <a:xfrm>
              <a:off x="2048944" y="5010548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A3BDFF39-CD78-4FF9-80DF-66BCAE41FA66}"/>
                </a:ext>
              </a:extLst>
            </p:cNvPr>
            <p:cNvSpPr/>
            <p:nvPr/>
          </p:nvSpPr>
          <p:spPr>
            <a:xfrm>
              <a:off x="2430529" y="5018683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object 16">
              <a:extLst>
                <a:ext uri="{FF2B5EF4-FFF2-40B4-BE49-F238E27FC236}">
                  <a16:creationId xmlns:a16="http://schemas.microsoft.com/office/drawing/2014/main" id="{806FEC74-5074-4519-A40F-A2F3D5F4E303}"/>
                </a:ext>
              </a:extLst>
            </p:cNvPr>
            <p:cNvSpPr/>
            <p:nvPr/>
          </p:nvSpPr>
          <p:spPr>
            <a:xfrm>
              <a:off x="6940767" y="5010548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3489" y="223433"/>
                  </a:lnTo>
                  <a:lnTo>
                    <a:pt x="13594" y="182392"/>
                  </a:lnTo>
                  <a:lnTo>
                    <a:pt x="29763" y="144124"/>
                  </a:lnTo>
                  <a:lnTo>
                    <a:pt x="51450" y="109179"/>
                  </a:lnTo>
                  <a:lnTo>
                    <a:pt x="78105" y="78104"/>
                  </a:lnTo>
                  <a:lnTo>
                    <a:pt x="109179" y="51450"/>
                  </a:lnTo>
                  <a:lnTo>
                    <a:pt x="144124" y="29763"/>
                  </a:lnTo>
                  <a:lnTo>
                    <a:pt x="182392" y="13594"/>
                  </a:lnTo>
                  <a:lnTo>
                    <a:pt x="223433" y="3489"/>
                  </a:lnTo>
                  <a:lnTo>
                    <a:pt x="266700" y="0"/>
                  </a:lnTo>
                  <a:lnTo>
                    <a:pt x="288577" y="883"/>
                  </a:lnTo>
                  <a:lnTo>
                    <a:pt x="330799" y="7749"/>
                  </a:lnTo>
                  <a:lnTo>
                    <a:pt x="370522" y="20954"/>
                  </a:lnTo>
                  <a:lnTo>
                    <a:pt x="407197" y="39951"/>
                  </a:lnTo>
                  <a:lnTo>
                    <a:pt x="440275" y="64190"/>
                  </a:lnTo>
                  <a:lnTo>
                    <a:pt x="469209" y="93124"/>
                  </a:lnTo>
                  <a:lnTo>
                    <a:pt x="493448" y="126202"/>
                  </a:lnTo>
                  <a:lnTo>
                    <a:pt x="512445" y="162877"/>
                  </a:lnTo>
                  <a:lnTo>
                    <a:pt x="525650" y="202600"/>
                  </a:lnTo>
                  <a:lnTo>
                    <a:pt x="532516" y="244822"/>
                  </a:lnTo>
                  <a:lnTo>
                    <a:pt x="533400" y="266700"/>
                  </a:lnTo>
                  <a:lnTo>
                    <a:pt x="532516" y="288577"/>
                  </a:lnTo>
                  <a:lnTo>
                    <a:pt x="525650" y="330799"/>
                  </a:lnTo>
                  <a:lnTo>
                    <a:pt x="512445" y="370522"/>
                  </a:lnTo>
                  <a:lnTo>
                    <a:pt x="493448" y="407197"/>
                  </a:lnTo>
                  <a:lnTo>
                    <a:pt x="469209" y="440275"/>
                  </a:lnTo>
                  <a:lnTo>
                    <a:pt x="440275" y="469209"/>
                  </a:lnTo>
                  <a:lnTo>
                    <a:pt x="407197" y="493448"/>
                  </a:lnTo>
                  <a:lnTo>
                    <a:pt x="370522" y="512445"/>
                  </a:lnTo>
                  <a:lnTo>
                    <a:pt x="330799" y="525650"/>
                  </a:lnTo>
                  <a:lnTo>
                    <a:pt x="288577" y="532516"/>
                  </a:lnTo>
                  <a:lnTo>
                    <a:pt x="266700" y="533400"/>
                  </a:lnTo>
                  <a:lnTo>
                    <a:pt x="244822" y="532516"/>
                  </a:lnTo>
                  <a:lnTo>
                    <a:pt x="202600" y="525650"/>
                  </a:lnTo>
                  <a:lnTo>
                    <a:pt x="162877" y="512444"/>
                  </a:lnTo>
                  <a:lnTo>
                    <a:pt x="126202" y="493448"/>
                  </a:lnTo>
                  <a:lnTo>
                    <a:pt x="93124" y="469209"/>
                  </a:lnTo>
                  <a:lnTo>
                    <a:pt x="64190" y="440275"/>
                  </a:lnTo>
                  <a:lnTo>
                    <a:pt x="39951" y="407197"/>
                  </a:lnTo>
                  <a:lnTo>
                    <a:pt x="20954" y="370522"/>
                  </a:lnTo>
                  <a:lnTo>
                    <a:pt x="7749" y="330799"/>
                  </a:lnTo>
                  <a:lnTo>
                    <a:pt x="883" y="288577"/>
                  </a:lnTo>
                  <a:lnTo>
                    <a:pt x="0" y="266700"/>
                  </a:lnTo>
                  <a:close/>
                </a:path>
              </a:pathLst>
            </a:custGeom>
            <a:ln w="15240">
              <a:noFill/>
            </a:ln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l-GR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27</a:t>
              </a:r>
              <a:endParaRPr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866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9C6A-567F-4859-B5A0-695A0EBC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σε έννοιες πιθανοτήτων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52B1A-23C7-461D-8966-7D43668477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Πείραμα (</a:t>
                </a:r>
                <a:r>
                  <a:rPr lang="en-US" dirty="0"/>
                  <a:t>experiment)</a:t>
                </a:r>
              </a:p>
              <a:p>
                <a:pPr lvl="1"/>
                <a:r>
                  <a:rPr lang="en-US" dirty="0"/>
                  <a:t>H </a:t>
                </a:r>
                <a:r>
                  <a:rPr lang="el-GR" dirty="0"/>
                  <a:t>διαδικασία μέτρησης ή παρατήρησης μιας δραστηριότητας με σκοπό τη συλλογή δεδομένων</a:t>
                </a:r>
              </a:p>
              <a:p>
                <a:pPr lvl="1"/>
                <a:r>
                  <a:rPr lang="el-GR" dirty="0"/>
                  <a:t>Παράδειγμα: ρίψη ζαριού</a:t>
                </a:r>
                <a:endParaRPr lang="en-US" dirty="0"/>
              </a:p>
              <a:p>
                <a:r>
                  <a:rPr lang="el-GR" dirty="0"/>
                  <a:t>Δειγματικός χώρος (</a:t>
                </a:r>
                <a:r>
                  <a:rPr lang="en-US" dirty="0"/>
                  <a:t>sample space</a:t>
                </a:r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</a:t>
                </a:r>
                <a:endParaRPr lang="el-GR" dirty="0"/>
              </a:p>
              <a:p>
                <a:pPr lvl="1"/>
                <a:r>
                  <a:rPr lang="el-GR" dirty="0"/>
                  <a:t>Το σύνολο των πιθανών αποτελεσμάτων ενός πειράματος</a:t>
                </a:r>
              </a:p>
              <a:p>
                <a:pPr lvl="1"/>
                <a:r>
                  <a:rPr lang="el-GR" dirty="0"/>
                  <a:t>Παράδειγμα ζαριού: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{1,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3,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4,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5,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Ενδεχόμενο (</a:t>
                </a:r>
                <a:r>
                  <a:rPr lang="en-US" dirty="0"/>
                  <a:t>event)</a:t>
                </a:r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Ένα υποσύνολο του δειγματικού χώρου</a:t>
                </a:r>
                <a:endParaRPr lang="en-US" dirty="0"/>
              </a:p>
              <a:p>
                <a:pPr lvl="1"/>
                <a:r>
                  <a:rPr lang="el-GR" dirty="0"/>
                  <a:t>Ένα ενδεχόμενο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συμβαίνει όταν το αποτέλεσμα ενός πειράματος περιλαμβάνεται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52B1A-23C7-461D-8966-7D4366847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18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1295-A651-4DA1-8AC2-F3950916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Συλλογή δεδομένων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04478-D7B2-440F-9D78-BB268CC3F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Πρωτογενή δεδομένα</a:t>
            </a:r>
          </a:p>
          <a:p>
            <a:pPr lvl="1"/>
            <a:r>
              <a:rPr lang="el-GR" dirty="0"/>
              <a:t>Δεδομένα που συλλέγονται για πρώτη φορά </a:t>
            </a:r>
          </a:p>
          <a:p>
            <a:pPr lvl="1"/>
            <a:r>
              <a:rPr lang="el-GR" dirty="0"/>
              <a:t>Παραδείγματα: έρευνες αγοράς, πειράματα, παρατήρηση</a:t>
            </a:r>
          </a:p>
          <a:p>
            <a:r>
              <a:rPr lang="el-GR" dirty="0"/>
              <a:t>Δευτερογενή δεδομένα</a:t>
            </a:r>
          </a:p>
          <a:p>
            <a:pPr lvl="1"/>
            <a:r>
              <a:rPr lang="el-GR" dirty="0"/>
              <a:t>Δεδομένα που έχουν ήδη συλλεχθεί για άλλο σκοπό</a:t>
            </a:r>
          </a:p>
          <a:p>
            <a:pPr lvl="1"/>
            <a:r>
              <a:rPr lang="el-GR" dirty="0"/>
              <a:t>Παράδειγμα: δεδομένα από έτοιμες βάσεις</a:t>
            </a:r>
          </a:p>
          <a:p>
            <a:r>
              <a:rPr lang="el-GR" dirty="0"/>
              <a:t>Πηγές δεδομένων</a:t>
            </a:r>
          </a:p>
          <a:p>
            <a:pPr lvl="1"/>
            <a:r>
              <a:rPr lang="el-GR" dirty="0"/>
              <a:t>Δεδομένα που παρέχονται σε βάσεις και από οργανισμούς</a:t>
            </a:r>
          </a:p>
          <a:p>
            <a:pPr lvl="1"/>
            <a:r>
              <a:rPr lang="el-GR" dirty="0"/>
              <a:t>Σχεδιασμός πειραμάτων</a:t>
            </a:r>
          </a:p>
          <a:p>
            <a:pPr lvl="1"/>
            <a:r>
              <a:rPr lang="el-GR" dirty="0"/>
              <a:t>Έρευνες αγοράς</a:t>
            </a:r>
          </a:p>
          <a:p>
            <a:pPr lvl="1"/>
            <a:r>
              <a:rPr lang="el-GR" dirty="0"/>
              <a:t>Έρευνες παρατήρησης/καταγραφής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86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9DB3-5A78-41F2-BCA4-E0D2BAB4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σε έννοιες πιθανοτήτων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70F7-B582-4CC5-AB08-2260C5547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Απλό ενδεχόμενο (</a:t>
            </a:r>
            <a:r>
              <a:rPr lang="en-US" dirty="0"/>
              <a:t>simple event)</a:t>
            </a:r>
            <a:endParaRPr lang="el-GR" dirty="0"/>
          </a:p>
          <a:p>
            <a:pPr lvl="1"/>
            <a:r>
              <a:rPr lang="el-GR" dirty="0"/>
              <a:t>Ενδεχόμενο που αφορά ένα στοιχείο/αποτέλεσμα στην πιο απλή του μορφή</a:t>
            </a:r>
            <a:endParaRPr lang="en-US" dirty="0"/>
          </a:p>
          <a:p>
            <a:pPr lvl="1"/>
            <a:r>
              <a:rPr lang="el-GR" dirty="0"/>
              <a:t>Παράδειγμα: το ενδεχόμενο η ρίψη ενός ζαριού να δώσει 3</a:t>
            </a:r>
          </a:p>
          <a:p>
            <a:r>
              <a:rPr lang="el-GR" dirty="0"/>
              <a:t>Σύνθετο ενδεχόμενο (</a:t>
            </a:r>
            <a:r>
              <a:rPr lang="en-US" dirty="0"/>
              <a:t>compound event)</a:t>
            </a:r>
            <a:endParaRPr lang="el-GR" dirty="0"/>
          </a:p>
          <a:p>
            <a:pPr lvl="1"/>
            <a:r>
              <a:rPr lang="el-GR" dirty="0"/>
              <a:t>Ενδεχόμενο που αφορά πολλαπλά στοιχεία/αποτελέσματα</a:t>
            </a:r>
            <a:endParaRPr lang="en-US" dirty="0"/>
          </a:p>
          <a:p>
            <a:pPr lvl="1"/>
            <a:r>
              <a:rPr lang="el-GR" dirty="0"/>
              <a:t>Παράδειγμα: το ενδεχόμενο η ρίψη ενός ζαριού να δώσει ζυγό αριθμό</a:t>
            </a:r>
          </a:p>
          <a:p>
            <a:r>
              <a:rPr lang="el-GR" dirty="0"/>
              <a:t>Αμοιβαίως </a:t>
            </a:r>
            <a:r>
              <a:rPr lang="el-GR" dirty="0" err="1"/>
              <a:t>αποκλειόμενα</a:t>
            </a:r>
            <a:r>
              <a:rPr lang="el-GR" dirty="0"/>
              <a:t> ενδεχόμενα (</a:t>
            </a:r>
            <a:r>
              <a:rPr lang="en-US" dirty="0"/>
              <a:t>mutually exclusive events)</a:t>
            </a:r>
            <a:endParaRPr lang="el-GR" dirty="0"/>
          </a:p>
          <a:p>
            <a:pPr lvl="1"/>
            <a:r>
              <a:rPr lang="el-GR" dirty="0"/>
              <a:t>Ενδεχόμενα που δεν μπορούν να συμβούν ταυτόχρονα</a:t>
            </a:r>
          </a:p>
          <a:p>
            <a:r>
              <a:rPr lang="el-GR" dirty="0" err="1"/>
              <a:t>Διαμέριση</a:t>
            </a:r>
            <a:r>
              <a:rPr lang="el-GR" dirty="0"/>
              <a:t> (</a:t>
            </a:r>
            <a:r>
              <a:rPr lang="en-US" dirty="0"/>
              <a:t>partition)</a:t>
            </a:r>
          </a:p>
          <a:p>
            <a:pPr lvl="1"/>
            <a:r>
              <a:rPr lang="el-GR" dirty="0"/>
              <a:t>Ένα σύνολο αμοιβαίως </a:t>
            </a:r>
            <a:r>
              <a:rPr lang="el-GR" dirty="0" err="1"/>
              <a:t>αποκλειόμενων</a:t>
            </a:r>
            <a:r>
              <a:rPr lang="el-GR" dirty="0"/>
              <a:t> ενδεχομένων από τα οποία πρέπει να συμβεί ένα</a:t>
            </a:r>
          </a:p>
        </p:txBody>
      </p:sp>
    </p:spTree>
    <p:extLst>
      <p:ext uri="{BB962C8B-B14F-4D97-AF65-F5344CB8AC3E}">
        <p14:creationId xmlns:p14="http://schemas.microsoft.com/office/powerpoint/2010/main" val="2924070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3500-77CD-4BB9-A44B-95841DAF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πιθανοτήτων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E6C53-78D0-447D-94F9-2A78467E8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Κλασσική πιθανότητα</a:t>
                </a:r>
              </a:p>
              <a:p>
                <a:pPr lvl="1"/>
                <a:r>
                  <a:rPr lang="el-GR" dirty="0"/>
                  <a:t>Υπόθεση: είναι γνωστά τα αποτελέσματα που ορίζουν ένα ενδεχόμενο</a:t>
                </a:r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Αποτελέσματα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ενδεχομένου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Σύνολο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αποτελεσμάτων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δειγματικού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χώρου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 lvl="1"/>
                <a:r>
                  <a:rPr lang="el-GR" dirty="0"/>
                  <a:t>Παράδειγμα ρίψης ζαριού</a:t>
                </a:r>
              </a:p>
              <a:p>
                <a:pPr lvl="2"/>
                <a:r>
                  <a:rPr lang="el-GR" dirty="0"/>
                  <a:t>Ενδεχόμενο Α: να έρθει 5 </a:t>
                </a:r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1/6</m:t>
                      </m:r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H </a:t>
                </a:r>
                <a:r>
                  <a:rPr lang="el-GR" dirty="0"/>
                  <a:t>πιθανότητα αυτή αναφέρεται και ως απλή ή οριακή πιθανότητα (</a:t>
                </a:r>
                <a:r>
                  <a:rPr lang="en-US" dirty="0"/>
                  <a:t>simple/marginal probability) </a:t>
                </a:r>
                <a:r>
                  <a:rPr lang="el-GR" dirty="0"/>
                  <a:t>γιατί αφορά ένα απλό ενδεχόμενο</a:t>
                </a:r>
              </a:p>
              <a:p>
                <a:r>
                  <a:rPr lang="el-GR" dirty="0"/>
                  <a:t>Υποκειμενική πιθανότητα</a:t>
                </a:r>
              </a:p>
              <a:p>
                <a:pPr lvl="1"/>
                <a:r>
                  <a:rPr lang="el-GR" dirty="0"/>
                  <a:t>Καθορισμός πιθανοτήτων μέσω υποκειμενικής κρίσης, όταν δεν υπάρχει άλλη πληροφορία</a:t>
                </a:r>
              </a:p>
              <a:p>
                <a:pPr lvl="1"/>
                <a:r>
                  <a:rPr lang="el-GR" dirty="0"/>
                  <a:t>Παράδειγμα: πιθανότητα ο ρυθμός ανάπτυξης της οικονομίας να υπερβεί το 2% την επόμενη χρονιά</a:t>
                </a:r>
              </a:p>
              <a:p>
                <a:endParaRPr lang="el-GR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E6C53-78D0-447D-94F9-2A78467E8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18" r="-1333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732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FB28-6D99-44F2-8DA9-F5D0BAED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Εμπειρική πιθανότητα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5099F-0FB2-4DB7-85EA-1D668860D7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Υπολογισμός μέσω πειραματισμού και μέτρησης της συχνότητας εμφάνισης ενός ενδεχομένου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Συχνότητα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ενδεχομένου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Πλήθος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παρατηρήσεων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Παράδειγμα</a:t>
                </a:r>
              </a:p>
              <a:p>
                <a:pPr lvl="1"/>
                <a:r>
                  <a:rPr lang="el-GR" dirty="0"/>
                  <a:t>Έρευνα μεταξύ 400 αποφοίτων πανεπιστημίων στο ΗΒ για τα φοιτητικά δάνεια που είχαν</a:t>
                </a:r>
                <a:r>
                  <a:rPr lang="en-US" dirty="0"/>
                  <a:t>,</a:t>
                </a:r>
                <a:r>
                  <a:rPr lang="el-GR" dirty="0"/>
                  <a:t> έδειξε τα εξής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5099F-0FB2-4DB7-85EA-1D668860D7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5109556D-C0D7-4831-ABDC-56B007D86C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70070" y="4722001"/>
              <a:ext cx="3733799" cy="19811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789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48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9996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Ύψος δανείου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T w="12192">
                          <a:solidFill>
                            <a:srgbClr val="000000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313055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Συχνότητα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2192">
                          <a:solidFill>
                            <a:srgbClr val="000000"/>
                          </a:solidFill>
                          <a:prstDash val="soli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19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pc="0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£30000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47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447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£20000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£30000)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66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447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£10000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144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19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£5000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102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&lt;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£5000</a:t>
                          </a: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41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9349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Σύνολο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B w="1219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400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B w="1219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5109556D-C0D7-4831-ABDC-56B007D86C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115996"/>
                  </p:ext>
                </p:extLst>
              </p:nvPr>
            </p:nvGraphicFramePr>
            <p:xfrm>
              <a:off x="4370070" y="4722001"/>
              <a:ext cx="3733799" cy="19811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789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48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9996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Ύψος δανείου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T w="12192">
                          <a:solidFill>
                            <a:srgbClr val="000000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313055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Συχνότητα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2192">
                          <a:solidFill>
                            <a:srgbClr val="000000"/>
                          </a:solidFill>
                          <a:prstDash val="soli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blipFill>
                          <a:blip r:embed="rId3"/>
                          <a:stretch>
                            <a:fillRect l="-279" t="-135556" r="-72067" b="-5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47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447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£20000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£30000)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66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447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£10000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144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£5000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102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&lt;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£5000</a:t>
                          </a: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41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9349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Σύνολο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B w="1219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400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B w="1219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8966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5F2F-B5B8-4737-B776-FF2F15C0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Εμπειρική πιθανότητα – Παράδειγμα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DC7467-0D29-451D-B487-47CE7D84A6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Ποια είναι η πιθανότητα ένας απόφοιτος να έχει δάνειο μεταξύ </a:t>
                </a:r>
                <a:r>
                  <a:rPr lang="en-US" dirty="0"/>
                  <a:t>£5000</a:t>
                </a:r>
                <a:r>
                  <a:rPr lang="el-GR" dirty="0"/>
                  <a:t> και </a:t>
                </a:r>
                <a:r>
                  <a:rPr lang="en-US" dirty="0"/>
                  <a:t>£9999</a:t>
                </a:r>
                <a:r>
                  <a:rPr lang="el-GR" dirty="0"/>
                  <a:t>;</a:t>
                </a:r>
                <a:endParaRPr lang="en-US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5000≤</m:t>
                              </m:r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Δάνειο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&lt;10000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102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=0,255</m:t>
                      </m:r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Ποια είναι η πιθανότητα ένας απόφοιτος να έχει δάνειο τουλάχιστον </a:t>
                </a:r>
                <a:r>
                  <a:rPr lang="en-US" dirty="0"/>
                  <a:t>£20000</a:t>
                </a:r>
                <a:r>
                  <a:rPr lang="el-GR" dirty="0"/>
                  <a:t>;</a:t>
                </a:r>
                <a:endParaRPr lang="en-US" dirty="0"/>
              </a:p>
              <a:p>
                <a:pPr marL="6858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Δάνειο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6+47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=0,2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825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DC7467-0D29-451D-B487-47CE7D84A6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736E327E-3DDD-4830-B5DF-6FC12CB891F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19401" y="4255276"/>
              <a:ext cx="3733799" cy="19811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789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48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9996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Ύψος δανείου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T w="12192">
                          <a:solidFill>
                            <a:srgbClr val="000000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313055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Συχνότητα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2192">
                          <a:solidFill>
                            <a:srgbClr val="000000"/>
                          </a:solidFill>
                          <a:prstDash val="soli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19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pc="0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£30000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47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447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£20000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£30000)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66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447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£10000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144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19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£5000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102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&lt;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£5000</a:t>
                          </a: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41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9349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Σύνολο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B w="1219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400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B w="1219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736E327E-3DDD-4830-B5DF-6FC12CB891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1923513"/>
                  </p:ext>
                </p:extLst>
              </p:nvPr>
            </p:nvGraphicFramePr>
            <p:xfrm>
              <a:off x="7619401" y="4255276"/>
              <a:ext cx="3733799" cy="19811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789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48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9996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Ύψος δανείου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T w="12192">
                          <a:solidFill>
                            <a:srgbClr val="000000"/>
                          </a:solidFill>
                          <a:prstDash val="soli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313055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Συχνότητα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2192">
                          <a:solidFill>
                            <a:srgbClr val="000000"/>
                          </a:solidFill>
                          <a:prstDash val="soli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blipFill>
                          <a:blip r:embed="rId3"/>
                          <a:stretch>
                            <a:fillRect l="-279" t="-137778" r="-72067" b="-54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47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447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£20000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£30000)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66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447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£10000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144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[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£5000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, 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</a:t>
                          </a: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10000)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102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n-US"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&lt;</a:t>
                          </a: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£5000</a:t>
                          </a: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910590">
                            <a:lnSpc>
                              <a:spcPct val="100000"/>
                            </a:lnSpc>
                          </a:pPr>
                          <a:r>
                            <a:rPr sz="18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41</a:t>
                          </a:r>
                          <a:endParaRPr sz="1800" spc="0" baseline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9349">
                    <a:tc>
                      <a:txBody>
                        <a:bodyPr/>
                        <a:lstStyle/>
                        <a:p>
                          <a:pPr marL="85090">
                            <a:lnSpc>
                              <a:spcPct val="100000"/>
                            </a:lnSpc>
                          </a:pPr>
                          <a:r>
                            <a:rPr lang="el-GR"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Σύνολο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B w="1219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82320">
                            <a:lnSpc>
                              <a:spcPct val="100000"/>
                            </a:lnSpc>
                          </a:pPr>
                          <a:r>
                            <a:rPr sz="1800" b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400</a:t>
                          </a:r>
                          <a:endParaRPr sz="18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B w="1219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25139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4E4C-409E-4551-9128-BC1566D7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πιθανοτήτων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DA2F0-12B4-4CC3-A707-EC0A31DE2C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0" dirty="0"/>
              </a:p>
              <a:p>
                <a:r>
                  <a:rPr lang="el-GR" dirty="0"/>
                  <a:t>Το άθροισμα όλων των πιθανοτήτων όλων των στοιχείων ενός δειγματικού χώρου είναι 1</a:t>
                </a:r>
                <a:r>
                  <a:rPr lang="en-US" dirty="0"/>
                  <a:t>, </a:t>
                </a:r>
                <a:r>
                  <a:rPr lang="el-GR" dirty="0"/>
                  <a:t>δηλαδή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l-GR" dirty="0"/>
              </a:p>
              <a:p>
                <a:r>
                  <a:rPr lang="el-GR" dirty="0"/>
                  <a:t>Το συμπληρωματικό ενδεχόμενο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ενός ενδεχομένου </a:t>
                </a:r>
                <a:r>
                  <a:rPr lang="el-GR" i="1" dirty="0"/>
                  <a:t>Α</a:t>
                </a:r>
                <a:r>
                  <a:rPr lang="el-GR" dirty="0"/>
                  <a:t>, περιλαμβάνει όλα τα αποτελέσματα του δειγματικού χώρου που δεν περιλαμβάνονται στο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l-GR" i="1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DA2F0-12B4-4CC3-A707-EC0A31DE2C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558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E282-075B-4D4D-93F3-023A970C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Τομή και ένωση ενδεχομένων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15473-1B8E-472F-B424-15B4564EB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Η τομή δύο ενδεχομένων </a:t>
                </a:r>
                <a:r>
                  <a:rPr lang="el-GR" i="1" dirty="0"/>
                  <a:t>Α</a:t>
                </a:r>
                <a:r>
                  <a:rPr lang="el-GR" dirty="0"/>
                  <a:t> και </a:t>
                </a:r>
                <a:r>
                  <a:rPr lang="el-GR" i="1" dirty="0"/>
                  <a:t>Β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περιλαμβάνει μόνο τα κοινά τους στοιχεία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endParaRPr lang="el-GR" sz="3200" dirty="0"/>
              </a:p>
              <a:p>
                <a:r>
                  <a:rPr lang="el-GR" dirty="0"/>
                  <a:t>Η ένωση δύο ενδεχομένων </a:t>
                </a:r>
                <a:r>
                  <a:rPr lang="el-GR" i="1" dirty="0"/>
                  <a:t>Α</a:t>
                </a:r>
                <a:r>
                  <a:rPr lang="el-GR" dirty="0"/>
                  <a:t> και </a:t>
                </a:r>
                <a:r>
                  <a:rPr lang="el-GR" i="1" dirty="0"/>
                  <a:t>Β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περιλαμβάνει κάθε στοιχείο των δύο ενδεχομένων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15473-1B8E-472F-B424-15B4564EB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4B0B28-F04B-4F95-A6D1-3D51A3489C36}"/>
                  </a:ext>
                </a:extLst>
              </p:cNvPr>
              <p:cNvSpPr txBox="1"/>
              <p:nvPr/>
            </p:nvSpPr>
            <p:spPr>
              <a:xfrm>
                <a:off x="7119937" y="3628871"/>
                <a:ext cx="11620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4B0B28-F04B-4F95-A6D1-3D51A3489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937" y="3628871"/>
                <a:ext cx="116205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66804C1-69C5-408E-8FDB-3898AC192C9A}"/>
              </a:ext>
            </a:extLst>
          </p:cNvPr>
          <p:cNvSpPr/>
          <p:nvPr/>
        </p:nvSpPr>
        <p:spPr>
          <a:xfrm>
            <a:off x="4324350" y="2579106"/>
            <a:ext cx="2400300" cy="1194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6EBEDE-07BE-4867-A6C9-9B678607B593}"/>
              </a:ext>
            </a:extLst>
          </p:cNvPr>
          <p:cNvSpPr/>
          <p:nvPr/>
        </p:nvSpPr>
        <p:spPr>
          <a:xfrm>
            <a:off x="6276975" y="2304663"/>
            <a:ext cx="2400300" cy="1194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</a:t>
            </a:r>
            <a:endParaRPr lang="en-US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840480-99B8-446D-8F19-D9BF3CF9C8ED}"/>
              </a:ext>
            </a:extLst>
          </p:cNvPr>
          <p:cNvSpPr/>
          <p:nvPr/>
        </p:nvSpPr>
        <p:spPr>
          <a:xfrm>
            <a:off x="6276975" y="2578100"/>
            <a:ext cx="454025" cy="921138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E31B74-5A5E-4B47-8645-88B27998D144}"/>
              </a:ext>
            </a:extLst>
          </p:cNvPr>
          <p:cNvCxnSpPr>
            <a:cxnSpLocks/>
          </p:cNvCxnSpPr>
          <p:nvPr/>
        </p:nvCxnSpPr>
        <p:spPr>
          <a:xfrm flipH="1" flipV="1">
            <a:off x="6465888" y="3229129"/>
            <a:ext cx="782638" cy="494449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557DB47-C9D0-471B-A711-DEC0D6879E36}"/>
              </a:ext>
            </a:extLst>
          </p:cNvPr>
          <p:cNvSpPr/>
          <p:nvPr/>
        </p:nvSpPr>
        <p:spPr>
          <a:xfrm>
            <a:off x="4330700" y="5286925"/>
            <a:ext cx="2400300" cy="11945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F6D095-6303-4EC5-8B95-7D549E67C606}"/>
              </a:ext>
            </a:extLst>
          </p:cNvPr>
          <p:cNvSpPr/>
          <p:nvPr/>
        </p:nvSpPr>
        <p:spPr>
          <a:xfrm>
            <a:off x="6283325" y="5012482"/>
            <a:ext cx="2400300" cy="1194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</a:t>
            </a:r>
            <a:endParaRPr lang="en-US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B0C806-077F-4358-BB96-D265DBDE2C56}"/>
              </a:ext>
            </a:extLst>
          </p:cNvPr>
          <p:cNvSpPr/>
          <p:nvPr/>
        </p:nvSpPr>
        <p:spPr>
          <a:xfrm>
            <a:off x="6284422" y="5283426"/>
            <a:ext cx="446578" cy="934494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E58790-AC33-4D5B-A54C-16A52CBB110E}"/>
                  </a:ext>
                </a:extLst>
              </p:cNvPr>
              <p:cNvSpPr txBox="1"/>
              <p:nvPr/>
            </p:nvSpPr>
            <p:spPr>
              <a:xfrm>
                <a:off x="7700962" y="6363274"/>
                <a:ext cx="11620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E58790-AC33-4D5B-A54C-16A52CBB1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962" y="6363274"/>
                <a:ext cx="116205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132DBD-E1BF-4443-BCED-95037722927B}"/>
              </a:ext>
            </a:extLst>
          </p:cNvPr>
          <p:cNvCxnSpPr>
            <a:cxnSpLocks/>
          </p:cNvCxnSpPr>
          <p:nvPr/>
        </p:nvCxnSpPr>
        <p:spPr>
          <a:xfrm flipH="1" flipV="1">
            <a:off x="6484936" y="5892180"/>
            <a:ext cx="1332707" cy="510384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A005DB-C55B-497D-95A8-7CF357970695}"/>
              </a:ext>
            </a:extLst>
          </p:cNvPr>
          <p:cNvCxnSpPr>
            <a:cxnSpLocks/>
          </p:cNvCxnSpPr>
          <p:nvPr/>
        </p:nvCxnSpPr>
        <p:spPr>
          <a:xfrm flipH="1" flipV="1">
            <a:off x="7981953" y="5892181"/>
            <a:ext cx="136521" cy="471093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313332-661A-4E3C-AEE9-B32E73A8EF9F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5707066" y="6113369"/>
            <a:ext cx="1993896" cy="4807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80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E50B-EEC9-48D8-8F83-A9D964C5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Προσθετικός κανόνας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C3F1E-0FEA-4F46-91D5-9B449910A7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Η πιθανότητα της ένωσης δύο αμοιβαίως </a:t>
                </a:r>
                <a:r>
                  <a:rPr lang="el-GR" dirty="0" err="1"/>
                  <a:t>αποκλειόμενων</a:t>
                </a:r>
                <a:r>
                  <a:rPr lang="el-GR" dirty="0"/>
                  <a:t> ενδεχομένων είναι</a:t>
                </a:r>
              </a:p>
              <a:p>
                <a:pPr marL="0" indent="0"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9144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sz="4000" dirty="0"/>
              </a:p>
              <a:p>
                <a:r>
                  <a:rPr lang="el-GR" dirty="0"/>
                  <a:t>Η πιθανότητα της ένωσης δύο ενδεχομένων που δεν είναι αμοιβαίως </a:t>
                </a:r>
                <a:r>
                  <a:rPr lang="el-GR" dirty="0" err="1"/>
                  <a:t>αποκλειόμενα</a:t>
                </a:r>
                <a:r>
                  <a:rPr lang="el-GR" dirty="0"/>
                  <a:t> είναι</a:t>
                </a:r>
                <a:endParaRPr lang="en-US" dirty="0"/>
              </a:p>
              <a:p>
                <a:pPr marL="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9144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C3F1E-0FEA-4F46-91D5-9B449910A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EC47857-E266-4DDE-846E-499264786BB5}"/>
              </a:ext>
            </a:extLst>
          </p:cNvPr>
          <p:cNvSpPr/>
          <p:nvPr/>
        </p:nvSpPr>
        <p:spPr>
          <a:xfrm>
            <a:off x="7782524" y="2453465"/>
            <a:ext cx="1532925" cy="1194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8AE92-80E9-4649-A2C0-01122800378B}"/>
              </a:ext>
            </a:extLst>
          </p:cNvPr>
          <p:cNvSpPr/>
          <p:nvPr/>
        </p:nvSpPr>
        <p:spPr>
          <a:xfrm>
            <a:off x="9648824" y="2453465"/>
            <a:ext cx="1532925" cy="1194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</a:t>
            </a:r>
            <a:endParaRPr lang="en-US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D5781-9A76-48AB-B872-D4945FEF3DE3}"/>
              </a:ext>
            </a:extLst>
          </p:cNvPr>
          <p:cNvSpPr/>
          <p:nvPr/>
        </p:nvSpPr>
        <p:spPr>
          <a:xfrm>
            <a:off x="8458799" y="5052307"/>
            <a:ext cx="1532925" cy="1194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DEACF-70B5-4E39-8295-41DD9A09473D}"/>
              </a:ext>
            </a:extLst>
          </p:cNvPr>
          <p:cNvSpPr/>
          <p:nvPr/>
        </p:nvSpPr>
        <p:spPr>
          <a:xfrm>
            <a:off x="9478274" y="4752872"/>
            <a:ext cx="1532925" cy="1194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Β</a:t>
            </a:r>
            <a:endParaRPr lang="en-US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595690-ED91-4239-8BEA-24D03C750215}"/>
              </a:ext>
            </a:extLst>
          </p:cNvPr>
          <p:cNvSpPr/>
          <p:nvPr/>
        </p:nvSpPr>
        <p:spPr>
          <a:xfrm>
            <a:off x="9478274" y="5052307"/>
            <a:ext cx="513450" cy="895140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6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C72B-8E1E-4415-814F-3D1CEA89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Προσθετικός κανόνας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B3A68-7702-41E9-A3DD-862093AAD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=0,538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7B3A68-7702-41E9-A3DD-862093AAD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4F415BD0-5ED3-4E14-95FA-BA1F936D74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5273" y="1552680"/>
              <a:ext cx="7061454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19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75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8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pPr marL="91440" algn="l">
                            <a:lnSpc>
                              <a:spcPct val="100000"/>
                            </a:lnSpc>
                          </a:pP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Είδος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b">
                        <a:lnL w="1981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Χρώμα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Σύνολο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b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>
                        <a:lnL w="1981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n-US" sz="2600" i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B</a:t>
                          </a:r>
                          <a:r>
                            <a:rPr lang="en-US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: </a:t>
                          </a: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Κόκκινο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b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6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600" b="0" i="1" spc="0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spc="0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/>
                                </a:rPr>
                                <m:t>:</m:t>
                              </m:r>
                            </m:oMath>
                          </a14:m>
                          <a:r>
                            <a:rPr lang="en-US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 </a:t>
                          </a: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Μαύρο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b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91440" algn="l">
                            <a:lnSpc>
                              <a:spcPct val="100000"/>
                            </a:lnSpc>
                          </a:pPr>
                          <a:r>
                            <a:rPr lang="en-US" sz="2600" i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A</a:t>
                          </a:r>
                          <a:r>
                            <a:rPr lang="en-US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: </a:t>
                          </a: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Άσσος</a:t>
                          </a:r>
                          <a:r>
                            <a:rPr lang="en-US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 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L w="1981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2191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2191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8255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2191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81915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solidFill>
                                <a:srgbClr val="00B05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2191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91440" algn="l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600" b="0" i="1" spc="0" baseline="0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pc="0" baseline="0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600" b="0" i="1" spc="0" baseline="0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Arial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: </a:t>
                          </a: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Όχι άσσος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L w="1981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2191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2191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795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2191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48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2">
                          <a:solidFill>
                            <a:srgbClr val="000000"/>
                          </a:solidFill>
                          <a:prstDash val="solid"/>
                        </a:lnR>
                        <a:lnT w="12191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91440" algn="l">
                            <a:lnSpc>
                              <a:spcPct val="100000"/>
                            </a:lnSpc>
                          </a:pP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Σύνολο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L w="1981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26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795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26</a:t>
                          </a:r>
                        </a:p>
                      </a:txBody>
                      <a:tcPr marL="0" marR="0" marT="0" marB="0" anchor="ctr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52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object 4">
                <a:extLst>
                  <a:ext uri="{FF2B5EF4-FFF2-40B4-BE49-F238E27FC236}">
                    <a16:creationId xmlns:a16="http://schemas.microsoft.com/office/drawing/2014/main" id="{4F415BD0-5ED3-4E14-95FA-BA1F936D74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390931"/>
                  </p:ext>
                </p:extLst>
              </p:nvPr>
            </p:nvGraphicFramePr>
            <p:xfrm>
              <a:off x="2565273" y="1552680"/>
              <a:ext cx="7061454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036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19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75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8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pPr marL="91440" algn="l">
                            <a:lnSpc>
                              <a:spcPct val="100000"/>
                            </a:lnSpc>
                          </a:pP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Είδος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b">
                        <a:lnL w="1981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Χρώμα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/>
                    </a:tc>
                    <a:tc rowSpan="2"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Σύνολο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b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>
                        <a:lnL w="1981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lang="en-US" sz="2600" i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B</a:t>
                          </a:r>
                          <a:r>
                            <a:rPr lang="en-US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: </a:t>
                          </a: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Κόκκινο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b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  <a:blipFill>
                          <a:blip r:embed="rId3"/>
                          <a:stretch>
                            <a:fillRect l="-235793" t="-114667" r="-93727" b="-388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91440" algn="l">
                            <a:lnSpc>
                              <a:spcPct val="100000"/>
                            </a:lnSpc>
                          </a:pPr>
                          <a:r>
                            <a:rPr lang="en-US" sz="2600" i="1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A</a:t>
                          </a:r>
                          <a:r>
                            <a:rPr lang="en-US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: </a:t>
                          </a: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Άσσος</a:t>
                          </a:r>
                          <a:r>
                            <a:rPr lang="en-US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 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L w="1981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2191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2191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8255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2191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81915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solidFill>
                                <a:srgbClr val="00B05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2191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81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2191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  <a:blipFill>
                          <a:blip r:embed="rId3"/>
                          <a:stretch>
                            <a:fillRect l="-289" t="-280000" r="-236127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2191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795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2191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48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2">
                          <a:solidFill>
                            <a:srgbClr val="000000"/>
                          </a:solidFill>
                          <a:prstDash val="solid"/>
                        </a:lnR>
                        <a:lnT w="12191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91440" algn="l">
                            <a:lnSpc>
                              <a:spcPct val="100000"/>
                            </a:lnSpc>
                          </a:pPr>
                          <a:r>
                            <a:rPr lang="el-GR"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Σύνολο</a:t>
                          </a:r>
                          <a:endParaRPr sz="2600" spc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L w="1981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26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219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795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26</a:t>
                          </a:r>
                        </a:p>
                      </a:txBody>
                      <a:tcPr marL="0" marR="0" marT="0" marB="0" anchor="ctr">
                        <a:lnL w="12192">
                          <a:solidFill>
                            <a:srgbClr val="000000"/>
                          </a:solidFill>
                          <a:prstDash val="solid"/>
                        </a:lnL>
                        <a:lnR w="19811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lnSpc>
                              <a:spcPct val="100000"/>
                            </a:lnSpc>
                          </a:pPr>
                          <a:r>
                            <a:rPr sz="2600" spc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Arial"/>
                            </a:rPr>
                            <a:t>52</a:t>
                          </a:r>
                        </a:p>
                      </a:txBody>
                      <a:tcPr marL="0" marR="0" marT="0" marB="0" anchor="ctr">
                        <a:lnL w="19811">
                          <a:solidFill>
                            <a:srgbClr val="000000"/>
                          </a:solidFill>
                          <a:prstDash val="solid"/>
                        </a:lnL>
                        <a:lnR w="19812">
                          <a:solidFill>
                            <a:srgbClr val="000000"/>
                          </a:solidFill>
                          <a:prstDash val="solid"/>
                        </a:lnR>
                        <a:lnT w="19812">
                          <a:solidFill>
                            <a:srgbClr val="000000"/>
                          </a:solidFill>
                          <a:prstDash val="solid"/>
                        </a:lnT>
                        <a:lnB w="19812">
                          <a:solidFill>
                            <a:srgbClr val="000000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8131ABB-3D2F-4B9C-B81C-100367598393}"/>
              </a:ext>
            </a:extLst>
          </p:cNvPr>
          <p:cNvSpPr/>
          <p:nvPr/>
        </p:nvSpPr>
        <p:spPr>
          <a:xfrm>
            <a:off x="4810125" y="2512800"/>
            <a:ext cx="3200400" cy="5048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0BA903-F8E4-4C77-A09E-C01EBC208B94}"/>
              </a:ext>
            </a:extLst>
          </p:cNvPr>
          <p:cNvSpPr/>
          <p:nvPr/>
        </p:nvSpPr>
        <p:spPr>
          <a:xfrm>
            <a:off x="5172075" y="2512800"/>
            <a:ext cx="771526" cy="1028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2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024B-9D4D-4AA6-9EB6-B0FBC0C1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Υπό συνθήκη πιθανότητα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320E1-B8F5-4466-95D5-75720CBA6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Υπό συνθήκη ή δεσμευμένη πιθανότητα (</a:t>
                </a:r>
                <a:r>
                  <a:rPr lang="en-US" dirty="0"/>
                  <a:t>conditional probability) </a:t>
                </a:r>
                <a:r>
                  <a:rPr lang="el-GR" dirty="0"/>
                  <a:t>είναι η πιθανότητα να συμβεί ένα ενδεχόμενο </a:t>
                </a:r>
                <a:r>
                  <a:rPr lang="el-GR" i="1" dirty="0"/>
                  <a:t>Α</a:t>
                </a:r>
                <a:r>
                  <a:rPr lang="el-GR" dirty="0"/>
                  <a:t> δεδομένου ότι έχει συμβεί ένα άλλο ενδεχόμενο </a:t>
                </a:r>
                <a:r>
                  <a:rPr lang="el-GR" i="1" dirty="0"/>
                  <a:t>Β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i="1" dirty="0"/>
              </a:p>
              <a:p>
                <a:pPr lvl="1"/>
                <a:r>
                  <a:rPr lang="el-GR" dirty="0"/>
                  <a:t>Εκ των υστέρων πιθανότητα αξιοποιώντας πληροφορία για το ενδεχόμενο </a:t>
                </a:r>
                <a:r>
                  <a:rPr lang="el-GR" i="1" dirty="0"/>
                  <a:t>Β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320E1-B8F5-4466-95D5-75720CBA6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89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6BB8-A296-47E0-9870-31D3A74A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1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6EC2-23F1-46D7-8D2F-23E5ED598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εταιρεία ηλεκτρονικών προμηθεύεται ολοκληρωμένα κυκλώματα από δύο προμηθευτές (Π1, Π2)</a:t>
            </a:r>
          </a:p>
          <a:p>
            <a:r>
              <a:rPr lang="el-GR" dirty="0"/>
              <a:t>Από ένα δείγμα ελέγχων βρέθηκαν τα ακόλουθα ελαττωματικά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sz="1600" dirty="0"/>
          </a:p>
          <a:p>
            <a:endParaRPr lang="el-GR" dirty="0"/>
          </a:p>
          <a:p>
            <a:r>
              <a:rPr lang="el-GR" dirty="0"/>
              <a:t>Ποια είναι η πιθανότητα να είναι ένα κύκλωμα ελαττωματικό δεδομένου ότι προέρχεται από τον προμηθευτή Π1;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B1E27F-725C-49B3-9B05-C0839AFB0BB8}"/>
              </a:ext>
            </a:extLst>
          </p:cNvPr>
          <p:cNvGraphicFramePr>
            <a:graphicFrameLocks noGrp="1"/>
          </p:cNvGraphicFramePr>
          <p:nvPr/>
        </p:nvGraphicFramePr>
        <p:xfrm>
          <a:off x="2314670" y="3272366"/>
          <a:ext cx="756266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900">
                  <a:extLst>
                    <a:ext uri="{9D8B030D-6E8A-4147-A177-3AD203B41FA5}">
                      <a16:colId xmlns:a16="http://schemas.microsoft.com/office/drawing/2014/main" val="3588877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5758778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7873708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2240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Π2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Σύνολο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58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Μη ελαττωματικά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5828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3752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9580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01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Ελαττωματικά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119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198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317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13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Σύνολο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5947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3950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9897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3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7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78EF-8B86-4A83-85D2-9050B4D7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μεταβλητών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C954B-1ACE-4483-8287-3BB7EEB96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Ποιοτικές</a:t>
            </a:r>
            <a:r>
              <a:rPr lang="en-US" dirty="0"/>
              <a:t> (qualitative)</a:t>
            </a:r>
          </a:p>
          <a:p>
            <a:pPr lvl="1"/>
            <a:r>
              <a:rPr lang="el-GR" dirty="0"/>
              <a:t>Ποιοτική περιγραφή χωρίς αριθμητική κλίμακα (φύλο, χρώμα, χώρα, …)</a:t>
            </a:r>
            <a:endParaRPr lang="en-US" dirty="0"/>
          </a:p>
          <a:p>
            <a:r>
              <a:rPr lang="el-GR" dirty="0"/>
              <a:t>Ποσοτικές </a:t>
            </a:r>
            <a:r>
              <a:rPr lang="en-US" dirty="0"/>
              <a:t>(quantitative )</a:t>
            </a:r>
            <a:endParaRPr lang="el-GR" dirty="0"/>
          </a:p>
          <a:p>
            <a:pPr lvl="1"/>
            <a:r>
              <a:rPr lang="el-GR" dirty="0"/>
              <a:t>Διακριτές (</a:t>
            </a:r>
            <a:r>
              <a:rPr lang="en-US" dirty="0"/>
              <a:t>discrete): </a:t>
            </a:r>
            <a:r>
              <a:rPr lang="el-GR" dirty="0"/>
              <a:t>μεταβλητές που ορίζονται σε ένα πεπερασμένο σύνολο τιμών (ηλικία, πλήθος, …)</a:t>
            </a:r>
            <a:endParaRPr lang="en-US" dirty="0"/>
          </a:p>
          <a:p>
            <a:pPr lvl="1"/>
            <a:r>
              <a:rPr lang="el-GR" dirty="0"/>
              <a:t>Συνεχής (</a:t>
            </a:r>
            <a:r>
              <a:rPr lang="en-US" dirty="0"/>
              <a:t>continuous)</a:t>
            </a:r>
            <a:r>
              <a:rPr lang="el-GR" dirty="0"/>
              <a:t>: μεταβλητές που μπορούν να λάβουν οποιαδήποτε αριθμητική τιμή εντός ενός εύρους (ύψος, βάρος, απόσταση, χρόνος, …)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60CD-7E2A-4F29-8819-BBA3F55B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1</a:t>
            </a:r>
            <a:r>
              <a:rPr lang="el-GR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3D1A16-0E3B-42C9-A313-255509FAEA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sz="3200" dirty="0"/>
              </a:p>
              <a:p>
                <a:r>
                  <a:rPr lang="el-GR" dirty="0"/>
                  <a:t>Ενδεχόμενο Α: ελαττωματικό κύκλωμα</a:t>
                </a:r>
              </a:p>
              <a:p>
                <a:pPr>
                  <a:lnSpc>
                    <a:spcPct val="110000"/>
                  </a:lnSpc>
                </a:pPr>
                <a:r>
                  <a:rPr lang="el-GR" dirty="0"/>
                  <a:t>Ενδεχόμενο Β: προμηθευτής Π1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119/9897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5947/9897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3D1A16-0E3B-42C9-A313-255509FAEA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51A9A9-31FD-4C83-B668-81DDB4F58EB6}"/>
              </a:ext>
            </a:extLst>
          </p:cNvPr>
          <p:cNvGraphicFramePr>
            <a:graphicFrameLocks noGrp="1"/>
          </p:cNvGraphicFramePr>
          <p:nvPr/>
        </p:nvGraphicFramePr>
        <p:xfrm>
          <a:off x="2314670" y="1447800"/>
          <a:ext cx="756266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900">
                  <a:extLst>
                    <a:ext uri="{9D8B030D-6E8A-4147-A177-3AD203B41FA5}">
                      <a16:colId xmlns:a16="http://schemas.microsoft.com/office/drawing/2014/main" val="3588877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5758778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7873708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2240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Π2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Σύνολο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58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Μη ελαττωματικά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5828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3752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9580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01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Ελαττωματικά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119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198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317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13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Σύνολο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5947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3950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9897</a:t>
                      </a:r>
                      <a:endParaRPr lang="en-US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3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635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1730-3693-4194-9865-89B3D028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F563AE-C061-4F4B-986C-A198ED5C1A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90% </a:t>
                </a:r>
                <a:r>
                  <a:rPr lang="el-GR" dirty="0"/>
                  <a:t>των αυτοκινήτων σε μία μάντρα μεταχειρισμένων έχει Α/</a:t>
                </a:r>
                <a:r>
                  <a:rPr lang="en-US" dirty="0"/>
                  <a:t>C</a:t>
                </a:r>
                <a:r>
                  <a:rPr lang="el-GR" dirty="0"/>
                  <a:t> και το 40% έχει </a:t>
                </a:r>
                <a:r>
                  <a:rPr lang="en-US" dirty="0"/>
                  <a:t>GPS, </a:t>
                </a:r>
                <a:r>
                  <a:rPr lang="el-GR" dirty="0"/>
                  <a:t>ενώ το 35% έχει και τα δύο</a:t>
                </a:r>
                <a:endParaRPr lang="en-US" dirty="0"/>
              </a:p>
              <a:p>
                <a:r>
                  <a:rPr lang="el-GR" dirty="0"/>
                  <a:t>Ποια είναι η πιθανότητα ένα αυτοκίνητο να έχει </a:t>
                </a:r>
                <a:r>
                  <a:rPr lang="en-US" dirty="0"/>
                  <a:t>GPS </a:t>
                </a:r>
                <a:r>
                  <a:rPr lang="el-GR" dirty="0"/>
                  <a:t>δεδομένου ότι διαθέτει </a:t>
                </a:r>
                <a:r>
                  <a:rPr lang="en-US" dirty="0"/>
                  <a:t>A/C;</a:t>
                </a:r>
              </a:p>
              <a:p>
                <a:pPr marL="457200" lvl="1" indent="0" algn="ctr">
                  <a:buNone/>
                </a:pPr>
                <a:r>
                  <a:rPr lang="el-GR" dirty="0"/>
                  <a:t>Ενδεχόμενο Α: </a:t>
                </a:r>
                <a:r>
                  <a:rPr lang="en-US" dirty="0"/>
                  <a:t>GPS   </a:t>
                </a:r>
                <a:r>
                  <a:rPr lang="el-GR" dirty="0"/>
                  <a:t>Ενδεχόμενο </a:t>
                </a:r>
                <a:r>
                  <a:rPr lang="en-US" dirty="0"/>
                  <a:t>B</a:t>
                </a:r>
                <a:r>
                  <a:rPr lang="el-GR" dirty="0"/>
                  <a:t>: Α/</a:t>
                </a:r>
                <a:r>
                  <a:rPr lang="en-US" dirty="0"/>
                  <a:t>C</a:t>
                </a:r>
              </a:p>
              <a:p>
                <a:pPr marL="457200" lvl="1" indent="0" algn="ctr">
                  <a:buNone/>
                </a:pPr>
                <a:r>
                  <a:rPr lang="el-GR" dirty="0"/>
                  <a:t>Από τα δεδομένα: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=0,4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=0,9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=0,35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0,35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=0,3889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F563AE-C061-4F4B-986C-A198ED5C1A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49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EDF2-3C65-495B-A154-A331FCB5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Εξαρτημένα/ανεξάρτητα ενδεχόμενα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4181E-7CEE-475E-9573-500BD5F11F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Δύο ενδεχόμενα θεωρούνται ανεξάρτητα εάν η ύπαρξη του ενός δεν επηρεάζει το άλλο, δηλαδή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l-GR" dirty="0"/>
                  <a:t>Πολλαπλασιαστικός κανόνας:</a:t>
                </a:r>
              </a:p>
              <a:p>
                <a:pPr lvl="1"/>
                <a:r>
                  <a:rPr lang="el-GR" dirty="0"/>
                  <a:t>Εάν τα </a:t>
                </a:r>
                <a:r>
                  <a:rPr lang="el-GR" i="1" dirty="0"/>
                  <a:t>Α</a:t>
                </a:r>
                <a:r>
                  <a:rPr lang="el-GR" dirty="0"/>
                  <a:t> και </a:t>
                </a:r>
                <a:r>
                  <a:rPr lang="el-GR" i="1" dirty="0"/>
                  <a:t>Β</a:t>
                </a:r>
                <a:r>
                  <a:rPr lang="el-GR" dirty="0"/>
                  <a:t> είναι ανεξάρτητα: 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lvl="1"/>
                <a:r>
                  <a:rPr lang="el-GR" dirty="0"/>
                  <a:t>Εάν τα </a:t>
                </a:r>
                <a:r>
                  <a:rPr lang="el-GR" i="1" dirty="0"/>
                  <a:t>Α</a:t>
                </a:r>
                <a:r>
                  <a:rPr lang="el-GR" dirty="0"/>
                  <a:t> και </a:t>
                </a:r>
                <a:r>
                  <a:rPr lang="el-GR" i="1" dirty="0"/>
                  <a:t>Β</a:t>
                </a:r>
                <a:r>
                  <a:rPr lang="el-GR" dirty="0"/>
                  <a:t> είναι εξαρτημένα: 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  <a:p>
                <a:pPr lvl="1"/>
                <a:endParaRPr lang="el-GR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4181E-7CEE-475E-9573-500BD5F11F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97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023A-B3CA-4108-BE4A-3D6E463E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Θεώρημα του </a:t>
            </a:r>
            <a:r>
              <a:rPr lang="en-US" dirty="0"/>
              <a:t>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A4EE3-BC8F-4172-B675-510CB5BFD5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Το θεώρημα του </a:t>
                </a:r>
                <a:r>
                  <a:rPr lang="en-US" dirty="0"/>
                  <a:t>Bayes </a:t>
                </a:r>
                <a:r>
                  <a:rPr lang="el-GR" dirty="0"/>
                  <a:t>επιτρέπει τον υπολογισμό της δεσμευμένης πιθανότητας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εάν είναι γνωστή η πιθανότητα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Για ένα σύνολο ενδεχομένων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l-GR" dirty="0"/>
                  <a:t>, όπου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/>
                  <a:t> διαμορφώνουν μία </a:t>
                </a:r>
                <a:r>
                  <a:rPr lang="el-GR" dirty="0" err="1"/>
                  <a:t>διαμέριση</a:t>
                </a:r>
                <a:r>
                  <a:rPr lang="el-GR" dirty="0"/>
                  <a:t>, η υπό συνθήκη πιθανότητα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l-GR" dirty="0"/>
                  <a:t>υπολογίζεται ως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A4EE3-BC8F-4172-B675-510CB5BFD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2579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FDD7-8D74-43B4-AF95-2C98334D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A16B-0F27-411C-B5FB-3BF589373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522800"/>
            <a:ext cx="10515600" cy="5335200"/>
          </a:xfrm>
        </p:spPr>
        <p:txBody>
          <a:bodyPr>
            <a:normAutofit/>
          </a:bodyPr>
          <a:lstStyle/>
          <a:p>
            <a:r>
              <a:rPr lang="el-GR" dirty="0"/>
              <a:t>Μια έρευνα αγοράς έδωσε τα ακόλουθα ποσοστά για τους καταναλωτές που προτιμούν τρία προϊόντα Π1, Π2, Π3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Επιπλέον βρέθηκαν τα ακόλουθα:</a:t>
            </a:r>
          </a:p>
          <a:p>
            <a:pPr lvl="1"/>
            <a:r>
              <a:rPr lang="el-GR" dirty="0"/>
              <a:t>Το 56% των καταναλωτών που προτιμούν το Π1 είναι άντρες</a:t>
            </a:r>
          </a:p>
          <a:p>
            <a:pPr lvl="1"/>
            <a:r>
              <a:rPr lang="el-GR" dirty="0"/>
              <a:t>Το 40% των καταναλωτών που προτιμούν το Π2 είναι άντρες</a:t>
            </a:r>
          </a:p>
          <a:p>
            <a:pPr lvl="1"/>
            <a:r>
              <a:rPr lang="el-GR" dirty="0"/>
              <a:t>Το 35% των καταναλωτών που προτιμούν το Π3 είναι άντρες</a:t>
            </a:r>
          </a:p>
          <a:p>
            <a:r>
              <a:rPr lang="el-GR" dirty="0"/>
              <a:t>Ποια είναι η πιθανότητα ένας άντρας να επιλέξει το Π1;</a:t>
            </a:r>
          </a:p>
          <a:p>
            <a:pPr lvl="1"/>
            <a:endParaRPr lang="el-GR" dirty="0"/>
          </a:p>
          <a:p>
            <a:pPr lvl="1"/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A90B87-AC2D-4069-BCA5-B8AD98B344DF}"/>
              </a:ext>
            </a:extLst>
          </p:cNvPr>
          <p:cNvGraphicFramePr>
            <a:graphicFrameLocks noGrp="1"/>
          </p:cNvGraphicFramePr>
          <p:nvPr/>
        </p:nvGraphicFramePr>
        <p:xfrm>
          <a:off x="4142676" y="2582015"/>
          <a:ext cx="39066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201">
                  <a:extLst>
                    <a:ext uri="{9D8B030D-6E8A-4147-A177-3AD203B41FA5}">
                      <a16:colId xmlns:a16="http://schemas.microsoft.com/office/drawing/2014/main" val="2612036484"/>
                    </a:ext>
                  </a:extLst>
                </a:gridCol>
                <a:gridCol w="2302447">
                  <a:extLst>
                    <a:ext uri="{9D8B030D-6E8A-4147-A177-3AD203B41FA5}">
                      <a16:colId xmlns:a16="http://schemas.microsoft.com/office/drawing/2014/main" val="3737232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Προϊόντα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 προτίμησης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82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Π1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60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Π2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80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Π3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>
                          <a:solidFill>
                            <a:sysClr val="windowText" lastClr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04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866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E2AB-7888-44E2-9184-C37F03D6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4042F-E9D8-4761-B392-6278FE9E59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Ενδεχόμενα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επιλογή προϊόντος Π1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επιλογή προϊόντος Π2</a:t>
                </a:r>
                <a:endParaRPr lang="en-US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επιλογή προϊόντος Π3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dirty="0"/>
                  <a:t>άντρας καταναλωτής</a:t>
                </a:r>
              </a:p>
              <a:p>
                <a:r>
                  <a:rPr lang="el-GR" dirty="0"/>
                  <a:t>Πιθανότητες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=0,5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=0,3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=0,2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=0,56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=0,4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=0,35</m:t>
                      </m:r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Ζητούμενη πιθανότητα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(0,5)(0,56)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(0,5)(0,56)+(0,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)+(0,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=0,596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4042F-E9D8-4761-B392-6278FE9E59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096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1F57-AE94-422E-A679-BAED91CD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Απαρίθμηση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C8F08-D95D-422C-992D-18B641782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Απαρίθμηση αποτελεσμάτων ενδεχομένων</a:t>
                </a:r>
              </a:p>
              <a:p>
                <a:pPr lvl="1"/>
                <a:r>
                  <a:rPr lang="el-GR" dirty="0"/>
                  <a:t>Το ενδεχόμενο 1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πιθανά αποτελέσματα</a:t>
                </a:r>
              </a:p>
              <a:p>
                <a:pPr lvl="1"/>
                <a:r>
                  <a:rPr lang="el-GR" dirty="0"/>
                  <a:t>Το ενδεχόμενο 2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πιθανά αποτελέσματα</a:t>
                </a:r>
                <a:endParaRPr lang="en-US" dirty="0"/>
              </a:p>
              <a:p>
                <a:pPr lvl="1"/>
                <a:r>
                  <a:rPr lang="en-US" dirty="0"/>
                  <a:t>……………………………………………………………………..</a:t>
                </a:r>
              </a:p>
              <a:p>
                <a:pPr lvl="1"/>
                <a:r>
                  <a:rPr lang="el-GR" dirty="0"/>
                  <a:t>Το ενδεχόμενο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/>
                  <a:t>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l-GR" dirty="0"/>
                  <a:t> πιθανά αποτελέσματα</a:t>
                </a:r>
                <a:endParaRPr lang="en-US" dirty="0"/>
              </a:p>
              <a:p>
                <a:r>
                  <a:rPr lang="el-GR" dirty="0"/>
                  <a:t>Πόσα πιθανά αποτελέσματα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μπορούν να προκύψουν από όλα τα ενδεχόμενα;</a:t>
                </a:r>
              </a:p>
              <a:p>
                <a:pPr lvl="1"/>
                <a:r>
                  <a:rPr lang="el-GR" b="0" dirty="0"/>
                  <a:t>Πολλαπλασιαστικός κανόνας: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l-GR" dirty="0"/>
                  <a:t>Παράδειγμα: σε έναν τουριστικό προορισμό κάποιος επισκέπτης έχει να επιλέξει μεταξύ 3 πάρκων, 4 μουσείων, 6 εστιατορίων</a:t>
                </a:r>
              </a:p>
              <a:p>
                <a:pPr lvl="1"/>
                <a:r>
                  <a:rPr lang="el-GR" dirty="0"/>
                  <a:t>Πόσες επιλογές έχει;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(3)(4)(6)=72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C8F08-D95D-422C-992D-18B641782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547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4082-BAB9-4590-9E27-B655E77C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85B6CA-5EB9-4135-A8CF-C998D234C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Πόσα </a:t>
                </a:r>
                <a:r>
                  <a:rPr lang="en-US" dirty="0"/>
                  <a:t>passwords </a:t>
                </a:r>
                <a:r>
                  <a:rPr lang="el-GR" dirty="0"/>
                  <a:t>8 χαρακτήρων μπορούν να διαμορφωθούν</a:t>
                </a:r>
                <a:r>
                  <a:rPr lang="en-US" dirty="0"/>
                  <a:t> </a:t>
                </a:r>
                <a:r>
                  <a:rPr lang="el-GR" dirty="0"/>
                  <a:t>από </a:t>
                </a:r>
                <a:r>
                  <a:rPr lang="en-US" dirty="0"/>
                  <a:t>26 </a:t>
                </a:r>
                <a:r>
                  <a:rPr lang="el-GR" dirty="0"/>
                  <a:t>μικρά γράμματα</a:t>
                </a:r>
                <a:r>
                  <a:rPr lang="en-US" dirty="0"/>
                  <a:t>, 26 </a:t>
                </a:r>
                <a:r>
                  <a:rPr lang="el-GR" dirty="0"/>
                  <a:t>κεφαλαία γράμματα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n-US" dirty="0"/>
                  <a:t>10 </a:t>
                </a:r>
                <a:r>
                  <a:rPr lang="el-GR" dirty="0"/>
                  <a:t>αριθμούς;</a:t>
                </a:r>
              </a:p>
              <a:p>
                <a:endParaRPr lang="el-GR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(26+26+10)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=218.340.105.584.896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85B6CA-5EB9-4135-A8CF-C998D234C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94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96F8-D7FC-46B7-A412-36316EC2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Συνδυαστική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F2D854-2AB3-4B58-8EE0-43C3CA3B45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altLang="en-US" dirty="0"/>
                  <a:t>Σχηματισμός ομάδων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l-GR" altLang="en-US" dirty="0"/>
                  <a:t>αντικειμένων από ένα σύνολο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altLang="en-US" dirty="0"/>
                  <a:t> επιλογών</a:t>
                </a:r>
                <a:endParaRPr lang="en-US" altLang="en-US" dirty="0"/>
              </a:p>
              <a:p>
                <a:r>
                  <a:rPr lang="el-GR" altLang="en-US" dirty="0"/>
                  <a:t>Πόσες ομάδες σχηματίζονται;</a:t>
                </a:r>
              </a:p>
              <a:p>
                <a:pPr lvl="1"/>
                <a:r>
                  <a:rPr lang="el-GR" altLang="en-US" dirty="0">
                    <a:solidFill>
                      <a:srgbClr val="FF0000"/>
                    </a:solidFill>
                  </a:rPr>
                  <a:t>Συνδυασμοί</a:t>
                </a:r>
                <a:r>
                  <a:rPr lang="el-GR" altLang="en-US" dirty="0"/>
                  <a:t> (δεν μας ενδιαφέρει η σειρά)</a:t>
                </a:r>
              </a:p>
              <a:p>
                <a:pPr lvl="1"/>
                <a:r>
                  <a:rPr lang="el-GR" altLang="en-US" dirty="0">
                    <a:solidFill>
                      <a:srgbClr val="FF0000"/>
                    </a:solidFill>
                  </a:rPr>
                  <a:t>Διατάξεις</a:t>
                </a:r>
                <a:r>
                  <a:rPr lang="el-GR" altLang="en-US" dirty="0"/>
                  <a:t> (μας ενδιαφέρει η σειρά)</a:t>
                </a:r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F2D854-2AB3-4B58-8EE0-43C3CA3B4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27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99E1-FA7E-43CE-BF7E-70B52A95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Συνδυασμοί</a:t>
            </a:r>
            <a:r>
              <a:rPr lang="en-US" dirty="0"/>
              <a:t> (combinations)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AC0391-0E4B-4A08-879D-CF18745C3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Πλήθος επιλογών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</a:t>
                </a:r>
                <a:r>
                  <a:rPr lang="en-US" dirty="0"/>
                  <a:t> </a:t>
                </a:r>
                <a:r>
                  <a:rPr lang="el-GR" dirty="0"/>
                  <a:t>από ένα σύνολο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στοιχείων, χωρίς να ενδιαφέρει η σειρά της επιλογής</a:t>
                </a:r>
              </a:p>
              <a:p>
                <a:r>
                  <a:rPr lang="el-GR" dirty="0"/>
                  <a:t>Παράδειγμα: επιλογή δύο γραμμάτων από τα {Α, Β, Γ, Δ}</a:t>
                </a:r>
                <a:endParaRPr lang="en-US" dirty="0"/>
              </a:p>
              <a:p>
                <a:pPr lvl="1"/>
                <a:r>
                  <a:rPr lang="el-GR" dirty="0"/>
                  <a:t>Έξι συνδυασμοί: </a:t>
                </a:r>
                <a:r>
                  <a:rPr lang="en-US" dirty="0"/>
                  <a:t>AB, A</a:t>
                </a:r>
                <a:r>
                  <a:rPr lang="el-GR" dirty="0"/>
                  <a:t>Γ, ΑΔ, ΒΓ, ΒΔ, ΓΔ</a:t>
                </a:r>
              </a:p>
              <a:p>
                <a:r>
                  <a:rPr lang="el-GR" dirty="0"/>
                  <a:t>Γενικός τύπος για το πλήθος των συνδυασμών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 ανά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sPr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⋯(2)(1)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 indent="-342900"/>
                <a:r>
                  <a:rPr lang="el-GR" dirty="0"/>
                  <a:t>Στο παράδειγμα: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!2!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(2)(2)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l-GR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AC0391-0E4B-4A08-879D-CF18745C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7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AABC-95D8-432C-B886-0DFA5E09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Πίνακες συχνοτήτων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396D-A989-4EE2-8DFA-3843FF45D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a typeface="Cambria" panose="02040503050406030204" pitchFamily="18" charset="0"/>
              </a:rPr>
              <a:t>Ηλικίες 20 ατόμων:</a:t>
            </a:r>
          </a:p>
          <a:p>
            <a:pPr marL="400050" lvl="1" indent="0" algn="ctr">
              <a:lnSpc>
                <a:spcPts val="3190"/>
              </a:lnSpc>
              <a:spcBef>
                <a:spcPts val="675"/>
              </a:spcBef>
              <a:buNone/>
            </a:pPr>
            <a:r>
              <a:rPr lang="en-US" spc="-5" dirty="0">
                <a:ea typeface="Cambria" panose="02040503050406030204" pitchFamily="18" charset="0"/>
                <a:cs typeface="Calibri"/>
              </a:rPr>
              <a:t>1</a:t>
            </a:r>
            <a:r>
              <a:rPr lang="en-US" spc="-10" dirty="0">
                <a:ea typeface="Cambria" panose="02040503050406030204" pitchFamily="18" charset="0"/>
                <a:cs typeface="Calibri"/>
              </a:rPr>
              <a:t>2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,</a:t>
            </a:r>
            <a:r>
              <a:rPr lang="en-US" spc="20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13,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17,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21,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24,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24,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26,</a:t>
            </a:r>
            <a:r>
              <a:rPr lang="en-US" spc="3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27,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27,</a:t>
            </a:r>
            <a:r>
              <a:rPr lang="en-US" spc="20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30,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32,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35,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37,</a:t>
            </a:r>
            <a:r>
              <a:rPr lang="en-US" spc="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38,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41,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43,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44,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46,</a:t>
            </a:r>
            <a:r>
              <a:rPr lang="en-US" spc="1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53,</a:t>
            </a:r>
            <a:r>
              <a:rPr lang="el-GR" spc="-5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58,</a:t>
            </a:r>
            <a:r>
              <a:rPr lang="en-US" spc="20" dirty="0">
                <a:ea typeface="Cambria" panose="02040503050406030204" pitchFamily="18" charset="0"/>
                <a:cs typeface="Calibri"/>
              </a:rPr>
              <a:t> </a:t>
            </a:r>
            <a:r>
              <a:rPr lang="en-US" spc="-5" dirty="0">
                <a:ea typeface="Cambria" panose="02040503050406030204" pitchFamily="18" charset="0"/>
                <a:cs typeface="Calibri"/>
              </a:rPr>
              <a:t>58</a:t>
            </a:r>
            <a:endParaRPr lang="en-US" dirty="0">
              <a:ea typeface="Cambria" panose="02040503050406030204" pitchFamily="18" charset="0"/>
              <a:cs typeface="Calibri"/>
            </a:endParaRPr>
          </a:p>
          <a:p>
            <a:r>
              <a:rPr lang="el-GR" dirty="0">
                <a:ea typeface="Cambria" panose="02040503050406030204" pitchFamily="18" charset="0"/>
              </a:rPr>
              <a:t>Πίνακας συχνοτήτων</a:t>
            </a:r>
            <a:endParaRPr lang="en-US" dirty="0">
              <a:ea typeface="Cambria" panose="020405030504060302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733846-389C-41C2-894F-704FF4045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67580"/>
              </p:ext>
            </p:extLst>
          </p:nvPr>
        </p:nvGraphicFramePr>
        <p:xfrm>
          <a:off x="2034266" y="3216112"/>
          <a:ext cx="7826720" cy="2865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051">
                  <a:extLst>
                    <a:ext uri="{9D8B030D-6E8A-4147-A177-3AD203B41FA5}">
                      <a16:colId xmlns:a16="http://schemas.microsoft.com/office/drawing/2014/main" val="1006006023"/>
                    </a:ext>
                  </a:extLst>
                </a:gridCol>
                <a:gridCol w="201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Ηλικιακές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ομάδες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Κεντρικός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όρος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Συχνότητα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Σχετική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συχνότητα (%)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Σχετική αθροιστική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συχνότητα (%)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[</a:t>
                      </a: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10</a:t>
                      </a: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, </a:t>
                      </a: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20</a:t>
                      </a: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)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15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[20, 30)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25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6</a:t>
                      </a:r>
                      <a:endParaRPr sz="1800" spc="0" baseline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30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45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[30, 40)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35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25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70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[40, 50)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45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20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90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[50, 60]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55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10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Σύνολο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spc="0" baseline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100</a:t>
                      </a:r>
                      <a:endParaRPr sz="18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153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6A12-AB0B-453A-B4EC-2801B98E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C0CAC-0EAD-4AF5-A072-1B68B3B3B4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l-GR" altLang="en-US" dirty="0"/>
                  <a:t>Σε ένα διαγώνισμα κάποιος φοιτητής πρέπει να επιλέξει να απαντήσει σε 6 από 10 ερωτήσεις. </a:t>
                </a:r>
                <a:endParaRPr lang="el-GR" altLang="en-US" b="1" dirty="0"/>
              </a:p>
              <a:p>
                <a:pPr lvl="1"/>
                <a:r>
                  <a:rPr lang="el-GR" altLang="en-US" dirty="0"/>
                  <a:t>Με πόσους τρόπους μπορεί να επιλέξει τις 6 ερωτήσεις;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sPre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l-GR" dirty="0"/>
              </a:p>
              <a:p>
                <a:pPr lvl="1"/>
                <a:r>
                  <a:rPr lang="el-GR" altLang="en-US" dirty="0"/>
                  <a:t>Με πόσους τρόπους μπορεί να επιλέξει τις 6 ερωτήσεις, αν πρέπει να απαντήσει οπωσδήποτε τις 2 πρώτες;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sPre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l-GR" dirty="0"/>
              </a:p>
              <a:p>
                <a:pPr lvl="1"/>
                <a:r>
                  <a:rPr lang="el-GR" altLang="en-US" dirty="0"/>
                  <a:t>Με πόσους τρόπους μπορεί να επιλέξει τις 6 ερωτήσεις, αν πρέπει να απαντήσει σε </a:t>
                </a:r>
                <a:r>
                  <a:rPr lang="el-GR" altLang="en-US" dirty="0">
                    <a:solidFill>
                      <a:srgbClr val="FF0000"/>
                    </a:solidFill>
                  </a:rPr>
                  <a:t>2 ερωτήσεις</a:t>
                </a:r>
                <a:r>
                  <a:rPr lang="el-GR" altLang="en-US" dirty="0"/>
                  <a:t> από τις πρώτες 4 και σε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4</a:t>
                </a:r>
                <a:r>
                  <a:rPr lang="el-GR" altLang="en-US" dirty="0">
                    <a:solidFill>
                      <a:srgbClr val="FF0000"/>
                    </a:solidFill>
                  </a:rPr>
                  <a:t> ερωτήσεις</a:t>
                </a:r>
                <a:r>
                  <a:rPr lang="el-GR" altLang="en-US" dirty="0"/>
                  <a:t> από τις υπόλοιπες 6;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sPre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dirty="0"/>
              </a:p>
              <a:p>
                <a:pPr lvl="1"/>
                <a:r>
                  <a:rPr lang="el-GR" altLang="en-US" dirty="0"/>
                  <a:t>Με πόσους τρόπους μπορεί να επιλέξει τις 6 ερωτήσεις, αν πρέπει να απαντήσει σε </a:t>
                </a:r>
                <a:r>
                  <a:rPr lang="el-GR" altLang="en-US" dirty="0">
                    <a:solidFill>
                      <a:srgbClr val="FF0000"/>
                    </a:solidFill>
                  </a:rPr>
                  <a:t>τουλάχιστον 2 </a:t>
                </a:r>
                <a:r>
                  <a:rPr lang="el-GR" altLang="en-US" dirty="0"/>
                  <a:t>από τις πρώτες 4;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sPre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sPre>
                            <m:sPre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sPre>
                        </m:e>
                      </m:sPre>
                      <m:r>
                        <a:rPr lang="en-US" i="1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+80+15=185</m:t>
                      </m:r>
                    </m:oMath>
                  </m:oMathPara>
                </a14:m>
                <a:endParaRPr lang="el-GR" dirty="0"/>
              </a:p>
              <a:p>
                <a:endParaRPr lang="el-GR" alt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0C0CAC-0EAD-4AF5-A072-1B68B3B3B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059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438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7293-09F6-4722-A1A6-A2F779B2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Διατάξεις (</a:t>
            </a:r>
            <a:r>
              <a:rPr lang="en-US" dirty="0"/>
              <a:t>permutations)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AD0091-02B4-464D-9CE7-CF2FB7120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Πλήθος επιλογών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</a:t>
                </a:r>
                <a:r>
                  <a:rPr lang="en-US" dirty="0"/>
                  <a:t> </a:t>
                </a:r>
                <a:r>
                  <a:rPr lang="el-GR" dirty="0"/>
                  <a:t>με συγκεκριμένη σειρά, από ένα σύνολο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</a:t>
                </a:r>
              </a:p>
              <a:p>
                <a:r>
                  <a:rPr lang="el-GR" dirty="0"/>
                  <a:t>Παράδειγμα: διατάξεις δύο γραμμάτων από τα {Α, Β, Γ, Δ}</a:t>
                </a:r>
                <a:endParaRPr lang="en-US" dirty="0"/>
              </a:p>
              <a:p>
                <a:pPr lvl="1"/>
                <a:r>
                  <a:rPr lang="el-GR" dirty="0"/>
                  <a:t>Έξι συνδυασμοί: </a:t>
                </a:r>
                <a:r>
                  <a:rPr lang="en-US" dirty="0"/>
                  <a:t>AB, </a:t>
                </a:r>
                <a:r>
                  <a:rPr lang="el-GR" dirty="0"/>
                  <a:t>ΒΑ, </a:t>
                </a:r>
                <a:r>
                  <a:rPr lang="en-US" dirty="0"/>
                  <a:t>A</a:t>
                </a:r>
                <a:r>
                  <a:rPr lang="el-GR" dirty="0"/>
                  <a:t>Γ, ΓΑ, ΑΔ, ΔΑ, ΒΓ, ΓΒ, ΒΔ, ΔΒ, ΓΔ, ΔΓ</a:t>
                </a:r>
              </a:p>
              <a:p>
                <a:r>
                  <a:rPr lang="el-GR" dirty="0"/>
                  <a:t>Γενικός τύπος για το πλήθος των διατάξεων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 ανά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sPre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  <a:p>
                <a:pPr lvl="1" indent="-342900"/>
                <a:r>
                  <a:rPr lang="el-GR" dirty="0"/>
                  <a:t>Στο παράδειγμα: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4!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(4)(3)(2)(1)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(2)(1)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=4(3)=12</m:t>
                      </m:r>
                    </m:oMath>
                  </m:oMathPara>
                </a14:m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AD0091-02B4-464D-9CE7-CF2FB7120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71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A87D-A059-4C52-8013-D8694967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δεδομένων - Ιστόγραμμα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4AEC-FE97-4241-850A-17BFB62E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Παρουσίαση συχνοτήτων με τη μορφή ενός </a:t>
            </a:r>
            <a:r>
              <a:rPr lang="el-GR" dirty="0" err="1"/>
              <a:t>ραβδογράμματος</a:t>
            </a:r>
            <a:endParaRPr lang="el-GR" dirty="0"/>
          </a:p>
          <a:p>
            <a:r>
              <a:rPr lang="el-GR" dirty="0"/>
              <a:t>Παράδειγμα: ηλικία 20 συμμετεχόντων σε μια έρευνα</a:t>
            </a:r>
            <a:endParaRPr lang="en-US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517B9B3-E982-4AEB-8B12-EC0A8A2FB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33735"/>
              </p:ext>
            </p:extLst>
          </p:nvPr>
        </p:nvGraphicFramePr>
        <p:xfrm>
          <a:off x="1073215" y="2826581"/>
          <a:ext cx="5494719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l-GR"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Ηλικία</a:t>
                      </a:r>
                      <a:endParaRPr sz="22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l-GR"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Συχνότητα</a:t>
                      </a:r>
                      <a:endParaRPr sz="22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l-GR"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Σχετική συχνότητα (%)</a:t>
                      </a:r>
                      <a:endParaRPr sz="22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l-GR"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[10, 20)</a:t>
                      </a:r>
                      <a:endParaRPr sz="22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l-GR"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[20, 30)</a:t>
                      </a:r>
                      <a:endParaRPr sz="22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l-GR"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[30, 40)</a:t>
                      </a:r>
                      <a:endParaRPr sz="22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l-GR"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[40, 50)</a:t>
                      </a:r>
                      <a:endParaRPr sz="22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l-GR"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[50, 60)</a:t>
                      </a:r>
                      <a:endParaRPr sz="22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l-GR"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Σύνολο</a:t>
                      </a:r>
                      <a:endParaRPr sz="2200" spc="0" baseline="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2200" spc="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9EBC0AF-0E00-4D07-AB1D-2FC77D6CE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534" y="2762400"/>
            <a:ext cx="5259204" cy="34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1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1E94-1F6F-497F-A715-6E661252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Αριθμητικές μεγέθη σύνοψης δεδομένων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C149-5C09-4CA8-9B1F-864D7AD86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Κεντρική τιμή</a:t>
            </a:r>
          </a:p>
          <a:p>
            <a:pPr lvl="1"/>
            <a:r>
              <a:rPr lang="el-GR" dirty="0"/>
              <a:t>Μια χαρακτηριστική τιμή γύρω από την οποία «κινούνται» τα δεδομένα</a:t>
            </a:r>
          </a:p>
          <a:p>
            <a:r>
              <a:rPr lang="el-GR" dirty="0"/>
              <a:t>Διασπορά</a:t>
            </a:r>
          </a:p>
          <a:p>
            <a:pPr lvl="1"/>
            <a:r>
              <a:rPr lang="el-GR" dirty="0"/>
              <a:t>Μέγεθος που περιγράφει τη μεταβλητότητα των δεδομένων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3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2167-A6FD-4B61-AC2F-C9B44726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Μέση τιμή (αριθμητικός μέσος</a:t>
            </a:r>
            <a:r>
              <a:rPr lang="en-US" dirty="0"/>
              <a:t>, mean/average</a:t>
            </a:r>
            <a:r>
              <a:rPr lang="el-G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797C4-567E-4594-9D7D-E527720392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Το πλέον διαδεδομένο μέτρο κεντρικής τιμής</a:t>
                </a:r>
              </a:p>
              <a:p>
                <a:r>
                  <a:rPr lang="el-GR" dirty="0"/>
                  <a:t>Μέση τιμή πληθυσμού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μεγέθους </a:t>
                </a:r>
                <a:r>
                  <a:rPr lang="el-GR" i="1" dirty="0"/>
                  <a:t>Ν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Δειγματική μέση τιμή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Εκτίμηση της μέσης τιμής του πληθυσμού από δείγμα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dirty="0"/>
                  <a:t> παρατηρήσεων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797C4-567E-4594-9D7D-E52772039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20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6701</TotalTime>
  <Words>3785</Words>
  <Application>Microsoft Office PowerPoint</Application>
  <PresentationFormat>Ευρεία οθόνη</PresentationFormat>
  <Paragraphs>860</Paragraphs>
  <Slides>61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61</vt:i4>
      </vt:variant>
    </vt:vector>
  </HeadingPairs>
  <TitlesOfParts>
    <vt:vector size="66" baseType="lpstr">
      <vt:lpstr>Arial</vt:lpstr>
      <vt:lpstr>Calibri</vt:lpstr>
      <vt:lpstr>Cambria</vt:lpstr>
      <vt:lpstr>Cambria Math</vt:lpstr>
      <vt:lpstr>Office Theme</vt:lpstr>
      <vt:lpstr>Βασικές έννοιες στατιστικής</vt:lpstr>
      <vt:lpstr>Στατιστική</vt:lpstr>
      <vt:lpstr>Ορολογία</vt:lpstr>
      <vt:lpstr>Συλλογή δεδομένων</vt:lpstr>
      <vt:lpstr>Κατηγορίες μεταβλητών</vt:lpstr>
      <vt:lpstr>Πίνακες συχνοτήτων</vt:lpstr>
      <vt:lpstr>Παρουσίαση δεδομένων - Ιστόγραμμα</vt:lpstr>
      <vt:lpstr>Αριθμητικές μεγέθη σύνοψης δεδομένων</vt:lpstr>
      <vt:lpstr>Μέση τιμή (αριθμητικός μέσος, mean/average)</vt:lpstr>
      <vt:lpstr>Αριθμητικό παράδειγμα</vt:lpstr>
      <vt:lpstr>Μέση τιμή ομαδοποιημένων δεδομένων</vt:lpstr>
      <vt:lpstr>Διάμεσος (median)</vt:lpstr>
      <vt:lpstr>Αριθμητικά παραδείγματα</vt:lpstr>
      <vt:lpstr>Διάμεσος ομαδοποιημένων δεδομένων</vt:lpstr>
      <vt:lpstr>Διάμεσος ομαδοποιημένων δεδομένων</vt:lpstr>
      <vt:lpstr>Επικρατούσα τιμή (mode)</vt:lpstr>
      <vt:lpstr>Επικρατούσα τιμή ομαδοποιημένων δεδομένων</vt:lpstr>
      <vt:lpstr>Επικρατούσα τιμή ομαδοποιημένων δεδομένων</vt:lpstr>
      <vt:lpstr>Σύνοψη μέτρων κεντρικής τιμής  Παράδειγμα</vt:lpstr>
      <vt:lpstr>Μέτρα διασποράς</vt:lpstr>
      <vt:lpstr>Εύρος</vt:lpstr>
      <vt:lpstr>Διακύμανση</vt:lpstr>
      <vt:lpstr>Αριθμητικό παράδειγμα</vt:lpstr>
      <vt:lpstr>Τυπική απόκλιση</vt:lpstr>
      <vt:lpstr>Αριθμητικό παράδειγμα</vt:lpstr>
      <vt:lpstr>Υπολογισμοί στο Excel</vt:lpstr>
      <vt:lpstr>Διακύμανση ομαδοποιημένων δεδομένων</vt:lpstr>
      <vt:lpstr>Συντελεστής μεταβλητότητας</vt:lpstr>
      <vt:lpstr>Η μορφή μιας κατανομής</vt:lpstr>
      <vt:lpstr>Ασυμμετρία</vt:lpstr>
      <vt:lpstr>Κύρτωση</vt:lpstr>
      <vt:lpstr>Ασυμμετρία και κύρτωση ομαδοποιημένων δεδομένων</vt:lpstr>
      <vt:lpstr>Μέτρα σχετικής θέσης - Τεταρτημόρια</vt:lpstr>
      <vt:lpstr>Τεταρτημόρια - Παράδειγμα</vt:lpstr>
      <vt:lpstr>Τεταρτημόρια ομαδοποιημένων δεδομένων</vt:lpstr>
      <vt:lpstr>Τεταρτημόρια ομαδοποιημένων δεδομένων</vt:lpstr>
      <vt:lpstr>Θηκόγραμμα (box plot)</vt:lpstr>
      <vt:lpstr>Παράδειγμα</vt:lpstr>
      <vt:lpstr>Εισαγωγή σε έννοιες πιθανοτήτων</vt:lpstr>
      <vt:lpstr>Εισαγωγή σε έννοιες πιθανοτήτων</vt:lpstr>
      <vt:lpstr>Υπολογισμός πιθανοτήτων</vt:lpstr>
      <vt:lpstr>Εμπειρική πιθανότητα</vt:lpstr>
      <vt:lpstr>Εμπειρική πιθανότητα – Παράδειγμα </vt:lpstr>
      <vt:lpstr>Ιδιότητες πιθανοτήτων</vt:lpstr>
      <vt:lpstr>Τομή και ένωση ενδεχομένων</vt:lpstr>
      <vt:lpstr>Προσθετικός κανόνας</vt:lpstr>
      <vt:lpstr>Προσθετικός κανόνας</vt:lpstr>
      <vt:lpstr>Υπό συνθήκη πιθανότητα</vt:lpstr>
      <vt:lpstr>Παράδειγμα 1 </vt:lpstr>
      <vt:lpstr>Παράδειγμα 1 </vt:lpstr>
      <vt:lpstr>Παράδειγμα 2</vt:lpstr>
      <vt:lpstr>Εξαρτημένα/ανεξάρτητα ενδεχόμενα</vt:lpstr>
      <vt:lpstr>Θεώρημα του Bayes</vt:lpstr>
      <vt:lpstr>Παράδειγμα</vt:lpstr>
      <vt:lpstr>Παράδειγμα</vt:lpstr>
      <vt:lpstr>Απαρίθμηση</vt:lpstr>
      <vt:lpstr>Παράδειγμα </vt:lpstr>
      <vt:lpstr>Συνδυαστική</vt:lpstr>
      <vt:lpstr>Συνδυασμοί (combinations)</vt:lpstr>
      <vt:lpstr>Παράδειγμα</vt:lpstr>
      <vt:lpstr>Διατάξεις (permutations)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Μαθηματικός Χρηματοοικονομικός Λογισμός</dc:title>
  <dc:creator>Michael Doumpos</dc:creator>
  <cp:lastModifiedBy>Eleni Zafeiriou</cp:lastModifiedBy>
  <cp:revision>652</cp:revision>
  <cp:lastPrinted>2017-09-17T12:31:30Z</cp:lastPrinted>
  <dcterms:created xsi:type="dcterms:W3CDTF">2006-08-16T00:00:00Z</dcterms:created>
  <dcterms:modified xsi:type="dcterms:W3CDTF">2020-01-09T05:54:19Z</dcterms:modified>
</cp:coreProperties>
</file>