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B35656-F4C3-472F-9B75-47A8F2AA4BD2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B950F92-B6A8-4AD0-8C03-6359F8DFAFE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d.gr/lectures/Pages/viewlecture.aspx?LectureID=210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/>
            </a:r>
            <a:br>
              <a:rPr lang="el-GR" sz="2400" b="1" dirty="0" smtClean="0">
                <a:solidFill>
                  <a:srgbClr val="FF0000"/>
                </a:solidFill>
              </a:rPr>
            </a:br>
            <a:r>
              <a:rPr lang="el-GR" sz="2400" b="1" dirty="0" smtClean="0">
                <a:solidFill>
                  <a:srgbClr val="FF0000"/>
                </a:solidFill>
              </a:rPr>
              <a:t>Κοινωνική Εργασία και κινήματα αλληλεγγύης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Χ. Πουλόπουλος, Αν/της Καθηγητής Κοινωνικής Εργασίας</a:t>
            </a:r>
            <a:br>
              <a:rPr lang="el-GR" sz="2000" dirty="0" smtClean="0"/>
            </a:br>
            <a:r>
              <a:rPr lang="el-GR" sz="2000" dirty="0" smtClean="0"/>
              <a:t>Δημοκρίτειο Πανεπιστήμιο Θράκης</a:t>
            </a:r>
            <a:endParaRPr lang="el-GR" sz="2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Αναζητώντας μία καλύτερη κοινωνία</a:t>
            </a:r>
          </a:p>
          <a:p>
            <a:r>
              <a:rPr lang="el-GR" dirty="0" smtClean="0"/>
              <a:t>και ένα καλύτερο μέλλον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1295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Συλλογικότητα και αντιμετώπιση του φόβου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Η συλλογικότητα µ</a:t>
            </a:r>
            <a:r>
              <a:rPr lang="el-GR" dirty="0" err="1" smtClean="0"/>
              <a:t>πορεί</a:t>
            </a:r>
            <a:r>
              <a:rPr lang="el-GR" dirty="0" smtClean="0"/>
              <a:t> να βοηθήσει στην </a:t>
            </a:r>
            <a:r>
              <a:rPr lang="el-GR" dirty="0" err="1" smtClean="0"/>
              <a:t>αντιµετώπιση</a:t>
            </a:r>
            <a:r>
              <a:rPr lang="el-GR" dirty="0" smtClean="0"/>
              <a:t> των </a:t>
            </a:r>
            <a:r>
              <a:rPr lang="el-GR" dirty="0" err="1" smtClean="0"/>
              <a:t>ατοµικών</a:t>
            </a:r>
            <a:r>
              <a:rPr lang="el-GR" dirty="0" smtClean="0"/>
              <a:t> και συλλογικών φόβων. </a:t>
            </a:r>
          </a:p>
          <a:p>
            <a:r>
              <a:rPr lang="el-GR" dirty="0" smtClean="0"/>
              <a:t>Φόβος απώλειας της </a:t>
            </a:r>
            <a:r>
              <a:rPr lang="el-GR" dirty="0" err="1" smtClean="0"/>
              <a:t>αυτονοµίας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Φόβος διάρρηξης των κοινωνικών σχέσεων και αλληλεπιδράσεων </a:t>
            </a:r>
          </a:p>
          <a:p>
            <a:r>
              <a:rPr lang="el-GR" dirty="0"/>
              <a:t>Φ</a:t>
            </a:r>
            <a:r>
              <a:rPr lang="el-GR" dirty="0" smtClean="0"/>
              <a:t>όβος του </a:t>
            </a:r>
            <a:r>
              <a:rPr lang="el-GR" dirty="0" err="1" smtClean="0"/>
              <a:t>αποχωρισµού</a:t>
            </a:r>
            <a:r>
              <a:rPr lang="el-GR" dirty="0" smtClean="0"/>
              <a:t>, της απόρριψης, της εγκατάλειψης</a:t>
            </a:r>
          </a:p>
          <a:p>
            <a:r>
              <a:rPr lang="el-GR" dirty="0" smtClean="0"/>
              <a:t>Φόβος της απώλειας του </a:t>
            </a:r>
            <a:r>
              <a:rPr lang="el-GR" dirty="0" err="1" smtClean="0"/>
              <a:t>σεβασµού</a:t>
            </a:r>
            <a:r>
              <a:rPr lang="el-GR" dirty="0" smtClean="0"/>
              <a:t>.</a:t>
            </a:r>
          </a:p>
          <a:p>
            <a:r>
              <a:rPr lang="el-GR" dirty="0" smtClean="0"/>
              <a:t>Φόβος της µ</a:t>
            </a:r>
            <a:r>
              <a:rPr lang="el-GR" dirty="0" err="1" smtClean="0"/>
              <a:t>ετάβασης</a:t>
            </a:r>
            <a:r>
              <a:rPr lang="el-GR" dirty="0" smtClean="0"/>
              <a:t> στην κατάσταση του µη-</a:t>
            </a:r>
            <a:r>
              <a:rPr lang="el-GR" dirty="0" err="1" smtClean="0"/>
              <a:t>προσώπο</a:t>
            </a:r>
            <a:r>
              <a:rPr lang="el-GR" dirty="0" smtClean="0"/>
              <a:t>υ, δηλαδή του ατόµου που κανείς δεν θέλει, δεν εκτιµά και εντέλει συνολικά απορρίπτει</a:t>
            </a:r>
          </a:p>
          <a:p>
            <a:r>
              <a:rPr lang="el-GR" dirty="0"/>
              <a:t>Δ</a:t>
            </a:r>
            <a:r>
              <a:rPr lang="el-GR" dirty="0" smtClean="0"/>
              <a:t>ράσεις αλληλεγγύης στην κοινότητα και από συλλογικά όργανα που επιδιώκουν τη συνοχή</a:t>
            </a:r>
          </a:p>
          <a:p>
            <a:r>
              <a:rPr lang="el-GR" dirty="0" smtClean="0"/>
              <a:t>Ανάδειξη της αξίας του </a:t>
            </a:r>
            <a:r>
              <a:rPr lang="el-GR" dirty="0" err="1" smtClean="0"/>
              <a:t>ατόµου</a:t>
            </a:r>
            <a:r>
              <a:rPr lang="el-GR" dirty="0" smtClean="0"/>
              <a:t> ως </a:t>
            </a:r>
            <a:r>
              <a:rPr lang="el-GR" dirty="0" err="1" smtClean="0"/>
              <a:t>σηµαντικού</a:t>
            </a:r>
            <a:r>
              <a:rPr lang="el-GR" dirty="0" smtClean="0"/>
              <a:t> µέλους µ</a:t>
            </a:r>
            <a:r>
              <a:rPr lang="el-GR" dirty="0" err="1" smtClean="0"/>
              <a:t>ιας</a:t>
            </a:r>
            <a:r>
              <a:rPr lang="el-GR" dirty="0" smtClean="0"/>
              <a:t> </a:t>
            </a:r>
            <a:r>
              <a:rPr lang="el-GR" dirty="0" err="1" smtClean="0"/>
              <a:t>οµάδας</a:t>
            </a:r>
            <a:r>
              <a:rPr lang="el-G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56969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Συλλογικότητα και ανθεκτικότητα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συλλογικότητες καλλιεργούν την αντοχή και την ανθεκτικότητα .</a:t>
            </a:r>
          </a:p>
          <a:p>
            <a:r>
              <a:rPr lang="el-GR" dirty="0" smtClean="0"/>
              <a:t>Λειτουργούν ως παράγοντες </a:t>
            </a:r>
            <a:r>
              <a:rPr lang="el-GR" dirty="0" err="1" smtClean="0"/>
              <a:t>άµυνας</a:t>
            </a:r>
            <a:r>
              <a:rPr lang="el-GR" dirty="0" smtClean="0"/>
              <a:t> για επιβίωση.</a:t>
            </a:r>
          </a:p>
          <a:p>
            <a:r>
              <a:rPr lang="el-GR" dirty="0" smtClean="0"/>
              <a:t>Η συλλογικότητα µ</a:t>
            </a:r>
            <a:r>
              <a:rPr lang="el-GR" dirty="0" err="1" smtClean="0"/>
              <a:t>πορεί</a:t>
            </a:r>
            <a:r>
              <a:rPr lang="el-GR" dirty="0" smtClean="0"/>
              <a:t> να αποτελέσει µέσο για την </a:t>
            </a:r>
            <a:r>
              <a:rPr lang="el-GR" dirty="0" err="1" smtClean="0"/>
              <a:t>αντιµετώπιση</a:t>
            </a:r>
            <a:r>
              <a:rPr lang="el-GR" dirty="0" smtClean="0"/>
              <a:t> της µ</a:t>
            </a:r>
            <a:r>
              <a:rPr lang="el-GR" dirty="0" err="1" smtClean="0"/>
              <a:t>οναξιάς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συλλογικότητα µ</a:t>
            </a:r>
            <a:r>
              <a:rPr lang="el-GR" dirty="0" err="1" smtClean="0"/>
              <a:t>πορεί</a:t>
            </a:r>
            <a:r>
              <a:rPr lang="el-GR" dirty="0" smtClean="0"/>
              <a:t> να καλλιεργηθεί στην </a:t>
            </a:r>
            <a:r>
              <a:rPr lang="el-GR" dirty="0" err="1" smtClean="0"/>
              <a:t>επιστηµονική</a:t>
            </a:r>
            <a:r>
              <a:rPr lang="el-GR" dirty="0" smtClean="0"/>
              <a:t> κοινότητα και στους </a:t>
            </a:r>
            <a:r>
              <a:rPr lang="el-GR" dirty="0" err="1" smtClean="0"/>
              <a:t>θεσµούς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συλλογικότητα μπορεί να αντιμετωπίσει </a:t>
            </a:r>
            <a:r>
              <a:rPr lang="el-GR" dirty="0" err="1" smtClean="0"/>
              <a:t>φαινόµενα</a:t>
            </a:r>
            <a:r>
              <a:rPr lang="el-GR" dirty="0" smtClean="0"/>
              <a:t> “</a:t>
            </a:r>
            <a:r>
              <a:rPr lang="el-GR" dirty="0" err="1" smtClean="0"/>
              <a:t>κανιβαλισµού</a:t>
            </a:r>
            <a:r>
              <a:rPr lang="el-GR" dirty="0" smtClean="0"/>
              <a:t>’’ απέναντι σε ανθρώπους µε σοβαρά </a:t>
            </a:r>
            <a:r>
              <a:rPr lang="el-GR" dirty="0" err="1" smtClean="0"/>
              <a:t>προβλήµατα</a:t>
            </a:r>
            <a:r>
              <a:rPr lang="el-GR" dirty="0" smtClean="0"/>
              <a:t> </a:t>
            </a:r>
            <a:r>
              <a:rPr lang="el-GR" dirty="0" err="1" smtClean="0"/>
              <a:t>σωµατικής</a:t>
            </a:r>
            <a:r>
              <a:rPr lang="el-GR" dirty="0" smtClean="0"/>
              <a:t> και ψυχικής υγείας.</a:t>
            </a:r>
          </a:p>
        </p:txBody>
      </p:sp>
    </p:spTree>
    <p:extLst>
      <p:ext uri="{BB962C8B-B14F-4D97-AF65-F5344CB8AC3E}">
        <p14:creationId xmlns:p14="http://schemas.microsoft.com/office/powerpoint/2010/main" xmlns="" val="19176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Συλλογικότητα και κοινωνία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Η </a:t>
            </a:r>
            <a:r>
              <a:rPr lang="el-GR" sz="2400" dirty="0" smtClean="0"/>
              <a:t>συλλογικότητα και η αλληλεγγύη µ</a:t>
            </a:r>
            <a:r>
              <a:rPr lang="el-GR" sz="2400" dirty="0" err="1" smtClean="0"/>
              <a:t>πορούν</a:t>
            </a:r>
            <a:r>
              <a:rPr lang="el-GR" sz="2400" dirty="0" smtClean="0"/>
              <a:t> να αποτρέψουν την κατασκευή </a:t>
            </a:r>
            <a:r>
              <a:rPr lang="el-GR" sz="2400" dirty="0" err="1" smtClean="0"/>
              <a:t>αποδιοποµπαίων</a:t>
            </a:r>
            <a:r>
              <a:rPr lang="el-GR" sz="2400" dirty="0" smtClean="0"/>
              <a:t> τράγων, ενόχων, ενοχών και “απόβλητων’’ της µ</a:t>
            </a:r>
            <a:r>
              <a:rPr lang="el-GR" sz="2400" dirty="0" err="1" smtClean="0"/>
              <a:t>ετα</a:t>
            </a:r>
            <a:r>
              <a:rPr lang="el-GR" sz="2400" dirty="0" smtClean="0"/>
              <a:t>-</a:t>
            </a:r>
            <a:r>
              <a:rPr lang="el-GR" sz="2400" dirty="0" err="1" smtClean="0"/>
              <a:t>νεωτερικότητας</a:t>
            </a:r>
            <a:r>
              <a:rPr lang="el-GR" sz="2400" dirty="0" smtClean="0"/>
              <a:t>. </a:t>
            </a:r>
          </a:p>
          <a:p>
            <a:r>
              <a:rPr lang="el-GR" sz="2400" dirty="0" err="1" smtClean="0"/>
              <a:t>Συµβάλλουν</a:t>
            </a:r>
            <a:r>
              <a:rPr lang="el-GR" sz="2400" dirty="0" smtClean="0"/>
              <a:t> στην πρόληψη </a:t>
            </a:r>
            <a:r>
              <a:rPr lang="el-GR" sz="2400" dirty="0" err="1" smtClean="0"/>
              <a:t>φαινοµένων</a:t>
            </a:r>
            <a:r>
              <a:rPr lang="el-GR" sz="2400" dirty="0" smtClean="0"/>
              <a:t> απαξίωσης </a:t>
            </a:r>
            <a:r>
              <a:rPr lang="el-GR" sz="2400" dirty="0" err="1" smtClean="0"/>
              <a:t>ατόµων</a:t>
            </a:r>
            <a:r>
              <a:rPr lang="el-GR" sz="2400" dirty="0" smtClean="0"/>
              <a:t> και </a:t>
            </a:r>
            <a:r>
              <a:rPr lang="el-GR" sz="2400" dirty="0" err="1" smtClean="0"/>
              <a:t>επαγγελµατικών</a:t>
            </a:r>
            <a:r>
              <a:rPr lang="el-GR" sz="2400" dirty="0" smtClean="0"/>
              <a:t> </a:t>
            </a:r>
            <a:r>
              <a:rPr lang="el-GR" sz="2400" dirty="0" err="1" smtClean="0"/>
              <a:t>οµάδων</a:t>
            </a:r>
            <a:r>
              <a:rPr lang="el-GR" sz="2400" dirty="0" smtClean="0"/>
              <a:t> και διάσπασης της κοινωνικής συνοχής. </a:t>
            </a:r>
          </a:p>
          <a:p>
            <a:r>
              <a:rPr lang="el-GR" sz="2400" dirty="0" smtClean="0"/>
              <a:t>Βοηθούν στον </a:t>
            </a:r>
            <a:r>
              <a:rPr lang="el-GR" sz="2400" dirty="0" err="1" smtClean="0"/>
              <a:t>σχηµατισµό</a:t>
            </a:r>
            <a:r>
              <a:rPr lang="el-GR" sz="2400" dirty="0" smtClean="0"/>
              <a:t> ενός </a:t>
            </a:r>
            <a:r>
              <a:rPr lang="el-GR" sz="2400" dirty="0" err="1" smtClean="0"/>
              <a:t>διευρυµένου</a:t>
            </a:r>
            <a:r>
              <a:rPr lang="el-GR" sz="2400" dirty="0" smtClean="0"/>
              <a:t> αντιφασιστικού µ</a:t>
            </a:r>
            <a:r>
              <a:rPr lang="el-GR" sz="2400" dirty="0" err="1" smtClean="0"/>
              <a:t>ετώπου</a:t>
            </a:r>
            <a:r>
              <a:rPr lang="el-GR" sz="2400" dirty="0" smtClean="0"/>
              <a:t> µη-βίας, µε ευρεία </a:t>
            </a:r>
            <a:r>
              <a:rPr lang="el-GR" sz="2400" dirty="0" err="1" smtClean="0"/>
              <a:t>συµµετοχή</a:t>
            </a:r>
            <a:r>
              <a:rPr lang="el-GR" sz="2400" dirty="0" smtClean="0"/>
              <a:t> </a:t>
            </a:r>
            <a:r>
              <a:rPr lang="el-GR" sz="2400" dirty="0" err="1" smtClean="0"/>
              <a:t>ατόµων</a:t>
            </a:r>
            <a:r>
              <a:rPr lang="el-GR" sz="2400" dirty="0" smtClean="0"/>
              <a:t> και φορέων της κοινωνίας και </a:t>
            </a:r>
            <a:r>
              <a:rPr lang="el-GR" sz="2400" dirty="0" err="1" smtClean="0"/>
              <a:t>αναθέρµανση</a:t>
            </a:r>
            <a:r>
              <a:rPr lang="el-GR" sz="2400" dirty="0" smtClean="0"/>
              <a:t> της συλλογικής µ</a:t>
            </a:r>
            <a:r>
              <a:rPr lang="el-GR" sz="2400" dirty="0" err="1" smtClean="0"/>
              <a:t>νήµης</a:t>
            </a:r>
            <a:r>
              <a:rPr lang="el-GR" sz="2400" dirty="0" smtClean="0"/>
              <a:t> γύρω από τον </a:t>
            </a:r>
            <a:r>
              <a:rPr lang="el-GR" sz="2400" dirty="0" err="1" smtClean="0"/>
              <a:t>φασισµό</a:t>
            </a:r>
            <a:r>
              <a:rPr lang="el-GR" sz="2400" dirty="0" smtClean="0"/>
              <a:t> και τον </a:t>
            </a:r>
            <a:r>
              <a:rPr lang="el-GR" sz="2400" dirty="0" err="1" smtClean="0"/>
              <a:t>ναζισµό</a:t>
            </a:r>
            <a:r>
              <a:rPr lang="el-GR" sz="2400" dirty="0" smtClean="0"/>
              <a:t>.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sz="2400" dirty="0" smtClean="0">
                <a:solidFill>
                  <a:srgbClr val="FF0000"/>
                </a:solidFill>
              </a:rPr>
              <a:t>Δείτε το </a:t>
            </a:r>
            <a:r>
              <a:rPr lang="en-US" sz="2400" dirty="0" smtClean="0">
                <a:solidFill>
                  <a:srgbClr val="FF0000"/>
                </a:solidFill>
              </a:rPr>
              <a:t>Video</a:t>
            </a:r>
            <a:r>
              <a:rPr lang="en-US" sz="2400" dirty="0" smtClean="0">
                <a:solidFill>
                  <a:srgbClr val="FF0000"/>
                </a:solidFill>
              </a:rPr>
              <a:t>: </a:t>
            </a:r>
            <a:r>
              <a:rPr lang="el-GR" sz="2400" b="1" dirty="0" smtClean="0">
                <a:solidFill>
                  <a:srgbClr val="FF0000"/>
                </a:solidFill>
              </a:rPr>
              <a:t>Συλλογικότητα και </a:t>
            </a:r>
            <a:r>
              <a:rPr lang="el-GR" sz="2400" b="1" dirty="0" smtClean="0">
                <a:solidFill>
                  <a:srgbClr val="FF0000"/>
                </a:solidFill>
              </a:rPr>
              <a:t>Αλληλεγγύη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http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://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www.blod.gr/lectures/Pages/viewlecture.aspx?LectureID=2101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l-GR" sz="2400" dirty="0" smtClean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3228503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Περιορισμοί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12776"/>
            <a:ext cx="7680960" cy="4724400"/>
          </a:xfrm>
        </p:spPr>
        <p:txBody>
          <a:bodyPr>
            <a:normAutofit/>
          </a:bodyPr>
          <a:lstStyle/>
          <a:p>
            <a:endParaRPr lang="el-GR" sz="2800" dirty="0" smtClean="0"/>
          </a:p>
          <a:p>
            <a:r>
              <a:rPr lang="el-GR" sz="2800" dirty="0" smtClean="0"/>
              <a:t>Η συλλογικότητα δε µ</a:t>
            </a:r>
            <a:r>
              <a:rPr lang="el-GR" sz="2800" dirty="0" err="1" smtClean="0"/>
              <a:t>πορεί</a:t>
            </a:r>
            <a:r>
              <a:rPr lang="el-GR" sz="2800" dirty="0" smtClean="0"/>
              <a:t> να λειτουργήσει ως υποκατάστατο της παροχής κοινωνικής φροντίδας</a:t>
            </a:r>
          </a:p>
          <a:p>
            <a:r>
              <a:rPr lang="el-GR" sz="2800" dirty="0" smtClean="0"/>
              <a:t>Η συλλογικότητα δε μπορεί να διευκολύνει την αναγωγή του κράτους πρόνοιας σε ευθύνη του πολίτη.</a:t>
            </a:r>
          </a:p>
          <a:p>
            <a:r>
              <a:rPr lang="el-GR" sz="2800" dirty="0" smtClean="0"/>
              <a:t>Η συλλογικότητα δε μπορεί να προαχθεί µ</a:t>
            </a:r>
            <a:r>
              <a:rPr lang="el-GR" sz="2800" dirty="0" err="1" smtClean="0"/>
              <a:t>έσα</a:t>
            </a:r>
            <a:r>
              <a:rPr lang="el-GR" sz="2800" dirty="0" smtClean="0"/>
              <a:t> από τη φιλανθρωπία και την </a:t>
            </a:r>
            <a:r>
              <a:rPr lang="el-GR" sz="2800" dirty="0" err="1" smtClean="0"/>
              <a:t>ελεηµοσύνη</a:t>
            </a:r>
            <a:r>
              <a:rPr lang="el-G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56098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Τρόποι Έκφρασης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84784"/>
            <a:ext cx="7680960" cy="4724400"/>
          </a:xfrm>
        </p:spPr>
        <p:txBody>
          <a:bodyPr>
            <a:noAutofit/>
          </a:bodyPr>
          <a:lstStyle/>
          <a:p>
            <a:endParaRPr lang="el-GR" sz="2400" dirty="0" smtClean="0"/>
          </a:p>
          <a:p>
            <a:r>
              <a:rPr lang="el-GR" sz="2400" dirty="0" smtClean="0"/>
              <a:t>Κριτική πρακτική στις </a:t>
            </a:r>
            <a:r>
              <a:rPr lang="el-GR" sz="2400" dirty="0" err="1" smtClean="0"/>
              <a:t>δοµές</a:t>
            </a:r>
            <a:r>
              <a:rPr lang="el-GR" sz="2400" dirty="0" smtClean="0"/>
              <a:t> πρόνοιας, εκπαίδευσης και υγείας.</a:t>
            </a:r>
          </a:p>
          <a:p>
            <a:r>
              <a:rPr lang="el-GR" sz="2400" dirty="0" smtClean="0"/>
              <a:t>Δράσεις που προασπίζονται την κοινωνική αλλαγή</a:t>
            </a:r>
          </a:p>
          <a:p>
            <a:r>
              <a:rPr lang="el-GR" sz="2400" dirty="0" smtClean="0"/>
              <a:t>Εμπλοκή των εξυπηρετούμενων  στον </a:t>
            </a:r>
            <a:r>
              <a:rPr lang="el-GR" sz="2400" dirty="0" err="1" smtClean="0"/>
              <a:t>σχεδιασµό</a:t>
            </a:r>
            <a:r>
              <a:rPr lang="el-GR" sz="2400" dirty="0" smtClean="0"/>
              <a:t>, στην υλοποίηση και στην αξιολόγηση των </a:t>
            </a:r>
            <a:r>
              <a:rPr lang="el-GR" sz="2400" dirty="0" err="1" smtClean="0"/>
              <a:t>προγραµµάτων</a:t>
            </a:r>
            <a:r>
              <a:rPr lang="el-GR" sz="2400" dirty="0" smtClean="0"/>
              <a:t> </a:t>
            </a:r>
            <a:r>
              <a:rPr lang="el-GR" sz="2400" dirty="0" err="1" smtClean="0"/>
              <a:t>παρέµβασης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Χαρακτηριστικό Παράδειγμα </a:t>
            </a:r>
            <a:r>
              <a:rPr lang="en-US" sz="2400" dirty="0" smtClean="0"/>
              <a:t>ACT UP, </a:t>
            </a:r>
            <a:r>
              <a:rPr lang="el-GR" sz="2400" dirty="0" smtClean="0"/>
              <a:t>ΗΠΑ</a:t>
            </a:r>
          </a:p>
          <a:p>
            <a:r>
              <a:rPr lang="el-GR" sz="2400" dirty="0"/>
              <a:t>Σ</a:t>
            </a:r>
            <a:r>
              <a:rPr lang="el-GR" sz="2400" dirty="0" smtClean="0"/>
              <a:t>υνηγορία (</a:t>
            </a:r>
            <a:r>
              <a:rPr lang="el-GR" sz="2400" dirty="0" err="1" smtClean="0"/>
              <a:t>advocacy</a:t>
            </a:r>
            <a:r>
              <a:rPr lang="el-GR" sz="2400" dirty="0" smtClean="0"/>
              <a:t>) για την αλλαγή του </a:t>
            </a:r>
            <a:r>
              <a:rPr lang="el-GR" sz="2400" dirty="0" err="1" smtClean="0"/>
              <a:t>νοµικού</a:t>
            </a:r>
            <a:r>
              <a:rPr lang="el-GR" sz="2400" dirty="0" smtClean="0"/>
              <a:t> πλαισίου και της πολιτικής.</a:t>
            </a:r>
          </a:p>
          <a:p>
            <a:r>
              <a:rPr lang="el-GR" sz="2400" dirty="0" smtClean="0"/>
              <a:t>Ενίσχυση των ευάλωτων </a:t>
            </a:r>
            <a:r>
              <a:rPr lang="el-GR" sz="2400" dirty="0" err="1" smtClean="0"/>
              <a:t>οµάδων</a:t>
            </a:r>
            <a:r>
              <a:rPr lang="el-GR" sz="2400" dirty="0" smtClean="0"/>
              <a:t> </a:t>
            </a:r>
          </a:p>
          <a:p>
            <a:r>
              <a:rPr lang="el-GR" sz="2400" dirty="0"/>
              <a:t>Α</a:t>
            </a:r>
            <a:r>
              <a:rPr lang="el-GR" sz="2400" dirty="0" smtClean="0"/>
              <a:t>φύπνιση των συνειδήσεων.</a:t>
            </a:r>
          </a:p>
        </p:txBody>
      </p:sp>
    </p:spTree>
    <p:extLst>
      <p:ext uri="{BB962C8B-B14F-4D97-AF65-F5344CB8AC3E}">
        <p14:creationId xmlns:p14="http://schemas.microsoft.com/office/powerpoint/2010/main" xmlns="" val="4191959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Συμπέρασμα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Η προάσπιση του κράτους πρόνοιας, της </a:t>
            </a:r>
            <a:r>
              <a:rPr lang="el-GR" sz="3200" dirty="0" err="1" smtClean="0"/>
              <a:t>δηµόσιας</a:t>
            </a:r>
            <a:r>
              <a:rPr lang="el-GR" sz="3200" dirty="0" smtClean="0"/>
              <a:t> δωρεάν υγείας και εκπαίδευσης, των κοινωνικών και </a:t>
            </a:r>
            <a:r>
              <a:rPr lang="el-GR" sz="3200" dirty="0" err="1" smtClean="0"/>
              <a:t>ατοµικών</a:t>
            </a:r>
            <a:r>
              <a:rPr lang="el-GR" sz="3200" dirty="0" smtClean="0"/>
              <a:t> </a:t>
            </a:r>
            <a:r>
              <a:rPr lang="el-GR" sz="3200" dirty="0" err="1" smtClean="0"/>
              <a:t>δικαιωµάτων</a:t>
            </a:r>
            <a:r>
              <a:rPr lang="el-GR" sz="3200" dirty="0" smtClean="0"/>
              <a:t> και της κοινωνικής δικαιοσύνης αποτελούν την ουσία και τους στόχους κάθε συλλογικότητας, καθώς «</a:t>
            </a:r>
            <a:r>
              <a:rPr lang="el-GR" sz="3200" dirty="0" err="1" smtClean="0"/>
              <a:t>καμµιά</a:t>
            </a:r>
            <a:r>
              <a:rPr lang="el-GR" sz="3200" dirty="0" smtClean="0"/>
              <a:t> σωτηρία δεν είναι δυνατόν να προέλθει από ένα πολιτικό κράτος που αρνείται να γίνει και κοινωνικό κράτος».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xmlns="" val="597354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err="1" smtClean="0"/>
              <a:t>Χάµπερµας</a:t>
            </a:r>
            <a:r>
              <a:rPr lang="el-GR" dirty="0"/>
              <a:t>, Γ. (2014). Για µια </a:t>
            </a:r>
            <a:r>
              <a:rPr lang="el-GR" dirty="0" err="1"/>
              <a:t>ενωµένη</a:t>
            </a:r>
            <a:r>
              <a:rPr lang="el-GR" dirty="0"/>
              <a:t> Ευρώπη. Τι </a:t>
            </a:r>
            <a:r>
              <a:rPr lang="el-GR" dirty="0" err="1"/>
              <a:t>σηµαίνει</a:t>
            </a:r>
            <a:r>
              <a:rPr lang="el-GR" dirty="0"/>
              <a:t> </a:t>
            </a:r>
            <a:r>
              <a:rPr lang="el-GR" dirty="0" err="1"/>
              <a:t>όµως</a:t>
            </a:r>
            <a:r>
              <a:rPr lang="el-GR" dirty="0"/>
              <a:t> αυτό; </a:t>
            </a:r>
            <a:r>
              <a:rPr lang="el-GR" dirty="0" smtClean="0"/>
              <a:t>ΕΦΗΜΕΡΙΔΑ </a:t>
            </a:r>
            <a:r>
              <a:rPr lang="el-GR" dirty="0"/>
              <a:t>ΤΩΝ ΣΥΝΤΑΚΤΩΝ. </a:t>
            </a:r>
            <a:r>
              <a:rPr lang="en-GB" dirty="0"/>
              <a:t>www.efsyn.gr/?p=184423.</a:t>
            </a:r>
          </a:p>
          <a:p>
            <a:r>
              <a:rPr lang="en-GB" dirty="0" smtClean="0"/>
              <a:t>Bauman</a:t>
            </a:r>
            <a:r>
              <a:rPr lang="en-GB" dirty="0"/>
              <a:t>, Z. (2014). </a:t>
            </a:r>
            <a:r>
              <a:rPr lang="el-GR" dirty="0"/>
              <a:t>Πλούτος και ανισότητα. Αθήνα: Εκδόσεις Οκτώ.</a:t>
            </a:r>
          </a:p>
          <a:p>
            <a:r>
              <a:rPr lang="el-GR" dirty="0" err="1" smtClean="0"/>
              <a:t>Ροµπόλης</a:t>
            </a:r>
            <a:r>
              <a:rPr lang="el-GR" dirty="0"/>
              <a:t>, Σ. (2012). </a:t>
            </a:r>
            <a:r>
              <a:rPr lang="el-GR" dirty="0" err="1"/>
              <a:t>Οικονοµική</a:t>
            </a:r>
            <a:r>
              <a:rPr lang="el-GR" dirty="0"/>
              <a:t> κρίση και κοινωνικό κράτος. Αθήνα: Εκδόσεις Επί-</a:t>
            </a:r>
          </a:p>
          <a:p>
            <a:r>
              <a:rPr lang="el-GR" dirty="0" err="1"/>
              <a:t>κεντρο</a:t>
            </a:r>
            <a:r>
              <a:rPr lang="el-GR" dirty="0"/>
              <a:t>.</a:t>
            </a:r>
          </a:p>
          <a:p>
            <a:r>
              <a:rPr lang="en-GB" dirty="0" smtClean="0"/>
              <a:t>Klein</a:t>
            </a:r>
            <a:r>
              <a:rPr lang="en-GB" dirty="0"/>
              <a:t>, N. (2011). </a:t>
            </a:r>
            <a:r>
              <a:rPr lang="el-GR" dirty="0"/>
              <a:t>Φράχτες και παράθυρα. Αθήνα: Εκδόσεις Λιβάνη.</a:t>
            </a:r>
          </a:p>
          <a:p>
            <a:r>
              <a:rPr lang="en-GB" dirty="0" smtClean="0"/>
              <a:t>Warner</a:t>
            </a:r>
            <a:r>
              <a:rPr lang="en-GB" dirty="0"/>
              <a:t>, G. (19 July 2010). Dave’s Big Society is not a top-down project </a:t>
            </a:r>
            <a:r>
              <a:rPr lang="en-GB" dirty="0" smtClean="0"/>
              <a:t>that’s </a:t>
            </a:r>
            <a:r>
              <a:rPr lang="en-GB" dirty="0"/>
              <a:t>why it was launched by the Prime Minister. The Daily Telegraph (London</a:t>
            </a:r>
            <a:r>
              <a:rPr lang="en-GB" dirty="0" smtClean="0"/>
              <a:t>).</a:t>
            </a:r>
            <a:r>
              <a:rPr lang="el-GR" dirty="0" smtClean="0"/>
              <a:t> </a:t>
            </a:r>
            <a:r>
              <a:rPr lang="en-GB" dirty="0" smtClean="0"/>
              <a:t>Archived</a:t>
            </a:r>
            <a:r>
              <a:rPr lang="en-GB" dirty="0"/>
              <a:t>, 21/7/2010.</a:t>
            </a:r>
          </a:p>
          <a:p>
            <a:r>
              <a:rPr lang="en-GB" dirty="0" smtClean="0"/>
              <a:t>Cameron </a:t>
            </a:r>
            <a:r>
              <a:rPr lang="en-GB" dirty="0"/>
              <a:t>and Clegg set out ‘big society’ policy ideas. BBC News, 18/5/2010.</a:t>
            </a:r>
          </a:p>
          <a:p>
            <a:r>
              <a:rPr lang="en-GB" dirty="0" err="1" smtClean="0"/>
              <a:t>Coote</a:t>
            </a:r>
            <a:r>
              <a:rPr lang="en-GB" dirty="0"/>
              <a:t>, A. (19 July 2010). Cameron’s ‘big society’ will leave the poor </a:t>
            </a:r>
            <a:r>
              <a:rPr lang="en-GB" dirty="0" smtClean="0"/>
              <a:t>and</a:t>
            </a:r>
            <a:r>
              <a:rPr lang="el-GR" dirty="0" smtClean="0"/>
              <a:t> </a:t>
            </a:r>
            <a:r>
              <a:rPr lang="en-GB" dirty="0" smtClean="0"/>
              <a:t>powerless </a:t>
            </a:r>
            <a:r>
              <a:rPr lang="en-GB" dirty="0"/>
              <a:t>behind. The Guardian (London: Guardian Newspapers Ltd). </a:t>
            </a:r>
            <a:r>
              <a:rPr lang="en-GB" dirty="0" smtClean="0"/>
              <a:t>Archived,</a:t>
            </a:r>
            <a:r>
              <a:rPr lang="el-GR" dirty="0" smtClean="0"/>
              <a:t> </a:t>
            </a:r>
            <a:r>
              <a:rPr lang="en-GB" dirty="0" smtClean="0"/>
              <a:t>22/7/2010</a:t>
            </a:r>
            <a:r>
              <a:rPr lang="en-GB" dirty="0"/>
              <a:t>.</a:t>
            </a:r>
          </a:p>
          <a:p>
            <a:r>
              <a:rPr lang="en-GB" dirty="0" smtClean="0"/>
              <a:t>Butler</a:t>
            </a:r>
            <a:r>
              <a:rPr lang="en-GB" dirty="0"/>
              <a:t>, P. (7 May 2012). Cameron’s ‘big society’ undermined by cuts </a:t>
            </a:r>
            <a:r>
              <a:rPr lang="en-GB" dirty="0" smtClean="0"/>
              <a:t>and</a:t>
            </a:r>
            <a:r>
              <a:rPr lang="en-US" dirty="0"/>
              <a:t>distrust, says study. The Guardian, 11/8/ 2014.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05078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Βιβλιογραφία</a:t>
            </a:r>
            <a:endParaRPr 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Collier</a:t>
            </a:r>
            <a:r>
              <a:rPr lang="en-GB" dirty="0"/>
              <a:t>, </a:t>
            </a:r>
            <a:r>
              <a:rPr lang="el-GR" dirty="0"/>
              <a:t>Β. (16 </a:t>
            </a:r>
            <a:r>
              <a:rPr lang="en-GB" dirty="0"/>
              <a:t>July 2012). The big hole in ‘big society’. The Guardian, </a:t>
            </a:r>
            <a:r>
              <a:rPr lang="en-GB" dirty="0" smtClean="0"/>
              <a:t>11/08/2014</a:t>
            </a:r>
            <a:r>
              <a:rPr lang="en-GB" dirty="0"/>
              <a:t>.</a:t>
            </a:r>
          </a:p>
          <a:p>
            <a:r>
              <a:rPr lang="en-GB" dirty="0" smtClean="0"/>
              <a:t>Hawkins</a:t>
            </a:r>
            <a:r>
              <a:rPr lang="en-GB" dirty="0"/>
              <a:t>, R. (19 July 2010). Will the ‘big society’ help big cuts? BBC </a:t>
            </a:r>
            <a:r>
              <a:rPr lang="en-GB" dirty="0" smtClean="0"/>
              <a:t>News.</a:t>
            </a:r>
            <a:r>
              <a:rPr lang="el-GR" dirty="0" smtClean="0"/>
              <a:t> </a:t>
            </a:r>
            <a:r>
              <a:rPr lang="en-GB" dirty="0" smtClean="0"/>
              <a:t>Archived</a:t>
            </a:r>
            <a:r>
              <a:rPr lang="en-GB" dirty="0"/>
              <a:t>, 23/7/2010.</a:t>
            </a:r>
          </a:p>
          <a:p>
            <a:r>
              <a:rPr lang="en-GB" dirty="0" smtClean="0"/>
              <a:t>Liverpool </a:t>
            </a:r>
            <a:r>
              <a:rPr lang="en-GB" dirty="0"/>
              <a:t>withdraws from government ‘big society’ pilot. BBC Online, </a:t>
            </a:r>
            <a:r>
              <a:rPr lang="en-GB" dirty="0" smtClean="0"/>
              <a:t>3/2/2011</a:t>
            </a:r>
            <a:r>
              <a:rPr lang="en-GB" dirty="0"/>
              <a:t>. Archived, 4/2/2011.</a:t>
            </a:r>
          </a:p>
          <a:p>
            <a:r>
              <a:rPr lang="el-GR" dirty="0" err="1" smtClean="0"/>
              <a:t>Τραβασάρος</a:t>
            </a:r>
            <a:r>
              <a:rPr lang="el-GR" dirty="0"/>
              <a:t>, Τ. (2013). </a:t>
            </a:r>
            <a:r>
              <a:rPr lang="el-GR" dirty="0" err="1"/>
              <a:t>Γρα</a:t>
            </a:r>
            <a:r>
              <a:rPr lang="el-GR" dirty="0"/>
              <a:t>µµ ή </a:t>
            </a:r>
            <a:r>
              <a:rPr lang="el-GR" dirty="0" err="1"/>
              <a:t>ενσωµάτωσης</a:t>
            </a:r>
            <a:r>
              <a:rPr lang="el-GR" dirty="0"/>
              <a:t> ή </a:t>
            </a:r>
            <a:r>
              <a:rPr lang="el-GR" dirty="0" err="1"/>
              <a:t>γρα</a:t>
            </a:r>
            <a:r>
              <a:rPr lang="el-GR" dirty="0"/>
              <a:t>µµ ή ανατροπής: Η πείρα </a:t>
            </a:r>
            <a:r>
              <a:rPr lang="el-GR" dirty="0" smtClean="0"/>
              <a:t>της Αργεντινής</a:t>
            </a:r>
            <a:r>
              <a:rPr lang="el-GR" dirty="0"/>
              <a:t>. Η </a:t>
            </a:r>
            <a:r>
              <a:rPr lang="el-GR" dirty="0" err="1"/>
              <a:t>Οικονοµική</a:t>
            </a:r>
            <a:r>
              <a:rPr lang="el-GR" dirty="0"/>
              <a:t> Κρίση (σελ. 359-387). Αθήνα: Εκδόσεις Σύγχρονη Εποχή.</a:t>
            </a:r>
          </a:p>
          <a:p>
            <a:r>
              <a:rPr lang="el-GR" dirty="0" err="1" smtClean="0"/>
              <a:t>Ζαϊµάκης</a:t>
            </a:r>
            <a:r>
              <a:rPr lang="el-GR" dirty="0"/>
              <a:t>, Γ. (2011). Κοινοτική Εργασία και τοπικές κοινωνίες, Αθήνα: Εκδόσεις </a:t>
            </a:r>
            <a:r>
              <a:rPr lang="el-GR" dirty="0" err="1" smtClean="0"/>
              <a:t>Πλέθρον</a:t>
            </a:r>
            <a:r>
              <a:rPr lang="el-GR" dirty="0"/>
              <a:t>.</a:t>
            </a:r>
          </a:p>
          <a:p>
            <a:r>
              <a:rPr lang="en-GB" dirty="0" smtClean="0"/>
              <a:t>ACT </a:t>
            </a:r>
            <a:r>
              <a:rPr lang="en-GB" dirty="0"/>
              <a:t>UP. http://en.wikipedia.org/wiki/ACT_UP.</a:t>
            </a:r>
          </a:p>
          <a:p>
            <a:r>
              <a:rPr lang="en-GB" dirty="0" smtClean="0"/>
              <a:t>Crimp</a:t>
            </a:r>
            <a:r>
              <a:rPr lang="en-GB" dirty="0"/>
              <a:t>, D. (1990). AIDS Demographics. New York: Bay Press.</a:t>
            </a:r>
          </a:p>
          <a:p>
            <a:r>
              <a:rPr lang="en-GB" dirty="0" smtClean="0"/>
              <a:t>Bourke</a:t>
            </a:r>
            <a:r>
              <a:rPr lang="en-GB" dirty="0"/>
              <a:t>, J. (2011). </a:t>
            </a:r>
            <a:r>
              <a:rPr lang="el-GR" dirty="0"/>
              <a:t>Φόβος: </a:t>
            </a:r>
            <a:r>
              <a:rPr lang="el-GR" dirty="0" err="1"/>
              <a:t>Στιγµιότυπα</a:t>
            </a:r>
            <a:r>
              <a:rPr lang="el-GR" dirty="0"/>
              <a:t> από τον </a:t>
            </a:r>
            <a:r>
              <a:rPr lang="el-GR" dirty="0" err="1"/>
              <a:t>πολιτισµό</a:t>
            </a:r>
            <a:r>
              <a:rPr lang="el-GR" dirty="0"/>
              <a:t> του 19ου και του 20ού </a:t>
            </a:r>
            <a:r>
              <a:rPr lang="el-GR" dirty="0" smtClean="0"/>
              <a:t>αιώνα. Αθήνα</a:t>
            </a:r>
            <a:r>
              <a:rPr lang="el-GR" dirty="0"/>
              <a:t>: Εκδόσεις Σαββάλα.</a:t>
            </a:r>
          </a:p>
          <a:p>
            <a:r>
              <a:rPr lang="el-GR" dirty="0" err="1" smtClean="0"/>
              <a:t>Μπάουµαν</a:t>
            </a:r>
            <a:r>
              <a:rPr lang="el-GR" dirty="0"/>
              <a:t>, Ζ. (2009). Ρευστοί Καιροί. Η ζωή της εποχής της αβεβαιότητας. </a:t>
            </a:r>
            <a:r>
              <a:rPr lang="el-GR" dirty="0" smtClean="0"/>
              <a:t>Αθήνα: Εκδόσεις </a:t>
            </a:r>
            <a:r>
              <a:rPr lang="el-GR" dirty="0" err="1"/>
              <a:t>Μεταίχµιο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4447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Habermas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«η</a:t>
            </a:r>
            <a:r>
              <a:rPr lang="en-US" sz="2800" dirty="0" smtClean="0"/>
              <a:t> </a:t>
            </a:r>
            <a:r>
              <a:rPr lang="el-GR" sz="2800" dirty="0" smtClean="0"/>
              <a:t>σκληρή θεραπεία που επιβλήθηκε µε την αδιαλλαξία, µε κόστος την πολιτική </a:t>
            </a:r>
            <a:r>
              <a:rPr lang="el-GR" sz="2800" dirty="0" err="1" smtClean="0"/>
              <a:t>υποβάθµιση</a:t>
            </a:r>
            <a:r>
              <a:rPr lang="el-GR" sz="2800" dirty="0" smtClean="0"/>
              <a:t> και την ταπείνωση ολόκληρων λαών και την κοινωνική κατάρρευση γενεών, κοινωνικών </a:t>
            </a:r>
            <a:r>
              <a:rPr lang="el-GR" sz="2800" dirty="0" err="1" smtClean="0"/>
              <a:t>στρωµάτων</a:t>
            </a:r>
            <a:r>
              <a:rPr lang="el-GR" sz="2800" dirty="0" smtClean="0"/>
              <a:t> και ολόκληρων περιοχών,</a:t>
            </a:r>
            <a:r>
              <a:rPr lang="en-US" sz="2800" dirty="0" smtClean="0"/>
              <a:t> </a:t>
            </a:r>
            <a:r>
              <a:rPr lang="el-GR" sz="2800" dirty="0" smtClean="0"/>
              <a:t>άφησε τις </a:t>
            </a:r>
            <a:r>
              <a:rPr lang="el-GR" sz="2800" dirty="0" err="1" smtClean="0"/>
              <a:t>οικονοµίες</a:t>
            </a:r>
            <a:r>
              <a:rPr lang="el-GR" sz="2800" dirty="0" smtClean="0"/>
              <a:t> των χωρών της κρίσης να συρρικνωθούν τόσο, ώστε</a:t>
            </a:r>
            <a:r>
              <a:rPr lang="en-US" sz="2800" dirty="0" smtClean="0"/>
              <a:t> </a:t>
            </a:r>
            <a:r>
              <a:rPr lang="el-GR" sz="2800" dirty="0" smtClean="0"/>
              <a:t>“τα άλογα να πιουν ξανά” (οι επενδυτές να επιστρέψουν)».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xmlns="" val="429255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«</a:t>
            </a:r>
            <a:r>
              <a:rPr lang="el-GR" dirty="0" err="1" smtClean="0"/>
              <a:t>Big</a:t>
            </a:r>
            <a:r>
              <a:rPr lang="el-GR" dirty="0" smtClean="0"/>
              <a:t> </a:t>
            </a:r>
            <a:r>
              <a:rPr lang="el-GR" dirty="0" err="1" smtClean="0"/>
              <a:t>Society</a:t>
            </a:r>
            <a:r>
              <a:rPr lang="el-GR" dirty="0" smtClean="0"/>
              <a:t>»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Συλλογικότητα, συνοχή και Αλληλεγγύη</a:t>
            </a:r>
          </a:p>
          <a:p>
            <a:r>
              <a:rPr lang="el-GR" sz="2400" dirty="0" smtClean="0"/>
              <a:t>Ενεργός </a:t>
            </a:r>
            <a:r>
              <a:rPr lang="el-GR" sz="2400" dirty="0" err="1" smtClean="0"/>
              <a:t>συµµετοχή</a:t>
            </a:r>
            <a:r>
              <a:rPr lang="el-GR" sz="2400" dirty="0" smtClean="0"/>
              <a:t> των πολιτών στη λήψη αποφάσεων </a:t>
            </a:r>
          </a:p>
          <a:p>
            <a:r>
              <a:rPr lang="el-GR" sz="2400" dirty="0" smtClean="0"/>
              <a:t>Φιλανθρωπία, κοινωνικές επιχειρήσεις, </a:t>
            </a:r>
            <a:r>
              <a:rPr lang="el-GR" sz="2400" dirty="0" err="1" smtClean="0"/>
              <a:t>εθελοντισµός</a:t>
            </a:r>
            <a:endParaRPr lang="el-GR" sz="2400" dirty="0"/>
          </a:p>
          <a:p>
            <a:r>
              <a:rPr lang="el-GR" dirty="0"/>
              <a:t>Δ</a:t>
            </a:r>
            <a:r>
              <a:rPr lang="el-GR" sz="2400" dirty="0" smtClean="0"/>
              <a:t>ιαφάνεια </a:t>
            </a:r>
          </a:p>
          <a:p>
            <a:r>
              <a:rPr lang="el-GR" dirty="0" err="1"/>
              <a:t>Δ</a:t>
            </a:r>
            <a:r>
              <a:rPr lang="el-GR" sz="2400" dirty="0" err="1" smtClean="0"/>
              <a:t>ηµόσια</a:t>
            </a:r>
            <a:r>
              <a:rPr lang="el-GR" sz="2400" dirty="0" smtClean="0"/>
              <a:t> λογοδοσία</a:t>
            </a:r>
          </a:p>
          <a:p>
            <a:r>
              <a:rPr lang="el-GR" dirty="0"/>
              <a:t>Α</a:t>
            </a:r>
            <a:r>
              <a:rPr lang="el-GR" sz="2400" dirty="0" smtClean="0"/>
              <a:t>ποκέντρωση ισχύος</a:t>
            </a:r>
          </a:p>
        </p:txBody>
      </p:sp>
    </p:spTree>
    <p:extLst>
      <p:ext uri="{BB962C8B-B14F-4D97-AF65-F5344CB8AC3E}">
        <p14:creationId xmlns:p14="http://schemas.microsoft.com/office/powerpoint/2010/main" xmlns="" val="308847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Μεγάλες περικοπές στο κράτος πρόνοιας.</a:t>
            </a:r>
          </a:p>
          <a:p>
            <a:r>
              <a:rPr lang="el-GR" sz="2800" dirty="0" smtClean="0"/>
              <a:t>Απώλεια θέσεων εργασίας </a:t>
            </a:r>
          </a:p>
          <a:p>
            <a:r>
              <a:rPr lang="el-GR" sz="2800" dirty="0"/>
              <a:t>Μ</a:t>
            </a:r>
            <a:r>
              <a:rPr lang="el-GR" sz="2800" dirty="0" smtClean="0"/>
              <a:t>είωση </a:t>
            </a:r>
            <a:r>
              <a:rPr lang="el-GR" sz="2800" dirty="0" err="1" smtClean="0"/>
              <a:t>παρεχόµενων</a:t>
            </a:r>
            <a:r>
              <a:rPr lang="el-GR" sz="2800" dirty="0" smtClean="0"/>
              <a:t> υπηρεσιών. </a:t>
            </a:r>
          </a:p>
          <a:p>
            <a:r>
              <a:rPr lang="el-GR" sz="2800" dirty="0" smtClean="0"/>
              <a:t>Μεταβίβαση ευθύνης στην τοπική αυτοδιοίκηση </a:t>
            </a:r>
          </a:p>
          <a:p>
            <a:r>
              <a:rPr lang="el-GR" sz="2800" dirty="0"/>
              <a:t>Φ</a:t>
            </a:r>
            <a:r>
              <a:rPr lang="el-GR" sz="2800" dirty="0" smtClean="0"/>
              <a:t>ιλανθρωπία µ</a:t>
            </a:r>
            <a:r>
              <a:rPr lang="el-GR" sz="2800" dirty="0" err="1" smtClean="0"/>
              <a:t>εγάλων</a:t>
            </a:r>
            <a:r>
              <a:rPr lang="el-GR" sz="2800" dirty="0" smtClean="0"/>
              <a:t> </a:t>
            </a:r>
            <a:r>
              <a:rPr lang="el-GR" sz="2800" dirty="0" err="1" smtClean="0"/>
              <a:t>ιδρυµάτων</a:t>
            </a:r>
            <a:r>
              <a:rPr lang="el-GR" sz="2800" dirty="0" smtClean="0"/>
              <a:t> και της Εκκλησίας </a:t>
            </a:r>
          </a:p>
          <a:p>
            <a:r>
              <a:rPr lang="el-GR" sz="2800" dirty="0" smtClean="0"/>
              <a:t>Ο πολίτης </a:t>
            </a:r>
            <a:r>
              <a:rPr lang="el-GR" sz="2800" dirty="0" err="1" smtClean="0"/>
              <a:t>αντιµέτωπος</a:t>
            </a:r>
            <a:r>
              <a:rPr lang="el-GR" sz="2800" dirty="0" smtClean="0"/>
              <a:t> µε µία σειρά ανεπίλυτων </a:t>
            </a:r>
            <a:r>
              <a:rPr lang="el-GR" sz="2800" dirty="0" err="1" smtClean="0"/>
              <a:t>ζητηµάτων</a:t>
            </a:r>
            <a:r>
              <a:rPr lang="el-GR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xmlns="" val="65580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Το «</a:t>
            </a:r>
            <a:r>
              <a:rPr lang="el-GR" sz="2400" dirty="0" err="1" smtClean="0"/>
              <a:t>Big</a:t>
            </a:r>
            <a:r>
              <a:rPr lang="el-GR" sz="2400" dirty="0" smtClean="0"/>
              <a:t> </a:t>
            </a:r>
            <a:r>
              <a:rPr lang="el-GR" sz="2400" dirty="0" err="1" smtClean="0"/>
              <a:t>Society</a:t>
            </a:r>
            <a:r>
              <a:rPr lang="el-GR" sz="2400" dirty="0" smtClean="0"/>
              <a:t>» λειτούργησε ως µ</a:t>
            </a:r>
            <a:r>
              <a:rPr lang="el-GR" sz="2400" dirty="0" err="1" smtClean="0"/>
              <a:t>ανδύας</a:t>
            </a:r>
            <a:r>
              <a:rPr lang="el-GR" sz="2400" dirty="0" smtClean="0"/>
              <a:t> απόκρυψης των περικοπών στο κράτος πρόνοιας.</a:t>
            </a:r>
          </a:p>
          <a:p>
            <a:r>
              <a:rPr lang="el-GR" sz="2400" dirty="0" smtClean="0"/>
              <a:t>Οι περικοπές οδήγησαν στην </a:t>
            </a:r>
            <a:r>
              <a:rPr lang="el-GR" sz="2400" dirty="0" err="1" smtClean="0"/>
              <a:t>αποδυνάµωση</a:t>
            </a:r>
            <a:r>
              <a:rPr lang="el-GR" sz="2400" dirty="0" smtClean="0"/>
              <a:t> παρά στην ενίσχυση της κοινωνίας. </a:t>
            </a:r>
          </a:p>
          <a:p>
            <a:r>
              <a:rPr lang="el-GR" sz="2400" dirty="0" smtClean="0"/>
              <a:t>Ο πολίτης επαφίεται στις διαθέσεις και τη </a:t>
            </a:r>
            <a:r>
              <a:rPr lang="el-GR" sz="2400" dirty="0" err="1" smtClean="0"/>
              <a:t>διαθεσιµότητα</a:t>
            </a:r>
            <a:r>
              <a:rPr lang="el-GR" sz="2400" dirty="0" smtClean="0"/>
              <a:t> του εκάστοτε εθελοντή. </a:t>
            </a:r>
          </a:p>
          <a:p>
            <a:r>
              <a:rPr lang="el-GR" sz="2400" dirty="0" smtClean="0"/>
              <a:t>Η σταθερότητα, η συνέπεια και η συνέχεια στην παροχή υπηρεσιών δε διασφαλίζεται.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3236774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Η πρώτη περιφέρεια που επιλέχθηκε για την πιλοτική </a:t>
            </a:r>
            <a:r>
              <a:rPr lang="el-GR" sz="2000" dirty="0" err="1" smtClean="0"/>
              <a:t>εφαρµογή</a:t>
            </a:r>
            <a:r>
              <a:rPr lang="el-GR" sz="2000" dirty="0" smtClean="0"/>
              <a:t> του </a:t>
            </a:r>
            <a:r>
              <a:rPr lang="el-GR" sz="2000" dirty="0" err="1" smtClean="0"/>
              <a:t>προγράµµατος</a:t>
            </a:r>
            <a:r>
              <a:rPr lang="el-GR" sz="2000" dirty="0" smtClean="0"/>
              <a:t> αποχώρησε.</a:t>
            </a:r>
          </a:p>
          <a:p>
            <a:r>
              <a:rPr lang="el-GR" sz="2000" dirty="0" smtClean="0"/>
              <a:t>Κατήγγειλε το πρόγραμμα ως κακή αντιγραφή των πρακτικών που η ίδια η τοπική αυτοδιοίκηση είχε ήδη υιοθετήσει.</a:t>
            </a:r>
          </a:p>
          <a:p>
            <a:r>
              <a:rPr lang="el-GR" sz="2000" dirty="0" smtClean="0"/>
              <a:t>Οι υπηρεσίες θα έπρεπε να είναι </a:t>
            </a:r>
            <a:r>
              <a:rPr lang="el-GR" sz="2000" dirty="0" err="1" smtClean="0"/>
              <a:t>συµπληρωµατικές</a:t>
            </a:r>
            <a:r>
              <a:rPr lang="el-GR" sz="2000" dirty="0" smtClean="0"/>
              <a:t> προς το κράτος πρόνοιας και όχι να το υποκαθιστούν. </a:t>
            </a:r>
          </a:p>
          <a:p>
            <a:r>
              <a:rPr lang="el-GR" sz="2000" dirty="0" smtClean="0"/>
              <a:t>Η λογική του «</a:t>
            </a:r>
            <a:r>
              <a:rPr lang="el-GR" sz="2000" dirty="0" err="1" smtClean="0"/>
              <a:t>Big</a:t>
            </a:r>
            <a:r>
              <a:rPr lang="el-GR" sz="2000" dirty="0" smtClean="0"/>
              <a:t> </a:t>
            </a:r>
            <a:r>
              <a:rPr lang="el-GR" sz="2000" dirty="0" err="1" smtClean="0"/>
              <a:t>Society</a:t>
            </a:r>
            <a:r>
              <a:rPr lang="el-GR" sz="2000" dirty="0" smtClean="0"/>
              <a:t>» βρίσκεται στον αντίποδα της έννοιας της κοινωνικής συνοχής και της αλληλεγγύης.</a:t>
            </a:r>
          </a:p>
          <a:p>
            <a:r>
              <a:rPr lang="el-GR" sz="2000" dirty="0" smtClean="0"/>
              <a:t>Οι δύο αυτές έννοιες προϋποθέτουν: α) </a:t>
            </a:r>
            <a:r>
              <a:rPr lang="el-GR" sz="2000" dirty="0" err="1" smtClean="0"/>
              <a:t>συµµαχία</a:t>
            </a:r>
            <a:r>
              <a:rPr lang="el-GR" sz="2000" dirty="0" smtClean="0"/>
              <a:t> των πολιτών για διεκδίκηση των </a:t>
            </a:r>
            <a:r>
              <a:rPr lang="el-GR" sz="2000" dirty="0" err="1" smtClean="0"/>
              <a:t>δικαιωµάτων</a:t>
            </a:r>
            <a:r>
              <a:rPr lang="el-GR" sz="2000" dirty="0" smtClean="0"/>
              <a:t> και β) ανάληψη εκ µ</a:t>
            </a:r>
            <a:r>
              <a:rPr lang="el-GR" sz="2000" dirty="0" err="1" smtClean="0"/>
              <a:t>έρους</a:t>
            </a:r>
            <a:r>
              <a:rPr lang="el-GR" sz="2000" dirty="0" smtClean="0"/>
              <a:t> του κράτους των ευθυνών που του αναλογούν.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1816390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Αργεντινή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Αλληλέγγυες μορφές δράσης για τη διαχείριση της φτώχειας, της πείνας και της έλλειψης στέγης. </a:t>
            </a:r>
          </a:p>
          <a:p>
            <a:r>
              <a:rPr lang="el-GR" dirty="0" smtClean="0"/>
              <a:t>Μοντέλο που επικρίθηκε γιατί δεν αντιτάχθηκε στις πολιτικές που οδήγησαν τη χώρα στην κρίση.</a:t>
            </a:r>
          </a:p>
          <a:p>
            <a:r>
              <a:rPr lang="el-GR" dirty="0" err="1" smtClean="0"/>
              <a:t>Ενσωµατώθηκε</a:t>
            </a:r>
            <a:r>
              <a:rPr lang="el-GR" dirty="0" smtClean="0"/>
              <a:t> στο </a:t>
            </a:r>
            <a:r>
              <a:rPr lang="el-GR" dirty="0" err="1" smtClean="0"/>
              <a:t>σύστηµα</a:t>
            </a:r>
            <a:r>
              <a:rPr lang="el-GR" dirty="0" smtClean="0"/>
              <a:t> με µ</a:t>
            </a:r>
            <a:r>
              <a:rPr lang="el-GR" dirty="0" err="1" smtClean="0"/>
              <a:t>ικρές</a:t>
            </a:r>
            <a:r>
              <a:rPr lang="el-GR" dirty="0" smtClean="0"/>
              <a:t> επιχορηγήσεις.</a:t>
            </a:r>
          </a:p>
          <a:p>
            <a:r>
              <a:rPr lang="el-GR" dirty="0" smtClean="0"/>
              <a:t>Απετέλεσε  υποκατάστατο του κοινωνικού κράτους.</a:t>
            </a:r>
          </a:p>
          <a:p>
            <a:r>
              <a:rPr lang="el-GR" dirty="0" err="1" smtClean="0"/>
              <a:t>Διαµόρφωσε</a:t>
            </a:r>
            <a:r>
              <a:rPr lang="el-GR" dirty="0" smtClean="0"/>
              <a:t> χαρακτήρα φιλανθρωπικό παρά ανατρεπτικό στις κυρίαρχες πολιτικές. </a:t>
            </a:r>
          </a:p>
          <a:p>
            <a:r>
              <a:rPr lang="el-GR" dirty="0" smtClean="0"/>
              <a:t>Τα στελέχη </a:t>
            </a:r>
            <a:r>
              <a:rPr lang="el-GR" dirty="0" err="1" smtClean="0"/>
              <a:t>συµβιβάστηκαν</a:t>
            </a:r>
            <a:r>
              <a:rPr lang="el-GR" dirty="0" smtClean="0"/>
              <a:t> </a:t>
            </a:r>
            <a:r>
              <a:rPr lang="el-GR" dirty="0" err="1" smtClean="0"/>
              <a:t>καταλαµβάνοντας</a:t>
            </a:r>
            <a:r>
              <a:rPr lang="el-GR" dirty="0" smtClean="0"/>
              <a:t> κρατικές θέσεις εξουσίας</a:t>
            </a:r>
          </a:p>
          <a:p>
            <a:r>
              <a:rPr lang="el-GR" dirty="0"/>
              <a:t>Η</a:t>
            </a:r>
            <a:r>
              <a:rPr lang="el-GR" dirty="0" smtClean="0"/>
              <a:t> κρίση συνέχισε να διαλύει τον κοινωνικό ιστό.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955497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Π</a:t>
            </a:r>
            <a:r>
              <a:rPr lang="el-GR" dirty="0" err="1" smtClean="0"/>
              <a:t>αγκόσµιο</a:t>
            </a:r>
            <a:r>
              <a:rPr lang="el-GR" dirty="0" smtClean="0"/>
              <a:t> κοινωνικό </a:t>
            </a:r>
            <a:r>
              <a:rPr lang="el-GR" dirty="0" err="1" smtClean="0"/>
              <a:t>forum</a:t>
            </a:r>
            <a:r>
              <a:rPr lang="el-GR" dirty="0" smtClean="0"/>
              <a:t>- 2001 Πόρτο </a:t>
            </a:r>
            <a:r>
              <a:rPr lang="el-GR" dirty="0" err="1" smtClean="0"/>
              <a:t>Αλλέγκρε</a:t>
            </a:r>
            <a:r>
              <a:rPr lang="el-GR" dirty="0" smtClean="0"/>
              <a:t> Βραζιλίας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Αναζήτηση νέων µ</a:t>
            </a:r>
            <a:r>
              <a:rPr lang="el-GR" sz="2400" dirty="0" err="1" smtClean="0"/>
              <a:t>ορφών</a:t>
            </a:r>
            <a:r>
              <a:rPr lang="el-GR" sz="2400" dirty="0" smtClean="0"/>
              <a:t> οργάνωσης</a:t>
            </a:r>
          </a:p>
          <a:p>
            <a:r>
              <a:rPr lang="el-GR" sz="2400" dirty="0" smtClean="0"/>
              <a:t>Η κοινότητα αποκτά </a:t>
            </a:r>
            <a:r>
              <a:rPr lang="el-GR" sz="2400" dirty="0" err="1" smtClean="0"/>
              <a:t>σηµαντικό</a:t>
            </a:r>
            <a:r>
              <a:rPr lang="el-GR" sz="2400" dirty="0" smtClean="0"/>
              <a:t> ρόλο για την </a:t>
            </a:r>
            <a:r>
              <a:rPr lang="el-GR" sz="2400" dirty="0" err="1" smtClean="0"/>
              <a:t>οικονοµική</a:t>
            </a:r>
            <a:r>
              <a:rPr lang="el-GR" sz="2400" dirty="0" smtClean="0"/>
              <a:t>, την πολιτιστική και την κοινωνική ανάπτυξη την περίοδο της κρίσης</a:t>
            </a:r>
          </a:p>
          <a:p>
            <a:r>
              <a:rPr lang="el-GR" sz="2400" dirty="0" smtClean="0"/>
              <a:t>Η </a:t>
            </a:r>
            <a:r>
              <a:rPr lang="el-GR" sz="2400" dirty="0" err="1" smtClean="0"/>
              <a:t>συµµετοχική</a:t>
            </a:r>
            <a:r>
              <a:rPr lang="el-GR" sz="2400" dirty="0" smtClean="0"/>
              <a:t> </a:t>
            </a:r>
            <a:r>
              <a:rPr lang="el-GR" sz="2400" dirty="0" err="1" smtClean="0"/>
              <a:t>δηµοκρατία</a:t>
            </a:r>
            <a:r>
              <a:rPr lang="el-GR" sz="2400" dirty="0" smtClean="0"/>
              <a:t> αναδείχθηκε ως προτεραιότητα και ως εναλλακτική πρόταση στην αντιπροσωπευτική </a:t>
            </a:r>
            <a:r>
              <a:rPr lang="el-GR" sz="2400" dirty="0" err="1" smtClean="0"/>
              <a:t>δηµοκρατία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115834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Κινήματα</a:t>
            </a:r>
          </a:p>
          <a:p>
            <a:r>
              <a:rPr lang="el-GR" dirty="0" smtClean="0"/>
              <a:t>Διεκδίκηση πρόνοιας, υγείας και κοινωνικής φροντίδας ως </a:t>
            </a:r>
            <a:r>
              <a:rPr lang="el-GR" dirty="0" err="1" smtClean="0"/>
              <a:t>δηµόσιων</a:t>
            </a:r>
            <a:r>
              <a:rPr lang="el-GR" dirty="0" smtClean="0"/>
              <a:t> αγαθών. </a:t>
            </a:r>
          </a:p>
          <a:p>
            <a:r>
              <a:rPr lang="el-GR" dirty="0" err="1" smtClean="0"/>
              <a:t>Έµφαση</a:t>
            </a:r>
            <a:r>
              <a:rPr lang="el-GR" dirty="0" smtClean="0"/>
              <a:t> στην εκπαίδευση και στην κατάρτιση των νέων που βρίσκονται εκτός εκπαίδευσης και εργασίας </a:t>
            </a:r>
          </a:p>
          <a:p>
            <a:r>
              <a:rPr lang="el-GR" dirty="0"/>
              <a:t>Ε</a:t>
            </a:r>
            <a:r>
              <a:rPr lang="el-GR" dirty="0" smtClean="0"/>
              <a:t>νίσχυση του ανθρώπινου </a:t>
            </a:r>
            <a:r>
              <a:rPr lang="el-GR" dirty="0" err="1" smtClean="0"/>
              <a:t>δυναµικού</a:t>
            </a:r>
            <a:r>
              <a:rPr lang="el-GR" dirty="0" smtClean="0"/>
              <a:t> της χώρας. </a:t>
            </a:r>
          </a:p>
          <a:p>
            <a:r>
              <a:rPr lang="el-GR" dirty="0" smtClean="0"/>
              <a:t>Οι </a:t>
            </a:r>
            <a:r>
              <a:rPr lang="el-GR" dirty="0" err="1" smtClean="0"/>
              <a:t>κινηµατικές</a:t>
            </a:r>
            <a:r>
              <a:rPr lang="el-GR" dirty="0" smtClean="0"/>
              <a:t> πρωτοβουλίες αποτελούν εναλλακτικούς τρόπους </a:t>
            </a:r>
            <a:r>
              <a:rPr lang="el-GR" dirty="0" err="1" smtClean="0"/>
              <a:t>οικονοµικής</a:t>
            </a:r>
            <a:r>
              <a:rPr lang="el-GR" dirty="0" smtClean="0"/>
              <a:t> και κοινωνικής οργάνωσης.</a:t>
            </a:r>
          </a:p>
          <a:p>
            <a:r>
              <a:rPr lang="el-GR" dirty="0" smtClean="0"/>
              <a:t>Οι κινηματικές πρωτοβουλίες αμφισβητούν τις µ</a:t>
            </a:r>
            <a:r>
              <a:rPr lang="el-GR" dirty="0" err="1" smtClean="0"/>
              <a:t>ορφές</a:t>
            </a:r>
            <a:r>
              <a:rPr lang="el-GR" dirty="0" smtClean="0"/>
              <a:t> οργάνωσης και πολιτικής έκφρασης που αναπαράγουν την κρίση</a:t>
            </a:r>
          </a:p>
          <a:p>
            <a:r>
              <a:rPr lang="el-GR" dirty="0" smtClean="0"/>
              <a:t>Αντιτάσσονται στο νεοφιλελεύθερο πολιτικό µ</a:t>
            </a:r>
            <a:r>
              <a:rPr lang="el-GR" dirty="0" err="1" smtClean="0"/>
              <a:t>οντέλο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06457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</TotalTime>
  <Words>1233</Words>
  <Application>Microsoft Office PowerPoint</Application>
  <PresentationFormat>Προβολή στην οθόνη (4:3)</PresentationFormat>
  <Paragraphs>113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Λειτουργική μονάδα</vt:lpstr>
      <vt:lpstr> Κοινωνική Εργασία και κινήματα αλληλεγγύης Χ. Πουλόπουλος, Αν/της Καθηγητής Κοινωνικής Εργασίας Δημοκρίτειο Πανεπιστήμιο Θράκης</vt:lpstr>
      <vt:lpstr>Habermas</vt:lpstr>
      <vt:lpstr>«Big Society» </vt:lpstr>
      <vt:lpstr>Κριτική</vt:lpstr>
      <vt:lpstr>Κριτική</vt:lpstr>
      <vt:lpstr>Κριτική</vt:lpstr>
      <vt:lpstr>Αργεντινή</vt:lpstr>
      <vt:lpstr>Παγκόσµιο κοινωνικό forum- 2001 Πόρτο Αλλέγκρε Βραζιλίας</vt:lpstr>
      <vt:lpstr>Συλλογικότητα</vt:lpstr>
      <vt:lpstr>Συλλογικότητα και αντιμετώπιση του φόβου</vt:lpstr>
      <vt:lpstr>Συλλογικότητα και ανθεκτικότητα</vt:lpstr>
      <vt:lpstr>Συλλογικότητα και κοινωνία</vt:lpstr>
      <vt:lpstr>Περιορισμοί</vt:lpstr>
      <vt:lpstr>Τρόποι Έκφρασης</vt:lpstr>
      <vt:lpstr>Συμπέρασμα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Κοινωνική Εργασία και κινήματα αλληλεγγύης (2 ώρες) 199-208</dc:title>
  <dc:creator>Anna Tsiboukli</dc:creator>
  <cp:lastModifiedBy>User</cp:lastModifiedBy>
  <cp:revision>17</cp:revision>
  <dcterms:created xsi:type="dcterms:W3CDTF">2015-08-28T08:55:52Z</dcterms:created>
  <dcterms:modified xsi:type="dcterms:W3CDTF">2015-11-14T17:19:18Z</dcterms:modified>
</cp:coreProperties>
</file>