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86" r:id="rId3"/>
    <p:sldId id="287" r:id="rId4"/>
    <p:sldId id="293" r:id="rId5"/>
    <p:sldId id="294" r:id="rId6"/>
    <p:sldId id="288" r:id="rId7"/>
    <p:sldId id="289" r:id="rId8"/>
    <p:sldId id="290" r:id="rId9"/>
    <p:sldId id="278" r:id="rId10"/>
    <p:sldId id="291" r:id="rId11"/>
    <p:sldId id="280" r:id="rId12"/>
    <p:sldId id="295" r:id="rId13"/>
    <p:sldId id="285" r:id="rId14"/>
    <p:sldId id="292" r:id="rId15"/>
    <p:sldId id="279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71" autoAdjust="0"/>
    <p:restoredTop sz="94692" autoAdjust="0"/>
  </p:normalViewPr>
  <p:slideViewPr>
    <p:cSldViewPr>
      <p:cViewPr varScale="1">
        <p:scale>
          <a:sx n="82" d="100"/>
          <a:sy n="82" d="100"/>
        </p:scale>
        <p:origin x="-17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0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ABA36-8884-4D9B-B553-254D161B7907}" type="datetimeFigureOut">
              <a:rPr lang="en-US" smtClean="0"/>
              <a:t>1/10/2019</a:t>
            </a:fld>
            <a:endParaRPr lang="en-GB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GB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57C3F-3CF7-4267-A1FD-1DEDEC826BD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57C3F-3CF7-4267-A1FD-1DEDEC826BD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C602D-9F25-4704-9D8C-6C4957C6C2FA}" type="datetimeFigureOut">
              <a:rPr lang="el-GR" smtClean="0"/>
              <a:pPr/>
              <a:t>10/1/2019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14D9C-22BE-42DA-9701-29615039F3D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0" y="260648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 smtClean="0"/>
              <a:t>ΑΞΙΟΛΟΓΗΣΗ ΔΙΚΤΥΩΝ ΥΔΡΕΥΣΗΣ ΜΕ ΔΕΙΚΤΕΣ ΑΞΙΟΛΟΓΗΣΗΣ</a:t>
            </a:r>
          </a:p>
          <a:p>
            <a:pPr algn="ctr"/>
            <a:r>
              <a:rPr lang="el-GR" sz="2000" dirty="0" smtClean="0"/>
              <a:t>(Τσακίρης και </a:t>
            </a:r>
            <a:r>
              <a:rPr lang="el-GR" sz="2000" dirty="0" err="1" smtClean="0"/>
              <a:t>Χαραλάμους</a:t>
            </a:r>
            <a:r>
              <a:rPr lang="el-GR" sz="2000" dirty="0" smtClean="0"/>
              <a:t>, 2010)</a:t>
            </a:r>
            <a:endParaRPr lang="el-GR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1124744"/>
            <a:ext cx="9144000" cy="46833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l-GR" sz="2400" dirty="0" smtClean="0"/>
              <a:t>Με τους δείκτες αξιολόγησης επιτυγχάνεται:</a:t>
            </a:r>
          </a:p>
          <a:p>
            <a:pPr>
              <a:spcAft>
                <a:spcPts val="1000"/>
              </a:spcAft>
            </a:pPr>
            <a:endParaRPr lang="el-GR" sz="2400" dirty="0" smtClean="0"/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400" dirty="0" smtClean="0"/>
              <a:t>Διαχρονική παρακολούθηση  της απόδοσης του δικτύου</a:t>
            </a: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400" dirty="0" smtClean="0"/>
              <a:t>Εντοπισμός περιοχών  που χρήζουν επιδιόρθωσης και ο χρόνος επιδιόρθωσης</a:t>
            </a: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400" dirty="0" smtClean="0"/>
              <a:t>Αντικειμενική αποτίμηση της αποτελεσματικότητας των διορθωτικών ενεργειών</a:t>
            </a: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400" dirty="0" smtClean="0"/>
              <a:t>Σύγκριση μεταξύ δικτύων με παρόμοια χαρακτηριστικά</a:t>
            </a:r>
          </a:p>
          <a:p>
            <a:pPr>
              <a:spcAft>
                <a:spcPts val="1000"/>
              </a:spcAft>
            </a:pPr>
            <a:endParaRPr lang="el-GR" sz="2400" dirty="0" smtClean="0"/>
          </a:p>
          <a:p>
            <a:pPr>
              <a:spcAft>
                <a:spcPts val="1000"/>
              </a:spcAft>
            </a:pPr>
            <a:endParaRPr lang="el-GR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smtClean="0"/>
              <a:t>Δείκτης Διαρροών Δικτύου</a:t>
            </a:r>
            <a:endParaRPr lang="en-US" sz="3000" b="1" dirty="0" smtClean="0"/>
          </a:p>
          <a:p>
            <a:pPr algn="ctr"/>
            <a:r>
              <a:rPr lang="el-GR" sz="3000" b="1" dirty="0" smtClean="0"/>
              <a:t> (</a:t>
            </a:r>
            <a:r>
              <a:rPr lang="en-US" sz="3000" b="1" dirty="0" smtClean="0"/>
              <a:t>Infrastructure Leakage Index – ILI)</a:t>
            </a:r>
            <a:endParaRPr lang="el-GR" sz="3000" b="1" dirty="0"/>
          </a:p>
        </p:txBody>
      </p:sp>
      <p:sp>
        <p:nvSpPr>
          <p:cNvPr id="4" name="3 - Δεξιό βέλος"/>
          <p:cNvSpPr/>
          <p:nvPr/>
        </p:nvSpPr>
        <p:spPr>
          <a:xfrm>
            <a:off x="827584" y="2564904"/>
            <a:ext cx="1584176" cy="10801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411760" y="1124744"/>
            <a:ext cx="648072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600" dirty="0" smtClean="0"/>
              <a:t>Ολοένα μεγαλύτερη αποδοχή για την αποτίμηση των δράσεων που αποσκοπούν στη μείωση διαρροών στις υπάρχουσες συνθήκες πίεσης λειτουργίας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600" dirty="0" smtClean="0"/>
              <a:t>Προσδιορισμός τιμών στόχων του δείκτη </a:t>
            </a:r>
            <a:r>
              <a:rPr lang="en-US" sz="2600" dirty="0" smtClean="0"/>
              <a:t>ILI</a:t>
            </a:r>
            <a:r>
              <a:rPr lang="el-GR" sz="2600" dirty="0" smtClean="0"/>
              <a:t> για τις ανεπτυγμένες και αναπτυσσόμενες χώρες χωρίζοντας τα δίκτυα σε τέσσερις υποκατηγορίες (</a:t>
            </a:r>
            <a:r>
              <a:rPr lang="en-US" sz="2600" dirty="0" smtClean="0"/>
              <a:t>A,B,C,D)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600" dirty="0" smtClean="0"/>
              <a:t>Για ορθή αξιοποίηση του δείκτη απαιτείται αριθμός συνδέσεων&gt;3000 και μέση πίεση λειτουργίας </a:t>
            </a:r>
            <a:r>
              <a:rPr lang="en-US" sz="2600" dirty="0" smtClean="0"/>
              <a:t>P&gt;</a:t>
            </a:r>
            <a:r>
              <a:rPr lang="el-GR" sz="2600" dirty="0" smtClean="0"/>
              <a:t>25</a:t>
            </a:r>
            <a:r>
              <a:rPr lang="en-US" sz="2600" dirty="0" smtClean="0"/>
              <a:t> m, </a:t>
            </a:r>
            <a:r>
              <a:rPr lang="el-GR" sz="2600" dirty="0" smtClean="0"/>
              <a:t>ενώ η πυκνότητα των συνδέσεων δεν έχει κατώτατο και ανώτατο όριο. </a:t>
            </a:r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-180528" y="256490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ILI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81915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TextBox"/>
          <p:cNvSpPr txBox="1"/>
          <p:nvPr/>
        </p:nvSpPr>
        <p:spPr>
          <a:xfrm>
            <a:off x="683568" y="57332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Σχήμα 1. Τιμές – στόχοι του </a:t>
            </a:r>
            <a:r>
              <a:rPr lang="en-US" dirty="0" smtClean="0"/>
              <a:t>ILI</a:t>
            </a:r>
            <a:r>
              <a:rPr lang="el-GR" dirty="0" smtClean="0"/>
              <a:t> για τις αναπτυγμένες και αναπτυσσόμενες χώρες</a:t>
            </a:r>
            <a:endParaRPr lang="el-GR" dirty="0"/>
          </a:p>
        </p:txBody>
      </p:sp>
      <p:sp>
        <p:nvSpPr>
          <p:cNvPr id="4" name="3 - Επεξήγηση με παραλληλόγραμμο"/>
          <p:cNvSpPr/>
          <p:nvPr/>
        </p:nvSpPr>
        <p:spPr>
          <a:xfrm>
            <a:off x="3000364" y="214290"/>
            <a:ext cx="5429288" cy="92869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Δείκτης πραγματικών απωλειών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4487" y="1643856"/>
            <a:ext cx="59150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404664"/>
            <a:ext cx="4342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l-GR" sz="2800" b="1" dirty="0" smtClean="0"/>
              <a:t> Δείκτες Αξιολόγησης </a:t>
            </a:r>
            <a:r>
              <a:rPr lang="en-US" sz="2800" b="1" dirty="0" smtClean="0"/>
              <a:t>IWA</a:t>
            </a:r>
            <a:endParaRPr lang="el-GR" sz="2800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l-GR" sz="2400" dirty="0" smtClean="0"/>
              <a:t>Ανάγκη διαμόρφωσης περισσότερων δεικτών παρακολούθησης της λειτουργίας των δικτύων για ακριβέστερη εκτίμηση των συνιστωσών του Διεθνούς Πρότυπου Υδατικού Ισοζυγίου</a:t>
            </a:r>
            <a:r>
              <a:rPr lang="en-US" sz="2400" dirty="0" smtClean="0"/>
              <a:t> </a:t>
            </a:r>
            <a:r>
              <a:rPr lang="el-GR" sz="2400" dirty="0" smtClean="0"/>
              <a:t>και για την αξιολόγηση της λειτουργίας των ΔΕΥΑ γενικότερα.</a:t>
            </a:r>
          </a:p>
          <a:p>
            <a:pPr algn="just">
              <a:buFont typeface="Wingdings" pitchFamily="2" charset="2"/>
              <a:buChar char="v"/>
            </a:pPr>
            <a:endParaRPr lang="el-GR" sz="24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2400" dirty="0" smtClean="0"/>
              <a:t>Διαμόρφωση και </a:t>
            </a:r>
            <a:r>
              <a:rPr lang="el-GR" sz="2400" dirty="0" err="1" smtClean="0"/>
              <a:t>επικαιροποίηση</a:t>
            </a:r>
            <a:r>
              <a:rPr lang="el-GR" sz="2400" dirty="0" smtClean="0"/>
              <a:t>  εγχειριδίου με </a:t>
            </a:r>
            <a:r>
              <a:rPr lang="el-GR" sz="2400" b="1" dirty="0" smtClean="0"/>
              <a:t>170 δείκτες παρακολούθησης  από </a:t>
            </a:r>
            <a:r>
              <a:rPr lang="en-US" sz="2400" b="1" dirty="0" smtClean="0"/>
              <a:t>International Water Association (IWA)</a:t>
            </a:r>
            <a:endParaRPr lang="el-GR" sz="2400" b="1" dirty="0" smtClean="0"/>
          </a:p>
          <a:p>
            <a:pPr algn="just">
              <a:buFont typeface="Wingdings" pitchFamily="2" charset="2"/>
              <a:buChar char="v"/>
            </a:pPr>
            <a:endParaRPr lang="el-GR" sz="24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2400" dirty="0" smtClean="0"/>
              <a:t>170 δείκτες με συνολικά 232 μεταβλητές. Οι ΔΕΥΑ προσαρμόζουν μια ομάδα δεικτών και μεταβλητών από το σύνολο ανάλογα τη λειτουργία τους και τα διαθέσιμα δεδομένα</a:t>
            </a:r>
          </a:p>
          <a:p>
            <a:pPr algn="just">
              <a:buFont typeface="Wingdings" pitchFamily="2" charset="2"/>
              <a:buChar char="v"/>
            </a:pPr>
            <a:endParaRPr lang="el-GR" sz="2400" dirty="0" smtClean="0"/>
          </a:p>
          <a:p>
            <a:pPr algn="just"/>
            <a:endParaRPr lang="el-GR" sz="2400" dirty="0" smtClean="0"/>
          </a:p>
          <a:p>
            <a:pPr algn="just">
              <a:buFont typeface="Wingdings" pitchFamily="2" charset="2"/>
              <a:buChar char="v"/>
            </a:pPr>
            <a:endParaRPr lang="el-GR" sz="2400" dirty="0" smtClean="0"/>
          </a:p>
          <a:p>
            <a:pPr algn="just">
              <a:buFont typeface="Wingdings" pitchFamily="2" charset="2"/>
              <a:buChar char="v"/>
            </a:pP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- Θέση περιεχομένου"/>
          <p:cNvSpPr txBox="1">
            <a:spLocks/>
          </p:cNvSpPr>
          <p:nvPr/>
        </p:nvSpPr>
        <p:spPr>
          <a:xfrm>
            <a:off x="301752" y="1527048"/>
            <a:ext cx="8503920" cy="42062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Υδατικοί πόροι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l-GR" sz="3200" dirty="0" smtClean="0"/>
              <a:t>Προσωπικό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Λειτουργικοί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Χρηματοοικονομικοί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Ποιότητα Υπηρεσιών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Φυσικοί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1 - Τίτλος"/>
          <p:cNvSpPr txBox="1">
            <a:spLocks/>
          </p:cNvSpPr>
          <p:nvPr/>
        </p:nvSpPr>
        <p:spPr>
          <a:xfrm>
            <a:off x="301752" y="228600"/>
            <a:ext cx="8534400" cy="89614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0" y="18864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smtClean="0"/>
              <a:t>ΚΑΤΗΓΟΡΙΕΣ – ΠΕΔΙΑ ΕΦΑΡΜΟΓΗΣ</a:t>
            </a:r>
          </a:p>
          <a:p>
            <a:pPr algn="ctr"/>
            <a:r>
              <a:rPr lang="el-GR" sz="3000" b="1" dirty="0" smtClean="0"/>
              <a:t> ΔΕΙΚΤΩΝ ΑΞΙΟΛΟΓΗΣΗΣ</a:t>
            </a:r>
            <a:endParaRPr lang="el-G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539552" y="621166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Σχήμα 2. Ταξινόμηση των 170 δεικτών της </a:t>
            </a:r>
            <a:r>
              <a:rPr lang="en-US" dirty="0" smtClean="0"/>
              <a:t>IWA</a:t>
            </a:r>
            <a:r>
              <a:rPr lang="el-GR" dirty="0" smtClean="0"/>
              <a:t> για τον υπολογισμό του Υδατικού Ισοζυγίου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 smtClean="0"/>
              <a:t>Για τον υπολογισμό της ομάδας μεταβλητών και δεικτών που θα επιλεχθούν  από το σύνολο των δεικτών της </a:t>
            </a:r>
            <a:r>
              <a:rPr lang="en-US" sz="2200" dirty="0" smtClean="0"/>
              <a:t>IWA</a:t>
            </a:r>
            <a:r>
              <a:rPr lang="el-GR" sz="2200" dirty="0" smtClean="0"/>
              <a:t> έχει σχεδιαστεί το λογισμικό </a:t>
            </a:r>
            <a:r>
              <a:rPr lang="en-US" sz="2200" dirty="0" smtClean="0"/>
              <a:t>WB/PI Calc-UTH</a:t>
            </a:r>
            <a:r>
              <a:rPr lang="el-GR" sz="2200" dirty="0" smtClean="0"/>
              <a:t> από τους </a:t>
            </a:r>
            <a:r>
              <a:rPr lang="el-GR" sz="2200" dirty="0" err="1" smtClean="0"/>
              <a:t>Kanakoudis</a:t>
            </a:r>
            <a:r>
              <a:rPr lang="el-GR" sz="2200" dirty="0" smtClean="0"/>
              <a:t> &amp; </a:t>
            </a:r>
            <a:r>
              <a:rPr lang="el-GR" sz="2200" dirty="0" err="1" smtClean="0"/>
              <a:t>Tsitsifli</a:t>
            </a:r>
            <a:r>
              <a:rPr lang="el-GR" sz="2200" dirty="0" smtClean="0"/>
              <a:t>, 2010.</a:t>
            </a:r>
            <a:endParaRPr lang="el-GR" sz="2200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1547664" y="1340768"/>
          <a:ext cx="5688625" cy="4135770"/>
        </p:xfrm>
        <a:graphic>
          <a:graphicData uri="http://schemas.openxmlformats.org/drawingml/2006/table">
            <a:tbl>
              <a:tblPr/>
              <a:tblGrid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  <a:gridCol w="334625"/>
              </a:tblGrid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4" gridSpan="11">
                  <a:txBody>
                    <a:bodyPr/>
                    <a:lstStyle/>
                    <a:p>
                      <a:pPr algn="ctr" fontAlgn="ctr"/>
                      <a:r>
                        <a:rPr lang="el-GR" sz="12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WB/PI Calc-UTH</a:t>
                      </a:r>
                      <a:r>
                        <a:rPr lang="el-GR" sz="1200" b="1" i="0" u="sng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®</a:t>
                      </a:r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/>
                      </a:r>
                      <a:b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ΛΟΓΙΣΜΙΚΟ ΥΠΟΛΟΓΙΣΜΟΥ ΥΔΑΤΙΚΟΥ ΙΣΟΖΥΓΙΟΥ ΔΙΚΤΥΩΝ ΥΔΡΕΥΣΗΣ ΚΑΙ ΔΕΙΚΤΩΝ ΑΠΟΔΟΣΗΣ ΤΗΣ IWA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1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3534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version: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2.2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47286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2010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24281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ΕΤΑΙΡΕΙΑ ΥΔΡΕΥΣΗΣ: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000" b="1" i="0" u="sng" strike="noStrike">
                          <a:solidFill>
                            <a:srgbClr val="0066CC"/>
                          </a:solidFill>
                          <a:latin typeface="Calibri"/>
                          <a:hlinkClick r:id="" action="ppaction://hlinkfile"/>
                        </a:rPr>
                        <a:t>Σχέσεις</a:t>
                      </a:r>
                      <a:endParaRPr lang="el-GR" sz="1000" b="1" i="0" u="sng" strike="noStrike">
                        <a:solidFill>
                          <a:srgbClr val="0066CC"/>
                        </a:solidFill>
                        <a:latin typeface="Calibri"/>
                      </a:endParaRP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000" b="1" i="0" u="sng" strike="noStrike">
                          <a:solidFill>
                            <a:srgbClr val="0066CC"/>
                          </a:solidFill>
                          <a:latin typeface="Calibri"/>
                          <a:hlinkClick r:id="" action="ppaction://hlinkfile"/>
                        </a:rPr>
                        <a:t>Μεταβλητές</a:t>
                      </a:r>
                      <a:endParaRPr lang="el-GR" sz="1000" b="1" i="0" u="sng" strike="noStrike">
                        <a:solidFill>
                          <a:srgbClr val="0066CC"/>
                        </a:solidFill>
                        <a:latin typeface="Calibri"/>
                      </a:endParaRP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l-GR" sz="1000" b="1" i="0" u="sng" strike="noStrike">
                          <a:solidFill>
                            <a:srgbClr val="0066CC"/>
                          </a:solidFill>
                          <a:latin typeface="Calibri"/>
                          <a:hlinkClick r:id="" action="ppaction://hlinkfile"/>
                        </a:rPr>
                        <a:t>Δείκτες</a:t>
                      </a:r>
                      <a:endParaRPr lang="el-GR" sz="1000" b="1" i="0" u="sng" strike="noStrike">
                        <a:solidFill>
                          <a:srgbClr val="0066CC"/>
                        </a:solidFill>
                        <a:latin typeface="Calibri"/>
                      </a:endParaRP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0066CC"/>
                          </a:solidFill>
                          <a:latin typeface="Calibri"/>
                          <a:hlinkClick r:id="" action="ppaction://hlinkfile"/>
                        </a:rPr>
                        <a:t>WB</a:t>
                      </a:r>
                      <a:endParaRPr lang="en-US" sz="1000" b="1" i="0" u="sng" strike="noStrike">
                        <a:solidFill>
                          <a:srgbClr val="0066CC"/>
                        </a:solidFill>
                        <a:latin typeface="Calibri"/>
                      </a:endParaRP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ΕΠΙΜΕΛΕΙΑ: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l-GR" sz="800" b="1" i="0" u="sng" strike="noStrike">
                          <a:solidFill>
                            <a:srgbClr val="000000"/>
                          </a:solidFill>
                          <a:latin typeface="Arial"/>
                        </a:rPr>
                        <a:t>Δρ. Β. Κανακούδης &amp; Δρ. Σ. Τσιτσιφλή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0066CC"/>
                          </a:solidFill>
                          <a:latin typeface="Calibri"/>
                        </a:rPr>
                        <a:t>WB-1stMOD'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sng" strike="noStrike">
                          <a:solidFill>
                            <a:srgbClr val="0066CC"/>
                          </a:solidFill>
                          <a:latin typeface="Calibri"/>
                        </a:rPr>
                        <a:t>WB-2ndMOD'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rowSpan="4" gridSpan="6">
                  <a:txBody>
                    <a:bodyPr/>
                    <a:lstStyle/>
                    <a:p>
                      <a:pPr algn="ctr" fontAlgn="ctr"/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Εργαστήριο Υδρομηχανικής &amp; Περιβαλλοντικής Τεχνικής </a:t>
                      </a:r>
                      <a:br>
                        <a:rPr lang="el-G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</a:br>
                      <a:r>
                        <a:rPr lang="el-GR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Τμήμα Πολιτικών Μηχανικών Πανεπιστήμιο Θεσσαλίας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gridSpan="6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23405"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106" marR="5106" marT="5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0" y="575000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200" dirty="0" smtClean="0"/>
              <a:t>Το λογισμικό αναπτύσσεται σε περιβάλλον εργασίας </a:t>
            </a:r>
            <a:r>
              <a:rPr lang="en-US" sz="2200" dirty="0" smtClean="0"/>
              <a:t>excel</a:t>
            </a:r>
            <a:r>
              <a:rPr lang="el-GR" sz="2200" dirty="0" smtClean="0"/>
              <a:t>  και υπολογίζει τους δείκτες της </a:t>
            </a:r>
            <a:r>
              <a:rPr lang="en-US" sz="2200" dirty="0" smtClean="0"/>
              <a:t>IWA</a:t>
            </a:r>
            <a:r>
              <a:rPr lang="el-GR" sz="2200" dirty="0" smtClean="0"/>
              <a:t>, το Δ.Π.Υ.Ι. και τις δύο τροποποιήσεις του 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1340768"/>
            <a:ext cx="9144000" cy="5165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el-GR" sz="2400" dirty="0" smtClean="0"/>
              <a:t>Συστηματική και μεθοδική συλλογή στοιχείων 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el-GR" sz="2400" dirty="0" smtClean="0"/>
              <a:t>Χρησιμοποίηση σύγχρονης τεχνολογίας για την υλοποίηση ενός πλήρως μετρήσιμου συστήματος (</a:t>
            </a:r>
            <a:r>
              <a:rPr lang="en-US" sz="2400" dirty="0" smtClean="0"/>
              <a:t>SCADA, GIS, </a:t>
            </a:r>
            <a:r>
              <a:rPr lang="el-GR" sz="2400" dirty="0" smtClean="0"/>
              <a:t>Υδραυλικά μοντέλα, Συστήματα λήψης αποφάσεων, </a:t>
            </a:r>
            <a:r>
              <a:rPr lang="en-US" sz="2400" dirty="0" smtClean="0"/>
              <a:t>Cloud Computing</a:t>
            </a:r>
            <a:r>
              <a:rPr lang="el-GR" sz="2400" dirty="0" smtClean="0"/>
              <a:t>)</a:t>
            </a:r>
          </a:p>
          <a:p>
            <a:pPr marL="714375" indent="-51435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400" dirty="0" err="1" smtClean="0"/>
              <a:t>τηλέλεγχος</a:t>
            </a:r>
            <a:r>
              <a:rPr lang="el-GR" sz="2400" dirty="0" smtClean="0"/>
              <a:t> /τηλεχειρισμός. Εγκατάσταση αισθητήριων οργάνων, ασύρματο δίκτυο,  διασύνδεση </a:t>
            </a:r>
            <a:r>
              <a:rPr lang="el-GR" sz="2400" dirty="0" err="1" smtClean="0"/>
              <a:t>λογισνικού</a:t>
            </a:r>
            <a:r>
              <a:rPr lang="el-GR" sz="2400" dirty="0" smtClean="0"/>
              <a:t> </a:t>
            </a:r>
            <a:r>
              <a:rPr lang="en-US" sz="2400" dirty="0" smtClean="0"/>
              <a:t>SCADA </a:t>
            </a:r>
            <a:r>
              <a:rPr lang="el-GR" sz="2400" dirty="0" smtClean="0"/>
              <a:t>με </a:t>
            </a:r>
            <a:r>
              <a:rPr lang="en-US" sz="2400" dirty="0" smtClean="0"/>
              <a:t>GIS</a:t>
            </a:r>
            <a:endParaRPr lang="el-GR" sz="2400" dirty="0" smtClean="0"/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el-GR" sz="2400" dirty="0" smtClean="0"/>
              <a:t>Αξιοποίηση των καταγραφών του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SCADA</a:t>
            </a:r>
            <a:r>
              <a:rPr lang="en-US" sz="2400" dirty="0" smtClean="0"/>
              <a:t> </a:t>
            </a:r>
            <a:r>
              <a:rPr lang="el-GR" sz="2400" dirty="0" smtClean="0"/>
              <a:t>στη μοντελοποίηση του δικτύου</a:t>
            </a:r>
          </a:p>
          <a:p>
            <a:pPr>
              <a:spcAft>
                <a:spcPts val="1000"/>
              </a:spcAft>
              <a:buFont typeface="Wingdings" pitchFamily="2" charset="2"/>
              <a:buChar char="Ø"/>
            </a:pPr>
            <a:r>
              <a:rPr lang="el-GR" sz="2400" dirty="0" smtClean="0"/>
              <a:t>Συνεργασία με επιστημονικό ή άλλο φορέα για την υποστήριξη των δράσεων</a:t>
            </a:r>
          </a:p>
          <a:p>
            <a:endParaRPr lang="el-GR" sz="2400" dirty="0" smtClean="0"/>
          </a:p>
          <a:p>
            <a:pPr>
              <a:buFont typeface="Wingdings" pitchFamily="2" charset="2"/>
              <a:buChar char="Ø"/>
            </a:pPr>
            <a:endParaRPr lang="el-GR" sz="2400" dirty="0" smtClean="0"/>
          </a:p>
        </p:txBody>
      </p:sp>
      <p:sp>
        <p:nvSpPr>
          <p:cNvPr id="6" name="5 - TextBox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/>
              <a:t>ΠΡΟΤΕΙΝΟΜΕΝΕΣ ΕΝΕΡΓΕΙΕΣ ΓΙΑ ΤΗ ΜΕΙΩΣΗ ΤΩΝ ΑΠΩΛΕΙΩΝ ΚΑΙ ΤΗΝ ΚΑΛΥΤΕΡΗ ΛΕΙΤΟΥΡΓΙΑ ΤΩΝ ΔΙΚΤΥΩΝ ΥΔΡΕΥΣΗΣ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gis_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52320" cy="46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043608" y="56612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Σχήμα 3. Διασύνδεση δεδομένων </a:t>
            </a:r>
            <a:r>
              <a:rPr lang="en-US" dirty="0" smtClean="0"/>
              <a:t>SCADA</a:t>
            </a:r>
            <a:r>
              <a:rPr lang="el-GR" dirty="0" smtClean="0"/>
              <a:t> με λογισμικά </a:t>
            </a:r>
            <a:r>
              <a:rPr lang="en-US" dirty="0" smtClean="0"/>
              <a:t>CAD </a:t>
            </a:r>
            <a:r>
              <a:rPr lang="el-GR" dirty="0" smtClean="0"/>
              <a:t>και</a:t>
            </a:r>
            <a:r>
              <a:rPr lang="en-US" dirty="0" smtClean="0"/>
              <a:t> GIS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606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b="1" dirty="0" smtClean="0"/>
              <a:t>ΚΡΙΤΗΡΙΑ ΑΞΙΟΛΟΓΗΣΗΣ ΤΩΝ ΔΕΙΚΤΩΝ ΑΞΙΟΛΟΓΗΣΗΣ</a:t>
            </a:r>
            <a:endParaRPr lang="el-GR" sz="2600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0" y="1124744"/>
            <a:ext cx="9144000" cy="58015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endParaRPr lang="el-GR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αξιοπιστία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(reliability)</a:t>
            </a:r>
            <a:endParaRPr lang="el-GR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χρόνος επανάκαμψης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κανονική λειτουργία) (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resiliency)</a:t>
            </a:r>
            <a:endParaRPr lang="el-GR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Αποδοτικότητα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(efficiency)</a:t>
            </a:r>
            <a:endParaRPr lang="el-GR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προσαρμοστικότητα (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robustness)</a:t>
            </a:r>
            <a:endParaRPr lang="el-GR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τρωτότητα (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vulnerability)</a:t>
            </a: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επάρκεια  (</a:t>
            </a:r>
            <a:r>
              <a:rPr lang="en-US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adequacy)</a:t>
            </a:r>
            <a:r>
              <a:rPr lang="el-GR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2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20725" indent="-368300">
              <a:spcAft>
                <a:spcPts val="1000"/>
              </a:spcAft>
              <a:buFont typeface="Arial" pitchFamily="34" charset="0"/>
              <a:buChar char="•"/>
            </a:pPr>
            <a:endParaRPr lang="el-GR" sz="2400" dirty="0" smtClean="0"/>
          </a:p>
          <a:p>
            <a:pPr>
              <a:spcAft>
                <a:spcPts val="1000"/>
              </a:spcAft>
            </a:pPr>
            <a:endParaRPr lang="el-GR" sz="2400" dirty="0" smtClean="0"/>
          </a:p>
          <a:p>
            <a:pPr>
              <a:spcAft>
                <a:spcPts val="1000"/>
              </a:spcAft>
            </a:pPr>
            <a:endParaRPr lang="el-GR" sz="2400" dirty="0"/>
          </a:p>
        </p:txBody>
      </p:sp>
      <p:sp>
        <p:nvSpPr>
          <p:cNvPr id="4" name="3 - Επεξήγηση με στρογγυλεμένο παραλληλόγραμμο"/>
          <p:cNvSpPr/>
          <p:nvPr/>
        </p:nvSpPr>
        <p:spPr>
          <a:xfrm>
            <a:off x="4716016" y="4697760"/>
            <a:ext cx="3960440" cy="2160240"/>
          </a:xfrm>
          <a:prstGeom prst="wedgeRoundRectCallout">
            <a:avLst>
              <a:gd name="adj1" fmla="val -110078"/>
              <a:gd name="adj2" fmla="val 470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100" b="1" dirty="0" smtClean="0"/>
              <a:t>Επίσης οι ΔΕΥΑ χρησιμοποιούν δείκτες με οικονομικά κριτήρια και κριτήρια κατανάλωσης ενέργειας ή εργατικού κόστους</a:t>
            </a:r>
            <a:endParaRPr lang="el-GR" sz="21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60648"/>
            <a:ext cx="91440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600" b="1" dirty="0" smtClean="0">
                <a:solidFill>
                  <a:srgbClr val="002060"/>
                </a:solidFill>
              </a:rPr>
              <a:t>Αξιοπιστία: % χρόνου χωρίς διακοπές «καλής» λειτουργίας του δικτύου </a:t>
            </a:r>
            <a:r>
              <a:rPr lang="el-GR" sz="2200" b="1" dirty="0" smtClean="0">
                <a:solidFill>
                  <a:srgbClr val="002060"/>
                </a:solidFill>
              </a:rPr>
              <a:t>(από πλευράς πίεσης, παροχής και ποιότητας νερού)</a:t>
            </a:r>
            <a:endParaRPr lang="el-GR" sz="2200" b="1" dirty="0">
              <a:solidFill>
                <a:srgbClr val="00206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475656" y="15567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δείκτης </a:t>
            </a:r>
            <a:r>
              <a:rPr lang="el-GR" sz="2400" i="1" dirty="0" smtClean="0"/>
              <a:t>β</a:t>
            </a:r>
            <a:r>
              <a:rPr lang="el-GR" sz="2400" dirty="0" smtClean="0"/>
              <a:t> =</a:t>
            </a:r>
            <a:endParaRPr lang="el-GR" sz="2400" u="sng" dirty="0"/>
          </a:p>
        </p:txBody>
      </p:sp>
      <p:sp>
        <p:nvSpPr>
          <p:cNvPr id="4" name="3 - Ορθογώνιο"/>
          <p:cNvSpPr/>
          <p:nvPr/>
        </p:nvSpPr>
        <p:spPr>
          <a:xfrm>
            <a:off x="2987824" y="141277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u="sng" dirty="0" smtClean="0"/>
              <a:t>αριθμός   βλαβών   ανά   έτος   </a:t>
            </a:r>
          </a:p>
          <a:p>
            <a:pPr>
              <a:tabLst>
                <a:tab pos="1441450" algn="l"/>
              </a:tabLst>
            </a:pPr>
            <a:r>
              <a:rPr lang="el-GR" sz="2400" dirty="0" smtClean="0"/>
              <a:t>συνολικό μήκος σωληνώσεων</a:t>
            </a:r>
            <a:r>
              <a:rPr lang="en-US" sz="2400" dirty="0" smtClean="0"/>
              <a:t> </a:t>
            </a:r>
            <a:r>
              <a:rPr lang="el-GR" sz="2400" dirty="0" smtClean="0"/>
              <a:t>(Κ</a:t>
            </a:r>
            <a:r>
              <a:rPr lang="en-US" sz="2400" dirty="0" smtClean="0"/>
              <a:t>m)</a:t>
            </a:r>
            <a:r>
              <a:rPr lang="el-GR" sz="2400" u="sng" dirty="0" smtClean="0"/>
              <a:t> </a:t>
            </a:r>
            <a:endParaRPr lang="el-GR" sz="2400" u="sng" dirty="0"/>
          </a:p>
        </p:txBody>
      </p:sp>
      <p:sp>
        <p:nvSpPr>
          <p:cNvPr id="5" name="4 - TextBox"/>
          <p:cNvSpPr txBox="1"/>
          <p:nvPr/>
        </p:nvSpPr>
        <p:spPr>
          <a:xfrm>
            <a:off x="539552" y="249289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/>
              <a:t>β </a:t>
            </a:r>
            <a:r>
              <a:rPr lang="el-GR" sz="2400" b="1" dirty="0" smtClean="0"/>
              <a:t>&gt; 1  </a:t>
            </a:r>
            <a:endParaRPr lang="el-GR" sz="2400" b="1" dirty="0"/>
          </a:p>
        </p:txBody>
      </p:sp>
      <p:sp>
        <p:nvSpPr>
          <p:cNvPr id="6" name="5 - Δεξιό βέλος"/>
          <p:cNvSpPr/>
          <p:nvPr/>
        </p:nvSpPr>
        <p:spPr>
          <a:xfrm>
            <a:off x="1475656" y="249289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2699792" y="234888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Μη αποδεκτό  επίπεδο λειτουργίας του δικτύου ύδρευσης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0" y="3717032"/>
            <a:ext cx="91440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600" b="1" dirty="0" smtClean="0">
                <a:solidFill>
                  <a:srgbClr val="002060"/>
                </a:solidFill>
              </a:rPr>
              <a:t>Χρόνος επανάκαμψης:  το πόσο γρήγορα αναμένεται να επανέλθει το σύστημα στην πρότερη κανονική λειτουργία του</a:t>
            </a:r>
            <a:endParaRPr lang="el-GR" sz="2200" b="1" dirty="0">
              <a:solidFill>
                <a:srgbClr val="002060"/>
              </a:solidFill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043608" y="4941168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δείκτης </a:t>
            </a:r>
            <a:r>
              <a:rPr lang="el-GR" sz="2400" i="1" dirty="0" smtClean="0"/>
              <a:t>δ</a:t>
            </a:r>
            <a:r>
              <a:rPr lang="el-GR" sz="2400" dirty="0" smtClean="0"/>
              <a:t>  </a:t>
            </a:r>
            <a:r>
              <a:rPr lang="el-GR" sz="2000" dirty="0" smtClean="0"/>
              <a:t>(</a:t>
            </a:r>
            <a:r>
              <a:rPr lang="en-US" sz="2000" dirty="0" smtClean="0"/>
              <a:t>h/</a:t>
            </a:r>
            <a:r>
              <a:rPr lang="el-GR" sz="2000" dirty="0" smtClean="0"/>
              <a:t>αστοχία)</a:t>
            </a:r>
            <a:r>
              <a:rPr lang="el-GR" sz="2400" dirty="0" smtClean="0"/>
              <a:t>=</a:t>
            </a:r>
            <a:endParaRPr lang="el-GR" sz="2400" u="sng" dirty="0"/>
          </a:p>
        </p:txBody>
      </p:sp>
      <p:sp>
        <p:nvSpPr>
          <p:cNvPr id="10" name="9 - Ορθογώνιο"/>
          <p:cNvSpPr/>
          <p:nvPr/>
        </p:nvSpPr>
        <p:spPr>
          <a:xfrm>
            <a:off x="3707904" y="4869160"/>
            <a:ext cx="5436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u="sng" dirty="0" smtClean="0"/>
              <a:t>συνολική διάρκεια  </a:t>
            </a:r>
            <a:r>
              <a:rPr lang="en-US" sz="1600" u="sng" dirty="0" smtClean="0"/>
              <a:t>(</a:t>
            </a:r>
            <a:r>
              <a:rPr lang="el-GR" sz="1600" u="sng" dirty="0" smtClean="0"/>
              <a:t>ωρών</a:t>
            </a:r>
            <a:r>
              <a:rPr lang="en-US" sz="1600" u="sng" dirty="0" smtClean="0"/>
              <a:t>)</a:t>
            </a:r>
            <a:r>
              <a:rPr lang="el-GR" sz="1600" u="sng" dirty="0" smtClean="0"/>
              <a:t>βλαβών ενός έτους</a:t>
            </a:r>
          </a:p>
          <a:p>
            <a:pPr>
              <a:tabLst>
                <a:tab pos="1441450" algn="l"/>
              </a:tabLst>
            </a:pPr>
            <a:r>
              <a:rPr lang="el-GR" sz="1600" dirty="0" smtClean="0"/>
              <a:t>συνολικό αριθμό βλαβών ενός έτους</a:t>
            </a:r>
            <a:endParaRPr lang="el-GR" sz="1600" u="sng" dirty="0"/>
          </a:p>
        </p:txBody>
      </p:sp>
      <p:sp>
        <p:nvSpPr>
          <p:cNvPr id="12" name="11 - Επεξήγηση με επάνω βέλος"/>
          <p:cNvSpPr/>
          <p:nvPr/>
        </p:nvSpPr>
        <p:spPr>
          <a:xfrm>
            <a:off x="323528" y="5373216"/>
            <a:ext cx="3672408" cy="1484784"/>
          </a:xfrm>
          <a:prstGeom prst="upArrowCallout">
            <a:avLst>
              <a:gd name="adj1" fmla="val 11203"/>
              <a:gd name="adj2" fmla="val 29599"/>
              <a:gd name="adj3" fmla="val 17368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Μέση διάρκεια αστοχίας του συστήματος στη διάρκεια ενός έτους (</a:t>
            </a:r>
            <a:r>
              <a:rPr lang="en-US" sz="2000" b="1" dirty="0" smtClean="0"/>
              <a:t>h)</a:t>
            </a:r>
            <a:endParaRPr lang="el-GR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305605"/>
            <a:ext cx="4914924" cy="359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5462"/>
            <a:ext cx="6643734" cy="68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60648"/>
            <a:ext cx="91440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600" b="1" dirty="0" smtClean="0">
                <a:solidFill>
                  <a:srgbClr val="002060"/>
                </a:solidFill>
              </a:rPr>
              <a:t>Αποδοτικότητα: % καταγεγραμμένου από τους υδρομετρητές όγκου νερού</a:t>
            </a:r>
            <a:endParaRPr lang="el-GR" sz="2200" b="1" dirty="0">
              <a:solidFill>
                <a:srgbClr val="00206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170080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διάφοροι δείκτες αποδοτικότητας που αναφέρονται γενικά στο μη καταγεγραμμένο νερό (κυμαίνεται συνήθως μεταξύ 30-60%)</a:t>
            </a:r>
            <a:endParaRPr lang="el-GR" sz="2400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3140968"/>
            <a:ext cx="91440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600" b="1" dirty="0" smtClean="0">
                <a:solidFill>
                  <a:srgbClr val="002060"/>
                </a:solidFill>
              </a:rPr>
              <a:t>Προσαρμοστικότητα: η δυνατότητα προσαρμογής του δικτύου σε νέα δεδομένα (αλλαγή ζήτησης)</a:t>
            </a:r>
            <a:endParaRPr lang="el-GR" sz="2200" b="1" dirty="0">
              <a:solidFill>
                <a:srgbClr val="002060"/>
              </a:solidFill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0" y="45091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δίκτυο θα πρέπει να συμπεριφέρεται ικανοποιητικά εξασφαλίζοντας επαρκή πίεση και χωρίς να δημιουργεί </a:t>
            </a:r>
            <a:r>
              <a:rPr lang="el-GR" sz="2400" dirty="0" err="1" smtClean="0"/>
              <a:t>υπερπιέσεις</a:t>
            </a:r>
            <a:r>
              <a:rPr lang="el-GR" sz="2400" dirty="0" smtClean="0"/>
              <a:t> για αυξομείωση της παροχής στους κόμβους ±20% της αρχικής παροχής σχεδιασμού </a:t>
            </a:r>
            <a:endParaRPr lang="el-GR" sz="2400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548680"/>
            <a:ext cx="91440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600" b="1" dirty="0" smtClean="0">
                <a:solidFill>
                  <a:srgbClr val="002060"/>
                </a:solidFill>
              </a:rPr>
              <a:t>Αποδοτικότητα: % καταγεγραμμένου από τους υδρομετρητές όγκου νερού</a:t>
            </a:r>
            <a:endParaRPr lang="el-GR" sz="2200" b="1" dirty="0">
              <a:solidFill>
                <a:srgbClr val="002060"/>
              </a:solidFill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0" y="4725144"/>
            <a:ext cx="91440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600" b="1" dirty="0" smtClean="0">
                <a:solidFill>
                  <a:srgbClr val="002060"/>
                </a:solidFill>
              </a:rPr>
              <a:t>Επάρκεια: ο λόγος παροχέτευσης νερού στους καταναλωτές προς τη ζήτηση</a:t>
            </a:r>
            <a:endParaRPr lang="el-GR" sz="2200" b="1" dirty="0">
              <a:solidFill>
                <a:srgbClr val="00206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23528" y="1988840"/>
            <a:ext cx="320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δείκτης τρωτότητας </a:t>
            </a:r>
            <a:r>
              <a:rPr lang="en-US" sz="2400" b="1" dirty="0" smtClean="0"/>
              <a:t>V</a:t>
            </a:r>
            <a:r>
              <a:rPr lang="el-GR" sz="2400" b="1" dirty="0" smtClean="0"/>
              <a:t> =</a:t>
            </a:r>
            <a:endParaRPr lang="el-GR" sz="2400" b="1" u="sng" dirty="0"/>
          </a:p>
        </p:txBody>
      </p:sp>
      <p:sp>
        <p:nvSpPr>
          <p:cNvPr id="5" name="4 - Ορθογώνιο"/>
          <p:cNvSpPr/>
          <p:nvPr/>
        </p:nvSpPr>
        <p:spPr>
          <a:xfrm>
            <a:off x="3347864" y="1916832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u="sng" dirty="0" smtClean="0"/>
              <a:t>άθροισμα ζημιών σε ένα έτος</a:t>
            </a:r>
          </a:p>
          <a:p>
            <a:pPr>
              <a:tabLst>
                <a:tab pos="1441450" algn="l"/>
              </a:tabLst>
            </a:pPr>
            <a:r>
              <a:rPr lang="el-GR" sz="2400" dirty="0" smtClean="0"/>
              <a:t>αριθμός αστοχιών σε ένα έτος</a:t>
            </a:r>
            <a:endParaRPr lang="el-GR" sz="2400" u="sng" dirty="0"/>
          </a:p>
        </p:txBody>
      </p:sp>
      <p:sp>
        <p:nvSpPr>
          <p:cNvPr id="6" name="5 - Ορθογώνιο"/>
          <p:cNvSpPr/>
          <p:nvPr/>
        </p:nvSpPr>
        <p:spPr>
          <a:xfrm>
            <a:off x="7236296" y="1988840"/>
            <a:ext cx="1907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(€/ αστοχία)</a:t>
            </a:r>
            <a:endParaRPr lang="el-GR" sz="2400" dirty="0"/>
          </a:p>
        </p:txBody>
      </p:sp>
      <p:sp>
        <p:nvSpPr>
          <p:cNvPr id="7" name="6 - Επεξήγηση με επάνω βέλος"/>
          <p:cNvSpPr/>
          <p:nvPr/>
        </p:nvSpPr>
        <p:spPr>
          <a:xfrm>
            <a:off x="0" y="2564904"/>
            <a:ext cx="3744416" cy="1584176"/>
          </a:xfrm>
          <a:prstGeom prst="upArrowCallout">
            <a:avLst>
              <a:gd name="adj1" fmla="val 25000"/>
              <a:gd name="adj2" fmla="val 25000"/>
              <a:gd name="adj3" fmla="val 2389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200" b="1" dirty="0" smtClean="0"/>
              <a:t>μέσο ύψος ζημιών λόγω αστοχιών στο σύστημα / έτος</a:t>
            </a:r>
            <a:endParaRPr lang="el-G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6064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smtClean="0"/>
              <a:t>Δείκτης Πραγματικών Απωλειών</a:t>
            </a:r>
          </a:p>
          <a:p>
            <a:pPr algn="ctr"/>
            <a:r>
              <a:rPr lang="el-GR" sz="2000" dirty="0" smtClean="0"/>
              <a:t>(Τσακίρης, 2010)</a:t>
            </a:r>
            <a:endParaRPr lang="en-US" sz="2000" dirty="0" smtClean="0"/>
          </a:p>
          <a:p>
            <a:pPr algn="ctr"/>
            <a:r>
              <a:rPr lang="el-GR" sz="3000" b="1" dirty="0" smtClean="0"/>
              <a:t> </a:t>
            </a:r>
            <a:endParaRPr lang="el-GR" sz="3000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0" y="14847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Αποτελεί βασικό Τεχνικό Δείκτη</a:t>
            </a:r>
            <a:endParaRPr lang="el-GR" sz="2400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2492896"/>
            <a:ext cx="2051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/>
              <a:t>Δείκτης Πραγματικών Απωλειών</a:t>
            </a:r>
            <a:endParaRPr lang="en-US" sz="2200" dirty="0" smtClean="0"/>
          </a:p>
          <a:p>
            <a:pPr algn="ctr"/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5" name="4 - Ίσο"/>
          <p:cNvSpPr/>
          <p:nvPr/>
        </p:nvSpPr>
        <p:spPr>
          <a:xfrm>
            <a:off x="1907704" y="2852936"/>
            <a:ext cx="936104" cy="4320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483768" y="2708920"/>
            <a:ext cx="51845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u="sng" dirty="0" smtClean="0"/>
              <a:t>Ετήσιος Όγκος Πραγματικών Απωλειών</a:t>
            </a:r>
            <a:endParaRPr lang="el-GR" sz="2200" dirty="0" smtClean="0"/>
          </a:p>
          <a:p>
            <a:pPr algn="ctr"/>
            <a:r>
              <a:rPr lang="el-GR" sz="2200" dirty="0" smtClean="0"/>
              <a:t>αριθμός Εγκάρσιων Συνδέσεων</a:t>
            </a:r>
            <a:endParaRPr lang="en-US" sz="2200" dirty="0" smtClean="0"/>
          </a:p>
          <a:p>
            <a:pPr algn="ctr"/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8" name="7 - TextBox"/>
          <p:cNvSpPr txBox="1"/>
          <p:nvPr/>
        </p:nvSpPr>
        <p:spPr>
          <a:xfrm>
            <a:off x="7884368" y="2492896"/>
            <a:ext cx="1547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 ημέρες δικτύου υπό πίεση</a:t>
            </a:r>
            <a:endParaRPr lang="el-GR" sz="2200" dirty="0"/>
          </a:p>
        </p:txBody>
      </p:sp>
      <p:sp>
        <p:nvSpPr>
          <p:cNvPr id="9" name="8 - Πολλαπλασιασμός"/>
          <p:cNvSpPr/>
          <p:nvPr/>
        </p:nvSpPr>
        <p:spPr>
          <a:xfrm>
            <a:off x="7452320" y="2564904"/>
            <a:ext cx="360040" cy="9361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0" y="450912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Ο δείκτης εκφράζεται σε </a:t>
            </a:r>
            <a:r>
              <a:rPr lang="en-US" sz="2400" dirty="0" smtClean="0"/>
              <a:t>L/d</a:t>
            </a:r>
            <a:r>
              <a:rPr lang="el-GR" sz="2400" dirty="0" smtClean="0"/>
              <a:t> * σύνδεση</a:t>
            </a:r>
            <a:endParaRPr lang="el-GR" sz="2400" dirty="0"/>
          </a:p>
        </p:txBody>
      </p:sp>
      <p:sp>
        <p:nvSpPr>
          <p:cNvPr id="11" name="10 - TextBox"/>
          <p:cNvSpPr txBox="1"/>
          <p:nvPr/>
        </p:nvSpPr>
        <p:spPr>
          <a:xfrm>
            <a:off x="0" y="54452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/>
              <a:t> Χρήση σε αστικά δίκτυα  &gt; 20 εγκάρσιες συνδέσεις / </a:t>
            </a:r>
            <a:r>
              <a:rPr lang="en-US" sz="2400" dirty="0" smtClean="0"/>
              <a:t>km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000" b="1" dirty="0" smtClean="0"/>
              <a:t>Δείκτης Διαρροών Δικτύου</a:t>
            </a:r>
            <a:endParaRPr lang="en-US" sz="3000" b="1" dirty="0" smtClean="0"/>
          </a:p>
          <a:p>
            <a:pPr algn="ctr"/>
            <a:r>
              <a:rPr lang="el-GR" sz="3000" b="1" dirty="0" smtClean="0"/>
              <a:t> (</a:t>
            </a:r>
            <a:r>
              <a:rPr lang="en-US" sz="3000" b="1" dirty="0" smtClean="0"/>
              <a:t>Infrastructure Leakage Index – ILI)</a:t>
            </a:r>
            <a:endParaRPr lang="el-GR" sz="3000" b="1" dirty="0"/>
          </a:p>
        </p:txBody>
      </p:sp>
      <p:sp>
        <p:nvSpPr>
          <p:cNvPr id="4" name="3 - Δεξιό βέλος"/>
          <p:cNvSpPr/>
          <p:nvPr/>
        </p:nvSpPr>
        <p:spPr>
          <a:xfrm>
            <a:off x="827584" y="2564904"/>
            <a:ext cx="1584176" cy="10801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411760" y="1700808"/>
            <a:ext cx="648072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600" dirty="0" smtClean="0"/>
              <a:t>Δείχνει την αποτελεσματικότητα οργάνωσης στην τρέχουσα πίεση λειτουργίας τριών μεθόδων διαχείρισης που βασίζονται στον εξοπλισμό (επισκευές, ενεργός έλεγχος διαρροών, διαχείριση αγωγών/παγίων)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600" dirty="0" smtClean="0"/>
              <a:t>Χρήση του δείκτη καθαρά για μέτρηση τεχνικής απόδοσης. Δε λαμβάνει υπόψη οικονομικά θέματα</a:t>
            </a:r>
          </a:p>
          <a:p>
            <a:pPr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l-GR" sz="2600" dirty="0" smtClean="0"/>
              <a:t>1.0=τέλεια τεχνική διαχείριση</a:t>
            </a:r>
            <a:endParaRPr lang="en-US" sz="2600" dirty="0" smtClean="0"/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-180528" y="2564904"/>
            <a:ext cx="10801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ILI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791</Words>
  <Application>Microsoft Office PowerPoint</Application>
  <PresentationFormat>Προβολή στην οθόνη (4:3)</PresentationFormat>
  <Paragraphs>413</Paragraphs>
  <Slides>18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ΑΞΙΟΛΟΓΗΣΗ ΔΙΚΤΥΩΝ ΥΔΡΕΥΣΗΣ</dc:title>
  <dc:creator>Xristoforos</dc:creator>
  <cp:lastModifiedBy>USER</cp:lastModifiedBy>
  <cp:revision>86</cp:revision>
  <dcterms:created xsi:type="dcterms:W3CDTF">2018-10-31T15:38:17Z</dcterms:created>
  <dcterms:modified xsi:type="dcterms:W3CDTF">2019-01-10T14:05:12Z</dcterms:modified>
</cp:coreProperties>
</file>