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6"/>
  </p:notesMasterIdLst>
  <p:handoutMasterIdLst>
    <p:handoutMasterId r:id="rId27"/>
  </p:handoutMasterIdLst>
  <p:sldIdLst>
    <p:sldId id="267" r:id="rId5"/>
    <p:sldId id="278" r:id="rId6"/>
    <p:sldId id="448" r:id="rId7"/>
    <p:sldId id="433" r:id="rId8"/>
    <p:sldId id="434" r:id="rId9"/>
    <p:sldId id="435" r:id="rId10"/>
    <p:sldId id="437" r:id="rId11"/>
    <p:sldId id="438" r:id="rId12"/>
    <p:sldId id="449" r:id="rId13"/>
    <p:sldId id="450" r:id="rId14"/>
    <p:sldId id="451" r:id="rId15"/>
    <p:sldId id="440" r:id="rId16"/>
    <p:sldId id="439" r:id="rId17"/>
    <p:sldId id="441" r:id="rId18"/>
    <p:sldId id="442" r:id="rId19"/>
    <p:sldId id="443" r:id="rId20"/>
    <p:sldId id="444" r:id="rId21"/>
    <p:sldId id="445" r:id="rId22"/>
    <p:sldId id="446" r:id="rId23"/>
    <p:sldId id="447" r:id="rId24"/>
    <p:sldId id="319" r:id="rId25"/>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1" d="100"/>
          <a:sy n="81" d="100"/>
        </p:scale>
        <p:origin x="84" y="5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20/5/2024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20/5/2024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14</a:t>
            </a:fld>
            <a:endParaRPr lang="el-GR" dirty="0"/>
          </a:p>
        </p:txBody>
      </p:sp>
    </p:spTree>
    <p:extLst>
      <p:ext uri="{BB962C8B-B14F-4D97-AF65-F5344CB8AC3E}">
        <p14:creationId xmlns:p14="http://schemas.microsoft.com/office/powerpoint/2010/main" val="166051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15</a:t>
            </a:fld>
            <a:endParaRPr lang="el-GR" dirty="0"/>
          </a:p>
        </p:txBody>
      </p:sp>
    </p:spTree>
    <p:extLst>
      <p:ext uri="{BB962C8B-B14F-4D97-AF65-F5344CB8AC3E}">
        <p14:creationId xmlns:p14="http://schemas.microsoft.com/office/powerpoint/2010/main" val="1841950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16</a:t>
            </a:fld>
            <a:endParaRPr lang="el-GR" dirty="0"/>
          </a:p>
        </p:txBody>
      </p:sp>
    </p:spTree>
    <p:extLst>
      <p:ext uri="{BB962C8B-B14F-4D97-AF65-F5344CB8AC3E}">
        <p14:creationId xmlns:p14="http://schemas.microsoft.com/office/powerpoint/2010/main" val="425454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17</a:t>
            </a:fld>
            <a:endParaRPr lang="el-GR" dirty="0"/>
          </a:p>
        </p:txBody>
      </p:sp>
    </p:spTree>
    <p:extLst>
      <p:ext uri="{BB962C8B-B14F-4D97-AF65-F5344CB8AC3E}">
        <p14:creationId xmlns:p14="http://schemas.microsoft.com/office/powerpoint/2010/main" val="10509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18</a:t>
            </a:fld>
            <a:endParaRPr lang="el-GR" dirty="0"/>
          </a:p>
        </p:txBody>
      </p:sp>
    </p:spTree>
    <p:extLst>
      <p:ext uri="{BB962C8B-B14F-4D97-AF65-F5344CB8AC3E}">
        <p14:creationId xmlns:p14="http://schemas.microsoft.com/office/powerpoint/2010/main" val="178191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19</a:t>
            </a:fld>
            <a:endParaRPr lang="el-GR" dirty="0"/>
          </a:p>
        </p:txBody>
      </p:sp>
    </p:spTree>
    <p:extLst>
      <p:ext uri="{BB962C8B-B14F-4D97-AF65-F5344CB8AC3E}">
        <p14:creationId xmlns:p14="http://schemas.microsoft.com/office/powerpoint/2010/main" val="109036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20</a:t>
            </a:fld>
            <a:endParaRPr lang="el-GR" dirty="0"/>
          </a:p>
        </p:txBody>
      </p:sp>
    </p:spTree>
    <p:extLst>
      <p:ext uri="{BB962C8B-B14F-4D97-AF65-F5344CB8AC3E}">
        <p14:creationId xmlns:p14="http://schemas.microsoft.com/office/powerpoint/2010/main" val="207770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a:t>
            </a:fld>
            <a:endParaRPr lang="el-GR" dirty="0"/>
          </a:p>
        </p:txBody>
      </p:sp>
    </p:spTree>
    <p:extLst>
      <p:ext uri="{BB962C8B-B14F-4D97-AF65-F5344CB8AC3E}">
        <p14:creationId xmlns:p14="http://schemas.microsoft.com/office/powerpoint/2010/main" val="31970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4</a:t>
            </a:fld>
            <a:endParaRPr lang="el-GR" dirty="0"/>
          </a:p>
        </p:txBody>
      </p:sp>
    </p:spTree>
    <p:extLst>
      <p:ext uri="{BB962C8B-B14F-4D97-AF65-F5344CB8AC3E}">
        <p14:creationId xmlns:p14="http://schemas.microsoft.com/office/powerpoint/2010/main" val="201856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5</a:t>
            </a:fld>
            <a:endParaRPr lang="el-GR" dirty="0"/>
          </a:p>
        </p:txBody>
      </p:sp>
    </p:spTree>
    <p:extLst>
      <p:ext uri="{BB962C8B-B14F-4D97-AF65-F5344CB8AC3E}">
        <p14:creationId xmlns:p14="http://schemas.microsoft.com/office/powerpoint/2010/main" val="18973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6</a:t>
            </a:fld>
            <a:endParaRPr lang="el-GR" dirty="0"/>
          </a:p>
        </p:txBody>
      </p:sp>
    </p:spTree>
    <p:extLst>
      <p:ext uri="{BB962C8B-B14F-4D97-AF65-F5344CB8AC3E}">
        <p14:creationId xmlns:p14="http://schemas.microsoft.com/office/powerpoint/2010/main" val="213010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7</a:t>
            </a:fld>
            <a:endParaRPr lang="el-GR" dirty="0"/>
          </a:p>
        </p:txBody>
      </p:sp>
    </p:spTree>
    <p:extLst>
      <p:ext uri="{BB962C8B-B14F-4D97-AF65-F5344CB8AC3E}">
        <p14:creationId xmlns:p14="http://schemas.microsoft.com/office/powerpoint/2010/main" val="421141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8</a:t>
            </a:fld>
            <a:endParaRPr lang="el-GR" dirty="0"/>
          </a:p>
        </p:txBody>
      </p:sp>
    </p:spTree>
    <p:extLst>
      <p:ext uri="{BB962C8B-B14F-4D97-AF65-F5344CB8AC3E}">
        <p14:creationId xmlns:p14="http://schemas.microsoft.com/office/powerpoint/2010/main" val="282926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12</a:t>
            </a:fld>
            <a:endParaRPr lang="el-GR" dirty="0"/>
          </a:p>
        </p:txBody>
      </p:sp>
    </p:spTree>
    <p:extLst>
      <p:ext uri="{BB962C8B-B14F-4D97-AF65-F5344CB8AC3E}">
        <p14:creationId xmlns:p14="http://schemas.microsoft.com/office/powerpoint/2010/main" val="10695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13</a:t>
            </a:fld>
            <a:endParaRPr lang="el-GR" dirty="0"/>
          </a:p>
        </p:txBody>
      </p:sp>
    </p:spTree>
    <p:extLst>
      <p:ext uri="{BB962C8B-B14F-4D97-AF65-F5344CB8AC3E}">
        <p14:creationId xmlns:p14="http://schemas.microsoft.com/office/powerpoint/2010/main" val="111083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20/5/2024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20/5/2024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20/5/2024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20/5/2024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20/5/2024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20/5/2024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20/5/2024</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20/5/2024</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20/5/2024</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20/5/2024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20/5/2024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20/5/2024</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53852" y="2636913"/>
            <a:ext cx="9542157" cy="1296144"/>
          </a:xfrm>
        </p:spPr>
        <p:txBody>
          <a:bodyPr rtlCol="0"/>
          <a:lstStyle/>
          <a:p>
            <a:pPr rtl="0"/>
            <a:r>
              <a:rPr lang="en-US" dirty="0" smtClean="0"/>
              <a:t> </a:t>
            </a:r>
            <a:r>
              <a:rPr lang="el-GR" dirty="0" smtClean="0"/>
              <a:t>Κτηνοτροφία και κλιματική αλλαγή</a:t>
            </a:r>
            <a:endParaRPr lang="el-GR" dirty="0"/>
          </a:p>
        </p:txBody>
      </p:sp>
      <p:pic>
        <p:nvPicPr>
          <p:cNvPr id="6" name="Εικόνα 5"/>
          <p:cNvPicPr/>
          <p:nvPr/>
        </p:nvPicPr>
        <p:blipFill rotWithShape="1">
          <a:blip r:embed="rId3"/>
          <a:srcRect l="56947" t="34460" r="28606" b="30009"/>
          <a:stretch/>
        </p:blipFill>
        <p:spPr bwMode="auto">
          <a:xfrm>
            <a:off x="8830716" y="351314"/>
            <a:ext cx="2138400" cy="2088000"/>
          </a:xfrm>
          <a:prstGeom prst="rect">
            <a:avLst/>
          </a:prstGeom>
          <a:ln>
            <a:noFill/>
          </a:ln>
          <a:extLst>
            <a:ext uri="{53640926-AAD7-44D8-BBD7-CCE9431645EC}">
              <a14:shadowObscured xmlns:a14="http://schemas.microsoft.com/office/drawing/2010/main"/>
            </a:ext>
          </a:extLst>
        </p:spPr>
      </p:pic>
      <p:pic>
        <p:nvPicPr>
          <p:cNvPr id="7" name="Εικόνα 6"/>
          <p:cNvPicPr/>
          <p:nvPr/>
        </p:nvPicPr>
        <p:blipFill rotWithShape="1">
          <a:blip r:embed="rId3"/>
          <a:srcRect l="70190" t="33390" r="18373" b="31293"/>
          <a:stretch/>
        </p:blipFill>
        <p:spPr bwMode="auto">
          <a:xfrm>
            <a:off x="1053852" y="354207"/>
            <a:ext cx="2138925" cy="208680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557908" y="5157192"/>
            <a:ext cx="9254125" cy="646331"/>
          </a:xfrm>
          <a:prstGeom prst="rect">
            <a:avLst/>
          </a:prstGeom>
          <a:noFill/>
        </p:spPr>
        <p:txBody>
          <a:bodyPr wrap="square" rtlCol="0">
            <a:spAutoFit/>
          </a:bodyPr>
          <a:lstStyle/>
          <a:p>
            <a:pPr algn="ctr"/>
            <a:r>
              <a:rPr lang="el-GR" dirty="0" smtClean="0"/>
              <a:t>Δρ. </a:t>
            </a:r>
            <a:r>
              <a:rPr lang="el-GR" dirty="0" err="1" smtClean="0"/>
              <a:t>Γκαρμπούνης</a:t>
            </a:r>
            <a:r>
              <a:rPr lang="el-GR" dirty="0" smtClean="0"/>
              <a:t> Γεώργιος</a:t>
            </a:r>
          </a:p>
          <a:p>
            <a:pPr algn="ctr"/>
            <a:r>
              <a:rPr lang="el-GR" dirty="0" smtClean="0"/>
              <a:t>Μεταδιδακτορικός ερευνητής ΤΜΠ ΔΠΘ</a:t>
            </a:r>
            <a:endParaRPr lang="el-G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rotWithShape="1">
          <a:blip r:embed="rId2"/>
          <a:srcRect l="19344" t="25662" r="20229" b="8779"/>
          <a:stretch/>
        </p:blipFill>
        <p:spPr bwMode="auto">
          <a:xfrm>
            <a:off x="621804" y="548680"/>
            <a:ext cx="10801200"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74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rotWithShape="1">
          <a:blip r:embed="rId2"/>
          <a:srcRect l="17839" t="24410" r="21032" b="11275"/>
          <a:stretch/>
        </p:blipFill>
        <p:spPr bwMode="auto">
          <a:xfrm>
            <a:off x="765820" y="476672"/>
            <a:ext cx="10657183"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860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Στρατηγικές μείωσης εκπομπών </a:t>
            </a:r>
            <a:r>
              <a:rPr lang="en-US" dirty="0" smtClean="0"/>
              <a:t>GHG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33655" y="1196752"/>
            <a:ext cx="3363361" cy="5089872"/>
          </a:xfrm>
        </p:spPr>
        <p:txBody>
          <a:bodyPr rtlCol="0">
            <a:normAutofit/>
          </a:bodyPr>
          <a:lstStyle/>
          <a:p>
            <a:pPr marL="0" indent="0">
              <a:buNone/>
            </a:pPr>
            <a:r>
              <a:rPr lang="el-GR" dirty="0" smtClean="0"/>
              <a:t>Το </a:t>
            </a:r>
            <a:r>
              <a:rPr lang="el-GR" dirty="0"/>
              <a:t>60% της παγκόσμιας βιομάζας </a:t>
            </a:r>
            <a:r>
              <a:rPr lang="el-GR" dirty="0" smtClean="0"/>
              <a:t>που συλλέγεται </a:t>
            </a:r>
            <a:r>
              <a:rPr lang="el-GR" dirty="0"/>
              <a:t>εισέρχεται </a:t>
            </a:r>
            <a:r>
              <a:rPr lang="el-GR" dirty="0" smtClean="0"/>
              <a:t>στην κτηνοτροφία </a:t>
            </a:r>
            <a:r>
              <a:rPr lang="el-GR" dirty="0"/>
              <a:t>ως ζωοτροφή ή υλικό </a:t>
            </a:r>
            <a:r>
              <a:rPr lang="el-GR" dirty="0" smtClean="0"/>
              <a:t>στρωμνής. Το 60-80% των εκπομπών αερίων του θερμοκηπίου εξαιτίας της παραγωγής ζωοτροφών προέρχεται από την εκτροφή πουλερικών και χοιρινών και το 35-40% από την εκτροφή βοοειδών.  </a:t>
            </a:r>
            <a:endParaRPr lang="el-GR"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324" y="1714390"/>
            <a:ext cx="5936660" cy="3802842"/>
          </a:xfrm>
          <a:prstGeom prst="rect">
            <a:avLst/>
          </a:prstGeom>
        </p:spPr>
      </p:pic>
    </p:spTree>
    <p:extLst>
      <p:ext uri="{BB962C8B-B14F-4D97-AF65-F5344CB8AC3E}">
        <p14:creationId xmlns:p14="http://schemas.microsoft.com/office/powerpoint/2010/main" val="153248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33655" y="1196752"/>
            <a:ext cx="2124453" cy="5089872"/>
          </a:xfrm>
        </p:spPr>
        <p:txBody>
          <a:bodyPr rtlCol="0">
            <a:normAutofit/>
          </a:bodyPr>
          <a:lstStyle/>
          <a:p>
            <a:pPr marL="0" indent="0">
              <a:buNone/>
            </a:pPr>
            <a:r>
              <a:rPr lang="el-GR" dirty="0"/>
              <a:t>Οι κύριες στρατηγικές για τον μετριασμό </a:t>
            </a:r>
            <a:r>
              <a:rPr lang="el-GR" dirty="0" smtClean="0"/>
              <a:t>των εκπομπών </a:t>
            </a:r>
            <a:r>
              <a:rPr lang="el-GR" dirty="0"/>
              <a:t>αερίων του θερμοκηπίου στον κτηνοτροφικό τομέα διερευνήθηκαν και συνοψίζονται στον Πίνακα 1</a:t>
            </a:r>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27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1340768"/>
            <a:ext cx="2556501" cy="4752528"/>
          </a:xfrm>
        </p:spPr>
        <p:txBody>
          <a:bodyPr rtlCol="0">
            <a:normAutofit fontScale="62500" lnSpcReduction="20000"/>
          </a:bodyPr>
          <a:lstStyle/>
          <a:p>
            <a:pPr marL="0" indent="0">
              <a:buNone/>
            </a:pPr>
            <a:r>
              <a:rPr lang="el-GR" dirty="0" smtClean="0"/>
              <a:t>Χειρισμός </a:t>
            </a:r>
            <a:r>
              <a:rPr lang="el-GR" dirty="0"/>
              <a:t>δίαιτας, εμβόλια, χημικά πρόσθετα, γενετική επιλογή ζώων, </a:t>
            </a:r>
            <a:r>
              <a:rPr lang="el-GR" dirty="0" err="1" smtClean="0"/>
              <a:t>κ.λ.π</a:t>
            </a:r>
            <a:r>
              <a:rPr lang="el-GR" dirty="0"/>
              <a:t>. </a:t>
            </a:r>
            <a:r>
              <a:rPr lang="el-GR" dirty="0" smtClean="0"/>
              <a:t>προτείνονται ως επιλογές για </a:t>
            </a:r>
            <a:r>
              <a:rPr lang="el-GR" dirty="0"/>
              <a:t>την μείωση των εκπομπών </a:t>
            </a:r>
            <a:r>
              <a:rPr lang="el-GR" dirty="0" smtClean="0"/>
              <a:t>εντερικού μεθανίου </a:t>
            </a:r>
            <a:r>
              <a:rPr lang="el-GR" dirty="0"/>
              <a:t>από μηρυκαστικά. Η ποιότητα και η </a:t>
            </a:r>
            <a:r>
              <a:rPr lang="el-GR" dirty="0" err="1"/>
              <a:t>πεπτικότητα</a:t>
            </a:r>
            <a:r>
              <a:rPr lang="el-GR" dirty="0"/>
              <a:t> των ζωοτροφών επηρεάζουν την εντερική παραγωγή μεθανίου. Η περιεκτικότητα σε </a:t>
            </a:r>
            <a:r>
              <a:rPr lang="el-GR" dirty="0" err="1"/>
              <a:t>λιγνίνη</a:t>
            </a:r>
            <a:r>
              <a:rPr lang="el-GR" dirty="0"/>
              <a:t> αυξάνεται κατά την ανάπτυξη των φυτών, με αποτέλεσμα να μειώνεται η </a:t>
            </a:r>
            <a:r>
              <a:rPr lang="el-GR" dirty="0" err="1"/>
              <a:t>πεπτικότητα</a:t>
            </a:r>
            <a:r>
              <a:rPr lang="el-GR" dirty="0"/>
              <a:t> των φυτών. Επομένως, συγκομιδή </a:t>
            </a:r>
            <a:r>
              <a:rPr lang="el-GR" dirty="0" smtClean="0"/>
              <a:t> χόρτων  </a:t>
            </a:r>
            <a:r>
              <a:rPr lang="el-GR" dirty="0"/>
              <a:t>για </a:t>
            </a:r>
            <a:r>
              <a:rPr lang="el-GR" dirty="0" err="1"/>
              <a:t>ενσίρωση</a:t>
            </a:r>
            <a:r>
              <a:rPr lang="el-GR" dirty="0"/>
              <a:t> σε πρώιμο στάδιο ωρίμανσης αυξάνει την περιεκτικότητά τους σε διαλυτούς </a:t>
            </a:r>
            <a:r>
              <a:rPr lang="el-GR" dirty="0" smtClean="0"/>
              <a:t>υδατάνθρακες. </a:t>
            </a:r>
            <a:r>
              <a:rPr lang="el-GR" dirty="0"/>
              <a:t>Σύμφωνα με τους </a:t>
            </a:r>
            <a:r>
              <a:rPr lang="el-GR" dirty="0" err="1"/>
              <a:t>Knapp</a:t>
            </a:r>
            <a:r>
              <a:rPr lang="el-GR" dirty="0"/>
              <a:t> </a:t>
            </a:r>
            <a:r>
              <a:rPr lang="el-GR" dirty="0" err="1"/>
              <a:t>et</a:t>
            </a:r>
            <a:r>
              <a:rPr lang="el-GR" dirty="0"/>
              <a:t> </a:t>
            </a:r>
            <a:r>
              <a:rPr lang="el-GR" dirty="0" err="1"/>
              <a:t>al</a:t>
            </a:r>
            <a:r>
              <a:rPr lang="el-GR" dirty="0"/>
              <a:t>. (2014) πρακτικές με </a:t>
            </a:r>
            <a:r>
              <a:rPr lang="el-GR" dirty="0" smtClean="0"/>
              <a:t>στόχο την </a:t>
            </a:r>
            <a:r>
              <a:rPr lang="el-GR" dirty="0"/>
              <a:t>αύξηση της ποιότητας της χορτονομής έχουν δείξει </a:t>
            </a:r>
            <a:r>
              <a:rPr lang="el-GR" dirty="0" smtClean="0"/>
              <a:t> μείωση </a:t>
            </a:r>
            <a:r>
              <a:rPr lang="el-GR" dirty="0"/>
              <a:t>περίπου 5% </a:t>
            </a:r>
            <a:r>
              <a:rPr lang="el-GR" dirty="0" smtClean="0"/>
              <a:t>στο</a:t>
            </a:r>
            <a:r>
              <a:rPr lang="el-GR" dirty="0">
                <a:solidFill>
                  <a:srgbClr val="6A3A20"/>
                </a:solidFill>
              </a:rPr>
              <a:t> εντερικό μεθάνιο</a:t>
            </a:r>
            <a:r>
              <a:rPr lang="el-GR" dirty="0" smtClean="0"/>
              <a:t> ανά </a:t>
            </a:r>
            <a:r>
              <a:rPr lang="el-GR" dirty="0"/>
              <a:t>μονάδα </a:t>
            </a:r>
            <a:r>
              <a:rPr lang="el-GR" dirty="0" smtClean="0"/>
              <a:t>γάλακτος. </a:t>
            </a:r>
            <a:endParaRPr lang="el-GR"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984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549797" y="1340768"/>
            <a:ext cx="3225588" cy="4752528"/>
          </a:xfrm>
        </p:spPr>
        <p:txBody>
          <a:bodyPr rtlCol="0">
            <a:noAutofit/>
          </a:bodyPr>
          <a:lstStyle/>
          <a:p>
            <a:pPr marL="0" indent="0">
              <a:buNone/>
            </a:pPr>
            <a:r>
              <a:rPr lang="el-GR" sz="1400" dirty="0"/>
              <a:t>Φυσική επεξεργασία ζωοτροφών, όπως τεμαχισμός, άλεση</a:t>
            </a:r>
            <a:r>
              <a:rPr lang="el-GR" sz="1400" dirty="0" smtClean="0"/>
              <a:t>, ή </a:t>
            </a:r>
            <a:r>
              <a:rPr lang="el-GR" sz="1400" dirty="0"/>
              <a:t>επεξεργασία με ατμό, βελτιώνει επίσης την </a:t>
            </a:r>
            <a:r>
              <a:rPr lang="el-GR" sz="1400" dirty="0" err="1"/>
              <a:t>πεπτικότητα</a:t>
            </a:r>
            <a:r>
              <a:rPr lang="el-GR" sz="1400" dirty="0"/>
              <a:t> των ζωοτροφών και μετριάζει την παραγωγή εντερικού μεθανίου στα </a:t>
            </a:r>
            <a:r>
              <a:rPr lang="el-GR" sz="1400" dirty="0" smtClean="0"/>
              <a:t>μηρυκαστικά</a:t>
            </a:r>
            <a:r>
              <a:rPr lang="el-GR" sz="1400" dirty="0"/>
              <a:t>. Η προσθήκη λιπών ή λιπαρών οξέων στη διατροφή των μηρυκαστικών μπορεί </a:t>
            </a:r>
            <a:r>
              <a:rPr lang="el-GR" sz="1400" dirty="0" smtClean="0"/>
              <a:t>να μειώσει </a:t>
            </a:r>
            <a:r>
              <a:rPr lang="el-GR" sz="1400" dirty="0"/>
              <a:t>τις εντερικές εκπομπές μεθανίου </a:t>
            </a:r>
            <a:r>
              <a:rPr lang="el-GR" sz="1400" dirty="0" err="1" smtClean="0"/>
              <a:t>προκαλόντας</a:t>
            </a:r>
            <a:r>
              <a:rPr lang="el-GR" sz="1400" dirty="0" smtClean="0"/>
              <a:t> και </a:t>
            </a:r>
            <a:r>
              <a:rPr lang="el-GR" sz="1400" dirty="0"/>
              <a:t>αλλαγές στον μικροβιακό πληθυσμό της μεγάλης κοιλίας (</a:t>
            </a:r>
            <a:r>
              <a:rPr lang="el-GR" sz="1400" dirty="0" err="1"/>
              <a:t>Llonch</a:t>
            </a:r>
            <a:r>
              <a:rPr lang="el-GR" sz="1400" dirty="0"/>
              <a:t> </a:t>
            </a:r>
            <a:r>
              <a:rPr lang="el-GR" sz="1400" dirty="0" err="1"/>
              <a:t>et</a:t>
            </a:r>
            <a:r>
              <a:rPr lang="el-GR" sz="1400" dirty="0"/>
              <a:t> </a:t>
            </a:r>
            <a:r>
              <a:rPr lang="el-GR" sz="1400" dirty="0" err="1"/>
              <a:t>al</a:t>
            </a:r>
            <a:r>
              <a:rPr lang="el-GR" sz="1400" dirty="0"/>
              <a:t>., 2017). </a:t>
            </a:r>
            <a:r>
              <a:rPr lang="el-GR" sz="1400" dirty="0" smtClean="0"/>
              <a:t>                               Ορισμένα </a:t>
            </a:r>
            <a:r>
              <a:rPr lang="el-GR" sz="1400" dirty="0"/>
              <a:t>υποπροϊόντα (π.χ. βαμβακόσπορος, οι κόκκοι μπύρας, το </a:t>
            </a:r>
            <a:r>
              <a:rPr lang="el-GR" sz="1400" dirty="0" err="1" smtClean="0"/>
              <a:t>άλευρι</a:t>
            </a:r>
            <a:r>
              <a:rPr lang="el-GR" sz="1400" dirty="0" smtClean="0"/>
              <a:t> </a:t>
            </a:r>
            <a:r>
              <a:rPr lang="el-GR" sz="1400" dirty="0"/>
              <a:t>κράμβης ψυχρής έκθλιψης κ.λπ.) είναι </a:t>
            </a:r>
            <a:r>
              <a:rPr lang="el-GR" sz="1400" dirty="0" smtClean="0"/>
              <a:t>αποτελεσματικά </a:t>
            </a:r>
            <a:r>
              <a:rPr lang="el-GR" sz="1400" dirty="0"/>
              <a:t>μειώνοντας την εντερική </a:t>
            </a:r>
            <a:r>
              <a:rPr lang="el-GR" sz="1400" dirty="0" smtClean="0"/>
              <a:t>ζύμωση</a:t>
            </a:r>
            <a:r>
              <a:rPr lang="el-GR" sz="1400" dirty="0"/>
              <a:t>. Η λήψη συμπληρωμάτων διατροφής με λιπίδια μεταξύ 5% και 8% της πρόσληψης ξηρής ουσίας είναι μια αποτελεσματική στρατηγική μετριασμού (</a:t>
            </a:r>
            <a:r>
              <a:rPr lang="el-GR" sz="1400" dirty="0" err="1"/>
              <a:t>Grainger</a:t>
            </a:r>
            <a:r>
              <a:rPr lang="el-GR" sz="1400" dirty="0"/>
              <a:t> and </a:t>
            </a:r>
            <a:r>
              <a:rPr lang="el-GR" sz="1400" dirty="0" err="1"/>
              <a:t>Beauchemin</a:t>
            </a:r>
            <a:r>
              <a:rPr lang="el-GR" sz="1400" dirty="0"/>
              <a:t>, 2011) με πιθανή μείωση του εντερικού μεθανίου περίπου </a:t>
            </a:r>
            <a:r>
              <a:rPr lang="el-GR" sz="1400" dirty="0" smtClean="0"/>
              <a:t>κατά 15%.</a:t>
            </a:r>
            <a:endParaRPr lang="el-GR" sz="1400"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538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549797" y="1340768"/>
            <a:ext cx="3225588" cy="4752528"/>
          </a:xfrm>
        </p:spPr>
        <p:txBody>
          <a:bodyPr rtlCol="0">
            <a:noAutofit/>
          </a:bodyPr>
          <a:lstStyle/>
          <a:p>
            <a:pPr marL="0" indent="0">
              <a:buNone/>
            </a:pPr>
            <a:r>
              <a:rPr lang="el-GR" sz="1400" dirty="0"/>
              <a:t>Η </a:t>
            </a:r>
            <a:r>
              <a:rPr lang="el-GR" sz="1400" dirty="0" err="1"/>
              <a:t>αποθηκευμένη</a:t>
            </a:r>
            <a:r>
              <a:rPr lang="el-GR" sz="1400" dirty="0"/>
              <a:t> κοπριά ευθύνεται για μια σχετικά μικρή ποσότητα άμεσων </a:t>
            </a:r>
            <a:r>
              <a:rPr lang="el-GR" sz="1400" dirty="0" smtClean="0"/>
              <a:t> </a:t>
            </a:r>
            <a:r>
              <a:rPr lang="el-GR" sz="1400" dirty="0"/>
              <a:t>αερίων </a:t>
            </a:r>
            <a:r>
              <a:rPr lang="el-GR" sz="1400" dirty="0" smtClean="0"/>
              <a:t>θερμοκηπίου γεωργικής προέλευσης , </a:t>
            </a:r>
            <a:r>
              <a:rPr lang="el-GR" sz="1400" dirty="0"/>
              <a:t>και είναι τεχνικά δυνατό να μετριαστεί ένα πολύ υψηλό ποσοστό αυτών των </a:t>
            </a:r>
            <a:r>
              <a:rPr lang="el-GR" sz="1400" dirty="0" smtClean="0"/>
              <a:t>εκπομπών</a:t>
            </a:r>
            <a:r>
              <a:rPr lang="el-GR" sz="1400" dirty="0"/>
              <a:t>. Καθώς η παραγωγή μεθανίου αυξάνεται με </a:t>
            </a:r>
            <a:r>
              <a:rPr lang="el-GR" sz="1400" dirty="0" smtClean="0"/>
              <a:t>την αύξηση της θερμοκρασία της </a:t>
            </a:r>
            <a:r>
              <a:rPr lang="el-GR" sz="1400" dirty="0" err="1" smtClean="0"/>
              <a:t>αποθηκευμένης</a:t>
            </a:r>
            <a:r>
              <a:rPr lang="el-GR" sz="1400" dirty="0" smtClean="0"/>
              <a:t> κοπριάς, μείωση  της θερμοκρασίας </a:t>
            </a:r>
            <a:r>
              <a:rPr lang="el-GR" sz="1400" dirty="0"/>
              <a:t>αποθήκευσης </a:t>
            </a:r>
            <a:r>
              <a:rPr lang="el-GR" sz="1400" dirty="0" smtClean="0"/>
              <a:t>μειώνει </a:t>
            </a:r>
            <a:r>
              <a:rPr lang="el-GR" sz="1400" dirty="0"/>
              <a:t>αυτές τις εκπομπές κατά 30-50% . Συχνή απομάκρυνση της κοπριάς σε εξωτερικό χώρο αποθήκευσης είναι μια αποτελεσματική πρακτική που μπορεί να επιτευχθεί χρησιμοποιώντας </a:t>
            </a:r>
            <a:r>
              <a:rPr lang="el-GR" sz="1400" dirty="0" smtClean="0"/>
              <a:t>αυλακωτά  </a:t>
            </a:r>
            <a:r>
              <a:rPr lang="el-GR" sz="1400" dirty="0"/>
              <a:t>δάπεδα σε συνδυασμό με τακτική απόξεση κοπριάς, ιδιαίτερα για χοίρους και ορισμένα συστήματα παραγωγής </a:t>
            </a:r>
            <a:r>
              <a:rPr lang="el-GR" sz="1400" dirty="0" smtClean="0"/>
              <a:t>βοοειδών. Αν τα </a:t>
            </a:r>
            <a:r>
              <a:rPr lang="el-GR" sz="1400" dirty="0"/>
              <a:t>κανάλια </a:t>
            </a:r>
            <a:r>
              <a:rPr lang="el-GR" sz="1400" dirty="0" smtClean="0"/>
              <a:t>στο δάπεδο των στάβλων αδειάζουν </a:t>
            </a:r>
            <a:r>
              <a:rPr lang="el-GR" sz="1400" dirty="0"/>
              <a:t>τακτικά και </a:t>
            </a:r>
            <a:r>
              <a:rPr lang="el-GR" sz="1400" dirty="0" smtClean="0"/>
              <a:t> </a:t>
            </a:r>
            <a:r>
              <a:rPr lang="el-GR" sz="1400" dirty="0"/>
              <a:t>η </a:t>
            </a:r>
            <a:r>
              <a:rPr lang="el-GR" sz="1400" dirty="0" smtClean="0"/>
              <a:t>κοπριά </a:t>
            </a:r>
            <a:r>
              <a:rPr lang="el-GR" sz="1400" dirty="0"/>
              <a:t>μεταφέρονται σε εξωτερική εγκατάσταση αποθήκευσης, </a:t>
            </a:r>
            <a:r>
              <a:rPr lang="el-GR" sz="1400" dirty="0" smtClean="0"/>
              <a:t>τότε οι εκπομπές μεθανίου και οξειδίων του αζώτου μειώνονται κατά </a:t>
            </a:r>
            <a:r>
              <a:rPr lang="el-GR" sz="1400" dirty="0"/>
              <a:t>55% και 41%, </a:t>
            </a:r>
            <a:r>
              <a:rPr lang="el-GR" sz="1400" dirty="0" smtClean="0"/>
              <a:t>αντίστοιχα. </a:t>
            </a:r>
            <a:endParaRPr lang="el-GR" sz="1400"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85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549797" y="1340768"/>
            <a:ext cx="3225588" cy="4752528"/>
          </a:xfrm>
        </p:spPr>
        <p:txBody>
          <a:bodyPr rtlCol="0">
            <a:noAutofit/>
          </a:bodyPr>
          <a:lstStyle/>
          <a:p>
            <a:pPr marL="0" indent="0">
              <a:buNone/>
            </a:pPr>
            <a:r>
              <a:rPr lang="el-GR" sz="1400" dirty="0"/>
              <a:t>Ο διαχωρισμός στερεού-υγρού είναι μια τεχνολογία επεξεργασίας που διαχωρίζει εν μέρει τα στερεά από την υγρή κοπριά χρησιμοποιώντας τη βαρύτητα ή μηχανικά συστήματα όπως </a:t>
            </a:r>
            <a:r>
              <a:rPr lang="el-GR" sz="1400" dirty="0" smtClean="0"/>
              <a:t>φυγοκεντρικές </a:t>
            </a:r>
            <a:r>
              <a:rPr lang="el-GR" sz="1400" dirty="0"/>
              <a:t>ή </a:t>
            </a:r>
            <a:r>
              <a:rPr lang="el-GR" sz="1400" dirty="0" smtClean="0"/>
              <a:t>φίλτρα</a:t>
            </a:r>
            <a:r>
              <a:rPr lang="el-GR" sz="1400" dirty="0"/>
              <a:t>. </a:t>
            </a:r>
            <a:r>
              <a:rPr lang="el-GR" sz="1400" dirty="0" smtClean="0"/>
              <a:t>Το </a:t>
            </a:r>
            <a:r>
              <a:rPr lang="el-GR" sz="1400" dirty="0"/>
              <a:t>δυναμικό μετριασμού των αερίων </a:t>
            </a:r>
            <a:r>
              <a:rPr lang="el-GR" sz="1400" dirty="0" smtClean="0"/>
              <a:t>του </a:t>
            </a:r>
            <a:r>
              <a:rPr lang="el-GR" sz="1400" dirty="0" err="1" smtClean="0"/>
              <a:t>θερμοκηπίουι</a:t>
            </a:r>
            <a:r>
              <a:rPr lang="el-GR" sz="1400" dirty="0" smtClean="0"/>
              <a:t> </a:t>
            </a:r>
            <a:r>
              <a:rPr lang="el-GR" sz="1400" dirty="0"/>
              <a:t>είναι </a:t>
            </a:r>
            <a:r>
              <a:rPr lang="el-GR" sz="1400" dirty="0" smtClean="0"/>
              <a:t>υψηλότερο </a:t>
            </a:r>
            <a:r>
              <a:rPr lang="el-GR" sz="1400" dirty="0"/>
              <a:t>από 30% σε σύγκριση με την ακατέργαστη </a:t>
            </a:r>
            <a:r>
              <a:rPr lang="el-GR" sz="1400" dirty="0" smtClean="0"/>
              <a:t>κοπριά</a:t>
            </a:r>
            <a:r>
              <a:rPr lang="el-GR" sz="1400" dirty="0"/>
              <a:t>. Η αναερόβια </a:t>
            </a:r>
            <a:r>
              <a:rPr lang="el-GR" sz="1400" dirty="0" smtClean="0"/>
              <a:t>ζύμωση </a:t>
            </a:r>
            <a:r>
              <a:rPr lang="el-GR" sz="1400" dirty="0"/>
              <a:t>είναι μια διαδικασία βιολογικής αποδόμησης, που ελλείψει οξυγόνου, παράγει χωνεμένο υλικό και βιοαέριο (κυρίως μεθάνιο και διοξείδιο του άνθρακα) από την κοπριά. Βιοαέριο που συλλέγεται από το σύστημα χρησιμοποιείται συχνά για την παραγωγή ηλεκτρικής ενέργειας, για καύσιμο </a:t>
            </a:r>
            <a:r>
              <a:rPr lang="el-GR" sz="1400" dirty="0" smtClean="0"/>
              <a:t>σε λέβητες </a:t>
            </a:r>
            <a:r>
              <a:rPr lang="el-GR" sz="1400" dirty="0"/>
              <a:t>ή κλιβάνους ή για </a:t>
            </a:r>
            <a:r>
              <a:rPr lang="el-GR" sz="1400" dirty="0" smtClean="0"/>
              <a:t>παροχή </a:t>
            </a:r>
            <a:r>
              <a:rPr lang="el-GR" sz="1400" dirty="0"/>
              <a:t>θερμότητας και ενέργειας. </a:t>
            </a:r>
            <a:r>
              <a:rPr lang="el-GR" sz="1400" dirty="0" smtClean="0"/>
              <a:t>Η </a:t>
            </a:r>
            <a:r>
              <a:rPr lang="el-GR" sz="1400" dirty="0"/>
              <a:t>αναερόβια </a:t>
            </a:r>
            <a:r>
              <a:rPr lang="el-GR" sz="1400" dirty="0" smtClean="0"/>
              <a:t>χώνευση αποδίδει </a:t>
            </a:r>
            <a:r>
              <a:rPr lang="el-GR" sz="1400" dirty="0"/>
              <a:t>περισσότερο από 30</a:t>
            </a:r>
            <a:r>
              <a:rPr lang="el-GR" sz="1400" dirty="0" smtClean="0"/>
              <a:t>% στη </a:t>
            </a:r>
            <a:r>
              <a:rPr lang="el-GR" sz="1400" dirty="0"/>
              <a:t>μείωση των </a:t>
            </a:r>
            <a:r>
              <a:rPr lang="el-GR" sz="1400" dirty="0" smtClean="0"/>
              <a:t>εκπομπών αερίων </a:t>
            </a:r>
            <a:r>
              <a:rPr lang="el-GR" sz="1400" dirty="0"/>
              <a:t>του </a:t>
            </a:r>
            <a:r>
              <a:rPr lang="el-GR" sz="1400" dirty="0" smtClean="0"/>
              <a:t>θερμοκηπίου.</a:t>
            </a:r>
            <a:endParaRPr lang="el-GR" sz="1400"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062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549797" y="1340768"/>
            <a:ext cx="3225588" cy="4752528"/>
          </a:xfrm>
        </p:spPr>
        <p:txBody>
          <a:bodyPr rtlCol="0">
            <a:noAutofit/>
          </a:bodyPr>
          <a:lstStyle/>
          <a:p>
            <a:pPr marL="0" indent="0">
              <a:buNone/>
            </a:pPr>
            <a:r>
              <a:rPr lang="el-GR" sz="1400" dirty="0"/>
              <a:t>Ο χρόνος, η ποσότητα και η μέθοδος εφαρμογής λιπασμάτων είναι σημαντικοί παράγοντες που επηρεάζουν τις εκπομπές οξειδίων του αζώτου του εδάφους. Το αζωτούχο λίπασμα που εφαρμόζεται είναι επιρρεπές σε απώλεια λόγω </a:t>
            </a:r>
            <a:r>
              <a:rPr lang="el-GR" sz="1400" dirty="0" err="1"/>
              <a:t>έκπλυσης</a:t>
            </a:r>
            <a:r>
              <a:rPr lang="el-GR" sz="1400" dirty="0"/>
              <a:t> και </a:t>
            </a:r>
            <a:r>
              <a:rPr lang="el-GR" sz="1400" dirty="0" err="1" smtClean="0"/>
              <a:t>απονιτροποίησης</a:t>
            </a:r>
            <a:r>
              <a:rPr lang="el-GR" sz="1400" dirty="0" smtClean="0"/>
              <a:t> </a:t>
            </a:r>
            <a:r>
              <a:rPr lang="el-GR" sz="1400" dirty="0"/>
              <a:t>πριν </a:t>
            </a:r>
            <a:r>
              <a:rPr lang="el-GR" sz="1400" dirty="0" smtClean="0"/>
              <a:t> </a:t>
            </a:r>
            <a:r>
              <a:rPr lang="el-GR" sz="1400" dirty="0"/>
              <a:t>την πρόσληψη </a:t>
            </a:r>
            <a:r>
              <a:rPr lang="el-GR" sz="1400" dirty="0" smtClean="0"/>
              <a:t>από τις  </a:t>
            </a:r>
            <a:r>
              <a:rPr lang="el-GR" sz="1400" dirty="0" err="1" smtClean="0"/>
              <a:t>καλλιεργέργειες</a:t>
            </a:r>
            <a:r>
              <a:rPr lang="el-GR" sz="1400" dirty="0" smtClean="0"/>
              <a:t>. </a:t>
            </a:r>
            <a:r>
              <a:rPr lang="el-GR" sz="1400" dirty="0"/>
              <a:t>Επομένως, διασφαλίζοντας ότι κατάλληλες ποσότητες αζώτου φτάνουν στην αναπτυσσόμενη καλλιέργεια και αποφεύγοντας την εφαρμογή σε υγρές εποχές ή πριν από μεγάλες βροχοπτώσεις </a:t>
            </a:r>
            <a:r>
              <a:rPr lang="el-GR" sz="1400" dirty="0" smtClean="0"/>
              <a:t>, πετυχαίνουμε  </a:t>
            </a:r>
            <a:r>
              <a:rPr lang="el-GR" sz="1400" dirty="0"/>
              <a:t>βελτιστοποίηση </a:t>
            </a:r>
            <a:r>
              <a:rPr lang="el-GR" sz="1400" dirty="0" smtClean="0"/>
              <a:t>της παραγόμενης βιομάζας </a:t>
            </a:r>
            <a:r>
              <a:rPr lang="el-GR" sz="1400" dirty="0"/>
              <a:t>και μείωση των εκπομπών αερίων θερμοκηπίου στο έδαφος</a:t>
            </a:r>
            <a:r>
              <a:rPr lang="el-GR" sz="1400" dirty="0" smtClean="0"/>
              <a:t>. </a:t>
            </a:r>
            <a:endParaRPr lang="el-GR" sz="1400"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91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549797" y="1340768"/>
            <a:ext cx="2952327" cy="4752528"/>
          </a:xfrm>
        </p:spPr>
        <p:txBody>
          <a:bodyPr rtlCol="0">
            <a:noAutofit/>
          </a:bodyPr>
          <a:lstStyle/>
          <a:p>
            <a:pPr marL="0" indent="0">
              <a:buNone/>
            </a:pPr>
            <a:r>
              <a:rPr lang="el-GR" sz="1400" dirty="0"/>
              <a:t>Καθώς εμφανίζονται χαμηλότερες εκπομπές μεθανίου μετά την εφαρμογή της κοπριάς, η μείωση του χρόνου αποθήκευσης μπορεί να βοηθήσει αποτελεσματικά στη μείωση των εκπομπών αερίων του θερμοκηπίου. Αποφυγή εφαρμογής </a:t>
            </a:r>
            <a:r>
              <a:rPr lang="el-GR" sz="1400" dirty="0" smtClean="0"/>
              <a:t>της κατά </a:t>
            </a:r>
            <a:r>
              <a:rPr lang="el-GR" sz="1400" dirty="0"/>
              <a:t>τη διάρκεια παρατεταμένων περιόδων </a:t>
            </a:r>
            <a:r>
              <a:rPr lang="el-GR" sz="1400" dirty="0" smtClean="0"/>
              <a:t> υγρού εδάφους </a:t>
            </a:r>
            <a:r>
              <a:rPr lang="el-GR" sz="1400" dirty="0"/>
              <a:t>και περιόδους χαμηλής πρόσληψης αζώτου από τα φυτά θα μπορούσε να βοηθήσει στην αύξηση της αποτελεσματικότητας αυτής της </a:t>
            </a:r>
            <a:r>
              <a:rPr lang="el-GR" sz="1400" dirty="0" smtClean="0"/>
              <a:t>πρακτικής</a:t>
            </a:r>
            <a:r>
              <a:rPr lang="el-GR" sz="1400" dirty="0"/>
              <a:t>. Προωθούνται συστήματα εντατικής εκ περιτροπής βόσκησης ως ένας καλός τρόπος για να αυξηθεί η παραγωγή ζωοτροφών και να μειωθούν </a:t>
            </a:r>
            <a:r>
              <a:rPr lang="el-GR" sz="1400" dirty="0" smtClean="0"/>
              <a:t>οι εκπομπές οξειδίων του αζώτου. </a:t>
            </a:r>
            <a:endParaRPr lang="el-GR" sz="1400"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267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1407179"/>
            <a:ext cx="3723401" cy="5089872"/>
          </a:xfrm>
        </p:spPr>
        <p:txBody>
          <a:bodyPr rtlCol="0">
            <a:normAutofit fontScale="77500" lnSpcReduction="20000"/>
          </a:bodyPr>
          <a:lstStyle/>
          <a:p>
            <a:pPr marL="0" indent="0">
              <a:buNone/>
            </a:pPr>
            <a:r>
              <a:rPr lang="el-GR" dirty="0"/>
              <a:t>Ο κτηνοτροφικός τομέας απαιτεί σημαντική ποσότητα φυσικών πόρων και ευθύνεται </a:t>
            </a:r>
            <a:r>
              <a:rPr lang="el-GR" dirty="0" smtClean="0"/>
              <a:t>για </a:t>
            </a:r>
            <a:r>
              <a:rPr lang="el-GR" dirty="0"/>
              <a:t>το </a:t>
            </a:r>
            <a:r>
              <a:rPr lang="el-GR" dirty="0" smtClean="0"/>
              <a:t>14,5% των συνολικών ανθρωπογενών εκπομπών </a:t>
            </a:r>
            <a:r>
              <a:rPr lang="el-GR" dirty="0"/>
              <a:t>αερίων θερμοκηπίου (7,1 </a:t>
            </a:r>
            <a:r>
              <a:rPr lang="el-GR" dirty="0" err="1"/>
              <a:t>Γιγατόνοι</a:t>
            </a:r>
            <a:r>
              <a:rPr lang="el-GR" dirty="0"/>
              <a:t> ισοδύναμα διοξειδίου του άνθρακα για το έτος 2005). Τα πιο σημαντικά αέρια θερμοκηπίου από τη κτηνοτροφία είναι το μεθάνιο και το </a:t>
            </a:r>
            <a:r>
              <a:rPr lang="el-GR" dirty="0" err="1"/>
              <a:t>υποξείδιο</a:t>
            </a:r>
            <a:r>
              <a:rPr lang="el-GR" dirty="0"/>
              <a:t> του </a:t>
            </a:r>
            <a:r>
              <a:rPr lang="el-GR" dirty="0" smtClean="0"/>
              <a:t>αζώτου</a:t>
            </a:r>
            <a:r>
              <a:rPr lang="en-US" dirty="0" smtClean="0"/>
              <a:t>. </a:t>
            </a:r>
            <a:r>
              <a:rPr lang="el-GR" dirty="0"/>
              <a:t>Το μεθάνιο, που παράγεται κυρίως με εντερική ζύμωση και αποθήκευση κοπριάς, είναι ένα αέριο που έχει </a:t>
            </a:r>
            <a:r>
              <a:rPr lang="el-GR" dirty="0" smtClean="0"/>
              <a:t> </a:t>
            </a:r>
            <a:r>
              <a:rPr lang="el-GR" dirty="0"/>
              <a:t>επίδραση στην υπερθέρμανση του πλανήτη 28 φορές μεγαλύτερη από το διοξείδιο του άνθρακα. </a:t>
            </a:r>
            <a:r>
              <a:rPr lang="en-US" dirty="0" smtClean="0"/>
              <a:t>To </a:t>
            </a:r>
            <a:r>
              <a:rPr lang="en-US" dirty="0"/>
              <a:t>o</a:t>
            </a:r>
            <a:r>
              <a:rPr lang="el-GR" dirty="0" err="1" smtClean="0"/>
              <a:t>ξείδιο</a:t>
            </a:r>
            <a:r>
              <a:rPr lang="el-GR" dirty="0" smtClean="0"/>
              <a:t> </a:t>
            </a:r>
            <a:r>
              <a:rPr lang="el-GR" dirty="0"/>
              <a:t>του αζώτου, που προέρχεται από την αποθήκευση κοπριάς και τη χρήση </a:t>
            </a:r>
            <a:r>
              <a:rPr lang="el-GR" dirty="0" smtClean="0"/>
              <a:t>των οργανικών/ανόργανων λιπασμάτων, έχει </a:t>
            </a:r>
            <a:r>
              <a:rPr lang="el-GR" dirty="0"/>
              <a:t>δυναμικό υπερθέρμανσης του πλανήτη 265 φορές υψηλότερο από το διοξείδιο του άνθρακα.</a:t>
            </a: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2444" y="1407179"/>
            <a:ext cx="4824536" cy="4075629"/>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a:r>
              <a:rPr lang="el-GR" dirty="0">
                <a:solidFill>
                  <a:srgbClr val="6A3A20"/>
                </a:solidFill>
              </a:rPr>
              <a:t>Στρατηγικές μείωσης εκπομπών </a:t>
            </a:r>
            <a:r>
              <a:rPr lang="en-US" dirty="0">
                <a:solidFill>
                  <a:srgbClr val="6A3A20"/>
                </a:solidFill>
              </a:rPr>
              <a:t>GHG </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549797" y="1340768"/>
            <a:ext cx="2952327" cy="4752528"/>
          </a:xfrm>
        </p:spPr>
        <p:txBody>
          <a:bodyPr rtlCol="0">
            <a:noAutofit/>
          </a:bodyPr>
          <a:lstStyle/>
          <a:p>
            <a:pPr marL="0" indent="0">
              <a:buNone/>
            </a:pPr>
            <a:r>
              <a:rPr lang="el-GR" sz="1400" dirty="0" smtClean="0"/>
              <a:t>Βελτίωση της αναπαραγωγής  </a:t>
            </a:r>
            <a:r>
              <a:rPr lang="el-GR" sz="1400" dirty="0"/>
              <a:t>μπορεί να οδηγήσει σε μείωση των αναγκών σε θρεπτικά συστατικά που απαιτούνται για να επιτευχθεί </a:t>
            </a:r>
            <a:r>
              <a:rPr lang="el-GR" sz="1400" dirty="0" smtClean="0"/>
              <a:t>το ίδιο </a:t>
            </a:r>
            <a:r>
              <a:rPr lang="el-GR" sz="1400" dirty="0"/>
              <a:t>επίπεδο </a:t>
            </a:r>
            <a:r>
              <a:rPr lang="el-GR" sz="1400" dirty="0" smtClean="0"/>
              <a:t>παραγωγής ζωικών προϊόντων</a:t>
            </a:r>
            <a:r>
              <a:rPr lang="el-GR" sz="1400" dirty="0"/>
              <a:t>. </a:t>
            </a:r>
            <a:r>
              <a:rPr lang="el-GR" sz="1400" dirty="0" smtClean="0"/>
              <a:t>Νέες </a:t>
            </a:r>
            <a:r>
              <a:rPr lang="el-GR" sz="1400" dirty="0"/>
              <a:t>φυλές </a:t>
            </a:r>
            <a:r>
              <a:rPr lang="el-GR" sz="1400" dirty="0" smtClean="0"/>
              <a:t>από διασταυρώσεις </a:t>
            </a:r>
            <a:r>
              <a:rPr lang="el-GR" sz="1400" dirty="0"/>
              <a:t>μπορούν να οδηγήσουν σε ουσιαστική μείωση των αερίων του θερμοκηπίου. Βελτιωμένη γονιμότητα στα βοοειδή γαλακτοπαραγωγής θα μπορούσε να οδηγήσει σε μείωση των εκπομπών μεθανίου κατά 10–24% και </a:t>
            </a:r>
            <a:r>
              <a:rPr lang="el-GR" sz="1400" dirty="0" smtClean="0"/>
              <a:t>οξειδίων του αζώτου </a:t>
            </a:r>
            <a:r>
              <a:rPr lang="el-GR" sz="1400" dirty="0"/>
              <a:t>κατά 9–17% . </a:t>
            </a:r>
            <a:r>
              <a:rPr lang="el-GR" sz="1400" dirty="0" smtClean="0"/>
              <a:t>Οι </a:t>
            </a:r>
            <a:r>
              <a:rPr lang="el-GR" sz="1400" dirty="0"/>
              <a:t>ασθένειες των βοοειδών μπορούν να αυξήσουν </a:t>
            </a:r>
            <a:r>
              <a:rPr lang="el-GR" sz="1400" dirty="0" smtClean="0"/>
              <a:t>τις εκπομπές αερίων </a:t>
            </a:r>
            <a:r>
              <a:rPr lang="el-GR" sz="1400" dirty="0"/>
              <a:t>του </a:t>
            </a:r>
            <a:r>
              <a:rPr lang="el-GR" sz="1400" dirty="0" smtClean="0"/>
              <a:t>θερμοκηπίου </a:t>
            </a:r>
            <a:r>
              <a:rPr lang="el-GR" sz="1400" dirty="0"/>
              <a:t>έως 24% ανά μονάδα παραγόμενου γάλακτος και έως 113% ανά μονάδα σφαγίου </a:t>
            </a:r>
            <a:r>
              <a:rPr lang="el-GR" sz="1400" dirty="0" err="1"/>
              <a:t>βοείου</a:t>
            </a:r>
            <a:r>
              <a:rPr lang="el-GR" sz="1400" dirty="0"/>
              <a:t> κρέατος (</a:t>
            </a:r>
            <a:r>
              <a:rPr lang="el-GR" sz="1400" dirty="0" err="1"/>
              <a:t>Williams</a:t>
            </a:r>
            <a:r>
              <a:rPr lang="el-GR" sz="1400" dirty="0"/>
              <a:t> </a:t>
            </a:r>
            <a:r>
              <a:rPr lang="el-GR" sz="1400" dirty="0" err="1"/>
              <a:t>et</a:t>
            </a:r>
            <a:r>
              <a:rPr lang="el-GR" sz="1400" dirty="0"/>
              <a:t> </a:t>
            </a:r>
            <a:r>
              <a:rPr lang="el-GR" sz="1400" dirty="0" err="1"/>
              <a:t>al</a:t>
            </a:r>
            <a:r>
              <a:rPr lang="el-GR" sz="1400" dirty="0"/>
              <a:t>., 2015). Μια ασθένεια που μειώνει προσωρινά την πρόσληψη τροφής ή την ικανότητα πέψης της τροφής, οδηγεί σε μείωση του ρυθμού </a:t>
            </a:r>
            <a:r>
              <a:rPr lang="el-GR" sz="1400" dirty="0" smtClean="0"/>
              <a:t>ανάπτυξης.</a:t>
            </a:r>
          </a:p>
          <a:p>
            <a:pPr marL="0" indent="0">
              <a:buNone/>
            </a:pPr>
            <a:endParaRPr lang="el-GR" sz="1400" dirty="0"/>
          </a:p>
        </p:txBody>
      </p:sp>
      <p:pic>
        <p:nvPicPr>
          <p:cNvPr id="6" name="Εικόνα 5"/>
          <p:cNvPicPr/>
          <p:nvPr/>
        </p:nvPicPr>
        <p:blipFill rotWithShape="1">
          <a:blip r:embed="rId3"/>
          <a:srcRect l="16253" t="21190" r="17890" b="7749"/>
          <a:stretch/>
        </p:blipFill>
        <p:spPr bwMode="auto">
          <a:xfrm>
            <a:off x="3646140" y="1196752"/>
            <a:ext cx="792088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856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1218883" y="386081"/>
            <a:ext cx="9751060" cy="45719"/>
          </a:xfrm>
        </p:spPr>
        <p:txBody>
          <a:bodyPr>
            <a:normAutofit fontScale="90000"/>
          </a:bodyPr>
          <a:lstStyle/>
          <a:p>
            <a:endParaRPr lang="el-GR" dirty="0"/>
          </a:p>
        </p:txBody>
      </p:sp>
      <p:sp>
        <p:nvSpPr>
          <p:cNvPr id="3" name="Θέση περιεχομένου 2"/>
          <p:cNvSpPr>
            <a:spLocks noGrp="1"/>
          </p:cNvSpPr>
          <p:nvPr>
            <p:ph idx="1"/>
          </p:nvPr>
        </p:nvSpPr>
        <p:spPr>
          <a:xfrm>
            <a:off x="1218883" y="548680"/>
            <a:ext cx="9751060" cy="5521920"/>
          </a:xfrm>
        </p:spPr>
        <p:txBody>
          <a:bodyPr/>
          <a:lstStyle/>
          <a:p>
            <a:pPr marL="0" indent="0">
              <a:buNone/>
            </a:pPr>
            <a:endParaRPr lang="el-GR" dirty="0"/>
          </a:p>
        </p:txBody>
      </p:sp>
      <p:pic>
        <p:nvPicPr>
          <p:cNvPr id="4" name="Θέση εικόνας 18" descr="Εικόνα που δείχνει τη φύση&#10;&#10;Περιγραφή που δημιουργήθηκε με πολύ υψηλή αξιοπιστία">
            <a:extLst>
              <a:ext uri="{FF2B5EF4-FFF2-40B4-BE49-F238E27FC236}">
                <a16:creationId xmlns:a16="http://schemas.microsoft.com/office/drawing/2014/main" xmlns="" id="{7DD607C7-7CF7-4A0F-BFF7-6F3C46205E68}"/>
              </a:ext>
            </a:extLst>
          </p:cNvPr>
          <p:cNvPicPr>
            <a:picLocks noChangeAspect="1"/>
          </p:cNvPicPr>
          <p:nvPr/>
        </p:nvPicPr>
        <p:blipFill>
          <a:blip r:embed="rId2" cstate="screen">
            <a:extLst>
              <a:ext uri="{28A0092B-C50C-407E-A947-70E740481C1C}">
                <a14:useLocalDpi xmlns:a14="http://schemas.microsoft.com/office/drawing/2010/main"/>
              </a:ext>
            </a:extLst>
          </a:blip>
          <a:srcRect l="11" r="11"/>
          <a:stretch>
            <a:fillRect/>
          </a:stretch>
        </p:blipFill>
        <p:spPr>
          <a:xfrm>
            <a:off x="86715" y="23336"/>
            <a:ext cx="12018572" cy="6684572"/>
          </a:xfrm>
          <a:prstGeom prst="rect">
            <a:avLst/>
          </a:prstGeom>
          <a:solidFill>
            <a:sysClr val="window" lastClr="FFFFFF">
              <a:lumMod val="85000"/>
            </a:sysClr>
          </a:solidFill>
        </p:spPr>
      </p:pic>
      <p:sp>
        <p:nvSpPr>
          <p:cNvPr id="6" name="Υπότιτλος 6">
            <a:extLst>
              <a:ext uri="{FF2B5EF4-FFF2-40B4-BE49-F238E27FC236}">
                <a16:creationId xmlns:a16="http://schemas.microsoft.com/office/drawing/2014/main" xmlns="" id="{ACCCCDAD-0E0B-437F-8CAA-0536470B2E2F}"/>
              </a:ext>
            </a:extLst>
          </p:cNvPr>
          <p:cNvSpPr txBox="1">
            <a:spLocks/>
          </p:cNvSpPr>
          <p:nvPr/>
        </p:nvSpPr>
        <p:spPr>
          <a:xfrm>
            <a:off x="1485900" y="3309640"/>
            <a:ext cx="5544616" cy="1604172"/>
          </a:xfrm>
          <a:prstGeom prst="rect">
            <a:avLst/>
          </a:prstGeom>
          <a:solidFill>
            <a:sysClr val="windowText" lastClr="000000">
              <a:alpha val="90000"/>
            </a:sysClr>
          </a:solidFill>
        </p:spPr>
        <p:txBody>
          <a:bodyPr vert="horz" lIns="216000" tIns="144000" rIns="576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100" b="0" i="0" u="none" strike="noStrike" kern="1200" cap="none" spc="0" normalizeH="0" baseline="0" noProof="0" dirty="0" smtClean="0">
                <a:ln>
                  <a:noFill/>
                </a:ln>
                <a:solidFill>
                  <a:sysClr val="window" lastClr="FFFFFF"/>
                </a:solidFill>
                <a:effectLst/>
                <a:uLnTx/>
                <a:uFillTx/>
              </a:rPr>
              <a:t>Δ</a:t>
            </a:r>
            <a:r>
              <a:rPr lang="el-GR" sz="2100" dirty="0" smtClean="0">
                <a:solidFill>
                  <a:sysClr val="window" lastClr="FFFFFF"/>
                </a:solidFill>
              </a:rPr>
              <a:t>ρ. </a:t>
            </a:r>
            <a:r>
              <a:rPr lang="el-GR" sz="2100" dirty="0" err="1" smtClean="0">
                <a:solidFill>
                  <a:sysClr val="window" lastClr="FFFFFF"/>
                </a:solidFill>
              </a:rPr>
              <a:t>Γκαρμπούνης</a:t>
            </a:r>
            <a:r>
              <a:rPr lang="el-GR" sz="2100" dirty="0" smtClean="0">
                <a:solidFill>
                  <a:sysClr val="window" lastClr="FFFFFF"/>
                </a:solidFill>
              </a:rPr>
              <a:t> Γεώργιος</a:t>
            </a:r>
            <a:endParaRPr lang="en-US" sz="2100" dirty="0" smtClean="0">
              <a:solidFill>
                <a:sysClr val="window" lastClr="FFFFFF"/>
              </a:solidFill>
            </a:endParaRPr>
          </a:p>
          <a:p>
            <a:pPr lvl="0"/>
            <a:r>
              <a:rPr lang="el-GR" sz="2100" dirty="0">
                <a:solidFill>
                  <a:prstClr val="white"/>
                </a:solidFill>
              </a:rPr>
              <a:t>Μεταδιδακτορικός ερευνητής ΤΜΠ </a:t>
            </a:r>
            <a:r>
              <a:rPr lang="el-GR" sz="2100" dirty="0" smtClean="0">
                <a:solidFill>
                  <a:prstClr val="white"/>
                </a:solidFill>
              </a:rPr>
              <a:t>ΔΠΘ</a:t>
            </a:r>
            <a:endParaRPr lang="en-US" sz="2100" dirty="0" smtClean="0">
              <a:solidFill>
                <a:prstClr val="white"/>
              </a:solidFill>
              <a:latin typeface="Rockwell"/>
            </a:endParaRPr>
          </a:p>
          <a:p>
            <a:pPr lvl="0">
              <a:defRPr/>
            </a:pPr>
            <a:r>
              <a:rPr lang="en-US" sz="2100" dirty="0" smtClean="0">
                <a:solidFill>
                  <a:sysClr val="window" lastClr="FFFFFF"/>
                </a:solidFill>
              </a:rPr>
              <a:t>ggkarmpo@env.duth.gr</a:t>
            </a:r>
            <a:r>
              <a:rPr lang="el-GR" sz="2100" dirty="0" smtClean="0">
                <a:solidFill>
                  <a:sysClr val="window" lastClr="FFFFFF"/>
                </a:solidFill>
              </a:rPr>
              <a:t> </a:t>
            </a:r>
            <a:endParaRPr kumimoji="0" lang="el-GR" sz="2100" b="0" i="0" u="none" strike="noStrike" kern="1200" cap="none" spc="0" normalizeH="0" baseline="0" noProof="0" dirty="0">
              <a:ln>
                <a:noFill/>
              </a:ln>
              <a:solidFill>
                <a:sysClr val="window" lastClr="FFFFFF"/>
              </a:solidFill>
              <a:effectLst/>
              <a:uLnTx/>
              <a:uFillTx/>
            </a:endParaRPr>
          </a:p>
        </p:txBody>
      </p:sp>
      <p:sp>
        <p:nvSpPr>
          <p:cNvPr id="7" name="Τίτλος 2">
            <a:extLst>
              <a:ext uri="{FF2B5EF4-FFF2-40B4-BE49-F238E27FC236}">
                <a16:creationId xmlns:a16="http://schemas.microsoft.com/office/drawing/2014/main" xmlns="" id="{EBDC24D3-EEF0-4B69-A174-E4DFF7884894}"/>
              </a:ext>
            </a:extLst>
          </p:cNvPr>
          <p:cNvSpPr txBox="1">
            <a:spLocks/>
          </p:cNvSpPr>
          <p:nvPr/>
        </p:nvSpPr>
        <p:spPr>
          <a:xfrm>
            <a:off x="1485900" y="1911222"/>
            <a:ext cx="9217024" cy="1449788"/>
          </a:xfrm>
          <a:prstGeom prst="rect">
            <a:avLst/>
          </a:prstGeom>
          <a:solidFill>
            <a:sysClr val="windowText" lastClr="000000">
              <a:alpha val="80000"/>
            </a:sysClr>
          </a:solidFill>
        </p:spPr>
        <p:txBody>
          <a:bodyPr vert="horz" lIns="288000" tIns="0" rIns="2160000" bIns="144000" rtlCol="0" anchor="b" anchorCtr="0">
            <a:noAutofit/>
          </a:bodyPr>
          <a:lstStyle>
            <a:lvl1pPr algn="r" defTabSz="914400" rtl="0" eaLnBrk="1" latinLnBrk="0" hangingPunct="1">
              <a:lnSpc>
                <a:spcPct val="90000"/>
              </a:lnSpc>
              <a:spcBef>
                <a:spcPct val="0"/>
              </a:spcBef>
              <a:buNone/>
              <a:defRPr sz="6400" kern="1200" spc="-15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l-GR" dirty="0" smtClean="0">
                <a:solidFill>
                  <a:sysClr val="window" lastClr="FFFFFF"/>
                </a:solidFill>
              </a:rPr>
              <a:t>Σας ευχαριστώ πολύ</a:t>
            </a:r>
            <a:endParaRPr kumimoji="0" lang="el-GR" sz="6400" b="0" i="0" u="none" strike="noStrike" kern="1200" cap="none" spc="-15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val="224253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rotWithShape="1">
          <a:blip r:embed="rId2"/>
          <a:srcRect l="19346" t="17468" r="21920" b="15716"/>
          <a:stretch/>
        </p:blipFill>
        <p:spPr bwMode="auto">
          <a:xfrm>
            <a:off x="693812" y="431800"/>
            <a:ext cx="10873207" cy="6093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31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pic>
        <p:nvPicPr>
          <p:cNvPr id="6" name="Θέση περιεχομένου 5"/>
          <p:cNvPicPr>
            <a:picLocks noGrp="1"/>
          </p:cNvPicPr>
          <p:nvPr>
            <p:ph idx="1"/>
          </p:nvPr>
        </p:nvPicPr>
        <p:blipFill rotWithShape="1">
          <a:blip r:embed="rId3"/>
          <a:srcRect l="17337" t="18622" r="18734" b="8176"/>
          <a:stretch/>
        </p:blipFill>
        <p:spPr bwMode="auto">
          <a:xfrm>
            <a:off x="981844" y="908720"/>
            <a:ext cx="9988099"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89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Εισαγωγή</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1407179"/>
            <a:ext cx="3363361" cy="5089872"/>
          </a:xfrm>
        </p:spPr>
        <p:txBody>
          <a:bodyPr rtlCol="0">
            <a:normAutofit fontScale="92500" lnSpcReduction="20000"/>
          </a:bodyPr>
          <a:lstStyle/>
          <a:p>
            <a:pPr marL="0" indent="0">
              <a:buNone/>
            </a:pPr>
            <a:r>
              <a:rPr lang="el-GR" dirty="0"/>
              <a:t>Η παραγωγή και η επεξεργασία ζωοτροφών συμβάλλουν περίπου στο 45% του συνόλου </a:t>
            </a:r>
            <a:r>
              <a:rPr lang="el-GR" dirty="0" smtClean="0"/>
              <a:t>των εκπομπών </a:t>
            </a:r>
            <a:r>
              <a:rPr lang="en-US" dirty="0" smtClean="0"/>
              <a:t>CO</a:t>
            </a:r>
            <a:r>
              <a:rPr lang="el-GR" sz="3600" baseline="-25000" dirty="0"/>
              <a:t>2</a:t>
            </a:r>
            <a:r>
              <a:rPr lang="el-GR" dirty="0" smtClean="0"/>
              <a:t> </a:t>
            </a:r>
            <a:r>
              <a:rPr lang="el-GR" dirty="0"/>
              <a:t>(3,2 </a:t>
            </a:r>
            <a:r>
              <a:rPr lang="el-GR" dirty="0" err="1"/>
              <a:t>γιγατόνοι</a:t>
            </a:r>
            <a:r>
              <a:rPr lang="el-GR" dirty="0"/>
              <a:t> ισοδύναμα διοξειδίου του άνθρακα). Η εντερική ζύμωση που παράγει περίπου 2,8 </a:t>
            </a:r>
            <a:r>
              <a:rPr lang="el-GR" dirty="0" err="1" smtClean="0"/>
              <a:t>γιγατόνους</a:t>
            </a:r>
            <a:r>
              <a:rPr lang="el-GR" dirty="0" smtClean="0"/>
              <a:t> </a:t>
            </a:r>
            <a:r>
              <a:rPr lang="el-GR" dirty="0"/>
              <a:t>(39%) είναι η δεύτερη μεγαλύτερη πηγή εκπομπών. Η αποθήκευση κοπριάς με 0,71 </a:t>
            </a:r>
            <a:r>
              <a:rPr lang="el-GR" dirty="0" err="1" smtClean="0"/>
              <a:t>γιγατόνους</a:t>
            </a:r>
            <a:r>
              <a:rPr lang="el-GR" dirty="0" smtClean="0"/>
              <a:t> </a:t>
            </a:r>
            <a:r>
              <a:rPr lang="el-GR" dirty="0"/>
              <a:t>αντιπροσωπεύει περίπου το 10% του συνόλου. Το υπόλοιπο 6% (0,42 </a:t>
            </a:r>
            <a:r>
              <a:rPr lang="el-GR" dirty="0" err="1"/>
              <a:t>γιγατόνοι</a:t>
            </a:r>
            <a:r>
              <a:rPr lang="el-GR" dirty="0"/>
              <a:t> ισοδύναμα διοξειδίου του άνθρακα) αποδίδεται στην επεξεργασία και μεταφορά ζωικών </a:t>
            </a:r>
            <a:r>
              <a:rPr lang="el-GR" dirty="0" smtClean="0"/>
              <a:t>προϊόντων.</a:t>
            </a:r>
            <a:endParaRPr lang="el-GR" dirty="0"/>
          </a:p>
        </p:txBody>
      </p:sp>
      <p:pic>
        <p:nvPicPr>
          <p:cNvPr id="5" name="Εικόνα 4"/>
          <p:cNvPicPr/>
          <p:nvPr/>
        </p:nvPicPr>
        <p:blipFill rotWithShape="1">
          <a:blip r:embed="rId3"/>
          <a:srcRect l="5298" t="17337" r="18372" b="5822"/>
          <a:stretch/>
        </p:blipFill>
        <p:spPr bwMode="auto">
          <a:xfrm>
            <a:off x="4582244" y="1407179"/>
            <a:ext cx="7200800" cy="4902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43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Εντερική ζύμωση</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1407179"/>
            <a:ext cx="3363361" cy="5089872"/>
          </a:xfrm>
        </p:spPr>
        <p:txBody>
          <a:bodyPr rtlCol="0">
            <a:normAutofit fontScale="70000" lnSpcReduction="20000"/>
          </a:bodyPr>
          <a:lstStyle/>
          <a:p>
            <a:pPr marL="0" indent="0">
              <a:buNone/>
            </a:pPr>
            <a:r>
              <a:rPr lang="el-GR" dirty="0"/>
              <a:t>Η εντερική ζύμωση είναι ένα </a:t>
            </a:r>
            <a:r>
              <a:rPr lang="el-GR" dirty="0" smtClean="0"/>
              <a:t>μέρος </a:t>
            </a:r>
            <a:r>
              <a:rPr lang="el-GR" dirty="0"/>
              <a:t>της πεπτικής διαδικασίας των μηρυκαστικών, όπου βακτήρια, πρωτόζωα και μύκητες που περιέχονται στο πρόσθιο στομάχι του </a:t>
            </a:r>
            <a:r>
              <a:rPr lang="el-GR" dirty="0" smtClean="0"/>
              <a:t>ζώου, </a:t>
            </a:r>
            <a:r>
              <a:rPr lang="el-GR" dirty="0"/>
              <a:t>ζυμώνουν και διασπούν τη φυτική βιομάζα που τρώει το ζώο. Η φυτική βιομάζα στην μεγάλη κοιλία μετατρέπεται σε πτητικά λιπαρά οξέα, τα οποία περνούν το τοίχωμα της μεγάλης κοιλίας και πηγαίνουν στο ήπαρ μέσω του κυκλοφορικού συστήματος. Αυτή η διαδικασία παρέχει ένα μεγάλο μέρος των ενεργειακών αναγκών του ζώου και επιτρέπει την υψηλή απόδοση μετατροπής της κυτταρίνης και της </a:t>
            </a:r>
            <a:r>
              <a:rPr lang="el-GR" dirty="0" err="1"/>
              <a:t>ημικυτταρίνης</a:t>
            </a:r>
            <a:r>
              <a:rPr lang="el-GR" dirty="0"/>
              <a:t>, η οποία είναι χαρακτηριστική των μηρυκαστικών. Τα αέρια απόβλητα προϊόντα της εντερικής ζύμωσης, το διοξείδιο του άνθρακα και το μεθάνιο, απομακρύνονται κυρίως από τη μεγάλη κοιλία με εκρήξεις.</a:t>
            </a: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337" y="2443202"/>
            <a:ext cx="6155606" cy="3017825"/>
          </a:xfrm>
          <a:prstGeom prst="rect">
            <a:avLst/>
          </a:prstGeom>
        </p:spPr>
      </p:pic>
    </p:spTree>
    <p:extLst>
      <p:ext uri="{BB962C8B-B14F-4D97-AF65-F5344CB8AC3E}">
        <p14:creationId xmlns:p14="http://schemas.microsoft.com/office/powerpoint/2010/main" val="31353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Αποθήκευση κοπριάς</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1407179"/>
            <a:ext cx="3363361" cy="5089872"/>
          </a:xfrm>
        </p:spPr>
        <p:txBody>
          <a:bodyPr rtlCol="0">
            <a:normAutofit fontScale="77500" lnSpcReduction="20000"/>
          </a:bodyPr>
          <a:lstStyle/>
          <a:p>
            <a:pPr marL="0" indent="0">
              <a:buNone/>
            </a:pPr>
            <a:r>
              <a:rPr lang="el-GR" dirty="0"/>
              <a:t>Η κοπριά λειτουργεί ως πηγή εκπομπής τόσο για το μεθάνιο όσο και για </a:t>
            </a:r>
            <a:r>
              <a:rPr lang="el-GR" dirty="0" smtClean="0"/>
              <a:t>το οξείδιο </a:t>
            </a:r>
            <a:r>
              <a:rPr lang="el-GR" dirty="0"/>
              <a:t>του αζώτου, και η ποσότητα που εκπέμπεται συνδέεται με τις περιβαλλοντικές συνθήκες, τον τύπο διαχείρισης και τη σύνθεση της κοπριάς. </a:t>
            </a:r>
            <a:r>
              <a:rPr lang="el-GR" dirty="0" smtClean="0"/>
              <a:t>Η οργανική </a:t>
            </a:r>
            <a:r>
              <a:rPr lang="el-GR" dirty="0"/>
              <a:t>ουσία και </a:t>
            </a:r>
            <a:r>
              <a:rPr lang="el-GR" dirty="0" smtClean="0"/>
              <a:t>η περιεκτικότητα </a:t>
            </a:r>
            <a:r>
              <a:rPr lang="el-GR" dirty="0"/>
              <a:t>σε άζωτο στα περιττώματα είναι τα κύρια χαρακτηριστικά που επηρεάζουν την εκπομπή μεθανίου και </a:t>
            </a:r>
            <a:r>
              <a:rPr lang="el-GR" dirty="0" err="1"/>
              <a:t>υποξείδιο</a:t>
            </a:r>
            <a:r>
              <a:rPr lang="el-GR" dirty="0"/>
              <a:t> του </a:t>
            </a:r>
            <a:r>
              <a:rPr lang="el-GR" dirty="0" smtClean="0"/>
              <a:t>αζώτου</a:t>
            </a:r>
            <a:r>
              <a:rPr lang="el-GR" dirty="0"/>
              <a:t>. Αποθήκευση ή </a:t>
            </a:r>
            <a:r>
              <a:rPr lang="el-GR" dirty="0" smtClean="0"/>
              <a:t>επεξεργασία υγρής κοπριάς σε </a:t>
            </a:r>
            <a:r>
              <a:rPr lang="el-GR" dirty="0"/>
              <a:t>δεξαμενή </a:t>
            </a:r>
            <a:r>
              <a:rPr lang="el-GR" dirty="0" smtClean="0"/>
              <a:t>δημιουργεί </a:t>
            </a:r>
            <a:r>
              <a:rPr lang="el-GR" dirty="0"/>
              <a:t>ένα αναερόβιο περιβάλλον που οδηγεί σε αύξηση της παραγωγής μεθανίου. Μεγάλες περίοδοι αποθήκευσης και ζεστές και υγρές συνθήκες μπορεί να </a:t>
            </a:r>
            <a:r>
              <a:rPr lang="el-GR" dirty="0" smtClean="0"/>
              <a:t>αυξήσουν </a:t>
            </a:r>
            <a:r>
              <a:rPr lang="el-GR" dirty="0"/>
              <a:t>περαιτέρω αυτές τις εκπομπές</a:t>
            </a: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284" y="1700808"/>
            <a:ext cx="6200775" cy="3800475"/>
          </a:xfrm>
          <a:prstGeom prst="rect">
            <a:avLst/>
          </a:prstGeom>
        </p:spPr>
      </p:pic>
    </p:spTree>
    <p:extLst>
      <p:ext uri="{BB962C8B-B14F-4D97-AF65-F5344CB8AC3E}">
        <p14:creationId xmlns:p14="http://schemas.microsoft.com/office/powerpoint/2010/main" val="30650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218883" y="431800"/>
            <a:ext cx="9751060" cy="548928"/>
          </a:xfrm>
        </p:spPr>
        <p:txBody>
          <a:bodyPr rtlCol="0">
            <a:normAutofit fontScale="90000"/>
          </a:bodyPr>
          <a:lstStyle/>
          <a:p>
            <a:pPr algn="ctr" rtl="0"/>
            <a:r>
              <a:rPr lang="el-GR" dirty="0" smtClean="0"/>
              <a:t>Αποθήκευση κοπριάς</a:t>
            </a:r>
            <a:r>
              <a:rPr lang="en-US" dirty="0" smtClean="0"/>
              <a:t> </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a:xfrm>
            <a:off x="1218883" y="1407179"/>
            <a:ext cx="3363361" cy="5089872"/>
          </a:xfrm>
        </p:spPr>
        <p:txBody>
          <a:bodyPr rtlCol="0">
            <a:normAutofit/>
          </a:bodyPr>
          <a:lstStyle/>
          <a:p>
            <a:pPr marL="0" indent="0">
              <a:buNone/>
            </a:pPr>
            <a:r>
              <a:rPr lang="el-GR" dirty="0" smtClean="0"/>
              <a:t>Οι </a:t>
            </a:r>
            <a:r>
              <a:rPr lang="el-GR" dirty="0"/>
              <a:t>εκπομπές οξειδίου του αζώτου </a:t>
            </a:r>
            <a:r>
              <a:rPr lang="el-GR" dirty="0" smtClean="0"/>
              <a:t>απαιτούν </a:t>
            </a:r>
            <a:r>
              <a:rPr lang="el-GR" dirty="0"/>
              <a:t>συνδυασμό αερόβιας δράσης και </a:t>
            </a:r>
            <a:r>
              <a:rPr lang="el-GR" dirty="0" smtClean="0"/>
              <a:t>αναερόβιων συνθηκών. </a:t>
            </a:r>
            <a:r>
              <a:rPr lang="el-GR" dirty="0"/>
              <a:t>Επομένως, όταν </a:t>
            </a:r>
            <a:r>
              <a:rPr lang="el-GR" dirty="0" smtClean="0"/>
              <a:t>η </a:t>
            </a:r>
            <a:r>
              <a:rPr lang="el-GR" dirty="0"/>
              <a:t>κοπριά αντιμετωπίζεται ως στερεό </a:t>
            </a:r>
            <a:r>
              <a:rPr lang="el-GR" dirty="0" smtClean="0"/>
              <a:t>υπόλειμμα και </a:t>
            </a:r>
            <a:r>
              <a:rPr lang="el-GR" dirty="0"/>
              <a:t>εναποτίθεται σε βοσκοτόπια, η παραγωγή οξειδίου του αζώτου αυξάνεται ενώ </a:t>
            </a:r>
            <a:r>
              <a:rPr lang="el-GR" dirty="0">
                <a:solidFill>
                  <a:srgbClr val="6A3A20"/>
                </a:solidFill>
              </a:rPr>
              <a:t>εκπέμπεται</a:t>
            </a:r>
            <a:r>
              <a:rPr lang="el-GR" dirty="0" smtClean="0"/>
              <a:t> </a:t>
            </a:r>
            <a:r>
              <a:rPr lang="el-GR" dirty="0"/>
              <a:t>λίγο ή καθόλου </a:t>
            </a:r>
            <a:r>
              <a:rPr lang="el-GR" dirty="0" smtClean="0"/>
              <a:t>μεθάνιο.  </a:t>
            </a:r>
            <a:endParaRPr lang="el-GR" dirty="0"/>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284" y="1700808"/>
            <a:ext cx="6200775" cy="3800475"/>
          </a:xfrm>
          <a:prstGeom prst="rect">
            <a:avLst/>
          </a:prstGeom>
        </p:spPr>
      </p:pic>
    </p:spTree>
    <p:extLst>
      <p:ext uri="{BB962C8B-B14F-4D97-AF65-F5344CB8AC3E}">
        <p14:creationId xmlns:p14="http://schemas.microsoft.com/office/powerpoint/2010/main" val="333317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p:cNvPicPr>
          <p:nvPr>
            <p:ph idx="1"/>
          </p:nvPr>
        </p:nvPicPr>
        <p:blipFill rotWithShape="1">
          <a:blip r:embed="rId2"/>
          <a:srcRect l="19446" t="18711" r="20829" b="5929"/>
          <a:stretch/>
        </p:blipFill>
        <p:spPr bwMode="auto">
          <a:xfrm>
            <a:off x="621804" y="620688"/>
            <a:ext cx="10873208" cy="5760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5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4873beb7-5857-4685-be1f-d57550cc96cc"/>
    <ds:schemaRef ds:uri="http://schemas.microsoft.com/office/2006/metadata/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25915</TotalTime>
  <Words>1366</Words>
  <Application>Microsoft Office PowerPoint</Application>
  <PresentationFormat>Προσαρμογή</PresentationFormat>
  <Paragraphs>52</Paragraphs>
  <Slides>21</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21</vt:i4>
      </vt:variant>
    </vt:vector>
  </HeadingPairs>
  <TitlesOfParts>
    <vt:vector size="26" baseType="lpstr">
      <vt:lpstr>Arial</vt:lpstr>
      <vt:lpstr>Cambria</vt:lpstr>
      <vt:lpstr>Constantia</vt:lpstr>
      <vt:lpstr>Rockwell</vt:lpstr>
      <vt:lpstr>Κλασική βιβλίων 16x9</vt:lpstr>
      <vt:lpstr> Κτηνοτροφία και κλιματική αλλαγή</vt:lpstr>
      <vt:lpstr>Εισαγωγή </vt:lpstr>
      <vt:lpstr>Παρουσίαση του PowerPoint</vt:lpstr>
      <vt:lpstr>Εισαγωγή </vt:lpstr>
      <vt:lpstr>Εισαγωγή </vt:lpstr>
      <vt:lpstr>Εντερική ζύμωση </vt:lpstr>
      <vt:lpstr>Αποθήκευση κοπριάς </vt:lpstr>
      <vt:lpstr>Αποθήκευση κοπριάς </vt:lpstr>
      <vt:lpstr>Παρουσίαση του PowerPoint</vt:lpstr>
      <vt:lpstr>Παρουσίαση του PowerPoint</vt:lpstr>
      <vt:lpstr>Παρουσίαση του PowerPoint</vt:lpstr>
      <vt:lpstr>Στρατηγικές μείωσης εκπομπών GHG  </vt:lpstr>
      <vt:lpstr>Στρατηγικές μείωσης εκπομπών GHG  </vt:lpstr>
      <vt:lpstr>Στρατηγικές μείωσης εκπομπών GHG  </vt:lpstr>
      <vt:lpstr>Στρατηγικές μείωσης εκπομπών GHG  </vt:lpstr>
      <vt:lpstr>Στρατηγικές μείωσης εκπομπών GHG  </vt:lpstr>
      <vt:lpstr>Στρατηγικές μείωσης εκπομπών GHG  </vt:lpstr>
      <vt:lpstr>Στρατηγικές μείωσης εκπομπών GHG  </vt:lpstr>
      <vt:lpstr>Στρατηγικές μείωσης εκπομπών GHG  </vt:lpstr>
      <vt:lpstr>Στρατηγικές μείωσης εκπομπών GHG  </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User</dc:creator>
  <cp:lastModifiedBy>User</cp:lastModifiedBy>
  <cp:revision>513</cp:revision>
  <dcterms:created xsi:type="dcterms:W3CDTF">2024-01-21T06:41:56Z</dcterms:created>
  <dcterms:modified xsi:type="dcterms:W3CDTF">2024-05-20T15:19:28Z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