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</p:sldMasterIdLst>
  <p:sldIdLst>
    <p:sldId id="256" r:id="rId5"/>
    <p:sldId id="259" r:id="rId6"/>
    <p:sldId id="257" r:id="rId7"/>
    <p:sldId id="258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8D7368D-31D9-8101-473D-CD39E706FD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96401" y="3378954"/>
            <a:ext cx="6394567" cy="3479046"/>
          </a:xfrm>
          <a:custGeom>
            <a:avLst/>
            <a:gdLst>
              <a:gd name="connsiteX0" fmla="*/ 5171297 w 6394567"/>
              <a:gd name="connsiteY0" fmla="*/ 284 h 3479046"/>
              <a:gd name="connsiteX1" fmla="*/ 6394290 w 6394567"/>
              <a:gd name="connsiteY1" fmla="*/ 430072 h 3479046"/>
              <a:gd name="connsiteX2" fmla="*/ 6394567 w 6394567"/>
              <a:gd name="connsiteY2" fmla="*/ 430316 h 3479046"/>
              <a:gd name="connsiteX3" fmla="*/ 6394567 w 6394567"/>
              <a:gd name="connsiteY3" fmla="*/ 3479046 h 3479046"/>
              <a:gd name="connsiteX4" fmla="*/ 0 w 6394567"/>
              <a:gd name="connsiteY4" fmla="*/ 3479046 h 3479046"/>
              <a:gd name="connsiteX5" fmla="*/ 3916974 w 6394567"/>
              <a:gd name="connsiteY5" fmla="*/ 405504 h 3479046"/>
              <a:gd name="connsiteX6" fmla="*/ 3959456 w 6394567"/>
              <a:gd name="connsiteY6" fmla="*/ 373857 h 3479046"/>
              <a:gd name="connsiteX7" fmla="*/ 5052215 w 6394567"/>
              <a:gd name="connsiteY7" fmla="*/ 1756 h 3479046"/>
              <a:gd name="connsiteX8" fmla="*/ 5171297 w 6394567"/>
              <a:gd name="connsiteY8" fmla="*/ 284 h 3479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4567" h="3479046">
                <a:moveTo>
                  <a:pt x="5171297" y="284"/>
                </a:moveTo>
                <a:cubicBezTo>
                  <a:pt x="5607674" y="7531"/>
                  <a:pt x="6039042" y="153650"/>
                  <a:pt x="6394290" y="430072"/>
                </a:cubicBezTo>
                <a:lnTo>
                  <a:pt x="6394567" y="430316"/>
                </a:lnTo>
                <a:lnTo>
                  <a:pt x="6394567" y="3479046"/>
                </a:lnTo>
                <a:lnTo>
                  <a:pt x="0" y="3479046"/>
                </a:lnTo>
                <a:lnTo>
                  <a:pt x="3916974" y="405504"/>
                </a:lnTo>
                <a:lnTo>
                  <a:pt x="3959456" y="373857"/>
                </a:lnTo>
                <a:cubicBezTo>
                  <a:pt x="4291086" y="139664"/>
                  <a:pt x="4671097" y="17528"/>
                  <a:pt x="5052215" y="1756"/>
                </a:cubicBezTo>
                <a:cubicBezTo>
                  <a:pt x="5091916" y="114"/>
                  <a:pt x="5131627" y="-375"/>
                  <a:pt x="5171297" y="284"/>
                </a:cubicBezTo>
                <a:close/>
              </a:path>
            </a:pathLst>
          </a:custGeom>
          <a:gradFill>
            <a:gsLst>
              <a:gs pos="39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F32C74-82F4-2A29-889B-EF23CEE6A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1" y="1122363"/>
            <a:ext cx="6211185" cy="2305246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CADD6-278F-604C-8A38-BBBAFC675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2" y="3549048"/>
            <a:ext cx="5029198" cy="1956278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3946B-3F5A-C916-B62B-8D5938EA8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539F-2DB8-FCDA-C884-9C3CD29B8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AA7B3-5D3B-D493-8F6F-1FEBB857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18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50D2E-0561-F284-F89A-AAE3CD09A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36841"/>
            <a:ext cx="10239338" cy="9536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657C4C-16EC-2477-6332-830F53011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69848" y="2139696"/>
            <a:ext cx="10239338" cy="36776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D3-6996-1C08-F1AF-87C354657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676C3-588F-B636-8CE0-AA2CBFBCE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F8A9-EB1E-B344-A4B8-B58D06336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230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EF3A28-33E4-2796-AE7A-1234569F5C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44950" y="1081177"/>
            <a:ext cx="2508849" cy="46338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D185FC-2BBB-E997-A5CD-F2C6CF6B7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66800" y="1081177"/>
            <a:ext cx="7505700" cy="46338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14B3C-96CD-071C-C2AD-2C7E04F81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A2B04-F5E0-C5A3-C77D-6AE9A9E9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55BC2-C712-C4A4-50EC-E10D8834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A4769-9A55-AF9B-4CE4-DFA07E711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45D9E-DBB4-B890-88D5-B4C03599E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15260-1C0B-A965-3114-D7C40D18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AF4D1-0334-3F24-69B4-06C7BD742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BA76D-3B8B-429D-9B32-54D6A629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9C414-4A2F-78AF-ED60-6130D4C563B3}"/>
              </a:ext>
            </a:extLst>
          </p:cNvPr>
          <p:cNvSpPr/>
          <p:nvPr/>
        </p:nvSpPr>
        <p:spPr>
          <a:xfrm>
            <a:off x="6284115" y="3378954"/>
            <a:ext cx="5907885" cy="3479046"/>
          </a:xfrm>
          <a:custGeom>
            <a:avLst/>
            <a:gdLst>
              <a:gd name="connsiteX0" fmla="*/ 5171297 w 5907885"/>
              <a:gd name="connsiteY0" fmla="*/ 284 h 3479046"/>
              <a:gd name="connsiteX1" fmla="*/ 5813217 w 5907885"/>
              <a:gd name="connsiteY1" fmla="*/ 114238 h 3479046"/>
              <a:gd name="connsiteX2" fmla="*/ 5907885 w 5907885"/>
              <a:gd name="connsiteY2" fmla="*/ 151524 h 3479046"/>
              <a:gd name="connsiteX3" fmla="*/ 5907885 w 5907885"/>
              <a:gd name="connsiteY3" fmla="*/ 3479046 h 3479046"/>
              <a:gd name="connsiteX4" fmla="*/ 0 w 5907885"/>
              <a:gd name="connsiteY4" fmla="*/ 3479046 h 3479046"/>
              <a:gd name="connsiteX5" fmla="*/ 3916974 w 5907885"/>
              <a:gd name="connsiteY5" fmla="*/ 405504 h 3479046"/>
              <a:gd name="connsiteX6" fmla="*/ 3959456 w 5907885"/>
              <a:gd name="connsiteY6" fmla="*/ 373857 h 3479046"/>
              <a:gd name="connsiteX7" fmla="*/ 5052215 w 5907885"/>
              <a:gd name="connsiteY7" fmla="*/ 1756 h 3479046"/>
              <a:gd name="connsiteX8" fmla="*/ 5171297 w 5907885"/>
              <a:gd name="connsiteY8" fmla="*/ 284 h 3479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7885" h="3479046">
                <a:moveTo>
                  <a:pt x="5171297" y="284"/>
                </a:moveTo>
                <a:cubicBezTo>
                  <a:pt x="5389485" y="3908"/>
                  <a:pt x="5606422" y="42249"/>
                  <a:pt x="5813217" y="114238"/>
                </a:cubicBezTo>
                <a:lnTo>
                  <a:pt x="5907885" y="151524"/>
                </a:lnTo>
                <a:lnTo>
                  <a:pt x="5907885" y="3479046"/>
                </a:lnTo>
                <a:lnTo>
                  <a:pt x="0" y="3479046"/>
                </a:lnTo>
                <a:lnTo>
                  <a:pt x="3916974" y="405504"/>
                </a:lnTo>
                <a:lnTo>
                  <a:pt x="3959456" y="373857"/>
                </a:lnTo>
                <a:cubicBezTo>
                  <a:pt x="4291086" y="139664"/>
                  <a:pt x="4671097" y="17528"/>
                  <a:pt x="5052215" y="1756"/>
                </a:cubicBezTo>
                <a:cubicBezTo>
                  <a:pt x="5091916" y="114"/>
                  <a:pt x="5131627" y="-375"/>
                  <a:pt x="5171297" y="284"/>
                </a:cubicBezTo>
                <a:close/>
              </a:path>
            </a:pathLst>
          </a:custGeom>
          <a:gradFill>
            <a:gsLst>
              <a:gs pos="23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3410AE4-7FC7-589E-B6D3-0DA7B5FC5CE3}"/>
              </a:ext>
            </a:extLst>
          </p:cNvPr>
          <p:cNvSpPr/>
          <p:nvPr/>
        </p:nvSpPr>
        <p:spPr>
          <a:xfrm flipH="1" flipV="1">
            <a:off x="0" y="0"/>
            <a:ext cx="2923855" cy="1479128"/>
          </a:xfrm>
          <a:custGeom>
            <a:avLst/>
            <a:gdLst>
              <a:gd name="connsiteX0" fmla="*/ 2923855 w 2923855"/>
              <a:gd name="connsiteY0" fmla="*/ 1479128 h 1479128"/>
              <a:gd name="connsiteX1" fmla="*/ 0 w 2923855"/>
              <a:gd name="connsiteY1" fmla="*/ 1479128 h 1479128"/>
              <a:gd name="connsiteX2" fmla="*/ 1368245 w 2923855"/>
              <a:gd name="connsiteY2" fmla="*/ 405504 h 1479128"/>
              <a:gd name="connsiteX3" fmla="*/ 1410727 w 2923855"/>
              <a:gd name="connsiteY3" fmla="*/ 373857 h 1479128"/>
              <a:gd name="connsiteX4" fmla="*/ 2503486 w 2923855"/>
              <a:gd name="connsiteY4" fmla="*/ 1756 h 1479128"/>
              <a:gd name="connsiteX5" fmla="*/ 2622568 w 2923855"/>
              <a:gd name="connsiteY5" fmla="*/ 284 h 1479128"/>
              <a:gd name="connsiteX6" fmla="*/ 2785835 w 2923855"/>
              <a:gd name="connsiteY6" fmla="*/ 9494 h 1479128"/>
              <a:gd name="connsiteX7" fmla="*/ 2923855 w 2923855"/>
              <a:gd name="connsiteY7" fmla="*/ 28352 h 147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3855" h="1479128">
                <a:moveTo>
                  <a:pt x="2923855" y="1479128"/>
                </a:moveTo>
                <a:lnTo>
                  <a:pt x="0" y="1479128"/>
                </a:lnTo>
                <a:lnTo>
                  <a:pt x="1368245" y="405504"/>
                </a:lnTo>
                <a:lnTo>
                  <a:pt x="1410727" y="373857"/>
                </a:lnTo>
                <a:cubicBezTo>
                  <a:pt x="1742357" y="139664"/>
                  <a:pt x="2122368" y="17528"/>
                  <a:pt x="2503486" y="1756"/>
                </a:cubicBezTo>
                <a:cubicBezTo>
                  <a:pt x="2543187" y="114"/>
                  <a:pt x="2582898" y="-375"/>
                  <a:pt x="2622568" y="284"/>
                </a:cubicBezTo>
                <a:cubicBezTo>
                  <a:pt x="2677115" y="1190"/>
                  <a:pt x="2731584" y="4266"/>
                  <a:pt x="2785835" y="9494"/>
                </a:cubicBezTo>
                <a:lnTo>
                  <a:pt x="2923855" y="28352"/>
                </a:lnTo>
                <a:close/>
              </a:path>
            </a:pathLst>
          </a:custGeom>
          <a:gradFill>
            <a:gsLst>
              <a:gs pos="33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381CBD-08D9-3C9A-7620-24F2D6404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709738"/>
            <a:ext cx="6455434" cy="29812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5AE2B-1716-CEEC-73F8-E81F59192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4759252"/>
            <a:ext cx="5397260" cy="95574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F3052-6EE8-979F-04FB-1B8DF81F2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86285-161A-6869-27C2-0A159C23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ED64F-5DAB-238D-C34A-1DCCB1222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6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484D0-7460-7B08-F1EE-96EABE402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936841"/>
            <a:ext cx="10092477" cy="953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0B7F9-8ECB-7079-A11E-51D3903E2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17341"/>
            <a:ext cx="4809482" cy="3760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E97161-CAF5-CA48-D814-7ACD43AB99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9795" y="2117341"/>
            <a:ext cx="4809482" cy="3760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3BD680-4E7A-5155-3CAE-6BD44EE8B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A152D-EFF2-B3AA-3F25-14E113673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D6032-FD7A-BFFD-9BE5-48EDBEFB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29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7F4D-4855-340E-03F3-4860885EC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63283"/>
            <a:ext cx="10096500" cy="9160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EB472-7426-C288-B5F6-0A1232DCE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1" y="1879287"/>
            <a:ext cx="4739628" cy="582117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25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94F9C-B6FA-97C3-F618-0CF956CB5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6801" y="2505075"/>
            <a:ext cx="4739628" cy="33896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F5665C-7910-AFA2-350F-42C06ED5A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0330" y="1879287"/>
            <a:ext cx="4762970" cy="582117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25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71352E-1DE0-F0CD-6F81-1D8FF59C2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00330" y="2505075"/>
            <a:ext cx="4762970" cy="33896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38F7E4-7D9E-4736-3269-4F0C46996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8386CF-9A84-8D2A-BC47-C951DD994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80844D-FE1F-49E7-3BBD-527FB72EC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1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F691C-93A5-1364-00A9-A470C289F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57223"/>
            <a:ext cx="8886884" cy="1043078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E055BD-4154-B9D1-0B5B-B1E3A06B6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A9E4A-03D1-7A8B-233D-014A3248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2CEFC4-D276-DF45-F395-F5BD2EA70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49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12C0AD-76F4-FCE4-2717-0A9AA4351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83BB66-3F41-7F1D-5108-B3F679A8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A6DA0-07AE-4BE4-B82F-7936D0E3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97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FB75-C953-0BD0-4E2E-71776742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70626"/>
            <a:ext cx="3705225" cy="1286774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1AA52-60F3-40F2-673B-5848F4253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75426"/>
            <a:ext cx="5980112" cy="47683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167E8-C561-5A72-AED3-442F66DDE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BFED3-7CB3-1B8B-9504-13A121CAD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2456C9-19A0-4441-B1AF-B7AFBF642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8898EA-84CC-411C-0012-D31495369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5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1E10-1458-2553-05B4-313F7E26D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82128"/>
            <a:ext cx="3705225" cy="1275272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C0F677-F177-6DED-1920-685B9D9FF2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43000"/>
            <a:ext cx="5980112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4D1CB1-2109-480E-8904-4077C94D6E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657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B0DB38-7CB9-2140-BC21-6D2E7DD0B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448AD-3B1D-4B5E-CAB9-BB5FD2CD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EF53D-CF5A-87A2-E973-3B8CCDEB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13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1F4A25-A386-9574-775C-E5E5F9FC3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36841"/>
            <a:ext cx="8886884" cy="953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7885F-2B7B-74DB-9996-E0ACEBC9D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2139696"/>
            <a:ext cx="8883836" cy="3677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4F519-BA47-2B81-CC1C-7E1F119EC6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477379" y="4629744"/>
            <a:ext cx="2653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E351CED-465B-40B5-ADCE-957C918F227B}" type="datetimeFigureOut">
              <a:rPr lang="en-US" smtClean="0"/>
              <a:t>12/21/2024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52D7B-C352-1630-4C3D-7D5983C04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10602" y="6318446"/>
            <a:ext cx="2743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E04F0-DF9B-480B-CC46-BAE7A81FB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18446"/>
            <a:ext cx="615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tx1"/>
                </a:solidFill>
              </a:defRPr>
            </a:lvl1pPr>
          </a:lstStyle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2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120000"/>
        </a:lnSpc>
        <a:spcBef>
          <a:spcPts val="500"/>
        </a:spcBef>
        <a:buFont typeface="Neue Haas Grotesk Text Pro" panose="020B05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Neue Haas Grotesk Text Pro" panose="020B05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0668B51F-0397-D568-D929-A4F9A9CC4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3" descr="Πολύχρωμο κυματιστή concept">
            <a:extLst>
              <a:ext uri="{FF2B5EF4-FFF2-40B4-BE49-F238E27FC236}">
                <a16:creationId xmlns:a16="http://schemas.microsoft.com/office/drawing/2014/main" id="{F59294DE-5E4C-D547-2909-4C5CD78AC6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730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7" name="Freeform: Shape 10">
            <a:extLst>
              <a:ext uri="{FF2B5EF4-FFF2-40B4-BE49-F238E27FC236}">
                <a16:creationId xmlns:a16="http://schemas.microsoft.com/office/drawing/2014/main" id="{50F200B6-228D-F4F2-C6FF-D4257EC20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540000" flipH="1">
            <a:off x="4556932" y="3127849"/>
            <a:ext cx="7654355" cy="3796328"/>
          </a:xfrm>
          <a:custGeom>
            <a:avLst/>
            <a:gdLst>
              <a:gd name="connsiteX0" fmla="*/ 1835852 w 7654355"/>
              <a:gd name="connsiteY0" fmla="*/ 1549 h 3796328"/>
              <a:gd name="connsiteX1" fmla="*/ 20604 w 7654355"/>
              <a:gd name="connsiteY1" fmla="*/ 803783 h 3796328"/>
              <a:gd name="connsiteX2" fmla="*/ 0 w 7654355"/>
              <a:gd name="connsiteY2" fmla="*/ 826352 h 3796328"/>
              <a:gd name="connsiteX3" fmla="*/ 51841 w 7654355"/>
              <a:gd name="connsiteY3" fmla="*/ 3796328 h 3796328"/>
              <a:gd name="connsiteX4" fmla="*/ 7654355 w 7654355"/>
              <a:gd name="connsiteY4" fmla="*/ 3663625 h 3796328"/>
              <a:gd name="connsiteX5" fmla="*/ 3473222 w 7654355"/>
              <a:gd name="connsiteY5" fmla="*/ 499129 h 3796328"/>
              <a:gd name="connsiteX6" fmla="*/ 3417360 w 7654355"/>
              <a:gd name="connsiteY6" fmla="*/ 459014 h 3796328"/>
              <a:gd name="connsiteX7" fmla="*/ 1990462 w 7654355"/>
              <a:gd name="connsiteY7" fmla="*/ 763 h 3796328"/>
              <a:gd name="connsiteX8" fmla="*/ 1835852 w 7654355"/>
              <a:gd name="connsiteY8" fmla="*/ 1549 h 379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54355" h="3796328">
                <a:moveTo>
                  <a:pt x="1835852" y="1549"/>
                </a:moveTo>
                <a:cubicBezTo>
                  <a:pt x="1166613" y="24353"/>
                  <a:pt x="510847" y="298769"/>
                  <a:pt x="20604" y="803783"/>
                </a:cubicBezTo>
                <a:lnTo>
                  <a:pt x="0" y="826352"/>
                </a:lnTo>
                <a:lnTo>
                  <a:pt x="51841" y="3796328"/>
                </a:lnTo>
                <a:lnTo>
                  <a:pt x="7654355" y="3663625"/>
                </a:lnTo>
                <a:lnTo>
                  <a:pt x="3473222" y="499129"/>
                </a:lnTo>
                <a:lnTo>
                  <a:pt x="3417360" y="459014"/>
                </a:lnTo>
                <a:cubicBezTo>
                  <a:pt x="2981578" y="162529"/>
                  <a:pt x="2485536" y="12600"/>
                  <a:pt x="1990462" y="763"/>
                </a:cubicBezTo>
                <a:cubicBezTo>
                  <a:pt x="1938891" y="-470"/>
                  <a:pt x="1887332" y="-206"/>
                  <a:pt x="1835852" y="1549"/>
                </a:cubicBezTo>
                <a:close/>
              </a:path>
            </a:pathLst>
          </a:custGeom>
          <a:gradFill>
            <a:gsLst>
              <a:gs pos="22000">
                <a:schemeClr val="bg2">
                  <a:alpha val="80000"/>
                </a:schemeClr>
              </a:gs>
              <a:gs pos="100000">
                <a:schemeClr val="accent1">
                  <a:lumMod val="60000"/>
                  <a:lumOff val="40000"/>
                  <a:alpha val="84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32BB5C26-D8ED-C972-5094-DE5DFA89F6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8960" y="1087943"/>
            <a:ext cx="4224916" cy="1232744"/>
          </a:xfrm>
        </p:spPr>
        <p:txBody>
          <a:bodyPr anchor="ctr">
            <a:normAutofit/>
          </a:bodyPr>
          <a:lstStyle/>
          <a:p>
            <a:pPr algn="r"/>
            <a:r>
              <a:rPr lang="el-GR" sz="3200" dirty="0"/>
              <a:t>ΜΑΘΗΜΑΤΙΚΑ και </a:t>
            </a:r>
            <a:r>
              <a:rPr lang="en-US" sz="3200" dirty="0"/>
              <a:t>PYTHON</a:t>
            </a:r>
            <a:endParaRPr lang="el-GR" sz="3200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1A54C470-FC14-A0A9-AF7B-30A7E7F67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50475" y="5408017"/>
            <a:ext cx="3129921" cy="1010882"/>
          </a:xfrm>
        </p:spPr>
        <p:txBody>
          <a:bodyPr anchor="b">
            <a:normAutofit fontScale="25000" lnSpcReduction="20000"/>
          </a:bodyPr>
          <a:lstStyle/>
          <a:p>
            <a:pPr algn="r"/>
            <a:r>
              <a:rPr lang="el-GR" dirty="0"/>
              <a:t>Λάζαρος Ηλιάδης </a:t>
            </a:r>
          </a:p>
          <a:p>
            <a:pPr algn="r"/>
            <a:r>
              <a:rPr lang="el-GR" sz="8000" dirty="0"/>
              <a:t>Καθηγητής </a:t>
            </a:r>
          </a:p>
          <a:p>
            <a:pPr algn="r"/>
            <a:r>
              <a:rPr lang="el-GR" sz="8000" dirty="0"/>
              <a:t>Τμήμα Πολιτικών Μηχανικών ΔΠΘ</a:t>
            </a:r>
          </a:p>
          <a:p>
            <a:pPr algn="r"/>
            <a:r>
              <a:rPr lang="en-US" sz="8000" dirty="0"/>
              <a:t>liliadis@civil.duth.gr</a:t>
            </a:r>
            <a:endParaRPr lang="el-GR" sz="8000" dirty="0"/>
          </a:p>
        </p:txBody>
      </p:sp>
    </p:spTree>
    <p:extLst>
      <p:ext uri="{BB962C8B-B14F-4D97-AF65-F5344CB8AC3E}">
        <p14:creationId xmlns:p14="http://schemas.microsoft.com/office/powerpoint/2010/main" val="1830247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7C65E07-8EB3-1DEE-C661-38E1DD3E8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51041"/>
            <a:ext cx="8886884" cy="953669"/>
          </a:xfrm>
        </p:spPr>
        <p:txBody>
          <a:bodyPr/>
          <a:lstStyle/>
          <a:p>
            <a:r>
              <a:rPr lang="en-US" dirty="0"/>
              <a:t>match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DC3C439-E502-344D-9D83-406EEF7F9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088" y="1339596"/>
            <a:ext cx="8883836" cy="4844034"/>
          </a:xfrm>
        </p:spPr>
        <p:txBody>
          <a:bodyPr>
            <a:normAutofit/>
          </a:bodyPr>
          <a:lstStyle/>
          <a:p>
            <a:r>
              <a:rPr lang="en-US" dirty="0"/>
              <a:t>Decision =int(input(" </a:t>
            </a:r>
            <a:r>
              <a:rPr lang="el-GR" dirty="0"/>
              <a:t>Πόσο σου άρεσε το τραγούδι</a:t>
            </a:r>
            <a:r>
              <a:rPr lang="en-US" dirty="0"/>
              <a:t>\n? " ))</a:t>
            </a:r>
          </a:p>
          <a:p>
            <a:r>
              <a:rPr lang="en-US" dirty="0"/>
              <a:t>match decision:</a:t>
            </a:r>
          </a:p>
          <a:p>
            <a:r>
              <a:rPr lang="en-US" dirty="0"/>
              <a:t>     case 1:</a:t>
            </a:r>
          </a:p>
          <a:p>
            <a:r>
              <a:rPr lang="en-US" dirty="0"/>
              <a:t>print(" </a:t>
            </a:r>
            <a:r>
              <a:rPr lang="el-GR" dirty="0"/>
              <a:t>Πάρα Πολύ κακό τραγούδι. Φάλτσο</a:t>
            </a:r>
            <a:r>
              <a:rPr lang="en-US" dirty="0"/>
              <a:t>" )</a:t>
            </a:r>
            <a:endParaRPr lang="el-GR" dirty="0"/>
          </a:p>
          <a:p>
            <a:r>
              <a:rPr lang="en-US" dirty="0"/>
              <a:t> case </a:t>
            </a:r>
            <a:r>
              <a:rPr lang="el-GR" dirty="0"/>
              <a:t>2</a:t>
            </a:r>
            <a:r>
              <a:rPr lang="en-US" dirty="0"/>
              <a:t>:</a:t>
            </a:r>
          </a:p>
          <a:p>
            <a:r>
              <a:rPr lang="en-US" dirty="0"/>
              <a:t>print(" </a:t>
            </a:r>
            <a:r>
              <a:rPr lang="el-GR" dirty="0"/>
              <a:t>Πολύ κακό τραγούδι. Φάλτσο</a:t>
            </a:r>
            <a:r>
              <a:rPr lang="en-US" dirty="0"/>
              <a:t>" )</a:t>
            </a:r>
            <a:endParaRPr lang="el-GR" dirty="0"/>
          </a:p>
          <a:p>
            <a:r>
              <a:rPr lang="en-US" dirty="0"/>
              <a:t> case </a:t>
            </a:r>
            <a:r>
              <a:rPr lang="el-GR" dirty="0"/>
              <a:t>3</a:t>
            </a:r>
            <a:r>
              <a:rPr lang="en-US" dirty="0"/>
              <a:t>:</a:t>
            </a:r>
          </a:p>
          <a:p>
            <a:r>
              <a:rPr lang="en-US" dirty="0"/>
              <a:t>print(" </a:t>
            </a:r>
            <a:r>
              <a:rPr lang="el-GR" dirty="0"/>
              <a:t>κακό τραγούδι. Αδιάφορο</a:t>
            </a:r>
            <a:r>
              <a:rPr lang="en-US" dirty="0"/>
              <a:t>" )</a:t>
            </a:r>
            <a:endParaRPr lang="el-GR" dirty="0"/>
          </a:p>
          <a:p>
            <a:r>
              <a:rPr lang="en-US" dirty="0"/>
              <a:t> case </a:t>
            </a:r>
            <a:r>
              <a:rPr lang="el-GR" dirty="0"/>
              <a:t>4</a:t>
            </a:r>
            <a:r>
              <a:rPr lang="en-US" dirty="0"/>
              <a:t>:</a:t>
            </a:r>
          </a:p>
          <a:p>
            <a:r>
              <a:rPr lang="en-US" dirty="0"/>
              <a:t>print(" </a:t>
            </a:r>
            <a:r>
              <a:rPr lang="el-GR" dirty="0"/>
              <a:t>Πολύ κακό τραγούδι. </a:t>
            </a:r>
            <a:r>
              <a:rPr lang="el-GR" dirty="0" err="1"/>
              <a:t>Κλείω</a:t>
            </a:r>
            <a:r>
              <a:rPr lang="el-GR" dirty="0"/>
              <a:t> </a:t>
            </a:r>
            <a:r>
              <a:rPr lang="el-GR"/>
              <a:t>τα αυτιά</a:t>
            </a:r>
            <a:r>
              <a:rPr lang="en-US"/>
              <a:t>" </a:t>
            </a:r>
            <a:r>
              <a:rPr lang="en-US" dirty="0"/>
              <a:t>)</a:t>
            </a:r>
            <a:endParaRPr lang="el-GR" dirty="0"/>
          </a:p>
          <a:p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943993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A579B0A-FD23-ECE6-3FE7-6EF77B3A6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20823"/>
            <a:ext cx="8886884" cy="953669"/>
          </a:xfrm>
        </p:spPr>
        <p:txBody>
          <a:bodyPr/>
          <a:lstStyle/>
          <a:p>
            <a:endParaRPr lang="el-GR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9A4A59E-3FF6-D558-A877-5EBECD837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698" y="1236726"/>
            <a:ext cx="8883836" cy="3677683"/>
          </a:xfrm>
        </p:spPr>
        <p:txBody>
          <a:bodyPr/>
          <a:lstStyle/>
          <a:p>
            <a:r>
              <a:rPr lang="en-US" sz="3200" dirty="0"/>
              <a:t>&gt;&gt;&gt; faba(x) </a:t>
            </a:r>
            <a:r>
              <a:rPr lang="el-GR" sz="3200" dirty="0"/>
              <a:t>απόλυτη τιμή του </a:t>
            </a:r>
            <a:r>
              <a:rPr lang="en-US" sz="3200" dirty="0"/>
              <a:t>x </a:t>
            </a:r>
          </a:p>
          <a:p>
            <a:r>
              <a:rPr lang="en-US" sz="3200" dirty="0"/>
              <a:t>&gt;&gt;&gt; factorial(x) </a:t>
            </a:r>
            <a:r>
              <a:rPr lang="el-GR" sz="3200" dirty="0"/>
              <a:t>χ παραγοντικό </a:t>
            </a:r>
          </a:p>
          <a:p>
            <a:r>
              <a:rPr lang="el-GR" sz="3200" dirty="0"/>
              <a:t>&gt;&gt;&gt; </a:t>
            </a:r>
            <a:r>
              <a:rPr lang="en-US" sz="3200" dirty="0"/>
              <a:t>floor(x) </a:t>
            </a:r>
            <a:r>
              <a:rPr lang="el-GR" sz="3200" dirty="0"/>
              <a:t>ακέραιος &lt;= χ         </a:t>
            </a:r>
          </a:p>
          <a:p>
            <a:r>
              <a:rPr lang="el-GR" sz="3200" dirty="0"/>
              <a:t> </a:t>
            </a:r>
            <a:r>
              <a:rPr lang="en-US" sz="3200" dirty="0" err="1"/>
              <a:t>fmod</a:t>
            </a:r>
            <a:r>
              <a:rPr lang="en-US" sz="3200" dirty="0"/>
              <a:t>(</a:t>
            </a:r>
            <a:r>
              <a:rPr lang="en-US" sz="3200" dirty="0" err="1"/>
              <a:t>x,y</a:t>
            </a:r>
            <a:r>
              <a:rPr lang="en-US" sz="3200" dirty="0"/>
              <a:t>) </a:t>
            </a:r>
            <a:r>
              <a:rPr lang="el-GR" sz="3200" dirty="0"/>
              <a:t>υπόλοιπο διαίρεσης χ με </a:t>
            </a:r>
            <a:r>
              <a:rPr lang="en-US" sz="3200" dirty="0"/>
              <a:t>y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25229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FDCCF59-D1A6-FD69-C3DF-868F0CA80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14" y="0"/>
            <a:ext cx="8886884" cy="953669"/>
          </a:xfrm>
        </p:spPr>
        <p:txBody>
          <a:bodyPr/>
          <a:lstStyle/>
          <a:p>
            <a:r>
              <a:rPr lang="el-GR" dirty="0"/>
              <a:t>ΔΕΚΑΔΙΚΟΙ ΑΡΙΘΜΟΙ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88D191A4-35AE-FE1C-0E52-E190EA372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967" y="731521"/>
            <a:ext cx="11857055" cy="5970730"/>
          </a:xfrm>
        </p:spPr>
        <p:txBody>
          <a:bodyPr numCol="2"/>
          <a:lstStyle/>
          <a:p>
            <a:pPr marL="0" indent="0">
              <a:buNone/>
            </a:pPr>
            <a:r>
              <a:rPr lang="el-GR" dirty="0"/>
              <a:t>Πρέπει να φορτώσουμε την βιβλιοθήκη </a:t>
            </a:r>
            <a:r>
              <a:rPr lang="en-US" dirty="0"/>
              <a:t>math</a:t>
            </a:r>
          </a:p>
          <a:p>
            <a:pPr marL="0" indent="0">
              <a:buNone/>
            </a:pPr>
            <a:r>
              <a:rPr lang="en-US" dirty="0"/>
              <a:t>&gt;&gt;&gt; import math</a:t>
            </a:r>
          </a:p>
          <a:p>
            <a:pPr marL="0" indent="0">
              <a:buNone/>
            </a:pPr>
            <a:r>
              <a:rPr lang="en-US" dirty="0"/>
              <a:t>&gt;&gt;&gt; x=89</a:t>
            </a:r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n-US" dirty="0" err="1"/>
              <a:t>math.exp</a:t>
            </a:r>
            <a:r>
              <a:rPr lang="en-US" dirty="0"/>
              <a:t>(x)</a:t>
            </a:r>
          </a:p>
          <a:p>
            <a:pPr marL="0" indent="0">
              <a:buNone/>
            </a:pPr>
            <a:r>
              <a:rPr lang="el-GR" dirty="0"/>
              <a:t>Αποτέλεσμα 1096.6331584284585</a:t>
            </a:r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l-GR" dirty="0"/>
              <a:t>ΣΤΑΘΕΡΕΣ</a:t>
            </a:r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n-US" dirty="0" err="1"/>
              <a:t>math.pi</a:t>
            </a:r>
            <a:r>
              <a:rPr lang="en-US" dirty="0"/>
              <a:t>  </a:t>
            </a:r>
            <a:r>
              <a:rPr lang="el-GR" dirty="0"/>
              <a:t>το 3.14</a:t>
            </a:r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n-US" dirty="0" err="1"/>
              <a:t>math.e</a:t>
            </a:r>
            <a:r>
              <a:rPr lang="en-US" dirty="0"/>
              <a:t>                             </a:t>
            </a:r>
            <a:r>
              <a:rPr lang="el-GR" i="1" dirty="0"/>
              <a:t>η βάση του </a:t>
            </a:r>
            <a:r>
              <a:rPr lang="el-GR" i="1" dirty="0" err="1"/>
              <a:t>νεριου</a:t>
            </a:r>
            <a:r>
              <a:rPr lang="el-GR" i="1" dirty="0"/>
              <a:t> λογάριθμου 2.7182818284</a:t>
            </a:r>
          </a:p>
          <a:p>
            <a:pPr marL="0" indent="0">
              <a:buNone/>
            </a:pPr>
            <a:r>
              <a:rPr lang="en-US" dirty="0"/>
              <a:t>&gt;&gt;&gt; ceil(x)     </a:t>
            </a:r>
            <a:r>
              <a:rPr lang="el-GR" dirty="0"/>
              <a:t>Δίνει τον μικρότερο ακέραιο που είναι μεγαλύτερος του χ</a:t>
            </a:r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n-US" dirty="0" err="1"/>
              <a:t>copysign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       </a:t>
            </a:r>
            <a:r>
              <a:rPr lang="el-GR" dirty="0"/>
              <a:t>τον δεκαδικό αριθμό που έχει απόλυτη τιμή την τιμή του χ και πρόσημο το πρόσημο του </a:t>
            </a:r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0163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F8DC2D5-83F0-F1CA-E653-D884CCC34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60" y="190317"/>
            <a:ext cx="11673840" cy="6511934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dirty="0"/>
              <a:t>&gt;&gt;&gt;sum([1,3,5,7,8,9,11])</a:t>
            </a:r>
          </a:p>
          <a:p>
            <a:pPr marL="0" indent="0">
              <a:buNone/>
            </a:pPr>
            <a:r>
              <a:rPr lang="en-US" dirty="0"/>
              <a:t>&gt;&gt;&gt; from math import </a:t>
            </a:r>
            <a:r>
              <a:rPr lang="en-US" dirty="0" err="1"/>
              <a:t>fsum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&gt;&gt;&gt; </a:t>
            </a:r>
            <a:r>
              <a:rPr lang="en-US" dirty="0" err="1"/>
              <a:t>fsum</a:t>
            </a:r>
            <a:r>
              <a:rPr lang="en-US" dirty="0"/>
              <a:t>([0,1.0,1.0,2.0,3.0,4.6,2.7])</a:t>
            </a:r>
          </a:p>
          <a:p>
            <a:pPr marL="0" indent="0">
              <a:buNone/>
            </a:pPr>
            <a:r>
              <a:rPr lang="en-US" dirty="0"/>
              <a:t>&gt;&gt;&gt; from math import *</a:t>
            </a:r>
          </a:p>
          <a:p>
            <a:pPr marL="0" indent="0">
              <a:buNone/>
            </a:pPr>
            <a:r>
              <a:rPr lang="en-US" dirty="0"/>
              <a:t>&gt;&gt;&gt; x=3.7</a:t>
            </a:r>
          </a:p>
          <a:p>
            <a:pPr marL="0" indent="0">
              <a:buNone/>
            </a:pPr>
            <a:r>
              <a:rPr lang="en-US" dirty="0"/>
              <a:t>&gt;&gt;&gt; z=</a:t>
            </a:r>
            <a:r>
              <a:rPr lang="en-US" dirty="0" err="1"/>
              <a:t>modf</a:t>
            </a:r>
            <a:r>
              <a:rPr lang="en-US" dirty="0"/>
              <a:t>(x)</a:t>
            </a:r>
          </a:p>
          <a:p>
            <a:pPr marL="0" indent="0">
              <a:buNone/>
            </a:pPr>
            <a:r>
              <a:rPr lang="en-US" dirty="0"/>
              <a:t>&gt;&gt;&gt; print(z)</a:t>
            </a:r>
          </a:p>
          <a:p>
            <a:pPr marL="0" indent="0">
              <a:buNone/>
            </a:pPr>
            <a:r>
              <a:rPr lang="en-US" dirty="0"/>
              <a:t>&gt;&gt;&gt; z[0]&gt;</a:t>
            </a:r>
          </a:p>
          <a:p>
            <a:pPr marL="0" indent="0">
              <a:buNone/>
            </a:pPr>
            <a:r>
              <a:rPr lang="en-US" dirty="0"/>
              <a:t>&gt;&gt;&gt; z[1]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&gt;&gt;&gt; from math import remainder</a:t>
            </a:r>
          </a:p>
          <a:p>
            <a:pPr marL="0" indent="0">
              <a:buNone/>
            </a:pPr>
            <a:r>
              <a:rPr lang="en-US" dirty="0"/>
              <a:t>&gt;&gt;&gt; remainder(7.0,3.0)</a:t>
            </a:r>
          </a:p>
          <a:p>
            <a:pPr marL="0" indent="0">
              <a:buNone/>
            </a:pPr>
            <a:r>
              <a:rPr lang="en-US" dirty="0"/>
              <a:t>&gt;&gt;&gt; remainder(12.0,6.0)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&gt;&gt;&gt;from math import </a:t>
            </a:r>
            <a:r>
              <a:rPr lang="en-US" dirty="0" err="1"/>
              <a:t>trunc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&gt;&gt;&gt;</a:t>
            </a:r>
            <a:r>
              <a:rPr lang="en-US" dirty="0" err="1"/>
              <a:t>trunc</a:t>
            </a:r>
            <a:r>
              <a:rPr lang="en-US" dirty="0"/>
              <a:t>(3.978)</a:t>
            </a:r>
          </a:p>
          <a:p>
            <a:pPr marL="0" indent="0">
              <a:buNone/>
            </a:pPr>
            <a:r>
              <a:rPr lang="en-US" dirty="0"/>
              <a:t>&gt;&gt;&gt;</a:t>
            </a:r>
            <a:r>
              <a:rPr lang="en-US" dirty="0" err="1"/>
              <a:t>math.exp</a:t>
            </a:r>
            <a:r>
              <a:rPr lang="en-US" dirty="0"/>
              <a:t>(0.001)-1</a:t>
            </a:r>
          </a:p>
          <a:p>
            <a:pPr marL="0" indent="0">
              <a:buNone/>
            </a:pPr>
            <a:r>
              <a:rPr lang="en-US" dirty="0"/>
              <a:t>&gt;&gt;&gt;math.expm1(0.001)</a:t>
            </a:r>
            <a:endParaRPr lang="el-GR" dirty="0"/>
          </a:p>
          <a:p>
            <a:pPr marL="0" indent="0">
              <a:buNone/>
            </a:pPr>
            <a:r>
              <a:rPr lang="en-US" dirty="0"/>
              <a:t>&gt;&gt;&gt;pow(3,5)%4 ==pow(3,5,4)</a:t>
            </a:r>
          </a:p>
          <a:p>
            <a:pPr marL="0" indent="0">
              <a:buNone/>
            </a:pPr>
            <a:r>
              <a:rPr lang="en-US" dirty="0"/>
              <a:t>True</a:t>
            </a:r>
          </a:p>
          <a:p>
            <a:pPr marL="0" indent="0">
              <a:buNone/>
            </a:pPr>
            <a:r>
              <a:rPr lang="en-US" dirty="0"/>
              <a:t>&gt;&gt;&gt;sqrt(x)</a:t>
            </a:r>
          </a:p>
          <a:p>
            <a:pPr marL="0" indent="0">
              <a:buNone/>
            </a:pPr>
            <a:r>
              <a:rPr lang="en-US" dirty="0"/>
              <a:t>sin(x), cos(x), tanh(x), </a:t>
            </a:r>
            <a:r>
              <a:rPr lang="en-US" dirty="0" err="1"/>
              <a:t>asinh</a:t>
            </a:r>
            <a:r>
              <a:rPr lang="en-US" dirty="0"/>
              <a:t>(x),</a:t>
            </a:r>
            <a:r>
              <a:rPr lang="en-US" dirty="0" err="1"/>
              <a:t>acosh</a:t>
            </a:r>
            <a:r>
              <a:rPr lang="en-US" dirty="0"/>
              <a:t>(x) </a:t>
            </a:r>
            <a:r>
              <a:rPr lang="en-US" dirty="0" err="1"/>
              <a:t>atanh</a:t>
            </a:r>
            <a:r>
              <a:rPr lang="en-US" dirty="0"/>
              <a:t>(x)</a:t>
            </a:r>
          </a:p>
          <a:p>
            <a:pPr marL="0" indent="0">
              <a:buNone/>
            </a:pPr>
            <a:r>
              <a:rPr lang="en-US" dirty="0"/>
              <a:t>x=complex(1,1)</a:t>
            </a:r>
          </a:p>
          <a:p>
            <a:pPr marL="0" indent="0">
              <a:buNone/>
            </a:pPr>
            <a:r>
              <a:rPr lang="en-US" dirty="0"/>
              <a:t>print(x)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4852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6354B82-2C5D-1A2D-5C2F-47083B4CB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-80429"/>
            <a:ext cx="8886884" cy="953669"/>
          </a:xfrm>
        </p:spPr>
        <p:txBody>
          <a:bodyPr/>
          <a:lstStyle/>
          <a:p>
            <a:r>
              <a:rPr lang="el-GR" dirty="0"/>
              <a:t>ΔΟΜΕΣ ΕΠΑΝΑΛΗΨΗΣ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08E05D6-570D-6FF3-D01B-A2A0DBDAE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518" y="1065276"/>
            <a:ext cx="8883836" cy="5415534"/>
          </a:xfrm>
        </p:spPr>
        <p:txBody>
          <a:bodyPr>
            <a:normAutofit fontScale="25000" lnSpcReduction="20000"/>
          </a:bodyPr>
          <a:lstStyle/>
          <a:p>
            <a:r>
              <a:rPr lang="el-GR" sz="7200" dirty="0"/>
              <a:t>ΤΥΠΩΣΕ ΟΛΟΥΣ τους ΑΡΤΙΟΥΣ ΑΠΌ 0 ΕΩΣ ΚΑΙ ΤΟ 10</a:t>
            </a:r>
          </a:p>
          <a:p>
            <a:pPr marL="0" indent="0">
              <a:buNone/>
            </a:pPr>
            <a:r>
              <a:rPr lang="en-US" sz="7200" dirty="0"/>
              <a:t>for </a:t>
            </a:r>
            <a:r>
              <a:rPr lang="en-US" sz="7200" dirty="0" err="1"/>
              <a:t>i</a:t>
            </a:r>
            <a:r>
              <a:rPr lang="en-US" sz="7200" dirty="0"/>
              <a:t> in range(2,11,2)</a:t>
            </a:r>
          </a:p>
          <a:p>
            <a:pPr marL="0" indent="0">
              <a:buNone/>
            </a:pPr>
            <a:r>
              <a:rPr lang="en-US" sz="7200" dirty="0"/>
              <a:t>print(</a:t>
            </a:r>
            <a:r>
              <a:rPr lang="en-US" sz="7200" dirty="0" err="1"/>
              <a:t>i</a:t>
            </a:r>
            <a:r>
              <a:rPr lang="en-US" sz="7200" dirty="0"/>
              <a:t>)</a:t>
            </a:r>
          </a:p>
          <a:p>
            <a:pPr marL="0" indent="0">
              <a:buNone/>
            </a:pPr>
            <a:r>
              <a:rPr lang="el-GR" sz="7200" b="1" dirty="0">
                <a:solidFill>
                  <a:srgbClr val="FF0000"/>
                </a:solidFill>
              </a:rPr>
              <a:t>Αντίστοιχα όλους τους «</a:t>
            </a:r>
            <a:r>
              <a:rPr lang="el-GR" sz="7200" b="1" dirty="0" err="1">
                <a:solidFill>
                  <a:srgbClr val="FF0000"/>
                </a:solidFill>
              </a:rPr>
              <a:t>άρτιους»από</a:t>
            </a:r>
            <a:r>
              <a:rPr lang="el-GR" sz="7200" b="1" dirty="0">
                <a:solidFill>
                  <a:srgbClr val="FF0000"/>
                </a:solidFill>
              </a:rPr>
              <a:t> 0 έως -10</a:t>
            </a:r>
          </a:p>
          <a:p>
            <a:pPr marL="0" indent="0">
              <a:buNone/>
            </a:pPr>
            <a:r>
              <a:rPr lang="en-US" sz="7200" dirty="0"/>
              <a:t>for </a:t>
            </a:r>
            <a:r>
              <a:rPr lang="en-US" sz="7200" dirty="0" err="1"/>
              <a:t>i</a:t>
            </a:r>
            <a:r>
              <a:rPr lang="en-US" sz="7200" dirty="0"/>
              <a:t> in range(</a:t>
            </a:r>
            <a:r>
              <a:rPr lang="el-GR" sz="7200" dirty="0"/>
              <a:t>-</a:t>
            </a:r>
            <a:r>
              <a:rPr lang="en-US" sz="7200" dirty="0"/>
              <a:t>2,</a:t>
            </a:r>
            <a:r>
              <a:rPr lang="el-GR" sz="7200" dirty="0"/>
              <a:t>-</a:t>
            </a:r>
            <a:r>
              <a:rPr lang="en-US" sz="7200" dirty="0"/>
              <a:t>11,</a:t>
            </a:r>
            <a:r>
              <a:rPr lang="el-GR" sz="7200" dirty="0"/>
              <a:t>-</a:t>
            </a:r>
            <a:r>
              <a:rPr lang="en-US" sz="7200" dirty="0"/>
              <a:t>2)</a:t>
            </a:r>
          </a:p>
          <a:p>
            <a:pPr marL="0" indent="0">
              <a:buNone/>
            </a:pPr>
            <a:r>
              <a:rPr lang="en-US" sz="7200" dirty="0"/>
              <a:t>print(</a:t>
            </a:r>
            <a:r>
              <a:rPr lang="en-US" sz="7200" dirty="0" err="1"/>
              <a:t>i</a:t>
            </a:r>
            <a:r>
              <a:rPr lang="en-US" sz="7200" dirty="0"/>
              <a:t>)</a:t>
            </a:r>
          </a:p>
          <a:p>
            <a:pPr marL="0" indent="0">
              <a:buNone/>
            </a:pPr>
            <a:r>
              <a:rPr lang="el-GR" sz="7200" b="1" dirty="0">
                <a:solidFill>
                  <a:srgbClr val="FF0000"/>
                </a:solidFill>
              </a:rPr>
              <a:t>Μέσος όρος των τιμών μιας λίστας</a:t>
            </a:r>
          </a:p>
          <a:p>
            <a:pPr marL="0" indent="0">
              <a:buNone/>
            </a:pPr>
            <a:r>
              <a:rPr lang="en-US" sz="7200" dirty="0"/>
              <a:t>A</a:t>
            </a:r>
            <a:r>
              <a:rPr lang="el-GR" sz="7200" dirty="0"/>
              <a:t>=[55.6, 98.5, 43,72, 38.21, 76.11, 234.4, 11.99, 76.3]</a:t>
            </a:r>
          </a:p>
          <a:p>
            <a:pPr marL="0" indent="0">
              <a:buNone/>
            </a:pPr>
            <a:r>
              <a:rPr lang="en-US" sz="7200" dirty="0"/>
              <a:t>sum</a:t>
            </a:r>
            <a:r>
              <a:rPr lang="el-GR" sz="7200" dirty="0"/>
              <a:t>=0</a:t>
            </a:r>
            <a:endParaRPr lang="en-US" sz="7200" dirty="0"/>
          </a:p>
          <a:p>
            <a:pPr marL="0" indent="0">
              <a:buNone/>
            </a:pPr>
            <a:r>
              <a:rPr lang="en-US" sz="7200" dirty="0"/>
              <a:t>for </a:t>
            </a:r>
            <a:r>
              <a:rPr lang="en-US" sz="7200" dirty="0" err="1"/>
              <a:t>i</a:t>
            </a:r>
            <a:r>
              <a:rPr lang="en-US" sz="7200" dirty="0"/>
              <a:t> in A:</a:t>
            </a:r>
          </a:p>
          <a:p>
            <a:pPr marL="0" indent="0">
              <a:buNone/>
            </a:pPr>
            <a:r>
              <a:rPr lang="en-US" sz="7200" dirty="0"/>
              <a:t>     sum+=</a:t>
            </a:r>
            <a:r>
              <a:rPr lang="en-US" sz="7200" dirty="0" err="1"/>
              <a:t>i</a:t>
            </a:r>
            <a:endParaRPr lang="en-US" sz="7200" dirty="0"/>
          </a:p>
          <a:p>
            <a:pPr marL="0" indent="0">
              <a:buNone/>
            </a:pPr>
            <a:r>
              <a:rPr lang="en-US" sz="7200" dirty="0"/>
              <a:t>aver=sum/</a:t>
            </a:r>
            <a:r>
              <a:rPr lang="en-US" sz="7200" dirty="0" err="1"/>
              <a:t>len</a:t>
            </a:r>
            <a:r>
              <a:rPr lang="en-US" sz="7200" dirty="0"/>
              <a:t>(A)</a:t>
            </a:r>
          </a:p>
          <a:p>
            <a:pPr marL="0" indent="0">
              <a:buNone/>
            </a:pPr>
            <a:r>
              <a:rPr lang="en-US" sz="7200" dirty="0"/>
              <a:t>print(aver)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84379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A4C2DBC-CC4D-3F6B-936D-9EE0EAAA1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0"/>
            <a:ext cx="8886884" cy="953669"/>
          </a:xfrm>
        </p:spPr>
        <p:txBody>
          <a:bodyPr/>
          <a:lstStyle/>
          <a:p>
            <a:r>
              <a:rPr lang="el-GR" dirty="0"/>
              <a:t>Παράδειγμα αριθμοί </a:t>
            </a:r>
            <a:r>
              <a:rPr lang="en-US" dirty="0" err="1"/>
              <a:t>fibonacci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3525DFF-C14A-4DCA-F84E-524FEAFE5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548" y="1065276"/>
            <a:ext cx="8883836" cy="36776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</a:t>
            </a:r>
            <a:r>
              <a:rPr lang="el-GR" dirty="0"/>
              <a:t>=</a:t>
            </a:r>
            <a:r>
              <a:rPr lang="en-US" dirty="0"/>
              <a:t>int(input ("Dose ton </a:t>
            </a:r>
            <a:r>
              <a:rPr lang="en-US" dirty="0" err="1"/>
              <a:t>arithmo</a:t>
            </a:r>
            <a:r>
              <a:rPr lang="en-US" dirty="0"/>
              <a:t> </a:t>
            </a:r>
            <a:r>
              <a:rPr lang="en-US" dirty="0" err="1"/>
              <a:t>genias</a:t>
            </a:r>
            <a:r>
              <a:rPr lang="en-US" dirty="0"/>
              <a:t> (&gt;2)…..\n? "))</a:t>
            </a:r>
          </a:p>
          <a:p>
            <a:pPr marL="0" indent="0">
              <a:buNone/>
            </a:pPr>
            <a:r>
              <a:rPr lang="en-US" dirty="0"/>
              <a:t>R0=1</a:t>
            </a:r>
          </a:p>
          <a:p>
            <a:pPr marL="0" indent="0">
              <a:buNone/>
            </a:pPr>
            <a:r>
              <a:rPr lang="en-US" dirty="0"/>
              <a:t>R1=1</a:t>
            </a:r>
          </a:p>
          <a:p>
            <a:pPr marL="0" indent="0">
              <a:buNone/>
            </a:pPr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range(2,n+1):</a:t>
            </a:r>
          </a:p>
          <a:p>
            <a:pPr marL="0" indent="0">
              <a:buNone/>
            </a:pPr>
            <a:r>
              <a:rPr lang="en-US" dirty="0"/>
              <a:t>     R2=R1+R0</a:t>
            </a:r>
          </a:p>
          <a:p>
            <a:pPr marL="0" indent="0">
              <a:buNone/>
            </a:pPr>
            <a:r>
              <a:rPr lang="en-US" dirty="0"/>
              <a:t>    print ("O </a:t>
            </a:r>
            <a:r>
              <a:rPr lang="en-US" dirty="0" err="1"/>
              <a:t>arithmos</a:t>
            </a:r>
            <a:r>
              <a:rPr lang="en-US" dirty="0"/>
              <a:t> </a:t>
            </a:r>
            <a:r>
              <a:rPr lang="en-US" dirty="0" err="1"/>
              <a:t>kounelion</a:t>
            </a:r>
            <a:r>
              <a:rPr lang="en-US" dirty="0"/>
              <a:t> </a:t>
            </a:r>
            <a:r>
              <a:rPr lang="en-US" dirty="0" err="1"/>
              <a:t>sth</a:t>
            </a:r>
            <a:r>
              <a:rPr lang="en-US" dirty="0"/>
              <a:t>  </a:t>
            </a:r>
            <a:r>
              <a:rPr lang="en-US" dirty="0" err="1"/>
              <a:t>genia</a:t>
            </a:r>
            <a:r>
              <a:rPr lang="en-US" dirty="0"/>
              <a:t> ", </a:t>
            </a:r>
            <a:r>
              <a:rPr lang="en-US" dirty="0" err="1"/>
              <a:t>i</a:t>
            </a:r>
            <a:r>
              <a:rPr lang="en-US" dirty="0"/>
              <a:t>, " </a:t>
            </a:r>
            <a:r>
              <a:rPr lang="en-US" dirty="0" err="1"/>
              <a:t>einai</a:t>
            </a:r>
            <a:r>
              <a:rPr lang="en-US" dirty="0"/>
              <a:t> ", R2)</a:t>
            </a:r>
          </a:p>
          <a:p>
            <a:pPr marL="0" indent="0">
              <a:buNone/>
            </a:pPr>
            <a:r>
              <a:rPr lang="en-US" dirty="0"/>
              <a:t>    R0=R1</a:t>
            </a:r>
          </a:p>
          <a:p>
            <a:pPr marL="0" indent="0">
              <a:buNone/>
            </a:pPr>
            <a:r>
              <a:rPr lang="en-US" dirty="0"/>
              <a:t>    R1=R2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29483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87BD7C7-A4D9-2649-837E-5815AB06D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" y="777240"/>
            <a:ext cx="12031980" cy="100853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l-GR" dirty="0"/>
            </a:br>
            <a:r>
              <a:rPr lang="en-US" sz="2000" dirty="0" err="1"/>
              <a:t>Sinx</a:t>
            </a:r>
            <a:r>
              <a:rPr lang="en-US" sz="2000" dirty="0"/>
              <a:t>=x-(x^3/3! )+ (x^5/5! )- (x^7/7! )+ ……  </a:t>
            </a:r>
            <a:r>
              <a:rPr lang="en-US" sz="2000" dirty="0" err="1"/>
              <a:t>tn</a:t>
            </a:r>
            <a:br>
              <a:rPr lang="en-US" sz="2000" dirty="0"/>
            </a:br>
            <a:br>
              <a:rPr lang="el-GR" sz="2000" dirty="0"/>
            </a:br>
            <a:r>
              <a:rPr lang="el-GR" dirty="0"/>
              <a:t>Η συνάρτηση παίρνει μια γωνία μετρημένη σε μοίρες και επιστρέφει το ισοδύναμο ακτίνιων της ως τιμή κινητής υποδιαστολής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741424D-6B56-FA92-D8B8-4B57A4C8D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885950"/>
            <a:ext cx="9610784" cy="41948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import math</a:t>
            </a:r>
          </a:p>
          <a:p>
            <a:pPr marL="0" indent="0">
              <a:buNone/>
            </a:pPr>
            <a:r>
              <a:rPr lang="en-US" dirty="0"/>
              <a:t>d=float(input(("Dose to metro </a:t>
            </a:r>
            <a:r>
              <a:rPr lang="en-US" dirty="0" err="1"/>
              <a:t>ths</a:t>
            </a:r>
            <a:r>
              <a:rPr lang="en-US" dirty="0"/>
              <a:t> </a:t>
            </a:r>
            <a:r>
              <a:rPr lang="en-US" dirty="0" err="1"/>
              <a:t>gonias</a:t>
            </a:r>
            <a:r>
              <a:rPr lang="en-US" dirty="0"/>
              <a:t> ……..\n? "))</a:t>
            </a:r>
          </a:p>
          <a:p>
            <a:pPr marL="0" indent="0">
              <a:buNone/>
            </a:pPr>
            <a:r>
              <a:rPr lang="en-US" dirty="0"/>
              <a:t>n=int(input("Dose ton </a:t>
            </a:r>
            <a:r>
              <a:rPr lang="en-US" dirty="0" err="1"/>
              <a:t>megisto</a:t>
            </a:r>
            <a:r>
              <a:rPr lang="en-US" dirty="0"/>
              <a:t> </a:t>
            </a:r>
            <a:r>
              <a:rPr lang="en-US" dirty="0" err="1"/>
              <a:t>arithmo</a:t>
            </a:r>
            <a:r>
              <a:rPr lang="en-US" dirty="0"/>
              <a:t> </a:t>
            </a:r>
            <a:r>
              <a:rPr lang="en-US" dirty="0" err="1"/>
              <a:t>epanalipseon</a:t>
            </a:r>
            <a:r>
              <a:rPr lang="en-US" dirty="0"/>
              <a:t> …. \n? "  ))</a:t>
            </a:r>
          </a:p>
          <a:p>
            <a:pPr marL="0" indent="0">
              <a:buNone/>
            </a:pPr>
            <a:r>
              <a:rPr lang="en-US" dirty="0"/>
              <a:t>x=</a:t>
            </a:r>
            <a:r>
              <a:rPr lang="en-US" dirty="0" err="1"/>
              <a:t>math.radians</a:t>
            </a:r>
            <a:r>
              <a:rPr lang="en-US" dirty="0"/>
              <a:t>(d)</a:t>
            </a:r>
          </a:p>
          <a:p>
            <a:pPr marL="0" indent="0">
              <a:buNone/>
            </a:pPr>
            <a:r>
              <a:rPr lang="en-US" dirty="0"/>
              <a:t>sum=t=x</a:t>
            </a:r>
          </a:p>
          <a:p>
            <a:pPr marL="0" indent="0">
              <a:buNone/>
            </a:pPr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range(3,n+1,2):</a:t>
            </a:r>
            <a:endParaRPr lang="el-GR" dirty="0"/>
          </a:p>
          <a:p>
            <a:pPr marL="0" indent="0">
              <a:buNone/>
            </a:pPr>
            <a:r>
              <a:rPr lang="el-GR" dirty="0"/>
              <a:t>       </a:t>
            </a:r>
            <a:r>
              <a:rPr lang="en-US" dirty="0"/>
              <a:t>t</a:t>
            </a:r>
            <a:r>
              <a:rPr lang="el-GR" dirty="0"/>
              <a:t>=-</a:t>
            </a:r>
            <a:r>
              <a:rPr lang="en-US" dirty="0"/>
              <a:t>t</a:t>
            </a:r>
            <a:r>
              <a:rPr lang="el-GR" dirty="0"/>
              <a:t>*</a:t>
            </a:r>
            <a:r>
              <a:rPr lang="en-US" dirty="0"/>
              <a:t>x</a:t>
            </a:r>
            <a:r>
              <a:rPr lang="el-GR" dirty="0"/>
              <a:t>*</a:t>
            </a:r>
            <a:r>
              <a:rPr lang="en-US" dirty="0"/>
              <a:t>x</a:t>
            </a:r>
            <a:r>
              <a:rPr lang="el-GR" dirty="0"/>
              <a:t>/(</a:t>
            </a:r>
            <a:r>
              <a:rPr lang="en-US" dirty="0" err="1"/>
              <a:t>i</a:t>
            </a:r>
            <a:r>
              <a:rPr lang="el-GR" dirty="0"/>
              <a:t>-1)/</a:t>
            </a:r>
            <a:r>
              <a:rPr lang="en-US" dirty="0" err="1"/>
              <a:t>i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sum+=t</a:t>
            </a:r>
          </a:p>
          <a:p>
            <a:pPr marL="0" indent="0">
              <a:buNone/>
            </a:pPr>
            <a:r>
              <a:rPr lang="en-US" dirty="0"/>
              <a:t>print ("</a:t>
            </a:r>
            <a:r>
              <a:rPr lang="el-GR" dirty="0"/>
              <a:t>Η τιμή του ημιτόνου του </a:t>
            </a:r>
            <a:r>
              <a:rPr lang="en-US" dirty="0"/>
              <a:t>"str(d)+ " </a:t>
            </a:r>
            <a:r>
              <a:rPr lang="el-GR" dirty="0"/>
              <a:t>είναι </a:t>
            </a:r>
            <a:r>
              <a:rPr lang="en-US" dirty="0"/>
              <a:t>" str(sum))</a:t>
            </a:r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49567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0234793-C3D8-1B7D-1B07-3EDE70A05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9393"/>
            <a:ext cx="8886884" cy="953669"/>
          </a:xfrm>
        </p:spPr>
        <p:txBody>
          <a:bodyPr/>
          <a:lstStyle/>
          <a:p>
            <a:r>
              <a:rPr lang="en-US" dirty="0"/>
              <a:t>exceptions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697521F-038C-F002-011A-3B7E2D070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828" y="1384418"/>
            <a:ext cx="8883836" cy="36776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i in range(0,5):</a:t>
            </a:r>
          </a:p>
          <a:p>
            <a:pPr marL="0" indent="0">
              <a:buNone/>
            </a:pPr>
            <a:r>
              <a:rPr lang="en-US" dirty="0"/>
              <a:t>      try:</a:t>
            </a:r>
          </a:p>
          <a:p>
            <a:pPr marL="0" indent="0">
              <a:buNone/>
            </a:pPr>
            <a:r>
              <a:rPr lang="en-US" dirty="0"/>
              <a:t>           x=int(input(" </a:t>
            </a:r>
            <a:r>
              <a:rPr lang="el-GR" dirty="0"/>
              <a:t>Δώσε έναν ακέραιο</a:t>
            </a:r>
            <a:r>
              <a:rPr lang="en-US" dirty="0"/>
              <a:t> ….\n?= "))</a:t>
            </a:r>
          </a:p>
          <a:p>
            <a:pPr marL="0" indent="0">
              <a:buNone/>
            </a:pPr>
            <a:r>
              <a:rPr lang="en-US" dirty="0"/>
              <a:t>           print(1/x)</a:t>
            </a:r>
          </a:p>
          <a:p>
            <a:pPr marL="0" indent="0">
              <a:buNone/>
            </a:pPr>
            <a:r>
              <a:rPr lang="en-US" dirty="0"/>
              <a:t>except </a:t>
            </a:r>
            <a:r>
              <a:rPr lang="en-US" dirty="0" err="1"/>
              <a:t>zeroDivisionError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          print("</a:t>
            </a:r>
            <a:r>
              <a:rPr lang="el-GR" dirty="0"/>
              <a:t>Διαίρεση με το μηδέν</a:t>
            </a:r>
            <a:r>
              <a:rPr lang="en-US" dirty="0"/>
              <a:t>")</a:t>
            </a:r>
            <a:endParaRPr lang="el-GR" dirty="0"/>
          </a:p>
          <a:p>
            <a:pPr marL="0" indent="0">
              <a:buNone/>
            </a:pPr>
            <a:r>
              <a:rPr lang="en-US" dirty="0"/>
              <a:t>except:</a:t>
            </a:r>
          </a:p>
          <a:p>
            <a:pPr marL="0" indent="0">
              <a:buNone/>
            </a:pPr>
            <a:r>
              <a:rPr lang="en-US" dirty="0"/>
              <a:t>         print("</a:t>
            </a:r>
            <a:r>
              <a:rPr lang="el-GR" dirty="0"/>
              <a:t>Κάτι πήγε στραβά</a:t>
            </a:r>
            <a:r>
              <a:rPr lang="en-US" dirty="0"/>
              <a:t>")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82970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4A43741-8B19-E532-1733-DF7666D31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86952"/>
            <a:ext cx="8886884" cy="953669"/>
          </a:xfrm>
        </p:spPr>
        <p:txBody>
          <a:bodyPr/>
          <a:lstStyle/>
          <a:p>
            <a:r>
              <a:rPr lang="en-US" dirty="0"/>
              <a:t>Exception 3 assert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6EF84B2-AE1B-DC7F-7300-40A23D80F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5578" y="1590158"/>
            <a:ext cx="8883836" cy="367768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range(0,5):</a:t>
            </a:r>
          </a:p>
          <a:p>
            <a:pPr marL="0" indent="0">
              <a:buNone/>
            </a:pPr>
            <a:r>
              <a:rPr lang="en-US" dirty="0"/>
              <a:t>      try:</a:t>
            </a:r>
          </a:p>
          <a:p>
            <a:pPr marL="0" indent="0">
              <a:buNone/>
            </a:pPr>
            <a:r>
              <a:rPr lang="en-US" dirty="0"/>
              <a:t>           x=int(input(" </a:t>
            </a:r>
            <a:r>
              <a:rPr lang="el-GR" dirty="0"/>
              <a:t>Δώσε έναν ακέραιο</a:t>
            </a:r>
            <a:r>
              <a:rPr lang="en-US" dirty="0"/>
              <a:t> ….\n?= "))</a:t>
            </a:r>
          </a:p>
          <a:p>
            <a:pPr marL="0" indent="0">
              <a:buNone/>
            </a:pPr>
            <a:r>
              <a:rPr lang="en-US" dirty="0"/>
              <a:t>           assert x&gt;0</a:t>
            </a:r>
          </a:p>
          <a:p>
            <a:pPr marL="0" indent="0">
              <a:buNone/>
            </a:pPr>
            <a:r>
              <a:rPr lang="en-US" dirty="0"/>
              <a:t>except:</a:t>
            </a:r>
          </a:p>
          <a:p>
            <a:pPr marL="0" indent="0">
              <a:buNone/>
            </a:pPr>
            <a:r>
              <a:rPr lang="en-US" dirty="0"/>
              <a:t>          print("</a:t>
            </a:r>
            <a:r>
              <a:rPr lang="el-GR" dirty="0"/>
              <a:t>Πρέπει να είναι θετικός</a:t>
            </a:r>
            <a:r>
              <a:rPr lang="en-US" dirty="0"/>
              <a:t>")</a:t>
            </a:r>
            <a:endParaRPr lang="el-GR" dirty="0"/>
          </a:p>
          <a:p>
            <a:pPr marL="0" indent="0">
              <a:buNone/>
            </a:pPr>
            <a:r>
              <a:rPr lang="en-US" dirty="0"/>
              <a:t>else:</a:t>
            </a:r>
          </a:p>
          <a:p>
            <a:pPr marL="0" indent="0">
              <a:buNone/>
            </a:pPr>
            <a:r>
              <a:rPr lang="en-US" dirty="0"/>
              <a:t>         print("OK </a:t>
            </a:r>
            <a:r>
              <a:rPr lang="el-GR" dirty="0"/>
              <a:t>έχεις δώσει αριθμό</a:t>
            </a:r>
            <a:r>
              <a:rPr lang="en-US" dirty="0"/>
              <a:t>")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67355597"/>
      </p:ext>
    </p:extLst>
  </p:cSld>
  <p:clrMapOvr>
    <a:masterClrMapping/>
  </p:clrMapOvr>
</p:sld>
</file>

<file path=ppt/theme/theme1.xml><?xml version="1.0" encoding="utf-8"?>
<a:theme xmlns:a="http://schemas.openxmlformats.org/drawingml/2006/main" name="SwellVTI">
  <a:themeElements>
    <a:clrScheme name="AnalogousFromLightSeed_2SEEDS">
      <a:dk1>
        <a:srgbClr val="000000"/>
      </a:dk1>
      <a:lt1>
        <a:srgbClr val="FFFFFF"/>
      </a:lt1>
      <a:dk2>
        <a:srgbClr val="243841"/>
      </a:dk2>
      <a:lt2>
        <a:srgbClr val="E8E3E2"/>
      </a:lt2>
      <a:accent1>
        <a:srgbClr val="7AA9B7"/>
      </a:accent1>
      <a:accent2>
        <a:srgbClr val="80A9A1"/>
      </a:accent2>
      <a:accent3>
        <a:srgbClr val="8FA2C3"/>
      </a:accent3>
      <a:accent4>
        <a:srgbClr val="BA7F80"/>
      </a:accent4>
      <a:accent5>
        <a:srgbClr val="BC9B84"/>
      </a:accent5>
      <a:accent6>
        <a:srgbClr val="ABA175"/>
      </a:accent6>
      <a:hlink>
        <a:srgbClr val="AC7465"/>
      </a:hlink>
      <a:folHlink>
        <a:srgbClr val="7F7F7F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wellVTI" id="{8361A04D-931A-43DC-973B-1B0B1DD5DECC}" vid="{6DDB23E8-D18E-4BDA-98D6-324466149EB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2DB977C58BEB4A818B9279528BEA1E" ma:contentTypeVersion="13" ma:contentTypeDescription="Create a new document." ma:contentTypeScope="" ma:versionID="08d19e5b8020c4b19d4b720a22cb21b3">
  <xsd:schema xmlns:xsd="http://www.w3.org/2001/XMLSchema" xmlns:xs="http://www.w3.org/2001/XMLSchema" xmlns:p="http://schemas.microsoft.com/office/2006/metadata/properties" xmlns:ns3="c443dda9-b7f1-4d43-85fa-fd76cd1e9a61" targetNamespace="http://schemas.microsoft.com/office/2006/metadata/properties" ma:root="true" ma:fieldsID="945dd6ecc38ddb642226fb3a674ed84f" ns3:_="">
    <xsd:import namespace="c443dda9-b7f1-4d43-85fa-fd76cd1e9a6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43dda9-b7f1-4d43-85fa-fd76cd1e9a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18" nillable="true" ma:displayName="MediaServiceSystemTags" ma:hidden="true" ma:internalName="MediaServiceSystemTags" ma:readOnly="true">
      <xsd:simpleType>
        <xsd:restriction base="dms:Note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443dda9-b7f1-4d43-85fa-fd76cd1e9a61" xsi:nil="true"/>
  </documentManagement>
</p:properties>
</file>

<file path=customXml/itemProps1.xml><?xml version="1.0" encoding="utf-8"?>
<ds:datastoreItem xmlns:ds="http://schemas.openxmlformats.org/officeDocument/2006/customXml" ds:itemID="{67D6FF47-FEF4-4627-A91D-21493495D5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43dda9-b7f1-4d43-85fa-fd76cd1e9a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CF5D54-99AC-4850-A950-1AD16ECD8F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74BC06-B6E1-433A-A6AC-3E4A94C81668}">
  <ds:schemaRefs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c443dda9-b7f1-4d43-85fa-fd76cd1e9a6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749</Words>
  <Application>Microsoft Office PowerPoint</Application>
  <PresentationFormat>Ευρεία οθόνη</PresentationFormat>
  <Paragraphs>107</Paragraphs>
  <Slides>10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</vt:i4>
      </vt:variant>
    </vt:vector>
  </HeadingPairs>
  <TitlesOfParts>
    <vt:vector size="13" baseType="lpstr">
      <vt:lpstr>Arial</vt:lpstr>
      <vt:lpstr>Neue Haas Grotesk Text Pro</vt:lpstr>
      <vt:lpstr>SwellVTI</vt:lpstr>
      <vt:lpstr>ΜΑΘΗΜΑΤΙΚΑ και PYTHON</vt:lpstr>
      <vt:lpstr>Παρουσίαση του PowerPoint</vt:lpstr>
      <vt:lpstr>ΔΕΚΑΔΙΚΟΙ ΑΡΙΘΜΟΙ</vt:lpstr>
      <vt:lpstr>Παρουσίαση του PowerPoint</vt:lpstr>
      <vt:lpstr>ΔΟΜΕΣ ΕΠΑΝΑΛΗΨΗΣ</vt:lpstr>
      <vt:lpstr>Παράδειγμα αριθμοί fibonacci</vt:lpstr>
      <vt:lpstr>    Sinx=x-(x^3/3! )+ (x^5/5! )- (x^7/7! )+ ……  tn  Η συνάρτηση παίρνει μια γωνία μετρημένη σε μοίρες και επιστρέφει το ισοδύναμο ακτίνιων της ως τιμή κινητής υποδιαστολής</vt:lpstr>
      <vt:lpstr>exceptions</vt:lpstr>
      <vt:lpstr>Exception 3 assert</vt:lpstr>
      <vt:lpstr>match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Λάζαρος Ηλιάδης</dc:creator>
  <cp:lastModifiedBy>Λάζαρος Ηλιάδης</cp:lastModifiedBy>
  <cp:revision>5</cp:revision>
  <dcterms:created xsi:type="dcterms:W3CDTF">2024-12-20T13:44:20Z</dcterms:created>
  <dcterms:modified xsi:type="dcterms:W3CDTF">2024-12-21T05:41:50Z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0x0101003E2DB977C58BEB4A818B9279528BEA1E</vt:lpwstr>
  </property>
</Properties>
</file>