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5" r:id="rId10"/>
    <p:sldId id="266" r:id="rId11"/>
    <p:sldId id="264" r:id="rId12"/>
    <p:sldId id="267" r:id="rId13"/>
    <p:sldId id="268" r:id="rId14"/>
    <p:sldId id="269" r:id="rId15"/>
    <p:sldId id="271" r:id="rId16"/>
    <p:sldId id="283"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91"/>
    <p:restoredTop sz="94667"/>
  </p:normalViewPr>
  <p:slideViewPr>
    <p:cSldViewPr snapToGrid="0">
      <p:cViewPr varScale="1">
        <p:scale>
          <a:sx n="110" d="100"/>
          <a:sy n="110" d="100"/>
        </p:scale>
        <p:origin x="7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029823-7F29-F94B-801A-A59F258A034F}" type="doc">
      <dgm:prSet loTypeId="urn:microsoft.com/office/officeart/2005/8/layout/hProcess7" loCatId="" qsTypeId="urn:microsoft.com/office/officeart/2005/8/quickstyle/simple1" qsCatId="simple" csTypeId="urn:microsoft.com/office/officeart/2005/8/colors/accent1_2" csCatId="accent1" phldr="1"/>
      <dgm:spPr/>
      <dgm:t>
        <a:bodyPr/>
        <a:lstStyle/>
        <a:p>
          <a:endParaRPr lang="el-GR"/>
        </a:p>
      </dgm:t>
    </dgm:pt>
    <dgm:pt modelId="{794C8CF6-096D-644D-98AA-CBAE20636564}">
      <dgm:prSet phldrT="[Κείμενο]" custT="1"/>
      <dgm:spPr/>
      <dgm:t>
        <a:bodyPr/>
        <a:lstStyle/>
        <a:p>
          <a:r>
            <a:rPr lang="el-GR" sz="3200" dirty="0">
              <a:solidFill>
                <a:srgbClr val="FFFF00"/>
              </a:solidFill>
            </a:rPr>
            <a:t>Μαρία</a:t>
          </a:r>
        </a:p>
      </dgm:t>
    </dgm:pt>
    <dgm:pt modelId="{883B1D8C-BE85-3B49-8F98-582737BDD8D6}" type="parTrans" cxnId="{99594E48-6AAB-2A4E-A412-193637AB097C}">
      <dgm:prSet/>
      <dgm:spPr/>
      <dgm:t>
        <a:bodyPr/>
        <a:lstStyle/>
        <a:p>
          <a:endParaRPr lang="el-GR"/>
        </a:p>
      </dgm:t>
    </dgm:pt>
    <dgm:pt modelId="{6806DF10-08EB-CB4F-BA85-BFB7A374AFB1}" type="sibTrans" cxnId="{99594E48-6AAB-2A4E-A412-193637AB097C}">
      <dgm:prSet/>
      <dgm:spPr/>
      <dgm:t>
        <a:bodyPr/>
        <a:lstStyle/>
        <a:p>
          <a:endParaRPr lang="el-GR"/>
        </a:p>
      </dgm:t>
    </dgm:pt>
    <dgm:pt modelId="{A4E9C6CC-014D-794D-8408-4DC3725627F8}">
      <dgm:prSet phldrT="[Κείμενο]" custT="1"/>
      <dgm:spPr/>
      <dgm:t>
        <a:bodyPr/>
        <a:lstStyle/>
        <a:p>
          <a:r>
            <a:rPr lang="el-GR" sz="3600" dirty="0">
              <a:solidFill>
                <a:srgbClr val="FFFF00"/>
              </a:solidFill>
            </a:rPr>
            <a:t>Νίκος</a:t>
          </a:r>
        </a:p>
      </dgm:t>
    </dgm:pt>
    <dgm:pt modelId="{0B99458B-BE91-5A40-9E64-DCDAAC081CB1}" type="parTrans" cxnId="{A8AF081D-0C43-D34B-832B-9C54279ADC3D}">
      <dgm:prSet/>
      <dgm:spPr/>
      <dgm:t>
        <a:bodyPr/>
        <a:lstStyle/>
        <a:p>
          <a:endParaRPr lang="el-GR"/>
        </a:p>
      </dgm:t>
    </dgm:pt>
    <dgm:pt modelId="{DBF3C1E3-284A-9147-8584-C4FB27870AAE}" type="sibTrans" cxnId="{A8AF081D-0C43-D34B-832B-9C54279ADC3D}">
      <dgm:prSet/>
      <dgm:spPr/>
      <dgm:t>
        <a:bodyPr/>
        <a:lstStyle/>
        <a:p>
          <a:endParaRPr lang="el-GR"/>
        </a:p>
      </dgm:t>
    </dgm:pt>
    <dgm:pt modelId="{DA443A5A-241F-6542-82A8-36C363060BF4}">
      <dgm:prSet phldrT="[Κείμενο]"/>
      <dgm:spPr/>
      <dgm:t>
        <a:bodyPr/>
        <a:lstStyle/>
        <a:p>
          <a:r>
            <a:rPr lang="el-GR" dirty="0"/>
            <a:t>Αποφεύγει να μιλά για συναισθήματα,</a:t>
          </a:r>
        </a:p>
      </dgm:t>
    </dgm:pt>
    <dgm:pt modelId="{5323AC88-5C75-CA4D-94FF-345F5B134C81}" type="parTrans" cxnId="{5F216114-8E3F-AD40-BF08-D2ADEEFCC658}">
      <dgm:prSet/>
      <dgm:spPr/>
      <dgm:t>
        <a:bodyPr/>
        <a:lstStyle/>
        <a:p>
          <a:endParaRPr lang="el-GR"/>
        </a:p>
      </dgm:t>
    </dgm:pt>
    <dgm:pt modelId="{87B61B86-737F-5C4F-9814-BAF75FBC2616}" type="sibTrans" cxnId="{5F216114-8E3F-AD40-BF08-D2ADEEFCC658}">
      <dgm:prSet/>
      <dgm:spPr/>
      <dgm:t>
        <a:bodyPr/>
        <a:lstStyle/>
        <a:p>
          <a:endParaRPr lang="el-GR"/>
        </a:p>
      </dgm:t>
    </dgm:pt>
    <dgm:pt modelId="{750C0FA8-4D44-E04C-8AE2-5A9E846B76BE}">
      <dgm:prSet phldrT="[Κείμενο]" custT="1"/>
      <dgm:spPr/>
      <dgm:t>
        <a:bodyPr/>
        <a:lstStyle/>
        <a:p>
          <a:r>
            <a:rPr lang="el-GR" sz="3600" dirty="0">
              <a:solidFill>
                <a:srgbClr val="FFFF00"/>
              </a:solidFill>
            </a:rPr>
            <a:t>Ελένη</a:t>
          </a:r>
        </a:p>
      </dgm:t>
    </dgm:pt>
    <dgm:pt modelId="{888565C9-FBC0-FA4F-994B-784500FA8AA8}" type="parTrans" cxnId="{C1E41E03-451E-2D4E-A703-421891EFDFA1}">
      <dgm:prSet/>
      <dgm:spPr/>
      <dgm:t>
        <a:bodyPr/>
        <a:lstStyle/>
        <a:p>
          <a:endParaRPr lang="el-GR"/>
        </a:p>
      </dgm:t>
    </dgm:pt>
    <dgm:pt modelId="{1F61CD79-7786-C349-8F8B-6D405B7FF9AC}" type="sibTrans" cxnId="{C1E41E03-451E-2D4E-A703-421891EFDFA1}">
      <dgm:prSet/>
      <dgm:spPr/>
      <dgm:t>
        <a:bodyPr/>
        <a:lstStyle/>
        <a:p>
          <a:endParaRPr lang="el-GR"/>
        </a:p>
      </dgm:t>
    </dgm:pt>
    <dgm:pt modelId="{09D676B3-84AF-1340-A54F-328886379C3B}">
      <dgm:prSet phldrT="[Κείμενο]"/>
      <dgm:spPr/>
      <dgm:t>
        <a:bodyPr/>
        <a:lstStyle/>
        <a:p>
          <a:r>
            <a:rPr lang="el-GR" dirty="0"/>
            <a:t>Στέλνει συνεχώς μηνύματα στον σύντροφό της</a:t>
          </a:r>
        </a:p>
      </dgm:t>
    </dgm:pt>
    <dgm:pt modelId="{344CD1C4-0332-FC49-B1B3-9F58F839FC25}" type="sibTrans" cxnId="{AA51B3B5-0A9D-9D4D-8B97-ECF5C454310F}">
      <dgm:prSet/>
      <dgm:spPr/>
      <dgm:t>
        <a:bodyPr/>
        <a:lstStyle/>
        <a:p>
          <a:endParaRPr lang="el-GR"/>
        </a:p>
      </dgm:t>
    </dgm:pt>
    <dgm:pt modelId="{06ECE8F7-E943-3646-B942-C1D03490E657}" type="parTrans" cxnId="{AA51B3B5-0A9D-9D4D-8B97-ECF5C454310F}">
      <dgm:prSet/>
      <dgm:spPr/>
      <dgm:t>
        <a:bodyPr/>
        <a:lstStyle/>
        <a:p>
          <a:endParaRPr lang="el-GR"/>
        </a:p>
      </dgm:t>
    </dgm:pt>
    <dgm:pt modelId="{591001F7-8397-DB47-AC54-42C7FB2E7335}">
      <dgm:prSet phldrT="[Κείμενο]"/>
      <dgm:spPr/>
      <dgm:t>
        <a:bodyPr/>
        <a:lstStyle/>
        <a:p>
          <a:r>
            <a:rPr lang="el-GR" dirty="0"/>
            <a:t>Αν δεν απαντήσει αγχώνεται </a:t>
          </a:r>
        </a:p>
      </dgm:t>
    </dgm:pt>
    <dgm:pt modelId="{F997411F-D801-4F42-A2C9-575A2BE702CB}" type="parTrans" cxnId="{2A548DCC-E65D-C64D-9FED-DD2CCD76B4BF}">
      <dgm:prSet/>
      <dgm:spPr/>
      <dgm:t>
        <a:bodyPr/>
        <a:lstStyle/>
        <a:p>
          <a:endParaRPr lang="el-GR"/>
        </a:p>
      </dgm:t>
    </dgm:pt>
    <dgm:pt modelId="{27ADB84E-1A4B-F149-9FEB-BE83A215DD20}" type="sibTrans" cxnId="{2A548DCC-E65D-C64D-9FED-DD2CCD76B4BF}">
      <dgm:prSet/>
      <dgm:spPr/>
      <dgm:t>
        <a:bodyPr/>
        <a:lstStyle/>
        <a:p>
          <a:endParaRPr lang="el-GR"/>
        </a:p>
      </dgm:t>
    </dgm:pt>
    <dgm:pt modelId="{DE1D5BAF-D9E2-A348-A32F-2395ECF78B51}">
      <dgm:prSet phldrT="[Κείμενο]"/>
      <dgm:spPr/>
      <dgm:t>
        <a:bodyPr/>
        <a:lstStyle/>
        <a:p>
          <a:r>
            <a:rPr lang="el-GR" dirty="0"/>
            <a:t>Απομακρύνεται όταν η σχέση γίνεται πιο στενή,</a:t>
          </a:r>
        </a:p>
      </dgm:t>
    </dgm:pt>
    <dgm:pt modelId="{B2B7D47A-935E-0943-9F6F-574C67633B9B}" type="parTrans" cxnId="{2B218594-EB25-9C4D-BCFD-348C0097A7AC}">
      <dgm:prSet/>
      <dgm:spPr/>
      <dgm:t>
        <a:bodyPr/>
        <a:lstStyle/>
        <a:p>
          <a:endParaRPr lang="el-GR"/>
        </a:p>
      </dgm:t>
    </dgm:pt>
    <dgm:pt modelId="{5D7D2CD4-E00D-B84F-8DE3-1F9561AFE7A8}" type="sibTrans" cxnId="{2B218594-EB25-9C4D-BCFD-348C0097A7AC}">
      <dgm:prSet/>
      <dgm:spPr/>
      <dgm:t>
        <a:bodyPr/>
        <a:lstStyle/>
        <a:p>
          <a:endParaRPr lang="el-GR"/>
        </a:p>
      </dgm:t>
    </dgm:pt>
    <dgm:pt modelId="{F27BCE65-0DDC-024C-BBE7-96B82CD2F40A}">
      <dgm:prSet phldrT="[Κείμενο]"/>
      <dgm:spPr/>
      <dgm:t>
        <a:bodyPr/>
        <a:lstStyle/>
        <a:p>
          <a:r>
            <a:rPr lang="el-GR" dirty="0"/>
            <a:t>Λέει δεν θέλω δεσμεύσεις</a:t>
          </a:r>
        </a:p>
      </dgm:t>
    </dgm:pt>
    <dgm:pt modelId="{28F5B26A-92D2-DB43-B608-77ED04976100}" type="parTrans" cxnId="{F95A2599-0802-214A-8346-3909C1B5D570}">
      <dgm:prSet/>
      <dgm:spPr/>
      <dgm:t>
        <a:bodyPr/>
        <a:lstStyle/>
        <a:p>
          <a:endParaRPr lang="el-GR"/>
        </a:p>
      </dgm:t>
    </dgm:pt>
    <dgm:pt modelId="{EAC35ACA-A1DA-EC40-A042-2817391AF192}" type="sibTrans" cxnId="{F95A2599-0802-214A-8346-3909C1B5D570}">
      <dgm:prSet/>
      <dgm:spPr/>
      <dgm:t>
        <a:bodyPr/>
        <a:lstStyle/>
        <a:p>
          <a:endParaRPr lang="el-GR"/>
        </a:p>
      </dgm:t>
    </dgm:pt>
    <dgm:pt modelId="{97184AFC-68FD-914D-8352-95E2154AEB48}">
      <dgm:prSet phldrT="[Κείμενο]"/>
      <dgm:spPr/>
      <dgm:t>
        <a:bodyPr/>
        <a:lstStyle/>
        <a:p>
          <a:r>
            <a:rPr lang="el-GR" dirty="0"/>
            <a:t>Εμπιστεύεται τον σύντροφό της </a:t>
          </a:r>
        </a:p>
      </dgm:t>
    </dgm:pt>
    <dgm:pt modelId="{570B25D3-74F7-784B-8CEF-F6445F576087}" type="sibTrans" cxnId="{EFA345EF-4CFC-8D4B-B502-03C3C841765C}">
      <dgm:prSet/>
      <dgm:spPr/>
      <dgm:t>
        <a:bodyPr/>
        <a:lstStyle/>
        <a:p>
          <a:endParaRPr lang="el-GR"/>
        </a:p>
      </dgm:t>
    </dgm:pt>
    <dgm:pt modelId="{23CAEB5B-79F4-0643-BC00-EF2CDC743CBD}" type="parTrans" cxnId="{EFA345EF-4CFC-8D4B-B502-03C3C841765C}">
      <dgm:prSet/>
      <dgm:spPr/>
      <dgm:t>
        <a:bodyPr/>
        <a:lstStyle/>
        <a:p>
          <a:endParaRPr lang="el-GR"/>
        </a:p>
      </dgm:t>
    </dgm:pt>
    <dgm:pt modelId="{4DA32671-CD8A-134B-B72E-180A4E0C31FF}">
      <dgm:prSet phldrT="[Κείμενο]"/>
      <dgm:spPr/>
      <dgm:t>
        <a:bodyPr/>
        <a:lstStyle/>
        <a:p>
          <a:r>
            <a:rPr lang="el-GR" dirty="0"/>
            <a:t>Νιώθει άνετα με εγγύτητα και απόσταση,</a:t>
          </a:r>
        </a:p>
      </dgm:t>
    </dgm:pt>
    <dgm:pt modelId="{63607383-88B1-9840-9F24-F569B2EDE5C9}" type="parTrans" cxnId="{CE74EC00-EF1E-F549-9E4D-944A6CDFF3D7}">
      <dgm:prSet/>
      <dgm:spPr/>
      <dgm:t>
        <a:bodyPr/>
        <a:lstStyle/>
        <a:p>
          <a:endParaRPr lang="el-GR"/>
        </a:p>
      </dgm:t>
    </dgm:pt>
    <dgm:pt modelId="{3D0EC4ED-B664-7A49-BBA7-494C1DA60FC1}" type="sibTrans" cxnId="{CE74EC00-EF1E-F549-9E4D-944A6CDFF3D7}">
      <dgm:prSet/>
      <dgm:spPr/>
      <dgm:t>
        <a:bodyPr/>
        <a:lstStyle/>
        <a:p>
          <a:endParaRPr lang="el-GR"/>
        </a:p>
      </dgm:t>
    </dgm:pt>
    <dgm:pt modelId="{DB904FE3-A4C2-6044-9F66-ABDCE54ADACD}">
      <dgm:prSet phldrT="[Κείμενο]"/>
      <dgm:spPr/>
      <dgm:t>
        <a:bodyPr/>
        <a:lstStyle/>
        <a:p>
          <a:r>
            <a:rPr lang="el-GR" dirty="0"/>
            <a:t>Επικοινωνεί τα συναισθήματά της</a:t>
          </a:r>
        </a:p>
      </dgm:t>
    </dgm:pt>
    <dgm:pt modelId="{7EC4D337-D431-344E-975C-131855FAAF34}" type="parTrans" cxnId="{24CF775B-75CE-0442-893A-D479D4840A82}">
      <dgm:prSet/>
      <dgm:spPr/>
      <dgm:t>
        <a:bodyPr/>
        <a:lstStyle/>
        <a:p>
          <a:endParaRPr lang="el-GR"/>
        </a:p>
      </dgm:t>
    </dgm:pt>
    <dgm:pt modelId="{4D543ED7-D85D-644D-9653-ABA60A1DF229}" type="sibTrans" cxnId="{24CF775B-75CE-0442-893A-D479D4840A82}">
      <dgm:prSet/>
      <dgm:spPr/>
      <dgm:t>
        <a:bodyPr/>
        <a:lstStyle/>
        <a:p>
          <a:endParaRPr lang="el-GR"/>
        </a:p>
      </dgm:t>
    </dgm:pt>
    <dgm:pt modelId="{5C584D7D-D4D1-D942-A033-96394351F4E8}" type="pres">
      <dgm:prSet presAssocID="{90029823-7F29-F94B-801A-A59F258A034F}" presName="Name0" presStyleCnt="0">
        <dgm:presLayoutVars>
          <dgm:dir/>
          <dgm:animLvl val="lvl"/>
          <dgm:resizeHandles val="exact"/>
        </dgm:presLayoutVars>
      </dgm:prSet>
      <dgm:spPr/>
      <dgm:t>
        <a:bodyPr/>
        <a:lstStyle/>
        <a:p>
          <a:endParaRPr lang="el-GR"/>
        </a:p>
      </dgm:t>
    </dgm:pt>
    <dgm:pt modelId="{EC93B725-B1D2-104D-A4AA-D300538CF0DF}" type="pres">
      <dgm:prSet presAssocID="{794C8CF6-096D-644D-98AA-CBAE20636564}" presName="compositeNode" presStyleCnt="0">
        <dgm:presLayoutVars>
          <dgm:bulletEnabled val="1"/>
        </dgm:presLayoutVars>
      </dgm:prSet>
      <dgm:spPr/>
    </dgm:pt>
    <dgm:pt modelId="{7709C90B-7D9B-AF43-A391-806D4CC8DA5C}" type="pres">
      <dgm:prSet presAssocID="{794C8CF6-096D-644D-98AA-CBAE20636564}" presName="bgRect" presStyleLbl="node1" presStyleIdx="0" presStyleCnt="3"/>
      <dgm:spPr/>
      <dgm:t>
        <a:bodyPr/>
        <a:lstStyle/>
        <a:p>
          <a:endParaRPr lang="el-GR"/>
        </a:p>
      </dgm:t>
    </dgm:pt>
    <dgm:pt modelId="{1472BECB-0033-7045-8DD0-5C4B47F98163}" type="pres">
      <dgm:prSet presAssocID="{794C8CF6-096D-644D-98AA-CBAE20636564}" presName="parentNode" presStyleLbl="node1" presStyleIdx="0" presStyleCnt="3">
        <dgm:presLayoutVars>
          <dgm:chMax val="0"/>
          <dgm:bulletEnabled val="1"/>
        </dgm:presLayoutVars>
      </dgm:prSet>
      <dgm:spPr/>
      <dgm:t>
        <a:bodyPr/>
        <a:lstStyle/>
        <a:p>
          <a:endParaRPr lang="el-GR"/>
        </a:p>
      </dgm:t>
    </dgm:pt>
    <dgm:pt modelId="{62D4F263-BBBB-7143-ABB8-1EB70ACF946E}" type="pres">
      <dgm:prSet presAssocID="{794C8CF6-096D-644D-98AA-CBAE20636564}" presName="childNode" presStyleLbl="node1" presStyleIdx="0" presStyleCnt="3">
        <dgm:presLayoutVars>
          <dgm:bulletEnabled val="1"/>
        </dgm:presLayoutVars>
      </dgm:prSet>
      <dgm:spPr/>
      <dgm:t>
        <a:bodyPr/>
        <a:lstStyle/>
        <a:p>
          <a:endParaRPr lang="el-GR"/>
        </a:p>
      </dgm:t>
    </dgm:pt>
    <dgm:pt modelId="{BE6BFB42-D827-2747-B7E5-1CEC013BA54F}" type="pres">
      <dgm:prSet presAssocID="{6806DF10-08EB-CB4F-BA85-BFB7A374AFB1}" presName="hSp" presStyleCnt="0"/>
      <dgm:spPr/>
    </dgm:pt>
    <dgm:pt modelId="{96859702-83FC-004F-9126-B011C373FB8F}" type="pres">
      <dgm:prSet presAssocID="{6806DF10-08EB-CB4F-BA85-BFB7A374AFB1}" presName="vProcSp" presStyleCnt="0"/>
      <dgm:spPr/>
    </dgm:pt>
    <dgm:pt modelId="{2E8CF1F5-53FF-224C-B836-B68E43D0DF62}" type="pres">
      <dgm:prSet presAssocID="{6806DF10-08EB-CB4F-BA85-BFB7A374AFB1}" presName="vSp1" presStyleCnt="0"/>
      <dgm:spPr/>
    </dgm:pt>
    <dgm:pt modelId="{045F49C0-E5E3-C843-945A-86C74AC2E718}" type="pres">
      <dgm:prSet presAssocID="{6806DF10-08EB-CB4F-BA85-BFB7A374AFB1}" presName="simulatedConn" presStyleLbl="solidFgAcc1" presStyleIdx="0" presStyleCnt="2" custAng="5400000"/>
      <dgm:spPr/>
    </dgm:pt>
    <dgm:pt modelId="{0997D4A6-12C0-C94E-A386-C5CBCC4717D4}" type="pres">
      <dgm:prSet presAssocID="{6806DF10-08EB-CB4F-BA85-BFB7A374AFB1}" presName="vSp2" presStyleCnt="0"/>
      <dgm:spPr/>
    </dgm:pt>
    <dgm:pt modelId="{BB2FC2CB-31F0-9E44-9F74-F8F1FB9AED94}" type="pres">
      <dgm:prSet presAssocID="{6806DF10-08EB-CB4F-BA85-BFB7A374AFB1}" presName="sibTrans" presStyleCnt="0"/>
      <dgm:spPr/>
    </dgm:pt>
    <dgm:pt modelId="{F74EE95C-8F17-9745-A50A-1A75A3B60C2E}" type="pres">
      <dgm:prSet presAssocID="{A4E9C6CC-014D-794D-8408-4DC3725627F8}" presName="compositeNode" presStyleCnt="0">
        <dgm:presLayoutVars>
          <dgm:bulletEnabled val="1"/>
        </dgm:presLayoutVars>
      </dgm:prSet>
      <dgm:spPr/>
    </dgm:pt>
    <dgm:pt modelId="{F639210B-4106-CE46-AD91-4D56671C6482}" type="pres">
      <dgm:prSet presAssocID="{A4E9C6CC-014D-794D-8408-4DC3725627F8}" presName="bgRect" presStyleLbl="node1" presStyleIdx="1" presStyleCnt="3"/>
      <dgm:spPr/>
      <dgm:t>
        <a:bodyPr/>
        <a:lstStyle/>
        <a:p>
          <a:endParaRPr lang="el-GR"/>
        </a:p>
      </dgm:t>
    </dgm:pt>
    <dgm:pt modelId="{E467046C-68DC-2A4B-996C-579A259AFF51}" type="pres">
      <dgm:prSet presAssocID="{A4E9C6CC-014D-794D-8408-4DC3725627F8}" presName="parentNode" presStyleLbl="node1" presStyleIdx="1" presStyleCnt="3">
        <dgm:presLayoutVars>
          <dgm:chMax val="0"/>
          <dgm:bulletEnabled val="1"/>
        </dgm:presLayoutVars>
      </dgm:prSet>
      <dgm:spPr/>
      <dgm:t>
        <a:bodyPr/>
        <a:lstStyle/>
        <a:p>
          <a:endParaRPr lang="el-GR"/>
        </a:p>
      </dgm:t>
    </dgm:pt>
    <dgm:pt modelId="{24C1D0CD-B048-9447-8A81-71EE053C9D5F}" type="pres">
      <dgm:prSet presAssocID="{A4E9C6CC-014D-794D-8408-4DC3725627F8}" presName="childNode" presStyleLbl="node1" presStyleIdx="1" presStyleCnt="3">
        <dgm:presLayoutVars>
          <dgm:bulletEnabled val="1"/>
        </dgm:presLayoutVars>
      </dgm:prSet>
      <dgm:spPr/>
      <dgm:t>
        <a:bodyPr/>
        <a:lstStyle/>
        <a:p>
          <a:endParaRPr lang="el-GR"/>
        </a:p>
      </dgm:t>
    </dgm:pt>
    <dgm:pt modelId="{C330F92A-1D35-D046-9C86-8A5C3ACA56AA}" type="pres">
      <dgm:prSet presAssocID="{DBF3C1E3-284A-9147-8584-C4FB27870AAE}" presName="hSp" presStyleCnt="0"/>
      <dgm:spPr/>
    </dgm:pt>
    <dgm:pt modelId="{1C9EB146-755F-8A43-A98C-730BE8EE8B25}" type="pres">
      <dgm:prSet presAssocID="{DBF3C1E3-284A-9147-8584-C4FB27870AAE}" presName="vProcSp" presStyleCnt="0"/>
      <dgm:spPr/>
    </dgm:pt>
    <dgm:pt modelId="{4C93D148-3D58-C149-9440-605F176EC7DE}" type="pres">
      <dgm:prSet presAssocID="{DBF3C1E3-284A-9147-8584-C4FB27870AAE}" presName="vSp1" presStyleCnt="0"/>
      <dgm:spPr/>
    </dgm:pt>
    <dgm:pt modelId="{6260FE89-ECA7-CD4C-8FD0-754A052E55F4}" type="pres">
      <dgm:prSet presAssocID="{DBF3C1E3-284A-9147-8584-C4FB27870AAE}" presName="simulatedConn" presStyleLbl="solidFgAcc1" presStyleIdx="1" presStyleCnt="2" custAng="5400000"/>
      <dgm:spPr/>
    </dgm:pt>
    <dgm:pt modelId="{7B3E6DC1-D451-1044-9A84-58903CBCB3A0}" type="pres">
      <dgm:prSet presAssocID="{DBF3C1E3-284A-9147-8584-C4FB27870AAE}" presName="vSp2" presStyleCnt="0"/>
      <dgm:spPr/>
    </dgm:pt>
    <dgm:pt modelId="{B39734A8-A99A-B145-BBF4-DA2A14E16858}" type="pres">
      <dgm:prSet presAssocID="{DBF3C1E3-284A-9147-8584-C4FB27870AAE}" presName="sibTrans" presStyleCnt="0"/>
      <dgm:spPr/>
    </dgm:pt>
    <dgm:pt modelId="{E87E3699-0AD4-D54E-9EAC-CF29D212A976}" type="pres">
      <dgm:prSet presAssocID="{750C0FA8-4D44-E04C-8AE2-5A9E846B76BE}" presName="compositeNode" presStyleCnt="0">
        <dgm:presLayoutVars>
          <dgm:bulletEnabled val="1"/>
        </dgm:presLayoutVars>
      </dgm:prSet>
      <dgm:spPr/>
    </dgm:pt>
    <dgm:pt modelId="{AA7C215D-0F10-604A-BD08-B30D1B51D8CF}" type="pres">
      <dgm:prSet presAssocID="{750C0FA8-4D44-E04C-8AE2-5A9E846B76BE}" presName="bgRect" presStyleLbl="node1" presStyleIdx="2" presStyleCnt="3"/>
      <dgm:spPr/>
      <dgm:t>
        <a:bodyPr/>
        <a:lstStyle/>
        <a:p>
          <a:endParaRPr lang="el-GR"/>
        </a:p>
      </dgm:t>
    </dgm:pt>
    <dgm:pt modelId="{D7A32F3B-5D82-274A-8E29-33C3AE30BCD6}" type="pres">
      <dgm:prSet presAssocID="{750C0FA8-4D44-E04C-8AE2-5A9E846B76BE}" presName="parentNode" presStyleLbl="node1" presStyleIdx="2" presStyleCnt="3">
        <dgm:presLayoutVars>
          <dgm:chMax val="0"/>
          <dgm:bulletEnabled val="1"/>
        </dgm:presLayoutVars>
      </dgm:prSet>
      <dgm:spPr/>
      <dgm:t>
        <a:bodyPr/>
        <a:lstStyle/>
        <a:p>
          <a:endParaRPr lang="el-GR"/>
        </a:p>
      </dgm:t>
    </dgm:pt>
    <dgm:pt modelId="{ECD6CA33-AB1D-054D-AF0E-9149D93F4694}" type="pres">
      <dgm:prSet presAssocID="{750C0FA8-4D44-E04C-8AE2-5A9E846B76BE}" presName="childNode" presStyleLbl="node1" presStyleIdx="2" presStyleCnt="3">
        <dgm:presLayoutVars>
          <dgm:bulletEnabled val="1"/>
        </dgm:presLayoutVars>
      </dgm:prSet>
      <dgm:spPr/>
      <dgm:t>
        <a:bodyPr/>
        <a:lstStyle/>
        <a:p>
          <a:endParaRPr lang="el-GR"/>
        </a:p>
      </dgm:t>
    </dgm:pt>
  </dgm:ptLst>
  <dgm:cxnLst>
    <dgm:cxn modelId="{99594E48-6AAB-2A4E-A412-193637AB097C}" srcId="{90029823-7F29-F94B-801A-A59F258A034F}" destId="{794C8CF6-096D-644D-98AA-CBAE20636564}" srcOrd="0" destOrd="0" parTransId="{883B1D8C-BE85-3B49-8F98-582737BDD8D6}" sibTransId="{6806DF10-08EB-CB4F-BA85-BFB7A374AFB1}"/>
    <dgm:cxn modelId="{6D15F7F7-481B-8944-9D33-89897209FE1B}" type="presOf" srcId="{09D676B3-84AF-1340-A54F-328886379C3B}" destId="{62D4F263-BBBB-7143-ABB8-1EB70ACF946E}" srcOrd="0" destOrd="0" presId="urn:microsoft.com/office/officeart/2005/8/layout/hProcess7"/>
    <dgm:cxn modelId="{5F216114-8E3F-AD40-BF08-D2ADEEFCC658}" srcId="{A4E9C6CC-014D-794D-8408-4DC3725627F8}" destId="{DA443A5A-241F-6542-82A8-36C363060BF4}" srcOrd="0" destOrd="0" parTransId="{5323AC88-5C75-CA4D-94FF-345F5B134C81}" sibTransId="{87B61B86-737F-5C4F-9814-BAF75FBC2616}"/>
    <dgm:cxn modelId="{31C36192-50C4-6240-BDEC-39AB618C362E}" type="presOf" srcId="{A4E9C6CC-014D-794D-8408-4DC3725627F8}" destId="{F639210B-4106-CE46-AD91-4D56671C6482}" srcOrd="0" destOrd="0" presId="urn:microsoft.com/office/officeart/2005/8/layout/hProcess7"/>
    <dgm:cxn modelId="{CE74EC00-EF1E-F549-9E4D-944A6CDFF3D7}" srcId="{750C0FA8-4D44-E04C-8AE2-5A9E846B76BE}" destId="{4DA32671-CD8A-134B-B72E-180A4E0C31FF}" srcOrd="1" destOrd="0" parTransId="{63607383-88B1-9840-9F24-F569B2EDE5C9}" sibTransId="{3D0EC4ED-B664-7A49-BBA7-494C1DA60FC1}"/>
    <dgm:cxn modelId="{2A548DCC-E65D-C64D-9FED-DD2CCD76B4BF}" srcId="{794C8CF6-096D-644D-98AA-CBAE20636564}" destId="{591001F7-8397-DB47-AC54-42C7FB2E7335}" srcOrd="1" destOrd="0" parTransId="{F997411F-D801-4F42-A2C9-575A2BE702CB}" sibTransId="{27ADB84E-1A4B-F149-9FEB-BE83A215DD20}"/>
    <dgm:cxn modelId="{2B218594-EB25-9C4D-BCFD-348C0097A7AC}" srcId="{A4E9C6CC-014D-794D-8408-4DC3725627F8}" destId="{DE1D5BAF-D9E2-A348-A32F-2395ECF78B51}" srcOrd="1" destOrd="0" parTransId="{B2B7D47A-935E-0943-9F6F-574C67633B9B}" sibTransId="{5D7D2CD4-E00D-B84F-8DE3-1F9561AFE7A8}"/>
    <dgm:cxn modelId="{47BAF589-CF68-8D4F-AD57-3B0DF5398B02}" type="presOf" srcId="{794C8CF6-096D-644D-98AA-CBAE20636564}" destId="{7709C90B-7D9B-AF43-A391-806D4CC8DA5C}" srcOrd="0" destOrd="0" presId="urn:microsoft.com/office/officeart/2005/8/layout/hProcess7"/>
    <dgm:cxn modelId="{AA51B3B5-0A9D-9D4D-8B97-ECF5C454310F}" srcId="{794C8CF6-096D-644D-98AA-CBAE20636564}" destId="{09D676B3-84AF-1340-A54F-328886379C3B}" srcOrd="0" destOrd="0" parTransId="{06ECE8F7-E943-3646-B942-C1D03490E657}" sibTransId="{344CD1C4-0332-FC49-B1B3-9F58F839FC25}"/>
    <dgm:cxn modelId="{B1FA7485-8164-F24B-AEDC-3072D6C96689}" type="presOf" srcId="{591001F7-8397-DB47-AC54-42C7FB2E7335}" destId="{62D4F263-BBBB-7143-ABB8-1EB70ACF946E}" srcOrd="0" destOrd="1" presId="urn:microsoft.com/office/officeart/2005/8/layout/hProcess7"/>
    <dgm:cxn modelId="{EFA345EF-4CFC-8D4B-B502-03C3C841765C}" srcId="{750C0FA8-4D44-E04C-8AE2-5A9E846B76BE}" destId="{97184AFC-68FD-914D-8352-95E2154AEB48}" srcOrd="0" destOrd="0" parTransId="{23CAEB5B-79F4-0643-BC00-EF2CDC743CBD}" sibTransId="{570B25D3-74F7-784B-8CEF-F6445F576087}"/>
    <dgm:cxn modelId="{24CF775B-75CE-0442-893A-D479D4840A82}" srcId="{750C0FA8-4D44-E04C-8AE2-5A9E846B76BE}" destId="{DB904FE3-A4C2-6044-9F66-ABDCE54ADACD}" srcOrd="2" destOrd="0" parTransId="{7EC4D337-D431-344E-975C-131855FAAF34}" sibTransId="{4D543ED7-D85D-644D-9653-ABA60A1DF229}"/>
    <dgm:cxn modelId="{C1E41E03-451E-2D4E-A703-421891EFDFA1}" srcId="{90029823-7F29-F94B-801A-A59F258A034F}" destId="{750C0FA8-4D44-E04C-8AE2-5A9E846B76BE}" srcOrd="2" destOrd="0" parTransId="{888565C9-FBC0-FA4F-994B-784500FA8AA8}" sibTransId="{1F61CD79-7786-C349-8F8B-6D405B7FF9AC}"/>
    <dgm:cxn modelId="{D6431244-BAAB-B34A-8F77-06B609E35E1D}" type="presOf" srcId="{97184AFC-68FD-914D-8352-95E2154AEB48}" destId="{ECD6CA33-AB1D-054D-AF0E-9149D93F4694}" srcOrd="0" destOrd="0" presId="urn:microsoft.com/office/officeart/2005/8/layout/hProcess7"/>
    <dgm:cxn modelId="{F6527176-A59A-0C41-8AE8-24AE02A61848}" type="presOf" srcId="{4DA32671-CD8A-134B-B72E-180A4E0C31FF}" destId="{ECD6CA33-AB1D-054D-AF0E-9149D93F4694}" srcOrd="0" destOrd="1" presId="urn:microsoft.com/office/officeart/2005/8/layout/hProcess7"/>
    <dgm:cxn modelId="{DA1F91AE-9ECC-124B-A563-F01FEFBAC3D8}" type="presOf" srcId="{F27BCE65-0DDC-024C-BBE7-96B82CD2F40A}" destId="{24C1D0CD-B048-9447-8A81-71EE053C9D5F}" srcOrd="0" destOrd="2" presId="urn:microsoft.com/office/officeart/2005/8/layout/hProcess7"/>
    <dgm:cxn modelId="{24F5B8B1-8982-C24E-AA6D-0FD988E0C7B8}" type="presOf" srcId="{DB904FE3-A4C2-6044-9F66-ABDCE54ADACD}" destId="{ECD6CA33-AB1D-054D-AF0E-9149D93F4694}" srcOrd="0" destOrd="2" presId="urn:microsoft.com/office/officeart/2005/8/layout/hProcess7"/>
    <dgm:cxn modelId="{2C259DE0-5B90-0045-89D8-E9A02C24D912}" type="presOf" srcId="{750C0FA8-4D44-E04C-8AE2-5A9E846B76BE}" destId="{AA7C215D-0F10-604A-BD08-B30D1B51D8CF}" srcOrd="0" destOrd="0" presId="urn:microsoft.com/office/officeart/2005/8/layout/hProcess7"/>
    <dgm:cxn modelId="{F95A2599-0802-214A-8346-3909C1B5D570}" srcId="{A4E9C6CC-014D-794D-8408-4DC3725627F8}" destId="{F27BCE65-0DDC-024C-BBE7-96B82CD2F40A}" srcOrd="2" destOrd="0" parTransId="{28F5B26A-92D2-DB43-B608-77ED04976100}" sibTransId="{EAC35ACA-A1DA-EC40-A042-2817391AF192}"/>
    <dgm:cxn modelId="{57D0A4FF-CE6B-BC40-9EF3-A4FE79627CE7}" type="presOf" srcId="{DE1D5BAF-D9E2-A348-A32F-2395ECF78B51}" destId="{24C1D0CD-B048-9447-8A81-71EE053C9D5F}" srcOrd="0" destOrd="1" presId="urn:microsoft.com/office/officeart/2005/8/layout/hProcess7"/>
    <dgm:cxn modelId="{A08B3F50-D70D-564F-B1C7-55884D4BBEF4}" type="presOf" srcId="{DA443A5A-241F-6542-82A8-36C363060BF4}" destId="{24C1D0CD-B048-9447-8A81-71EE053C9D5F}" srcOrd="0" destOrd="0" presId="urn:microsoft.com/office/officeart/2005/8/layout/hProcess7"/>
    <dgm:cxn modelId="{8F225EBE-0C8E-B247-8F2A-5BFD5DF5D1FF}" type="presOf" srcId="{750C0FA8-4D44-E04C-8AE2-5A9E846B76BE}" destId="{D7A32F3B-5D82-274A-8E29-33C3AE30BCD6}" srcOrd="1" destOrd="0" presId="urn:microsoft.com/office/officeart/2005/8/layout/hProcess7"/>
    <dgm:cxn modelId="{A8AF081D-0C43-D34B-832B-9C54279ADC3D}" srcId="{90029823-7F29-F94B-801A-A59F258A034F}" destId="{A4E9C6CC-014D-794D-8408-4DC3725627F8}" srcOrd="1" destOrd="0" parTransId="{0B99458B-BE91-5A40-9E64-DCDAAC081CB1}" sibTransId="{DBF3C1E3-284A-9147-8584-C4FB27870AAE}"/>
    <dgm:cxn modelId="{65F60FD1-A8AC-3E40-AA9A-8F811B8A591E}" type="presOf" srcId="{A4E9C6CC-014D-794D-8408-4DC3725627F8}" destId="{E467046C-68DC-2A4B-996C-579A259AFF51}" srcOrd="1" destOrd="0" presId="urn:microsoft.com/office/officeart/2005/8/layout/hProcess7"/>
    <dgm:cxn modelId="{9672D646-2EB0-7745-8FB6-43FC6F008877}" type="presOf" srcId="{90029823-7F29-F94B-801A-A59F258A034F}" destId="{5C584D7D-D4D1-D942-A033-96394351F4E8}" srcOrd="0" destOrd="0" presId="urn:microsoft.com/office/officeart/2005/8/layout/hProcess7"/>
    <dgm:cxn modelId="{A541B348-6358-144C-93EC-9C0EFCA58DFE}" type="presOf" srcId="{794C8CF6-096D-644D-98AA-CBAE20636564}" destId="{1472BECB-0033-7045-8DD0-5C4B47F98163}" srcOrd="1" destOrd="0" presId="urn:microsoft.com/office/officeart/2005/8/layout/hProcess7"/>
    <dgm:cxn modelId="{A135FA90-C713-CC4D-B7FA-E2DAE9FAE8EA}" type="presParOf" srcId="{5C584D7D-D4D1-D942-A033-96394351F4E8}" destId="{EC93B725-B1D2-104D-A4AA-D300538CF0DF}" srcOrd="0" destOrd="0" presId="urn:microsoft.com/office/officeart/2005/8/layout/hProcess7"/>
    <dgm:cxn modelId="{DE1E004E-2466-4B4E-8C7D-06B9CD9E6D27}" type="presParOf" srcId="{EC93B725-B1D2-104D-A4AA-D300538CF0DF}" destId="{7709C90B-7D9B-AF43-A391-806D4CC8DA5C}" srcOrd="0" destOrd="0" presId="urn:microsoft.com/office/officeart/2005/8/layout/hProcess7"/>
    <dgm:cxn modelId="{92B72561-A3D9-6B4A-9C92-0483E1B43702}" type="presParOf" srcId="{EC93B725-B1D2-104D-A4AA-D300538CF0DF}" destId="{1472BECB-0033-7045-8DD0-5C4B47F98163}" srcOrd="1" destOrd="0" presId="urn:microsoft.com/office/officeart/2005/8/layout/hProcess7"/>
    <dgm:cxn modelId="{2D8C9C1F-EC0E-FA44-8BD9-EEE77C4F11B7}" type="presParOf" srcId="{EC93B725-B1D2-104D-A4AA-D300538CF0DF}" destId="{62D4F263-BBBB-7143-ABB8-1EB70ACF946E}" srcOrd="2" destOrd="0" presId="urn:microsoft.com/office/officeart/2005/8/layout/hProcess7"/>
    <dgm:cxn modelId="{15C32BAA-A17E-1B47-B596-6C987EA71DEB}" type="presParOf" srcId="{5C584D7D-D4D1-D942-A033-96394351F4E8}" destId="{BE6BFB42-D827-2747-B7E5-1CEC013BA54F}" srcOrd="1" destOrd="0" presId="urn:microsoft.com/office/officeart/2005/8/layout/hProcess7"/>
    <dgm:cxn modelId="{0990F5B9-4C42-E74C-BDF3-BEB1D8271E40}" type="presParOf" srcId="{5C584D7D-D4D1-D942-A033-96394351F4E8}" destId="{96859702-83FC-004F-9126-B011C373FB8F}" srcOrd="2" destOrd="0" presId="urn:microsoft.com/office/officeart/2005/8/layout/hProcess7"/>
    <dgm:cxn modelId="{7345D38D-A906-8B4F-B84D-7F812DAEC3FF}" type="presParOf" srcId="{96859702-83FC-004F-9126-B011C373FB8F}" destId="{2E8CF1F5-53FF-224C-B836-B68E43D0DF62}" srcOrd="0" destOrd="0" presId="urn:microsoft.com/office/officeart/2005/8/layout/hProcess7"/>
    <dgm:cxn modelId="{3968EBE8-7DDC-4C42-A110-4FD847180FEA}" type="presParOf" srcId="{96859702-83FC-004F-9126-B011C373FB8F}" destId="{045F49C0-E5E3-C843-945A-86C74AC2E718}" srcOrd="1" destOrd="0" presId="urn:microsoft.com/office/officeart/2005/8/layout/hProcess7"/>
    <dgm:cxn modelId="{6A42A25C-B991-E140-893B-401AD4C0CCEA}" type="presParOf" srcId="{96859702-83FC-004F-9126-B011C373FB8F}" destId="{0997D4A6-12C0-C94E-A386-C5CBCC4717D4}" srcOrd="2" destOrd="0" presId="urn:microsoft.com/office/officeart/2005/8/layout/hProcess7"/>
    <dgm:cxn modelId="{30FBCFB9-D119-3D43-9528-E263C5BF4C52}" type="presParOf" srcId="{5C584D7D-D4D1-D942-A033-96394351F4E8}" destId="{BB2FC2CB-31F0-9E44-9F74-F8F1FB9AED94}" srcOrd="3" destOrd="0" presId="urn:microsoft.com/office/officeart/2005/8/layout/hProcess7"/>
    <dgm:cxn modelId="{A96AE2F9-BE16-B440-9D74-25FF6131B195}" type="presParOf" srcId="{5C584D7D-D4D1-D942-A033-96394351F4E8}" destId="{F74EE95C-8F17-9745-A50A-1A75A3B60C2E}" srcOrd="4" destOrd="0" presId="urn:microsoft.com/office/officeart/2005/8/layout/hProcess7"/>
    <dgm:cxn modelId="{0BC12914-AFEA-1A43-AB20-F090672ECE94}" type="presParOf" srcId="{F74EE95C-8F17-9745-A50A-1A75A3B60C2E}" destId="{F639210B-4106-CE46-AD91-4D56671C6482}" srcOrd="0" destOrd="0" presId="urn:microsoft.com/office/officeart/2005/8/layout/hProcess7"/>
    <dgm:cxn modelId="{7CE50EAE-7A01-D34F-B342-25B5EA5A8676}" type="presParOf" srcId="{F74EE95C-8F17-9745-A50A-1A75A3B60C2E}" destId="{E467046C-68DC-2A4B-996C-579A259AFF51}" srcOrd="1" destOrd="0" presId="urn:microsoft.com/office/officeart/2005/8/layout/hProcess7"/>
    <dgm:cxn modelId="{FECF6926-AE7D-7D4F-9F87-F8EF44BACD12}" type="presParOf" srcId="{F74EE95C-8F17-9745-A50A-1A75A3B60C2E}" destId="{24C1D0CD-B048-9447-8A81-71EE053C9D5F}" srcOrd="2" destOrd="0" presId="urn:microsoft.com/office/officeart/2005/8/layout/hProcess7"/>
    <dgm:cxn modelId="{316AC1BE-C8C6-FF43-BF5D-12D3F1E11521}" type="presParOf" srcId="{5C584D7D-D4D1-D942-A033-96394351F4E8}" destId="{C330F92A-1D35-D046-9C86-8A5C3ACA56AA}" srcOrd="5" destOrd="0" presId="urn:microsoft.com/office/officeart/2005/8/layout/hProcess7"/>
    <dgm:cxn modelId="{0561B40F-7724-5241-8E5F-ADD6927FBEF8}" type="presParOf" srcId="{5C584D7D-D4D1-D942-A033-96394351F4E8}" destId="{1C9EB146-755F-8A43-A98C-730BE8EE8B25}" srcOrd="6" destOrd="0" presId="urn:microsoft.com/office/officeart/2005/8/layout/hProcess7"/>
    <dgm:cxn modelId="{43D4DDE7-1B40-5848-9D06-251B24AE1E42}" type="presParOf" srcId="{1C9EB146-755F-8A43-A98C-730BE8EE8B25}" destId="{4C93D148-3D58-C149-9440-605F176EC7DE}" srcOrd="0" destOrd="0" presId="urn:microsoft.com/office/officeart/2005/8/layout/hProcess7"/>
    <dgm:cxn modelId="{644E1969-F4FC-AC4E-99DE-64E7EDDBE25A}" type="presParOf" srcId="{1C9EB146-755F-8A43-A98C-730BE8EE8B25}" destId="{6260FE89-ECA7-CD4C-8FD0-754A052E55F4}" srcOrd="1" destOrd="0" presId="urn:microsoft.com/office/officeart/2005/8/layout/hProcess7"/>
    <dgm:cxn modelId="{D8BD8FD4-5365-0D48-A863-B3B6F1A27409}" type="presParOf" srcId="{1C9EB146-755F-8A43-A98C-730BE8EE8B25}" destId="{7B3E6DC1-D451-1044-9A84-58903CBCB3A0}" srcOrd="2" destOrd="0" presId="urn:microsoft.com/office/officeart/2005/8/layout/hProcess7"/>
    <dgm:cxn modelId="{73BE54B6-3CFA-2841-8D18-A7A1A27C1D91}" type="presParOf" srcId="{5C584D7D-D4D1-D942-A033-96394351F4E8}" destId="{B39734A8-A99A-B145-BBF4-DA2A14E16858}" srcOrd="7" destOrd="0" presId="urn:microsoft.com/office/officeart/2005/8/layout/hProcess7"/>
    <dgm:cxn modelId="{29FB824B-67B9-7445-B04A-538A5BDE90F7}" type="presParOf" srcId="{5C584D7D-D4D1-D942-A033-96394351F4E8}" destId="{E87E3699-0AD4-D54E-9EAC-CF29D212A976}" srcOrd="8" destOrd="0" presId="urn:microsoft.com/office/officeart/2005/8/layout/hProcess7"/>
    <dgm:cxn modelId="{AC8AC7A4-31E5-374D-BE6E-28E40C06D824}" type="presParOf" srcId="{E87E3699-0AD4-D54E-9EAC-CF29D212A976}" destId="{AA7C215D-0F10-604A-BD08-B30D1B51D8CF}" srcOrd="0" destOrd="0" presId="urn:microsoft.com/office/officeart/2005/8/layout/hProcess7"/>
    <dgm:cxn modelId="{4891380A-C1CD-834F-92AB-F515DF26133C}" type="presParOf" srcId="{E87E3699-0AD4-D54E-9EAC-CF29D212A976}" destId="{D7A32F3B-5D82-274A-8E29-33C3AE30BCD6}" srcOrd="1" destOrd="0" presId="urn:microsoft.com/office/officeart/2005/8/layout/hProcess7"/>
    <dgm:cxn modelId="{52772F59-ADB7-2449-A3AB-C8F49B3CE756}" type="presParOf" srcId="{E87E3699-0AD4-D54E-9EAC-CF29D212A976}" destId="{ECD6CA33-AB1D-054D-AF0E-9149D93F4694}"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FF56ED-647A-6C45-82D4-AD12EEE68052}" type="datetimeFigureOut">
              <a:rPr lang="el-GR" smtClean="0"/>
              <a:t>22/4/2026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CC24C-518D-7B4D-B3AB-10F7190449C6}" type="slidenum">
              <a:rPr lang="el-GR" smtClean="0"/>
              <a:t>‹#›</a:t>
            </a:fld>
            <a:endParaRPr lang="el-GR"/>
          </a:p>
        </p:txBody>
      </p:sp>
    </p:spTree>
    <p:extLst>
      <p:ext uri="{BB962C8B-B14F-4D97-AF65-F5344CB8AC3E}">
        <p14:creationId xmlns:p14="http://schemas.microsoft.com/office/powerpoint/2010/main" val="2390471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Ποιος είναι ο τύπος σύνδεσης;</a:t>
            </a:r>
          </a:p>
          <a:p>
            <a:r>
              <a:rPr lang="el-GR" dirty="0"/>
              <a:t>Ποια στοιχεία σας οδήγησαν εκεί;</a:t>
            </a:r>
          </a:p>
        </p:txBody>
      </p:sp>
      <p:sp>
        <p:nvSpPr>
          <p:cNvPr id="4" name="Θέση αριθμού διαφάνειας 3"/>
          <p:cNvSpPr>
            <a:spLocks noGrp="1"/>
          </p:cNvSpPr>
          <p:nvPr>
            <p:ph type="sldNum" sz="quarter" idx="5"/>
          </p:nvPr>
        </p:nvSpPr>
        <p:spPr/>
        <p:txBody>
          <a:bodyPr/>
          <a:lstStyle/>
          <a:p>
            <a:fld id="{C1CCC24C-518D-7B4D-B3AB-10F7190449C6}" type="slidenum">
              <a:rPr lang="el-GR" smtClean="0"/>
              <a:t>28</a:t>
            </a:fld>
            <a:endParaRPr lang="el-GR"/>
          </a:p>
        </p:txBody>
      </p:sp>
    </p:spTree>
    <p:extLst>
      <p:ext uri="{BB962C8B-B14F-4D97-AF65-F5344CB8AC3E}">
        <p14:creationId xmlns:p14="http://schemas.microsoft.com/office/powerpoint/2010/main" val="897787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1. Είναι αγχώδες ή </a:t>
            </a:r>
            <a:r>
              <a:rPr lang="el-GR" dirty="0" err="1"/>
              <a:t>αποφευκτικό</a:t>
            </a:r>
            <a:r>
              <a:rPr lang="el-GR" dirty="0"/>
              <a:t>; (μικτό μοτίβο/αποδιοργανωμένη σύνδεση) 2. Είναι πραγματικά </a:t>
            </a:r>
            <a:r>
              <a:rPr lang="el-GR" dirty="0" err="1"/>
              <a:t>αποφευκτικός</a:t>
            </a:r>
            <a:r>
              <a:rPr lang="el-GR" dirty="0"/>
              <a:t>; (η αποφυγή μπορεί να είναι άμυνα απέναντι στην ανάγκη). 3. Τι αλλάζει; Αρχικά-ανάγκη σύνδεσης, μετά – φόβος οικειότητας. Δείχνει: αποφυγή που ενεργοποιείται σε βάθος. </a:t>
            </a:r>
          </a:p>
        </p:txBody>
      </p:sp>
      <p:sp>
        <p:nvSpPr>
          <p:cNvPr id="4" name="Θέση αριθμού διαφάνειας 3"/>
          <p:cNvSpPr>
            <a:spLocks noGrp="1"/>
          </p:cNvSpPr>
          <p:nvPr>
            <p:ph type="sldNum" sz="quarter" idx="5"/>
          </p:nvPr>
        </p:nvSpPr>
        <p:spPr/>
        <p:txBody>
          <a:bodyPr/>
          <a:lstStyle/>
          <a:p>
            <a:fld id="{C1CCC24C-518D-7B4D-B3AB-10F7190449C6}" type="slidenum">
              <a:rPr lang="el-GR" smtClean="0"/>
              <a:t>32</a:t>
            </a:fld>
            <a:endParaRPr lang="el-GR"/>
          </a:p>
        </p:txBody>
      </p:sp>
    </p:spTree>
    <p:extLst>
      <p:ext uri="{BB962C8B-B14F-4D97-AF65-F5344CB8AC3E}">
        <p14:creationId xmlns:p14="http://schemas.microsoft.com/office/powerpoint/2010/main" val="42137591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46C117F-5CCF-4837-BE5F-2B92066CAFAF}"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a:xfrm>
            <a:off x="680322" y="609597"/>
            <a:ext cx="9613858" cy="3592750"/>
          </a:xfrm>
        </p:spPr>
        <p:txBody>
          <a:bodyPr anchor="ctr"/>
          <a:lstStyle>
            <a:lvl1pP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4EB90BD-B6CE-46B7-997F-7313B992CCDC}"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a:xfrm>
            <a:off x="1127856" y="609598"/>
            <a:ext cx="8718877" cy="3036061"/>
          </a:xfrm>
        </p:spPr>
        <p:txBody>
          <a:bodyPr anchor="ctr"/>
          <a:lstStyle>
            <a:lvl1pPr>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CDB9D11F-B188-461D-B23F-39381795C052}"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a:xfrm>
            <a:off x="680319" y="4711615"/>
            <a:ext cx="9613862" cy="588535"/>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2E6D8D9-55A2-4063-B0F3-121F44549695}"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5" name="Title 1"/>
          <p:cNvSpPr>
            <a:spLocks noGrp="1"/>
          </p:cNvSpPr>
          <p:nvPr>
            <p:ph type="title"/>
          </p:nvPr>
        </p:nvSpPr>
        <p:spPr>
          <a:xfrm>
            <a:off x="669222" y="753228"/>
            <a:ext cx="9624960" cy="1080938"/>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D4B24536-994D-4021-A283-9F449C0DB509}" type="datetimeFigureOut">
              <a:rPr lang="en-US" dirty="0"/>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0" name="Title 1"/>
          <p:cNvSpPr>
            <a:spLocks noGrp="1"/>
          </p:cNvSpPr>
          <p:nvPr>
            <p:ph type="title"/>
          </p:nvPr>
        </p:nvSpPr>
        <p:spPr>
          <a:xfrm>
            <a:off x="680322" y="753228"/>
            <a:ext cx="9613860" cy="1080938"/>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3CBBBB78-C96F-47B7-AB17-D852CA960AC9}" type="datetimeFigureOut">
              <a:rPr lang="en-US" dirty="0"/>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p:txBody>
          <a:bodyPr/>
          <a:lstStyle>
            <a:lvl1pPr algn="r">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Vertical Title 1"/>
          <p:cNvSpPr>
            <a:spLocks noGrp="1"/>
          </p:cNvSpPr>
          <p:nvPr>
            <p:ph type="title" orient="vert"/>
          </p:nvPr>
        </p:nvSpPr>
        <p:spPr>
          <a:xfrm>
            <a:off x="10129231" y="609597"/>
            <a:ext cx="1073802" cy="435376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4/22/2026</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0578ACC-22D6-47C1-A373-4FD133E34F3C}" type="datetimeFigureOut">
              <a:rPr lang="en-US" dirty="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a:xfrm>
            <a:off x="680319" y="753229"/>
            <a:ext cx="9613863" cy="108093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80322" y="3030008"/>
            <a:ext cx="4698355" cy="290617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594123" y="3030008"/>
            <a:ext cx="4700059" cy="290617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Date Placeholder 1"/>
          <p:cNvSpPr>
            <a:spLocks noGrp="1"/>
          </p:cNvSpPr>
          <p:nvPr>
            <p:ph type="dt" sz="half" idx="10"/>
          </p:nvPr>
        </p:nvSpPr>
        <p:spPr/>
        <p:txBody>
          <a:bodyPr/>
          <a:lstStyle/>
          <a:p>
            <a:fld id="{3D24A7AC-904D-4781-85BA-7D10C17ED021}" type="datetimeFigureOut">
              <a:rPr lang="en-US" dirty="0"/>
              <a:t>4/22/2026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E331444B-B92B-4E27-8C94-BB93EAF5CB18}"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63EFA5E-FA76-400D-B3DC-F0BA90E6D107}"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gs>
            <a:gs pos="50000">
              <a:schemeClr val="accent3"/>
            </a:gs>
            <a:gs pos="100000">
              <a:schemeClr val="accent3"/>
            </a:gs>
          </a:gsLst>
          <a:lin ang="252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4/22/2026</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854C541-EC8C-FA51-EEAA-80AA1DF284E6}"/>
              </a:ext>
            </a:extLst>
          </p:cNvPr>
          <p:cNvSpPr>
            <a:spLocks noGrp="1"/>
          </p:cNvSpPr>
          <p:nvPr>
            <p:ph type="ctrTitle"/>
          </p:nvPr>
        </p:nvSpPr>
        <p:spPr>
          <a:xfrm>
            <a:off x="168166" y="2733709"/>
            <a:ext cx="8656290" cy="1373070"/>
          </a:xfrm>
        </p:spPr>
        <p:txBody>
          <a:bodyPr/>
          <a:lstStyle/>
          <a:p>
            <a:r>
              <a:rPr lang="el-GR" sz="3200" dirty="0">
                <a:latin typeface="Cambria" panose="02040503050406030204" pitchFamily="18" charset="0"/>
              </a:rPr>
              <a:t>Μεθοδολογία Γενικής Κοινωνικής Εργασίας</a:t>
            </a:r>
            <a:br>
              <a:rPr lang="el-GR" sz="3200" dirty="0">
                <a:latin typeface="Cambria" panose="02040503050406030204" pitchFamily="18" charset="0"/>
              </a:rPr>
            </a:br>
            <a:r>
              <a:rPr lang="el-GR" sz="2400" dirty="0">
                <a:latin typeface="Cambria" panose="02040503050406030204" pitchFamily="18" charset="0"/>
              </a:rPr>
              <a:t>Το ψυχοδυναμικό μοντέλο στην κοινωνική εργασία </a:t>
            </a:r>
          </a:p>
        </p:txBody>
      </p:sp>
      <p:sp>
        <p:nvSpPr>
          <p:cNvPr id="3" name="Υπότιτλος 2">
            <a:extLst>
              <a:ext uri="{FF2B5EF4-FFF2-40B4-BE49-F238E27FC236}">
                <a16:creationId xmlns:a16="http://schemas.microsoft.com/office/drawing/2014/main" xmlns="" id="{AA1023AE-18EE-7C62-A4A2-B28C43939844}"/>
              </a:ext>
            </a:extLst>
          </p:cNvPr>
          <p:cNvSpPr>
            <a:spLocks noGrp="1"/>
          </p:cNvSpPr>
          <p:nvPr>
            <p:ph type="subTitle" idx="1"/>
          </p:nvPr>
        </p:nvSpPr>
        <p:spPr/>
        <p:txBody>
          <a:bodyPr>
            <a:normAutofit/>
          </a:bodyPr>
          <a:lstStyle/>
          <a:p>
            <a:r>
              <a:rPr lang="el-GR" sz="2400" dirty="0"/>
              <a:t>Διδάσκουσα: Όλγα </a:t>
            </a:r>
            <a:r>
              <a:rPr lang="el-GR" sz="2400" dirty="0" err="1"/>
              <a:t>Κατσιάνη</a:t>
            </a:r>
            <a:r>
              <a:rPr lang="el-GR" sz="2400" dirty="0"/>
              <a:t>, Επίκουρη Καθηγήτρια</a:t>
            </a:r>
          </a:p>
        </p:txBody>
      </p:sp>
    </p:spTree>
    <p:extLst>
      <p:ext uri="{BB962C8B-B14F-4D97-AF65-F5344CB8AC3E}">
        <p14:creationId xmlns:p14="http://schemas.microsoft.com/office/powerpoint/2010/main" val="3022353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818B863-E36A-42BF-9171-A24D33127371}"/>
              </a:ext>
            </a:extLst>
          </p:cNvPr>
          <p:cNvSpPr txBox="1"/>
          <p:nvPr/>
        </p:nvSpPr>
        <p:spPr>
          <a:xfrm>
            <a:off x="851338" y="2427889"/>
            <a:ext cx="10089931" cy="1200329"/>
          </a:xfrm>
          <a:prstGeom prst="rect">
            <a:avLst/>
          </a:prstGeom>
          <a:noFill/>
        </p:spPr>
        <p:txBody>
          <a:bodyPr wrap="square" rtlCol="0">
            <a:spAutoFit/>
          </a:bodyPr>
          <a:lstStyle/>
          <a:p>
            <a:pPr algn="ctr"/>
            <a:r>
              <a:rPr lang="el-GR" sz="3600" dirty="0"/>
              <a:t>Δεν σχετιζόμαστε μόνο με τους άλλους – σχετιζόμαστε και με την ιστορία μας</a:t>
            </a:r>
          </a:p>
        </p:txBody>
      </p:sp>
    </p:spTree>
    <p:extLst>
      <p:ext uri="{BB962C8B-B14F-4D97-AF65-F5344CB8AC3E}">
        <p14:creationId xmlns:p14="http://schemas.microsoft.com/office/powerpoint/2010/main" val="83416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34899FE-3F25-B06C-245C-1C47DD07FD32}"/>
              </a:ext>
            </a:extLst>
          </p:cNvPr>
          <p:cNvSpPr txBox="1"/>
          <p:nvPr/>
        </p:nvSpPr>
        <p:spPr>
          <a:xfrm>
            <a:off x="704850" y="971550"/>
            <a:ext cx="9753600" cy="3785652"/>
          </a:xfrm>
          <a:prstGeom prst="rect">
            <a:avLst/>
          </a:prstGeom>
          <a:noFill/>
        </p:spPr>
        <p:txBody>
          <a:bodyPr wrap="square" rtlCol="0">
            <a:spAutoFit/>
          </a:bodyPr>
          <a:lstStyle/>
          <a:p>
            <a:pPr algn="just"/>
            <a:r>
              <a:rPr lang="el-GR" sz="2400" dirty="0"/>
              <a:t>Οι μεταγενέστερες θεωρίες, όπως η θεωρία του σύνδεσης του </a:t>
            </a:r>
            <a:r>
              <a:rPr lang="en-US" sz="2400" dirty="0"/>
              <a:t>Bowlby, </a:t>
            </a:r>
            <a:r>
              <a:rPr lang="el-GR" sz="2400" dirty="0"/>
              <a:t>επεκτείνουν αυτές τις ιδέες, δίνοντας έμφαση:</a:t>
            </a:r>
          </a:p>
          <a:p>
            <a:pPr algn="just"/>
            <a:endParaRPr lang="el-GR" sz="2400" dirty="0"/>
          </a:p>
          <a:p>
            <a:pPr algn="just"/>
            <a:r>
              <a:rPr lang="el-GR" sz="2400" dirty="0"/>
              <a:t>Στις πρώιμες σχέσεις</a:t>
            </a:r>
          </a:p>
          <a:p>
            <a:pPr algn="just"/>
            <a:r>
              <a:rPr lang="el-GR" sz="2400" dirty="0"/>
              <a:t>Στα εσωτερικά λειτουργικά πρότυπα</a:t>
            </a:r>
          </a:p>
          <a:p>
            <a:pPr algn="just"/>
            <a:r>
              <a:rPr lang="el-GR" sz="2400" dirty="0"/>
              <a:t>Στον τρόπο που οι πρώτες εμπειρίες επηρεάζουν τις μελλοντικές σχέσεις</a:t>
            </a:r>
          </a:p>
          <a:p>
            <a:pPr algn="just"/>
            <a:endParaRPr lang="el-GR" sz="2400" dirty="0"/>
          </a:p>
          <a:p>
            <a:pPr algn="just"/>
            <a:r>
              <a:rPr lang="el-GR" sz="2400" dirty="0"/>
              <a:t>Δεν μένουμε στον </a:t>
            </a:r>
            <a:r>
              <a:rPr lang="en-US" sz="2400" dirty="0"/>
              <a:t>Freud, </a:t>
            </a:r>
            <a:r>
              <a:rPr lang="el-GR" sz="2400" dirty="0"/>
              <a:t>αλλά τον χρησιμοποιούμε ως θεμέλιο κατανόησης. </a:t>
            </a:r>
          </a:p>
        </p:txBody>
      </p:sp>
    </p:spTree>
    <p:extLst>
      <p:ext uri="{BB962C8B-B14F-4D97-AF65-F5344CB8AC3E}">
        <p14:creationId xmlns:p14="http://schemas.microsoft.com/office/powerpoint/2010/main" val="4217501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1134AC4-B5A9-885A-E890-7C312507EDF7}"/>
              </a:ext>
            </a:extLst>
          </p:cNvPr>
          <p:cNvSpPr>
            <a:spLocks noGrp="1"/>
          </p:cNvSpPr>
          <p:nvPr>
            <p:ph type="title"/>
          </p:nvPr>
        </p:nvSpPr>
        <p:spPr/>
        <p:txBody>
          <a:bodyPr/>
          <a:lstStyle/>
          <a:p>
            <a:r>
              <a:rPr lang="el-GR" dirty="0"/>
              <a:t>Θεωρία σύνδεσης (</a:t>
            </a:r>
            <a:r>
              <a:rPr lang="en-US" dirty="0"/>
              <a:t>Bowlby)</a:t>
            </a:r>
            <a:endParaRPr lang="el-GR" dirty="0"/>
          </a:p>
        </p:txBody>
      </p:sp>
      <p:sp>
        <p:nvSpPr>
          <p:cNvPr id="4" name="Θέση κειμένου 3">
            <a:extLst>
              <a:ext uri="{FF2B5EF4-FFF2-40B4-BE49-F238E27FC236}">
                <a16:creationId xmlns:a16="http://schemas.microsoft.com/office/drawing/2014/main" xmlns="" id="{87CC77D8-8070-A79F-005D-D39707CDE523}"/>
              </a:ext>
            </a:extLst>
          </p:cNvPr>
          <p:cNvSpPr>
            <a:spLocks noGrp="1"/>
          </p:cNvSpPr>
          <p:nvPr>
            <p:ph type="body" sz="half" idx="2"/>
          </p:nvPr>
        </p:nvSpPr>
        <p:spPr>
          <a:xfrm>
            <a:off x="314324" y="2336873"/>
            <a:ext cx="11499303" cy="4326686"/>
          </a:xfrm>
        </p:spPr>
        <p:txBody>
          <a:bodyPr>
            <a:noAutofit/>
          </a:bodyPr>
          <a:lstStyle/>
          <a:p>
            <a:pPr marL="342900" indent="-342900" algn="just">
              <a:buClr>
                <a:srgbClr val="FFFF00"/>
              </a:buClr>
              <a:buFont typeface="Wingdings" pitchFamily="2" charset="2"/>
              <a:buChar char="Ø"/>
            </a:pPr>
            <a:r>
              <a:rPr lang="el-GR" sz="2800" dirty="0"/>
              <a:t>Αναφέρεται στην έννοια ότι ένα νεογέννητο παιδί είναι βιολογικά προγραμματισμένο για να επιδιώξει την εγγύτητα με τους φροντιστές και αυτή συμπεριφορά – επιδίωξη εγγύτητας επιλέγεται φυσικά. </a:t>
            </a:r>
          </a:p>
          <a:p>
            <a:pPr marL="342900" indent="-342900" algn="just">
              <a:buClr>
                <a:srgbClr val="FFFF00"/>
              </a:buClr>
              <a:buFont typeface="Wingdings" pitchFamily="2" charset="2"/>
              <a:buChar char="Ø"/>
            </a:pPr>
            <a:r>
              <a:rPr lang="el-GR" sz="2800" dirty="0"/>
              <a:t>Είναι μία διαδικασία που πραγματοποιείται μεταξύ του πρωταρχικού φροντιστή και ενός βρέφους. </a:t>
            </a:r>
          </a:p>
          <a:p>
            <a:pPr marL="342900" indent="-342900" algn="just">
              <a:buClr>
                <a:srgbClr val="FFFF00"/>
              </a:buClr>
              <a:buFont typeface="Wingdings" pitchFamily="2" charset="2"/>
              <a:buChar char="Ø"/>
            </a:pPr>
            <a:r>
              <a:rPr lang="el-GR" sz="2800" dirty="0"/>
              <a:t>Είναι η ιδέα ενός εσωτερικού λειτουργικού προτύπου δεδομένου ότι βοηθά να κατανοήσουμε τους τρόπους με τους οποίους οι άνθρωποι φαίνονται να έχουν διαφορετικά χαρακτηριστικά στις σχέσεις με τους άλλους. </a:t>
            </a:r>
          </a:p>
        </p:txBody>
      </p:sp>
    </p:spTree>
    <p:extLst>
      <p:ext uri="{BB962C8B-B14F-4D97-AF65-F5344CB8AC3E}">
        <p14:creationId xmlns:p14="http://schemas.microsoft.com/office/powerpoint/2010/main" val="1460016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B44337D-D933-06BE-0F5C-26D817F10C5D}"/>
              </a:ext>
            </a:extLst>
          </p:cNvPr>
          <p:cNvSpPr>
            <a:spLocks noGrp="1"/>
          </p:cNvSpPr>
          <p:nvPr>
            <p:ph type="title"/>
          </p:nvPr>
        </p:nvSpPr>
        <p:spPr/>
        <p:txBody>
          <a:bodyPr/>
          <a:lstStyle/>
          <a:p>
            <a:r>
              <a:rPr lang="el-GR" dirty="0"/>
              <a:t>Τι είναι το εσωτερικό λειτουργικό πρότυπο;</a:t>
            </a:r>
          </a:p>
        </p:txBody>
      </p:sp>
      <p:sp>
        <p:nvSpPr>
          <p:cNvPr id="3" name="TextBox 2">
            <a:extLst>
              <a:ext uri="{FF2B5EF4-FFF2-40B4-BE49-F238E27FC236}">
                <a16:creationId xmlns:a16="http://schemas.microsoft.com/office/drawing/2014/main" xmlns="" id="{60278F5F-902E-8EBA-484F-0BD87113DAA0}"/>
              </a:ext>
            </a:extLst>
          </p:cNvPr>
          <p:cNvSpPr txBox="1"/>
          <p:nvPr/>
        </p:nvSpPr>
        <p:spPr>
          <a:xfrm>
            <a:off x="428625" y="2428875"/>
            <a:ext cx="11115675" cy="2985433"/>
          </a:xfrm>
          <a:prstGeom prst="rect">
            <a:avLst/>
          </a:prstGeom>
          <a:noFill/>
        </p:spPr>
        <p:txBody>
          <a:bodyPr wrap="square" rtlCol="0">
            <a:spAutoFit/>
          </a:bodyPr>
          <a:lstStyle/>
          <a:p>
            <a:pPr algn="just"/>
            <a:r>
              <a:rPr lang="el-GR" sz="2800" dirty="0"/>
              <a:t>Είναι ο τρόπος με τον οποίο έχουμε μάθει να βλέπουμε τον εαυτό μας, τους άλλους και τις σχέσεις.</a:t>
            </a:r>
          </a:p>
          <a:p>
            <a:pPr algn="just"/>
            <a:r>
              <a:rPr lang="el-GR" sz="2800" dirty="0"/>
              <a:t>Είναι σας ένας εσωτερικός χάρτης που μας λέει:</a:t>
            </a:r>
          </a:p>
          <a:p>
            <a:pPr algn="just"/>
            <a:r>
              <a:rPr lang="el-GR" sz="2800" dirty="0"/>
              <a:t>- Τι να περιμένουμε από τους άλλους;</a:t>
            </a:r>
          </a:p>
          <a:p>
            <a:pPr algn="just"/>
            <a:r>
              <a:rPr lang="el-GR" sz="2800" dirty="0"/>
              <a:t>- Πώς να σχετιζόμαστε;</a:t>
            </a:r>
          </a:p>
          <a:p>
            <a:pPr algn="just"/>
            <a:r>
              <a:rPr lang="el-GR" sz="2800" dirty="0"/>
              <a:t>- Πόσο ασφαλείς νιώθουμε μέσα στις σχέσεις;</a:t>
            </a:r>
          </a:p>
          <a:p>
            <a:pPr algn="just"/>
            <a:endParaRPr lang="el-GR" sz="2000" dirty="0"/>
          </a:p>
        </p:txBody>
      </p:sp>
    </p:spTree>
    <p:extLst>
      <p:ext uri="{BB962C8B-B14F-4D97-AF65-F5344CB8AC3E}">
        <p14:creationId xmlns:p14="http://schemas.microsoft.com/office/powerpoint/2010/main" val="1772326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669E58F-4AEC-1602-0253-B9C788D511FA}"/>
              </a:ext>
            </a:extLst>
          </p:cNvPr>
          <p:cNvSpPr txBox="1"/>
          <p:nvPr/>
        </p:nvSpPr>
        <p:spPr>
          <a:xfrm>
            <a:off x="357351" y="1314450"/>
            <a:ext cx="10762593" cy="4524315"/>
          </a:xfrm>
          <a:prstGeom prst="rect">
            <a:avLst/>
          </a:prstGeom>
          <a:noFill/>
        </p:spPr>
        <p:txBody>
          <a:bodyPr wrap="square" rtlCol="0">
            <a:spAutoFit/>
          </a:bodyPr>
          <a:lstStyle/>
          <a:p>
            <a:r>
              <a:rPr lang="el-GR" sz="3200" dirty="0"/>
              <a:t>Σύμφωνα με τον </a:t>
            </a:r>
            <a:r>
              <a:rPr lang="en-US" sz="3200" dirty="0"/>
              <a:t>John Bowlby:</a:t>
            </a:r>
          </a:p>
          <a:p>
            <a:endParaRPr lang="en-US" sz="3200" dirty="0"/>
          </a:p>
          <a:p>
            <a:r>
              <a:rPr lang="el-GR" sz="3200" dirty="0"/>
              <a:t>Αυτό το πρότυπο δημιουργείται από τις πρώτες σχέσεις με τον φροντιστή και παραμένει ενεργό σε όλη τη ζωή.</a:t>
            </a:r>
          </a:p>
          <a:p>
            <a:endParaRPr lang="el-GR" sz="3200" dirty="0"/>
          </a:p>
          <a:p>
            <a:r>
              <a:rPr lang="el-GR" sz="3200" dirty="0"/>
              <a:t>Τι περιλαμβάνει το πρότυπο:</a:t>
            </a:r>
          </a:p>
          <a:p>
            <a:r>
              <a:rPr lang="el-GR" sz="3200" dirty="0"/>
              <a:t>Είμαι άξιος αγάπης;</a:t>
            </a:r>
          </a:p>
          <a:p>
            <a:r>
              <a:rPr lang="el-GR" sz="3200" dirty="0"/>
              <a:t>Οι άλλοι είναι διαθέσιμοι;</a:t>
            </a:r>
          </a:p>
          <a:p>
            <a:r>
              <a:rPr lang="el-GR" sz="3200" dirty="0"/>
              <a:t>Οι σχέσεις είναι ασφαλείς ή επικίνδυνες;</a:t>
            </a:r>
          </a:p>
        </p:txBody>
      </p:sp>
    </p:spTree>
    <p:extLst>
      <p:ext uri="{BB962C8B-B14F-4D97-AF65-F5344CB8AC3E}">
        <p14:creationId xmlns:p14="http://schemas.microsoft.com/office/powerpoint/2010/main" val="22333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D84B438-7D5A-F641-8AF3-EDA1A8EB241D}"/>
              </a:ext>
            </a:extLst>
          </p:cNvPr>
          <p:cNvSpPr>
            <a:spLocks noGrp="1"/>
          </p:cNvSpPr>
          <p:nvPr>
            <p:ph type="title"/>
          </p:nvPr>
        </p:nvSpPr>
        <p:spPr/>
        <p:txBody>
          <a:bodyPr/>
          <a:lstStyle/>
          <a:p>
            <a:r>
              <a:rPr lang="el-GR" dirty="0"/>
              <a:t>Φανταστείτε δύο παιδιά:</a:t>
            </a:r>
          </a:p>
        </p:txBody>
      </p:sp>
      <p:sp>
        <p:nvSpPr>
          <p:cNvPr id="3" name="Θέση περιεχομένου 2">
            <a:extLst>
              <a:ext uri="{FF2B5EF4-FFF2-40B4-BE49-F238E27FC236}">
                <a16:creationId xmlns:a16="http://schemas.microsoft.com/office/drawing/2014/main" xmlns="" id="{741C532D-4346-32F4-D695-2199561162C0}"/>
              </a:ext>
            </a:extLst>
          </p:cNvPr>
          <p:cNvSpPr>
            <a:spLocks noGrp="1"/>
          </p:cNvSpPr>
          <p:nvPr>
            <p:ph sz="half" idx="1"/>
          </p:nvPr>
        </p:nvSpPr>
        <p:spPr/>
        <p:txBody>
          <a:bodyPr>
            <a:normAutofit lnSpcReduction="10000"/>
          </a:bodyPr>
          <a:lstStyle/>
          <a:p>
            <a:pPr marL="0" indent="0">
              <a:buNone/>
            </a:pPr>
            <a:r>
              <a:rPr lang="el-GR" b="1" dirty="0"/>
              <a:t>Παιδί Α:</a:t>
            </a:r>
          </a:p>
          <a:p>
            <a:pPr marL="0" indent="0">
              <a:buNone/>
            </a:pPr>
            <a:r>
              <a:rPr lang="el-GR" dirty="0"/>
              <a:t>Ο φροντιστής είναι σταθερός, διαθέσιμος</a:t>
            </a:r>
          </a:p>
          <a:p>
            <a:pPr marL="0" indent="0">
              <a:buNone/>
            </a:pPr>
            <a:r>
              <a:rPr lang="el-GR" dirty="0"/>
              <a:t>Μαθαίνει:</a:t>
            </a:r>
          </a:p>
          <a:p>
            <a:pPr marL="0" indent="0">
              <a:buNone/>
            </a:pPr>
            <a:r>
              <a:rPr lang="el-GR" dirty="0"/>
              <a:t>«Αξίζω», «Οι άλλοι είναι αξιόπιστοι»</a:t>
            </a:r>
          </a:p>
          <a:p>
            <a:pPr marL="0" indent="0">
              <a:buNone/>
            </a:pPr>
            <a:r>
              <a:rPr lang="el-GR" dirty="0"/>
              <a:t>Ως ενήλικας:</a:t>
            </a:r>
          </a:p>
          <a:p>
            <a:pPr marL="0" indent="0">
              <a:buNone/>
            </a:pPr>
            <a:r>
              <a:rPr lang="el-GR" dirty="0"/>
              <a:t>Εμπιστεύεται </a:t>
            </a:r>
          </a:p>
          <a:p>
            <a:pPr marL="0" indent="0">
              <a:buNone/>
            </a:pPr>
            <a:r>
              <a:rPr lang="el-GR" dirty="0"/>
              <a:t>Δημιουργεί σταθερές σχέσεις</a:t>
            </a:r>
          </a:p>
        </p:txBody>
      </p:sp>
      <p:sp>
        <p:nvSpPr>
          <p:cNvPr id="4" name="Θέση περιεχομένου 3">
            <a:extLst>
              <a:ext uri="{FF2B5EF4-FFF2-40B4-BE49-F238E27FC236}">
                <a16:creationId xmlns:a16="http://schemas.microsoft.com/office/drawing/2014/main" xmlns="" id="{73C69A4A-C6FF-9348-2423-CDA7CA46E193}"/>
              </a:ext>
            </a:extLst>
          </p:cNvPr>
          <p:cNvSpPr>
            <a:spLocks noGrp="1"/>
          </p:cNvSpPr>
          <p:nvPr>
            <p:ph sz="half" idx="2"/>
          </p:nvPr>
        </p:nvSpPr>
        <p:spPr/>
        <p:txBody>
          <a:bodyPr>
            <a:normAutofit lnSpcReduction="10000"/>
          </a:bodyPr>
          <a:lstStyle/>
          <a:p>
            <a:pPr marL="0" indent="0">
              <a:buNone/>
            </a:pPr>
            <a:r>
              <a:rPr lang="el-GR" b="1" dirty="0"/>
              <a:t>Παιδί Β:</a:t>
            </a:r>
          </a:p>
          <a:p>
            <a:pPr marL="0" indent="0">
              <a:buNone/>
            </a:pPr>
            <a:r>
              <a:rPr lang="el-GR" dirty="0"/>
              <a:t>Ο φροντιστής είναι απόμακρος ή απρόβλεπτος</a:t>
            </a:r>
          </a:p>
          <a:p>
            <a:pPr marL="0" indent="0">
              <a:buNone/>
            </a:pPr>
            <a:r>
              <a:rPr lang="el-GR" dirty="0"/>
              <a:t>Μαθαίνει:</a:t>
            </a:r>
          </a:p>
          <a:p>
            <a:pPr marL="0" indent="0">
              <a:buNone/>
            </a:pPr>
            <a:r>
              <a:rPr lang="el-GR" dirty="0"/>
              <a:t>«Δεν είμαι αρκετός» «Οι άλλοι δεν είναι αξιόπιστοι»</a:t>
            </a:r>
          </a:p>
          <a:p>
            <a:pPr marL="0" indent="0">
              <a:buNone/>
            </a:pPr>
            <a:r>
              <a:rPr lang="el-GR" dirty="0"/>
              <a:t>Ως ενήλικας:</a:t>
            </a:r>
          </a:p>
          <a:p>
            <a:pPr marL="0" indent="0">
              <a:buNone/>
            </a:pPr>
            <a:r>
              <a:rPr lang="el-GR" dirty="0"/>
              <a:t>Φοβάται</a:t>
            </a:r>
          </a:p>
          <a:p>
            <a:pPr marL="0" indent="0">
              <a:buNone/>
            </a:pPr>
            <a:r>
              <a:rPr lang="el-GR" dirty="0"/>
              <a:t>Αποφεύγει ή Προσκολλάται</a:t>
            </a:r>
          </a:p>
        </p:txBody>
      </p:sp>
    </p:spTree>
    <p:extLst>
      <p:ext uri="{BB962C8B-B14F-4D97-AF65-F5344CB8AC3E}">
        <p14:creationId xmlns:p14="http://schemas.microsoft.com/office/powerpoint/2010/main" val="3750129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gs>
            <a:gs pos="50000">
              <a:schemeClr val="accent3"/>
            </a:gs>
            <a:gs pos="100000">
              <a:schemeClr val="accent3"/>
            </a:gs>
          </a:gsLst>
          <a:lin ang="252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46F162CF-573F-4639-AF5E-5FED4D67E52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4277" y="609600"/>
            <a:ext cx="9659904" cy="5604933"/>
          </a:xfrm>
          <a:prstGeom prst="rect">
            <a:avLst/>
          </a:prstGeom>
          <a:solidFill>
            <a:srgbClr val="FFFFFF"/>
          </a:solidFill>
          <a:ln>
            <a:noFill/>
          </a:ln>
          <a:effectLst>
            <a:outerShdw blurRad="76200" dist="63500" dir="5040000" algn="ctr" rotWithShape="0">
              <a:srgbClr val="000000">
                <a:alpha val="41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Εικόνα 2">
            <a:extLst>
              <a:ext uri="{FF2B5EF4-FFF2-40B4-BE49-F238E27FC236}">
                <a16:creationId xmlns:a16="http://schemas.microsoft.com/office/drawing/2014/main" xmlns="" id="{4C7FFB8A-0A75-4190-8A3E-94AA025EFBBC}"/>
              </a:ext>
            </a:extLst>
          </p:cNvPr>
          <p:cNvPicPr>
            <a:picLocks noChangeAspect="1"/>
          </p:cNvPicPr>
          <p:nvPr/>
        </p:nvPicPr>
        <p:blipFill>
          <a:blip r:embed="rId2"/>
          <a:stretch>
            <a:fillRect/>
          </a:stretch>
        </p:blipFill>
        <p:spPr>
          <a:xfrm>
            <a:off x="1068512" y="881905"/>
            <a:ext cx="8794679" cy="4961466"/>
          </a:xfrm>
          <a:prstGeom prst="rect">
            <a:avLst/>
          </a:prstGeom>
          <a:ln>
            <a:noFill/>
          </a:ln>
          <a:effectLst/>
        </p:spPr>
      </p:pic>
      <p:pic>
        <p:nvPicPr>
          <p:cNvPr id="10" name="Picture 9">
            <a:extLst>
              <a:ext uri="{FF2B5EF4-FFF2-40B4-BE49-F238E27FC236}">
                <a16:creationId xmlns:a16="http://schemas.microsoft.com/office/drawing/2014/main" xmlns="" id="{5DE918B2-3C9B-4C0E-9303-1C05C39F1EC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a:extLst>
              <a:ext uri="{FF2B5EF4-FFF2-40B4-BE49-F238E27FC236}">
                <a16:creationId xmlns:a16="http://schemas.microsoft.com/office/drawing/2014/main" xmlns="" id="{13D5C902-E4C0-4AFC-9EFC-3D1605AC5B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3427120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BBB4274-84B1-9838-8C62-965B1C6AA0FE}"/>
              </a:ext>
            </a:extLst>
          </p:cNvPr>
          <p:cNvSpPr txBox="1"/>
          <p:nvPr/>
        </p:nvSpPr>
        <p:spPr>
          <a:xfrm>
            <a:off x="537014" y="2057399"/>
            <a:ext cx="10687050" cy="3539430"/>
          </a:xfrm>
          <a:prstGeom prst="rect">
            <a:avLst/>
          </a:prstGeom>
          <a:noFill/>
        </p:spPr>
        <p:txBody>
          <a:bodyPr wrap="square" rtlCol="0">
            <a:spAutoFit/>
          </a:bodyPr>
          <a:lstStyle/>
          <a:p>
            <a:r>
              <a:rPr lang="el-GR" sz="3200" dirty="0"/>
              <a:t>Στον άνδρα που είναι προσκολλημένος στη μητέρα του, το εσωτερικό λειτουργικό πρότυπο μπορεί να λέει:</a:t>
            </a:r>
          </a:p>
          <a:p>
            <a:endParaRPr lang="el-GR" sz="3200" dirty="0"/>
          </a:p>
          <a:p>
            <a:r>
              <a:rPr lang="el-GR" sz="3200" dirty="0"/>
              <a:t>«Η ασφάλεια υπάρχει μόνο μέσα από την μητέρα»</a:t>
            </a:r>
          </a:p>
          <a:p>
            <a:r>
              <a:rPr lang="el-GR" sz="3200" dirty="0"/>
              <a:t>«Χρειάζομαι τον άλλο για να νιώσω καλά»</a:t>
            </a:r>
          </a:p>
          <a:p>
            <a:r>
              <a:rPr lang="el-GR" sz="3200" dirty="0"/>
              <a:t>ή αντίστροφα </a:t>
            </a:r>
          </a:p>
          <a:p>
            <a:r>
              <a:rPr lang="el-GR" sz="3200" dirty="0"/>
              <a:t>«Η εγγύτητα με πνίγει»</a:t>
            </a:r>
          </a:p>
        </p:txBody>
      </p:sp>
    </p:spTree>
    <p:extLst>
      <p:ext uri="{BB962C8B-B14F-4D97-AF65-F5344CB8AC3E}">
        <p14:creationId xmlns:p14="http://schemas.microsoft.com/office/powerpoint/2010/main" val="791203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xmlns="" id="{62AF993E-D885-8248-1C59-189AD41B522F}"/>
              </a:ext>
            </a:extLst>
          </p:cNvPr>
          <p:cNvSpPr>
            <a:spLocks noGrp="1" noChangeArrowheads="1"/>
          </p:cNvSpPr>
          <p:nvPr>
            <p:ph type="title"/>
          </p:nvPr>
        </p:nvSpPr>
        <p:spPr>
          <a:xfrm>
            <a:off x="2209800" y="809626"/>
            <a:ext cx="6870700" cy="900113"/>
          </a:xfrm>
        </p:spPr>
        <p:txBody>
          <a:bodyPr/>
          <a:lstStyle/>
          <a:p>
            <a:pPr>
              <a:defRPr/>
            </a:pPr>
            <a:r>
              <a:rPr lang="el-GR" altLang="en-US" dirty="0"/>
              <a:t>Θεωρία Σύνδεσης</a:t>
            </a:r>
          </a:p>
        </p:txBody>
      </p:sp>
      <p:sp>
        <p:nvSpPr>
          <p:cNvPr id="8195" name="Rectangle 3">
            <a:extLst>
              <a:ext uri="{FF2B5EF4-FFF2-40B4-BE49-F238E27FC236}">
                <a16:creationId xmlns:a16="http://schemas.microsoft.com/office/drawing/2014/main" xmlns="" id="{079A0FB3-45F8-F836-0F81-F4E114212945}"/>
              </a:ext>
            </a:extLst>
          </p:cNvPr>
          <p:cNvSpPr>
            <a:spLocks noGrp="1"/>
          </p:cNvSpPr>
          <p:nvPr>
            <p:ph idx="1"/>
          </p:nvPr>
        </p:nvSpPr>
        <p:spPr>
          <a:xfrm>
            <a:off x="283779" y="2392364"/>
            <a:ext cx="10857187" cy="4289425"/>
          </a:xfrm>
        </p:spPr>
        <p:txBody>
          <a:bodyPr>
            <a:normAutofit lnSpcReduction="10000"/>
          </a:bodyPr>
          <a:lstStyle/>
          <a:p>
            <a:pPr lvl="1" eaLnBrk="1" hangingPunct="1">
              <a:lnSpc>
                <a:spcPct val="90000"/>
              </a:lnSpc>
            </a:pPr>
            <a:r>
              <a:rPr lang="el-GR" altLang="en-US" sz="2800" b="1" dirty="0"/>
              <a:t>Μερικοί αναμένουν την απόρριψη. </a:t>
            </a:r>
          </a:p>
          <a:p>
            <a:pPr lvl="1" eaLnBrk="1" hangingPunct="1">
              <a:lnSpc>
                <a:spcPct val="90000"/>
              </a:lnSpc>
            </a:pPr>
            <a:r>
              <a:rPr lang="el-GR" altLang="en-US" sz="2800" b="1" dirty="0"/>
              <a:t>Μερικοί επιδιώκουν συνεχώς να είναι το κέντρο της προσοχής. </a:t>
            </a:r>
          </a:p>
          <a:p>
            <a:pPr lvl="1" eaLnBrk="1" hangingPunct="1">
              <a:lnSpc>
                <a:spcPct val="90000"/>
              </a:lnSpc>
            </a:pPr>
            <a:r>
              <a:rPr lang="el-GR" altLang="en-US" sz="2800" b="1" dirty="0"/>
              <a:t>Μερικοί φαίνονται πάντα να βάζουν πρώτα τις ανάγκες των άλλων πριν από τις δικές τους.</a:t>
            </a:r>
          </a:p>
          <a:p>
            <a:pPr eaLnBrk="1" hangingPunct="1">
              <a:lnSpc>
                <a:spcPct val="90000"/>
              </a:lnSpc>
            </a:pPr>
            <a:endParaRPr lang="el-GR" altLang="en-US" sz="2800" dirty="0"/>
          </a:p>
          <a:p>
            <a:pPr marL="0" indent="0" eaLnBrk="1" hangingPunct="1">
              <a:lnSpc>
                <a:spcPct val="90000"/>
              </a:lnSpc>
              <a:buNone/>
            </a:pPr>
            <a:r>
              <a:rPr lang="en-US" altLang="en-US" sz="2800" dirty="0"/>
              <a:t>Σύμφωνα με </a:t>
            </a:r>
            <a:r>
              <a:rPr lang="el-GR" altLang="en-US" sz="2800" dirty="0"/>
              <a:t>τον </a:t>
            </a:r>
            <a:r>
              <a:rPr lang="en-US" altLang="en-US" sz="2800" dirty="0"/>
              <a:t>Bowlby, </a:t>
            </a:r>
            <a:r>
              <a:rPr lang="en-US" altLang="en-US" sz="2800" dirty="0" err="1"/>
              <a:t>η</a:t>
            </a:r>
            <a:r>
              <a:rPr lang="en-US" altLang="en-US" sz="2800" dirty="0"/>
              <a:t> σύνδεση πα</a:t>
            </a:r>
            <a:r>
              <a:rPr lang="en-US" altLang="en-US" sz="2800" dirty="0" err="1"/>
              <a:t>ρέχει</a:t>
            </a:r>
            <a:r>
              <a:rPr lang="en-US" altLang="en-US" sz="2800" dirty="0"/>
              <a:t> </a:t>
            </a:r>
            <a:r>
              <a:rPr lang="en-US" altLang="en-US" sz="2800" dirty="0" err="1"/>
              <a:t>μι</a:t>
            </a:r>
            <a:r>
              <a:rPr lang="en-US" altLang="en-US" sz="2800" dirty="0"/>
              <a:t>α α</a:t>
            </a:r>
            <a:r>
              <a:rPr lang="en-US" altLang="en-US" sz="2800" dirty="0" err="1"/>
              <a:t>σφ</a:t>
            </a:r>
            <a:r>
              <a:rPr lang="en-US" altLang="en-US" sz="2800" dirty="0"/>
              <a:t>α</a:t>
            </a:r>
            <a:r>
              <a:rPr lang="en-US" altLang="en-US" sz="2800" dirty="0" err="1"/>
              <a:t>λή</a:t>
            </a:r>
            <a:r>
              <a:rPr lang="en-US" altLang="en-US" sz="2800" dirty="0"/>
              <a:t> β</a:t>
            </a:r>
            <a:r>
              <a:rPr lang="en-US" altLang="en-US" sz="2800" dirty="0" err="1"/>
              <a:t>άση</a:t>
            </a:r>
            <a:r>
              <a:rPr lang="en-US" altLang="en-US" sz="2800" dirty="0"/>
              <a:t> απ</a:t>
            </a:r>
            <a:r>
              <a:rPr lang="en-US" altLang="en-US" sz="2800" dirty="0" err="1"/>
              <a:t>ό</a:t>
            </a:r>
            <a:r>
              <a:rPr lang="en-US" altLang="en-US" sz="2800" dirty="0"/>
              <a:t> </a:t>
            </a:r>
            <a:r>
              <a:rPr lang="en-US" altLang="en-US" sz="2800" dirty="0" err="1"/>
              <a:t>την</a:t>
            </a:r>
            <a:r>
              <a:rPr lang="en-US" altLang="en-US" sz="2800" dirty="0"/>
              <a:t> </a:t>
            </a:r>
            <a:r>
              <a:rPr lang="en-US" altLang="en-US" sz="2800" dirty="0" err="1"/>
              <a:t>ο</a:t>
            </a:r>
            <a:r>
              <a:rPr lang="en-US" altLang="en-US" sz="2800" dirty="0"/>
              <a:t>π</a:t>
            </a:r>
            <a:r>
              <a:rPr lang="en-US" altLang="en-US" sz="2800" dirty="0" err="1"/>
              <a:t>οί</a:t>
            </a:r>
            <a:r>
              <a:rPr lang="en-US" altLang="en-US" sz="2800" dirty="0"/>
              <a:t>α </a:t>
            </a:r>
            <a:r>
              <a:rPr lang="en-US" altLang="en-US" sz="2800" dirty="0" err="1"/>
              <a:t>το</a:t>
            </a:r>
            <a:r>
              <a:rPr lang="en-US" altLang="en-US" sz="2800" dirty="0"/>
              <a:t> πα</a:t>
            </a:r>
            <a:r>
              <a:rPr lang="en-US" altLang="en-US" sz="2800" dirty="0" err="1"/>
              <a:t>ιδί</a:t>
            </a:r>
            <a:r>
              <a:rPr lang="en-US" altLang="en-US" sz="2800" dirty="0"/>
              <a:t> </a:t>
            </a:r>
            <a:r>
              <a:rPr lang="en-US" altLang="en-US" sz="2800" dirty="0" err="1"/>
              <a:t>μ</a:t>
            </a:r>
            <a:r>
              <a:rPr lang="en-US" altLang="en-US" sz="2800" dirty="0"/>
              <a:t>π</a:t>
            </a:r>
            <a:r>
              <a:rPr lang="en-US" altLang="en-US" sz="2800" dirty="0" err="1"/>
              <a:t>ορεί</a:t>
            </a:r>
            <a:r>
              <a:rPr lang="en-US" altLang="en-US" sz="2800" dirty="0"/>
              <a:t> </a:t>
            </a:r>
            <a:r>
              <a:rPr lang="en-US" altLang="en-US" sz="2800" dirty="0" err="1"/>
              <a:t>ν</a:t>
            </a:r>
            <a:r>
              <a:rPr lang="en-US" altLang="en-US" sz="2800" dirty="0"/>
              <a:t>α ερευνήσει </a:t>
            </a:r>
            <a:r>
              <a:rPr lang="en-US" altLang="en-US" sz="2800" dirty="0" err="1"/>
              <a:t>το</a:t>
            </a:r>
            <a:r>
              <a:rPr lang="en-US" altLang="en-US" sz="2800" dirty="0"/>
              <a:t> π</a:t>
            </a:r>
            <a:r>
              <a:rPr lang="en-US" altLang="en-US" sz="2800" dirty="0" err="1"/>
              <a:t>ερι</a:t>
            </a:r>
            <a:r>
              <a:rPr lang="en-US" altLang="en-US" sz="2800" dirty="0"/>
              <a:t>β</a:t>
            </a:r>
            <a:r>
              <a:rPr lang="en-US" altLang="en-US" sz="2800" dirty="0" err="1"/>
              <a:t>άλλον</a:t>
            </a:r>
            <a:r>
              <a:rPr lang="en-US" altLang="en-US" sz="2800" dirty="0"/>
              <a:t>, </a:t>
            </a:r>
            <a:r>
              <a:rPr lang="en-US" altLang="en-US" sz="2800" dirty="0" err="1"/>
              <a:t>έν</a:t>
            </a:r>
            <a:r>
              <a:rPr lang="en-US" altLang="en-US" sz="2800" dirty="0"/>
              <a:t>α </a:t>
            </a:r>
            <a:r>
              <a:rPr lang="en-US" altLang="en-US" sz="2800" dirty="0" err="1"/>
              <a:t>λιμάνι</a:t>
            </a:r>
            <a:r>
              <a:rPr lang="en-US" altLang="en-US" sz="2800" dirty="0"/>
              <a:t> α</a:t>
            </a:r>
            <a:r>
              <a:rPr lang="en-US" altLang="en-US" sz="2800" dirty="0" err="1"/>
              <a:t>σφάλει</a:t>
            </a:r>
            <a:r>
              <a:rPr lang="en-US" altLang="en-US" sz="2800" dirty="0"/>
              <a:t>α</a:t>
            </a:r>
            <a:r>
              <a:rPr lang="en-US" altLang="en-US" sz="2800" dirty="0" err="1"/>
              <a:t>ς</a:t>
            </a:r>
            <a:r>
              <a:rPr lang="en-US" altLang="en-US" sz="2800" dirty="0"/>
              <a:t> </a:t>
            </a:r>
            <a:r>
              <a:rPr lang="en-US" altLang="en-US" sz="2800" dirty="0" err="1"/>
              <a:t>στο</a:t>
            </a:r>
            <a:r>
              <a:rPr lang="en-US" altLang="en-US" sz="2800" dirty="0"/>
              <a:t> </a:t>
            </a:r>
            <a:r>
              <a:rPr lang="en-US" altLang="en-US" sz="2800" dirty="0" err="1"/>
              <a:t>ο</a:t>
            </a:r>
            <a:r>
              <a:rPr lang="en-US" altLang="en-US" sz="2800" dirty="0"/>
              <a:t>π</a:t>
            </a:r>
            <a:r>
              <a:rPr lang="en-US" altLang="en-US" sz="2800" dirty="0" err="1"/>
              <a:t>οίο</a:t>
            </a:r>
            <a:r>
              <a:rPr lang="en-US" altLang="en-US" sz="2800" dirty="0"/>
              <a:t> </a:t>
            </a:r>
            <a:r>
              <a:rPr lang="en-US" altLang="en-US" sz="2800" dirty="0" err="1"/>
              <a:t>μ</a:t>
            </a:r>
            <a:r>
              <a:rPr lang="en-US" altLang="en-US" sz="2800" dirty="0"/>
              <a:t>π</a:t>
            </a:r>
            <a:r>
              <a:rPr lang="en-US" altLang="en-US" sz="2800" dirty="0" err="1"/>
              <a:t>ορεί</a:t>
            </a:r>
            <a:r>
              <a:rPr lang="en-US" altLang="en-US" sz="2800" dirty="0"/>
              <a:t> </a:t>
            </a:r>
            <a:r>
              <a:rPr lang="en-US" altLang="en-US" sz="2800" dirty="0" err="1"/>
              <a:t>ν</a:t>
            </a:r>
            <a:r>
              <a:rPr lang="en-US" altLang="en-US" sz="2800" dirty="0"/>
              <a:t>α </a:t>
            </a:r>
            <a:r>
              <a:rPr lang="en-US" altLang="en-US" sz="2800" dirty="0" err="1"/>
              <a:t>ε</a:t>
            </a:r>
            <a:r>
              <a:rPr lang="en-US" altLang="en-US" sz="2800" dirty="0"/>
              <a:t>π</a:t>
            </a:r>
            <a:r>
              <a:rPr lang="en-US" altLang="en-US" sz="2800" dirty="0" err="1"/>
              <a:t>ιστρέψει</a:t>
            </a:r>
            <a:r>
              <a:rPr lang="en-US" altLang="en-US" sz="2800" dirty="0"/>
              <a:t> </a:t>
            </a:r>
            <a:r>
              <a:rPr lang="en-US" altLang="en-US" sz="2800" dirty="0" err="1"/>
              <a:t>ότ</a:t>
            </a:r>
            <a:r>
              <a:rPr lang="en-US" altLang="en-US" sz="2800" dirty="0"/>
              <a:t>α</a:t>
            </a:r>
            <a:r>
              <a:rPr lang="en-US" altLang="en-US" sz="2800" dirty="0" err="1"/>
              <a:t>ν</a:t>
            </a:r>
            <a:r>
              <a:rPr lang="en-US" altLang="en-US" sz="2800" dirty="0"/>
              <a:t> </a:t>
            </a:r>
            <a:r>
              <a:rPr lang="en-US" altLang="en-US" sz="2800" dirty="0" err="1"/>
              <a:t>είν</a:t>
            </a:r>
            <a:r>
              <a:rPr lang="en-US" altLang="en-US" sz="2800" dirty="0"/>
              <a:t>α</a:t>
            </a:r>
            <a:r>
              <a:rPr lang="en-US" altLang="en-US" sz="2800" dirty="0" err="1"/>
              <a:t>ι</a:t>
            </a:r>
            <a:r>
              <a:rPr lang="en-US" altLang="en-US" sz="2800" dirty="0"/>
              <a:t> </a:t>
            </a:r>
            <a:r>
              <a:rPr lang="en-US" altLang="en-US" sz="2800" dirty="0" err="1"/>
              <a:t>φο</a:t>
            </a:r>
            <a:r>
              <a:rPr lang="en-US" altLang="en-US" sz="2800" dirty="0"/>
              <a:t>β</a:t>
            </a:r>
            <a:r>
              <a:rPr lang="en-US" altLang="en-US" sz="2800" dirty="0" err="1"/>
              <a:t>ισμένο</a:t>
            </a:r>
            <a:r>
              <a:rPr lang="en-US" altLang="en-US" sz="2800" dirty="0"/>
              <a:t> </a:t>
            </a:r>
            <a:r>
              <a:rPr lang="en-US" altLang="en-US" sz="2800" dirty="0" err="1"/>
              <a:t>ή</a:t>
            </a:r>
            <a:r>
              <a:rPr lang="el-GR" altLang="en-US" sz="2800" dirty="0"/>
              <a:t> τρομαγμένο.</a:t>
            </a:r>
          </a:p>
          <a:p>
            <a:pPr eaLnBrk="1" hangingPunct="1">
              <a:lnSpc>
                <a:spcPct val="90000"/>
              </a:lnSpc>
            </a:pPr>
            <a:endParaRPr lang="el-GR" altLang="en-US" sz="2800" dirty="0"/>
          </a:p>
          <a:p>
            <a:pPr eaLnBrk="1" hangingPunct="1">
              <a:lnSpc>
                <a:spcPct val="90000"/>
              </a:lnSpc>
            </a:pPr>
            <a:endParaRPr lang="el-GR"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xmlns="" id="{0CAE4614-C17E-29D1-96EC-63C1FA82AD90}"/>
              </a:ext>
            </a:extLst>
          </p:cNvPr>
          <p:cNvSpPr txBox="1">
            <a:spLocks/>
          </p:cNvSpPr>
          <p:nvPr/>
        </p:nvSpPr>
        <p:spPr>
          <a:xfrm>
            <a:off x="126124" y="126124"/>
            <a:ext cx="11960773" cy="6605751"/>
          </a:xfrm>
          <a:prstGeom prst="rect">
            <a:avLst/>
          </a:prstGeom>
          <a:solidFill>
            <a:schemeClr val="accent1"/>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a:lnSpc>
                <a:spcPct val="95000"/>
              </a:lnSpc>
            </a:pPr>
            <a:r>
              <a:rPr lang="el-GR" altLang="en-US" sz="2800" dirty="0"/>
              <a:t>Η έμφαση στη μητέρα έχει μετατοπιστεί σε μια έμφαση στον αρχικό φροντιστή (που μπορεί να μην είναι η μητέρα). </a:t>
            </a:r>
          </a:p>
          <a:p>
            <a:pPr>
              <a:lnSpc>
                <a:spcPct val="95000"/>
              </a:lnSpc>
            </a:pPr>
            <a:endParaRPr lang="el-GR" altLang="en-US" sz="2800" dirty="0"/>
          </a:p>
          <a:p>
            <a:pPr>
              <a:lnSpc>
                <a:spcPct val="95000"/>
              </a:lnSpc>
            </a:pPr>
            <a:r>
              <a:rPr lang="el-GR" altLang="en-US" sz="2800" dirty="0"/>
              <a:t>Σήμερα αναγνωρίζεται ότι τα παιδιά μπορούν να διαμορφώσουν πολλαπλάσιες συνδέσεις. </a:t>
            </a:r>
          </a:p>
          <a:p>
            <a:pPr marL="0" indent="0">
              <a:lnSpc>
                <a:spcPct val="95000"/>
              </a:lnSpc>
              <a:buNone/>
            </a:pPr>
            <a:endParaRPr lang="el-GR" altLang="en-US" sz="2800" dirty="0"/>
          </a:p>
          <a:p>
            <a:pPr>
              <a:lnSpc>
                <a:spcPct val="95000"/>
              </a:lnSpc>
            </a:pPr>
            <a:r>
              <a:rPr lang="el-GR" altLang="en-US" sz="2800" dirty="0"/>
              <a:t>Η ποιότητα της σχέσης είναι σημαντικότερη από την ποσότητα στη διαμόρφωση  ασφαλών συνδέσεων μεταξύ των φροντιστών και των παιδιών τους.</a:t>
            </a:r>
          </a:p>
          <a:p>
            <a:pPr>
              <a:lnSpc>
                <a:spcPct val="95000"/>
              </a:lnSpc>
            </a:pPr>
            <a:endParaRPr lang="el-GR" altLang="en-US" sz="2800" dirty="0"/>
          </a:p>
          <a:p>
            <a:pPr algn="just">
              <a:lnSpc>
                <a:spcPct val="95000"/>
              </a:lnSpc>
            </a:pPr>
            <a:r>
              <a:rPr lang="el-GR" altLang="en-US" sz="2800" dirty="0"/>
              <a:t>Είναι σχετική με την ΚΕ στον τομέα της υιοθεσίας &amp; αναδοχής όπου οι ΚΛ μετακινούν παιδιά προς νέους φροντιστές και σε μερικές περιπτώσεις προσπαθούν να βοηθήσουν τα παιδιά να συνάψουν σταθερές ρίζες (αξίες) με τις νέες οικογένειες.</a:t>
            </a:r>
          </a:p>
          <a:p>
            <a:pPr>
              <a:lnSpc>
                <a:spcPct val="80000"/>
              </a:lnSpc>
            </a:pPr>
            <a:endParaRPr lang="el-GR" altLang="en-US" sz="2000" dirty="0"/>
          </a:p>
        </p:txBody>
      </p:sp>
    </p:spTree>
    <p:extLst>
      <p:ext uri="{BB962C8B-B14F-4D97-AF65-F5344CB8AC3E}">
        <p14:creationId xmlns:p14="http://schemas.microsoft.com/office/powerpoint/2010/main" val="2873534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F16F5D1-03D7-56FD-E992-63D133698207}"/>
              </a:ext>
            </a:extLst>
          </p:cNvPr>
          <p:cNvSpPr>
            <a:spLocks noGrp="1"/>
          </p:cNvSpPr>
          <p:nvPr>
            <p:ph type="title"/>
          </p:nvPr>
        </p:nvSpPr>
        <p:spPr/>
        <p:txBody>
          <a:bodyPr/>
          <a:lstStyle/>
          <a:p>
            <a:pPr algn="ctr"/>
            <a:r>
              <a:rPr lang="el-GR" dirty="0"/>
              <a:t>Ψυχοδυναμικό/ Ψυχοκοινωνικό μοντέλο</a:t>
            </a:r>
          </a:p>
        </p:txBody>
      </p:sp>
      <p:sp>
        <p:nvSpPr>
          <p:cNvPr id="3" name="TextBox 2">
            <a:extLst>
              <a:ext uri="{FF2B5EF4-FFF2-40B4-BE49-F238E27FC236}">
                <a16:creationId xmlns:a16="http://schemas.microsoft.com/office/drawing/2014/main" xmlns="" id="{CD2F997D-825C-99ED-801D-0E3DE6245478}"/>
              </a:ext>
            </a:extLst>
          </p:cNvPr>
          <p:cNvSpPr txBox="1"/>
          <p:nvPr/>
        </p:nvSpPr>
        <p:spPr>
          <a:xfrm>
            <a:off x="178676" y="2238703"/>
            <a:ext cx="11813627" cy="4524315"/>
          </a:xfrm>
          <a:prstGeom prst="rect">
            <a:avLst/>
          </a:prstGeom>
          <a:noFill/>
        </p:spPr>
        <p:txBody>
          <a:bodyPr wrap="square" rtlCol="0">
            <a:spAutoFit/>
          </a:bodyPr>
          <a:lstStyle/>
          <a:p>
            <a:pPr marL="457200" indent="-457200" algn="just">
              <a:buFont typeface="Wingdings" pitchFamily="2" charset="2"/>
              <a:buChar char="Ø"/>
            </a:pPr>
            <a:r>
              <a:rPr lang="el-GR" sz="3200" dirty="0"/>
              <a:t>Βασίζεται στην ψυχαναλυτική θεωρία του </a:t>
            </a:r>
            <a:r>
              <a:rPr lang="en-US" sz="3200" dirty="0"/>
              <a:t>Sigmund Freud</a:t>
            </a:r>
            <a:r>
              <a:rPr lang="el-GR" sz="3200" dirty="0"/>
              <a:t>.</a:t>
            </a:r>
          </a:p>
          <a:p>
            <a:pPr marL="457200" indent="-457200" algn="just">
              <a:buFont typeface="Wingdings" pitchFamily="2" charset="2"/>
              <a:buChar char="Ø"/>
            </a:pPr>
            <a:endParaRPr lang="el-GR" sz="3200" dirty="0"/>
          </a:p>
          <a:p>
            <a:pPr marL="457200" indent="-457200" algn="just">
              <a:buFont typeface="Wingdings" pitchFamily="2" charset="2"/>
              <a:buChar char="Ø"/>
            </a:pPr>
            <a:r>
              <a:rPr lang="el-GR" sz="3200" dirty="0"/>
              <a:t>Προέκυψε από την ανάγκη των κοινωνικών λειτουργών για βαθύτερη κατανόηση της ανθρώπινης συμπεριφοράς.</a:t>
            </a:r>
          </a:p>
          <a:p>
            <a:pPr algn="just"/>
            <a:endParaRPr lang="el-GR" sz="3200" dirty="0"/>
          </a:p>
          <a:p>
            <a:pPr marL="457200" indent="-457200" algn="just">
              <a:buFont typeface="Wingdings" pitchFamily="2" charset="2"/>
              <a:buChar char="Ø"/>
            </a:pPr>
            <a:r>
              <a:rPr lang="el-GR" sz="3200" dirty="0"/>
              <a:t>Η συσχέτιση των βιωμάτων της παιδικής ηλικίας με τη μετέπειτα προβληματική συμπεριφορά του ατόμου έδωσε νέα διάσταση στην αιτιολόγηση αυτής της συμπεριφοράς.  </a:t>
            </a:r>
          </a:p>
          <a:p>
            <a:pPr algn="just"/>
            <a:endParaRPr lang="el-GR" sz="3200" dirty="0"/>
          </a:p>
        </p:txBody>
      </p:sp>
    </p:spTree>
    <p:extLst>
      <p:ext uri="{BB962C8B-B14F-4D97-AF65-F5344CB8AC3E}">
        <p14:creationId xmlns:p14="http://schemas.microsoft.com/office/powerpoint/2010/main" val="34079054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xmlns="" id="{DFB5B536-A2EC-D02C-20C7-B54AF9B982B8}"/>
              </a:ext>
            </a:extLst>
          </p:cNvPr>
          <p:cNvSpPr>
            <a:spLocks noGrp="1" noChangeArrowheads="1"/>
          </p:cNvSpPr>
          <p:nvPr>
            <p:ph type="title"/>
          </p:nvPr>
        </p:nvSpPr>
        <p:spPr>
          <a:xfrm>
            <a:off x="2209800" y="752475"/>
            <a:ext cx="6870700" cy="973138"/>
          </a:xfrm>
        </p:spPr>
        <p:txBody>
          <a:bodyPr/>
          <a:lstStyle/>
          <a:p>
            <a:pPr>
              <a:defRPr/>
            </a:pPr>
            <a:r>
              <a:rPr lang="el-GR" altLang="en-US" sz="4000" dirty="0"/>
              <a:t>Χαρακτηριστικά </a:t>
            </a:r>
          </a:p>
        </p:txBody>
      </p:sp>
      <p:sp>
        <p:nvSpPr>
          <p:cNvPr id="10243" name="Rectangle 3">
            <a:extLst>
              <a:ext uri="{FF2B5EF4-FFF2-40B4-BE49-F238E27FC236}">
                <a16:creationId xmlns:a16="http://schemas.microsoft.com/office/drawing/2014/main" xmlns="" id="{5BA8B972-301B-8242-4292-353BC5705FE6}"/>
              </a:ext>
            </a:extLst>
          </p:cNvPr>
          <p:cNvSpPr>
            <a:spLocks noGrp="1"/>
          </p:cNvSpPr>
          <p:nvPr>
            <p:ph idx="1"/>
          </p:nvPr>
        </p:nvSpPr>
        <p:spPr>
          <a:xfrm>
            <a:off x="399393" y="2384426"/>
            <a:ext cx="11403724" cy="4217987"/>
          </a:xfrm>
        </p:spPr>
        <p:txBody>
          <a:bodyPr>
            <a:normAutofit/>
          </a:bodyPr>
          <a:lstStyle/>
          <a:p>
            <a:pPr algn="just" eaLnBrk="1" hangingPunct="1">
              <a:lnSpc>
                <a:spcPct val="80000"/>
              </a:lnSpc>
              <a:spcAft>
                <a:spcPct val="20000"/>
              </a:spcAft>
            </a:pPr>
            <a:r>
              <a:rPr lang="el-GR" altLang="en-US" dirty="0"/>
              <a:t>Η σύνδεση έχει απεικονιστεί κατά περιόδους ως σχεδόν μοναδική εμπειρία για τις μητέρες μετά από τη γέννηση του παιδιού τους. </a:t>
            </a:r>
          </a:p>
          <a:p>
            <a:pPr algn="just" eaLnBrk="1" hangingPunct="1">
              <a:lnSpc>
                <a:spcPct val="80000"/>
              </a:lnSpc>
              <a:spcAft>
                <a:spcPct val="20000"/>
              </a:spcAft>
            </a:pPr>
            <a:r>
              <a:rPr lang="el-GR" altLang="en-US" dirty="0"/>
              <a:t>Η σύνδεση είναι μια αμφίδρομη διαδικασία που αναπτύσσεται κατά τη διάρκεια του χρόνου:</a:t>
            </a:r>
          </a:p>
          <a:p>
            <a:pPr marL="457200" lvl="1" indent="0" algn="just" eaLnBrk="1" hangingPunct="1">
              <a:lnSpc>
                <a:spcPct val="80000"/>
              </a:lnSpc>
              <a:spcAft>
                <a:spcPct val="20000"/>
              </a:spcAft>
              <a:buNone/>
            </a:pPr>
            <a:r>
              <a:rPr lang="el-GR" altLang="en-US" sz="2400" dirty="0"/>
              <a:t>- Ο πρωταρχικός φροντιστής και το βρέφος είναι ενεργοί συμμετέχοντες σε αυτήν την διαδικασία. </a:t>
            </a:r>
          </a:p>
          <a:p>
            <a:pPr marL="457200" lvl="1" indent="0" algn="just" eaLnBrk="1" hangingPunct="1">
              <a:lnSpc>
                <a:spcPct val="80000"/>
              </a:lnSpc>
              <a:spcAft>
                <a:spcPct val="20000"/>
              </a:spcAft>
              <a:buNone/>
            </a:pPr>
            <a:r>
              <a:rPr lang="el-GR" altLang="en-US" sz="2400" dirty="0"/>
              <a:t>- Ο βασικός παράγοντας για τον φροντιστή είναι η ευαίσθητη ανταπόκριση - η δυνατότητα του να προσαρμοστεί με το παιδί και να ανταποκριθεί στα σήματά του. </a:t>
            </a:r>
          </a:p>
          <a:p>
            <a:pPr marL="457200" lvl="1" indent="0" algn="just" eaLnBrk="1" hangingPunct="1">
              <a:lnSpc>
                <a:spcPct val="80000"/>
              </a:lnSpc>
              <a:spcAft>
                <a:spcPct val="20000"/>
              </a:spcAft>
              <a:buNone/>
            </a:pPr>
            <a:r>
              <a:rPr lang="el-GR" altLang="en-US" sz="2400" dirty="0"/>
              <a:t>- Η ανταπόκριση του παιδιού είναι επίσης σημαντική διαδικασία. Τα προβλήματα σύνδεσης είναι πιθανότερο να προκύψουν με τα "δύσκολα" μωρά.</a:t>
            </a:r>
          </a:p>
          <a:p>
            <a:pPr eaLnBrk="1" hangingPunct="1">
              <a:lnSpc>
                <a:spcPct val="80000"/>
              </a:lnSpc>
            </a:pPr>
            <a:endParaRPr lang="el-GR"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xmlns="" id="{B5A863C3-BA4F-6842-B75A-7C39CDDE606D}"/>
              </a:ext>
            </a:extLst>
          </p:cNvPr>
          <p:cNvSpPr txBox="1">
            <a:spLocks/>
          </p:cNvSpPr>
          <p:nvPr/>
        </p:nvSpPr>
        <p:spPr>
          <a:xfrm>
            <a:off x="199697" y="811322"/>
            <a:ext cx="11761075" cy="547386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algn="just">
              <a:lnSpc>
                <a:spcPct val="95000"/>
              </a:lnSpc>
              <a:spcAft>
                <a:spcPct val="25000"/>
              </a:spcAft>
            </a:pPr>
            <a:r>
              <a:rPr lang="el-GR" altLang="en-US" sz="2800" dirty="0"/>
              <a:t>Ένα παιδί είναι βιολογικά προγραμματισμένο να επιδιώξει μια σχέση με έναν φροντιστή (ή περιορισμένο αριθμό) που θα του παρέχουν μια πηγή ασφάλειας &amp; υποστήριξης, ενώ το παιδί μαθαίνει για τον κόσμο. </a:t>
            </a:r>
          </a:p>
          <a:p>
            <a:pPr algn="just">
              <a:lnSpc>
                <a:spcPct val="95000"/>
              </a:lnSpc>
              <a:spcAft>
                <a:spcPct val="25000"/>
              </a:spcAft>
            </a:pPr>
            <a:r>
              <a:rPr lang="el-GR" altLang="en-US" sz="2800" dirty="0"/>
              <a:t>Ανάπτυξη τέτοιων συνδέσεων ξεκινά από την ηλικία 5-6 μηνών. Κατά τη διάρκεια της ενηλικίωσης, είναι όλο και περισσότερο σε θέση ικανά να περνούν χρονικές περιόδους μακριά από τους φροντιστές τους.</a:t>
            </a:r>
          </a:p>
          <a:p>
            <a:pPr algn="just">
              <a:lnSpc>
                <a:spcPct val="95000"/>
              </a:lnSpc>
              <a:spcAft>
                <a:spcPct val="25000"/>
              </a:spcAft>
            </a:pPr>
            <a:r>
              <a:rPr lang="el-GR" altLang="en-US" sz="2800" dirty="0"/>
              <a:t>Η ανάγκη για σύνδεση είναι ισόβια.</a:t>
            </a:r>
          </a:p>
          <a:p>
            <a:pPr algn="just">
              <a:lnSpc>
                <a:spcPct val="95000"/>
              </a:lnSpc>
              <a:spcAft>
                <a:spcPct val="25000"/>
              </a:spcAft>
            </a:pPr>
            <a:r>
              <a:rPr lang="el-GR" altLang="en-US" sz="2800" dirty="0"/>
              <a:t>Η σχέση του παιδιού με τους κύριους φροντιστές κατά τη διάρκεια της διαμορφωτικής περιόδου, γίνεται πρότυπο για τη σχέση του παιδιού με άλλους &amp; την ευρύτερη κοινωνία.</a:t>
            </a:r>
          </a:p>
          <a:p>
            <a:pPr>
              <a:lnSpc>
                <a:spcPct val="80000"/>
              </a:lnSpc>
            </a:pPr>
            <a:endParaRPr lang="el-GR" altLang="en-US" sz="2000" dirty="0"/>
          </a:p>
        </p:txBody>
      </p:sp>
    </p:spTree>
    <p:extLst>
      <p:ext uri="{BB962C8B-B14F-4D97-AF65-F5344CB8AC3E}">
        <p14:creationId xmlns:p14="http://schemas.microsoft.com/office/powerpoint/2010/main" val="440561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xmlns="" id="{098248C9-276C-5D3E-1AEF-40E7C8C9F2A7}"/>
              </a:ext>
            </a:extLst>
          </p:cNvPr>
          <p:cNvSpPr txBox="1">
            <a:spLocks noChangeArrowheads="1"/>
          </p:cNvSpPr>
          <p:nvPr/>
        </p:nvSpPr>
        <p:spPr>
          <a:xfrm>
            <a:off x="294290" y="493987"/>
            <a:ext cx="11477296" cy="5696606"/>
          </a:xfrm>
          <a:prstGeom prst="rect">
            <a:avLst/>
          </a:prstGeom>
        </p:spPr>
        <p:txBody>
          <a:bodyPr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buNone/>
              <a:defRPr/>
            </a:pPr>
            <a:r>
              <a:rPr lang="el-GR" altLang="en-US" sz="3200" b="1" dirty="0"/>
              <a:t>Η σύνδεση βοηθά το παιδί να</a:t>
            </a:r>
            <a:r>
              <a:rPr lang="en-US" altLang="en-US" sz="3200" b="1" dirty="0"/>
              <a:t>:</a:t>
            </a:r>
            <a:endParaRPr lang="el-GR" altLang="en-US" sz="3200" b="1" dirty="0"/>
          </a:p>
          <a:p>
            <a:pPr marL="0" indent="0">
              <a:buNone/>
              <a:defRPr/>
            </a:pPr>
            <a:endParaRPr lang="en-US" altLang="en-US" sz="3200" dirty="0"/>
          </a:p>
          <a:p>
            <a:pPr lvl="1">
              <a:buFontTx/>
              <a:buChar char="-"/>
              <a:defRPr/>
            </a:pPr>
            <a:r>
              <a:rPr lang="en-GB" altLang="en-US" sz="3200" dirty="0" err="1"/>
              <a:t>ε</a:t>
            </a:r>
            <a:r>
              <a:rPr lang="en-GB" altLang="en-US" sz="3200" dirty="0"/>
              <a:t>π</a:t>
            </a:r>
            <a:r>
              <a:rPr lang="en-GB" altLang="en-US" sz="3200" dirty="0" err="1"/>
              <a:t>ιτύχε</a:t>
            </a:r>
            <a:r>
              <a:rPr lang="el-GR" altLang="en-US" sz="3200" dirty="0"/>
              <a:t>ι</a:t>
            </a:r>
            <a:r>
              <a:rPr lang="en-GB" altLang="en-US" sz="3200" dirty="0"/>
              <a:t> π</a:t>
            </a:r>
            <a:r>
              <a:rPr lang="en-GB" altLang="en-US" sz="3200" dirty="0" err="1"/>
              <a:t>λήρη</a:t>
            </a:r>
            <a:r>
              <a:rPr lang="en-GB" altLang="en-US" sz="3200" dirty="0"/>
              <a:t> </a:t>
            </a:r>
            <a:r>
              <a:rPr lang="en-GB" altLang="en-US" sz="3200" dirty="0" err="1"/>
              <a:t>δι</a:t>
            </a:r>
            <a:r>
              <a:rPr lang="en-GB" altLang="en-US" sz="3200" dirty="0"/>
              <a:t>α</a:t>
            </a:r>
            <a:r>
              <a:rPr lang="en-GB" altLang="en-US" sz="3200" dirty="0" err="1"/>
              <a:t>νοητική</a:t>
            </a:r>
            <a:r>
              <a:rPr lang="en-GB" altLang="en-US" sz="3200" dirty="0"/>
              <a:t> </a:t>
            </a:r>
            <a:r>
              <a:rPr lang="en-GB" altLang="en-US" sz="3200" dirty="0" err="1"/>
              <a:t>δυν</a:t>
            </a:r>
            <a:r>
              <a:rPr lang="en-GB" altLang="en-US" sz="3200" dirty="0"/>
              <a:t>α</a:t>
            </a:r>
            <a:r>
              <a:rPr lang="en-GB" altLang="en-US" sz="3200" dirty="0" err="1"/>
              <a:t>τότητ</a:t>
            </a:r>
            <a:r>
              <a:rPr lang="en-GB" altLang="en-US" sz="3200" dirty="0"/>
              <a:t>α</a:t>
            </a:r>
            <a:r>
              <a:rPr lang="el-GR" altLang="en-US" sz="3200" dirty="0"/>
              <a:t>,</a:t>
            </a:r>
            <a:r>
              <a:rPr lang="en-GB" altLang="en-US" sz="3200" dirty="0"/>
              <a:t> </a:t>
            </a:r>
            <a:endParaRPr lang="el-GR" altLang="en-US" sz="3200" dirty="0"/>
          </a:p>
          <a:p>
            <a:pPr lvl="1">
              <a:buFontTx/>
              <a:buChar char="-"/>
              <a:defRPr/>
            </a:pPr>
            <a:r>
              <a:rPr lang="en-GB" altLang="en-US" sz="3200" dirty="0" err="1"/>
              <a:t>τ</a:t>
            </a:r>
            <a:r>
              <a:rPr lang="en-GB" altLang="en-US" sz="3200" dirty="0"/>
              <a:t>α</a:t>
            </a:r>
            <a:r>
              <a:rPr lang="en-GB" altLang="en-US" sz="3200" dirty="0" err="1"/>
              <a:t>ξινομήσε</a:t>
            </a:r>
            <a:r>
              <a:rPr lang="el-GR" altLang="en-US" sz="3200" dirty="0"/>
              <a:t>ι</a:t>
            </a:r>
            <a:r>
              <a:rPr lang="en-GB" altLang="en-US" sz="3200" dirty="0"/>
              <a:t> </a:t>
            </a:r>
            <a:r>
              <a:rPr lang="el-GR" altLang="en-US" sz="3200" dirty="0"/>
              <a:t>τα όσα </a:t>
            </a:r>
            <a:r>
              <a:rPr lang="en-GB" altLang="en-US" sz="3200" dirty="0"/>
              <a:t>α</a:t>
            </a:r>
            <a:r>
              <a:rPr lang="en-GB" altLang="en-US" sz="3200" dirty="0" err="1"/>
              <a:t>ντιλ</a:t>
            </a:r>
            <a:r>
              <a:rPr lang="en-GB" altLang="en-US" sz="3200" dirty="0"/>
              <a:t>α</a:t>
            </a:r>
            <a:r>
              <a:rPr lang="en-GB" altLang="en-US" sz="3200" dirty="0" err="1"/>
              <a:t>μ</a:t>
            </a:r>
            <a:r>
              <a:rPr lang="en-GB" altLang="en-US" sz="3200" dirty="0"/>
              <a:t>β</a:t>
            </a:r>
            <a:r>
              <a:rPr lang="en-GB" altLang="en-US" sz="3200" dirty="0" err="1"/>
              <a:t>άνετ</a:t>
            </a:r>
            <a:r>
              <a:rPr lang="en-GB" altLang="en-US" sz="3200" dirty="0"/>
              <a:t>α</a:t>
            </a:r>
            <a:r>
              <a:rPr lang="en-GB" altLang="en-US" sz="3200" dirty="0" err="1"/>
              <a:t>ι</a:t>
            </a:r>
            <a:r>
              <a:rPr lang="el-GR" altLang="en-US" sz="3200" dirty="0"/>
              <a:t>,</a:t>
            </a:r>
          </a:p>
          <a:p>
            <a:pPr lvl="1">
              <a:buFontTx/>
              <a:buChar char="-"/>
              <a:defRPr/>
            </a:pPr>
            <a:r>
              <a:rPr lang="en-GB" altLang="en-US" sz="3200" dirty="0" err="1"/>
              <a:t>σκεφτεί</a:t>
            </a:r>
            <a:r>
              <a:rPr lang="en-GB" altLang="en-US" sz="3200" dirty="0"/>
              <a:t> </a:t>
            </a:r>
            <a:r>
              <a:rPr lang="en-GB" altLang="en-US" sz="3200" dirty="0" err="1"/>
              <a:t>λογικά</a:t>
            </a:r>
            <a:r>
              <a:rPr lang="el-GR" altLang="en-US" sz="3200" dirty="0"/>
              <a:t>,</a:t>
            </a:r>
            <a:r>
              <a:rPr lang="en-US" altLang="en-US" sz="3200" dirty="0"/>
              <a:t> </a:t>
            </a:r>
            <a:endParaRPr lang="el-GR" altLang="en-US" sz="3200" dirty="0"/>
          </a:p>
          <a:p>
            <a:pPr lvl="1">
              <a:buFontTx/>
              <a:buChar char="-"/>
              <a:defRPr/>
            </a:pPr>
            <a:r>
              <a:rPr lang="en-GB" altLang="en-US" sz="3200" dirty="0"/>
              <a:t>α</a:t>
            </a:r>
            <a:r>
              <a:rPr lang="en-GB" altLang="en-US" sz="3200" dirty="0" err="1"/>
              <a:t>ν</a:t>
            </a:r>
            <a:r>
              <a:rPr lang="en-GB" altLang="en-US" sz="3200" dirty="0"/>
              <a:t>απ</a:t>
            </a:r>
            <a:r>
              <a:rPr lang="en-GB" altLang="en-US" sz="3200" dirty="0" err="1"/>
              <a:t>τύξε</a:t>
            </a:r>
            <a:r>
              <a:rPr lang="el-GR" altLang="en-US" sz="3200" dirty="0"/>
              <a:t>ι</a:t>
            </a:r>
            <a:r>
              <a:rPr lang="en-GB" altLang="en-US" sz="3200" dirty="0"/>
              <a:t> </a:t>
            </a:r>
            <a:r>
              <a:rPr lang="en-GB" altLang="en-US" sz="3200" dirty="0" err="1"/>
              <a:t>συνείδηση</a:t>
            </a:r>
            <a:r>
              <a:rPr lang="el-GR" altLang="en-US" sz="3200" dirty="0"/>
              <a:t>,</a:t>
            </a:r>
            <a:r>
              <a:rPr lang="en-GB" altLang="en-US" sz="3200" dirty="0"/>
              <a:t> </a:t>
            </a:r>
            <a:endParaRPr lang="el-GR" altLang="en-US" sz="3200" dirty="0"/>
          </a:p>
          <a:p>
            <a:pPr lvl="1">
              <a:buFontTx/>
              <a:buChar char="-"/>
              <a:defRPr/>
            </a:pPr>
            <a:r>
              <a:rPr lang="en-GB" altLang="en-US" sz="3200" dirty="0" err="1"/>
              <a:t>γίνε</a:t>
            </a:r>
            <a:r>
              <a:rPr lang="el-GR" altLang="en-US" sz="3200" dirty="0"/>
              <a:t>ι</a:t>
            </a:r>
            <a:r>
              <a:rPr lang="en-GB" altLang="en-US" sz="3200" dirty="0"/>
              <a:t> α</a:t>
            </a:r>
            <a:r>
              <a:rPr lang="en-GB" altLang="en-US" sz="3200" dirty="0" err="1"/>
              <a:t>υτοδύν</a:t>
            </a:r>
            <a:r>
              <a:rPr lang="en-GB" altLang="en-US" sz="3200" dirty="0"/>
              <a:t>α</a:t>
            </a:r>
            <a:r>
              <a:rPr lang="en-GB" altLang="en-US" sz="3200" dirty="0" err="1"/>
              <a:t>μο</a:t>
            </a:r>
            <a:r>
              <a:rPr lang="el-GR" altLang="en-US" sz="3200" dirty="0"/>
              <a:t>,</a:t>
            </a:r>
          </a:p>
          <a:p>
            <a:pPr lvl="1">
              <a:buFontTx/>
              <a:buChar char="-"/>
              <a:defRPr/>
            </a:pPr>
            <a:r>
              <a:rPr lang="en-GB" altLang="en-US" sz="3200" dirty="0"/>
              <a:t>α</a:t>
            </a:r>
            <a:r>
              <a:rPr lang="en-GB" altLang="en-US" sz="3200" dirty="0" err="1"/>
              <a:t>ντιμετω</a:t>
            </a:r>
            <a:r>
              <a:rPr lang="en-GB" altLang="en-US" sz="3200" dirty="0"/>
              <a:t>π</a:t>
            </a:r>
            <a:r>
              <a:rPr lang="en-GB" altLang="en-US" sz="3200" dirty="0" err="1"/>
              <a:t>ίσε</a:t>
            </a:r>
            <a:r>
              <a:rPr lang="el-GR" altLang="en-US" sz="3200" dirty="0"/>
              <a:t>ι</a:t>
            </a:r>
            <a:r>
              <a:rPr lang="en-GB" altLang="en-US" sz="3200" dirty="0"/>
              <a:t> </a:t>
            </a:r>
            <a:r>
              <a:rPr lang="en-GB" altLang="en-US" sz="3200" dirty="0" err="1"/>
              <a:t>την</a:t>
            </a:r>
            <a:r>
              <a:rPr lang="en-GB" altLang="en-US" sz="3200" dirty="0"/>
              <a:t> π</a:t>
            </a:r>
            <a:r>
              <a:rPr lang="en-GB" altLang="en-US" sz="3200" dirty="0" err="1"/>
              <a:t>ίεση</a:t>
            </a:r>
            <a:r>
              <a:rPr lang="en-GB" altLang="en-US" sz="3200" dirty="0"/>
              <a:t> </a:t>
            </a:r>
            <a:r>
              <a:rPr lang="en-GB" altLang="en-US" sz="3200" dirty="0" err="1"/>
              <a:t>κ</a:t>
            </a:r>
            <a:r>
              <a:rPr lang="en-GB" altLang="en-US" sz="3200" dirty="0"/>
              <a:t>α</a:t>
            </a:r>
            <a:r>
              <a:rPr lang="en-GB" altLang="en-US" sz="3200" dirty="0" err="1"/>
              <a:t>ι</a:t>
            </a:r>
            <a:r>
              <a:rPr lang="en-GB" altLang="en-US" sz="3200" dirty="0"/>
              <a:t> </a:t>
            </a:r>
            <a:r>
              <a:rPr lang="en-GB" altLang="en-US" sz="3200" dirty="0" err="1"/>
              <a:t>την</a:t>
            </a:r>
            <a:r>
              <a:rPr lang="en-GB" altLang="en-US" sz="3200" dirty="0"/>
              <a:t> απ</a:t>
            </a:r>
            <a:r>
              <a:rPr lang="en-GB" altLang="en-US" sz="3200" dirty="0" err="1"/>
              <a:t>ογοήτευση</a:t>
            </a:r>
            <a:r>
              <a:rPr lang="el-GR" altLang="en-US" sz="3200" dirty="0"/>
              <a:t>,</a:t>
            </a:r>
          </a:p>
          <a:p>
            <a:pPr lvl="1">
              <a:buFontTx/>
              <a:buChar char="-"/>
              <a:defRPr/>
            </a:pPr>
            <a:r>
              <a:rPr lang="en-GB" altLang="en-US" sz="3200" dirty="0" err="1"/>
              <a:t>χειριστεί</a:t>
            </a:r>
            <a:r>
              <a:rPr lang="en-GB" altLang="en-US" sz="3200" dirty="0"/>
              <a:t> </a:t>
            </a:r>
            <a:r>
              <a:rPr lang="en-GB" altLang="en-US" sz="3200" dirty="0" err="1"/>
              <a:t>το</a:t>
            </a:r>
            <a:r>
              <a:rPr lang="en-GB" altLang="en-US" sz="3200" dirty="0"/>
              <a:t> </a:t>
            </a:r>
            <a:r>
              <a:rPr lang="en-GB" altLang="en-US" sz="3200" dirty="0" err="1"/>
              <a:t>φό</a:t>
            </a:r>
            <a:r>
              <a:rPr lang="en-GB" altLang="en-US" sz="3200" dirty="0"/>
              <a:t>β</a:t>
            </a:r>
            <a:r>
              <a:rPr lang="en-GB" altLang="en-US" sz="3200" dirty="0" err="1"/>
              <a:t>ο</a:t>
            </a:r>
            <a:r>
              <a:rPr lang="en-GB" altLang="en-US" sz="3200" dirty="0"/>
              <a:t> </a:t>
            </a:r>
            <a:r>
              <a:rPr lang="en-GB" altLang="en-US" sz="3200" dirty="0" err="1"/>
              <a:t>κ</a:t>
            </a:r>
            <a:r>
              <a:rPr lang="en-GB" altLang="en-US" sz="3200" dirty="0"/>
              <a:t>α</a:t>
            </a:r>
            <a:r>
              <a:rPr lang="en-GB" altLang="en-US" sz="3200" dirty="0" err="1"/>
              <a:t>ι</a:t>
            </a:r>
            <a:r>
              <a:rPr lang="en-GB" altLang="en-US" sz="3200" dirty="0"/>
              <a:t> </a:t>
            </a:r>
            <a:r>
              <a:rPr lang="en-GB" altLang="en-US" sz="3200" dirty="0" err="1"/>
              <a:t>την</a:t>
            </a:r>
            <a:r>
              <a:rPr lang="en-GB" altLang="en-US" sz="3200" dirty="0"/>
              <a:t> α</a:t>
            </a:r>
            <a:r>
              <a:rPr lang="en-GB" altLang="en-US" sz="3200" dirty="0" err="1"/>
              <a:t>νησυχί</a:t>
            </a:r>
            <a:r>
              <a:rPr lang="en-GB" altLang="en-US" sz="3200" dirty="0"/>
              <a:t>α</a:t>
            </a:r>
            <a:r>
              <a:rPr lang="el-GR" altLang="en-US" sz="3200" dirty="0"/>
              <a:t>,</a:t>
            </a:r>
            <a:r>
              <a:rPr lang="en-GB" altLang="en-US" sz="3200" dirty="0"/>
              <a:t> </a:t>
            </a:r>
            <a:endParaRPr lang="el-GR" altLang="en-US" sz="3200" dirty="0"/>
          </a:p>
          <a:p>
            <a:pPr lvl="1">
              <a:buFontTx/>
              <a:buChar char="-"/>
              <a:defRPr/>
            </a:pPr>
            <a:r>
              <a:rPr lang="en-GB" altLang="en-US" sz="3200" dirty="0"/>
              <a:t>α</a:t>
            </a:r>
            <a:r>
              <a:rPr lang="en-GB" altLang="en-US" sz="3200" dirty="0" err="1"/>
              <a:t>ν</a:t>
            </a:r>
            <a:r>
              <a:rPr lang="en-GB" altLang="en-US" sz="3200" dirty="0"/>
              <a:t>απ</a:t>
            </a:r>
            <a:r>
              <a:rPr lang="en-GB" altLang="en-US" sz="3200" dirty="0" err="1"/>
              <a:t>τύξε</a:t>
            </a:r>
            <a:r>
              <a:rPr lang="el-GR" altLang="en-US" sz="3200" dirty="0"/>
              <a:t>ι</a:t>
            </a:r>
            <a:r>
              <a:rPr lang="en-GB" altLang="en-US" sz="3200" dirty="0"/>
              <a:t> </a:t>
            </a:r>
            <a:r>
              <a:rPr lang="en-GB" altLang="en-US" sz="3200" dirty="0" err="1"/>
              <a:t>τις</a:t>
            </a:r>
            <a:r>
              <a:rPr lang="en-GB" altLang="en-US" sz="3200" dirty="0"/>
              <a:t> </a:t>
            </a:r>
            <a:r>
              <a:rPr lang="en-GB" altLang="en-US" sz="3200" dirty="0" err="1"/>
              <a:t>μελλοντικές</a:t>
            </a:r>
            <a:r>
              <a:rPr lang="en-GB" altLang="en-US" sz="3200" dirty="0"/>
              <a:t> </a:t>
            </a:r>
            <a:r>
              <a:rPr lang="en-GB" altLang="en-US" sz="3200" dirty="0" err="1"/>
              <a:t>σχέσεις</a:t>
            </a:r>
            <a:r>
              <a:rPr lang="en-GB" altLang="en-US" sz="3200" dirty="0"/>
              <a:t> </a:t>
            </a:r>
            <a:r>
              <a:rPr lang="el-GR" altLang="en-US" sz="3200" dirty="0"/>
              <a:t>του και να </a:t>
            </a:r>
          </a:p>
          <a:p>
            <a:pPr lvl="1">
              <a:buFontTx/>
              <a:buChar char="-"/>
              <a:defRPr/>
            </a:pPr>
            <a:r>
              <a:rPr lang="en-GB" altLang="en-US" sz="3200" dirty="0" err="1"/>
              <a:t>μειώσε</a:t>
            </a:r>
            <a:r>
              <a:rPr lang="el-GR" altLang="en-US" sz="3200" dirty="0"/>
              <a:t>ι</a:t>
            </a:r>
            <a:r>
              <a:rPr lang="en-GB" altLang="en-US" sz="3200" dirty="0"/>
              <a:t> </a:t>
            </a:r>
            <a:r>
              <a:rPr lang="en-GB" altLang="en-US" sz="3200" dirty="0" err="1"/>
              <a:t>τη</a:t>
            </a:r>
            <a:r>
              <a:rPr lang="en-GB" altLang="en-US" sz="3200" dirty="0"/>
              <a:t> </a:t>
            </a:r>
            <a:r>
              <a:rPr lang="en-GB" altLang="en-US" sz="3200" dirty="0" err="1"/>
              <a:t>ζηλοτυ</a:t>
            </a:r>
            <a:r>
              <a:rPr lang="en-GB" altLang="en-US" sz="3200" dirty="0"/>
              <a:t>π</a:t>
            </a:r>
            <a:r>
              <a:rPr lang="en-GB" altLang="en-US" sz="3200" dirty="0" err="1"/>
              <a:t>ί</a:t>
            </a:r>
            <a:r>
              <a:rPr lang="en-GB" altLang="en-US" sz="3200" dirty="0"/>
              <a:t>α.</a:t>
            </a:r>
            <a:r>
              <a:rPr lang="en-US" altLang="en-US" sz="3200" dirty="0"/>
              <a:t> </a:t>
            </a:r>
            <a:endParaRPr lang="el-GR" altLang="en-US" sz="3200" dirty="0"/>
          </a:p>
          <a:p>
            <a:pPr>
              <a:defRPr/>
            </a:pPr>
            <a:endParaRPr lang="el-GR" altLang="en-US" sz="2800" dirty="0"/>
          </a:p>
        </p:txBody>
      </p:sp>
    </p:spTree>
    <p:extLst>
      <p:ext uri="{BB962C8B-B14F-4D97-AF65-F5344CB8AC3E}">
        <p14:creationId xmlns:p14="http://schemas.microsoft.com/office/powerpoint/2010/main" val="2426944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DC4F95C-A2AD-33C0-7FB3-18E2F173898E}"/>
              </a:ext>
            </a:extLst>
          </p:cNvPr>
          <p:cNvSpPr>
            <a:spLocks noGrp="1"/>
          </p:cNvSpPr>
          <p:nvPr>
            <p:ph type="title"/>
          </p:nvPr>
        </p:nvSpPr>
        <p:spPr/>
        <p:txBody>
          <a:bodyPr/>
          <a:lstStyle/>
          <a:p>
            <a:r>
              <a:rPr lang="el-GR" dirty="0"/>
              <a:t>Βασικές αρχές της θεωρίας της σύνδεσης</a:t>
            </a:r>
          </a:p>
        </p:txBody>
      </p:sp>
      <p:sp>
        <p:nvSpPr>
          <p:cNvPr id="3" name="TextBox 2">
            <a:extLst>
              <a:ext uri="{FF2B5EF4-FFF2-40B4-BE49-F238E27FC236}">
                <a16:creationId xmlns:a16="http://schemas.microsoft.com/office/drawing/2014/main" xmlns="" id="{462BA644-A705-D21A-7FBC-0A5C385D6B36}"/>
              </a:ext>
            </a:extLst>
          </p:cNvPr>
          <p:cNvSpPr txBox="1"/>
          <p:nvPr/>
        </p:nvSpPr>
        <p:spPr>
          <a:xfrm>
            <a:off x="428625" y="2543175"/>
            <a:ext cx="11201400" cy="2677656"/>
          </a:xfrm>
          <a:prstGeom prst="rect">
            <a:avLst/>
          </a:prstGeom>
          <a:noFill/>
        </p:spPr>
        <p:txBody>
          <a:bodyPr wrap="square" rtlCol="0">
            <a:spAutoFit/>
          </a:bodyPr>
          <a:lstStyle/>
          <a:p>
            <a:pPr marL="285750" indent="-285750" algn="just">
              <a:buClr>
                <a:srgbClr val="FFFF00"/>
              </a:buClr>
              <a:buFont typeface="Wingdings" pitchFamily="2" charset="2"/>
              <a:buChar char="Ø"/>
            </a:pPr>
            <a:r>
              <a:rPr lang="el-GR" sz="2800" dirty="0"/>
              <a:t>Οι συναισθηματικές συνδέσεις των μικρών παιδιών παρουσιάζονται συμπεριφοριστικά στις προτιμήσεις τους για τους ανθρώπους με τους οποίους είναι εξοικειωμένα. Η τάση τους είναι να επιδιώκουν την εγγύτητα με εκείνους τους ανθρώπους, ειδικά σε περιόδους κινδύνου, και να αξιοποιούν τους ενήλικες εκείνους ως ασφαλή βάση από την οποία διερευνούν το περιβάλλον.  </a:t>
            </a:r>
          </a:p>
        </p:txBody>
      </p:sp>
    </p:spTree>
    <p:extLst>
      <p:ext uri="{BB962C8B-B14F-4D97-AF65-F5344CB8AC3E}">
        <p14:creationId xmlns:p14="http://schemas.microsoft.com/office/powerpoint/2010/main" val="4244392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E45BEF5-4670-803D-0256-42EC24F0B8E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xmlns="" id="{CBD284A9-B53D-3DBF-6438-5CD8AB12934C}"/>
              </a:ext>
            </a:extLst>
          </p:cNvPr>
          <p:cNvSpPr>
            <a:spLocks noGrp="1"/>
          </p:cNvSpPr>
          <p:nvPr>
            <p:ph type="title"/>
          </p:nvPr>
        </p:nvSpPr>
        <p:spPr/>
        <p:txBody>
          <a:bodyPr/>
          <a:lstStyle/>
          <a:p>
            <a:r>
              <a:rPr lang="el-GR" dirty="0"/>
              <a:t>Βασικές αρχές της θεωρίας της σύνδεσης</a:t>
            </a:r>
          </a:p>
        </p:txBody>
      </p:sp>
      <p:sp>
        <p:nvSpPr>
          <p:cNvPr id="3" name="TextBox 2">
            <a:extLst>
              <a:ext uri="{FF2B5EF4-FFF2-40B4-BE49-F238E27FC236}">
                <a16:creationId xmlns:a16="http://schemas.microsoft.com/office/drawing/2014/main" xmlns="" id="{C58082B6-FEF3-69AF-1925-69F46442B4CF}"/>
              </a:ext>
            </a:extLst>
          </p:cNvPr>
          <p:cNvSpPr txBox="1"/>
          <p:nvPr/>
        </p:nvSpPr>
        <p:spPr>
          <a:xfrm>
            <a:off x="428625" y="2543175"/>
            <a:ext cx="11201400" cy="1815882"/>
          </a:xfrm>
          <a:prstGeom prst="rect">
            <a:avLst/>
          </a:prstGeom>
          <a:noFill/>
        </p:spPr>
        <p:txBody>
          <a:bodyPr wrap="square" rtlCol="0">
            <a:spAutoFit/>
          </a:bodyPr>
          <a:lstStyle/>
          <a:p>
            <a:pPr marL="285750" indent="-285750" algn="just">
              <a:buClr>
                <a:srgbClr val="FFFF00"/>
              </a:buClr>
              <a:buFont typeface="Wingdings" pitchFamily="2" charset="2"/>
              <a:buChar char="Ø"/>
            </a:pPr>
            <a:r>
              <a:rPr lang="el-GR" sz="2800" dirty="0"/>
              <a:t>Γεγονότα που παρεμποδίζουν τη σύνδεση, όπως ο απότομος χωρισμός του μικρού παιδιού, ή η σημαντική ανικανότητα των φροντιστών να είναι ευαίσθητοι μπορεί να προκαλέσουν συναισθηματικές και γνωστικές συνέπειες. </a:t>
            </a:r>
          </a:p>
        </p:txBody>
      </p:sp>
    </p:spTree>
    <p:extLst>
      <p:ext uri="{BB962C8B-B14F-4D97-AF65-F5344CB8AC3E}">
        <p14:creationId xmlns:p14="http://schemas.microsoft.com/office/powerpoint/2010/main" val="4072298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15071FA-451C-C0ED-7276-AAD5AB0222E7}"/>
              </a:ext>
            </a:extLst>
          </p:cNvPr>
          <p:cNvSpPr>
            <a:spLocks noGrp="1"/>
          </p:cNvSpPr>
          <p:nvPr>
            <p:ph type="title"/>
          </p:nvPr>
        </p:nvSpPr>
        <p:spPr/>
        <p:txBody>
          <a:bodyPr/>
          <a:lstStyle/>
          <a:p>
            <a:r>
              <a:rPr lang="el-GR" dirty="0"/>
              <a:t>Πρακτική χρησιμότητα</a:t>
            </a:r>
          </a:p>
        </p:txBody>
      </p:sp>
      <p:sp>
        <p:nvSpPr>
          <p:cNvPr id="3" name="TextBox 2">
            <a:extLst>
              <a:ext uri="{FF2B5EF4-FFF2-40B4-BE49-F238E27FC236}">
                <a16:creationId xmlns:a16="http://schemas.microsoft.com/office/drawing/2014/main" xmlns="" id="{4C7F58A1-8BDC-027E-D0A8-731549D1A9C3}"/>
              </a:ext>
            </a:extLst>
          </p:cNvPr>
          <p:cNvSpPr txBox="1"/>
          <p:nvPr/>
        </p:nvSpPr>
        <p:spPr>
          <a:xfrm>
            <a:off x="285750" y="2457450"/>
            <a:ext cx="11458575" cy="3970318"/>
          </a:xfrm>
          <a:prstGeom prst="rect">
            <a:avLst/>
          </a:prstGeom>
          <a:noFill/>
        </p:spPr>
        <p:txBody>
          <a:bodyPr wrap="square" rtlCol="0">
            <a:spAutoFit/>
          </a:bodyPr>
          <a:lstStyle/>
          <a:p>
            <a:pPr marL="285750" indent="-285750" algn="just">
              <a:buClr>
                <a:srgbClr val="FFFF00"/>
              </a:buClr>
              <a:buSzPct val="94000"/>
              <a:buFont typeface="Wingdings" pitchFamily="2" charset="2"/>
              <a:buChar char="q"/>
            </a:pPr>
            <a:r>
              <a:rPr lang="el-GR" sz="2800" dirty="0"/>
              <a:t> Όταν υπάρχει μία επισφαλής σύνδεση, αυτό προκαλεί μία ανήσυχη κατάσταση για ένα παιδί. </a:t>
            </a:r>
          </a:p>
          <a:p>
            <a:pPr marL="285750" indent="-285750" algn="just">
              <a:buClr>
                <a:srgbClr val="FFFF00"/>
              </a:buClr>
              <a:buSzPct val="94000"/>
              <a:buFont typeface="Wingdings" pitchFamily="2" charset="2"/>
              <a:buChar char="q"/>
            </a:pPr>
            <a:r>
              <a:rPr lang="el-GR" sz="2800" dirty="0"/>
              <a:t> Σύμφωνα με τη θεωρία, το παιδί θα προσπαθήσει να προστατευθεί από αυτή την ανησυχία με ποικίλους ψυχολογικούς ελιγμούς. </a:t>
            </a:r>
          </a:p>
          <a:p>
            <a:pPr marL="285750" indent="-285750" algn="just">
              <a:buClr>
                <a:srgbClr val="FFFF00"/>
              </a:buClr>
              <a:buSzPct val="94000"/>
              <a:buFont typeface="Wingdings" pitchFamily="2" charset="2"/>
              <a:buChar char="q"/>
            </a:pPr>
            <a:r>
              <a:rPr lang="el-GR" sz="2800" dirty="0"/>
              <a:t> «Ελαττωματικό λειτουργικό πρότυπο» : Χρήση «αμυντικού αποκλεισμού» προκειμένου να αποκλειστούν τα αντίθετα στοιχεία από τη συνείδηση και να αποφευχθούν συναισθήματα και επιθυμίες που μπορεί να απειλήσουν την αβέβαιη σταθερότητα του παιδιού. </a:t>
            </a:r>
          </a:p>
          <a:p>
            <a:pPr marL="285750" indent="-285750" algn="just">
              <a:buClr>
                <a:srgbClr val="FFFF00"/>
              </a:buClr>
              <a:buSzPct val="94000"/>
              <a:buFont typeface="Wingdings" pitchFamily="2" charset="2"/>
              <a:buChar char="q"/>
            </a:pPr>
            <a:endParaRPr lang="el-GR" sz="2800" dirty="0"/>
          </a:p>
        </p:txBody>
      </p:sp>
    </p:spTree>
    <p:extLst>
      <p:ext uri="{BB962C8B-B14F-4D97-AF65-F5344CB8AC3E}">
        <p14:creationId xmlns:p14="http://schemas.microsoft.com/office/powerpoint/2010/main" val="18277467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294A8A4-16C3-90F9-D0D5-85D2E63567E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xmlns="" id="{37CE49D7-8A6D-C36E-B3E5-606DA380B463}"/>
              </a:ext>
            </a:extLst>
          </p:cNvPr>
          <p:cNvSpPr>
            <a:spLocks noGrp="1"/>
          </p:cNvSpPr>
          <p:nvPr>
            <p:ph type="title"/>
          </p:nvPr>
        </p:nvSpPr>
        <p:spPr/>
        <p:txBody>
          <a:bodyPr/>
          <a:lstStyle/>
          <a:p>
            <a:r>
              <a:rPr lang="el-GR" dirty="0"/>
              <a:t>Πρακτική χρησιμότητα</a:t>
            </a:r>
          </a:p>
        </p:txBody>
      </p:sp>
      <p:sp>
        <p:nvSpPr>
          <p:cNvPr id="3" name="TextBox 2">
            <a:extLst>
              <a:ext uri="{FF2B5EF4-FFF2-40B4-BE49-F238E27FC236}">
                <a16:creationId xmlns:a16="http://schemas.microsoft.com/office/drawing/2014/main" xmlns="" id="{09585C63-550A-0D15-954B-7214780F5625}"/>
              </a:ext>
            </a:extLst>
          </p:cNvPr>
          <p:cNvSpPr txBox="1"/>
          <p:nvPr/>
        </p:nvSpPr>
        <p:spPr>
          <a:xfrm>
            <a:off x="159626" y="2079078"/>
            <a:ext cx="11822167" cy="4401205"/>
          </a:xfrm>
          <a:prstGeom prst="rect">
            <a:avLst/>
          </a:prstGeom>
          <a:noFill/>
        </p:spPr>
        <p:txBody>
          <a:bodyPr wrap="square" rtlCol="0">
            <a:spAutoFit/>
          </a:bodyPr>
          <a:lstStyle/>
          <a:p>
            <a:pPr marL="285750" indent="-285750" algn="just">
              <a:buClr>
                <a:srgbClr val="FFFF00"/>
              </a:buClr>
              <a:buSzPct val="94000"/>
              <a:buFont typeface="Wingdings" pitchFamily="2" charset="2"/>
              <a:buChar char="q"/>
            </a:pPr>
            <a:r>
              <a:rPr lang="el-GR" sz="2800" dirty="0"/>
              <a:t> Το συγκεκριμένο πρότυπο καταστέλλει τις πληροφορίες που το παιδί δεν μπορεί να αντιμετωπίσει. </a:t>
            </a:r>
          </a:p>
          <a:p>
            <a:pPr marL="285750" indent="-285750" algn="just">
              <a:buClr>
                <a:srgbClr val="FFFF00"/>
              </a:buClr>
              <a:buSzPct val="94000"/>
              <a:buFont typeface="Wingdings" pitchFamily="2" charset="2"/>
              <a:buChar char="q"/>
            </a:pPr>
            <a:r>
              <a:rPr lang="el-GR" sz="2800" dirty="0"/>
              <a:t> Μπορεί να μην λειτουργήσει καλά όταν το παιδί συνεχίζει να το εφαρμόζει στις νέες καταστάσεις:</a:t>
            </a:r>
          </a:p>
          <a:p>
            <a:pPr marL="457200" indent="-457200" algn="just">
              <a:buClr>
                <a:srgbClr val="FFFF00"/>
              </a:buClr>
              <a:buSzPct val="94000"/>
              <a:buFontTx/>
              <a:buChar char="-"/>
            </a:pPr>
            <a:r>
              <a:rPr lang="el-GR" sz="2800" dirty="0"/>
              <a:t>Ένα παιδί που τραβά την προσοχή με τη δημιουργία μιας σκηνής που εκνευρίζει τους άλλους. Σκεφτείτε επίσης τα παιδιά που συνεχίζουν να εφαρμόζουν αυτή την αρχή στις σχέσεις τους και ως ενήλικοι.</a:t>
            </a:r>
          </a:p>
          <a:p>
            <a:pPr marL="457200" indent="-457200" algn="just">
              <a:buClr>
                <a:srgbClr val="FFFF00"/>
              </a:buClr>
              <a:buSzPct val="94000"/>
              <a:buFontTx/>
              <a:buChar char="-"/>
            </a:pPr>
            <a:r>
              <a:rPr lang="el-GR" sz="2800" dirty="0"/>
              <a:t>Ο στόχος του Κ.Λ. είναι να βοηθήσει τους ανθρώπους να τροποποιήσουν το λειτουργικό πρότυπο στις σχέσεις με τους άλλους. </a:t>
            </a:r>
          </a:p>
          <a:p>
            <a:pPr marL="285750" indent="-285750" algn="just">
              <a:buClr>
                <a:srgbClr val="FFFF00"/>
              </a:buClr>
              <a:buSzPct val="94000"/>
              <a:buFont typeface="Wingdings" pitchFamily="2" charset="2"/>
              <a:buChar char="q"/>
            </a:pPr>
            <a:endParaRPr lang="el-GR" sz="2800" dirty="0"/>
          </a:p>
        </p:txBody>
      </p:sp>
    </p:spTree>
    <p:extLst>
      <p:ext uri="{BB962C8B-B14F-4D97-AF65-F5344CB8AC3E}">
        <p14:creationId xmlns:p14="http://schemas.microsoft.com/office/powerpoint/2010/main" val="3306362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descr="Εφαρμογή ψυχοδυναμικών μοντέλων">
            <a:extLst>
              <a:ext uri="{FF2B5EF4-FFF2-40B4-BE49-F238E27FC236}">
                <a16:creationId xmlns:a16="http://schemas.microsoft.com/office/drawing/2014/main" xmlns="" id="{928003C2-BD65-DE95-C5B3-67789DCFC2E5}"/>
              </a:ext>
            </a:extLst>
          </p:cNvPr>
          <p:cNvSpPr/>
          <p:nvPr/>
        </p:nvSpPr>
        <p:spPr>
          <a:xfrm>
            <a:off x="1" y="0"/>
            <a:ext cx="3800474"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TextBox 2">
            <a:extLst>
              <a:ext uri="{FF2B5EF4-FFF2-40B4-BE49-F238E27FC236}">
                <a16:creationId xmlns:a16="http://schemas.microsoft.com/office/drawing/2014/main" xmlns="" id="{22DC101D-E4B4-58EE-F6D9-F15D054AE58A}"/>
              </a:ext>
            </a:extLst>
          </p:cNvPr>
          <p:cNvSpPr txBox="1"/>
          <p:nvPr/>
        </p:nvSpPr>
        <p:spPr>
          <a:xfrm>
            <a:off x="304801" y="2620743"/>
            <a:ext cx="3157590" cy="1384995"/>
          </a:xfrm>
          <a:prstGeom prst="rect">
            <a:avLst/>
          </a:prstGeom>
          <a:noFill/>
        </p:spPr>
        <p:txBody>
          <a:bodyPr wrap="square" rtlCol="0">
            <a:spAutoFit/>
          </a:bodyPr>
          <a:lstStyle/>
          <a:p>
            <a:pPr algn="ctr"/>
            <a:r>
              <a:rPr lang="el-GR" sz="2800" dirty="0"/>
              <a:t>Εφαρμογή Ψυχοδυναμικών Μοντέλων</a:t>
            </a:r>
          </a:p>
        </p:txBody>
      </p:sp>
      <p:sp>
        <p:nvSpPr>
          <p:cNvPr id="4" name="Στρογγυλεμένο ορθογώνιο 3">
            <a:extLst>
              <a:ext uri="{FF2B5EF4-FFF2-40B4-BE49-F238E27FC236}">
                <a16:creationId xmlns:a16="http://schemas.microsoft.com/office/drawing/2014/main" xmlns="" id="{7327039A-2D60-08B3-B5CD-064880AD7096}"/>
              </a:ext>
            </a:extLst>
          </p:cNvPr>
          <p:cNvSpPr/>
          <p:nvPr/>
        </p:nvSpPr>
        <p:spPr>
          <a:xfrm>
            <a:off x="4077730" y="321276"/>
            <a:ext cx="7809469" cy="61536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TextBox 4">
            <a:extLst>
              <a:ext uri="{FF2B5EF4-FFF2-40B4-BE49-F238E27FC236}">
                <a16:creationId xmlns:a16="http://schemas.microsoft.com/office/drawing/2014/main" xmlns="" id="{F21F9F25-FF74-627C-765C-7410D362F121}"/>
              </a:ext>
            </a:extLst>
          </p:cNvPr>
          <p:cNvSpPr txBox="1"/>
          <p:nvPr/>
        </p:nvSpPr>
        <p:spPr>
          <a:xfrm>
            <a:off x="4324865" y="1285103"/>
            <a:ext cx="7364627" cy="4524315"/>
          </a:xfrm>
          <a:prstGeom prst="rect">
            <a:avLst/>
          </a:prstGeom>
          <a:noFill/>
        </p:spPr>
        <p:txBody>
          <a:bodyPr wrap="square" rtlCol="0">
            <a:spAutoFit/>
          </a:bodyPr>
          <a:lstStyle/>
          <a:p>
            <a:pPr marL="342900" indent="-342900" algn="just">
              <a:buClr>
                <a:srgbClr val="FFFF00"/>
              </a:buClr>
              <a:buFont typeface="Wingdings" pitchFamily="2" charset="2"/>
              <a:buChar char="§"/>
            </a:pPr>
            <a:r>
              <a:rPr lang="el-GR" sz="2400" dirty="0"/>
              <a:t>Η θεωρία της σύνδεσης προσφέρει μια εξήγηση για την κατανόηση των οικογενειακών σχέσεων και των διαφορετικών υποθέσεων και προσδοκιών που οι άνθρωποι φέρουν στις σχέσεις. </a:t>
            </a:r>
          </a:p>
          <a:p>
            <a:pPr marL="342900" indent="-342900" algn="just">
              <a:buClr>
                <a:srgbClr val="FFFF00"/>
              </a:buClr>
              <a:buFont typeface="Wingdings" pitchFamily="2" charset="2"/>
              <a:buChar char="§"/>
            </a:pPr>
            <a:r>
              <a:rPr lang="el-GR" sz="2400" dirty="0"/>
              <a:t>Παρέχει ένα πλαίσιο για τα ζητήματα σχετικά με τον προγραμματισμό τοποθέτησης και για την υποβολή των ερωτήσεων, όπως με τη γονική επαφή.</a:t>
            </a:r>
          </a:p>
          <a:p>
            <a:pPr marL="342900" indent="-342900" algn="just">
              <a:buClr>
                <a:srgbClr val="FFFF00"/>
              </a:buClr>
              <a:buFont typeface="Wingdings" pitchFamily="2" charset="2"/>
              <a:buChar char="§"/>
            </a:pPr>
            <a:r>
              <a:rPr lang="el-GR" sz="2400" dirty="0"/>
              <a:t>Συνολικά, παρέχει ένα πλαίσιο για την κατανόηση του πώς τα πράγματα εξελίσσονται (έφτασαν σε αυτό το σημείο). </a:t>
            </a:r>
          </a:p>
        </p:txBody>
      </p:sp>
    </p:spTree>
    <p:extLst>
      <p:ext uri="{BB962C8B-B14F-4D97-AF65-F5344CB8AC3E}">
        <p14:creationId xmlns:p14="http://schemas.microsoft.com/office/powerpoint/2010/main" val="16716209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E0F77ED-87EF-0EF8-BA28-8247E1A61EBC}"/>
              </a:ext>
            </a:extLst>
          </p:cNvPr>
          <p:cNvSpPr>
            <a:spLocks noGrp="1"/>
          </p:cNvSpPr>
          <p:nvPr>
            <p:ph type="title"/>
          </p:nvPr>
        </p:nvSpPr>
        <p:spPr/>
        <p:txBody>
          <a:bodyPr/>
          <a:lstStyle/>
          <a:p>
            <a:r>
              <a:rPr lang="el-GR" dirty="0"/>
              <a:t>1</a:t>
            </a:r>
            <a:r>
              <a:rPr lang="el-GR" baseline="30000" dirty="0"/>
              <a:t>η</a:t>
            </a:r>
            <a:r>
              <a:rPr lang="el-GR" dirty="0"/>
              <a:t> Δραστηριότητα </a:t>
            </a:r>
          </a:p>
        </p:txBody>
      </p:sp>
      <p:graphicFrame>
        <p:nvGraphicFramePr>
          <p:cNvPr id="4" name="Διάγραμμα 3">
            <a:extLst>
              <a:ext uri="{FF2B5EF4-FFF2-40B4-BE49-F238E27FC236}">
                <a16:creationId xmlns:a16="http://schemas.microsoft.com/office/drawing/2014/main" xmlns="" id="{94BDD86F-B3E7-A7EA-B4F3-859EFA2F83D2}"/>
              </a:ext>
            </a:extLst>
          </p:cNvPr>
          <p:cNvGraphicFramePr/>
          <p:nvPr>
            <p:extLst>
              <p:ext uri="{D42A27DB-BD31-4B8C-83A1-F6EECF244321}">
                <p14:modId xmlns:p14="http://schemas.microsoft.com/office/powerpoint/2010/main" val="2852602418"/>
              </p:ext>
            </p:extLst>
          </p:nvPr>
        </p:nvGraphicFramePr>
        <p:xfrm>
          <a:off x="87434" y="1582696"/>
          <a:ext cx="11106364"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707028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5FF4561-5A8C-1929-D0E1-BC8E6C722C15}"/>
              </a:ext>
            </a:extLst>
          </p:cNvPr>
          <p:cNvSpPr>
            <a:spLocks noGrp="1"/>
          </p:cNvSpPr>
          <p:nvPr>
            <p:ph type="title"/>
          </p:nvPr>
        </p:nvSpPr>
        <p:spPr/>
        <p:txBody>
          <a:bodyPr/>
          <a:lstStyle/>
          <a:p>
            <a:r>
              <a:rPr lang="el-GR" dirty="0"/>
              <a:t>2</a:t>
            </a:r>
            <a:r>
              <a:rPr lang="el-GR" baseline="30000" dirty="0"/>
              <a:t>η</a:t>
            </a:r>
            <a:r>
              <a:rPr lang="el-GR" dirty="0"/>
              <a:t> Δραστηριότητα</a:t>
            </a:r>
          </a:p>
        </p:txBody>
      </p:sp>
      <p:sp>
        <p:nvSpPr>
          <p:cNvPr id="3" name="TextBox 2">
            <a:extLst>
              <a:ext uri="{FF2B5EF4-FFF2-40B4-BE49-F238E27FC236}">
                <a16:creationId xmlns:a16="http://schemas.microsoft.com/office/drawing/2014/main" xmlns="" id="{FA9D980A-B327-1071-08F4-D4CB5D267E52}"/>
              </a:ext>
            </a:extLst>
          </p:cNvPr>
          <p:cNvSpPr txBox="1"/>
          <p:nvPr/>
        </p:nvSpPr>
        <p:spPr>
          <a:xfrm>
            <a:off x="410967" y="2332235"/>
            <a:ext cx="9883216" cy="4031873"/>
          </a:xfrm>
          <a:prstGeom prst="rect">
            <a:avLst/>
          </a:prstGeom>
          <a:noFill/>
        </p:spPr>
        <p:txBody>
          <a:bodyPr wrap="square" rtlCol="0">
            <a:spAutoFit/>
          </a:bodyPr>
          <a:lstStyle/>
          <a:p>
            <a:r>
              <a:rPr lang="el-GR" sz="3200" dirty="0"/>
              <a:t>Σκεφτείτε έναν άνθρωπο που σας κάνει να νιώθετε ασφάλεια </a:t>
            </a:r>
          </a:p>
          <a:p>
            <a:endParaRPr lang="el-GR" sz="3200" dirty="0"/>
          </a:p>
          <a:p>
            <a:endParaRPr lang="el-GR" sz="3200" dirty="0"/>
          </a:p>
          <a:p>
            <a:r>
              <a:rPr lang="el-GR" sz="3200" dirty="0"/>
              <a:t>Σημειώστε:</a:t>
            </a:r>
          </a:p>
          <a:p>
            <a:r>
              <a:rPr lang="el-GR" sz="3200" dirty="0"/>
              <a:t>Πώς νιώθω με το άτομο αυτό;</a:t>
            </a:r>
          </a:p>
          <a:p>
            <a:r>
              <a:rPr lang="el-GR" sz="3200" dirty="0"/>
              <a:t>Τι περιμένω από αυτό;</a:t>
            </a:r>
          </a:p>
          <a:p>
            <a:r>
              <a:rPr lang="el-GR" sz="3200" dirty="0"/>
              <a:t>Πώς αντιδρώ όταν απομακρύνεται; </a:t>
            </a:r>
          </a:p>
        </p:txBody>
      </p:sp>
    </p:spTree>
    <p:extLst>
      <p:ext uri="{BB962C8B-B14F-4D97-AF65-F5344CB8AC3E}">
        <p14:creationId xmlns:p14="http://schemas.microsoft.com/office/powerpoint/2010/main" val="1903716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27D1D61-EB65-CD3A-2D60-4175A8985953}"/>
              </a:ext>
            </a:extLst>
          </p:cNvPr>
          <p:cNvSpPr>
            <a:spLocks noGrp="1"/>
          </p:cNvSpPr>
          <p:nvPr>
            <p:ph type="title"/>
          </p:nvPr>
        </p:nvSpPr>
        <p:spPr/>
        <p:txBody>
          <a:bodyPr/>
          <a:lstStyle/>
          <a:p>
            <a:r>
              <a:rPr lang="en-US" dirty="0"/>
              <a:t>Sigmund Freud (1856-1939)</a:t>
            </a:r>
            <a:endParaRPr lang="el-GR" dirty="0"/>
          </a:p>
        </p:txBody>
      </p:sp>
      <p:sp>
        <p:nvSpPr>
          <p:cNvPr id="3" name="TextBox 2">
            <a:extLst>
              <a:ext uri="{FF2B5EF4-FFF2-40B4-BE49-F238E27FC236}">
                <a16:creationId xmlns:a16="http://schemas.microsoft.com/office/drawing/2014/main" xmlns="" id="{49D89D02-18BB-166B-F30C-33203615B2F9}"/>
              </a:ext>
            </a:extLst>
          </p:cNvPr>
          <p:cNvSpPr txBox="1"/>
          <p:nvPr/>
        </p:nvSpPr>
        <p:spPr>
          <a:xfrm>
            <a:off x="388883" y="2579077"/>
            <a:ext cx="11372193" cy="3539430"/>
          </a:xfrm>
          <a:prstGeom prst="rect">
            <a:avLst/>
          </a:prstGeom>
          <a:noFill/>
        </p:spPr>
        <p:txBody>
          <a:bodyPr wrap="square" rtlCol="0">
            <a:spAutoFit/>
          </a:bodyPr>
          <a:lstStyle/>
          <a:p>
            <a:pPr marL="457200" indent="-457200" algn="just">
              <a:buFont typeface="Wingdings" pitchFamily="2" charset="2"/>
              <a:buChar char="Ø"/>
            </a:pPr>
            <a:r>
              <a:rPr lang="en-US" sz="3200" dirty="0" err="1"/>
              <a:t>Έ</a:t>
            </a:r>
            <a:r>
              <a:rPr lang="el-GR" sz="3200" dirty="0"/>
              <a:t>να μεγάλο μέρος της ψυχικής μας ζωής είναι ασυνείδητο.</a:t>
            </a:r>
          </a:p>
          <a:p>
            <a:pPr algn="just"/>
            <a:endParaRPr lang="el-GR" sz="3200" dirty="0"/>
          </a:p>
          <a:p>
            <a:pPr marL="457200" indent="-457200" algn="just">
              <a:buFont typeface="Wingdings" pitchFamily="2" charset="2"/>
              <a:buChar char="Ø"/>
            </a:pPr>
            <a:r>
              <a:rPr lang="el-GR" sz="3200" dirty="0"/>
              <a:t>Οι άνθρωποι συχνά δεν γνωρίζουν τα πραγματικά κίνητρα της συμπεριφοράς τους.</a:t>
            </a:r>
          </a:p>
          <a:p>
            <a:pPr algn="just"/>
            <a:endParaRPr lang="el-GR" sz="3200" dirty="0"/>
          </a:p>
          <a:p>
            <a:pPr marL="457200" indent="-457200" algn="just">
              <a:buFont typeface="Wingdings" pitchFamily="2" charset="2"/>
              <a:buChar char="Ø"/>
            </a:pPr>
            <a:r>
              <a:rPr lang="el-GR" sz="3200" dirty="0"/>
              <a:t>Οι πρώιμες εμπειρίες, ιδιαίτερα οι σχέσεις με σημαντικά πρόσωπα, επηρεάζουν βαθιά την μετέπειτα ζωή. </a:t>
            </a:r>
          </a:p>
        </p:txBody>
      </p:sp>
    </p:spTree>
    <p:extLst>
      <p:ext uri="{BB962C8B-B14F-4D97-AF65-F5344CB8AC3E}">
        <p14:creationId xmlns:p14="http://schemas.microsoft.com/office/powerpoint/2010/main" val="33633474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64E6C84-98E3-AE8D-E9D3-1D2347108C7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xmlns="" id="{552019FB-4AB6-EC55-FD42-1049F14721BA}"/>
              </a:ext>
            </a:extLst>
          </p:cNvPr>
          <p:cNvSpPr>
            <a:spLocks noGrp="1"/>
          </p:cNvSpPr>
          <p:nvPr>
            <p:ph type="title"/>
          </p:nvPr>
        </p:nvSpPr>
        <p:spPr/>
        <p:txBody>
          <a:bodyPr/>
          <a:lstStyle/>
          <a:p>
            <a:r>
              <a:rPr lang="el-GR" dirty="0"/>
              <a:t>3</a:t>
            </a:r>
            <a:r>
              <a:rPr lang="el-GR" baseline="30000" dirty="0"/>
              <a:t>η</a:t>
            </a:r>
            <a:r>
              <a:rPr lang="el-GR" dirty="0"/>
              <a:t> Δραστηριότητα</a:t>
            </a:r>
          </a:p>
        </p:txBody>
      </p:sp>
      <p:sp>
        <p:nvSpPr>
          <p:cNvPr id="3" name="TextBox 2">
            <a:extLst>
              <a:ext uri="{FF2B5EF4-FFF2-40B4-BE49-F238E27FC236}">
                <a16:creationId xmlns:a16="http://schemas.microsoft.com/office/drawing/2014/main" xmlns="" id="{DA15D1AF-F4AF-8D16-B9CB-0CB295C56EBC}"/>
              </a:ext>
            </a:extLst>
          </p:cNvPr>
          <p:cNvSpPr txBox="1"/>
          <p:nvPr/>
        </p:nvSpPr>
        <p:spPr>
          <a:xfrm>
            <a:off x="410967" y="2332235"/>
            <a:ext cx="11402092" cy="3539430"/>
          </a:xfrm>
          <a:prstGeom prst="rect">
            <a:avLst/>
          </a:prstGeom>
          <a:noFill/>
        </p:spPr>
        <p:txBody>
          <a:bodyPr wrap="square" rtlCol="0">
            <a:spAutoFit/>
          </a:bodyPr>
          <a:lstStyle/>
          <a:p>
            <a:r>
              <a:rPr lang="el-GR" sz="3200" dirty="0"/>
              <a:t>Σενάριο 1 (Αγχώδης σύνδεση)</a:t>
            </a:r>
          </a:p>
          <a:p>
            <a:r>
              <a:rPr lang="el-GR" sz="3200" dirty="0"/>
              <a:t>«Νιώθω ότι όλοι με αφήνουν. Όταν ο σύντροφός μου δεν απαντά, πανικοβάλλομαι.</a:t>
            </a:r>
          </a:p>
          <a:p>
            <a:endParaRPr lang="el-GR" sz="3200" dirty="0"/>
          </a:p>
          <a:p>
            <a:r>
              <a:rPr lang="el-GR" sz="3200" dirty="0"/>
              <a:t>Σενάριο 2 (</a:t>
            </a:r>
            <a:r>
              <a:rPr lang="el-GR" sz="3200" dirty="0" err="1"/>
              <a:t>Αποφευκτική</a:t>
            </a:r>
            <a:r>
              <a:rPr lang="el-GR" sz="3200" dirty="0"/>
              <a:t> σύνδεση)</a:t>
            </a:r>
          </a:p>
          <a:p>
            <a:r>
              <a:rPr lang="el-GR" sz="3200" dirty="0"/>
              <a:t>«Δεν μου αρέσει να μιλάω για συναισθήματα. Οι σχέσεις με πιέζουν»</a:t>
            </a:r>
          </a:p>
        </p:txBody>
      </p:sp>
    </p:spTree>
    <p:extLst>
      <p:ext uri="{BB962C8B-B14F-4D97-AF65-F5344CB8AC3E}">
        <p14:creationId xmlns:p14="http://schemas.microsoft.com/office/powerpoint/2010/main" val="4017268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754FB9B-BB5F-AA64-E45F-0B650E353DF8}"/>
              </a:ext>
            </a:extLst>
          </p:cNvPr>
          <p:cNvSpPr txBox="1"/>
          <p:nvPr/>
        </p:nvSpPr>
        <p:spPr>
          <a:xfrm>
            <a:off x="914400" y="988541"/>
            <a:ext cx="10478530" cy="4031873"/>
          </a:xfrm>
          <a:prstGeom prst="rect">
            <a:avLst/>
          </a:prstGeom>
          <a:noFill/>
        </p:spPr>
        <p:txBody>
          <a:bodyPr wrap="square" rtlCol="0">
            <a:spAutoFit/>
          </a:bodyPr>
          <a:lstStyle/>
          <a:p>
            <a:r>
              <a:rPr lang="el-GR" sz="3200" dirty="0"/>
              <a:t>Ο κοινωνικός λειτουργός:</a:t>
            </a:r>
          </a:p>
          <a:p>
            <a:endParaRPr lang="el-GR" sz="3200" dirty="0"/>
          </a:p>
          <a:p>
            <a:r>
              <a:rPr lang="el-GR" sz="3200" dirty="0"/>
              <a:t>Κάνει ερωτήσεις</a:t>
            </a:r>
          </a:p>
          <a:p>
            <a:r>
              <a:rPr lang="el-GR" sz="3200" dirty="0"/>
              <a:t>Προσπαθεί να κατανοήσει το μοτίβο</a:t>
            </a:r>
          </a:p>
          <a:p>
            <a:endParaRPr lang="el-GR" sz="3200" dirty="0"/>
          </a:p>
          <a:p>
            <a:r>
              <a:rPr lang="el-GR" sz="3200" dirty="0"/>
              <a:t>Ο παρατηρητής:</a:t>
            </a:r>
          </a:p>
          <a:p>
            <a:r>
              <a:rPr lang="el-GR" sz="3200" dirty="0"/>
              <a:t>Εντοπίζει τον τύπο σύνδεσης</a:t>
            </a:r>
          </a:p>
          <a:p>
            <a:r>
              <a:rPr lang="el-GR" sz="3200" dirty="0"/>
              <a:t>Παρατηρεί τις αντιδράσεις</a:t>
            </a:r>
          </a:p>
        </p:txBody>
      </p:sp>
    </p:spTree>
    <p:extLst>
      <p:ext uri="{BB962C8B-B14F-4D97-AF65-F5344CB8AC3E}">
        <p14:creationId xmlns:p14="http://schemas.microsoft.com/office/powerpoint/2010/main" val="1425524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5774C6B-54F1-B599-E246-9F454D0E6C4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xmlns="" id="{95C1AC02-A3AB-91BD-3905-E97E40EC0F38}"/>
              </a:ext>
            </a:extLst>
          </p:cNvPr>
          <p:cNvSpPr>
            <a:spLocks noGrp="1"/>
          </p:cNvSpPr>
          <p:nvPr>
            <p:ph type="title"/>
          </p:nvPr>
        </p:nvSpPr>
        <p:spPr/>
        <p:txBody>
          <a:bodyPr/>
          <a:lstStyle/>
          <a:p>
            <a:r>
              <a:rPr lang="el-GR" dirty="0"/>
              <a:t>4</a:t>
            </a:r>
            <a:r>
              <a:rPr lang="el-GR" baseline="30000" dirty="0"/>
              <a:t>η</a:t>
            </a:r>
            <a:r>
              <a:rPr lang="el-GR" dirty="0"/>
              <a:t>  Δραστηριότητα</a:t>
            </a:r>
          </a:p>
        </p:txBody>
      </p:sp>
      <p:sp>
        <p:nvSpPr>
          <p:cNvPr id="3" name="TextBox 2">
            <a:extLst>
              <a:ext uri="{FF2B5EF4-FFF2-40B4-BE49-F238E27FC236}">
                <a16:creationId xmlns:a16="http://schemas.microsoft.com/office/drawing/2014/main" xmlns="" id="{B7781A74-276F-0715-AAD6-2A2C58DE0BAC}"/>
              </a:ext>
            </a:extLst>
          </p:cNvPr>
          <p:cNvSpPr txBox="1"/>
          <p:nvPr/>
        </p:nvSpPr>
        <p:spPr>
          <a:xfrm>
            <a:off x="215757" y="2219218"/>
            <a:ext cx="4006922" cy="3539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rtlCol="0">
            <a:spAutoFit/>
          </a:bodyPr>
          <a:lstStyle/>
          <a:p>
            <a:r>
              <a:rPr lang="el-GR" sz="2800" dirty="0"/>
              <a:t>Η Άννα:</a:t>
            </a:r>
          </a:p>
          <a:p>
            <a:r>
              <a:rPr lang="el-GR" sz="2800" dirty="0"/>
              <a:t>Θέλει πολύ να κάνει σχέση.</a:t>
            </a:r>
          </a:p>
          <a:p>
            <a:r>
              <a:rPr lang="el-GR" sz="2800" dirty="0"/>
              <a:t>Όταν ο σύντροφός της πλησιάζει, αγχώνεται. </a:t>
            </a:r>
          </a:p>
          <a:p>
            <a:r>
              <a:rPr lang="el-GR" sz="2800" dirty="0"/>
              <a:t>Απομακρύνεται.</a:t>
            </a:r>
          </a:p>
          <a:p>
            <a:r>
              <a:rPr lang="el-GR" sz="2800" dirty="0"/>
              <a:t>Μετά νιώθει μόνη και τον αναζητά ξανά</a:t>
            </a:r>
          </a:p>
        </p:txBody>
      </p:sp>
      <p:sp>
        <p:nvSpPr>
          <p:cNvPr id="4" name="Ορθογώνιο 3">
            <a:extLst>
              <a:ext uri="{FF2B5EF4-FFF2-40B4-BE49-F238E27FC236}">
                <a16:creationId xmlns:a16="http://schemas.microsoft.com/office/drawing/2014/main" xmlns="" id="{A5D63A3A-909B-DFBD-E5F4-5B0C4B525CAA}"/>
              </a:ext>
            </a:extLst>
          </p:cNvPr>
          <p:cNvSpPr/>
          <p:nvPr/>
        </p:nvSpPr>
        <p:spPr>
          <a:xfrm>
            <a:off x="4674743" y="2219219"/>
            <a:ext cx="3640426" cy="35394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TextBox 4">
            <a:extLst>
              <a:ext uri="{FF2B5EF4-FFF2-40B4-BE49-F238E27FC236}">
                <a16:creationId xmlns:a16="http://schemas.microsoft.com/office/drawing/2014/main" xmlns="" id="{DC122DF6-9997-1E5F-CFC5-D3DE2200F41F}"/>
              </a:ext>
            </a:extLst>
          </p:cNvPr>
          <p:cNvSpPr txBox="1"/>
          <p:nvPr/>
        </p:nvSpPr>
        <p:spPr>
          <a:xfrm>
            <a:off x="4813392" y="2219218"/>
            <a:ext cx="3335922" cy="3539430"/>
          </a:xfrm>
          <a:prstGeom prst="rect">
            <a:avLst/>
          </a:prstGeom>
          <a:noFill/>
        </p:spPr>
        <p:txBody>
          <a:bodyPr wrap="square" rtlCol="0">
            <a:spAutoFit/>
          </a:bodyPr>
          <a:lstStyle/>
          <a:p>
            <a:r>
              <a:rPr lang="el-GR" sz="2800" dirty="0"/>
              <a:t>Ο Γιώργος:</a:t>
            </a:r>
          </a:p>
          <a:p>
            <a:r>
              <a:rPr lang="el-GR" sz="2800" dirty="0"/>
              <a:t>Λέει δεν χρειάζομαι κανέναν</a:t>
            </a:r>
          </a:p>
          <a:p>
            <a:r>
              <a:rPr lang="el-GR" sz="2800" dirty="0"/>
              <a:t>Αποφεύγει τις σχέσεις</a:t>
            </a:r>
          </a:p>
          <a:p>
            <a:r>
              <a:rPr lang="el-GR" sz="2800" dirty="0"/>
              <a:t>Αλλά όταν κάποιος απομακρύνεται επηρεάζεται πολύ</a:t>
            </a:r>
          </a:p>
        </p:txBody>
      </p:sp>
      <p:sp>
        <p:nvSpPr>
          <p:cNvPr id="6" name="TextBox 5">
            <a:extLst>
              <a:ext uri="{FF2B5EF4-FFF2-40B4-BE49-F238E27FC236}">
                <a16:creationId xmlns:a16="http://schemas.microsoft.com/office/drawing/2014/main" xmlns="" id="{E8529322-599B-AD56-DF16-94FCBC3687CA}"/>
              </a:ext>
            </a:extLst>
          </p:cNvPr>
          <p:cNvSpPr txBox="1"/>
          <p:nvPr/>
        </p:nvSpPr>
        <p:spPr>
          <a:xfrm>
            <a:off x="8562200" y="2323817"/>
            <a:ext cx="3414043" cy="3404009"/>
          </a:xfrm>
          <a:prstGeom prst="rect">
            <a:avLst/>
          </a:prstGeom>
          <a:solidFill>
            <a:schemeClr val="accent1"/>
          </a:solidFill>
        </p:spPr>
        <p:txBody>
          <a:bodyPr wrap="square" rtlCol="0">
            <a:spAutoFit/>
          </a:bodyPr>
          <a:lstStyle/>
          <a:p>
            <a:r>
              <a:rPr lang="el-GR" sz="2690" dirty="0"/>
              <a:t>Ο Κώστας:</a:t>
            </a:r>
          </a:p>
          <a:p>
            <a:r>
              <a:rPr lang="el-GR" sz="2690" dirty="0"/>
              <a:t>Στην αρχή είναι πολύ δοτικός</a:t>
            </a:r>
          </a:p>
          <a:p>
            <a:r>
              <a:rPr lang="el-GR" sz="2690" dirty="0"/>
              <a:t>Εξιδανικεύει τον άλλο</a:t>
            </a:r>
          </a:p>
          <a:p>
            <a:r>
              <a:rPr lang="el-GR" sz="2690" dirty="0"/>
              <a:t>Όταν η σχέση γίνεται πιο ουσιαστική απομακρύνεται</a:t>
            </a:r>
          </a:p>
        </p:txBody>
      </p:sp>
    </p:spTree>
    <p:extLst>
      <p:ext uri="{BB962C8B-B14F-4D97-AF65-F5344CB8AC3E}">
        <p14:creationId xmlns:p14="http://schemas.microsoft.com/office/powerpoint/2010/main" val="1690678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07E6614-5C43-534E-6A8C-671E7B6FCD9F}"/>
              </a:ext>
            </a:extLst>
          </p:cNvPr>
          <p:cNvSpPr txBox="1"/>
          <p:nvPr/>
        </p:nvSpPr>
        <p:spPr>
          <a:xfrm>
            <a:off x="168166" y="281354"/>
            <a:ext cx="3475366" cy="6274191"/>
          </a:xfrm>
          <a:prstGeom prst="rect">
            <a:avLst/>
          </a:prstGeom>
          <a:ln/>
        </p:spPr>
        <p:style>
          <a:lnRef idx="2">
            <a:schemeClr val="accent3">
              <a:shade val="15000"/>
            </a:schemeClr>
          </a:lnRef>
          <a:fillRef idx="1">
            <a:schemeClr val="accent3"/>
          </a:fillRef>
          <a:effectRef idx="0">
            <a:schemeClr val="accent3"/>
          </a:effectRef>
          <a:fontRef idx="minor">
            <a:schemeClr val="lt1"/>
          </a:fontRef>
        </p:style>
        <p:txBody>
          <a:bodyPr vert="horz" wrap="square" rtlCol="0" anchor="t" anchorCtr="1">
            <a:noAutofit/>
          </a:bodyPr>
          <a:lstStyle/>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pPr algn="ctr"/>
            <a:r>
              <a:rPr lang="el-GR" sz="2800" dirty="0"/>
              <a:t>Βασικές Έννοιες της ψυχαναλυτικής θεωρίας</a:t>
            </a:r>
          </a:p>
        </p:txBody>
      </p:sp>
      <p:sp>
        <p:nvSpPr>
          <p:cNvPr id="3" name="TextBox 2">
            <a:extLst>
              <a:ext uri="{FF2B5EF4-FFF2-40B4-BE49-F238E27FC236}">
                <a16:creationId xmlns:a16="http://schemas.microsoft.com/office/drawing/2014/main" xmlns="" id="{09E7BF1B-B6E6-5927-FAA2-1A1353DDB672}"/>
              </a:ext>
            </a:extLst>
          </p:cNvPr>
          <p:cNvSpPr txBox="1"/>
          <p:nvPr/>
        </p:nvSpPr>
        <p:spPr>
          <a:xfrm>
            <a:off x="3840480" y="281355"/>
            <a:ext cx="8351520" cy="8710077"/>
          </a:xfrm>
          <a:prstGeom prst="rect">
            <a:avLst/>
          </a:prstGeom>
          <a:solidFill>
            <a:srgbClr val="FFC000"/>
          </a:solidFill>
        </p:spPr>
        <p:txBody>
          <a:bodyPr wrap="square" rtlCol="0">
            <a:spAutoFit/>
          </a:bodyPr>
          <a:lstStyle/>
          <a:p>
            <a:pPr algn="just"/>
            <a:r>
              <a:rPr lang="el-GR" sz="2800" b="1" dirty="0"/>
              <a:t>Ψυχικός Ντετερμινισμός:</a:t>
            </a:r>
            <a:r>
              <a:rPr lang="el-GR" sz="2800" dirty="0"/>
              <a:t> οι πράξεις ή η συμπεριφορά των ατόμων προέρχονται από τις νοητικές/ εσωτερικές διεργασίες και δεν είναι τυχαίες.</a:t>
            </a:r>
          </a:p>
          <a:p>
            <a:pPr algn="just"/>
            <a:r>
              <a:rPr lang="el-GR" sz="2800" dirty="0"/>
              <a:t>Ακόμη και πράγματα που φαίνονται ασήμαντα όπως: Μία υπερβολική αντίδραση, μία επιλογή που επαναλαμβάνεται.</a:t>
            </a:r>
          </a:p>
          <a:p>
            <a:pPr algn="just"/>
            <a:endParaRPr lang="el-GR" sz="2800" dirty="0"/>
          </a:p>
          <a:p>
            <a:pPr algn="just"/>
            <a:r>
              <a:rPr lang="el-GR" sz="2800" b="1" dirty="0"/>
              <a:t>Ασυνείδητο: </a:t>
            </a:r>
            <a:r>
              <a:rPr lang="el-GR" sz="2800" dirty="0"/>
              <a:t>Ένα μέρος της σκέψης και της ψυχικής δραστηριότητας των ατόμων είναι άγνωστο.</a:t>
            </a:r>
          </a:p>
          <a:p>
            <a:pPr algn="just"/>
            <a:r>
              <a:rPr lang="el-GR" sz="2800" dirty="0"/>
              <a:t>Το ασυνείδητο περιλαμβάνει:</a:t>
            </a:r>
          </a:p>
          <a:p>
            <a:pPr algn="just"/>
            <a:r>
              <a:rPr lang="el-GR" sz="2800" dirty="0">
                <a:solidFill>
                  <a:srgbClr val="0070C0"/>
                </a:solidFill>
              </a:rPr>
              <a:t>Σκέψεις</a:t>
            </a:r>
            <a:r>
              <a:rPr lang="el-GR" sz="2800" dirty="0"/>
              <a:t>, </a:t>
            </a:r>
            <a:r>
              <a:rPr lang="el-GR" sz="2800" dirty="0">
                <a:solidFill>
                  <a:srgbClr val="0070C0"/>
                </a:solidFill>
              </a:rPr>
              <a:t>Επιθυμίες</a:t>
            </a:r>
            <a:r>
              <a:rPr lang="el-GR" sz="2800" dirty="0"/>
              <a:t>, </a:t>
            </a:r>
            <a:r>
              <a:rPr lang="el-GR" sz="2800" dirty="0">
                <a:solidFill>
                  <a:srgbClr val="0070C0"/>
                </a:solidFill>
              </a:rPr>
              <a:t>Συναισθήματα</a:t>
            </a:r>
            <a:r>
              <a:rPr lang="el-GR" sz="2800" dirty="0"/>
              <a:t>, </a:t>
            </a:r>
            <a:r>
              <a:rPr lang="el-GR" sz="2800" dirty="0">
                <a:solidFill>
                  <a:srgbClr val="0070C0"/>
                </a:solidFill>
              </a:rPr>
              <a:t>Εμπειρίες</a:t>
            </a:r>
            <a:r>
              <a:rPr lang="el-GR" sz="2800" dirty="0"/>
              <a:t> οι οποίες επηρεάζουν τη συμπεριφορά μας χωρίς να το γνωρίζουμε. </a:t>
            </a:r>
          </a:p>
          <a:p>
            <a:pPr algn="just"/>
            <a:endParaRPr lang="el-GR" sz="2800" dirty="0"/>
          </a:p>
          <a:p>
            <a:pPr algn="just"/>
            <a:endParaRPr lang="el-GR" sz="2800" dirty="0"/>
          </a:p>
          <a:p>
            <a:pPr algn="just"/>
            <a:endParaRPr lang="el-GR" sz="2800" dirty="0"/>
          </a:p>
          <a:p>
            <a:pPr algn="just"/>
            <a:endParaRPr lang="el-GR" sz="2800" dirty="0"/>
          </a:p>
          <a:p>
            <a:pPr algn="just"/>
            <a:endParaRPr lang="el-GR" sz="2800" dirty="0"/>
          </a:p>
        </p:txBody>
      </p:sp>
    </p:spTree>
    <p:extLst>
      <p:ext uri="{BB962C8B-B14F-4D97-AF65-F5344CB8AC3E}">
        <p14:creationId xmlns:p14="http://schemas.microsoft.com/office/powerpoint/2010/main" val="2216710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AFC3C40-7EBD-6417-FF2D-8E155B00C965}"/>
              </a:ext>
            </a:extLst>
          </p:cNvPr>
          <p:cNvSpPr txBox="1"/>
          <p:nvPr/>
        </p:nvSpPr>
        <p:spPr>
          <a:xfrm>
            <a:off x="525517" y="1805152"/>
            <a:ext cx="10047890" cy="3970318"/>
          </a:xfrm>
          <a:prstGeom prst="rect">
            <a:avLst/>
          </a:prstGeom>
          <a:noFill/>
        </p:spPr>
        <p:txBody>
          <a:bodyPr wrap="square" rtlCol="0">
            <a:spAutoFit/>
          </a:bodyPr>
          <a:lstStyle/>
          <a:p>
            <a:pPr algn="just"/>
            <a:r>
              <a:rPr lang="el-GR" sz="2800" dirty="0"/>
              <a:t>Γιατί ένας άντρας προσκολλημένος στη μητέρα του δεν μπορεί να δημιουργήσει ευτυχισμένη οικογένεια;</a:t>
            </a:r>
          </a:p>
          <a:p>
            <a:pPr algn="just"/>
            <a:endParaRPr lang="el-GR" sz="2800" dirty="0"/>
          </a:p>
          <a:p>
            <a:pPr algn="just"/>
            <a:endParaRPr lang="el-GR" sz="2800" dirty="0"/>
          </a:p>
          <a:p>
            <a:pPr algn="just"/>
            <a:endParaRPr lang="el-GR" sz="2800" dirty="0"/>
          </a:p>
          <a:p>
            <a:pPr algn="just"/>
            <a:endParaRPr lang="el-GR" sz="2800" dirty="0"/>
          </a:p>
          <a:p>
            <a:pPr algn="just"/>
            <a:r>
              <a:rPr lang="el-GR" sz="2800" dirty="0"/>
              <a:t>Το ψυχοδυναμικό μοντέλο θα προσπαθήσει να κατανοήσει: ποιες ασυνείδητες διεργασίες ή παλιότερες εμπειρίες ενεργοποιούνται; </a:t>
            </a:r>
          </a:p>
        </p:txBody>
      </p:sp>
      <p:sp>
        <p:nvSpPr>
          <p:cNvPr id="3" name="TextBox 2">
            <a:extLst>
              <a:ext uri="{FF2B5EF4-FFF2-40B4-BE49-F238E27FC236}">
                <a16:creationId xmlns:a16="http://schemas.microsoft.com/office/drawing/2014/main" xmlns="" id="{1DBEE69D-A708-FA1F-FF84-CD707574F361}"/>
              </a:ext>
            </a:extLst>
          </p:cNvPr>
          <p:cNvSpPr txBox="1"/>
          <p:nvPr/>
        </p:nvSpPr>
        <p:spPr>
          <a:xfrm>
            <a:off x="2301766" y="304800"/>
            <a:ext cx="5192110" cy="584775"/>
          </a:xfrm>
          <a:prstGeom prst="rect">
            <a:avLst/>
          </a:prstGeom>
          <a:solidFill>
            <a:srgbClr val="FFC000"/>
          </a:solidFill>
        </p:spPr>
        <p:txBody>
          <a:bodyPr wrap="square" rtlCol="0">
            <a:spAutoFit/>
          </a:bodyPr>
          <a:lstStyle/>
          <a:p>
            <a:pPr algn="ctr"/>
            <a:r>
              <a:rPr lang="el-GR" sz="3200" dirty="0"/>
              <a:t>1</a:t>
            </a:r>
            <a:r>
              <a:rPr lang="el-GR" sz="3200" baseline="30000" dirty="0"/>
              <a:t>η</a:t>
            </a:r>
            <a:r>
              <a:rPr lang="el-GR" sz="3200" dirty="0"/>
              <a:t> Περίπτωση</a:t>
            </a:r>
          </a:p>
        </p:txBody>
      </p:sp>
    </p:spTree>
    <p:extLst>
      <p:ext uri="{BB962C8B-B14F-4D97-AF65-F5344CB8AC3E}">
        <p14:creationId xmlns:p14="http://schemas.microsoft.com/office/powerpoint/2010/main" val="971961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1E795B9-CCE5-1574-401C-1864A0010C59}"/>
              </a:ext>
            </a:extLst>
          </p:cNvPr>
          <p:cNvSpPr>
            <a:spLocks noGrp="1"/>
          </p:cNvSpPr>
          <p:nvPr>
            <p:ph type="title"/>
          </p:nvPr>
        </p:nvSpPr>
        <p:spPr/>
        <p:txBody>
          <a:bodyPr/>
          <a:lstStyle/>
          <a:p>
            <a:r>
              <a:rPr lang="el-GR" dirty="0"/>
              <a:t>Ψυχοδυναμική Ερμηνεία</a:t>
            </a:r>
          </a:p>
        </p:txBody>
      </p:sp>
      <p:sp>
        <p:nvSpPr>
          <p:cNvPr id="3" name="Θέση περιεχομένου 2">
            <a:extLst>
              <a:ext uri="{FF2B5EF4-FFF2-40B4-BE49-F238E27FC236}">
                <a16:creationId xmlns:a16="http://schemas.microsoft.com/office/drawing/2014/main" xmlns="" id="{C5AF8564-035F-D571-26CB-A6B2E7789740}"/>
              </a:ext>
            </a:extLst>
          </p:cNvPr>
          <p:cNvSpPr>
            <a:spLocks noGrp="1"/>
          </p:cNvSpPr>
          <p:nvPr>
            <p:ph idx="1"/>
          </p:nvPr>
        </p:nvSpPr>
        <p:spPr>
          <a:xfrm>
            <a:off x="4685845" y="2336873"/>
            <a:ext cx="7096251" cy="3990355"/>
          </a:xfrm>
        </p:spPr>
        <p:txBody>
          <a:bodyPr>
            <a:noAutofit/>
          </a:bodyPr>
          <a:lstStyle/>
          <a:p>
            <a:pPr algn="just"/>
            <a:r>
              <a:rPr lang="el-GR" sz="3200" dirty="0"/>
              <a:t>Δεν αντιμετωπίζουμε τη συμπεριφορά αυτή ως απλή «εξάρτηση» αλλά ως κάτι που έχει βαθύτερο νόημα. </a:t>
            </a:r>
          </a:p>
          <a:p>
            <a:pPr algn="just"/>
            <a:r>
              <a:rPr lang="el-GR" sz="3200" dirty="0"/>
              <a:t>Η προσκόλληση αυτή δεν είναι τυχαία (ψυχικός ντετερμινισμός)</a:t>
            </a:r>
          </a:p>
          <a:p>
            <a:pPr algn="just"/>
            <a:r>
              <a:rPr lang="el-GR" sz="3200" dirty="0"/>
              <a:t>Σχετίζεται με ασυνείδητες ανάγκες και πρώιμες εμπειρίες. </a:t>
            </a:r>
          </a:p>
        </p:txBody>
      </p:sp>
      <p:sp>
        <p:nvSpPr>
          <p:cNvPr id="4" name="Θέση κειμένου 3">
            <a:extLst>
              <a:ext uri="{FF2B5EF4-FFF2-40B4-BE49-F238E27FC236}">
                <a16:creationId xmlns:a16="http://schemas.microsoft.com/office/drawing/2014/main" xmlns="" id="{9E017EF3-0A96-87DA-4658-A8253569A3EB}"/>
              </a:ext>
            </a:extLst>
          </p:cNvPr>
          <p:cNvSpPr>
            <a:spLocks noGrp="1"/>
          </p:cNvSpPr>
          <p:nvPr>
            <p:ph type="body" sz="half" idx="2"/>
          </p:nvPr>
        </p:nvSpPr>
        <p:spPr>
          <a:xfrm>
            <a:off x="228378" y="2336873"/>
            <a:ext cx="3790078" cy="3599317"/>
          </a:xfrm>
        </p:spPr>
        <p:txBody>
          <a:bodyPr>
            <a:normAutofit/>
          </a:bodyPr>
          <a:lstStyle/>
          <a:p>
            <a:pPr algn="ctr"/>
            <a:r>
              <a:rPr lang="el-GR" sz="2800" dirty="0"/>
              <a:t>Με βάση τον </a:t>
            </a:r>
            <a:r>
              <a:rPr lang="en-US" sz="2800" dirty="0"/>
              <a:t>Sigmund Feud</a:t>
            </a:r>
            <a:endParaRPr lang="el-GR" sz="2800" dirty="0"/>
          </a:p>
        </p:txBody>
      </p:sp>
      <p:cxnSp>
        <p:nvCxnSpPr>
          <p:cNvPr id="6" name="Ευθεία γραμμή σύνδεσης 5">
            <a:extLst>
              <a:ext uri="{FF2B5EF4-FFF2-40B4-BE49-F238E27FC236}">
                <a16:creationId xmlns:a16="http://schemas.microsoft.com/office/drawing/2014/main" xmlns="" id="{506E8C47-77B6-2511-3CA4-D815C7CDDB62}"/>
              </a:ext>
            </a:extLst>
          </p:cNvPr>
          <p:cNvCxnSpPr>
            <a:cxnSpLocks/>
          </p:cNvCxnSpPr>
          <p:nvPr/>
        </p:nvCxnSpPr>
        <p:spPr>
          <a:xfrm flipH="1">
            <a:off x="4315364" y="2070538"/>
            <a:ext cx="25408" cy="4708634"/>
          </a:xfrm>
          <a:prstGeom prst="line">
            <a:avLst/>
          </a:prstGeom>
          <a:ln w="57150"/>
          <a:effectLst>
            <a:outerShdw blurRad="50800" dist="38100" dir="13500000" algn="b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0577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913862F-90A2-90B8-E11B-0D386DC151A9}"/>
              </a:ext>
            </a:extLst>
          </p:cNvPr>
          <p:cNvSpPr>
            <a:spLocks noGrp="1"/>
          </p:cNvSpPr>
          <p:nvPr>
            <p:ph type="title"/>
          </p:nvPr>
        </p:nvSpPr>
        <p:spPr/>
        <p:txBody>
          <a:bodyPr/>
          <a:lstStyle/>
          <a:p>
            <a:r>
              <a:rPr lang="el-GR" dirty="0"/>
              <a:t>Πιθανές ερμηνείες</a:t>
            </a:r>
          </a:p>
        </p:txBody>
      </p:sp>
      <p:sp>
        <p:nvSpPr>
          <p:cNvPr id="3" name="TextBox 2">
            <a:extLst>
              <a:ext uri="{FF2B5EF4-FFF2-40B4-BE49-F238E27FC236}">
                <a16:creationId xmlns:a16="http://schemas.microsoft.com/office/drawing/2014/main" xmlns="" id="{9FD8A31E-49FC-850E-77D5-D259D930C632}"/>
              </a:ext>
            </a:extLst>
          </p:cNvPr>
          <p:cNvSpPr txBox="1"/>
          <p:nvPr/>
        </p:nvSpPr>
        <p:spPr>
          <a:xfrm>
            <a:off x="362607" y="2436430"/>
            <a:ext cx="10591800" cy="3539430"/>
          </a:xfrm>
          <a:prstGeom prst="rect">
            <a:avLst/>
          </a:prstGeom>
          <a:noFill/>
        </p:spPr>
        <p:txBody>
          <a:bodyPr wrap="square" rtlCol="0">
            <a:spAutoFit/>
          </a:bodyPr>
          <a:lstStyle/>
          <a:p>
            <a:pPr algn="just"/>
            <a:r>
              <a:rPr lang="el-GR" sz="2800" dirty="0"/>
              <a:t>Ο συγκεκριμένος άνδρας μπορεί:</a:t>
            </a:r>
          </a:p>
          <a:p>
            <a:pPr algn="just"/>
            <a:endParaRPr lang="el-GR" sz="2800" dirty="0"/>
          </a:p>
          <a:p>
            <a:pPr marL="342900" indent="-342900" algn="just">
              <a:buFont typeface="Wingdings" pitchFamily="2" charset="2"/>
              <a:buChar char="ü"/>
            </a:pPr>
            <a:r>
              <a:rPr lang="el-GR" sz="2800" dirty="0"/>
              <a:t>Να μην έχει ολοκληρώσει τη διαδικασία της </a:t>
            </a:r>
            <a:r>
              <a:rPr lang="el-GR" sz="2800" b="1" dirty="0">
                <a:solidFill>
                  <a:srgbClr val="FFFF00"/>
                </a:solidFill>
              </a:rPr>
              <a:t>αυτονόμησης</a:t>
            </a:r>
          </a:p>
          <a:p>
            <a:pPr marL="342900" indent="-342900" algn="just">
              <a:buFont typeface="Wingdings" pitchFamily="2" charset="2"/>
              <a:buChar char="ü"/>
            </a:pPr>
            <a:r>
              <a:rPr lang="el-GR" sz="2800" dirty="0"/>
              <a:t>Να αντλεί ασφάλεια μόνο από τη μητέρα</a:t>
            </a:r>
          </a:p>
          <a:p>
            <a:pPr marL="342900" indent="-342900" algn="just">
              <a:buFont typeface="Wingdings" pitchFamily="2" charset="2"/>
              <a:buChar char="ü"/>
            </a:pPr>
            <a:r>
              <a:rPr lang="el-GR" sz="2800" dirty="0"/>
              <a:t>Να φοβάται την απόρριψη ή την εγκατάλειψη</a:t>
            </a:r>
          </a:p>
          <a:p>
            <a:pPr marL="342900" indent="-342900" algn="just">
              <a:buFont typeface="Wingdings" pitchFamily="2" charset="2"/>
              <a:buChar char="ü"/>
            </a:pPr>
            <a:endParaRPr lang="el-GR" sz="2800" dirty="0"/>
          </a:p>
          <a:p>
            <a:pPr algn="just"/>
            <a:endParaRPr lang="el-GR" sz="2800" dirty="0"/>
          </a:p>
          <a:p>
            <a:pPr algn="just"/>
            <a:r>
              <a:rPr lang="el-GR" sz="2800" dirty="0"/>
              <a:t>Πιθανό, η σχέση με τη μητέρα να λειτουργεί ως πρότυπο σχέσης</a:t>
            </a:r>
          </a:p>
        </p:txBody>
      </p:sp>
    </p:spTree>
    <p:extLst>
      <p:ext uri="{BB962C8B-B14F-4D97-AF65-F5344CB8AC3E}">
        <p14:creationId xmlns:p14="http://schemas.microsoft.com/office/powerpoint/2010/main" val="1447760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ABBEE2F-9E82-3AC0-9261-7A07A75D9D45}"/>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xmlns="" id="{B4719D1E-670C-6777-EF20-F5F2CF1549D4}"/>
              </a:ext>
            </a:extLst>
          </p:cNvPr>
          <p:cNvSpPr>
            <a:spLocks noGrp="1"/>
          </p:cNvSpPr>
          <p:nvPr>
            <p:ph type="title"/>
          </p:nvPr>
        </p:nvSpPr>
        <p:spPr/>
        <p:txBody>
          <a:bodyPr/>
          <a:lstStyle/>
          <a:p>
            <a:r>
              <a:rPr lang="el-GR" dirty="0"/>
              <a:t>Πώς επηρεάζει τις ερωτικές σχέσεις;</a:t>
            </a:r>
          </a:p>
        </p:txBody>
      </p:sp>
      <p:sp>
        <p:nvSpPr>
          <p:cNvPr id="3" name="TextBox 2">
            <a:extLst>
              <a:ext uri="{FF2B5EF4-FFF2-40B4-BE49-F238E27FC236}">
                <a16:creationId xmlns:a16="http://schemas.microsoft.com/office/drawing/2014/main" xmlns="" id="{1BD7EE41-3496-8A60-3960-0D51B8166CDB}"/>
              </a:ext>
            </a:extLst>
          </p:cNvPr>
          <p:cNvSpPr txBox="1"/>
          <p:nvPr/>
        </p:nvSpPr>
        <p:spPr>
          <a:xfrm>
            <a:off x="352097" y="2268264"/>
            <a:ext cx="10591800" cy="4401205"/>
          </a:xfrm>
          <a:prstGeom prst="rect">
            <a:avLst/>
          </a:prstGeom>
          <a:noFill/>
        </p:spPr>
        <p:txBody>
          <a:bodyPr wrap="square" rtlCol="0">
            <a:spAutoFit/>
          </a:bodyPr>
          <a:lstStyle/>
          <a:p>
            <a:pPr algn="just"/>
            <a:r>
              <a:rPr lang="el-GR" sz="2800" dirty="0"/>
              <a:t>Αυτό μπορεί να οδηγήσει σε:</a:t>
            </a:r>
          </a:p>
          <a:p>
            <a:pPr algn="just"/>
            <a:endParaRPr lang="el-GR" sz="2800" dirty="0"/>
          </a:p>
          <a:p>
            <a:pPr marL="342900" indent="-342900" algn="just">
              <a:buFont typeface="Wingdings" pitchFamily="2" charset="2"/>
              <a:buChar char="ü"/>
            </a:pPr>
            <a:r>
              <a:rPr lang="el-GR" sz="2800" dirty="0"/>
              <a:t>Δυσκολία δημιουργίας ισότιμης σχέσης (αναζητά φροντίδα)</a:t>
            </a:r>
          </a:p>
          <a:p>
            <a:pPr marL="342900" indent="-342900" algn="just">
              <a:buFont typeface="Wingdings" pitchFamily="2" charset="2"/>
              <a:buChar char="ü"/>
            </a:pPr>
            <a:r>
              <a:rPr lang="el-GR" sz="2800" dirty="0"/>
              <a:t>Σύγκριση της συντρόφου με τη μητέρα</a:t>
            </a:r>
          </a:p>
          <a:p>
            <a:pPr marL="342900" indent="-342900" algn="just">
              <a:buFont typeface="Wingdings" pitchFamily="2" charset="2"/>
              <a:buChar char="ü"/>
            </a:pPr>
            <a:r>
              <a:rPr lang="el-GR" sz="2800" dirty="0"/>
              <a:t>Συναισθηματική εξάρτηση</a:t>
            </a:r>
          </a:p>
          <a:p>
            <a:pPr marL="342900" indent="-342900" algn="just">
              <a:buFont typeface="Wingdings" pitchFamily="2" charset="2"/>
              <a:buChar char="ü"/>
            </a:pPr>
            <a:r>
              <a:rPr lang="el-GR" sz="2800" dirty="0"/>
              <a:t>Φόβο δέσμευσης ή υπερβολική εξάρτηση</a:t>
            </a:r>
          </a:p>
          <a:p>
            <a:pPr marL="342900" indent="-342900" algn="just">
              <a:buFont typeface="Wingdings" pitchFamily="2" charset="2"/>
              <a:buChar char="ü"/>
            </a:pPr>
            <a:endParaRPr lang="el-GR" sz="2800" dirty="0"/>
          </a:p>
          <a:p>
            <a:pPr algn="just"/>
            <a:endParaRPr lang="el-GR" sz="2800" dirty="0"/>
          </a:p>
          <a:p>
            <a:pPr algn="just"/>
            <a:r>
              <a:rPr lang="el-GR" sz="2800" dirty="0"/>
              <a:t>Τι παρατηρούμε;</a:t>
            </a:r>
          </a:p>
          <a:p>
            <a:pPr algn="just"/>
            <a:r>
              <a:rPr lang="el-GR" sz="2800" dirty="0"/>
              <a:t>Η πρώιμη σχέση επαναλαμβάνεται σε νέες σχέσεις</a:t>
            </a:r>
          </a:p>
        </p:txBody>
      </p:sp>
    </p:spTree>
    <p:extLst>
      <p:ext uri="{BB962C8B-B14F-4D97-AF65-F5344CB8AC3E}">
        <p14:creationId xmlns:p14="http://schemas.microsoft.com/office/powerpoint/2010/main" val="1816553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18AC61B-8D8A-E266-2CBA-16C5F1588FBF}"/>
              </a:ext>
            </a:extLst>
          </p:cNvPr>
          <p:cNvSpPr>
            <a:spLocks noGrp="1"/>
          </p:cNvSpPr>
          <p:nvPr>
            <p:ph type="title"/>
          </p:nvPr>
        </p:nvSpPr>
        <p:spPr/>
        <p:txBody>
          <a:bodyPr>
            <a:normAutofit/>
          </a:bodyPr>
          <a:lstStyle/>
          <a:p>
            <a:r>
              <a:rPr lang="el-GR" sz="3200" dirty="0"/>
              <a:t>Τι σημαίνει αυτό για τον κοινωνικό λειτουργό;</a:t>
            </a:r>
          </a:p>
        </p:txBody>
      </p:sp>
      <p:sp>
        <p:nvSpPr>
          <p:cNvPr id="4" name="Θέση κειμένου 3">
            <a:extLst>
              <a:ext uri="{FF2B5EF4-FFF2-40B4-BE49-F238E27FC236}">
                <a16:creationId xmlns:a16="http://schemas.microsoft.com/office/drawing/2014/main" xmlns="" id="{29CB628C-6156-EA87-E73D-D4F903C4888E}"/>
              </a:ext>
            </a:extLst>
          </p:cNvPr>
          <p:cNvSpPr>
            <a:spLocks noGrp="1"/>
          </p:cNvSpPr>
          <p:nvPr>
            <p:ph type="body" sz="half" idx="2"/>
          </p:nvPr>
        </p:nvSpPr>
        <p:spPr>
          <a:xfrm>
            <a:off x="157655" y="2336873"/>
            <a:ext cx="11634952" cy="4358217"/>
          </a:xfrm>
        </p:spPr>
        <p:txBody>
          <a:bodyPr>
            <a:noAutofit/>
          </a:bodyPr>
          <a:lstStyle/>
          <a:p>
            <a:r>
              <a:rPr lang="el-GR" sz="2400" b="1" dirty="0">
                <a:solidFill>
                  <a:srgbClr val="FFFF00"/>
                </a:solidFill>
              </a:rPr>
              <a:t>Χρειάζεται να δούμε:</a:t>
            </a:r>
          </a:p>
          <a:p>
            <a:pPr marL="342900" indent="-342900">
              <a:buFont typeface="Wingdings" pitchFamily="2" charset="2"/>
              <a:buChar char="q"/>
            </a:pPr>
            <a:r>
              <a:rPr lang="el-GR" sz="2400" dirty="0"/>
              <a:t>Όχι μόνο τη σχέση με τη μητέρα</a:t>
            </a:r>
          </a:p>
          <a:p>
            <a:pPr marL="342900" indent="-342900">
              <a:buFont typeface="Wingdings" pitchFamily="2" charset="2"/>
              <a:buChar char="q"/>
            </a:pPr>
            <a:r>
              <a:rPr lang="el-GR" sz="2400" dirty="0"/>
              <a:t>Αλλά το μοτίβο σχέσης που επαναλαμβάνεται</a:t>
            </a:r>
          </a:p>
          <a:p>
            <a:r>
              <a:rPr lang="el-GR" sz="2400" b="1" dirty="0">
                <a:solidFill>
                  <a:srgbClr val="FFFF00"/>
                </a:solidFill>
              </a:rPr>
              <a:t>Και να βοηθήσουμε το άτομο:</a:t>
            </a:r>
          </a:p>
          <a:p>
            <a:pPr marL="342900" indent="-342900">
              <a:buFont typeface="Wingdings" pitchFamily="2" charset="2"/>
              <a:buChar char="v"/>
            </a:pPr>
            <a:r>
              <a:rPr lang="el-GR" sz="2400" dirty="0"/>
              <a:t>Να αναγνωρίσει την εξάρτηση</a:t>
            </a:r>
          </a:p>
          <a:p>
            <a:pPr marL="342900" indent="-342900">
              <a:buFont typeface="Wingdings" pitchFamily="2" charset="2"/>
              <a:buChar char="v"/>
            </a:pPr>
            <a:r>
              <a:rPr lang="el-GR" sz="2400" dirty="0"/>
              <a:t>Να διαφοροποιηθεί</a:t>
            </a:r>
          </a:p>
          <a:p>
            <a:pPr marL="342900" indent="-342900">
              <a:buFont typeface="Wingdings" pitchFamily="2" charset="2"/>
              <a:buChar char="v"/>
            </a:pPr>
            <a:r>
              <a:rPr lang="el-GR" sz="2400" dirty="0"/>
              <a:t>Να αναπτύξει πιο αυτόνομη ταυτότητα</a:t>
            </a:r>
          </a:p>
          <a:p>
            <a:endParaRPr lang="el-GR" sz="2400" dirty="0"/>
          </a:p>
          <a:p>
            <a:r>
              <a:rPr lang="el-GR" sz="2400" b="1" u="sng" dirty="0">
                <a:solidFill>
                  <a:srgbClr val="FFFF00"/>
                </a:solidFill>
              </a:rPr>
              <a:t>Ερώτηση</a:t>
            </a:r>
            <a:r>
              <a:rPr lang="el-GR" sz="2400" dirty="0"/>
              <a:t>: Πιστεύετε ότι το άτομο αυτό επιλέγει συνειδητά αυτή τη δυναμική ή την αναπαράγει;</a:t>
            </a:r>
          </a:p>
        </p:txBody>
      </p:sp>
    </p:spTree>
    <p:extLst>
      <p:ext uri="{BB962C8B-B14F-4D97-AF65-F5344CB8AC3E}">
        <p14:creationId xmlns:p14="http://schemas.microsoft.com/office/powerpoint/2010/main" val="984575747"/>
      </p:ext>
    </p:extLst>
  </p:cSld>
  <p:clrMapOvr>
    <a:masterClrMapping/>
  </p:clrMapOvr>
</p:sld>
</file>

<file path=ppt/theme/theme1.xml><?xml version="1.0" encoding="utf-8"?>
<a:theme xmlns:a="http://schemas.openxmlformats.org/drawingml/2006/main" name="Βερολίνο">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Βερολίνο</Template>
  <TotalTime>250</TotalTime>
  <Words>1778</Words>
  <Application>Microsoft Office PowerPoint</Application>
  <PresentationFormat>Ευρεία οθόνη</PresentationFormat>
  <Paragraphs>227</Paragraphs>
  <Slides>32</Slides>
  <Notes>2</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32</vt:i4>
      </vt:variant>
    </vt:vector>
  </HeadingPairs>
  <TitlesOfParts>
    <vt:vector size="38" baseType="lpstr">
      <vt:lpstr>Aptos</vt:lpstr>
      <vt:lpstr>Arial</vt:lpstr>
      <vt:lpstr>Cambria</vt:lpstr>
      <vt:lpstr>Trebuchet MS</vt:lpstr>
      <vt:lpstr>Wingdings</vt:lpstr>
      <vt:lpstr>Βερολίνο</vt:lpstr>
      <vt:lpstr>Μεθοδολογία Γενικής Κοινωνικής Εργασίας Το ψυχοδυναμικό μοντέλο στην κοινωνική εργασία </vt:lpstr>
      <vt:lpstr>Ψυχοδυναμικό/ Ψυχοκοινωνικό μοντέλο</vt:lpstr>
      <vt:lpstr>Sigmund Freud (1856-1939)</vt:lpstr>
      <vt:lpstr>Παρουσίαση του PowerPoint</vt:lpstr>
      <vt:lpstr>Παρουσίαση του PowerPoint</vt:lpstr>
      <vt:lpstr>Ψυχοδυναμική Ερμηνεία</vt:lpstr>
      <vt:lpstr>Πιθανές ερμηνείες</vt:lpstr>
      <vt:lpstr>Πώς επηρεάζει τις ερωτικές σχέσεις;</vt:lpstr>
      <vt:lpstr>Τι σημαίνει αυτό για τον κοινωνικό λειτουργό;</vt:lpstr>
      <vt:lpstr>Παρουσίαση του PowerPoint</vt:lpstr>
      <vt:lpstr>Παρουσίαση του PowerPoint</vt:lpstr>
      <vt:lpstr>Θεωρία σύνδεσης (Bowlby)</vt:lpstr>
      <vt:lpstr>Τι είναι το εσωτερικό λειτουργικό πρότυπο;</vt:lpstr>
      <vt:lpstr>Παρουσίαση του PowerPoint</vt:lpstr>
      <vt:lpstr>Φανταστείτε δύο παιδιά:</vt:lpstr>
      <vt:lpstr>Παρουσίαση του PowerPoint</vt:lpstr>
      <vt:lpstr>Παρουσίαση του PowerPoint</vt:lpstr>
      <vt:lpstr>Θεωρία Σύνδεσης</vt:lpstr>
      <vt:lpstr>Παρουσίαση του PowerPoint</vt:lpstr>
      <vt:lpstr>Χαρακτηριστικά </vt:lpstr>
      <vt:lpstr>Παρουσίαση του PowerPoint</vt:lpstr>
      <vt:lpstr>Παρουσίαση του PowerPoint</vt:lpstr>
      <vt:lpstr>Βασικές αρχές της θεωρίας της σύνδεσης</vt:lpstr>
      <vt:lpstr>Βασικές αρχές της θεωρίας της σύνδεσης</vt:lpstr>
      <vt:lpstr>Πρακτική χρησιμότητα</vt:lpstr>
      <vt:lpstr>Πρακτική χρησιμότητα</vt:lpstr>
      <vt:lpstr>Παρουσίαση του PowerPoint</vt:lpstr>
      <vt:lpstr>1η Δραστηριότητα </vt:lpstr>
      <vt:lpstr>2η Δραστηριότητα</vt:lpstr>
      <vt:lpstr>3η Δραστηριότητα</vt:lpstr>
      <vt:lpstr>Παρουσίαση του PowerPoint</vt:lpstr>
      <vt:lpstr>4η  Δραστηριότητα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Μεθοδολογία Γενικής Κοινωνικής Εργασίας Το ψυχοδυναμικό μοντέλο στην κοινωνική εργασία </dc:title>
  <dc:creator>Olga K</dc:creator>
  <cp:lastModifiedBy>Όλγα Κατσιάνη</cp:lastModifiedBy>
  <cp:revision>61</cp:revision>
  <dcterms:created xsi:type="dcterms:W3CDTF">2026-04-15T06:52:42Z</dcterms:created>
  <dcterms:modified xsi:type="dcterms:W3CDTF">2026-04-22T06:29:49Z</dcterms:modified>
</cp:coreProperties>
</file>