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21" r:id="rId3"/>
  </p:sldMasterIdLst>
  <p:notesMasterIdLst>
    <p:notesMasterId r:id="rId63"/>
  </p:notesMasterIdLst>
  <p:sldIdLst>
    <p:sldId id="256" r:id="rId4"/>
    <p:sldId id="314" r:id="rId5"/>
    <p:sldId id="315" r:id="rId6"/>
    <p:sldId id="316" r:id="rId7"/>
    <p:sldId id="319" r:id="rId8"/>
    <p:sldId id="317" r:id="rId9"/>
    <p:sldId id="262" r:id="rId10"/>
    <p:sldId id="263" r:id="rId11"/>
    <p:sldId id="265" r:id="rId12"/>
    <p:sldId id="266" r:id="rId13"/>
    <p:sldId id="271" r:id="rId14"/>
    <p:sldId id="268" r:id="rId15"/>
    <p:sldId id="261" r:id="rId16"/>
    <p:sldId id="258" r:id="rId17"/>
    <p:sldId id="273" r:id="rId18"/>
    <p:sldId id="275" r:id="rId19"/>
    <p:sldId id="274" r:id="rId20"/>
    <p:sldId id="272" r:id="rId21"/>
    <p:sldId id="260" r:id="rId22"/>
    <p:sldId id="267" r:id="rId23"/>
    <p:sldId id="297" r:id="rId24"/>
    <p:sldId id="276" r:id="rId25"/>
    <p:sldId id="269" r:id="rId26"/>
    <p:sldId id="270" r:id="rId27"/>
    <p:sldId id="288" r:id="rId28"/>
    <p:sldId id="259" r:id="rId29"/>
    <p:sldId id="277" r:id="rId30"/>
    <p:sldId id="278" r:id="rId31"/>
    <p:sldId id="279" r:id="rId32"/>
    <p:sldId id="281" r:id="rId33"/>
    <p:sldId id="282" r:id="rId34"/>
    <p:sldId id="283" r:id="rId35"/>
    <p:sldId id="284" r:id="rId36"/>
    <p:sldId id="285" r:id="rId37"/>
    <p:sldId id="286" r:id="rId38"/>
    <p:sldId id="287" r:id="rId39"/>
    <p:sldId id="298" r:id="rId40"/>
    <p:sldId id="290" r:id="rId41"/>
    <p:sldId id="291" r:id="rId42"/>
    <p:sldId id="292" r:id="rId43"/>
    <p:sldId id="293" r:id="rId44"/>
    <p:sldId id="294" r:id="rId45"/>
    <p:sldId id="295" r:id="rId46"/>
    <p:sldId id="296" r:id="rId47"/>
    <p:sldId id="301" r:id="rId48"/>
    <p:sldId id="302" r:id="rId49"/>
    <p:sldId id="303" r:id="rId50"/>
    <p:sldId id="304" r:id="rId51"/>
    <p:sldId id="305" r:id="rId52"/>
    <p:sldId id="306" r:id="rId53"/>
    <p:sldId id="307" r:id="rId54"/>
    <p:sldId id="308" r:id="rId55"/>
    <p:sldId id="309" r:id="rId56"/>
    <p:sldId id="313" r:id="rId57"/>
    <p:sldId id="310" r:id="rId58"/>
    <p:sldId id="311" r:id="rId59"/>
    <p:sldId id="300" r:id="rId60"/>
    <p:sldId id="318" r:id="rId61"/>
    <p:sldId id="320"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71" autoAdjust="0"/>
  </p:normalViewPr>
  <p:slideViewPr>
    <p:cSldViewPr>
      <p:cViewPr varScale="1">
        <p:scale>
          <a:sx n="79" d="100"/>
          <a:sy n="79" d="100"/>
        </p:scale>
        <p:origin x="-1546"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en\Desktop\&#916;&#921;&#928;&#923;&#937;&#924;&#913;&#932;&#921;&#922;&#919;%20&#917;&#929;&#915;&#913;&#931;&#921;&#913;\&#916;&#953;&#960;&#955;&#969;&#956;&#945;&#964;&#953;&#954;&#942;%20&#917;&#961;&#947;&#945;&#963;&#943;&#945;\LIST%20OF%20US%20STAT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hn%20C.%20Mourmouris\Documents\Pubs\Courses\MIS\Course%202\Book1%20(vers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LGKAMHS\Desktop\&#931;&#932;&#913;&#933;&#929;&#927;&#933;&#923;&#913;\&#932;&#929;&#913;&#921;&#925;&#927;&#931;&#917;\2001-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vira\Desktop\&#916;&#921;&#928;&#923;&#937;&#924;&#913;&#932;&#921;&#922;&#919;\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vira\Desktop\&#916;&#921;&#928;&#923;&#937;&#924;&#913;&#932;&#921;&#922;&#919;\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6.1066151453290633E-2"/>
          <c:y val="0.22966427255370861"/>
          <c:w val="0.92658816953436218"/>
          <c:h val="0.72515153128737464"/>
        </c:manualLayout>
      </c:layout>
      <c:barChart>
        <c:barDir val="col"/>
        <c:grouping val="clustered"/>
        <c:ser>
          <c:idx val="0"/>
          <c:order val="0"/>
          <c:tx>
            <c:v>Ρυθμός πληθωρισμού 2009</c:v>
          </c:tx>
          <c:cat>
            <c:strRef>
              <c:f>'inflation by state'!$U$3:$U$52</c:f>
              <c:strCache>
                <c:ptCount val="50"/>
                <c:pt idx="0">
                  <c:v>GEORGIA</c:v>
                </c:pt>
                <c:pt idx="1">
                  <c:v>ARIZONA</c:v>
                </c:pt>
                <c:pt idx="2">
                  <c:v>OHIO</c:v>
                </c:pt>
                <c:pt idx="3">
                  <c:v>ILLINOIS</c:v>
                </c:pt>
                <c:pt idx="4">
                  <c:v>CALIFORNIA</c:v>
                </c:pt>
                <c:pt idx="5">
                  <c:v>MASSACHUSETTS</c:v>
                </c:pt>
                <c:pt idx="6">
                  <c:v>COLORADO</c:v>
                </c:pt>
                <c:pt idx="7">
                  <c:v>INDIANA</c:v>
                </c:pt>
                <c:pt idx="8">
                  <c:v>IOWA</c:v>
                </c:pt>
                <c:pt idx="9">
                  <c:v>NEBRASKA</c:v>
                </c:pt>
                <c:pt idx="10">
                  <c:v>NORTH DAKOTA</c:v>
                </c:pt>
                <c:pt idx="11">
                  <c:v>SOUTH DAKOTA</c:v>
                </c:pt>
                <c:pt idx="12">
                  <c:v>MICHIGAN</c:v>
                </c:pt>
                <c:pt idx="13">
                  <c:v>MINNESOTA</c:v>
                </c:pt>
                <c:pt idx="14">
                  <c:v>ALABAMA</c:v>
                </c:pt>
                <c:pt idx="15">
                  <c:v>ARKANSAS</c:v>
                </c:pt>
                <c:pt idx="16">
                  <c:v>DELAWARE</c:v>
                </c:pt>
                <c:pt idx="17">
                  <c:v>KENTUCKY</c:v>
                </c:pt>
                <c:pt idx="18">
                  <c:v>LOUISIANA</c:v>
                </c:pt>
                <c:pt idx="19">
                  <c:v>MARYLAND</c:v>
                </c:pt>
                <c:pt idx="20">
                  <c:v>MISSISSIPPI</c:v>
                </c:pt>
                <c:pt idx="21">
                  <c:v>NORTH CAROLINA</c:v>
                </c:pt>
                <c:pt idx="22">
                  <c:v>SOUTH CAROLINA</c:v>
                </c:pt>
                <c:pt idx="23">
                  <c:v>VIRGINIA</c:v>
                </c:pt>
                <c:pt idx="24">
                  <c:v>WEST VIRGINIA</c:v>
                </c:pt>
                <c:pt idx="25">
                  <c:v>PENNSYLVANIA</c:v>
                </c:pt>
                <c:pt idx="26">
                  <c:v>IDAHO</c:v>
                </c:pt>
                <c:pt idx="27">
                  <c:v>MONTANA</c:v>
                </c:pt>
                <c:pt idx="28">
                  <c:v>NEVADA</c:v>
                </c:pt>
                <c:pt idx="29">
                  <c:v>NEW MEXICO</c:v>
                </c:pt>
                <c:pt idx="30">
                  <c:v>OREGON</c:v>
                </c:pt>
                <c:pt idx="31">
                  <c:v>UTAH</c:v>
                </c:pt>
                <c:pt idx="32">
                  <c:v>WYOMING</c:v>
                </c:pt>
                <c:pt idx="33">
                  <c:v>FLORIDA</c:v>
                </c:pt>
                <c:pt idx="34">
                  <c:v>OKLAHOMA</c:v>
                </c:pt>
                <c:pt idx="35">
                  <c:v>TENNESSEE</c:v>
                </c:pt>
                <c:pt idx="36">
                  <c:v>MISSOURI</c:v>
                </c:pt>
                <c:pt idx="37">
                  <c:v>KANSAS</c:v>
                </c:pt>
                <c:pt idx="38">
                  <c:v>WISCONSIN</c:v>
                </c:pt>
                <c:pt idx="39">
                  <c:v>CONNECTICUT</c:v>
                </c:pt>
                <c:pt idx="40">
                  <c:v>NEW HAMPSHIRE</c:v>
                </c:pt>
                <c:pt idx="41">
                  <c:v>NEW JERSEY</c:v>
                </c:pt>
                <c:pt idx="42">
                  <c:v>RHODE ISLAND</c:v>
                </c:pt>
                <c:pt idx="43">
                  <c:v>VERMONT</c:v>
                </c:pt>
                <c:pt idx="44">
                  <c:v>MAINE</c:v>
                </c:pt>
                <c:pt idx="45">
                  <c:v>TEXAS</c:v>
                </c:pt>
                <c:pt idx="46">
                  <c:v>NEW YORK</c:v>
                </c:pt>
                <c:pt idx="47">
                  <c:v>HAWAII</c:v>
                </c:pt>
                <c:pt idx="48">
                  <c:v>WASHINGTON</c:v>
                </c:pt>
                <c:pt idx="49">
                  <c:v>ALASKA</c:v>
                </c:pt>
              </c:strCache>
            </c:strRef>
          </c:cat>
          <c:val>
            <c:numRef>
              <c:f>'inflation by state'!$V$3:$V$52</c:f>
              <c:numCache>
                <c:formatCode>0.00</c:formatCode>
                <c:ptCount val="50"/>
                <c:pt idx="0">
                  <c:v>-2.6436881823554002</c:v>
                </c:pt>
                <c:pt idx="1">
                  <c:v>-1.4220552723369986</c:v>
                </c:pt>
                <c:pt idx="2">
                  <c:v>-1.2379066422336193</c:v>
                </c:pt>
                <c:pt idx="3">
                  <c:v>-1.1955621635864151</c:v>
                </c:pt>
                <c:pt idx="4">
                  <c:v>-0.79508284149897579</c:v>
                </c:pt>
                <c:pt idx="5">
                  <c:v>-0.67638186684794699</c:v>
                </c:pt>
                <c:pt idx="6">
                  <c:v>-0.64553627151589144</c:v>
                </c:pt>
                <c:pt idx="7">
                  <c:v>-0.64173101829762424</c:v>
                </c:pt>
                <c:pt idx="8">
                  <c:v>-0.64173101829762424</c:v>
                </c:pt>
                <c:pt idx="9">
                  <c:v>-0.64173101829762424</c:v>
                </c:pt>
                <c:pt idx="10">
                  <c:v>-0.64173101829762424</c:v>
                </c:pt>
                <c:pt idx="11">
                  <c:v>-0.64173101829762424</c:v>
                </c:pt>
                <c:pt idx="12">
                  <c:v>-0.6114833844530746</c:v>
                </c:pt>
                <c:pt idx="13">
                  <c:v>-0.51158606035661236</c:v>
                </c:pt>
                <c:pt idx="14">
                  <c:v>-0.40061145959623179</c:v>
                </c:pt>
                <c:pt idx="15">
                  <c:v>-0.40061145959623179</c:v>
                </c:pt>
                <c:pt idx="16">
                  <c:v>-0.40061145959623179</c:v>
                </c:pt>
                <c:pt idx="17">
                  <c:v>-0.40061145959623179</c:v>
                </c:pt>
                <c:pt idx="18">
                  <c:v>-0.40061145959623179</c:v>
                </c:pt>
                <c:pt idx="19">
                  <c:v>-0.40061145959623179</c:v>
                </c:pt>
                <c:pt idx="20">
                  <c:v>-0.40061145959623179</c:v>
                </c:pt>
                <c:pt idx="21">
                  <c:v>-0.40061145959623179</c:v>
                </c:pt>
                <c:pt idx="22">
                  <c:v>-0.40061145959623179</c:v>
                </c:pt>
                <c:pt idx="23">
                  <c:v>-0.40061145959623179</c:v>
                </c:pt>
                <c:pt idx="24">
                  <c:v>-0.40061145959623179</c:v>
                </c:pt>
                <c:pt idx="25">
                  <c:v>-0.3761193230744535</c:v>
                </c:pt>
                <c:pt idx="26">
                  <c:v>-0.37514910355753528</c:v>
                </c:pt>
                <c:pt idx="27">
                  <c:v>-0.37514910355753528</c:v>
                </c:pt>
                <c:pt idx="28">
                  <c:v>-0.37514910355753528</c:v>
                </c:pt>
                <c:pt idx="29">
                  <c:v>-0.37514910355753528</c:v>
                </c:pt>
                <c:pt idx="30">
                  <c:v>-0.37514910355753528</c:v>
                </c:pt>
                <c:pt idx="31">
                  <c:v>-0.37514910355753528</c:v>
                </c:pt>
                <c:pt idx="32">
                  <c:v>-0.37514910355753528</c:v>
                </c:pt>
                <c:pt idx="33">
                  <c:v>-0.32955307740445927</c:v>
                </c:pt>
                <c:pt idx="34">
                  <c:v>-0.18083355201947621</c:v>
                </c:pt>
                <c:pt idx="35">
                  <c:v>-0.18083355201947621</c:v>
                </c:pt>
                <c:pt idx="36">
                  <c:v>-0.11474584801206859</c:v>
                </c:pt>
                <c:pt idx="37">
                  <c:v>-9.4954014417103008E-2</c:v>
                </c:pt>
                <c:pt idx="38">
                  <c:v>-1.4776214235405361E-2</c:v>
                </c:pt>
                <c:pt idx="39">
                  <c:v>1.6135644073847922E-2</c:v>
                </c:pt>
                <c:pt idx="40">
                  <c:v>1.6135644073847922E-2</c:v>
                </c:pt>
                <c:pt idx="41">
                  <c:v>1.6135644073847922E-2</c:v>
                </c:pt>
                <c:pt idx="42">
                  <c:v>1.6135644073847922E-2</c:v>
                </c:pt>
                <c:pt idx="43">
                  <c:v>1.6135644073847922E-2</c:v>
                </c:pt>
                <c:pt idx="44">
                  <c:v>0.11978327584044773</c:v>
                </c:pt>
                <c:pt idx="45">
                  <c:v>0.27794301115456482</c:v>
                </c:pt>
                <c:pt idx="46">
                  <c:v>0.44235777116149033</c:v>
                </c:pt>
                <c:pt idx="47">
                  <c:v>0.51865542840415224</c:v>
                </c:pt>
                <c:pt idx="48">
                  <c:v>0.5825052621273612</c:v>
                </c:pt>
                <c:pt idx="49">
                  <c:v>1.1857707509881346</c:v>
                </c:pt>
              </c:numCache>
            </c:numRef>
          </c:val>
        </c:ser>
        <c:axId val="118019200"/>
        <c:axId val="118020736"/>
      </c:barChart>
      <c:catAx>
        <c:axId val="118019200"/>
        <c:scaling>
          <c:orientation val="minMax"/>
        </c:scaling>
        <c:axPos val="b"/>
        <c:numFmt formatCode="General" sourceLinked="0"/>
        <c:tickLblPos val="high"/>
        <c:crossAx val="118020736"/>
        <c:crosses val="autoZero"/>
        <c:auto val="1"/>
        <c:lblAlgn val="ctr"/>
        <c:lblOffset val="100"/>
        <c:tickLblSkip val="1"/>
      </c:catAx>
      <c:valAx>
        <c:axId val="118020736"/>
        <c:scaling>
          <c:orientation val="minMax"/>
        </c:scaling>
        <c:axPos val="l"/>
        <c:majorGridlines/>
        <c:numFmt formatCode="0.00" sourceLinked="1"/>
        <c:tickLblPos val="nextTo"/>
        <c:crossAx val="118019200"/>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title>
      <c:layout/>
    </c:title>
    <c:plotArea>
      <c:layout/>
      <c:barChart>
        <c:barDir val="bar"/>
        <c:grouping val="clustered"/>
        <c:ser>
          <c:idx val="0"/>
          <c:order val="0"/>
          <c:tx>
            <c:strRef>
              <c:f>Sheet1!$B$1</c:f>
              <c:strCache>
                <c:ptCount val="1"/>
                <c:pt idx="0">
                  <c:v>R&amp;D</c:v>
                </c:pt>
              </c:strCache>
            </c:strRef>
          </c:tx>
          <c:dPt>
            <c:idx val="0"/>
            <c:spPr>
              <a:solidFill>
                <a:schemeClr val="accent6">
                  <a:lumMod val="75000"/>
                </a:schemeClr>
              </a:solidFill>
              <a:ln>
                <a:solidFill>
                  <a:schemeClr val="accent1">
                    <a:shade val="50000"/>
                  </a:schemeClr>
                </a:solidFill>
              </a:ln>
            </c:spPr>
          </c:dPt>
          <c:cat>
            <c:strRef>
              <c:f>Sheet1!$A$2:$A$7</c:f>
              <c:strCache>
                <c:ptCount val="6"/>
                <c:pt idx="0">
                  <c:v>Payroll</c:v>
                </c:pt>
                <c:pt idx="1">
                  <c:v>Equipment</c:v>
                </c:pt>
                <c:pt idx="2">
                  <c:v>Travel</c:v>
                </c:pt>
                <c:pt idx="3">
                  <c:v>Supplies</c:v>
                </c:pt>
                <c:pt idx="4">
                  <c:v>Software</c:v>
                </c:pt>
                <c:pt idx="5">
                  <c:v>Misc.</c:v>
                </c:pt>
              </c:strCache>
            </c:strRef>
          </c:cat>
          <c:val>
            <c:numRef>
              <c:f>Sheet1!$B$2:$B$7</c:f>
              <c:numCache>
                <c:formatCode>General</c:formatCode>
                <c:ptCount val="6"/>
                <c:pt idx="0">
                  <c:v>70</c:v>
                </c:pt>
                <c:pt idx="1">
                  <c:v>28</c:v>
                </c:pt>
                <c:pt idx="2">
                  <c:v>8</c:v>
                </c:pt>
                <c:pt idx="3">
                  <c:v>31</c:v>
                </c:pt>
                <c:pt idx="4">
                  <c:v>35</c:v>
                </c:pt>
                <c:pt idx="5">
                  <c:v>27</c:v>
                </c:pt>
              </c:numCache>
            </c:numRef>
          </c:val>
        </c:ser>
        <c:axId val="120626560"/>
        <c:axId val="120640640"/>
      </c:barChart>
      <c:catAx>
        <c:axId val="120626560"/>
        <c:scaling>
          <c:orientation val="minMax"/>
        </c:scaling>
        <c:axPos val="l"/>
        <c:numFmt formatCode="General" sourceLinked="0"/>
        <c:tickLblPos val="nextTo"/>
        <c:crossAx val="120640640"/>
        <c:crosses val="autoZero"/>
        <c:auto val="1"/>
        <c:lblAlgn val="ctr"/>
        <c:lblOffset val="100"/>
      </c:catAx>
      <c:valAx>
        <c:axId val="120640640"/>
        <c:scaling>
          <c:orientation val="minMax"/>
          <c:max val="100"/>
        </c:scaling>
        <c:axPos val="b"/>
        <c:majorGridlines/>
        <c:numFmt formatCode="General" sourceLinked="1"/>
        <c:tickLblPos val="nextTo"/>
        <c:crossAx val="120626560"/>
        <c:crosses val="autoZero"/>
        <c:crossBetween val="between"/>
        <c:majorUnit val="20"/>
      </c:valAx>
      <c:spPr>
        <a:solidFill>
          <a:sysClr val="window" lastClr="FFFFFF">
            <a:lumMod val="85000"/>
          </a:sysClr>
        </a:solidFill>
      </c:spPr>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chart>
    <c:title>
      <c:layout/>
    </c:title>
    <c:plotArea>
      <c:layout/>
      <c:barChart>
        <c:barDir val="bar"/>
        <c:grouping val="clustered"/>
        <c:ser>
          <c:idx val="0"/>
          <c:order val="0"/>
          <c:tx>
            <c:strRef>
              <c:f>Sheet1!$D$1</c:f>
              <c:strCache>
                <c:ptCount val="1"/>
                <c:pt idx="0">
                  <c:v>Management</c:v>
                </c:pt>
              </c:strCache>
            </c:strRef>
          </c:tx>
          <c:dPt>
            <c:idx val="0"/>
            <c:spPr>
              <a:solidFill>
                <a:srgbClr val="F79646">
                  <a:lumMod val="75000"/>
                </a:srgbClr>
              </a:solidFill>
              <a:ln>
                <a:solidFill>
                  <a:srgbClr val="4F81BD">
                    <a:shade val="50000"/>
                  </a:srgbClr>
                </a:solidFill>
              </a:ln>
            </c:spPr>
          </c:dPt>
          <c:cat>
            <c:strRef>
              <c:f>Sheet1!$A$2:$A$7</c:f>
              <c:strCache>
                <c:ptCount val="6"/>
                <c:pt idx="0">
                  <c:v>Payroll</c:v>
                </c:pt>
                <c:pt idx="1">
                  <c:v>Equipment</c:v>
                </c:pt>
                <c:pt idx="2">
                  <c:v>Travel</c:v>
                </c:pt>
                <c:pt idx="3">
                  <c:v>Supplies</c:v>
                </c:pt>
                <c:pt idx="4">
                  <c:v>Software</c:v>
                </c:pt>
                <c:pt idx="5">
                  <c:v>Misc.</c:v>
                </c:pt>
              </c:strCache>
            </c:strRef>
          </c:cat>
          <c:val>
            <c:numRef>
              <c:f>Sheet1!$D$2:$D$7</c:f>
              <c:numCache>
                <c:formatCode>General</c:formatCode>
                <c:ptCount val="6"/>
                <c:pt idx="0">
                  <c:v>54</c:v>
                </c:pt>
                <c:pt idx="1">
                  <c:v>9</c:v>
                </c:pt>
                <c:pt idx="2">
                  <c:v>20</c:v>
                </c:pt>
                <c:pt idx="3">
                  <c:v>9</c:v>
                </c:pt>
                <c:pt idx="4">
                  <c:v>14</c:v>
                </c:pt>
                <c:pt idx="5">
                  <c:v>29</c:v>
                </c:pt>
              </c:numCache>
            </c:numRef>
          </c:val>
        </c:ser>
        <c:axId val="120869632"/>
        <c:axId val="120871168"/>
      </c:barChart>
      <c:catAx>
        <c:axId val="120869632"/>
        <c:scaling>
          <c:orientation val="minMax"/>
        </c:scaling>
        <c:axPos val="l"/>
        <c:numFmt formatCode="General" sourceLinked="0"/>
        <c:tickLblPos val="nextTo"/>
        <c:crossAx val="120871168"/>
        <c:crosses val="autoZero"/>
        <c:auto val="1"/>
        <c:lblAlgn val="ctr"/>
        <c:lblOffset val="100"/>
      </c:catAx>
      <c:valAx>
        <c:axId val="120871168"/>
        <c:scaling>
          <c:orientation val="minMax"/>
          <c:max val="100"/>
        </c:scaling>
        <c:axPos val="b"/>
        <c:majorGridlines/>
        <c:numFmt formatCode="General" sourceLinked="1"/>
        <c:tickLblPos val="nextTo"/>
        <c:crossAx val="120869632"/>
        <c:crosses val="autoZero"/>
        <c:crossBetween val="between"/>
        <c:majorUnit val="20"/>
      </c:valAx>
      <c:spPr>
        <a:solidFill>
          <a:sysClr val="window" lastClr="FFFFFF">
            <a:lumMod val="85000"/>
          </a:sysClr>
        </a:solidFill>
      </c:spPr>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chart>
    <c:title>
      <c:layout/>
    </c:title>
    <c:plotArea>
      <c:layout/>
      <c:barChart>
        <c:barDir val="bar"/>
        <c:grouping val="clustered"/>
        <c:ser>
          <c:idx val="0"/>
          <c:order val="0"/>
          <c:tx>
            <c:strRef>
              <c:f>Sheet1!$E$1</c:f>
              <c:strCache>
                <c:ptCount val="1"/>
                <c:pt idx="0">
                  <c:v>Accounting</c:v>
                </c:pt>
              </c:strCache>
            </c:strRef>
          </c:tx>
          <c:dPt>
            <c:idx val="0"/>
            <c:spPr>
              <a:solidFill>
                <a:srgbClr val="F79646">
                  <a:lumMod val="75000"/>
                </a:srgbClr>
              </a:solidFill>
              <a:ln>
                <a:solidFill>
                  <a:srgbClr val="4F81BD">
                    <a:shade val="50000"/>
                  </a:srgbClr>
                </a:solidFill>
              </a:ln>
            </c:spPr>
          </c:dPt>
          <c:cat>
            <c:strRef>
              <c:f>Sheet1!$A$2:$A$7</c:f>
              <c:strCache>
                <c:ptCount val="6"/>
                <c:pt idx="0">
                  <c:v>Payroll</c:v>
                </c:pt>
                <c:pt idx="1">
                  <c:v>Equipment</c:v>
                </c:pt>
                <c:pt idx="2">
                  <c:v>Travel</c:v>
                </c:pt>
                <c:pt idx="3">
                  <c:v>Supplies</c:v>
                </c:pt>
                <c:pt idx="4">
                  <c:v>Software</c:v>
                </c:pt>
                <c:pt idx="5">
                  <c:v>Misc.</c:v>
                </c:pt>
              </c:strCache>
            </c:strRef>
          </c:cat>
          <c:val>
            <c:numRef>
              <c:f>Sheet1!$E$2:$E$7</c:f>
              <c:numCache>
                <c:formatCode>General</c:formatCode>
                <c:ptCount val="6"/>
                <c:pt idx="0">
                  <c:v>23</c:v>
                </c:pt>
                <c:pt idx="1">
                  <c:v>4</c:v>
                </c:pt>
                <c:pt idx="2">
                  <c:v>3</c:v>
                </c:pt>
                <c:pt idx="3">
                  <c:v>2</c:v>
                </c:pt>
                <c:pt idx="4">
                  <c:v>8</c:v>
                </c:pt>
                <c:pt idx="5">
                  <c:v>9</c:v>
                </c:pt>
              </c:numCache>
            </c:numRef>
          </c:val>
        </c:ser>
        <c:axId val="120891264"/>
        <c:axId val="120892800"/>
      </c:barChart>
      <c:catAx>
        <c:axId val="120891264"/>
        <c:scaling>
          <c:orientation val="minMax"/>
        </c:scaling>
        <c:axPos val="l"/>
        <c:numFmt formatCode="General" sourceLinked="0"/>
        <c:tickLblPos val="nextTo"/>
        <c:crossAx val="120892800"/>
        <c:crosses val="autoZero"/>
        <c:auto val="1"/>
        <c:lblAlgn val="ctr"/>
        <c:lblOffset val="100"/>
      </c:catAx>
      <c:valAx>
        <c:axId val="120892800"/>
        <c:scaling>
          <c:orientation val="minMax"/>
          <c:max val="100"/>
        </c:scaling>
        <c:axPos val="b"/>
        <c:majorGridlines/>
        <c:numFmt formatCode="General" sourceLinked="1"/>
        <c:tickLblPos val="nextTo"/>
        <c:crossAx val="120891264"/>
        <c:crosses val="autoZero"/>
        <c:crossBetween val="between"/>
        <c:majorUnit val="20"/>
      </c:valAx>
      <c:spPr>
        <a:solidFill>
          <a:sysClr val="window" lastClr="FFFFFF">
            <a:lumMod val="85000"/>
          </a:sysClr>
        </a:solidFill>
      </c:spPr>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n-US" sz="3200" dirty="0"/>
              <a:t>Investment Portfolio</a:t>
            </a:r>
          </a:p>
        </c:rich>
      </c:tx>
      <c:layout>
        <c:manualLayout>
          <c:xMode val="edge"/>
          <c:yMode val="edge"/>
          <c:x val="0.59745822397200166"/>
          <c:y val="4.6889950721971753E-2"/>
        </c:manualLayout>
      </c:layout>
      <c:overlay val="1"/>
    </c:title>
    <c:plotArea>
      <c:layout/>
      <c:pieChart>
        <c:varyColors val="1"/>
        <c:ser>
          <c:idx val="0"/>
          <c:order val="0"/>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firstSliceAng val="0"/>
      </c:pieChart>
    </c:plotArea>
    <c:legend>
      <c:legendPos val="r"/>
      <c:layout>
        <c:manualLayout>
          <c:xMode val="edge"/>
          <c:yMode val="edge"/>
          <c:x val="0.69623709536307965"/>
          <c:y val="0.26728822136293884"/>
          <c:w val="0.2934937664041995"/>
          <c:h val="0.64179284957498173"/>
        </c:manualLayout>
      </c:layout>
      <c:txPr>
        <a:bodyPr/>
        <a:lstStyle/>
        <a:p>
          <a:pPr>
            <a:defRPr sz="2000" baseline="0"/>
          </a:pPr>
          <a:endParaRPr lang="el-GR"/>
        </a:p>
      </c:txPr>
    </c:legend>
    <c:plotVisOnly val="1"/>
    <c:dispBlanksAs val="zero"/>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l-GR"/>
  <c:style val="18"/>
  <c:chart>
    <c:title>
      <c:tx>
        <c:rich>
          <a:bodyPr/>
          <a:lstStyle/>
          <a:p>
            <a:pPr>
              <a:defRPr sz="2800" u="sng"/>
            </a:pPr>
            <a:r>
              <a:rPr lang="en-US" sz="2800" u="sng" dirty="0" smtClean="0"/>
              <a:t>Investment Portfolio</a:t>
            </a:r>
            <a:endParaRPr lang="en-US" sz="2800" u="sng" dirty="0"/>
          </a:p>
        </c:rich>
      </c:tx>
      <c:layout>
        <c:manualLayout>
          <c:xMode val="edge"/>
          <c:yMode val="edge"/>
          <c:x val="9.3147142672221389E-4"/>
          <c:y val="0"/>
        </c:manualLayout>
      </c:layout>
    </c:title>
    <c:plotArea>
      <c:layout/>
      <c:pieChart>
        <c:varyColors val="1"/>
        <c:ser>
          <c:idx val="0"/>
          <c:order val="0"/>
          <c:dLbls>
            <c:dLbl>
              <c:idx val="0"/>
              <c:layout/>
              <c:tx>
                <c:rich>
                  <a:bodyPr/>
                  <a:lstStyle/>
                  <a:p>
                    <a:r>
                      <a:rPr lang="en-US" sz="3200">
                        <a:solidFill>
                          <a:schemeClr val="bg1"/>
                        </a:solidFill>
                      </a:rPr>
                      <a:t>O</a:t>
                    </a:r>
                    <a:r>
                      <a:rPr lang="en-US">
                        <a:solidFill>
                          <a:schemeClr val="bg1"/>
                        </a:solidFill>
                      </a:rPr>
                      <a:t>ther Options; 85%</a:t>
                    </a:r>
                  </a:p>
                </c:rich>
              </c:tx>
              <c:showCatName val="1"/>
              <c:showPercent val="1"/>
              <c:extLst>
                <c:ext xmlns:c15="http://schemas.microsoft.com/office/drawing/2012/chart" uri="{CE6537A1-D6FC-4f65-9D91-7224C49458BB}">
                  <c15:layout/>
                </c:ext>
              </c:extLst>
            </c:dLbl>
            <c:dLbl>
              <c:idx val="1"/>
              <c:layout/>
              <c:tx>
                <c:rich>
                  <a:bodyPr/>
                  <a:lstStyle/>
                  <a:p>
                    <a:r>
                      <a:rPr lang="en-US" sz="3200">
                        <a:solidFill>
                          <a:schemeClr val="bg1"/>
                        </a:solidFill>
                      </a:rPr>
                      <a:t>B</a:t>
                    </a:r>
                    <a:r>
                      <a:rPr lang="en-US">
                        <a:solidFill>
                          <a:schemeClr val="bg1"/>
                        </a:solidFill>
                      </a:rPr>
                      <a:t>onds; 15%</a:t>
                    </a:r>
                  </a:p>
                </c:rich>
              </c:tx>
              <c:showCatName val="1"/>
              <c:showPercent val="1"/>
              <c:extLst>
                <c:ext xmlns:c15="http://schemas.microsoft.com/office/drawing/2012/chart" uri="{CE6537A1-D6FC-4f65-9D91-7224C49458BB}">
                  <c15:layout/>
                </c:ext>
              </c:extLst>
            </c:dLbl>
            <c:spPr>
              <a:noFill/>
              <a:ln>
                <a:noFill/>
              </a:ln>
              <a:effectLst/>
            </c:spPr>
            <c:txPr>
              <a:bodyPr/>
              <a:lstStyle/>
              <a:p>
                <a:pPr>
                  <a:defRPr sz="3200"/>
                </a:pPr>
                <a:endParaRPr lang="el-GR"/>
              </a:p>
            </c:txPr>
            <c:showCatName val="1"/>
            <c:showPercent val="1"/>
            <c:showLeaderLines val="1"/>
            <c:extLst>
              <c:ext xmlns:c15="http://schemas.microsoft.com/office/drawing/2012/chart" uri="{CE6537A1-D6FC-4f65-9D91-7224C49458BB}"/>
            </c:extLst>
          </c:dLbls>
          <c:cat>
            <c:strRef>
              <c:f>Sheet6!$E$1:$E$2</c:f>
              <c:strCache>
                <c:ptCount val="2"/>
                <c:pt idx="0">
                  <c:v>Other Options</c:v>
                </c:pt>
                <c:pt idx="1">
                  <c:v>Bonds</c:v>
                </c:pt>
              </c:strCache>
            </c:strRef>
          </c:cat>
          <c:val>
            <c:numRef>
              <c:f>Sheet6!$F$1:$F$2</c:f>
              <c:numCache>
                <c:formatCode>0%</c:formatCode>
                <c:ptCount val="2"/>
                <c:pt idx="0">
                  <c:v>0.85000000000000053</c:v>
                </c:pt>
                <c:pt idx="1">
                  <c:v>0.15000000000000013</c:v>
                </c:pt>
              </c:numCache>
            </c:numRef>
          </c:val>
        </c:ser>
        <c:dLbls>
          <c:showCatName val="1"/>
          <c:showPercent val="1"/>
        </c:dLbls>
        <c:firstSliceAng val="0"/>
      </c:pieChart>
    </c:plotArea>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3200"/>
            </a:pPr>
            <a:r>
              <a:rPr lang="en-US" sz="3200"/>
              <a:t>Investment</a:t>
            </a:r>
            <a:r>
              <a:rPr lang="en-US" sz="3200" baseline="0"/>
              <a:t> Portfolio</a:t>
            </a:r>
            <a:endParaRPr lang="en-US" sz="3200"/>
          </a:p>
        </c:rich>
      </c:tx>
      <c:layout/>
      <c:overlay val="1"/>
    </c:title>
    <c:view3D>
      <c:rAngAx val="1"/>
    </c:view3D>
    <c:plotArea>
      <c:layout>
        <c:manualLayout>
          <c:layoutTarget val="inner"/>
          <c:xMode val="edge"/>
          <c:yMode val="edge"/>
          <c:x val="7.7144935749800039E-2"/>
          <c:y val="0.15536195590230167"/>
          <c:w val="0.90754899387576549"/>
          <c:h val="0.47570452775971894"/>
        </c:manualLayout>
      </c:layout>
      <c:bar3DChart>
        <c:barDir val="col"/>
        <c:grouping val="clustered"/>
        <c:ser>
          <c:idx val="0"/>
          <c:order val="0"/>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shape val="box"/>
        <c:axId val="120948224"/>
        <c:axId val="120949760"/>
        <c:axId val="0"/>
      </c:bar3DChart>
      <c:catAx>
        <c:axId val="120948224"/>
        <c:scaling>
          <c:orientation val="minMax"/>
        </c:scaling>
        <c:axPos val="b"/>
        <c:numFmt formatCode="General" sourceLinked="0"/>
        <c:tickLblPos val="nextTo"/>
        <c:txPr>
          <a:bodyPr/>
          <a:lstStyle/>
          <a:p>
            <a:pPr>
              <a:defRPr sz="1600"/>
            </a:pPr>
            <a:endParaRPr lang="el-GR"/>
          </a:p>
        </c:txPr>
        <c:crossAx val="120949760"/>
        <c:crosses val="autoZero"/>
        <c:auto val="1"/>
        <c:lblAlgn val="ctr"/>
        <c:lblOffset val="100"/>
      </c:catAx>
      <c:valAx>
        <c:axId val="120949760"/>
        <c:scaling>
          <c:orientation val="minMax"/>
        </c:scaling>
        <c:axPos val="l"/>
        <c:majorGridlines/>
        <c:numFmt formatCode="0%" sourceLinked="1"/>
        <c:tickLblPos val="nextTo"/>
        <c:txPr>
          <a:bodyPr/>
          <a:lstStyle/>
          <a:p>
            <a:pPr>
              <a:defRPr sz="1800"/>
            </a:pPr>
            <a:endParaRPr lang="el-GR"/>
          </a:p>
        </c:txPr>
        <c:crossAx val="120948224"/>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3200" baseline="0"/>
            </a:pPr>
            <a:r>
              <a:rPr lang="en-US" sz="3200" baseline="0"/>
              <a:t>Investment Portfolio</a:t>
            </a:r>
          </a:p>
        </c:rich>
      </c:tx>
      <c:layout/>
    </c:title>
    <c:plotArea>
      <c:layout>
        <c:manualLayout>
          <c:layoutTarget val="inner"/>
          <c:xMode val="edge"/>
          <c:yMode val="edge"/>
          <c:x val="0.26358059930008892"/>
          <c:y val="0.16773608878904248"/>
          <c:w val="0.69982983377078234"/>
          <c:h val="0.71461927756268306"/>
        </c:manualLayout>
      </c:layout>
      <c:barChart>
        <c:barDir val="bar"/>
        <c:grouping val="clustered"/>
        <c:ser>
          <c:idx val="1"/>
          <c:order val="1"/>
          <c:spPr>
            <a:solidFill>
              <a:schemeClr val="accent2">
                <a:lumMod val="75000"/>
              </a:schemeClr>
            </a:solidFill>
          </c:spPr>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ser>
          <c:idx val="0"/>
          <c:order val="0"/>
          <c:spPr>
            <a:solidFill>
              <a:schemeClr val="accent2">
                <a:lumMod val="75000"/>
              </a:schemeClr>
            </a:solidFill>
          </c:spPr>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axId val="120958336"/>
        <c:axId val="121046144"/>
      </c:barChart>
      <c:catAx>
        <c:axId val="120958336"/>
        <c:scaling>
          <c:orientation val="minMax"/>
        </c:scaling>
        <c:axPos val="l"/>
        <c:numFmt formatCode="General" sourceLinked="0"/>
        <c:tickLblPos val="nextTo"/>
        <c:txPr>
          <a:bodyPr/>
          <a:lstStyle/>
          <a:p>
            <a:pPr>
              <a:defRPr sz="1800" baseline="0"/>
            </a:pPr>
            <a:endParaRPr lang="el-GR"/>
          </a:p>
        </c:txPr>
        <c:crossAx val="121046144"/>
        <c:crosses val="autoZero"/>
        <c:auto val="1"/>
        <c:lblAlgn val="ctr"/>
        <c:lblOffset val="100"/>
      </c:catAx>
      <c:valAx>
        <c:axId val="121046144"/>
        <c:scaling>
          <c:orientation val="minMax"/>
        </c:scaling>
        <c:axPos val="b"/>
        <c:majorGridlines/>
        <c:numFmt formatCode="0%" sourceLinked="1"/>
        <c:tickLblPos val="nextTo"/>
        <c:txPr>
          <a:bodyPr/>
          <a:lstStyle/>
          <a:p>
            <a:pPr>
              <a:defRPr sz="1600" baseline="0"/>
            </a:pPr>
            <a:endParaRPr lang="el-GR"/>
          </a:p>
        </c:txPr>
        <c:crossAx val="120958336"/>
        <c:crosses val="autoZero"/>
        <c:crossBetween val="between"/>
      </c:valAx>
      <c:spPr>
        <a:solidFill>
          <a:schemeClr val="bg1">
            <a:lumMod val="85000"/>
          </a:schemeClr>
        </a:solidFill>
      </c:spPr>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3200" baseline="0"/>
            </a:pPr>
            <a:r>
              <a:rPr lang="en-US" sz="3200" baseline="0"/>
              <a:t>Investment Portfolio</a:t>
            </a:r>
          </a:p>
        </c:rich>
      </c:tx>
      <c:layout/>
    </c:title>
    <c:plotArea>
      <c:layout>
        <c:manualLayout>
          <c:layoutTarget val="inner"/>
          <c:xMode val="edge"/>
          <c:yMode val="edge"/>
          <c:x val="0.26358059930008904"/>
          <c:y val="0.16773608878904253"/>
          <c:w val="0.69982983377078289"/>
          <c:h val="0.71461927756268351"/>
        </c:manualLayout>
      </c:layout>
      <c:barChart>
        <c:barDir val="bar"/>
        <c:grouping val="clustered"/>
        <c:ser>
          <c:idx val="1"/>
          <c:order val="1"/>
          <c:spPr>
            <a:solidFill>
              <a:schemeClr val="accent2">
                <a:lumMod val="75000"/>
              </a:schemeClr>
            </a:solidFill>
          </c:spPr>
          <c:dPt>
            <c:idx val="2"/>
            <c:spPr>
              <a:solidFill>
                <a:srgbClr val="66FF99"/>
              </a:solidFill>
            </c:spPr>
          </c:dPt>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ser>
          <c:idx val="0"/>
          <c:order val="0"/>
          <c:spPr>
            <a:solidFill>
              <a:schemeClr val="accent2">
                <a:lumMod val="75000"/>
              </a:schemeClr>
            </a:solidFill>
          </c:spPr>
          <c:dPt>
            <c:idx val="2"/>
            <c:spPr>
              <a:solidFill>
                <a:srgbClr val="66FF99"/>
              </a:solidFill>
            </c:spPr>
          </c:dPt>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axId val="121075584"/>
        <c:axId val="121077120"/>
      </c:barChart>
      <c:catAx>
        <c:axId val="121075584"/>
        <c:scaling>
          <c:orientation val="minMax"/>
        </c:scaling>
        <c:axPos val="l"/>
        <c:numFmt formatCode="General" sourceLinked="0"/>
        <c:tickLblPos val="nextTo"/>
        <c:txPr>
          <a:bodyPr/>
          <a:lstStyle/>
          <a:p>
            <a:pPr>
              <a:defRPr sz="1800" baseline="0"/>
            </a:pPr>
            <a:endParaRPr lang="el-GR"/>
          </a:p>
        </c:txPr>
        <c:crossAx val="121077120"/>
        <c:crosses val="autoZero"/>
        <c:auto val="1"/>
        <c:lblAlgn val="ctr"/>
        <c:lblOffset val="100"/>
      </c:catAx>
      <c:valAx>
        <c:axId val="121077120"/>
        <c:scaling>
          <c:orientation val="minMax"/>
        </c:scaling>
        <c:axPos val="b"/>
        <c:majorGridlines/>
        <c:numFmt formatCode="0%" sourceLinked="1"/>
        <c:tickLblPos val="nextTo"/>
        <c:txPr>
          <a:bodyPr/>
          <a:lstStyle/>
          <a:p>
            <a:pPr>
              <a:defRPr sz="1600" baseline="0"/>
            </a:pPr>
            <a:endParaRPr lang="el-GR"/>
          </a:p>
        </c:txPr>
        <c:crossAx val="121075584"/>
        <c:crosses val="autoZero"/>
        <c:crossBetween val="between"/>
      </c:valAx>
      <c:spPr>
        <a:solidFill>
          <a:schemeClr val="bg1">
            <a:lumMod val="85000"/>
          </a:schemeClr>
        </a:solidFill>
      </c:spPr>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l-GR"/>
  <c:style val="10"/>
  <c:chart>
    <c:plotArea>
      <c:layout>
        <c:manualLayout>
          <c:layoutTarget val="inner"/>
          <c:xMode val="edge"/>
          <c:yMode val="edge"/>
          <c:x val="8.3758686880557848E-2"/>
          <c:y val="3.7511665208515656E-2"/>
          <c:w val="0.65066494300153765"/>
          <c:h val="0.93423592884221385"/>
        </c:manualLayout>
      </c:layout>
      <c:scatterChart>
        <c:scatterStyle val="smoothMarker"/>
        <c:ser>
          <c:idx val="0"/>
          <c:order val="0"/>
          <c:tx>
            <c:strRef>
              <c:f>'επι 35%'!$D$1</c:f>
              <c:strCache>
                <c:ptCount val="1"/>
                <c:pt idx="0">
                  <c:v>KEApopl.</c:v>
                </c:pt>
              </c:strCache>
            </c:strRef>
          </c:tx>
          <c:marker>
            <c:symbol val="none"/>
          </c:marker>
          <c:trendline>
            <c:trendlineType val="linear"/>
            <c:forward val="5"/>
            <c:dispRSqr val="1"/>
            <c:dispEq val="1"/>
            <c:trendlineLbl>
              <c:layout/>
              <c:tx>
                <c:rich>
                  <a:bodyPr/>
                  <a:lstStyle/>
                  <a:p>
                    <a:pPr>
                      <a:defRPr/>
                    </a:pPr>
                    <a:r>
                      <a:rPr lang="en-US" baseline="0" dirty="0"/>
                      <a:t>y = 9,9308x - 18871
R² = </a:t>
                    </a:r>
                    <a:r>
                      <a:rPr lang="en-US" baseline="0" dirty="0" smtClean="0"/>
                      <a:t>0,</a:t>
                    </a:r>
                    <a:r>
                      <a:rPr lang="el-GR" baseline="0" dirty="0" smtClean="0"/>
                      <a:t>641</a:t>
                    </a:r>
                    <a:endParaRPr lang="en-US" dirty="0"/>
                  </a:p>
                </c:rich>
              </c:tx>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35%'!$D$3:$D$14</c:f>
              <c:numCache>
                <c:formatCode>General</c:formatCode>
                <c:ptCount val="12"/>
                <c:pt idx="0">
                  <c:v>948.38718287263089</c:v>
                </c:pt>
                <c:pt idx="1">
                  <c:v>945.17339106432894</c:v>
                </c:pt>
                <c:pt idx="2">
                  <c:v>1012.7962277698255</c:v>
                </c:pt>
                <c:pt idx="3">
                  <c:v>1070.8235469822359</c:v>
                </c:pt>
                <c:pt idx="4">
                  <c:v>968.89433400265818</c:v>
                </c:pt>
                <c:pt idx="5">
                  <c:v>983.29130868414563</c:v>
                </c:pt>
                <c:pt idx="6">
                  <c:v>1029.6035311507735</c:v>
                </c:pt>
                <c:pt idx="7">
                  <c:v>1070.2312267317297</c:v>
                </c:pt>
                <c:pt idx="8">
                  <c:v>1102.6318011384578</c:v>
                </c:pt>
                <c:pt idx="9">
                  <c:v>1094.1882086076648</c:v>
                </c:pt>
                <c:pt idx="10">
                  <c:v>1093.5343650043528</c:v>
                </c:pt>
                <c:pt idx="11">
                  <c:v>987.1</c:v>
                </c:pt>
              </c:numCache>
            </c:numRef>
          </c:yVal>
          <c:smooth val="1"/>
        </c:ser>
        <c:ser>
          <c:idx val="1"/>
          <c:order val="1"/>
          <c:tx>
            <c:strRef>
              <c:f>'επι 35%'!$T$1</c:f>
              <c:strCache>
                <c:ptCount val="1"/>
                <c:pt idx="0">
                  <c:v>EBITA</c:v>
                </c:pt>
              </c:strCache>
            </c:strRef>
          </c:tx>
          <c:marker>
            <c:symbol val="none"/>
          </c:marker>
          <c:trendline>
            <c:trendlineType val="linear"/>
            <c:forward val="5"/>
            <c:dispRSqr val="1"/>
            <c:dispEq val="1"/>
            <c:trendlineLbl>
              <c:layout/>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35%'!$T$3:$T$14</c:f>
              <c:numCache>
                <c:formatCode>General</c:formatCode>
                <c:ptCount val="12"/>
                <c:pt idx="0">
                  <c:v>-787.26806689507316</c:v>
                </c:pt>
                <c:pt idx="1">
                  <c:v>-718.70274644070059</c:v>
                </c:pt>
                <c:pt idx="2">
                  <c:v>-713.52063664017783</c:v>
                </c:pt>
                <c:pt idx="3">
                  <c:v>-618.40155801619994</c:v>
                </c:pt>
                <c:pt idx="4">
                  <c:v>-680.42256634874298</c:v>
                </c:pt>
                <c:pt idx="5">
                  <c:v>-658.17787393375954</c:v>
                </c:pt>
                <c:pt idx="6">
                  <c:v>-773.00177443216239</c:v>
                </c:pt>
                <c:pt idx="7">
                  <c:v>-900.80919665676083</c:v>
                </c:pt>
                <c:pt idx="8">
                  <c:v>-890.6107108045544</c:v>
                </c:pt>
                <c:pt idx="9">
                  <c:v>-1653.2320287764608</c:v>
                </c:pt>
                <c:pt idx="10">
                  <c:v>-2358.2212906884329</c:v>
                </c:pt>
                <c:pt idx="11">
                  <c:v>-2310.931590000007</c:v>
                </c:pt>
              </c:numCache>
            </c:numRef>
          </c:yVal>
          <c:smooth val="1"/>
        </c:ser>
        <c:ser>
          <c:idx val="2"/>
          <c:order val="2"/>
          <c:tx>
            <c:strRef>
              <c:f>'επι 35%'!$R$1</c:f>
              <c:strCache>
                <c:ptCount val="1"/>
                <c:pt idx="0">
                  <c:v>TC</c:v>
                </c:pt>
              </c:strCache>
            </c:strRef>
          </c:tx>
          <c:marker>
            <c:symbol val="none"/>
          </c:marker>
          <c:trendline>
            <c:trendlineType val="linear"/>
            <c:forward val="5"/>
            <c:dispRSqr val="1"/>
            <c:dispEq val="1"/>
            <c:trendlineLbl>
              <c:layout/>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35%'!$R$3:$R$14</c:f>
              <c:numCache>
                <c:formatCode>General</c:formatCode>
                <c:ptCount val="12"/>
                <c:pt idx="0">
                  <c:v>1735.655249767706</c:v>
                </c:pt>
                <c:pt idx="1">
                  <c:v>1663.8761375050258</c:v>
                </c:pt>
                <c:pt idx="2">
                  <c:v>1726.3168644100015</c:v>
                </c:pt>
                <c:pt idx="3">
                  <c:v>1689.2251049984359</c:v>
                </c:pt>
                <c:pt idx="4">
                  <c:v>1649.3169003513995</c:v>
                </c:pt>
                <c:pt idx="5">
                  <c:v>1641.4691826179048</c:v>
                </c:pt>
                <c:pt idx="6">
                  <c:v>1802.6053055829341</c:v>
                </c:pt>
                <c:pt idx="7">
                  <c:v>1971.0404233884906</c:v>
                </c:pt>
                <c:pt idx="8">
                  <c:v>1993.2425119430131</c:v>
                </c:pt>
                <c:pt idx="9">
                  <c:v>2805.3172562998484</c:v>
                </c:pt>
                <c:pt idx="10">
                  <c:v>3468.0542729765807</c:v>
                </c:pt>
                <c:pt idx="11">
                  <c:v>3315.72</c:v>
                </c:pt>
              </c:numCache>
            </c:numRef>
          </c:yVal>
          <c:smooth val="1"/>
        </c:ser>
        <c:ser>
          <c:idx val="3"/>
          <c:order val="3"/>
          <c:tx>
            <c:strRef>
              <c:f>'επι 35%'!$S$1</c:f>
              <c:strCache>
                <c:ptCount val="1"/>
                <c:pt idx="0">
                  <c:v>Q</c:v>
                </c:pt>
              </c:strCache>
            </c:strRef>
          </c:tx>
          <c:marker>
            <c:symbol val="none"/>
          </c:marker>
          <c:trendline>
            <c:trendlineType val="linear"/>
            <c:forward val="5"/>
          </c:trendline>
          <c:trendline>
            <c:trendlineType val="linear"/>
            <c:forward val="5"/>
            <c:dispRSqr val="1"/>
            <c:dispEq val="1"/>
            <c:trendlineLbl>
              <c:layout/>
              <c:tx>
                <c:rich>
                  <a:bodyPr/>
                  <a:lstStyle/>
                  <a:p>
                    <a:pPr>
                      <a:defRPr/>
                    </a:pPr>
                    <a:r>
                      <a:rPr lang="en-US" baseline="0" dirty="0"/>
                      <a:t>y = 13,012x - 23566
R² = </a:t>
                    </a:r>
                    <a:r>
                      <a:rPr lang="en-US" baseline="0" dirty="0" smtClean="0"/>
                      <a:t>0,</a:t>
                    </a:r>
                    <a:r>
                      <a:rPr lang="el-GR" baseline="0" dirty="0" smtClean="0"/>
                      <a:t>6</a:t>
                    </a:r>
                    <a:r>
                      <a:rPr lang="en-US" baseline="0" dirty="0" smtClean="0"/>
                      <a:t>3</a:t>
                    </a:r>
                    <a:r>
                      <a:rPr lang="el-GR" baseline="0" dirty="0" smtClean="0"/>
                      <a:t>3</a:t>
                    </a:r>
                    <a:endParaRPr lang="en-US" dirty="0"/>
                  </a:p>
                </c:rich>
              </c:tx>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35%'!$S$6:$S$14</c:f>
              <c:numCache>
                <c:formatCode>General</c:formatCode>
                <c:ptCount val="9"/>
                <c:pt idx="0">
                  <c:v>2457</c:v>
                </c:pt>
                <c:pt idx="1">
                  <c:v>2683</c:v>
                </c:pt>
                <c:pt idx="2">
                  <c:v>2276</c:v>
                </c:pt>
                <c:pt idx="3">
                  <c:v>2260</c:v>
                </c:pt>
                <c:pt idx="4">
                  <c:v>2467</c:v>
                </c:pt>
                <c:pt idx="5">
                  <c:v>2473</c:v>
                </c:pt>
                <c:pt idx="6">
                  <c:v>2763</c:v>
                </c:pt>
                <c:pt idx="7">
                  <c:v>2442</c:v>
                </c:pt>
              </c:numCache>
            </c:numRef>
          </c:yVal>
          <c:smooth val="1"/>
        </c:ser>
        <c:axId val="117430144"/>
        <c:axId val="117431680"/>
      </c:scatterChart>
      <c:valAx>
        <c:axId val="117430144"/>
        <c:scaling>
          <c:orientation val="minMax"/>
        </c:scaling>
        <c:axPos val="b"/>
        <c:numFmt formatCode="General" sourceLinked="1"/>
        <c:tickLblPos val="nextTo"/>
        <c:crossAx val="117431680"/>
        <c:crosses val="autoZero"/>
        <c:crossBetween val="midCat"/>
      </c:valAx>
      <c:valAx>
        <c:axId val="117431680"/>
        <c:scaling>
          <c:orientation val="minMax"/>
        </c:scaling>
        <c:axPos val="l"/>
        <c:majorGridlines/>
        <c:numFmt formatCode="General" sourceLinked="1"/>
        <c:tickLblPos val="nextTo"/>
        <c:crossAx val="117430144"/>
        <c:crosses val="autoZero"/>
        <c:crossBetween val="midCat"/>
      </c:valAx>
    </c:plotArea>
    <c:legend>
      <c:legendPos val="r"/>
      <c:layout>
        <c:manualLayout>
          <c:xMode val="edge"/>
          <c:yMode val="edge"/>
          <c:x val="0.7432430008748927"/>
          <c:y val="0.14953105007707804"/>
          <c:w val="0.24842366579177624"/>
          <c:h val="0.70093789984584498"/>
        </c:manualLayout>
      </c:layout>
    </c:legend>
    <c:plotVisOnly val="1"/>
    <c:dispBlanksAs val="gap"/>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3600">
                <a:latin typeface="Gabriola" pitchFamily="82" charset="0"/>
              </a:defRPr>
            </a:pPr>
            <a:r>
              <a:rPr lang="el-GR" sz="3600" dirty="0" smtClean="0">
                <a:latin typeface="Gabriola" pitchFamily="82" charset="0"/>
              </a:rPr>
              <a:t>Πρόβλεψη ΑΕΠ με το </a:t>
            </a:r>
            <a:r>
              <a:rPr lang="en-US" sz="3600" b="1" i="0" u="none" strike="noStrike" baseline="0" dirty="0" smtClean="0"/>
              <a:t>CFS M</a:t>
            </a:r>
            <a:r>
              <a:rPr lang="en-US" sz="2800" b="1" i="0" u="none" strike="noStrike" baseline="0" dirty="0" smtClean="0">
                <a:latin typeface="Times New Roman" pitchFamily="18" charset="0"/>
                <a:cs typeface="Times New Roman" pitchFamily="18" charset="0"/>
              </a:rPr>
              <a:t>1</a:t>
            </a:r>
            <a:r>
              <a:rPr lang="el-GR" sz="3600" b="1" i="0" u="none" strike="noStrike" baseline="0" dirty="0" smtClean="0"/>
              <a:t> στον γραμμικό πυρήνα</a:t>
            </a:r>
            <a:endParaRPr lang="en-US" sz="3600" dirty="0">
              <a:latin typeface="Gabriola" pitchFamily="82" charset="0"/>
            </a:endParaRPr>
          </a:p>
        </c:rich>
      </c:tx>
      <c:layout>
        <c:manualLayout>
          <c:xMode val="edge"/>
          <c:yMode val="edge"/>
          <c:x val="0.16958333333333384"/>
          <c:y val="0"/>
        </c:manualLayout>
      </c:layout>
    </c:title>
    <c:plotArea>
      <c:layout/>
      <c:scatterChart>
        <c:scatterStyle val="lineMarker"/>
        <c:ser>
          <c:idx val="0"/>
          <c:order val="0"/>
          <c:tx>
            <c:v>Real GDP</c:v>
          </c:tx>
          <c:spPr>
            <a:ln w="28575">
              <a:noFill/>
            </a:ln>
          </c:spPr>
          <c:marker>
            <c:symbol val="square"/>
            <c:size val="12"/>
            <c:spPr>
              <a:solidFill>
                <a:srgbClr val="0066FF"/>
              </a:solidFill>
            </c:spPr>
          </c:marker>
          <c:xVal>
            <c:numRef>
              <c:f>'linear scatter plots'!$B$2:$B$17</c:f>
              <c:numCache>
                <c:formatCode>_(* #,##0.00_);_(* \(#,##0.00\);_(* "-"??_);_(@_)</c:formatCode>
                <c:ptCount val="16"/>
                <c:pt idx="0">
                  <c:v>1038.2949874578776</c:v>
                </c:pt>
                <c:pt idx="1">
                  <c:v>1046.8945077457531</c:v>
                </c:pt>
                <c:pt idx="2">
                  <c:v>1063.1571775789628</c:v>
                </c:pt>
                <c:pt idx="3">
                  <c:v>1087.7221965656947</c:v>
                </c:pt>
                <c:pt idx="4">
                  <c:v>1148.083985727548</c:v>
                </c:pt>
                <c:pt idx="5">
                  <c:v>1166.3627128812921</c:v>
                </c:pt>
                <c:pt idx="6">
                  <c:v>1188.6478114598199</c:v>
                </c:pt>
                <c:pt idx="7">
                  <c:v>1197.1397925284098</c:v>
                </c:pt>
                <c:pt idx="8">
                  <c:v>1201.8124628493451</c:v>
                </c:pt>
                <c:pt idx="9">
                  <c:v>1211.092131839662</c:v>
                </c:pt>
                <c:pt idx="10">
                  <c:v>1223.0180348692245</c:v>
                </c:pt>
                <c:pt idx="11">
                  <c:v>1250.0626677500313</c:v>
                </c:pt>
                <c:pt idx="12">
                  <c:v>1294.6748158760834</c:v>
                </c:pt>
                <c:pt idx="13">
                  <c:v>1312.4600405194981</c:v>
                </c:pt>
                <c:pt idx="14">
                  <c:v>1361.7806621597767</c:v>
                </c:pt>
                <c:pt idx="15">
                  <c:v>1428.2059097836175</c:v>
                </c:pt>
              </c:numCache>
            </c:numRef>
          </c:xVal>
          <c:yVal>
            <c:numRef>
              <c:f>'linear scatter plots'!$A$2:$A$17</c:f>
              <c:numCache>
                <c:formatCode>#,##0.00</c:formatCode>
                <c:ptCount val="16"/>
                <c:pt idx="0">
                  <c:v>13266.833999999963</c:v>
                </c:pt>
                <c:pt idx="1">
                  <c:v>13310.467000000061</c:v>
                </c:pt>
                <c:pt idx="2">
                  <c:v>13186.925000000045</c:v>
                </c:pt>
                <c:pt idx="3">
                  <c:v>12883.531000000004</c:v>
                </c:pt>
                <c:pt idx="4">
                  <c:v>12663.229000000056</c:v>
                </c:pt>
                <c:pt idx="5">
                  <c:v>12641.270999999961</c:v>
                </c:pt>
                <c:pt idx="6">
                  <c:v>12694.516999999929</c:v>
                </c:pt>
                <c:pt idx="7">
                  <c:v>12813.452000000007</c:v>
                </c:pt>
                <c:pt idx="8">
                  <c:v>12937.744000000035</c:v>
                </c:pt>
                <c:pt idx="9">
                  <c:v>13058.482000000042</c:v>
                </c:pt>
                <c:pt idx="10">
                  <c:v>13139.589999999918</c:v>
                </c:pt>
                <c:pt idx="11">
                  <c:v>13216.107000000015</c:v>
                </c:pt>
                <c:pt idx="12">
                  <c:v>13227.871000000025</c:v>
                </c:pt>
                <c:pt idx="13">
                  <c:v>13271.834999999941</c:v>
                </c:pt>
                <c:pt idx="14">
                  <c:v>13331.558999999943</c:v>
                </c:pt>
                <c:pt idx="15">
                  <c:v>13429.852000000043</c:v>
                </c:pt>
              </c:numCache>
            </c:numRef>
          </c:yVal>
        </c:ser>
        <c:axId val="118527104"/>
        <c:axId val="118530048"/>
      </c:scatterChart>
      <c:valAx>
        <c:axId val="118527104"/>
        <c:scaling>
          <c:orientation val="minMax"/>
          <c:max val="1500"/>
          <c:min val="950"/>
        </c:scaling>
        <c:axPos val="b"/>
        <c:title>
          <c:tx>
            <c:rich>
              <a:bodyPr/>
              <a:lstStyle/>
              <a:p>
                <a:pPr>
                  <a:defRPr/>
                </a:pPr>
                <a:r>
                  <a:rPr lang="en-US"/>
                  <a:t>CFS M1</a:t>
                </a:r>
              </a:p>
            </c:rich>
          </c:tx>
          <c:layout>
            <c:manualLayout>
              <c:xMode val="edge"/>
              <c:yMode val="edge"/>
              <c:x val="0.47647976815398196"/>
              <c:y val="0.84679585885098019"/>
            </c:manualLayout>
          </c:layout>
        </c:title>
        <c:numFmt formatCode="_(* #,##0.00_);_(* \(#,##0.00\);_(* &quot;-&quot;??_);_(@_)" sourceLinked="1"/>
        <c:majorTickMark val="none"/>
        <c:tickLblPos val="nextTo"/>
        <c:crossAx val="118530048"/>
        <c:crosses val="autoZero"/>
        <c:crossBetween val="midCat"/>
        <c:dispUnits>
          <c:builtInUnit val="thousands"/>
          <c:dispUnitsLbl>
            <c:layout>
              <c:manualLayout>
                <c:xMode val="edge"/>
                <c:yMode val="edge"/>
                <c:x val="0.80764588801400106"/>
                <c:y val="0.81350874890638658"/>
              </c:manualLayout>
            </c:layout>
          </c:dispUnitsLbl>
        </c:dispUnits>
      </c:valAx>
      <c:valAx>
        <c:axId val="118530048"/>
        <c:scaling>
          <c:orientation val="minMax"/>
          <c:min val="12500"/>
        </c:scaling>
        <c:axPos val="l"/>
        <c:majorGridlines>
          <c:spPr>
            <a:ln>
              <a:prstDash val="dash"/>
            </a:ln>
          </c:spPr>
        </c:majorGridlines>
        <c:title>
          <c:tx>
            <c:rich>
              <a:bodyPr/>
              <a:lstStyle/>
              <a:p>
                <a:pPr>
                  <a:defRPr/>
                </a:pPr>
                <a:r>
                  <a:rPr lang="en-US"/>
                  <a:t>GDP</a:t>
                </a:r>
              </a:p>
            </c:rich>
          </c:tx>
          <c:layout>
            <c:manualLayout>
              <c:xMode val="edge"/>
              <c:yMode val="edge"/>
              <c:x val="3.6111111111111212E-2"/>
              <c:y val="0.41498658501020919"/>
            </c:manualLayout>
          </c:layout>
        </c:title>
        <c:numFmt formatCode="#,##0.00" sourceLinked="1"/>
        <c:majorTickMark val="none"/>
        <c:tickLblPos val="nextTo"/>
        <c:crossAx val="118527104"/>
        <c:crosses val="autoZero"/>
        <c:crossBetween val="midCat"/>
        <c:dispUnits>
          <c:builtInUnit val="thousands"/>
          <c:dispUnitsLbl>
            <c:layout/>
          </c:dispUnitsLbl>
        </c:dispUnits>
      </c:valAx>
    </c:plotArea>
    <c:legend>
      <c:legendPos val="b"/>
      <c:layout>
        <c:manualLayout>
          <c:xMode val="edge"/>
          <c:yMode val="edge"/>
          <c:x val="0.42910345581802278"/>
          <c:y val="0.92082370953630799"/>
          <c:w val="0.14457086614173228"/>
          <c:h val="5.1398512685914263E-2"/>
        </c:manualLayout>
      </c:layout>
    </c:legend>
    <c:plotVisOnly val="1"/>
    <c:dispBlanksAs val="gap"/>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3600">
                <a:latin typeface="Gabriola" pitchFamily="82" charset="0"/>
              </a:defRPr>
            </a:pPr>
            <a:r>
              <a:rPr lang="el-GR" sz="3600" b="1" i="0" baseline="0" dirty="0" smtClean="0"/>
              <a:t>Πρόβλεψη ΑΕΠ με το </a:t>
            </a:r>
            <a:r>
              <a:rPr lang="en-US" sz="3600" b="1" i="0" baseline="0" dirty="0" smtClean="0"/>
              <a:t>CFS M</a:t>
            </a:r>
            <a:r>
              <a:rPr lang="en-US" sz="2800" b="1" i="0" baseline="0" dirty="0" smtClean="0">
                <a:latin typeface="Times New Roman" pitchFamily="18" charset="0"/>
                <a:cs typeface="Times New Roman" pitchFamily="18" charset="0"/>
              </a:rPr>
              <a:t>1</a:t>
            </a:r>
            <a:r>
              <a:rPr lang="el-GR" sz="3600" b="1" i="0" baseline="0" dirty="0" smtClean="0"/>
              <a:t> στον γραμμικό πυρήνα</a:t>
            </a:r>
            <a:endParaRPr lang="en-US" sz="3600" b="1" i="0" baseline="0" dirty="0"/>
          </a:p>
        </c:rich>
      </c:tx>
      <c:layout>
        <c:manualLayout>
          <c:xMode val="edge"/>
          <c:yMode val="edge"/>
          <c:x val="0.16958333333333384"/>
          <c:y val="0"/>
        </c:manualLayout>
      </c:layout>
    </c:title>
    <c:plotArea>
      <c:layout/>
      <c:scatterChart>
        <c:scatterStyle val="lineMarker"/>
        <c:ser>
          <c:idx val="0"/>
          <c:order val="0"/>
          <c:tx>
            <c:v>Real GDP</c:v>
          </c:tx>
          <c:spPr>
            <a:ln w="28575">
              <a:noFill/>
            </a:ln>
          </c:spPr>
          <c:marker>
            <c:symbol val="square"/>
            <c:size val="12"/>
            <c:spPr>
              <a:solidFill>
                <a:srgbClr val="0066FF"/>
              </a:solidFill>
            </c:spPr>
          </c:marker>
          <c:xVal>
            <c:numRef>
              <c:f>'linear scatter plots'!$B$2:$B$17</c:f>
              <c:numCache>
                <c:formatCode>_(* #,##0.00_);_(* \(#,##0.00\);_(* "-"??_);_(@_)</c:formatCode>
                <c:ptCount val="16"/>
                <c:pt idx="0">
                  <c:v>1038.2949874578776</c:v>
                </c:pt>
                <c:pt idx="1">
                  <c:v>1046.8945077457531</c:v>
                </c:pt>
                <c:pt idx="2">
                  <c:v>1063.1571775789628</c:v>
                </c:pt>
                <c:pt idx="3">
                  <c:v>1087.7221965656947</c:v>
                </c:pt>
                <c:pt idx="4">
                  <c:v>1148.083985727548</c:v>
                </c:pt>
                <c:pt idx="5">
                  <c:v>1166.3627128812921</c:v>
                </c:pt>
                <c:pt idx="6">
                  <c:v>1188.6478114598199</c:v>
                </c:pt>
                <c:pt idx="7">
                  <c:v>1197.1397925284098</c:v>
                </c:pt>
                <c:pt idx="8">
                  <c:v>1201.8124628493451</c:v>
                </c:pt>
                <c:pt idx="9">
                  <c:v>1211.092131839662</c:v>
                </c:pt>
                <c:pt idx="10">
                  <c:v>1223.0180348692245</c:v>
                </c:pt>
                <c:pt idx="11">
                  <c:v>1250.0626677500313</c:v>
                </c:pt>
                <c:pt idx="12">
                  <c:v>1294.6748158760834</c:v>
                </c:pt>
                <c:pt idx="13">
                  <c:v>1312.4600405194981</c:v>
                </c:pt>
                <c:pt idx="14">
                  <c:v>1361.7806621597767</c:v>
                </c:pt>
                <c:pt idx="15">
                  <c:v>1428.2059097836175</c:v>
                </c:pt>
              </c:numCache>
            </c:numRef>
          </c:xVal>
          <c:yVal>
            <c:numRef>
              <c:f>'linear scatter plots'!$A$2:$A$17</c:f>
              <c:numCache>
                <c:formatCode>#,##0.00</c:formatCode>
                <c:ptCount val="16"/>
                <c:pt idx="0">
                  <c:v>13266.833999999963</c:v>
                </c:pt>
                <c:pt idx="1">
                  <c:v>13310.467000000061</c:v>
                </c:pt>
                <c:pt idx="2">
                  <c:v>13186.925000000045</c:v>
                </c:pt>
                <c:pt idx="3">
                  <c:v>12883.531000000004</c:v>
                </c:pt>
                <c:pt idx="4">
                  <c:v>12663.229000000056</c:v>
                </c:pt>
                <c:pt idx="5">
                  <c:v>12641.270999999961</c:v>
                </c:pt>
                <c:pt idx="6">
                  <c:v>12694.516999999929</c:v>
                </c:pt>
                <c:pt idx="7">
                  <c:v>12813.452000000007</c:v>
                </c:pt>
                <c:pt idx="8">
                  <c:v>12937.744000000035</c:v>
                </c:pt>
                <c:pt idx="9">
                  <c:v>13058.482000000042</c:v>
                </c:pt>
                <c:pt idx="10">
                  <c:v>13139.589999999918</c:v>
                </c:pt>
                <c:pt idx="11">
                  <c:v>13216.107000000015</c:v>
                </c:pt>
                <c:pt idx="12">
                  <c:v>13227.871000000025</c:v>
                </c:pt>
                <c:pt idx="13">
                  <c:v>13271.834999999941</c:v>
                </c:pt>
                <c:pt idx="14">
                  <c:v>13331.558999999943</c:v>
                </c:pt>
                <c:pt idx="15">
                  <c:v>13429.852000000043</c:v>
                </c:pt>
              </c:numCache>
            </c:numRef>
          </c:yVal>
        </c:ser>
        <c:ser>
          <c:idx val="1"/>
          <c:order val="1"/>
          <c:tx>
            <c:v>forecasted GDP</c:v>
          </c:tx>
          <c:spPr>
            <a:ln w="28575">
              <a:noFill/>
            </a:ln>
          </c:spPr>
          <c:marker>
            <c:symbol val="triangle"/>
            <c:size val="12"/>
            <c:spPr>
              <a:solidFill>
                <a:srgbClr val="FF0000"/>
              </a:solidFill>
            </c:spPr>
          </c:marker>
          <c:xVal>
            <c:numRef>
              <c:f>'linear scatter plots'!$B$2:$B$17</c:f>
              <c:numCache>
                <c:formatCode>_(* #,##0.00_);_(* \(#,##0.00\);_(* "-"??_);_(@_)</c:formatCode>
                <c:ptCount val="16"/>
                <c:pt idx="0">
                  <c:v>1038.2949874578776</c:v>
                </c:pt>
                <c:pt idx="1">
                  <c:v>1046.8945077457531</c:v>
                </c:pt>
                <c:pt idx="2">
                  <c:v>1063.1571775789628</c:v>
                </c:pt>
                <c:pt idx="3">
                  <c:v>1087.7221965656947</c:v>
                </c:pt>
                <c:pt idx="4">
                  <c:v>1148.083985727548</c:v>
                </c:pt>
                <c:pt idx="5">
                  <c:v>1166.3627128812921</c:v>
                </c:pt>
                <c:pt idx="6">
                  <c:v>1188.6478114598199</c:v>
                </c:pt>
                <c:pt idx="7">
                  <c:v>1197.1397925284098</c:v>
                </c:pt>
                <c:pt idx="8">
                  <c:v>1201.8124628493451</c:v>
                </c:pt>
                <c:pt idx="9">
                  <c:v>1211.092131839662</c:v>
                </c:pt>
                <c:pt idx="10">
                  <c:v>1223.0180348692245</c:v>
                </c:pt>
                <c:pt idx="11">
                  <c:v>1250.0626677500313</c:v>
                </c:pt>
                <c:pt idx="12">
                  <c:v>1294.6748158760834</c:v>
                </c:pt>
                <c:pt idx="13">
                  <c:v>1312.4600405194981</c:v>
                </c:pt>
                <c:pt idx="14">
                  <c:v>1361.7806621597767</c:v>
                </c:pt>
                <c:pt idx="15">
                  <c:v>1428.2059097836175</c:v>
                </c:pt>
              </c:numCache>
            </c:numRef>
          </c:xVal>
          <c:yVal>
            <c:numRef>
              <c:f>'linear scatter plots'!$C$2:$C$17</c:f>
              <c:numCache>
                <c:formatCode>#,##0.00</c:formatCode>
                <c:ptCount val="16"/>
                <c:pt idx="0">
                  <c:v>13378.189284472779</c:v>
                </c:pt>
                <c:pt idx="1">
                  <c:v>13300.705845687242</c:v>
                </c:pt>
                <c:pt idx="2">
                  <c:v>13324.79475722407</c:v>
                </c:pt>
                <c:pt idx="3">
                  <c:v>13221.499729048361</c:v>
                </c:pt>
                <c:pt idx="4">
                  <c:v>12866.985510204981</c:v>
                </c:pt>
                <c:pt idx="5">
                  <c:v>12637.740780143116</c:v>
                </c:pt>
                <c:pt idx="6">
                  <c:v>12689.419030516337</c:v>
                </c:pt>
                <c:pt idx="7">
                  <c:v>12808.884617373729</c:v>
                </c:pt>
                <c:pt idx="8">
                  <c:v>12925.272287244979</c:v>
                </c:pt>
                <c:pt idx="9">
                  <c:v>13044.075111607268</c:v>
                </c:pt>
                <c:pt idx="10">
                  <c:v>13158.804947716038</c:v>
                </c:pt>
                <c:pt idx="11">
                  <c:v>13221.931059349092</c:v>
                </c:pt>
                <c:pt idx="12">
                  <c:v>13293.201622967385</c:v>
                </c:pt>
                <c:pt idx="13">
                  <c:v>13299.584325986469</c:v>
                </c:pt>
                <c:pt idx="14">
                  <c:v>13322.58405825047</c:v>
                </c:pt>
                <c:pt idx="15">
                  <c:v>13398.570961520129</c:v>
                </c:pt>
              </c:numCache>
            </c:numRef>
          </c:yVal>
        </c:ser>
        <c:axId val="119211136"/>
        <c:axId val="119238656"/>
      </c:scatterChart>
      <c:valAx>
        <c:axId val="119211136"/>
        <c:scaling>
          <c:orientation val="minMax"/>
          <c:max val="1500"/>
          <c:min val="950"/>
        </c:scaling>
        <c:axPos val="b"/>
        <c:title>
          <c:tx>
            <c:rich>
              <a:bodyPr/>
              <a:lstStyle/>
              <a:p>
                <a:pPr>
                  <a:defRPr/>
                </a:pPr>
                <a:r>
                  <a:rPr lang="en-US"/>
                  <a:t>CFS M1</a:t>
                </a:r>
              </a:p>
            </c:rich>
          </c:tx>
          <c:layout>
            <c:manualLayout>
              <c:xMode val="edge"/>
              <c:yMode val="edge"/>
              <c:x val="0.47647976815398196"/>
              <c:y val="0.84679585885098019"/>
            </c:manualLayout>
          </c:layout>
        </c:title>
        <c:numFmt formatCode="_(* #,##0.00_);_(* \(#,##0.00\);_(* &quot;-&quot;??_);_(@_)" sourceLinked="1"/>
        <c:majorTickMark val="none"/>
        <c:tickLblPos val="nextTo"/>
        <c:crossAx val="119238656"/>
        <c:crosses val="autoZero"/>
        <c:crossBetween val="midCat"/>
        <c:dispUnits>
          <c:builtInUnit val="thousands"/>
          <c:dispUnitsLbl>
            <c:layout/>
          </c:dispUnitsLbl>
        </c:dispUnits>
      </c:valAx>
      <c:valAx>
        <c:axId val="119238656"/>
        <c:scaling>
          <c:orientation val="minMax"/>
        </c:scaling>
        <c:axPos val="l"/>
        <c:majorGridlines>
          <c:spPr>
            <a:ln>
              <a:prstDash val="dash"/>
            </a:ln>
          </c:spPr>
        </c:majorGridlines>
        <c:title>
          <c:tx>
            <c:rich>
              <a:bodyPr/>
              <a:lstStyle/>
              <a:p>
                <a:pPr>
                  <a:defRPr/>
                </a:pPr>
                <a:r>
                  <a:rPr lang="en-US"/>
                  <a:t>GDP</a:t>
                </a:r>
              </a:p>
            </c:rich>
          </c:tx>
          <c:layout>
            <c:manualLayout>
              <c:xMode val="edge"/>
              <c:yMode val="edge"/>
              <c:x val="3.6111111111111212E-2"/>
              <c:y val="0.41498658501020919"/>
            </c:manualLayout>
          </c:layout>
        </c:title>
        <c:numFmt formatCode="#,##0.00" sourceLinked="1"/>
        <c:majorTickMark val="none"/>
        <c:tickLblPos val="nextTo"/>
        <c:crossAx val="119211136"/>
        <c:crosses val="autoZero"/>
        <c:crossBetween val="midCat"/>
        <c:dispUnits>
          <c:builtInUnit val="thousands"/>
          <c:dispUnitsLbl>
            <c:layout/>
          </c:dispUnitsLbl>
        </c:dispUnits>
      </c:valAx>
    </c:plotArea>
    <c:legend>
      <c:legendPos val="b"/>
      <c:layout>
        <c:manualLayout>
          <c:xMode val="edge"/>
          <c:yMode val="edge"/>
          <c:x val="0.31881802274715804"/>
          <c:y val="0.92082370953630799"/>
          <c:w val="0.36514173228346458"/>
          <c:h val="5.1398512685914263E-2"/>
        </c:manualLayout>
      </c:layout>
    </c:legend>
    <c:plotVisOnly val="1"/>
    <c:dispBlanksAs val="gap"/>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autoTitleDeleted val="1"/>
    <c:plotArea>
      <c:layout/>
      <c:lineChart>
        <c:grouping val="standard"/>
        <c:ser>
          <c:idx val="0"/>
          <c:order val="0"/>
          <c:tx>
            <c:v>Ακρίβεια</c:v>
          </c:tx>
          <c:marker>
            <c:symbol val="none"/>
          </c:marker>
          <c:cat>
            <c:strRef>
              <c:f>Φύλλο1!$B$4:$B$53</c:f>
              <c:strCache>
                <c:ptCount val="50"/>
                <c:pt idx="0">
                  <c:v>Καμία (πλήρες μοντέλο)</c:v>
                </c:pt>
                <c:pt idx="1">
                  <c:v>Πετρέλαιο Brent</c:v>
                </c:pt>
                <c:pt idx="2">
                  <c:v>Χρυσός</c:v>
                </c:pt>
                <c:pt idx="3">
                  <c:v>Χαλκός</c:v>
                </c:pt>
                <c:pt idx="4">
                  <c:v>Παλλάδιο</c:v>
                </c:pt>
                <c:pt idx="5">
                  <c:v>Πλατίνα</c:v>
                </c:pt>
                <c:pt idx="6">
                  <c:v>Ασήμι</c:v>
                </c:pt>
                <c:pt idx="7">
                  <c:v>Αλουμίνιο</c:v>
                </c:pt>
                <c:pt idx="8">
                  <c:v>Ψευδάργυρος</c:v>
                </c:pt>
                <c:pt idx="9">
                  <c:v>Νικέλιο</c:v>
                </c:pt>
                <c:pt idx="10">
                  <c:v>Μόλυβδος</c:v>
                </c:pt>
                <c:pt idx="11">
                  <c:v>Κασσίτερος</c:v>
                </c:pt>
                <c:pt idx="12">
                  <c:v>Βαμβάκι</c:v>
                </c:pt>
                <c:pt idx="13">
                  <c:v>Ξυλεία</c:v>
                </c:pt>
                <c:pt idx="14">
                  <c:v>Κακάο</c:v>
                </c:pt>
                <c:pt idx="15">
                  <c:v>Καφές</c:v>
                </c:pt>
                <c:pt idx="16">
                  <c:v>Χυμός πορτοκάλι</c:v>
                </c:pt>
                <c:pt idx="17">
                  <c:v>Ζάχαρη</c:v>
                </c:pt>
                <c:pt idx="18">
                  <c:v>Καλαμπόκι</c:v>
                </c:pt>
                <c:pt idx="19">
                  <c:v>Σιτάρι</c:v>
                </c:pt>
                <c:pt idx="20">
                  <c:v>Βρώμη</c:v>
                </c:pt>
                <c:pt idx="21">
                  <c:v>Αναποφλοίωτο ρύζι</c:v>
                </c:pt>
                <c:pt idx="22">
                  <c:v>Σόγια βρώσιμη</c:v>
                </c:pt>
                <c:pt idx="23">
                  <c:v>Σογιέλαιο</c:v>
                </c:pt>
                <c:pt idx="24">
                  <c:v>Σπόροι σόγιας</c:v>
                </c:pt>
                <c:pt idx="25">
                  <c:v>Βοοειδή</c:v>
                </c:pt>
                <c:pt idx="26">
                  <c:v>Χοιρινό άπαχο</c:v>
                </c:pt>
                <c:pt idx="27">
                  <c:v>Ζώντα βοοειδή</c:v>
                </c:pt>
                <c:pt idx="28">
                  <c:v>Χοιρινές κοιλιές</c:v>
                </c:pt>
                <c:pt idx="29">
                  <c:v>Dow Jones</c:v>
                </c:pt>
                <c:pt idx="30">
                  <c:v>Nasdaq 100</c:v>
                </c:pt>
                <c:pt idx="31">
                  <c:v>S &amp; P 500</c:v>
                </c:pt>
                <c:pt idx="32">
                  <c:v>DAX</c:v>
                </c:pt>
                <c:pt idx="33">
                  <c:v>US ομόλογα 6μηνης λήξης</c:v>
                </c:pt>
                <c:pt idx="34">
                  <c:v>US ομόλογα 10ετους λήξης</c:v>
                </c:pt>
                <c:pt idx="35">
                  <c:v>Ισοτιμία US_UK</c:v>
                </c:pt>
                <c:pt idx="36">
                  <c:v>Ισοτιμία US_Yen</c:v>
                </c:pt>
                <c:pt idx="37">
                  <c:v>Ισοτιμία EU_UK</c:v>
                </c:pt>
                <c:pt idx="38">
                  <c:v>Ισοτιμία EU_US</c:v>
                </c:pt>
                <c:pt idx="39">
                  <c:v>Ισοτιμία EU_Y</c:v>
                </c:pt>
                <c:pt idx="40">
                  <c:v>ΚΜΟ3</c:v>
                </c:pt>
                <c:pt idx="41">
                  <c:v>ΚΜΟ5</c:v>
                </c:pt>
                <c:pt idx="42">
                  <c:v>ΚΜΟ10</c:v>
                </c:pt>
                <c:pt idx="43">
                  <c:v>ΚΜΟ30</c:v>
                </c:pt>
                <c:pt idx="44">
                  <c:v>CAC 40</c:v>
                </c:pt>
                <c:pt idx="45">
                  <c:v>FTSE100</c:v>
                </c:pt>
                <c:pt idx="46">
                  <c:v>Euribor Overnight (Eonia)</c:v>
                </c:pt>
                <c:pt idx="47">
                  <c:v>Euribor 1 Week</c:v>
                </c:pt>
                <c:pt idx="48">
                  <c:v>Euribor 1 Month</c:v>
                </c:pt>
                <c:pt idx="49">
                  <c:v>Μεταβολή 5 ημερών</c:v>
                </c:pt>
              </c:strCache>
            </c:strRef>
          </c:cat>
          <c:val>
            <c:numRef>
              <c:f>Φύλλο1!$C$4:$C$53</c:f>
              <c:numCache>
                <c:formatCode>General</c:formatCode>
                <c:ptCount val="50"/>
                <c:pt idx="0">
                  <c:v>70.700599999999994</c:v>
                </c:pt>
                <c:pt idx="1">
                  <c:v>68.152899999999988</c:v>
                </c:pt>
                <c:pt idx="2">
                  <c:v>69.745199999999997</c:v>
                </c:pt>
                <c:pt idx="3">
                  <c:v>69.745199999999997</c:v>
                </c:pt>
                <c:pt idx="4">
                  <c:v>70.700599999999994</c:v>
                </c:pt>
                <c:pt idx="5">
                  <c:v>69.108299999999986</c:v>
                </c:pt>
                <c:pt idx="6">
                  <c:v>69.108299999999986</c:v>
                </c:pt>
                <c:pt idx="7">
                  <c:v>69.108299999999986</c:v>
                </c:pt>
                <c:pt idx="8">
                  <c:v>69.108299999999986</c:v>
                </c:pt>
                <c:pt idx="9">
                  <c:v>68.7898</c:v>
                </c:pt>
                <c:pt idx="10">
                  <c:v>70.063699999999997</c:v>
                </c:pt>
                <c:pt idx="11">
                  <c:v>69.745199999999997</c:v>
                </c:pt>
                <c:pt idx="12">
                  <c:v>69.108299999999986</c:v>
                </c:pt>
                <c:pt idx="13">
                  <c:v>68.471300000000014</c:v>
                </c:pt>
                <c:pt idx="14">
                  <c:v>68.7898</c:v>
                </c:pt>
                <c:pt idx="15">
                  <c:v>69.4268</c:v>
                </c:pt>
                <c:pt idx="16">
                  <c:v>70.063699999999997</c:v>
                </c:pt>
                <c:pt idx="17">
                  <c:v>69.4268</c:v>
                </c:pt>
                <c:pt idx="18">
                  <c:v>71.019099999999995</c:v>
                </c:pt>
                <c:pt idx="19">
                  <c:v>68.7898</c:v>
                </c:pt>
                <c:pt idx="20">
                  <c:v>69.4268</c:v>
                </c:pt>
                <c:pt idx="21">
                  <c:v>71.019099999999995</c:v>
                </c:pt>
                <c:pt idx="22">
                  <c:v>69.745199999999997</c:v>
                </c:pt>
                <c:pt idx="23">
                  <c:v>69.4268</c:v>
                </c:pt>
                <c:pt idx="24">
                  <c:v>69.4268</c:v>
                </c:pt>
                <c:pt idx="25">
                  <c:v>69.4268</c:v>
                </c:pt>
                <c:pt idx="26">
                  <c:v>70.063699999999997</c:v>
                </c:pt>
                <c:pt idx="27">
                  <c:v>70.063699999999997</c:v>
                </c:pt>
                <c:pt idx="28">
                  <c:v>70.063699999999997</c:v>
                </c:pt>
                <c:pt idx="29">
                  <c:v>69.745199999999997</c:v>
                </c:pt>
                <c:pt idx="30">
                  <c:v>68.471300000000014</c:v>
                </c:pt>
                <c:pt idx="31">
                  <c:v>69.108299999999986</c:v>
                </c:pt>
                <c:pt idx="32">
                  <c:v>68.7898</c:v>
                </c:pt>
                <c:pt idx="33">
                  <c:v>69.745199999999997</c:v>
                </c:pt>
                <c:pt idx="34">
                  <c:v>69.745199999999997</c:v>
                </c:pt>
                <c:pt idx="35" formatCode="#,##0">
                  <c:v>68.471300000000014</c:v>
                </c:pt>
                <c:pt idx="36" formatCode="#,##0">
                  <c:v>68.471300000000014</c:v>
                </c:pt>
                <c:pt idx="37" formatCode="#,##0">
                  <c:v>69.4268</c:v>
                </c:pt>
                <c:pt idx="38" formatCode="#,##0">
                  <c:v>67.834400000000002</c:v>
                </c:pt>
                <c:pt idx="39" formatCode="#,##0">
                  <c:v>69.108299999999986</c:v>
                </c:pt>
                <c:pt idx="40" formatCode="#,##0">
                  <c:v>68.471300000000014</c:v>
                </c:pt>
                <c:pt idx="41" formatCode="#,##0">
                  <c:v>68.987799999999993</c:v>
                </c:pt>
                <c:pt idx="42" formatCode="#,##0">
                  <c:v>53.5032</c:v>
                </c:pt>
                <c:pt idx="43" formatCode="#,##0">
                  <c:v>68.7898</c:v>
                </c:pt>
                <c:pt idx="44" formatCode="#,##0">
                  <c:v>69.108299999999986</c:v>
                </c:pt>
                <c:pt idx="45" formatCode="#,##0">
                  <c:v>69.108299999999986</c:v>
                </c:pt>
                <c:pt idx="46" formatCode="#,##0">
                  <c:v>71.019099999999995</c:v>
                </c:pt>
                <c:pt idx="47" formatCode="#,##0">
                  <c:v>69.108299999999986</c:v>
                </c:pt>
                <c:pt idx="48" formatCode="#,##0">
                  <c:v>68.152899999999988</c:v>
                </c:pt>
                <c:pt idx="49" formatCode="#,##0">
                  <c:v>69.4268</c:v>
                </c:pt>
              </c:numCache>
            </c:numRef>
          </c:val>
        </c:ser>
        <c:marker val="1"/>
        <c:axId val="119965952"/>
        <c:axId val="119988224"/>
      </c:lineChart>
      <c:catAx>
        <c:axId val="119965952"/>
        <c:scaling>
          <c:orientation val="minMax"/>
        </c:scaling>
        <c:axPos val="b"/>
        <c:numFmt formatCode="General" sourceLinked="0"/>
        <c:tickLblPos val="nextTo"/>
        <c:crossAx val="119988224"/>
        <c:crosses val="autoZero"/>
        <c:auto val="1"/>
        <c:lblAlgn val="ctr"/>
        <c:lblOffset val="100"/>
      </c:catAx>
      <c:valAx>
        <c:axId val="119988224"/>
        <c:scaling>
          <c:orientation val="minMax"/>
          <c:max val="72"/>
          <c:min val="50"/>
        </c:scaling>
        <c:axPos val="l"/>
        <c:majorGridlines/>
        <c:numFmt formatCode="General" sourceLinked="1"/>
        <c:tickLblPos val="nextTo"/>
        <c:crossAx val="119965952"/>
        <c:crosses val="autoZero"/>
        <c:crossBetween val="between"/>
        <c:majorUnit val="2"/>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plotArea>
      <c:layout/>
      <c:barChart>
        <c:barDir val="col"/>
        <c:grouping val="clustered"/>
        <c:ser>
          <c:idx val="0"/>
          <c:order val="0"/>
          <c:dPt>
            <c:idx val="2"/>
            <c:spPr>
              <a:solidFill>
                <a:srgbClr val="FF0000"/>
              </a:solidFill>
            </c:spPr>
          </c:dPt>
          <c:cat>
            <c:strRef>
              <c:f>Sheet5!$A$1:$A$3</c:f>
              <c:strCache>
                <c:ptCount val="3"/>
                <c:pt idx="0">
                  <c:v>Θαλασσινό νερό </c:v>
                </c:pt>
                <c:pt idx="1">
                  <c:v>Νερό πάγων </c:v>
                </c:pt>
                <c:pt idx="2">
                  <c:v>Πόσιμο νερό </c:v>
                </c:pt>
              </c:strCache>
            </c:strRef>
          </c:cat>
          <c:val>
            <c:numRef>
              <c:f>Sheet5!$B$1:$B$3</c:f>
              <c:numCache>
                <c:formatCode>0%</c:formatCode>
                <c:ptCount val="3"/>
                <c:pt idx="0">
                  <c:v>0.97000000000000064</c:v>
                </c:pt>
                <c:pt idx="1">
                  <c:v>2.0000000000000032E-2</c:v>
                </c:pt>
                <c:pt idx="2">
                  <c:v>1.0000000000000021E-2</c:v>
                </c:pt>
              </c:numCache>
            </c:numRef>
          </c:val>
        </c:ser>
        <c:axId val="120568448"/>
        <c:axId val="120570240"/>
      </c:barChart>
      <c:catAx>
        <c:axId val="120568448"/>
        <c:scaling>
          <c:orientation val="minMax"/>
        </c:scaling>
        <c:axPos val="b"/>
        <c:numFmt formatCode="General" sourceLinked="0"/>
        <c:tickLblPos val="nextTo"/>
        <c:txPr>
          <a:bodyPr/>
          <a:lstStyle/>
          <a:p>
            <a:pPr>
              <a:defRPr sz="2400" baseline="0"/>
            </a:pPr>
            <a:endParaRPr lang="el-GR"/>
          </a:p>
        </c:txPr>
        <c:crossAx val="120570240"/>
        <c:crosses val="autoZero"/>
        <c:auto val="1"/>
        <c:lblAlgn val="ctr"/>
        <c:lblOffset val="100"/>
      </c:catAx>
      <c:valAx>
        <c:axId val="120570240"/>
        <c:scaling>
          <c:orientation val="minMax"/>
          <c:max val="1"/>
        </c:scaling>
        <c:axPos val="l"/>
        <c:majorGridlines/>
        <c:numFmt formatCode="0%" sourceLinked="1"/>
        <c:tickLblPos val="nextTo"/>
        <c:txPr>
          <a:bodyPr/>
          <a:lstStyle/>
          <a:p>
            <a:pPr>
              <a:defRPr sz="1800" baseline="0"/>
            </a:pPr>
            <a:endParaRPr lang="el-GR"/>
          </a:p>
        </c:txPr>
        <c:crossAx val="120568448"/>
        <c:crosses val="autoZero"/>
        <c:crossBetween val="between"/>
      </c:valAx>
      <c:spPr>
        <a:solidFill>
          <a:schemeClr val="bg1">
            <a:lumMod val="85000"/>
          </a:schemeClr>
        </a:solidFill>
      </c:spPr>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plotArea>
      <c:layout/>
      <c:pieChart>
        <c:varyColors val="1"/>
        <c:ser>
          <c:idx val="0"/>
          <c:order val="0"/>
          <c:dLbls>
            <c:dLbl>
              <c:idx val="1"/>
              <c:layout>
                <c:manualLayout>
                  <c:x val="-2.4096385542168676E-2"/>
                  <c:y val="4.6296296296296511E-3"/>
                </c:manualLayout>
              </c:layout>
              <c:dLblPos val="bestFit"/>
              <c:showVal val="1"/>
              <c:extLst>
                <c:ext xmlns:c15="http://schemas.microsoft.com/office/drawing/2012/chart" uri="{CE6537A1-D6FC-4f65-9D91-7224C49458BB}">
                  <c15:layout/>
                </c:ext>
              </c:extLst>
            </c:dLbl>
            <c:dLbl>
              <c:idx val="2"/>
              <c:layout>
                <c:manualLayout>
                  <c:x val="1.7670682730923693E-2"/>
                  <c:y val="0"/>
                </c:manualLayout>
              </c:layout>
              <c:dLblPos val="bestFit"/>
              <c:showVal val="1"/>
              <c:extLst>
                <c:ext xmlns:c15="http://schemas.microsoft.com/office/drawing/2012/chart" uri="{CE6537A1-D6FC-4f65-9D91-7224C49458BB}">
                  <c15:layout/>
                </c:ext>
              </c:extLst>
            </c:dLbl>
            <c:spPr>
              <a:noFill/>
              <a:ln>
                <a:noFill/>
              </a:ln>
              <a:effectLst/>
            </c:spPr>
            <c:txPr>
              <a:bodyPr/>
              <a:lstStyle/>
              <a:p>
                <a:pPr>
                  <a:defRPr sz="1800" baseline="0"/>
                </a:pPr>
                <a:endParaRPr lang="el-GR"/>
              </a:p>
            </c:txPr>
            <c:dLblPos val="outEnd"/>
            <c:showVal val="1"/>
            <c:showLeaderLines val="1"/>
            <c:extLst>
              <c:ext xmlns:c15="http://schemas.microsoft.com/office/drawing/2012/chart" uri="{CE6537A1-D6FC-4f65-9D91-7224C49458BB}">
                <c15:layout/>
              </c:ext>
            </c:extLst>
          </c:dLbls>
          <c:cat>
            <c:strRef>
              <c:f>Sheet5!$A$1:$A$3</c:f>
              <c:strCache>
                <c:ptCount val="3"/>
                <c:pt idx="0">
                  <c:v>Θαλασσινό νερό </c:v>
                </c:pt>
                <c:pt idx="1">
                  <c:v>Νερό πάγων </c:v>
                </c:pt>
                <c:pt idx="2">
                  <c:v>Πόσιμο νερό </c:v>
                </c:pt>
              </c:strCache>
            </c:strRef>
          </c:cat>
          <c:val>
            <c:numRef>
              <c:f>Sheet5!$B$1:$B$3</c:f>
              <c:numCache>
                <c:formatCode>0%</c:formatCode>
                <c:ptCount val="3"/>
                <c:pt idx="0">
                  <c:v>0.97000000000000064</c:v>
                </c:pt>
                <c:pt idx="1">
                  <c:v>2.0000000000000011E-2</c:v>
                </c:pt>
                <c:pt idx="2">
                  <c:v>1.0000000000000005E-2</c:v>
                </c:pt>
              </c:numCache>
            </c:numRef>
          </c:val>
        </c:ser>
        <c:firstSliceAng val="0"/>
      </c:pieChart>
    </c:plotArea>
    <c:legend>
      <c:legendPos val="r"/>
      <c:layout/>
      <c:txPr>
        <a:bodyPr/>
        <a:lstStyle/>
        <a:p>
          <a:pPr>
            <a:defRPr sz="2400"/>
          </a:pPr>
          <a:endParaRPr lang="el-GR"/>
        </a:p>
      </c:txPr>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floor>
      <c:spPr>
        <a:solidFill>
          <a:schemeClr val="bg1">
            <a:lumMod val="75000"/>
          </a:schemeClr>
        </a:solidFill>
      </c:spPr>
    </c:floor>
    <c:plotArea>
      <c:layout/>
      <c:bar3DChart>
        <c:barDir val="col"/>
        <c:grouping val="standard"/>
        <c:ser>
          <c:idx val="3"/>
          <c:order val="0"/>
          <c:tx>
            <c:strRef>
              <c:f>Sheet1!$E$1</c:f>
              <c:strCache>
                <c:ptCount val="1"/>
                <c:pt idx="0">
                  <c:v>Accounting</c:v>
                </c:pt>
              </c:strCache>
            </c:strRef>
          </c:tx>
          <c:cat>
            <c:strRef>
              <c:f>Sheet1!$A$2:$A$7</c:f>
              <c:strCache>
                <c:ptCount val="6"/>
                <c:pt idx="0">
                  <c:v>Payroll</c:v>
                </c:pt>
                <c:pt idx="1">
                  <c:v>Equipment</c:v>
                </c:pt>
                <c:pt idx="2">
                  <c:v>Travel</c:v>
                </c:pt>
                <c:pt idx="3">
                  <c:v>Supplies</c:v>
                </c:pt>
                <c:pt idx="4">
                  <c:v>Software</c:v>
                </c:pt>
                <c:pt idx="5">
                  <c:v>Misc.</c:v>
                </c:pt>
              </c:strCache>
            </c:strRef>
          </c:cat>
          <c:val>
            <c:numRef>
              <c:f>Sheet1!$E$2:$E$7</c:f>
              <c:numCache>
                <c:formatCode>General</c:formatCode>
                <c:ptCount val="6"/>
                <c:pt idx="0">
                  <c:v>23</c:v>
                </c:pt>
                <c:pt idx="1">
                  <c:v>4</c:v>
                </c:pt>
                <c:pt idx="2">
                  <c:v>3</c:v>
                </c:pt>
                <c:pt idx="3">
                  <c:v>2</c:v>
                </c:pt>
                <c:pt idx="4">
                  <c:v>8</c:v>
                </c:pt>
                <c:pt idx="5">
                  <c:v>9</c:v>
                </c:pt>
              </c:numCache>
            </c:numRef>
          </c:val>
        </c:ser>
        <c:ser>
          <c:idx val="2"/>
          <c:order val="1"/>
          <c:tx>
            <c:strRef>
              <c:f>Sheet1!$D$1</c:f>
              <c:strCache>
                <c:ptCount val="1"/>
                <c:pt idx="0">
                  <c:v>Management</c:v>
                </c:pt>
              </c:strCache>
            </c:strRef>
          </c:tx>
          <c:spPr>
            <a:ln>
              <a:solidFill>
                <a:schemeClr val="accent1"/>
              </a:solidFill>
            </a:ln>
          </c:spPr>
          <c:cat>
            <c:strRef>
              <c:f>Sheet1!$A$2:$A$7</c:f>
              <c:strCache>
                <c:ptCount val="6"/>
                <c:pt idx="0">
                  <c:v>Payroll</c:v>
                </c:pt>
                <c:pt idx="1">
                  <c:v>Equipment</c:v>
                </c:pt>
                <c:pt idx="2">
                  <c:v>Travel</c:v>
                </c:pt>
                <c:pt idx="3">
                  <c:v>Supplies</c:v>
                </c:pt>
                <c:pt idx="4">
                  <c:v>Software</c:v>
                </c:pt>
                <c:pt idx="5">
                  <c:v>Misc.</c:v>
                </c:pt>
              </c:strCache>
            </c:strRef>
          </c:cat>
          <c:val>
            <c:numRef>
              <c:f>Sheet1!$D$2:$D$7</c:f>
              <c:numCache>
                <c:formatCode>General</c:formatCode>
                <c:ptCount val="6"/>
                <c:pt idx="0">
                  <c:v>54</c:v>
                </c:pt>
                <c:pt idx="1">
                  <c:v>9</c:v>
                </c:pt>
                <c:pt idx="2">
                  <c:v>20</c:v>
                </c:pt>
                <c:pt idx="3">
                  <c:v>9</c:v>
                </c:pt>
                <c:pt idx="4">
                  <c:v>14</c:v>
                </c:pt>
                <c:pt idx="5">
                  <c:v>29</c:v>
                </c:pt>
              </c:numCache>
            </c:numRef>
          </c:val>
        </c:ser>
        <c:ser>
          <c:idx val="1"/>
          <c:order val="2"/>
          <c:tx>
            <c:strRef>
              <c:f>Sheet1!$C$1</c:f>
              <c:strCache>
                <c:ptCount val="1"/>
                <c:pt idx="0">
                  <c:v>Sales</c:v>
                </c:pt>
              </c:strCache>
            </c:strRef>
          </c:tx>
          <c:cat>
            <c:strRef>
              <c:f>Sheet1!$A$2:$A$7</c:f>
              <c:strCache>
                <c:ptCount val="6"/>
                <c:pt idx="0">
                  <c:v>Payroll</c:v>
                </c:pt>
                <c:pt idx="1">
                  <c:v>Equipment</c:v>
                </c:pt>
                <c:pt idx="2">
                  <c:v>Travel</c:v>
                </c:pt>
                <c:pt idx="3">
                  <c:v>Supplies</c:v>
                </c:pt>
                <c:pt idx="4">
                  <c:v>Software</c:v>
                </c:pt>
                <c:pt idx="5">
                  <c:v>Misc.</c:v>
                </c:pt>
              </c:strCache>
            </c:strRef>
          </c:cat>
          <c:val>
            <c:numRef>
              <c:f>Sheet1!$C$2:$C$7</c:f>
              <c:numCache>
                <c:formatCode>General</c:formatCode>
                <c:ptCount val="6"/>
                <c:pt idx="0">
                  <c:v>82</c:v>
                </c:pt>
                <c:pt idx="1">
                  <c:v>23</c:v>
                </c:pt>
                <c:pt idx="2">
                  <c:v>50</c:v>
                </c:pt>
                <c:pt idx="3">
                  <c:v>22</c:v>
                </c:pt>
                <c:pt idx="4">
                  <c:v>10</c:v>
                </c:pt>
                <c:pt idx="5">
                  <c:v>30</c:v>
                </c:pt>
              </c:numCache>
            </c:numRef>
          </c:val>
        </c:ser>
        <c:ser>
          <c:idx val="0"/>
          <c:order val="3"/>
          <c:tx>
            <c:strRef>
              <c:f>Sheet1!$B$1</c:f>
              <c:strCache>
                <c:ptCount val="1"/>
                <c:pt idx="0">
                  <c:v>R&amp;D</c:v>
                </c:pt>
              </c:strCache>
            </c:strRef>
          </c:tx>
          <c:cat>
            <c:strRef>
              <c:f>Sheet1!$A$2:$A$7</c:f>
              <c:strCache>
                <c:ptCount val="6"/>
                <c:pt idx="0">
                  <c:v>Payroll</c:v>
                </c:pt>
                <c:pt idx="1">
                  <c:v>Equipment</c:v>
                </c:pt>
                <c:pt idx="2">
                  <c:v>Travel</c:v>
                </c:pt>
                <c:pt idx="3">
                  <c:v>Supplies</c:v>
                </c:pt>
                <c:pt idx="4">
                  <c:v>Software</c:v>
                </c:pt>
                <c:pt idx="5">
                  <c:v>Misc.</c:v>
                </c:pt>
              </c:strCache>
            </c:strRef>
          </c:cat>
          <c:val>
            <c:numRef>
              <c:f>Sheet1!$B$2:$B$7</c:f>
              <c:numCache>
                <c:formatCode>General</c:formatCode>
                <c:ptCount val="6"/>
                <c:pt idx="0">
                  <c:v>70</c:v>
                </c:pt>
                <c:pt idx="1">
                  <c:v>28</c:v>
                </c:pt>
                <c:pt idx="2">
                  <c:v>8</c:v>
                </c:pt>
                <c:pt idx="3">
                  <c:v>31</c:v>
                </c:pt>
                <c:pt idx="4">
                  <c:v>35</c:v>
                </c:pt>
                <c:pt idx="5">
                  <c:v>27</c:v>
                </c:pt>
              </c:numCache>
            </c:numRef>
          </c:val>
        </c:ser>
        <c:shape val="box"/>
        <c:axId val="120587392"/>
        <c:axId val="120588928"/>
        <c:axId val="119987712"/>
      </c:bar3DChart>
      <c:catAx>
        <c:axId val="120587392"/>
        <c:scaling>
          <c:orientation val="minMax"/>
        </c:scaling>
        <c:axPos val="b"/>
        <c:numFmt formatCode="General" sourceLinked="0"/>
        <c:tickLblPos val="nextTo"/>
        <c:txPr>
          <a:bodyPr/>
          <a:lstStyle/>
          <a:p>
            <a:pPr>
              <a:defRPr sz="1600"/>
            </a:pPr>
            <a:endParaRPr lang="el-GR"/>
          </a:p>
        </c:txPr>
        <c:crossAx val="120588928"/>
        <c:crosses val="autoZero"/>
        <c:auto val="1"/>
        <c:lblAlgn val="ctr"/>
        <c:lblOffset val="100"/>
      </c:catAx>
      <c:valAx>
        <c:axId val="120588928"/>
        <c:scaling>
          <c:orientation val="minMax"/>
        </c:scaling>
        <c:axPos val="l"/>
        <c:majorGridlines/>
        <c:numFmt formatCode="General" sourceLinked="1"/>
        <c:tickLblPos val="nextTo"/>
        <c:txPr>
          <a:bodyPr/>
          <a:lstStyle/>
          <a:p>
            <a:pPr>
              <a:defRPr sz="2000"/>
            </a:pPr>
            <a:endParaRPr lang="el-GR"/>
          </a:p>
        </c:txPr>
        <c:crossAx val="120587392"/>
        <c:crosses val="autoZero"/>
        <c:crossBetween val="between"/>
      </c:valAx>
      <c:serAx>
        <c:axId val="119987712"/>
        <c:scaling>
          <c:orientation val="minMax"/>
        </c:scaling>
        <c:axPos val="b"/>
        <c:tickLblPos val="nextTo"/>
        <c:txPr>
          <a:bodyPr/>
          <a:lstStyle/>
          <a:p>
            <a:pPr>
              <a:defRPr sz="1600"/>
            </a:pPr>
            <a:endParaRPr lang="el-GR"/>
          </a:p>
        </c:txPr>
        <c:crossAx val="120588928"/>
        <c:crosses val="autoZero"/>
      </c:ser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chart>
    <c:title>
      <c:layout/>
    </c:title>
    <c:plotArea>
      <c:layout/>
      <c:barChart>
        <c:barDir val="bar"/>
        <c:grouping val="clustered"/>
        <c:ser>
          <c:idx val="0"/>
          <c:order val="0"/>
          <c:tx>
            <c:strRef>
              <c:f>Sheet1!$C$1</c:f>
              <c:strCache>
                <c:ptCount val="1"/>
                <c:pt idx="0">
                  <c:v>Sales</c:v>
                </c:pt>
              </c:strCache>
            </c:strRef>
          </c:tx>
          <c:dPt>
            <c:idx val="0"/>
            <c:spPr>
              <a:solidFill>
                <a:srgbClr val="F79646">
                  <a:lumMod val="75000"/>
                </a:srgbClr>
              </a:solidFill>
              <a:ln>
                <a:solidFill>
                  <a:srgbClr val="4F81BD">
                    <a:shade val="50000"/>
                  </a:srgbClr>
                </a:solidFill>
              </a:ln>
            </c:spPr>
          </c:dPt>
          <c:cat>
            <c:strRef>
              <c:f>Sheet1!$A$2:$A$7</c:f>
              <c:strCache>
                <c:ptCount val="6"/>
                <c:pt idx="0">
                  <c:v>Payroll</c:v>
                </c:pt>
                <c:pt idx="1">
                  <c:v>Equipment</c:v>
                </c:pt>
                <c:pt idx="2">
                  <c:v>Travel</c:v>
                </c:pt>
                <c:pt idx="3">
                  <c:v>Supplies</c:v>
                </c:pt>
                <c:pt idx="4">
                  <c:v>Software</c:v>
                </c:pt>
                <c:pt idx="5">
                  <c:v>Misc.</c:v>
                </c:pt>
              </c:strCache>
            </c:strRef>
          </c:cat>
          <c:val>
            <c:numRef>
              <c:f>Sheet1!$C$2:$C$7</c:f>
              <c:numCache>
                <c:formatCode>General</c:formatCode>
                <c:ptCount val="6"/>
                <c:pt idx="0">
                  <c:v>82</c:v>
                </c:pt>
                <c:pt idx="1">
                  <c:v>23</c:v>
                </c:pt>
                <c:pt idx="2">
                  <c:v>50</c:v>
                </c:pt>
                <c:pt idx="3">
                  <c:v>22</c:v>
                </c:pt>
                <c:pt idx="4">
                  <c:v>10</c:v>
                </c:pt>
                <c:pt idx="5">
                  <c:v>30</c:v>
                </c:pt>
              </c:numCache>
            </c:numRef>
          </c:val>
        </c:ser>
        <c:axId val="120604928"/>
        <c:axId val="120619008"/>
      </c:barChart>
      <c:catAx>
        <c:axId val="120604928"/>
        <c:scaling>
          <c:orientation val="minMax"/>
        </c:scaling>
        <c:axPos val="l"/>
        <c:numFmt formatCode="General" sourceLinked="0"/>
        <c:tickLblPos val="nextTo"/>
        <c:crossAx val="120619008"/>
        <c:crosses val="autoZero"/>
        <c:auto val="1"/>
        <c:lblAlgn val="ctr"/>
        <c:lblOffset val="100"/>
      </c:catAx>
      <c:valAx>
        <c:axId val="120619008"/>
        <c:scaling>
          <c:orientation val="minMax"/>
        </c:scaling>
        <c:axPos val="b"/>
        <c:majorGridlines/>
        <c:numFmt formatCode="General" sourceLinked="1"/>
        <c:tickLblPos val="nextTo"/>
        <c:crossAx val="120604928"/>
        <c:crosses val="autoZero"/>
        <c:crossBetween val="between"/>
      </c:valAx>
      <c:spPr>
        <a:solidFill>
          <a:schemeClr val="bg1">
            <a:lumMod val="85000"/>
          </a:schemeClr>
        </a:solidFill>
      </c:spPr>
    </c:plotArea>
    <c:plotVisOnly val="1"/>
    <c:dispBlanksAs val="gap"/>
  </c:chart>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image" Target="../media/image37.gif"/></Relationships>
</file>

<file path=ppt/diagrams/_rels/drawing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image" Target="../media/image37.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1D25E-91E9-4F07-880D-4A1293E66CA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l-GR"/>
        </a:p>
      </dgm:t>
    </dgm:pt>
    <dgm:pt modelId="{EE8B89F1-6BE4-4FCF-B6A0-1F0A471A6E3D}">
      <dgm:prSet phldrT="[Κείμενο]"/>
      <dgm:spPr/>
      <dgm:t>
        <a:bodyPr/>
        <a:lstStyle/>
        <a:p>
          <a:r>
            <a:rPr lang="el-GR" dirty="0" smtClean="0">
              <a:ln>
                <a:solidFill>
                  <a:schemeClr val="tx1"/>
                </a:solidFill>
              </a:ln>
            </a:rPr>
            <a:t>Θετική Κλίση </a:t>
          </a:r>
          <a:endParaRPr lang="el-GR" dirty="0">
            <a:ln>
              <a:solidFill>
                <a:schemeClr val="tx1"/>
              </a:solidFill>
            </a:ln>
          </a:endParaRPr>
        </a:p>
      </dgm:t>
    </dgm:pt>
    <dgm:pt modelId="{604D1660-988B-4A76-8878-5EA659FB40C6}" type="parTrans" cxnId="{B73703C2-9876-45CA-99B5-1929B0F9ED66}">
      <dgm:prSet/>
      <dgm:spPr/>
      <dgm:t>
        <a:bodyPr/>
        <a:lstStyle/>
        <a:p>
          <a:endParaRPr lang="el-GR"/>
        </a:p>
      </dgm:t>
    </dgm:pt>
    <dgm:pt modelId="{106DF1B9-BAF1-44D3-9872-C12F8037D3EC}" type="sibTrans" cxnId="{B73703C2-9876-45CA-99B5-1929B0F9ED66}">
      <dgm:prSet/>
      <dgm:spPr/>
      <dgm:t>
        <a:bodyPr/>
        <a:lstStyle/>
        <a:p>
          <a:endParaRPr lang="el-GR"/>
        </a:p>
      </dgm:t>
    </dgm:pt>
    <dgm:pt modelId="{4E3C6156-8342-4155-946C-00A8DDFAE034}">
      <dgm:prSet phldrT="[Κείμενο]"/>
      <dgm:spPr/>
      <dgm:t>
        <a:bodyPr/>
        <a:lstStyle/>
        <a:p>
          <a:r>
            <a:rPr lang="el-GR" dirty="0" smtClean="0">
              <a:ln>
                <a:solidFill>
                  <a:schemeClr val="tx1"/>
                </a:solidFill>
              </a:ln>
            </a:rPr>
            <a:t>Βραχυπρόθεσμα ομόλογα με χαμηλό επιτόκιο </a:t>
          </a:r>
          <a:endParaRPr lang="el-GR" dirty="0">
            <a:ln>
              <a:solidFill>
                <a:schemeClr val="tx1"/>
              </a:solidFill>
            </a:ln>
          </a:endParaRPr>
        </a:p>
      </dgm:t>
    </dgm:pt>
    <dgm:pt modelId="{6DC2101B-6294-44D8-9A76-6BC407C9A17C}" type="parTrans" cxnId="{EC903F66-AB87-47A6-9E36-72BA033E62A1}">
      <dgm:prSet/>
      <dgm:spPr/>
      <dgm:t>
        <a:bodyPr/>
        <a:lstStyle/>
        <a:p>
          <a:endParaRPr lang="el-GR"/>
        </a:p>
      </dgm:t>
    </dgm:pt>
    <dgm:pt modelId="{633D05C8-B4F4-4B12-AD40-E0D16DA51913}" type="sibTrans" cxnId="{EC903F66-AB87-47A6-9E36-72BA033E62A1}">
      <dgm:prSet/>
      <dgm:spPr/>
      <dgm:t>
        <a:bodyPr/>
        <a:lstStyle/>
        <a:p>
          <a:endParaRPr lang="el-GR"/>
        </a:p>
      </dgm:t>
    </dgm:pt>
    <dgm:pt modelId="{C0947954-E521-429B-905F-45921D08D494}">
      <dgm:prSet phldrT="[Κείμενο]"/>
      <dgm:spPr/>
      <dgm:t>
        <a:bodyPr/>
        <a:lstStyle/>
        <a:p>
          <a:r>
            <a:rPr lang="el-GR" dirty="0" smtClean="0">
              <a:ln>
                <a:solidFill>
                  <a:schemeClr val="tx1"/>
                </a:solidFill>
              </a:ln>
            </a:rPr>
            <a:t>Μακροπρόθεσμα  ομόλογα με υψηλό επιτόκιο</a:t>
          </a:r>
          <a:endParaRPr lang="el-GR" dirty="0">
            <a:ln>
              <a:solidFill>
                <a:schemeClr val="tx1"/>
              </a:solidFill>
            </a:ln>
          </a:endParaRPr>
        </a:p>
      </dgm:t>
    </dgm:pt>
    <dgm:pt modelId="{CE311577-13C6-4B60-944C-B96247A04429}" type="parTrans" cxnId="{03DD9CBA-D39F-49C5-9E27-7DD62A264F7D}">
      <dgm:prSet/>
      <dgm:spPr/>
      <dgm:t>
        <a:bodyPr/>
        <a:lstStyle/>
        <a:p>
          <a:endParaRPr lang="el-GR"/>
        </a:p>
      </dgm:t>
    </dgm:pt>
    <dgm:pt modelId="{871EA8DF-F4FA-4FBA-A0A1-F90C313003F9}" type="sibTrans" cxnId="{03DD9CBA-D39F-49C5-9E27-7DD62A264F7D}">
      <dgm:prSet/>
      <dgm:spPr/>
      <dgm:t>
        <a:bodyPr/>
        <a:lstStyle/>
        <a:p>
          <a:endParaRPr lang="el-GR"/>
        </a:p>
      </dgm:t>
    </dgm:pt>
    <dgm:pt modelId="{4F7876E3-E245-4555-891F-17AAF8E13A2E}">
      <dgm:prSet phldrT="[Κείμενο]"/>
      <dgm:spPr/>
      <dgm:t>
        <a:bodyPr/>
        <a:lstStyle/>
        <a:p>
          <a:r>
            <a:rPr lang="el-GR" dirty="0" smtClean="0">
              <a:ln>
                <a:solidFill>
                  <a:schemeClr val="tx1"/>
                </a:solidFill>
              </a:ln>
            </a:rPr>
            <a:t>Ανεστραμμένη, Αρνητική κλίση</a:t>
          </a:r>
          <a:endParaRPr lang="el-GR" dirty="0">
            <a:ln>
              <a:solidFill>
                <a:schemeClr val="tx1"/>
              </a:solidFill>
            </a:ln>
          </a:endParaRPr>
        </a:p>
      </dgm:t>
    </dgm:pt>
    <dgm:pt modelId="{D80BAD12-AD83-4F10-8051-F9C98D65439C}" type="parTrans" cxnId="{C6BC31BC-DE42-441C-BD52-2AF6BD9B61F4}">
      <dgm:prSet/>
      <dgm:spPr/>
      <dgm:t>
        <a:bodyPr/>
        <a:lstStyle/>
        <a:p>
          <a:endParaRPr lang="el-GR"/>
        </a:p>
      </dgm:t>
    </dgm:pt>
    <dgm:pt modelId="{08233215-2D5D-4367-894C-0BB4EF27715D}" type="sibTrans" cxnId="{C6BC31BC-DE42-441C-BD52-2AF6BD9B61F4}">
      <dgm:prSet/>
      <dgm:spPr/>
      <dgm:t>
        <a:bodyPr/>
        <a:lstStyle/>
        <a:p>
          <a:endParaRPr lang="el-GR"/>
        </a:p>
      </dgm:t>
    </dgm:pt>
    <dgm:pt modelId="{04FFC7CF-FBA0-4657-99DE-E0D702472CCD}">
      <dgm:prSet phldrT="[Κείμενο]"/>
      <dgm:spPr/>
      <dgm:t>
        <a:bodyPr/>
        <a:lstStyle/>
        <a:p>
          <a:r>
            <a:rPr lang="el-GR" dirty="0" smtClean="0">
              <a:ln>
                <a:solidFill>
                  <a:schemeClr val="tx1"/>
                </a:solidFill>
              </a:ln>
            </a:rPr>
            <a:t>Βραχυπρόθεσμα ομόλογα με υψηλό επιτόκιο</a:t>
          </a:r>
          <a:endParaRPr lang="el-GR" dirty="0">
            <a:ln>
              <a:solidFill>
                <a:schemeClr val="tx1"/>
              </a:solidFill>
            </a:ln>
          </a:endParaRPr>
        </a:p>
      </dgm:t>
    </dgm:pt>
    <dgm:pt modelId="{CD325692-8EFF-49BA-9443-93C6ECBD0CF7}" type="parTrans" cxnId="{89D4A30B-F22F-4154-A922-4FB02F6F2A0B}">
      <dgm:prSet/>
      <dgm:spPr/>
      <dgm:t>
        <a:bodyPr/>
        <a:lstStyle/>
        <a:p>
          <a:endParaRPr lang="el-GR"/>
        </a:p>
      </dgm:t>
    </dgm:pt>
    <dgm:pt modelId="{937D0922-F90A-4292-99B9-4F8FED445703}" type="sibTrans" cxnId="{89D4A30B-F22F-4154-A922-4FB02F6F2A0B}">
      <dgm:prSet/>
      <dgm:spPr/>
      <dgm:t>
        <a:bodyPr/>
        <a:lstStyle/>
        <a:p>
          <a:endParaRPr lang="el-GR"/>
        </a:p>
      </dgm:t>
    </dgm:pt>
    <dgm:pt modelId="{D6F63642-430D-45E6-96DE-965CC254FF35}">
      <dgm:prSet phldrT="[Κείμενο]"/>
      <dgm:spPr/>
      <dgm:t>
        <a:bodyPr/>
        <a:lstStyle/>
        <a:p>
          <a:r>
            <a:rPr lang="el-GR" dirty="0" smtClean="0">
              <a:ln>
                <a:solidFill>
                  <a:schemeClr val="tx1"/>
                </a:solidFill>
              </a:ln>
            </a:rPr>
            <a:t>Μακροπρόθεσμα ομόλογα με χαμηλό  επιτόκιο</a:t>
          </a:r>
          <a:endParaRPr lang="el-GR" dirty="0">
            <a:ln>
              <a:solidFill>
                <a:schemeClr val="tx1"/>
              </a:solidFill>
            </a:ln>
          </a:endParaRPr>
        </a:p>
      </dgm:t>
    </dgm:pt>
    <dgm:pt modelId="{2F597A37-BD9B-4612-8DF5-A2045CD83447}" type="parTrans" cxnId="{C5772BA0-0772-440B-A898-D8A9C43438B1}">
      <dgm:prSet/>
      <dgm:spPr/>
      <dgm:t>
        <a:bodyPr/>
        <a:lstStyle/>
        <a:p>
          <a:endParaRPr lang="el-GR"/>
        </a:p>
      </dgm:t>
    </dgm:pt>
    <dgm:pt modelId="{C9DDB203-90B7-48D4-8606-9629B2101D20}" type="sibTrans" cxnId="{C5772BA0-0772-440B-A898-D8A9C43438B1}">
      <dgm:prSet/>
      <dgm:spPr/>
      <dgm:t>
        <a:bodyPr/>
        <a:lstStyle/>
        <a:p>
          <a:endParaRPr lang="el-GR"/>
        </a:p>
      </dgm:t>
    </dgm:pt>
    <dgm:pt modelId="{539BACF5-2200-4F19-BBD1-EA5364BBA316}" type="pres">
      <dgm:prSet presAssocID="{A131D25E-91E9-4F07-880D-4A1293E66CA1}" presName="linear" presStyleCnt="0">
        <dgm:presLayoutVars>
          <dgm:dir/>
          <dgm:resizeHandles val="exact"/>
        </dgm:presLayoutVars>
      </dgm:prSet>
      <dgm:spPr/>
      <dgm:t>
        <a:bodyPr/>
        <a:lstStyle/>
        <a:p>
          <a:endParaRPr lang="el-GR"/>
        </a:p>
      </dgm:t>
    </dgm:pt>
    <dgm:pt modelId="{846A81E1-2052-465A-9146-9353382EF332}" type="pres">
      <dgm:prSet presAssocID="{EE8B89F1-6BE4-4FCF-B6A0-1F0A471A6E3D}" presName="comp" presStyleCnt="0"/>
      <dgm:spPr/>
    </dgm:pt>
    <dgm:pt modelId="{70F31857-0C60-4AB7-AF45-3B7626B79818}" type="pres">
      <dgm:prSet presAssocID="{EE8B89F1-6BE4-4FCF-B6A0-1F0A471A6E3D}" presName="box" presStyleLbl="node1" presStyleIdx="0" presStyleCnt="2"/>
      <dgm:spPr/>
      <dgm:t>
        <a:bodyPr/>
        <a:lstStyle/>
        <a:p>
          <a:endParaRPr lang="el-GR"/>
        </a:p>
      </dgm:t>
    </dgm:pt>
    <dgm:pt modelId="{5AACA4C3-414B-448D-918C-D28D71AA88DF}" type="pres">
      <dgm:prSet presAssocID="{EE8B89F1-6BE4-4FCF-B6A0-1F0A471A6E3D}" presName="img" presStyleLbl="fgImgPlace1" presStyleIdx="0" presStyleCnt="2"/>
      <dgm:spPr>
        <a:blipFill rotWithShape="0">
          <a:blip xmlns:r="http://schemas.openxmlformats.org/officeDocument/2006/relationships" r:embed="rId1"/>
          <a:stretch>
            <a:fillRect/>
          </a:stretch>
        </a:blipFill>
      </dgm:spPr>
    </dgm:pt>
    <dgm:pt modelId="{B3B6DC98-DE5C-4E6C-8411-9D651D4355E2}" type="pres">
      <dgm:prSet presAssocID="{EE8B89F1-6BE4-4FCF-B6A0-1F0A471A6E3D}" presName="text" presStyleLbl="node1" presStyleIdx="0" presStyleCnt="2">
        <dgm:presLayoutVars>
          <dgm:bulletEnabled val="1"/>
        </dgm:presLayoutVars>
      </dgm:prSet>
      <dgm:spPr/>
      <dgm:t>
        <a:bodyPr/>
        <a:lstStyle/>
        <a:p>
          <a:endParaRPr lang="el-GR"/>
        </a:p>
      </dgm:t>
    </dgm:pt>
    <dgm:pt modelId="{0B5067DB-2B51-42F6-97D8-2E0C980F17F7}" type="pres">
      <dgm:prSet presAssocID="{106DF1B9-BAF1-44D3-9872-C12F8037D3EC}" presName="spacer" presStyleCnt="0"/>
      <dgm:spPr/>
    </dgm:pt>
    <dgm:pt modelId="{031C6D79-DD51-46ED-BD2F-36A7A5E7694F}" type="pres">
      <dgm:prSet presAssocID="{4F7876E3-E245-4555-891F-17AAF8E13A2E}" presName="comp" presStyleCnt="0"/>
      <dgm:spPr/>
    </dgm:pt>
    <dgm:pt modelId="{8433E8C9-373B-4E42-B8CA-F3909AB9AF8E}" type="pres">
      <dgm:prSet presAssocID="{4F7876E3-E245-4555-891F-17AAF8E13A2E}" presName="box" presStyleLbl="node1" presStyleIdx="1" presStyleCnt="2"/>
      <dgm:spPr/>
      <dgm:t>
        <a:bodyPr/>
        <a:lstStyle/>
        <a:p>
          <a:endParaRPr lang="el-GR"/>
        </a:p>
      </dgm:t>
    </dgm:pt>
    <dgm:pt modelId="{BF0AAC41-0839-47CE-9A64-BA172B1E1394}" type="pres">
      <dgm:prSet presAssocID="{4F7876E3-E245-4555-891F-17AAF8E13A2E}" presName="img" presStyleLbl="fgImgPlace1" presStyleIdx="1" presStyleCnt="2"/>
      <dgm:spPr>
        <a:blipFill rotWithShape="0">
          <a:blip xmlns:r="http://schemas.openxmlformats.org/officeDocument/2006/relationships" r:embed="rId2"/>
          <a:stretch>
            <a:fillRect/>
          </a:stretch>
        </a:blipFill>
      </dgm:spPr>
    </dgm:pt>
    <dgm:pt modelId="{AEEDF07D-BB39-4F16-B6CA-4684C4526DBE}" type="pres">
      <dgm:prSet presAssocID="{4F7876E3-E245-4555-891F-17AAF8E13A2E}" presName="text" presStyleLbl="node1" presStyleIdx="1" presStyleCnt="2">
        <dgm:presLayoutVars>
          <dgm:bulletEnabled val="1"/>
        </dgm:presLayoutVars>
      </dgm:prSet>
      <dgm:spPr/>
      <dgm:t>
        <a:bodyPr/>
        <a:lstStyle/>
        <a:p>
          <a:endParaRPr lang="el-GR"/>
        </a:p>
      </dgm:t>
    </dgm:pt>
  </dgm:ptLst>
  <dgm:cxnLst>
    <dgm:cxn modelId="{56CD33D3-6D10-47D7-8CEA-771D8EABCFEA}" type="presOf" srcId="{04FFC7CF-FBA0-4657-99DE-E0D702472CCD}" destId="{AEEDF07D-BB39-4F16-B6CA-4684C4526DBE}" srcOrd="1" destOrd="1" presId="urn:microsoft.com/office/officeart/2005/8/layout/vList4#1"/>
    <dgm:cxn modelId="{EC903F66-AB87-47A6-9E36-72BA033E62A1}" srcId="{EE8B89F1-6BE4-4FCF-B6A0-1F0A471A6E3D}" destId="{4E3C6156-8342-4155-946C-00A8DDFAE034}" srcOrd="0" destOrd="0" parTransId="{6DC2101B-6294-44D8-9A76-6BC407C9A17C}" sibTransId="{633D05C8-B4F4-4B12-AD40-E0D16DA51913}"/>
    <dgm:cxn modelId="{484B1973-2D08-438B-BB60-56A5E643FA7F}" type="presOf" srcId="{4F7876E3-E245-4555-891F-17AAF8E13A2E}" destId="{AEEDF07D-BB39-4F16-B6CA-4684C4526DBE}" srcOrd="1" destOrd="0" presId="urn:microsoft.com/office/officeart/2005/8/layout/vList4#1"/>
    <dgm:cxn modelId="{815D7FF7-E978-4C91-94BB-824A779EA236}" type="presOf" srcId="{D6F63642-430D-45E6-96DE-965CC254FF35}" destId="{8433E8C9-373B-4E42-B8CA-F3909AB9AF8E}" srcOrd="0" destOrd="2" presId="urn:microsoft.com/office/officeart/2005/8/layout/vList4#1"/>
    <dgm:cxn modelId="{B73703C2-9876-45CA-99B5-1929B0F9ED66}" srcId="{A131D25E-91E9-4F07-880D-4A1293E66CA1}" destId="{EE8B89F1-6BE4-4FCF-B6A0-1F0A471A6E3D}" srcOrd="0" destOrd="0" parTransId="{604D1660-988B-4A76-8878-5EA659FB40C6}" sibTransId="{106DF1B9-BAF1-44D3-9872-C12F8037D3EC}"/>
    <dgm:cxn modelId="{5B51CFF6-96BE-4A31-9607-85027A2BBA4A}" type="presOf" srcId="{4E3C6156-8342-4155-946C-00A8DDFAE034}" destId="{70F31857-0C60-4AB7-AF45-3B7626B79818}" srcOrd="0" destOrd="1" presId="urn:microsoft.com/office/officeart/2005/8/layout/vList4#1"/>
    <dgm:cxn modelId="{9C49D681-CC1D-40A4-B637-FAF28A80F6C9}" type="presOf" srcId="{A131D25E-91E9-4F07-880D-4A1293E66CA1}" destId="{539BACF5-2200-4F19-BBD1-EA5364BBA316}" srcOrd="0" destOrd="0" presId="urn:microsoft.com/office/officeart/2005/8/layout/vList4#1"/>
    <dgm:cxn modelId="{47CF1954-9647-48D3-BE67-3F1B7401E699}" type="presOf" srcId="{EE8B89F1-6BE4-4FCF-B6A0-1F0A471A6E3D}" destId="{B3B6DC98-DE5C-4E6C-8411-9D651D4355E2}" srcOrd="1" destOrd="0" presId="urn:microsoft.com/office/officeart/2005/8/layout/vList4#1"/>
    <dgm:cxn modelId="{12B00D25-89B1-4026-97B6-BF2E5F3FDE3B}" type="presOf" srcId="{EE8B89F1-6BE4-4FCF-B6A0-1F0A471A6E3D}" destId="{70F31857-0C60-4AB7-AF45-3B7626B79818}" srcOrd="0" destOrd="0" presId="urn:microsoft.com/office/officeart/2005/8/layout/vList4#1"/>
    <dgm:cxn modelId="{DD51C12F-82C2-425A-9894-8AA5E0F02C37}" type="presOf" srcId="{D6F63642-430D-45E6-96DE-965CC254FF35}" destId="{AEEDF07D-BB39-4F16-B6CA-4684C4526DBE}" srcOrd="1" destOrd="2" presId="urn:microsoft.com/office/officeart/2005/8/layout/vList4#1"/>
    <dgm:cxn modelId="{C5772BA0-0772-440B-A898-D8A9C43438B1}" srcId="{4F7876E3-E245-4555-891F-17AAF8E13A2E}" destId="{D6F63642-430D-45E6-96DE-965CC254FF35}" srcOrd="1" destOrd="0" parTransId="{2F597A37-BD9B-4612-8DF5-A2045CD83447}" sibTransId="{C9DDB203-90B7-48D4-8606-9629B2101D20}"/>
    <dgm:cxn modelId="{03DD9CBA-D39F-49C5-9E27-7DD62A264F7D}" srcId="{EE8B89F1-6BE4-4FCF-B6A0-1F0A471A6E3D}" destId="{C0947954-E521-429B-905F-45921D08D494}" srcOrd="1" destOrd="0" parTransId="{CE311577-13C6-4B60-944C-B96247A04429}" sibTransId="{871EA8DF-F4FA-4FBA-A0A1-F90C313003F9}"/>
    <dgm:cxn modelId="{33D2A7B0-FCB4-4733-8CEE-9E983D6BFAD6}" type="presOf" srcId="{C0947954-E521-429B-905F-45921D08D494}" destId="{B3B6DC98-DE5C-4E6C-8411-9D651D4355E2}" srcOrd="1" destOrd="2" presId="urn:microsoft.com/office/officeart/2005/8/layout/vList4#1"/>
    <dgm:cxn modelId="{89D4A30B-F22F-4154-A922-4FB02F6F2A0B}" srcId="{4F7876E3-E245-4555-891F-17AAF8E13A2E}" destId="{04FFC7CF-FBA0-4657-99DE-E0D702472CCD}" srcOrd="0" destOrd="0" parTransId="{CD325692-8EFF-49BA-9443-93C6ECBD0CF7}" sibTransId="{937D0922-F90A-4292-99B9-4F8FED445703}"/>
    <dgm:cxn modelId="{C6BC31BC-DE42-441C-BD52-2AF6BD9B61F4}" srcId="{A131D25E-91E9-4F07-880D-4A1293E66CA1}" destId="{4F7876E3-E245-4555-891F-17AAF8E13A2E}" srcOrd="1" destOrd="0" parTransId="{D80BAD12-AD83-4F10-8051-F9C98D65439C}" sibTransId="{08233215-2D5D-4367-894C-0BB4EF27715D}"/>
    <dgm:cxn modelId="{AEFB3AF2-F888-4104-B0B1-504A65268BAC}" type="presOf" srcId="{4E3C6156-8342-4155-946C-00A8DDFAE034}" destId="{B3B6DC98-DE5C-4E6C-8411-9D651D4355E2}" srcOrd="1" destOrd="1" presId="urn:microsoft.com/office/officeart/2005/8/layout/vList4#1"/>
    <dgm:cxn modelId="{F39CC87E-6E5B-465A-8647-68E894130CD6}" type="presOf" srcId="{4F7876E3-E245-4555-891F-17AAF8E13A2E}" destId="{8433E8C9-373B-4E42-B8CA-F3909AB9AF8E}" srcOrd="0" destOrd="0" presId="urn:microsoft.com/office/officeart/2005/8/layout/vList4#1"/>
    <dgm:cxn modelId="{11F8D79E-D923-41E0-8674-8CE6AC68460E}" type="presOf" srcId="{04FFC7CF-FBA0-4657-99DE-E0D702472CCD}" destId="{8433E8C9-373B-4E42-B8CA-F3909AB9AF8E}" srcOrd="0" destOrd="1" presId="urn:microsoft.com/office/officeart/2005/8/layout/vList4#1"/>
    <dgm:cxn modelId="{C4406A73-207E-474E-B6F4-C8187798AF7A}" type="presOf" srcId="{C0947954-E521-429B-905F-45921D08D494}" destId="{70F31857-0C60-4AB7-AF45-3B7626B79818}" srcOrd="0" destOrd="2" presId="urn:microsoft.com/office/officeart/2005/8/layout/vList4#1"/>
    <dgm:cxn modelId="{64FB9C1A-5F49-416A-BE61-5185011B0BBB}" type="presParOf" srcId="{539BACF5-2200-4F19-BBD1-EA5364BBA316}" destId="{846A81E1-2052-465A-9146-9353382EF332}" srcOrd="0" destOrd="0" presId="urn:microsoft.com/office/officeart/2005/8/layout/vList4#1"/>
    <dgm:cxn modelId="{035E241E-94DF-4B78-9F6A-FCAB0B327648}" type="presParOf" srcId="{846A81E1-2052-465A-9146-9353382EF332}" destId="{70F31857-0C60-4AB7-AF45-3B7626B79818}" srcOrd="0" destOrd="0" presId="urn:microsoft.com/office/officeart/2005/8/layout/vList4#1"/>
    <dgm:cxn modelId="{491D8CB7-64BA-47AB-B987-362335929A02}" type="presParOf" srcId="{846A81E1-2052-465A-9146-9353382EF332}" destId="{5AACA4C3-414B-448D-918C-D28D71AA88DF}" srcOrd="1" destOrd="0" presId="urn:microsoft.com/office/officeart/2005/8/layout/vList4#1"/>
    <dgm:cxn modelId="{F9D0945E-1310-49C0-B022-840B5F630248}" type="presParOf" srcId="{846A81E1-2052-465A-9146-9353382EF332}" destId="{B3B6DC98-DE5C-4E6C-8411-9D651D4355E2}" srcOrd="2" destOrd="0" presId="urn:microsoft.com/office/officeart/2005/8/layout/vList4#1"/>
    <dgm:cxn modelId="{222F1EB5-B7C4-4298-ADB6-B9417F2A7CE5}" type="presParOf" srcId="{539BACF5-2200-4F19-BBD1-EA5364BBA316}" destId="{0B5067DB-2B51-42F6-97D8-2E0C980F17F7}" srcOrd="1" destOrd="0" presId="urn:microsoft.com/office/officeart/2005/8/layout/vList4#1"/>
    <dgm:cxn modelId="{079A3A7F-42D5-42DA-9F1C-C027C27A6DE7}" type="presParOf" srcId="{539BACF5-2200-4F19-BBD1-EA5364BBA316}" destId="{031C6D79-DD51-46ED-BD2F-36A7A5E7694F}" srcOrd="2" destOrd="0" presId="urn:microsoft.com/office/officeart/2005/8/layout/vList4#1"/>
    <dgm:cxn modelId="{AE169B5C-D356-43B3-BE3C-42418040CD16}" type="presParOf" srcId="{031C6D79-DD51-46ED-BD2F-36A7A5E7694F}" destId="{8433E8C9-373B-4E42-B8CA-F3909AB9AF8E}" srcOrd="0" destOrd="0" presId="urn:microsoft.com/office/officeart/2005/8/layout/vList4#1"/>
    <dgm:cxn modelId="{CC4E81B6-6DBF-485D-86E5-A7B8C2CEE396}" type="presParOf" srcId="{031C6D79-DD51-46ED-BD2F-36A7A5E7694F}" destId="{BF0AAC41-0839-47CE-9A64-BA172B1E1394}" srcOrd="1" destOrd="0" presId="urn:microsoft.com/office/officeart/2005/8/layout/vList4#1"/>
    <dgm:cxn modelId="{5C0B9037-7E08-46F0-8182-0F1CDF02C8B8}" type="presParOf" srcId="{031C6D79-DD51-46ED-BD2F-36A7A5E7694F}" destId="{AEEDF07D-BB39-4F16-B6CA-4684C4526DBE}"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05245-FDE2-4D21-8B35-82AF30335D79}" type="doc">
      <dgm:prSet loTypeId="urn:microsoft.com/office/officeart/2005/8/layout/hierarchy2" loCatId="hierarchy" qsTypeId="urn:microsoft.com/office/officeart/2005/8/quickstyle/3d2" qsCatId="3D" csTypeId="urn:microsoft.com/office/officeart/2005/8/colors/accent1_1" csCatId="accent1" phldr="1"/>
      <dgm:spPr/>
      <dgm:t>
        <a:bodyPr/>
        <a:lstStyle/>
        <a:p>
          <a:endParaRPr lang="el-GR"/>
        </a:p>
      </dgm:t>
    </dgm:pt>
    <dgm:pt modelId="{978807D4-0F2F-4A31-9836-E970DBAF2D53}">
      <dgm:prSet phldrT="[Κείμενο]"/>
      <dgm:spPr>
        <a:xfrm>
          <a:off x="353" y="1353598"/>
          <a:ext cx="1540916" cy="770458"/>
        </a:xfrm>
      </dgm:spPr>
      <dgm:t>
        <a:bodyPr/>
        <a:lstStyle/>
        <a:p>
          <a:r>
            <a:rPr lang="el-GR" b="1" dirty="0" smtClean="0">
              <a:latin typeface="Times New Roman" pitchFamily="18" charset="0"/>
              <a:ea typeface="+mn-ea"/>
              <a:cs typeface="Times New Roman" pitchFamily="18" charset="0"/>
            </a:rPr>
            <a:t>Βιομηχανική Ιδιοκτησία </a:t>
          </a:r>
        </a:p>
        <a:p>
          <a:r>
            <a:rPr lang="el-GR" b="0" dirty="0" smtClean="0">
              <a:latin typeface="Times New Roman" pitchFamily="18" charset="0"/>
              <a:ea typeface="+mn-ea"/>
              <a:cs typeface="Times New Roman" pitchFamily="18" charset="0"/>
            </a:rPr>
            <a:t>1. Εμπορικά σήματα</a:t>
          </a:r>
        </a:p>
        <a:p>
          <a:r>
            <a:rPr lang="el-GR" b="0" dirty="0" smtClean="0">
              <a:latin typeface="Times New Roman" pitchFamily="18" charset="0"/>
              <a:ea typeface="+mn-ea"/>
              <a:cs typeface="Times New Roman" pitchFamily="18" charset="0"/>
            </a:rPr>
            <a:t>2. Διπλώματα ευρεσιτεχνίας</a:t>
          </a:r>
        </a:p>
        <a:p>
          <a:r>
            <a:rPr lang="el-GR" b="0" dirty="0" smtClean="0">
              <a:latin typeface="Times New Roman" pitchFamily="18" charset="0"/>
              <a:ea typeface="+mn-ea"/>
              <a:cs typeface="Times New Roman" pitchFamily="18" charset="0"/>
            </a:rPr>
            <a:t>3. Βιομηχανικά σχέδια</a:t>
          </a:r>
          <a:endParaRPr lang="el-GR" b="0" dirty="0">
            <a:latin typeface="Times New Roman" pitchFamily="18" charset="0"/>
            <a:ea typeface="+mn-ea"/>
            <a:cs typeface="Times New Roman" pitchFamily="18" charset="0"/>
          </a:endParaRPr>
        </a:p>
      </dgm:t>
    </dgm:pt>
    <dgm:pt modelId="{74EBDB5C-CB84-4B27-9F2F-6A88A19554CA}" type="parTrans" cxnId="{0D666D58-6B7F-41E2-B346-0C7CF8A8C5E3}">
      <dgm:prSet/>
      <dgm:spPr>
        <a:xfrm>
          <a:off x="770812" y="958191"/>
          <a:ext cx="1864508" cy="395406"/>
        </a:xfrm>
      </dgm:spPr>
      <dgm:t>
        <a:bodyPr/>
        <a:lstStyle/>
        <a:p>
          <a:endParaRPr lang="el-GR" b="1"/>
        </a:p>
      </dgm:t>
    </dgm:pt>
    <dgm:pt modelId="{BB99EDB6-38E5-441E-9C52-6DDBDBBABC20}" type="sibTrans" cxnId="{0D666D58-6B7F-41E2-B346-0C7CF8A8C5E3}">
      <dgm:prSet/>
      <dgm:spPr/>
      <dgm:t>
        <a:bodyPr/>
        <a:lstStyle/>
        <a:p>
          <a:endParaRPr lang="el-GR"/>
        </a:p>
      </dgm:t>
    </dgm:pt>
    <dgm:pt modelId="{5BF1CE74-501B-4C54-AC0A-0D465EA233B1}">
      <dgm:prSet phldrT="[Κείμενο]"/>
      <dgm:spPr>
        <a:xfrm>
          <a:off x="1864862" y="1353598"/>
          <a:ext cx="1540916" cy="770458"/>
        </a:xfrm>
      </dgm:spPr>
      <dgm:t>
        <a:bodyPr/>
        <a:lstStyle/>
        <a:p>
          <a:r>
            <a:rPr lang="el-GR" b="1" dirty="0" smtClean="0">
              <a:latin typeface="Times New Roman" pitchFamily="18" charset="0"/>
              <a:ea typeface="+mn-ea"/>
              <a:cs typeface="Times New Roman" pitchFamily="18" charset="0"/>
            </a:rPr>
            <a:t>Πνευματική Ιδιοκτησία</a:t>
          </a:r>
        </a:p>
        <a:p>
          <a:r>
            <a:rPr lang="el-GR" b="0" dirty="0" smtClean="0">
              <a:latin typeface="Times New Roman" pitchFamily="18" charset="0"/>
              <a:ea typeface="+mn-ea"/>
              <a:cs typeface="Times New Roman" pitchFamily="18" charset="0"/>
            </a:rPr>
            <a:t>1. Δικαιώματα πνευματικής ιδιοκτησίας</a:t>
          </a:r>
        </a:p>
        <a:p>
          <a:r>
            <a:rPr lang="el-GR" b="0" dirty="0" smtClean="0">
              <a:latin typeface="Times New Roman" pitchFamily="18" charset="0"/>
              <a:ea typeface="+mn-ea"/>
              <a:cs typeface="Times New Roman" pitchFamily="18" charset="0"/>
            </a:rPr>
            <a:t>2. Συγγενικά δικαιώματα</a:t>
          </a:r>
          <a:endParaRPr lang="el-GR" b="0" dirty="0">
            <a:latin typeface="Times New Roman" pitchFamily="18" charset="0"/>
            <a:ea typeface="+mn-ea"/>
            <a:cs typeface="Times New Roman" pitchFamily="18" charset="0"/>
          </a:endParaRPr>
        </a:p>
      </dgm:t>
    </dgm:pt>
    <dgm:pt modelId="{6E6F5006-1095-47A2-B38D-97554AA3EBC6}" type="parTrans" cxnId="{CE10BF62-FF60-478D-91D1-9574D56EF8E4}">
      <dgm:prSet/>
      <dgm:spPr>
        <a:xfrm>
          <a:off x="2589601" y="958191"/>
          <a:ext cx="91440" cy="395406"/>
        </a:xfrm>
      </dgm:spPr>
      <dgm:t>
        <a:bodyPr/>
        <a:lstStyle/>
        <a:p>
          <a:endParaRPr lang="el-GR" b="1"/>
        </a:p>
      </dgm:t>
    </dgm:pt>
    <dgm:pt modelId="{481BA3CC-E530-4EC8-8E65-54F341DD1486}" type="sibTrans" cxnId="{CE10BF62-FF60-478D-91D1-9574D56EF8E4}">
      <dgm:prSet/>
      <dgm:spPr/>
      <dgm:t>
        <a:bodyPr/>
        <a:lstStyle/>
        <a:p>
          <a:endParaRPr lang="el-GR"/>
        </a:p>
      </dgm:t>
    </dgm:pt>
    <dgm:pt modelId="{E34EFC99-2D15-44E7-83E3-CDD0E7CCB68D}">
      <dgm:prSet phldrT="[Κείμενο]" custT="1"/>
      <dgm:spPr>
        <a:xfrm>
          <a:off x="3729371" y="1353598"/>
          <a:ext cx="1540916" cy="770458"/>
        </a:xfrm>
      </dgm:spPr>
      <dgm:t>
        <a:bodyPr/>
        <a:lstStyle/>
        <a:p>
          <a:r>
            <a:rPr lang="el-GR" sz="2200" b="1" dirty="0" smtClean="0">
              <a:latin typeface="Times New Roman" pitchFamily="18" charset="0"/>
              <a:ea typeface="+mn-ea"/>
              <a:cs typeface="Times New Roman" pitchFamily="18" charset="0"/>
            </a:rPr>
            <a:t>Άλλα συναφή δικαιώματα</a:t>
          </a:r>
        </a:p>
        <a:p>
          <a:r>
            <a:rPr lang="el-GR" sz="2200" b="0" dirty="0" smtClean="0">
              <a:latin typeface="Times New Roman" pitchFamily="18" charset="0"/>
              <a:ea typeface="+mn-ea"/>
              <a:cs typeface="Times New Roman" pitchFamily="18" charset="0"/>
            </a:rPr>
            <a:t>1. Εμπιστευτικές πληροφορίες</a:t>
          </a:r>
        </a:p>
        <a:p>
          <a:r>
            <a:rPr lang="el-GR" sz="2200" b="0" dirty="0" smtClean="0">
              <a:latin typeface="Times New Roman" pitchFamily="18" charset="0"/>
              <a:ea typeface="+mn-ea"/>
              <a:cs typeface="Times New Roman" pitchFamily="18" charset="0"/>
            </a:rPr>
            <a:t>2. Εμπορικό ή βιομηχανικό απόρρητο, κ.α</a:t>
          </a:r>
          <a:r>
            <a:rPr lang="el-GR" sz="2000" b="1" dirty="0" smtClean="0">
              <a:latin typeface="Times New Roman" pitchFamily="18" charset="0"/>
              <a:ea typeface="+mn-ea"/>
              <a:cs typeface="Times New Roman" pitchFamily="18" charset="0"/>
            </a:rPr>
            <a:t>.</a:t>
          </a:r>
          <a:endParaRPr lang="el-GR" sz="2000" b="1" dirty="0">
            <a:latin typeface="Times New Roman" pitchFamily="18" charset="0"/>
            <a:ea typeface="+mn-ea"/>
            <a:cs typeface="Times New Roman" pitchFamily="18" charset="0"/>
          </a:endParaRPr>
        </a:p>
      </dgm:t>
    </dgm:pt>
    <dgm:pt modelId="{A125A6E3-520E-4D8C-AD3B-F2E7968DE679}" type="parTrans" cxnId="{D6BAE0B7-5ABA-488B-9235-6DB2E2EFE6E8}">
      <dgm:prSet/>
      <dgm:spPr>
        <a:xfrm>
          <a:off x="2635321" y="958191"/>
          <a:ext cx="1864508" cy="395406"/>
        </a:xfrm>
      </dgm:spPr>
      <dgm:t>
        <a:bodyPr/>
        <a:lstStyle/>
        <a:p>
          <a:endParaRPr lang="el-GR" b="1"/>
        </a:p>
      </dgm:t>
    </dgm:pt>
    <dgm:pt modelId="{9C5D349E-3E6B-483B-80F0-976BB4D32B18}" type="sibTrans" cxnId="{D6BAE0B7-5ABA-488B-9235-6DB2E2EFE6E8}">
      <dgm:prSet/>
      <dgm:spPr/>
      <dgm:t>
        <a:bodyPr/>
        <a:lstStyle/>
        <a:p>
          <a:endParaRPr lang="el-GR"/>
        </a:p>
      </dgm:t>
    </dgm:pt>
    <dgm:pt modelId="{BF05C729-82FD-496B-979B-76A8E3DD53C5}">
      <dgm:prSet phldrT="[Κείμενο]" custT="1"/>
      <dgm:spPr>
        <a:xfrm>
          <a:off x="1681678" y="187733"/>
          <a:ext cx="1907284" cy="770458"/>
        </a:xfrm>
      </dgm:spPr>
      <dgm:t>
        <a:bodyPr vert="horz"/>
        <a:lstStyle/>
        <a:p>
          <a:r>
            <a:rPr lang="el-GR" sz="2800" b="1" dirty="0" smtClean="0">
              <a:latin typeface="Times New Roman" pitchFamily="18" charset="0"/>
              <a:ea typeface="+mn-ea"/>
              <a:cs typeface="Times New Roman" pitchFamily="18" charset="0"/>
            </a:rPr>
            <a:t>Διανοητική Ιδιοκτησία</a:t>
          </a:r>
          <a:endParaRPr lang="el-GR" sz="2800" b="1" dirty="0">
            <a:latin typeface="Times New Roman" pitchFamily="18" charset="0"/>
            <a:ea typeface="+mn-ea"/>
            <a:cs typeface="Times New Roman" pitchFamily="18" charset="0"/>
          </a:endParaRPr>
        </a:p>
      </dgm:t>
    </dgm:pt>
    <dgm:pt modelId="{6E5F2EC5-F702-412F-A4A3-5B4936554E66}" type="sibTrans" cxnId="{B1593504-79F7-43EA-8E25-197DB2DE0E9C}">
      <dgm:prSet/>
      <dgm:spPr/>
      <dgm:t>
        <a:bodyPr/>
        <a:lstStyle/>
        <a:p>
          <a:endParaRPr lang="el-GR"/>
        </a:p>
      </dgm:t>
    </dgm:pt>
    <dgm:pt modelId="{A11BDA4D-043E-44A8-B056-324FB7BBD6A5}" type="parTrans" cxnId="{B1593504-79F7-43EA-8E25-197DB2DE0E9C}">
      <dgm:prSet/>
      <dgm:spPr/>
      <dgm:t>
        <a:bodyPr/>
        <a:lstStyle/>
        <a:p>
          <a:endParaRPr lang="el-GR" b="1"/>
        </a:p>
      </dgm:t>
    </dgm:pt>
    <dgm:pt modelId="{F7626BB6-616C-4621-A567-6A577A534C3E}" type="pres">
      <dgm:prSet presAssocID="{D1105245-FDE2-4D21-8B35-82AF30335D79}" presName="diagram" presStyleCnt="0">
        <dgm:presLayoutVars>
          <dgm:chPref val="1"/>
          <dgm:dir/>
          <dgm:animOne val="branch"/>
          <dgm:animLvl val="lvl"/>
          <dgm:resizeHandles val="exact"/>
        </dgm:presLayoutVars>
      </dgm:prSet>
      <dgm:spPr/>
      <dgm:t>
        <a:bodyPr/>
        <a:lstStyle/>
        <a:p>
          <a:endParaRPr lang="el-GR"/>
        </a:p>
      </dgm:t>
    </dgm:pt>
    <dgm:pt modelId="{633250F8-2E1D-4551-9A06-65D0DBA13530}" type="pres">
      <dgm:prSet presAssocID="{BF05C729-82FD-496B-979B-76A8E3DD53C5}" presName="root1" presStyleCnt="0"/>
      <dgm:spPr/>
      <dgm:t>
        <a:bodyPr/>
        <a:lstStyle/>
        <a:p>
          <a:endParaRPr lang="el-GR"/>
        </a:p>
      </dgm:t>
    </dgm:pt>
    <dgm:pt modelId="{C06B4166-D047-4A0C-913A-26312CFB8046}" type="pres">
      <dgm:prSet presAssocID="{BF05C729-82FD-496B-979B-76A8E3DD53C5}" presName="LevelOneTextNode" presStyleLbl="node0" presStyleIdx="0" presStyleCnt="1" custScaleX="74651" custLinFactNeighborX="-2053" custLinFactNeighborY="-5977">
        <dgm:presLayoutVars>
          <dgm:chPref val="3"/>
        </dgm:presLayoutVars>
      </dgm:prSet>
      <dgm:spPr/>
      <dgm:t>
        <a:bodyPr/>
        <a:lstStyle/>
        <a:p>
          <a:endParaRPr lang="el-GR"/>
        </a:p>
      </dgm:t>
    </dgm:pt>
    <dgm:pt modelId="{949290EF-F3BE-42FD-BA41-F346551DAE80}" type="pres">
      <dgm:prSet presAssocID="{BF05C729-82FD-496B-979B-76A8E3DD53C5}" presName="level2hierChild" presStyleCnt="0"/>
      <dgm:spPr/>
      <dgm:t>
        <a:bodyPr/>
        <a:lstStyle/>
        <a:p>
          <a:endParaRPr lang="el-GR"/>
        </a:p>
      </dgm:t>
    </dgm:pt>
    <dgm:pt modelId="{FD52F392-46B2-4FD3-B4C5-07CE8C603393}" type="pres">
      <dgm:prSet presAssocID="{74EBDB5C-CB84-4B27-9F2F-6A88A19554CA}" presName="conn2-1" presStyleLbl="parChTrans1D2" presStyleIdx="0" presStyleCnt="3"/>
      <dgm:spPr/>
      <dgm:t>
        <a:bodyPr/>
        <a:lstStyle/>
        <a:p>
          <a:endParaRPr lang="el-GR"/>
        </a:p>
      </dgm:t>
    </dgm:pt>
    <dgm:pt modelId="{BA5862AF-38F4-4E1D-80ED-16A2FE7A25BF}" type="pres">
      <dgm:prSet presAssocID="{74EBDB5C-CB84-4B27-9F2F-6A88A19554CA}" presName="connTx" presStyleLbl="parChTrans1D2" presStyleIdx="0" presStyleCnt="3"/>
      <dgm:spPr/>
      <dgm:t>
        <a:bodyPr/>
        <a:lstStyle/>
        <a:p>
          <a:endParaRPr lang="el-GR"/>
        </a:p>
      </dgm:t>
    </dgm:pt>
    <dgm:pt modelId="{87E6020A-C07E-4A12-8E9A-9A759D4B5D23}" type="pres">
      <dgm:prSet presAssocID="{978807D4-0F2F-4A31-9836-E970DBAF2D53}" presName="root2" presStyleCnt="0"/>
      <dgm:spPr/>
      <dgm:t>
        <a:bodyPr/>
        <a:lstStyle/>
        <a:p>
          <a:endParaRPr lang="el-GR"/>
        </a:p>
      </dgm:t>
    </dgm:pt>
    <dgm:pt modelId="{81D8933E-7D5F-4BBD-84EC-770DCF30FBA7}" type="pres">
      <dgm:prSet presAssocID="{978807D4-0F2F-4A31-9836-E970DBAF2D53}" presName="LevelTwoTextNode" presStyleLbl="node2" presStyleIdx="0" presStyleCnt="3">
        <dgm:presLayoutVars>
          <dgm:chPref val="3"/>
        </dgm:presLayoutVars>
      </dgm:prSet>
      <dgm:spPr/>
      <dgm:t>
        <a:bodyPr/>
        <a:lstStyle/>
        <a:p>
          <a:endParaRPr lang="el-GR"/>
        </a:p>
      </dgm:t>
    </dgm:pt>
    <dgm:pt modelId="{8F62DC83-8621-49AD-AAA1-CBA58E7C0E4A}" type="pres">
      <dgm:prSet presAssocID="{978807D4-0F2F-4A31-9836-E970DBAF2D53}" presName="level3hierChild" presStyleCnt="0"/>
      <dgm:spPr/>
      <dgm:t>
        <a:bodyPr/>
        <a:lstStyle/>
        <a:p>
          <a:endParaRPr lang="el-GR"/>
        </a:p>
      </dgm:t>
    </dgm:pt>
    <dgm:pt modelId="{DC2159C3-45A0-4F84-8090-BC42E5E1EEE4}" type="pres">
      <dgm:prSet presAssocID="{6E6F5006-1095-47A2-B38D-97554AA3EBC6}" presName="conn2-1" presStyleLbl="parChTrans1D2" presStyleIdx="1" presStyleCnt="3"/>
      <dgm:spPr/>
      <dgm:t>
        <a:bodyPr/>
        <a:lstStyle/>
        <a:p>
          <a:endParaRPr lang="el-GR"/>
        </a:p>
      </dgm:t>
    </dgm:pt>
    <dgm:pt modelId="{EA05C947-171F-4B80-8E50-3325E9B1B168}" type="pres">
      <dgm:prSet presAssocID="{6E6F5006-1095-47A2-B38D-97554AA3EBC6}" presName="connTx" presStyleLbl="parChTrans1D2" presStyleIdx="1" presStyleCnt="3"/>
      <dgm:spPr/>
      <dgm:t>
        <a:bodyPr/>
        <a:lstStyle/>
        <a:p>
          <a:endParaRPr lang="el-GR"/>
        </a:p>
      </dgm:t>
    </dgm:pt>
    <dgm:pt modelId="{B7430382-318A-491C-A7A2-562206811D02}" type="pres">
      <dgm:prSet presAssocID="{5BF1CE74-501B-4C54-AC0A-0D465EA233B1}" presName="root2" presStyleCnt="0"/>
      <dgm:spPr/>
      <dgm:t>
        <a:bodyPr/>
        <a:lstStyle/>
        <a:p>
          <a:endParaRPr lang="el-GR"/>
        </a:p>
      </dgm:t>
    </dgm:pt>
    <dgm:pt modelId="{4946408D-DE0B-43A9-84CE-6227B768BFD4}" type="pres">
      <dgm:prSet presAssocID="{5BF1CE74-501B-4C54-AC0A-0D465EA233B1}" presName="LevelTwoTextNode" presStyleLbl="node2" presStyleIdx="1" presStyleCnt="3">
        <dgm:presLayoutVars>
          <dgm:chPref val="3"/>
        </dgm:presLayoutVars>
      </dgm:prSet>
      <dgm:spPr/>
      <dgm:t>
        <a:bodyPr/>
        <a:lstStyle/>
        <a:p>
          <a:endParaRPr lang="el-GR"/>
        </a:p>
      </dgm:t>
    </dgm:pt>
    <dgm:pt modelId="{9BE60AF9-866A-4D8E-B7BA-13220789D380}" type="pres">
      <dgm:prSet presAssocID="{5BF1CE74-501B-4C54-AC0A-0D465EA233B1}" presName="level3hierChild" presStyleCnt="0"/>
      <dgm:spPr/>
      <dgm:t>
        <a:bodyPr/>
        <a:lstStyle/>
        <a:p>
          <a:endParaRPr lang="el-GR"/>
        </a:p>
      </dgm:t>
    </dgm:pt>
    <dgm:pt modelId="{94A47611-40CD-46BC-91AE-FE4C2501DB02}" type="pres">
      <dgm:prSet presAssocID="{A125A6E3-520E-4D8C-AD3B-F2E7968DE679}" presName="conn2-1" presStyleLbl="parChTrans1D2" presStyleIdx="2" presStyleCnt="3"/>
      <dgm:spPr/>
      <dgm:t>
        <a:bodyPr/>
        <a:lstStyle/>
        <a:p>
          <a:endParaRPr lang="el-GR"/>
        </a:p>
      </dgm:t>
    </dgm:pt>
    <dgm:pt modelId="{4ACFAD6E-B868-44FA-979D-A263A78E5C36}" type="pres">
      <dgm:prSet presAssocID="{A125A6E3-520E-4D8C-AD3B-F2E7968DE679}" presName="connTx" presStyleLbl="parChTrans1D2" presStyleIdx="2" presStyleCnt="3"/>
      <dgm:spPr/>
      <dgm:t>
        <a:bodyPr/>
        <a:lstStyle/>
        <a:p>
          <a:endParaRPr lang="el-GR"/>
        </a:p>
      </dgm:t>
    </dgm:pt>
    <dgm:pt modelId="{E496EA8B-8ACD-4AA0-BB6E-73E75A57104F}" type="pres">
      <dgm:prSet presAssocID="{E34EFC99-2D15-44E7-83E3-CDD0E7CCB68D}" presName="root2" presStyleCnt="0"/>
      <dgm:spPr/>
      <dgm:t>
        <a:bodyPr/>
        <a:lstStyle/>
        <a:p>
          <a:endParaRPr lang="el-GR"/>
        </a:p>
      </dgm:t>
    </dgm:pt>
    <dgm:pt modelId="{2F64BECA-CC61-4926-80F4-29E9181DCB3C}" type="pres">
      <dgm:prSet presAssocID="{E34EFC99-2D15-44E7-83E3-CDD0E7CCB68D}" presName="LevelTwoTextNode" presStyleLbl="node2" presStyleIdx="2" presStyleCnt="3" custLinFactNeighborX="1020" custLinFactNeighborY="-529">
        <dgm:presLayoutVars>
          <dgm:chPref val="3"/>
        </dgm:presLayoutVars>
      </dgm:prSet>
      <dgm:spPr/>
      <dgm:t>
        <a:bodyPr/>
        <a:lstStyle/>
        <a:p>
          <a:endParaRPr lang="el-GR"/>
        </a:p>
      </dgm:t>
    </dgm:pt>
    <dgm:pt modelId="{DC04669E-6A6E-467C-8069-A7DBE7F6C536}" type="pres">
      <dgm:prSet presAssocID="{E34EFC99-2D15-44E7-83E3-CDD0E7CCB68D}" presName="level3hierChild" presStyleCnt="0"/>
      <dgm:spPr/>
      <dgm:t>
        <a:bodyPr/>
        <a:lstStyle/>
        <a:p>
          <a:endParaRPr lang="el-GR"/>
        </a:p>
      </dgm:t>
    </dgm:pt>
  </dgm:ptLst>
  <dgm:cxnLst>
    <dgm:cxn modelId="{D868D1D3-5E02-4DAD-AB68-4C28D0E6633C}" type="presOf" srcId="{74EBDB5C-CB84-4B27-9F2F-6A88A19554CA}" destId="{BA5862AF-38F4-4E1D-80ED-16A2FE7A25BF}" srcOrd="1" destOrd="0" presId="urn:microsoft.com/office/officeart/2005/8/layout/hierarchy2"/>
    <dgm:cxn modelId="{245FA00E-ECBA-418D-9EC8-FA794D5D49A4}" type="presOf" srcId="{A125A6E3-520E-4D8C-AD3B-F2E7968DE679}" destId="{4ACFAD6E-B868-44FA-979D-A263A78E5C36}" srcOrd="1" destOrd="0" presId="urn:microsoft.com/office/officeart/2005/8/layout/hierarchy2"/>
    <dgm:cxn modelId="{B1593504-79F7-43EA-8E25-197DB2DE0E9C}" srcId="{D1105245-FDE2-4D21-8B35-82AF30335D79}" destId="{BF05C729-82FD-496B-979B-76A8E3DD53C5}" srcOrd="0" destOrd="0" parTransId="{A11BDA4D-043E-44A8-B056-324FB7BBD6A5}" sibTransId="{6E5F2EC5-F702-412F-A4A3-5B4936554E66}"/>
    <dgm:cxn modelId="{D2D67FD9-07F5-478F-B853-291D60856B21}" type="presOf" srcId="{E34EFC99-2D15-44E7-83E3-CDD0E7CCB68D}" destId="{2F64BECA-CC61-4926-80F4-29E9181DCB3C}" srcOrd="0" destOrd="0" presId="urn:microsoft.com/office/officeart/2005/8/layout/hierarchy2"/>
    <dgm:cxn modelId="{B9EFF74E-1418-41B0-88BA-49C576BB3EA7}" type="presOf" srcId="{6E6F5006-1095-47A2-B38D-97554AA3EBC6}" destId="{DC2159C3-45A0-4F84-8090-BC42E5E1EEE4}" srcOrd="0" destOrd="0" presId="urn:microsoft.com/office/officeart/2005/8/layout/hierarchy2"/>
    <dgm:cxn modelId="{D6BAE0B7-5ABA-488B-9235-6DB2E2EFE6E8}" srcId="{BF05C729-82FD-496B-979B-76A8E3DD53C5}" destId="{E34EFC99-2D15-44E7-83E3-CDD0E7CCB68D}" srcOrd="2" destOrd="0" parTransId="{A125A6E3-520E-4D8C-AD3B-F2E7968DE679}" sibTransId="{9C5D349E-3E6B-483B-80F0-976BB4D32B18}"/>
    <dgm:cxn modelId="{B4CC74D7-C3C4-48A1-9ABF-AD5F8EEF2CC4}" type="presOf" srcId="{74EBDB5C-CB84-4B27-9F2F-6A88A19554CA}" destId="{FD52F392-46B2-4FD3-B4C5-07CE8C603393}" srcOrd="0" destOrd="0" presId="urn:microsoft.com/office/officeart/2005/8/layout/hierarchy2"/>
    <dgm:cxn modelId="{CE10BF62-FF60-478D-91D1-9574D56EF8E4}" srcId="{BF05C729-82FD-496B-979B-76A8E3DD53C5}" destId="{5BF1CE74-501B-4C54-AC0A-0D465EA233B1}" srcOrd="1" destOrd="0" parTransId="{6E6F5006-1095-47A2-B38D-97554AA3EBC6}" sibTransId="{481BA3CC-E530-4EC8-8E65-54F341DD1486}"/>
    <dgm:cxn modelId="{0D666D58-6B7F-41E2-B346-0C7CF8A8C5E3}" srcId="{BF05C729-82FD-496B-979B-76A8E3DD53C5}" destId="{978807D4-0F2F-4A31-9836-E970DBAF2D53}" srcOrd="0" destOrd="0" parTransId="{74EBDB5C-CB84-4B27-9F2F-6A88A19554CA}" sibTransId="{BB99EDB6-38E5-441E-9C52-6DDBDBBABC20}"/>
    <dgm:cxn modelId="{93ABE62C-B18B-48AD-8504-188C9B2E2A83}" type="presOf" srcId="{978807D4-0F2F-4A31-9836-E970DBAF2D53}" destId="{81D8933E-7D5F-4BBD-84EC-770DCF30FBA7}" srcOrd="0" destOrd="0" presId="urn:microsoft.com/office/officeart/2005/8/layout/hierarchy2"/>
    <dgm:cxn modelId="{19ED906E-B613-4339-A54E-7476D9FA4B27}" type="presOf" srcId="{6E6F5006-1095-47A2-B38D-97554AA3EBC6}" destId="{EA05C947-171F-4B80-8E50-3325E9B1B168}" srcOrd="1" destOrd="0" presId="urn:microsoft.com/office/officeart/2005/8/layout/hierarchy2"/>
    <dgm:cxn modelId="{07FE1C1B-D642-45F0-9485-1A19ECC703DA}" type="presOf" srcId="{BF05C729-82FD-496B-979B-76A8E3DD53C5}" destId="{C06B4166-D047-4A0C-913A-26312CFB8046}" srcOrd="0" destOrd="0" presId="urn:microsoft.com/office/officeart/2005/8/layout/hierarchy2"/>
    <dgm:cxn modelId="{B656CCD7-6A6D-4DDB-97FB-B11DFCEBA2DD}" type="presOf" srcId="{5BF1CE74-501B-4C54-AC0A-0D465EA233B1}" destId="{4946408D-DE0B-43A9-84CE-6227B768BFD4}" srcOrd="0" destOrd="0" presId="urn:microsoft.com/office/officeart/2005/8/layout/hierarchy2"/>
    <dgm:cxn modelId="{D3EBCF24-C183-446C-A1F5-C5D59C861E66}" type="presOf" srcId="{D1105245-FDE2-4D21-8B35-82AF30335D79}" destId="{F7626BB6-616C-4621-A567-6A577A534C3E}" srcOrd="0" destOrd="0" presId="urn:microsoft.com/office/officeart/2005/8/layout/hierarchy2"/>
    <dgm:cxn modelId="{3DE0DBB5-B0A6-4DDB-A30D-0393371F0E7C}" type="presOf" srcId="{A125A6E3-520E-4D8C-AD3B-F2E7968DE679}" destId="{94A47611-40CD-46BC-91AE-FE4C2501DB02}" srcOrd="0" destOrd="0" presId="urn:microsoft.com/office/officeart/2005/8/layout/hierarchy2"/>
    <dgm:cxn modelId="{EB33FE5E-1606-4299-8DFF-5931B8ADA401}" type="presParOf" srcId="{F7626BB6-616C-4621-A567-6A577A534C3E}" destId="{633250F8-2E1D-4551-9A06-65D0DBA13530}" srcOrd="0" destOrd="0" presId="urn:microsoft.com/office/officeart/2005/8/layout/hierarchy2"/>
    <dgm:cxn modelId="{D8DA8FFB-9EB2-4158-8065-72661EC7F211}" type="presParOf" srcId="{633250F8-2E1D-4551-9A06-65D0DBA13530}" destId="{C06B4166-D047-4A0C-913A-26312CFB8046}" srcOrd="0" destOrd="0" presId="urn:microsoft.com/office/officeart/2005/8/layout/hierarchy2"/>
    <dgm:cxn modelId="{56DD256D-A41A-4C56-8353-D1BC96CE37FB}" type="presParOf" srcId="{633250F8-2E1D-4551-9A06-65D0DBA13530}" destId="{949290EF-F3BE-42FD-BA41-F346551DAE80}" srcOrd="1" destOrd="0" presId="urn:microsoft.com/office/officeart/2005/8/layout/hierarchy2"/>
    <dgm:cxn modelId="{047B8257-5209-4A4C-A044-2C096D90F769}" type="presParOf" srcId="{949290EF-F3BE-42FD-BA41-F346551DAE80}" destId="{FD52F392-46B2-4FD3-B4C5-07CE8C603393}" srcOrd="0" destOrd="0" presId="urn:microsoft.com/office/officeart/2005/8/layout/hierarchy2"/>
    <dgm:cxn modelId="{9F92D02E-FF5F-44DE-B365-B727EF66BBB6}" type="presParOf" srcId="{FD52F392-46B2-4FD3-B4C5-07CE8C603393}" destId="{BA5862AF-38F4-4E1D-80ED-16A2FE7A25BF}" srcOrd="0" destOrd="0" presId="urn:microsoft.com/office/officeart/2005/8/layout/hierarchy2"/>
    <dgm:cxn modelId="{17F2C425-8EF6-49C3-92B7-3525403E5CBB}" type="presParOf" srcId="{949290EF-F3BE-42FD-BA41-F346551DAE80}" destId="{87E6020A-C07E-4A12-8E9A-9A759D4B5D23}" srcOrd="1" destOrd="0" presId="urn:microsoft.com/office/officeart/2005/8/layout/hierarchy2"/>
    <dgm:cxn modelId="{D661B953-757F-42A6-86F5-F52E87B2F24B}" type="presParOf" srcId="{87E6020A-C07E-4A12-8E9A-9A759D4B5D23}" destId="{81D8933E-7D5F-4BBD-84EC-770DCF30FBA7}" srcOrd="0" destOrd="0" presId="urn:microsoft.com/office/officeart/2005/8/layout/hierarchy2"/>
    <dgm:cxn modelId="{EE0D739B-C61E-417F-BD3A-7FD2881C7EB5}" type="presParOf" srcId="{87E6020A-C07E-4A12-8E9A-9A759D4B5D23}" destId="{8F62DC83-8621-49AD-AAA1-CBA58E7C0E4A}" srcOrd="1" destOrd="0" presId="urn:microsoft.com/office/officeart/2005/8/layout/hierarchy2"/>
    <dgm:cxn modelId="{3F0C6CD8-EC1A-403F-A7B6-DFE5C63E2058}" type="presParOf" srcId="{949290EF-F3BE-42FD-BA41-F346551DAE80}" destId="{DC2159C3-45A0-4F84-8090-BC42E5E1EEE4}" srcOrd="2" destOrd="0" presId="urn:microsoft.com/office/officeart/2005/8/layout/hierarchy2"/>
    <dgm:cxn modelId="{B3E85027-0E24-47E8-AFFD-A24893E3E5A9}" type="presParOf" srcId="{DC2159C3-45A0-4F84-8090-BC42E5E1EEE4}" destId="{EA05C947-171F-4B80-8E50-3325E9B1B168}" srcOrd="0" destOrd="0" presId="urn:microsoft.com/office/officeart/2005/8/layout/hierarchy2"/>
    <dgm:cxn modelId="{EF37D3B3-FBCD-4D94-A1EE-5DE0C32CAA15}" type="presParOf" srcId="{949290EF-F3BE-42FD-BA41-F346551DAE80}" destId="{B7430382-318A-491C-A7A2-562206811D02}" srcOrd="3" destOrd="0" presId="urn:microsoft.com/office/officeart/2005/8/layout/hierarchy2"/>
    <dgm:cxn modelId="{63DDDF46-C8ED-4CA9-ACF1-5AB63C1D59BB}" type="presParOf" srcId="{B7430382-318A-491C-A7A2-562206811D02}" destId="{4946408D-DE0B-43A9-84CE-6227B768BFD4}" srcOrd="0" destOrd="0" presId="urn:microsoft.com/office/officeart/2005/8/layout/hierarchy2"/>
    <dgm:cxn modelId="{3696BA73-ED6C-4713-8523-DA670070B3BF}" type="presParOf" srcId="{B7430382-318A-491C-A7A2-562206811D02}" destId="{9BE60AF9-866A-4D8E-B7BA-13220789D380}" srcOrd="1" destOrd="0" presId="urn:microsoft.com/office/officeart/2005/8/layout/hierarchy2"/>
    <dgm:cxn modelId="{8A0AA3A8-1D33-4BBE-9D1D-45AD0AE2EFC7}" type="presParOf" srcId="{949290EF-F3BE-42FD-BA41-F346551DAE80}" destId="{94A47611-40CD-46BC-91AE-FE4C2501DB02}" srcOrd="4" destOrd="0" presId="urn:microsoft.com/office/officeart/2005/8/layout/hierarchy2"/>
    <dgm:cxn modelId="{CAB4F87A-0EE3-46E7-A0EF-0D727AE1A341}" type="presParOf" srcId="{94A47611-40CD-46BC-91AE-FE4C2501DB02}" destId="{4ACFAD6E-B868-44FA-979D-A263A78E5C36}" srcOrd="0" destOrd="0" presId="urn:microsoft.com/office/officeart/2005/8/layout/hierarchy2"/>
    <dgm:cxn modelId="{18F8AC1B-9DAF-49A1-B746-86853A2FC2E5}" type="presParOf" srcId="{949290EF-F3BE-42FD-BA41-F346551DAE80}" destId="{E496EA8B-8ACD-4AA0-BB6E-73E75A57104F}" srcOrd="5" destOrd="0" presId="urn:microsoft.com/office/officeart/2005/8/layout/hierarchy2"/>
    <dgm:cxn modelId="{004D20F4-47F2-4E44-9079-21931840E112}" type="presParOf" srcId="{E496EA8B-8ACD-4AA0-BB6E-73E75A57104F}" destId="{2F64BECA-CC61-4926-80F4-29E9181DCB3C}" srcOrd="0" destOrd="0" presId="urn:microsoft.com/office/officeart/2005/8/layout/hierarchy2"/>
    <dgm:cxn modelId="{5F6B4CE0-8E82-48D4-86CE-DEA2434A1E70}" type="presParOf" srcId="{E496EA8B-8ACD-4AA0-BB6E-73E75A57104F}" destId="{DC04669E-6A6E-467C-8069-A7DBE7F6C53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4B71B-1DA8-4C21-A683-4249DFBC0EA7}"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el-GR"/>
        </a:p>
      </dgm:t>
    </dgm:pt>
    <dgm:pt modelId="{1E41C540-3A37-4D3A-9BEF-3C6E05DA825C}">
      <dgm:prSet phldrT="[Κείμενο]" custT="1">
        <dgm:style>
          <a:lnRef idx="3">
            <a:schemeClr val="lt1"/>
          </a:lnRef>
          <a:fillRef idx="1">
            <a:schemeClr val="accent4"/>
          </a:fillRef>
          <a:effectRef idx="1">
            <a:schemeClr val="accent4"/>
          </a:effectRef>
          <a:fontRef idx="minor">
            <a:schemeClr val="lt1"/>
          </a:fontRef>
        </dgm:style>
      </dgm:prSet>
      <dgm:spPr/>
      <dgm:t>
        <a:bodyPr/>
        <a:lstStyle/>
        <a:p>
          <a:r>
            <a:rPr lang="el-GR" sz="2000" dirty="0" smtClean="0"/>
            <a:t>Μηχανές Υποστήριξης Διανυσμάτων</a:t>
          </a:r>
          <a:endParaRPr lang="el-GR" sz="2000" dirty="0"/>
        </a:p>
      </dgm:t>
    </dgm:pt>
    <dgm:pt modelId="{4671A7D6-8A92-4FAF-9422-E04D3B31E6DF}" type="parTrans" cxnId="{8435BC00-5C71-453D-8D76-001782CD3DB3}">
      <dgm:prSet/>
      <dgm:spPr/>
      <dgm:t>
        <a:bodyPr/>
        <a:lstStyle/>
        <a:p>
          <a:endParaRPr lang="el-GR"/>
        </a:p>
      </dgm:t>
    </dgm:pt>
    <dgm:pt modelId="{7BF3DE5E-46E3-4B47-A49B-9A9BFBE0C9A9}" type="sibTrans" cxnId="{8435BC00-5C71-453D-8D76-001782CD3DB3}">
      <dgm:prSet/>
      <dgm:spPr/>
      <dgm:t>
        <a:bodyPr/>
        <a:lstStyle/>
        <a:p>
          <a:endParaRPr lang="el-GR"/>
        </a:p>
      </dgm:t>
    </dgm:pt>
    <dgm:pt modelId="{C5786AFE-6BBF-4633-B4B8-573FB21E2155}">
      <dgm:prSet phldrT="[Κείμενο]"/>
      <dgm:spPr/>
      <dgm:t>
        <a:bodyPr/>
        <a:lstStyle/>
        <a:p>
          <a:r>
            <a:rPr lang="el-GR" dirty="0" smtClean="0"/>
            <a:t>Αποτελέσματα πρώτου βρόγχου</a:t>
          </a:r>
          <a:endParaRPr lang="el-GR" dirty="0"/>
        </a:p>
      </dgm:t>
    </dgm:pt>
    <dgm:pt modelId="{7F15278B-40F6-4692-BD02-8A4E6304995D}" type="parTrans" cxnId="{0FFBAD9D-D8E9-4DE9-8C59-061E2900476E}">
      <dgm:prSet/>
      <dgm:spPr/>
      <dgm:t>
        <a:bodyPr/>
        <a:lstStyle/>
        <a:p>
          <a:endParaRPr lang="el-GR"/>
        </a:p>
      </dgm:t>
    </dgm:pt>
    <dgm:pt modelId="{82323454-9A99-48B2-AF6B-CDBFD91DD740}" type="sibTrans" cxnId="{0FFBAD9D-D8E9-4DE9-8C59-061E2900476E}">
      <dgm:prSet/>
      <dgm:spPr/>
      <dgm:t>
        <a:bodyPr/>
        <a:lstStyle/>
        <a:p>
          <a:endParaRPr lang="el-GR"/>
        </a:p>
      </dgm:t>
    </dgm:pt>
    <dgm:pt modelId="{3684C3FC-D18A-4BA8-93D3-508F6B6FD5B9}" type="pres">
      <dgm:prSet presAssocID="{ED94B71B-1DA8-4C21-A683-4249DFBC0EA7}" presName="linear" presStyleCnt="0">
        <dgm:presLayoutVars>
          <dgm:dir/>
          <dgm:animLvl val="lvl"/>
          <dgm:resizeHandles val="exact"/>
        </dgm:presLayoutVars>
      </dgm:prSet>
      <dgm:spPr/>
      <dgm:t>
        <a:bodyPr/>
        <a:lstStyle/>
        <a:p>
          <a:endParaRPr lang="el-GR"/>
        </a:p>
      </dgm:t>
    </dgm:pt>
    <dgm:pt modelId="{AA29C47D-54BF-4673-AA1D-BF92472756FE}" type="pres">
      <dgm:prSet presAssocID="{1E41C540-3A37-4D3A-9BEF-3C6E05DA825C}" presName="parentLin" presStyleCnt="0"/>
      <dgm:spPr/>
    </dgm:pt>
    <dgm:pt modelId="{C3A1870F-36D4-467B-9A76-406AE037A0A9}" type="pres">
      <dgm:prSet presAssocID="{1E41C540-3A37-4D3A-9BEF-3C6E05DA825C}" presName="parentLeftMargin" presStyleLbl="node1" presStyleIdx="0" presStyleCnt="1"/>
      <dgm:spPr/>
      <dgm:t>
        <a:bodyPr/>
        <a:lstStyle/>
        <a:p>
          <a:endParaRPr lang="el-GR"/>
        </a:p>
      </dgm:t>
    </dgm:pt>
    <dgm:pt modelId="{EB321CD9-E7C7-4B34-A20C-E9BF6478FDD3}" type="pres">
      <dgm:prSet presAssocID="{1E41C540-3A37-4D3A-9BEF-3C6E05DA825C}" presName="parentText" presStyleLbl="node1" presStyleIdx="0" presStyleCnt="1">
        <dgm:presLayoutVars>
          <dgm:chMax val="0"/>
          <dgm:bulletEnabled val="1"/>
        </dgm:presLayoutVars>
      </dgm:prSet>
      <dgm:spPr/>
      <dgm:t>
        <a:bodyPr/>
        <a:lstStyle/>
        <a:p>
          <a:endParaRPr lang="el-GR"/>
        </a:p>
      </dgm:t>
    </dgm:pt>
    <dgm:pt modelId="{86A551DC-64EA-4467-8766-D66B7A7B5B0A}" type="pres">
      <dgm:prSet presAssocID="{1E41C540-3A37-4D3A-9BEF-3C6E05DA825C}" presName="negativeSpace" presStyleCnt="0"/>
      <dgm:spPr/>
    </dgm:pt>
    <dgm:pt modelId="{90D4BFE9-B515-41C6-99AD-B385A02B6F60}" type="pres">
      <dgm:prSet presAssocID="{1E41C540-3A37-4D3A-9BEF-3C6E05DA825C}" presName="childText" presStyleLbl="conFgAcc1" presStyleIdx="0" presStyleCnt="1" custLinFactNeighborX="-16960" custLinFactNeighborY="-15829">
        <dgm:presLayoutVars>
          <dgm:bulletEnabled val="1"/>
        </dgm:presLayoutVars>
      </dgm:prSet>
      <dgm:spPr/>
      <dgm:t>
        <a:bodyPr/>
        <a:lstStyle/>
        <a:p>
          <a:endParaRPr lang="el-GR"/>
        </a:p>
      </dgm:t>
    </dgm:pt>
  </dgm:ptLst>
  <dgm:cxnLst>
    <dgm:cxn modelId="{AEA2851B-C809-43AC-94B7-348883E6F11D}" type="presOf" srcId="{1E41C540-3A37-4D3A-9BEF-3C6E05DA825C}" destId="{EB321CD9-E7C7-4B34-A20C-E9BF6478FDD3}" srcOrd="1" destOrd="0" presId="urn:microsoft.com/office/officeart/2005/8/layout/list1"/>
    <dgm:cxn modelId="{0FFBAD9D-D8E9-4DE9-8C59-061E2900476E}" srcId="{1E41C540-3A37-4D3A-9BEF-3C6E05DA825C}" destId="{C5786AFE-6BBF-4633-B4B8-573FB21E2155}" srcOrd="0" destOrd="0" parTransId="{7F15278B-40F6-4692-BD02-8A4E6304995D}" sibTransId="{82323454-9A99-48B2-AF6B-CDBFD91DD740}"/>
    <dgm:cxn modelId="{73C1F1BE-335D-467D-B2EB-838097E12B5C}" type="presOf" srcId="{C5786AFE-6BBF-4633-B4B8-573FB21E2155}" destId="{90D4BFE9-B515-41C6-99AD-B385A02B6F60}" srcOrd="0" destOrd="0" presId="urn:microsoft.com/office/officeart/2005/8/layout/list1"/>
    <dgm:cxn modelId="{8435BC00-5C71-453D-8D76-001782CD3DB3}" srcId="{ED94B71B-1DA8-4C21-A683-4249DFBC0EA7}" destId="{1E41C540-3A37-4D3A-9BEF-3C6E05DA825C}" srcOrd="0" destOrd="0" parTransId="{4671A7D6-8A92-4FAF-9422-E04D3B31E6DF}" sibTransId="{7BF3DE5E-46E3-4B47-A49B-9A9BFBE0C9A9}"/>
    <dgm:cxn modelId="{5C5A3E30-51FA-4EE2-AEA9-9B2E4685ECED}" type="presOf" srcId="{1E41C540-3A37-4D3A-9BEF-3C6E05DA825C}" destId="{C3A1870F-36D4-467B-9A76-406AE037A0A9}" srcOrd="0" destOrd="0" presId="urn:microsoft.com/office/officeart/2005/8/layout/list1"/>
    <dgm:cxn modelId="{68BDC42F-DE28-4236-9F82-E419C0EB0B36}" type="presOf" srcId="{ED94B71B-1DA8-4C21-A683-4249DFBC0EA7}" destId="{3684C3FC-D18A-4BA8-93D3-508F6B6FD5B9}" srcOrd="0" destOrd="0" presId="urn:microsoft.com/office/officeart/2005/8/layout/list1"/>
    <dgm:cxn modelId="{26980CC0-8022-4631-AFF5-9A6597BF5AEC}" type="presParOf" srcId="{3684C3FC-D18A-4BA8-93D3-508F6B6FD5B9}" destId="{AA29C47D-54BF-4673-AA1D-BF92472756FE}" srcOrd="0" destOrd="0" presId="urn:microsoft.com/office/officeart/2005/8/layout/list1"/>
    <dgm:cxn modelId="{D8CD04ED-3B26-4588-A7CA-B94628AC1D29}" type="presParOf" srcId="{AA29C47D-54BF-4673-AA1D-BF92472756FE}" destId="{C3A1870F-36D4-467B-9A76-406AE037A0A9}" srcOrd="0" destOrd="0" presId="urn:microsoft.com/office/officeart/2005/8/layout/list1"/>
    <dgm:cxn modelId="{FB9888B1-BD2A-4163-A7E2-4A8EA30E139A}" type="presParOf" srcId="{AA29C47D-54BF-4673-AA1D-BF92472756FE}" destId="{EB321CD9-E7C7-4B34-A20C-E9BF6478FDD3}" srcOrd="1" destOrd="0" presId="urn:microsoft.com/office/officeart/2005/8/layout/list1"/>
    <dgm:cxn modelId="{EE9980C3-1790-41BF-B4CA-C4765D1EF41D}" type="presParOf" srcId="{3684C3FC-D18A-4BA8-93D3-508F6B6FD5B9}" destId="{86A551DC-64EA-4467-8766-D66B7A7B5B0A}" srcOrd="1" destOrd="0" presId="urn:microsoft.com/office/officeart/2005/8/layout/list1"/>
    <dgm:cxn modelId="{E430108A-04CD-4E5F-BBA5-B772D9467773}" type="presParOf" srcId="{3684C3FC-D18A-4BA8-93D3-508F6B6FD5B9}" destId="{90D4BFE9-B515-41C6-99AD-B385A02B6F6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F31857-0C60-4AB7-AF45-3B7626B79818}">
      <dsp:nvSpPr>
        <dsp:cNvPr id="0" name=""/>
        <dsp:cNvSpPr/>
      </dsp:nvSpPr>
      <dsp:spPr>
        <a:xfrm>
          <a:off x="0" y="0"/>
          <a:ext cx="8229599" cy="21546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dirty="0" smtClean="0">
              <a:ln>
                <a:solidFill>
                  <a:schemeClr val="tx1"/>
                </a:solidFill>
              </a:ln>
            </a:rPr>
            <a:t>Θετική Κλίση </a:t>
          </a:r>
          <a:endParaRPr lang="el-GR" sz="31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Βραχυπρόθεσμα ομόλογα με χαμηλό επιτόκιο </a:t>
          </a:r>
          <a:endParaRPr lang="el-GR" sz="24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Μακροπρόθεσμα  ομόλογα με υψηλό επιτόκιο</a:t>
          </a:r>
          <a:endParaRPr lang="el-GR" sz="2400" kern="1200" dirty="0">
            <a:ln>
              <a:solidFill>
                <a:schemeClr val="tx1"/>
              </a:solidFill>
            </a:ln>
          </a:endParaRPr>
        </a:p>
      </dsp:txBody>
      <dsp:txXfrm>
        <a:off x="1861389" y="0"/>
        <a:ext cx="6368210" cy="2154693"/>
      </dsp:txXfrm>
    </dsp:sp>
    <dsp:sp modelId="{5AACA4C3-414B-448D-918C-D28D71AA88DF}">
      <dsp:nvSpPr>
        <dsp:cNvPr id="0" name=""/>
        <dsp:cNvSpPr/>
      </dsp:nvSpPr>
      <dsp:spPr>
        <a:xfrm>
          <a:off x="215469" y="215469"/>
          <a:ext cx="1645919" cy="1723755"/>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33E8C9-373B-4E42-B8CA-F3909AB9AF8E}">
      <dsp:nvSpPr>
        <dsp:cNvPr id="0" name=""/>
        <dsp:cNvSpPr/>
      </dsp:nvSpPr>
      <dsp:spPr>
        <a:xfrm>
          <a:off x="0" y="2370163"/>
          <a:ext cx="8229599" cy="21546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dirty="0" smtClean="0">
              <a:ln>
                <a:solidFill>
                  <a:schemeClr val="tx1"/>
                </a:solidFill>
              </a:ln>
            </a:rPr>
            <a:t>Ανεστραμμένη, Αρνητική κλίση</a:t>
          </a:r>
          <a:endParaRPr lang="el-GR" sz="31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Βραχυπρόθεσμα ομόλογα με υψηλό επιτόκιο</a:t>
          </a:r>
          <a:endParaRPr lang="el-GR" sz="24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Μακροπρόθεσμα ομόλογα με χαμηλό  επιτόκιο</a:t>
          </a:r>
          <a:endParaRPr lang="el-GR" sz="2400" kern="1200" dirty="0">
            <a:ln>
              <a:solidFill>
                <a:schemeClr val="tx1"/>
              </a:solidFill>
            </a:ln>
          </a:endParaRPr>
        </a:p>
      </dsp:txBody>
      <dsp:txXfrm>
        <a:off x="1861389" y="2370163"/>
        <a:ext cx="6368210" cy="2154693"/>
      </dsp:txXfrm>
    </dsp:sp>
    <dsp:sp modelId="{BF0AAC41-0839-47CE-9A64-BA172B1E1394}">
      <dsp:nvSpPr>
        <dsp:cNvPr id="0" name=""/>
        <dsp:cNvSpPr/>
      </dsp:nvSpPr>
      <dsp:spPr>
        <a:xfrm>
          <a:off x="215469" y="2585632"/>
          <a:ext cx="1645919" cy="1723755"/>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B4166-D047-4A0C-913A-26312CFB8046}">
      <dsp:nvSpPr>
        <dsp:cNvPr id="0" name=""/>
        <dsp:cNvSpPr/>
      </dsp:nvSpPr>
      <dsp:spPr>
        <a:xfrm>
          <a:off x="236441" y="1935735"/>
          <a:ext cx="2646985"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b="1" kern="1200" dirty="0" smtClean="0">
              <a:latin typeface="Times New Roman" pitchFamily="18" charset="0"/>
              <a:ea typeface="+mn-ea"/>
              <a:cs typeface="Times New Roman" pitchFamily="18" charset="0"/>
            </a:rPr>
            <a:t>Διανοητική Ιδιοκτησία</a:t>
          </a:r>
          <a:endParaRPr lang="el-GR" sz="2800" b="1" kern="1200" dirty="0">
            <a:latin typeface="Times New Roman" pitchFamily="18" charset="0"/>
            <a:ea typeface="+mn-ea"/>
            <a:cs typeface="Times New Roman" pitchFamily="18" charset="0"/>
          </a:endParaRPr>
        </a:p>
      </dsp:txBody>
      <dsp:txXfrm>
        <a:off x="236441" y="1935735"/>
        <a:ext cx="2646985" cy="1772906"/>
      </dsp:txXfrm>
    </dsp:sp>
    <dsp:sp modelId="{FD52F392-46B2-4FD3-B4C5-07CE8C603393}">
      <dsp:nvSpPr>
        <dsp:cNvPr id="0" name=""/>
        <dsp:cNvSpPr/>
      </dsp:nvSpPr>
      <dsp:spPr>
        <a:xfrm rot="18458908">
          <a:off x="2408388" y="1828505"/>
          <a:ext cx="2441199" cy="54492"/>
        </a:xfrm>
        <a:custGeom>
          <a:avLst/>
          <a:gdLst/>
          <a:ahLst/>
          <a:cxnLst/>
          <a:rect l="0" t="0" r="0" b="0"/>
          <a:pathLst>
            <a:path>
              <a:moveTo>
                <a:pt x="0" y="27246"/>
              </a:moveTo>
              <a:lnTo>
                <a:pt x="2441199"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b="1" kern="1200"/>
        </a:p>
      </dsp:txBody>
      <dsp:txXfrm rot="18458908">
        <a:off x="3567958" y="1794721"/>
        <a:ext cx="122059" cy="122059"/>
      </dsp:txXfrm>
    </dsp:sp>
    <dsp:sp modelId="{81D8933E-7D5F-4BBD-84EC-770DCF30FBA7}">
      <dsp:nvSpPr>
        <dsp:cNvPr id="0" name=""/>
        <dsp:cNvSpPr/>
      </dsp:nvSpPr>
      <dsp:spPr>
        <a:xfrm>
          <a:off x="4374548" y="2859"/>
          <a:ext cx="3545813"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b="1" kern="1200" dirty="0" smtClean="0">
              <a:latin typeface="Times New Roman" pitchFamily="18" charset="0"/>
              <a:ea typeface="+mn-ea"/>
              <a:cs typeface="Times New Roman" pitchFamily="18" charset="0"/>
            </a:rPr>
            <a:t>Βιομηχανική Ιδιοκτησία </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1. Εμπορικά σήματα</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2. Διπλώματα ευρεσιτεχνίας</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3. Βιομηχανικά σχέδια</a:t>
          </a:r>
          <a:endParaRPr lang="el-GR" sz="2300" b="0" kern="1200" dirty="0">
            <a:latin typeface="Times New Roman" pitchFamily="18" charset="0"/>
            <a:ea typeface="+mn-ea"/>
            <a:cs typeface="Times New Roman" pitchFamily="18" charset="0"/>
          </a:endParaRPr>
        </a:p>
      </dsp:txBody>
      <dsp:txXfrm>
        <a:off x="4374548" y="2859"/>
        <a:ext cx="3545813" cy="1772906"/>
      </dsp:txXfrm>
    </dsp:sp>
    <dsp:sp modelId="{DC2159C3-45A0-4F84-8090-BC42E5E1EEE4}">
      <dsp:nvSpPr>
        <dsp:cNvPr id="0" name=""/>
        <dsp:cNvSpPr/>
      </dsp:nvSpPr>
      <dsp:spPr>
        <a:xfrm rot="243894">
          <a:off x="2881547" y="2847926"/>
          <a:ext cx="1494881" cy="54492"/>
        </a:xfrm>
        <a:custGeom>
          <a:avLst/>
          <a:gdLst/>
          <a:ahLst/>
          <a:cxnLst/>
          <a:rect l="0" t="0" r="0" b="0"/>
          <a:pathLst>
            <a:path>
              <a:moveTo>
                <a:pt x="0" y="27246"/>
              </a:moveTo>
              <a:lnTo>
                <a:pt x="1494881"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b="1" kern="1200"/>
        </a:p>
      </dsp:txBody>
      <dsp:txXfrm rot="243894">
        <a:off x="3591615" y="2837800"/>
        <a:ext cx="74744" cy="74744"/>
      </dsp:txXfrm>
    </dsp:sp>
    <dsp:sp modelId="{4946408D-DE0B-43A9-84CE-6227B768BFD4}">
      <dsp:nvSpPr>
        <dsp:cNvPr id="0" name=""/>
        <dsp:cNvSpPr/>
      </dsp:nvSpPr>
      <dsp:spPr>
        <a:xfrm>
          <a:off x="4374548" y="2041702"/>
          <a:ext cx="3545813"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b="1" kern="1200" dirty="0" smtClean="0">
              <a:latin typeface="Times New Roman" pitchFamily="18" charset="0"/>
              <a:ea typeface="+mn-ea"/>
              <a:cs typeface="Times New Roman" pitchFamily="18" charset="0"/>
            </a:rPr>
            <a:t>Πνευματική Ιδιοκτησία</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1. Δικαιώματα πνευματικής ιδιοκτησίας</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2. Συγγενικά δικαιώματα</a:t>
          </a:r>
          <a:endParaRPr lang="el-GR" sz="2300" b="0" kern="1200" dirty="0">
            <a:latin typeface="Times New Roman" pitchFamily="18" charset="0"/>
            <a:ea typeface="+mn-ea"/>
            <a:cs typeface="Times New Roman" pitchFamily="18" charset="0"/>
          </a:endParaRPr>
        </a:p>
      </dsp:txBody>
      <dsp:txXfrm>
        <a:off x="4374548" y="2041702"/>
        <a:ext cx="3545813" cy="1772906"/>
      </dsp:txXfrm>
    </dsp:sp>
    <dsp:sp modelId="{94A47611-40CD-46BC-91AE-FE4C2501DB02}">
      <dsp:nvSpPr>
        <dsp:cNvPr id="0" name=""/>
        <dsp:cNvSpPr/>
      </dsp:nvSpPr>
      <dsp:spPr>
        <a:xfrm rot="3265629">
          <a:off x="2334376" y="3862658"/>
          <a:ext cx="2625390" cy="54492"/>
        </a:xfrm>
        <a:custGeom>
          <a:avLst/>
          <a:gdLst/>
          <a:ahLst/>
          <a:cxnLst/>
          <a:rect l="0" t="0" r="0" b="0"/>
          <a:pathLst>
            <a:path>
              <a:moveTo>
                <a:pt x="0" y="27246"/>
              </a:moveTo>
              <a:lnTo>
                <a:pt x="2625390"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l-GR" sz="900" b="1" kern="1200"/>
        </a:p>
      </dsp:txBody>
      <dsp:txXfrm rot="3265629">
        <a:off x="3581436" y="3824270"/>
        <a:ext cx="131269" cy="131269"/>
      </dsp:txXfrm>
    </dsp:sp>
    <dsp:sp modelId="{2F64BECA-CC61-4926-80F4-29E9181DCB3C}">
      <dsp:nvSpPr>
        <dsp:cNvPr id="0" name=""/>
        <dsp:cNvSpPr/>
      </dsp:nvSpPr>
      <dsp:spPr>
        <a:xfrm>
          <a:off x="4410715" y="4071166"/>
          <a:ext cx="3545813"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l-GR" sz="2200" b="1" kern="1200" dirty="0" smtClean="0">
              <a:latin typeface="Times New Roman" pitchFamily="18" charset="0"/>
              <a:ea typeface="+mn-ea"/>
              <a:cs typeface="Times New Roman" pitchFamily="18" charset="0"/>
            </a:rPr>
            <a:t>Άλλα συναφή δικαιώματα</a:t>
          </a:r>
        </a:p>
        <a:p>
          <a:pPr lvl="0" algn="ctr" defTabSz="977900">
            <a:lnSpc>
              <a:spcPct val="90000"/>
            </a:lnSpc>
            <a:spcBef>
              <a:spcPct val="0"/>
            </a:spcBef>
            <a:spcAft>
              <a:spcPct val="35000"/>
            </a:spcAft>
          </a:pPr>
          <a:r>
            <a:rPr lang="el-GR" sz="2200" b="0" kern="1200" dirty="0" smtClean="0">
              <a:latin typeface="Times New Roman" pitchFamily="18" charset="0"/>
              <a:ea typeface="+mn-ea"/>
              <a:cs typeface="Times New Roman" pitchFamily="18" charset="0"/>
            </a:rPr>
            <a:t>1. Εμπιστευτικές πληροφορίες</a:t>
          </a:r>
        </a:p>
        <a:p>
          <a:pPr lvl="0" algn="ctr" defTabSz="977900">
            <a:lnSpc>
              <a:spcPct val="90000"/>
            </a:lnSpc>
            <a:spcBef>
              <a:spcPct val="0"/>
            </a:spcBef>
            <a:spcAft>
              <a:spcPct val="35000"/>
            </a:spcAft>
          </a:pPr>
          <a:r>
            <a:rPr lang="el-GR" sz="2200" b="0" kern="1200" dirty="0" smtClean="0">
              <a:latin typeface="Times New Roman" pitchFamily="18" charset="0"/>
              <a:ea typeface="+mn-ea"/>
              <a:cs typeface="Times New Roman" pitchFamily="18" charset="0"/>
            </a:rPr>
            <a:t>2. Εμπορικό ή βιομηχανικό απόρρητο, κ.α</a:t>
          </a:r>
          <a:r>
            <a:rPr lang="el-GR" sz="2000" b="1" kern="1200" dirty="0" smtClean="0">
              <a:latin typeface="Times New Roman" pitchFamily="18" charset="0"/>
              <a:ea typeface="+mn-ea"/>
              <a:cs typeface="Times New Roman" pitchFamily="18" charset="0"/>
            </a:rPr>
            <a:t>.</a:t>
          </a:r>
          <a:endParaRPr lang="el-GR" sz="2000" b="1" kern="1200" dirty="0">
            <a:latin typeface="Times New Roman" pitchFamily="18" charset="0"/>
            <a:ea typeface="+mn-ea"/>
            <a:cs typeface="Times New Roman" pitchFamily="18" charset="0"/>
          </a:endParaRPr>
        </a:p>
      </dsp:txBody>
      <dsp:txXfrm>
        <a:off x="4410715" y="4071166"/>
        <a:ext cx="3545813" cy="17729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4BFE9-B515-41C6-99AD-B385A02B6F60}">
      <dsp:nvSpPr>
        <dsp:cNvPr id="0" name=""/>
        <dsp:cNvSpPr/>
      </dsp:nvSpPr>
      <dsp:spPr>
        <a:xfrm>
          <a:off x="0" y="235975"/>
          <a:ext cx="8229599" cy="72292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Αποτελέσματα πρώτου βρόγχου</a:t>
          </a:r>
          <a:endParaRPr lang="el-GR" sz="1700" kern="1200" dirty="0"/>
        </a:p>
      </dsp:txBody>
      <dsp:txXfrm>
        <a:off x="0" y="235975"/>
        <a:ext cx="8229599" cy="722925"/>
      </dsp:txXfrm>
    </dsp:sp>
    <dsp:sp modelId="{EB321CD9-E7C7-4B34-A20C-E9BF6478FDD3}">
      <dsp:nvSpPr>
        <dsp:cNvPr id="0" name=""/>
        <dsp:cNvSpPr/>
      </dsp:nvSpPr>
      <dsp:spPr>
        <a:xfrm>
          <a:off x="411479" y="24773"/>
          <a:ext cx="5760720" cy="50184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l-GR" sz="2000" kern="1200" dirty="0" smtClean="0"/>
            <a:t>Μηχανές Υποστήριξης Διανυσμάτων</a:t>
          </a:r>
          <a:endParaRPr lang="el-GR" sz="2000" kern="1200" dirty="0"/>
        </a:p>
      </dsp:txBody>
      <dsp:txXfrm>
        <a:off x="411479" y="24773"/>
        <a:ext cx="5760720"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0.78264</cdr:x>
      <cdr:y>0.5354</cdr:y>
    </cdr:from>
    <cdr:to>
      <cdr:x>0.88584</cdr:x>
      <cdr:y>0.62407</cdr:y>
    </cdr:to>
    <cdr:sp macro="" textlink="">
      <cdr:nvSpPr>
        <cdr:cNvPr id="2" name="Down Arrow 1"/>
        <cdr:cNvSpPr/>
      </cdr:nvSpPr>
      <cdr:spPr>
        <a:xfrm xmlns:a="http://schemas.openxmlformats.org/drawingml/2006/main" rot="2763123">
          <a:off x="7345419" y="3227652"/>
          <a:ext cx="565796" cy="943663"/>
        </a:xfrm>
        <a:prstGeom xmlns:a="http://schemas.openxmlformats.org/drawingml/2006/main" prst="downArrow">
          <a:avLst/>
        </a:prstGeom>
        <a:solidFill xmlns:a="http://schemas.openxmlformats.org/drawingml/2006/main">
          <a:srgbClr val="66FF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D62CC-B575-45CA-9BF3-90C6FA7E13E8}" type="datetimeFigureOut">
              <a:rPr lang="el-GR" smtClean="0"/>
              <a:pPr/>
              <a:t>7/11/2022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08E9E-D74B-412D-825A-988F9D7CDDB5}" type="slidenum">
              <a:rPr lang="el-GR" smtClean="0"/>
              <a:pPr/>
              <a:t>‹#›</a:t>
            </a:fld>
            <a:endParaRPr lang="el-GR"/>
          </a:p>
        </p:txBody>
      </p:sp>
    </p:spTree>
    <p:extLst>
      <p:ext uri="{BB962C8B-B14F-4D97-AF65-F5344CB8AC3E}">
        <p14:creationId xmlns="" xmlns:p14="http://schemas.microsoft.com/office/powerpoint/2010/main" val="25142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3082A2-BF8A-43AF-9235-CEE975A8256C}" type="slidenum">
              <a:rPr lang="el-GR" smtClean="0"/>
              <a:pPr/>
              <a:t>15</a:t>
            </a:fld>
            <a:endParaRPr lang="el-GR"/>
          </a:p>
        </p:txBody>
      </p:sp>
    </p:spTree>
    <p:extLst>
      <p:ext uri="{BB962C8B-B14F-4D97-AF65-F5344CB8AC3E}">
        <p14:creationId xmlns="" xmlns:p14="http://schemas.microsoft.com/office/powerpoint/2010/main" val="164644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AE889DE-5157-4A5F-AA63-15F485F69EF9}" type="slidenum">
              <a:rPr lang="el-GR" smtClean="0"/>
              <a:pPr/>
              <a:t>51</a:t>
            </a:fld>
            <a:endParaRPr lang="el-GR"/>
          </a:p>
        </p:txBody>
      </p:sp>
    </p:spTree>
    <p:extLst>
      <p:ext uri="{BB962C8B-B14F-4D97-AF65-F5344CB8AC3E}">
        <p14:creationId xmlns="" xmlns:p14="http://schemas.microsoft.com/office/powerpoint/2010/main" val="386450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AE889DE-5157-4A5F-AA63-15F485F69EF9}" type="slidenum">
              <a:rPr lang="el-GR" smtClean="0"/>
              <a:pPr/>
              <a:t>56</a:t>
            </a:fld>
            <a:endParaRPr lang="el-GR"/>
          </a:p>
        </p:txBody>
      </p:sp>
    </p:spTree>
    <p:extLst>
      <p:ext uri="{BB962C8B-B14F-4D97-AF65-F5344CB8AC3E}">
        <p14:creationId xmlns="" xmlns:p14="http://schemas.microsoft.com/office/powerpoint/2010/main" val="16394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92D8123-A44A-46C7-8B1E-DCE87826B9B6}" type="slidenum">
              <a:rPr lang="el-GR" smtClean="0"/>
              <a:pPr/>
              <a:t>17</a:t>
            </a:fld>
            <a:endParaRPr lang="el-GR"/>
          </a:p>
        </p:txBody>
      </p:sp>
    </p:spTree>
    <p:extLst>
      <p:ext uri="{BB962C8B-B14F-4D97-AF65-F5344CB8AC3E}">
        <p14:creationId xmlns="" xmlns:p14="http://schemas.microsoft.com/office/powerpoint/2010/main" val="173469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B32E5089-EEAA-42FD-9356-3ED8D3E229C4}" type="slidenum">
              <a:rPr lang="en-GB" smtClean="0"/>
              <a:pPr/>
              <a:t>18</a:t>
            </a:fld>
            <a:endParaRPr lang="en-GB"/>
          </a:p>
        </p:txBody>
      </p:sp>
    </p:spTree>
    <p:extLst>
      <p:ext uri="{BB962C8B-B14F-4D97-AF65-F5344CB8AC3E}">
        <p14:creationId xmlns="" xmlns:p14="http://schemas.microsoft.com/office/powerpoint/2010/main" val="73939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403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4" name="Θέση αριθμού διαφάνειας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5CB1491B-E2B5-450F-8684-4886750D82BE}" type="slidenum">
              <a:rPr lang="el-GR" smtClean="0">
                <a:latin typeface="Calibri" pitchFamily="34" charset="0"/>
              </a:rPr>
              <a:pPr fontAlgn="base">
                <a:spcBef>
                  <a:spcPct val="0"/>
                </a:spcBef>
                <a:spcAft>
                  <a:spcPct val="0"/>
                </a:spcAft>
                <a:defRPr/>
              </a:pPr>
              <a:t>26</a:t>
            </a:fld>
            <a:endParaRPr lang="el-GR" smtClean="0">
              <a:latin typeface="Calibri" pitchFamily="34" charset="0"/>
            </a:endParaRPr>
          </a:p>
        </p:txBody>
      </p:sp>
    </p:spTree>
    <p:extLst>
      <p:ext uri="{BB962C8B-B14F-4D97-AF65-F5344CB8AC3E}">
        <p14:creationId xmlns="" xmlns:p14="http://schemas.microsoft.com/office/powerpoint/2010/main" val="233665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B32E5089-EEAA-42FD-9356-3ED8D3E229C4}" type="slidenum">
              <a:rPr lang="en-GB" smtClean="0"/>
              <a:pPr/>
              <a:t>30</a:t>
            </a:fld>
            <a:endParaRPr lang="en-GB"/>
          </a:p>
        </p:txBody>
      </p:sp>
    </p:spTree>
    <p:extLst>
      <p:ext uri="{BB962C8B-B14F-4D97-AF65-F5344CB8AC3E}">
        <p14:creationId xmlns="" xmlns:p14="http://schemas.microsoft.com/office/powerpoint/2010/main" val="69366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i="0" dirty="0"/>
          </a:p>
        </p:txBody>
      </p:sp>
      <p:sp>
        <p:nvSpPr>
          <p:cNvPr id="4" name="Slide Number Placeholder 3"/>
          <p:cNvSpPr>
            <a:spLocks noGrp="1"/>
          </p:cNvSpPr>
          <p:nvPr>
            <p:ph type="sldNum" sz="quarter" idx="10"/>
          </p:nvPr>
        </p:nvSpPr>
        <p:spPr/>
        <p:txBody>
          <a:bodyPr/>
          <a:lstStyle/>
          <a:p>
            <a:fld id="{E9C09203-B3BE-4611-973F-4A2097A2BE45}" type="slidenum">
              <a:rPr lang="el-GR" smtClean="0"/>
              <a:pPr/>
              <a:t>38</a:t>
            </a:fld>
            <a:endParaRPr lang="el-GR" dirty="0"/>
          </a:p>
        </p:txBody>
      </p:sp>
    </p:spTree>
    <p:extLst>
      <p:ext uri="{BB962C8B-B14F-4D97-AF65-F5344CB8AC3E}">
        <p14:creationId xmlns="" xmlns:p14="http://schemas.microsoft.com/office/powerpoint/2010/main" val="108546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smtClean="0"/>
          </a:p>
        </p:txBody>
      </p:sp>
      <p:sp>
        <p:nvSpPr>
          <p:cNvPr id="4" name="Slide Number Placeholder 3"/>
          <p:cNvSpPr>
            <a:spLocks noGrp="1"/>
          </p:cNvSpPr>
          <p:nvPr>
            <p:ph type="sldNum" sz="quarter" idx="10"/>
          </p:nvPr>
        </p:nvSpPr>
        <p:spPr/>
        <p:txBody>
          <a:bodyPr/>
          <a:lstStyle/>
          <a:p>
            <a:fld id="{E9C09203-B3BE-4611-973F-4A2097A2BE45}" type="slidenum">
              <a:rPr lang="el-GR" smtClean="0"/>
              <a:pPr/>
              <a:t>39</a:t>
            </a:fld>
            <a:endParaRPr lang="el-GR" dirty="0"/>
          </a:p>
        </p:txBody>
      </p:sp>
    </p:spTree>
    <p:extLst>
      <p:ext uri="{BB962C8B-B14F-4D97-AF65-F5344CB8AC3E}">
        <p14:creationId xmlns="" xmlns:p14="http://schemas.microsoft.com/office/powerpoint/2010/main" val="7593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p:txBody>
      </p:sp>
      <p:sp>
        <p:nvSpPr>
          <p:cNvPr id="4" name="3 - Θέση αριθμού διαφάνειας"/>
          <p:cNvSpPr>
            <a:spLocks noGrp="1"/>
          </p:cNvSpPr>
          <p:nvPr>
            <p:ph type="sldNum" sz="quarter" idx="10"/>
          </p:nvPr>
        </p:nvSpPr>
        <p:spPr/>
        <p:txBody>
          <a:bodyPr/>
          <a:lstStyle/>
          <a:p>
            <a:fld id="{63894977-77D9-497C-92B3-6E3CBCA51C4C}" type="slidenum">
              <a:rPr lang="el-GR" smtClean="0"/>
              <a:pPr/>
              <a:t>40</a:t>
            </a:fld>
            <a:endParaRPr lang="el-GR" dirty="0"/>
          </a:p>
        </p:txBody>
      </p:sp>
    </p:spTree>
    <p:extLst>
      <p:ext uri="{BB962C8B-B14F-4D97-AF65-F5344CB8AC3E}">
        <p14:creationId xmlns="" xmlns:p14="http://schemas.microsoft.com/office/powerpoint/2010/main" val="154527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13A6B8F-A0A8-43AE-8159-502C99A5FCC8}" type="slidenum">
              <a:rPr lang="el-GR" smtClean="0"/>
              <a:pPr/>
              <a:t>44</a:t>
            </a:fld>
            <a:endParaRPr lang="el-GR"/>
          </a:p>
        </p:txBody>
      </p:sp>
    </p:spTree>
    <p:extLst>
      <p:ext uri="{BB962C8B-B14F-4D97-AF65-F5344CB8AC3E}">
        <p14:creationId xmlns="" xmlns:p14="http://schemas.microsoft.com/office/powerpoint/2010/main" val="418563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7/11/2022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7/11/2022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7/11/2022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914400" y="1600200"/>
            <a:ext cx="7772400" cy="4530725"/>
          </a:xfrm>
        </p:spPr>
        <p:txBody>
          <a:bodyPr/>
          <a:lstStyle/>
          <a:p>
            <a:endParaRPr lang="el-GR"/>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l-GR"/>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r>
              <a:rPr lang="el-GR"/>
              <a:t>Επιμέλεια: Μαρία Β. Τοπαλίδου</a:t>
            </a: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5B813448-8EB4-44E9-9C19-583BD195AEBA}"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D5FC1F77-F09E-4723-8E09-B080F0256AAC}" type="datetimeFigureOut">
              <a:rPr lang="el-GR" smtClean="0"/>
              <a:pPr/>
              <a:t>7/11/2022</a:t>
            </a:fld>
            <a:endParaRPr lang="el-GR"/>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D5FC1F77-F09E-4723-8E09-B080F0256AAC}" type="datetimeFigureOut">
              <a:rPr lang="el-GR" smtClean="0"/>
              <a:pPr/>
              <a:t>7/11/2022</a:t>
            </a:fld>
            <a:endParaRPr lang="el-GR"/>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670DA2B7-5B02-4174-9CE7-89A2C1807912}" type="slidenum">
              <a:rPr lang="el-GR" smtClean="0"/>
              <a:pPr/>
              <a:t>‹#›</a:t>
            </a:fld>
            <a:endParaRPr lang="el-GR"/>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7/11/2022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D5FC1F77-F09E-4723-8E09-B080F0256AAC}" type="datetimeFigureOut">
              <a:rPr lang="el-GR" smtClean="0"/>
              <a:pPr/>
              <a:t>7/11/2022</a:t>
            </a:fld>
            <a:endParaRPr lang="el-GR"/>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D5FC1F77-F09E-4723-8E09-B080F0256AAC}" type="datetimeFigureOut">
              <a:rPr lang="el-GR" smtClean="0"/>
              <a:pPr/>
              <a:t>7/11/2022</a:t>
            </a:fld>
            <a:endParaRPr lang="el-GR"/>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D5FC1F77-F09E-4723-8E09-B080F0256AAC}" type="datetimeFigureOut">
              <a:rPr lang="el-GR" smtClean="0"/>
              <a:pPr/>
              <a:t>7/11/2022</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670DA2B7-5B02-4174-9CE7-89A2C1807912}" type="slidenum">
              <a:rPr lang="el-GR" smtClean="0"/>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C1F77-F09E-4723-8E09-B080F0256AAC}" type="datetimeFigureOut">
              <a:rPr lang="el-GR" smtClean="0"/>
              <a:pPr/>
              <a:t>7/11/2022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D5FC1F77-F09E-4723-8E09-B080F0256AAC}" type="datetimeFigureOut">
              <a:rPr lang="el-GR" smtClean="0"/>
              <a:pPr/>
              <a:t>7/11/2022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D5FC1F77-F09E-4723-8E09-B080F0256AAC}" type="datetimeFigureOut">
              <a:rPr lang="el-GR" smtClean="0"/>
              <a:pPr/>
              <a:t>7/11/2022</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670DA2B7-5B02-4174-9CE7-89A2C1807912}"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7/11/2022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5FC1F77-F09E-4723-8E09-B080F0256AAC}" type="datetimeFigureOut">
              <a:rPr lang="el-GR" smtClean="0"/>
              <a:pPr/>
              <a:t>7/11/2022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5FC1F77-F09E-4723-8E09-B080F0256AAC}" type="datetimeFigureOut">
              <a:rPr lang="el-GR" smtClean="0"/>
              <a:pPr/>
              <a:t>7/11/2022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5FC1F77-F09E-4723-8E09-B080F0256AAC}" type="datetimeFigureOut">
              <a:rPr lang="el-GR" smtClean="0"/>
              <a:pPr/>
              <a:t>7/11/2022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C1F77-F09E-4723-8E09-B080F0256AAC}" type="datetimeFigureOut">
              <a:rPr lang="el-GR" smtClean="0"/>
              <a:pPr/>
              <a:t>7/11/2022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C1F77-F09E-4723-8E09-B080F0256AAC}" type="datetimeFigureOut">
              <a:rPr lang="el-GR" smtClean="0"/>
              <a:pPr/>
              <a:t>7/11/2022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C1F77-F09E-4723-8E09-B080F0256AAC}" type="datetimeFigureOut">
              <a:rPr lang="el-GR" smtClean="0"/>
              <a:pPr/>
              <a:t>7/11/2022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C1F77-F09E-4723-8E09-B080F0256AAC}" type="datetimeFigureOut">
              <a:rPr lang="el-GR" smtClean="0"/>
              <a:pPr/>
              <a:t>7/11/2022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DA2B7-5B02-4174-9CE7-89A2C18079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5FC1F77-F09E-4723-8E09-B080F0256AAC}" type="datetimeFigureOut">
              <a:rPr lang="el-GR" smtClean="0"/>
              <a:pPr/>
              <a:t>7/11/2022</a:t>
            </a:fld>
            <a:endParaRPr lang="el-GR"/>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70DA2B7-5B02-4174-9CE7-89A2C1807912}" type="slidenum">
              <a:rPr lang="el-GR" smtClean="0"/>
              <a:pPr/>
              <a:t>‹#›</a:t>
            </a:fld>
            <a:endParaRPr lang="el-GR"/>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FC1F77-F09E-4723-8E09-B080F0256AAC}" type="datetimeFigureOut">
              <a:rPr lang="el-GR" smtClean="0"/>
              <a:pPr/>
              <a:t>7/11/2022</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0DA2B7-5B02-4174-9CE7-89A2C18079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____________Microsoft_Office_Word2.docx"/></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0688"/>
            <a:ext cx="5688632" cy="1800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accent1">
                    <a:lumMod val="50000"/>
                  </a:schemeClr>
                </a:solidFill>
                <a:effectLst>
                  <a:outerShdw blurRad="38100" dist="38100" dir="2700000" algn="tl">
                    <a:srgbClr val="000000">
                      <a:alpha val="43137"/>
                    </a:srgbClr>
                  </a:outerShdw>
                </a:effectLst>
              </a:rPr>
              <a:t>Παρουσίαση</a:t>
            </a:r>
            <a:endParaRPr lang="el-GR" sz="4000" dirty="0">
              <a:solidFill>
                <a:schemeClr val="accent1">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1763688" y="2708920"/>
            <a:ext cx="4896544" cy="584775"/>
          </a:xfrm>
          <a:prstGeom prst="rect">
            <a:avLst/>
          </a:prstGeom>
          <a:noFill/>
        </p:spPr>
        <p:txBody>
          <a:bodyPr wrap="square" rtlCol="0">
            <a:spAutoFit/>
          </a:bodyPr>
          <a:lstStyle/>
          <a:p>
            <a:r>
              <a:rPr lang="el-GR" sz="3200" dirty="0" smtClean="0"/>
              <a:t>Τι επιτρέπεται να κάνετε</a:t>
            </a:r>
            <a:endParaRPr lang="el-GR" sz="3200" dirty="0"/>
          </a:p>
        </p:txBody>
      </p:sp>
      <p:sp>
        <p:nvSpPr>
          <p:cNvPr id="7" name="TextBox 6"/>
          <p:cNvSpPr txBox="1"/>
          <p:nvPr/>
        </p:nvSpPr>
        <p:spPr>
          <a:xfrm>
            <a:off x="1763688" y="3717032"/>
            <a:ext cx="4896544" cy="584775"/>
          </a:xfrm>
          <a:prstGeom prst="rect">
            <a:avLst/>
          </a:prstGeom>
          <a:noFill/>
        </p:spPr>
        <p:txBody>
          <a:bodyPr wrap="square" rtlCol="0">
            <a:spAutoFit/>
          </a:bodyPr>
          <a:lstStyle/>
          <a:p>
            <a:r>
              <a:rPr lang="el-GR" sz="3200" dirty="0" smtClean="0"/>
              <a:t>και τι να αποφύγετε…</a:t>
            </a:r>
            <a:endParaRPr lang="el-G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54" presetClass="path" presetSubtype="0" accel="50000" decel="50000" fill="hold" grpId="0" nodeType="withEffect">
                                  <p:stCondLst>
                                    <p:cond delay="0"/>
                                  </p:stCondLst>
                                  <p:childTnLst>
                                    <p:animMotion origin="layout" path="M -0.45278 -0.57646 C -0.44497 -0.59589 -0.41511 -0.61601 -0.40452 -0.61601 C -0.33854 -0.61601 -0.27101 -0.30674 -0.27101 0.003 C -0.27101 -0.15337 -0.23698 -0.30674 -0.20504 -0.30674 C -0.17118 -0.30674 -0.13889 -0.15083 -0.13889 0.003 C -0.13889 -0.07426 -0.12188 -0.15337 -0.10504 -0.15337 C -0.08802 -0.15337 -0.07101 -0.07634 -0.07101 0.003 C -0.07101 -0.03678 -0.0625 -0.07426 -0.054 -0.07426 C -0.04566 -0.07426 -0.03715 -0.0347 -0.03715 0.003 C -0.03715 -0.01712 -0.03264 -0.03678 -0.02865 -0.03678 C -0.02639 -0.03678 -0.02014 -0.01712 -0.02014 0.003 C -0.02014 -0.00718 -0.01806 -0.01712 -0.0158 -0.01712 C -0.0158 -0.01458 -0.01111 -0.00718 -0.01111 0.003 C -0.01111 -0.00209 -0.01111 -0.00718 -0.00903 -0.00718 C -0.00903 -0.00463 -0.00695 -0.00255 -0.00695 0.003 C -0.00695 4.68656E-6 -0.00695 -0.00209 -0.00695 -0.00463 C -0.00469 -0.00463 -0.00469 -0.00209 -0.00469 4.68656E-6 C -0.00261 4.68656E-6 -0.00261 -0.00255 -0.00261 -0.00463 C 2.22222E-6 -0.00463 2.22222E-6 -0.00209 2.22222E-6 4.68656E-6 " pathEditMode="relative" rAng="0" ptsTypes="fffffffffffffffffff">
                                      <p:cBhvr>
                                        <p:cTn id="14" dur="2000" fill="hold"/>
                                        <p:tgtEl>
                                          <p:spTgt spid="7"/>
                                        </p:tgtEl>
                                        <p:attrNameLst>
                                          <p:attrName>ppt_x</p:attrName>
                                          <p:attrName>ppt_y</p:attrName>
                                        </p:attrNameLst>
                                      </p:cBhvr>
                                      <p:rCtr x="22600" y="27000"/>
                                    </p:animMotion>
                                  </p:childTnLst>
                                </p:cTn>
                              </p:par>
                            </p:childTnLst>
                          </p:cTn>
                        </p:par>
                        <p:par>
                          <p:cTn id="15" fill="hold">
                            <p:stCondLst>
                              <p:cond delay="2000"/>
                            </p:stCondLst>
                            <p:childTnLst>
                              <p:par>
                                <p:cTn id="16" presetID="8" presetClass="emph" presetSubtype="0" fill="hold" grpId="2" nodeType="afterEffect">
                                  <p:stCondLst>
                                    <p:cond delay="0"/>
                                  </p:stCondLst>
                                  <p:childTnLst>
                                    <p:animRot by="43200000">
                                      <p:cBhvr>
                                        <p:cTn id="17" dur="2000" fill="hold"/>
                                        <p:tgtEl>
                                          <p:spTgt spid="7"/>
                                        </p:tgtEl>
                                        <p:attrNameLst>
                                          <p:attrName>r</p:attrName>
                                        </p:attrNameLst>
                                      </p:cBhvr>
                                    </p:animRot>
                                  </p:childTnLst>
                                </p:cTn>
                              </p:par>
                            </p:childTnLst>
                          </p:cTn>
                        </p:par>
                        <p:par>
                          <p:cTn id="18" fill="hold">
                            <p:stCondLst>
                              <p:cond delay="4000"/>
                            </p:stCondLst>
                            <p:childTnLst>
                              <p:par>
                                <p:cTn id="19" presetID="6" presetClass="emph" presetSubtype="0" fill="hold" grpId="3" nodeType="afterEffect">
                                  <p:stCondLst>
                                    <p:cond delay="0"/>
                                  </p:stCondLst>
                                  <p:childTnLst>
                                    <p:animScale>
                                      <p:cBhvr>
                                        <p:cTn id="20" dur="1000" fill="hold"/>
                                        <p:tgtEl>
                                          <p:spTgt spid="7"/>
                                        </p:tgtEl>
                                      </p:cBhvr>
                                      <p:by x="150000" y="150000"/>
                                    </p:animScale>
                                  </p:childTnLst>
                                </p:cTn>
                              </p:par>
                            </p:childTnLst>
                          </p:cTn>
                        </p:par>
                        <p:par>
                          <p:cTn id="21" fill="hold">
                            <p:stCondLst>
                              <p:cond delay="5000"/>
                            </p:stCondLst>
                            <p:childTnLst>
                              <p:par>
                                <p:cTn id="22" presetID="6" presetClass="emph" presetSubtype="0" fill="hold" grpId="4" nodeType="afterEffect">
                                  <p:stCondLst>
                                    <p:cond delay="0"/>
                                  </p:stCondLst>
                                  <p:childTnLst>
                                    <p:animScale>
                                      <p:cBhvr>
                                        <p:cTn id="23" dur="2000" fill="hold"/>
                                        <p:tgtEl>
                                          <p:spTgt spid="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7" grpId="2"/>
      <p:bldP spid="7" grpId="3"/>
      <p:bldP spid="7" grpId="4"/>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274638"/>
            <a:ext cx="8229600" cy="1082675"/>
          </a:xfrm>
        </p:spPr>
        <p:txBody>
          <a:bodyPr/>
          <a:lstStyle/>
          <a:p>
            <a:r>
              <a:rPr lang="el-GR" sz="1800" b="1" smtClean="0">
                <a:solidFill>
                  <a:schemeClr val="bg1"/>
                </a:solidFill>
                <a:latin typeface="Bookman Old Style" pitchFamily="18" charset="0"/>
              </a:rPr>
              <a:t>Ο ΝΟΜΟΣ 2932/2001 ΚΑΙ Η ΣΥΜΒΑΤΟΤΗΤΑ ΤΟΥ ΜΕ ΤΟΝ ΚΑΝΟΝΙΣΜΟ 3577/1992</a:t>
            </a:r>
          </a:p>
        </p:txBody>
      </p:sp>
      <p:sp>
        <p:nvSpPr>
          <p:cNvPr id="13315" name="2 - Θέση περιεχομένου"/>
          <p:cNvSpPr>
            <a:spLocks noGrp="1"/>
          </p:cNvSpPr>
          <p:nvPr>
            <p:ph idx="1"/>
          </p:nvPr>
        </p:nvSpPr>
        <p:spPr>
          <a:xfrm>
            <a:off x="428625" y="1428750"/>
            <a:ext cx="8229600" cy="5000625"/>
          </a:xfrm>
        </p:spPr>
        <p:txBody>
          <a:bodyPr/>
          <a:lstStyle/>
          <a:p>
            <a:pPr marL="0" indent="0" algn="just">
              <a:spcBef>
                <a:spcPct val="0"/>
              </a:spcBef>
              <a:buFont typeface="Wingdings" pitchFamily="2" charset="2"/>
              <a:buChar char="Ø"/>
            </a:pPr>
            <a:r>
              <a:rPr lang="el-GR" sz="1600" smtClean="0">
                <a:solidFill>
                  <a:schemeClr val="bg1"/>
                </a:solidFill>
                <a:latin typeface="Bookman Old Style" pitchFamily="18" charset="0"/>
                <a:ea typeface="Verdana" pitchFamily="34" charset="0"/>
                <a:cs typeface="Verdana" pitchFamily="34" charset="0"/>
              </a:rPr>
              <a:t>  Από την συνολική διατύπωση του Νόμου και τις πιθανές σκόπιμα διατυπωμένες ασάφειες ή παρερμηνείες του Κανονισμού, προκύπτει η διαπίστωση ότι το νομοθετικό καθεστώς, που ο ν. 2932/2001 εισαγάγει, συνεχίζει να χαρακτηρίζεται από μια έντονη κρατική παρεμβατικότητα, η συμβατότητα της οποίας με την κοινοτική πρόνοια οφείλει να κριθεί υπό το πρίσμα της κοινοτικής νομολογίας ως προς τη λειτουργία του νέου, εθνικού συστήματος της προσφάτως «απελευθερωμένης» αγοράς με τους κανόνες του ελεύθερου και υγιούς ανταγωνισμού.</a:t>
            </a:r>
            <a:r>
              <a:rPr lang="el-GR" sz="1600" baseline="30000" smtClean="0">
                <a:solidFill>
                  <a:schemeClr val="bg1"/>
                </a:solidFill>
                <a:latin typeface="Bookman Old Style" pitchFamily="18" charset="0"/>
                <a:ea typeface="Verdana" pitchFamily="34" charset="0"/>
                <a:cs typeface="Verdana" pitchFamily="34" charset="0"/>
              </a:rPr>
              <a:t> </a:t>
            </a:r>
            <a:endParaRPr lang="el-GR" sz="1600" smtClean="0">
              <a:solidFill>
                <a:schemeClr val="bg1"/>
              </a:solidFill>
              <a:latin typeface="Bookman Old Style" pitchFamily="18" charset="0"/>
              <a:ea typeface="Verdana" pitchFamily="34" charset="0"/>
              <a:cs typeface="Verdana" pitchFamily="34" charset="0"/>
            </a:endParaRPr>
          </a:p>
          <a:p>
            <a:pPr marL="0" indent="0" algn="just">
              <a:spcBef>
                <a:spcPct val="0"/>
              </a:spcBef>
              <a:buFontTx/>
              <a:buNone/>
            </a:pPr>
            <a:endParaRPr lang="el-GR" sz="1600" smtClean="0">
              <a:solidFill>
                <a:schemeClr val="bg1"/>
              </a:solidFill>
              <a:latin typeface="Bookman Old Style" pitchFamily="18" charset="0"/>
            </a:endParaRPr>
          </a:p>
          <a:p>
            <a:pPr marL="0" indent="0" algn="just">
              <a:spcBef>
                <a:spcPct val="0"/>
              </a:spcBef>
              <a:buFont typeface="Wingdings" pitchFamily="2" charset="2"/>
              <a:buChar char="Ø"/>
            </a:pPr>
            <a:r>
              <a:rPr lang="el-GR" sz="1600" smtClean="0">
                <a:solidFill>
                  <a:schemeClr val="bg1"/>
                </a:solidFill>
                <a:latin typeface="Bookman Old Style" pitchFamily="18" charset="0"/>
              </a:rPr>
              <a:t>  Ήταν  εμφανές ότι η ελληνική νομοθεσία συνέχισε να συντηρεί σε μικρότερο έστω βαθμό, την ύπαρξη μιας στεγανής αγοράς στο χώρο της ακτοπλοΐας, περιχαρακωμένης στα εθνικά σύνορα, υπό συνθήκες προστατευτισμού. Έτσι  σταδιακά, μέσω των κρατικών παρεμβάσεων, συνεχίστηκε η στήριξη των  μονοπωλιακών ή και ολιγοπωλιακών καταστάσεων. Αυτό το αντιανταγωνιστικό περιβάλλον δεν επέτρεψε την αλματώδη ανάπτυξη και βελτίωση των προσφερόμενων υπηρεσιών και των λιμενικών υποδομών, (όπως σε άλλες Μεσογειακές χώρες), ενώ παρατηρήθηκε μια γενικότερη καθυστέρηση στον εκσυγχρονισμό των ναυτιλιακών εταιριών και εν τέλει συνετέλεσε στην όχι και τόσο αποτελεσματική ικανοποίηση των γενικότερων αναγκών του καταναλωτικού κοινού.</a:t>
            </a:r>
          </a:p>
          <a:p>
            <a:pPr marL="0" indent="0" algn="just">
              <a:spcBef>
                <a:spcPct val="0"/>
              </a:spcBef>
              <a:buFont typeface="Wingdings" pitchFamily="2" charset="2"/>
              <a:buChar char="Ø"/>
            </a:pPr>
            <a:endParaRPr lang="el-GR" sz="1600" smtClean="0">
              <a:solidFill>
                <a:schemeClr val="bg1"/>
              </a:solidFill>
              <a:latin typeface="Bookman Old Style" pitchFamily="18" charset="0"/>
            </a:endParaRPr>
          </a:p>
          <a:p>
            <a:pPr marL="0" indent="0">
              <a:buFontTx/>
              <a:buNone/>
            </a:pPr>
            <a:endParaRPr lang="el-GR" sz="1600" smtClean="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110310"/>
          </a:xfrm>
        </p:spPr>
        <p:txBody>
          <a:bodyPr>
            <a:normAutofit fontScale="92500" lnSpcReduction="10000"/>
          </a:bodyPr>
          <a:lstStyle/>
          <a:p>
            <a:pPr>
              <a:buNone/>
            </a:pPr>
            <a:r>
              <a:rPr lang="el-GR" b="1" dirty="0" smtClean="0"/>
              <a:t>    </a:t>
            </a:r>
            <a:r>
              <a:rPr lang="el-GR" sz="2800" b="1" dirty="0" smtClean="0"/>
              <a:t>Εξαιρέσεις από την εφαρμογή</a:t>
            </a:r>
          </a:p>
          <a:p>
            <a:pPr lvl="0"/>
            <a:r>
              <a:rPr lang="el-GR" sz="2800" dirty="0" smtClean="0"/>
              <a:t>Σε συμφωνίες εκμετάλλευσης σκοπός των οποίων είναι η υπεργολαβική ανάθεση της έρευνας και ανάπτυξης</a:t>
            </a:r>
          </a:p>
          <a:p>
            <a:pPr lvl="0"/>
            <a:r>
              <a:rPr lang="el-GR" sz="2800" dirty="0" smtClean="0"/>
              <a:t>Σε κοινοπραξίες εκμετάλλευσης τεχνολογίας, δηλαδή συμφωνίες με τις οποίες συγκεντρώνονται διάφορες τεχνολογίες, με σκοπό την παραχώρηση σε τρίτους αδειών εκμετάλλευσης για ένα σύνολο δικαιωμάτων διανοητικής ιδιοκτησίας</a:t>
            </a:r>
          </a:p>
          <a:p>
            <a:pPr lvl="0"/>
            <a:r>
              <a:rPr lang="el-GR" sz="2800" dirty="0" smtClean="0"/>
              <a:t>Δυνάμει του άρθρου 1</a:t>
            </a:r>
            <a:r>
              <a:rPr lang="el-GR" sz="2800" baseline="30000" dirty="0" smtClean="0"/>
              <a:t>α</a:t>
            </a:r>
            <a:r>
              <a:rPr lang="el-GR" sz="2800" dirty="0" smtClean="0"/>
              <a:t> του Κανονισμού 19/65/ΕΟΚ, η Επιτροπή δύναται με την έκδοση Κανονισμού να ορίσει ότι, όταν τα παράλληλα δίκτυα παρόμοιων συμφωνιών μεταφοράς τεχνολογίας καλύπτουν πάνω από το 50% μίας σχετικής αγοράς, ο Κανονισμός 772/04 δεν πρέπει να ισχύει για συμφωνίες μεταφοράς τεχνολογίας που περιλαμβάνουν ειδικούς περιορισμούς για την εν λόγω αγορά.</a:t>
            </a:r>
          </a:p>
          <a:p>
            <a:pPr>
              <a:buNone/>
            </a:pPr>
            <a:endParaRPr lang="el-GR" dirty="0"/>
          </a:p>
        </p:txBody>
      </p:sp>
      <p:sp>
        <p:nvSpPr>
          <p:cNvPr id="4" name="3 - Δεξιό βέλος"/>
          <p:cNvSpPr/>
          <p:nvPr/>
        </p:nvSpPr>
        <p:spPr>
          <a:xfrm>
            <a:off x="428596" y="214290"/>
            <a:ext cx="2857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75"/>
            <a:ext cx="8229600" cy="1143000"/>
          </a:xfrm>
        </p:spPr>
        <p:txBody>
          <a:bodyPr rtlCol="0">
            <a:noAutofit/>
          </a:bodyPr>
          <a:lstStyle/>
          <a:p>
            <a:pPr fontAlgn="auto">
              <a:spcAft>
                <a:spcPts val="0"/>
              </a:spcAft>
              <a:defRPr/>
            </a:pPr>
            <a:r>
              <a:rPr lang="el-GR" sz="3600" dirty="0" smtClean="0">
                <a:solidFill>
                  <a:schemeClr val="accent5">
                    <a:lumMod val="50000"/>
                  </a:schemeClr>
                </a:solidFill>
                <a:effectLst>
                  <a:outerShdw blurRad="38100" dist="38100" dir="2700000" algn="tl">
                    <a:srgbClr val="000000">
                      <a:alpha val="43137"/>
                    </a:srgbClr>
                  </a:outerShdw>
                </a:effectLst>
              </a:rPr>
              <a:t>Κεφάλαιο 6</a:t>
            </a:r>
            <a:r>
              <a:rPr lang="el-GR" sz="3600" baseline="30000" dirty="0" smtClean="0">
                <a:solidFill>
                  <a:schemeClr val="accent5">
                    <a:lumMod val="50000"/>
                  </a:schemeClr>
                </a:solidFill>
                <a:effectLst>
                  <a:outerShdw blurRad="38100" dist="38100" dir="2700000" algn="tl">
                    <a:srgbClr val="000000">
                      <a:alpha val="43137"/>
                    </a:srgbClr>
                  </a:outerShdw>
                </a:effectLst>
              </a:rPr>
              <a:t>ο</a:t>
            </a:r>
            <a:r>
              <a:rPr lang="el-GR" sz="3600" dirty="0" smtClean="0">
                <a:solidFill>
                  <a:schemeClr val="accent5">
                    <a:lumMod val="50000"/>
                  </a:schemeClr>
                </a:solidFill>
                <a:effectLst>
                  <a:outerShdw blurRad="38100" dist="38100" dir="2700000" algn="tl">
                    <a:srgbClr val="000000">
                      <a:alpha val="43137"/>
                    </a:srgbClr>
                  </a:outerShdw>
                </a:effectLst>
              </a:rPr>
              <a:t/>
            </a:r>
            <a:br>
              <a:rPr lang="el-GR" sz="3600" dirty="0" smtClean="0">
                <a:solidFill>
                  <a:schemeClr val="accent5">
                    <a:lumMod val="50000"/>
                  </a:schemeClr>
                </a:solidFill>
                <a:effectLst>
                  <a:outerShdw blurRad="38100" dist="38100" dir="2700000" algn="tl">
                    <a:srgbClr val="000000">
                      <a:alpha val="43137"/>
                    </a:srgbClr>
                  </a:outerShdw>
                </a:effectLst>
              </a:rPr>
            </a:br>
            <a:r>
              <a:rPr lang="el-GR" sz="3600" dirty="0" smtClean="0">
                <a:solidFill>
                  <a:schemeClr val="accent5">
                    <a:lumMod val="50000"/>
                  </a:schemeClr>
                </a:solidFill>
                <a:effectLst>
                  <a:outerShdw blurRad="38100" dist="38100" dir="2700000" algn="tl">
                    <a:srgbClr val="000000">
                      <a:alpha val="43137"/>
                    </a:srgbClr>
                  </a:outerShdw>
                </a:effectLst>
              </a:rPr>
              <a:t>Αποφάσεις 21</a:t>
            </a:r>
            <a:r>
              <a:rPr lang="el-GR" sz="3600" baseline="30000" dirty="0" smtClean="0">
                <a:solidFill>
                  <a:schemeClr val="accent5">
                    <a:lumMod val="50000"/>
                  </a:schemeClr>
                </a:solidFill>
                <a:effectLst>
                  <a:outerShdw blurRad="38100" dist="38100" dir="2700000" algn="tl">
                    <a:srgbClr val="000000">
                      <a:alpha val="43137"/>
                    </a:srgbClr>
                  </a:outerShdw>
                </a:effectLst>
              </a:rPr>
              <a:t>ης</a:t>
            </a:r>
            <a:r>
              <a:rPr lang="el-GR" sz="3600" dirty="0" smtClean="0">
                <a:solidFill>
                  <a:schemeClr val="accent5">
                    <a:lumMod val="50000"/>
                  </a:schemeClr>
                </a:solidFill>
                <a:effectLst>
                  <a:outerShdw blurRad="38100" dist="38100" dir="2700000" algn="tl">
                    <a:srgbClr val="000000">
                      <a:alpha val="43137"/>
                    </a:srgbClr>
                  </a:outerShdw>
                </a:effectLst>
              </a:rPr>
              <a:t> Ιουλίου 2011</a:t>
            </a:r>
            <a:endParaRPr lang="el-GR" sz="3600" dirty="0">
              <a:solidFill>
                <a:schemeClr val="accent5">
                  <a:lumMod val="50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42875" y="1357313"/>
            <a:ext cx="8858250" cy="5357812"/>
          </a:xfrm>
        </p:spPr>
        <p:txBody>
          <a:bodyPr rtlCol="0">
            <a:normAutofit fontScale="47500" lnSpcReduction="20000"/>
          </a:bodyPr>
          <a:lstStyle/>
          <a:p>
            <a:pPr algn="just" fontAlgn="auto">
              <a:spcAft>
                <a:spcPts val="0"/>
              </a:spcAft>
              <a:buFont typeface="Wingdings" pitchFamily="2" charset="2"/>
              <a:buChar char="q"/>
              <a:defRPr/>
            </a:pPr>
            <a:r>
              <a:rPr lang="en-US" sz="3400" dirty="0" smtClean="0"/>
              <a:t>2</a:t>
            </a:r>
            <a:r>
              <a:rPr lang="el-GR" sz="3400" baseline="30000" dirty="0" smtClean="0"/>
              <a:t>ο</a:t>
            </a:r>
            <a:r>
              <a:rPr lang="el-GR" sz="3400" dirty="0" smtClean="0"/>
              <a:t> Πακέτο Χρηματοδοτικής Στήριξης προς την Ελλάδα.</a:t>
            </a:r>
          </a:p>
          <a:p>
            <a:pPr algn="just" fontAlgn="auto">
              <a:spcAft>
                <a:spcPts val="0"/>
              </a:spcAft>
              <a:buFont typeface="Wingdings" pitchFamily="2" charset="2"/>
              <a:buChar char="q"/>
              <a:defRPr/>
            </a:pPr>
            <a:r>
              <a:rPr lang="el-GR" sz="3400" dirty="0" smtClean="0"/>
              <a:t>Εθελούσια συμμετοχή του ιδιωτικού τομέα στο πλαίσιο του Ινστιτούτου Διεθνούς Χρηματοοικονομικής (</a:t>
            </a:r>
            <a:r>
              <a:rPr lang="en-US" sz="3400" dirty="0" smtClean="0"/>
              <a:t>Institute of International Finance, IFF).</a:t>
            </a:r>
          </a:p>
          <a:p>
            <a:pPr algn="just" fontAlgn="auto">
              <a:spcAft>
                <a:spcPts val="0"/>
              </a:spcAft>
              <a:buFont typeface="Wingdings" pitchFamily="2" charset="2"/>
              <a:buChar char="q"/>
              <a:defRPr/>
            </a:pPr>
            <a:r>
              <a:rPr lang="el-GR" sz="3400" dirty="0" smtClean="0"/>
              <a:t>Αναδιάταξη του ελληνικού δημόσιου χρέους μέσω ενός προγράμματος εθελοντικής ανταλλαγής ΟΕΔ που λήγουν την περίοδο 2011 – 2020 με ένα συνδυασμό 4 χρηματοοικονομικών εργαλείων και μέσω ενός προγράμματος επαναγοράς του ελληνικού δημόσιου χρέους. Τα 4 χρηματοοικονομικά εργαλεία είναι τα εξής:</a:t>
            </a:r>
          </a:p>
          <a:p>
            <a:pPr algn="just" fontAlgn="auto">
              <a:spcAft>
                <a:spcPts val="0"/>
              </a:spcAft>
              <a:buFont typeface="Arial" pitchFamily="34" charset="0"/>
              <a:buChar char="•"/>
              <a:defRPr/>
            </a:pPr>
            <a:r>
              <a:rPr lang="el-GR" sz="2900" dirty="0" smtClean="0"/>
              <a:t>Ανταλλαγή με 30ετή εργαλεία χωρίς μείωση ονομαστικής αξίας.</a:t>
            </a:r>
          </a:p>
          <a:p>
            <a:pPr algn="just" fontAlgn="auto">
              <a:spcAft>
                <a:spcPts val="0"/>
              </a:spcAft>
              <a:buFont typeface="Arial" pitchFamily="34" charset="0"/>
              <a:buChar char="•"/>
              <a:defRPr/>
            </a:pPr>
            <a:r>
              <a:rPr lang="el-GR" sz="2900" dirty="0" smtClean="0"/>
              <a:t>Ανταλλαγή με </a:t>
            </a:r>
            <a:r>
              <a:rPr lang="el-GR" sz="2900" dirty="0" err="1" smtClean="0"/>
              <a:t>μετακύλιση</a:t>
            </a:r>
            <a:r>
              <a:rPr lang="el-GR" sz="2900" dirty="0" smtClean="0"/>
              <a:t> ελληνικών κρατικών ομολόγων σε 30ετή εργαλεία χωρίς μείωση ονομαστικής αξίας.</a:t>
            </a:r>
          </a:p>
          <a:p>
            <a:pPr algn="just" fontAlgn="auto">
              <a:spcAft>
                <a:spcPts val="0"/>
              </a:spcAft>
              <a:buFont typeface="Arial" pitchFamily="34" charset="0"/>
              <a:buChar char="•"/>
              <a:defRPr/>
            </a:pPr>
            <a:r>
              <a:rPr lang="el-GR" sz="2900" dirty="0" smtClean="0"/>
              <a:t>Ανταλλαγή με 30ετή εργαλεία με μείωση ονομαστικής αξίας.</a:t>
            </a:r>
          </a:p>
          <a:p>
            <a:pPr algn="just" fontAlgn="auto">
              <a:spcAft>
                <a:spcPts val="0"/>
              </a:spcAft>
              <a:buFont typeface="Arial" pitchFamily="34" charset="0"/>
              <a:buChar char="•"/>
              <a:defRPr/>
            </a:pPr>
            <a:r>
              <a:rPr lang="el-GR" sz="2900" dirty="0" smtClean="0"/>
              <a:t>Ανταλλαγή με 15ετή εργαλεία με μείωση ονομαστικής αξίας.</a:t>
            </a:r>
          </a:p>
          <a:p>
            <a:pPr algn="just" fontAlgn="auto">
              <a:spcAft>
                <a:spcPts val="0"/>
              </a:spcAft>
              <a:buFont typeface="Wingdings" pitchFamily="2" charset="2"/>
              <a:buChar char="q"/>
              <a:defRPr/>
            </a:pPr>
            <a:r>
              <a:rPr lang="el-GR" sz="3400" dirty="0" smtClean="0"/>
              <a:t>Το </a:t>
            </a:r>
            <a:r>
              <a:rPr lang="en-US" sz="3400" dirty="0" smtClean="0"/>
              <a:t>IFF</a:t>
            </a:r>
            <a:r>
              <a:rPr lang="el-GR" sz="3400" dirty="0" smtClean="0"/>
              <a:t> υποθέτει ότι οι επενδυτές θα επιλέξουν ισομερώς μεταξύ των  4 εργαλείων.</a:t>
            </a:r>
          </a:p>
          <a:p>
            <a:pPr algn="just" fontAlgn="auto">
              <a:spcAft>
                <a:spcPts val="0"/>
              </a:spcAft>
              <a:buFont typeface="Wingdings" pitchFamily="2" charset="2"/>
              <a:buChar char="q"/>
              <a:defRPr/>
            </a:pPr>
            <a:r>
              <a:rPr lang="el-GR" sz="3400" dirty="0" smtClean="0"/>
              <a:t>Μείωση της ΚΠΑ των ομολόγων που έχουν στην κατοχή τους οι επενδυτές κατά 21% περίπου με βάση επιτόκιο προεξόφλησης 9%.</a:t>
            </a:r>
          </a:p>
          <a:p>
            <a:pPr algn="just" fontAlgn="auto">
              <a:spcAft>
                <a:spcPts val="0"/>
              </a:spcAft>
              <a:buFont typeface="Wingdings" pitchFamily="2" charset="2"/>
              <a:buChar char="q"/>
              <a:defRPr/>
            </a:pPr>
            <a:r>
              <a:rPr lang="el-GR" sz="3400" dirty="0" smtClean="0"/>
              <a:t>Το μέγεθος του μηχανισμού επαναγοράς ελληνικού δημόσιου χρέους θα καθοριστεί έπειτα από περεταίρω συζητήσεις με τις αρμόδιες αρχές.</a:t>
            </a:r>
          </a:p>
          <a:p>
            <a:pPr algn="just" fontAlgn="auto">
              <a:spcAft>
                <a:spcPts val="0"/>
              </a:spcAft>
              <a:buFont typeface="Wingdings" pitchFamily="2" charset="2"/>
              <a:buChar char="q"/>
              <a:defRPr/>
            </a:pPr>
            <a:r>
              <a:rPr lang="el-GR" sz="3400" dirty="0" smtClean="0"/>
              <a:t>Ενίσχυση των πόρων του Ελληνικού Ταμείου Χρηματοπιστωτικής Σταθερότητας από 10 σε 30 δις €.</a:t>
            </a:r>
          </a:p>
          <a:p>
            <a:pPr algn="just" fontAlgn="auto">
              <a:spcAft>
                <a:spcPts val="0"/>
              </a:spcAft>
              <a:buFont typeface="Wingdings" pitchFamily="2" charset="2"/>
              <a:buChar char="q"/>
              <a:defRPr/>
            </a:pPr>
            <a:r>
              <a:rPr lang="el-GR" sz="3400" dirty="0" smtClean="0"/>
              <a:t>Συνέχιση της χρηματοδότησης των ελληνικών τραπεζών από την ΕΚΤ με παροχή πρόσθετων εγγυήσεων από το Ευρωπαϊκό Ταμείο Χρηματοπιστωτικής Σταθερότητας (</a:t>
            </a:r>
            <a:r>
              <a:rPr lang="en-US" sz="3400" dirty="0" smtClean="0"/>
              <a:t>European Financial Stability Facility</a:t>
            </a:r>
            <a:r>
              <a:rPr lang="el-GR" sz="3400" dirty="0" smtClean="0"/>
              <a:t>, </a:t>
            </a:r>
            <a:r>
              <a:rPr lang="en-US" sz="3400" dirty="0" smtClean="0"/>
              <a:t>EFSF</a:t>
            </a:r>
            <a:r>
              <a:rPr lang="el-GR" sz="3400" dirty="0" smtClean="0"/>
              <a:t>) για το μικρό διάστημα έως ότου ολοκληρωθούν οι διαδικασίες ανταλλαγής ομολόγων και στη βάση των εξασφαλίσεων εγγυήσεων που στηρίζουν πλέον τα ΟΕΔ μετά την ανταλλαγή.</a:t>
            </a:r>
          </a:p>
          <a:p>
            <a:pPr algn="just" fontAlgn="auto">
              <a:spcAft>
                <a:spcPts val="0"/>
              </a:spcAft>
              <a:buFont typeface="Wingdings" pitchFamily="2" charset="2"/>
              <a:buChar char="q"/>
              <a:defRPr/>
            </a:pPr>
            <a:r>
              <a:rPr lang="el-GR" sz="3400" dirty="0" smtClean="0"/>
              <a:t>Εθνική Τράπεζα, </a:t>
            </a:r>
            <a:r>
              <a:rPr lang="en-US" sz="3400" dirty="0" smtClean="0"/>
              <a:t>Alpha Bank, </a:t>
            </a:r>
            <a:r>
              <a:rPr lang="en-US" sz="3400" dirty="0" err="1" smtClean="0"/>
              <a:t>Eurobank</a:t>
            </a:r>
            <a:r>
              <a:rPr lang="en-US" sz="3400" dirty="0" smtClean="0"/>
              <a:t>, </a:t>
            </a:r>
            <a:r>
              <a:rPr lang="el-GR" sz="3400" dirty="0" smtClean="0"/>
              <a:t>Τράπεζα Πειραιώς, Τράπεζα Κύπρου, Ελληνική Τράπεζα.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22337"/>
          </a:xfrm>
        </p:spPr>
        <p:txBody>
          <a:bodyPr/>
          <a:lstStyle/>
          <a:p>
            <a:pPr algn="ctr" eaLnBrk="1" hangingPunct="1">
              <a:defRPr/>
            </a:pPr>
            <a:r>
              <a:rPr lang="el-GR" sz="3500" dirty="0" smtClean="0">
                <a:solidFill>
                  <a:schemeClr val="tx1"/>
                </a:solidFill>
                <a:latin typeface="Times New Roman" pitchFamily="18" charset="0"/>
                <a:cs typeface="Times New Roman" pitchFamily="18" charset="0"/>
              </a:rPr>
              <a:t>Όμιλος Τράπεζας Πειραιώς</a:t>
            </a:r>
            <a:endParaRPr lang="el-GR" sz="3500" dirty="0">
              <a:solidFill>
                <a:schemeClr val="tx1"/>
              </a:solidFill>
              <a:latin typeface="Times New Roman" pitchFamily="18" charset="0"/>
              <a:cs typeface="Times New Roman" pitchFamily="18" charset="0"/>
            </a:endParaRPr>
          </a:p>
        </p:txBody>
      </p:sp>
      <p:sp>
        <p:nvSpPr>
          <p:cNvPr id="16387" name="Content Placeholder 2"/>
          <p:cNvSpPr>
            <a:spLocks noGrp="1"/>
          </p:cNvSpPr>
          <p:nvPr>
            <p:ph idx="1"/>
          </p:nvPr>
        </p:nvSpPr>
        <p:spPr>
          <a:xfrm>
            <a:off x="1435100" y="981075"/>
            <a:ext cx="7499350" cy="5267325"/>
          </a:xfrm>
        </p:spPr>
        <p:txBody>
          <a:bodyPr/>
          <a:lstStyle/>
          <a:p>
            <a:pPr eaLnBrk="1" hangingPunct="1"/>
            <a:r>
              <a:rPr lang="el-GR" sz="2000" smtClean="0">
                <a:latin typeface="Times New Roman" pitchFamily="18" charset="0"/>
                <a:cs typeface="Times New Roman" pitchFamily="18" charset="0"/>
              </a:rPr>
              <a:t>Περιλαμβάνει επιχειρήσεις που καλύπτουν το σύνολο του χρηματοοικονομικού τομέα της χώρας</a:t>
            </a:r>
            <a:endParaRPr lang="en-US" sz="2000" smtClean="0">
              <a:latin typeface="Times New Roman" pitchFamily="18" charset="0"/>
              <a:cs typeface="Times New Roman" pitchFamily="18" charset="0"/>
            </a:endParaRPr>
          </a:p>
          <a:p>
            <a:pPr eaLnBrk="1" hangingPunct="1"/>
            <a:r>
              <a:rPr lang="el-GR" sz="2000" smtClean="0">
                <a:latin typeface="Times New Roman" pitchFamily="18" charset="0"/>
                <a:cs typeface="Times New Roman" pitchFamily="18" charset="0"/>
              </a:rPr>
              <a:t>Ιδρύθηκε το 1916 και εισήχθη στο χρηματιστήριο το 1918. Το 1975 καρτικοποιήθηκε. Το 1991 επανιδιωτικοποιήθηκε και αφού απορρόφησε άλλες τράπεζες (</a:t>
            </a:r>
            <a:r>
              <a:rPr lang="en-US" sz="2000" smtClean="0">
                <a:latin typeface="Times New Roman" pitchFamily="18" charset="0"/>
                <a:cs typeface="Times New Roman" pitchFamily="18" charset="0"/>
              </a:rPr>
              <a:t>Chase Manhattan, Credit Lyonnais Hellas, </a:t>
            </a:r>
            <a:r>
              <a:rPr lang="el-GR" sz="2000" smtClean="0">
                <a:latin typeface="Times New Roman" pitchFamily="18" charset="0"/>
                <a:cs typeface="Times New Roman" pitchFamily="18" charset="0"/>
              </a:rPr>
              <a:t>Τράπεζα Χίου, Τράπεζα Μακεδονίας - Θράκη, ΕΤΒΑ </a:t>
            </a:r>
            <a:r>
              <a:rPr lang="en-US" sz="2000" smtClean="0">
                <a:latin typeface="Times New Roman" pitchFamily="18" charset="0"/>
                <a:cs typeface="Times New Roman" pitchFamily="18" charset="0"/>
              </a:rPr>
              <a:t>Bank</a:t>
            </a:r>
            <a:r>
              <a:rPr lang="el-GR" sz="2000" smtClean="0">
                <a:latin typeface="Times New Roman" pitchFamily="18" charset="0"/>
                <a:cs typeface="Times New Roman" pitchFamily="18" charset="0"/>
              </a:rPr>
              <a:t>) απέκτησε τη σημερινή της μορφή</a:t>
            </a:r>
            <a:endParaRPr lang="en-US" sz="2000" smtClean="0">
              <a:latin typeface="Times New Roman" pitchFamily="18" charset="0"/>
              <a:cs typeface="Times New Roman" pitchFamily="18" charset="0"/>
            </a:endParaRPr>
          </a:p>
          <a:p>
            <a:pPr eaLnBrk="1" hangingPunct="1"/>
            <a:r>
              <a:rPr lang="el-GR" sz="2000" smtClean="0">
                <a:latin typeface="Times New Roman" pitchFamily="18" charset="0"/>
                <a:cs typeface="Times New Roman" pitchFamily="18" charset="0"/>
              </a:rPr>
              <a:t>Ηγέτιδα του Ομίλου είναι η Τράπεζα Πειραιώς</a:t>
            </a:r>
          </a:p>
          <a:p>
            <a:pPr eaLnBrk="1" hangingPunct="1"/>
            <a:r>
              <a:rPr lang="el-GR" sz="2000" smtClean="0">
                <a:latin typeface="Times New Roman" pitchFamily="18" charset="0"/>
                <a:cs typeface="Times New Roman" pitchFamily="18" charset="0"/>
              </a:rPr>
              <a:t>Κύριος στόχος: ορθή ανάπτυξη με την τήρηση ορθών αναλογιών χορηγήσεων-καταθέσεων και διατήρηση υψηλής ποιότητας χαρτοφυλακίου</a:t>
            </a:r>
          </a:p>
          <a:p>
            <a:pPr eaLnBrk="1" hangingPunct="1"/>
            <a:r>
              <a:rPr lang="el-GR" sz="2000" smtClean="0">
                <a:latin typeface="Times New Roman" pitchFamily="18" charset="0"/>
                <a:cs typeface="Times New Roman" pitchFamily="18" charset="0"/>
              </a:rPr>
              <a:t>Γνώμονας: Κοινωνική εταιρική ευθύνη με σεβασμό στο περιβάλλον και ανάπτυξη περιβαλλοντικής συνείδησης τόσο των υπαλλήλων όσο και των πελατών. Δίκτυο με </a:t>
            </a:r>
            <a:r>
              <a:rPr lang="en-US" sz="2000" smtClean="0">
                <a:latin typeface="Times New Roman" pitchFamily="18" charset="0"/>
                <a:cs typeface="Times New Roman" pitchFamily="18" charset="0"/>
              </a:rPr>
              <a:t>"green" </a:t>
            </a:r>
            <a:r>
              <a:rPr lang="el-GR" sz="2000" smtClean="0">
                <a:latin typeface="Times New Roman" pitchFamily="18" charset="0"/>
                <a:cs typeface="Times New Roman" pitchFamily="18" charset="0"/>
              </a:rPr>
              <a:t>καταστήματα όπου διατίθενται προϊόντα για ΑΠΕ, διαχείριση αποβλήτων, βιολογικές καλλιέργειες </a:t>
            </a:r>
          </a:p>
          <a:p>
            <a:pPr eaLnBrk="1" hangingPunct="1"/>
            <a:endParaRPr lang="el-GR"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465" name="Group 473"/>
          <p:cNvGraphicFramePr>
            <a:graphicFrameLocks noGrp="1"/>
          </p:cNvGraphicFramePr>
          <p:nvPr/>
        </p:nvGraphicFramePr>
        <p:xfrm>
          <a:off x="468313" y="98425"/>
          <a:ext cx="8207375" cy="6308726"/>
        </p:xfrm>
        <a:graphic>
          <a:graphicData uri="http://schemas.openxmlformats.org/drawingml/2006/table">
            <a:tbl>
              <a:tblPr/>
              <a:tblGrid>
                <a:gridCol w="1408112"/>
                <a:gridCol w="1033463"/>
                <a:gridCol w="1184275"/>
                <a:gridCol w="1065212"/>
                <a:gridCol w="1049338"/>
                <a:gridCol w="1400175"/>
                <a:gridCol w="1066800"/>
              </a:tblGrid>
              <a:tr h="488950">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Αναλογιστικό ισοζύγιο του Τ.Σ.Α.Υ. (Κλάδος Κύριας Σύνταξης) την 31/12/2005</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(ποσά σε χιλιάδες ευρώ)</a:t>
                      </a:r>
                      <a:endParaRPr kumimoji="0" lang="el-G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Παρούσες Αξίες Εισφορών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Σύνολο</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Εργαζο/νων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Εργοδότου</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Κράτους</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Παρούσες Αξίες Παροχών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ασφαλίστρων των εν ενεργεία</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6.324.879</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3.769.664</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2.194.462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360.753**</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συντάξεων των εν ενεργεία</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10.270.812.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πόρων εκτός ασφαλιστικών εισφορών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108.128</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68.343</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39.785</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συντάξεων συνταξιούχων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3.131.381</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ασφαλίστρων νεοεισερχο-μένων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6.793.739</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3.316.778</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1.923.731</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1.553.230**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συντάξεων νεοεισερχομένων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3.955.336</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Σύνολο ΠΑ εισφορών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13.226.746</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7.154.785</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4.157.978</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1.913.983</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εισφορών ασθένειας συνταξιούχων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237.320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Οφειλή συμμετοχής κράτους</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110.432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110.432*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γενικών εξόδων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347.151</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Αποθεματικό</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753.902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Σύνολο ΠΑ παροχών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17.942.000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Σύνολο εισφορών &amp; αποθεματικών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14.091.080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Αναλογιστικό έλλειμμα</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3.850.920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gridSpan="7">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Times New Roman" pitchFamily="18" charset="0"/>
                          <a:cs typeface="Times New Roman" pitchFamily="18" charset="0"/>
                        </a:rPr>
                        <a:t>(*) Το ποσό αυτό δεν έχει εισπραχθεί. Εάν δεν εισπραχθεί ποτέ, το έλλειμμά θα αυξηθεί ισόποσα</a:t>
                      </a:r>
                      <a:endParaRPr kumimoji="0" lang="el-GR"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Times New Roman" pitchFamily="18" charset="0"/>
                          <a:cs typeface="Times New Roman" pitchFamily="18" charset="0"/>
                        </a:rPr>
                        <a:t>(**) Έχει υποτεθεί ότι καταβάλλεται από το Κράτος η προβλεπόμενη από το Ν. 2084/1992 εισφορά. </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85462" name="Rectangle 470"/>
          <p:cNvSpPr>
            <a:spLocks noChangeArrowheads="1"/>
          </p:cNvSpPr>
          <p:nvPr/>
        </p:nvSpPr>
        <p:spPr bwMode="auto">
          <a:xfrm>
            <a:off x="684213" y="6461125"/>
            <a:ext cx="7632700" cy="396875"/>
          </a:xfrm>
          <a:prstGeom prst="rect">
            <a:avLst/>
          </a:prstGeom>
          <a:noFill/>
          <a:ln w="9525">
            <a:noFill/>
            <a:miter lim="800000"/>
            <a:headEnd/>
            <a:tailEnd/>
          </a:ln>
          <a:effectLst/>
        </p:spPr>
        <p:txBody>
          <a:bodyPr anchor="ctr">
            <a:spAutoFit/>
          </a:bodyPr>
          <a:lstStyle/>
          <a:p>
            <a:pPr algn="just"/>
            <a:r>
              <a:rPr lang="el-GR" sz="1000" b="1" i="1">
                <a:latin typeface="Verdana" pitchFamily="34" charset="0"/>
              </a:rPr>
              <a:t>Πηγή:</a:t>
            </a:r>
            <a:r>
              <a:rPr lang="el-GR" sz="1000" b="1">
                <a:latin typeface="Verdana" pitchFamily="34" charset="0"/>
              </a:rPr>
              <a:t> </a:t>
            </a:r>
            <a:r>
              <a:rPr lang="el-GR" sz="1000">
                <a:latin typeface="Verdana" pitchFamily="34" charset="0"/>
              </a:rPr>
              <a:t>Εθνικό και Καποδιστριακό Πανεπιστήμιο Αθηνών, </a:t>
            </a:r>
            <a:r>
              <a:rPr lang="el-GR" sz="1000" i="1">
                <a:latin typeface="Verdana" pitchFamily="34" charset="0"/>
              </a:rPr>
              <a:t>Αναλογιστική Μελέτη του  Ταμείου Συντάξεως και Αυτασφαλίσεως Υγειονομικών (Τ.Σ.Α.Υ.) την 31/12/2005</a:t>
            </a:r>
            <a:r>
              <a:rPr lang="el-GR" sz="1000">
                <a:latin typeface="Verdana" pitchFamily="34" charset="0"/>
              </a:rPr>
              <a:t>, Αθήνα, Ιούνιος 2006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428596" y="857232"/>
            <a:ext cx="5786478" cy="428628"/>
          </a:xfrm>
          <a:prstGeom prst="rect">
            <a:avLst/>
          </a:prstGeom>
          <a:noFill/>
          <a:ln w="9525">
            <a:noFill/>
            <a:miter lim="800000"/>
            <a:headEnd/>
            <a:tailEnd/>
          </a:ln>
          <a:effectLst/>
        </p:spPr>
      </p:pic>
      <p:pic>
        <p:nvPicPr>
          <p:cNvPr id="135173" name="Picture 5"/>
          <p:cNvPicPr>
            <a:picLocks noChangeAspect="1" noChangeArrowheads="1"/>
          </p:cNvPicPr>
          <p:nvPr/>
        </p:nvPicPr>
        <p:blipFill>
          <a:blip r:embed="rId4" cstate="print"/>
          <a:srcRect/>
          <a:stretch>
            <a:fillRect/>
          </a:stretch>
        </p:blipFill>
        <p:spPr bwMode="auto">
          <a:xfrm>
            <a:off x="642910" y="1214422"/>
            <a:ext cx="5857916" cy="642942"/>
          </a:xfrm>
          <a:prstGeom prst="rect">
            <a:avLst/>
          </a:prstGeom>
          <a:noFill/>
          <a:ln w="9525">
            <a:noFill/>
            <a:miter lim="800000"/>
            <a:headEnd/>
            <a:tailEnd/>
          </a:ln>
          <a:effectLst/>
        </p:spPr>
      </p:pic>
      <p:pic>
        <p:nvPicPr>
          <p:cNvPr id="135174" name="Picture 6"/>
          <p:cNvPicPr>
            <a:picLocks noChangeAspect="1" noChangeArrowheads="1"/>
          </p:cNvPicPr>
          <p:nvPr/>
        </p:nvPicPr>
        <p:blipFill>
          <a:blip r:embed="rId5" cstate="print"/>
          <a:srcRect/>
          <a:stretch>
            <a:fillRect/>
          </a:stretch>
        </p:blipFill>
        <p:spPr bwMode="auto">
          <a:xfrm>
            <a:off x="428596" y="1928802"/>
            <a:ext cx="5857916" cy="428628"/>
          </a:xfrm>
          <a:prstGeom prst="rect">
            <a:avLst/>
          </a:prstGeom>
          <a:noFill/>
          <a:ln w="9525">
            <a:noFill/>
            <a:miter lim="800000"/>
            <a:headEnd/>
            <a:tailEnd/>
          </a:ln>
          <a:effectLst/>
        </p:spPr>
      </p:pic>
      <p:pic>
        <p:nvPicPr>
          <p:cNvPr id="135176" name="Picture 8"/>
          <p:cNvPicPr>
            <a:picLocks noChangeAspect="1" noChangeArrowheads="1"/>
          </p:cNvPicPr>
          <p:nvPr/>
        </p:nvPicPr>
        <p:blipFill>
          <a:blip r:embed="rId6" cstate="print"/>
          <a:srcRect/>
          <a:stretch>
            <a:fillRect/>
          </a:stretch>
        </p:blipFill>
        <p:spPr bwMode="auto">
          <a:xfrm>
            <a:off x="571472" y="3143248"/>
            <a:ext cx="5929354" cy="428628"/>
          </a:xfrm>
          <a:prstGeom prst="rect">
            <a:avLst/>
          </a:prstGeom>
          <a:noFill/>
          <a:ln w="9525">
            <a:noFill/>
            <a:miter lim="800000"/>
            <a:headEnd/>
            <a:tailEnd/>
          </a:ln>
          <a:effectLst/>
        </p:spPr>
      </p:pic>
      <p:pic>
        <p:nvPicPr>
          <p:cNvPr id="135178" name="Picture 10"/>
          <p:cNvPicPr>
            <a:picLocks noChangeAspect="1" noChangeArrowheads="1"/>
          </p:cNvPicPr>
          <p:nvPr/>
        </p:nvPicPr>
        <p:blipFill>
          <a:blip r:embed="rId7" cstate="print"/>
          <a:srcRect/>
          <a:stretch>
            <a:fillRect/>
          </a:stretch>
        </p:blipFill>
        <p:spPr bwMode="auto">
          <a:xfrm>
            <a:off x="285720" y="4286256"/>
            <a:ext cx="5929354" cy="428628"/>
          </a:xfrm>
          <a:prstGeom prst="rect">
            <a:avLst/>
          </a:prstGeom>
          <a:noFill/>
          <a:ln w="9525">
            <a:noFill/>
            <a:miter lim="800000"/>
            <a:headEnd/>
            <a:tailEnd/>
          </a:ln>
          <a:effectLst/>
        </p:spPr>
      </p:pic>
      <p:pic>
        <p:nvPicPr>
          <p:cNvPr id="135180" name="Picture 12"/>
          <p:cNvPicPr>
            <a:picLocks noChangeAspect="1" noChangeArrowheads="1"/>
          </p:cNvPicPr>
          <p:nvPr/>
        </p:nvPicPr>
        <p:blipFill>
          <a:blip r:embed="rId8" cstate="print"/>
          <a:srcRect/>
          <a:stretch>
            <a:fillRect/>
          </a:stretch>
        </p:blipFill>
        <p:spPr bwMode="auto">
          <a:xfrm>
            <a:off x="-928726" y="4714884"/>
            <a:ext cx="5429288" cy="571504"/>
          </a:xfrm>
          <a:prstGeom prst="rect">
            <a:avLst/>
          </a:prstGeom>
          <a:noFill/>
          <a:ln w="9525">
            <a:noFill/>
            <a:miter lim="800000"/>
            <a:headEnd/>
            <a:tailEnd/>
          </a:ln>
          <a:effectLst/>
        </p:spPr>
      </p:pic>
      <p:pic>
        <p:nvPicPr>
          <p:cNvPr id="135181" name="Picture 13"/>
          <p:cNvPicPr>
            <a:picLocks noChangeAspect="1" noChangeArrowheads="1"/>
          </p:cNvPicPr>
          <p:nvPr/>
        </p:nvPicPr>
        <p:blipFill>
          <a:blip r:embed="rId9" cstate="print"/>
          <a:srcRect/>
          <a:stretch>
            <a:fillRect/>
          </a:stretch>
        </p:blipFill>
        <p:spPr bwMode="auto">
          <a:xfrm>
            <a:off x="428596" y="5500702"/>
            <a:ext cx="8143932" cy="928694"/>
          </a:xfrm>
          <a:prstGeom prst="rect">
            <a:avLst/>
          </a:prstGeom>
          <a:noFill/>
          <a:ln w="9525">
            <a:noFill/>
            <a:miter lim="800000"/>
            <a:headEnd/>
            <a:tailEnd/>
          </a:ln>
          <a:effectLst/>
        </p:spPr>
      </p:pic>
      <p:pic>
        <p:nvPicPr>
          <p:cNvPr id="118785" name="Picture 1"/>
          <p:cNvPicPr>
            <a:picLocks noChangeAspect="1" noChangeArrowheads="1"/>
          </p:cNvPicPr>
          <p:nvPr/>
        </p:nvPicPr>
        <p:blipFill>
          <a:blip r:embed="rId10" cstate="print"/>
          <a:srcRect/>
          <a:stretch>
            <a:fillRect/>
          </a:stretch>
        </p:blipFill>
        <p:spPr bwMode="auto">
          <a:xfrm>
            <a:off x="0" y="2428868"/>
            <a:ext cx="5580063" cy="496887"/>
          </a:xfrm>
          <a:prstGeom prst="rect">
            <a:avLst/>
          </a:prstGeom>
          <a:noFill/>
          <a:ln w="9525">
            <a:noFill/>
            <a:miter lim="800000"/>
            <a:headEnd/>
            <a:tailEnd/>
          </a:ln>
          <a:effectLst/>
        </p:spPr>
      </p:pic>
      <p:pic>
        <p:nvPicPr>
          <p:cNvPr id="118786" name="Picture 2"/>
          <p:cNvPicPr>
            <a:picLocks noChangeAspect="1" noChangeArrowheads="1"/>
          </p:cNvPicPr>
          <p:nvPr/>
        </p:nvPicPr>
        <p:blipFill>
          <a:blip r:embed="rId11" cstate="print"/>
          <a:srcRect/>
          <a:stretch>
            <a:fillRect/>
          </a:stretch>
        </p:blipFill>
        <p:spPr bwMode="auto">
          <a:xfrm>
            <a:off x="142844" y="3571876"/>
            <a:ext cx="5580063" cy="50006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Θέση περιεχομένου 2"/>
              <p:cNvSpPr>
                <a:spLocks noGrp="1"/>
              </p:cNvSpPr>
              <p:nvPr>
                <p:ph idx="1"/>
              </p:nvPr>
            </p:nvSpPr>
            <p:spPr>
              <a:xfrm>
                <a:off x="457200" y="836712"/>
                <a:ext cx="8229600" cy="5760640"/>
              </a:xfrm>
            </p:spPr>
            <p:txBody>
              <a:bodyPr>
                <a:normAutofit lnSpcReduction="10000"/>
              </a:bodyPr>
              <a:lstStyle/>
              <a:p>
                <a:pPr marL="0" indent="216000" algn="just">
                  <a:spcBef>
                    <a:spcPts val="0"/>
                  </a:spcBef>
                  <a:buNone/>
                </a:pPr>
                <a:r>
                  <a:rPr lang="el-GR" sz="1600" dirty="0" smtClean="0">
                    <a:latin typeface="Times New Roman"/>
                  </a:rPr>
                  <a:t>Προκύπτει </a:t>
                </a:r>
                <a:r>
                  <a:rPr lang="el-GR" sz="1600" dirty="0">
                    <a:latin typeface="Times New Roman"/>
                  </a:rPr>
                  <a:t>το παρακάτω μη γραμμικό διακριτό δυναμικό σύστημα </a:t>
                </a:r>
                <a:r>
                  <a:rPr lang="el-GR" sz="1600" dirty="0" smtClean="0">
                    <a:latin typeface="Times New Roman"/>
                  </a:rPr>
                  <a:t>εξισώσεων, τις </a:t>
                </a:r>
                <a:r>
                  <a:rPr lang="el-GR" sz="1600" dirty="0">
                    <a:latin typeface="Times New Roman"/>
                  </a:rPr>
                  <a:t>ισορροπίες του οποίου θα πρέπει να βρούμε αλλά και να εξετάσουμε την ευστάθειά τους</a:t>
                </a:r>
                <a:r>
                  <a:rPr lang="el-GR" sz="1600" dirty="0" smtClean="0">
                    <a:latin typeface="Times New Roman"/>
                  </a:rPr>
                  <a:t>:</a:t>
                </a:r>
              </a:p>
              <a:p>
                <a:pPr marL="0" indent="216000" algn="just">
                  <a:spcBef>
                    <a:spcPts val="0"/>
                  </a:spcBef>
                  <a:buNone/>
                </a:pPr>
                <a:endParaRPr lang="el-GR" sz="1600" dirty="0" smtClean="0">
                  <a:latin typeface="Times New Roman"/>
                </a:endParaRPr>
              </a:p>
              <a:p>
                <a:pPr marL="0" indent="216000" algn="ctr">
                  <a:lnSpc>
                    <a:spcPct val="150000"/>
                  </a:lnSpc>
                  <a:spcBef>
                    <a:spcPts val="0"/>
                  </a:spcBef>
                  <a:buNone/>
                </a:pPr>
                <a:r>
                  <a:rPr lang="el-GR" sz="1600" dirty="0" smtClean="0"/>
                  <a:t> </a:t>
                </a:r>
                <a14:m>
                  <m:oMath xmlns:m="http://schemas.openxmlformats.org/officeDocument/2006/math">
                    <m:sSub>
                      <m:sSubPr>
                        <m:ctrlPr>
                          <a:rPr lang="el-GR" sz="1600" i="1">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r>
                      <a:rPr lang="el-GR" sz="1600" i="1">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𝑢</m:t>
                        </m:r>
                      </m:e>
                      <m:sub>
                        <m:r>
                          <a:rPr lang="el-GR" sz="1600" i="1">
                            <a:effectLst/>
                            <a:latin typeface="Cambria Math"/>
                            <a:ea typeface="Calibri"/>
                            <a:cs typeface="Times New Roman"/>
                          </a:rPr>
                          <m:t>1</m:t>
                        </m:r>
                      </m:sub>
                    </m:sSub>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
                      <m:dPr>
                        <m:begChr m:val="["/>
                        <m:endChr m:val="]"/>
                        <m:ctrlPr>
                          <a:rPr lang="el-GR" sz="1600" i="1">
                            <a:effectLst/>
                            <a:latin typeface="Cambria Math" panose="02040503050406030204" pitchFamily="18" charset="0"/>
                          </a:rPr>
                        </m:ctrlPr>
                      </m:dPr>
                      <m:e>
                        <m:d>
                          <m:dPr>
                            <m:ctrlPr>
                              <a:rPr lang="el-GR" sz="1600" i="1">
                                <a:effectLst/>
                                <a:latin typeface="Cambria Math" panose="02040503050406030204" pitchFamily="18" charset="0"/>
                              </a:rPr>
                            </m:ctrlPr>
                          </m:dPr>
                          <m:e>
                            <m:r>
                              <a:rPr lang="en-US" sz="1600" i="1">
                                <a:effectLst/>
                                <a:latin typeface="Cambria Math"/>
                                <a:ea typeface="Calibri"/>
                                <a:cs typeface="Times New Roman"/>
                              </a:rPr>
                              <m:t>𝑎</m:t>
                            </m:r>
                            <m:r>
                              <a:rPr lang="el-GR" sz="1600" i="1">
                                <a:effectLst/>
                                <a:latin typeface="Cambria Math"/>
                                <a:ea typeface="Calibri"/>
                                <a:cs typeface="Times New Roman"/>
                              </a:rPr>
                              <m:t>−</m:t>
                            </m:r>
                            <m:r>
                              <a:rPr lang="en-US" sz="1600" i="1">
                                <a:effectLst/>
                                <a:latin typeface="Cambria Math"/>
                                <a:ea typeface="Calibri"/>
                                <a:cs typeface="Times New Roman"/>
                              </a:rPr>
                              <m:t>𝑏</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e>
                        </m:d>
                        <m:r>
                          <a:rPr lang="el-GR" sz="1600" i="1">
                            <a:effectLst/>
                            <a:latin typeface="Cambria Math"/>
                            <a:ea typeface="Calibri"/>
                            <a:cs typeface="Times New Roman"/>
                          </a:rPr>
                          <m:t>− </m:t>
                        </m:r>
                        <m:f>
                          <m:fPr>
                            <m:ctrlPr>
                              <a:rPr lang="el-GR" sz="1600" i="1">
                                <a:effectLst/>
                                <a:latin typeface="Cambria Math" panose="02040503050406030204" pitchFamily="18" charset="0"/>
                              </a:rPr>
                            </m:ctrlPr>
                          </m:fPr>
                          <m:num>
                            <m:r>
                              <a:rPr lang="en-US" sz="1600" i="1">
                                <a:effectLst/>
                                <a:latin typeface="Cambria Math"/>
                                <a:ea typeface="Calibri"/>
                                <a:cs typeface="Times New Roman"/>
                              </a:rPr>
                              <m:t>𝑏</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n-US" sz="1600" i="1">
                                    <a:effectLst/>
                                    <a:latin typeface="Cambria Math"/>
                                    <a:ea typeface="Calibri"/>
                                    <a:cs typeface="Times New Roman"/>
                                  </a:rPr>
                                  <m:t>𝑡</m:t>
                                </m:r>
                              </m:e>
                            </m:d>
                          </m:num>
                          <m:den>
                            <m:r>
                              <a:rPr lang="el-GR" sz="1600" i="1">
                                <a:effectLst/>
                                <a:latin typeface="Cambria Math"/>
                                <a:ea typeface="Calibri"/>
                                <a:cs typeface="Times New Roman"/>
                              </a:rPr>
                              <m:t>2</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den>
                        </m:f>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𝑐</m:t>
                            </m:r>
                          </m:e>
                          <m:sub>
                            <m:r>
                              <a:rPr lang="el-GR" sz="1600" i="1">
                                <a:effectLst/>
                                <a:latin typeface="Cambria Math"/>
                                <a:ea typeface="Calibri"/>
                                <a:cs typeface="Times New Roman"/>
                              </a:rPr>
                              <m:t>1</m:t>
                            </m:r>
                          </m:sub>
                        </m:sSub>
                      </m:e>
                    </m:d>
                  </m:oMath>
                </a14:m>
                <a:r>
                  <a:rPr lang="en-US" sz="1600" dirty="0" smtClean="0"/>
                  <a:t>			</a:t>
                </a:r>
                <a:r>
                  <a:rPr lang="en-US" sz="1600" dirty="0" smtClean="0">
                    <a:latin typeface="Times New Roman" pitchFamily="18" charset="0"/>
                    <a:cs typeface="Times New Roman" pitchFamily="18" charset="0"/>
                  </a:rPr>
                  <a:t>(5)</a:t>
                </a:r>
                <a:endParaRPr lang="el-GR" sz="1600" dirty="0" smtClean="0">
                  <a:latin typeface="Times New Roman" pitchFamily="18" charset="0"/>
                  <a:cs typeface="Times New Roman" pitchFamily="18" charset="0"/>
                </a:endParaRPr>
              </a:p>
              <a:p>
                <a:pPr marL="0" indent="216000" algn="ctr">
                  <a:lnSpc>
                    <a:spcPct val="150000"/>
                  </a:lnSpc>
                  <a:spcBef>
                    <a:spcPts val="0"/>
                  </a:spcBef>
                  <a:buNone/>
                </a:pPr>
                <a14:m>
                  <m:oMath xmlns:m="http://schemas.openxmlformats.org/officeDocument/2006/math">
                    <m:sSub>
                      <m:sSubPr>
                        <m:ctrlPr>
                          <a:rPr lang="el-GR" sz="1600" i="1">
                            <a:latin typeface="Cambria Math" panose="02040503050406030204" pitchFamily="18" charset="0"/>
                          </a:rPr>
                        </m:ctrlPr>
                      </m:sSubPr>
                      <m:e>
                        <m:r>
                          <a:rPr lang="el-GR" sz="1600" i="1">
                            <a:effectLst/>
                            <a:latin typeface="Cambria Math"/>
                            <a:ea typeface="Calibri"/>
                            <a:cs typeface="Times New Roman"/>
                          </a:rPr>
                          <m:t> </m:t>
                        </m:r>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r>
                      <a:rPr lang="el-GR" sz="1600" i="1">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𝑢</m:t>
                        </m:r>
                      </m:e>
                      <m:sub>
                        <m:r>
                          <a:rPr lang="el-GR" sz="1600" i="1">
                            <a:effectLst/>
                            <a:latin typeface="Cambria Math"/>
                            <a:ea typeface="Calibri"/>
                            <a:cs typeface="Times New Roman"/>
                          </a:rPr>
                          <m:t>2</m:t>
                        </m:r>
                      </m:sub>
                    </m:sSub>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
                      <m:dPr>
                        <m:begChr m:val="["/>
                        <m:endChr m:val="]"/>
                        <m:ctrlPr>
                          <a:rPr lang="el-GR" sz="1600" i="1">
                            <a:effectLst/>
                            <a:latin typeface="Cambria Math" panose="02040503050406030204" pitchFamily="18" charset="0"/>
                          </a:rPr>
                        </m:ctrlPr>
                      </m:dPr>
                      <m:e>
                        <m:d>
                          <m:dPr>
                            <m:ctrlPr>
                              <a:rPr lang="el-GR" sz="1600" i="1">
                                <a:effectLst/>
                                <a:latin typeface="Cambria Math" panose="02040503050406030204" pitchFamily="18" charset="0"/>
                              </a:rPr>
                            </m:ctrlPr>
                          </m:dPr>
                          <m:e>
                            <m:r>
                              <a:rPr lang="en-US" sz="1600" i="1">
                                <a:effectLst/>
                                <a:latin typeface="Cambria Math"/>
                                <a:ea typeface="Calibri"/>
                                <a:cs typeface="Times New Roman"/>
                              </a:rPr>
                              <m:t>𝑎</m:t>
                            </m:r>
                            <m:r>
                              <a:rPr lang="el-GR" sz="1600" i="1">
                                <a:effectLst/>
                                <a:latin typeface="Cambria Math"/>
                                <a:ea typeface="Calibri"/>
                                <a:cs typeface="Times New Roman"/>
                              </a:rPr>
                              <m:t>−</m:t>
                            </m:r>
                            <m:r>
                              <a:rPr lang="en-US" sz="1600" i="1">
                                <a:effectLst/>
                                <a:latin typeface="Cambria Math"/>
                                <a:ea typeface="Calibri"/>
                                <a:cs typeface="Times New Roman"/>
                              </a:rPr>
                              <m:t>𝑏</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e>
                        </m:d>
                        <m:r>
                          <a:rPr lang="el-GR" sz="1600" i="1">
                            <a:effectLst/>
                            <a:latin typeface="Cambria Math"/>
                            <a:ea typeface="Calibri"/>
                            <a:cs typeface="Times New Roman"/>
                          </a:rPr>
                          <m:t>− </m:t>
                        </m:r>
                        <m:f>
                          <m:fPr>
                            <m:ctrlPr>
                              <a:rPr lang="el-GR" sz="1600" i="1">
                                <a:effectLst/>
                                <a:latin typeface="Cambria Math" panose="02040503050406030204" pitchFamily="18" charset="0"/>
                              </a:rPr>
                            </m:ctrlPr>
                          </m:fPr>
                          <m:num>
                            <m:r>
                              <a:rPr lang="en-US" sz="1600" i="1">
                                <a:effectLst/>
                                <a:latin typeface="Cambria Math"/>
                                <a:ea typeface="Calibri"/>
                                <a:cs typeface="Times New Roman"/>
                              </a:rPr>
                              <m:t>𝑏</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n-US" sz="1600" i="1">
                                    <a:effectLst/>
                                    <a:latin typeface="Cambria Math"/>
                                    <a:ea typeface="Calibri"/>
                                    <a:cs typeface="Times New Roman"/>
                                  </a:rPr>
                                  <m:t>𝑡</m:t>
                                </m:r>
                              </m:e>
                            </m:d>
                          </m:num>
                          <m:den>
                            <m:r>
                              <a:rPr lang="el-GR" sz="1600" i="1">
                                <a:effectLst/>
                                <a:latin typeface="Cambria Math"/>
                                <a:ea typeface="Calibri"/>
                                <a:cs typeface="Times New Roman"/>
                              </a:rPr>
                              <m:t>2</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den>
                        </m:f>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𝑐</m:t>
                            </m:r>
                          </m:e>
                          <m:sub>
                            <m:r>
                              <a:rPr lang="el-GR" sz="1600" i="1">
                                <a:effectLst/>
                                <a:latin typeface="Cambria Math"/>
                                <a:ea typeface="Calibri"/>
                                <a:cs typeface="Times New Roman"/>
                              </a:rPr>
                              <m:t>2</m:t>
                            </m:r>
                          </m:sub>
                        </m:sSub>
                      </m:e>
                    </m:d>
                  </m:oMath>
                </a14:m>
                <a:r>
                  <a:rPr lang="en-US" sz="1600" dirty="0">
                    <a:effectLst/>
                    <a:latin typeface="Times New Roman"/>
                    <a:ea typeface="Calibri"/>
                  </a:rPr>
                  <a:t> </a:t>
                </a:r>
                <a:r>
                  <a:rPr lang="en-US" sz="1600" dirty="0" smtClean="0">
                    <a:effectLst/>
                    <a:latin typeface="Times New Roman"/>
                    <a:ea typeface="Calibri"/>
                  </a:rPr>
                  <a:t>			(6)</a:t>
                </a:r>
                <a:endParaRPr lang="el-GR" sz="1600" dirty="0" smtClean="0">
                  <a:effectLst/>
                  <a:latin typeface="Times New Roman"/>
                  <a:ea typeface="Calibri"/>
                </a:endParaRPr>
              </a:p>
              <a:p>
                <a:pPr marL="0" indent="216000" algn="just">
                  <a:spcBef>
                    <a:spcPts val="0"/>
                  </a:spcBef>
                  <a:buNone/>
                </a:pPr>
                <a:endParaRPr lang="en-US" sz="1600" dirty="0"/>
              </a:p>
              <a:p>
                <a:pPr marL="0" indent="226800" algn="just">
                  <a:spcBef>
                    <a:spcPts val="0"/>
                  </a:spcBef>
                  <a:buNone/>
                </a:pPr>
                <a:r>
                  <a:rPr lang="el-GR" sz="1600" dirty="0" smtClean="0">
                    <a:solidFill>
                      <a:srgbClr val="000000"/>
                    </a:solidFill>
                    <a:latin typeface="Times New Roman"/>
                    <a:ea typeface="Calibri"/>
                  </a:rPr>
                  <a:t>Από τις λύσεις του συστήματος έλεγχος ευστάθειας γίνεται μόνο για την εξής</a:t>
                </a:r>
                <a:r>
                  <a:rPr lang="en-US" sz="1600" dirty="0" smtClean="0">
                    <a:solidFill>
                      <a:srgbClr val="000000"/>
                    </a:solidFill>
                    <a:latin typeface="Times New Roman"/>
                    <a:ea typeface="Calibri"/>
                  </a:rPr>
                  <a:t>:</a:t>
                </a:r>
              </a:p>
              <a:p>
                <a:pPr marL="0" indent="216000" algn="just">
                  <a:spcBef>
                    <a:spcPts val="0"/>
                  </a:spcBef>
                  <a:buNone/>
                </a:pPr>
                <a:endParaRPr lang="en-US" sz="1600" dirty="0" smtClean="0">
                  <a:solidFill>
                    <a:srgbClr val="000000"/>
                  </a:solidFill>
                  <a:latin typeface="Times New Roman"/>
                  <a:ea typeface="Calibri"/>
                </a:endParaRPr>
              </a:p>
              <a:p>
                <a:pPr marL="0" indent="216000" algn="just">
                  <a:spcBef>
                    <a:spcPts val="0"/>
                  </a:spcBef>
                  <a:buNone/>
                </a:pPr>
                <a14:m>
                  <m:oMath xmlns:m="http://schemas.openxmlformats.org/officeDocument/2006/math">
                    <m:d>
                      <m:dPr>
                        <m:ctrlPr>
                          <a:rPr lang="el-GR" sz="1800" b="1" i="1">
                            <a:solidFill>
                              <a:srgbClr val="000000"/>
                            </a:solidFill>
                            <a:latin typeface="Cambria Math" panose="02040503050406030204" pitchFamily="18" charset="0"/>
                          </a:rPr>
                        </m:ctrlPr>
                      </m:dPr>
                      <m:e>
                        <m:sSub>
                          <m:sSubPr>
                            <m:ctrlPr>
                              <a:rPr lang="el-GR" sz="1800" b="1" i="1">
                                <a:solidFill>
                                  <a:srgbClr val="000000"/>
                                </a:solidFill>
                                <a:effectLst/>
                                <a:latin typeface="Cambria Math" panose="02040503050406030204" pitchFamily="18" charset="0"/>
                              </a:rPr>
                            </m:ctrlPr>
                          </m:sSubPr>
                          <m:e>
                            <m:r>
                              <a:rPr lang="en-US" sz="1800" b="1" i="1">
                                <a:solidFill>
                                  <a:srgbClr val="000000"/>
                                </a:solidFill>
                                <a:effectLst/>
                                <a:latin typeface="Cambria Math"/>
                                <a:ea typeface="Calibri"/>
                                <a:cs typeface="Times New Roman"/>
                              </a:rPr>
                              <m:t>𝒒</m:t>
                            </m:r>
                          </m:e>
                          <m:sub>
                            <m:r>
                              <a:rPr lang="en-US" sz="1800" b="1" i="1">
                                <a:solidFill>
                                  <a:srgbClr val="000000"/>
                                </a:solidFill>
                                <a:effectLst/>
                                <a:latin typeface="Cambria Math"/>
                                <a:ea typeface="Calibri"/>
                                <a:cs typeface="Times New Roman"/>
                              </a:rPr>
                              <m:t>𝟏</m:t>
                            </m:r>
                            <m:r>
                              <a:rPr lang="en-US" sz="1800" b="1" i="1">
                                <a:solidFill>
                                  <a:srgbClr val="000000"/>
                                </a:solidFill>
                                <a:effectLst/>
                                <a:latin typeface="Cambria Math"/>
                                <a:ea typeface="Calibri"/>
                                <a:cs typeface="Times New Roman"/>
                              </a:rPr>
                              <m:t> </m:t>
                            </m:r>
                          </m:sub>
                        </m:sSub>
                        <m:r>
                          <a:rPr lang="en-US" sz="1800" b="1" i="1">
                            <a:solidFill>
                              <a:srgbClr val="000000"/>
                            </a:solidFill>
                            <a:effectLst/>
                            <a:latin typeface="Cambria Math"/>
                            <a:ea typeface="Calibri"/>
                            <a:cs typeface="Times New Roman"/>
                          </a:rPr>
                          <m:t>,</m:t>
                        </m:r>
                        <m:sSub>
                          <m:sSubPr>
                            <m:ctrlPr>
                              <a:rPr lang="el-GR" sz="1800" b="1" i="1">
                                <a:solidFill>
                                  <a:srgbClr val="000000"/>
                                </a:solidFill>
                                <a:effectLst/>
                                <a:latin typeface="Cambria Math" panose="02040503050406030204" pitchFamily="18" charset="0"/>
                              </a:rPr>
                            </m:ctrlPr>
                          </m:sSubPr>
                          <m:e>
                            <m:r>
                              <a:rPr lang="en-US" sz="1800" b="1" i="1">
                                <a:solidFill>
                                  <a:srgbClr val="000000"/>
                                </a:solidFill>
                                <a:effectLst/>
                                <a:latin typeface="Cambria Math"/>
                                <a:ea typeface="Calibri"/>
                                <a:cs typeface="Times New Roman"/>
                              </a:rPr>
                              <m:t> </m:t>
                            </m:r>
                            <m:r>
                              <a:rPr lang="en-US" sz="1800" b="1" i="1">
                                <a:solidFill>
                                  <a:srgbClr val="000000"/>
                                </a:solidFill>
                                <a:effectLst/>
                                <a:latin typeface="Cambria Math"/>
                                <a:ea typeface="Calibri"/>
                                <a:cs typeface="Times New Roman"/>
                              </a:rPr>
                              <m:t>𝒒</m:t>
                            </m:r>
                          </m:e>
                          <m:sub>
                            <m:r>
                              <a:rPr lang="en-US" sz="1800" b="1" i="1">
                                <a:solidFill>
                                  <a:srgbClr val="000000"/>
                                </a:solidFill>
                                <a:effectLst/>
                                <a:latin typeface="Cambria Math"/>
                                <a:ea typeface="Calibri"/>
                                <a:cs typeface="Times New Roman"/>
                              </a:rPr>
                              <m:t>𝟐</m:t>
                            </m:r>
                          </m:sub>
                        </m:sSub>
                      </m:e>
                    </m:d>
                    <m:r>
                      <a:rPr lang="en-US" sz="1800" b="1" i="1">
                        <a:solidFill>
                          <a:srgbClr val="000000"/>
                        </a:solidFill>
                        <a:effectLst/>
                        <a:latin typeface="Cambria Math"/>
                        <a:ea typeface="Calibri"/>
                        <a:cs typeface="Times New Roman"/>
                      </a:rPr>
                      <m:t> = </m:t>
                    </m:r>
                    <m:d>
                      <m:dPr>
                        <m:ctrlPr>
                          <a:rPr lang="el-GR" sz="1800" b="1" i="1">
                            <a:solidFill>
                              <a:srgbClr val="000000"/>
                            </a:solidFill>
                            <a:effectLst/>
                            <a:latin typeface="Cambria Math" panose="02040503050406030204" pitchFamily="18" charset="0"/>
                          </a:rPr>
                        </m:ctrlPr>
                      </m:dPr>
                      <m:e>
                        <m:sSup>
                          <m:sSupPr>
                            <m:ctrlPr>
                              <a:rPr lang="el-GR" sz="1800" b="1" i="1">
                                <a:solidFill>
                                  <a:srgbClr val="000000"/>
                                </a:solidFill>
                                <a:effectLst/>
                                <a:latin typeface="Cambria Math" panose="02040503050406030204" pitchFamily="18" charset="0"/>
                              </a:rPr>
                            </m:ctrlPr>
                          </m:sSupPr>
                          <m:e>
                            <m:d>
                              <m:dPr>
                                <m:begChr m:val="["/>
                                <m:endChr m:val="]"/>
                                <m:ctrlPr>
                                  <a:rPr lang="el-GR" sz="1800" b="1" i="1">
                                    <a:solidFill>
                                      <a:srgbClr val="000000"/>
                                    </a:solidFill>
                                    <a:effectLst/>
                                    <a:latin typeface="Cambria Math" panose="02040503050406030204" pitchFamily="18" charset="0"/>
                                  </a:rPr>
                                </m:ctrlPr>
                              </m:dPr>
                              <m:e>
                                <m:f>
                                  <m:fPr>
                                    <m:ctrlPr>
                                      <a:rPr lang="el-GR" sz="1800" b="1" i="1">
                                        <a:solidFill>
                                          <a:srgbClr val="000000"/>
                                        </a:solidFill>
                                        <a:effectLst/>
                                        <a:latin typeface="Cambria Math" panose="02040503050406030204" pitchFamily="18" charset="0"/>
                                      </a:rPr>
                                    </m:ctrlPr>
                                  </m:fPr>
                                  <m:num>
                                    <m:r>
                                      <a:rPr lang="el-GR" sz="1800" b="1" i="1">
                                        <a:solidFill>
                                          <a:srgbClr val="000000"/>
                                        </a:solidFill>
                                        <a:effectLst/>
                                        <a:latin typeface="Cambria Math"/>
                                        <a:ea typeface="Calibri"/>
                                        <a:cs typeface="Times New Roman"/>
                                      </a:rPr>
                                      <m:t>𝟐</m:t>
                                    </m:r>
                                    <m:rad>
                                      <m:radPr>
                                        <m:degHide m:val="on"/>
                                        <m:ctrlPr>
                                          <a:rPr lang="el-GR" sz="1800" b="1" i="1">
                                            <a:solidFill>
                                              <a:srgbClr val="000000"/>
                                            </a:solidFill>
                                            <a:effectLst/>
                                            <a:latin typeface="Cambria Math" panose="02040503050406030204" pitchFamily="18" charset="0"/>
                                          </a:rPr>
                                        </m:ctrlPr>
                                      </m:radPr>
                                      <m:deg/>
                                      <m:e>
                                        <m:r>
                                          <a:rPr lang="el-GR" sz="1800" b="1" i="1">
                                            <a:solidFill>
                                              <a:srgbClr val="000000"/>
                                            </a:solidFill>
                                            <a:effectLst/>
                                            <a:latin typeface="Cambria Math"/>
                                            <a:ea typeface="Calibri"/>
                                            <a:cs typeface="Times New Roman"/>
                                          </a:rPr>
                                          <m:t>𝟐</m:t>
                                        </m:r>
                                      </m:e>
                                    </m:rad>
                                    <m:d>
                                      <m:dPr>
                                        <m:ctrlPr>
                                          <a:rPr lang="el-GR" sz="1800" b="1" i="1">
                                            <a:solidFill>
                                              <a:srgbClr val="000000"/>
                                            </a:solidFill>
                                            <a:effectLst/>
                                            <a:latin typeface="Cambria Math" panose="02040503050406030204" pitchFamily="18" charset="0"/>
                                          </a:rPr>
                                        </m:ctrlPr>
                                      </m:dPr>
                                      <m:e>
                                        <m:r>
                                          <a:rPr lang="el-GR" sz="1800" b="1" i="1">
                                            <a:solidFill>
                                              <a:srgbClr val="000000"/>
                                            </a:solidFill>
                                            <a:effectLst/>
                                            <a:latin typeface="Cambria Math"/>
                                            <a:ea typeface="Calibri"/>
                                            <a:cs typeface="Times New Roman"/>
                                          </a:rPr>
                                          <m:t>𝒂</m:t>
                                        </m:r>
                                        <m:r>
                                          <a:rPr lang="el-GR" sz="1800" b="1" i="1">
                                            <a:solidFill>
                                              <a:srgbClr val="000000"/>
                                            </a:solidFill>
                                            <a:effectLst/>
                                            <a:latin typeface="Cambria Math"/>
                                            <a:ea typeface="Calibri"/>
                                            <a:cs typeface="Times New Roman"/>
                                          </a:rPr>
                                          <m:t>−</m:t>
                                        </m:r>
                                        <m:r>
                                          <a:rPr lang="el-GR" sz="1800" b="1" i="1">
                                            <a:solidFill>
                                              <a:srgbClr val="000000"/>
                                            </a:solidFill>
                                            <a:effectLst/>
                                            <a:latin typeface="Cambria Math"/>
                                            <a:ea typeface="Calibri"/>
                                            <a:cs typeface="Times New Roman"/>
                                          </a:rPr>
                                          <m:t>𝒄</m:t>
                                        </m:r>
                                      </m:e>
                                    </m:d>
                                  </m:num>
                                  <m:den>
                                    <m:r>
                                      <a:rPr lang="el-GR" sz="1800" b="1" i="1">
                                        <a:solidFill>
                                          <a:srgbClr val="000000"/>
                                        </a:solidFill>
                                        <a:effectLst/>
                                        <a:latin typeface="Cambria Math"/>
                                        <a:ea typeface="Calibri"/>
                                        <a:cs typeface="Times New Roman"/>
                                      </a:rPr>
                                      <m:t>𝟓</m:t>
                                    </m:r>
                                    <m:r>
                                      <a:rPr lang="el-GR" sz="1800" b="1" i="1">
                                        <a:solidFill>
                                          <a:srgbClr val="000000"/>
                                        </a:solidFill>
                                        <a:effectLst/>
                                        <a:latin typeface="Cambria Math"/>
                                        <a:ea typeface="Calibri"/>
                                        <a:cs typeface="Times New Roman"/>
                                      </a:rPr>
                                      <m:t>𝒃</m:t>
                                    </m:r>
                                  </m:den>
                                </m:f>
                              </m:e>
                            </m:d>
                          </m:e>
                          <m:sup>
                            <m:r>
                              <a:rPr lang="el-GR" sz="1800" b="1" i="1">
                                <a:solidFill>
                                  <a:srgbClr val="000000"/>
                                </a:solidFill>
                                <a:effectLst/>
                                <a:latin typeface="Cambria Math"/>
                                <a:ea typeface="Calibri"/>
                                <a:cs typeface="Times New Roman"/>
                              </a:rPr>
                              <m:t>𝟐</m:t>
                            </m:r>
                          </m:sup>
                        </m:sSup>
                        <m:r>
                          <a:rPr lang="el-GR" sz="1800" b="1" i="1">
                            <a:solidFill>
                              <a:srgbClr val="000000"/>
                            </a:solidFill>
                            <a:effectLst/>
                            <a:latin typeface="Cambria Math"/>
                            <a:ea typeface="Calibri"/>
                            <a:cs typeface="Times New Roman"/>
                          </a:rPr>
                          <m:t>,</m:t>
                        </m:r>
                        <m:sSup>
                          <m:sSupPr>
                            <m:ctrlPr>
                              <a:rPr lang="el-GR" sz="1800" b="1" i="1">
                                <a:solidFill>
                                  <a:srgbClr val="000000"/>
                                </a:solidFill>
                                <a:effectLst/>
                                <a:latin typeface="Cambria Math" panose="02040503050406030204" pitchFamily="18" charset="0"/>
                              </a:rPr>
                            </m:ctrlPr>
                          </m:sSupPr>
                          <m:e>
                            <m:d>
                              <m:dPr>
                                <m:begChr m:val="["/>
                                <m:endChr m:val="]"/>
                                <m:ctrlPr>
                                  <a:rPr lang="el-GR" sz="1800" b="1" i="1">
                                    <a:solidFill>
                                      <a:srgbClr val="000000"/>
                                    </a:solidFill>
                                    <a:effectLst/>
                                    <a:latin typeface="Cambria Math" panose="02040503050406030204" pitchFamily="18" charset="0"/>
                                  </a:rPr>
                                </m:ctrlPr>
                              </m:dPr>
                              <m:e>
                                <m:f>
                                  <m:fPr>
                                    <m:ctrlPr>
                                      <a:rPr lang="el-GR" sz="1800" b="1" i="1">
                                        <a:solidFill>
                                          <a:srgbClr val="000000"/>
                                        </a:solidFill>
                                        <a:effectLst/>
                                        <a:latin typeface="Cambria Math" panose="02040503050406030204" pitchFamily="18" charset="0"/>
                                      </a:rPr>
                                    </m:ctrlPr>
                                  </m:fPr>
                                  <m:num>
                                    <m:r>
                                      <a:rPr lang="el-GR" sz="1800" b="1" i="1">
                                        <a:solidFill>
                                          <a:srgbClr val="000000"/>
                                        </a:solidFill>
                                        <a:effectLst/>
                                        <a:latin typeface="Cambria Math"/>
                                        <a:ea typeface="Calibri"/>
                                        <a:cs typeface="Times New Roman"/>
                                      </a:rPr>
                                      <m:t>𝟐</m:t>
                                    </m:r>
                                    <m:rad>
                                      <m:radPr>
                                        <m:degHide m:val="on"/>
                                        <m:ctrlPr>
                                          <a:rPr lang="el-GR" sz="1800" b="1" i="1">
                                            <a:solidFill>
                                              <a:srgbClr val="000000"/>
                                            </a:solidFill>
                                            <a:effectLst/>
                                            <a:latin typeface="Cambria Math" panose="02040503050406030204" pitchFamily="18" charset="0"/>
                                          </a:rPr>
                                        </m:ctrlPr>
                                      </m:radPr>
                                      <m:deg/>
                                      <m:e>
                                        <m:r>
                                          <a:rPr lang="el-GR" sz="1800" b="1" i="1">
                                            <a:solidFill>
                                              <a:srgbClr val="000000"/>
                                            </a:solidFill>
                                            <a:effectLst/>
                                            <a:latin typeface="Cambria Math"/>
                                            <a:ea typeface="Calibri"/>
                                            <a:cs typeface="Times New Roman"/>
                                          </a:rPr>
                                          <m:t>𝟐</m:t>
                                        </m:r>
                                      </m:e>
                                    </m:rad>
                                    <m:d>
                                      <m:dPr>
                                        <m:ctrlPr>
                                          <a:rPr lang="el-GR" sz="1800" b="1" i="1">
                                            <a:solidFill>
                                              <a:srgbClr val="000000"/>
                                            </a:solidFill>
                                            <a:effectLst/>
                                            <a:latin typeface="Cambria Math" panose="02040503050406030204" pitchFamily="18" charset="0"/>
                                          </a:rPr>
                                        </m:ctrlPr>
                                      </m:dPr>
                                      <m:e>
                                        <m:r>
                                          <a:rPr lang="el-GR" sz="1800" b="1" i="1">
                                            <a:solidFill>
                                              <a:srgbClr val="000000"/>
                                            </a:solidFill>
                                            <a:effectLst/>
                                            <a:latin typeface="Cambria Math"/>
                                            <a:ea typeface="Calibri"/>
                                            <a:cs typeface="Times New Roman"/>
                                          </a:rPr>
                                          <m:t>𝒂</m:t>
                                        </m:r>
                                        <m:r>
                                          <a:rPr lang="el-GR" sz="1800" b="1" i="1">
                                            <a:solidFill>
                                              <a:srgbClr val="000000"/>
                                            </a:solidFill>
                                            <a:effectLst/>
                                            <a:latin typeface="Cambria Math"/>
                                            <a:ea typeface="Calibri"/>
                                            <a:cs typeface="Times New Roman"/>
                                          </a:rPr>
                                          <m:t>−</m:t>
                                        </m:r>
                                        <m:r>
                                          <a:rPr lang="el-GR" sz="1800" b="1" i="1">
                                            <a:solidFill>
                                              <a:srgbClr val="000000"/>
                                            </a:solidFill>
                                            <a:effectLst/>
                                            <a:latin typeface="Cambria Math"/>
                                            <a:ea typeface="Calibri"/>
                                            <a:cs typeface="Times New Roman"/>
                                          </a:rPr>
                                          <m:t>𝒄</m:t>
                                        </m:r>
                                      </m:e>
                                    </m:d>
                                  </m:num>
                                  <m:den>
                                    <m:r>
                                      <a:rPr lang="el-GR" sz="1800" b="1" i="1">
                                        <a:solidFill>
                                          <a:srgbClr val="000000"/>
                                        </a:solidFill>
                                        <a:effectLst/>
                                        <a:latin typeface="Cambria Math"/>
                                        <a:ea typeface="Calibri"/>
                                        <a:cs typeface="Times New Roman"/>
                                      </a:rPr>
                                      <m:t>𝟓</m:t>
                                    </m:r>
                                    <m:r>
                                      <a:rPr lang="el-GR" sz="1800" b="1" i="1">
                                        <a:solidFill>
                                          <a:srgbClr val="000000"/>
                                        </a:solidFill>
                                        <a:effectLst/>
                                        <a:latin typeface="Cambria Math"/>
                                        <a:ea typeface="Calibri"/>
                                        <a:cs typeface="Times New Roman"/>
                                      </a:rPr>
                                      <m:t>𝒃</m:t>
                                    </m:r>
                                  </m:den>
                                </m:f>
                              </m:e>
                            </m:d>
                          </m:e>
                          <m:sup>
                            <m:r>
                              <a:rPr lang="el-GR" sz="1800" b="1" i="1">
                                <a:solidFill>
                                  <a:srgbClr val="000000"/>
                                </a:solidFill>
                                <a:effectLst/>
                                <a:latin typeface="Cambria Math"/>
                                <a:ea typeface="Calibri"/>
                                <a:cs typeface="Times New Roman"/>
                              </a:rPr>
                              <m:t>𝟐</m:t>
                            </m:r>
                          </m:sup>
                        </m:sSup>
                      </m:e>
                    </m:d>
                  </m:oMath>
                </a14:m>
                <a:r>
                  <a:rPr lang="en-US" sz="1600" dirty="0" smtClean="0"/>
                  <a:t>			                         </a:t>
                </a:r>
                <a:r>
                  <a:rPr lang="en-US" sz="1600" dirty="0" smtClean="0">
                    <a:latin typeface="Times New Roman" pitchFamily="18" charset="0"/>
                    <a:cs typeface="Times New Roman" pitchFamily="18" charset="0"/>
                  </a:rPr>
                  <a:t>(7)</a:t>
                </a:r>
                <a:endParaRPr lang="el-GR" sz="1600" dirty="0" smtClean="0">
                  <a:latin typeface="Times New Roman" pitchFamily="18" charset="0"/>
                  <a:cs typeface="Times New Roman" pitchFamily="18" charset="0"/>
                </a:endParaRPr>
              </a:p>
              <a:p>
                <a:pPr marL="0" indent="216000" algn="just">
                  <a:spcBef>
                    <a:spcPts val="0"/>
                  </a:spcBef>
                  <a:buNone/>
                </a:pPr>
                <a:endParaRPr lang="en-US" sz="1600" dirty="0" smtClean="0"/>
              </a:p>
              <a:p>
                <a:pPr marL="0" indent="216000" algn="just">
                  <a:spcBef>
                    <a:spcPts val="0"/>
                  </a:spcBef>
                  <a:buNone/>
                </a:pPr>
                <a:r>
                  <a:rPr lang="el-GR" sz="1600" dirty="0" smtClean="0">
                    <a:latin typeface="Times New Roman" pitchFamily="18" charset="0"/>
                    <a:cs typeface="Times New Roman" pitchFamily="18" charset="0"/>
                  </a:rPr>
                  <a:t>Υπολογίζουμε αρχικά τον Ιακωβιανό πίνακα του παραπάνω συστήματος</a:t>
                </a:r>
                <a:r>
                  <a:rPr lang="en-US" sz="1600" dirty="0" smtClean="0">
                    <a:latin typeface="Times New Roman" pitchFamily="18" charset="0"/>
                    <a:cs typeface="Times New Roman" pitchFamily="18" charset="0"/>
                  </a:rPr>
                  <a:t>:</a:t>
                </a:r>
              </a:p>
              <a:p>
                <a:pPr marL="0" indent="216000" algn="just">
                  <a:spcBef>
                    <a:spcPts val="0"/>
                  </a:spcBef>
                  <a:buNone/>
                </a:pPr>
                <a:endParaRPr lang="en-US" sz="1600" dirty="0" smtClean="0"/>
              </a:p>
              <a:p>
                <a:pPr marL="0" indent="216000" algn="just">
                  <a:spcBef>
                    <a:spcPts val="0"/>
                  </a:spcBef>
                  <a:buNone/>
                </a:pPr>
                <a14:m>
                  <m:oMathPara xmlns:m="http://schemas.openxmlformats.org/officeDocument/2006/math">
                    <m:oMathParaPr>
                      <m:jc m:val="center"/>
                    </m:oMathParaPr>
                    <m:oMath xmlns:m="http://schemas.openxmlformats.org/officeDocument/2006/math">
                      <m:sSub>
                        <m:sSubPr>
                          <m:ctrlPr>
                            <a:rPr lang="el-GR" sz="1600" i="1">
                              <a:solidFill>
                                <a:srgbClr val="000000"/>
                              </a:solidFill>
                              <a:latin typeface="Cambria Math" panose="02040503050406030204" pitchFamily="18" charset="0"/>
                            </a:rPr>
                          </m:ctrlPr>
                        </m:sSubPr>
                        <m:e>
                          <m:r>
                            <a:rPr lang="en-US" sz="1600" i="1">
                              <a:solidFill>
                                <a:srgbClr val="000000"/>
                              </a:solidFill>
                              <a:effectLst/>
                              <a:latin typeface="Cambria Math"/>
                              <a:ea typeface="Calibri"/>
                              <a:cs typeface="Times New Roman"/>
                            </a:rPr>
                            <m:t>𝐽</m:t>
                          </m:r>
                          <m:r>
                            <a:rPr lang="el-GR" sz="1600" i="1">
                              <a:solidFill>
                                <a:srgbClr val="000000"/>
                              </a:solidFill>
                              <a:effectLst/>
                              <a:latin typeface="Cambria Math"/>
                              <a:ea typeface="Calibri"/>
                              <a:cs typeface="Times New Roman"/>
                            </a:rPr>
                            <m:t> (</m:t>
                          </m:r>
                          <m:r>
                            <a:rPr lang="en-US" sz="1600" i="1">
                              <a:solidFill>
                                <a:srgbClr val="000000"/>
                              </a:solidFill>
                              <a:effectLst/>
                              <a:latin typeface="Cambria Math"/>
                              <a:ea typeface="Calibri"/>
                              <a:cs typeface="Times New Roman"/>
                            </a:rPr>
                            <m:t>𝑞</m:t>
                          </m:r>
                        </m:e>
                        <m:sub>
                          <m:r>
                            <a:rPr lang="el-GR" sz="1600" i="1">
                              <a:solidFill>
                                <a:srgbClr val="000000"/>
                              </a:solidFill>
                              <a:effectLst/>
                              <a:latin typeface="Cambria Math"/>
                              <a:ea typeface="Calibri"/>
                              <a:cs typeface="Times New Roman"/>
                            </a:rPr>
                            <m:t>1</m:t>
                          </m:r>
                        </m:sub>
                      </m:sSub>
                      <m:r>
                        <a:rPr lang="el-GR" sz="1600" i="1">
                          <a:solidFill>
                            <a:srgbClr val="000000"/>
                          </a:solidFill>
                          <a:effectLst/>
                          <a:latin typeface="Cambria Math"/>
                          <a:ea typeface="Calibri"/>
                          <a:cs typeface="Times New Roman"/>
                        </a:rPr>
                        <m:t>,</m:t>
                      </m:r>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𝑞</m:t>
                          </m:r>
                        </m:e>
                        <m:sub>
                          <m:r>
                            <a:rPr lang="el-GR" sz="1600" i="1">
                              <a:solidFill>
                                <a:srgbClr val="000000"/>
                              </a:solidFill>
                              <a:effectLst/>
                              <a:latin typeface="Cambria Math"/>
                              <a:ea typeface="Calibri"/>
                              <a:cs typeface="Times New Roman"/>
                            </a:rPr>
                            <m:t>2</m:t>
                          </m:r>
                        </m:sub>
                      </m:sSub>
                      <m:r>
                        <a:rPr lang="el-GR" sz="1600" i="1">
                          <a:solidFill>
                            <a:srgbClr val="000000"/>
                          </a:solidFill>
                          <a:effectLst/>
                          <a:latin typeface="Cambria Math"/>
                          <a:ea typeface="Calibri"/>
                          <a:cs typeface="Times New Roman"/>
                        </a:rPr>
                        <m:t>) = </m:t>
                      </m:r>
                      <m:d>
                        <m:dPr>
                          <m:begChr m:val="["/>
                          <m:endChr m:val="]"/>
                          <m:ctrlPr>
                            <a:rPr lang="el-GR" sz="1600" i="1">
                              <a:solidFill>
                                <a:srgbClr val="000000"/>
                              </a:solidFill>
                              <a:effectLst/>
                              <a:latin typeface="Cambria Math" panose="02040503050406030204" pitchFamily="18" charset="0"/>
                            </a:rPr>
                          </m:ctrlPr>
                        </m:dPr>
                        <m:e>
                          <m:m>
                            <m:mPr>
                              <m:mcs>
                                <m:mc>
                                  <m:mcPr>
                                    <m:count m:val="2"/>
                                    <m:mcJc m:val="center"/>
                                  </m:mcPr>
                                </m:mc>
                              </m:mcs>
                              <m:ctrlPr>
                                <a:rPr lang="el-GR" sz="1600" i="1">
                                  <a:solidFill>
                                    <a:srgbClr val="000000"/>
                                  </a:solidFill>
                                  <a:effectLst/>
                                  <a:latin typeface="Cambria Math" panose="02040503050406030204" pitchFamily="18" charset="0"/>
                                </a:rPr>
                              </m:ctrlPr>
                            </m:mPr>
                            <m:mr>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𝑓</m:t>
                                    </m:r>
                                  </m:e>
                                  <m:sub>
                                    <m:r>
                                      <a:rPr lang="en-US" sz="1600" i="1">
                                        <a:solidFill>
                                          <a:srgbClr val="000000"/>
                                        </a:solidFill>
                                        <a:effectLst/>
                                        <a:latin typeface="Cambria Math"/>
                                        <a:ea typeface="Calibri"/>
                                        <a:cs typeface="Times New Roman"/>
                                      </a:rPr>
                                      <m:t>𝑥</m:t>
                                    </m:r>
                                  </m:sub>
                                </m:sSub>
                              </m:e>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𝑓</m:t>
                                    </m:r>
                                  </m:e>
                                  <m:sub>
                                    <m:r>
                                      <a:rPr lang="en-US" sz="1600" i="1">
                                        <a:solidFill>
                                          <a:srgbClr val="000000"/>
                                        </a:solidFill>
                                        <a:effectLst/>
                                        <a:latin typeface="Cambria Math"/>
                                        <a:ea typeface="Calibri"/>
                                        <a:cs typeface="Times New Roman"/>
                                      </a:rPr>
                                      <m:t>𝑦</m:t>
                                    </m:r>
                                  </m:sub>
                                </m:sSub>
                              </m:e>
                            </m:mr>
                            <m:mr>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𝑔</m:t>
                                    </m:r>
                                  </m:e>
                                  <m:sub>
                                    <m:r>
                                      <a:rPr lang="en-US" sz="1600" i="1">
                                        <a:solidFill>
                                          <a:srgbClr val="000000"/>
                                        </a:solidFill>
                                        <a:effectLst/>
                                        <a:latin typeface="Cambria Math"/>
                                        <a:ea typeface="Calibri"/>
                                        <a:cs typeface="Times New Roman"/>
                                      </a:rPr>
                                      <m:t>𝑥</m:t>
                                    </m:r>
                                  </m:sub>
                                </m:sSub>
                              </m:e>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𝑔</m:t>
                                    </m:r>
                                  </m:e>
                                  <m:sub>
                                    <m:r>
                                      <a:rPr lang="en-US" sz="1600" i="1">
                                        <a:solidFill>
                                          <a:srgbClr val="000000"/>
                                        </a:solidFill>
                                        <a:effectLst/>
                                        <a:latin typeface="Cambria Math"/>
                                        <a:ea typeface="Calibri"/>
                                        <a:cs typeface="Times New Roman"/>
                                      </a:rPr>
                                      <m:t>𝑦</m:t>
                                    </m:r>
                                  </m:sub>
                                </m:sSub>
                              </m:e>
                            </m:mr>
                          </m:m>
                        </m:e>
                      </m:d>
                      <m:r>
                        <a:rPr lang="el-GR" sz="1600" i="1">
                          <a:solidFill>
                            <a:srgbClr val="000000"/>
                          </a:solidFill>
                          <a:effectLst/>
                          <a:latin typeface="Cambria Math"/>
                          <a:ea typeface="Calibri"/>
                          <a:cs typeface="Times New Roman"/>
                        </a:rPr>
                        <m:t>=</m:t>
                      </m:r>
                      <m:d>
                        <m:dPr>
                          <m:begChr m:val="["/>
                          <m:endChr m:val="]"/>
                          <m:ctrlPr>
                            <a:rPr lang="el-GR" sz="1600" i="1">
                              <a:solidFill>
                                <a:srgbClr val="000000"/>
                              </a:solidFill>
                              <a:effectLst/>
                              <a:latin typeface="Cambria Math" panose="02040503050406030204" pitchFamily="18" charset="0"/>
                            </a:rPr>
                          </m:ctrlPr>
                        </m:dPr>
                        <m:e>
                          <m:m>
                            <m:mPr>
                              <m:mcs>
                                <m:mc>
                                  <m:mcPr>
                                    <m:count m:val="2"/>
                                    <m:mcJc m:val="center"/>
                                  </m:mcPr>
                                </m:mc>
                              </m:mcs>
                              <m:ctrlPr>
                                <a:rPr lang="el-GR" sz="1600" i="1">
                                  <a:solidFill>
                                    <a:srgbClr val="000000"/>
                                  </a:solidFill>
                                  <a:effectLst/>
                                  <a:latin typeface="Cambria Math" panose="02040503050406030204" pitchFamily="18" charset="0"/>
                                </a:rPr>
                              </m:ctrlPr>
                            </m:mPr>
                            <m:mr>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mr>
                            <m:mr>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mr>
                          </m:m>
                        </m:e>
                      </m:d>
                    </m:oMath>
                  </m:oMathPara>
                </a14:m>
                <a:endParaRPr lang="en-US" sz="1600" dirty="0" smtClean="0"/>
              </a:p>
              <a:p>
                <a:pPr marL="0" indent="216000" algn="just">
                  <a:spcBef>
                    <a:spcPts val="0"/>
                  </a:spcBef>
                  <a:buNone/>
                </a:pPr>
                <a:endParaRPr lang="en-US" sz="1600" dirty="0" smtClean="0"/>
              </a:p>
              <a:p>
                <a:pPr marL="0" lvl="0" indent="226800" algn="ctr">
                  <a:spcBef>
                    <a:spcPts val="0"/>
                  </a:spcBef>
                  <a:buNone/>
                </a:pPr>
                <a:r>
                  <a:rPr lang="el-GR" sz="1600" b="1" u="sng" dirty="0">
                    <a:solidFill>
                      <a:srgbClr val="000000"/>
                    </a:solidFill>
                    <a:latin typeface="Times New Roman"/>
                    <a:ea typeface="Calibri"/>
                  </a:rPr>
                  <a:t>1 – </a:t>
                </a:r>
                <a:r>
                  <a:rPr lang="en-US" sz="1600" b="1" u="sng" dirty="0">
                    <a:solidFill>
                      <a:srgbClr val="000000"/>
                    </a:solidFill>
                    <a:latin typeface="Times New Roman"/>
                    <a:ea typeface="Calibri"/>
                  </a:rPr>
                  <a:t>Tr</a:t>
                </a:r>
                <a:r>
                  <a:rPr lang="el-GR" sz="1600" b="1" u="sng" dirty="0">
                    <a:solidFill>
                      <a:srgbClr val="000000"/>
                    </a:solidFill>
                    <a:latin typeface="Times New Roman"/>
                    <a:ea typeface="Calibri"/>
                  </a:rPr>
                  <a:t> + </a:t>
                </a:r>
                <a:r>
                  <a:rPr lang="en-US" sz="1600" b="1" u="sng" dirty="0">
                    <a:solidFill>
                      <a:srgbClr val="000000"/>
                    </a:solidFill>
                    <a:latin typeface="Times New Roman"/>
                    <a:ea typeface="Calibri"/>
                  </a:rPr>
                  <a:t>Det</a:t>
                </a:r>
                <a:r>
                  <a:rPr lang="el-GR" sz="1600" b="1" u="sng" dirty="0">
                    <a:solidFill>
                      <a:srgbClr val="000000"/>
                    </a:solidFill>
                    <a:latin typeface="Times New Roman"/>
                    <a:ea typeface="Calibri"/>
                  </a:rPr>
                  <a:t> &gt; 0 και 1 + </a:t>
                </a:r>
                <a:r>
                  <a:rPr lang="en-US" sz="1600" b="1" u="sng" dirty="0">
                    <a:solidFill>
                      <a:srgbClr val="000000"/>
                    </a:solidFill>
                    <a:latin typeface="Times New Roman"/>
                    <a:ea typeface="Calibri"/>
                  </a:rPr>
                  <a:t>Tr</a:t>
                </a:r>
                <a:r>
                  <a:rPr lang="el-GR" sz="1600" b="1" u="sng" dirty="0">
                    <a:solidFill>
                      <a:srgbClr val="000000"/>
                    </a:solidFill>
                    <a:latin typeface="Times New Roman"/>
                    <a:ea typeface="Calibri"/>
                  </a:rPr>
                  <a:t> + </a:t>
                </a:r>
                <a:r>
                  <a:rPr lang="en-US" sz="1600" b="1" u="sng" dirty="0">
                    <a:solidFill>
                      <a:srgbClr val="000000"/>
                    </a:solidFill>
                    <a:latin typeface="Times New Roman"/>
                    <a:ea typeface="Calibri"/>
                  </a:rPr>
                  <a:t>Det</a:t>
                </a:r>
                <a:r>
                  <a:rPr lang="el-GR" sz="1600" b="1" u="sng" dirty="0">
                    <a:solidFill>
                      <a:srgbClr val="000000"/>
                    </a:solidFill>
                    <a:latin typeface="Times New Roman"/>
                    <a:ea typeface="Calibri"/>
                  </a:rPr>
                  <a:t> &gt; 0 και 1 – </a:t>
                </a:r>
                <a:r>
                  <a:rPr lang="en-US" sz="1600" b="1" u="sng" dirty="0">
                    <a:solidFill>
                      <a:srgbClr val="000000"/>
                    </a:solidFill>
                    <a:latin typeface="Times New Roman"/>
                    <a:ea typeface="Calibri"/>
                  </a:rPr>
                  <a:t>Det</a:t>
                </a:r>
                <a:r>
                  <a:rPr lang="el-GR" sz="1600" b="1" u="sng" dirty="0">
                    <a:solidFill>
                      <a:srgbClr val="000000"/>
                    </a:solidFill>
                    <a:latin typeface="Times New Roman"/>
                    <a:ea typeface="Calibri"/>
                  </a:rPr>
                  <a:t> &gt;0</a:t>
                </a:r>
                <a:r>
                  <a:rPr lang="el-GR" sz="1600" b="1" u="sng" dirty="0">
                    <a:solidFill>
                      <a:srgbClr val="000000"/>
                    </a:solidFill>
                    <a:ea typeface="Calibri"/>
                    <a:cs typeface="Times New Roman"/>
                  </a:rPr>
                  <a:t> </a:t>
                </a:r>
                <a:r>
                  <a:rPr lang="el-GR" sz="1600" u="sng" dirty="0">
                    <a:solidFill>
                      <a:srgbClr val="000000"/>
                    </a:solidFill>
                    <a:latin typeface="Times New Roman"/>
                    <a:ea typeface="Calibri"/>
                  </a:rPr>
                  <a:t>(κριτήριο </a:t>
                </a:r>
                <a:r>
                  <a:rPr lang="en-US" sz="1600" u="sng" dirty="0">
                    <a:solidFill>
                      <a:srgbClr val="000000"/>
                    </a:solidFill>
                    <a:latin typeface="Times New Roman"/>
                    <a:ea typeface="Calibri"/>
                  </a:rPr>
                  <a:t>Jury</a:t>
                </a:r>
                <a:r>
                  <a:rPr lang="el-GR" sz="1600" u="sng" dirty="0">
                    <a:solidFill>
                      <a:srgbClr val="000000"/>
                    </a:solidFill>
                    <a:latin typeface="Times New Roman"/>
                    <a:ea typeface="Calibri"/>
                  </a:rPr>
                  <a:t>)</a:t>
                </a:r>
                <a:endParaRPr lang="en-US" sz="1600" u="sng" dirty="0">
                  <a:solidFill>
                    <a:srgbClr val="000000"/>
                  </a:solidFill>
                  <a:latin typeface="Times New Roman"/>
                  <a:ea typeface="Calibri"/>
                </a:endParaRPr>
              </a:p>
              <a:p>
                <a:pPr marL="0" indent="216000" algn="just">
                  <a:spcBef>
                    <a:spcPts val="0"/>
                  </a:spcBef>
                  <a:buNone/>
                </a:pPr>
                <a:endParaRPr lang="el-GR" sz="1600"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836712"/>
                <a:ext cx="8229600" cy="5760640"/>
              </a:xfrm>
              <a:blipFill rotWithShape="0">
                <a:blip r:embed="rId2" cstate="print"/>
                <a:stretch>
                  <a:fillRect l="-370" t="-741" r="-37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6B236778-A053-4492-AB4E-EB3BFA3A81D6}" type="slidenum">
              <a:rPr lang="el-GR" smtClean="0"/>
              <a:pPr>
                <a:defRPr/>
              </a:pPr>
              <a:t>16</a:t>
            </a:fld>
            <a:endParaRPr lang="el-GR"/>
          </a:p>
        </p:txBody>
      </p:sp>
    </p:spTree>
    <p:extLst>
      <p:ext uri="{BB962C8B-B14F-4D97-AF65-F5344CB8AC3E}">
        <p14:creationId xmlns="" xmlns:p14="http://schemas.microsoft.com/office/powerpoint/2010/main" val="453789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8" y="548680"/>
            <a:ext cx="8888412" cy="648072"/>
          </a:xfrm>
        </p:spPr>
        <p:txBody>
          <a:bodyPr>
            <a:noAutofit/>
          </a:bodyPr>
          <a:lstStyle/>
          <a:p>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Παραγωγικότητα  Ελλάδας  διαχρονικά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rPr>
              <a:t/>
            </a:r>
            <a:br>
              <a:rPr lang="el-GR" sz="2600" dirty="0">
                <a:solidFill>
                  <a:schemeClr val="accent2">
                    <a:lumMod val="75000"/>
                  </a:schemeClr>
                </a:solidFill>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endParaRPr lang="el-GR" sz="2600" dirty="0">
              <a:solidFill>
                <a:schemeClr val="accent2">
                  <a:lumMod val="75000"/>
                </a:schemeClr>
              </a:solidFill>
              <a:latin typeface="Monotype Corsiva" pitchFamily="66" charset="0"/>
            </a:endParaRPr>
          </a:p>
        </p:txBody>
      </p:sp>
      <p:sp>
        <p:nvSpPr>
          <p:cNvPr id="4" name="Θέση ημερομηνίας 3"/>
          <p:cNvSpPr>
            <a:spLocks noGrp="1"/>
          </p:cNvSpPr>
          <p:nvPr>
            <p:ph type="dt" sz="half" idx="10"/>
          </p:nvPr>
        </p:nvSpPr>
        <p:spPr>
          <a:xfrm>
            <a:off x="107504" y="6629400"/>
            <a:ext cx="957264" cy="457200"/>
          </a:xfrm>
        </p:spPr>
        <p:txBody>
          <a:bodyPr/>
          <a:lstStyle/>
          <a:p>
            <a:r>
              <a:rPr lang="el-GR" dirty="0" smtClean="0"/>
              <a:t>11/10/2012</a:t>
            </a:r>
            <a:endParaRPr lang="el-GR" dirty="0"/>
          </a:p>
        </p:txBody>
      </p:sp>
      <p:sp>
        <p:nvSpPr>
          <p:cNvPr id="5" name="Θέση υποσέλιδου 4"/>
          <p:cNvSpPr>
            <a:spLocks noGrp="1"/>
          </p:cNvSpPr>
          <p:nvPr>
            <p:ph type="ftr" sz="quarter" idx="11"/>
          </p:nvPr>
        </p:nvSpPr>
        <p:spPr>
          <a:xfrm>
            <a:off x="2339752" y="6629400"/>
            <a:ext cx="3312368" cy="457200"/>
          </a:xfrm>
        </p:spPr>
        <p:txBody>
          <a:bodyPr/>
          <a:lstStyle/>
          <a:p>
            <a:r>
              <a:rPr lang="el-GR" smtClean="0"/>
              <a:t>Εργασιακό  κόστος  και  ανταγωνιστικότητα  εθνικής οικονομίας</a:t>
            </a:r>
            <a:endParaRPr lang="el-GR"/>
          </a:p>
        </p:txBody>
      </p:sp>
      <p:sp>
        <p:nvSpPr>
          <p:cNvPr id="6" name="Θέση αριθμού διαφάνειας 5"/>
          <p:cNvSpPr>
            <a:spLocks noGrp="1"/>
          </p:cNvSpPr>
          <p:nvPr>
            <p:ph type="sldNum" sz="quarter" idx="12"/>
          </p:nvPr>
        </p:nvSpPr>
        <p:spPr/>
        <p:txBody>
          <a:bodyPr/>
          <a:lstStyle/>
          <a:p>
            <a:fld id="{EE338470-A5F8-415F-9909-B211DC479CF8}" type="slidenum">
              <a:rPr lang="el-GR" sz="1100" smtClean="0"/>
              <a:pPr/>
              <a:t>17</a:t>
            </a:fld>
            <a:endParaRPr lang="el-GR" sz="1100" dirty="0"/>
          </a:p>
        </p:txBody>
      </p:sp>
      <p:pic>
        <p:nvPicPr>
          <p:cNvPr id="6147" name="Picture 3"/>
          <p:cNvPicPr>
            <a:picLocks noGrp="1" noChangeAspect="1" noChangeArrowheads="1"/>
          </p:cNvPicPr>
          <p:nvPr>
            <p:ph sz="half" idx="2"/>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59424" y="3068960"/>
            <a:ext cx="4584576" cy="3596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5292080" y="2276872"/>
            <a:ext cx="302433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accent2">
                    <a:lumMod val="75000"/>
                  </a:schemeClr>
                </a:solidFill>
                <a:latin typeface="Monotype Corsiva" pitchFamily="66" charset="0"/>
              </a:rPr>
              <a:t>Παραγωγικότητα εργασίας Ελλάδας, Γερμανίας, </a:t>
            </a:r>
            <a:r>
              <a:rPr lang="en-US" sz="1300" dirty="0" smtClean="0">
                <a:solidFill>
                  <a:schemeClr val="accent2">
                    <a:lumMod val="75000"/>
                  </a:schemeClr>
                </a:solidFill>
                <a:latin typeface="Monotype Corsiva" pitchFamily="66" charset="0"/>
              </a:rPr>
              <a:t>I</a:t>
            </a:r>
            <a:r>
              <a:rPr lang="el-GR" sz="1300" dirty="0" smtClean="0">
                <a:solidFill>
                  <a:schemeClr val="accent2">
                    <a:lumMod val="75000"/>
                  </a:schemeClr>
                </a:solidFill>
                <a:latin typeface="Monotype Corsiva" pitchFamily="66" charset="0"/>
              </a:rPr>
              <a:t>σπανίας, Πορτογαλίας και Ιρλανδίας  διαχρονικά από το 2004-2013 (% ετήσιες μεταβολές)  </a:t>
            </a:r>
            <a:r>
              <a:rPr lang="el-GR" sz="1200" dirty="0">
                <a:solidFill>
                  <a:schemeClr val="accent2">
                    <a:lumMod val="75000"/>
                  </a:schemeClr>
                </a:solidFill>
                <a:latin typeface="Monotype Corsiva" pitchFamily="66" charset="0"/>
              </a:rPr>
              <a:t/>
            </a:r>
            <a:br>
              <a:rPr lang="el-GR" sz="1200" dirty="0">
                <a:solidFill>
                  <a:schemeClr val="accent2">
                    <a:lumMod val="75000"/>
                  </a:schemeClr>
                </a:solidFill>
                <a:latin typeface="Monotype Corsiva" pitchFamily="66" charset="0"/>
              </a:rPr>
            </a:br>
            <a:r>
              <a:rPr lang="el-GR" sz="1200" dirty="0">
                <a:solidFill>
                  <a:schemeClr val="accent2">
                    <a:lumMod val="75000"/>
                  </a:schemeClr>
                </a:solidFill>
                <a:latin typeface="Monotype Corsiva" pitchFamily="66" charset="0"/>
              </a:rPr>
              <a:t>                                                                                                                 </a:t>
            </a:r>
            <a:endParaRPr lang="el-GR" sz="1200" dirty="0">
              <a:solidFill>
                <a:schemeClr val="tx1"/>
              </a:solidFill>
            </a:endParaRP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 xmlns:p14="http://schemas.microsoft.com/office/powerpoint/2010/main" val="2821901381"/>
              </p:ext>
            </p:extLst>
          </p:nvPr>
        </p:nvGraphicFramePr>
        <p:xfrm>
          <a:off x="0" y="1988840"/>
          <a:ext cx="5705475" cy="3600400"/>
        </p:xfrm>
        <a:graphic>
          <a:graphicData uri="http://schemas.openxmlformats.org/presentationml/2006/ole">
            <p:oleObj spid="_x0000_s2069" name="Γράφημα" r:id="rId6" imgW="5705424" imgH="3419543" progId="MSGraph.Chart.8">
              <p:embed/>
            </p:oleObj>
          </a:graphicData>
        </a:graphic>
      </p:graphicFrame>
      <p:sp>
        <p:nvSpPr>
          <p:cNvPr id="16" name="Ορθογώνιο 15"/>
          <p:cNvSpPr/>
          <p:nvPr/>
        </p:nvSpPr>
        <p:spPr>
          <a:xfrm>
            <a:off x="755576" y="1412776"/>
            <a:ext cx="302433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75000"/>
                  </a:schemeClr>
                </a:solidFill>
                <a:latin typeface="Monotype Corsiva" pitchFamily="66" charset="0"/>
              </a:rPr>
              <a:t>Πραγματικές μέσες </a:t>
            </a:r>
            <a:r>
              <a:rPr lang="el-GR" sz="1300" dirty="0">
                <a:solidFill>
                  <a:schemeClr val="accent2">
                    <a:lumMod val="75000"/>
                  </a:schemeClr>
                </a:solidFill>
                <a:latin typeface="Monotype Corsiva" pitchFamily="66" charset="0"/>
              </a:rPr>
              <a:t>αποδοχές</a:t>
            </a:r>
            <a:r>
              <a:rPr lang="el-GR" sz="1200" dirty="0">
                <a:solidFill>
                  <a:schemeClr val="accent2">
                    <a:lumMod val="75000"/>
                  </a:schemeClr>
                </a:solidFill>
                <a:latin typeface="Monotype Corsiva" pitchFamily="66" charset="0"/>
              </a:rPr>
              <a:t> ανά </a:t>
            </a:r>
            <a:r>
              <a:rPr lang="el-GR" sz="1200" dirty="0" smtClean="0">
                <a:solidFill>
                  <a:schemeClr val="accent2">
                    <a:lumMod val="75000"/>
                  </a:schemeClr>
                </a:solidFill>
                <a:latin typeface="Monotype Corsiva" pitchFamily="66" charset="0"/>
              </a:rPr>
              <a:t>απασχολούμενο και </a:t>
            </a:r>
            <a:r>
              <a:rPr lang="el-GR" sz="1200" dirty="0">
                <a:solidFill>
                  <a:schemeClr val="accent2">
                    <a:lumMod val="75000"/>
                  </a:schemeClr>
                </a:solidFill>
                <a:latin typeface="Monotype Corsiva" pitchFamily="66" charset="0"/>
              </a:rPr>
              <a:t>παραγωγικότητα</a:t>
            </a:r>
            <a:endParaRPr lang="el-GR" sz="1200" dirty="0">
              <a:solidFill>
                <a:schemeClr val="tx1"/>
              </a:solidFill>
            </a:endParaRPr>
          </a:p>
        </p:txBody>
      </p:sp>
      <p:sp>
        <p:nvSpPr>
          <p:cNvPr id="15" name="Ορθογώνιο 14"/>
          <p:cNvSpPr/>
          <p:nvPr/>
        </p:nvSpPr>
        <p:spPr>
          <a:xfrm>
            <a:off x="167275" y="5703059"/>
            <a:ext cx="1181734" cy="246221"/>
          </a:xfrm>
          <a:prstGeom prst="rect">
            <a:avLst/>
          </a:prstGeom>
        </p:spPr>
        <p:txBody>
          <a:bodyPr wrap="none">
            <a:spAutoFit/>
          </a:bodyPr>
          <a:lstStyle/>
          <a:p>
            <a:r>
              <a:rPr lang="el-GR" sz="1000" dirty="0"/>
              <a:t>πηγή: ΙΝΕ-ΓΣΕΕ</a:t>
            </a:r>
          </a:p>
        </p:txBody>
      </p:sp>
      <p:sp>
        <p:nvSpPr>
          <p:cNvPr id="17" name="Ορθογώνιο 16"/>
          <p:cNvSpPr/>
          <p:nvPr/>
        </p:nvSpPr>
        <p:spPr>
          <a:xfrm>
            <a:off x="7596336" y="6611779"/>
            <a:ext cx="1034257" cy="246221"/>
          </a:xfrm>
          <a:prstGeom prst="rect">
            <a:avLst/>
          </a:prstGeom>
        </p:spPr>
        <p:txBody>
          <a:bodyPr wrap="none">
            <a:spAutoFit/>
          </a:bodyPr>
          <a:lstStyle/>
          <a:p>
            <a:r>
              <a:rPr lang="el-GR" sz="1000" dirty="0"/>
              <a:t>πηγή: </a:t>
            </a:r>
            <a:r>
              <a:rPr lang="en-US" sz="1000" dirty="0" smtClean="0"/>
              <a:t>Eurostat</a:t>
            </a:r>
            <a:endParaRPr lang="el-GR" sz="1000" dirty="0"/>
          </a:p>
        </p:txBody>
      </p:sp>
    </p:spTree>
    <p:custDataLst>
      <p:tags r:id="rId2"/>
    </p:custDataLst>
    <p:extLst>
      <p:ext uri="{BB962C8B-B14F-4D97-AF65-F5344CB8AC3E}">
        <p14:creationId xmlns="" xmlns:p14="http://schemas.microsoft.com/office/powerpoint/2010/main" val="12939778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circle(in)">
                                      <p:cBhvr>
                                        <p:cTn id="21" dur="2000"/>
                                        <p:tgtEl>
                                          <p:spTgt spid="61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OleChart spid="12" grpId="0"/>
      <p:bldP spid="16"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4000" dirty="0" smtClean="0">
                <a:solidFill>
                  <a:schemeClr val="accent1">
                    <a:lumMod val="50000"/>
                  </a:schemeClr>
                </a:solidFill>
                <a:latin typeface="Arial" pitchFamily="34" charset="0"/>
                <a:cs typeface="Arial" pitchFamily="34" charset="0"/>
              </a:rPr>
              <a:t>Ρυθμός πληθωρισμού των πολιτειών για το 2009</a:t>
            </a:r>
            <a:endParaRPr lang="en-GB" sz="4000" dirty="0">
              <a:solidFill>
                <a:schemeClr val="accent1">
                  <a:lumMod val="50000"/>
                </a:schemeClr>
              </a:solidFill>
              <a:latin typeface="Arial" pitchFamily="34" charset="0"/>
              <a:cs typeface="Arial" pitchFamily="34" charset="0"/>
            </a:endParaRP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04664"/>
            <a:ext cx="8229600" cy="936104"/>
          </a:xfrm>
        </p:spPr>
        <p:txBody>
          <a:bodyPr>
            <a:normAutofit fontScale="90000"/>
          </a:bodyPr>
          <a:lstStyle/>
          <a:p>
            <a:r>
              <a:rPr lang="el-GR" sz="2900" dirty="0" smtClean="0">
                <a:solidFill>
                  <a:schemeClr val="accent2">
                    <a:lumMod val="75000"/>
                  </a:schemeClr>
                </a:solidFill>
                <a:latin typeface="Monotype Corsiva" pitchFamily="66" charset="0"/>
              </a:rPr>
              <a:t>Αποτελέσματα</a:t>
            </a:r>
            <a:r>
              <a:rPr lang="el-GR" dirty="0" smtClean="0"/>
              <a:t/>
            </a:r>
            <a:br>
              <a:rPr lang="el-GR" dirty="0" smtClean="0"/>
            </a:br>
            <a:r>
              <a:rPr lang="el-GR" sz="2700" dirty="0" smtClean="0">
                <a:solidFill>
                  <a:schemeClr val="accent2">
                    <a:lumMod val="75000"/>
                  </a:schemeClr>
                </a:solidFill>
                <a:latin typeface="Monotype Corsiva" pitchFamily="66" charset="0"/>
              </a:rPr>
              <a:t>Παλινδρόμηση 2 : Εξαρτημένη μεταβλητή οι εισαγωγές</a:t>
            </a:r>
            <a:endParaRPr lang="el-GR" sz="2700" dirty="0">
              <a:solidFill>
                <a:schemeClr val="accent2">
                  <a:lumMod val="75000"/>
                </a:schemeClr>
              </a:solidFill>
              <a:latin typeface="Monotype Corsiva" pitchFamily="66" charset="0"/>
            </a:endParaRPr>
          </a:p>
        </p:txBody>
      </p:sp>
      <p:graphicFrame>
        <p:nvGraphicFramePr>
          <p:cNvPr id="8" name="Θέση περιεχομένου 7"/>
          <p:cNvGraphicFramePr>
            <a:graphicFrameLocks noGrp="1"/>
          </p:cNvGraphicFramePr>
          <p:nvPr>
            <p:ph sz="half" idx="1"/>
            <p:extLst>
              <p:ext uri="{D42A27DB-BD31-4B8C-83A1-F6EECF244321}">
                <p14:modId xmlns="" xmlns:p14="http://schemas.microsoft.com/office/powerpoint/2010/main" val="3338127783"/>
              </p:ext>
            </p:extLst>
          </p:nvPr>
        </p:nvGraphicFramePr>
        <p:xfrm>
          <a:off x="107504" y="1628801"/>
          <a:ext cx="4320480" cy="4752521"/>
        </p:xfrm>
        <a:graphic>
          <a:graphicData uri="http://schemas.openxmlformats.org/drawingml/2006/table">
            <a:tbl>
              <a:tblPr>
                <a:tableStyleId>{5C22544A-7EE6-4342-B048-85BDC9FD1C3A}</a:tableStyleId>
              </a:tblPr>
              <a:tblGrid>
                <a:gridCol w="1381445"/>
                <a:gridCol w="661036"/>
                <a:gridCol w="808481"/>
                <a:gridCol w="807987"/>
                <a:gridCol w="661531"/>
              </a:tblGrid>
              <a:tr h="275872">
                <a:tc gridSpan="4">
                  <a:txBody>
                    <a:bodyPr/>
                    <a:lstStyle/>
                    <a:p>
                      <a:pPr>
                        <a:spcAft>
                          <a:spcPts val="0"/>
                        </a:spcAft>
                      </a:pPr>
                      <a:r>
                        <a:rPr lang="el-GR" sz="800" dirty="0" err="1">
                          <a:effectLst/>
                        </a:rPr>
                        <a:t>Dependent</a:t>
                      </a:r>
                      <a:r>
                        <a:rPr lang="el-GR" sz="800" dirty="0">
                          <a:effectLst/>
                        </a:rPr>
                        <a:t> </a:t>
                      </a:r>
                      <a:r>
                        <a:rPr lang="el-GR" sz="800" dirty="0" err="1">
                          <a:effectLst/>
                        </a:rPr>
                        <a:t>Variable</a:t>
                      </a:r>
                      <a:r>
                        <a:rPr lang="el-GR" sz="800" dirty="0">
                          <a:effectLst/>
                        </a:rPr>
                        <a:t>: IMP</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275872">
                <a:tc gridSpan="3">
                  <a:txBody>
                    <a:bodyPr/>
                    <a:lstStyle/>
                    <a:p>
                      <a:pPr>
                        <a:spcAft>
                          <a:spcPts val="0"/>
                        </a:spcAft>
                      </a:pPr>
                      <a:r>
                        <a:rPr lang="el-GR" sz="800">
                          <a:effectLst/>
                        </a:rPr>
                        <a:t>Method: Least Squares</a:t>
                      </a:r>
                      <a:endParaRPr lang="el-GR" sz="900">
                        <a:effectLst/>
                      </a:endParaRPr>
                    </a:p>
                    <a:p>
                      <a:pP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275872">
                <a:tc gridSpan="4">
                  <a:txBody>
                    <a:bodyPr/>
                    <a:lstStyle/>
                    <a:p>
                      <a:pPr>
                        <a:spcAft>
                          <a:spcPts val="0"/>
                        </a:spcAft>
                      </a:pPr>
                      <a:r>
                        <a:rPr lang="el-GR" sz="800" dirty="0" err="1">
                          <a:effectLst/>
                        </a:rPr>
                        <a:t>Date</a:t>
                      </a:r>
                      <a:r>
                        <a:rPr lang="el-GR" sz="800" dirty="0">
                          <a:effectLst/>
                        </a:rPr>
                        <a:t>: 09/13/12   </a:t>
                      </a:r>
                      <a:r>
                        <a:rPr lang="el-GR" sz="800" dirty="0" err="1">
                          <a:effectLst/>
                        </a:rPr>
                        <a:t>Time</a:t>
                      </a:r>
                      <a:r>
                        <a:rPr lang="el-GR" sz="800" dirty="0">
                          <a:effectLst/>
                        </a:rPr>
                        <a:t>: 18:53</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275872">
                <a:tc gridSpan="3">
                  <a:txBody>
                    <a:bodyPr/>
                    <a:lstStyle/>
                    <a:p>
                      <a:pPr>
                        <a:spcAft>
                          <a:spcPts val="0"/>
                        </a:spcAft>
                      </a:pPr>
                      <a:r>
                        <a:rPr lang="el-GR" sz="800">
                          <a:effectLst/>
                        </a:rPr>
                        <a:t>Sample: 1 120</a:t>
                      </a:r>
                      <a:endParaRPr lang="el-GR" sz="900">
                        <a:effectLst/>
                      </a:endParaRPr>
                    </a:p>
                    <a:p>
                      <a:pP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413809">
                <a:tc gridSpan="4">
                  <a:txBody>
                    <a:bodyPr/>
                    <a:lstStyle/>
                    <a:p>
                      <a:pPr>
                        <a:spcAft>
                          <a:spcPts val="0"/>
                        </a:spcAft>
                      </a:pPr>
                      <a:r>
                        <a:rPr lang="el-GR" sz="800" dirty="0" err="1">
                          <a:effectLst/>
                        </a:rPr>
                        <a:t>Included</a:t>
                      </a:r>
                      <a:r>
                        <a:rPr lang="el-GR" sz="800" dirty="0">
                          <a:effectLst/>
                        </a:rPr>
                        <a:t> </a:t>
                      </a:r>
                      <a:r>
                        <a:rPr lang="el-GR" sz="800" dirty="0" err="1">
                          <a:effectLst/>
                        </a:rPr>
                        <a:t>observations</a:t>
                      </a:r>
                      <a:r>
                        <a:rPr lang="el-GR" sz="800" dirty="0">
                          <a:effectLst/>
                        </a:rPr>
                        <a:t>: 115</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Variable</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Coefficient</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Std. Error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t-Statistic</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Prob.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C</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1.338497</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0.425463</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solidFill>
                            <a:srgbClr val="FF0000"/>
                          </a:solidFill>
                          <a:effectLst/>
                        </a:rPr>
                        <a:t>3.145973</a:t>
                      </a:r>
                      <a:endParaRPr lang="el-GR" sz="900" dirty="0">
                        <a:solidFill>
                          <a:srgbClr val="FF0000"/>
                        </a:solidFill>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0.0021</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PRODR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-0.348503</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0.047113</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solidFill>
                            <a:srgbClr val="FF0000"/>
                          </a:solidFill>
                          <a:effectLst/>
                        </a:rPr>
                        <a:t>-7.397148</a:t>
                      </a:r>
                      <a:endParaRPr lang="el-GR" sz="900" dirty="0">
                        <a:solidFill>
                          <a:srgbClr val="FF0000"/>
                        </a:solidFill>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0.0000</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UCOSTR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0.145761</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0.243692</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0.598135</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0.5510</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COMPR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0.030620</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0.013980</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solidFill>
                            <a:srgbClr val="FF0000"/>
                          </a:solidFill>
                          <a:effectLst/>
                        </a:rPr>
                        <a:t>2.190308</a:t>
                      </a:r>
                      <a:endParaRPr lang="el-GR" sz="900" dirty="0">
                        <a:solidFill>
                          <a:srgbClr val="FF0000"/>
                        </a:solidFill>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0.0306</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LGDP2</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-0.045736</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0.028814</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effectLst/>
                        </a:rPr>
                        <a:t>-1.587296</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0.1153</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dirty="0">
                          <a:effectLst/>
                        </a:rPr>
                        <a:t>R-</a:t>
                      </a:r>
                      <a:r>
                        <a:rPr lang="el-GR" sz="800" dirty="0" err="1">
                          <a:effectLst/>
                        </a:rPr>
                        <a:t>squared</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effectLst/>
                        </a:rPr>
                        <a:t>0.474532</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Mean dependent var</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dirty="0">
                          <a:effectLst/>
                        </a:rPr>
                        <a:t>0.608508</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dirty="0" err="1">
                          <a:effectLst/>
                        </a:rPr>
                        <a:t>Adjusted</a:t>
                      </a:r>
                      <a:r>
                        <a:rPr lang="el-GR" sz="800" dirty="0">
                          <a:effectLst/>
                        </a:rPr>
                        <a:t> R-</a:t>
                      </a:r>
                      <a:r>
                        <a:rPr lang="el-GR" sz="800" dirty="0" err="1">
                          <a:effectLst/>
                        </a:rPr>
                        <a:t>squared</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effectLst/>
                        </a:rPr>
                        <a:t>0.455424</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S.D. dependent var</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dirty="0">
                          <a:effectLst/>
                        </a:rPr>
                        <a:t>0.073207</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S.E. of regression</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0.054023</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Akaike info criterion</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-2.956294</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Sum squared resid</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0.321038</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Schwarz criterion</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-2.836949</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Log likelihood</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174.9869</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F-statistic</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24.83428</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Durbin-Watson stat</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0.315278</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Prob(F-statistic)</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0.000000</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r>
            </a:tbl>
          </a:graphicData>
        </a:graphic>
      </p:graphicFrame>
      <p:sp>
        <p:nvSpPr>
          <p:cNvPr id="4" name="Θέση περιεχομένου 3"/>
          <p:cNvSpPr>
            <a:spLocks noGrp="1"/>
          </p:cNvSpPr>
          <p:nvPr>
            <p:ph sz="half" idx="2"/>
          </p:nvPr>
        </p:nvSpPr>
        <p:spPr>
          <a:xfrm>
            <a:off x="4599360" y="1700808"/>
            <a:ext cx="4536504" cy="5002571"/>
          </a:xfrm>
        </p:spPr>
        <p:txBody>
          <a:bodyPr>
            <a:normAutofit/>
          </a:bodyPr>
          <a:lstStyle/>
          <a:p>
            <a:pPr marL="109728" indent="0">
              <a:buNone/>
            </a:pPr>
            <a:r>
              <a:rPr lang="el-GR" sz="1600" i="1" dirty="0" smtClean="0">
                <a:solidFill>
                  <a:schemeClr val="accent2">
                    <a:lumMod val="75000"/>
                  </a:schemeClr>
                </a:solidFill>
                <a:latin typeface="Monotype Corsiva" pitchFamily="66" charset="0"/>
              </a:rPr>
              <a:t>Από τα αποτελέσματα προκύπτει </a:t>
            </a:r>
            <a:r>
              <a:rPr lang="el-GR" sz="1600" i="1" dirty="0">
                <a:solidFill>
                  <a:schemeClr val="accent2">
                    <a:lumMod val="75000"/>
                  </a:schemeClr>
                </a:solidFill>
                <a:latin typeface="Monotype Corsiva" pitchFamily="66" charset="0"/>
              </a:rPr>
              <a:t>πως η παραγωγικότητα </a:t>
            </a:r>
            <a:r>
              <a:rPr lang="en-US" sz="1600" i="1" dirty="0" smtClean="0">
                <a:solidFill>
                  <a:schemeClr val="accent2">
                    <a:lumMod val="75000"/>
                  </a:schemeClr>
                </a:solidFill>
                <a:latin typeface="Monotype Corsiva" pitchFamily="66" charset="0"/>
              </a:rPr>
              <a:t>(t= 7,39)</a:t>
            </a:r>
            <a:r>
              <a:rPr lang="el-GR" sz="1600" i="1" dirty="0" smtClean="0">
                <a:solidFill>
                  <a:schemeClr val="accent2">
                    <a:lumMod val="75000"/>
                  </a:schemeClr>
                </a:solidFill>
                <a:latin typeface="Monotype Corsiva" pitchFamily="66" charset="0"/>
              </a:rPr>
              <a:t> και </a:t>
            </a:r>
            <a:r>
              <a:rPr lang="el-GR" sz="1600" i="1" dirty="0">
                <a:solidFill>
                  <a:schemeClr val="accent2">
                    <a:lumMod val="75000"/>
                  </a:schemeClr>
                </a:solidFill>
                <a:latin typeface="Monotype Corsiva" pitchFamily="66" charset="0"/>
              </a:rPr>
              <a:t>η ανταγωνιστικότητα </a:t>
            </a:r>
            <a:r>
              <a:rPr lang="en-US" sz="1600" i="1" dirty="0" smtClean="0">
                <a:solidFill>
                  <a:schemeClr val="accent2">
                    <a:lumMod val="75000"/>
                  </a:schemeClr>
                </a:solidFill>
                <a:latin typeface="Monotype Corsiva" pitchFamily="66" charset="0"/>
              </a:rPr>
              <a:t>(2,19) </a:t>
            </a:r>
            <a:r>
              <a:rPr lang="el-GR" sz="1600" i="1" dirty="0" smtClean="0">
                <a:solidFill>
                  <a:schemeClr val="accent2">
                    <a:lumMod val="75000"/>
                  </a:schemeClr>
                </a:solidFill>
                <a:latin typeface="Monotype Corsiva" pitchFamily="66" charset="0"/>
              </a:rPr>
              <a:t>είναι </a:t>
            </a:r>
            <a:r>
              <a:rPr lang="el-GR" sz="1600" i="1" dirty="0">
                <a:solidFill>
                  <a:schemeClr val="accent2">
                    <a:lumMod val="75000"/>
                  </a:schemeClr>
                </a:solidFill>
                <a:latin typeface="Monotype Corsiva" pitchFamily="66" charset="0"/>
              </a:rPr>
              <a:t>στατιστικά σημαντικές μεταβλητές και παίζουν επομένως σημαντικό ρόλο στην εμπορική δραστηριότητα της </a:t>
            </a:r>
            <a:r>
              <a:rPr lang="el-GR" sz="1600" i="1" dirty="0" smtClean="0">
                <a:solidFill>
                  <a:schemeClr val="accent2">
                    <a:lumMod val="75000"/>
                  </a:schemeClr>
                </a:solidFill>
                <a:latin typeface="Monotype Corsiva" pitchFamily="66" charset="0"/>
              </a:rPr>
              <a:t>χώρας. </a:t>
            </a:r>
          </a:p>
          <a:p>
            <a:pPr marL="109728" indent="0">
              <a:buNone/>
            </a:pPr>
            <a:r>
              <a:rPr lang="el-GR" sz="1600" i="1" dirty="0" smtClean="0">
                <a:solidFill>
                  <a:schemeClr val="accent2">
                    <a:lumMod val="75000"/>
                  </a:schemeClr>
                </a:solidFill>
                <a:latin typeface="Monotype Corsiva" pitchFamily="66" charset="0"/>
              </a:rPr>
              <a:t>Αν </a:t>
            </a:r>
            <a:r>
              <a:rPr lang="el-GR" sz="1600" i="1" dirty="0">
                <a:solidFill>
                  <a:schemeClr val="accent2">
                    <a:lumMod val="75000"/>
                  </a:schemeClr>
                </a:solidFill>
                <a:latin typeface="Monotype Corsiva" pitchFamily="66" charset="0"/>
              </a:rPr>
              <a:t>παρατηρηθεί αύξηση στα δυο αυτά μεγέθη αυτόματα θα μειωθούν και οι εισαγωγές της χώρας που τα τελευταία χρόνια πλήττουν το εμπορικό ισοζύγιο της Ελλάδας. </a:t>
            </a:r>
            <a:endParaRPr lang="en-US" sz="1600" i="1" dirty="0" smtClean="0">
              <a:solidFill>
                <a:schemeClr val="accent2">
                  <a:lumMod val="75000"/>
                </a:schemeClr>
              </a:solidFill>
              <a:latin typeface="Monotype Corsiva" pitchFamily="66" charset="0"/>
            </a:endParaRPr>
          </a:p>
          <a:p>
            <a:pPr marL="109728" indent="0">
              <a:buNone/>
            </a:pPr>
            <a:r>
              <a:rPr lang="el-GR" sz="1600" i="1" dirty="0" smtClean="0">
                <a:solidFill>
                  <a:schemeClr val="accent2">
                    <a:lumMod val="75000"/>
                  </a:schemeClr>
                </a:solidFill>
                <a:latin typeface="Monotype Corsiva" pitchFamily="66" charset="0"/>
              </a:rPr>
              <a:t>Ομοίως </a:t>
            </a:r>
            <a:r>
              <a:rPr lang="el-GR" sz="1600" i="1" dirty="0">
                <a:solidFill>
                  <a:schemeClr val="accent2">
                    <a:lumMod val="75000"/>
                  </a:schemeClr>
                </a:solidFill>
                <a:latin typeface="Monotype Corsiva" pitchFamily="66" charset="0"/>
              </a:rPr>
              <a:t>με τις εξαγωγές, το μοναδιαίο κόστος εργασίας δεν θα επιφέρει επιθυμητά αποτελέσματα βελτίωσης της οικονομικής θέσης της </a:t>
            </a:r>
            <a:r>
              <a:rPr lang="el-GR" sz="1600" i="1" dirty="0" smtClean="0">
                <a:solidFill>
                  <a:schemeClr val="accent2">
                    <a:lumMod val="75000"/>
                  </a:schemeClr>
                </a:solidFill>
                <a:latin typeface="Monotype Corsiva" pitchFamily="66" charset="0"/>
              </a:rPr>
              <a:t>χώρας</a:t>
            </a:r>
            <a:r>
              <a:rPr lang="en-US" sz="1600" i="1" dirty="0" smtClean="0">
                <a:solidFill>
                  <a:schemeClr val="accent2">
                    <a:lumMod val="75000"/>
                  </a:schemeClr>
                </a:solidFill>
                <a:latin typeface="Monotype Corsiva" pitchFamily="66" charset="0"/>
              </a:rPr>
              <a:t> </a:t>
            </a:r>
            <a:r>
              <a:rPr lang="el-GR" sz="1600" i="1" dirty="0" smtClean="0">
                <a:solidFill>
                  <a:schemeClr val="accent2">
                    <a:lumMod val="75000"/>
                  </a:schemeClr>
                </a:solidFill>
                <a:latin typeface="Monotype Corsiva" pitchFamily="66" charset="0"/>
              </a:rPr>
              <a:t>καθώς αποδεικνύεται και πάλι στατιστικά μη-σημαντική μεταβλητή</a:t>
            </a:r>
            <a:endParaRPr lang="el-GR" sz="1600" dirty="0">
              <a:latin typeface="Monotype Corsiva" pitchFamily="66" charset="0"/>
            </a:endParaRPr>
          </a:p>
          <a:p>
            <a:endParaRPr lang="el-GR" sz="1600" dirty="0">
              <a:latin typeface="Monotype Corsiva" pitchFamily="66" charset="0"/>
            </a:endParaRPr>
          </a:p>
        </p:txBody>
      </p:sp>
      <p:sp>
        <p:nvSpPr>
          <p:cNvPr id="5" name="Θέση ημερομηνίας 4"/>
          <p:cNvSpPr>
            <a:spLocks noGrp="1"/>
          </p:cNvSpPr>
          <p:nvPr>
            <p:ph type="dt" sz="half" idx="10"/>
          </p:nvPr>
        </p:nvSpPr>
        <p:spPr>
          <a:xfrm>
            <a:off x="35148" y="6629400"/>
            <a:ext cx="957264" cy="457200"/>
          </a:xfrm>
        </p:spPr>
        <p:txBody>
          <a:bodyPr/>
          <a:lstStyle/>
          <a:p>
            <a:r>
              <a:rPr lang="el-GR" dirty="0" smtClean="0"/>
              <a:t>11/10/2012</a:t>
            </a:r>
            <a:endParaRPr lang="el-GR" dirty="0"/>
          </a:p>
        </p:txBody>
      </p:sp>
      <p:sp>
        <p:nvSpPr>
          <p:cNvPr id="6" name="Θέση υποσέλιδου 5"/>
          <p:cNvSpPr>
            <a:spLocks noGrp="1"/>
          </p:cNvSpPr>
          <p:nvPr>
            <p:ph type="ftr" sz="quarter" idx="11"/>
          </p:nvPr>
        </p:nvSpPr>
        <p:spPr>
          <a:xfrm>
            <a:off x="1979712" y="6629400"/>
            <a:ext cx="3096344" cy="457200"/>
          </a:xfrm>
        </p:spPr>
        <p:txBody>
          <a:bodyPr/>
          <a:lstStyle/>
          <a:p>
            <a:r>
              <a:rPr lang="el-GR" dirty="0" smtClean="0"/>
              <a:t>Εργασιακό  κόστος  και  ανταγωνιστικότητα  εθνικής οικονομίας</a:t>
            </a:r>
            <a:endParaRPr lang="el-GR" dirty="0"/>
          </a:p>
        </p:txBody>
      </p:sp>
      <p:sp>
        <p:nvSpPr>
          <p:cNvPr id="7" name="Θέση αριθμού διαφάνειας 6"/>
          <p:cNvSpPr>
            <a:spLocks noGrp="1"/>
          </p:cNvSpPr>
          <p:nvPr>
            <p:ph type="sldNum" sz="quarter" idx="12"/>
          </p:nvPr>
        </p:nvSpPr>
        <p:spPr/>
        <p:txBody>
          <a:bodyPr/>
          <a:lstStyle/>
          <a:p>
            <a:fld id="{EE338470-A5F8-415F-9909-B211DC479CF8}" type="slidenum">
              <a:rPr lang="el-GR" sz="1100" smtClean="0"/>
              <a:pPr/>
              <a:t>19</a:t>
            </a:fld>
            <a:endParaRPr lang="el-GR" sz="1100" dirty="0"/>
          </a:p>
        </p:txBody>
      </p:sp>
    </p:spTree>
    <p:extLst>
      <p:ext uri="{BB962C8B-B14F-4D97-AF65-F5344CB8AC3E}">
        <p14:creationId xmlns="" xmlns:p14="http://schemas.microsoft.com/office/powerpoint/2010/main" val="12080925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568952" cy="4853136"/>
          </a:xfrm>
        </p:spPr>
        <p:txBody>
          <a:bodyPr>
            <a:normAutofit/>
          </a:bodyPr>
          <a:lstStyle/>
          <a:p>
            <a:r>
              <a:rPr lang="el-GR" dirty="0" smtClean="0"/>
              <a:t>Πολλά και έντονα χρώματα </a:t>
            </a:r>
          </a:p>
          <a:p>
            <a:r>
              <a:rPr lang="el-GR" dirty="0" smtClean="0"/>
              <a:t>Δυσδιάκριτους συνδυασμούς χρωμάτων </a:t>
            </a:r>
          </a:p>
          <a:p>
            <a:pPr lvl="1"/>
            <a:r>
              <a:rPr lang="el-GR" dirty="0" smtClean="0"/>
              <a:t>Κόκκινο- Πράσινο</a:t>
            </a:r>
          </a:p>
          <a:p>
            <a:pPr lvl="1"/>
            <a:r>
              <a:rPr lang="el-GR" dirty="0" smtClean="0"/>
              <a:t>Μπλε - Κίτρινο</a:t>
            </a:r>
          </a:p>
          <a:p>
            <a:r>
              <a:rPr lang="el-GR" dirty="0" smtClean="0"/>
              <a:t>Πολλές κινήσεις </a:t>
            </a:r>
          </a:p>
          <a:p>
            <a:r>
              <a:rPr lang="el-GR" dirty="0" smtClean="0"/>
              <a:t>Κείμενα μεγάλης έκτασης </a:t>
            </a:r>
          </a:p>
          <a:p>
            <a:r>
              <a:rPr lang="el-GR" dirty="0" smtClean="0"/>
              <a:t>Διαφάνειες με πολλές πληροφορίες/</a:t>
            </a:r>
            <a:r>
              <a:rPr lang="en-US" dirty="0" smtClean="0"/>
              <a:t>bullet points </a:t>
            </a:r>
            <a:endParaRPr lang="el-GR" dirty="0" smtClean="0"/>
          </a:p>
          <a:p>
            <a:r>
              <a:rPr lang="el-GR" dirty="0"/>
              <a:t>Π</a:t>
            </a:r>
            <a:r>
              <a:rPr lang="el-GR" dirty="0" smtClean="0"/>
              <a:t>υκνογραμμένες διαφάνειες</a:t>
            </a:r>
          </a:p>
          <a:p>
            <a:endParaRPr lang="el-GR" dirty="0" smtClean="0"/>
          </a:p>
          <a:p>
            <a:endParaRPr lang="el-GR" dirty="0"/>
          </a:p>
        </p:txBody>
      </p:sp>
      <p:sp>
        <p:nvSpPr>
          <p:cNvPr id="2" name="Title 1"/>
          <p:cNvSpPr>
            <a:spLocks noGrp="1"/>
          </p:cNvSpPr>
          <p:nvPr>
            <p:ph type="title"/>
          </p:nvPr>
        </p:nvSpPr>
        <p:spPr>
          <a:xfrm>
            <a:off x="323528" y="274638"/>
            <a:ext cx="8568952" cy="1143000"/>
          </a:xfrm>
        </p:spPr>
        <p:txBody>
          <a:bodyPr>
            <a:normAutofit/>
          </a:bodyPr>
          <a:lstStyle/>
          <a:p>
            <a:r>
              <a:rPr lang="el-GR" dirty="0" smtClean="0"/>
              <a:t>Αποφύγετε</a:t>
            </a:r>
            <a:endParaRPr lang="el-GR" dirty="0"/>
          </a:p>
        </p:txBody>
      </p:sp>
    </p:spTree>
    <p:extLst>
      <p:ext uri="{BB962C8B-B14F-4D97-AF65-F5344CB8AC3E}">
        <p14:creationId xmlns="" xmlns:p14="http://schemas.microsoft.com/office/powerpoint/2010/main" val="140085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323850" y="188913"/>
            <a:ext cx="2303463" cy="719137"/>
          </a:xfrm>
        </p:spPr>
        <p:txBody>
          <a:bodyPr/>
          <a:lstStyle/>
          <a:p>
            <a:r>
              <a:rPr lang="el-GR" smtClean="0"/>
              <a:t>ΑΝΑΛΥΣΗ ΕΠΙΠΕΔΟΥ</a:t>
            </a:r>
          </a:p>
        </p:txBody>
      </p:sp>
      <p:sp>
        <p:nvSpPr>
          <p:cNvPr id="9219" name="Θέση κειμένου 3"/>
          <p:cNvSpPr>
            <a:spLocks noGrp="1"/>
          </p:cNvSpPr>
          <p:nvPr>
            <p:ph type="body" sz="half" idx="2"/>
          </p:nvPr>
        </p:nvSpPr>
        <p:spPr>
          <a:xfrm>
            <a:off x="179388" y="1435100"/>
            <a:ext cx="2520950" cy="4691063"/>
          </a:xfrm>
        </p:spPr>
        <p:txBody>
          <a:bodyPr>
            <a:normAutofit fontScale="92500" lnSpcReduction="10000"/>
          </a:bodyPr>
          <a:lstStyle/>
          <a:p>
            <a:pPr marL="342900" indent="-342900">
              <a:buFont typeface="Arial" charset="0"/>
              <a:buAutoNum type="arabicParenR"/>
            </a:pPr>
            <a:r>
              <a:rPr lang="el-GR" sz="2800" smtClean="0">
                <a:latin typeface="Times New Roman" pitchFamily="18" charset="0"/>
                <a:cs typeface="Times New Roman" pitchFamily="18" charset="0"/>
              </a:rPr>
              <a:t>1</a:t>
            </a:r>
            <a:r>
              <a:rPr lang="el-GR" sz="2800" baseline="30000" smtClean="0">
                <a:latin typeface="Times New Roman" pitchFamily="18" charset="0"/>
                <a:cs typeface="Times New Roman" pitchFamily="18" charset="0"/>
              </a:rPr>
              <a:t>ο</a:t>
            </a:r>
            <a:r>
              <a:rPr lang="el-GR" sz="2800" smtClean="0">
                <a:latin typeface="Times New Roman" pitchFamily="18" charset="0"/>
                <a:cs typeface="Times New Roman" pitchFamily="18" charset="0"/>
              </a:rPr>
              <a:t> τεταρτημόριο κλάση υψηλή (-3)</a:t>
            </a:r>
          </a:p>
          <a:p>
            <a:pPr marL="342900" indent="-342900">
              <a:buFont typeface="Arial" charset="0"/>
              <a:buAutoNum type="arabicParenR"/>
            </a:pPr>
            <a:r>
              <a:rPr lang="el-GR" sz="2800" smtClean="0">
                <a:latin typeface="Times New Roman" pitchFamily="18" charset="0"/>
                <a:cs typeface="Times New Roman" pitchFamily="18" charset="0"/>
              </a:rPr>
              <a:t>2</a:t>
            </a:r>
            <a:r>
              <a:rPr lang="el-GR" sz="2800" baseline="30000" smtClean="0">
                <a:latin typeface="Times New Roman" pitchFamily="18" charset="0"/>
                <a:cs typeface="Times New Roman" pitchFamily="18" charset="0"/>
              </a:rPr>
              <a:t>ο</a:t>
            </a:r>
            <a:r>
              <a:rPr lang="el-GR" sz="2800" smtClean="0">
                <a:latin typeface="Times New Roman" pitchFamily="18" charset="0"/>
                <a:cs typeface="Times New Roman" pitchFamily="18" charset="0"/>
              </a:rPr>
              <a:t> τεταρτημόριο κλάση χαμηλή (-1)</a:t>
            </a:r>
          </a:p>
          <a:p>
            <a:pPr marL="342900" indent="-342900">
              <a:buFont typeface="Arial" charset="0"/>
              <a:buAutoNum type="arabicParenR"/>
            </a:pPr>
            <a:r>
              <a:rPr lang="el-GR" sz="2800" baseline="30000" smtClean="0">
                <a:latin typeface="Times New Roman" pitchFamily="18" charset="0"/>
                <a:cs typeface="Times New Roman" pitchFamily="18" charset="0"/>
              </a:rPr>
              <a:t> </a:t>
            </a:r>
            <a:r>
              <a:rPr lang="el-GR" sz="2800" smtClean="0">
                <a:latin typeface="Times New Roman" pitchFamily="18" charset="0"/>
                <a:cs typeface="Times New Roman" pitchFamily="18" charset="0"/>
              </a:rPr>
              <a:t>4</a:t>
            </a:r>
            <a:r>
              <a:rPr lang="el-GR" sz="2800" baseline="30000" smtClean="0">
                <a:latin typeface="Times New Roman" pitchFamily="18" charset="0"/>
                <a:cs typeface="Times New Roman" pitchFamily="18" charset="0"/>
              </a:rPr>
              <a:t>ο </a:t>
            </a:r>
            <a:r>
              <a:rPr lang="el-GR" sz="2800" smtClean="0">
                <a:latin typeface="Times New Roman" pitchFamily="18" charset="0"/>
                <a:cs typeface="Times New Roman" pitchFamily="18" charset="0"/>
              </a:rPr>
              <a:t>τεταρτημόριο κλάση μέση (-2)</a:t>
            </a:r>
          </a:p>
          <a:p>
            <a:pPr marL="342900" indent="-342900">
              <a:buFont typeface="Arial" charset="0"/>
              <a:buAutoNum type="arabicParenR"/>
            </a:pPr>
            <a:endParaRPr lang="el-GR" sz="2800" smtClean="0">
              <a:latin typeface="Times New Roman" pitchFamily="18" charset="0"/>
              <a:cs typeface="Times New Roman" pitchFamily="18" charset="0"/>
            </a:endParaRPr>
          </a:p>
        </p:txBody>
      </p:sp>
      <p:pic>
        <p:nvPicPr>
          <p:cNvPr id="9220" name="Θέση περιεχομένου 3"/>
          <p:cNvPicPr>
            <a:picLocks noGrp="1"/>
          </p:cNvPicPr>
          <p:nvPr>
            <p:ph idx="1"/>
          </p:nvPr>
        </p:nvPicPr>
        <p:blipFill>
          <a:blip r:embed="rId2" cstate="print"/>
          <a:srcRect/>
          <a:stretch>
            <a:fillRect/>
          </a:stretch>
        </p:blipFill>
        <p:spPr>
          <a:xfrm>
            <a:off x="2627313" y="188913"/>
            <a:ext cx="6516687" cy="640873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l-GR" sz="3200" b="1">
                <a:latin typeface="Times New Roman" pitchFamily="18" charset="0"/>
              </a:rPr>
              <a:t>Αποτελέσματα στατιστικής ανάλυσης</a:t>
            </a:r>
          </a:p>
        </p:txBody>
      </p:sp>
      <p:sp>
        <p:nvSpPr>
          <p:cNvPr id="140291" name="Rectangle 3"/>
          <p:cNvSpPr>
            <a:spLocks noGrp="1" noChangeArrowheads="1"/>
          </p:cNvSpPr>
          <p:nvPr>
            <p:ph type="body" idx="1"/>
          </p:nvPr>
        </p:nvSpPr>
        <p:spPr>
          <a:xfrm>
            <a:off x="1524000" y="1905000"/>
            <a:ext cx="7010400" cy="4764088"/>
          </a:xfrm>
        </p:spPr>
        <p:txBody>
          <a:bodyPr/>
          <a:lstStyle/>
          <a:p>
            <a:pPr>
              <a:buFont typeface="Wingdings" pitchFamily="2" charset="2"/>
              <a:buNone/>
            </a:pPr>
            <a:endParaRPr lang="el-GR"/>
          </a:p>
        </p:txBody>
      </p:sp>
      <p:pic>
        <p:nvPicPr>
          <p:cNvPr id="140294" name="Picture 6" descr="Παραγοντικό επίπεδο 1x2-χωρίς ετικέτες 2"/>
          <p:cNvPicPr>
            <a:picLocks noChangeAspect="1" noChangeArrowheads="1"/>
          </p:cNvPicPr>
          <p:nvPr/>
        </p:nvPicPr>
        <p:blipFill>
          <a:blip r:embed="rId2" cstate="print"/>
          <a:srcRect/>
          <a:stretch>
            <a:fillRect/>
          </a:stretch>
        </p:blipFill>
        <p:spPr bwMode="auto">
          <a:xfrm>
            <a:off x="1077617" y="1628801"/>
            <a:ext cx="7425034" cy="453705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4294967295"/>
          </p:nvPr>
        </p:nvSpPr>
        <p:spPr>
          <a:xfrm>
            <a:off x="6588224" y="6492875"/>
            <a:ext cx="2133600" cy="365125"/>
          </a:xfrm>
        </p:spPr>
        <p:txBody>
          <a:bodyPr/>
          <a:lstStyle/>
          <a:p>
            <a:fld id="{53325215-7382-4C1B-86B1-E9DB9649FF55}" type="slidenum">
              <a:rPr lang="en-US" smtClean="0">
                <a:solidFill>
                  <a:schemeClr val="tx1"/>
                </a:solidFill>
              </a:rPr>
              <a:pPr/>
              <a:t>22</a:t>
            </a:fld>
            <a:endParaRPr lang="en-US"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467544" y="404664"/>
            <a:ext cx="8208912" cy="6048672"/>
          </a:xfrm>
          <a:prstGeom prst="rect">
            <a:avLst/>
          </a:prstGeom>
          <a:noFill/>
          <a:ln w="9525">
            <a:noFill/>
            <a:miter lim="800000"/>
            <a:headEnd/>
            <a:tailEnd/>
          </a:ln>
        </p:spPr>
      </p:pic>
      <p:sp>
        <p:nvSpPr>
          <p:cNvPr id="13" name="12 - TextBox"/>
          <p:cNvSpPr txBox="1"/>
          <p:nvPr/>
        </p:nvSpPr>
        <p:spPr>
          <a:xfrm>
            <a:off x="251520" y="0"/>
            <a:ext cx="8352928" cy="307777"/>
          </a:xfrm>
          <a:prstGeom prst="rect">
            <a:avLst/>
          </a:prstGeom>
          <a:noFill/>
        </p:spPr>
        <p:txBody>
          <a:bodyPr wrap="square" rtlCol="0">
            <a:spAutoFit/>
          </a:bodyPr>
          <a:lstStyle/>
          <a:p>
            <a:r>
              <a:rPr lang="el-GR" sz="1400" b="1" i="1" dirty="0" smtClean="0">
                <a:latin typeface="Times New Roman" pitchFamily="18" charset="0"/>
                <a:cs typeface="Times New Roman" pitchFamily="18" charset="0"/>
              </a:rPr>
              <a:t>Άμεση επίδραση στους συναφείς με τον τουρισμό κλάδους οικονομικής δραστηριότητας, 2010</a:t>
            </a:r>
            <a:r>
              <a:rPr lang="en-US" sz="1400" b="1" i="1" dirty="0" smtClean="0">
                <a:latin typeface="Times New Roman" pitchFamily="18" charset="0"/>
                <a:cs typeface="Times New Roman" pitchFamily="18" charset="0"/>
              </a:rPr>
              <a:t>,</a:t>
            </a:r>
            <a:r>
              <a:rPr lang="el-GR" sz="1400" b="1" i="1" dirty="0" smtClean="0">
                <a:latin typeface="Times New Roman" pitchFamily="18" charset="0"/>
                <a:cs typeface="Times New Roman" pitchFamily="18" charset="0"/>
              </a:rPr>
              <a:t> Πηγή: ΣΕΤΕ</a:t>
            </a:r>
            <a:r>
              <a:rPr lang="en-US" sz="1400" b="1" i="1" dirty="0" smtClean="0">
                <a:latin typeface="Times New Roman" pitchFamily="18" charset="0"/>
                <a:cs typeface="Times New Roman" pitchFamily="18" charset="0"/>
              </a:rPr>
              <a:t>:</a:t>
            </a:r>
            <a:r>
              <a:rPr lang="el-GR" sz="1400" b="1" i="1" dirty="0" smtClean="0">
                <a:latin typeface="Times New Roman" pitchFamily="18" charset="0"/>
                <a:cs typeface="Times New Roman" pitchFamily="18" charset="0"/>
              </a:rPr>
              <a:t> </a:t>
            </a:r>
            <a:endParaRPr lang="el-G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91" name="Rectangle 107"/>
          <p:cNvSpPr>
            <a:spLocks noGrp="1" noChangeArrowheads="1"/>
          </p:cNvSpPr>
          <p:nvPr>
            <p:ph type="title"/>
          </p:nvPr>
        </p:nvSpPr>
        <p:spPr/>
        <p:txBody>
          <a:bodyPr/>
          <a:lstStyle/>
          <a:p>
            <a:r>
              <a:rPr lang="el-GR"/>
              <a:t>Χρηματοοικονομική Ανάλυση</a:t>
            </a:r>
          </a:p>
        </p:txBody>
      </p:sp>
      <p:graphicFrame>
        <p:nvGraphicFramePr>
          <p:cNvPr id="221399" name="Group 215"/>
          <p:cNvGraphicFramePr>
            <a:graphicFrameLocks noGrp="1"/>
          </p:cNvGraphicFramePr>
          <p:nvPr>
            <p:ph type="tbl" idx="1"/>
          </p:nvPr>
        </p:nvGraphicFramePr>
        <p:xfrm>
          <a:off x="900113" y="1989138"/>
          <a:ext cx="7772400" cy="2194560"/>
        </p:xfrm>
        <a:graphic>
          <a:graphicData uri="http://schemas.openxmlformats.org/drawingml/2006/table">
            <a:tbl>
              <a:tblPr/>
              <a:tblGrid>
                <a:gridCol w="915987"/>
                <a:gridCol w="1625600"/>
                <a:gridCol w="1711325"/>
                <a:gridCol w="1725613"/>
                <a:gridCol w="1793875"/>
              </a:tblGrid>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Έτη</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Κύκλος Εργασιών</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Κόστος Πωληθέντων</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Κέρδη προ Φόρων</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Αποτέλεσμα Χρήσης</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cap="flat">
                      <a:noFill/>
                    </a:lnT>
                    <a:lnB>
                      <a:noFill/>
                    </a:lnB>
                    <a:lnTlToBr>
                      <a:noFill/>
                    </a:lnTlToBr>
                    <a:lnBlToTr>
                      <a:noFill/>
                    </a:lnBlToTr>
                    <a:solidFill>
                      <a:srgbClr val="CC99FF"/>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2004</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2.843,65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2.846,66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8,70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-34,69</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2.707,00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3.529,00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-430,20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-237,20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2.630,33</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2.327,92</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635,47</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514,73</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2007</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2.502,26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2.209,64</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742,42</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542,95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chemeClr val="accent1"/>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2.341,71</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2.059,41</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403,74</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328,51</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2009</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2.155,28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1.848,48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368,18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253,37</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2010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cap="flat">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1854,53</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1743,68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130,26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52,05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cap="flat">
                      <a:noFill/>
                    </a:lnB>
                    <a:lnTlToBr>
                      <a:noFill/>
                    </a:lnTlToBr>
                    <a:lnBlToTr>
                      <a:noFill/>
                    </a:lnBlToTr>
                    <a:solidFill>
                      <a:srgbClr val="FFFFCC"/>
                    </a:solidFill>
                  </a:tcPr>
                </a:tc>
              </a:tr>
            </a:tbl>
          </a:graphicData>
        </a:graphic>
      </p:graphicFrame>
      <p:sp>
        <p:nvSpPr>
          <p:cNvPr id="221383" name="Rectangle 199"/>
          <p:cNvSpPr>
            <a:spLocks noChangeArrowheads="1"/>
          </p:cNvSpPr>
          <p:nvPr/>
        </p:nvSpPr>
        <p:spPr bwMode="auto">
          <a:xfrm>
            <a:off x="3203575" y="4149725"/>
            <a:ext cx="5497513" cy="244475"/>
          </a:xfrm>
          <a:prstGeom prst="rect">
            <a:avLst/>
          </a:prstGeom>
          <a:noFill/>
          <a:ln w="9525">
            <a:noFill/>
            <a:miter lim="800000"/>
            <a:headEnd/>
            <a:tailEnd/>
          </a:ln>
          <a:effectLst/>
        </p:spPr>
        <p:txBody>
          <a:bodyPr wrap="none" anchor="ctr">
            <a:spAutoFit/>
          </a:bodyPr>
          <a:lstStyle/>
          <a:p>
            <a:pPr algn="r"/>
            <a:r>
              <a:rPr lang="el-GR" sz="1000" b="1" i="1">
                <a:solidFill>
                  <a:srgbClr val="660066"/>
                </a:solidFill>
              </a:rPr>
              <a:t>Πηγή: Οργανισμός Τηλεπικοινωνιών Ελλάδος. (χ.χ.). Οικονομικά Αποτελέσματα.</a:t>
            </a:r>
            <a:endParaRPr lang="el-GR" b="1" i="1"/>
          </a:p>
        </p:txBody>
      </p:sp>
      <p:sp>
        <p:nvSpPr>
          <p:cNvPr id="221384" name="Rectangle 200"/>
          <p:cNvSpPr>
            <a:spLocks noChangeArrowheads="1"/>
          </p:cNvSpPr>
          <p:nvPr/>
        </p:nvSpPr>
        <p:spPr bwMode="auto">
          <a:xfrm>
            <a:off x="2339975" y="1557338"/>
            <a:ext cx="5129213" cy="366712"/>
          </a:xfrm>
          <a:prstGeom prst="rect">
            <a:avLst/>
          </a:prstGeom>
          <a:noFill/>
          <a:ln w="9525">
            <a:noFill/>
            <a:miter lim="800000"/>
            <a:headEnd/>
            <a:tailEnd/>
          </a:ln>
          <a:effectLst/>
        </p:spPr>
        <p:txBody>
          <a:bodyPr wrap="none" anchor="ctr">
            <a:spAutoFit/>
          </a:bodyPr>
          <a:lstStyle/>
          <a:p>
            <a:r>
              <a:rPr lang="el-GR">
                <a:solidFill>
                  <a:schemeClr val="tx2"/>
                </a:solidFill>
              </a:rPr>
              <a:t>Διαχρονική Εξέλιξη Βασικών Μεγεθών Εταιρείας</a:t>
            </a:r>
            <a:r>
              <a:rPr lang="el-GR"/>
              <a:t> </a:t>
            </a:r>
          </a:p>
        </p:txBody>
      </p:sp>
      <p:pic>
        <p:nvPicPr>
          <p:cNvPr id="221387" name="Picture 203"/>
          <p:cNvPicPr>
            <a:picLocks noChangeAspect="1" noChangeArrowheads="1"/>
          </p:cNvPicPr>
          <p:nvPr/>
        </p:nvPicPr>
        <p:blipFill>
          <a:blip r:embed="rId2" cstate="print"/>
          <a:srcRect/>
          <a:stretch>
            <a:fillRect/>
          </a:stretch>
        </p:blipFill>
        <p:spPr bwMode="auto">
          <a:xfrm>
            <a:off x="1908175" y="4365625"/>
            <a:ext cx="6049963" cy="1874838"/>
          </a:xfrm>
          <a:prstGeom prst="rect">
            <a:avLst/>
          </a:prstGeom>
          <a:noFill/>
          <a:ln w="9525">
            <a:noFill/>
            <a:miter lim="800000"/>
            <a:headEnd/>
            <a:tailEnd/>
          </a:ln>
        </p:spPr>
      </p:pic>
      <p:sp>
        <p:nvSpPr>
          <p:cNvPr id="221389" name="AutoShape 205"/>
          <p:cNvSpPr>
            <a:spLocks/>
          </p:cNvSpPr>
          <p:nvPr/>
        </p:nvSpPr>
        <p:spPr bwMode="auto">
          <a:xfrm>
            <a:off x="2195513" y="3789363"/>
            <a:ext cx="73025" cy="288925"/>
          </a:xfrm>
          <a:prstGeom prst="leftBracket">
            <a:avLst>
              <a:gd name="adj" fmla="val 32971"/>
            </a:avLst>
          </a:prstGeom>
          <a:noFill/>
          <a:ln w="9525">
            <a:solidFill>
              <a:schemeClr val="tx1"/>
            </a:solidFill>
            <a:round/>
            <a:headEnd/>
            <a:tailEnd/>
          </a:ln>
          <a:effectLst/>
        </p:spPr>
        <p:txBody>
          <a:bodyPr wrap="none" anchor="ctr"/>
          <a:lstStyle/>
          <a:p>
            <a:endParaRPr lang="el-GR"/>
          </a:p>
        </p:txBody>
      </p:sp>
      <p:sp>
        <p:nvSpPr>
          <p:cNvPr id="221390" name="Text Box 206"/>
          <p:cNvSpPr txBox="1">
            <a:spLocks noChangeArrowheads="1"/>
          </p:cNvSpPr>
          <p:nvPr/>
        </p:nvSpPr>
        <p:spPr bwMode="auto">
          <a:xfrm>
            <a:off x="2032000" y="2297113"/>
            <a:ext cx="236538" cy="366712"/>
          </a:xfrm>
          <a:prstGeom prst="rect">
            <a:avLst/>
          </a:prstGeom>
          <a:noFill/>
          <a:ln w="9525">
            <a:noFill/>
            <a:miter lim="800000"/>
            <a:headEnd/>
            <a:tailEnd/>
          </a:ln>
          <a:effectLst/>
        </p:spPr>
        <p:txBody>
          <a:bodyPr>
            <a:spAutoFit/>
          </a:bodyPr>
          <a:lstStyle/>
          <a:p>
            <a:endParaRPr lang="el-GR"/>
          </a:p>
        </p:txBody>
      </p:sp>
      <p:sp>
        <p:nvSpPr>
          <p:cNvPr id="221391" name="Line 207"/>
          <p:cNvSpPr>
            <a:spLocks noChangeShapeType="1"/>
          </p:cNvSpPr>
          <p:nvPr/>
        </p:nvSpPr>
        <p:spPr bwMode="auto">
          <a:xfrm flipH="1">
            <a:off x="827088" y="4076700"/>
            <a:ext cx="1223962" cy="1009650"/>
          </a:xfrm>
          <a:prstGeom prst="line">
            <a:avLst/>
          </a:prstGeom>
          <a:noFill/>
          <a:ln w="9525">
            <a:solidFill>
              <a:schemeClr val="tx1"/>
            </a:solidFill>
            <a:round/>
            <a:headEnd/>
            <a:tailEnd type="triangle" w="med" len="med"/>
          </a:ln>
          <a:effectLst/>
        </p:spPr>
        <p:txBody>
          <a:bodyPr/>
          <a:lstStyle/>
          <a:p>
            <a:endParaRPr lang="el-GR"/>
          </a:p>
        </p:txBody>
      </p:sp>
      <p:sp>
        <p:nvSpPr>
          <p:cNvPr id="221392" name="Text Box 208"/>
          <p:cNvSpPr txBox="1">
            <a:spLocks noChangeArrowheads="1"/>
          </p:cNvSpPr>
          <p:nvPr/>
        </p:nvSpPr>
        <p:spPr bwMode="auto">
          <a:xfrm>
            <a:off x="179388" y="5084763"/>
            <a:ext cx="1584325" cy="304800"/>
          </a:xfrm>
          <a:prstGeom prst="rect">
            <a:avLst/>
          </a:prstGeom>
          <a:noFill/>
          <a:ln w="9525">
            <a:noFill/>
            <a:miter lim="800000"/>
            <a:headEnd/>
            <a:tailEnd/>
          </a:ln>
          <a:effectLst/>
        </p:spPr>
        <p:txBody>
          <a:bodyPr>
            <a:spAutoFit/>
          </a:bodyPr>
          <a:lstStyle/>
          <a:p>
            <a:pPr>
              <a:spcBef>
                <a:spcPct val="50000"/>
              </a:spcBef>
            </a:pPr>
            <a:r>
              <a:rPr lang="el-GR" sz="1400"/>
              <a:t>Μείωση 13,95%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ΑΝΑΛΥΣΗ ΕΥΑΙΣΘΗΣΙΑΣ</a:t>
            </a:r>
            <a:r>
              <a:rPr lang="el-GR" dirty="0" smtClean="0"/>
              <a:t/>
            </a:r>
            <a:br>
              <a:rPr lang="el-GR" dirty="0" smtClean="0"/>
            </a:br>
            <a:r>
              <a:rPr lang="el-GR" b="1" dirty="0" smtClean="0"/>
              <a:t> </a:t>
            </a:r>
            <a:r>
              <a:rPr lang="el-GR" sz="3100" b="1" dirty="0" smtClean="0"/>
              <a:t>ΒΑΣΙΚΟ ΣΕΝΑΡΙΟ</a:t>
            </a:r>
            <a:endParaRPr lang="el-GR" sz="3100" dirty="0"/>
          </a:p>
        </p:txBody>
      </p:sp>
      <p:graphicFrame>
        <p:nvGraphicFramePr>
          <p:cNvPr id="4" name="3 - Θέση περιεχομένου"/>
          <p:cNvGraphicFramePr>
            <a:graphicFrameLocks noGrp="1"/>
          </p:cNvGraphicFramePr>
          <p:nvPr>
            <p:ph idx="1"/>
          </p:nvPr>
        </p:nvGraphicFramePr>
        <p:xfrm>
          <a:off x="0" y="16002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6632"/>
            <a:ext cx="8229600" cy="6984776"/>
          </a:xfrm>
        </p:spPr>
        <p:txBody>
          <a:bodyPr/>
          <a:lstStyle/>
          <a:p>
            <a:pPr marL="0" indent="0">
              <a:buNone/>
            </a:pPr>
            <a:endParaRPr lang="el-GR" sz="1600" dirty="0">
              <a:latin typeface="Times New Roman" pitchFamily="18" charset="0"/>
              <a:cs typeface="Times New Roman" pitchFamily="18" charset="0"/>
            </a:endParaRPr>
          </a:p>
          <a:p>
            <a:pPr marL="0" indent="0">
              <a:buNone/>
            </a:pPr>
            <a:endParaRPr lang="el-GR" sz="1600" dirty="0" smtClean="0">
              <a:latin typeface="Times New Roman" pitchFamily="18" charset="0"/>
              <a:cs typeface="Times New Roman" pitchFamily="18" charset="0"/>
            </a:endParaRPr>
          </a:p>
          <a:p>
            <a:pPr marL="0" indent="0">
              <a:buNone/>
            </a:pPr>
            <a:endParaRPr lang="el-GR" sz="1600" dirty="0">
              <a:latin typeface="Times New Roman" pitchFamily="18" charset="0"/>
              <a:cs typeface="Times New Roman" pitchFamily="18" charset="0"/>
            </a:endParaRPr>
          </a:p>
          <a:p>
            <a:pPr marL="0" indent="0">
              <a:buNone/>
            </a:pPr>
            <a:endParaRPr lang="el-GR" sz="1600" dirty="0" smtClean="0">
              <a:latin typeface="Times New Roman" pitchFamily="18" charset="0"/>
              <a:cs typeface="Times New Roman" pitchFamily="18" charset="0"/>
            </a:endParaRPr>
          </a:p>
          <a:p>
            <a:pPr marL="0" indent="0">
              <a:buNone/>
            </a:pPr>
            <a:endParaRPr lang="el-GR" sz="1600" dirty="0">
              <a:latin typeface="Times New Roman" pitchFamily="18" charset="0"/>
              <a:cs typeface="Times New Roman" pitchFamily="18" charset="0"/>
            </a:endParaRPr>
          </a:p>
          <a:p>
            <a:pPr marL="0" indent="0">
              <a:buNone/>
            </a:pPr>
            <a:endParaRPr lang="el-GR" sz="1600" dirty="0">
              <a:latin typeface="Times New Roman" pitchFamily="18" charset="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6B236778-A053-4492-AB4E-EB3BFA3A81D6}" type="slidenum">
              <a:rPr lang="el-GR" smtClean="0"/>
              <a:pPr>
                <a:defRPr/>
              </a:pPr>
              <a:t>25</a:t>
            </a:fld>
            <a:endParaRPr lang="el-GR"/>
          </a:p>
        </p:txBody>
      </p:sp>
      <p:graphicFrame>
        <p:nvGraphicFramePr>
          <p:cNvPr id="5" name="Αντικείμενο 4"/>
          <p:cNvGraphicFramePr>
            <a:graphicFrameLocks noChangeAspect="1"/>
          </p:cNvGraphicFramePr>
          <p:nvPr>
            <p:extLst>
              <p:ext uri="{D42A27DB-BD31-4B8C-83A1-F6EECF244321}">
                <p14:modId xmlns="" xmlns:p14="http://schemas.microsoft.com/office/powerpoint/2010/main" val="3436181347"/>
              </p:ext>
            </p:extLst>
          </p:nvPr>
        </p:nvGraphicFramePr>
        <p:xfrm>
          <a:off x="473075" y="122238"/>
          <a:ext cx="8107363" cy="4175125"/>
        </p:xfrm>
        <a:graphic>
          <a:graphicData uri="http://schemas.openxmlformats.org/presentationml/2006/ole">
            <p:oleObj spid="_x0000_s3112" name="Έγγραφο" r:id="rId3" imgW="5759304" imgH="2975315" progId="Word.Document.12">
              <p:embed/>
            </p:oleObj>
          </a:graphicData>
        </a:graphic>
      </p:graphicFrame>
      <p:graphicFrame>
        <p:nvGraphicFramePr>
          <p:cNvPr id="6" name="Αντικείμενο 5"/>
          <p:cNvGraphicFramePr>
            <a:graphicFrameLocks noChangeAspect="1"/>
          </p:cNvGraphicFramePr>
          <p:nvPr>
            <p:extLst>
              <p:ext uri="{D42A27DB-BD31-4B8C-83A1-F6EECF244321}">
                <p14:modId xmlns="" xmlns:p14="http://schemas.microsoft.com/office/powerpoint/2010/main" val="1298643187"/>
              </p:ext>
            </p:extLst>
          </p:nvPr>
        </p:nvGraphicFramePr>
        <p:xfrm>
          <a:off x="396875" y="3352800"/>
          <a:ext cx="8197850" cy="4114800"/>
        </p:xfrm>
        <a:graphic>
          <a:graphicData uri="http://schemas.openxmlformats.org/presentationml/2006/ole">
            <p:oleObj spid="_x0000_s3113" name="Έγγραφο" r:id="rId4" imgW="5759304" imgH="2891098" progId="Word.Document.12">
              <p:embed/>
            </p:oleObj>
          </a:graphicData>
        </a:graphic>
      </p:graphicFrame>
    </p:spTree>
    <p:extLst>
      <p:ext uri="{BB962C8B-B14F-4D97-AF65-F5344CB8AC3E}">
        <p14:creationId xmlns="" xmlns:p14="http://schemas.microsoft.com/office/powerpoint/2010/main" val="3068010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46248"/>
            <a:ext cx="8208912" cy="6179096"/>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2" rtlCol="0">
            <a:normAutofit/>
          </a:bodyPr>
          <a:lstStyle/>
          <a:p>
            <a:pPr indent="-274320" algn="just" eaLnBrk="1" fontAlgn="auto" hangingPunct="1">
              <a:spcAft>
                <a:spcPts val="0"/>
              </a:spcAft>
              <a:buClr>
                <a:srgbClr val="002060"/>
              </a:buClr>
              <a:buSzPct val="115000"/>
              <a:buFont typeface="Wingdings" pitchFamily="2" charset="2"/>
              <a:buChar char="Ø"/>
              <a:defRPr/>
            </a:pPr>
            <a:r>
              <a:rPr lang="el-GR" sz="1100" b="1" dirty="0" smtClean="0">
                <a:solidFill>
                  <a:srgbClr val="002060"/>
                </a:solidFill>
                <a:latin typeface="Times New Roman" pitchFamily="18" charset="0"/>
                <a:cs typeface="Times New Roman" pitchFamily="18" charset="0"/>
              </a:rPr>
              <a:t>Κυριότεροι Χρηματοοικονομικοί Δείκτες</a:t>
            </a:r>
          </a:p>
          <a:p>
            <a:pPr indent="-274320" algn="just" eaLnBrk="1" fontAlgn="auto" hangingPunct="1">
              <a:spcAft>
                <a:spcPts val="0"/>
              </a:spcAft>
              <a:buClr>
                <a:srgbClr val="002060"/>
              </a:buClr>
              <a:buSzPct val="115000"/>
              <a:buFont typeface="Wingdings" pitchFamily="2" charset="2"/>
              <a:buChar char="Ø"/>
              <a:defRPr/>
            </a:pPr>
            <a:endParaRPr lang="el-GR" sz="1000" dirty="0" smtClean="0">
              <a:solidFill>
                <a:schemeClr val="tx1"/>
              </a:solidFill>
              <a:latin typeface="Times New Roman" pitchFamily="18" charset="0"/>
              <a:cs typeface="Times New Roman" pitchFamily="18" charset="0"/>
            </a:endParaRPr>
          </a:p>
          <a:p>
            <a:pPr indent="-274320" algn="just" eaLnBrk="1" fontAlgn="auto" hangingPunct="1">
              <a:spcAft>
                <a:spcPts val="0"/>
              </a:spcAft>
              <a:buClr>
                <a:srgbClr val="002060"/>
              </a:buClr>
              <a:buSzPct val="115000"/>
              <a:buFont typeface="Wingdings" pitchFamily="2" charset="2"/>
              <a:buChar char="Ø"/>
              <a:defRPr/>
            </a:pPr>
            <a:endParaRPr lang="el-GR" sz="1000" dirty="0" smtClean="0">
              <a:solidFill>
                <a:schemeClr val="tx1"/>
              </a:solidFill>
              <a:latin typeface="Times New Roman" pitchFamily="18" charset="0"/>
              <a:cs typeface="Times New Roman" pitchFamily="18" charset="0"/>
            </a:endParaRPr>
          </a:p>
          <a:p>
            <a:pPr marL="365760" lvl="1" indent="0" algn="ctr" eaLnBrk="1" fontAlgn="auto" hangingPunct="1">
              <a:spcAft>
                <a:spcPts val="0"/>
              </a:spcAft>
              <a:buClr>
                <a:srgbClr val="002060"/>
              </a:buClr>
              <a:buSzPct val="115000"/>
              <a:buFont typeface="Wingdings 2" pitchFamily="18" charset="2"/>
              <a:buNone/>
              <a:tabLst>
                <a:tab pos="857250" algn="l"/>
              </a:tabLst>
              <a:defRPr/>
            </a:pPr>
            <a:endParaRPr lang="el-GR" sz="1000" dirty="0" smtClean="0">
              <a:solidFill>
                <a:schemeClr val="tx1"/>
              </a:solidFill>
              <a:latin typeface="Times New Roman" pitchFamily="18" charset="0"/>
              <a:cs typeface="Times New Roman" pitchFamily="18" charset="0"/>
            </a:endParaRPr>
          </a:p>
          <a:p>
            <a:pPr marL="365760" lvl="1" indent="0" algn="ctr" eaLnBrk="1" fontAlgn="auto" hangingPunct="1">
              <a:lnSpc>
                <a:spcPct val="150000"/>
              </a:lnSpc>
              <a:spcAft>
                <a:spcPts val="0"/>
              </a:spcAft>
              <a:buClr>
                <a:srgbClr val="002060"/>
              </a:buClr>
              <a:buSzPct val="115000"/>
              <a:buFont typeface="Wingdings 2" pitchFamily="18" charset="2"/>
              <a:buNone/>
              <a:tabLst>
                <a:tab pos="857250" algn="l"/>
              </a:tabLst>
              <a:defRPr/>
            </a:pPr>
            <a:endParaRPr lang="el-GR" sz="1000" b="1" i="1" u="sng" dirty="0" smtClean="0">
              <a:solidFill>
                <a:srgbClr val="002060"/>
              </a:solidFill>
              <a:latin typeface="Times New Roman"/>
              <a:ea typeface="SimSun"/>
            </a:endParaRPr>
          </a:p>
          <a:p>
            <a:pPr marL="365760" lvl="1" indent="0" algn="ctr" eaLnBrk="1" fontAlgn="auto" hangingPunct="1">
              <a:lnSpc>
                <a:spcPct val="150000"/>
              </a:lnSpc>
              <a:spcAft>
                <a:spcPts val="0"/>
              </a:spcAft>
              <a:buClr>
                <a:srgbClr val="002060"/>
              </a:buClr>
              <a:buSzPct val="115000"/>
              <a:buFont typeface="Wingdings 2" pitchFamily="18" charset="2"/>
              <a:buNone/>
              <a:tabLst>
                <a:tab pos="857250" algn="l"/>
              </a:tabLst>
              <a:defRPr/>
            </a:pPr>
            <a:endParaRPr lang="el-GR" sz="1000" b="1" i="1" u="sng" dirty="0" smtClean="0">
              <a:solidFill>
                <a:srgbClr val="002060"/>
              </a:solidFill>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indent="-274320" algn="just" eaLnBrk="1" fontAlgn="auto" hangingPunct="1">
              <a:lnSpc>
                <a:spcPct val="150000"/>
              </a:lnSpc>
              <a:spcAft>
                <a:spcPts val="0"/>
              </a:spcAft>
              <a:buClr>
                <a:srgbClr val="002060"/>
              </a:buClr>
              <a:buSzPct val="115000"/>
              <a:buFont typeface="Wingdings" pitchFamily="2" charset="2"/>
              <a:buChar char="Ø"/>
              <a:defRPr/>
            </a:pPr>
            <a:r>
              <a:rPr lang="el-GR" sz="1100" b="1" dirty="0" smtClean="0">
                <a:solidFill>
                  <a:srgbClr val="002060"/>
                </a:solidFill>
                <a:latin typeface="Times New Roman" pitchFamily="18" charset="0"/>
                <a:cs typeface="Times New Roman" pitchFamily="18" charset="0"/>
              </a:rPr>
              <a:t>Παρούσα Κατάσταση - </a:t>
            </a:r>
            <a:r>
              <a:rPr lang="el-GR" sz="1100" dirty="0" smtClean="0">
                <a:solidFill>
                  <a:prstClr val="black"/>
                </a:solidFill>
                <a:latin typeface="Times New Roman" pitchFamily="18" charset="0"/>
                <a:cs typeface="Times New Roman" pitchFamily="18" charset="0"/>
              </a:rPr>
              <a:t>Τα </a:t>
            </a:r>
            <a:r>
              <a:rPr lang="el-GR" sz="1100" dirty="0">
                <a:solidFill>
                  <a:prstClr val="black"/>
                </a:solidFill>
                <a:latin typeface="Times New Roman" pitchFamily="18" charset="0"/>
                <a:cs typeface="Times New Roman" pitchFamily="18" charset="0"/>
              </a:rPr>
              <a:t>λειτουργικά αποτελέσματα αντικατοπτρίζουν την </a:t>
            </a:r>
            <a:r>
              <a:rPr lang="el-GR" sz="1100" b="1" dirty="0">
                <a:solidFill>
                  <a:prstClr val="black"/>
                </a:solidFill>
                <a:latin typeface="Times New Roman" pitchFamily="18" charset="0"/>
                <a:cs typeface="Times New Roman" pitchFamily="18" charset="0"/>
              </a:rPr>
              <a:t>αρνητική επίδραση </a:t>
            </a:r>
            <a:r>
              <a:rPr lang="el-GR" sz="1100" dirty="0">
                <a:solidFill>
                  <a:prstClr val="black"/>
                </a:solidFill>
                <a:latin typeface="Times New Roman" pitchFamily="18" charset="0"/>
                <a:cs typeface="Times New Roman" pitchFamily="18" charset="0"/>
              </a:rPr>
              <a:t>από το δυσμενές περιβάλλον που επικράτησε στον κλάδο διύλισης αυτή τη περίοδο, καθώς επίσης και από τη συνεχιζόμενη κρίση στην ελληνική οικονομία. </a:t>
            </a:r>
            <a:r>
              <a:rPr lang="el-GR" sz="1100" b="1" dirty="0">
                <a:solidFill>
                  <a:prstClr val="black"/>
                </a:solidFill>
                <a:latin typeface="Times New Roman" pitchFamily="18" charset="0"/>
                <a:cs typeface="Times New Roman" pitchFamily="18" charset="0"/>
              </a:rPr>
              <a:t>Θετική συνεισφορά </a:t>
            </a:r>
            <a:r>
              <a:rPr lang="el-GR" sz="1100" dirty="0">
                <a:solidFill>
                  <a:prstClr val="black"/>
                </a:solidFill>
                <a:latin typeface="Times New Roman" pitchFamily="18" charset="0"/>
                <a:cs typeface="Times New Roman" pitchFamily="18" charset="0"/>
              </a:rPr>
              <a:t>στα αποτελέσματα είχαν οι εξαγωγικές εμπορικές συναλλαγές και η συγκράτηση δαπανών, καθώς τα γενικά διοικητικά έξοδα του ομίλου είναι μειωμένα κατά 12% στο Β' τρίμηνο του 2011.  </a:t>
            </a:r>
          </a:p>
          <a:p>
            <a:pPr indent="-274320" algn="just" eaLnBrk="1" fontAlgn="auto" hangingPunct="1">
              <a:lnSpc>
                <a:spcPct val="150000"/>
              </a:lnSpc>
              <a:spcAft>
                <a:spcPts val="0"/>
              </a:spcAft>
              <a:buClr>
                <a:srgbClr val="002060"/>
              </a:buClr>
              <a:buSzPct val="115000"/>
              <a:buFont typeface="Wingdings" pitchFamily="2" charset="2"/>
              <a:buChar char="Ø"/>
              <a:defRPr/>
            </a:pPr>
            <a:endParaRPr lang="el-GR" sz="1050" dirty="0">
              <a:latin typeface="Times New Roman"/>
              <a:ea typeface="SimSun"/>
            </a:endParaRPr>
          </a:p>
          <a:p>
            <a:pPr marL="68580" lvl="1" indent="0" algn="ctr" eaLnBrk="1" fontAlgn="auto" hangingPunct="1">
              <a:spcAft>
                <a:spcPts val="0"/>
              </a:spcAft>
              <a:buFont typeface="Wingdings 2" pitchFamily="18" charset="2"/>
              <a:buNone/>
              <a:tabLst>
                <a:tab pos="857250" algn="l"/>
              </a:tabLst>
              <a:defRPr/>
            </a:pPr>
            <a:r>
              <a:rPr lang="en-US" sz="1050" b="1" i="1" u="sng" dirty="0">
                <a:solidFill>
                  <a:srgbClr val="002060"/>
                </a:solidFill>
                <a:latin typeface="Times New Roman"/>
                <a:ea typeface="SimSun"/>
              </a:rPr>
              <a:t>III.) </a:t>
            </a:r>
            <a:r>
              <a:rPr lang="el-GR" sz="1050" b="1" i="1" u="sng" dirty="0">
                <a:solidFill>
                  <a:srgbClr val="002060"/>
                </a:solidFill>
                <a:latin typeface="Times New Roman"/>
                <a:ea typeface="SimSun"/>
              </a:rPr>
              <a:t>ΓΡΑΦΙΚΗ ΑΠΕΙΚΟΝΙΣΗ ΤΩΝ ΠΡΟΒΛΕΨΕΩΝ</a:t>
            </a:r>
            <a:r>
              <a:rPr lang="el-GR" sz="1050" b="1" i="1" u="sng" dirty="0">
                <a:solidFill>
                  <a:srgbClr val="002060"/>
                </a:solidFill>
                <a:latin typeface="Times New Roman"/>
                <a:ea typeface="Times New Roman"/>
              </a:rPr>
              <a:t> ΜΕ ΒΑΣΗ ΤΟΥΣ ΣΤΟΧΟΥΣ ΤΟΥ ΟΜΙΛΟΥ </a:t>
            </a:r>
            <a:r>
              <a:rPr lang="el-GR" sz="1050" b="1" i="1" u="sng" dirty="0" smtClean="0">
                <a:solidFill>
                  <a:srgbClr val="002060"/>
                </a:solidFill>
                <a:latin typeface="Times New Roman"/>
                <a:ea typeface="Times New Roman"/>
              </a:rPr>
              <a:t>ΕΛΠΕ</a:t>
            </a:r>
          </a:p>
          <a:p>
            <a:pPr marL="68580" lvl="1" indent="0" algn="ctr" eaLnBrk="1" fontAlgn="auto" hangingPunct="1">
              <a:spcAft>
                <a:spcPts val="0"/>
              </a:spcAft>
              <a:buFont typeface="Wingdings 2" pitchFamily="18" charset="2"/>
              <a:buNone/>
              <a:tabLst>
                <a:tab pos="857250" algn="l"/>
              </a:tabLst>
              <a:defRPr/>
            </a:pPr>
            <a:endParaRPr lang="el-GR" sz="1000" b="1" i="1" u="sng" dirty="0">
              <a:solidFill>
                <a:srgbClr val="002060"/>
              </a:solidFill>
              <a:latin typeface="Times New Roman"/>
              <a:ea typeface="SimSun"/>
            </a:endParaRPr>
          </a:p>
          <a:p>
            <a:pPr marL="68580" lvl="1" indent="0" algn="ctr" eaLnBrk="1" fontAlgn="auto" hangingPunct="1">
              <a:spcAft>
                <a:spcPts val="0"/>
              </a:spcAft>
              <a:buFont typeface="Wingdings 2" pitchFamily="18" charset="2"/>
              <a:buNone/>
              <a:tabLst>
                <a:tab pos="857250" algn="l"/>
              </a:tabLst>
              <a:defRPr/>
            </a:pPr>
            <a:endParaRPr lang="el-GR" sz="1000" b="1" i="1" u="sng" dirty="0" smtClean="0">
              <a:solidFill>
                <a:srgbClr val="002060"/>
              </a:solidFill>
              <a:latin typeface="Times New Roman"/>
              <a:ea typeface="SimSun"/>
            </a:endParaRPr>
          </a:p>
          <a:p>
            <a:pPr marL="68580" lvl="1" indent="0" algn="ctr" eaLnBrk="1" fontAlgn="auto" hangingPunct="1">
              <a:spcAft>
                <a:spcPts val="0"/>
              </a:spcAft>
              <a:buFont typeface="Wingdings 2" pitchFamily="18" charset="2"/>
              <a:buNone/>
              <a:tabLst>
                <a:tab pos="857250" algn="l"/>
              </a:tabLst>
              <a:defRPr/>
            </a:pPr>
            <a:endParaRPr lang="el-GR" sz="1000" u="sng"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365760" lvl="1" indent="0" eaLnBrk="1" fontAlgn="auto" hangingPunct="1">
              <a:spcAft>
                <a:spcPts val="0"/>
              </a:spcAft>
              <a:buClr>
                <a:srgbClr val="002060"/>
              </a:buClr>
              <a:buSzPct val="115000"/>
              <a:buFont typeface="Wingdings 2" pitchFamily="18" charset="2"/>
              <a:buNone/>
              <a:tabLst>
                <a:tab pos="857250" algn="l"/>
              </a:tabLst>
              <a:defRPr/>
            </a:pPr>
            <a:endParaRPr lang="el-GR" sz="1050" dirty="0">
              <a:latin typeface="Times New Roman"/>
              <a:ea typeface="SimSun"/>
            </a:endParaRPr>
          </a:p>
          <a:p>
            <a:pPr marL="365760" lvl="1" indent="0" eaLnBrk="1" fontAlgn="auto" hangingPunct="1">
              <a:spcAft>
                <a:spcPts val="0"/>
              </a:spcAft>
              <a:buClr>
                <a:srgbClr val="002060"/>
              </a:buClr>
              <a:buSzPct val="115000"/>
              <a:buFont typeface="Wingdings 2" pitchFamily="18" charset="2"/>
              <a:buNone/>
              <a:tabLst>
                <a:tab pos="857250" algn="l"/>
              </a:tabLst>
              <a:defRPr/>
            </a:pPr>
            <a:endParaRPr lang="el-GR" sz="600" dirty="0">
              <a:latin typeface="Times New Roman"/>
              <a:ea typeface="SimSun"/>
            </a:endParaRPr>
          </a:p>
          <a:p>
            <a:pPr indent="-274320" algn="just" eaLnBrk="1" fontAlgn="auto" hangingPunct="1">
              <a:lnSpc>
                <a:spcPct val="150000"/>
              </a:lnSpc>
              <a:spcAft>
                <a:spcPts val="0"/>
              </a:spcAft>
              <a:buClr>
                <a:srgbClr val="002060"/>
              </a:buClr>
              <a:buSzPct val="115000"/>
              <a:buFont typeface="Wingdings" pitchFamily="2" charset="2"/>
              <a:buChar char="Ø"/>
              <a:tabLst>
                <a:tab pos="857250" algn="l"/>
              </a:tabLst>
              <a:defRPr/>
            </a:pPr>
            <a:r>
              <a:rPr lang="el-GR" sz="1100" b="1" dirty="0" smtClean="0">
                <a:solidFill>
                  <a:srgbClr val="002060"/>
                </a:solidFill>
                <a:latin typeface="Times New Roman"/>
                <a:ea typeface="SimSun"/>
              </a:rPr>
              <a:t>Οι Στρατηγικοί Στόχοι του Ομίλου για αναδιοργάνωση στο μέλλον</a:t>
            </a:r>
            <a:r>
              <a:rPr lang="el-GR" sz="1100" dirty="0">
                <a:solidFill>
                  <a:schemeClr val="tx1"/>
                </a:solidFill>
                <a:latin typeface="Times New Roman"/>
                <a:ea typeface="SimSun"/>
              </a:rPr>
              <a:t> </a:t>
            </a:r>
            <a:r>
              <a:rPr lang="el-GR" sz="1100" dirty="0" smtClean="0">
                <a:solidFill>
                  <a:schemeClr val="tx1"/>
                </a:solidFill>
                <a:latin typeface="Times New Roman"/>
                <a:ea typeface="SimSun"/>
              </a:rPr>
              <a:t>συνοψίζονται στα παρακάτω</a:t>
            </a:r>
            <a:r>
              <a:rPr lang="en-US" sz="1100" dirty="0" smtClean="0">
                <a:solidFill>
                  <a:schemeClr val="tx1"/>
                </a:solidFill>
                <a:latin typeface="Times New Roman"/>
                <a:ea typeface="SimSun"/>
              </a:rPr>
              <a:t>:</a:t>
            </a:r>
            <a:r>
              <a:rPr lang="el-GR" sz="1100" dirty="0" smtClean="0">
                <a:solidFill>
                  <a:schemeClr val="tx1"/>
                </a:solidFill>
                <a:latin typeface="Times New Roman"/>
                <a:ea typeface="SimSun"/>
              </a:rPr>
              <a:t> Ανάπτυξη των δραστηριοτήτων και εξωστρέφεια, Επενδύσεις,</a:t>
            </a:r>
            <a:r>
              <a:rPr lang="en-US" sz="1100" dirty="0" smtClean="0">
                <a:solidFill>
                  <a:schemeClr val="tx1"/>
                </a:solidFill>
                <a:latin typeface="Times New Roman"/>
                <a:ea typeface="SimSun"/>
              </a:rPr>
              <a:t> </a:t>
            </a:r>
            <a:r>
              <a:rPr lang="el-GR" sz="1100" dirty="0" smtClean="0">
                <a:solidFill>
                  <a:schemeClr val="tx1"/>
                </a:solidFill>
                <a:latin typeface="Times New Roman"/>
                <a:ea typeface="SimSun"/>
              </a:rPr>
              <a:t>Αύξηση αποτελεσματικότητας &amp; Βιώσιμη Ανάπτυξη. </a:t>
            </a:r>
            <a:endParaRPr lang="en-US" sz="1100" dirty="0" smtClean="0">
              <a:solidFill>
                <a:schemeClr val="tx1"/>
              </a:solidFill>
              <a:latin typeface="Times New Roman"/>
              <a:ea typeface="SimSun"/>
            </a:endParaRPr>
          </a:p>
          <a:p>
            <a:pPr marL="640080" lvl="1" indent="-274320" algn="just" eaLnBrk="1" fontAlgn="auto" hangingPunct="1">
              <a:lnSpc>
                <a:spcPct val="150000"/>
              </a:lnSpc>
              <a:spcAft>
                <a:spcPts val="0"/>
              </a:spcAft>
              <a:buClr>
                <a:srgbClr val="002060"/>
              </a:buClr>
              <a:buSzPct val="115000"/>
              <a:buFont typeface="Wingdings" pitchFamily="2" charset="2"/>
              <a:buChar char="Ø"/>
              <a:tabLst>
                <a:tab pos="857250" algn="l"/>
              </a:tabLst>
              <a:defRPr/>
            </a:pPr>
            <a:r>
              <a:rPr lang="el-GR" sz="1100" dirty="0">
                <a:solidFill>
                  <a:schemeClr val="tx1"/>
                </a:solidFill>
                <a:latin typeface="Times New Roman" pitchFamily="18" charset="0"/>
                <a:cs typeface="Times New Roman" pitchFamily="18" charset="0"/>
              </a:rPr>
              <a:t>Το </a:t>
            </a:r>
            <a:r>
              <a:rPr lang="el-GR" sz="1100" b="1" dirty="0">
                <a:solidFill>
                  <a:schemeClr val="tx1"/>
                </a:solidFill>
                <a:latin typeface="Times New Roman" pitchFamily="18" charset="0"/>
                <a:cs typeface="Times New Roman" pitchFamily="18" charset="0"/>
              </a:rPr>
              <a:t>σενάριο πρόβλεψης </a:t>
            </a:r>
            <a:r>
              <a:rPr lang="el-GR" sz="1100" dirty="0">
                <a:solidFill>
                  <a:schemeClr val="tx1"/>
                </a:solidFill>
                <a:latin typeface="Times New Roman" pitchFamily="18" charset="0"/>
                <a:cs typeface="Times New Roman" pitchFamily="18" charset="0"/>
              </a:rPr>
              <a:t>δημιουργήθηκε συνυπολογίζοντας τις ενέργειες που θα γίνουν προκειμένου να </a:t>
            </a:r>
            <a:r>
              <a:rPr lang="el-GR" sz="1100" dirty="0" smtClean="0">
                <a:solidFill>
                  <a:schemeClr val="tx1"/>
                </a:solidFill>
                <a:latin typeface="Times New Roman" pitchFamily="18" charset="0"/>
                <a:cs typeface="Times New Roman" pitchFamily="18" charset="0"/>
              </a:rPr>
              <a:t>επιτευχθούν οι </a:t>
            </a:r>
            <a:r>
              <a:rPr lang="el-GR" sz="1100" dirty="0">
                <a:solidFill>
                  <a:schemeClr val="tx1"/>
                </a:solidFill>
                <a:latin typeface="Times New Roman" pitchFamily="18" charset="0"/>
                <a:cs typeface="Times New Roman" pitchFamily="18" charset="0"/>
              </a:rPr>
              <a:t>στόχοι του Ομίλου ΕΛΠΕ μέσα στις δύσκολες και διαμορφούμενες συνθήκες που επικρατούν στον χώρο της </a:t>
            </a:r>
            <a:r>
              <a:rPr lang="el-GR" sz="1100" dirty="0" smtClean="0">
                <a:solidFill>
                  <a:schemeClr val="tx1"/>
                </a:solidFill>
                <a:latin typeface="Times New Roman" pitchFamily="18" charset="0"/>
                <a:cs typeface="Times New Roman" pitchFamily="18" charset="0"/>
              </a:rPr>
              <a:t>ενέργειας και </a:t>
            </a:r>
            <a:r>
              <a:rPr lang="el-GR" sz="1100" dirty="0">
                <a:solidFill>
                  <a:schemeClr val="tx1"/>
                </a:solidFill>
                <a:latin typeface="Times New Roman" pitchFamily="18" charset="0"/>
                <a:cs typeface="Times New Roman" pitchFamily="18" charset="0"/>
              </a:rPr>
              <a:t>έδειξε θεαματική ανατροπή στα αποτελέσματα σε σχέση με το </a:t>
            </a:r>
            <a:r>
              <a:rPr lang="el-GR" sz="1100" b="1" dirty="0">
                <a:solidFill>
                  <a:schemeClr val="tx1"/>
                </a:solidFill>
                <a:latin typeface="Times New Roman" pitchFamily="18" charset="0"/>
                <a:cs typeface="Times New Roman" pitchFamily="18" charset="0"/>
              </a:rPr>
              <a:t>σενάριο αναφοράς </a:t>
            </a:r>
            <a:r>
              <a:rPr lang="el-GR" sz="1100" dirty="0">
                <a:solidFill>
                  <a:schemeClr val="tx1"/>
                </a:solidFill>
                <a:latin typeface="Times New Roman" pitchFamily="18" charset="0"/>
                <a:cs typeface="Times New Roman" pitchFamily="18" charset="0"/>
              </a:rPr>
              <a:t>που στηρίχτηκε στην τάση των οικονομικών μεγεθών στην πορεία του χρόνου με τη βοήθεια της παλινδρόμισης και </a:t>
            </a:r>
            <a:r>
              <a:rPr lang="el-GR" sz="1100" dirty="0" smtClean="0">
                <a:solidFill>
                  <a:schemeClr val="tx1"/>
                </a:solidFill>
                <a:latin typeface="Times New Roman" pitchFamily="18" charset="0"/>
                <a:cs typeface="Times New Roman" pitchFamily="18" charset="0"/>
              </a:rPr>
              <a:t>προέβλεπε  </a:t>
            </a:r>
            <a:r>
              <a:rPr lang="el-GR" sz="1100" dirty="0">
                <a:solidFill>
                  <a:schemeClr val="tx1"/>
                </a:solidFill>
                <a:latin typeface="Times New Roman" pitchFamily="18" charset="0"/>
                <a:cs typeface="Times New Roman" pitchFamily="18" charset="0"/>
              </a:rPr>
              <a:t>πτωτική πορεία των αποτελεσμάτων χρήσης. </a:t>
            </a:r>
          </a:p>
          <a:p>
            <a:pPr marL="365760" lvl="1" indent="0" algn="just" eaLnBrk="1" fontAlgn="auto" hangingPunct="1">
              <a:spcAft>
                <a:spcPts val="0"/>
              </a:spcAft>
              <a:buClr>
                <a:srgbClr val="002060"/>
              </a:buClr>
              <a:buSzPct val="115000"/>
              <a:buFont typeface="Wingdings 2" pitchFamily="18" charset="2"/>
              <a:buNone/>
              <a:tabLst>
                <a:tab pos="857250" algn="l"/>
              </a:tabLst>
              <a:defRPr/>
            </a:pPr>
            <a:endParaRPr lang="el-GR" sz="1100" dirty="0" smtClean="0">
              <a:solidFill>
                <a:srgbClr val="002060"/>
              </a:solidFill>
              <a:latin typeface="Times New Roman"/>
              <a:ea typeface="SimSun"/>
            </a:endParaRPr>
          </a:p>
          <a:p>
            <a:pPr marL="365760" lvl="1" indent="0" algn="ctr" eaLnBrk="1" fontAlgn="auto" hangingPunct="1">
              <a:spcAft>
                <a:spcPts val="0"/>
              </a:spcAft>
              <a:buClr>
                <a:srgbClr val="002060"/>
              </a:buClr>
              <a:buSzPct val="115000"/>
              <a:buFont typeface="Wingdings 2" pitchFamily="18" charset="2"/>
              <a:buNone/>
              <a:tabLst>
                <a:tab pos="857250" algn="l"/>
              </a:tabLst>
              <a:defRPr/>
            </a:pPr>
            <a:r>
              <a:rPr lang="en-US" sz="1100" b="1" i="1" u="sng" dirty="0" smtClean="0">
                <a:solidFill>
                  <a:srgbClr val="002060"/>
                </a:solidFill>
                <a:latin typeface="Times New Roman"/>
                <a:ea typeface="SimSun"/>
              </a:rPr>
              <a:t>IV.) </a:t>
            </a:r>
            <a:r>
              <a:rPr lang="el-GR" sz="1100" b="1" i="1" u="sng" dirty="0">
                <a:solidFill>
                  <a:srgbClr val="002060"/>
                </a:solidFill>
                <a:latin typeface="Times New Roman"/>
                <a:ea typeface="SimSun"/>
              </a:rPr>
              <a:t>ΑΝΑΛΥΣΗ </a:t>
            </a:r>
            <a:r>
              <a:rPr lang="el-GR" sz="1100" b="1" i="1" u="sng" dirty="0" smtClean="0">
                <a:solidFill>
                  <a:srgbClr val="002060"/>
                </a:solidFill>
                <a:latin typeface="Times New Roman"/>
                <a:ea typeface="SimSun"/>
              </a:rPr>
              <a:t>ΕΥΑΙΣΘΗΣΙΑΣ / ΠΡΟΒΛΕΠΟΜΕΝΗ ΚΕΡΔΟΦΟΡΙΑ </a:t>
            </a:r>
            <a:r>
              <a:rPr lang="el-GR" sz="1100" b="1" i="1" u="sng" dirty="0">
                <a:solidFill>
                  <a:srgbClr val="002060"/>
                </a:solidFill>
                <a:latin typeface="Times New Roman"/>
                <a:ea typeface="SimSun"/>
              </a:rPr>
              <a:t>ΚΑΤΑ ΤΑ ΔΙΑΦΟΡΑ ΣΕΝΑΡΙΑ</a:t>
            </a:r>
          </a:p>
        </p:txBody>
      </p:sp>
      <p:sp>
        <p:nvSpPr>
          <p:cNvPr id="4" name="Ορθογώνιο 3"/>
          <p:cNvSpPr/>
          <p:nvPr/>
        </p:nvSpPr>
        <p:spPr>
          <a:xfrm>
            <a:off x="4643438" y="0"/>
            <a:ext cx="3457575" cy="692150"/>
          </a:xfrm>
          <a:prstGeom prst="rect">
            <a:avLst/>
          </a:prstGeom>
        </p:spPr>
        <p:txBody>
          <a:bodyPr>
            <a:spAutoFit/>
          </a:bodyPr>
          <a:lstStyle/>
          <a:p>
            <a:pPr algn="ctr" fontAlgn="auto">
              <a:lnSpc>
                <a:spcPct val="150000"/>
              </a:lnSpc>
              <a:spcBef>
                <a:spcPts val="0"/>
              </a:spcBef>
              <a:spcAft>
                <a:spcPts val="0"/>
              </a:spcAft>
              <a:defRPr/>
            </a:pPr>
            <a:r>
              <a:rPr lang="el-GR" sz="1400" b="1" dirty="0">
                <a:solidFill>
                  <a:schemeClr val="accent4">
                    <a:lumMod val="20000"/>
                    <a:lumOff val="80000"/>
                  </a:schemeClr>
                </a:solidFill>
                <a:latin typeface="Times New Roman"/>
                <a:ea typeface="SimSun"/>
                <a:cs typeface="+mn-cs"/>
              </a:rPr>
              <a:t>ΚΕΦΑΛΑΙΟ 5</a:t>
            </a:r>
            <a:r>
              <a:rPr lang="en-US" sz="1400" b="1" dirty="0">
                <a:solidFill>
                  <a:schemeClr val="accent4">
                    <a:lumMod val="20000"/>
                    <a:lumOff val="80000"/>
                  </a:schemeClr>
                </a:solidFill>
                <a:latin typeface="Times New Roman"/>
                <a:ea typeface="SimSun"/>
                <a:cs typeface="+mn-cs"/>
              </a:rPr>
              <a:t>o</a:t>
            </a:r>
            <a:r>
              <a:rPr lang="el-GR" sz="1400" b="1" dirty="0">
                <a:solidFill>
                  <a:schemeClr val="accent4">
                    <a:lumMod val="20000"/>
                    <a:lumOff val="80000"/>
                  </a:schemeClr>
                </a:solidFill>
                <a:latin typeface="Times New Roman"/>
                <a:ea typeface="SimSun"/>
                <a:cs typeface="+mn-cs"/>
              </a:rPr>
              <a:t> :</a:t>
            </a:r>
            <a:r>
              <a:rPr lang="el-GR" sz="1400" dirty="0">
                <a:solidFill>
                  <a:schemeClr val="accent4">
                    <a:lumMod val="20000"/>
                    <a:lumOff val="80000"/>
                  </a:schemeClr>
                </a:solidFill>
                <a:latin typeface="Times New Roman"/>
                <a:ea typeface="SimSun"/>
                <a:cs typeface="+mn-cs"/>
              </a:rPr>
              <a:t>   </a:t>
            </a:r>
            <a:r>
              <a:rPr lang="el-GR" sz="1200" b="1" dirty="0">
                <a:solidFill>
                  <a:schemeClr val="accent4">
                    <a:lumMod val="20000"/>
                    <a:lumOff val="80000"/>
                  </a:schemeClr>
                </a:solidFill>
                <a:latin typeface="Times New Roman"/>
                <a:ea typeface="SimSun"/>
                <a:cs typeface="+mn-cs"/>
              </a:rPr>
              <a:t>ΕΛ.ΠΕ.  Α.Ε. -  ΑΝΑΛΥΣΗ ΕΤΑΙΡΙΑΣ ΚΑΙ </a:t>
            </a:r>
            <a:r>
              <a:rPr lang="en-US" sz="1200" b="1" dirty="0">
                <a:solidFill>
                  <a:schemeClr val="accent4">
                    <a:lumMod val="20000"/>
                    <a:lumOff val="80000"/>
                  </a:schemeClr>
                </a:solidFill>
                <a:latin typeface="Times New Roman"/>
                <a:ea typeface="SimSun"/>
                <a:cs typeface="+mn-cs"/>
              </a:rPr>
              <a:t> </a:t>
            </a:r>
            <a:r>
              <a:rPr lang="el-GR" sz="1200" b="1" dirty="0">
                <a:solidFill>
                  <a:schemeClr val="accent4">
                    <a:lumMod val="20000"/>
                    <a:lumOff val="80000"/>
                  </a:schemeClr>
                </a:solidFill>
                <a:latin typeface="Times New Roman"/>
                <a:ea typeface="SimSun"/>
                <a:cs typeface="+mn-cs"/>
              </a:rPr>
              <a:t>ΠΡΟΟΠΤΙΚΕΣ      (Συνέχεια) </a:t>
            </a:r>
            <a:endParaRPr lang="el-GR" sz="1200" dirty="0">
              <a:solidFill>
                <a:schemeClr val="accent4">
                  <a:lumMod val="20000"/>
                  <a:lumOff val="80000"/>
                </a:schemeClr>
              </a:solidFill>
              <a:latin typeface="Times New Roman"/>
              <a:ea typeface="SimSun"/>
              <a:cs typeface="+mn-cs"/>
            </a:endParaRPr>
          </a:p>
        </p:txBody>
      </p:sp>
      <p:pic>
        <p:nvPicPr>
          <p:cNvPr id="5" name="Γράφημα 4"/>
          <p:cNvPicPr>
            <a:picLocks noChangeArrowheads="1"/>
          </p:cNvPicPr>
          <p:nvPr/>
        </p:nvPicPr>
        <p:blipFill>
          <a:blip r:embed="rId3" cstate="print"/>
          <a:srcRect/>
          <a:stretch>
            <a:fillRect/>
          </a:stretch>
        </p:blipFill>
        <p:spPr bwMode="auto">
          <a:xfrm>
            <a:off x="590550" y="4492625"/>
            <a:ext cx="3925888" cy="969963"/>
          </a:xfrm>
          <a:prstGeom prst="rect">
            <a:avLst/>
          </a:prstGeom>
          <a:noFill/>
        </p:spPr>
      </p:pic>
      <p:pic>
        <p:nvPicPr>
          <p:cNvPr id="7" name="Γράφημα 6"/>
          <p:cNvPicPr>
            <a:picLocks noChangeArrowheads="1"/>
          </p:cNvPicPr>
          <p:nvPr/>
        </p:nvPicPr>
        <p:blipFill>
          <a:blip r:embed="rId4" cstate="print"/>
          <a:srcRect/>
          <a:stretch>
            <a:fillRect/>
          </a:stretch>
        </p:blipFill>
        <p:spPr bwMode="auto">
          <a:xfrm>
            <a:off x="590550" y="5353050"/>
            <a:ext cx="3925888" cy="1120775"/>
          </a:xfrm>
          <a:prstGeom prst="rect">
            <a:avLst/>
          </a:prstGeom>
          <a:noFill/>
        </p:spPr>
      </p:pic>
      <p:pic>
        <p:nvPicPr>
          <p:cNvPr id="9" name="Γράφημα 8"/>
          <p:cNvPicPr>
            <a:picLocks noChangeArrowheads="1"/>
          </p:cNvPicPr>
          <p:nvPr/>
        </p:nvPicPr>
        <p:blipFill>
          <a:blip r:embed="rId5" cstate="print"/>
          <a:srcRect/>
          <a:stretch>
            <a:fillRect/>
          </a:stretch>
        </p:blipFill>
        <p:spPr bwMode="auto">
          <a:xfrm>
            <a:off x="4700588" y="4559300"/>
            <a:ext cx="3925887" cy="1938338"/>
          </a:xfrm>
          <a:prstGeom prst="rect">
            <a:avLst/>
          </a:prstGeom>
          <a:noFill/>
        </p:spPr>
      </p:pic>
      <p:pic>
        <p:nvPicPr>
          <p:cNvPr id="13" name="Γράφημα 12"/>
          <p:cNvPicPr>
            <a:picLocks noChangeArrowheads="1"/>
          </p:cNvPicPr>
          <p:nvPr/>
        </p:nvPicPr>
        <p:blipFill>
          <a:blip r:embed="rId6" cstate="print"/>
          <a:srcRect/>
          <a:stretch>
            <a:fillRect/>
          </a:stretch>
        </p:blipFill>
        <p:spPr bwMode="auto">
          <a:xfrm>
            <a:off x="1889125" y="676275"/>
            <a:ext cx="1292225" cy="969963"/>
          </a:xfrm>
          <a:prstGeom prst="rect">
            <a:avLst/>
          </a:prstGeom>
          <a:noFill/>
        </p:spPr>
      </p:pic>
      <p:pic>
        <p:nvPicPr>
          <p:cNvPr id="15" name="Γράφημα 14"/>
          <p:cNvPicPr>
            <a:picLocks noChangeArrowheads="1"/>
          </p:cNvPicPr>
          <p:nvPr/>
        </p:nvPicPr>
        <p:blipFill>
          <a:blip r:embed="rId7" cstate="print"/>
          <a:srcRect/>
          <a:stretch>
            <a:fillRect/>
          </a:stretch>
        </p:blipFill>
        <p:spPr bwMode="auto">
          <a:xfrm>
            <a:off x="523875" y="676275"/>
            <a:ext cx="1377950" cy="969963"/>
          </a:xfrm>
          <a:prstGeom prst="rect">
            <a:avLst/>
          </a:prstGeom>
          <a:noFill/>
        </p:spPr>
      </p:pic>
      <p:pic>
        <p:nvPicPr>
          <p:cNvPr id="16" name="Γράφημα 15"/>
          <p:cNvPicPr>
            <a:picLocks noChangeArrowheads="1"/>
          </p:cNvPicPr>
          <p:nvPr/>
        </p:nvPicPr>
        <p:blipFill>
          <a:blip r:embed="rId8" cstate="print"/>
          <a:srcRect/>
          <a:stretch>
            <a:fillRect/>
          </a:stretch>
        </p:blipFill>
        <p:spPr bwMode="auto">
          <a:xfrm>
            <a:off x="3144838" y="676275"/>
            <a:ext cx="1354137" cy="969963"/>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Σχεδιασμός Παρουσίασης</a:t>
            </a:r>
            <a:endParaRPr lang="el-GR" sz="4400" dirty="0">
              <a:solidFill>
                <a:schemeClr val="bg2">
                  <a:lumMod val="25000"/>
                </a:schemeClr>
              </a:solidFill>
            </a:endParaRPr>
          </a:p>
        </p:txBody>
      </p:sp>
      <p:sp>
        <p:nvSpPr>
          <p:cNvPr id="5" name="TextBox 4"/>
          <p:cNvSpPr txBox="1"/>
          <p:nvPr/>
        </p:nvSpPr>
        <p:spPr>
          <a:xfrm>
            <a:off x="2267744" y="2132856"/>
            <a:ext cx="4608512" cy="2554545"/>
          </a:xfrm>
          <a:prstGeom prst="rect">
            <a:avLst/>
          </a:prstGeom>
          <a:noFill/>
        </p:spPr>
        <p:txBody>
          <a:bodyPr wrap="square" rtlCol="0">
            <a:spAutoFit/>
          </a:bodyPr>
          <a:lstStyle/>
          <a:p>
            <a:pPr>
              <a:buFont typeface="Arial" pitchFamily="34" charset="0"/>
              <a:buChar char="•"/>
            </a:pPr>
            <a:r>
              <a:rPr lang="el-GR" sz="4000" dirty="0" smtClean="0">
                <a:solidFill>
                  <a:schemeClr val="bg2">
                    <a:lumMod val="10000"/>
                  </a:schemeClr>
                </a:solidFill>
              </a:rPr>
              <a:t> Ακροατήριο</a:t>
            </a:r>
            <a:endParaRPr lang="en-US" sz="4000" dirty="0" smtClean="0">
              <a:solidFill>
                <a:schemeClr val="bg2">
                  <a:lumMod val="10000"/>
                </a:schemeClr>
              </a:solidFill>
            </a:endParaRPr>
          </a:p>
          <a:p>
            <a:pPr>
              <a:buFont typeface="Arial" pitchFamily="34" charset="0"/>
              <a:buChar char="•"/>
            </a:pPr>
            <a:r>
              <a:rPr lang="en-US" sz="4000" dirty="0" smtClean="0">
                <a:solidFill>
                  <a:schemeClr val="bg2">
                    <a:lumMod val="10000"/>
                  </a:schemeClr>
                </a:solidFill>
              </a:rPr>
              <a:t> </a:t>
            </a:r>
            <a:r>
              <a:rPr lang="el-GR" sz="4000" dirty="0" smtClean="0">
                <a:solidFill>
                  <a:schemeClr val="bg2">
                    <a:lumMod val="10000"/>
                  </a:schemeClr>
                </a:solidFill>
              </a:rPr>
              <a:t>Ώρα</a:t>
            </a:r>
          </a:p>
          <a:p>
            <a:pPr>
              <a:buFont typeface="Arial" pitchFamily="34" charset="0"/>
              <a:buChar char="•"/>
            </a:pPr>
            <a:r>
              <a:rPr lang="el-GR" sz="4000" dirty="0" smtClean="0">
                <a:solidFill>
                  <a:schemeClr val="bg2">
                    <a:lumMod val="10000"/>
                  </a:schemeClr>
                </a:solidFill>
              </a:rPr>
              <a:t> Σειρά Παρουσίασης</a:t>
            </a:r>
          </a:p>
          <a:p>
            <a:pPr>
              <a:buFont typeface="Arial" pitchFamily="34" charset="0"/>
              <a:buChar char="•"/>
            </a:pPr>
            <a:r>
              <a:rPr lang="el-GR" sz="4000" dirty="0" smtClean="0">
                <a:solidFill>
                  <a:schemeClr val="bg2">
                    <a:lumMod val="10000"/>
                  </a:schemeClr>
                </a:solidFill>
              </a:rPr>
              <a:t> Παράσταση </a:t>
            </a:r>
            <a:endParaRPr lang="el-GR" sz="40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Σχεδιασμός Διαφάνειας</a:t>
            </a:r>
            <a:endParaRPr lang="el-GR" sz="4400" dirty="0">
              <a:solidFill>
                <a:schemeClr val="bg2">
                  <a:lumMod val="25000"/>
                </a:schemeClr>
              </a:solidFill>
            </a:endParaRPr>
          </a:p>
        </p:txBody>
      </p:sp>
      <p:sp>
        <p:nvSpPr>
          <p:cNvPr id="5" name="TextBox 4"/>
          <p:cNvSpPr txBox="1"/>
          <p:nvPr/>
        </p:nvSpPr>
        <p:spPr>
          <a:xfrm>
            <a:off x="1547664" y="2348880"/>
            <a:ext cx="6264696" cy="3170099"/>
          </a:xfrm>
          <a:prstGeom prst="rect">
            <a:avLst/>
          </a:prstGeom>
          <a:noFill/>
        </p:spPr>
        <p:txBody>
          <a:bodyPr wrap="square" rtlCol="0">
            <a:spAutoFit/>
          </a:bodyPr>
          <a:lstStyle/>
          <a:p>
            <a:pPr>
              <a:buFont typeface="Arial" pitchFamily="34" charset="0"/>
              <a:buChar char="•"/>
            </a:pPr>
            <a:r>
              <a:rPr lang="el-GR" sz="4000" dirty="0" smtClean="0">
                <a:solidFill>
                  <a:schemeClr val="accent2">
                    <a:lumMod val="50000"/>
                  </a:schemeClr>
                </a:solidFill>
              </a:rPr>
              <a:t> Υποστήριξη</a:t>
            </a:r>
            <a:endParaRPr lang="en-US" sz="4000" dirty="0" smtClean="0">
              <a:solidFill>
                <a:schemeClr val="accent2">
                  <a:lumMod val="50000"/>
                </a:schemeClr>
              </a:solidFill>
            </a:endParaRPr>
          </a:p>
          <a:p>
            <a:pPr>
              <a:buFont typeface="Arial" pitchFamily="34" charset="0"/>
              <a:buChar char="•"/>
            </a:pPr>
            <a:r>
              <a:rPr lang="en-US" sz="4000" dirty="0" smtClean="0">
                <a:solidFill>
                  <a:schemeClr val="accent2">
                    <a:lumMod val="50000"/>
                  </a:schemeClr>
                </a:solidFill>
              </a:rPr>
              <a:t> </a:t>
            </a:r>
            <a:r>
              <a:rPr lang="el-GR" sz="4000" dirty="0" smtClean="0">
                <a:solidFill>
                  <a:schemeClr val="accent2">
                    <a:lumMod val="50000"/>
                  </a:schemeClr>
                </a:solidFill>
              </a:rPr>
              <a:t>Λιτή - Ήπια</a:t>
            </a:r>
          </a:p>
          <a:p>
            <a:pPr>
              <a:buFont typeface="Arial" pitchFamily="34" charset="0"/>
              <a:buChar char="•"/>
            </a:pPr>
            <a:r>
              <a:rPr lang="el-GR" sz="4000" dirty="0" smtClean="0">
                <a:solidFill>
                  <a:schemeClr val="accent2">
                    <a:lumMod val="50000"/>
                  </a:schemeClr>
                </a:solidFill>
              </a:rPr>
              <a:t> Περιορισμένη Πληροφορία</a:t>
            </a:r>
          </a:p>
          <a:p>
            <a:pPr>
              <a:buFont typeface="Arial" pitchFamily="34" charset="0"/>
              <a:buChar char="•"/>
            </a:pPr>
            <a:r>
              <a:rPr lang="el-GR" sz="4000" dirty="0" smtClean="0">
                <a:solidFill>
                  <a:schemeClr val="accent2">
                    <a:lumMod val="50000"/>
                  </a:schemeClr>
                </a:solidFill>
              </a:rPr>
              <a:t> Εύπεπτη</a:t>
            </a:r>
          </a:p>
          <a:p>
            <a:pPr>
              <a:buFont typeface="Arial" pitchFamily="34" charset="0"/>
              <a:buChar char="•"/>
            </a:pPr>
            <a:r>
              <a:rPr lang="el-GR" sz="4000" dirty="0" smtClean="0">
                <a:solidFill>
                  <a:schemeClr val="accent2">
                    <a:lumMod val="50000"/>
                  </a:schemeClr>
                </a:solidFill>
              </a:rPr>
              <a:t> Σαφής Στόχος</a:t>
            </a:r>
            <a:endParaRPr lang="el-GR" sz="40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Απλοί Κανόνες</a:t>
            </a:r>
            <a:endParaRPr lang="el-GR" sz="4400" dirty="0">
              <a:solidFill>
                <a:schemeClr val="bg2">
                  <a:lumMod val="25000"/>
                </a:schemeClr>
              </a:solidFill>
            </a:endParaRPr>
          </a:p>
        </p:txBody>
      </p:sp>
      <p:sp>
        <p:nvSpPr>
          <p:cNvPr id="5" name="TextBox 4"/>
          <p:cNvSpPr txBox="1"/>
          <p:nvPr/>
        </p:nvSpPr>
        <p:spPr>
          <a:xfrm>
            <a:off x="2267744" y="2348880"/>
            <a:ext cx="4968552" cy="3170099"/>
          </a:xfrm>
          <a:prstGeom prst="rect">
            <a:avLst/>
          </a:prstGeom>
          <a:noFill/>
        </p:spPr>
        <p:txBody>
          <a:bodyPr wrap="square" rtlCol="0">
            <a:spAutoFit/>
          </a:bodyPr>
          <a:lstStyle/>
          <a:p>
            <a:pPr>
              <a:buFont typeface="Arial" pitchFamily="34" charset="0"/>
              <a:buChar char="•"/>
            </a:pPr>
            <a:r>
              <a:rPr lang="el-GR" sz="4000" dirty="0" smtClean="0">
                <a:solidFill>
                  <a:schemeClr val="accent4">
                    <a:lumMod val="50000"/>
                  </a:schemeClr>
                </a:solidFill>
              </a:rPr>
              <a:t> </a:t>
            </a:r>
            <a:r>
              <a:rPr lang="en-US" sz="4000" dirty="0" smtClean="0">
                <a:solidFill>
                  <a:schemeClr val="accent4">
                    <a:lumMod val="50000"/>
                  </a:schemeClr>
                </a:solidFill>
              </a:rPr>
              <a:t>Bullets</a:t>
            </a:r>
          </a:p>
          <a:p>
            <a:pPr>
              <a:buFont typeface="Arial" pitchFamily="34" charset="0"/>
              <a:buChar char="•"/>
            </a:pPr>
            <a:r>
              <a:rPr lang="en-US" sz="4000" dirty="0" smtClean="0">
                <a:solidFill>
                  <a:schemeClr val="accent4">
                    <a:lumMod val="50000"/>
                  </a:schemeClr>
                </a:solidFill>
              </a:rPr>
              <a:t> </a:t>
            </a:r>
            <a:r>
              <a:rPr lang="el-GR" sz="4000" dirty="0" smtClean="0">
                <a:solidFill>
                  <a:schemeClr val="accent4">
                    <a:lumMod val="50000"/>
                  </a:schemeClr>
                </a:solidFill>
              </a:rPr>
              <a:t>Επικεφαλίδες</a:t>
            </a:r>
          </a:p>
          <a:p>
            <a:pPr>
              <a:buFont typeface="Arial" pitchFamily="34" charset="0"/>
              <a:buChar char="•"/>
            </a:pPr>
            <a:r>
              <a:rPr lang="el-GR" sz="4000" dirty="0" smtClean="0">
                <a:solidFill>
                  <a:schemeClr val="accent4">
                    <a:lumMod val="50000"/>
                  </a:schemeClr>
                </a:solidFill>
              </a:rPr>
              <a:t> Σχήματα </a:t>
            </a:r>
          </a:p>
          <a:p>
            <a:pPr>
              <a:buFont typeface="Arial" pitchFamily="34" charset="0"/>
              <a:buChar char="•"/>
            </a:pPr>
            <a:r>
              <a:rPr lang="el-GR" sz="4000" dirty="0" smtClean="0">
                <a:solidFill>
                  <a:schemeClr val="accent4">
                    <a:lumMod val="50000"/>
                  </a:schemeClr>
                </a:solidFill>
              </a:rPr>
              <a:t> Κίνηση</a:t>
            </a:r>
            <a:endParaRPr lang="en-US" sz="4000" dirty="0" smtClean="0">
              <a:solidFill>
                <a:schemeClr val="accent4">
                  <a:lumMod val="50000"/>
                </a:schemeClr>
              </a:solidFill>
            </a:endParaRPr>
          </a:p>
          <a:p>
            <a:pPr>
              <a:buFont typeface="Arial" pitchFamily="34" charset="0"/>
              <a:buChar char="•"/>
            </a:pPr>
            <a:r>
              <a:rPr lang="en-US" sz="4000" dirty="0" smtClean="0">
                <a:solidFill>
                  <a:schemeClr val="accent4">
                    <a:lumMod val="50000"/>
                  </a:schemeClr>
                </a:solidFill>
              </a:rPr>
              <a:t> </a:t>
            </a:r>
            <a:r>
              <a:rPr lang="el-GR" sz="4000" dirty="0" err="1" smtClean="0">
                <a:solidFill>
                  <a:schemeClr val="accent4">
                    <a:lumMod val="50000"/>
                  </a:schemeClr>
                </a:solidFill>
              </a:rPr>
              <a:t>Ωρθογραφία</a:t>
            </a:r>
            <a:endParaRPr lang="el-GR" sz="4000"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a:t>Χρήση πολύ μικρής γραμματοσειράς </a:t>
            </a:r>
            <a:endParaRPr lang="el-GR" dirty="0" smtClean="0"/>
          </a:p>
          <a:p>
            <a:r>
              <a:rPr lang="el-GR" dirty="0" smtClean="0"/>
              <a:t>Χρήση μεγάλων </a:t>
            </a:r>
            <a:r>
              <a:rPr lang="en-US" dirty="0" smtClean="0"/>
              <a:t>- </a:t>
            </a:r>
            <a:r>
              <a:rPr lang="el-GR" dirty="0" smtClean="0"/>
              <a:t>δυσνόητων πινάκων και εξισώσεων </a:t>
            </a:r>
          </a:p>
          <a:p>
            <a:r>
              <a:rPr lang="el-GR" dirty="0" smtClean="0"/>
              <a:t>Σχολιασμό πινάκων και γραφημάτων με κείμενο </a:t>
            </a:r>
          </a:p>
          <a:p>
            <a:r>
              <a:rPr lang="el-GR" dirty="0" smtClean="0"/>
              <a:t>Πλατειασμούς, πολλές λεπτομέρειες </a:t>
            </a:r>
          </a:p>
          <a:p>
            <a:r>
              <a:rPr lang="el-GR" dirty="0" smtClean="0"/>
              <a:t>Λεπτομερή ανάλυση μαθηματικών κομματιών </a:t>
            </a:r>
          </a:p>
          <a:p>
            <a:r>
              <a:rPr lang="el-GR" dirty="0" smtClean="0"/>
              <a:t>Λεπτομερή ανάλυση των δεδομένων  </a:t>
            </a:r>
          </a:p>
        </p:txBody>
      </p:sp>
      <p:sp>
        <p:nvSpPr>
          <p:cNvPr id="2" name="Title 1"/>
          <p:cNvSpPr>
            <a:spLocks noGrp="1"/>
          </p:cNvSpPr>
          <p:nvPr>
            <p:ph type="title"/>
          </p:nvPr>
        </p:nvSpPr>
        <p:spPr/>
        <p:txBody>
          <a:bodyPr/>
          <a:lstStyle/>
          <a:p>
            <a:r>
              <a:rPr lang="el-GR" dirty="0" smtClean="0"/>
              <a:t>Αποφύγετε </a:t>
            </a:r>
            <a:endParaRPr lang="el-GR" dirty="0"/>
          </a:p>
        </p:txBody>
      </p:sp>
    </p:spTree>
    <p:extLst>
      <p:ext uri="{BB962C8B-B14F-4D97-AF65-F5344CB8AC3E}">
        <p14:creationId xmlns="" xmlns:p14="http://schemas.microsoft.com/office/powerpoint/2010/main" val="281355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1">
                    <a:lumMod val="50000"/>
                  </a:schemeClr>
                </a:solidFill>
                <a:latin typeface="Arial" pitchFamily="34" charset="0"/>
                <a:cs typeface="Arial" pitchFamily="34" charset="0"/>
              </a:rPr>
              <a:t>Κριτήρια Σύγκλισης του </a:t>
            </a:r>
            <a:r>
              <a:rPr lang="en-US" dirty="0" smtClean="0">
                <a:solidFill>
                  <a:schemeClr val="accent1">
                    <a:lumMod val="50000"/>
                  </a:schemeClr>
                </a:solidFill>
                <a:latin typeface="Arial" pitchFamily="34" charset="0"/>
                <a:cs typeface="Arial" pitchFamily="34" charset="0"/>
              </a:rPr>
              <a:t>Maastricht</a:t>
            </a:r>
            <a:endParaRPr lang="en-GB"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pPr>
              <a:buNone/>
            </a:pPr>
            <a:endParaRPr lang="el-GR" dirty="0" smtClean="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Πληθωρισμός (</a:t>
            </a:r>
            <a:r>
              <a:rPr lang="en-US" dirty="0" smtClean="0">
                <a:solidFill>
                  <a:schemeClr val="accent1">
                    <a:lumMod val="50000"/>
                  </a:schemeClr>
                </a:solidFill>
                <a:latin typeface="Arial" pitchFamily="34" charset="0"/>
                <a:cs typeface="Arial" pitchFamily="34" charset="0"/>
              </a:rPr>
              <a:t>inflation)</a:t>
            </a:r>
            <a:endParaRPr lang="el-GR" dirty="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Δημοσιονομικό έλλειμμα (</a:t>
            </a:r>
            <a:r>
              <a:rPr lang="en-US" dirty="0" smtClean="0">
                <a:solidFill>
                  <a:schemeClr val="accent1">
                    <a:lumMod val="50000"/>
                  </a:schemeClr>
                </a:solidFill>
                <a:latin typeface="Arial" pitchFamily="34" charset="0"/>
                <a:cs typeface="Arial" pitchFamily="34" charset="0"/>
              </a:rPr>
              <a:t>deficit)</a:t>
            </a:r>
            <a:endParaRPr lang="el-GR" dirty="0" smtClean="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Δημόσιο χρέος (</a:t>
            </a:r>
            <a:r>
              <a:rPr lang="en-US" dirty="0" smtClean="0">
                <a:solidFill>
                  <a:schemeClr val="accent1">
                    <a:lumMod val="50000"/>
                  </a:schemeClr>
                </a:solidFill>
                <a:latin typeface="Arial" pitchFamily="34" charset="0"/>
                <a:cs typeface="Arial" pitchFamily="34" charset="0"/>
              </a:rPr>
              <a:t>public debt)</a:t>
            </a:r>
            <a:endParaRPr lang="el-GR" dirty="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Μακροπρόθεσμο επιτόκιο (</a:t>
            </a:r>
            <a:r>
              <a:rPr lang="en-US" dirty="0" smtClean="0">
                <a:solidFill>
                  <a:schemeClr val="accent1">
                    <a:lumMod val="50000"/>
                  </a:schemeClr>
                </a:solidFill>
                <a:latin typeface="Arial" pitchFamily="34" charset="0"/>
                <a:cs typeface="Arial" pitchFamily="34" charset="0"/>
              </a:rPr>
              <a:t>yield)</a:t>
            </a:r>
            <a:endParaRPr lang="el-GR" dirty="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Συναλλαγματική ισοτιμία (</a:t>
            </a:r>
            <a:r>
              <a:rPr lang="en-US" dirty="0" smtClean="0">
                <a:solidFill>
                  <a:schemeClr val="accent1">
                    <a:lumMod val="50000"/>
                  </a:schemeClr>
                </a:solidFill>
                <a:latin typeface="Arial" pitchFamily="34" charset="0"/>
                <a:cs typeface="Arial" pitchFamily="34" charset="0"/>
              </a:rPr>
              <a:t>exchange rate)</a:t>
            </a:r>
            <a:endParaRPr lang="el-GR" dirty="0" smtClean="0">
              <a:solidFill>
                <a:schemeClr val="accent1">
                  <a:lumMod val="50000"/>
                </a:schemeClr>
              </a:solidFill>
              <a:latin typeface="Arial" pitchFamily="34" charset="0"/>
              <a:cs typeface="Arial" pitchFamily="34" charset="0"/>
            </a:endParaRPr>
          </a:p>
          <a:p>
            <a:pPr>
              <a:buNone/>
            </a:pPr>
            <a:endParaRPr lang="el-GR" sz="1900" i="1"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188913"/>
            <a:ext cx="8229600" cy="1079500"/>
          </a:xfrm>
        </p:spPr>
        <p:txBody>
          <a:bodyPr vert="horz" wrap="square" lIns="91440" tIns="45720" rIns="91440" bIns="45720" numCol="1" anchorCtr="0" compatLnSpc="1">
            <a:prstTxWarp prst="textNoShape">
              <a:avLst/>
            </a:prstTxWarp>
            <a:noAutofit/>
          </a:bodyPr>
          <a:lstStyle/>
          <a:p>
            <a:pPr eaLnBrk="1" hangingPunct="1"/>
            <a:r>
              <a:rPr lang="el-GR" sz="3900" smtClean="0">
                <a:effectLst>
                  <a:outerShdw blurRad="38100" dist="38100" dir="2700000" algn="tl">
                    <a:srgbClr val="C0C0C0"/>
                  </a:outerShdw>
                </a:effectLst>
                <a:latin typeface="Calibri" pitchFamily="34" charset="0"/>
                <a:ea typeface="Calibri" pitchFamily="34" charset="0"/>
                <a:cs typeface="Calibri" pitchFamily="34" charset="0"/>
              </a:rPr>
              <a:t>ΚΕΦΑΛΑΙΟ ΤΡΙΤΟ: ΠΑΡΟΥΣΙΑΣΗ ΟΜΙΛΟΥ &amp; ΤΡΑΠΕΖΑΣ </a:t>
            </a:r>
            <a:r>
              <a:rPr lang="en-US" sz="3900" smtClean="0">
                <a:effectLst>
                  <a:outerShdw blurRad="38100" dist="38100" dir="2700000" algn="tl">
                    <a:srgbClr val="C0C0C0"/>
                  </a:outerShdw>
                </a:effectLst>
                <a:latin typeface="Calibri" pitchFamily="34" charset="0"/>
                <a:ea typeface="Calibri" pitchFamily="34" charset="0"/>
                <a:cs typeface="Calibri" pitchFamily="34" charset="0"/>
              </a:rPr>
              <a:t>ATE</a:t>
            </a:r>
            <a:endParaRPr lang="el-GR" sz="3900" smtClean="0">
              <a:effectLst>
                <a:outerShdw blurRad="38100" dist="38100" dir="2700000" algn="tl">
                  <a:srgbClr val="C0C0C0"/>
                </a:outerShdw>
              </a:effectLst>
              <a:latin typeface="Calibri" pitchFamily="34" charset="0"/>
              <a:ea typeface="Calibri" pitchFamily="34" charset="0"/>
              <a:cs typeface="Calibri" pitchFamily="34" charset="0"/>
            </a:endParaRPr>
          </a:p>
        </p:txBody>
      </p:sp>
      <p:pic>
        <p:nvPicPr>
          <p:cNvPr id="25605" name="9 - Θέση περιεχομένου" descr="ΜΗΝΕΣ.jpg"/>
          <p:cNvPicPr>
            <a:picLocks noGrp="1" noChangeAspect="1"/>
          </p:cNvPicPr>
          <p:nvPr>
            <p:ph sz="quarter" idx="2"/>
          </p:nvPr>
        </p:nvPicPr>
        <p:blipFill>
          <a:blip r:embed="rId2" cstate="print"/>
          <a:srcRect/>
          <a:stretch>
            <a:fillRect/>
          </a:stretch>
        </p:blipFill>
        <p:spPr>
          <a:xfrm>
            <a:off x="971549" y="1340768"/>
            <a:ext cx="7376623" cy="526799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Καμπύλη Απόδοσης</a:t>
            </a:r>
            <a:endParaRPr lang="el-GR" dirty="0"/>
          </a:p>
        </p:txBody>
      </p:sp>
      <p:graphicFrame>
        <p:nvGraphicFramePr>
          <p:cNvPr id="4" name="3 - Θέση περιεχομένου"/>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noFill/>
        </p:spPr>
        <p:txBody>
          <a:bodyPr>
            <a:normAutofit fontScale="90000"/>
            <a:scene3d>
              <a:camera prst="orthographicFront"/>
              <a:lightRig rig="flat" dir="tl">
                <a:rot lat="0" lon="0" rev="6600000"/>
              </a:lightRig>
            </a:scene3d>
            <a:sp3d extrusionH="25400" contourW="8890">
              <a:contourClr>
                <a:schemeClr val="accent2">
                  <a:shade val="75000"/>
                </a:schemeClr>
              </a:contourClr>
            </a:sp3d>
          </a:bodyPr>
          <a:lstStyle/>
          <a:p>
            <a:r>
              <a:rPr lang="el-GR" dirty="0" smtClean="0">
                <a:ln w="11430">
                  <a:noFill/>
                </a:ln>
                <a:solidFill>
                  <a:schemeClr val="tx2">
                    <a:lumMod val="90000"/>
                  </a:schemeClr>
                </a:solidFill>
                <a:effectLst/>
              </a:rPr>
              <a:t>Μηχανές Διανυσμάτων Υποστήριξης (</a:t>
            </a:r>
            <a:r>
              <a:rPr lang="en-US" dirty="0" smtClean="0">
                <a:ln w="11430">
                  <a:noFill/>
                </a:ln>
                <a:solidFill>
                  <a:schemeClr val="tx2">
                    <a:lumMod val="90000"/>
                  </a:schemeClr>
                </a:solidFill>
                <a:effectLst/>
              </a:rPr>
              <a:t>SVM)</a:t>
            </a:r>
            <a:endParaRPr lang="el-GR" dirty="0">
              <a:ln w="11430">
                <a:noFill/>
              </a:ln>
              <a:solidFill>
                <a:schemeClr val="tx2">
                  <a:lumMod val="90000"/>
                </a:schemeClr>
              </a:solidFill>
              <a:effectLst/>
            </a:endParaRPr>
          </a:p>
        </p:txBody>
      </p:sp>
      <p:pic>
        <p:nvPicPr>
          <p:cNvPr id="3074" name="Picture 2" descr="C:\Users\Μαρούφι\Desktop\svm.jpg"/>
          <p:cNvPicPr>
            <a:picLocks noChangeAspect="1" noChangeArrowheads="1"/>
          </p:cNvPicPr>
          <p:nvPr/>
        </p:nvPicPr>
        <p:blipFill>
          <a:blip r:embed="rId3" cstate="print"/>
          <a:srcRect/>
          <a:stretch>
            <a:fillRect/>
          </a:stretch>
        </p:blipFill>
        <p:spPr bwMode="auto">
          <a:xfrm>
            <a:off x="827584" y="1556792"/>
            <a:ext cx="7560840" cy="5040560"/>
          </a:xfrm>
          <a:prstGeom prst="rect">
            <a:avLst/>
          </a:prstGeom>
          <a:noFill/>
        </p:spPr>
      </p:pic>
      <p:sp>
        <p:nvSpPr>
          <p:cNvPr id="5" name="4 - Στρογγυλεμένο ορθογώνιο"/>
          <p:cNvSpPr/>
          <p:nvPr/>
        </p:nvSpPr>
        <p:spPr>
          <a:xfrm>
            <a:off x="1547664" y="5805264"/>
            <a:ext cx="244827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rPr>
              <a:t>Δύο διαστάσεις </a:t>
            </a:r>
            <a:endParaRPr lang="el-GR"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endParaRPr>
          </a:p>
        </p:txBody>
      </p:sp>
      <p:sp>
        <p:nvSpPr>
          <p:cNvPr id="6" name="5 - Στρογγυλεμένο ορθογώνιο"/>
          <p:cNvSpPr/>
          <p:nvPr/>
        </p:nvSpPr>
        <p:spPr>
          <a:xfrm>
            <a:off x="5292080" y="5805264"/>
            <a:ext cx="2952328"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ln>
                  <a:solidFill>
                    <a:sysClr val="windowText" lastClr="000000"/>
                  </a:solidFill>
                </a:ln>
                <a:solidFill>
                  <a:sysClr val="windowText" lastClr="000000"/>
                </a:solidFill>
              </a:rPr>
              <a:t>Τρείς διαστάσεις</a:t>
            </a:r>
            <a:endParaRPr lang="el-GR" dirty="0">
              <a:ln>
                <a:solidFill>
                  <a:sysClr val="windowText" lastClr="000000"/>
                </a:solidFill>
              </a:ln>
              <a:solidFill>
                <a:sysClr val="windowText" lastClr="00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EE338470-A5F8-415F-9909-B211DC479CF8}" type="slidenum">
              <a:rPr lang="el-GR" sz="1100" smtClean="0"/>
              <a:pPr/>
              <a:t>34</a:t>
            </a:fld>
            <a:endParaRPr lang="el-GR" sz="1100" dirty="0"/>
          </a:p>
        </p:txBody>
      </p:sp>
      <p:sp>
        <p:nvSpPr>
          <p:cNvPr id="14" name="Έλλειψη 13"/>
          <p:cNvSpPr/>
          <p:nvPr/>
        </p:nvSpPr>
        <p:spPr>
          <a:xfrm>
            <a:off x="173178" y="2420888"/>
            <a:ext cx="234026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latin typeface="Monotype Corsiva" pitchFamily="66" charset="0"/>
              </a:rPr>
              <a:t>Χώρας</a:t>
            </a:r>
            <a:endParaRPr lang="el-GR" sz="4000" dirty="0">
              <a:latin typeface="Monotype Corsiva" pitchFamily="66" charset="0"/>
            </a:endParaRPr>
          </a:p>
        </p:txBody>
      </p:sp>
      <p:sp>
        <p:nvSpPr>
          <p:cNvPr id="17" name="Στρογγυλεμένο ορθογώνιο 16"/>
          <p:cNvSpPr/>
          <p:nvPr/>
        </p:nvSpPr>
        <p:spPr>
          <a:xfrm>
            <a:off x="323528" y="764704"/>
            <a:ext cx="7488832"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latin typeface="Monotype Corsiva" pitchFamily="66" charset="0"/>
              </a:rPr>
              <a:t>Ανταγωνιστικότητα</a:t>
            </a:r>
            <a:endParaRPr lang="el-GR" sz="4400" dirty="0">
              <a:latin typeface="Monotype Corsiva" pitchFamily="66" charset="0"/>
            </a:endParaRPr>
          </a:p>
        </p:txBody>
      </p:sp>
      <p:sp>
        <p:nvSpPr>
          <p:cNvPr id="18" name="Έλλειψη 17"/>
          <p:cNvSpPr/>
          <p:nvPr/>
        </p:nvSpPr>
        <p:spPr>
          <a:xfrm>
            <a:off x="2699792" y="3356992"/>
            <a:ext cx="2340260" cy="1908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Monotype Corsiva" pitchFamily="66" charset="0"/>
              </a:rPr>
              <a:t>Εταιρείας</a:t>
            </a:r>
            <a:endParaRPr lang="el-GR" sz="3200" dirty="0">
              <a:latin typeface="Monotype Corsiva" pitchFamily="66" charset="0"/>
            </a:endParaRPr>
          </a:p>
        </p:txBody>
      </p:sp>
      <p:sp>
        <p:nvSpPr>
          <p:cNvPr id="19" name="Έλλειψη 18"/>
          <p:cNvSpPr/>
          <p:nvPr/>
        </p:nvSpPr>
        <p:spPr>
          <a:xfrm>
            <a:off x="5472100" y="4149080"/>
            <a:ext cx="270030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Monotype Corsiva" pitchFamily="66" charset="0"/>
              </a:rPr>
              <a:t>Βιομηχανίας</a:t>
            </a:r>
            <a:endParaRPr lang="el-GR" sz="2800" dirty="0">
              <a:latin typeface="Monotype Corsiva" pitchFamily="66" charset="0"/>
            </a:endParaRPr>
          </a:p>
        </p:txBody>
      </p:sp>
    </p:spTree>
    <p:custDataLst>
      <p:tags r:id="rId1"/>
    </p:custDataLst>
    <p:extLst>
      <p:ext uri="{BB962C8B-B14F-4D97-AF65-F5344CB8AC3E}">
        <p14:creationId xmlns="" xmlns:p14="http://schemas.microsoft.com/office/powerpoint/2010/main" val="7826000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2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2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 xmlns:p14="http://schemas.microsoft.com/office/powerpoint/2010/main" val="3992226239"/>
              </p:ext>
            </p:extLst>
          </p:nvPr>
        </p:nvGraphicFramePr>
        <p:xfrm>
          <a:off x="457200" y="620688"/>
          <a:ext cx="8229600" cy="5856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5091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06B4166-D047-4A0C-913A-26312CFB80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D52F392-46B2-4FD3-B4C5-07CE8C60339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81D8933E-7D5F-4BBD-84EC-770DCF30FBA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DC2159C3-45A0-4F84-8090-BC42E5E1EEE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946408D-DE0B-43A9-84CE-6227B768BFD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94A47611-40CD-46BC-91AE-FE4C2501DB0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F64BECA-CC61-4926-80F4-29E9181DCB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1547813" y="549275"/>
            <a:ext cx="7010400" cy="1150938"/>
          </a:xfrm>
        </p:spPr>
        <p:txBody>
          <a:bodyPr>
            <a:normAutofit fontScale="90000"/>
          </a:bodyPr>
          <a:lstStyle/>
          <a:p>
            <a:pPr algn="ctr"/>
            <a:r>
              <a:rPr lang="el-GR" sz="3600" b="1" dirty="0" smtClean="0">
                <a:latin typeface="Times New Roman" pitchFamily="18" charset="0"/>
                <a:cs typeface="Times New Roman" pitchFamily="18" charset="0"/>
              </a:rPr>
              <a:t>Αναζήτηση στο πλέγμα (</a:t>
            </a:r>
            <a:r>
              <a:rPr lang="en-US" sz="3600" b="1" dirty="0" smtClean="0">
                <a:latin typeface="Times New Roman" pitchFamily="18" charset="0"/>
                <a:cs typeface="Times New Roman" pitchFamily="18" charset="0"/>
              </a:rPr>
              <a:t>grid-search)</a:t>
            </a:r>
            <a:r>
              <a:rPr lang="en-US" dirty="0" smtClean="0"/>
              <a:t/>
            </a:r>
            <a:br>
              <a:rPr lang="en-US" dirty="0" smtClean="0"/>
            </a:br>
            <a:endParaRPr lang="el-GR" dirty="0" smtClean="0"/>
          </a:p>
        </p:txBody>
      </p:sp>
      <p:sp>
        <p:nvSpPr>
          <p:cNvPr id="10244" name="TextBox 3"/>
          <p:cNvSpPr txBox="1">
            <a:spLocks noChangeArrowheads="1"/>
          </p:cNvSpPr>
          <p:nvPr/>
        </p:nvSpPr>
        <p:spPr bwMode="auto">
          <a:xfrm flipH="1">
            <a:off x="1476375" y="6089650"/>
            <a:ext cx="5472113" cy="369888"/>
          </a:xfrm>
          <a:prstGeom prst="rect">
            <a:avLst/>
          </a:prstGeom>
          <a:noFill/>
          <a:ln w="9525">
            <a:noFill/>
            <a:miter lim="800000"/>
            <a:headEnd/>
            <a:tailEnd/>
          </a:ln>
        </p:spPr>
        <p:txBody>
          <a:bodyPr>
            <a:spAutoFit/>
          </a:bodyPr>
          <a:lstStyle/>
          <a:p>
            <a:r>
              <a:rPr lang="el-GR" i="1">
                <a:solidFill>
                  <a:schemeClr val="tx2"/>
                </a:solidFill>
              </a:rPr>
              <a:t>Γράφημα 4: Αναζήτηση στο πλέγμα.</a:t>
            </a:r>
          </a:p>
        </p:txBody>
      </p:sp>
      <p:pic>
        <p:nvPicPr>
          <p:cNvPr id="10245" name="Picture 3"/>
          <p:cNvPicPr>
            <a:picLocks noChangeAspect="1" noChangeArrowheads="1"/>
          </p:cNvPicPr>
          <p:nvPr/>
        </p:nvPicPr>
        <p:blipFill>
          <a:blip r:embed="rId2" cstate="print"/>
          <a:srcRect/>
          <a:stretch>
            <a:fillRect/>
          </a:stretch>
        </p:blipFill>
        <p:spPr bwMode="auto">
          <a:xfrm>
            <a:off x="1501775" y="1700213"/>
            <a:ext cx="6238577"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8948" name="Rectangle 10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pSp>
        <p:nvGrpSpPr>
          <p:cNvPr id="78849" name="Canvas 556"/>
          <p:cNvGrpSpPr>
            <a:grpSpLocks/>
          </p:cNvGrpSpPr>
          <p:nvPr/>
        </p:nvGrpSpPr>
        <p:grpSpPr bwMode="auto">
          <a:xfrm>
            <a:off x="611560" y="1340768"/>
            <a:ext cx="7992888" cy="4968552"/>
            <a:chOff x="0" y="0"/>
            <a:chExt cx="51765" cy="26987"/>
          </a:xfrm>
        </p:grpSpPr>
        <p:sp>
          <p:nvSpPr>
            <p:cNvPr id="78947" name="AutoShape 99"/>
            <p:cNvSpPr>
              <a:spLocks noChangeAspect="1" noChangeArrowheads="1"/>
            </p:cNvSpPr>
            <p:nvPr/>
          </p:nvSpPr>
          <p:spPr bwMode="auto">
            <a:xfrm>
              <a:off x="0" y="0"/>
              <a:ext cx="51765" cy="26987"/>
            </a:xfrm>
            <a:prstGeom prst="rect">
              <a:avLst/>
            </a:prstGeom>
            <a:noFill/>
            <a:ln w="19050">
              <a:solidFill>
                <a:schemeClr val="tx1"/>
              </a:solidFill>
            </a:ln>
          </p:spPr>
          <p:txBody>
            <a:bodyPr vert="horz" wrap="square" lIns="91440" tIns="45720" rIns="91440" bIns="45720" numCol="1" anchor="t" anchorCtr="0" compatLnSpc="1">
              <a:prstTxWarp prst="textNoShape">
                <a:avLst/>
              </a:prstTxWarp>
            </a:bodyPr>
            <a:lstStyle/>
            <a:p>
              <a:endParaRPr lang="el-GR"/>
            </a:p>
          </p:txBody>
        </p:sp>
        <p:sp>
          <p:nvSpPr>
            <p:cNvPr id="4" name="Oval 558"/>
            <p:cNvSpPr>
              <a:spLocks noChangeAspect="1" noChangeArrowheads="1"/>
            </p:cNvSpPr>
            <p:nvPr/>
          </p:nvSpPr>
          <p:spPr bwMode="auto">
            <a:xfrm>
              <a:off x="646" y="1349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 name="Oval 559"/>
            <p:cNvSpPr>
              <a:spLocks noChangeAspect="1" noChangeArrowheads="1"/>
            </p:cNvSpPr>
            <p:nvPr/>
          </p:nvSpPr>
          <p:spPr bwMode="auto">
            <a:xfrm>
              <a:off x="1287" y="1349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 name="Oval 560"/>
            <p:cNvSpPr>
              <a:spLocks noChangeAspect="1" noChangeArrowheads="1"/>
            </p:cNvSpPr>
            <p:nvPr/>
          </p:nvSpPr>
          <p:spPr bwMode="auto">
            <a:xfrm>
              <a:off x="1928" y="13505"/>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 name="Oval 561"/>
            <p:cNvSpPr>
              <a:spLocks noChangeAspect="1" noChangeArrowheads="1"/>
            </p:cNvSpPr>
            <p:nvPr/>
          </p:nvSpPr>
          <p:spPr bwMode="auto">
            <a:xfrm>
              <a:off x="2569" y="13505"/>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 name="Oval 562"/>
            <p:cNvSpPr>
              <a:spLocks noChangeAspect="1" noChangeArrowheads="1"/>
            </p:cNvSpPr>
            <p:nvPr/>
          </p:nvSpPr>
          <p:spPr bwMode="auto">
            <a:xfrm>
              <a:off x="5815" y="13505"/>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 name="Oval 563"/>
            <p:cNvSpPr>
              <a:spLocks noChangeAspect="1" noChangeArrowheads="1"/>
            </p:cNvSpPr>
            <p:nvPr/>
          </p:nvSpPr>
          <p:spPr bwMode="auto">
            <a:xfrm>
              <a:off x="6456" y="13505"/>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0" name="Oval 564"/>
            <p:cNvSpPr>
              <a:spLocks noChangeAspect="1" noChangeArrowheads="1"/>
            </p:cNvSpPr>
            <p:nvPr/>
          </p:nvSpPr>
          <p:spPr bwMode="auto">
            <a:xfrm>
              <a:off x="7097" y="13511"/>
              <a:ext cx="641" cy="64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Oval 565"/>
            <p:cNvSpPr>
              <a:spLocks noChangeAspect="1" noChangeArrowheads="1"/>
            </p:cNvSpPr>
            <p:nvPr/>
          </p:nvSpPr>
          <p:spPr bwMode="auto">
            <a:xfrm>
              <a:off x="7738" y="13511"/>
              <a:ext cx="641" cy="64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Oval 566"/>
            <p:cNvSpPr>
              <a:spLocks noChangeAspect="1" noChangeArrowheads="1"/>
            </p:cNvSpPr>
            <p:nvPr/>
          </p:nvSpPr>
          <p:spPr bwMode="auto">
            <a:xfrm>
              <a:off x="3199" y="1349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567"/>
            <p:cNvSpPr>
              <a:spLocks noChangeAspect="1" noChangeArrowheads="1"/>
            </p:cNvSpPr>
            <p:nvPr/>
          </p:nvSpPr>
          <p:spPr bwMode="auto">
            <a:xfrm>
              <a:off x="3840" y="1349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Oval 568"/>
            <p:cNvSpPr>
              <a:spLocks noChangeAspect="1" noChangeArrowheads="1"/>
            </p:cNvSpPr>
            <p:nvPr/>
          </p:nvSpPr>
          <p:spPr bwMode="auto">
            <a:xfrm>
              <a:off x="4481" y="13499"/>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569"/>
            <p:cNvSpPr>
              <a:spLocks noChangeAspect="1" noChangeArrowheads="1"/>
            </p:cNvSpPr>
            <p:nvPr/>
          </p:nvSpPr>
          <p:spPr bwMode="auto">
            <a:xfrm>
              <a:off x="5122" y="13499"/>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Oval 570"/>
            <p:cNvSpPr>
              <a:spLocks noChangeAspect="1" noChangeArrowheads="1"/>
            </p:cNvSpPr>
            <p:nvPr/>
          </p:nvSpPr>
          <p:spPr bwMode="auto">
            <a:xfrm>
              <a:off x="12606" y="4607"/>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571"/>
            <p:cNvSpPr>
              <a:spLocks noChangeAspect="1" noChangeArrowheads="1"/>
            </p:cNvSpPr>
            <p:nvPr/>
          </p:nvSpPr>
          <p:spPr bwMode="auto">
            <a:xfrm>
              <a:off x="13247" y="4607"/>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Oval 572"/>
            <p:cNvSpPr>
              <a:spLocks noChangeAspect="1" noChangeArrowheads="1"/>
            </p:cNvSpPr>
            <p:nvPr/>
          </p:nvSpPr>
          <p:spPr bwMode="auto">
            <a:xfrm>
              <a:off x="13888" y="461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Oval 573"/>
            <p:cNvSpPr>
              <a:spLocks noChangeAspect="1" noChangeArrowheads="1"/>
            </p:cNvSpPr>
            <p:nvPr/>
          </p:nvSpPr>
          <p:spPr bwMode="auto">
            <a:xfrm>
              <a:off x="14529" y="461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Oval 574"/>
            <p:cNvSpPr>
              <a:spLocks noChangeAspect="1" noChangeArrowheads="1"/>
            </p:cNvSpPr>
            <p:nvPr/>
          </p:nvSpPr>
          <p:spPr bwMode="auto">
            <a:xfrm>
              <a:off x="17774" y="5606"/>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Oval 575"/>
            <p:cNvSpPr>
              <a:spLocks noChangeAspect="1" noChangeArrowheads="1"/>
            </p:cNvSpPr>
            <p:nvPr/>
          </p:nvSpPr>
          <p:spPr bwMode="auto">
            <a:xfrm>
              <a:off x="18415" y="5606"/>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576"/>
            <p:cNvSpPr>
              <a:spLocks noChangeAspect="1" noChangeArrowheads="1"/>
            </p:cNvSpPr>
            <p:nvPr/>
          </p:nvSpPr>
          <p:spPr bwMode="auto">
            <a:xfrm>
              <a:off x="19056" y="5612"/>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Oval 577"/>
            <p:cNvSpPr>
              <a:spLocks noChangeAspect="1" noChangeArrowheads="1"/>
            </p:cNvSpPr>
            <p:nvPr/>
          </p:nvSpPr>
          <p:spPr bwMode="auto">
            <a:xfrm>
              <a:off x="19697" y="5612"/>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Oval 578"/>
            <p:cNvSpPr>
              <a:spLocks noChangeAspect="1" noChangeArrowheads="1"/>
            </p:cNvSpPr>
            <p:nvPr/>
          </p:nvSpPr>
          <p:spPr bwMode="auto">
            <a:xfrm>
              <a:off x="15158" y="5594"/>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579"/>
            <p:cNvSpPr>
              <a:spLocks noChangeAspect="1" noChangeArrowheads="1"/>
            </p:cNvSpPr>
            <p:nvPr/>
          </p:nvSpPr>
          <p:spPr bwMode="auto">
            <a:xfrm>
              <a:off x="15799" y="5594"/>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Oval 580"/>
            <p:cNvSpPr>
              <a:spLocks noChangeAspect="1" noChangeArrowheads="1"/>
            </p:cNvSpPr>
            <p:nvPr/>
          </p:nvSpPr>
          <p:spPr bwMode="auto">
            <a:xfrm>
              <a:off x="16440" y="5600"/>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Oval 581"/>
            <p:cNvSpPr>
              <a:spLocks noChangeAspect="1" noChangeArrowheads="1"/>
            </p:cNvSpPr>
            <p:nvPr/>
          </p:nvSpPr>
          <p:spPr bwMode="auto">
            <a:xfrm>
              <a:off x="17081" y="5600"/>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582"/>
            <p:cNvSpPr>
              <a:spLocks noChangeAspect="1" noChangeArrowheads="1"/>
            </p:cNvSpPr>
            <p:nvPr/>
          </p:nvSpPr>
          <p:spPr bwMode="auto">
            <a:xfrm>
              <a:off x="12606" y="13828"/>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Oval 583"/>
            <p:cNvSpPr>
              <a:spLocks noChangeAspect="1" noChangeArrowheads="1"/>
            </p:cNvSpPr>
            <p:nvPr/>
          </p:nvSpPr>
          <p:spPr bwMode="auto">
            <a:xfrm>
              <a:off x="13247" y="13828"/>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Oval 584"/>
            <p:cNvSpPr>
              <a:spLocks noChangeAspect="1" noChangeArrowheads="1"/>
            </p:cNvSpPr>
            <p:nvPr/>
          </p:nvSpPr>
          <p:spPr bwMode="auto">
            <a:xfrm>
              <a:off x="13888" y="13834"/>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Oval 585"/>
            <p:cNvSpPr>
              <a:spLocks noChangeAspect="1" noChangeArrowheads="1"/>
            </p:cNvSpPr>
            <p:nvPr/>
          </p:nvSpPr>
          <p:spPr bwMode="auto">
            <a:xfrm>
              <a:off x="14529" y="13834"/>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48" name="Oval 586"/>
            <p:cNvSpPr>
              <a:spLocks noChangeAspect="1" noChangeArrowheads="1"/>
            </p:cNvSpPr>
            <p:nvPr/>
          </p:nvSpPr>
          <p:spPr bwMode="auto">
            <a:xfrm>
              <a:off x="17774" y="13834"/>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Oval 587"/>
            <p:cNvSpPr>
              <a:spLocks noChangeAspect="1" noChangeArrowheads="1"/>
            </p:cNvSpPr>
            <p:nvPr/>
          </p:nvSpPr>
          <p:spPr bwMode="auto">
            <a:xfrm>
              <a:off x="18415" y="13834"/>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3" name="Oval 588"/>
            <p:cNvSpPr>
              <a:spLocks noChangeAspect="1" noChangeArrowheads="1"/>
            </p:cNvSpPr>
            <p:nvPr/>
          </p:nvSpPr>
          <p:spPr bwMode="auto">
            <a:xfrm>
              <a:off x="19056" y="13840"/>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4" name="Oval 589"/>
            <p:cNvSpPr>
              <a:spLocks noChangeAspect="1" noChangeArrowheads="1"/>
            </p:cNvSpPr>
            <p:nvPr/>
          </p:nvSpPr>
          <p:spPr bwMode="auto">
            <a:xfrm>
              <a:off x="19697" y="13840"/>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5" name="Oval 590"/>
            <p:cNvSpPr>
              <a:spLocks noChangeAspect="1" noChangeArrowheads="1"/>
            </p:cNvSpPr>
            <p:nvPr/>
          </p:nvSpPr>
          <p:spPr bwMode="auto">
            <a:xfrm>
              <a:off x="15158" y="12852"/>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6" name="Oval 591"/>
            <p:cNvSpPr>
              <a:spLocks noChangeAspect="1" noChangeArrowheads="1"/>
            </p:cNvSpPr>
            <p:nvPr/>
          </p:nvSpPr>
          <p:spPr bwMode="auto">
            <a:xfrm>
              <a:off x="15799" y="12852"/>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7" name="Oval 592"/>
            <p:cNvSpPr>
              <a:spLocks noChangeAspect="1" noChangeArrowheads="1"/>
            </p:cNvSpPr>
            <p:nvPr/>
          </p:nvSpPr>
          <p:spPr bwMode="auto">
            <a:xfrm>
              <a:off x="16440" y="12858"/>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8" name="Oval 593"/>
            <p:cNvSpPr>
              <a:spLocks noChangeAspect="1" noChangeArrowheads="1"/>
            </p:cNvSpPr>
            <p:nvPr/>
          </p:nvSpPr>
          <p:spPr bwMode="auto">
            <a:xfrm>
              <a:off x="17081" y="12858"/>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9" name="Oval 594"/>
            <p:cNvSpPr>
              <a:spLocks noChangeAspect="1" noChangeArrowheads="1"/>
            </p:cNvSpPr>
            <p:nvPr/>
          </p:nvSpPr>
          <p:spPr bwMode="auto">
            <a:xfrm>
              <a:off x="12606" y="2207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0" name="Oval 595"/>
            <p:cNvSpPr>
              <a:spLocks noChangeAspect="1" noChangeArrowheads="1"/>
            </p:cNvSpPr>
            <p:nvPr/>
          </p:nvSpPr>
          <p:spPr bwMode="auto">
            <a:xfrm>
              <a:off x="13247" y="2207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 name="Oval 596"/>
            <p:cNvSpPr>
              <a:spLocks noChangeAspect="1" noChangeArrowheads="1"/>
            </p:cNvSpPr>
            <p:nvPr/>
          </p:nvSpPr>
          <p:spPr bwMode="auto">
            <a:xfrm>
              <a:off x="13888" y="2207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2" name="Oval 597"/>
            <p:cNvSpPr>
              <a:spLocks noChangeAspect="1" noChangeArrowheads="1"/>
            </p:cNvSpPr>
            <p:nvPr/>
          </p:nvSpPr>
          <p:spPr bwMode="auto">
            <a:xfrm>
              <a:off x="14529" y="2207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3" name="Oval 598"/>
            <p:cNvSpPr>
              <a:spLocks noChangeAspect="1" noChangeArrowheads="1"/>
            </p:cNvSpPr>
            <p:nvPr/>
          </p:nvSpPr>
          <p:spPr bwMode="auto">
            <a:xfrm>
              <a:off x="17774" y="21063"/>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4" name="Oval 599"/>
            <p:cNvSpPr>
              <a:spLocks noChangeAspect="1" noChangeArrowheads="1"/>
            </p:cNvSpPr>
            <p:nvPr/>
          </p:nvSpPr>
          <p:spPr bwMode="auto">
            <a:xfrm>
              <a:off x="18415" y="21063"/>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5" name="Oval 600"/>
            <p:cNvSpPr>
              <a:spLocks noChangeAspect="1" noChangeArrowheads="1"/>
            </p:cNvSpPr>
            <p:nvPr/>
          </p:nvSpPr>
          <p:spPr bwMode="auto">
            <a:xfrm>
              <a:off x="19056" y="21069"/>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6" name="Oval 601"/>
            <p:cNvSpPr>
              <a:spLocks noChangeAspect="1" noChangeArrowheads="1"/>
            </p:cNvSpPr>
            <p:nvPr/>
          </p:nvSpPr>
          <p:spPr bwMode="auto">
            <a:xfrm>
              <a:off x="19697" y="21069"/>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7" name="Oval 602"/>
            <p:cNvSpPr>
              <a:spLocks noChangeAspect="1" noChangeArrowheads="1"/>
            </p:cNvSpPr>
            <p:nvPr/>
          </p:nvSpPr>
          <p:spPr bwMode="auto">
            <a:xfrm>
              <a:off x="15158" y="22068"/>
              <a:ext cx="641" cy="640"/>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8" name="Oval 603"/>
            <p:cNvSpPr>
              <a:spLocks noChangeAspect="1" noChangeArrowheads="1"/>
            </p:cNvSpPr>
            <p:nvPr/>
          </p:nvSpPr>
          <p:spPr bwMode="auto">
            <a:xfrm>
              <a:off x="15799" y="22068"/>
              <a:ext cx="641" cy="640"/>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9" name="Oval 604"/>
            <p:cNvSpPr>
              <a:spLocks noChangeAspect="1" noChangeArrowheads="1"/>
            </p:cNvSpPr>
            <p:nvPr/>
          </p:nvSpPr>
          <p:spPr bwMode="auto">
            <a:xfrm>
              <a:off x="16440" y="2207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0" name="Oval 605"/>
            <p:cNvSpPr>
              <a:spLocks noChangeAspect="1" noChangeArrowheads="1"/>
            </p:cNvSpPr>
            <p:nvPr/>
          </p:nvSpPr>
          <p:spPr bwMode="auto">
            <a:xfrm>
              <a:off x="17081" y="2207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1" name="AutoShape 606"/>
            <p:cNvSpPr>
              <a:spLocks noChangeArrowheads="1"/>
            </p:cNvSpPr>
            <p:nvPr/>
          </p:nvSpPr>
          <p:spPr bwMode="auto">
            <a:xfrm>
              <a:off x="21609" y="4278"/>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AutoShape 607"/>
            <p:cNvSpPr>
              <a:spLocks noChangeArrowheads="1"/>
            </p:cNvSpPr>
            <p:nvPr/>
          </p:nvSpPr>
          <p:spPr bwMode="auto">
            <a:xfrm>
              <a:off x="32991" y="4284"/>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608"/>
            <p:cNvSpPr>
              <a:spLocks noChangeArrowheads="1"/>
            </p:cNvSpPr>
            <p:nvPr/>
          </p:nvSpPr>
          <p:spPr bwMode="auto">
            <a:xfrm>
              <a:off x="43657" y="11848"/>
              <a:ext cx="7484" cy="460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 Evaluation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AutoShape 609"/>
            <p:cNvSpPr>
              <a:spLocks noChangeArrowheads="1"/>
            </p:cNvSpPr>
            <p:nvPr/>
          </p:nvSpPr>
          <p:spPr bwMode="auto">
            <a:xfrm>
              <a:off x="10602" y="1645"/>
              <a:ext cx="29428" cy="7570"/>
            </a:xfrm>
            <a:prstGeom prst="roundRect">
              <a:avLst>
                <a:gd name="adj" fmla="val 16667"/>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55" name="AutoShape 610"/>
            <p:cNvSpPr>
              <a:spLocks noChangeShapeType="1"/>
            </p:cNvSpPr>
            <p:nvPr/>
          </p:nvSpPr>
          <p:spPr bwMode="auto">
            <a:xfrm>
              <a:off x="16440" y="6582"/>
              <a:ext cx="6"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6" name="AutoShape 611"/>
            <p:cNvSpPr>
              <a:spLocks noChangeShapeType="1"/>
            </p:cNvSpPr>
            <p:nvPr/>
          </p:nvSpPr>
          <p:spPr bwMode="auto">
            <a:xfrm>
              <a:off x="19051" y="6582"/>
              <a:ext cx="11"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7" name="AutoShape 612"/>
            <p:cNvSpPr>
              <a:spLocks noChangeShapeType="1"/>
            </p:cNvSpPr>
            <p:nvPr/>
          </p:nvSpPr>
          <p:spPr bwMode="auto">
            <a:xfrm flipV="1">
              <a:off x="16492" y="8222"/>
              <a:ext cx="8455" cy="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8" name="AutoShape 613"/>
            <p:cNvSpPr>
              <a:spLocks noChangeShapeType="1"/>
            </p:cNvSpPr>
            <p:nvPr/>
          </p:nvSpPr>
          <p:spPr bwMode="auto">
            <a:xfrm flipH="1" flipV="1">
              <a:off x="24947" y="6911"/>
              <a:ext cx="40" cy="1311"/>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59" name="AutoShape 614"/>
            <p:cNvSpPr>
              <a:spLocks noChangeShapeType="1"/>
            </p:cNvSpPr>
            <p:nvPr/>
          </p:nvSpPr>
          <p:spPr bwMode="auto">
            <a:xfrm>
              <a:off x="36167" y="3019"/>
              <a:ext cx="6" cy="1299"/>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60" name="AutoShape 615"/>
            <p:cNvSpPr>
              <a:spLocks noChangeShapeType="1"/>
            </p:cNvSpPr>
            <p:nvPr/>
          </p:nvSpPr>
          <p:spPr bwMode="auto">
            <a:xfrm flipV="1">
              <a:off x="13928" y="2933"/>
              <a:ext cx="22251" cy="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1" name="AutoShape 616"/>
            <p:cNvSpPr>
              <a:spLocks noChangeShapeType="1"/>
            </p:cNvSpPr>
            <p:nvPr/>
          </p:nvSpPr>
          <p:spPr bwMode="auto">
            <a:xfrm>
              <a:off x="13882" y="2956"/>
              <a:ext cx="6" cy="12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62" name="Group 617"/>
            <p:cNvGrpSpPr>
              <a:grpSpLocks/>
            </p:cNvGrpSpPr>
            <p:nvPr/>
          </p:nvGrpSpPr>
          <p:grpSpPr bwMode="auto">
            <a:xfrm>
              <a:off x="27822" y="3949"/>
              <a:ext cx="5232" cy="2304"/>
              <a:chOff x="6768" y="10960"/>
              <a:chExt cx="906" cy="399"/>
            </a:xfrm>
          </p:grpSpPr>
          <p:sp>
            <p:nvSpPr>
              <p:cNvPr id="63" name="AutoShape 618"/>
              <p:cNvSpPr>
                <a:spLocks noChangeShapeType="1"/>
              </p:cNvSpPr>
              <p:nvPr/>
            </p:nvSpPr>
            <p:spPr bwMode="auto">
              <a:xfrm flipV="1">
                <a:off x="6876" y="11287"/>
                <a:ext cx="7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64" name="Text Box 619"/>
              <p:cNvSpPr txBox="1">
                <a:spLocks noChangeArrowheads="1"/>
              </p:cNvSpPr>
              <p:nvPr/>
            </p:nvSpPr>
            <p:spPr bwMode="auto">
              <a:xfrm>
                <a:off x="6768" y="10960"/>
                <a:ext cx="906" cy="399"/>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5" name="AutoShape 620"/>
            <p:cNvSpPr>
              <a:spLocks noChangeArrowheads="1"/>
            </p:cNvSpPr>
            <p:nvPr/>
          </p:nvSpPr>
          <p:spPr bwMode="auto">
            <a:xfrm>
              <a:off x="21609" y="12506"/>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AutoShape 621"/>
            <p:cNvSpPr>
              <a:spLocks noChangeArrowheads="1"/>
            </p:cNvSpPr>
            <p:nvPr/>
          </p:nvSpPr>
          <p:spPr bwMode="auto">
            <a:xfrm>
              <a:off x="32991" y="12512"/>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AutoShape 622"/>
            <p:cNvSpPr>
              <a:spLocks noChangeArrowheads="1"/>
            </p:cNvSpPr>
            <p:nvPr/>
          </p:nvSpPr>
          <p:spPr bwMode="auto">
            <a:xfrm>
              <a:off x="10602" y="9873"/>
              <a:ext cx="29428" cy="7570"/>
            </a:xfrm>
            <a:prstGeom prst="roundRect">
              <a:avLst>
                <a:gd name="adj" fmla="val 16667"/>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68" name="AutoShape 623"/>
            <p:cNvSpPr>
              <a:spLocks noChangeShapeType="1"/>
            </p:cNvSpPr>
            <p:nvPr/>
          </p:nvSpPr>
          <p:spPr bwMode="auto">
            <a:xfrm>
              <a:off x="13876" y="14810"/>
              <a:ext cx="6"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9" name="AutoShape 624"/>
            <p:cNvSpPr>
              <a:spLocks noChangeShapeType="1"/>
            </p:cNvSpPr>
            <p:nvPr/>
          </p:nvSpPr>
          <p:spPr bwMode="auto">
            <a:xfrm>
              <a:off x="19051" y="14810"/>
              <a:ext cx="11"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0" name="AutoShape 625"/>
            <p:cNvSpPr>
              <a:spLocks noChangeShapeType="1"/>
            </p:cNvSpPr>
            <p:nvPr/>
          </p:nvSpPr>
          <p:spPr bwMode="auto">
            <a:xfrm>
              <a:off x="13928" y="16421"/>
              <a:ext cx="11019" cy="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1" name="AutoShape 626"/>
            <p:cNvSpPr>
              <a:spLocks noChangeShapeType="1"/>
            </p:cNvSpPr>
            <p:nvPr/>
          </p:nvSpPr>
          <p:spPr bwMode="auto">
            <a:xfrm flipH="1" flipV="1">
              <a:off x="24947" y="15139"/>
              <a:ext cx="40" cy="1311"/>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72" name="AutoShape 627"/>
            <p:cNvSpPr>
              <a:spLocks noChangeShapeType="1"/>
            </p:cNvSpPr>
            <p:nvPr/>
          </p:nvSpPr>
          <p:spPr bwMode="auto">
            <a:xfrm>
              <a:off x="36167" y="11247"/>
              <a:ext cx="6" cy="1299"/>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73" name="AutoShape 628"/>
            <p:cNvSpPr>
              <a:spLocks noChangeShapeType="1"/>
            </p:cNvSpPr>
            <p:nvPr/>
          </p:nvSpPr>
          <p:spPr bwMode="auto">
            <a:xfrm flipV="1">
              <a:off x="16452" y="11161"/>
              <a:ext cx="19727" cy="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4" name="AutoShape 629"/>
            <p:cNvSpPr>
              <a:spLocks noChangeShapeType="1"/>
            </p:cNvSpPr>
            <p:nvPr/>
          </p:nvSpPr>
          <p:spPr bwMode="auto">
            <a:xfrm>
              <a:off x="16435" y="11207"/>
              <a:ext cx="5" cy="12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75" name="Group 630"/>
            <p:cNvGrpSpPr>
              <a:grpSpLocks/>
            </p:cNvGrpSpPr>
            <p:nvPr/>
          </p:nvGrpSpPr>
          <p:grpSpPr bwMode="auto">
            <a:xfrm>
              <a:off x="27822" y="12177"/>
              <a:ext cx="5232" cy="2304"/>
              <a:chOff x="6768" y="10960"/>
              <a:chExt cx="906" cy="399"/>
            </a:xfrm>
          </p:grpSpPr>
          <p:sp>
            <p:nvSpPr>
              <p:cNvPr id="76" name="AutoShape 631"/>
              <p:cNvSpPr>
                <a:spLocks noChangeShapeType="1"/>
              </p:cNvSpPr>
              <p:nvPr/>
            </p:nvSpPr>
            <p:spPr bwMode="auto">
              <a:xfrm flipV="1">
                <a:off x="6876" y="11287"/>
                <a:ext cx="7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77" name="Text Box 632"/>
              <p:cNvSpPr txBox="1">
                <a:spLocks noChangeArrowheads="1"/>
              </p:cNvSpPr>
              <p:nvPr/>
            </p:nvSpPr>
            <p:spPr bwMode="auto">
              <a:xfrm>
                <a:off x="6768" y="10960"/>
                <a:ext cx="906" cy="399"/>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8" name="AutoShape 633"/>
            <p:cNvSpPr>
              <a:spLocks noChangeArrowheads="1"/>
            </p:cNvSpPr>
            <p:nvPr/>
          </p:nvSpPr>
          <p:spPr bwMode="auto">
            <a:xfrm>
              <a:off x="21493" y="20734"/>
              <a:ext cx="6301"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AutoShape 634"/>
            <p:cNvSpPr>
              <a:spLocks noChangeArrowheads="1"/>
            </p:cNvSpPr>
            <p:nvPr/>
          </p:nvSpPr>
          <p:spPr bwMode="auto">
            <a:xfrm>
              <a:off x="32875" y="20740"/>
              <a:ext cx="6301"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AutoShape 635"/>
            <p:cNvSpPr>
              <a:spLocks noChangeArrowheads="1"/>
            </p:cNvSpPr>
            <p:nvPr/>
          </p:nvSpPr>
          <p:spPr bwMode="auto">
            <a:xfrm>
              <a:off x="10487" y="18101"/>
              <a:ext cx="29428" cy="7570"/>
            </a:xfrm>
            <a:prstGeom prst="roundRect">
              <a:avLst>
                <a:gd name="adj" fmla="val 16667"/>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1" name="AutoShape 636"/>
            <p:cNvSpPr>
              <a:spLocks noChangeShapeType="1"/>
            </p:cNvSpPr>
            <p:nvPr/>
          </p:nvSpPr>
          <p:spPr bwMode="auto">
            <a:xfrm>
              <a:off x="16325" y="23038"/>
              <a:ext cx="6"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 name="AutoShape 637"/>
            <p:cNvSpPr>
              <a:spLocks noChangeShapeType="1"/>
            </p:cNvSpPr>
            <p:nvPr/>
          </p:nvSpPr>
          <p:spPr bwMode="auto">
            <a:xfrm>
              <a:off x="13928" y="23084"/>
              <a:ext cx="12"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3" name="AutoShape 638"/>
            <p:cNvSpPr>
              <a:spLocks noChangeShapeType="1"/>
            </p:cNvSpPr>
            <p:nvPr/>
          </p:nvSpPr>
          <p:spPr bwMode="auto">
            <a:xfrm>
              <a:off x="13998" y="24718"/>
              <a:ext cx="10856"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4" name="AutoShape 639"/>
            <p:cNvSpPr>
              <a:spLocks noChangeShapeType="1"/>
            </p:cNvSpPr>
            <p:nvPr/>
          </p:nvSpPr>
          <p:spPr bwMode="auto">
            <a:xfrm flipH="1" flipV="1">
              <a:off x="24831" y="23367"/>
              <a:ext cx="41" cy="131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85" name="AutoShape 640"/>
            <p:cNvSpPr>
              <a:spLocks noChangeShapeType="1"/>
            </p:cNvSpPr>
            <p:nvPr/>
          </p:nvSpPr>
          <p:spPr bwMode="auto">
            <a:xfrm>
              <a:off x="36052" y="19475"/>
              <a:ext cx="5" cy="1299"/>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86" name="AutoShape 641"/>
            <p:cNvSpPr>
              <a:spLocks noChangeShapeType="1"/>
            </p:cNvSpPr>
            <p:nvPr/>
          </p:nvSpPr>
          <p:spPr bwMode="auto">
            <a:xfrm>
              <a:off x="19062" y="19388"/>
              <a:ext cx="17001"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7" name="AutoShape 642"/>
            <p:cNvSpPr>
              <a:spLocks noChangeShapeType="1"/>
            </p:cNvSpPr>
            <p:nvPr/>
          </p:nvSpPr>
          <p:spPr bwMode="auto">
            <a:xfrm>
              <a:off x="19062" y="19475"/>
              <a:ext cx="6" cy="12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88" name="Group 643"/>
            <p:cNvGrpSpPr>
              <a:grpSpLocks/>
            </p:cNvGrpSpPr>
            <p:nvPr/>
          </p:nvGrpSpPr>
          <p:grpSpPr bwMode="auto">
            <a:xfrm>
              <a:off x="27707" y="20405"/>
              <a:ext cx="5232" cy="2303"/>
              <a:chOff x="6768" y="10960"/>
              <a:chExt cx="906" cy="399"/>
            </a:xfrm>
          </p:grpSpPr>
          <p:sp>
            <p:nvSpPr>
              <p:cNvPr id="89" name="AutoShape 644"/>
              <p:cNvSpPr>
                <a:spLocks noChangeShapeType="1"/>
              </p:cNvSpPr>
              <p:nvPr/>
            </p:nvSpPr>
            <p:spPr bwMode="auto">
              <a:xfrm flipV="1">
                <a:off x="6876" y="11287"/>
                <a:ext cx="7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90" name="Text Box 645"/>
              <p:cNvSpPr txBox="1">
                <a:spLocks noChangeArrowheads="1"/>
              </p:cNvSpPr>
              <p:nvPr/>
            </p:nvSpPr>
            <p:spPr bwMode="auto">
              <a:xfrm>
                <a:off x="6768" y="10960"/>
                <a:ext cx="906" cy="399"/>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1" name="Text Box 646"/>
            <p:cNvSpPr txBox="1">
              <a:spLocks noChangeArrowheads="1"/>
            </p:cNvSpPr>
            <p:nvPr/>
          </p:nvSpPr>
          <p:spPr bwMode="auto">
            <a:xfrm>
              <a:off x="623" y="9463"/>
              <a:ext cx="7484" cy="4030"/>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Initial Dataset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AutoShape 647"/>
            <p:cNvSpPr>
              <a:spLocks noChangeShapeType="1"/>
            </p:cNvSpPr>
            <p:nvPr/>
          </p:nvSpPr>
          <p:spPr bwMode="auto">
            <a:xfrm>
              <a:off x="8731" y="13776"/>
              <a:ext cx="3430" cy="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3" name="AutoShape 648"/>
            <p:cNvSpPr>
              <a:spLocks noChangeShapeType="1"/>
            </p:cNvSpPr>
            <p:nvPr/>
          </p:nvSpPr>
          <p:spPr bwMode="auto">
            <a:xfrm flipV="1">
              <a:off x="9770" y="5571"/>
              <a:ext cx="6" cy="1608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4" name="AutoShape 649"/>
            <p:cNvSpPr>
              <a:spLocks noChangeShapeType="1"/>
            </p:cNvSpPr>
            <p:nvPr/>
          </p:nvSpPr>
          <p:spPr bwMode="auto">
            <a:xfrm flipV="1">
              <a:off x="39476" y="5594"/>
              <a:ext cx="2310"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5" name="AutoShape 650"/>
            <p:cNvSpPr>
              <a:spLocks noChangeShapeType="1"/>
            </p:cNvSpPr>
            <p:nvPr/>
          </p:nvSpPr>
          <p:spPr bwMode="auto">
            <a:xfrm flipV="1">
              <a:off x="39488" y="21721"/>
              <a:ext cx="2298"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6" name="AutoShape 651"/>
            <p:cNvSpPr>
              <a:spLocks noChangeShapeType="1"/>
            </p:cNvSpPr>
            <p:nvPr/>
          </p:nvSpPr>
          <p:spPr bwMode="auto">
            <a:xfrm>
              <a:off x="39603" y="13822"/>
              <a:ext cx="4008" cy="35"/>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7" name="AutoShape 652"/>
            <p:cNvSpPr>
              <a:spLocks noChangeShapeType="1"/>
            </p:cNvSpPr>
            <p:nvPr/>
          </p:nvSpPr>
          <p:spPr bwMode="auto">
            <a:xfrm flipV="1">
              <a:off x="9811" y="5560"/>
              <a:ext cx="2310" cy="17"/>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8" name="AutoShape 653"/>
            <p:cNvSpPr>
              <a:spLocks noChangeShapeType="1"/>
            </p:cNvSpPr>
            <p:nvPr/>
          </p:nvSpPr>
          <p:spPr bwMode="auto">
            <a:xfrm flipV="1">
              <a:off x="9822" y="21687"/>
              <a:ext cx="2299" cy="5"/>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9" name="AutoShape 654"/>
            <p:cNvSpPr>
              <a:spLocks noChangeShapeType="1"/>
            </p:cNvSpPr>
            <p:nvPr/>
          </p:nvSpPr>
          <p:spPr bwMode="auto">
            <a:xfrm flipV="1">
              <a:off x="41780" y="5594"/>
              <a:ext cx="6" cy="1608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Χρήση πολλών </a:t>
            </a:r>
            <a:r>
              <a:rPr lang="en-US" dirty="0"/>
              <a:t>animation </a:t>
            </a:r>
            <a:r>
              <a:rPr lang="el-GR" dirty="0"/>
              <a:t>στις διαφάνειες </a:t>
            </a:r>
          </a:p>
          <a:p>
            <a:r>
              <a:rPr lang="el-GR" dirty="0" smtClean="0"/>
              <a:t>Αλλαγή γραμματοσειράς και θέματος σε κάθε διαφάνεια </a:t>
            </a:r>
          </a:p>
          <a:p>
            <a:r>
              <a:rPr lang="el-GR" dirty="0" smtClean="0"/>
              <a:t>Πολύ </a:t>
            </a:r>
            <a:r>
              <a:rPr lang="en-US" dirty="0" smtClean="0"/>
              <a:t>“</a:t>
            </a:r>
            <a:r>
              <a:rPr lang="el-GR" dirty="0" smtClean="0"/>
              <a:t>φορτωμένες</a:t>
            </a:r>
            <a:r>
              <a:rPr lang="en-US" dirty="0" smtClean="0"/>
              <a:t>” </a:t>
            </a:r>
            <a:r>
              <a:rPr lang="el-GR" dirty="0" smtClean="0"/>
              <a:t>διαφάνειες, αποσπούν την προσοχή του ακροατή</a:t>
            </a:r>
          </a:p>
          <a:p>
            <a:r>
              <a:rPr lang="el-GR" dirty="0" smtClean="0"/>
              <a:t>Χρήση πολλών εικόνων και του </a:t>
            </a:r>
            <a:r>
              <a:rPr lang="en-US" dirty="0" smtClean="0"/>
              <a:t>clipart </a:t>
            </a:r>
            <a:endParaRPr lang="el-GR" dirty="0"/>
          </a:p>
        </p:txBody>
      </p:sp>
      <p:sp>
        <p:nvSpPr>
          <p:cNvPr id="2" name="Title 1"/>
          <p:cNvSpPr>
            <a:spLocks noGrp="1"/>
          </p:cNvSpPr>
          <p:nvPr>
            <p:ph type="title"/>
          </p:nvPr>
        </p:nvSpPr>
        <p:spPr/>
        <p:txBody>
          <a:bodyPr/>
          <a:lstStyle/>
          <a:p>
            <a:r>
              <a:rPr lang="el-GR" dirty="0" smtClean="0"/>
              <a:t>Αποφύγετε </a:t>
            </a:r>
            <a:endParaRPr lang="el-GR" dirty="0"/>
          </a:p>
        </p:txBody>
      </p:sp>
    </p:spTree>
    <p:extLst>
      <p:ext uri="{BB962C8B-B14F-4D97-AF65-F5344CB8AC3E}">
        <p14:creationId xmlns="" xmlns:p14="http://schemas.microsoft.com/office/powerpoint/2010/main" val="123957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Έλλειψη"/>
          <p:cNvSpPr/>
          <p:nvPr/>
        </p:nvSpPr>
        <p:spPr>
          <a:xfrm>
            <a:off x="7164288" y="3789040"/>
            <a:ext cx="1224136" cy="2592288"/>
          </a:xfrm>
          <a:prstGeom prst="ellipse">
            <a:avLst/>
          </a:prstGeom>
          <a:solidFill>
            <a:srgbClr val="FFFF00">
              <a:alpha val="43000"/>
            </a:srgbClr>
          </a:solidFill>
          <a:ln w="730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5148064" y="0"/>
            <a:ext cx="3995936" cy="1412776"/>
          </a:xfrm>
        </p:spPr>
        <p:txBody>
          <a:bodyPr>
            <a:normAutofit/>
          </a:bodyPr>
          <a:lstStyle/>
          <a:p>
            <a:r>
              <a:rPr lang="el-GR" sz="3200" b="1" dirty="0" smtClean="0">
                <a:latin typeface="Times New Roman" pitchFamily="18" charset="0"/>
                <a:cs typeface="Times New Roman" pitchFamily="18" charset="0"/>
              </a:rPr>
              <a:t>Αποτελέσματα (2)</a:t>
            </a:r>
            <a:endParaRPr lang="el-GR" sz="3200" b="1" dirty="0">
              <a:latin typeface="Times New Roman" pitchFamily="18" charset="0"/>
              <a:cs typeface="Times New Roman" pitchFamily="18" charset="0"/>
            </a:endParaRPr>
          </a:p>
        </p:txBody>
      </p:sp>
      <p:sp>
        <p:nvSpPr>
          <p:cNvPr id="4" name="3 - Θέση περιεχομένου"/>
          <p:cNvSpPr>
            <a:spLocks noGrp="1"/>
          </p:cNvSpPr>
          <p:nvPr>
            <p:ph idx="1"/>
          </p:nvPr>
        </p:nvSpPr>
        <p:spPr>
          <a:xfrm>
            <a:off x="457200" y="1268760"/>
            <a:ext cx="8229600" cy="4857403"/>
          </a:xfrm>
        </p:spPr>
        <p:txBody>
          <a:bodyPr/>
          <a:lstStyle/>
          <a:p>
            <a:pPr marL="514350" indent="-514350">
              <a:buNone/>
            </a:pPr>
            <a:endParaRPr lang="el-GR" dirty="0" smtClean="0">
              <a:latin typeface="Times New Roman" pitchFamily="18" charset="0"/>
              <a:cs typeface="Times New Roman" pitchFamily="18" charset="0"/>
            </a:endParaRPr>
          </a:p>
          <a:p>
            <a:pPr marL="514350" indent="-514350">
              <a:buFont typeface="+mj-lt"/>
              <a:buAutoNum type="arabicPeriod" startAt="2"/>
            </a:pPr>
            <a:endParaRPr lang="el-GR" dirty="0" smtClean="0">
              <a:latin typeface="Times New Roman" pitchFamily="18" charset="0"/>
              <a:cs typeface="Times New Roman" pitchFamily="18" charset="0"/>
            </a:endParaRPr>
          </a:p>
          <a:p>
            <a:pPr marL="514350" indent="-514350">
              <a:buNone/>
            </a:pPr>
            <a:endParaRPr lang="el-GR" dirty="0" smtClean="0">
              <a:latin typeface="Times New Roman" pitchFamily="18" charset="0"/>
              <a:cs typeface="Times New Roman" pitchFamily="18" charset="0"/>
            </a:endParaRPr>
          </a:p>
        </p:txBody>
      </p:sp>
      <p:graphicFrame>
        <p:nvGraphicFramePr>
          <p:cNvPr id="5" name="4 - Πίνακας"/>
          <p:cNvGraphicFramePr>
            <a:graphicFrameLocks noGrp="1"/>
          </p:cNvGraphicFramePr>
          <p:nvPr/>
        </p:nvGraphicFramePr>
        <p:xfrm>
          <a:off x="323528" y="1700808"/>
          <a:ext cx="8424936" cy="4538569"/>
        </p:xfrm>
        <a:graphic>
          <a:graphicData uri="http://schemas.openxmlformats.org/drawingml/2006/table">
            <a:tbl>
              <a:tblPr firstRow="1" bandRow="1">
                <a:tableStyleId>{69012ECD-51FC-41F1-AA8D-1B2483CD663E}</a:tableStyleId>
              </a:tblPr>
              <a:tblGrid>
                <a:gridCol w="1872207"/>
                <a:gridCol w="1080120"/>
                <a:gridCol w="792089"/>
                <a:gridCol w="936104"/>
                <a:gridCol w="864096"/>
                <a:gridCol w="936104"/>
                <a:gridCol w="1944216"/>
              </a:tblGrid>
              <a:tr h="513899">
                <a:tc gridSpan="7">
                  <a:txBody>
                    <a:bodyPr/>
                    <a:lstStyle/>
                    <a:p>
                      <a:pPr algn="ctr"/>
                      <a:r>
                        <a:rPr lang="el-GR" sz="2600" dirty="0" smtClean="0">
                          <a:latin typeface="Times New Roman" pitchFamily="18" charset="0"/>
                          <a:cs typeface="Times New Roman" pitchFamily="18" charset="0"/>
                        </a:rPr>
                        <a:t>Συνολοκλήρωση</a:t>
                      </a:r>
                      <a:endParaRPr lang="el-GR" sz="2600" dirty="0">
                        <a:latin typeface="Times New Roman" pitchFamily="18" charset="0"/>
                        <a:cs typeface="Times New Roman" pitchFamily="18" charset="0"/>
                      </a:endParaRPr>
                    </a:p>
                  </a:txBody>
                  <a:tcPr/>
                </a:tc>
                <a:tc hMerge="1">
                  <a:txBody>
                    <a:bodyPr/>
                    <a:lstStyle/>
                    <a:p>
                      <a:endParaRPr lang="el-GR" dirty="0"/>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pPr algn="ctr"/>
                      <a:endParaRPr lang="el-GR" sz="2600" dirty="0">
                        <a:latin typeface="Times New Roman" pitchFamily="18" charset="0"/>
                        <a:cs typeface="Times New Roman" pitchFamily="18" charset="0"/>
                      </a:endParaRPr>
                    </a:p>
                  </a:txBody>
                  <a:tcPr/>
                </a:tc>
              </a:tr>
              <a:tr h="481780">
                <a:tc rowSpan="3">
                  <a:txBody>
                    <a:bodyPr/>
                    <a:lstStyle/>
                    <a:p>
                      <a:pPr algn="ctr"/>
                      <a:r>
                        <a:rPr lang="el-GR" sz="2400" b="0" dirty="0" smtClean="0">
                          <a:solidFill>
                            <a:schemeClr val="tx1"/>
                          </a:solidFill>
                          <a:latin typeface="Times New Roman" pitchFamily="18" charset="0"/>
                          <a:cs typeface="Times New Roman" pitchFamily="18" charset="0"/>
                        </a:rPr>
                        <a:t>Χώρες</a:t>
                      </a:r>
                      <a:endParaRPr lang="el-GR" sz="2400" b="1" dirty="0">
                        <a:solidFill>
                          <a:schemeClr val="bg1"/>
                        </a:solidFill>
                        <a:latin typeface="Times New Roman" pitchFamily="18" charset="0"/>
                        <a:cs typeface="Times New Roman" pitchFamily="18" charset="0"/>
                      </a:endParaRPr>
                    </a:p>
                  </a:txBody>
                  <a:tcPr anchor="ctr"/>
                </a:tc>
                <a:tc rowSpan="3">
                  <a:txBody>
                    <a:bodyPr/>
                    <a:lstStyle/>
                    <a:p>
                      <a:pPr algn="ctr"/>
                      <a:r>
                        <a:rPr lang="en-US" sz="2800" dirty="0" smtClean="0">
                          <a:latin typeface="Times New Roman" pitchFamily="18" charset="0"/>
                          <a:cs typeface="Times New Roman" pitchFamily="18" charset="0"/>
                        </a:rPr>
                        <a:t>VAR</a:t>
                      </a:r>
                      <a:r>
                        <a:rPr lang="en-US" sz="2800" baseline="0" dirty="0" smtClean="0">
                          <a:latin typeface="Times New Roman" pitchFamily="18" charset="0"/>
                          <a:cs typeface="Times New Roman" pitchFamily="18" charset="0"/>
                        </a:rPr>
                        <a:t> lags</a:t>
                      </a:r>
                      <a:endParaRPr lang="el-GR" sz="2800" b="1" dirty="0">
                        <a:solidFill>
                          <a:schemeClr val="bg1"/>
                        </a:solidFill>
                        <a:latin typeface="Times New Roman" pitchFamily="18" charset="0"/>
                        <a:cs typeface="Times New Roman" pitchFamily="18" charset="0"/>
                      </a:endParaRPr>
                    </a:p>
                  </a:txBody>
                  <a:tcPr anchor="ctr"/>
                </a:tc>
                <a:tc gridSpan="4">
                  <a:txBody>
                    <a:bodyPr/>
                    <a:lstStyle/>
                    <a:p>
                      <a:pPr algn="ctr"/>
                      <a:r>
                        <a:rPr lang="en-US" sz="2800" dirty="0" smtClean="0">
                          <a:latin typeface="Times New Roman" pitchFamily="18" charset="0"/>
                          <a:cs typeface="Times New Roman" pitchFamily="18" charset="0"/>
                        </a:rPr>
                        <a:t>Cointegration tests</a:t>
                      </a:r>
                      <a:r>
                        <a:rPr lang="en-US" sz="2800" baseline="0" dirty="0" smtClean="0">
                          <a:latin typeface="Times New Roman" pitchFamily="18" charset="0"/>
                          <a:cs typeface="Times New Roman" pitchFamily="18" charset="0"/>
                        </a:rPr>
                        <a:t>   </a:t>
                      </a:r>
                      <a:endParaRPr lang="el-GR" sz="2800" b="1" dirty="0">
                        <a:solidFill>
                          <a:schemeClr val="bg1"/>
                        </a:solidFill>
                        <a:latin typeface="Times New Roman" pitchFamily="18" charset="0"/>
                        <a:cs typeface="Times New Roman" pitchFamily="18" charset="0"/>
                      </a:endParaRP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rowSpan="3">
                  <a:txBody>
                    <a:bodyPr/>
                    <a:lstStyle/>
                    <a:p>
                      <a:pPr algn="ctr"/>
                      <a:r>
                        <a:rPr lang="en-US" sz="2400" dirty="0" smtClean="0">
                          <a:latin typeface="Times New Roman" pitchFamily="18" charset="0"/>
                          <a:cs typeface="Times New Roman" pitchFamily="18" charset="0"/>
                        </a:rPr>
                        <a:t>Cointegrated vectors</a:t>
                      </a:r>
                      <a:endParaRPr lang="el-GR" sz="2400" b="1" dirty="0">
                        <a:solidFill>
                          <a:schemeClr val="bg1"/>
                        </a:solidFill>
                        <a:latin typeface="Times New Roman" pitchFamily="18" charset="0"/>
                        <a:cs typeface="Times New Roman" pitchFamily="18" charset="0"/>
                      </a:endParaRPr>
                    </a:p>
                  </a:txBody>
                  <a:tcPr anchor="ctr"/>
                </a:tc>
              </a:tr>
              <a:tr h="481780">
                <a:tc vMerge="1">
                  <a:txBody>
                    <a:bodyPr/>
                    <a:lstStyle/>
                    <a:p>
                      <a:endParaRPr lang="el-GR"/>
                    </a:p>
                  </a:txBody>
                  <a:tcPr/>
                </a:tc>
                <a:tc vMerge="1">
                  <a:txBody>
                    <a:bodyPr/>
                    <a:lstStyle/>
                    <a:p>
                      <a:endParaRPr lang="el-GR"/>
                    </a:p>
                  </a:txBody>
                  <a:tcPr/>
                </a:tc>
                <a:tc gridSpan="2">
                  <a:txBody>
                    <a:bodyPr/>
                    <a:lstStyle/>
                    <a:p>
                      <a:pPr algn="ctr"/>
                      <a:r>
                        <a:rPr lang="el-GR" sz="2400" dirty="0" smtClean="0">
                          <a:solidFill>
                            <a:srgbClr val="FF0000"/>
                          </a:solidFill>
                          <a:latin typeface="Times New Roman" pitchFamily="18" charset="0"/>
                          <a:cs typeface="Times New Roman" pitchFamily="18" charset="0"/>
                        </a:rPr>
                        <a:t>λ</a:t>
                      </a:r>
                      <a:r>
                        <a:rPr lang="en-US" sz="2200" dirty="0" smtClean="0">
                          <a:solidFill>
                            <a:srgbClr val="FF0000"/>
                          </a:solidFill>
                          <a:latin typeface="Times New Roman" pitchFamily="18" charset="0"/>
                          <a:cs typeface="Times New Roman" pitchFamily="18" charset="0"/>
                        </a:rPr>
                        <a:t>trace</a:t>
                      </a:r>
                      <a:endParaRPr lang="el-GR" sz="2200" b="1" dirty="0">
                        <a:solidFill>
                          <a:srgbClr val="FF0000"/>
                        </a:solidFill>
                        <a:latin typeface="Times New Roman" pitchFamily="18" charset="0"/>
                        <a:cs typeface="Times New Roman" pitchFamily="18" charset="0"/>
                      </a:endParaRPr>
                    </a:p>
                  </a:txBody>
                  <a:tcPr/>
                </a:tc>
                <a:tc hMerge="1">
                  <a:txBody>
                    <a:bodyPr/>
                    <a:lstStyle/>
                    <a:p>
                      <a:endParaRPr lang="el-GR"/>
                    </a:p>
                  </a:txBody>
                  <a:tcPr/>
                </a:tc>
                <a:tc gridSpan="2">
                  <a:txBody>
                    <a:bodyPr/>
                    <a:lstStyle/>
                    <a:p>
                      <a:pPr algn="ctr"/>
                      <a:r>
                        <a:rPr lang="el-GR" sz="2400" dirty="0" smtClean="0">
                          <a:solidFill>
                            <a:srgbClr val="FF0000"/>
                          </a:solidFill>
                          <a:latin typeface="Times New Roman" pitchFamily="18" charset="0"/>
                          <a:cs typeface="Times New Roman" pitchFamily="18" charset="0"/>
                        </a:rPr>
                        <a:t>λ</a:t>
                      </a:r>
                      <a:r>
                        <a:rPr lang="en-US" sz="2200" dirty="0" smtClean="0">
                          <a:solidFill>
                            <a:srgbClr val="FF0000"/>
                          </a:solidFill>
                          <a:latin typeface="Times New Roman" pitchFamily="18" charset="0"/>
                          <a:cs typeface="Times New Roman" pitchFamily="18" charset="0"/>
                        </a:rPr>
                        <a:t>max</a:t>
                      </a:r>
                      <a:endParaRPr lang="el-GR" sz="2200" b="1" dirty="0">
                        <a:solidFill>
                          <a:srgbClr val="FF0000"/>
                        </a:solidFill>
                        <a:latin typeface="Times New Roman" pitchFamily="18" charset="0"/>
                        <a:cs typeface="Times New Roman" pitchFamily="18" charset="0"/>
                      </a:endParaRPr>
                    </a:p>
                  </a:txBody>
                  <a:tcPr/>
                </a:tc>
                <a:tc hMerge="1">
                  <a:txBody>
                    <a:bodyPr/>
                    <a:lstStyle/>
                    <a:p>
                      <a:endParaRPr lang="el-GR"/>
                    </a:p>
                  </a:txBody>
                  <a:tcPr/>
                </a:tc>
                <a:tc vMerge="1">
                  <a:txBody>
                    <a:bodyPr/>
                    <a:lstStyle/>
                    <a:p>
                      <a:endParaRPr lang="el-GR"/>
                    </a:p>
                  </a:txBody>
                  <a:tcPr/>
                </a:tc>
              </a:tr>
              <a:tr h="738730">
                <a:tc vMerge="1">
                  <a:txBody>
                    <a:bodyPr/>
                    <a:lstStyle/>
                    <a:p>
                      <a:endParaRPr lang="el-GR" dirty="0"/>
                    </a:p>
                  </a:txBody>
                  <a:tcPr/>
                </a:tc>
                <a:tc vMerge="1">
                  <a:txBody>
                    <a:bodyPr/>
                    <a:lstStyle/>
                    <a:p>
                      <a:endParaRPr lang="el-GR" dirty="0"/>
                    </a:p>
                  </a:txBody>
                  <a:tcPr/>
                </a:tc>
                <a:tc>
                  <a:txBody>
                    <a:bodyPr/>
                    <a:lstStyle/>
                    <a:p>
                      <a:pPr algn="ctr"/>
                      <a:r>
                        <a:rPr lang="en-US" sz="2000" dirty="0" smtClean="0">
                          <a:latin typeface="Times New Roman" pitchFamily="18" charset="0"/>
                          <a:cs typeface="Times New Roman" pitchFamily="18" charset="0"/>
                        </a:rPr>
                        <a:t>none</a:t>
                      </a:r>
                      <a:endParaRPr lang="el-GR" sz="2000" dirty="0">
                        <a:solidFill>
                          <a:schemeClr val="bg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at most 1</a:t>
                      </a:r>
                      <a:endParaRPr lang="el-GR" sz="2000" dirty="0">
                        <a:solidFill>
                          <a:schemeClr val="bg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none</a:t>
                      </a:r>
                      <a:endParaRPr lang="el-GR" sz="2000" dirty="0">
                        <a:solidFill>
                          <a:schemeClr val="bg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at most 1</a:t>
                      </a:r>
                      <a:endParaRPr lang="el-GR" sz="2000" dirty="0">
                        <a:solidFill>
                          <a:schemeClr val="bg1"/>
                        </a:solidFill>
                        <a:latin typeface="Times New Roman" pitchFamily="18" charset="0"/>
                        <a:cs typeface="Times New Roman" pitchFamily="18" charset="0"/>
                      </a:endParaRPr>
                    </a:p>
                  </a:txBody>
                  <a:tcPr/>
                </a:tc>
                <a:tc vMerge="1">
                  <a:txBody>
                    <a:bodyPr/>
                    <a:lstStyle/>
                    <a:p>
                      <a:endParaRPr lang="el-GR" dirty="0"/>
                    </a:p>
                  </a:txBody>
                  <a:tcPr/>
                </a:tc>
              </a:tr>
              <a:tr h="449661">
                <a:tc>
                  <a:txBody>
                    <a:bodyPr/>
                    <a:lstStyle/>
                    <a:p>
                      <a:r>
                        <a:rPr lang="el-GR" sz="2400" dirty="0" smtClean="0">
                          <a:latin typeface="Times New Roman" pitchFamily="18" charset="0"/>
                          <a:cs typeface="Times New Roman" pitchFamily="18" charset="0"/>
                        </a:rPr>
                        <a:t>Αυστραλία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0.008</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0.066</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0.018</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0.066</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49661">
                <a:tc>
                  <a:txBody>
                    <a:bodyPr/>
                    <a:lstStyle/>
                    <a:p>
                      <a:r>
                        <a:rPr lang="el-GR" sz="2400" dirty="0" smtClean="0">
                          <a:latin typeface="Times New Roman" pitchFamily="18" charset="0"/>
                          <a:cs typeface="Times New Roman" pitchFamily="18" charset="0"/>
                        </a:rPr>
                        <a:t>ΗΠΑ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0.007</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0.539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0.005</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0.539</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49661">
                <a:tc>
                  <a:txBody>
                    <a:bodyPr/>
                    <a:lstStyle/>
                    <a:p>
                      <a:r>
                        <a:rPr lang="el-GR" sz="2400" dirty="0" smtClean="0">
                          <a:latin typeface="Times New Roman" pitchFamily="18" charset="0"/>
                          <a:cs typeface="Times New Roman" pitchFamily="18" charset="0"/>
                        </a:rPr>
                        <a:t>Ισλανδία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0.027</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0.290</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0.025</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0.290</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08279">
                <a:tc>
                  <a:txBody>
                    <a:bodyPr/>
                    <a:lstStyle/>
                    <a:p>
                      <a:r>
                        <a:rPr lang="el-GR" sz="2400" dirty="0" smtClean="0">
                          <a:latin typeface="Times New Roman" pitchFamily="18" charset="0"/>
                          <a:cs typeface="Times New Roman" pitchFamily="18" charset="0"/>
                        </a:rPr>
                        <a:t>Ισπανία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0.050</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0.449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0.039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0.449</a:t>
                      </a:r>
                      <a:endParaRPr lang="el-GR" sz="20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49661">
                <a:tc>
                  <a:txBody>
                    <a:bodyPr/>
                    <a:lstStyle/>
                    <a:p>
                      <a:r>
                        <a:rPr lang="el-GR" sz="2400" dirty="0" smtClean="0">
                          <a:latin typeface="Times New Roman" pitchFamily="18" charset="0"/>
                          <a:cs typeface="Times New Roman" pitchFamily="18" charset="0"/>
                        </a:rPr>
                        <a:t>Καναδάς</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0.019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0.309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0.017</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0.309</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bl>
          </a:graphicData>
        </a:graphic>
      </p:graphicFrame>
      <p:sp>
        <p:nvSpPr>
          <p:cNvPr id="9" name="8 - Θέση αριθμού διαφάνειας"/>
          <p:cNvSpPr>
            <a:spLocks noGrp="1"/>
          </p:cNvSpPr>
          <p:nvPr>
            <p:ph type="sldNum" sz="quarter" idx="12"/>
          </p:nvPr>
        </p:nvSpPr>
        <p:spPr>
          <a:xfrm>
            <a:off x="6588224" y="6492875"/>
            <a:ext cx="2133600" cy="365125"/>
          </a:xfrm>
        </p:spPr>
        <p:txBody>
          <a:bodyPr/>
          <a:lstStyle/>
          <a:p>
            <a:fld id="{6ABC4C30-E51A-47D8-B133-8707386CB957}" type="slidenum">
              <a:rPr lang="el-GR" smtClean="0">
                <a:latin typeface="Times New Roman" pitchFamily="18" charset="0"/>
                <a:cs typeface="Times New Roman" pitchFamily="18" charset="0"/>
              </a:rPr>
              <a:pPr/>
              <a:t>40</a:t>
            </a:fld>
            <a:endParaRPr lang="el-GR" dirty="0">
              <a:latin typeface="Times New Roman" pitchFamily="18" charset="0"/>
              <a:cs typeface="Times New Roman" pitchFamily="18" charset="0"/>
            </a:endParaRPr>
          </a:p>
        </p:txBody>
      </p:sp>
      <p:sp>
        <p:nvSpPr>
          <p:cNvPr id="7" name="6 - TextBox"/>
          <p:cNvSpPr txBox="1"/>
          <p:nvPr/>
        </p:nvSpPr>
        <p:spPr>
          <a:xfrm>
            <a:off x="6876256" y="1196752"/>
            <a:ext cx="2267744" cy="432048"/>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p – value </a:t>
            </a:r>
            <a:r>
              <a:rPr lang="el-GR" sz="2200" dirty="0" smtClean="0">
                <a:solidFill>
                  <a:srgbClr val="FF0000"/>
                </a:solidFill>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0.0</a:t>
            </a:r>
            <a:r>
              <a:rPr lang="el-GR" sz="2200" dirty="0" smtClean="0">
                <a:solidFill>
                  <a:srgbClr val="FF0000"/>
                </a:solidFill>
                <a:latin typeface="Times New Roman" pitchFamily="18" charset="0"/>
                <a:cs typeface="Times New Roman" pitchFamily="18" charset="0"/>
              </a:rPr>
              <a:t>5</a:t>
            </a:r>
            <a:endParaRPr lang="el-GR" sz="2200" dirty="0">
              <a:solidFill>
                <a:srgbClr val="FF0000"/>
              </a:solidFill>
              <a:latin typeface="Times New Roman" pitchFamily="18" charset="0"/>
              <a:cs typeface="Times New Roman" pitchFamily="18" charset="0"/>
            </a:endParaRPr>
          </a:p>
        </p:txBody>
      </p:sp>
      <p:sp>
        <p:nvSpPr>
          <p:cNvPr id="8" name="7 - TextBox"/>
          <p:cNvSpPr txBox="1"/>
          <p:nvPr/>
        </p:nvSpPr>
        <p:spPr>
          <a:xfrm>
            <a:off x="323528" y="6309320"/>
            <a:ext cx="7272808" cy="400110"/>
          </a:xfrm>
          <a:prstGeom prst="rect">
            <a:avLst/>
          </a:prstGeom>
          <a:noFill/>
        </p:spPr>
        <p:txBody>
          <a:bodyPr wrap="square" rtlCol="0">
            <a:spAutoFit/>
          </a:bodyPr>
          <a:lstStyle/>
          <a:p>
            <a:pPr algn="just"/>
            <a:r>
              <a:rPr lang="el-GR" sz="2000" i="1" dirty="0" smtClean="0">
                <a:latin typeface="Times New Roman" pitchFamily="18" charset="0"/>
                <a:cs typeface="Times New Roman" pitchFamily="18" charset="0"/>
              </a:rPr>
              <a:t>Πίνακας 1: Αποτελέσματα του ελέγχου συνολοκλήρωσης</a:t>
            </a:r>
            <a:endParaRPr lang="el-GR" sz="20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l-GR" dirty="0" smtClean="0"/>
              <a:t>Κατασκευή παραθύρων</a:t>
            </a:r>
            <a:endParaRPr lang="el-GR" dirty="0"/>
          </a:p>
        </p:txBody>
      </p:sp>
      <p:pic>
        <p:nvPicPr>
          <p:cNvPr id="7" name="Content Placeholder 6"/>
          <p:cNvPicPr>
            <a:picLocks noGrp="1"/>
          </p:cNvPicPr>
          <p:nvPr>
            <p:ph idx="1"/>
          </p:nvPr>
        </p:nvPicPr>
        <p:blipFill>
          <a:blip r:embed="rId2" cstate="print"/>
          <a:srcRect/>
          <a:stretch>
            <a:fillRect/>
          </a:stretch>
        </p:blipFill>
        <p:spPr bwMode="auto">
          <a:xfrm>
            <a:off x="428596" y="3071810"/>
            <a:ext cx="8229600" cy="189991"/>
          </a:xfrm>
          <a:prstGeom prst="rect">
            <a:avLst/>
          </a:prstGeom>
          <a:noFill/>
          <a:ln w="9525">
            <a:noFill/>
            <a:miter lim="800000"/>
            <a:headEnd/>
            <a:tailEnd/>
          </a:ln>
        </p:spPr>
      </p:pic>
      <p:sp>
        <p:nvSpPr>
          <p:cNvPr id="8" name="TextBox 7"/>
          <p:cNvSpPr txBox="1"/>
          <p:nvPr/>
        </p:nvSpPr>
        <p:spPr>
          <a:xfrm>
            <a:off x="571472" y="3357562"/>
            <a:ext cx="8215370" cy="369332"/>
          </a:xfrm>
          <a:prstGeom prst="rect">
            <a:avLst/>
          </a:prstGeom>
          <a:noFill/>
        </p:spPr>
        <p:txBody>
          <a:bodyPr wrap="square" rtlCol="0">
            <a:spAutoFit/>
          </a:bodyPr>
          <a:lstStyle/>
          <a:p>
            <a:r>
              <a:rPr lang="el-GR" dirty="0" smtClean="0"/>
              <a:t>1        2       3				 160   161   </a:t>
            </a:r>
            <a:r>
              <a:rPr lang="en-US" dirty="0" smtClean="0"/>
              <a:t>1</a:t>
            </a:r>
            <a:r>
              <a:rPr lang="el-GR" dirty="0" smtClean="0"/>
              <a:t>62</a:t>
            </a:r>
            <a:endParaRPr lang="el-GR" dirty="0"/>
          </a:p>
        </p:txBody>
      </p:sp>
      <p:sp>
        <p:nvSpPr>
          <p:cNvPr id="10" name="Right Brace 9"/>
          <p:cNvSpPr/>
          <p:nvPr/>
        </p:nvSpPr>
        <p:spPr>
          <a:xfrm rot="16200000">
            <a:off x="2678893" y="250009"/>
            <a:ext cx="714380" cy="4643470"/>
          </a:xfrm>
          <a:prstGeom prst="rightBrace">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2786050" y="1785926"/>
            <a:ext cx="500066" cy="369332"/>
          </a:xfrm>
          <a:prstGeom prst="rect">
            <a:avLst/>
          </a:prstGeom>
          <a:noFill/>
        </p:spPr>
        <p:txBody>
          <a:bodyPr wrap="square" rtlCol="0">
            <a:spAutoFit/>
          </a:bodyPr>
          <a:lstStyle/>
          <a:p>
            <a:r>
              <a:rPr lang="el-GR" dirty="0" smtClean="0"/>
              <a:t>Η1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l-GR" dirty="0" smtClean="0"/>
              <a:t>Κατασκευή παραθύρων</a:t>
            </a:r>
            <a:endParaRPr lang="el-GR" dirty="0"/>
          </a:p>
        </p:txBody>
      </p:sp>
      <p:pic>
        <p:nvPicPr>
          <p:cNvPr id="12" name="Content Placeholder 11"/>
          <p:cNvPicPr>
            <a:picLocks noGrp="1"/>
          </p:cNvPicPr>
          <p:nvPr>
            <p:ph idx="1"/>
          </p:nvPr>
        </p:nvPicPr>
        <p:blipFill>
          <a:blip r:embed="rId2" cstate="print"/>
          <a:srcRect/>
          <a:stretch>
            <a:fillRect/>
          </a:stretch>
        </p:blipFill>
        <p:spPr bwMode="auto">
          <a:xfrm>
            <a:off x="428596" y="3071810"/>
            <a:ext cx="8229600" cy="189991"/>
          </a:xfrm>
          <a:prstGeom prst="rect">
            <a:avLst/>
          </a:prstGeom>
          <a:noFill/>
          <a:ln w="9525">
            <a:noFill/>
            <a:miter lim="800000"/>
            <a:headEnd/>
            <a:tailEnd/>
          </a:ln>
        </p:spPr>
      </p:pic>
      <p:sp>
        <p:nvSpPr>
          <p:cNvPr id="8" name="TextBox 7"/>
          <p:cNvSpPr txBox="1"/>
          <p:nvPr/>
        </p:nvSpPr>
        <p:spPr>
          <a:xfrm>
            <a:off x="571472" y="3357562"/>
            <a:ext cx="8215370" cy="369332"/>
          </a:xfrm>
          <a:prstGeom prst="rect">
            <a:avLst/>
          </a:prstGeom>
          <a:noFill/>
        </p:spPr>
        <p:txBody>
          <a:bodyPr wrap="square" rtlCol="0">
            <a:spAutoFit/>
          </a:bodyPr>
          <a:lstStyle/>
          <a:p>
            <a:r>
              <a:rPr lang="el-GR" dirty="0" smtClean="0"/>
              <a:t>1        2       3				 160   161   162</a:t>
            </a:r>
            <a:endParaRPr lang="el-GR" dirty="0"/>
          </a:p>
        </p:txBody>
      </p:sp>
      <p:sp>
        <p:nvSpPr>
          <p:cNvPr id="10" name="Right Brace 9"/>
          <p:cNvSpPr/>
          <p:nvPr/>
        </p:nvSpPr>
        <p:spPr>
          <a:xfrm rot="16200000">
            <a:off x="2678893" y="250009"/>
            <a:ext cx="714380" cy="4643470"/>
          </a:xfrm>
          <a:prstGeom prst="rightBrace">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3428992" y="1785926"/>
            <a:ext cx="500066" cy="369332"/>
          </a:xfrm>
          <a:prstGeom prst="rect">
            <a:avLst/>
          </a:prstGeom>
          <a:noFill/>
        </p:spPr>
        <p:txBody>
          <a:bodyPr wrap="square" rtlCol="0">
            <a:spAutoFit/>
          </a:bodyPr>
          <a:lstStyle/>
          <a:p>
            <a:r>
              <a:rPr lang="el-GR" dirty="0" smtClean="0"/>
              <a:t>Η2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44444E-6 5.55112E-17 L 0.06563 -0.00093 " pathEditMode="relative" rAng="0" ptsTypes="AA">
                                      <p:cBhvr>
                                        <p:cTn id="6" dur="2000" fill="hold"/>
                                        <p:tgtEl>
                                          <p:spTgt spid="10"/>
                                        </p:tgtEl>
                                        <p:attrNameLst>
                                          <p:attrName>ppt_x</p:attrName>
                                          <p:attrName>ppt_y</p:attrName>
                                        </p:attrNameLst>
                                      </p:cBhvr>
                                      <p:rCtr x="33"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l-GR" dirty="0" smtClean="0"/>
              <a:t>Κατασκευή παραθύρων</a:t>
            </a:r>
            <a:endParaRPr lang="el-GR" dirty="0"/>
          </a:p>
        </p:txBody>
      </p:sp>
      <p:pic>
        <p:nvPicPr>
          <p:cNvPr id="9" name="Content Placeholder 8"/>
          <p:cNvPicPr>
            <a:picLocks noGrp="1"/>
          </p:cNvPicPr>
          <p:nvPr>
            <p:ph idx="1"/>
          </p:nvPr>
        </p:nvPicPr>
        <p:blipFill>
          <a:blip r:embed="rId2" cstate="print"/>
          <a:srcRect/>
          <a:stretch>
            <a:fillRect/>
          </a:stretch>
        </p:blipFill>
        <p:spPr bwMode="auto">
          <a:xfrm>
            <a:off x="428596" y="3071810"/>
            <a:ext cx="8229600" cy="189991"/>
          </a:xfrm>
          <a:prstGeom prst="rect">
            <a:avLst/>
          </a:prstGeom>
          <a:noFill/>
          <a:ln w="9525">
            <a:noFill/>
            <a:miter lim="800000"/>
            <a:headEnd/>
            <a:tailEnd/>
          </a:ln>
        </p:spPr>
      </p:pic>
      <p:sp>
        <p:nvSpPr>
          <p:cNvPr id="8" name="TextBox 7"/>
          <p:cNvSpPr txBox="1"/>
          <p:nvPr/>
        </p:nvSpPr>
        <p:spPr>
          <a:xfrm>
            <a:off x="571472" y="3357562"/>
            <a:ext cx="8215370" cy="369332"/>
          </a:xfrm>
          <a:prstGeom prst="rect">
            <a:avLst/>
          </a:prstGeom>
          <a:noFill/>
        </p:spPr>
        <p:txBody>
          <a:bodyPr wrap="square" rtlCol="0">
            <a:spAutoFit/>
          </a:bodyPr>
          <a:lstStyle/>
          <a:p>
            <a:r>
              <a:rPr lang="el-GR" dirty="0" smtClean="0"/>
              <a:t>1        2    </a:t>
            </a:r>
            <a:r>
              <a:rPr lang="en-US" dirty="0" smtClean="0"/>
              <a:t> </a:t>
            </a:r>
            <a:r>
              <a:rPr lang="el-GR" dirty="0" smtClean="0"/>
              <a:t>  3				 160   161   162</a:t>
            </a:r>
            <a:endParaRPr lang="el-GR" dirty="0"/>
          </a:p>
        </p:txBody>
      </p:sp>
      <p:sp>
        <p:nvSpPr>
          <p:cNvPr id="10" name="Right Brace 9"/>
          <p:cNvSpPr/>
          <p:nvPr/>
        </p:nvSpPr>
        <p:spPr>
          <a:xfrm rot="16200000">
            <a:off x="3321835" y="250009"/>
            <a:ext cx="714380" cy="4643470"/>
          </a:xfrm>
          <a:prstGeom prst="rightBrace">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4071934" y="1785926"/>
            <a:ext cx="500066" cy="369332"/>
          </a:xfrm>
          <a:prstGeom prst="rect">
            <a:avLst/>
          </a:prstGeom>
          <a:noFill/>
        </p:spPr>
        <p:txBody>
          <a:bodyPr wrap="square" rtlCol="0">
            <a:spAutoFit/>
          </a:bodyPr>
          <a:lstStyle/>
          <a:p>
            <a:r>
              <a:rPr lang="el-GR" dirty="0" smtClean="0"/>
              <a:t>Η3 </a:t>
            </a:r>
          </a:p>
        </p:txBody>
      </p:sp>
      <p:sp>
        <p:nvSpPr>
          <p:cNvPr id="13" name="TextBox 12"/>
          <p:cNvSpPr txBox="1"/>
          <p:nvPr/>
        </p:nvSpPr>
        <p:spPr>
          <a:xfrm>
            <a:off x="214282" y="4357694"/>
            <a:ext cx="6072230" cy="1477328"/>
          </a:xfrm>
          <a:prstGeom prst="rect">
            <a:avLst/>
          </a:prstGeom>
          <a:noFill/>
        </p:spPr>
        <p:txBody>
          <a:bodyPr wrap="square" rtlCol="0">
            <a:spAutoFit/>
          </a:bodyPr>
          <a:lstStyle/>
          <a:p>
            <a:pPr marL="1371600" lvl="2" indent="-457200"/>
            <a:r>
              <a:rPr lang="el-GR" dirty="0" smtClean="0"/>
              <a:t>Αποτέλεσμα:</a:t>
            </a:r>
          </a:p>
          <a:p>
            <a:pPr marL="1371600" lvl="2" indent="-457200">
              <a:buFont typeface="+mj-lt"/>
              <a:buAutoNum type="arabicPeriod"/>
            </a:pPr>
            <a:r>
              <a:rPr lang="el-GR" dirty="0" smtClean="0"/>
              <a:t>160 παρατηρήσεις → 321 τιμές </a:t>
            </a:r>
            <a:r>
              <a:rPr lang="en-US" dirty="0" smtClean="0"/>
              <a:t>Hurst </a:t>
            </a:r>
          </a:p>
          <a:p>
            <a:pPr marL="1371600" lvl="2" indent="-457200">
              <a:buFont typeface="+mj-lt"/>
              <a:buAutoNum type="arabicPeriod"/>
            </a:pPr>
            <a:r>
              <a:rPr lang="en-US" dirty="0" smtClean="0"/>
              <a:t>240 </a:t>
            </a:r>
            <a:r>
              <a:rPr lang="el-GR" dirty="0" smtClean="0"/>
              <a:t>παρατηρήσεις → </a:t>
            </a:r>
            <a:r>
              <a:rPr lang="en-US" dirty="0" smtClean="0"/>
              <a:t>24</a:t>
            </a:r>
            <a:r>
              <a:rPr lang="el-GR" dirty="0" smtClean="0"/>
              <a:t>1 τιμές </a:t>
            </a:r>
            <a:r>
              <a:rPr lang="en-US" dirty="0" smtClean="0"/>
              <a:t>Hurst </a:t>
            </a:r>
          </a:p>
          <a:p>
            <a:pPr marL="1371600" lvl="2" indent="-457200">
              <a:buFont typeface="+mj-lt"/>
              <a:buAutoNum type="arabicPeriod"/>
            </a:pPr>
            <a:r>
              <a:rPr lang="en-US" dirty="0" smtClean="0"/>
              <a:t>320 </a:t>
            </a:r>
            <a:r>
              <a:rPr lang="el-GR" dirty="0" smtClean="0"/>
              <a:t>παρατηρήσεις → 161 τιμές </a:t>
            </a:r>
            <a:r>
              <a:rPr lang="en-US" dirty="0" smtClean="0"/>
              <a:t>Hurst </a:t>
            </a: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44444E-6 5.55112E-17 L 0.06563 -0.00093 " pathEditMode="relative" rAng="0" ptsTypes="AA">
                                      <p:cBhvr>
                                        <p:cTn id="6" dur="2000" fill="hold"/>
                                        <p:tgtEl>
                                          <p:spTgt spid="10"/>
                                        </p:tgtEl>
                                        <p:attrNameLst>
                                          <p:attrName>ppt_x</p:attrName>
                                          <p:attrName>ppt_y</p:attrName>
                                        </p:attrNameLst>
                                      </p:cBhvr>
                                      <p:rCtr x="33"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50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500"/>
                                  </p:stCondLst>
                                  <p:childTnLst>
                                    <p:set>
                                      <p:cBhvr>
                                        <p:cTn id="15" dur="1" fill="hold">
                                          <p:stCondLst>
                                            <p:cond delay="0"/>
                                          </p:stCondLst>
                                        </p:cTn>
                                        <p:tgtEl>
                                          <p:spTgt spid="13">
                                            <p:txEl>
                                              <p:pRg st="1" end="1"/>
                                            </p:txEl>
                                          </p:spTgt>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nodeType="afterEffect">
                                  <p:stCondLst>
                                    <p:cond delay="150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par>
                          <p:cTn id="19" fill="hold">
                            <p:stCondLst>
                              <p:cond delay="6500"/>
                            </p:stCondLst>
                            <p:childTnLst>
                              <p:par>
                                <p:cTn id="20" presetID="1" presetClass="entr" presetSubtype="0" fill="hold" nodeType="afterEffect">
                                  <p:stCondLst>
                                    <p:cond delay="1500"/>
                                  </p:stCondLst>
                                  <p:childTnLst>
                                    <p:set>
                                      <p:cBhvr>
                                        <p:cTn id="2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95536" y="692696"/>
          <a:ext cx="8229600" cy="102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05" name="Rectangle 9"/>
          <p:cNvSpPr>
            <a:spLocks noChangeArrowheads="1"/>
          </p:cNvSpPr>
          <p:nvPr/>
        </p:nvSpPr>
        <p:spPr bwMode="auto">
          <a:xfrm>
            <a:off x="45720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45720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11 - Γράφημα"/>
          <p:cNvGraphicFramePr/>
          <p:nvPr/>
        </p:nvGraphicFramePr>
        <p:xfrm>
          <a:off x="357158" y="2028824"/>
          <a:ext cx="8786842" cy="4829176"/>
        </p:xfrm>
        <a:graphic>
          <a:graphicData uri="http://schemas.openxmlformats.org/drawingml/2006/chart">
            <c:chart xmlns:c="http://schemas.openxmlformats.org/drawingml/2006/chart" xmlns:r="http://schemas.openxmlformats.org/officeDocument/2006/relationships" r:id="rId8"/>
          </a:graphicData>
        </a:graphic>
      </p:graphicFrame>
      <p:sp>
        <p:nvSpPr>
          <p:cNvPr id="11" name="10 - Βέλος προς τα κάτω"/>
          <p:cNvSpPr/>
          <p:nvPr/>
        </p:nvSpPr>
        <p:spPr>
          <a:xfrm>
            <a:off x="3714744" y="1785926"/>
            <a:ext cx="142876" cy="42862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Βέλος προς τα κάτω"/>
          <p:cNvSpPr/>
          <p:nvPr/>
        </p:nvSpPr>
        <p:spPr>
          <a:xfrm>
            <a:off x="4214810" y="1785926"/>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Βέλος προς τα κάτω"/>
          <p:cNvSpPr/>
          <p:nvPr/>
        </p:nvSpPr>
        <p:spPr>
          <a:xfrm>
            <a:off x="8358214" y="1785926"/>
            <a:ext cx="142876" cy="428628"/>
          </a:xfrm>
          <a:prstGeom prst="downArrow">
            <a:avLst/>
          </a:prstGeom>
          <a:solidFill>
            <a:schemeClr val="accent6">
              <a:lumMod val="60000"/>
              <a:lumOff val="40000"/>
              <a:alpha val="4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Βέλος προς τα κάτω"/>
          <p:cNvSpPr/>
          <p:nvPr/>
        </p:nvSpPr>
        <p:spPr>
          <a:xfrm>
            <a:off x="1428728" y="1857364"/>
            <a:ext cx="142876"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1386318" y="5214950"/>
            <a:ext cx="214314" cy="1214446"/>
          </a:xfrm>
          <a:prstGeom prst="round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Στρογγυλεμένο ορθογώνιο"/>
          <p:cNvSpPr/>
          <p:nvPr/>
        </p:nvSpPr>
        <p:spPr>
          <a:xfrm>
            <a:off x="3714744" y="5185922"/>
            <a:ext cx="214314" cy="1243474"/>
          </a:xfrm>
          <a:prstGeom prst="round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Στρογγυλεμένο ορθογώνιο"/>
          <p:cNvSpPr/>
          <p:nvPr/>
        </p:nvSpPr>
        <p:spPr>
          <a:xfrm>
            <a:off x="4214810" y="5214950"/>
            <a:ext cx="214314" cy="1285884"/>
          </a:xfrm>
          <a:prstGeom prst="round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8501090" y="5214950"/>
            <a:ext cx="214314" cy="1285884"/>
          </a:xfrm>
          <a:prstGeom prst="roundRect">
            <a:avLst/>
          </a:prstGeom>
          <a:solidFill>
            <a:schemeClr val="accent6">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Στρογγυλεμένο ορθογώνιο"/>
          <p:cNvSpPr/>
          <p:nvPr/>
        </p:nvSpPr>
        <p:spPr>
          <a:xfrm>
            <a:off x="7671730" y="5214950"/>
            <a:ext cx="214314" cy="1243474"/>
          </a:xfrm>
          <a:prstGeom prst="roundRect">
            <a:avLst/>
          </a:prstGeom>
          <a:solidFill>
            <a:srgbClr val="7030A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Βέλος προς τα κάτω"/>
          <p:cNvSpPr/>
          <p:nvPr/>
        </p:nvSpPr>
        <p:spPr>
          <a:xfrm rot="16200000">
            <a:off x="7179487" y="4250537"/>
            <a:ext cx="214314" cy="71438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2" presetClass="entr" presetSubtype="8"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71800" y="660296"/>
          <a:ext cx="3240360" cy="1112520"/>
        </p:xfrm>
        <a:graphic>
          <a:graphicData uri="http://schemas.openxmlformats.org/drawingml/2006/table">
            <a:tbl>
              <a:tblPr firstRow="1" bandRow="1">
                <a:tableStyleId>{69CF1AB2-1976-4502-BF36-3FF5EA218861}</a:tableStyleId>
              </a:tblPr>
              <a:tblGrid>
                <a:gridCol w="2232248"/>
                <a:gridCol w="1008112"/>
              </a:tblGrid>
              <a:tr h="370840">
                <a:tc>
                  <a:txBody>
                    <a:bodyPr/>
                    <a:lstStyle/>
                    <a:p>
                      <a:r>
                        <a:rPr lang="el-GR" b="0" dirty="0" smtClean="0"/>
                        <a:t>Θαλασσινό</a:t>
                      </a:r>
                      <a:r>
                        <a:rPr lang="el-GR" b="0" baseline="0" dirty="0" smtClean="0"/>
                        <a:t> νερό</a:t>
                      </a:r>
                      <a:endParaRPr lang="el-GR" b="0" dirty="0"/>
                    </a:p>
                  </a:txBody>
                  <a:tcPr/>
                </a:tc>
                <a:tc>
                  <a:txBody>
                    <a:bodyPr/>
                    <a:lstStyle/>
                    <a:p>
                      <a:pPr algn="r"/>
                      <a:r>
                        <a:rPr lang="el-GR" b="0" dirty="0" smtClean="0"/>
                        <a:t>97%</a:t>
                      </a:r>
                      <a:endParaRPr lang="el-GR" b="0" dirty="0"/>
                    </a:p>
                  </a:txBody>
                  <a:tcPr anchor="ctr"/>
                </a:tc>
              </a:tr>
              <a:tr h="370840">
                <a:tc>
                  <a:txBody>
                    <a:bodyPr/>
                    <a:lstStyle/>
                    <a:p>
                      <a:r>
                        <a:rPr lang="el-GR" dirty="0" smtClean="0"/>
                        <a:t>Νερό πάγων</a:t>
                      </a:r>
                      <a:endParaRPr lang="el-GR" dirty="0"/>
                    </a:p>
                  </a:txBody>
                  <a:tcPr/>
                </a:tc>
                <a:tc>
                  <a:txBody>
                    <a:bodyPr/>
                    <a:lstStyle/>
                    <a:p>
                      <a:pPr algn="r"/>
                      <a:r>
                        <a:rPr lang="el-GR" dirty="0" smtClean="0"/>
                        <a:t>2%</a:t>
                      </a:r>
                      <a:endParaRPr lang="el-GR" dirty="0"/>
                    </a:p>
                  </a:txBody>
                  <a:tcPr anchor="ctr"/>
                </a:tc>
              </a:tr>
              <a:tr h="370840">
                <a:tc>
                  <a:txBody>
                    <a:bodyPr/>
                    <a:lstStyle/>
                    <a:p>
                      <a:r>
                        <a:rPr lang="el-GR" dirty="0" smtClean="0"/>
                        <a:t>Πόσιμο νερό</a:t>
                      </a:r>
                      <a:endParaRPr lang="el-GR" dirty="0"/>
                    </a:p>
                  </a:txBody>
                  <a:tcPr/>
                </a:tc>
                <a:tc>
                  <a:txBody>
                    <a:bodyPr/>
                    <a:lstStyle/>
                    <a:p>
                      <a:pPr algn="r"/>
                      <a:r>
                        <a:rPr lang="el-GR" dirty="0" smtClean="0"/>
                        <a:t>1%</a:t>
                      </a:r>
                      <a:endParaRPr lang="el-GR" dirty="0"/>
                    </a:p>
                  </a:txBody>
                  <a:tcPr anchor="ctr"/>
                </a:tc>
              </a:tr>
            </a:tbl>
          </a:graphicData>
        </a:graphic>
      </p:graphicFrame>
      <p:graphicFrame>
        <p:nvGraphicFramePr>
          <p:cNvPr id="3" name="Chart 2"/>
          <p:cNvGraphicFramePr/>
          <p:nvPr/>
        </p:nvGraphicFramePr>
        <p:xfrm>
          <a:off x="827584" y="2564904"/>
          <a:ext cx="7258049" cy="40671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71800" y="660296"/>
          <a:ext cx="3240360" cy="1112520"/>
        </p:xfrm>
        <a:graphic>
          <a:graphicData uri="http://schemas.openxmlformats.org/drawingml/2006/table">
            <a:tbl>
              <a:tblPr firstRow="1" bandRow="1">
                <a:tableStyleId>{69CF1AB2-1976-4502-BF36-3FF5EA218861}</a:tableStyleId>
              </a:tblPr>
              <a:tblGrid>
                <a:gridCol w="2232248"/>
                <a:gridCol w="1008112"/>
              </a:tblGrid>
              <a:tr h="370840">
                <a:tc>
                  <a:txBody>
                    <a:bodyPr/>
                    <a:lstStyle/>
                    <a:p>
                      <a:r>
                        <a:rPr lang="el-GR" b="0" dirty="0" smtClean="0"/>
                        <a:t>Θαλασσινό</a:t>
                      </a:r>
                      <a:r>
                        <a:rPr lang="el-GR" b="0" baseline="0" dirty="0" smtClean="0"/>
                        <a:t> νερό</a:t>
                      </a:r>
                      <a:endParaRPr lang="el-GR" b="0" dirty="0"/>
                    </a:p>
                  </a:txBody>
                  <a:tcPr/>
                </a:tc>
                <a:tc>
                  <a:txBody>
                    <a:bodyPr/>
                    <a:lstStyle/>
                    <a:p>
                      <a:pPr algn="r"/>
                      <a:r>
                        <a:rPr lang="el-GR" b="0" dirty="0" smtClean="0"/>
                        <a:t>97%</a:t>
                      </a:r>
                      <a:endParaRPr lang="el-GR" b="0" dirty="0"/>
                    </a:p>
                  </a:txBody>
                  <a:tcPr anchor="ctr"/>
                </a:tc>
              </a:tr>
              <a:tr h="370840">
                <a:tc>
                  <a:txBody>
                    <a:bodyPr/>
                    <a:lstStyle/>
                    <a:p>
                      <a:r>
                        <a:rPr lang="el-GR" dirty="0" smtClean="0"/>
                        <a:t>Νερό πάγων</a:t>
                      </a:r>
                      <a:endParaRPr lang="el-GR" dirty="0"/>
                    </a:p>
                  </a:txBody>
                  <a:tcPr/>
                </a:tc>
                <a:tc>
                  <a:txBody>
                    <a:bodyPr/>
                    <a:lstStyle/>
                    <a:p>
                      <a:pPr algn="r"/>
                      <a:r>
                        <a:rPr lang="el-GR" dirty="0" smtClean="0"/>
                        <a:t>2%</a:t>
                      </a:r>
                      <a:endParaRPr lang="el-GR" dirty="0"/>
                    </a:p>
                  </a:txBody>
                  <a:tcPr anchor="ctr"/>
                </a:tc>
              </a:tr>
              <a:tr h="370840">
                <a:tc>
                  <a:txBody>
                    <a:bodyPr/>
                    <a:lstStyle/>
                    <a:p>
                      <a:r>
                        <a:rPr lang="el-GR" dirty="0" smtClean="0"/>
                        <a:t>Πόσιμο νερό</a:t>
                      </a:r>
                      <a:endParaRPr lang="el-GR" dirty="0"/>
                    </a:p>
                  </a:txBody>
                  <a:tcPr/>
                </a:tc>
                <a:tc>
                  <a:txBody>
                    <a:bodyPr/>
                    <a:lstStyle/>
                    <a:p>
                      <a:pPr algn="r"/>
                      <a:r>
                        <a:rPr lang="el-GR" dirty="0" smtClean="0"/>
                        <a:t>1%</a:t>
                      </a:r>
                      <a:endParaRPr lang="el-GR" dirty="0"/>
                    </a:p>
                  </a:txBody>
                  <a:tcPr anchor="ctr"/>
                </a:tc>
              </a:tr>
            </a:tbl>
          </a:graphicData>
        </a:graphic>
      </p:graphicFrame>
      <p:graphicFrame>
        <p:nvGraphicFramePr>
          <p:cNvPr id="6" name="Chart 5"/>
          <p:cNvGraphicFramePr/>
          <p:nvPr/>
        </p:nvGraphicFramePr>
        <p:xfrm>
          <a:off x="683568" y="1916832"/>
          <a:ext cx="7905750" cy="4600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val 90"/>
          <p:cNvSpPr/>
          <p:nvPr/>
        </p:nvSpPr>
        <p:spPr>
          <a:xfrm>
            <a:off x="3347864" y="494116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Oval 91"/>
          <p:cNvSpPr/>
          <p:nvPr/>
        </p:nvSpPr>
        <p:spPr>
          <a:xfrm>
            <a:off x="3707904" y="494116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Oval 92"/>
          <p:cNvSpPr/>
          <p:nvPr/>
        </p:nvSpPr>
        <p:spPr>
          <a:xfrm>
            <a:off x="4067944" y="494116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120"/>
          <p:cNvGrpSpPr/>
          <p:nvPr/>
        </p:nvGrpSpPr>
        <p:grpSpPr>
          <a:xfrm>
            <a:off x="827584" y="1700808"/>
            <a:ext cx="3456384" cy="3456384"/>
            <a:chOff x="611560" y="620688"/>
            <a:chExt cx="3456384" cy="3456384"/>
          </a:xfrm>
        </p:grpSpPr>
        <p:sp>
          <p:nvSpPr>
            <p:cNvPr id="84" name="Oval 83"/>
            <p:cNvSpPr/>
            <p:nvPr/>
          </p:nvSpPr>
          <p:spPr>
            <a:xfrm>
              <a:off x="61156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Oval 84"/>
            <p:cNvSpPr/>
            <p:nvPr/>
          </p:nvSpPr>
          <p:spPr>
            <a:xfrm>
              <a:off x="97160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6" name="Oval 85"/>
            <p:cNvSpPr/>
            <p:nvPr/>
          </p:nvSpPr>
          <p:spPr>
            <a:xfrm>
              <a:off x="133164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Oval 86"/>
            <p:cNvSpPr/>
            <p:nvPr/>
          </p:nvSpPr>
          <p:spPr>
            <a:xfrm>
              <a:off x="169168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8" name="Oval 87"/>
            <p:cNvSpPr/>
            <p:nvPr/>
          </p:nvSpPr>
          <p:spPr>
            <a:xfrm>
              <a:off x="205172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Oval 88"/>
            <p:cNvSpPr/>
            <p:nvPr/>
          </p:nvSpPr>
          <p:spPr>
            <a:xfrm>
              <a:off x="241176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Oval 89"/>
            <p:cNvSpPr/>
            <p:nvPr/>
          </p:nvSpPr>
          <p:spPr>
            <a:xfrm>
              <a:off x="277180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 name="Group 115"/>
            <p:cNvGrpSpPr/>
            <p:nvPr/>
          </p:nvGrpSpPr>
          <p:grpSpPr>
            <a:xfrm>
              <a:off x="611560" y="620688"/>
              <a:ext cx="3456384" cy="3096344"/>
              <a:chOff x="611560" y="620688"/>
              <a:chExt cx="3456384" cy="3096344"/>
            </a:xfrm>
          </p:grpSpPr>
          <p:grpSp>
            <p:nvGrpSpPr>
              <p:cNvPr id="14" name="Group 15"/>
              <p:cNvGrpSpPr/>
              <p:nvPr/>
            </p:nvGrpSpPr>
            <p:grpSpPr>
              <a:xfrm>
                <a:off x="611560" y="620688"/>
                <a:ext cx="3456384" cy="216024"/>
                <a:chOff x="611560" y="620688"/>
                <a:chExt cx="3456384" cy="216024"/>
              </a:xfrm>
              <a:solidFill>
                <a:schemeClr val="accent1">
                  <a:lumMod val="75000"/>
                </a:schemeClr>
              </a:solidFill>
            </p:grpSpPr>
            <p:sp>
              <p:nvSpPr>
                <p:cNvPr id="4" name="Oval 3"/>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5" name="Group 16"/>
              <p:cNvGrpSpPr/>
              <p:nvPr/>
            </p:nvGrpSpPr>
            <p:grpSpPr>
              <a:xfrm>
                <a:off x="611560" y="980728"/>
                <a:ext cx="3456384" cy="216024"/>
                <a:chOff x="611560" y="620688"/>
                <a:chExt cx="3456384" cy="216024"/>
              </a:xfrm>
              <a:solidFill>
                <a:schemeClr val="accent1">
                  <a:lumMod val="75000"/>
                </a:schemeClr>
              </a:solidFill>
            </p:grpSpPr>
            <p:sp>
              <p:nvSpPr>
                <p:cNvPr id="18" name="Oval 17"/>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 name="Group 27"/>
              <p:cNvGrpSpPr/>
              <p:nvPr/>
            </p:nvGrpSpPr>
            <p:grpSpPr>
              <a:xfrm>
                <a:off x="611560" y="1340768"/>
                <a:ext cx="3456384" cy="216024"/>
                <a:chOff x="611560" y="620688"/>
                <a:chExt cx="3456384" cy="216024"/>
              </a:xfrm>
              <a:solidFill>
                <a:schemeClr val="accent1">
                  <a:lumMod val="75000"/>
                </a:schemeClr>
              </a:solidFill>
            </p:grpSpPr>
            <p:sp>
              <p:nvSpPr>
                <p:cNvPr id="29" name="Oval 28"/>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Oval 30"/>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Oval 31"/>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Oval 32"/>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Oval 33"/>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Oval 34"/>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Oval 35"/>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Oval 36"/>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Oval 37"/>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 name="Group 38"/>
              <p:cNvGrpSpPr/>
              <p:nvPr/>
            </p:nvGrpSpPr>
            <p:grpSpPr>
              <a:xfrm>
                <a:off x="611560" y="3501008"/>
                <a:ext cx="3456384" cy="216024"/>
                <a:chOff x="611560" y="620688"/>
                <a:chExt cx="3456384" cy="216024"/>
              </a:xfrm>
              <a:solidFill>
                <a:schemeClr val="accent1">
                  <a:lumMod val="75000"/>
                </a:schemeClr>
              </a:solidFill>
            </p:grpSpPr>
            <p:sp>
              <p:nvSpPr>
                <p:cNvPr id="40" name="Oval 39"/>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Oval 40"/>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Oval 41"/>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Oval 42"/>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Oval 43"/>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Oval 44"/>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Oval 45"/>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Oval 46"/>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Oval 47"/>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Oval 48"/>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8" name="Group 49"/>
              <p:cNvGrpSpPr/>
              <p:nvPr/>
            </p:nvGrpSpPr>
            <p:grpSpPr>
              <a:xfrm>
                <a:off x="611560" y="3140968"/>
                <a:ext cx="3456384" cy="216024"/>
                <a:chOff x="611560" y="620688"/>
                <a:chExt cx="3456384" cy="216024"/>
              </a:xfrm>
              <a:solidFill>
                <a:schemeClr val="accent1">
                  <a:lumMod val="75000"/>
                </a:schemeClr>
              </a:solidFill>
            </p:grpSpPr>
            <p:sp>
              <p:nvSpPr>
                <p:cNvPr id="51" name="Oval 50"/>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Oval 51"/>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Oval 52"/>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Oval 53"/>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Oval 54"/>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Oval 55"/>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Oval 56"/>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Oval 57"/>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Oval 58"/>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Oval 59"/>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4" name="Group 60"/>
              <p:cNvGrpSpPr/>
              <p:nvPr/>
            </p:nvGrpSpPr>
            <p:grpSpPr>
              <a:xfrm>
                <a:off x="611560" y="2780928"/>
                <a:ext cx="3456384" cy="216024"/>
                <a:chOff x="611560" y="620688"/>
                <a:chExt cx="3456384" cy="216024"/>
              </a:xfrm>
              <a:solidFill>
                <a:schemeClr val="accent1">
                  <a:lumMod val="75000"/>
                </a:schemeClr>
              </a:solidFill>
            </p:grpSpPr>
            <p:sp>
              <p:nvSpPr>
                <p:cNvPr id="62" name="Oval 61"/>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Oval 62"/>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Oval 63"/>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Oval 64"/>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Oval 65"/>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Oval 66"/>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Oval 67"/>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Oval 68"/>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Oval 69"/>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Oval 70"/>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5" name="Group 93"/>
              <p:cNvGrpSpPr/>
              <p:nvPr/>
            </p:nvGrpSpPr>
            <p:grpSpPr>
              <a:xfrm>
                <a:off x="611560" y="1700808"/>
                <a:ext cx="3456384" cy="216024"/>
                <a:chOff x="611560" y="620688"/>
                <a:chExt cx="3456384" cy="216024"/>
              </a:xfrm>
              <a:solidFill>
                <a:schemeClr val="accent1">
                  <a:lumMod val="75000"/>
                </a:schemeClr>
              </a:solidFill>
            </p:grpSpPr>
            <p:sp>
              <p:nvSpPr>
                <p:cNvPr id="95" name="Oval 94"/>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Oval 95"/>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Oval 96"/>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Oval 97"/>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Oval 98"/>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Oval 99"/>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Oval 100"/>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Oval 101"/>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Oval 102"/>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Oval 103"/>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6" name="Group 104"/>
              <p:cNvGrpSpPr/>
              <p:nvPr/>
            </p:nvGrpSpPr>
            <p:grpSpPr>
              <a:xfrm>
                <a:off x="611560" y="2060848"/>
                <a:ext cx="3456384" cy="216024"/>
                <a:chOff x="611560" y="620688"/>
                <a:chExt cx="3456384" cy="216024"/>
              </a:xfrm>
              <a:solidFill>
                <a:schemeClr val="accent1">
                  <a:lumMod val="75000"/>
                </a:schemeClr>
              </a:solidFill>
            </p:grpSpPr>
            <p:sp>
              <p:nvSpPr>
                <p:cNvPr id="106" name="Oval 105"/>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Oval 106"/>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Oval 107"/>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Oval 108"/>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Oval 109"/>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Oval 110"/>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Oval 111"/>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Oval 112"/>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Oval 113"/>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Oval 114"/>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7" name="Group 137"/>
              <p:cNvGrpSpPr/>
              <p:nvPr/>
            </p:nvGrpSpPr>
            <p:grpSpPr>
              <a:xfrm>
                <a:off x="611560" y="2420888"/>
                <a:ext cx="3456384" cy="216024"/>
                <a:chOff x="611560" y="620688"/>
                <a:chExt cx="3456384" cy="216024"/>
              </a:xfrm>
              <a:solidFill>
                <a:schemeClr val="accent1">
                  <a:lumMod val="75000"/>
                </a:schemeClr>
              </a:solidFill>
            </p:grpSpPr>
            <p:sp>
              <p:nvSpPr>
                <p:cNvPr id="139" name="Oval 138"/>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0" name="Oval 139"/>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Oval 140"/>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Oval 141"/>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3" name="Oval 142"/>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Oval 143"/>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Oval 144"/>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6" name="Oval 145"/>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7" name="Oval 146"/>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8" name="Oval 147"/>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
        <p:nvSpPr>
          <p:cNvPr id="117" name="TextBox 116"/>
          <p:cNvSpPr txBox="1"/>
          <p:nvPr/>
        </p:nvSpPr>
        <p:spPr>
          <a:xfrm>
            <a:off x="4644008" y="1694418"/>
            <a:ext cx="4320480" cy="1077218"/>
          </a:xfrm>
          <a:prstGeom prst="rect">
            <a:avLst/>
          </a:prstGeom>
          <a:noFill/>
        </p:spPr>
        <p:txBody>
          <a:bodyPr wrap="square" rtlCol="0">
            <a:spAutoFit/>
          </a:bodyPr>
          <a:lstStyle/>
          <a:p>
            <a:r>
              <a:rPr lang="el-GR" sz="40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97%</a:t>
            </a:r>
            <a:r>
              <a:rPr lang="el-GR" sz="2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βρίσκεται στην θάλασσα</a:t>
            </a:r>
            <a:r>
              <a:rPr lang="el-GR" sz="2400" dirty="0" smtClean="0">
                <a:solidFill>
                  <a:schemeClr val="accent4">
                    <a:lumMod val="50000"/>
                  </a:schemeClr>
                </a:solidFill>
                <a:latin typeface="Verdana" pitchFamily="34" charset="0"/>
                <a:ea typeface="Verdana" pitchFamily="34" charset="0"/>
                <a:cs typeface="Verdana" pitchFamily="34" charset="0"/>
              </a:rPr>
              <a:t>.</a:t>
            </a:r>
            <a:endParaRPr lang="el-GR" sz="2400" dirty="0">
              <a:solidFill>
                <a:schemeClr val="accent4">
                  <a:lumMod val="50000"/>
                </a:schemeClr>
              </a:solidFill>
              <a:latin typeface="Verdana" pitchFamily="34" charset="0"/>
              <a:ea typeface="Verdana" pitchFamily="34" charset="0"/>
              <a:cs typeface="Verdana" pitchFamily="34" charset="0"/>
            </a:endParaRPr>
          </a:p>
        </p:txBody>
      </p:sp>
      <p:sp>
        <p:nvSpPr>
          <p:cNvPr id="118" name="TextBox 117"/>
          <p:cNvSpPr txBox="1"/>
          <p:nvPr/>
        </p:nvSpPr>
        <p:spPr>
          <a:xfrm>
            <a:off x="4644008" y="3143870"/>
            <a:ext cx="4248472" cy="707886"/>
          </a:xfrm>
          <a:prstGeom prst="rect">
            <a:avLst/>
          </a:prstGeom>
          <a:noFill/>
        </p:spPr>
        <p:txBody>
          <a:bodyPr wrap="square" rtlCol="0">
            <a:spAutoFit/>
          </a:bodyPr>
          <a:lstStyle/>
          <a:p>
            <a:r>
              <a:rPr lang="el-GR" sz="40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2%</a:t>
            </a:r>
            <a:r>
              <a:rPr lang="el-GR" sz="2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είναι πάγος</a:t>
            </a:r>
            <a:r>
              <a:rPr lang="el-GR" sz="2400" dirty="0" smtClean="0">
                <a:solidFill>
                  <a:schemeClr val="accent4">
                    <a:lumMod val="50000"/>
                  </a:schemeClr>
                </a:solidFill>
                <a:latin typeface="Verdana" pitchFamily="34" charset="0"/>
                <a:ea typeface="Verdana" pitchFamily="34" charset="0"/>
                <a:cs typeface="Verdana" pitchFamily="34" charset="0"/>
              </a:rPr>
              <a:t>.</a:t>
            </a:r>
            <a:endParaRPr lang="el-GR" sz="2400" dirty="0">
              <a:solidFill>
                <a:schemeClr val="accent4">
                  <a:lumMod val="50000"/>
                </a:schemeClr>
              </a:solidFill>
              <a:latin typeface="Verdana" pitchFamily="34" charset="0"/>
              <a:ea typeface="Verdana" pitchFamily="34" charset="0"/>
              <a:cs typeface="Verdana" pitchFamily="34" charset="0"/>
            </a:endParaRPr>
          </a:p>
        </p:txBody>
      </p:sp>
      <p:sp>
        <p:nvSpPr>
          <p:cNvPr id="119" name="Oval 118"/>
          <p:cNvSpPr/>
          <p:nvPr/>
        </p:nvSpPr>
        <p:spPr>
          <a:xfrm>
            <a:off x="4067944" y="4941168"/>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TextBox 119"/>
          <p:cNvSpPr txBox="1"/>
          <p:nvPr/>
        </p:nvSpPr>
        <p:spPr>
          <a:xfrm>
            <a:off x="5580112" y="4839543"/>
            <a:ext cx="2808312" cy="461665"/>
          </a:xfrm>
          <a:prstGeom prst="rect">
            <a:avLst/>
          </a:prstGeom>
          <a:noFill/>
        </p:spPr>
        <p:txBody>
          <a:bodyPr wrap="square" rtlCol="0">
            <a:spAutoFit/>
          </a:bodyPr>
          <a:lstStyle/>
          <a:p>
            <a:r>
              <a:rPr lang="el-GR" sz="2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είναι πόσιμο</a:t>
            </a:r>
            <a:r>
              <a:rPr lang="el-GR" sz="2400" dirty="0" smtClean="0">
                <a:solidFill>
                  <a:schemeClr val="bg1"/>
                </a:solidFill>
                <a:latin typeface="Verdana" pitchFamily="34" charset="0"/>
                <a:ea typeface="Verdana" pitchFamily="34" charset="0"/>
                <a:cs typeface="Verdana" pitchFamily="34" charset="0"/>
              </a:rPr>
              <a:t>.</a:t>
            </a:r>
            <a:endParaRPr lang="el-GR" sz="2400" dirty="0">
              <a:solidFill>
                <a:schemeClr val="bg1"/>
              </a:solidFill>
              <a:latin typeface="Verdana" pitchFamily="34" charset="0"/>
              <a:ea typeface="Verdana" pitchFamily="34" charset="0"/>
              <a:cs typeface="Verdana" pitchFamily="34" charset="0"/>
            </a:endParaRPr>
          </a:p>
        </p:txBody>
      </p:sp>
      <p:sp>
        <p:nvSpPr>
          <p:cNvPr id="241" name="TextBox 240"/>
          <p:cNvSpPr txBox="1"/>
          <p:nvPr/>
        </p:nvSpPr>
        <p:spPr>
          <a:xfrm>
            <a:off x="539552" y="692696"/>
            <a:ext cx="8064896" cy="769441"/>
          </a:xfrm>
          <a:prstGeom prst="rect">
            <a:avLst/>
          </a:prstGeom>
          <a:noFill/>
        </p:spPr>
        <p:txBody>
          <a:bodyPr wrap="square" rtlCol="0">
            <a:spAutoFit/>
          </a:bodyPr>
          <a:lstStyle/>
          <a:p>
            <a:r>
              <a:rPr lang="el-GR" sz="4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Από όλο το νερό της γης…</a:t>
            </a:r>
            <a:endParaRPr lang="el-GR" sz="4400" dirty="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42" name="Rectangle 241"/>
          <p:cNvSpPr/>
          <p:nvPr/>
        </p:nvSpPr>
        <p:spPr>
          <a:xfrm>
            <a:off x="4644008" y="4665330"/>
            <a:ext cx="1061509" cy="707886"/>
          </a:xfrm>
          <a:prstGeom prst="rect">
            <a:avLst/>
          </a:prstGeom>
        </p:spPr>
        <p:txBody>
          <a:bodyPr wrap="none">
            <a:spAutoFit/>
          </a:bodyPr>
          <a:lstStyle/>
          <a:p>
            <a:r>
              <a:rPr lang="el-GR" sz="4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1%</a:t>
            </a:r>
            <a:endParaRPr lang="el-G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2000"/>
                                        <p:tgtEl>
                                          <p:spTgt spid="24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2000"/>
                                        <p:tgtEl>
                                          <p:spTgt spid="9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20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2000"/>
                                        <p:tgtEl>
                                          <p:spTgt spid="9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2000"/>
                                        <p:tgtEl>
                                          <p:spTgt spid="117"/>
                                        </p:tgtEl>
                                      </p:cBhvr>
                                    </p:animEffect>
                                  </p:childTnLst>
                                </p:cTn>
                              </p:par>
                            </p:childTnLst>
                          </p:cTn>
                        </p:par>
                        <p:par>
                          <p:cTn id="25" fill="hold">
                            <p:stCondLst>
                              <p:cond delay="2000"/>
                            </p:stCondLst>
                            <p:childTnLst>
                              <p:par>
                                <p:cTn id="26" presetID="9" presetClass="emph" presetSubtype="0" nodeType="afterEffect">
                                  <p:stCondLst>
                                    <p:cond delay="0"/>
                                  </p:stCondLst>
                                  <p:childTnLst>
                                    <p:set>
                                      <p:cBhvr rctx="PPT">
                                        <p:cTn id="27" dur="indefinite"/>
                                        <p:tgtEl>
                                          <p:spTgt spid="2"/>
                                        </p:tgtEl>
                                        <p:attrNameLst>
                                          <p:attrName>style.opacity</p:attrName>
                                        </p:attrNameLst>
                                      </p:cBhvr>
                                      <p:to>
                                        <p:strVal val="0.25"/>
                                      </p:to>
                                    </p:set>
                                    <p:animEffect filter="image" prLst="opacity: 0.25">
                                      <p:cBhvr rctx="IE">
                                        <p:cTn id="28" dur="indefinite"/>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2000"/>
                                        <p:tgtEl>
                                          <p:spTgt spid="118"/>
                                        </p:tgtEl>
                                      </p:cBhvr>
                                    </p:animEffect>
                                  </p:childTnLst>
                                </p:cTn>
                              </p:par>
                            </p:childTnLst>
                          </p:cTn>
                        </p:par>
                        <p:par>
                          <p:cTn id="34" fill="hold">
                            <p:stCondLst>
                              <p:cond delay="2000"/>
                            </p:stCondLst>
                            <p:childTnLst>
                              <p:par>
                                <p:cTn id="35" presetID="9" presetClass="emph" presetSubtype="0" grpId="0" nodeType="afterEffect">
                                  <p:stCondLst>
                                    <p:cond delay="0"/>
                                  </p:stCondLst>
                                  <p:childTnLst>
                                    <p:set>
                                      <p:cBhvr rctx="PPT">
                                        <p:cTn id="36" dur="indefinite"/>
                                        <p:tgtEl>
                                          <p:spTgt spid="91"/>
                                        </p:tgtEl>
                                        <p:attrNameLst>
                                          <p:attrName>style.opacity</p:attrName>
                                        </p:attrNameLst>
                                      </p:cBhvr>
                                      <p:to>
                                        <p:strVal val="0.25"/>
                                      </p:to>
                                    </p:set>
                                    <p:animEffect filter="image" prLst="opacity: 0.25">
                                      <p:cBhvr rctx="IE">
                                        <p:cTn id="37" dur="indefinite"/>
                                        <p:tgtEl>
                                          <p:spTgt spid="91"/>
                                        </p:tgtEl>
                                      </p:cBhvr>
                                    </p:animEffect>
                                  </p:childTnLst>
                                </p:cTn>
                              </p:par>
                              <p:par>
                                <p:cTn id="38" presetID="9" presetClass="emph" presetSubtype="0" grpId="0" nodeType="withEffect">
                                  <p:stCondLst>
                                    <p:cond delay="0"/>
                                  </p:stCondLst>
                                  <p:childTnLst>
                                    <p:set>
                                      <p:cBhvr rctx="PPT">
                                        <p:cTn id="39" dur="indefinite"/>
                                        <p:tgtEl>
                                          <p:spTgt spid="92"/>
                                        </p:tgtEl>
                                        <p:attrNameLst>
                                          <p:attrName>style.opacity</p:attrName>
                                        </p:attrNameLst>
                                      </p:cBhvr>
                                      <p:to>
                                        <p:strVal val="0.25"/>
                                      </p:to>
                                    </p:set>
                                    <p:animEffect filter="image" prLst="opacity: 0.25">
                                      <p:cBhvr rctx="IE">
                                        <p:cTn id="40" dur="indefinite"/>
                                        <p:tgtEl>
                                          <p:spTgt spid="9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2"/>
                                        </p:tgtEl>
                                        <p:attrNameLst>
                                          <p:attrName>style.visibility</p:attrName>
                                        </p:attrNameLst>
                                      </p:cBhvr>
                                      <p:to>
                                        <p:strVal val="visible"/>
                                      </p:to>
                                    </p:set>
                                    <p:animEffect transition="in" filter="fade">
                                      <p:cBhvr>
                                        <p:cTn id="45" dur="2000"/>
                                        <p:tgtEl>
                                          <p:spTgt spid="2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0">
                                            <p:txEl>
                                              <p:pRg st="0" end="0"/>
                                            </p:txEl>
                                          </p:spTgt>
                                        </p:tgtEl>
                                        <p:attrNameLst>
                                          <p:attrName>style.visibility</p:attrName>
                                        </p:attrNameLst>
                                      </p:cBhvr>
                                      <p:to>
                                        <p:strVal val="visible"/>
                                      </p:to>
                                    </p:set>
                                    <p:animEffect transition="in" filter="fade">
                                      <p:cBhvr>
                                        <p:cTn id="48" dur="2000"/>
                                        <p:tgtEl>
                                          <p:spTgt spid="120">
                                            <p:txEl>
                                              <p:pRg st="0" end="0"/>
                                            </p:txEl>
                                          </p:spTgt>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2000"/>
                                        <p:tgtEl>
                                          <p:spTgt spid="119"/>
                                        </p:tgtEl>
                                      </p:cBhvr>
                                    </p:animEffect>
                                  </p:childTnLst>
                                </p:cTn>
                              </p:par>
                              <p:par>
                                <p:cTn id="53" presetID="3" presetClass="emph" presetSubtype="2" fill="hold" grpId="1" nodeType="withEffect">
                                  <p:stCondLst>
                                    <p:cond delay="0"/>
                                  </p:stCondLst>
                                  <p:childTnLst>
                                    <p:animClr clrSpc="rgb" dir="cw">
                                      <p:cBhvr override="childStyle">
                                        <p:cTn id="54" dur="2000" fill="hold"/>
                                        <p:tgtEl>
                                          <p:spTgt spid="242"/>
                                        </p:tgtEl>
                                        <p:attrNameLst>
                                          <p:attrName>style.color</p:attrName>
                                        </p:attrNameLst>
                                      </p:cBhvr>
                                      <p:to>
                                        <a:srgbClr val="F737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2" grpId="0" animBg="1"/>
      <p:bldP spid="92" grpId="1" animBg="1"/>
      <p:bldP spid="93" grpId="0" animBg="1"/>
      <p:bldP spid="118" grpId="0"/>
      <p:bldP spid="119" grpId="0" animBg="1"/>
      <p:bldP spid="120" grpId="0" build="allAtOnce"/>
      <p:bldP spid="241" grpId="0"/>
      <p:bldP spid="242" grpId="0"/>
      <p:bldP spid="242"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rica-water.jpg"/>
          <p:cNvPicPr>
            <a:picLocks noChangeAspect="1"/>
          </p:cNvPicPr>
          <p:nvPr/>
        </p:nvPicPr>
        <p:blipFill>
          <a:blip r:embed="rId2" cstate="print"/>
          <a:stretch>
            <a:fillRect/>
          </a:stretch>
        </p:blipFill>
        <p:spPr>
          <a:xfrm>
            <a:off x="0" y="428044"/>
            <a:ext cx="9144000" cy="6429958"/>
          </a:xfrm>
          <a:prstGeom prst="rect">
            <a:avLst/>
          </a:prstGeom>
        </p:spPr>
      </p:pic>
      <p:sp>
        <p:nvSpPr>
          <p:cNvPr id="5" name="TextBox 4"/>
          <p:cNvSpPr txBox="1"/>
          <p:nvPr/>
        </p:nvSpPr>
        <p:spPr>
          <a:xfrm>
            <a:off x="-36512" y="5301208"/>
            <a:ext cx="8352928" cy="1569660"/>
          </a:xfrm>
          <a:prstGeom prst="rect">
            <a:avLst/>
          </a:prstGeom>
          <a:noFill/>
        </p:spPr>
        <p:txBody>
          <a:bodyPr wrap="square" rtlCol="0">
            <a:spAutoFit/>
          </a:bodyPr>
          <a:lstStyle/>
          <a:p>
            <a:r>
              <a:rPr lang="el-GR" sz="4800" b="1" dirty="0" smtClean="0">
                <a:solidFill>
                  <a:schemeClr val="bg1"/>
                </a:solidFill>
                <a:effectLst>
                  <a:outerShdw blurRad="38100" dist="38100" dir="2700000" algn="tl">
                    <a:srgbClr val="000000">
                      <a:alpha val="43137"/>
                    </a:srgbClr>
                  </a:outerShdw>
                </a:effectLst>
                <a:latin typeface="Trebuchet MS" pitchFamily="34" charset="0"/>
              </a:rPr>
              <a:t>του νερού της γης είναι πόσιμο…</a:t>
            </a:r>
            <a:endParaRPr lang="el-GR" sz="48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36512" y="3030051"/>
            <a:ext cx="1555234" cy="830997"/>
          </a:xfrm>
          <a:prstGeom prst="rect">
            <a:avLst/>
          </a:prstGeom>
        </p:spPr>
        <p:txBody>
          <a:bodyPr wrap="none">
            <a:spAutoFit/>
          </a:bodyPr>
          <a:lstStyle/>
          <a:p>
            <a:r>
              <a:rPr lang="el-GR" sz="4800" b="1" dirty="0" smtClean="0">
                <a:solidFill>
                  <a:schemeClr val="bg1"/>
                </a:solidFill>
                <a:effectLst>
                  <a:outerShdw blurRad="38100" dist="38100" dir="2700000" algn="tl">
                    <a:srgbClr val="000000">
                      <a:alpha val="43137"/>
                    </a:srgbClr>
                  </a:outerShdw>
                </a:effectLst>
                <a:latin typeface="Trebuchet MS" pitchFamily="34" charset="0"/>
              </a:rPr>
              <a:t>μόνο</a:t>
            </a:r>
            <a:endParaRPr lang="el-GR" sz="4800" dirty="0"/>
          </a:p>
        </p:txBody>
      </p:sp>
      <p:sp>
        <p:nvSpPr>
          <p:cNvPr id="7" name="TextBox 6"/>
          <p:cNvSpPr txBox="1"/>
          <p:nvPr/>
        </p:nvSpPr>
        <p:spPr>
          <a:xfrm>
            <a:off x="-108520" y="3645024"/>
            <a:ext cx="2592288" cy="1938992"/>
          </a:xfrm>
          <a:prstGeom prst="rect">
            <a:avLst/>
          </a:prstGeom>
          <a:noFill/>
        </p:spPr>
        <p:txBody>
          <a:bodyPr wrap="square" rtlCol="0">
            <a:spAutoFit/>
          </a:bodyPr>
          <a:lstStyle/>
          <a:p>
            <a:r>
              <a:rPr lang="el-GR" sz="1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el-GR" sz="1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3000"/>
                                  </p:stCondLst>
                                  <p:childTnLst>
                                    <p:animClr clrSpc="rgb" dir="cw">
                                      <p:cBhvr override="childStyle">
                                        <p:cTn id="6" dur="2000" fill="hold"/>
                                        <p:tgtEl>
                                          <p:spTgt spid="7">
                                            <p:txEl>
                                              <p:pRg st="0" end="0"/>
                                            </p:txEl>
                                          </p:spTgt>
                                        </p:tgtEl>
                                        <p:attrNameLst>
                                          <p:attrName>style.color</p:attrName>
                                        </p:attrNameLst>
                                      </p:cBhvr>
                                      <p:to>
                                        <a:srgbClr val="F737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27584" y="1628800"/>
          <a:ext cx="7416825" cy="2595880"/>
        </p:xfrm>
        <a:graphic>
          <a:graphicData uri="http://schemas.openxmlformats.org/drawingml/2006/table">
            <a:tbl>
              <a:tblPr firstRow="1" bandRow="1">
                <a:tableStyleId>{7DF18680-E054-41AD-8BC1-D1AEF772440D}</a:tableStyleId>
              </a:tblPr>
              <a:tblGrid>
                <a:gridCol w="1483365"/>
                <a:gridCol w="1252939"/>
                <a:gridCol w="1440160"/>
                <a:gridCol w="1756996"/>
                <a:gridCol w="1483365"/>
              </a:tblGrid>
              <a:tr h="370840">
                <a:tc>
                  <a:txBody>
                    <a:bodyPr/>
                    <a:lstStyle/>
                    <a:p>
                      <a:pPr algn="l" fontAlgn="b"/>
                      <a:endParaRPr lang="el-GR"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R&amp;D</a:t>
                      </a:r>
                      <a:endParaRPr lang="en-US"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Sales</a:t>
                      </a:r>
                      <a:endParaRPr lang="en-US"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Management</a:t>
                      </a:r>
                      <a:endParaRPr lang="en-US"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Accounting</a:t>
                      </a:r>
                      <a:endParaRPr lang="en-US" sz="2000" b="0" i="0" u="none" strike="noStrike" dirty="0">
                        <a:solidFill>
                          <a:srgbClr val="000000"/>
                        </a:solidFill>
                        <a:latin typeface="Calibri"/>
                      </a:endParaRPr>
                    </a:p>
                  </a:txBody>
                  <a:tcPr marL="0" marR="0" marT="0" marB="0" anchor="b"/>
                </a:tc>
              </a:tr>
              <a:tr h="370840">
                <a:tc>
                  <a:txBody>
                    <a:bodyPr/>
                    <a:lstStyle/>
                    <a:p>
                      <a:pPr algn="l" fontAlgn="b"/>
                      <a:r>
                        <a:rPr lang="en-US" sz="2000" u="none" strike="noStrike" dirty="0"/>
                        <a:t>Payroll</a:t>
                      </a:r>
                      <a:endParaRPr lang="en-US"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70</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a:t>82</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54</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23</a:t>
                      </a:r>
                      <a:endParaRPr lang="el-GR" sz="2000" b="0" i="0" u="none" strike="noStrike">
                        <a:solidFill>
                          <a:srgbClr val="000000"/>
                        </a:solidFill>
                        <a:latin typeface="Calibri"/>
                      </a:endParaRPr>
                    </a:p>
                  </a:txBody>
                  <a:tcPr marL="0" marR="0" marT="0" marB="0" anchor="b"/>
                </a:tc>
              </a:tr>
              <a:tr h="370840">
                <a:tc>
                  <a:txBody>
                    <a:bodyPr/>
                    <a:lstStyle/>
                    <a:p>
                      <a:pPr algn="l" fontAlgn="b"/>
                      <a:r>
                        <a:rPr lang="en-US" sz="2000" u="none" strike="noStrike"/>
                        <a:t>Equipment</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dirty="0"/>
                        <a:t>28</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23</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a:t>9</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4</a:t>
                      </a:r>
                      <a:endParaRPr lang="el-GR" sz="2000" b="0" i="0" u="none" strike="noStrike">
                        <a:solidFill>
                          <a:srgbClr val="000000"/>
                        </a:solidFill>
                        <a:latin typeface="Calibri"/>
                      </a:endParaRPr>
                    </a:p>
                  </a:txBody>
                  <a:tcPr marL="0" marR="0" marT="0" marB="0" anchor="b"/>
                </a:tc>
              </a:tr>
              <a:tr h="370840">
                <a:tc>
                  <a:txBody>
                    <a:bodyPr/>
                    <a:lstStyle/>
                    <a:p>
                      <a:pPr algn="l" fontAlgn="b"/>
                      <a:r>
                        <a:rPr lang="en-US" sz="2000" u="none" strike="noStrike"/>
                        <a:t>Travel</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dirty="0"/>
                        <a:t>8</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50</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a:t>20</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3</a:t>
                      </a:r>
                      <a:endParaRPr lang="el-GR" sz="2000" b="0" i="0" u="none" strike="noStrike">
                        <a:solidFill>
                          <a:srgbClr val="000000"/>
                        </a:solidFill>
                        <a:latin typeface="Calibri"/>
                      </a:endParaRPr>
                    </a:p>
                  </a:txBody>
                  <a:tcPr marL="0" marR="0" marT="0" marB="0" anchor="b"/>
                </a:tc>
              </a:tr>
              <a:tr h="370840">
                <a:tc>
                  <a:txBody>
                    <a:bodyPr/>
                    <a:lstStyle/>
                    <a:p>
                      <a:pPr algn="l" fontAlgn="b"/>
                      <a:r>
                        <a:rPr lang="en-US" sz="2000" u="none" strike="noStrike"/>
                        <a:t>Supplies</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a:t>31</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dirty="0"/>
                        <a:t>22</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9</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2</a:t>
                      </a:r>
                      <a:endParaRPr lang="el-GR" sz="2000" b="0" i="0" u="none" strike="noStrike" dirty="0">
                        <a:solidFill>
                          <a:srgbClr val="000000"/>
                        </a:solidFill>
                        <a:latin typeface="Calibri"/>
                      </a:endParaRPr>
                    </a:p>
                  </a:txBody>
                  <a:tcPr marL="0" marR="0" marT="0" marB="0" anchor="b"/>
                </a:tc>
              </a:tr>
              <a:tr h="370840">
                <a:tc>
                  <a:txBody>
                    <a:bodyPr/>
                    <a:lstStyle/>
                    <a:p>
                      <a:pPr algn="l" fontAlgn="b"/>
                      <a:r>
                        <a:rPr lang="en-US" sz="2000" u="none" strike="noStrike"/>
                        <a:t>Software</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a:t>35</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10</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dirty="0"/>
                        <a:t>14</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8</a:t>
                      </a:r>
                      <a:endParaRPr lang="el-GR" sz="2000" b="0" i="0" u="none" strike="noStrike" dirty="0">
                        <a:solidFill>
                          <a:srgbClr val="000000"/>
                        </a:solidFill>
                        <a:latin typeface="Calibri"/>
                      </a:endParaRPr>
                    </a:p>
                  </a:txBody>
                  <a:tcPr marL="0" marR="0" marT="0" marB="0" anchor="b"/>
                </a:tc>
              </a:tr>
              <a:tr h="370840">
                <a:tc>
                  <a:txBody>
                    <a:bodyPr/>
                    <a:lstStyle/>
                    <a:p>
                      <a:pPr algn="l" fontAlgn="b"/>
                      <a:r>
                        <a:rPr lang="en-US" sz="2000" u="none" strike="noStrike"/>
                        <a:t>Misc.</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a:t>27</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30</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dirty="0"/>
                        <a:t>29</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9</a:t>
                      </a:r>
                      <a:endParaRPr lang="el-GR" sz="2000" b="0" i="0" u="none" strike="noStrike" dirty="0">
                        <a:solidFill>
                          <a:srgbClr val="000000"/>
                        </a:solidFill>
                        <a:latin typeface="Calibri"/>
                      </a:endParaRPr>
                    </a:p>
                  </a:txBody>
                  <a:tcPr marL="0" marR="0" marT="0" marB="0" anchor="b"/>
                </a:tc>
              </a:tr>
            </a:tbl>
          </a:graphicData>
        </a:graphic>
      </p:graphicFrame>
      <p:sp>
        <p:nvSpPr>
          <p:cNvPr id="6" name="Rectangle 5"/>
          <p:cNvSpPr/>
          <p:nvPr/>
        </p:nvSpPr>
        <p:spPr>
          <a:xfrm>
            <a:off x="611560" y="260648"/>
            <a:ext cx="7848872" cy="7920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tx1"/>
                </a:solidFill>
              </a:rPr>
              <a:t>Παρουσίαση Πίνακα</a:t>
            </a:r>
            <a:endParaRPr lang="el-GR" sz="4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l-GR" dirty="0" smtClean="0"/>
              <a:t>Ποια είναι τα λάθη στις επόμενες διαφάνειες</a:t>
            </a:r>
            <a:r>
              <a:rPr lang="en-US" dirty="0" smtClean="0"/>
              <a:t>;</a:t>
            </a:r>
            <a:endParaRPr lang="el-GR" dirty="0"/>
          </a:p>
        </p:txBody>
      </p:sp>
      <p:sp>
        <p:nvSpPr>
          <p:cNvPr id="5" name="4 - Υπότιτλος"/>
          <p:cNvSpPr>
            <a:spLocks noGrp="1"/>
          </p:cNvSpPr>
          <p:nvPr>
            <p:ph type="subTitle" idx="1"/>
          </p:nvPr>
        </p:nvSpPr>
        <p:spPr/>
        <p:txBody>
          <a:bodyPr/>
          <a:lstStyle/>
          <a:p>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79512" y="1052512"/>
          <a:ext cx="8784976" cy="53288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484784"/>
          <a:ext cx="449999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499992" y="1484784"/>
          <a:ext cx="4644008" cy="2708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260648"/>
            <a:ext cx="7848872" cy="7920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tx1"/>
                </a:solidFill>
              </a:rPr>
              <a:t>Παρουσίαση Πίνακα</a:t>
            </a:r>
            <a:r>
              <a:rPr lang="en-US" sz="4000" dirty="0" smtClean="0">
                <a:solidFill>
                  <a:schemeClr val="tx1"/>
                </a:solidFill>
              </a:rPr>
              <a:t> (2)</a:t>
            </a:r>
            <a:endParaRPr lang="el-GR" sz="4000" dirty="0">
              <a:solidFill>
                <a:schemeClr val="tx1"/>
              </a:solidFill>
            </a:endParaRPr>
          </a:p>
        </p:txBody>
      </p:sp>
      <p:graphicFrame>
        <p:nvGraphicFramePr>
          <p:cNvPr id="5" name="Table 4"/>
          <p:cNvGraphicFramePr>
            <a:graphicFrameLocks noGrp="1"/>
          </p:cNvGraphicFramePr>
          <p:nvPr/>
        </p:nvGraphicFramePr>
        <p:xfrm>
          <a:off x="1475656" y="2420888"/>
          <a:ext cx="6096000" cy="2987040"/>
        </p:xfrm>
        <a:graphic>
          <a:graphicData uri="http://schemas.openxmlformats.org/drawingml/2006/table">
            <a:tbl>
              <a:tblPr bandRow="1">
                <a:tableStyleId>{5C22544A-7EE6-4342-B048-85BDC9FD1C3A}</a:tableStyleId>
              </a:tblPr>
              <a:tblGrid>
                <a:gridCol w="4104456"/>
                <a:gridCol w="1991544"/>
              </a:tblGrid>
              <a:tr h="370840">
                <a:tc>
                  <a:txBody>
                    <a:bodyPr/>
                    <a:lstStyle/>
                    <a:p>
                      <a:pPr algn="l" fontAlgn="b"/>
                      <a:r>
                        <a:rPr lang="en-US" sz="2800" b="0" i="0" u="none" strike="noStrike" dirty="0">
                          <a:solidFill>
                            <a:srgbClr val="000000"/>
                          </a:solidFill>
                          <a:latin typeface="Calibri"/>
                        </a:rPr>
                        <a:t>International Stocks</a:t>
                      </a:r>
                    </a:p>
                  </a:txBody>
                  <a:tcPr marL="0" marR="0" marT="0" marB="0" anchor="b"/>
                </a:tc>
                <a:tc>
                  <a:txBody>
                    <a:bodyPr/>
                    <a:lstStyle/>
                    <a:p>
                      <a:pPr algn="ctr" fontAlgn="b"/>
                      <a:r>
                        <a:rPr lang="el-GR" sz="2800" b="0" i="0" u="none" strike="noStrike" dirty="0">
                          <a:solidFill>
                            <a:srgbClr val="000000"/>
                          </a:solidFill>
                          <a:latin typeface="Calibri"/>
                        </a:rPr>
                        <a:t>19%</a:t>
                      </a:r>
                    </a:p>
                  </a:txBody>
                  <a:tcPr marL="0" marR="0" marT="0" marB="0" anchor="b"/>
                </a:tc>
              </a:tr>
              <a:tr h="370840">
                <a:tc>
                  <a:txBody>
                    <a:bodyPr/>
                    <a:lstStyle/>
                    <a:p>
                      <a:pPr algn="l" fontAlgn="b"/>
                      <a:r>
                        <a:rPr lang="en-US" sz="2800" b="0" i="0" u="none" strike="noStrike" dirty="0">
                          <a:solidFill>
                            <a:srgbClr val="000000"/>
                          </a:solidFill>
                          <a:latin typeface="Calibri"/>
                        </a:rPr>
                        <a:t>Large-Cap U.S. Stocks</a:t>
                      </a:r>
                    </a:p>
                  </a:txBody>
                  <a:tcPr marL="0" marR="0" marT="0" marB="0" anchor="b"/>
                </a:tc>
                <a:tc>
                  <a:txBody>
                    <a:bodyPr/>
                    <a:lstStyle/>
                    <a:p>
                      <a:pPr algn="ctr" fontAlgn="b"/>
                      <a:r>
                        <a:rPr lang="el-GR" sz="2800" b="0" i="0" u="none" strike="noStrike" dirty="0">
                          <a:solidFill>
                            <a:srgbClr val="000000"/>
                          </a:solidFill>
                          <a:latin typeface="Calibri"/>
                        </a:rPr>
                        <a:t>17%</a:t>
                      </a:r>
                    </a:p>
                  </a:txBody>
                  <a:tcPr marL="0" marR="0" marT="0" marB="0" anchor="b"/>
                </a:tc>
              </a:tr>
              <a:tr h="370840">
                <a:tc>
                  <a:txBody>
                    <a:bodyPr/>
                    <a:lstStyle/>
                    <a:p>
                      <a:pPr algn="l" fontAlgn="b"/>
                      <a:r>
                        <a:rPr lang="en-US" sz="2800" b="0" i="0" u="none" strike="noStrike" dirty="0">
                          <a:solidFill>
                            <a:srgbClr val="000000"/>
                          </a:solidFill>
                          <a:latin typeface="Calibri"/>
                        </a:rPr>
                        <a:t>Bonds</a:t>
                      </a:r>
                    </a:p>
                  </a:txBody>
                  <a:tcPr marL="0" marR="0" marT="0" marB="0" anchor="b"/>
                </a:tc>
                <a:tc>
                  <a:txBody>
                    <a:bodyPr/>
                    <a:lstStyle/>
                    <a:p>
                      <a:pPr algn="ctr" fontAlgn="b"/>
                      <a:r>
                        <a:rPr lang="el-GR" sz="2800" b="0" i="0" u="none" strike="noStrike" dirty="0">
                          <a:solidFill>
                            <a:srgbClr val="000000"/>
                          </a:solidFill>
                          <a:latin typeface="Calibri"/>
                        </a:rPr>
                        <a:t>15%</a:t>
                      </a:r>
                    </a:p>
                  </a:txBody>
                  <a:tcPr marL="0" marR="0" marT="0" marB="0" anchor="b"/>
                </a:tc>
              </a:tr>
              <a:tr h="370840">
                <a:tc>
                  <a:txBody>
                    <a:bodyPr/>
                    <a:lstStyle/>
                    <a:p>
                      <a:pPr algn="l" fontAlgn="b"/>
                      <a:r>
                        <a:rPr lang="en-US" sz="2800" b="0" i="0" u="none" strike="noStrike" dirty="0">
                          <a:solidFill>
                            <a:srgbClr val="000000"/>
                          </a:solidFill>
                          <a:latin typeface="Calibri"/>
                        </a:rPr>
                        <a:t>Real Estate</a:t>
                      </a:r>
                    </a:p>
                  </a:txBody>
                  <a:tcPr marL="0" marR="0" marT="0" marB="0" anchor="b"/>
                </a:tc>
                <a:tc>
                  <a:txBody>
                    <a:bodyPr/>
                    <a:lstStyle/>
                    <a:p>
                      <a:pPr algn="ctr" fontAlgn="b"/>
                      <a:r>
                        <a:rPr lang="el-GR" sz="2800" b="0" i="0" u="none" strike="noStrike" dirty="0">
                          <a:solidFill>
                            <a:srgbClr val="000000"/>
                          </a:solidFill>
                          <a:latin typeface="Calibri"/>
                        </a:rPr>
                        <a:t>13%</a:t>
                      </a:r>
                    </a:p>
                  </a:txBody>
                  <a:tcPr marL="0" marR="0" marT="0" marB="0" anchor="b"/>
                </a:tc>
              </a:tr>
              <a:tr h="370840">
                <a:tc>
                  <a:txBody>
                    <a:bodyPr/>
                    <a:lstStyle/>
                    <a:p>
                      <a:pPr algn="l" fontAlgn="b"/>
                      <a:r>
                        <a:rPr lang="en-US" sz="2800" b="0" i="0" u="none" strike="noStrike" dirty="0">
                          <a:solidFill>
                            <a:srgbClr val="000000"/>
                          </a:solidFill>
                          <a:latin typeface="Calibri"/>
                        </a:rPr>
                        <a:t>Mid-Cap U.S. Stock</a:t>
                      </a:r>
                    </a:p>
                  </a:txBody>
                  <a:tcPr marL="0" marR="0" marT="0" marB="0" anchor="b"/>
                </a:tc>
                <a:tc>
                  <a:txBody>
                    <a:bodyPr/>
                    <a:lstStyle/>
                    <a:p>
                      <a:pPr algn="ctr" fontAlgn="b"/>
                      <a:r>
                        <a:rPr lang="el-GR" sz="2800" b="0" i="0" u="none" strike="noStrike" dirty="0">
                          <a:solidFill>
                            <a:srgbClr val="000000"/>
                          </a:solidFill>
                          <a:latin typeface="Calibri"/>
                        </a:rPr>
                        <a:t>12%</a:t>
                      </a:r>
                    </a:p>
                  </a:txBody>
                  <a:tcPr marL="0" marR="0" marT="0" marB="0" anchor="b"/>
                </a:tc>
              </a:tr>
              <a:tr h="370840">
                <a:tc>
                  <a:txBody>
                    <a:bodyPr/>
                    <a:lstStyle/>
                    <a:p>
                      <a:pPr algn="l" fontAlgn="b"/>
                      <a:r>
                        <a:rPr lang="en-US" sz="2800" b="0" i="0" u="none" strike="noStrike">
                          <a:solidFill>
                            <a:srgbClr val="000000"/>
                          </a:solidFill>
                          <a:latin typeface="Calibri"/>
                        </a:rPr>
                        <a:t>Small Cap U.S. Stock</a:t>
                      </a:r>
                    </a:p>
                  </a:txBody>
                  <a:tcPr marL="0" marR="0" marT="0" marB="0" anchor="b"/>
                </a:tc>
                <a:tc>
                  <a:txBody>
                    <a:bodyPr/>
                    <a:lstStyle/>
                    <a:p>
                      <a:pPr algn="ctr" fontAlgn="b"/>
                      <a:r>
                        <a:rPr lang="el-GR" sz="2800" b="0" i="0" u="none" strike="noStrike" dirty="0">
                          <a:solidFill>
                            <a:srgbClr val="000000"/>
                          </a:solidFill>
                          <a:latin typeface="Calibri"/>
                        </a:rPr>
                        <a:t>11%</a:t>
                      </a:r>
                    </a:p>
                  </a:txBody>
                  <a:tcPr marL="0" marR="0" marT="0" marB="0" anchor="b"/>
                </a:tc>
              </a:tr>
              <a:tr h="370840">
                <a:tc>
                  <a:txBody>
                    <a:bodyPr/>
                    <a:lstStyle/>
                    <a:p>
                      <a:pPr algn="l" fontAlgn="b"/>
                      <a:r>
                        <a:rPr lang="en-US" sz="2800" b="0" i="0" u="none" strike="noStrike">
                          <a:solidFill>
                            <a:srgbClr val="000000"/>
                          </a:solidFill>
                          <a:latin typeface="Calibri"/>
                        </a:rPr>
                        <a:t>Commodities</a:t>
                      </a:r>
                    </a:p>
                  </a:txBody>
                  <a:tcPr marL="0" marR="0" marT="0" marB="0" anchor="b"/>
                </a:tc>
                <a:tc>
                  <a:txBody>
                    <a:bodyPr/>
                    <a:lstStyle/>
                    <a:p>
                      <a:pPr algn="ctr" fontAlgn="b"/>
                      <a:r>
                        <a:rPr lang="el-GR" sz="2800" b="0" i="0" u="none" strike="noStrike" dirty="0">
                          <a:solidFill>
                            <a:srgbClr val="000000"/>
                          </a:solidFill>
                          <a:latin typeface="Calibri"/>
                        </a:rPr>
                        <a:t>7%</a:t>
                      </a:r>
                    </a:p>
                  </a:txBody>
                  <a:tcPr marL="0" marR="0" marT="0" marB="0" anchor="b"/>
                </a:tc>
              </a:tr>
            </a:tbl>
          </a:graphicData>
        </a:graphic>
      </p:graphicFrame>
      <p:sp>
        <p:nvSpPr>
          <p:cNvPr id="7" name="TextBox 6"/>
          <p:cNvSpPr txBox="1"/>
          <p:nvPr/>
        </p:nvSpPr>
        <p:spPr>
          <a:xfrm>
            <a:off x="1691680" y="1484784"/>
            <a:ext cx="5760640" cy="646331"/>
          </a:xfrm>
          <a:prstGeom prst="rect">
            <a:avLst/>
          </a:prstGeom>
          <a:noFill/>
        </p:spPr>
        <p:txBody>
          <a:bodyPr wrap="square" rtlCol="0">
            <a:spAutoFit/>
          </a:bodyPr>
          <a:lstStyle/>
          <a:p>
            <a:pPr algn="ctr"/>
            <a:r>
              <a:rPr lang="en-US" sz="3600" b="1" u="sng" dirty="0" smtClean="0"/>
              <a:t>Portfolio Investment</a:t>
            </a:r>
            <a:endParaRPr lang="el-GR" sz="3600" b="1" u="sng"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260648"/>
          <a:ext cx="9144000" cy="6597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611560" y="188640"/>
          <a:ext cx="8064896"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548680"/>
          <a:ext cx="9144000" cy="6309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476672"/>
          <a:ext cx="9144000" cy="6381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0" y="476672"/>
          <a:ext cx="9144000" cy="63813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Παρουσίαση</a:t>
            </a:r>
            <a:endParaRPr lang="el-GR" sz="4400" dirty="0">
              <a:solidFill>
                <a:schemeClr val="bg2">
                  <a:lumMod val="25000"/>
                </a:schemeClr>
              </a:solidFill>
            </a:endParaRPr>
          </a:p>
        </p:txBody>
      </p:sp>
      <p:sp>
        <p:nvSpPr>
          <p:cNvPr id="5" name="TextBox 4"/>
          <p:cNvSpPr txBox="1"/>
          <p:nvPr/>
        </p:nvSpPr>
        <p:spPr>
          <a:xfrm>
            <a:off x="827584" y="2132856"/>
            <a:ext cx="7560840" cy="3785652"/>
          </a:xfrm>
          <a:prstGeom prst="rect">
            <a:avLst/>
          </a:prstGeom>
          <a:noFill/>
        </p:spPr>
        <p:txBody>
          <a:bodyPr wrap="square" rtlCol="0">
            <a:spAutoFit/>
          </a:bodyPr>
          <a:lstStyle/>
          <a:p>
            <a:pPr>
              <a:buFont typeface="Arial" pitchFamily="34" charset="0"/>
              <a:buChar char="•"/>
            </a:pPr>
            <a:r>
              <a:rPr lang="el-GR" sz="4000" dirty="0" smtClean="0">
                <a:solidFill>
                  <a:schemeClr val="bg2">
                    <a:lumMod val="10000"/>
                  </a:schemeClr>
                </a:solidFill>
              </a:rPr>
              <a:t> Δεν Διαβάζουμε</a:t>
            </a:r>
            <a:endParaRPr lang="en-US" sz="4000" dirty="0" smtClean="0">
              <a:solidFill>
                <a:schemeClr val="bg2">
                  <a:lumMod val="10000"/>
                </a:schemeClr>
              </a:solidFill>
            </a:endParaRPr>
          </a:p>
          <a:p>
            <a:pPr>
              <a:buFont typeface="Arial" pitchFamily="34" charset="0"/>
              <a:buChar char="•"/>
            </a:pPr>
            <a:r>
              <a:rPr lang="en-US" sz="4000" dirty="0" smtClean="0">
                <a:solidFill>
                  <a:schemeClr val="bg2">
                    <a:lumMod val="10000"/>
                  </a:schemeClr>
                </a:solidFill>
              </a:rPr>
              <a:t> </a:t>
            </a:r>
            <a:r>
              <a:rPr lang="el-GR" sz="4000" dirty="0" smtClean="0">
                <a:solidFill>
                  <a:schemeClr val="bg2">
                    <a:lumMod val="10000"/>
                  </a:schemeClr>
                </a:solidFill>
              </a:rPr>
              <a:t>Όχι Παπαγαλία</a:t>
            </a:r>
          </a:p>
          <a:p>
            <a:pPr>
              <a:buFont typeface="Arial" pitchFamily="34" charset="0"/>
              <a:buChar char="•"/>
            </a:pPr>
            <a:r>
              <a:rPr lang="el-GR" sz="4000" dirty="0" smtClean="0">
                <a:solidFill>
                  <a:schemeClr val="bg2">
                    <a:lumMod val="10000"/>
                  </a:schemeClr>
                </a:solidFill>
              </a:rPr>
              <a:t> Πρόβες</a:t>
            </a:r>
          </a:p>
          <a:p>
            <a:pPr>
              <a:buFont typeface="Arial" pitchFamily="34" charset="0"/>
              <a:buChar char="•"/>
            </a:pPr>
            <a:r>
              <a:rPr lang="el-GR" sz="4000" dirty="0" smtClean="0">
                <a:solidFill>
                  <a:schemeClr val="bg2">
                    <a:lumMod val="10000"/>
                  </a:schemeClr>
                </a:solidFill>
              </a:rPr>
              <a:t> Χαρτί με διάρθρωση</a:t>
            </a:r>
          </a:p>
          <a:p>
            <a:pPr>
              <a:buFont typeface="Arial" pitchFamily="34" charset="0"/>
              <a:buChar char="•"/>
            </a:pPr>
            <a:r>
              <a:rPr lang="el-GR" sz="4000" dirty="0" smtClean="0">
                <a:solidFill>
                  <a:schemeClr val="bg2">
                    <a:lumMod val="10000"/>
                  </a:schemeClr>
                </a:solidFill>
              </a:rPr>
              <a:t> Δεν γυρνάμε πλάτη </a:t>
            </a:r>
          </a:p>
          <a:p>
            <a:endParaRPr lang="el-GR" sz="40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dirty="0" smtClean="0"/>
              <a:t>O</a:t>
            </a:r>
            <a:r>
              <a:rPr lang="el-GR" dirty="0" smtClean="0"/>
              <a:t>ι περισσότεροι από εμάς καταναλώνουμε καθημερινά 10+ ώρες σε κινητά τηλέφωνα, υπολογιστές κτλ.</a:t>
            </a:r>
          </a:p>
          <a:p>
            <a:r>
              <a:rPr lang="el-GR" dirty="0" smtClean="0"/>
              <a:t>Μην προσπαθείτε να εμπλουτίσετε τις παρουσιάσεις με φωτογραφίες, </a:t>
            </a:r>
            <a:r>
              <a:rPr lang="en-US" dirty="0" smtClean="0"/>
              <a:t>animations </a:t>
            </a:r>
            <a:r>
              <a:rPr lang="el-GR" dirty="0" smtClean="0"/>
              <a:t>κτλ</a:t>
            </a:r>
            <a:r>
              <a:rPr lang="en-US" dirty="0" smtClean="0"/>
              <a:t>.</a:t>
            </a:r>
          </a:p>
          <a:p>
            <a:endParaRPr lang="el-GR" dirty="0"/>
          </a:p>
        </p:txBody>
      </p:sp>
      <p:sp>
        <p:nvSpPr>
          <p:cNvPr id="2" name="1 - Τίτλος"/>
          <p:cNvSpPr>
            <a:spLocks noGrp="1"/>
          </p:cNvSpPr>
          <p:nvPr>
            <p:ph type="title"/>
          </p:nvPr>
        </p:nvSpPr>
        <p:spPr/>
        <p:txBody>
          <a:bodyPr/>
          <a:lstStyle/>
          <a:p>
            <a:r>
              <a:rPr lang="en-US" dirty="0" smtClean="0"/>
              <a:t>Keep it simple</a:t>
            </a: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a:p>
        </p:txBody>
      </p:sp>
      <p:pic>
        <p:nvPicPr>
          <p:cNvPr id="5" name="7 - Θέση περιεχομένου" descr="cloud-school-closing-presentation-12-638.jpg"/>
          <p:cNvPicPr>
            <a:picLocks noGrp="1" noChangeAspect="1"/>
          </p:cNvPicPr>
          <p:nvPr>
            <p:ph idx="1"/>
          </p:nvPr>
        </p:nvPicPr>
        <p:blipFill>
          <a:blip r:embed="rId2" cstate="print"/>
          <a:stretch>
            <a:fillRect/>
          </a:stretch>
        </p:blipFill>
        <p:spPr>
          <a:xfrm>
            <a:off x="817414" y="1663618"/>
            <a:ext cx="7499001" cy="421965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7000">
              <a:srgbClr val="00206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i="1" smtClean="0"/>
          </a:p>
        </p:txBody>
      </p:sp>
      <p:pic>
        <p:nvPicPr>
          <p:cNvPr id="17411" name="Picture 3"/>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0" y="1828800"/>
            <a:ext cx="1524000" cy="1309688"/>
          </a:xfrm>
        </p:spPr>
      </p:pic>
      <p:pic>
        <p:nvPicPr>
          <p:cNvPr id="1741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5600" y="3429000"/>
            <a:ext cx="2105025"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3"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0600" y="3429000"/>
            <a:ext cx="1389063"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4"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24600" y="3429000"/>
            <a:ext cx="2092325" cy="3171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5" name="Picture 15" descr="The image “http://www.crews.org/curriculum/ex/compsci/webresources/animation/eyescan.gif” cannot be displayed, because it contains errors."/>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29200" y="3429000"/>
            <a:ext cx="12954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17" descr="welcome"/>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05000" y="1524000"/>
            <a:ext cx="565785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7" name="Picture 19" descr="wow2anim"/>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9600" y="533400"/>
            <a:ext cx="1206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8" name="WordArt 20"/>
          <p:cNvSpPr>
            <a:spLocks noChangeArrowheads="1" noChangeShapeType="1" noTextEdit="1"/>
          </p:cNvSpPr>
          <p:nvPr/>
        </p:nvSpPr>
        <p:spPr bwMode="auto">
          <a:xfrm>
            <a:off x="2197101" y="1489298"/>
            <a:ext cx="5041899" cy="1295400"/>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contourClr>
                <a:srgbClr val="DCEBF5"/>
              </a:contourClr>
            </a:sp3d>
          </a:bodyPr>
          <a:lstStyle/>
          <a:p>
            <a:pPr algn="ctr"/>
            <a:r>
              <a:rPr lang="el-GR"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Αγορά Κοστουμιού..!!</a:t>
            </a:r>
            <a:endParaRPr lang="el-GR"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endParaRPr>
          </a:p>
        </p:txBody>
      </p:sp>
      <p:pic>
        <p:nvPicPr>
          <p:cNvPr id="17419" name="Picture 21" descr="wow2anim"/>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239000" y="457200"/>
            <a:ext cx="1206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0"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772400" y="1676400"/>
            <a:ext cx="100965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21" name="Picture 27" descr="The image “http://www.crews.org/curriculum/ex/compsci/webresources/animation/eyescan.gif” cannot be displayed, because it contains errors."/>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57400" y="5410200"/>
            <a:ext cx="12954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2" name="Picture 28" descr="flames"/>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181600" y="4495800"/>
            <a:ext cx="904875"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3" name="Picture 29" descr="flames"/>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81000" y="4648200"/>
            <a:ext cx="8001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1211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92150"/>
          </a:xfrm>
        </p:spPr>
        <p:txBody>
          <a:bodyPr>
            <a:normAutofit fontScale="90000"/>
          </a:bodyPr>
          <a:lstStyle/>
          <a:p>
            <a:r>
              <a:rPr lang="el-GR" smtClean="0">
                <a:solidFill>
                  <a:schemeClr val="bg1"/>
                </a:solidFill>
              </a:rPr>
              <a:t>Περίληψη</a:t>
            </a:r>
            <a:r>
              <a:rPr lang="el-GR" smtClean="0"/>
              <a:t> </a:t>
            </a:r>
          </a:p>
        </p:txBody>
      </p:sp>
      <p:sp>
        <p:nvSpPr>
          <p:cNvPr id="6147" name="Content Placeholder 2"/>
          <p:cNvSpPr>
            <a:spLocks noGrp="1"/>
          </p:cNvSpPr>
          <p:nvPr>
            <p:ph idx="1"/>
          </p:nvPr>
        </p:nvSpPr>
        <p:spPr>
          <a:xfrm>
            <a:off x="0" y="620713"/>
            <a:ext cx="9144000" cy="6237287"/>
          </a:xfrm>
        </p:spPr>
        <p:txBody>
          <a:bodyPr/>
          <a:lstStyle/>
          <a:p>
            <a:pPr algn="just"/>
            <a:r>
              <a:rPr lang="el-GR" sz="1700" smtClean="0">
                <a:solidFill>
                  <a:schemeClr val="bg1"/>
                </a:solidFill>
              </a:rPr>
              <a:t>Στην εργασία παρουσιάζονται οι βασικές έννοιες της θεωρίας παιγνίων και μελετώνται εφαρμογές της κυρίως στον τομέα ανταγωνισμού των επιχειρήσεων και γενικότερα της οικονομικής δραστηριότητας.</a:t>
            </a:r>
          </a:p>
          <a:p>
            <a:pPr algn="just"/>
            <a:endParaRPr lang="el-GR" sz="1700" smtClean="0">
              <a:solidFill>
                <a:schemeClr val="bg1"/>
              </a:solidFill>
            </a:endParaRPr>
          </a:p>
          <a:p>
            <a:pPr algn="just"/>
            <a:r>
              <a:rPr lang="el-GR" sz="1700" smtClean="0">
                <a:solidFill>
                  <a:schemeClr val="bg1"/>
                </a:solidFill>
              </a:rPr>
              <a:t>Αρχικά αφού παρουσιαστούν τα κλασσικά υποδείγματα ολιγοπωλιακού ανταγωνισμού, τα εμπλουτίζουμε και με δυναμικά μοντέλα στα οποία η ισορροπία εμφανίζεται ως ισορροπία ενός δυναμικού συστήματος. Χρησιμοποιώντας τεχνικές των δυναμικών συστημάτων εξετάζεται η ευστάθεια της ισορροπίας. </a:t>
            </a:r>
          </a:p>
          <a:p>
            <a:pPr algn="just"/>
            <a:endParaRPr lang="el-GR" sz="1700" smtClean="0">
              <a:solidFill>
                <a:schemeClr val="bg1"/>
              </a:solidFill>
            </a:endParaRPr>
          </a:p>
          <a:p>
            <a:pPr algn="just"/>
            <a:r>
              <a:rPr lang="el-GR" sz="1700" smtClean="0">
                <a:solidFill>
                  <a:schemeClr val="bg1"/>
                </a:solidFill>
              </a:rPr>
              <a:t>Επίσης στηριζόμενοι στο υπόδειγμα του </a:t>
            </a:r>
            <a:r>
              <a:rPr lang="en-US" sz="1700" smtClean="0">
                <a:solidFill>
                  <a:schemeClr val="bg1"/>
                </a:solidFill>
              </a:rPr>
              <a:t>Stackelberg </a:t>
            </a:r>
            <a:r>
              <a:rPr lang="el-GR" sz="1700" smtClean="0">
                <a:solidFill>
                  <a:schemeClr val="bg1"/>
                </a:solidFill>
              </a:rPr>
              <a:t>εξετάζουμε την εφαρμογή συμβάσεων με τις οποίες δύο ανεξάρτητες επιχειρήσεις οι οποίες δραστηριοποιούνται στην ίδια εφοδιαστική αλυσίδα μπορούν να επιτύχουν βέλτιστα αποτελέσματα τόσο για τις ίδιες όσο και για την εφοδιαστική αλυσίδα στο σύνολο της, αν και  οι προσωπικές τους ενέργειες αποσκοπούν στην μεγιστοποίηση των προσωπικών τους συναρτήσεων απόδοσης.</a:t>
            </a:r>
          </a:p>
          <a:p>
            <a:pPr algn="just"/>
            <a:endParaRPr lang="el-GR" sz="1700" smtClean="0">
              <a:solidFill>
                <a:schemeClr val="bg1"/>
              </a:solidFill>
            </a:endParaRPr>
          </a:p>
          <a:p>
            <a:pPr algn="just"/>
            <a:r>
              <a:rPr lang="el-GR" sz="1700" smtClean="0">
                <a:solidFill>
                  <a:schemeClr val="bg1"/>
                </a:solidFill>
              </a:rPr>
              <a:t>Τέλος, εξετάζουμε τα πιθανά προβλήματα που μπορεί να δημιουργηθούν όταν υπάρχει ασύμμετρη πληροφόρηση μεταξύ των εμπλεκόμενων μερών μιας οικονομικής κατάστασης και ερευνούμε περιπτώσεις όπου τα εμπλεκόμενα μέρη μπορούν να χρησιμοποιήσουν αυτήν την ασυμμετρία στην πληροφόρηση, είτε για να ξεγελάσουν τον αντίπαλο τους, είτε για να προσπαθήσουν να του γνωστοποιήσουν την πληροφόρηση που διαθέτουν.</a:t>
            </a:r>
          </a:p>
          <a:p>
            <a:endParaRPr lang="el-GR" sz="1800" smtClean="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92150"/>
          </a:xfrm>
        </p:spPr>
        <p:txBody>
          <a:bodyPr>
            <a:normAutofit fontScale="90000"/>
          </a:bodyPr>
          <a:lstStyle/>
          <a:p>
            <a:r>
              <a:rPr lang="el-GR" dirty="0" smtClean="0">
                <a:solidFill>
                  <a:schemeClr val="bg1"/>
                </a:solidFill>
              </a:rPr>
              <a:t>Περίληψη</a:t>
            </a:r>
            <a:r>
              <a:rPr lang="el-GR" dirty="0" smtClean="0"/>
              <a:t> </a:t>
            </a:r>
          </a:p>
        </p:txBody>
      </p:sp>
      <p:sp>
        <p:nvSpPr>
          <p:cNvPr id="6147" name="Content Placeholder 2"/>
          <p:cNvSpPr>
            <a:spLocks noGrp="1"/>
          </p:cNvSpPr>
          <p:nvPr>
            <p:ph idx="1"/>
          </p:nvPr>
        </p:nvSpPr>
        <p:spPr>
          <a:xfrm>
            <a:off x="0" y="620713"/>
            <a:ext cx="9144000" cy="6237287"/>
          </a:xfrm>
        </p:spPr>
        <p:txBody>
          <a:bodyPr/>
          <a:lstStyle/>
          <a:p>
            <a:pPr algn="just"/>
            <a:r>
              <a:rPr lang="el-GR" sz="1700" dirty="0" smtClean="0">
                <a:solidFill>
                  <a:srgbClr val="FF0000"/>
                </a:solidFill>
              </a:rPr>
              <a:t>Στην εργασία παρουσιάζονται οι βασικές έννοιες της θεωρίας παιγνίων και μελετώνται εφαρμογές της κυρίως στον τομέα ανταγωνισμού των επιχειρήσεων και γενικότερα της οικονομικής δραστηριότητας.</a:t>
            </a:r>
          </a:p>
          <a:p>
            <a:pPr algn="just"/>
            <a:endParaRPr lang="el-GR" sz="1700" dirty="0" smtClean="0">
              <a:solidFill>
                <a:srgbClr val="FF0000"/>
              </a:solidFill>
            </a:endParaRPr>
          </a:p>
          <a:p>
            <a:pPr algn="just"/>
            <a:r>
              <a:rPr lang="el-GR" sz="1700" dirty="0" smtClean="0">
                <a:solidFill>
                  <a:srgbClr val="FF0000"/>
                </a:solidFill>
              </a:rPr>
              <a:t>Αρχικά αφού παρουσιαστούν τα κλασσικά υποδείγματα </a:t>
            </a:r>
            <a:r>
              <a:rPr lang="el-GR" sz="1700" dirty="0" err="1" smtClean="0">
                <a:solidFill>
                  <a:srgbClr val="FF0000"/>
                </a:solidFill>
              </a:rPr>
              <a:t>ολιγοπωλιακού</a:t>
            </a:r>
            <a:r>
              <a:rPr lang="el-GR" sz="1700" dirty="0" smtClean="0">
                <a:solidFill>
                  <a:srgbClr val="FF0000"/>
                </a:solidFill>
              </a:rPr>
              <a:t> ανταγωνισμού, τα εμπλουτίζουμε και με δυναμικά μοντέλα στα οποία η ισορροπία εμφανίζεται ως ισορροπία ενός δυναμικού συστήματος. Χρησιμοποιώντας τεχνικές των δυναμικών συστημάτων εξετάζεται η ευστάθεια της ισορροπίας. </a:t>
            </a:r>
          </a:p>
          <a:p>
            <a:pPr algn="just"/>
            <a:endParaRPr lang="el-GR" sz="1700" dirty="0" smtClean="0">
              <a:solidFill>
                <a:srgbClr val="FF0000"/>
              </a:solidFill>
            </a:endParaRPr>
          </a:p>
          <a:p>
            <a:pPr algn="just"/>
            <a:r>
              <a:rPr lang="el-GR" sz="1700" dirty="0" smtClean="0">
                <a:solidFill>
                  <a:srgbClr val="FF0000"/>
                </a:solidFill>
              </a:rPr>
              <a:t>Επίσης στηριζόμενοι στο υπόδειγμα του </a:t>
            </a:r>
            <a:r>
              <a:rPr lang="en-US" sz="1700" dirty="0" err="1" smtClean="0">
                <a:solidFill>
                  <a:srgbClr val="FF0000"/>
                </a:solidFill>
              </a:rPr>
              <a:t>Stackelberg</a:t>
            </a:r>
            <a:r>
              <a:rPr lang="en-US" sz="1700" dirty="0" smtClean="0">
                <a:solidFill>
                  <a:srgbClr val="FF0000"/>
                </a:solidFill>
              </a:rPr>
              <a:t> </a:t>
            </a:r>
            <a:r>
              <a:rPr lang="el-GR" sz="1700" dirty="0" smtClean="0">
                <a:solidFill>
                  <a:srgbClr val="FF0000"/>
                </a:solidFill>
              </a:rPr>
              <a:t>εξετάζουμε την εφαρμογή συμβάσεων με τις οποίες δύο ανεξάρτητες επιχειρήσεις οι οποίες δραστηριοποιούνται στην ίδια εφοδιαστική αλυσίδα μπορούν να επιτύχουν βέλτιστα αποτελέσματα τόσο για τις ίδιες όσο και για την εφοδιαστική αλυσίδα στο σύνολο της, αν και  οι προσωπικές τους ενέργειες αποσκοπούν στην μεγιστοποίηση των προσωπικών τους συναρτήσεων απόδοσης.</a:t>
            </a:r>
          </a:p>
          <a:p>
            <a:pPr algn="just"/>
            <a:endParaRPr lang="el-GR" sz="1700" dirty="0" smtClean="0">
              <a:solidFill>
                <a:srgbClr val="FF0000"/>
              </a:solidFill>
            </a:endParaRPr>
          </a:p>
          <a:p>
            <a:pPr algn="just"/>
            <a:r>
              <a:rPr lang="el-GR" sz="1700" dirty="0" smtClean="0">
                <a:solidFill>
                  <a:srgbClr val="FF0000"/>
                </a:solidFill>
              </a:rPr>
              <a:t>Τέλος, εξετάζουμε τα πιθανά προβλήματα που μπορεί να δημιουργηθούν όταν υπάρχει ασύμμετρη πληροφόρηση μεταξύ των εμπλεκόμενων μερών μιας οικονομικής κατάστασης και ερευνούμε περιπτώσεις όπου τα εμπλεκόμενα μέρη μπορούν να χρησιμοποιήσουν αυτήν την ασυμμετρία στην πληροφόρηση, είτε για να ξεγελάσουν τον αντίπαλο τους, είτε για να προσπαθήσουν να του γνωστοποιήσουν την πληροφόρηση που διαθέτουν.</a:t>
            </a:r>
          </a:p>
          <a:p>
            <a:endParaRPr lang="el-GR" sz="1800" dirty="0" smtClean="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92150"/>
          </a:xfrm>
        </p:spPr>
        <p:txBody>
          <a:bodyPr>
            <a:normAutofit fontScale="90000"/>
          </a:bodyPr>
          <a:lstStyle/>
          <a:p>
            <a:r>
              <a:rPr lang="el-GR" dirty="0" smtClean="0">
                <a:solidFill>
                  <a:schemeClr val="bg1"/>
                </a:solidFill>
              </a:rPr>
              <a:t>Περίληψη</a:t>
            </a:r>
            <a:r>
              <a:rPr lang="el-GR" dirty="0" smtClean="0"/>
              <a:t> </a:t>
            </a:r>
          </a:p>
        </p:txBody>
      </p:sp>
      <p:sp>
        <p:nvSpPr>
          <p:cNvPr id="6147" name="Content Placeholder 2"/>
          <p:cNvSpPr>
            <a:spLocks noGrp="1"/>
          </p:cNvSpPr>
          <p:nvPr>
            <p:ph idx="1"/>
          </p:nvPr>
        </p:nvSpPr>
        <p:spPr>
          <a:xfrm>
            <a:off x="0" y="620713"/>
            <a:ext cx="9144000" cy="6237287"/>
          </a:xfrm>
        </p:spPr>
        <p:txBody>
          <a:bodyPr/>
          <a:lstStyle/>
          <a:p>
            <a:pPr algn="just"/>
            <a:r>
              <a:rPr lang="el-GR" sz="1700" dirty="0" smtClean="0">
                <a:solidFill>
                  <a:srgbClr val="00FF00"/>
                </a:solidFill>
              </a:rPr>
              <a:t>Στην εργασία παρουσιάζονται οι βασικές έννοιες της θεωρίας παιγνίων και μελετώνται εφαρμογές της κυρίως στον τομέα ανταγωνισμού των επιχειρήσεων και γενικότερα της οικονομικής δραστηριότητας.</a:t>
            </a:r>
          </a:p>
          <a:p>
            <a:pPr algn="just"/>
            <a:endParaRPr lang="el-GR" sz="1700" dirty="0" smtClean="0">
              <a:solidFill>
                <a:srgbClr val="00FF00"/>
              </a:solidFill>
            </a:endParaRPr>
          </a:p>
          <a:p>
            <a:pPr algn="just"/>
            <a:r>
              <a:rPr lang="el-GR" sz="1700" dirty="0" smtClean="0">
                <a:solidFill>
                  <a:srgbClr val="00FF00"/>
                </a:solidFill>
              </a:rPr>
              <a:t>Αρχικά αφού παρουσιαστούν τα κλασσικά υποδείγματα </a:t>
            </a:r>
            <a:r>
              <a:rPr lang="el-GR" sz="1700" dirty="0" err="1" smtClean="0">
                <a:solidFill>
                  <a:srgbClr val="00FF00"/>
                </a:solidFill>
              </a:rPr>
              <a:t>ολιγοπωλιακού</a:t>
            </a:r>
            <a:r>
              <a:rPr lang="el-GR" sz="1700" dirty="0" smtClean="0">
                <a:solidFill>
                  <a:srgbClr val="00FF00"/>
                </a:solidFill>
              </a:rPr>
              <a:t> ανταγωνισμού, τα εμπλουτίζουμε και με δυναμικά μοντέλα στα οποία η ισορροπία εμφανίζεται ως ισορροπία ενός δυναμικού συστήματος. Χρησιμοποιώντας τεχνικές των δυναμικών συστημάτων εξετάζεται η ευστάθεια της ισορροπίας. </a:t>
            </a:r>
          </a:p>
          <a:p>
            <a:pPr algn="just"/>
            <a:endParaRPr lang="el-GR" sz="1700" dirty="0" smtClean="0">
              <a:solidFill>
                <a:srgbClr val="00FF00"/>
              </a:solidFill>
            </a:endParaRPr>
          </a:p>
          <a:p>
            <a:pPr algn="just"/>
            <a:r>
              <a:rPr lang="el-GR" sz="1700" dirty="0" smtClean="0">
                <a:solidFill>
                  <a:srgbClr val="00FF00"/>
                </a:solidFill>
              </a:rPr>
              <a:t>Επίσης στηριζόμενοι στο υπόδειγμα του </a:t>
            </a:r>
            <a:r>
              <a:rPr lang="en-US" sz="1700" dirty="0" err="1" smtClean="0">
                <a:solidFill>
                  <a:srgbClr val="00FF00"/>
                </a:solidFill>
              </a:rPr>
              <a:t>Stackelberg</a:t>
            </a:r>
            <a:r>
              <a:rPr lang="en-US" sz="1700" dirty="0" smtClean="0">
                <a:solidFill>
                  <a:srgbClr val="00FF00"/>
                </a:solidFill>
              </a:rPr>
              <a:t> </a:t>
            </a:r>
            <a:r>
              <a:rPr lang="el-GR" sz="1700" dirty="0" smtClean="0">
                <a:solidFill>
                  <a:srgbClr val="00FF00"/>
                </a:solidFill>
              </a:rPr>
              <a:t>εξετάζουμε την εφαρμογή συμβάσεων με τις οποίες δύο ανεξάρτητες επιχειρήσεις οι οποίες δραστηριοποιούνται στην ίδια εφοδιαστική αλυσίδα μπορούν να επιτύχουν βέλτιστα αποτελέσματα τόσο για τις ίδιες όσο και για την εφοδιαστική αλυσίδα στο σύνολο της, αν και  οι προσωπικές τους ενέργειες αποσκοπούν στην μεγιστοποίηση των προσωπικών τους συναρτήσεων απόδοσης.</a:t>
            </a:r>
          </a:p>
          <a:p>
            <a:pPr algn="just"/>
            <a:endParaRPr lang="el-GR" sz="1700" dirty="0" smtClean="0">
              <a:solidFill>
                <a:srgbClr val="00FF00"/>
              </a:solidFill>
            </a:endParaRPr>
          </a:p>
          <a:p>
            <a:pPr algn="just"/>
            <a:r>
              <a:rPr lang="el-GR" sz="1700" dirty="0" smtClean="0">
                <a:solidFill>
                  <a:srgbClr val="00FF00"/>
                </a:solidFill>
              </a:rPr>
              <a:t>Τέλος, εξετάζουμε τα πιθανά προβλήματα που μπορεί να δημιουργηθούν όταν υπάρχει ασύμμετρη πληροφόρηση μεταξύ των εμπλεκόμενων μερών μιας οικονομικής κατάστασης και ερευνούμε περιπτώσεις όπου τα εμπλεκόμενα μέρη μπορούν να χρησιμοποιήσουν αυτήν την ασυμμετρία στην πληροφόρηση, είτε για να ξεγελάσουν τον αντίπαλο τους, είτε για να προσπαθήσουν να του γνωστοποιήσουν την πληροφόρηση που διαθέτουν.</a:t>
            </a:r>
          </a:p>
          <a:p>
            <a:endParaRPr lang="el-GR" sz="1800" dirty="0" smtClean="0">
              <a:solidFill>
                <a:schemeClr val="bg1"/>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7.7|0.7|0.7|1.7|13.5"/>
</p:tagLst>
</file>

<file path=ppt/tags/tag2.xml><?xml version="1.0" encoding="utf-8"?>
<p:tagLst xmlns:a="http://schemas.openxmlformats.org/drawingml/2006/main" xmlns:r="http://schemas.openxmlformats.org/officeDocument/2006/relationships" xmlns:p="http://schemas.openxmlformats.org/presentationml/2006/main">
  <p:tag name="TIMING" val="|1.3|30.9"/>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2691</TotalTime>
  <Words>2588</Words>
  <Application>Microsoft Office PowerPoint</Application>
  <PresentationFormat>Προβολή στην οθόνη (4:3)</PresentationFormat>
  <Paragraphs>584</Paragraphs>
  <Slides>59</Slides>
  <Notes>11</Notes>
  <HiddenSlides>1</HiddenSlides>
  <MMClips>0</MMClips>
  <ScaleCrop>false</ScaleCrop>
  <HeadingPairs>
    <vt:vector size="6" baseType="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59</vt:i4>
      </vt:variant>
    </vt:vector>
  </HeadingPairs>
  <TitlesOfParts>
    <vt:vector size="64" baseType="lpstr">
      <vt:lpstr>Office Theme</vt:lpstr>
      <vt:lpstr>Τήξη</vt:lpstr>
      <vt:lpstr>Συγκέντρωση</vt:lpstr>
      <vt:lpstr>Γράφημα</vt:lpstr>
      <vt:lpstr>Έγγραφο</vt:lpstr>
      <vt:lpstr>Διαφάνεια 1</vt:lpstr>
      <vt:lpstr>Αποφύγετε</vt:lpstr>
      <vt:lpstr>Αποφύγετε </vt:lpstr>
      <vt:lpstr>Αποφύγετε </vt:lpstr>
      <vt:lpstr>Ποια είναι τα λάθη στις επόμενες διαφάνειες;</vt:lpstr>
      <vt:lpstr>Διαφάνεια 6</vt:lpstr>
      <vt:lpstr>Περίληψη </vt:lpstr>
      <vt:lpstr>Περίληψη </vt:lpstr>
      <vt:lpstr>Περίληψη </vt:lpstr>
      <vt:lpstr>Ο ΝΟΜΟΣ 2932/2001 ΚΑΙ Η ΣΥΜΒΑΤΟΤΗΤΑ ΤΟΥ ΜΕ ΤΟΝ ΚΑΝΟΝΙΣΜΟ 3577/1992</vt:lpstr>
      <vt:lpstr>Διαφάνεια 11</vt:lpstr>
      <vt:lpstr>Κεφάλαιο 6ο Αποφάσεις 21ης Ιουλίου 2011</vt:lpstr>
      <vt:lpstr>Όμιλος Τράπεζας Πειραιώς</vt:lpstr>
      <vt:lpstr>Διαφάνεια 14</vt:lpstr>
      <vt:lpstr>Διαφάνεια 15</vt:lpstr>
      <vt:lpstr>Διαφάνεια 16</vt:lpstr>
      <vt:lpstr>           Παραγωγικότητα  Ελλάδας  διαχρονικά                                                                                                                                  </vt:lpstr>
      <vt:lpstr>Ρυθμός πληθωρισμού των πολιτειών για το 2009</vt:lpstr>
      <vt:lpstr>Αποτελέσματα Παλινδρόμηση 2 : Εξαρτημένη μεταβλητή οι εισαγωγές</vt:lpstr>
      <vt:lpstr>ΑΝΑΛΥΣΗ ΕΠΙΠΕΔΟΥ</vt:lpstr>
      <vt:lpstr>Αποτελέσματα στατιστικής ανάλυσης</vt:lpstr>
      <vt:lpstr>Διαφάνεια 22</vt:lpstr>
      <vt:lpstr>Χρηματοοικονομική Ανάλυση</vt:lpstr>
      <vt:lpstr>ΑΝΑΛΥΣΗ ΕΥΑΙΣΘΗΣΙΑΣ  ΒΑΣΙΚΟ ΣΕΝΑΡΙΟ</vt:lpstr>
      <vt:lpstr>Διαφάνεια 25</vt:lpstr>
      <vt:lpstr>Διαφάνεια 26</vt:lpstr>
      <vt:lpstr>Διαφάνεια 27</vt:lpstr>
      <vt:lpstr>Διαφάνεια 28</vt:lpstr>
      <vt:lpstr>Διαφάνεια 29</vt:lpstr>
      <vt:lpstr>Κριτήρια Σύγκλισης του Maastricht</vt:lpstr>
      <vt:lpstr>ΚΕΦΑΛΑΙΟ ΤΡΙΤΟ: ΠΑΡΟΥΣΙΑΣΗ ΟΜΙΛΟΥ &amp; ΤΡΑΠΕΖΑΣ ATE</vt:lpstr>
      <vt:lpstr>Καμπύλη Απόδοσης</vt:lpstr>
      <vt:lpstr>Μηχανές Διανυσμάτων Υποστήριξης (SVM)</vt:lpstr>
      <vt:lpstr>Διαφάνεια 34</vt:lpstr>
      <vt:lpstr>Διαφάνεια 35</vt:lpstr>
      <vt:lpstr>Αναζήτηση στο πλέγμα (grid-search) </vt:lpstr>
      <vt:lpstr>Διαφάνεια 37</vt:lpstr>
      <vt:lpstr>Διαφάνεια 38</vt:lpstr>
      <vt:lpstr>Διαφάνεια 39</vt:lpstr>
      <vt:lpstr>Αποτελέσματα (2)</vt:lpstr>
      <vt:lpstr>Κατασκευή παραθύρων</vt:lpstr>
      <vt:lpstr>Κατασκευή παραθύρων</vt:lpstr>
      <vt:lpstr>Κατασκευή παραθύρων</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Keep it simple</vt:lpstr>
      <vt:lpstr>Διαφάνεια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Theophilos Papadimitriou</dc:creator>
  <cp:lastModifiedBy>Μανώλης Σοφ</cp:lastModifiedBy>
  <cp:revision>61</cp:revision>
  <dcterms:created xsi:type="dcterms:W3CDTF">2012-11-25T12:27:21Z</dcterms:created>
  <dcterms:modified xsi:type="dcterms:W3CDTF">2022-11-07T18:20:57Z</dcterms:modified>
</cp:coreProperties>
</file>