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68"/>
  </p:notesMasterIdLst>
  <p:sldIdLst>
    <p:sldId id="258" r:id="rId2"/>
    <p:sldId id="259" r:id="rId3"/>
    <p:sldId id="310" r:id="rId4"/>
    <p:sldId id="257" r:id="rId5"/>
    <p:sldId id="260" r:id="rId6"/>
    <p:sldId id="262" r:id="rId7"/>
    <p:sldId id="263" r:id="rId8"/>
    <p:sldId id="296" r:id="rId9"/>
    <p:sldId id="300" r:id="rId10"/>
    <p:sldId id="301" r:id="rId11"/>
    <p:sldId id="264" r:id="rId12"/>
    <p:sldId id="265" r:id="rId13"/>
    <p:sldId id="266" r:id="rId14"/>
    <p:sldId id="303" r:id="rId15"/>
    <p:sldId id="267" r:id="rId16"/>
    <p:sldId id="304" r:id="rId17"/>
    <p:sldId id="305" r:id="rId18"/>
    <p:sldId id="268" r:id="rId19"/>
    <p:sldId id="269" r:id="rId20"/>
    <p:sldId id="306" r:id="rId21"/>
    <p:sldId id="307" r:id="rId22"/>
    <p:sldId id="298" r:id="rId23"/>
    <p:sldId id="270" r:id="rId24"/>
    <p:sldId id="277" r:id="rId25"/>
    <p:sldId id="308" r:id="rId26"/>
    <p:sldId id="272" r:id="rId27"/>
    <p:sldId id="271" r:id="rId28"/>
    <p:sldId id="273" r:id="rId29"/>
    <p:sldId id="274" r:id="rId30"/>
    <p:sldId id="275" r:id="rId31"/>
    <p:sldId id="276" r:id="rId32"/>
    <p:sldId id="325" r:id="rId33"/>
    <p:sldId id="278" r:id="rId34"/>
    <p:sldId id="279" r:id="rId35"/>
    <p:sldId id="280" r:id="rId36"/>
    <p:sldId id="281" r:id="rId37"/>
    <p:sldId id="282" r:id="rId38"/>
    <p:sldId id="331" r:id="rId39"/>
    <p:sldId id="283" r:id="rId40"/>
    <p:sldId id="332" r:id="rId41"/>
    <p:sldId id="284" r:id="rId42"/>
    <p:sldId id="333" r:id="rId43"/>
    <p:sldId id="285" r:id="rId44"/>
    <p:sldId id="286" r:id="rId45"/>
    <p:sldId id="287" r:id="rId46"/>
    <p:sldId id="288" r:id="rId47"/>
    <p:sldId id="289" r:id="rId48"/>
    <p:sldId id="291" r:id="rId49"/>
    <p:sldId id="290" r:id="rId50"/>
    <p:sldId id="292" r:id="rId51"/>
    <p:sldId id="293" r:id="rId52"/>
    <p:sldId id="294" r:id="rId53"/>
    <p:sldId id="312" r:id="rId54"/>
    <p:sldId id="313" r:id="rId55"/>
    <p:sldId id="314" r:id="rId56"/>
    <p:sldId id="326" r:id="rId57"/>
    <p:sldId id="319" r:id="rId58"/>
    <p:sldId id="327" r:id="rId59"/>
    <p:sldId id="320" r:id="rId60"/>
    <p:sldId id="328" r:id="rId61"/>
    <p:sldId id="321" r:id="rId62"/>
    <p:sldId id="329" r:id="rId63"/>
    <p:sldId id="322" r:id="rId64"/>
    <p:sldId id="330" r:id="rId65"/>
    <p:sldId id="323" r:id="rId66"/>
    <p:sldId id="324" r:id="rId67"/>
  </p:sldIdLst>
  <p:sldSz cx="9144000" cy="6858000" type="screen4x3"/>
  <p:notesSz cx="6858000" cy="9144000"/>
  <p:defaultTextStyle>
    <a:defPPr>
      <a:defRPr lang="el-G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FF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5086" autoAdjust="0"/>
  </p:normalViewPr>
  <p:slideViewPr>
    <p:cSldViewPr>
      <p:cViewPr varScale="1">
        <p:scale>
          <a:sx n="114" d="100"/>
          <a:sy n="114" d="100"/>
        </p:scale>
        <p:origin x="138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C743918-219D-4420-8E22-955DE19E14D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C3FDC3-8A3A-404E-9398-E2DD9F31EEF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48220AA-10FE-43F3-BA15-DF592F6E48DD}" type="datetimeFigureOut">
              <a:rPr lang="en-US"/>
              <a:pPr>
                <a:defRPr/>
              </a:pPr>
              <a:t>4/25/2020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F7C74967-00CD-4215-B733-C2618295F6A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3D81F1F9-D35B-45EA-9403-8AE4360DE2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064FB4-90DF-4559-94CF-A3FED022F7E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434265-E54C-4AE6-8302-273D889427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6E3944B-B6BF-4E0C-8D45-2195ABA854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852F998F-06F3-42C8-8B8B-98BB4C203EC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3864ADE0-537A-4B44-9EA0-E96D093221F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B74D2A89-D28F-4D5D-BC39-9A0D5293A8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518C17C7-3E68-41E5-92DD-486AA37B7497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1CAF3A77-6A73-4953-B3A9-00A7EB7B1597}"/>
              </a:ext>
            </a:extLst>
          </p:cNvPr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8B5C04B7-8EAA-440E-AFEC-E9D7516A10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>
                <a:extLst>
                  <a:ext uri="{FF2B5EF4-FFF2-40B4-BE49-F238E27FC236}">
                    <a16:creationId xmlns:a16="http://schemas.microsoft.com/office/drawing/2014/main" id="{98696DD9-5C43-4306-BA8C-CB75EC4852E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296 w 5184"/>
                  <a:gd name="T3" fmla="*/ 3159 h 3159"/>
                  <a:gd name="T4" fmla="*/ 5296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 5">
                <a:extLst>
                  <a:ext uri="{FF2B5EF4-FFF2-40B4-BE49-F238E27FC236}">
                    <a16:creationId xmlns:a16="http://schemas.microsoft.com/office/drawing/2014/main" id="{F8E3CC98-CDA3-42C7-882E-239A23A24D2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70 w 556"/>
                  <a:gd name="T5" fmla="*/ 3159 h 3159"/>
                  <a:gd name="T6" fmla="*/ 570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59060769-8393-4548-B9FB-D873087B8D13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A89D8F30-B490-43E5-B066-DE9151CBB927}"/>
                </a:ext>
              </a:extLst>
            </p:cNvPr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58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58 w 251"/>
                <a:gd name="T7" fmla="*/ 12 h 12"/>
                <a:gd name="T8" fmla="*/ 258 w 251"/>
                <a:gd name="T9" fmla="*/ 0 h 12"/>
                <a:gd name="T10" fmla="*/ 258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26ADB45F-ECD4-44C5-B082-FF6DFFE247D5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2628 w 251"/>
                <a:gd name="T5" fmla="*/ 12 h 12"/>
                <a:gd name="T6" fmla="*/ 2628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" name="Group 9">
              <a:extLst>
                <a:ext uri="{FF2B5EF4-FFF2-40B4-BE49-F238E27FC236}">
                  <a16:creationId xmlns:a16="http://schemas.microsoft.com/office/drawing/2014/main" id="{17342527-502A-4107-A598-B080025F9B1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>
                <a:extLst>
                  <a:ext uri="{FF2B5EF4-FFF2-40B4-BE49-F238E27FC236}">
                    <a16:creationId xmlns:a16="http://schemas.microsoft.com/office/drawing/2014/main" id="{43650D09-8343-4732-A817-2A53C3ECC4C5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11">
                <a:extLst>
                  <a:ext uri="{FF2B5EF4-FFF2-40B4-BE49-F238E27FC236}">
                    <a16:creationId xmlns:a16="http://schemas.microsoft.com/office/drawing/2014/main" id="{3E7A8242-7EC0-4E83-8673-3E4E6D9A1EB6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12">
                <a:extLst>
                  <a:ext uri="{FF2B5EF4-FFF2-40B4-BE49-F238E27FC236}">
                    <a16:creationId xmlns:a16="http://schemas.microsoft.com/office/drawing/2014/main" id="{CC40829C-3F6E-41F2-BB38-CCB9FDF337CD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82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829 w 4724"/>
                  <a:gd name="T7" fmla="*/ 12 h 12"/>
                  <a:gd name="T8" fmla="*/ 4829 w 4724"/>
                  <a:gd name="T9" fmla="*/ 0 h 12"/>
                  <a:gd name="T10" fmla="*/ 482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13">
                <a:extLst>
                  <a:ext uri="{FF2B5EF4-FFF2-40B4-BE49-F238E27FC236}">
                    <a16:creationId xmlns:a16="http://schemas.microsoft.com/office/drawing/2014/main" id="{40443B65-13DA-4219-8815-527680B32DA2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14">
                <a:extLst>
                  <a:ext uri="{FF2B5EF4-FFF2-40B4-BE49-F238E27FC236}">
                    <a16:creationId xmlns:a16="http://schemas.microsoft.com/office/drawing/2014/main" id="{258C2EE0-7EC3-4AE5-99C4-015101023757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15">
                <a:extLst>
                  <a:ext uri="{FF2B5EF4-FFF2-40B4-BE49-F238E27FC236}">
                    <a16:creationId xmlns:a16="http://schemas.microsoft.com/office/drawing/2014/main" id="{94420FC8-8612-46A3-AEB2-2D1A5DDBB282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</p:grpSp>
      </p:grpSp>
      <p:sp>
        <p:nvSpPr>
          <p:cNvPr id="5136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el-GR"/>
              <a:t>Click to edit Master title style</a:t>
            </a:r>
          </a:p>
        </p:txBody>
      </p:sp>
      <p:sp>
        <p:nvSpPr>
          <p:cNvPr id="5137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l-GR"/>
              <a:t>Click to edit Master subtitle style</a:t>
            </a:r>
          </a:p>
        </p:txBody>
      </p:sp>
      <p:sp>
        <p:nvSpPr>
          <p:cNvPr id="18" name="Rectangle 18">
            <a:extLst>
              <a:ext uri="{FF2B5EF4-FFF2-40B4-BE49-F238E27FC236}">
                <a16:creationId xmlns:a16="http://schemas.microsoft.com/office/drawing/2014/main" id="{4ACDAF06-535B-4B74-80F7-A344FE461235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9" name="Rectangle 19">
            <a:extLst>
              <a:ext uri="{FF2B5EF4-FFF2-40B4-BE49-F238E27FC236}">
                <a16:creationId xmlns:a16="http://schemas.microsoft.com/office/drawing/2014/main" id="{CA74C321-4929-4BF2-A7FE-EAAB3D0931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20" name="Rectangle 20">
            <a:extLst>
              <a:ext uri="{FF2B5EF4-FFF2-40B4-BE49-F238E27FC236}">
                <a16:creationId xmlns:a16="http://schemas.microsoft.com/office/drawing/2014/main" id="{0B910F50-C884-4845-9077-173C12D735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AF33B-0C99-4A7A-8BDE-D5427D7C1478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3952143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8B2F4BD1-67B1-498D-87FC-09BFA808F9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F959B830-DC2A-4A01-A381-519D2D78C9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F8D52B1C-0F4E-48CE-BB77-114E964C12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6CD98-20C0-46F3-B4F8-1E031FA0CAEA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3933782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5DC8F356-2FA8-4288-B2D6-766A013DD2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1261BBE6-E255-4BB6-A964-D0C348BC71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30F1FC02-6DAF-4353-A3D3-8664D84EAA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B3B618-0AA2-4D5D-91FA-34420FE941E3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3048744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62264F65-93E9-4810-85EA-23896A7A46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1FCF597F-84F1-4F02-94E5-7598AF6EAB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316EE4B5-5B22-40FF-A5AA-84BDE52534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1415C0-2CB0-4691-9624-073985A3ED73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200611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902BA14D-DC97-462D-8927-8595F17D20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D2C08CE6-B940-4EC0-8FAF-757758D6D7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E6EE86F5-B204-427E-AB2E-F80D9797C2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E743A7-615B-4381-82B6-A64E0F8BABDE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2323734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480B9418-5E4D-4376-94FB-E55EFCA670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287729B8-1B33-417D-80FA-0DDD126791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613E7030-9B2A-4635-AE04-4F23029616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5E3D86-6B5C-4291-9B1B-D973BDA4580A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3168854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7">
            <a:extLst>
              <a:ext uri="{FF2B5EF4-FFF2-40B4-BE49-F238E27FC236}">
                <a16:creationId xmlns:a16="http://schemas.microsoft.com/office/drawing/2014/main" id="{B18B17F1-3B01-4DFB-BCEF-D3D9CB4EFD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18">
            <a:extLst>
              <a:ext uri="{FF2B5EF4-FFF2-40B4-BE49-F238E27FC236}">
                <a16:creationId xmlns:a16="http://schemas.microsoft.com/office/drawing/2014/main" id="{3069A38D-0B14-40EC-B69B-A639281F53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Rectangle 19">
            <a:extLst>
              <a:ext uri="{FF2B5EF4-FFF2-40B4-BE49-F238E27FC236}">
                <a16:creationId xmlns:a16="http://schemas.microsoft.com/office/drawing/2014/main" id="{58C98968-31D6-4737-8430-1964223B18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7F2623-FC21-4F97-A4C6-310B34EE1C43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515171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7">
            <a:extLst>
              <a:ext uri="{FF2B5EF4-FFF2-40B4-BE49-F238E27FC236}">
                <a16:creationId xmlns:a16="http://schemas.microsoft.com/office/drawing/2014/main" id="{B0AE36F3-6D19-4A11-823F-ED1A1D369E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18">
            <a:extLst>
              <a:ext uri="{FF2B5EF4-FFF2-40B4-BE49-F238E27FC236}">
                <a16:creationId xmlns:a16="http://schemas.microsoft.com/office/drawing/2014/main" id="{DF735EDA-2DF4-4864-A493-0CFC336B15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C8A5C0D7-3A1C-4E34-8401-2C0EA68530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113053-642C-463D-8264-AA4321694DCA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2229619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>
            <a:extLst>
              <a:ext uri="{FF2B5EF4-FFF2-40B4-BE49-F238E27FC236}">
                <a16:creationId xmlns:a16="http://schemas.microsoft.com/office/drawing/2014/main" id="{F4092AEE-BB40-4464-9460-A35CAD18AC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Rectangle 18">
            <a:extLst>
              <a:ext uri="{FF2B5EF4-FFF2-40B4-BE49-F238E27FC236}">
                <a16:creationId xmlns:a16="http://schemas.microsoft.com/office/drawing/2014/main" id="{CA6F15E8-CA50-4B50-ACF6-862FDE9BED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id="{61554DE3-47C4-4F38-8051-A4551C4490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616BDF-50B5-4D3D-B6AF-8470BAB9B2E8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4033846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7FB0A034-2AE2-4FF4-A9CB-B33277403C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7C6F2BF3-41E1-419A-A2BA-D29971EECE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FDDB18FC-C92C-4684-AA19-CCE5D72E47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7E80B0-71EC-4408-BE21-2A64F876FEDC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2405134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D5D7D52D-0C29-49CC-8716-3D77768261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98528FA0-B709-49D0-AABD-7DA3B57B5B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C647A3E4-CE1E-451A-8868-5EE7254FB2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AD1828-6C74-4536-846E-59A2BD91F868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976564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BF654412-90D4-4909-B101-58E1089DD200}"/>
              </a:ext>
            </a:extLst>
          </p:cNvPr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1032" name="Freeform 3">
              <a:extLst>
                <a:ext uri="{FF2B5EF4-FFF2-40B4-BE49-F238E27FC236}">
                  <a16:creationId xmlns:a16="http://schemas.microsoft.com/office/drawing/2014/main" id="{47A8F84B-FE1A-4085-9DAE-74B4AF8272B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296 w 5184"/>
                <a:gd name="T3" fmla="*/ 3159 h 3159"/>
                <a:gd name="T4" fmla="*/ 5296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3" name="Freeform 4">
              <a:extLst>
                <a:ext uri="{FF2B5EF4-FFF2-40B4-BE49-F238E27FC236}">
                  <a16:creationId xmlns:a16="http://schemas.microsoft.com/office/drawing/2014/main" id="{E95D9317-C397-4100-9492-D4CDF91B4C8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70 w 556"/>
                <a:gd name="T5" fmla="*/ 3159 h 3159"/>
                <a:gd name="T6" fmla="*/ 570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34" name="Group 5">
              <a:extLst>
                <a:ext uri="{FF2B5EF4-FFF2-40B4-BE49-F238E27FC236}">
                  <a16:creationId xmlns:a16="http://schemas.microsoft.com/office/drawing/2014/main" id="{6E7A07EC-1C86-4A5B-97F3-9E1699615E25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035" name="Freeform 6">
                <a:extLst>
                  <a:ext uri="{FF2B5EF4-FFF2-40B4-BE49-F238E27FC236}">
                    <a16:creationId xmlns:a16="http://schemas.microsoft.com/office/drawing/2014/main" id="{1F16219E-D9A0-4C62-AF7C-BE56E49AF361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" name="Freeform 7">
                <a:extLst>
                  <a:ext uri="{FF2B5EF4-FFF2-40B4-BE49-F238E27FC236}">
                    <a16:creationId xmlns:a16="http://schemas.microsoft.com/office/drawing/2014/main" id="{6C9A628C-6AD2-4FAD-A0DC-4D7EF5A4DC73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" name="Freeform 8">
                <a:extLst>
                  <a:ext uri="{FF2B5EF4-FFF2-40B4-BE49-F238E27FC236}">
                    <a16:creationId xmlns:a16="http://schemas.microsoft.com/office/drawing/2014/main" id="{4550AEED-2C19-4659-8C61-EB2ACDD7224A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82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829 w 4724"/>
                  <a:gd name="T7" fmla="*/ 12 h 12"/>
                  <a:gd name="T8" fmla="*/ 4829 w 4724"/>
                  <a:gd name="T9" fmla="*/ 0 h 12"/>
                  <a:gd name="T10" fmla="*/ 482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" name="Freeform 9">
                <a:extLst>
                  <a:ext uri="{FF2B5EF4-FFF2-40B4-BE49-F238E27FC236}">
                    <a16:creationId xmlns:a16="http://schemas.microsoft.com/office/drawing/2014/main" id="{F52A88A8-0E47-463F-AE62-AC8E9386A2F9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9" name="Freeform 10">
                <a:extLst>
                  <a:ext uri="{FF2B5EF4-FFF2-40B4-BE49-F238E27FC236}">
                    <a16:creationId xmlns:a16="http://schemas.microsoft.com/office/drawing/2014/main" id="{07EB7250-290C-4D77-8BF4-D30B7C4D1EBA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7" name="Freeform 11">
                <a:extLst>
                  <a:ext uri="{FF2B5EF4-FFF2-40B4-BE49-F238E27FC236}">
                    <a16:creationId xmlns:a16="http://schemas.microsoft.com/office/drawing/2014/main" id="{41556079-D62B-4BAE-AE82-998DD318827E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1041" name="Freeform 12">
                <a:extLst>
                  <a:ext uri="{FF2B5EF4-FFF2-40B4-BE49-F238E27FC236}">
                    <a16:creationId xmlns:a16="http://schemas.microsoft.com/office/drawing/2014/main" id="{C8F32766-3139-4E63-8B90-B389A66536DF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2628 w 251"/>
                  <a:gd name="T5" fmla="*/ 12 h 12"/>
                  <a:gd name="T6" fmla="*/ 2628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" name="Freeform 13">
                <a:extLst>
                  <a:ext uri="{FF2B5EF4-FFF2-40B4-BE49-F238E27FC236}">
                    <a16:creationId xmlns:a16="http://schemas.microsoft.com/office/drawing/2014/main" id="{C9869150-3FA5-4D15-9236-6102B9C5B24E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8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8 w 251"/>
                  <a:gd name="T7" fmla="*/ 12 h 12"/>
                  <a:gd name="T8" fmla="*/ 258 w 251"/>
                  <a:gd name="T9" fmla="*/ 0 h 12"/>
                  <a:gd name="T10" fmla="*/ 258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0" name="Freeform 14">
                <a:extLst>
                  <a:ext uri="{FF2B5EF4-FFF2-40B4-BE49-F238E27FC236}">
                    <a16:creationId xmlns:a16="http://schemas.microsoft.com/office/drawing/2014/main" id="{CA39596C-F8B1-4EBF-BD70-35F0AC4D40B6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</p:grpSp>
      </p:grpSp>
      <p:sp>
        <p:nvSpPr>
          <p:cNvPr id="4111" name="Rectangle 15">
            <a:extLst>
              <a:ext uri="{FF2B5EF4-FFF2-40B4-BE49-F238E27FC236}">
                <a16:creationId xmlns:a16="http://schemas.microsoft.com/office/drawing/2014/main" id="{05C7CC6A-21AD-4BA6-ACC7-781EAFE15A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/>
              <a:t>Click to edit Master title style</a:t>
            </a:r>
          </a:p>
        </p:txBody>
      </p:sp>
      <p:sp>
        <p:nvSpPr>
          <p:cNvPr id="4112" name="Rectangle 16">
            <a:extLst>
              <a:ext uri="{FF2B5EF4-FFF2-40B4-BE49-F238E27FC236}">
                <a16:creationId xmlns:a16="http://schemas.microsoft.com/office/drawing/2014/main" id="{C2ABFBC5-F755-4078-B056-009083A4F3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</a:p>
        </p:txBody>
      </p:sp>
      <p:sp>
        <p:nvSpPr>
          <p:cNvPr id="4113" name="Rectangle 17">
            <a:extLst>
              <a:ext uri="{FF2B5EF4-FFF2-40B4-BE49-F238E27FC236}">
                <a16:creationId xmlns:a16="http://schemas.microsoft.com/office/drawing/2014/main" id="{98E42565-A394-4913-9521-AA263E02BDD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114" name="Rectangle 18">
            <a:extLst>
              <a:ext uri="{FF2B5EF4-FFF2-40B4-BE49-F238E27FC236}">
                <a16:creationId xmlns:a16="http://schemas.microsoft.com/office/drawing/2014/main" id="{F2BA8276-657F-4766-AC05-5016A650B45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115" name="Rectangle 19">
            <a:extLst>
              <a:ext uri="{FF2B5EF4-FFF2-40B4-BE49-F238E27FC236}">
                <a16:creationId xmlns:a16="http://schemas.microsoft.com/office/drawing/2014/main" id="{C1285609-8106-4F52-AD9F-AF1829D5913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4A7CA125-34C9-4A39-8489-96A97F454A18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16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>
            <a:extLst>
              <a:ext uri="{FF2B5EF4-FFF2-40B4-BE49-F238E27FC236}">
                <a16:creationId xmlns:a16="http://schemas.microsoft.com/office/drawing/2014/main" id="{FE87D20F-F07B-4ADA-942D-C9F7E85770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9975" y="836613"/>
            <a:ext cx="4833938" cy="545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n-US" sz="4400" b="1">
                <a:solidFill>
                  <a:srgbClr val="FFFF00"/>
                </a:solidFill>
                <a:latin typeface="Comic Sans MS" panose="030F0702030302020204" pitchFamily="66" charset="0"/>
              </a:rPr>
              <a:t>ΛΕΙΤΟΥΡΓΙΑ </a:t>
            </a:r>
            <a:endParaRPr lang="en-US" altLang="en-US" sz="4400" b="1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4400" b="1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4400" b="1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n-US" sz="4400" b="1">
                <a:solidFill>
                  <a:srgbClr val="FFFF00"/>
                </a:solidFill>
                <a:latin typeface="Comic Sans MS" panose="030F0702030302020204" pitchFamily="66" charset="0"/>
              </a:rPr>
              <a:t>ΤΑΜΙΕΥΤΗΡΩΝ </a:t>
            </a:r>
            <a:endParaRPr lang="en-US" altLang="en-US" sz="4400" b="1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4400" b="1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n-US" sz="4400" b="1">
                <a:solidFill>
                  <a:srgbClr val="FFFF00"/>
                </a:solidFill>
                <a:latin typeface="Comic Sans MS" panose="030F0702030302020204" pitchFamily="66" charset="0"/>
              </a:rPr>
              <a:t>ΚΑΙ </a:t>
            </a:r>
            <a:endParaRPr lang="en-US" altLang="en-US" sz="4400" b="1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4400" b="1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n-US" sz="4400" b="1">
                <a:solidFill>
                  <a:srgbClr val="FFFF00"/>
                </a:solidFill>
                <a:latin typeface="Comic Sans MS" panose="030F0702030302020204" pitchFamily="66" charset="0"/>
              </a:rPr>
              <a:t>ΔΙΑΧΕΙΡΙΣΗ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>
            <a:extLst>
              <a:ext uri="{FF2B5EF4-FFF2-40B4-BE49-F238E27FC236}">
                <a16:creationId xmlns:a16="http://schemas.microsoft.com/office/drawing/2014/main" id="{815ADE00-0896-4251-A4C2-A2DD24AEC3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031" y="-99392"/>
            <a:ext cx="8643938" cy="668388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el-GR" altLang="en-US" dirty="0">
                <a:solidFill>
                  <a:srgbClr val="FFFF00"/>
                </a:solidFill>
              </a:rPr>
              <a:t>Κύριο φράγμα </a:t>
            </a:r>
            <a:br>
              <a:rPr lang="el-GR" altLang="en-US" dirty="0"/>
            </a:br>
            <a:r>
              <a:rPr lang="el-GR" altLang="en-US" dirty="0"/>
              <a:t>Ο συνολικός όγκος χωμάτινων υλικών και πετρωμάτων που χρησιμοποιήθηκε  για το έργο είναι περίπου </a:t>
            </a:r>
            <a:r>
              <a:rPr lang="el-GR" altLang="en-US" dirty="0">
                <a:solidFill>
                  <a:srgbClr val="FF0000"/>
                </a:solidFill>
                <a:highlight>
                  <a:srgbClr val="FFFF00"/>
                </a:highlight>
              </a:rPr>
              <a:t>152 800 000 </a:t>
            </a:r>
            <a:r>
              <a:rPr lang="en-US" altLang="en-US" dirty="0">
                <a:solidFill>
                  <a:srgbClr val="FF0000"/>
                </a:solidFill>
                <a:highlight>
                  <a:srgbClr val="FFFF00"/>
                </a:highlight>
              </a:rPr>
              <a:t>m</a:t>
            </a:r>
            <a:r>
              <a:rPr lang="el-GR" altLang="en-US" baseline="30000" dirty="0">
                <a:solidFill>
                  <a:srgbClr val="FF0000"/>
                </a:solidFill>
                <a:highlight>
                  <a:srgbClr val="FFFF00"/>
                </a:highlight>
              </a:rPr>
              <a:t>3</a:t>
            </a:r>
            <a:r>
              <a:rPr lang="el-GR" altLang="en-US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l-GR" altLang="en-US" dirty="0">
                <a:solidFill>
                  <a:srgbClr val="FF0000"/>
                </a:solidFill>
                <a:highlight>
                  <a:srgbClr val="FFFF00"/>
                </a:highlight>
              </a:rPr>
              <a:t>Κόστος υλοποίηση Έργων: </a:t>
            </a:r>
            <a:r>
              <a:rPr lang="el-GR" altLang="en-US" dirty="0"/>
              <a:t>623 εκατ. $ </a:t>
            </a:r>
          </a:p>
          <a:p>
            <a:pPr>
              <a:lnSpc>
                <a:spcPct val="150000"/>
              </a:lnSpc>
              <a:defRPr/>
            </a:pPr>
            <a:r>
              <a:rPr lang="el-GR" altLang="en-US" dirty="0">
                <a:solidFill>
                  <a:schemeClr val="bg2">
                    <a:lumMod val="60000"/>
                    <a:lumOff val="40000"/>
                  </a:schemeClr>
                </a:solidFill>
                <a:highlight>
                  <a:srgbClr val="FFFF00"/>
                </a:highlight>
              </a:rPr>
              <a:t>Κύκλος ζωής </a:t>
            </a:r>
            <a:br>
              <a:rPr lang="el-GR" altLang="en-US" dirty="0"/>
            </a:br>
            <a:endParaRPr lang="el-GR" altLang="en-US" dirty="0"/>
          </a:p>
          <a:p>
            <a:pPr>
              <a:lnSpc>
                <a:spcPct val="150000"/>
              </a:lnSpc>
              <a:defRPr/>
            </a:pPr>
            <a:r>
              <a:rPr lang="el-GR" altLang="en-US" dirty="0"/>
              <a:t>Το </a:t>
            </a:r>
            <a:r>
              <a:rPr lang="el-GR" altLang="en-US" dirty="0">
                <a:solidFill>
                  <a:srgbClr val="FF0000"/>
                </a:solidFill>
                <a:highlight>
                  <a:srgbClr val="FFFF00"/>
                </a:highlight>
              </a:rPr>
              <a:t>ετήσιο αιωρούμενο φορτίο ιζημάτων </a:t>
            </a:r>
            <a:r>
              <a:rPr lang="el-GR" altLang="en-US" dirty="0"/>
              <a:t>είναι περίπου </a:t>
            </a:r>
            <a:r>
              <a:rPr lang="el-GR" altLang="en-US" dirty="0">
                <a:solidFill>
                  <a:srgbClr val="FF0000"/>
                </a:solidFill>
                <a:highlight>
                  <a:srgbClr val="FFFF00"/>
                </a:highlight>
              </a:rPr>
              <a:t>430 εκατομμύρια τόνοι</a:t>
            </a:r>
            <a:r>
              <a:rPr lang="el-GR" altLang="en-US" dirty="0"/>
              <a:t>. </a:t>
            </a:r>
          </a:p>
          <a:p>
            <a:pPr>
              <a:lnSpc>
                <a:spcPct val="150000"/>
              </a:lnSpc>
              <a:defRPr/>
            </a:pPr>
            <a:endParaRPr lang="el-GR" altLang="en-US" dirty="0"/>
          </a:p>
          <a:p>
            <a:pPr>
              <a:lnSpc>
                <a:spcPct val="150000"/>
              </a:lnSpc>
              <a:defRPr/>
            </a:pPr>
            <a:r>
              <a:rPr lang="el-GR" altLang="en-US" dirty="0"/>
              <a:t>Η </a:t>
            </a:r>
            <a:r>
              <a:rPr lang="el-GR" altLang="en-US" dirty="0">
                <a:solidFill>
                  <a:srgbClr val="FF0000"/>
                </a:solidFill>
                <a:highlight>
                  <a:srgbClr val="FFFF00"/>
                </a:highlight>
              </a:rPr>
              <a:t>ωφέλιμη διάρκεια ζωής </a:t>
            </a:r>
            <a:r>
              <a:rPr lang="el-GR" altLang="en-US" dirty="0"/>
              <a:t>φράγματος και ταμιευτήρα εκτιμήθηκε ότι είναι περίπου τα </a:t>
            </a:r>
            <a:r>
              <a:rPr lang="el-GR" altLang="en-US" dirty="0">
                <a:solidFill>
                  <a:srgbClr val="FF0000"/>
                </a:solidFill>
                <a:highlight>
                  <a:srgbClr val="FFFF00"/>
                </a:highlight>
              </a:rPr>
              <a:t>50 χρόνια</a:t>
            </a:r>
            <a:r>
              <a:rPr lang="el-GR" altLang="en-US" dirty="0"/>
              <a:t>, από την ολοκλήρωση του φράγματος το 1976, </a:t>
            </a:r>
          </a:p>
          <a:p>
            <a:pPr>
              <a:lnSpc>
                <a:spcPct val="150000"/>
              </a:lnSpc>
              <a:defRPr/>
            </a:pPr>
            <a:r>
              <a:rPr lang="el-GR" altLang="en-US" dirty="0"/>
              <a:t>πράγμα που σήμαινε ότι ο ταμιευτήρας θα πληρωθεί με ιζήματα το 2030 </a:t>
            </a:r>
            <a:br>
              <a:rPr lang="el-GR" altLang="en-US" dirty="0"/>
            </a:br>
            <a:endParaRPr lang="el-GR" altLang="en-US" dirty="0"/>
          </a:p>
          <a:p>
            <a:pPr>
              <a:lnSpc>
                <a:spcPct val="150000"/>
              </a:lnSpc>
              <a:defRPr/>
            </a:pPr>
            <a:r>
              <a:rPr lang="el-GR" altLang="en-US" dirty="0">
                <a:cs typeface="Times New Roman" panose="02020603050405020304" pitchFamily="18" charset="0"/>
              </a:rPr>
              <a:t>Η ιζηματογένεση </a:t>
            </a:r>
            <a:r>
              <a:rPr lang="el-GR" altLang="en-US" dirty="0"/>
              <a:t>ωστόσο, </a:t>
            </a:r>
            <a:r>
              <a:rPr lang="el-GR" altLang="en-US" dirty="0">
                <a:solidFill>
                  <a:schemeClr val="bg2">
                    <a:lumMod val="60000"/>
                    <a:lumOff val="40000"/>
                  </a:schemeClr>
                </a:solidFill>
                <a:highlight>
                  <a:srgbClr val="FFFF00"/>
                </a:highlight>
              </a:rPr>
              <a:t>ήταν πολύ χαμηλότερη </a:t>
            </a:r>
            <a:r>
              <a:rPr lang="el-GR" altLang="en-US" dirty="0"/>
              <a:t>από ότι είχε προβλεφθεί και εκτιμάται τώρα ότι η ωφέλιμη διάρκεια ζωής του φράγματος θα είναι </a:t>
            </a:r>
            <a:r>
              <a:rPr lang="el-GR" altLang="en-US" dirty="0">
                <a:solidFill>
                  <a:srgbClr val="FF0000"/>
                </a:solidFill>
                <a:highlight>
                  <a:srgbClr val="FFFF00"/>
                </a:highlight>
              </a:rPr>
              <a:t>85 χρόνια</a:t>
            </a:r>
            <a:r>
              <a:rPr lang="el-GR" altLang="en-US" dirty="0"/>
              <a:t>, μέχρι περίπου το </a:t>
            </a:r>
            <a:r>
              <a:rPr lang="el-GR" altLang="en-US" dirty="0">
                <a:solidFill>
                  <a:srgbClr val="FF0000"/>
                </a:solidFill>
                <a:highlight>
                  <a:srgbClr val="FFFF00"/>
                </a:highlight>
              </a:rPr>
              <a:t>2060</a:t>
            </a:r>
            <a:endParaRPr lang="en-US" altLang="en-US" dirty="0"/>
          </a:p>
          <a:p>
            <a:pPr eaLnBrk="1" hangingPunct="1">
              <a:lnSpc>
                <a:spcPct val="150000"/>
              </a:lnSpc>
              <a:defRPr/>
            </a:pPr>
            <a:endParaRPr lang="en-US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>
            <a:extLst>
              <a:ext uri="{FF2B5EF4-FFF2-40B4-BE49-F238E27FC236}">
                <a16:creationId xmlns:a16="http://schemas.microsoft.com/office/drawing/2014/main" id="{BBE02A40-187C-4308-B00D-AB980C5AD1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0"/>
            <a:ext cx="8064896" cy="6586418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l-GR" altLang="en-US" sz="3200" b="1" dirty="0">
                <a:solidFill>
                  <a:schemeClr val="bg2">
                    <a:lumMod val="60000"/>
                    <a:lumOff val="40000"/>
                  </a:schemeClr>
                </a:solidFill>
                <a:highlight>
                  <a:srgbClr val="FFFF00"/>
                </a:highlight>
                <a:latin typeface="Comic Sans MS" panose="030F0702030302020204" pitchFamily="66" charset="0"/>
              </a:rPr>
              <a:t>Οφέλη</a:t>
            </a:r>
            <a:endParaRPr lang="el-GR" altLang="en-US" sz="3200" dirty="0">
              <a:solidFill>
                <a:schemeClr val="bg2">
                  <a:lumMod val="60000"/>
                  <a:lumOff val="40000"/>
                </a:schemeClr>
              </a:solidFill>
              <a:highlight>
                <a:srgbClr val="FFFF00"/>
              </a:highlight>
              <a:latin typeface="Comic Sans MS" panose="030F0702030302020204" pitchFamily="66" charset="0"/>
            </a:endParaRPr>
          </a:p>
          <a:p>
            <a:pPr eaLnBrk="1" hangingPunct="1">
              <a:defRPr/>
            </a:pPr>
            <a:r>
              <a:rPr lang="el-GR" altLang="en-US" sz="2000" dirty="0">
                <a:solidFill>
                  <a:schemeClr val="bg2">
                    <a:lumMod val="60000"/>
                    <a:lumOff val="40000"/>
                  </a:schemeClr>
                </a:solidFill>
                <a:highlight>
                  <a:srgbClr val="FFFF00"/>
                </a:highlight>
              </a:rPr>
              <a:t>Η πλειοψηφία των φραγμάτων εξυπηρετεί την άρδευση</a:t>
            </a:r>
          </a:p>
          <a:p>
            <a:pPr eaLnBrk="1" hangingPunct="1">
              <a:defRPr/>
            </a:pPr>
            <a:r>
              <a:rPr lang="el-GR" altLang="en-US" sz="2000" dirty="0"/>
              <a:t>Μεγάλο κόστος - μακρύς ο χρόνος κατασκευής </a:t>
            </a:r>
          </a:p>
          <a:p>
            <a:pPr eaLnBrk="1" hangingPunct="1">
              <a:defRPr/>
            </a:pPr>
            <a:endParaRPr lang="el-GR" altLang="en-US" sz="2000" dirty="0">
              <a:sym typeface="Symbol" panose="05050102010706020507" pitchFamily="18" charset="2"/>
            </a:endParaRPr>
          </a:p>
          <a:p>
            <a:pPr eaLnBrk="1" hangingPunct="1">
              <a:defRPr/>
            </a:pPr>
            <a:r>
              <a:rPr lang="el-GR" altLang="en-US" sz="2000" dirty="0">
                <a:sym typeface="Symbol" panose="05050102010706020507" pitchFamily="18" charset="2"/>
              </a:rPr>
              <a:t>Στα φράγματα παραγωγής ενέργειας το κόστος είναι &gt; κατά 30%</a:t>
            </a:r>
          </a:p>
          <a:p>
            <a:pPr eaLnBrk="1" hangingPunct="1">
              <a:defRPr/>
            </a:pPr>
            <a:endParaRPr lang="el-GR" altLang="en-US" sz="2000" dirty="0">
              <a:sym typeface="Symbol" panose="05050102010706020507" pitchFamily="18" charset="2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l-GR" altLang="en-US" sz="2000" dirty="0">
                <a:sym typeface="Symbol" panose="05050102010706020507" pitchFamily="18" charset="2"/>
              </a:rPr>
              <a:t>Συνήθως η παραγόμενη ενέργεια είναι μικρότερη της προσδοκώμενης</a:t>
            </a:r>
          </a:p>
          <a:p>
            <a:pPr eaLnBrk="1" hangingPunct="1">
              <a:lnSpc>
                <a:spcPct val="150000"/>
              </a:lnSpc>
              <a:defRPr/>
            </a:pPr>
            <a:endParaRPr lang="el-GR" altLang="en-US" sz="2000" dirty="0">
              <a:sym typeface="Symbol" panose="05050102010706020507" pitchFamily="18" charset="2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l-GR" altLang="en-US" sz="2000" dirty="0">
                <a:solidFill>
                  <a:srgbClr val="FF0000"/>
                </a:solidFill>
                <a:highlight>
                  <a:srgbClr val="FFFF00"/>
                </a:highlight>
                <a:sym typeface="Symbol" panose="05050102010706020507" pitchFamily="18" charset="2"/>
              </a:rPr>
              <a:t>Παραγωγή μη </a:t>
            </a:r>
            <a:r>
              <a:rPr lang="el-GR" altLang="en-US" sz="2000" i="1" dirty="0">
                <a:solidFill>
                  <a:srgbClr val="FF0000"/>
                </a:solidFill>
                <a:highlight>
                  <a:srgbClr val="FFFF00"/>
                </a:highlight>
                <a:sym typeface="Symbol" panose="05050102010706020507" pitchFamily="18" charset="2"/>
              </a:rPr>
              <a:t>καθαρής και ακριβής</a:t>
            </a:r>
            <a:r>
              <a:rPr lang="el-GR" altLang="en-US" sz="2000" dirty="0">
                <a:solidFill>
                  <a:srgbClr val="FF0000"/>
                </a:solidFill>
                <a:highlight>
                  <a:srgbClr val="FFFF00"/>
                </a:highlight>
                <a:sym typeface="Symbol" panose="05050102010706020507" pitchFamily="18" charset="2"/>
              </a:rPr>
              <a:t> ενέργειας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l-GR" altLang="en-US" sz="2000" dirty="0">
                <a:sym typeface="Symbol" panose="05050102010706020507" pitchFamily="18" charset="2"/>
              </a:rPr>
              <a:t>αποσύνθεση ποτάμιων οικοσυστημάτων - πολλές κοινωνικές επιπτώσεις -</a:t>
            </a:r>
          </a:p>
          <a:p>
            <a:pPr eaLnBrk="1" hangingPunct="1">
              <a:defRPr/>
            </a:pPr>
            <a:endParaRPr lang="el-GR" altLang="en-US" sz="2000" dirty="0">
              <a:sym typeface="Symbol" panose="05050102010706020507" pitchFamily="18" charset="2"/>
            </a:endParaRPr>
          </a:p>
          <a:p>
            <a:pPr eaLnBrk="1" hangingPunct="1">
              <a:defRPr/>
            </a:pPr>
            <a:r>
              <a:rPr lang="el-GR" altLang="en-US" sz="2000" dirty="0">
                <a:solidFill>
                  <a:srgbClr val="FFFF00"/>
                </a:solidFill>
                <a:sym typeface="Symbol" panose="05050102010706020507" pitchFamily="18" charset="2"/>
              </a:rPr>
              <a:t>τα </a:t>
            </a:r>
            <a:r>
              <a:rPr lang="el-GR" altLang="en-US" sz="2000" dirty="0">
                <a:solidFill>
                  <a:srgbClr val="FF0000"/>
                </a:solidFill>
                <a:highlight>
                  <a:srgbClr val="FFFF00"/>
                </a:highlight>
                <a:sym typeface="Symbol" panose="05050102010706020507" pitchFamily="18" charset="2"/>
              </a:rPr>
              <a:t>μικρά φράγματα</a:t>
            </a:r>
            <a:r>
              <a:rPr lang="el-GR" altLang="en-US" dirty="0">
                <a:solidFill>
                  <a:srgbClr val="FF0000"/>
                </a:solidFill>
                <a:highlight>
                  <a:srgbClr val="FFFF00"/>
                </a:highlight>
                <a:sym typeface="Symbol" panose="05050102010706020507" pitchFamily="18" charset="2"/>
              </a:rPr>
              <a:t> </a:t>
            </a:r>
            <a:r>
              <a:rPr lang="el-GR" altLang="en-US" sz="2000" dirty="0">
                <a:solidFill>
                  <a:srgbClr val="FFFF00"/>
                </a:solidFill>
                <a:sym typeface="Symbol" panose="05050102010706020507" pitchFamily="18" charset="2"/>
              </a:rPr>
              <a:t>αποτελούν</a:t>
            </a:r>
            <a:r>
              <a:rPr lang="el-GR" altLang="en-US" dirty="0">
                <a:solidFill>
                  <a:srgbClr val="FFFF00"/>
                </a:solidFill>
                <a:sym typeface="Symbol" panose="05050102010706020507" pitchFamily="18" charset="2"/>
              </a:rPr>
              <a:t> </a:t>
            </a:r>
            <a:r>
              <a:rPr lang="el-GR" altLang="en-US" sz="2000" dirty="0">
                <a:solidFill>
                  <a:srgbClr val="FFFF00"/>
                </a:solidFill>
                <a:sym typeface="Symbol" panose="05050102010706020507" pitchFamily="18" charset="2"/>
              </a:rPr>
              <a:t>βιώσιμη οικονομική πηγή ηλεκτρισμού σε αγροτικές περιοχές</a:t>
            </a:r>
          </a:p>
          <a:p>
            <a:pPr eaLnBrk="1" hangingPunct="1">
              <a:defRPr/>
            </a:pPr>
            <a:endParaRPr lang="el-GR" altLang="en-US" sz="2000" dirty="0">
              <a:solidFill>
                <a:schemeClr val="bg2">
                  <a:lumMod val="60000"/>
                  <a:lumOff val="40000"/>
                </a:schemeClr>
              </a:solidFill>
              <a:highlight>
                <a:srgbClr val="FFFF00"/>
              </a:highlight>
              <a:sym typeface="Symbol" panose="05050102010706020507" pitchFamily="18" charset="2"/>
            </a:endParaRPr>
          </a:p>
          <a:p>
            <a:pPr eaLnBrk="1" hangingPunct="1">
              <a:defRPr/>
            </a:pPr>
            <a:r>
              <a:rPr lang="el-GR" altLang="en-US" sz="2000" dirty="0">
                <a:solidFill>
                  <a:schemeClr val="bg2">
                    <a:lumMod val="60000"/>
                    <a:lumOff val="40000"/>
                  </a:schemeClr>
                </a:solidFill>
                <a:highlight>
                  <a:srgbClr val="FFFF00"/>
                </a:highlight>
                <a:sym typeface="Symbol" panose="05050102010706020507" pitchFamily="18" charset="2"/>
              </a:rPr>
              <a:t>συνιστούν αποτελεσματική μέθοδο ελέγχου των πλημμυρών</a:t>
            </a:r>
          </a:p>
          <a:p>
            <a:pPr eaLnBrk="1" hangingPunct="1">
              <a:defRPr/>
            </a:pPr>
            <a:endParaRPr lang="el-GR" altLang="en-US" sz="2000" dirty="0">
              <a:sym typeface="Symbol" panose="05050102010706020507" pitchFamily="18" charset="2"/>
            </a:endParaRPr>
          </a:p>
          <a:p>
            <a:pPr eaLnBrk="1" hangingPunct="1">
              <a:defRPr/>
            </a:pPr>
            <a:r>
              <a:rPr lang="el-GR" altLang="en-US" sz="2000" dirty="0">
                <a:solidFill>
                  <a:srgbClr val="FF3300"/>
                </a:solidFill>
                <a:highlight>
                  <a:srgbClr val="FFFF00"/>
                </a:highlight>
                <a:sym typeface="Symbol" panose="05050102010706020507" pitchFamily="18" charset="2"/>
              </a:rPr>
              <a:t>Οι κριτικοί δεν αντιτίθενται γενικά στην κατασκευή τους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>
            <a:extLst>
              <a:ext uri="{FF2B5EF4-FFF2-40B4-BE49-F238E27FC236}">
                <a16:creationId xmlns:a16="http://schemas.microsoft.com/office/drawing/2014/main" id="{A49C97E7-C366-4992-ACC9-5F76162D17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536" y="7665"/>
            <a:ext cx="8568952" cy="6432530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r>
              <a:rPr lang="el-GR" altLang="en-US" sz="3200" b="1" dirty="0">
                <a:solidFill>
                  <a:srgbClr val="FF0000"/>
                </a:solidFill>
                <a:highlight>
                  <a:srgbClr val="FFFF00"/>
                </a:highlight>
                <a:latin typeface="Comic Sans MS" panose="030F0702030302020204" pitchFamily="66" charset="0"/>
              </a:rPr>
              <a:t>Περιβαλλοντικές επιπτώσεις</a:t>
            </a:r>
            <a:endParaRPr lang="el-GR" altLang="en-US" sz="3200" dirty="0">
              <a:solidFill>
                <a:srgbClr val="FF0000"/>
              </a:solidFill>
              <a:highlight>
                <a:srgbClr val="FFFF00"/>
              </a:highlight>
              <a:latin typeface="Comic Sans MS" panose="030F0702030302020204" pitchFamily="66" charset="0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l-GR" altLang="en-US" sz="2000" dirty="0"/>
              <a:t>Γη και νερό είναι</a:t>
            </a:r>
            <a:r>
              <a:rPr lang="en-US" altLang="en-US" sz="2000" dirty="0"/>
              <a:t> </a:t>
            </a:r>
            <a:r>
              <a:rPr lang="el-GR" altLang="en-US" sz="2000" dirty="0"/>
              <a:t>οικολογικά συνδεδεμένα με το φυσικό σύστημα της υδρολογικής λεκάνης</a:t>
            </a:r>
          </a:p>
          <a:p>
            <a:pPr eaLnBrk="1" hangingPunct="1">
              <a:defRPr/>
            </a:pPr>
            <a:endParaRPr lang="en-US" altLang="en-US" sz="2000" dirty="0"/>
          </a:p>
          <a:p>
            <a:pPr eaLnBrk="1" hangingPunct="1">
              <a:defRPr/>
            </a:pPr>
            <a:r>
              <a:rPr lang="el-GR" altLang="en-US" sz="2000" dirty="0">
                <a:solidFill>
                  <a:srgbClr val="FFFF00"/>
                </a:solidFill>
              </a:rPr>
              <a:t>Μεταφορά από τους ποταμούς </a:t>
            </a:r>
            <a:r>
              <a:rPr lang="el-GR" altLang="en-US" sz="2000" dirty="0">
                <a:solidFill>
                  <a:srgbClr val="FF0000"/>
                </a:solidFill>
                <a:highlight>
                  <a:srgbClr val="FFFF00"/>
                </a:highlight>
              </a:rPr>
              <a:t>ιζημάτων</a:t>
            </a:r>
            <a:r>
              <a:rPr lang="el-GR" altLang="en-US" sz="2000" dirty="0">
                <a:solidFill>
                  <a:srgbClr val="FFFF00"/>
                </a:solidFill>
              </a:rPr>
              <a:t> και </a:t>
            </a:r>
            <a:r>
              <a:rPr lang="el-GR" altLang="en-US" sz="2000" dirty="0">
                <a:solidFill>
                  <a:srgbClr val="FF0000"/>
                </a:solidFill>
                <a:highlight>
                  <a:srgbClr val="FFFF00"/>
                </a:highlight>
              </a:rPr>
              <a:t>διαλυμένων υλικών</a:t>
            </a:r>
          </a:p>
          <a:p>
            <a:pPr eaLnBrk="1" hangingPunct="1">
              <a:defRPr/>
            </a:pPr>
            <a:endParaRPr lang="el-GR" altLang="en-US" sz="2000" dirty="0">
              <a:solidFill>
                <a:srgbClr val="FFFF00"/>
              </a:solidFill>
            </a:endParaRPr>
          </a:p>
          <a:p>
            <a:pPr eaLnBrk="1" hangingPunct="1">
              <a:defRPr/>
            </a:pPr>
            <a:r>
              <a:rPr lang="el-GR" altLang="en-US" sz="2000" dirty="0">
                <a:solidFill>
                  <a:srgbClr val="FFFF00"/>
                </a:solidFill>
              </a:rPr>
              <a:t>Τεράστιες αλλαγές στην υδρολογία των ποταμών</a:t>
            </a:r>
          </a:p>
          <a:p>
            <a:pPr eaLnBrk="1" hangingPunct="1">
              <a:defRPr/>
            </a:pPr>
            <a:r>
              <a:rPr lang="en-US" altLang="en-US" sz="2000" dirty="0"/>
              <a:t>Volta reservoir</a:t>
            </a:r>
            <a:r>
              <a:rPr lang="el-GR" altLang="en-US" sz="2000" dirty="0"/>
              <a:t> (κάλυψε το 4% της εθνικής </a:t>
            </a:r>
            <a:r>
              <a:rPr lang="el-GR" altLang="en-US" sz="2000" dirty="0" err="1"/>
              <a:t>γής</a:t>
            </a:r>
            <a:r>
              <a:rPr lang="el-GR" altLang="en-US" sz="2000" dirty="0"/>
              <a:t>)</a:t>
            </a:r>
          </a:p>
          <a:p>
            <a:pPr eaLnBrk="1" hangingPunct="1">
              <a:defRPr/>
            </a:pPr>
            <a:endParaRPr lang="el-GR" altLang="en-US" sz="2000" dirty="0"/>
          </a:p>
          <a:p>
            <a:pPr eaLnBrk="1" hangingPunct="1">
              <a:defRPr/>
            </a:pPr>
            <a:r>
              <a:rPr lang="el-GR" altLang="en-US" sz="2000" dirty="0">
                <a:solidFill>
                  <a:srgbClr val="FFFF00"/>
                </a:solidFill>
              </a:rPr>
              <a:t>Σύμφωνα με την </a:t>
            </a:r>
            <a:r>
              <a:rPr lang="en-US" altLang="en-US" sz="2000" dirty="0">
                <a:solidFill>
                  <a:srgbClr val="FFFF00"/>
                </a:solidFill>
              </a:rPr>
              <a:t>World Bank</a:t>
            </a:r>
            <a:r>
              <a:rPr lang="el-GR" altLang="en-US" sz="2000" dirty="0">
                <a:solidFill>
                  <a:srgbClr val="FFFF00"/>
                </a:solidFill>
              </a:rPr>
              <a:t> 1990</a:t>
            </a:r>
            <a:endParaRPr lang="el-GR" altLang="en-US" sz="2000" dirty="0"/>
          </a:p>
          <a:p>
            <a:pPr eaLnBrk="1" hangingPunct="1">
              <a:lnSpc>
                <a:spcPct val="150000"/>
              </a:lnSpc>
              <a:defRPr/>
            </a:pPr>
            <a:r>
              <a:rPr lang="el-GR" altLang="en-US" sz="2000" dirty="0"/>
              <a:t>Το 58% των υδροηλεκτρικών έργων σχεδιάστηκαν και κατασκευάστηκαν </a:t>
            </a:r>
            <a:r>
              <a:rPr lang="el-GR" altLang="en-US" sz="2000" dirty="0">
                <a:solidFill>
                  <a:srgbClr val="FF0000"/>
                </a:solidFill>
                <a:highlight>
                  <a:srgbClr val="FFFF00"/>
                </a:highlight>
              </a:rPr>
              <a:t>χωρίς τη θεώρηση των </a:t>
            </a:r>
            <a:r>
              <a:rPr lang="el-GR" altLang="en-US" sz="2000" dirty="0" err="1">
                <a:solidFill>
                  <a:srgbClr val="FF0000"/>
                </a:solidFill>
                <a:highlight>
                  <a:srgbClr val="FFFF00"/>
                </a:highlight>
              </a:rPr>
              <a:t>κατάντη</a:t>
            </a:r>
            <a:r>
              <a:rPr lang="el-GR" altLang="en-US" sz="2000" dirty="0">
                <a:solidFill>
                  <a:srgbClr val="FF0000"/>
                </a:solidFill>
                <a:highlight>
                  <a:srgbClr val="FFFF00"/>
                </a:highlight>
              </a:rPr>
              <a:t> επιπτώσεων 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l-GR" altLang="en-US" sz="2000" dirty="0"/>
              <a:t>ακόμη και όταν οι επιπτώσεις αυτές ήταν γνωστό ότι θα προκαλέσουν μαζική διάβρωση ακτών, ρύπανση ή άλλα προβλήματα</a:t>
            </a:r>
          </a:p>
          <a:p>
            <a:pPr eaLnBrk="1" hangingPunct="1">
              <a:defRPr/>
            </a:pPr>
            <a:endParaRPr lang="el-GR" altLang="en-US" sz="2000" dirty="0"/>
          </a:p>
          <a:p>
            <a:pPr eaLnBrk="1" hangingPunct="1">
              <a:defRPr/>
            </a:pPr>
            <a:r>
              <a:rPr lang="el-GR" altLang="en-US" sz="2000" dirty="0">
                <a:solidFill>
                  <a:srgbClr val="FF0000"/>
                </a:solidFill>
                <a:highlight>
                  <a:srgbClr val="FFFF00"/>
                </a:highlight>
              </a:rPr>
              <a:t>μείωση της ροής </a:t>
            </a:r>
          </a:p>
          <a:p>
            <a:pPr eaLnBrk="1" hangingPunct="1">
              <a:defRPr/>
            </a:pPr>
            <a:r>
              <a:rPr lang="el-GR" altLang="en-US" sz="2000" dirty="0"/>
              <a:t>αλλαγή στο τοπίο  - επηρεασμός χλωρίδας και πανίδας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>
            <a:extLst>
              <a:ext uri="{FF2B5EF4-FFF2-40B4-BE49-F238E27FC236}">
                <a16:creationId xmlns:a16="http://schemas.microsoft.com/office/drawing/2014/main" id="{8C10E657-40F1-437C-A3BC-D09AC2AE40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560" y="692696"/>
            <a:ext cx="7920880" cy="5107873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el-GR" altLang="en-US" sz="2000" dirty="0"/>
              <a:t>ένα φράγμα κατακρατεί χαλίκια και κροκάλες</a:t>
            </a:r>
            <a:endParaRPr lang="en-US" altLang="en-US" sz="2000" dirty="0"/>
          </a:p>
          <a:p>
            <a:pPr eaLnBrk="1" hangingPunct="1">
              <a:lnSpc>
                <a:spcPct val="150000"/>
              </a:lnSpc>
              <a:defRPr/>
            </a:pPr>
            <a:endParaRPr lang="el-GR" altLang="en-US" sz="2000" dirty="0"/>
          </a:p>
          <a:p>
            <a:pPr eaLnBrk="1" hangingPunct="1">
              <a:lnSpc>
                <a:spcPct val="150000"/>
              </a:lnSpc>
              <a:defRPr/>
            </a:pPr>
            <a:r>
              <a:rPr lang="el-GR" altLang="en-US" sz="2000" dirty="0"/>
              <a:t>αυξάνει η διάβρωση στις όχθες και στην κοίτη, υποσκάπτει γέφυρες και άλλες κατασκευές στις όχθες</a:t>
            </a:r>
          </a:p>
          <a:p>
            <a:pPr eaLnBrk="1" hangingPunct="1">
              <a:lnSpc>
                <a:spcPct val="150000"/>
              </a:lnSpc>
              <a:defRPr/>
            </a:pPr>
            <a:endParaRPr lang="el-GR" altLang="en-US" sz="2000" dirty="0"/>
          </a:p>
          <a:p>
            <a:pPr eaLnBrk="1" hangingPunct="1">
              <a:lnSpc>
                <a:spcPct val="150000"/>
              </a:lnSpc>
              <a:defRPr/>
            </a:pPr>
            <a:r>
              <a:rPr lang="el-GR" altLang="en-US" sz="2000" dirty="0">
                <a:solidFill>
                  <a:srgbClr val="FF0000"/>
                </a:solidFill>
                <a:highlight>
                  <a:srgbClr val="FFFF00"/>
                </a:highlight>
              </a:rPr>
              <a:t>Υλικά της κοίτης</a:t>
            </a:r>
            <a:r>
              <a:rPr lang="el-GR" altLang="en-US" sz="2000" dirty="0"/>
              <a:t>, πάχους μερικών μέτρων, διαβρώνονται την πρώτη 10ετία σε δεκάδες έως 100ντάδες χιλιόμετρα </a:t>
            </a:r>
            <a:r>
              <a:rPr lang="el-GR" altLang="en-US" sz="2000" dirty="0" err="1"/>
              <a:t>κατάντη</a:t>
            </a:r>
            <a:r>
              <a:rPr lang="el-GR" altLang="en-US" sz="2000" dirty="0"/>
              <a:t> </a:t>
            </a:r>
          </a:p>
          <a:p>
            <a:pPr eaLnBrk="1" hangingPunct="1">
              <a:lnSpc>
                <a:spcPct val="150000"/>
              </a:lnSpc>
              <a:defRPr/>
            </a:pPr>
            <a:endParaRPr lang="el-GR" altLang="en-US" sz="2000" b="1" dirty="0"/>
          </a:p>
          <a:p>
            <a:pPr eaLnBrk="1" hangingPunct="1">
              <a:lnSpc>
                <a:spcPct val="150000"/>
              </a:lnSpc>
              <a:defRPr/>
            </a:pPr>
            <a:r>
              <a:rPr lang="el-GR" altLang="en-US" sz="2000" b="1" dirty="0">
                <a:solidFill>
                  <a:srgbClr val="FF0000"/>
                </a:solidFill>
                <a:highlight>
                  <a:srgbClr val="FFFF00"/>
                </a:highlight>
              </a:rPr>
              <a:t>οι</a:t>
            </a:r>
            <a:r>
              <a:rPr lang="el-GR" altLang="en-US" sz="2000" b="1" dirty="0">
                <a:solidFill>
                  <a:srgbClr val="FFFF00"/>
                </a:solidFill>
              </a:rPr>
              <a:t> </a:t>
            </a:r>
            <a:r>
              <a:rPr lang="el-GR" altLang="en-US" sz="2000" b="1" dirty="0">
                <a:solidFill>
                  <a:srgbClr val="FF0000"/>
                </a:solidFill>
                <a:highlight>
                  <a:srgbClr val="FFFF00"/>
                </a:highlight>
              </a:rPr>
              <a:t>αλλαγές στη φυσική κατοικία και υδρολογία των ποταμών είναι υπεύθυνες για  το 93% της μείωσης της πανίδας 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l-GR" altLang="en-US" sz="2000" b="1" dirty="0">
                <a:solidFill>
                  <a:srgbClr val="FF0000"/>
                </a:solidFill>
                <a:highlight>
                  <a:srgbClr val="FFFF00"/>
                </a:highlight>
              </a:rPr>
              <a:t>στη Ν. Αμερική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 descr="hoover-dam-photo_2116297-770tall.jpg">
            <a:extLst>
              <a:ext uri="{FF2B5EF4-FFF2-40B4-BE49-F238E27FC236}">
                <a16:creationId xmlns:a16="http://schemas.microsoft.com/office/drawing/2014/main" id="{7CB5099E-E406-48A9-B30A-DCA97DC6FC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2">
            <a:extLst>
              <a:ext uri="{FF2B5EF4-FFF2-40B4-BE49-F238E27FC236}">
                <a16:creationId xmlns:a16="http://schemas.microsoft.com/office/drawing/2014/main" id="{BCC7314F-7468-46FD-91CF-104AA6F4A7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875" y="142875"/>
            <a:ext cx="9286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View of the Hoover Dam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>
            <a:extLst>
              <a:ext uri="{FF2B5EF4-FFF2-40B4-BE49-F238E27FC236}">
                <a16:creationId xmlns:a16="http://schemas.microsoft.com/office/drawing/2014/main" id="{1D3EB3AD-ACBF-4C31-A7E3-42505B36B7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560" y="689790"/>
            <a:ext cx="7848872" cy="5478423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en-US" altLang="en-US" sz="2000" b="1" dirty="0">
                <a:solidFill>
                  <a:srgbClr val="FF0000"/>
                </a:solidFill>
                <a:highlight>
                  <a:srgbClr val="FFFF00"/>
                </a:highlight>
              </a:rPr>
              <a:t>Aswan High Dam</a:t>
            </a:r>
            <a:r>
              <a:rPr lang="el-GR" altLang="en-US" sz="2000" b="1" dirty="0">
                <a:solidFill>
                  <a:srgbClr val="FF0000"/>
                </a:solidFill>
                <a:highlight>
                  <a:srgbClr val="FFFF00"/>
                </a:highlight>
              </a:rPr>
              <a:t>, 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l-GR" altLang="en-US" sz="2000" dirty="0"/>
              <a:t>πριν την κατασκευή του ο Νείλος μετέφερε 124 εκατομμύρια τόνους ιζημάτων στη θάλασσα και απέθετε 10 εκατομμύρια τόνους στο </a:t>
            </a:r>
            <a:r>
              <a:rPr lang="el-GR" altLang="en-US" sz="2000" dirty="0" err="1"/>
              <a:t>αλλουβιακό</a:t>
            </a:r>
            <a:r>
              <a:rPr lang="el-GR" altLang="en-US" sz="2000" dirty="0"/>
              <a:t> πεδίο και στο δέλτα </a:t>
            </a:r>
          </a:p>
          <a:p>
            <a:pPr eaLnBrk="1" hangingPunct="1">
              <a:lnSpc>
                <a:spcPct val="150000"/>
              </a:lnSpc>
              <a:defRPr/>
            </a:pPr>
            <a:endParaRPr lang="el-GR" altLang="en-US" sz="2000" dirty="0"/>
          </a:p>
          <a:p>
            <a:pPr eaLnBrk="1" hangingPunct="1">
              <a:lnSpc>
                <a:spcPct val="150000"/>
              </a:lnSpc>
              <a:defRPr/>
            </a:pPr>
            <a:r>
              <a:rPr lang="el-GR" altLang="en-US" sz="2000" dirty="0"/>
              <a:t>Σήμερα το 98% αυτών των ιζημάτων παραμένει</a:t>
            </a:r>
            <a:r>
              <a:rPr lang="en-US" altLang="en-US" sz="2000" dirty="0"/>
              <a:t>/</a:t>
            </a:r>
            <a:r>
              <a:rPr lang="el-GR" altLang="en-US" sz="2000" dirty="0"/>
              <a:t>συγκρατείται 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l-GR" altLang="en-US" sz="2000" dirty="0"/>
              <a:t>στο φράγμα</a:t>
            </a:r>
          </a:p>
          <a:p>
            <a:pPr eaLnBrk="1" hangingPunct="1">
              <a:lnSpc>
                <a:spcPct val="150000"/>
              </a:lnSpc>
              <a:defRPr/>
            </a:pPr>
            <a:endParaRPr lang="el-GR" altLang="en-US" sz="2000" dirty="0"/>
          </a:p>
          <a:p>
            <a:pPr eaLnBrk="1" hangingPunct="1">
              <a:lnSpc>
                <a:spcPct val="150000"/>
              </a:lnSpc>
              <a:defRPr/>
            </a:pPr>
            <a:r>
              <a:rPr lang="el-GR" altLang="en-US" sz="2000" dirty="0"/>
              <a:t>Μείωση  στην παραγωγικότητα του εδάφους</a:t>
            </a:r>
          </a:p>
          <a:p>
            <a:pPr eaLnBrk="1" hangingPunct="1">
              <a:lnSpc>
                <a:spcPct val="150000"/>
              </a:lnSpc>
              <a:defRPr/>
            </a:pPr>
            <a:endParaRPr lang="el-GR" altLang="en-US" sz="2000" dirty="0"/>
          </a:p>
          <a:p>
            <a:pPr eaLnBrk="1" hangingPunct="1">
              <a:lnSpc>
                <a:spcPct val="150000"/>
              </a:lnSpc>
              <a:defRPr/>
            </a:pPr>
            <a:r>
              <a:rPr lang="el-GR" altLang="en-US" sz="2000" dirty="0"/>
              <a:t>Σοβαρή διάβρωση των ακτών</a:t>
            </a:r>
          </a:p>
          <a:p>
            <a:pPr eaLnBrk="1" hangingPunct="1">
              <a:defRPr/>
            </a:pPr>
            <a:endParaRPr lang="el-GR" altLang="en-US" sz="2000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Aswan High Dam.jpg">
            <a:extLst>
              <a:ext uri="{FF2B5EF4-FFF2-40B4-BE49-F238E27FC236}">
                <a16:creationId xmlns:a16="http://schemas.microsoft.com/office/drawing/2014/main" id="{956C9DB0-8908-4F89-BF40-740668FFA5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500063"/>
            <a:ext cx="8943975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3">
            <a:extLst>
              <a:ext uri="{FF2B5EF4-FFF2-40B4-BE49-F238E27FC236}">
                <a16:creationId xmlns:a16="http://schemas.microsoft.com/office/drawing/2014/main" id="{91BA9C38-304A-4B8D-9541-E5711204F3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13" y="0"/>
            <a:ext cx="1927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Aswan High Dam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 descr="akosombo.jpg">
            <a:extLst>
              <a:ext uri="{FF2B5EF4-FFF2-40B4-BE49-F238E27FC236}">
                <a16:creationId xmlns:a16="http://schemas.microsoft.com/office/drawing/2014/main" id="{D6492449-2D0E-4A7F-875F-A4506B31B1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75"/>
            <a:ext cx="9144000" cy="660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6D3E015-B1EF-4CF6-9631-AABB02D43BF9}"/>
              </a:ext>
            </a:extLst>
          </p:cNvPr>
          <p:cNvSpPr/>
          <p:nvPr/>
        </p:nvSpPr>
        <p:spPr>
          <a:xfrm>
            <a:off x="0" y="142875"/>
            <a:ext cx="2487613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The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Akosombo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Dam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>
            <a:extLst>
              <a:ext uri="{FF2B5EF4-FFF2-40B4-BE49-F238E27FC236}">
                <a16:creationId xmlns:a16="http://schemas.microsoft.com/office/drawing/2014/main" id="{650FD596-9F03-4F34-9687-3D140731F7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536" y="-19412"/>
            <a:ext cx="8136904" cy="6896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>
              <a:defRPr/>
            </a:pPr>
            <a:r>
              <a:rPr lang="el-GR" sz="2000" b="1" cap="all" dirty="0" err="1">
                <a:solidFill>
                  <a:srgbClr val="FF0000"/>
                </a:solidFill>
                <a:highlight>
                  <a:srgbClr val="FFFF00"/>
                </a:highlight>
              </a:rPr>
              <a:t>ΕκβολεΣ</a:t>
            </a:r>
            <a:endParaRPr lang="el-GR" sz="2000" b="1" cap="all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eaLnBrk="1" hangingPunct="1">
              <a:lnSpc>
                <a:spcPts val="3000"/>
              </a:lnSpc>
              <a:defRPr/>
            </a:pPr>
            <a:r>
              <a:rPr lang="el-GR" sz="2000" dirty="0"/>
              <a:t>το 80% της παγκόσμιας αλιείας προέρχεται από εδώ</a:t>
            </a:r>
          </a:p>
          <a:p>
            <a:pPr eaLnBrk="1" hangingPunct="1">
              <a:lnSpc>
                <a:spcPts val="3000"/>
              </a:lnSpc>
              <a:defRPr/>
            </a:pPr>
            <a:r>
              <a:rPr lang="el-GR" sz="2000" dirty="0">
                <a:solidFill>
                  <a:srgbClr val="FF0000"/>
                </a:solidFill>
                <a:highlight>
                  <a:srgbClr val="FFFF00"/>
                </a:highlight>
              </a:rPr>
              <a:t>Κόλπος του Μεξικού</a:t>
            </a:r>
            <a:r>
              <a:rPr lang="el-GR" sz="2000" dirty="0">
                <a:solidFill>
                  <a:srgbClr val="00B0F0"/>
                </a:solidFill>
              </a:rPr>
              <a:t>, </a:t>
            </a:r>
            <a:r>
              <a:rPr lang="el-GR" sz="2000" dirty="0">
                <a:solidFill>
                  <a:schemeClr val="bg2">
                    <a:lumMod val="60000"/>
                    <a:lumOff val="40000"/>
                  </a:schemeClr>
                </a:solidFill>
                <a:highlight>
                  <a:srgbClr val="FFFF00"/>
                </a:highlight>
              </a:rPr>
              <a:t>Μαύρη και Κασπία θάλασσα</a:t>
            </a:r>
            <a:r>
              <a:rPr lang="el-GR" sz="2000" dirty="0">
                <a:solidFill>
                  <a:srgbClr val="00B0F0"/>
                </a:solidFill>
              </a:rPr>
              <a:t>, </a:t>
            </a:r>
          </a:p>
          <a:p>
            <a:pPr eaLnBrk="1" hangingPunct="1">
              <a:lnSpc>
                <a:spcPts val="3000"/>
              </a:lnSpc>
              <a:defRPr/>
            </a:pPr>
            <a:r>
              <a:rPr lang="el-GR" sz="2000" dirty="0">
                <a:solidFill>
                  <a:srgbClr val="FF0000"/>
                </a:solidFill>
              </a:rPr>
              <a:t>Κόλπος του </a:t>
            </a:r>
            <a:r>
              <a:rPr lang="en-US" sz="2000" dirty="0">
                <a:solidFill>
                  <a:srgbClr val="FF0000"/>
                </a:solidFill>
              </a:rPr>
              <a:t>San Francisco</a:t>
            </a:r>
            <a:r>
              <a:rPr lang="el-GR" sz="2000" dirty="0">
                <a:solidFill>
                  <a:srgbClr val="00B0F0"/>
                </a:solidFill>
              </a:rPr>
              <a:t>, </a:t>
            </a:r>
            <a:r>
              <a:rPr lang="el-GR" sz="2000" dirty="0">
                <a:solidFill>
                  <a:schemeClr val="bg2">
                    <a:lumMod val="60000"/>
                    <a:lumOff val="40000"/>
                  </a:schemeClr>
                </a:solidFill>
                <a:highlight>
                  <a:srgbClr val="FFFF00"/>
                </a:highlight>
              </a:rPr>
              <a:t>Ανατολική Μεσόγειος</a:t>
            </a:r>
          </a:p>
          <a:p>
            <a:pPr eaLnBrk="1" hangingPunct="1">
              <a:lnSpc>
                <a:spcPts val="3000"/>
              </a:lnSpc>
              <a:defRPr/>
            </a:pPr>
            <a:endParaRPr lang="el-GR" sz="2000" b="1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eaLnBrk="1" hangingPunct="1">
              <a:lnSpc>
                <a:spcPts val="3000"/>
              </a:lnSpc>
              <a:defRPr/>
            </a:pPr>
            <a:r>
              <a:rPr lang="el-GR" sz="2000" b="1" dirty="0">
                <a:solidFill>
                  <a:srgbClr val="FF0000"/>
                </a:solidFill>
                <a:highlight>
                  <a:srgbClr val="FFFF00"/>
                </a:highlight>
              </a:rPr>
              <a:t>Ρύθμιση της ροής του </a:t>
            </a:r>
            <a:r>
              <a:rPr lang="en-US" sz="2000" b="1" dirty="0">
                <a:solidFill>
                  <a:srgbClr val="FF0000"/>
                </a:solidFill>
                <a:highlight>
                  <a:srgbClr val="FFFF00"/>
                </a:highlight>
              </a:rPr>
              <a:t>Volta</a:t>
            </a:r>
            <a:r>
              <a:rPr lang="el-GR" sz="2000" b="1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el-GR" sz="2000" b="1" dirty="0"/>
              <a:t>(</a:t>
            </a:r>
            <a:r>
              <a:rPr lang="en-US" sz="2000" b="1" dirty="0" err="1">
                <a:solidFill>
                  <a:schemeClr val="bg2">
                    <a:lumMod val="60000"/>
                    <a:lumOff val="40000"/>
                  </a:schemeClr>
                </a:solidFill>
                <a:highlight>
                  <a:srgbClr val="FFFF00"/>
                </a:highlight>
              </a:rPr>
              <a:t>Akasombo</a:t>
            </a:r>
            <a:r>
              <a:rPr lang="en-US" sz="2000" b="1" dirty="0">
                <a:solidFill>
                  <a:schemeClr val="bg2">
                    <a:lumMod val="60000"/>
                    <a:lumOff val="40000"/>
                  </a:schemeClr>
                </a:solidFill>
                <a:highlight>
                  <a:srgbClr val="FFFF00"/>
                </a:highlight>
              </a:rPr>
              <a:t> </a:t>
            </a:r>
            <a:r>
              <a:rPr lang="en-US" sz="2000" b="1" dirty="0" err="1">
                <a:solidFill>
                  <a:schemeClr val="bg2">
                    <a:lumMod val="60000"/>
                    <a:lumOff val="40000"/>
                  </a:schemeClr>
                </a:solidFill>
                <a:highlight>
                  <a:srgbClr val="FFFF00"/>
                </a:highlight>
              </a:rPr>
              <a:t>Krong</a:t>
            </a:r>
            <a:r>
              <a:rPr lang="el-GR" sz="2000" b="1" dirty="0"/>
              <a:t>) </a:t>
            </a:r>
          </a:p>
          <a:p>
            <a:pPr eaLnBrk="1" hangingPunct="1">
              <a:lnSpc>
                <a:spcPts val="3000"/>
              </a:lnSpc>
              <a:defRPr/>
            </a:pPr>
            <a:r>
              <a:rPr lang="el-GR" sz="2000" dirty="0"/>
              <a:t>εξαφάνιση των μαλακίων στις εκβολές, σοβαρή μείωση της αλιείας</a:t>
            </a:r>
          </a:p>
          <a:p>
            <a:pPr eaLnBrk="1" hangingPunct="1">
              <a:lnSpc>
                <a:spcPts val="3000"/>
              </a:lnSpc>
              <a:defRPr/>
            </a:pPr>
            <a:endParaRPr lang="el-GR" sz="2000" b="1" dirty="0"/>
          </a:p>
          <a:p>
            <a:pPr eaLnBrk="1" hangingPunct="1">
              <a:lnSpc>
                <a:spcPts val="3000"/>
              </a:lnSpc>
              <a:defRPr/>
            </a:pPr>
            <a:r>
              <a:rPr lang="el-GR" sz="2000" dirty="0"/>
              <a:t>Τα οικοσυστήματα των ποταμών και των </a:t>
            </a:r>
            <a:r>
              <a:rPr lang="el-GR" sz="2000" dirty="0" err="1"/>
              <a:t>αλλουβιακών</a:t>
            </a:r>
            <a:r>
              <a:rPr lang="el-GR" sz="2000" dirty="0"/>
              <a:t> πεδίων είναι πλήρως προσαρμοσμένα στον </a:t>
            </a:r>
            <a:r>
              <a:rPr lang="el-GR" sz="2000" dirty="0">
                <a:solidFill>
                  <a:srgbClr val="FF0000"/>
                </a:solidFill>
                <a:highlight>
                  <a:srgbClr val="FFFF00"/>
                </a:highlight>
              </a:rPr>
              <a:t>ποτάμιο πλημμυρικό κύκλο </a:t>
            </a:r>
          </a:p>
          <a:p>
            <a:pPr eaLnBrk="1" hangingPunct="1">
              <a:lnSpc>
                <a:spcPts val="3000"/>
              </a:lnSpc>
              <a:defRPr/>
            </a:pPr>
            <a:endParaRPr lang="el-GR" sz="2000" dirty="0"/>
          </a:p>
          <a:p>
            <a:pPr eaLnBrk="1" hangingPunct="1">
              <a:lnSpc>
                <a:spcPts val="3000"/>
              </a:lnSpc>
              <a:defRPr/>
            </a:pPr>
            <a:r>
              <a:rPr lang="el-GR" sz="2000" dirty="0">
                <a:solidFill>
                  <a:schemeClr val="bg2">
                    <a:lumMod val="60000"/>
                    <a:lumOff val="40000"/>
                  </a:schemeClr>
                </a:solidFill>
                <a:highlight>
                  <a:srgbClr val="FFFF00"/>
                </a:highlight>
              </a:rPr>
              <a:t>γηγενή φυτά  και ζώα </a:t>
            </a:r>
            <a:r>
              <a:rPr lang="el-GR" sz="2000" dirty="0"/>
              <a:t>εξαρτώνται από τις διακυμάνσεις του πλημμυρικού κύκλου για την αναπαραγωγή τους, εκκόλαψη, μετανάστευση και άλλες σημαντικές βαθμίδες του βιολογικού τους κύκλου</a:t>
            </a:r>
          </a:p>
          <a:p>
            <a:pPr eaLnBrk="1" hangingPunct="1">
              <a:lnSpc>
                <a:spcPts val="3000"/>
              </a:lnSpc>
              <a:defRPr/>
            </a:pPr>
            <a:endParaRPr lang="el-GR" sz="2000" dirty="0"/>
          </a:p>
          <a:p>
            <a:pPr eaLnBrk="1" hangingPunct="1">
              <a:lnSpc>
                <a:spcPts val="3000"/>
              </a:lnSpc>
              <a:defRPr/>
            </a:pPr>
            <a:r>
              <a:rPr lang="el-GR" sz="2000" dirty="0"/>
              <a:t>Οι ετήσιες πλημμύρες </a:t>
            </a:r>
            <a:r>
              <a:rPr lang="el-GR" sz="2000" dirty="0">
                <a:solidFill>
                  <a:schemeClr val="bg2">
                    <a:lumMod val="60000"/>
                    <a:lumOff val="40000"/>
                  </a:schemeClr>
                </a:solidFill>
                <a:highlight>
                  <a:srgbClr val="FFFF00"/>
                </a:highlight>
              </a:rPr>
              <a:t>αποθέτουν θρεπτικές ουσίες </a:t>
            </a:r>
            <a:r>
              <a:rPr lang="el-GR" sz="2000" dirty="0"/>
              <a:t>στο έδαφος, ανανεώνουν το νερό στις κοίτες και προμηθεύουν τους υγροβιότοπους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>
            <a:extLst>
              <a:ext uri="{FF2B5EF4-FFF2-40B4-BE49-F238E27FC236}">
                <a16:creationId xmlns:a16="http://schemas.microsoft.com/office/drawing/2014/main" id="{BF6D5B43-6D76-4288-83D9-CCD5D642E4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4235"/>
            <a:ext cx="9144000" cy="6709529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r>
              <a:rPr lang="el-GR" altLang="en-US" sz="3200" b="1" dirty="0">
                <a:solidFill>
                  <a:srgbClr val="FF0000"/>
                </a:solidFill>
                <a:highlight>
                  <a:srgbClr val="FFFF00"/>
                </a:highlight>
                <a:latin typeface="Comic Sans MS" panose="030F0702030302020204" pitchFamily="66" charset="0"/>
              </a:rPr>
              <a:t>Έχει αναγνωριστεί από τους βιολόγους ότι:</a:t>
            </a:r>
            <a:endParaRPr lang="el-GR" altLang="en-US" sz="3200" dirty="0">
              <a:solidFill>
                <a:srgbClr val="FF0000"/>
              </a:solidFill>
              <a:highlight>
                <a:srgbClr val="FFFF00"/>
              </a:highlight>
              <a:latin typeface="Comic Sans MS" panose="030F0702030302020204" pitchFamily="66" charset="0"/>
            </a:endParaRPr>
          </a:p>
          <a:p>
            <a:pPr eaLnBrk="1" hangingPunct="1">
              <a:defRPr/>
            </a:pPr>
            <a:r>
              <a:rPr lang="el-GR" altLang="en-US" sz="2000" dirty="0"/>
              <a:t>Τα φράγματα είναι η πιο ολέθρια κατάχρηση για την εξαφάνιση των ποτάμιων ειδών</a:t>
            </a:r>
          </a:p>
          <a:p>
            <a:pPr eaLnBrk="1" hangingPunct="1">
              <a:defRPr/>
            </a:pPr>
            <a:endParaRPr lang="el-GR" altLang="en-US" sz="2000" dirty="0"/>
          </a:p>
          <a:p>
            <a:pPr eaLnBrk="1" hangingPunct="1">
              <a:defRPr/>
            </a:pPr>
            <a:r>
              <a:rPr lang="el-GR" altLang="en-US" sz="2000" dirty="0"/>
              <a:t>Το 20% των αναγνωρισμένων παγκοσμίως 8000 ειδών του γλυκού νερού απειλούνται με εξαφάνιση</a:t>
            </a:r>
          </a:p>
          <a:p>
            <a:pPr eaLnBrk="1" hangingPunct="1">
              <a:defRPr/>
            </a:pPr>
            <a:endParaRPr lang="el-GR" altLang="en-US" sz="2000" dirty="0"/>
          </a:p>
          <a:p>
            <a:pPr eaLnBrk="1" hangingPunct="1">
              <a:defRPr/>
            </a:pPr>
            <a:r>
              <a:rPr lang="el-GR" altLang="en-US" sz="2000" dirty="0"/>
              <a:t>Το </a:t>
            </a:r>
            <a:r>
              <a:rPr lang="el-GR" altLang="en-US" sz="2000" dirty="0" err="1"/>
              <a:t>αλλουβιακό</a:t>
            </a:r>
            <a:r>
              <a:rPr lang="el-GR" altLang="en-US" sz="2000" dirty="0"/>
              <a:t> πεδίο επηρεάζεται επίσης</a:t>
            </a:r>
          </a:p>
          <a:p>
            <a:pPr eaLnBrk="1" hangingPunct="1">
              <a:defRPr/>
            </a:pPr>
            <a:endParaRPr lang="el-GR" altLang="en-US" sz="2000" b="1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eaLnBrk="1" hangingPunct="1">
              <a:defRPr/>
            </a:pPr>
            <a:r>
              <a:rPr lang="en-US" altLang="en-US" sz="2000" b="1" dirty="0">
                <a:solidFill>
                  <a:srgbClr val="FF0000"/>
                </a:solidFill>
                <a:highlight>
                  <a:srgbClr val="FFFF00"/>
                </a:highlight>
              </a:rPr>
              <a:t>Pongola river</a:t>
            </a:r>
            <a:r>
              <a:rPr lang="el-GR" altLang="en-US" sz="2000" b="1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el-GR" altLang="en-US" sz="2000" dirty="0"/>
              <a:t>στη Ν. Αφρική, </a:t>
            </a:r>
          </a:p>
          <a:p>
            <a:pPr eaLnBrk="1" hangingPunct="1">
              <a:defRPr/>
            </a:pPr>
            <a:r>
              <a:rPr lang="el-GR" altLang="en-US" sz="1900" dirty="0"/>
              <a:t>μείωση στην ποικιλότητα δασικών ειδών μετά την κατασκευή φράγματος</a:t>
            </a:r>
          </a:p>
          <a:p>
            <a:pPr eaLnBrk="1" hangingPunct="1">
              <a:defRPr/>
            </a:pPr>
            <a:endParaRPr lang="el-GR" altLang="en-US" sz="1900" b="1" dirty="0">
              <a:solidFill>
                <a:srgbClr val="00B0F0"/>
              </a:solidFill>
            </a:endParaRPr>
          </a:p>
          <a:p>
            <a:pPr eaLnBrk="1" hangingPunct="1">
              <a:defRPr/>
            </a:pPr>
            <a:r>
              <a:rPr lang="en-US" altLang="en-US" sz="2000" b="1" dirty="0">
                <a:solidFill>
                  <a:srgbClr val="FF0000"/>
                </a:solidFill>
                <a:highlight>
                  <a:srgbClr val="FFFF00"/>
                </a:highlight>
              </a:rPr>
              <a:t>Kenya</a:t>
            </a:r>
            <a:r>
              <a:rPr lang="el-GR" altLang="en-US" sz="2000" b="1" dirty="0">
                <a:solidFill>
                  <a:srgbClr val="FF0000"/>
                </a:solidFill>
                <a:highlight>
                  <a:srgbClr val="FFFF00"/>
                </a:highlight>
              </a:rPr>
              <a:t>, </a:t>
            </a:r>
            <a:r>
              <a:rPr lang="en-US" altLang="en-US" sz="2000" b="1" dirty="0">
                <a:solidFill>
                  <a:srgbClr val="FF0000"/>
                </a:solidFill>
                <a:highlight>
                  <a:srgbClr val="FFFF00"/>
                </a:highlight>
              </a:rPr>
              <a:t>Tana River</a:t>
            </a:r>
            <a:r>
              <a:rPr lang="el-GR" altLang="en-US" sz="2000" b="1" dirty="0">
                <a:solidFill>
                  <a:srgbClr val="FF0000"/>
                </a:solidFill>
                <a:highlight>
                  <a:srgbClr val="FFFF00"/>
                </a:highlight>
              </a:rPr>
              <a:t>, </a:t>
            </a:r>
          </a:p>
          <a:p>
            <a:pPr eaLnBrk="1" hangingPunct="1">
              <a:defRPr/>
            </a:pPr>
            <a:r>
              <a:rPr lang="el-GR" altLang="en-US" sz="2000" dirty="0"/>
              <a:t>δάση αργοπεθαίνουν εξαιτίας της μείωσης των ακραίων πλημμυρών λόγω λειτουργίας σειράς φραγμάτων</a:t>
            </a:r>
          </a:p>
          <a:p>
            <a:pPr eaLnBrk="1" hangingPunct="1">
              <a:defRPr/>
            </a:pPr>
            <a:endParaRPr lang="el-GR" altLang="en-US" sz="2000" dirty="0"/>
          </a:p>
          <a:p>
            <a:pPr eaLnBrk="1" hangingPunct="1">
              <a:defRPr/>
            </a:pPr>
            <a:r>
              <a:rPr lang="el-GR" altLang="en-US" sz="2000" dirty="0"/>
              <a:t>Η </a:t>
            </a:r>
            <a:r>
              <a:rPr lang="el-GR" altLang="en-US" sz="2000" dirty="0">
                <a:solidFill>
                  <a:schemeClr val="bg2">
                    <a:lumMod val="60000"/>
                    <a:lumOff val="40000"/>
                  </a:schemeClr>
                </a:solidFill>
                <a:highlight>
                  <a:srgbClr val="FFFF00"/>
                </a:highlight>
              </a:rPr>
              <a:t>Ν. Αφρική</a:t>
            </a:r>
            <a:r>
              <a:rPr lang="el-GR" altLang="en-US" sz="2000" dirty="0"/>
              <a:t>, δίνει την ευκαιρία </a:t>
            </a:r>
            <a:r>
              <a:rPr lang="el-GR" altLang="en-US" sz="2000" dirty="0">
                <a:solidFill>
                  <a:schemeClr val="bg2">
                    <a:lumMod val="60000"/>
                    <a:lumOff val="40000"/>
                  </a:schemeClr>
                </a:solidFill>
                <a:highlight>
                  <a:srgbClr val="FFFF00"/>
                </a:highlight>
              </a:rPr>
              <a:t>επινόησης πολιτικής </a:t>
            </a:r>
            <a:r>
              <a:rPr lang="el-GR" altLang="en-US" sz="2000" dirty="0"/>
              <a:t>στους υδατικούς πόρους που θα βασίζεται στην εμπειρία ανεξέλεγκτης</a:t>
            </a:r>
            <a:r>
              <a:rPr lang="el-GR" altLang="en-US" dirty="0"/>
              <a:t> </a:t>
            </a:r>
            <a:r>
              <a:rPr lang="el-GR" altLang="en-US" sz="2000" dirty="0"/>
              <a:t>ανάπτυξης</a:t>
            </a:r>
            <a:r>
              <a:rPr lang="el-GR" altLang="en-US" dirty="0"/>
              <a:t> </a:t>
            </a:r>
            <a:r>
              <a:rPr lang="el-GR" altLang="en-US" sz="2000" dirty="0"/>
              <a:t>των τελευταίων 50 χρόνων </a:t>
            </a:r>
          </a:p>
          <a:p>
            <a:pPr eaLnBrk="1" hangingPunct="1">
              <a:defRPr/>
            </a:pPr>
            <a:r>
              <a:rPr lang="el-GR" altLang="en-US" sz="2000" dirty="0"/>
              <a:t>η οποία θα συμπεριλάβει και την κοινωνία των ανθρώπων μέσα στη διαδικασία λήψης απόφασης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661D4780-DF29-4528-9200-96AFF725AA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5543"/>
            <a:ext cx="9144000" cy="6448564"/>
          </a:xfrm>
          <a:prstGeom prst="rect">
            <a:avLst/>
          </a:prstGeom>
          <a:noFill/>
          <a:ln>
            <a:noFill/>
          </a:ln>
        </p:spPr>
        <p:txBody>
          <a:bodyPr tIns="152352" bIns="38088" anchor="ctr">
            <a:spAutoFit/>
          </a:bodyPr>
          <a:lstStyle>
            <a:lvl1pPr indent="4572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ts val="4500"/>
              </a:lnSpc>
              <a:defRPr/>
            </a:pPr>
            <a:r>
              <a:rPr lang="el-GR" altLang="en-US" sz="3200" dirty="0">
                <a:solidFill>
                  <a:srgbClr val="FFFF00"/>
                </a:solidFill>
                <a:latin typeface="Comic Sans MS" panose="030F0702030302020204" pitchFamily="66" charset="0"/>
              </a:rPr>
              <a:t>σκοποί</a:t>
            </a:r>
          </a:p>
          <a:p>
            <a:pPr marL="342900" indent="-342900" eaLnBrk="1" hangingPunct="1">
              <a:lnSpc>
                <a:spcPts val="4500"/>
              </a:lnSpc>
              <a:buFontTx/>
              <a:buBlip>
                <a:blip r:embed="rId2"/>
              </a:buBlip>
              <a:defRPr/>
            </a:pPr>
            <a:r>
              <a:rPr lang="en-US" altLang="en-US" sz="2000" dirty="0"/>
              <a:t> </a:t>
            </a:r>
            <a:r>
              <a:rPr lang="el-GR" altLang="en-US" sz="2000" dirty="0"/>
              <a:t>αποθήκευση νερού και αντιστάθμιση των διακυμάνσεων της ροής ποταμού </a:t>
            </a:r>
            <a:endParaRPr lang="en-US" altLang="en-US" sz="2000" dirty="0"/>
          </a:p>
          <a:p>
            <a:pPr marL="342900" indent="-342900" eaLnBrk="1" hangingPunct="1">
              <a:lnSpc>
                <a:spcPts val="4500"/>
              </a:lnSpc>
              <a:buFontTx/>
              <a:buBlip>
                <a:blip r:embed="rId2"/>
              </a:buBlip>
              <a:defRPr/>
            </a:pPr>
            <a:r>
              <a:rPr lang="en-US" altLang="en-US" sz="2000" dirty="0"/>
              <a:t> </a:t>
            </a:r>
            <a:r>
              <a:rPr lang="el-GR" altLang="en-US" sz="2000" dirty="0"/>
              <a:t>εξυπηρέτηση ενεργειακών αναγκών </a:t>
            </a:r>
            <a:endParaRPr lang="en-US" altLang="en-US" sz="2000" dirty="0"/>
          </a:p>
          <a:p>
            <a:pPr indent="0" eaLnBrk="1" hangingPunct="1">
              <a:lnSpc>
                <a:spcPts val="4500"/>
              </a:lnSpc>
              <a:defRPr/>
            </a:pPr>
            <a:r>
              <a:rPr lang="el-GR" altLang="en-US" sz="2000" dirty="0"/>
              <a:t>     (1/5 της παγκόσμιας παραγωγής ηλεκτρικού ρεύματος)  </a:t>
            </a:r>
            <a:endParaRPr lang="en-US" altLang="en-US" sz="2000" dirty="0"/>
          </a:p>
          <a:p>
            <a:pPr marL="342900" indent="-342900" eaLnBrk="1" hangingPunct="1">
              <a:lnSpc>
                <a:spcPts val="4500"/>
              </a:lnSpc>
              <a:buFontTx/>
              <a:buBlip>
                <a:blip r:embed="rId2"/>
              </a:buBlip>
              <a:defRPr/>
            </a:pPr>
            <a:r>
              <a:rPr lang="en-US" altLang="en-US" sz="2000" dirty="0"/>
              <a:t> </a:t>
            </a:r>
            <a:r>
              <a:rPr lang="el-GR" altLang="en-US" sz="2000" dirty="0"/>
              <a:t>τροφοδοσία των συστημάτων παροχής νερού</a:t>
            </a:r>
            <a:endParaRPr lang="en-US" altLang="en-US" sz="2000" dirty="0"/>
          </a:p>
          <a:p>
            <a:pPr marL="342900" indent="-342900" eaLnBrk="1" hangingPunct="1">
              <a:lnSpc>
                <a:spcPts val="4500"/>
              </a:lnSpc>
              <a:buFontTx/>
              <a:buBlip>
                <a:blip r:embed="rId2"/>
              </a:buBlip>
              <a:defRPr/>
            </a:pPr>
            <a:r>
              <a:rPr lang="en-US" altLang="en-US" sz="2000" dirty="0"/>
              <a:t> </a:t>
            </a:r>
            <a:r>
              <a:rPr lang="el-GR" altLang="en-US" sz="2000" dirty="0"/>
              <a:t>η ανύψωση της στάθμης του νερού στα </a:t>
            </a:r>
            <a:r>
              <a:rPr lang="el-GR" altLang="en-US" sz="2000" dirty="0" err="1"/>
              <a:t>ανάντη</a:t>
            </a:r>
            <a:r>
              <a:rPr lang="el-GR" altLang="en-US" sz="2000" dirty="0"/>
              <a:t> για να καταστεί εφικτή η </a:t>
            </a:r>
            <a:endParaRPr lang="en-US" altLang="en-US" sz="2000" dirty="0"/>
          </a:p>
          <a:p>
            <a:pPr indent="0" eaLnBrk="1" hangingPunct="1">
              <a:lnSpc>
                <a:spcPts val="4500"/>
              </a:lnSpc>
              <a:defRPr/>
            </a:pPr>
            <a:r>
              <a:rPr lang="el-GR" altLang="en-US" sz="2000" dirty="0"/>
              <a:t>     εκτροπή της ροής</a:t>
            </a:r>
          </a:p>
          <a:p>
            <a:pPr marL="342900" indent="-342900" eaLnBrk="1" hangingPunct="1">
              <a:lnSpc>
                <a:spcPts val="4500"/>
              </a:lnSpc>
              <a:buFontTx/>
              <a:buBlip>
                <a:blip r:embed="rId2"/>
              </a:buBlip>
              <a:defRPr/>
            </a:pPr>
            <a:r>
              <a:rPr lang="el-GR" altLang="en-US" sz="2000" dirty="0"/>
              <a:t> η εξομάλυνση των εισροών όπως κατά τον έλεγχο των πλημμυρών</a:t>
            </a:r>
          </a:p>
          <a:p>
            <a:pPr marL="342900" indent="-342900" eaLnBrk="1" hangingPunct="1">
              <a:lnSpc>
                <a:spcPts val="4500"/>
              </a:lnSpc>
              <a:buFontTx/>
              <a:buBlip>
                <a:blip r:embed="rId2"/>
              </a:buBlip>
              <a:defRPr/>
            </a:pPr>
            <a:r>
              <a:rPr lang="el-GR" altLang="en-US" sz="2000" dirty="0"/>
              <a:t> η παροχή των αναγκαίων αποθεμάτων για να καλυφθούν οι διάφορες </a:t>
            </a:r>
          </a:p>
          <a:p>
            <a:pPr indent="0" eaLnBrk="1" hangingPunct="1">
              <a:lnSpc>
                <a:spcPts val="4500"/>
              </a:lnSpc>
              <a:defRPr/>
            </a:pPr>
            <a:r>
              <a:rPr lang="el-GR" altLang="en-US" sz="2000" dirty="0"/>
              <a:t>     ανάγκες στην </a:t>
            </a:r>
            <a:r>
              <a:rPr lang="el-GR" altLang="en-US" sz="2000" dirty="0" err="1"/>
              <a:t>κατάντη</a:t>
            </a:r>
            <a:r>
              <a:rPr lang="el-GR" altLang="en-US" sz="2000" dirty="0"/>
              <a:t> περιοχή</a:t>
            </a:r>
          </a:p>
          <a:p>
            <a:pPr eaLnBrk="1" hangingPunct="1">
              <a:lnSpc>
                <a:spcPts val="4500"/>
              </a:lnSpc>
              <a:defRPr/>
            </a:pPr>
            <a:r>
              <a:rPr lang="en-US" altLang="en-US" sz="2000" dirty="0"/>
              <a:t>                            </a:t>
            </a:r>
            <a:r>
              <a:rPr lang="el-GR" altLang="en-US" sz="2000" dirty="0">
                <a:solidFill>
                  <a:schemeClr val="bg2">
                    <a:lumMod val="60000"/>
                    <a:lumOff val="40000"/>
                  </a:schemeClr>
                </a:solidFill>
                <a:highlight>
                  <a:srgbClr val="FFFF00"/>
                </a:highlight>
              </a:rPr>
              <a:t>έκαναν την έρημο να ανθίσει!!!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Pongola-River-Camp.jpg">
            <a:extLst>
              <a:ext uri="{FF2B5EF4-FFF2-40B4-BE49-F238E27FC236}">
                <a16:creationId xmlns:a16="http://schemas.microsoft.com/office/drawing/2014/main" id="{79D67BE7-9BDF-47FA-B7FE-3531A82F3A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9413"/>
            <a:ext cx="9144000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3">
            <a:extLst>
              <a:ext uri="{FF2B5EF4-FFF2-40B4-BE49-F238E27FC236}">
                <a16:creationId xmlns:a16="http://schemas.microsoft.com/office/drawing/2014/main" id="{5A0C5563-40E0-4DB1-85C0-7E1904293F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5732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FF00"/>
                </a:solidFill>
              </a:rPr>
              <a:t>Pongola River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" descr="Tana River.jpg">
            <a:extLst>
              <a:ext uri="{FF2B5EF4-FFF2-40B4-BE49-F238E27FC236}">
                <a16:creationId xmlns:a16="http://schemas.microsoft.com/office/drawing/2014/main" id="{E052673E-1505-4F98-82F8-FD4F44418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3513"/>
            <a:ext cx="9144000" cy="653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F1D2FDA-976F-4171-9F38-E800ECE19268}"/>
              </a:ext>
            </a:extLst>
          </p:cNvPr>
          <p:cNvSpPr/>
          <p:nvPr/>
        </p:nvSpPr>
        <p:spPr>
          <a:xfrm>
            <a:off x="0" y="214313"/>
            <a:ext cx="2416175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 dirty="0" err="1">
                <a:solidFill>
                  <a:schemeClr val="bg1">
                    <a:lumMod val="60000"/>
                    <a:lumOff val="40000"/>
                  </a:schemeClr>
                </a:solidFill>
              </a:rPr>
              <a:t>Tana</a:t>
            </a:r>
            <a:r>
              <a:rPr lang="en-US" b="1" dirty="0">
                <a:solidFill>
                  <a:schemeClr val="bg1">
                    <a:lumMod val="60000"/>
                    <a:lumOff val="40000"/>
                  </a:schemeClr>
                </a:solidFill>
              </a:rPr>
              <a:t> River (Kenya)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2 - Εικόνα" descr="A4-HydroelectricFacilities.jpg">
            <a:extLst>
              <a:ext uri="{FF2B5EF4-FFF2-40B4-BE49-F238E27FC236}">
                <a16:creationId xmlns:a16="http://schemas.microsoft.com/office/drawing/2014/main" id="{9058F750-FAF2-4BF7-A47D-3F997F7D52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357188"/>
            <a:ext cx="8718550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3 - Ορθογώνιο">
            <a:extLst>
              <a:ext uri="{FF2B5EF4-FFF2-40B4-BE49-F238E27FC236}">
                <a16:creationId xmlns:a16="http://schemas.microsoft.com/office/drawing/2014/main" id="{F10674D8-395F-4A0D-BBE3-5F0BF916F0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8813" y="5286375"/>
            <a:ext cx="4572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n-US" sz="1800">
                <a:solidFill>
                  <a:srgbClr val="FFFF00"/>
                </a:solidFill>
              </a:rPr>
              <a:t>Πολλά φράγματα αποτελούν μέρος ενός Υδροηλεκτρικού Έργου, που χρησιμοποιεί την πίεση και τη ροή του νερού για την παραγωγή καθαρής ηλεκτρικής ενέργειας</a:t>
            </a:r>
            <a:endParaRPr lang="en-US" altLang="en-US" sz="180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>
            <a:extLst>
              <a:ext uri="{FF2B5EF4-FFF2-40B4-BE49-F238E27FC236}">
                <a16:creationId xmlns:a16="http://schemas.microsoft.com/office/drawing/2014/main" id="{D425A75C-662B-4FB4-BB18-BB5697C99C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5713"/>
            <a:ext cx="9144000" cy="7148050"/>
          </a:xfrm>
          <a:prstGeom prst="rect">
            <a:avLst/>
          </a:prstGeom>
          <a:noFill/>
          <a:ln>
            <a:noFill/>
          </a:ln>
        </p:spPr>
        <p:txBody>
          <a:bodyPr tIns="152352" bIns="38088" anchor="ctr">
            <a:spAutoFit/>
          </a:bodyPr>
          <a:lstStyle>
            <a:lvl1pPr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r>
              <a:rPr lang="el-GR" altLang="en-US" sz="3200" b="1" dirty="0">
                <a:solidFill>
                  <a:srgbClr val="FF0000"/>
                </a:solidFill>
                <a:highlight>
                  <a:srgbClr val="FFFF00"/>
                </a:highlight>
                <a:latin typeface="Comic Sans MS" panose="030F0702030302020204" pitchFamily="66" charset="0"/>
              </a:rPr>
              <a:t>Χαρακτηριστικά και μορφή των ταμιευτήρων </a:t>
            </a:r>
          </a:p>
          <a:p>
            <a:pPr eaLnBrk="1" hangingPunct="1">
              <a:defRPr/>
            </a:pPr>
            <a:r>
              <a:rPr lang="el-GR" altLang="en-US" sz="2000" dirty="0"/>
              <a:t>διαίρεση σε ζώνες αποθήκευσης νερού για διαφορετικές χρήσεις όπως (σχήμα 1):</a:t>
            </a:r>
          </a:p>
          <a:p>
            <a:pPr eaLnBrk="1" hangingPunct="1">
              <a:defRPr/>
            </a:pPr>
            <a:endParaRPr lang="el-GR" altLang="en-US" sz="2000" b="1" dirty="0">
              <a:solidFill>
                <a:srgbClr val="FFFF00"/>
              </a:solidFill>
            </a:endParaRPr>
          </a:p>
          <a:p>
            <a:pPr eaLnBrk="1" hangingPunct="1">
              <a:defRPr/>
            </a:pPr>
            <a:r>
              <a:rPr lang="en-US" altLang="en-US" sz="2000" b="1" dirty="0" err="1">
                <a:solidFill>
                  <a:srgbClr val="FF0000"/>
                </a:solidFill>
                <a:highlight>
                  <a:srgbClr val="FFFF00"/>
                </a:highlight>
              </a:rPr>
              <a:t>ενεργός</a:t>
            </a:r>
            <a:r>
              <a:rPr lang="en-US" altLang="en-US" sz="2000" b="1" dirty="0">
                <a:solidFill>
                  <a:srgbClr val="FF0000"/>
                </a:solidFill>
                <a:highlight>
                  <a:srgbClr val="FFFF00"/>
                </a:highlight>
              </a:rPr>
              <a:t> η </a:t>
            </a:r>
            <a:r>
              <a:rPr lang="en-US" altLang="en-US" sz="2000" b="1" dirty="0" err="1">
                <a:solidFill>
                  <a:srgbClr val="FF0000"/>
                </a:solidFill>
                <a:highlight>
                  <a:srgbClr val="FFFF00"/>
                </a:highlight>
              </a:rPr>
              <a:t>ωφέλιμη</a:t>
            </a:r>
            <a:r>
              <a:rPr lang="en-US" altLang="en-US" sz="2000" b="1" dirty="0">
                <a:solidFill>
                  <a:srgbClr val="FF0000"/>
                </a:solidFill>
                <a:highlight>
                  <a:srgbClr val="FFFF00"/>
                </a:highlight>
              </a:rPr>
              <a:t> απ</a:t>
            </a:r>
            <a:r>
              <a:rPr lang="en-US" altLang="en-US" sz="2000" b="1" dirty="0" err="1">
                <a:solidFill>
                  <a:srgbClr val="FF0000"/>
                </a:solidFill>
                <a:highlight>
                  <a:srgbClr val="FFFF00"/>
                </a:highlight>
              </a:rPr>
              <a:t>οθήκευση</a:t>
            </a:r>
            <a:r>
              <a:rPr lang="en-US" altLang="en-US" sz="2000" b="1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endParaRPr lang="el-GR" altLang="en-US" sz="2000" b="1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eaLnBrk="1" hangingPunct="1">
              <a:lnSpc>
                <a:spcPct val="150000"/>
              </a:lnSpc>
              <a:buFontTx/>
              <a:buBlip>
                <a:blip r:embed="rId2"/>
              </a:buBlip>
              <a:defRPr/>
            </a:pPr>
            <a:r>
              <a:rPr lang="el-GR" altLang="en-US" sz="2000" b="1" dirty="0"/>
              <a:t> </a:t>
            </a:r>
            <a:r>
              <a:rPr lang="el-GR" altLang="en-US" sz="2000" dirty="0"/>
              <a:t>αποθήκευση πολλαπλών στόχων η λειτουργική αποθήκευση</a:t>
            </a:r>
          </a:p>
          <a:p>
            <a:pPr eaLnBrk="1" hangingPunct="1">
              <a:lnSpc>
                <a:spcPct val="150000"/>
              </a:lnSpc>
              <a:buFontTx/>
              <a:buBlip>
                <a:blip r:embed="rId2"/>
              </a:buBlip>
              <a:defRPr/>
            </a:pPr>
            <a:r>
              <a:rPr lang="el-GR" altLang="en-US" sz="2000" dirty="0"/>
              <a:t> αποθήκευση ελέγχου των </a:t>
            </a:r>
            <a:r>
              <a:rPr lang="el-GR" altLang="en-US" sz="2000" dirty="0" err="1"/>
              <a:t>πλημμύρων</a:t>
            </a:r>
            <a:r>
              <a:rPr lang="el-GR" altLang="en-US" sz="2000" dirty="0"/>
              <a:t> η οποία είναι δυνατόν να 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l-GR" altLang="en-US" sz="2000" dirty="0"/>
              <a:t>   περιλαμβάνει μέρος της λειτουργικής ικανότητας καθώς επίσης και 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l-GR" altLang="en-US" sz="2000" dirty="0"/>
              <a:t>   την αποθήκευση υπερπλήρωσης.</a:t>
            </a:r>
          </a:p>
          <a:p>
            <a:pPr eaLnBrk="1" hangingPunct="1">
              <a:defRPr/>
            </a:pPr>
            <a:endParaRPr lang="el-GR" altLang="en-US" sz="2000" b="1" dirty="0"/>
          </a:p>
          <a:p>
            <a:pPr eaLnBrk="1" hangingPunct="1">
              <a:defRPr/>
            </a:pPr>
            <a:r>
              <a:rPr lang="en-US" altLang="en-US" sz="2000" b="1" dirty="0" err="1">
                <a:solidFill>
                  <a:srgbClr val="FF0000"/>
                </a:solidFill>
                <a:highlight>
                  <a:srgbClr val="FFFF00"/>
                </a:highlight>
              </a:rPr>
              <a:t>Νεκρή</a:t>
            </a:r>
            <a:r>
              <a:rPr lang="en-US" altLang="en-US" sz="2000" b="1" dirty="0">
                <a:solidFill>
                  <a:srgbClr val="FF0000"/>
                </a:solidFill>
                <a:highlight>
                  <a:srgbClr val="FFFF00"/>
                </a:highlight>
              </a:rPr>
              <a:t> απ</a:t>
            </a:r>
            <a:r>
              <a:rPr lang="en-US" altLang="en-US" sz="2000" b="1" dirty="0" err="1">
                <a:solidFill>
                  <a:srgbClr val="FF0000"/>
                </a:solidFill>
                <a:highlight>
                  <a:srgbClr val="FFFF00"/>
                </a:highlight>
              </a:rPr>
              <a:t>οθήκευση</a:t>
            </a:r>
            <a:r>
              <a:rPr lang="en-US" altLang="en-US" sz="2000" b="1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endParaRPr lang="el-GR" altLang="en-US" sz="2000" b="1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eaLnBrk="1" hangingPunct="1">
              <a:defRPr/>
            </a:pPr>
            <a:endParaRPr lang="el-GR" altLang="en-US" sz="2000" b="1" dirty="0"/>
          </a:p>
          <a:p>
            <a:pPr eaLnBrk="1" hangingPunct="1">
              <a:defRPr/>
            </a:pPr>
            <a:r>
              <a:rPr lang="el-GR" altLang="en-US" sz="2000" b="1" dirty="0">
                <a:solidFill>
                  <a:srgbClr val="FF0000"/>
                </a:solidFill>
                <a:highlight>
                  <a:srgbClr val="FFFF00"/>
                </a:highlight>
              </a:rPr>
              <a:t>υποδιαίρεση</a:t>
            </a:r>
            <a:r>
              <a:rPr lang="en-GB" altLang="en-US" sz="2000" b="1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el-GR" altLang="en-US" sz="2000" b="1" dirty="0">
                <a:solidFill>
                  <a:srgbClr val="FF0000"/>
                </a:solidFill>
                <a:highlight>
                  <a:srgbClr val="FFFF00"/>
                </a:highlight>
              </a:rPr>
              <a:t>του</a:t>
            </a:r>
            <a:r>
              <a:rPr lang="en-GB" altLang="en-US" sz="2000" b="1" dirty="0">
                <a:solidFill>
                  <a:srgbClr val="FF0000"/>
                </a:solidFill>
                <a:highlight>
                  <a:srgbClr val="FFFF00"/>
                </a:highlight>
              </a:rPr>
              <a:t>  </a:t>
            </a:r>
            <a:r>
              <a:rPr lang="en-US" altLang="en-US" sz="2000" b="1" dirty="0">
                <a:solidFill>
                  <a:srgbClr val="FF0000"/>
                </a:solidFill>
                <a:highlight>
                  <a:srgbClr val="FFFF00"/>
                </a:highlight>
              </a:rPr>
              <a:t>U.S  Army  Corps  of  Engineers:</a:t>
            </a:r>
            <a:endParaRPr lang="el-GR" altLang="en-US" sz="2000" b="1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eaLnBrk="1" hangingPunct="1">
              <a:buFontTx/>
              <a:buBlip>
                <a:blip r:embed="rId2"/>
              </a:buBlip>
              <a:defRPr/>
            </a:pPr>
            <a:r>
              <a:rPr lang="el-GR" altLang="en-US" sz="2000" dirty="0"/>
              <a:t> αποκλειστική</a:t>
            </a:r>
          </a:p>
          <a:p>
            <a:pPr eaLnBrk="1" hangingPunct="1">
              <a:buFontTx/>
              <a:buBlip>
                <a:blip r:embed="rId2"/>
              </a:buBlip>
              <a:defRPr/>
            </a:pPr>
            <a:r>
              <a:rPr lang="el-GR" altLang="en-US" sz="2000" dirty="0"/>
              <a:t> πολλαπλών στόχων </a:t>
            </a:r>
          </a:p>
          <a:p>
            <a:pPr eaLnBrk="1" hangingPunct="1">
              <a:buFontTx/>
              <a:buBlip>
                <a:blip r:embed="rId2"/>
              </a:buBlip>
              <a:defRPr/>
            </a:pPr>
            <a:r>
              <a:rPr lang="el-GR" altLang="en-US" sz="2000" dirty="0"/>
              <a:t> ανενεργό 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l-GR" altLang="en-US" sz="2000" dirty="0"/>
              <a:t>Αυτές αντιστοιχούν στην αποθήκευση πλημμυρών, ενεργό και νεκρή αποθήκευση αντίστοιχα του σχήματος 1</a:t>
            </a:r>
          </a:p>
          <a:p>
            <a:pPr eaLnBrk="1" hangingPunct="1">
              <a:defRPr/>
            </a:pPr>
            <a:endParaRPr lang="el-GR" altLang="en-US" sz="2000" b="1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figwrmres">
            <a:extLst>
              <a:ext uri="{FF2B5EF4-FFF2-40B4-BE49-F238E27FC236}">
                <a16:creationId xmlns:a16="http://schemas.microsoft.com/office/drawing/2014/main" id="{3A1A97E4-E98A-4F2B-8905-85BA308B7A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1875"/>
            <a:ext cx="9144000" cy="36814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 descr="textbookhydrology483drawing-1000.jpg">
            <a:extLst>
              <a:ext uri="{FF2B5EF4-FFF2-40B4-BE49-F238E27FC236}">
                <a16:creationId xmlns:a16="http://schemas.microsoft.com/office/drawing/2014/main" id="{8FC0E759-1DB8-400E-A58C-D9BA3A9332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4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Rectangle 4">
            <a:extLst>
              <a:ext uri="{FF2B5EF4-FFF2-40B4-BE49-F238E27FC236}">
                <a16:creationId xmlns:a16="http://schemas.microsoft.com/office/drawing/2014/main" id="{85812DFF-9B8E-436E-A6FA-82C7B82A22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372225" cy="3698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80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Definition sketch of reservoir storage volumes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4035553-D3DF-4667-AE1B-FEA8F1B027E0}"/>
              </a:ext>
            </a:extLst>
          </p:cNvPr>
          <p:cNvSpPr/>
          <p:nvPr/>
        </p:nvSpPr>
        <p:spPr>
          <a:xfrm>
            <a:off x="143508" y="5949280"/>
            <a:ext cx="8856984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rgbClr val="FF0000"/>
                </a:solidFill>
                <a:highlight>
                  <a:srgbClr val="FFFF00"/>
                </a:highlight>
              </a:rPr>
              <a:t>surcharge</a:t>
            </a:r>
            <a:r>
              <a:rPr lang="el-GR" sz="1200" dirty="0">
                <a:solidFill>
                  <a:schemeClr val="bg2">
                    <a:lumMod val="60000"/>
                    <a:lumOff val="40000"/>
                  </a:schemeClr>
                </a:solidFill>
                <a:highlight>
                  <a:srgbClr val="FFFF00"/>
                </a:highlight>
              </a:rPr>
              <a:t>: Είναι ο αποθηκευμένος όγκος του νερού πάνω από το επίπεδο πλήρωσης του ταμιευτήρα (FRL) μέχρι τη μέγιστη στάθμη νερού (MWL) Ένας ταμιευτήρας επιβράδυνσης είναι εφοδιασμένος με </a:t>
            </a:r>
            <a:r>
              <a:rPr lang="el-GR" sz="1200" dirty="0" err="1">
                <a:solidFill>
                  <a:schemeClr val="bg2">
                    <a:lumMod val="60000"/>
                    <a:lumOff val="40000"/>
                  </a:schemeClr>
                </a:solidFill>
                <a:highlight>
                  <a:srgbClr val="FFFF00"/>
                </a:highlight>
              </a:rPr>
              <a:t>υπερχειλιστές</a:t>
            </a:r>
            <a:r>
              <a:rPr lang="el-GR" sz="1200" dirty="0">
                <a:solidFill>
                  <a:schemeClr val="bg2">
                    <a:lumMod val="60000"/>
                    <a:lumOff val="40000"/>
                  </a:schemeClr>
                </a:solidFill>
                <a:highlight>
                  <a:srgbClr val="FFFF00"/>
                </a:highlight>
              </a:rPr>
              <a:t> χωρίς θύρες. Ο ταμιευτήρας επιβράδυνσης αποθηκεύει ένα μέρος της πλημμύρας όταν η πλημμύρα ανεβαίνει και το απελευθερώνει αργότερα όταν η πλημμύρα υποχωρεί</a:t>
            </a:r>
            <a:endParaRPr lang="en-US" sz="1200" dirty="0">
              <a:solidFill>
                <a:schemeClr val="bg2">
                  <a:lumMod val="60000"/>
                  <a:lumOff val="40000"/>
                </a:schemeClr>
              </a:solidFill>
              <a:highlight>
                <a:srgbClr val="FFFF00"/>
              </a:highlight>
            </a:endParaRPr>
          </a:p>
          <a:p>
            <a:pPr>
              <a:defRPr/>
            </a:pPr>
            <a:endParaRPr lang="en-US" sz="1200" dirty="0">
              <a:solidFill>
                <a:schemeClr val="bg2">
                  <a:lumMod val="60000"/>
                  <a:lumOff val="40000"/>
                </a:schemeClr>
              </a:solidFill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>
            <a:extLst>
              <a:ext uri="{FF2B5EF4-FFF2-40B4-BE49-F238E27FC236}">
                <a16:creationId xmlns:a16="http://schemas.microsoft.com/office/drawing/2014/main" id="{EF5932C1-572D-43EC-B52E-0F4C68DF82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6754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r>
              <a:rPr lang="el-GR" altLang="en-US" dirty="0"/>
              <a:t>Η </a:t>
            </a:r>
            <a:r>
              <a:rPr lang="el-GR" altLang="en-US" dirty="0">
                <a:solidFill>
                  <a:schemeClr val="bg2">
                    <a:lumMod val="60000"/>
                    <a:lumOff val="40000"/>
                  </a:schemeClr>
                </a:solidFill>
                <a:highlight>
                  <a:srgbClr val="FFFF00"/>
                </a:highlight>
              </a:rPr>
              <a:t>αποθήκευση πολλαπλών στόχων </a:t>
            </a:r>
            <a:r>
              <a:rPr lang="el-GR" altLang="en-US" dirty="0"/>
              <a:t>υποδιαιρείται σε:</a:t>
            </a:r>
          </a:p>
          <a:p>
            <a:pPr eaLnBrk="1" hangingPunct="1">
              <a:buFontTx/>
              <a:buBlip>
                <a:blip r:embed="rId2"/>
              </a:buBlip>
              <a:defRPr/>
            </a:pPr>
            <a:r>
              <a:rPr lang="el-GR" altLang="en-US" dirty="0"/>
              <a:t> εποχιακή αποθήκευση ελέγχου πλημμυρών</a:t>
            </a:r>
          </a:p>
          <a:p>
            <a:pPr eaLnBrk="1" hangingPunct="1">
              <a:buFontTx/>
              <a:buBlip>
                <a:blip r:embed="rId2"/>
              </a:buBlip>
              <a:defRPr/>
            </a:pPr>
            <a:r>
              <a:rPr lang="el-GR" altLang="en-US" dirty="0"/>
              <a:t> αποθήκευση για στόχους διατήρησης </a:t>
            </a:r>
          </a:p>
          <a:p>
            <a:pPr eaLnBrk="1" hangingPunct="1">
              <a:defRPr/>
            </a:pPr>
            <a:r>
              <a:rPr lang="el-GR" altLang="en-US" dirty="0"/>
              <a:t>   </a:t>
            </a:r>
            <a:r>
              <a:rPr lang="el-GR" altLang="en-US" dirty="0" err="1"/>
              <a:t>ναυσιπλοία</a:t>
            </a:r>
            <a:r>
              <a:rPr lang="el-GR" altLang="en-US" dirty="0"/>
              <a:t>, παραγωγή ενέργειας και παροχή νερού για </a:t>
            </a:r>
            <a:r>
              <a:rPr lang="en-US" altLang="en-US" dirty="0"/>
              <a:t>M</a:t>
            </a:r>
            <a:r>
              <a:rPr lang="el-GR" altLang="en-US" dirty="0"/>
              <a:t> &amp; </a:t>
            </a:r>
            <a:r>
              <a:rPr lang="en-US" altLang="en-US" dirty="0"/>
              <a:t>I</a:t>
            </a:r>
            <a:r>
              <a:rPr lang="el-GR" altLang="en-US" dirty="0"/>
              <a:t>, </a:t>
            </a:r>
          </a:p>
          <a:p>
            <a:pPr eaLnBrk="1" hangingPunct="1">
              <a:defRPr/>
            </a:pPr>
            <a:r>
              <a:rPr lang="el-GR" altLang="en-US" dirty="0"/>
              <a:t>   άρδευση, ψάρεμα, άγρια ζωή, στόχοι ποιότητας νερού</a:t>
            </a:r>
          </a:p>
          <a:p>
            <a:pPr eaLnBrk="1" hangingPunct="1">
              <a:defRPr/>
            </a:pPr>
            <a:endParaRPr lang="el-GR" altLang="en-US" sz="2000" b="1" dirty="0"/>
          </a:p>
          <a:p>
            <a:pPr eaLnBrk="1" hangingPunct="1">
              <a:defRPr/>
            </a:pPr>
            <a:r>
              <a:rPr lang="el-GR" altLang="en-US" sz="3200" b="1" dirty="0">
                <a:solidFill>
                  <a:srgbClr val="FF0000"/>
                </a:solidFill>
                <a:highlight>
                  <a:srgbClr val="FFFF00"/>
                </a:highlight>
                <a:latin typeface="Comic Sans MS" panose="030F0702030302020204" pitchFamily="66" charset="0"/>
              </a:rPr>
              <a:t>Σχεδιασμός ταμιευτήρων</a:t>
            </a:r>
            <a:endParaRPr lang="en-GB" altLang="en-US" sz="3200" b="1" dirty="0">
              <a:solidFill>
                <a:srgbClr val="FF0000"/>
              </a:solidFill>
              <a:highlight>
                <a:srgbClr val="FFFF00"/>
              </a:highlight>
              <a:latin typeface="Comic Sans MS" panose="030F0702030302020204" pitchFamily="66" charset="0"/>
            </a:endParaRPr>
          </a:p>
          <a:p>
            <a:pPr eaLnBrk="1" hangingPunct="1">
              <a:defRPr/>
            </a:pPr>
            <a:r>
              <a:rPr lang="el-GR" altLang="en-US" sz="2000" dirty="0"/>
              <a:t>Ο σχεδιασμός του μεγέθους ενός ταμιευτήρα αποτελεί άσκηση στατιστικής ανάλυσης και ανάλυσης λειτουργίας</a:t>
            </a:r>
          </a:p>
          <a:p>
            <a:pPr eaLnBrk="1" hangingPunct="1">
              <a:defRPr/>
            </a:pPr>
            <a:r>
              <a:rPr lang="el-GR" altLang="en-US" sz="2000" dirty="0">
                <a:solidFill>
                  <a:srgbClr val="FFFF00"/>
                </a:solidFill>
              </a:rPr>
              <a:t>Στη διαδικασία προσδιορισμού του μεγέθους του ταμιευτήρα</a:t>
            </a:r>
            <a:r>
              <a:rPr lang="el-GR" altLang="en-US" sz="2000" dirty="0"/>
              <a:t> </a:t>
            </a:r>
          </a:p>
          <a:p>
            <a:pPr eaLnBrk="1" hangingPunct="1">
              <a:defRPr/>
            </a:pPr>
            <a:r>
              <a:rPr lang="el-GR" altLang="en-US" sz="2000" dirty="0"/>
              <a:t>Υπάρχει κίνδυνος - η ικανότητα του ταμιευτήρα να είναι πολύ μικρή ή πολύ μεγάλη </a:t>
            </a:r>
          </a:p>
          <a:p>
            <a:pPr eaLnBrk="1" hangingPunct="1">
              <a:defRPr/>
            </a:pPr>
            <a:endParaRPr lang="el-GR" altLang="en-US" sz="2000" dirty="0"/>
          </a:p>
          <a:p>
            <a:pPr eaLnBrk="1" hangingPunct="1">
              <a:defRPr/>
            </a:pPr>
            <a:r>
              <a:rPr lang="el-GR" altLang="en-US" sz="2000" dirty="0">
                <a:solidFill>
                  <a:schemeClr val="bg2">
                    <a:lumMod val="60000"/>
                    <a:lumOff val="40000"/>
                  </a:schemeClr>
                </a:solidFill>
                <a:highlight>
                  <a:srgbClr val="FFFF00"/>
                </a:highlight>
              </a:rPr>
              <a:t>ιστορικές πληροφορίες  </a:t>
            </a:r>
          </a:p>
          <a:p>
            <a:pPr eaLnBrk="1" hangingPunct="1">
              <a:defRPr/>
            </a:pPr>
            <a:r>
              <a:rPr lang="el-GR" altLang="en-US" sz="2000" dirty="0"/>
              <a:t>μελέτη της συμπεριφοράς του σχεδιαζόμενου ταμιευτήρα στις ιστορικές συνθήκες «</a:t>
            </a:r>
            <a:r>
              <a:rPr lang="en-US" altLang="en-US" sz="2000" dirty="0"/>
              <a:t>What if</a:t>
            </a:r>
            <a:r>
              <a:rPr lang="el-GR" altLang="en-US" sz="2000" dirty="0"/>
              <a:t>» </a:t>
            </a:r>
            <a:r>
              <a:rPr lang="en-US" altLang="en-US" sz="2000" dirty="0"/>
              <a:t>studies</a:t>
            </a:r>
            <a:r>
              <a:rPr lang="el-GR" altLang="en-US" sz="2000" dirty="0"/>
              <a:t> </a:t>
            </a:r>
          </a:p>
          <a:p>
            <a:pPr eaLnBrk="1" hangingPunct="1">
              <a:defRPr/>
            </a:pPr>
            <a:endParaRPr lang="el-GR" altLang="en-US" sz="2000" dirty="0"/>
          </a:p>
          <a:p>
            <a:pPr eaLnBrk="1" hangingPunct="1">
              <a:defRPr/>
            </a:pPr>
            <a:r>
              <a:rPr lang="el-GR" altLang="en-US" sz="2000" dirty="0">
                <a:solidFill>
                  <a:schemeClr val="bg2">
                    <a:lumMod val="60000"/>
                    <a:lumOff val="40000"/>
                  </a:schemeClr>
                </a:solidFill>
                <a:highlight>
                  <a:srgbClr val="FFFF00"/>
                </a:highlight>
              </a:rPr>
              <a:t>Όψεις της κατασκευαστικής διαδικασίας </a:t>
            </a:r>
          </a:p>
          <a:p>
            <a:pPr eaLnBrk="1" hangingPunct="1">
              <a:defRPr/>
            </a:pPr>
            <a:r>
              <a:rPr lang="el-GR" altLang="en-US" sz="2000" dirty="0"/>
              <a:t>εμπλοκή μηχανικών, γεωλόγων, υδρολόγων, χρηματοδοτών, νομικών και άλλων επαγγελματιών</a:t>
            </a:r>
          </a:p>
          <a:p>
            <a:pPr eaLnBrk="1" hangingPunct="1">
              <a:defRPr/>
            </a:pPr>
            <a:r>
              <a:rPr lang="el-GR" altLang="en-US" sz="2000" dirty="0">
                <a:solidFill>
                  <a:schemeClr val="bg2">
                    <a:lumMod val="60000"/>
                    <a:lumOff val="40000"/>
                  </a:schemeClr>
                </a:solidFill>
                <a:highlight>
                  <a:srgbClr val="FFFF00"/>
                </a:highlight>
              </a:rPr>
              <a:t>Ο στόχος είναι ένας ταμιευτήρας όσο το δυνατόν πιο ασφαλής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A0DEB571-D829-4C51-A12F-6E1EA41F3F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92116"/>
            <a:ext cx="9144000" cy="5878532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 marL="342900" indent="-3429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r>
              <a:rPr lang="el-GR" altLang="en-US" sz="3200" b="1" dirty="0">
                <a:solidFill>
                  <a:srgbClr val="FF0000"/>
                </a:solidFill>
                <a:highlight>
                  <a:srgbClr val="FFFF00"/>
                </a:highlight>
                <a:latin typeface="Comic Sans MS" panose="030F0702030302020204" pitchFamily="66" charset="0"/>
              </a:rPr>
              <a:t>Ο Σχεδιασμός των ταμιευτήρων περιλαμβάνει διαφορετικά σενάρια όπως:</a:t>
            </a:r>
          </a:p>
          <a:p>
            <a:pPr eaLnBrk="1" hangingPunct="1">
              <a:defRPr/>
            </a:pPr>
            <a:endParaRPr lang="el-GR" altLang="en-US" sz="3200" b="1" dirty="0">
              <a:latin typeface="Comic Sans MS" panose="030F0702030302020204" pitchFamily="66" charset="0"/>
            </a:endParaRPr>
          </a:p>
          <a:p>
            <a:pPr eaLnBrk="1" hangingPunct="1">
              <a:buFontTx/>
              <a:buAutoNum type="arabicPeriod"/>
              <a:defRPr/>
            </a:pPr>
            <a:r>
              <a:rPr lang="el-GR" altLang="en-US" sz="2000" b="1" dirty="0">
                <a:solidFill>
                  <a:srgbClr val="FF0000"/>
                </a:solidFill>
                <a:highlight>
                  <a:srgbClr val="FFFF00"/>
                </a:highlight>
              </a:rPr>
              <a:t>μικρή δεξαμενή υδροδότησης ενός αστικού δικτύου, </a:t>
            </a:r>
          </a:p>
          <a:p>
            <a:pPr marL="0" indent="0" eaLnBrk="1" hangingPunct="1">
              <a:defRPr/>
            </a:pPr>
            <a:r>
              <a:rPr lang="el-GR" altLang="en-US" sz="2000" b="1" dirty="0">
                <a:solidFill>
                  <a:srgbClr val="FF0000"/>
                </a:solidFill>
              </a:rPr>
              <a:t>     </a:t>
            </a:r>
            <a:r>
              <a:rPr lang="el-GR" altLang="en-US" sz="2000" dirty="0"/>
              <a:t>για παροχή νερού σε περιόδους υψηλής ζήτησης - σταθερό ρυθμό εισροών </a:t>
            </a:r>
          </a:p>
          <a:p>
            <a:pPr marL="0" indent="0" eaLnBrk="1" hangingPunct="1">
              <a:defRPr/>
            </a:pPr>
            <a:r>
              <a:rPr lang="el-GR" altLang="en-US" sz="2000" dirty="0"/>
              <a:t>     αντλία ή από την εγκατάσταση επεξεργασίας</a:t>
            </a:r>
          </a:p>
          <a:p>
            <a:pPr eaLnBrk="1" hangingPunct="1">
              <a:defRPr/>
            </a:pPr>
            <a:endParaRPr lang="el-GR" altLang="en-US" sz="2000" b="1" dirty="0"/>
          </a:p>
          <a:p>
            <a:pPr eaLnBrk="1" hangingPunct="1">
              <a:defRPr/>
            </a:pPr>
            <a:r>
              <a:rPr lang="el-GR" altLang="en-US" sz="2000" b="1" dirty="0">
                <a:solidFill>
                  <a:srgbClr val="FFFF00"/>
                </a:solidFill>
              </a:rPr>
              <a:t>2. </a:t>
            </a:r>
            <a:r>
              <a:rPr lang="el-GR" altLang="en-US" sz="2000" b="1" dirty="0">
                <a:solidFill>
                  <a:srgbClr val="FF0000"/>
                </a:solidFill>
                <a:highlight>
                  <a:srgbClr val="FFFF00"/>
                </a:highlight>
              </a:rPr>
              <a:t>ταμιευτήρα πολλαπλών σκοπών </a:t>
            </a:r>
          </a:p>
          <a:p>
            <a:pPr eaLnBrk="1" hangingPunct="1">
              <a:defRPr/>
            </a:pPr>
            <a:r>
              <a:rPr lang="el-GR" altLang="en-US" sz="2000" b="1" dirty="0"/>
              <a:t>    </a:t>
            </a:r>
            <a:r>
              <a:rPr lang="el-GR" altLang="en-US" sz="2000" dirty="0"/>
              <a:t>αποτελείται από</a:t>
            </a:r>
            <a:r>
              <a:rPr lang="en-US" altLang="en-US" sz="2000" dirty="0"/>
              <a:t>:</a:t>
            </a:r>
            <a:r>
              <a:rPr lang="el-GR" altLang="en-US" sz="2000" dirty="0"/>
              <a:t> </a:t>
            </a:r>
          </a:p>
          <a:p>
            <a:pPr eaLnBrk="1" hangingPunct="1">
              <a:buFontTx/>
              <a:buBlip>
                <a:blip r:embed="rId2"/>
              </a:buBlip>
              <a:defRPr/>
            </a:pPr>
            <a:r>
              <a:rPr lang="el-GR" altLang="en-US" sz="2000" dirty="0"/>
              <a:t>ένα ταμιευτήρα σε μια κοίτη </a:t>
            </a:r>
            <a:r>
              <a:rPr lang="el-GR" altLang="en-US" sz="2000" dirty="0" err="1"/>
              <a:t>υδρορρεύματος</a:t>
            </a:r>
            <a:r>
              <a:rPr lang="el-GR" altLang="en-US" sz="2000" dirty="0"/>
              <a:t>, </a:t>
            </a:r>
          </a:p>
          <a:p>
            <a:pPr eaLnBrk="1" hangingPunct="1">
              <a:buFontTx/>
              <a:buBlip>
                <a:blip r:embed="rId2"/>
              </a:buBlip>
              <a:defRPr/>
            </a:pPr>
            <a:r>
              <a:rPr lang="el-GR" altLang="en-US" sz="2000" dirty="0"/>
              <a:t>μια εκτροπή για το υδρευτικό σύστημα μιας πόλης, </a:t>
            </a:r>
          </a:p>
          <a:p>
            <a:pPr eaLnBrk="1" hangingPunct="1">
              <a:buFontTx/>
              <a:buBlip>
                <a:blip r:embed="rId2"/>
              </a:buBlip>
              <a:defRPr/>
            </a:pPr>
            <a:r>
              <a:rPr lang="el-GR" altLang="en-US" sz="2000" dirty="0"/>
              <a:t>μια εκτροπή για αρδευτική χρήση, </a:t>
            </a:r>
          </a:p>
          <a:p>
            <a:pPr eaLnBrk="1" hangingPunct="1">
              <a:buFontTx/>
              <a:buBlip>
                <a:blip r:embed="rId2"/>
              </a:buBlip>
              <a:defRPr/>
            </a:pPr>
            <a:r>
              <a:rPr lang="el-GR" altLang="en-US" sz="2000" dirty="0"/>
              <a:t>τις επιστροφές των ροών, και </a:t>
            </a:r>
          </a:p>
          <a:p>
            <a:pPr eaLnBrk="1" hangingPunct="1">
              <a:buFontTx/>
              <a:buBlip>
                <a:blip r:embed="rId2"/>
              </a:buBlip>
              <a:defRPr/>
            </a:pPr>
            <a:r>
              <a:rPr lang="el-GR" altLang="en-US" sz="2000" dirty="0"/>
              <a:t>τις απαιτήσεις ροής στο </a:t>
            </a:r>
            <a:r>
              <a:rPr lang="el-GR" altLang="en-US" sz="2000" dirty="0" err="1"/>
              <a:t>υδρόρρευμα</a:t>
            </a:r>
            <a:r>
              <a:rPr lang="el-GR" altLang="en-US" sz="2000" dirty="0"/>
              <a:t> </a:t>
            </a:r>
          </a:p>
          <a:p>
            <a:pPr eaLnBrk="1" hangingPunct="1">
              <a:defRPr/>
            </a:pPr>
            <a:endParaRPr lang="el-GR" altLang="en-US" sz="2000" b="1" dirty="0"/>
          </a:p>
          <a:p>
            <a:pPr eaLnBrk="1" hangingPunct="1">
              <a:defRPr/>
            </a:pPr>
            <a:r>
              <a:rPr lang="el-GR" altLang="en-US" sz="2000" b="1" dirty="0">
                <a:solidFill>
                  <a:srgbClr val="FFFF00"/>
                </a:solidFill>
              </a:rPr>
              <a:t>3. </a:t>
            </a:r>
            <a:r>
              <a:rPr lang="el-GR" altLang="en-US" sz="2000" dirty="0">
                <a:solidFill>
                  <a:srgbClr val="FF0000"/>
                </a:solidFill>
                <a:highlight>
                  <a:srgbClr val="FFFF00"/>
                </a:highlight>
              </a:rPr>
              <a:t>χωμάτινο(</a:t>
            </a:r>
            <a:r>
              <a:rPr lang="en-US" altLang="en-US" sz="2000" dirty="0">
                <a:solidFill>
                  <a:srgbClr val="FF0000"/>
                </a:solidFill>
                <a:highlight>
                  <a:srgbClr val="FFFF00"/>
                </a:highlight>
              </a:rPr>
              <a:t>raw</a:t>
            </a:r>
            <a:r>
              <a:rPr lang="el-GR" altLang="en-US" sz="2000" dirty="0">
                <a:solidFill>
                  <a:srgbClr val="FF0000"/>
                </a:solidFill>
                <a:highlight>
                  <a:srgbClr val="FFFF00"/>
                </a:highlight>
              </a:rPr>
              <a:t>) ταμιευτήρα </a:t>
            </a:r>
          </a:p>
          <a:p>
            <a:pPr eaLnBrk="1" hangingPunct="1">
              <a:defRPr/>
            </a:pPr>
            <a:r>
              <a:rPr lang="el-GR" altLang="en-US" sz="2000" dirty="0"/>
              <a:t>    για αντιμετώπιση κινδύνων ξηρασίας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>
            <a:extLst>
              <a:ext uri="{FF2B5EF4-FFF2-40B4-BE49-F238E27FC236}">
                <a16:creationId xmlns:a16="http://schemas.microsoft.com/office/drawing/2014/main" id="{938F8B30-AA7A-4371-BF0E-F552C779E7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58738"/>
            <a:ext cx="9144000" cy="6980238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l-GR" altLang="en-US" sz="3200" dirty="0">
                <a:solidFill>
                  <a:srgbClr val="FF0000"/>
                </a:solidFill>
                <a:highlight>
                  <a:srgbClr val="FFFF00"/>
                </a:highlight>
                <a:latin typeface="Comic Sans MS" panose="030F0702030302020204" pitchFamily="66" charset="0"/>
              </a:rPr>
              <a:t>χειριστής (</a:t>
            </a:r>
            <a:r>
              <a:rPr lang="en-US" altLang="en-US" sz="3200" dirty="0">
                <a:solidFill>
                  <a:srgbClr val="FF0000"/>
                </a:solidFill>
                <a:highlight>
                  <a:srgbClr val="FFFF00"/>
                </a:highlight>
                <a:latin typeface="Comic Sans MS" panose="030F0702030302020204" pitchFamily="66" charset="0"/>
              </a:rPr>
              <a:t>Operator</a:t>
            </a:r>
            <a:r>
              <a:rPr lang="el-GR" altLang="en-US" sz="3200" dirty="0">
                <a:solidFill>
                  <a:srgbClr val="FF0000"/>
                </a:solidFill>
                <a:highlight>
                  <a:srgbClr val="FFFF00"/>
                </a:highlight>
                <a:latin typeface="Comic Sans MS" panose="030F0702030302020204" pitchFamily="66" charset="0"/>
              </a:rPr>
              <a:t>) </a:t>
            </a:r>
          </a:p>
          <a:p>
            <a:pPr eaLnBrk="1" hangingPunct="1">
              <a:defRPr/>
            </a:pPr>
            <a:r>
              <a:rPr lang="el-GR" altLang="en-US" sz="2000" dirty="0"/>
              <a:t>Αυτός παίρνει τις αποφάσεις για απελευθέρωση ή αποθήκευση νερού </a:t>
            </a:r>
          </a:p>
          <a:p>
            <a:pPr eaLnBrk="1" hangingPunct="1">
              <a:defRPr/>
            </a:pPr>
            <a:endParaRPr lang="el-GR" altLang="en-US" sz="2000" b="1" dirty="0"/>
          </a:p>
          <a:p>
            <a:pPr eaLnBrk="1" hangingPunct="1">
              <a:defRPr/>
            </a:pPr>
            <a:r>
              <a:rPr lang="el-GR" altLang="en-US" sz="2000" b="1" dirty="0">
                <a:solidFill>
                  <a:srgbClr val="FFFF00"/>
                </a:solidFill>
              </a:rPr>
              <a:t>καμπύλες που διέπουν τη λειτουργία τους</a:t>
            </a:r>
            <a:r>
              <a:rPr lang="el-GR" altLang="en-US" sz="2000" b="1" dirty="0"/>
              <a:t> </a:t>
            </a:r>
          </a:p>
          <a:p>
            <a:pPr eaLnBrk="1" hangingPunct="1">
              <a:defRPr/>
            </a:pPr>
            <a:endParaRPr lang="el-GR" altLang="en-US" sz="2000" b="1" dirty="0"/>
          </a:p>
          <a:p>
            <a:pPr eaLnBrk="1" hangingPunct="1">
              <a:defRPr/>
            </a:pPr>
            <a:r>
              <a:rPr lang="el-GR" altLang="en-US" sz="2000" b="1" dirty="0">
                <a:solidFill>
                  <a:srgbClr val="FFFF00"/>
                </a:solidFill>
              </a:rPr>
              <a:t>κέντρα ελέγχου στους ταμιευτήρες </a:t>
            </a:r>
          </a:p>
          <a:p>
            <a:pPr eaLnBrk="1" hangingPunct="1">
              <a:defRPr/>
            </a:pPr>
            <a:endParaRPr lang="el-GR" altLang="en-US" sz="2000" b="1" dirty="0"/>
          </a:p>
          <a:p>
            <a:pPr eaLnBrk="1" hangingPunct="1">
              <a:defRPr/>
            </a:pPr>
            <a:r>
              <a:rPr lang="el-GR" altLang="en-US" sz="2000" b="1" dirty="0">
                <a:solidFill>
                  <a:srgbClr val="FF0000"/>
                </a:solidFill>
                <a:highlight>
                  <a:srgbClr val="FFFF00"/>
                </a:highlight>
              </a:rPr>
              <a:t>Κατά τη λειτουργία ενός ταμιευτήρα </a:t>
            </a:r>
          </a:p>
          <a:p>
            <a:pPr eaLnBrk="1" hangingPunct="1">
              <a:defRPr/>
            </a:pPr>
            <a:r>
              <a:rPr lang="el-GR" altLang="en-US" sz="2000" dirty="0"/>
              <a:t>χρειάζεται ένα αναλυτικό εργαλείο που να απεικονίζει τον χρονικό ρυθμό των εισροών, εκροών, και την μεταβολή στην αποθήκευση</a:t>
            </a:r>
          </a:p>
          <a:p>
            <a:pPr eaLnBrk="1" hangingPunct="1">
              <a:defRPr/>
            </a:pPr>
            <a:endParaRPr lang="el-GR" altLang="en-US" sz="2000" dirty="0"/>
          </a:p>
          <a:p>
            <a:pPr eaLnBrk="1" hangingPunct="1">
              <a:defRPr/>
            </a:pPr>
            <a:r>
              <a:rPr lang="el-GR" altLang="en-US" sz="2000" dirty="0"/>
              <a:t>Έτσι, είναι απαραίτητη η θεώρηση της εξίσωσης αποθήκευσης τόσο αριθμητικώς όσο και γραφικώς</a:t>
            </a:r>
          </a:p>
          <a:p>
            <a:pPr eaLnBrk="1" hangingPunct="1">
              <a:defRPr/>
            </a:pPr>
            <a:endParaRPr lang="el-GR" altLang="en-US" sz="2000" dirty="0"/>
          </a:p>
          <a:p>
            <a:pPr eaLnBrk="1" hangingPunct="1">
              <a:defRPr/>
            </a:pPr>
            <a:r>
              <a:rPr lang="el-GR" altLang="en-US" sz="2000" dirty="0"/>
              <a:t>Η εξίσωση αυτή συνδέει εισροές, εκροές και αλλαγή στην αποθήκευση ως συναρτήσεις του χρόνου       </a:t>
            </a:r>
            <a:r>
              <a:rPr lang="en-US" altLang="en-US" sz="2000" dirty="0">
                <a:solidFill>
                  <a:srgbClr val="FFFF00"/>
                </a:solidFill>
              </a:rPr>
              <a:t>Q</a:t>
            </a:r>
            <a:r>
              <a:rPr lang="en-US" altLang="en-US" sz="2000" baseline="-25000" dirty="0">
                <a:solidFill>
                  <a:srgbClr val="FFFF00"/>
                </a:solidFill>
              </a:rPr>
              <a:t>I</a:t>
            </a:r>
            <a:r>
              <a:rPr lang="el-GR" altLang="en-US" sz="2000" dirty="0">
                <a:solidFill>
                  <a:srgbClr val="FFFF00"/>
                </a:solidFill>
              </a:rPr>
              <a:t>-</a:t>
            </a:r>
            <a:r>
              <a:rPr lang="en-US" altLang="en-US" sz="2000" dirty="0">
                <a:solidFill>
                  <a:srgbClr val="FFFF00"/>
                </a:solidFill>
              </a:rPr>
              <a:t>Q</a:t>
            </a:r>
            <a:r>
              <a:rPr lang="en-US" altLang="en-US" sz="2000" baseline="-25000" dirty="0">
                <a:solidFill>
                  <a:srgbClr val="FFFF00"/>
                </a:solidFill>
              </a:rPr>
              <a:t>O</a:t>
            </a:r>
            <a:r>
              <a:rPr lang="en-US" altLang="en-US" sz="2000" dirty="0">
                <a:solidFill>
                  <a:srgbClr val="FFFF00"/>
                </a:solidFill>
              </a:rPr>
              <a:t> </a:t>
            </a:r>
            <a:r>
              <a:rPr lang="el-GR" altLang="en-US" sz="2000" dirty="0">
                <a:solidFill>
                  <a:srgbClr val="FFFF00"/>
                </a:solidFill>
              </a:rPr>
              <a:t> =  </a:t>
            </a:r>
            <a:r>
              <a:rPr lang="en-US" altLang="en-US" sz="2000" dirty="0">
                <a:solidFill>
                  <a:srgbClr val="FFFF00"/>
                </a:solidFill>
              </a:rPr>
              <a:t>DS</a:t>
            </a:r>
            <a:endParaRPr lang="el-GR" altLang="en-US" sz="2000" dirty="0">
              <a:solidFill>
                <a:srgbClr val="FFFF00"/>
              </a:solidFill>
            </a:endParaRPr>
          </a:p>
          <a:p>
            <a:pPr eaLnBrk="1" hangingPunct="1">
              <a:defRPr/>
            </a:pPr>
            <a:r>
              <a:rPr lang="en-US" altLang="en-US" sz="2000" dirty="0">
                <a:solidFill>
                  <a:srgbClr val="FFFF00"/>
                </a:solidFill>
              </a:rPr>
              <a:t>Q</a:t>
            </a:r>
            <a:r>
              <a:rPr lang="en-US" altLang="en-US" sz="2000" baseline="-25000" dirty="0">
                <a:solidFill>
                  <a:srgbClr val="FFFF00"/>
                </a:solidFill>
              </a:rPr>
              <a:t>I</a:t>
            </a:r>
            <a:r>
              <a:rPr lang="en-US" altLang="en-US" sz="2000" dirty="0"/>
              <a:t> </a:t>
            </a:r>
            <a:r>
              <a:rPr lang="el-GR" altLang="en-US" sz="2000" dirty="0"/>
              <a:t>= ρυθμός εισροής </a:t>
            </a:r>
            <a:r>
              <a:rPr lang="en-US" altLang="en-US" sz="2000" dirty="0">
                <a:solidFill>
                  <a:srgbClr val="FFFF00"/>
                </a:solidFill>
              </a:rPr>
              <a:t>Q</a:t>
            </a:r>
            <a:r>
              <a:rPr lang="en-US" altLang="en-US" sz="2000" baseline="-25000" dirty="0">
                <a:solidFill>
                  <a:srgbClr val="FFFF00"/>
                </a:solidFill>
              </a:rPr>
              <a:t>O</a:t>
            </a:r>
            <a:r>
              <a:rPr lang="en-US" altLang="en-US" sz="2000" dirty="0">
                <a:solidFill>
                  <a:srgbClr val="FFFF00"/>
                </a:solidFill>
              </a:rPr>
              <a:t> </a:t>
            </a:r>
            <a:r>
              <a:rPr lang="el-GR" altLang="en-US" sz="2000" dirty="0"/>
              <a:t>= ρυθμός εκροής και </a:t>
            </a:r>
            <a:r>
              <a:rPr lang="en-US" altLang="en-US" sz="2000" dirty="0">
                <a:solidFill>
                  <a:srgbClr val="FFFF00"/>
                </a:solidFill>
              </a:rPr>
              <a:t>DS</a:t>
            </a:r>
            <a:r>
              <a:rPr lang="el-GR" altLang="en-US" sz="2000" dirty="0"/>
              <a:t> η αλλαγή στην αποθήκευση</a:t>
            </a:r>
          </a:p>
          <a:p>
            <a:pPr eaLnBrk="1" hangingPunct="1">
              <a:defRPr/>
            </a:pPr>
            <a:endParaRPr lang="el-GR" altLang="en-US" sz="2000" b="1" dirty="0">
              <a:solidFill>
                <a:srgbClr val="FFFF00"/>
              </a:solidFill>
            </a:endParaRPr>
          </a:p>
          <a:p>
            <a:pPr eaLnBrk="1" hangingPunct="1">
              <a:defRPr/>
            </a:pPr>
            <a:r>
              <a:rPr lang="el-GR" altLang="en-US" sz="2000" dirty="0">
                <a:solidFill>
                  <a:srgbClr val="FF0000"/>
                </a:solidFill>
                <a:highlight>
                  <a:srgbClr val="FFFF00"/>
                </a:highlight>
              </a:rPr>
              <a:t>Μια ρυθμιστική καμπύλη </a:t>
            </a:r>
            <a:r>
              <a:rPr lang="el-GR" altLang="en-US" sz="2000" dirty="0"/>
              <a:t>(</a:t>
            </a:r>
            <a:r>
              <a:rPr lang="en-US" altLang="en-US" sz="2000" dirty="0"/>
              <a:t>rule curve</a:t>
            </a:r>
            <a:r>
              <a:rPr lang="el-GR" altLang="en-US" sz="2000" dirty="0"/>
              <a:t>) </a:t>
            </a:r>
          </a:p>
          <a:p>
            <a:pPr eaLnBrk="1" hangingPunct="1">
              <a:defRPr/>
            </a:pPr>
            <a:r>
              <a:rPr lang="el-GR" altLang="en-US" sz="2000" dirty="0"/>
              <a:t>απεικονίζει μια τυπική χρονική περίοδο λειτουργίας, συνήθως ένα έτος και δείχνει τα χρονικά όρια λειτουργία</a:t>
            </a:r>
            <a:r>
              <a:rPr lang="en-US" altLang="en-US" sz="2000" dirty="0"/>
              <a:t>s</a:t>
            </a:r>
            <a:r>
              <a:rPr lang="el-GR" altLang="en-US" sz="2000" dirty="0"/>
              <a:t> του ταμιευτήρα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>
            <a:extLst>
              <a:ext uri="{FF2B5EF4-FFF2-40B4-BE49-F238E27FC236}">
                <a16:creationId xmlns:a16="http://schemas.microsoft.com/office/drawing/2014/main" id="{AE9E243C-D361-4FD1-B184-F2F8E352A2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-171400"/>
            <a:ext cx="9144000" cy="6532497"/>
          </a:xfrm>
          <a:prstGeom prst="rect">
            <a:avLst/>
          </a:prstGeom>
          <a:noFill/>
          <a:ln>
            <a:noFill/>
          </a:ln>
        </p:spPr>
        <p:txBody>
          <a:bodyPr tIns="152352" bIns="38088" anchor="ctr">
            <a:spAutoFit/>
          </a:bodyPr>
          <a:lstStyle>
            <a:lvl1pPr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l-GR" alt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  <a:t>Διατήρηση και ανανέωση των ταμιευτήρων</a:t>
            </a:r>
            <a:endParaRPr lang="en-GB" altLang="en-US" sz="32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eaLnBrk="1" hangingPunct="1">
              <a:defRPr/>
            </a:pPr>
            <a:r>
              <a:rPr lang="el-GR" altLang="en-US" sz="2000" dirty="0">
                <a:solidFill>
                  <a:srgbClr val="FFFF00"/>
                </a:solidFill>
              </a:rPr>
              <a:t>προβλήματα:</a:t>
            </a:r>
          </a:p>
          <a:p>
            <a:pPr eaLnBrk="1" hangingPunct="1">
              <a:buFontTx/>
              <a:buBlip>
                <a:blip r:embed="rId2"/>
              </a:buBlip>
              <a:defRPr/>
            </a:pPr>
            <a:r>
              <a:rPr lang="el-GR" altLang="en-US" sz="2000" dirty="0"/>
              <a:t> υπερβολική απόθεση ιζημάτων - Μείωση αποθηκευμένου νερού,</a:t>
            </a:r>
          </a:p>
          <a:p>
            <a:pPr eaLnBrk="1" hangingPunct="1">
              <a:buFontTx/>
              <a:buBlip>
                <a:blip r:embed="rId2"/>
              </a:buBlip>
              <a:defRPr/>
            </a:pPr>
            <a:r>
              <a:rPr lang="el-GR" altLang="en-US" sz="2000" dirty="0"/>
              <a:t> μόλυνση του νερού </a:t>
            </a:r>
          </a:p>
          <a:p>
            <a:pPr eaLnBrk="1" hangingPunct="1">
              <a:buFontTx/>
              <a:buBlip>
                <a:blip r:embed="rId2"/>
              </a:buBlip>
              <a:defRPr/>
            </a:pPr>
            <a:r>
              <a:rPr lang="el-GR" altLang="en-US" sz="2000" dirty="0"/>
              <a:t> ευτροφισμός</a:t>
            </a:r>
          </a:p>
          <a:p>
            <a:pPr eaLnBrk="1" hangingPunct="1">
              <a:buFontTx/>
              <a:buBlip>
                <a:blip r:embed="rId2"/>
              </a:buBlip>
              <a:defRPr/>
            </a:pPr>
            <a:r>
              <a:rPr lang="el-GR" altLang="en-US" sz="2000" dirty="0"/>
              <a:t> ανάγκη προστασία της ακτογραμμής και </a:t>
            </a:r>
          </a:p>
          <a:p>
            <a:pPr eaLnBrk="1" hangingPunct="1">
              <a:buFontTx/>
              <a:buBlip>
                <a:blip r:embed="rId2"/>
              </a:buBlip>
              <a:defRPr/>
            </a:pPr>
            <a:r>
              <a:rPr lang="el-GR" altLang="en-US" sz="2000" dirty="0"/>
              <a:t> διαρροές ή καθιζήσεις</a:t>
            </a:r>
          </a:p>
          <a:p>
            <a:pPr eaLnBrk="1" hangingPunct="1">
              <a:defRPr/>
            </a:pPr>
            <a:endParaRPr lang="el-GR" altLang="en-US" sz="2000" dirty="0"/>
          </a:p>
          <a:p>
            <a:pPr eaLnBrk="1" hangingPunct="1">
              <a:defRPr/>
            </a:pPr>
            <a:r>
              <a:rPr lang="el-GR" altLang="en-US" sz="2000" dirty="0"/>
              <a:t>Διατίθενται διάφορες τεχνικές για την απομάκρυνση των ιζημάτων πριν τα φράγματα </a:t>
            </a:r>
            <a:endParaRPr lang="en-GB" altLang="en-US" sz="2000" dirty="0"/>
          </a:p>
          <a:p>
            <a:pPr eaLnBrk="1" hangingPunct="1">
              <a:defRPr/>
            </a:pPr>
            <a:endParaRPr lang="el-GR" altLang="en-US" sz="2000" dirty="0"/>
          </a:p>
          <a:p>
            <a:pPr eaLnBrk="1" hangingPunct="1">
              <a:defRPr/>
            </a:pPr>
            <a:r>
              <a:rPr lang="el-GR" altLang="en-US" sz="2000" dirty="0">
                <a:solidFill>
                  <a:srgbClr val="FF0000"/>
                </a:solidFill>
                <a:highlight>
                  <a:srgbClr val="FFFF00"/>
                </a:highlight>
              </a:rPr>
              <a:t>Αντικρουόμενες απόψεις </a:t>
            </a:r>
            <a:r>
              <a:rPr lang="el-GR" altLang="en-US" sz="2000" dirty="0">
                <a:solidFill>
                  <a:srgbClr val="FFFF00"/>
                </a:solidFill>
              </a:rPr>
              <a:t>- αντίθεση των μελών της διοίκησης</a:t>
            </a:r>
          </a:p>
          <a:p>
            <a:pPr eaLnBrk="1" hangingPunct="1">
              <a:defRPr/>
            </a:pPr>
            <a:r>
              <a:rPr lang="el-GR" altLang="en-US" sz="2000" dirty="0">
                <a:solidFill>
                  <a:srgbClr val="FFFF00"/>
                </a:solidFill>
              </a:rPr>
              <a:t>έμμεσες αρνητικές επιπτώσεις </a:t>
            </a:r>
          </a:p>
          <a:p>
            <a:pPr eaLnBrk="1" hangingPunct="1">
              <a:buFontTx/>
              <a:buBlip>
                <a:blip r:embed="rId2"/>
              </a:buBlip>
              <a:defRPr/>
            </a:pPr>
            <a:r>
              <a:rPr lang="el-GR" altLang="en-US" sz="2000" dirty="0">
                <a:solidFill>
                  <a:srgbClr val="FF6600"/>
                </a:solidFill>
              </a:rPr>
              <a:t> </a:t>
            </a:r>
            <a:r>
              <a:rPr lang="el-GR" altLang="en-US" sz="2000" dirty="0">
                <a:solidFill>
                  <a:srgbClr val="FF0000"/>
                </a:solidFill>
                <a:highlight>
                  <a:srgbClr val="FFFF00"/>
                </a:highlight>
              </a:rPr>
              <a:t>Εξάτμιση</a:t>
            </a:r>
            <a:r>
              <a:rPr lang="el-GR" altLang="en-US" sz="2000" dirty="0"/>
              <a:t> </a:t>
            </a:r>
          </a:p>
          <a:p>
            <a:pPr eaLnBrk="1" hangingPunct="1">
              <a:defRPr/>
            </a:pPr>
            <a:r>
              <a:rPr lang="el-GR" altLang="en-US" sz="2000" dirty="0"/>
              <a:t>   νερό που θα μπορούσε να χρησιμοποιηθεί για ψάρια και άγρια ζωή ή  </a:t>
            </a:r>
          </a:p>
          <a:p>
            <a:pPr eaLnBrk="1" hangingPunct="1">
              <a:defRPr/>
            </a:pPr>
            <a:r>
              <a:rPr lang="el-GR" altLang="en-US" sz="2000" dirty="0"/>
              <a:t>   για την απομάκρυνση των αλάτων</a:t>
            </a:r>
          </a:p>
          <a:p>
            <a:pPr eaLnBrk="1" hangingPunct="1">
              <a:buFontTx/>
              <a:buBlip>
                <a:blip r:embed="rId2"/>
              </a:buBlip>
              <a:defRPr/>
            </a:pPr>
            <a:r>
              <a:rPr lang="el-GR" altLang="en-US" sz="2000" dirty="0">
                <a:solidFill>
                  <a:srgbClr val="FF6600"/>
                </a:solidFill>
              </a:rPr>
              <a:t> </a:t>
            </a:r>
            <a:r>
              <a:rPr lang="el-GR" altLang="en-US" sz="2000" dirty="0">
                <a:solidFill>
                  <a:srgbClr val="FF0000"/>
                </a:solidFill>
                <a:highlight>
                  <a:srgbClr val="FFFF00"/>
                </a:highlight>
              </a:rPr>
              <a:t>μπορεί να αλλάξει το </a:t>
            </a:r>
            <a:r>
              <a:rPr lang="el-GR" altLang="en-US" sz="2000" dirty="0" err="1">
                <a:solidFill>
                  <a:srgbClr val="FF0000"/>
                </a:solidFill>
                <a:highlight>
                  <a:srgbClr val="FFFF00"/>
                </a:highlight>
              </a:rPr>
              <a:t>μικροκλίμα</a:t>
            </a:r>
            <a:r>
              <a:rPr lang="el-GR" altLang="en-US" sz="2000" dirty="0">
                <a:solidFill>
                  <a:srgbClr val="FF0000"/>
                </a:solidFill>
                <a:highlight>
                  <a:srgbClr val="FFFF00"/>
                </a:highlight>
              </a:rPr>
              <a:t> γύρω από τους ταμιευτήρες</a:t>
            </a:r>
          </a:p>
          <a:p>
            <a:pPr eaLnBrk="1" hangingPunct="1">
              <a:buFontTx/>
              <a:buBlip>
                <a:blip r:embed="rId2"/>
              </a:buBlip>
              <a:defRPr/>
            </a:pPr>
            <a:r>
              <a:rPr lang="el-GR" altLang="en-US" sz="2000" dirty="0">
                <a:solidFill>
                  <a:srgbClr val="FF0000"/>
                </a:solidFill>
                <a:highlight>
                  <a:srgbClr val="FFFF00"/>
                </a:highlight>
              </a:rPr>
              <a:t> Διαρροές - αλλαγή των τοπικών προτύπων των υπόγειων νερών</a:t>
            </a:r>
          </a:p>
          <a:p>
            <a:pPr eaLnBrk="1" hangingPunct="1">
              <a:buFontTx/>
              <a:buBlip>
                <a:blip r:embed="rId2"/>
              </a:buBlip>
              <a:defRPr/>
            </a:pPr>
            <a:r>
              <a:rPr lang="el-GR" altLang="en-US" sz="2000" dirty="0">
                <a:solidFill>
                  <a:srgbClr val="FF0000"/>
                </a:solidFill>
                <a:highlight>
                  <a:srgbClr val="FFFF00"/>
                </a:highlight>
              </a:rPr>
              <a:t> Καθιζήσεις - βάρος αποθηκευμένου νερού</a:t>
            </a:r>
          </a:p>
          <a:p>
            <a:pPr eaLnBrk="1" hangingPunct="1">
              <a:buFontTx/>
              <a:buBlip>
                <a:blip r:embed="rId2"/>
              </a:buBlip>
              <a:defRPr/>
            </a:pPr>
            <a:r>
              <a:rPr lang="el-GR" altLang="en-US" sz="2000" dirty="0">
                <a:solidFill>
                  <a:srgbClr val="FF0000"/>
                </a:solidFill>
                <a:highlight>
                  <a:srgbClr val="FFFF00"/>
                </a:highlight>
              </a:rPr>
              <a:t> Εγκατάλειψη της περιοχής από  μεγάλο αριθμό κατοίκων</a:t>
            </a:r>
            <a:r>
              <a:rPr lang="el-GR" altLang="en-US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277F813-FC29-4692-9AF4-9ED036F0D155}"/>
              </a:ext>
            </a:extLst>
          </p:cNvPr>
          <p:cNvSpPr/>
          <p:nvPr/>
        </p:nvSpPr>
        <p:spPr>
          <a:xfrm>
            <a:off x="827584" y="2132856"/>
            <a:ext cx="7560840" cy="18655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ts val="3500"/>
              </a:lnSpc>
              <a:defRPr/>
            </a:pPr>
            <a:r>
              <a:rPr lang="el-GR" altLang="en-US" sz="2800" dirty="0">
                <a:solidFill>
                  <a:schemeClr val="bg2">
                    <a:lumMod val="60000"/>
                    <a:lumOff val="40000"/>
                  </a:schemeClr>
                </a:solidFill>
                <a:highlight>
                  <a:srgbClr val="FFFF00"/>
                </a:highlight>
                <a:latin typeface="Comic Sans MS" panose="030F0702030302020204" pitchFamily="66" charset="0"/>
              </a:rPr>
              <a:t>τι είναι οι ταμιευτήρες; </a:t>
            </a:r>
          </a:p>
          <a:p>
            <a:pPr eaLnBrk="1" hangingPunct="1">
              <a:lnSpc>
                <a:spcPts val="3500"/>
              </a:lnSpc>
              <a:defRPr/>
            </a:pPr>
            <a:r>
              <a:rPr lang="el-GR" altLang="en-US" sz="2000" b="1" dirty="0">
                <a:solidFill>
                  <a:srgbClr val="FF0000"/>
                </a:solidFill>
                <a:highlight>
                  <a:srgbClr val="FFFF00"/>
                </a:highlight>
              </a:rPr>
              <a:t>Αρνητικά σύμβολα</a:t>
            </a:r>
            <a:r>
              <a:rPr lang="el-GR" altLang="en-US" sz="2000" dirty="0"/>
              <a:t>, «της ανθρώπινης κυριαρχίας»</a:t>
            </a:r>
          </a:p>
          <a:p>
            <a:pPr eaLnBrk="1" hangingPunct="1">
              <a:lnSpc>
                <a:spcPts val="3500"/>
              </a:lnSpc>
              <a:defRPr/>
            </a:pPr>
            <a:r>
              <a:rPr lang="el-GR" altLang="en-US" sz="2000" dirty="0"/>
              <a:t>η ύπαρξή τους αντιτίθεται στην αντίληψη για βιώσιμη ανάπτυξη;</a:t>
            </a:r>
          </a:p>
          <a:p>
            <a:pPr eaLnBrk="1" hangingPunct="1">
              <a:lnSpc>
                <a:spcPts val="3500"/>
              </a:lnSpc>
              <a:defRPr/>
            </a:pPr>
            <a:endParaRPr lang="el-GR" altLang="en-US" sz="28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>
            <a:extLst>
              <a:ext uri="{FF2B5EF4-FFF2-40B4-BE49-F238E27FC236}">
                <a16:creationId xmlns:a16="http://schemas.microsoft.com/office/drawing/2014/main" id="{D4235738-F2AA-4999-B2E6-D5888315E3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3663"/>
            <a:ext cx="9144000" cy="6675437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r>
              <a:rPr lang="el-GR" altLang="en-US" sz="3200" b="1" dirty="0">
                <a:solidFill>
                  <a:srgbClr val="FF0000"/>
                </a:solidFill>
                <a:highlight>
                  <a:srgbClr val="FFFF00"/>
                </a:highlight>
                <a:latin typeface="Comic Sans MS" panose="030F0702030302020204" pitchFamily="66" charset="0"/>
              </a:rPr>
              <a:t>Ποιότητα του νερού στους Ταμιευτήρες</a:t>
            </a:r>
          </a:p>
          <a:p>
            <a:pPr eaLnBrk="1" hangingPunct="1">
              <a:defRPr/>
            </a:pPr>
            <a:r>
              <a:rPr lang="el-GR" altLang="en-US" sz="2000" dirty="0"/>
              <a:t>σημαντική παράμετρος, </a:t>
            </a:r>
          </a:p>
          <a:p>
            <a:pPr eaLnBrk="1" hangingPunct="1">
              <a:buFontTx/>
              <a:buBlip>
                <a:blip r:embed="rId2"/>
              </a:buBlip>
              <a:defRPr/>
            </a:pPr>
            <a:r>
              <a:rPr lang="el-GR" altLang="en-US" sz="2000" dirty="0"/>
              <a:t> </a:t>
            </a:r>
            <a:r>
              <a:rPr lang="en-US" altLang="en-US" sz="2000" dirty="0" err="1"/>
              <a:t>γι</a:t>
            </a:r>
            <a:r>
              <a:rPr lang="en-US" altLang="en-US" sz="2000" dirty="0"/>
              <a:t>α  αποφάσεις λειτουργίας </a:t>
            </a:r>
            <a:endParaRPr lang="el-GR" altLang="en-US" sz="2000" dirty="0"/>
          </a:p>
          <a:p>
            <a:pPr eaLnBrk="1" hangingPunct="1">
              <a:buFontTx/>
              <a:buBlip>
                <a:blip r:embed="rId2"/>
              </a:buBlip>
              <a:defRPr/>
            </a:pPr>
            <a:r>
              <a:rPr lang="el-GR" altLang="en-US" sz="2000" dirty="0"/>
              <a:t> για τη διαχείριση της ποιότητας του νερού</a:t>
            </a:r>
          </a:p>
          <a:p>
            <a:pPr eaLnBrk="1" hangingPunct="1">
              <a:defRPr/>
            </a:pPr>
            <a:endParaRPr lang="el-GR" altLang="en-US" sz="2000" dirty="0"/>
          </a:p>
          <a:p>
            <a:pPr eaLnBrk="1" hangingPunct="1">
              <a:defRPr/>
            </a:pPr>
            <a:r>
              <a:rPr lang="el-GR" altLang="en-US" sz="2000" dirty="0">
                <a:solidFill>
                  <a:srgbClr val="FF0000"/>
                </a:solidFill>
                <a:highlight>
                  <a:srgbClr val="FFFF00"/>
                </a:highlight>
              </a:rPr>
              <a:t>διαφορετικό περιβάλλον νερού από εκείνο του </a:t>
            </a:r>
            <a:r>
              <a:rPr lang="el-GR" altLang="en-US" sz="2000" dirty="0" err="1">
                <a:solidFill>
                  <a:srgbClr val="FF0000"/>
                </a:solidFill>
                <a:highlight>
                  <a:srgbClr val="FFFF00"/>
                </a:highlight>
              </a:rPr>
              <a:t>υδρορρεύματος</a:t>
            </a:r>
            <a:r>
              <a:rPr lang="el-GR" altLang="en-US" sz="2000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</a:p>
          <a:p>
            <a:pPr eaLnBrk="1" hangingPunct="1">
              <a:defRPr/>
            </a:pPr>
            <a:endParaRPr lang="el-GR" altLang="en-US" sz="2000" dirty="0"/>
          </a:p>
          <a:p>
            <a:pPr eaLnBrk="1" hangingPunct="1">
              <a:defRPr/>
            </a:pPr>
            <a:r>
              <a:rPr lang="el-GR" altLang="en-US" sz="2000" dirty="0">
                <a:solidFill>
                  <a:srgbClr val="FF0000"/>
                </a:solidFill>
                <a:highlight>
                  <a:srgbClr val="FFFF00"/>
                </a:highlight>
              </a:rPr>
              <a:t>οι αλλαγές στην ποιότητα του νερού επηρεάζονται από:</a:t>
            </a:r>
          </a:p>
          <a:p>
            <a:pPr eaLnBrk="1" hangingPunct="1">
              <a:defRPr/>
            </a:pPr>
            <a:r>
              <a:rPr lang="el-GR" altLang="en-US" sz="2000" dirty="0"/>
              <a:t>ρεύματα, θερμοκρασία, φως, δραστηριότητα ανέμου, άλλες κλιματολογικές αλλαγές.</a:t>
            </a:r>
          </a:p>
          <a:p>
            <a:pPr eaLnBrk="1" hangingPunct="1">
              <a:defRPr/>
            </a:pPr>
            <a:endParaRPr lang="el-GR" altLang="en-US" sz="2000" dirty="0">
              <a:solidFill>
                <a:schemeClr val="bg2">
                  <a:lumMod val="60000"/>
                  <a:lumOff val="40000"/>
                </a:schemeClr>
              </a:solidFill>
              <a:highlight>
                <a:srgbClr val="FFFF00"/>
              </a:highlight>
            </a:endParaRPr>
          </a:p>
          <a:p>
            <a:pPr eaLnBrk="1" hangingPunct="1">
              <a:defRPr/>
            </a:pPr>
            <a:r>
              <a:rPr lang="el-GR" altLang="en-US" sz="2000" dirty="0">
                <a:solidFill>
                  <a:schemeClr val="bg2">
                    <a:lumMod val="60000"/>
                    <a:lumOff val="40000"/>
                  </a:schemeClr>
                </a:solidFill>
                <a:highlight>
                  <a:srgbClr val="FFFF00"/>
                </a:highlight>
              </a:rPr>
              <a:t>ετήσια ανακύκλωση του νερού της λίμνης </a:t>
            </a:r>
          </a:p>
          <a:p>
            <a:pPr eaLnBrk="1" hangingPunct="1">
              <a:defRPr/>
            </a:pPr>
            <a:r>
              <a:rPr lang="el-GR" altLang="en-US" sz="2000" dirty="0"/>
              <a:t>σπουδαία παράμετρος για το περιεχόμενο οξυγόνο και τις παραμέτρους που συνδέονται με αυτό, </a:t>
            </a:r>
          </a:p>
          <a:p>
            <a:pPr eaLnBrk="1" hangingPunct="1">
              <a:defRPr/>
            </a:pPr>
            <a:endParaRPr lang="el-GR" altLang="en-US" sz="2000" dirty="0"/>
          </a:p>
          <a:p>
            <a:pPr eaLnBrk="1" hangingPunct="1">
              <a:defRPr/>
            </a:pPr>
            <a:r>
              <a:rPr lang="el-GR" altLang="en-US" sz="2000" dirty="0">
                <a:solidFill>
                  <a:srgbClr val="FF0000"/>
                </a:solidFill>
                <a:highlight>
                  <a:srgbClr val="FFFF00"/>
                </a:highlight>
              </a:rPr>
              <a:t>π</a:t>
            </a:r>
            <a:r>
              <a:rPr lang="en-GB" altLang="en-US" sz="2000" dirty="0">
                <a:solidFill>
                  <a:srgbClr val="FF0000"/>
                </a:solidFill>
                <a:highlight>
                  <a:srgbClr val="FFFF00"/>
                </a:highlight>
              </a:rPr>
              <a:t>.</a:t>
            </a:r>
            <a:r>
              <a:rPr lang="el-GR" altLang="en-US" sz="2000" dirty="0">
                <a:solidFill>
                  <a:srgbClr val="FF0000"/>
                </a:solidFill>
                <a:highlight>
                  <a:srgbClr val="FFFF00"/>
                </a:highlight>
              </a:rPr>
              <a:t>χ</a:t>
            </a:r>
            <a:r>
              <a:rPr lang="en-GB" altLang="en-US" sz="2000" dirty="0">
                <a:solidFill>
                  <a:srgbClr val="FF0000"/>
                </a:solidFill>
                <a:highlight>
                  <a:srgbClr val="FFFF00"/>
                </a:highlight>
              </a:rPr>
              <a:t>. </a:t>
            </a:r>
            <a:r>
              <a:rPr lang="en-US" altLang="en-US" sz="2000" dirty="0" err="1">
                <a:solidFill>
                  <a:srgbClr val="FF0000"/>
                </a:solidFill>
                <a:highlight>
                  <a:srgbClr val="FFFF00"/>
                </a:highlight>
              </a:rPr>
              <a:t>Horsetooth</a:t>
            </a:r>
            <a:r>
              <a:rPr lang="en-US" altLang="en-US" sz="2000" dirty="0">
                <a:solidFill>
                  <a:srgbClr val="FF0000"/>
                </a:solidFill>
                <a:highlight>
                  <a:srgbClr val="FFFF00"/>
                </a:highlight>
              </a:rPr>
              <a:t> reservoir </a:t>
            </a:r>
            <a:r>
              <a:rPr lang="en-US" altLang="en-US" sz="2000" dirty="0" err="1">
                <a:solidFill>
                  <a:srgbClr val="FF0000"/>
                </a:solidFill>
                <a:highlight>
                  <a:srgbClr val="FFFF00"/>
                </a:highlight>
              </a:rPr>
              <a:t>του</a:t>
            </a:r>
            <a:r>
              <a:rPr lang="en-US" altLang="en-US" sz="2000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highlight>
                  <a:srgbClr val="FFFF00"/>
                </a:highlight>
              </a:rPr>
              <a:t>Coloradο</a:t>
            </a:r>
            <a:r>
              <a:rPr lang="en-US" altLang="en-US" sz="2000" dirty="0">
                <a:solidFill>
                  <a:srgbClr val="FF0000"/>
                </a:solidFill>
                <a:highlight>
                  <a:srgbClr val="FFFF00"/>
                </a:highlight>
              </a:rPr>
              <a:t> Big </a:t>
            </a:r>
            <a:r>
              <a:rPr lang="en-US" altLang="en-US" sz="2000" dirty="0" err="1">
                <a:solidFill>
                  <a:srgbClr val="FF0000"/>
                </a:solidFill>
                <a:highlight>
                  <a:srgbClr val="FFFF00"/>
                </a:highlight>
              </a:rPr>
              <a:t>Thomrson</a:t>
            </a:r>
            <a:r>
              <a:rPr lang="en-US" altLang="en-US" sz="2000" dirty="0">
                <a:solidFill>
                  <a:srgbClr val="FF0000"/>
                </a:solidFill>
                <a:highlight>
                  <a:srgbClr val="FFFF00"/>
                </a:highlight>
              </a:rPr>
              <a:t> system, </a:t>
            </a:r>
            <a:endParaRPr lang="el-GR" altLang="en-US" sz="2000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eaLnBrk="1" hangingPunct="1">
              <a:buFontTx/>
              <a:buBlip>
                <a:blip r:embed="rId3"/>
              </a:buBlip>
              <a:defRPr/>
            </a:pPr>
            <a:r>
              <a:rPr lang="el-GR" altLang="en-US" sz="2000" dirty="0"/>
              <a:t> αναπτύσσονται βακτήρια συνδεόμενα με </a:t>
            </a:r>
            <a:r>
              <a:rPr lang="en-US" altLang="en-US" sz="2000" dirty="0"/>
              <a:t>Mn</a:t>
            </a:r>
            <a:r>
              <a:rPr lang="el-GR" altLang="en-US" sz="2000" dirty="0"/>
              <a:t> σε διαφορετικά επίπεδα </a:t>
            </a:r>
          </a:p>
          <a:p>
            <a:pPr eaLnBrk="1" hangingPunct="1">
              <a:defRPr/>
            </a:pPr>
            <a:r>
              <a:rPr lang="el-GR" altLang="en-US" sz="2000" dirty="0"/>
              <a:t>   νερού, εξαρτώμενα από τη θερμοκρασία</a:t>
            </a:r>
          </a:p>
          <a:p>
            <a:pPr eaLnBrk="1" hangingPunct="1">
              <a:buFontTx/>
              <a:buBlip>
                <a:blip r:embed="rId3"/>
              </a:buBlip>
              <a:defRPr/>
            </a:pPr>
            <a:r>
              <a:rPr lang="el-GR" altLang="en-US" sz="2000" dirty="0"/>
              <a:t> Παρατηρείται ευτροφισμός και γήρανση του νερού (</a:t>
            </a:r>
            <a:r>
              <a:rPr lang="en-US" altLang="en-US" sz="2000" dirty="0"/>
              <a:t>aging</a:t>
            </a:r>
            <a:r>
              <a:rPr lang="el-GR" altLang="en-US" sz="2000" dirty="0"/>
              <a:t>)</a:t>
            </a:r>
          </a:p>
          <a:p>
            <a:pPr eaLnBrk="1" hangingPunct="1">
              <a:buFontTx/>
              <a:buBlip>
                <a:blip r:embed="rId3"/>
              </a:buBlip>
              <a:defRPr/>
            </a:pPr>
            <a:r>
              <a:rPr lang="el-GR" altLang="en-US" sz="2000" dirty="0"/>
              <a:t> ανάπτυξη </a:t>
            </a:r>
            <a:r>
              <a:rPr lang="el-GR" altLang="en-US" sz="2000" dirty="0" err="1"/>
              <a:t>ανθέων</a:t>
            </a:r>
            <a:r>
              <a:rPr lang="el-GR" altLang="en-US" sz="2000" dirty="0"/>
              <a:t> από άλγη(</a:t>
            </a:r>
            <a:r>
              <a:rPr lang="en-US" altLang="en-US" sz="2000" dirty="0"/>
              <a:t>algae blooms</a:t>
            </a:r>
            <a:r>
              <a:rPr lang="el-GR" altLang="en-US" sz="2000" dirty="0"/>
              <a:t>) </a:t>
            </a:r>
          </a:p>
          <a:p>
            <a:pPr eaLnBrk="1" hangingPunct="1">
              <a:buFontTx/>
              <a:buBlip>
                <a:blip r:embed="rId3"/>
              </a:buBlip>
              <a:defRPr/>
            </a:pPr>
            <a:r>
              <a:rPr lang="el-GR" altLang="en-US" sz="2000" dirty="0"/>
              <a:t> δραματικές συνέπειες στη φυσική κατοικία των ψαριών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>
            <a:extLst>
              <a:ext uri="{FF2B5EF4-FFF2-40B4-BE49-F238E27FC236}">
                <a16:creationId xmlns:a16="http://schemas.microsoft.com/office/drawing/2014/main" id="{6F49E0AD-8758-4684-808F-E325E9E883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231032"/>
            <a:ext cx="9144000" cy="5116725"/>
          </a:xfrm>
          <a:prstGeom prst="rect">
            <a:avLst/>
          </a:prstGeom>
          <a:noFill/>
          <a:ln>
            <a:noFill/>
          </a:ln>
        </p:spPr>
        <p:txBody>
          <a:bodyPr tIns="152352" bIns="38088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el-GR" altLang="en-US" sz="2000" dirty="0">
                <a:solidFill>
                  <a:srgbClr val="FF0000"/>
                </a:solidFill>
                <a:highlight>
                  <a:srgbClr val="FFFF00"/>
                </a:highlight>
              </a:rPr>
              <a:t>ιζήματα της λίμνης 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l-GR" altLang="en-US" sz="2000" dirty="0"/>
              <a:t>παίζουν ιδιαίτερο ρόλο στην διαμόρφωση της ποιότητας του νερού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l-GR" altLang="en-US" sz="2000" dirty="0">
                <a:solidFill>
                  <a:schemeClr val="bg2">
                    <a:lumMod val="60000"/>
                    <a:lumOff val="40000"/>
                  </a:schemeClr>
                </a:solidFill>
                <a:highlight>
                  <a:srgbClr val="FFFF00"/>
                </a:highlight>
              </a:rPr>
              <a:t>Χημικοί </a:t>
            </a:r>
            <a:r>
              <a:rPr lang="el-GR" altLang="en-US" sz="2000" dirty="0"/>
              <a:t>και </a:t>
            </a:r>
            <a:r>
              <a:rPr lang="el-GR" altLang="en-US" sz="2000" dirty="0">
                <a:solidFill>
                  <a:schemeClr val="bg2">
                    <a:lumMod val="60000"/>
                    <a:lumOff val="40000"/>
                  </a:schemeClr>
                </a:solidFill>
                <a:highlight>
                  <a:srgbClr val="FFFF00"/>
                </a:highlight>
              </a:rPr>
              <a:t>βιολογικοί Ρυπαντές </a:t>
            </a:r>
            <a:r>
              <a:rPr lang="el-GR" altLang="en-US" sz="2000" dirty="0"/>
              <a:t>μπορούν να παγιδευτούν στα ιζήματα και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l-GR" altLang="en-US" sz="2000" dirty="0"/>
              <a:t>να παραμείνουν εκεί για πολλά χρόνια 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l-GR" altLang="en-US" sz="2000" dirty="0">
                <a:solidFill>
                  <a:srgbClr val="FFFF00"/>
                </a:solidFill>
              </a:rPr>
              <a:t>π.χ. </a:t>
            </a:r>
            <a:r>
              <a:rPr lang="en-US" altLang="en-US" sz="2000" dirty="0">
                <a:solidFill>
                  <a:srgbClr val="FFFF00"/>
                </a:solidFill>
              </a:rPr>
              <a:t>James River</a:t>
            </a:r>
            <a:r>
              <a:rPr lang="el-GR" altLang="en-US" sz="2000" dirty="0"/>
              <a:t> (</a:t>
            </a:r>
            <a:r>
              <a:rPr lang="en-US" altLang="en-US" sz="2000" dirty="0"/>
              <a:t>Norfolk</a:t>
            </a:r>
            <a:r>
              <a:rPr lang="el-GR" altLang="en-US" sz="2000" dirty="0"/>
              <a:t>, </a:t>
            </a:r>
            <a:r>
              <a:rPr lang="en-US" altLang="en-US" sz="2000" dirty="0"/>
              <a:t>Virginia</a:t>
            </a:r>
            <a:r>
              <a:rPr lang="el-GR" altLang="en-US" sz="2000" dirty="0"/>
              <a:t>) </a:t>
            </a:r>
          </a:p>
          <a:p>
            <a:pPr eaLnBrk="1" hangingPunct="1">
              <a:lnSpc>
                <a:spcPct val="150000"/>
              </a:lnSpc>
              <a:defRPr/>
            </a:pPr>
            <a:endParaRPr lang="el-GR" altLang="en-US" sz="2000" dirty="0"/>
          </a:p>
          <a:p>
            <a:pPr eaLnBrk="1" hangingPunct="1">
              <a:lnSpc>
                <a:spcPct val="150000"/>
              </a:lnSpc>
              <a:defRPr/>
            </a:pPr>
            <a:r>
              <a:rPr lang="el-GR" altLang="en-US" sz="2000" dirty="0"/>
              <a:t>η οργανική χημική ουσία </a:t>
            </a:r>
            <a:r>
              <a:rPr lang="en-US" altLang="en-US" sz="2000" dirty="0" err="1"/>
              <a:t>Kepone</a:t>
            </a:r>
            <a:r>
              <a:rPr lang="el-GR" altLang="en-US" sz="2000" dirty="0"/>
              <a:t> - παγιδεύεται στα ιζήματα και επηρεάζει τους πληθυσμούς των ψαριών. </a:t>
            </a:r>
          </a:p>
          <a:p>
            <a:pPr eaLnBrk="1" hangingPunct="1">
              <a:lnSpc>
                <a:spcPct val="150000"/>
              </a:lnSpc>
              <a:defRPr/>
            </a:pPr>
            <a:endParaRPr lang="el-GR" altLang="en-US" sz="2000" dirty="0"/>
          </a:p>
          <a:p>
            <a:pPr eaLnBrk="1" hangingPunct="1">
              <a:lnSpc>
                <a:spcPct val="150000"/>
              </a:lnSpc>
              <a:defRPr/>
            </a:pPr>
            <a:r>
              <a:rPr lang="el-GR" altLang="en-US" sz="2000" dirty="0"/>
              <a:t>Η αλιεία υπολογίζεται να σταματήσει για περίπου 50 χρόνια</a:t>
            </a:r>
            <a:endParaRPr lang="en-GB" altLang="en-US" sz="2000" i="1" dirty="0"/>
          </a:p>
          <a:p>
            <a:pPr eaLnBrk="1" hangingPunct="1">
              <a:defRPr/>
            </a:pPr>
            <a:endParaRPr lang="el-GR" altLang="en-US" sz="2000" i="1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0B5F387-57FC-4340-A298-E81205E6A2A8}"/>
              </a:ext>
            </a:extLst>
          </p:cNvPr>
          <p:cNvSpPr/>
          <p:nvPr/>
        </p:nvSpPr>
        <p:spPr>
          <a:xfrm>
            <a:off x="1115616" y="332656"/>
            <a:ext cx="7272808" cy="5852884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el-GR" altLang="en-US" dirty="0">
                <a:solidFill>
                  <a:srgbClr val="FF0000"/>
                </a:solidFill>
                <a:highlight>
                  <a:srgbClr val="FFFF00"/>
                </a:highlight>
              </a:rPr>
              <a:t>Ζητήματα ψαριών και Άγριας Ζωής</a:t>
            </a:r>
            <a:endParaRPr lang="en-GB" altLang="en-US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l-GR" altLang="en-US" dirty="0"/>
              <a:t>οι ταμιευτήρες παίζουν σπουδαίο ρόλο στην διατήρηση ψαριών και  άγριας ζωής </a:t>
            </a:r>
          </a:p>
          <a:p>
            <a:pPr eaLnBrk="1" hangingPunct="1">
              <a:lnSpc>
                <a:spcPct val="150000"/>
              </a:lnSpc>
              <a:defRPr/>
            </a:pPr>
            <a:endParaRPr lang="el-GR" altLang="en-US" dirty="0"/>
          </a:p>
          <a:p>
            <a:pPr eaLnBrk="1" hangingPunct="1">
              <a:lnSpc>
                <a:spcPct val="150000"/>
              </a:lnSpc>
              <a:defRPr/>
            </a:pPr>
            <a:r>
              <a:rPr lang="el-GR" altLang="en-US" dirty="0">
                <a:solidFill>
                  <a:schemeClr val="bg2">
                    <a:lumMod val="60000"/>
                    <a:lumOff val="40000"/>
                  </a:schemeClr>
                </a:solidFill>
                <a:highlight>
                  <a:srgbClr val="FFFF00"/>
                </a:highlight>
              </a:rPr>
              <a:t>Η οικολογία του ταμιευτήρα είναι διαφορετική από εκείνη του </a:t>
            </a:r>
            <a:r>
              <a:rPr lang="el-GR" altLang="en-US" dirty="0" err="1">
                <a:solidFill>
                  <a:schemeClr val="bg2">
                    <a:lumMod val="60000"/>
                    <a:lumOff val="40000"/>
                  </a:schemeClr>
                </a:solidFill>
                <a:highlight>
                  <a:srgbClr val="FFFF00"/>
                </a:highlight>
              </a:rPr>
              <a:t>υδρορεύματος</a:t>
            </a:r>
            <a:r>
              <a:rPr lang="el-GR" altLang="en-US" dirty="0">
                <a:solidFill>
                  <a:schemeClr val="bg2">
                    <a:lumMod val="60000"/>
                    <a:lumOff val="40000"/>
                  </a:schemeClr>
                </a:solidFill>
                <a:highlight>
                  <a:srgbClr val="FFFF00"/>
                </a:highlight>
              </a:rPr>
              <a:t> </a:t>
            </a:r>
            <a:r>
              <a:rPr lang="el-GR" altLang="en-US" dirty="0"/>
              <a:t>και γύρω από τον ταμιευτήρα αναπτύσσονται μια υδρόβια και μια χερσαία οικολογία</a:t>
            </a:r>
          </a:p>
          <a:p>
            <a:pPr eaLnBrk="1" hangingPunct="1">
              <a:lnSpc>
                <a:spcPct val="150000"/>
              </a:lnSpc>
              <a:defRPr/>
            </a:pPr>
            <a:endParaRPr lang="el-GR" altLang="en-US" dirty="0"/>
          </a:p>
          <a:p>
            <a:pPr eaLnBrk="1" hangingPunct="1">
              <a:lnSpc>
                <a:spcPct val="150000"/>
              </a:lnSpc>
              <a:defRPr/>
            </a:pPr>
            <a:r>
              <a:rPr lang="el-GR" altLang="en-US" dirty="0">
                <a:solidFill>
                  <a:schemeClr val="bg2">
                    <a:lumMod val="60000"/>
                    <a:lumOff val="40000"/>
                  </a:schemeClr>
                </a:solidFill>
                <a:highlight>
                  <a:srgbClr val="FFFF00"/>
                </a:highlight>
              </a:rPr>
              <a:t>αναψυχή</a:t>
            </a:r>
            <a:r>
              <a:rPr lang="el-GR" altLang="en-US" dirty="0">
                <a:solidFill>
                  <a:srgbClr val="FFFF00"/>
                </a:solidFill>
              </a:rPr>
              <a:t>,</a:t>
            </a:r>
            <a:r>
              <a:rPr lang="el-GR" altLang="en-US" dirty="0"/>
              <a:t> π.χ. ψάρεμα 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l-GR" altLang="en-US" dirty="0"/>
              <a:t>Μια αισιόδοξη προοπτική για τα ζητήματα συνύπαρξης οικολογίας </a:t>
            </a:r>
            <a:r>
              <a:rPr lang="el-GR" altLang="en-US" dirty="0" err="1"/>
              <a:t>υδρορρεύματος</a:t>
            </a:r>
            <a:r>
              <a:rPr lang="el-GR" altLang="en-US" dirty="0"/>
              <a:t> και λίμνης ταμιευτήρα 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l-GR" altLang="en-US" dirty="0">
                <a:solidFill>
                  <a:schemeClr val="bg2">
                    <a:lumMod val="60000"/>
                    <a:lumOff val="40000"/>
                  </a:schemeClr>
                </a:solidFill>
                <a:highlight>
                  <a:srgbClr val="FFFF00"/>
                </a:highlight>
              </a:rPr>
              <a:t>παράδειγμα του </a:t>
            </a:r>
            <a:r>
              <a:rPr lang="en-US" altLang="en-US" dirty="0">
                <a:solidFill>
                  <a:schemeClr val="bg2">
                    <a:lumMod val="60000"/>
                    <a:lumOff val="40000"/>
                  </a:schemeClr>
                </a:solidFill>
                <a:highlight>
                  <a:srgbClr val="FFFF00"/>
                </a:highlight>
              </a:rPr>
              <a:t>Platte River</a:t>
            </a:r>
            <a:r>
              <a:rPr lang="el-GR" altLang="en-US" dirty="0"/>
              <a:t>, 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l-GR" altLang="en-US" dirty="0"/>
              <a:t>κατασκευή ταμιευτήρων και εκτροπές </a:t>
            </a:r>
            <a:r>
              <a:rPr lang="en-US" altLang="en-US" dirty="0">
                <a:solidFill>
                  <a:schemeClr val="bg2">
                    <a:lumMod val="60000"/>
                    <a:lumOff val="40000"/>
                  </a:schemeClr>
                </a:solidFill>
                <a:highlight>
                  <a:srgbClr val="FFFF00"/>
                </a:highlight>
              </a:rPr>
              <a:t>Lake </a:t>
            </a:r>
            <a:r>
              <a:rPr lang="en-US" altLang="en-US" dirty="0" err="1">
                <a:solidFill>
                  <a:schemeClr val="bg2">
                    <a:lumMod val="60000"/>
                    <a:lumOff val="40000"/>
                  </a:schemeClr>
                </a:solidFill>
                <a:highlight>
                  <a:srgbClr val="FFFF00"/>
                </a:highlight>
              </a:rPr>
              <a:t>McConaughy</a:t>
            </a:r>
            <a:r>
              <a:rPr lang="el-GR" altLang="en-US" dirty="0"/>
              <a:t>, 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l-GR" altLang="en-US" dirty="0"/>
              <a:t>είναι μια κυρίαρχη εγκατάσταση αναψυχής για όλη την περιφέρεια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extLst>
              <a:ext uri="{FF2B5EF4-FFF2-40B4-BE49-F238E27FC236}">
                <a16:creationId xmlns:a16="http://schemas.microsoft.com/office/drawing/2014/main" id="{127880DA-AA02-4644-9192-66BC413CD6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520" y="970903"/>
            <a:ext cx="9144000" cy="4916194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B56AD3D1-6610-4652-9A4A-49923F6191F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0" y="827088"/>
            <a:ext cx="9144000" cy="3771900"/>
            <a:chOff x="0" y="521"/>
            <a:chExt cx="5760" cy="2376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67FC0087-22D6-4ACC-839E-79595E4C37E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521"/>
              <a:ext cx="5760" cy="2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053" name="Picture 5">
              <a:extLst>
                <a:ext uri="{FF2B5EF4-FFF2-40B4-BE49-F238E27FC236}">
                  <a16:creationId xmlns:a16="http://schemas.microsoft.com/office/drawing/2014/main" id="{09E3295D-825E-4040-B314-FD77750162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" y="555"/>
              <a:ext cx="5658" cy="2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6">
              <a:extLst>
                <a:ext uri="{FF2B5EF4-FFF2-40B4-BE49-F238E27FC236}">
                  <a16:creationId xmlns:a16="http://schemas.microsoft.com/office/drawing/2014/main" id="{DB7DC16D-3057-4446-99C2-9B60225B0D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" y="566"/>
              <a:ext cx="718" cy="137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Rectangle 7">
              <a:extLst>
                <a:ext uri="{FF2B5EF4-FFF2-40B4-BE49-F238E27FC236}">
                  <a16:creationId xmlns:a16="http://schemas.microsoft.com/office/drawing/2014/main" id="{D69CD922-810A-49C1-8381-B5DD9C3B85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5" y="942"/>
              <a:ext cx="913" cy="284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Rectangle 8">
              <a:extLst>
                <a:ext uri="{FF2B5EF4-FFF2-40B4-BE49-F238E27FC236}">
                  <a16:creationId xmlns:a16="http://schemas.microsoft.com/office/drawing/2014/main" id="{15B07B38-588D-4CAC-BB73-B502FCDD53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2" y="714"/>
              <a:ext cx="719" cy="171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Rectangle 9">
              <a:extLst>
                <a:ext uri="{FF2B5EF4-FFF2-40B4-BE49-F238E27FC236}">
                  <a16:creationId xmlns:a16="http://schemas.microsoft.com/office/drawing/2014/main" id="{4FB3B8D2-9D3A-4B7B-B607-F2EDFA526E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1" y="896"/>
              <a:ext cx="1278" cy="148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Rectangle 10">
              <a:extLst>
                <a:ext uri="{FF2B5EF4-FFF2-40B4-BE49-F238E27FC236}">
                  <a16:creationId xmlns:a16="http://schemas.microsoft.com/office/drawing/2014/main" id="{AB840042-6AA8-482F-9894-83DEA684FD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5" y="1510"/>
              <a:ext cx="719" cy="136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Rectangle 11">
              <a:extLst>
                <a:ext uri="{FF2B5EF4-FFF2-40B4-BE49-F238E27FC236}">
                  <a16:creationId xmlns:a16="http://schemas.microsoft.com/office/drawing/2014/main" id="{4259EDB6-7A5A-4855-A52A-E4705991AD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" y="2022"/>
              <a:ext cx="1220" cy="136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Rectangle 12">
              <a:extLst>
                <a:ext uri="{FF2B5EF4-FFF2-40B4-BE49-F238E27FC236}">
                  <a16:creationId xmlns:a16="http://schemas.microsoft.com/office/drawing/2014/main" id="{E8D54C2F-EE41-465F-B3BD-3D57102CBC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5" y="2465"/>
              <a:ext cx="2155" cy="364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13">
              <a:extLst>
                <a:ext uri="{FF2B5EF4-FFF2-40B4-BE49-F238E27FC236}">
                  <a16:creationId xmlns:a16="http://schemas.microsoft.com/office/drawing/2014/main" id="{F6813814-967E-48F3-9987-EC0FA63668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" y="1533"/>
              <a:ext cx="707" cy="136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4">
              <a:extLst>
                <a:ext uri="{FF2B5EF4-FFF2-40B4-BE49-F238E27FC236}">
                  <a16:creationId xmlns:a16="http://schemas.microsoft.com/office/drawing/2014/main" id="{DA9C064A-CBF4-4876-A715-87DE60F410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" y="1681"/>
              <a:ext cx="376" cy="113"/>
            </a:xfrm>
            <a:custGeom>
              <a:avLst/>
              <a:gdLst>
                <a:gd name="T0" fmla="*/ 0 w 376"/>
                <a:gd name="T1" fmla="*/ 56 h 113"/>
                <a:gd name="T2" fmla="*/ 125 w 376"/>
                <a:gd name="T3" fmla="*/ 0 h 113"/>
                <a:gd name="T4" fmla="*/ 125 w 376"/>
                <a:gd name="T5" fmla="*/ 45 h 113"/>
                <a:gd name="T6" fmla="*/ 376 w 376"/>
                <a:gd name="T7" fmla="*/ 45 h 113"/>
                <a:gd name="T8" fmla="*/ 376 w 376"/>
                <a:gd name="T9" fmla="*/ 56 h 113"/>
                <a:gd name="T10" fmla="*/ 125 w 376"/>
                <a:gd name="T11" fmla="*/ 56 h 113"/>
                <a:gd name="T12" fmla="*/ 125 w 376"/>
                <a:gd name="T13" fmla="*/ 113 h 113"/>
                <a:gd name="T14" fmla="*/ 0 w 376"/>
                <a:gd name="T15" fmla="*/ 56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6" h="113">
                  <a:moveTo>
                    <a:pt x="0" y="56"/>
                  </a:moveTo>
                  <a:lnTo>
                    <a:pt x="125" y="0"/>
                  </a:lnTo>
                  <a:lnTo>
                    <a:pt x="125" y="45"/>
                  </a:lnTo>
                  <a:lnTo>
                    <a:pt x="376" y="45"/>
                  </a:lnTo>
                  <a:lnTo>
                    <a:pt x="376" y="56"/>
                  </a:lnTo>
                  <a:lnTo>
                    <a:pt x="125" y="56"/>
                  </a:lnTo>
                  <a:lnTo>
                    <a:pt x="125" y="113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Line 15">
              <a:extLst>
                <a:ext uri="{FF2B5EF4-FFF2-40B4-BE49-F238E27FC236}">
                  <a16:creationId xmlns:a16="http://schemas.microsoft.com/office/drawing/2014/main" id="{5043A095-DE9B-46F1-8867-280B66B8BE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9" y="998"/>
              <a:ext cx="297" cy="0"/>
            </a:xfrm>
            <a:prstGeom prst="line">
              <a:avLst/>
            </a:prstGeom>
            <a:noFill/>
            <a:ln w="365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Line 16">
              <a:extLst>
                <a:ext uri="{FF2B5EF4-FFF2-40B4-BE49-F238E27FC236}">
                  <a16:creationId xmlns:a16="http://schemas.microsoft.com/office/drawing/2014/main" id="{3EA1D578-61E9-4D93-874E-88E01E820A8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37" y="1033"/>
              <a:ext cx="0" cy="125"/>
            </a:xfrm>
            <a:prstGeom prst="line">
              <a:avLst/>
            </a:prstGeom>
            <a:noFill/>
            <a:ln w="365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Line 17">
              <a:extLst>
                <a:ext uri="{FF2B5EF4-FFF2-40B4-BE49-F238E27FC236}">
                  <a16:creationId xmlns:a16="http://schemas.microsoft.com/office/drawing/2014/main" id="{5CCC2776-255F-4CD9-863B-0618D7D0BF6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61" y="794"/>
              <a:ext cx="0" cy="307"/>
            </a:xfrm>
            <a:prstGeom prst="line">
              <a:avLst/>
            </a:prstGeom>
            <a:noFill/>
            <a:ln w="365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8">
              <a:extLst>
                <a:ext uri="{FF2B5EF4-FFF2-40B4-BE49-F238E27FC236}">
                  <a16:creationId xmlns:a16="http://schemas.microsoft.com/office/drawing/2014/main" id="{6588CD23-798E-4672-A44E-CD0336B9AA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623"/>
              <a:ext cx="1198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φράγμα από βράχους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" name="Rectangle 19">
              <a:extLst>
                <a:ext uri="{FF2B5EF4-FFF2-40B4-BE49-F238E27FC236}">
                  <a16:creationId xmlns:a16="http://schemas.microsoft.com/office/drawing/2014/main" id="{381F3EA3-F7EB-4343-BE18-5EB8378AE4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2" y="964"/>
              <a:ext cx="1163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χρησιμοποίηση μόνο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" name="Rectangle 20">
              <a:extLst>
                <a:ext uri="{FF2B5EF4-FFF2-40B4-BE49-F238E27FC236}">
                  <a16:creationId xmlns:a16="http://schemas.microsoft.com/office/drawing/2014/main" id="{7A81D434-D437-4BBE-BB2E-23871B2FAA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2" y="1101"/>
              <a:ext cx="1175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επιμήκων ογκόλιθων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" name="Rectangle 21">
              <a:extLst>
                <a:ext uri="{FF2B5EF4-FFF2-40B4-BE49-F238E27FC236}">
                  <a16:creationId xmlns:a16="http://schemas.microsoft.com/office/drawing/2014/main" id="{2214312E-CBE5-488B-99C8-A0FB9AB1C0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8" y="612"/>
              <a:ext cx="1791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χαλικώδες στεγανό παρέμβυσμα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" name="Rectangle 22">
              <a:extLst>
                <a:ext uri="{FF2B5EF4-FFF2-40B4-BE49-F238E27FC236}">
                  <a16:creationId xmlns:a16="http://schemas.microsoft.com/office/drawing/2014/main" id="{E3D388AF-7689-43E6-A294-ED22516ADC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0" y="623"/>
              <a:ext cx="1312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βράχοι που καλύπτουν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" name="Rectangle 23">
              <a:extLst>
                <a:ext uri="{FF2B5EF4-FFF2-40B4-BE49-F238E27FC236}">
                  <a16:creationId xmlns:a16="http://schemas.microsoft.com/office/drawing/2014/main" id="{0E1ECFBB-DC18-42D5-A8A9-22B4A8DA6F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0" y="771"/>
              <a:ext cx="1277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το χαλικώδες στεγανό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" name="Rectangle 24">
              <a:extLst>
                <a:ext uri="{FF2B5EF4-FFF2-40B4-BE49-F238E27FC236}">
                  <a16:creationId xmlns:a16="http://schemas.microsoft.com/office/drawing/2014/main" id="{C59C02A6-1064-4D7C-BE1C-2C5155549A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0" y="908"/>
              <a:ext cx="730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παρέμβυσμα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" name="Rectangle 25">
              <a:extLst>
                <a:ext uri="{FF2B5EF4-FFF2-40B4-BE49-F238E27FC236}">
                  <a16:creationId xmlns:a16="http://schemas.microsoft.com/office/drawing/2014/main" id="{5ECDCC49-0056-48FC-A19D-69B403561F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4" y="2306"/>
              <a:ext cx="1768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χρησιμοποίηση οριζοντίων αψιδωτών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" name="Rectangle 26">
              <a:extLst>
                <a:ext uri="{FF2B5EF4-FFF2-40B4-BE49-F238E27FC236}">
                  <a16:creationId xmlns:a16="http://schemas.microsoft.com/office/drawing/2014/main" id="{CDFCA179-FDA0-4296-B06C-15DE66C86F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4" y="2442"/>
              <a:ext cx="1825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σχηματισμών ως βασικών λίθων (με την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" name="Rectangle 27">
              <a:extLst>
                <a:ext uri="{FF2B5EF4-FFF2-40B4-BE49-F238E27FC236}">
                  <a16:creationId xmlns:a16="http://schemas.microsoft.com/office/drawing/2014/main" id="{E1E116F6-3F72-4988-A766-1F217CB74B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4" y="2567"/>
              <a:ext cx="1836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κορυφή τους προς τα ανάντη) εκεί όπου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" name="Rectangle 28">
              <a:extLst>
                <a:ext uri="{FF2B5EF4-FFF2-40B4-BE49-F238E27FC236}">
                  <a16:creationId xmlns:a16="http://schemas.microsoft.com/office/drawing/2014/main" id="{9FA6007D-90D7-48AF-A2FF-5CC8A5CF55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4" y="2692"/>
              <a:ext cx="1346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απουσιάζουν φυσικοί βράχοι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" name="Rectangle 29">
              <a:extLst>
                <a:ext uri="{FF2B5EF4-FFF2-40B4-BE49-F238E27FC236}">
                  <a16:creationId xmlns:a16="http://schemas.microsoft.com/office/drawing/2014/main" id="{33110F06-BD6E-4E9F-B45C-0CFC624939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7" y="1647"/>
              <a:ext cx="262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ροή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" name="Rectangle 30">
              <a:extLst>
                <a:ext uri="{FF2B5EF4-FFF2-40B4-BE49-F238E27FC236}">
                  <a16:creationId xmlns:a16="http://schemas.microsoft.com/office/drawing/2014/main" id="{83E0E2C6-7E29-4B18-A070-272D8A1666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" y="1885"/>
              <a:ext cx="1346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ποταμολίμνη εκσκαφής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" name="Rectangle 31">
              <a:extLst>
                <a:ext uri="{FF2B5EF4-FFF2-40B4-BE49-F238E27FC236}">
                  <a16:creationId xmlns:a16="http://schemas.microsoft.com/office/drawing/2014/main" id="{BCB50FB7-2C94-4F3E-B720-0F3F87DC99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" y="2033"/>
              <a:ext cx="1027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κάτω από φράγμα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" name="Rectangle 32">
              <a:extLst>
                <a:ext uri="{FF2B5EF4-FFF2-40B4-BE49-F238E27FC236}">
                  <a16:creationId xmlns:a16="http://schemas.microsoft.com/office/drawing/2014/main" id="{77C60B18-389E-44FD-8669-A5BFF300A1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521"/>
              <a:ext cx="5760" cy="2376"/>
            </a:xfrm>
            <a:prstGeom prst="rect">
              <a:avLst/>
            </a:prstGeom>
            <a:noFill/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782D26BF-DDE3-4DFA-A917-0548D6E074E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0" y="2005013"/>
            <a:ext cx="9144000" cy="2854325"/>
            <a:chOff x="0" y="1263"/>
            <a:chExt cx="5760" cy="1798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96E1D630-839B-4F1D-A47B-C4D14E0D8A0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1263"/>
              <a:ext cx="5760" cy="17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3077" name="Picture 5">
              <a:extLst>
                <a:ext uri="{FF2B5EF4-FFF2-40B4-BE49-F238E27FC236}">
                  <a16:creationId xmlns:a16="http://schemas.microsoft.com/office/drawing/2014/main" id="{54B690B8-F24B-40A7-A98E-2BCBA83FE8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" y="1297"/>
              <a:ext cx="5681" cy="1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Line 6">
              <a:extLst>
                <a:ext uri="{FF2B5EF4-FFF2-40B4-BE49-F238E27FC236}">
                  <a16:creationId xmlns:a16="http://schemas.microsoft.com/office/drawing/2014/main" id="{F8474FE4-AEDE-4F85-80F8-760D7821D9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72" y="2428"/>
              <a:ext cx="91" cy="0"/>
            </a:xfrm>
            <a:prstGeom prst="line">
              <a:avLst/>
            </a:prstGeom>
            <a:noFill/>
            <a:ln w="365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Line 7">
              <a:extLst>
                <a:ext uri="{FF2B5EF4-FFF2-40B4-BE49-F238E27FC236}">
                  <a16:creationId xmlns:a16="http://schemas.microsoft.com/office/drawing/2014/main" id="{387D0D27-6082-45EF-8036-A9918CD4BE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54" y="2428"/>
              <a:ext cx="91" cy="0"/>
            </a:xfrm>
            <a:prstGeom prst="line">
              <a:avLst/>
            </a:prstGeom>
            <a:noFill/>
            <a:ln w="365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Line 8">
              <a:extLst>
                <a:ext uri="{FF2B5EF4-FFF2-40B4-BE49-F238E27FC236}">
                  <a16:creationId xmlns:a16="http://schemas.microsoft.com/office/drawing/2014/main" id="{1229C5EA-D9A2-4EC5-8A6D-E239914D19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36" y="2428"/>
              <a:ext cx="102" cy="0"/>
            </a:xfrm>
            <a:prstGeom prst="line">
              <a:avLst/>
            </a:prstGeom>
            <a:noFill/>
            <a:ln w="365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Line 9">
              <a:extLst>
                <a:ext uri="{FF2B5EF4-FFF2-40B4-BE49-F238E27FC236}">
                  <a16:creationId xmlns:a16="http://schemas.microsoft.com/office/drawing/2014/main" id="{04871366-2E09-4DB6-9F79-07CE61BE13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85" y="2416"/>
              <a:ext cx="91" cy="0"/>
            </a:xfrm>
            <a:prstGeom prst="line">
              <a:avLst/>
            </a:prstGeom>
            <a:noFill/>
            <a:ln w="365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Line 10">
              <a:extLst>
                <a:ext uri="{FF2B5EF4-FFF2-40B4-BE49-F238E27FC236}">
                  <a16:creationId xmlns:a16="http://schemas.microsoft.com/office/drawing/2014/main" id="{DA9ABAA6-C203-4640-A662-B50559A98D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67" y="2416"/>
              <a:ext cx="91" cy="0"/>
            </a:xfrm>
            <a:prstGeom prst="line">
              <a:avLst/>
            </a:prstGeom>
            <a:noFill/>
            <a:ln w="365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11">
              <a:extLst>
                <a:ext uri="{FF2B5EF4-FFF2-40B4-BE49-F238E27FC236}">
                  <a16:creationId xmlns:a16="http://schemas.microsoft.com/office/drawing/2014/main" id="{BAE13620-5BA1-44EB-889E-8FA951581C3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49" y="2405"/>
              <a:ext cx="91" cy="11"/>
            </a:xfrm>
            <a:prstGeom prst="line">
              <a:avLst/>
            </a:prstGeom>
            <a:noFill/>
            <a:ln w="365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12">
              <a:extLst>
                <a:ext uri="{FF2B5EF4-FFF2-40B4-BE49-F238E27FC236}">
                  <a16:creationId xmlns:a16="http://schemas.microsoft.com/office/drawing/2014/main" id="{D6572A57-5800-4514-9464-B4D5C9C88B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42" y="2405"/>
              <a:ext cx="91" cy="0"/>
            </a:xfrm>
            <a:prstGeom prst="line">
              <a:avLst/>
            </a:prstGeom>
            <a:noFill/>
            <a:ln w="365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13">
              <a:extLst>
                <a:ext uri="{FF2B5EF4-FFF2-40B4-BE49-F238E27FC236}">
                  <a16:creationId xmlns:a16="http://schemas.microsoft.com/office/drawing/2014/main" id="{61ECA17D-F1B6-45D3-ADF8-CF2D501ECA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24" y="2405"/>
              <a:ext cx="79" cy="0"/>
            </a:xfrm>
            <a:prstGeom prst="line">
              <a:avLst/>
            </a:prstGeom>
            <a:noFill/>
            <a:ln w="365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14">
              <a:extLst>
                <a:ext uri="{FF2B5EF4-FFF2-40B4-BE49-F238E27FC236}">
                  <a16:creationId xmlns:a16="http://schemas.microsoft.com/office/drawing/2014/main" id="{BE1F0D84-9DE3-4247-80B2-FBC198F7D9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" y="1342"/>
              <a:ext cx="715" cy="136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15">
              <a:extLst>
                <a:ext uri="{FF2B5EF4-FFF2-40B4-BE49-F238E27FC236}">
                  <a16:creationId xmlns:a16="http://schemas.microsoft.com/office/drawing/2014/main" id="{AF5E25CC-A6DF-4428-B8E6-231F0DA997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7" y="1331"/>
              <a:ext cx="716" cy="136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16">
              <a:extLst>
                <a:ext uri="{FF2B5EF4-FFF2-40B4-BE49-F238E27FC236}">
                  <a16:creationId xmlns:a16="http://schemas.microsoft.com/office/drawing/2014/main" id="{629EBA9C-7001-4220-95F6-6800ECAB71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9" y="2756"/>
              <a:ext cx="716" cy="158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17">
              <a:extLst>
                <a:ext uri="{FF2B5EF4-FFF2-40B4-BE49-F238E27FC236}">
                  <a16:creationId xmlns:a16="http://schemas.microsoft.com/office/drawing/2014/main" id="{3D30A76F-D61A-435F-B168-A667CED5AA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1" y="1998"/>
              <a:ext cx="557" cy="136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8">
              <a:extLst>
                <a:ext uri="{FF2B5EF4-FFF2-40B4-BE49-F238E27FC236}">
                  <a16:creationId xmlns:a16="http://schemas.microsoft.com/office/drawing/2014/main" id="{D4C1276E-B2A2-4B59-AFA7-3FF99B3867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0" y="1930"/>
              <a:ext cx="545" cy="136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9">
              <a:extLst>
                <a:ext uri="{FF2B5EF4-FFF2-40B4-BE49-F238E27FC236}">
                  <a16:creationId xmlns:a16="http://schemas.microsoft.com/office/drawing/2014/main" id="{5B7A6B8A-27A5-46EB-8AC2-7621A85D95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7" y="2009"/>
              <a:ext cx="556" cy="136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Line 20">
              <a:extLst>
                <a:ext uri="{FF2B5EF4-FFF2-40B4-BE49-F238E27FC236}">
                  <a16:creationId xmlns:a16="http://schemas.microsoft.com/office/drawing/2014/main" id="{1595255F-9F7F-423F-9F8A-479E741C2FC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99" y="1467"/>
              <a:ext cx="0" cy="361"/>
            </a:xfrm>
            <a:prstGeom prst="line">
              <a:avLst/>
            </a:prstGeom>
            <a:noFill/>
            <a:ln w="365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Line 21">
              <a:extLst>
                <a:ext uri="{FF2B5EF4-FFF2-40B4-BE49-F238E27FC236}">
                  <a16:creationId xmlns:a16="http://schemas.microsoft.com/office/drawing/2014/main" id="{822D7BD6-EC8C-4B94-85BB-5C2B856C5E4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08" y="2066"/>
              <a:ext cx="0" cy="192"/>
            </a:xfrm>
            <a:prstGeom prst="line">
              <a:avLst/>
            </a:prstGeom>
            <a:noFill/>
            <a:ln w="365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22">
              <a:extLst>
                <a:ext uri="{FF2B5EF4-FFF2-40B4-BE49-F238E27FC236}">
                  <a16:creationId xmlns:a16="http://schemas.microsoft.com/office/drawing/2014/main" id="{8C11EFAB-7C4D-4373-A63E-7E37BAAA48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5" y="2383"/>
              <a:ext cx="830" cy="45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23">
              <a:extLst>
                <a:ext uri="{FF2B5EF4-FFF2-40B4-BE49-F238E27FC236}">
                  <a16:creationId xmlns:a16="http://schemas.microsoft.com/office/drawing/2014/main" id="{CE9F4744-976E-427D-B161-ED064DC8F0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3" y="2405"/>
              <a:ext cx="478" cy="45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24">
              <a:extLst>
                <a:ext uri="{FF2B5EF4-FFF2-40B4-BE49-F238E27FC236}">
                  <a16:creationId xmlns:a16="http://schemas.microsoft.com/office/drawing/2014/main" id="{554A117C-7F67-431E-B7E9-8575DBF89D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" y="1365"/>
              <a:ext cx="1477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φράγμα από αμμόσακκους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" name="Rectangle 25">
              <a:extLst>
                <a:ext uri="{FF2B5EF4-FFF2-40B4-BE49-F238E27FC236}">
                  <a16:creationId xmlns:a16="http://schemas.microsoft.com/office/drawing/2014/main" id="{6806D408-A6A8-46E8-AD19-272CF46CB8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8" y="1919"/>
              <a:ext cx="420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βράχοι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" name="Rectangle 26">
              <a:extLst>
                <a:ext uri="{FF2B5EF4-FFF2-40B4-BE49-F238E27FC236}">
                  <a16:creationId xmlns:a16="http://schemas.microsoft.com/office/drawing/2014/main" id="{7D7B6FD1-539F-49EC-A1D5-8A0A4D5418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4" y="2122"/>
              <a:ext cx="909" cy="249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Line 27">
              <a:extLst>
                <a:ext uri="{FF2B5EF4-FFF2-40B4-BE49-F238E27FC236}">
                  <a16:creationId xmlns:a16="http://schemas.microsoft.com/office/drawing/2014/main" id="{217B8C22-9950-465B-A87E-7526B1EFD2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61" y="2428"/>
              <a:ext cx="91" cy="0"/>
            </a:xfrm>
            <a:prstGeom prst="line">
              <a:avLst/>
            </a:prstGeom>
            <a:noFill/>
            <a:ln w="365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Line 28">
              <a:extLst>
                <a:ext uri="{FF2B5EF4-FFF2-40B4-BE49-F238E27FC236}">
                  <a16:creationId xmlns:a16="http://schemas.microsoft.com/office/drawing/2014/main" id="{06986BB9-5A39-4612-9048-04ADA63994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54" y="2428"/>
              <a:ext cx="91" cy="0"/>
            </a:xfrm>
            <a:prstGeom prst="line">
              <a:avLst/>
            </a:prstGeom>
            <a:noFill/>
            <a:ln w="365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Line 29">
              <a:extLst>
                <a:ext uri="{FF2B5EF4-FFF2-40B4-BE49-F238E27FC236}">
                  <a16:creationId xmlns:a16="http://schemas.microsoft.com/office/drawing/2014/main" id="{5003B35B-E3D8-48CD-9094-A1CB65BB97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36" y="2428"/>
              <a:ext cx="91" cy="0"/>
            </a:xfrm>
            <a:prstGeom prst="line">
              <a:avLst/>
            </a:prstGeom>
            <a:noFill/>
            <a:ln w="365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Line 30">
              <a:extLst>
                <a:ext uri="{FF2B5EF4-FFF2-40B4-BE49-F238E27FC236}">
                  <a16:creationId xmlns:a16="http://schemas.microsoft.com/office/drawing/2014/main" id="{8D092269-BDD7-49F0-B3FD-E03FA2BC5D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7" y="2428"/>
              <a:ext cx="91" cy="0"/>
            </a:xfrm>
            <a:prstGeom prst="line">
              <a:avLst/>
            </a:prstGeom>
            <a:noFill/>
            <a:ln w="365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Line 31">
              <a:extLst>
                <a:ext uri="{FF2B5EF4-FFF2-40B4-BE49-F238E27FC236}">
                  <a16:creationId xmlns:a16="http://schemas.microsoft.com/office/drawing/2014/main" id="{AAF8FD2E-0438-4325-8D93-D9FCA23BAF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11" y="2428"/>
              <a:ext cx="90" cy="0"/>
            </a:xfrm>
            <a:prstGeom prst="line">
              <a:avLst/>
            </a:prstGeom>
            <a:noFill/>
            <a:ln w="365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Line 32">
              <a:extLst>
                <a:ext uri="{FF2B5EF4-FFF2-40B4-BE49-F238E27FC236}">
                  <a16:creationId xmlns:a16="http://schemas.microsoft.com/office/drawing/2014/main" id="{D889D0C6-8E9D-41A6-8380-08BC08096C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92" y="2428"/>
              <a:ext cx="91" cy="0"/>
            </a:xfrm>
            <a:prstGeom prst="line">
              <a:avLst/>
            </a:prstGeom>
            <a:noFill/>
            <a:ln w="365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Line 33">
              <a:extLst>
                <a:ext uri="{FF2B5EF4-FFF2-40B4-BE49-F238E27FC236}">
                  <a16:creationId xmlns:a16="http://schemas.microsoft.com/office/drawing/2014/main" id="{C7980CAC-ADF4-485A-8799-4EA7C841C3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74" y="2428"/>
              <a:ext cx="91" cy="0"/>
            </a:xfrm>
            <a:prstGeom prst="line">
              <a:avLst/>
            </a:prstGeom>
            <a:noFill/>
            <a:ln w="365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Line 34">
              <a:extLst>
                <a:ext uri="{FF2B5EF4-FFF2-40B4-BE49-F238E27FC236}">
                  <a16:creationId xmlns:a16="http://schemas.microsoft.com/office/drawing/2014/main" id="{4A5988C3-D1CB-4F84-9D24-0E304E479A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67" y="2428"/>
              <a:ext cx="91" cy="0"/>
            </a:xfrm>
            <a:prstGeom prst="line">
              <a:avLst/>
            </a:prstGeom>
            <a:noFill/>
            <a:ln w="365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Line 35">
              <a:extLst>
                <a:ext uri="{FF2B5EF4-FFF2-40B4-BE49-F238E27FC236}">
                  <a16:creationId xmlns:a16="http://schemas.microsoft.com/office/drawing/2014/main" id="{8CA7A5EF-72DC-41C6-ABD4-1045530FD8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49" y="2428"/>
              <a:ext cx="91" cy="0"/>
            </a:xfrm>
            <a:prstGeom prst="line">
              <a:avLst/>
            </a:prstGeom>
            <a:noFill/>
            <a:ln w="365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Line 36">
              <a:extLst>
                <a:ext uri="{FF2B5EF4-FFF2-40B4-BE49-F238E27FC236}">
                  <a16:creationId xmlns:a16="http://schemas.microsoft.com/office/drawing/2014/main" id="{6CBD1903-F347-4474-B6EE-556ED85CC8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31" y="2428"/>
              <a:ext cx="91" cy="0"/>
            </a:xfrm>
            <a:prstGeom prst="line">
              <a:avLst/>
            </a:prstGeom>
            <a:noFill/>
            <a:ln w="365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Line 37">
              <a:extLst>
                <a:ext uri="{FF2B5EF4-FFF2-40B4-BE49-F238E27FC236}">
                  <a16:creationId xmlns:a16="http://schemas.microsoft.com/office/drawing/2014/main" id="{1DE14786-EFA2-491B-8C85-6E0A0432D4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24" y="2428"/>
              <a:ext cx="91" cy="0"/>
            </a:xfrm>
            <a:prstGeom prst="line">
              <a:avLst/>
            </a:prstGeom>
            <a:noFill/>
            <a:ln w="365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Line 38">
              <a:extLst>
                <a:ext uri="{FF2B5EF4-FFF2-40B4-BE49-F238E27FC236}">
                  <a16:creationId xmlns:a16="http://schemas.microsoft.com/office/drawing/2014/main" id="{61289FA8-08EC-4250-B2E2-69EE818C55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6" y="2428"/>
              <a:ext cx="91" cy="0"/>
            </a:xfrm>
            <a:prstGeom prst="line">
              <a:avLst/>
            </a:prstGeom>
            <a:noFill/>
            <a:ln w="365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Line 39">
              <a:extLst>
                <a:ext uri="{FF2B5EF4-FFF2-40B4-BE49-F238E27FC236}">
                  <a16:creationId xmlns:a16="http://schemas.microsoft.com/office/drawing/2014/main" id="{E60487D5-7D3D-4219-BE38-1137A312A8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87" y="2428"/>
              <a:ext cx="91" cy="0"/>
            </a:xfrm>
            <a:prstGeom prst="line">
              <a:avLst/>
            </a:prstGeom>
            <a:noFill/>
            <a:ln w="365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Line 40">
              <a:extLst>
                <a:ext uri="{FF2B5EF4-FFF2-40B4-BE49-F238E27FC236}">
                  <a16:creationId xmlns:a16="http://schemas.microsoft.com/office/drawing/2014/main" id="{9EBA0BC3-091E-4E4A-B154-66FA548B93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1" y="2428"/>
              <a:ext cx="90" cy="0"/>
            </a:xfrm>
            <a:prstGeom prst="line">
              <a:avLst/>
            </a:prstGeom>
            <a:noFill/>
            <a:ln w="365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Line 41">
              <a:extLst>
                <a:ext uri="{FF2B5EF4-FFF2-40B4-BE49-F238E27FC236}">
                  <a16:creationId xmlns:a16="http://schemas.microsoft.com/office/drawing/2014/main" id="{8CF1FEB7-5DFC-4433-81B7-054F3645B5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62" y="2428"/>
              <a:ext cx="91" cy="0"/>
            </a:xfrm>
            <a:prstGeom prst="line">
              <a:avLst/>
            </a:prstGeom>
            <a:noFill/>
            <a:ln w="365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Line 42">
              <a:extLst>
                <a:ext uri="{FF2B5EF4-FFF2-40B4-BE49-F238E27FC236}">
                  <a16:creationId xmlns:a16="http://schemas.microsoft.com/office/drawing/2014/main" id="{2C59BA17-EBFF-41E9-850E-372E81A5AD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44" y="2428"/>
              <a:ext cx="91" cy="0"/>
            </a:xfrm>
            <a:prstGeom prst="line">
              <a:avLst/>
            </a:prstGeom>
            <a:noFill/>
            <a:ln w="365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3">
              <a:extLst>
                <a:ext uri="{FF2B5EF4-FFF2-40B4-BE49-F238E27FC236}">
                  <a16:creationId xmlns:a16="http://schemas.microsoft.com/office/drawing/2014/main" id="{EA33DFB2-C232-406D-9F82-26ACE595FA6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7" y="2247"/>
              <a:ext cx="34" cy="136"/>
            </a:xfrm>
            <a:custGeom>
              <a:avLst/>
              <a:gdLst>
                <a:gd name="T0" fmla="*/ 23 w 34"/>
                <a:gd name="T1" fmla="*/ 136 h 136"/>
                <a:gd name="T2" fmla="*/ 0 w 34"/>
                <a:gd name="T3" fmla="*/ 90 h 136"/>
                <a:gd name="T4" fmla="*/ 11 w 34"/>
                <a:gd name="T5" fmla="*/ 90 h 136"/>
                <a:gd name="T6" fmla="*/ 11 w 34"/>
                <a:gd name="T7" fmla="*/ 0 h 136"/>
                <a:gd name="T8" fmla="*/ 23 w 34"/>
                <a:gd name="T9" fmla="*/ 0 h 136"/>
                <a:gd name="T10" fmla="*/ 23 w 34"/>
                <a:gd name="T11" fmla="*/ 90 h 136"/>
                <a:gd name="T12" fmla="*/ 34 w 34"/>
                <a:gd name="T13" fmla="*/ 90 h 136"/>
                <a:gd name="T14" fmla="*/ 23 w 34"/>
                <a:gd name="T15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136">
                  <a:moveTo>
                    <a:pt x="23" y="136"/>
                  </a:moveTo>
                  <a:lnTo>
                    <a:pt x="0" y="90"/>
                  </a:lnTo>
                  <a:lnTo>
                    <a:pt x="11" y="90"/>
                  </a:lnTo>
                  <a:lnTo>
                    <a:pt x="11" y="0"/>
                  </a:lnTo>
                  <a:lnTo>
                    <a:pt x="23" y="0"/>
                  </a:lnTo>
                  <a:lnTo>
                    <a:pt x="23" y="90"/>
                  </a:lnTo>
                  <a:lnTo>
                    <a:pt x="34" y="90"/>
                  </a:lnTo>
                  <a:lnTo>
                    <a:pt x="23" y="13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Rectangle 44">
              <a:extLst>
                <a:ext uri="{FF2B5EF4-FFF2-40B4-BE49-F238E27FC236}">
                  <a16:creationId xmlns:a16="http://schemas.microsoft.com/office/drawing/2014/main" id="{20A1C0B5-BA64-43B1-B6AC-D796198823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1" y="1784"/>
              <a:ext cx="886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αρχική στάθμη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3" name="Rectangle 45">
              <a:extLst>
                <a:ext uri="{FF2B5EF4-FFF2-40B4-BE49-F238E27FC236}">
                  <a16:creationId xmlns:a16="http://schemas.microsoft.com/office/drawing/2014/main" id="{9A84AF7E-653E-4332-9B08-269EB84EEB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1" y="1919"/>
              <a:ext cx="545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πυθμένα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4" name="Rectangle 46">
              <a:extLst>
                <a:ext uri="{FF2B5EF4-FFF2-40B4-BE49-F238E27FC236}">
                  <a16:creationId xmlns:a16="http://schemas.microsoft.com/office/drawing/2014/main" id="{4700B189-2072-4285-9D00-C4CB4CA81F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1" y="2066"/>
              <a:ext cx="909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υδρορρεύματος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5" name="Rectangle 47">
              <a:extLst>
                <a:ext uri="{FF2B5EF4-FFF2-40B4-BE49-F238E27FC236}">
                  <a16:creationId xmlns:a16="http://schemas.microsoft.com/office/drawing/2014/main" id="{8FC80480-AA23-4569-BEEF-27E03260D2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5" y="1320"/>
              <a:ext cx="1602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φράγματα από αμμόσακκους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6" name="Rectangle 48">
              <a:extLst>
                <a:ext uri="{FF2B5EF4-FFF2-40B4-BE49-F238E27FC236}">
                  <a16:creationId xmlns:a16="http://schemas.microsoft.com/office/drawing/2014/main" id="{FF1A59B2-D9CE-4B42-B7F7-2C89EFFB82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2" y="2756"/>
              <a:ext cx="932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κεκλιμένη ποδιά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7" name="Freeform 49">
              <a:extLst>
                <a:ext uri="{FF2B5EF4-FFF2-40B4-BE49-F238E27FC236}">
                  <a16:creationId xmlns:a16="http://schemas.microsoft.com/office/drawing/2014/main" id="{480E6A55-288B-4483-99B1-CEC7A65B59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8" y="2032"/>
              <a:ext cx="375" cy="124"/>
            </a:xfrm>
            <a:custGeom>
              <a:avLst/>
              <a:gdLst>
                <a:gd name="T0" fmla="*/ 0 w 375"/>
                <a:gd name="T1" fmla="*/ 68 h 124"/>
                <a:gd name="T2" fmla="*/ 125 w 375"/>
                <a:gd name="T3" fmla="*/ 0 h 124"/>
                <a:gd name="T4" fmla="*/ 125 w 375"/>
                <a:gd name="T5" fmla="*/ 56 h 124"/>
                <a:gd name="T6" fmla="*/ 375 w 375"/>
                <a:gd name="T7" fmla="*/ 56 h 124"/>
                <a:gd name="T8" fmla="*/ 375 w 375"/>
                <a:gd name="T9" fmla="*/ 68 h 124"/>
                <a:gd name="T10" fmla="*/ 125 w 375"/>
                <a:gd name="T11" fmla="*/ 68 h 124"/>
                <a:gd name="T12" fmla="*/ 125 w 375"/>
                <a:gd name="T13" fmla="*/ 124 h 124"/>
                <a:gd name="T14" fmla="*/ 0 w 375"/>
                <a:gd name="T15" fmla="*/ 68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5" h="124">
                  <a:moveTo>
                    <a:pt x="0" y="68"/>
                  </a:moveTo>
                  <a:lnTo>
                    <a:pt x="125" y="0"/>
                  </a:lnTo>
                  <a:lnTo>
                    <a:pt x="125" y="56"/>
                  </a:lnTo>
                  <a:lnTo>
                    <a:pt x="375" y="56"/>
                  </a:lnTo>
                  <a:lnTo>
                    <a:pt x="375" y="68"/>
                  </a:lnTo>
                  <a:lnTo>
                    <a:pt x="125" y="68"/>
                  </a:lnTo>
                  <a:lnTo>
                    <a:pt x="125" y="124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Rectangle 50">
              <a:extLst>
                <a:ext uri="{FF2B5EF4-FFF2-40B4-BE49-F238E27FC236}">
                  <a16:creationId xmlns:a16="http://schemas.microsoft.com/office/drawing/2014/main" id="{C80DFDA8-4931-45ED-9A9E-F2A7CCFBCF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8" y="2010"/>
              <a:ext cx="261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ροή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" name="Rectangle 51">
              <a:extLst>
                <a:ext uri="{FF2B5EF4-FFF2-40B4-BE49-F238E27FC236}">
                  <a16:creationId xmlns:a16="http://schemas.microsoft.com/office/drawing/2014/main" id="{4B3A7002-8C89-43A4-A7B5-CB55928379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263"/>
              <a:ext cx="5760" cy="1798"/>
            </a:xfrm>
            <a:prstGeom prst="rect">
              <a:avLst/>
            </a:prstGeom>
            <a:noFill/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5">
            <a:extLst>
              <a:ext uri="{FF2B5EF4-FFF2-40B4-BE49-F238E27FC236}">
                <a16:creationId xmlns:a16="http://schemas.microsoft.com/office/drawing/2014/main" id="{EE9E5E47-110C-4DB7-93F4-B424ABBD69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655888" y="1292225"/>
            <a:ext cx="9144001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40963" name="Rectangle 6">
            <a:extLst>
              <a:ext uri="{FF2B5EF4-FFF2-40B4-BE49-F238E27FC236}">
                <a16:creationId xmlns:a16="http://schemas.microsoft.com/office/drawing/2014/main" id="{51301E7E-FE90-4EEB-AC71-2F89DF0141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14313"/>
            <a:ext cx="9144000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180975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br>
              <a:rPr lang="el-GR" altLang="en-US" sz="1800">
                <a:latin typeface="Arial" panose="020B0604020202020204" pitchFamily="34" charset="0"/>
              </a:rPr>
            </a:br>
            <a:r>
              <a:rPr lang="el-GR" altLang="en-US" sz="1400" b="1">
                <a:solidFill>
                  <a:srgbClr val="FFFF00"/>
                </a:solidFill>
                <a:cs typeface="Times New Roman" panose="02020603050405020304" pitchFamily="18" charset="0"/>
              </a:rPr>
              <a:t>Σχήμα 8.2. Διάταξη τύπου fish ladder με κατακόρυφες εγκοπές. Οι δεξαμενές παρέχουν περιοχές ανάπαυσης χαμηλής ταχύτητας και οι κατακόρυφες εγκοπές επιτρέπουν τη διέλευση των ψαριών στο προτιμητέο βάθος.</a:t>
            </a:r>
            <a:endParaRPr lang="el-GR" altLang="en-US" sz="1400">
              <a:solidFill>
                <a:srgbClr val="FFFF00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l-GR" altLang="en-US" sz="1400"/>
          </a:p>
        </p:txBody>
      </p:sp>
      <p:pic>
        <p:nvPicPr>
          <p:cNvPr id="40964" name="Picture 6" descr="ÎÏÎ¿ÏÎ­Î»ÎµÏÎ¼Î± ÎµÎ¹ÎºÏÎ½Î±Ï Î³Î¹Î± fishladders images">
            <a:extLst>
              <a:ext uri="{FF2B5EF4-FFF2-40B4-BE49-F238E27FC236}">
                <a16:creationId xmlns:a16="http://schemas.microsoft.com/office/drawing/2014/main" id="{3D3F0E37-5E5E-4964-AFDB-D27C585F5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765175"/>
            <a:ext cx="4667250" cy="311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8" descr="ÎÏÎ¿ÏÎ­Î»ÎµÏÎ¼Î± ÎµÎ¹ÎºÏÎ½Î±Ï Î³Î¹Î± fishladders images">
            <a:extLst>
              <a:ext uri="{FF2B5EF4-FFF2-40B4-BE49-F238E27FC236}">
                <a16:creationId xmlns:a16="http://schemas.microsoft.com/office/drawing/2014/main" id="{B2741B37-9A3F-43AB-BC9B-E205CE8B5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700" y="3878263"/>
            <a:ext cx="6181725" cy="297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10" descr="Greasy-SoFkRock-Fish Ladder 2012_0911">
            <a:extLst>
              <a:ext uri="{FF2B5EF4-FFF2-40B4-BE49-F238E27FC236}">
                <a16:creationId xmlns:a16="http://schemas.microsoft.com/office/drawing/2014/main" id="{B0BE0941-309D-4DDF-99B6-DB8AA1FF8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088" y="620713"/>
            <a:ext cx="4225925" cy="317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7" name="Picture 12" descr="Î£ÏÎµÏÎ¹ÎºÎ® ÎµÎ¹ÎºÏÎ½Î±">
            <a:extLst>
              <a:ext uri="{FF2B5EF4-FFF2-40B4-BE49-F238E27FC236}">
                <a16:creationId xmlns:a16="http://schemas.microsoft.com/office/drawing/2014/main" id="{FE97E2BF-59E1-4D6A-94C9-C03ED44820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4652963"/>
            <a:ext cx="2855913" cy="165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4">
            <a:extLst>
              <a:ext uri="{FF2B5EF4-FFF2-40B4-BE49-F238E27FC236}">
                <a16:creationId xmlns:a16="http://schemas.microsoft.com/office/drawing/2014/main" id="{1BA3C89E-51DF-4FFA-B93E-23CDA14109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507227"/>
            <a:ext cx="7920880" cy="5478423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38125" algn="l"/>
              </a:tabLs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tabLst>
                <a:tab pos="238125" algn="l"/>
              </a:tabLs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38125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tabLst>
                <a:tab pos="238125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38125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38125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38125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38125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38125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l-GR" altLang="en-US" sz="2000" b="1" dirty="0">
                <a:solidFill>
                  <a:schemeClr val="bg2">
                    <a:lumMod val="60000"/>
                    <a:lumOff val="40000"/>
                  </a:schemeClr>
                </a:solidFill>
                <a:highlight>
                  <a:srgbClr val="FFFF00"/>
                </a:highlight>
              </a:rPr>
              <a:t>φράγματα και κανάλια εκτροπής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l-GR" altLang="en-US" sz="2000" dirty="0"/>
              <a:t>οι επιδράσεις τους είναι πολύ περισσότερο δύσκολο να αξιολογηθούν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2000" dirty="0"/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l-GR" altLang="en-US" sz="2000" dirty="0"/>
              <a:t>ρυθμιζόμενα και σε τι βαθμό</a:t>
            </a:r>
            <a:r>
              <a:rPr lang="en-US" altLang="en-US" sz="2000" dirty="0"/>
              <a:t>;</a:t>
            </a:r>
            <a:endParaRPr lang="el-GR" altLang="en-US" sz="2000" dirty="0"/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lang="el-GR" altLang="en-US" sz="2000" dirty="0"/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l-GR" altLang="en-US" sz="2000" b="1" dirty="0">
                <a:solidFill>
                  <a:schemeClr val="bg2">
                    <a:lumMod val="60000"/>
                    <a:lumOff val="40000"/>
                  </a:schemeClr>
                </a:solidFill>
                <a:highlight>
                  <a:srgbClr val="FFFF00"/>
                </a:highlight>
              </a:rPr>
              <a:t>Επιδράσεις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l-GR" altLang="en-US" sz="2000" dirty="0"/>
              <a:t>εξαρτώνται από το </a:t>
            </a:r>
            <a:r>
              <a:rPr lang="el-GR" altLang="en-US" sz="2000" dirty="0" err="1"/>
              <a:t>άν</a:t>
            </a:r>
            <a:r>
              <a:rPr lang="el-GR" altLang="en-US" sz="2000" dirty="0"/>
              <a:t> οι ρυθμιζόμενες ποσότητες νερού που απελευθερώθηκαν επιστρέφουν στον ποταμό και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lang="el-GR" altLang="en-US" sz="2000" dirty="0"/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l-GR" altLang="en-US" sz="2000" dirty="0"/>
              <a:t>από την ακολουθούμενη πολιτική όσον αφορά τις αποθηκευμένες στο φράγμα ποσότητες νερού.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l-GR" altLang="en-US" sz="20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0F66BDA-DA59-4CC1-BEA9-10FE17251E9B}"/>
              </a:ext>
            </a:extLst>
          </p:cNvPr>
          <p:cNvSpPr/>
          <p:nvPr/>
        </p:nvSpPr>
        <p:spPr>
          <a:xfrm>
            <a:off x="899592" y="476672"/>
            <a:ext cx="7776864" cy="5437386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el-GR" altLang="en-US" dirty="0">
                <a:solidFill>
                  <a:schemeClr val="bg2">
                    <a:lumMod val="60000"/>
                    <a:lumOff val="40000"/>
                  </a:schemeClr>
                </a:solidFill>
                <a:highlight>
                  <a:srgbClr val="FFFF00"/>
                </a:highlight>
              </a:rPr>
              <a:t>Η ρύθμιση είναι δυνατόν</a:t>
            </a:r>
          </a:p>
          <a:p>
            <a:pPr eaLnBrk="1" hangingPunct="1">
              <a:lnSpc>
                <a:spcPct val="150000"/>
              </a:lnSpc>
              <a:buFontTx/>
              <a:buBlip>
                <a:blip r:embed="rId2"/>
              </a:buBlip>
              <a:defRPr/>
            </a:pPr>
            <a:r>
              <a:rPr lang="el-GR" altLang="en-US" dirty="0"/>
              <a:t> να μεταβάλει την εποχιακή κατανομή της ροής (το καθεστώς),</a:t>
            </a:r>
          </a:p>
          <a:p>
            <a:pPr eaLnBrk="1" hangingPunct="1">
              <a:lnSpc>
                <a:spcPct val="150000"/>
              </a:lnSpc>
              <a:buFontTx/>
              <a:buBlip>
                <a:blip r:embed="rId2"/>
              </a:buBlip>
              <a:defRPr/>
            </a:pPr>
            <a:r>
              <a:rPr lang="el-GR" altLang="en-US" dirty="0"/>
              <a:t> να μειώσει τη συχνότητα εμφάνισης και τη σφοδρότητα των πλημμυρών</a:t>
            </a:r>
          </a:p>
          <a:p>
            <a:pPr eaLnBrk="1" hangingPunct="1">
              <a:lnSpc>
                <a:spcPct val="150000"/>
              </a:lnSpc>
              <a:buFontTx/>
              <a:buBlip>
                <a:blip r:embed="rId2"/>
              </a:buBlip>
              <a:defRPr/>
            </a:pPr>
            <a:r>
              <a:rPr lang="el-GR" altLang="en-US" dirty="0"/>
              <a:t> να μειώσει τις μακράς-διάρκειας μέσες ροές </a:t>
            </a:r>
            <a:r>
              <a:rPr lang="el-GR" altLang="en-US" dirty="0" err="1"/>
              <a:t>κατάντη</a:t>
            </a:r>
            <a:r>
              <a:rPr lang="el-GR" altLang="en-US" dirty="0"/>
              <a:t> του φράγματος</a:t>
            </a:r>
          </a:p>
          <a:p>
            <a:pPr eaLnBrk="1" hangingPunct="1">
              <a:lnSpc>
                <a:spcPct val="150000"/>
              </a:lnSpc>
              <a:buFontTx/>
              <a:buBlip>
                <a:blip r:embed="rId2"/>
              </a:buBlip>
              <a:defRPr/>
            </a:pPr>
            <a:r>
              <a:rPr lang="el-GR" altLang="en-US" dirty="0"/>
              <a:t> να έχει αξιοσημείωτη επίδραση στη συμπεριφορά των χαμηλών ροών, </a:t>
            </a:r>
          </a:p>
          <a:p>
            <a:pPr eaLnBrk="1" hangingPunct="1">
              <a:lnSpc>
                <a:spcPct val="150000"/>
              </a:lnSpc>
              <a:defRPr/>
            </a:pPr>
            <a:endParaRPr lang="el-GR" altLang="en-US" dirty="0"/>
          </a:p>
          <a:p>
            <a:pPr eaLnBrk="1" hangingPunct="1">
              <a:lnSpc>
                <a:spcPct val="150000"/>
              </a:lnSpc>
              <a:defRPr/>
            </a:pPr>
            <a:r>
              <a:rPr lang="el-GR" altLang="en-US" dirty="0"/>
              <a:t>μέσω της αύξησης της διάρκειας και της συχνότητας των ακραίων τιμών των ροών</a:t>
            </a:r>
          </a:p>
          <a:p>
            <a:pPr eaLnBrk="1" hangingPunct="1">
              <a:lnSpc>
                <a:spcPct val="150000"/>
              </a:lnSpc>
              <a:defRPr/>
            </a:pPr>
            <a:endParaRPr lang="el-GR" altLang="en-US" dirty="0"/>
          </a:p>
          <a:p>
            <a:pPr eaLnBrk="1" hangingPunct="1">
              <a:lnSpc>
                <a:spcPct val="150000"/>
              </a:lnSpc>
              <a:defRPr/>
            </a:pPr>
            <a:r>
              <a:rPr lang="el-GR" altLang="en-US" dirty="0"/>
              <a:t>οι ταμιευτήρες μπορεί να επηρεάσουν την κίνηση των ιζημάτων, 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l-GR" altLang="en-US" dirty="0"/>
              <a:t>τις θερμοκρασίες και την ποιότητα του νερού</a:t>
            </a:r>
          </a:p>
          <a:p>
            <a:pPr eaLnBrk="1" hangingPunct="1">
              <a:lnSpc>
                <a:spcPct val="150000"/>
              </a:lnSpc>
              <a:defRPr/>
            </a:pPr>
            <a:endParaRPr lang="el-GR" altLang="en-US" dirty="0"/>
          </a:p>
          <a:p>
            <a:pPr eaLnBrk="1" hangingPunct="1">
              <a:lnSpc>
                <a:spcPct val="150000"/>
              </a:lnSpc>
              <a:defRPr/>
            </a:pPr>
            <a:r>
              <a:rPr lang="el-GR" altLang="en-US" dirty="0" err="1">
                <a:solidFill>
                  <a:schemeClr val="bg2">
                    <a:lumMod val="60000"/>
                    <a:lumOff val="40000"/>
                  </a:schemeClr>
                </a:solidFill>
                <a:highlight>
                  <a:srgbClr val="FFFF00"/>
                </a:highlight>
              </a:rPr>
              <a:t>Κατάντη</a:t>
            </a:r>
            <a:r>
              <a:rPr lang="el-GR" altLang="en-US" dirty="0">
                <a:solidFill>
                  <a:schemeClr val="bg2">
                    <a:lumMod val="60000"/>
                    <a:lumOff val="40000"/>
                  </a:schemeClr>
                </a:solidFill>
                <a:highlight>
                  <a:srgbClr val="FFFF00"/>
                </a:highlight>
              </a:rPr>
              <a:t> περιοχή </a:t>
            </a:r>
            <a:r>
              <a:rPr lang="el-GR" altLang="en-US" dirty="0"/>
              <a:t>- αλλαγές στις διαστάσεις της κοίτης.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4">
            <a:extLst>
              <a:ext uri="{FF2B5EF4-FFF2-40B4-BE49-F238E27FC236}">
                <a16:creationId xmlns:a16="http://schemas.microsoft.com/office/drawing/2014/main" id="{A3D5BA00-1D31-4EFF-BB50-D39266EC97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458956"/>
            <a:ext cx="9144000" cy="59400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l-GR" altLang="en-US" sz="2000" dirty="0">
                <a:solidFill>
                  <a:schemeClr val="bg2">
                    <a:lumMod val="60000"/>
                    <a:lumOff val="40000"/>
                  </a:schemeClr>
                </a:solidFill>
                <a:highlight>
                  <a:srgbClr val="FFFF00"/>
                </a:highlight>
              </a:rPr>
              <a:t>ο σκοπός της διαχείρισης του ποταμού θα πρέπει να είναι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AutoNum type="arabicPeriod"/>
              <a:defRPr/>
            </a:pPr>
            <a:r>
              <a:rPr lang="el-GR" altLang="en-US" sz="2000" dirty="0"/>
              <a:t>ο προσδιορισμός της αξίας της φυσικής κατοικίας στα τροποποιημένα </a:t>
            </a:r>
            <a:r>
              <a:rPr lang="el-GR" altLang="en-US" sz="2000" dirty="0" err="1"/>
              <a:t>υδρορρεύματα</a:t>
            </a:r>
            <a:r>
              <a:rPr lang="el-GR" altLang="en-US" sz="2000" dirty="0"/>
              <a:t> και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AutoNum type="arabicPeriod"/>
              <a:defRPr/>
            </a:pPr>
            <a:r>
              <a:rPr lang="el-GR" altLang="en-US" sz="2000" dirty="0"/>
              <a:t>ο βαθμός στον οποίο οι κατασκευές ρύθμισης και η λειτουργία τους 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  <a:defRPr/>
            </a:pPr>
            <a:r>
              <a:rPr lang="el-GR" altLang="en-US" sz="2000" dirty="0"/>
              <a:t>    μπορούν να τροποποιηθούν ώστε να υπάρξει η βέλτιστη απόδοση αυτών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AutoNum type="arabicPeriod"/>
              <a:defRPr/>
            </a:pPr>
            <a:endParaRPr lang="el-GR" altLang="en-US" sz="2000" dirty="0"/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l-GR" altLang="en-US" sz="2000" b="1" dirty="0">
                <a:solidFill>
                  <a:srgbClr val="FFFF00"/>
                </a:solidFill>
              </a:rPr>
              <a:t>ταμιευτήρες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l-GR" altLang="en-US" sz="2000" dirty="0"/>
              <a:t>επηρεάζουν την υδρολογία και τη μορφολογία της κοίτης του</a:t>
            </a:r>
            <a:endParaRPr lang="el-GR" altLang="en-US" sz="2000" i="1" dirty="0"/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lang="el-GR" altLang="en-US" sz="2000" i="1" dirty="0"/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l-GR" altLang="en-US" sz="2000" dirty="0">
                <a:solidFill>
                  <a:srgbClr val="FFFF00"/>
                </a:solidFill>
              </a:rPr>
              <a:t>παρουσία </a:t>
            </a:r>
            <a:r>
              <a:rPr lang="el-GR" altLang="en-US" sz="2000" dirty="0">
                <a:solidFill>
                  <a:schemeClr val="bg2">
                    <a:lumMod val="60000"/>
                    <a:lumOff val="40000"/>
                  </a:schemeClr>
                </a:solidFill>
                <a:highlight>
                  <a:srgbClr val="FFFF00"/>
                </a:highlight>
              </a:rPr>
              <a:t>ενός τεχνητού λιμναίου περιβάλλοντος</a:t>
            </a:r>
            <a:r>
              <a:rPr lang="el-GR" altLang="en-US" sz="2000" dirty="0">
                <a:solidFill>
                  <a:srgbClr val="FFFF00"/>
                </a:solidFill>
              </a:rPr>
              <a:t>,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lang="el-GR" altLang="en-US" sz="2000" dirty="0">
              <a:solidFill>
                <a:srgbClr val="FFFF00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l-GR" altLang="en-US" sz="2000" dirty="0">
                <a:solidFill>
                  <a:srgbClr val="FFFF00"/>
                </a:solidFill>
              </a:rPr>
              <a:t>αλλάζει το σύνολο των οργανισμών της περιοχής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l-GR" alt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>
            <a:extLst>
              <a:ext uri="{FF2B5EF4-FFF2-40B4-BE49-F238E27FC236}">
                <a16:creationId xmlns:a16="http://schemas.microsoft.com/office/drawing/2014/main" id="{F2655B73-F85D-4F00-BFA5-494DD9F857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117140"/>
            <a:ext cx="9144000" cy="7224994"/>
          </a:xfrm>
          <a:prstGeom prst="rect">
            <a:avLst/>
          </a:prstGeom>
          <a:noFill/>
          <a:ln>
            <a:noFill/>
          </a:ln>
        </p:spPr>
        <p:txBody>
          <a:bodyPr tIns="152352" bIns="38088" anchor="ctr">
            <a:spAutoFit/>
          </a:bodyPr>
          <a:lstStyle>
            <a:lvl1pPr marL="342900" indent="-3429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r>
              <a:rPr lang="el-GR" altLang="en-US" sz="3200" b="1" dirty="0">
                <a:solidFill>
                  <a:srgbClr val="FF0000"/>
                </a:solidFill>
                <a:highlight>
                  <a:srgbClr val="FFFF00"/>
                </a:highlight>
                <a:latin typeface="Comic Sans MS" panose="030F0702030302020204" pitchFamily="66" charset="0"/>
              </a:rPr>
              <a:t>όψεις - κλειδιά των ταμιευτήρων:</a:t>
            </a:r>
          </a:p>
          <a:p>
            <a:pPr eaLnBrk="1" hangingPunct="1">
              <a:lnSpc>
                <a:spcPts val="4500"/>
              </a:lnSpc>
              <a:buFontTx/>
              <a:buBlip>
                <a:blip r:embed="rId2"/>
              </a:buBlip>
              <a:defRPr/>
            </a:pPr>
            <a:r>
              <a:rPr lang="el-GR" altLang="en-US" sz="2000" dirty="0"/>
              <a:t>προβλήματα ποιότητας του νερού της λίμνης</a:t>
            </a:r>
          </a:p>
          <a:p>
            <a:pPr eaLnBrk="1" hangingPunct="1">
              <a:lnSpc>
                <a:spcPts val="4500"/>
              </a:lnSpc>
              <a:buFontTx/>
              <a:buBlip>
                <a:blip r:embed="rId2"/>
              </a:buBlip>
              <a:defRPr/>
            </a:pPr>
            <a:r>
              <a:rPr lang="el-GR" altLang="en-US" sz="2000" dirty="0"/>
              <a:t> ετήσια ανακύκλωση του νερού του ταμιευτήρα</a:t>
            </a:r>
          </a:p>
          <a:p>
            <a:pPr eaLnBrk="1" hangingPunct="1">
              <a:lnSpc>
                <a:spcPct val="150000"/>
              </a:lnSpc>
              <a:defRPr/>
            </a:pPr>
            <a:endParaRPr lang="en-US" altLang="en-US" sz="2000" dirty="0"/>
          </a:p>
          <a:p>
            <a:pPr eaLnBrk="1" hangingPunct="1">
              <a:lnSpc>
                <a:spcPct val="150000"/>
              </a:lnSpc>
              <a:defRPr/>
            </a:pPr>
            <a:r>
              <a:rPr lang="el-GR" altLang="en-US" sz="2000" dirty="0"/>
              <a:t>εξυπηρετούν 8 οικονομικούς και περιβαλλοντικούς στόχους:</a:t>
            </a:r>
          </a:p>
          <a:p>
            <a:pPr eaLnBrk="1" hangingPunct="1">
              <a:lnSpc>
                <a:spcPct val="150000"/>
              </a:lnSpc>
              <a:buFontTx/>
              <a:buAutoNum type="arabicPeriod"/>
              <a:defRPr/>
            </a:pPr>
            <a:r>
              <a:rPr lang="el-GR" altLang="en-US" sz="2000" dirty="0">
                <a:solidFill>
                  <a:schemeClr val="bg2">
                    <a:lumMod val="60000"/>
                    <a:lumOff val="40000"/>
                  </a:schemeClr>
                </a:solidFill>
                <a:highlight>
                  <a:srgbClr val="FFFF00"/>
                </a:highlight>
              </a:rPr>
              <a:t>έλεγχος των </a:t>
            </a:r>
            <a:r>
              <a:rPr lang="el-GR" altLang="en-US" sz="2000" dirty="0" err="1">
                <a:solidFill>
                  <a:schemeClr val="bg2">
                    <a:lumMod val="60000"/>
                    <a:lumOff val="40000"/>
                  </a:schemeClr>
                </a:solidFill>
                <a:highlight>
                  <a:srgbClr val="FFFF00"/>
                </a:highlight>
              </a:rPr>
              <a:t>πλημμύρων</a:t>
            </a:r>
            <a:r>
              <a:rPr lang="el-GR" altLang="en-US" sz="2000" dirty="0">
                <a:solidFill>
                  <a:schemeClr val="bg2">
                    <a:lumMod val="60000"/>
                    <a:lumOff val="40000"/>
                  </a:schemeClr>
                </a:solidFill>
                <a:highlight>
                  <a:srgbClr val="FFFF00"/>
                </a:highlight>
              </a:rPr>
              <a:t> </a:t>
            </a:r>
            <a:r>
              <a:rPr lang="el-GR" altLang="en-US" sz="2000" dirty="0">
                <a:solidFill>
                  <a:srgbClr val="FFFF00"/>
                </a:solidFill>
              </a:rPr>
              <a:t>-</a:t>
            </a:r>
            <a:r>
              <a:rPr lang="el-GR" altLang="en-US" sz="2000" dirty="0"/>
              <a:t> ένας ή περισσότεροι ταμιευτήρες στη σειρά εξυπηρετούν την εξομάλυνση των </a:t>
            </a:r>
            <a:r>
              <a:rPr lang="el-GR" altLang="en-US" sz="2000" dirty="0" err="1"/>
              <a:t>κατάντη</a:t>
            </a:r>
            <a:r>
              <a:rPr lang="el-GR" altLang="en-US" sz="2000" dirty="0"/>
              <a:t> ροών</a:t>
            </a:r>
          </a:p>
          <a:p>
            <a:pPr eaLnBrk="1" hangingPunct="1">
              <a:lnSpc>
                <a:spcPct val="150000"/>
              </a:lnSpc>
              <a:buFontTx/>
              <a:buAutoNum type="arabicPeriod"/>
              <a:defRPr/>
            </a:pPr>
            <a:r>
              <a:rPr lang="el-GR" altLang="en-US" sz="2000" dirty="0">
                <a:solidFill>
                  <a:schemeClr val="bg2">
                    <a:lumMod val="60000"/>
                    <a:lumOff val="40000"/>
                  </a:schemeClr>
                </a:solidFill>
                <a:highlight>
                  <a:srgbClr val="FFFF00"/>
                </a:highlight>
              </a:rPr>
              <a:t>ναυσιπλοΐα</a:t>
            </a:r>
          </a:p>
          <a:p>
            <a:pPr eaLnBrk="1" hangingPunct="1">
              <a:lnSpc>
                <a:spcPct val="150000"/>
              </a:lnSpc>
              <a:buFontTx/>
              <a:buAutoNum type="arabicPeriod"/>
              <a:defRPr/>
            </a:pPr>
            <a:r>
              <a:rPr lang="el-GR" altLang="en-US" sz="2000" dirty="0">
                <a:solidFill>
                  <a:srgbClr val="FFFF00"/>
                </a:solidFill>
              </a:rPr>
              <a:t> </a:t>
            </a:r>
            <a:r>
              <a:rPr lang="el-GR" altLang="en-US" sz="2000" dirty="0">
                <a:solidFill>
                  <a:srgbClr val="FF0000"/>
                </a:solidFill>
                <a:highlight>
                  <a:srgbClr val="FFFF00"/>
                </a:highlight>
              </a:rPr>
              <a:t>παραγωγή ηλεκτρικής ενέργειας</a:t>
            </a:r>
          </a:p>
          <a:p>
            <a:pPr eaLnBrk="1" hangingPunct="1">
              <a:lnSpc>
                <a:spcPts val="4500"/>
              </a:lnSpc>
              <a:buFontTx/>
              <a:buBlip>
                <a:blip r:embed="rId2"/>
              </a:buBlip>
              <a:defRPr/>
            </a:pPr>
            <a:r>
              <a:rPr lang="el-GR" altLang="en-US" sz="2000" dirty="0"/>
              <a:t>Οι μεγαλύτεροι συγκρατούν νερό από εποχή σε εποχή</a:t>
            </a:r>
          </a:p>
          <a:p>
            <a:pPr eaLnBrk="1" hangingPunct="1">
              <a:lnSpc>
                <a:spcPts val="4500"/>
              </a:lnSpc>
              <a:buFontTx/>
              <a:buBlip>
                <a:blip r:embed="rId2"/>
              </a:buBlip>
              <a:defRPr/>
            </a:pPr>
            <a:r>
              <a:rPr lang="el-GR" altLang="en-US" sz="2000" dirty="0"/>
              <a:t>Οι μικρότεροι παράγουν ενέργεια από την απορροή</a:t>
            </a:r>
          </a:p>
          <a:p>
            <a:pPr eaLnBrk="1" hangingPunct="1">
              <a:lnSpc>
                <a:spcPts val="4500"/>
              </a:lnSpc>
              <a:buFontTx/>
              <a:buBlip>
                <a:blip r:embed="rId2"/>
              </a:buBlip>
              <a:defRPr/>
            </a:pPr>
            <a:endParaRPr lang="el-GR" altLang="en-US" sz="2000" dirty="0"/>
          </a:p>
          <a:p>
            <a:pPr marL="0" indent="0" eaLnBrk="1" hangingPunct="1">
              <a:lnSpc>
                <a:spcPts val="4500"/>
              </a:lnSpc>
              <a:defRPr/>
            </a:pPr>
            <a:endParaRPr lang="el-GR" altLang="en-US" sz="2000" dirty="0"/>
          </a:p>
          <a:p>
            <a:pPr eaLnBrk="1" hangingPunct="1">
              <a:defRPr/>
            </a:pPr>
            <a:endParaRPr lang="el-GR" altLang="en-US" sz="20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E5E073B-C20F-4EED-BCB7-F6EFA5C7029D}"/>
              </a:ext>
            </a:extLst>
          </p:cNvPr>
          <p:cNvSpPr/>
          <p:nvPr/>
        </p:nvSpPr>
        <p:spPr>
          <a:xfrm>
            <a:off x="971600" y="1052736"/>
            <a:ext cx="7848872" cy="4606389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el-GR" altLang="en-US" dirty="0"/>
              <a:t>απώλειες νερού λόγω </a:t>
            </a:r>
            <a:r>
              <a:rPr lang="el-GR" altLang="en-US" dirty="0">
                <a:solidFill>
                  <a:schemeClr val="bg2">
                    <a:lumMod val="60000"/>
                    <a:lumOff val="40000"/>
                  </a:schemeClr>
                </a:solidFill>
                <a:highlight>
                  <a:srgbClr val="FFFF00"/>
                </a:highlight>
              </a:rPr>
              <a:t>εξάτμισης</a:t>
            </a:r>
            <a:r>
              <a:rPr lang="el-GR" altLang="en-US" dirty="0"/>
              <a:t>, </a:t>
            </a:r>
          </a:p>
          <a:p>
            <a:pPr eaLnBrk="1" hangingPunct="1">
              <a:lnSpc>
                <a:spcPct val="150000"/>
              </a:lnSpc>
              <a:defRPr/>
            </a:pPr>
            <a:endParaRPr lang="el-GR" altLang="en-US" dirty="0"/>
          </a:p>
          <a:p>
            <a:pPr eaLnBrk="1" hangingPunct="1">
              <a:lnSpc>
                <a:spcPct val="150000"/>
              </a:lnSpc>
              <a:defRPr/>
            </a:pPr>
            <a:r>
              <a:rPr lang="el-GR" altLang="en-US" dirty="0"/>
              <a:t>αυξημένος </a:t>
            </a:r>
            <a:r>
              <a:rPr lang="el-GR" altLang="en-US" dirty="0">
                <a:solidFill>
                  <a:schemeClr val="bg2">
                    <a:lumMod val="60000"/>
                    <a:lumOff val="40000"/>
                  </a:schemeClr>
                </a:solidFill>
                <a:highlight>
                  <a:srgbClr val="FFFF00"/>
                </a:highlight>
              </a:rPr>
              <a:t>εμπλουτισμός υπόγειων νερών</a:t>
            </a:r>
          </a:p>
          <a:p>
            <a:pPr eaLnBrk="1" hangingPunct="1">
              <a:lnSpc>
                <a:spcPct val="150000"/>
              </a:lnSpc>
              <a:defRPr/>
            </a:pPr>
            <a:endParaRPr lang="el-GR" altLang="en-US" dirty="0"/>
          </a:p>
          <a:p>
            <a:pPr eaLnBrk="1" hangingPunct="1">
              <a:lnSpc>
                <a:spcPct val="150000"/>
              </a:lnSpc>
              <a:defRPr/>
            </a:pPr>
            <a:r>
              <a:rPr lang="el-GR" altLang="en-US" dirty="0"/>
              <a:t>είναι συνήθως αποτελεσματικές παγίδες ιζημάτων,</a:t>
            </a:r>
            <a:endParaRPr lang="el-GR" altLang="en-US" i="1" dirty="0"/>
          </a:p>
          <a:p>
            <a:pPr eaLnBrk="1" hangingPunct="1">
              <a:lnSpc>
                <a:spcPct val="150000"/>
              </a:lnSpc>
              <a:defRPr/>
            </a:pPr>
            <a:endParaRPr lang="el-GR" altLang="en-US" i="1" dirty="0"/>
          </a:p>
          <a:p>
            <a:pPr eaLnBrk="1" hangingPunct="1">
              <a:lnSpc>
                <a:spcPct val="150000"/>
              </a:lnSpc>
              <a:defRPr/>
            </a:pPr>
            <a:r>
              <a:rPr lang="el-GR" altLang="en-US" b="1" dirty="0">
                <a:solidFill>
                  <a:srgbClr val="FFFF00"/>
                </a:solidFill>
              </a:rPr>
              <a:t>'</a:t>
            </a:r>
            <a:r>
              <a:rPr lang="el-GR" alt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πεινασμένο σε ιζήματα</a:t>
            </a:r>
            <a:r>
              <a:rPr lang="el-GR" altLang="en-US" b="1" dirty="0">
                <a:solidFill>
                  <a:srgbClr val="FFFF00"/>
                </a:solidFill>
              </a:rPr>
              <a:t>' νερό –</a:t>
            </a:r>
            <a:r>
              <a:rPr lang="el-GR" altLang="en-US" dirty="0"/>
              <a:t> 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l-GR" altLang="en-US" dirty="0"/>
              <a:t>απομάκρυνση των λεπτόκοκκων στο τμήμα </a:t>
            </a:r>
            <a:r>
              <a:rPr lang="el-GR" altLang="en-US" dirty="0" err="1"/>
              <a:t>κατάντη</a:t>
            </a:r>
            <a:r>
              <a:rPr lang="el-GR" altLang="en-US" dirty="0"/>
              <a:t> του φράγματος</a:t>
            </a:r>
          </a:p>
          <a:p>
            <a:pPr eaLnBrk="1" hangingPunct="1">
              <a:lnSpc>
                <a:spcPct val="150000"/>
              </a:lnSpc>
              <a:defRPr/>
            </a:pPr>
            <a:endParaRPr lang="el-GR" altLang="en-US" dirty="0"/>
          </a:p>
          <a:p>
            <a:pPr eaLnBrk="1" hangingPunct="1">
              <a:lnSpc>
                <a:spcPct val="150000"/>
              </a:lnSpc>
              <a:defRPr/>
            </a:pPr>
            <a:r>
              <a:rPr lang="el-GR" altLang="en-US" b="1" dirty="0">
                <a:solidFill>
                  <a:srgbClr val="FFFF00"/>
                </a:solidFill>
              </a:rPr>
              <a:t>Η </a:t>
            </a:r>
            <a:r>
              <a:rPr lang="el-GR" altLang="en-US" b="1" dirty="0">
                <a:solidFill>
                  <a:schemeClr val="bg2">
                    <a:lumMod val="60000"/>
                    <a:lumOff val="40000"/>
                  </a:schemeClr>
                </a:solidFill>
                <a:highlight>
                  <a:srgbClr val="FFFF00"/>
                </a:highlight>
              </a:rPr>
              <a:t>ρύθμιση</a:t>
            </a:r>
            <a:r>
              <a:rPr lang="el-GR" altLang="en-US" b="1" dirty="0">
                <a:solidFill>
                  <a:srgbClr val="FFFF00"/>
                </a:solidFill>
              </a:rPr>
              <a:t> </a:t>
            </a:r>
            <a:r>
              <a:rPr lang="el-GR" altLang="en-US" dirty="0"/>
              <a:t>προκαλεί μείωση των ροών αιχμής η οποία μειώνει με τη σειρά της τη μεταφορική ικανότητα του ρεύματος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4">
            <a:extLst>
              <a:ext uri="{FF2B5EF4-FFF2-40B4-BE49-F238E27FC236}">
                <a16:creationId xmlns:a16="http://schemas.microsoft.com/office/drawing/2014/main" id="{F40B6C03-5A9E-475B-9845-8702A79087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836712"/>
            <a:ext cx="9144000" cy="501675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l-GR" altLang="en-US" sz="2000" dirty="0">
                <a:solidFill>
                  <a:srgbClr val="FFFF00"/>
                </a:solidFill>
              </a:rPr>
              <a:t>η </a:t>
            </a:r>
            <a:r>
              <a:rPr lang="el-GR" altLang="en-US" sz="2000" dirty="0">
                <a:solidFill>
                  <a:schemeClr val="bg2">
                    <a:lumMod val="60000"/>
                    <a:lumOff val="40000"/>
                  </a:schemeClr>
                </a:solidFill>
                <a:highlight>
                  <a:srgbClr val="FFFF00"/>
                </a:highlight>
              </a:rPr>
              <a:t>διαδικασία της διάβρωσης περιορίζεται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l-GR" altLang="en-US" sz="2000" dirty="0"/>
              <a:t>στο πεδίο μεγέθους των υλικών τα οποία το υδρόρρευμα μπορεί να μεταφέρει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lang="el-GR" altLang="en-US" sz="2000" dirty="0"/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l-GR" altLang="en-US" sz="2000" dirty="0"/>
              <a:t>τα ιζήματα μπορεί να αποτεθούν ξανά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lang="el-GR" altLang="en-US" sz="2000" dirty="0"/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l-GR" altLang="en-US" sz="2000" dirty="0">
                <a:solidFill>
                  <a:schemeClr val="bg2">
                    <a:lumMod val="60000"/>
                    <a:lumOff val="40000"/>
                  </a:schemeClr>
                </a:solidFill>
                <a:highlight>
                  <a:srgbClr val="FFFF00"/>
                </a:highlight>
              </a:rPr>
              <a:t>καθεστώτα ροής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l-GR" altLang="en-US" sz="2000" dirty="0"/>
              <a:t>μπορεί να τροποποιηθούν μέσω της ρύθμισης όσον αφορά:</a:t>
            </a:r>
          </a:p>
          <a:p>
            <a:pPr marL="342900" indent="-342900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Blip>
                <a:blip r:embed="rId2"/>
              </a:buBlip>
              <a:defRPr/>
            </a:pPr>
            <a:r>
              <a:rPr lang="el-GR" altLang="en-US" sz="2000" dirty="0"/>
              <a:t> τη διάρκεια των ροών ενός δεδομένου μεγέθους,</a:t>
            </a:r>
          </a:p>
          <a:p>
            <a:pPr marL="342900" indent="-342900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Blip>
                <a:blip r:embed="rId2"/>
              </a:buBlip>
              <a:defRPr/>
            </a:pPr>
            <a:r>
              <a:rPr lang="el-GR" altLang="en-US" sz="2000" dirty="0"/>
              <a:t> τη συνολική ετήσια παροχή, την μεταβλητότητα της ροής ή</a:t>
            </a:r>
          </a:p>
          <a:p>
            <a:pPr marL="342900" indent="-342900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Blip>
                <a:blip r:embed="rId2"/>
              </a:buBlip>
              <a:defRPr/>
            </a:pPr>
            <a:r>
              <a:rPr lang="el-GR" altLang="en-US" sz="2000" dirty="0"/>
              <a:t> τη συχνότητα των ροών αιχμής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l-GR" altLang="en-US" sz="2000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4534FC8-7120-4B46-BD9F-DB83569A554B}"/>
              </a:ext>
            </a:extLst>
          </p:cNvPr>
          <p:cNvSpPr/>
          <p:nvPr/>
        </p:nvSpPr>
        <p:spPr>
          <a:xfrm>
            <a:off x="899592" y="404664"/>
            <a:ext cx="7704856" cy="50218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el-GR" altLang="en-US" dirty="0">
                <a:solidFill>
                  <a:schemeClr val="bg2">
                    <a:lumMod val="60000"/>
                    <a:lumOff val="40000"/>
                  </a:schemeClr>
                </a:solidFill>
                <a:highlight>
                  <a:srgbClr val="FFFF00"/>
                </a:highlight>
              </a:rPr>
              <a:t>ταμιευτήρες για την </a:t>
            </a:r>
            <a:r>
              <a:rPr lang="el-GR" altLang="en-US" dirty="0" err="1">
                <a:solidFill>
                  <a:schemeClr val="bg2">
                    <a:lumMod val="60000"/>
                    <a:lumOff val="40000"/>
                  </a:schemeClr>
                </a:solidFill>
                <a:highlight>
                  <a:srgbClr val="FFFF00"/>
                </a:highlight>
              </a:rPr>
              <a:t>παραγωγη</a:t>
            </a:r>
            <a:r>
              <a:rPr lang="el-GR" altLang="en-US" dirty="0">
                <a:solidFill>
                  <a:schemeClr val="bg2">
                    <a:lumMod val="60000"/>
                    <a:lumOff val="40000"/>
                  </a:schemeClr>
                </a:solidFill>
                <a:highlight>
                  <a:srgbClr val="FFFF00"/>
                </a:highlight>
              </a:rPr>
              <a:t> </a:t>
            </a:r>
            <a:r>
              <a:rPr lang="el-GR" altLang="en-US" dirty="0" err="1">
                <a:solidFill>
                  <a:schemeClr val="bg2">
                    <a:lumMod val="60000"/>
                    <a:lumOff val="40000"/>
                  </a:schemeClr>
                </a:solidFill>
                <a:highlight>
                  <a:srgbClr val="FFFF00"/>
                </a:highlight>
              </a:rPr>
              <a:t>ηλεκτρικης</a:t>
            </a:r>
            <a:r>
              <a:rPr lang="el-GR" altLang="en-US" dirty="0">
                <a:solidFill>
                  <a:schemeClr val="bg2">
                    <a:lumMod val="60000"/>
                    <a:lumOff val="40000"/>
                  </a:schemeClr>
                </a:solidFill>
                <a:highlight>
                  <a:srgbClr val="FFFF00"/>
                </a:highlight>
              </a:rPr>
              <a:t> ενέργειας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l-GR" altLang="en-US" dirty="0"/>
              <a:t>μπορούν να αποφέρουν τάχιστα κυμαινόμενες ροές</a:t>
            </a:r>
          </a:p>
          <a:p>
            <a:pPr eaLnBrk="1" hangingPunct="1">
              <a:lnSpc>
                <a:spcPct val="150000"/>
              </a:lnSpc>
              <a:defRPr/>
            </a:pPr>
            <a:endParaRPr lang="el-GR" altLang="en-US" dirty="0"/>
          </a:p>
          <a:p>
            <a:pPr eaLnBrk="1" hangingPunct="1">
              <a:lnSpc>
                <a:spcPct val="150000"/>
              </a:lnSpc>
              <a:defRPr/>
            </a:pPr>
            <a:r>
              <a:rPr lang="el-GR" altLang="en-US" dirty="0"/>
              <a:t>Αυτές οι αλλαγές μπορούν να </a:t>
            </a:r>
            <a:r>
              <a:rPr lang="el-GR" altLang="en-US" dirty="0" err="1"/>
              <a:t>ποσοτικοποιηθούν</a:t>
            </a:r>
            <a:r>
              <a:rPr lang="el-GR" altLang="en-US" dirty="0"/>
              <a:t> με στατιστικές μεθόδους</a:t>
            </a:r>
          </a:p>
          <a:p>
            <a:pPr eaLnBrk="1" hangingPunct="1">
              <a:lnSpc>
                <a:spcPct val="150000"/>
              </a:lnSpc>
              <a:defRPr/>
            </a:pPr>
            <a:endParaRPr lang="el-GR" altLang="en-US" dirty="0"/>
          </a:p>
          <a:p>
            <a:pPr eaLnBrk="1" hangingPunct="1">
              <a:lnSpc>
                <a:spcPct val="150000"/>
              </a:lnSpc>
              <a:defRPr/>
            </a:pPr>
            <a:r>
              <a:rPr lang="el-GR" altLang="en-US" dirty="0">
                <a:solidFill>
                  <a:srgbClr val="FFFF00"/>
                </a:solidFill>
              </a:rPr>
              <a:t>Τα </a:t>
            </a:r>
            <a:r>
              <a:rPr lang="el-GR" altLang="en-US" dirty="0">
                <a:solidFill>
                  <a:schemeClr val="bg2">
                    <a:lumMod val="60000"/>
                    <a:lumOff val="40000"/>
                  </a:schemeClr>
                </a:solidFill>
                <a:highlight>
                  <a:srgbClr val="FFFF00"/>
                </a:highlight>
              </a:rPr>
              <a:t>τροποποιημένα καθεστώτα ροής </a:t>
            </a:r>
            <a:r>
              <a:rPr lang="el-GR" altLang="en-US" dirty="0"/>
              <a:t>μπορεί να επηρεάσουν </a:t>
            </a:r>
          </a:p>
          <a:p>
            <a:pPr marL="342900" indent="-342900" eaLnBrk="1" hangingPunct="1">
              <a:lnSpc>
                <a:spcPct val="150000"/>
              </a:lnSpc>
              <a:buFontTx/>
              <a:buBlip>
                <a:blip r:embed="rId2"/>
              </a:buBlip>
              <a:defRPr/>
            </a:pPr>
            <a:r>
              <a:rPr lang="el-GR" altLang="en-US" dirty="0"/>
              <a:t> τα επίπεδα του οξυγόνου,</a:t>
            </a:r>
          </a:p>
          <a:p>
            <a:pPr marL="342900" indent="-342900" eaLnBrk="1" hangingPunct="1">
              <a:lnSpc>
                <a:spcPct val="150000"/>
              </a:lnSpc>
              <a:buFontTx/>
              <a:buBlip>
                <a:blip r:embed="rId2"/>
              </a:buBlip>
              <a:defRPr/>
            </a:pPr>
            <a:r>
              <a:rPr lang="el-GR" altLang="en-US" dirty="0"/>
              <a:t> της θερμοκρασίας,</a:t>
            </a:r>
          </a:p>
          <a:p>
            <a:pPr marL="342900" indent="-342900" eaLnBrk="1" hangingPunct="1">
              <a:lnSpc>
                <a:spcPct val="150000"/>
              </a:lnSpc>
              <a:buFontTx/>
              <a:buBlip>
                <a:blip r:embed="rId2"/>
              </a:buBlip>
              <a:defRPr/>
            </a:pPr>
            <a:r>
              <a:rPr lang="el-GR" altLang="en-US" dirty="0"/>
              <a:t> των αιωρούμενων υλικών,</a:t>
            </a:r>
          </a:p>
          <a:p>
            <a:pPr marL="342900" indent="-342900" eaLnBrk="1" hangingPunct="1">
              <a:lnSpc>
                <a:spcPct val="150000"/>
              </a:lnSpc>
              <a:buFontTx/>
              <a:buBlip>
                <a:blip r:embed="rId2"/>
              </a:buBlip>
              <a:defRPr/>
            </a:pPr>
            <a:r>
              <a:rPr lang="el-GR" altLang="en-US" dirty="0"/>
              <a:t> της μετακίνησης των οργανισμών και</a:t>
            </a:r>
          </a:p>
          <a:p>
            <a:pPr marL="342900" indent="-342900" eaLnBrk="1" hangingPunct="1">
              <a:lnSpc>
                <a:spcPct val="150000"/>
              </a:lnSpc>
              <a:buFontTx/>
              <a:buBlip>
                <a:blip r:embed="rId2"/>
              </a:buBlip>
              <a:defRPr/>
            </a:pPr>
            <a:r>
              <a:rPr lang="el-GR" altLang="en-US" dirty="0"/>
              <a:t> της ανακύκλωσης του οργανικού υλικού και των θρεπτικών ουσιών,</a:t>
            </a:r>
          </a:p>
          <a:p>
            <a:pPr marL="342900" indent="-342900" eaLnBrk="1" hangingPunct="1">
              <a:lnSpc>
                <a:spcPct val="150000"/>
              </a:lnSpc>
              <a:buFontTx/>
              <a:buBlip>
                <a:blip r:embed="rId2"/>
              </a:buBlip>
              <a:defRPr/>
            </a:pPr>
            <a:r>
              <a:rPr lang="el-GR" altLang="en-US" dirty="0"/>
              <a:t> να έχουν άμεσες επιπτώσεις στο σύνολο των οργανισμών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4">
            <a:extLst>
              <a:ext uri="{FF2B5EF4-FFF2-40B4-BE49-F238E27FC236}">
                <a16:creationId xmlns:a16="http://schemas.microsoft.com/office/drawing/2014/main" id="{897304DE-8CB3-4934-B413-BCF5655BD4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188640"/>
            <a:ext cx="9144000" cy="618630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l-GR" altLang="en-US" sz="1800" dirty="0">
                <a:solidFill>
                  <a:srgbClr val="FF0000"/>
                </a:solidFill>
                <a:highlight>
                  <a:srgbClr val="FFFF00"/>
                </a:highlight>
              </a:rPr>
              <a:t>ξαφνικές διακυμάνσεις της ροής,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l-GR" altLang="en-US" sz="1800" dirty="0"/>
              <a:t>παρασύρουν αποτεθέντα αυγά ή γόνους ιχθύων, </a:t>
            </a:r>
            <a:endParaRPr lang="en-US" altLang="en-US" sz="18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l-GR" altLang="en-US" sz="1800" dirty="0"/>
              <a:t>οστρακώδη και μαλάκια παρασύρονται έξω από το νερό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l-GR" altLang="en-US" sz="18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l-GR" altLang="en-US" sz="1800" dirty="0">
                <a:solidFill>
                  <a:srgbClr val="FF0000"/>
                </a:solidFill>
                <a:highlight>
                  <a:srgbClr val="FFFF00"/>
                </a:highlight>
              </a:rPr>
              <a:t>επίδραση στη σύνθεση της κοινότητας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l-GR" altLang="en-US" sz="1800" dirty="0"/>
              <a:t>οι δραστηριότητες ιχθύων, μπορεί να συγχρονίζονται με περιόδους χαμηλής ή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l-GR" altLang="en-US" sz="1800" dirty="0"/>
              <a:t>υψηλής ροής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l-GR" altLang="en-US" sz="18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l-GR" altLang="en-US" sz="1800" dirty="0">
                <a:solidFill>
                  <a:srgbClr val="FF0000"/>
                </a:solidFill>
                <a:highlight>
                  <a:srgbClr val="FFFF00"/>
                </a:highlight>
              </a:rPr>
              <a:t>Το πλημμύρισμα του </a:t>
            </a:r>
            <a:r>
              <a:rPr lang="el-GR" altLang="en-US" sz="1800" dirty="0" err="1">
                <a:solidFill>
                  <a:srgbClr val="FF0000"/>
                </a:solidFill>
                <a:highlight>
                  <a:srgbClr val="FFFF00"/>
                </a:highlight>
              </a:rPr>
              <a:t>πλημμυρικού</a:t>
            </a:r>
            <a:r>
              <a:rPr lang="el-GR" altLang="en-US" sz="1800" dirty="0">
                <a:solidFill>
                  <a:srgbClr val="FF0000"/>
                </a:solidFill>
                <a:highlight>
                  <a:srgbClr val="FFFF00"/>
                </a:highlight>
              </a:rPr>
              <a:t> πεδίου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l-GR" altLang="en-US" sz="1800" dirty="0"/>
              <a:t>μπορεί να μειωθεί, τροποποιώντας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Blip>
                <a:blip r:embed="rId2"/>
              </a:buBlip>
              <a:defRPr/>
            </a:pPr>
            <a:r>
              <a:rPr lang="el-GR" altLang="en-US" sz="1800" dirty="0"/>
              <a:t> τη συχνότητα με την οποία η βλάστηση του </a:t>
            </a:r>
            <a:r>
              <a:rPr lang="el-GR" altLang="en-US" sz="1800" dirty="0" err="1"/>
              <a:t>πλημμυρικού</a:t>
            </a:r>
            <a:r>
              <a:rPr lang="el-GR" altLang="en-US" sz="1800" dirty="0"/>
              <a:t> πεδίου διαβρέχεται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Blip>
                <a:blip r:embed="rId2"/>
              </a:buBlip>
              <a:defRPr/>
            </a:pPr>
            <a:r>
              <a:rPr lang="el-GR" altLang="en-US" sz="1800" dirty="0"/>
              <a:t> και μειώνει τις ευκαιρίες ωοτοκίας ή ανάπτυξής των νεαρών στις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l-GR" altLang="en-US" sz="1800" dirty="0"/>
              <a:t>   ποταμολίμνες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Blip>
                <a:blip r:embed="rId2"/>
              </a:buBlip>
              <a:defRPr/>
            </a:pPr>
            <a:r>
              <a:rPr lang="el-GR" altLang="en-US" sz="1800" dirty="0"/>
              <a:t> μειώνει την ποσότητα τροφοδοσίας με θρεπτικές ουσίες του ποταμού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l-GR" altLang="en-US" sz="18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l-GR" altLang="en-US" sz="1800" dirty="0">
                <a:solidFill>
                  <a:srgbClr val="FF0000"/>
                </a:solidFill>
                <a:highlight>
                  <a:srgbClr val="FFFF00"/>
                </a:highlight>
              </a:rPr>
              <a:t>Η θερμική διαστρωμάτωση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l-GR" altLang="en-US" sz="1800" dirty="0"/>
              <a:t>μπορεί να επηρεάσει τη θερμοκρασία των απελευθερωμένων νερών,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l-GR" altLang="en-US" sz="18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l-GR" altLang="en-US" sz="1800" dirty="0">
                <a:solidFill>
                  <a:srgbClr val="FF0000"/>
                </a:solidFill>
                <a:highlight>
                  <a:srgbClr val="FFFF00"/>
                </a:highlight>
              </a:rPr>
              <a:t>Οι ρυθμιζόμενες εκροές τείνουν να έχουν </a:t>
            </a:r>
            <a:r>
              <a:rPr lang="el-GR" altLang="en-US" sz="1800" dirty="0">
                <a:solidFill>
                  <a:schemeClr val="bg2">
                    <a:lumMod val="60000"/>
                    <a:lumOff val="40000"/>
                  </a:schemeClr>
                </a:solidFill>
                <a:highlight>
                  <a:srgbClr val="FFFF00"/>
                </a:highlight>
              </a:rPr>
              <a:t>σταθερότερες θερμοκρασίες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l-GR" altLang="en-US" sz="1800" dirty="0"/>
              <a:t>εξόντωση πολλών ειδών υδρόβιων εντόμων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l-GR" altLang="en-US" sz="1800" dirty="0"/>
              <a:t>επηρεάζουν διάφορα είδη ιχθύων που απαιτούν ιδιαίτερες θερμοκρασίες για να </a:t>
            </a:r>
            <a:r>
              <a:rPr lang="el-GR" altLang="en-US" sz="1800" dirty="0" err="1"/>
              <a:t>ωοτοκήσουν</a:t>
            </a:r>
            <a:endParaRPr lang="el-GR" altLang="en-US" sz="1800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4">
            <a:extLst>
              <a:ext uri="{FF2B5EF4-FFF2-40B4-BE49-F238E27FC236}">
                <a16:creationId xmlns:a16="http://schemas.microsoft.com/office/drawing/2014/main" id="{C838872D-2D2C-451D-B06D-AD5BC30DFD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305068"/>
            <a:ext cx="9144000" cy="624786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l-GR" altLang="en-US" sz="2000" dirty="0">
                <a:solidFill>
                  <a:srgbClr val="FF0000"/>
                </a:solidFill>
                <a:highlight>
                  <a:srgbClr val="FFFF00"/>
                </a:highlight>
              </a:rPr>
              <a:t>τα νερά μπορεί να παρουσιάζουν ολοκληρωτική έλλειψη οξυγόνου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l-GR" altLang="en-US" sz="2000" dirty="0"/>
              <a:t>(διαδικασίες αποσύνθεσης, παρουσία αναγωγικών ουσιών)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l-GR" altLang="en-US" sz="2000" dirty="0"/>
              <a:t>τοξικά για το σύνολο των υδρόβιων οργανισμών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l-GR" altLang="en-US" sz="2000" b="1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l-GR" altLang="en-US" sz="2000" dirty="0">
                <a:solidFill>
                  <a:schemeClr val="bg2">
                    <a:lumMod val="60000"/>
                    <a:lumOff val="40000"/>
                  </a:schemeClr>
                </a:solidFill>
                <a:highlight>
                  <a:srgbClr val="FFFF00"/>
                </a:highlight>
              </a:rPr>
              <a:t>αερισμός των </a:t>
            </a:r>
            <a:r>
              <a:rPr lang="el-GR" altLang="en-US" sz="2000" dirty="0" err="1">
                <a:solidFill>
                  <a:schemeClr val="bg2">
                    <a:lumMod val="60000"/>
                    <a:lumOff val="40000"/>
                  </a:schemeClr>
                </a:solidFill>
                <a:highlight>
                  <a:srgbClr val="FFFF00"/>
                </a:highlight>
              </a:rPr>
              <a:t>απελευθερούμενων</a:t>
            </a:r>
            <a:r>
              <a:rPr lang="el-GR" altLang="en-US" sz="2000" dirty="0">
                <a:solidFill>
                  <a:schemeClr val="bg2">
                    <a:lumMod val="60000"/>
                    <a:lumOff val="40000"/>
                  </a:schemeClr>
                </a:solidFill>
                <a:highlight>
                  <a:srgbClr val="FFFF00"/>
                </a:highlight>
              </a:rPr>
              <a:t> νερών </a:t>
            </a:r>
            <a:r>
              <a:rPr lang="el-GR" altLang="en-US" sz="2000" b="1" dirty="0"/>
              <a:t>(</a:t>
            </a:r>
            <a:r>
              <a:rPr lang="el-GR" altLang="en-US" sz="2000" b="1" dirty="0" err="1"/>
              <a:t>air</a:t>
            </a:r>
            <a:r>
              <a:rPr lang="el-GR" altLang="en-US" sz="2000" b="1" dirty="0"/>
              <a:t> </a:t>
            </a:r>
            <a:r>
              <a:rPr lang="el-GR" altLang="en-US" sz="2000" b="1" dirty="0" err="1"/>
              <a:t>draughts</a:t>
            </a:r>
            <a:r>
              <a:rPr lang="el-GR" altLang="en-US" sz="2000" b="1" dirty="0"/>
              <a:t>)</a:t>
            </a:r>
            <a:endParaRPr lang="el-GR" altLang="en-US" sz="2000" b="1" i="1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l-GR" altLang="en-US" sz="2000" b="1" i="1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l-GR" altLang="en-US" sz="2000" dirty="0">
                <a:solidFill>
                  <a:srgbClr val="FF0000"/>
                </a:solidFill>
                <a:highlight>
                  <a:srgbClr val="FFFF00"/>
                </a:highlight>
              </a:rPr>
              <a:t>απελευθερώσεις θερμότερων νερών</a:t>
            </a:r>
            <a:r>
              <a:rPr lang="el-GR" altLang="en-US" sz="2000" i="1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l-GR" altLang="en-US" sz="2000" dirty="0"/>
              <a:t>μπορεί να ενεργοποιήσουν την αναπαραγωγή μεγάλων ποσοτήτων φυκιών</a:t>
            </a:r>
            <a:endParaRPr lang="el-GR" altLang="en-US" sz="2000" i="1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l-GR" altLang="en-US" sz="2000" b="1" i="1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l-GR" altLang="en-US" sz="2000" dirty="0">
                <a:solidFill>
                  <a:schemeClr val="bg2">
                    <a:lumMod val="60000"/>
                    <a:lumOff val="40000"/>
                  </a:schemeClr>
                </a:solidFill>
                <a:highlight>
                  <a:srgbClr val="FFFF00"/>
                </a:highlight>
              </a:rPr>
              <a:t>Στόμια εξόδου του νερού σε πολλαπλά επίπεδα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l-GR" altLang="en-US" sz="2000" dirty="0"/>
              <a:t>επιτρέπουν τον έλεγχο της θερμοκρασίας και ποιότητας του νερού.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l-GR" altLang="en-US" sz="2000" b="1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l-GR" altLang="en-US" sz="2000" dirty="0">
                <a:solidFill>
                  <a:srgbClr val="FF0000"/>
                </a:solidFill>
                <a:highlight>
                  <a:srgbClr val="FFFF00"/>
                </a:highlight>
              </a:rPr>
              <a:t>φραγμοί στη μετανάστευση των ψαριών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l-GR" altLang="en-US" sz="2000" dirty="0"/>
              <a:t>Συχνά επιβάλλεται η προσφορά διαφόρων διόδων για τα ψάρια μέσω τεχνητής προσθήκης διαφόρων διαδρομών χρησιμοποίηση θυρών υδατοφράκτη (</a:t>
            </a:r>
            <a:r>
              <a:rPr lang="el-GR" altLang="en-US" sz="2000" dirty="0" err="1"/>
              <a:t>fish-ladders</a:t>
            </a:r>
            <a:r>
              <a:rPr lang="el-GR" altLang="en-US" sz="2000" dirty="0"/>
              <a:t>), ή μεθόδων παγίδευσης και μεταφοράς των ιχθύων»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l-GR" altLang="en-US" sz="20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l-GR" altLang="en-US" sz="2000" dirty="0">
                <a:solidFill>
                  <a:schemeClr val="bg2">
                    <a:lumMod val="60000"/>
                    <a:lumOff val="40000"/>
                  </a:schemeClr>
                </a:solidFill>
                <a:highlight>
                  <a:srgbClr val="FFFF00"/>
                </a:highlight>
              </a:rPr>
              <a:t>Κυρίαρχος παράγοντας </a:t>
            </a:r>
            <a:r>
              <a:rPr lang="el-GR" altLang="en-US" sz="2000" dirty="0"/>
              <a:t>για τη χρησιμότητα μιας από αυτές τις μεθόδους είναι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l-GR" altLang="en-US" sz="2000" dirty="0"/>
              <a:t>η εξασφάλιση υδραυλικών συνθηκών και/ή φράκτης που θα οδηγεί τα ψάρια στην είσοδο των διαδρομών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5">
            <a:extLst>
              <a:ext uri="{FF2B5EF4-FFF2-40B4-BE49-F238E27FC236}">
                <a16:creationId xmlns:a16="http://schemas.microsoft.com/office/drawing/2014/main" id="{27A68155-7335-421A-B876-6497CF972E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46330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l-GR" altLang="en-US" sz="1800" dirty="0">
                <a:solidFill>
                  <a:srgbClr val="FFFF00"/>
                </a:solidFill>
              </a:rPr>
              <a:t>προϋποθέσεις σωστού σχεδιασμού</a:t>
            </a:r>
            <a:r>
              <a:rPr lang="el-GR" altLang="en-US" sz="1800" dirty="0"/>
              <a:t> είναι: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Blip>
                <a:blip r:embed="rId2"/>
              </a:buBlip>
              <a:defRPr/>
            </a:pPr>
            <a:r>
              <a:rPr lang="en-US" altLang="en-US" sz="1800" dirty="0"/>
              <a:t> </a:t>
            </a:r>
            <a:r>
              <a:rPr lang="el-GR" altLang="en-US" sz="1800" dirty="0"/>
              <a:t>η ταχύτητα που αποτελεί το όριο αντοχής των ψαριών (δεν </a:t>
            </a:r>
            <a:r>
              <a:rPr lang="en-US" altLang="en-US" sz="1800" dirty="0"/>
              <a:t>“</a:t>
            </a:r>
            <a:r>
              <a:rPr lang="el-GR" altLang="en-US" sz="1800" dirty="0"/>
              <a:t>σκάνε</a:t>
            </a:r>
            <a:r>
              <a:rPr lang="en-US" altLang="en-US" sz="1800" dirty="0"/>
              <a:t>”</a:t>
            </a:r>
            <a:r>
              <a:rPr lang="el-GR" altLang="en-US" sz="1800" dirty="0"/>
              <a:t>)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Blip>
                <a:blip r:embed="rId2"/>
              </a:buBlip>
              <a:defRPr/>
            </a:pPr>
            <a:r>
              <a:rPr lang="en-US" altLang="en-US" sz="1800" dirty="0"/>
              <a:t> </a:t>
            </a:r>
            <a:r>
              <a:rPr lang="el-GR" altLang="en-US" sz="1800" dirty="0"/>
              <a:t>η αντοχή των ψαριών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Blip>
                <a:blip r:embed="rId2"/>
              </a:buBlip>
              <a:defRPr/>
            </a:pPr>
            <a:r>
              <a:rPr lang="en-US" altLang="en-US" sz="1800" dirty="0"/>
              <a:t> </a:t>
            </a:r>
            <a:r>
              <a:rPr lang="el-GR" altLang="en-US" sz="1800" dirty="0"/>
              <a:t>ο αριθμός των ψαριών που θα χρησιμοποιήσει την</a:t>
            </a:r>
            <a:r>
              <a:rPr lang="en-US" altLang="en-US" sz="1800" dirty="0"/>
              <a:t> </a:t>
            </a:r>
            <a:r>
              <a:rPr lang="el-GR" altLang="en-US" sz="1800" dirty="0"/>
              <a:t>κατασκευή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Blip>
                <a:blip r:embed="rId2"/>
              </a:buBlip>
              <a:defRPr/>
            </a:pPr>
            <a:endParaRPr lang="en-US" altLang="en-US" sz="18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1800" dirty="0">
              <a:solidFill>
                <a:srgbClr val="FFFF0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l-GR" altLang="en-US" sz="1800" dirty="0">
                <a:solidFill>
                  <a:srgbClr val="FF0000"/>
                </a:solidFill>
                <a:highlight>
                  <a:srgbClr val="FFFF00"/>
                </a:highlight>
              </a:rPr>
              <a:t>Οι επιδράσεις των φραγμάτων στην </a:t>
            </a:r>
            <a:r>
              <a:rPr lang="el-GR" altLang="en-US" sz="1800" dirty="0" err="1">
                <a:solidFill>
                  <a:srgbClr val="FF0000"/>
                </a:solidFill>
                <a:highlight>
                  <a:srgbClr val="FFFF00"/>
                </a:highlight>
              </a:rPr>
              <a:t>κατάντη</a:t>
            </a:r>
            <a:r>
              <a:rPr lang="el-GR" altLang="en-US" sz="1800" dirty="0">
                <a:solidFill>
                  <a:srgbClr val="FF0000"/>
                </a:solidFill>
                <a:highlight>
                  <a:srgbClr val="FFFF00"/>
                </a:highlight>
              </a:rPr>
              <a:t> μορφολογία της κοίτης εξαρτάται από: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Blip>
                <a:blip r:embed="rId2"/>
              </a:buBlip>
              <a:defRPr/>
            </a:pPr>
            <a:r>
              <a:rPr lang="en-US" altLang="en-US" sz="1800" dirty="0"/>
              <a:t> </a:t>
            </a:r>
            <a:r>
              <a:rPr lang="el-GR" altLang="en-US" sz="1800" dirty="0"/>
              <a:t>τα υλικά της κοίτης,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Blip>
                <a:blip r:embed="rId2"/>
              </a:buBlip>
              <a:defRPr/>
            </a:pPr>
            <a:r>
              <a:rPr lang="en-US" altLang="en-US" sz="1800" dirty="0"/>
              <a:t> </a:t>
            </a:r>
            <a:r>
              <a:rPr lang="el-GR" altLang="en-US" sz="1800" dirty="0"/>
              <a:t>την ποσότητα, το μέγεθος και την πηγή των</a:t>
            </a:r>
            <a:r>
              <a:rPr lang="en-US" altLang="en-US" sz="1800" dirty="0"/>
              <a:t> </a:t>
            </a:r>
            <a:r>
              <a:rPr lang="el-GR" altLang="en-US" sz="1800" dirty="0"/>
              <a:t>αιωρούμενων ιζημάτων,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Blip>
                <a:blip r:embed="rId2"/>
              </a:buBlip>
              <a:defRPr/>
            </a:pPr>
            <a:r>
              <a:rPr lang="en-US" altLang="en-US" sz="1800" dirty="0"/>
              <a:t> </a:t>
            </a:r>
            <a:r>
              <a:rPr lang="el-GR" altLang="en-US" sz="1800" dirty="0"/>
              <a:t>την έκταση της τροποποίησης του καθεστώτος φυσικής ροής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  <a:defRPr/>
            </a:pPr>
            <a:endParaRPr lang="el-GR" altLang="en-US" sz="18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1800" dirty="0">
              <a:solidFill>
                <a:srgbClr val="FFFF0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l-GR" altLang="en-US" sz="1800" dirty="0">
                <a:solidFill>
                  <a:srgbClr val="FF0000"/>
                </a:solidFill>
                <a:highlight>
                  <a:srgbClr val="FFFF00"/>
                </a:highlight>
              </a:rPr>
              <a:t>η ρύθμιση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Blip>
                <a:blip r:embed="rId2"/>
              </a:buBlip>
              <a:defRPr/>
            </a:pPr>
            <a:r>
              <a:rPr lang="en-US" altLang="en-US" sz="1800" dirty="0"/>
              <a:t> </a:t>
            </a:r>
            <a:r>
              <a:rPr lang="el-GR" altLang="en-US" sz="1800" dirty="0"/>
              <a:t>μειώνει τις ροές αιχμής,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Blip>
                <a:blip r:embed="rId2"/>
              </a:buBlip>
              <a:defRPr/>
            </a:pPr>
            <a:r>
              <a:rPr lang="en-US" altLang="en-US" sz="1800" dirty="0"/>
              <a:t> </a:t>
            </a:r>
            <a:r>
              <a:rPr lang="el-GR" altLang="en-US" sz="1800" dirty="0"/>
              <a:t>επηρεάζει την ικανότητά τους να </a:t>
            </a:r>
            <a:r>
              <a:rPr lang="el-GR" altLang="en-US" sz="1800" dirty="0" err="1"/>
              <a:t>να</a:t>
            </a:r>
            <a:r>
              <a:rPr lang="el-GR" altLang="en-US" sz="1800" dirty="0"/>
              <a:t> μεταφέρουν ιζήματα </a:t>
            </a:r>
            <a:endParaRPr lang="en-US" altLang="en-US" sz="18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Blip>
                <a:blip r:embed="rId2"/>
              </a:buBlip>
              <a:defRPr/>
            </a:pPr>
            <a:r>
              <a:rPr lang="en-US" altLang="en-US" sz="1800" dirty="0"/>
              <a:t> </a:t>
            </a:r>
            <a:r>
              <a:rPr lang="el-GR" altLang="en-US" sz="1800" dirty="0"/>
              <a:t>και καθιστά τις κοίτες πιο στενές και βαθιές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  <a:defRPr/>
            </a:pPr>
            <a:endParaRPr lang="el-GR" altLang="en-US" sz="18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l-GR" altLang="en-US" sz="1800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l-GR" altLang="en-US" sz="1800" dirty="0">
                <a:solidFill>
                  <a:srgbClr val="FF0000"/>
                </a:solidFill>
                <a:highlight>
                  <a:srgbClr val="FFFF00"/>
                </a:highlight>
              </a:rPr>
              <a:t>λεπτόκοκκα ιζήματα συσσωρεύονται στα </a:t>
            </a:r>
            <a:r>
              <a:rPr lang="el-GR" altLang="en-US" sz="1800" dirty="0" err="1">
                <a:solidFill>
                  <a:srgbClr val="FF0000"/>
                </a:solidFill>
                <a:highlight>
                  <a:srgbClr val="FFFF00"/>
                </a:highlight>
              </a:rPr>
              <a:t>χονδρόκοκκα</a:t>
            </a:r>
            <a:r>
              <a:rPr lang="el-GR" altLang="en-US" sz="1800" dirty="0">
                <a:solidFill>
                  <a:srgbClr val="FF0000"/>
                </a:solidFill>
                <a:highlight>
                  <a:srgbClr val="FFFF00"/>
                </a:highlight>
              </a:rPr>
              <a:t> ιζήματα της κοίτης των </a:t>
            </a:r>
            <a:endParaRPr lang="en-US" altLang="en-US" sz="1800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l-GR" altLang="en-US" sz="1800" dirty="0">
                <a:solidFill>
                  <a:srgbClr val="FF0000"/>
                </a:solidFill>
                <a:highlight>
                  <a:srgbClr val="FFFF00"/>
                </a:highlight>
              </a:rPr>
              <a:t>ρυθμιζόμενων ποταμών, μειώνοντας: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Blip>
                <a:blip r:embed="rId2"/>
              </a:buBlip>
              <a:defRPr/>
            </a:pPr>
            <a:r>
              <a:rPr lang="el-GR" altLang="en-US" sz="1800" dirty="0"/>
              <a:t> Τις κοινωνίες των </a:t>
            </a:r>
            <a:r>
              <a:rPr lang="el-GR" altLang="en-US" sz="1800" dirty="0" err="1"/>
              <a:t>βενθικών</a:t>
            </a:r>
            <a:r>
              <a:rPr lang="el-GR" altLang="en-US" sz="1800" dirty="0"/>
              <a:t> </a:t>
            </a:r>
            <a:r>
              <a:rPr lang="el-GR" altLang="en-US" sz="1800" dirty="0" err="1"/>
              <a:t>ασπονδύλων</a:t>
            </a:r>
            <a:r>
              <a:rPr lang="el-GR" altLang="en-US" sz="1800" dirty="0"/>
              <a:t> (του πυθμένα)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Blip>
                <a:blip r:embed="rId2"/>
              </a:buBlip>
              <a:defRPr/>
            </a:pPr>
            <a:r>
              <a:rPr lang="el-GR" altLang="en-US" sz="1800" dirty="0"/>
              <a:t> την </a:t>
            </a:r>
            <a:r>
              <a:rPr lang="el-GR" altLang="en-US" sz="1800" dirty="0" err="1"/>
              <a:t>καταλληλότητά</a:t>
            </a:r>
            <a:r>
              <a:rPr lang="el-GR" altLang="en-US" sz="1800" dirty="0"/>
              <a:t> τους για ωοτοκία και επώαση των εμβρύων και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Blip>
                <a:blip r:embed="rId2"/>
              </a:buBlip>
              <a:defRPr/>
            </a:pPr>
            <a:r>
              <a:rPr lang="el-GR" altLang="en-US" sz="1800" dirty="0"/>
              <a:t> προκαλώντας αλλαγές στη σύνθεση τους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4">
            <a:extLst>
              <a:ext uri="{FF2B5EF4-FFF2-40B4-BE49-F238E27FC236}">
                <a16:creationId xmlns:a16="http://schemas.microsoft.com/office/drawing/2014/main" id="{982E103A-BF81-4574-B281-1120047475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50141"/>
            <a:ext cx="9144000" cy="6186309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l-GR" altLang="en-US" sz="1800" dirty="0"/>
              <a:t>Οι </a:t>
            </a:r>
            <a:r>
              <a:rPr lang="el-GR" altLang="en-US" sz="1800" dirty="0" err="1"/>
              <a:t>Williams</a:t>
            </a:r>
            <a:r>
              <a:rPr lang="el-GR" altLang="en-US" sz="1800" dirty="0"/>
              <a:t> and </a:t>
            </a:r>
            <a:r>
              <a:rPr lang="el-GR" altLang="en-US" sz="1800" dirty="0" err="1"/>
              <a:t>Wolma</a:t>
            </a:r>
            <a:r>
              <a:rPr lang="en-US" altLang="en-US" sz="1800" dirty="0"/>
              <a:t>n</a:t>
            </a:r>
            <a:r>
              <a:rPr lang="el-GR" altLang="en-US" sz="1800" dirty="0"/>
              <a:t> (1984) μελέτησαν τα αποτελέσματα από 287 τομές στα </a:t>
            </a:r>
            <a:r>
              <a:rPr lang="el-GR" altLang="en-US" sz="1800" dirty="0" err="1"/>
              <a:t>κατάντη</a:t>
            </a:r>
            <a:r>
              <a:rPr lang="el-GR" altLang="en-US" sz="1800" dirty="0"/>
              <a:t> 21 φραγμάτων σε ποταμούς των ΗΠΑ</a:t>
            </a:r>
            <a:r>
              <a:rPr lang="en-US" altLang="en-US" sz="1800" dirty="0"/>
              <a:t> </a:t>
            </a:r>
            <a:r>
              <a:rPr lang="el-GR" altLang="en-US" sz="1800" dirty="0"/>
              <a:t>και βρήκαν ότι: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Blip>
                <a:blip r:embed="rId2"/>
              </a:buBlip>
              <a:defRPr/>
            </a:pPr>
            <a:r>
              <a:rPr lang="el-GR" altLang="en-US" sz="1800" dirty="0"/>
              <a:t> </a:t>
            </a:r>
            <a:r>
              <a:rPr lang="el-GR" altLang="en-US" sz="1800" dirty="0">
                <a:solidFill>
                  <a:srgbClr val="FFC000"/>
                </a:solidFill>
                <a:highlight>
                  <a:srgbClr val="0000FF"/>
                </a:highlight>
              </a:rPr>
              <a:t>οι ροές αιχμής μειώθηκαν</a:t>
            </a:r>
            <a:endParaRPr lang="el-GR" altLang="en-US" sz="1800" dirty="0"/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Blip>
                <a:blip r:embed="rId2"/>
              </a:buBlip>
              <a:defRPr/>
            </a:pPr>
            <a:r>
              <a:rPr lang="el-GR" altLang="en-US" sz="1800" dirty="0"/>
              <a:t> </a:t>
            </a:r>
            <a:r>
              <a:rPr lang="el-GR" altLang="en-US" sz="1800" dirty="0">
                <a:solidFill>
                  <a:srgbClr val="FF0000"/>
                </a:solidFill>
                <a:highlight>
                  <a:srgbClr val="FFFF00"/>
                </a:highlight>
              </a:rPr>
              <a:t>παρατηρήθηκε υποβάθμιση των στρωμάτων της κοίτης στο τμήμα αμέσως      </a:t>
            </a:r>
            <a:r>
              <a:rPr lang="en-US" altLang="en-US" sz="1800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endParaRPr lang="el-GR" altLang="en-US" sz="1800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marL="0" indent="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  <a:defRPr/>
            </a:pPr>
            <a:r>
              <a:rPr lang="el-GR" altLang="en-US" sz="1800" dirty="0">
                <a:solidFill>
                  <a:srgbClr val="FF0000"/>
                </a:solidFill>
              </a:rPr>
              <a:t>     </a:t>
            </a:r>
            <a:r>
              <a:rPr lang="el-GR" altLang="en-US" sz="1800" dirty="0">
                <a:solidFill>
                  <a:srgbClr val="FF0000"/>
                </a:solidFill>
                <a:highlight>
                  <a:srgbClr val="FFFF00"/>
                </a:highlight>
              </a:rPr>
              <a:t>κατάντη των φραγμάτων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Blip>
                <a:blip r:embed="rId2"/>
              </a:buBlip>
              <a:defRPr/>
            </a:pPr>
            <a:r>
              <a:rPr lang="el-GR" altLang="en-US" sz="1800" dirty="0"/>
              <a:t> </a:t>
            </a:r>
            <a:r>
              <a:rPr lang="el-GR" altLang="en-US" sz="1800" dirty="0">
                <a:solidFill>
                  <a:srgbClr val="FFC000"/>
                </a:solidFill>
                <a:highlight>
                  <a:srgbClr val="0000FF"/>
                </a:highlight>
              </a:rPr>
              <a:t>επέκταση της βλάστησης και μείωση του βάθους της κοίτης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Blip>
                <a:blip r:embed="rId2"/>
              </a:buBlip>
              <a:defRPr/>
            </a:pPr>
            <a:r>
              <a:rPr lang="el-GR" altLang="en-US" sz="1800" dirty="0"/>
              <a:t> </a:t>
            </a:r>
            <a:r>
              <a:rPr lang="el-GR" altLang="en-US" sz="1800" dirty="0">
                <a:solidFill>
                  <a:srgbClr val="FF0000"/>
                </a:solidFill>
                <a:highlight>
                  <a:srgbClr val="FFFF00"/>
                </a:highlight>
              </a:rPr>
              <a:t>Η σύνθεση σε είδη τροποποιείται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Blip>
                <a:blip r:embed="rId2"/>
              </a:buBlip>
              <a:defRPr/>
            </a:pPr>
            <a:r>
              <a:rPr lang="el-GR" altLang="en-US" sz="1800" dirty="0"/>
              <a:t> </a:t>
            </a:r>
            <a:r>
              <a:rPr lang="el-GR" altLang="en-US" sz="1800" dirty="0" err="1">
                <a:solidFill>
                  <a:srgbClr val="FFC000"/>
                </a:solidFill>
                <a:highlight>
                  <a:srgbClr val="0000FF"/>
                </a:highlight>
              </a:rPr>
              <a:t>μή</a:t>
            </a:r>
            <a:r>
              <a:rPr lang="el-GR" altLang="en-US" sz="1800" dirty="0">
                <a:solidFill>
                  <a:srgbClr val="FFC000"/>
                </a:solidFill>
                <a:highlight>
                  <a:srgbClr val="0000FF"/>
                </a:highlight>
              </a:rPr>
              <a:t> παραποτάμια βλάστηση εισβάλλει στην παρόχθια ζώνη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l-GR" altLang="en-US" sz="18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l-GR" altLang="en-US" sz="1800" dirty="0">
                <a:solidFill>
                  <a:srgbClr val="FFFF00"/>
                </a:solidFill>
              </a:rPr>
              <a:t>Οι χαμηλότερες ροές είναι πιο ζεστές κατά τους θερινούς μήνες</a:t>
            </a:r>
            <a:r>
              <a:rPr lang="el-GR" altLang="en-US" sz="1800" dirty="0"/>
              <a:t>, γεγονός που μπορεί να επιφέρει αλλαγές στην ανάπτυξη φυκιών και υδρόβιων φυτών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l-GR" altLang="en-US" sz="18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l-GR" altLang="en-US" sz="1800" dirty="0">
                <a:solidFill>
                  <a:srgbClr val="FF0000"/>
                </a:solidFill>
                <a:highlight>
                  <a:srgbClr val="FFFF00"/>
                </a:highlight>
              </a:rPr>
              <a:t>Οι </a:t>
            </a:r>
            <a:r>
              <a:rPr lang="el-GR" altLang="en-US" sz="1800" i="1" dirty="0" err="1">
                <a:solidFill>
                  <a:srgbClr val="FF0000"/>
                </a:solidFill>
                <a:highlight>
                  <a:srgbClr val="FFFF00"/>
                </a:highlight>
              </a:rPr>
              <a:t>Bain</a:t>
            </a:r>
            <a:r>
              <a:rPr lang="el-GR" altLang="en-US" sz="1800" i="1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el-GR" altLang="en-US" sz="1800" i="1" dirty="0" err="1">
                <a:solidFill>
                  <a:srgbClr val="FF0000"/>
                </a:solidFill>
                <a:highlight>
                  <a:srgbClr val="FFFF00"/>
                </a:highlight>
              </a:rPr>
              <a:t>et</a:t>
            </a:r>
            <a:r>
              <a:rPr lang="el-GR" altLang="en-US" sz="1800" i="1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el-GR" altLang="en-US" sz="1800" i="1" dirty="0" err="1">
                <a:solidFill>
                  <a:srgbClr val="FF0000"/>
                </a:solidFill>
                <a:highlight>
                  <a:srgbClr val="FFFF00"/>
                </a:highlight>
              </a:rPr>
              <a:t>αl</a:t>
            </a:r>
            <a:r>
              <a:rPr lang="el-GR" altLang="en-US" sz="1800" i="1" dirty="0">
                <a:solidFill>
                  <a:srgbClr val="FF0000"/>
                </a:solidFill>
                <a:highlight>
                  <a:srgbClr val="FFFF00"/>
                </a:highlight>
              </a:rPr>
              <a:t>. </a:t>
            </a:r>
            <a:r>
              <a:rPr lang="el-GR" altLang="en-US" sz="1800" dirty="0">
                <a:solidFill>
                  <a:srgbClr val="FF0000"/>
                </a:solidFill>
                <a:highlight>
                  <a:srgbClr val="FFFF00"/>
                </a:highlight>
              </a:rPr>
              <a:t>( 1988) συνέκριναν τις κοινωνίες των ψαριών και τις φυσικές κατοικίες σε δύο ποταμούς: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l-GR" altLang="en-US" sz="1800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AutoNum type="arabicPeriod"/>
              <a:defRPr/>
            </a:pPr>
            <a:r>
              <a:rPr lang="el-GR" altLang="en-US" sz="1800" dirty="0">
                <a:solidFill>
                  <a:srgbClr val="FFC000"/>
                </a:solidFill>
                <a:highlight>
                  <a:srgbClr val="0000FF"/>
                </a:highlight>
              </a:rPr>
              <a:t>Ο ένας με καθεστώς φυσικής ροής,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AutoNum type="arabicPeriod"/>
              <a:defRPr/>
            </a:pPr>
            <a:r>
              <a:rPr lang="el-GR" altLang="en-US" sz="1800" dirty="0">
                <a:solidFill>
                  <a:srgbClr val="7030A0"/>
                </a:solidFill>
                <a:highlight>
                  <a:srgbClr val="FFFF00"/>
                </a:highlight>
              </a:rPr>
              <a:t>ο άλλος με ρυθμιζόμενο καθεστώς ροής και συχνές διακυμάνσεις παροχών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AutoNum type="arabicPeriod"/>
              <a:defRPr/>
            </a:pPr>
            <a:endParaRPr lang="el-GR" altLang="en-US" sz="18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l-GR" altLang="en-US" sz="1800" dirty="0"/>
              <a:t>Η αφθονία ειδών που απαιτούν ύπαρξη φυσικών κατοικιών στο περιθώριο του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l-GR" altLang="en-US" sz="1800" dirty="0" err="1"/>
              <a:t>υδρορρεύματος</a:t>
            </a:r>
            <a:r>
              <a:rPr lang="el-GR" altLang="en-US" sz="1800" dirty="0"/>
              <a:t>, με μικρά βάθη και αργές ταχύτητες ροής μειώθηκε στον 2</a:t>
            </a:r>
            <a:r>
              <a:rPr lang="el-GR" altLang="en-US" sz="1800" baseline="30000" dirty="0"/>
              <a:t>ο</a:t>
            </a:r>
            <a:r>
              <a:rPr lang="el-GR" altLang="en-US" sz="1800" dirty="0"/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l-GR" altLang="en-US" sz="18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l-GR" altLang="en-US" sz="1800" dirty="0">
                <a:solidFill>
                  <a:srgbClr val="FFFF00"/>
                </a:solidFill>
              </a:rPr>
              <a:t>αλλαγές στην κοίτη μπορούν να ανιχνευθούν μερικά </a:t>
            </a:r>
            <a:r>
              <a:rPr lang="en-US" altLang="en-US" sz="1800" dirty="0">
                <a:solidFill>
                  <a:srgbClr val="FFFF00"/>
                </a:solidFill>
              </a:rPr>
              <a:t>km</a:t>
            </a:r>
            <a:r>
              <a:rPr lang="el-GR" altLang="en-US" sz="1800" dirty="0">
                <a:solidFill>
                  <a:srgbClr val="FFFF00"/>
                </a:solidFill>
              </a:rPr>
              <a:t> </a:t>
            </a:r>
            <a:r>
              <a:rPr lang="el-GR" altLang="en-US" sz="1800" dirty="0" err="1">
                <a:solidFill>
                  <a:srgbClr val="FFFF00"/>
                </a:solidFill>
              </a:rPr>
              <a:t>κατάντη</a:t>
            </a:r>
            <a:r>
              <a:rPr lang="el-GR" altLang="en-US" sz="1800" dirty="0">
                <a:solidFill>
                  <a:srgbClr val="FFFF00"/>
                </a:solidFill>
              </a:rPr>
              <a:t> των φραγμάτων 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4">
            <a:extLst>
              <a:ext uri="{FF2B5EF4-FFF2-40B4-BE49-F238E27FC236}">
                <a16:creationId xmlns:a16="http://schemas.microsoft.com/office/drawing/2014/main" id="{FCC5B2B4-40F2-4809-8C74-3F485DE4A4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8640"/>
            <a:ext cx="11277536" cy="6186309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 indent="2222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38125" algn="l"/>
              </a:tabLs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tabLst>
                <a:tab pos="238125" algn="l"/>
              </a:tabLs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38125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tabLst>
                <a:tab pos="238125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38125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38125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38125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38125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38125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l-GR" altLang="en-US" sz="1800" b="1" i="1" dirty="0" err="1">
                <a:solidFill>
                  <a:srgbClr val="FF0000"/>
                </a:solidFill>
                <a:highlight>
                  <a:srgbClr val="FFFF00"/>
                </a:highlight>
              </a:rPr>
              <a:t>Petts</a:t>
            </a:r>
            <a:endParaRPr lang="el-GR" altLang="en-US" sz="1800" b="1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l-GR" altLang="en-US" sz="1800" dirty="0"/>
              <a:t>οι διευθετήσεις της κοίτης, εκτείνονται </a:t>
            </a:r>
            <a:r>
              <a:rPr lang="el-GR" altLang="en-US" sz="1800" dirty="0" err="1"/>
              <a:t>κατάντη</a:t>
            </a:r>
            <a:r>
              <a:rPr lang="el-GR" altLang="en-US" sz="1800" dirty="0"/>
              <a:t> μέχρι το σημείο όπου η λεκάνη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l-GR" altLang="en-US" sz="1800" dirty="0"/>
              <a:t>του ποταμού γίνεται μικρότερη από το 40 % της συνολικής λεκάνης </a:t>
            </a:r>
            <a:r>
              <a:rPr lang="el-GR" altLang="en-US" sz="1800" dirty="0" err="1"/>
              <a:t>ανάντη</a:t>
            </a:r>
            <a:r>
              <a:rPr lang="el-GR" altLang="en-US" sz="1800" dirty="0"/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l-GR" altLang="en-US" sz="1800" dirty="0"/>
              <a:t>του φράγματος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l-GR" altLang="en-US" sz="1800" b="1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l-GR" altLang="en-US" sz="1800" dirty="0">
                <a:solidFill>
                  <a:srgbClr val="FF0000"/>
                </a:solidFill>
                <a:highlight>
                  <a:srgbClr val="FFFF00"/>
                </a:highlight>
              </a:rPr>
              <a:t>κατανόηση της βιολογικής, χημικής, και φυσικής φύσης των </a:t>
            </a:r>
            <a:r>
              <a:rPr lang="el-GR" altLang="en-US" sz="1800" dirty="0" err="1">
                <a:solidFill>
                  <a:srgbClr val="FF0000"/>
                </a:solidFill>
                <a:highlight>
                  <a:srgbClr val="FFFF00"/>
                </a:highlight>
              </a:rPr>
              <a:t>υδρορρευμάτων</a:t>
            </a:r>
            <a:r>
              <a:rPr lang="el-GR" altLang="en-US" sz="1800" dirty="0"/>
              <a:t>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l-GR" altLang="en-US" sz="1800" dirty="0"/>
              <a:t>χρειάζεται στην </a:t>
            </a:r>
            <a:r>
              <a:rPr lang="el-GR" altLang="en-US" sz="1800" dirty="0">
                <a:solidFill>
                  <a:srgbClr val="FF0000"/>
                </a:solidFill>
                <a:highlight>
                  <a:srgbClr val="FFFF00"/>
                </a:highlight>
              </a:rPr>
              <a:t>ανάλυση</a:t>
            </a:r>
            <a:r>
              <a:rPr lang="el-GR" altLang="en-US" sz="1800" dirty="0"/>
              <a:t> και </a:t>
            </a:r>
            <a:r>
              <a:rPr lang="el-GR" altLang="en-US" sz="1800" dirty="0">
                <a:solidFill>
                  <a:srgbClr val="FF0000"/>
                </a:solidFill>
                <a:highlight>
                  <a:srgbClr val="FFFF00"/>
                </a:highlight>
              </a:rPr>
              <a:t>επίλυση</a:t>
            </a:r>
            <a:r>
              <a:rPr lang="el-GR" altLang="en-US" sz="1800" dirty="0"/>
              <a:t> των προβλημάτων που αναδύονται από: 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  <a:defRPr/>
            </a:pPr>
            <a:r>
              <a:rPr lang="el-GR" altLang="en-US" sz="1800" dirty="0">
                <a:solidFill>
                  <a:srgbClr val="00B0F0"/>
                </a:solidFill>
              </a:rPr>
              <a:t> τις αλλαγές στις χρήσεις γης, 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  <a:defRPr/>
            </a:pPr>
            <a:r>
              <a:rPr lang="el-GR" altLang="en-US" sz="1800" dirty="0">
                <a:solidFill>
                  <a:srgbClr val="FFC000"/>
                </a:solidFill>
              </a:rPr>
              <a:t> την τροποποίηση της διαδρομής των ποταμών </a:t>
            </a:r>
            <a:r>
              <a:rPr lang="el-GR" altLang="en-US" sz="1800" dirty="0"/>
              <a:t>και 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  <a:defRPr/>
            </a:pPr>
            <a:r>
              <a:rPr lang="el-GR" altLang="en-US" sz="1800" dirty="0">
                <a:solidFill>
                  <a:srgbClr val="00B0F0"/>
                </a:solidFill>
              </a:rPr>
              <a:t> την κατασκευή φραγμάτων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l-GR" altLang="en-US" sz="18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l-GR" altLang="en-US" sz="1800" dirty="0"/>
              <a:t>Οι </a:t>
            </a:r>
            <a:r>
              <a:rPr lang="el-GR" altLang="en-US" sz="1800" dirty="0" err="1"/>
              <a:t>Kau</a:t>
            </a:r>
            <a:r>
              <a:rPr lang="el-GR" altLang="en-US" sz="1800" dirty="0"/>
              <a:t> and </a:t>
            </a:r>
            <a:r>
              <a:rPr lang="el-GR" altLang="en-US" sz="1800" dirty="0" err="1"/>
              <a:t>Dudley</a:t>
            </a:r>
            <a:r>
              <a:rPr lang="el-GR" altLang="en-US" sz="1800" dirty="0"/>
              <a:t> (1978)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l-GR" altLang="en-US" sz="1800" dirty="0">
                <a:solidFill>
                  <a:srgbClr val="FF0000"/>
                </a:solidFill>
                <a:highlight>
                  <a:srgbClr val="FFFF00"/>
                </a:highlight>
              </a:rPr>
              <a:t>προτείνουν γενικές προσεγγίσεις για την αναβάθμιση της βιολογικής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l-GR" altLang="en-US" sz="1800" dirty="0">
                <a:solidFill>
                  <a:srgbClr val="FF0000"/>
                </a:solidFill>
                <a:highlight>
                  <a:srgbClr val="FFFF00"/>
                </a:highlight>
              </a:rPr>
              <a:t>ολοκλήρωσης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l-GR" altLang="en-US" sz="1800" dirty="0"/>
              <a:t>η οποία απαιτεί τη γνώση: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l-GR" altLang="en-US" sz="18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Blip>
                <a:blip r:embed="rId2"/>
              </a:buBlip>
              <a:defRPr/>
            </a:pPr>
            <a:r>
              <a:rPr lang="el-GR" altLang="en-US" sz="1800" dirty="0">
                <a:solidFill>
                  <a:srgbClr val="FF0000"/>
                </a:solidFill>
                <a:highlight>
                  <a:srgbClr val="FFFF00"/>
                </a:highlight>
              </a:rPr>
              <a:t> των πηγών ενέργειας </a:t>
            </a:r>
            <a:r>
              <a:rPr lang="el-GR" altLang="en-US" sz="1800" dirty="0"/>
              <a:t>(π.χ. οργανικό υλικό σε σχέση με την πρωτογενή 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l-GR" altLang="en-US" sz="1800" dirty="0"/>
              <a:t> παραγωγή μέσα στο </a:t>
            </a:r>
            <a:r>
              <a:rPr lang="el-GR" altLang="en-US" sz="1800" dirty="0" err="1"/>
              <a:t>υδρόρρευμα</a:t>
            </a:r>
            <a:r>
              <a:rPr lang="el-GR" altLang="en-US" sz="1800" dirty="0"/>
              <a:t>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l-GR" altLang="en-US" sz="18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Blip>
                <a:blip r:embed="rId2"/>
              </a:buBlip>
              <a:defRPr/>
            </a:pPr>
            <a:r>
              <a:rPr lang="el-GR" altLang="en-US" sz="1800" dirty="0"/>
              <a:t> </a:t>
            </a:r>
            <a:r>
              <a:rPr lang="el-GR" altLang="en-US" sz="1800" dirty="0">
                <a:solidFill>
                  <a:srgbClr val="FF0000"/>
                </a:solidFill>
                <a:highlight>
                  <a:srgbClr val="FFFF00"/>
                </a:highlight>
              </a:rPr>
              <a:t>της ποιότητας του νερού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l-GR" altLang="en-US" sz="1800" dirty="0"/>
              <a:t> όγκος του νερού και το πρότυπο ροής, θερμοκρασία, DO, διαλυτές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l-GR" altLang="en-US" sz="1800" dirty="0"/>
              <a:t> οργανικές και ανόργανες ουσίες, </a:t>
            </a:r>
            <a:r>
              <a:rPr lang="el-GR" altLang="en-US" sz="1800" dirty="0" err="1"/>
              <a:t>βαρέα</a:t>
            </a:r>
            <a:r>
              <a:rPr lang="el-GR" altLang="en-US" sz="1800" dirty="0"/>
              <a:t> μέταλλα και τοξικές ουσίες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4">
            <a:extLst>
              <a:ext uri="{FF2B5EF4-FFF2-40B4-BE49-F238E27FC236}">
                <a16:creationId xmlns:a16="http://schemas.microsoft.com/office/drawing/2014/main" id="{AC3DFA1B-EF8F-4E81-BF00-7EFB5CB6BD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116632"/>
            <a:ext cx="9144000" cy="6247864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15900" algn="l"/>
              </a:tabLs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tabLst>
                <a:tab pos="215900" algn="l"/>
              </a:tabLs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1590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tabLst>
                <a:tab pos="215900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15900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15900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15900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15900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15900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Blip>
                <a:blip r:embed="rId2"/>
              </a:buBlip>
              <a:defRPr/>
            </a:pPr>
            <a:r>
              <a:rPr lang="el-GR" altLang="en-US" sz="2000" dirty="0"/>
              <a:t> </a:t>
            </a:r>
            <a:r>
              <a:rPr lang="el-GR" altLang="en-US" sz="2000" dirty="0">
                <a:solidFill>
                  <a:srgbClr val="FF0000"/>
                </a:solidFill>
                <a:highlight>
                  <a:srgbClr val="FFFF00"/>
                </a:highlight>
              </a:rPr>
              <a:t>της δομής της φυσικής κατοικίας 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  <a:defRPr/>
            </a:pPr>
            <a:r>
              <a:rPr lang="el-GR" altLang="en-US" sz="2000" dirty="0">
                <a:solidFill>
                  <a:srgbClr val="FF0000"/>
                </a:solidFill>
              </a:rPr>
              <a:t>    </a:t>
            </a:r>
            <a:r>
              <a:rPr lang="el-GR" altLang="en-US" sz="2000" dirty="0"/>
              <a:t>(π.χ. τύπος υποστρώματος, κατανομή της ταχύτητας του νερού, 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  <a:defRPr/>
            </a:pPr>
            <a:r>
              <a:rPr lang="el-GR" altLang="en-US" sz="2000" dirty="0"/>
              <a:t>    ποικιλία μικρής κλίμακας φυσικών κατοικιών,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l-GR" altLang="en-US" sz="2000" dirty="0"/>
              <a:t>    διαθεσιμότητα θέσεων ωοτοκίας, φωλιάσματος και κρυψίματος)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l-GR" altLang="en-US" sz="2000" i="1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l-GR" altLang="en-US" sz="2000" dirty="0">
                <a:solidFill>
                  <a:srgbClr val="FF0000"/>
                </a:solidFill>
                <a:highlight>
                  <a:srgbClr val="FFFF00"/>
                </a:highlight>
              </a:rPr>
              <a:t>Μερικές μελέτες έγιναν σε μια προσπάθεια να συσχετίσουν τη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l-GR" altLang="en-US" sz="2000" dirty="0">
                <a:solidFill>
                  <a:srgbClr val="FF0000"/>
                </a:solidFill>
                <a:highlight>
                  <a:srgbClr val="FFFF00"/>
                </a:highlight>
              </a:rPr>
              <a:t>φυσική κατοικία με το σύνολο των οργανισμών </a:t>
            </a:r>
            <a:r>
              <a:rPr lang="el-GR" altLang="en-US" sz="2000" dirty="0"/>
              <a:t>(ποσότητα, τύπο, ποικιλία)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l-GR" altLang="en-US" sz="20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l-GR" altLang="en-US" sz="2000" dirty="0">
                <a:solidFill>
                  <a:schemeClr val="bg2">
                    <a:lumMod val="60000"/>
                    <a:lumOff val="40000"/>
                  </a:schemeClr>
                </a:solidFill>
                <a:highlight>
                  <a:srgbClr val="FFFF00"/>
                </a:highlight>
              </a:rPr>
              <a:t>παράδειγμα</a:t>
            </a:r>
            <a:r>
              <a:rPr lang="el-GR" altLang="en-US" sz="2000" dirty="0"/>
              <a:t> αποτελεί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l-GR" altLang="en-US" sz="2000" dirty="0"/>
              <a:t>ο </a:t>
            </a:r>
            <a:r>
              <a:rPr lang="el-GR" altLang="en-US" sz="2000" i="1" dirty="0">
                <a:solidFill>
                  <a:srgbClr val="FF0000"/>
                </a:solidFill>
                <a:highlight>
                  <a:srgbClr val="FFFF00"/>
                </a:highlight>
              </a:rPr>
              <a:t>δείκτης </a:t>
            </a:r>
            <a:r>
              <a:rPr lang="el-GR" altLang="en-US" sz="2000" i="1" dirty="0" err="1">
                <a:solidFill>
                  <a:srgbClr val="FF0000"/>
                </a:solidFill>
                <a:highlight>
                  <a:srgbClr val="FFFF00"/>
                </a:highlight>
              </a:rPr>
              <a:t>καταλληλότητας</a:t>
            </a:r>
            <a:r>
              <a:rPr lang="el-GR" altLang="en-US" sz="2000" i="1" dirty="0">
                <a:solidFill>
                  <a:srgbClr val="FF0000"/>
                </a:solidFill>
                <a:highlight>
                  <a:srgbClr val="FFFF00"/>
                </a:highlight>
              </a:rPr>
              <a:t> της φυσικής κατοικίας </a:t>
            </a:r>
            <a:r>
              <a:rPr lang="el-GR" altLang="en-US" sz="2000" dirty="0"/>
              <a:t>(</a:t>
            </a:r>
            <a:r>
              <a:rPr lang="el-GR" altLang="en-US" sz="2000" dirty="0" err="1"/>
              <a:t>Habitat</a:t>
            </a:r>
            <a:r>
              <a:rPr lang="el-GR" altLang="en-US" sz="2000" dirty="0"/>
              <a:t> </a:t>
            </a:r>
            <a:r>
              <a:rPr lang="el-GR" altLang="en-US" sz="2000" dirty="0" err="1"/>
              <a:t>Suitability</a:t>
            </a:r>
            <a:r>
              <a:rPr lang="el-GR" altLang="en-US" sz="2000" dirty="0"/>
              <a:t> </a:t>
            </a:r>
            <a:r>
              <a:rPr lang="el-GR" altLang="en-US" sz="2000" dirty="0" err="1"/>
              <a:t>Index</a:t>
            </a:r>
            <a:r>
              <a:rPr lang="el-GR" altLang="en-US" sz="2000" dirty="0"/>
              <a:t> ή HIS) που αναπτύχθηκε από την US </a:t>
            </a:r>
            <a:r>
              <a:rPr lang="el-GR" altLang="en-US" sz="2000" dirty="0" err="1"/>
              <a:t>Fish</a:t>
            </a:r>
            <a:r>
              <a:rPr lang="el-GR" altLang="en-US" sz="2000" dirty="0"/>
              <a:t> and </a:t>
            </a:r>
            <a:r>
              <a:rPr lang="el-GR" altLang="en-US" sz="2000" dirty="0" err="1"/>
              <a:t>Wildlife</a:t>
            </a:r>
            <a:r>
              <a:rPr lang="el-GR" altLang="en-US" sz="2000" dirty="0"/>
              <a:t> </a:t>
            </a:r>
            <a:r>
              <a:rPr lang="el-GR" altLang="en-US" sz="2000" dirty="0" err="1"/>
              <a:t>Service</a:t>
            </a:r>
            <a:endParaRPr lang="el-GR" altLang="en-US" sz="20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l-GR" altLang="en-US" sz="20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l-GR" altLang="en-US" sz="2000" dirty="0">
                <a:solidFill>
                  <a:srgbClr val="FF0000"/>
                </a:solidFill>
                <a:highlight>
                  <a:srgbClr val="FFFF00"/>
                </a:highlight>
              </a:rPr>
              <a:t>στηρίζεται στη δυνατότητα ανάπτυξης ενός μοντέλου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l-GR" altLang="en-US" sz="2000" dirty="0"/>
              <a:t>που θα προβλέπει τις αλλαγές στο σύνολο των οργανισμών από τις αλλαγές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l-GR" altLang="en-US" sz="2000" dirty="0"/>
              <a:t>στη φυσική κατοικία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l-GR" altLang="en-US" sz="2000" i="1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l-GR" altLang="en-US" sz="2000" b="1" dirty="0">
                <a:solidFill>
                  <a:srgbClr val="FF0000"/>
                </a:solidFill>
                <a:highlight>
                  <a:srgbClr val="FFFF00"/>
                </a:highlight>
              </a:rPr>
              <a:t>βιολογικές διαδικασίες</a:t>
            </a:r>
            <a:r>
              <a:rPr lang="el-GR" altLang="en-US" sz="2000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el-GR" altLang="en-US" sz="2000" dirty="0"/>
              <a:t>όπως: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l-GR" altLang="en-US" sz="2000" dirty="0"/>
              <a:t>παρασιτισμός και ασθένειες προσθέτουν ένα άλλο βαθμό πολυπλοκότητας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l-GR" altLang="en-US" sz="20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l-GR" altLang="en-US" sz="2000" dirty="0">
                <a:solidFill>
                  <a:schemeClr val="bg2">
                    <a:lumMod val="60000"/>
                    <a:lumOff val="40000"/>
                  </a:schemeClr>
                </a:solidFill>
                <a:highlight>
                  <a:srgbClr val="FFFF00"/>
                </a:highlight>
              </a:rPr>
              <a:t>μείωση της διατάραξης </a:t>
            </a:r>
            <a:r>
              <a:rPr lang="el-GR" altLang="en-US" sz="2000" dirty="0"/>
              <a:t>- ελεγχόμενες απελευθερώσεις ροών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4">
            <a:extLst>
              <a:ext uri="{FF2B5EF4-FFF2-40B4-BE49-F238E27FC236}">
                <a16:creationId xmlns:a16="http://schemas.microsoft.com/office/drawing/2014/main" id="{23D943EE-D6E4-4E2D-9C1D-7155AB0B10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231468"/>
            <a:ext cx="9144000" cy="6047809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22250" algn="l"/>
                <a:tab pos="911225" algn="l"/>
                <a:tab pos="1816100" algn="l"/>
                <a:tab pos="3068638" algn="l"/>
                <a:tab pos="4227513" algn="l"/>
                <a:tab pos="4532313" algn="l"/>
              </a:tabLs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tabLst>
                <a:tab pos="222250" algn="l"/>
                <a:tab pos="911225" algn="l"/>
                <a:tab pos="1816100" algn="l"/>
                <a:tab pos="3068638" algn="l"/>
                <a:tab pos="4227513" algn="l"/>
                <a:tab pos="4532313" algn="l"/>
              </a:tabLs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22250" algn="l"/>
                <a:tab pos="911225" algn="l"/>
                <a:tab pos="1816100" algn="l"/>
                <a:tab pos="3068638" algn="l"/>
                <a:tab pos="4227513" algn="l"/>
                <a:tab pos="4532313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tabLst>
                <a:tab pos="222250" algn="l"/>
                <a:tab pos="911225" algn="l"/>
                <a:tab pos="1816100" algn="l"/>
                <a:tab pos="3068638" algn="l"/>
                <a:tab pos="4227513" algn="l"/>
                <a:tab pos="4532313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22250" algn="l"/>
                <a:tab pos="911225" algn="l"/>
                <a:tab pos="1816100" algn="l"/>
                <a:tab pos="3068638" algn="l"/>
                <a:tab pos="4227513" algn="l"/>
                <a:tab pos="4532313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22250" algn="l"/>
                <a:tab pos="911225" algn="l"/>
                <a:tab pos="1816100" algn="l"/>
                <a:tab pos="3068638" algn="l"/>
                <a:tab pos="4227513" algn="l"/>
                <a:tab pos="4532313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22250" algn="l"/>
                <a:tab pos="911225" algn="l"/>
                <a:tab pos="1816100" algn="l"/>
                <a:tab pos="3068638" algn="l"/>
                <a:tab pos="4227513" algn="l"/>
                <a:tab pos="4532313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22250" algn="l"/>
                <a:tab pos="911225" algn="l"/>
                <a:tab pos="1816100" algn="l"/>
                <a:tab pos="3068638" algn="l"/>
                <a:tab pos="4227513" algn="l"/>
                <a:tab pos="4532313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22250" algn="l"/>
                <a:tab pos="911225" algn="l"/>
                <a:tab pos="1816100" algn="l"/>
                <a:tab pos="3068638" algn="l"/>
                <a:tab pos="4227513" algn="l"/>
                <a:tab pos="4532313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l-GR" altLang="en-US" sz="1800" dirty="0">
                <a:solidFill>
                  <a:srgbClr val="FF0000"/>
                </a:solidFill>
                <a:highlight>
                  <a:srgbClr val="FFFF00"/>
                </a:highlight>
              </a:rPr>
              <a:t>ανάπτυξη ενός πακέτου διαχείρισης των </a:t>
            </a:r>
            <a:r>
              <a:rPr lang="el-GR" altLang="en-US" sz="1800" dirty="0" err="1">
                <a:solidFill>
                  <a:srgbClr val="FF0000"/>
                </a:solidFill>
                <a:highlight>
                  <a:srgbClr val="FFFF00"/>
                </a:highlight>
              </a:rPr>
              <a:t>υδρορρευμάτων</a:t>
            </a:r>
            <a:r>
              <a:rPr lang="el-GR" altLang="en-US" sz="1800" dirty="0">
                <a:solidFill>
                  <a:srgbClr val="FF0000"/>
                </a:solidFill>
                <a:highlight>
                  <a:srgbClr val="FFFF00"/>
                </a:highlight>
              </a:rPr>
              <a:t> το οποίο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Blip>
                <a:blip r:embed="rId2"/>
              </a:buBlip>
              <a:defRPr/>
            </a:pPr>
            <a:r>
              <a:rPr lang="el-GR" altLang="en-US" sz="1800" b="1" dirty="0"/>
              <a:t> </a:t>
            </a:r>
            <a:r>
              <a:rPr lang="el-GR" altLang="en-US" sz="1800" dirty="0"/>
              <a:t>θα ικανοποιεί πραγματικά τις ανθρώπινες απαιτήσεις και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l-GR" altLang="en-US" sz="1800" dirty="0"/>
              <a:t>    τις απαιτήσεις του συνόλου των υδρόβιων οργανισμών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lang="el-GR" altLang="en-US" sz="1800" dirty="0"/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Blip>
                <a:blip r:embed="rId2"/>
              </a:buBlip>
              <a:defRPr/>
            </a:pPr>
            <a:r>
              <a:rPr lang="el-GR" altLang="en-US" sz="1800" dirty="0"/>
              <a:t> θα εντάσσει με πιο ολοκληρωμένο τρόπο τον ανθρώπινο παράγοντα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l-GR" altLang="en-US" sz="1800" dirty="0"/>
              <a:t>    μέσα στο φυσικό οικοσύστημα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lang="el-GR" altLang="en-US" sz="1800" b="1" dirty="0"/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l-GR" altLang="en-US" sz="1800" dirty="0"/>
              <a:t>Οι </a:t>
            </a:r>
            <a:r>
              <a:rPr lang="el-GR" altLang="en-US" sz="1800" dirty="0">
                <a:solidFill>
                  <a:srgbClr val="FFFF00"/>
                </a:solidFill>
              </a:rPr>
              <a:t>ροές μέσα στο </a:t>
            </a:r>
            <a:r>
              <a:rPr lang="el-GR" altLang="en-US" sz="1800" dirty="0" err="1">
                <a:solidFill>
                  <a:srgbClr val="FFFF00"/>
                </a:solidFill>
              </a:rPr>
              <a:t>υδρόρρευμα</a:t>
            </a:r>
            <a:r>
              <a:rPr lang="el-GR" altLang="en-US" sz="1800" dirty="0"/>
              <a:t> ή </a:t>
            </a:r>
            <a:r>
              <a:rPr lang="el-GR" altLang="en-US" sz="1800" dirty="0">
                <a:solidFill>
                  <a:srgbClr val="FF0000"/>
                </a:solidFill>
                <a:highlight>
                  <a:srgbClr val="FFFF00"/>
                </a:highlight>
              </a:rPr>
              <a:t>περιβαλλοντικές ροές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l-GR" altLang="en-US" sz="1800" dirty="0"/>
              <a:t>είναι εκείνες που διατηρούνται στη φυσική τους θέση και είναι χρήσιμες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l-GR" altLang="en-US" sz="1800" dirty="0"/>
              <a:t>για τη διατήρηση ψαριών και άγριας ζωής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l-GR" altLang="en-US" sz="1800" b="1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l-GR" altLang="en-US" sz="1800" dirty="0">
                <a:solidFill>
                  <a:srgbClr val="FF0000"/>
                </a:solidFill>
                <a:highlight>
                  <a:srgbClr val="FFFF00"/>
                </a:highlight>
              </a:rPr>
              <a:t>μπορεί να διατεθούν για τη διατήρηση:</a:t>
            </a:r>
          </a:p>
          <a:p>
            <a:pPr marL="342900" indent="-34290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Blip>
                <a:blip r:embed="rId3"/>
              </a:buBlip>
              <a:defRPr/>
            </a:pPr>
            <a:r>
              <a:rPr lang="el-GR" altLang="en-US" sz="1800" b="1" dirty="0"/>
              <a:t> </a:t>
            </a:r>
            <a:r>
              <a:rPr lang="el-GR" altLang="en-US" sz="1800" dirty="0"/>
              <a:t>των</a:t>
            </a:r>
            <a:r>
              <a:rPr lang="el-GR" altLang="en-US" sz="1800" b="1" dirty="0"/>
              <a:t> </a:t>
            </a:r>
            <a:r>
              <a:rPr lang="el-GR" altLang="en-US" sz="1800" dirty="0"/>
              <a:t>γηγενών ειδών χλωρίδας και πανίδας,</a:t>
            </a:r>
          </a:p>
          <a:p>
            <a:pPr marL="342900" indent="-34290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Blip>
                <a:blip r:embed="rId3"/>
              </a:buBlip>
              <a:defRPr/>
            </a:pPr>
            <a:r>
              <a:rPr lang="el-GR" altLang="en-US" sz="1800" dirty="0"/>
              <a:t> της αισθητικής ποιότητας,</a:t>
            </a:r>
          </a:p>
          <a:p>
            <a:pPr marL="342900" indent="-34290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Blip>
                <a:blip r:embed="rId3"/>
              </a:buBlip>
              <a:defRPr/>
            </a:pPr>
            <a:r>
              <a:rPr lang="el-GR" altLang="en-US" sz="1800" dirty="0"/>
              <a:t> της μεγιστοποίησης ψυχαγωγικών ή εμπορικών ειδών για συγκομιδή</a:t>
            </a:r>
          </a:p>
          <a:p>
            <a:pPr marL="342900" indent="-34290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Blip>
                <a:blip r:embed="rId3"/>
              </a:buBlip>
              <a:defRPr/>
            </a:pPr>
            <a:r>
              <a:rPr lang="el-GR" altLang="en-US" sz="1800" dirty="0"/>
              <a:t> και για την προστασία χαρακτηριστικών επιστημονικού ή πολιτιστικού 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  <a:defRPr/>
            </a:pPr>
            <a:r>
              <a:rPr lang="el-GR" altLang="en-US" sz="1800" dirty="0"/>
              <a:t>     ενδιαφέροντος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>
            <a:extLst>
              <a:ext uri="{FF2B5EF4-FFF2-40B4-BE49-F238E27FC236}">
                <a16:creationId xmlns:a16="http://schemas.microsoft.com/office/drawing/2014/main" id="{C6C4E6E8-D0A6-46A5-9718-75AE4EF63D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578663"/>
          </a:xfrm>
          <a:prstGeom prst="rect">
            <a:avLst/>
          </a:prstGeom>
          <a:noFill/>
          <a:ln>
            <a:noFill/>
          </a:ln>
        </p:spPr>
        <p:txBody>
          <a:bodyPr tIns="152352" bIns="38088" anchor="ctr">
            <a:spAutoFit/>
          </a:bodyPr>
          <a:lstStyle>
            <a:lvl1pPr indent="4572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r>
              <a:rPr lang="el-GR" altLang="en-US" sz="2000" dirty="0">
                <a:solidFill>
                  <a:schemeClr val="bg2">
                    <a:lumMod val="60000"/>
                    <a:lumOff val="40000"/>
                  </a:schemeClr>
                </a:solidFill>
                <a:highlight>
                  <a:srgbClr val="FFFF00"/>
                </a:highlight>
              </a:rPr>
              <a:t>4. δημοτικά και βιομηχανικά συστήματα διανομής επιφανειακού </a:t>
            </a:r>
          </a:p>
          <a:p>
            <a:pPr eaLnBrk="1" hangingPunct="1">
              <a:defRPr/>
            </a:pPr>
            <a:r>
              <a:rPr lang="el-GR" altLang="en-US" sz="2000" dirty="0">
                <a:solidFill>
                  <a:schemeClr val="bg2">
                    <a:lumMod val="60000"/>
                    <a:lumOff val="40000"/>
                  </a:schemeClr>
                </a:solidFill>
                <a:highlight>
                  <a:srgbClr val="FFFF00"/>
                </a:highlight>
              </a:rPr>
              <a:t>     νερού </a:t>
            </a:r>
          </a:p>
          <a:p>
            <a:pPr eaLnBrk="1" hangingPunct="1">
              <a:defRPr/>
            </a:pPr>
            <a:r>
              <a:rPr lang="el-GR" altLang="en-US" sz="2000" dirty="0"/>
              <a:t>    Αποθηκεύεται νερό μέχρι να υπάρξει ανάγκη και ζήτηση από τους </a:t>
            </a:r>
          </a:p>
          <a:p>
            <a:pPr eaLnBrk="1" hangingPunct="1">
              <a:defRPr/>
            </a:pPr>
            <a:r>
              <a:rPr lang="el-GR" altLang="en-US" sz="2000" dirty="0"/>
              <a:t>    χρήστες</a:t>
            </a:r>
          </a:p>
          <a:p>
            <a:pPr eaLnBrk="1" hangingPunct="1">
              <a:defRPr/>
            </a:pPr>
            <a:endParaRPr lang="el-GR" altLang="en-US" sz="2000" dirty="0"/>
          </a:p>
          <a:p>
            <a:pPr eaLnBrk="1" hangingPunct="1">
              <a:defRPr/>
            </a:pPr>
            <a:r>
              <a:rPr lang="el-GR" altLang="en-US" sz="2000" dirty="0"/>
              <a:t>5. </a:t>
            </a:r>
            <a:r>
              <a:rPr lang="el-GR" altLang="en-US" sz="2000" dirty="0">
                <a:solidFill>
                  <a:srgbClr val="FF0000"/>
                </a:solidFill>
                <a:highlight>
                  <a:srgbClr val="FFFF00"/>
                </a:highlight>
              </a:rPr>
              <a:t>εξυπηρέτηση αρδευτικών αναγκών </a:t>
            </a:r>
          </a:p>
          <a:p>
            <a:pPr eaLnBrk="1" hangingPunct="1">
              <a:lnSpc>
                <a:spcPts val="3000"/>
              </a:lnSpc>
              <a:defRPr/>
            </a:pPr>
            <a:endParaRPr lang="el-GR" altLang="en-US" sz="2000" dirty="0">
              <a:solidFill>
                <a:srgbClr val="FFFF00"/>
              </a:solidFill>
            </a:endParaRPr>
          </a:p>
          <a:p>
            <a:pPr eaLnBrk="1" hangingPunct="1">
              <a:lnSpc>
                <a:spcPts val="3000"/>
              </a:lnSpc>
              <a:defRPr/>
            </a:pPr>
            <a:r>
              <a:rPr lang="el-GR" altLang="en-US" sz="2000" dirty="0">
                <a:solidFill>
                  <a:srgbClr val="FFFF00"/>
                </a:solidFill>
              </a:rPr>
              <a:t>6. </a:t>
            </a:r>
            <a:r>
              <a:rPr lang="el-GR" altLang="en-US" sz="2000" dirty="0">
                <a:solidFill>
                  <a:schemeClr val="bg2">
                    <a:lumMod val="60000"/>
                    <a:lumOff val="40000"/>
                  </a:schemeClr>
                </a:solidFill>
                <a:highlight>
                  <a:srgbClr val="FFFF00"/>
                </a:highlight>
              </a:rPr>
              <a:t>διατήρηση και βελτίωση της ποιότητας του νερού </a:t>
            </a:r>
            <a:r>
              <a:rPr lang="el-GR" altLang="en-US" sz="2000" dirty="0"/>
              <a:t>στα </a:t>
            </a:r>
            <a:r>
              <a:rPr lang="el-GR" altLang="en-US" sz="2000" dirty="0" err="1"/>
              <a:t>κατάντη</a:t>
            </a:r>
            <a:r>
              <a:rPr lang="el-GR" altLang="en-US" sz="2000" dirty="0"/>
              <a:t> η </a:t>
            </a:r>
          </a:p>
          <a:p>
            <a:pPr eaLnBrk="1" hangingPunct="1">
              <a:lnSpc>
                <a:spcPts val="3000"/>
              </a:lnSpc>
              <a:defRPr/>
            </a:pPr>
            <a:r>
              <a:rPr lang="el-GR" altLang="en-US" sz="2000" dirty="0"/>
              <a:t>    ποιότητα του νερού μπορεί να αλλάξει ως αποτέλεσμα επιλογών </a:t>
            </a:r>
          </a:p>
          <a:p>
            <a:pPr eaLnBrk="1" hangingPunct="1">
              <a:lnSpc>
                <a:spcPts val="3000"/>
              </a:lnSpc>
              <a:defRPr/>
            </a:pPr>
            <a:r>
              <a:rPr lang="el-GR" altLang="en-US" sz="2000" dirty="0"/>
              <a:t>    της </a:t>
            </a:r>
            <a:r>
              <a:rPr lang="el-GR" altLang="en-US" sz="2000" dirty="0" err="1"/>
              <a:t>απελευθερούμενης</a:t>
            </a:r>
            <a:r>
              <a:rPr lang="el-GR" altLang="en-US" sz="2000" dirty="0"/>
              <a:t> ποσότητας ή ποιότητας νερού</a:t>
            </a:r>
          </a:p>
          <a:p>
            <a:pPr eaLnBrk="1" hangingPunct="1">
              <a:lnSpc>
                <a:spcPts val="3000"/>
              </a:lnSpc>
              <a:defRPr/>
            </a:pPr>
            <a:endParaRPr lang="el-GR" altLang="en-US" sz="2000" dirty="0"/>
          </a:p>
          <a:p>
            <a:pPr eaLnBrk="1" hangingPunct="1">
              <a:lnSpc>
                <a:spcPts val="3000"/>
              </a:lnSpc>
              <a:defRPr/>
            </a:pPr>
            <a:r>
              <a:rPr lang="el-GR" altLang="en-US" sz="2000" dirty="0">
                <a:solidFill>
                  <a:srgbClr val="FFFF00"/>
                </a:solidFill>
              </a:rPr>
              <a:t>7. </a:t>
            </a:r>
            <a:r>
              <a:rPr lang="el-GR" altLang="en-US" sz="2000" dirty="0">
                <a:solidFill>
                  <a:srgbClr val="FF0000"/>
                </a:solidFill>
                <a:highlight>
                  <a:srgbClr val="FFFF00"/>
                </a:highlight>
              </a:rPr>
              <a:t>αναβάθμιση- αποκατάσταση φυσικού περιβάλλοντος</a:t>
            </a:r>
          </a:p>
          <a:p>
            <a:pPr eaLnBrk="1" hangingPunct="1">
              <a:lnSpc>
                <a:spcPts val="3000"/>
              </a:lnSpc>
              <a:defRPr/>
            </a:pPr>
            <a:r>
              <a:rPr lang="el-GR" altLang="en-US" sz="2000" dirty="0"/>
              <a:t>    εξυπηρέτηση ψαριών και άγριας ζωής</a:t>
            </a:r>
          </a:p>
          <a:p>
            <a:pPr eaLnBrk="1" hangingPunct="1">
              <a:lnSpc>
                <a:spcPts val="3000"/>
              </a:lnSpc>
              <a:defRPr/>
            </a:pPr>
            <a:endParaRPr lang="el-GR" altLang="en-US" sz="2000" dirty="0"/>
          </a:p>
          <a:p>
            <a:pPr eaLnBrk="1" hangingPunct="1">
              <a:lnSpc>
                <a:spcPts val="3000"/>
              </a:lnSpc>
              <a:defRPr/>
            </a:pPr>
            <a:r>
              <a:rPr lang="el-GR" altLang="en-US" sz="2000" dirty="0">
                <a:solidFill>
                  <a:schemeClr val="bg2">
                    <a:lumMod val="60000"/>
                    <a:lumOff val="40000"/>
                  </a:schemeClr>
                </a:solidFill>
                <a:highlight>
                  <a:srgbClr val="FFFF00"/>
                </a:highlight>
              </a:rPr>
              <a:t>8. αναψυχή</a:t>
            </a:r>
            <a:r>
              <a:rPr lang="el-GR" altLang="en-US" sz="2000" dirty="0"/>
              <a:t>: </a:t>
            </a:r>
          </a:p>
          <a:p>
            <a:pPr eaLnBrk="1" hangingPunct="1">
              <a:lnSpc>
                <a:spcPts val="3000"/>
              </a:lnSpc>
              <a:defRPr/>
            </a:pPr>
            <a:r>
              <a:rPr lang="el-GR" altLang="en-US" sz="2000" dirty="0"/>
              <a:t>    κωπηλασία, κολύμβηση, ψάρεμα, ιστιοσανίδα, πεζοπορία, θέα, </a:t>
            </a:r>
          </a:p>
          <a:p>
            <a:pPr eaLnBrk="1" hangingPunct="1">
              <a:lnSpc>
                <a:spcPts val="3000"/>
              </a:lnSpc>
              <a:defRPr/>
            </a:pPr>
            <a:r>
              <a:rPr lang="el-GR" altLang="en-US" sz="2000" dirty="0"/>
              <a:t>    φωτογράφηση και απόλαυση της φύσης</a:t>
            </a:r>
            <a:endParaRPr lang="en-GB" altLang="en-US" sz="2000" dirty="0"/>
          </a:p>
          <a:p>
            <a:pPr eaLnBrk="1" hangingPunct="1">
              <a:defRPr/>
            </a:pPr>
            <a:endParaRPr lang="el-GR" altLang="en-US" sz="2000" b="1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4">
            <a:extLst>
              <a:ext uri="{FF2B5EF4-FFF2-40B4-BE49-F238E27FC236}">
                <a16:creationId xmlns:a16="http://schemas.microsoft.com/office/drawing/2014/main" id="{F2E0DC15-7C2C-4D4E-8A8E-574CD4979C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644231"/>
            <a:ext cx="9144000" cy="5569538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l-GR" altLang="en-US" sz="2000" dirty="0">
                <a:solidFill>
                  <a:srgbClr val="FFFF00"/>
                </a:solidFill>
              </a:rPr>
              <a:t>Ο </a:t>
            </a:r>
            <a:r>
              <a:rPr lang="el-GR" altLang="en-US" sz="2000" dirty="0">
                <a:solidFill>
                  <a:srgbClr val="FF0000"/>
                </a:solidFill>
                <a:highlight>
                  <a:srgbClr val="FFFF00"/>
                </a:highlight>
              </a:rPr>
              <a:t>σκοπός των μελετών των ροών μέσα στο </a:t>
            </a:r>
            <a:r>
              <a:rPr lang="el-GR" altLang="en-US" sz="2000" dirty="0" err="1">
                <a:solidFill>
                  <a:srgbClr val="FF0000"/>
                </a:solidFill>
                <a:highlight>
                  <a:srgbClr val="FFFF00"/>
                </a:highlight>
              </a:rPr>
              <a:t>υδρόρρευμα</a:t>
            </a:r>
            <a:r>
              <a:rPr lang="el-GR" altLang="en-US" sz="2000" dirty="0">
                <a:solidFill>
                  <a:srgbClr val="FF0000"/>
                </a:solidFill>
                <a:highlight>
                  <a:srgbClr val="FFFF00"/>
                </a:highlight>
              </a:rPr>
              <a:t>, </a:t>
            </a:r>
            <a:r>
              <a:rPr lang="el-GR" altLang="en-US" sz="2000" dirty="0"/>
              <a:t>είναι: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l-GR" altLang="en-US" sz="2000" dirty="0"/>
              <a:t>να εκτιμήσουμε τις απαιτήσεις ορισμένων ειδών ώστε να μπορούμε να προσδιορίσουμε τις αναγκαίες ροές που διασφαλίζουν τη διατήρηση ενός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l-GR" altLang="en-US" sz="2000" dirty="0"/>
              <a:t>πληθυσμού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lang="el-GR" altLang="en-US" sz="2000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l-GR" altLang="en-US" sz="2000" dirty="0">
                <a:solidFill>
                  <a:srgbClr val="FF0000"/>
                </a:solidFill>
                <a:highlight>
                  <a:srgbClr val="FFFF00"/>
                </a:highlight>
              </a:rPr>
              <a:t>Η ελάχιστη ροή είναι συνήθως μια στιγμιαία ροή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lang="el-GR" altLang="en-US" sz="2000" dirty="0"/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l-GR" altLang="en-US" sz="2000" dirty="0">
                <a:solidFill>
                  <a:srgbClr val="FF0000"/>
                </a:solidFill>
                <a:highlight>
                  <a:srgbClr val="FFFF00"/>
                </a:highlight>
              </a:rPr>
              <a:t>τεχνητή δημιουργία </a:t>
            </a:r>
            <a:r>
              <a:rPr lang="el-GR" altLang="en-US" sz="2000" dirty="0" err="1">
                <a:solidFill>
                  <a:srgbClr val="FF0000"/>
                </a:solidFill>
                <a:highlight>
                  <a:srgbClr val="FFFF00"/>
                </a:highlight>
              </a:rPr>
              <a:t>πλημμυρικών</a:t>
            </a:r>
            <a:r>
              <a:rPr lang="el-GR" altLang="en-US" sz="2000" dirty="0">
                <a:solidFill>
                  <a:srgbClr val="FF0000"/>
                </a:solidFill>
                <a:highlight>
                  <a:srgbClr val="FFFF00"/>
                </a:highlight>
              </a:rPr>
              <a:t> ροών </a:t>
            </a:r>
            <a:r>
              <a:rPr lang="el-GR" altLang="en-US" sz="2000" dirty="0"/>
              <a:t>(f</a:t>
            </a:r>
            <a:r>
              <a:rPr lang="en-US" altLang="en-US" sz="2000" dirty="0"/>
              <a:t>l</a:t>
            </a:r>
            <a:r>
              <a:rPr lang="el-GR" altLang="en-US" sz="2000" dirty="0" err="1"/>
              <a:t>ushing</a:t>
            </a:r>
            <a:r>
              <a:rPr lang="el-GR" altLang="en-US" sz="2000" dirty="0"/>
              <a:t> f</a:t>
            </a:r>
            <a:r>
              <a:rPr lang="en-US" altLang="en-US" sz="2000" dirty="0"/>
              <a:t>l</a:t>
            </a:r>
            <a:r>
              <a:rPr lang="el-GR" altLang="en-US" sz="2000" dirty="0" err="1"/>
              <a:t>ows</a:t>
            </a:r>
            <a:r>
              <a:rPr lang="el-GR" altLang="en-US" sz="2000" dirty="0"/>
              <a:t>) για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Blip>
                <a:blip r:embed="rId2"/>
              </a:buBlip>
              <a:defRPr/>
            </a:pPr>
            <a:r>
              <a:rPr lang="el-GR" altLang="en-US" sz="2000" dirty="0"/>
              <a:t> την απομάκρυνση λεπτόκοκκων υλικών από το στρώμα της κοίτης,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Blip>
                <a:blip r:embed="rId2"/>
              </a:buBlip>
              <a:defRPr/>
            </a:pPr>
            <a:r>
              <a:rPr lang="el-GR" altLang="en-US" sz="2000" dirty="0"/>
              <a:t> την απομάκρυνση της εισβάλλουσας βλάστησης και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Blip>
                <a:blip r:embed="rId2"/>
              </a:buBlip>
              <a:defRPr/>
            </a:pPr>
            <a:r>
              <a:rPr lang="el-GR" altLang="en-US" sz="2000" dirty="0"/>
              <a:t> την αποκατάσταση νερών που είναι αλμυρά ή παρατηρείται ολοκληρωτική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l-GR" altLang="en-US" sz="2000" dirty="0"/>
              <a:t>    έλλειψη οξυγόνου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4">
            <a:extLst>
              <a:ext uri="{FF2B5EF4-FFF2-40B4-BE49-F238E27FC236}">
                <a16:creationId xmlns:a16="http://schemas.microsoft.com/office/drawing/2014/main" id="{657F560D-F566-4D09-840B-98BFD3C7D2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116632"/>
            <a:ext cx="9144000" cy="6186309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15900" algn="l"/>
              </a:tabLs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tabLst>
                <a:tab pos="215900" algn="l"/>
              </a:tabLs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1590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tabLst>
                <a:tab pos="215900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15900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15900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15900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15900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15900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l-GR" altLang="en-US" sz="1800" dirty="0"/>
              <a:t>οι</a:t>
            </a:r>
            <a:r>
              <a:rPr lang="el-GR" altLang="en-US" sz="1800" b="1" dirty="0"/>
              <a:t> </a:t>
            </a:r>
            <a:r>
              <a:rPr lang="el-GR" altLang="en-US" sz="1800" dirty="0" err="1">
                <a:solidFill>
                  <a:srgbClr val="FF0000"/>
                </a:solidFill>
                <a:highlight>
                  <a:srgbClr val="FFFF00"/>
                </a:highlight>
              </a:rPr>
              <a:t>Τunb</a:t>
            </a:r>
            <a:r>
              <a:rPr lang="en-US" altLang="en-US" sz="1800" dirty="0" err="1">
                <a:solidFill>
                  <a:srgbClr val="FF0000"/>
                </a:solidFill>
                <a:highlight>
                  <a:srgbClr val="FFFF00"/>
                </a:highlight>
              </a:rPr>
              <a:t>ri</a:t>
            </a:r>
            <a:r>
              <a:rPr lang="el-GR" altLang="en-US" sz="1800" dirty="0" err="1">
                <a:solidFill>
                  <a:srgbClr val="FF0000"/>
                </a:solidFill>
                <a:highlight>
                  <a:srgbClr val="FFFF00"/>
                </a:highlight>
              </a:rPr>
              <a:t>dge</a:t>
            </a:r>
            <a:r>
              <a:rPr lang="el-GR" altLang="en-US" sz="1800" dirty="0">
                <a:solidFill>
                  <a:srgbClr val="FF0000"/>
                </a:solidFill>
                <a:highlight>
                  <a:srgbClr val="FFFF00"/>
                </a:highlight>
              </a:rPr>
              <a:t> and G</a:t>
            </a:r>
            <a:r>
              <a:rPr lang="en-US" altLang="en-US" sz="1800" dirty="0">
                <a:solidFill>
                  <a:srgbClr val="FF0000"/>
                </a:solidFill>
                <a:highlight>
                  <a:srgbClr val="FFFF00"/>
                </a:highlight>
              </a:rPr>
              <a:t>l</a:t>
            </a:r>
            <a:r>
              <a:rPr lang="el-GR" altLang="en-US" sz="1800" dirty="0" err="1">
                <a:solidFill>
                  <a:srgbClr val="FF0000"/>
                </a:solidFill>
                <a:highlight>
                  <a:srgbClr val="FFFF00"/>
                </a:highlight>
              </a:rPr>
              <a:t>enane</a:t>
            </a:r>
            <a:r>
              <a:rPr lang="el-GR" altLang="en-US" sz="1800" dirty="0">
                <a:solidFill>
                  <a:srgbClr val="FF0000"/>
                </a:solidFill>
                <a:highlight>
                  <a:srgbClr val="FFFF00"/>
                </a:highlight>
              </a:rPr>
              <a:t> (1988)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l-GR" altLang="en-US" sz="1800" dirty="0">
                <a:solidFill>
                  <a:srgbClr val="FF0000"/>
                </a:solidFill>
              </a:rPr>
              <a:t>    </a:t>
            </a:r>
            <a:r>
              <a:rPr lang="el-GR" altLang="en-US" sz="1800" dirty="0"/>
              <a:t>προσδιόρισαν τρία επίπεδα περιβαλλοντικών ροών και μία </a:t>
            </a:r>
            <a:r>
              <a:rPr lang="el-GR" altLang="en-US" sz="1800" dirty="0" err="1"/>
              <a:t>πλημμυρική</a:t>
            </a:r>
            <a:r>
              <a:rPr lang="el-GR" altLang="en-US" sz="1800" dirty="0"/>
              <a:t> ροή για τον ποταμό </a:t>
            </a:r>
            <a:r>
              <a:rPr lang="el-GR" altLang="en-US" sz="1800" dirty="0" err="1"/>
              <a:t>Gellibrand</a:t>
            </a:r>
            <a:r>
              <a:rPr lang="el-GR" altLang="en-US" sz="1800" dirty="0"/>
              <a:t> στη </a:t>
            </a:r>
            <a:r>
              <a:rPr lang="el-GR" altLang="en-US" sz="1800" dirty="0" err="1"/>
              <a:t>Victoria</a:t>
            </a:r>
            <a:r>
              <a:rPr lang="el-GR" altLang="en-US" sz="1800" dirty="0"/>
              <a:t> της Αυστραλίας: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l-GR" altLang="en-US" sz="18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AutoNum type="arabicPeriod"/>
              <a:defRPr/>
            </a:pPr>
            <a:r>
              <a:rPr lang="el-GR" altLang="en-US" sz="1800" dirty="0">
                <a:solidFill>
                  <a:schemeClr val="bg2">
                    <a:lumMod val="60000"/>
                    <a:lumOff val="40000"/>
                  </a:schemeClr>
                </a:solidFill>
                <a:highlight>
                  <a:srgbClr val="FFFF00"/>
                </a:highlight>
              </a:rPr>
              <a:t>μια βέλτιστη περιβαλλοντική ροή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l-GR" altLang="en-US" sz="1800" dirty="0"/>
              <a:t>    που θα επιτρέπει την πλήρη παραγωγικότητα των ψαριών, ιδιαίτερα στις περιόδους αποκατάστασης μετά από μια περίοδο φόρτισης (π.χ. ξηρασία, </a:t>
            </a:r>
            <a:r>
              <a:rPr lang="el-GR" altLang="en-US" sz="1800" dirty="0" err="1"/>
              <a:t>υπεραλιεία</a:t>
            </a:r>
            <a:r>
              <a:rPr lang="el-GR" altLang="en-US" sz="1800" dirty="0"/>
              <a:t>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l-GR" altLang="en-US" sz="18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l-GR" altLang="en-US" sz="18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l-GR" altLang="en-US" sz="1800" dirty="0"/>
              <a:t>2. </a:t>
            </a:r>
            <a:r>
              <a:rPr lang="el-GR" altLang="en-US" sz="1800" dirty="0">
                <a:solidFill>
                  <a:schemeClr val="bg2">
                    <a:lumMod val="60000"/>
                    <a:lumOff val="40000"/>
                  </a:schemeClr>
                </a:solidFill>
                <a:highlight>
                  <a:srgbClr val="FFFF00"/>
                </a:highlight>
              </a:rPr>
              <a:t>μια ελάχιστη περιβαλλοντική ροή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l-GR" altLang="en-US" sz="1800" dirty="0"/>
              <a:t>    η οποία θα επιτρέπει ελάχιστη ή και καθόλου μείωση του αριθμού των ψαριών, για ένα έτος μέσης βροχόπτωσης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l-GR" altLang="en-US" sz="18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l-GR" altLang="en-US" sz="18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l-GR" altLang="en-US" sz="1800" dirty="0"/>
              <a:t>3. </a:t>
            </a:r>
            <a:r>
              <a:rPr lang="el-GR" altLang="en-US" sz="1800" dirty="0">
                <a:solidFill>
                  <a:schemeClr val="bg2">
                    <a:lumMod val="60000"/>
                    <a:lumOff val="40000"/>
                  </a:schemeClr>
                </a:solidFill>
                <a:highlight>
                  <a:srgbClr val="FFFF00"/>
                </a:highlight>
              </a:rPr>
              <a:t>μια περιβαλλοντική ροή επιβίωσης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l-GR" altLang="en-US" sz="18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  </a:t>
            </a:r>
            <a:r>
              <a:rPr lang="el-GR" altLang="en-US" sz="1800" dirty="0"/>
              <a:t>η οποία μπορεί να προκαλεί μια μείωση στον αριθμό των ψαριών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l-GR" altLang="en-US" sz="1800" dirty="0"/>
              <a:t>   αλλά καμία απώλεια σε είδη για έτη με χαμηλές βροχοπτώσεις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l-GR" altLang="en-US" sz="18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l-GR" altLang="en-US" sz="18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l-GR" altLang="en-US" sz="1800" dirty="0">
                <a:solidFill>
                  <a:srgbClr val="FFFF00"/>
                </a:solidFill>
              </a:rPr>
              <a:t>4. </a:t>
            </a:r>
            <a:r>
              <a:rPr lang="el-GR" altLang="en-US" sz="1800" dirty="0">
                <a:solidFill>
                  <a:schemeClr val="bg2">
                    <a:lumMod val="60000"/>
                    <a:lumOff val="40000"/>
                  </a:schemeClr>
                </a:solidFill>
                <a:highlight>
                  <a:srgbClr val="FFFF00"/>
                </a:highlight>
              </a:rPr>
              <a:t>μια μικρής διάρκειας </a:t>
            </a:r>
            <a:r>
              <a:rPr lang="el-GR" altLang="en-US" sz="1800" dirty="0" err="1">
                <a:solidFill>
                  <a:schemeClr val="bg2">
                    <a:lumMod val="60000"/>
                    <a:lumOff val="40000"/>
                  </a:schemeClr>
                </a:solidFill>
                <a:highlight>
                  <a:srgbClr val="FFFF00"/>
                </a:highlight>
              </a:rPr>
              <a:t>πλημμυρική</a:t>
            </a:r>
            <a:r>
              <a:rPr lang="el-GR" altLang="en-US" sz="1800" dirty="0">
                <a:solidFill>
                  <a:schemeClr val="bg2">
                    <a:lumMod val="60000"/>
                    <a:lumOff val="40000"/>
                  </a:schemeClr>
                </a:solidFill>
                <a:highlight>
                  <a:srgbClr val="FFFF00"/>
                </a:highlight>
              </a:rPr>
              <a:t> ροή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l-GR" altLang="en-US" sz="1800" dirty="0"/>
              <a:t>    για την απομάκρυνση της αλμυρής σφήνας από τις εκβολές και τη διατήρηση του τμήματος του ποταμού με το γλυκό νερό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4">
            <a:extLst>
              <a:ext uri="{FF2B5EF4-FFF2-40B4-BE49-F238E27FC236}">
                <a16:creationId xmlns:a16="http://schemas.microsoft.com/office/drawing/2014/main" id="{D6A7BFAD-ECAF-4A4E-B1C2-0B6FED891B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1206624"/>
            <a:ext cx="9144000" cy="3477875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 indent="33338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l-GR" altLang="en-US" sz="2000" dirty="0">
                <a:solidFill>
                  <a:schemeClr val="bg2">
                    <a:lumMod val="60000"/>
                    <a:lumOff val="40000"/>
                  </a:schemeClr>
                </a:solidFill>
                <a:highlight>
                  <a:srgbClr val="FFFF00"/>
                </a:highlight>
              </a:rPr>
              <a:t>Το δύσκολο είναι να προσδιορισθεί ο αποδεκτός βαθμός της τροποποίησης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l-GR" altLang="en-US" sz="2000" dirty="0">
                <a:solidFill>
                  <a:schemeClr val="bg2">
                    <a:lumMod val="60000"/>
                    <a:lumOff val="40000"/>
                  </a:schemeClr>
                </a:solidFill>
                <a:highlight>
                  <a:srgbClr val="FFFF00"/>
                </a:highlight>
              </a:rPr>
              <a:t>του καθεστώτος φυσικής ροής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l-GR" altLang="en-US" sz="2000" dirty="0">
              <a:solidFill>
                <a:srgbClr val="FFFF0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l-GR" altLang="en-US" sz="2000" dirty="0">
                <a:solidFill>
                  <a:srgbClr val="FF0000"/>
                </a:solidFill>
                <a:highlight>
                  <a:srgbClr val="FFFF00"/>
                </a:highlight>
              </a:rPr>
              <a:t>Απουσία ποσοτικών δεδομένων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l-GR" altLang="en-US" sz="2000" dirty="0"/>
              <a:t>Κρίσιμη όταν η διατήρηση της φυσικής κατοικίας συγκρούεται με άλλες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l-GR" altLang="en-US" sz="2000" dirty="0">
                <a:solidFill>
                  <a:srgbClr val="FF0000"/>
                </a:solidFill>
                <a:highlight>
                  <a:srgbClr val="FFFF00"/>
                </a:highlight>
              </a:rPr>
              <a:t>χρήσεις νερού </a:t>
            </a:r>
            <a:r>
              <a:rPr lang="el-GR" altLang="en-US" sz="2000" dirty="0"/>
              <a:t>- απεριόριστες διαπραγματεύσεις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l-GR" altLang="en-US" sz="20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l-GR" altLang="en-US" sz="20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l-GR" altLang="en-US" sz="2000" dirty="0">
                <a:solidFill>
                  <a:srgbClr val="FFFF00"/>
                </a:solidFill>
              </a:rPr>
              <a:t>Προσομοίωση των φυσικών κατοικιών στο </a:t>
            </a:r>
            <a:r>
              <a:rPr lang="el-GR" altLang="en-US" sz="2000" dirty="0" err="1">
                <a:solidFill>
                  <a:srgbClr val="FFFF00"/>
                </a:solidFill>
              </a:rPr>
              <a:t>υδρόρρευμα</a:t>
            </a:r>
            <a:endParaRPr lang="el-GR" altLang="en-US" sz="2000" dirty="0">
              <a:solidFill>
                <a:srgbClr val="FFFF0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l-GR" altLang="en-US" sz="2000" dirty="0" err="1">
                <a:solidFill>
                  <a:srgbClr val="00B0F0"/>
                </a:solidFill>
              </a:rPr>
              <a:t>Physical</a:t>
            </a:r>
            <a:r>
              <a:rPr lang="el-GR" altLang="en-US" sz="2000" dirty="0">
                <a:solidFill>
                  <a:srgbClr val="00B0F0"/>
                </a:solidFill>
              </a:rPr>
              <a:t> </a:t>
            </a:r>
            <a:r>
              <a:rPr lang="el-GR" altLang="en-US" sz="2000" dirty="0" err="1">
                <a:solidFill>
                  <a:srgbClr val="00B0F0"/>
                </a:solidFill>
              </a:rPr>
              <a:t>HABitat</a:t>
            </a:r>
            <a:r>
              <a:rPr lang="el-GR" altLang="en-US" sz="2000" dirty="0">
                <a:solidFill>
                  <a:srgbClr val="00B0F0"/>
                </a:solidFill>
              </a:rPr>
              <a:t> </a:t>
            </a:r>
            <a:r>
              <a:rPr lang="el-GR" altLang="en-US" sz="2000" dirty="0" err="1">
                <a:solidFill>
                  <a:srgbClr val="00B0F0"/>
                </a:solidFill>
              </a:rPr>
              <a:t>SIMulation</a:t>
            </a:r>
            <a:r>
              <a:rPr lang="el-GR" altLang="en-US" sz="2000" dirty="0">
                <a:solidFill>
                  <a:srgbClr val="00B0F0"/>
                </a:solidFill>
              </a:rPr>
              <a:t> </a:t>
            </a:r>
            <a:r>
              <a:rPr lang="el-GR" altLang="en-US" sz="2000" dirty="0" err="1">
                <a:solidFill>
                  <a:srgbClr val="00B0F0"/>
                </a:solidFill>
              </a:rPr>
              <a:t>System</a:t>
            </a:r>
            <a:r>
              <a:rPr lang="el-GR" altLang="en-US" sz="2000" dirty="0">
                <a:solidFill>
                  <a:srgbClr val="00B0F0"/>
                </a:solidFill>
              </a:rPr>
              <a:t> </a:t>
            </a:r>
            <a:r>
              <a:rPr lang="el-GR" altLang="en-US" sz="2000" dirty="0"/>
              <a:t>(</a:t>
            </a:r>
            <a:r>
              <a:rPr lang="el-GR" altLang="en-US" sz="2000" dirty="0">
                <a:solidFill>
                  <a:srgbClr val="FFC000"/>
                </a:solidFill>
              </a:rPr>
              <a:t>PHABSIM</a:t>
            </a:r>
            <a:r>
              <a:rPr lang="el-GR" altLang="en-US" sz="2000" dirty="0"/>
              <a:t>)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el-GR" altLang="en-US" sz="20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575DEFA-270B-46F8-9FA3-AF1E47AA6747}"/>
              </a:ext>
            </a:extLst>
          </p:cNvPr>
          <p:cNvSpPr/>
          <p:nvPr/>
        </p:nvSpPr>
        <p:spPr>
          <a:xfrm>
            <a:off x="287524" y="19472"/>
            <a:ext cx="8568952" cy="6706964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l-GR" altLang="en-US" dirty="0"/>
              <a:t>Τις τελευταίες δεκαετίες αναπτύχθηκαν αριθμητικές τεχνικές για τη προσέγγιση των περιβαλλοντικών ροών</a:t>
            </a:r>
          </a:p>
          <a:p>
            <a:pPr eaLnBrk="1" hangingPunct="1">
              <a:defRPr/>
            </a:pPr>
            <a:endParaRPr lang="el-GR" altLang="en-US" b="1" dirty="0"/>
          </a:p>
          <a:p>
            <a:pPr eaLnBrk="1" hangingPunct="1">
              <a:defRPr/>
            </a:pPr>
            <a:r>
              <a:rPr lang="el-GR" altLang="en-US" dirty="0">
                <a:solidFill>
                  <a:schemeClr val="bg2">
                    <a:lumMod val="60000"/>
                    <a:lumOff val="40000"/>
                  </a:schemeClr>
                </a:solidFill>
                <a:highlight>
                  <a:srgbClr val="FFFF00"/>
                </a:highlight>
              </a:rPr>
              <a:t>Οι τεχνικές αυτές είναι: 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  <a:t>http://www.dfo-mpo.gc.ca/library/348885.pdf</a:t>
            </a:r>
          </a:p>
          <a:p>
            <a:pPr eaLnBrk="1" hangingPunct="1">
              <a:defRPr/>
            </a:pPr>
            <a:endParaRPr lang="el-GR" altLang="en-US" b="1" dirty="0"/>
          </a:p>
          <a:p>
            <a:pPr>
              <a:lnSpc>
                <a:spcPts val="3000"/>
              </a:lnSpc>
              <a:defRPr/>
            </a:pPr>
            <a:r>
              <a:rPr lang="el-GR" dirty="0"/>
              <a:t>Οι </a:t>
            </a:r>
            <a:r>
              <a:rPr lang="el-GR" dirty="0">
                <a:solidFill>
                  <a:schemeClr val="bg2">
                    <a:lumMod val="60000"/>
                    <a:lumOff val="40000"/>
                  </a:schemeClr>
                </a:solidFill>
                <a:highlight>
                  <a:srgbClr val="FFFF00"/>
                </a:highlight>
              </a:rPr>
              <a:t>υδρολογικές μέθοδοι</a:t>
            </a:r>
            <a:r>
              <a:rPr lang="el-GR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el-GR" dirty="0"/>
              <a:t>βασίζονται στην ανάλυση ιστορικών (διαθέσιμων ή προσομοιωμένων) δεδομένων ροής, που δεν λειτουργούν σε ένα συγκεκριμένο επίπεδο ειδών και παρέχουν ένα συνολικό επίπεδο ροής που στοχεύει στην προστασία της βιοτικής ακεραιότητας ενός </a:t>
            </a:r>
            <a:r>
              <a:rPr lang="el-GR" dirty="0" err="1"/>
              <a:t>υδρορρεύματος</a:t>
            </a:r>
            <a:r>
              <a:rPr lang="el-GR" dirty="0"/>
              <a:t> </a:t>
            </a:r>
          </a:p>
          <a:p>
            <a:pPr>
              <a:lnSpc>
                <a:spcPts val="3000"/>
              </a:lnSpc>
              <a:defRPr/>
            </a:pPr>
            <a:endParaRPr lang="el-GR" dirty="0"/>
          </a:p>
          <a:p>
            <a:pPr>
              <a:lnSpc>
                <a:spcPts val="3000"/>
              </a:lnSpc>
              <a:defRPr/>
            </a:pPr>
            <a:r>
              <a:rPr lang="el-GR" dirty="0"/>
              <a:t>Αυτό βασίζεται στη γενική υπόθεση ότι το </a:t>
            </a:r>
            <a:r>
              <a:rPr lang="el-GR" dirty="0">
                <a:solidFill>
                  <a:schemeClr val="bg2">
                    <a:lumMod val="60000"/>
                    <a:lumOff val="40000"/>
                  </a:schemeClr>
                </a:solidFill>
                <a:highlight>
                  <a:srgbClr val="FFFF00"/>
                </a:highlight>
              </a:rPr>
              <a:t>περισσότερο νερό </a:t>
            </a:r>
            <a:r>
              <a:rPr lang="el-GR" dirty="0"/>
              <a:t>παρέχει την καλύτερη διασφάλιση για τους βιοτόπους των ποταμών (σε ένα σημείο) και η διατήρηση κάποιου χαμηλού ορίου μειώνει τον κίνδυνο για την χλωρίδα και την πανίδα</a:t>
            </a:r>
          </a:p>
          <a:p>
            <a:pPr>
              <a:lnSpc>
                <a:spcPts val="3000"/>
              </a:lnSpc>
              <a:defRPr/>
            </a:pPr>
            <a:endParaRPr lang="el-GR" dirty="0"/>
          </a:p>
          <a:p>
            <a:pPr>
              <a:lnSpc>
                <a:spcPts val="3000"/>
              </a:lnSpc>
              <a:defRPr/>
            </a:pPr>
            <a:r>
              <a:rPr lang="el-GR" dirty="0"/>
              <a:t>Οι </a:t>
            </a:r>
            <a:r>
              <a:rPr lang="el-GR" dirty="0">
                <a:solidFill>
                  <a:schemeClr val="bg2">
                    <a:lumMod val="60000"/>
                    <a:lumOff val="40000"/>
                  </a:schemeClr>
                </a:solidFill>
                <a:highlight>
                  <a:srgbClr val="FFFF00"/>
                </a:highlight>
              </a:rPr>
              <a:t>μέθοδοι υδραυλικής ταξινόμησης </a:t>
            </a:r>
            <a:r>
              <a:rPr lang="el-GR" dirty="0"/>
              <a:t>(γνωστές επίσης ως μέθοδοι διατήρησης των </a:t>
            </a:r>
            <a:r>
              <a:rPr lang="el-GR" dirty="0" err="1"/>
              <a:t>οικοτόπων</a:t>
            </a:r>
            <a:r>
              <a:rPr lang="el-GR" dirty="0"/>
              <a:t> ή υδραυλικές γεωμετρικές </a:t>
            </a:r>
            <a:r>
              <a:rPr lang="el-GR" dirty="0" err="1"/>
              <a:t>μεθόδοι</a:t>
            </a:r>
            <a:r>
              <a:rPr lang="el-GR" dirty="0"/>
              <a:t> βασίζονται στη σχέση ανάμεσα  σε μια υδραυλική μέτρηση ενός ποταμού (συνήθως περιμέτρου διαβροχής ή βάθους) και της παροχής. </a:t>
            </a:r>
            <a:endParaRPr lang="en-US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E16FD23-B661-45ED-B508-B8C44B44BE97}"/>
              </a:ext>
            </a:extLst>
          </p:cNvPr>
          <p:cNvSpPr/>
          <p:nvPr/>
        </p:nvSpPr>
        <p:spPr>
          <a:xfrm>
            <a:off x="154494" y="0"/>
            <a:ext cx="8964488" cy="619913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3000"/>
              </a:lnSpc>
              <a:defRPr/>
            </a:pPr>
            <a:r>
              <a:rPr lang="el-GR" dirty="0"/>
              <a:t>οι </a:t>
            </a:r>
            <a:r>
              <a:rPr lang="el-GR" dirty="0">
                <a:solidFill>
                  <a:srgbClr val="FF0000"/>
                </a:solidFill>
                <a:highlight>
                  <a:srgbClr val="FFFF00"/>
                </a:highlight>
              </a:rPr>
              <a:t>μέθοδοι προσομοίωσης </a:t>
            </a:r>
            <a:r>
              <a:rPr lang="el-GR" dirty="0" err="1">
                <a:solidFill>
                  <a:srgbClr val="FF0000"/>
                </a:solidFill>
                <a:highlight>
                  <a:srgbClr val="FFFF00"/>
                </a:highlight>
              </a:rPr>
              <a:t>οικοτόπων</a:t>
            </a:r>
            <a:r>
              <a:rPr lang="el-GR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el-GR" dirty="0"/>
              <a:t>αποσκοπούν στη διατήρηση συγκεκριμένων και προεπιλεγμένων </a:t>
            </a:r>
            <a:r>
              <a:rPr lang="el-GR" dirty="0">
                <a:solidFill>
                  <a:schemeClr val="bg2">
                    <a:lumMod val="60000"/>
                    <a:lumOff val="40000"/>
                  </a:schemeClr>
                </a:solidFill>
                <a:highlight>
                  <a:srgbClr val="FFFF00"/>
                </a:highlight>
              </a:rPr>
              <a:t>ειδών-στόχων</a:t>
            </a:r>
            <a:r>
              <a:rPr lang="el-GR" dirty="0"/>
              <a:t> για τα οποία οι </a:t>
            </a:r>
            <a:r>
              <a:rPr lang="el-GR" dirty="0">
                <a:solidFill>
                  <a:schemeClr val="bg2">
                    <a:lumMod val="60000"/>
                    <a:lumOff val="40000"/>
                  </a:schemeClr>
                </a:solidFill>
                <a:highlight>
                  <a:srgbClr val="FFFF00"/>
                </a:highlight>
              </a:rPr>
              <a:t>απαιτήσεις σε </a:t>
            </a:r>
            <a:r>
              <a:rPr lang="el-GR" dirty="0" err="1">
                <a:solidFill>
                  <a:schemeClr val="bg2">
                    <a:lumMod val="60000"/>
                    <a:lumOff val="40000"/>
                  </a:schemeClr>
                </a:solidFill>
                <a:highlight>
                  <a:srgbClr val="FFFF00"/>
                </a:highlight>
              </a:rPr>
              <a:t>οικοτόπους</a:t>
            </a:r>
            <a:r>
              <a:rPr lang="el-GR" dirty="0">
                <a:solidFill>
                  <a:schemeClr val="bg2">
                    <a:lumMod val="60000"/>
                    <a:lumOff val="40000"/>
                  </a:schemeClr>
                </a:solidFill>
                <a:highlight>
                  <a:srgbClr val="FFFF00"/>
                </a:highlight>
              </a:rPr>
              <a:t> </a:t>
            </a:r>
            <a:r>
              <a:rPr lang="el-GR" dirty="0"/>
              <a:t>μπορούν ευλόγως να εκτιμηθούν στην περιοχή μελέτης περίπτωσης ή </a:t>
            </a:r>
          </a:p>
          <a:p>
            <a:pPr>
              <a:lnSpc>
                <a:spcPts val="3000"/>
              </a:lnSpc>
              <a:defRPr/>
            </a:pPr>
            <a:r>
              <a:rPr lang="el-GR" dirty="0"/>
              <a:t>πιστεύεται ότι είναι γνωστές από προηγούμενες μελέτες.</a:t>
            </a:r>
          </a:p>
          <a:p>
            <a:pPr>
              <a:lnSpc>
                <a:spcPts val="3000"/>
              </a:lnSpc>
              <a:defRPr/>
            </a:pPr>
            <a:endParaRPr lang="el-GR" dirty="0"/>
          </a:p>
          <a:p>
            <a:pPr>
              <a:lnSpc>
                <a:spcPts val="3000"/>
              </a:lnSpc>
              <a:defRPr/>
            </a:pPr>
            <a:r>
              <a:rPr lang="el-GR" dirty="0"/>
              <a:t>Η θεωρία βασίζεται στην πεποίθηση ότι υπάρχει μια </a:t>
            </a:r>
            <a:r>
              <a:rPr lang="el-GR" dirty="0">
                <a:solidFill>
                  <a:schemeClr val="bg2">
                    <a:lumMod val="60000"/>
                    <a:lumOff val="40000"/>
                  </a:schemeClr>
                </a:solidFill>
                <a:highlight>
                  <a:srgbClr val="FFFF00"/>
                </a:highlight>
              </a:rPr>
              <a:t>υποβόσκουσα σχέση </a:t>
            </a:r>
            <a:r>
              <a:rPr lang="el-GR" dirty="0"/>
              <a:t>μεταξύ του </a:t>
            </a:r>
            <a:r>
              <a:rPr lang="el-GR" dirty="0">
                <a:solidFill>
                  <a:schemeClr val="bg2">
                    <a:lumMod val="60000"/>
                    <a:lumOff val="40000"/>
                  </a:schemeClr>
                </a:solidFill>
                <a:highlight>
                  <a:srgbClr val="FFFF00"/>
                </a:highlight>
              </a:rPr>
              <a:t>επιπέδου ροής </a:t>
            </a:r>
            <a:r>
              <a:rPr lang="el-GR" dirty="0"/>
              <a:t>και των </a:t>
            </a:r>
            <a:r>
              <a:rPr lang="el-GR" dirty="0">
                <a:solidFill>
                  <a:schemeClr val="bg2">
                    <a:lumMod val="60000"/>
                    <a:lumOff val="40000"/>
                  </a:schemeClr>
                </a:solidFill>
                <a:highlight>
                  <a:srgbClr val="FFFF00"/>
                </a:highlight>
              </a:rPr>
              <a:t>"βέλτιστων" συνθηκών φυσικού </a:t>
            </a:r>
            <a:r>
              <a:rPr lang="el-GR" dirty="0" err="1">
                <a:solidFill>
                  <a:schemeClr val="bg2">
                    <a:lumMod val="60000"/>
                    <a:lumOff val="40000"/>
                  </a:schemeClr>
                </a:solidFill>
                <a:highlight>
                  <a:srgbClr val="FFFF00"/>
                </a:highlight>
              </a:rPr>
              <a:t>οικοτόπου</a:t>
            </a:r>
            <a:r>
              <a:rPr lang="el-GR" dirty="0">
                <a:solidFill>
                  <a:schemeClr val="bg2">
                    <a:lumMod val="60000"/>
                    <a:lumOff val="40000"/>
                  </a:schemeClr>
                </a:solidFill>
                <a:highlight>
                  <a:srgbClr val="FFFF00"/>
                </a:highlight>
              </a:rPr>
              <a:t> </a:t>
            </a:r>
            <a:r>
              <a:rPr lang="el-GR" dirty="0"/>
              <a:t>για τα είδη-στόχος </a:t>
            </a:r>
          </a:p>
          <a:p>
            <a:pPr>
              <a:lnSpc>
                <a:spcPts val="3000"/>
              </a:lnSpc>
              <a:defRPr/>
            </a:pPr>
            <a:endParaRPr lang="el-GR" dirty="0"/>
          </a:p>
          <a:p>
            <a:pPr>
              <a:lnSpc>
                <a:spcPts val="3000"/>
              </a:lnSpc>
              <a:defRPr/>
            </a:pPr>
            <a:r>
              <a:rPr lang="el-GR" dirty="0"/>
              <a:t>Χρησιμοποιώντας </a:t>
            </a:r>
            <a:r>
              <a:rPr lang="el-GR" dirty="0">
                <a:solidFill>
                  <a:schemeClr val="bg2">
                    <a:lumMod val="60000"/>
                    <a:lumOff val="40000"/>
                  </a:schemeClr>
                </a:solidFill>
                <a:highlight>
                  <a:srgbClr val="FFFF00"/>
                </a:highlight>
              </a:rPr>
              <a:t>προσομοιώσεις των συνθηκών παροχής</a:t>
            </a:r>
            <a:r>
              <a:rPr lang="el-GR" dirty="0"/>
              <a:t>, </a:t>
            </a:r>
          </a:p>
          <a:p>
            <a:pPr>
              <a:lnSpc>
                <a:spcPts val="3000"/>
              </a:lnSpc>
              <a:defRPr/>
            </a:pPr>
            <a:r>
              <a:rPr lang="el-GR" dirty="0"/>
              <a:t>η μέθοδος, στην συνήθη και απλούστερη μορφή της, στοχεύει να βρει αυτό το βέλτιστο και να προσδιορίσει μια ροή στόχου </a:t>
            </a:r>
          </a:p>
          <a:p>
            <a:pPr>
              <a:lnSpc>
                <a:spcPts val="3000"/>
              </a:lnSpc>
              <a:defRPr/>
            </a:pPr>
            <a:r>
              <a:rPr lang="el-GR" dirty="0"/>
              <a:t>(μια συνήθης σύσταση περιλαμβάνει ένα στατικό ελάχιστο επίπεδο ροής) </a:t>
            </a:r>
          </a:p>
          <a:p>
            <a:pPr>
              <a:lnSpc>
                <a:spcPts val="3000"/>
              </a:lnSpc>
              <a:defRPr/>
            </a:pPr>
            <a:endParaRPr lang="el-GR" dirty="0"/>
          </a:p>
          <a:p>
            <a:pPr>
              <a:lnSpc>
                <a:spcPts val="3000"/>
              </a:lnSpc>
              <a:defRPr/>
            </a:pPr>
            <a:r>
              <a:rPr lang="el-GR" dirty="0">
                <a:solidFill>
                  <a:schemeClr val="bg2">
                    <a:lumMod val="60000"/>
                    <a:lumOff val="40000"/>
                  </a:schemeClr>
                </a:solidFill>
                <a:highlight>
                  <a:srgbClr val="FFFF00"/>
                </a:highlight>
              </a:rPr>
              <a:t>έτσι ώστε </a:t>
            </a:r>
          </a:p>
          <a:p>
            <a:pPr>
              <a:lnSpc>
                <a:spcPts val="3000"/>
              </a:lnSpc>
              <a:defRPr/>
            </a:pPr>
            <a:r>
              <a:rPr lang="el-GR" dirty="0"/>
              <a:t>η ποσότητα του φυσικού </a:t>
            </a:r>
            <a:r>
              <a:rPr lang="el-GR" dirty="0" err="1"/>
              <a:t>οικοτόπου</a:t>
            </a:r>
            <a:r>
              <a:rPr lang="el-GR" dirty="0"/>
              <a:t> για την επιλεγμένη ομάδα ειδών-στόχων δεν μειώνεται πέρα από ένα υποκειμενικά καθορισμένο επίπεδο διατήρησης</a:t>
            </a:r>
            <a:endParaRPr lang="en-US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B29175A-8B62-4939-B3AE-1DC62F1A03D1}"/>
              </a:ext>
            </a:extLst>
          </p:cNvPr>
          <p:cNvSpPr/>
          <p:nvPr/>
        </p:nvSpPr>
        <p:spPr>
          <a:xfrm>
            <a:off x="251520" y="404664"/>
            <a:ext cx="9036496" cy="582980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l-GR" dirty="0"/>
              <a:t>Οι </a:t>
            </a:r>
            <a:r>
              <a:rPr lang="el-GR" dirty="0">
                <a:solidFill>
                  <a:srgbClr val="FF0000"/>
                </a:solidFill>
                <a:highlight>
                  <a:srgbClr val="FFFF00"/>
                </a:highlight>
              </a:rPr>
              <a:t>ολιστικές μέθοδοι </a:t>
            </a:r>
          </a:p>
          <a:p>
            <a:pPr>
              <a:lnSpc>
                <a:spcPct val="150000"/>
              </a:lnSpc>
              <a:defRPr/>
            </a:pPr>
            <a:r>
              <a:rPr lang="el-GR" dirty="0"/>
              <a:t>είναι μια ομάδα μεθόδων ή, μάλλον, πλαίσια περιβαλλοντικών ροών </a:t>
            </a:r>
          </a:p>
          <a:p>
            <a:pPr>
              <a:lnSpc>
                <a:spcPct val="150000"/>
              </a:lnSpc>
              <a:defRPr/>
            </a:pPr>
            <a:r>
              <a:rPr lang="el-GR" dirty="0"/>
              <a:t>που βασίζονται στην ανάγκη να διατηρηθεί κάποια </a:t>
            </a:r>
            <a:r>
              <a:rPr lang="el-GR" dirty="0">
                <a:solidFill>
                  <a:schemeClr val="bg2">
                    <a:lumMod val="60000"/>
                    <a:lumOff val="40000"/>
                  </a:schemeClr>
                </a:solidFill>
                <a:highlight>
                  <a:srgbClr val="FFFF00"/>
                </a:highlight>
              </a:rPr>
              <a:t>ομοιότητα</a:t>
            </a:r>
            <a:r>
              <a:rPr lang="el-GR" dirty="0"/>
              <a:t> με το φυσικό υδρολογικό καθεστώς προκειμένου </a:t>
            </a:r>
            <a:r>
              <a:rPr lang="el-GR" dirty="0">
                <a:solidFill>
                  <a:schemeClr val="bg2">
                    <a:lumMod val="60000"/>
                    <a:lumOff val="40000"/>
                  </a:schemeClr>
                </a:solidFill>
                <a:highlight>
                  <a:srgbClr val="FFFF00"/>
                </a:highlight>
              </a:rPr>
              <a:t>να διατηρηθούν υγιή ποτάμια και παραποτάμια οικοσυστήματα</a:t>
            </a:r>
            <a:r>
              <a:rPr lang="el-GR" dirty="0"/>
              <a:t>. </a:t>
            </a:r>
          </a:p>
          <a:p>
            <a:pPr>
              <a:lnSpc>
                <a:spcPct val="150000"/>
              </a:lnSpc>
              <a:defRPr/>
            </a:pPr>
            <a:endParaRPr lang="el-GR" dirty="0"/>
          </a:p>
          <a:p>
            <a:pPr>
              <a:lnSpc>
                <a:spcPct val="150000"/>
              </a:lnSpc>
              <a:defRPr/>
            </a:pPr>
            <a:r>
              <a:rPr lang="el-GR" dirty="0"/>
              <a:t>Οι ολιστικές μέθοδοι αποσκοπούν στη </a:t>
            </a:r>
            <a:r>
              <a:rPr lang="el-GR" dirty="0">
                <a:solidFill>
                  <a:schemeClr val="bg2">
                    <a:lumMod val="60000"/>
                    <a:lumOff val="40000"/>
                  </a:schemeClr>
                </a:solidFill>
                <a:highlight>
                  <a:srgbClr val="FFFF00"/>
                </a:highlight>
              </a:rPr>
              <a:t>συγχώνευση των απαιτήσεων σε ροή </a:t>
            </a:r>
          </a:p>
          <a:p>
            <a:pPr>
              <a:lnSpc>
                <a:spcPct val="150000"/>
              </a:lnSpc>
              <a:defRPr/>
            </a:pPr>
            <a:r>
              <a:rPr lang="el-GR" dirty="0"/>
              <a:t>ανθρώπων και οικοσυστήματος σε ένα ενιαίο πλαίσιο αξιολόγησης (</a:t>
            </a:r>
            <a:r>
              <a:rPr lang="el-GR" dirty="0" err="1"/>
              <a:t>Arthington</a:t>
            </a:r>
            <a:r>
              <a:rPr lang="el-GR" dirty="0"/>
              <a:t> 1998). </a:t>
            </a:r>
          </a:p>
          <a:p>
            <a:pPr>
              <a:lnSpc>
                <a:spcPct val="150000"/>
              </a:lnSpc>
              <a:defRPr/>
            </a:pPr>
            <a:endParaRPr lang="el-GR" dirty="0"/>
          </a:p>
          <a:p>
            <a:pPr>
              <a:lnSpc>
                <a:spcPct val="150000"/>
              </a:lnSpc>
              <a:defRPr/>
            </a:pPr>
            <a:r>
              <a:rPr lang="el-GR" dirty="0"/>
              <a:t>Τα ολιστικά πλαίσια ενσωματώνουν </a:t>
            </a:r>
          </a:p>
          <a:p>
            <a:pPr marL="285750" indent="-285750">
              <a:lnSpc>
                <a:spcPct val="150000"/>
              </a:lnSpc>
              <a:buFontTx/>
              <a:buBlip>
                <a:blip r:embed="rId2"/>
              </a:buBlip>
              <a:defRPr/>
            </a:pPr>
            <a:r>
              <a:rPr lang="el-GR" dirty="0">
                <a:solidFill>
                  <a:schemeClr val="bg2">
                    <a:lumMod val="60000"/>
                    <a:lumOff val="40000"/>
                  </a:schemeClr>
                </a:solidFill>
                <a:highlight>
                  <a:srgbClr val="FFFF00"/>
                </a:highlight>
              </a:rPr>
              <a:t>κοινωνικές</a:t>
            </a:r>
            <a:r>
              <a:rPr lang="el-GR" dirty="0"/>
              <a:t>, </a:t>
            </a:r>
          </a:p>
          <a:p>
            <a:pPr marL="285750" indent="-285750">
              <a:lnSpc>
                <a:spcPct val="150000"/>
              </a:lnSpc>
              <a:buFontTx/>
              <a:buBlip>
                <a:blip r:embed="rId2"/>
              </a:buBlip>
              <a:defRPr/>
            </a:pPr>
            <a:r>
              <a:rPr lang="el-GR" dirty="0">
                <a:solidFill>
                  <a:schemeClr val="bg2">
                    <a:lumMod val="60000"/>
                    <a:lumOff val="40000"/>
                  </a:schemeClr>
                </a:solidFill>
                <a:highlight>
                  <a:srgbClr val="FFFF00"/>
                </a:highlight>
              </a:rPr>
              <a:t>πολιτιστικές</a:t>
            </a:r>
            <a:r>
              <a:rPr lang="el-GR" dirty="0"/>
              <a:t> και </a:t>
            </a:r>
          </a:p>
          <a:p>
            <a:pPr marL="285750" indent="-285750">
              <a:lnSpc>
                <a:spcPct val="150000"/>
              </a:lnSpc>
              <a:buFontTx/>
              <a:buBlip>
                <a:blip r:embed="rId2"/>
              </a:buBlip>
              <a:defRPr/>
            </a:pPr>
            <a:r>
              <a:rPr lang="el-GR" dirty="0">
                <a:solidFill>
                  <a:schemeClr val="bg2">
                    <a:lumMod val="60000"/>
                    <a:lumOff val="40000"/>
                  </a:schemeClr>
                </a:solidFill>
                <a:highlight>
                  <a:srgbClr val="FFFF00"/>
                </a:highlight>
              </a:rPr>
              <a:t>οικονομικές αξίες </a:t>
            </a:r>
          </a:p>
          <a:p>
            <a:pPr>
              <a:lnSpc>
                <a:spcPct val="150000"/>
              </a:lnSpc>
              <a:defRPr/>
            </a:pPr>
            <a:r>
              <a:rPr lang="el-GR" dirty="0"/>
              <a:t>στους στόχους προστασίας του οικοσυστήματος </a:t>
            </a:r>
          </a:p>
          <a:p>
            <a:pPr>
              <a:lnSpc>
                <a:spcPts val="3000"/>
              </a:lnSpc>
              <a:defRPr/>
            </a:pPr>
            <a:endParaRPr lang="el-GR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D23C770-BDB5-4C66-B571-9B010D982B6C}"/>
              </a:ext>
            </a:extLst>
          </p:cNvPr>
          <p:cNvSpPr/>
          <p:nvPr/>
        </p:nvSpPr>
        <p:spPr>
          <a:xfrm>
            <a:off x="431540" y="116632"/>
            <a:ext cx="8280920" cy="585288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l-GR" dirty="0"/>
              <a:t>Οι ολιστικές μέθοδοι μερικές φορές αναφέρονται ως προσεγγίσεις ομάδων εμπειρογνωμόνων, όπου </a:t>
            </a:r>
          </a:p>
          <a:p>
            <a:pPr>
              <a:lnSpc>
                <a:spcPct val="150000"/>
              </a:lnSpc>
              <a:defRPr/>
            </a:pPr>
            <a:r>
              <a:rPr lang="el-GR" dirty="0">
                <a:solidFill>
                  <a:schemeClr val="bg2">
                    <a:lumMod val="60000"/>
                    <a:lumOff val="40000"/>
                  </a:schemeClr>
                </a:solidFill>
                <a:highlight>
                  <a:srgbClr val="FFFF00"/>
                </a:highlight>
              </a:rPr>
              <a:t>τα πρότυπα περιβαλλοντικής ροής αναπτύσσονται σε εργαστηριακό περιβάλλον </a:t>
            </a:r>
            <a:r>
              <a:rPr lang="el-GR" dirty="0"/>
              <a:t>και όπου </a:t>
            </a:r>
          </a:p>
          <a:p>
            <a:pPr>
              <a:lnSpc>
                <a:spcPct val="150000"/>
              </a:lnSpc>
              <a:defRPr/>
            </a:pPr>
            <a:r>
              <a:rPr lang="el-GR" dirty="0"/>
              <a:t>τα δεδομένα για το συγκεκριμένο ποτάμι θεωρούνται από μια </a:t>
            </a:r>
            <a:r>
              <a:rPr lang="el-GR" dirty="0" err="1"/>
              <a:t>πολυεπιστημονική</a:t>
            </a:r>
            <a:r>
              <a:rPr lang="el-GR" dirty="0"/>
              <a:t> ομάδα εμπειρογνωμόνων </a:t>
            </a:r>
          </a:p>
          <a:p>
            <a:pPr>
              <a:lnSpc>
                <a:spcPct val="150000"/>
              </a:lnSpc>
              <a:defRPr/>
            </a:pPr>
            <a:endParaRPr lang="el-GR" dirty="0"/>
          </a:p>
          <a:p>
            <a:pPr>
              <a:lnSpc>
                <a:spcPct val="150000"/>
              </a:lnSpc>
              <a:defRPr/>
            </a:pPr>
            <a:r>
              <a:rPr lang="en-US" dirty="0"/>
              <a:t>o</a:t>
            </a:r>
            <a:r>
              <a:rPr lang="el-GR" dirty="0"/>
              <a:t>ι συνήθεις περιοχές περιλαμβάνουν </a:t>
            </a:r>
          </a:p>
          <a:p>
            <a:pPr marL="285750" indent="-285750">
              <a:lnSpc>
                <a:spcPct val="150000"/>
              </a:lnSpc>
              <a:buFontTx/>
              <a:buBlip>
                <a:blip r:embed="rId2"/>
              </a:buBlip>
              <a:defRPr/>
            </a:pPr>
            <a:r>
              <a:rPr lang="el-GR" dirty="0"/>
              <a:t>την υδρολογία, </a:t>
            </a:r>
          </a:p>
          <a:p>
            <a:pPr marL="285750" indent="-285750">
              <a:lnSpc>
                <a:spcPct val="150000"/>
              </a:lnSpc>
              <a:buFontTx/>
              <a:buBlip>
                <a:blip r:embed="rId2"/>
              </a:buBlip>
              <a:defRPr/>
            </a:pPr>
            <a:r>
              <a:rPr lang="el-GR" dirty="0"/>
              <a:t>τη γεωμορφολογία, </a:t>
            </a:r>
          </a:p>
          <a:p>
            <a:pPr marL="285750" indent="-285750">
              <a:lnSpc>
                <a:spcPct val="150000"/>
              </a:lnSpc>
              <a:buFontTx/>
              <a:buBlip>
                <a:blip r:embed="rId2"/>
              </a:buBlip>
              <a:defRPr/>
            </a:pPr>
            <a:r>
              <a:rPr lang="el-GR" dirty="0"/>
              <a:t>την ποιότητα των υδάτων και </a:t>
            </a:r>
          </a:p>
          <a:p>
            <a:pPr marL="285750" indent="-285750">
              <a:lnSpc>
                <a:spcPct val="150000"/>
              </a:lnSpc>
              <a:buFontTx/>
              <a:buBlip>
                <a:blip r:embed="rId2"/>
              </a:buBlip>
              <a:defRPr/>
            </a:pPr>
            <a:r>
              <a:rPr lang="el-GR" dirty="0"/>
              <a:t>διάφορους κλάδους της οικολογίας</a:t>
            </a:r>
          </a:p>
          <a:p>
            <a:pPr>
              <a:lnSpc>
                <a:spcPct val="150000"/>
              </a:lnSpc>
              <a:defRPr/>
            </a:pPr>
            <a:endParaRPr lang="el-GR" dirty="0"/>
          </a:p>
          <a:p>
            <a:pPr>
              <a:lnSpc>
                <a:spcPct val="150000"/>
              </a:lnSpc>
              <a:defRPr/>
            </a:pPr>
            <a:r>
              <a:rPr lang="el-GR" dirty="0"/>
              <a:t>και, κυρίως, άλλους ενδιαφερόμενους </a:t>
            </a:r>
            <a:r>
              <a:rPr lang="el-GR" dirty="0">
                <a:solidFill>
                  <a:schemeClr val="bg2">
                    <a:lumMod val="60000"/>
                    <a:lumOff val="40000"/>
                  </a:schemeClr>
                </a:solidFill>
                <a:highlight>
                  <a:srgbClr val="FFFF00"/>
                </a:highlight>
              </a:rPr>
              <a:t>ως βάση για υποδείξεις συναίνεσης</a:t>
            </a:r>
            <a:r>
              <a:rPr lang="el-GR" dirty="0"/>
              <a:t>.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3E366CE-3427-4CE5-91FC-2DC312538EBF}"/>
              </a:ext>
            </a:extLst>
          </p:cNvPr>
          <p:cNvSpPr/>
          <p:nvPr/>
        </p:nvSpPr>
        <p:spPr>
          <a:xfrm>
            <a:off x="395536" y="764704"/>
            <a:ext cx="8208912" cy="454483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  <a:t>Πα</a:t>
            </a:r>
            <a:r>
              <a:rPr lang="en-US" dirty="0" err="1">
                <a:solidFill>
                  <a:srgbClr val="FF0000"/>
                </a:solidFill>
                <a:highlight>
                  <a:srgbClr val="FFFF00"/>
                </a:highlight>
              </a:rPr>
              <a:t>ρά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en-US" dirty="0" err="1">
                <a:solidFill>
                  <a:srgbClr val="FF0000"/>
                </a:solidFill>
                <a:highlight>
                  <a:srgbClr val="FFFF00"/>
                </a:highlight>
              </a:rPr>
              <a:t>τις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en-US" dirty="0" err="1">
                <a:solidFill>
                  <a:srgbClr val="FF0000"/>
                </a:solidFill>
                <a:highlight>
                  <a:srgbClr val="FFFF00"/>
                </a:highlight>
              </a:rPr>
              <a:t>δυσμενείς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  <a:t> επιπ</a:t>
            </a:r>
            <a:r>
              <a:rPr lang="en-US" dirty="0" err="1">
                <a:solidFill>
                  <a:srgbClr val="FF0000"/>
                </a:solidFill>
                <a:highlight>
                  <a:srgbClr val="FFFF00"/>
                </a:highlight>
              </a:rPr>
              <a:t>τώσεις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en-US" dirty="0" err="1">
                <a:solidFill>
                  <a:srgbClr val="FF0000"/>
                </a:solidFill>
                <a:highlight>
                  <a:srgbClr val="FFFF00"/>
                </a:highlight>
              </a:rPr>
              <a:t>της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  <a:t> κατα</a:t>
            </a:r>
            <a:r>
              <a:rPr lang="en-US" dirty="0" err="1">
                <a:solidFill>
                  <a:srgbClr val="FF0000"/>
                </a:solidFill>
                <a:highlight>
                  <a:srgbClr val="FFFF00"/>
                </a:highlight>
              </a:rPr>
              <a:t>σκευής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el-GR" dirty="0">
                <a:solidFill>
                  <a:srgbClr val="FF0000"/>
                </a:solidFill>
                <a:highlight>
                  <a:srgbClr val="FFFF00"/>
                </a:highlight>
              </a:rPr>
              <a:t>ενός </a:t>
            </a:r>
            <a:r>
              <a:rPr lang="en-US" dirty="0" err="1">
                <a:solidFill>
                  <a:srgbClr val="FF0000"/>
                </a:solidFill>
                <a:highlight>
                  <a:srgbClr val="FFFF00"/>
                </a:highlight>
              </a:rPr>
              <a:t>μεγάλου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en-US" dirty="0" err="1">
                <a:solidFill>
                  <a:srgbClr val="FF0000"/>
                </a:solidFill>
                <a:highlight>
                  <a:srgbClr val="FFFF00"/>
                </a:highlight>
              </a:rPr>
              <a:t>φράγμ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  <a:t>ατος </a:t>
            </a:r>
            <a:endParaRPr lang="el-GR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>
              <a:lnSpc>
                <a:spcPct val="150000"/>
              </a:lnSpc>
              <a:defRPr/>
            </a:pPr>
            <a:r>
              <a:rPr lang="en-US" dirty="0" err="1"/>
              <a:t>στ</a:t>
            </a:r>
            <a:r>
              <a:rPr lang="en-US" dirty="0"/>
              <a:t>α οικοσυστήματα και στους οικισμούς, </a:t>
            </a:r>
            <a:endParaRPr lang="el-GR" dirty="0"/>
          </a:p>
          <a:p>
            <a:pPr>
              <a:lnSpc>
                <a:spcPct val="150000"/>
              </a:lnSpc>
              <a:defRPr/>
            </a:pPr>
            <a:endParaRPr lang="el-GR" dirty="0"/>
          </a:p>
          <a:p>
            <a:pPr>
              <a:lnSpc>
                <a:spcPct val="150000"/>
              </a:lnSpc>
              <a:defRPr/>
            </a:pPr>
            <a:r>
              <a:rPr lang="en-US" dirty="0" err="1"/>
              <a:t>όλο</a:t>
            </a:r>
            <a:r>
              <a:rPr lang="en-US" dirty="0"/>
              <a:t> και περισσότερα φράγματα πιθανόν να χτιστούν τον 21ο αιώνα όπου υπάρχει ανάγκη αποθήκευσης νερού για αρδευόμενη γεωργία, παραγωγή ηλεκτρικής ενέργειας. </a:t>
            </a:r>
          </a:p>
          <a:p>
            <a:pPr>
              <a:lnSpc>
                <a:spcPct val="150000"/>
              </a:lnSpc>
              <a:defRPr/>
            </a:pPr>
            <a:endParaRPr lang="el-GR" dirty="0"/>
          </a:p>
          <a:p>
            <a:pPr>
              <a:lnSpc>
                <a:spcPct val="150000"/>
              </a:lnSpc>
              <a:defRPr/>
            </a:pPr>
            <a:r>
              <a:rPr lang="el-GR" dirty="0"/>
              <a:t>Ο</a:t>
            </a:r>
            <a:r>
              <a:rPr lang="en-US" dirty="0"/>
              <a:t>ι πα</a:t>
            </a:r>
            <a:r>
              <a:rPr lang="en-US" dirty="0" err="1"/>
              <a:t>γκόσμιες</a:t>
            </a:r>
            <a:r>
              <a:rPr lang="en-US" dirty="0"/>
              <a:t> </a:t>
            </a:r>
            <a:r>
              <a:rPr lang="en-US" dirty="0" err="1"/>
              <a:t>κοινωνίες</a:t>
            </a:r>
            <a:r>
              <a:rPr lang="en-US" dirty="0"/>
              <a:t> και </a:t>
            </a:r>
            <a:r>
              <a:rPr lang="en-US" dirty="0" err="1"/>
              <a:t>κυ</a:t>
            </a:r>
            <a:r>
              <a:rPr lang="en-US" dirty="0"/>
              <a:t>βερνήσεις θα έκαναν καλά </a:t>
            </a:r>
            <a:endParaRPr lang="el-GR" dirty="0"/>
          </a:p>
          <a:p>
            <a:pPr>
              <a:lnSpc>
                <a:spcPct val="150000"/>
              </a:lnSpc>
              <a:defRPr/>
            </a:pP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highlight>
                  <a:srgbClr val="FFFF00"/>
                </a:highlight>
              </a:rPr>
              <a:t>να αξιολογήσουν τις συνέπειες της κατασκευής </a:t>
            </a:r>
            <a:r>
              <a:rPr lang="el-GR" dirty="0">
                <a:solidFill>
                  <a:schemeClr val="bg2">
                    <a:lumMod val="60000"/>
                    <a:lumOff val="40000"/>
                  </a:schemeClr>
                </a:solidFill>
                <a:highlight>
                  <a:srgbClr val="FFFF00"/>
                </a:highlight>
              </a:rPr>
              <a:t>ενός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highlight>
                  <a:srgbClr val="FFFF00"/>
                </a:highlight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highlight>
                  <a:srgbClr val="FFFF00"/>
                </a:highlight>
              </a:rPr>
              <a:t>φράγμ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highlight>
                  <a:srgbClr val="FFFF00"/>
                </a:highlight>
              </a:rPr>
              <a:t>ατος</a:t>
            </a:r>
            <a:r>
              <a:rPr lang="en-US" dirty="0"/>
              <a:t> </a:t>
            </a:r>
            <a:endParaRPr lang="el-GR" dirty="0"/>
          </a:p>
          <a:p>
            <a:pPr>
              <a:lnSpc>
                <a:spcPct val="150000"/>
              </a:lnSpc>
              <a:defRPr/>
            </a:pPr>
            <a:r>
              <a:rPr lang="en-US" dirty="0" err="1"/>
              <a:t>ως</a:t>
            </a:r>
            <a:r>
              <a:rPr lang="en-US" dirty="0"/>
              <a:t> αναπόσπαστο μέρος της διαδικασίας σχεδιασμού</a:t>
            </a:r>
          </a:p>
          <a:p>
            <a:pPr>
              <a:lnSpc>
                <a:spcPts val="2600"/>
              </a:lnSpc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9F4B607-E3D3-4905-ACBA-FF48A63308C4}"/>
              </a:ext>
            </a:extLst>
          </p:cNvPr>
          <p:cNvSpPr/>
          <p:nvPr/>
        </p:nvSpPr>
        <p:spPr>
          <a:xfrm>
            <a:off x="971600" y="188640"/>
            <a:ext cx="7848872" cy="585288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dirty="0" err="1"/>
              <a:t>Έν</a:t>
            </a:r>
            <a:r>
              <a:rPr lang="en-US" dirty="0"/>
              <a:t>α ιδιαίτερα αξιόλογο βιβλίο που αναφέρεται στις επιπτώσεις των φραγμάτων </a:t>
            </a:r>
            <a:endParaRPr lang="el-GR" dirty="0"/>
          </a:p>
          <a:p>
            <a:pPr>
              <a:lnSpc>
                <a:spcPct val="150000"/>
              </a:lnSpc>
              <a:defRPr/>
            </a:pPr>
            <a:endParaRPr lang="el-GR" dirty="0"/>
          </a:p>
          <a:p>
            <a:pPr>
              <a:lnSpc>
                <a:spcPct val="150000"/>
              </a:lnSpc>
              <a:defRPr/>
            </a:pPr>
            <a:r>
              <a:rPr lang="en-US" dirty="0"/>
              <a:t>"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  <a:t>Το μέλλον των μεγάλων φραγμάτων</a:t>
            </a:r>
            <a:r>
              <a:rPr lang="en-US" dirty="0"/>
              <a:t>" </a:t>
            </a:r>
            <a:endParaRPr lang="el-GR" dirty="0"/>
          </a:p>
          <a:p>
            <a:pPr>
              <a:lnSpc>
                <a:spcPct val="150000"/>
              </a:lnSpc>
              <a:defRPr/>
            </a:pPr>
            <a:endParaRPr lang="el-GR" dirty="0"/>
          </a:p>
          <a:p>
            <a:pPr>
              <a:lnSpc>
                <a:spcPct val="150000"/>
              </a:lnSpc>
              <a:defRPr/>
            </a:pPr>
            <a:r>
              <a:rPr lang="en-US" dirty="0" err="1"/>
              <a:t>είν</a:t>
            </a:r>
            <a:r>
              <a:rPr lang="en-US" dirty="0"/>
              <a:t>αι έργο του ανθρωπολόγου 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highlight>
                  <a:srgbClr val="FFFF00"/>
                </a:highlight>
              </a:rPr>
              <a:t>Thayer Scudder </a:t>
            </a:r>
            <a:r>
              <a:rPr lang="en-US" dirty="0"/>
              <a:t>του California Institute of Technology, ο οποίος είναι αναμφισβήτητα ο μεγαλύτερος εμπειρογνώμονας παγκοσμίως στις επιπτώσεις της κατασκευής φράγματος στις ανθρώπινες κοινωνίες που ζουν κατά μήκος μεγάλων ποταμών</a:t>
            </a:r>
          </a:p>
          <a:p>
            <a:pPr>
              <a:lnSpc>
                <a:spcPct val="150000"/>
              </a:lnSpc>
              <a:defRPr/>
            </a:pPr>
            <a:endParaRPr lang="el-GR" dirty="0"/>
          </a:p>
          <a:p>
            <a:pPr>
              <a:lnSpc>
                <a:spcPct val="150000"/>
              </a:lnSpc>
              <a:defRPr/>
            </a:pPr>
            <a:r>
              <a:rPr lang="en-US" dirty="0" err="1"/>
              <a:t>Το</a:t>
            </a:r>
            <a:r>
              <a:rPr lang="en-US" dirty="0"/>
              <a:t> βιβ</a:t>
            </a:r>
            <a:r>
              <a:rPr lang="en-US" dirty="0" err="1"/>
              <a:t>λίο</a:t>
            </a:r>
            <a:r>
              <a:rPr lang="en-US" dirty="0"/>
              <a:t> υπ</a:t>
            </a:r>
            <a:r>
              <a:rPr lang="en-US" dirty="0" err="1"/>
              <a:t>οστηρίζει</a:t>
            </a:r>
            <a:r>
              <a:rPr lang="en-US" dirty="0"/>
              <a:t> </a:t>
            </a:r>
            <a:r>
              <a:rPr lang="en-US" dirty="0" err="1"/>
              <a:t>ότι</a:t>
            </a:r>
            <a:endParaRPr lang="el-GR" dirty="0"/>
          </a:p>
          <a:p>
            <a:pPr>
              <a:lnSpc>
                <a:spcPct val="150000"/>
              </a:lnSpc>
              <a:defRPr/>
            </a:pP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highlight>
                  <a:srgbClr val="FFFF00"/>
                </a:highlight>
              </a:rPr>
              <a:t>η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highlight>
                  <a:srgbClr val="FFFF00"/>
                </a:highlight>
              </a:rPr>
              <a:t>έγκ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highlight>
                  <a:srgbClr val="FFFF00"/>
                </a:highlight>
              </a:rPr>
              <a:t>αιρη ανάλυση από τους επηρεαζόμενους από τις επιπτώσεις ενδιαφερόμενους της προτεινόμενης κατασκευής ενός φράγματος </a:t>
            </a:r>
            <a:endParaRPr lang="el-GR" dirty="0">
              <a:solidFill>
                <a:schemeClr val="bg2">
                  <a:lumMod val="60000"/>
                  <a:lumOff val="40000"/>
                </a:schemeClr>
              </a:solidFill>
              <a:highlight>
                <a:srgbClr val="FFFF00"/>
              </a:highlight>
            </a:endParaRPr>
          </a:p>
          <a:p>
            <a:pPr>
              <a:lnSpc>
                <a:spcPct val="150000"/>
              </a:lnSpc>
              <a:defRPr/>
            </a:pP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highlight>
                  <a:srgbClr val="FFFF00"/>
                </a:highlight>
              </a:rPr>
              <a:t>είν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highlight>
                  <a:srgbClr val="FFFF00"/>
                </a:highlight>
              </a:rPr>
              <a:t>αι μια αξιόλογη επιχείρηση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1D8FDD-4C9E-405D-A657-E49CADDB3696}"/>
              </a:ext>
            </a:extLst>
          </p:cNvPr>
          <p:cNvSpPr/>
          <p:nvPr/>
        </p:nvSpPr>
        <p:spPr>
          <a:xfrm>
            <a:off x="467544" y="1124744"/>
            <a:ext cx="8208912" cy="412933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dirty="0"/>
              <a:t>Και </a:t>
            </a:r>
            <a:r>
              <a:rPr lang="en-US" dirty="0" err="1"/>
              <a:t>όχι</a:t>
            </a:r>
            <a:r>
              <a:rPr lang="en-US" dirty="0"/>
              <a:t> </a:t>
            </a:r>
            <a:r>
              <a:rPr lang="en-US" dirty="0" err="1"/>
              <a:t>μόνο</a:t>
            </a:r>
            <a:r>
              <a:rPr lang="en-US" dirty="0"/>
              <a:t> α</a:t>
            </a:r>
            <a:r>
              <a:rPr lang="en-US" dirty="0" err="1"/>
              <a:t>ξίζει</a:t>
            </a:r>
            <a:r>
              <a:rPr lang="en-US" dirty="0"/>
              <a:t> </a:t>
            </a:r>
            <a:r>
              <a:rPr lang="en-US" dirty="0" err="1"/>
              <a:t>τον</a:t>
            </a:r>
            <a:r>
              <a:rPr lang="en-US" dirty="0"/>
              <a:t> </a:t>
            </a:r>
            <a:r>
              <a:rPr lang="en-US" dirty="0" err="1"/>
              <a:t>κό</a:t>
            </a:r>
            <a:r>
              <a:rPr lang="en-US" dirty="0"/>
              <a:t>πο, αλλά </a:t>
            </a:r>
            <a:endParaRPr lang="el-GR" dirty="0"/>
          </a:p>
          <a:p>
            <a:pPr>
              <a:lnSpc>
                <a:spcPct val="150000"/>
              </a:lnSpc>
              <a:defRPr/>
            </a:pP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highlight>
                  <a:srgbClr val="FFFF00"/>
                </a:highlight>
              </a:rPr>
              <a:t>είν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highlight>
                  <a:srgbClr val="FFFF00"/>
                </a:highlight>
              </a:rPr>
              <a:t>αι επίσης πολύ πιθανό να επιτευχθεί με καθιερωμένες ερευνητικές τεχνικές</a:t>
            </a:r>
            <a:endParaRPr lang="el-GR" dirty="0">
              <a:solidFill>
                <a:schemeClr val="bg2">
                  <a:lumMod val="60000"/>
                  <a:lumOff val="40000"/>
                </a:schemeClr>
              </a:solidFill>
              <a:highlight>
                <a:srgbClr val="FFFF00"/>
              </a:highlight>
            </a:endParaRPr>
          </a:p>
          <a:p>
            <a:pPr>
              <a:lnSpc>
                <a:spcPct val="150000"/>
              </a:lnSpc>
              <a:defRPr/>
            </a:pPr>
            <a:endParaRPr lang="en-US" dirty="0"/>
          </a:p>
          <a:p>
            <a:pPr>
              <a:lnSpc>
                <a:spcPct val="150000"/>
              </a:lnSpc>
              <a:defRPr/>
            </a:pPr>
            <a:r>
              <a:rPr lang="en-US" dirty="0" err="1"/>
              <a:t>Σύμφων</a:t>
            </a:r>
            <a:r>
              <a:rPr lang="en-US" dirty="0"/>
              <a:t>α με τον Scudder, τα μεγάλα φράγματα είναι μια </a:t>
            </a:r>
            <a:endParaRPr lang="el-GR" dirty="0"/>
          </a:p>
          <a:p>
            <a:pPr>
              <a:lnSpc>
                <a:spcPct val="150000"/>
              </a:lnSpc>
              <a:defRPr/>
            </a:pPr>
            <a:r>
              <a:rPr lang="en-US" dirty="0"/>
              <a:t>"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highlight>
                  <a:srgbClr val="FFFF00"/>
                </a:highlight>
              </a:rPr>
              <a:t>εσφαλμένη αλλά ακόμα απαραίτητη αναπτυξιακή επιλογή</a:t>
            </a:r>
            <a:r>
              <a:rPr lang="en-US" dirty="0"/>
              <a:t>" </a:t>
            </a:r>
            <a:endParaRPr lang="el-GR" dirty="0"/>
          </a:p>
          <a:p>
            <a:pPr>
              <a:lnSpc>
                <a:spcPct val="150000"/>
              </a:lnSpc>
              <a:defRPr/>
            </a:pPr>
            <a:endParaRPr lang="el-GR" dirty="0"/>
          </a:p>
          <a:p>
            <a:pPr>
              <a:lnSpc>
                <a:spcPct val="150000"/>
              </a:lnSpc>
              <a:defRPr/>
            </a:pPr>
            <a:r>
              <a:rPr lang="en-US" dirty="0"/>
              <a:t>Τα </a:t>
            </a:r>
            <a:r>
              <a:rPr lang="en-US" dirty="0" err="1"/>
              <a:t>ελ</a:t>
            </a:r>
            <a:r>
              <a:rPr lang="en-US" dirty="0"/>
              <a:t>αττώματα περιλαμβάνουν τόσο </a:t>
            </a:r>
            <a:endParaRPr lang="el-GR" dirty="0"/>
          </a:p>
          <a:p>
            <a:pPr marL="285750" indent="-285750">
              <a:lnSpc>
                <a:spcPct val="150000"/>
              </a:lnSpc>
              <a:buFontTx/>
              <a:buBlip>
                <a:blip r:embed="rId2"/>
              </a:buBlip>
              <a:defRPr/>
            </a:pPr>
            <a:r>
              <a:rPr lang="en-US" dirty="0" err="1"/>
              <a:t>τις</a:t>
            </a:r>
            <a:r>
              <a:rPr lang="en-US" dirty="0"/>
              <a:t> 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highlight>
                  <a:srgbClr val="FFFF00"/>
                </a:highlight>
              </a:rPr>
              <a:t>ατέλειες του ίδιου του φράγματος </a:t>
            </a:r>
            <a:r>
              <a:rPr lang="en-US" dirty="0"/>
              <a:t>όσο και </a:t>
            </a:r>
            <a:endParaRPr lang="el-GR" dirty="0"/>
          </a:p>
          <a:p>
            <a:pPr marL="285750" indent="-285750">
              <a:lnSpc>
                <a:spcPct val="150000"/>
              </a:lnSpc>
              <a:buFontTx/>
              <a:buBlip>
                <a:blip r:embed="rId2"/>
              </a:buBlip>
              <a:defRPr/>
            </a:pPr>
            <a:r>
              <a:rPr lang="en-US" dirty="0" err="1"/>
              <a:t>τις</a:t>
            </a:r>
            <a:r>
              <a:rPr lang="en-US" dirty="0"/>
              <a:t> 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highlight>
                  <a:srgbClr val="FFFF00"/>
                </a:highlight>
              </a:rPr>
              <a:t>οικολογικές και κοινωνικές επιπτώσεις</a:t>
            </a:r>
            <a:endParaRPr lang="el-GR" dirty="0">
              <a:solidFill>
                <a:schemeClr val="bg2">
                  <a:lumMod val="60000"/>
                  <a:lumOff val="40000"/>
                </a:schemeClr>
              </a:solidFill>
              <a:highlight>
                <a:srgbClr val="FFFF00"/>
              </a:highlight>
            </a:endParaRPr>
          </a:p>
          <a:p>
            <a:pPr>
              <a:lnSpc>
                <a:spcPts val="2600"/>
              </a:lnSpc>
              <a:defRPr/>
            </a:pP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>
            <a:extLst>
              <a:ext uri="{FF2B5EF4-FFF2-40B4-BE49-F238E27FC236}">
                <a16:creationId xmlns:a16="http://schemas.microsoft.com/office/drawing/2014/main" id="{80B1B93E-AB28-42F9-88A5-42DC25DF02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617196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28600" algn="l"/>
              </a:tabLs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tabLst>
                <a:tab pos="228600" algn="l"/>
              </a:tabLs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2860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tabLst>
                <a:tab pos="228600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28600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28600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28600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28600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28600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l-GR" altLang="en-US" b="1" dirty="0">
                <a:solidFill>
                  <a:srgbClr val="FF3300"/>
                </a:solidFill>
                <a:highlight>
                  <a:srgbClr val="FFFF00"/>
                </a:highlight>
                <a:latin typeface="Comic Sans MS" panose="030F0702030302020204" pitchFamily="66" charset="0"/>
              </a:rPr>
              <a:t>Γιατί υπάρχει τόσο μεγάλη αντίθεση στα μεγάλα φράγματα;</a:t>
            </a:r>
            <a:endParaRPr lang="el-GR" altLang="en-US" dirty="0">
              <a:solidFill>
                <a:srgbClr val="FF3300"/>
              </a:solidFill>
              <a:highlight>
                <a:srgbClr val="FFFF00"/>
              </a:highlight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l-GR" altLang="en-US" sz="2000" dirty="0"/>
              <a:t>Κοινωνικά, περιβαλλοντικά, οικονομικά και αίτια ασφάλειας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l-GR" altLang="en-US" sz="2000" b="1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l-GR" altLang="en-US" sz="2000" b="1" dirty="0">
                <a:solidFill>
                  <a:srgbClr val="FFFF00"/>
                </a:solidFill>
              </a:rPr>
              <a:t>Ο κυριότερος λόγος:</a:t>
            </a:r>
          </a:p>
          <a:p>
            <a:pPr eaLnBrk="1" hangingPunct="1">
              <a:buFont typeface="Wingdings" panose="05000000000000000000" pitchFamily="2" charset="2"/>
              <a:buBlip>
                <a:blip r:embed="rId2"/>
              </a:buBlip>
              <a:defRPr/>
            </a:pPr>
            <a:r>
              <a:rPr lang="el-GR" altLang="en-US" sz="2000" dirty="0">
                <a:solidFill>
                  <a:schemeClr val="bg2">
                    <a:lumMod val="60000"/>
                    <a:lumOff val="40000"/>
                  </a:schemeClr>
                </a:solidFill>
                <a:highlight>
                  <a:srgbClr val="FFFF00"/>
                </a:highlight>
              </a:rPr>
              <a:t> Οι μεγαλύτεροι συγκρατούν νερό από εποχή σε εποχή</a:t>
            </a:r>
          </a:p>
          <a:p>
            <a:pPr eaLnBrk="1" hangingPunct="1">
              <a:buFont typeface="Wingdings" panose="05000000000000000000" pitchFamily="2" charset="2"/>
              <a:buBlip>
                <a:blip r:embed="rId2"/>
              </a:buBlip>
              <a:defRPr/>
            </a:pPr>
            <a:r>
              <a:rPr lang="el-GR" altLang="en-US" sz="2000" dirty="0"/>
              <a:t> </a:t>
            </a:r>
            <a:r>
              <a:rPr lang="el-GR" altLang="en-US" sz="2000" dirty="0">
                <a:solidFill>
                  <a:srgbClr val="FF3300"/>
                </a:solidFill>
                <a:highlight>
                  <a:srgbClr val="FFFF00"/>
                </a:highlight>
              </a:rPr>
              <a:t>Η μετανάστευση πολλών ανθρώπων</a:t>
            </a:r>
          </a:p>
          <a:p>
            <a:pPr eaLnBrk="1" hangingPunct="1">
              <a:buFont typeface="Wingdings" panose="05000000000000000000" pitchFamily="2" charset="2"/>
              <a:buBlip>
                <a:blip r:embed="rId2"/>
              </a:buBlip>
              <a:defRPr/>
            </a:pPr>
            <a:r>
              <a:rPr lang="el-GR" altLang="en-US" sz="2000" dirty="0"/>
              <a:t> </a:t>
            </a:r>
            <a:r>
              <a:rPr lang="el-GR" altLang="en-US" sz="2000" dirty="0">
                <a:solidFill>
                  <a:schemeClr val="bg2">
                    <a:lumMod val="60000"/>
                    <a:lumOff val="40000"/>
                  </a:schemeClr>
                </a:solidFill>
                <a:highlight>
                  <a:srgbClr val="FFFF00"/>
                </a:highlight>
              </a:rPr>
              <a:t>Η μείωση των ζωτικών πόρων στα </a:t>
            </a:r>
            <a:r>
              <a:rPr lang="el-GR" altLang="en-US" sz="2000" dirty="0" err="1">
                <a:solidFill>
                  <a:schemeClr val="bg2">
                    <a:lumMod val="60000"/>
                    <a:lumOff val="40000"/>
                  </a:schemeClr>
                </a:solidFill>
                <a:highlight>
                  <a:srgbClr val="FFFF00"/>
                </a:highlight>
              </a:rPr>
              <a:t>κατάντη</a:t>
            </a:r>
            <a:endParaRPr lang="el-GR" altLang="en-US" sz="2000" dirty="0">
              <a:solidFill>
                <a:schemeClr val="bg2">
                  <a:lumMod val="60000"/>
                  <a:lumOff val="40000"/>
                </a:schemeClr>
              </a:solidFill>
              <a:highlight>
                <a:srgbClr val="FFFF00"/>
              </a:highlight>
            </a:endParaRPr>
          </a:p>
          <a:p>
            <a:pPr eaLnBrk="1" hangingPunct="1">
              <a:buFont typeface="Wingdings" panose="05000000000000000000" pitchFamily="2" charset="2"/>
              <a:buBlip>
                <a:blip r:embed="rId2"/>
              </a:buBlip>
              <a:defRPr/>
            </a:pPr>
            <a:r>
              <a:rPr lang="el-GR" altLang="en-US" sz="2000" dirty="0"/>
              <a:t> </a:t>
            </a:r>
            <a:r>
              <a:rPr lang="el-GR" altLang="en-US" sz="2000" dirty="0">
                <a:solidFill>
                  <a:srgbClr val="FF3300"/>
                </a:solidFill>
                <a:highlight>
                  <a:srgbClr val="FFFF00"/>
                </a:highlight>
              </a:rPr>
              <a:t>οι </a:t>
            </a:r>
            <a:r>
              <a:rPr lang="en-US" altLang="en-US" sz="2000" dirty="0">
                <a:solidFill>
                  <a:srgbClr val="FF3300"/>
                </a:solidFill>
                <a:highlight>
                  <a:srgbClr val="FFFF00"/>
                </a:highlight>
              </a:rPr>
              <a:t>απ</a:t>
            </a:r>
            <a:r>
              <a:rPr lang="en-US" altLang="en-US" sz="2000" dirty="0" err="1">
                <a:solidFill>
                  <a:srgbClr val="FF3300"/>
                </a:solidFill>
                <a:highlight>
                  <a:srgbClr val="FFFF00"/>
                </a:highlight>
              </a:rPr>
              <a:t>ώλειες</a:t>
            </a:r>
            <a:r>
              <a:rPr lang="en-US" altLang="en-US" sz="2000" dirty="0">
                <a:solidFill>
                  <a:srgbClr val="FF3300"/>
                </a:solidFill>
                <a:highlight>
                  <a:srgbClr val="FFFF00"/>
                </a:highlight>
              </a:rPr>
              <a:t> ψα</a:t>
            </a:r>
            <a:r>
              <a:rPr lang="en-US" altLang="en-US" sz="2000" dirty="0" err="1">
                <a:solidFill>
                  <a:srgbClr val="FF3300"/>
                </a:solidFill>
                <a:highlight>
                  <a:srgbClr val="FFFF00"/>
                </a:highlight>
              </a:rPr>
              <a:t>ρότο</a:t>
            </a:r>
            <a:r>
              <a:rPr lang="en-US" altLang="en-US" sz="2000" dirty="0">
                <a:solidFill>
                  <a:srgbClr val="FF3300"/>
                </a:solidFill>
                <a:highlight>
                  <a:srgbClr val="FFFF00"/>
                </a:highlight>
              </a:rPr>
              <a:t>πων</a:t>
            </a:r>
            <a:r>
              <a:rPr lang="el-GR" altLang="en-US" sz="2000" dirty="0">
                <a:solidFill>
                  <a:srgbClr val="FF3300"/>
                </a:solidFill>
                <a:highlight>
                  <a:srgbClr val="FFFF00"/>
                </a:highlight>
              </a:rPr>
              <a:t> </a:t>
            </a:r>
          </a:p>
          <a:p>
            <a:pPr eaLnBrk="1" hangingPunct="1">
              <a:buFont typeface="Wingdings" panose="05000000000000000000" pitchFamily="2" charset="2"/>
              <a:buBlip>
                <a:blip r:embed="rId2"/>
              </a:buBlip>
              <a:defRPr/>
            </a:pPr>
            <a:r>
              <a:rPr lang="el-GR" altLang="en-US" sz="2000" dirty="0"/>
              <a:t> </a:t>
            </a:r>
            <a:r>
              <a:rPr lang="el-GR" altLang="en-US" sz="2000" dirty="0">
                <a:solidFill>
                  <a:schemeClr val="bg2">
                    <a:lumMod val="60000"/>
                    <a:lumOff val="40000"/>
                  </a:schemeClr>
                </a:solidFill>
                <a:highlight>
                  <a:srgbClr val="FFFF00"/>
                </a:highlight>
              </a:rPr>
              <a:t>Η ρύπανση των νερών </a:t>
            </a:r>
          </a:p>
          <a:p>
            <a:pPr eaLnBrk="1" hangingPunct="1">
              <a:buFont typeface="Wingdings" panose="05000000000000000000" pitchFamily="2" charset="2"/>
              <a:buBlip>
                <a:blip r:embed="rId2"/>
              </a:buBlip>
              <a:defRPr/>
            </a:pPr>
            <a:r>
              <a:rPr lang="el-GR" altLang="en-US" sz="2000" dirty="0"/>
              <a:t> </a:t>
            </a:r>
            <a:r>
              <a:rPr lang="el-GR" altLang="en-US" sz="2000" dirty="0">
                <a:solidFill>
                  <a:srgbClr val="FF3300"/>
                </a:solidFill>
                <a:highlight>
                  <a:srgbClr val="FFFF00"/>
                </a:highlight>
              </a:rPr>
              <a:t>Η μείωση της γονιμότητας κτημάτων και δασών </a:t>
            </a:r>
          </a:p>
          <a:p>
            <a:pPr eaLnBrk="1" hangingPunct="1">
              <a:buFont typeface="Wingdings" panose="05000000000000000000" pitchFamily="2" charset="2"/>
              <a:buBlip>
                <a:blip r:embed="rId2"/>
              </a:buBlip>
              <a:defRPr/>
            </a:pPr>
            <a:r>
              <a:rPr lang="el-GR" altLang="en-US" sz="2000" dirty="0"/>
              <a:t> </a:t>
            </a:r>
            <a:r>
              <a:rPr lang="el-GR" altLang="en-US" sz="2000" dirty="0">
                <a:solidFill>
                  <a:schemeClr val="bg2">
                    <a:lumMod val="60000"/>
                    <a:lumOff val="40000"/>
                  </a:schemeClr>
                </a:solidFill>
                <a:highlight>
                  <a:srgbClr val="FFFF00"/>
                </a:highlight>
              </a:rPr>
              <a:t>Η εμφάνιση ασθενειών, π.χ. </a:t>
            </a:r>
            <a:r>
              <a:rPr lang="en-US" altLang="en-US" sz="2000" dirty="0">
                <a:solidFill>
                  <a:schemeClr val="bg2">
                    <a:lumMod val="60000"/>
                    <a:lumOff val="40000"/>
                  </a:schemeClr>
                </a:solidFill>
                <a:highlight>
                  <a:srgbClr val="FFFF00"/>
                </a:highlight>
              </a:rPr>
              <a:t>malaria</a:t>
            </a:r>
            <a:r>
              <a:rPr lang="el-GR" altLang="en-US" sz="2000" dirty="0">
                <a:solidFill>
                  <a:schemeClr val="bg2">
                    <a:lumMod val="60000"/>
                    <a:lumOff val="40000"/>
                  </a:schemeClr>
                </a:solidFill>
                <a:highlight>
                  <a:srgbClr val="FFFF00"/>
                </a:highlight>
              </a:rPr>
              <a:t>, </a:t>
            </a:r>
            <a:r>
              <a:rPr lang="en-US" altLang="en-US" sz="2000" dirty="0">
                <a:solidFill>
                  <a:schemeClr val="bg2">
                    <a:lumMod val="60000"/>
                    <a:lumOff val="40000"/>
                  </a:schemeClr>
                </a:solidFill>
                <a:highlight>
                  <a:srgbClr val="FFFF00"/>
                </a:highlight>
              </a:rPr>
              <a:t>leishmaniasis</a:t>
            </a:r>
            <a:r>
              <a:rPr lang="el-GR" altLang="en-US" sz="2000" dirty="0">
                <a:solidFill>
                  <a:schemeClr val="bg2">
                    <a:lumMod val="60000"/>
                    <a:lumOff val="40000"/>
                  </a:schemeClr>
                </a:solidFill>
                <a:highlight>
                  <a:srgbClr val="FFFF00"/>
                </a:highlight>
              </a:rPr>
              <a:t>, </a:t>
            </a:r>
            <a:r>
              <a:rPr lang="en-US" altLang="en-US" sz="2000" dirty="0">
                <a:solidFill>
                  <a:schemeClr val="bg2">
                    <a:lumMod val="60000"/>
                    <a:lumOff val="40000"/>
                  </a:schemeClr>
                </a:solidFill>
                <a:highlight>
                  <a:srgbClr val="FFFF00"/>
                </a:highlight>
              </a:rPr>
              <a:t>schistosomiasis</a:t>
            </a:r>
            <a:endParaRPr lang="el-GR" altLang="en-US" sz="2000" dirty="0">
              <a:solidFill>
                <a:schemeClr val="bg2">
                  <a:lumMod val="60000"/>
                  <a:lumOff val="40000"/>
                </a:schemeClr>
              </a:solidFill>
              <a:highlight>
                <a:srgbClr val="FFFF00"/>
              </a:highlight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l-GR" altLang="en-US" sz="2000" b="1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l-GR" altLang="en-US" dirty="0">
                <a:solidFill>
                  <a:srgbClr val="FF0000"/>
                </a:solidFill>
                <a:highlight>
                  <a:srgbClr val="FFFF00"/>
                </a:highlight>
                <a:latin typeface="Comic Sans MS" panose="030F0702030302020204" pitchFamily="66" charset="0"/>
              </a:rPr>
              <a:t>τα οφέλη σκοπίμως διογκώθηκαν;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l-GR" altLang="en-US" sz="2000" dirty="0"/>
              <a:t>οι υπηρεσίες των φραγμάτων μπορούν να αντικατασταθούν από άλλα πιο αποτελεσματικά και βιώσιμα μέσα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l-GR" altLang="en-US" sz="2000" dirty="0"/>
              <a:t>30-60 εκατομμύρια άνθρωποι έχουν εξαναγκασθεί σε μετανάστευση (2</a:t>
            </a:r>
            <a:r>
              <a:rPr lang="el-GR" altLang="en-US" sz="2000" dirty="0">
                <a:sym typeface="Symbol" panose="05050102010706020507" pitchFamily="18" charset="2"/>
              </a:rPr>
              <a:t></a:t>
            </a:r>
            <a:r>
              <a:rPr lang="el-GR" altLang="en-US" sz="2000" dirty="0"/>
              <a:t>10</a:t>
            </a:r>
            <a:r>
              <a:rPr lang="el-GR" altLang="en-US" sz="2000" baseline="30000" dirty="0">
                <a:sym typeface="Symbol" panose="05050102010706020507" pitchFamily="18" charset="2"/>
              </a:rPr>
              <a:t>6</a:t>
            </a:r>
            <a:r>
              <a:rPr lang="el-GR" altLang="en-US" sz="2000" dirty="0">
                <a:sym typeface="Symbol" panose="05050102010706020507" pitchFamily="18" charset="2"/>
              </a:rPr>
              <a:t> ετησίως) Κίνα -Ινδία - Η πλειοψηφία δεν έχει αποζημιωθεί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288EF98-8349-4C2B-A3EE-05A8FD88287C}"/>
              </a:ext>
            </a:extLst>
          </p:cNvPr>
          <p:cNvSpPr/>
          <p:nvPr/>
        </p:nvSpPr>
        <p:spPr>
          <a:xfrm>
            <a:off x="899592" y="566678"/>
            <a:ext cx="7704856" cy="585288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dirty="0"/>
              <a:t>Από </a:t>
            </a:r>
            <a:r>
              <a:rPr lang="en-US" dirty="0" err="1"/>
              <a:t>την</a:t>
            </a:r>
            <a:r>
              <a:rPr lang="en-US" dirty="0"/>
              <a:t> άπ</a:t>
            </a:r>
            <a:r>
              <a:rPr lang="en-US" dirty="0" err="1"/>
              <a:t>οψη</a:t>
            </a:r>
            <a:r>
              <a:rPr lang="en-US" dirty="0"/>
              <a:t> </a:t>
            </a:r>
            <a:r>
              <a:rPr lang="en-US" dirty="0" err="1"/>
              <a:t>των</a:t>
            </a:r>
            <a:r>
              <a:rPr lang="en-US" dirty="0"/>
              <a:t> π</a:t>
            </a:r>
            <a:r>
              <a:rPr lang="en-US" dirty="0" err="1"/>
              <a:t>ρώτων</a:t>
            </a:r>
            <a:r>
              <a:rPr lang="en-US" dirty="0"/>
              <a:t>, ο Scudder </a:t>
            </a:r>
            <a:r>
              <a:rPr lang="en-US" dirty="0" err="1"/>
              <a:t>λέει</a:t>
            </a:r>
            <a:r>
              <a:rPr lang="en-US" dirty="0"/>
              <a:t> </a:t>
            </a:r>
            <a:r>
              <a:rPr lang="en-US" dirty="0" err="1"/>
              <a:t>ότι</a:t>
            </a:r>
            <a:r>
              <a:rPr lang="en-US" dirty="0"/>
              <a:t> </a:t>
            </a:r>
            <a:endParaRPr lang="el-GR" dirty="0"/>
          </a:p>
          <a:p>
            <a:pPr>
              <a:lnSpc>
                <a:spcPct val="150000"/>
              </a:lnSpc>
              <a:defRPr/>
            </a:pPr>
            <a:r>
              <a:rPr lang="en-US" dirty="0"/>
              <a:t>τα </a:t>
            </a:r>
            <a:r>
              <a:rPr lang="en-US" dirty="0" err="1"/>
              <a:t>φράγμ</a:t>
            </a:r>
            <a:r>
              <a:rPr lang="en-US" dirty="0"/>
              <a:t>ατα, κατά μέσο όρο, αναμένεται να φράξουν με ιζήματα </a:t>
            </a:r>
            <a:endParaRPr lang="el-GR" dirty="0"/>
          </a:p>
          <a:p>
            <a:pPr>
              <a:lnSpc>
                <a:spcPct val="150000"/>
              </a:lnSpc>
              <a:defRPr/>
            </a:pPr>
            <a:r>
              <a:rPr lang="en-US" dirty="0" err="1"/>
              <a:t>με</a:t>
            </a:r>
            <a:r>
              <a:rPr lang="en-US" dirty="0"/>
              <a:t> ρυθμό περίπου 0,5 έως 1% ετησίως. </a:t>
            </a:r>
          </a:p>
          <a:p>
            <a:pPr>
              <a:lnSpc>
                <a:spcPct val="150000"/>
              </a:lnSpc>
              <a:defRPr/>
            </a:pPr>
            <a:endParaRPr lang="el-GR" dirty="0"/>
          </a:p>
          <a:p>
            <a:pPr>
              <a:lnSpc>
                <a:spcPct val="150000"/>
              </a:lnSpc>
              <a:defRPr/>
            </a:pPr>
            <a:r>
              <a:rPr lang="en-US" dirty="0"/>
              <a:t>Και από </a:t>
            </a:r>
            <a:r>
              <a:rPr lang="en-US" dirty="0" err="1"/>
              <a:t>την</a:t>
            </a:r>
            <a:r>
              <a:rPr lang="en-US" dirty="0"/>
              <a:t> άπ</a:t>
            </a:r>
            <a:r>
              <a:rPr lang="en-US" dirty="0" err="1"/>
              <a:t>οψη</a:t>
            </a:r>
            <a:r>
              <a:rPr lang="en-US" dirty="0"/>
              <a:t> </a:t>
            </a:r>
            <a:r>
              <a:rPr lang="en-US" dirty="0" err="1"/>
              <a:t>των</a:t>
            </a:r>
            <a:r>
              <a:rPr lang="en-US" dirty="0"/>
              <a:t> </a:t>
            </a:r>
            <a:r>
              <a:rPr lang="en-US" dirty="0" err="1"/>
              <a:t>τελευτ</a:t>
            </a:r>
            <a:r>
              <a:rPr lang="en-US" dirty="0"/>
              <a:t>αίων, </a:t>
            </a:r>
            <a:endParaRPr lang="el-GR" dirty="0"/>
          </a:p>
          <a:p>
            <a:pPr>
              <a:lnSpc>
                <a:spcPct val="150000"/>
              </a:lnSpc>
              <a:defRPr/>
            </a:pPr>
            <a:r>
              <a:rPr lang="en-US" dirty="0"/>
              <a:t>ο μεταβαλλόμενος βιότοπος που προκαλείται από το πλημμύρισμα της γης πίσω και κάτω από τα φράγματα είναι βέβαιο ότι</a:t>
            </a:r>
            <a:endParaRPr lang="el-GR" dirty="0"/>
          </a:p>
          <a:p>
            <a:pPr>
              <a:lnSpc>
                <a:spcPct val="150000"/>
              </a:lnSpc>
              <a:defRPr/>
            </a:pP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  <a:t>θα αλλάξει τις συνήθειες κοντινών ανθρώπων και ζώων </a:t>
            </a:r>
            <a:r>
              <a:rPr lang="el-GR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en-US" dirty="0"/>
              <a:t>– </a:t>
            </a:r>
            <a:endParaRPr lang="el-GR" dirty="0"/>
          </a:p>
          <a:p>
            <a:pPr>
              <a:lnSpc>
                <a:spcPct val="150000"/>
              </a:lnSpc>
              <a:defRPr/>
            </a:pPr>
            <a:r>
              <a:rPr lang="en-US" dirty="0"/>
              <a:t>αν δεν καταστρέψει και τα δύο</a:t>
            </a:r>
          </a:p>
          <a:p>
            <a:pPr>
              <a:lnSpc>
                <a:spcPct val="150000"/>
              </a:lnSpc>
              <a:defRPr/>
            </a:pPr>
            <a:endParaRPr lang="en-US" dirty="0"/>
          </a:p>
          <a:p>
            <a:pPr>
              <a:lnSpc>
                <a:spcPct val="150000"/>
              </a:lnSpc>
              <a:defRPr/>
            </a:pPr>
            <a:r>
              <a:rPr lang="en-US" dirty="0"/>
              <a:t>"</a:t>
            </a:r>
            <a:r>
              <a:rPr lang="en-US" dirty="0" err="1"/>
              <a:t>Αν</a:t>
            </a:r>
            <a:r>
              <a:rPr lang="en-US" dirty="0"/>
              <a:t> και τα </a:t>
            </a:r>
            <a:r>
              <a:rPr lang="en-US" dirty="0" err="1"/>
              <a:t>φράγμ</a:t>
            </a:r>
            <a:r>
              <a:rPr lang="en-US" dirty="0"/>
              <a:t>ατα έχουν τα προβλήματά τους, </a:t>
            </a:r>
            <a:endParaRPr lang="el-GR" dirty="0"/>
          </a:p>
          <a:p>
            <a:pPr>
              <a:lnSpc>
                <a:spcPct val="150000"/>
              </a:lnSpc>
              <a:defRPr/>
            </a:pP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highlight>
                  <a:srgbClr val="FFFF00"/>
                </a:highlight>
              </a:rPr>
              <a:t>είν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highlight>
                  <a:srgbClr val="FFFF00"/>
                </a:highlight>
              </a:rPr>
              <a:t>αι δυστυχώς ακόμα απαραίτητα λόγω των αυξανόμενων αναγκών των ανθρώπων για αποθήκευση νερού</a:t>
            </a:r>
            <a:r>
              <a:rPr lang="en-US" dirty="0"/>
              <a:t>", λέει ο Scudder. </a:t>
            </a:r>
            <a:endParaRPr lang="el-GR" dirty="0"/>
          </a:p>
          <a:p>
            <a:pPr>
              <a:lnSpc>
                <a:spcPct val="150000"/>
              </a:lnSpc>
              <a:defRPr/>
            </a:pPr>
            <a:r>
              <a:rPr lang="en-US" dirty="0"/>
              <a:t>"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highlight>
                  <a:srgbClr val="FFFF00"/>
                </a:highlight>
              </a:rPr>
              <a:t>Αυτό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highlight>
                  <a:srgbClr val="FFFF00"/>
                </a:highlight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highlight>
                  <a:srgbClr val="FFFF00"/>
                </a:highlight>
              </a:rPr>
              <a:t>είν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highlight>
                  <a:srgbClr val="FFFF00"/>
                </a:highlight>
              </a:rPr>
              <a:t>αι το δίλημμα</a:t>
            </a:r>
            <a:r>
              <a:rPr lang="en-US" dirty="0"/>
              <a:t>"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8B1D312-0053-4D11-B7D9-5C357E331BE2}"/>
              </a:ext>
            </a:extLst>
          </p:cNvPr>
          <p:cNvSpPr/>
          <p:nvPr/>
        </p:nvSpPr>
        <p:spPr>
          <a:xfrm>
            <a:off x="323528" y="620688"/>
            <a:ext cx="8424936" cy="53758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dirty="0" err="1"/>
              <a:t>Δεδομένου</a:t>
            </a:r>
            <a:r>
              <a:rPr lang="en-US" dirty="0"/>
              <a:t> </a:t>
            </a:r>
            <a:r>
              <a:rPr lang="en-US" dirty="0" err="1"/>
              <a:t>ότι</a:t>
            </a:r>
            <a:r>
              <a:rPr lang="en-US" dirty="0"/>
              <a:t> </a:t>
            </a:r>
            <a:r>
              <a:rPr lang="en-US" dirty="0" err="1"/>
              <a:t>οι</a:t>
            </a:r>
            <a:r>
              <a:rPr lang="en-US" dirty="0"/>
              <a:t> </a:t>
            </a:r>
            <a:r>
              <a:rPr lang="en-US" dirty="0" err="1"/>
              <a:t>κυ</a:t>
            </a:r>
            <a:r>
              <a:rPr lang="en-US" dirty="0"/>
              <a:t>βερνήσεις σε όλο τον κόσμο - συμπεριλαμβανομένων των ΗΠΑ - θα συνεχίσουν να φράσσουν ποτάμια, ο Scudder λέει ότι </a:t>
            </a:r>
            <a:endParaRPr lang="el-GR" dirty="0"/>
          </a:p>
          <a:p>
            <a:pPr>
              <a:lnSpc>
                <a:spcPct val="150000"/>
              </a:lnSpc>
              <a:defRPr/>
            </a:pPr>
            <a:r>
              <a:rPr lang="en-US" dirty="0" err="1">
                <a:solidFill>
                  <a:srgbClr val="FF0000"/>
                </a:solidFill>
                <a:highlight>
                  <a:srgbClr val="FFFF00"/>
                </a:highlight>
              </a:rPr>
              <a:t>είν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  <a:t>αι σημαντικό να λάβουμε υπόψη ότι εκατοντάδες εκατομμύρια άνθρωποι </a:t>
            </a:r>
            <a:endParaRPr lang="el-GR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>
              <a:lnSpc>
                <a:spcPct val="150000"/>
              </a:lnSpc>
              <a:defRPr/>
            </a:pPr>
            <a:r>
              <a:rPr lang="en-US" dirty="0" err="1">
                <a:solidFill>
                  <a:srgbClr val="FF0000"/>
                </a:solidFill>
                <a:highlight>
                  <a:srgbClr val="FFFF00"/>
                </a:highlight>
              </a:rPr>
              <a:t>έχουν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  <a:t> επηρεαστεί δυσμενώς από φράγματα τον περασμένο αιώνα</a:t>
            </a:r>
            <a:r>
              <a:rPr lang="en-US" dirty="0"/>
              <a:t>. </a:t>
            </a:r>
          </a:p>
          <a:p>
            <a:pPr>
              <a:lnSpc>
                <a:spcPct val="150000"/>
              </a:lnSpc>
              <a:defRPr/>
            </a:pPr>
            <a:endParaRPr lang="el-GR" dirty="0"/>
          </a:p>
          <a:p>
            <a:pPr>
              <a:lnSpc>
                <a:spcPct val="150000"/>
              </a:lnSpc>
              <a:defRPr/>
            </a:pPr>
            <a:r>
              <a:rPr lang="en-US" dirty="0" err="1">
                <a:solidFill>
                  <a:srgbClr val="FF0000"/>
                </a:solidFill>
                <a:highlight>
                  <a:srgbClr val="FFFF00"/>
                </a:highlight>
              </a:rPr>
              <a:t>Κά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  <a:t>που μεταξύ 40 και 80 εκατομμυρίων ανθρώπων έχουν μετεγκατασταθεί βίαια </a:t>
            </a:r>
            <a:r>
              <a:rPr lang="en-US" dirty="0"/>
              <a:t>από το πλημμύρισμα της γης στην οποία ζουν για να δημιουργήσουν τους ταμιευτήρες </a:t>
            </a:r>
            <a:r>
              <a:rPr lang="el-GR" dirty="0"/>
              <a:t>ανάντη</a:t>
            </a:r>
            <a:r>
              <a:rPr lang="en-US" dirty="0"/>
              <a:t> τ</a:t>
            </a:r>
            <a:r>
              <a:rPr lang="el-GR" dirty="0"/>
              <a:t>ων</a:t>
            </a:r>
            <a:r>
              <a:rPr lang="en-US" dirty="0"/>
              <a:t> </a:t>
            </a:r>
            <a:r>
              <a:rPr lang="en-US" dirty="0" err="1"/>
              <a:t>φρ</a:t>
            </a:r>
            <a:r>
              <a:rPr lang="el-GR" dirty="0"/>
              <a:t>αγμάτων</a:t>
            </a:r>
            <a:r>
              <a:rPr lang="en-US" dirty="0"/>
              <a:t> </a:t>
            </a:r>
          </a:p>
          <a:p>
            <a:pPr>
              <a:lnSpc>
                <a:spcPct val="150000"/>
              </a:lnSpc>
              <a:defRPr/>
            </a:pPr>
            <a:endParaRPr lang="el-GR" dirty="0"/>
          </a:p>
          <a:p>
            <a:pPr>
              <a:lnSpc>
                <a:spcPct val="150000"/>
              </a:lnSpc>
              <a:defRPr/>
            </a:pPr>
            <a:r>
              <a:rPr lang="en-US" dirty="0"/>
              <a:t>Επιπ</a:t>
            </a:r>
            <a:r>
              <a:rPr lang="en-US" dirty="0" err="1"/>
              <a:t>λέον</a:t>
            </a:r>
            <a:r>
              <a:rPr lang="en-US" dirty="0"/>
              <a:t>, </a:t>
            </a:r>
            <a:r>
              <a:rPr lang="en-US" dirty="0" err="1">
                <a:solidFill>
                  <a:srgbClr val="FF0000"/>
                </a:solidFill>
                <a:highlight>
                  <a:srgbClr val="FFFF00"/>
                </a:highlight>
              </a:rPr>
              <a:t>σε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  <a:t> α</a:t>
            </a:r>
            <a:r>
              <a:rPr lang="en-US" dirty="0" err="1">
                <a:solidFill>
                  <a:srgbClr val="FF0000"/>
                </a:solidFill>
                <a:highlight>
                  <a:srgbClr val="FFFF00"/>
                </a:highlight>
              </a:rPr>
              <a:t>κόμ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  <a:t>α μεγαλύτερους αριθμούς ανθρώπων </a:t>
            </a:r>
            <a:endParaRPr lang="el-GR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>
              <a:lnSpc>
                <a:spcPct val="150000"/>
              </a:lnSpc>
              <a:defRPr/>
            </a:pPr>
            <a:r>
              <a:rPr lang="en-US" dirty="0" err="1"/>
              <a:t>δι</a:t>
            </a:r>
            <a:r>
              <a:rPr lang="en-US" dirty="0"/>
              <a:t>αταράχθηκε η ζωή τους και τα βιοτικά τους όρια από την αλλαγή της ροής του ποταμού κάτάντ</a:t>
            </a:r>
            <a:r>
              <a:rPr lang="el-GR" dirty="0"/>
              <a:t>η</a:t>
            </a:r>
            <a:r>
              <a:rPr lang="en-US" dirty="0"/>
              <a:t> </a:t>
            </a:r>
            <a:r>
              <a:rPr lang="en-US" dirty="0" err="1"/>
              <a:t>των</a:t>
            </a:r>
            <a:r>
              <a:rPr lang="en-US" dirty="0"/>
              <a:t> </a:t>
            </a:r>
            <a:r>
              <a:rPr lang="en-US" dirty="0" err="1"/>
              <a:t>φρ</a:t>
            </a:r>
            <a:r>
              <a:rPr lang="en-US" dirty="0"/>
              <a:t>αγμάτων</a:t>
            </a:r>
          </a:p>
          <a:p>
            <a:pPr>
              <a:lnSpc>
                <a:spcPts val="2600"/>
              </a:lnSpc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B0CB012-3C2E-4EB9-AF29-DE18D8B14450}"/>
              </a:ext>
            </a:extLst>
          </p:cNvPr>
          <p:cNvSpPr/>
          <p:nvPr/>
        </p:nvSpPr>
        <p:spPr>
          <a:xfrm>
            <a:off x="971600" y="900103"/>
            <a:ext cx="7632848" cy="419089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dirty="0"/>
              <a:t>"</a:t>
            </a:r>
            <a:r>
              <a:rPr lang="en-US" dirty="0" err="1"/>
              <a:t>Πολλοί</a:t>
            </a:r>
            <a:r>
              <a:rPr lang="en-US" dirty="0"/>
              <a:t> </a:t>
            </a:r>
            <a:r>
              <a:rPr lang="en-US" dirty="0" err="1"/>
              <a:t>άνθρω</a:t>
            </a:r>
            <a:r>
              <a:rPr lang="en-US" dirty="0"/>
              <a:t>ποι σε πολλά μέρη του κόσμου </a:t>
            </a:r>
            <a:endParaRPr lang="el-GR" dirty="0"/>
          </a:p>
          <a:p>
            <a:pPr>
              <a:lnSpc>
                <a:spcPct val="150000"/>
              </a:lnSpc>
              <a:defRPr/>
            </a:pP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highlight>
                  <a:srgbClr val="FFFF00"/>
                </a:highlight>
              </a:rPr>
              <a:t>εξ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highlight>
                  <a:srgbClr val="FFFF00"/>
                </a:highlight>
              </a:rPr>
              <a:t>αρτώνται από τη φυσική ροή των ποταμών</a:t>
            </a:r>
            <a:r>
              <a:rPr lang="en-US" dirty="0"/>
              <a:t> και </a:t>
            </a:r>
            <a:endParaRPr lang="el-GR" dirty="0"/>
          </a:p>
          <a:p>
            <a:pPr>
              <a:lnSpc>
                <a:spcPct val="150000"/>
              </a:lnSpc>
              <a:defRPr/>
            </a:pPr>
            <a:endParaRPr lang="el-GR" dirty="0"/>
          </a:p>
          <a:p>
            <a:pPr>
              <a:lnSpc>
                <a:spcPct val="150000"/>
              </a:lnSpc>
              <a:defRPr/>
            </a:pPr>
            <a:r>
              <a:rPr lang="en-US" dirty="0" err="1"/>
              <a:t>οι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  <a:t>συνέπειες</a:t>
            </a:r>
            <a:r>
              <a:rPr lang="en-US" dirty="0"/>
              <a:t> μπορεί να είναι το είδος των </a:t>
            </a:r>
            <a:r>
              <a:rPr lang="el-GR" dirty="0"/>
              <a:t>ζητημάτων </a:t>
            </a:r>
            <a:r>
              <a:rPr lang="en-US" dirty="0"/>
              <a:t>π</a:t>
            </a:r>
            <a:r>
              <a:rPr lang="en-US" dirty="0" err="1"/>
              <a:t>ου</a:t>
            </a:r>
            <a:r>
              <a:rPr lang="en-US" dirty="0"/>
              <a:t> θα μπορούσαν κανονικά να μην ληφθούν υπόψη"  </a:t>
            </a:r>
          </a:p>
          <a:p>
            <a:pPr>
              <a:lnSpc>
                <a:spcPct val="150000"/>
              </a:lnSpc>
              <a:defRPr/>
            </a:pPr>
            <a:endParaRPr lang="el-GR" dirty="0"/>
          </a:p>
          <a:p>
            <a:pPr>
              <a:lnSpc>
                <a:spcPct val="150000"/>
              </a:lnSpc>
              <a:defRPr/>
            </a:pPr>
            <a:r>
              <a:rPr lang="en-US" dirty="0"/>
              <a:t>"</a:t>
            </a:r>
            <a:r>
              <a:rPr lang="en-US" dirty="0" err="1"/>
              <a:t>Γι</a:t>
            </a:r>
            <a:r>
              <a:rPr lang="en-US" dirty="0"/>
              <a:t>α παράδειγμα, ένας οικισμός που εξαρτάται από μια ετήσια πλημμύρα γεωργικής γης, κατά την άνοδο της στάθμης του ποταμού, </a:t>
            </a:r>
            <a:endParaRPr lang="el-GR" dirty="0"/>
          </a:p>
          <a:p>
            <a:pPr>
              <a:lnSpc>
                <a:spcPct val="150000"/>
              </a:lnSpc>
              <a:defRPr/>
            </a:pPr>
            <a:r>
              <a:rPr lang="en-US" dirty="0"/>
              <a:t>μπ</a:t>
            </a:r>
            <a:r>
              <a:rPr lang="en-US" dirty="0" err="1"/>
              <a:t>ορεί</a:t>
            </a:r>
            <a:r>
              <a:rPr lang="en-US" dirty="0"/>
              <a:t> να κατα</a:t>
            </a:r>
            <a:r>
              <a:rPr lang="en-US" dirty="0" err="1"/>
              <a:t>στρ</a:t>
            </a:r>
            <a:r>
              <a:rPr lang="en-US" dirty="0"/>
              <a:t>αφεί εάν η ρυθμιζόμενη ροή του φράγματος προκαλεί την 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  <a:t>παύση των ετήσιων πλημμυρών</a:t>
            </a:r>
            <a:r>
              <a:rPr lang="en-US" dirty="0"/>
              <a:t>"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F56D07C-4CE8-4857-A607-11DCCD3710CD}"/>
              </a:ext>
            </a:extLst>
          </p:cNvPr>
          <p:cNvSpPr/>
          <p:nvPr/>
        </p:nvSpPr>
        <p:spPr>
          <a:xfrm>
            <a:off x="179512" y="692696"/>
            <a:ext cx="8640960" cy="532966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dirty="0"/>
              <a:t>Ο Scudder, </a:t>
            </a:r>
            <a:r>
              <a:rPr lang="en-US" dirty="0" err="1"/>
              <a:t>στην</a:t>
            </a:r>
            <a:r>
              <a:rPr lang="en-US" dirty="0"/>
              <a:t> πρα</a:t>
            </a:r>
            <a:r>
              <a:rPr lang="en-US" dirty="0" err="1"/>
              <a:t>γμ</a:t>
            </a:r>
            <a:r>
              <a:rPr lang="en-US" dirty="0"/>
              <a:t>ατικότητα, έγραψε τη διδακτορική του διατριβή πριν από πολλά χρόνια σε μια τέτοια περίπτωση, </a:t>
            </a:r>
            <a:r>
              <a:rPr lang="en-US" sz="1600" i="1" dirty="0">
                <a:solidFill>
                  <a:schemeClr val="bg2">
                    <a:lumMod val="60000"/>
                    <a:lumOff val="40000"/>
                  </a:schemeClr>
                </a:solidFill>
                <a:highlight>
                  <a:srgbClr val="FFFF00"/>
                </a:highlight>
              </a:rPr>
              <a:t>κατά την οποία η κατασκευή ενός φράγματος κατέστρεψε την πιο παραγωγική συνιστώσα ενός ανάντη γεωργικού συστήματος</a:t>
            </a:r>
            <a:r>
              <a:rPr lang="en-US" sz="1600" i="1" dirty="0"/>
              <a:t>.</a:t>
            </a:r>
          </a:p>
          <a:p>
            <a:pPr>
              <a:lnSpc>
                <a:spcPct val="150000"/>
              </a:lnSpc>
              <a:defRPr/>
            </a:pPr>
            <a:endParaRPr lang="en-US" dirty="0"/>
          </a:p>
          <a:p>
            <a:pPr>
              <a:lnSpc>
                <a:spcPct val="150000"/>
              </a:lnSpc>
              <a:defRPr/>
            </a:pPr>
            <a:r>
              <a:rPr lang="en-US" dirty="0"/>
              <a:t>"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highlight>
                  <a:srgbClr val="FFFF00"/>
                </a:highlight>
              </a:rPr>
              <a:t>Αλλά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highlight>
                  <a:srgbClr val="FFFF00"/>
                </a:highlight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highlight>
                  <a:srgbClr val="FFFF00"/>
                </a:highlight>
              </a:rPr>
              <a:t>το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highlight>
                  <a:srgbClr val="FFFF00"/>
                </a:highlight>
              </a:rPr>
              <a:t> βιβ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highlight>
                  <a:srgbClr val="FFFF00"/>
                </a:highlight>
              </a:rPr>
              <a:t>λίο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highlight>
                  <a:srgbClr val="FFFF00"/>
                </a:highlight>
              </a:rPr>
              <a:t> υπ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highlight>
                  <a:srgbClr val="FFFF00"/>
                </a:highlight>
              </a:rPr>
              <a:t>οστηρίζει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highlight>
                  <a:srgbClr val="FFFF00"/>
                </a:highlight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highlight>
                  <a:srgbClr val="FFFF00"/>
                </a:highlight>
              </a:rPr>
              <a:t>ότι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highlight>
                  <a:srgbClr val="FFFF00"/>
                </a:highlight>
              </a:rPr>
              <a:t>, </a:t>
            </a:r>
            <a:endParaRPr lang="el-GR" dirty="0">
              <a:solidFill>
                <a:schemeClr val="bg2">
                  <a:lumMod val="60000"/>
                  <a:lumOff val="40000"/>
                </a:schemeClr>
              </a:solidFill>
              <a:highlight>
                <a:srgbClr val="FFFF00"/>
              </a:highlight>
            </a:endParaRPr>
          </a:p>
          <a:p>
            <a:pPr>
              <a:lnSpc>
                <a:spcPct val="150000"/>
              </a:lnSpc>
              <a:defRPr/>
            </a:pPr>
            <a:r>
              <a:rPr lang="en-US" dirty="0"/>
              <a:t>πα</a:t>
            </a:r>
            <a:r>
              <a:rPr lang="en-US" dirty="0" err="1"/>
              <a:t>ρά</a:t>
            </a:r>
            <a:r>
              <a:rPr lang="en-US" dirty="0"/>
              <a:t> α</a:t>
            </a:r>
            <a:r>
              <a:rPr lang="en-US" dirty="0" err="1"/>
              <a:t>υτές</a:t>
            </a:r>
            <a:r>
              <a:rPr lang="en-US" dirty="0"/>
              <a:t> </a:t>
            </a:r>
            <a:r>
              <a:rPr lang="en-US" dirty="0" err="1"/>
              <a:t>τις</a:t>
            </a:r>
            <a:r>
              <a:rPr lang="en-US" dirty="0"/>
              <a:t> </a:t>
            </a:r>
            <a:r>
              <a:rPr lang="en-US" dirty="0" err="1"/>
              <a:t>δυσμενείς</a:t>
            </a:r>
            <a:r>
              <a:rPr lang="en-US" dirty="0"/>
              <a:t> επιπ</a:t>
            </a:r>
            <a:r>
              <a:rPr lang="en-US" dirty="0" err="1"/>
              <a:t>τώσεις</a:t>
            </a:r>
            <a:r>
              <a:rPr lang="en-US" dirty="0"/>
              <a:t>, υπ</a:t>
            </a:r>
            <a:r>
              <a:rPr lang="en-US" dirty="0" err="1"/>
              <a:t>άρχουν</a:t>
            </a:r>
            <a:r>
              <a:rPr lang="en-US" dirty="0"/>
              <a:t> υπ</a:t>
            </a:r>
            <a:r>
              <a:rPr lang="en-US" dirty="0" err="1"/>
              <a:t>ερσύγχρονοι</a:t>
            </a:r>
            <a:r>
              <a:rPr lang="en-US" dirty="0"/>
              <a:t> </a:t>
            </a:r>
            <a:r>
              <a:rPr lang="en-US" dirty="0" err="1"/>
              <a:t>τρό</a:t>
            </a:r>
            <a:r>
              <a:rPr lang="en-US" dirty="0"/>
              <a:t>ποι (state-of-the-art) αντιμετώπισής τους". </a:t>
            </a:r>
          </a:p>
          <a:p>
            <a:pPr>
              <a:lnSpc>
                <a:spcPct val="150000"/>
              </a:lnSpc>
              <a:defRPr/>
            </a:pPr>
            <a:endParaRPr lang="el-GR" dirty="0"/>
          </a:p>
          <a:p>
            <a:pPr>
              <a:lnSpc>
                <a:spcPct val="150000"/>
              </a:lnSpc>
              <a:defRPr/>
            </a:pPr>
            <a:r>
              <a:rPr lang="en-US" dirty="0"/>
              <a:t>"</a:t>
            </a:r>
            <a:r>
              <a:rPr lang="en-US" dirty="0" err="1"/>
              <a:t>Γι</a:t>
            </a:r>
            <a:r>
              <a:rPr lang="en-US" dirty="0"/>
              <a:t>α παράδειγμα, εάν οι τοπικοί πληθυσμοί κατάντη εξαρτώνται από μια ετήσια πλημμύρα ενός γεωργικού πλημμυρικού πεδίου, τότε οι αρμόδιες αρχές και άλλοι ενδιαφερόμενοι φορείς θα πρέπει να εξετάσουν </a:t>
            </a:r>
            <a:endParaRPr lang="el-GR" dirty="0"/>
          </a:p>
          <a:p>
            <a:pPr>
              <a:lnSpc>
                <a:spcPct val="150000"/>
              </a:lnSpc>
              <a:defRPr/>
            </a:pP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highlight>
                  <a:srgbClr val="FFFF00"/>
                </a:highlight>
              </a:rPr>
              <a:t>μι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highlight>
                  <a:srgbClr val="FFFF00"/>
                </a:highlight>
              </a:rPr>
              <a:t>α ελεγχόμενη απελευθέρωση νερού </a:t>
            </a:r>
            <a:r>
              <a:rPr lang="en-US" dirty="0"/>
              <a:t>που αναδημιουργεί τις συνθήκες πλημμύρας.</a:t>
            </a:r>
          </a:p>
          <a:p>
            <a:pPr>
              <a:lnSpc>
                <a:spcPts val="2600"/>
              </a:lnSpc>
              <a:defRPr/>
            </a:pPr>
            <a:endParaRPr lang="el-GR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4F95811-E7A9-4CEB-A2D6-225E02093D4A}"/>
              </a:ext>
            </a:extLst>
          </p:cNvPr>
          <p:cNvSpPr/>
          <p:nvPr/>
        </p:nvSpPr>
        <p:spPr>
          <a:xfrm>
            <a:off x="1043608" y="1340768"/>
            <a:ext cx="7416824" cy="460638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dirty="0" err="1"/>
              <a:t>Πειράμ</a:t>
            </a:r>
            <a:r>
              <a:rPr lang="en-US" dirty="0"/>
              <a:t>ατα έχουν γίνει μεσω συντονισμένης παραγωγής υδροηλεκτρικής ενέργειας και των αναγκών για άρδευση μετά την υποχώρηση των πλημμυρών με την 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highlight>
                  <a:srgbClr val="FFFF00"/>
                </a:highlight>
              </a:rPr>
              <a:t>απελευθέρωση «περιβαλλοντικών ροών» </a:t>
            </a:r>
            <a:r>
              <a:rPr lang="en-US" dirty="0"/>
              <a:t>- </a:t>
            </a:r>
            <a:endParaRPr lang="el-GR" dirty="0"/>
          </a:p>
          <a:p>
            <a:pPr>
              <a:lnSpc>
                <a:spcPct val="150000"/>
              </a:lnSpc>
              <a:defRPr/>
            </a:pPr>
            <a:endParaRPr lang="el-GR" dirty="0"/>
          </a:p>
          <a:p>
            <a:pPr>
              <a:lnSpc>
                <a:spcPct val="150000"/>
              </a:lnSpc>
              <a:defRPr/>
            </a:pPr>
            <a:r>
              <a:rPr lang="el-GR" dirty="0">
                <a:solidFill>
                  <a:schemeClr val="bg2">
                    <a:lumMod val="60000"/>
                    <a:lumOff val="40000"/>
                  </a:schemeClr>
                </a:solidFill>
                <a:highlight>
                  <a:srgbClr val="FFFF00"/>
                </a:highlight>
              </a:rPr>
              <a:t>Δ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highlight>
                  <a:srgbClr val="FFFF00"/>
                </a:highlight>
              </a:rPr>
              <a:t>ηλ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highlight>
                  <a:srgbClr val="FFFF00"/>
                </a:highlight>
              </a:rPr>
              <a:t>αδή</a:t>
            </a:r>
            <a:r>
              <a:rPr lang="el-GR" dirty="0">
                <a:solidFill>
                  <a:schemeClr val="bg2">
                    <a:lumMod val="60000"/>
                    <a:lumOff val="40000"/>
                  </a:schemeClr>
                </a:solidFill>
                <a:highlight>
                  <a:srgbClr val="FFFF00"/>
                </a:highlight>
              </a:rPr>
              <a:t>,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highlight>
                  <a:srgbClr val="FFFF00"/>
                </a:highlight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highlight>
                  <a:srgbClr val="FFFF00"/>
                </a:highlight>
              </a:rPr>
              <a:t>την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highlight>
                  <a:srgbClr val="FFFF00"/>
                </a:highlight>
              </a:rPr>
              <a:t> απ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highlight>
                  <a:srgbClr val="FFFF00"/>
                </a:highlight>
              </a:rPr>
              <a:t>ελευθέρωση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highlight>
                  <a:srgbClr val="FFFF00"/>
                </a:highlight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highlight>
                  <a:srgbClr val="FFFF00"/>
                </a:highlight>
              </a:rPr>
              <a:t>υδάτων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highlight>
                  <a:srgbClr val="FFFF00"/>
                </a:highlight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highlight>
                  <a:srgbClr val="FFFF00"/>
                </a:highlight>
              </a:rPr>
              <a:t>γι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highlight>
                  <a:srgbClr val="FFFF00"/>
                </a:highlight>
              </a:rPr>
              <a:t>α την προστασία των οικοτόπων και των κοινοτήτων</a:t>
            </a:r>
            <a:endParaRPr lang="el-GR" dirty="0">
              <a:solidFill>
                <a:schemeClr val="bg2">
                  <a:lumMod val="60000"/>
                  <a:lumOff val="40000"/>
                </a:schemeClr>
              </a:solidFill>
              <a:highlight>
                <a:srgbClr val="FFFF00"/>
              </a:highlight>
            </a:endParaRPr>
          </a:p>
          <a:p>
            <a:pPr>
              <a:lnSpc>
                <a:spcPct val="150000"/>
              </a:lnSpc>
              <a:defRPr/>
            </a:pPr>
            <a:endParaRPr lang="el-GR" dirty="0">
              <a:solidFill>
                <a:schemeClr val="bg2">
                  <a:lumMod val="60000"/>
                  <a:lumOff val="40000"/>
                </a:schemeClr>
              </a:solidFill>
              <a:highlight>
                <a:srgbClr val="FFFF00"/>
              </a:highlight>
            </a:endParaRPr>
          </a:p>
          <a:p>
            <a:pPr>
              <a:lnSpc>
                <a:spcPct val="150000"/>
              </a:lnSpc>
              <a:defRPr/>
            </a:pP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highlight>
                  <a:srgbClr val="FFFF00"/>
                </a:highlight>
              </a:rPr>
              <a:t>Η π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highlight>
                  <a:srgbClr val="FFFF00"/>
                </a:highlight>
              </a:rPr>
              <a:t>ροσέγγιση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highlight>
                  <a:srgbClr val="FFFF00"/>
                </a:highlight>
              </a:rPr>
              <a:t> α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highlight>
                  <a:srgbClr val="FFFF00"/>
                </a:highlight>
              </a:rPr>
              <a:t>υτή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highlight>
                  <a:srgbClr val="FFFF00"/>
                </a:highlight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highlight>
                  <a:srgbClr val="FFFF00"/>
                </a:highlight>
              </a:rPr>
              <a:t>δοκιμάστηκε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highlight>
                  <a:srgbClr val="FFFF00"/>
                </a:highlight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highlight>
                  <a:srgbClr val="FFFF00"/>
                </a:highlight>
              </a:rPr>
              <a:t>σε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highlight>
                  <a:srgbClr val="FFFF00"/>
                </a:highlight>
              </a:rPr>
              <a:t> π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highlight>
                  <a:srgbClr val="FFFF00"/>
                </a:highlight>
              </a:rPr>
              <a:t>ολλές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highlight>
                  <a:srgbClr val="FFFF00"/>
                </a:highlight>
              </a:rPr>
              <a:t> α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highlight>
                  <a:srgbClr val="FFFF00"/>
                </a:highlight>
              </a:rPr>
              <a:t>φρικ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highlight>
                  <a:srgbClr val="FFFF00"/>
                </a:highlight>
              </a:rPr>
              <a:t>ανικές χώρες </a:t>
            </a:r>
            <a:r>
              <a:rPr lang="en-US" dirty="0"/>
              <a:t>και </a:t>
            </a:r>
            <a:endParaRPr lang="el-GR" dirty="0"/>
          </a:p>
          <a:p>
            <a:pPr>
              <a:lnSpc>
                <a:spcPct val="150000"/>
              </a:lnSpc>
              <a:defRPr/>
            </a:pPr>
            <a:r>
              <a:rPr lang="en-US" dirty="0"/>
              <a:t>η </a:t>
            </a:r>
            <a:r>
              <a:rPr lang="en-US" dirty="0" err="1"/>
              <a:t>έρευν</a:t>
            </a:r>
            <a:r>
              <a:rPr lang="en-US" dirty="0"/>
              <a:t>α σε άλλες περιπτώσεις έχει δείξει ότι οι διαχειριζόμενες πλημμύρες θα είναι μια επιλογή τύπου “win-win”</a:t>
            </a:r>
          </a:p>
          <a:p>
            <a:pPr>
              <a:lnSpc>
                <a:spcPct val="150000"/>
              </a:lnSpc>
              <a:defRPr/>
            </a:pP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highlight>
                  <a:srgbClr val="FFFF00"/>
                </a:highlight>
              </a:rPr>
              <a:t> 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B9B632E-B0C5-46D1-AAD9-BF17CE8654F4}"/>
              </a:ext>
            </a:extLst>
          </p:cNvPr>
          <p:cNvSpPr/>
          <p:nvPr/>
        </p:nvSpPr>
        <p:spPr>
          <a:xfrm>
            <a:off x="395536" y="548680"/>
            <a:ext cx="8064896" cy="419089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endParaRPr lang="el-GR" dirty="0"/>
          </a:p>
          <a:p>
            <a:pPr>
              <a:lnSpc>
                <a:spcPct val="150000"/>
              </a:lnSpc>
              <a:defRPr/>
            </a:pPr>
            <a:r>
              <a:rPr lang="en-US" dirty="0" err="1"/>
              <a:t>Σε</a:t>
            </a:r>
            <a:r>
              <a:rPr lang="en-US" dirty="0"/>
              <a:t> </a:t>
            </a:r>
            <a:r>
              <a:rPr lang="en-US" dirty="0" err="1"/>
              <a:t>γενικές</a:t>
            </a:r>
            <a:r>
              <a:rPr lang="en-US" dirty="0"/>
              <a:t> </a:t>
            </a:r>
            <a:r>
              <a:rPr lang="en-US" dirty="0" err="1"/>
              <a:t>γρ</a:t>
            </a:r>
            <a:r>
              <a:rPr lang="en-US" dirty="0"/>
              <a:t>αμμές, 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highlight>
                  <a:srgbClr val="FFFF00"/>
                </a:highlight>
              </a:rPr>
              <a:t>ο τρόπος για να λειτουργούν τα φράγματα για τους ανθρώπους</a:t>
            </a:r>
            <a:r>
              <a:rPr lang="en-US" dirty="0"/>
              <a:t> παντού, σύμφωνα με τις υποδείξεις του Scudder, είναι </a:t>
            </a:r>
            <a:endParaRPr lang="el-GR" dirty="0"/>
          </a:p>
          <a:p>
            <a:pPr marL="285750" indent="-285750">
              <a:lnSpc>
                <a:spcPct val="150000"/>
              </a:lnSpc>
              <a:buFontTx/>
              <a:buBlip>
                <a:blip r:embed="rId2"/>
              </a:buBlip>
              <a:defRPr/>
            </a:pPr>
            <a:r>
              <a:rPr lang="en-US" dirty="0"/>
              <a:t>να αντιμετωπιστούν οι κοινωνικές και περιβαλλοντικές επιπτώσεις τόσο κατάντη όσο και ανάντη οποιουδήποτε έργου φράγματος πριν την δόμηση του και </a:t>
            </a:r>
            <a:endParaRPr lang="el-GR" dirty="0"/>
          </a:p>
          <a:p>
            <a:pPr marL="285750" indent="-285750">
              <a:lnSpc>
                <a:spcPct val="150000"/>
              </a:lnSpc>
              <a:buFontTx/>
              <a:buBlip>
                <a:blip r:embed="rId2"/>
              </a:buBlip>
              <a:defRPr/>
            </a:pPr>
            <a:r>
              <a:rPr lang="en-US" dirty="0"/>
              <a:t>να αξιολογηθούν οι συνθήκες στις λεκάνες απορροής ποταμών όπου έχουν ήδη κατασκευαστεί και λειτουργούν φράγματα</a:t>
            </a:r>
            <a:endParaRPr lang="el-GR" dirty="0"/>
          </a:p>
          <a:p>
            <a:pPr marL="285750" indent="-285750">
              <a:lnSpc>
                <a:spcPct val="150000"/>
              </a:lnSpc>
              <a:buFontTx/>
              <a:buBlip>
                <a:blip r:embed="rId2"/>
              </a:buBlip>
              <a:defRPr/>
            </a:pPr>
            <a:r>
              <a:rPr lang="en-US" dirty="0"/>
              <a:t>π</a:t>
            </a:r>
            <a:r>
              <a:rPr lang="en-US" dirty="0" err="1"/>
              <a:t>ρέ</a:t>
            </a:r>
            <a:r>
              <a:rPr lang="en-US" dirty="0"/>
              <a:t>πει να αντιμετωπιστεί η πολιτική και θεσμική θεώρηση της κατασκευής ενός φράγματος, λέει ο Scudder. 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36EA0B7-BD0D-4F3C-B28A-0DE6FA1DB559}"/>
              </a:ext>
            </a:extLst>
          </p:cNvPr>
          <p:cNvSpPr/>
          <p:nvPr/>
        </p:nvSpPr>
        <p:spPr>
          <a:xfrm>
            <a:off x="647564" y="836712"/>
            <a:ext cx="7848872" cy="50218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dirty="0" err="1"/>
              <a:t>Πολύ</a:t>
            </a:r>
            <a:r>
              <a:rPr lang="en-US" dirty="0"/>
              <a:t> </a:t>
            </a:r>
            <a:r>
              <a:rPr lang="en-US" dirty="0" err="1"/>
              <a:t>συχνά</a:t>
            </a:r>
            <a:r>
              <a:rPr lang="en-US" dirty="0"/>
              <a:t>, </a:t>
            </a:r>
            <a:r>
              <a:rPr lang="en-US" dirty="0" err="1"/>
              <a:t>έν</a:t>
            </a:r>
            <a:r>
              <a:rPr lang="en-US" dirty="0"/>
              <a:t>α έργο φράγματος αναλαμβάνεται σε ένα συγκεκριμένο τοπικό περιβάλλον λόγω της πολιτικής του σκοπιμότητας και αυτός </a:t>
            </a:r>
            <a:endParaRPr lang="el-GR" dirty="0"/>
          </a:p>
          <a:p>
            <a:pPr>
              <a:lnSpc>
                <a:spcPct val="150000"/>
              </a:lnSpc>
              <a:defRPr/>
            </a:pPr>
            <a:r>
              <a:rPr lang="en-US" dirty="0" err="1">
                <a:solidFill>
                  <a:srgbClr val="FF0000"/>
                </a:solidFill>
                <a:highlight>
                  <a:srgbClr val="FFFF00"/>
                </a:highlight>
              </a:rPr>
              <a:t>δεν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  <a:t> είναι ο καλύτερος τρόπος για την ελαχιστοποίηση των αρνητικών ανθρώπινων και οικολογικών επιπτώσεων </a:t>
            </a:r>
            <a:endParaRPr lang="el-GR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>
              <a:lnSpc>
                <a:spcPct val="150000"/>
              </a:lnSpc>
              <a:defRPr/>
            </a:pPr>
            <a:endParaRPr lang="el-GR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>
              <a:lnSpc>
                <a:spcPct val="150000"/>
              </a:lnSpc>
              <a:defRPr/>
            </a:pPr>
            <a:r>
              <a:rPr lang="el-GR" dirty="0"/>
              <a:t>Η </a:t>
            </a:r>
            <a:r>
              <a:rPr lang="el-GR" dirty="0">
                <a:solidFill>
                  <a:srgbClr val="FF0000"/>
                </a:solidFill>
                <a:highlight>
                  <a:srgbClr val="FFFF00"/>
                </a:highlight>
              </a:rPr>
              <a:t>αναδιάρθρωση των κυβερνητικών υπηρεσιών </a:t>
            </a:r>
            <a:r>
              <a:rPr lang="el-GR" dirty="0"/>
              <a:t>που επιβλέπουν τα φράγματα μπορεί επίσης να μεγιστοποιήσει τις αρνητικές περιβαλλοντικές, γεωργικές ή άλλες επιπτώσεις.</a:t>
            </a:r>
          </a:p>
          <a:p>
            <a:pPr>
              <a:lnSpc>
                <a:spcPct val="150000"/>
              </a:lnSpc>
              <a:defRPr/>
            </a:pPr>
            <a:endParaRPr lang="el-GR" dirty="0"/>
          </a:p>
          <a:p>
            <a:pPr>
              <a:lnSpc>
                <a:spcPct val="150000"/>
              </a:lnSpc>
              <a:defRPr/>
            </a:pPr>
            <a:r>
              <a:rPr lang="el-GR" dirty="0">
                <a:solidFill>
                  <a:schemeClr val="bg2">
                    <a:lumMod val="60000"/>
                    <a:lumOff val="40000"/>
                  </a:schemeClr>
                </a:solidFill>
                <a:highlight>
                  <a:srgbClr val="FFFF00"/>
                </a:highlight>
              </a:rPr>
              <a:t>"Πρέπει όλοι να είμαστε σε θέση να επωφεληθούμε από τα φράγματα που πρόκειται να κατασκευαστούν στο μέλλον αντί να υποφέρουμε από αυτά".</a:t>
            </a:r>
          </a:p>
          <a:p>
            <a:pPr>
              <a:lnSpc>
                <a:spcPct val="150000"/>
              </a:lnSpc>
              <a:defRPr/>
            </a:pPr>
            <a:endParaRPr lang="en-US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>
            <a:extLst>
              <a:ext uri="{FF2B5EF4-FFF2-40B4-BE49-F238E27FC236}">
                <a16:creationId xmlns:a16="http://schemas.microsoft.com/office/drawing/2014/main" id="{1048748A-8694-455B-98E3-C13D6F7B4F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44624"/>
            <a:ext cx="7993063" cy="6900351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l-GR" altLang="en-US" b="1" dirty="0">
                <a:solidFill>
                  <a:srgbClr val="FF0000"/>
                </a:solidFill>
                <a:highlight>
                  <a:srgbClr val="FFFF00"/>
                </a:highlight>
                <a:latin typeface="Comic Sans MS" panose="030F0702030302020204" pitchFamily="66" charset="0"/>
              </a:rPr>
              <a:t>Προβλήματα</a:t>
            </a:r>
          </a:p>
          <a:p>
            <a:pPr eaLnBrk="1" hangingPunct="1">
              <a:buFont typeface="Wingdings" panose="05000000000000000000" pitchFamily="2" charset="2"/>
              <a:buBlip>
                <a:blip r:embed="rId2"/>
              </a:buBlip>
              <a:defRPr/>
            </a:pPr>
            <a:r>
              <a:rPr lang="el-GR" altLang="en-US" sz="1800" dirty="0"/>
              <a:t> μεγαλύτερη φτώχεια, </a:t>
            </a:r>
          </a:p>
          <a:p>
            <a:pPr eaLnBrk="1" hangingPunct="1">
              <a:buFont typeface="Wingdings" panose="05000000000000000000" pitchFamily="2" charset="2"/>
              <a:buBlip>
                <a:blip r:embed="rId2"/>
              </a:buBlip>
              <a:defRPr/>
            </a:pPr>
            <a:r>
              <a:rPr lang="el-GR" altLang="en-US" sz="1800" dirty="0"/>
              <a:t> πολιτιστική υποβάθμιση,</a:t>
            </a:r>
          </a:p>
          <a:p>
            <a:pPr eaLnBrk="1" hangingPunct="1">
              <a:buFont typeface="Wingdings" panose="05000000000000000000" pitchFamily="2" charset="2"/>
              <a:buBlip>
                <a:blip r:embed="rId2"/>
              </a:buBlip>
              <a:defRPr/>
            </a:pPr>
            <a:r>
              <a:rPr lang="el-GR" altLang="en-US" sz="1800" dirty="0"/>
              <a:t> αύξηση συχνότητας ασθενειών και θανάτων, </a:t>
            </a:r>
          </a:p>
          <a:p>
            <a:pPr eaLnBrk="1" hangingPunct="1">
              <a:buFont typeface="Wingdings" panose="05000000000000000000" pitchFamily="2" charset="2"/>
              <a:buBlip>
                <a:blip r:embed="rId2"/>
              </a:buBlip>
              <a:defRPr/>
            </a:pPr>
            <a:r>
              <a:rPr lang="el-GR" altLang="en-US" sz="1800" dirty="0"/>
              <a:t> ψυχολογική φόρτιση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l-GR" altLang="en-US" sz="1800" dirty="0"/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l-GR" altLang="en-US" sz="1800" dirty="0"/>
              <a:t>Στις περιπτώσεις που υπήρξαν κάποιες αποζημιώσεις αυτές ήταν πολύ κατώτερες των ζημιών που υπέστησαν οι άνθρωποι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l-GR" altLang="en-US" sz="1800" dirty="0"/>
              <a:t>400000 </a:t>
            </a:r>
            <a:r>
              <a:rPr lang="en-US" altLang="en-US" sz="1800" dirty="0"/>
              <a:t>km</a:t>
            </a:r>
            <a:r>
              <a:rPr lang="el-GR" altLang="en-US" sz="1800" baseline="30000" dirty="0"/>
              <a:t>2 </a:t>
            </a:r>
            <a:r>
              <a:rPr lang="el-GR" altLang="en-US" sz="1800" dirty="0"/>
              <a:t>πλημμύρισαν (έκταση = </a:t>
            </a:r>
            <a:r>
              <a:rPr lang="en-US" altLang="en-US" sz="1800" dirty="0"/>
              <a:t>California </a:t>
            </a:r>
            <a:r>
              <a:rPr lang="el-GR" altLang="en-US" sz="1800" dirty="0"/>
              <a:t>ή το 0.3 % της παγκόσμιας χερσαίας έκτασης)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lang="el-GR" altLang="en-US" sz="1800" dirty="0"/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l-GR" altLang="en-US" sz="1800" dirty="0"/>
              <a:t>οι απώλειες είναι σημαντικά μεγαλύτερες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l-GR" altLang="en-US" sz="1800" dirty="0"/>
              <a:t>(οι ποτάμιες κοιλάδες αποτελούν τις πιο εύφορες περιοχές και τα μεγαλύτερα σε ποικιλία δασικά οικοσυστήματα και υγροβιότοπους)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l-GR" altLang="en-US" sz="18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l-GR" altLang="en-US" sz="1800" dirty="0">
                <a:solidFill>
                  <a:srgbClr val="FF6600"/>
                </a:solidFill>
              </a:rPr>
              <a:t>Κίνα  </a:t>
            </a:r>
            <a:r>
              <a:rPr lang="en-US" altLang="en-US" sz="1800" dirty="0">
                <a:solidFill>
                  <a:srgbClr val="FF6600"/>
                </a:solidFill>
              </a:rPr>
              <a:t>Henan</a:t>
            </a:r>
            <a:r>
              <a:rPr lang="el-GR" altLang="en-US" sz="1800" dirty="0"/>
              <a:t> 8/1975 </a:t>
            </a:r>
            <a:r>
              <a:rPr lang="el-GR" altLang="en-US" sz="1800" dirty="0">
                <a:solidFill>
                  <a:srgbClr val="FFFF00"/>
                </a:solidFill>
              </a:rPr>
              <a:t>80000-230000</a:t>
            </a:r>
            <a:r>
              <a:rPr lang="el-GR" altLang="en-US" sz="1800" dirty="0"/>
              <a:t> θάνατοι από το σπάσιμο 2 φραγμάτων γεγονός που έγινε γνωστό το 1995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l-GR" altLang="en-US" sz="18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l-GR" altLang="en-US" sz="1800" dirty="0"/>
              <a:t>180 θάνατοι από σεισμό 6.3 </a:t>
            </a:r>
            <a:r>
              <a:rPr lang="en-US" altLang="en-US" sz="1800" dirty="0"/>
              <a:t>R </a:t>
            </a:r>
            <a:r>
              <a:rPr lang="el-GR" altLang="en-US" sz="1800" dirty="0"/>
              <a:t>εξαιτίας του </a:t>
            </a:r>
            <a:r>
              <a:rPr lang="en-US" altLang="en-US" sz="1800" dirty="0" err="1"/>
              <a:t>Koyna</a:t>
            </a:r>
            <a:r>
              <a:rPr lang="en-US" altLang="en-US" sz="1800" dirty="0"/>
              <a:t> Dam</a:t>
            </a:r>
            <a:r>
              <a:rPr lang="el-GR" altLang="en-US" sz="1800" dirty="0"/>
              <a:t> - Ινδία)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36921D8C-F1A4-4114-ACC3-18B90B4CC5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44450"/>
            <a:ext cx="4554538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2">
            <a:extLst>
              <a:ext uri="{FF2B5EF4-FFF2-40B4-BE49-F238E27FC236}">
                <a16:creationId xmlns:a16="http://schemas.microsoft.com/office/drawing/2014/main" id="{1F658743-2AEB-40EB-86C7-386CFF5B71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214313"/>
            <a:ext cx="1457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n-US" sz="1800">
                <a:solidFill>
                  <a:srgbClr val="FFFF00"/>
                </a:solidFill>
              </a:rPr>
              <a:t>Στον π. Ινδό</a:t>
            </a:r>
            <a:endParaRPr lang="en-US" altLang="en-US" sz="1800">
              <a:solidFill>
                <a:srgbClr val="FFFF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B89B4C8-5262-4C83-9809-BE2DF63C0470}"/>
              </a:ext>
            </a:extLst>
          </p:cNvPr>
          <p:cNvSpPr/>
          <p:nvPr/>
        </p:nvSpPr>
        <p:spPr>
          <a:xfrm>
            <a:off x="-58737" y="1196752"/>
            <a:ext cx="4572000" cy="1151534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ts val="4500"/>
              </a:lnSpc>
              <a:defRPr/>
            </a:pPr>
            <a:r>
              <a:rPr lang="el-GR" altLang="en-US" b="1" dirty="0">
                <a:solidFill>
                  <a:schemeClr val="bg2">
                    <a:lumMod val="60000"/>
                    <a:lumOff val="40000"/>
                  </a:schemeClr>
                </a:solidFill>
                <a:highlight>
                  <a:srgbClr val="FFFF00"/>
                </a:highlight>
              </a:rPr>
              <a:t>φράγμα </a:t>
            </a:r>
            <a:r>
              <a:rPr lang="en-US" alt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highlight>
                  <a:srgbClr val="FFFF00"/>
                </a:highlight>
              </a:rPr>
              <a:t>Tarbela</a:t>
            </a:r>
            <a:r>
              <a:rPr lang="el-GR" altLang="en-US" b="1" dirty="0">
                <a:solidFill>
                  <a:schemeClr val="bg2">
                    <a:lumMod val="60000"/>
                    <a:lumOff val="40000"/>
                  </a:schemeClr>
                </a:solidFill>
                <a:highlight>
                  <a:srgbClr val="FFFF00"/>
                </a:highlight>
              </a:rPr>
              <a:t> </a:t>
            </a:r>
            <a:r>
              <a:rPr lang="el-GR" altLang="en-US" dirty="0"/>
              <a:t>- Πακιστάν </a:t>
            </a:r>
          </a:p>
          <a:p>
            <a:pPr eaLnBrk="1" hangingPunct="1">
              <a:lnSpc>
                <a:spcPts val="4500"/>
              </a:lnSpc>
              <a:defRPr/>
            </a:pPr>
            <a:r>
              <a:rPr lang="en-US" altLang="en-US" dirty="0"/>
              <a:t>V </a:t>
            </a:r>
            <a:r>
              <a:rPr lang="el-GR" altLang="en-US" dirty="0"/>
              <a:t>10</a:t>
            </a:r>
            <a:r>
              <a:rPr lang="el-GR" altLang="en-US" baseline="30000" dirty="0"/>
              <a:t>6</a:t>
            </a:r>
            <a:r>
              <a:rPr lang="en-US" altLang="en-US" dirty="0"/>
              <a:t>X</a:t>
            </a:r>
            <a:r>
              <a:rPr lang="el-GR" altLang="en-US" dirty="0"/>
              <a:t>10</a:t>
            </a:r>
            <a:r>
              <a:rPr lang="el-GR" altLang="en-US" baseline="30000" dirty="0"/>
              <a:t>6</a:t>
            </a:r>
            <a:r>
              <a:rPr lang="el-GR" altLang="en-US" dirty="0"/>
              <a:t> </a:t>
            </a:r>
            <a:r>
              <a:rPr lang="en-US" altLang="en-US" dirty="0"/>
              <a:t>m</a:t>
            </a:r>
            <a:r>
              <a:rPr lang="el-GR" altLang="en-US" baseline="30000" dirty="0"/>
              <a:t>3</a:t>
            </a:r>
            <a:r>
              <a:rPr lang="el-GR" altLang="en-US" dirty="0"/>
              <a:t> ή 40</a:t>
            </a:r>
            <a:r>
              <a:rPr lang="el-GR" altLang="en-US" dirty="0">
                <a:sym typeface="Symbol" panose="05050102010706020507" pitchFamily="18" charset="2"/>
              </a:rPr>
              <a:t></a:t>
            </a:r>
            <a:r>
              <a:rPr lang="en-US" altLang="en-US" dirty="0"/>
              <a:t>V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  <a:r>
              <a:rPr lang="el-GR" altLang="en-US" dirty="0">
                <a:sym typeface="Symbol" panose="05050102010706020507" pitchFamily="18" charset="2"/>
              </a:rPr>
              <a:t>της </a:t>
            </a:r>
            <a:r>
              <a:rPr lang="el-GR" altLang="en-US" dirty="0" err="1">
                <a:sym typeface="Symbol" panose="05050102010706020507" pitchFamily="18" charset="2"/>
              </a:rPr>
              <a:t>Μεγ</a:t>
            </a:r>
            <a:r>
              <a:rPr lang="el-GR" altLang="en-US" dirty="0">
                <a:sym typeface="Symbol" panose="05050102010706020507" pitchFamily="18" charset="2"/>
              </a:rPr>
              <a:t>. Πυραμίδας</a:t>
            </a:r>
            <a:endParaRPr lang="en-GB" altLang="en-US" dirty="0">
              <a:sym typeface="Symbol" panose="05050102010706020507" pitchFamily="18" charset="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>
            <a:extLst>
              <a:ext uri="{FF2B5EF4-FFF2-40B4-BE49-F238E27FC236}">
                <a16:creationId xmlns:a16="http://schemas.microsoft.com/office/drawing/2014/main" id="{0F1F2ABA-13DC-4940-BB71-1764DCC75F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415448"/>
            <a:ext cx="7344816" cy="6401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l-GR" dirty="0">
                <a:solidFill>
                  <a:srgbClr val="FFFF00"/>
                </a:solidFill>
              </a:rPr>
              <a:t>Το Έργο - Κύρια Χαρακτηριστικά </a:t>
            </a:r>
            <a:endParaRPr lang="en-US" dirty="0">
              <a:solidFill>
                <a:srgbClr val="FFFF00"/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el-GR" dirty="0">
                <a:latin typeface="+mn-lt"/>
              </a:rPr>
              <a:t>Το έργο αποτελείται από ένα </a:t>
            </a:r>
            <a:r>
              <a:rPr lang="el-GR" dirty="0">
                <a:solidFill>
                  <a:srgbClr val="FF0000"/>
                </a:solidFill>
                <a:highlight>
                  <a:srgbClr val="FFFF00"/>
                </a:highlight>
                <a:latin typeface="+mn-lt"/>
              </a:rPr>
              <a:t>επίμηκες </a:t>
            </a:r>
            <a:r>
              <a:rPr lang="el-GR" dirty="0">
                <a:solidFill>
                  <a:srgbClr val="FF0000"/>
                </a:solidFill>
                <a:highlight>
                  <a:srgbClr val="FFFF00"/>
                </a:highlight>
              </a:rPr>
              <a:t>ανάχωμα </a:t>
            </a:r>
            <a:r>
              <a:rPr lang="el-GR" dirty="0">
                <a:solidFill>
                  <a:srgbClr val="FF0000"/>
                </a:solidFill>
                <a:highlight>
                  <a:srgbClr val="FFFF00"/>
                </a:highlight>
                <a:latin typeface="+mn-lt"/>
              </a:rPr>
              <a:t>2743 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  <a:latin typeface="+mn-lt"/>
              </a:rPr>
              <a:t>m</a:t>
            </a:r>
            <a:r>
              <a:rPr lang="el-GR" dirty="0">
                <a:latin typeface="+mn-lt"/>
              </a:rPr>
              <a:t>, ύψους 143</a:t>
            </a:r>
            <a:r>
              <a:rPr lang="en-US" dirty="0"/>
              <a:t> m</a:t>
            </a:r>
            <a:r>
              <a:rPr lang="el-GR" dirty="0">
                <a:latin typeface="+mn-lt"/>
              </a:rPr>
              <a:t> από χωμάτινα και βραχώδη υλικά, με δύο υπερχειλιστές </a:t>
            </a:r>
          </a:p>
          <a:p>
            <a:pPr>
              <a:lnSpc>
                <a:spcPct val="150000"/>
              </a:lnSpc>
              <a:defRPr/>
            </a:pPr>
            <a:endParaRPr lang="el-GR" dirty="0">
              <a:latin typeface="+mn-lt"/>
            </a:endParaRPr>
          </a:p>
          <a:p>
            <a:pPr>
              <a:lnSpc>
                <a:spcPct val="150000"/>
              </a:lnSpc>
              <a:defRPr/>
            </a:pPr>
            <a:r>
              <a:rPr lang="el-GR" dirty="0">
                <a:latin typeface="+mn-lt"/>
              </a:rPr>
              <a:t>Η </a:t>
            </a:r>
            <a:r>
              <a:rPr lang="el-GR" dirty="0">
                <a:solidFill>
                  <a:srgbClr val="FF0000"/>
                </a:solidFill>
                <a:highlight>
                  <a:srgbClr val="FFFF00"/>
                </a:highlight>
                <a:latin typeface="+mn-lt"/>
              </a:rPr>
              <a:t>παροχετευτικότητα του κύριου υπερχειλιστή </a:t>
            </a:r>
            <a:r>
              <a:rPr lang="el-GR" dirty="0">
                <a:latin typeface="+mn-lt"/>
              </a:rPr>
              <a:t>ανέρχεται στά </a:t>
            </a:r>
            <a:r>
              <a:rPr lang="el-GR" dirty="0">
                <a:solidFill>
                  <a:srgbClr val="FF0000"/>
                </a:solidFill>
                <a:highlight>
                  <a:srgbClr val="FFFF00"/>
                </a:highlight>
                <a:latin typeface="+mn-lt"/>
              </a:rPr>
              <a:t>18406 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  <a:t>m</a:t>
            </a:r>
            <a:r>
              <a:rPr lang="el-GR" baseline="30000" dirty="0">
                <a:solidFill>
                  <a:srgbClr val="FF0000"/>
                </a:solidFill>
                <a:highlight>
                  <a:srgbClr val="FFFF00"/>
                </a:highlight>
              </a:rPr>
              <a:t>3</a:t>
            </a:r>
            <a:r>
              <a:rPr lang="el-GR" dirty="0">
                <a:solidFill>
                  <a:srgbClr val="FF0000"/>
                </a:solidFill>
                <a:highlight>
                  <a:srgbClr val="FFFF00"/>
                </a:highlight>
                <a:latin typeface="+mn-lt"/>
              </a:rPr>
              <a:t>/s</a:t>
            </a:r>
            <a:r>
              <a:rPr lang="el-GR" dirty="0">
                <a:latin typeface="+mn-lt"/>
              </a:rPr>
              <a:t> και του βοηθητικού </a:t>
            </a:r>
            <a:r>
              <a:rPr lang="el-GR" dirty="0" err="1">
                <a:latin typeface="+mn-lt"/>
              </a:rPr>
              <a:t>υπερχειλιστή</a:t>
            </a:r>
            <a:r>
              <a:rPr lang="el-GR" dirty="0">
                <a:latin typeface="+mn-lt"/>
              </a:rPr>
              <a:t> στα </a:t>
            </a:r>
            <a:r>
              <a:rPr lang="el-GR" dirty="0">
                <a:solidFill>
                  <a:srgbClr val="FF0000"/>
                </a:solidFill>
                <a:highlight>
                  <a:srgbClr val="FFFF00"/>
                </a:highlight>
                <a:latin typeface="+mn-lt"/>
              </a:rPr>
              <a:t>24070 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  <a:t>m</a:t>
            </a:r>
            <a:r>
              <a:rPr lang="el-GR" baseline="30000" dirty="0">
                <a:solidFill>
                  <a:srgbClr val="FF0000"/>
                </a:solidFill>
                <a:highlight>
                  <a:srgbClr val="FFFF00"/>
                </a:highlight>
              </a:rPr>
              <a:t>3</a:t>
            </a:r>
            <a:r>
              <a:rPr lang="el-GR" dirty="0">
                <a:solidFill>
                  <a:srgbClr val="FF0000"/>
                </a:solidFill>
                <a:highlight>
                  <a:srgbClr val="FFFF00"/>
                </a:highlight>
              </a:rPr>
              <a:t>/s </a:t>
            </a:r>
            <a:r>
              <a:rPr lang="el-GR" dirty="0">
                <a:latin typeface="+mn-lt"/>
              </a:rPr>
              <a:t>. </a:t>
            </a:r>
          </a:p>
          <a:p>
            <a:pPr>
              <a:lnSpc>
                <a:spcPct val="150000"/>
              </a:lnSpc>
              <a:defRPr/>
            </a:pPr>
            <a:r>
              <a:rPr lang="el-GR" dirty="0">
                <a:latin typeface="+mn-lt"/>
              </a:rPr>
              <a:t>Η συνολική παραγωγική ικανότητα του Ενεργειακού Σταθμού Tarbela φθάνει τα 3478 MW. </a:t>
            </a:r>
          </a:p>
          <a:p>
            <a:pPr>
              <a:lnSpc>
                <a:spcPct val="150000"/>
              </a:lnSpc>
              <a:defRPr/>
            </a:pPr>
            <a:endParaRPr lang="el-GR" dirty="0">
              <a:latin typeface="+mn-lt"/>
            </a:endParaRPr>
          </a:p>
          <a:p>
            <a:pPr>
              <a:lnSpc>
                <a:spcPct val="150000"/>
              </a:lnSpc>
              <a:defRPr/>
            </a:pPr>
            <a:r>
              <a:rPr lang="el-GR" dirty="0">
                <a:latin typeface="+mn-lt"/>
              </a:rPr>
              <a:t>Ο ταμιευτήρας  είναι </a:t>
            </a:r>
            <a:r>
              <a:rPr lang="el-GR" dirty="0">
                <a:solidFill>
                  <a:srgbClr val="FF0000"/>
                </a:solidFill>
                <a:highlight>
                  <a:srgbClr val="FFFF00"/>
                </a:highlight>
              </a:rPr>
              <a:t>μήκους </a:t>
            </a:r>
            <a:r>
              <a:rPr lang="el-GR" dirty="0">
                <a:solidFill>
                  <a:srgbClr val="FF0000"/>
                </a:solidFill>
                <a:highlight>
                  <a:srgbClr val="FFFF00"/>
                </a:highlight>
                <a:latin typeface="+mn-lt"/>
              </a:rPr>
              <a:t>80,5 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  <a:latin typeface="+mn-lt"/>
              </a:rPr>
              <a:t>km</a:t>
            </a:r>
            <a:r>
              <a:rPr lang="en-US" dirty="0">
                <a:latin typeface="+mn-lt"/>
              </a:rPr>
              <a:t>,</a:t>
            </a:r>
            <a:r>
              <a:rPr lang="el-GR" dirty="0">
                <a:latin typeface="+mn-lt"/>
              </a:rPr>
              <a:t> </a:t>
            </a:r>
            <a:r>
              <a:rPr lang="el-GR" dirty="0">
                <a:solidFill>
                  <a:srgbClr val="FF0000"/>
                </a:solidFill>
                <a:highlight>
                  <a:srgbClr val="FFFF00"/>
                </a:highlight>
                <a:latin typeface="+mn-lt"/>
              </a:rPr>
              <a:t>έκτασης 260 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  <a:t>km</a:t>
            </a:r>
            <a:r>
              <a:rPr lang="el-GR" baseline="30000" dirty="0">
                <a:solidFill>
                  <a:srgbClr val="FF0000"/>
                </a:solidFill>
                <a:highlight>
                  <a:srgbClr val="FFFF00"/>
                </a:highlight>
              </a:rPr>
              <a:t>2</a:t>
            </a:r>
            <a:r>
              <a:rPr lang="el-GR" dirty="0">
                <a:latin typeface="+mn-lt"/>
              </a:rPr>
              <a:t>, </a:t>
            </a:r>
          </a:p>
          <a:p>
            <a:pPr>
              <a:lnSpc>
                <a:spcPct val="150000"/>
              </a:lnSpc>
              <a:defRPr/>
            </a:pPr>
            <a:r>
              <a:rPr lang="el-GR" dirty="0">
                <a:latin typeface="+mn-lt"/>
              </a:rPr>
              <a:t>μικτής χωρητικότητας αποθήκευσης </a:t>
            </a:r>
            <a:r>
              <a:rPr lang="el-GR" dirty="0">
                <a:solidFill>
                  <a:srgbClr val="FF0000"/>
                </a:solidFill>
                <a:highlight>
                  <a:srgbClr val="FFFF00"/>
                </a:highlight>
                <a:latin typeface="+mn-lt"/>
              </a:rPr>
              <a:t>17,109 εκατομμύρια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  <a:t> m</a:t>
            </a:r>
            <a:r>
              <a:rPr lang="el-GR" baseline="30000" dirty="0">
                <a:solidFill>
                  <a:srgbClr val="FF0000"/>
                </a:solidFill>
                <a:highlight>
                  <a:srgbClr val="FFFF00"/>
                </a:highlight>
              </a:rPr>
              <a:t>3</a:t>
            </a:r>
            <a:r>
              <a:rPr lang="el-GR" dirty="0">
                <a:latin typeface="+mn-lt"/>
              </a:rPr>
              <a:t> </a:t>
            </a:r>
          </a:p>
          <a:p>
            <a:pPr>
              <a:lnSpc>
                <a:spcPct val="150000"/>
              </a:lnSpc>
              <a:defRPr/>
            </a:pPr>
            <a:endParaRPr lang="el-GR" dirty="0">
              <a:latin typeface="+mn-lt"/>
            </a:endParaRPr>
          </a:p>
          <a:p>
            <a:pPr>
              <a:lnSpc>
                <a:spcPct val="150000"/>
              </a:lnSpc>
              <a:defRPr/>
            </a:pPr>
            <a:r>
              <a:rPr lang="el-GR" dirty="0">
                <a:latin typeface="+mn-lt"/>
              </a:rPr>
              <a:t>Η συνολική έκταση της λεκάνης απορροής στα ανάντη του Tarbela εκτείνεται σε πάνω από 168.000 </a:t>
            </a:r>
            <a:r>
              <a:rPr lang="en-US" dirty="0"/>
              <a:t>km</a:t>
            </a:r>
            <a:r>
              <a:rPr lang="el-GR" baseline="30000" dirty="0"/>
              <a:t>2</a:t>
            </a:r>
            <a:r>
              <a:rPr lang="el-GR" dirty="0">
                <a:latin typeface="+mn-lt"/>
              </a:rPr>
              <a:t> </a:t>
            </a:r>
          </a:p>
          <a:p>
            <a:pPr>
              <a:defRPr/>
            </a:pPr>
            <a:endParaRPr lang="el-GR" dirty="0">
              <a:latin typeface="+mn-lt"/>
            </a:endParaRPr>
          </a:p>
          <a:p>
            <a:pPr>
              <a:defRPr/>
            </a:pPr>
            <a:endParaRPr lang="en-US" sz="1400" b="1" dirty="0">
              <a:latin typeface="+mn-lt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himmer">
  <a:themeElements>
    <a:clrScheme name="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Shimmer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Shimmer</Template>
  <TotalTime>0</TotalTime>
  <Words>4953</Words>
  <Application>Microsoft Office PowerPoint</Application>
  <PresentationFormat>On-screen Show (4:3)</PresentationFormat>
  <Paragraphs>695</Paragraphs>
  <Slides>66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3" baseType="lpstr">
      <vt:lpstr>Arial</vt:lpstr>
      <vt:lpstr>Calibri</vt:lpstr>
      <vt:lpstr>Comic Sans MS</vt:lpstr>
      <vt:lpstr>Tahoma</vt:lpstr>
      <vt:lpstr>Times New Roman</vt:lpstr>
      <vt:lpstr>Wingdings</vt:lpstr>
      <vt:lpstr>Shimmer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DUTH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Christos Petalas</dc:creator>
  <cp:lastModifiedBy>Χρήστος Πεταλάς</cp:lastModifiedBy>
  <cp:revision>123</cp:revision>
  <dcterms:created xsi:type="dcterms:W3CDTF">2003-12-07T14:45:56Z</dcterms:created>
  <dcterms:modified xsi:type="dcterms:W3CDTF">2020-04-25T10:34:41Z</dcterms:modified>
</cp:coreProperties>
</file>