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37"/>
  </p:notesMasterIdLst>
  <p:sldIdLst>
    <p:sldId id="256" r:id="rId2"/>
    <p:sldId id="269" r:id="rId3"/>
    <p:sldId id="288" r:id="rId4"/>
    <p:sldId id="294" r:id="rId5"/>
    <p:sldId id="273" r:id="rId6"/>
    <p:sldId id="319" r:id="rId7"/>
    <p:sldId id="330" r:id="rId8"/>
    <p:sldId id="331" r:id="rId9"/>
    <p:sldId id="332" r:id="rId10"/>
    <p:sldId id="350" r:id="rId11"/>
    <p:sldId id="325" r:id="rId12"/>
    <p:sldId id="296" r:id="rId13"/>
    <p:sldId id="345" r:id="rId14"/>
    <p:sldId id="316" r:id="rId15"/>
    <p:sldId id="291" r:id="rId16"/>
    <p:sldId id="298" r:id="rId17"/>
    <p:sldId id="339" r:id="rId18"/>
    <p:sldId id="344" r:id="rId19"/>
    <p:sldId id="346" r:id="rId20"/>
    <p:sldId id="327" r:id="rId21"/>
    <p:sldId id="322" r:id="rId22"/>
    <p:sldId id="277" r:id="rId23"/>
    <p:sldId id="348" r:id="rId24"/>
    <p:sldId id="349" r:id="rId25"/>
    <p:sldId id="328" r:id="rId26"/>
    <p:sldId id="341" r:id="rId27"/>
    <p:sldId id="340" r:id="rId28"/>
    <p:sldId id="304" r:id="rId29"/>
    <p:sldId id="313" r:id="rId30"/>
    <p:sldId id="342" r:id="rId31"/>
    <p:sldId id="347" r:id="rId32"/>
    <p:sldId id="306" r:id="rId33"/>
    <p:sldId id="302" r:id="rId34"/>
    <p:sldId id="280" r:id="rId35"/>
    <p:sldId id="343" r:id="rId3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714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38"/>
    </p:cViewPr>
  </p:sorter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656310-A1C0-4292-A1EF-A2F23F77EA80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6B89C532-6B21-4B29-892C-8CCDED5F89C6}">
      <dgm:prSet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algn="just"/>
          <a:r>
            <a:rPr lang="el-GR" b="1" dirty="0">
              <a:solidFill>
                <a:srgbClr val="C00000"/>
              </a:solidFill>
              <a:latin typeface="Verdana" pitchFamily="34" charset="0"/>
              <a:ea typeface="Verdana" pitchFamily="34" charset="0"/>
            </a:rPr>
            <a:t>α. </a:t>
          </a:r>
          <a:r>
            <a:rPr lang="el-GR" b="1" dirty="0"/>
            <a:t>μπορεί να αναπτύσσουν άμεσο αποτέλεσμα:</a:t>
          </a:r>
          <a:endParaRPr lang="el-GR" b="1" dirty="0">
            <a:latin typeface="Verdana" pitchFamily="34" charset="0"/>
            <a:ea typeface="Verdana" pitchFamily="34" charset="0"/>
          </a:endParaRPr>
        </a:p>
      </dgm:t>
    </dgm:pt>
    <dgm:pt modelId="{305F29C3-99DE-4AC3-B79D-4845D2F8A193}" type="parTrans" cxnId="{85B0A3FE-E4A8-4E4D-AA1A-52FBC6DAAE5A}">
      <dgm:prSet/>
      <dgm:spPr/>
      <dgm:t>
        <a:bodyPr/>
        <a:lstStyle/>
        <a:p>
          <a:endParaRPr lang="el-GR"/>
        </a:p>
      </dgm:t>
    </dgm:pt>
    <dgm:pt modelId="{8FB1CDAA-4401-45A6-8012-F29F2DB8C2F8}" type="sibTrans" cxnId="{85B0A3FE-E4A8-4E4D-AA1A-52FBC6DAAE5A}">
      <dgm:prSet/>
      <dgm:spPr/>
      <dgm:t>
        <a:bodyPr/>
        <a:lstStyle/>
        <a:p>
          <a:endParaRPr lang="el-GR"/>
        </a:p>
      </dgm:t>
    </dgm:pt>
    <dgm:pt modelId="{AE286A32-3C1B-4C35-8182-DCCA009CDBB0}">
      <dgm:prSet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l-GR" b="1" dirty="0">
              <a:solidFill>
                <a:srgbClr val="C00000"/>
              </a:solidFill>
              <a:latin typeface="Verdana" pitchFamily="34" charset="0"/>
              <a:ea typeface="Verdana" pitchFamily="34" charset="0"/>
            </a:rPr>
            <a:t>β. </a:t>
          </a:r>
          <a:r>
            <a:rPr lang="el-GR" b="1" dirty="0">
              <a:solidFill>
                <a:schemeClr val="bg1">
                  <a:lumMod val="95000"/>
                </a:schemeClr>
              </a:solidFill>
              <a:latin typeface="Verdana" pitchFamily="34" charset="0"/>
              <a:ea typeface="Verdana" pitchFamily="34" charset="0"/>
            </a:rPr>
            <a:t>π</a:t>
          </a:r>
          <a:r>
            <a:rPr lang="el-GR" b="1" dirty="0"/>
            <a:t>ροϋποθέσεις για άμεσο αποτέλεσμα:</a:t>
          </a:r>
          <a:endParaRPr lang="el-GR" b="1" dirty="0">
            <a:latin typeface="Verdana" pitchFamily="34" charset="0"/>
            <a:ea typeface="Verdana" pitchFamily="34" charset="0"/>
          </a:endParaRPr>
        </a:p>
      </dgm:t>
    </dgm:pt>
    <dgm:pt modelId="{0D5BD582-8BCB-4F57-BAE7-32C7A009FEA9}" type="parTrans" cxnId="{E1B9F9FD-8558-45C1-823C-DA648BB49236}">
      <dgm:prSet/>
      <dgm:spPr/>
      <dgm:t>
        <a:bodyPr/>
        <a:lstStyle/>
        <a:p>
          <a:endParaRPr lang="el-GR"/>
        </a:p>
      </dgm:t>
    </dgm:pt>
    <dgm:pt modelId="{4477BD23-EBE7-4EE1-98D4-3A343CBE0B9C}" type="sibTrans" cxnId="{E1B9F9FD-8558-45C1-823C-DA648BB49236}">
      <dgm:prSet/>
      <dgm:spPr/>
      <dgm:t>
        <a:bodyPr/>
        <a:lstStyle/>
        <a:p>
          <a:endParaRPr lang="el-GR"/>
        </a:p>
      </dgm:t>
    </dgm:pt>
    <dgm:pt modelId="{0934698B-F43C-4BE9-94F2-7220E187FDF5}">
      <dgm:prSet custT="1"/>
      <dgm:spPr/>
      <dgm:t>
        <a:bodyPr/>
        <a:lstStyle/>
        <a:p>
          <a:r>
            <a:rPr lang="en-US" sz="2400" dirty="0"/>
            <a:t>C-43/71, </a:t>
          </a:r>
          <a:r>
            <a:rPr lang="en-US" sz="2400" i="1" dirty="0" err="1"/>
            <a:t>Politi</a:t>
          </a:r>
          <a:r>
            <a:rPr lang="el-GR" sz="2400" dirty="0"/>
            <a:t>, </a:t>
          </a:r>
          <a:endParaRPr lang="el-GR" sz="2300" b="1" dirty="0"/>
        </a:p>
      </dgm:t>
    </dgm:pt>
    <dgm:pt modelId="{979E3973-896B-4FC0-80E9-393BCBA9E725}" type="parTrans" cxnId="{5465E911-CAC2-4966-A9EB-0FF299028CF1}">
      <dgm:prSet/>
      <dgm:spPr/>
      <dgm:t>
        <a:bodyPr/>
        <a:lstStyle/>
        <a:p>
          <a:endParaRPr lang="el-GR"/>
        </a:p>
      </dgm:t>
    </dgm:pt>
    <dgm:pt modelId="{9FE7BC33-ADF3-40B2-8325-0820ACFBAB13}" type="sibTrans" cxnId="{5465E911-CAC2-4966-A9EB-0FF299028CF1}">
      <dgm:prSet/>
      <dgm:spPr/>
      <dgm:t>
        <a:bodyPr/>
        <a:lstStyle/>
        <a:p>
          <a:endParaRPr lang="el-GR"/>
        </a:p>
      </dgm:t>
    </dgm:pt>
    <dgm:pt modelId="{1E115C8A-A56F-417E-A079-A0E5921A01AE}">
      <dgm:prSet custT="1"/>
      <dgm:spPr/>
      <dgm:t>
        <a:bodyPr/>
        <a:lstStyle/>
        <a:p>
          <a:pPr algn="just"/>
          <a:r>
            <a:rPr lang="el-GR" sz="2400" dirty="0"/>
            <a:t>ίδιες με τις διατάξεις των Συνθηκών</a:t>
          </a:r>
          <a:endParaRPr lang="el-GR" sz="2300" b="1" dirty="0"/>
        </a:p>
      </dgm:t>
    </dgm:pt>
    <dgm:pt modelId="{4F9B2731-23B0-492E-81B4-FD55E2DD8ED0}" type="parTrans" cxnId="{FACFCC38-126B-4017-B5F1-1D2360D64FAB}">
      <dgm:prSet/>
      <dgm:spPr/>
      <dgm:t>
        <a:bodyPr/>
        <a:lstStyle/>
        <a:p>
          <a:endParaRPr lang="el-GR"/>
        </a:p>
      </dgm:t>
    </dgm:pt>
    <dgm:pt modelId="{7657320E-D90C-4E75-B384-6A674026B14A}" type="sibTrans" cxnId="{FACFCC38-126B-4017-B5F1-1D2360D64FAB}">
      <dgm:prSet/>
      <dgm:spPr/>
      <dgm:t>
        <a:bodyPr/>
        <a:lstStyle/>
        <a:p>
          <a:endParaRPr lang="el-GR"/>
        </a:p>
      </dgm:t>
    </dgm:pt>
    <dgm:pt modelId="{333B14EC-41BE-4AB7-AAEE-8D15F71227A0}">
      <dgm:prSet custT="1"/>
      <dgm:spPr/>
      <dgm:t>
        <a:bodyPr/>
        <a:lstStyle/>
        <a:p>
          <a:pPr algn="just"/>
          <a:r>
            <a:rPr lang="el-GR" sz="2400" dirty="0"/>
            <a:t>κάθετο και οριζόντιο άμεσο αποτέλεσμα</a:t>
          </a:r>
        </a:p>
      </dgm:t>
    </dgm:pt>
    <dgm:pt modelId="{91C3DD06-1081-44CD-9EA1-9138046898F0}" type="parTrans" cxnId="{06CB9764-4356-494F-B022-BEC37F783CD2}">
      <dgm:prSet/>
      <dgm:spPr/>
      <dgm:t>
        <a:bodyPr/>
        <a:lstStyle/>
        <a:p>
          <a:endParaRPr lang="el-GR"/>
        </a:p>
      </dgm:t>
    </dgm:pt>
    <dgm:pt modelId="{299A79C7-F4AB-4D36-8BAC-23810C24D11A}" type="sibTrans" cxnId="{06CB9764-4356-494F-B022-BEC37F783CD2}">
      <dgm:prSet/>
      <dgm:spPr/>
      <dgm:t>
        <a:bodyPr/>
        <a:lstStyle/>
        <a:p>
          <a:endParaRPr lang="el-GR"/>
        </a:p>
      </dgm:t>
    </dgm:pt>
    <dgm:pt modelId="{6B4ED9F9-BEBE-4325-9DE1-A5F8DB6553D8}">
      <dgm:prSet custT="1"/>
      <dgm:spPr/>
      <dgm:t>
        <a:bodyPr/>
        <a:lstStyle/>
        <a:p>
          <a:endParaRPr lang="el-GR" sz="2300" b="1" dirty="0"/>
        </a:p>
      </dgm:t>
    </dgm:pt>
    <dgm:pt modelId="{9E54AA52-CCFE-4B95-B50F-114A12425080}" type="parTrans" cxnId="{68517449-4283-4C87-A7C1-A194F1C67F84}">
      <dgm:prSet/>
      <dgm:spPr/>
      <dgm:t>
        <a:bodyPr/>
        <a:lstStyle/>
        <a:p>
          <a:endParaRPr lang="el-GR"/>
        </a:p>
      </dgm:t>
    </dgm:pt>
    <dgm:pt modelId="{CE10029C-6E10-4CE2-AD9A-9A92A1124FB0}" type="sibTrans" cxnId="{68517449-4283-4C87-A7C1-A194F1C67F84}">
      <dgm:prSet/>
      <dgm:spPr/>
      <dgm:t>
        <a:bodyPr/>
        <a:lstStyle/>
        <a:p>
          <a:endParaRPr lang="el-GR"/>
        </a:p>
      </dgm:t>
    </dgm:pt>
    <dgm:pt modelId="{78A4E0C7-FBDA-4E16-83D2-4B9C6CEA5A46}">
      <dgm:prSet custT="1"/>
      <dgm:spPr/>
      <dgm:t>
        <a:bodyPr/>
        <a:lstStyle/>
        <a:p>
          <a:r>
            <a:rPr lang="en-US" sz="2400" dirty="0"/>
            <a:t>C-93/71,</a:t>
          </a:r>
          <a:r>
            <a:rPr lang="en-US" sz="2400" i="1" dirty="0"/>
            <a:t>Leonesio</a:t>
          </a:r>
          <a:endParaRPr lang="el-GR" sz="2300" b="1" dirty="0"/>
        </a:p>
      </dgm:t>
    </dgm:pt>
    <dgm:pt modelId="{0EEBB210-D4F5-447B-8B69-05181582B5AF}" type="parTrans" cxnId="{9EFCB6C6-95D3-49F6-8CAA-C28E73B101CA}">
      <dgm:prSet/>
      <dgm:spPr/>
      <dgm:t>
        <a:bodyPr/>
        <a:lstStyle/>
        <a:p>
          <a:endParaRPr lang="el-GR"/>
        </a:p>
      </dgm:t>
    </dgm:pt>
    <dgm:pt modelId="{3E856DBA-14B4-423B-AE7E-8E42E58C04F7}" type="sibTrans" cxnId="{9EFCB6C6-95D3-49F6-8CAA-C28E73B101CA}">
      <dgm:prSet/>
      <dgm:spPr/>
      <dgm:t>
        <a:bodyPr/>
        <a:lstStyle/>
        <a:p>
          <a:endParaRPr lang="el-GR"/>
        </a:p>
      </dgm:t>
    </dgm:pt>
    <dgm:pt modelId="{C8C73EC1-799A-40C1-9C5F-B1B5D8928528}" type="pres">
      <dgm:prSet presAssocID="{BD656310-A1C0-4292-A1EF-A2F23F77EA80}" presName="Name0" presStyleCnt="0">
        <dgm:presLayoutVars>
          <dgm:dir/>
          <dgm:animLvl val="lvl"/>
          <dgm:resizeHandles/>
        </dgm:presLayoutVars>
      </dgm:prSet>
      <dgm:spPr/>
    </dgm:pt>
    <dgm:pt modelId="{0FC4868C-B038-4260-AB3D-1B006BE229B8}" type="pres">
      <dgm:prSet presAssocID="{6B89C532-6B21-4B29-892C-8CCDED5F89C6}" presName="linNode" presStyleCnt="0"/>
      <dgm:spPr/>
    </dgm:pt>
    <dgm:pt modelId="{D8E51CB1-EF0B-4E84-858D-E590874F452B}" type="pres">
      <dgm:prSet presAssocID="{6B89C532-6B21-4B29-892C-8CCDED5F89C6}" presName="parentShp" presStyleLbl="node1" presStyleIdx="0" presStyleCnt="2">
        <dgm:presLayoutVars>
          <dgm:bulletEnabled val="1"/>
        </dgm:presLayoutVars>
      </dgm:prSet>
      <dgm:spPr/>
    </dgm:pt>
    <dgm:pt modelId="{01A4012B-8888-4728-A04F-78A3519C630F}" type="pres">
      <dgm:prSet presAssocID="{6B89C532-6B21-4B29-892C-8CCDED5F89C6}" presName="childShp" presStyleLbl="bgAccFollowNode1" presStyleIdx="0" presStyleCnt="2" custLinFactNeighborX="-1250" custLinFactNeighborY="-2193">
        <dgm:presLayoutVars>
          <dgm:bulletEnabled val="1"/>
        </dgm:presLayoutVars>
      </dgm:prSet>
      <dgm:spPr/>
    </dgm:pt>
    <dgm:pt modelId="{6B57A155-5F2C-4353-B4F2-B3FE3F0CFF53}" type="pres">
      <dgm:prSet presAssocID="{8FB1CDAA-4401-45A6-8012-F29F2DB8C2F8}" presName="spacing" presStyleCnt="0"/>
      <dgm:spPr/>
    </dgm:pt>
    <dgm:pt modelId="{63B4CE37-C76A-4C5A-A4FC-BF70CED334D6}" type="pres">
      <dgm:prSet presAssocID="{AE286A32-3C1B-4C35-8182-DCCA009CDBB0}" presName="linNode" presStyleCnt="0"/>
      <dgm:spPr/>
    </dgm:pt>
    <dgm:pt modelId="{30A1B1BA-7FDE-4A40-BB7F-BD54BD6D7641}" type="pres">
      <dgm:prSet presAssocID="{AE286A32-3C1B-4C35-8182-DCCA009CDBB0}" presName="parentShp" presStyleLbl="node1" presStyleIdx="1" presStyleCnt="2">
        <dgm:presLayoutVars>
          <dgm:bulletEnabled val="1"/>
        </dgm:presLayoutVars>
      </dgm:prSet>
      <dgm:spPr/>
    </dgm:pt>
    <dgm:pt modelId="{EB18F532-4FCF-43D4-B866-F10385794B67}" type="pres">
      <dgm:prSet presAssocID="{AE286A32-3C1B-4C35-8182-DCCA009CDBB0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5465E911-CAC2-4966-A9EB-0FF299028CF1}" srcId="{6B89C532-6B21-4B29-892C-8CCDED5F89C6}" destId="{0934698B-F43C-4BE9-94F2-7220E187FDF5}" srcOrd="1" destOrd="0" parTransId="{979E3973-896B-4FC0-80E9-393BCBA9E725}" sibTransId="{9FE7BC33-ADF3-40B2-8325-0820ACFBAB13}"/>
    <dgm:cxn modelId="{C571BF21-9A9B-44EF-8191-D8E922AE09A9}" type="presOf" srcId="{AE286A32-3C1B-4C35-8182-DCCA009CDBB0}" destId="{30A1B1BA-7FDE-4A40-BB7F-BD54BD6D7641}" srcOrd="0" destOrd="0" presId="urn:microsoft.com/office/officeart/2005/8/layout/vList6"/>
    <dgm:cxn modelId="{E56E8422-A4F6-45F6-A089-77DAA572FB5E}" type="presOf" srcId="{0934698B-F43C-4BE9-94F2-7220E187FDF5}" destId="{01A4012B-8888-4728-A04F-78A3519C630F}" srcOrd="0" destOrd="1" presId="urn:microsoft.com/office/officeart/2005/8/layout/vList6"/>
    <dgm:cxn modelId="{FACFCC38-126B-4017-B5F1-1D2360D64FAB}" srcId="{AE286A32-3C1B-4C35-8182-DCCA009CDBB0}" destId="{1E115C8A-A56F-417E-A079-A0E5921A01AE}" srcOrd="0" destOrd="0" parTransId="{4F9B2731-23B0-492E-81B4-FD55E2DD8ED0}" sibTransId="{7657320E-D90C-4E75-B384-6A674026B14A}"/>
    <dgm:cxn modelId="{4E60EE5F-FD5D-4428-ABA0-539B42B137E8}" type="presOf" srcId="{BD656310-A1C0-4292-A1EF-A2F23F77EA80}" destId="{C8C73EC1-799A-40C1-9C5F-B1B5D8928528}" srcOrd="0" destOrd="0" presId="urn:microsoft.com/office/officeart/2005/8/layout/vList6"/>
    <dgm:cxn modelId="{06CB9764-4356-494F-B022-BEC37F783CD2}" srcId="{AE286A32-3C1B-4C35-8182-DCCA009CDBB0}" destId="{333B14EC-41BE-4AB7-AAEE-8D15F71227A0}" srcOrd="1" destOrd="0" parTransId="{91C3DD06-1081-44CD-9EA1-9138046898F0}" sibTransId="{299A79C7-F4AB-4D36-8BAC-23810C24D11A}"/>
    <dgm:cxn modelId="{68517449-4283-4C87-A7C1-A194F1C67F84}" srcId="{6B89C532-6B21-4B29-892C-8CCDED5F89C6}" destId="{6B4ED9F9-BEBE-4325-9DE1-A5F8DB6553D8}" srcOrd="0" destOrd="0" parTransId="{9E54AA52-CCFE-4B95-B50F-114A12425080}" sibTransId="{CE10029C-6E10-4CE2-AD9A-9A92A1124FB0}"/>
    <dgm:cxn modelId="{855A9A9C-46F9-4057-A955-64A428DAEFAA}" type="presOf" srcId="{6B89C532-6B21-4B29-892C-8CCDED5F89C6}" destId="{D8E51CB1-EF0B-4E84-858D-E590874F452B}" srcOrd="0" destOrd="0" presId="urn:microsoft.com/office/officeart/2005/8/layout/vList6"/>
    <dgm:cxn modelId="{EA88D8B1-E923-4F7C-9A11-8D7B2872F2A4}" type="presOf" srcId="{333B14EC-41BE-4AB7-AAEE-8D15F71227A0}" destId="{EB18F532-4FCF-43D4-B866-F10385794B67}" srcOrd="0" destOrd="1" presId="urn:microsoft.com/office/officeart/2005/8/layout/vList6"/>
    <dgm:cxn modelId="{A477E3BC-565A-4FEC-98C4-5E8749E2F552}" type="presOf" srcId="{6B4ED9F9-BEBE-4325-9DE1-A5F8DB6553D8}" destId="{01A4012B-8888-4728-A04F-78A3519C630F}" srcOrd="0" destOrd="0" presId="urn:microsoft.com/office/officeart/2005/8/layout/vList6"/>
    <dgm:cxn modelId="{9EFCB6C6-95D3-49F6-8CAA-C28E73B101CA}" srcId="{6B89C532-6B21-4B29-892C-8CCDED5F89C6}" destId="{78A4E0C7-FBDA-4E16-83D2-4B9C6CEA5A46}" srcOrd="2" destOrd="0" parTransId="{0EEBB210-D4F5-447B-8B69-05181582B5AF}" sibTransId="{3E856DBA-14B4-423B-AE7E-8E42E58C04F7}"/>
    <dgm:cxn modelId="{B2BAFAD6-BD06-4CE0-8D2D-4A1D8B63DABD}" type="presOf" srcId="{78A4E0C7-FBDA-4E16-83D2-4B9C6CEA5A46}" destId="{01A4012B-8888-4728-A04F-78A3519C630F}" srcOrd="0" destOrd="2" presId="urn:microsoft.com/office/officeart/2005/8/layout/vList6"/>
    <dgm:cxn modelId="{53741BF4-B160-494C-88E1-21F7D8CC03E7}" type="presOf" srcId="{1E115C8A-A56F-417E-A079-A0E5921A01AE}" destId="{EB18F532-4FCF-43D4-B866-F10385794B67}" srcOrd="0" destOrd="0" presId="urn:microsoft.com/office/officeart/2005/8/layout/vList6"/>
    <dgm:cxn modelId="{E1B9F9FD-8558-45C1-823C-DA648BB49236}" srcId="{BD656310-A1C0-4292-A1EF-A2F23F77EA80}" destId="{AE286A32-3C1B-4C35-8182-DCCA009CDBB0}" srcOrd="1" destOrd="0" parTransId="{0D5BD582-8BCB-4F57-BAE7-32C7A009FEA9}" sibTransId="{4477BD23-EBE7-4EE1-98D4-3A343CBE0B9C}"/>
    <dgm:cxn modelId="{85B0A3FE-E4A8-4E4D-AA1A-52FBC6DAAE5A}" srcId="{BD656310-A1C0-4292-A1EF-A2F23F77EA80}" destId="{6B89C532-6B21-4B29-892C-8CCDED5F89C6}" srcOrd="0" destOrd="0" parTransId="{305F29C3-99DE-4AC3-B79D-4845D2F8A193}" sibTransId="{8FB1CDAA-4401-45A6-8012-F29F2DB8C2F8}"/>
    <dgm:cxn modelId="{4D3215C4-5FCC-4822-8163-7B62A707D39D}" type="presParOf" srcId="{C8C73EC1-799A-40C1-9C5F-B1B5D8928528}" destId="{0FC4868C-B038-4260-AB3D-1B006BE229B8}" srcOrd="0" destOrd="0" presId="urn:microsoft.com/office/officeart/2005/8/layout/vList6"/>
    <dgm:cxn modelId="{0A43D20F-58C1-4B20-BD1E-71F0C8E6C23B}" type="presParOf" srcId="{0FC4868C-B038-4260-AB3D-1B006BE229B8}" destId="{D8E51CB1-EF0B-4E84-858D-E590874F452B}" srcOrd="0" destOrd="0" presId="urn:microsoft.com/office/officeart/2005/8/layout/vList6"/>
    <dgm:cxn modelId="{A8663631-5E13-4C34-8F67-750A7DFC69EA}" type="presParOf" srcId="{0FC4868C-B038-4260-AB3D-1B006BE229B8}" destId="{01A4012B-8888-4728-A04F-78A3519C630F}" srcOrd="1" destOrd="0" presId="urn:microsoft.com/office/officeart/2005/8/layout/vList6"/>
    <dgm:cxn modelId="{359DF77A-A35B-4DAB-B2E3-E0B0B92043AD}" type="presParOf" srcId="{C8C73EC1-799A-40C1-9C5F-B1B5D8928528}" destId="{6B57A155-5F2C-4353-B4F2-B3FE3F0CFF53}" srcOrd="1" destOrd="0" presId="urn:microsoft.com/office/officeart/2005/8/layout/vList6"/>
    <dgm:cxn modelId="{5F903AA7-06EC-467A-B507-87D8468EC117}" type="presParOf" srcId="{C8C73EC1-799A-40C1-9C5F-B1B5D8928528}" destId="{63B4CE37-C76A-4C5A-A4FC-BF70CED334D6}" srcOrd="2" destOrd="0" presId="urn:microsoft.com/office/officeart/2005/8/layout/vList6"/>
    <dgm:cxn modelId="{BBBF66F8-2901-46E0-AB3A-3D656EECE994}" type="presParOf" srcId="{63B4CE37-C76A-4C5A-A4FC-BF70CED334D6}" destId="{30A1B1BA-7FDE-4A40-BB7F-BD54BD6D7641}" srcOrd="0" destOrd="0" presId="urn:microsoft.com/office/officeart/2005/8/layout/vList6"/>
    <dgm:cxn modelId="{59311172-363E-41F8-8DBC-4B2C7F20C1D6}" type="presParOf" srcId="{63B4CE37-C76A-4C5A-A4FC-BF70CED334D6}" destId="{EB18F532-4FCF-43D4-B866-F10385794B67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02F770A-2C42-4CEB-AB5E-3BC01097F43E}" type="doc">
      <dgm:prSet loTypeId="urn:microsoft.com/office/officeart/2005/8/layout/matrix1" loCatId="matrix" qsTypeId="urn:microsoft.com/office/officeart/2005/8/quickstyle/3d2#1" qsCatId="3D" csTypeId="urn:microsoft.com/office/officeart/2005/8/colors/colorful3" csCatId="colorful" phldr="1"/>
      <dgm:spPr/>
      <dgm:t>
        <a:bodyPr/>
        <a:lstStyle/>
        <a:p>
          <a:endParaRPr lang="el-GR"/>
        </a:p>
      </dgm:t>
    </dgm:pt>
    <dgm:pt modelId="{4AD4B537-C052-4B47-9EA6-00993D900A78}">
      <dgm:prSet phldrT="[Κείμενο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l-GR" sz="2400" b="1" dirty="0"/>
            <a:t>Συνέπεια: </a:t>
          </a:r>
          <a:r>
            <a:rPr lang="el-GR" sz="2400" dirty="0"/>
            <a:t>μη εφαρμογή κανόνα εθνικού δικαίου, αντίθετου προς τις διατάξεις της Οδηγίας</a:t>
          </a:r>
        </a:p>
      </dgm:t>
    </dgm:pt>
    <dgm:pt modelId="{4AB55ED9-56E5-465C-ADF1-44080C3F6751}" type="parTrans" cxnId="{B21E7FB6-85C8-4520-811E-098927417849}">
      <dgm:prSet/>
      <dgm:spPr/>
      <dgm:t>
        <a:bodyPr/>
        <a:lstStyle/>
        <a:p>
          <a:endParaRPr lang="el-GR"/>
        </a:p>
      </dgm:t>
    </dgm:pt>
    <dgm:pt modelId="{9F0BEAA4-48CC-4D84-B0A1-07580988CB72}" type="sibTrans" cxnId="{B21E7FB6-85C8-4520-811E-098927417849}">
      <dgm:prSet/>
      <dgm:spPr/>
      <dgm:t>
        <a:bodyPr/>
        <a:lstStyle/>
        <a:p>
          <a:endParaRPr lang="el-GR"/>
        </a:p>
      </dgm:t>
    </dgm:pt>
    <dgm:pt modelId="{A07D0312-ED81-4E98-8C79-A68E8A50A990}">
      <dgm:prSet phldrT="[Κείμενο]" custT="1"/>
      <dgm:spPr/>
      <dgm:t>
        <a:bodyPr/>
        <a:lstStyle/>
        <a:p>
          <a:endParaRPr lang="el-GR" dirty="0"/>
        </a:p>
      </dgm:t>
    </dgm:pt>
    <dgm:pt modelId="{31CF10EA-03BB-4FBD-A841-9237C26A9A3A}" type="parTrans" cxnId="{8FC5E553-8B5F-4AD6-9DE7-A3A0E2EF5B4F}">
      <dgm:prSet/>
      <dgm:spPr/>
      <dgm:t>
        <a:bodyPr/>
        <a:lstStyle/>
        <a:p>
          <a:endParaRPr lang="el-GR"/>
        </a:p>
      </dgm:t>
    </dgm:pt>
    <dgm:pt modelId="{6FAA3BAA-625A-489A-861E-EDE8695FF925}" type="sibTrans" cxnId="{8FC5E553-8B5F-4AD6-9DE7-A3A0E2EF5B4F}">
      <dgm:prSet/>
      <dgm:spPr/>
      <dgm:t>
        <a:bodyPr/>
        <a:lstStyle/>
        <a:p>
          <a:endParaRPr lang="el-GR"/>
        </a:p>
      </dgm:t>
    </dgm:pt>
    <dgm:pt modelId="{0BB05016-047E-496D-ACD5-2FDC10958190}">
      <dgm:prSet phldrT="[Κείμενο]" phldr="1"/>
      <dgm:spPr/>
      <dgm:t>
        <a:bodyPr/>
        <a:lstStyle/>
        <a:p>
          <a:endParaRPr lang="el-GR" dirty="0"/>
        </a:p>
      </dgm:t>
    </dgm:pt>
    <dgm:pt modelId="{70ED09A1-6CA5-478C-B5A2-9FF59D46DFE2}" type="parTrans" cxnId="{38290F8D-2926-4626-925F-AF2CF2F9631B}">
      <dgm:prSet/>
      <dgm:spPr/>
      <dgm:t>
        <a:bodyPr/>
        <a:lstStyle/>
        <a:p>
          <a:endParaRPr lang="el-GR"/>
        </a:p>
      </dgm:t>
    </dgm:pt>
    <dgm:pt modelId="{DB2B1970-64BB-496E-B4EC-E7649B5708AD}" type="sibTrans" cxnId="{38290F8D-2926-4626-925F-AF2CF2F9631B}">
      <dgm:prSet/>
      <dgm:spPr/>
      <dgm:t>
        <a:bodyPr/>
        <a:lstStyle/>
        <a:p>
          <a:endParaRPr lang="el-GR"/>
        </a:p>
      </dgm:t>
    </dgm:pt>
    <dgm:pt modelId="{E0C73A57-2699-4E06-9329-D766AFC46F53}">
      <dgm:prSet phldrT="[Κείμενο]" phldr="1"/>
      <dgm:spPr/>
      <dgm:t>
        <a:bodyPr/>
        <a:lstStyle/>
        <a:p>
          <a:endParaRPr lang="el-GR" dirty="0"/>
        </a:p>
      </dgm:t>
    </dgm:pt>
    <dgm:pt modelId="{4AD99BEA-F365-40E4-81D3-2F6BA28D3C9D}" type="parTrans" cxnId="{95498D9E-5C40-41E0-BBA1-399D516AB580}">
      <dgm:prSet/>
      <dgm:spPr/>
      <dgm:t>
        <a:bodyPr/>
        <a:lstStyle/>
        <a:p>
          <a:endParaRPr lang="el-GR"/>
        </a:p>
      </dgm:t>
    </dgm:pt>
    <dgm:pt modelId="{AC524A9C-0B10-4540-8CBD-C40D730802C9}" type="sibTrans" cxnId="{95498D9E-5C40-41E0-BBA1-399D516AB580}">
      <dgm:prSet/>
      <dgm:spPr/>
      <dgm:t>
        <a:bodyPr/>
        <a:lstStyle/>
        <a:p>
          <a:endParaRPr lang="el-GR"/>
        </a:p>
      </dgm:t>
    </dgm:pt>
    <dgm:pt modelId="{C4F384AE-149E-49C9-BDD3-5E1CEF758E3E}">
      <dgm:prSet/>
      <dgm:spPr/>
      <dgm:t>
        <a:bodyPr/>
        <a:lstStyle/>
        <a:p>
          <a:endParaRPr lang="el-GR" dirty="0"/>
        </a:p>
      </dgm:t>
    </dgm:pt>
    <dgm:pt modelId="{4E8C2B9B-816C-409D-AE87-D92875DC5BF7}" type="parTrans" cxnId="{9D16B220-ACA5-494B-B163-E4C04F1765FC}">
      <dgm:prSet/>
      <dgm:spPr/>
      <dgm:t>
        <a:bodyPr/>
        <a:lstStyle/>
        <a:p>
          <a:endParaRPr lang="el-GR"/>
        </a:p>
      </dgm:t>
    </dgm:pt>
    <dgm:pt modelId="{EA431368-FAF8-4B85-9F76-4D1A66219B8A}" type="sibTrans" cxnId="{9D16B220-ACA5-494B-B163-E4C04F1765FC}">
      <dgm:prSet/>
      <dgm:spPr/>
      <dgm:t>
        <a:bodyPr/>
        <a:lstStyle/>
        <a:p>
          <a:endParaRPr lang="el-GR"/>
        </a:p>
      </dgm:t>
    </dgm:pt>
    <dgm:pt modelId="{CDCF80EC-3BBE-414B-869B-DA8F744F2AEE}">
      <dgm:prSet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l-GR" sz="2400" b="1" dirty="0"/>
            <a:t>Τι επιδιώκει το ΔΕΕ; </a:t>
          </a:r>
          <a:r>
            <a:rPr lang="el-GR" sz="2400" dirty="0"/>
            <a:t>να πάρουν την κατάσταση στα χέρια τους  οι ίδιοι οι πολίτες ή τα νομικά πρόσωπα</a:t>
          </a:r>
        </a:p>
      </dgm:t>
    </dgm:pt>
    <dgm:pt modelId="{8A228C53-A7A5-4681-8A76-F0D4990F3017}" type="parTrans" cxnId="{4C568535-2B03-4F03-8C94-42EC17F4EF23}">
      <dgm:prSet/>
      <dgm:spPr/>
      <dgm:t>
        <a:bodyPr/>
        <a:lstStyle/>
        <a:p>
          <a:endParaRPr lang="el-GR"/>
        </a:p>
      </dgm:t>
    </dgm:pt>
    <dgm:pt modelId="{14A9D1CD-9A34-478C-891E-9595924D7C8B}" type="sibTrans" cxnId="{4C568535-2B03-4F03-8C94-42EC17F4EF23}">
      <dgm:prSet/>
      <dgm:spPr/>
      <dgm:t>
        <a:bodyPr/>
        <a:lstStyle/>
        <a:p>
          <a:endParaRPr lang="el-GR"/>
        </a:p>
      </dgm:t>
    </dgm:pt>
    <dgm:pt modelId="{760BEFCE-E9F7-453B-9098-8AD38645E31C}">
      <dgm:prSet/>
      <dgm:spPr/>
      <dgm:t>
        <a:bodyPr/>
        <a:lstStyle/>
        <a:p>
          <a:endParaRPr lang="el-GR" dirty="0"/>
        </a:p>
      </dgm:t>
    </dgm:pt>
    <dgm:pt modelId="{CBBCF745-EB1A-4ABA-AF7B-6E5A4AF39C46}" type="parTrans" cxnId="{CE191F50-BAD4-46CA-AAD6-6D077CBE2FD3}">
      <dgm:prSet/>
      <dgm:spPr/>
      <dgm:t>
        <a:bodyPr/>
        <a:lstStyle/>
        <a:p>
          <a:endParaRPr lang="el-GR"/>
        </a:p>
      </dgm:t>
    </dgm:pt>
    <dgm:pt modelId="{516579CD-F6BD-480C-81BE-812B62F472E5}" type="sibTrans" cxnId="{CE191F50-BAD4-46CA-AAD6-6D077CBE2FD3}">
      <dgm:prSet/>
      <dgm:spPr/>
      <dgm:t>
        <a:bodyPr/>
        <a:lstStyle/>
        <a:p>
          <a:endParaRPr lang="el-GR"/>
        </a:p>
      </dgm:t>
    </dgm:pt>
    <dgm:pt modelId="{150F6E91-59AA-4F5D-82C1-2B54555B85F4}">
      <dgm:prSet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l-GR" sz="2400" b="1" dirty="0"/>
            <a:t>Πρακτική σημασία: </a:t>
          </a:r>
          <a:r>
            <a:rPr lang="el-GR" sz="2400" b="0" dirty="0"/>
            <a:t>αναβάθμιση </a:t>
          </a:r>
          <a:r>
            <a:rPr lang="el-GR" sz="2400" b="1" dirty="0"/>
            <a:t> </a:t>
          </a:r>
          <a:r>
            <a:rPr lang="el-GR" sz="2400" dirty="0"/>
            <a:t>του ρόλου του πολίτη ή του νομικού προσώπου κατά τη διαδικασία της ευρωπαϊκής ενοποίησης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l-GR" sz="2400" dirty="0"/>
            <a:t>. </a:t>
          </a:r>
        </a:p>
      </dgm:t>
    </dgm:pt>
    <dgm:pt modelId="{3EA4C12F-72EB-499D-BC7F-50309E31A4C2}" type="parTrans" cxnId="{5E1457D2-D555-40E1-A1F9-AA6D72B4F334}">
      <dgm:prSet/>
      <dgm:spPr/>
      <dgm:t>
        <a:bodyPr/>
        <a:lstStyle/>
        <a:p>
          <a:endParaRPr lang="el-GR"/>
        </a:p>
      </dgm:t>
    </dgm:pt>
    <dgm:pt modelId="{E339E6AD-CD42-4AA2-8FE1-9F8342764CC9}" type="sibTrans" cxnId="{5E1457D2-D555-40E1-A1F9-AA6D72B4F334}">
      <dgm:prSet/>
      <dgm:spPr/>
      <dgm:t>
        <a:bodyPr/>
        <a:lstStyle/>
        <a:p>
          <a:endParaRPr lang="el-GR"/>
        </a:p>
      </dgm:t>
    </dgm:pt>
    <dgm:pt modelId="{3356D3B8-A9C6-4C4D-9736-F0D10E6B27A8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l-GR" sz="2400" b="1" dirty="0"/>
            <a:t>Ολόκληρη η Οδηγία; όχι, </a:t>
          </a:r>
          <a:r>
            <a:rPr lang="el-GR" sz="2400" dirty="0"/>
            <a:t>συγκεκριμένες διατάξεις της, που κρίνονται κατάλληλες προς τον σκοπό αυτό</a:t>
          </a:r>
        </a:p>
        <a:p>
          <a:endParaRPr lang="el-GR" sz="2400" dirty="0"/>
        </a:p>
        <a:p>
          <a:r>
            <a:rPr lang="el-GR" sz="2400" dirty="0"/>
            <a:t> </a:t>
          </a:r>
        </a:p>
      </dgm:t>
    </dgm:pt>
    <dgm:pt modelId="{F6EC6877-4A7F-4659-9F7F-08BFDBD7C302}" type="parTrans" cxnId="{C38223F2-BB4A-4230-88E1-8411949D7111}">
      <dgm:prSet/>
      <dgm:spPr/>
      <dgm:t>
        <a:bodyPr/>
        <a:lstStyle/>
        <a:p>
          <a:endParaRPr lang="el-GR"/>
        </a:p>
      </dgm:t>
    </dgm:pt>
    <dgm:pt modelId="{186765C0-358C-4A2C-870B-6F26B45C4E1D}" type="sibTrans" cxnId="{C38223F2-BB4A-4230-88E1-8411949D7111}">
      <dgm:prSet/>
      <dgm:spPr/>
      <dgm:t>
        <a:bodyPr/>
        <a:lstStyle/>
        <a:p>
          <a:endParaRPr lang="el-GR"/>
        </a:p>
      </dgm:t>
    </dgm:pt>
    <dgm:pt modelId="{5FDFCE19-16D6-4988-A08D-053A8B09D79E}">
      <dgm:prSet/>
      <dgm:spPr/>
      <dgm:t>
        <a:bodyPr/>
        <a:lstStyle/>
        <a:p>
          <a:endParaRPr lang="el-GR" dirty="0"/>
        </a:p>
      </dgm:t>
    </dgm:pt>
    <dgm:pt modelId="{E008BEFF-9F0F-4398-9B63-8F68451FFCDF}" type="parTrans" cxnId="{6447EED8-1A12-4992-8D4F-BBE0FE8BD070}">
      <dgm:prSet/>
      <dgm:spPr/>
      <dgm:t>
        <a:bodyPr/>
        <a:lstStyle/>
        <a:p>
          <a:endParaRPr lang="el-GR"/>
        </a:p>
      </dgm:t>
    </dgm:pt>
    <dgm:pt modelId="{95888516-22BF-4468-AFA6-995E8788BFEB}" type="sibTrans" cxnId="{6447EED8-1A12-4992-8D4F-BBE0FE8BD070}">
      <dgm:prSet/>
      <dgm:spPr/>
      <dgm:t>
        <a:bodyPr/>
        <a:lstStyle/>
        <a:p>
          <a:endParaRPr lang="el-GR"/>
        </a:p>
      </dgm:t>
    </dgm:pt>
    <dgm:pt modelId="{E1BE9CCF-4386-42FF-B822-4CA9C344A22D}">
      <dgm:prSet/>
      <dgm:spPr/>
      <dgm:t>
        <a:bodyPr/>
        <a:lstStyle/>
        <a:p>
          <a:endParaRPr lang="el-GR" dirty="0"/>
        </a:p>
      </dgm:t>
    </dgm:pt>
    <dgm:pt modelId="{8DCF3B4F-658E-468B-AE92-4CB4C1DCE551}" type="parTrans" cxnId="{EE6B10D7-72D9-4149-80B2-9E4D8A4EC78E}">
      <dgm:prSet/>
      <dgm:spPr/>
      <dgm:t>
        <a:bodyPr/>
        <a:lstStyle/>
        <a:p>
          <a:endParaRPr lang="el-GR"/>
        </a:p>
      </dgm:t>
    </dgm:pt>
    <dgm:pt modelId="{CCA284F9-F245-4FC7-9813-695D51DA458D}" type="sibTrans" cxnId="{EE6B10D7-72D9-4149-80B2-9E4D8A4EC78E}">
      <dgm:prSet/>
      <dgm:spPr/>
      <dgm:t>
        <a:bodyPr/>
        <a:lstStyle/>
        <a:p>
          <a:endParaRPr lang="el-GR"/>
        </a:p>
      </dgm:t>
    </dgm:pt>
    <dgm:pt modelId="{7FFBFA84-6B3C-440B-A686-CA1DCB7588E2}">
      <dgm:prSet/>
      <dgm:spPr/>
      <dgm:t>
        <a:bodyPr/>
        <a:lstStyle/>
        <a:p>
          <a:endParaRPr lang="el-GR" dirty="0"/>
        </a:p>
      </dgm:t>
    </dgm:pt>
    <dgm:pt modelId="{E482543F-82A3-4942-A34F-117F69B44E75}" type="parTrans" cxnId="{7A95F635-5E60-440E-99CD-7448D4AE7A54}">
      <dgm:prSet/>
      <dgm:spPr/>
      <dgm:t>
        <a:bodyPr/>
        <a:lstStyle/>
        <a:p>
          <a:endParaRPr lang="el-GR"/>
        </a:p>
      </dgm:t>
    </dgm:pt>
    <dgm:pt modelId="{4A65011D-6D65-44C8-9195-C36E83C0142D}" type="sibTrans" cxnId="{7A95F635-5E60-440E-99CD-7448D4AE7A54}">
      <dgm:prSet/>
      <dgm:spPr/>
      <dgm:t>
        <a:bodyPr/>
        <a:lstStyle/>
        <a:p>
          <a:endParaRPr lang="el-GR"/>
        </a:p>
      </dgm:t>
    </dgm:pt>
    <dgm:pt modelId="{DFFA687D-BD3C-4B70-961C-771FF15CF440}">
      <dgm:prSet/>
      <dgm:spPr/>
      <dgm:t>
        <a:bodyPr/>
        <a:lstStyle/>
        <a:p>
          <a:endParaRPr lang="el-GR" dirty="0"/>
        </a:p>
      </dgm:t>
    </dgm:pt>
    <dgm:pt modelId="{21934CD7-84BD-47D5-AAFB-4749785D55FF}" type="parTrans" cxnId="{4247FBB4-712A-436F-8CBE-E5036F586317}">
      <dgm:prSet/>
      <dgm:spPr/>
      <dgm:t>
        <a:bodyPr/>
        <a:lstStyle/>
        <a:p>
          <a:endParaRPr lang="el-GR"/>
        </a:p>
      </dgm:t>
    </dgm:pt>
    <dgm:pt modelId="{61D4764C-025C-4F4C-A8E3-8F8A9A75A56A}" type="sibTrans" cxnId="{4247FBB4-712A-436F-8CBE-E5036F586317}">
      <dgm:prSet/>
      <dgm:spPr/>
      <dgm:t>
        <a:bodyPr/>
        <a:lstStyle/>
        <a:p>
          <a:endParaRPr lang="el-GR"/>
        </a:p>
      </dgm:t>
    </dgm:pt>
    <dgm:pt modelId="{6EE38273-DA7C-4127-ACE2-E663C97AAC4B}">
      <dgm:prSet/>
      <dgm:spPr/>
      <dgm:t>
        <a:bodyPr/>
        <a:lstStyle/>
        <a:p>
          <a:endParaRPr lang="el-GR" dirty="0"/>
        </a:p>
      </dgm:t>
    </dgm:pt>
    <dgm:pt modelId="{86AF90CC-BCB9-451A-9B29-3751E49BA0FC}" type="parTrans" cxnId="{635C1C11-43B6-417E-B410-BD3AF373A13C}">
      <dgm:prSet/>
      <dgm:spPr/>
      <dgm:t>
        <a:bodyPr/>
        <a:lstStyle/>
        <a:p>
          <a:endParaRPr lang="el-GR"/>
        </a:p>
      </dgm:t>
    </dgm:pt>
    <dgm:pt modelId="{92935673-8BD2-4D2B-81E3-1E1537374E1F}" type="sibTrans" cxnId="{635C1C11-43B6-417E-B410-BD3AF373A13C}">
      <dgm:prSet/>
      <dgm:spPr/>
      <dgm:t>
        <a:bodyPr/>
        <a:lstStyle/>
        <a:p>
          <a:endParaRPr lang="el-GR"/>
        </a:p>
      </dgm:t>
    </dgm:pt>
    <dgm:pt modelId="{FFDBC250-5312-4015-996C-9AFA67554E4E}">
      <dgm:prSet/>
      <dgm:spPr/>
      <dgm:t>
        <a:bodyPr/>
        <a:lstStyle/>
        <a:p>
          <a:endParaRPr lang="el-GR" dirty="0"/>
        </a:p>
      </dgm:t>
    </dgm:pt>
    <dgm:pt modelId="{C81F6B93-B419-4BBE-B7E9-5B0898145E27}" type="parTrans" cxnId="{0B545804-6EE6-4115-B42E-6764CEAE2E83}">
      <dgm:prSet/>
      <dgm:spPr/>
      <dgm:t>
        <a:bodyPr/>
        <a:lstStyle/>
        <a:p>
          <a:endParaRPr lang="el-GR"/>
        </a:p>
      </dgm:t>
    </dgm:pt>
    <dgm:pt modelId="{FA9F9FF0-668E-4A8E-87CE-3AF0D8CFABD8}" type="sibTrans" cxnId="{0B545804-6EE6-4115-B42E-6764CEAE2E83}">
      <dgm:prSet/>
      <dgm:spPr/>
      <dgm:t>
        <a:bodyPr/>
        <a:lstStyle/>
        <a:p>
          <a:endParaRPr lang="el-GR"/>
        </a:p>
      </dgm:t>
    </dgm:pt>
    <dgm:pt modelId="{23E08889-4F44-4A68-B2D9-56C48EB25E73}">
      <dgm:prSet phldrT="[Κείμενο]"/>
      <dgm:spPr/>
      <dgm:t>
        <a:bodyPr/>
        <a:lstStyle/>
        <a:p>
          <a:pPr rtl="0"/>
          <a:endParaRPr lang="el-GR" b="1" dirty="0"/>
        </a:p>
      </dgm:t>
    </dgm:pt>
    <dgm:pt modelId="{EC4AACEE-3490-48A0-9A29-770FC993275D}" type="sibTrans" cxnId="{9E8518E9-700A-44E9-89FF-A40B480E80DD}">
      <dgm:prSet/>
      <dgm:spPr/>
      <dgm:t>
        <a:bodyPr/>
        <a:lstStyle/>
        <a:p>
          <a:endParaRPr lang="el-GR"/>
        </a:p>
      </dgm:t>
    </dgm:pt>
    <dgm:pt modelId="{D9A60A8C-9F7F-457E-86AF-DF7D4F47EB2C}" type="parTrans" cxnId="{9E8518E9-700A-44E9-89FF-A40B480E80DD}">
      <dgm:prSet/>
      <dgm:spPr/>
      <dgm:t>
        <a:bodyPr/>
        <a:lstStyle/>
        <a:p>
          <a:endParaRPr lang="el-GR"/>
        </a:p>
      </dgm:t>
    </dgm:pt>
    <dgm:pt modelId="{CF165534-E18B-42DC-B063-A26EBBD5A6F4}" type="pres">
      <dgm:prSet presAssocID="{302F770A-2C42-4CEB-AB5E-3BC01097F43E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0E73A2E7-D85C-408C-9E33-064AA6510F1A}" type="pres">
      <dgm:prSet presAssocID="{302F770A-2C42-4CEB-AB5E-3BC01097F43E}" presName="matrix" presStyleCnt="0"/>
      <dgm:spPr/>
    </dgm:pt>
    <dgm:pt modelId="{F1F81665-47DA-4BBF-B396-D523975079D1}" type="pres">
      <dgm:prSet presAssocID="{302F770A-2C42-4CEB-AB5E-3BC01097F43E}" presName="tile1" presStyleLbl="node1" presStyleIdx="0" presStyleCnt="4"/>
      <dgm:spPr/>
    </dgm:pt>
    <dgm:pt modelId="{7526097F-B493-447F-94FE-C184961F7084}" type="pres">
      <dgm:prSet presAssocID="{302F770A-2C42-4CEB-AB5E-3BC01097F43E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8624D665-95E9-4596-A363-BF91C586D7BB}" type="pres">
      <dgm:prSet presAssocID="{302F770A-2C42-4CEB-AB5E-3BC01097F43E}" presName="tile2" presStyleLbl="node1" presStyleIdx="1" presStyleCnt="4"/>
      <dgm:spPr/>
    </dgm:pt>
    <dgm:pt modelId="{C28B827B-C048-441C-928C-5F5980D35957}" type="pres">
      <dgm:prSet presAssocID="{302F770A-2C42-4CEB-AB5E-3BC01097F43E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15B064BC-7493-431E-92D8-D907B5ED25FE}" type="pres">
      <dgm:prSet presAssocID="{302F770A-2C42-4CEB-AB5E-3BC01097F43E}" presName="tile3" presStyleLbl="node1" presStyleIdx="2" presStyleCnt="4"/>
      <dgm:spPr/>
    </dgm:pt>
    <dgm:pt modelId="{2FA053B4-B99C-4548-B7C9-F8DF3E8AA22F}" type="pres">
      <dgm:prSet presAssocID="{302F770A-2C42-4CEB-AB5E-3BC01097F43E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1A36D3A4-FA28-4741-86F5-CEAB76E6CF05}" type="pres">
      <dgm:prSet presAssocID="{302F770A-2C42-4CEB-AB5E-3BC01097F43E}" presName="tile4" presStyleLbl="node1" presStyleIdx="3" presStyleCnt="4"/>
      <dgm:spPr/>
    </dgm:pt>
    <dgm:pt modelId="{1CE39843-3C31-417E-99AE-369A0C87E34F}" type="pres">
      <dgm:prSet presAssocID="{302F770A-2C42-4CEB-AB5E-3BC01097F43E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8F3DE257-C049-41CE-A3FA-E1463454BDF3}" type="pres">
      <dgm:prSet presAssocID="{302F770A-2C42-4CEB-AB5E-3BC01097F43E}" presName="centerTile" presStyleLbl="fgShp" presStyleIdx="0" presStyleCnt="1" custFlipVert="1" custFlipHor="1" custScaleX="3470" custScaleY="4819">
        <dgm:presLayoutVars>
          <dgm:chMax val="0"/>
          <dgm:chPref val="0"/>
        </dgm:presLayoutVars>
      </dgm:prSet>
      <dgm:spPr/>
    </dgm:pt>
  </dgm:ptLst>
  <dgm:cxnLst>
    <dgm:cxn modelId="{0B545804-6EE6-4115-B42E-6764CEAE2E83}" srcId="{23E08889-4F44-4A68-B2D9-56C48EB25E73}" destId="{FFDBC250-5312-4015-996C-9AFA67554E4E}" srcOrd="4" destOrd="0" parTransId="{C81F6B93-B419-4BBE-B7E9-5B0898145E27}" sibTransId="{FA9F9FF0-668E-4A8E-87CE-3AF0D8CFABD8}"/>
    <dgm:cxn modelId="{D7F1F00B-944C-4103-843A-40A9D61D1597}" type="presOf" srcId="{3356D3B8-A9C6-4C4D-9736-F0D10E6B27A8}" destId="{1CE39843-3C31-417E-99AE-369A0C87E34F}" srcOrd="1" destOrd="0" presId="urn:microsoft.com/office/officeart/2005/8/layout/matrix1"/>
    <dgm:cxn modelId="{635C1C11-43B6-417E-B410-BD3AF373A13C}" srcId="{23E08889-4F44-4A68-B2D9-56C48EB25E73}" destId="{6EE38273-DA7C-4127-ACE2-E663C97AAC4B}" srcOrd="6" destOrd="0" parTransId="{86AF90CC-BCB9-451A-9B29-3751E49BA0FC}" sibTransId="{92935673-8BD2-4D2B-81E3-1E1537374E1F}"/>
    <dgm:cxn modelId="{9D16B220-ACA5-494B-B163-E4C04F1765FC}" srcId="{302F770A-2C42-4CEB-AB5E-3BC01097F43E}" destId="{C4F384AE-149E-49C9-BDD3-5E1CEF758E3E}" srcOrd="1" destOrd="0" parTransId="{4E8C2B9B-816C-409D-AE87-D92875DC5BF7}" sibTransId="{EA431368-FAF8-4B85-9F76-4D1A66219B8A}"/>
    <dgm:cxn modelId="{8E076C2C-DE9D-46C9-8FF9-826ADD1FFC09}" type="presOf" srcId="{150F6E91-59AA-4F5D-82C1-2B54555B85F4}" destId="{2FA053B4-B99C-4548-B7C9-F8DF3E8AA22F}" srcOrd="1" destOrd="0" presId="urn:microsoft.com/office/officeart/2005/8/layout/matrix1"/>
    <dgm:cxn modelId="{4C568535-2B03-4F03-8C94-42EC17F4EF23}" srcId="{23E08889-4F44-4A68-B2D9-56C48EB25E73}" destId="{CDCF80EC-3BBE-414B-869B-DA8F744F2AEE}" srcOrd="1" destOrd="0" parTransId="{8A228C53-A7A5-4681-8A76-F0D4990F3017}" sibTransId="{14A9D1CD-9A34-478C-891E-9595924D7C8B}"/>
    <dgm:cxn modelId="{7A95F635-5E60-440E-99CD-7448D4AE7A54}" srcId="{23E08889-4F44-4A68-B2D9-56C48EB25E73}" destId="{7FFBFA84-6B3C-440B-A686-CA1DCB7588E2}" srcOrd="8" destOrd="0" parTransId="{E482543F-82A3-4942-A34F-117F69B44E75}" sibTransId="{4A65011D-6D65-44C8-9195-C36E83C0142D}"/>
    <dgm:cxn modelId="{CEFADA63-5868-4D06-A16B-F6090C55D8C6}" type="presOf" srcId="{150F6E91-59AA-4F5D-82C1-2B54555B85F4}" destId="{15B064BC-7493-431E-92D8-D907B5ED25FE}" srcOrd="0" destOrd="0" presId="urn:microsoft.com/office/officeart/2005/8/layout/matrix1"/>
    <dgm:cxn modelId="{2DEBDB48-7C32-4030-9558-9F83B29D81FD}" type="presOf" srcId="{4AD4B537-C052-4B47-9EA6-00993D900A78}" destId="{F1F81665-47DA-4BBF-B396-D523975079D1}" srcOrd="0" destOrd="0" presId="urn:microsoft.com/office/officeart/2005/8/layout/matrix1"/>
    <dgm:cxn modelId="{6F06E14C-27DD-4323-86A4-4F4AA1E25E54}" type="presOf" srcId="{4AD4B537-C052-4B47-9EA6-00993D900A78}" destId="{7526097F-B493-447F-94FE-C184961F7084}" srcOrd="1" destOrd="0" presId="urn:microsoft.com/office/officeart/2005/8/layout/matrix1"/>
    <dgm:cxn modelId="{3740756D-0D47-43EA-8955-D9F367F2646D}" type="presOf" srcId="{CDCF80EC-3BBE-414B-869B-DA8F744F2AEE}" destId="{C28B827B-C048-441C-928C-5F5980D35957}" srcOrd="1" destOrd="0" presId="urn:microsoft.com/office/officeart/2005/8/layout/matrix1"/>
    <dgm:cxn modelId="{CE191F50-BAD4-46CA-AAD6-6D077CBE2FD3}" srcId="{23E08889-4F44-4A68-B2D9-56C48EB25E73}" destId="{760BEFCE-E9F7-453B-9098-8AD38645E31C}" srcOrd="11" destOrd="0" parTransId="{CBBCF745-EB1A-4ABA-AF7B-6E5A4AF39C46}" sibTransId="{516579CD-F6BD-480C-81BE-812B62F472E5}"/>
    <dgm:cxn modelId="{8FC5E553-8B5F-4AD6-9DE7-A3A0E2EF5B4F}" srcId="{23E08889-4F44-4A68-B2D9-56C48EB25E73}" destId="{A07D0312-ED81-4E98-8C79-A68E8A50A990}" srcOrd="10" destOrd="0" parTransId="{31CF10EA-03BB-4FBD-A841-9237C26A9A3A}" sibTransId="{6FAA3BAA-625A-489A-861E-EDE8695FF925}"/>
    <dgm:cxn modelId="{16BB5B86-379E-4595-A87A-72DA2E6B1B01}" type="presOf" srcId="{302F770A-2C42-4CEB-AB5E-3BC01097F43E}" destId="{CF165534-E18B-42DC-B063-A26EBBD5A6F4}" srcOrd="0" destOrd="0" presId="urn:microsoft.com/office/officeart/2005/8/layout/matrix1"/>
    <dgm:cxn modelId="{38290F8D-2926-4626-925F-AF2CF2F9631B}" srcId="{23E08889-4F44-4A68-B2D9-56C48EB25E73}" destId="{0BB05016-047E-496D-ACD5-2FDC10958190}" srcOrd="12" destOrd="0" parTransId="{70ED09A1-6CA5-478C-B5A2-9FF59D46DFE2}" sibTransId="{DB2B1970-64BB-496E-B4EC-E7649B5708AD}"/>
    <dgm:cxn modelId="{95498D9E-5C40-41E0-BBA1-399D516AB580}" srcId="{23E08889-4F44-4A68-B2D9-56C48EB25E73}" destId="{E0C73A57-2699-4E06-9329-D766AFC46F53}" srcOrd="13" destOrd="0" parTransId="{4AD99BEA-F365-40E4-81D3-2F6BA28D3C9D}" sibTransId="{AC524A9C-0B10-4540-8CBD-C40D730802C9}"/>
    <dgm:cxn modelId="{4AA8D3A1-14B9-48D0-A7A6-C047880C110F}" type="presOf" srcId="{3356D3B8-A9C6-4C4D-9736-F0D10E6B27A8}" destId="{1A36D3A4-FA28-4741-86F5-CEAB76E6CF05}" srcOrd="0" destOrd="0" presId="urn:microsoft.com/office/officeart/2005/8/layout/matrix1"/>
    <dgm:cxn modelId="{4247FBB4-712A-436F-8CBE-E5036F586317}" srcId="{23E08889-4F44-4A68-B2D9-56C48EB25E73}" destId="{DFFA687D-BD3C-4B70-961C-771FF15CF440}" srcOrd="5" destOrd="0" parTransId="{21934CD7-84BD-47D5-AAFB-4749785D55FF}" sibTransId="{61D4764C-025C-4F4C-A8E3-8F8A9A75A56A}"/>
    <dgm:cxn modelId="{B21E7FB6-85C8-4520-811E-098927417849}" srcId="{23E08889-4F44-4A68-B2D9-56C48EB25E73}" destId="{4AD4B537-C052-4B47-9EA6-00993D900A78}" srcOrd="0" destOrd="0" parTransId="{4AB55ED9-56E5-465C-ADF1-44080C3F6751}" sibTransId="{9F0BEAA4-48CC-4D84-B0A1-07580988CB72}"/>
    <dgm:cxn modelId="{D2114BBF-1BBF-4666-87C7-8F4C7872B0FC}" type="presOf" srcId="{CDCF80EC-3BBE-414B-869B-DA8F744F2AEE}" destId="{8624D665-95E9-4596-A363-BF91C586D7BB}" srcOrd="0" destOrd="0" presId="urn:microsoft.com/office/officeart/2005/8/layout/matrix1"/>
    <dgm:cxn modelId="{5E1457D2-D555-40E1-A1F9-AA6D72B4F334}" srcId="{23E08889-4F44-4A68-B2D9-56C48EB25E73}" destId="{150F6E91-59AA-4F5D-82C1-2B54555B85F4}" srcOrd="2" destOrd="0" parTransId="{3EA4C12F-72EB-499D-BC7F-50309E31A4C2}" sibTransId="{E339E6AD-CD42-4AA2-8FE1-9F8342764CC9}"/>
    <dgm:cxn modelId="{EE6B10D7-72D9-4149-80B2-9E4D8A4EC78E}" srcId="{23E08889-4F44-4A68-B2D9-56C48EB25E73}" destId="{E1BE9CCF-4386-42FF-B822-4CA9C344A22D}" srcOrd="7" destOrd="0" parTransId="{8DCF3B4F-658E-468B-AE92-4CB4C1DCE551}" sibTransId="{CCA284F9-F245-4FC7-9813-695D51DA458D}"/>
    <dgm:cxn modelId="{6447EED8-1A12-4992-8D4F-BBE0FE8BD070}" srcId="{23E08889-4F44-4A68-B2D9-56C48EB25E73}" destId="{5FDFCE19-16D6-4988-A08D-053A8B09D79E}" srcOrd="9" destOrd="0" parTransId="{E008BEFF-9F0F-4398-9B63-8F68451FFCDF}" sibTransId="{95888516-22BF-4468-AFA6-995E8788BFEB}"/>
    <dgm:cxn modelId="{110551DC-1A65-47E3-8BC3-5CD8DDC23A85}" type="presOf" srcId="{23E08889-4F44-4A68-B2D9-56C48EB25E73}" destId="{8F3DE257-C049-41CE-A3FA-E1463454BDF3}" srcOrd="0" destOrd="0" presId="urn:microsoft.com/office/officeart/2005/8/layout/matrix1"/>
    <dgm:cxn modelId="{9E8518E9-700A-44E9-89FF-A40B480E80DD}" srcId="{302F770A-2C42-4CEB-AB5E-3BC01097F43E}" destId="{23E08889-4F44-4A68-B2D9-56C48EB25E73}" srcOrd="0" destOrd="0" parTransId="{D9A60A8C-9F7F-457E-86AF-DF7D4F47EB2C}" sibTransId="{EC4AACEE-3490-48A0-9A29-770FC993275D}"/>
    <dgm:cxn modelId="{C38223F2-BB4A-4230-88E1-8411949D7111}" srcId="{23E08889-4F44-4A68-B2D9-56C48EB25E73}" destId="{3356D3B8-A9C6-4C4D-9736-F0D10E6B27A8}" srcOrd="3" destOrd="0" parTransId="{F6EC6877-4A7F-4659-9F7F-08BFDBD7C302}" sibTransId="{186765C0-358C-4A2C-870B-6F26B45C4E1D}"/>
    <dgm:cxn modelId="{3AAB034B-C12F-4858-B6FA-1B17EEE67946}" type="presParOf" srcId="{CF165534-E18B-42DC-B063-A26EBBD5A6F4}" destId="{0E73A2E7-D85C-408C-9E33-064AA6510F1A}" srcOrd="0" destOrd="0" presId="urn:microsoft.com/office/officeart/2005/8/layout/matrix1"/>
    <dgm:cxn modelId="{D26D3C6C-31CE-4661-A34A-DBED8B44A3F0}" type="presParOf" srcId="{0E73A2E7-D85C-408C-9E33-064AA6510F1A}" destId="{F1F81665-47DA-4BBF-B396-D523975079D1}" srcOrd="0" destOrd="0" presId="urn:microsoft.com/office/officeart/2005/8/layout/matrix1"/>
    <dgm:cxn modelId="{28C472F4-E26E-4307-B392-E58649ACC531}" type="presParOf" srcId="{0E73A2E7-D85C-408C-9E33-064AA6510F1A}" destId="{7526097F-B493-447F-94FE-C184961F7084}" srcOrd="1" destOrd="0" presId="urn:microsoft.com/office/officeart/2005/8/layout/matrix1"/>
    <dgm:cxn modelId="{9220BDAB-2840-4B99-A460-8FD2310FCD3F}" type="presParOf" srcId="{0E73A2E7-D85C-408C-9E33-064AA6510F1A}" destId="{8624D665-95E9-4596-A363-BF91C586D7BB}" srcOrd="2" destOrd="0" presId="urn:microsoft.com/office/officeart/2005/8/layout/matrix1"/>
    <dgm:cxn modelId="{E7A19703-0CFB-432C-A591-CF1C476A6FAC}" type="presParOf" srcId="{0E73A2E7-D85C-408C-9E33-064AA6510F1A}" destId="{C28B827B-C048-441C-928C-5F5980D35957}" srcOrd="3" destOrd="0" presId="urn:microsoft.com/office/officeart/2005/8/layout/matrix1"/>
    <dgm:cxn modelId="{E5BF4090-9C53-44F2-BF72-3DBD73A685F5}" type="presParOf" srcId="{0E73A2E7-D85C-408C-9E33-064AA6510F1A}" destId="{15B064BC-7493-431E-92D8-D907B5ED25FE}" srcOrd="4" destOrd="0" presId="urn:microsoft.com/office/officeart/2005/8/layout/matrix1"/>
    <dgm:cxn modelId="{38892228-D0F4-4FE4-BF78-0114EB98E502}" type="presParOf" srcId="{0E73A2E7-D85C-408C-9E33-064AA6510F1A}" destId="{2FA053B4-B99C-4548-B7C9-F8DF3E8AA22F}" srcOrd="5" destOrd="0" presId="urn:microsoft.com/office/officeart/2005/8/layout/matrix1"/>
    <dgm:cxn modelId="{C3FB9540-7916-4AD5-8F0D-CC00AC3F4803}" type="presParOf" srcId="{0E73A2E7-D85C-408C-9E33-064AA6510F1A}" destId="{1A36D3A4-FA28-4741-86F5-CEAB76E6CF05}" srcOrd="6" destOrd="0" presId="urn:microsoft.com/office/officeart/2005/8/layout/matrix1"/>
    <dgm:cxn modelId="{EABE7A67-263F-4113-903F-35EB9C6AE0A4}" type="presParOf" srcId="{0E73A2E7-D85C-408C-9E33-064AA6510F1A}" destId="{1CE39843-3C31-417E-99AE-369A0C87E34F}" srcOrd="7" destOrd="0" presId="urn:microsoft.com/office/officeart/2005/8/layout/matrix1"/>
    <dgm:cxn modelId="{123F55BD-1D83-471D-AE0C-790AB3EE7AC3}" type="presParOf" srcId="{CF165534-E18B-42DC-B063-A26EBBD5A6F4}" destId="{8F3DE257-C049-41CE-A3FA-E1463454BDF3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B0A6DEE-F6B9-4817-93EE-599795D6C709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5966F57F-5578-442E-A3AD-F37149671C60}">
      <dgm:prSet phldrT="[Κείμενο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l-GR" b="1" dirty="0">
              <a:solidFill>
                <a:srgbClr val="C00000"/>
              </a:solidFill>
            </a:rPr>
            <a:t>α.</a:t>
          </a:r>
        </a:p>
      </dgm:t>
    </dgm:pt>
    <dgm:pt modelId="{48DBF32B-B5DB-449F-B479-9371C59A81D1}" type="parTrans" cxnId="{6A09D87A-B963-4475-8C7D-F33757CDEB34}">
      <dgm:prSet/>
      <dgm:spPr/>
      <dgm:t>
        <a:bodyPr/>
        <a:lstStyle/>
        <a:p>
          <a:endParaRPr lang="el-GR"/>
        </a:p>
      </dgm:t>
    </dgm:pt>
    <dgm:pt modelId="{9A3849D4-5B73-4574-83A5-0511B3063079}" type="sibTrans" cxnId="{6A09D87A-B963-4475-8C7D-F33757CDEB34}">
      <dgm:prSet/>
      <dgm:spPr/>
      <dgm:t>
        <a:bodyPr/>
        <a:lstStyle/>
        <a:p>
          <a:endParaRPr lang="el-GR"/>
        </a:p>
      </dgm:t>
    </dgm:pt>
    <dgm:pt modelId="{C3399FA1-D801-4693-A36F-04A801AFA3F9}">
      <dgm:prSet phldrT="[Κείμενο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l-GR" b="1" dirty="0">
              <a:solidFill>
                <a:schemeClr val="tx1"/>
              </a:solidFill>
            </a:rPr>
            <a:t>α. Διεύρυνση της έννοιας της δημόσιας αρχή</a:t>
          </a:r>
          <a:endParaRPr lang="el-GR" dirty="0"/>
        </a:p>
      </dgm:t>
    </dgm:pt>
    <dgm:pt modelId="{79F8CBDC-C710-415E-9181-1B04370ADC14}" type="parTrans" cxnId="{08AFDECE-EB69-4356-A648-CB68616968BD}">
      <dgm:prSet/>
      <dgm:spPr/>
      <dgm:t>
        <a:bodyPr/>
        <a:lstStyle/>
        <a:p>
          <a:endParaRPr lang="el-GR"/>
        </a:p>
      </dgm:t>
    </dgm:pt>
    <dgm:pt modelId="{0D43BD7D-379C-42F1-B838-97674663E281}" type="sibTrans" cxnId="{08AFDECE-EB69-4356-A648-CB68616968BD}">
      <dgm:prSet/>
      <dgm:spPr/>
      <dgm:t>
        <a:bodyPr/>
        <a:lstStyle/>
        <a:p>
          <a:endParaRPr lang="el-GR"/>
        </a:p>
      </dgm:t>
    </dgm:pt>
    <dgm:pt modelId="{6D2F1829-B40E-4CE1-879E-DDD4FD0428F7}">
      <dgm:prSet phldrT="[Κείμενο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l-GR" b="1" dirty="0">
              <a:solidFill>
                <a:srgbClr val="C00000"/>
              </a:solidFill>
            </a:rPr>
            <a:t>β.</a:t>
          </a:r>
        </a:p>
      </dgm:t>
    </dgm:pt>
    <dgm:pt modelId="{229C2900-B58D-4169-A2EB-69A12924ED2C}" type="parTrans" cxnId="{277D0C38-A2C3-4961-8833-116BD67EFF1B}">
      <dgm:prSet/>
      <dgm:spPr/>
      <dgm:t>
        <a:bodyPr/>
        <a:lstStyle/>
        <a:p>
          <a:endParaRPr lang="el-GR"/>
        </a:p>
      </dgm:t>
    </dgm:pt>
    <dgm:pt modelId="{1BC96B9A-F528-4FBE-B596-EBBBD5D44625}" type="sibTrans" cxnId="{277D0C38-A2C3-4961-8833-116BD67EFF1B}">
      <dgm:prSet/>
      <dgm:spPr/>
      <dgm:t>
        <a:bodyPr/>
        <a:lstStyle/>
        <a:p>
          <a:endParaRPr lang="el-GR"/>
        </a:p>
      </dgm:t>
    </dgm:pt>
    <dgm:pt modelId="{252D0F92-9776-4E87-8633-DD232D277F34}">
      <dgm:prSet phldrT="[Κείμενο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l-GR" b="1" dirty="0">
              <a:solidFill>
                <a:schemeClr val="tx1"/>
              </a:solidFill>
            </a:rPr>
            <a:t>β.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el-GR" b="1" dirty="0">
              <a:solidFill>
                <a:schemeClr val="tx1"/>
              </a:solidFill>
            </a:rPr>
            <a:t>Υποχρέωση σύμφωνης ερμηνείας </a:t>
          </a:r>
          <a:endParaRPr lang="el-GR" dirty="0"/>
        </a:p>
      </dgm:t>
    </dgm:pt>
    <dgm:pt modelId="{22F90E27-AC60-40D1-AC43-BD186716FD95}" type="parTrans" cxnId="{7D8C1985-4993-4CDC-A24C-1F214EFE2F3C}">
      <dgm:prSet/>
      <dgm:spPr/>
      <dgm:t>
        <a:bodyPr/>
        <a:lstStyle/>
        <a:p>
          <a:endParaRPr lang="el-GR"/>
        </a:p>
      </dgm:t>
    </dgm:pt>
    <dgm:pt modelId="{39E82EA1-8575-4DF4-BC8A-27B932808C21}" type="sibTrans" cxnId="{7D8C1985-4993-4CDC-A24C-1F214EFE2F3C}">
      <dgm:prSet/>
      <dgm:spPr/>
      <dgm:t>
        <a:bodyPr/>
        <a:lstStyle/>
        <a:p>
          <a:endParaRPr lang="el-GR"/>
        </a:p>
      </dgm:t>
    </dgm:pt>
    <dgm:pt modelId="{F6F188BC-F0C5-4271-B75C-E3FFB989B21A}">
      <dgm:prSet phldrT="[Κείμενο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l-GR" b="1" dirty="0">
              <a:solidFill>
                <a:srgbClr val="C00000"/>
              </a:solidFill>
            </a:rPr>
            <a:t>γ.</a:t>
          </a:r>
        </a:p>
      </dgm:t>
    </dgm:pt>
    <dgm:pt modelId="{F1B409AD-CD82-4FE5-8F41-5914B9CB40B3}" type="parTrans" cxnId="{BD3E0CA5-9B6B-41E7-965A-ECE11C72D06C}">
      <dgm:prSet/>
      <dgm:spPr/>
      <dgm:t>
        <a:bodyPr/>
        <a:lstStyle/>
        <a:p>
          <a:endParaRPr lang="el-GR"/>
        </a:p>
      </dgm:t>
    </dgm:pt>
    <dgm:pt modelId="{BEBAA9F5-2465-4547-ABE7-36357EC1E3A4}" type="sibTrans" cxnId="{BD3E0CA5-9B6B-41E7-965A-ECE11C72D06C}">
      <dgm:prSet/>
      <dgm:spPr/>
      <dgm:t>
        <a:bodyPr/>
        <a:lstStyle/>
        <a:p>
          <a:endParaRPr lang="el-GR"/>
        </a:p>
      </dgm:t>
    </dgm:pt>
    <dgm:pt modelId="{C21FC218-7711-4927-8465-943F0D963A5C}">
      <dgm:prSet phldrT="[Κείμενο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l-GR" b="1" dirty="0">
              <a:solidFill>
                <a:schemeClr val="tx1"/>
              </a:solidFill>
            </a:rPr>
            <a:t>γ. Ευθύνη του κράτους</a:t>
          </a:r>
          <a:endParaRPr lang="el-GR" dirty="0"/>
        </a:p>
      </dgm:t>
    </dgm:pt>
    <dgm:pt modelId="{455CEF98-A3C2-45D2-A836-8B862FEE6D0A}" type="parTrans" cxnId="{BDC4A7C7-680C-451C-991D-F8CDF07EC629}">
      <dgm:prSet/>
      <dgm:spPr/>
      <dgm:t>
        <a:bodyPr/>
        <a:lstStyle/>
        <a:p>
          <a:endParaRPr lang="el-GR"/>
        </a:p>
      </dgm:t>
    </dgm:pt>
    <dgm:pt modelId="{D4FA4E19-B00E-4ACD-9455-1FF94E3C6726}" type="sibTrans" cxnId="{BDC4A7C7-680C-451C-991D-F8CDF07EC629}">
      <dgm:prSet/>
      <dgm:spPr/>
      <dgm:t>
        <a:bodyPr/>
        <a:lstStyle/>
        <a:p>
          <a:endParaRPr lang="el-GR"/>
        </a:p>
      </dgm:t>
    </dgm:pt>
    <dgm:pt modelId="{93E21805-19AD-4D19-8826-ACDCA03FD8B2}" type="pres">
      <dgm:prSet presAssocID="{9B0A6DEE-F6B9-4817-93EE-599795D6C709}" presName="linearFlow" presStyleCnt="0">
        <dgm:presLayoutVars>
          <dgm:dir/>
          <dgm:animLvl val="lvl"/>
          <dgm:resizeHandles val="exact"/>
        </dgm:presLayoutVars>
      </dgm:prSet>
      <dgm:spPr/>
    </dgm:pt>
    <dgm:pt modelId="{5D27B7BF-A4F2-43E4-B10E-637BAB8CBBFA}" type="pres">
      <dgm:prSet presAssocID="{5966F57F-5578-442E-A3AD-F37149671C60}" presName="composite" presStyleCnt="0"/>
      <dgm:spPr/>
    </dgm:pt>
    <dgm:pt modelId="{E3786DA2-1CA1-4F6B-898A-3D3998C39DDB}" type="pres">
      <dgm:prSet presAssocID="{5966F57F-5578-442E-A3AD-F37149671C60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50FCEDD7-6433-4503-9ABF-C04E592CD51A}" type="pres">
      <dgm:prSet presAssocID="{5966F57F-5578-442E-A3AD-F37149671C60}" presName="descendantText" presStyleLbl="alignAcc1" presStyleIdx="0" presStyleCnt="3">
        <dgm:presLayoutVars>
          <dgm:bulletEnabled val="1"/>
        </dgm:presLayoutVars>
      </dgm:prSet>
      <dgm:spPr/>
    </dgm:pt>
    <dgm:pt modelId="{C24E7106-2EB1-4043-9091-677B18CCE50C}" type="pres">
      <dgm:prSet presAssocID="{9A3849D4-5B73-4574-83A5-0511B3063079}" presName="sp" presStyleCnt="0"/>
      <dgm:spPr/>
    </dgm:pt>
    <dgm:pt modelId="{2F585DAC-BAB5-4E4B-B2F1-AC8040DFAD18}" type="pres">
      <dgm:prSet presAssocID="{6D2F1829-B40E-4CE1-879E-DDD4FD0428F7}" presName="composite" presStyleCnt="0"/>
      <dgm:spPr/>
    </dgm:pt>
    <dgm:pt modelId="{4D3E626B-966F-4E80-B4F4-7832C1EB74E7}" type="pres">
      <dgm:prSet presAssocID="{6D2F1829-B40E-4CE1-879E-DDD4FD0428F7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587820DF-BEBC-48E1-940D-802F0FB8BA7C}" type="pres">
      <dgm:prSet presAssocID="{6D2F1829-B40E-4CE1-879E-DDD4FD0428F7}" presName="descendantText" presStyleLbl="alignAcc1" presStyleIdx="1" presStyleCnt="3">
        <dgm:presLayoutVars>
          <dgm:bulletEnabled val="1"/>
        </dgm:presLayoutVars>
      </dgm:prSet>
      <dgm:spPr/>
    </dgm:pt>
    <dgm:pt modelId="{4F0B4D56-4EE9-4F7D-8439-70E4B7E582B6}" type="pres">
      <dgm:prSet presAssocID="{1BC96B9A-F528-4FBE-B596-EBBBD5D44625}" presName="sp" presStyleCnt="0"/>
      <dgm:spPr/>
    </dgm:pt>
    <dgm:pt modelId="{A422A6E3-4753-48C6-B264-AA066C7AD307}" type="pres">
      <dgm:prSet presAssocID="{F6F188BC-F0C5-4271-B75C-E3FFB989B21A}" presName="composite" presStyleCnt="0"/>
      <dgm:spPr/>
    </dgm:pt>
    <dgm:pt modelId="{6AD8F4B5-DFF8-4510-BEBE-E98D8B07A8CB}" type="pres">
      <dgm:prSet presAssocID="{F6F188BC-F0C5-4271-B75C-E3FFB989B21A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61307F10-0923-4F06-A6FD-9CC67EE66A89}" type="pres">
      <dgm:prSet presAssocID="{F6F188BC-F0C5-4271-B75C-E3FFB989B21A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277D0C38-A2C3-4961-8833-116BD67EFF1B}" srcId="{9B0A6DEE-F6B9-4817-93EE-599795D6C709}" destId="{6D2F1829-B40E-4CE1-879E-DDD4FD0428F7}" srcOrd="1" destOrd="0" parTransId="{229C2900-B58D-4169-A2EB-69A12924ED2C}" sibTransId="{1BC96B9A-F528-4FBE-B596-EBBBD5D44625}"/>
    <dgm:cxn modelId="{01C8DC3F-6085-439A-BA25-A03494F202B0}" type="presOf" srcId="{5966F57F-5578-442E-A3AD-F37149671C60}" destId="{E3786DA2-1CA1-4F6B-898A-3D3998C39DDB}" srcOrd="0" destOrd="0" presId="urn:microsoft.com/office/officeart/2005/8/layout/chevron2"/>
    <dgm:cxn modelId="{8390016E-6A62-4854-A2F1-BA553E9BDDC6}" type="presOf" srcId="{C3399FA1-D801-4693-A36F-04A801AFA3F9}" destId="{50FCEDD7-6433-4503-9ABF-C04E592CD51A}" srcOrd="0" destOrd="0" presId="urn:microsoft.com/office/officeart/2005/8/layout/chevron2"/>
    <dgm:cxn modelId="{6A09D87A-B963-4475-8C7D-F33757CDEB34}" srcId="{9B0A6DEE-F6B9-4817-93EE-599795D6C709}" destId="{5966F57F-5578-442E-A3AD-F37149671C60}" srcOrd="0" destOrd="0" parTransId="{48DBF32B-B5DB-449F-B479-9371C59A81D1}" sibTransId="{9A3849D4-5B73-4574-83A5-0511B3063079}"/>
    <dgm:cxn modelId="{1EBDD97A-4A40-45A3-8E32-368973C74BC4}" type="presOf" srcId="{C21FC218-7711-4927-8465-943F0D963A5C}" destId="{61307F10-0923-4F06-A6FD-9CC67EE66A89}" srcOrd="0" destOrd="0" presId="urn:microsoft.com/office/officeart/2005/8/layout/chevron2"/>
    <dgm:cxn modelId="{7D8C1985-4993-4CDC-A24C-1F214EFE2F3C}" srcId="{6D2F1829-B40E-4CE1-879E-DDD4FD0428F7}" destId="{252D0F92-9776-4E87-8633-DD232D277F34}" srcOrd="0" destOrd="0" parTransId="{22F90E27-AC60-40D1-AC43-BD186716FD95}" sibTransId="{39E82EA1-8575-4DF4-BC8A-27B932808C21}"/>
    <dgm:cxn modelId="{6DFE318E-8A1A-41AB-A84B-B8DB7AF8D07A}" type="presOf" srcId="{F6F188BC-F0C5-4271-B75C-E3FFB989B21A}" destId="{6AD8F4B5-DFF8-4510-BEBE-E98D8B07A8CB}" srcOrd="0" destOrd="0" presId="urn:microsoft.com/office/officeart/2005/8/layout/chevron2"/>
    <dgm:cxn modelId="{BD3E0CA5-9B6B-41E7-965A-ECE11C72D06C}" srcId="{9B0A6DEE-F6B9-4817-93EE-599795D6C709}" destId="{F6F188BC-F0C5-4271-B75C-E3FFB989B21A}" srcOrd="2" destOrd="0" parTransId="{F1B409AD-CD82-4FE5-8F41-5914B9CB40B3}" sibTransId="{BEBAA9F5-2465-4547-ABE7-36357EC1E3A4}"/>
    <dgm:cxn modelId="{C6F93FB6-2C13-4D60-9B3F-7D76F60191E1}" type="presOf" srcId="{252D0F92-9776-4E87-8633-DD232D277F34}" destId="{587820DF-BEBC-48E1-940D-802F0FB8BA7C}" srcOrd="0" destOrd="0" presId="urn:microsoft.com/office/officeart/2005/8/layout/chevron2"/>
    <dgm:cxn modelId="{A4F9ADBF-7E4E-4B6F-A89F-8BBE0D925916}" type="presOf" srcId="{6D2F1829-B40E-4CE1-879E-DDD4FD0428F7}" destId="{4D3E626B-966F-4E80-B4F4-7832C1EB74E7}" srcOrd="0" destOrd="0" presId="urn:microsoft.com/office/officeart/2005/8/layout/chevron2"/>
    <dgm:cxn modelId="{BDC4A7C7-680C-451C-991D-F8CDF07EC629}" srcId="{F6F188BC-F0C5-4271-B75C-E3FFB989B21A}" destId="{C21FC218-7711-4927-8465-943F0D963A5C}" srcOrd="0" destOrd="0" parTransId="{455CEF98-A3C2-45D2-A836-8B862FEE6D0A}" sibTransId="{D4FA4E19-B00E-4ACD-9455-1FF94E3C6726}"/>
    <dgm:cxn modelId="{08AFDECE-EB69-4356-A648-CB68616968BD}" srcId="{5966F57F-5578-442E-A3AD-F37149671C60}" destId="{C3399FA1-D801-4693-A36F-04A801AFA3F9}" srcOrd="0" destOrd="0" parTransId="{79F8CBDC-C710-415E-9181-1B04370ADC14}" sibTransId="{0D43BD7D-379C-42F1-B838-97674663E281}"/>
    <dgm:cxn modelId="{3D15FAD4-9419-42C1-BA61-B92B71E2E593}" type="presOf" srcId="{9B0A6DEE-F6B9-4817-93EE-599795D6C709}" destId="{93E21805-19AD-4D19-8826-ACDCA03FD8B2}" srcOrd="0" destOrd="0" presId="urn:microsoft.com/office/officeart/2005/8/layout/chevron2"/>
    <dgm:cxn modelId="{19997A2B-4ECA-4BC7-A95E-8EE53DC6A9FE}" type="presParOf" srcId="{93E21805-19AD-4D19-8826-ACDCA03FD8B2}" destId="{5D27B7BF-A4F2-43E4-B10E-637BAB8CBBFA}" srcOrd="0" destOrd="0" presId="urn:microsoft.com/office/officeart/2005/8/layout/chevron2"/>
    <dgm:cxn modelId="{CF67ACEE-A01D-41E5-A513-C38C943A29A3}" type="presParOf" srcId="{5D27B7BF-A4F2-43E4-B10E-637BAB8CBBFA}" destId="{E3786DA2-1CA1-4F6B-898A-3D3998C39DDB}" srcOrd="0" destOrd="0" presId="urn:microsoft.com/office/officeart/2005/8/layout/chevron2"/>
    <dgm:cxn modelId="{6A842238-63E9-45B3-9DD9-6DD5BFD43B7A}" type="presParOf" srcId="{5D27B7BF-A4F2-43E4-B10E-637BAB8CBBFA}" destId="{50FCEDD7-6433-4503-9ABF-C04E592CD51A}" srcOrd="1" destOrd="0" presId="urn:microsoft.com/office/officeart/2005/8/layout/chevron2"/>
    <dgm:cxn modelId="{6E20C63D-9320-47D4-AE15-5024C8BCD0E8}" type="presParOf" srcId="{93E21805-19AD-4D19-8826-ACDCA03FD8B2}" destId="{C24E7106-2EB1-4043-9091-677B18CCE50C}" srcOrd="1" destOrd="0" presId="urn:microsoft.com/office/officeart/2005/8/layout/chevron2"/>
    <dgm:cxn modelId="{80747817-02D9-477F-A3C5-3F4844870571}" type="presParOf" srcId="{93E21805-19AD-4D19-8826-ACDCA03FD8B2}" destId="{2F585DAC-BAB5-4E4B-B2F1-AC8040DFAD18}" srcOrd="2" destOrd="0" presId="urn:microsoft.com/office/officeart/2005/8/layout/chevron2"/>
    <dgm:cxn modelId="{D7BAC631-1041-4243-ADFE-597007F945B1}" type="presParOf" srcId="{2F585DAC-BAB5-4E4B-B2F1-AC8040DFAD18}" destId="{4D3E626B-966F-4E80-B4F4-7832C1EB74E7}" srcOrd="0" destOrd="0" presId="urn:microsoft.com/office/officeart/2005/8/layout/chevron2"/>
    <dgm:cxn modelId="{1386D23F-FD2F-48FF-A31C-A01A6F648358}" type="presParOf" srcId="{2F585DAC-BAB5-4E4B-B2F1-AC8040DFAD18}" destId="{587820DF-BEBC-48E1-940D-802F0FB8BA7C}" srcOrd="1" destOrd="0" presId="urn:microsoft.com/office/officeart/2005/8/layout/chevron2"/>
    <dgm:cxn modelId="{D1B631FA-8486-4502-9882-639E24D9BFD7}" type="presParOf" srcId="{93E21805-19AD-4D19-8826-ACDCA03FD8B2}" destId="{4F0B4D56-4EE9-4F7D-8439-70E4B7E582B6}" srcOrd="3" destOrd="0" presId="urn:microsoft.com/office/officeart/2005/8/layout/chevron2"/>
    <dgm:cxn modelId="{2F50CC9B-9E65-4842-AABB-D763AA150FE0}" type="presParOf" srcId="{93E21805-19AD-4D19-8826-ACDCA03FD8B2}" destId="{A422A6E3-4753-48C6-B264-AA066C7AD307}" srcOrd="4" destOrd="0" presId="urn:microsoft.com/office/officeart/2005/8/layout/chevron2"/>
    <dgm:cxn modelId="{159B5533-60D5-48B1-AD06-E0F13B9F5A27}" type="presParOf" srcId="{A422A6E3-4753-48C6-B264-AA066C7AD307}" destId="{6AD8F4B5-DFF8-4510-BEBE-E98D8B07A8CB}" srcOrd="0" destOrd="0" presId="urn:microsoft.com/office/officeart/2005/8/layout/chevron2"/>
    <dgm:cxn modelId="{9E6B9B16-C2CD-452E-B9DF-0BC1CD071C6E}" type="presParOf" srcId="{A422A6E3-4753-48C6-B264-AA066C7AD307}" destId="{61307F10-0923-4F06-A6FD-9CC67EE66A8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02F770A-2C42-4CEB-AB5E-3BC01097F43E}" type="doc">
      <dgm:prSet loTypeId="urn:microsoft.com/office/officeart/2005/8/layout/matrix1" loCatId="matrix" qsTypeId="urn:microsoft.com/office/officeart/2005/8/quickstyle/3d2#2" qsCatId="3D" csTypeId="urn:microsoft.com/office/officeart/2005/8/colors/colorful3" csCatId="colorful" phldr="1"/>
      <dgm:spPr/>
      <dgm:t>
        <a:bodyPr/>
        <a:lstStyle/>
        <a:p>
          <a:endParaRPr lang="el-GR"/>
        </a:p>
      </dgm:t>
    </dgm:pt>
    <dgm:pt modelId="{4AD4B537-C052-4B47-9EA6-00993D900A78}">
      <dgm:prSet phldrT="[Κείμενο]" custT="1"/>
      <dgm:spPr/>
      <dgm:t>
        <a:bodyPr/>
        <a:lstStyle/>
        <a:p>
          <a:pPr rtl="0"/>
          <a:r>
            <a:rPr lang="el-GR" sz="2400" dirty="0"/>
            <a:t>Η καθιέρωση της αρχής </a:t>
          </a:r>
          <a:r>
            <a:rPr lang="en-US" sz="2400" dirty="0"/>
            <a:t>C-14/83, </a:t>
          </a:r>
          <a:r>
            <a:rPr lang="en-US" sz="2400" i="1" dirty="0"/>
            <a:t>Von Colson</a:t>
          </a:r>
          <a:r>
            <a:rPr lang="en-US" sz="2400" dirty="0"/>
            <a:t> </a:t>
          </a:r>
          <a:endParaRPr lang="el-GR" sz="2400" dirty="0"/>
        </a:p>
      </dgm:t>
    </dgm:pt>
    <dgm:pt modelId="{4AB55ED9-56E5-465C-ADF1-44080C3F6751}" type="parTrans" cxnId="{B21E7FB6-85C8-4520-811E-098927417849}">
      <dgm:prSet/>
      <dgm:spPr/>
      <dgm:t>
        <a:bodyPr/>
        <a:lstStyle/>
        <a:p>
          <a:endParaRPr lang="el-GR"/>
        </a:p>
      </dgm:t>
    </dgm:pt>
    <dgm:pt modelId="{9F0BEAA4-48CC-4D84-B0A1-07580988CB72}" type="sibTrans" cxnId="{B21E7FB6-85C8-4520-811E-098927417849}">
      <dgm:prSet/>
      <dgm:spPr/>
      <dgm:t>
        <a:bodyPr/>
        <a:lstStyle/>
        <a:p>
          <a:endParaRPr lang="el-GR"/>
        </a:p>
      </dgm:t>
    </dgm:pt>
    <dgm:pt modelId="{A07D0312-ED81-4E98-8C79-A68E8A50A990}">
      <dgm:prSet phldrT="[Κείμενο]" custT="1"/>
      <dgm:spPr/>
      <dgm:t>
        <a:bodyPr/>
        <a:lstStyle/>
        <a:p>
          <a:pPr rtl="0"/>
          <a:endParaRPr lang="el-GR" sz="2100" dirty="0"/>
        </a:p>
        <a:p>
          <a:pPr rtl="0"/>
          <a:r>
            <a:rPr lang="el-GR" sz="2100" dirty="0"/>
            <a:t>Όχι πάντοτε δυνατή </a:t>
          </a:r>
          <a:endParaRPr lang="en-US" sz="2100" dirty="0"/>
        </a:p>
        <a:p>
          <a:pPr rtl="0"/>
          <a:r>
            <a:rPr lang="el-GR" sz="2100" dirty="0"/>
            <a:t>(</a:t>
          </a:r>
          <a:r>
            <a:rPr lang="en-US" sz="2100" dirty="0"/>
            <a:t>C- </a:t>
          </a:r>
          <a:r>
            <a:rPr lang="el-GR" sz="2100" b="0" dirty="0"/>
            <a:t>334/92</a:t>
          </a:r>
          <a:r>
            <a:rPr lang="en-US" sz="2100" b="0" dirty="0"/>
            <a:t>, </a:t>
          </a:r>
          <a:r>
            <a:rPr lang="en-US" sz="2100" i="1" dirty="0"/>
            <a:t>Wagner </a:t>
          </a:r>
          <a:r>
            <a:rPr lang="en-US" sz="2100" i="1" dirty="0" err="1"/>
            <a:t>Miret</a:t>
          </a:r>
          <a:r>
            <a:rPr lang="el-GR" sz="2100" dirty="0"/>
            <a:t>) </a:t>
          </a:r>
        </a:p>
        <a:p>
          <a:pPr rtl="0"/>
          <a:r>
            <a:rPr lang="el-GR" sz="2100" dirty="0"/>
            <a:t>όχι υποχρέωση υιοθέτησης μιας </a:t>
          </a:r>
          <a:r>
            <a:rPr lang="en-US" sz="2100" dirty="0"/>
            <a:t>contra </a:t>
          </a:r>
          <a:r>
            <a:rPr lang="en-US" sz="2100" dirty="0" err="1"/>
            <a:t>legem</a:t>
          </a:r>
          <a:r>
            <a:rPr lang="el-GR" sz="2100" dirty="0"/>
            <a:t> ερμηνείας (</a:t>
          </a:r>
          <a:r>
            <a:rPr lang="en-US" sz="2100" dirty="0"/>
            <a:t>C -</a:t>
          </a:r>
          <a:r>
            <a:rPr lang="el-GR" sz="2100" dirty="0"/>
            <a:t>105/03</a:t>
          </a:r>
          <a:r>
            <a:rPr lang="en-US" sz="2100" dirty="0"/>
            <a:t>, </a:t>
          </a:r>
          <a:r>
            <a:rPr lang="en-US" sz="2100" i="1" dirty="0" err="1"/>
            <a:t>Pupino</a:t>
          </a:r>
          <a:r>
            <a:rPr lang="el-GR" sz="2000" dirty="0"/>
            <a:t>)</a:t>
          </a:r>
        </a:p>
        <a:p>
          <a:pPr rtl="0"/>
          <a:endParaRPr lang="el-GR" sz="2400" dirty="0"/>
        </a:p>
      </dgm:t>
    </dgm:pt>
    <dgm:pt modelId="{31CF10EA-03BB-4FBD-A841-9237C26A9A3A}" type="parTrans" cxnId="{8FC5E553-8B5F-4AD6-9DE7-A3A0E2EF5B4F}">
      <dgm:prSet/>
      <dgm:spPr/>
      <dgm:t>
        <a:bodyPr/>
        <a:lstStyle/>
        <a:p>
          <a:endParaRPr lang="el-GR"/>
        </a:p>
      </dgm:t>
    </dgm:pt>
    <dgm:pt modelId="{6FAA3BAA-625A-489A-861E-EDE8695FF925}" type="sibTrans" cxnId="{8FC5E553-8B5F-4AD6-9DE7-A3A0E2EF5B4F}">
      <dgm:prSet/>
      <dgm:spPr/>
      <dgm:t>
        <a:bodyPr/>
        <a:lstStyle/>
        <a:p>
          <a:endParaRPr lang="el-GR"/>
        </a:p>
      </dgm:t>
    </dgm:pt>
    <dgm:pt modelId="{0BB05016-047E-496D-ACD5-2FDC10958190}">
      <dgm:prSet phldrT="[Κείμενο]" phldr="1"/>
      <dgm:spPr/>
      <dgm:t>
        <a:bodyPr/>
        <a:lstStyle/>
        <a:p>
          <a:endParaRPr lang="el-GR" dirty="0"/>
        </a:p>
      </dgm:t>
    </dgm:pt>
    <dgm:pt modelId="{70ED09A1-6CA5-478C-B5A2-9FF59D46DFE2}" type="parTrans" cxnId="{38290F8D-2926-4626-925F-AF2CF2F9631B}">
      <dgm:prSet/>
      <dgm:spPr/>
      <dgm:t>
        <a:bodyPr/>
        <a:lstStyle/>
        <a:p>
          <a:endParaRPr lang="el-GR"/>
        </a:p>
      </dgm:t>
    </dgm:pt>
    <dgm:pt modelId="{DB2B1970-64BB-496E-B4EC-E7649B5708AD}" type="sibTrans" cxnId="{38290F8D-2926-4626-925F-AF2CF2F9631B}">
      <dgm:prSet/>
      <dgm:spPr/>
      <dgm:t>
        <a:bodyPr/>
        <a:lstStyle/>
        <a:p>
          <a:endParaRPr lang="el-GR"/>
        </a:p>
      </dgm:t>
    </dgm:pt>
    <dgm:pt modelId="{E0C73A57-2699-4E06-9329-D766AFC46F53}">
      <dgm:prSet phldrT="[Κείμενο]" phldr="1"/>
      <dgm:spPr/>
      <dgm:t>
        <a:bodyPr/>
        <a:lstStyle/>
        <a:p>
          <a:endParaRPr lang="el-GR" dirty="0"/>
        </a:p>
      </dgm:t>
    </dgm:pt>
    <dgm:pt modelId="{4AD99BEA-F365-40E4-81D3-2F6BA28D3C9D}" type="parTrans" cxnId="{95498D9E-5C40-41E0-BBA1-399D516AB580}">
      <dgm:prSet/>
      <dgm:spPr/>
      <dgm:t>
        <a:bodyPr/>
        <a:lstStyle/>
        <a:p>
          <a:endParaRPr lang="el-GR"/>
        </a:p>
      </dgm:t>
    </dgm:pt>
    <dgm:pt modelId="{AC524A9C-0B10-4540-8CBD-C40D730802C9}" type="sibTrans" cxnId="{95498D9E-5C40-41E0-BBA1-399D516AB580}">
      <dgm:prSet/>
      <dgm:spPr/>
      <dgm:t>
        <a:bodyPr/>
        <a:lstStyle/>
        <a:p>
          <a:endParaRPr lang="el-GR"/>
        </a:p>
      </dgm:t>
    </dgm:pt>
    <dgm:pt modelId="{C8B62FF7-DCE9-486F-9D42-8E743065AC90}">
      <dgm:prSet custT="1"/>
      <dgm:spPr/>
      <dgm:t>
        <a:bodyPr/>
        <a:lstStyle/>
        <a:p>
          <a:pPr algn="ctr" rtl="0"/>
          <a:endParaRPr lang="el-GR" sz="2000" dirty="0"/>
        </a:p>
        <a:p>
          <a:pPr algn="ctr" rtl="0"/>
          <a:r>
            <a:rPr lang="el-GR" sz="2000" dirty="0"/>
            <a:t> </a:t>
          </a:r>
        </a:p>
        <a:p>
          <a:pPr algn="ctr" rtl="0"/>
          <a:endParaRPr lang="el-GR" sz="2000" dirty="0"/>
        </a:p>
        <a:p>
          <a:pPr algn="ctr" rtl="0"/>
          <a:r>
            <a:rPr lang="el-GR" sz="2000" dirty="0"/>
            <a:t>Όλο το σχετικό εθνικό, είτε προγενέστερο είτε μεταγενέστερο της Οδηγίας</a:t>
          </a:r>
          <a:r>
            <a:rPr lang="en-US" sz="2000" dirty="0"/>
            <a:t> </a:t>
          </a:r>
          <a:r>
            <a:rPr lang="el-GR" sz="2000" dirty="0" err="1"/>
            <a:t>δίκαι</a:t>
          </a:r>
          <a:r>
            <a:rPr lang="en-US" sz="2000" dirty="0"/>
            <a:t>o</a:t>
          </a:r>
          <a:r>
            <a:rPr lang="el-GR" sz="2000" dirty="0"/>
            <a:t>  και εκείνο που δεν προορίζεται να εφαρμόσει </a:t>
          </a:r>
          <a:r>
            <a:rPr lang="el-GR" sz="2000" dirty="0" err="1"/>
            <a:t>ενωσιακό</a:t>
          </a:r>
          <a:r>
            <a:rPr lang="el-GR" sz="2000" dirty="0"/>
            <a:t> δίκαιο</a:t>
          </a:r>
          <a:endParaRPr lang="en-US" sz="2000" dirty="0"/>
        </a:p>
        <a:p>
          <a:pPr algn="r" rtl="0"/>
          <a:r>
            <a:rPr lang="en-US" sz="2000" dirty="0"/>
            <a:t>(C- </a:t>
          </a:r>
          <a:r>
            <a:rPr lang="el-GR" sz="2000" b="0" dirty="0"/>
            <a:t>106/89</a:t>
          </a:r>
          <a:r>
            <a:rPr lang="en-US" sz="2000" b="0" dirty="0"/>
            <a:t>,</a:t>
          </a:r>
        </a:p>
        <a:p>
          <a:pPr algn="r" rtl="0"/>
          <a:r>
            <a:rPr lang="en-US" sz="2000" b="0" i="1" dirty="0" err="1"/>
            <a:t>Marleasing</a:t>
          </a:r>
          <a:r>
            <a:rPr lang="el-GR" sz="2000" dirty="0"/>
            <a:t>)</a:t>
          </a:r>
        </a:p>
        <a:p>
          <a:pPr algn="just" rtl="0"/>
          <a:endParaRPr lang="el-GR" sz="2000" dirty="0"/>
        </a:p>
      </dgm:t>
    </dgm:pt>
    <dgm:pt modelId="{BC513E4D-8A50-45A7-929F-CCFFAB0EA651}" type="parTrans" cxnId="{69F5A550-F3FD-4934-BB8A-DD39D6BFE64F}">
      <dgm:prSet/>
      <dgm:spPr/>
      <dgm:t>
        <a:bodyPr/>
        <a:lstStyle/>
        <a:p>
          <a:endParaRPr lang="el-GR"/>
        </a:p>
      </dgm:t>
    </dgm:pt>
    <dgm:pt modelId="{18DC687F-0535-4D31-A4E7-D38A5756FA6A}" type="sibTrans" cxnId="{69F5A550-F3FD-4934-BB8A-DD39D6BFE64F}">
      <dgm:prSet/>
      <dgm:spPr/>
      <dgm:t>
        <a:bodyPr/>
        <a:lstStyle/>
        <a:p>
          <a:endParaRPr lang="el-GR"/>
        </a:p>
      </dgm:t>
    </dgm:pt>
    <dgm:pt modelId="{C4F384AE-149E-49C9-BDD3-5E1CEF758E3E}">
      <dgm:prSet/>
      <dgm:spPr/>
      <dgm:t>
        <a:bodyPr/>
        <a:lstStyle/>
        <a:p>
          <a:endParaRPr lang="el-GR"/>
        </a:p>
      </dgm:t>
    </dgm:pt>
    <dgm:pt modelId="{4E8C2B9B-816C-409D-AE87-D92875DC5BF7}" type="parTrans" cxnId="{9D16B220-ACA5-494B-B163-E4C04F1765FC}">
      <dgm:prSet/>
      <dgm:spPr/>
      <dgm:t>
        <a:bodyPr/>
        <a:lstStyle/>
        <a:p>
          <a:endParaRPr lang="el-GR"/>
        </a:p>
      </dgm:t>
    </dgm:pt>
    <dgm:pt modelId="{EA431368-FAF8-4B85-9F76-4D1A66219B8A}" type="sibTrans" cxnId="{9D16B220-ACA5-494B-B163-E4C04F1765FC}">
      <dgm:prSet/>
      <dgm:spPr/>
      <dgm:t>
        <a:bodyPr/>
        <a:lstStyle/>
        <a:p>
          <a:endParaRPr lang="el-GR"/>
        </a:p>
      </dgm:t>
    </dgm:pt>
    <dgm:pt modelId="{CDCF80EC-3BBE-414B-869B-DA8F744F2AEE}">
      <dgm:prSet custT="1"/>
      <dgm:spPr/>
      <dgm:t>
        <a:bodyPr/>
        <a:lstStyle/>
        <a:p>
          <a:pPr rtl="0"/>
          <a:r>
            <a:rPr lang="el-GR" sz="2400" dirty="0"/>
            <a:t>Αλλά μόνον «στον βαθμό που είναι δυνατό»</a:t>
          </a:r>
          <a:endParaRPr lang="en-US" sz="2400" dirty="0"/>
        </a:p>
        <a:p>
          <a:pPr rtl="0"/>
          <a:r>
            <a:rPr lang="el-GR" sz="2400" dirty="0"/>
            <a:t> (</a:t>
          </a:r>
          <a:r>
            <a:rPr lang="en-US" sz="2400" dirty="0"/>
            <a:t>C-</a:t>
          </a:r>
          <a:r>
            <a:rPr lang="el-GR" sz="2400" b="0" dirty="0"/>
            <a:t>106/89</a:t>
          </a:r>
          <a:r>
            <a:rPr lang="en-US" sz="2400" b="0" dirty="0"/>
            <a:t>,</a:t>
          </a:r>
          <a:r>
            <a:rPr lang="en-US" sz="2400" b="0" i="1" dirty="0" err="1"/>
            <a:t>Marleasing</a:t>
          </a:r>
          <a:r>
            <a:rPr lang="el-GR" sz="2400" dirty="0"/>
            <a:t>)</a:t>
          </a:r>
        </a:p>
        <a:p>
          <a:pPr rtl="0"/>
          <a:endParaRPr lang="el-GR" sz="2400" dirty="0"/>
        </a:p>
      </dgm:t>
    </dgm:pt>
    <dgm:pt modelId="{8A228C53-A7A5-4681-8A76-F0D4990F3017}" type="parTrans" cxnId="{4C568535-2B03-4F03-8C94-42EC17F4EF23}">
      <dgm:prSet/>
      <dgm:spPr/>
      <dgm:t>
        <a:bodyPr/>
        <a:lstStyle/>
        <a:p>
          <a:endParaRPr lang="el-GR"/>
        </a:p>
      </dgm:t>
    </dgm:pt>
    <dgm:pt modelId="{14A9D1CD-9A34-478C-891E-9595924D7C8B}" type="sibTrans" cxnId="{4C568535-2B03-4F03-8C94-42EC17F4EF23}">
      <dgm:prSet/>
      <dgm:spPr/>
      <dgm:t>
        <a:bodyPr/>
        <a:lstStyle/>
        <a:p>
          <a:endParaRPr lang="el-GR"/>
        </a:p>
      </dgm:t>
    </dgm:pt>
    <dgm:pt modelId="{760BEFCE-E9F7-453B-9098-8AD38645E31C}">
      <dgm:prSet/>
      <dgm:spPr/>
      <dgm:t>
        <a:bodyPr/>
        <a:lstStyle/>
        <a:p>
          <a:endParaRPr lang="el-GR"/>
        </a:p>
      </dgm:t>
    </dgm:pt>
    <dgm:pt modelId="{CBBCF745-EB1A-4ABA-AF7B-6E5A4AF39C46}" type="parTrans" cxnId="{CE191F50-BAD4-46CA-AAD6-6D077CBE2FD3}">
      <dgm:prSet/>
      <dgm:spPr/>
      <dgm:t>
        <a:bodyPr/>
        <a:lstStyle/>
        <a:p>
          <a:endParaRPr lang="el-GR"/>
        </a:p>
      </dgm:t>
    </dgm:pt>
    <dgm:pt modelId="{516579CD-F6BD-480C-81BE-812B62F472E5}" type="sibTrans" cxnId="{CE191F50-BAD4-46CA-AAD6-6D077CBE2FD3}">
      <dgm:prSet/>
      <dgm:spPr/>
      <dgm:t>
        <a:bodyPr/>
        <a:lstStyle/>
        <a:p>
          <a:endParaRPr lang="el-GR"/>
        </a:p>
      </dgm:t>
    </dgm:pt>
    <dgm:pt modelId="{23E08889-4F44-4A68-B2D9-56C48EB25E73}">
      <dgm:prSet phldrT="[Κείμενο]"/>
      <dgm:spPr/>
      <dgm:t>
        <a:bodyPr/>
        <a:lstStyle/>
        <a:p>
          <a:pPr rtl="0"/>
          <a:r>
            <a:rPr lang="el-GR" b="1" dirty="0"/>
            <a:t>έννοια: το εθνικό δίκαιο πρέπει να ερμηνεύεται σε συμφωνία με το σχετικό </a:t>
          </a:r>
          <a:r>
            <a:rPr lang="el-GR" b="1" dirty="0" err="1"/>
            <a:t>ενωσιακό</a:t>
          </a:r>
          <a:r>
            <a:rPr lang="el-GR" b="1" dirty="0"/>
            <a:t> δίκαιο</a:t>
          </a:r>
        </a:p>
      </dgm:t>
    </dgm:pt>
    <dgm:pt modelId="{EC4AACEE-3490-48A0-9A29-770FC993275D}" type="sibTrans" cxnId="{9E8518E9-700A-44E9-89FF-A40B480E80DD}">
      <dgm:prSet/>
      <dgm:spPr/>
      <dgm:t>
        <a:bodyPr/>
        <a:lstStyle/>
        <a:p>
          <a:endParaRPr lang="el-GR"/>
        </a:p>
      </dgm:t>
    </dgm:pt>
    <dgm:pt modelId="{D9A60A8C-9F7F-457E-86AF-DF7D4F47EB2C}" type="parTrans" cxnId="{9E8518E9-700A-44E9-89FF-A40B480E80DD}">
      <dgm:prSet/>
      <dgm:spPr/>
      <dgm:t>
        <a:bodyPr/>
        <a:lstStyle/>
        <a:p>
          <a:endParaRPr lang="el-GR"/>
        </a:p>
      </dgm:t>
    </dgm:pt>
    <dgm:pt modelId="{CF165534-E18B-42DC-B063-A26EBBD5A6F4}" type="pres">
      <dgm:prSet presAssocID="{302F770A-2C42-4CEB-AB5E-3BC01097F43E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0E73A2E7-D85C-408C-9E33-064AA6510F1A}" type="pres">
      <dgm:prSet presAssocID="{302F770A-2C42-4CEB-AB5E-3BC01097F43E}" presName="matrix" presStyleCnt="0"/>
      <dgm:spPr/>
    </dgm:pt>
    <dgm:pt modelId="{F1F81665-47DA-4BBF-B396-D523975079D1}" type="pres">
      <dgm:prSet presAssocID="{302F770A-2C42-4CEB-AB5E-3BC01097F43E}" presName="tile1" presStyleLbl="node1" presStyleIdx="0" presStyleCnt="4"/>
      <dgm:spPr/>
    </dgm:pt>
    <dgm:pt modelId="{7526097F-B493-447F-94FE-C184961F7084}" type="pres">
      <dgm:prSet presAssocID="{302F770A-2C42-4CEB-AB5E-3BC01097F43E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8624D665-95E9-4596-A363-BF91C586D7BB}" type="pres">
      <dgm:prSet presAssocID="{302F770A-2C42-4CEB-AB5E-3BC01097F43E}" presName="tile2" presStyleLbl="node1" presStyleIdx="1" presStyleCnt="4"/>
      <dgm:spPr/>
    </dgm:pt>
    <dgm:pt modelId="{C28B827B-C048-441C-928C-5F5980D35957}" type="pres">
      <dgm:prSet presAssocID="{302F770A-2C42-4CEB-AB5E-3BC01097F43E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15B064BC-7493-431E-92D8-D907B5ED25FE}" type="pres">
      <dgm:prSet presAssocID="{302F770A-2C42-4CEB-AB5E-3BC01097F43E}" presName="tile3" presStyleLbl="node1" presStyleIdx="2" presStyleCnt="4"/>
      <dgm:spPr/>
    </dgm:pt>
    <dgm:pt modelId="{2FA053B4-B99C-4548-B7C9-F8DF3E8AA22F}" type="pres">
      <dgm:prSet presAssocID="{302F770A-2C42-4CEB-AB5E-3BC01097F43E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1A36D3A4-FA28-4741-86F5-CEAB76E6CF05}" type="pres">
      <dgm:prSet presAssocID="{302F770A-2C42-4CEB-AB5E-3BC01097F43E}" presName="tile4" presStyleLbl="node1" presStyleIdx="3" presStyleCnt="4"/>
      <dgm:spPr/>
    </dgm:pt>
    <dgm:pt modelId="{1CE39843-3C31-417E-99AE-369A0C87E34F}" type="pres">
      <dgm:prSet presAssocID="{302F770A-2C42-4CEB-AB5E-3BC01097F43E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8F3DE257-C049-41CE-A3FA-E1463454BDF3}" type="pres">
      <dgm:prSet presAssocID="{302F770A-2C42-4CEB-AB5E-3BC01097F43E}" presName="centerTile" presStyleLbl="fgShp" presStyleIdx="0" presStyleCnt="1">
        <dgm:presLayoutVars>
          <dgm:chMax val="0"/>
          <dgm:chPref val="0"/>
        </dgm:presLayoutVars>
      </dgm:prSet>
      <dgm:spPr/>
    </dgm:pt>
  </dgm:ptLst>
  <dgm:cxnLst>
    <dgm:cxn modelId="{549B7006-A6DB-4A98-B69F-21171C464CFC}" type="presOf" srcId="{4AD4B537-C052-4B47-9EA6-00993D900A78}" destId="{F1F81665-47DA-4BBF-B396-D523975079D1}" srcOrd="0" destOrd="0" presId="urn:microsoft.com/office/officeart/2005/8/layout/matrix1"/>
    <dgm:cxn modelId="{9D16B220-ACA5-494B-B163-E4C04F1765FC}" srcId="{302F770A-2C42-4CEB-AB5E-3BC01097F43E}" destId="{C4F384AE-149E-49C9-BDD3-5E1CEF758E3E}" srcOrd="1" destOrd="0" parTransId="{4E8C2B9B-816C-409D-AE87-D92875DC5BF7}" sibTransId="{EA431368-FAF8-4B85-9F76-4D1A66219B8A}"/>
    <dgm:cxn modelId="{4C568535-2B03-4F03-8C94-42EC17F4EF23}" srcId="{23E08889-4F44-4A68-B2D9-56C48EB25E73}" destId="{CDCF80EC-3BBE-414B-869B-DA8F744F2AEE}" srcOrd="2" destOrd="0" parTransId="{8A228C53-A7A5-4681-8A76-F0D4990F3017}" sibTransId="{14A9D1CD-9A34-478C-891E-9595924D7C8B}"/>
    <dgm:cxn modelId="{9E61D235-A359-4E8E-8CDB-865EDD948041}" type="presOf" srcId="{CDCF80EC-3BBE-414B-869B-DA8F744F2AEE}" destId="{15B064BC-7493-431E-92D8-D907B5ED25FE}" srcOrd="0" destOrd="0" presId="urn:microsoft.com/office/officeart/2005/8/layout/matrix1"/>
    <dgm:cxn modelId="{BA2A306A-E749-4849-A2ED-7BA040AED965}" type="presOf" srcId="{C8B62FF7-DCE9-486F-9D42-8E743065AC90}" destId="{8624D665-95E9-4596-A363-BF91C586D7BB}" srcOrd="0" destOrd="0" presId="urn:microsoft.com/office/officeart/2005/8/layout/matrix1"/>
    <dgm:cxn modelId="{CE191F50-BAD4-46CA-AAD6-6D077CBE2FD3}" srcId="{23E08889-4F44-4A68-B2D9-56C48EB25E73}" destId="{760BEFCE-E9F7-453B-9098-8AD38645E31C}" srcOrd="4" destOrd="0" parTransId="{CBBCF745-EB1A-4ABA-AF7B-6E5A4AF39C46}" sibTransId="{516579CD-F6BD-480C-81BE-812B62F472E5}"/>
    <dgm:cxn modelId="{69F5A550-F3FD-4934-BB8A-DD39D6BFE64F}" srcId="{23E08889-4F44-4A68-B2D9-56C48EB25E73}" destId="{C8B62FF7-DCE9-486F-9D42-8E743065AC90}" srcOrd="1" destOrd="0" parTransId="{BC513E4D-8A50-45A7-929F-CCFFAB0EA651}" sibTransId="{18DC687F-0535-4D31-A4E7-D38A5756FA6A}"/>
    <dgm:cxn modelId="{8FC5E553-8B5F-4AD6-9DE7-A3A0E2EF5B4F}" srcId="{23E08889-4F44-4A68-B2D9-56C48EB25E73}" destId="{A07D0312-ED81-4E98-8C79-A68E8A50A990}" srcOrd="3" destOrd="0" parTransId="{31CF10EA-03BB-4FBD-A841-9237C26A9A3A}" sibTransId="{6FAA3BAA-625A-489A-861E-EDE8695FF925}"/>
    <dgm:cxn modelId="{99A9B28B-7606-40EF-8303-E4A111DC3BF2}" type="presOf" srcId="{4AD4B537-C052-4B47-9EA6-00993D900A78}" destId="{7526097F-B493-447F-94FE-C184961F7084}" srcOrd="1" destOrd="0" presId="urn:microsoft.com/office/officeart/2005/8/layout/matrix1"/>
    <dgm:cxn modelId="{FC36E98B-2ADB-412D-9CFB-2B3A7C7C6C09}" type="presOf" srcId="{A07D0312-ED81-4E98-8C79-A68E8A50A990}" destId="{1CE39843-3C31-417E-99AE-369A0C87E34F}" srcOrd="1" destOrd="0" presId="urn:microsoft.com/office/officeart/2005/8/layout/matrix1"/>
    <dgm:cxn modelId="{38290F8D-2926-4626-925F-AF2CF2F9631B}" srcId="{23E08889-4F44-4A68-B2D9-56C48EB25E73}" destId="{0BB05016-047E-496D-ACD5-2FDC10958190}" srcOrd="5" destOrd="0" parTransId="{70ED09A1-6CA5-478C-B5A2-9FF59D46DFE2}" sibTransId="{DB2B1970-64BB-496E-B4EC-E7649B5708AD}"/>
    <dgm:cxn modelId="{45D6A59C-3B90-4A82-A531-BB2BC225A544}" type="presOf" srcId="{302F770A-2C42-4CEB-AB5E-3BC01097F43E}" destId="{CF165534-E18B-42DC-B063-A26EBBD5A6F4}" srcOrd="0" destOrd="0" presId="urn:microsoft.com/office/officeart/2005/8/layout/matrix1"/>
    <dgm:cxn modelId="{95498D9E-5C40-41E0-BBA1-399D516AB580}" srcId="{23E08889-4F44-4A68-B2D9-56C48EB25E73}" destId="{E0C73A57-2699-4E06-9329-D766AFC46F53}" srcOrd="6" destOrd="0" parTransId="{4AD99BEA-F365-40E4-81D3-2F6BA28D3C9D}" sibTransId="{AC524A9C-0B10-4540-8CBD-C40D730802C9}"/>
    <dgm:cxn modelId="{81A86BAF-5A1E-4903-BB51-56132B5E398E}" type="presOf" srcId="{A07D0312-ED81-4E98-8C79-A68E8A50A990}" destId="{1A36D3A4-FA28-4741-86F5-CEAB76E6CF05}" srcOrd="0" destOrd="0" presId="urn:microsoft.com/office/officeart/2005/8/layout/matrix1"/>
    <dgm:cxn modelId="{B21E7FB6-85C8-4520-811E-098927417849}" srcId="{23E08889-4F44-4A68-B2D9-56C48EB25E73}" destId="{4AD4B537-C052-4B47-9EA6-00993D900A78}" srcOrd="0" destOrd="0" parTransId="{4AB55ED9-56E5-465C-ADF1-44080C3F6751}" sibTransId="{9F0BEAA4-48CC-4D84-B0A1-07580988CB72}"/>
    <dgm:cxn modelId="{B32B0BC5-CCBB-4173-9691-34AC85E8C6C5}" type="presOf" srcId="{23E08889-4F44-4A68-B2D9-56C48EB25E73}" destId="{8F3DE257-C049-41CE-A3FA-E1463454BDF3}" srcOrd="0" destOrd="0" presId="urn:microsoft.com/office/officeart/2005/8/layout/matrix1"/>
    <dgm:cxn modelId="{83F427D1-0083-4A52-A819-2631B74E17C1}" type="presOf" srcId="{CDCF80EC-3BBE-414B-869B-DA8F744F2AEE}" destId="{2FA053B4-B99C-4548-B7C9-F8DF3E8AA22F}" srcOrd="1" destOrd="0" presId="urn:microsoft.com/office/officeart/2005/8/layout/matrix1"/>
    <dgm:cxn modelId="{ECF6C8DA-85C0-47AD-9F9D-261E6162331B}" type="presOf" srcId="{C8B62FF7-DCE9-486F-9D42-8E743065AC90}" destId="{C28B827B-C048-441C-928C-5F5980D35957}" srcOrd="1" destOrd="0" presId="urn:microsoft.com/office/officeart/2005/8/layout/matrix1"/>
    <dgm:cxn modelId="{9E8518E9-700A-44E9-89FF-A40B480E80DD}" srcId="{302F770A-2C42-4CEB-AB5E-3BC01097F43E}" destId="{23E08889-4F44-4A68-B2D9-56C48EB25E73}" srcOrd="0" destOrd="0" parTransId="{D9A60A8C-9F7F-457E-86AF-DF7D4F47EB2C}" sibTransId="{EC4AACEE-3490-48A0-9A29-770FC993275D}"/>
    <dgm:cxn modelId="{992987B5-1677-4D99-80AD-0E9F5C76CCD7}" type="presParOf" srcId="{CF165534-E18B-42DC-B063-A26EBBD5A6F4}" destId="{0E73A2E7-D85C-408C-9E33-064AA6510F1A}" srcOrd="0" destOrd="0" presId="urn:microsoft.com/office/officeart/2005/8/layout/matrix1"/>
    <dgm:cxn modelId="{D50C3A75-918E-4574-A548-6923975D72B8}" type="presParOf" srcId="{0E73A2E7-D85C-408C-9E33-064AA6510F1A}" destId="{F1F81665-47DA-4BBF-B396-D523975079D1}" srcOrd="0" destOrd="0" presId="urn:microsoft.com/office/officeart/2005/8/layout/matrix1"/>
    <dgm:cxn modelId="{FB3667C5-3804-46EC-ACEE-CB0AF256FC68}" type="presParOf" srcId="{0E73A2E7-D85C-408C-9E33-064AA6510F1A}" destId="{7526097F-B493-447F-94FE-C184961F7084}" srcOrd="1" destOrd="0" presId="urn:microsoft.com/office/officeart/2005/8/layout/matrix1"/>
    <dgm:cxn modelId="{AE5BBB93-0719-40AD-9401-B65FDDBD2B4E}" type="presParOf" srcId="{0E73A2E7-D85C-408C-9E33-064AA6510F1A}" destId="{8624D665-95E9-4596-A363-BF91C586D7BB}" srcOrd="2" destOrd="0" presId="urn:microsoft.com/office/officeart/2005/8/layout/matrix1"/>
    <dgm:cxn modelId="{87605164-A072-47B5-907B-B64FD42A7782}" type="presParOf" srcId="{0E73A2E7-D85C-408C-9E33-064AA6510F1A}" destId="{C28B827B-C048-441C-928C-5F5980D35957}" srcOrd="3" destOrd="0" presId="urn:microsoft.com/office/officeart/2005/8/layout/matrix1"/>
    <dgm:cxn modelId="{0F2FBF6A-3BC8-4CB2-AC74-813169514DC2}" type="presParOf" srcId="{0E73A2E7-D85C-408C-9E33-064AA6510F1A}" destId="{15B064BC-7493-431E-92D8-D907B5ED25FE}" srcOrd="4" destOrd="0" presId="urn:microsoft.com/office/officeart/2005/8/layout/matrix1"/>
    <dgm:cxn modelId="{BB852BEE-B259-47CF-984C-7350D11BA227}" type="presParOf" srcId="{0E73A2E7-D85C-408C-9E33-064AA6510F1A}" destId="{2FA053B4-B99C-4548-B7C9-F8DF3E8AA22F}" srcOrd="5" destOrd="0" presId="urn:microsoft.com/office/officeart/2005/8/layout/matrix1"/>
    <dgm:cxn modelId="{9C84F38C-4312-4D62-A434-A4CC71B97E51}" type="presParOf" srcId="{0E73A2E7-D85C-408C-9E33-064AA6510F1A}" destId="{1A36D3A4-FA28-4741-86F5-CEAB76E6CF05}" srcOrd="6" destOrd="0" presId="urn:microsoft.com/office/officeart/2005/8/layout/matrix1"/>
    <dgm:cxn modelId="{1CCBA994-36F9-4F7E-989E-87391678BB0C}" type="presParOf" srcId="{0E73A2E7-D85C-408C-9E33-064AA6510F1A}" destId="{1CE39843-3C31-417E-99AE-369A0C87E34F}" srcOrd="7" destOrd="0" presId="urn:microsoft.com/office/officeart/2005/8/layout/matrix1"/>
    <dgm:cxn modelId="{314C3D44-54F9-439B-B36A-01B7DFB819E9}" type="presParOf" srcId="{CF165534-E18B-42DC-B063-A26EBBD5A6F4}" destId="{8F3DE257-C049-41CE-A3FA-E1463454BDF3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A4012B-8888-4728-A04F-78A3519C630F}">
      <dsp:nvSpPr>
        <dsp:cNvPr id="0" name=""/>
        <dsp:cNvSpPr/>
      </dsp:nvSpPr>
      <dsp:spPr>
        <a:xfrm>
          <a:off x="3250691" y="0"/>
          <a:ext cx="4937760" cy="205871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05" tIns="14605" rIns="14605" bIns="14605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l-GR" sz="2300" b="1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C-43/71, </a:t>
          </a:r>
          <a:r>
            <a:rPr lang="en-US" sz="2400" i="1" kern="1200" dirty="0" err="1"/>
            <a:t>Politi</a:t>
          </a:r>
          <a:r>
            <a:rPr lang="el-GR" sz="2400" kern="1200" dirty="0"/>
            <a:t>, </a:t>
          </a:r>
          <a:endParaRPr lang="el-GR" sz="2300" b="1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C-93/71,</a:t>
          </a:r>
          <a:r>
            <a:rPr lang="en-US" sz="2400" i="1" kern="1200" dirty="0"/>
            <a:t>Leonesio</a:t>
          </a:r>
          <a:endParaRPr lang="el-GR" sz="2300" b="1" kern="1200" dirty="0"/>
        </a:p>
      </dsp:txBody>
      <dsp:txXfrm>
        <a:off x="3250691" y="257339"/>
        <a:ext cx="4165743" cy="1544033"/>
      </dsp:txXfrm>
    </dsp:sp>
    <dsp:sp modelId="{D8E51CB1-EF0B-4E84-858D-E590874F452B}">
      <dsp:nvSpPr>
        <dsp:cNvPr id="0" name=""/>
        <dsp:cNvSpPr/>
      </dsp:nvSpPr>
      <dsp:spPr>
        <a:xfrm>
          <a:off x="0" y="527"/>
          <a:ext cx="3291840" cy="2058711"/>
        </a:xfrm>
        <a:prstGeom prst="roundRect">
          <a:avLst/>
        </a:prstGeom>
        <a:gradFill rotWithShape="1">
          <a:gsLst>
            <a:gs pos="0">
              <a:schemeClr val="accent2">
                <a:tint val="43000"/>
                <a:satMod val="165000"/>
              </a:schemeClr>
            </a:gs>
            <a:gs pos="55000">
              <a:schemeClr val="accent2">
                <a:tint val="83000"/>
                <a:satMod val="155000"/>
              </a:schemeClr>
            </a:gs>
            <a:gs pos="100000">
              <a:schemeClr val="accent2">
                <a:shade val="85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accent2">
              <a:satMod val="115000"/>
            </a:schemeClr>
          </a:contourClr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800" b="1" kern="1200" dirty="0">
              <a:solidFill>
                <a:srgbClr val="C00000"/>
              </a:solidFill>
              <a:latin typeface="Verdana" pitchFamily="34" charset="0"/>
              <a:ea typeface="Verdana" pitchFamily="34" charset="0"/>
            </a:rPr>
            <a:t>α. </a:t>
          </a:r>
          <a:r>
            <a:rPr lang="el-GR" sz="2800" b="1" kern="1200" dirty="0"/>
            <a:t>μπορεί να αναπτύσσουν άμεσο αποτέλεσμα:</a:t>
          </a:r>
          <a:endParaRPr lang="el-GR" sz="2800" b="1" kern="1200" dirty="0">
            <a:latin typeface="Verdana" pitchFamily="34" charset="0"/>
            <a:ea typeface="Verdana" pitchFamily="34" charset="0"/>
          </a:endParaRPr>
        </a:p>
      </dsp:txBody>
      <dsp:txXfrm>
        <a:off x="100498" y="101025"/>
        <a:ext cx="3090844" cy="1857715"/>
      </dsp:txXfrm>
    </dsp:sp>
    <dsp:sp modelId="{EB18F532-4FCF-43D4-B866-F10385794B67}">
      <dsp:nvSpPr>
        <dsp:cNvPr id="0" name=""/>
        <dsp:cNvSpPr/>
      </dsp:nvSpPr>
      <dsp:spPr>
        <a:xfrm>
          <a:off x="3291839" y="2265110"/>
          <a:ext cx="4937760" cy="205871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400" kern="1200" dirty="0"/>
            <a:t>ίδιες με τις διατάξεις των Συνθηκών</a:t>
          </a:r>
          <a:endParaRPr lang="el-GR" sz="2300" b="1" kern="1200" dirty="0"/>
        </a:p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400" kern="1200" dirty="0"/>
            <a:t>κάθετο και οριζόντιο άμεσο αποτέλεσμα</a:t>
          </a:r>
        </a:p>
      </dsp:txBody>
      <dsp:txXfrm>
        <a:off x="3291839" y="2522449"/>
        <a:ext cx="4165743" cy="1544033"/>
      </dsp:txXfrm>
    </dsp:sp>
    <dsp:sp modelId="{30A1B1BA-7FDE-4A40-BB7F-BD54BD6D7641}">
      <dsp:nvSpPr>
        <dsp:cNvPr id="0" name=""/>
        <dsp:cNvSpPr/>
      </dsp:nvSpPr>
      <dsp:spPr>
        <a:xfrm>
          <a:off x="0" y="2265110"/>
          <a:ext cx="3291840" cy="2058711"/>
        </a:xfrm>
        <a:prstGeom prst="roundRect">
          <a:avLst/>
        </a:prstGeom>
        <a:gradFill rotWithShape="1">
          <a:gsLst>
            <a:gs pos="0">
              <a:schemeClr val="accent2">
                <a:tint val="43000"/>
                <a:satMod val="165000"/>
              </a:schemeClr>
            </a:gs>
            <a:gs pos="55000">
              <a:schemeClr val="accent2">
                <a:tint val="83000"/>
                <a:satMod val="155000"/>
              </a:schemeClr>
            </a:gs>
            <a:gs pos="100000">
              <a:schemeClr val="accent2">
                <a:shade val="85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accent2">
              <a:satMod val="115000"/>
            </a:schemeClr>
          </a:contourClr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800" b="1" kern="1200" dirty="0">
              <a:solidFill>
                <a:srgbClr val="C00000"/>
              </a:solidFill>
              <a:latin typeface="Verdana" pitchFamily="34" charset="0"/>
              <a:ea typeface="Verdana" pitchFamily="34" charset="0"/>
            </a:rPr>
            <a:t>β. </a:t>
          </a:r>
          <a:r>
            <a:rPr lang="el-GR" sz="2800" b="1" kern="1200" dirty="0">
              <a:solidFill>
                <a:schemeClr val="bg1">
                  <a:lumMod val="95000"/>
                </a:schemeClr>
              </a:solidFill>
              <a:latin typeface="Verdana" pitchFamily="34" charset="0"/>
              <a:ea typeface="Verdana" pitchFamily="34" charset="0"/>
            </a:rPr>
            <a:t>π</a:t>
          </a:r>
          <a:r>
            <a:rPr lang="el-GR" sz="2800" b="1" kern="1200" dirty="0"/>
            <a:t>ροϋποθέσεις για άμεσο αποτέλεσμα:</a:t>
          </a:r>
          <a:endParaRPr lang="el-GR" sz="2800" b="1" kern="1200" dirty="0">
            <a:latin typeface="Verdana" pitchFamily="34" charset="0"/>
            <a:ea typeface="Verdana" pitchFamily="34" charset="0"/>
          </a:endParaRPr>
        </a:p>
      </dsp:txBody>
      <dsp:txXfrm>
        <a:off x="100498" y="2365608"/>
        <a:ext cx="3090844" cy="185771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F81665-47DA-4BBF-B396-D523975079D1}">
      <dsp:nvSpPr>
        <dsp:cNvPr id="0" name=""/>
        <dsp:cNvSpPr/>
      </dsp:nvSpPr>
      <dsp:spPr>
        <a:xfrm rot="16200000">
          <a:off x="789375" y="-789375"/>
          <a:ext cx="2536049" cy="4114800"/>
        </a:xfrm>
        <a:prstGeom prst="round1Rect">
          <a:avLst/>
        </a:prstGeom>
        <a:gradFill rotWithShape="1">
          <a:gsLst>
            <a:gs pos="0">
              <a:schemeClr val="accent2">
                <a:tint val="1000"/>
                <a:satMod val="255000"/>
              </a:schemeClr>
            </a:gs>
            <a:gs pos="55000">
              <a:schemeClr val="accent2">
                <a:tint val="12000"/>
                <a:satMod val="255000"/>
              </a:schemeClr>
            </a:gs>
            <a:gs pos="100000">
              <a:schemeClr val="accent2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 w="9525" cap="flat" cmpd="sng" algn="ctr">
          <a:solidFill>
            <a:schemeClr val="accent2"/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b="1" kern="1200" dirty="0"/>
            <a:t>Συνέπεια: </a:t>
          </a:r>
          <a:r>
            <a:rPr lang="el-GR" sz="2400" kern="1200" dirty="0"/>
            <a:t>μη εφαρμογή κανόνα εθνικού δικαίου, αντίθετου προς τις διατάξεις της Οδηγίας</a:t>
          </a:r>
        </a:p>
      </dsp:txBody>
      <dsp:txXfrm rot="5400000">
        <a:off x="-1" y="1"/>
        <a:ext cx="4114800" cy="1902036"/>
      </dsp:txXfrm>
    </dsp:sp>
    <dsp:sp modelId="{8624D665-95E9-4596-A363-BF91C586D7BB}">
      <dsp:nvSpPr>
        <dsp:cNvPr id="0" name=""/>
        <dsp:cNvSpPr/>
      </dsp:nvSpPr>
      <dsp:spPr>
        <a:xfrm>
          <a:off x="4114800" y="0"/>
          <a:ext cx="4114800" cy="2536049"/>
        </a:xfrm>
        <a:prstGeom prst="round1Rect">
          <a:avLst/>
        </a:prstGeom>
        <a:gradFill rotWithShape="1">
          <a:gsLst>
            <a:gs pos="0">
              <a:schemeClr val="accent2">
                <a:tint val="43000"/>
                <a:satMod val="165000"/>
              </a:schemeClr>
            </a:gs>
            <a:gs pos="55000">
              <a:schemeClr val="accent2">
                <a:tint val="83000"/>
                <a:satMod val="155000"/>
              </a:schemeClr>
            </a:gs>
            <a:gs pos="100000">
              <a:schemeClr val="accent2">
                <a:shade val="85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contourW="12700" prstMaterial="dkEdge">
          <a:bevelT w="25400" h="38100" prst="convex"/>
          <a:contourClr>
            <a:schemeClr val="accent2">
              <a:satMod val="115000"/>
            </a:schemeClr>
          </a:contourClr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b="1" kern="1200" dirty="0"/>
            <a:t>Τι επιδιώκει το ΔΕΕ; </a:t>
          </a:r>
          <a:r>
            <a:rPr lang="el-GR" sz="2400" kern="1200" dirty="0"/>
            <a:t>να πάρουν την κατάσταση στα χέρια τους  οι ίδιοι οι πολίτες ή τα νομικά πρόσωπα</a:t>
          </a:r>
        </a:p>
      </dsp:txBody>
      <dsp:txXfrm>
        <a:off x="4114800" y="0"/>
        <a:ext cx="4114800" cy="1902036"/>
      </dsp:txXfrm>
    </dsp:sp>
    <dsp:sp modelId="{15B064BC-7493-431E-92D8-D907B5ED25FE}">
      <dsp:nvSpPr>
        <dsp:cNvPr id="0" name=""/>
        <dsp:cNvSpPr/>
      </dsp:nvSpPr>
      <dsp:spPr>
        <a:xfrm rot="10800000">
          <a:off x="0" y="2536049"/>
          <a:ext cx="4114800" cy="2536049"/>
        </a:xfrm>
        <a:prstGeom prst="round1Rect">
          <a:avLst/>
        </a:prstGeom>
        <a:gradFill rotWithShape="1">
          <a:gsLst>
            <a:gs pos="0">
              <a:schemeClr val="accent2">
                <a:tint val="43000"/>
                <a:satMod val="165000"/>
              </a:schemeClr>
            </a:gs>
            <a:gs pos="55000">
              <a:schemeClr val="accent2">
                <a:tint val="83000"/>
                <a:satMod val="155000"/>
              </a:schemeClr>
            </a:gs>
            <a:gs pos="100000">
              <a:schemeClr val="accent2">
                <a:shade val="85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contourW="12700" prstMaterial="dkEdge">
          <a:bevelT w="25400" h="38100" prst="convex"/>
          <a:contourClr>
            <a:schemeClr val="accent2">
              <a:satMod val="115000"/>
            </a:schemeClr>
          </a:contourClr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l-GR" sz="2400" b="1" kern="1200" dirty="0"/>
            <a:t>Πρακτική σημασία: </a:t>
          </a:r>
          <a:r>
            <a:rPr lang="el-GR" sz="2400" b="0" kern="1200" dirty="0"/>
            <a:t>αναβάθμιση </a:t>
          </a:r>
          <a:r>
            <a:rPr lang="el-GR" sz="2400" b="1" kern="1200" dirty="0"/>
            <a:t> </a:t>
          </a:r>
          <a:r>
            <a:rPr lang="el-GR" sz="2400" kern="1200" dirty="0"/>
            <a:t>του ρόλου του πολίτη ή του νομικού προσώπου κατά τη διαδικασία της ευρωπαϊκής ενοποίησης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l-GR" sz="2400" kern="1200" dirty="0"/>
            <a:t>. </a:t>
          </a:r>
        </a:p>
      </dsp:txBody>
      <dsp:txXfrm rot="10800000">
        <a:off x="0" y="3170061"/>
        <a:ext cx="4114800" cy="1902036"/>
      </dsp:txXfrm>
    </dsp:sp>
    <dsp:sp modelId="{1A36D3A4-FA28-4741-86F5-CEAB76E6CF05}">
      <dsp:nvSpPr>
        <dsp:cNvPr id="0" name=""/>
        <dsp:cNvSpPr/>
      </dsp:nvSpPr>
      <dsp:spPr>
        <a:xfrm rot="5400000">
          <a:off x="4904175" y="1746673"/>
          <a:ext cx="2536049" cy="4114800"/>
        </a:xfrm>
        <a:prstGeom prst="round1Rect">
          <a:avLst/>
        </a:prstGeom>
        <a:gradFill rotWithShape="1">
          <a:gsLst>
            <a:gs pos="0">
              <a:schemeClr val="accent2">
                <a:tint val="1000"/>
                <a:satMod val="255000"/>
              </a:schemeClr>
            </a:gs>
            <a:gs pos="55000">
              <a:schemeClr val="accent2">
                <a:tint val="12000"/>
                <a:satMod val="255000"/>
              </a:schemeClr>
            </a:gs>
            <a:gs pos="100000">
              <a:schemeClr val="accent2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 w="9525" cap="flat" cmpd="sng" algn="ctr">
          <a:solidFill>
            <a:schemeClr val="accent2"/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b="1" kern="1200" dirty="0"/>
            <a:t>Ολόκληρη η Οδηγία; όχι, </a:t>
          </a:r>
          <a:r>
            <a:rPr lang="el-GR" sz="2400" kern="1200" dirty="0"/>
            <a:t>συγκεκριμένες διατάξεις της, που κρίνονται κατάλληλες προς τον σκοπό αυτό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2400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kern="1200" dirty="0"/>
            <a:t> </a:t>
          </a:r>
        </a:p>
      </dsp:txBody>
      <dsp:txXfrm rot="-5400000">
        <a:off x="4114799" y="3170061"/>
        <a:ext cx="4114800" cy="1902036"/>
      </dsp:txXfrm>
    </dsp:sp>
    <dsp:sp modelId="{8F3DE257-C049-41CE-A3FA-E1463454BDF3}">
      <dsp:nvSpPr>
        <dsp:cNvPr id="0" name=""/>
        <dsp:cNvSpPr/>
      </dsp:nvSpPr>
      <dsp:spPr>
        <a:xfrm flipH="1" flipV="1">
          <a:off x="4071964" y="2505495"/>
          <a:ext cx="85670" cy="61106"/>
        </a:xfrm>
        <a:prstGeom prst="roundRect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500" b="1" kern="1200" dirty="0"/>
        </a:p>
      </dsp:txBody>
      <dsp:txXfrm rot="10800000">
        <a:off x="4074947" y="2508478"/>
        <a:ext cx="79704" cy="551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786DA2-1CA1-4F6B-898A-3D3998C39DDB}">
      <dsp:nvSpPr>
        <dsp:cNvPr id="0" name=""/>
        <dsp:cNvSpPr/>
      </dsp:nvSpPr>
      <dsp:spPr>
        <a:xfrm rot="5400000">
          <a:off x="-235684" y="235995"/>
          <a:ext cx="1571232" cy="1099862"/>
        </a:xfrm>
        <a:prstGeom prst="chevron">
          <a:avLst/>
        </a:prstGeom>
        <a:gradFill rotWithShape="1">
          <a:gsLst>
            <a:gs pos="0">
              <a:schemeClr val="accent2">
                <a:tint val="43000"/>
                <a:satMod val="165000"/>
              </a:schemeClr>
            </a:gs>
            <a:gs pos="55000">
              <a:schemeClr val="accent2">
                <a:tint val="83000"/>
                <a:satMod val="155000"/>
              </a:schemeClr>
            </a:gs>
            <a:gs pos="100000">
              <a:schemeClr val="accent2">
                <a:shade val="85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accent2">
              <a:satMod val="115000"/>
            </a:schemeClr>
          </a:contourClr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100" b="1" kern="1200" dirty="0">
              <a:solidFill>
                <a:srgbClr val="C00000"/>
              </a:solidFill>
            </a:rPr>
            <a:t>α.</a:t>
          </a:r>
        </a:p>
      </dsp:txBody>
      <dsp:txXfrm rot="-5400000">
        <a:off x="1" y="550241"/>
        <a:ext cx="1099862" cy="471370"/>
      </dsp:txXfrm>
    </dsp:sp>
    <dsp:sp modelId="{50FCEDD7-6433-4503-9ABF-C04E592CD51A}">
      <dsp:nvSpPr>
        <dsp:cNvPr id="0" name=""/>
        <dsp:cNvSpPr/>
      </dsp:nvSpPr>
      <dsp:spPr>
        <a:xfrm rot="5400000">
          <a:off x="4154080" y="-3053907"/>
          <a:ext cx="1021300" cy="7129737"/>
        </a:xfrm>
        <a:prstGeom prst="round2SameRect">
          <a:avLst/>
        </a:prstGeom>
        <a:gradFill rotWithShape="1">
          <a:gsLst>
            <a:gs pos="0">
              <a:schemeClr val="accent2">
                <a:tint val="1000"/>
                <a:satMod val="255000"/>
              </a:schemeClr>
            </a:gs>
            <a:gs pos="55000">
              <a:schemeClr val="accent2">
                <a:tint val="12000"/>
                <a:satMod val="255000"/>
              </a:schemeClr>
            </a:gs>
            <a:gs pos="100000">
              <a:schemeClr val="accent2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 w="9525" cap="flat" cmpd="sng" algn="ctr">
          <a:solidFill>
            <a:schemeClr val="accent2"/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220472" tIns="19685" rIns="19685" bIns="1968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3100" b="1" kern="1200" dirty="0">
              <a:solidFill>
                <a:schemeClr val="tx1"/>
              </a:solidFill>
            </a:rPr>
            <a:t>α. Διεύρυνση της έννοιας της δημόσιας αρχή</a:t>
          </a:r>
          <a:endParaRPr lang="el-GR" sz="3100" kern="1200" dirty="0"/>
        </a:p>
      </dsp:txBody>
      <dsp:txXfrm rot="-5400000">
        <a:off x="1099862" y="50167"/>
        <a:ext cx="7079881" cy="921588"/>
      </dsp:txXfrm>
    </dsp:sp>
    <dsp:sp modelId="{4D3E626B-966F-4E80-B4F4-7832C1EB74E7}">
      <dsp:nvSpPr>
        <dsp:cNvPr id="0" name=""/>
        <dsp:cNvSpPr/>
      </dsp:nvSpPr>
      <dsp:spPr>
        <a:xfrm rot="5400000">
          <a:off x="-235684" y="1612624"/>
          <a:ext cx="1571232" cy="1099862"/>
        </a:xfrm>
        <a:prstGeom prst="chevron">
          <a:avLst/>
        </a:prstGeom>
        <a:gradFill rotWithShape="1">
          <a:gsLst>
            <a:gs pos="0">
              <a:schemeClr val="accent2">
                <a:tint val="43000"/>
                <a:satMod val="165000"/>
              </a:schemeClr>
            </a:gs>
            <a:gs pos="55000">
              <a:schemeClr val="accent2">
                <a:tint val="83000"/>
                <a:satMod val="155000"/>
              </a:schemeClr>
            </a:gs>
            <a:gs pos="100000">
              <a:schemeClr val="accent2">
                <a:shade val="85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accent2">
              <a:satMod val="115000"/>
            </a:schemeClr>
          </a:contourClr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100" b="1" kern="1200" dirty="0">
              <a:solidFill>
                <a:srgbClr val="C00000"/>
              </a:solidFill>
            </a:rPr>
            <a:t>β.</a:t>
          </a:r>
        </a:p>
      </dsp:txBody>
      <dsp:txXfrm rot="-5400000">
        <a:off x="1" y="1926870"/>
        <a:ext cx="1099862" cy="471370"/>
      </dsp:txXfrm>
    </dsp:sp>
    <dsp:sp modelId="{587820DF-BEBC-48E1-940D-802F0FB8BA7C}">
      <dsp:nvSpPr>
        <dsp:cNvPr id="0" name=""/>
        <dsp:cNvSpPr/>
      </dsp:nvSpPr>
      <dsp:spPr>
        <a:xfrm rot="5400000">
          <a:off x="4154080" y="-1677278"/>
          <a:ext cx="1021300" cy="7129737"/>
        </a:xfrm>
        <a:prstGeom prst="round2SameRect">
          <a:avLst/>
        </a:prstGeom>
        <a:gradFill rotWithShape="1">
          <a:gsLst>
            <a:gs pos="0">
              <a:schemeClr val="accent2">
                <a:tint val="1000"/>
                <a:satMod val="255000"/>
              </a:schemeClr>
            </a:gs>
            <a:gs pos="55000">
              <a:schemeClr val="accent2">
                <a:tint val="12000"/>
                <a:satMod val="255000"/>
              </a:schemeClr>
            </a:gs>
            <a:gs pos="100000">
              <a:schemeClr val="accent2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 w="9525" cap="flat" cmpd="sng" algn="ctr">
          <a:solidFill>
            <a:schemeClr val="accent2"/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220472" tIns="19685" rIns="19685" bIns="1968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3100" b="1" kern="1200" dirty="0">
              <a:solidFill>
                <a:schemeClr val="tx1"/>
              </a:solidFill>
            </a:rPr>
            <a:t>β.</a:t>
          </a:r>
          <a:r>
            <a:rPr lang="en-US" sz="3100" b="1" kern="1200" dirty="0">
              <a:solidFill>
                <a:schemeClr val="tx1"/>
              </a:solidFill>
            </a:rPr>
            <a:t> </a:t>
          </a:r>
          <a:r>
            <a:rPr lang="el-GR" sz="3100" b="1" kern="1200" dirty="0">
              <a:solidFill>
                <a:schemeClr val="tx1"/>
              </a:solidFill>
            </a:rPr>
            <a:t>Υποχρέωση σύμφωνης ερμηνείας </a:t>
          </a:r>
          <a:endParaRPr lang="el-GR" sz="3100" kern="1200" dirty="0"/>
        </a:p>
      </dsp:txBody>
      <dsp:txXfrm rot="-5400000">
        <a:off x="1099862" y="1426796"/>
        <a:ext cx="7079881" cy="921588"/>
      </dsp:txXfrm>
    </dsp:sp>
    <dsp:sp modelId="{6AD8F4B5-DFF8-4510-BEBE-E98D8B07A8CB}">
      <dsp:nvSpPr>
        <dsp:cNvPr id="0" name=""/>
        <dsp:cNvSpPr/>
      </dsp:nvSpPr>
      <dsp:spPr>
        <a:xfrm rot="5400000">
          <a:off x="-235684" y="2989254"/>
          <a:ext cx="1571232" cy="1099862"/>
        </a:xfrm>
        <a:prstGeom prst="chevron">
          <a:avLst/>
        </a:prstGeom>
        <a:gradFill rotWithShape="1">
          <a:gsLst>
            <a:gs pos="0">
              <a:schemeClr val="accent2">
                <a:tint val="43000"/>
                <a:satMod val="165000"/>
              </a:schemeClr>
            </a:gs>
            <a:gs pos="55000">
              <a:schemeClr val="accent2">
                <a:tint val="83000"/>
                <a:satMod val="155000"/>
              </a:schemeClr>
            </a:gs>
            <a:gs pos="100000">
              <a:schemeClr val="accent2">
                <a:shade val="85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accent2">
              <a:satMod val="115000"/>
            </a:schemeClr>
          </a:contourClr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100" b="1" kern="1200" dirty="0">
              <a:solidFill>
                <a:srgbClr val="C00000"/>
              </a:solidFill>
            </a:rPr>
            <a:t>γ.</a:t>
          </a:r>
        </a:p>
      </dsp:txBody>
      <dsp:txXfrm rot="-5400000">
        <a:off x="1" y="3303500"/>
        <a:ext cx="1099862" cy="471370"/>
      </dsp:txXfrm>
    </dsp:sp>
    <dsp:sp modelId="{61307F10-0923-4F06-A6FD-9CC67EE66A89}">
      <dsp:nvSpPr>
        <dsp:cNvPr id="0" name=""/>
        <dsp:cNvSpPr/>
      </dsp:nvSpPr>
      <dsp:spPr>
        <a:xfrm rot="5400000">
          <a:off x="4154080" y="-300648"/>
          <a:ext cx="1021300" cy="7129737"/>
        </a:xfrm>
        <a:prstGeom prst="round2SameRect">
          <a:avLst/>
        </a:prstGeom>
        <a:gradFill rotWithShape="1">
          <a:gsLst>
            <a:gs pos="0">
              <a:schemeClr val="accent2">
                <a:tint val="1000"/>
                <a:satMod val="255000"/>
              </a:schemeClr>
            </a:gs>
            <a:gs pos="55000">
              <a:schemeClr val="accent2">
                <a:tint val="12000"/>
                <a:satMod val="255000"/>
              </a:schemeClr>
            </a:gs>
            <a:gs pos="100000">
              <a:schemeClr val="accent2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 w="9525" cap="flat" cmpd="sng" algn="ctr">
          <a:solidFill>
            <a:schemeClr val="accent2"/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220472" tIns="19685" rIns="19685" bIns="1968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3100" b="1" kern="1200" dirty="0">
              <a:solidFill>
                <a:schemeClr val="tx1"/>
              </a:solidFill>
            </a:rPr>
            <a:t>γ. Ευθύνη του κράτους</a:t>
          </a:r>
          <a:endParaRPr lang="el-GR" sz="3100" kern="1200" dirty="0"/>
        </a:p>
      </dsp:txBody>
      <dsp:txXfrm rot="-5400000">
        <a:off x="1099862" y="2803426"/>
        <a:ext cx="7079881" cy="92158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F81665-47DA-4BBF-B396-D523975079D1}">
      <dsp:nvSpPr>
        <dsp:cNvPr id="0" name=""/>
        <dsp:cNvSpPr/>
      </dsp:nvSpPr>
      <dsp:spPr>
        <a:xfrm rot="16200000">
          <a:off x="803672" y="-803672"/>
          <a:ext cx="2507454" cy="4114800"/>
        </a:xfrm>
        <a:prstGeom prst="round1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43000"/>
                <a:satMod val="165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tint val="83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kern="1200" dirty="0"/>
            <a:t>Η καθιέρωση της αρχής </a:t>
          </a:r>
          <a:r>
            <a:rPr lang="en-US" sz="2400" kern="1200" dirty="0"/>
            <a:t>C-14/83, </a:t>
          </a:r>
          <a:r>
            <a:rPr lang="en-US" sz="2400" i="1" kern="1200" dirty="0"/>
            <a:t>Von Colson</a:t>
          </a:r>
          <a:r>
            <a:rPr lang="en-US" sz="2400" kern="1200" dirty="0"/>
            <a:t> </a:t>
          </a:r>
          <a:endParaRPr lang="el-GR" sz="2400" kern="1200" dirty="0"/>
        </a:p>
      </dsp:txBody>
      <dsp:txXfrm rot="5400000">
        <a:off x="0" y="0"/>
        <a:ext cx="4114800" cy="1880591"/>
      </dsp:txXfrm>
    </dsp:sp>
    <dsp:sp modelId="{8624D665-95E9-4596-A363-BF91C586D7BB}">
      <dsp:nvSpPr>
        <dsp:cNvPr id="0" name=""/>
        <dsp:cNvSpPr/>
      </dsp:nvSpPr>
      <dsp:spPr>
        <a:xfrm>
          <a:off x="4114800" y="0"/>
          <a:ext cx="4114800" cy="2507454"/>
        </a:xfrm>
        <a:prstGeom prst="round1Rect">
          <a:avLst/>
        </a:prstGeom>
        <a:gradFill rotWithShape="0">
          <a:gsLst>
            <a:gs pos="0">
              <a:schemeClr val="accent3">
                <a:hueOff val="-5513091"/>
                <a:satOff val="8941"/>
                <a:lumOff val="66"/>
                <a:alphaOff val="0"/>
                <a:tint val="43000"/>
                <a:satMod val="165000"/>
              </a:schemeClr>
            </a:gs>
            <a:gs pos="55000">
              <a:schemeClr val="accent3">
                <a:hueOff val="-5513091"/>
                <a:satOff val="8941"/>
                <a:lumOff val="66"/>
                <a:alphaOff val="0"/>
                <a:tint val="83000"/>
                <a:satMod val="155000"/>
              </a:schemeClr>
            </a:gs>
            <a:gs pos="100000">
              <a:schemeClr val="accent3">
                <a:hueOff val="-5513091"/>
                <a:satOff val="8941"/>
                <a:lumOff val="66"/>
                <a:alphaOff val="0"/>
                <a:shade val="85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2000" kern="1200" dirty="0"/>
        </a:p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 dirty="0"/>
            <a:t> </a:t>
          </a:r>
        </a:p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2000" kern="1200" dirty="0"/>
        </a:p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 dirty="0"/>
            <a:t>Όλο το σχετικό εθνικό, είτε προγενέστερο είτε μεταγενέστερο της Οδηγίας</a:t>
          </a:r>
          <a:r>
            <a:rPr lang="en-US" sz="2000" kern="1200" dirty="0"/>
            <a:t> </a:t>
          </a:r>
          <a:r>
            <a:rPr lang="el-GR" sz="2000" kern="1200" dirty="0" err="1"/>
            <a:t>δίκαι</a:t>
          </a:r>
          <a:r>
            <a:rPr lang="en-US" sz="2000" kern="1200" dirty="0"/>
            <a:t>o</a:t>
          </a:r>
          <a:r>
            <a:rPr lang="el-GR" sz="2000" kern="1200" dirty="0"/>
            <a:t>  και εκείνο που δεν προορίζεται να εφαρμόσει </a:t>
          </a:r>
          <a:r>
            <a:rPr lang="el-GR" sz="2000" kern="1200" dirty="0" err="1"/>
            <a:t>ενωσιακό</a:t>
          </a:r>
          <a:r>
            <a:rPr lang="el-GR" sz="2000" kern="1200" dirty="0"/>
            <a:t> δίκαιο</a:t>
          </a:r>
          <a:endParaRPr lang="en-US" sz="2000" kern="1200" dirty="0"/>
        </a:p>
        <a:p>
          <a:pPr marL="0" lvl="0" indent="0" algn="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(C- </a:t>
          </a:r>
          <a:r>
            <a:rPr lang="el-GR" sz="2000" b="0" kern="1200" dirty="0"/>
            <a:t>106/89</a:t>
          </a:r>
          <a:r>
            <a:rPr lang="en-US" sz="2000" b="0" kern="1200" dirty="0"/>
            <a:t>,</a:t>
          </a:r>
        </a:p>
        <a:p>
          <a:pPr marL="0" lvl="0" indent="0" algn="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1" kern="1200" dirty="0" err="1"/>
            <a:t>Marleasing</a:t>
          </a:r>
          <a:r>
            <a:rPr lang="el-GR" sz="2000" kern="1200" dirty="0"/>
            <a:t>)</a:t>
          </a:r>
        </a:p>
        <a:p>
          <a:pPr marL="0" lvl="0" indent="0" algn="just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2000" kern="1200" dirty="0"/>
        </a:p>
      </dsp:txBody>
      <dsp:txXfrm>
        <a:off x="4114800" y="0"/>
        <a:ext cx="4114800" cy="1880591"/>
      </dsp:txXfrm>
    </dsp:sp>
    <dsp:sp modelId="{15B064BC-7493-431E-92D8-D907B5ED25FE}">
      <dsp:nvSpPr>
        <dsp:cNvPr id="0" name=""/>
        <dsp:cNvSpPr/>
      </dsp:nvSpPr>
      <dsp:spPr>
        <a:xfrm rot="10800000">
          <a:off x="0" y="2507454"/>
          <a:ext cx="4114800" cy="2507454"/>
        </a:xfrm>
        <a:prstGeom prst="round1Rect">
          <a:avLst/>
        </a:prstGeom>
        <a:gradFill rotWithShape="0">
          <a:gsLst>
            <a:gs pos="0">
              <a:schemeClr val="accent3">
                <a:hueOff val="-11026182"/>
                <a:satOff val="17881"/>
                <a:lumOff val="131"/>
                <a:alphaOff val="0"/>
                <a:tint val="43000"/>
                <a:satMod val="165000"/>
              </a:schemeClr>
            </a:gs>
            <a:gs pos="55000">
              <a:schemeClr val="accent3">
                <a:hueOff val="-11026182"/>
                <a:satOff val="17881"/>
                <a:lumOff val="131"/>
                <a:alphaOff val="0"/>
                <a:tint val="83000"/>
                <a:satMod val="155000"/>
              </a:schemeClr>
            </a:gs>
            <a:gs pos="100000">
              <a:schemeClr val="accent3">
                <a:hueOff val="-11026182"/>
                <a:satOff val="17881"/>
                <a:lumOff val="131"/>
                <a:alphaOff val="0"/>
                <a:shade val="85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kern="1200" dirty="0"/>
            <a:t>Αλλά μόνον «στον βαθμό που είναι δυνατό»</a:t>
          </a:r>
          <a:endParaRPr lang="en-US" sz="2400" kern="1200" dirty="0"/>
        </a:p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kern="1200" dirty="0"/>
            <a:t> (</a:t>
          </a:r>
          <a:r>
            <a:rPr lang="en-US" sz="2400" kern="1200" dirty="0"/>
            <a:t>C-</a:t>
          </a:r>
          <a:r>
            <a:rPr lang="el-GR" sz="2400" b="0" kern="1200" dirty="0"/>
            <a:t>106/89</a:t>
          </a:r>
          <a:r>
            <a:rPr lang="en-US" sz="2400" b="0" kern="1200" dirty="0"/>
            <a:t>,</a:t>
          </a:r>
          <a:r>
            <a:rPr lang="en-US" sz="2400" b="0" i="1" kern="1200" dirty="0" err="1"/>
            <a:t>Marleasing</a:t>
          </a:r>
          <a:r>
            <a:rPr lang="el-GR" sz="2400" kern="1200" dirty="0"/>
            <a:t>)</a:t>
          </a:r>
        </a:p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2400" kern="1200" dirty="0"/>
        </a:p>
      </dsp:txBody>
      <dsp:txXfrm rot="10800000">
        <a:off x="0" y="3134318"/>
        <a:ext cx="4114800" cy="1880591"/>
      </dsp:txXfrm>
    </dsp:sp>
    <dsp:sp modelId="{1A36D3A4-FA28-4741-86F5-CEAB76E6CF05}">
      <dsp:nvSpPr>
        <dsp:cNvPr id="0" name=""/>
        <dsp:cNvSpPr/>
      </dsp:nvSpPr>
      <dsp:spPr>
        <a:xfrm rot="5400000">
          <a:off x="4918472" y="1703782"/>
          <a:ext cx="2507454" cy="4114800"/>
        </a:xfrm>
        <a:prstGeom prst="round1Rect">
          <a:avLst/>
        </a:prstGeom>
        <a:gradFill rotWithShape="0">
          <a:gsLst>
            <a:gs pos="0">
              <a:schemeClr val="accent3">
                <a:hueOff val="-16539272"/>
                <a:satOff val="26822"/>
                <a:lumOff val="197"/>
                <a:alphaOff val="0"/>
                <a:tint val="43000"/>
                <a:satMod val="165000"/>
              </a:schemeClr>
            </a:gs>
            <a:gs pos="55000">
              <a:schemeClr val="accent3">
                <a:hueOff val="-16539272"/>
                <a:satOff val="26822"/>
                <a:lumOff val="197"/>
                <a:alphaOff val="0"/>
                <a:tint val="83000"/>
                <a:satMod val="155000"/>
              </a:schemeClr>
            </a:gs>
            <a:gs pos="100000">
              <a:schemeClr val="accent3">
                <a:hueOff val="-16539272"/>
                <a:satOff val="26822"/>
                <a:lumOff val="197"/>
                <a:alphaOff val="0"/>
                <a:shade val="85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2100" kern="1200" dirty="0"/>
        </a:p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kern="1200" dirty="0"/>
            <a:t>Όχι πάντοτε δυνατή </a:t>
          </a:r>
          <a:endParaRPr lang="en-US" sz="2100" kern="1200" dirty="0"/>
        </a:p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kern="1200" dirty="0"/>
            <a:t>(</a:t>
          </a:r>
          <a:r>
            <a:rPr lang="en-US" sz="2100" kern="1200" dirty="0"/>
            <a:t>C- </a:t>
          </a:r>
          <a:r>
            <a:rPr lang="el-GR" sz="2100" b="0" kern="1200" dirty="0"/>
            <a:t>334/92</a:t>
          </a:r>
          <a:r>
            <a:rPr lang="en-US" sz="2100" b="0" kern="1200" dirty="0"/>
            <a:t>, </a:t>
          </a:r>
          <a:r>
            <a:rPr lang="en-US" sz="2100" i="1" kern="1200" dirty="0"/>
            <a:t>Wagner </a:t>
          </a:r>
          <a:r>
            <a:rPr lang="en-US" sz="2100" i="1" kern="1200" dirty="0" err="1"/>
            <a:t>Miret</a:t>
          </a:r>
          <a:r>
            <a:rPr lang="el-GR" sz="2100" kern="1200" dirty="0"/>
            <a:t>) </a:t>
          </a:r>
        </a:p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kern="1200" dirty="0"/>
            <a:t>όχι υποχρέωση υιοθέτησης μιας </a:t>
          </a:r>
          <a:r>
            <a:rPr lang="en-US" sz="2100" kern="1200" dirty="0"/>
            <a:t>contra </a:t>
          </a:r>
          <a:r>
            <a:rPr lang="en-US" sz="2100" kern="1200" dirty="0" err="1"/>
            <a:t>legem</a:t>
          </a:r>
          <a:r>
            <a:rPr lang="el-GR" sz="2100" kern="1200" dirty="0"/>
            <a:t> ερμηνείας (</a:t>
          </a:r>
          <a:r>
            <a:rPr lang="en-US" sz="2100" kern="1200" dirty="0"/>
            <a:t>C -</a:t>
          </a:r>
          <a:r>
            <a:rPr lang="el-GR" sz="2100" kern="1200" dirty="0"/>
            <a:t>105/03</a:t>
          </a:r>
          <a:r>
            <a:rPr lang="en-US" sz="2100" kern="1200" dirty="0"/>
            <a:t>, </a:t>
          </a:r>
          <a:r>
            <a:rPr lang="en-US" sz="2100" i="1" kern="1200" dirty="0" err="1"/>
            <a:t>Pupino</a:t>
          </a:r>
          <a:r>
            <a:rPr lang="el-GR" sz="2000" kern="1200" dirty="0"/>
            <a:t>)</a:t>
          </a:r>
        </a:p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2400" kern="1200" dirty="0"/>
        </a:p>
      </dsp:txBody>
      <dsp:txXfrm rot="-5400000">
        <a:off x="4114800" y="3134318"/>
        <a:ext cx="4114800" cy="1880591"/>
      </dsp:txXfrm>
    </dsp:sp>
    <dsp:sp modelId="{8F3DE257-C049-41CE-A3FA-E1463454BDF3}">
      <dsp:nvSpPr>
        <dsp:cNvPr id="0" name=""/>
        <dsp:cNvSpPr/>
      </dsp:nvSpPr>
      <dsp:spPr>
        <a:xfrm>
          <a:off x="2880359" y="1880591"/>
          <a:ext cx="2468880" cy="1253727"/>
        </a:xfrm>
        <a:prstGeom prst="roundRect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b="1" kern="1200" dirty="0"/>
            <a:t>έννοια: το εθνικό δίκαιο πρέπει να ερμηνεύεται σε συμφωνία με το σχετικό </a:t>
          </a:r>
          <a:r>
            <a:rPr lang="el-GR" sz="1300" b="1" kern="1200" dirty="0" err="1"/>
            <a:t>ενωσιακό</a:t>
          </a:r>
          <a:r>
            <a:rPr lang="el-GR" sz="1300" b="1" kern="1200" dirty="0"/>
            <a:t> δίκαιο</a:t>
          </a:r>
        </a:p>
      </dsp:txBody>
      <dsp:txXfrm>
        <a:off x="2941561" y="1941793"/>
        <a:ext cx="2346476" cy="11313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#1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#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AE4F1D-A342-47EE-BB15-720CEBB3D1A9}" type="datetimeFigureOut">
              <a:rPr lang="el-GR" smtClean="0"/>
              <a:pPr/>
              <a:t>8/5/2025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C03E04-B777-489D-B03F-967CE0D52D73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- Ορθογώνιο"/>
          <p:cNvSpPr/>
          <p:nvPr/>
        </p:nvSpPr>
        <p:spPr>
          <a:xfrm flipV="1">
            <a:off x="5410183" y="3810001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- Ορθογώνιο"/>
          <p:cNvSpPr/>
          <p:nvPr/>
        </p:nvSpPr>
        <p:spPr>
          <a:xfrm flipV="1">
            <a:off x="5410201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- Ορθογώνιο"/>
          <p:cNvSpPr/>
          <p:nvPr/>
        </p:nvSpPr>
        <p:spPr>
          <a:xfrm flipV="1">
            <a:off x="5410201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- Ορθογώνιο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- Ορθογώνιο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- Στρογγυλεμένο ορθογώνιο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- Στρογγυλεμένο ορθογώνιο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Ορθογώνιο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1" y="3675528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 flipV="1">
            <a:off x="6414051" y="3643090"/>
            <a:ext cx="2729951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2401888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250D402-31DA-4E13-8A44-D11869FFC699}" type="datetime1">
              <a:rPr lang="el-GR" smtClean="0"/>
              <a:pPr/>
              <a:t>8/5/2025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D2B76-81EA-463D-B779-CBD744F24584}" type="datetime1">
              <a:rPr lang="el-GR" smtClean="0"/>
              <a:pPr/>
              <a:t>8/5/2025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55142-ADB4-47DF-B63E-F1360514B0F6}" type="datetime1">
              <a:rPr lang="el-GR" smtClean="0"/>
              <a:pPr/>
              <a:t>8/5/2025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16C14-596E-4EFD-9FAA-A73220FFF1A8}" type="datetime1">
              <a:rPr lang="el-GR" smtClean="0"/>
              <a:pPr/>
              <a:t>8/5/2025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1981201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32BDB-08EE-4909-AF9C-928DED4A82A7}" type="datetime1">
              <a:rPr lang="el-GR" smtClean="0"/>
              <a:pPr/>
              <a:t>8/5/2025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249425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2249425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D6D1D-753C-469D-BBEE-94408BA5D81C}" type="datetime1">
              <a:rPr lang="el-GR" smtClean="0"/>
              <a:pPr/>
              <a:t>8/5/2025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21226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718306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26" name="2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E9DE45C-FBA0-425C-AE6A-782B782B7657}" type="datetime1">
              <a:rPr lang="el-GR" smtClean="0"/>
              <a:pPr/>
              <a:t>8/5/2025</a:t>
            </a:fld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F544DF0-D67D-4335-A27E-6BBD9052268D}" type="datetime1">
              <a:rPr lang="el-GR" smtClean="0"/>
              <a:pPr/>
              <a:t>8/5/2025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09808-5253-4DB0-B63B-43B569EBEF00}" type="datetime1">
              <a:rPr lang="el-GR" smtClean="0"/>
              <a:pPr/>
              <a:t>8/5/2025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F94E3-6850-48FC-AC56-1813AA472475}" type="datetime1">
              <a:rPr lang="el-GR" smtClean="0"/>
              <a:pPr/>
              <a:t>8/5/2025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440435" y="1109161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88443" y="3274309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BE60A-7717-4405-99D5-4CBC4C7A999B}" type="datetime1">
              <a:rPr lang="el-GR" smtClean="0"/>
              <a:pPr/>
              <a:t>8/5/2025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Ορθογώνιο"/>
          <p:cNvSpPr/>
          <p:nvPr/>
        </p:nvSpPr>
        <p:spPr>
          <a:xfrm>
            <a:off x="1" y="366819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- Ορθογώνιο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- Ορθογώνιο"/>
          <p:cNvSpPr/>
          <p:nvPr/>
        </p:nvSpPr>
        <p:spPr>
          <a:xfrm>
            <a:off x="1" y="308277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- Ορθογώνιο"/>
          <p:cNvSpPr/>
          <p:nvPr/>
        </p:nvSpPr>
        <p:spPr>
          <a:xfrm flipV="1">
            <a:off x="5410183" y="360247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- Ορθογώνιο"/>
          <p:cNvSpPr/>
          <p:nvPr/>
        </p:nvSpPr>
        <p:spPr>
          <a:xfrm flipV="1">
            <a:off x="5410201" y="440113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- Στρογγυλεμένο ορθογώνιο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- Στρογγυλεμένο ορθογώνιο"/>
          <p:cNvSpPr/>
          <p:nvPr/>
        </p:nvSpPr>
        <p:spPr bwMode="white">
          <a:xfrm>
            <a:off x="7373647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- Ορθογώνιο"/>
          <p:cNvSpPr/>
          <p:nvPr/>
        </p:nvSpPr>
        <p:spPr bwMode="invGray">
          <a:xfrm>
            <a:off x="9084965" y="-2001"/>
            <a:ext cx="57627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- Ορθογώνιο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- Ορθογώνιο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- Ορθογώνιο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- Ορθογώνιο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- Ορθογώνιο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EE47ED3-DF6B-4C16-8708-865805CAE634}" type="datetime1">
              <a:rPr lang="el-GR" smtClean="0"/>
              <a:pPr/>
              <a:t>8/5/2025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457200" y="2401889"/>
            <a:ext cx="8458200" cy="955674"/>
          </a:xfrm>
        </p:spPr>
        <p:txBody>
          <a:bodyPr>
            <a:normAutofit fontScale="90000"/>
          </a:bodyPr>
          <a:lstStyle/>
          <a:p>
            <a:br>
              <a:rPr lang="el-GR" b="1" dirty="0"/>
            </a:br>
            <a:br>
              <a:rPr lang="el-GR" b="1" dirty="0"/>
            </a:br>
            <a:br>
              <a:rPr lang="el-GR" b="1" dirty="0"/>
            </a:br>
            <a:br>
              <a:rPr lang="el-GR" b="1" dirty="0"/>
            </a:br>
            <a:br>
              <a:rPr lang="el-GR" b="1" dirty="0"/>
            </a:br>
            <a:br>
              <a:rPr lang="el-GR" b="1" dirty="0"/>
            </a:br>
            <a:br>
              <a:rPr lang="el-GR" b="1" dirty="0"/>
            </a:br>
            <a:br>
              <a:rPr lang="el-GR" b="1" dirty="0"/>
            </a:br>
            <a:br>
              <a:rPr lang="el-GR" b="1" dirty="0"/>
            </a:br>
            <a:br>
              <a:rPr lang="el-GR" b="1" dirty="0"/>
            </a:br>
            <a:br>
              <a:rPr lang="el-GR" b="1" dirty="0"/>
            </a:br>
            <a:br>
              <a:rPr lang="el-GR" b="1" dirty="0"/>
            </a:br>
            <a:br>
              <a:rPr lang="el-GR" b="1" dirty="0"/>
            </a:br>
            <a:br>
              <a:rPr lang="el-GR" b="1" dirty="0"/>
            </a:br>
            <a:br>
              <a:rPr lang="el-GR" b="1" dirty="0"/>
            </a:br>
            <a:br>
              <a:rPr lang="el-GR" b="1" dirty="0"/>
            </a:br>
            <a:br>
              <a:rPr lang="el-GR" b="1" dirty="0"/>
            </a:br>
            <a:br>
              <a:rPr lang="el-GR" b="1" dirty="0"/>
            </a:br>
            <a:br>
              <a:rPr lang="el-GR" b="1" dirty="0"/>
            </a:br>
            <a:br>
              <a:rPr lang="el-GR" b="1" dirty="0"/>
            </a:br>
            <a:br>
              <a:rPr lang="el-GR" b="1" dirty="0"/>
            </a:br>
            <a:br>
              <a:rPr lang="el-GR" b="1" dirty="0"/>
            </a:br>
            <a:br>
              <a:rPr lang="el-GR" b="1" dirty="0"/>
            </a:br>
            <a:br>
              <a:rPr lang="el-GR" b="1" dirty="0"/>
            </a:br>
            <a:br>
              <a:rPr lang="el-GR" b="1" dirty="0"/>
            </a:br>
            <a:br>
              <a:rPr lang="el-GR" b="1" dirty="0"/>
            </a:br>
            <a:br>
              <a:rPr lang="el-GR" b="1" dirty="0"/>
            </a:br>
            <a:br>
              <a:rPr lang="el-GR" b="1" dirty="0"/>
            </a:br>
            <a:br>
              <a:rPr lang="el-GR" b="1" dirty="0"/>
            </a:br>
            <a:br>
              <a:rPr lang="el-GR" b="1" dirty="0"/>
            </a:br>
            <a:br>
              <a:rPr lang="el-GR" b="1" dirty="0"/>
            </a:br>
            <a:br>
              <a:rPr lang="el-GR" b="1" dirty="0"/>
            </a:br>
            <a:br>
              <a:rPr lang="el-GR" b="1" dirty="0"/>
            </a:br>
            <a:br>
              <a:rPr lang="el-GR" b="1" dirty="0"/>
            </a:br>
            <a:br>
              <a:rPr lang="el-GR" b="1" dirty="0"/>
            </a:br>
            <a:br>
              <a:rPr lang="el-GR" b="1" dirty="0"/>
            </a:br>
            <a:br>
              <a:rPr lang="el-GR" b="1" dirty="0"/>
            </a:br>
            <a:br>
              <a:rPr lang="el-GR" b="1" dirty="0"/>
            </a:br>
            <a:br>
              <a:rPr lang="el-GR" b="1" dirty="0"/>
            </a:br>
            <a:br>
              <a:rPr lang="el-GR" b="1" dirty="0"/>
            </a:br>
            <a:br>
              <a:rPr lang="el-GR" b="1" dirty="0"/>
            </a:br>
            <a:br>
              <a:rPr lang="el-GR" b="1" dirty="0"/>
            </a:br>
            <a:br>
              <a:rPr lang="el-GR" b="1" dirty="0"/>
            </a:br>
            <a:br>
              <a:rPr lang="el-GR" dirty="0">
                <a:solidFill>
                  <a:schemeClr val="tx1"/>
                </a:solidFill>
              </a:rPr>
            </a:br>
            <a:br>
              <a:rPr lang="el-GR" b="1" dirty="0"/>
            </a:br>
            <a:r>
              <a:rPr lang="el-GR" b="1" dirty="0"/>
              <a:t> Άμεσο αποτέλεσμα Οδηγιών</a:t>
            </a:r>
          </a:p>
        </p:txBody>
      </p:sp>
      <p:sp>
        <p:nvSpPr>
          <p:cNvPr id="8" name="7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>
              <a:solidFill>
                <a:schemeClr val="tx1"/>
              </a:solidFill>
            </a:endParaRPr>
          </a:p>
          <a:p>
            <a:endParaRPr lang="el-GR" dirty="0">
              <a:solidFill>
                <a:schemeClr val="tx1"/>
              </a:solidFill>
            </a:endParaRPr>
          </a:p>
          <a:p>
            <a:r>
              <a:rPr lang="el-GR" b="1" dirty="0">
                <a:solidFill>
                  <a:schemeClr val="tx1"/>
                </a:solidFill>
              </a:rPr>
              <a:t>Βιργινία Τζώρτζη, </a:t>
            </a:r>
            <a:r>
              <a:rPr lang="el-GR" b="1">
                <a:solidFill>
                  <a:schemeClr val="tx1"/>
                </a:solidFill>
              </a:rPr>
              <a:t>Επίκουρη Καθηγήτρια </a:t>
            </a:r>
            <a:endParaRPr lang="el-GR" b="1" dirty="0">
              <a:solidFill>
                <a:schemeClr val="tx1"/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</a:t>
            </a:fld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>
            <a:off x="3143208" y="500043"/>
            <a:ext cx="60007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800" b="1" dirty="0">
                <a:solidFill>
                  <a:schemeClr val="bg1"/>
                </a:solidFill>
                <a:latin typeface="Verdana" pitchFamily="34" charset="0"/>
              </a:rPr>
              <a:t>ΤΜΗΜΑ ΝΟΜΙΚΗΣ </a:t>
            </a:r>
            <a:br>
              <a:rPr lang="el-GR" sz="2800" b="1" dirty="0">
                <a:solidFill>
                  <a:schemeClr val="bg1"/>
                </a:solidFill>
                <a:latin typeface="Verdana" pitchFamily="34" charset="0"/>
              </a:rPr>
            </a:br>
            <a:r>
              <a:rPr lang="el-GR" sz="2800" b="1" dirty="0">
                <a:solidFill>
                  <a:schemeClr val="bg1"/>
                </a:solidFill>
                <a:latin typeface="Verdana" pitchFamily="34" charset="0"/>
              </a:rPr>
              <a:t>ΤΟΜΕΑΣ ΔΙΕΘΝΩΝ ΣΠΟΥΔΩΝ</a:t>
            </a:r>
            <a:endParaRPr lang="el-GR" sz="2800" dirty="0">
              <a:solidFill>
                <a:schemeClr val="bg1"/>
              </a:solidFill>
            </a:endParaRPr>
          </a:p>
        </p:txBody>
      </p:sp>
      <p:sp>
        <p:nvSpPr>
          <p:cNvPr id="13314" name="AutoShape 2" descr="ÎÏÎ¿ÏÎ­Î»ÎµÏÎ¼Î± ÎµÎ¹ÎºÏÎ½Î±Ï Î³Î¹Î± Î´Î·Î¼Î¿ÎºÏÎ¯ÏÎµÎ¹Î¿ ÏÎ±Î½ÎµÏÎ¹ÏÏÎ®Î¼Î¹Î¿ Î¸ÏÎ¬ÎºÎ·Ï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13316" name="AutoShape 4" descr="ÎÏÎ¿ÏÎ­Î»ÎµÏÎ¼Î± ÎµÎ¹ÎºÏÎ½Î±Ï Î³Î¹Î± Î´Î·Î¼Î¿ÎºÏÎ¯ÏÎµÎ¹Î¿ ÏÎ±Î½ÎµÏÎ¹ÏÏÎ®Î¼Î¹Î¿ Î¸ÏÎ¬ÎºÎ·Ï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13318" name="Picture 6" descr="Î£ÏÎµÏÎ¹ÎºÎ® ÎµÎ¹ÎºÏÎ½Î±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14291"/>
            <a:ext cx="2876551" cy="159067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785818"/>
          </a:xfrm>
        </p:spPr>
        <p:txBody>
          <a:bodyPr/>
          <a:lstStyle/>
          <a:p>
            <a:r>
              <a:rPr lang="el-GR" b="1" i="1" dirty="0"/>
              <a:t>Αλλά: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10</a:t>
            </a:fld>
            <a:endParaRPr lang="el-GR"/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17238"/>
          </a:xfrm>
          <a:prstGeom prst="bevel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>
            <a:normAutofit fontScale="92500"/>
          </a:bodyPr>
          <a:lstStyle/>
          <a:p>
            <a:pPr algn="just">
              <a:buNone/>
            </a:pPr>
            <a:r>
              <a:rPr lang="el-GR" sz="2400" dirty="0"/>
              <a:t>  </a:t>
            </a:r>
            <a:r>
              <a:rPr lang="el-GR" sz="3200" b="1" dirty="0"/>
              <a:t>Από την άλλη, όμως, ενώ κάθε διάταξη του δικαίου της ΕΕ μπορεί να αναπτύσσει άμεσο αποτέλεσμα, αυτό δεν είναι αυτόματο,  αλλά υπόκειται σε</a:t>
            </a:r>
            <a:r>
              <a:rPr lang="el-GR" sz="3200" b="1" dirty="0">
                <a:solidFill>
                  <a:srgbClr val="C00000"/>
                </a:solidFill>
              </a:rPr>
              <a:t> προϋποθέσεις</a:t>
            </a:r>
            <a:r>
              <a:rPr lang="el-GR" sz="3200" b="1" dirty="0"/>
              <a:t> που έθεσε το ΔΕ</a:t>
            </a:r>
            <a:r>
              <a:rPr lang="en-US" sz="3200" b="1" dirty="0"/>
              <a:t>K</a:t>
            </a:r>
            <a:r>
              <a:rPr lang="el-GR" sz="3200" b="1" dirty="0"/>
              <a:t>. </a:t>
            </a:r>
          </a:p>
          <a:p>
            <a:pPr algn="just">
              <a:buNone/>
            </a:pPr>
            <a:r>
              <a:rPr lang="el-GR" b="1" dirty="0"/>
              <a:t> </a:t>
            </a:r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Ισοσκελές τρίγωνο"/>
          <p:cNvSpPr/>
          <p:nvPr/>
        </p:nvSpPr>
        <p:spPr>
          <a:xfrm>
            <a:off x="2071670" y="2357430"/>
            <a:ext cx="4786346" cy="3531812"/>
          </a:xfrm>
          <a:prstGeom prst="triangle">
            <a:avLst>
              <a:gd name="adj" fmla="val 50148"/>
            </a:avLst>
          </a:prstGeom>
          <a:ln>
            <a:solidFill>
              <a:srgbClr val="002060"/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  <a:outerShdw blurRad="50800" dist="25400" dir="5400000" rotWithShape="0">
              <a:srgbClr val="000000">
                <a:alpha val="45000"/>
              </a:srgbClr>
            </a:outerShdw>
            <a:softEdge rad="127000"/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600" b="1" dirty="0"/>
              <a:t>Άμεσο αποτέλεσμα</a:t>
            </a:r>
          </a:p>
          <a:p>
            <a:pPr algn="ctr"/>
            <a:endParaRPr lang="el-GR" b="1" dirty="0"/>
          </a:p>
        </p:txBody>
      </p:sp>
      <p:sp>
        <p:nvSpPr>
          <p:cNvPr id="5" name="4 - Ορθογώνιο"/>
          <p:cNvSpPr/>
          <p:nvPr/>
        </p:nvSpPr>
        <p:spPr>
          <a:xfrm rot="18150897">
            <a:off x="859932" y="3677895"/>
            <a:ext cx="3533693" cy="50627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200" b="1" dirty="0">
                <a:solidFill>
                  <a:srgbClr val="C00000"/>
                </a:solidFill>
              </a:rPr>
              <a:t>Κάθετο</a:t>
            </a:r>
            <a:r>
              <a:rPr lang="el-GR" dirty="0"/>
              <a:t> </a:t>
            </a:r>
          </a:p>
        </p:txBody>
      </p:sp>
      <p:cxnSp>
        <p:nvCxnSpPr>
          <p:cNvPr id="12" name="11 - Ευθύγραμμο βέλος σύνδεσης"/>
          <p:cNvCxnSpPr/>
          <p:nvPr/>
        </p:nvCxnSpPr>
        <p:spPr>
          <a:xfrm rot="5400000" flipH="1" flipV="1">
            <a:off x="2285984" y="3857628"/>
            <a:ext cx="1214446" cy="785818"/>
          </a:xfrm>
          <a:prstGeom prst="straightConnector1">
            <a:avLst/>
          </a:prstGeom>
          <a:ln>
            <a:tailEnd type="arrow"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- TextBox"/>
          <p:cNvSpPr txBox="1"/>
          <p:nvPr/>
        </p:nvSpPr>
        <p:spPr>
          <a:xfrm>
            <a:off x="3643306" y="6000768"/>
            <a:ext cx="19442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200" b="1" dirty="0">
                <a:solidFill>
                  <a:srgbClr val="C00000"/>
                </a:solidFill>
              </a:rPr>
              <a:t>οριζόντιο</a:t>
            </a:r>
            <a:endParaRPr lang="el-GR" sz="2200" dirty="0">
              <a:solidFill>
                <a:srgbClr val="C00000"/>
              </a:solidFill>
            </a:endParaRPr>
          </a:p>
        </p:txBody>
      </p:sp>
      <p:sp>
        <p:nvSpPr>
          <p:cNvPr id="24" name="2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11</a:t>
            </a:fld>
            <a:endParaRPr lang="el-GR"/>
          </a:p>
        </p:txBody>
      </p:sp>
      <p:sp>
        <p:nvSpPr>
          <p:cNvPr id="14" name="1 - Τίτλος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1</a:t>
            </a:r>
            <a:r>
              <a:rPr lang="el-GR" b="1" dirty="0"/>
              <a:t>.2. </a:t>
            </a:r>
            <a:r>
              <a:rPr lang="el-GR" b="1" dirty="0">
                <a:solidFill>
                  <a:schemeClr val="tx1"/>
                </a:solidFill>
              </a:rPr>
              <a:t>Κάθετο και οριζόντιο άμεσο αποτέλεσμα</a:t>
            </a:r>
            <a:endParaRPr lang="el-GR" b="1" dirty="0"/>
          </a:p>
        </p:txBody>
      </p:sp>
      <p:sp>
        <p:nvSpPr>
          <p:cNvPr id="15" name="14 - Στρογγυλεμένο ορθογώνιο"/>
          <p:cNvSpPr/>
          <p:nvPr/>
        </p:nvSpPr>
        <p:spPr>
          <a:xfrm>
            <a:off x="357158" y="6072206"/>
            <a:ext cx="2286016" cy="62864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b="1" dirty="0">
                <a:solidFill>
                  <a:srgbClr val="00B050"/>
                </a:solidFill>
              </a:rPr>
              <a:t>Φυσικό/νομικό πρόσωπο</a:t>
            </a:r>
          </a:p>
        </p:txBody>
      </p:sp>
      <p:sp>
        <p:nvSpPr>
          <p:cNvPr id="20" name="19 - Στρογγυλεμένο ορθογώνιο"/>
          <p:cNvSpPr/>
          <p:nvPr/>
        </p:nvSpPr>
        <p:spPr>
          <a:xfrm>
            <a:off x="6572264" y="6072206"/>
            <a:ext cx="2286016" cy="62864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b="1" dirty="0">
                <a:solidFill>
                  <a:srgbClr val="00B050"/>
                </a:solidFill>
              </a:rPr>
              <a:t>Φυσικό/νομικό πρόσωπο</a:t>
            </a:r>
          </a:p>
        </p:txBody>
      </p:sp>
      <p:sp>
        <p:nvSpPr>
          <p:cNvPr id="21" name="20 - Στρογγυλεμένο ορθογώνιο"/>
          <p:cNvSpPr/>
          <p:nvPr/>
        </p:nvSpPr>
        <p:spPr>
          <a:xfrm>
            <a:off x="3347864" y="1700808"/>
            <a:ext cx="2286016" cy="50006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>
                <a:solidFill>
                  <a:srgbClr val="00B050"/>
                </a:solidFill>
              </a:rPr>
              <a:t>Κράτος </a:t>
            </a:r>
          </a:p>
        </p:txBody>
      </p:sp>
      <p:cxnSp>
        <p:nvCxnSpPr>
          <p:cNvPr id="23" name="22 - Ευθύγραμμο βέλος σύνδεσης"/>
          <p:cNvCxnSpPr/>
          <p:nvPr/>
        </p:nvCxnSpPr>
        <p:spPr>
          <a:xfrm>
            <a:off x="3714744" y="6643710"/>
            <a:ext cx="1785950" cy="1588"/>
          </a:xfrm>
          <a:prstGeom prst="straightConnector1">
            <a:avLst/>
          </a:prstGeom>
          <a:ln>
            <a:tailEnd type="arrow"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066800"/>
          </a:xfrm>
        </p:spPr>
        <p:txBody>
          <a:bodyPr>
            <a:noAutofit/>
          </a:bodyPr>
          <a:lstStyle/>
          <a:p>
            <a:pPr algn="just"/>
            <a:r>
              <a:rPr lang="el-GR" sz="3400" b="1" dirty="0"/>
              <a:t>1.3. Άμεσο αποτέλεσμα διατάξεων των Συνθηκών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00034" y="1785926"/>
            <a:ext cx="8229600" cy="4857784"/>
          </a:xfrm>
          <a:effectLst>
            <a:glow rad="228600">
              <a:schemeClr val="accent2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en-US" sz="2600" b="1" dirty="0"/>
              <a:t>C-</a:t>
            </a:r>
            <a:r>
              <a:rPr lang="el-GR" sz="2600" b="1" dirty="0"/>
              <a:t>26/62, </a:t>
            </a:r>
            <a:r>
              <a:rPr lang="en-US" sz="2600" b="1" i="1" dirty="0"/>
              <a:t>Van </a:t>
            </a:r>
            <a:r>
              <a:rPr lang="en-US" sz="2600" b="1" i="1" dirty="0" err="1"/>
              <a:t>Gend</a:t>
            </a:r>
            <a:r>
              <a:rPr lang="en-US" sz="2600" b="1" i="1" dirty="0"/>
              <a:t> en </a:t>
            </a:r>
            <a:r>
              <a:rPr lang="en-US" sz="2600" b="1" i="1" dirty="0" err="1"/>
              <a:t>Loos</a:t>
            </a:r>
            <a:r>
              <a:rPr lang="el-GR" sz="2600" b="1" i="1" dirty="0"/>
              <a:t> </a:t>
            </a:r>
            <a:r>
              <a:rPr lang="el-GR" sz="2600" b="1" dirty="0"/>
              <a:t>(1963)</a:t>
            </a:r>
            <a:endParaRPr lang="en-US" sz="2600" b="1" dirty="0"/>
          </a:p>
          <a:p>
            <a:pPr>
              <a:buNone/>
            </a:pPr>
            <a:endParaRPr lang="en-US" sz="2600" b="1" dirty="0"/>
          </a:p>
          <a:p>
            <a:pPr>
              <a:buFont typeface="Wingdings" pitchFamily="2" charset="2"/>
              <a:buChar char="q"/>
            </a:pPr>
            <a:r>
              <a:rPr lang="el-GR" sz="2600" b="1" dirty="0"/>
              <a:t> καθιέρωση του αμέσου αποτελέσματος</a:t>
            </a:r>
            <a:endParaRPr lang="en-US" sz="2600" b="1" dirty="0"/>
          </a:p>
          <a:p>
            <a:pPr>
              <a:buNone/>
            </a:pPr>
            <a:endParaRPr lang="el-GR" sz="2600" b="1" dirty="0"/>
          </a:p>
          <a:p>
            <a:pPr algn="just">
              <a:buFont typeface="Wingdings" pitchFamily="2" charset="2"/>
              <a:buChar char="q"/>
            </a:pPr>
            <a:r>
              <a:rPr lang="el-GR" sz="2600" b="1" dirty="0"/>
              <a:t> προϋποθέσεις για άμεσο αποτέλεσμα:</a:t>
            </a:r>
          </a:p>
          <a:p>
            <a:pPr algn="just">
              <a:buNone/>
            </a:pPr>
            <a:r>
              <a:rPr lang="el-GR" sz="2600" dirty="0"/>
              <a:t>   Η διάταξη πρέπει να είναι: </a:t>
            </a:r>
          </a:p>
          <a:p>
            <a:pPr lvl="2" algn="just">
              <a:buFont typeface="Arial" pitchFamily="34" charset="0"/>
              <a:buChar char="•"/>
            </a:pPr>
            <a:r>
              <a:rPr lang="el-GR" sz="2600" dirty="0"/>
              <a:t>επαρκώς σαφής</a:t>
            </a:r>
          </a:p>
          <a:p>
            <a:pPr lvl="2" algn="just">
              <a:buFont typeface="Arial" pitchFamily="34" charset="0"/>
              <a:buChar char="•"/>
            </a:pPr>
            <a:r>
              <a:rPr lang="el-GR" sz="2600" dirty="0"/>
              <a:t>ακριβής</a:t>
            </a:r>
          </a:p>
          <a:p>
            <a:pPr lvl="2" algn="just">
              <a:buFont typeface="Arial" pitchFamily="34" charset="0"/>
              <a:buChar char="•"/>
            </a:pPr>
            <a:r>
              <a:rPr lang="el-GR" sz="2600" dirty="0"/>
              <a:t>ανεπιφύλακτη  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12</a:t>
            </a:fld>
            <a:endParaRPr lang="el-GR"/>
          </a:p>
        </p:txBody>
      </p:sp>
    </p:spTree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158" y="928670"/>
            <a:ext cx="8229600" cy="5717304"/>
          </a:xfrm>
          <a:effectLst>
            <a:glow rad="228600">
              <a:schemeClr val="accent2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buNone/>
            </a:pPr>
            <a:r>
              <a:rPr lang="el-GR" sz="2400" b="1" dirty="0">
                <a:solidFill>
                  <a:srgbClr val="C00000"/>
                </a:solidFill>
              </a:rPr>
              <a:t>*</a:t>
            </a:r>
            <a:r>
              <a:rPr lang="el-GR" sz="2400" dirty="0">
                <a:solidFill>
                  <a:srgbClr val="C00000"/>
                </a:solidFill>
              </a:rPr>
              <a:t>«</a:t>
            </a:r>
            <a:r>
              <a:rPr lang="el-GR" sz="2400" i="1" dirty="0">
                <a:solidFill>
                  <a:srgbClr val="C00000"/>
                </a:solidFill>
              </a:rPr>
              <a:t>επαρκώς σαφής</a:t>
            </a:r>
            <a:r>
              <a:rPr lang="el-GR" sz="2400" dirty="0">
                <a:solidFill>
                  <a:srgbClr val="C00000"/>
                </a:solidFill>
              </a:rPr>
              <a:t>»= </a:t>
            </a:r>
            <a:r>
              <a:rPr lang="el-GR" sz="2400" dirty="0"/>
              <a:t>μια διάταξη όταν επιβάλλει μια υποχρέωση χωρίς διφορούμενη διατύπωση (</a:t>
            </a:r>
            <a:r>
              <a:rPr lang="en-US" sz="2400" dirty="0"/>
              <a:t>C</a:t>
            </a:r>
            <a:r>
              <a:rPr lang="el-GR" sz="2400" dirty="0"/>
              <a:t> – 236/92, </a:t>
            </a:r>
            <a:r>
              <a:rPr lang="en-US" sz="2400" i="1" dirty="0" err="1"/>
              <a:t>Lombardia</a:t>
            </a:r>
            <a:r>
              <a:rPr lang="el-GR" sz="2400" dirty="0"/>
              <a:t> )</a:t>
            </a:r>
            <a:endParaRPr lang="en-US" sz="2400" dirty="0"/>
          </a:p>
          <a:p>
            <a:pPr algn="just">
              <a:buNone/>
            </a:pPr>
            <a:endParaRPr lang="el-GR" sz="2400" dirty="0"/>
          </a:p>
          <a:p>
            <a:pPr algn="just">
              <a:buNone/>
            </a:pPr>
            <a:r>
              <a:rPr lang="el-GR" sz="2400" b="1" dirty="0">
                <a:solidFill>
                  <a:srgbClr val="C00000"/>
                </a:solidFill>
              </a:rPr>
              <a:t>*</a:t>
            </a:r>
            <a:r>
              <a:rPr lang="el-GR" sz="2400" dirty="0">
                <a:solidFill>
                  <a:srgbClr val="C00000"/>
                </a:solidFill>
              </a:rPr>
              <a:t>«</a:t>
            </a:r>
            <a:r>
              <a:rPr lang="el-GR" sz="2400" i="1" dirty="0">
                <a:solidFill>
                  <a:srgbClr val="C00000"/>
                </a:solidFill>
              </a:rPr>
              <a:t>ανεπιφύλακτη</a:t>
            </a:r>
            <a:r>
              <a:rPr lang="el-GR" sz="2400" dirty="0">
                <a:solidFill>
                  <a:srgbClr val="C00000"/>
                </a:solidFill>
              </a:rPr>
              <a:t>» </a:t>
            </a:r>
            <a:r>
              <a:rPr lang="el-GR" sz="2400" dirty="0"/>
              <a:t>= η εφαρμογή της δεν εξαρτάται από τη λήψη περαιτέρω μέτρων των κ-μ ή των οργάνων της ΕΕ  (</a:t>
            </a:r>
            <a:r>
              <a:rPr lang="en-US" sz="2400" dirty="0"/>
              <a:t>C</a:t>
            </a:r>
            <a:r>
              <a:rPr lang="el-GR" sz="2400" dirty="0"/>
              <a:t>-28/67, </a:t>
            </a:r>
            <a:r>
              <a:rPr lang="en-US" sz="2400" i="1" dirty="0" err="1"/>
              <a:t>Molkerei</a:t>
            </a:r>
            <a:r>
              <a:rPr lang="en-US" sz="2400" i="1" dirty="0"/>
              <a:t> </a:t>
            </a:r>
            <a:r>
              <a:rPr lang="en-US" sz="2400" i="1" dirty="0" err="1"/>
              <a:t>Zentrale</a:t>
            </a:r>
            <a:r>
              <a:rPr lang="el-GR" sz="2400" dirty="0"/>
              <a:t>) </a:t>
            </a:r>
          </a:p>
          <a:p>
            <a:pPr lvl="2" algn="just">
              <a:buNone/>
            </a:pPr>
            <a:r>
              <a:rPr lang="el-GR" sz="2000" dirty="0"/>
              <a:t> </a:t>
            </a:r>
            <a:r>
              <a:rPr lang="en-US" sz="2000" dirty="0"/>
              <a:t>(</a:t>
            </a:r>
            <a:r>
              <a:rPr lang="el-GR" sz="2000" dirty="0"/>
              <a:t>σχεδόν εγκατάλειψη)</a:t>
            </a:r>
          </a:p>
          <a:p>
            <a:pPr lvl="2" algn="just">
              <a:buNone/>
            </a:pPr>
            <a:endParaRPr lang="el-GR" dirty="0"/>
          </a:p>
          <a:p>
            <a:pPr algn="just">
              <a:buFont typeface="Wingdings" pitchFamily="2" charset="2"/>
              <a:buChar char="q"/>
            </a:pPr>
            <a:r>
              <a:rPr lang="el-GR" sz="2400" dirty="0"/>
              <a:t>κάθετο (</a:t>
            </a:r>
            <a:r>
              <a:rPr lang="en-US" sz="2400" dirty="0"/>
              <a:t>C-26/62, </a:t>
            </a:r>
            <a:r>
              <a:rPr lang="en-US" sz="2400" i="1" dirty="0"/>
              <a:t>VGEL</a:t>
            </a:r>
            <a:r>
              <a:rPr lang="el-GR" sz="2400" dirty="0"/>
              <a:t>)  και οριζόντιο (</a:t>
            </a:r>
            <a:r>
              <a:rPr lang="en-US" sz="2400" dirty="0"/>
              <a:t>C-</a:t>
            </a:r>
            <a:r>
              <a:rPr lang="en-US" sz="2400" i="1" dirty="0" err="1"/>
              <a:t>Defrenne</a:t>
            </a:r>
            <a:r>
              <a:rPr lang="el-GR" sz="2400" dirty="0"/>
              <a:t>) άμεσο αποτέλεσμα</a:t>
            </a:r>
          </a:p>
          <a:p>
            <a:pPr algn="just">
              <a:buFont typeface="Wingdings" pitchFamily="2" charset="2"/>
              <a:buChar char="q"/>
            </a:pPr>
            <a:endParaRPr lang="el-GR" sz="2400" dirty="0"/>
          </a:p>
          <a:p>
            <a:pPr algn="just">
              <a:buFont typeface="Wingdings" pitchFamily="2" charset="2"/>
              <a:buChar char="q"/>
            </a:pPr>
            <a:r>
              <a:rPr lang="el-GR" sz="2400" dirty="0"/>
              <a:t>ΔΕΚ: αναγνώρισε άμεσο αποτέλεσμα διατάξεων των Συνθηκών που είναι πολύ σημαντικές για τον πολίτη της ΕΕ</a:t>
            </a:r>
          </a:p>
          <a:p>
            <a:pPr>
              <a:buFont typeface="Wingdings" pitchFamily="2" charset="2"/>
              <a:buChar char="q"/>
            </a:pPr>
            <a:endParaRPr lang="el-GR" sz="2400" b="1" dirty="0"/>
          </a:p>
          <a:p>
            <a:pPr>
              <a:buNone/>
            </a:pPr>
            <a:endParaRPr lang="en-US" sz="2400" b="1" dirty="0"/>
          </a:p>
          <a:p>
            <a:pPr>
              <a:buFont typeface="Wingdings" pitchFamily="2" charset="2"/>
              <a:buChar char="q"/>
            </a:pPr>
            <a:endParaRPr lang="el-GR" sz="2400" b="1" dirty="0"/>
          </a:p>
          <a:p>
            <a:pPr>
              <a:buNone/>
            </a:pPr>
            <a:r>
              <a:rPr lang="el-GR" sz="2400" b="1" dirty="0"/>
              <a:t> </a:t>
            </a:r>
          </a:p>
          <a:p>
            <a:endParaRPr lang="el-GR" sz="24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13</a:t>
            </a:fld>
            <a:endParaRPr lang="el-G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066800"/>
          </a:xfrm>
        </p:spPr>
        <p:txBody>
          <a:bodyPr>
            <a:normAutofit fontScale="90000"/>
          </a:bodyPr>
          <a:lstStyle/>
          <a:p>
            <a:pPr algn="just"/>
            <a:r>
              <a:rPr lang="el-GR" sz="3600" b="1" dirty="0"/>
              <a:t>1.4. Άμεσο αποτέλεσμα Κανονισμών</a:t>
            </a:r>
            <a:endParaRPr lang="el-GR" sz="3500" dirty="0"/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14</a:t>
            </a:fld>
            <a:endParaRPr lang="el-GR"/>
          </a:p>
        </p:txBody>
      </p:sp>
    </p:spTree>
  </p:cSld>
  <p:clrMapOvr>
    <a:masterClrMapping/>
  </p:clrMapOvr>
  <p:transition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15</a:t>
            </a:fld>
            <a:endParaRPr lang="el-GR"/>
          </a:p>
        </p:txBody>
      </p:sp>
      <p:sp>
        <p:nvSpPr>
          <p:cNvPr id="6" name="5 - Ορθογώνιο"/>
          <p:cNvSpPr/>
          <p:nvPr/>
        </p:nvSpPr>
        <p:spPr>
          <a:xfrm>
            <a:off x="785786" y="2428868"/>
            <a:ext cx="7622601" cy="1569660"/>
          </a:xfrm>
          <a:prstGeom prst="rect">
            <a:avLst/>
          </a:prstGeom>
          <a:effectLst>
            <a:outerShdw blurRad="51500" dist="25400" dir="5400000" rotWithShape="0">
              <a:srgbClr val="000000">
                <a:alpha val="40000"/>
              </a:srgbClr>
            </a:outerShdw>
            <a:reflection blurRad="6350" stA="50000" endA="300" endPos="90000" dir="5400000" sy="-100000" algn="bl" rotWithShape="0"/>
          </a:effectLst>
          <a:scene3d>
            <a:camera prst="isometricOffAxis2Lef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l-GR" sz="48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2. Ειδικότερα: άμεσο</a:t>
            </a:r>
          </a:p>
          <a:p>
            <a:pPr algn="ctr"/>
            <a:r>
              <a:rPr lang="el-GR" sz="48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αποτέλεσμα Οδηγιών</a:t>
            </a:r>
          </a:p>
        </p:txBody>
      </p:sp>
    </p:spTree>
  </p:cSld>
  <p:clrMapOvr>
    <a:masterClrMapping/>
  </p:clrMapOvr>
  <p:transition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57158" y="571480"/>
            <a:ext cx="8229600" cy="500066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2.1. Θεμελίωση - προϋποθέσεις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288676"/>
          </a:xfrm>
          <a:effectLst>
            <a:glow rad="228600">
              <a:schemeClr val="accent2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32500" lnSpcReduction="20000"/>
          </a:bodyPr>
          <a:lstStyle/>
          <a:p>
            <a:pPr algn="ctr">
              <a:buNone/>
            </a:pPr>
            <a:r>
              <a:rPr lang="el-GR" sz="7400" b="1" dirty="0"/>
              <a:t>Οδηγίες:</a:t>
            </a:r>
            <a:endParaRPr lang="el-GR" sz="7400" dirty="0"/>
          </a:p>
          <a:p>
            <a:pPr algn="ctr">
              <a:buNone/>
            </a:pPr>
            <a:r>
              <a:rPr lang="el-GR" sz="7400" dirty="0"/>
              <a:t>μπορεί να αναπτύσσουν άμεσο αποτέλεσμα:</a:t>
            </a:r>
          </a:p>
          <a:p>
            <a:pPr algn="ctr">
              <a:buNone/>
            </a:pPr>
            <a:r>
              <a:rPr lang="el-GR" sz="7400" dirty="0"/>
              <a:t> </a:t>
            </a:r>
            <a:r>
              <a:rPr lang="en-US" sz="7400" dirty="0"/>
              <a:t>C-41/74, </a:t>
            </a:r>
            <a:r>
              <a:rPr lang="en-US" sz="7400" i="1" dirty="0"/>
              <a:t>Van </a:t>
            </a:r>
            <a:r>
              <a:rPr lang="en-US" sz="7400" i="1" dirty="0" err="1"/>
              <a:t>Duyn</a:t>
            </a:r>
            <a:r>
              <a:rPr lang="el-GR" sz="7400" i="1" dirty="0"/>
              <a:t> </a:t>
            </a:r>
            <a:r>
              <a:rPr lang="el-GR" sz="7400" dirty="0"/>
              <a:t>(1974)</a:t>
            </a:r>
            <a:endParaRPr lang="el-GR" sz="7400" i="1" dirty="0"/>
          </a:p>
          <a:p>
            <a:pPr algn="ctr">
              <a:buNone/>
            </a:pPr>
            <a:r>
              <a:rPr lang="el-GR" sz="7400" dirty="0"/>
              <a:t> </a:t>
            </a:r>
          </a:p>
          <a:p>
            <a:pPr algn="ctr">
              <a:buNone/>
            </a:pPr>
            <a:r>
              <a:rPr lang="el-GR" sz="7400" b="1" dirty="0">
                <a:solidFill>
                  <a:srgbClr val="C00000"/>
                </a:solidFill>
              </a:rPr>
              <a:t>Προϋποθέσεις για άμεσο αποτέλεσμα:</a:t>
            </a:r>
          </a:p>
          <a:p>
            <a:pPr lvl="0" algn="just">
              <a:buNone/>
            </a:pPr>
            <a:r>
              <a:rPr lang="el-GR" sz="7400" b="1" dirty="0">
                <a:solidFill>
                  <a:srgbClr val="C00000"/>
                </a:solidFill>
              </a:rPr>
              <a:t>1. </a:t>
            </a:r>
            <a:r>
              <a:rPr lang="el-GR" sz="7400" dirty="0"/>
              <a:t>Οι διατάξεις πρέπει να είναι:</a:t>
            </a:r>
          </a:p>
          <a:p>
            <a:pPr lvl="2" algn="just">
              <a:buFont typeface="Wingdings" pitchFamily="2" charset="2"/>
              <a:buChar char="ü"/>
            </a:pPr>
            <a:r>
              <a:rPr lang="el-GR" sz="7000" dirty="0"/>
              <a:t>επαρκώς σαφείς </a:t>
            </a:r>
          </a:p>
          <a:p>
            <a:pPr lvl="2" algn="just">
              <a:buFont typeface="Wingdings" pitchFamily="2" charset="2"/>
              <a:buChar char="ü"/>
            </a:pPr>
            <a:r>
              <a:rPr lang="el-GR" sz="7000" dirty="0"/>
              <a:t>ακριβείς</a:t>
            </a:r>
          </a:p>
          <a:p>
            <a:pPr lvl="2" algn="just">
              <a:buFont typeface="Wingdings" pitchFamily="2" charset="2"/>
              <a:buChar char="ü"/>
            </a:pPr>
            <a:r>
              <a:rPr lang="el-GR" sz="7000" dirty="0"/>
              <a:t>ανεπιφύλακτες (</a:t>
            </a:r>
            <a:r>
              <a:rPr lang="en-US" sz="7000" dirty="0"/>
              <a:t>C-41/74, </a:t>
            </a:r>
            <a:r>
              <a:rPr lang="en-US" sz="7000" i="1" dirty="0"/>
              <a:t>Van </a:t>
            </a:r>
            <a:r>
              <a:rPr lang="en-US" sz="7000" i="1" dirty="0" err="1"/>
              <a:t>Duyn</a:t>
            </a:r>
            <a:r>
              <a:rPr lang="en-US" sz="7000" dirty="0"/>
              <a:t>)</a:t>
            </a:r>
            <a:endParaRPr lang="el-GR" sz="7000" dirty="0"/>
          </a:p>
          <a:p>
            <a:pPr algn="just">
              <a:buNone/>
            </a:pPr>
            <a:r>
              <a:rPr lang="el-GR" sz="7400" b="1" dirty="0">
                <a:solidFill>
                  <a:srgbClr val="C00000"/>
                </a:solidFill>
              </a:rPr>
              <a:t>2. </a:t>
            </a:r>
            <a:r>
              <a:rPr lang="en-US" sz="7400" dirty="0"/>
              <a:t>H</a:t>
            </a:r>
            <a:r>
              <a:rPr lang="el-GR" sz="7400" dirty="0"/>
              <a:t> προθεσμία για τη μεταφορά στο εθνικό δίκαιο  </a:t>
            </a:r>
            <a:r>
              <a:rPr lang="el-GR" sz="7400" dirty="0">
                <a:solidFill>
                  <a:schemeClr val="tx1"/>
                </a:solidFill>
              </a:rPr>
              <a:t>πρέπει να έχει παρέλθει (</a:t>
            </a:r>
            <a:r>
              <a:rPr lang="en-US" sz="7400" dirty="0">
                <a:solidFill>
                  <a:schemeClr val="tx1"/>
                </a:solidFill>
              </a:rPr>
              <a:t>C-148/78, </a:t>
            </a:r>
            <a:r>
              <a:rPr lang="en-US" sz="7400" i="1" dirty="0" err="1">
                <a:solidFill>
                  <a:schemeClr val="tx1"/>
                </a:solidFill>
              </a:rPr>
              <a:t>Ratti</a:t>
            </a:r>
            <a:r>
              <a:rPr lang="el-GR" sz="7400" dirty="0">
                <a:solidFill>
                  <a:schemeClr val="tx1"/>
                </a:solidFill>
              </a:rPr>
              <a:t>)</a:t>
            </a:r>
          </a:p>
          <a:p>
            <a:pPr lvl="0" algn="just">
              <a:buNone/>
            </a:pPr>
            <a:r>
              <a:rPr lang="el-GR" sz="7400" b="1" dirty="0">
                <a:solidFill>
                  <a:srgbClr val="C00000"/>
                </a:solidFill>
              </a:rPr>
              <a:t>3. </a:t>
            </a:r>
            <a:r>
              <a:rPr lang="el-GR" sz="7400" dirty="0"/>
              <a:t>Μόνον κάθετο (όχι οριζόντιο) άμεσο αποτέλεσμα (</a:t>
            </a:r>
            <a:r>
              <a:rPr lang="en-US" sz="7400" dirty="0"/>
              <a:t>C</a:t>
            </a:r>
            <a:r>
              <a:rPr lang="el-GR" sz="7400" dirty="0"/>
              <a:t> – 152/84</a:t>
            </a:r>
            <a:r>
              <a:rPr lang="el-GR" sz="7400" i="1" dirty="0"/>
              <a:t>, </a:t>
            </a:r>
            <a:r>
              <a:rPr lang="en-US" sz="7400" i="1" dirty="0"/>
              <a:t>Marshall</a:t>
            </a:r>
            <a:r>
              <a:rPr lang="el-GR" sz="7400" dirty="0"/>
              <a:t>) </a:t>
            </a:r>
          </a:p>
          <a:p>
            <a:pPr algn="just">
              <a:buNone/>
            </a:pPr>
            <a:r>
              <a:rPr lang="el-GR" sz="7400" dirty="0"/>
              <a:t>  Αν </a:t>
            </a:r>
            <a:r>
              <a:rPr lang="el-GR" sz="7400" b="1" dirty="0"/>
              <a:t>δεν πληρούνται οι προϋποθέσεις</a:t>
            </a:r>
            <a:r>
              <a:rPr lang="el-GR" sz="7400" dirty="0"/>
              <a:t> για άμεσο αποτέλεσμα: εξετάζουμε την αρχή  της σύμφωνης ερμηνείας</a:t>
            </a:r>
          </a:p>
          <a:p>
            <a:pPr>
              <a:buNone/>
            </a:pPr>
            <a:endParaRPr lang="el-GR" dirty="0"/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16</a:t>
            </a:fld>
            <a:endParaRPr lang="el-GR"/>
          </a:p>
        </p:txBody>
      </p:sp>
    </p:spTree>
  </p:cSld>
  <p:clrMapOvr>
    <a:masterClrMapping/>
  </p:clrMapOvr>
  <p:transition>
    <p:dissolv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571504"/>
          </a:xfrm>
        </p:spPr>
        <p:txBody>
          <a:bodyPr>
            <a:normAutofit fontScale="90000"/>
          </a:bodyPr>
          <a:lstStyle/>
          <a:p>
            <a:pPr lvl="0" algn="just"/>
            <a:br>
              <a:rPr lang="el-GR" sz="3600" b="1" dirty="0"/>
            </a:br>
            <a:r>
              <a:rPr lang="el-GR" b="1" dirty="0"/>
              <a:t> 2.2. Οδηγίες: μόνον κάθετο</a:t>
            </a:r>
            <a:br>
              <a:rPr lang="el-GR" b="1" dirty="0"/>
            </a:b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158" y="1428736"/>
            <a:ext cx="8229600" cy="5145800"/>
          </a:xfrm>
          <a:effectLst>
            <a:glow rad="228600">
              <a:schemeClr val="accent2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endParaRPr lang="el-GR" dirty="0"/>
          </a:p>
          <a:p>
            <a:pPr algn="just">
              <a:buFont typeface="Wingdings" pitchFamily="2" charset="2"/>
              <a:buChar char="q"/>
            </a:pPr>
            <a:r>
              <a:rPr lang="el-GR" sz="3200" dirty="0"/>
              <a:t>ποινή για το κ-μ που ήταν αμελές ή αδιάφορο ή βραδυκίνητο</a:t>
            </a:r>
            <a:endParaRPr lang="en-US" sz="3200" dirty="0"/>
          </a:p>
          <a:p>
            <a:pPr algn="just">
              <a:buNone/>
            </a:pPr>
            <a:endParaRPr lang="el-GR" sz="3200" dirty="0"/>
          </a:p>
          <a:p>
            <a:pPr algn="just">
              <a:buFont typeface="Wingdings" pitchFamily="2" charset="2"/>
              <a:buChar char="q"/>
            </a:pPr>
            <a:r>
              <a:rPr lang="el-GR" sz="3200" b="1" dirty="0"/>
              <a:t>ΔΕΕ: αρνείται το οριζόντιο άμεσο αποτέλεσμα διατάξεων Οδηγιών</a:t>
            </a:r>
            <a:br>
              <a:rPr lang="el-GR" sz="3200" b="1" dirty="0"/>
            </a:br>
            <a:endParaRPr lang="el-GR" sz="3200" dirty="0"/>
          </a:p>
          <a:p>
            <a:pPr algn="just">
              <a:buNone/>
            </a:pPr>
            <a:r>
              <a:rPr lang="el-GR" sz="3200" b="1" dirty="0">
                <a:solidFill>
                  <a:srgbClr val="C00000"/>
                </a:solidFill>
              </a:rPr>
              <a:t>  </a:t>
            </a:r>
            <a:r>
              <a:rPr lang="en-US" sz="3200" b="1" dirty="0">
                <a:solidFill>
                  <a:srgbClr val="C00000"/>
                </a:solidFill>
              </a:rPr>
              <a:t>C</a:t>
            </a:r>
            <a:r>
              <a:rPr lang="el-GR" sz="3200" b="1" dirty="0">
                <a:solidFill>
                  <a:srgbClr val="C00000"/>
                </a:solidFill>
              </a:rPr>
              <a:t>-152/84, </a:t>
            </a:r>
            <a:r>
              <a:rPr lang="en-US" sz="3200" b="1" i="1" dirty="0">
                <a:solidFill>
                  <a:srgbClr val="C00000"/>
                </a:solidFill>
              </a:rPr>
              <a:t>Marshall</a:t>
            </a:r>
            <a:r>
              <a:rPr lang="el-GR" sz="3200" b="1" dirty="0">
                <a:solidFill>
                  <a:srgbClr val="C00000"/>
                </a:solidFill>
              </a:rPr>
              <a:t> (1986</a:t>
            </a:r>
            <a:r>
              <a:rPr lang="en-US" sz="3200" b="1" dirty="0">
                <a:solidFill>
                  <a:srgbClr val="C00000"/>
                </a:solidFill>
              </a:rPr>
              <a:t>)</a:t>
            </a:r>
          </a:p>
          <a:p>
            <a:pPr algn="just"/>
            <a:endParaRPr lang="el-GR" sz="24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17</a:t>
            </a:fld>
            <a:endParaRPr lang="el-GR"/>
          </a:p>
        </p:txBody>
      </p:sp>
    </p:spTree>
  </p:cSld>
  <p:clrMapOvr>
    <a:masterClrMapping/>
  </p:clrMapOvr>
  <p:transition>
    <p:dissolv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000132"/>
          </a:xfrm>
        </p:spPr>
        <p:txBody>
          <a:bodyPr>
            <a:normAutofit fontScale="90000"/>
          </a:bodyPr>
          <a:lstStyle/>
          <a:p>
            <a:pPr lvl="0" algn="just"/>
            <a:br>
              <a:rPr lang="el-GR" sz="3600" b="1" dirty="0"/>
            </a:br>
            <a:r>
              <a:rPr lang="el-GR" sz="3100" b="1" dirty="0"/>
              <a:t>ΔΕΕ: αρνείται το οριζόντιο άμεσο αποτέλεσμα διατάξεων Οδηγιών</a:t>
            </a:r>
            <a:br>
              <a:rPr lang="el-GR" b="1" dirty="0"/>
            </a:b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00034" y="1428736"/>
            <a:ext cx="8229600" cy="5214974"/>
          </a:xfrm>
          <a:effectLst>
            <a:glow rad="228600">
              <a:schemeClr val="accent2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l-GR" sz="2400" dirty="0"/>
              <a:t>εφόσον η Οδηγία απευθύνεται στο κ-μ και είναι δεσμευτική γι’ αυτό, δεν επιτρέπεται να προέρχονται </a:t>
            </a:r>
            <a:r>
              <a:rPr lang="el-GR" sz="2400" b="1" dirty="0"/>
              <a:t>απευθείας από το κείμενό </a:t>
            </a:r>
            <a:r>
              <a:rPr lang="el-GR" sz="2400" dirty="0"/>
              <a:t>της βάρη για τα φυσικά ή τα νομικά πρόσωπα (</a:t>
            </a:r>
            <a:r>
              <a:rPr lang="en-US" sz="2400" dirty="0"/>
              <a:t>C</a:t>
            </a:r>
            <a:r>
              <a:rPr lang="el-GR" sz="2400" dirty="0"/>
              <a:t>-91/92, </a:t>
            </a:r>
            <a:r>
              <a:rPr lang="en-US" sz="2400" i="1" dirty="0" err="1"/>
              <a:t>Faccini</a:t>
            </a:r>
            <a:r>
              <a:rPr lang="en-US" sz="2400" i="1" dirty="0"/>
              <a:t> </a:t>
            </a:r>
            <a:r>
              <a:rPr lang="en-US" sz="2400" i="1" dirty="0" err="1"/>
              <a:t>Dori</a:t>
            </a:r>
            <a:r>
              <a:rPr lang="el-GR" sz="2400" i="1" dirty="0"/>
              <a:t>, </a:t>
            </a:r>
            <a:r>
              <a:rPr lang="el-GR" sz="2400" dirty="0"/>
              <a:t>σκ. 22-25, </a:t>
            </a:r>
            <a:r>
              <a:rPr lang="en-US" sz="2400" dirty="0"/>
              <a:t>C</a:t>
            </a:r>
            <a:r>
              <a:rPr lang="el-GR" sz="2400" dirty="0"/>
              <a:t>-397/01</a:t>
            </a:r>
            <a:r>
              <a:rPr lang="en-US" sz="2400" dirty="0"/>
              <a:t>,</a:t>
            </a:r>
            <a:r>
              <a:rPr lang="el-GR" sz="2400" dirty="0"/>
              <a:t> </a:t>
            </a:r>
            <a:r>
              <a:rPr lang="en-US" sz="2400" i="1" dirty="0"/>
              <a:t>Pfeiffer</a:t>
            </a:r>
            <a:r>
              <a:rPr lang="el-GR" sz="2400" dirty="0"/>
              <a:t> έως 403/01, σκ. 108). Τα βάρη για τα φυσικά και νομικά πρόσωπα και οι συναφείς υποχρεώσεις θα προέλθουν, αντίθετα προς ότι συμβαίνει με τον Κανονισμό, από τις </a:t>
            </a:r>
            <a:r>
              <a:rPr lang="el-GR" sz="2400" b="1" dirty="0"/>
              <a:t>πράξεις μεταφοράς </a:t>
            </a:r>
            <a:r>
              <a:rPr lang="el-GR" sz="2400" dirty="0"/>
              <a:t>της Οδηγίας, εάν και όταν υπάρξουν</a:t>
            </a:r>
          </a:p>
          <a:p>
            <a:pPr lvl="0" algn="just"/>
            <a:endParaRPr lang="el-GR" sz="2400" dirty="0"/>
          </a:p>
          <a:p>
            <a:pPr lvl="0" algn="just"/>
            <a:r>
              <a:rPr lang="el-GR" sz="2400" dirty="0"/>
              <a:t>σε μειονεκτική θέση τα φυσικά και νομικά πρόσωπα</a:t>
            </a:r>
            <a:r>
              <a:rPr lang="en-US" sz="2400" dirty="0"/>
              <a:t> (</a:t>
            </a:r>
            <a:r>
              <a:rPr lang="el-GR" sz="2400" dirty="0"/>
              <a:t>π</a:t>
            </a:r>
            <a:r>
              <a:rPr lang="en-US" sz="2400" dirty="0"/>
              <a:t>.</a:t>
            </a:r>
            <a:r>
              <a:rPr lang="el-GR" sz="2400" dirty="0"/>
              <a:t>χ</a:t>
            </a:r>
            <a:r>
              <a:rPr lang="en-US" sz="2400" dirty="0"/>
              <a:t>.)</a:t>
            </a:r>
            <a:endParaRPr lang="el-GR" sz="2400" dirty="0"/>
          </a:p>
          <a:p>
            <a:pPr lvl="0" algn="just"/>
            <a:endParaRPr lang="el-GR" sz="2400" dirty="0"/>
          </a:p>
          <a:p>
            <a:pPr algn="just"/>
            <a:endParaRPr lang="el-GR" sz="2400" dirty="0"/>
          </a:p>
          <a:p>
            <a:pPr lvl="0" algn="just"/>
            <a:endParaRPr lang="el-GR" sz="2400" dirty="0"/>
          </a:p>
          <a:p>
            <a:pPr lvl="0" algn="just"/>
            <a:endParaRPr lang="el-GR" sz="2400" dirty="0"/>
          </a:p>
          <a:p>
            <a:pPr algn="just"/>
            <a:endParaRPr lang="el-GR" sz="24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18</a:t>
            </a:fld>
            <a:endParaRPr lang="el-GR"/>
          </a:p>
        </p:txBody>
      </p:sp>
    </p:spTree>
  </p:cSld>
  <p:clrMapOvr>
    <a:masterClrMapping/>
  </p:clrMapOvr>
  <p:transition>
    <p:dissolv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19</a:t>
            </a:fld>
            <a:endParaRPr lang="el-GR"/>
          </a:p>
        </p:txBody>
      </p:sp>
      <p:graphicFrame>
        <p:nvGraphicFramePr>
          <p:cNvPr id="5" name="4 - Θέση περιεχομένου"/>
          <p:cNvGraphicFramePr>
            <a:graphicFrameLocks/>
          </p:cNvGraphicFramePr>
          <p:nvPr/>
        </p:nvGraphicFramePr>
        <p:xfrm>
          <a:off x="428596" y="1571612"/>
          <a:ext cx="8229600" cy="5072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5 - TextBox"/>
          <p:cNvSpPr txBox="1"/>
          <p:nvPr/>
        </p:nvSpPr>
        <p:spPr>
          <a:xfrm>
            <a:off x="642910" y="642918"/>
            <a:ext cx="7786742" cy="646331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3600" b="1" dirty="0"/>
              <a:t>Άμεσο αποτέλεσμα Οδηγιών</a:t>
            </a:r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28680" y="714356"/>
            <a:ext cx="8229600" cy="5946454"/>
          </a:xfrm>
          <a:effectLst>
            <a:glow rad="228600">
              <a:schemeClr val="accent2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>
              <a:buNone/>
            </a:pPr>
            <a:r>
              <a:rPr lang="el-GR" sz="9600" b="1" dirty="0">
                <a:solidFill>
                  <a:schemeClr val="tx1"/>
                </a:solidFill>
              </a:rPr>
              <a:t>1. ΑΜΕΣΟ ΑΠΟΤΕΛΕΣΜΑ ΤΩΝ ΔΙΑΤΑΞΕΩΝ ΤΟΥ ΕΝΩΣΙΑΚΟΥ ΔΙΚΑΙΟΥ</a:t>
            </a:r>
            <a:endParaRPr lang="el-GR" sz="8800" dirty="0">
              <a:solidFill>
                <a:schemeClr val="tx1"/>
              </a:solidFill>
            </a:endParaRPr>
          </a:p>
          <a:p>
            <a:pPr lvl="1" algn="just">
              <a:buNone/>
            </a:pPr>
            <a:r>
              <a:rPr lang="el-GR" sz="8800" b="1" dirty="0">
                <a:solidFill>
                  <a:schemeClr val="tx1"/>
                </a:solidFill>
              </a:rPr>
              <a:t>        1.1. Έννοια - διάκριση από άμεση ισχύ</a:t>
            </a:r>
            <a:endParaRPr lang="el-GR" sz="8800" dirty="0">
              <a:solidFill>
                <a:schemeClr val="tx1"/>
              </a:solidFill>
            </a:endParaRPr>
          </a:p>
          <a:p>
            <a:pPr lvl="1" algn="just">
              <a:buNone/>
            </a:pPr>
            <a:r>
              <a:rPr lang="el-GR" sz="8800" b="1" dirty="0">
                <a:solidFill>
                  <a:schemeClr val="tx1"/>
                </a:solidFill>
              </a:rPr>
              <a:t>       </a:t>
            </a:r>
            <a:r>
              <a:rPr lang="en-US" sz="8800" b="1" dirty="0">
                <a:solidFill>
                  <a:schemeClr val="tx1"/>
                </a:solidFill>
              </a:rPr>
              <a:t> </a:t>
            </a:r>
            <a:r>
              <a:rPr lang="el-GR" sz="8800" b="1" dirty="0">
                <a:solidFill>
                  <a:schemeClr val="tx1"/>
                </a:solidFill>
              </a:rPr>
              <a:t>1.2. Κάθετο και οριζόντιο άμεσο αποτέλεσμα</a:t>
            </a:r>
          </a:p>
          <a:p>
            <a:pPr lvl="1" algn="just">
              <a:buNone/>
            </a:pPr>
            <a:endParaRPr lang="el-GR" sz="8800" dirty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el-GR" sz="9600" b="1" dirty="0">
                <a:solidFill>
                  <a:schemeClr val="tx1"/>
                </a:solidFill>
              </a:rPr>
              <a:t>2. Ειδικότερα: άμεσο αποτέλεσμα Οδηγιών</a:t>
            </a:r>
            <a:endParaRPr lang="el-GR" sz="9600" dirty="0">
              <a:solidFill>
                <a:schemeClr val="tx1"/>
              </a:solidFill>
            </a:endParaRPr>
          </a:p>
          <a:p>
            <a:pPr lvl="1" algn="just">
              <a:buNone/>
            </a:pPr>
            <a:r>
              <a:rPr lang="el-GR" sz="7800" b="1" dirty="0">
                <a:solidFill>
                  <a:schemeClr val="tx1"/>
                </a:solidFill>
              </a:rPr>
              <a:t>        2.1. Θεμελίωση - προϋποθέσεις</a:t>
            </a:r>
            <a:endParaRPr lang="el-GR" sz="7800" dirty="0">
              <a:solidFill>
                <a:schemeClr val="tx1"/>
              </a:solidFill>
            </a:endParaRPr>
          </a:p>
          <a:p>
            <a:pPr lvl="1" algn="just">
              <a:buNone/>
            </a:pPr>
            <a:r>
              <a:rPr lang="el-GR" sz="7800" b="1" dirty="0">
                <a:solidFill>
                  <a:schemeClr val="tx1"/>
                </a:solidFill>
              </a:rPr>
              <a:t>        2.2. Οδηγίες: μόνον κάθετο</a:t>
            </a:r>
            <a:endParaRPr lang="el-GR" sz="7800" dirty="0">
              <a:solidFill>
                <a:schemeClr val="tx1"/>
              </a:solidFill>
            </a:endParaRPr>
          </a:p>
          <a:p>
            <a:pPr lvl="1" algn="just">
              <a:buNone/>
            </a:pPr>
            <a:r>
              <a:rPr lang="el-GR" sz="7800" b="1" dirty="0">
                <a:solidFill>
                  <a:schemeClr val="tx1"/>
                </a:solidFill>
              </a:rPr>
              <a:t>        2.3.Τρόποι ενίσχυσης των εννόμων</a:t>
            </a:r>
          </a:p>
          <a:p>
            <a:pPr lvl="1" algn="just">
              <a:buNone/>
            </a:pPr>
            <a:r>
              <a:rPr lang="el-GR" sz="7800" b="1" dirty="0">
                <a:solidFill>
                  <a:schemeClr val="tx1"/>
                </a:solidFill>
              </a:rPr>
              <a:t>              αποτελεσμάτων   των Οδηγιών </a:t>
            </a:r>
            <a:endParaRPr lang="el-GR" sz="7800" dirty="0">
              <a:solidFill>
                <a:schemeClr val="tx1"/>
              </a:solidFill>
            </a:endParaRPr>
          </a:p>
          <a:p>
            <a:pPr lvl="3" algn="just">
              <a:buNone/>
            </a:pPr>
            <a:r>
              <a:rPr lang="el-GR" sz="9000" b="1" dirty="0">
                <a:solidFill>
                  <a:schemeClr val="tx1"/>
                </a:solidFill>
              </a:rPr>
              <a:t>            </a:t>
            </a:r>
            <a:r>
              <a:rPr lang="el-GR" sz="7400" b="1" dirty="0">
                <a:solidFill>
                  <a:schemeClr val="tx1"/>
                </a:solidFill>
              </a:rPr>
              <a:t>α. Διεύρυνση της έννοιας της</a:t>
            </a:r>
          </a:p>
          <a:p>
            <a:pPr lvl="3" algn="just">
              <a:buNone/>
            </a:pPr>
            <a:r>
              <a:rPr lang="el-GR" sz="7400" b="1" dirty="0">
                <a:solidFill>
                  <a:schemeClr val="tx1"/>
                </a:solidFill>
              </a:rPr>
              <a:t>                «δημόσιας αρχής»</a:t>
            </a:r>
            <a:endParaRPr lang="el-GR" sz="7400" dirty="0">
              <a:solidFill>
                <a:schemeClr val="tx1"/>
              </a:solidFill>
            </a:endParaRPr>
          </a:p>
          <a:p>
            <a:pPr lvl="3" algn="just">
              <a:buNone/>
            </a:pPr>
            <a:r>
              <a:rPr lang="el-GR" sz="7400" b="1" dirty="0">
                <a:solidFill>
                  <a:schemeClr val="tx1"/>
                </a:solidFill>
              </a:rPr>
              <a:t>     </a:t>
            </a:r>
            <a:r>
              <a:rPr lang="en-US" sz="7400" b="1" dirty="0">
                <a:solidFill>
                  <a:schemeClr val="tx1"/>
                </a:solidFill>
              </a:rPr>
              <a:t> </a:t>
            </a:r>
            <a:r>
              <a:rPr lang="el-GR" sz="7400" b="1" dirty="0">
                <a:solidFill>
                  <a:schemeClr val="tx1"/>
                </a:solidFill>
              </a:rPr>
              <a:t>  </a:t>
            </a:r>
            <a:r>
              <a:rPr lang="en-US" sz="7400" b="1" dirty="0">
                <a:solidFill>
                  <a:schemeClr val="tx1"/>
                </a:solidFill>
              </a:rPr>
              <a:t>  </a:t>
            </a:r>
            <a:r>
              <a:rPr lang="el-GR" sz="7400" b="1" dirty="0">
                <a:solidFill>
                  <a:schemeClr val="tx1"/>
                </a:solidFill>
              </a:rPr>
              <a:t>  </a:t>
            </a:r>
            <a:r>
              <a:rPr lang="en-US" sz="7400" b="1" dirty="0">
                <a:solidFill>
                  <a:schemeClr val="tx1"/>
                </a:solidFill>
              </a:rPr>
              <a:t>  </a:t>
            </a:r>
            <a:r>
              <a:rPr lang="el-GR" sz="7400" b="1" dirty="0">
                <a:solidFill>
                  <a:schemeClr val="tx1"/>
                </a:solidFill>
              </a:rPr>
              <a:t> β.</a:t>
            </a:r>
            <a:r>
              <a:rPr lang="en-US" sz="7400" b="1" dirty="0">
                <a:solidFill>
                  <a:schemeClr val="tx1"/>
                </a:solidFill>
              </a:rPr>
              <a:t> </a:t>
            </a:r>
            <a:r>
              <a:rPr lang="el-GR" sz="7400" b="1" dirty="0">
                <a:solidFill>
                  <a:schemeClr val="tx1"/>
                </a:solidFill>
              </a:rPr>
              <a:t>Υποχρέωση σύμφωνης ερμηνείας </a:t>
            </a:r>
          </a:p>
          <a:p>
            <a:pPr lvl="3" algn="just">
              <a:buNone/>
            </a:pPr>
            <a:r>
              <a:rPr lang="el-GR" sz="7400" b="1" dirty="0">
                <a:solidFill>
                  <a:schemeClr val="tx1"/>
                </a:solidFill>
              </a:rPr>
              <a:t>        </a:t>
            </a:r>
            <a:r>
              <a:rPr lang="en-US" sz="7400" b="1" dirty="0">
                <a:solidFill>
                  <a:schemeClr val="tx1"/>
                </a:solidFill>
              </a:rPr>
              <a:t>   </a:t>
            </a:r>
            <a:r>
              <a:rPr lang="el-GR" sz="7400" b="1" dirty="0">
                <a:solidFill>
                  <a:schemeClr val="tx1"/>
                </a:solidFill>
              </a:rPr>
              <a:t>   </a:t>
            </a:r>
            <a:r>
              <a:rPr lang="en-US" sz="7400" b="1" dirty="0">
                <a:solidFill>
                  <a:schemeClr val="tx1"/>
                </a:solidFill>
              </a:rPr>
              <a:t> </a:t>
            </a:r>
            <a:r>
              <a:rPr lang="el-GR" sz="7400" b="1" dirty="0">
                <a:solidFill>
                  <a:schemeClr val="tx1"/>
                </a:solidFill>
              </a:rPr>
              <a:t>γ. Ευθύνη του κράτους</a:t>
            </a:r>
          </a:p>
          <a:p>
            <a:pPr lvl="3" algn="just">
              <a:buNone/>
            </a:pPr>
            <a:endParaRPr lang="el-GR" sz="7400" b="1" dirty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el-GR" sz="9600" b="1" dirty="0">
                <a:solidFill>
                  <a:schemeClr val="tx1"/>
                </a:solidFill>
              </a:rPr>
              <a:t>3. ΣΗΜΑΝΤΙΚΑ ΣΗΜΕΙΑ</a:t>
            </a:r>
            <a:endParaRPr lang="en-US" sz="9600" b="1" dirty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el-GR" sz="9600" b="1" dirty="0">
                <a:solidFill>
                  <a:schemeClr val="tx1"/>
                </a:solidFill>
              </a:rPr>
              <a:t>4</a:t>
            </a:r>
            <a:r>
              <a:rPr lang="en-US" sz="9600" b="1" dirty="0">
                <a:solidFill>
                  <a:schemeClr val="tx1"/>
                </a:solidFill>
              </a:rPr>
              <a:t>. E</a:t>
            </a:r>
            <a:r>
              <a:rPr lang="el-GR" sz="9600" b="1" dirty="0">
                <a:solidFill>
                  <a:schemeClr val="tx1"/>
                </a:solidFill>
              </a:rPr>
              <a:t>ΡΩΤΗΣΕΙΣ</a:t>
            </a:r>
          </a:p>
          <a:p>
            <a:pPr algn="just">
              <a:buNone/>
            </a:pPr>
            <a:r>
              <a:rPr lang="el-GR" sz="9600" b="1" dirty="0">
                <a:solidFill>
                  <a:schemeClr val="tx1"/>
                </a:solidFill>
              </a:rPr>
              <a:t>5. ΒΙΒΛΙΟΓΡΑΦΙΑ</a:t>
            </a:r>
            <a:endParaRPr lang="el-GR" sz="9600" dirty="0">
              <a:solidFill>
                <a:schemeClr val="tx1"/>
              </a:solidFill>
            </a:endParaRPr>
          </a:p>
          <a:p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</a:t>
            </a:fld>
            <a:endParaRPr lang="el-GR"/>
          </a:p>
        </p:txBody>
      </p:sp>
    </p:spTree>
  </p:cSld>
  <p:clrMapOvr>
    <a:masterClrMapping/>
  </p:clrMapOvr>
  <p:transition>
    <p:dissolv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2249424"/>
          <a:ext cx="8229600" cy="4325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20</a:t>
            </a:fld>
            <a:endParaRPr lang="el-GR"/>
          </a:p>
        </p:txBody>
      </p:sp>
      <p:sp>
        <p:nvSpPr>
          <p:cNvPr id="6" name="1 - Τίτλος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428760"/>
          </a:xfrm>
        </p:spPr>
        <p:txBody>
          <a:bodyPr>
            <a:noAutofit/>
          </a:bodyPr>
          <a:lstStyle/>
          <a:p>
            <a:pPr algn="just"/>
            <a:r>
              <a:rPr lang="el-GR" sz="3400" b="1" dirty="0">
                <a:solidFill>
                  <a:schemeClr val="tx1"/>
                </a:solidFill>
              </a:rPr>
              <a:t>2.3. Τρόποι ενίσχυσης των εννόμων αποτελεσμάτων   των Οδηγιών </a:t>
            </a:r>
            <a:endParaRPr lang="el-GR" sz="3400" dirty="0"/>
          </a:p>
        </p:txBody>
      </p:sp>
    </p:spTree>
  </p:cSld>
  <p:clrMapOvr>
    <a:masterClrMapping/>
  </p:clrMapOvr>
  <p:transition>
    <p:dissolv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90652" cy="1008112"/>
          </a:xfrm>
        </p:spPr>
        <p:txBody>
          <a:bodyPr>
            <a:noAutofit/>
          </a:bodyPr>
          <a:lstStyle/>
          <a:p>
            <a:pPr lvl="2" algn="ctr"/>
            <a:br>
              <a:rPr lang="el-GR" sz="3200" b="1" dirty="0">
                <a:solidFill>
                  <a:schemeClr val="tx1"/>
                </a:solidFill>
              </a:rPr>
            </a:br>
            <a:r>
              <a:rPr lang="el-GR" sz="3200" b="1" dirty="0">
                <a:solidFill>
                  <a:schemeClr val="tx1"/>
                </a:solidFill>
              </a:rPr>
              <a:t>α. Διεύρυνση της έννοιας της</a:t>
            </a:r>
            <a:br>
              <a:rPr lang="el-GR" sz="3200" b="1" dirty="0">
                <a:solidFill>
                  <a:schemeClr val="tx1"/>
                </a:solidFill>
              </a:rPr>
            </a:br>
            <a:r>
              <a:rPr lang="el-GR" sz="3200" b="1" dirty="0">
                <a:solidFill>
                  <a:schemeClr val="tx1"/>
                </a:solidFill>
              </a:rPr>
              <a:t>                «δημόσιας αρχής»</a:t>
            </a:r>
            <a:br>
              <a:rPr lang="el-GR" sz="3200" dirty="0">
                <a:solidFill>
                  <a:schemeClr val="tx1"/>
                </a:solidFill>
              </a:rPr>
            </a:b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931486"/>
          </a:xfrm>
          <a:effectLst>
            <a:glow rad="228600">
              <a:schemeClr val="accent2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algn="just">
              <a:buFont typeface="Wingdings" pitchFamily="2" charset="2"/>
              <a:buChar char="q"/>
            </a:pPr>
            <a:r>
              <a:rPr lang="el-GR" dirty="0"/>
              <a:t> </a:t>
            </a:r>
            <a:r>
              <a:rPr lang="en-US" dirty="0"/>
              <a:t>C</a:t>
            </a:r>
            <a:r>
              <a:rPr lang="el-GR" dirty="0"/>
              <a:t> – 152/84, </a:t>
            </a:r>
            <a:r>
              <a:rPr lang="en-US" i="1" dirty="0" err="1"/>
              <a:t>Marschall</a:t>
            </a:r>
            <a:r>
              <a:rPr lang="en-US" i="1" dirty="0"/>
              <a:t> </a:t>
            </a:r>
            <a:r>
              <a:rPr lang="en-US" dirty="0"/>
              <a:t>(1986)</a:t>
            </a:r>
            <a:r>
              <a:rPr lang="en-US" i="1" dirty="0"/>
              <a:t> </a:t>
            </a:r>
            <a:endParaRPr lang="el-GR" i="1" dirty="0"/>
          </a:p>
          <a:p>
            <a:pPr algn="just">
              <a:buNone/>
            </a:pPr>
            <a:r>
              <a:rPr lang="el-GR" dirty="0"/>
              <a:t>στον όρο «κράτος» υπάγεται και το κράτος ως εργοδότης</a:t>
            </a:r>
          </a:p>
          <a:p>
            <a:pPr algn="just">
              <a:buNone/>
            </a:pPr>
            <a:r>
              <a:rPr lang="el-GR" dirty="0"/>
              <a:t> </a:t>
            </a:r>
          </a:p>
          <a:p>
            <a:pPr algn="just">
              <a:buFont typeface="Wingdings" pitchFamily="2" charset="2"/>
              <a:buChar char="q"/>
            </a:pPr>
            <a:r>
              <a:rPr lang="el-GR" i="1" dirty="0"/>
              <a:t> </a:t>
            </a:r>
            <a:r>
              <a:rPr lang="en-US" i="1" dirty="0"/>
              <a:t>C-188/89, Foster </a:t>
            </a:r>
            <a:r>
              <a:rPr lang="en-US" dirty="0"/>
              <a:t>(1990) </a:t>
            </a:r>
            <a:endParaRPr lang="el-GR" dirty="0"/>
          </a:p>
          <a:p>
            <a:pPr algn="ctr">
              <a:buNone/>
            </a:pPr>
            <a:r>
              <a:rPr lang="el-GR" dirty="0">
                <a:solidFill>
                  <a:srgbClr val="C00000"/>
                </a:solidFill>
              </a:rPr>
              <a:t>τριμερές τεστ για τη </a:t>
            </a:r>
            <a:r>
              <a:rPr lang="el-GR" b="1" dirty="0">
                <a:solidFill>
                  <a:srgbClr val="C00000"/>
                </a:solidFill>
              </a:rPr>
              <a:t>«δημόσια αρχή»</a:t>
            </a:r>
            <a:endParaRPr lang="el-GR" dirty="0"/>
          </a:p>
          <a:p>
            <a:pPr algn="ctr">
              <a:buNone/>
            </a:pPr>
            <a:r>
              <a:rPr lang="el-GR" dirty="0"/>
              <a:t>  </a:t>
            </a:r>
            <a:endParaRPr lang="el-GR" dirty="0">
              <a:solidFill>
                <a:srgbClr val="C00000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l-GR" dirty="0"/>
              <a:t> ένας οργανισμός στον οποίο έχει ανατεθεί από τη δημόσια αρχή η  παροχή υπηρεσίας δημοσίου συμφέροντος </a:t>
            </a:r>
          </a:p>
          <a:p>
            <a:pPr>
              <a:buFont typeface="Wingdings" pitchFamily="2" charset="2"/>
              <a:buChar char="ü"/>
            </a:pPr>
            <a:r>
              <a:rPr lang="el-GR" dirty="0"/>
              <a:t> υπό την εποπτεία της αρχής αυτή</a:t>
            </a:r>
            <a:r>
              <a:rPr lang="en-US"/>
              <a:t> </a:t>
            </a:r>
            <a:r>
              <a:rPr lang="el-GR"/>
              <a:t>ς</a:t>
            </a:r>
            <a:endParaRPr lang="el-GR" dirty="0"/>
          </a:p>
          <a:p>
            <a:pPr>
              <a:buFont typeface="Wingdings" pitchFamily="2" charset="2"/>
              <a:buChar char="ü"/>
            </a:pPr>
            <a:r>
              <a:rPr lang="el-GR" dirty="0"/>
              <a:t> με εξαιρετικές εξουσίες για τον σκοπό αυτό, πέρα εκείνων που κανονικά εφαρμόζονται στις σχέσεις μεταξύ των ιδιωτών</a:t>
            </a:r>
          </a:p>
          <a:p>
            <a:pPr>
              <a:buNone/>
            </a:pP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21</a:t>
            </a:fld>
            <a:endParaRPr lang="el-GR"/>
          </a:p>
        </p:txBody>
      </p:sp>
    </p:spTree>
  </p:cSld>
  <p:clrMapOvr>
    <a:masterClrMapping/>
  </p:clrMapOvr>
  <p:transition>
    <p:dissolv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857256"/>
          </a:xfrm>
        </p:spPr>
        <p:txBody>
          <a:bodyPr>
            <a:normAutofit fontScale="90000"/>
          </a:bodyPr>
          <a:lstStyle/>
          <a:p>
            <a:pPr algn="just"/>
            <a:r>
              <a:rPr lang="el-GR" b="1" dirty="0"/>
              <a:t>β.</a:t>
            </a:r>
            <a:r>
              <a:rPr lang="en-US" b="1" dirty="0"/>
              <a:t> </a:t>
            </a:r>
            <a:r>
              <a:rPr lang="el-GR" b="1" dirty="0"/>
              <a:t>Υποχρέωση σύμφωνης ερμηνείας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22</a:t>
            </a:fld>
            <a:endParaRPr lang="el-GR"/>
          </a:p>
        </p:txBody>
      </p:sp>
      <p:graphicFrame>
        <p:nvGraphicFramePr>
          <p:cNvPr id="5" name="4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28596" y="1628800"/>
          <a:ext cx="8229600" cy="50149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dissolv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09832"/>
          </a:xfrm>
          <a:effectLst>
            <a:glow rad="228600">
              <a:schemeClr val="accent2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n-US" dirty="0"/>
              <a:t> </a:t>
            </a:r>
            <a:r>
              <a:rPr lang="el-GR" dirty="0"/>
              <a:t>Όχι διακριτική ευχέρεια, αλλά υποχρέωση  του εθνικού δικαστή</a:t>
            </a:r>
            <a:endParaRPr lang="en-US" dirty="0"/>
          </a:p>
          <a:p>
            <a:pPr algn="just">
              <a:buFont typeface="Wingdings" pitchFamily="2" charset="2"/>
              <a:buChar char="q"/>
            </a:pPr>
            <a:endParaRPr lang="en-US" dirty="0"/>
          </a:p>
          <a:p>
            <a:pPr algn="just">
              <a:buFont typeface="Wingdings" pitchFamily="2" charset="2"/>
              <a:buChar char="q"/>
            </a:pPr>
            <a:endParaRPr lang="el-GR" dirty="0"/>
          </a:p>
          <a:p>
            <a:pPr algn="just">
              <a:buFont typeface="Wingdings" pitchFamily="2" charset="2"/>
              <a:buChar char="q"/>
            </a:pPr>
            <a:r>
              <a:rPr lang="en-US" b="1" dirty="0"/>
              <a:t> </a:t>
            </a:r>
            <a:r>
              <a:rPr lang="el-GR" b="1" dirty="0"/>
              <a:t>Πότε ξεκινά η υποχρέωση σύμφωνης ερμηνείας;</a:t>
            </a:r>
            <a:r>
              <a:rPr lang="el-GR" dirty="0"/>
              <a:t> </a:t>
            </a:r>
            <a:endParaRPr lang="en-US" dirty="0"/>
          </a:p>
          <a:p>
            <a:pPr algn="just">
              <a:buFont typeface="Wingdings" pitchFamily="2" charset="2"/>
              <a:buChar char="q"/>
            </a:pPr>
            <a:endParaRPr lang="el-GR" dirty="0"/>
          </a:p>
          <a:p>
            <a:pPr algn="just">
              <a:buNone/>
            </a:pPr>
            <a:r>
              <a:rPr lang="en-US" dirty="0"/>
              <a:t>   </a:t>
            </a:r>
            <a:r>
              <a:rPr lang="el-GR" dirty="0"/>
              <a:t>από τη στιγμή που έληξε η προθεσμία μεταφοράς της Οδηγίας στο εσωτερικό δίκαιο</a:t>
            </a:r>
            <a:endParaRPr lang="en-US" dirty="0"/>
          </a:p>
          <a:p>
            <a:pPr algn="ctr">
              <a:buNone/>
            </a:pPr>
            <a:r>
              <a:rPr lang="en-US" dirty="0"/>
              <a:t>C</a:t>
            </a:r>
            <a:r>
              <a:rPr lang="el-GR" dirty="0"/>
              <a:t> – 378-380/07, </a:t>
            </a:r>
            <a:r>
              <a:rPr lang="en-US" i="1" dirty="0" err="1"/>
              <a:t>Angelidaki</a:t>
            </a:r>
            <a:r>
              <a:rPr lang="en-US" dirty="0"/>
              <a:t> </a:t>
            </a:r>
            <a:r>
              <a:rPr lang="el-GR" dirty="0"/>
              <a:t>(2009)</a:t>
            </a:r>
            <a:endParaRPr lang="en-US" dirty="0"/>
          </a:p>
          <a:p>
            <a:pPr algn="just">
              <a:buFont typeface="Wingdings" pitchFamily="2" charset="2"/>
              <a:buChar char="q"/>
            </a:pP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23</a:t>
            </a:fld>
            <a:endParaRPr lang="el-GR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09832"/>
          </a:xfrm>
          <a:effectLst>
            <a:glow rad="228600">
              <a:schemeClr val="accent2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buFont typeface="Wingdings" pitchFamily="2" charset="2"/>
              <a:buChar char="q"/>
            </a:pPr>
            <a:endParaRPr lang="en-US" b="1" dirty="0"/>
          </a:p>
          <a:p>
            <a:pPr algn="just">
              <a:buFont typeface="Wingdings" pitchFamily="2" charset="2"/>
              <a:buChar char="q"/>
            </a:pPr>
            <a:r>
              <a:rPr lang="el-GR" b="1" dirty="0"/>
              <a:t>ΑΛΛΑ: πριν</a:t>
            </a:r>
            <a:r>
              <a:rPr lang="el-GR" dirty="0"/>
              <a:t> τη λήξη της προθεσμίας μεταφοράς    τα εθνικά δικαστήρια οφείλουν να απέχουν από ερμηνεία του εσωτερικού δικαίου, η οποία θα έθετε σοβαρά σε κίνδυνο, μετά τη λήξη της προθεσμίας μεταφοράς, την υλοποίηση του επιδιωκόμενου από την Οδηγία σκοπού (</a:t>
            </a:r>
            <a:r>
              <a:rPr lang="en-US" dirty="0"/>
              <a:t>C</a:t>
            </a:r>
            <a:r>
              <a:rPr lang="el-GR" dirty="0"/>
              <a:t>-212/04, </a:t>
            </a:r>
            <a:r>
              <a:rPr lang="el-GR" i="1" dirty="0"/>
              <a:t>Α</a:t>
            </a:r>
            <a:r>
              <a:rPr lang="en-US" i="1" dirty="0" err="1"/>
              <a:t>deneler</a:t>
            </a:r>
            <a:r>
              <a:rPr lang="el-GR" dirty="0"/>
              <a:t> (2006)</a:t>
            </a:r>
            <a:endParaRPr lang="en-US" dirty="0"/>
          </a:p>
          <a:p>
            <a:pPr algn="just">
              <a:buFont typeface="Wingdings" pitchFamily="2" charset="2"/>
              <a:buChar char="q"/>
            </a:pPr>
            <a:endParaRPr lang="en-US" dirty="0"/>
          </a:p>
          <a:p>
            <a:pPr algn="just">
              <a:buFont typeface="Wingdings" pitchFamily="2" charset="2"/>
              <a:buChar char="q"/>
            </a:pPr>
            <a:endParaRPr lang="el-GR" dirty="0"/>
          </a:p>
          <a:p>
            <a:pPr algn="just">
              <a:buFont typeface="Wingdings" pitchFamily="2" charset="2"/>
              <a:buChar char="q"/>
            </a:pPr>
            <a:r>
              <a:rPr lang="el-GR" dirty="0"/>
              <a:t>Επέκταση της αρχής στο </a:t>
            </a:r>
            <a:r>
              <a:rPr lang="el-GR" b="1" dirty="0">
                <a:solidFill>
                  <a:schemeClr val="tx1"/>
                </a:solidFill>
              </a:rPr>
              <a:t>σύνολο</a:t>
            </a:r>
            <a:r>
              <a:rPr lang="el-GR" dirty="0"/>
              <a:t> του </a:t>
            </a:r>
            <a:r>
              <a:rPr lang="el-GR" dirty="0" err="1"/>
              <a:t>ενωσιακού</a:t>
            </a:r>
            <a:r>
              <a:rPr lang="el-GR" dirty="0"/>
              <a:t> δικαίου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24</a:t>
            </a:fld>
            <a:endParaRPr lang="el-GR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785818"/>
          </a:xfrm>
        </p:spPr>
        <p:txBody>
          <a:bodyPr>
            <a:normAutofit fontScale="90000"/>
          </a:bodyPr>
          <a:lstStyle/>
          <a:p>
            <a:pPr algn="just"/>
            <a:r>
              <a:rPr lang="el-GR" b="1" dirty="0"/>
              <a:t>γ. Ευθύνη του κράτους</a:t>
            </a:r>
            <a:br>
              <a:rPr lang="el-GR" dirty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360114"/>
          </a:xfrm>
          <a:effectLst>
            <a:glow rad="228600">
              <a:schemeClr val="accent2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lvl="0" algn="ctr">
              <a:buNone/>
            </a:pPr>
            <a:r>
              <a:rPr lang="el-GR" b="1" dirty="0">
                <a:solidFill>
                  <a:srgbClr val="002060"/>
                </a:solidFill>
              </a:rPr>
              <a:t>η καθιέρωση της αρχής:</a:t>
            </a:r>
          </a:p>
          <a:p>
            <a:pPr lvl="0" algn="ctr">
              <a:buNone/>
            </a:pPr>
            <a:r>
              <a:rPr lang="el-GR" b="1" dirty="0">
                <a:solidFill>
                  <a:srgbClr val="002060"/>
                </a:solidFill>
              </a:rPr>
              <a:t> </a:t>
            </a:r>
            <a:r>
              <a:rPr lang="en-US" b="1" dirty="0">
                <a:solidFill>
                  <a:srgbClr val="002060"/>
                </a:solidFill>
              </a:rPr>
              <a:t>C </a:t>
            </a:r>
            <a:r>
              <a:rPr lang="el-GR" b="1" dirty="0">
                <a:solidFill>
                  <a:srgbClr val="002060"/>
                </a:solidFill>
              </a:rPr>
              <a:t>– 6/90 &amp; </a:t>
            </a:r>
            <a:r>
              <a:rPr lang="en-US" b="1" dirty="0">
                <a:solidFill>
                  <a:srgbClr val="002060"/>
                </a:solidFill>
              </a:rPr>
              <a:t>C</a:t>
            </a:r>
            <a:r>
              <a:rPr lang="el-GR" b="1" dirty="0">
                <a:solidFill>
                  <a:srgbClr val="002060"/>
                </a:solidFill>
              </a:rPr>
              <a:t>-9/90,</a:t>
            </a:r>
            <a:r>
              <a:rPr lang="el-GR" b="1" i="1" dirty="0">
                <a:solidFill>
                  <a:srgbClr val="002060"/>
                </a:solidFill>
              </a:rPr>
              <a:t> </a:t>
            </a:r>
            <a:r>
              <a:rPr lang="en-US" b="1" i="1" dirty="0" err="1">
                <a:solidFill>
                  <a:srgbClr val="002060"/>
                </a:solidFill>
              </a:rPr>
              <a:t>Francovich</a:t>
            </a:r>
            <a:r>
              <a:rPr lang="en-US" b="1" i="1" dirty="0">
                <a:solidFill>
                  <a:srgbClr val="002060"/>
                </a:solidFill>
              </a:rPr>
              <a:t> </a:t>
            </a:r>
            <a:r>
              <a:rPr lang="el-GR" b="1" dirty="0">
                <a:solidFill>
                  <a:srgbClr val="002060"/>
                </a:solidFill>
              </a:rPr>
              <a:t>(1991)</a:t>
            </a:r>
          </a:p>
          <a:p>
            <a:pPr>
              <a:buNone/>
            </a:pPr>
            <a:endParaRPr lang="en-US" dirty="0"/>
          </a:p>
          <a:p>
            <a:pPr algn="ctr">
              <a:buNone/>
            </a:pPr>
            <a:r>
              <a:rPr lang="el-GR" b="1" dirty="0">
                <a:solidFill>
                  <a:srgbClr val="C00000"/>
                </a:solidFill>
              </a:rPr>
              <a:t>  αποζημίωση για μη εφαρμογή μιας Οδηγίας: οι  όροι</a:t>
            </a:r>
          </a:p>
          <a:p>
            <a:pPr algn="ctr">
              <a:buNone/>
            </a:pPr>
            <a:endParaRPr lang="el-GR" b="1" dirty="0">
              <a:solidFill>
                <a:srgbClr val="C00000"/>
              </a:solidFill>
            </a:endParaRPr>
          </a:p>
          <a:p>
            <a:pPr algn="just">
              <a:buNone/>
            </a:pPr>
            <a:r>
              <a:rPr lang="en-US" b="1" dirty="0" err="1">
                <a:solidFill>
                  <a:schemeClr val="accent2"/>
                </a:solidFill>
              </a:rPr>
              <a:t>i</a:t>
            </a:r>
            <a:r>
              <a:rPr lang="el-GR" b="1" dirty="0">
                <a:solidFill>
                  <a:schemeClr val="accent2"/>
                </a:solidFill>
              </a:rPr>
              <a:t>. </a:t>
            </a:r>
            <a:r>
              <a:rPr lang="el-GR" dirty="0"/>
              <a:t>το προβλεπόμενο από την Οδηγία αποτέλεσμα να συνεπάγεται την απόδοση δικαιωμάτων στους ιδιώτες</a:t>
            </a:r>
          </a:p>
          <a:p>
            <a:pPr algn="just">
              <a:buNone/>
            </a:pPr>
            <a:r>
              <a:rPr lang="en-US" b="1" dirty="0">
                <a:solidFill>
                  <a:schemeClr val="accent2"/>
                </a:solidFill>
              </a:rPr>
              <a:t>ii</a:t>
            </a:r>
            <a:r>
              <a:rPr lang="el-GR" b="1" dirty="0">
                <a:solidFill>
                  <a:schemeClr val="accent2"/>
                </a:solidFill>
              </a:rPr>
              <a:t>. </a:t>
            </a:r>
            <a:r>
              <a:rPr lang="el-GR" dirty="0"/>
              <a:t>πρέπει να είναι δυνατό να αναγνωρισθεί το περιεχόμενο των δικαιωμάτων αυτών από την Οδηγία και</a:t>
            </a:r>
          </a:p>
          <a:p>
            <a:pPr algn="just">
              <a:buNone/>
            </a:pPr>
            <a:r>
              <a:rPr lang="en-US" b="1" dirty="0">
                <a:solidFill>
                  <a:schemeClr val="accent2"/>
                </a:solidFill>
              </a:rPr>
              <a:t>iii</a:t>
            </a:r>
            <a:r>
              <a:rPr lang="el-GR" b="1" dirty="0">
                <a:solidFill>
                  <a:schemeClr val="accent2"/>
                </a:solidFill>
              </a:rPr>
              <a:t>.</a:t>
            </a:r>
            <a:r>
              <a:rPr lang="el-GR" b="1" dirty="0"/>
              <a:t> </a:t>
            </a:r>
            <a:r>
              <a:rPr lang="el-GR" dirty="0"/>
              <a:t>πρέπει να υπάρχει ένας αιτιώδης σύνδεσμος μεταξύ της μη εφαρμογής της Οδηγίας από το κ-μ και της ζημίας που υπέστη το φυσικό ή νομικό πρόσωπο.</a:t>
            </a:r>
          </a:p>
          <a:p>
            <a:pPr algn="just">
              <a:buNone/>
            </a:pPr>
            <a:endParaRPr lang="el-GR" dirty="0"/>
          </a:p>
          <a:p>
            <a:pPr>
              <a:buNone/>
            </a:pP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25</a:t>
            </a:fld>
            <a:endParaRPr lang="el-GR"/>
          </a:p>
        </p:txBody>
      </p:sp>
    </p:spTree>
  </p:cSld>
  <p:clrMapOvr>
    <a:masterClrMapping/>
  </p:clrMapOvr>
  <p:transition>
    <p:dissolv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788742"/>
          </a:xfrm>
          <a:effectLst>
            <a:glow rad="228600">
              <a:schemeClr val="accent2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ctr">
              <a:buNone/>
            </a:pPr>
            <a:r>
              <a:rPr lang="fr-FR" b="1" dirty="0">
                <a:solidFill>
                  <a:srgbClr val="002060"/>
                </a:solidFill>
              </a:rPr>
              <a:t>C</a:t>
            </a:r>
            <a:r>
              <a:rPr lang="en-US" b="1" dirty="0">
                <a:solidFill>
                  <a:srgbClr val="002060"/>
                </a:solidFill>
              </a:rPr>
              <a:t> – 46 &amp; 48/93, </a:t>
            </a:r>
            <a:r>
              <a:rPr lang="fr-FR" b="1" dirty="0">
                <a:solidFill>
                  <a:srgbClr val="002060"/>
                </a:solidFill>
              </a:rPr>
              <a:t>Brasserie du </a:t>
            </a:r>
            <a:r>
              <a:rPr lang="fr-FR" b="1" dirty="0" err="1">
                <a:solidFill>
                  <a:srgbClr val="002060"/>
                </a:solidFill>
              </a:rPr>
              <a:t>Pecheur</a:t>
            </a:r>
            <a:r>
              <a:rPr lang="fr-FR" b="1" dirty="0">
                <a:solidFill>
                  <a:srgbClr val="002060"/>
                </a:solidFill>
              </a:rPr>
              <a:t> </a:t>
            </a:r>
            <a:r>
              <a:rPr lang="el-GR" b="1" dirty="0">
                <a:solidFill>
                  <a:srgbClr val="002060"/>
                </a:solidFill>
              </a:rPr>
              <a:t>και </a:t>
            </a:r>
            <a:r>
              <a:rPr lang="fr-FR" b="1" dirty="0" err="1">
                <a:solidFill>
                  <a:srgbClr val="002060"/>
                </a:solidFill>
              </a:rPr>
              <a:t>Factortame</a:t>
            </a:r>
            <a:r>
              <a:rPr lang="fr-FR" b="1" dirty="0">
                <a:solidFill>
                  <a:srgbClr val="002060"/>
                </a:solidFill>
              </a:rPr>
              <a:t> III</a:t>
            </a:r>
            <a:r>
              <a:rPr lang="en-US" b="1" dirty="0">
                <a:solidFill>
                  <a:srgbClr val="002060"/>
                </a:solidFill>
              </a:rPr>
              <a:t> (1996)</a:t>
            </a:r>
            <a:endParaRPr lang="el-GR" b="1" dirty="0">
              <a:solidFill>
                <a:srgbClr val="002060"/>
              </a:solidFill>
            </a:endParaRPr>
          </a:p>
          <a:p>
            <a:pPr algn="ctr">
              <a:buNone/>
            </a:pPr>
            <a:endParaRPr lang="el-GR" dirty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el-GR" b="1" dirty="0">
                <a:solidFill>
                  <a:srgbClr val="C00000"/>
                </a:solidFill>
              </a:rPr>
              <a:t>αποζημίωση για άλλες παραβιάσεις: οι όροι </a:t>
            </a:r>
          </a:p>
          <a:p>
            <a:pPr algn="ctr">
              <a:buNone/>
            </a:pPr>
            <a:endParaRPr lang="el-GR" b="1" dirty="0">
              <a:solidFill>
                <a:srgbClr val="C00000"/>
              </a:solidFill>
            </a:endParaRPr>
          </a:p>
          <a:p>
            <a:pPr algn="just">
              <a:buNone/>
            </a:pPr>
            <a:r>
              <a:rPr lang="en-US" b="1" dirty="0" err="1">
                <a:solidFill>
                  <a:schemeClr val="accent2"/>
                </a:solidFill>
              </a:rPr>
              <a:t>i</a:t>
            </a:r>
            <a:r>
              <a:rPr lang="el-GR" b="1" dirty="0">
                <a:solidFill>
                  <a:schemeClr val="accent2"/>
                </a:solidFill>
              </a:rPr>
              <a:t>.</a:t>
            </a:r>
            <a:r>
              <a:rPr lang="el-GR" b="1" dirty="0"/>
              <a:t> </a:t>
            </a:r>
            <a:r>
              <a:rPr lang="el-GR" dirty="0"/>
              <a:t>ο κανόνας δικαίου που παραβιάζεται πρέπει να προορίζεται να απονείμει δικαιώματα σε φυσικά ή νομικά πρόσωπα</a:t>
            </a:r>
          </a:p>
          <a:p>
            <a:pPr algn="just">
              <a:buNone/>
            </a:pPr>
            <a:r>
              <a:rPr lang="en-US" b="1" dirty="0">
                <a:solidFill>
                  <a:schemeClr val="accent2"/>
                </a:solidFill>
              </a:rPr>
              <a:t>ii</a:t>
            </a:r>
            <a:r>
              <a:rPr lang="el-GR" b="1" dirty="0">
                <a:solidFill>
                  <a:schemeClr val="accent2"/>
                </a:solidFill>
              </a:rPr>
              <a:t>. </a:t>
            </a:r>
            <a:r>
              <a:rPr lang="el-GR" dirty="0"/>
              <a:t>η παραβίαση πρέπει να είναι κατάφωρη </a:t>
            </a:r>
          </a:p>
          <a:p>
            <a:pPr algn="just">
              <a:buNone/>
            </a:pPr>
            <a:r>
              <a:rPr lang="en-US" b="1" dirty="0">
                <a:solidFill>
                  <a:schemeClr val="accent2"/>
                </a:solidFill>
              </a:rPr>
              <a:t>iii</a:t>
            </a:r>
            <a:r>
              <a:rPr lang="el-GR" b="1" dirty="0">
                <a:solidFill>
                  <a:schemeClr val="accent2"/>
                </a:solidFill>
              </a:rPr>
              <a:t>.</a:t>
            </a:r>
            <a:r>
              <a:rPr lang="el-GR" dirty="0"/>
              <a:t>πρέπει να υπάρχει άμεσος αιτιώδης σύνδεσμος μεταξύ της παράβασης και της ζημίας που υπέστη</a:t>
            </a:r>
          </a:p>
          <a:p>
            <a:pPr algn="just">
              <a:buNone/>
            </a:pPr>
            <a:endParaRPr lang="el-GR" b="1" dirty="0">
              <a:solidFill>
                <a:srgbClr val="C00000"/>
              </a:solidFill>
            </a:endParaRPr>
          </a:p>
          <a:p>
            <a:pPr algn="ctr">
              <a:buNone/>
            </a:pPr>
            <a:endParaRPr lang="en-US" b="1" dirty="0">
              <a:solidFill>
                <a:srgbClr val="C00000"/>
              </a:solidFill>
            </a:endParaRPr>
          </a:p>
          <a:p>
            <a:pPr>
              <a:buNone/>
            </a:pPr>
            <a:endParaRPr lang="en-US" dirty="0"/>
          </a:p>
          <a:p>
            <a:endParaRPr lang="el-GR" dirty="0"/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26</a:t>
            </a:fld>
            <a:endParaRPr lang="el-GR"/>
          </a:p>
        </p:txBody>
      </p:sp>
    </p:spTree>
  </p:cSld>
  <p:clrMapOvr>
    <a:masterClrMapping/>
  </p:clrMapOvr>
  <p:transition>
    <p:dissolv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074362"/>
          </a:xfrm>
          <a:effectLst>
            <a:glow rad="228600">
              <a:schemeClr val="accent2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 algn="just">
              <a:buNone/>
            </a:pPr>
            <a:endParaRPr lang="el-GR" b="1" dirty="0"/>
          </a:p>
          <a:p>
            <a:pPr lvl="0" algn="just">
              <a:buNone/>
            </a:pPr>
            <a:endParaRPr lang="el-GR" dirty="0"/>
          </a:p>
          <a:p>
            <a:pPr algn="just">
              <a:buNone/>
            </a:pPr>
            <a:r>
              <a:rPr lang="el-GR" b="1" dirty="0">
                <a:solidFill>
                  <a:schemeClr val="accent2"/>
                </a:solidFill>
              </a:rPr>
              <a:t>α) </a:t>
            </a:r>
            <a:r>
              <a:rPr lang="en-US" b="1" dirty="0"/>
              <a:t>C</a:t>
            </a:r>
            <a:r>
              <a:rPr lang="el-GR" b="1" dirty="0"/>
              <a:t> – 5/94, </a:t>
            </a:r>
            <a:r>
              <a:rPr lang="en-US" b="1" i="1" dirty="0"/>
              <a:t>Hedley Lomas</a:t>
            </a:r>
            <a:r>
              <a:rPr lang="el-GR" b="1" i="1" dirty="0"/>
              <a:t> </a:t>
            </a:r>
            <a:r>
              <a:rPr lang="el-GR" b="1" dirty="0"/>
              <a:t>(1996)          </a:t>
            </a:r>
          </a:p>
          <a:p>
            <a:pPr algn="just">
              <a:buNone/>
            </a:pPr>
            <a:r>
              <a:rPr lang="el-GR" b="1" dirty="0"/>
              <a:t>              </a:t>
            </a:r>
            <a:r>
              <a:rPr lang="el-GR" b="1" dirty="0">
                <a:solidFill>
                  <a:srgbClr val="C00000"/>
                </a:solidFill>
              </a:rPr>
              <a:t>διοικητική πράξη</a:t>
            </a:r>
          </a:p>
          <a:p>
            <a:pPr algn="just">
              <a:buNone/>
            </a:pPr>
            <a:endParaRPr lang="el-GR" b="1" dirty="0"/>
          </a:p>
          <a:p>
            <a:pPr algn="just">
              <a:buNone/>
            </a:pPr>
            <a:endParaRPr lang="el-GR" dirty="0"/>
          </a:p>
          <a:p>
            <a:pPr algn="just"/>
            <a:endParaRPr lang="el-GR" dirty="0"/>
          </a:p>
          <a:p>
            <a:pPr algn="just">
              <a:buNone/>
            </a:pPr>
            <a:r>
              <a:rPr lang="el-GR" b="1" dirty="0">
                <a:solidFill>
                  <a:schemeClr val="accent2"/>
                </a:solidFill>
              </a:rPr>
              <a:t>β) </a:t>
            </a:r>
            <a:r>
              <a:rPr lang="en-US" b="1" dirty="0"/>
              <a:t>C</a:t>
            </a:r>
            <a:r>
              <a:rPr lang="el-GR" b="1" dirty="0"/>
              <a:t>-224/01, </a:t>
            </a:r>
            <a:r>
              <a:rPr lang="en-US" b="1" i="1" dirty="0" err="1"/>
              <a:t>Köbler</a:t>
            </a:r>
            <a:r>
              <a:rPr lang="el-GR" i="1" dirty="0"/>
              <a:t> </a:t>
            </a:r>
            <a:r>
              <a:rPr lang="el-GR" b="1" dirty="0"/>
              <a:t>(2003) </a:t>
            </a:r>
          </a:p>
          <a:p>
            <a:pPr algn="just">
              <a:buNone/>
            </a:pPr>
            <a:r>
              <a:rPr lang="el-GR" b="1" dirty="0"/>
              <a:t>              </a:t>
            </a:r>
            <a:r>
              <a:rPr lang="el-GR" b="1" dirty="0">
                <a:solidFill>
                  <a:srgbClr val="C00000"/>
                </a:solidFill>
              </a:rPr>
              <a:t>δικαστική απόφαση                    </a:t>
            </a:r>
          </a:p>
          <a:p>
            <a:pPr algn="just">
              <a:buNone/>
            </a:pPr>
            <a:r>
              <a:rPr lang="el-GR" b="1" dirty="0"/>
              <a:t>               </a:t>
            </a:r>
          </a:p>
          <a:p>
            <a:pPr algn="just"/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27</a:t>
            </a:fld>
            <a:endParaRPr lang="el-GR"/>
          </a:p>
        </p:txBody>
      </p:sp>
      <p:cxnSp>
        <p:nvCxnSpPr>
          <p:cNvPr id="8" name="7 - Ευθύγραμμο βέλος σύνδεσης"/>
          <p:cNvCxnSpPr/>
          <p:nvPr/>
        </p:nvCxnSpPr>
        <p:spPr>
          <a:xfrm>
            <a:off x="1500166" y="3214686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- TextBox"/>
          <p:cNvSpPr txBox="1"/>
          <p:nvPr/>
        </p:nvSpPr>
        <p:spPr>
          <a:xfrm>
            <a:off x="428596" y="785794"/>
            <a:ext cx="83582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buNone/>
            </a:pPr>
            <a:r>
              <a:rPr lang="el-GR" sz="3200" b="1" dirty="0"/>
              <a:t>Επέκταση της ευθύνης του κράτους</a:t>
            </a:r>
          </a:p>
        </p:txBody>
      </p:sp>
      <p:cxnSp>
        <p:nvCxnSpPr>
          <p:cNvPr id="13" name="12 - Ευθύγραμμο βέλος σύνδεσης"/>
          <p:cNvCxnSpPr/>
          <p:nvPr/>
        </p:nvCxnSpPr>
        <p:spPr>
          <a:xfrm>
            <a:off x="1571604" y="5500702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28</a:t>
            </a:fld>
            <a:endParaRPr lang="el-GR"/>
          </a:p>
        </p:txBody>
      </p:sp>
      <p:sp>
        <p:nvSpPr>
          <p:cNvPr id="6" name="5 - Ορθογώνιο"/>
          <p:cNvSpPr/>
          <p:nvPr/>
        </p:nvSpPr>
        <p:spPr>
          <a:xfrm>
            <a:off x="1142976" y="2857496"/>
            <a:ext cx="7119258" cy="830997"/>
          </a:xfrm>
          <a:prstGeom prst="rect">
            <a:avLst/>
          </a:prstGeom>
          <a:effectLst>
            <a:outerShdw blurRad="51500" dist="25400" dir="5400000" rotWithShape="0">
              <a:srgbClr val="000000">
                <a:alpha val="40000"/>
              </a:srgbClr>
            </a:outerShdw>
            <a:reflection blurRad="6350" stA="50000" endA="300" endPos="90000" dir="5400000" sy="-100000" algn="bl" rotWithShape="0"/>
          </a:effectLst>
          <a:scene3d>
            <a:camera prst="isometricOffAxis2Lef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l-GR" sz="48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3. Σημαντικά σημεία</a:t>
            </a:r>
          </a:p>
        </p:txBody>
      </p:sp>
    </p:spTree>
  </p:cSld>
  <p:clrMapOvr>
    <a:masterClrMapping/>
  </p:clrMapOvr>
  <p:transition>
    <p:dissolv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Θέση περιεχομένου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860180"/>
          </a:xfrm>
          <a:effectLst>
            <a:glow rad="228600">
              <a:schemeClr val="accent2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algn="just">
              <a:buFont typeface="Wingdings" pitchFamily="2" charset="2"/>
              <a:buChar char="Ø"/>
            </a:pPr>
            <a:r>
              <a:rPr lang="el-GR" sz="4400" dirty="0"/>
              <a:t>1. Αν μια διάταξη του δικαίου της ΕΕ αναπτύσσει  άμεσο αποτέλεσμα δημιουργεί δικαιώματα τα οποία μπορούν τα </a:t>
            </a:r>
            <a:r>
              <a:rPr lang="el-GR" sz="4400" dirty="0" err="1"/>
              <a:t>φ.π</a:t>
            </a:r>
            <a:r>
              <a:rPr lang="el-GR" sz="4400" dirty="0"/>
              <a:t>. και </a:t>
            </a:r>
            <a:r>
              <a:rPr lang="el-GR" sz="4400" dirty="0" err="1"/>
              <a:t>ν.π</a:t>
            </a:r>
            <a:r>
              <a:rPr lang="el-GR" sz="4400" dirty="0"/>
              <a:t>. να επικαλεσθούν απευθείας ενώπιον εθνικού δικαστηρίου.</a:t>
            </a:r>
          </a:p>
          <a:p>
            <a:pPr algn="just">
              <a:buFont typeface="Wingdings" pitchFamily="2" charset="2"/>
              <a:buChar char="Ø"/>
            </a:pPr>
            <a:endParaRPr lang="el-GR" sz="4400" dirty="0"/>
          </a:p>
          <a:p>
            <a:pPr algn="just">
              <a:buFont typeface="Wingdings" pitchFamily="2" charset="2"/>
              <a:buChar char="Ø"/>
            </a:pPr>
            <a:r>
              <a:rPr lang="el-GR" sz="4400" dirty="0"/>
              <a:t>2. Οι διατάξεις των </a:t>
            </a:r>
            <a:r>
              <a:rPr lang="el-GR" sz="4400" b="1" dirty="0">
                <a:solidFill>
                  <a:srgbClr val="C00000"/>
                </a:solidFill>
              </a:rPr>
              <a:t>Συνθηκών</a:t>
            </a:r>
            <a:r>
              <a:rPr lang="el-GR" sz="4400" dirty="0"/>
              <a:t> και των </a:t>
            </a:r>
            <a:r>
              <a:rPr lang="el-GR" sz="4400" b="1" dirty="0">
                <a:solidFill>
                  <a:srgbClr val="C00000"/>
                </a:solidFill>
              </a:rPr>
              <a:t>Κανονισμών</a:t>
            </a:r>
            <a:r>
              <a:rPr lang="el-GR" sz="4400" b="1" dirty="0"/>
              <a:t> </a:t>
            </a:r>
            <a:r>
              <a:rPr lang="el-GR" sz="4400" dirty="0"/>
              <a:t>μπορούν να αναπτύσσουν άμεσο αποτέλεσμα τόσο κάθετα (έναντι του κράτους και των δημοσίων οργανισμών) όσο και οριζόντια (έναντι άλλων  φυσικών/νομικών προσώπων) εάν είναι επαρκώς σαφείς, ακριβείς και ανεπιφύλακτες.</a:t>
            </a:r>
          </a:p>
          <a:p>
            <a:pPr algn="just">
              <a:buFont typeface="Wingdings" pitchFamily="2" charset="2"/>
              <a:buChar char="Ø"/>
            </a:pPr>
            <a:endParaRPr lang="el-GR" sz="4400" dirty="0"/>
          </a:p>
          <a:p>
            <a:pPr algn="just">
              <a:buFont typeface="Wingdings" pitchFamily="2" charset="2"/>
              <a:buChar char="Ø"/>
            </a:pPr>
            <a:r>
              <a:rPr lang="el-GR" sz="4400" dirty="0"/>
              <a:t>3. Οι διατάξεις των </a:t>
            </a:r>
            <a:r>
              <a:rPr lang="el-GR" sz="4400" b="1" dirty="0">
                <a:solidFill>
                  <a:srgbClr val="C00000"/>
                </a:solidFill>
              </a:rPr>
              <a:t>Οδηγιών</a:t>
            </a:r>
            <a:r>
              <a:rPr lang="el-GR" sz="4400" dirty="0"/>
              <a:t> μπορούν να αναπτύσσουν  άμεσο αποτέλεσμα, αλλά μόνον κάθετα και εφόσον  είναι επαρκώς σαφείς, ακριβείς, ανεπιφύλακτες και έχει παρέλθει η προθεσμία μεταφοράς τους στο εθνικό δίκαιο. </a:t>
            </a:r>
          </a:p>
        </p:txBody>
      </p:sp>
      <p:sp>
        <p:nvSpPr>
          <p:cNvPr id="2" name="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29</a:t>
            </a:fld>
            <a:endParaRPr lang="el-GR"/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-214346" y="2000240"/>
            <a:ext cx="9664825" cy="2308324"/>
          </a:xfrm>
          <a:prstGeom prst="rect">
            <a:avLst/>
          </a:prstGeom>
          <a:effectLst>
            <a:outerShdw blurRad="51500" dist="25400" dir="5400000" rotWithShape="0">
              <a:srgbClr val="000000">
                <a:alpha val="40000"/>
              </a:srgbClr>
            </a:outerShdw>
            <a:reflection blurRad="6350" stA="50000" endA="300" endPos="90000" dir="5400000" sy="-100000" algn="bl" rotWithShape="0"/>
          </a:effectLst>
          <a:scene3d>
            <a:camera prst="isometricOffAxis2Lef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914400" indent="-914400" algn="ctr">
              <a:buAutoNum type="arabicPeriod"/>
            </a:pPr>
            <a:r>
              <a:rPr lang="el-GR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ΑΜΕΣΟ ΑΠΟΤΕΛΕΣΜΑ</a:t>
            </a:r>
          </a:p>
          <a:p>
            <a:pPr marL="914400" indent="-914400" algn="ctr"/>
            <a:r>
              <a:rPr lang="el-GR" sz="48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ΤΩΝ ΔΙΑΤΑΞΕΩΝ </a:t>
            </a:r>
          </a:p>
          <a:p>
            <a:pPr marL="914400" indent="-914400" algn="ctr"/>
            <a:r>
              <a:rPr lang="el-GR" sz="48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ΤΟΥ ΕΝΩΣΙΑΚΟΥ ΔΙΚΑΙΟΥ  </a:t>
            </a:r>
          </a:p>
        </p:txBody>
      </p:sp>
    </p:spTree>
  </p:cSld>
  <p:clrMapOvr>
    <a:masterClrMapping/>
  </p:clrMapOvr>
  <p:transition>
    <p:dissolv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Θέση περιεχομένου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860180"/>
          </a:xfrm>
          <a:effectLst>
            <a:glow rad="228600">
              <a:schemeClr val="accent2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l-GR" dirty="0"/>
              <a:t>4. Η </a:t>
            </a:r>
            <a:r>
              <a:rPr lang="el-GR" b="1" dirty="0">
                <a:solidFill>
                  <a:srgbClr val="C00000"/>
                </a:solidFill>
              </a:rPr>
              <a:t>πρακτική σημασία</a:t>
            </a:r>
            <a:r>
              <a:rPr lang="el-GR" dirty="0">
                <a:solidFill>
                  <a:srgbClr val="C00000"/>
                </a:solidFill>
              </a:rPr>
              <a:t> </a:t>
            </a:r>
            <a:r>
              <a:rPr lang="el-GR" dirty="0"/>
              <a:t>του αμέσου αποτελέσματος του δικαίου της ΕΕ είναι καθοριστική επειδή βελτι­ώνει τη νομική θέση των φυσικών και νομικών προσώπων, μεταπλάσσοντας τις ελευθερίες της εσωτε­ρικής αγοράς σε δικαιώματα τα οποία αυτός μπορεί να επικαλείται ενώπιον των εθνικών δικαστηρίων. Επιπλέον, τα εθνικά δικαστήρια οφείλουν να αφήνουν ανεφάρμοστα τα εθνικά μέτρα που συγκρούονται με διατάξεις του </a:t>
            </a:r>
            <a:r>
              <a:rPr lang="el-GR" dirty="0" err="1"/>
              <a:t>ενωσιακού</a:t>
            </a:r>
            <a:r>
              <a:rPr lang="el-GR" dirty="0"/>
              <a:t> δικαίου, που αναπτύσσουν άμεσο αποτέλεσμα.</a:t>
            </a:r>
          </a:p>
          <a:p>
            <a:pPr algn="just">
              <a:buFont typeface="Wingdings" pitchFamily="2" charset="2"/>
              <a:buChar char="Ø"/>
            </a:pPr>
            <a:endParaRPr lang="el-GR" sz="2400" dirty="0"/>
          </a:p>
        </p:txBody>
      </p:sp>
      <p:sp>
        <p:nvSpPr>
          <p:cNvPr id="2" name="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30</a:t>
            </a:fld>
            <a:endParaRPr lang="el-GR"/>
          </a:p>
        </p:txBody>
      </p:sp>
    </p:spTree>
  </p:cSld>
  <p:clrMapOvr>
    <a:masterClrMapping/>
  </p:clrMapOvr>
  <p:transition>
    <p:dissolv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31</a:t>
            </a:fld>
            <a:endParaRPr lang="el-GR"/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737824"/>
          </a:xfrm>
          <a:effectLst>
            <a:glow rad="228600">
              <a:schemeClr val="accent2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l-GR" dirty="0"/>
              <a:t>5. Αν ένα </a:t>
            </a:r>
            <a:r>
              <a:rPr lang="el-GR" dirty="0" err="1"/>
              <a:t>ενωσιακό</a:t>
            </a:r>
            <a:r>
              <a:rPr lang="el-GR" dirty="0"/>
              <a:t> μέτρο δεν αναπτύσσει άμεσο αποτέλεσμα, ο ενάγων μπορεί να είναι σε θέση να το επικαλεσθεί μέσω της εφαρμογής της </a:t>
            </a:r>
            <a:r>
              <a:rPr lang="el-GR" b="1" dirty="0">
                <a:solidFill>
                  <a:srgbClr val="C00000"/>
                </a:solidFill>
              </a:rPr>
              <a:t>αρχής της σύμφωνης με το </a:t>
            </a:r>
            <a:r>
              <a:rPr lang="el-GR" b="1" dirty="0" err="1">
                <a:solidFill>
                  <a:srgbClr val="C00000"/>
                </a:solidFill>
              </a:rPr>
              <a:t>ενωσιακό</a:t>
            </a:r>
            <a:r>
              <a:rPr lang="el-GR" b="1" dirty="0">
                <a:solidFill>
                  <a:srgbClr val="C00000"/>
                </a:solidFill>
              </a:rPr>
              <a:t> δίκαιο ερμηνείας</a:t>
            </a:r>
            <a:r>
              <a:rPr lang="el-GR" dirty="0">
                <a:solidFill>
                  <a:srgbClr val="C00000"/>
                </a:solidFill>
              </a:rPr>
              <a:t> </a:t>
            </a:r>
            <a:r>
              <a:rPr lang="el-GR" dirty="0"/>
              <a:t>του εθνικού δικαίου.</a:t>
            </a:r>
          </a:p>
          <a:p>
            <a:pPr algn="just">
              <a:buFont typeface="Wingdings" pitchFamily="2" charset="2"/>
              <a:buChar char="Ø"/>
            </a:pPr>
            <a:endParaRPr lang="el-GR" dirty="0"/>
          </a:p>
          <a:p>
            <a:pPr algn="just">
              <a:buFont typeface="Wingdings" pitchFamily="2" charset="2"/>
              <a:buChar char="Ø"/>
            </a:pPr>
            <a:r>
              <a:rPr lang="el-GR" dirty="0"/>
              <a:t>6. Η </a:t>
            </a:r>
            <a:r>
              <a:rPr lang="el-GR" b="1" dirty="0">
                <a:solidFill>
                  <a:srgbClr val="C00000"/>
                </a:solidFill>
              </a:rPr>
              <a:t>αρχή της</a:t>
            </a:r>
            <a:r>
              <a:rPr lang="el-GR" dirty="0">
                <a:solidFill>
                  <a:srgbClr val="C00000"/>
                </a:solidFill>
              </a:rPr>
              <a:t> </a:t>
            </a:r>
            <a:r>
              <a:rPr lang="el-GR" b="1" dirty="0">
                <a:solidFill>
                  <a:srgbClr val="C00000"/>
                </a:solidFill>
              </a:rPr>
              <a:t>ευθύνης του κράτους</a:t>
            </a:r>
            <a:r>
              <a:rPr lang="el-GR" dirty="0">
                <a:solidFill>
                  <a:srgbClr val="C00000"/>
                </a:solidFill>
              </a:rPr>
              <a:t> </a:t>
            </a:r>
            <a:r>
              <a:rPr lang="el-GR" dirty="0"/>
              <a:t>δίνει δικαίωμα σε αποζημίωση σε όσες περιπτώσεις ο ιδιώτης έχει υποστεί ζημία επειδή ένα κ-μ δεν έχει εφαρμόσει μια Οδηγία ή έχει διαπράξει άλλη παραβίαση του </a:t>
            </a:r>
            <a:r>
              <a:rPr lang="el-GR" dirty="0" err="1"/>
              <a:t>ενωσιακού</a:t>
            </a:r>
            <a:r>
              <a:rPr lang="el-GR" dirty="0"/>
              <a:t> δικαίου.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32</a:t>
            </a:fld>
            <a:endParaRPr lang="el-GR"/>
          </a:p>
        </p:txBody>
      </p:sp>
      <p:sp>
        <p:nvSpPr>
          <p:cNvPr id="3" name="2 - Ορθογώνιο"/>
          <p:cNvSpPr/>
          <p:nvPr/>
        </p:nvSpPr>
        <p:spPr>
          <a:xfrm>
            <a:off x="2143108" y="2857496"/>
            <a:ext cx="4799711" cy="830997"/>
          </a:xfrm>
          <a:prstGeom prst="rect">
            <a:avLst/>
          </a:prstGeom>
          <a:effectLst>
            <a:outerShdw blurRad="51500" dist="25400" dir="5400000" rotWithShape="0">
              <a:srgbClr val="000000">
                <a:alpha val="40000"/>
              </a:srgbClr>
            </a:outerShdw>
            <a:reflection blurRad="6350" stA="50000" endA="300" endPos="90000" dir="5400000" sy="-100000" algn="bl" rotWithShape="0"/>
          </a:effectLst>
          <a:scene3d>
            <a:camera prst="isometricOffAxis2Lef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l-GR" sz="48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4. Ερωτήσεις </a:t>
            </a:r>
          </a:p>
        </p:txBody>
      </p:sp>
    </p:spTree>
  </p:cSld>
  <p:clrMapOvr>
    <a:masterClrMapping/>
  </p:clrMapOvr>
  <p:transition>
    <p:dissolv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600079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>
              <a:buNone/>
            </a:pPr>
            <a:endParaRPr lang="el-GR" dirty="0"/>
          </a:p>
          <a:p>
            <a:pPr algn="just"/>
            <a:r>
              <a:rPr lang="el-GR" sz="4500" dirty="0"/>
              <a:t>1. Εξετάστε την εξέλιξη της θεωρίας του αμέσου αποτελέσματος μιας διάταξης του </a:t>
            </a:r>
            <a:r>
              <a:rPr lang="el-GR" sz="4500" dirty="0" err="1"/>
              <a:t>ενωσιακού</a:t>
            </a:r>
            <a:r>
              <a:rPr lang="el-GR" sz="4500" dirty="0"/>
              <a:t> δικαίου, εξηγώντας τη  σημασία της για τα φυσικά και νομικά πρόσωπα.</a:t>
            </a:r>
          </a:p>
          <a:p>
            <a:pPr algn="just"/>
            <a:r>
              <a:rPr lang="el-GR" sz="4500" dirty="0"/>
              <a:t>2. Ποιες είναι οι προϋποθέσεις αμέσου αποτελέσματος των Οδηγιών;</a:t>
            </a:r>
          </a:p>
          <a:p>
            <a:pPr algn="just"/>
            <a:r>
              <a:rPr lang="el-GR" sz="4500"/>
              <a:t>3. Τι είναι το οριζόντιο άμεσο αποτέλεσμα και για ποιο λόγο το Δικαστήριο αρνείται να το δεχθεί στην περίπτωση των Οδηγιών;</a:t>
            </a:r>
          </a:p>
          <a:p>
            <a:pPr algn="just"/>
            <a:r>
              <a:rPr lang="el-GR" sz="4500"/>
              <a:t>4. Στο πλαίσιο του αμέσου αποτελέσματος, ποιο τεστ έχει διαμορφωθεί από το Δικαστήριο για τον καθορισμό της έννοιας της </a:t>
            </a:r>
            <a:r>
              <a:rPr lang="el-GR" sz="4500" i="1"/>
              <a:t>«δημόσιας αρχής»</a:t>
            </a:r>
            <a:r>
              <a:rPr lang="el-GR" sz="4500"/>
              <a:t>;</a:t>
            </a:r>
          </a:p>
          <a:p>
            <a:pPr algn="just"/>
            <a:r>
              <a:rPr lang="el-GR" sz="4500"/>
              <a:t>5. Με ποιους εναλλακτικούς τρόπους ενίσχυσης των εννόμων αποτελεσμάτων των Οδηγιών το Δικαστήριο άμβλυνε την άρνηση αναγνώρισης οριζοντίου αμέσου αποτελέσματος των διατάξεών τους;</a:t>
            </a:r>
          </a:p>
          <a:p>
            <a:pPr algn="just"/>
            <a:endParaRPr lang="el-GR" sz="33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33</a:t>
            </a:fld>
            <a:endParaRPr lang="el-GR"/>
          </a:p>
        </p:txBody>
      </p:sp>
    </p:spTree>
  </p:cSld>
  <p:clrMapOvr>
    <a:masterClrMapping/>
  </p:clrMapOvr>
  <p:transition>
    <p:dissolv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714380"/>
          </a:xfrm>
        </p:spPr>
        <p:txBody>
          <a:bodyPr>
            <a:normAutofit/>
          </a:bodyPr>
          <a:lstStyle/>
          <a:p>
            <a:r>
              <a:rPr lang="el-GR" sz="2400" b="1" dirty="0"/>
              <a:t>5. ΒΙΒΛΙΟΓΡΑΦΙΑ</a:t>
            </a:r>
            <a:endParaRPr lang="el-GR" sz="24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574428"/>
          </a:xfrm>
        </p:spPr>
        <p:txBody>
          <a:bodyPr>
            <a:noAutofit/>
          </a:bodyPr>
          <a:lstStyle/>
          <a:p>
            <a:pPr lvl="0" algn="just"/>
            <a:r>
              <a:rPr lang="el-GR" sz="1600" dirty="0"/>
              <a:t>Γ.Ε. </a:t>
            </a:r>
            <a:r>
              <a:rPr lang="el-GR" sz="1600" dirty="0" err="1"/>
              <a:t>Καλαβρός</a:t>
            </a:r>
            <a:r>
              <a:rPr lang="el-GR" sz="1600" dirty="0"/>
              <a:t> – Θ.Γ. Γεωργόπουλος, </a:t>
            </a:r>
            <a:r>
              <a:rPr lang="el-GR" sz="1600" i="1" dirty="0"/>
              <a:t>Το Δίκαιο της Ευρωπαϊκής Ένωσης</a:t>
            </a:r>
            <a:r>
              <a:rPr lang="el-GR" sz="1600" dirty="0"/>
              <a:t> (3</a:t>
            </a:r>
            <a:r>
              <a:rPr lang="el-GR" sz="1600" baseline="30000" dirty="0"/>
              <a:t>η</a:t>
            </a:r>
            <a:r>
              <a:rPr lang="el-GR" sz="1600" dirty="0"/>
              <a:t> </a:t>
            </a:r>
            <a:r>
              <a:rPr lang="el-GR" sz="1600" dirty="0" err="1"/>
              <a:t>εκδ</a:t>
            </a:r>
            <a:r>
              <a:rPr lang="el-GR" sz="1600" dirty="0"/>
              <a:t>), Θεσμικό δίκαιο,  Νομική Βιβλιοθήκη, σσ.182-184 </a:t>
            </a:r>
          </a:p>
          <a:p>
            <a:pPr lvl="0" algn="just"/>
            <a:r>
              <a:rPr lang="el-GR" sz="1600" dirty="0"/>
              <a:t>Ε. </a:t>
            </a:r>
            <a:r>
              <a:rPr lang="el-GR" sz="1600" dirty="0" err="1"/>
              <a:t>Μουαμελετζή</a:t>
            </a:r>
            <a:r>
              <a:rPr lang="el-GR" sz="1600" dirty="0"/>
              <a:t>, άρθρο 249 ΣΕΚ, εις  Β. </a:t>
            </a:r>
            <a:r>
              <a:rPr lang="el-GR" sz="1600" dirty="0" err="1"/>
              <a:t>Σκουρή</a:t>
            </a:r>
            <a:r>
              <a:rPr lang="el-GR" sz="1600" dirty="0"/>
              <a:t>, </a:t>
            </a:r>
            <a:r>
              <a:rPr lang="el-GR" sz="1600" i="1" dirty="0"/>
              <a:t>Ερμηνεία Συνθηκών για την Ευρωπαϊκή Ένωση και την Ευρωπαϊκή Κοινότητα</a:t>
            </a:r>
            <a:r>
              <a:rPr lang="el-GR" sz="1600" dirty="0"/>
              <a:t>, Αντ. Ν. </a:t>
            </a:r>
            <a:r>
              <a:rPr lang="el-GR" sz="1600" dirty="0" err="1"/>
              <a:t>Σάκκουλας</a:t>
            </a:r>
            <a:r>
              <a:rPr lang="el-GR" sz="1600" dirty="0"/>
              <a:t>, 2003,  </a:t>
            </a:r>
            <a:r>
              <a:rPr lang="el-GR" sz="1600" dirty="0" err="1"/>
              <a:t>σσ</a:t>
            </a:r>
            <a:r>
              <a:rPr lang="el-GR" sz="1600" dirty="0"/>
              <a:t>. 1476 - 1480</a:t>
            </a:r>
          </a:p>
          <a:p>
            <a:pPr lvl="0" algn="just"/>
            <a:r>
              <a:rPr lang="el-GR" sz="1600" dirty="0"/>
              <a:t>Μ. </a:t>
            </a:r>
            <a:r>
              <a:rPr lang="el-GR" sz="1600" dirty="0" err="1"/>
              <a:t>Περάκης</a:t>
            </a:r>
            <a:r>
              <a:rPr lang="el-GR" sz="1600" dirty="0"/>
              <a:t>, άρθρο 288 ΣΛΕΕ, εις Β. Χριστιανό, </a:t>
            </a:r>
            <a:r>
              <a:rPr lang="el-GR" sz="1600" i="1" dirty="0"/>
              <a:t>Συνθήκη ΕΕ &amp; ΣΛΕΕ</a:t>
            </a:r>
            <a:r>
              <a:rPr lang="el-GR" sz="1600" dirty="0"/>
              <a:t>, Κατ’ άρθρο ερμηνεία, Νομική Βιβλιοθήκη, </a:t>
            </a:r>
            <a:r>
              <a:rPr lang="el-GR" sz="1600" dirty="0" err="1"/>
              <a:t>σσ</a:t>
            </a:r>
            <a:r>
              <a:rPr lang="el-GR" sz="1600" dirty="0"/>
              <a:t>. 1201 - 1206</a:t>
            </a:r>
          </a:p>
          <a:p>
            <a:pPr lvl="0" algn="just"/>
            <a:r>
              <a:rPr lang="el-GR" sz="1600" dirty="0"/>
              <a:t>Α. </a:t>
            </a:r>
            <a:r>
              <a:rPr lang="el-GR" sz="1600" dirty="0" err="1"/>
              <a:t>Πλιάκος</a:t>
            </a:r>
            <a:r>
              <a:rPr lang="el-GR" sz="1600" dirty="0"/>
              <a:t>, </a:t>
            </a:r>
            <a:r>
              <a:rPr lang="el-GR" sz="1600" i="1" dirty="0"/>
              <a:t>Το δίκαιο της Ευρωπαϊκής, Θεσμικό &amp; Ουσιαστικό Δίκαιο</a:t>
            </a:r>
            <a:r>
              <a:rPr lang="el-GR" sz="1600" dirty="0"/>
              <a:t>, Νομική Βιβλιοθήκη,2012, </a:t>
            </a:r>
            <a:r>
              <a:rPr lang="el-GR" sz="1600" dirty="0" err="1"/>
              <a:t>σσ</a:t>
            </a:r>
            <a:r>
              <a:rPr lang="el-GR" sz="1600" dirty="0"/>
              <a:t>. 300-308</a:t>
            </a:r>
          </a:p>
          <a:p>
            <a:pPr lvl="0" algn="just"/>
            <a:r>
              <a:rPr lang="el-GR" sz="1600" dirty="0"/>
              <a:t>Ε. </a:t>
            </a:r>
            <a:r>
              <a:rPr lang="el-GR" sz="1600" dirty="0" err="1"/>
              <a:t>Σαχπεκίδου</a:t>
            </a:r>
            <a:r>
              <a:rPr lang="el-GR" sz="1600" dirty="0"/>
              <a:t>, </a:t>
            </a:r>
            <a:r>
              <a:rPr lang="el-GR" sz="1600" i="1" dirty="0"/>
              <a:t>Ευρωπαϊκό δίκαιο,</a:t>
            </a:r>
            <a:r>
              <a:rPr lang="el-GR" sz="1600" dirty="0"/>
              <a:t> </a:t>
            </a:r>
            <a:r>
              <a:rPr lang="el-GR" sz="1600" dirty="0" err="1"/>
              <a:t>εκδ</a:t>
            </a:r>
            <a:r>
              <a:rPr lang="el-GR" sz="1600" dirty="0"/>
              <a:t>. </a:t>
            </a:r>
            <a:r>
              <a:rPr lang="el-GR" sz="1600" dirty="0" err="1"/>
              <a:t>Σάκκουλα</a:t>
            </a:r>
            <a:r>
              <a:rPr lang="el-GR" sz="1600" dirty="0"/>
              <a:t>,  2013, </a:t>
            </a:r>
            <a:r>
              <a:rPr lang="el-GR" sz="1600" dirty="0" err="1"/>
              <a:t>σσ</a:t>
            </a:r>
            <a:r>
              <a:rPr lang="el-GR" sz="1600" dirty="0"/>
              <a:t>. 483 – 498</a:t>
            </a:r>
          </a:p>
          <a:p>
            <a:pPr lvl="0" algn="just"/>
            <a:r>
              <a:rPr lang="el-GR" sz="1600" dirty="0" err="1"/>
              <a:t>Β.Χριστιανός</a:t>
            </a:r>
            <a:r>
              <a:rPr lang="el-GR" sz="1600" dirty="0"/>
              <a:t> / </a:t>
            </a:r>
            <a:r>
              <a:rPr lang="el-GR" sz="1600" dirty="0" err="1"/>
              <a:t>Μ.Κουσκουνα</a:t>
            </a:r>
            <a:r>
              <a:rPr lang="el-GR" sz="1600" dirty="0"/>
              <a:t>/ Ρ.-Ε. Παπαδοπούλου/ </a:t>
            </a:r>
            <a:r>
              <a:rPr lang="el-GR" sz="1600" dirty="0" err="1"/>
              <a:t>Μ.Περάκης</a:t>
            </a:r>
            <a:r>
              <a:rPr lang="el-GR" sz="1600" dirty="0"/>
              <a:t>, Το Δίκαιο της Ευρωπαϊκής Ένωσης μέσα από τη νομολογία, Εκδόσεις </a:t>
            </a:r>
            <a:r>
              <a:rPr lang="el-GR" sz="1600" dirty="0" err="1"/>
              <a:t>Σάκκουλα</a:t>
            </a:r>
            <a:r>
              <a:rPr lang="el-GR" sz="1600" dirty="0"/>
              <a:t>, 2011, σσ.39-94. </a:t>
            </a:r>
          </a:p>
          <a:p>
            <a:pPr lvl="0" algn="just"/>
            <a:r>
              <a:rPr lang="en-US" sz="1600" dirty="0"/>
              <a:t>P. </a:t>
            </a:r>
            <a:r>
              <a:rPr lang="en-US" sz="1600" dirty="0" err="1"/>
              <a:t>Graig</a:t>
            </a:r>
            <a:r>
              <a:rPr lang="en-US" sz="1600" dirty="0"/>
              <a:t>/G. de </a:t>
            </a:r>
            <a:r>
              <a:rPr lang="en-US" sz="1600" dirty="0" err="1"/>
              <a:t>Burca</a:t>
            </a:r>
            <a:r>
              <a:rPr lang="en-US" sz="1600" dirty="0"/>
              <a:t>, </a:t>
            </a:r>
            <a:r>
              <a:rPr lang="en-US" sz="1600" i="1" dirty="0"/>
              <a:t>Text, Cases and Materials </a:t>
            </a:r>
            <a:r>
              <a:rPr lang="en-US" sz="1600" dirty="0"/>
              <a:t>(6</a:t>
            </a:r>
            <a:r>
              <a:rPr lang="en-US" sz="1600" baseline="30000" dirty="0"/>
              <a:t>th</a:t>
            </a:r>
            <a:r>
              <a:rPr lang="en-US" sz="1600" dirty="0"/>
              <a:t> </a:t>
            </a:r>
            <a:r>
              <a:rPr lang="en-US" sz="1600" dirty="0" err="1"/>
              <a:t>ed</a:t>
            </a:r>
            <a:r>
              <a:rPr lang="en-US" sz="1600" dirty="0"/>
              <a:t>) , Oxford University Press, 2015, pp. 184-221</a:t>
            </a:r>
            <a:endParaRPr lang="el-GR" sz="1600" dirty="0"/>
          </a:p>
          <a:p>
            <a:pPr lvl="0" algn="just"/>
            <a:r>
              <a:rPr lang="en-US" sz="1600" dirty="0"/>
              <a:t>P. Cabral / R. </a:t>
            </a:r>
            <a:r>
              <a:rPr lang="en-US" sz="1600" dirty="0" err="1"/>
              <a:t>Neves</a:t>
            </a:r>
            <a:r>
              <a:rPr lang="en-US" sz="1600" dirty="0"/>
              <a:t>, “General Principles of EU Law and Horizontal Direct Effect” (2011) 17 </a:t>
            </a:r>
            <a:r>
              <a:rPr lang="en-US" sz="1600" i="1" dirty="0"/>
              <a:t>EPL </a:t>
            </a:r>
            <a:r>
              <a:rPr lang="en-US" sz="1600" dirty="0"/>
              <a:t>437</a:t>
            </a:r>
            <a:endParaRPr lang="el-GR" sz="1600" dirty="0"/>
          </a:p>
          <a:p>
            <a:pPr lvl="0" algn="just"/>
            <a:r>
              <a:rPr lang="en-US" sz="1600" dirty="0"/>
              <a:t>R. Geiger/D.-E. Khan/M. </a:t>
            </a:r>
            <a:r>
              <a:rPr lang="en-US" sz="1600" dirty="0" err="1"/>
              <a:t>Kotzur</a:t>
            </a:r>
            <a:r>
              <a:rPr lang="en-US" sz="1600" dirty="0"/>
              <a:t> (</a:t>
            </a:r>
            <a:r>
              <a:rPr lang="en-US" sz="1600" dirty="0" err="1"/>
              <a:t>eds</a:t>
            </a:r>
            <a:r>
              <a:rPr lang="en-US" sz="1600" dirty="0"/>
              <a:t>), </a:t>
            </a:r>
            <a:r>
              <a:rPr lang="en-US" sz="1600" i="1" dirty="0"/>
              <a:t>European Union Treaties,</a:t>
            </a:r>
            <a:r>
              <a:rPr lang="en-US" sz="1600" dirty="0"/>
              <a:t> “Article 288 TFEU”, pp. 937 – 942, </a:t>
            </a:r>
            <a:endParaRPr lang="el-GR" sz="1600" dirty="0"/>
          </a:p>
          <a:p>
            <a:pPr lvl="0" algn="just"/>
            <a:r>
              <a:rPr lang="en-US" sz="1600" dirty="0"/>
              <a:t>J. Winter, “Direct Applicability and Direct Effect: Two Distinct and Different Concepts in Community Law” (1972) 9 </a:t>
            </a:r>
            <a:r>
              <a:rPr lang="en-US" sz="1600" i="1" dirty="0" err="1"/>
              <a:t>CMLRev</a:t>
            </a:r>
            <a:r>
              <a:rPr lang="en-US" sz="1600" dirty="0"/>
              <a:t> 425</a:t>
            </a:r>
            <a:endParaRPr lang="el-GR" sz="1600" dirty="0"/>
          </a:p>
          <a:p>
            <a:pPr algn="just"/>
            <a:endParaRPr lang="el-GR" sz="1600" dirty="0"/>
          </a:p>
          <a:p>
            <a:pPr algn="just"/>
            <a:endParaRPr lang="el-GR" sz="16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34</a:t>
            </a:fld>
            <a:endParaRPr lang="el-GR"/>
          </a:p>
        </p:txBody>
      </p:sp>
    </p:spTree>
  </p:cSld>
  <p:clrMapOvr>
    <a:masterClrMapping/>
  </p:clrMapOvr>
  <p:transition>
    <p:dissolv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35</a:t>
            </a:fld>
            <a:endParaRPr lang="el-GR"/>
          </a:p>
        </p:txBody>
      </p:sp>
      <p:sp>
        <p:nvSpPr>
          <p:cNvPr id="3" name="2 - TextBox"/>
          <p:cNvSpPr txBox="1"/>
          <p:nvPr/>
        </p:nvSpPr>
        <p:spPr>
          <a:xfrm>
            <a:off x="3643306" y="1571612"/>
            <a:ext cx="1614545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l-GR" sz="2800" b="1" dirty="0">
                <a:solidFill>
                  <a:schemeClr val="accent2">
                    <a:lumMod val="75000"/>
                  </a:schemeClr>
                </a:solidFill>
              </a:rPr>
              <a:t>Κάθετο</a:t>
            </a:r>
          </a:p>
        </p:txBody>
      </p:sp>
      <p:sp>
        <p:nvSpPr>
          <p:cNvPr id="5" name="4 - TextBox"/>
          <p:cNvSpPr txBox="1"/>
          <p:nvPr/>
        </p:nvSpPr>
        <p:spPr>
          <a:xfrm>
            <a:off x="2786050" y="2214554"/>
            <a:ext cx="3071834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b="1" dirty="0">
                <a:solidFill>
                  <a:schemeClr val="accent2">
                    <a:lumMod val="75000"/>
                  </a:schemeClr>
                </a:solidFill>
              </a:rPr>
              <a:t>Κράτος</a:t>
            </a:r>
            <a:r>
              <a:rPr lang="el-GR" sz="2400" b="1" dirty="0"/>
              <a:t> </a:t>
            </a:r>
          </a:p>
        </p:txBody>
      </p:sp>
      <p:sp>
        <p:nvSpPr>
          <p:cNvPr id="6" name="5 - Βέλος προς τα κάτω"/>
          <p:cNvSpPr/>
          <p:nvPr/>
        </p:nvSpPr>
        <p:spPr>
          <a:xfrm rot="10800000">
            <a:off x="4214810" y="2928934"/>
            <a:ext cx="484632" cy="928694"/>
          </a:xfrm>
          <a:prstGeom prst="downArrow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TextBox"/>
          <p:cNvSpPr txBox="1"/>
          <p:nvPr/>
        </p:nvSpPr>
        <p:spPr>
          <a:xfrm>
            <a:off x="2000232" y="3929066"/>
            <a:ext cx="4927952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l-GR" sz="2400" b="1" dirty="0">
                <a:solidFill>
                  <a:schemeClr val="accent2">
                    <a:lumMod val="75000"/>
                  </a:schemeClr>
                </a:solidFill>
              </a:rPr>
              <a:t>Φυσικό ή νομικό πρόσωπο  </a:t>
            </a:r>
          </a:p>
        </p:txBody>
      </p:sp>
      <p:sp>
        <p:nvSpPr>
          <p:cNvPr id="8" name="7 - TextBox"/>
          <p:cNvSpPr txBox="1"/>
          <p:nvPr/>
        </p:nvSpPr>
        <p:spPr>
          <a:xfrm>
            <a:off x="3428992" y="4714884"/>
            <a:ext cx="2143140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l-GR" sz="2800" b="1" dirty="0">
                <a:solidFill>
                  <a:schemeClr val="accent2">
                    <a:lumMod val="75000"/>
                  </a:schemeClr>
                </a:solidFill>
              </a:rPr>
              <a:t>Οριζόντιο</a:t>
            </a:r>
          </a:p>
        </p:txBody>
      </p:sp>
      <p:sp>
        <p:nvSpPr>
          <p:cNvPr id="9" name="8 - Αριστερό-δεξιό βέλος"/>
          <p:cNvSpPr/>
          <p:nvPr/>
        </p:nvSpPr>
        <p:spPr>
          <a:xfrm>
            <a:off x="3786182" y="5429264"/>
            <a:ext cx="1285884" cy="484632"/>
          </a:xfrm>
          <a:prstGeom prst="leftRightArrow">
            <a:avLst>
              <a:gd name="adj1" fmla="val 50000"/>
              <a:gd name="adj2" fmla="val 96444"/>
            </a:avLst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9 - TextBox"/>
          <p:cNvSpPr txBox="1"/>
          <p:nvPr/>
        </p:nvSpPr>
        <p:spPr>
          <a:xfrm>
            <a:off x="500034" y="5429264"/>
            <a:ext cx="1693092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l-GR" sz="2400" b="1" dirty="0">
                <a:solidFill>
                  <a:schemeClr val="accent2">
                    <a:lumMod val="75000"/>
                  </a:schemeClr>
                </a:solidFill>
              </a:rPr>
              <a:t>.π. / </a:t>
            </a:r>
            <a:r>
              <a:rPr lang="el-GR" sz="2400" b="1" dirty="0" err="1">
                <a:solidFill>
                  <a:schemeClr val="accent2">
                    <a:lumMod val="75000"/>
                  </a:schemeClr>
                </a:solidFill>
              </a:rPr>
              <a:t>ν.π</a:t>
            </a:r>
            <a:r>
              <a:rPr lang="el-GR" sz="2400" b="1" dirty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11" name="10 - TextBox"/>
          <p:cNvSpPr txBox="1"/>
          <p:nvPr/>
        </p:nvSpPr>
        <p:spPr>
          <a:xfrm>
            <a:off x="6858016" y="5429264"/>
            <a:ext cx="1875835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l-GR" sz="2400" b="1" dirty="0" err="1">
                <a:solidFill>
                  <a:schemeClr val="accent2">
                    <a:lumMod val="75000"/>
                  </a:schemeClr>
                </a:solidFill>
              </a:rPr>
              <a:t>Φ.π</a:t>
            </a:r>
            <a:r>
              <a:rPr lang="el-GR" sz="2400" b="1" dirty="0">
                <a:solidFill>
                  <a:schemeClr val="accent2">
                    <a:lumMod val="75000"/>
                  </a:schemeClr>
                </a:solidFill>
              </a:rPr>
              <a:t>. / </a:t>
            </a:r>
            <a:r>
              <a:rPr lang="el-GR" sz="2400" b="1" dirty="0" err="1">
                <a:solidFill>
                  <a:schemeClr val="accent2">
                    <a:lumMod val="75000"/>
                  </a:schemeClr>
                </a:solidFill>
              </a:rPr>
              <a:t>ν.π</a:t>
            </a:r>
            <a:endParaRPr lang="el-GR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2" name="11 - TextBox"/>
          <p:cNvSpPr txBox="1"/>
          <p:nvPr/>
        </p:nvSpPr>
        <p:spPr>
          <a:xfrm>
            <a:off x="3428992" y="6143644"/>
            <a:ext cx="19752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>
                <a:solidFill>
                  <a:srgbClr val="C00000"/>
                </a:solidFill>
              </a:rPr>
              <a:t>προσφυγή</a:t>
            </a:r>
          </a:p>
        </p:txBody>
      </p:sp>
      <p:sp>
        <p:nvSpPr>
          <p:cNvPr id="13" name="12 - TextBox"/>
          <p:cNvSpPr txBox="1"/>
          <p:nvPr/>
        </p:nvSpPr>
        <p:spPr>
          <a:xfrm>
            <a:off x="1285852" y="3071810"/>
            <a:ext cx="19752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>
                <a:solidFill>
                  <a:srgbClr val="C00000"/>
                </a:solidFill>
              </a:rPr>
              <a:t>προσφυγή</a:t>
            </a:r>
          </a:p>
        </p:txBody>
      </p:sp>
      <p:sp>
        <p:nvSpPr>
          <p:cNvPr id="16" name="1 - Τίτλος"/>
          <p:cNvSpPr txBox="1">
            <a:spLocks/>
          </p:cNvSpPr>
          <p:nvPr/>
        </p:nvSpPr>
        <p:spPr>
          <a:xfrm>
            <a:off x="428596" y="642918"/>
            <a:ext cx="8229600" cy="100013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1.2. Κάθετο και οριζόντιο άμεσο αποτέλεσμα </a:t>
            </a:r>
          </a:p>
        </p:txBody>
      </p:sp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9552" y="692696"/>
            <a:ext cx="8229600" cy="720080"/>
          </a:xfrm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normAutofit fontScale="90000"/>
          </a:bodyPr>
          <a:lstStyle/>
          <a:p>
            <a:pPr algn="ctr"/>
            <a:r>
              <a:rPr lang="el-GR" b="1" dirty="0"/>
              <a:t>1.1. Έννοια </a:t>
            </a:r>
            <a:r>
              <a:rPr lang="en-US" b="1" dirty="0"/>
              <a:t>- </a:t>
            </a:r>
            <a:r>
              <a:rPr lang="el-GR" b="1" dirty="0"/>
              <a:t>διάκριση από άμεση ισχύ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158" y="1785926"/>
            <a:ext cx="8429684" cy="4729712"/>
          </a:xfrm>
          <a:effectLst>
            <a:glow rad="228600">
              <a:schemeClr val="accent2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el-GR" b="1" dirty="0">
                <a:solidFill>
                  <a:srgbClr val="C00000"/>
                </a:solidFill>
              </a:rPr>
              <a:t>έννοια</a:t>
            </a:r>
          </a:p>
          <a:p>
            <a:pPr algn="ctr">
              <a:buNone/>
            </a:pPr>
            <a:endParaRPr lang="el-GR" b="1" dirty="0">
              <a:solidFill>
                <a:srgbClr val="C00000"/>
              </a:solidFill>
            </a:endParaRPr>
          </a:p>
          <a:p>
            <a:pPr algn="just"/>
            <a:r>
              <a:rPr lang="el-GR" b="1" dirty="0"/>
              <a:t>άμεσο αποτέλεσμα: </a:t>
            </a:r>
            <a:r>
              <a:rPr lang="el-GR" dirty="0"/>
              <a:t>η ιδιότητα κανόνων του </a:t>
            </a:r>
            <a:r>
              <a:rPr lang="el-GR" dirty="0" err="1"/>
              <a:t>ενωσιακού</a:t>
            </a:r>
            <a:r>
              <a:rPr lang="el-GR" dirty="0"/>
              <a:t> δικαίου να δημιουργούν δικαιώματα υπέρ των </a:t>
            </a:r>
            <a:r>
              <a:rPr lang="el-GR" dirty="0" err="1"/>
              <a:t>φ.π</a:t>
            </a:r>
            <a:r>
              <a:rPr lang="el-GR" dirty="0"/>
              <a:t>. και </a:t>
            </a:r>
            <a:r>
              <a:rPr lang="el-GR" dirty="0" err="1"/>
              <a:t>ν.π</a:t>
            </a:r>
            <a:r>
              <a:rPr lang="el-GR" dirty="0"/>
              <a:t>., τα οποία αυτά μπορούν να επικαλούνται ενώπιον των δικαστηρίων και να αξιώνουν δικαστική προστασία (αγώγιμα δικαιώματα)</a:t>
            </a:r>
          </a:p>
          <a:p>
            <a:pPr algn="just"/>
            <a:endParaRPr lang="el-GR" dirty="0"/>
          </a:p>
          <a:p>
            <a:pPr algn="just"/>
            <a:r>
              <a:rPr lang="el-GR" dirty="0"/>
              <a:t>αρχή που αναπτύχθηκε από το ΔΕΚ</a:t>
            </a:r>
          </a:p>
          <a:p>
            <a:pPr algn="just"/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4</a:t>
            </a:fld>
            <a:endParaRPr lang="el-GR"/>
          </a:p>
        </p:txBody>
      </p:sp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57159" y="785794"/>
            <a:ext cx="8229600" cy="1066800"/>
          </a:xfrm>
        </p:spPr>
        <p:txBody>
          <a:bodyPr/>
          <a:lstStyle/>
          <a:p>
            <a:r>
              <a:rPr lang="el-GR" b="1" dirty="0"/>
              <a:t>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93808"/>
          </a:xfrm>
          <a:effectLst>
            <a:glow rad="228600">
              <a:schemeClr val="accent2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endParaRPr lang="el-GR" b="1" dirty="0"/>
          </a:p>
          <a:p>
            <a:pPr algn="ctr">
              <a:buNone/>
            </a:pPr>
            <a:r>
              <a:rPr lang="el-GR" b="1" dirty="0">
                <a:solidFill>
                  <a:srgbClr val="C00000"/>
                </a:solidFill>
              </a:rPr>
              <a:t>διάκριση από άμεση ισχύ</a:t>
            </a:r>
          </a:p>
          <a:p>
            <a:pPr algn="ctr">
              <a:buNone/>
            </a:pPr>
            <a:endParaRPr lang="el-GR" b="1" dirty="0">
              <a:solidFill>
                <a:srgbClr val="C00000"/>
              </a:solidFill>
            </a:endParaRPr>
          </a:p>
          <a:p>
            <a:pPr algn="just"/>
            <a:r>
              <a:rPr lang="el-GR" b="1" dirty="0"/>
              <a:t>άμεση ισχύς: </a:t>
            </a:r>
            <a:r>
              <a:rPr lang="el-GR" dirty="0"/>
              <a:t>η ιδιότητα κανόνων του </a:t>
            </a:r>
            <a:r>
              <a:rPr lang="el-GR" dirty="0" err="1"/>
              <a:t>ενωσιακού</a:t>
            </a:r>
            <a:r>
              <a:rPr lang="el-GR" dirty="0"/>
              <a:t> δικαίου</a:t>
            </a:r>
            <a:r>
              <a:rPr lang="el-GR" b="1" dirty="0"/>
              <a:t> </a:t>
            </a:r>
            <a:r>
              <a:rPr lang="el-GR" dirty="0"/>
              <a:t>να διεισδύουν στις έννομες τάξεις των κ-μ και να αναπτύσσουν</a:t>
            </a:r>
          </a:p>
          <a:p>
            <a:pPr algn="just"/>
            <a:r>
              <a:rPr lang="el-GR" dirty="0"/>
              <a:t> τα έννομα αποτελέσματά τους, χωρίς τη συνδρομή οποιουδήποτε  εθνικού μέτρου</a:t>
            </a:r>
          </a:p>
          <a:p>
            <a:pPr algn="just"/>
            <a:endParaRPr lang="el-GR" dirty="0"/>
          </a:p>
          <a:p>
            <a:pPr algn="just">
              <a:buNone/>
            </a:pPr>
            <a:r>
              <a:rPr lang="el-GR" dirty="0"/>
              <a:t>  </a:t>
            </a:r>
          </a:p>
          <a:p>
            <a:pPr algn="just"/>
            <a:endParaRPr lang="el-GR" dirty="0"/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5</a:t>
            </a:fld>
            <a:endParaRPr lang="el-GR"/>
          </a:p>
        </p:txBody>
      </p:sp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6</a:t>
            </a:fld>
            <a:endParaRPr lang="el-GR"/>
          </a:p>
        </p:txBody>
      </p:sp>
      <p:sp>
        <p:nvSpPr>
          <p:cNvPr id="5" name="4 - Διάφορο"/>
          <p:cNvSpPr/>
          <p:nvPr/>
        </p:nvSpPr>
        <p:spPr>
          <a:xfrm>
            <a:off x="4143372" y="3357562"/>
            <a:ext cx="914400" cy="642942"/>
          </a:xfrm>
          <a:prstGeom prst="mathNotEqual">
            <a:avLst>
              <a:gd name="adj1" fmla="val 23520"/>
              <a:gd name="adj2" fmla="val 6470298"/>
              <a:gd name="adj3" fmla="val 1176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6" name="5 - Στρογγυλεμένο ορθογώνιο"/>
          <p:cNvSpPr/>
          <p:nvPr/>
        </p:nvSpPr>
        <p:spPr>
          <a:xfrm>
            <a:off x="1571604" y="714356"/>
            <a:ext cx="6143668" cy="2500330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50800" dist="25400" dir="5400000" rotWithShape="0">
              <a:srgbClr val="000000">
                <a:alpha val="4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l-GR" sz="2800" b="1" dirty="0">
                <a:solidFill>
                  <a:srgbClr val="C00000"/>
                </a:solidFill>
                <a:latin typeface="Verdana" pitchFamily="34" charset="0"/>
                <a:ea typeface="Calibri" pitchFamily="34" charset="0"/>
                <a:cs typeface="Times New Roman" pitchFamily="18" charset="0"/>
              </a:rPr>
              <a:t>άμεσο αποτέλεσμα:</a:t>
            </a:r>
          </a:p>
          <a:p>
            <a:pPr lvl="0" algn="just"/>
            <a:r>
              <a:rPr lang="el-GR" sz="2800" dirty="0">
                <a:solidFill>
                  <a:schemeClr val="bg1"/>
                </a:solidFill>
                <a:latin typeface="Verdana" pitchFamily="34" charset="0"/>
                <a:ea typeface="Calibri" pitchFamily="34" charset="0"/>
                <a:cs typeface="Times New Roman" pitchFamily="18" charset="0"/>
              </a:rPr>
              <a:t>αφορά  το ζήτημα</a:t>
            </a:r>
            <a:r>
              <a:rPr lang="el-GR" sz="2800" dirty="0">
                <a:solidFill>
                  <a:schemeClr val="bg1"/>
                </a:solidFill>
              </a:rPr>
              <a:t> </a:t>
            </a:r>
            <a:r>
              <a:rPr lang="el-GR" sz="2800" b="1" dirty="0">
                <a:solidFill>
                  <a:schemeClr val="bg1"/>
                </a:solidFill>
              </a:rPr>
              <a:t>της έκτασης της ισχύος του </a:t>
            </a:r>
            <a:r>
              <a:rPr lang="el-GR" sz="2800" b="1" dirty="0" err="1">
                <a:solidFill>
                  <a:schemeClr val="bg1"/>
                </a:solidFill>
              </a:rPr>
              <a:t>ενωσιακού</a:t>
            </a:r>
            <a:r>
              <a:rPr lang="el-GR" sz="2800" b="1" dirty="0">
                <a:solidFill>
                  <a:schemeClr val="bg1"/>
                </a:solidFill>
              </a:rPr>
              <a:t> κανόνα</a:t>
            </a:r>
            <a:r>
              <a:rPr lang="el-GR" sz="2800" dirty="0">
                <a:solidFill>
                  <a:schemeClr val="bg1"/>
                </a:solidFill>
              </a:rPr>
              <a:t> στις εθνικές έννομες τάξεις</a:t>
            </a:r>
            <a:endParaRPr lang="el-GR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l-GR" dirty="0"/>
          </a:p>
        </p:txBody>
      </p:sp>
      <p:sp>
        <p:nvSpPr>
          <p:cNvPr id="9" name="8 - Στρογγυλεμένο ορθογώνιο"/>
          <p:cNvSpPr/>
          <p:nvPr/>
        </p:nvSpPr>
        <p:spPr>
          <a:xfrm>
            <a:off x="1571604" y="4143380"/>
            <a:ext cx="6143668" cy="2571744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50800" dist="25400" dir="5400000" rotWithShape="0">
              <a:srgbClr val="000000">
                <a:alpha val="4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l-GR" sz="2800" b="1" dirty="0">
                <a:solidFill>
                  <a:srgbClr val="C00000"/>
                </a:solidFill>
                <a:latin typeface="Verdana" pitchFamily="34" charset="0"/>
                <a:ea typeface="Calibri" pitchFamily="34" charset="0"/>
                <a:cs typeface="Times New Roman" pitchFamily="18" charset="0"/>
              </a:rPr>
              <a:t>άμεση ισχύς: </a:t>
            </a:r>
          </a:p>
          <a:p>
            <a:pPr lvl="0" algn="just"/>
            <a:r>
              <a:rPr lang="el-GR" sz="2800" dirty="0">
                <a:solidFill>
                  <a:schemeClr val="bg1"/>
                </a:solidFill>
                <a:latin typeface="Verdana" pitchFamily="34" charset="0"/>
                <a:ea typeface="Calibri" pitchFamily="34" charset="0"/>
                <a:cs typeface="Times New Roman" pitchFamily="18" charset="0"/>
              </a:rPr>
              <a:t>αφορά  το ζήτημα της </a:t>
            </a:r>
            <a:r>
              <a:rPr lang="el-GR" sz="2800" b="1" dirty="0">
                <a:solidFill>
                  <a:schemeClr val="bg1"/>
                </a:solidFill>
                <a:latin typeface="Verdana" pitchFamily="34" charset="0"/>
                <a:ea typeface="Calibri" pitchFamily="34" charset="0"/>
                <a:cs typeface="Times New Roman" pitchFamily="18" charset="0"/>
              </a:rPr>
              <a:t>«εισόδου» ή της ενσωμάτωσης </a:t>
            </a:r>
            <a:r>
              <a:rPr lang="el-GR" sz="2800" dirty="0">
                <a:solidFill>
                  <a:schemeClr val="bg1"/>
                </a:solidFill>
                <a:latin typeface="Verdana" pitchFamily="34" charset="0"/>
                <a:ea typeface="Calibri" pitchFamily="34" charset="0"/>
                <a:cs typeface="Times New Roman" pitchFamily="18" charset="0"/>
              </a:rPr>
              <a:t>του </a:t>
            </a:r>
            <a:r>
              <a:rPr lang="el-GR" sz="2800" dirty="0" err="1">
                <a:solidFill>
                  <a:schemeClr val="bg1"/>
                </a:solidFill>
                <a:latin typeface="Verdana" pitchFamily="34" charset="0"/>
                <a:ea typeface="Calibri" pitchFamily="34" charset="0"/>
                <a:cs typeface="Times New Roman" pitchFamily="18" charset="0"/>
              </a:rPr>
              <a:t>ενωσιακού</a:t>
            </a:r>
            <a:r>
              <a:rPr lang="el-GR" sz="2800" dirty="0">
                <a:solidFill>
                  <a:schemeClr val="bg1"/>
                </a:solidFill>
                <a:latin typeface="Verdana" pitchFamily="34" charset="0"/>
                <a:ea typeface="Calibri" pitchFamily="34" charset="0"/>
                <a:cs typeface="Times New Roman" pitchFamily="18" charset="0"/>
              </a:rPr>
              <a:t> κανόνα στις εθνικές έννομες τάξεις</a:t>
            </a:r>
            <a:endParaRPr lang="el-G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Τίτλος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357322"/>
          </a:xfrm>
        </p:spPr>
        <p:txBody>
          <a:bodyPr>
            <a:noAutofit/>
          </a:bodyPr>
          <a:lstStyle/>
          <a:p>
            <a:pPr algn="ctr"/>
            <a:br>
              <a:rPr lang="el-GR" sz="2800" dirty="0"/>
            </a:br>
            <a:br>
              <a:rPr lang="el-GR" sz="2800" dirty="0"/>
            </a:br>
            <a:r>
              <a:rPr lang="el-GR" sz="3000" dirty="0"/>
              <a:t>Η Συνθήκη, όμως,  κάνει λόγο για «άμεση ισχύ» μόνον όσον αφορά τον </a:t>
            </a:r>
            <a:r>
              <a:rPr lang="el-GR" sz="3000" b="1" dirty="0"/>
              <a:t>Κανονισμό</a:t>
            </a:r>
            <a:r>
              <a:rPr lang="el-GR" sz="3000" dirty="0"/>
              <a:t> (ά. 288 ΣΛΕΕ).</a:t>
            </a:r>
            <a:br>
              <a:rPr lang="el-GR" sz="2800" dirty="0"/>
            </a:br>
            <a:r>
              <a:rPr lang="el-GR" sz="2800" dirty="0"/>
              <a:t>  </a:t>
            </a:r>
            <a:br>
              <a:rPr lang="el-GR" sz="2800" dirty="0"/>
            </a:br>
            <a:endParaRPr lang="el-GR" sz="2800" dirty="0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half" idx="2"/>
          </p:nvPr>
        </p:nvSpPr>
        <p:spPr>
          <a:xfrm>
            <a:off x="1857356" y="4572008"/>
            <a:ext cx="5715040" cy="1917652"/>
          </a:xfrm>
          <a:effectLst>
            <a:glow rad="228600">
              <a:schemeClr val="accent2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>
              <a:buFont typeface="Wingdings" pitchFamily="2" charset="2"/>
              <a:buChar char="q"/>
            </a:pPr>
            <a:endParaRPr lang="en-US" sz="2400" dirty="0"/>
          </a:p>
          <a:p>
            <a:pPr algn="ctr">
              <a:buFont typeface="Wingdings" pitchFamily="2" charset="2"/>
              <a:buChar char="q"/>
            </a:pPr>
            <a:r>
              <a:rPr lang="el-GR" sz="3600" b="1" dirty="0"/>
              <a:t> </a:t>
            </a:r>
            <a:r>
              <a:rPr lang="el-GR" sz="3600" dirty="0"/>
              <a:t>απαιτείται  </a:t>
            </a:r>
            <a:r>
              <a:rPr lang="el-GR" sz="3600" b="1" dirty="0"/>
              <a:t>μεταφορά</a:t>
            </a:r>
            <a:r>
              <a:rPr lang="el-GR" sz="3600" dirty="0"/>
              <a:t> στο εθνικό δίκαιο</a:t>
            </a:r>
          </a:p>
          <a:p>
            <a:endParaRPr lang="el-GR" dirty="0"/>
          </a:p>
        </p:txBody>
      </p:sp>
      <p:sp>
        <p:nvSpPr>
          <p:cNvPr id="2" name="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7</a:t>
            </a:fld>
            <a:endParaRPr lang="el-GR"/>
          </a:p>
        </p:txBody>
      </p:sp>
      <p:sp>
        <p:nvSpPr>
          <p:cNvPr id="9" name="8 - Στρογγυλεμένο ορθογώνιο"/>
          <p:cNvSpPr/>
          <p:nvPr/>
        </p:nvSpPr>
        <p:spPr>
          <a:xfrm>
            <a:off x="714348" y="2571744"/>
            <a:ext cx="8072494" cy="1428760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50800" dist="25400" dir="5400000" rotWithShape="0">
              <a:srgbClr val="000000">
                <a:alpha val="4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000" b="1" dirty="0"/>
              <a:t>Τι θα συμβεί αν τα δικαιώματα προβλέπονται σε </a:t>
            </a:r>
            <a:r>
              <a:rPr lang="el-GR" sz="3000" b="1" dirty="0">
                <a:solidFill>
                  <a:srgbClr val="C00000"/>
                </a:solidFill>
              </a:rPr>
              <a:t>Οδηγία</a:t>
            </a:r>
            <a:r>
              <a:rPr lang="el-GR" sz="3000" b="1" dirty="0"/>
              <a:t>;</a:t>
            </a:r>
            <a:br>
              <a:rPr lang="el-GR" sz="2800" b="1" dirty="0"/>
            </a:br>
            <a:endParaRPr lang="el-GR" sz="2800" dirty="0"/>
          </a:p>
        </p:txBody>
      </p:sp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2428868"/>
            <a:ext cx="8715436" cy="1857388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l-GR" dirty="0"/>
              <a:t>  όταν φυσικά ή  νομικά πρόσωπα χρειάστηκε να αντλήσουν από</a:t>
            </a:r>
            <a:r>
              <a:rPr lang="el-GR" b="1" dirty="0"/>
              <a:t> Οδηγίες </a:t>
            </a:r>
            <a:r>
              <a:rPr lang="el-GR" dirty="0"/>
              <a:t>δικαιώματα, τα οποία τους παραχωρούσε το κοινοτικό δίκαιο και τα οποία δεν εξασφάλιζε το εθνικό δίκαιο</a:t>
            </a:r>
          </a:p>
          <a:p>
            <a:pPr algn="just">
              <a:buNone/>
            </a:pPr>
            <a:endParaRPr lang="el-GR" dirty="0"/>
          </a:p>
          <a:p>
            <a:pPr>
              <a:buNone/>
            </a:pPr>
            <a:endParaRPr lang="el-GR" dirty="0"/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8</a:t>
            </a:fld>
            <a:endParaRPr lang="el-GR"/>
          </a:p>
        </p:txBody>
      </p:sp>
      <p:sp>
        <p:nvSpPr>
          <p:cNvPr id="6" name="5 - Στρογγυλεμένο ορθογώνιο"/>
          <p:cNvSpPr/>
          <p:nvPr/>
        </p:nvSpPr>
        <p:spPr>
          <a:xfrm>
            <a:off x="571472" y="928670"/>
            <a:ext cx="8072494" cy="100013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50800" dist="25400" dir="5400000" rotWithShape="0">
              <a:srgbClr val="000000">
                <a:alpha val="4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el-GR" sz="2800" b="1" dirty="0"/>
              <a:t> Πώς προέκυψε το ζήτημα του αμέσου αποτελέσματος των Οδηγιών;</a:t>
            </a:r>
          </a:p>
        </p:txBody>
      </p:sp>
      <p:sp>
        <p:nvSpPr>
          <p:cNvPr id="7" name="6 - Στρογγυλεμένο ορθογώνιο"/>
          <p:cNvSpPr/>
          <p:nvPr/>
        </p:nvSpPr>
        <p:spPr>
          <a:xfrm>
            <a:off x="1000100" y="4714884"/>
            <a:ext cx="7429552" cy="185738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200" b="1" dirty="0">
                <a:solidFill>
                  <a:srgbClr val="C00000"/>
                </a:solidFill>
              </a:rPr>
              <a:t>ΔΕΚ</a:t>
            </a:r>
          </a:p>
          <a:p>
            <a:pPr algn="ctr"/>
            <a:endParaRPr lang="el-GR" sz="2800" b="1" dirty="0">
              <a:solidFill>
                <a:srgbClr val="C00000"/>
              </a:solidFill>
            </a:endParaRPr>
          </a:p>
          <a:p>
            <a:pPr algn="ctr"/>
            <a:r>
              <a:rPr lang="el-GR" sz="2800" dirty="0"/>
              <a:t>    </a:t>
            </a:r>
            <a:r>
              <a:rPr lang="el-GR" sz="2800" b="1" dirty="0"/>
              <a:t> </a:t>
            </a:r>
            <a:r>
              <a:rPr lang="el-GR" sz="2800" b="1" dirty="0">
                <a:solidFill>
                  <a:schemeClr val="tx1"/>
                </a:solidFill>
              </a:rPr>
              <a:t>        </a:t>
            </a:r>
            <a:r>
              <a:rPr lang="el-GR" sz="2800" dirty="0">
                <a:solidFill>
                  <a:schemeClr val="tx1"/>
                </a:solidFill>
              </a:rPr>
              <a:t> </a:t>
            </a:r>
            <a:r>
              <a:rPr lang="el-GR" sz="2800" dirty="0"/>
              <a:t>  </a:t>
            </a:r>
          </a:p>
          <a:p>
            <a:pPr algn="ctr"/>
            <a:r>
              <a:rPr lang="el-GR" sz="2800" dirty="0"/>
              <a:t> άμεσο αποτέλεσμα διατάξεων Οδηγιών  </a:t>
            </a:r>
          </a:p>
        </p:txBody>
      </p:sp>
      <p:sp>
        <p:nvSpPr>
          <p:cNvPr id="9" name="8 - Δεξιό βέλος"/>
          <p:cNvSpPr/>
          <p:nvPr/>
        </p:nvSpPr>
        <p:spPr>
          <a:xfrm rot="16200000" flipH="1">
            <a:off x="4546281" y="5429264"/>
            <a:ext cx="382909" cy="428628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931618"/>
          </a:xfrm>
          <a:effectLst>
            <a:glow rad="228600">
              <a:schemeClr val="accent2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normAutofit fontScale="92500" lnSpcReduction="20000"/>
          </a:bodyPr>
          <a:lstStyle/>
          <a:p>
            <a:pPr algn="ctr">
              <a:buNone/>
            </a:pPr>
            <a:r>
              <a:rPr lang="el-GR" b="1" dirty="0">
                <a:solidFill>
                  <a:schemeClr val="accent2"/>
                </a:solidFill>
              </a:rPr>
              <a:t> </a:t>
            </a:r>
            <a:r>
              <a:rPr lang="en-US" sz="3200" b="1" dirty="0">
                <a:solidFill>
                  <a:schemeClr val="accent2"/>
                </a:solidFill>
              </a:rPr>
              <a:t>O</a:t>
            </a:r>
            <a:r>
              <a:rPr lang="el-GR" sz="3200" b="1" dirty="0">
                <a:solidFill>
                  <a:schemeClr val="accent2"/>
                </a:solidFill>
              </a:rPr>
              <a:t>ι </a:t>
            </a:r>
            <a:r>
              <a:rPr lang="el-GR" sz="3200" b="1" dirty="0">
                <a:solidFill>
                  <a:srgbClr val="C00000"/>
                </a:solidFill>
              </a:rPr>
              <a:t>συνέπειες </a:t>
            </a:r>
            <a:r>
              <a:rPr lang="el-GR" sz="3200" b="1" dirty="0">
                <a:solidFill>
                  <a:schemeClr val="accent2"/>
                </a:solidFill>
              </a:rPr>
              <a:t>του αμέσου αποτελέσματος υπήρξαν εξαιρετικά σημαντικές</a:t>
            </a:r>
          </a:p>
          <a:p>
            <a:pPr algn="ctr">
              <a:buNone/>
            </a:pPr>
            <a:endParaRPr lang="el-GR" dirty="0">
              <a:solidFill>
                <a:srgbClr val="C00000"/>
              </a:solidFill>
            </a:endParaRPr>
          </a:p>
          <a:p>
            <a:pPr algn="just">
              <a:buNone/>
            </a:pPr>
            <a:r>
              <a:rPr lang="el-GR" b="1" dirty="0">
                <a:solidFill>
                  <a:schemeClr val="accent2"/>
                </a:solidFill>
              </a:rPr>
              <a:t>α. </a:t>
            </a:r>
            <a:r>
              <a:rPr lang="el-GR" dirty="0"/>
              <a:t>εάν μια διάταξη του κοινοτικού/ </a:t>
            </a:r>
            <a:r>
              <a:rPr lang="el-GR" dirty="0" err="1"/>
              <a:t>ενωσιακού</a:t>
            </a:r>
            <a:r>
              <a:rPr lang="el-GR" dirty="0"/>
              <a:t> δικαίου είναι σε θέση να αναπτύξει άμεσο αποτέλεσμα, το εθνικό δικαστήριο οφείλει στη δίκη </a:t>
            </a:r>
            <a:r>
              <a:rPr lang="el-GR" dirty="0" err="1"/>
              <a:t>ενώπιόν</a:t>
            </a:r>
            <a:r>
              <a:rPr lang="el-GR" dirty="0"/>
              <a:t> του </a:t>
            </a:r>
            <a:r>
              <a:rPr lang="el-GR" b="1" i="1" dirty="0"/>
              <a:t>να αφήσει ανεφάρμοστη την εθνική διάταξη</a:t>
            </a:r>
            <a:r>
              <a:rPr lang="el-GR" dirty="0"/>
              <a:t>, που συγκρούεται με την κοινοτική/</a:t>
            </a:r>
            <a:r>
              <a:rPr lang="el-GR" dirty="0" err="1"/>
              <a:t>ενωσιακή</a:t>
            </a:r>
            <a:r>
              <a:rPr lang="el-GR" dirty="0"/>
              <a:t>.</a:t>
            </a:r>
            <a:endParaRPr lang="en-US" dirty="0"/>
          </a:p>
          <a:p>
            <a:pPr algn="just">
              <a:buNone/>
            </a:pPr>
            <a:endParaRPr lang="el-GR" dirty="0"/>
          </a:p>
          <a:p>
            <a:pPr algn="just">
              <a:buNone/>
            </a:pPr>
            <a:r>
              <a:rPr lang="el-GR" b="1" dirty="0">
                <a:solidFill>
                  <a:schemeClr val="accent2"/>
                </a:solidFill>
              </a:rPr>
              <a:t>β. </a:t>
            </a:r>
            <a:r>
              <a:rPr lang="el-GR" dirty="0"/>
              <a:t>η κατασκευή του ΔΕΚ περί αμέσου αποτελέσματος  κατέστησε το </a:t>
            </a:r>
            <a:r>
              <a:rPr lang="el-GR" b="1" i="1" dirty="0"/>
              <a:t>κοινοτικό δίκαιο αντικείμενο καθημερινής επίκλησης </a:t>
            </a:r>
            <a:r>
              <a:rPr lang="el-GR" dirty="0"/>
              <a:t>ενώπιον των δικαστηρίων </a:t>
            </a:r>
            <a:r>
              <a:rPr lang="el-GR" b="1" i="1" dirty="0"/>
              <a:t>υπό τους ίδιους όρους ακριβώς με το εθνικό δίκαιο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9</a:t>
            </a:fld>
            <a:endParaRPr lang="el-GR"/>
          </a:p>
        </p:txBody>
      </p:sp>
    </p:spTree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στικό">
  <a:themeElements>
    <a:clrScheme name="Αστικό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Άποψη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Αστικό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1453</TotalTime>
  <Words>2253</Words>
  <Application>Microsoft Office PowerPoint</Application>
  <PresentationFormat>Προβολή στην οθόνη (4:3)</PresentationFormat>
  <Paragraphs>280</Paragraphs>
  <Slides>35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35</vt:i4>
      </vt:variant>
    </vt:vector>
  </HeadingPairs>
  <TitlesOfParts>
    <vt:vector size="42" baseType="lpstr">
      <vt:lpstr>Arial</vt:lpstr>
      <vt:lpstr>Calibri</vt:lpstr>
      <vt:lpstr>Georgia</vt:lpstr>
      <vt:lpstr>Verdana</vt:lpstr>
      <vt:lpstr>Wingdings</vt:lpstr>
      <vt:lpstr>Wingdings 2</vt:lpstr>
      <vt:lpstr>Αστικό</vt:lpstr>
      <vt:lpstr>                                              Άμεσο αποτέλεσμα Οδηγιών</vt:lpstr>
      <vt:lpstr>Παρουσίαση του PowerPoint</vt:lpstr>
      <vt:lpstr>Παρουσίαση του PowerPoint</vt:lpstr>
      <vt:lpstr>1.1. Έννοια - διάκριση από άμεση ισχύ</vt:lpstr>
      <vt:lpstr> </vt:lpstr>
      <vt:lpstr>Παρουσίαση του PowerPoint</vt:lpstr>
      <vt:lpstr>  Η Συνθήκη, όμως,  κάνει λόγο για «άμεση ισχύ» μόνον όσον αφορά τον Κανονισμό (ά. 288 ΣΛΕΕ).    </vt:lpstr>
      <vt:lpstr>Παρουσίαση του PowerPoint</vt:lpstr>
      <vt:lpstr>Παρουσίαση του PowerPoint</vt:lpstr>
      <vt:lpstr>Αλλά:</vt:lpstr>
      <vt:lpstr>1.2. Κάθετο και οριζόντιο άμεσο αποτέλεσμα</vt:lpstr>
      <vt:lpstr>1.3. Άμεσο αποτέλεσμα διατάξεων των Συνθηκών</vt:lpstr>
      <vt:lpstr>Παρουσίαση του PowerPoint</vt:lpstr>
      <vt:lpstr>1.4. Άμεσο αποτέλεσμα Κανονισμών</vt:lpstr>
      <vt:lpstr>Παρουσίαση του PowerPoint</vt:lpstr>
      <vt:lpstr>2.1. Θεμελίωση - προϋποθέσεις</vt:lpstr>
      <vt:lpstr>  2.2. Οδηγίες: μόνον κάθετο </vt:lpstr>
      <vt:lpstr> ΔΕΕ: αρνείται το οριζόντιο άμεσο αποτέλεσμα διατάξεων Οδηγιών </vt:lpstr>
      <vt:lpstr>Παρουσίαση του PowerPoint</vt:lpstr>
      <vt:lpstr>2.3. Τρόποι ενίσχυσης των εννόμων αποτελεσμάτων   των Οδηγιών </vt:lpstr>
      <vt:lpstr> α. Διεύρυνση της έννοιας της                 «δημόσιας αρχής» </vt:lpstr>
      <vt:lpstr>β. Υποχρέωση σύμφωνης ερμηνείας</vt:lpstr>
      <vt:lpstr>Παρουσίαση του PowerPoint</vt:lpstr>
      <vt:lpstr>Παρουσίαση του PowerPoint</vt:lpstr>
      <vt:lpstr>γ. Ευθύνη του κράτους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5. ΒΙΒΛΙΟΓΡΑΦΙΑ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MASTER</dc:creator>
  <cp:lastModifiedBy>Βιργινία Τζώρτζη</cp:lastModifiedBy>
  <cp:revision>218</cp:revision>
  <dcterms:modified xsi:type="dcterms:W3CDTF">2025-05-08T15:53:45Z</dcterms:modified>
</cp:coreProperties>
</file>