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1" r:id="rId5"/>
    <p:sldId id="262" r:id="rId6"/>
    <p:sldId id="263" r:id="rId7"/>
    <p:sldId id="264" r:id="rId8"/>
    <p:sldId id="260" r:id="rId9"/>
    <p:sldId id="267"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6" d="100"/>
          <a:sy n="66" d="100"/>
        </p:scale>
        <p:origin x="174" y="1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C6FE17-D270-446A-BDE8-4141CF77D300}"/>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n-US"/>
          </a:p>
        </p:txBody>
      </p:sp>
      <p:sp>
        <p:nvSpPr>
          <p:cNvPr id="3" name="Υπότιτλος 2">
            <a:extLst>
              <a:ext uri="{FF2B5EF4-FFF2-40B4-BE49-F238E27FC236}">
                <a16:creationId xmlns:a16="http://schemas.microsoft.com/office/drawing/2014/main" id="{5358AB53-BC84-4681-AC50-72A39DD8DD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a:p>
        </p:txBody>
      </p:sp>
      <p:sp>
        <p:nvSpPr>
          <p:cNvPr id="4" name="Θέση ημερομηνίας 3">
            <a:extLst>
              <a:ext uri="{FF2B5EF4-FFF2-40B4-BE49-F238E27FC236}">
                <a16:creationId xmlns:a16="http://schemas.microsoft.com/office/drawing/2014/main" id="{B09D918E-330B-4C2F-94FF-6D52D039CF90}"/>
              </a:ext>
            </a:extLst>
          </p:cNvPr>
          <p:cNvSpPr>
            <a:spLocks noGrp="1"/>
          </p:cNvSpPr>
          <p:nvPr>
            <p:ph type="dt" sz="half" idx="10"/>
          </p:nvPr>
        </p:nvSpPr>
        <p:spPr/>
        <p:txBody>
          <a:bodyPr/>
          <a:lstStyle/>
          <a:p>
            <a:fld id="{C366C4C6-88D6-47A4-8900-F302C74C26AE}" type="datetimeFigureOut">
              <a:rPr lang="en-US" smtClean="0"/>
              <a:t>4/14/2020</a:t>
            </a:fld>
            <a:endParaRPr lang="en-US"/>
          </a:p>
        </p:txBody>
      </p:sp>
      <p:sp>
        <p:nvSpPr>
          <p:cNvPr id="5" name="Θέση υποσέλιδου 4">
            <a:extLst>
              <a:ext uri="{FF2B5EF4-FFF2-40B4-BE49-F238E27FC236}">
                <a16:creationId xmlns:a16="http://schemas.microsoft.com/office/drawing/2014/main" id="{31AC3248-E7F4-4902-8184-83BE2607F8E0}"/>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6EA31B23-2FCD-422D-915A-554497B69304}"/>
              </a:ext>
            </a:extLst>
          </p:cNvPr>
          <p:cNvSpPr>
            <a:spLocks noGrp="1"/>
          </p:cNvSpPr>
          <p:nvPr>
            <p:ph type="sldNum" sz="quarter" idx="12"/>
          </p:nvPr>
        </p:nvSpPr>
        <p:spPr/>
        <p:txBody>
          <a:bodyPr/>
          <a:lstStyle/>
          <a:p>
            <a:fld id="{1463A6D5-2BE5-40B7-95A3-818B022A08C8}" type="slidenum">
              <a:rPr lang="en-US" smtClean="0"/>
              <a:t>‹#›</a:t>
            </a:fld>
            <a:endParaRPr lang="en-US"/>
          </a:p>
        </p:txBody>
      </p:sp>
    </p:spTree>
    <p:extLst>
      <p:ext uri="{BB962C8B-B14F-4D97-AF65-F5344CB8AC3E}">
        <p14:creationId xmlns:p14="http://schemas.microsoft.com/office/powerpoint/2010/main" val="373404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B24DF6-4FCE-4C76-814F-3CF67FFA2568}"/>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184062BA-0CE0-48EA-BAC9-20D00BD47421}"/>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B6D39A39-84C5-495F-8D6A-54CD60EB92E3}"/>
              </a:ext>
            </a:extLst>
          </p:cNvPr>
          <p:cNvSpPr>
            <a:spLocks noGrp="1"/>
          </p:cNvSpPr>
          <p:nvPr>
            <p:ph type="dt" sz="half" idx="10"/>
          </p:nvPr>
        </p:nvSpPr>
        <p:spPr/>
        <p:txBody>
          <a:bodyPr/>
          <a:lstStyle/>
          <a:p>
            <a:fld id="{C366C4C6-88D6-47A4-8900-F302C74C26AE}" type="datetimeFigureOut">
              <a:rPr lang="en-US" smtClean="0"/>
              <a:t>4/14/2020</a:t>
            </a:fld>
            <a:endParaRPr lang="en-US"/>
          </a:p>
        </p:txBody>
      </p:sp>
      <p:sp>
        <p:nvSpPr>
          <p:cNvPr id="5" name="Θέση υποσέλιδου 4">
            <a:extLst>
              <a:ext uri="{FF2B5EF4-FFF2-40B4-BE49-F238E27FC236}">
                <a16:creationId xmlns:a16="http://schemas.microsoft.com/office/drawing/2014/main" id="{3A01BFE0-72CD-47CD-9B95-01808BBA4A21}"/>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4D07C417-992C-445B-BDB5-6F963AE84D78}"/>
              </a:ext>
            </a:extLst>
          </p:cNvPr>
          <p:cNvSpPr>
            <a:spLocks noGrp="1"/>
          </p:cNvSpPr>
          <p:nvPr>
            <p:ph type="sldNum" sz="quarter" idx="12"/>
          </p:nvPr>
        </p:nvSpPr>
        <p:spPr/>
        <p:txBody>
          <a:bodyPr/>
          <a:lstStyle/>
          <a:p>
            <a:fld id="{1463A6D5-2BE5-40B7-95A3-818B022A08C8}" type="slidenum">
              <a:rPr lang="en-US" smtClean="0"/>
              <a:t>‹#›</a:t>
            </a:fld>
            <a:endParaRPr lang="en-US"/>
          </a:p>
        </p:txBody>
      </p:sp>
    </p:spTree>
    <p:extLst>
      <p:ext uri="{BB962C8B-B14F-4D97-AF65-F5344CB8AC3E}">
        <p14:creationId xmlns:p14="http://schemas.microsoft.com/office/powerpoint/2010/main" val="36146026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8F8F4D2A-F440-4B05-8333-221011599E9B}"/>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D8AF6E8B-C91A-4C38-8489-25DFD9A64490}"/>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A56D2977-2EF3-4AF1-844E-E9E39AD453E5}"/>
              </a:ext>
            </a:extLst>
          </p:cNvPr>
          <p:cNvSpPr>
            <a:spLocks noGrp="1"/>
          </p:cNvSpPr>
          <p:nvPr>
            <p:ph type="dt" sz="half" idx="10"/>
          </p:nvPr>
        </p:nvSpPr>
        <p:spPr/>
        <p:txBody>
          <a:bodyPr/>
          <a:lstStyle/>
          <a:p>
            <a:fld id="{C366C4C6-88D6-47A4-8900-F302C74C26AE}" type="datetimeFigureOut">
              <a:rPr lang="en-US" smtClean="0"/>
              <a:t>4/14/2020</a:t>
            </a:fld>
            <a:endParaRPr lang="en-US"/>
          </a:p>
        </p:txBody>
      </p:sp>
      <p:sp>
        <p:nvSpPr>
          <p:cNvPr id="5" name="Θέση υποσέλιδου 4">
            <a:extLst>
              <a:ext uri="{FF2B5EF4-FFF2-40B4-BE49-F238E27FC236}">
                <a16:creationId xmlns:a16="http://schemas.microsoft.com/office/drawing/2014/main" id="{1A73B14F-48D1-451D-8727-3D85F5C22B5E}"/>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D4F5E13F-C3BA-4E15-A533-520A85D6E2A1}"/>
              </a:ext>
            </a:extLst>
          </p:cNvPr>
          <p:cNvSpPr>
            <a:spLocks noGrp="1"/>
          </p:cNvSpPr>
          <p:nvPr>
            <p:ph type="sldNum" sz="quarter" idx="12"/>
          </p:nvPr>
        </p:nvSpPr>
        <p:spPr/>
        <p:txBody>
          <a:bodyPr/>
          <a:lstStyle/>
          <a:p>
            <a:fld id="{1463A6D5-2BE5-40B7-95A3-818B022A08C8}" type="slidenum">
              <a:rPr lang="en-US" smtClean="0"/>
              <a:t>‹#›</a:t>
            </a:fld>
            <a:endParaRPr lang="en-US"/>
          </a:p>
        </p:txBody>
      </p:sp>
    </p:spTree>
    <p:extLst>
      <p:ext uri="{BB962C8B-B14F-4D97-AF65-F5344CB8AC3E}">
        <p14:creationId xmlns:p14="http://schemas.microsoft.com/office/powerpoint/2010/main" val="4133924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9DE4CA4-1C1D-419E-90A4-379DD077CA2F}"/>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5D19D82E-40F6-4DC1-87C5-E9BD7C432EAF}"/>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A587C8A5-3D48-4E0D-AC1D-33D43EA4B3D4}"/>
              </a:ext>
            </a:extLst>
          </p:cNvPr>
          <p:cNvSpPr>
            <a:spLocks noGrp="1"/>
          </p:cNvSpPr>
          <p:nvPr>
            <p:ph type="dt" sz="half" idx="10"/>
          </p:nvPr>
        </p:nvSpPr>
        <p:spPr/>
        <p:txBody>
          <a:bodyPr/>
          <a:lstStyle/>
          <a:p>
            <a:fld id="{C366C4C6-88D6-47A4-8900-F302C74C26AE}" type="datetimeFigureOut">
              <a:rPr lang="en-US" smtClean="0"/>
              <a:t>4/14/2020</a:t>
            </a:fld>
            <a:endParaRPr lang="en-US"/>
          </a:p>
        </p:txBody>
      </p:sp>
      <p:sp>
        <p:nvSpPr>
          <p:cNvPr id="5" name="Θέση υποσέλιδου 4">
            <a:extLst>
              <a:ext uri="{FF2B5EF4-FFF2-40B4-BE49-F238E27FC236}">
                <a16:creationId xmlns:a16="http://schemas.microsoft.com/office/drawing/2014/main" id="{F65300A0-1EC4-405B-8DBC-E6FA1A942237}"/>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FF7D471E-D487-4E36-B468-58A8E94A52D7}"/>
              </a:ext>
            </a:extLst>
          </p:cNvPr>
          <p:cNvSpPr>
            <a:spLocks noGrp="1"/>
          </p:cNvSpPr>
          <p:nvPr>
            <p:ph type="sldNum" sz="quarter" idx="12"/>
          </p:nvPr>
        </p:nvSpPr>
        <p:spPr/>
        <p:txBody>
          <a:bodyPr/>
          <a:lstStyle/>
          <a:p>
            <a:fld id="{1463A6D5-2BE5-40B7-95A3-818B022A08C8}" type="slidenum">
              <a:rPr lang="en-US" smtClean="0"/>
              <a:t>‹#›</a:t>
            </a:fld>
            <a:endParaRPr lang="en-US"/>
          </a:p>
        </p:txBody>
      </p:sp>
    </p:spTree>
    <p:extLst>
      <p:ext uri="{BB962C8B-B14F-4D97-AF65-F5344CB8AC3E}">
        <p14:creationId xmlns:p14="http://schemas.microsoft.com/office/powerpoint/2010/main" val="2364990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A0BAF7-8926-4A2D-852E-27A5B8CC3820}"/>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BBC0BDEF-8B79-4D79-BAF4-2EB5D9D54F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A2CC7DB1-9BD8-4DD1-99BE-CCA166F6D202}"/>
              </a:ext>
            </a:extLst>
          </p:cNvPr>
          <p:cNvSpPr>
            <a:spLocks noGrp="1"/>
          </p:cNvSpPr>
          <p:nvPr>
            <p:ph type="dt" sz="half" idx="10"/>
          </p:nvPr>
        </p:nvSpPr>
        <p:spPr/>
        <p:txBody>
          <a:bodyPr/>
          <a:lstStyle/>
          <a:p>
            <a:fld id="{C366C4C6-88D6-47A4-8900-F302C74C26AE}" type="datetimeFigureOut">
              <a:rPr lang="en-US" smtClean="0"/>
              <a:t>4/14/2020</a:t>
            </a:fld>
            <a:endParaRPr lang="en-US"/>
          </a:p>
        </p:txBody>
      </p:sp>
      <p:sp>
        <p:nvSpPr>
          <p:cNvPr id="5" name="Θέση υποσέλιδου 4">
            <a:extLst>
              <a:ext uri="{FF2B5EF4-FFF2-40B4-BE49-F238E27FC236}">
                <a16:creationId xmlns:a16="http://schemas.microsoft.com/office/drawing/2014/main" id="{7270A661-6749-4F52-AD2C-03AA8587F7B2}"/>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F516C13A-7D8A-4536-9ABF-E551915DD2D5}"/>
              </a:ext>
            </a:extLst>
          </p:cNvPr>
          <p:cNvSpPr>
            <a:spLocks noGrp="1"/>
          </p:cNvSpPr>
          <p:nvPr>
            <p:ph type="sldNum" sz="quarter" idx="12"/>
          </p:nvPr>
        </p:nvSpPr>
        <p:spPr/>
        <p:txBody>
          <a:bodyPr/>
          <a:lstStyle/>
          <a:p>
            <a:fld id="{1463A6D5-2BE5-40B7-95A3-818B022A08C8}" type="slidenum">
              <a:rPr lang="en-US" smtClean="0"/>
              <a:t>‹#›</a:t>
            </a:fld>
            <a:endParaRPr lang="en-US"/>
          </a:p>
        </p:txBody>
      </p:sp>
    </p:spTree>
    <p:extLst>
      <p:ext uri="{BB962C8B-B14F-4D97-AF65-F5344CB8AC3E}">
        <p14:creationId xmlns:p14="http://schemas.microsoft.com/office/powerpoint/2010/main" val="2777638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45BB86-CD1E-47E7-889B-9A8390879153}"/>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451816D3-66D2-4AAE-9BE1-7E41463B07A5}"/>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περιεχομένου 3">
            <a:extLst>
              <a:ext uri="{FF2B5EF4-FFF2-40B4-BE49-F238E27FC236}">
                <a16:creationId xmlns:a16="http://schemas.microsoft.com/office/drawing/2014/main" id="{B9D79FAE-75ED-40B4-95DE-B1048B8CAAA1}"/>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5" name="Θέση ημερομηνίας 4">
            <a:extLst>
              <a:ext uri="{FF2B5EF4-FFF2-40B4-BE49-F238E27FC236}">
                <a16:creationId xmlns:a16="http://schemas.microsoft.com/office/drawing/2014/main" id="{F8A98C5E-AFEA-4EF9-9C12-F58602D8B502}"/>
              </a:ext>
            </a:extLst>
          </p:cNvPr>
          <p:cNvSpPr>
            <a:spLocks noGrp="1"/>
          </p:cNvSpPr>
          <p:nvPr>
            <p:ph type="dt" sz="half" idx="10"/>
          </p:nvPr>
        </p:nvSpPr>
        <p:spPr/>
        <p:txBody>
          <a:bodyPr/>
          <a:lstStyle/>
          <a:p>
            <a:fld id="{C366C4C6-88D6-47A4-8900-F302C74C26AE}" type="datetimeFigureOut">
              <a:rPr lang="en-US" smtClean="0"/>
              <a:t>4/14/2020</a:t>
            </a:fld>
            <a:endParaRPr lang="en-US"/>
          </a:p>
        </p:txBody>
      </p:sp>
      <p:sp>
        <p:nvSpPr>
          <p:cNvPr id="6" name="Θέση υποσέλιδου 5">
            <a:extLst>
              <a:ext uri="{FF2B5EF4-FFF2-40B4-BE49-F238E27FC236}">
                <a16:creationId xmlns:a16="http://schemas.microsoft.com/office/drawing/2014/main" id="{2948A31C-6AD6-4C1D-889B-BFDBDAA5C8AF}"/>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7B54BDCD-E4FC-4FF6-A3A2-51111642306F}"/>
              </a:ext>
            </a:extLst>
          </p:cNvPr>
          <p:cNvSpPr>
            <a:spLocks noGrp="1"/>
          </p:cNvSpPr>
          <p:nvPr>
            <p:ph type="sldNum" sz="quarter" idx="12"/>
          </p:nvPr>
        </p:nvSpPr>
        <p:spPr/>
        <p:txBody>
          <a:bodyPr/>
          <a:lstStyle/>
          <a:p>
            <a:fld id="{1463A6D5-2BE5-40B7-95A3-818B022A08C8}" type="slidenum">
              <a:rPr lang="en-US" smtClean="0"/>
              <a:t>‹#›</a:t>
            </a:fld>
            <a:endParaRPr lang="en-US"/>
          </a:p>
        </p:txBody>
      </p:sp>
    </p:spTree>
    <p:extLst>
      <p:ext uri="{BB962C8B-B14F-4D97-AF65-F5344CB8AC3E}">
        <p14:creationId xmlns:p14="http://schemas.microsoft.com/office/powerpoint/2010/main" val="500977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C0FB4C-CEB2-402B-9DDC-1A81F42ADFEE}"/>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A02393C5-52FF-48E4-879A-00C6386FC89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17FCE7CB-B674-4F22-B60C-52A516FEA6D0}"/>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5" name="Θέση κειμένου 4">
            <a:extLst>
              <a:ext uri="{FF2B5EF4-FFF2-40B4-BE49-F238E27FC236}">
                <a16:creationId xmlns:a16="http://schemas.microsoft.com/office/drawing/2014/main" id="{6B946CC9-E2F1-467B-A68C-5E60BEA522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775DDA86-D5DF-4740-9698-4DD890ABD71A}"/>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7" name="Θέση ημερομηνίας 6">
            <a:extLst>
              <a:ext uri="{FF2B5EF4-FFF2-40B4-BE49-F238E27FC236}">
                <a16:creationId xmlns:a16="http://schemas.microsoft.com/office/drawing/2014/main" id="{49C96C1E-749E-4C40-B52D-AA1BF422EE08}"/>
              </a:ext>
            </a:extLst>
          </p:cNvPr>
          <p:cNvSpPr>
            <a:spLocks noGrp="1"/>
          </p:cNvSpPr>
          <p:nvPr>
            <p:ph type="dt" sz="half" idx="10"/>
          </p:nvPr>
        </p:nvSpPr>
        <p:spPr/>
        <p:txBody>
          <a:bodyPr/>
          <a:lstStyle/>
          <a:p>
            <a:fld id="{C366C4C6-88D6-47A4-8900-F302C74C26AE}" type="datetimeFigureOut">
              <a:rPr lang="en-US" smtClean="0"/>
              <a:t>4/14/2020</a:t>
            </a:fld>
            <a:endParaRPr lang="en-US"/>
          </a:p>
        </p:txBody>
      </p:sp>
      <p:sp>
        <p:nvSpPr>
          <p:cNvPr id="8" name="Θέση υποσέλιδου 7">
            <a:extLst>
              <a:ext uri="{FF2B5EF4-FFF2-40B4-BE49-F238E27FC236}">
                <a16:creationId xmlns:a16="http://schemas.microsoft.com/office/drawing/2014/main" id="{46269D3E-7B3D-4E37-A592-5AAFCAAFFED4}"/>
              </a:ext>
            </a:extLst>
          </p:cNvPr>
          <p:cNvSpPr>
            <a:spLocks noGrp="1"/>
          </p:cNvSpPr>
          <p:nvPr>
            <p:ph type="ftr" sz="quarter" idx="11"/>
          </p:nvPr>
        </p:nvSpPr>
        <p:spPr/>
        <p:txBody>
          <a:bodyPr/>
          <a:lstStyle/>
          <a:p>
            <a:endParaRPr lang="en-US"/>
          </a:p>
        </p:txBody>
      </p:sp>
      <p:sp>
        <p:nvSpPr>
          <p:cNvPr id="9" name="Θέση αριθμού διαφάνειας 8">
            <a:extLst>
              <a:ext uri="{FF2B5EF4-FFF2-40B4-BE49-F238E27FC236}">
                <a16:creationId xmlns:a16="http://schemas.microsoft.com/office/drawing/2014/main" id="{F7106451-DB8B-4C00-B750-F70D5AA11C0D}"/>
              </a:ext>
            </a:extLst>
          </p:cNvPr>
          <p:cNvSpPr>
            <a:spLocks noGrp="1"/>
          </p:cNvSpPr>
          <p:nvPr>
            <p:ph type="sldNum" sz="quarter" idx="12"/>
          </p:nvPr>
        </p:nvSpPr>
        <p:spPr/>
        <p:txBody>
          <a:bodyPr/>
          <a:lstStyle/>
          <a:p>
            <a:fld id="{1463A6D5-2BE5-40B7-95A3-818B022A08C8}" type="slidenum">
              <a:rPr lang="en-US" smtClean="0"/>
              <a:t>‹#›</a:t>
            </a:fld>
            <a:endParaRPr lang="en-US"/>
          </a:p>
        </p:txBody>
      </p:sp>
    </p:spTree>
    <p:extLst>
      <p:ext uri="{BB962C8B-B14F-4D97-AF65-F5344CB8AC3E}">
        <p14:creationId xmlns:p14="http://schemas.microsoft.com/office/powerpoint/2010/main" val="2389077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113B53-59F2-487D-A372-0CB8C04AA51A}"/>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ημερομηνίας 2">
            <a:extLst>
              <a:ext uri="{FF2B5EF4-FFF2-40B4-BE49-F238E27FC236}">
                <a16:creationId xmlns:a16="http://schemas.microsoft.com/office/drawing/2014/main" id="{D6110632-68F9-4022-8044-18DD85CB4033}"/>
              </a:ext>
            </a:extLst>
          </p:cNvPr>
          <p:cNvSpPr>
            <a:spLocks noGrp="1"/>
          </p:cNvSpPr>
          <p:nvPr>
            <p:ph type="dt" sz="half" idx="10"/>
          </p:nvPr>
        </p:nvSpPr>
        <p:spPr/>
        <p:txBody>
          <a:bodyPr/>
          <a:lstStyle/>
          <a:p>
            <a:fld id="{C366C4C6-88D6-47A4-8900-F302C74C26AE}" type="datetimeFigureOut">
              <a:rPr lang="en-US" smtClean="0"/>
              <a:t>4/14/2020</a:t>
            </a:fld>
            <a:endParaRPr lang="en-US"/>
          </a:p>
        </p:txBody>
      </p:sp>
      <p:sp>
        <p:nvSpPr>
          <p:cNvPr id="4" name="Θέση υποσέλιδου 3">
            <a:extLst>
              <a:ext uri="{FF2B5EF4-FFF2-40B4-BE49-F238E27FC236}">
                <a16:creationId xmlns:a16="http://schemas.microsoft.com/office/drawing/2014/main" id="{51084BC4-D726-4C7F-B898-3581EFA16D53}"/>
              </a:ext>
            </a:extLst>
          </p:cNvPr>
          <p:cNvSpPr>
            <a:spLocks noGrp="1"/>
          </p:cNvSpPr>
          <p:nvPr>
            <p:ph type="ftr" sz="quarter" idx="11"/>
          </p:nvPr>
        </p:nvSpPr>
        <p:spPr/>
        <p:txBody>
          <a:bodyPr/>
          <a:lstStyle/>
          <a:p>
            <a:endParaRPr lang="en-US"/>
          </a:p>
        </p:txBody>
      </p:sp>
      <p:sp>
        <p:nvSpPr>
          <p:cNvPr id="5" name="Θέση αριθμού διαφάνειας 4">
            <a:extLst>
              <a:ext uri="{FF2B5EF4-FFF2-40B4-BE49-F238E27FC236}">
                <a16:creationId xmlns:a16="http://schemas.microsoft.com/office/drawing/2014/main" id="{E1404D7D-2D74-493B-AE5D-45D3A6B5AE19}"/>
              </a:ext>
            </a:extLst>
          </p:cNvPr>
          <p:cNvSpPr>
            <a:spLocks noGrp="1"/>
          </p:cNvSpPr>
          <p:nvPr>
            <p:ph type="sldNum" sz="quarter" idx="12"/>
          </p:nvPr>
        </p:nvSpPr>
        <p:spPr/>
        <p:txBody>
          <a:bodyPr/>
          <a:lstStyle/>
          <a:p>
            <a:fld id="{1463A6D5-2BE5-40B7-95A3-818B022A08C8}" type="slidenum">
              <a:rPr lang="en-US" smtClean="0"/>
              <a:t>‹#›</a:t>
            </a:fld>
            <a:endParaRPr lang="en-US"/>
          </a:p>
        </p:txBody>
      </p:sp>
    </p:spTree>
    <p:extLst>
      <p:ext uri="{BB962C8B-B14F-4D97-AF65-F5344CB8AC3E}">
        <p14:creationId xmlns:p14="http://schemas.microsoft.com/office/powerpoint/2010/main" val="460135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BF2A2427-EEB4-4591-8307-A9440012FBEF}"/>
              </a:ext>
            </a:extLst>
          </p:cNvPr>
          <p:cNvSpPr>
            <a:spLocks noGrp="1"/>
          </p:cNvSpPr>
          <p:nvPr>
            <p:ph type="dt" sz="half" idx="10"/>
          </p:nvPr>
        </p:nvSpPr>
        <p:spPr/>
        <p:txBody>
          <a:bodyPr/>
          <a:lstStyle/>
          <a:p>
            <a:fld id="{C366C4C6-88D6-47A4-8900-F302C74C26AE}" type="datetimeFigureOut">
              <a:rPr lang="en-US" smtClean="0"/>
              <a:t>4/14/2020</a:t>
            </a:fld>
            <a:endParaRPr lang="en-US"/>
          </a:p>
        </p:txBody>
      </p:sp>
      <p:sp>
        <p:nvSpPr>
          <p:cNvPr id="3" name="Θέση υποσέλιδου 2">
            <a:extLst>
              <a:ext uri="{FF2B5EF4-FFF2-40B4-BE49-F238E27FC236}">
                <a16:creationId xmlns:a16="http://schemas.microsoft.com/office/drawing/2014/main" id="{B1F546ED-BB6E-48CB-A527-3E230DF03321}"/>
              </a:ext>
            </a:extLst>
          </p:cNvPr>
          <p:cNvSpPr>
            <a:spLocks noGrp="1"/>
          </p:cNvSpPr>
          <p:nvPr>
            <p:ph type="ftr" sz="quarter" idx="11"/>
          </p:nvPr>
        </p:nvSpPr>
        <p:spPr/>
        <p:txBody>
          <a:bodyPr/>
          <a:lstStyle/>
          <a:p>
            <a:endParaRPr lang="en-US"/>
          </a:p>
        </p:txBody>
      </p:sp>
      <p:sp>
        <p:nvSpPr>
          <p:cNvPr id="4" name="Θέση αριθμού διαφάνειας 3">
            <a:extLst>
              <a:ext uri="{FF2B5EF4-FFF2-40B4-BE49-F238E27FC236}">
                <a16:creationId xmlns:a16="http://schemas.microsoft.com/office/drawing/2014/main" id="{6B84541F-1147-4ABF-8F95-C9143F96F5F7}"/>
              </a:ext>
            </a:extLst>
          </p:cNvPr>
          <p:cNvSpPr>
            <a:spLocks noGrp="1"/>
          </p:cNvSpPr>
          <p:nvPr>
            <p:ph type="sldNum" sz="quarter" idx="12"/>
          </p:nvPr>
        </p:nvSpPr>
        <p:spPr/>
        <p:txBody>
          <a:bodyPr/>
          <a:lstStyle/>
          <a:p>
            <a:fld id="{1463A6D5-2BE5-40B7-95A3-818B022A08C8}" type="slidenum">
              <a:rPr lang="en-US" smtClean="0"/>
              <a:t>‹#›</a:t>
            </a:fld>
            <a:endParaRPr lang="en-US"/>
          </a:p>
        </p:txBody>
      </p:sp>
    </p:spTree>
    <p:extLst>
      <p:ext uri="{BB962C8B-B14F-4D97-AF65-F5344CB8AC3E}">
        <p14:creationId xmlns:p14="http://schemas.microsoft.com/office/powerpoint/2010/main" val="1353373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F4DCA2-E8A9-4526-B079-1666D0656D6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56DDF761-280B-4B2D-8570-3DEBCEE665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κειμένου 3">
            <a:extLst>
              <a:ext uri="{FF2B5EF4-FFF2-40B4-BE49-F238E27FC236}">
                <a16:creationId xmlns:a16="http://schemas.microsoft.com/office/drawing/2014/main" id="{A5501E09-4DC4-46F4-96A6-A6A9DFFBFE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C476636-B572-446D-99DD-11BA2229211E}"/>
              </a:ext>
            </a:extLst>
          </p:cNvPr>
          <p:cNvSpPr>
            <a:spLocks noGrp="1"/>
          </p:cNvSpPr>
          <p:nvPr>
            <p:ph type="dt" sz="half" idx="10"/>
          </p:nvPr>
        </p:nvSpPr>
        <p:spPr/>
        <p:txBody>
          <a:bodyPr/>
          <a:lstStyle/>
          <a:p>
            <a:fld id="{C366C4C6-88D6-47A4-8900-F302C74C26AE}" type="datetimeFigureOut">
              <a:rPr lang="en-US" smtClean="0"/>
              <a:t>4/14/2020</a:t>
            </a:fld>
            <a:endParaRPr lang="en-US"/>
          </a:p>
        </p:txBody>
      </p:sp>
      <p:sp>
        <p:nvSpPr>
          <p:cNvPr id="6" name="Θέση υποσέλιδου 5">
            <a:extLst>
              <a:ext uri="{FF2B5EF4-FFF2-40B4-BE49-F238E27FC236}">
                <a16:creationId xmlns:a16="http://schemas.microsoft.com/office/drawing/2014/main" id="{6A2C3AB8-BA16-4807-8564-895000F56D40}"/>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D79D66B0-2814-499A-9F86-7A46C823AFE7}"/>
              </a:ext>
            </a:extLst>
          </p:cNvPr>
          <p:cNvSpPr>
            <a:spLocks noGrp="1"/>
          </p:cNvSpPr>
          <p:nvPr>
            <p:ph type="sldNum" sz="quarter" idx="12"/>
          </p:nvPr>
        </p:nvSpPr>
        <p:spPr/>
        <p:txBody>
          <a:bodyPr/>
          <a:lstStyle/>
          <a:p>
            <a:fld id="{1463A6D5-2BE5-40B7-95A3-818B022A08C8}" type="slidenum">
              <a:rPr lang="en-US" smtClean="0"/>
              <a:t>‹#›</a:t>
            </a:fld>
            <a:endParaRPr lang="en-US"/>
          </a:p>
        </p:txBody>
      </p:sp>
    </p:spTree>
    <p:extLst>
      <p:ext uri="{BB962C8B-B14F-4D97-AF65-F5344CB8AC3E}">
        <p14:creationId xmlns:p14="http://schemas.microsoft.com/office/powerpoint/2010/main" val="2904440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48DD20-D2D8-4764-828D-5DE621F486DD}"/>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Θέση εικόνας 2">
            <a:extLst>
              <a:ext uri="{FF2B5EF4-FFF2-40B4-BE49-F238E27FC236}">
                <a16:creationId xmlns:a16="http://schemas.microsoft.com/office/drawing/2014/main" id="{510B2ECC-020C-4C5F-962F-BA36B8C0F4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Θέση κειμένου 3">
            <a:extLst>
              <a:ext uri="{FF2B5EF4-FFF2-40B4-BE49-F238E27FC236}">
                <a16:creationId xmlns:a16="http://schemas.microsoft.com/office/drawing/2014/main" id="{A12059B7-5F77-4B25-991B-E01150DEA5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528BFB7-6B65-453F-A082-A9C0DFAC8031}"/>
              </a:ext>
            </a:extLst>
          </p:cNvPr>
          <p:cNvSpPr>
            <a:spLocks noGrp="1"/>
          </p:cNvSpPr>
          <p:nvPr>
            <p:ph type="dt" sz="half" idx="10"/>
          </p:nvPr>
        </p:nvSpPr>
        <p:spPr/>
        <p:txBody>
          <a:bodyPr/>
          <a:lstStyle/>
          <a:p>
            <a:fld id="{C366C4C6-88D6-47A4-8900-F302C74C26AE}" type="datetimeFigureOut">
              <a:rPr lang="en-US" smtClean="0"/>
              <a:t>4/14/2020</a:t>
            </a:fld>
            <a:endParaRPr lang="en-US"/>
          </a:p>
        </p:txBody>
      </p:sp>
      <p:sp>
        <p:nvSpPr>
          <p:cNvPr id="6" name="Θέση υποσέλιδου 5">
            <a:extLst>
              <a:ext uri="{FF2B5EF4-FFF2-40B4-BE49-F238E27FC236}">
                <a16:creationId xmlns:a16="http://schemas.microsoft.com/office/drawing/2014/main" id="{2695B1B5-106F-4C68-B010-6A5EB23699D8}"/>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714A93EA-91D9-43F2-93BF-2F83D891F479}"/>
              </a:ext>
            </a:extLst>
          </p:cNvPr>
          <p:cNvSpPr>
            <a:spLocks noGrp="1"/>
          </p:cNvSpPr>
          <p:nvPr>
            <p:ph type="sldNum" sz="quarter" idx="12"/>
          </p:nvPr>
        </p:nvSpPr>
        <p:spPr/>
        <p:txBody>
          <a:bodyPr/>
          <a:lstStyle/>
          <a:p>
            <a:fld id="{1463A6D5-2BE5-40B7-95A3-818B022A08C8}" type="slidenum">
              <a:rPr lang="en-US" smtClean="0"/>
              <a:t>‹#›</a:t>
            </a:fld>
            <a:endParaRPr lang="en-US"/>
          </a:p>
        </p:txBody>
      </p:sp>
    </p:spTree>
    <p:extLst>
      <p:ext uri="{BB962C8B-B14F-4D97-AF65-F5344CB8AC3E}">
        <p14:creationId xmlns:p14="http://schemas.microsoft.com/office/powerpoint/2010/main" val="3110999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4E8F47B-6F57-487B-AAC6-B2B1F017BF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EE4C6D12-BB03-40D9-9E9A-3A7D5C8F40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1184B4C3-F6D7-42A6-8061-E1E7EF8BB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66C4C6-88D6-47A4-8900-F302C74C26AE}" type="datetimeFigureOut">
              <a:rPr lang="en-US" smtClean="0"/>
              <a:t>4/14/2020</a:t>
            </a:fld>
            <a:endParaRPr lang="en-US"/>
          </a:p>
        </p:txBody>
      </p:sp>
      <p:sp>
        <p:nvSpPr>
          <p:cNvPr id="5" name="Θέση υποσέλιδου 4">
            <a:extLst>
              <a:ext uri="{FF2B5EF4-FFF2-40B4-BE49-F238E27FC236}">
                <a16:creationId xmlns:a16="http://schemas.microsoft.com/office/drawing/2014/main" id="{87BE6698-5E18-4B2C-8D72-07A7960569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Θέση αριθμού διαφάνειας 5">
            <a:extLst>
              <a:ext uri="{FF2B5EF4-FFF2-40B4-BE49-F238E27FC236}">
                <a16:creationId xmlns:a16="http://schemas.microsoft.com/office/drawing/2014/main" id="{B36579ED-3983-4C5C-99DB-113298CDF5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63A6D5-2BE5-40B7-95A3-818B022A08C8}" type="slidenum">
              <a:rPr lang="en-US" smtClean="0"/>
              <a:t>‹#›</a:t>
            </a:fld>
            <a:endParaRPr lang="en-US"/>
          </a:p>
        </p:txBody>
      </p:sp>
    </p:spTree>
    <p:extLst>
      <p:ext uri="{BB962C8B-B14F-4D97-AF65-F5344CB8AC3E}">
        <p14:creationId xmlns:p14="http://schemas.microsoft.com/office/powerpoint/2010/main" val="651003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F7043F-E2D1-43B0-A596-82DAF41B2F82}"/>
              </a:ext>
            </a:extLst>
          </p:cNvPr>
          <p:cNvSpPr>
            <a:spLocks noGrp="1"/>
          </p:cNvSpPr>
          <p:nvPr>
            <p:ph type="ctrTitle"/>
          </p:nvPr>
        </p:nvSpPr>
        <p:spPr/>
        <p:txBody>
          <a:bodyPr>
            <a:normAutofit fontScale="90000"/>
          </a:bodyPr>
          <a:lstStyle/>
          <a:p>
            <a:r>
              <a:rPr lang="el-GR" dirty="0" err="1">
                <a:latin typeface="Comic Sans MS" panose="030F0702030302020204" pitchFamily="66" charset="0"/>
              </a:rPr>
              <a:t>Χρηματοδοτικη</a:t>
            </a:r>
            <a:r>
              <a:rPr lang="el-GR" dirty="0">
                <a:latin typeface="Comic Sans MS" panose="030F0702030302020204" pitchFamily="66" charset="0"/>
              </a:rPr>
              <a:t> </a:t>
            </a:r>
            <a:r>
              <a:rPr lang="el-GR" dirty="0" err="1">
                <a:latin typeface="Comic Sans MS" panose="030F0702030302020204" pitchFamily="66" charset="0"/>
              </a:rPr>
              <a:t>δυνατοτητα</a:t>
            </a:r>
            <a:r>
              <a:rPr lang="el-GR" dirty="0">
                <a:latin typeface="Comic Sans MS" panose="030F0702030302020204" pitchFamily="66" charset="0"/>
              </a:rPr>
              <a:t> και </a:t>
            </a:r>
            <a:r>
              <a:rPr lang="el-GR" dirty="0" err="1">
                <a:latin typeface="Comic Sans MS" panose="030F0702030302020204" pitchFamily="66" charset="0"/>
              </a:rPr>
              <a:t>αποδοση</a:t>
            </a:r>
            <a:r>
              <a:rPr lang="el-GR" dirty="0">
                <a:latin typeface="Comic Sans MS" panose="030F0702030302020204" pitchFamily="66" charset="0"/>
              </a:rPr>
              <a:t> </a:t>
            </a:r>
            <a:r>
              <a:rPr lang="el-GR" dirty="0" err="1">
                <a:latin typeface="Comic Sans MS" panose="030F0702030302020204" pitchFamily="66" charset="0"/>
              </a:rPr>
              <a:t>κεφαλαιου</a:t>
            </a:r>
            <a:endParaRPr lang="en-US" dirty="0">
              <a:latin typeface="Comic Sans MS" panose="030F0702030302020204" pitchFamily="66" charset="0"/>
            </a:endParaRPr>
          </a:p>
        </p:txBody>
      </p:sp>
      <p:sp>
        <p:nvSpPr>
          <p:cNvPr id="3" name="Υπότιτλος 2">
            <a:extLst>
              <a:ext uri="{FF2B5EF4-FFF2-40B4-BE49-F238E27FC236}">
                <a16:creationId xmlns:a16="http://schemas.microsoft.com/office/drawing/2014/main" id="{DE528A34-D633-4244-B964-E64EC8C85EC1}"/>
              </a:ext>
            </a:extLst>
          </p:cNvPr>
          <p:cNvSpPr>
            <a:spLocks noGrp="1"/>
          </p:cNvSpPr>
          <p:nvPr>
            <p:ph type="subTitle" idx="1"/>
          </p:nvPr>
        </p:nvSpPr>
        <p:spPr/>
        <p:txBody>
          <a:bodyPr/>
          <a:lstStyle/>
          <a:p>
            <a:r>
              <a:rPr lang="el-GR" sz="3200" dirty="0">
                <a:latin typeface="Comic Sans MS" panose="030F0702030302020204" pitchFamily="66" charset="0"/>
              </a:rPr>
              <a:t>ΟΔΥΣΣΕΑΣ</a:t>
            </a:r>
            <a:r>
              <a:rPr lang="el-GR" dirty="0">
                <a:latin typeface="Comic Sans MS" panose="030F0702030302020204" pitchFamily="66" charset="0"/>
              </a:rPr>
              <a:t> </a:t>
            </a:r>
            <a:r>
              <a:rPr lang="el-GR" sz="3200" dirty="0">
                <a:latin typeface="Comic Sans MS" panose="030F0702030302020204" pitchFamily="66" charset="0"/>
              </a:rPr>
              <a:t>ΜΑΝΩΛΙΑΔΗΣ</a:t>
            </a:r>
            <a:endParaRPr lang="en-US" sz="3200" dirty="0">
              <a:latin typeface="Comic Sans MS" panose="030F0702030302020204" pitchFamily="66" charset="0"/>
            </a:endParaRPr>
          </a:p>
        </p:txBody>
      </p:sp>
    </p:spTree>
    <p:extLst>
      <p:ext uri="{BB962C8B-B14F-4D97-AF65-F5344CB8AC3E}">
        <p14:creationId xmlns:p14="http://schemas.microsoft.com/office/powerpoint/2010/main" val="9527768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5DC731-C30C-442D-96B7-97FF74C307DD}"/>
              </a:ext>
            </a:extLst>
          </p:cNvPr>
          <p:cNvSpPr>
            <a:spLocks noGrp="1"/>
          </p:cNvSpPr>
          <p:nvPr>
            <p:ph type="title"/>
          </p:nvPr>
        </p:nvSpPr>
        <p:spPr>
          <a:xfrm>
            <a:off x="838199" y="365125"/>
            <a:ext cx="11107057" cy="1325563"/>
          </a:xfrm>
        </p:spPr>
        <p:txBody>
          <a:bodyPr>
            <a:normAutofit/>
          </a:bodyPr>
          <a:lstStyle/>
          <a:p>
            <a:r>
              <a:rPr lang="el-GR" sz="3200" dirty="0" err="1">
                <a:latin typeface="Comic Sans MS" panose="030F0702030302020204" pitchFamily="66" charset="0"/>
              </a:rPr>
              <a:t>Καμπυλη</a:t>
            </a:r>
            <a:r>
              <a:rPr lang="el-GR" sz="3200" dirty="0">
                <a:latin typeface="Comic Sans MS" panose="030F0702030302020204" pitchFamily="66" charset="0"/>
              </a:rPr>
              <a:t> Οριακής απόδοσης και οριακού κόστους Κεφαλαίου</a:t>
            </a:r>
            <a:endParaRPr lang="en-US" sz="3200" dirty="0"/>
          </a:p>
        </p:txBody>
      </p:sp>
      <p:pic>
        <p:nvPicPr>
          <p:cNvPr id="4" name="Θέση περιεχομένου 3">
            <a:extLst>
              <a:ext uri="{FF2B5EF4-FFF2-40B4-BE49-F238E27FC236}">
                <a16:creationId xmlns:a16="http://schemas.microsoft.com/office/drawing/2014/main" id="{0D799A50-A205-4A6D-BA38-B9B701DEC7EC}"/>
              </a:ext>
            </a:extLst>
          </p:cNvPr>
          <p:cNvPicPr>
            <a:picLocks noGrp="1" noChangeAspect="1"/>
          </p:cNvPicPr>
          <p:nvPr>
            <p:ph idx="1"/>
          </p:nvPr>
        </p:nvPicPr>
        <p:blipFill>
          <a:blip r:embed="rId2"/>
          <a:stretch>
            <a:fillRect/>
          </a:stretch>
        </p:blipFill>
        <p:spPr>
          <a:xfrm>
            <a:off x="3848100" y="2596356"/>
            <a:ext cx="4495800" cy="2809875"/>
          </a:xfrm>
          <a:prstGeom prst="rect">
            <a:avLst/>
          </a:prstGeom>
        </p:spPr>
      </p:pic>
      <p:cxnSp>
        <p:nvCxnSpPr>
          <p:cNvPr id="6" name="Ευθεία γραμμή σύνδεσης 5">
            <a:extLst>
              <a:ext uri="{FF2B5EF4-FFF2-40B4-BE49-F238E27FC236}">
                <a16:creationId xmlns:a16="http://schemas.microsoft.com/office/drawing/2014/main" id="{C1019BB9-06DD-4730-9A39-0724D09608A8}"/>
              </a:ext>
            </a:extLst>
          </p:cNvPr>
          <p:cNvCxnSpPr>
            <a:cxnSpLocks/>
          </p:cNvCxnSpPr>
          <p:nvPr/>
        </p:nvCxnSpPr>
        <p:spPr>
          <a:xfrm>
            <a:off x="4200939" y="3220278"/>
            <a:ext cx="556591"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9" name="Ευθεία γραμμή σύνδεσης 8">
            <a:extLst>
              <a:ext uri="{FF2B5EF4-FFF2-40B4-BE49-F238E27FC236}">
                <a16:creationId xmlns:a16="http://schemas.microsoft.com/office/drawing/2014/main" id="{189978E3-47B8-4DAD-8FF8-C90CAA29D431}"/>
              </a:ext>
            </a:extLst>
          </p:cNvPr>
          <p:cNvCxnSpPr/>
          <p:nvPr/>
        </p:nvCxnSpPr>
        <p:spPr>
          <a:xfrm>
            <a:off x="4757530" y="3220278"/>
            <a:ext cx="0" cy="208722"/>
          </a:xfrm>
          <a:prstGeom prst="line">
            <a:avLst/>
          </a:prstGeom>
        </p:spPr>
        <p:style>
          <a:lnRef idx="1">
            <a:schemeClr val="accent2"/>
          </a:lnRef>
          <a:fillRef idx="0">
            <a:schemeClr val="accent2"/>
          </a:fillRef>
          <a:effectRef idx="0">
            <a:schemeClr val="accent2"/>
          </a:effectRef>
          <a:fontRef idx="minor">
            <a:schemeClr val="tx1"/>
          </a:fontRef>
        </p:style>
      </p:cxnSp>
      <p:cxnSp>
        <p:nvCxnSpPr>
          <p:cNvPr id="11" name="Ευθεία γραμμή σύνδεσης 10">
            <a:extLst>
              <a:ext uri="{FF2B5EF4-FFF2-40B4-BE49-F238E27FC236}">
                <a16:creationId xmlns:a16="http://schemas.microsoft.com/office/drawing/2014/main" id="{706F8610-97A7-442A-98B6-43AA99DA96A8}"/>
              </a:ext>
            </a:extLst>
          </p:cNvPr>
          <p:cNvCxnSpPr/>
          <p:nvPr/>
        </p:nvCxnSpPr>
        <p:spPr>
          <a:xfrm>
            <a:off x="4757530" y="3455504"/>
            <a:ext cx="715618"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3" name="Ευθεία γραμμή σύνδεσης 12">
            <a:extLst>
              <a:ext uri="{FF2B5EF4-FFF2-40B4-BE49-F238E27FC236}">
                <a16:creationId xmlns:a16="http://schemas.microsoft.com/office/drawing/2014/main" id="{46FDD9C2-07E6-4854-BDA4-7CDCBF15CBE0}"/>
              </a:ext>
            </a:extLst>
          </p:cNvPr>
          <p:cNvCxnSpPr>
            <a:cxnSpLocks/>
          </p:cNvCxnSpPr>
          <p:nvPr/>
        </p:nvCxnSpPr>
        <p:spPr>
          <a:xfrm>
            <a:off x="5501724" y="3455504"/>
            <a:ext cx="0" cy="427383"/>
          </a:xfrm>
          <a:prstGeom prst="line">
            <a:avLst/>
          </a:prstGeom>
          <a:ln w="50800"/>
        </p:spPr>
        <p:style>
          <a:lnRef idx="1">
            <a:schemeClr val="accent2"/>
          </a:lnRef>
          <a:fillRef idx="0">
            <a:schemeClr val="accent2"/>
          </a:fillRef>
          <a:effectRef idx="0">
            <a:schemeClr val="accent2"/>
          </a:effectRef>
          <a:fontRef idx="minor">
            <a:schemeClr val="tx1"/>
          </a:fontRef>
        </p:style>
      </p:cxnSp>
      <p:cxnSp>
        <p:nvCxnSpPr>
          <p:cNvPr id="19" name="Ευθεία γραμμή σύνδεσης 18">
            <a:extLst>
              <a:ext uri="{FF2B5EF4-FFF2-40B4-BE49-F238E27FC236}">
                <a16:creationId xmlns:a16="http://schemas.microsoft.com/office/drawing/2014/main" id="{6C120F0F-91DF-4385-A231-E73559BC89C5}"/>
              </a:ext>
            </a:extLst>
          </p:cNvPr>
          <p:cNvCxnSpPr/>
          <p:nvPr/>
        </p:nvCxnSpPr>
        <p:spPr>
          <a:xfrm>
            <a:off x="5486401" y="3882887"/>
            <a:ext cx="609599"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21" name="Ευθεία γραμμή σύνδεσης 20">
            <a:extLst>
              <a:ext uri="{FF2B5EF4-FFF2-40B4-BE49-F238E27FC236}">
                <a16:creationId xmlns:a16="http://schemas.microsoft.com/office/drawing/2014/main" id="{5000920A-9BA5-4AAD-A6AB-072D176DDB35}"/>
              </a:ext>
            </a:extLst>
          </p:cNvPr>
          <p:cNvCxnSpPr>
            <a:cxnSpLocks/>
          </p:cNvCxnSpPr>
          <p:nvPr/>
        </p:nvCxnSpPr>
        <p:spPr>
          <a:xfrm flipV="1">
            <a:off x="7286625" y="2573336"/>
            <a:ext cx="848139" cy="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23" name="Ευθεία γραμμή σύνδεσης 22">
            <a:extLst>
              <a:ext uri="{FF2B5EF4-FFF2-40B4-BE49-F238E27FC236}">
                <a16:creationId xmlns:a16="http://schemas.microsoft.com/office/drawing/2014/main" id="{E7108922-1882-460F-A0C2-5E33EA71BB29}"/>
              </a:ext>
            </a:extLst>
          </p:cNvPr>
          <p:cNvCxnSpPr/>
          <p:nvPr/>
        </p:nvCxnSpPr>
        <p:spPr>
          <a:xfrm flipH="1">
            <a:off x="5180773" y="3629475"/>
            <a:ext cx="1258956"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5" name="Ευθεία γραμμή σύνδεσης 24">
            <a:extLst>
              <a:ext uri="{FF2B5EF4-FFF2-40B4-BE49-F238E27FC236}">
                <a16:creationId xmlns:a16="http://schemas.microsoft.com/office/drawing/2014/main" id="{101AD722-A816-4EBB-9F04-5AB300DB4C0C}"/>
              </a:ext>
            </a:extLst>
          </p:cNvPr>
          <p:cNvCxnSpPr/>
          <p:nvPr/>
        </p:nvCxnSpPr>
        <p:spPr>
          <a:xfrm>
            <a:off x="5180773" y="3629475"/>
            <a:ext cx="0" cy="409125"/>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7" name="Ευθεία γραμμή σύνδεσης 26">
            <a:extLst>
              <a:ext uri="{FF2B5EF4-FFF2-40B4-BE49-F238E27FC236}">
                <a16:creationId xmlns:a16="http://schemas.microsoft.com/office/drawing/2014/main" id="{24080001-7BEB-4E71-A57B-4C2970F96774}"/>
              </a:ext>
            </a:extLst>
          </p:cNvPr>
          <p:cNvCxnSpPr/>
          <p:nvPr/>
        </p:nvCxnSpPr>
        <p:spPr>
          <a:xfrm flipH="1">
            <a:off x="4200939" y="4038600"/>
            <a:ext cx="979834"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8" name="Ορθογώνιο 27">
            <a:extLst>
              <a:ext uri="{FF2B5EF4-FFF2-40B4-BE49-F238E27FC236}">
                <a16:creationId xmlns:a16="http://schemas.microsoft.com/office/drawing/2014/main" id="{8ED1F0EF-0EFE-4A73-8B2D-BE97E8949EE6}"/>
              </a:ext>
            </a:extLst>
          </p:cNvPr>
          <p:cNvSpPr/>
          <p:nvPr/>
        </p:nvSpPr>
        <p:spPr>
          <a:xfrm>
            <a:off x="3467100" y="2115550"/>
            <a:ext cx="6096000" cy="646331"/>
          </a:xfrm>
          <a:prstGeom prst="rect">
            <a:avLst/>
          </a:prstGeom>
        </p:spPr>
        <p:txBody>
          <a:bodyPr>
            <a:spAutoFit/>
          </a:bodyPr>
          <a:lstStyle/>
          <a:p>
            <a:pPr>
              <a:spcBef>
                <a:spcPts val="45"/>
              </a:spcBef>
            </a:pPr>
            <a:r>
              <a:rPr lang="el-GR" dirty="0" err="1">
                <a:latin typeface="Times New Roman" panose="02020603050405020304" pitchFamily="18" charset="0"/>
                <a:ea typeface="Times New Roman" panose="02020603050405020304" pitchFamily="18" charset="0"/>
              </a:rPr>
              <a:t>Οριακο</a:t>
            </a:r>
            <a:r>
              <a:rPr lang="el-GR" dirty="0">
                <a:latin typeface="Times New Roman" panose="02020603050405020304" pitchFamily="18" charset="0"/>
                <a:ea typeface="Times New Roman" panose="02020603050405020304" pitchFamily="18" charset="0"/>
              </a:rPr>
              <a:t> </a:t>
            </a:r>
            <a:r>
              <a:rPr lang="el-GR" dirty="0" err="1">
                <a:latin typeface="Times New Roman" panose="02020603050405020304" pitchFamily="18" charset="0"/>
                <a:ea typeface="Times New Roman" panose="02020603050405020304" pitchFamily="18" charset="0"/>
              </a:rPr>
              <a:t>κοστος</a:t>
            </a:r>
            <a:r>
              <a:rPr lang="el-GR" dirty="0">
                <a:latin typeface="Times New Roman" panose="02020603050405020304" pitchFamily="18" charset="0"/>
                <a:ea typeface="Times New Roman" panose="02020603050405020304" pitchFamily="18" charset="0"/>
              </a:rPr>
              <a:t> </a:t>
            </a:r>
            <a:r>
              <a:rPr lang="el-GR" dirty="0" err="1">
                <a:latin typeface="Times New Roman" panose="02020603050405020304" pitchFamily="18" charset="0"/>
                <a:ea typeface="Times New Roman" panose="02020603050405020304" pitchFamily="18" charset="0"/>
              </a:rPr>
              <a:t>αποκτησης</a:t>
            </a:r>
            <a:r>
              <a:rPr lang="el-GR" dirty="0">
                <a:latin typeface="Times New Roman" panose="02020603050405020304" pitchFamily="18" charset="0"/>
                <a:ea typeface="Times New Roman" panose="02020603050405020304" pitchFamily="18" charset="0"/>
              </a:rPr>
              <a:t> </a:t>
            </a:r>
            <a:r>
              <a:rPr lang="el-GR" dirty="0" err="1">
                <a:latin typeface="Times New Roman" panose="02020603050405020304" pitchFamily="18" charset="0"/>
                <a:ea typeface="Times New Roman" panose="02020603050405020304" pitchFamily="18" charset="0"/>
              </a:rPr>
              <a:t>κεφαλαιου</a:t>
            </a:r>
            <a:endParaRPr lang="en-US" sz="2400" dirty="0">
              <a:effectLst/>
              <a:latin typeface="Times New Roman" panose="02020603050405020304" pitchFamily="18" charset="0"/>
              <a:ea typeface="Times New Roman" panose="02020603050405020304" pitchFamily="18" charset="0"/>
            </a:endParaRPr>
          </a:p>
          <a:p>
            <a:pPr>
              <a:spcBef>
                <a:spcPts val="45"/>
              </a:spcBef>
            </a:pPr>
            <a:r>
              <a:rPr lang="el-GR" dirty="0" err="1">
                <a:latin typeface="Times New Roman" panose="02020603050405020304" pitchFamily="18" charset="0"/>
                <a:ea typeface="Times New Roman" panose="02020603050405020304" pitchFamily="18" charset="0"/>
              </a:rPr>
              <a:t>Οριακο</a:t>
            </a:r>
            <a:r>
              <a:rPr lang="el-GR" dirty="0">
                <a:latin typeface="Times New Roman" panose="02020603050405020304" pitchFamily="18" charset="0"/>
                <a:ea typeface="Times New Roman" panose="02020603050405020304" pitchFamily="18" charset="0"/>
              </a:rPr>
              <a:t> κόστος απόδοσης </a:t>
            </a:r>
            <a:r>
              <a:rPr lang="el-GR" dirty="0" err="1">
                <a:latin typeface="Times New Roman" panose="02020603050405020304" pitchFamily="18" charset="0"/>
                <a:ea typeface="Times New Roman" panose="02020603050405020304" pitchFamily="18" charset="0"/>
              </a:rPr>
              <a:t>κεφαλαιου</a:t>
            </a:r>
            <a:endParaRPr lang="en-US" sz="2400" dirty="0">
              <a:effectLst/>
              <a:latin typeface="Times New Roman" panose="02020603050405020304" pitchFamily="18" charset="0"/>
              <a:ea typeface="Times New Roman" panose="02020603050405020304" pitchFamily="18" charset="0"/>
            </a:endParaRPr>
          </a:p>
        </p:txBody>
      </p:sp>
      <p:cxnSp>
        <p:nvCxnSpPr>
          <p:cNvPr id="29" name="Ευθεία γραμμή σύνδεσης 28">
            <a:extLst>
              <a:ext uri="{FF2B5EF4-FFF2-40B4-BE49-F238E27FC236}">
                <a16:creationId xmlns:a16="http://schemas.microsoft.com/office/drawing/2014/main" id="{9657294B-1D6B-4A82-9FDC-2969064B4C7A}"/>
              </a:ext>
            </a:extLst>
          </p:cNvPr>
          <p:cNvCxnSpPr>
            <a:cxnSpLocks/>
          </p:cNvCxnSpPr>
          <p:nvPr/>
        </p:nvCxnSpPr>
        <p:spPr>
          <a:xfrm flipH="1">
            <a:off x="7286625" y="2334075"/>
            <a:ext cx="942975"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1" name="Ευθεία γραμμή σύνδεσης 30">
            <a:extLst>
              <a:ext uri="{FF2B5EF4-FFF2-40B4-BE49-F238E27FC236}">
                <a16:creationId xmlns:a16="http://schemas.microsoft.com/office/drawing/2014/main" id="{0BAAE820-E694-4F9A-B6D1-FC8EAC193D42}"/>
              </a:ext>
            </a:extLst>
          </p:cNvPr>
          <p:cNvCxnSpPr/>
          <p:nvPr/>
        </p:nvCxnSpPr>
        <p:spPr>
          <a:xfrm flipH="1">
            <a:off x="4200939" y="3220278"/>
            <a:ext cx="278295" cy="208722"/>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Ευθεία γραμμή σύνδεσης 32">
            <a:extLst>
              <a:ext uri="{FF2B5EF4-FFF2-40B4-BE49-F238E27FC236}">
                <a16:creationId xmlns:a16="http://schemas.microsoft.com/office/drawing/2014/main" id="{81D7F713-751D-4657-B4D3-D0351AC2BF63}"/>
              </a:ext>
            </a:extLst>
          </p:cNvPr>
          <p:cNvCxnSpPr/>
          <p:nvPr/>
        </p:nvCxnSpPr>
        <p:spPr>
          <a:xfrm flipH="1">
            <a:off x="4200938" y="3220278"/>
            <a:ext cx="556592" cy="417444"/>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Ευθεία γραμμή σύνδεσης 34">
            <a:extLst>
              <a:ext uri="{FF2B5EF4-FFF2-40B4-BE49-F238E27FC236}">
                <a16:creationId xmlns:a16="http://schemas.microsoft.com/office/drawing/2014/main" id="{FD3BCF6A-33E6-4F80-A5AF-09F9AAFD2D34}"/>
              </a:ext>
            </a:extLst>
          </p:cNvPr>
          <p:cNvCxnSpPr>
            <a:cxnSpLocks/>
          </p:cNvCxnSpPr>
          <p:nvPr/>
        </p:nvCxnSpPr>
        <p:spPr>
          <a:xfrm flipH="1">
            <a:off x="4200938" y="3455504"/>
            <a:ext cx="556592" cy="400879"/>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Ευθεία γραμμή σύνδεσης 37">
            <a:extLst>
              <a:ext uri="{FF2B5EF4-FFF2-40B4-BE49-F238E27FC236}">
                <a16:creationId xmlns:a16="http://schemas.microsoft.com/office/drawing/2014/main" id="{83A8C99D-447C-4C0B-B1ED-D43F3FAA24E2}"/>
              </a:ext>
            </a:extLst>
          </p:cNvPr>
          <p:cNvCxnSpPr>
            <a:cxnSpLocks/>
          </p:cNvCxnSpPr>
          <p:nvPr/>
        </p:nvCxnSpPr>
        <p:spPr>
          <a:xfrm flipH="1">
            <a:off x="4273517" y="3482009"/>
            <a:ext cx="729075" cy="530086"/>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Ευθεία γραμμή σύνδεσης 42">
            <a:extLst>
              <a:ext uri="{FF2B5EF4-FFF2-40B4-BE49-F238E27FC236}">
                <a16:creationId xmlns:a16="http://schemas.microsoft.com/office/drawing/2014/main" id="{8A6E3A39-66D4-42CF-90A3-0BA03CFE5762}"/>
              </a:ext>
            </a:extLst>
          </p:cNvPr>
          <p:cNvCxnSpPr/>
          <p:nvPr/>
        </p:nvCxnSpPr>
        <p:spPr>
          <a:xfrm flipH="1">
            <a:off x="4552950" y="3455504"/>
            <a:ext cx="723900" cy="583096"/>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Ευθεία γραμμή σύνδεσης 44">
            <a:extLst>
              <a:ext uri="{FF2B5EF4-FFF2-40B4-BE49-F238E27FC236}">
                <a16:creationId xmlns:a16="http://schemas.microsoft.com/office/drawing/2014/main" id="{2162124D-A58B-42B3-817D-8A51D0B6A224}"/>
              </a:ext>
            </a:extLst>
          </p:cNvPr>
          <p:cNvCxnSpPr/>
          <p:nvPr/>
        </p:nvCxnSpPr>
        <p:spPr>
          <a:xfrm flipH="1">
            <a:off x="4829175" y="3733800"/>
            <a:ext cx="351598" cy="27829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23772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AA2D4D-B8F3-4109-8492-03774282ED6E}"/>
              </a:ext>
            </a:extLst>
          </p:cNvPr>
          <p:cNvSpPr>
            <a:spLocks noGrp="1"/>
          </p:cNvSpPr>
          <p:nvPr>
            <p:ph type="title"/>
          </p:nvPr>
        </p:nvSpPr>
        <p:spPr/>
        <p:txBody>
          <a:bodyPr>
            <a:normAutofit/>
          </a:bodyPr>
          <a:lstStyle/>
          <a:p>
            <a:r>
              <a:rPr lang="el-GR" sz="3600" dirty="0">
                <a:latin typeface="Comic Sans MS" panose="030F0702030302020204" pitchFamily="66" charset="0"/>
              </a:rPr>
              <a:t>Οριακή απόδοση και οριακό κόστος Κεφαλαίου</a:t>
            </a:r>
            <a:endParaRPr lang="en-US" sz="3600" dirty="0">
              <a:latin typeface="Comic Sans MS" panose="030F0702030302020204" pitchFamily="66" charset="0"/>
            </a:endParaRPr>
          </a:p>
        </p:txBody>
      </p:sp>
      <p:sp>
        <p:nvSpPr>
          <p:cNvPr id="3" name="Θέση περιεχομένου 2">
            <a:extLst>
              <a:ext uri="{FF2B5EF4-FFF2-40B4-BE49-F238E27FC236}">
                <a16:creationId xmlns:a16="http://schemas.microsoft.com/office/drawing/2014/main" id="{0D99F056-669E-45CE-8FB7-F68741363EF6}"/>
              </a:ext>
            </a:extLst>
          </p:cNvPr>
          <p:cNvSpPr>
            <a:spLocks noGrp="1"/>
          </p:cNvSpPr>
          <p:nvPr>
            <p:ph idx="1"/>
          </p:nvPr>
        </p:nvSpPr>
        <p:spPr/>
        <p:txBody>
          <a:bodyPr/>
          <a:lstStyle/>
          <a:p>
            <a:r>
              <a:rPr lang="el-GR" dirty="0"/>
              <a:t>Δημιουργούμε ένα πρόγραμμα επενδυτικών ευκαιριών κατατάσσοντας τα διάφορα επενδυτικά προγράμματα κατά φθίνουσα τάξη των εσωτερικών τους βαθμών απόδοσης</a:t>
            </a:r>
          </a:p>
          <a:p>
            <a:r>
              <a:rPr lang="el-GR" dirty="0"/>
              <a:t>Δημιουργούμε ένα πρόγραμμα οριακού κόστους κεφαλαίου το οποίο αποτελεί μια γραφική απεικόνιση του οριακού κόστους της εταιρείας, στο ίδιο σύστημα αξόνων</a:t>
            </a:r>
          </a:p>
          <a:p>
            <a:r>
              <a:rPr lang="el-GR" dirty="0"/>
              <a:t>Το σημείο τομής των δύο αυτών προγραμμάτων αντιστοιχεί στο οριακό κόστος κεφαλαίου της επιχείρησης</a:t>
            </a:r>
            <a:endParaRPr lang="en-US" dirty="0"/>
          </a:p>
        </p:txBody>
      </p:sp>
    </p:spTree>
    <p:extLst>
      <p:ext uri="{BB962C8B-B14F-4D97-AF65-F5344CB8AC3E}">
        <p14:creationId xmlns:p14="http://schemas.microsoft.com/office/powerpoint/2010/main" val="4201130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8396D59-5549-45EE-BBFD-A773999C022B}"/>
              </a:ext>
            </a:extLst>
          </p:cNvPr>
          <p:cNvSpPr>
            <a:spLocks noGrp="1"/>
          </p:cNvSpPr>
          <p:nvPr>
            <p:ph type="title"/>
          </p:nvPr>
        </p:nvSpPr>
        <p:spPr/>
        <p:txBody>
          <a:bodyPr/>
          <a:lstStyle/>
          <a:p>
            <a:r>
              <a:rPr lang="el-GR" b="1" i="0" dirty="0">
                <a:solidFill>
                  <a:srgbClr val="444444"/>
                </a:solidFill>
                <a:effectLst/>
                <a:latin typeface="Comic Sans MS" panose="030F0702030302020204" pitchFamily="66" charset="0"/>
              </a:rPr>
              <a:t>Κόστος κεφαλαίου Κόστος ευκαιρίας</a:t>
            </a:r>
            <a:endParaRPr lang="en-US" dirty="0">
              <a:latin typeface="Comic Sans MS" panose="030F0702030302020204" pitchFamily="66" charset="0"/>
            </a:endParaRPr>
          </a:p>
        </p:txBody>
      </p:sp>
      <p:sp>
        <p:nvSpPr>
          <p:cNvPr id="4" name="Ορθογώνιο 3">
            <a:extLst>
              <a:ext uri="{FF2B5EF4-FFF2-40B4-BE49-F238E27FC236}">
                <a16:creationId xmlns:a16="http://schemas.microsoft.com/office/drawing/2014/main" id="{4B7BAFDB-9611-434F-B0F4-EC77EE93B20F}"/>
              </a:ext>
            </a:extLst>
          </p:cNvPr>
          <p:cNvSpPr/>
          <p:nvPr/>
        </p:nvSpPr>
        <p:spPr>
          <a:xfrm>
            <a:off x="318052" y="1582340"/>
            <a:ext cx="11993217" cy="4062651"/>
          </a:xfrm>
          <a:prstGeom prst="rect">
            <a:avLst/>
          </a:prstGeom>
        </p:spPr>
        <p:txBody>
          <a:bodyPr wrap="square">
            <a:spAutoFit/>
          </a:bodyPr>
          <a:lstStyle/>
          <a:p>
            <a:pPr algn="just"/>
            <a:br>
              <a:rPr lang="el-GR" dirty="0"/>
            </a:br>
            <a:r>
              <a:rPr lang="el-GR" sz="2400" b="1" i="0" dirty="0">
                <a:solidFill>
                  <a:srgbClr val="444444"/>
                </a:solidFill>
                <a:effectLst/>
                <a:latin typeface="Open Sans"/>
              </a:rPr>
              <a:t>Ορισμός: </a:t>
            </a:r>
            <a:r>
              <a:rPr lang="el-GR" sz="2400" b="0" i="0" dirty="0">
                <a:solidFill>
                  <a:srgbClr val="444444"/>
                </a:solidFill>
                <a:effectLst/>
                <a:latin typeface="Open Sans"/>
              </a:rPr>
              <a:t>είναι το κόστος ευκαιρίας των κεφαλαίων που έχουν όλοι οι επενδυτές της εταιρείας (μέτοχοι και δανειστές)</a:t>
            </a:r>
          </a:p>
          <a:p>
            <a:pPr algn="just"/>
            <a:r>
              <a:rPr lang="el-GR" sz="2400" b="1" i="0" dirty="0">
                <a:solidFill>
                  <a:srgbClr val="444444"/>
                </a:solidFill>
                <a:effectLst/>
                <a:latin typeface="Open Sans"/>
              </a:rPr>
              <a:t>Κόστος ευκαιρίας</a:t>
            </a:r>
            <a:r>
              <a:rPr lang="el-GR" sz="2400" b="0" i="0" dirty="0">
                <a:solidFill>
                  <a:srgbClr val="444444"/>
                </a:solidFill>
                <a:effectLst/>
                <a:latin typeface="Open Sans"/>
              </a:rPr>
              <a:t>:</a:t>
            </a:r>
          </a:p>
          <a:p>
            <a:pPr algn="just"/>
            <a:r>
              <a:rPr lang="el-GR" sz="2400" b="0" i="0" dirty="0">
                <a:solidFill>
                  <a:srgbClr val="444444"/>
                </a:solidFill>
                <a:effectLst/>
                <a:latin typeface="Open Sans"/>
              </a:rPr>
              <a:t>είναι η απόδοση της καλύτερης εναλλακτικής επένδυσης η οποία είναι </a:t>
            </a:r>
            <a:r>
              <a:rPr lang="el-GR" sz="2400" b="0" i="0" dirty="0" err="1">
                <a:solidFill>
                  <a:srgbClr val="444444"/>
                </a:solidFill>
                <a:effectLst/>
                <a:latin typeface="Open Sans"/>
              </a:rPr>
              <a:t>διαθέσιμη.είναι</a:t>
            </a:r>
            <a:r>
              <a:rPr lang="el-GR" sz="2400" b="0" i="0" dirty="0">
                <a:solidFill>
                  <a:srgbClr val="444444"/>
                </a:solidFill>
                <a:effectLst/>
                <a:latin typeface="Open Sans"/>
              </a:rPr>
              <a:t> η υψηλότερη απόδοση την οποία μπορεί να επιτύχει κάποιος επενδυτής εάν δεν επενδύσει τα χρήματά του στο συγκεκριμένο πρόγραμμα</a:t>
            </a:r>
          </a:p>
          <a:p>
            <a:pPr algn="just"/>
            <a:r>
              <a:rPr lang="el-GR" sz="2400" b="0" i="0" dirty="0">
                <a:solidFill>
                  <a:srgbClr val="444444"/>
                </a:solidFill>
                <a:effectLst/>
                <a:latin typeface="Open Sans"/>
              </a:rPr>
              <a:t>Άρα, η απόδοση την οποία θα πρέπει να έχει ένα επενδυτικό πρόγραμμα της εταιρείας θα πρέπει να είναι ίση με την απόδοση την οποία προσφέρουν άλλα προγράμματα τα οποία περιέχουν τον ίδιο κίνδυνο</a:t>
            </a:r>
          </a:p>
          <a:p>
            <a:pPr algn="just"/>
            <a:r>
              <a:rPr lang="el-GR" sz="2400" b="0" i="0" dirty="0">
                <a:solidFill>
                  <a:srgbClr val="444444"/>
                </a:solidFill>
                <a:effectLst/>
                <a:latin typeface="Open Sans"/>
              </a:rPr>
              <a:t>Άρα είναι εναλλακτικά η ελάχιστη απαιτούμενη από τους επενδυτές απόδοση</a:t>
            </a:r>
            <a:endParaRPr lang="en-US" sz="2400" dirty="0"/>
          </a:p>
        </p:txBody>
      </p:sp>
    </p:spTree>
    <p:extLst>
      <p:ext uri="{BB962C8B-B14F-4D97-AF65-F5344CB8AC3E}">
        <p14:creationId xmlns:p14="http://schemas.microsoft.com/office/powerpoint/2010/main" val="2822255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FBFEE5-686B-43DB-8F25-B4EE1EDF0EBC}"/>
              </a:ext>
            </a:extLst>
          </p:cNvPr>
          <p:cNvSpPr>
            <a:spLocks noGrp="1"/>
          </p:cNvSpPr>
          <p:nvPr>
            <p:ph type="title"/>
          </p:nvPr>
        </p:nvSpPr>
        <p:spPr/>
        <p:txBody>
          <a:bodyPr/>
          <a:lstStyle/>
          <a:p>
            <a:r>
              <a:rPr lang="el-GR" b="1" dirty="0">
                <a:latin typeface="Comic Sans MS" panose="030F0702030302020204" pitchFamily="66" charset="0"/>
              </a:rPr>
              <a:t>Βασικές προϋποθέσεις</a:t>
            </a:r>
            <a:endParaRPr lang="en-US" b="1" dirty="0">
              <a:latin typeface="Comic Sans MS" panose="030F0702030302020204" pitchFamily="66" charset="0"/>
            </a:endParaRPr>
          </a:p>
        </p:txBody>
      </p:sp>
      <p:sp>
        <p:nvSpPr>
          <p:cNvPr id="3" name="Θέση περιεχομένου 2">
            <a:extLst>
              <a:ext uri="{FF2B5EF4-FFF2-40B4-BE49-F238E27FC236}">
                <a16:creationId xmlns:a16="http://schemas.microsoft.com/office/drawing/2014/main" id="{B7CDDAB9-439E-4D33-AE84-9998FD75AE70}"/>
              </a:ext>
            </a:extLst>
          </p:cNvPr>
          <p:cNvSpPr>
            <a:spLocks noGrp="1"/>
          </p:cNvSpPr>
          <p:nvPr>
            <p:ph idx="1"/>
          </p:nvPr>
        </p:nvSpPr>
        <p:spPr/>
        <p:txBody>
          <a:bodyPr/>
          <a:lstStyle/>
          <a:p>
            <a:pPr algn="just"/>
            <a:r>
              <a:rPr lang="el-GR" b="1" dirty="0"/>
              <a:t>Τρεις βασικές προϋποθέσεις:</a:t>
            </a:r>
          </a:p>
          <a:p>
            <a:pPr algn="just"/>
            <a:r>
              <a:rPr lang="el-GR" dirty="0"/>
              <a:t>Τα εξεταζόμενα επενδυτικά πρόγραμμα έχουν περίπου τον ίδιο κίνδυνο με τα ήδη υπάρχοντα προγράμματα της εταιρείας – </a:t>
            </a:r>
          </a:p>
          <a:p>
            <a:pPr algn="just"/>
            <a:r>
              <a:rPr lang="el-GR" dirty="0"/>
              <a:t>Σταθερός επιχειρηματικός κίνδυνος. Η κεφαλαιακή διάρθρωση της εταιρείας δεν μεταβάλλεται – </a:t>
            </a:r>
          </a:p>
          <a:p>
            <a:pPr algn="just"/>
            <a:r>
              <a:rPr lang="el-GR" dirty="0"/>
              <a:t>Σταθερός χρηματοοικονομικός κίνδυνος Η πολιτική μερίσματος της εταιρείας παραμένει </a:t>
            </a:r>
            <a:r>
              <a:rPr lang="el-GR" dirty="0" err="1"/>
              <a:t>σταθερή.Οι</a:t>
            </a:r>
            <a:r>
              <a:rPr lang="el-GR" dirty="0"/>
              <a:t> υποθέσεις αυτές είναι απαραίτητες διότι διαφορετικά το κόστος κεφαλαίου δεν θα παραμένει σταθερό και επομένως δεν θα είμαστε σε θέση να το υπολογίσουμε.</a:t>
            </a:r>
            <a:endParaRPr lang="en-US" dirty="0"/>
          </a:p>
        </p:txBody>
      </p:sp>
    </p:spTree>
    <p:extLst>
      <p:ext uri="{BB962C8B-B14F-4D97-AF65-F5344CB8AC3E}">
        <p14:creationId xmlns:p14="http://schemas.microsoft.com/office/powerpoint/2010/main" val="2724333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7F3A76-0883-49AE-9206-4FA92C385AD5}"/>
              </a:ext>
            </a:extLst>
          </p:cNvPr>
          <p:cNvSpPr>
            <a:spLocks noGrp="1"/>
          </p:cNvSpPr>
          <p:nvPr>
            <p:ph type="title"/>
          </p:nvPr>
        </p:nvSpPr>
        <p:spPr>
          <a:xfrm>
            <a:off x="1364342" y="365125"/>
            <a:ext cx="9989457" cy="1325563"/>
          </a:xfrm>
        </p:spPr>
        <p:txBody>
          <a:bodyPr/>
          <a:lstStyle/>
          <a:p>
            <a:r>
              <a:rPr lang="el-GR" b="1" dirty="0">
                <a:latin typeface="Comic Sans MS" panose="030F0702030302020204" pitchFamily="66" charset="0"/>
              </a:rPr>
              <a:t>Πηγές χρηματοδότησης (κεφαλαίου)</a:t>
            </a:r>
            <a:endParaRPr lang="en-US" dirty="0">
              <a:latin typeface="Comic Sans MS" panose="030F0702030302020204" pitchFamily="66" charset="0"/>
            </a:endParaRPr>
          </a:p>
        </p:txBody>
      </p:sp>
      <p:sp>
        <p:nvSpPr>
          <p:cNvPr id="3" name="Θέση περιεχομένου 2">
            <a:extLst>
              <a:ext uri="{FF2B5EF4-FFF2-40B4-BE49-F238E27FC236}">
                <a16:creationId xmlns:a16="http://schemas.microsoft.com/office/drawing/2014/main" id="{9D5E4A8A-1358-4E25-99AA-CB3FFAB5DFBD}"/>
              </a:ext>
            </a:extLst>
          </p:cNvPr>
          <p:cNvSpPr>
            <a:spLocks noGrp="1"/>
          </p:cNvSpPr>
          <p:nvPr>
            <p:ph idx="1"/>
          </p:nvPr>
        </p:nvSpPr>
        <p:spPr/>
        <p:txBody>
          <a:bodyPr>
            <a:normAutofit fontScale="92500" lnSpcReduction="20000"/>
          </a:bodyPr>
          <a:lstStyle/>
          <a:p>
            <a:br>
              <a:rPr lang="el-GR" dirty="0"/>
            </a:br>
            <a:r>
              <a:rPr lang="el-GR" dirty="0"/>
              <a:t>Οι πιο συνηθισμένες είναι:</a:t>
            </a:r>
          </a:p>
          <a:p>
            <a:r>
              <a:rPr lang="el-GR" dirty="0"/>
              <a:t>Δανειακά κεφάλαια</a:t>
            </a:r>
          </a:p>
          <a:p>
            <a:r>
              <a:rPr lang="el-GR" dirty="0"/>
              <a:t>Έκδοση ομολογιών</a:t>
            </a:r>
          </a:p>
          <a:p>
            <a:r>
              <a:rPr lang="el-GR" dirty="0"/>
              <a:t>Τραπεζικός δανεισμός</a:t>
            </a:r>
          </a:p>
          <a:p>
            <a:r>
              <a:rPr lang="el-GR" dirty="0"/>
              <a:t>Προνομιούχες μετοχές</a:t>
            </a:r>
          </a:p>
          <a:p>
            <a:r>
              <a:rPr lang="el-GR" dirty="0"/>
              <a:t>Ίδια κεφάλαια</a:t>
            </a:r>
          </a:p>
          <a:p>
            <a:r>
              <a:rPr lang="el-GR" dirty="0" err="1"/>
              <a:t>Παρακρατηθέντα</a:t>
            </a:r>
            <a:r>
              <a:rPr lang="el-GR" dirty="0"/>
              <a:t> κέρδη</a:t>
            </a:r>
          </a:p>
          <a:p>
            <a:r>
              <a:rPr lang="el-GR" dirty="0"/>
              <a:t>Έκδοση νέων μετοχών</a:t>
            </a:r>
          </a:p>
          <a:p>
            <a:pPr marL="0" indent="0">
              <a:buNone/>
            </a:pPr>
            <a:r>
              <a:rPr lang="el-GR" dirty="0"/>
              <a:t>Το κόστος για την επιχείρηση είναι η απόδοση που αναμένει να έχει ο </a:t>
            </a:r>
            <a:r>
              <a:rPr lang="el-GR" dirty="0" err="1"/>
              <a:t>πάροχος</a:t>
            </a:r>
            <a:r>
              <a:rPr lang="el-GR" dirty="0"/>
              <a:t> του κεφαλαίου</a:t>
            </a:r>
            <a:endParaRPr lang="en-US" dirty="0"/>
          </a:p>
        </p:txBody>
      </p:sp>
    </p:spTree>
    <p:extLst>
      <p:ext uri="{BB962C8B-B14F-4D97-AF65-F5344CB8AC3E}">
        <p14:creationId xmlns:p14="http://schemas.microsoft.com/office/powerpoint/2010/main" val="1990097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E2624A-C49F-4025-AC05-8CE562CD3C31}"/>
              </a:ext>
            </a:extLst>
          </p:cNvPr>
          <p:cNvSpPr>
            <a:spLocks noGrp="1"/>
          </p:cNvSpPr>
          <p:nvPr>
            <p:ph type="title"/>
          </p:nvPr>
        </p:nvSpPr>
        <p:spPr/>
        <p:txBody>
          <a:bodyPr/>
          <a:lstStyle/>
          <a:p>
            <a:r>
              <a:rPr lang="el-GR" dirty="0">
                <a:latin typeface="Comic Sans MS" panose="030F0702030302020204" pitchFamily="66" charset="0"/>
              </a:rPr>
              <a:t>Κόστος δανεισμού </a:t>
            </a:r>
            <a:endParaRPr lang="en-US" dirty="0">
              <a:latin typeface="Comic Sans MS" panose="030F0702030302020204" pitchFamily="66" charset="0"/>
            </a:endParaRPr>
          </a:p>
        </p:txBody>
      </p:sp>
      <p:sp>
        <p:nvSpPr>
          <p:cNvPr id="3" name="Θέση περιεχομένου 2">
            <a:extLst>
              <a:ext uri="{FF2B5EF4-FFF2-40B4-BE49-F238E27FC236}">
                <a16:creationId xmlns:a16="http://schemas.microsoft.com/office/drawing/2014/main" id="{7B9039EF-AE57-4447-A734-6DADFE11C5EA}"/>
              </a:ext>
            </a:extLst>
          </p:cNvPr>
          <p:cNvSpPr>
            <a:spLocks noGrp="1"/>
          </p:cNvSpPr>
          <p:nvPr>
            <p:ph idx="1"/>
          </p:nvPr>
        </p:nvSpPr>
        <p:spPr/>
        <p:txBody>
          <a:bodyPr/>
          <a:lstStyle/>
          <a:p>
            <a:pPr marL="0" indent="0">
              <a:buNone/>
            </a:pPr>
            <a:r>
              <a:rPr lang="el-GR" dirty="0"/>
              <a:t>Υποθέτουμε ότι ο χρονικός ορίζοντας του δανείου συμπίπτει με αυτόν της επένδυσης</a:t>
            </a:r>
          </a:p>
          <a:p>
            <a:pPr marL="0" indent="0">
              <a:buNone/>
            </a:pPr>
            <a:r>
              <a:rPr lang="el-GR" dirty="0"/>
              <a:t>Άρα αναφερόμαστε σε μακροχρόνιο δανεισμό</a:t>
            </a:r>
          </a:p>
          <a:p>
            <a:pPr marL="0" indent="0">
              <a:buNone/>
            </a:pPr>
            <a:r>
              <a:rPr lang="el-GR" dirty="0"/>
              <a:t>Δύο κύριες μορφές δανεισμού</a:t>
            </a:r>
          </a:p>
          <a:p>
            <a:r>
              <a:rPr lang="el-GR" dirty="0"/>
              <a:t>Έκδοση ομολογιών</a:t>
            </a:r>
          </a:p>
          <a:p>
            <a:r>
              <a:rPr lang="el-GR" dirty="0"/>
              <a:t>Τραπεζικός δανεισμός</a:t>
            </a:r>
            <a:endParaRPr lang="en-US" dirty="0"/>
          </a:p>
        </p:txBody>
      </p:sp>
    </p:spTree>
    <p:extLst>
      <p:ext uri="{BB962C8B-B14F-4D97-AF65-F5344CB8AC3E}">
        <p14:creationId xmlns:p14="http://schemas.microsoft.com/office/powerpoint/2010/main" val="2553354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0568BAA-49DC-49E8-9FB2-E14DE8147B16}"/>
              </a:ext>
            </a:extLst>
          </p:cNvPr>
          <p:cNvSpPr>
            <a:spLocks noGrp="1"/>
          </p:cNvSpPr>
          <p:nvPr>
            <p:ph type="title"/>
          </p:nvPr>
        </p:nvSpPr>
        <p:spPr/>
        <p:txBody>
          <a:bodyPr/>
          <a:lstStyle/>
          <a:p>
            <a:r>
              <a:rPr lang="el-GR" b="1" dirty="0">
                <a:latin typeface="Comic Sans MS" panose="030F0702030302020204" pitchFamily="66" charset="0"/>
              </a:rPr>
              <a:t>Κόστος ομολογιακού δανείου </a:t>
            </a:r>
            <a:endParaRPr lang="en-US" dirty="0">
              <a:latin typeface="Comic Sans MS" panose="030F0702030302020204" pitchFamily="66" charset="0"/>
            </a:endParaRPr>
          </a:p>
        </p:txBody>
      </p:sp>
      <p:sp>
        <p:nvSpPr>
          <p:cNvPr id="3" name="Θέση περιεχομένου 2">
            <a:extLst>
              <a:ext uri="{FF2B5EF4-FFF2-40B4-BE49-F238E27FC236}">
                <a16:creationId xmlns:a16="http://schemas.microsoft.com/office/drawing/2014/main" id="{02CBE9AC-7BE9-4BF3-B711-5EB32D074113}"/>
              </a:ext>
            </a:extLst>
          </p:cNvPr>
          <p:cNvSpPr>
            <a:spLocks noGrp="1"/>
          </p:cNvSpPr>
          <p:nvPr>
            <p:ph idx="1"/>
          </p:nvPr>
        </p:nvSpPr>
        <p:spPr/>
        <p:txBody>
          <a:bodyPr/>
          <a:lstStyle/>
          <a:p>
            <a:pPr marL="0" indent="0">
              <a:buNone/>
            </a:pPr>
            <a:br>
              <a:rPr lang="el-GR" dirty="0"/>
            </a:br>
            <a:r>
              <a:rPr lang="el-GR" dirty="0"/>
              <a:t>Είναι το προεξοφλητικό επιτόκιο το όποιο εξισώνει τη πραγματική ταμειακή εισροή στην εταιρεία από το δάνειο, με την παρούσα αξία των εκροών που καταβάλλει η εταιρεία για τοκομερίδια, προσαρμοσμένο αναλόγως του συντελεστή φορολογίας της εταιρείας</a:t>
            </a:r>
          </a:p>
          <a:p>
            <a:pPr marL="0" indent="0">
              <a:buNone/>
            </a:pPr>
            <a:r>
              <a:rPr lang="el-GR" dirty="0"/>
              <a:t>.Άρα, το κόστος του ομολογιακού δανείου βρίσκεται σε δύο στάδια</a:t>
            </a:r>
            <a:endParaRPr lang="en-US" dirty="0"/>
          </a:p>
        </p:txBody>
      </p:sp>
    </p:spTree>
    <p:extLst>
      <p:ext uri="{BB962C8B-B14F-4D97-AF65-F5344CB8AC3E}">
        <p14:creationId xmlns:p14="http://schemas.microsoft.com/office/powerpoint/2010/main" val="1426692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45E92A7-D649-410E-A24E-53E81AE474DD}"/>
              </a:ext>
            </a:extLst>
          </p:cNvPr>
          <p:cNvSpPr>
            <a:spLocks noGrp="1"/>
          </p:cNvSpPr>
          <p:nvPr>
            <p:ph type="title"/>
          </p:nvPr>
        </p:nvSpPr>
        <p:spPr/>
        <p:txBody>
          <a:bodyPr/>
          <a:lstStyle/>
          <a:p>
            <a:r>
              <a:rPr lang="el-GR" b="1" dirty="0">
                <a:latin typeface="Comic Sans MS" panose="030F0702030302020204" pitchFamily="66" charset="0"/>
              </a:rPr>
              <a:t>Κόστος ομολογιακού δανείου</a:t>
            </a:r>
            <a:endParaRPr lang="en-US" dirty="0">
              <a:latin typeface="Comic Sans MS" panose="030F0702030302020204" pitchFamily="66" charset="0"/>
            </a:endParaRPr>
          </a:p>
        </p:txBody>
      </p:sp>
      <p:sp>
        <p:nvSpPr>
          <p:cNvPr id="3" name="Θέση περιεχομένου 2">
            <a:extLst>
              <a:ext uri="{FF2B5EF4-FFF2-40B4-BE49-F238E27FC236}">
                <a16:creationId xmlns:a16="http://schemas.microsoft.com/office/drawing/2014/main" id="{1360EB0A-E4E4-493C-B9E3-5DD2B1025664}"/>
              </a:ext>
            </a:extLst>
          </p:cNvPr>
          <p:cNvSpPr>
            <a:spLocks noGrp="1"/>
          </p:cNvSpPr>
          <p:nvPr>
            <p:ph idx="1"/>
          </p:nvPr>
        </p:nvSpPr>
        <p:spPr/>
        <p:txBody>
          <a:bodyPr>
            <a:normAutofit fontScale="92500"/>
          </a:bodyPr>
          <a:lstStyle/>
          <a:p>
            <a:br>
              <a:rPr lang="el-GR" dirty="0"/>
            </a:br>
            <a:r>
              <a:rPr lang="el-GR" dirty="0"/>
              <a:t>Πρώτο στάδιο: προ φόρων κόστος ομολογιακού δανείου (λαμβάνοντας υπόψη τα κόστη έκδοσης και διάθεσης)Τύπος υπολογισμού:</a:t>
            </a:r>
          </a:p>
          <a:p>
            <a:r>
              <a:rPr lang="el-GR" dirty="0"/>
              <a:t>NP = η πραγματική ταμειακή εισροή στην εταιρεία από το ομολογιακό δάνειο</a:t>
            </a:r>
          </a:p>
          <a:p>
            <a:r>
              <a:rPr lang="el-GR" dirty="0" err="1"/>
              <a:t>It</a:t>
            </a:r>
            <a:r>
              <a:rPr lang="el-GR" dirty="0"/>
              <a:t> = το ετήσιο τοκομερίδιο</a:t>
            </a:r>
          </a:p>
          <a:p>
            <a:r>
              <a:rPr lang="el-GR" dirty="0"/>
              <a:t>n = ο αριθμός των ετών που διαρκεί η ομολογία</a:t>
            </a:r>
          </a:p>
          <a:p>
            <a:r>
              <a:rPr lang="el-GR" dirty="0"/>
              <a:t>FV = η ονομαστική αξία της ομολογίας</a:t>
            </a:r>
          </a:p>
          <a:p>
            <a:r>
              <a:rPr lang="el-GR" dirty="0" err="1"/>
              <a:t>kd</a:t>
            </a:r>
            <a:r>
              <a:rPr lang="el-GR" dirty="0"/>
              <a:t> = το κόστος του ομολογιακού δανείου</a:t>
            </a:r>
            <a:br>
              <a:rPr lang="el-GR" dirty="0"/>
            </a:br>
            <a:endParaRPr lang="en-US" dirty="0"/>
          </a:p>
        </p:txBody>
      </p:sp>
    </p:spTree>
    <p:extLst>
      <p:ext uri="{BB962C8B-B14F-4D97-AF65-F5344CB8AC3E}">
        <p14:creationId xmlns:p14="http://schemas.microsoft.com/office/powerpoint/2010/main" val="36499810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C19D7D-CC02-4CF7-976A-3AE43933FE0A}"/>
              </a:ext>
            </a:extLst>
          </p:cNvPr>
          <p:cNvSpPr>
            <a:spLocks noGrp="1"/>
          </p:cNvSpPr>
          <p:nvPr>
            <p:ph type="title"/>
          </p:nvPr>
        </p:nvSpPr>
        <p:spPr/>
        <p:txBody>
          <a:bodyPr/>
          <a:lstStyle/>
          <a:p>
            <a:r>
              <a:rPr lang="el-GR" b="1" dirty="0">
                <a:latin typeface="Comic Sans MS" panose="030F0702030302020204" pitchFamily="66" charset="0"/>
              </a:rPr>
              <a:t>Στάδια υπολογισμού </a:t>
            </a:r>
            <a:endParaRPr lang="en-US" dirty="0">
              <a:latin typeface="Comic Sans MS" panose="030F0702030302020204" pitchFamily="66" charset="0"/>
            </a:endParaRPr>
          </a:p>
        </p:txBody>
      </p:sp>
      <p:sp>
        <p:nvSpPr>
          <p:cNvPr id="3" name="Θέση περιεχομένου 2">
            <a:extLst>
              <a:ext uri="{FF2B5EF4-FFF2-40B4-BE49-F238E27FC236}">
                <a16:creationId xmlns:a16="http://schemas.microsoft.com/office/drawing/2014/main" id="{9B9918CE-7D52-45DD-AE7C-7042888D45DF}"/>
              </a:ext>
            </a:extLst>
          </p:cNvPr>
          <p:cNvSpPr>
            <a:spLocks noGrp="1"/>
          </p:cNvSpPr>
          <p:nvPr>
            <p:ph idx="1"/>
          </p:nvPr>
        </p:nvSpPr>
        <p:spPr/>
        <p:txBody>
          <a:bodyPr/>
          <a:lstStyle/>
          <a:p>
            <a:r>
              <a:rPr lang="el-GR" b="1" dirty="0"/>
              <a:t>Τρία βασικά στάδια:</a:t>
            </a:r>
            <a:br>
              <a:rPr lang="el-GR" dirty="0"/>
            </a:br>
            <a:r>
              <a:rPr lang="el-GR" dirty="0"/>
              <a:t>Αποφασίζουμε ποιες θα είναι οι πηγές χρηματοδότησης και τα αντίστοιχα ποσοστά</a:t>
            </a:r>
          </a:p>
          <a:p>
            <a:r>
              <a:rPr lang="el-GR" dirty="0"/>
              <a:t>Υπολογίζουμε το κόστος της κάθε πηγής χρηματοδότησης</a:t>
            </a:r>
          </a:p>
          <a:p>
            <a:r>
              <a:rPr lang="el-GR" dirty="0"/>
              <a:t>Χρησιμοποιώντας τα παραπάνω, υπολογίζουμε το συνολικό κόστος κεφαλαίου</a:t>
            </a:r>
            <a:endParaRPr lang="en-US" dirty="0"/>
          </a:p>
        </p:txBody>
      </p:sp>
    </p:spTree>
    <p:extLst>
      <p:ext uri="{BB962C8B-B14F-4D97-AF65-F5344CB8AC3E}">
        <p14:creationId xmlns:p14="http://schemas.microsoft.com/office/powerpoint/2010/main" val="910228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ECAC97-D242-4A53-8A62-CDE519D9775B}"/>
              </a:ext>
            </a:extLst>
          </p:cNvPr>
          <p:cNvSpPr>
            <a:spLocks noGrp="1"/>
          </p:cNvSpPr>
          <p:nvPr>
            <p:ph type="title"/>
          </p:nvPr>
        </p:nvSpPr>
        <p:spPr/>
        <p:txBody>
          <a:bodyPr/>
          <a:lstStyle/>
          <a:p>
            <a:r>
              <a:rPr lang="el-GR" b="1" dirty="0">
                <a:latin typeface="Comic Sans MS" panose="030F0702030302020204" pitchFamily="66" charset="0"/>
              </a:rPr>
              <a:t>Οριακό κόστος κεφαλαίου</a:t>
            </a:r>
            <a:endParaRPr lang="en-US" dirty="0">
              <a:latin typeface="Comic Sans MS" panose="030F0702030302020204" pitchFamily="66" charset="0"/>
            </a:endParaRPr>
          </a:p>
        </p:txBody>
      </p:sp>
      <p:sp>
        <p:nvSpPr>
          <p:cNvPr id="3" name="Θέση περιεχομένου 2">
            <a:extLst>
              <a:ext uri="{FF2B5EF4-FFF2-40B4-BE49-F238E27FC236}">
                <a16:creationId xmlns:a16="http://schemas.microsoft.com/office/drawing/2014/main" id="{3FC56B04-1E7C-43B7-B02E-7259821F8104}"/>
              </a:ext>
            </a:extLst>
          </p:cNvPr>
          <p:cNvSpPr>
            <a:spLocks noGrp="1"/>
          </p:cNvSpPr>
          <p:nvPr>
            <p:ph idx="1"/>
          </p:nvPr>
        </p:nvSpPr>
        <p:spPr/>
        <p:txBody>
          <a:bodyPr/>
          <a:lstStyle/>
          <a:p>
            <a:pPr marL="0" indent="0" algn="just">
              <a:buNone/>
            </a:pPr>
            <a:r>
              <a:rPr lang="el-GR" dirty="0"/>
              <a:t>Υπάρχουν περιπτώσεις όπου η επιχείρηση χρησιμοποιεί διαφορετικό μίγμα κεφαλαίων για μια συγκεκριμένη επένδυση σε σχέση με την τρέχουσα κεφαλαιακή διάρθρωση. Στην περίπτωση αυτή μας ενδιαφέρει το οριακό κόστος κεφαλαίου </a:t>
            </a:r>
          </a:p>
          <a:p>
            <a:pPr marL="0" indent="0" algn="just">
              <a:buNone/>
            </a:pPr>
            <a:r>
              <a:rPr lang="el-GR" b="1" dirty="0"/>
              <a:t>Ορισμός: </a:t>
            </a:r>
            <a:r>
              <a:rPr lang="el-GR" dirty="0"/>
              <a:t>είναι το κόστος που έχει το τελευταίο ευρώ από τα νέα κεφάλαια τα οποία αντλεί μία εταιρεία για να χρηματοδοτήσει τα νέα επενδυτικά της προγράμματα</a:t>
            </a:r>
            <a:endParaRPr lang="en-US" dirty="0"/>
          </a:p>
        </p:txBody>
      </p:sp>
    </p:spTree>
    <p:extLst>
      <p:ext uri="{BB962C8B-B14F-4D97-AF65-F5344CB8AC3E}">
        <p14:creationId xmlns:p14="http://schemas.microsoft.com/office/powerpoint/2010/main" val="100426242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605</TotalTime>
  <Words>261</Words>
  <Application>Microsoft Office PowerPoint</Application>
  <PresentationFormat>Ευρεία οθόνη</PresentationFormat>
  <Paragraphs>53</Paragraphs>
  <Slides>11</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11</vt:i4>
      </vt:variant>
    </vt:vector>
  </HeadingPairs>
  <TitlesOfParts>
    <vt:vector size="18" baseType="lpstr">
      <vt:lpstr>Arial</vt:lpstr>
      <vt:lpstr>Calibri</vt:lpstr>
      <vt:lpstr>Calibri Light</vt:lpstr>
      <vt:lpstr>Comic Sans MS</vt:lpstr>
      <vt:lpstr>Open Sans</vt:lpstr>
      <vt:lpstr>Times New Roman</vt:lpstr>
      <vt:lpstr>Θέμα του Office</vt:lpstr>
      <vt:lpstr>Χρηματοδοτικη δυνατοτητα και αποδοση κεφαλαιου</vt:lpstr>
      <vt:lpstr>Κόστος κεφαλαίου Κόστος ευκαιρίας</vt:lpstr>
      <vt:lpstr>Βασικές προϋποθέσεις</vt:lpstr>
      <vt:lpstr>Πηγές χρηματοδότησης (κεφαλαίου)</vt:lpstr>
      <vt:lpstr>Κόστος δανεισμού </vt:lpstr>
      <vt:lpstr>Κόστος ομολογιακού δανείου </vt:lpstr>
      <vt:lpstr>Κόστος ομολογιακού δανείου</vt:lpstr>
      <vt:lpstr>Στάδια υπολογισμού </vt:lpstr>
      <vt:lpstr>Οριακό κόστος κεφαλαίου</vt:lpstr>
      <vt:lpstr>Καμπυλη Οριακής απόδοσης και οριακού κόστους Κεφαλαίου</vt:lpstr>
      <vt:lpstr>Οριακή απόδοση και οριακό κόστος Κεφαλαίου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o m</dc:creator>
  <cp:lastModifiedBy>o m</cp:lastModifiedBy>
  <cp:revision>7</cp:revision>
  <dcterms:created xsi:type="dcterms:W3CDTF">2020-04-13T21:49:09Z</dcterms:created>
  <dcterms:modified xsi:type="dcterms:W3CDTF">2020-04-14T07:54:27Z</dcterms:modified>
</cp:coreProperties>
</file>