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84" r:id="rId2"/>
  </p:sldMasterIdLst>
  <p:notesMasterIdLst>
    <p:notesMasterId r:id="rId24"/>
  </p:notesMasterIdLst>
  <p:sldIdLst>
    <p:sldId id="256" r:id="rId3"/>
    <p:sldId id="257" r:id="rId4"/>
    <p:sldId id="277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6" r:id="rId17"/>
    <p:sldId id="307" r:id="rId18"/>
    <p:sldId id="308" r:id="rId19"/>
    <p:sldId id="309" r:id="rId20"/>
    <p:sldId id="310" r:id="rId21"/>
    <p:sldId id="311" r:id="rId22"/>
    <p:sldId id="30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453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8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279B08-224A-4A66-91E2-0F47FCAF6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0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B23F-1267-47B8-A0DD-B191E061C882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1D342-E6EC-49DB-8BD5-7A5065F046C7}" type="slidenum">
              <a:rPr lang="en-US"/>
              <a:pPr/>
              <a:t>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Char char="•"/>
            </a:pPr>
            <a:r>
              <a:rPr lang="el-GR"/>
              <a:t>Με ποιόν τρόπο θα επωφεληθεί το ακροατήριο από την παρουσίαση: Οι ενήλικες εκπαιδευόμενοι ενδιαφέρονται περισσότερο για ένα θέμα αν γνωρίζουν τους λόγους για τους οποίους το θέμα είναι σημαντικό.</a:t>
            </a:r>
          </a:p>
          <a:p>
            <a:pPr lvl="1">
              <a:buFontTx/>
              <a:buChar char="•"/>
            </a:pPr>
            <a:r>
              <a:rPr lang="el-GR"/>
              <a:t>Επίπεδο εμπειρίας του παρουσιαστή στο θέμα αυτό: Αναφέρετε συνοπτικά τις πιστοποιήσεις σας σε αυτόν τον τομέα ή τους λόγους για τους οποίους θα πρέπει να σας παρακολουθήσουν οι συμμετέχοντες.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4E483B-59CF-4D40-9E07-1884A7FF64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17041-E239-461E-96B7-A2816BC21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D85E-6B8D-496C-8F6D-A7020FACA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7784A2-2DB7-4811-97A9-571DB1147C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3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159CB-FEC8-4CFE-96F6-C60ABC39F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82326-DCDC-4132-AEC6-72A133EF8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35FB7-47B6-42A2-89A4-D861C6723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9D255-2762-4180-94F6-F055F3B0B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6239-4AAA-48C9-98F3-A1B01BA5F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754E1-57D6-4275-AE72-E51B79951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png"/><Relationship Id="rId5" Type="http://schemas.openxmlformats.org/officeDocument/2006/relationships/image" Target="../media/image34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ΗΛΕΚΤΡΙΚΑ ΚΥΚΛΩΜΑΤΑ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049587"/>
            <a:ext cx="6840759" cy="3233737"/>
          </a:xfrm>
        </p:spPr>
        <p:txBody>
          <a:bodyPr/>
          <a:lstStyle/>
          <a:p>
            <a:r>
              <a:rPr lang="el-GR" dirty="0" smtClean="0"/>
              <a:t>ΘΕΩΡΗΜΑ  ΥΠΕΡΘΕΣΗΣ </a:t>
            </a:r>
            <a:endParaRPr lang="en-US" dirty="0" smtClean="0"/>
          </a:p>
          <a:p>
            <a:r>
              <a:rPr lang="el-GR" dirty="0" smtClean="0"/>
              <a:t>ΠΑΡΑΔΕΙΓΜΑΤΑ</a:t>
            </a:r>
            <a:r>
              <a:rPr lang="en-US" dirty="0" smtClean="0"/>
              <a:t> – </a:t>
            </a:r>
            <a:r>
              <a:rPr lang="el-GR" dirty="0" smtClean="0"/>
              <a:t>ΑΣΚΗΣΕΙΣ</a:t>
            </a:r>
            <a:endParaRPr lang="en-US" dirty="0" smtClean="0"/>
          </a:p>
          <a:p>
            <a:r>
              <a:rPr lang="el-GR" dirty="0" smtClean="0"/>
              <a:t>0</a:t>
            </a:r>
            <a:r>
              <a:rPr lang="en-US" dirty="0" smtClean="0"/>
              <a:t>8</a:t>
            </a:r>
            <a:r>
              <a:rPr lang="el-GR" dirty="0" smtClean="0"/>
              <a:t>-04-202</a:t>
            </a:r>
            <a:r>
              <a:rPr lang="en-US" dirty="0" smtClean="0"/>
              <a:t>1</a:t>
            </a:r>
            <a:endParaRPr lang="el-GR" dirty="0" smtClean="0"/>
          </a:p>
          <a:p>
            <a:endParaRPr lang="el-GR" dirty="0" smtClean="0"/>
          </a:p>
          <a:p>
            <a:pPr algn="l"/>
            <a:r>
              <a:rPr lang="el-GR" sz="2000" dirty="0" smtClean="0"/>
              <a:t>ΔΙΔΑΣΚΩΝ:</a:t>
            </a:r>
            <a:r>
              <a:rPr lang="el-GR" dirty="0" smtClean="0"/>
              <a:t> </a:t>
            </a:r>
            <a:r>
              <a:rPr lang="el-GR" sz="2000" dirty="0" smtClean="0"/>
              <a:t>ΚΑΡΑΚΑΤΣΑΝΗΣ ΘΕΟΚΛΗΤΟΣ</a:t>
            </a:r>
            <a:endParaRPr lang="el-GR" sz="2000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724400"/>
            <a:ext cx="251460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4"/>
          </p:nvPr>
        </p:nvSpPr>
        <p:spPr>
          <a:xfrm>
            <a:off x="6516216" y="6248400"/>
            <a:ext cx="2133600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04664"/>
            <a:ext cx="355690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548680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Για  τον  υπολογισμό  της  </a:t>
            </a:r>
            <a:r>
              <a:rPr lang="en-US" dirty="0"/>
              <a:t>R</a:t>
            </a:r>
            <a:r>
              <a:rPr lang="el-GR" baseline="-25000" dirty="0"/>
              <a:t>Ν</a:t>
            </a:r>
            <a:r>
              <a:rPr lang="el-GR" dirty="0"/>
              <a:t>   απομακρύνεται  η  αντίσταση  </a:t>
            </a:r>
            <a:r>
              <a:rPr lang="en-US" dirty="0"/>
              <a:t>Rx </a:t>
            </a:r>
            <a:r>
              <a:rPr lang="el-GR" dirty="0"/>
              <a:t>, </a:t>
            </a:r>
            <a:r>
              <a:rPr lang="el-GR" dirty="0" smtClean="0"/>
              <a:t> </a:t>
            </a:r>
            <a:r>
              <a:rPr lang="el-GR" dirty="0"/>
              <a:t>βραχυκυκλώνεται  η  πηγή  τάσης </a:t>
            </a:r>
            <a:r>
              <a:rPr lang="el-GR" dirty="0" smtClean="0"/>
              <a:t>και </a:t>
            </a:r>
            <a:r>
              <a:rPr lang="el-GR" dirty="0" err="1" smtClean="0"/>
              <a:t>ανοιχτοκυκλώνεται</a:t>
            </a:r>
            <a:r>
              <a:rPr lang="el-GR" dirty="0" smtClean="0"/>
              <a:t>  η πηγή ρεύματος</a:t>
            </a:r>
            <a:r>
              <a:rPr lang="el-GR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9511" y="1580599"/>
                <a:ext cx="545037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Έτσι  προκύπτει  ο ακόλουθος  συνδυασμός  αντιστάσεων  ανάμεσα  στα σημεία  </a:t>
                </a:r>
                <a:r>
                  <a:rPr lang="en-US" dirty="0"/>
                  <a:t>a</a:t>
                </a:r>
                <a:r>
                  <a:rPr lang="el-GR" dirty="0"/>
                  <a:t>  και  </a:t>
                </a:r>
                <a:r>
                  <a:rPr lang="en-US" dirty="0"/>
                  <a:t>b</a:t>
                </a:r>
                <a:r>
                  <a:rPr lang="el-GR" dirty="0"/>
                  <a:t>.</a:t>
                </a:r>
              </a:p>
              <a:p>
                <a:r>
                  <a:rPr lang="en-US" dirty="0"/>
                  <a:t>R</a:t>
                </a:r>
                <a:r>
                  <a:rPr lang="el-GR" baseline="-25000" dirty="0"/>
                  <a:t>Ν</a:t>
                </a:r>
                <a:r>
                  <a:rPr lang="el-GR" dirty="0"/>
                  <a:t> = </a:t>
                </a:r>
                <a:r>
                  <a:rPr lang="en-US" dirty="0"/>
                  <a:t>R</a:t>
                </a:r>
                <a:r>
                  <a:rPr lang="el-GR" dirty="0"/>
                  <a:t>2 + (</a:t>
                </a:r>
                <a:r>
                  <a:rPr lang="en-US" dirty="0"/>
                  <a:t>R</a:t>
                </a:r>
                <a:r>
                  <a:rPr lang="el-GR" dirty="0"/>
                  <a:t>3//</a:t>
                </a:r>
                <a:r>
                  <a:rPr lang="en-US" dirty="0"/>
                  <a:t>R</a:t>
                </a:r>
                <a:r>
                  <a:rPr lang="el-GR" dirty="0"/>
                  <a:t>4) = </a:t>
                </a:r>
                <a:r>
                  <a:rPr lang="el-GR" dirty="0" smtClean="0"/>
                  <a:t>6+ 12//4 </a:t>
                </a:r>
                <a:r>
                  <a:rPr lang="el-GR" dirty="0"/>
                  <a:t>= 6 + (</a:t>
                </a:r>
                <a:r>
                  <a:rPr lang="el-GR" dirty="0" smtClean="0"/>
                  <a:t>12</a:t>
                </a:r>
                <a:r>
                  <a:rPr lang="en-US" dirty="0" smtClean="0"/>
                  <a:t>x</a:t>
                </a:r>
                <a:r>
                  <a:rPr lang="el-GR" dirty="0" smtClean="0"/>
                  <a:t>4</a:t>
                </a:r>
                <a:r>
                  <a:rPr lang="el-GR" dirty="0"/>
                  <a:t>)/(</a:t>
                </a:r>
                <a:r>
                  <a:rPr lang="el-GR" dirty="0" smtClean="0"/>
                  <a:t>12+4</a:t>
                </a:r>
                <a:r>
                  <a:rPr lang="el-GR" dirty="0"/>
                  <a:t>) </a:t>
                </a:r>
                <a:r>
                  <a:rPr lang="el-GR" dirty="0" smtClean="0"/>
                  <a:t>=</a:t>
                </a:r>
              </a:p>
              <a:p>
                <a:r>
                  <a:rPr lang="el-GR" dirty="0"/>
                  <a:t>= 6 +  48 / 16   =  6 + 3	</a:t>
                </a:r>
                <a:r>
                  <a:rPr lang="el-GR" dirty="0" smtClean="0"/>
                  <a:t>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</a:t>
                </a:r>
                <a:r>
                  <a:rPr lang="en-US" dirty="0" smtClean="0"/>
                  <a:t>R</a:t>
                </a:r>
                <a:r>
                  <a:rPr lang="en-US" baseline="-25000" dirty="0" smtClean="0"/>
                  <a:t>N</a:t>
                </a:r>
                <a:r>
                  <a:rPr lang="el-GR" dirty="0" smtClean="0"/>
                  <a:t>  </a:t>
                </a:r>
                <a:r>
                  <a:rPr lang="el-GR" dirty="0"/>
                  <a:t>=  9 Ω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1580599"/>
                <a:ext cx="5450377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894" t="-2538" r="-894" b="-71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04" y="3068960"/>
            <a:ext cx="471182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60032" y="4221088"/>
                <a:ext cx="4032448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 smtClean="0"/>
                  <a:t>Για  </a:t>
                </a:r>
                <a:r>
                  <a:rPr lang="el-GR" dirty="0"/>
                  <a:t>να  καταναλώνει  την  μέγιστη   ισχύ   η   αντίσταση  </a:t>
                </a:r>
                <a:r>
                  <a:rPr lang="en-US" dirty="0"/>
                  <a:t>R</a:t>
                </a:r>
                <a:r>
                  <a:rPr lang="en-US" baseline="-25000" dirty="0"/>
                  <a:t>X</a:t>
                </a:r>
                <a:r>
                  <a:rPr lang="el-GR" dirty="0"/>
                  <a:t>  θα  πρέπει  να  είναι  </a:t>
                </a:r>
                <a:r>
                  <a:rPr lang="en-US" dirty="0"/>
                  <a:t>R</a:t>
                </a:r>
                <a:r>
                  <a:rPr lang="en-US" baseline="-25000" dirty="0"/>
                  <a:t>X</a:t>
                </a:r>
                <a:r>
                  <a:rPr lang="el-GR" dirty="0"/>
                  <a:t> = </a:t>
                </a:r>
                <a:r>
                  <a:rPr lang="en-US" dirty="0"/>
                  <a:t>R</a:t>
                </a:r>
                <a:r>
                  <a:rPr lang="el-GR" baseline="-25000" dirty="0"/>
                  <a:t>Ν</a:t>
                </a:r>
                <a:r>
                  <a:rPr lang="el-GR" dirty="0"/>
                  <a:t> = 9Ω</a:t>
                </a:r>
              </a:p>
              <a:p>
                <a:endParaRPr lang="el-GR" dirty="0" smtClean="0"/>
              </a:p>
              <a:p>
                <a:r>
                  <a:rPr lang="el-GR" dirty="0" smtClean="0"/>
                  <a:t>και  </a:t>
                </a:r>
                <a:r>
                  <a:rPr lang="el-GR" dirty="0"/>
                  <a:t>η  ισχύς  αυτή   θα  είναι :</a:t>
                </a:r>
              </a:p>
              <a:p>
                <a:r>
                  <a:rPr lang="el-GR" dirty="0"/>
                  <a:t>Ρ = Ι </a:t>
                </a:r>
                <a:r>
                  <a:rPr lang="el-GR" baseline="30000" dirty="0"/>
                  <a:t>2 </a:t>
                </a:r>
                <a:r>
                  <a:rPr lang="el-GR" dirty="0"/>
                  <a:t> </a:t>
                </a:r>
                <a:r>
                  <a:rPr lang="en-US" dirty="0"/>
                  <a:t>x R</a:t>
                </a:r>
                <a:r>
                  <a:rPr lang="en-US" baseline="-25000" dirty="0"/>
                  <a:t>X</a:t>
                </a:r>
                <a:r>
                  <a:rPr lang="el-GR" dirty="0"/>
                  <a:t> = ( Ι</a:t>
                </a:r>
                <a:r>
                  <a:rPr lang="el-GR" baseline="-25000" dirty="0"/>
                  <a:t>Ν </a:t>
                </a:r>
                <a:r>
                  <a:rPr lang="el-GR" dirty="0"/>
                  <a:t>/ 2 ) </a:t>
                </a:r>
                <a:r>
                  <a:rPr lang="el-GR" baseline="30000" dirty="0"/>
                  <a:t>2</a:t>
                </a:r>
                <a:r>
                  <a:rPr lang="el-GR" dirty="0"/>
                  <a:t> </a:t>
                </a:r>
                <a:r>
                  <a:rPr lang="en-US" dirty="0"/>
                  <a:t>x R</a:t>
                </a:r>
                <a:r>
                  <a:rPr lang="en-US" baseline="-25000" dirty="0"/>
                  <a:t>X</a:t>
                </a:r>
                <a:r>
                  <a:rPr lang="el-GR" dirty="0"/>
                  <a:t> = </a:t>
                </a:r>
                <a:endParaRPr lang="el-GR" dirty="0" smtClean="0"/>
              </a:p>
              <a:p>
                <a:r>
                  <a:rPr lang="el-GR" dirty="0" smtClean="0"/>
                  <a:t>= 1,5 </a:t>
                </a:r>
                <a:r>
                  <a:rPr lang="el-GR" baseline="30000" dirty="0"/>
                  <a:t>2</a:t>
                </a:r>
                <a:r>
                  <a:rPr lang="el-GR" dirty="0"/>
                  <a:t> Χ 9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      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    </a:t>
                </a:r>
                <a:r>
                  <a:rPr lang="en-US" dirty="0" smtClean="0"/>
                  <a:t>P</a:t>
                </a:r>
                <a:r>
                  <a:rPr lang="el-GR" dirty="0" smtClean="0"/>
                  <a:t>  = </a:t>
                </a:r>
                <a:r>
                  <a:rPr lang="el-GR" dirty="0"/>
                  <a:t>20,25 </a:t>
                </a:r>
                <a:r>
                  <a:rPr lang="en-US" dirty="0"/>
                  <a:t>W</a:t>
                </a:r>
                <a:endParaRPr lang="el-GR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221088"/>
                <a:ext cx="4032448" cy="2031325"/>
              </a:xfrm>
              <a:prstGeom prst="rect">
                <a:avLst/>
              </a:prstGeom>
              <a:blipFill rotWithShape="1">
                <a:blip r:embed="rId5"/>
                <a:stretch>
                  <a:fillRect l="-1208" t="-1497" r="-1208" b="-35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Ορθογώνιο 4"/>
          <p:cNvSpPr/>
          <p:nvPr/>
        </p:nvSpPr>
        <p:spPr>
          <a:xfrm>
            <a:off x="4932040" y="3142709"/>
            <a:ext cx="40964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Έτσι  το  ισοδύναμο  κύκλωμα  κατά  Ν</a:t>
            </a:r>
            <a:r>
              <a:rPr lang="en-US" dirty="0" err="1"/>
              <a:t>orton</a:t>
            </a:r>
            <a:r>
              <a:rPr lang="el-GR" dirty="0"/>
              <a:t>  δίνεται  στο  διπλανό  σχήμα :</a:t>
            </a:r>
          </a:p>
        </p:txBody>
      </p:sp>
    </p:spTree>
    <p:extLst>
      <p:ext uri="{BB962C8B-B14F-4D97-AF65-F5344CB8AC3E}">
        <p14:creationId xmlns:p14="http://schemas.microsoft.com/office/powerpoint/2010/main" val="423731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397061"/>
              </p:ext>
            </p:extLst>
          </p:nvPr>
        </p:nvGraphicFramePr>
        <p:xfrm>
          <a:off x="3563888" y="476672"/>
          <a:ext cx="5631734" cy="244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Εικόνα Bitmap" r:id="rId3" imgW="5582429" imgH="2038095" progId="Paint.Picture">
                  <p:embed/>
                </p:oleObj>
              </mc:Choice>
              <mc:Fallback>
                <p:oleObj name="Εικόνα Bitmap" r:id="rId3" imgW="5582429" imgH="203809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76672"/>
                        <a:ext cx="5631734" cy="2448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18864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ΕΞΕΤΑΣΤΙΚΗ   ΠΕΡΙΟΔΟΣ:         </a:t>
            </a:r>
            <a:r>
              <a:rPr lang="el-GR" b="1" dirty="0"/>
              <a:t>   ΙΟΥΝΙΟΥ    201</a:t>
            </a:r>
            <a:r>
              <a:rPr lang="en-US" b="1" dirty="0"/>
              <a:t>7 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35496" y="476672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ΘΕΜΑ  3</a:t>
            </a:r>
            <a:r>
              <a:rPr lang="el-GR" b="1" u="sng" baseline="30000" dirty="0"/>
              <a:t>Ο</a:t>
            </a:r>
            <a:r>
              <a:rPr lang="el-GR" b="1" u="sng" dirty="0"/>
              <a:t> :</a:t>
            </a:r>
            <a:r>
              <a:rPr lang="el-GR" b="1" dirty="0"/>
              <a:t>    </a:t>
            </a:r>
            <a:r>
              <a:rPr lang="el-GR" dirty="0"/>
              <a:t>( Μονάδες  2.50 ).</a:t>
            </a:r>
          </a:p>
          <a:p>
            <a:r>
              <a:rPr lang="el-GR" dirty="0"/>
              <a:t>Για  το  κύκλωμα  που  δίνεται :</a:t>
            </a:r>
          </a:p>
          <a:p>
            <a:pPr algn="just"/>
            <a:r>
              <a:rPr lang="el-GR" dirty="0"/>
              <a:t>α) </a:t>
            </a:r>
            <a:r>
              <a:rPr lang="en-US" dirty="0"/>
              <a:t>N</a:t>
            </a:r>
            <a:r>
              <a:rPr lang="el-GR" dirty="0"/>
              <a:t>α προσδιοριστεί το ισοδύναμο  κατά  Τ</a:t>
            </a:r>
            <a:r>
              <a:rPr lang="en-US" dirty="0" err="1"/>
              <a:t>hevenin</a:t>
            </a:r>
            <a:r>
              <a:rPr lang="el-GR" dirty="0"/>
              <a:t> ανάμεσα στα σημεία  </a:t>
            </a:r>
            <a:r>
              <a:rPr lang="en-US" dirty="0"/>
              <a:t>a</a:t>
            </a:r>
            <a:r>
              <a:rPr lang="el-GR" dirty="0"/>
              <a:t> και  </a:t>
            </a:r>
            <a:r>
              <a:rPr lang="en-US" dirty="0"/>
              <a:t>b</a:t>
            </a:r>
            <a:r>
              <a:rPr lang="el-GR" dirty="0"/>
              <a:t>.</a:t>
            </a:r>
          </a:p>
          <a:p>
            <a:pPr algn="just"/>
            <a:r>
              <a:rPr lang="el-GR" dirty="0"/>
              <a:t>β) Ποια πρέπει να είναι η τιμή της  μεταβλητής αντίστασης </a:t>
            </a:r>
            <a:r>
              <a:rPr lang="en-US" dirty="0"/>
              <a:t>Rx</a:t>
            </a:r>
            <a:r>
              <a:rPr lang="el-GR" dirty="0"/>
              <a:t> έτσι ώστε  </a:t>
            </a:r>
            <a:r>
              <a:rPr lang="el-GR" dirty="0" smtClean="0"/>
              <a:t>να </a:t>
            </a:r>
            <a:r>
              <a:rPr lang="el-GR" dirty="0"/>
              <a:t>καταναλώνει την μέγιστη ισχύ και να υπολογιστεί η </a:t>
            </a:r>
            <a:r>
              <a:rPr lang="el-GR" dirty="0" smtClean="0"/>
              <a:t>τιμή</a:t>
            </a:r>
            <a:r>
              <a:rPr lang="en-US" dirty="0" smtClean="0"/>
              <a:t> </a:t>
            </a:r>
            <a:r>
              <a:rPr lang="el-GR" dirty="0" smtClean="0"/>
              <a:t>της </a:t>
            </a:r>
            <a:r>
              <a:rPr lang="el-GR" dirty="0"/>
              <a:t>μέγιστης αυτής ισχύος.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202265"/>
              </p:ext>
            </p:extLst>
          </p:nvPr>
        </p:nvGraphicFramePr>
        <p:xfrm>
          <a:off x="35496" y="4653136"/>
          <a:ext cx="4173138" cy="2245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Εικόνα Bitmap" r:id="rId5" imgW="4544059" imgH="2448267" progId="Paint.Picture">
                  <p:embed/>
                </p:oleObj>
              </mc:Choice>
              <mc:Fallback>
                <p:oleObj name="Εικόνα Bitmap" r:id="rId5" imgW="4544059" imgH="2448267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4653136"/>
                        <a:ext cx="4173138" cy="2245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460307"/>
              </p:ext>
            </p:extLst>
          </p:nvPr>
        </p:nvGraphicFramePr>
        <p:xfrm>
          <a:off x="4484224" y="5013176"/>
          <a:ext cx="4768296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Εικόνα Bitmap" r:id="rId7" imgW="5361905" imgH="2180952" progId="Paint.Picture">
                  <p:embed/>
                </p:oleObj>
              </mc:Choice>
              <mc:Fallback>
                <p:oleObj name="Εικόνα Bitmap" r:id="rId7" imgW="5361905" imgH="2180952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224" y="5013176"/>
                        <a:ext cx="4768296" cy="1944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Συν 9"/>
          <p:cNvSpPr/>
          <p:nvPr/>
        </p:nvSpPr>
        <p:spPr>
          <a:xfrm>
            <a:off x="3945632" y="558924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107505" y="4293096"/>
            <a:ext cx="8856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 startAt="2"/>
            </a:pPr>
            <a:r>
              <a:rPr lang="el-GR" dirty="0" smtClean="0"/>
              <a:t>Όταν </a:t>
            </a:r>
            <a:r>
              <a:rPr lang="el-GR" dirty="0" err="1" smtClean="0"/>
              <a:t>ανοιχτοκυκλώνεται</a:t>
            </a:r>
            <a:r>
              <a:rPr lang="el-GR" dirty="0" smtClean="0"/>
              <a:t> η πηγή ρεύματος η αντίσταση των 12Ω είναι σε σειρά συνδεδεμένη με το ανοιχτό κύκλωμα και δεν διαρρέεται από ρεύμα.</a:t>
            </a:r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35496" y="3347700"/>
            <a:ext cx="9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Με εφαρμογή  του θεωρήματος της υπέρθεσης θα πρέπει να υπολογιστεί η τάση </a:t>
            </a:r>
            <a:r>
              <a:rPr lang="en-US" dirty="0" err="1"/>
              <a:t>Vab</a:t>
            </a:r>
            <a:r>
              <a:rPr lang="el-GR" dirty="0"/>
              <a:t>.</a:t>
            </a:r>
          </a:p>
        </p:txBody>
      </p:sp>
      <p:sp>
        <p:nvSpPr>
          <p:cNvPr id="13" name="Ορθογώνιο 12"/>
          <p:cNvSpPr/>
          <p:nvPr/>
        </p:nvSpPr>
        <p:spPr>
          <a:xfrm>
            <a:off x="107504" y="3718773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el-GR" dirty="0"/>
              <a:t>Όταν βραχυκυκλώνεται  η πηγή τάσης οι αντιστάσεις των 8Ω και 5Ω είναι συνδεδεμένες παράλληλα με το βραχυκύκλωμα και δεν διαρρέονται από ρεύμα.</a:t>
            </a:r>
          </a:p>
        </p:txBody>
      </p:sp>
    </p:spTree>
    <p:extLst>
      <p:ext uri="{BB962C8B-B14F-4D97-AF65-F5344CB8AC3E}">
        <p14:creationId xmlns:p14="http://schemas.microsoft.com/office/powerpoint/2010/main" val="426534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068516"/>
              </p:ext>
            </p:extLst>
          </p:nvPr>
        </p:nvGraphicFramePr>
        <p:xfrm>
          <a:off x="4263060" y="548678"/>
          <a:ext cx="4950437" cy="2664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Εικόνα Bitmap" r:id="rId3" imgW="4544059" imgH="2448267" progId="Paint.Picture">
                  <p:embed/>
                </p:oleObj>
              </mc:Choice>
              <mc:Fallback>
                <p:oleObj name="Εικόνα Bitmap" r:id="rId3" imgW="4544059" imgH="244826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060" y="548678"/>
                        <a:ext cx="4950437" cy="26642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25135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1)  </a:t>
            </a:r>
            <a:r>
              <a:rPr lang="el-GR" dirty="0"/>
              <a:t>Μόνο  με  την  πηγή  </a:t>
            </a:r>
            <a:r>
              <a:rPr lang="el-GR" dirty="0" smtClean="0"/>
              <a:t>ρεύματος  (βραχυκυκλώνεται η πηγή τάσης)</a:t>
            </a:r>
            <a:endParaRPr lang="el-GR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7504" y="1339604"/>
            <a:ext cx="405070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Με  βραχυκυκλωμένη  την  πηγή  τάσης οι αντιστάσεις των 8 Ω και 5 Ω   βραχυκυκλώνονται και αυτές με αποτέλεσμα  να  προκύπτει  το  διπλανό  κύκλωμα.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956507"/>
              </p:ext>
            </p:extLst>
          </p:nvPr>
        </p:nvGraphicFramePr>
        <p:xfrm>
          <a:off x="251520" y="3140968"/>
          <a:ext cx="7604718" cy="881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r:id="rId5" imgW="3695700" imgH="431800" progId="Equation.3">
                  <p:embed/>
                </p:oleObj>
              </mc:Choice>
              <mc:Fallback>
                <p:oleObj r:id="rId5" imgW="36957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140968"/>
                        <a:ext cx="7604718" cy="8819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5"/>
              <p:cNvSpPr>
                <a:spLocks noChangeArrowheads="1"/>
              </p:cNvSpPr>
              <p:nvPr/>
            </p:nvSpPr>
            <p:spPr bwMode="auto">
              <a:xfrm>
                <a:off x="144016" y="4023355"/>
                <a:ext cx="8028384" cy="12003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Το   ρεύμα  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Times New Roman" pitchFamily="18" charset="0"/>
                    <a:cs typeface="Courier New" pitchFamily="49" charset="0"/>
                  </a:rPr>
                  <a:t>Ι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περνά   και   από  την  αντίσταση   15 Ω ,  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ενώ   η 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Vab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είναι  η  πτώση  τάσεως   επάνω   στην  αντίσταση  των  15 Ω</a:t>
                </a: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algn="just" eaLnBrk="0" hangingPunct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Έτσι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Vab1  =  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Times New Roman" pitchFamily="18" charset="0"/>
                    <a:cs typeface="Courier New" pitchFamily="49" charset="0"/>
                  </a:rPr>
                  <a:t>I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X R15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=  6,67 A X  15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Ω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      </m:t>
                    </m:r>
                    <m:r>
                      <a:rPr lang="el-GR" b="0" i="0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     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Vab1 =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100 V</a:t>
                </a:r>
                <a:endParaRPr kumimoji="0" lang="pl-PL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4016" y="4023355"/>
                <a:ext cx="8028384" cy="1200329"/>
              </a:xfrm>
              <a:prstGeom prst="rect">
                <a:avLst/>
              </a:prstGeom>
              <a:blipFill rotWithShape="1">
                <a:blip r:embed="rId7"/>
                <a:stretch>
                  <a:fillRect l="-683" t="-3046" b="-812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091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39552" y="323364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2)  </a:t>
            </a:r>
            <a:r>
              <a:rPr lang="el-GR" dirty="0"/>
              <a:t>Μόνο  με  την  πηγή  </a:t>
            </a:r>
            <a:r>
              <a:rPr lang="el-GR" dirty="0" smtClean="0"/>
              <a:t>τάσης   (</a:t>
            </a:r>
            <a:r>
              <a:rPr lang="el-GR" dirty="0" err="1" smtClean="0"/>
              <a:t>ανοιχτοκυκλώνεται</a:t>
            </a:r>
            <a:r>
              <a:rPr lang="el-GR" dirty="0" smtClean="0"/>
              <a:t>   η πηγή ρεύματος)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852936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Με  </a:t>
            </a:r>
            <a:r>
              <a:rPr lang="el-GR" dirty="0" err="1"/>
              <a:t>ανοιχτοκυκλωμένη</a:t>
            </a:r>
            <a:r>
              <a:rPr lang="el-GR" dirty="0"/>
              <a:t>  την  πηγή  ρεύματος  η  αντίσταση των 12 Ω  δεν  διαρρέεται  από  ρεύμα  ενώ στα άκρα της αντίστασης των 8 Ω   εφαρμόζεται  η  τάση  των  – 20 </a:t>
            </a:r>
            <a:r>
              <a:rPr lang="en-US" dirty="0"/>
              <a:t>V</a:t>
            </a:r>
            <a:r>
              <a:rPr lang="el-GR" dirty="0"/>
              <a:t>  και  ουσιαστικά  η  αντίσταση  των  8 Ω  λειτουργεί  ως  πηγή  τάσης  στο  διπλανό  κύκλωμα  συνδεσμολογίας  σειράς  με  αντιστάσεις  </a:t>
            </a:r>
            <a:r>
              <a:rPr lang="el-GR" dirty="0" smtClean="0"/>
              <a:t>     50 </a:t>
            </a:r>
            <a:r>
              <a:rPr lang="el-GR" dirty="0"/>
              <a:t>Ω + 10 Ω + 15 Ω </a:t>
            </a:r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937595"/>
              </p:ext>
            </p:extLst>
          </p:nvPr>
        </p:nvGraphicFramePr>
        <p:xfrm>
          <a:off x="3383359" y="709962"/>
          <a:ext cx="5437113" cy="2214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Εικόνα Bitmap" r:id="rId3" imgW="5361905" imgH="2180952" progId="Paint.Picture">
                  <p:embed/>
                </p:oleObj>
              </mc:Choice>
              <mc:Fallback>
                <p:oleObj name="Εικόνα Bitmap" r:id="rId3" imgW="5361905" imgH="2180952" progId="Paint.Picture">
                  <p:embed/>
                  <p:pic>
                    <p:nvPicPr>
                      <p:cNvPr id="0" name="Αντικείμενο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359" y="709962"/>
                        <a:ext cx="5437113" cy="22149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1560" y="4437112"/>
            <a:ext cx="78843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   τάση  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Vab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είναι   η   πτώση  τάσεως   στις   αντιστάσεις   10 Ω + 50 Ω 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Σύμφωνα  με  τον  τύπο  του  διαιρέτη   τάσης	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812085"/>
              </p:ext>
            </p:extLst>
          </p:nvPr>
        </p:nvGraphicFramePr>
        <p:xfrm>
          <a:off x="1763688" y="5150157"/>
          <a:ext cx="4896544" cy="671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r:id="rId5" imgW="2844800" imgH="393700" progId="Equation.3">
                  <p:embed/>
                </p:oleObj>
              </mc:Choice>
              <mc:Fallback>
                <p:oleObj r:id="rId5" imgW="28448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150157"/>
                        <a:ext cx="4896544" cy="671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6752" y="5301208"/>
            <a:ext cx="904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Vab2 =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827584" y="6084004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Έτσι</a:t>
            </a:r>
            <a:r>
              <a:rPr lang="pl-PL" dirty="0"/>
              <a:t>  Vth = Vab = Vab </a:t>
            </a:r>
            <a:r>
              <a:rPr lang="pl-PL" dirty="0" smtClean="0"/>
              <a:t>(</a:t>
            </a:r>
            <a:r>
              <a:rPr lang="en-US" dirty="0" smtClean="0"/>
              <a:t>1</a:t>
            </a:r>
            <a:r>
              <a:rPr lang="pl-PL" dirty="0" smtClean="0"/>
              <a:t>) </a:t>
            </a:r>
            <a:r>
              <a:rPr lang="pl-PL" dirty="0"/>
              <a:t>+ Vab </a:t>
            </a:r>
            <a:r>
              <a:rPr lang="pl-PL" dirty="0" smtClean="0"/>
              <a:t>(</a:t>
            </a:r>
            <a:r>
              <a:rPr lang="en-US" dirty="0" smtClean="0"/>
              <a:t>2</a:t>
            </a:r>
            <a:r>
              <a:rPr lang="pl-PL" dirty="0" smtClean="0"/>
              <a:t>)  </a:t>
            </a:r>
            <a:r>
              <a:rPr lang="pl-PL" dirty="0"/>
              <a:t>=  100 V  –  16 V  =  84 V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50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884934"/>
              </p:ext>
            </p:extLst>
          </p:nvPr>
        </p:nvGraphicFramePr>
        <p:xfrm>
          <a:off x="5076057" y="548680"/>
          <a:ext cx="3960440" cy="1929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Εικόνα Bitmap" r:id="rId3" imgW="4210638" imgH="2057143" progId="Paint.Picture">
                  <p:embed/>
                </p:oleObj>
              </mc:Choice>
              <mc:Fallback>
                <p:oleObj name="Εικόνα Bitmap" r:id="rId3" imgW="4210638" imgH="2057143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7" y="548680"/>
                        <a:ext cx="3960440" cy="19290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251520" y="620688"/>
                <a:ext cx="4824536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l-GR" dirty="0" smtClean="0"/>
                  <a:t>Για  τον  υπολογισμό  της  αντίστασης  </a:t>
                </a:r>
                <a:r>
                  <a:rPr lang="en-US" dirty="0" err="1"/>
                  <a:t>Rth</a:t>
                </a:r>
                <a:r>
                  <a:rPr lang="el-GR" dirty="0"/>
                  <a:t>   βραχυκυκλώνεται  η πηγή τάσης και </a:t>
                </a:r>
                <a:r>
                  <a:rPr lang="el-GR" dirty="0" err="1"/>
                  <a:t>ανοιχτοκυκλώνεται</a:t>
                </a:r>
                <a:r>
                  <a:rPr lang="el-GR" dirty="0"/>
                  <a:t> </a:t>
                </a:r>
                <a:r>
                  <a:rPr lang="en-US" dirty="0" smtClean="0"/>
                  <a:t>  </a:t>
                </a:r>
                <a:r>
                  <a:rPr lang="el-GR" dirty="0" smtClean="0"/>
                  <a:t>η </a:t>
                </a:r>
                <a:r>
                  <a:rPr lang="el-GR" dirty="0"/>
                  <a:t>πηγή ρεύματος  οπότε</a:t>
                </a:r>
              </a:p>
              <a:p>
                <a:endParaRPr lang="en-US" dirty="0" smtClean="0"/>
              </a:p>
              <a:p>
                <a:r>
                  <a:rPr lang="en-US" dirty="0" err="1" smtClean="0"/>
                  <a:t>Rth</a:t>
                </a:r>
                <a:r>
                  <a:rPr lang="el-GR" dirty="0" smtClean="0"/>
                  <a:t>  </a:t>
                </a:r>
                <a:r>
                  <a:rPr lang="el-GR" dirty="0"/>
                  <a:t>=  ( 50 + 10 ) // 15 </a:t>
                </a:r>
                <a:r>
                  <a:rPr lang="el-GR" dirty="0" smtClean="0"/>
                  <a:t>= 60 </a:t>
                </a:r>
                <a:r>
                  <a:rPr lang="en-US" dirty="0"/>
                  <a:t>X</a:t>
                </a:r>
                <a:r>
                  <a:rPr lang="el-GR" dirty="0"/>
                  <a:t> 15 / ( </a:t>
                </a:r>
                <a:r>
                  <a:rPr lang="el-GR" dirty="0" smtClean="0"/>
                  <a:t>60+15 </a:t>
                </a:r>
                <a:r>
                  <a:rPr lang="el-GR" dirty="0"/>
                  <a:t>)  </a:t>
                </a:r>
                <a:r>
                  <a:rPr lang="en-US" dirty="0" smtClean="0"/>
                  <a:t>  </a:t>
                </a:r>
              </a:p>
              <a:p>
                <a:pPr algn="just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                                        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dirty="0" smtClean="0"/>
                  <a:t>         </a:t>
                </a:r>
                <a:r>
                  <a:rPr lang="en-US" dirty="0" err="1" smtClean="0"/>
                  <a:t>Rth</a:t>
                </a:r>
                <a:r>
                  <a:rPr lang="en-US" dirty="0" smtClean="0"/>
                  <a:t>  </a:t>
                </a:r>
                <a:r>
                  <a:rPr lang="el-GR" dirty="0" smtClean="0"/>
                  <a:t>=  </a:t>
                </a:r>
                <a:r>
                  <a:rPr lang="el-GR" dirty="0"/>
                  <a:t>12 Ω</a:t>
                </a:r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0688"/>
                <a:ext cx="4824536" cy="1754326"/>
              </a:xfrm>
              <a:prstGeom prst="rect">
                <a:avLst/>
              </a:prstGeom>
              <a:blipFill rotWithShape="1">
                <a:blip r:embed="rId5"/>
                <a:stretch>
                  <a:fillRect l="-1010" t="-1736" r="-1010" b="-45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35" y="3725391"/>
            <a:ext cx="3689193" cy="2583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95936" y="3645024"/>
            <a:ext cx="50405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Για  </a:t>
            </a:r>
            <a:r>
              <a:rPr lang="el-GR" dirty="0"/>
              <a:t>να  καταναλώνει  την  μέγιστη  ισχύ  η  αντίσταση  </a:t>
            </a:r>
            <a:r>
              <a:rPr lang="en-US" dirty="0"/>
              <a:t>Rx</a:t>
            </a:r>
            <a:r>
              <a:rPr lang="el-GR" dirty="0"/>
              <a:t>  θα </a:t>
            </a:r>
            <a:r>
              <a:rPr lang="el-GR" dirty="0" smtClean="0"/>
              <a:t> </a:t>
            </a:r>
            <a:r>
              <a:rPr lang="el-GR" dirty="0"/>
              <a:t>πρέπει   να   </a:t>
            </a:r>
            <a:r>
              <a:rPr lang="el-GR" dirty="0" smtClean="0"/>
              <a:t>είναι</a:t>
            </a:r>
            <a:endParaRPr lang="en-US" dirty="0" smtClean="0"/>
          </a:p>
          <a:p>
            <a:pPr algn="just"/>
            <a:r>
              <a:rPr lang="en-US" dirty="0" smtClean="0"/>
              <a:t>Rx  </a:t>
            </a:r>
            <a:r>
              <a:rPr lang="el-GR" dirty="0"/>
              <a:t>=  </a:t>
            </a:r>
            <a:r>
              <a:rPr lang="en-US" dirty="0" err="1"/>
              <a:t>Rth</a:t>
            </a:r>
            <a:r>
              <a:rPr lang="en-US" dirty="0"/>
              <a:t>  </a:t>
            </a:r>
            <a:r>
              <a:rPr lang="el-GR" dirty="0"/>
              <a:t>= 12 Ω</a:t>
            </a:r>
          </a:p>
          <a:p>
            <a:r>
              <a:rPr lang="el-GR" dirty="0" smtClean="0"/>
              <a:t>και  </a:t>
            </a:r>
            <a:r>
              <a:rPr lang="el-GR" dirty="0"/>
              <a:t>έτσι  : Ι = 84 </a:t>
            </a:r>
            <a:r>
              <a:rPr lang="en-US" dirty="0"/>
              <a:t>V</a:t>
            </a:r>
            <a:r>
              <a:rPr lang="el-GR" dirty="0"/>
              <a:t> / ( 12  +  12 ) Ω  =  3,5 Α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ενώ η μέγιστη ισχύς  επάνω  στην  αντίσταση  </a:t>
            </a:r>
            <a:r>
              <a:rPr lang="en-US" dirty="0"/>
              <a:t>Rx  </a:t>
            </a:r>
            <a:r>
              <a:rPr lang="el-GR" dirty="0"/>
              <a:t>θα  είναι: 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Ρ </a:t>
            </a:r>
            <a:r>
              <a:rPr lang="el-GR" dirty="0"/>
              <a:t>= Ι </a:t>
            </a:r>
            <a:r>
              <a:rPr lang="el-GR" baseline="30000" dirty="0"/>
              <a:t>2  </a:t>
            </a:r>
            <a:r>
              <a:rPr lang="en-US" dirty="0"/>
              <a:t>x Rx </a:t>
            </a:r>
            <a:r>
              <a:rPr lang="el-GR" dirty="0"/>
              <a:t>= 3,5 </a:t>
            </a:r>
            <a:r>
              <a:rPr lang="el-GR" baseline="30000" dirty="0"/>
              <a:t>2</a:t>
            </a:r>
            <a:r>
              <a:rPr lang="el-GR" dirty="0"/>
              <a:t> </a:t>
            </a:r>
            <a:r>
              <a:rPr lang="en-US" dirty="0"/>
              <a:t>x </a:t>
            </a:r>
            <a:r>
              <a:rPr lang="el-GR" dirty="0"/>
              <a:t>12 = 147 </a:t>
            </a:r>
            <a:r>
              <a:rPr lang="en-US" dirty="0"/>
              <a:t>W</a:t>
            </a:r>
            <a:r>
              <a:rPr lang="el-GR" dirty="0"/>
              <a:t>.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395536" y="2516703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Για το ισοδύναμο κύκλωμα κατά </a:t>
            </a:r>
            <a:r>
              <a:rPr lang="en-US" dirty="0" err="1"/>
              <a:t>Thevenin</a:t>
            </a:r>
            <a:r>
              <a:rPr lang="el-GR" dirty="0"/>
              <a:t>  ανάμεσα  στα  σημεία   </a:t>
            </a:r>
            <a:r>
              <a:rPr lang="en-US" dirty="0"/>
              <a:t>a</a:t>
            </a:r>
            <a:r>
              <a:rPr lang="el-GR" dirty="0"/>
              <a:t>  και  </a:t>
            </a:r>
            <a:r>
              <a:rPr lang="en-US" dirty="0"/>
              <a:t>b  </a:t>
            </a:r>
            <a:r>
              <a:rPr lang="el-GR" dirty="0"/>
              <a:t>που  δίνεται  δίπλα  ισχύει :</a:t>
            </a:r>
          </a:p>
          <a:p>
            <a:r>
              <a:rPr lang="el-GR" dirty="0"/>
              <a:t> </a:t>
            </a:r>
            <a:endParaRPr lang="en-US" dirty="0"/>
          </a:p>
          <a:p>
            <a:r>
              <a:rPr lang="el-GR" dirty="0"/>
              <a:t>Ι = </a:t>
            </a:r>
            <a:r>
              <a:rPr lang="en-US" dirty="0"/>
              <a:t>Vth</a:t>
            </a:r>
            <a:r>
              <a:rPr lang="el-GR" dirty="0"/>
              <a:t> / ( </a:t>
            </a:r>
            <a:r>
              <a:rPr lang="en-US" dirty="0" err="1"/>
              <a:t>Rth</a:t>
            </a:r>
            <a:r>
              <a:rPr lang="el-GR" dirty="0"/>
              <a:t>  +  </a:t>
            </a:r>
            <a:r>
              <a:rPr lang="en-US" dirty="0"/>
              <a:t>Rx</a:t>
            </a:r>
            <a:r>
              <a:rPr lang="el-GR" dirty="0"/>
              <a:t> 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831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20688"/>
            <a:ext cx="4326235" cy="373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9512" y="843677"/>
            <a:ext cx="438673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3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Για  το  κύκλωμα  που  δίνεται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α)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 προσδιοριστεί το ισοδύναμο κατά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Thevenin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ανάμεσα  στα  σημεία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β)  Ποια  πρέπει να  είναι  η  τιμή  της  μεταβλητής  αντίστασης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έτσι   ώστε  να  καταναλώνει  την  μέγιστη  ισχύ  και  να  υπολογιστεί  η  τιμή  της  μέγιστης  αυτής  ισχύος.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88640"/>
            <a:ext cx="585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ΕΞΕΤΑΣΤΙΚΗ   ΠΕΡΙΟΔΟΣ:           </a:t>
            </a:r>
            <a:r>
              <a:rPr lang="el-GR" b="1" dirty="0"/>
              <a:t>ΙΑΝΟΥΑΡΙΟΥ   </a:t>
            </a:r>
            <a:r>
              <a:rPr lang="el-GR" b="1" dirty="0" smtClean="0"/>
              <a:t>2020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395535" y="4422011"/>
            <a:ext cx="83529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Για </a:t>
            </a:r>
            <a:r>
              <a:rPr lang="el-GR" dirty="0" smtClean="0"/>
              <a:t> τον  υπολογισμό  της  </a:t>
            </a:r>
            <a:r>
              <a:rPr lang="en-US" dirty="0" smtClean="0"/>
              <a:t>Vth</a:t>
            </a:r>
            <a:r>
              <a:rPr lang="el-GR" dirty="0" smtClean="0"/>
              <a:t>,  </a:t>
            </a:r>
            <a:r>
              <a:rPr lang="el-GR" dirty="0"/>
              <a:t>απομακρύνεται  η αντίσταση </a:t>
            </a:r>
            <a:r>
              <a:rPr lang="el-GR" dirty="0" smtClean="0"/>
              <a:t> </a:t>
            </a:r>
            <a:r>
              <a:rPr lang="en-US" dirty="0" smtClean="0"/>
              <a:t>Rx</a:t>
            </a:r>
            <a:r>
              <a:rPr lang="el-GR" dirty="0" smtClean="0"/>
              <a:t>  </a:t>
            </a:r>
            <a:r>
              <a:rPr lang="el-GR" dirty="0"/>
              <a:t>και </a:t>
            </a:r>
            <a:r>
              <a:rPr lang="el-GR" dirty="0" smtClean="0"/>
              <a:t> έτσι  θα  πρέπει  να  υπολογιστεί  η  τάση  ανοιχτού κυκλώματος,  </a:t>
            </a:r>
            <a:r>
              <a:rPr lang="en-US" dirty="0" smtClean="0"/>
              <a:t>Vth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 err="1"/>
              <a:t>Vab</a:t>
            </a:r>
            <a:r>
              <a:rPr lang="el-GR" dirty="0"/>
              <a:t> = </a:t>
            </a:r>
            <a:r>
              <a:rPr lang="en-US" dirty="0"/>
              <a:t>V</a:t>
            </a:r>
            <a:r>
              <a:rPr lang="el-GR" dirty="0"/>
              <a:t>1 + </a:t>
            </a:r>
            <a:r>
              <a:rPr lang="en-US" dirty="0"/>
              <a:t>V</a:t>
            </a:r>
            <a:r>
              <a:rPr lang="el-GR" dirty="0"/>
              <a:t>2, που είναι οι πτώσεις </a:t>
            </a:r>
            <a:r>
              <a:rPr lang="el-GR" dirty="0" smtClean="0"/>
              <a:t>τάσεως των αντιστάσεων  </a:t>
            </a:r>
            <a:r>
              <a:rPr lang="en-US" dirty="0" smtClean="0"/>
              <a:t>R</a:t>
            </a:r>
            <a:r>
              <a:rPr lang="el-GR" dirty="0" smtClean="0"/>
              <a:t>6=8Ω  και  </a:t>
            </a:r>
            <a:r>
              <a:rPr lang="en-US" dirty="0"/>
              <a:t>R</a:t>
            </a:r>
            <a:r>
              <a:rPr lang="el-GR" dirty="0" smtClean="0"/>
              <a:t>5=12Ω  </a:t>
            </a:r>
            <a:r>
              <a:rPr lang="el-GR" dirty="0"/>
              <a:t>αντίστοιχα. </a:t>
            </a:r>
            <a:endParaRPr lang="el-GR" dirty="0" smtClean="0"/>
          </a:p>
          <a:p>
            <a:pPr algn="just"/>
            <a:r>
              <a:rPr lang="el-GR" dirty="0" smtClean="0"/>
              <a:t>Το  θετικό  πρόσημο  ισχύει  </a:t>
            </a:r>
            <a:r>
              <a:rPr lang="el-GR" dirty="0"/>
              <a:t>επειδή </a:t>
            </a:r>
            <a:r>
              <a:rPr lang="el-GR" dirty="0" smtClean="0"/>
              <a:t> θεωρείται  ότι  </a:t>
            </a:r>
            <a:r>
              <a:rPr lang="el-GR" dirty="0"/>
              <a:t>έχουν </a:t>
            </a:r>
            <a:r>
              <a:rPr lang="el-GR" dirty="0" smtClean="0"/>
              <a:t> την  ίδια  </a:t>
            </a:r>
            <a:r>
              <a:rPr lang="el-GR" dirty="0"/>
              <a:t>πολικότητα.</a:t>
            </a:r>
          </a:p>
          <a:p>
            <a:r>
              <a:rPr lang="el-GR" dirty="0"/>
              <a:t>Για </a:t>
            </a:r>
            <a:r>
              <a:rPr lang="el-GR" dirty="0" smtClean="0"/>
              <a:t> την  ανάλυση  του  κυκλώματος  θα  εφαρμοστεί   η  μέθοδος   βρόχων.</a:t>
            </a:r>
          </a:p>
          <a:p>
            <a:r>
              <a:rPr lang="el-GR" dirty="0" smtClean="0"/>
              <a:t>Οι  βρόχοι  </a:t>
            </a:r>
            <a:r>
              <a:rPr lang="el-GR" dirty="0"/>
              <a:t>που </a:t>
            </a:r>
            <a:r>
              <a:rPr lang="el-GR" dirty="0" smtClean="0"/>
              <a:t> επιλέγονται και </a:t>
            </a:r>
            <a:r>
              <a:rPr lang="el-GR" dirty="0"/>
              <a:t>τα ρεύματα των βρόχων  </a:t>
            </a:r>
            <a:r>
              <a:rPr lang="en-US" dirty="0"/>
              <a:t>J</a:t>
            </a:r>
            <a:r>
              <a:rPr lang="el-GR" dirty="0"/>
              <a:t>1</a:t>
            </a:r>
            <a:r>
              <a:rPr lang="el-GR" dirty="0" smtClean="0"/>
              <a:t>, </a:t>
            </a:r>
            <a:r>
              <a:rPr lang="en-US" dirty="0"/>
              <a:t>J</a:t>
            </a:r>
            <a:r>
              <a:rPr lang="el-GR" dirty="0"/>
              <a:t>2  </a:t>
            </a:r>
            <a:r>
              <a:rPr lang="el-GR" dirty="0" smtClean="0"/>
              <a:t>και  </a:t>
            </a:r>
            <a:r>
              <a:rPr lang="en-US" dirty="0"/>
              <a:t>J</a:t>
            </a:r>
            <a:r>
              <a:rPr lang="el-GR" dirty="0"/>
              <a:t>3  μαζί </a:t>
            </a:r>
            <a:r>
              <a:rPr lang="el-GR" dirty="0" smtClean="0"/>
              <a:t> με </a:t>
            </a:r>
            <a:r>
              <a:rPr lang="el-GR" dirty="0"/>
              <a:t>τις </a:t>
            </a:r>
            <a:r>
              <a:rPr lang="el-GR" dirty="0" smtClean="0"/>
              <a:t> αντίστοιχες  πολικότητες </a:t>
            </a:r>
            <a:r>
              <a:rPr lang="el-GR" dirty="0"/>
              <a:t>των </a:t>
            </a:r>
            <a:r>
              <a:rPr lang="el-GR" dirty="0" smtClean="0"/>
              <a:t>αντιστάσεων  </a:t>
            </a:r>
            <a:r>
              <a:rPr lang="el-GR" dirty="0"/>
              <a:t>φαίνονται </a:t>
            </a:r>
            <a:r>
              <a:rPr lang="el-GR" dirty="0" smtClean="0"/>
              <a:t> στο </a:t>
            </a:r>
            <a:r>
              <a:rPr lang="el-GR" dirty="0"/>
              <a:t>ακόλουθο σχήμα. </a:t>
            </a:r>
          </a:p>
        </p:txBody>
      </p:sp>
    </p:spTree>
    <p:extLst>
      <p:ext uri="{BB962C8B-B14F-4D97-AF65-F5344CB8AC3E}">
        <p14:creationId xmlns:p14="http://schemas.microsoft.com/office/powerpoint/2010/main" val="308131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10926"/>
            <a:ext cx="4320480" cy="369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5496" y="332656"/>
            <a:ext cx="51125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Οι τρείς εξισώσεις βρόχων είναι οι ακόλουθες: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 V1 + 4J1 + 12 (J1 – J3) + V2 + 8J1 = 0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(1)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 V2 + 7J2 – V3 + 5J2 + 12J2 = 0 	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(2)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 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+ 12 (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– 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+ 6</a:t>
            </a:r>
            <a:r>
              <a:rPr kumimoji="0" lang="pl-PL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= 0	             (3)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7504" y="1700808"/>
                <a:ext cx="46085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Από την (1) προκύπτει:</a:t>
                </a:r>
              </a:p>
              <a:p>
                <a:r>
                  <a:rPr lang="el-GR" dirty="0"/>
                  <a:t> – 27 + 24</a:t>
                </a:r>
                <a:r>
                  <a:rPr lang="en-US" dirty="0"/>
                  <a:t>J</a:t>
                </a:r>
                <a:r>
                  <a:rPr lang="el-GR" dirty="0"/>
                  <a:t>1 – 12</a:t>
                </a:r>
                <a:r>
                  <a:rPr lang="en-US" dirty="0"/>
                  <a:t>J</a:t>
                </a:r>
                <a:r>
                  <a:rPr lang="el-GR" dirty="0"/>
                  <a:t>3 + 15 = </a:t>
                </a:r>
                <a:r>
                  <a:rPr lang="el-GR" dirty="0" smtClean="0"/>
                  <a:t>0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endParaRPr lang="el-GR" dirty="0"/>
              </a:p>
              <a:p>
                <a:r>
                  <a:rPr lang="el-GR" dirty="0"/>
                  <a:t> </a:t>
                </a:r>
                <a:r>
                  <a:rPr lang="el-GR" dirty="0" smtClean="0"/>
                  <a:t> 24</a:t>
                </a:r>
                <a:r>
                  <a:rPr lang="en-US" dirty="0"/>
                  <a:t>J</a:t>
                </a:r>
                <a:r>
                  <a:rPr lang="el-GR" dirty="0"/>
                  <a:t>1 – 12 </a:t>
                </a:r>
                <a:r>
                  <a:rPr lang="en-US" dirty="0"/>
                  <a:t>J</a:t>
                </a:r>
                <a:r>
                  <a:rPr lang="el-GR" dirty="0"/>
                  <a:t>3 = 27 – 15 = 12</a:t>
                </a:r>
              </a:p>
              <a:p>
                <a:r>
                  <a:rPr lang="el-GR" dirty="0"/>
                  <a:t>  </a:t>
                </a:r>
                <a:r>
                  <a:rPr lang="el-GR" dirty="0" smtClean="0"/>
                  <a:t> 2</a:t>
                </a:r>
                <a:r>
                  <a:rPr lang="en-US" dirty="0"/>
                  <a:t>J</a:t>
                </a:r>
                <a:r>
                  <a:rPr lang="el-GR" dirty="0"/>
                  <a:t>1 – </a:t>
                </a:r>
                <a:r>
                  <a:rPr lang="en-US" dirty="0"/>
                  <a:t>J</a:t>
                </a:r>
                <a:r>
                  <a:rPr lang="el-GR" dirty="0"/>
                  <a:t>3 = 1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/>
                  <a:t>      </a:t>
                </a:r>
                <a:r>
                  <a:rPr lang="en-US" dirty="0"/>
                  <a:t>J</a:t>
                </a:r>
                <a:r>
                  <a:rPr lang="el-GR" dirty="0"/>
                  <a:t>3 = 2</a:t>
                </a:r>
                <a:r>
                  <a:rPr lang="en-US" dirty="0"/>
                  <a:t>J</a:t>
                </a:r>
                <a:r>
                  <a:rPr lang="el-GR" dirty="0"/>
                  <a:t>1 – </a:t>
                </a:r>
                <a:r>
                  <a:rPr lang="el-GR" dirty="0" smtClean="0"/>
                  <a:t>1       (1)</a:t>
                </a:r>
                <a:endParaRPr lang="el-GR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700808"/>
                <a:ext cx="4608512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190" t="-2538" r="-794" b="-71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7504" y="3070701"/>
                <a:ext cx="51125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Από την (2) προκύπτει: </a:t>
                </a:r>
              </a:p>
              <a:p>
                <a:r>
                  <a:rPr lang="en-US" dirty="0"/>
                  <a:t>J</a:t>
                </a:r>
                <a:r>
                  <a:rPr lang="el-GR" dirty="0"/>
                  <a:t>2 =(</a:t>
                </a:r>
                <a:r>
                  <a:rPr lang="en-US" dirty="0"/>
                  <a:t>V</a:t>
                </a:r>
                <a:r>
                  <a:rPr lang="el-GR" dirty="0"/>
                  <a:t>2+</a:t>
                </a:r>
                <a:r>
                  <a:rPr lang="en-US" dirty="0"/>
                  <a:t>V</a:t>
                </a:r>
                <a:r>
                  <a:rPr lang="el-GR" dirty="0"/>
                  <a:t>3)/(7+5+12)=(9+15)/24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en-US" dirty="0" smtClean="0"/>
                  <a:t>J</a:t>
                </a:r>
                <a:r>
                  <a:rPr lang="el-GR" dirty="0" smtClean="0"/>
                  <a:t>2=1</a:t>
                </a:r>
                <a:r>
                  <a:rPr lang="en-US" dirty="0" smtClean="0"/>
                  <a:t>A</a:t>
                </a:r>
                <a:r>
                  <a:rPr lang="el-GR" dirty="0" smtClean="0"/>
                  <a:t>   (2)</a:t>
                </a:r>
                <a:endParaRPr lang="el-G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70701"/>
                <a:ext cx="5112568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1074" t="-4717" b="-141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7504" y="3933056"/>
                <a:ext cx="80648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Αντικαθιστώντας   το  </a:t>
                </a:r>
                <a:r>
                  <a:rPr lang="en-US" dirty="0" smtClean="0"/>
                  <a:t>J</a:t>
                </a:r>
                <a:r>
                  <a:rPr lang="el-GR" dirty="0"/>
                  <a:t>3 </a:t>
                </a:r>
                <a:r>
                  <a:rPr lang="el-GR" dirty="0" smtClean="0"/>
                  <a:t>  στην   (3</a:t>
                </a:r>
                <a:r>
                  <a:rPr lang="el-GR" dirty="0"/>
                  <a:t>) </a:t>
                </a:r>
                <a:r>
                  <a:rPr lang="el-GR" dirty="0" smtClean="0"/>
                  <a:t> προκύπτει</a:t>
                </a:r>
                <a:r>
                  <a:rPr lang="el-GR" dirty="0"/>
                  <a:t>:</a:t>
                </a:r>
              </a:p>
              <a:p>
                <a:r>
                  <a:rPr lang="pl-PL" dirty="0"/>
                  <a:t>18J3 – 12J1 = 42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pl-PL" dirty="0" smtClean="0"/>
                  <a:t>36J1 </a:t>
                </a:r>
                <a:r>
                  <a:rPr lang="pl-PL" dirty="0"/>
                  <a:t>– 18 – 12J1 = 42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pl-PL" dirty="0" smtClean="0"/>
                  <a:t> </a:t>
                </a:r>
                <a:r>
                  <a:rPr lang="pl-PL" dirty="0"/>
                  <a:t>24J1 = </a:t>
                </a:r>
                <a:r>
                  <a:rPr lang="pl-PL" dirty="0" smtClean="0"/>
                  <a:t>60</a:t>
                </a:r>
                <a:r>
                  <a:rPr lang="el-GR" dirty="0" smtClean="0"/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pl-PL" dirty="0" smtClean="0"/>
                  <a:t> </a:t>
                </a:r>
                <a:r>
                  <a:rPr lang="pl-PL" dirty="0"/>
                  <a:t>J1 = </a:t>
                </a:r>
                <a:r>
                  <a:rPr lang="pl-PL" dirty="0" smtClean="0"/>
                  <a:t>2,50A</a:t>
                </a:r>
                <a:r>
                  <a:rPr lang="el-GR" dirty="0" smtClean="0"/>
                  <a:t>     (3)</a:t>
                </a:r>
                <a:endParaRPr lang="el-GR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933056"/>
                <a:ext cx="8064896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680" t="-4717" r="-227" b="-141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179512" y="4643844"/>
                <a:ext cx="6507832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0" algn="just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και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J3 = 2J1 – 1 = 2 x 2,50 – 1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pl-PL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J3 = 4 A</a:t>
                </a:r>
                <a:endParaRPr kumimoji="0" lang="pl-PL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4643844"/>
                <a:ext cx="6507832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749" t="-8333" b="-26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07504" y="5085184"/>
            <a:ext cx="900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Επομένως οι πτώσεις τάσεως  επάνω  στις  αντιστάσεις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 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είναι  αντίστοιχα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7"/>
              <p:cNvSpPr>
                <a:spLocks noChangeArrowheads="1"/>
              </p:cNvSpPr>
              <p:nvPr/>
            </p:nvSpPr>
            <p:spPr bwMode="auto">
              <a:xfrm>
                <a:off x="288032" y="5457998"/>
                <a:ext cx="6732240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=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J1 x R6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,5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 x 8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Ω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20 V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V2 = J2 x R5  =  1 A x 12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Ω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12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V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algn="just" eaLnBrk="0" hangingPunct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Ενώ  η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Vth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είναι: 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Vth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+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 = 20 + 12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Vth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=32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endParaRPr kumimoji="0" lang="en-US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8032" y="5457998"/>
                <a:ext cx="6732240" cy="923330"/>
              </a:xfrm>
              <a:prstGeom prst="rect">
                <a:avLst/>
              </a:prstGeom>
              <a:blipFill rotWithShape="1">
                <a:blip r:embed="rId7"/>
                <a:stretch>
                  <a:fillRect l="-724" t="-2632" r="-724" b="-9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062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  <p:bldP spid="13" grpId="0" build="p"/>
      <p:bldP spid="15" grpId="0"/>
      <p:bldP spid="18" grpId="0"/>
      <p:bldP spid="2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317"/>
            <a:ext cx="4248472" cy="3749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7504" y="483637"/>
                <a:ext cx="4824536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 smtClean="0"/>
                  <a:t>Για τον υπολογισμό της </a:t>
                </a:r>
                <a:r>
                  <a:rPr lang="en-US" dirty="0" err="1"/>
                  <a:t>Rth</a:t>
                </a:r>
                <a:r>
                  <a:rPr lang="el-GR" dirty="0"/>
                  <a:t> βραχυκυκλώνονται όλες οι  πηγές τάσης και προκύπτει ο ακόλουθος συνδυασμός  </a:t>
                </a:r>
                <a:r>
                  <a:rPr lang="el-GR" dirty="0" smtClean="0"/>
                  <a:t>αντιστάσεων  ανάμεσα  </a:t>
                </a:r>
                <a:r>
                  <a:rPr lang="el-GR" dirty="0"/>
                  <a:t>στα  σημεία </a:t>
                </a:r>
                <a:r>
                  <a:rPr lang="el-GR" dirty="0" smtClean="0"/>
                  <a:t>  </a:t>
                </a:r>
                <a:r>
                  <a:rPr lang="en-US" dirty="0"/>
                  <a:t>a</a:t>
                </a:r>
                <a:r>
                  <a:rPr lang="el-GR" dirty="0"/>
                  <a:t>  </a:t>
                </a:r>
                <a:r>
                  <a:rPr lang="el-GR" dirty="0" smtClean="0"/>
                  <a:t>και  </a:t>
                </a:r>
                <a:r>
                  <a:rPr lang="en-US" dirty="0" smtClean="0"/>
                  <a:t>b</a:t>
                </a:r>
                <a:endParaRPr lang="el-GR" dirty="0" smtClean="0"/>
              </a:p>
              <a:p>
                <a:pPr algn="just"/>
                <a:endParaRPr lang="en-US" dirty="0" smtClean="0"/>
              </a:p>
              <a:p>
                <a:pPr algn="just"/>
                <a:r>
                  <a:rPr lang="en-US" dirty="0" err="1" smtClean="0"/>
                  <a:t>Rth</a:t>
                </a:r>
                <a:r>
                  <a:rPr lang="en-US" dirty="0" smtClean="0"/>
                  <a:t> </a:t>
                </a:r>
                <a:r>
                  <a:rPr lang="en-US" dirty="0"/>
                  <a:t>= [ R6 // [ R1 + (</a:t>
                </a:r>
                <a:r>
                  <a:rPr lang="en-US" dirty="0" smtClean="0"/>
                  <a:t>R2//R7</a:t>
                </a:r>
                <a:r>
                  <a:rPr lang="en-US" dirty="0"/>
                  <a:t>)] ] + (</a:t>
                </a:r>
                <a:r>
                  <a:rPr lang="en-US" dirty="0" smtClean="0"/>
                  <a:t>R3+R4)//R5</a:t>
                </a:r>
                <a:endParaRPr lang="el-GR" dirty="0" smtClean="0"/>
              </a:p>
              <a:p>
                <a:pPr algn="just"/>
                <a:r>
                  <a:rPr lang="en-US" dirty="0" smtClean="0"/>
                  <a:t>=</a:t>
                </a:r>
                <a:r>
                  <a:rPr lang="el-GR" dirty="0" smtClean="0"/>
                  <a:t> </a:t>
                </a:r>
                <a:r>
                  <a:rPr lang="el-GR" dirty="0"/>
                  <a:t>[ 8 // [ 4 + ( 6 // 12 ) ] ] + ( 7 +5 ) // 12 </a:t>
                </a:r>
                <a:r>
                  <a:rPr lang="el-GR" dirty="0" smtClean="0"/>
                  <a:t>=</a:t>
                </a:r>
              </a:p>
              <a:p>
                <a:pPr algn="just"/>
                <a:r>
                  <a:rPr lang="el-GR" dirty="0" smtClean="0"/>
                  <a:t>= [8 // [ 4 + 4] ] + 12 // 12=(</a:t>
                </a:r>
                <a:r>
                  <a:rPr lang="el-GR" dirty="0"/>
                  <a:t>8//8)+(12//12)=</a:t>
                </a:r>
                <a:r>
                  <a:rPr lang="el-GR" dirty="0" smtClean="0"/>
                  <a:t>4+6</a:t>
                </a:r>
              </a:p>
              <a:p>
                <a:pPr algn="just"/>
                <a:endParaRPr lang="en-US" dirty="0" smtClean="0"/>
              </a:p>
              <a:p>
                <a:pPr algn="just"/>
                <a:r>
                  <a:rPr lang="en-US" dirty="0" smtClean="0"/>
                  <a:t> </a:t>
                </a:r>
                <a:r>
                  <a:rPr lang="el-GR" dirty="0" smtClean="0"/>
                  <a:t>                                  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  <m:r>
                      <a:rPr lang="el-GR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l-GR" dirty="0" smtClean="0"/>
                  <a:t>  </a:t>
                </a:r>
                <a:r>
                  <a:rPr lang="en-US" dirty="0" smtClean="0"/>
                  <a:t>   </a:t>
                </a:r>
                <a:r>
                  <a:rPr lang="en-US" dirty="0" err="1"/>
                  <a:t>Rth</a:t>
                </a:r>
                <a:r>
                  <a:rPr lang="el-GR" dirty="0"/>
                  <a:t>=10Ω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83637"/>
                <a:ext cx="4824536" cy="2862322"/>
              </a:xfrm>
              <a:prstGeom prst="rect">
                <a:avLst/>
              </a:prstGeom>
              <a:blipFill rotWithShape="1">
                <a:blip r:embed="rId3"/>
                <a:stretch>
                  <a:fillRect l="-1138" t="-1064" r="-1011" b="-234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827695"/>
            <a:ext cx="3942328" cy="248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3928" y="3933056"/>
            <a:ext cx="52200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</a:pPr>
            <a:r>
              <a:rPr lang="el-GR" dirty="0"/>
              <a:t>Για  το  ισοδύναμο  κύκλωμα  κατά  </a:t>
            </a:r>
            <a:r>
              <a:rPr lang="en-US" dirty="0" err="1"/>
              <a:t>Thevenin</a:t>
            </a:r>
            <a:r>
              <a:rPr lang="el-GR" dirty="0"/>
              <a:t>  που  </a:t>
            </a:r>
            <a:r>
              <a:rPr lang="el-GR" dirty="0" smtClean="0"/>
              <a:t> </a:t>
            </a:r>
            <a:r>
              <a:rPr lang="el-GR" dirty="0"/>
              <a:t>δίνεται </a:t>
            </a:r>
            <a:r>
              <a:rPr lang="el-GR" dirty="0" smtClean="0"/>
              <a:t>δίπλα  ισχύει: Ι </a:t>
            </a:r>
            <a:r>
              <a:rPr lang="el-GR" dirty="0"/>
              <a:t>= </a:t>
            </a:r>
            <a:r>
              <a:rPr lang="en-US" dirty="0"/>
              <a:t>Vth</a:t>
            </a:r>
            <a:r>
              <a:rPr lang="el-GR" dirty="0"/>
              <a:t> / ( </a:t>
            </a:r>
            <a:r>
              <a:rPr lang="en-US" dirty="0" err="1"/>
              <a:t>Rth</a:t>
            </a:r>
            <a:r>
              <a:rPr lang="el-GR" dirty="0"/>
              <a:t>  +  </a:t>
            </a:r>
            <a:r>
              <a:rPr lang="en-US" dirty="0"/>
              <a:t>Rx</a:t>
            </a:r>
            <a:r>
              <a:rPr lang="el-GR" dirty="0"/>
              <a:t> )</a:t>
            </a:r>
          </a:p>
          <a:p>
            <a:pPr algn="just">
              <a:spcBef>
                <a:spcPts val="0"/>
              </a:spcBef>
            </a:pPr>
            <a:endParaRPr lang="el-GR" sz="800" dirty="0" smtClean="0"/>
          </a:p>
          <a:p>
            <a:pPr algn="just">
              <a:spcBef>
                <a:spcPts val="0"/>
              </a:spcBef>
            </a:pPr>
            <a:r>
              <a:rPr lang="el-GR" dirty="0" smtClean="0"/>
              <a:t>Για  </a:t>
            </a:r>
            <a:r>
              <a:rPr lang="el-GR" dirty="0"/>
              <a:t>να  καταναλώνει  την  μέγιστη  ισχύ  η  αντίσταση  </a:t>
            </a:r>
            <a:r>
              <a:rPr lang="en-US" dirty="0" smtClean="0"/>
              <a:t>Rx</a:t>
            </a:r>
            <a:r>
              <a:rPr lang="el-GR" dirty="0" smtClean="0"/>
              <a:t>  </a:t>
            </a:r>
            <a:r>
              <a:rPr lang="el-GR" dirty="0"/>
              <a:t>πρέπει  να  είναι </a:t>
            </a:r>
            <a:r>
              <a:rPr lang="en-US" dirty="0" smtClean="0"/>
              <a:t>Rx</a:t>
            </a:r>
            <a:r>
              <a:rPr lang="el-GR" dirty="0" smtClean="0"/>
              <a:t>=</a:t>
            </a:r>
            <a:r>
              <a:rPr lang="en-US" dirty="0" err="1" smtClean="0"/>
              <a:t>Rth</a:t>
            </a:r>
            <a:r>
              <a:rPr lang="el-GR" dirty="0" smtClean="0"/>
              <a:t> =  </a:t>
            </a:r>
            <a:r>
              <a:rPr lang="el-GR" dirty="0"/>
              <a:t>10 Ω</a:t>
            </a:r>
          </a:p>
          <a:p>
            <a:pPr>
              <a:spcBef>
                <a:spcPts val="0"/>
              </a:spcBef>
            </a:pPr>
            <a:endParaRPr lang="el-GR" sz="800" dirty="0" smtClean="0"/>
          </a:p>
          <a:p>
            <a:pPr>
              <a:spcBef>
                <a:spcPts val="0"/>
              </a:spcBef>
            </a:pPr>
            <a:r>
              <a:rPr lang="el-GR" dirty="0" smtClean="0"/>
              <a:t>και  </a:t>
            </a:r>
            <a:r>
              <a:rPr lang="el-GR" dirty="0"/>
              <a:t>έτσι  : Ι = 32 </a:t>
            </a:r>
            <a:r>
              <a:rPr lang="en-US" dirty="0"/>
              <a:t>V</a:t>
            </a:r>
            <a:r>
              <a:rPr lang="el-GR" dirty="0"/>
              <a:t> / ( 10 + 10 ) Ω  =  1,6 </a:t>
            </a:r>
            <a:r>
              <a:rPr lang="el-GR" dirty="0" smtClean="0"/>
              <a:t>Α</a:t>
            </a:r>
          </a:p>
          <a:p>
            <a:pPr>
              <a:spcBef>
                <a:spcPts val="0"/>
              </a:spcBef>
            </a:pPr>
            <a:endParaRPr lang="el-GR" sz="800" dirty="0" smtClean="0"/>
          </a:p>
          <a:p>
            <a:pPr>
              <a:spcBef>
                <a:spcPts val="0"/>
              </a:spcBef>
            </a:pPr>
            <a:r>
              <a:rPr lang="el-GR" dirty="0" smtClean="0"/>
              <a:t>ενώ </a:t>
            </a:r>
            <a:r>
              <a:rPr lang="el-GR" dirty="0"/>
              <a:t>η μέγιστη ισχύς επάνω στην αντίσταση </a:t>
            </a:r>
            <a:r>
              <a:rPr lang="en-US" dirty="0"/>
              <a:t>Rx</a:t>
            </a:r>
            <a:r>
              <a:rPr lang="el-GR" dirty="0"/>
              <a:t> θα </a:t>
            </a:r>
            <a:r>
              <a:rPr lang="el-GR" dirty="0" smtClean="0"/>
              <a:t>είναι:  Ρ </a:t>
            </a:r>
            <a:r>
              <a:rPr lang="el-GR" dirty="0"/>
              <a:t>=  Ι </a:t>
            </a:r>
            <a:r>
              <a:rPr lang="el-GR" baseline="30000" dirty="0"/>
              <a:t>2  </a:t>
            </a:r>
            <a:r>
              <a:rPr lang="el-GR" dirty="0"/>
              <a:t>Χ  </a:t>
            </a:r>
            <a:r>
              <a:rPr lang="en-US" dirty="0"/>
              <a:t>Rx</a:t>
            </a:r>
            <a:r>
              <a:rPr lang="el-GR" dirty="0"/>
              <a:t>   =  </a:t>
            </a:r>
            <a:r>
              <a:rPr lang="en-US" dirty="0"/>
              <a:t>1</a:t>
            </a:r>
            <a:r>
              <a:rPr lang="el-GR" dirty="0"/>
              <a:t>,</a:t>
            </a:r>
            <a:r>
              <a:rPr lang="en-US" dirty="0"/>
              <a:t>6 </a:t>
            </a:r>
            <a:r>
              <a:rPr lang="el-GR" baseline="30000" dirty="0"/>
              <a:t>2</a:t>
            </a:r>
            <a:r>
              <a:rPr lang="el-GR" dirty="0"/>
              <a:t>  Χ  </a:t>
            </a:r>
            <a:r>
              <a:rPr lang="en-US" dirty="0"/>
              <a:t>10</a:t>
            </a:r>
            <a:r>
              <a:rPr lang="el-GR" dirty="0"/>
              <a:t> =  </a:t>
            </a:r>
            <a:r>
              <a:rPr lang="en-US" dirty="0"/>
              <a:t>25</a:t>
            </a:r>
            <a:r>
              <a:rPr lang="el-GR" dirty="0"/>
              <a:t>,</a:t>
            </a:r>
            <a:r>
              <a:rPr lang="en-US" dirty="0"/>
              <a:t>6 W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392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48680"/>
            <a:ext cx="4824536" cy="2663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ΕΞΕΤΑΣΤΙΚΗ   ΠΕΡΙΟΔΟΣ:        </a:t>
            </a:r>
            <a:r>
              <a:rPr lang="el-GR" b="1" dirty="0"/>
              <a:t>ΠΤΥΧΙΑΚΗ   </a:t>
            </a:r>
            <a:r>
              <a:rPr lang="el-GR" b="1" dirty="0" smtClean="0"/>
              <a:t>ΦΕΒΡΟΥΑΡΙΟΥ     2011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692696"/>
            <a:ext cx="432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ΘΕΜΑ  3</a:t>
            </a:r>
            <a:r>
              <a:rPr lang="el-GR" b="1" u="sng" baseline="30000" dirty="0"/>
              <a:t>Ο</a:t>
            </a:r>
            <a:r>
              <a:rPr lang="el-GR" b="1" u="sng" dirty="0"/>
              <a:t> :</a:t>
            </a:r>
            <a:r>
              <a:rPr lang="el-GR" b="1" dirty="0"/>
              <a:t>    </a:t>
            </a:r>
            <a:r>
              <a:rPr lang="el-GR" dirty="0"/>
              <a:t>( Μονάδες  2.50 ).</a:t>
            </a:r>
          </a:p>
          <a:p>
            <a:r>
              <a:rPr lang="el-GR" dirty="0"/>
              <a:t>Για  το  κύκλωμα  που  δίνεται </a:t>
            </a:r>
          </a:p>
          <a:p>
            <a:pPr algn="just"/>
            <a:r>
              <a:rPr lang="el-GR" dirty="0"/>
              <a:t>α) </a:t>
            </a:r>
            <a:r>
              <a:rPr lang="en-US" dirty="0" smtClean="0"/>
              <a:t>N</a:t>
            </a:r>
            <a:r>
              <a:rPr lang="el-GR" dirty="0"/>
              <a:t>α </a:t>
            </a:r>
            <a:r>
              <a:rPr lang="el-GR" dirty="0" smtClean="0"/>
              <a:t>προσδιοριστεί το ισοδύναμο  </a:t>
            </a:r>
            <a:r>
              <a:rPr lang="el-GR" dirty="0"/>
              <a:t>κατά </a:t>
            </a:r>
            <a:r>
              <a:rPr lang="en-US" dirty="0" smtClean="0"/>
              <a:t>Norton</a:t>
            </a:r>
            <a:r>
              <a:rPr lang="el-GR" dirty="0" smtClean="0"/>
              <a:t> ανάμεσα στα </a:t>
            </a:r>
            <a:r>
              <a:rPr lang="el-GR" dirty="0"/>
              <a:t>σημεία </a:t>
            </a:r>
            <a:r>
              <a:rPr lang="en-US" dirty="0" smtClean="0"/>
              <a:t>a</a:t>
            </a:r>
            <a:r>
              <a:rPr lang="el-GR" dirty="0" smtClean="0"/>
              <a:t>   </a:t>
            </a:r>
            <a:r>
              <a:rPr lang="el-GR" dirty="0"/>
              <a:t>και  </a:t>
            </a:r>
            <a:r>
              <a:rPr lang="en-US" dirty="0"/>
              <a:t>b</a:t>
            </a:r>
            <a:r>
              <a:rPr lang="el-GR" dirty="0"/>
              <a:t>.</a:t>
            </a:r>
          </a:p>
          <a:p>
            <a:pPr algn="just"/>
            <a:r>
              <a:rPr lang="el-GR" dirty="0"/>
              <a:t>β)  Ποια  πρέπει  να  είναι  η  τιμή  της  μεταβλητής  αντίστασης  </a:t>
            </a:r>
            <a:r>
              <a:rPr lang="en-US" dirty="0"/>
              <a:t>Rx</a:t>
            </a:r>
            <a:r>
              <a:rPr lang="el-GR" dirty="0"/>
              <a:t>  έτσι   ώστε  να  καταναλώνει  την  μέγιστη  ισχύ  και  να  υπολογιστεί  η  τιμή  της  μέγιστης  αυτής  ισχύος.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322575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Για τον υπολογισμό του ρεύματος βραχυκύκλωσης </a:t>
            </a:r>
            <a:r>
              <a:rPr lang="en-US" dirty="0"/>
              <a:t>Norton </a:t>
            </a:r>
            <a:r>
              <a:rPr lang="el-GR" dirty="0"/>
              <a:t>ανάμεσα στα σημεία </a:t>
            </a:r>
            <a:r>
              <a:rPr lang="en-US" dirty="0"/>
              <a:t>a </a:t>
            </a:r>
            <a:r>
              <a:rPr lang="el-GR" dirty="0"/>
              <a:t>και </a:t>
            </a:r>
            <a:r>
              <a:rPr lang="en-US" dirty="0"/>
              <a:t>b </a:t>
            </a:r>
            <a:r>
              <a:rPr lang="el-GR" dirty="0"/>
              <a:t>απομακρύνεται η αντίσταση </a:t>
            </a:r>
            <a:r>
              <a:rPr lang="en-US" dirty="0"/>
              <a:t>Rx </a:t>
            </a:r>
            <a:r>
              <a:rPr lang="el-GR" dirty="0"/>
              <a:t>βραχυκυκλώνονται τα σημεία και εφαρμόζεται το θεώρημα της υπέρθεσης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1" y="4293096"/>
            <a:ext cx="4442381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365104"/>
            <a:ext cx="403244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Συν 5"/>
          <p:cNvSpPr/>
          <p:nvPr/>
        </p:nvSpPr>
        <p:spPr>
          <a:xfrm>
            <a:off x="3995936" y="467484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55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255" y="476672"/>
            <a:ext cx="4210233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179512" y="548680"/>
            <a:ext cx="432048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Το  ρεύμα  βραχυκύκλωσης  μεταξύ  των  σημείων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στην  περίπτωση  αυτή  θα  είναι:             Ι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ab1 =  I = 3,5 A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Οι αντιστάσεις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2,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και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δεν διαρρέονται από  ρεύμα  λόγω  του  βραχυκυκλώματος.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8864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1)  Μόνο 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με  την  πηγή  ρεύματος  (βραχυκυκλώνεται  η  πηγή  τάσης).</a:t>
            </a:r>
            <a:endParaRPr lang="el-GR" alt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51520" y="242088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2) Μόνο  </a:t>
            </a:r>
            <a:r>
              <a:rPr lang="el-GR" dirty="0"/>
              <a:t>με  την  πηγή  τάσης   (</a:t>
            </a:r>
            <a:r>
              <a:rPr lang="el-GR" dirty="0" err="1"/>
              <a:t>ανοιχτοκυκλώνεται</a:t>
            </a:r>
            <a:r>
              <a:rPr lang="el-GR" dirty="0"/>
              <a:t>  η  πηγή  ρεύματος).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60374"/>
            <a:ext cx="3744416" cy="182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51520" y="2771636"/>
            <a:ext cx="86143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  αντίσταση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 δεν  διαρρέεται  από  ρεύμα  επειδή  υπάρχει  ανοικτό  κύκλωμα. 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 rot="10800000" flipV="1">
            <a:off x="179510" y="3081733"/>
            <a:ext cx="475253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Έτσι  η  συνολική  αντίσταση  που  βλέπει  η  πηγή  είναι  η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 σε  σειρά  με  τον  παράλληλο  συνδυασμό  της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 με  την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4: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520" y="393305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Req</a:t>
            </a:r>
            <a:r>
              <a:rPr lang="el-GR" dirty="0"/>
              <a:t> = </a:t>
            </a:r>
            <a:r>
              <a:rPr lang="en-US" dirty="0"/>
              <a:t>R</a:t>
            </a:r>
            <a:r>
              <a:rPr lang="el-GR" dirty="0"/>
              <a:t>3 + ( </a:t>
            </a:r>
            <a:r>
              <a:rPr lang="en-US" dirty="0"/>
              <a:t>R</a:t>
            </a:r>
            <a:r>
              <a:rPr lang="el-GR" dirty="0"/>
              <a:t>2 // </a:t>
            </a:r>
            <a:r>
              <a:rPr lang="en-US" dirty="0"/>
              <a:t>R</a:t>
            </a:r>
            <a:r>
              <a:rPr lang="el-GR" dirty="0"/>
              <a:t>4 ) </a:t>
            </a:r>
            <a:r>
              <a:rPr lang="en-US" dirty="0"/>
              <a:t>= 3 + ( 10 // 6 ) =</a:t>
            </a:r>
            <a:endParaRPr lang="el-GR" dirty="0"/>
          </a:p>
          <a:p>
            <a:r>
              <a:rPr lang="el-GR" dirty="0"/>
              <a:t>= 3 + 10 </a:t>
            </a:r>
            <a:r>
              <a:rPr lang="en-US" dirty="0"/>
              <a:t>x</a:t>
            </a:r>
            <a:r>
              <a:rPr lang="el-GR" dirty="0"/>
              <a:t> 6 / ( 10 + 6 ) =  6,75 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4509120"/>
            <a:ext cx="4502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Το συνολικό ρεύμα της πηγής θα είναι:</a:t>
            </a:r>
          </a:p>
          <a:p>
            <a:r>
              <a:rPr lang="el-GR" dirty="0" err="1"/>
              <a:t>Ιπ</a:t>
            </a:r>
            <a:r>
              <a:rPr lang="el-GR" dirty="0"/>
              <a:t> = </a:t>
            </a:r>
            <a:r>
              <a:rPr lang="en-US" dirty="0"/>
              <a:t>V / </a:t>
            </a:r>
            <a:r>
              <a:rPr lang="en-US" dirty="0" err="1"/>
              <a:t>Req</a:t>
            </a:r>
            <a:r>
              <a:rPr lang="en-US" dirty="0"/>
              <a:t> = 18 V / 6,75 </a:t>
            </a:r>
            <a:r>
              <a:rPr lang="el-GR" dirty="0"/>
              <a:t>Ω = 2,667 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1520" y="5085184"/>
                <a:ext cx="784887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Εφαρμόζοντας τον τύπο του διαιρέτη ρεύματος θα ισχύει</a:t>
                </a:r>
                <a:r>
                  <a:rPr lang="el-GR" dirty="0" smtClean="0"/>
                  <a:t>:</a:t>
                </a:r>
              </a:p>
              <a:p>
                <a:r>
                  <a:rPr lang="el-GR" dirty="0" smtClean="0"/>
                  <a:t>Ι</a:t>
                </a:r>
                <a:r>
                  <a:rPr lang="en-US" dirty="0" smtClean="0"/>
                  <a:t>ab</a:t>
                </a:r>
                <a:r>
                  <a:rPr lang="el-GR" dirty="0"/>
                  <a:t>2 = </a:t>
                </a:r>
                <a:r>
                  <a:rPr lang="en-US" dirty="0"/>
                  <a:t>R</a:t>
                </a:r>
                <a:r>
                  <a:rPr lang="el-GR" dirty="0"/>
                  <a:t>4 </a:t>
                </a:r>
                <a:r>
                  <a:rPr lang="en-US" dirty="0"/>
                  <a:t>x I</a:t>
                </a:r>
                <a:r>
                  <a:rPr lang="el-GR" dirty="0"/>
                  <a:t>π / ( </a:t>
                </a:r>
                <a:r>
                  <a:rPr lang="en-US" dirty="0"/>
                  <a:t>R</a:t>
                </a:r>
                <a:r>
                  <a:rPr lang="el-GR" dirty="0"/>
                  <a:t>4 + </a:t>
                </a:r>
                <a:r>
                  <a:rPr lang="en-US" dirty="0"/>
                  <a:t>R</a:t>
                </a:r>
                <a:r>
                  <a:rPr lang="el-GR" dirty="0"/>
                  <a:t>2 ) = 6 </a:t>
                </a:r>
                <a:r>
                  <a:rPr lang="en-US" dirty="0"/>
                  <a:t>x </a:t>
                </a:r>
                <a:r>
                  <a:rPr lang="el-GR" dirty="0"/>
                  <a:t>2,667 / ( 6 + 10 ) = 16 / 16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el-GR" dirty="0"/>
                  <a:t> Ι</a:t>
                </a:r>
                <a:r>
                  <a:rPr lang="en-US" dirty="0"/>
                  <a:t>ab</a:t>
                </a:r>
                <a:r>
                  <a:rPr lang="el-GR" dirty="0"/>
                  <a:t>2 = 1 </a:t>
                </a:r>
                <a:r>
                  <a:rPr lang="el-GR" dirty="0" smtClean="0"/>
                  <a:t>Α</a:t>
                </a:r>
                <a:r>
                  <a:rPr lang="el-GR" dirty="0"/>
                  <a:t> 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85184"/>
                <a:ext cx="7848872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621" t="-4717" b="-141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51520" y="5733256"/>
            <a:ext cx="853244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Επειδή  η  κατεύθυνση  των  ρευμάτων  στις   δύο  περιπτώσεις   (1)  και  (2)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είναι   αντίθετη ,  το  συνολικό  ρεύμα  βραχυκύκλωσης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Norton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θα  είναι :  </a:t>
            </a:r>
            <a:endPara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Iab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 – 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Iab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 =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3,5 A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1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2,5 A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813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11" grpId="0"/>
      <p:bldP spid="13" grpId="0"/>
      <p:bldP spid="14" grpId="0"/>
      <p:bldP spid="15" grpId="0" build="p"/>
      <p:bldP spid="16" grpId="0" build="p"/>
      <p:bldP spid="2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ΘΕΩΡΗΜΑ  ΥΠΕΡΘΕΣΗΣ</a:t>
            </a:r>
            <a:endParaRPr lang="el-GR" sz="39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494"/>
            <a:ext cx="8640960" cy="4680818"/>
          </a:xfrm>
        </p:spPr>
        <p:txBody>
          <a:bodyPr/>
          <a:lstStyle/>
          <a:p>
            <a:pPr algn="just"/>
            <a:r>
              <a:rPr lang="el-GR" dirty="0" smtClean="0"/>
              <a:t>Εφαρμόζεται  μόνο  σε  κυκλώματα  πολλών  πηγών, είτε πηγών τάσης είτε πηγών ρεύματος.</a:t>
            </a:r>
            <a:endParaRPr lang="el-GR" dirty="0"/>
          </a:p>
          <a:p>
            <a:pPr algn="just"/>
            <a:r>
              <a:rPr lang="el-GR" dirty="0" smtClean="0"/>
              <a:t>Η  γενική  επίδραση  όλων  των  πηγών  σε  ένα  κύκλωμα  είναι  το  άθροισμα  των  επιδράσεων  των  ξεχωριστών  πηγών.</a:t>
            </a:r>
          </a:p>
          <a:p>
            <a:pPr algn="just"/>
            <a:r>
              <a:rPr lang="el-GR" dirty="0" smtClean="0"/>
              <a:t>Αφαιρούνται  διαδοχικά  όλες  οι  πηγές  εκτός  από μία. Επιλύεται διαδοχικά το  κάθε  κύκλωμα  μόνο  με  την  μία  πηγή  κάθε  φορά  και  τελικά  προστίθενται  τα  επιμέρους  αποτελέσματα.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6553200" y="6428184"/>
            <a:ext cx="2133600" cy="457200"/>
          </a:xfrm>
        </p:spPr>
        <p:txBody>
          <a:bodyPr/>
          <a:lstStyle/>
          <a:p>
            <a:fld id="{DD198258-3A06-43AD-98BB-3D07AD8A66F9}" type="slidenum">
              <a:rPr lang="en-US" sz="2000" b="1" smtClean="0"/>
              <a:pPr/>
              <a:t>2</a:t>
            </a:fld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9" y="332656"/>
            <a:ext cx="462051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5536" y="260648"/>
                <a:ext cx="3816424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/>
                  <a:t>Για τον υπολογισμό της </a:t>
                </a:r>
                <a:r>
                  <a:rPr lang="en-US" dirty="0"/>
                  <a:t>R</a:t>
                </a:r>
                <a:r>
                  <a:rPr lang="en-US" baseline="-25000" dirty="0"/>
                  <a:t>N</a:t>
                </a:r>
                <a:r>
                  <a:rPr lang="el-GR" dirty="0"/>
                  <a:t> απομακρύνεται από το  κύκλωμα   η  </a:t>
                </a:r>
                <a:r>
                  <a:rPr lang="en-US" dirty="0"/>
                  <a:t>Rx</a:t>
                </a:r>
                <a:r>
                  <a:rPr lang="el-GR" dirty="0"/>
                  <a:t>  και  η  πηγή  τάσης   βραχυκυκλώνεται  ενώ  η  πηγή   ρεύματος   </a:t>
                </a:r>
                <a:r>
                  <a:rPr lang="el-GR" dirty="0" err="1"/>
                  <a:t>ανοιχτοκυκλώνεται</a:t>
                </a:r>
                <a:r>
                  <a:rPr lang="el-GR" dirty="0"/>
                  <a:t>.</a:t>
                </a:r>
              </a:p>
              <a:p>
                <a:r>
                  <a:rPr lang="el-GR" dirty="0"/>
                  <a:t>Έτσι η αντίσταση  ανάμεσα  στα  σημεία  </a:t>
                </a:r>
                <a:r>
                  <a:rPr lang="en-US" dirty="0"/>
                  <a:t>a</a:t>
                </a:r>
                <a:r>
                  <a:rPr lang="el-GR" dirty="0"/>
                  <a:t>  και  </a:t>
                </a:r>
                <a:r>
                  <a:rPr lang="en-US" dirty="0"/>
                  <a:t>b</a:t>
                </a:r>
                <a:r>
                  <a:rPr lang="el-GR" dirty="0"/>
                  <a:t>  είναι:</a:t>
                </a:r>
              </a:p>
              <a:p>
                <a:endParaRPr lang="el-GR" dirty="0" smtClean="0"/>
              </a:p>
              <a:p>
                <a:r>
                  <a:rPr lang="en-US" dirty="0" smtClean="0"/>
                  <a:t>R</a:t>
                </a:r>
                <a:r>
                  <a:rPr lang="el-GR" baseline="-25000" dirty="0"/>
                  <a:t>Ν</a:t>
                </a:r>
                <a:r>
                  <a:rPr lang="el-GR" dirty="0"/>
                  <a:t> </a:t>
                </a:r>
                <a:r>
                  <a:rPr lang="el-GR" dirty="0" smtClean="0"/>
                  <a:t>= </a:t>
                </a:r>
                <a:r>
                  <a:rPr lang="en-US" dirty="0" smtClean="0"/>
                  <a:t>R</a:t>
                </a:r>
                <a:r>
                  <a:rPr lang="el-GR" dirty="0"/>
                  <a:t>2 + </a:t>
                </a:r>
                <a:r>
                  <a:rPr lang="el-GR" dirty="0" smtClean="0"/>
                  <a:t>(</a:t>
                </a:r>
                <a:r>
                  <a:rPr lang="en-US" dirty="0" smtClean="0"/>
                  <a:t>R</a:t>
                </a:r>
                <a:r>
                  <a:rPr lang="el-GR" dirty="0"/>
                  <a:t>3 // </a:t>
                </a:r>
                <a:r>
                  <a:rPr lang="en-US" dirty="0"/>
                  <a:t>R</a:t>
                </a:r>
                <a:r>
                  <a:rPr lang="el-GR" dirty="0" smtClean="0"/>
                  <a:t>4) = 10 </a:t>
                </a:r>
                <a:r>
                  <a:rPr lang="el-GR" dirty="0"/>
                  <a:t>+ (3 // 6 )  = </a:t>
                </a:r>
                <a:r>
                  <a:rPr lang="el-GR" dirty="0" smtClean="0"/>
                  <a:t> 10 </a:t>
                </a:r>
                <a:r>
                  <a:rPr lang="el-GR" dirty="0"/>
                  <a:t>+ ( 3 </a:t>
                </a:r>
                <a:r>
                  <a:rPr lang="en-US" dirty="0"/>
                  <a:t>x</a:t>
                </a:r>
                <a:r>
                  <a:rPr lang="el-GR" dirty="0"/>
                  <a:t> 6 ) / ( 3 + 6 ) =  10 + 2 </a:t>
                </a:r>
                <a:r>
                  <a:rPr lang="el-GR" dirty="0" smtClean="0"/>
                  <a:t> </a:t>
                </a:r>
              </a:p>
              <a:p>
                <a:r>
                  <a:rPr lang="el-GR" dirty="0"/>
                  <a:t> </a:t>
                </a:r>
                <a:r>
                  <a:rPr lang="el-GR" dirty="0" smtClean="0"/>
                  <a:t>                   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en-US" dirty="0" smtClean="0"/>
                  <a:t>R</a:t>
                </a:r>
                <a:r>
                  <a:rPr lang="el-GR" baseline="-25000" dirty="0"/>
                  <a:t>Ν</a:t>
                </a:r>
                <a:r>
                  <a:rPr lang="el-GR" dirty="0" smtClean="0"/>
                  <a:t> =  </a:t>
                </a:r>
                <a:r>
                  <a:rPr lang="el-GR" dirty="0"/>
                  <a:t>12 Ω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0648"/>
                <a:ext cx="3816424" cy="3139321"/>
              </a:xfrm>
              <a:prstGeom prst="rect">
                <a:avLst/>
              </a:prstGeom>
              <a:blipFill rotWithShape="1">
                <a:blip r:embed="rId3"/>
                <a:stretch>
                  <a:fillRect l="-1438" t="-971" r="-3195" b="-21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89040"/>
            <a:ext cx="460851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932040" y="3391539"/>
            <a:ext cx="417646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Για το ισοδύναμο κύκλωμα κατά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Norton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ανάμεσα  στα  σημεία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που  δίνεται  δίπλα  ισχύει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2,5 A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και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Ν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Ω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Για  να  καταναλώνει  την  μέγιστη  ισχύ  η αντίσταση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θα  πρέπει  να  είναι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Rx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12 Ω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και  έτσι  : Ι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2  =  1,25 Α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ενώ  η  μέγιστη  ισχύς  επάνω  στην αντίσταση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Rx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θα  είναι: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Ρ = Ι 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Rx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1,25 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 = 18,75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016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ΑΝΑΛΥΣΗ  ΚΥΚΛΩΜΑΤΟΣ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003232" cy="5040560"/>
          </a:xfrm>
        </p:spPr>
        <p:txBody>
          <a:bodyPr/>
          <a:lstStyle/>
          <a:p>
            <a:r>
              <a:rPr lang="el-GR" dirty="0" smtClean="0"/>
              <a:t>Νόμος  του  </a:t>
            </a:r>
            <a:r>
              <a:rPr lang="en-US" dirty="0" smtClean="0"/>
              <a:t>Ohm</a:t>
            </a:r>
          </a:p>
          <a:p>
            <a:r>
              <a:rPr lang="en-US" dirty="0" smtClean="0"/>
              <a:t>1</a:t>
            </a:r>
            <a:r>
              <a:rPr lang="el-GR" baseline="30000" dirty="0" err="1" smtClean="0"/>
              <a:t>ος</a:t>
            </a:r>
            <a:r>
              <a:rPr lang="el-GR" dirty="0" smtClean="0"/>
              <a:t> Νόμος  Τάσεων  του  </a:t>
            </a:r>
            <a:r>
              <a:rPr lang="en-US" dirty="0" smtClean="0"/>
              <a:t>Kirchhoff</a:t>
            </a:r>
          </a:p>
          <a:p>
            <a:r>
              <a:rPr lang="el-GR" dirty="0" smtClean="0"/>
              <a:t>2</a:t>
            </a:r>
            <a:r>
              <a:rPr lang="el-GR" baseline="30000" dirty="0" smtClean="0"/>
              <a:t>ος</a:t>
            </a:r>
            <a:r>
              <a:rPr lang="el-GR" dirty="0" smtClean="0"/>
              <a:t> Νόμος Ρευμάτων του </a:t>
            </a:r>
            <a:r>
              <a:rPr lang="en-US" dirty="0" smtClean="0"/>
              <a:t>Kirchhoff</a:t>
            </a:r>
            <a:endParaRPr lang="el-GR" dirty="0" smtClean="0"/>
          </a:p>
          <a:p>
            <a:r>
              <a:rPr lang="el-GR" dirty="0" smtClean="0"/>
              <a:t>Σύνθεση αντιστάσεων</a:t>
            </a:r>
          </a:p>
          <a:p>
            <a:r>
              <a:rPr lang="el-GR" dirty="0" smtClean="0"/>
              <a:t>Τύπος διαιρέτη τάσεως</a:t>
            </a:r>
          </a:p>
          <a:p>
            <a:r>
              <a:rPr lang="el-GR" dirty="0" smtClean="0"/>
              <a:t>Τύπος διαιρέτη ρεύματος</a:t>
            </a:r>
          </a:p>
          <a:p>
            <a:r>
              <a:rPr lang="el-GR" dirty="0" smtClean="0"/>
              <a:t>Μέθοδος  βρόχων</a:t>
            </a:r>
          </a:p>
          <a:p>
            <a:r>
              <a:rPr lang="el-GR" dirty="0" smtClean="0"/>
              <a:t>Θεώρημα </a:t>
            </a:r>
            <a:r>
              <a:rPr lang="en-US" dirty="0" err="1" smtClean="0"/>
              <a:t>Thevenin</a:t>
            </a:r>
            <a:r>
              <a:rPr lang="en-US" dirty="0" smtClean="0"/>
              <a:t> – </a:t>
            </a:r>
            <a:r>
              <a:rPr lang="el-GR" dirty="0" smtClean="0"/>
              <a:t>Θεώρημα  </a:t>
            </a:r>
            <a:r>
              <a:rPr lang="en-US" dirty="0" smtClean="0"/>
              <a:t>Norton</a:t>
            </a:r>
          </a:p>
          <a:p>
            <a:r>
              <a:rPr lang="el-GR" dirty="0" smtClean="0"/>
              <a:t>Θεώρημα  υπέρθεσης  ή  επαλληλίας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/>
              <a:pPr/>
              <a:t>21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1459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5368"/>
            <a:ext cx="7543800" cy="1295400"/>
          </a:xfrm>
        </p:spPr>
        <p:txBody>
          <a:bodyPr/>
          <a:lstStyle/>
          <a:p>
            <a:r>
              <a:rPr lang="el-GR" smtClean="0"/>
              <a:t>Αφαιρώ πηγές σημαίνει: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556792"/>
            <a:ext cx="7571184" cy="4411662"/>
          </a:xfrm>
        </p:spPr>
        <p:txBody>
          <a:bodyPr/>
          <a:lstStyle/>
          <a:p>
            <a:pPr algn="just"/>
            <a:r>
              <a:rPr lang="el-GR" sz="2800" smtClean="0"/>
              <a:t>Πηγή τάσης την βραχυκυκλώνω, δηλαδή την αντικαθιστώ με βραχυκύκλωμα.</a:t>
            </a:r>
          </a:p>
          <a:p>
            <a:pPr algn="just"/>
            <a:r>
              <a:rPr lang="el-GR" sz="2800" smtClean="0"/>
              <a:t>Πηγή ρεύματος την ανοιχτοκυκλώνω δηλαδή την διαγράφω και στη θέση της αφήνω ανοιχτούς ακροδέκτες.</a:t>
            </a:r>
          </a:p>
          <a:p>
            <a:pPr algn="just"/>
            <a:endParaRPr lang="el-GR" sz="2800" smtClean="0"/>
          </a:p>
          <a:p>
            <a:pPr algn="just"/>
            <a:r>
              <a:rPr lang="el-GR" sz="2800" smtClean="0"/>
              <a:t>Φορτία σε παράλληλη σύνδεση με βραχυκύκλωμα ή σε σύνδεση σειράς με ανοιχτό κύκλωμα  δεν διαρρέονται από ρεύμα δηλαδή είναι σαν να μην υπάρχουν.</a:t>
            </a:r>
          </a:p>
          <a:p>
            <a:pPr algn="just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84A2-2DB7-4811-97A9-571DB1147CD5}" type="slidenum">
              <a:rPr lang="en-US" sz="2000" b="1" smtClean="0"/>
              <a:pPr/>
              <a:t>3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8834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852" y="764679"/>
            <a:ext cx="4580237" cy="2664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Ορθογώνιο 5"/>
          <p:cNvSpPr/>
          <p:nvPr/>
        </p:nvSpPr>
        <p:spPr>
          <a:xfrm>
            <a:off x="288032" y="188640"/>
            <a:ext cx="5868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</a:t>
            </a:r>
            <a:r>
              <a:rPr lang="el-GR" b="1" dirty="0"/>
              <a:t>ΙΑΝΟΥΑΡΙΟΥ   2020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793735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ΘΕΜΑ  1</a:t>
            </a:r>
            <a:r>
              <a:rPr lang="el-GR" b="1" u="sng" baseline="30000" dirty="0"/>
              <a:t>Ο</a:t>
            </a:r>
            <a:r>
              <a:rPr lang="el-GR" b="1" u="sng" dirty="0"/>
              <a:t> :</a:t>
            </a:r>
            <a:r>
              <a:rPr lang="el-GR" b="1" dirty="0"/>
              <a:t>    </a:t>
            </a:r>
            <a:r>
              <a:rPr lang="el-GR" dirty="0"/>
              <a:t>( Μονάδες  2.50 ).</a:t>
            </a:r>
          </a:p>
          <a:p>
            <a:pPr algn="just"/>
            <a:r>
              <a:rPr lang="el-GR" dirty="0"/>
              <a:t>Στο  κύκλωμα  που  δίνεται  με  εφαρμογή  του  Θεωρήματος  της  υπέρθεσης  να  υπολογιστεί : </a:t>
            </a:r>
            <a:r>
              <a:rPr lang="el-GR" dirty="0" smtClean="0"/>
              <a:t>  </a:t>
            </a:r>
          </a:p>
          <a:p>
            <a:pPr algn="just"/>
            <a:r>
              <a:rPr lang="el-GR" dirty="0" smtClean="0"/>
              <a:t>α</a:t>
            </a:r>
            <a:r>
              <a:rPr lang="el-GR" dirty="0"/>
              <a:t>) το  ρεύμα  Ι</a:t>
            </a:r>
            <a:r>
              <a:rPr lang="en-US" dirty="0"/>
              <a:t>x</a:t>
            </a:r>
            <a:r>
              <a:rPr lang="el-GR" dirty="0"/>
              <a:t>  επάνω στην αντίσταση </a:t>
            </a:r>
            <a:r>
              <a:rPr lang="en-US" dirty="0"/>
              <a:t>R</a:t>
            </a:r>
            <a:r>
              <a:rPr lang="el-GR" dirty="0"/>
              <a:t>4 = 6Ω </a:t>
            </a:r>
            <a:endParaRPr lang="el-GR" dirty="0" smtClean="0"/>
          </a:p>
          <a:p>
            <a:pPr algn="just"/>
            <a:r>
              <a:rPr lang="el-GR" dirty="0" smtClean="0"/>
              <a:t>β</a:t>
            </a:r>
            <a:r>
              <a:rPr lang="el-GR" dirty="0"/>
              <a:t>) η πτώση τάσεως </a:t>
            </a:r>
            <a:r>
              <a:rPr lang="en-US" dirty="0" err="1"/>
              <a:t>Vab</a:t>
            </a:r>
            <a:r>
              <a:rPr lang="el-GR" dirty="0"/>
              <a:t> επάνω στην αντίσταση </a:t>
            </a:r>
            <a:r>
              <a:rPr lang="en-US" dirty="0"/>
              <a:t>R</a:t>
            </a:r>
            <a:r>
              <a:rPr lang="el-GR" dirty="0"/>
              <a:t>3 = 2Ω  και </a:t>
            </a:r>
            <a:endParaRPr lang="el-GR" dirty="0" smtClean="0"/>
          </a:p>
          <a:p>
            <a:pPr algn="just"/>
            <a:r>
              <a:rPr lang="el-GR" dirty="0" smtClean="0"/>
              <a:t>γ</a:t>
            </a:r>
            <a:r>
              <a:rPr lang="el-GR" dirty="0"/>
              <a:t>)  ποια πρέπει να είναι η τιμή της πηγής ρεύματος έτσι ώστε να μηδενιστεί η πτώση τάσεως επάνω στην αντίσταση </a:t>
            </a:r>
            <a:r>
              <a:rPr lang="en-US" dirty="0"/>
              <a:t>R</a:t>
            </a:r>
            <a:r>
              <a:rPr lang="el-GR" dirty="0"/>
              <a:t>6 = 4Ω ;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22632"/>
            <a:ext cx="3609300" cy="199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204" y="4293096"/>
            <a:ext cx="3395245" cy="197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Συν 7"/>
          <p:cNvSpPr/>
          <p:nvPr/>
        </p:nvSpPr>
        <p:spPr>
          <a:xfrm>
            <a:off x="4211960" y="4818856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201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676" y="980728"/>
            <a:ext cx="4355790" cy="24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40466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1)  Μόνο  με  την  πηγή   τάσης  </a:t>
            </a:r>
            <a:r>
              <a:rPr lang="en-US" dirty="0"/>
              <a:t>V</a:t>
            </a:r>
            <a:r>
              <a:rPr lang="el-GR" dirty="0"/>
              <a:t>  ( </a:t>
            </a:r>
            <a:r>
              <a:rPr lang="el-GR" dirty="0" err="1"/>
              <a:t>ανοιχτοκυκλώνεται</a:t>
            </a:r>
            <a:r>
              <a:rPr lang="el-GR" dirty="0"/>
              <a:t>  η  πηγή  ρεύματος 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3528" y="1556792"/>
                <a:ext cx="426568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Η ισοδύναμη αντίσταση που βλέπει η πηγή είναι :</a:t>
                </a:r>
              </a:p>
              <a:p>
                <a:r>
                  <a:rPr lang="en-US" dirty="0" err="1"/>
                  <a:t>Req</a:t>
                </a:r>
                <a:r>
                  <a:rPr lang="en-GB" dirty="0"/>
                  <a:t> = </a:t>
                </a:r>
                <a:r>
                  <a:rPr lang="en-US" dirty="0"/>
                  <a:t>R1</a:t>
                </a:r>
                <a:r>
                  <a:rPr lang="en-GB" dirty="0"/>
                  <a:t> + </a:t>
                </a:r>
                <a:r>
                  <a:rPr lang="en-US" dirty="0"/>
                  <a:t>R</a:t>
                </a:r>
                <a:r>
                  <a:rPr lang="en-GB" dirty="0"/>
                  <a:t>3 + </a:t>
                </a:r>
                <a:r>
                  <a:rPr lang="en-US" dirty="0"/>
                  <a:t>[ R</a:t>
                </a:r>
                <a:r>
                  <a:rPr lang="en-GB" dirty="0"/>
                  <a:t>4 </a:t>
                </a:r>
                <a:r>
                  <a:rPr lang="en-US" dirty="0"/>
                  <a:t>// ( R5 </a:t>
                </a:r>
                <a:r>
                  <a:rPr lang="en-GB" dirty="0"/>
                  <a:t>+ </a:t>
                </a:r>
                <a:r>
                  <a:rPr lang="en-US" dirty="0"/>
                  <a:t>R</a:t>
                </a:r>
                <a:r>
                  <a:rPr lang="en-GB" dirty="0"/>
                  <a:t>6 ) ] = </a:t>
                </a:r>
                <a:endParaRPr lang="el-GR" dirty="0"/>
              </a:p>
              <a:p>
                <a:r>
                  <a:rPr lang="en-GB" dirty="0"/>
                  <a:t>= </a:t>
                </a:r>
                <a:r>
                  <a:rPr lang="en-US" dirty="0"/>
                  <a:t>3</a:t>
                </a:r>
                <a:r>
                  <a:rPr lang="en-GB" dirty="0"/>
                  <a:t>+</a:t>
                </a:r>
                <a:r>
                  <a:rPr lang="en-US" dirty="0"/>
                  <a:t>2+[6 </a:t>
                </a:r>
                <a:r>
                  <a:rPr lang="en-GB" dirty="0"/>
                  <a:t>// (</a:t>
                </a:r>
                <a:r>
                  <a:rPr lang="en-US" dirty="0"/>
                  <a:t>8</a:t>
                </a:r>
                <a:r>
                  <a:rPr lang="en-GB" dirty="0"/>
                  <a:t> + </a:t>
                </a:r>
                <a:r>
                  <a:rPr lang="en-US" dirty="0"/>
                  <a:t>4</a:t>
                </a:r>
                <a:r>
                  <a:rPr lang="en-GB" dirty="0"/>
                  <a:t>)] = </a:t>
                </a:r>
                <a:r>
                  <a:rPr lang="en-US" dirty="0"/>
                  <a:t>5</a:t>
                </a:r>
                <a:r>
                  <a:rPr lang="en-GB" dirty="0"/>
                  <a:t>+[</a:t>
                </a:r>
                <a:r>
                  <a:rPr lang="en-US" dirty="0"/>
                  <a:t>6</a:t>
                </a:r>
                <a:r>
                  <a:rPr lang="en-GB" dirty="0"/>
                  <a:t> // 12] = </a:t>
                </a:r>
                <a:r>
                  <a:rPr lang="en-US" dirty="0"/>
                  <a:t>5</a:t>
                </a:r>
                <a:r>
                  <a:rPr lang="en-GB" dirty="0"/>
                  <a:t>+</a:t>
                </a:r>
                <a:r>
                  <a:rPr lang="en-US" dirty="0" smtClean="0"/>
                  <a:t>4</a:t>
                </a:r>
                <a:endParaRPr lang="el-GR" dirty="0" smtClean="0"/>
              </a:p>
              <a:p>
                <a:r>
                  <a:rPr lang="el-GR" dirty="0" smtClean="0"/>
                  <a:t>                                       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</a:t>
                </a:r>
                <a:r>
                  <a:rPr lang="en-US" dirty="0" err="1" smtClean="0"/>
                  <a:t>Req</a:t>
                </a:r>
                <a:r>
                  <a:rPr lang="en-GB" dirty="0" smtClean="0"/>
                  <a:t> </a:t>
                </a:r>
                <a:r>
                  <a:rPr lang="en-GB" dirty="0"/>
                  <a:t>= </a:t>
                </a:r>
                <a:r>
                  <a:rPr lang="en-US" dirty="0"/>
                  <a:t>9 </a:t>
                </a:r>
                <a:r>
                  <a:rPr lang="el-GR" dirty="0"/>
                  <a:t>Ω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556792"/>
                <a:ext cx="4265682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1143" t="-2058" b="-535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Πολλαπλασιασμός 12"/>
          <p:cNvSpPr/>
          <p:nvPr/>
        </p:nvSpPr>
        <p:spPr>
          <a:xfrm>
            <a:off x="5907501" y="1700808"/>
            <a:ext cx="752731" cy="792088"/>
          </a:xfrm>
          <a:prstGeom prst="mathMultiply">
            <a:avLst>
              <a:gd name="adj1" fmla="val 72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0324" y="3070701"/>
                <a:ext cx="428681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και  το  ρεύμα  </a:t>
                </a:r>
                <a:r>
                  <a:rPr lang="el-GR" dirty="0" err="1"/>
                  <a:t>Ιπ</a:t>
                </a:r>
                <a:r>
                  <a:rPr lang="el-GR" dirty="0"/>
                  <a:t>  της  πηγής  είναι :</a:t>
                </a:r>
              </a:p>
              <a:p>
                <a:r>
                  <a:rPr lang="el-GR" dirty="0" err="1"/>
                  <a:t>Ιπ</a:t>
                </a:r>
                <a:r>
                  <a:rPr lang="el-GR" dirty="0"/>
                  <a:t> = </a:t>
                </a:r>
                <a:r>
                  <a:rPr lang="en-US" dirty="0"/>
                  <a:t>V</a:t>
                </a:r>
                <a:r>
                  <a:rPr lang="el-GR" dirty="0"/>
                  <a:t> / </a:t>
                </a:r>
                <a:r>
                  <a:rPr lang="en-US" dirty="0" err="1"/>
                  <a:t>Req</a:t>
                </a:r>
                <a:r>
                  <a:rPr lang="el-GR" dirty="0"/>
                  <a:t>  =  27 </a:t>
                </a:r>
                <a:r>
                  <a:rPr lang="en-US" dirty="0"/>
                  <a:t>V</a:t>
                </a:r>
                <a:r>
                  <a:rPr lang="el-GR" dirty="0"/>
                  <a:t> / 9 Ω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el-GR" dirty="0"/>
                  <a:t> </a:t>
                </a:r>
                <a:r>
                  <a:rPr lang="el-GR" dirty="0" err="1"/>
                  <a:t>Ιπ</a:t>
                </a:r>
                <a:r>
                  <a:rPr lang="el-GR" dirty="0"/>
                  <a:t> =  3 Α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24" y="3070701"/>
                <a:ext cx="4286815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1280" t="-4717" b="-141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23528" y="908720"/>
            <a:ext cx="4392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Από την αντίσταση </a:t>
            </a:r>
            <a:r>
              <a:rPr lang="en-US" dirty="0"/>
              <a:t>R</a:t>
            </a:r>
            <a:r>
              <a:rPr lang="el-GR" dirty="0"/>
              <a:t>2=2Ω δεν περνά ρεύμα γιατί υπάρχει ανοικτό κύκλωμα.</a:t>
            </a:r>
          </a:p>
          <a:p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323528" y="38610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Το ρεύμα της πηγής διακλαδίζεται  στον  κόμβο  </a:t>
            </a:r>
            <a:r>
              <a:rPr lang="en-US" dirty="0"/>
              <a:t>b</a:t>
            </a:r>
            <a:r>
              <a:rPr lang="el-GR" dirty="0"/>
              <a:t> επάνω  στις  αντιστάσεις  </a:t>
            </a:r>
            <a:endParaRPr lang="el-GR" dirty="0" smtClean="0"/>
          </a:p>
          <a:p>
            <a:pPr algn="just"/>
            <a:r>
              <a:rPr lang="en-US" dirty="0" smtClean="0"/>
              <a:t>R</a:t>
            </a:r>
            <a:r>
              <a:rPr lang="el-GR" dirty="0"/>
              <a:t>4 = 6 Ω  και  στις αντιστάσεις  </a:t>
            </a:r>
            <a:r>
              <a:rPr lang="en-US" dirty="0"/>
              <a:t>R</a:t>
            </a:r>
            <a:r>
              <a:rPr lang="el-GR" dirty="0"/>
              <a:t>5 + </a:t>
            </a:r>
            <a:r>
              <a:rPr lang="en-US" dirty="0"/>
              <a:t>R</a:t>
            </a:r>
            <a:r>
              <a:rPr lang="el-GR" dirty="0"/>
              <a:t>6 = 8 + 4 = 12 Ω </a:t>
            </a:r>
            <a:r>
              <a:rPr lang="el-GR" dirty="0" smtClean="0"/>
              <a:t> 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7240" y="4581128"/>
                <a:ext cx="710708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και  έτσι,   σύμφωνα </a:t>
                </a:r>
                <a:r>
                  <a:rPr lang="el-GR" dirty="0"/>
                  <a:t>με τον τύπο του διαιρέτη ρεύματος ισχύει</a:t>
                </a:r>
              </a:p>
              <a:p>
                <a:r>
                  <a:rPr lang="en-US" dirty="0" smtClean="0"/>
                  <a:t>Ix</a:t>
                </a:r>
                <a:r>
                  <a:rPr lang="en-GB" dirty="0"/>
                  <a:t>1 = (</a:t>
                </a:r>
                <a:r>
                  <a:rPr lang="en-US" dirty="0"/>
                  <a:t>R</a:t>
                </a:r>
                <a:r>
                  <a:rPr lang="en-GB" dirty="0"/>
                  <a:t>5+</a:t>
                </a:r>
                <a:r>
                  <a:rPr lang="en-US" dirty="0"/>
                  <a:t>R</a:t>
                </a:r>
                <a:r>
                  <a:rPr lang="en-GB" dirty="0"/>
                  <a:t>6) </a:t>
                </a:r>
                <a:r>
                  <a:rPr lang="en-US" dirty="0"/>
                  <a:t>I</a:t>
                </a:r>
                <a:r>
                  <a:rPr lang="el-GR" dirty="0"/>
                  <a:t>π</a:t>
                </a:r>
                <a:r>
                  <a:rPr lang="en-GB" dirty="0"/>
                  <a:t>  / (</a:t>
                </a:r>
                <a:r>
                  <a:rPr lang="en-US" dirty="0"/>
                  <a:t>R</a:t>
                </a:r>
                <a:r>
                  <a:rPr lang="en-GB" dirty="0"/>
                  <a:t>5+</a:t>
                </a:r>
                <a:r>
                  <a:rPr lang="en-US" dirty="0"/>
                  <a:t>R</a:t>
                </a:r>
                <a:r>
                  <a:rPr lang="en-GB" dirty="0"/>
                  <a:t>6+</a:t>
                </a:r>
                <a:r>
                  <a:rPr lang="en-US" dirty="0"/>
                  <a:t>R</a:t>
                </a:r>
                <a:r>
                  <a:rPr lang="en-GB" dirty="0"/>
                  <a:t>4)  =  (8+4) x 3 / (8+4+6) = 12 x 3 / </a:t>
                </a:r>
                <a:r>
                  <a:rPr lang="en-GB" dirty="0" smtClean="0"/>
                  <a:t>18</a:t>
                </a:r>
                <a:r>
                  <a:rPr lang="el-GR" dirty="0" smtClean="0"/>
                  <a:t>      					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  </a:t>
                </a:r>
                <a:r>
                  <a:rPr lang="en-US" dirty="0" smtClean="0"/>
                  <a:t>Ix</a:t>
                </a:r>
                <a:r>
                  <a:rPr lang="en-GB" dirty="0"/>
                  <a:t>1 = 2 </a:t>
                </a:r>
                <a:r>
                  <a:rPr lang="el-GR" dirty="0"/>
                  <a:t>Α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40" y="4581128"/>
                <a:ext cx="7107088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686" t="-3289" r="-172" b="-92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39552" y="5517232"/>
                <a:ext cx="75608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ενώ</a:t>
                </a:r>
                <a:r>
                  <a:rPr lang="en-GB" dirty="0"/>
                  <a:t>	</a:t>
                </a:r>
                <a:r>
                  <a:rPr lang="en-US" dirty="0" err="1"/>
                  <a:t>Vab</a:t>
                </a:r>
                <a:r>
                  <a:rPr lang="en-GB" dirty="0"/>
                  <a:t>1 =  </a:t>
                </a:r>
                <a:r>
                  <a:rPr lang="en-US" dirty="0"/>
                  <a:t>I</a:t>
                </a:r>
                <a:r>
                  <a:rPr lang="el-GR" dirty="0"/>
                  <a:t>π </a:t>
                </a:r>
                <a:r>
                  <a:rPr lang="en-US" dirty="0"/>
                  <a:t>x R</a:t>
                </a:r>
                <a:r>
                  <a:rPr lang="en-GB" dirty="0"/>
                  <a:t>3 =  3 </a:t>
                </a:r>
                <a:r>
                  <a:rPr lang="el-GR" dirty="0"/>
                  <a:t>Α </a:t>
                </a:r>
                <a:r>
                  <a:rPr lang="en-US" dirty="0"/>
                  <a:t>x</a:t>
                </a:r>
                <a:r>
                  <a:rPr lang="en-GB" dirty="0"/>
                  <a:t>  2 </a:t>
                </a:r>
                <a:r>
                  <a:rPr lang="el-GR" dirty="0"/>
                  <a:t>Ω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                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   </a:t>
                </a:r>
                <a:r>
                  <a:rPr lang="en-US" dirty="0" err="1"/>
                  <a:t>Vab</a:t>
                </a:r>
                <a:r>
                  <a:rPr lang="en-GB" dirty="0"/>
                  <a:t>1 </a:t>
                </a:r>
                <a:r>
                  <a:rPr lang="en-GB" dirty="0" smtClean="0"/>
                  <a:t>= 6 </a:t>
                </a:r>
                <a:r>
                  <a:rPr lang="en-US" dirty="0"/>
                  <a:t>V</a:t>
                </a:r>
                <a:endParaRPr lang="el-GR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517232"/>
                <a:ext cx="7560840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726" t="-8197" b="-245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13"/>
              <p:cNvSpPr>
                <a:spLocks noChangeArrowheads="1"/>
              </p:cNvSpPr>
              <p:nvPr/>
            </p:nvSpPr>
            <p:spPr bwMode="auto">
              <a:xfrm>
                <a:off x="467544" y="5949280"/>
                <a:ext cx="8244408" cy="6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και  το ρεύμα που περνά από την αντίσταση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R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6=4 Ω θα είναι </a:t>
                </a:r>
              </a:p>
              <a:p>
                <a:pPr lvl="0"/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IR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6 = </a:t>
                </a:r>
                <a:r>
                  <a:rPr kumimoji="0" lang="el-GR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Ιπ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–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= 3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– 2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                      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  </a:t>
                </a:r>
                <a:r>
                  <a:rPr lang="en-US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IR</a:t>
                </a:r>
                <a:r>
                  <a:rPr lang="el-GR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6 </a:t>
                </a:r>
                <a:r>
                  <a:rPr lang="el-GR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=  1 Α 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5949280"/>
                <a:ext cx="8244408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666" t="-4717" b="-1415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260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3" grpId="0" animBg="1"/>
      <p:bldP spid="14" grpId="0" build="p"/>
      <p:bldP spid="15" grpId="0"/>
      <p:bldP spid="16" grpId="0" build="p"/>
      <p:bldP spid="17" grpId="0" build="p"/>
      <p:bldP spid="19" grpId="0"/>
      <p:bldP spid="2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2336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2)  Μόνο  με  την  πηγή  ρεύματος  Ι  ( βραχυκυκλώνεται  η  πηγή  τάσης 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108" y="692696"/>
            <a:ext cx="395636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5536" y="893619"/>
                <a:ext cx="4433248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 smtClean="0"/>
                  <a:t>Το ρεύμα των  – 4,5 Α  διακλαδίζεται  στον  κόμβο  </a:t>
                </a:r>
                <a:r>
                  <a:rPr lang="en-US" dirty="0"/>
                  <a:t>a</a:t>
                </a:r>
                <a:r>
                  <a:rPr lang="el-GR" dirty="0"/>
                  <a:t>  επάνω στην αντίσταση  </a:t>
                </a:r>
                <a:r>
                  <a:rPr lang="en-US" dirty="0"/>
                  <a:t>R</a:t>
                </a:r>
                <a:r>
                  <a:rPr lang="el-GR" dirty="0"/>
                  <a:t>1 = 3Ω  και  στον  κλάδο  με  ισοδύναμη  αντίσταση  </a:t>
                </a:r>
                <a:r>
                  <a:rPr lang="en-US" dirty="0"/>
                  <a:t>R</a:t>
                </a:r>
                <a:r>
                  <a:rPr lang="el-GR" dirty="0"/>
                  <a:t>’</a:t>
                </a:r>
                <a:r>
                  <a:rPr lang="en-US" dirty="0" err="1" smtClean="0"/>
                  <a:t>eq</a:t>
                </a:r>
                <a:r>
                  <a:rPr lang="el-GR" dirty="0" smtClean="0"/>
                  <a:t>    ,         όπου </a:t>
                </a:r>
                <a:endParaRPr lang="el-GR" dirty="0"/>
              </a:p>
              <a:p>
                <a:r>
                  <a:rPr lang="en-US" dirty="0"/>
                  <a:t>R</a:t>
                </a:r>
                <a:r>
                  <a:rPr lang="el-GR" dirty="0"/>
                  <a:t>’</a:t>
                </a:r>
                <a:r>
                  <a:rPr lang="en-US" dirty="0" err="1"/>
                  <a:t>eq</a:t>
                </a:r>
                <a:r>
                  <a:rPr lang="el-GR" dirty="0"/>
                  <a:t> = </a:t>
                </a:r>
                <a:r>
                  <a:rPr lang="en-US" dirty="0"/>
                  <a:t>R</a:t>
                </a:r>
                <a:r>
                  <a:rPr lang="el-GR" dirty="0"/>
                  <a:t>3 + [</a:t>
                </a:r>
                <a:r>
                  <a:rPr lang="en-US" dirty="0"/>
                  <a:t>R</a:t>
                </a:r>
                <a:r>
                  <a:rPr lang="el-GR" dirty="0"/>
                  <a:t>4 // (</a:t>
                </a:r>
                <a:r>
                  <a:rPr lang="en-US" dirty="0"/>
                  <a:t>R</a:t>
                </a:r>
                <a:r>
                  <a:rPr lang="el-GR" dirty="0"/>
                  <a:t>5 + </a:t>
                </a:r>
                <a:r>
                  <a:rPr lang="en-US" dirty="0"/>
                  <a:t>R</a:t>
                </a:r>
                <a:r>
                  <a:rPr lang="el-GR" dirty="0"/>
                  <a:t>6)] = </a:t>
                </a:r>
                <a:endParaRPr lang="el-GR" dirty="0" smtClean="0"/>
              </a:p>
              <a:p>
                <a:r>
                  <a:rPr lang="el-GR" dirty="0" smtClean="0"/>
                  <a:t>= 2 </a:t>
                </a:r>
                <a:r>
                  <a:rPr lang="el-GR" dirty="0"/>
                  <a:t>+ [6 // (8 + 4)] = </a:t>
                </a:r>
                <a:r>
                  <a:rPr lang="el-GR" dirty="0" smtClean="0"/>
                  <a:t>2 </a:t>
                </a:r>
                <a:r>
                  <a:rPr lang="el-GR" dirty="0"/>
                  <a:t>+ [ 6 // 12 ] = 2 + </a:t>
                </a:r>
                <a:r>
                  <a:rPr lang="el-GR" dirty="0" smtClean="0"/>
                  <a:t>4</a:t>
                </a:r>
                <a:endParaRPr lang="el-GR" i="1" dirty="0" smtClean="0"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l-GR" b="0" i="1" smtClean="0">
                        <a:latin typeface="Cambria Math"/>
                        <a:ea typeface="Cambria Math"/>
                      </a:rPr>
                      <m:t>                                        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  </a:t>
                </a:r>
                <a:r>
                  <a:rPr lang="en-US" dirty="0" smtClean="0"/>
                  <a:t>R</a:t>
                </a:r>
                <a:r>
                  <a:rPr lang="el-GR" dirty="0"/>
                  <a:t>’</a:t>
                </a:r>
                <a:r>
                  <a:rPr lang="en-US" dirty="0" err="1"/>
                  <a:t>eq</a:t>
                </a:r>
                <a:r>
                  <a:rPr lang="el-GR" dirty="0"/>
                  <a:t> =  6 Ω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893619"/>
                <a:ext cx="4433248" cy="2031325"/>
              </a:xfrm>
              <a:prstGeom prst="rect">
                <a:avLst/>
              </a:prstGeom>
              <a:blipFill rotWithShape="1">
                <a:blip r:embed="rId3"/>
                <a:stretch>
                  <a:fillRect l="-1238" t="-1502" r="-1100" b="-390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Ορθογώνιο 3"/>
          <p:cNvSpPr/>
          <p:nvPr/>
        </p:nvSpPr>
        <p:spPr>
          <a:xfrm>
            <a:off x="395536" y="2996952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Έτσι </a:t>
            </a:r>
            <a:r>
              <a:rPr lang="pl-PL" dirty="0"/>
              <a:t>Iba = R1 x I / (R1 + R’eq ) = 3 x 4,5 / (3 + 6) = 1,5A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467544" y="342900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Το  ρεύμα  </a:t>
            </a:r>
            <a:r>
              <a:rPr lang="en-US" dirty="0" err="1"/>
              <a:t>Iab</a:t>
            </a:r>
            <a:r>
              <a:rPr lang="en-US" dirty="0"/>
              <a:t> </a:t>
            </a:r>
            <a:r>
              <a:rPr lang="el-GR" dirty="0"/>
              <a:t> διακλαδίζεται  στον  κόμβο  </a:t>
            </a:r>
            <a:r>
              <a:rPr lang="en-US" dirty="0"/>
              <a:t>b </a:t>
            </a:r>
            <a:r>
              <a:rPr lang="el-GR" dirty="0"/>
              <a:t> επάνω στην  αντίσταση </a:t>
            </a:r>
            <a:endParaRPr lang="el-GR" dirty="0" smtClean="0"/>
          </a:p>
          <a:p>
            <a:r>
              <a:rPr lang="el-GR" dirty="0" smtClean="0"/>
              <a:t> </a:t>
            </a:r>
            <a:r>
              <a:rPr lang="en-US" dirty="0" smtClean="0"/>
              <a:t>R</a:t>
            </a:r>
            <a:r>
              <a:rPr lang="el-GR" dirty="0"/>
              <a:t>4 = 6 Ω  και  στον  κλάδο  με  </a:t>
            </a:r>
            <a:r>
              <a:rPr lang="el-GR" dirty="0" smtClean="0"/>
              <a:t>τις  αντιστάσεις  </a:t>
            </a:r>
            <a:r>
              <a:rPr lang="el-GR" dirty="0"/>
              <a:t>( </a:t>
            </a:r>
            <a:r>
              <a:rPr lang="en-US" dirty="0"/>
              <a:t>R</a:t>
            </a:r>
            <a:r>
              <a:rPr lang="el-GR" dirty="0"/>
              <a:t>5+</a:t>
            </a:r>
            <a:r>
              <a:rPr lang="en-US" dirty="0"/>
              <a:t>R</a:t>
            </a:r>
            <a:r>
              <a:rPr lang="el-GR" dirty="0"/>
              <a:t>6 ) = ( 8+4 ) = 12 Ω.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432048" y="4077072"/>
                <a:ext cx="795637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/>
                  <a:t>Σύμφωνα με τον τύπο του διαιρέτη ρεύματος </a:t>
                </a:r>
                <a:endParaRPr lang="el-GR" dirty="0" smtClean="0"/>
              </a:p>
              <a:p>
                <a:r>
                  <a:rPr lang="el-GR" dirty="0" smtClean="0"/>
                  <a:t> </a:t>
                </a:r>
                <a:r>
                  <a:rPr lang="en-US" dirty="0"/>
                  <a:t>Ix</a:t>
                </a:r>
                <a:r>
                  <a:rPr lang="el-GR" dirty="0"/>
                  <a:t>2 = (</a:t>
                </a:r>
                <a:r>
                  <a:rPr lang="en-US" dirty="0"/>
                  <a:t>R</a:t>
                </a:r>
                <a:r>
                  <a:rPr lang="el-GR" dirty="0"/>
                  <a:t>5+</a:t>
                </a:r>
                <a:r>
                  <a:rPr lang="en-US" dirty="0"/>
                  <a:t>R</a:t>
                </a:r>
                <a:r>
                  <a:rPr lang="el-GR" dirty="0"/>
                  <a:t>6) </a:t>
                </a:r>
                <a:r>
                  <a:rPr lang="en-US" dirty="0"/>
                  <a:t>x </a:t>
                </a:r>
                <a:r>
                  <a:rPr lang="en-US" dirty="0" err="1"/>
                  <a:t>Iab</a:t>
                </a:r>
                <a:r>
                  <a:rPr lang="en-US" dirty="0"/>
                  <a:t> </a:t>
                </a:r>
                <a:r>
                  <a:rPr lang="el-GR" dirty="0"/>
                  <a:t>/ (</a:t>
                </a:r>
                <a:r>
                  <a:rPr lang="en-US" dirty="0"/>
                  <a:t>R</a:t>
                </a:r>
                <a:r>
                  <a:rPr lang="el-GR" dirty="0"/>
                  <a:t>4+</a:t>
                </a:r>
                <a:r>
                  <a:rPr lang="en-US" dirty="0"/>
                  <a:t>R</a:t>
                </a:r>
                <a:r>
                  <a:rPr lang="el-GR" dirty="0"/>
                  <a:t>5+</a:t>
                </a:r>
                <a:r>
                  <a:rPr lang="en-US" dirty="0"/>
                  <a:t>R</a:t>
                </a:r>
                <a:r>
                  <a:rPr lang="el-GR" dirty="0"/>
                  <a:t>6) </a:t>
                </a:r>
                <a:r>
                  <a:rPr lang="el-GR" dirty="0" smtClean="0"/>
                  <a:t>=  </a:t>
                </a:r>
                <a:r>
                  <a:rPr lang="en-US" dirty="0" smtClean="0"/>
                  <a:t>(8+4</a:t>
                </a:r>
                <a:r>
                  <a:rPr lang="en-US" dirty="0"/>
                  <a:t>) x 1,5 </a:t>
                </a:r>
                <a:r>
                  <a:rPr lang="en-GB" dirty="0"/>
                  <a:t>/ ( </a:t>
                </a:r>
                <a:r>
                  <a:rPr lang="en-GB" dirty="0" smtClean="0"/>
                  <a:t>6+8+4 </a:t>
                </a:r>
                <a:r>
                  <a:rPr lang="en-GB" dirty="0"/>
                  <a:t>) = 12 x 1,5 / </a:t>
                </a:r>
                <a:r>
                  <a:rPr lang="en-GB" dirty="0" smtClean="0"/>
                  <a:t>18</a:t>
                </a:r>
                <a:endParaRPr lang="el-GR" dirty="0" smtClean="0"/>
              </a:p>
              <a:p>
                <a:r>
                  <a:rPr lang="el-GR" dirty="0" smtClean="0">
                    <a:ea typeface="Cambria Math"/>
                  </a:rPr>
                  <a:t>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 </a:t>
                </a:r>
                <a:r>
                  <a:rPr lang="en-US" dirty="0" smtClean="0"/>
                  <a:t>Ix</a:t>
                </a:r>
                <a:r>
                  <a:rPr lang="en-GB" dirty="0"/>
                  <a:t>2  =</a:t>
                </a:r>
                <a:r>
                  <a:rPr lang="en-US" dirty="0"/>
                  <a:t>  1 A</a:t>
                </a:r>
                <a:endParaRPr lang="el-GR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48" y="4077072"/>
                <a:ext cx="7956376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690" t="-3311" b="-99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043608" y="5517232"/>
            <a:ext cx="4824536" cy="72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5"/>
              <p:cNvSpPr>
                <a:spLocks noChangeArrowheads="1"/>
              </p:cNvSpPr>
              <p:nvPr/>
            </p:nvSpPr>
            <p:spPr bwMode="auto">
              <a:xfrm>
                <a:off x="539552" y="5013176"/>
                <a:ext cx="7848872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ενώ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 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Vab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2  =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Iab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x  R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3  =  – 1,5 A x 2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Ω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  	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                </a:t>
                </a:r>
                <a:r>
                  <a:rPr lang="el-GR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Vab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2 =  – 3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l-GR" altLang="el-G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el-GR" altLang="el-G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552" y="5013176"/>
                <a:ext cx="7848872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699" t="-6557" b="-262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7504" y="5445224"/>
                <a:ext cx="903649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Το αρνητικό πρόσημο είναι γιατί η πολικότητα είναι από τον κόμβο </a:t>
                </a:r>
                <a:r>
                  <a:rPr lang="en-US" dirty="0"/>
                  <a:t>b </a:t>
                </a:r>
                <a:r>
                  <a:rPr lang="el-GR" dirty="0"/>
                  <a:t>προς </a:t>
                </a:r>
                <a:r>
                  <a:rPr lang="el-GR" dirty="0" smtClean="0"/>
                  <a:t>τον κόμβο </a:t>
                </a:r>
                <a:r>
                  <a:rPr lang="en-US" dirty="0"/>
                  <a:t>a</a:t>
                </a:r>
                <a:r>
                  <a:rPr lang="el-GR" dirty="0"/>
                  <a:t>.</a:t>
                </a:r>
              </a:p>
              <a:p>
                <a:r>
                  <a:rPr lang="el-GR" dirty="0"/>
                  <a:t>και το ρεύμα που περνά από την αντίσταση </a:t>
                </a:r>
                <a:r>
                  <a:rPr lang="en-US" dirty="0"/>
                  <a:t>R</a:t>
                </a:r>
                <a:r>
                  <a:rPr lang="el-GR" dirty="0"/>
                  <a:t>6=4 Ω θα είναι </a:t>
                </a:r>
                <a:endParaRPr lang="el-GR" dirty="0" smtClean="0"/>
              </a:p>
              <a:p>
                <a:r>
                  <a:rPr lang="el-GR" dirty="0"/>
                  <a:t> </a:t>
                </a:r>
                <a:r>
                  <a:rPr lang="el-GR" dirty="0" smtClean="0"/>
                  <a:t>                                                  </a:t>
                </a:r>
                <a:r>
                  <a:rPr lang="en-US" dirty="0" smtClean="0"/>
                  <a:t>IR</a:t>
                </a:r>
                <a:r>
                  <a:rPr lang="el-GR" dirty="0" smtClean="0"/>
                  <a:t>6 </a:t>
                </a:r>
                <a:r>
                  <a:rPr lang="el-GR" dirty="0"/>
                  <a:t>= Ι</a:t>
                </a:r>
                <a:r>
                  <a:rPr lang="en-US" dirty="0"/>
                  <a:t>ab </a:t>
                </a:r>
                <a:r>
                  <a:rPr lang="el-GR" dirty="0"/>
                  <a:t>– </a:t>
                </a:r>
                <a:r>
                  <a:rPr lang="en-US" dirty="0"/>
                  <a:t>Ix</a:t>
                </a:r>
                <a:r>
                  <a:rPr lang="el-GR" dirty="0"/>
                  <a:t>2 = 1,5</a:t>
                </a:r>
                <a:r>
                  <a:rPr lang="en-US" dirty="0"/>
                  <a:t>A</a:t>
                </a:r>
                <a:r>
                  <a:rPr lang="el-GR" dirty="0"/>
                  <a:t> – 1</a:t>
                </a:r>
                <a:r>
                  <a:rPr lang="en-US" dirty="0"/>
                  <a:t>A</a:t>
                </a:r>
                <a:r>
                  <a:rPr lang="el-GR" dirty="0"/>
                  <a:t> </a:t>
                </a:r>
                <a:r>
                  <a:rPr lang="el-GR" dirty="0" smtClean="0"/>
                  <a:t> 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altLang="el-GR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altLang="el-GR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IR</a:t>
                </a:r>
                <a:r>
                  <a:rPr lang="el-GR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6 =  </a:t>
                </a:r>
                <a:r>
                  <a:rPr lang="el-GR" dirty="0" smtClean="0"/>
                  <a:t>0,5</a:t>
                </a:r>
                <a:r>
                  <a:rPr lang="en-US" dirty="0"/>
                  <a:t>A</a:t>
                </a:r>
                <a:r>
                  <a:rPr lang="el-GR" dirty="0"/>
                  <a:t>.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445224"/>
                <a:ext cx="9036496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607" t="-3289" b="-92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892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 build="p"/>
      <p:bldP spid="6" grpId="0" build="p"/>
      <p:bldP spid="11" grpId="0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32656"/>
            <a:ext cx="4355790" cy="24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4664"/>
            <a:ext cx="395636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Συν 3"/>
          <p:cNvSpPr/>
          <p:nvPr/>
        </p:nvSpPr>
        <p:spPr>
          <a:xfrm>
            <a:off x="4139952" y="98072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9512" y="2998693"/>
                <a:ext cx="86409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/>
                  <a:t>Έτσι  	α)   </a:t>
                </a:r>
                <a:r>
                  <a:rPr lang="en-US" dirty="0"/>
                  <a:t>Ix </a:t>
                </a:r>
                <a:r>
                  <a:rPr lang="el-GR" dirty="0"/>
                  <a:t> =  </a:t>
                </a:r>
                <a:r>
                  <a:rPr lang="en-US" dirty="0"/>
                  <a:t>Ix</a:t>
                </a:r>
                <a:r>
                  <a:rPr lang="el-GR" dirty="0"/>
                  <a:t>1  –  </a:t>
                </a:r>
                <a:r>
                  <a:rPr lang="en-US" dirty="0"/>
                  <a:t>Ix</a:t>
                </a:r>
                <a:r>
                  <a:rPr lang="el-GR" dirty="0"/>
                  <a:t>2 =   2 Α  –  1 Α  		</a:t>
                </a:r>
                <a:r>
                  <a:rPr lang="el-GR" dirty="0">
                    <a:ea typeface="Cambria Math"/>
                  </a:rPr>
                  <a:t> </a:t>
                </a:r>
                <a:r>
                  <a:rPr lang="el-GR" dirty="0" smtClean="0">
                    <a:ea typeface="Cambria Math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dirty="0" smtClean="0"/>
                  <a:t>      </a:t>
                </a:r>
                <a:r>
                  <a:rPr lang="en-US" dirty="0"/>
                  <a:t>Ix   </a:t>
                </a:r>
                <a:r>
                  <a:rPr lang="el-GR" dirty="0"/>
                  <a:t>=  1 </a:t>
                </a:r>
                <a:r>
                  <a:rPr lang="el-GR" dirty="0" smtClean="0"/>
                  <a:t>Α</a:t>
                </a:r>
              </a:p>
              <a:p>
                <a:endParaRPr lang="el-GR" dirty="0"/>
              </a:p>
              <a:p>
                <a:r>
                  <a:rPr lang="el-GR" dirty="0"/>
                  <a:t> 	β</a:t>
                </a:r>
                <a:r>
                  <a:rPr lang="en-GB" dirty="0"/>
                  <a:t>)   </a:t>
                </a:r>
                <a:r>
                  <a:rPr lang="en-US" dirty="0" err="1"/>
                  <a:t>Vab</a:t>
                </a:r>
                <a:r>
                  <a:rPr lang="en-GB" dirty="0"/>
                  <a:t>   =   </a:t>
                </a:r>
                <a:r>
                  <a:rPr lang="en-US" dirty="0" err="1"/>
                  <a:t>Vab</a:t>
                </a:r>
                <a:r>
                  <a:rPr lang="en-GB" dirty="0"/>
                  <a:t>1  +  </a:t>
                </a:r>
                <a:r>
                  <a:rPr lang="en-US" dirty="0" err="1"/>
                  <a:t>Vab</a:t>
                </a:r>
                <a:r>
                  <a:rPr lang="en-GB" dirty="0"/>
                  <a:t>2  =  6 + (  – 3 )  </a:t>
                </a:r>
                <a:r>
                  <a:rPr lang="en-US" dirty="0"/>
                  <a:t>V</a:t>
                </a:r>
                <a:r>
                  <a:rPr lang="en-GB" dirty="0"/>
                  <a:t> 		</a:t>
                </a:r>
                <a:r>
                  <a:rPr lang="el-GR" dirty="0" smtClean="0"/>
                  <a:t> </a:t>
                </a:r>
                <a:r>
                  <a:rPr lang="el-GR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dirty="0" smtClean="0"/>
                  <a:t>      </a:t>
                </a:r>
                <a:r>
                  <a:rPr lang="en-US" dirty="0" smtClean="0"/>
                  <a:t>Vab</a:t>
                </a:r>
                <a:r>
                  <a:rPr lang="en-GB" dirty="0" smtClean="0"/>
                  <a:t>  </a:t>
                </a:r>
                <a:r>
                  <a:rPr lang="en-GB" dirty="0"/>
                  <a:t>=  3 </a:t>
                </a:r>
                <a:r>
                  <a:rPr lang="en-US" dirty="0"/>
                  <a:t>V</a:t>
                </a:r>
                <a:endParaRPr lang="el-GR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98693"/>
                <a:ext cx="8640960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564" t="-3311" b="-99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323528" y="4710043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Για να είναι η πτώση τάσεως επάνω στην αντίσταση </a:t>
            </a:r>
            <a:r>
              <a:rPr lang="en-US" dirty="0"/>
              <a:t>R</a:t>
            </a:r>
            <a:r>
              <a:rPr lang="el-GR" dirty="0"/>
              <a:t>6=4Ω μηδενική θα πρέπει το συνολικό  ρεύμα να είναι μηδέν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Επομένως </a:t>
            </a:r>
            <a:r>
              <a:rPr lang="el-GR" dirty="0"/>
              <a:t>θα πρέπει το ρεύμα που διαρρέει την </a:t>
            </a:r>
            <a:r>
              <a:rPr lang="en-US" dirty="0"/>
              <a:t>R</a:t>
            </a:r>
            <a:r>
              <a:rPr lang="el-GR" dirty="0"/>
              <a:t>6 μόνο με την πηγή ρεύματος να είναι ίσο και αντίθετης φοράς με το ρεύμα που διαρρέει την ίδια αντίσταση μόνο με την πηγή τάσης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Έτσι </a:t>
            </a:r>
            <a:r>
              <a:rPr lang="el-GR" dirty="0"/>
              <a:t>η  τιμή της πηγής ρεύματος θα πρέπει να διπλασιαστεί και να γίνει  </a:t>
            </a:r>
            <a:r>
              <a:rPr lang="en-US" dirty="0"/>
              <a:t>I </a:t>
            </a:r>
            <a:r>
              <a:rPr lang="el-GR" dirty="0"/>
              <a:t>= 9</a:t>
            </a:r>
            <a:r>
              <a:rPr lang="en-US" dirty="0"/>
              <a:t>A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414908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Επίσης        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IR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6 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(1)   = 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Α                       και                      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IR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6 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(2)  =  0,5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endParaRPr lang="el-GR" dirty="0"/>
          </a:p>
        </p:txBody>
      </p:sp>
      <p:cxnSp>
        <p:nvCxnSpPr>
          <p:cNvPr id="10" name="Ευθύγραμμο βέλος σύνδεσης 9"/>
          <p:cNvCxnSpPr/>
          <p:nvPr/>
        </p:nvCxnSpPr>
        <p:spPr>
          <a:xfrm>
            <a:off x="3923928" y="1735942"/>
            <a:ext cx="0" cy="5409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/>
          <p:cNvCxnSpPr/>
          <p:nvPr/>
        </p:nvCxnSpPr>
        <p:spPr>
          <a:xfrm flipV="1">
            <a:off x="8460432" y="184482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5400000">
            <a:off x="3603667" y="2093077"/>
            <a:ext cx="1441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IR6(1)=1A</a:t>
            </a:r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8140172" y="2093077"/>
            <a:ext cx="1441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IR6(2)=0,5A</a:t>
            </a:r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2483768" y="21235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2A</a:t>
            </a:r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6948264" y="119675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1A</a:t>
            </a:r>
            <a:endParaRPr lang="el-GR" dirty="0"/>
          </a:p>
        </p:txBody>
      </p:sp>
      <p:sp>
        <p:nvSpPr>
          <p:cNvPr id="18" name="TextBox 17"/>
          <p:cNvSpPr txBox="1"/>
          <p:nvPr/>
        </p:nvSpPr>
        <p:spPr>
          <a:xfrm>
            <a:off x="1792880" y="116632"/>
            <a:ext cx="112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Vab1=6V</a:t>
            </a:r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107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(1)</a:t>
            </a:r>
            <a:endParaRPr lang="el-GR" dirty="0"/>
          </a:p>
        </p:txBody>
      </p:sp>
      <p:sp>
        <p:nvSpPr>
          <p:cNvPr id="20" name="TextBox 19"/>
          <p:cNvSpPr txBox="1"/>
          <p:nvPr/>
        </p:nvSpPr>
        <p:spPr>
          <a:xfrm>
            <a:off x="8172400" y="4462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(2)</a:t>
            </a:r>
            <a:endParaRPr lang="el-GR" dirty="0"/>
          </a:p>
        </p:txBody>
      </p:sp>
      <p:sp>
        <p:nvSpPr>
          <p:cNvPr id="21" name="TextBox 20"/>
          <p:cNvSpPr txBox="1"/>
          <p:nvPr/>
        </p:nvSpPr>
        <p:spPr>
          <a:xfrm>
            <a:off x="6300192" y="107340"/>
            <a:ext cx="1379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Vab2= – 3V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835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7" grpId="0" build="p"/>
      <p:bldP spid="8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309" y="607690"/>
            <a:ext cx="4055195" cy="23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395536" y="18864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 </a:t>
            </a:r>
            <a:r>
              <a:rPr lang="el-GR" b="1" dirty="0"/>
              <a:t>ΣΕΠΤΕΜΒΡΙΟΣ    201</a:t>
            </a:r>
            <a:r>
              <a:rPr lang="en-US" b="1" dirty="0"/>
              <a:t>9</a:t>
            </a:r>
            <a:endParaRPr lang="el-GR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9511" y="798673"/>
            <a:ext cx="487379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3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Για το κύκλωμα  που δίνεται </a:t>
            </a:r>
            <a:endPara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α)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 προσδιοριστεί  το  ισοδύναμο  κατά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Norton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ανάμεσα  στα  σημεία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β) Ποια πρέπει να είναι η τιμή της  μεταβλητής αντίστασης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έτσι  ώστε  να  καταναλώνει την  μέγιστη  ισχύ  και  να  υπολογιστεί  η  τιμή της  μέγιστης  αυτής  ισχύος.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3212976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Για  τον  υπολογισμό  του  </a:t>
            </a:r>
            <a:r>
              <a:rPr lang="el-GR" dirty="0" smtClean="0"/>
              <a:t>Ι</a:t>
            </a:r>
            <a:r>
              <a:rPr lang="el-GR" baseline="-25000" dirty="0" smtClean="0"/>
              <a:t>Ν</a:t>
            </a:r>
            <a:r>
              <a:rPr lang="el-GR" b="1" dirty="0" smtClean="0"/>
              <a:t> </a:t>
            </a:r>
            <a:r>
              <a:rPr lang="el-GR" dirty="0"/>
              <a:t>, </a:t>
            </a:r>
            <a:r>
              <a:rPr lang="el-GR" dirty="0" smtClean="0"/>
              <a:t>απομακρύνεται  </a:t>
            </a:r>
            <a:r>
              <a:rPr lang="el-GR" dirty="0"/>
              <a:t>η  αντίσταση  </a:t>
            </a:r>
            <a:r>
              <a:rPr lang="en-US" dirty="0" smtClean="0"/>
              <a:t>Rx</a:t>
            </a:r>
            <a:r>
              <a:rPr lang="el-GR" dirty="0" smtClean="0"/>
              <a:t> </a:t>
            </a:r>
            <a:r>
              <a:rPr lang="el-GR" dirty="0"/>
              <a:t>, </a:t>
            </a:r>
            <a:r>
              <a:rPr lang="el-GR" dirty="0" smtClean="0"/>
              <a:t> </a:t>
            </a:r>
            <a:r>
              <a:rPr lang="el-GR" dirty="0"/>
              <a:t>βραχυκυκλώνονται  τα   σημεία   </a:t>
            </a:r>
            <a:r>
              <a:rPr lang="en-US" dirty="0"/>
              <a:t>a</a:t>
            </a:r>
            <a:r>
              <a:rPr lang="el-GR" dirty="0"/>
              <a:t>   και   </a:t>
            </a:r>
            <a:r>
              <a:rPr lang="en-US" dirty="0"/>
              <a:t>b</a:t>
            </a:r>
            <a:r>
              <a:rPr lang="el-GR" dirty="0"/>
              <a:t>    και   εφαρμόζεται  το  θεώρημα  της  υπέρθεσης.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74363"/>
            <a:ext cx="3744416" cy="2118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309" y="3992091"/>
            <a:ext cx="3767163" cy="2101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Συν 8"/>
          <p:cNvSpPr/>
          <p:nvPr/>
        </p:nvSpPr>
        <p:spPr>
          <a:xfrm>
            <a:off x="4139952" y="4602832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22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1)  Μόνο  </a:t>
            </a:r>
            <a:r>
              <a:rPr lang="el-GR" dirty="0"/>
              <a:t>με  την  πηγή  ρεύματος  (βραχυκυκλώνεται  η  πηγή  τάσης</a:t>
            </a:r>
            <a:r>
              <a:rPr lang="el-GR" dirty="0" smtClean="0"/>
              <a:t>)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48680"/>
            <a:ext cx="381741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7"/>
              <p:cNvSpPr>
                <a:spLocks noChangeArrowheads="1"/>
              </p:cNvSpPr>
              <p:nvPr/>
            </p:nvSpPr>
            <p:spPr bwMode="auto">
              <a:xfrm>
                <a:off x="179512" y="764704"/>
                <a:ext cx="5400600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Στον  κόμβο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το  ρεύμα  των  6Α  διακλαδίζεται  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στην  αντίσταση  των  6 Ω  και  στην 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Req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όπου ,</a:t>
                </a:r>
                <a:endParaRPr kumimoji="0" lang="en-US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endParaRPr>
              </a:p>
              <a:p>
                <a:pPr lvl="0" eaLnBrk="0" hangingPunct="0"/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Req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 //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4 = (12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4) / (12 + 4)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  <m:r>
                      <a:rPr lang="el-GR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Req</a:t>
                </a:r>
                <a:r>
                  <a:rPr lang="el-GR" dirty="0" smtClean="0"/>
                  <a:t> </a:t>
                </a:r>
                <a:r>
                  <a:rPr lang="el-GR" dirty="0"/>
                  <a:t>= 3 Ω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764704"/>
                <a:ext cx="5400600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903" t="-2632" b="-9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9"/>
              <p:cNvSpPr>
                <a:spLocks noChangeArrowheads="1"/>
              </p:cNvSpPr>
              <p:nvPr/>
            </p:nvSpPr>
            <p:spPr bwMode="auto">
              <a:xfrm>
                <a:off x="180528" y="1772816"/>
                <a:ext cx="5543600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Σύμφωνα με τον τύπο του διαιρέτη ρεύματος  θα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ισχύει:  Ι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= R2 x I / (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R2 + </a:t>
                </a:r>
                <a:r>
                  <a:rPr kumimoji="0" lang="en-GB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Req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)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6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 </a:t>
                </a: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6 / ( 6 + 3 )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και     Ι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= 36 / ( 6 + 3 )	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           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  <m:r>
                      <a:rPr lang="el-GR" b="0" i="1" smtClean="0">
                        <a:latin typeface="Cambria Math"/>
                        <a:ea typeface="Cambria Math"/>
                      </a:rPr>
                      <m:t>      </m:t>
                    </m:r>
                  </m:oMath>
                </a14:m>
                <a:r>
                  <a:rPr lang="el-GR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Ι</a:t>
                </a:r>
                <a:r>
                  <a:rPr lang="en-US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lang="el-GR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= </a:t>
                </a:r>
                <a:r>
                  <a:rPr lang="el-GR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4 Α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528" y="1772816"/>
                <a:ext cx="5543600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990" t="-2649" b="-1059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95536" y="2780928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2)  Μόνο  </a:t>
            </a:r>
            <a:r>
              <a:rPr lang="el-GR" dirty="0"/>
              <a:t>με  την  πηγή  τάσης  (</a:t>
            </a:r>
            <a:r>
              <a:rPr lang="el-GR" dirty="0" err="1"/>
              <a:t>ανοιχτοκυκλώνεται</a:t>
            </a:r>
            <a:r>
              <a:rPr lang="el-GR" dirty="0"/>
              <a:t>  η  πηγή  ρεύματος)</a:t>
            </a: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140968"/>
            <a:ext cx="3600400" cy="200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7504" y="3212976"/>
                <a:ext cx="543043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 smtClean="0"/>
                  <a:t>Η συνολική σύνθετη αντίσταση που βλέπει η πηγή είναι:  </a:t>
                </a:r>
                <a:r>
                  <a:rPr lang="en-US" dirty="0" err="1" smtClean="0"/>
                  <a:t>Req</a:t>
                </a:r>
                <a:r>
                  <a:rPr lang="el-GR" dirty="0" smtClean="0"/>
                  <a:t> = </a:t>
                </a:r>
                <a:r>
                  <a:rPr lang="en-US" dirty="0"/>
                  <a:t>R</a:t>
                </a:r>
                <a:r>
                  <a:rPr lang="el-GR" dirty="0"/>
                  <a:t>3  +  ( </a:t>
                </a:r>
                <a:r>
                  <a:rPr lang="en-US" dirty="0"/>
                  <a:t>R</a:t>
                </a:r>
                <a:r>
                  <a:rPr lang="el-GR" dirty="0"/>
                  <a:t>2 // </a:t>
                </a:r>
                <a:r>
                  <a:rPr lang="en-US" dirty="0"/>
                  <a:t>R</a:t>
                </a:r>
                <a:r>
                  <a:rPr lang="el-GR" dirty="0"/>
                  <a:t>4 )  = 12 + ( 6 // 4 )  =</a:t>
                </a:r>
              </a:p>
              <a:p>
                <a:r>
                  <a:rPr lang="el-GR" dirty="0"/>
                  <a:t>= 12 + </a:t>
                </a:r>
                <a:r>
                  <a:rPr lang="el-GR" dirty="0" smtClean="0"/>
                  <a:t>(6</a:t>
                </a:r>
                <a:r>
                  <a:rPr lang="en-GB" dirty="0" smtClean="0"/>
                  <a:t>x</a:t>
                </a:r>
                <a:r>
                  <a:rPr lang="el-GR" dirty="0" smtClean="0"/>
                  <a:t>4) </a:t>
                </a:r>
                <a:r>
                  <a:rPr lang="el-GR" dirty="0"/>
                  <a:t>/ </a:t>
                </a:r>
                <a:r>
                  <a:rPr lang="el-GR" dirty="0" smtClean="0"/>
                  <a:t>(6+4)  </a:t>
                </a:r>
                <a:r>
                  <a:rPr lang="el-GR" dirty="0"/>
                  <a:t>= 12 + 2,40 </a:t>
                </a:r>
                <a14:m>
                  <m:oMath xmlns:m="http://schemas.openxmlformats.org/officeDocument/2006/math">
                    <m:r>
                      <a:rPr lang="el-GR" b="0" i="0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dirty="0" smtClean="0"/>
                  <a:t> </a:t>
                </a:r>
                <a:r>
                  <a:rPr lang="en-US" dirty="0" smtClean="0"/>
                  <a:t>Req</a:t>
                </a:r>
                <a:r>
                  <a:rPr lang="el-GR" dirty="0" smtClean="0"/>
                  <a:t> = 14,40 Ω</a:t>
                </a:r>
              </a:p>
              <a:p>
                <a:r>
                  <a:rPr lang="el-GR" dirty="0"/>
                  <a:t>και   το  ρεύμα   </a:t>
                </a:r>
                <a:r>
                  <a:rPr lang="el-GR" dirty="0" err="1"/>
                  <a:t>Ιπ</a:t>
                </a:r>
                <a:r>
                  <a:rPr lang="el-GR" dirty="0"/>
                  <a:t>  της  πηγής  είναι :</a:t>
                </a:r>
              </a:p>
              <a:p>
                <a:r>
                  <a:rPr lang="el-GR" dirty="0" err="1"/>
                  <a:t>Ιπ</a:t>
                </a:r>
                <a:r>
                  <a:rPr lang="el-GR" dirty="0"/>
                  <a:t> = </a:t>
                </a:r>
                <a:r>
                  <a:rPr lang="en-US" dirty="0"/>
                  <a:t>V </a:t>
                </a:r>
                <a:r>
                  <a:rPr lang="el-GR" dirty="0"/>
                  <a:t>/ </a:t>
                </a:r>
                <a:r>
                  <a:rPr lang="en-US" dirty="0" err="1"/>
                  <a:t>Req</a:t>
                </a:r>
                <a:r>
                  <a:rPr lang="el-GR" dirty="0"/>
                  <a:t> = 36 / </a:t>
                </a:r>
                <a:r>
                  <a:rPr lang="el-GR" dirty="0" smtClean="0"/>
                  <a:t>14,40            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dirty="0" smtClean="0"/>
                  <a:t>    </a:t>
                </a:r>
                <a:r>
                  <a:rPr lang="en-US" dirty="0" smtClean="0"/>
                  <a:t>I</a:t>
                </a:r>
                <a:r>
                  <a:rPr lang="el-GR" dirty="0"/>
                  <a:t>π =  2,50 Α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212976"/>
                <a:ext cx="5430432" cy="1477328"/>
              </a:xfrm>
              <a:prstGeom prst="rect">
                <a:avLst/>
              </a:prstGeom>
              <a:blipFill rotWithShape="1">
                <a:blip r:embed="rId6"/>
                <a:stretch>
                  <a:fillRect l="-1011" t="-2066" r="-1011" b="-57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495" y="4725144"/>
                <a:ext cx="748883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l-GR" dirty="0" smtClean="0"/>
                  <a:t>Το  ρεύμα  αυτό  διακλαδίζεται  στον  κόμβο  </a:t>
                </a:r>
                <a:r>
                  <a:rPr lang="en-US" dirty="0"/>
                  <a:t>b  </a:t>
                </a:r>
                <a:r>
                  <a:rPr lang="el-GR" dirty="0"/>
                  <a:t>και </a:t>
                </a:r>
                <a:endParaRPr lang="el-GR" dirty="0" smtClean="0"/>
              </a:p>
              <a:p>
                <a:pPr algn="just"/>
                <a:r>
                  <a:rPr lang="el-GR" dirty="0" smtClean="0"/>
                  <a:t>έτσι σύμφωνα </a:t>
                </a:r>
                <a:r>
                  <a:rPr lang="el-GR" dirty="0"/>
                  <a:t>με </a:t>
                </a:r>
                <a:r>
                  <a:rPr lang="el-GR" dirty="0" smtClean="0"/>
                  <a:t>τον τύπο διαιρέτη ρεύματος  </a:t>
                </a:r>
                <a:r>
                  <a:rPr lang="el-GR" dirty="0"/>
                  <a:t>θα </a:t>
                </a:r>
                <a:r>
                  <a:rPr lang="el-GR" dirty="0" smtClean="0"/>
                  <a:t> </a:t>
                </a:r>
                <a:r>
                  <a:rPr lang="el-GR" dirty="0"/>
                  <a:t>ισχύει :</a:t>
                </a:r>
              </a:p>
              <a:p>
                <a:r>
                  <a:rPr lang="el-GR" dirty="0" smtClean="0"/>
                  <a:t>Ι</a:t>
                </a:r>
                <a:r>
                  <a:rPr lang="en-US" dirty="0"/>
                  <a:t>x</a:t>
                </a:r>
                <a:r>
                  <a:rPr lang="en-GB" dirty="0"/>
                  <a:t>2 = </a:t>
                </a:r>
                <a:r>
                  <a:rPr lang="el-GR" dirty="0" err="1"/>
                  <a:t>Ιπ</a:t>
                </a:r>
                <a:r>
                  <a:rPr lang="el-GR" dirty="0"/>
                  <a:t> </a:t>
                </a:r>
                <a:r>
                  <a:rPr lang="en-US" dirty="0"/>
                  <a:t>x</a:t>
                </a:r>
                <a:r>
                  <a:rPr lang="en-GB" dirty="0"/>
                  <a:t> [R4 / (R4 + R2)] = </a:t>
                </a:r>
                <a:r>
                  <a:rPr lang="el-GR" dirty="0" err="1"/>
                  <a:t>Ιπ</a:t>
                </a:r>
                <a:r>
                  <a:rPr lang="el-GR" dirty="0"/>
                  <a:t> </a:t>
                </a:r>
                <a:r>
                  <a:rPr lang="en-US" dirty="0"/>
                  <a:t>x</a:t>
                </a:r>
                <a:r>
                  <a:rPr lang="en-GB" dirty="0"/>
                  <a:t> [4 / (4 + 6)] = 2,50 </a:t>
                </a:r>
                <a:r>
                  <a:rPr lang="en-US" dirty="0"/>
                  <a:t>x</a:t>
                </a:r>
                <a:r>
                  <a:rPr lang="en-GB" dirty="0"/>
                  <a:t> </a:t>
                </a:r>
                <a:r>
                  <a:rPr lang="en-GB" dirty="0" smtClean="0"/>
                  <a:t>4/10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el-GR" i="1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dirty="0" smtClean="0"/>
                  <a:t>   </a:t>
                </a:r>
                <a:r>
                  <a:rPr lang="el-GR" dirty="0"/>
                  <a:t>Ι</a:t>
                </a:r>
                <a:r>
                  <a:rPr lang="en-US" dirty="0"/>
                  <a:t>x</a:t>
                </a:r>
                <a:r>
                  <a:rPr lang="en-GB" dirty="0"/>
                  <a:t>2 = 1 </a:t>
                </a:r>
                <a:r>
                  <a:rPr lang="en-US" dirty="0"/>
                  <a:t>A</a:t>
                </a:r>
                <a:endParaRPr lang="el-GR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5" y="4725144"/>
                <a:ext cx="7488833" cy="923330"/>
              </a:xfrm>
              <a:prstGeom prst="rect">
                <a:avLst/>
              </a:prstGeom>
              <a:blipFill rotWithShape="1">
                <a:blip r:embed="rId7"/>
                <a:stretch>
                  <a:fillRect l="-733" t="-3289" r="-489" b="-92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107504" y="5733256"/>
                <a:ext cx="8740080" cy="6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Η  φορά  του  ρεύματος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  είναι  αντίθετη  από  την  φορά  του  ρεύματος 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Ix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algn="just" eaLnBrk="0" hangingPunct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Έτσι  συνολικά  από  (1) και  (2)  θα  πρέπει    Ι</a:t>
                </a:r>
                <a:r>
                  <a:rPr kumimoji="0" lang="en-US" altLang="el-GR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N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Ι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  –  Ι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  =  4 – 1 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l-GR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Ι</a:t>
                </a:r>
                <a:r>
                  <a:rPr lang="en-US" altLang="el-GR" baseline="-30000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N </a:t>
                </a:r>
                <a:r>
                  <a:rPr lang="el-GR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=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</a:t>
                </a:r>
                <a:endParaRPr kumimoji="0" lang="en-US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5733256"/>
                <a:ext cx="8740080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628" t="-3738" b="-1401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421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  <p:bldP spid="9" grpId="0" build="p"/>
      <p:bldP spid="12" grpId="0"/>
      <p:bldP spid="13" grpId="0" build="p"/>
      <p:bldP spid="14" grpId="0" build="p"/>
      <p:bldP spid="16" grpId="0" build="p"/>
    </p:bldLst>
  </p:timing>
</p:sld>
</file>

<file path=ppt/theme/theme1.xml><?xml version="1.0" encoding="utf-8"?>
<a:theme xmlns:a="http://schemas.openxmlformats.org/drawingml/2006/main" name="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</Template>
  <TotalTime>827</TotalTime>
  <Words>2931</Words>
  <Application>Microsoft Office PowerPoint</Application>
  <PresentationFormat>Προβολή στην οθόνη (4:3)</PresentationFormat>
  <Paragraphs>224</Paragraphs>
  <Slides>21</Slides>
  <Notes>2</Notes>
  <HiddenSlides>0</HiddenSlides>
  <MMClips>0</MMClips>
  <ScaleCrop>false</ScaleCrop>
  <HeadingPairs>
    <vt:vector size="6" baseType="variant">
      <vt:variant>
        <vt:lpstr>Θέμα</vt:lpstr>
      </vt:variant>
      <vt:variant>
        <vt:i4>2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Εκπαιδευτική παρουσίαση</vt:lpstr>
      <vt:lpstr>10_Θέμα του Office</vt:lpstr>
      <vt:lpstr>Εικόνα Bitmap</vt:lpstr>
      <vt:lpstr>Equation.3</vt:lpstr>
      <vt:lpstr>ΗΛΕΚΤΡΙΚΑ ΚΥΚΛΩΜΑΤΑ </vt:lpstr>
      <vt:lpstr>ΘΕΩΡΗΜΑ  ΥΠΕΡΘΕΣΗΣ</vt:lpstr>
      <vt:lpstr>Αφαιρώ πηγές σημαίνει: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ΑΝΑΛΥΣΗ  ΚΥΚΛΩΜΑΤΟΣ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ΗΛΕΚΤΡΙΚΑ ΚΥΚΛΩΜΑΤΑ</dc:title>
  <dc:creator>ΘΕΟΚΛΗΤΟΣ</dc:creator>
  <cp:lastModifiedBy>Admin</cp:lastModifiedBy>
  <cp:revision>72</cp:revision>
  <dcterms:created xsi:type="dcterms:W3CDTF">2020-03-19T06:44:50Z</dcterms:created>
  <dcterms:modified xsi:type="dcterms:W3CDTF">2021-03-21T11:08:17Z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TC060888081032</vt:lpwstr>
  </property>
</Properties>
</file>