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302" r:id="rId4"/>
    <p:sldId id="258" r:id="rId5"/>
    <p:sldId id="259" r:id="rId6"/>
    <p:sldId id="260" r:id="rId7"/>
    <p:sldId id="261" r:id="rId8"/>
    <p:sldId id="262" r:id="rId9"/>
    <p:sldId id="263" r:id="rId10"/>
    <p:sldId id="264" r:id="rId11"/>
    <p:sldId id="265" r:id="rId12"/>
    <p:sldId id="266" r:id="rId13"/>
    <p:sldId id="267" r:id="rId14"/>
    <p:sldId id="303" r:id="rId15"/>
    <p:sldId id="268" r:id="rId16"/>
    <p:sldId id="304" r:id="rId17"/>
    <p:sldId id="269" r:id="rId18"/>
    <p:sldId id="270" r:id="rId19"/>
    <p:sldId id="271" r:id="rId20"/>
    <p:sldId id="272" r:id="rId21"/>
    <p:sldId id="273" r:id="rId22"/>
    <p:sldId id="274" r:id="rId23"/>
    <p:sldId id="275" r:id="rId24"/>
    <p:sldId id="276" r:id="rId25"/>
    <p:sldId id="277" r:id="rId26"/>
    <p:sldId id="278" r:id="rId27"/>
    <p:sldId id="305" r:id="rId28"/>
    <p:sldId id="279" r:id="rId29"/>
    <p:sldId id="280" r:id="rId30"/>
    <p:sldId id="281" r:id="rId31"/>
    <p:sldId id="282" r:id="rId32"/>
    <p:sldId id="283" r:id="rId33"/>
    <p:sldId id="306" r:id="rId34"/>
    <p:sldId id="284" r:id="rId35"/>
    <p:sldId id="307" r:id="rId36"/>
    <p:sldId id="285" r:id="rId37"/>
    <p:sldId id="286" r:id="rId38"/>
    <p:sldId id="287" r:id="rId39"/>
    <p:sldId id="288" r:id="rId40"/>
    <p:sldId id="308" r:id="rId41"/>
    <p:sldId id="289" r:id="rId42"/>
    <p:sldId id="290" r:id="rId43"/>
    <p:sldId id="291" r:id="rId44"/>
    <p:sldId id="292" r:id="rId45"/>
    <p:sldId id="309" r:id="rId46"/>
    <p:sldId id="293" r:id="rId47"/>
    <p:sldId id="310" r:id="rId48"/>
    <p:sldId id="294" r:id="rId49"/>
    <p:sldId id="313" r:id="rId50"/>
    <p:sldId id="295" r:id="rId51"/>
    <p:sldId id="296" r:id="rId52"/>
    <p:sldId id="312" r:id="rId53"/>
    <p:sldId id="297" r:id="rId54"/>
    <p:sldId id="315" r:id="rId55"/>
    <p:sldId id="298" r:id="rId56"/>
    <p:sldId id="316" r:id="rId57"/>
    <p:sldId id="299" r:id="rId58"/>
    <p:sldId id="300" r:id="rId59"/>
    <p:sldId id="317" r:id="rId60"/>
    <p:sldId id="301" r:id="rId6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26" y="36"/>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18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 units="1/cm"/>
          <inkml:channelProperty channel="Y" name="resolution" value="28" units="1/cm"/>
        </inkml:channelProperties>
      </inkml:inkSource>
      <inkml:timestamp xml:id="ts0" timeString="2014-04-30T12:18:21.2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375 446,'0'0,"0"25,0 0,-25-1,25 1,0-25,-25 25,25 0,-25-25,25 0,-25 25,0 24,0-24,0-25,25 25,-25-25,25 0,0 24,-25 1,25 0,-25 0,25-25,0 25,-25-1,0 26,25-25,0-25,-25 25,25-1,-25 26,0-25</inkml:trace>
  <inkml:trace contextRef="#ctx0" brushRef="#br0" timeOffset="59672">399 25,'-24'0,"-1"0,0 25,25-1,-25-24,25 0,-25 25,0 0,25 0,-25 0,25-25,-25 24,25 1,-25 0,25 0,0-25,-25 24,0 1,25 0,0 0,-25-25</inkml:trace>
  <inkml:trace contextRef="#ctx0" brushRef="#br0" timeOffset="62266">399 0,'0'0,"0"25,0 0,0-1,0 1,0-25,0 25,0 0,0 0,0-1,0-24,25 25,25 25,-25-26,0 1,-25-25,50 25,-25 25</inkml:trace>
  <inkml:trace contextRef="#ctx0" brushRef="#br0" timeOffset="64485">50 273,'0'0,"25"0,0 0,0 0,0 0,-25 0,25 0,25 0,-25 0,-25 0,25 0,0 0,0 0,0 0,-25 0,49 0,-24 0,0 0,0 0,-25 0,50 0,0 0,-25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 units="1/cm"/>
          <inkml:channelProperty channel="Y" name="resolution" value="28" units="1/cm"/>
        </inkml:channelProperties>
      </inkml:inkSource>
      <inkml:timestamp xml:id="ts0" timeString="2014-04-30T12:19:30.2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0 572,'0'-25,"0"0,0 1,0-1,0 0,0 25,0-50,0 25,0 0,0 25,0-25,0 0,0 1,0-1,0 25,0-25,0 0,0 0,0 0,0 0,0 25,0-25,0 0,0 0,0 1,0 24,0-25,25 25,25 0,-1 0,-24 0,-25 0,25 0,0 0,24 0,-24 0,-25 0,25 0,0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93023C-BAC1-4DC7-A5E7-435FDCAE7766}" type="datetimeFigureOut">
              <a:rPr lang="el-GR" smtClean="0"/>
              <a:pPr/>
              <a:t>13/3/2017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dirty="0" err="1" smtClean="0"/>
              <a:t>Kλικ</a:t>
            </a:r>
            <a:r>
              <a:rPr lang="el-GR" dirty="0" smtClean="0"/>
              <a:t> για επεξεργασία των στυλ του υποδείγματος</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36CEE-B1C4-42C5-AA07-249F3E405376}" type="slidenum">
              <a:rPr lang="el-GR" smtClean="0"/>
              <a:pPr/>
              <a:t>‹#›</a:t>
            </a:fld>
            <a:endParaRPr lang="el-GR"/>
          </a:p>
        </p:txBody>
      </p:sp>
    </p:spTree>
    <p:extLst>
      <p:ext uri="{BB962C8B-B14F-4D97-AF65-F5344CB8AC3E}">
        <p14:creationId xmlns:p14="http://schemas.microsoft.com/office/powerpoint/2010/main" val="126138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D636CEE-B1C4-42C5-AA07-249F3E405376}"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D636CEE-B1C4-42C5-AA07-249F3E405376}" type="slidenum">
              <a:rPr lang="el-GR" smtClean="0"/>
              <a:pPr/>
              <a:t>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r>
              <a:rPr lang="el-GR" smtClean="0"/>
              <a:t>μμμμμμμμμμμμμμμμμμμμμμμμμμ</a:t>
            </a:r>
            <a:endParaRPr lang="el-GR" dirty="0"/>
          </a:p>
        </p:txBody>
      </p:sp>
      <p:sp>
        <p:nvSpPr>
          <p:cNvPr id="4" name="3 - Θέση αριθμού διαφάνειας"/>
          <p:cNvSpPr>
            <a:spLocks noGrp="1"/>
          </p:cNvSpPr>
          <p:nvPr>
            <p:ph type="sldNum" sz="quarter" idx="10"/>
          </p:nvPr>
        </p:nvSpPr>
        <p:spPr/>
        <p:txBody>
          <a:bodyPr/>
          <a:lstStyle/>
          <a:p>
            <a:fld id="{7D636CEE-B1C4-42C5-AA07-249F3E405376}" type="slidenum">
              <a:rPr lang="el-GR" smtClean="0"/>
              <a:pPr/>
              <a:t>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6"/>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9"/>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1"/>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C241FBA-8121-41D5-9902-9E9C612690E3}" type="datetimeFigureOut">
              <a:rPr lang="el-GR" smtClean="0"/>
              <a:pPr/>
              <a:t>13/3/2017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19DBCC96-A6D7-46B9-8111-D3D0CC4516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41FBA-8121-41D5-9902-9E9C612690E3}" type="datetimeFigureOut">
              <a:rPr lang="el-GR" smtClean="0"/>
              <a:pPr/>
              <a:t>13/3/2017</a:t>
            </a:fld>
            <a:endParaRPr lang="el-GR"/>
          </a:p>
        </p:txBody>
      </p:sp>
      <p:sp>
        <p:nvSpPr>
          <p:cNvPr id="5" name="4 - Θέση υποσέλιδου"/>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BCC96-A6D7-46B9-8111-D3D0CC4516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customXml" Target="../ink/ink2.x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3568" y="1628800"/>
            <a:ext cx="7772400" cy="1512168"/>
          </a:xfrm>
        </p:spPr>
        <p:txBody>
          <a:bodyPr>
            <a:normAutofit fontScale="90000"/>
          </a:bodyPr>
          <a:lstStyle/>
          <a:p>
            <a:r>
              <a:rPr lang="el-GR" sz="2000" dirty="0"/>
              <a:t>Α</a:t>
            </a:r>
            <a:r>
              <a:rPr lang="el-GR" sz="2000" dirty="0" smtClean="0"/>
              <a:t>ρχιτεκτονική </a:t>
            </a:r>
            <a:r>
              <a:rPr lang="el-GR" sz="2000" dirty="0"/>
              <a:t>Σ</a:t>
            </a:r>
            <a:r>
              <a:rPr lang="el-GR" sz="2000" dirty="0" smtClean="0"/>
              <a:t>ύνθεση – </a:t>
            </a:r>
            <a:br>
              <a:rPr lang="el-GR" sz="2000" dirty="0" smtClean="0"/>
            </a:br>
            <a:r>
              <a:rPr lang="el-GR" sz="2000" dirty="0" smtClean="0"/>
              <a:t>Γενική </a:t>
            </a:r>
            <a:r>
              <a:rPr lang="el-GR" sz="2000" dirty="0"/>
              <a:t>Κ</a:t>
            </a:r>
            <a:r>
              <a:rPr lang="el-GR" sz="2000" dirty="0" smtClean="0"/>
              <a:t>τιριολογία ΙΙ</a:t>
            </a:r>
            <a:br>
              <a:rPr lang="el-GR" sz="2000" dirty="0" smtClean="0"/>
            </a:br>
            <a:r>
              <a:rPr lang="el-GR" sz="3600" dirty="0" smtClean="0"/>
              <a:t/>
            </a:r>
            <a:br>
              <a:rPr lang="el-GR" sz="3600" dirty="0" smtClean="0"/>
            </a:br>
            <a:r>
              <a:rPr lang="el-GR" sz="3100" dirty="0" smtClean="0"/>
              <a:t>ΕΡΕΘΙΣΜΑΤΑ και ΠΡΟΒΛΗΜΑΤΑ</a:t>
            </a:r>
            <a:br>
              <a:rPr lang="el-GR" sz="3100" dirty="0" smtClean="0"/>
            </a:br>
            <a:r>
              <a:rPr lang="el-GR" sz="3100" dirty="0" smtClean="0"/>
              <a:t>με αφορμή μια διπλοκατοικία στην Ξάνθη </a:t>
            </a:r>
            <a:r>
              <a:rPr lang="el-GR" dirty="0" smtClean="0"/>
              <a:t/>
            </a:r>
            <a:br>
              <a:rPr lang="el-GR" dirty="0" smtClean="0"/>
            </a:br>
            <a:endParaRPr lang="el-GR" dirty="0"/>
          </a:p>
        </p:txBody>
      </p:sp>
      <p:sp>
        <p:nvSpPr>
          <p:cNvPr id="3" name="2 - Υπότιτλος"/>
          <p:cNvSpPr>
            <a:spLocks noGrp="1"/>
          </p:cNvSpPr>
          <p:nvPr>
            <p:ph type="subTitle" idx="1"/>
          </p:nvPr>
        </p:nvSpPr>
        <p:spPr>
          <a:xfrm>
            <a:off x="1403648" y="3356992"/>
            <a:ext cx="6400800" cy="2808312"/>
          </a:xfrm>
        </p:spPr>
        <p:txBody>
          <a:bodyPr>
            <a:normAutofit fontScale="55000" lnSpcReduction="20000"/>
          </a:bodyPr>
          <a:lstStyle/>
          <a:p>
            <a:r>
              <a:rPr lang="el-GR" sz="5100" dirty="0" smtClean="0">
                <a:solidFill>
                  <a:schemeClr val="tx1"/>
                </a:solidFill>
              </a:rPr>
              <a:t>Μια απόπειρα εξερεύνησης των μυστηρίων της γέννησης και ανάπτυξης</a:t>
            </a:r>
          </a:p>
          <a:p>
            <a:pPr>
              <a:buFont typeface="Arial" pitchFamily="34" charset="0"/>
              <a:buChar char="•"/>
            </a:pPr>
            <a:r>
              <a:rPr lang="el-GR" sz="5100" dirty="0" smtClean="0">
                <a:solidFill>
                  <a:schemeClr val="tx1"/>
                </a:solidFill>
              </a:rPr>
              <a:t> αρχιτεκτονικής συνθετικής ιδέας και</a:t>
            </a:r>
          </a:p>
          <a:p>
            <a:pPr>
              <a:buFont typeface="Arial" pitchFamily="34" charset="0"/>
              <a:buChar char="•"/>
            </a:pPr>
            <a:r>
              <a:rPr lang="el-GR" sz="5100" dirty="0" smtClean="0">
                <a:solidFill>
                  <a:schemeClr val="tx1"/>
                </a:solidFill>
              </a:rPr>
              <a:t> αρχιτεκτονικής συνθετικής επίλυσης</a:t>
            </a:r>
          </a:p>
          <a:p>
            <a:pPr>
              <a:buFont typeface="Arial" pitchFamily="34" charset="0"/>
              <a:buChar char="•"/>
            </a:pPr>
            <a:endParaRPr lang="el-GR" dirty="0">
              <a:solidFill>
                <a:schemeClr val="tx1"/>
              </a:solidFill>
            </a:endParaRPr>
          </a:p>
          <a:p>
            <a:endParaRPr lang="el-GR" dirty="0" smtClean="0">
              <a:solidFill>
                <a:schemeClr val="tx1"/>
              </a:solidFill>
            </a:endParaRPr>
          </a:p>
          <a:p>
            <a:r>
              <a:rPr lang="el-GR" dirty="0" smtClean="0">
                <a:solidFill>
                  <a:schemeClr val="tx1"/>
                </a:solidFill>
              </a:rPr>
              <a:t>Τ.Α.Μ.  ΔΠΘ,  Μάιος  2014,  Πάνος Κόκκορης</a:t>
            </a:r>
          </a:p>
          <a:p>
            <a:pPr>
              <a:buFont typeface="Arial" pitchFamily="34" charset="0"/>
              <a:buChar char="•"/>
            </a:pPr>
            <a:endParaRPr lang="el-GR" dirty="0">
              <a:solidFill>
                <a:schemeClr val="tx1"/>
              </a:solidFill>
            </a:endParaRPr>
          </a:p>
          <a:p>
            <a:endParaRPr lang="el-GR" dirty="0" smtClean="0">
              <a:solidFill>
                <a:schemeClr val="tx1"/>
              </a:solidFill>
            </a:endParaRPr>
          </a:p>
          <a:p>
            <a:pPr>
              <a:buFont typeface="Arial" pitchFamily="34" charset="0"/>
              <a:buChar char="•"/>
            </a:pPr>
            <a:endParaRPr lang="el-GR" dirty="0">
              <a:solidFill>
                <a:schemeClr val="tx1"/>
              </a:solidFill>
            </a:endParaRPr>
          </a:p>
          <a:p>
            <a:endParaRPr lang="el-GR"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7.jpg"/>
          <p:cNvPicPr>
            <a:picLocks noGrp="1" noChangeAspect="1"/>
          </p:cNvPicPr>
          <p:nvPr>
            <p:ph idx="1"/>
          </p:nvPr>
        </p:nvPicPr>
        <p:blipFill rotWithShape="1">
          <a:blip r:embed="rId2" cstate="print"/>
          <a:srcRect l="8054" t="10827" r="2623" b="-10827"/>
          <a:stretch/>
        </p:blipFill>
        <p:spPr>
          <a:xfrm>
            <a:off x="-1" y="548680"/>
            <a:ext cx="9144001" cy="6398171"/>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8.jpg"/>
          <p:cNvPicPr>
            <a:picLocks noGrp="1" noChangeAspect="1"/>
          </p:cNvPicPr>
          <p:nvPr>
            <p:ph idx="1"/>
          </p:nvPr>
        </p:nvPicPr>
        <p:blipFill rotWithShape="1">
          <a:blip r:embed="rId2" cstate="print"/>
          <a:srcRect l="10634" r="9257"/>
          <a:stretch/>
        </p:blipFill>
        <p:spPr>
          <a:xfrm>
            <a:off x="0" y="0"/>
            <a:ext cx="9144001" cy="7118251"/>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9.jpg"/>
          <p:cNvPicPr>
            <a:picLocks noGrp="1" noChangeAspect="1"/>
          </p:cNvPicPr>
          <p:nvPr>
            <p:ph idx="1"/>
          </p:nvPr>
        </p:nvPicPr>
        <p:blipFill rotWithShape="1">
          <a:blip r:embed="rId2" cstate="print"/>
          <a:srcRect l="1306" t="8839" r="5296" b="5927"/>
          <a:stretch/>
        </p:blipFill>
        <p:spPr>
          <a:xfrm>
            <a:off x="0" y="1643050"/>
            <a:ext cx="9144000" cy="521495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0.jpg"/>
          <p:cNvPicPr>
            <a:picLocks noGrp="1" noChangeAspect="1"/>
          </p:cNvPicPr>
          <p:nvPr>
            <p:ph idx="1"/>
          </p:nvPr>
        </p:nvPicPr>
        <p:blipFill>
          <a:blip r:embed="rId2" cstate="print"/>
          <a:stretch>
            <a:fillRect/>
          </a:stretch>
        </p:blipFill>
        <p:spPr>
          <a:xfrm>
            <a:off x="-56158" y="692697"/>
            <a:ext cx="9200159" cy="5750099"/>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37073" t="15925" r="45028" b="58002"/>
          <a:stretch>
            <a:fillRect/>
          </a:stretch>
        </p:blipFill>
        <p:spPr>
          <a:xfrm>
            <a:off x="1763688" y="1268760"/>
            <a:ext cx="4824536" cy="439248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1.jpg"/>
          <p:cNvPicPr>
            <a:picLocks noGrp="1" noChangeAspect="1"/>
          </p:cNvPicPr>
          <p:nvPr>
            <p:ph idx="1"/>
          </p:nvPr>
        </p:nvPicPr>
        <p:blipFill>
          <a:blip r:embed="rId2" cstate="print"/>
          <a:srcRect r="2567"/>
          <a:stretch>
            <a:fillRect/>
          </a:stretch>
        </p:blipFill>
        <p:spPr>
          <a:xfrm>
            <a:off x="-8391" y="785794"/>
            <a:ext cx="9169142" cy="588328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14202" t="16542" r="68841" b="19818"/>
          <a:stretch>
            <a:fillRect/>
          </a:stretch>
        </p:blipFill>
        <p:spPr>
          <a:xfrm>
            <a:off x="1979712" y="476672"/>
            <a:ext cx="2592288" cy="6080676"/>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2.jpg"/>
          <p:cNvPicPr>
            <a:picLocks noGrp="1" noChangeAspect="1"/>
          </p:cNvPicPr>
          <p:nvPr>
            <p:ph idx="1"/>
          </p:nvPr>
        </p:nvPicPr>
        <p:blipFill>
          <a:blip r:embed="rId2" cstate="print"/>
          <a:srcRect r="2652"/>
          <a:stretch>
            <a:fillRect/>
          </a:stretch>
        </p:blipFill>
        <p:spPr>
          <a:xfrm>
            <a:off x="19130" y="1000108"/>
            <a:ext cx="9124870" cy="585789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3.jpg"/>
          <p:cNvPicPr>
            <a:picLocks noGrp="1" noChangeAspect="1"/>
          </p:cNvPicPr>
          <p:nvPr>
            <p:ph idx="1"/>
          </p:nvPr>
        </p:nvPicPr>
        <p:blipFill>
          <a:blip r:embed="rId2" cstate="print"/>
          <a:stretch>
            <a:fillRect/>
          </a:stretch>
        </p:blipFill>
        <p:spPr>
          <a:xfrm>
            <a:off x="-626979" y="404664"/>
            <a:ext cx="10325339" cy="6453336"/>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4.jpg"/>
          <p:cNvPicPr>
            <a:picLocks noGrp="1" noChangeAspect="1"/>
          </p:cNvPicPr>
          <p:nvPr>
            <p:ph idx="1"/>
          </p:nvPr>
        </p:nvPicPr>
        <p:blipFill rotWithShape="1">
          <a:blip r:embed="rId2" cstate="print"/>
          <a:srcRect l="4141"/>
          <a:stretch/>
        </p:blipFill>
        <p:spPr>
          <a:xfrm>
            <a:off x="-10996" y="472680"/>
            <a:ext cx="9180512" cy="5985665"/>
          </a:xfrm>
        </p:spPr>
      </p:pic>
      <mc:AlternateContent xmlns:mc="http://schemas.openxmlformats.org/markup-compatibility/2006">
        <mc:Choice xmlns:p14="http://schemas.microsoft.com/office/powerpoint/2010/main"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1419225" y="1231900"/>
              <a:ext cx="215900" cy="384175"/>
            </p14:xfrm>
          </p:contentPart>
        </mc:Choice>
        <mc:Fallback>
          <p:pic>
            <p:nvPicPr>
              <p:cNvPr id="1026" name="Ink 2"/>
              <p:cNvPicPr>
                <a:picLocks noRot="1" noChangeAspect="1" noEditPoints="1" noChangeArrowheads="1" noChangeShapeType="1"/>
              </p:cNvPicPr>
              <p:nvPr/>
            </p:nvPicPr>
            <p:blipFill>
              <a:blip r:embed="rId4"/>
              <a:stretch>
                <a:fillRect/>
              </a:stretch>
            </p:blipFill>
            <p:spPr>
              <a:xfrm>
                <a:off x="1409869" y="1222539"/>
                <a:ext cx="234611" cy="402898"/>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27" name="Ink 3"/>
              <p14:cNvContentPartPr>
                <a14:cpLocks xmlns:a14="http://schemas.microsoft.com/office/drawing/2010/main" noRot="1" noChangeAspect="1" noEditPoints="1" noChangeArrowheads="1" noChangeShapeType="1"/>
              </p14:cNvContentPartPr>
              <p14:nvPr/>
            </p14:nvContentPartPr>
            <p14:xfrm>
              <a:off x="2687638" y="3259138"/>
              <a:ext cx="125412" cy="206375"/>
            </p14:xfrm>
          </p:contentPart>
        </mc:Choice>
        <mc:Fallback>
          <p:pic>
            <p:nvPicPr>
              <p:cNvPr id="1027" name="Ink 3"/>
              <p:cNvPicPr>
                <a:picLocks noRot="1" noChangeAspect="1" noEditPoints="1" noChangeArrowheads="1" noChangeShapeType="1"/>
              </p:cNvPicPr>
              <p:nvPr/>
            </p:nvPicPr>
            <p:blipFill>
              <a:blip r:embed="rId6"/>
              <a:stretch>
                <a:fillRect/>
              </a:stretch>
            </p:blipFill>
            <p:spPr>
              <a:xfrm>
                <a:off x="2678268" y="3249774"/>
                <a:ext cx="144152" cy="225104"/>
              </a:xfrm>
              <a:prstGeom prst="rect">
                <a:avLst/>
              </a:prstGeom>
            </p:spPr>
          </p:pic>
        </mc:Fallback>
      </mc:AlternateContent>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836713"/>
            <a:ext cx="8229600" cy="5289451"/>
          </a:xfrm>
        </p:spPr>
        <p:txBody>
          <a:bodyPr>
            <a:normAutofit/>
          </a:bodyPr>
          <a:lstStyle/>
          <a:p>
            <a:pPr>
              <a:buNone/>
            </a:pPr>
            <a:r>
              <a:rPr lang="el-GR" sz="1800" dirty="0" smtClean="0"/>
              <a:t>Καθώς οδεύουμε προς το μέσο του χρόνου δουλειάς, μέσα από την εμπειρία 5  πραγματοποιημένων μαθημάτων, έχει  συσσωρευτεί ήδη υλικό επαρκές για να λειτουργήσει ως αφορμή αυτής εδώ της παρουσίασης.</a:t>
            </a:r>
          </a:p>
          <a:p>
            <a:pPr>
              <a:buNone/>
            </a:pPr>
            <a:r>
              <a:rPr lang="el-GR" sz="1800" dirty="0" smtClean="0"/>
              <a:t>Το υλικό συνίσταται στις πρώτες ενδείξεις αρχιτεκτονικής σκέψης που μέχρι στιγμής προσκομίσατε. Είναι φυσικό να περιέχει αμηχανία, απορίες, διλήμματα, ανασφάλεια και ένα σωρό άλλες «ενοχλήσεις» που, ίσως, νιώθετε ότι εμποδίζουν –προς το παρόν τουλάχιστον- τη σκέψη σας αυτή να βρει μια πλήρη, ανέφελη επιβεβαίωση.</a:t>
            </a:r>
          </a:p>
          <a:p>
            <a:pPr>
              <a:buNone/>
            </a:pPr>
            <a:r>
              <a:rPr lang="el-GR" sz="1800" dirty="0" smtClean="0"/>
              <a:t>Αυτές ακριβώς, σε μεγάλο βαθμό, αποτελούν και την πρώτη εκείνη ύλη που, μετά από κατάλληλη κατεργασία θα μετατραπεί σε εσωτερική καθοδήγηση για τον καθένα σας, σε μια θεμελιωμένη αίσθηση ότι μπορείτε να προσεγγίσετε με στοιχειώδη επάρκεια τα μυστήρια του τίτλου μας, δηλαδή:</a:t>
            </a:r>
          </a:p>
          <a:p>
            <a:r>
              <a:rPr lang="el-GR" sz="1800" dirty="0" smtClean="0"/>
              <a:t>Την κεντρική ιδέα  (μα τι επιτέλους την συνιστά; Από πού ξεπηδάει; Έμπνευση, γνώση, φαντασία, ταλέντο,  τετράγωνη λογική, ή τι</a:t>
            </a:r>
            <a:r>
              <a:rPr lang="en-US" sz="1800" dirty="0" smtClean="0"/>
              <a:t> </a:t>
            </a:r>
            <a:r>
              <a:rPr lang="el-GR" sz="1800" dirty="0" smtClean="0"/>
              <a:t>άλλο;)</a:t>
            </a:r>
          </a:p>
          <a:p>
            <a:r>
              <a:rPr lang="el-GR" sz="1800" dirty="0" smtClean="0"/>
              <a:t>Την μεθοδευμένη αλληλουχία  σκέψεων, ενεργειών, επιλογών που οδηγούν στην πρέπουσα αρχιτεκτονική εκπροσώπησή της.</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5.jpg"/>
          <p:cNvPicPr>
            <a:picLocks noGrp="1" noChangeAspect="1"/>
          </p:cNvPicPr>
          <p:nvPr>
            <p:ph idx="1"/>
          </p:nvPr>
        </p:nvPicPr>
        <p:blipFill>
          <a:blip r:embed="rId2" cstate="print"/>
          <a:stretch>
            <a:fillRect/>
          </a:stretch>
        </p:blipFill>
        <p:spPr>
          <a:xfrm>
            <a:off x="-36512" y="1"/>
            <a:ext cx="9180512" cy="573782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6.jpg"/>
          <p:cNvPicPr>
            <a:picLocks noGrp="1" noChangeAspect="1"/>
          </p:cNvPicPr>
          <p:nvPr>
            <p:ph idx="1"/>
          </p:nvPr>
        </p:nvPicPr>
        <p:blipFill>
          <a:blip r:embed="rId2" cstate="print"/>
          <a:stretch>
            <a:fillRect/>
          </a:stretch>
        </p:blipFill>
        <p:spPr>
          <a:xfrm>
            <a:off x="0" y="928671"/>
            <a:ext cx="9488587" cy="592933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7.jpg"/>
          <p:cNvPicPr>
            <a:picLocks noGrp="1" noChangeAspect="1"/>
          </p:cNvPicPr>
          <p:nvPr>
            <p:ph idx="1"/>
          </p:nvPr>
        </p:nvPicPr>
        <p:blipFill>
          <a:blip r:embed="rId2" cstate="print"/>
          <a:stretch>
            <a:fillRect/>
          </a:stretch>
        </p:blipFill>
        <p:spPr>
          <a:xfrm>
            <a:off x="0" y="1000109"/>
            <a:ext cx="9373453" cy="585789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8.jpg"/>
          <p:cNvPicPr>
            <a:picLocks noGrp="1" noChangeAspect="1"/>
          </p:cNvPicPr>
          <p:nvPr>
            <p:ph idx="1"/>
          </p:nvPr>
        </p:nvPicPr>
        <p:blipFill>
          <a:blip r:embed="rId2" cstate="print"/>
          <a:stretch>
            <a:fillRect/>
          </a:stretch>
        </p:blipFill>
        <p:spPr>
          <a:xfrm>
            <a:off x="0" y="764706"/>
            <a:ext cx="9749275" cy="6093296"/>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19.jpg"/>
          <p:cNvPicPr>
            <a:picLocks noGrp="1" noChangeAspect="1"/>
          </p:cNvPicPr>
          <p:nvPr>
            <p:ph idx="1"/>
          </p:nvPr>
        </p:nvPicPr>
        <p:blipFill>
          <a:blip r:embed="rId2" cstate="print"/>
          <a:stretch>
            <a:fillRect/>
          </a:stretch>
        </p:blipFill>
        <p:spPr>
          <a:xfrm>
            <a:off x="0" y="1142985"/>
            <a:ext cx="9144026" cy="5715016"/>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0.jpg"/>
          <p:cNvPicPr>
            <a:picLocks noGrp="1" noChangeAspect="1"/>
          </p:cNvPicPr>
          <p:nvPr>
            <p:ph idx="1"/>
          </p:nvPr>
        </p:nvPicPr>
        <p:blipFill>
          <a:blip r:embed="rId2" cstate="print"/>
          <a:stretch>
            <a:fillRect/>
          </a:stretch>
        </p:blipFill>
        <p:spPr>
          <a:xfrm>
            <a:off x="0" y="1141481"/>
            <a:ext cx="9144000" cy="5716519"/>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1.jpg"/>
          <p:cNvPicPr>
            <a:picLocks noGrp="1" noChangeAspect="1"/>
          </p:cNvPicPr>
          <p:nvPr>
            <p:ph idx="1"/>
          </p:nvPr>
        </p:nvPicPr>
        <p:blipFill>
          <a:blip r:embed="rId2" cstate="print"/>
          <a:stretch>
            <a:fillRect/>
          </a:stretch>
        </p:blipFill>
        <p:spPr>
          <a:xfrm>
            <a:off x="-324544" y="1268761"/>
            <a:ext cx="9430584" cy="5894115"/>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57955" t="16048" r="14203" b="54875"/>
          <a:stretch>
            <a:fillRect/>
          </a:stretch>
        </p:blipFill>
        <p:spPr>
          <a:xfrm>
            <a:off x="2051720" y="1628800"/>
            <a:ext cx="5847050" cy="3816424"/>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2.jpg"/>
          <p:cNvPicPr>
            <a:picLocks noGrp="1" noChangeAspect="1"/>
          </p:cNvPicPr>
          <p:nvPr>
            <p:ph idx="1"/>
          </p:nvPr>
        </p:nvPicPr>
        <p:blipFill>
          <a:blip r:embed="rId2" cstate="print"/>
          <a:stretch>
            <a:fillRect/>
          </a:stretch>
        </p:blipFill>
        <p:spPr>
          <a:xfrm>
            <a:off x="1" y="288033"/>
            <a:ext cx="9173209" cy="5733256"/>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3.jpg"/>
          <p:cNvPicPr>
            <a:picLocks noGrp="1" noChangeAspect="1"/>
          </p:cNvPicPr>
          <p:nvPr>
            <p:ph idx="1"/>
          </p:nvPr>
        </p:nvPicPr>
        <p:blipFill rotWithShape="1">
          <a:blip r:embed="rId2" cstate="print"/>
          <a:srcRect r="1270"/>
          <a:stretch/>
        </p:blipFill>
        <p:spPr>
          <a:xfrm>
            <a:off x="1" y="1071547"/>
            <a:ext cx="9144000" cy="5786454"/>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14203" t="16123" r="66904" b="58002"/>
          <a:stretch>
            <a:fillRect/>
          </a:stretch>
        </p:blipFill>
        <p:spPr>
          <a:xfrm>
            <a:off x="2123728" y="1195553"/>
            <a:ext cx="4796582" cy="410565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4.jpg"/>
          <p:cNvPicPr>
            <a:picLocks noGrp="1" noChangeAspect="1"/>
          </p:cNvPicPr>
          <p:nvPr>
            <p:ph idx="1"/>
          </p:nvPr>
        </p:nvPicPr>
        <p:blipFill rotWithShape="1">
          <a:blip r:embed="rId2" cstate="print"/>
          <a:srcRect l="-3466" r="2362"/>
          <a:stretch/>
        </p:blipFill>
        <p:spPr>
          <a:xfrm>
            <a:off x="-324543" y="476672"/>
            <a:ext cx="9468544" cy="6056133"/>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5.jpg"/>
          <p:cNvPicPr>
            <a:picLocks noGrp="1" noChangeAspect="1"/>
          </p:cNvPicPr>
          <p:nvPr>
            <p:ph idx="1"/>
          </p:nvPr>
        </p:nvPicPr>
        <p:blipFill rotWithShape="1">
          <a:blip r:embed="rId2" cstate="print"/>
          <a:srcRect l="5102"/>
          <a:stretch/>
        </p:blipFill>
        <p:spPr>
          <a:xfrm>
            <a:off x="0" y="332656"/>
            <a:ext cx="9156758" cy="603067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6.jpg"/>
          <p:cNvPicPr>
            <a:picLocks noGrp="1" noChangeAspect="1"/>
          </p:cNvPicPr>
          <p:nvPr>
            <p:ph idx="1"/>
          </p:nvPr>
        </p:nvPicPr>
        <p:blipFill>
          <a:blip r:embed="rId2" cstate="print"/>
          <a:stretch>
            <a:fillRect/>
          </a:stretch>
        </p:blipFill>
        <p:spPr>
          <a:xfrm>
            <a:off x="0" y="1142985"/>
            <a:ext cx="9148166" cy="5715016"/>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43703" t="48729" r="11831" b="27773"/>
          <a:stretch>
            <a:fillRect/>
          </a:stretch>
        </p:blipFill>
        <p:spPr>
          <a:xfrm>
            <a:off x="827584" y="2564904"/>
            <a:ext cx="7848872" cy="2592288"/>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7.jpg"/>
          <p:cNvPicPr>
            <a:picLocks noGrp="1" noChangeAspect="1"/>
          </p:cNvPicPr>
          <p:nvPr>
            <p:ph idx="1"/>
          </p:nvPr>
        </p:nvPicPr>
        <p:blipFill rotWithShape="1">
          <a:blip r:embed="rId2" cstate="print"/>
          <a:srcRect r="1209"/>
          <a:stretch/>
        </p:blipFill>
        <p:spPr>
          <a:xfrm>
            <a:off x="0" y="620688"/>
            <a:ext cx="9144000" cy="5786454"/>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44767" t="48697" r="19122" b="27019"/>
          <a:stretch>
            <a:fillRect/>
          </a:stretch>
        </p:blipFill>
        <p:spPr>
          <a:xfrm>
            <a:off x="1547664" y="1124744"/>
            <a:ext cx="4968552" cy="2088232"/>
          </a:xfrm>
        </p:spPr>
      </p:pic>
      <p:pic>
        <p:nvPicPr>
          <p:cNvPr id="5" name="4 - Εικόνα" descr="Note_270414_κατοικία 4ου_44.jpg"/>
          <p:cNvPicPr>
            <a:picLocks noChangeAspect="1"/>
          </p:cNvPicPr>
          <p:nvPr/>
        </p:nvPicPr>
        <p:blipFill>
          <a:blip r:embed="rId2" cstate="print"/>
          <a:srcRect l="30667" t="42377" r="56221" b="42314"/>
          <a:stretch>
            <a:fillRect/>
          </a:stretch>
        </p:blipFill>
        <p:spPr>
          <a:xfrm>
            <a:off x="1547664" y="3284984"/>
            <a:ext cx="3157684" cy="230425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8.jpg"/>
          <p:cNvPicPr>
            <a:picLocks noGrp="1" noChangeAspect="1"/>
          </p:cNvPicPr>
          <p:nvPr>
            <p:ph idx="1"/>
          </p:nvPr>
        </p:nvPicPr>
        <p:blipFill rotWithShape="1">
          <a:blip r:embed="rId2" cstate="print"/>
          <a:srcRect r="-1223"/>
          <a:stretch/>
        </p:blipFill>
        <p:spPr>
          <a:xfrm>
            <a:off x="0" y="1071547"/>
            <a:ext cx="9255849" cy="5786454"/>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29.jpg"/>
          <p:cNvPicPr>
            <a:picLocks noGrp="1" noChangeAspect="1"/>
          </p:cNvPicPr>
          <p:nvPr>
            <p:ph idx="1"/>
          </p:nvPr>
        </p:nvPicPr>
        <p:blipFill>
          <a:blip r:embed="rId2" cstate="print"/>
          <a:stretch>
            <a:fillRect/>
          </a:stretch>
        </p:blipFill>
        <p:spPr>
          <a:xfrm>
            <a:off x="8065" y="764704"/>
            <a:ext cx="9170757" cy="5733257"/>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0.jpg"/>
          <p:cNvPicPr>
            <a:picLocks noGrp="1" noChangeAspect="1"/>
          </p:cNvPicPr>
          <p:nvPr>
            <p:ph idx="1"/>
          </p:nvPr>
        </p:nvPicPr>
        <p:blipFill>
          <a:blip r:embed="rId2" cstate="print"/>
          <a:stretch>
            <a:fillRect/>
          </a:stretch>
        </p:blipFill>
        <p:spPr>
          <a:xfrm>
            <a:off x="0" y="692696"/>
            <a:ext cx="9144000" cy="5712955"/>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1.jpg"/>
          <p:cNvPicPr>
            <a:picLocks noGrp="1" noChangeAspect="1"/>
          </p:cNvPicPr>
          <p:nvPr>
            <p:ph idx="1"/>
          </p:nvPr>
        </p:nvPicPr>
        <p:blipFill>
          <a:blip r:embed="rId2" cstate="print"/>
          <a:stretch>
            <a:fillRect/>
          </a:stretch>
        </p:blipFill>
        <p:spPr>
          <a:xfrm>
            <a:off x="0" y="1143001"/>
            <a:ext cx="9144000" cy="5715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1.jpg"/>
          <p:cNvPicPr>
            <a:picLocks noGrp="1" noChangeAspect="1"/>
          </p:cNvPicPr>
          <p:nvPr>
            <p:ph idx="1"/>
          </p:nvPr>
        </p:nvPicPr>
        <p:blipFill rotWithShape="1">
          <a:blip r:embed="rId3" cstate="print"/>
          <a:srcRect l="5087"/>
          <a:stretch/>
        </p:blipFill>
        <p:spPr>
          <a:xfrm>
            <a:off x="0" y="836713"/>
            <a:ext cx="9144002" cy="6021289"/>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44745" t="50237" r="19316" b="31637"/>
          <a:stretch>
            <a:fillRect/>
          </a:stretch>
        </p:blipFill>
        <p:spPr>
          <a:xfrm>
            <a:off x="683568" y="548680"/>
            <a:ext cx="6624736" cy="2088232"/>
          </a:xfrm>
        </p:spPr>
      </p:pic>
      <p:pic>
        <p:nvPicPr>
          <p:cNvPr id="5" name="4 - Εικόνα" descr="Note_270414_κατοικία 4ου_44.jpg"/>
          <p:cNvPicPr>
            <a:picLocks noChangeAspect="1"/>
          </p:cNvPicPr>
          <p:nvPr/>
        </p:nvPicPr>
        <p:blipFill>
          <a:blip r:embed="rId2" cstate="print"/>
          <a:srcRect l="57088" t="71420" r="21650" b="17092"/>
          <a:stretch>
            <a:fillRect/>
          </a:stretch>
        </p:blipFill>
        <p:spPr>
          <a:xfrm>
            <a:off x="683568" y="2636912"/>
            <a:ext cx="6610335" cy="2232248"/>
          </a:xfrm>
          <a:prstGeom prst="rect">
            <a:avLst/>
          </a:prstGeom>
        </p:spPr>
      </p:pic>
      <p:pic>
        <p:nvPicPr>
          <p:cNvPr id="6" name="5 - Εικόνα" descr="Note_270414_κατοικία 4ου_44.jpg"/>
          <p:cNvPicPr>
            <a:picLocks noChangeAspect="1"/>
          </p:cNvPicPr>
          <p:nvPr/>
        </p:nvPicPr>
        <p:blipFill>
          <a:blip r:embed="rId3" cstate="print"/>
          <a:srcRect l="57875" t="14720" r="13775" b="55040"/>
          <a:stretch>
            <a:fillRect/>
          </a:stretch>
        </p:blipFill>
        <p:spPr>
          <a:xfrm>
            <a:off x="899592" y="4869160"/>
            <a:ext cx="2592288" cy="172819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2.jpg"/>
          <p:cNvPicPr>
            <a:picLocks noGrp="1" noChangeAspect="1"/>
          </p:cNvPicPr>
          <p:nvPr>
            <p:ph idx="1"/>
          </p:nvPr>
        </p:nvPicPr>
        <p:blipFill rotWithShape="1">
          <a:blip r:embed="rId2" cstate="print"/>
          <a:srcRect l="7643"/>
          <a:stretch/>
        </p:blipFill>
        <p:spPr>
          <a:xfrm>
            <a:off x="7701" y="260648"/>
            <a:ext cx="9144000" cy="6182147"/>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3.jpg"/>
          <p:cNvPicPr>
            <a:picLocks noGrp="1" noChangeAspect="1"/>
          </p:cNvPicPr>
          <p:nvPr>
            <p:ph idx="1"/>
          </p:nvPr>
        </p:nvPicPr>
        <p:blipFill rotWithShape="1">
          <a:blip r:embed="rId2" cstate="print"/>
          <a:srcRect l="8016" t="2459" r="4628" b="-2459"/>
          <a:stretch/>
        </p:blipFill>
        <p:spPr>
          <a:xfrm>
            <a:off x="1609" y="188640"/>
            <a:ext cx="9144000" cy="6542187"/>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4.jpg"/>
          <p:cNvPicPr>
            <a:picLocks noGrp="1" noChangeAspect="1"/>
          </p:cNvPicPr>
          <p:nvPr>
            <p:ph idx="1"/>
          </p:nvPr>
        </p:nvPicPr>
        <p:blipFill rotWithShape="1">
          <a:blip r:embed="rId2" cstate="print"/>
          <a:srcRect l="9746" r="3751"/>
          <a:stretch/>
        </p:blipFill>
        <p:spPr>
          <a:xfrm>
            <a:off x="2050" y="251889"/>
            <a:ext cx="9144000" cy="6606734"/>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5.jpg"/>
          <p:cNvPicPr>
            <a:picLocks noGrp="1" noChangeAspect="1"/>
          </p:cNvPicPr>
          <p:nvPr>
            <p:ph idx="1"/>
          </p:nvPr>
        </p:nvPicPr>
        <p:blipFill rotWithShape="1">
          <a:blip r:embed="rId2" cstate="print"/>
          <a:srcRect l="8954" r="8735"/>
          <a:stretch/>
        </p:blipFill>
        <p:spPr>
          <a:xfrm>
            <a:off x="0" y="-252790"/>
            <a:ext cx="9364717" cy="711079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38068" t="72227" r="45028" b="16636"/>
          <a:stretch>
            <a:fillRect/>
          </a:stretch>
        </p:blipFill>
        <p:spPr>
          <a:xfrm>
            <a:off x="1475656" y="980728"/>
            <a:ext cx="6213262" cy="2558402"/>
          </a:xfrm>
        </p:spPr>
      </p:pic>
      <p:pic>
        <p:nvPicPr>
          <p:cNvPr id="5" name="4 - Εικόνα" descr="Note_270414_κατοικία 4ου_44.jpg"/>
          <p:cNvPicPr>
            <a:picLocks noChangeAspect="1"/>
          </p:cNvPicPr>
          <p:nvPr/>
        </p:nvPicPr>
        <p:blipFill>
          <a:blip r:embed="rId3" cstate="print"/>
          <a:srcRect l="12988" t="15980" r="66537" b="56300"/>
          <a:stretch>
            <a:fillRect/>
          </a:stretch>
        </p:blipFill>
        <p:spPr>
          <a:xfrm>
            <a:off x="899592" y="4005064"/>
            <a:ext cx="1911484" cy="1617410"/>
          </a:xfrm>
          <a:prstGeom prst="rect">
            <a:avLst/>
          </a:prstGeom>
        </p:spPr>
      </p:pic>
      <p:pic>
        <p:nvPicPr>
          <p:cNvPr id="6" name="5 - Εικόνα" descr="Note_270414_κατοικία 4ου_44.jpg"/>
          <p:cNvPicPr>
            <a:picLocks noChangeAspect="1"/>
          </p:cNvPicPr>
          <p:nvPr/>
        </p:nvPicPr>
        <p:blipFill>
          <a:blip r:embed="rId4" cstate="print"/>
          <a:srcRect l="36612" t="15980" r="44488" b="56300"/>
          <a:stretch>
            <a:fillRect/>
          </a:stretch>
        </p:blipFill>
        <p:spPr>
          <a:xfrm>
            <a:off x="3347864" y="4077072"/>
            <a:ext cx="1728192" cy="1584176"/>
          </a:xfrm>
          <a:prstGeom prst="rect">
            <a:avLst/>
          </a:prstGeom>
        </p:spPr>
      </p:pic>
      <p:pic>
        <p:nvPicPr>
          <p:cNvPr id="8" name="7 - Εικόνα" descr="Note_270414_κατοικία 4ου_44.jpg"/>
          <p:cNvPicPr>
            <a:picLocks noChangeAspect="1"/>
          </p:cNvPicPr>
          <p:nvPr/>
        </p:nvPicPr>
        <p:blipFill>
          <a:blip r:embed="rId4" cstate="print"/>
          <a:srcRect l="57875" t="14720" r="13775" b="55040"/>
          <a:stretch>
            <a:fillRect/>
          </a:stretch>
        </p:blipFill>
        <p:spPr>
          <a:xfrm>
            <a:off x="5436096" y="4005064"/>
            <a:ext cx="2592288" cy="172819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6.jpg"/>
          <p:cNvPicPr>
            <a:picLocks noGrp="1" noChangeAspect="1"/>
          </p:cNvPicPr>
          <p:nvPr>
            <p:ph idx="1"/>
          </p:nvPr>
        </p:nvPicPr>
        <p:blipFill>
          <a:blip r:embed="rId2" cstate="print"/>
          <a:stretch>
            <a:fillRect/>
          </a:stretch>
        </p:blipFill>
        <p:spPr>
          <a:xfrm>
            <a:off x="-1" y="1142985"/>
            <a:ext cx="9148007" cy="5715016"/>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Note_270414_κατοικία 4ου_44.jpg"/>
          <p:cNvPicPr>
            <a:picLocks noChangeAspect="1"/>
          </p:cNvPicPr>
          <p:nvPr/>
        </p:nvPicPr>
        <p:blipFill>
          <a:blip r:embed="rId2" cstate="print"/>
          <a:srcRect l="57087" t="72680" r="22438" b="17240"/>
          <a:stretch>
            <a:fillRect/>
          </a:stretch>
        </p:blipFill>
        <p:spPr>
          <a:xfrm>
            <a:off x="3635896" y="3645024"/>
            <a:ext cx="4867741" cy="1872208"/>
          </a:xfrm>
          <a:prstGeom prst="rect">
            <a:avLst/>
          </a:prstGeom>
        </p:spPr>
      </p:pic>
      <p:pic>
        <p:nvPicPr>
          <p:cNvPr id="7" name="6 - Εικόνα" descr="Note_270414_κατοικία 4ου_44.jpg"/>
          <p:cNvPicPr>
            <a:picLocks noChangeAspect="1"/>
          </p:cNvPicPr>
          <p:nvPr/>
        </p:nvPicPr>
        <p:blipFill>
          <a:blip r:embed="rId2" cstate="print"/>
          <a:srcRect l="36612" t="15980" r="44488" b="56300"/>
          <a:stretch>
            <a:fillRect/>
          </a:stretch>
        </p:blipFill>
        <p:spPr>
          <a:xfrm>
            <a:off x="1043608" y="3501008"/>
            <a:ext cx="2435180" cy="2232248"/>
          </a:xfrm>
          <a:prstGeom prst="rect">
            <a:avLst/>
          </a:prstGeom>
        </p:spPr>
      </p:pic>
      <p:pic>
        <p:nvPicPr>
          <p:cNvPr id="8" name="7 - Εικόνα" descr="Note_270414_κατοικία 4ου_44.jpg"/>
          <p:cNvPicPr>
            <a:picLocks noChangeAspect="1"/>
          </p:cNvPicPr>
          <p:nvPr/>
        </p:nvPicPr>
        <p:blipFill>
          <a:blip r:embed="rId2" cstate="print"/>
          <a:srcRect l="12988" t="15980" r="66537" b="56300"/>
          <a:stretch>
            <a:fillRect/>
          </a:stretch>
        </p:blipFill>
        <p:spPr>
          <a:xfrm>
            <a:off x="2771801" y="1025042"/>
            <a:ext cx="2755942" cy="23319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7.jpg"/>
          <p:cNvPicPr>
            <a:picLocks noGrp="1" noChangeAspect="1"/>
          </p:cNvPicPr>
          <p:nvPr>
            <p:ph idx="1"/>
          </p:nvPr>
        </p:nvPicPr>
        <p:blipFill>
          <a:blip r:embed="rId2" cstate="print"/>
          <a:stretch>
            <a:fillRect/>
          </a:stretch>
        </p:blipFill>
        <p:spPr>
          <a:xfrm>
            <a:off x="-526166" y="980728"/>
            <a:ext cx="9891435" cy="6182147"/>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Note_270414_κατοικία 4ου_44.jpg"/>
          <p:cNvPicPr>
            <a:picLocks noChangeAspect="1"/>
          </p:cNvPicPr>
          <p:nvPr/>
        </p:nvPicPr>
        <p:blipFill>
          <a:blip r:embed="rId2" cstate="print"/>
          <a:srcRect l="57087" t="72680" r="22438" b="17240"/>
          <a:stretch>
            <a:fillRect/>
          </a:stretch>
        </p:blipFill>
        <p:spPr>
          <a:xfrm>
            <a:off x="899592" y="1124744"/>
            <a:ext cx="5803845" cy="2232248"/>
          </a:xfrm>
          <a:prstGeom prst="rect">
            <a:avLst/>
          </a:prstGeom>
        </p:spPr>
      </p:pic>
      <p:pic>
        <p:nvPicPr>
          <p:cNvPr id="7" name="6 - Εικόνα" descr="Note_270414_κατοικία 4ου_44.jpg"/>
          <p:cNvPicPr>
            <a:picLocks noChangeAspect="1"/>
          </p:cNvPicPr>
          <p:nvPr/>
        </p:nvPicPr>
        <p:blipFill>
          <a:blip r:embed="rId2" cstate="print"/>
          <a:srcRect l="36612" t="15980" r="44488" b="56300"/>
          <a:stretch>
            <a:fillRect/>
          </a:stretch>
        </p:blipFill>
        <p:spPr>
          <a:xfrm>
            <a:off x="1043608" y="3501008"/>
            <a:ext cx="2435180" cy="2232248"/>
          </a:xfrm>
          <a:prstGeom prst="rect">
            <a:avLst/>
          </a:prstGeom>
        </p:spPr>
      </p:pic>
      <p:pic>
        <p:nvPicPr>
          <p:cNvPr id="8" name="7 - Εικόνα" descr="Note_270414_κατοικία 4ου_44.jpg"/>
          <p:cNvPicPr>
            <a:picLocks noChangeAspect="1"/>
          </p:cNvPicPr>
          <p:nvPr/>
        </p:nvPicPr>
        <p:blipFill>
          <a:blip r:embed="rId2" cstate="print"/>
          <a:srcRect l="12988" t="15980" r="66537" b="56300"/>
          <a:stretch>
            <a:fillRect/>
          </a:stretch>
        </p:blipFill>
        <p:spPr>
          <a:xfrm>
            <a:off x="3851920" y="3573016"/>
            <a:ext cx="2755942" cy="23319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2.jpg"/>
          <p:cNvPicPr>
            <a:picLocks noGrp="1" noChangeAspect="1"/>
          </p:cNvPicPr>
          <p:nvPr>
            <p:ph idx="1"/>
          </p:nvPr>
        </p:nvPicPr>
        <p:blipFill rotWithShape="1">
          <a:blip r:embed="rId2" cstate="print"/>
          <a:srcRect l="5087"/>
          <a:stretch/>
        </p:blipFill>
        <p:spPr>
          <a:xfrm>
            <a:off x="0" y="836712"/>
            <a:ext cx="9144002" cy="6021288"/>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8.jpg"/>
          <p:cNvPicPr>
            <a:picLocks noGrp="1" noChangeAspect="1"/>
          </p:cNvPicPr>
          <p:nvPr>
            <p:ph idx="1"/>
          </p:nvPr>
        </p:nvPicPr>
        <p:blipFill>
          <a:blip r:embed="rId2" cstate="print"/>
          <a:stretch>
            <a:fillRect/>
          </a:stretch>
        </p:blipFill>
        <p:spPr>
          <a:xfrm>
            <a:off x="-655781" y="476672"/>
            <a:ext cx="10582713" cy="6614195"/>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39.jpg"/>
          <p:cNvPicPr>
            <a:picLocks noGrp="1" noChangeAspect="1"/>
          </p:cNvPicPr>
          <p:nvPr>
            <p:ph idx="1"/>
          </p:nvPr>
        </p:nvPicPr>
        <p:blipFill rotWithShape="1">
          <a:blip r:embed="rId2" cstate="print"/>
          <a:srcRect l="2761"/>
          <a:stretch/>
        </p:blipFill>
        <p:spPr>
          <a:xfrm>
            <a:off x="-10191" y="476672"/>
            <a:ext cx="9144000" cy="5877272"/>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Note_270414_κατοικία 4ου_44.jpg"/>
          <p:cNvPicPr>
            <a:picLocks noChangeAspect="1"/>
          </p:cNvPicPr>
          <p:nvPr/>
        </p:nvPicPr>
        <p:blipFill>
          <a:blip r:embed="rId2" cstate="print"/>
          <a:srcRect l="28266" t="82508" r="60394" b="10436"/>
          <a:stretch>
            <a:fillRect/>
          </a:stretch>
        </p:blipFill>
        <p:spPr>
          <a:xfrm>
            <a:off x="1331640" y="1916832"/>
            <a:ext cx="2592288" cy="100811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0.jpg"/>
          <p:cNvPicPr>
            <a:picLocks noGrp="1" noChangeAspect="1"/>
          </p:cNvPicPr>
          <p:nvPr>
            <p:ph idx="1"/>
          </p:nvPr>
        </p:nvPicPr>
        <p:blipFill>
          <a:blip r:embed="rId2" cstate="print"/>
          <a:stretch>
            <a:fillRect/>
          </a:stretch>
        </p:blipFill>
        <p:spPr>
          <a:xfrm>
            <a:off x="-401797" y="1124744"/>
            <a:ext cx="9545797" cy="596612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41051" t="83438" r="49119" b="7421"/>
          <a:stretch>
            <a:fillRect/>
          </a:stretch>
        </p:blipFill>
        <p:spPr>
          <a:xfrm>
            <a:off x="3851920" y="4077072"/>
            <a:ext cx="2948092" cy="1728192"/>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1.jpg"/>
          <p:cNvPicPr>
            <a:picLocks noGrp="1" noChangeAspect="1"/>
          </p:cNvPicPr>
          <p:nvPr>
            <p:ph idx="1"/>
          </p:nvPr>
        </p:nvPicPr>
        <p:blipFill rotWithShape="1">
          <a:blip r:embed="rId2" cstate="print"/>
          <a:srcRect l="8675" t="3696" r="-2251" b="-3696"/>
          <a:stretch/>
        </p:blipFill>
        <p:spPr>
          <a:xfrm>
            <a:off x="3007" y="741300"/>
            <a:ext cx="9148135" cy="6110139"/>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a:blip r:embed="rId2" cstate="print"/>
          <a:srcRect l="10225" t="78591" r="73865" b="5499"/>
          <a:stretch>
            <a:fillRect/>
          </a:stretch>
        </p:blipFill>
        <p:spPr>
          <a:xfrm>
            <a:off x="1763688" y="4077072"/>
            <a:ext cx="2880320" cy="18002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2.jpg"/>
          <p:cNvPicPr>
            <a:picLocks noGrp="1" noChangeAspect="1"/>
          </p:cNvPicPr>
          <p:nvPr>
            <p:ph idx="1"/>
          </p:nvPr>
        </p:nvPicPr>
        <p:blipFill rotWithShape="1">
          <a:blip r:embed="rId2" cstate="print"/>
          <a:srcRect r="16666"/>
          <a:stretch/>
        </p:blipFill>
        <p:spPr>
          <a:xfrm>
            <a:off x="0" y="0"/>
            <a:ext cx="9144000" cy="6858001"/>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3.jpg"/>
          <p:cNvPicPr>
            <a:picLocks noGrp="1" noChangeAspect="1"/>
          </p:cNvPicPr>
          <p:nvPr>
            <p:ph idx="1"/>
          </p:nvPr>
        </p:nvPicPr>
        <p:blipFill rotWithShape="1">
          <a:blip r:embed="rId2" cstate="print"/>
          <a:srcRect t="904" r="17420"/>
          <a:stretch/>
        </p:blipFill>
        <p:spPr>
          <a:xfrm>
            <a:off x="0" y="-1"/>
            <a:ext cx="9144000" cy="6858001"/>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411760" y="1772816"/>
            <a:ext cx="3927935" cy="923330"/>
          </a:xfrm>
          <a:prstGeom prst="rect">
            <a:avLst/>
          </a:prstGeom>
          <a:noFill/>
        </p:spPr>
        <p:txBody>
          <a:bodyPr wrap="none" rtlCol="0">
            <a:spAutoFit/>
          </a:bodyPr>
          <a:lstStyle/>
          <a:p>
            <a:r>
              <a:rPr lang="el-GR" dirty="0" smtClean="0"/>
              <a:t>Και, εν τέλει, όλα αυτά μαζί δίνουν ένα </a:t>
            </a:r>
          </a:p>
          <a:p>
            <a:endParaRPr lang="el-GR" dirty="0" smtClean="0"/>
          </a:p>
          <a:p>
            <a:r>
              <a:rPr lang="el-GR" dirty="0" smtClean="0"/>
              <a:t>πιθανό χάρτη κάπως έτσι . . .</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3.jpg"/>
          <p:cNvPicPr>
            <a:picLocks noGrp="1" noChangeAspect="1"/>
          </p:cNvPicPr>
          <p:nvPr>
            <p:ph idx="1"/>
          </p:nvPr>
        </p:nvPicPr>
        <p:blipFill>
          <a:blip r:embed="rId2" cstate="print"/>
          <a:stretch>
            <a:fillRect/>
          </a:stretch>
        </p:blipFill>
        <p:spPr>
          <a:xfrm>
            <a:off x="-720486" y="692697"/>
            <a:ext cx="9864487" cy="6165304"/>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44.jpg"/>
          <p:cNvPicPr>
            <a:picLocks noGrp="1" noChangeAspect="1"/>
          </p:cNvPicPr>
          <p:nvPr>
            <p:ph idx="1"/>
          </p:nvPr>
        </p:nvPicPr>
        <p:blipFill rotWithShape="1">
          <a:blip r:embed="rId2" cstate="print"/>
          <a:srcRect l="9980" r="2665"/>
          <a:stretch/>
        </p:blipFill>
        <p:spPr>
          <a:xfrm>
            <a:off x="-1" y="116632"/>
            <a:ext cx="9144001" cy="6542187"/>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4.jpg"/>
          <p:cNvPicPr>
            <a:picLocks noGrp="1" noChangeAspect="1"/>
          </p:cNvPicPr>
          <p:nvPr>
            <p:ph idx="1"/>
          </p:nvPr>
        </p:nvPicPr>
        <p:blipFill>
          <a:blip r:embed="rId2" cstate="print"/>
          <a:stretch>
            <a:fillRect/>
          </a:stretch>
        </p:blipFill>
        <p:spPr>
          <a:xfrm>
            <a:off x="-490061" y="836713"/>
            <a:ext cx="9634061" cy="602128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5.jpg"/>
          <p:cNvPicPr>
            <a:picLocks noGrp="1" noChangeAspect="1"/>
          </p:cNvPicPr>
          <p:nvPr>
            <p:ph idx="1"/>
          </p:nvPr>
        </p:nvPicPr>
        <p:blipFill rotWithShape="1">
          <a:blip r:embed="rId2" cstate="print"/>
          <a:srcRect l="6121" r="2499"/>
          <a:stretch/>
        </p:blipFill>
        <p:spPr>
          <a:xfrm>
            <a:off x="0" y="603846"/>
            <a:ext cx="9144000" cy="6254155"/>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Note_270414_κατοικία 4ου_06.jpg"/>
          <p:cNvPicPr>
            <a:picLocks noGrp="1" noChangeAspect="1"/>
          </p:cNvPicPr>
          <p:nvPr>
            <p:ph idx="1"/>
          </p:nvPr>
        </p:nvPicPr>
        <p:blipFill rotWithShape="1">
          <a:blip r:embed="rId2" cstate="print"/>
          <a:srcRect l="4062" r="2267"/>
          <a:stretch/>
        </p:blipFill>
        <p:spPr>
          <a:xfrm>
            <a:off x="-1" y="1124745"/>
            <a:ext cx="9144001" cy="6101138"/>
          </a:xfrm>
        </p:spPr>
      </p:pic>
      <p:sp>
        <p:nvSpPr>
          <p:cNvPr id="7" name="6 - TextBox"/>
          <p:cNvSpPr txBox="1"/>
          <p:nvPr/>
        </p:nvSpPr>
        <p:spPr>
          <a:xfrm>
            <a:off x="323528" y="764705"/>
            <a:ext cx="8496944" cy="646331"/>
          </a:xfrm>
          <a:prstGeom prst="rect">
            <a:avLst/>
          </a:prstGeom>
          <a:noFill/>
        </p:spPr>
        <p:txBody>
          <a:bodyPr wrap="square" rtlCol="0">
            <a:spAutoFit/>
          </a:bodyPr>
          <a:lstStyle/>
          <a:p>
            <a:pPr marL="342900" indent="-342900"/>
            <a:r>
              <a:rPr lang="el-GR" dirty="0" smtClean="0"/>
              <a:t>1. α ΖΩΝΕΣ ΚΙΝΗΣΗΣ και 1. β ΖΩΝΕΣ ΣΤΑΣΗΣ</a:t>
            </a:r>
          </a:p>
          <a:p>
            <a:pPr marL="342900" indent="-342900"/>
            <a:r>
              <a:rPr lang="el-GR" dirty="0" smtClean="0"/>
              <a:t>        ΠΑΡΑΔΕΙΓΜΑ ΕΛΑΧΙΣΤΟΠΟΙΗΣΗΣ  (ιδιωτικού) ΔΙΑΔΡΟΜΟΥ</a:t>
            </a:r>
            <a:endParaRPr lang="el-G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TotalTime>
  <Words>249</Words>
  <Application>Microsoft Office PowerPoint</Application>
  <PresentationFormat>On-screen Show (4:3)</PresentationFormat>
  <Paragraphs>23</Paragraphs>
  <Slides>60</Slides>
  <Notes>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Θέμα του Office</vt:lpstr>
      <vt:lpstr>Αρχιτεκτονική Σύνθεση –  Γενική Κτιριολογία ΙΙ  ΕΡΕΘΙΣΜΑΤΑ και ΠΡΟΒΛΗΜΑΤΑ με αφορμή μια διπλοκατοικία στην Ξάνθη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ΑΡΧΙΤΕΚΤΟΝΙΚΗ ΣΥΝΘΕΣΗ – ΓΕΝΙΚΗ ΚΤΙΡΙΟΛΟΓΙΑ ΙΙ</dc:title>
  <dc:creator>pc1</dc:creator>
  <cp:lastModifiedBy>s d</cp:lastModifiedBy>
  <cp:revision>40</cp:revision>
  <dcterms:created xsi:type="dcterms:W3CDTF">2014-04-30T09:28:23Z</dcterms:created>
  <dcterms:modified xsi:type="dcterms:W3CDTF">2017-03-13T09:38:48Z</dcterms:modified>
</cp:coreProperties>
</file>