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58" r:id="rId6"/>
    <p:sldId id="263" r:id="rId7"/>
    <p:sldId id="264" r:id="rId8"/>
    <p:sldId id="265" r:id="rId9"/>
    <p:sldId id="259" r:id="rId10"/>
    <p:sldId id="266" r:id="rId11"/>
    <p:sldId id="267" r:id="rId12"/>
    <p:sldId id="268" r:id="rId13"/>
    <p:sldId id="269" r:id="rId14"/>
    <p:sldId id="270" r:id="rId15"/>
    <p:sldId id="287" r:id="rId16"/>
    <p:sldId id="288" r:id="rId17"/>
    <p:sldId id="289" r:id="rId18"/>
    <p:sldId id="290" r:id="rId19"/>
    <p:sldId id="291" r:id="rId20"/>
    <p:sldId id="292" r:id="rId21"/>
    <p:sldId id="293" r:id="rId22"/>
    <p:sldId id="272" r:id="rId23"/>
    <p:sldId id="286" r:id="rId24"/>
    <p:sldId id="273" r:id="rId25"/>
    <p:sldId id="282" r:id="rId26"/>
    <p:sldId id="283" r:id="rId27"/>
    <p:sldId id="284" r:id="rId28"/>
    <p:sldId id="285" r:id="rId29"/>
    <p:sldId id="276" r:id="rId30"/>
    <p:sldId id="294" r:id="rId31"/>
    <p:sldId id="295" r:id="rId32"/>
    <p:sldId id="297" r:id="rId33"/>
    <p:sldId id="296" r:id="rId3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11" autoAdjust="0"/>
    <p:restoredTop sz="94660"/>
  </p:normalViewPr>
  <p:slideViewPr>
    <p:cSldViewPr snapToGrid="0">
      <p:cViewPr varScale="1">
        <p:scale>
          <a:sx n="67" d="100"/>
          <a:sy n="67" d="100"/>
        </p:scale>
        <p:origin x="43" y="3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A243A-1C96-4479-8BC5-E5E3A3068B6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a:extLst>
              <a:ext uri="{FF2B5EF4-FFF2-40B4-BE49-F238E27FC236}">
                <a16:creationId xmlns:a16="http://schemas.microsoft.com/office/drawing/2014/main" id="{FAE51D1B-EC7B-4393-A55F-97F09DE4A0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a:extLst>
              <a:ext uri="{FF2B5EF4-FFF2-40B4-BE49-F238E27FC236}">
                <a16:creationId xmlns:a16="http://schemas.microsoft.com/office/drawing/2014/main" id="{4663F39D-24FA-48EF-AD95-00EEDD0988CA}"/>
              </a:ext>
            </a:extLst>
          </p:cNvPr>
          <p:cNvSpPr>
            <a:spLocks noGrp="1"/>
          </p:cNvSpPr>
          <p:nvPr>
            <p:ph type="dt" sz="half" idx="10"/>
          </p:nvPr>
        </p:nvSpPr>
        <p:spPr/>
        <p:txBody>
          <a:bodyPr/>
          <a:lstStyle/>
          <a:p>
            <a:fld id="{125757EE-3C2C-4EFF-BDC7-025B646C0900}" type="datetimeFigureOut">
              <a:rPr lang="el-GR" smtClean="0"/>
              <a:t>2/2/2021</a:t>
            </a:fld>
            <a:endParaRPr lang="el-GR"/>
          </a:p>
        </p:txBody>
      </p:sp>
      <p:sp>
        <p:nvSpPr>
          <p:cNvPr id="5" name="Footer Placeholder 4">
            <a:extLst>
              <a:ext uri="{FF2B5EF4-FFF2-40B4-BE49-F238E27FC236}">
                <a16:creationId xmlns:a16="http://schemas.microsoft.com/office/drawing/2014/main" id="{76C0660E-5AC6-45ED-A77C-9D0DE619A185}"/>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67BC9A9E-FE45-4162-85A5-781F914655E4}"/>
              </a:ext>
            </a:extLst>
          </p:cNvPr>
          <p:cNvSpPr>
            <a:spLocks noGrp="1"/>
          </p:cNvSpPr>
          <p:nvPr>
            <p:ph type="sldNum" sz="quarter" idx="12"/>
          </p:nvPr>
        </p:nvSpPr>
        <p:spPr/>
        <p:txBody>
          <a:bodyPr/>
          <a:lstStyle/>
          <a:p>
            <a:fld id="{580852D7-1ED3-4C9A-A3AA-22F15E826611}" type="slidenum">
              <a:rPr lang="el-GR" smtClean="0"/>
              <a:t>‹#›</a:t>
            </a:fld>
            <a:endParaRPr lang="el-GR"/>
          </a:p>
        </p:txBody>
      </p:sp>
    </p:spTree>
    <p:extLst>
      <p:ext uri="{BB962C8B-B14F-4D97-AF65-F5344CB8AC3E}">
        <p14:creationId xmlns:p14="http://schemas.microsoft.com/office/powerpoint/2010/main" val="1440472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A1077-D5C8-4F68-8584-BE4846D8787A}"/>
              </a:ext>
            </a:extLst>
          </p:cNvPr>
          <p:cNvSpPr>
            <a:spLocks noGrp="1"/>
          </p:cNvSpPr>
          <p:nvPr>
            <p:ph type="title"/>
          </p:nvPr>
        </p:nvSpPr>
        <p:spPr/>
        <p:txBody>
          <a:bodyPr/>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10833060-F3CB-43A4-BFED-8704F4410A0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22CB611B-4884-4D38-BC55-B313CB4A57F4}"/>
              </a:ext>
            </a:extLst>
          </p:cNvPr>
          <p:cNvSpPr>
            <a:spLocks noGrp="1"/>
          </p:cNvSpPr>
          <p:nvPr>
            <p:ph type="dt" sz="half" idx="10"/>
          </p:nvPr>
        </p:nvSpPr>
        <p:spPr/>
        <p:txBody>
          <a:bodyPr/>
          <a:lstStyle/>
          <a:p>
            <a:fld id="{125757EE-3C2C-4EFF-BDC7-025B646C0900}" type="datetimeFigureOut">
              <a:rPr lang="el-GR" smtClean="0"/>
              <a:t>2/2/2021</a:t>
            </a:fld>
            <a:endParaRPr lang="el-GR"/>
          </a:p>
        </p:txBody>
      </p:sp>
      <p:sp>
        <p:nvSpPr>
          <p:cNvPr id="5" name="Footer Placeholder 4">
            <a:extLst>
              <a:ext uri="{FF2B5EF4-FFF2-40B4-BE49-F238E27FC236}">
                <a16:creationId xmlns:a16="http://schemas.microsoft.com/office/drawing/2014/main" id="{A97D727C-D487-4572-BA95-908B8DFA831A}"/>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962CC7DC-7C19-4616-BF58-0DD657E18430}"/>
              </a:ext>
            </a:extLst>
          </p:cNvPr>
          <p:cNvSpPr>
            <a:spLocks noGrp="1"/>
          </p:cNvSpPr>
          <p:nvPr>
            <p:ph type="sldNum" sz="quarter" idx="12"/>
          </p:nvPr>
        </p:nvSpPr>
        <p:spPr/>
        <p:txBody>
          <a:bodyPr/>
          <a:lstStyle/>
          <a:p>
            <a:fld id="{580852D7-1ED3-4C9A-A3AA-22F15E826611}" type="slidenum">
              <a:rPr lang="el-GR" smtClean="0"/>
              <a:t>‹#›</a:t>
            </a:fld>
            <a:endParaRPr lang="el-GR"/>
          </a:p>
        </p:txBody>
      </p:sp>
    </p:spTree>
    <p:extLst>
      <p:ext uri="{BB962C8B-B14F-4D97-AF65-F5344CB8AC3E}">
        <p14:creationId xmlns:p14="http://schemas.microsoft.com/office/powerpoint/2010/main" val="856846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2DD8ABB-B683-4A42-9C85-AAEA7D94D23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7842C361-B608-48BE-97ED-171AE0D27FD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75D6D287-0291-4507-B0B4-E466AF58347F}"/>
              </a:ext>
            </a:extLst>
          </p:cNvPr>
          <p:cNvSpPr>
            <a:spLocks noGrp="1"/>
          </p:cNvSpPr>
          <p:nvPr>
            <p:ph type="dt" sz="half" idx="10"/>
          </p:nvPr>
        </p:nvSpPr>
        <p:spPr/>
        <p:txBody>
          <a:bodyPr/>
          <a:lstStyle/>
          <a:p>
            <a:fld id="{125757EE-3C2C-4EFF-BDC7-025B646C0900}" type="datetimeFigureOut">
              <a:rPr lang="el-GR" smtClean="0"/>
              <a:t>2/2/2021</a:t>
            </a:fld>
            <a:endParaRPr lang="el-GR"/>
          </a:p>
        </p:txBody>
      </p:sp>
      <p:sp>
        <p:nvSpPr>
          <p:cNvPr id="5" name="Footer Placeholder 4">
            <a:extLst>
              <a:ext uri="{FF2B5EF4-FFF2-40B4-BE49-F238E27FC236}">
                <a16:creationId xmlns:a16="http://schemas.microsoft.com/office/drawing/2014/main" id="{7A6FCD58-3ED5-4850-8A90-B862627D4BC1}"/>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BA8FB3EE-199A-4E27-8306-13A4F34D6A3D}"/>
              </a:ext>
            </a:extLst>
          </p:cNvPr>
          <p:cNvSpPr>
            <a:spLocks noGrp="1"/>
          </p:cNvSpPr>
          <p:nvPr>
            <p:ph type="sldNum" sz="quarter" idx="12"/>
          </p:nvPr>
        </p:nvSpPr>
        <p:spPr/>
        <p:txBody>
          <a:bodyPr/>
          <a:lstStyle/>
          <a:p>
            <a:fld id="{580852D7-1ED3-4C9A-A3AA-22F15E826611}" type="slidenum">
              <a:rPr lang="el-GR" smtClean="0"/>
              <a:t>‹#›</a:t>
            </a:fld>
            <a:endParaRPr lang="el-GR"/>
          </a:p>
        </p:txBody>
      </p:sp>
    </p:spTree>
    <p:extLst>
      <p:ext uri="{BB962C8B-B14F-4D97-AF65-F5344CB8AC3E}">
        <p14:creationId xmlns:p14="http://schemas.microsoft.com/office/powerpoint/2010/main" val="2031521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18297-7CC3-4B7F-B630-83FC0704B485}"/>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F5A572B5-0F74-4226-BD11-A0AD45630E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056369A9-BEA6-4300-AFB8-024D7B05773F}"/>
              </a:ext>
            </a:extLst>
          </p:cNvPr>
          <p:cNvSpPr>
            <a:spLocks noGrp="1"/>
          </p:cNvSpPr>
          <p:nvPr>
            <p:ph type="dt" sz="half" idx="10"/>
          </p:nvPr>
        </p:nvSpPr>
        <p:spPr/>
        <p:txBody>
          <a:bodyPr/>
          <a:lstStyle/>
          <a:p>
            <a:fld id="{125757EE-3C2C-4EFF-BDC7-025B646C0900}" type="datetimeFigureOut">
              <a:rPr lang="el-GR" smtClean="0"/>
              <a:t>2/2/2021</a:t>
            </a:fld>
            <a:endParaRPr lang="el-GR"/>
          </a:p>
        </p:txBody>
      </p:sp>
      <p:sp>
        <p:nvSpPr>
          <p:cNvPr id="5" name="Footer Placeholder 4">
            <a:extLst>
              <a:ext uri="{FF2B5EF4-FFF2-40B4-BE49-F238E27FC236}">
                <a16:creationId xmlns:a16="http://schemas.microsoft.com/office/drawing/2014/main" id="{29AC1409-8F82-493A-8AC7-FC66763BC460}"/>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037D7D89-19F1-4E44-81EC-37A37E806147}"/>
              </a:ext>
            </a:extLst>
          </p:cNvPr>
          <p:cNvSpPr>
            <a:spLocks noGrp="1"/>
          </p:cNvSpPr>
          <p:nvPr>
            <p:ph type="sldNum" sz="quarter" idx="12"/>
          </p:nvPr>
        </p:nvSpPr>
        <p:spPr/>
        <p:txBody>
          <a:bodyPr/>
          <a:lstStyle/>
          <a:p>
            <a:fld id="{580852D7-1ED3-4C9A-A3AA-22F15E826611}" type="slidenum">
              <a:rPr lang="el-GR" smtClean="0"/>
              <a:t>‹#›</a:t>
            </a:fld>
            <a:endParaRPr lang="el-GR"/>
          </a:p>
        </p:txBody>
      </p:sp>
    </p:spTree>
    <p:extLst>
      <p:ext uri="{BB962C8B-B14F-4D97-AF65-F5344CB8AC3E}">
        <p14:creationId xmlns:p14="http://schemas.microsoft.com/office/powerpoint/2010/main" val="15307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7D28C-1062-4528-9C70-8E79A5EB49C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a:extLst>
              <a:ext uri="{FF2B5EF4-FFF2-40B4-BE49-F238E27FC236}">
                <a16:creationId xmlns:a16="http://schemas.microsoft.com/office/drawing/2014/main" id="{90F348DB-621A-4FBD-BB4E-F0BB6B1D46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A4627E-E22C-434E-9BFA-950F8526A891}"/>
              </a:ext>
            </a:extLst>
          </p:cNvPr>
          <p:cNvSpPr>
            <a:spLocks noGrp="1"/>
          </p:cNvSpPr>
          <p:nvPr>
            <p:ph type="dt" sz="half" idx="10"/>
          </p:nvPr>
        </p:nvSpPr>
        <p:spPr/>
        <p:txBody>
          <a:bodyPr/>
          <a:lstStyle/>
          <a:p>
            <a:fld id="{125757EE-3C2C-4EFF-BDC7-025B646C0900}" type="datetimeFigureOut">
              <a:rPr lang="el-GR" smtClean="0"/>
              <a:t>2/2/2021</a:t>
            </a:fld>
            <a:endParaRPr lang="el-GR"/>
          </a:p>
        </p:txBody>
      </p:sp>
      <p:sp>
        <p:nvSpPr>
          <p:cNvPr id="5" name="Footer Placeholder 4">
            <a:extLst>
              <a:ext uri="{FF2B5EF4-FFF2-40B4-BE49-F238E27FC236}">
                <a16:creationId xmlns:a16="http://schemas.microsoft.com/office/drawing/2014/main" id="{16E39AE8-95AC-40FE-8F1F-AD1C2D4085E7}"/>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45470397-1A35-4866-9F18-A2052247736B}"/>
              </a:ext>
            </a:extLst>
          </p:cNvPr>
          <p:cNvSpPr>
            <a:spLocks noGrp="1"/>
          </p:cNvSpPr>
          <p:nvPr>
            <p:ph type="sldNum" sz="quarter" idx="12"/>
          </p:nvPr>
        </p:nvSpPr>
        <p:spPr/>
        <p:txBody>
          <a:bodyPr/>
          <a:lstStyle/>
          <a:p>
            <a:fld id="{580852D7-1ED3-4C9A-A3AA-22F15E826611}" type="slidenum">
              <a:rPr lang="el-GR" smtClean="0"/>
              <a:t>‹#›</a:t>
            </a:fld>
            <a:endParaRPr lang="el-GR"/>
          </a:p>
        </p:txBody>
      </p:sp>
    </p:spTree>
    <p:extLst>
      <p:ext uri="{BB962C8B-B14F-4D97-AF65-F5344CB8AC3E}">
        <p14:creationId xmlns:p14="http://schemas.microsoft.com/office/powerpoint/2010/main" val="141039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B6B87-8592-439E-97FD-C544DDA2F238}"/>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09DB2C65-4B00-4B0D-A9C7-2E8B2E03466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a:extLst>
              <a:ext uri="{FF2B5EF4-FFF2-40B4-BE49-F238E27FC236}">
                <a16:creationId xmlns:a16="http://schemas.microsoft.com/office/drawing/2014/main" id="{39541DF5-525A-418B-A3EB-1D97AE7F227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a:extLst>
              <a:ext uri="{FF2B5EF4-FFF2-40B4-BE49-F238E27FC236}">
                <a16:creationId xmlns:a16="http://schemas.microsoft.com/office/drawing/2014/main" id="{B2D16F61-68C9-4DBB-94B2-A2D250A66024}"/>
              </a:ext>
            </a:extLst>
          </p:cNvPr>
          <p:cNvSpPr>
            <a:spLocks noGrp="1"/>
          </p:cNvSpPr>
          <p:nvPr>
            <p:ph type="dt" sz="half" idx="10"/>
          </p:nvPr>
        </p:nvSpPr>
        <p:spPr/>
        <p:txBody>
          <a:bodyPr/>
          <a:lstStyle/>
          <a:p>
            <a:fld id="{125757EE-3C2C-4EFF-BDC7-025B646C0900}" type="datetimeFigureOut">
              <a:rPr lang="el-GR" smtClean="0"/>
              <a:t>2/2/2021</a:t>
            </a:fld>
            <a:endParaRPr lang="el-GR"/>
          </a:p>
        </p:txBody>
      </p:sp>
      <p:sp>
        <p:nvSpPr>
          <p:cNvPr id="6" name="Footer Placeholder 5">
            <a:extLst>
              <a:ext uri="{FF2B5EF4-FFF2-40B4-BE49-F238E27FC236}">
                <a16:creationId xmlns:a16="http://schemas.microsoft.com/office/drawing/2014/main" id="{AE6C4B67-0BEB-4D11-ACD1-7469595F304B}"/>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AADA0870-D872-4E53-816A-E9DD8912C99E}"/>
              </a:ext>
            </a:extLst>
          </p:cNvPr>
          <p:cNvSpPr>
            <a:spLocks noGrp="1"/>
          </p:cNvSpPr>
          <p:nvPr>
            <p:ph type="sldNum" sz="quarter" idx="12"/>
          </p:nvPr>
        </p:nvSpPr>
        <p:spPr/>
        <p:txBody>
          <a:bodyPr/>
          <a:lstStyle/>
          <a:p>
            <a:fld id="{580852D7-1ED3-4C9A-A3AA-22F15E826611}" type="slidenum">
              <a:rPr lang="el-GR" smtClean="0"/>
              <a:t>‹#›</a:t>
            </a:fld>
            <a:endParaRPr lang="el-GR"/>
          </a:p>
        </p:txBody>
      </p:sp>
    </p:spTree>
    <p:extLst>
      <p:ext uri="{BB962C8B-B14F-4D97-AF65-F5344CB8AC3E}">
        <p14:creationId xmlns:p14="http://schemas.microsoft.com/office/powerpoint/2010/main" val="2501768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EFF74-9040-47F6-BA9F-F77CB01CAE97}"/>
              </a:ext>
            </a:extLst>
          </p:cNvPr>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a:extLst>
              <a:ext uri="{FF2B5EF4-FFF2-40B4-BE49-F238E27FC236}">
                <a16:creationId xmlns:a16="http://schemas.microsoft.com/office/drawing/2014/main" id="{1A5B8964-E0AE-4236-8BAB-DC90F1C5FD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5CCE6E-5C1D-4923-B3FA-FADF6FE28E9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a:extLst>
              <a:ext uri="{FF2B5EF4-FFF2-40B4-BE49-F238E27FC236}">
                <a16:creationId xmlns:a16="http://schemas.microsoft.com/office/drawing/2014/main" id="{882E5E36-C9A3-4784-87E9-05B4A79631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A6CC7A8-32A1-4A2F-B233-7A4ACAD0859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a:extLst>
              <a:ext uri="{FF2B5EF4-FFF2-40B4-BE49-F238E27FC236}">
                <a16:creationId xmlns:a16="http://schemas.microsoft.com/office/drawing/2014/main" id="{50EFB0C9-85FB-4301-AAC6-133B2C819EAC}"/>
              </a:ext>
            </a:extLst>
          </p:cNvPr>
          <p:cNvSpPr>
            <a:spLocks noGrp="1"/>
          </p:cNvSpPr>
          <p:nvPr>
            <p:ph type="dt" sz="half" idx="10"/>
          </p:nvPr>
        </p:nvSpPr>
        <p:spPr/>
        <p:txBody>
          <a:bodyPr/>
          <a:lstStyle/>
          <a:p>
            <a:fld id="{125757EE-3C2C-4EFF-BDC7-025B646C0900}" type="datetimeFigureOut">
              <a:rPr lang="el-GR" smtClean="0"/>
              <a:t>2/2/2021</a:t>
            </a:fld>
            <a:endParaRPr lang="el-GR"/>
          </a:p>
        </p:txBody>
      </p:sp>
      <p:sp>
        <p:nvSpPr>
          <p:cNvPr id="8" name="Footer Placeholder 7">
            <a:extLst>
              <a:ext uri="{FF2B5EF4-FFF2-40B4-BE49-F238E27FC236}">
                <a16:creationId xmlns:a16="http://schemas.microsoft.com/office/drawing/2014/main" id="{40B2C3C9-9CB8-42B0-AB03-CDF466B1D5B0}"/>
              </a:ext>
            </a:extLst>
          </p:cNvPr>
          <p:cNvSpPr>
            <a:spLocks noGrp="1"/>
          </p:cNvSpPr>
          <p:nvPr>
            <p:ph type="ftr" sz="quarter" idx="11"/>
          </p:nvPr>
        </p:nvSpPr>
        <p:spPr/>
        <p:txBody>
          <a:bodyPr/>
          <a:lstStyle/>
          <a:p>
            <a:endParaRPr lang="el-GR"/>
          </a:p>
        </p:txBody>
      </p:sp>
      <p:sp>
        <p:nvSpPr>
          <p:cNvPr id="9" name="Slide Number Placeholder 8">
            <a:extLst>
              <a:ext uri="{FF2B5EF4-FFF2-40B4-BE49-F238E27FC236}">
                <a16:creationId xmlns:a16="http://schemas.microsoft.com/office/drawing/2014/main" id="{94D001A0-6EBC-4367-9CC9-126BD04384B0}"/>
              </a:ext>
            </a:extLst>
          </p:cNvPr>
          <p:cNvSpPr>
            <a:spLocks noGrp="1"/>
          </p:cNvSpPr>
          <p:nvPr>
            <p:ph type="sldNum" sz="quarter" idx="12"/>
          </p:nvPr>
        </p:nvSpPr>
        <p:spPr/>
        <p:txBody>
          <a:bodyPr/>
          <a:lstStyle/>
          <a:p>
            <a:fld id="{580852D7-1ED3-4C9A-A3AA-22F15E826611}" type="slidenum">
              <a:rPr lang="el-GR" smtClean="0"/>
              <a:t>‹#›</a:t>
            </a:fld>
            <a:endParaRPr lang="el-GR"/>
          </a:p>
        </p:txBody>
      </p:sp>
    </p:spTree>
    <p:extLst>
      <p:ext uri="{BB962C8B-B14F-4D97-AF65-F5344CB8AC3E}">
        <p14:creationId xmlns:p14="http://schemas.microsoft.com/office/powerpoint/2010/main" val="458433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41DE0-D99E-4950-8F24-4E57FFC9B18C}"/>
              </a:ext>
            </a:extLst>
          </p:cNvPr>
          <p:cNvSpPr>
            <a:spLocks noGrp="1"/>
          </p:cNvSpPr>
          <p:nvPr>
            <p:ph type="title"/>
          </p:nvPr>
        </p:nvSpPr>
        <p:spPr/>
        <p:txBody>
          <a:bodyPr/>
          <a:lstStyle/>
          <a:p>
            <a:r>
              <a:rPr lang="en-US"/>
              <a:t>Click to edit Master title style</a:t>
            </a:r>
            <a:endParaRPr lang="el-GR"/>
          </a:p>
        </p:txBody>
      </p:sp>
      <p:sp>
        <p:nvSpPr>
          <p:cNvPr id="3" name="Date Placeholder 2">
            <a:extLst>
              <a:ext uri="{FF2B5EF4-FFF2-40B4-BE49-F238E27FC236}">
                <a16:creationId xmlns:a16="http://schemas.microsoft.com/office/drawing/2014/main" id="{4DC30797-4FC9-4BFD-A799-C4619FBC27B8}"/>
              </a:ext>
            </a:extLst>
          </p:cNvPr>
          <p:cNvSpPr>
            <a:spLocks noGrp="1"/>
          </p:cNvSpPr>
          <p:nvPr>
            <p:ph type="dt" sz="half" idx="10"/>
          </p:nvPr>
        </p:nvSpPr>
        <p:spPr/>
        <p:txBody>
          <a:bodyPr/>
          <a:lstStyle/>
          <a:p>
            <a:fld id="{125757EE-3C2C-4EFF-BDC7-025B646C0900}" type="datetimeFigureOut">
              <a:rPr lang="el-GR" smtClean="0"/>
              <a:t>2/2/2021</a:t>
            </a:fld>
            <a:endParaRPr lang="el-GR"/>
          </a:p>
        </p:txBody>
      </p:sp>
      <p:sp>
        <p:nvSpPr>
          <p:cNvPr id="4" name="Footer Placeholder 3">
            <a:extLst>
              <a:ext uri="{FF2B5EF4-FFF2-40B4-BE49-F238E27FC236}">
                <a16:creationId xmlns:a16="http://schemas.microsoft.com/office/drawing/2014/main" id="{8E256F07-5BFF-41E2-9616-685AA1AA62C0}"/>
              </a:ext>
            </a:extLst>
          </p:cNvPr>
          <p:cNvSpPr>
            <a:spLocks noGrp="1"/>
          </p:cNvSpPr>
          <p:nvPr>
            <p:ph type="ftr" sz="quarter" idx="11"/>
          </p:nvPr>
        </p:nvSpPr>
        <p:spPr/>
        <p:txBody>
          <a:bodyPr/>
          <a:lstStyle/>
          <a:p>
            <a:endParaRPr lang="el-GR"/>
          </a:p>
        </p:txBody>
      </p:sp>
      <p:sp>
        <p:nvSpPr>
          <p:cNvPr id="5" name="Slide Number Placeholder 4">
            <a:extLst>
              <a:ext uri="{FF2B5EF4-FFF2-40B4-BE49-F238E27FC236}">
                <a16:creationId xmlns:a16="http://schemas.microsoft.com/office/drawing/2014/main" id="{A172FAF3-C5D1-4329-9B14-15B2485AD05A}"/>
              </a:ext>
            </a:extLst>
          </p:cNvPr>
          <p:cNvSpPr>
            <a:spLocks noGrp="1"/>
          </p:cNvSpPr>
          <p:nvPr>
            <p:ph type="sldNum" sz="quarter" idx="12"/>
          </p:nvPr>
        </p:nvSpPr>
        <p:spPr/>
        <p:txBody>
          <a:bodyPr/>
          <a:lstStyle/>
          <a:p>
            <a:fld id="{580852D7-1ED3-4C9A-A3AA-22F15E826611}" type="slidenum">
              <a:rPr lang="el-GR" smtClean="0"/>
              <a:t>‹#›</a:t>
            </a:fld>
            <a:endParaRPr lang="el-GR"/>
          </a:p>
        </p:txBody>
      </p:sp>
    </p:spTree>
    <p:extLst>
      <p:ext uri="{BB962C8B-B14F-4D97-AF65-F5344CB8AC3E}">
        <p14:creationId xmlns:p14="http://schemas.microsoft.com/office/powerpoint/2010/main" val="3542873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1D55C78-C63C-4C80-9980-7CBD89637871}"/>
              </a:ext>
            </a:extLst>
          </p:cNvPr>
          <p:cNvSpPr>
            <a:spLocks noGrp="1"/>
          </p:cNvSpPr>
          <p:nvPr>
            <p:ph type="dt" sz="half" idx="10"/>
          </p:nvPr>
        </p:nvSpPr>
        <p:spPr/>
        <p:txBody>
          <a:bodyPr/>
          <a:lstStyle/>
          <a:p>
            <a:fld id="{125757EE-3C2C-4EFF-BDC7-025B646C0900}" type="datetimeFigureOut">
              <a:rPr lang="el-GR" smtClean="0"/>
              <a:t>2/2/2021</a:t>
            </a:fld>
            <a:endParaRPr lang="el-GR"/>
          </a:p>
        </p:txBody>
      </p:sp>
      <p:sp>
        <p:nvSpPr>
          <p:cNvPr id="3" name="Footer Placeholder 2">
            <a:extLst>
              <a:ext uri="{FF2B5EF4-FFF2-40B4-BE49-F238E27FC236}">
                <a16:creationId xmlns:a16="http://schemas.microsoft.com/office/drawing/2014/main" id="{43F8DE22-F5F8-488C-AA6C-383AC50A0817}"/>
              </a:ext>
            </a:extLst>
          </p:cNvPr>
          <p:cNvSpPr>
            <a:spLocks noGrp="1"/>
          </p:cNvSpPr>
          <p:nvPr>
            <p:ph type="ftr" sz="quarter" idx="11"/>
          </p:nvPr>
        </p:nvSpPr>
        <p:spPr/>
        <p:txBody>
          <a:bodyPr/>
          <a:lstStyle/>
          <a:p>
            <a:endParaRPr lang="el-GR"/>
          </a:p>
        </p:txBody>
      </p:sp>
      <p:sp>
        <p:nvSpPr>
          <p:cNvPr id="4" name="Slide Number Placeholder 3">
            <a:extLst>
              <a:ext uri="{FF2B5EF4-FFF2-40B4-BE49-F238E27FC236}">
                <a16:creationId xmlns:a16="http://schemas.microsoft.com/office/drawing/2014/main" id="{33C10484-5076-47BF-A8A4-86030D6B9B5B}"/>
              </a:ext>
            </a:extLst>
          </p:cNvPr>
          <p:cNvSpPr>
            <a:spLocks noGrp="1"/>
          </p:cNvSpPr>
          <p:nvPr>
            <p:ph type="sldNum" sz="quarter" idx="12"/>
          </p:nvPr>
        </p:nvSpPr>
        <p:spPr/>
        <p:txBody>
          <a:bodyPr/>
          <a:lstStyle/>
          <a:p>
            <a:fld id="{580852D7-1ED3-4C9A-A3AA-22F15E826611}" type="slidenum">
              <a:rPr lang="el-GR" smtClean="0"/>
              <a:t>‹#›</a:t>
            </a:fld>
            <a:endParaRPr lang="el-GR"/>
          </a:p>
        </p:txBody>
      </p:sp>
    </p:spTree>
    <p:extLst>
      <p:ext uri="{BB962C8B-B14F-4D97-AF65-F5344CB8AC3E}">
        <p14:creationId xmlns:p14="http://schemas.microsoft.com/office/powerpoint/2010/main" val="997996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6D701-A08E-4671-BCC0-C091F7AEB9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a:extLst>
              <a:ext uri="{FF2B5EF4-FFF2-40B4-BE49-F238E27FC236}">
                <a16:creationId xmlns:a16="http://schemas.microsoft.com/office/drawing/2014/main" id="{735373F5-AA67-4457-AE91-D45EFC4480D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a:extLst>
              <a:ext uri="{FF2B5EF4-FFF2-40B4-BE49-F238E27FC236}">
                <a16:creationId xmlns:a16="http://schemas.microsoft.com/office/drawing/2014/main" id="{593E5E10-7B00-4DB4-BD8B-9DEAE9A9E2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350B9A-FC19-4BC8-AA21-E02DF93F08B6}"/>
              </a:ext>
            </a:extLst>
          </p:cNvPr>
          <p:cNvSpPr>
            <a:spLocks noGrp="1"/>
          </p:cNvSpPr>
          <p:nvPr>
            <p:ph type="dt" sz="half" idx="10"/>
          </p:nvPr>
        </p:nvSpPr>
        <p:spPr/>
        <p:txBody>
          <a:bodyPr/>
          <a:lstStyle/>
          <a:p>
            <a:fld id="{125757EE-3C2C-4EFF-BDC7-025B646C0900}" type="datetimeFigureOut">
              <a:rPr lang="el-GR" smtClean="0"/>
              <a:t>2/2/2021</a:t>
            </a:fld>
            <a:endParaRPr lang="el-GR"/>
          </a:p>
        </p:txBody>
      </p:sp>
      <p:sp>
        <p:nvSpPr>
          <p:cNvPr id="6" name="Footer Placeholder 5">
            <a:extLst>
              <a:ext uri="{FF2B5EF4-FFF2-40B4-BE49-F238E27FC236}">
                <a16:creationId xmlns:a16="http://schemas.microsoft.com/office/drawing/2014/main" id="{28D1B1F5-D970-42C7-AA9B-9CFC94A5AD29}"/>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8BB83D63-F4FC-4B0D-97E8-644A61694927}"/>
              </a:ext>
            </a:extLst>
          </p:cNvPr>
          <p:cNvSpPr>
            <a:spLocks noGrp="1"/>
          </p:cNvSpPr>
          <p:nvPr>
            <p:ph type="sldNum" sz="quarter" idx="12"/>
          </p:nvPr>
        </p:nvSpPr>
        <p:spPr/>
        <p:txBody>
          <a:bodyPr/>
          <a:lstStyle/>
          <a:p>
            <a:fld id="{580852D7-1ED3-4C9A-A3AA-22F15E826611}" type="slidenum">
              <a:rPr lang="el-GR" smtClean="0"/>
              <a:t>‹#›</a:t>
            </a:fld>
            <a:endParaRPr lang="el-GR"/>
          </a:p>
        </p:txBody>
      </p:sp>
    </p:spTree>
    <p:extLst>
      <p:ext uri="{BB962C8B-B14F-4D97-AF65-F5344CB8AC3E}">
        <p14:creationId xmlns:p14="http://schemas.microsoft.com/office/powerpoint/2010/main" val="2363712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8602F-BEDC-4B13-9EBC-3DBF5AA56F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a:extLst>
              <a:ext uri="{FF2B5EF4-FFF2-40B4-BE49-F238E27FC236}">
                <a16:creationId xmlns:a16="http://schemas.microsoft.com/office/drawing/2014/main" id="{3FAF056B-D1A6-47AD-A049-7B55ED6251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a:extLst>
              <a:ext uri="{FF2B5EF4-FFF2-40B4-BE49-F238E27FC236}">
                <a16:creationId xmlns:a16="http://schemas.microsoft.com/office/drawing/2014/main" id="{6DCF30C5-FB92-43C6-B773-D0748F7453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2DA119-B52B-4048-A23B-6C20DB19D3D9}"/>
              </a:ext>
            </a:extLst>
          </p:cNvPr>
          <p:cNvSpPr>
            <a:spLocks noGrp="1"/>
          </p:cNvSpPr>
          <p:nvPr>
            <p:ph type="dt" sz="half" idx="10"/>
          </p:nvPr>
        </p:nvSpPr>
        <p:spPr/>
        <p:txBody>
          <a:bodyPr/>
          <a:lstStyle/>
          <a:p>
            <a:fld id="{125757EE-3C2C-4EFF-BDC7-025B646C0900}" type="datetimeFigureOut">
              <a:rPr lang="el-GR" smtClean="0"/>
              <a:t>2/2/2021</a:t>
            </a:fld>
            <a:endParaRPr lang="el-GR"/>
          </a:p>
        </p:txBody>
      </p:sp>
      <p:sp>
        <p:nvSpPr>
          <p:cNvPr id="6" name="Footer Placeholder 5">
            <a:extLst>
              <a:ext uri="{FF2B5EF4-FFF2-40B4-BE49-F238E27FC236}">
                <a16:creationId xmlns:a16="http://schemas.microsoft.com/office/drawing/2014/main" id="{6F4ADD36-7C99-43A4-8DAB-37F04750CF98}"/>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56749E68-EE5A-4833-84A2-45109F81BAD8}"/>
              </a:ext>
            </a:extLst>
          </p:cNvPr>
          <p:cNvSpPr>
            <a:spLocks noGrp="1"/>
          </p:cNvSpPr>
          <p:nvPr>
            <p:ph type="sldNum" sz="quarter" idx="12"/>
          </p:nvPr>
        </p:nvSpPr>
        <p:spPr/>
        <p:txBody>
          <a:bodyPr/>
          <a:lstStyle/>
          <a:p>
            <a:fld id="{580852D7-1ED3-4C9A-A3AA-22F15E826611}" type="slidenum">
              <a:rPr lang="el-GR" smtClean="0"/>
              <a:t>‹#›</a:t>
            </a:fld>
            <a:endParaRPr lang="el-GR"/>
          </a:p>
        </p:txBody>
      </p:sp>
    </p:spTree>
    <p:extLst>
      <p:ext uri="{BB962C8B-B14F-4D97-AF65-F5344CB8AC3E}">
        <p14:creationId xmlns:p14="http://schemas.microsoft.com/office/powerpoint/2010/main" val="238176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20680A-81CD-4653-BA63-40A2A2E49C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a:extLst>
              <a:ext uri="{FF2B5EF4-FFF2-40B4-BE49-F238E27FC236}">
                <a16:creationId xmlns:a16="http://schemas.microsoft.com/office/drawing/2014/main" id="{395046C8-31B7-4F89-9C53-8599CAF32D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76FA8F8E-77BB-46F9-BFD0-FB7D4AA6F8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757EE-3C2C-4EFF-BDC7-025B646C0900}" type="datetimeFigureOut">
              <a:rPr lang="el-GR" smtClean="0"/>
              <a:t>2/2/2021</a:t>
            </a:fld>
            <a:endParaRPr lang="el-GR"/>
          </a:p>
        </p:txBody>
      </p:sp>
      <p:sp>
        <p:nvSpPr>
          <p:cNvPr id="5" name="Footer Placeholder 4">
            <a:extLst>
              <a:ext uri="{FF2B5EF4-FFF2-40B4-BE49-F238E27FC236}">
                <a16:creationId xmlns:a16="http://schemas.microsoft.com/office/drawing/2014/main" id="{94A489D1-B75D-4576-9D8A-35778ED65B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a:extLst>
              <a:ext uri="{FF2B5EF4-FFF2-40B4-BE49-F238E27FC236}">
                <a16:creationId xmlns:a16="http://schemas.microsoft.com/office/drawing/2014/main" id="{0D911B60-0196-4A7F-92C1-9852D5801A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0852D7-1ED3-4C9A-A3AA-22F15E826611}" type="slidenum">
              <a:rPr lang="el-GR" smtClean="0"/>
              <a:t>‹#›</a:t>
            </a:fld>
            <a:endParaRPr lang="el-GR"/>
          </a:p>
        </p:txBody>
      </p:sp>
    </p:spTree>
    <p:extLst>
      <p:ext uri="{BB962C8B-B14F-4D97-AF65-F5344CB8AC3E}">
        <p14:creationId xmlns:p14="http://schemas.microsoft.com/office/powerpoint/2010/main" val="3523983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80.png"/><Relationship Id="rId2" Type="http://schemas.openxmlformats.org/officeDocument/2006/relationships/image" Target="../media/image17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548CD-1582-432F-B0B1-82D139577005}"/>
              </a:ext>
            </a:extLst>
          </p:cNvPr>
          <p:cNvSpPr>
            <a:spLocks noGrp="1"/>
          </p:cNvSpPr>
          <p:nvPr>
            <p:ph type="ctrTitle"/>
          </p:nvPr>
        </p:nvSpPr>
        <p:spPr/>
        <p:txBody>
          <a:bodyPr/>
          <a:lstStyle/>
          <a:p>
            <a:r>
              <a:rPr lang="el-GR" dirty="0"/>
              <a:t>Επαναληπτικό Μάθημα</a:t>
            </a:r>
          </a:p>
        </p:txBody>
      </p:sp>
      <p:sp>
        <p:nvSpPr>
          <p:cNvPr id="3" name="Subtitle 2">
            <a:extLst>
              <a:ext uri="{FF2B5EF4-FFF2-40B4-BE49-F238E27FC236}">
                <a16:creationId xmlns:a16="http://schemas.microsoft.com/office/drawing/2014/main" id="{6E9A25A8-E29F-4FF2-A821-2A17FC58EDCB}"/>
              </a:ext>
            </a:extLst>
          </p:cNvPr>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35903981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A18E2-AA73-438C-8862-065A58CADBF6}"/>
              </a:ext>
            </a:extLst>
          </p:cNvPr>
          <p:cNvSpPr>
            <a:spLocks noGrp="1"/>
          </p:cNvSpPr>
          <p:nvPr>
            <p:ph type="title"/>
          </p:nvPr>
        </p:nvSpPr>
        <p:spPr/>
        <p:txBody>
          <a:bodyPr/>
          <a:lstStyle/>
          <a:p>
            <a:endParaRPr lang="el-GR" dirty="0"/>
          </a:p>
        </p:txBody>
      </p:sp>
      <p:sp>
        <p:nvSpPr>
          <p:cNvPr id="3" name="Content Placeholder 2">
            <a:extLst>
              <a:ext uri="{FF2B5EF4-FFF2-40B4-BE49-F238E27FC236}">
                <a16:creationId xmlns:a16="http://schemas.microsoft.com/office/drawing/2014/main" id="{D89C66F6-38BE-4F00-A5BC-0683EEBF7686}"/>
              </a:ext>
            </a:extLst>
          </p:cNvPr>
          <p:cNvSpPr>
            <a:spLocks noGrp="1"/>
          </p:cNvSpPr>
          <p:nvPr>
            <p:ph idx="1"/>
          </p:nvPr>
        </p:nvSpPr>
        <p:spPr/>
        <p:txBody>
          <a:bodyPr>
            <a:normAutofit fontScale="77500" lnSpcReduction="20000"/>
          </a:bodyPr>
          <a:lstStyle/>
          <a:p>
            <a:pPr algn="l"/>
            <a:r>
              <a:rPr lang="el-GR" b="0" i="0" dirty="0">
                <a:solidFill>
                  <a:srgbClr val="526069"/>
                </a:solidFill>
                <a:effectLst/>
                <a:latin typeface="Open Sans"/>
              </a:rPr>
              <a:t>Τα παρακάτω δεδομένα αναφέρονται στις ηλικίες ενός δείγματος 48 καταναλωτών που συμμετείχαν σε κάποια έρευνα αγοράς</a:t>
            </a:r>
          </a:p>
          <a:p>
            <a:pPr algn="l"/>
            <a:r>
              <a:rPr lang="el-GR" b="0" i="0" dirty="0">
                <a:solidFill>
                  <a:srgbClr val="526069"/>
                </a:solidFill>
                <a:effectLst/>
                <a:latin typeface="Open Sans"/>
              </a:rPr>
              <a:t>            28        36        38        26        29        31        27        24        39        29</a:t>
            </a:r>
          </a:p>
          <a:p>
            <a:pPr algn="l"/>
            <a:r>
              <a:rPr lang="el-GR" b="0" i="0" dirty="0">
                <a:solidFill>
                  <a:srgbClr val="526069"/>
                </a:solidFill>
                <a:effectLst/>
                <a:latin typeface="Open Sans"/>
              </a:rPr>
              <a:t>            36        34        33        31        36        39        41        44        44        42</a:t>
            </a:r>
          </a:p>
          <a:p>
            <a:pPr algn="l"/>
            <a:r>
              <a:rPr lang="el-GR" b="0" i="0" dirty="0">
                <a:solidFill>
                  <a:srgbClr val="526069"/>
                </a:solidFill>
                <a:effectLst/>
                <a:latin typeface="Open Sans"/>
              </a:rPr>
              <a:t>            57        53        45        50        56        49        53        55        49        58</a:t>
            </a:r>
          </a:p>
          <a:p>
            <a:pPr algn="l"/>
            <a:r>
              <a:rPr lang="el-GR" b="0" i="0" dirty="0">
                <a:solidFill>
                  <a:srgbClr val="526069"/>
                </a:solidFill>
                <a:effectLst/>
                <a:latin typeface="Open Sans"/>
              </a:rPr>
              <a:t>            69        64        59        55        57        54        56        61        54        57</a:t>
            </a:r>
          </a:p>
          <a:p>
            <a:pPr algn="l"/>
            <a:r>
              <a:rPr lang="el-GR" b="0" i="0" dirty="0">
                <a:solidFill>
                  <a:srgbClr val="526069"/>
                </a:solidFill>
                <a:effectLst/>
                <a:latin typeface="Open Sans"/>
              </a:rPr>
              <a:t>            63        56        62        66        59        64        66        59       </a:t>
            </a:r>
          </a:p>
          <a:p>
            <a:pPr algn="l"/>
            <a:r>
              <a:rPr lang="el-GR" b="0" i="0" dirty="0">
                <a:solidFill>
                  <a:srgbClr val="526069"/>
                </a:solidFill>
                <a:effectLst/>
                <a:latin typeface="Open Sans"/>
              </a:rPr>
              <a:t> </a:t>
            </a:r>
          </a:p>
          <a:p>
            <a:pPr algn="l"/>
            <a:r>
              <a:rPr lang="el-GR" b="0" i="0" dirty="0">
                <a:solidFill>
                  <a:srgbClr val="526069"/>
                </a:solidFill>
                <a:effectLst/>
                <a:latin typeface="Open Sans"/>
              </a:rPr>
              <a:t>Να κατασκευασθεί Πίνακας Κατανομής Συχνοτήτων των ηλικιών αυτών χρησιμοποιώντας τάξεις εύρους 10, με κάτω όριο της πρώτης τάξης το 20 και άνω όριο της τελευταίας τάξης το 70.</a:t>
            </a:r>
          </a:p>
          <a:p>
            <a:pPr algn="l"/>
            <a:r>
              <a:rPr lang="el-GR" b="0" i="0" dirty="0">
                <a:solidFill>
                  <a:srgbClr val="526069"/>
                </a:solidFill>
                <a:effectLst/>
                <a:latin typeface="Open Sans"/>
              </a:rPr>
              <a:t> </a:t>
            </a:r>
          </a:p>
          <a:p>
            <a:endParaRPr lang="el-GR" dirty="0"/>
          </a:p>
        </p:txBody>
      </p:sp>
    </p:spTree>
    <p:extLst>
      <p:ext uri="{BB962C8B-B14F-4D97-AF65-F5344CB8AC3E}">
        <p14:creationId xmlns:p14="http://schemas.microsoft.com/office/powerpoint/2010/main" val="1128113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0B73100-C106-463A-B1F0-17BF7A62DE3C}"/>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l-GR" sz="3600" dirty="0">
                <a:solidFill>
                  <a:srgbClr val="FFFFFF"/>
                </a:solidFill>
              </a:rPr>
              <a:t>Λύση</a:t>
            </a:r>
            <a:endParaRPr lang="en-US" sz="3600" kern="1200" dirty="0">
              <a:solidFill>
                <a:srgbClr val="FFFFFF"/>
              </a:solidFill>
              <a:latin typeface="+mj-lt"/>
              <a:ea typeface="+mj-ea"/>
              <a:cs typeface="+mj-cs"/>
            </a:endParaRPr>
          </a:p>
        </p:txBody>
      </p:sp>
      <p:pic>
        <p:nvPicPr>
          <p:cNvPr id="4" name="Content Placeholder 3">
            <a:extLst>
              <a:ext uri="{FF2B5EF4-FFF2-40B4-BE49-F238E27FC236}">
                <a16:creationId xmlns:a16="http://schemas.microsoft.com/office/drawing/2014/main" id="{A5F6F552-9D95-4E1C-B5DC-BC813D36EC61}"/>
              </a:ext>
            </a:extLst>
          </p:cNvPr>
          <p:cNvPicPr>
            <a:picLocks noGrp="1" noChangeAspect="1"/>
          </p:cNvPicPr>
          <p:nvPr>
            <p:ph idx="1"/>
          </p:nvPr>
        </p:nvPicPr>
        <p:blipFill>
          <a:blip r:embed="rId2"/>
          <a:stretch>
            <a:fillRect/>
          </a:stretch>
        </p:blipFill>
        <p:spPr>
          <a:xfrm>
            <a:off x="4777316" y="2615494"/>
            <a:ext cx="6780700" cy="1624682"/>
          </a:xfrm>
          <a:prstGeom prst="rect">
            <a:avLst/>
          </a:prstGeom>
        </p:spPr>
      </p:pic>
    </p:spTree>
    <p:extLst>
      <p:ext uri="{BB962C8B-B14F-4D97-AF65-F5344CB8AC3E}">
        <p14:creationId xmlns:p14="http://schemas.microsoft.com/office/powerpoint/2010/main" val="21962406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0FB550AA-BD7D-447F-9F52-7725DDB07AD8}"/>
              </a:ext>
            </a:extLst>
          </p:cNvPr>
          <p:cNvGraphicFramePr>
            <a:graphicFrameLocks noGrp="1"/>
          </p:cNvGraphicFramePr>
          <p:nvPr>
            <p:ph idx="1"/>
            <p:extLst>
              <p:ext uri="{D42A27DB-BD31-4B8C-83A1-F6EECF244321}">
                <p14:modId xmlns:p14="http://schemas.microsoft.com/office/powerpoint/2010/main" val="3557851007"/>
              </p:ext>
            </p:extLst>
          </p:nvPr>
        </p:nvGraphicFramePr>
        <p:xfrm>
          <a:off x="1320165" y="2282825"/>
          <a:ext cx="10372725" cy="3186429"/>
        </p:xfrm>
        <a:graphic>
          <a:graphicData uri="http://schemas.openxmlformats.org/drawingml/2006/table">
            <a:tbl>
              <a:tblPr/>
              <a:tblGrid>
                <a:gridCol w="2963635">
                  <a:extLst>
                    <a:ext uri="{9D8B030D-6E8A-4147-A177-3AD203B41FA5}">
                      <a16:colId xmlns:a16="http://schemas.microsoft.com/office/drawing/2014/main" val="1637205887"/>
                    </a:ext>
                  </a:extLst>
                </a:gridCol>
                <a:gridCol w="1481818">
                  <a:extLst>
                    <a:ext uri="{9D8B030D-6E8A-4147-A177-3AD203B41FA5}">
                      <a16:colId xmlns:a16="http://schemas.microsoft.com/office/drawing/2014/main" val="2734736101"/>
                    </a:ext>
                  </a:extLst>
                </a:gridCol>
                <a:gridCol w="1481818">
                  <a:extLst>
                    <a:ext uri="{9D8B030D-6E8A-4147-A177-3AD203B41FA5}">
                      <a16:colId xmlns:a16="http://schemas.microsoft.com/office/drawing/2014/main" val="2912971654"/>
                    </a:ext>
                  </a:extLst>
                </a:gridCol>
                <a:gridCol w="1481818">
                  <a:extLst>
                    <a:ext uri="{9D8B030D-6E8A-4147-A177-3AD203B41FA5}">
                      <a16:colId xmlns:a16="http://schemas.microsoft.com/office/drawing/2014/main" val="1685245305"/>
                    </a:ext>
                  </a:extLst>
                </a:gridCol>
                <a:gridCol w="1481818">
                  <a:extLst>
                    <a:ext uri="{9D8B030D-6E8A-4147-A177-3AD203B41FA5}">
                      <a16:colId xmlns:a16="http://schemas.microsoft.com/office/drawing/2014/main" val="1535255469"/>
                    </a:ext>
                  </a:extLst>
                </a:gridCol>
                <a:gridCol w="1481818">
                  <a:extLst>
                    <a:ext uri="{9D8B030D-6E8A-4147-A177-3AD203B41FA5}">
                      <a16:colId xmlns:a16="http://schemas.microsoft.com/office/drawing/2014/main" val="183614168"/>
                    </a:ext>
                  </a:extLst>
                </a:gridCol>
              </a:tblGrid>
              <a:tr h="318643">
                <a:tc>
                  <a:txBody>
                    <a:bodyPr/>
                    <a:lstStyle/>
                    <a:p>
                      <a:pPr algn="r"/>
                      <a:r>
                        <a:rPr lang="el-GR" sz="2000" b="1" dirty="0">
                          <a:effectLst/>
                        </a:rPr>
                        <a:t>Έτος</a:t>
                      </a:r>
                      <a:endParaRPr lang="el-GR" sz="2000" dirty="0">
                        <a:effectLst/>
                      </a:endParaRPr>
                    </a:p>
                  </a:txBody>
                  <a:tcPr marL="0" marR="0" marT="0" marB="0" anchor="ctr">
                    <a:lnL>
                      <a:noFill/>
                    </a:lnL>
                    <a:lnR>
                      <a:noFill/>
                    </a:lnR>
                    <a:lnT>
                      <a:noFill/>
                    </a:lnT>
                    <a:lnB>
                      <a:noFill/>
                    </a:lnB>
                    <a:solidFill>
                      <a:srgbClr val="FFFFFF"/>
                    </a:solidFill>
                  </a:tcPr>
                </a:tc>
                <a:tc>
                  <a:txBody>
                    <a:bodyPr/>
                    <a:lstStyle/>
                    <a:p>
                      <a:pPr algn="ctr"/>
                      <a:r>
                        <a:rPr lang="el-GR" sz="2000" b="1">
                          <a:effectLst/>
                        </a:rPr>
                        <a:t>2005</a:t>
                      </a:r>
                      <a:endParaRPr lang="el-GR" sz="2000">
                        <a:effectLst/>
                      </a:endParaRPr>
                    </a:p>
                  </a:txBody>
                  <a:tcPr marL="0" marR="0" marT="0" marB="0" anchor="ctr">
                    <a:lnL>
                      <a:noFill/>
                    </a:lnL>
                    <a:lnR>
                      <a:noFill/>
                    </a:lnR>
                    <a:lnT>
                      <a:noFill/>
                    </a:lnT>
                    <a:lnB>
                      <a:noFill/>
                    </a:lnB>
                    <a:solidFill>
                      <a:srgbClr val="FFFFFF"/>
                    </a:solidFill>
                  </a:tcPr>
                </a:tc>
                <a:tc>
                  <a:txBody>
                    <a:bodyPr/>
                    <a:lstStyle/>
                    <a:p>
                      <a:pPr algn="ctr"/>
                      <a:r>
                        <a:rPr lang="el-GR" sz="2000" b="1">
                          <a:effectLst/>
                        </a:rPr>
                        <a:t>2006</a:t>
                      </a:r>
                      <a:endParaRPr lang="el-GR" sz="2000">
                        <a:effectLst/>
                      </a:endParaRPr>
                    </a:p>
                  </a:txBody>
                  <a:tcPr marL="0" marR="0" marT="0" marB="0" anchor="ctr">
                    <a:lnL>
                      <a:noFill/>
                    </a:lnL>
                    <a:lnR>
                      <a:noFill/>
                    </a:lnR>
                    <a:lnT>
                      <a:noFill/>
                    </a:lnT>
                    <a:lnB>
                      <a:noFill/>
                    </a:lnB>
                    <a:solidFill>
                      <a:srgbClr val="FFFFFF"/>
                    </a:solidFill>
                  </a:tcPr>
                </a:tc>
                <a:tc>
                  <a:txBody>
                    <a:bodyPr/>
                    <a:lstStyle/>
                    <a:p>
                      <a:pPr algn="ctr"/>
                      <a:r>
                        <a:rPr lang="el-GR" sz="2000" b="1">
                          <a:effectLst/>
                        </a:rPr>
                        <a:t>2007</a:t>
                      </a:r>
                      <a:endParaRPr lang="el-GR" sz="2000">
                        <a:effectLst/>
                      </a:endParaRPr>
                    </a:p>
                  </a:txBody>
                  <a:tcPr marL="0" marR="0" marT="0" marB="0" anchor="ctr">
                    <a:lnL>
                      <a:noFill/>
                    </a:lnL>
                    <a:lnR>
                      <a:noFill/>
                    </a:lnR>
                    <a:lnT>
                      <a:noFill/>
                    </a:lnT>
                    <a:lnB>
                      <a:noFill/>
                    </a:lnB>
                    <a:solidFill>
                      <a:srgbClr val="FFFFFF"/>
                    </a:solidFill>
                  </a:tcPr>
                </a:tc>
                <a:tc>
                  <a:txBody>
                    <a:bodyPr/>
                    <a:lstStyle/>
                    <a:p>
                      <a:pPr algn="ctr"/>
                      <a:r>
                        <a:rPr lang="el-GR" sz="2000" b="1">
                          <a:effectLst/>
                        </a:rPr>
                        <a:t>2008</a:t>
                      </a:r>
                      <a:endParaRPr lang="el-GR" sz="2000">
                        <a:effectLst/>
                      </a:endParaRPr>
                    </a:p>
                  </a:txBody>
                  <a:tcPr marL="0" marR="0" marT="0" marB="0" anchor="ctr">
                    <a:lnL>
                      <a:noFill/>
                    </a:lnL>
                    <a:lnR>
                      <a:noFill/>
                    </a:lnR>
                    <a:lnT>
                      <a:noFill/>
                    </a:lnT>
                    <a:lnB>
                      <a:noFill/>
                    </a:lnB>
                    <a:solidFill>
                      <a:srgbClr val="FFFFFF"/>
                    </a:solidFill>
                  </a:tcPr>
                </a:tc>
                <a:tc>
                  <a:txBody>
                    <a:bodyPr/>
                    <a:lstStyle/>
                    <a:p>
                      <a:pPr algn="ctr"/>
                      <a:r>
                        <a:rPr lang="el-GR" sz="2000" b="1">
                          <a:effectLst/>
                        </a:rPr>
                        <a:t>2009</a:t>
                      </a:r>
                      <a:endParaRPr lang="el-GR" sz="2000">
                        <a:effectLst/>
                      </a:endParaRP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984237490"/>
                  </a:ext>
                </a:extLst>
              </a:tr>
              <a:tr h="1433893">
                <a:tc>
                  <a:txBody>
                    <a:bodyPr/>
                    <a:lstStyle/>
                    <a:p>
                      <a:pPr algn="ctr"/>
                      <a:r>
                        <a:rPr lang="el-GR" sz="2000" b="1" dirty="0">
                          <a:effectLst/>
                        </a:rPr>
                        <a:t>Ετήσιες Δαπάνες</a:t>
                      </a:r>
                      <a:br>
                        <a:rPr lang="el-GR" sz="2000" b="1" dirty="0">
                          <a:effectLst/>
                        </a:rPr>
                      </a:br>
                      <a:r>
                        <a:rPr lang="el-GR" sz="2000" b="1" dirty="0">
                          <a:effectLst/>
                        </a:rPr>
                        <a:t>Φοιτητή Α</a:t>
                      </a:r>
                      <a:br>
                        <a:rPr lang="el-GR" sz="2000" b="1" dirty="0">
                          <a:effectLst/>
                        </a:rPr>
                      </a:br>
                      <a:r>
                        <a:rPr lang="el-GR" sz="2000" b="1" dirty="0">
                          <a:effectLst/>
                        </a:rPr>
                        <a:t>(σε Ευρώ)</a:t>
                      </a:r>
                      <a:endParaRPr lang="el-GR" sz="2000" dirty="0">
                        <a:effectLst/>
                      </a:endParaRPr>
                    </a:p>
                  </a:txBody>
                  <a:tcPr marL="0" marR="0" marT="0" marB="0" anchor="ctr">
                    <a:lnL>
                      <a:noFill/>
                    </a:lnL>
                    <a:lnR>
                      <a:noFill/>
                    </a:lnR>
                    <a:lnT>
                      <a:noFill/>
                    </a:lnT>
                    <a:lnB>
                      <a:noFill/>
                    </a:lnB>
                    <a:solidFill>
                      <a:srgbClr val="FFFFFF"/>
                    </a:solidFill>
                  </a:tcPr>
                </a:tc>
                <a:tc>
                  <a:txBody>
                    <a:bodyPr/>
                    <a:lstStyle/>
                    <a:p>
                      <a:pPr algn="ctr"/>
                      <a:r>
                        <a:rPr lang="el-GR" sz="2000" dirty="0">
                          <a:effectLst/>
                        </a:rPr>
                        <a:t>250</a:t>
                      </a:r>
                    </a:p>
                  </a:txBody>
                  <a:tcPr marL="0" marR="0" marT="0" marB="0" anchor="ctr">
                    <a:lnL>
                      <a:noFill/>
                    </a:lnL>
                    <a:lnR>
                      <a:noFill/>
                    </a:lnR>
                    <a:lnT>
                      <a:noFill/>
                    </a:lnT>
                    <a:lnB>
                      <a:noFill/>
                    </a:lnB>
                    <a:solidFill>
                      <a:srgbClr val="FFFFFF"/>
                    </a:solidFill>
                  </a:tcPr>
                </a:tc>
                <a:tc>
                  <a:txBody>
                    <a:bodyPr/>
                    <a:lstStyle/>
                    <a:p>
                      <a:pPr algn="ctr"/>
                      <a:r>
                        <a:rPr lang="el-GR" sz="2000" dirty="0">
                          <a:effectLst/>
                        </a:rPr>
                        <a:t>200</a:t>
                      </a:r>
                    </a:p>
                  </a:txBody>
                  <a:tcPr marL="0" marR="0" marT="0" marB="0" anchor="ctr">
                    <a:lnL>
                      <a:noFill/>
                    </a:lnL>
                    <a:lnR>
                      <a:noFill/>
                    </a:lnR>
                    <a:lnT>
                      <a:noFill/>
                    </a:lnT>
                    <a:lnB>
                      <a:noFill/>
                    </a:lnB>
                    <a:solidFill>
                      <a:srgbClr val="FFFFFF"/>
                    </a:solidFill>
                  </a:tcPr>
                </a:tc>
                <a:tc>
                  <a:txBody>
                    <a:bodyPr/>
                    <a:lstStyle/>
                    <a:p>
                      <a:pPr algn="ctr"/>
                      <a:r>
                        <a:rPr lang="el-GR" sz="2000" dirty="0">
                          <a:effectLst/>
                        </a:rPr>
                        <a:t>300</a:t>
                      </a:r>
                    </a:p>
                  </a:txBody>
                  <a:tcPr marL="0" marR="0" marT="0" marB="0" anchor="ctr">
                    <a:lnL>
                      <a:noFill/>
                    </a:lnL>
                    <a:lnR>
                      <a:noFill/>
                    </a:lnR>
                    <a:lnT>
                      <a:noFill/>
                    </a:lnT>
                    <a:lnB>
                      <a:noFill/>
                    </a:lnB>
                    <a:solidFill>
                      <a:srgbClr val="FFFFFF"/>
                    </a:solidFill>
                  </a:tcPr>
                </a:tc>
                <a:tc>
                  <a:txBody>
                    <a:bodyPr/>
                    <a:lstStyle/>
                    <a:p>
                      <a:pPr algn="ctr"/>
                      <a:r>
                        <a:rPr lang="el-GR" sz="2000" dirty="0">
                          <a:effectLst/>
                        </a:rPr>
                        <a:t>350</a:t>
                      </a:r>
                    </a:p>
                  </a:txBody>
                  <a:tcPr marL="0" marR="0" marT="0" marB="0" anchor="ctr">
                    <a:lnL>
                      <a:noFill/>
                    </a:lnL>
                    <a:lnR>
                      <a:noFill/>
                    </a:lnR>
                    <a:lnT>
                      <a:noFill/>
                    </a:lnT>
                    <a:lnB>
                      <a:noFill/>
                    </a:lnB>
                    <a:solidFill>
                      <a:srgbClr val="FFFFFF"/>
                    </a:solidFill>
                  </a:tcPr>
                </a:tc>
                <a:tc>
                  <a:txBody>
                    <a:bodyPr/>
                    <a:lstStyle/>
                    <a:p>
                      <a:pPr algn="ctr"/>
                      <a:r>
                        <a:rPr lang="el-GR" sz="2000" dirty="0">
                          <a:effectLst/>
                        </a:rPr>
                        <a:t>300</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2763982406"/>
                  </a:ext>
                </a:extLst>
              </a:tr>
              <a:tr h="1433893">
                <a:tc>
                  <a:txBody>
                    <a:bodyPr/>
                    <a:lstStyle/>
                    <a:p>
                      <a:pPr algn="ctr"/>
                      <a:r>
                        <a:rPr lang="el-GR" sz="2000" b="1">
                          <a:effectLst/>
                        </a:rPr>
                        <a:t>Ετήσιες Δαπάνες</a:t>
                      </a:r>
                      <a:br>
                        <a:rPr lang="el-GR" sz="2000" b="1">
                          <a:effectLst/>
                        </a:rPr>
                      </a:br>
                      <a:r>
                        <a:rPr lang="el-GR" sz="2000" b="1">
                          <a:effectLst/>
                        </a:rPr>
                        <a:t>Φοιτητή Β</a:t>
                      </a:r>
                      <a:br>
                        <a:rPr lang="el-GR" sz="2000" b="1">
                          <a:effectLst/>
                        </a:rPr>
                      </a:br>
                      <a:r>
                        <a:rPr lang="el-GR" sz="2000" b="1">
                          <a:effectLst/>
                        </a:rPr>
                        <a:t>(σε Ευρώ)</a:t>
                      </a:r>
                      <a:endParaRPr lang="el-GR" sz="2000">
                        <a:effectLst/>
                      </a:endParaRPr>
                    </a:p>
                  </a:txBody>
                  <a:tcPr marL="0" marR="0" marT="0" marB="0" anchor="ctr">
                    <a:lnL>
                      <a:noFill/>
                    </a:lnL>
                    <a:lnR>
                      <a:noFill/>
                    </a:lnR>
                    <a:lnT>
                      <a:noFill/>
                    </a:lnT>
                    <a:lnB>
                      <a:noFill/>
                    </a:lnB>
                    <a:solidFill>
                      <a:srgbClr val="FFFFFF"/>
                    </a:solidFill>
                  </a:tcPr>
                </a:tc>
                <a:tc>
                  <a:txBody>
                    <a:bodyPr/>
                    <a:lstStyle/>
                    <a:p>
                      <a:pPr algn="ctr"/>
                      <a:r>
                        <a:rPr lang="el-GR" sz="2000" dirty="0">
                          <a:effectLst/>
                        </a:rPr>
                        <a:t>5000</a:t>
                      </a:r>
                    </a:p>
                  </a:txBody>
                  <a:tcPr marL="0" marR="0" marT="0" marB="0" anchor="ctr">
                    <a:lnL>
                      <a:noFill/>
                    </a:lnL>
                    <a:lnR>
                      <a:noFill/>
                    </a:lnR>
                    <a:lnT>
                      <a:noFill/>
                    </a:lnT>
                    <a:lnB>
                      <a:noFill/>
                    </a:lnB>
                    <a:solidFill>
                      <a:srgbClr val="FFFFFF"/>
                    </a:solidFill>
                  </a:tcPr>
                </a:tc>
                <a:tc>
                  <a:txBody>
                    <a:bodyPr/>
                    <a:lstStyle/>
                    <a:p>
                      <a:pPr algn="ctr"/>
                      <a:r>
                        <a:rPr lang="el-GR" sz="2000" dirty="0">
                          <a:effectLst/>
                        </a:rPr>
                        <a:t>5150</a:t>
                      </a:r>
                    </a:p>
                  </a:txBody>
                  <a:tcPr marL="0" marR="0" marT="0" marB="0" anchor="ctr">
                    <a:lnL>
                      <a:noFill/>
                    </a:lnL>
                    <a:lnR>
                      <a:noFill/>
                    </a:lnR>
                    <a:lnT>
                      <a:noFill/>
                    </a:lnT>
                    <a:lnB>
                      <a:noFill/>
                    </a:lnB>
                    <a:solidFill>
                      <a:srgbClr val="FFFFFF"/>
                    </a:solidFill>
                  </a:tcPr>
                </a:tc>
                <a:tc>
                  <a:txBody>
                    <a:bodyPr/>
                    <a:lstStyle/>
                    <a:p>
                      <a:pPr algn="ctr"/>
                      <a:r>
                        <a:rPr lang="el-GR" sz="2000" dirty="0">
                          <a:effectLst/>
                        </a:rPr>
                        <a:t>5100</a:t>
                      </a:r>
                    </a:p>
                  </a:txBody>
                  <a:tcPr marL="0" marR="0" marT="0" marB="0" anchor="ctr">
                    <a:lnL>
                      <a:noFill/>
                    </a:lnL>
                    <a:lnR>
                      <a:noFill/>
                    </a:lnR>
                    <a:lnT>
                      <a:noFill/>
                    </a:lnT>
                    <a:lnB>
                      <a:noFill/>
                    </a:lnB>
                    <a:solidFill>
                      <a:srgbClr val="FFFFFF"/>
                    </a:solidFill>
                  </a:tcPr>
                </a:tc>
                <a:tc>
                  <a:txBody>
                    <a:bodyPr/>
                    <a:lstStyle/>
                    <a:p>
                      <a:pPr algn="ctr"/>
                      <a:r>
                        <a:rPr lang="el-GR" sz="2000" dirty="0">
                          <a:effectLst/>
                        </a:rPr>
                        <a:t>5050</a:t>
                      </a:r>
                    </a:p>
                  </a:txBody>
                  <a:tcPr marL="0" marR="0" marT="0" marB="0" anchor="ctr">
                    <a:lnL>
                      <a:noFill/>
                    </a:lnL>
                    <a:lnR>
                      <a:noFill/>
                    </a:lnR>
                    <a:lnT>
                      <a:noFill/>
                    </a:lnT>
                    <a:lnB>
                      <a:noFill/>
                    </a:lnB>
                    <a:solidFill>
                      <a:srgbClr val="FFFFFF"/>
                    </a:solidFill>
                  </a:tcPr>
                </a:tc>
                <a:tc>
                  <a:txBody>
                    <a:bodyPr/>
                    <a:lstStyle/>
                    <a:p>
                      <a:pPr algn="ctr"/>
                      <a:r>
                        <a:rPr lang="el-GR" sz="2000" dirty="0">
                          <a:effectLst/>
                        </a:rPr>
                        <a:t>5100</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778638299"/>
                  </a:ext>
                </a:extLst>
              </a:tr>
            </a:tbl>
          </a:graphicData>
        </a:graphic>
      </p:graphicFrame>
      <p:sp>
        <p:nvSpPr>
          <p:cNvPr id="7" name="TextBox 6">
            <a:extLst>
              <a:ext uri="{FF2B5EF4-FFF2-40B4-BE49-F238E27FC236}">
                <a16:creationId xmlns:a16="http://schemas.microsoft.com/office/drawing/2014/main" id="{B1A20F16-35F0-4468-AB81-26E1B914E038}"/>
              </a:ext>
            </a:extLst>
          </p:cNvPr>
          <p:cNvSpPr txBox="1"/>
          <p:nvPr/>
        </p:nvSpPr>
        <p:spPr>
          <a:xfrm>
            <a:off x="582930" y="284679"/>
            <a:ext cx="11304270" cy="1477328"/>
          </a:xfrm>
          <a:prstGeom prst="rect">
            <a:avLst/>
          </a:prstGeom>
          <a:noFill/>
        </p:spPr>
        <p:txBody>
          <a:bodyPr wrap="square">
            <a:spAutoFit/>
          </a:bodyPr>
          <a:lstStyle/>
          <a:p>
            <a:pPr algn="l"/>
            <a:r>
              <a:rPr lang="el-GR" b="1" i="0" dirty="0">
                <a:solidFill>
                  <a:srgbClr val="526069"/>
                </a:solidFill>
                <a:effectLst/>
                <a:latin typeface="Open Sans"/>
              </a:rPr>
              <a:t>α</a:t>
            </a:r>
            <a:r>
              <a:rPr lang="el-GR" b="0" i="0" dirty="0">
                <a:solidFill>
                  <a:srgbClr val="526069"/>
                </a:solidFill>
                <a:effectLst/>
                <a:latin typeface="Open Sans"/>
              </a:rPr>
              <a:t>.  Να υπολογιστούν οι τυπικές αποκλίσεις των ετήσιων δαπανών των δύο φοιτητών.</a:t>
            </a:r>
            <a:r>
              <a:rPr lang="el-GR" b="1" i="0" dirty="0">
                <a:solidFill>
                  <a:srgbClr val="526069"/>
                </a:solidFill>
                <a:effectLst/>
                <a:latin typeface="Open Sans"/>
              </a:rPr>
              <a:t> </a:t>
            </a:r>
            <a:r>
              <a:rPr lang="el-GR" b="0" i="0" dirty="0">
                <a:solidFill>
                  <a:srgbClr val="526069"/>
                </a:solidFill>
                <a:effectLst/>
                <a:latin typeface="Open Sans"/>
              </a:rPr>
              <a:t>Μπορούμε να ισχυριστούμε ότι, εφόσον οι τυπικές αποκλίσεις είναι ίσες, οι ετήσιες δαπάνες των δύο φοιτητών παρουσιάζουν την ίδια μεταβλητότητα; Αιτιολογείστε την απάντησή σας.</a:t>
            </a:r>
          </a:p>
          <a:p>
            <a:pPr algn="l"/>
            <a:r>
              <a:rPr lang="el-GR" b="1" i="0" dirty="0">
                <a:solidFill>
                  <a:srgbClr val="526069"/>
                </a:solidFill>
                <a:effectLst/>
                <a:latin typeface="Open Sans"/>
              </a:rPr>
              <a:t>β</a:t>
            </a:r>
            <a:r>
              <a:rPr lang="el-GR" b="0" i="0" dirty="0">
                <a:solidFill>
                  <a:srgbClr val="526069"/>
                </a:solidFill>
                <a:effectLst/>
                <a:latin typeface="Open Sans"/>
              </a:rPr>
              <a:t>.   Να συγκριθεί η μεταβλητότητα των ετήσιων δαπανών των δύο φοιτητών και να εξαχθούν τα σχετικά συμπεράσματα.</a:t>
            </a:r>
          </a:p>
        </p:txBody>
      </p:sp>
    </p:spTree>
    <p:extLst>
      <p:ext uri="{BB962C8B-B14F-4D97-AF65-F5344CB8AC3E}">
        <p14:creationId xmlns:p14="http://schemas.microsoft.com/office/powerpoint/2010/main" val="35215036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Down Arrow 7">
            <a:extLst>
              <a:ext uri="{FF2B5EF4-FFF2-40B4-BE49-F238E27FC236}">
                <a16:creationId xmlns:a16="http://schemas.microsoft.com/office/drawing/2014/main" id="{73DE2CFE-42F2-48F0-8706-5264E012B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288521" y="381403"/>
            <a:ext cx="2200313" cy="3342508"/>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5139BC6-5561-45CF-8269-51CC48FBA489}"/>
              </a:ext>
            </a:extLst>
          </p:cNvPr>
          <p:cNvSpPr>
            <a:spLocks noGrp="1"/>
          </p:cNvSpPr>
          <p:nvPr>
            <p:ph type="title"/>
          </p:nvPr>
        </p:nvSpPr>
        <p:spPr>
          <a:xfrm>
            <a:off x="966952" y="1204108"/>
            <a:ext cx="2669406" cy="1781175"/>
          </a:xfrm>
        </p:spPr>
        <p:txBody>
          <a:bodyPr>
            <a:normAutofit/>
          </a:bodyPr>
          <a:lstStyle/>
          <a:p>
            <a:r>
              <a:rPr lang="el-GR" sz="3200" dirty="0">
                <a:solidFill>
                  <a:srgbClr val="FFFFFF"/>
                </a:solidFill>
              </a:rPr>
              <a:t>Λύση</a:t>
            </a:r>
          </a:p>
        </p:txBody>
      </p:sp>
      <p:sp>
        <p:nvSpPr>
          <p:cNvPr id="3" name="Content Placeholder 2">
            <a:extLst>
              <a:ext uri="{FF2B5EF4-FFF2-40B4-BE49-F238E27FC236}">
                <a16:creationId xmlns:a16="http://schemas.microsoft.com/office/drawing/2014/main" id="{CAD4C1C8-2D06-49AF-98A5-6BEB52B68A1A}"/>
              </a:ext>
            </a:extLst>
          </p:cNvPr>
          <p:cNvSpPr>
            <a:spLocks noGrp="1"/>
          </p:cNvSpPr>
          <p:nvPr>
            <p:ph idx="1"/>
          </p:nvPr>
        </p:nvSpPr>
        <p:spPr>
          <a:xfrm>
            <a:off x="966951" y="3355130"/>
            <a:ext cx="2669407" cy="2427333"/>
          </a:xfrm>
        </p:spPr>
        <p:txBody>
          <a:bodyPr>
            <a:normAutofit/>
          </a:bodyPr>
          <a:lstStyle/>
          <a:p>
            <a:pPr marL="0" indent="0">
              <a:buNone/>
            </a:pPr>
            <a:r>
              <a:rPr lang="en-US" sz="1600"/>
              <a:t>Cv1=</a:t>
            </a:r>
            <a:r>
              <a:rPr lang="el-GR" sz="1600"/>
              <a:t>11.60714286</a:t>
            </a:r>
          </a:p>
          <a:p>
            <a:pPr marL="0" indent="0">
              <a:buNone/>
            </a:pPr>
            <a:r>
              <a:rPr lang="en-US" sz="1600"/>
              <a:t>Cv2= </a:t>
            </a:r>
            <a:r>
              <a:rPr lang="el-GR" sz="1600"/>
              <a:t>0.63976378</a:t>
            </a:r>
          </a:p>
          <a:p>
            <a:r>
              <a:rPr lang="en-US" sz="1600"/>
              <a:t>Cv1&gt;cv2</a:t>
            </a:r>
          </a:p>
          <a:p>
            <a:endParaRPr lang="el-GR" sz="1600"/>
          </a:p>
        </p:txBody>
      </p:sp>
      <p:pic>
        <p:nvPicPr>
          <p:cNvPr id="4" name="Picture 3">
            <a:extLst>
              <a:ext uri="{FF2B5EF4-FFF2-40B4-BE49-F238E27FC236}">
                <a16:creationId xmlns:a16="http://schemas.microsoft.com/office/drawing/2014/main" id="{22DD9961-558E-45D2-8504-11FE2E8E26CF}"/>
              </a:ext>
            </a:extLst>
          </p:cNvPr>
          <p:cNvPicPr>
            <a:picLocks noChangeAspect="1"/>
          </p:cNvPicPr>
          <p:nvPr/>
        </p:nvPicPr>
        <p:blipFill>
          <a:blip r:embed="rId2"/>
          <a:stretch>
            <a:fillRect/>
          </a:stretch>
        </p:blipFill>
        <p:spPr>
          <a:xfrm>
            <a:off x="7650592" y="952500"/>
            <a:ext cx="926742" cy="4829963"/>
          </a:xfrm>
          <a:prstGeom prst="rect">
            <a:avLst/>
          </a:prstGeom>
        </p:spPr>
      </p:pic>
    </p:spTree>
    <p:extLst>
      <p:ext uri="{BB962C8B-B14F-4D97-AF65-F5344CB8AC3E}">
        <p14:creationId xmlns:p14="http://schemas.microsoft.com/office/powerpoint/2010/main" val="2673810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266A2-1FCD-4F7D-8041-40F73B2FAF0D}"/>
              </a:ext>
            </a:extLst>
          </p:cNvPr>
          <p:cNvSpPr>
            <a:spLocks noGrp="1"/>
          </p:cNvSpPr>
          <p:nvPr>
            <p:ph type="title"/>
          </p:nvPr>
        </p:nvSpPr>
        <p:spPr/>
        <p:txBody>
          <a:bodyPr/>
          <a:lstStyle/>
          <a:p>
            <a:endParaRPr lang="el-GR" dirty="0"/>
          </a:p>
        </p:txBody>
      </p:sp>
      <p:sp>
        <p:nvSpPr>
          <p:cNvPr id="3" name="Content Placeholder 2">
            <a:extLst>
              <a:ext uri="{FF2B5EF4-FFF2-40B4-BE49-F238E27FC236}">
                <a16:creationId xmlns:a16="http://schemas.microsoft.com/office/drawing/2014/main" id="{1DC3057D-CCED-4DB7-B4C7-8179A2EE93C6}"/>
              </a:ext>
            </a:extLst>
          </p:cNvPr>
          <p:cNvSpPr>
            <a:spLocks noGrp="1"/>
          </p:cNvSpPr>
          <p:nvPr>
            <p:ph idx="1"/>
          </p:nvPr>
        </p:nvSpPr>
        <p:spPr/>
        <p:txBody>
          <a:bodyPr>
            <a:normAutofit fontScale="70000" lnSpcReduction="20000"/>
          </a:bodyPr>
          <a:lstStyle/>
          <a:p>
            <a:r>
              <a:rPr lang="el-GR" dirty="0"/>
              <a:t>Σε μια εταιρία μεταφορών, από την εμπειρία, είναι γνωστό ότι στα ελαστικά των φορτηγών που διαθέτει παρουσιάζεται πρόβλημα μια φορά, κατά μέσο όρο, την εβδομάδα . Έστω ότι ο αριθμός των φορτηγών που παρουσιάζουν βλάβη στα ελαστικά κατά την διάρκεια μιας εβδομάδας ακολουθεί την κατανομή </a:t>
            </a:r>
            <a:r>
              <a:rPr lang="el-GR" dirty="0" err="1"/>
              <a:t>Poisson</a:t>
            </a:r>
            <a:r>
              <a:rPr lang="el-GR" dirty="0"/>
              <a:t>.</a:t>
            </a:r>
          </a:p>
          <a:p>
            <a:endParaRPr lang="el-GR" dirty="0"/>
          </a:p>
          <a:p>
            <a:r>
              <a:rPr lang="el-GR" dirty="0"/>
              <a:t>α. Ποια η πιθανότητα σε μια εβδομάδα :</a:t>
            </a:r>
          </a:p>
          <a:p>
            <a:endParaRPr lang="el-GR" dirty="0"/>
          </a:p>
          <a:p>
            <a:r>
              <a:rPr lang="el-GR" dirty="0"/>
              <a:t>i) ο αριθμός των φορτηγών που παρουσιάζουν βλάβη στα ελαστικά  να είναι μηδενικός;</a:t>
            </a:r>
          </a:p>
          <a:p>
            <a:endParaRPr lang="el-GR" dirty="0"/>
          </a:p>
          <a:p>
            <a:r>
              <a:rPr lang="el-GR" dirty="0" err="1"/>
              <a:t>ii</a:t>
            </a:r>
            <a:r>
              <a:rPr lang="el-GR" dirty="0"/>
              <a:t>) ο αριθμός των φορτηγών που παρουσιάζουν βλάβη στα ελαστικά να είναι το πολύ δύο;      </a:t>
            </a:r>
          </a:p>
          <a:p>
            <a:endParaRPr lang="el-GR" dirty="0"/>
          </a:p>
          <a:p>
            <a:r>
              <a:rPr lang="el-GR" dirty="0"/>
              <a:t>β.  Να υπολογιστούν η μέση τιμή, μ,  η τυπική απόκλιση, σ,  του αριθμού  των φορτηγών που παρουσιάζουν πρόβλημα στα ελαστικά τους. Να υπολογισθεί η πιθανότητα όπως η   να παίρνει τιμές  σε απόσταση δυο τυπικές μονάδες από τη μέση τιμή.</a:t>
            </a:r>
          </a:p>
        </p:txBody>
      </p:sp>
    </p:spTree>
    <p:extLst>
      <p:ext uri="{BB962C8B-B14F-4D97-AF65-F5344CB8AC3E}">
        <p14:creationId xmlns:p14="http://schemas.microsoft.com/office/powerpoint/2010/main" val="21799373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44DE5-57BC-43A5-BAD9-507F7A82A4EE}"/>
              </a:ext>
            </a:extLst>
          </p:cNvPr>
          <p:cNvSpPr>
            <a:spLocks noGrp="1"/>
          </p:cNvSpPr>
          <p:nvPr>
            <p:ph type="title"/>
          </p:nvPr>
        </p:nvSpPr>
        <p:spPr/>
        <p:txBody>
          <a:bodyPr/>
          <a:lstStyle/>
          <a:p>
            <a:r>
              <a:rPr lang="el-GR" dirty="0"/>
              <a:t>Λύση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DA95399-43D6-4F88-9D2D-2AB86FFE8BCB}"/>
                  </a:ext>
                </a:extLst>
              </p:cNvPr>
              <p:cNvSpPr>
                <a:spLocks noGrp="1"/>
              </p:cNvSpPr>
              <p:nvPr>
                <p:ph idx="1"/>
              </p:nvPr>
            </p:nvSpPr>
            <p:spPr/>
            <p:txBody>
              <a:bodyPr>
                <a:normAutofit/>
              </a:bodyPr>
              <a:lstStyle/>
              <a:p>
                <a:r>
                  <a:rPr lang="el-GR" dirty="0"/>
                  <a:t>Πρόκειται για κατανομή </a:t>
                </a:r>
                <a:r>
                  <a:rPr lang="de-DE" dirty="0"/>
                  <a:t>Poison</a:t>
                </a:r>
              </a:p>
              <a:p>
                <a:pPr marL="0" marR="0" indent="450215" algn="just">
                  <a:spcBef>
                    <a:spcPts val="0"/>
                  </a:spcBef>
                  <a:spcAft>
                    <a:spcPts val="0"/>
                  </a:spcAft>
                </a:pPr>
                <a14:m>
                  <m:oMath xmlns:m="http://schemas.openxmlformats.org/officeDocument/2006/math">
                    <m:r>
                      <a:rPr lang="el-GR" sz="2800" i="1" smtClean="0">
                        <a:effectLst/>
                        <a:latin typeface="Cambria Math" panose="02040503050406030204" pitchFamily="18" charset="0"/>
                        <a:ea typeface="Times New Roman" panose="02020603050405020304" pitchFamily="18" charset="0"/>
                      </a:rPr>
                      <m:t>𝑃</m:t>
                    </m:r>
                    <m:d>
                      <m:dPr>
                        <m:ctrlPr>
                          <a:rPr lang="el-GR" sz="2800" i="1">
                            <a:effectLst/>
                            <a:latin typeface="Cambria Math" panose="02040503050406030204" pitchFamily="18" charset="0"/>
                            <a:ea typeface="Times New Roman" panose="02020603050405020304" pitchFamily="18" charset="0"/>
                          </a:rPr>
                        </m:ctrlPr>
                      </m:dPr>
                      <m:e>
                        <m:r>
                          <a:rPr lang="el-GR" sz="2800" i="1">
                            <a:effectLst/>
                            <a:latin typeface="Cambria Math" panose="02040503050406030204" pitchFamily="18" charset="0"/>
                            <a:ea typeface="Times New Roman" panose="02020603050405020304" pitchFamily="18" charset="0"/>
                          </a:rPr>
                          <m:t>𝑋</m:t>
                        </m:r>
                        <m:r>
                          <a:rPr lang="el-GR" sz="2800" i="1">
                            <a:effectLst/>
                            <a:latin typeface="Cambria Math" panose="02040503050406030204" pitchFamily="18" charset="0"/>
                            <a:ea typeface="Times New Roman" panose="02020603050405020304" pitchFamily="18" charset="0"/>
                          </a:rPr>
                          <m:t>=</m:t>
                        </m:r>
                        <m:r>
                          <a:rPr lang="el-GR" sz="2800" i="1">
                            <a:effectLst/>
                            <a:latin typeface="Cambria Math" panose="02040503050406030204" pitchFamily="18" charset="0"/>
                            <a:ea typeface="Times New Roman" panose="02020603050405020304" pitchFamily="18" charset="0"/>
                          </a:rPr>
                          <m:t>𝑥</m:t>
                        </m:r>
                      </m:e>
                    </m:d>
                    <m:r>
                      <a:rPr lang="el-GR" sz="2800" i="1">
                        <a:effectLst/>
                        <a:latin typeface="Cambria Math" panose="02040503050406030204" pitchFamily="18" charset="0"/>
                        <a:ea typeface="Times New Roman" panose="02020603050405020304" pitchFamily="18" charset="0"/>
                      </a:rPr>
                      <m:t>=</m:t>
                    </m:r>
                    <m:f>
                      <m:fPr>
                        <m:ctrlPr>
                          <a:rPr lang="el-GR" sz="2800" i="1">
                            <a:effectLst/>
                            <a:latin typeface="Cambria Math" panose="02040503050406030204" pitchFamily="18" charset="0"/>
                            <a:ea typeface="Times New Roman" panose="02020603050405020304" pitchFamily="18" charset="0"/>
                          </a:rPr>
                        </m:ctrlPr>
                      </m:fPr>
                      <m:num>
                        <m:sSup>
                          <m:sSupPr>
                            <m:ctrlPr>
                              <a:rPr lang="el-GR" sz="2800" i="1">
                                <a:effectLst/>
                                <a:latin typeface="Cambria Math" panose="02040503050406030204" pitchFamily="18" charset="0"/>
                                <a:ea typeface="Times New Roman" panose="02020603050405020304" pitchFamily="18" charset="0"/>
                              </a:rPr>
                            </m:ctrlPr>
                          </m:sSupPr>
                          <m:e>
                            <m:r>
                              <a:rPr lang="el-GR" sz="2800" i="1">
                                <a:effectLst/>
                                <a:latin typeface="Cambria Math" panose="02040503050406030204" pitchFamily="18" charset="0"/>
                                <a:ea typeface="Times New Roman" panose="02020603050405020304" pitchFamily="18" charset="0"/>
                              </a:rPr>
                              <m:t>𝑒</m:t>
                            </m:r>
                          </m:e>
                          <m:sup>
                            <m:r>
                              <a:rPr lang="el-GR" sz="2800" i="1">
                                <a:effectLst/>
                                <a:latin typeface="Cambria Math" panose="02040503050406030204" pitchFamily="18" charset="0"/>
                                <a:ea typeface="Times New Roman" panose="02020603050405020304" pitchFamily="18" charset="0"/>
                              </a:rPr>
                              <m:t>−</m:t>
                            </m:r>
                            <m:r>
                              <a:rPr lang="el-GR" sz="2800" i="1">
                                <a:effectLst/>
                                <a:latin typeface="Cambria Math" panose="02040503050406030204" pitchFamily="18" charset="0"/>
                                <a:ea typeface="Times New Roman" panose="02020603050405020304" pitchFamily="18" charset="0"/>
                              </a:rPr>
                              <m:t>𝜆</m:t>
                            </m:r>
                          </m:sup>
                        </m:sSup>
                        <m:sSup>
                          <m:sSupPr>
                            <m:ctrlPr>
                              <a:rPr lang="el-GR" sz="2800" i="1">
                                <a:effectLst/>
                                <a:latin typeface="Cambria Math" panose="02040503050406030204" pitchFamily="18" charset="0"/>
                                <a:ea typeface="Times New Roman" panose="02020603050405020304" pitchFamily="18" charset="0"/>
                              </a:rPr>
                            </m:ctrlPr>
                          </m:sSupPr>
                          <m:e>
                            <m:r>
                              <a:rPr lang="el-GR" sz="2800" i="1">
                                <a:effectLst/>
                                <a:latin typeface="Cambria Math" panose="02040503050406030204" pitchFamily="18" charset="0"/>
                                <a:ea typeface="Times New Roman" panose="02020603050405020304" pitchFamily="18" charset="0"/>
                              </a:rPr>
                              <m:t>𝜆</m:t>
                            </m:r>
                          </m:e>
                          <m:sup>
                            <m:r>
                              <a:rPr lang="el-GR" sz="2800" i="1">
                                <a:effectLst/>
                                <a:latin typeface="Cambria Math" panose="02040503050406030204" pitchFamily="18" charset="0"/>
                                <a:ea typeface="Times New Roman" panose="02020603050405020304" pitchFamily="18" charset="0"/>
                              </a:rPr>
                              <m:t>𝑥</m:t>
                            </m:r>
                          </m:sup>
                        </m:sSup>
                      </m:num>
                      <m:den>
                        <m:r>
                          <a:rPr lang="el-GR" sz="2800" i="1">
                            <a:effectLst/>
                            <a:latin typeface="Cambria Math" panose="02040503050406030204" pitchFamily="18" charset="0"/>
                            <a:ea typeface="Times New Roman" panose="02020603050405020304" pitchFamily="18" charset="0"/>
                          </a:rPr>
                          <m:t>𝑥</m:t>
                        </m:r>
                        <m:r>
                          <a:rPr lang="el-GR" sz="2800" i="1">
                            <a:effectLst/>
                            <a:latin typeface="Cambria Math" panose="02040503050406030204" pitchFamily="18" charset="0"/>
                            <a:ea typeface="Times New Roman" panose="02020603050405020304" pitchFamily="18" charset="0"/>
                          </a:rPr>
                          <m:t>!</m:t>
                        </m:r>
                      </m:den>
                    </m:f>
                    <m:r>
                      <a:rPr lang="el-GR" sz="2800" i="1">
                        <a:effectLst/>
                        <a:latin typeface="Cambria Math" panose="02040503050406030204" pitchFamily="18" charset="0"/>
                        <a:ea typeface="Times New Roman" panose="02020603050405020304" pitchFamily="18" charset="0"/>
                      </a:rPr>
                      <m:t>,</m:t>
                    </m:r>
                    <m:m>
                      <m:mPr>
                        <m:mcs>
                          <m:mc>
                            <m:mcPr>
                              <m:count m:val="2"/>
                              <m:mcJc m:val="center"/>
                            </m:mcPr>
                          </m:mc>
                        </m:mcs>
                        <m:ctrlPr>
                          <a:rPr lang="el-GR" sz="2800" i="1">
                            <a:effectLst/>
                            <a:latin typeface="Cambria Math" panose="02040503050406030204" pitchFamily="18" charset="0"/>
                            <a:ea typeface="Times New Roman" panose="02020603050405020304" pitchFamily="18" charset="0"/>
                          </a:rPr>
                        </m:ctrlPr>
                      </m:mPr>
                      <m:mr>
                        <m:e/>
                        <m:e/>
                      </m:mr>
                    </m:m>
                    <m:r>
                      <m:rPr>
                        <m:sty m:val="p"/>
                      </m:rPr>
                      <a:rPr lang="el-GR" sz="2800" i="1">
                        <a:effectLst/>
                        <a:latin typeface="Cambria Math" panose="02040503050406030204" pitchFamily="18" charset="0"/>
                        <a:ea typeface="Times New Roman" panose="02020603050405020304" pitchFamily="18" charset="0"/>
                      </a:rPr>
                      <m:t>ό</m:t>
                    </m:r>
                    <m:r>
                      <a:rPr lang="el-GR" sz="2800" i="1">
                        <a:effectLst/>
                        <a:latin typeface="Cambria Math" panose="02040503050406030204" pitchFamily="18" charset="0"/>
                        <a:ea typeface="Times New Roman" panose="02020603050405020304" pitchFamily="18" charset="0"/>
                      </a:rPr>
                      <m:t>𝜋𝜊𝜐</m:t>
                    </m:r>
                    <m:m>
                      <m:mPr>
                        <m:mcs>
                          <m:mc>
                            <m:mcPr>
                              <m:count m:val="2"/>
                              <m:mcJc m:val="center"/>
                            </m:mcPr>
                          </m:mc>
                        </m:mcs>
                        <m:ctrlPr>
                          <a:rPr lang="el-GR" sz="2800" i="1">
                            <a:effectLst/>
                            <a:latin typeface="Cambria Math" panose="02040503050406030204" pitchFamily="18" charset="0"/>
                            <a:ea typeface="Times New Roman" panose="02020603050405020304" pitchFamily="18" charset="0"/>
                          </a:rPr>
                        </m:ctrlPr>
                      </m:mPr>
                      <m:mr>
                        <m:e/>
                        <m:e/>
                      </m:mr>
                    </m:m>
                    <m:r>
                      <a:rPr lang="el-GR" sz="2800" i="1">
                        <a:effectLst/>
                        <a:latin typeface="Cambria Math" panose="02040503050406030204" pitchFamily="18" charset="0"/>
                        <a:ea typeface="Times New Roman" panose="02020603050405020304" pitchFamily="18" charset="0"/>
                      </a:rPr>
                      <m:t>𝜆</m:t>
                    </m:r>
                    <m:r>
                      <a:rPr lang="el-GR" sz="2800" i="1">
                        <a:effectLst/>
                        <a:latin typeface="Cambria Math" panose="02040503050406030204" pitchFamily="18" charset="0"/>
                        <a:ea typeface="Times New Roman" panose="02020603050405020304" pitchFamily="18" charset="0"/>
                      </a:rPr>
                      <m:t>=</m:t>
                    </m:r>
                    <m:r>
                      <a:rPr lang="el-GR" sz="2800" i="1">
                        <a:effectLst/>
                        <a:latin typeface="Cambria Math" panose="02040503050406030204" pitchFamily="18" charset="0"/>
                        <a:ea typeface="Times New Roman" panose="02020603050405020304" pitchFamily="18" charset="0"/>
                      </a:rPr>
                      <m:t>𝑣</m:t>
                    </m:r>
                    <m:r>
                      <a:rPr lang="el-GR" sz="2800" i="1">
                        <a:effectLst/>
                        <a:latin typeface="Cambria Math" panose="02040503050406030204" pitchFamily="18" charset="0"/>
                        <a:ea typeface="Times New Roman" panose="02020603050405020304" pitchFamily="18" charset="0"/>
                        <a:cs typeface="Cambria Math" panose="02040503050406030204" pitchFamily="18" charset="0"/>
                      </a:rPr>
                      <m:t>⋅</m:t>
                    </m:r>
                    <m:r>
                      <a:rPr lang="el-GR" sz="2800" i="1">
                        <a:effectLst/>
                        <a:latin typeface="Cambria Math" panose="02040503050406030204" pitchFamily="18" charset="0"/>
                        <a:ea typeface="Times New Roman" panose="02020603050405020304" pitchFamily="18" charset="0"/>
                      </a:rPr>
                      <m:t>𝑝</m:t>
                    </m:r>
                    <m:m>
                      <m:mPr>
                        <m:mcs>
                          <m:mc>
                            <m:mcPr>
                              <m:count m:val="2"/>
                              <m:mcJc m:val="center"/>
                            </m:mcPr>
                          </m:mc>
                        </m:mcs>
                        <m:ctrlPr>
                          <a:rPr lang="el-GR" sz="2800" i="1">
                            <a:effectLst/>
                            <a:latin typeface="Cambria Math" panose="02040503050406030204" pitchFamily="18" charset="0"/>
                            <a:ea typeface="Times New Roman" panose="02020603050405020304" pitchFamily="18" charset="0"/>
                          </a:rPr>
                        </m:ctrlPr>
                      </m:mPr>
                      <m:mr>
                        <m:e/>
                        <m:e/>
                      </m:mr>
                    </m:m>
                    <m:r>
                      <m:rPr>
                        <m:nor/>
                      </m:rPr>
                      <a:rPr lang="el-GR" sz="2800">
                        <a:effectLst/>
                        <a:latin typeface="Cambria Math" panose="02040503050406030204" pitchFamily="18" charset="0"/>
                        <a:ea typeface="Times New Roman" panose="02020603050405020304" pitchFamily="18" charset="0"/>
                      </a:rPr>
                      <m:t>και</m:t>
                    </m:r>
                    <m:m>
                      <m:mPr>
                        <m:mcs>
                          <m:mc>
                            <m:mcPr>
                              <m:count m:val="2"/>
                              <m:mcJc m:val="center"/>
                            </m:mcPr>
                          </m:mc>
                        </m:mcs>
                        <m:ctrlPr>
                          <a:rPr lang="el-GR" sz="2800" i="1">
                            <a:effectLst/>
                            <a:latin typeface="Cambria Math" panose="02040503050406030204" pitchFamily="18" charset="0"/>
                            <a:ea typeface="Times New Roman" panose="02020603050405020304" pitchFamily="18" charset="0"/>
                          </a:rPr>
                        </m:ctrlPr>
                      </m:mPr>
                      <m:mr>
                        <m:e/>
                        <m:e/>
                      </m:mr>
                    </m:m>
                    <m:r>
                      <a:rPr lang="el-GR" sz="2800" i="1">
                        <a:effectLst/>
                        <a:latin typeface="Cambria Math" panose="02040503050406030204" pitchFamily="18" charset="0"/>
                        <a:ea typeface="Times New Roman" panose="02020603050405020304" pitchFamily="18" charset="0"/>
                      </a:rPr>
                      <m:t>𝑥</m:t>
                    </m:r>
                    <m:r>
                      <a:rPr lang="el-GR" sz="2800" i="1">
                        <a:effectLst/>
                        <a:latin typeface="Cambria Math" panose="02040503050406030204" pitchFamily="18" charset="0"/>
                        <a:ea typeface="Times New Roman" panose="02020603050405020304" pitchFamily="18" charset="0"/>
                      </a:rPr>
                      <m:t>=0,1,2,3,.....</m:t>
                    </m:r>
                  </m:oMath>
                </a14:m>
                <a:endParaRPr lang="el-GR" sz="2800" dirty="0">
                  <a:effectLst/>
                  <a:latin typeface="Times New Roman" panose="02020603050405020304" pitchFamily="18" charset="0"/>
                  <a:ea typeface="Times New Roman" panose="02020603050405020304" pitchFamily="18" charset="0"/>
                </a:endParaRPr>
              </a:p>
              <a:p>
                <a14:m>
                  <m:oMath xmlns:m="http://schemas.openxmlformats.org/officeDocument/2006/math">
                    <m:r>
                      <a:rPr kumimoji="0" lang="el-GR" sz="2800" b="0" i="1" u="none" strike="noStrike" kern="1200" cap="none" spc="0" normalizeH="0" baseline="0" noProof="0" smtClean="0">
                        <a:ln>
                          <a:noFill/>
                        </a:ln>
                        <a:solidFill>
                          <a:prstClr val="black"/>
                        </a:solidFill>
                        <a:effectLst/>
                        <a:uLnTx/>
                        <a:uFillTx/>
                        <a:latin typeface="Cambria Math" panose="02040503050406030204" pitchFamily="18" charset="0"/>
                        <a:ea typeface="Times New Roman" panose="02020603050405020304" pitchFamily="18" charset="0"/>
                        <a:cs typeface="+mn-cs"/>
                      </a:rPr>
                      <m:t>𝑃</m:t>
                    </m:r>
                    <m:d>
                      <m:dPr>
                        <m:ctrlPr>
                          <a:rPr kumimoji="0" lang="el-GR" sz="2800" b="0"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mn-cs"/>
                          </a:rPr>
                        </m:ctrlPr>
                      </m:dPr>
                      <m:e>
                        <m:r>
                          <a:rPr kumimoji="0" lang="el-GR" sz="2800" b="0"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mn-cs"/>
                          </a:rPr>
                          <m:t>𝑋</m:t>
                        </m:r>
                        <m:r>
                          <a:rPr kumimoji="0" lang="el-GR" sz="2800" b="0"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mn-cs"/>
                          </a:rPr>
                          <m:t>=0</m:t>
                        </m:r>
                      </m:e>
                    </m:d>
                  </m:oMath>
                </a14:m>
                <a:endParaRPr kumimoji="0" lang="en-US" sz="2800" b="0" u="none" strike="noStrike" kern="1200" cap="none" spc="0" normalizeH="0" baseline="0" noProof="0" dirty="0">
                  <a:ln>
                    <a:noFill/>
                  </a:ln>
                  <a:solidFill>
                    <a:prstClr val="black"/>
                  </a:solidFill>
                  <a:effectLst/>
                  <a:uLnTx/>
                  <a:uFillTx/>
                  <a:ea typeface="Times New Roman" panose="02020603050405020304" pitchFamily="18" charset="0"/>
                  <a:cs typeface="+mn-cs"/>
                </a:endParaRPr>
              </a:p>
              <a:p>
                <a14:m>
                  <m:oMath xmlns:m="http://schemas.openxmlformats.org/officeDocument/2006/math">
                    <m:r>
                      <a:rPr lang="el-GR" sz="2800" i="1" smtClean="0">
                        <a:latin typeface="Cambria Math" panose="02040503050406030204" pitchFamily="18" charset="0"/>
                        <a:ea typeface="Times New Roman" panose="02020603050405020304" pitchFamily="18" charset="0"/>
                        <a:cs typeface="Times New Roman" panose="02020603050405020304" pitchFamily="18" charset="0"/>
                      </a:rPr>
                      <m:t>𝑝</m:t>
                    </m:r>
                    <m:d>
                      <m:dPr>
                        <m:ctrlPr>
                          <a:rPr lang="el-GR" sz="2800" i="1">
                            <a:latin typeface="Cambria Math" panose="02040503050406030204" pitchFamily="18" charset="0"/>
                          </a:rPr>
                        </m:ctrlPr>
                      </m:dPr>
                      <m:e>
                        <m:r>
                          <a:rPr lang="el-GR" sz="2800" i="1">
                            <a:latin typeface="Cambria Math" panose="02040503050406030204" pitchFamily="18" charset="0"/>
                            <a:ea typeface="Times New Roman" panose="02020603050405020304" pitchFamily="18" charset="0"/>
                            <a:cs typeface="Times New Roman" panose="02020603050405020304" pitchFamily="18" charset="0"/>
                          </a:rPr>
                          <m:t>𝑋</m:t>
                        </m:r>
                        <m:r>
                          <a:rPr lang="el-GR" sz="2800" i="1">
                            <a:latin typeface="Cambria Math" panose="02040503050406030204" pitchFamily="18" charset="0"/>
                            <a:ea typeface="Times New Roman" panose="02020603050405020304" pitchFamily="18" charset="0"/>
                          </a:rPr>
                          <m:t>≤</m:t>
                        </m:r>
                        <m:r>
                          <a:rPr lang="el-GR" sz="2800" i="1">
                            <a:latin typeface="Cambria Math" panose="02040503050406030204" pitchFamily="18" charset="0"/>
                            <a:ea typeface="Times New Roman" panose="02020603050405020304" pitchFamily="18" charset="0"/>
                            <a:cs typeface="Times New Roman" panose="02020603050405020304" pitchFamily="18" charset="0"/>
                          </a:rPr>
                          <m:t>2</m:t>
                        </m:r>
                      </m:e>
                    </m:d>
                  </m:oMath>
                </a14:m>
                <a:r>
                  <a:rPr lang="en-US" dirty="0">
                    <a:solidFill>
                      <a:prstClr val="black"/>
                    </a:solidFill>
                    <a:ea typeface="Times New Roman" panose="02020603050405020304" pitchFamily="18" charset="0"/>
                  </a:rPr>
                  <a:t>=</a:t>
                </a:r>
                <a14:m>
                  <m:oMath xmlns:m="http://schemas.openxmlformats.org/officeDocument/2006/math">
                    <m:r>
                      <a:rPr lang="el-GR" i="1">
                        <a:solidFill>
                          <a:prstClr val="black"/>
                        </a:solidFill>
                        <a:latin typeface="Cambria Math" panose="02040503050406030204" pitchFamily="18" charset="0"/>
                        <a:ea typeface="Times New Roman" panose="02020603050405020304" pitchFamily="18" charset="0"/>
                      </a:rPr>
                      <m:t>𝑃</m:t>
                    </m:r>
                    <m:d>
                      <m:dPr>
                        <m:ctrlPr>
                          <a:rPr lang="el-GR" i="1">
                            <a:solidFill>
                              <a:prstClr val="black"/>
                            </a:solidFill>
                            <a:latin typeface="Cambria Math" panose="02040503050406030204" pitchFamily="18" charset="0"/>
                            <a:ea typeface="Times New Roman" panose="02020603050405020304" pitchFamily="18" charset="0"/>
                          </a:rPr>
                        </m:ctrlPr>
                      </m:dPr>
                      <m:e>
                        <m:r>
                          <a:rPr lang="el-GR" i="1">
                            <a:solidFill>
                              <a:prstClr val="black"/>
                            </a:solidFill>
                            <a:latin typeface="Cambria Math" panose="02040503050406030204" pitchFamily="18" charset="0"/>
                            <a:ea typeface="Times New Roman" panose="02020603050405020304" pitchFamily="18" charset="0"/>
                          </a:rPr>
                          <m:t>𝑋</m:t>
                        </m:r>
                        <m:r>
                          <a:rPr lang="el-GR" i="1">
                            <a:solidFill>
                              <a:prstClr val="black"/>
                            </a:solidFill>
                            <a:latin typeface="Cambria Math" panose="02040503050406030204" pitchFamily="18" charset="0"/>
                            <a:ea typeface="Times New Roman" panose="02020603050405020304" pitchFamily="18" charset="0"/>
                          </a:rPr>
                          <m:t>=0</m:t>
                        </m:r>
                      </m:e>
                    </m:d>
                  </m:oMath>
                </a14:m>
                <a:r>
                  <a:rPr lang="en-US" dirty="0">
                    <a:solidFill>
                      <a:prstClr val="black"/>
                    </a:solidFill>
                    <a:ea typeface="Times New Roman" panose="02020603050405020304" pitchFamily="18" charset="0"/>
                  </a:rPr>
                  <a:t>+</a:t>
                </a:r>
                <a14:m>
                  <m:oMath xmlns:m="http://schemas.openxmlformats.org/officeDocument/2006/math">
                    <m:r>
                      <a:rPr lang="el-GR" i="1">
                        <a:solidFill>
                          <a:prstClr val="black"/>
                        </a:solidFill>
                        <a:latin typeface="Cambria Math" panose="02040503050406030204" pitchFamily="18" charset="0"/>
                        <a:ea typeface="Times New Roman" panose="02020603050405020304" pitchFamily="18" charset="0"/>
                      </a:rPr>
                      <m:t>𝑃</m:t>
                    </m:r>
                    <m:d>
                      <m:dPr>
                        <m:ctrlPr>
                          <a:rPr lang="el-GR" i="1">
                            <a:solidFill>
                              <a:prstClr val="black"/>
                            </a:solidFill>
                            <a:latin typeface="Cambria Math" panose="02040503050406030204" pitchFamily="18" charset="0"/>
                            <a:ea typeface="Times New Roman" panose="02020603050405020304" pitchFamily="18" charset="0"/>
                          </a:rPr>
                        </m:ctrlPr>
                      </m:dPr>
                      <m:e>
                        <m:r>
                          <a:rPr lang="el-GR" i="1">
                            <a:solidFill>
                              <a:prstClr val="black"/>
                            </a:solidFill>
                            <a:latin typeface="Cambria Math" panose="02040503050406030204" pitchFamily="18" charset="0"/>
                            <a:ea typeface="Times New Roman" panose="02020603050405020304" pitchFamily="18" charset="0"/>
                          </a:rPr>
                          <m:t>𝑋</m:t>
                        </m:r>
                        <m:r>
                          <a:rPr lang="el-GR" i="1">
                            <a:solidFill>
                              <a:prstClr val="black"/>
                            </a:solidFill>
                            <a:latin typeface="Cambria Math" panose="02040503050406030204" pitchFamily="18" charset="0"/>
                            <a:ea typeface="Times New Roman" panose="02020603050405020304" pitchFamily="18" charset="0"/>
                          </a:rPr>
                          <m:t>=1</m:t>
                        </m:r>
                      </m:e>
                    </m:d>
                  </m:oMath>
                </a14:m>
                <a:endParaRPr lang="en-US" dirty="0">
                  <a:solidFill>
                    <a:prstClr val="black"/>
                  </a:solidFill>
                  <a:ea typeface="Times New Roman" panose="02020603050405020304" pitchFamily="18" charset="0"/>
                </a:endParaRPr>
              </a:p>
              <a:p>
                <a14:m>
                  <m:oMath xmlns:m="http://schemas.openxmlformats.org/officeDocument/2006/math">
                    <m:r>
                      <a:rPr kumimoji="0" lang="el-GR" sz="2800" b="0" i="1" u="none" strike="noStrike" kern="1200" cap="none" spc="0" normalizeH="0" baseline="0" noProof="0" smtClean="0">
                        <a:ln>
                          <a:noFill/>
                        </a:ln>
                        <a:solidFill>
                          <a:prstClr val="black"/>
                        </a:solidFill>
                        <a:effectLst/>
                        <a:uLnTx/>
                        <a:uFillTx/>
                        <a:latin typeface="Cambria Math" panose="02040503050406030204" pitchFamily="18" charset="0"/>
                        <a:ea typeface="Times New Roman" panose="02020603050405020304" pitchFamily="18" charset="0"/>
                        <a:cs typeface="+mn-cs"/>
                      </a:rPr>
                      <m:t>𝑃</m:t>
                    </m:r>
                    <m:d>
                      <m:dPr>
                        <m:ctrlPr>
                          <a:rPr kumimoji="0" lang="el-GR" sz="2800" b="0"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mn-cs"/>
                          </a:rPr>
                        </m:ctrlPr>
                      </m:dPr>
                      <m:e>
                        <m:r>
                          <a:rPr kumimoji="0" lang="el-GR" sz="2800" b="0"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mn-cs"/>
                          </a:rPr>
                          <m:t>𝑋</m:t>
                        </m:r>
                        <m:r>
                          <a:rPr kumimoji="0" lang="el-GR" sz="2800" b="0" i="1" u="none" strike="noStrike" kern="1200" cap="none" spc="0" normalizeH="0" baseline="0" noProof="0">
                            <a:ln>
                              <a:noFill/>
                            </a:ln>
                            <a:solidFill>
                              <a:prstClr val="black"/>
                            </a:solidFill>
                            <a:effectLst/>
                            <a:uLnTx/>
                            <a:uFillTx/>
                            <a:latin typeface="Cambria Math" panose="02040503050406030204" pitchFamily="18" charset="0"/>
                            <a:ea typeface="Times New Roman" panose="02020603050405020304" pitchFamily="18" charset="0"/>
                            <a:cs typeface="+mn-cs"/>
                          </a:rPr>
                          <m:t>=3</m:t>
                        </m:r>
                      </m:e>
                    </m:d>
                  </m:oMath>
                </a14:m>
                <a:endParaRPr kumimoji="0" lang="en-US" sz="2800" b="0" u="none" strike="noStrike" kern="1200" cap="none" spc="0" normalizeH="0" baseline="0" noProof="0" dirty="0">
                  <a:ln>
                    <a:noFill/>
                  </a:ln>
                  <a:solidFill>
                    <a:prstClr val="black"/>
                  </a:solidFill>
                  <a:effectLst/>
                  <a:uLnTx/>
                  <a:uFillTx/>
                  <a:ea typeface="Times New Roman" panose="02020603050405020304" pitchFamily="18" charset="0"/>
                  <a:cs typeface="+mn-cs"/>
                </a:endParaRPr>
              </a:p>
              <a:p>
                <a:r>
                  <a:rPr lang="el-GR" dirty="0">
                    <a:solidFill>
                      <a:prstClr val="black"/>
                    </a:solidFill>
                    <a:ea typeface="Times New Roman" panose="02020603050405020304" pitchFamily="18" charset="0"/>
                  </a:rPr>
                  <a:t>λ=σ=1</a:t>
                </a:r>
              </a:p>
              <a:p>
                <a:endParaRPr lang="en-US" dirty="0">
                  <a:solidFill>
                    <a:prstClr val="black"/>
                  </a:solidFill>
                  <a:ea typeface="Times New Roman" panose="02020603050405020304" pitchFamily="18" charset="0"/>
                </a:endParaRPr>
              </a:p>
              <a:p>
                <a:endParaRPr kumimoji="0" lang="en-US" sz="2800" b="0" u="none" strike="noStrike" kern="1200" cap="none" spc="0" normalizeH="0" baseline="0" noProof="0" dirty="0">
                  <a:ln>
                    <a:noFill/>
                  </a:ln>
                  <a:solidFill>
                    <a:prstClr val="black"/>
                  </a:solidFill>
                  <a:effectLst/>
                  <a:uLnTx/>
                  <a:uFillTx/>
                  <a:ea typeface="Times New Roman" panose="02020603050405020304" pitchFamily="18" charset="0"/>
                  <a:cs typeface="+mn-cs"/>
                </a:endParaRPr>
              </a:p>
              <a:p>
                <a:endParaRPr lang="el-GR" dirty="0"/>
              </a:p>
            </p:txBody>
          </p:sp>
        </mc:Choice>
        <mc:Fallback xmlns="">
          <p:sp>
            <p:nvSpPr>
              <p:cNvPr id="3" name="Content Placeholder 2">
                <a:extLst>
                  <a:ext uri="{FF2B5EF4-FFF2-40B4-BE49-F238E27FC236}">
                    <a16:creationId xmlns:a16="http://schemas.microsoft.com/office/drawing/2014/main" id="{ADA95399-43D6-4F88-9D2D-2AB86FFE8BCB}"/>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l-GR">
                    <a:noFill/>
                  </a:rPr>
                  <a:t> </a:t>
                </a:r>
              </a:p>
            </p:txBody>
          </p:sp>
        </mc:Fallback>
      </mc:AlternateContent>
    </p:spTree>
    <p:extLst>
      <p:ext uri="{BB962C8B-B14F-4D97-AF65-F5344CB8AC3E}">
        <p14:creationId xmlns:p14="http://schemas.microsoft.com/office/powerpoint/2010/main" val="14536705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188902F-5B25-4666-A48F-F2428B25D251}"/>
              </a:ext>
            </a:extLst>
          </p:cNvPr>
          <p:cNvPicPr>
            <a:picLocks noGrp="1" noChangeAspect="1"/>
          </p:cNvPicPr>
          <p:nvPr>
            <p:ph idx="1"/>
          </p:nvPr>
        </p:nvPicPr>
        <p:blipFill>
          <a:blip r:embed="rId2"/>
          <a:stretch>
            <a:fillRect/>
          </a:stretch>
        </p:blipFill>
        <p:spPr>
          <a:xfrm>
            <a:off x="643467" y="1797335"/>
            <a:ext cx="10905066" cy="3263329"/>
          </a:xfrm>
          <a:prstGeom prst="rect">
            <a:avLst/>
          </a:prstGeom>
        </p:spPr>
      </p:pic>
    </p:spTree>
    <p:extLst>
      <p:ext uri="{BB962C8B-B14F-4D97-AF65-F5344CB8AC3E}">
        <p14:creationId xmlns:p14="http://schemas.microsoft.com/office/powerpoint/2010/main" val="2155179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0A7B1D23-0198-4B5D-897D-2838B5A075A6}"/>
              </a:ext>
            </a:extLst>
          </p:cNvPr>
          <p:cNvPicPr>
            <a:picLocks noGrp="1" noChangeAspect="1"/>
          </p:cNvPicPr>
          <p:nvPr>
            <p:ph idx="1"/>
          </p:nvPr>
        </p:nvPicPr>
        <p:blipFill>
          <a:blip r:embed="rId2"/>
          <a:stretch>
            <a:fillRect/>
          </a:stretch>
        </p:blipFill>
        <p:spPr>
          <a:xfrm>
            <a:off x="1527778" y="643466"/>
            <a:ext cx="9136444" cy="5571067"/>
          </a:xfrm>
          <a:prstGeom prst="rect">
            <a:avLst/>
          </a:prstGeom>
        </p:spPr>
      </p:pic>
    </p:spTree>
    <p:extLst>
      <p:ext uri="{BB962C8B-B14F-4D97-AF65-F5344CB8AC3E}">
        <p14:creationId xmlns:p14="http://schemas.microsoft.com/office/powerpoint/2010/main" val="31448242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81786819-8EA0-47D9-B517-1408FFE68DEC}"/>
              </a:ext>
            </a:extLst>
          </p:cNvPr>
          <p:cNvPicPr>
            <a:picLocks noGrp="1" noChangeAspect="1"/>
          </p:cNvPicPr>
          <p:nvPr>
            <p:ph idx="1"/>
          </p:nvPr>
        </p:nvPicPr>
        <p:blipFill>
          <a:blip r:embed="rId2"/>
          <a:stretch>
            <a:fillRect/>
          </a:stretch>
        </p:blipFill>
        <p:spPr>
          <a:xfrm>
            <a:off x="643467" y="957878"/>
            <a:ext cx="10905066" cy="4942243"/>
          </a:xfrm>
          <a:prstGeom prst="rect">
            <a:avLst/>
          </a:prstGeom>
        </p:spPr>
      </p:pic>
    </p:spTree>
    <p:extLst>
      <p:ext uri="{BB962C8B-B14F-4D97-AF65-F5344CB8AC3E}">
        <p14:creationId xmlns:p14="http://schemas.microsoft.com/office/powerpoint/2010/main" val="24686278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1EE25C1B-6395-4159-82F5-A812A653EDC3}"/>
              </a:ext>
            </a:extLst>
          </p:cNvPr>
          <p:cNvPicPr>
            <a:picLocks noGrp="1" noChangeAspect="1"/>
          </p:cNvPicPr>
          <p:nvPr>
            <p:ph idx="1"/>
          </p:nvPr>
        </p:nvPicPr>
        <p:blipFill>
          <a:blip r:embed="rId2"/>
          <a:stretch>
            <a:fillRect/>
          </a:stretch>
        </p:blipFill>
        <p:spPr>
          <a:xfrm>
            <a:off x="643467" y="1505966"/>
            <a:ext cx="10905066" cy="3846067"/>
          </a:xfrm>
          <a:prstGeom prst="rect">
            <a:avLst/>
          </a:prstGeom>
        </p:spPr>
      </p:pic>
    </p:spTree>
    <p:extLst>
      <p:ext uri="{BB962C8B-B14F-4D97-AF65-F5344CB8AC3E}">
        <p14:creationId xmlns:p14="http://schemas.microsoft.com/office/powerpoint/2010/main" val="164346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47820-3123-44C0-AA66-81C93DDE1894}"/>
              </a:ext>
            </a:extLst>
          </p:cNvPr>
          <p:cNvSpPr>
            <a:spLocks noGrp="1"/>
          </p:cNvSpPr>
          <p:nvPr>
            <p:ph type="title"/>
          </p:nvPr>
        </p:nvSpPr>
        <p:spPr/>
        <p:txBody>
          <a:bodyPr/>
          <a:lstStyle/>
          <a:p>
            <a:endParaRPr lang="el-GR" dirty="0"/>
          </a:p>
        </p:txBody>
      </p:sp>
      <p:sp>
        <p:nvSpPr>
          <p:cNvPr id="3" name="Content Placeholder 2">
            <a:extLst>
              <a:ext uri="{FF2B5EF4-FFF2-40B4-BE49-F238E27FC236}">
                <a16:creationId xmlns:a16="http://schemas.microsoft.com/office/drawing/2014/main" id="{CFB0EB00-0DBB-421A-947E-1B4B0148A73E}"/>
              </a:ext>
            </a:extLst>
          </p:cNvPr>
          <p:cNvSpPr>
            <a:spLocks noGrp="1"/>
          </p:cNvSpPr>
          <p:nvPr>
            <p:ph idx="1"/>
          </p:nvPr>
        </p:nvSpPr>
        <p:spPr/>
        <p:txBody>
          <a:bodyPr/>
          <a:lstStyle/>
          <a:p>
            <a:r>
              <a:rPr lang="el-GR" dirty="0"/>
              <a:t>Μέτρα κεντρικής τάσης</a:t>
            </a:r>
          </a:p>
          <a:p>
            <a:r>
              <a:rPr lang="el-GR" dirty="0"/>
              <a:t>Αριθμητικός Μέσος, Γεωμετρικός Μέσος, Αρμονικός Μέσος</a:t>
            </a:r>
          </a:p>
          <a:p>
            <a:r>
              <a:rPr lang="el-GR" dirty="0"/>
              <a:t>Διάμεσος</a:t>
            </a:r>
          </a:p>
          <a:p>
            <a:r>
              <a:rPr lang="el-GR" dirty="0"/>
              <a:t>Επικρατούσα Τιμή</a:t>
            </a:r>
          </a:p>
        </p:txBody>
      </p:sp>
    </p:spTree>
    <p:extLst>
      <p:ext uri="{BB962C8B-B14F-4D97-AF65-F5344CB8AC3E}">
        <p14:creationId xmlns:p14="http://schemas.microsoft.com/office/powerpoint/2010/main" val="23860270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54A761E2-D0C6-4F50-ADAC-B918215EB2D5}"/>
              </a:ext>
            </a:extLst>
          </p:cNvPr>
          <p:cNvPicPr>
            <a:picLocks noGrp="1" noChangeAspect="1"/>
          </p:cNvPicPr>
          <p:nvPr>
            <p:ph idx="1"/>
          </p:nvPr>
        </p:nvPicPr>
        <p:blipFill>
          <a:blip r:embed="rId2"/>
          <a:stretch>
            <a:fillRect/>
          </a:stretch>
        </p:blipFill>
        <p:spPr>
          <a:xfrm>
            <a:off x="1300616" y="643466"/>
            <a:ext cx="9590767" cy="5571067"/>
          </a:xfrm>
          <a:prstGeom prst="rect">
            <a:avLst/>
          </a:prstGeom>
        </p:spPr>
      </p:pic>
    </p:spTree>
    <p:extLst>
      <p:ext uri="{BB962C8B-B14F-4D97-AF65-F5344CB8AC3E}">
        <p14:creationId xmlns:p14="http://schemas.microsoft.com/office/powerpoint/2010/main" val="39881813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1226EA90-1923-406D-BC78-973254E1F9F5}"/>
              </a:ext>
            </a:extLst>
          </p:cNvPr>
          <p:cNvPicPr>
            <a:picLocks noGrp="1" noChangeAspect="1"/>
          </p:cNvPicPr>
          <p:nvPr>
            <p:ph idx="1"/>
          </p:nvPr>
        </p:nvPicPr>
        <p:blipFill>
          <a:blip r:embed="rId2"/>
          <a:stretch>
            <a:fillRect/>
          </a:stretch>
        </p:blipFill>
        <p:spPr>
          <a:xfrm>
            <a:off x="643467" y="1542190"/>
            <a:ext cx="10905066" cy="3773619"/>
          </a:xfrm>
          <a:prstGeom prst="rect">
            <a:avLst/>
          </a:prstGeom>
        </p:spPr>
      </p:pic>
    </p:spTree>
    <p:extLst>
      <p:ext uri="{BB962C8B-B14F-4D97-AF65-F5344CB8AC3E}">
        <p14:creationId xmlns:p14="http://schemas.microsoft.com/office/powerpoint/2010/main" val="18718759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F0222-8026-48B1-916C-CF2C9BC9499E}"/>
              </a:ext>
            </a:extLst>
          </p:cNvPr>
          <p:cNvSpPr>
            <a:spLocks noGrp="1"/>
          </p:cNvSpPr>
          <p:nvPr>
            <p:ph type="title"/>
          </p:nvPr>
        </p:nvSpPr>
        <p:spPr/>
        <p:txBody>
          <a:bodyPr/>
          <a:lstStyle/>
          <a:p>
            <a:endParaRPr lang="el-GR" dirty="0"/>
          </a:p>
        </p:txBody>
      </p:sp>
      <p:sp>
        <p:nvSpPr>
          <p:cNvPr id="3" name="Content Placeholder 2">
            <a:extLst>
              <a:ext uri="{FF2B5EF4-FFF2-40B4-BE49-F238E27FC236}">
                <a16:creationId xmlns:a16="http://schemas.microsoft.com/office/drawing/2014/main" id="{5883D437-9817-4C86-9A94-C08C550D7BE3}"/>
              </a:ext>
            </a:extLst>
          </p:cNvPr>
          <p:cNvSpPr>
            <a:spLocks noGrp="1"/>
          </p:cNvSpPr>
          <p:nvPr>
            <p:ph idx="1"/>
          </p:nvPr>
        </p:nvSpPr>
        <p:spPr/>
        <p:txBody>
          <a:bodyPr>
            <a:normAutofit lnSpcReduction="10000"/>
          </a:bodyPr>
          <a:lstStyle/>
          <a:p>
            <a:r>
              <a:rPr lang="el-GR" dirty="0"/>
              <a:t> Το ποσοστό των ‘επί πιστώσει’ πελατών μιας εμπορικής επιχείρησης, οι οποίοι δεν εξοφλούν έγκαιρα τις οφειλές τους είναι 15%. Σε ορισμένη ημερομηνία διαπιστώθηκε ότι 20 πελάτες είχαν πάρει εμπορεύματα  ‘επί πιστώσει’. Ποια είναι η πιθανότητα ότι</a:t>
            </a:r>
          </a:p>
          <a:p>
            <a:endParaRPr lang="el-GR" dirty="0"/>
          </a:p>
          <a:p>
            <a:r>
              <a:rPr lang="el-GR" dirty="0"/>
              <a:t>(i)   3 πελάτες δεν θα εξοφλήσουν έγκαιρα τις οφειλές τους;</a:t>
            </a:r>
          </a:p>
          <a:p>
            <a:endParaRPr lang="el-GR" dirty="0"/>
          </a:p>
          <a:p>
            <a:r>
              <a:rPr lang="el-GR" dirty="0"/>
              <a:t>(</a:t>
            </a:r>
            <a:r>
              <a:rPr lang="el-GR" dirty="0" err="1"/>
              <a:t>ii</a:t>
            </a:r>
            <a:r>
              <a:rPr lang="el-GR" dirty="0"/>
              <a:t>)  περισσότεροι από 3 πελάτες δεν θα εξοφλήσουν έγκαιρα τις οφειλές τους; Ποιος είναι ο αναμενόμενος αριθμός πελατών που δεν θα εξοφλήσουν έγκαιρα τις υποχρεώσεις τους;</a:t>
            </a:r>
          </a:p>
        </p:txBody>
      </p:sp>
    </p:spTree>
    <p:extLst>
      <p:ext uri="{BB962C8B-B14F-4D97-AF65-F5344CB8AC3E}">
        <p14:creationId xmlns:p14="http://schemas.microsoft.com/office/powerpoint/2010/main" val="7797873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2D5A4-FA16-44C4-8CFF-6CBD37045D5F}"/>
              </a:ext>
            </a:extLst>
          </p:cNvPr>
          <p:cNvSpPr>
            <a:spLocks noGrp="1"/>
          </p:cNvSpPr>
          <p:nvPr>
            <p:ph type="title"/>
          </p:nvPr>
        </p:nvSpPr>
        <p:spPr/>
        <p:txBody>
          <a:bodyPr/>
          <a:lstStyle/>
          <a:p>
            <a:r>
              <a:rPr lang="el-GR" dirty="0"/>
              <a:t>Πρόκειται για </a:t>
            </a:r>
            <a:r>
              <a:rPr lang="el-GR" dirty="0" err="1"/>
              <a:t>διωνυμική</a:t>
            </a:r>
            <a:r>
              <a:rPr lang="el-GR" dirty="0"/>
              <a:t> κατανομή</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27C7076-30E5-4D4B-BC81-C76ACF53CDC4}"/>
                  </a:ext>
                </a:extLst>
              </p:cNvPr>
              <p:cNvSpPr>
                <a:spLocks noGrp="1"/>
              </p:cNvSpPr>
              <p:nvPr>
                <p:ph idx="1"/>
              </p:nvPr>
            </p:nvSpPr>
            <p:spPr/>
            <p:txBody>
              <a:bodyPr/>
              <a:lstStyle/>
              <a:p>
                <a14:m>
                  <m:oMath xmlns:m="http://schemas.openxmlformats.org/officeDocument/2006/math">
                    <m:r>
                      <a:rPr lang="el-GR" sz="1800" i="1" smtClean="0">
                        <a:effectLst/>
                        <a:latin typeface="Cambria Math" panose="02040503050406030204" pitchFamily="18" charset="0"/>
                        <a:ea typeface="Times New Roman" panose="02020603050405020304" pitchFamily="18" charset="0"/>
                      </a:rPr>
                      <m:t>𝑝</m:t>
                    </m:r>
                    <m:d>
                      <m:dPr>
                        <m:ctrlPr>
                          <a:rPr lang="el-GR" sz="1800" i="1">
                            <a:effectLst/>
                            <a:latin typeface="Cambria Math" panose="02040503050406030204" pitchFamily="18" charset="0"/>
                            <a:ea typeface="Times New Roman" panose="02020603050405020304" pitchFamily="18" charset="0"/>
                          </a:rPr>
                        </m:ctrlPr>
                      </m:dPr>
                      <m:e>
                        <m:r>
                          <a:rPr lang="el-GR" sz="1800" i="1">
                            <a:effectLst/>
                            <a:latin typeface="Cambria Math" panose="02040503050406030204" pitchFamily="18" charset="0"/>
                            <a:ea typeface="Times New Roman" panose="02020603050405020304" pitchFamily="18" charset="0"/>
                          </a:rPr>
                          <m:t>𝑋</m:t>
                        </m:r>
                        <m:r>
                          <a:rPr lang="el-GR" sz="1800" i="1">
                            <a:effectLst/>
                            <a:latin typeface="Cambria Math" panose="02040503050406030204" pitchFamily="18" charset="0"/>
                            <a:ea typeface="Times New Roman" panose="02020603050405020304" pitchFamily="18" charset="0"/>
                          </a:rPr>
                          <m:t>=3</m:t>
                        </m:r>
                      </m:e>
                    </m:d>
                    <m:r>
                      <a:rPr lang="el-GR" sz="1800" i="1">
                        <a:effectLst/>
                        <a:latin typeface="Cambria Math" panose="02040503050406030204" pitchFamily="18" charset="0"/>
                        <a:ea typeface="Times New Roman" panose="02020603050405020304" pitchFamily="18" charset="0"/>
                      </a:rPr>
                      <m:t>=</m:t>
                    </m:r>
                    <m:d>
                      <m:dPr>
                        <m:ctrlPr>
                          <a:rPr lang="el-GR" sz="1800" i="1">
                            <a:effectLst/>
                            <a:latin typeface="Cambria Math" panose="02040503050406030204" pitchFamily="18" charset="0"/>
                            <a:ea typeface="Times New Roman" panose="02020603050405020304" pitchFamily="18" charset="0"/>
                          </a:rPr>
                        </m:ctrlPr>
                      </m:dPr>
                      <m:e>
                        <m:limUpp>
                          <m:limUppPr>
                            <m:ctrlPr>
                              <a:rPr lang="el-GR" sz="1800" i="1">
                                <a:effectLst/>
                                <a:latin typeface="Cambria Math" panose="02040503050406030204" pitchFamily="18" charset="0"/>
                                <a:ea typeface="Times New Roman" panose="02020603050405020304" pitchFamily="18" charset="0"/>
                              </a:rPr>
                            </m:ctrlPr>
                          </m:limUppPr>
                          <m:e>
                            <m:r>
                              <a:rPr lang="el-GR" sz="1800" b="0" i="1" smtClean="0">
                                <a:effectLst/>
                                <a:latin typeface="Cambria Math" panose="02040503050406030204" pitchFamily="18" charset="0"/>
                                <a:ea typeface="Times New Roman" panose="02020603050405020304" pitchFamily="18" charset="0"/>
                              </a:rPr>
                              <m:t>3</m:t>
                            </m:r>
                          </m:e>
                          <m:lim>
                            <m:limLow>
                              <m:limLowPr>
                                <m:ctrlPr>
                                  <a:rPr lang="el-GR" sz="1800" i="1">
                                    <a:effectLst/>
                                    <a:latin typeface="Cambria Math" panose="02040503050406030204" pitchFamily="18" charset="0"/>
                                    <a:ea typeface="Times New Roman" panose="02020603050405020304" pitchFamily="18" charset="0"/>
                                  </a:rPr>
                                </m:ctrlPr>
                              </m:limLowPr>
                              <m:e>
                                <m:r>
                                  <a:rPr lang="el-GR" sz="1800" b="0" i="1" smtClean="0">
                                    <a:effectLst/>
                                    <a:latin typeface="Cambria Math" panose="02040503050406030204" pitchFamily="18" charset="0"/>
                                    <a:ea typeface="Times New Roman" panose="02020603050405020304" pitchFamily="18" charset="0"/>
                                  </a:rPr>
                                  <m:t>20</m:t>
                                </m:r>
                              </m:e>
                              <m:lim/>
                            </m:limLow>
                          </m:lim>
                        </m:limUpp>
                      </m:e>
                    </m:d>
                    <m:sSup>
                      <m:sSupPr>
                        <m:ctrlPr>
                          <a:rPr lang="el-GR" sz="1800" i="1">
                            <a:effectLst/>
                            <a:latin typeface="Cambria Math" panose="02040503050406030204" pitchFamily="18" charset="0"/>
                            <a:ea typeface="Times New Roman" panose="02020603050405020304" pitchFamily="18" charset="0"/>
                          </a:rPr>
                        </m:ctrlPr>
                      </m:sSupPr>
                      <m:e>
                        <m:r>
                          <a:rPr lang="el-GR" sz="1800" b="0" i="1" smtClean="0">
                            <a:effectLst/>
                            <a:latin typeface="Cambria Math" panose="02040503050406030204" pitchFamily="18" charset="0"/>
                            <a:ea typeface="Times New Roman" panose="02020603050405020304" pitchFamily="18" charset="0"/>
                          </a:rPr>
                          <m:t>0.15</m:t>
                        </m:r>
                      </m:e>
                      <m:sup>
                        <m:r>
                          <a:rPr lang="el-GR" sz="1800" b="0" i="1" smtClean="0">
                            <a:effectLst/>
                            <a:latin typeface="Cambria Math" panose="02040503050406030204" pitchFamily="18" charset="0"/>
                            <a:ea typeface="Times New Roman" panose="02020603050405020304" pitchFamily="18" charset="0"/>
                          </a:rPr>
                          <m:t>3</m:t>
                        </m:r>
                      </m:sup>
                    </m:sSup>
                    <m:r>
                      <a:rPr lang="el-GR" sz="1800" i="1">
                        <a:effectLst/>
                        <a:latin typeface="Cambria Math" panose="02040503050406030204" pitchFamily="18" charset="0"/>
                        <a:ea typeface="Times New Roman" panose="02020603050405020304" pitchFamily="18" charset="0"/>
                        <a:cs typeface="Cambria Math" panose="02040503050406030204" pitchFamily="18" charset="0"/>
                      </a:rPr>
                      <m:t>⋅</m:t>
                    </m:r>
                    <m:sSup>
                      <m:sSupPr>
                        <m:ctrlPr>
                          <a:rPr lang="el-GR" sz="1800" i="1">
                            <a:effectLst/>
                            <a:latin typeface="Cambria Math" panose="02040503050406030204" pitchFamily="18" charset="0"/>
                            <a:ea typeface="Times New Roman" panose="02020603050405020304" pitchFamily="18" charset="0"/>
                          </a:rPr>
                        </m:ctrlPr>
                      </m:sSupPr>
                      <m:e>
                        <m:r>
                          <a:rPr lang="el-GR" sz="1800" b="0" i="1" smtClean="0">
                            <a:effectLst/>
                            <a:latin typeface="Cambria Math" panose="02040503050406030204" pitchFamily="18" charset="0"/>
                            <a:ea typeface="Times New Roman" panose="02020603050405020304" pitchFamily="18" charset="0"/>
                          </a:rPr>
                          <m:t>0.85</m:t>
                        </m:r>
                      </m:e>
                      <m:sup>
                        <m:r>
                          <a:rPr lang="el-GR" sz="1800" b="0" i="1" smtClean="0">
                            <a:effectLst/>
                            <a:latin typeface="Cambria Math" panose="02040503050406030204" pitchFamily="18" charset="0"/>
                            <a:ea typeface="Times New Roman" panose="02020603050405020304" pitchFamily="18" charset="0"/>
                          </a:rPr>
                          <m:t>17</m:t>
                        </m:r>
                      </m:sup>
                    </m:sSup>
                  </m:oMath>
                </a14:m>
                <a:endParaRPr lang="el-GR" sz="1800" dirty="0">
                  <a:effectLst/>
                  <a:latin typeface="Times New Roman" panose="02020603050405020304" pitchFamily="18" charset="0"/>
                  <a:ea typeface="Times New Roman" panose="02020603050405020304" pitchFamily="18" charset="0"/>
                </a:endParaRPr>
              </a:p>
              <a:p>
                <a14:m>
                  <m:oMath xmlns:m="http://schemas.openxmlformats.org/officeDocument/2006/math">
                    <m:r>
                      <a:rPr lang="el-GR" sz="1800" i="1" smtClean="0">
                        <a:effectLst/>
                        <a:latin typeface="Cambria Math" panose="02040503050406030204" pitchFamily="18" charset="0"/>
                        <a:ea typeface="Times New Roman" panose="02020603050405020304" pitchFamily="18" charset="0"/>
                        <a:cs typeface="Times New Roman" panose="02020603050405020304" pitchFamily="18" charset="0"/>
                      </a:rPr>
                      <m:t>𝑝</m:t>
                    </m:r>
                    <m:d>
                      <m:dPr>
                        <m:ctrlPr>
                          <a:rPr lang="el-GR" sz="1200" i="1">
                            <a:effectLst/>
                            <a:latin typeface="Cambria Math" panose="02040503050406030204" pitchFamily="18" charset="0"/>
                          </a:rPr>
                        </m:ctrlPr>
                      </m:dPr>
                      <m:e>
                        <m:r>
                          <a:rPr lang="el-GR" sz="1800" i="1">
                            <a:effectLst/>
                            <a:latin typeface="Cambria Math" panose="02040503050406030204" pitchFamily="18" charset="0"/>
                            <a:ea typeface="Times New Roman" panose="02020603050405020304" pitchFamily="18" charset="0"/>
                            <a:cs typeface="Times New Roman" panose="02020603050405020304" pitchFamily="18" charset="0"/>
                          </a:rPr>
                          <m:t>𝑋</m:t>
                        </m:r>
                        <m:r>
                          <a:rPr lang="el-GR" sz="1800" b="0" i="1" smtClean="0">
                            <a:effectLst/>
                            <a:latin typeface="Cambria Math" panose="02040503050406030204" pitchFamily="18" charset="0"/>
                            <a:ea typeface="Times New Roman" panose="02020603050405020304" pitchFamily="18" charset="0"/>
                            <a:cs typeface="Times New Roman" panose="02020603050405020304" pitchFamily="18" charset="0"/>
                          </a:rPr>
                          <m:t>&gt;</m:t>
                        </m:r>
                        <m:r>
                          <a:rPr lang="el-GR" sz="1800" b="0" i="1" smtClean="0">
                            <a:effectLst/>
                            <a:latin typeface="Cambria Math" panose="02040503050406030204" pitchFamily="18" charset="0"/>
                            <a:ea typeface="Times New Roman" panose="02020603050405020304" pitchFamily="18" charset="0"/>
                          </a:rPr>
                          <m:t>3</m:t>
                        </m:r>
                      </m:e>
                    </m:d>
                  </m:oMath>
                </a14:m>
                <a:r>
                  <a:rPr lang="el-GR" sz="1800" dirty="0">
                    <a:effectLst/>
                    <a:latin typeface="Times New Roman" panose="02020603050405020304" pitchFamily="18" charset="0"/>
                    <a:ea typeface="Times New Roman" panose="02020603050405020304" pitchFamily="18" charset="0"/>
                  </a:rPr>
                  <a:t>=1-.</a:t>
                </a:r>
                <a:r>
                  <a:rPr lang="el-GR" sz="1800" dirty="0">
                    <a:ea typeface="Times New Roman" panose="02020603050405020304" pitchFamily="18" charset="0"/>
                    <a:cs typeface="Times New Roman" panose="02020603050405020304" pitchFamily="18" charset="0"/>
                  </a:rPr>
                  <a:t> </a:t>
                </a:r>
                <a14:m>
                  <m:oMath xmlns:m="http://schemas.openxmlformats.org/officeDocument/2006/math">
                    <m:r>
                      <a:rPr lang="el-GR" sz="1800" i="1">
                        <a:latin typeface="Cambria Math" panose="02040503050406030204" pitchFamily="18" charset="0"/>
                        <a:ea typeface="Times New Roman" panose="02020603050405020304" pitchFamily="18" charset="0"/>
                        <a:cs typeface="Times New Roman" panose="02020603050405020304" pitchFamily="18" charset="0"/>
                      </a:rPr>
                      <m:t>𝑝</m:t>
                    </m:r>
                    <m:d>
                      <m:dPr>
                        <m:ctrlPr>
                          <a:rPr lang="el-GR" sz="1800" i="1">
                            <a:latin typeface="Cambria Math" panose="02040503050406030204" pitchFamily="18" charset="0"/>
                          </a:rPr>
                        </m:ctrlPr>
                      </m:dPr>
                      <m:e>
                        <m:r>
                          <a:rPr lang="el-GR" sz="1800" i="1">
                            <a:latin typeface="Cambria Math" panose="02040503050406030204" pitchFamily="18" charset="0"/>
                            <a:ea typeface="Times New Roman" panose="02020603050405020304" pitchFamily="18" charset="0"/>
                            <a:cs typeface="Times New Roman" panose="02020603050405020304" pitchFamily="18" charset="0"/>
                          </a:rPr>
                          <m:t>𝑋</m:t>
                        </m:r>
                        <m:r>
                          <a:rPr lang="el-GR" sz="1800" i="1">
                            <a:latin typeface="Cambria Math" panose="02040503050406030204" pitchFamily="18" charset="0"/>
                            <a:ea typeface="Times New Roman" panose="02020603050405020304" pitchFamily="18" charset="0"/>
                          </a:rPr>
                          <m:t>≤</m:t>
                        </m:r>
                        <m:r>
                          <a:rPr lang="en-US" sz="1800" b="0" i="1" smtClean="0">
                            <a:latin typeface="Cambria Math" panose="02040503050406030204" pitchFamily="18" charset="0"/>
                            <a:ea typeface="Times New Roman" panose="02020603050405020304" pitchFamily="18" charset="0"/>
                          </a:rPr>
                          <m:t>3</m:t>
                        </m:r>
                      </m:e>
                    </m:d>
                    <m:r>
                      <a:rPr lang="el-GR" sz="1800" i="1">
                        <a:latin typeface="Cambria Math" panose="02040503050406030204" pitchFamily="18" charset="0"/>
                        <a:ea typeface="Times New Roman" panose="02020603050405020304" pitchFamily="18" charset="0"/>
                        <a:cs typeface="Times New Roman" panose="02020603050405020304" pitchFamily="18" charset="0"/>
                      </a:rPr>
                      <m:t>=</m:t>
                    </m:r>
                    <m:r>
                      <a:rPr lang="el-GR" sz="1800" b="0" i="1" smtClean="0">
                        <a:latin typeface="Cambria Math" panose="02040503050406030204" pitchFamily="18" charset="0"/>
                        <a:ea typeface="Times New Roman" panose="02020603050405020304" pitchFamily="18" charset="0"/>
                        <a:cs typeface="Times New Roman" panose="02020603050405020304" pitchFamily="18" charset="0"/>
                      </a:rPr>
                      <m:t>1−</m:t>
                    </m:r>
                    <m:r>
                      <a:rPr lang="en-US" sz="1800" b="0" i="1" smtClean="0">
                        <a:latin typeface="Cambria Math" panose="02040503050406030204" pitchFamily="18" charset="0"/>
                        <a:ea typeface="Times New Roman" panose="02020603050405020304" pitchFamily="18" charset="0"/>
                        <a:cs typeface="Times New Roman" panose="02020603050405020304" pitchFamily="18" charset="0"/>
                      </a:rPr>
                      <m:t>[</m:t>
                    </m:r>
                    <m:r>
                      <a:rPr lang="el-GR" sz="1800" i="1">
                        <a:latin typeface="Cambria Math" panose="02040503050406030204" pitchFamily="18" charset="0"/>
                        <a:ea typeface="Times New Roman" panose="02020603050405020304" pitchFamily="18" charset="0"/>
                        <a:cs typeface="Times New Roman" panose="02020603050405020304" pitchFamily="18" charset="0"/>
                      </a:rPr>
                      <m:t>𝑝</m:t>
                    </m:r>
                    <m:d>
                      <m:dPr>
                        <m:ctrlPr>
                          <a:rPr lang="el-GR" sz="1800" i="1">
                            <a:latin typeface="Cambria Math" panose="02040503050406030204" pitchFamily="18" charset="0"/>
                          </a:rPr>
                        </m:ctrlPr>
                      </m:dPr>
                      <m:e>
                        <m:r>
                          <a:rPr lang="el-GR" sz="1800" i="1">
                            <a:latin typeface="Cambria Math" panose="02040503050406030204" pitchFamily="18" charset="0"/>
                            <a:ea typeface="Times New Roman" panose="02020603050405020304" pitchFamily="18" charset="0"/>
                            <a:cs typeface="Times New Roman" panose="02020603050405020304" pitchFamily="18" charset="0"/>
                          </a:rPr>
                          <m:t>𝑋</m:t>
                        </m:r>
                        <m:r>
                          <a:rPr lang="el-GR" sz="1800" i="1">
                            <a:latin typeface="Cambria Math" panose="02040503050406030204" pitchFamily="18" charset="0"/>
                            <a:ea typeface="Times New Roman" panose="02020603050405020304" pitchFamily="18" charset="0"/>
                            <a:cs typeface="Times New Roman" panose="02020603050405020304" pitchFamily="18" charset="0"/>
                          </a:rPr>
                          <m:t>=0</m:t>
                        </m:r>
                      </m:e>
                    </m:d>
                    <m:r>
                      <a:rPr lang="el-GR" sz="1800" i="1">
                        <a:latin typeface="Cambria Math" panose="02040503050406030204" pitchFamily="18" charset="0"/>
                        <a:ea typeface="Times New Roman" panose="02020603050405020304" pitchFamily="18" charset="0"/>
                        <a:cs typeface="Times New Roman" panose="02020603050405020304" pitchFamily="18" charset="0"/>
                      </a:rPr>
                      <m:t>+</m:t>
                    </m:r>
                    <m:r>
                      <a:rPr lang="el-GR" sz="1800" i="1">
                        <a:latin typeface="Cambria Math" panose="02040503050406030204" pitchFamily="18" charset="0"/>
                        <a:ea typeface="Times New Roman" panose="02020603050405020304" pitchFamily="18" charset="0"/>
                        <a:cs typeface="Times New Roman" panose="02020603050405020304" pitchFamily="18" charset="0"/>
                      </a:rPr>
                      <m:t>𝑝</m:t>
                    </m:r>
                    <m:d>
                      <m:dPr>
                        <m:ctrlPr>
                          <a:rPr lang="el-GR" sz="1800" i="1">
                            <a:latin typeface="Cambria Math" panose="02040503050406030204" pitchFamily="18" charset="0"/>
                          </a:rPr>
                        </m:ctrlPr>
                      </m:dPr>
                      <m:e>
                        <m:r>
                          <a:rPr lang="el-GR" sz="1800" i="1">
                            <a:latin typeface="Cambria Math" panose="02040503050406030204" pitchFamily="18" charset="0"/>
                            <a:ea typeface="Times New Roman" panose="02020603050405020304" pitchFamily="18" charset="0"/>
                            <a:cs typeface="Times New Roman" panose="02020603050405020304" pitchFamily="18" charset="0"/>
                          </a:rPr>
                          <m:t>𝑋</m:t>
                        </m:r>
                        <m:r>
                          <a:rPr lang="el-GR" sz="1800" i="1">
                            <a:latin typeface="Cambria Math" panose="02040503050406030204" pitchFamily="18" charset="0"/>
                            <a:ea typeface="Times New Roman" panose="02020603050405020304" pitchFamily="18" charset="0"/>
                            <a:cs typeface="Times New Roman" panose="02020603050405020304" pitchFamily="18" charset="0"/>
                          </a:rPr>
                          <m:t>=1</m:t>
                        </m:r>
                      </m:e>
                    </m:d>
                    <m:r>
                      <a:rPr lang="el-GR" sz="1800" i="1">
                        <a:latin typeface="Cambria Math" panose="02040503050406030204" pitchFamily="18" charset="0"/>
                        <a:ea typeface="Times New Roman" panose="02020603050405020304" pitchFamily="18" charset="0"/>
                        <a:cs typeface="Times New Roman" panose="02020603050405020304" pitchFamily="18" charset="0"/>
                      </a:rPr>
                      <m:t>+</m:t>
                    </m:r>
                    <m:r>
                      <a:rPr lang="el-GR" sz="1800" i="1">
                        <a:latin typeface="Cambria Math" panose="02040503050406030204" pitchFamily="18" charset="0"/>
                        <a:ea typeface="Times New Roman" panose="02020603050405020304" pitchFamily="18" charset="0"/>
                        <a:cs typeface="Times New Roman" panose="02020603050405020304" pitchFamily="18" charset="0"/>
                      </a:rPr>
                      <m:t>𝑝</m:t>
                    </m:r>
                    <m:d>
                      <m:dPr>
                        <m:ctrlPr>
                          <a:rPr lang="el-GR" sz="1800" i="1">
                            <a:latin typeface="Cambria Math" panose="02040503050406030204" pitchFamily="18" charset="0"/>
                          </a:rPr>
                        </m:ctrlPr>
                      </m:dPr>
                      <m:e>
                        <m:r>
                          <a:rPr lang="el-GR" sz="1800" i="1">
                            <a:latin typeface="Cambria Math" panose="02040503050406030204" pitchFamily="18" charset="0"/>
                            <a:ea typeface="Times New Roman" panose="02020603050405020304" pitchFamily="18" charset="0"/>
                            <a:cs typeface="Times New Roman" panose="02020603050405020304" pitchFamily="18" charset="0"/>
                          </a:rPr>
                          <m:t>𝑋</m:t>
                        </m:r>
                        <m:r>
                          <a:rPr lang="el-GR" sz="1800" i="1">
                            <a:latin typeface="Cambria Math" panose="02040503050406030204" pitchFamily="18" charset="0"/>
                            <a:ea typeface="Times New Roman" panose="02020603050405020304" pitchFamily="18" charset="0"/>
                            <a:cs typeface="Times New Roman" panose="02020603050405020304" pitchFamily="18" charset="0"/>
                          </a:rPr>
                          <m:t>=2</m:t>
                        </m:r>
                      </m:e>
                    </m:d>
                  </m:oMath>
                </a14:m>
                <a:r>
                  <a:rPr lang="en-US" sz="1800" dirty="0">
                    <a:effectLst/>
                    <a:latin typeface="Times New Roman" panose="02020603050405020304" pitchFamily="18" charset="0"/>
                    <a:ea typeface="Times New Roman" panose="02020603050405020304" pitchFamily="18" charset="0"/>
                  </a:rPr>
                  <a:t>+p(X=3)]</a:t>
                </a:r>
              </a:p>
              <a:p>
                <a:r>
                  <a:rPr lang="el-GR" sz="1800" dirty="0">
                    <a:effectLst/>
                    <a:latin typeface="Times New Roman" panose="02020603050405020304" pitchFamily="18" charset="0"/>
                    <a:ea typeface="Times New Roman" panose="02020603050405020304" pitchFamily="18" charset="0"/>
                  </a:rPr>
                  <a:t>μ-=</a:t>
                </a:r>
                <a:r>
                  <a:rPr lang="de-DE" sz="1800" dirty="0" err="1">
                    <a:effectLst/>
                    <a:latin typeface="Times New Roman" panose="02020603050405020304" pitchFamily="18" charset="0"/>
                    <a:ea typeface="Times New Roman" panose="02020603050405020304" pitchFamily="18" charset="0"/>
                  </a:rPr>
                  <a:t>np</a:t>
                </a:r>
                <a:r>
                  <a:rPr lang="en-US" sz="1800" dirty="0">
                    <a:latin typeface="Times New Roman" panose="02020603050405020304" pitchFamily="18" charset="0"/>
                    <a:ea typeface="Times New Roman" panose="02020603050405020304" pitchFamily="18" charset="0"/>
                  </a:rPr>
                  <a:t>=0.15*20=3</a:t>
                </a:r>
              </a:p>
              <a:p>
                <a:endParaRPr lang="el-GR" sz="1800" dirty="0">
                  <a:effectLst/>
                  <a:latin typeface="Times New Roman" panose="02020603050405020304" pitchFamily="18" charset="0"/>
                  <a:ea typeface="Times New Roman" panose="02020603050405020304" pitchFamily="18" charset="0"/>
                </a:endParaRPr>
              </a:p>
              <a:p>
                <a:endParaRPr lang="el-GR" dirty="0"/>
              </a:p>
            </p:txBody>
          </p:sp>
        </mc:Choice>
        <mc:Fallback xmlns="">
          <p:sp>
            <p:nvSpPr>
              <p:cNvPr id="3" name="Content Placeholder 2">
                <a:extLst>
                  <a:ext uri="{FF2B5EF4-FFF2-40B4-BE49-F238E27FC236}">
                    <a16:creationId xmlns:a16="http://schemas.microsoft.com/office/drawing/2014/main" id="{227C7076-30E5-4D4B-BC81-C76ACF53CDC4}"/>
                  </a:ext>
                </a:extLst>
              </p:cNvPr>
              <p:cNvSpPr>
                <a:spLocks noGrp="1" noRot="1" noChangeAspect="1" noMove="1" noResize="1" noEditPoints="1" noAdjustHandles="1" noChangeArrowheads="1" noChangeShapeType="1" noTextEdit="1"/>
              </p:cNvSpPr>
              <p:nvPr>
                <p:ph idx="1"/>
              </p:nvPr>
            </p:nvSpPr>
            <p:spPr>
              <a:blipFill>
                <a:blip r:embed="rId2"/>
                <a:stretch>
                  <a:fillRect l="-406"/>
                </a:stretch>
              </a:blipFill>
            </p:spPr>
            <p:txBody>
              <a:bodyPr/>
              <a:lstStyle/>
              <a:p>
                <a:r>
                  <a:rPr lang="el-GR">
                    <a:noFill/>
                  </a:rPr>
                  <a:t> </a:t>
                </a:r>
              </a:p>
            </p:txBody>
          </p:sp>
        </mc:Fallback>
      </mc:AlternateContent>
    </p:spTree>
    <p:extLst>
      <p:ext uri="{BB962C8B-B14F-4D97-AF65-F5344CB8AC3E}">
        <p14:creationId xmlns:p14="http://schemas.microsoft.com/office/powerpoint/2010/main" val="24559838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BDBFF-58DC-481C-89C4-0335E195E8C0}"/>
              </a:ext>
            </a:extLst>
          </p:cNvPr>
          <p:cNvSpPr>
            <a:spLocks noGrp="1"/>
          </p:cNvSpPr>
          <p:nvPr>
            <p:ph type="title"/>
          </p:nvPr>
        </p:nvSpPr>
        <p:spPr/>
        <p:txBody>
          <a:bodyPr/>
          <a:lstStyle/>
          <a:p>
            <a:r>
              <a:rPr lang="en-US" dirty="0"/>
              <a:t>Forum week 7</a:t>
            </a:r>
            <a:endParaRPr lang="el-GR" dirty="0"/>
          </a:p>
        </p:txBody>
      </p:sp>
      <p:sp>
        <p:nvSpPr>
          <p:cNvPr id="3" name="Content Placeholder 2">
            <a:extLst>
              <a:ext uri="{FF2B5EF4-FFF2-40B4-BE49-F238E27FC236}">
                <a16:creationId xmlns:a16="http://schemas.microsoft.com/office/drawing/2014/main" id="{7A604BBA-24F5-41D6-A044-D29F660331AF}"/>
              </a:ext>
            </a:extLst>
          </p:cNvPr>
          <p:cNvSpPr>
            <a:spLocks noGrp="1"/>
          </p:cNvSpPr>
          <p:nvPr>
            <p:ph idx="1"/>
          </p:nvPr>
        </p:nvSpPr>
        <p:spPr/>
        <p:txBody>
          <a:bodyPr>
            <a:normAutofit fontScale="70000" lnSpcReduction="20000"/>
          </a:bodyPr>
          <a:lstStyle/>
          <a:p>
            <a:r>
              <a:rPr lang="el-GR" dirty="0"/>
              <a:t>Μία αεροπορική εταιρεία πρέπει να δρομολογήσει μία έκτακτη πτήση. Το πλήρωμα της καμπίνας πρέπει να αποτελείται από 6 άτομα και ο υπεύθυνος για τη σύνθεση των πληρωμάτων έχει στη διάθεσή του τη συγκεκριμένη χρονική στιγμή 9 άνδρες και 5 γυναίκες. Με βάση τα στοιχεία αυτά:</a:t>
            </a:r>
          </a:p>
          <a:p>
            <a:endParaRPr lang="el-GR" dirty="0"/>
          </a:p>
          <a:p>
            <a:r>
              <a:rPr lang="el-GR" dirty="0"/>
              <a:t>           (i)      Να υπολογιστεί με πόσους τρόπους μπορεί να επιλέξει το πλήρωμα της καμπίνας.</a:t>
            </a:r>
          </a:p>
          <a:p>
            <a:endParaRPr lang="el-GR" dirty="0"/>
          </a:p>
          <a:p>
            <a:r>
              <a:rPr lang="el-GR" dirty="0"/>
              <a:t>         (</a:t>
            </a:r>
            <a:r>
              <a:rPr lang="el-GR" dirty="0" err="1"/>
              <a:t>ii</a:t>
            </a:r>
            <a:r>
              <a:rPr lang="el-GR" dirty="0"/>
              <a:t>)      Αν επιλέξει τυχαία 6 άτομα να υπολογιστεί η πιθανότητα το πλήρωμα να περιλαμβάνει τουλάχιστον τρεις άνδρες.</a:t>
            </a:r>
          </a:p>
          <a:p>
            <a:endParaRPr lang="el-GR" dirty="0"/>
          </a:p>
          <a:p>
            <a:r>
              <a:rPr lang="el-GR" dirty="0"/>
              <a:t>       (</a:t>
            </a:r>
            <a:r>
              <a:rPr lang="el-GR" dirty="0" err="1"/>
              <a:t>iii</a:t>
            </a:r>
            <a:r>
              <a:rPr lang="el-GR" dirty="0"/>
              <a:t>)      Αν ο αριθμός των ανδρών και των γυναικών στο πλήρωμα πρέπει να είναι ίσος και επιπλέον θα πρέπει να υπάρχουν στο πλήρωμα ταυτόχρονα ένας συγκεκριμένος άνδρας και μία συγκεκριμένη γυναίκα να βρεθεί με πόσους τρόπους μπορεί να επιλέξει το πλήρωμα.</a:t>
            </a:r>
          </a:p>
        </p:txBody>
      </p:sp>
    </p:spTree>
    <p:extLst>
      <p:ext uri="{BB962C8B-B14F-4D97-AF65-F5344CB8AC3E}">
        <p14:creationId xmlns:p14="http://schemas.microsoft.com/office/powerpoint/2010/main" val="26470433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94BF6D8-BAB7-4EB4-9B19-BB8B2F0F70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B233FAAD-5E0A-4FBB-9800-1DAEE5039A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2074490"/>
            <a:ext cx="12192000" cy="4783510"/>
          </a:xfrm>
          <a:custGeom>
            <a:avLst/>
            <a:gdLst>
              <a:gd name="connsiteX0" fmla="*/ 54039 w 12192000"/>
              <a:gd name="connsiteY0" fmla="*/ 133 h 4783510"/>
              <a:gd name="connsiteX1" fmla="*/ 83989 w 12192000"/>
              <a:gd name="connsiteY1" fmla="*/ 21326 h 4783510"/>
              <a:gd name="connsiteX2" fmla="*/ 127696 w 12192000"/>
              <a:gd name="connsiteY2" fmla="*/ 48217 h 4783510"/>
              <a:gd name="connsiteX3" fmla="*/ 195328 w 12192000"/>
              <a:gd name="connsiteY3" fmla="*/ 60745 h 4783510"/>
              <a:gd name="connsiteX4" fmla="*/ 217130 w 12192000"/>
              <a:gd name="connsiteY4" fmla="*/ 52754 h 4783510"/>
              <a:gd name="connsiteX5" fmla="*/ 232932 w 12192000"/>
              <a:gd name="connsiteY5" fmla="*/ 50560 h 4783510"/>
              <a:gd name="connsiteX6" fmla="*/ 296960 w 12192000"/>
              <a:gd name="connsiteY6" fmla="*/ 85674 h 4783510"/>
              <a:gd name="connsiteX7" fmla="*/ 329442 w 12192000"/>
              <a:gd name="connsiteY7" fmla="*/ 61820 h 4783510"/>
              <a:gd name="connsiteX8" fmla="*/ 386012 w 12192000"/>
              <a:gd name="connsiteY8" fmla="*/ 80741 h 4783510"/>
              <a:gd name="connsiteX9" fmla="*/ 425496 w 12192000"/>
              <a:gd name="connsiteY9" fmla="*/ 47729 h 4783510"/>
              <a:gd name="connsiteX10" fmla="*/ 459561 w 12192000"/>
              <a:gd name="connsiteY10" fmla="*/ 55824 h 4783510"/>
              <a:gd name="connsiteX11" fmla="*/ 559233 w 12192000"/>
              <a:gd name="connsiteY11" fmla="*/ 72799 h 4783510"/>
              <a:gd name="connsiteX12" fmla="*/ 661345 w 12192000"/>
              <a:gd name="connsiteY12" fmla="*/ 147481 h 4783510"/>
              <a:gd name="connsiteX13" fmla="*/ 725095 w 12192000"/>
              <a:gd name="connsiteY13" fmla="*/ 161274 h 4783510"/>
              <a:gd name="connsiteX14" fmla="*/ 755536 w 12192000"/>
              <a:gd name="connsiteY14" fmla="*/ 180724 h 4783510"/>
              <a:gd name="connsiteX15" fmla="*/ 776480 w 12192000"/>
              <a:gd name="connsiteY15" fmla="*/ 182273 h 4783510"/>
              <a:gd name="connsiteX16" fmla="*/ 789058 w 12192000"/>
              <a:gd name="connsiteY16" fmla="*/ 184824 h 4783510"/>
              <a:gd name="connsiteX17" fmla="*/ 811171 w 12192000"/>
              <a:gd name="connsiteY17" fmla="*/ 216295 h 4783510"/>
              <a:gd name="connsiteX18" fmla="*/ 878029 w 12192000"/>
              <a:gd name="connsiteY18" fmla="*/ 215023 h 4783510"/>
              <a:gd name="connsiteX19" fmla="*/ 884769 w 12192000"/>
              <a:gd name="connsiteY19" fmla="*/ 220986 h 4783510"/>
              <a:gd name="connsiteX20" fmla="*/ 884769 w 12192000"/>
              <a:gd name="connsiteY20" fmla="*/ 115817 h 4783510"/>
              <a:gd name="connsiteX21" fmla="*/ 11269135 w 12192000"/>
              <a:gd name="connsiteY21" fmla="*/ 115817 h 4783510"/>
              <a:gd name="connsiteX22" fmla="*/ 11269135 w 12192000"/>
              <a:gd name="connsiteY22" fmla="*/ 1154978 h 4783510"/>
              <a:gd name="connsiteX23" fmla="*/ 11276593 w 12192000"/>
              <a:gd name="connsiteY23" fmla="*/ 1158504 h 4783510"/>
              <a:gd name="connsiteX24" fmla="*/ 11298713 w 12192000"/>
              <a:gd name="connsiteY24" fmla="*/ 1157049 h 4783510"/>
              <a:gd name="connsiteX25" fmla="*/ 11380829 w 12192000"/>
              <a:gd name="connsiteY25" fmla="*/ 1144822 h 4783510"/>
              <a:gd name="connsiteX26" fmla="*/ 11402942 w 12192000"/>
              <a:gd name="connsiteY26" fmla="*/ 1113350 h 4783510"/>
              <a:gd name="connsiteX27" fmla="*/ 11415520 w 12192000"/>
              <a:gd name="connsiteY27" fmla="*/ 1110800 h 4783510"/>
              <a:gd name="connsiteX28" fmla="*/ 11436464 w 12192000"/>
              <a:gd name="connsiteY28" fmla="*/ 1109251 h 4783510"/>
              <a:gd name="connsiteX29" fmla="*/ 11466905 w 12192000"/>
              <a:gd name="connsiteY29" fmla="*/ 1089800 h 4783510"/>
              <a:gd name="connsiteX30" fmla="*/ 11530655 w 12192000"/>
              <a:gd name="connsiteY30" fmla="*/ 1076007 h 4783510"/>
              <a:gd name="connsiteX31" fmla="*/ 11632767 w 12192000"/>
              <a:gd name="connsiteY31" fmla="*/ 1001326 h 4783510"/>
              <a:gd name="connsiteX32" fmla="*/ 11732439 w 12192000"/>
              <a:gd name="connsiteY32" fmla="*/ 984350 h 4783510"/>
              <a:gd name="connsiteX33" fmla="*/ 11766504 w 12192000"/>
              <a:gd name="connsiteY33" fmla="*/ 976255 h 4783510"/>
              <a:gd name="connsiteX34" fmla="*/ 11805989 w 12192000"/>
              <a:gd name="connsiteY34" fmla="*/ 1009267 h 4783510"/>
              <a:gd name="connsiteX35" fmla="*/ 11862559 w 12192000"/>
              <a:gd name="connsiteY35" fmla="*/ 990346 h 4783510"/>
              <a:gd name="connsiteX36" fmla="*/ 11895040 w 12192000"/>
              <a:gd name="connsiteY36" fmla="*/ 1014200 h 4783510"/>
              <a:gd name="connsiteX37" fmla="*/ 11959068 w 12192000"/>
              <a:gd name="connsiteY37" fmla="*/ 979087 h 4783510"/>
              <a:gd name="connsiteX38" fmla="*/ 11974871 w 12192000"/>
              <a:gd name="connsiteY38" fmla="*/ 981280 h 4783510"/>
              <a:gd name="connsiteX39" fmla="*/ 11996673 w 12192000"/>
              <a:gd name="connsiteY39" fmla="*/ 989271 h 4783510"/>
              <a:gd name="connsiteX40" fmla="*/ 12064304 w 12192000"/>
              <a:gd name="connsiteY40" fmla="*/ 976743 h 4783510"/>
              <a:gd name="connsiteX41" fmla="*/ 12108011 w 12192000"/>
              <a:gd name="connsiteY41" fmla="*/ 949852 h 4783510"/>
              <a:gd name="connsiteX42" fmla="*/ 12137961 w 12192000"/>
              <a:gd name="connsiteY42" fmla="*/ 928659 h 4783510"/>
              <a:gd name="connsiteX43" fmla="*/ 12152392 w 12192000"/>
              <a:gd name="connsiteY43" fmla="*/ 940852 h 4783510"/>
              <a:gd name="connsiteX44" fmla="*/ 12187275 w 12192000"/>
              <a:gd name="connsiteY44" fmla="*/ 939175 h 4783510"/>
              <a:gd name="connsiteX45" fmla="*/ 12192000 w 12192000"/>
              <a:gd name="connsiteY45" fmla="*/ 932202 h 4783510"/>
              <a:gd name="connsiteX46" fmla="*/ 12192000 w 12192000"/>
              <a:gd name="connsiteY46" fmla="*/ 1423622 h 4783510"/>
              <a:gd name="connsiteX47" fmla="*/ 12192000 w 12192000"/>
              <a:gd name="connsiteY47" fmla="*/ 2783600 h 4783510"/>
              <a:gd name="connsiteX48" fmla="*/ 12192000 w 12192000"/>
              <a:gd name="connsiteY48" fmla="*/ 4783510 h 4783510"/>
              <a:gd name="connsiteX49" fmla="*/ 2 w 12192000"/>
              <a:gd name="connsiteY49" fmla="*/ 4783510 h 4783510"/>
              <a:gd name="connsiteX50" fmla="*/ 2 w 12192000"/>
              <a:gd name="connsiteY50" fmla="*/ 1855074 h 4783510"/>
              <a:gd name="connsiteX51" fmla="*/ 0 w 12192000"/>
              <a:gd name="connsiteY51" fmla="*/ 1855074 h 4783510"/>
              <a:gd name="connsiteX52" fmla="*/ 0 w 12192000"/>
              <a:gd name="connsiteY52" fmla="*/ 3676 h 4783510"/>
              <a:gd name="connsiteX53" fmla="*/ 4725 w 12192000"/>
              <a:gd name="connsiteY53" fmla="*/ 10649 h 4783510"/>
              <a:gd name="connsiteX54" fmla="*/ 39608 w 12192000"/>
              <a:gd name="connsiteY54" fmla="*/ 12325 h 4783510"/>
              <a:gd name="connsiteX55" fmla="*/ 54039 w 12192000"/>
              <a:gd name="connsiteY55" fmla="*/ 133 h 4783510"/>
              <a:gd name="connsiteX0" fmla="*/ 54039 w 12192000"/>
              <a:gd name="connsiteY0" fmla="*/ 133 h 4783510"/>
              <a:gd name="connsiteX1" fmla="*/ 83989 w 12192000"/>
              <a:gd name="connsiteY1" fmla="*/ 21326 h 4783510"/>
              <a:gd name="connsiteX2" fmla="*/ 127696 w 12192000"/>
              <a:gd name="connsiteY2" fmla="*/ 48217 h 4783510"/>
              <a:gd name="connsiteX3" fmla="*/ 195328 w 12192000"/>
              <a:gd name="connsiteY3" fmla="*/ 60745 h 4783510"/>
              <a:gd name="connsiteX4" fmla="*/ 217130 w 12192000"/>
              <a:gd name="connsiteY4" fmla="*/ 52754 h 4783510"/>
              <a:gd name="connsiteX5" fmla="*/ 232932 w 12192000"/>
              <a:gd name="connsiteY5" fmla="*/ 50560 h 4783510"/>
              <a:gd name="connsiteX6" fmla="*/ 296960 w 12192000"/>
              <a:gd name="connsiteY6" fmla="*/ 85674 h 4783510"/>
              <a:gd name="connsiteX7" fmla="*/ 329442 w 12192000"/>
              <a:gd name="connsiteY7" fmla="*/ 61820 h 4783510"/>
              <a:gd name="connsiteX8" fmla="*/ 386012 w 12192000"/>
              <a:gd name="connsiteY8" fmla="*/ 80741 h 4783510"/>
              <a:gd name="connsiteX9" fmla="*/ 425496 w 12192000"/>
              <a:gd name="connsiteY9" fmla="*/ 47729 h 4783510"/>
              <a:gd name="connsiteX10" fmla="*/ 459561 w 12192000"/>
              <a:gd name="connsiteY10" fmla="*/ 55824 h 4783510"/>
              <a:gd name="connsiteX11" fmla="*/ 559233 w 12192000"/>
              <a:gd name="connsiteY11" fmla="*/ 72799 h 4783510"/>
              <a:gd name="connsiteX12" fmla="*/ 661345 w 12192000"/>
              <a:gd name="connsiteY12" fmla="*/ 147481 h 4783510"/>
              <a:gd name="connsiteX13" fmla="*/ 725095 w 12192000"/>
              <a:gd name="connsiteY13" fmla="*/ 161274 h 4783510"/>
              <a:gd name="connsiteX14" fmla="*/ 755536 w 12192000"/>
              <a:gd name="connsiteY14" fmla="*/ 180724 h 4783510"/>
              <a:gd name="connsiteX15" fmla="*/ 776480 w 12192000"/>
              <a:gd name="connsiteY15" fmla="*/ 182273 h 4783510"/>
              <a:gd name="connsiteX16" fmla="*/ 789058 w 12192000"/>
              <a:gd name="connsiteY16" fmla="*/ 184824 h 4783510"/>
              <a:gd name="connsiteX17" fmla="*/ 811171 w 12192000"/>
              <a:gd name="connsiteY17" fmla="*/ 216295 h 4783510"/>
              <a:gd name="connsiteX18" fmla="*/ 878029 w 12192000"/>
              <a:gd name="connsiteY18" fmla="*/ 215023 h 4783510"/>
              <a:gd name="connsiteX19" fmla="*/ 884769 w 12192000"/>
              <a:gd name="connsiteY19" fmla="*/ 220986 h 4783510"/>
              <a:gd name="connsiteX20" fmla="*/ 884769 w 12192000"/>
              <a:gd name="connsiteY20" fmla="*/ 115817 h 4783510"/>
              <a:gd name="connsiteX21" fmla="*/ 9012952 w 12192000"/>
              <a:gd name="connsiteY21" fmla="*/ 1139547 h 4783510"/>
              <a:gd name="connsiteX22" fmla="*/ 11269135 w 12192000"/>
              <a:gd name="connsiteY22" fmla="*/ 1154978 h 4783510"/>
              <a:gd name="connsiteX23" fmla="*/ 11276593 w 12192000"/>
              <a:gd name="connsiteY23" fmla="*/ 1158504 h 4783510"/>
              <a:gd name="connsiteX24" fmla="*/ 11298713 w 12192000"/>
              <a:gd name="connsiteY24" fmla="*/ 1157049 h 4783510"/>
              <a:gd name="connsiteX25" fmla="*/ 11380829 w 12192000"/>
              <a:gd name="connsiteY25" fmla="*/ 1144822 h 4783510"/>
              <a:gd name="connsiteX26" fmla="*/ 11402942 w 12192000"/>
              <a:gd name="connsiteY26" fmla="*/ 1113350 h 4783510"/>
              <a:gd name="connsiteX27" fmla="*/ 11415520 w 12192000"/>
              <a:gd name="connsiteY27" fmla="*/ 1110800 h 4783510"/>
              <a:gd name="connsiteX28" fmla="*/ 11436464 w 12192000"/>
              <a:gd name="connsiteY28" fmla="*/ 1109251 h 4783510"/>
              <a:gd name="connsiteX29" fmla="*/ 11466905 w 12192000"/>
              <a:gd name="connsiteY29" fmla="*/ 1089800 h 4783510"/>
              <a:gd name="connsiteX30" fmla="*/ 11530655 w 12192000"/>
              <a:gd name="connsiteY30" fmla="*/ 1076007 h 4783510"/>
              <a:gd name="connsiteX31" fmla="*/ 11632767 w 12192000"/>
              <a:gd name="connsiteY31" fmla="*/ 1001326 h 4783510"/>
              <a:gd name="connsiteX32" fmla="*/ 11732439 w 12192000"/>
              <a:gd name="connsiteY32" fmla="*/ 984350 h 4783510"/>
              <a:gd name="connsiteX33" fmla="*/ 11766504 w 12192000"/>
              <a:gd name="connsiteY33" fmla="*/ 976255 h 4783510"/>
              <a:gd name="connsiteX34" fmla="*/ 11805989 w 12192000"/>
              <a:gd name="connsiteY34" fmla="*/ 1009267 h 4783510"/>
              <a:gd name="connsiteX35" fmla="*/ 11862559 w 12192000"/>
              <a:gd name="connsiteY35" fmla="*/ 990346 h 4783510"/>
              <a:gd name="connsiteX36" fmla="*/ 11895040 w 12192000"/>
              <a:gd name="connsiteY36" fmla="*/ 1014200 h 4783510"/>
              <a:gd name="connsiteX37" fmla="*/ 11959068 w 12192000"/>
              <a:gd name="connsiteY37" fmla="*/ 979087 h 4783510"/>
              <a:gd name="connsiteX38" fmla="*/ 11974871 w 12192000"/>
              <a:gd name="connsiteY38" fmla="*/ 981280 h 4783510"/>
              <a:gd name="connsiteX39" fmla="*/ 11996673 w 12192000"/>
              <a:gd name="connsiteY39" fmla="*/ 989271 h 4783510"/>
              <a:gd name="connsiteX40" fmla="*/ 12064304 w 12192000"/>
              <a:gd name="connsiteY40" fmla="*/ 976743 h 4783510"/>
              <a:gd name="connsiteX41" fmla="*/ 12108011 w 12192000"/>
              <a:gd name="connsiteY41" fmla="*/ 949852 h 4783510"/>
              <a:gd name="connsiteX42" fmla="*/ 12137961 w 12192000"/>
              <a:gd name="connsiteY42" fmla="*/ 928659 h 4783510"/>
              <a:gd name="connsiteX43" fmla="*/ 12152392 w 12192000"/>
              <a:gd name="connsiteY43" fmla="*/ 940852 h 4783510"/>
              <a:gd name="connsiteX44" fmla="*/ 12187275 w 12192000"/>
              <a:gd name="connsiteY44" fmla="*/ 939175 h 4783510"/>
              <a:gd name="connsiteX45" fmla="*/ 12192000 w 12192000"/>
              <a:gd name="connsiteY45" fmla="*/ 932202 h 4783510"/>
              <a:gd name="connsiteX46" fmla="*/ 12192000 w 12192000"/>
              <a:gd name="connsiteY46" fmla="*/ 1423622 h 4783510"/>
              <a:gd name="connsiteX47" fmla="*/ 12192000 w 12192000"/>
              <a:gd name="connsiteY47" fmla="*/ 2783600 h 4783510"/>
              <a:gd name="connsiteX48" fmla="*/ 12192000 w 12192000"/>
              <a:gd name="connsiteY48" fmla="*/ 4783510 h 4783510"/>
              <a:gd name="connsiteX49" fmla="*/ 2 w 12192000"/>
              <a:gd name="connsiteY49" fmla="*/ 4783510 h 4783510"/>
              <a:gd name="connsiteX50" fmla="*/ 2 w 12192000"/>
              <a:gd name="connsiteY50" fmla="*/ 1855074 h 4783510"/>
              <a:gd name="connsiteX51" fmla="*/ 0 w 12192000"/>
              <a:gd name="connsiteY51" fmla="*/ 1855074 h 4783510"/>
              <a:gd name="connsiteX52" fmla="*/ 0 w 12192000"/>
              <a:gd name="connsiteY52" fmla="*/ 3676 h 4783510"/>
              <a:gd name="connsiteX53" fmla="*/ 4725 w 12192000"/>
              <a:gd name="connsiteY53" fmla="*/ 10649 h 4783510"/>
              <a:gd name="connsiteX54" fmla="*/ 39608 w 12192000"/>
              <a:gd name="connsiteY54" fmla="*/ 12325 h 4783510"/>
              <a:gd name="connsiteX55" fmla="*/ 54039 w 12192000"/>
              <a:gd name="connsiteY55" fmla="*/ 133 h 4783510"/>
              <a:gd name="connsiteX0" fmla="*/ 54039 w 12192000"/>
              <a:gd name="connsiteY0" fmla="*/ 133 h 4783510"/>
              <a:gd name="connsiteX1" fmla="*/ 83989 w 12192000"/>
              <a:gd name="connsiteY1" fmla="*/ 21326 h 4783510"/>
              <a:gd name="connsiteX2" fmla="*/ 127696 w 12192000"/>
              <a:gd name="connsiteY2" fmla="*/ 48217 h 4783510"/>
              <a:gd name="connsiteX3" fmla="*/ 195328 w 12192000"/>
              <a:gd name="connsiteY3" fmla="*/ 60745 h 4783510"/>
              <a:gd name="connsiteX4" fmla="*/ 217130 w 12192000"/>
              <a:gd name="connsiteY4" fmla="*/ 52754 h 4783510"/>
              <a:gd name="connsiteX5" fmla="*/ 232932 w 12192000"/>
              <a:gd name="connsiteY5" fmla="*/ 50560 h 4783510"/>
              <a:gd name="connsiteX6" fmla="*/ 296960 w 12192000"/>
              <a:gd name="connsiteY6" fmla="*/ 85674 h 4783510"/>
              <a:gd name="connsiteX7" fmla="*/ 329442 w 12192000"/>
              <a:gd name="connsiteY7" fmla="*/ 61820 h 4783510"/>
              <a:gd name="connsiteX8" fmla="*/ 386012 w 12192000"/>
              <a:gd name="connsiteY8" fmla="*/ 80741 h 4783510"/>
              <a:gd name="connsiteX9" fmla="*/ 425496 w 12192000"/>
              <a:gd name="connsiteY9" fmla="*/ 47729 h 4783510"/>
              <a:gd name="connsiteX10" fmla="*/ 459561 w 12192000"/>
              <a:gd name="connsiteY10" fmla="*/ 55824 h 4783510"/>
              <a:gd name="connsiteX11" fmla="*/ 559233 w 12192000"/>
              <a:gd name="connsiteY11" fmla="*/ 72799 h 4783510"/>
              <a:gd name="connsiteX12" fmla="*/ 661345 w 12192000"/>
              <a:gd name="connsiteY12" fmla="*/ 147481 h 4783510"/>
              <a:gd name="connsiteX13" fmla="*/ 725095 w 12192000"/>
              <a:gd name="connsiteY13" fmla="*/ 161274 h 4783510"/>
              <a:gd name="connsiteX14" fmla="*/ 755536 w 12192000"/>
              <a:gd name="connsiteY14" fmla="*/ 180724 h 4783510"/>
              <a:gd name="connsiteX15" fmla="*/ 776480 w 12192000"/>
              <a:gd name="connsiteY15" fmla="*/ 182273 h 4783510"/>
              <a:gd name="connsiteX16" fmla="*/ 789058 w 12192000"/>
              <a:gd name="connsiteY16" fmla="*/ 184824 h 4783510"/>
              <a:gd name="connsiteX17" fmla="*/ 811171 w 12192000"/>
              <a:gd name="connsiteY17" fmla="*/ 216295 h 4783510"/>
              <a:gd name="connsiteX18" fmla="*/ 878029 w 12192000"/>
              <a:gd name="connsiteY18" fmla="*/ 215023 h 4783510"/>
              <a:gd name="connsiteX19" fmla="*/ 884769 w 12192000"/>
              <a:gd name="connsiteY19" fmla="*/ 220986 h 4783510"/>
              <a:gd name="connsiteX20" fmla="*/ 1600387 w 12192000"/>
              <a:gd name="connsiteY20" fmla="*/ 354356 h 4783510"/>
              <a:gd name="connsiteX21" fmla="*/ 9012952 w 12192000"/>
              <a:gd name="connsiteY21" fmla="*/ 1139547 h 4783510"/>
              <a:gd name="connsiteX22" fmla="*/ 11269135 w 12192000"/>
              <a:gd name="connsiteY22" fmla="*/ 1154978 h 4783510"/>
              <a:gd name="connsiteX23" fmla="*/ 11276593 w 12192000"/>
              <a:gd name="connsiteY23" fmla="*/ 1158504 h 4783510"/>
              <a:gd name="connsiteX24" fmla="*/ 11298713 w 12192000"/>
              <a:gd name="connsiteY24" fmla="*/ 1157049 h 4783510"/>
              <a:gd name="connsiteX25" fmla="*/ 11380829 w 12192000"/>
              <a:gd name="connsiteY25" fmla="*/ 1144822 h 4783510"/>
              <a:gd name="connsiteX26" fmla="*/ 11402942 w 12192000"/>
              <a:gd name="connsiteY26" fmla="*/ 1113350 h 4783510"/>
              <a:gd name="connsiteX27" fmla="*/ 11415520 w 12192000"/>
              <a:gd name="connsiteY27" fmla="*/ 1110800 h 4783510"/>
              <a:gd name="connsiteX28" fmla="*/ 11436464 w 12192000"/>
              <a:gd name="connsiteY28" fmla="*/ 1109251 h 4783510"/>
              <a:gd name="connsiteX29" fmla="*/ 11466905 w 12192000"/>
              <a:gd name="connsiteY29" fmla="*/ 1089800 h 4783510"/>
              <a:gd name="connsiteX30" fmla="*/ 11530655 w 12192000"/>
              <a:gd name="connsiteY30" fmla="*/ 1076007 h 4783510"/>
              <a:gd name="connsiteX31" fmla="*/ 11632767 w 12192000"/>
              <a:gd name="connsiteY31" fmla="*/ 1001326 h 4783510"/>
              <a:gd name="connsiteX32" fmla="*/ 11732439 w 12192000"/>
              <a:gd name="connsiteY32" fmla="*/ 984350 h 4783510"/>
              <a:gd name="connsiteX33" fmla="*/ 11766504 w 12192000"/>
              <a:gd name="connsiteY33" fmla="*/ 976255 h 4783510"/>
              <a:gd name="connsiteX34" fmla="*/ 11805989 w 12192000"/>
              <a:gd name="connsiteY34" fmla="*/ 1009267 h 4783510"/>
              <a:gd name="connsiteX35" fmla="*/ 11862559 w 12192000"/>
              <a:gd name="connsiteY35" fmla="*/ 990346 h 4783510"/>
              <a:gd name="connsiteX36" fmla="*/ 11895040 w 12192000"/>
              <a:gd name="connsiteY36" fmla="*/ 1014200 h 4783510"/>
              <a:gd name="connsiteX37" fmla="*/ 11959068 w 12192000"/>
              <a:gd name="connsiteY37" fmla="*/ 979087 h 4783510"/>
              <a:gd name="connsiteX38" fmla="*/ 11974871 w 12192000"/>
              <a:gd name="connsiteY38" fmla="*/ 981280 h 4783510"/>
              <a:gd name="connsiteX39" fmla="*/ 11996673 w 12192000"/>
              <a:gd name="connsiteY39" fmla="*/ 989271 h 4783510"/>
              <a:gd name="connsiteX40" fmla="*/ 12064304 w 12192000"/>
              <a:gd name="connsiteY40" fmla="*/ 976743 h 4783510"/>
              <a:gd name="connsiteX41" fmla="*/ 12108011 w 12192000"/>
              <a:gd name="connsiteY41" fmla="*/ 949852 h 4783510"/>
              <a:gd name="connsiteX42" fmla="*/ 12137961 w 12192000"/>
              <a:gd name="connsiteY42" fmla="*/ 928659 h 4783510"/>
              <a:gd name="connsiteX43" fmla="*/ 12152392 w 12192000"/>
              <a:gd name="connsiteY43" fmla="*/ 940852 h 4783510"/>
              <a:gd name="connsiteX44" fmla="*/ 12187275 w 12192000"/>
              <a:gd name="connsiteY44" fmla="*/ 939175 h 4783510"/>
              <a:gd name="connsiteX45" fmla="*/ 12192000 w 12192000"/>
              <a:gd name="connsiteY45" fmla="*/ 932202 h 4783510"/>
              <a:gd name="connsiteX46" fmla="*/ 12192000 w 12192000"/>
              <a:gd name="connsiteY46" fmla="*/ 1423622 h 4783510"/>
              <a:gd name="connsiteX47" fmla="*/ 12192000 w 12192000"/>
              <a:gd name="connsiteY47" fmla="*/ 2783600 h 4783510"/>
              <a:gd name="connsiteX48" fmla="*/ 12192000 w 12192000"/>
              <a:gd name="connsiteY48" fmla="*/ 4783510 h 4783510"/>
              <a:gd name="connsiteX49" fmla="*/ 2 w 12192000"/>
              <a:gd name="connsiteY49" fmla="*/ 4783510 h 4783510"/>
              <a:gd name="connsiteX50" fmla="*/ 2 w 12192000"/>
              <a:gd name="connsiteY50" fmla="*/ 1855074 h 4783510"/>
              <a:gd name="connsiteX51" fmla="*/ 0 w 12192000"/>
              <a:gd name="connsiteY51" fmla="*/ 1855074 h 4783510"/>
              <a:gd name="connsiteX52" fmla="*/ 0 w 12192000"/>
              <a:gd name="connsiteY52" fmla="*/ 3676 h 4783510"/>
              <a:gd name="connsiteX53" fmla="*/ 4725 w 12192000"/>
              <a:gd name="connsiteY53" fmla="*/ 10649 h 4783510"/>
              <a:gd name="connsiteX54" fmla="*/ 39608 w 12192000"/>
              <a:gd name="connsiteY54" fmla="*/ 12325 h 4783510"/>
              <a:gd name="connsiteX55" fmla="*/ 54039 w 12192000"/>
              <a:gd name="connsiteY55" fmla="*/ 133 h 4783510"/>
              <a:gd name="connsiteX0" fmla="*/ 54039 w 12192000"/>
              <a:gd name="connsiteY0" fmla="*/ 133 h 4783510"/>
              <a:gd name="connsiteX1" fmla="*/ 83989 w 12192000"/>
              <a:gd name="connsiteY1" fmla="*/ 21326 h 4783510"/>
              <a:gd name="connsiteX2" fmla="*/ 127696 w 12192000"/>
              <a:gd name="connsiteY2" fmla="*/ 48217 h 4783510"/>
              <a:gd name="connsiteX3" fmla="*/ 195328 w 12192000"/>
              <a:gd name="connsiteY3" fmla="*/ 60745 h 4783510"/>
              <a:gd name="connsiteX4" fmla="*/ 217130 w 12192000"/>
              <a:gd name="connsiteY4" fmla="*/ 52754 h 4783510"/>
              <a:gd name="connsiteX5" fmla="*/ 232932 w 12192000"/>
              <a:gd name="connsiteY5" fmla="*/ 50560 h 4783510"/>
              <a:gd name="connsiteX6" fmla="*/ 296960 w 12192000"/>
              <a:gd name="connsiteY6" fmla="*/ 85674 h 4783510"/>
              <a:gd name="connsiteX7" fmla="*/ 329442 w 12192000"/>
              <a:gd name="connsiteY7" fmla="*/ 61820 h 4783510"/>
              <a:gd name="connsiteX8" fmla="*/ 386012 w 12192000"/>
              <a:gd name="connsiteY8" fmla="*/ 80741 h 4783510"/>
              <a:gd name="connsiteX9" fmla="*/ 425496 w 12192000"/>
              <a:gd name="connsiteY9" fmla="*/ 47729 h 4783510"/>
              <a:gd name="connsiteX10" fmla="*/ 459561 w 12192000"/>
              <a:gd name="connsiteY10" fmla="*/ 55824 h 4783510"/>
              <a:gd name="connsiteX11" fmla="*/ 559233 w 12192000"/>
              <a:gd name="connsiteY11" fmla="*/ 72799 h 4783510"/>
              <a:gd name="connsiteX12" fmla="*/ 661345 w 12192000"/>
              <a:gd name="connsiteY12" fmla="*/ 147481 h 4783510"/>
              <a:gd name="connsiteX13" fmla="*/ 725095 w 12192000"/>
              <a:gd name="connsiteY13" fmla="*/ 161274 h 4783510"/>
              <a:gd name="connsiteX14" fmla="*/ 755536 w 12192000"/>
              <a:gd name="connsiteY14" fmla="*/ 180724 h 4783510"/>
              <a:gd name="connsiteX15" fmla="*/ 776480 w 12192000"/>
              <a:gd name="connsiteY15" fmla="*/ 182273 h 4783510"/>
              <a:gd name="connsiteX16" fmla="*/ 789058 w 12192000"/>
              <a:gd name="connsiteY16" fmla="*/ 184824 h 4783510"/>
              <a:gd name="connsiteX17" fmla="*/ 811171 w 12192000"/>
              <a:gd name="connsiteY17" fmla="*/ 216295 h 4783510"/>
              <a:gd name="connsiteX18" fmla="*/ 878029 w 12192000"/>
              <a:gd name="connsiteY18" fmla="*/ 215023 h 4783510"/>
              <a:gd name="connsiteX19" fmla="*/ 884769 w 12192000"/>
              <a:gd name="connsiteY19" fmla="*/ 220986 h 4783510"/>
              <a:gd name="connsiteX20" fmla="*/ 1600387 w 12192000"/>
              <a:gd name="connsiteY20" fmla="*/ 354356 h 4783510"/>
              <a:gd name="connsiteX21" fmla="*/ 9012952 w 12192000"/>
              <a:gd name="connsiteY21" fmla="*/ 1139547 h 4783510"/>
              <a:gd name="connsiteX22" fmla="*/ 11269135 w 12192000"/>
              <a:gd name="connsiteY22" fmla="*/ 1154978 h 4783510"/>
              <a:gd name="connsiteX23" fmla="*/ 11276593 w 12192000"/>
              <a:gd name="connsiteY23" fmla="*/ 1158504 h 4783510"/>
              <a:gd name="connsiteX24" fmla="*/ 11298713 w 12192000"/>
              <a:gd name="connsiteY24" fmla="*/ 1157049 h 4783510"/>
              <a:gd name="connsiteX25" fmla="*/ 11380829 w 12192000"/>
              <a:gd name="connsiteY25" fmla="*/ 1144822 h 4783510"/>
              <a:gd name="connsiteX26" fmla="*/ 11402942 w 12192000"/>
              <a:gd name="connsiteY26" fmla="*/ 1113350 h 4783510"/>
              <a:gd name="connsiteX27" fmla="*/ 11415520 w 12192000"/>
              <a:gd name="connsiteY27" fmla="*/ 1110800 h 4783510"/>
              <a:gd name="connsiteX28" fmla="*/ 11436464 w 12192000"/>
              <a:gd name="connsiteY28" fmla="*/ 1109251 h 4783510"/>
              <a:gd name="connsiteX29" fmla="*/ 11466905 w 12192000"/>
              <a:gd name="connsiteY29" fmla="*/ 1089800 h 4783510"/>
              <a:gd name="connsiteX30" fmla="*/ 11530655 w 12192000"/>
              <a:gd name="connsiteY30" fmla="*/ 1076007 h 4783510"/>
              <a:gd name="connsiteX31" fmla="*/ 11632767 w 12192000"/>
              <a:gd name="connsiteY31" fmla="*/ 1001326 h 4783510"/>
              <a:gd name="connsiteX32" fmla="*/ 11732439 w 12192000"/>
              <a:gd name="connsiteY32" fmla="*/ 984350 h 4783510"/>
              <a:gd name="connsiteX33" fmla="*/ 11766504 w 12192000"/>
              <a:gd name="connsiteY33" fmla="*/ 976255 h 4783510"/>
              <a:gd name="connsiteX34" fmla="*/ 11805989 w 12192000"/>
              <a:gd name="connsiteY34" fmla="*/ 1009267 h 4783510"/>
              <a:gd name="connsiteX35" fmla="*/ 11895040 w 12192000"/>
              <a:gd name="connsiteY35" fmla="*/ 1014200 h 4783510"/>
              <a:gd name="connsiteX36" fmla="*/ 11959068 w 12192000"/>
              <a:gd name="connsiteY36" fmla="*/ 979087 h 4783510"/>
              <a:gd name="connsiteX37" fmla="*/ 11974871 w 12192000"/>
              <a:gd name="connsiteY37" fmla="*/ 981280 h 4783510"/>
              <a:gd name="connsiteX38" fmla="*/ 11996673 w 12192000"/>
              <a:gd name="connsiteY38" fmla="*/ 989271 h 4783510"/>
              <a:gd name="connsiteX39" fmla="*/ 12064304 w 12192000"/>
              <a:gd name="connsiteY39" fmla="*/ 976743 h 4783510"/>
              <a:gd name="connsiteX40" fmla="*/ 12108011 w 12192000"/>
              <a:gd name="connsiteY40" fmla="*/ 949852 h 4783510"/>
              <a:gd name="connsiteX41" fmla="*/ 12137961 w 12192000"/>
              <a:gd name="connsiteY41" fmla="*/ 928659 h 4783510"/>
              <a:gd name="connsiteX42" fmla="*/ 12152392 w 12192000"/>
              <a:gd name="connsiteY42" fmla="*/ 940852 h 4783510"/>
              <a:gd name="connsiteX43" fmla="*/ 12187275 w 12192000"/>
              <a:gd name="connsiteY43" fmla="*/ 939175 h 4783510"/>
              <a:gd name="connsiteX44" fmla="*/ 12192000 w 12192000"/>
              <a:gd name="connsiteY44" fmla="*/ 932202 h 4783510"/>
              <a:gd name="connsiteX45" fmla="*/ 12192000 w 12192000"/>
              <a:gd name="connsiteY45" fmla="*/ 1423622 h 4783510"/>
              <a:gd name="connsiteX46" fmla="*/ 12192000 w 12192000"/>
              <a:gd name="connsiteY46" fmla="*/ 2783600 h 4783510"/>
              <a:gd name="connsiteX47" fmla="*/ 12192000 w 12192000"/>
              <a:gd name="connsiteY47" fmla="*/ 4783510 h 4783510"/>
              <a:gd name="connsiteX48" fmla="*/ 2 w 12192000"/>
              <a:gd name="connsiteY48" fmla="*/ 4783510 h 4783510"/>
              <a:gd name="connsiteX49" fmla="*/ 2 w 12192000"/>
              <a:gd name="connsiteY49" fmla="*/ 1855074 h 4783510"/>
              <a:gd name="connsiteX50" fmla="*/ 0 w 12192000"/>
              <a:gd name="connsiteY50" fmla="*/ 1855074 h 4783510"/>
              <a:gd name="connsiteX51" fmla="*/ 0 w 12192000"/>
              <a:gd name="connsiteY51" fmla="*/ 3676 h 4783510"/>
              <a:gd name="connsiteX52" fmla="*/ 4725 w 12192000"/>
              <a:gd name="connsiteY52" fmla="*/ 10649 h 4783510"/>
              <a:gd name="connsiteX53" fmla="*/ 39608 w 12192000"/>
              <a:gd name="connsiteY53" fmla="*/ 12325 h 4783510"/>
              <a:gd name="connsiteX54" fmla="*/ 54039 w 12192000"/>
              <a:gd name="connsiteY54" fmla="*/ 133 h 4783510"/>
              <a:gd name="connsiteX0" fmla="*/ 54039 w 12192000"/>
              <a:gd name="connsiteY0" fmla="*/ 133 h 4783510"/>
              <a:gd name="connsiteX1" fmla="*/ 83989 w 12192000"/>
              <a:gd name="connsiteY1" fmla="*/ 21326 h 4783510"/>
              <a:gd name="connsiteX2" fmla="*/ 127696 w 12192000"/>
              <a:gd name="connsiteY2" fmla="*/ 48217 h 4783510"/>
              <a:gd name="connsiteX3" fmla="*/ 195328 w 12192000"/>
              <a:gd name="connsiteY3" fmla="*/ 60745 h 4783510"/>
              <a:gd name="connsiteX4" fmla="*/ 217130 w 12192000"/>
              <a:gd name="connsiteY4" fmla="*/ 52754 h 4783510"/>
              <a:gd name="connsiteX5" fmla="*/ 232932 w 12192000"/>
              <a:gd name="connsiteY5" fmla="*/ 50560 h 4783510"/>
              <a:gd name="connsiteX6" fmla="*/ 296960 w 12192000"/>
              <a:gd name="connsiteY6" fmla="*/ 85674 h 4783510"/>
              <a:gd name="connsiteX7" fmla="*/ 329442 w 12192000"/>
              <a:gd name="connsiteY7" fmla="*/ 61820 h 4783510"/>
              <a:gd name="connsiteX8" fmla="*/ 386012 w 12192000"/>
              <a:gd name="connsiteY8" fmla="*/ 80741 h 4783510"/>
              <a:gd name="connsiteX9" fmla="*/ 425496 w 12192000"/>
              <a:gd name="connsiteY9" fmla="*/ 47729 h 4783510"/>
              <a:gd name="connsiteX10" fmla="*/ 459561 w 12192000"/>
              <a:gd name="connsiteY10" fmla="*/ 55824 h 4783510"/>
              <a:gd name="connsiteX11" fmla="*/ 559233 w 12192000"/>
              <a:gd name="connsiteY11" fmla="*/ 72799 h 4783510"/>
              <a:gd name="connsiteX12" fmla="*/ 661345 w 12192000"/>
              <a:gd name="connsiteY12" fmla="*/ 147481 h 4783510"/>
              <a:gd name="connsiteX13" fmla="*/ 725095 w 12192000"/>
              <a:gd name="connsiteY13" fmla="*/ 161274 h 4783510"/>
              <a:gd name="connsiteX14" fmla="*/ 755536 w 12192000"/>
              <a:gd name="connsiteY14" fmla="*/ 180724 h 4783510"/>
              <a:gd name="connsiteX15" fmla="*/ 776480 w 12192000"/>
              <a:gd name="connsiteY15" fmla="*/ 182273 h 4783510"/>
              <a:gd name="connsiteX16" fmla="*/ 789058 w 12192000"/>
              <a:gd name="connsiteY16" fmla="*/ 184824 h 4783510"/>
              <a:gd name="connsiteX17" fmla="*/ 811171 w 12192000"/>
              <a:gd name="connsiteY17" fmla="*/ 216295 h 4783510"/>
              <a:gd name="connsiteX18" fmla="*/ 878029 w 12192000"/>
              <a:gd name="connsiteY18" fmla="*/ 215023 h 4783510"/>
              <a:gd name="connsiteX19" fmla="*/ 884769 w 12192000"/>
              <a:gd name="connsiteY19" fmla="*/ 220986 h 4783510"/>
              <a:gd name="connsiteX20" fmla="*/ 1600387 w 12192000"/>
              <a:gd name="connsiteY20" fmla="*/ 354356 h 4783510"/>
              <a:gd name="connsiteX21" fmla="*/ 9012952 w 12192000"/>
              <a:gd name="connsiteY21" fmla="*/ 1139547 h 4783510"/>
              <a:gd name="connsiteX22" fmla="*/ 11269135 w 12192000"/>
              <a:gd name="connsiteY22" fmla="*/ 1154978 h 4783510"/>
              <a:gd name="connsiteX23" fmla="*/ 11276593 w 12192000"/>
              <a:gd name="connsiteY23" fmla="*/ 1158504 h 4783510"/>
              <a:gd name="connsiteX24" fmla="*/ 11298713 w 12192000"/>
              <a:gd name="connsiteY24" fmla="*/ 1157049 h 4783510"/>
              <a:gd name="connsiteX25" fmla="*/ 11380829 w 12192000"/>
              <a:gd name="connsiteY25" fmla="*/ 1144822 h 4783510"/>
              <a:gd name="connsiteX26" fmla="*/ 11402942 w 12192000"/>
              <a:gd name="connsiteY26" fmla="*/ 1113350 h 4783510"/>
              <a:gd name="connsiteX27" fmla="*/ 11415520 w 12192000"/>
              <a:gd name="connsiteY27" fmla="*/ 1110800 h 4783510"/>
              <a:gd name="connsiteX28" fmla="*/ 11436464 w 12192000"/>
              <a:gd name="connsiteY28" fmla="*/ 1109251 h 4783510"/>
              <a:gd name="connsiteX29" fmla="*/ 11466905 w 12192000"/>
              <a:gd name="connsiteY29" fmla="*/ 1089800 h 4783510"/>
              <a:gd name="connsiteX30" fmla="*/ 11530655 w 12192000"/>
              <a:gd name="connsiteY30" fmla="*/ 1076007 h 4783510"/>
              <a:gd name="connsiteX31" fmla="*/ 11632767 w 12192000"/>
              <a:gd name="connsiteY31" fmla="*/ 1001326 h 4783510"/>
              <a:gd name="connsiteX32" fmla="*/ 11732439 w 12192000"/>
              <a:gd name="connsiteY32" fmla="*/ 984350 h 4783510"/>
              <a:gd name="connsiteX33" fmla="*/ 11766504 w 12192000"/>
              <a:gd name="connsiteY33" fmla="*/ 976255 h 4783510"/>
              <a:gd name="connsiteX34" fmla="*/ 11805989 w 12192000"/>
              <a:gd name="connsiteY34" fmla="*/ 1009267 h 4783510"/>
              <a:gd name="connsiteX35" fmla="*/ 11891635 w 12192000"/>
              <a:gd name="connsiteY35" fmla="*/ 997172 h 4783510"/>
              <a:gd name="connsiteX36" fmla="*/ 11959068 w 12192000"/>
              <a:gd name="connsiteY36" fmla="*/ 979087 h 4783510"/>
              <a:gd name="connsiteX37" fmla="*/ 11974871 w 12192000"/>
              <a:gd name="connsiteY37" fmla="*/ 981280 h 4783510"/>
              <a:gd name="connsiteX38" fmla="*/ 11996673 w 12192000"/>
              <a:gd name="connsiteY38" fmla="*/ 989271 h 4783510"/>
              <a:gd name="connsiteX39" fmla="*/ 12064304 w 12192000"/>
              <a:gd name="connsiteY39" fmla="*/ 976743 h 4783510"/>
              <a:gd name="connsiteX40" fmla="*/ 12108011 w 12192000"/>
              <a:gd name="connsiteY40" fmla="*/ 949852 h 4783510"/>
              <a:gd name="connsiteX41" fmla="*/ 12137961 w 12192000"/>
              <a:gd name="connsiteY41" fmla="*/ 928659 h 4783510"/>
              <a:gd name="connsiteX42" fmla="*/ 12152392 w 12192000"/>
              <a:gd name="connsiteY42" fmla="*/ 940852 h 4783510"/>
              <a:gd name="connsiteX43" fmla="*/ 12187275 w 12192000"/>
              <a:gd name="connsiteY43" fmla="*/ 939175 h 4783510"/>
              <a:gd name="connsiteX44" fmla="*/ 12192000 w 12192000"/>
              <a:gd name="connsiteY44" fmla="*/ 932202 h 4783510"/>
              <a:gd name="connsiteX45" fmla="*/ 12192000 w 12192000"/>
              <a:gd name="connsiteY45" fmla="*/ 1423622 h 4783510"/>
              <a:gd name="connsiteX46" fmla="*/ 12192000 w 12192000"/>
              <a:gd name="connsiteY46" fmla="*/ 2783600 h 4783510"/>
              <a:gd name="connsiteX47" fmla="*/ 12192000 w 12192000"/>
              <a:gd name="connsiteY47" fmla="*/ 4783510 h 4783510"/>
              <a:gd name="connsiteX48" fmla="*/ 2 w 12192000"/>
              <a:gd name="connsiteY48" fmla="*/ 4783510 h 4783510"/>
              <a:gd name="connsiteX49" fmla="*/ 2 w 12192000"/>
              <a:gd name="connsiteY49" fmla="*/ 1855074 h 4783510"/>
              <a:gd name="connsiteX50" fmla="*/ 0 w 12192000"/>
              <a:gd name="connsiteY50" fmla="*/ 1855074 h 4783510"/>
              <a:gd name="connsiteX51" fmla="*/ 0 w 12192000"/>
              <a:gd name="connsiteY51" fmla="*/ 3676 h 4783510"/>
              <a:gd name="connsiteX52" fmla="*/ 4725 w 12192000"/>
              <a:gd name="connsiteY52" fmla="*/ 10649 h 4783510"/>
              <a:gd name="connsiteX53" fmla="*/ 39608 w 12192000"/>
              <a:gd name="connsiteY53" fmla="*/ 12325 h 4783510"/>
              <a:gd name="connsiteX54" fmla="*/ 54039 w 12192000"/>
              <a:gd name="connsiteY54" fmla="*/ 133 h 4783510"/>
              <a:gd name="connsiteX0" fmla="*/ 54039 w 12192000"/>
              <a:gd name="connsiteY0" fmla="*/ 133 h 4783510"/>
              <a:gd name="connsiteX1" fmla="*/ 83989 w 12192000"/>
              <a:gd name="connsiteY1" fmla="*/ 21326 h 4783510"/>
              <a:gd name="connsiteX2" fmla="*/ 127696 w 12192000"/>
              <a:gd name="connsiteY2" fmla="*/ 48217 h 4783510"/>
              <a:gd name="connsiteX3" fmla="*/ 195328 w 12192000"/>
              <a:gd name="connsiteY3" fmla="*/ 60745 h 4783510"/>
              <a:gd name="connsiteX4" fmla="*/ 217130 w 12192000"/>
              <a:gd name="connsiteY4" fmla="*/ 52754 h 4783510"/>
              <a:gd name="connsiteX5" fmla="*/ 232932 w 12192000"/>
              <a:gd name="connsiteY5" fmla="*/ 50560 h 4783510"/>
              <a:gd name="connsiteX6" fmla="*/ 296960 w 12192000"/>
              <a:gd name="connsiteY6" fmla="*/ 85674 h 4783510"/>
              <a:gd name="connsiteX7" fmla="*/ 329442 w 12192000"/>
              <a:gd name="connsiteY7" fmla="*/ 61820 h 4783510"/>
              <a:gd name="connsiteX8" fmla="*/ 386012 w 12192000"/>
              <a:gd name="connsiteY8" fmla="*/ 80741 h 4783510"/>
              <a:gd name="connsiteX9" fmla="*/ 425496 w 12192000"/>
              <a:gd name="connsiteY9" fmla="*/ 47729 h 4783510"/>
              <a:gd name="connsiteX10" fmla="*/ 459561 w 12192000"/>
              <a:gd name="connsiteY10" fmla="*/ 55824 h 4783510"/>
              <a:gd name="connsiteX11" fmla="*/ 559233 w 12192000"/>
              <a:gd name="connsiteY11" fmla="*/ 72799 h 4783510"/>
              <a:gd name="connsiteX12" fmla="*/ 661345 w 12192000"/>
              <a:gd name="connsiteY12" fmla="*/ 147481 h 4783510"/>
              <a:gd name="connsiteX13" fmla="*/ 725095 w 12192000"/>
              <a:gd name="connsiteY13" fmla="*/ 161274 h 4783510"/>
              <a:gd name="connsiteX14" fmla="*/ 755536 w 12192000"/>
              <a:gd name="connsiteY14" fmla="*/ 180724 h 4783510"/>
              <a:gd name="connsiteX15" fmla="*/ 776480 w 12192000"/>
              <a:gd name="connsiteY15" fmla="*/ 182273 h 4783510"/>
              <a:gd name="connsiteX16" fmla="*/ 789058 w 12192000"/>
              <a:gd name="connsiteY16" fmla="*/ 184824 h 4783510"/>
              <a:gd name="connsiteX17" fmla="*/ 811171 w 12192000"/>
              <a:gd name="connsiteY17" fmla="*/ 216295 h 4783510"/>
              <a:gd name="connsiteX18" fmla="*/ 878029 w 12192000"/>
              <a:gd name="connsiteY18" fmla="*/ 215023 h 4783510"/>
              <a:gd name="connsiteX19" fmla="*/ 884769 w 12192000"/>
              <a:gd name="connsiteY19" fmla="*/ 220986 h 4783510"/>
              <a:gd name="connsiteX20" fmla="*/ 1600387 w 12192000"/>
              <a:gd name="connsiteY20" fmla="*/ 354356 h 4783510"/>
              <a:gd name="connsiteX21" fmla="*/ 9012952 w 12192000"/>
              <a:gd name="connsiteY21" fmla="*/ 1139547 h 4783510"/>
              <a:gd name="connsiteX22" fmla="*/ 11269135 w 12192000"/>
              <a:gd name="connsiteY22" fmla="*/ 1154978 h 4783510"/>
              <a:gd name="connsiteX23" fmla="*/ 11276593 w 12192000"/>
              <a:gd name="connsiteY23" fmla="*/ 1158504 h 4783510"/>
              <a:gd name="connsiteX24" fmla="*/ 11298713 w 12192000"/>
              <a:gd name="connsiteY24" fmla="*/ 1157049 h 4783510"/>
              <a:gd name="connsiteX25" fmla="*/ 11380829 w 12192000"/>
              <a:gd name="connsiteY25" fmla="*/ 1144822 h 4783510"/>
              <a:gd name="connsiteX26" fmla="*/ 11402942 w 12192000"/>
              <a:gd name="connsiteY26" fmla="*/ 1113350 h 4783510"/>
              <a:gd name="connsiteX27" fmla="*/ 11415520 w 12192000"/>
              <a:gd name="connsiteY27" fmla="*/ 1110800 h 4783510"/>
              <a:gd name="connsiteX28" fmla="*/ 11436464 w 12192000"/>
              <a:gd name="connsiteY28" fmla="*/ 1109251 h 4783510"/>
              <a:gd name="connsiteX29" fmla="*/ 11466905 w 12192000"/>
              <a:gd name="connsiteY29" fmla="*/ 1089800 h 4783510"/>
              <a:gd name="connsiteX30" fmla="*/ 11530655 w 12192000"/>
              <a:gd name="connsiteY30" fmla="*/ 1076007 h 4783510"/>
              <a:gd name="connsiteX31" fmla="*/ 11632767 w 12192000"/>
              <a:gd name="connsiteY31" fmla="*/ 1001326 h 4783510"/>
              <a:gd name="connsiteX32" fmla="*/ 11732439 w 12192000"/>
              <a:gd name="connsiteY32" fmla="*/ 984350 h 4783510"/>
              <a:gd name="connsiteX33" fmla="*/ 11766504 w 12192000"/>
              <a:gd name="connsiteY33" fmla="*/ 976255 h 4783510"/>
              <a:gd name="connsiteX34" fmla="*/ 11826422 w 12192000"/>
              <a:gd name="connsiteY34" fmla="*/ 995644 h 4783510"/>
              <a:gd name="connsiteX35" fmla="*/ 11891635 w 12192000"/>
              <a:gd name="connsiteY35" fmla="*/ 997172 h 4783510"/>
              <a:gd name="connsiteX36" fmla="*/ 11959068 w 12192000"/>
              <a:gd name="connsiteY36" fmla="*/ 979087 h 4783510"/>
              <a:gd name="connsiteX37" fmla="*/ 11974871 w 12192000"/>
              <a:gd name="connsiteY37" fmla="*/ 981280 h 4783510"/>
              <a:gd name="connsiteX38" fmla="*/ 11996673 w 12192000"/>
              <a:gd name="connsiteY38" fmla="*/ 989271 h 4783510"/>
              <a:gd name="connsiteX39" fmla="*/ 12064304 w 12192000"/>
              <a:gd name="connsiteY39" fmla="*/ 976743 h 4783510"/>
              <a:gd name="connsiteX40" fmla="*/ 12108011 w 12192000"/>
              <a:gd name="connsiteY40" fmla="*/ 949852 h 4783510"/>
              <a:gd name="connsiteX41" fmla="*/ 12137961 w 12192000"/>
              <a:gd name="connsiteY41" fmla="*/ 928659 h 4783510"/>
              <a:gd name="connsiteX42" fmla="*/ 12152392 w 12192000"/>
              <a:gd name="connsiteY42" fmla="*/ 940852 h 4783510"/>
              <a:gd name="connsiteX43" fmla="*/ 12187275 w 12192000"/>
              <a:gd name="connsiteY43" fmla="*/ 939175 h 4783510"/>
              <a:gd name="connsiteX44" fmla="*/ 12192000 w 12192000"/>
              <a:gd name="connsiteY44" fmla="*/ 932202 h 4783510"/>
              <a:gd name="connsiteX45" fmla="*/ 12192000 w 12192000"/>
              <a:gd name="connsiteY45" fmla="*/ 1423622 h 4783510"/>
              <a:gd name="connsiteX46" fmla="*/ 12192000 w 12192000"/>
              <a:gd name="connsiteY46" fmla="*/ 2783600 h 4783510"/>
              <a:gd name="connsiteX47" fmla="*/ 12192000 w 12192000"/>
              <a:gd name="connsiteY47" fmla="*/ 4783510 h 4783510"/>
              <a:gd name="connsiteX48" fmla="*/ 2 w 12192000"/>
              <a:gd name="connsiteY48" fmla="*/ 4783510 h 4783510"/>
              <a:gd name="connsiteX49" fmla="*/ 2 w 12192000"/>
              <a:gd name="connsiteY49" fmla="*/ 1855074 h 4783510"/>
              <a:gd name="connsiteX50" fmla="*/ 0 w 12192000"/>
              <a:gd name="connsiteY50" fmla="*/ 1855074 h 4783510"/>
              <a:gd name="connsiteX51" fmla="*/ 0 w 12192000"/>
              <a:gd name="connsiteY51" fmla="*/ 3676 h 4783510"/>
              <a:gd name="connsiteX52" fmla="*/ 4725 w 12192000"/>
              <a:gd name="connsiteY52" fmla="*/ 10649 h 4783510"/>
              <a:gd name="connsiteX53" fmla="*/ 39608 w 12192000"/>
              <a:gd name="connsiteY53" fmla="*/ 12325 h 4783510"/>
              <a:gd name="connsiteX54" fmla="*/ 54039 w 12192000"/>
              <a:gd name="connsiteY54" fmla="*/ 133 h 4783510"/>
              <a:gd name="connsiteX0" fmla="*/ 54039 w 12192000"/>
              <a:gd name="connsiteY0" fmla="*/ 133 h 4783510"/>
              <a:gd name="connsiteX1" fmla="*/ 83989 w 12192000"/>
              <a:gd name="connsiteY1" fmla="*/ 21326 h 4783510"/>
              <a:gd name="connsiteX2" fmla="*/ 127696 w 12192000"/>
              <a:gd name="connsiteY2" fmla="*/ 48217 h 4783510"/>
              <a:gd name="connsiteX3" fmla="*/ 195328 w 12192000"/>
              <a:gd name="connsiteY3" fmla="*/ 60745 h 4783510"/>
              <a:gd name="connsiteX4" fmla="*/ 217130 w 12192000"/>
              <a:gd name="connsiteY4" fmla="*/ 52754 h 4783510"/>
              <a:gd name="connsiteX5" fmla="*/ 232932 w 12192000"/>
              <a:gd name="connsiteY5" fmla="*/ 50560 h 4783510"/>
              <a:gd name="connsiteX6" fmla="*/ 296960 w 12192000"/>
              <a:gd name="connsiteY6" fmla="*/ 85674 h 4783510"/>
              <a:gd name="connsiteX7" fmla="*/ 329442 w 12192000"/>
              <a:gd name="connsiteY7" fmla="*/ 61820 h 4783510"/>
              <a:gd name="connsiteX8" fmla="*/ 386012 w 12192000"/>
              <a:gd name="connsiteY8" fmla="*/ 80741 h 4783510"/>
              <a:gd name="connsiteX9" fmla="*/ 425496 w 12192000"/>
              <a:gd name="connsiteY9" fmla="*/ 47729 h 4783510"/>
              <a:gd name="connsiteX10" fmla="*/ 459561 w 12192000"/>
              <a:gd name="connsiteY10" fmla="*/ 55824 h 4783510"/>
              <a:gd name="connsiteX11" fmla="*/ 559233 w 12192000"/>
              <a:gd name="connsiteY11" fmla="*/ 72799 h 4783510"/>
              <a:gd name="connsiteX12" fmla="*/ 661345 w 12192000"/>
              <a:gd name="connsiteY12" fmla="*/ 147481 h 4783510"/>
              <a:gd name="connsiteX13" fmla="*/ 725095 w 12192000"/>
              <a:gd name="connsiteY13" fmla="*/ 161274 h 4783510"/>
              <a:gd name="connsiteX14" fmla="*/ 755536 w 12192000"/>
              <a:gd name="connsiteY14" fmla="*/ 180724 h 4783510"/>
              <a:gd name="connsiteX15" fmla="*/ 776480 w 12192000"/>
              <a:gd name="connsiteY15" fmla="*/ 182273 h 4783510"/>
              <a:gd name="connsiteX16" fmla="*/ 789058 w 12192000"/>
              <a:gd name="connsiteY16" fmla="*/ 184824 h 4783510"/>
              <a:gd name="connsiteX17" fmla="*/ 811171 w 12192000"/>
              <a:gd name="connsiteY17" fmla="*/ 216295 h 4783510"/>
              <a:gd name="connsiteX18" fmla="*/ 878029 w 12192000"/>
              <a:gd name="connsiteY18" fmla="*/ 215023 h 4783510"/>
              <a:gd name="connsiteX19" fmla="*/ 884769 w 12192000"/>
              <a:gd name="connsiteY19" fmla="*/ 220986 h 4783510"/>
              <a:gd name="connsiteX20" fmla="*/ 1600387 w 12192000"/>
              <a:gd name="connsiteY20" fmla="*/ 354356 h 4783510"/>
              <a:gd name="connsiteX21" fmla="*/ 9012952 w 12192000"/>
              <a:gd name="connsiteY21" fmla="*/ 1139547 h 4783510"/>
              <a:gd name="connsiteX22" fmla="*/ 11269135 w 12192000"/>
              <a:gd name="connsiteY22" fmla="*/ 1154978 h 4783510"/>
              <a:gd name="connsiteX23" fmla="*/ 11276593 w 12192000"/>
              <a:gd name="connsiteY23" fmla="*/ 1158504 h 4783510"/>
              <a:gd name="connsiteX24" fmla="*/ 11298713 w 12192000"/>
              <a:gd name="connsiteY24" fmla="*/ 1157049 h 4783510"/>
              <a:gd name="connsiteX25" fmla="*/ 11380829 w 12192000"/>
              <a:gd name="connsiteY25" fmla="*/ 1144822 h 4783510"/>
              <a:gd name="connsiteX26" fmla="*/ 11402942 w 12192000"/>
              <a:gd name="connsiteY26" fmla="*/ 1113350 h 4783510"/>
              <a:gd name="connsiteX27" fmla="*/ 11415520 w 12192000"/>
              <a:gd name="connsiteY27" fmla="*/ 1110800 h 4783510"/>
              <a:gd name="connsiteX28" fmla="*/ 11436464 w 12192000"/>
              <a:gd name="connsiteY28" fmla="*/ 1109251 h 4783510"/>
              <a:gd name="connsiteX29" fmla="*/ 11466905 w 12192000"/>
              <a:gd name="connsiteY29" fmla="*/ 1089800 h 4783510"/>
              <a:gd name="connsiteX30" fmla="*/ 11530655 w 12192000"/>
              <a:gd name="connsiteY30" fmla="*/ 1076007 h 4783510"/>
              <a:gd name="connsiteX31" fmla="*/ 11632767 w 12192000"/>
              <a:gd name="connsiteY31" fmla="*/ 1001326 h 4783510"/>
              <a:gd name="connsiteX32" fmla="*/ 11732439 w 12192000"/>
              <a:gd name="connsiteY32" fmla="*/ 984350 h 4783510"/>
              <a:gd name="connsiteX33" fmla="*/ 11766504 w 12192000"/>
              <a:gd name="connsiteY33" fmla="*/ 976255 h 4783510"/>
              <a:gd name="connsiteX34" fmla="*/ 11788440 w 12192000"/>
              <a:gd name="connsiteY34" fmla="*/ 995646 h 4783510"/>
              <a:gd name="connsiteX35" fmla="*/ 11826422 w 12192000"/>
              <a:gd name="connsiteY35" fmla="*/ 995644 h 4783510"/>
              <a:gd name="connsiteX36" fmla="*/ 11891635 w 12192000"/>
              <a:gd name="connsiteY36" fmla="*/ 997172 h 4783510"/>
              <a:gd name="connsiteX37" fmla="*/ 11959068 w 12192000"/>
              <a:gd name="connsiteY37" fmla="*/ 979087 h 4783510"/>
              <a:gd name="connsiteX38" fmla="*/ 11974871 w 12192000"/>
              <a:gd name="connsiteY38" fmla="*/ 981280 h 4783510"/>
              <a:gd name="connsiteX39" fmla="*/ 11996673 w 12192000"/>
              <a:gd name="connsiteY39" fmla="*/ 989271 h 4783510"/>
              <a:gd name="connsiteX40" fmla="*/ 12064304 w 12192000"/>
              <a:gd name="connsiteY40" fmla="*/ 976743 h 4783510"/>
              <a:gd name="connsiteX41" fmla="*/ 12108011 w 12192000"/>
              <a:gd name="connsiteY41" fmla="*/ 949852 h 4783510"/>
              <a:gd name="connsiteX42" fmla="*/ 12137961 w 12192000"/>
              <a:gd name="connsiteY42" fmla="*/ 928659 h 4783510"/>
              <a:gd name="connsiteX43" fmla="*/ 12152392 w 12192000"/>
              <a:gd name="connsiteY43" fmla="*/ 940852 h 4783510"/>
              <a:gd name="connsiteX44" fmla="*/ 12187275 w 12192000"/>
              <a:gd name="connsiteY44" fmla="*/ 939175 h 4783510"/>
              <a:gd name="connsiteX45" fmla="*/ 12192000 w 12192000"/>
              <a:gd name="connsiteY45" fmla="*/ 932202 h 4783510"/>
              <a:gd name="connsiteX46" fmla="*/ 12192000 w 12192000"/>
              <a:gd name="connsiteY46" fmla="*/ 1423622 h 4783510"/>
              <a:gd name="connsiteX47" fmla="*/ 12192000 w 12192000"/>
              <a:gd name="connsiteY47" fmla="*/ 2783600 h 4783510"/>
              <a:gd name="connsiteX48" fmla="*/ 12192000 w 12192000"/>
              <a:gd name="connsiteY48" fmla="*/ 4783510 h 4783510"/>
              <a:gd name="connsiteX49" fmla="*/ 2 w 12192000"/>
              <a:gd name="connsiteY49" fmla="*/ 4783510 h 4783510"/>
              <a:gd name="connsiteX50" fmla="*/ 2 w 12192000"/>
              <a:gd name="connsiteY50" fmla="*/ 1855074 h 4783510"/>
              <a:gd name="connsiteX51" fmla="*/ 0 w 12192000"/>
              <a:gd name="connsiteY51" fmla="*/ 1855074 h 4783510"/>
              <a:gd name="connsiteX52" fmla="*/ 0 w 12192000"/>
              <a:gd name="connsiteY52" fmla="*/ 3676 h 4783510"/>
              <a:gd name="connsiteX53" fmla="*/ 4725 w 12192000"/>
              <a:gd name="connsiteY53" fmla="*/ 10649 h 4783510"/>
              <a:gd name="connsiteX54" fmla="*/ 39608 w 12192000"/>
              <a:gd name="connsiteY54" fmla="*/ 12325 h 4783510"/>
              <a:gd name="connsiteX55" fmla="*/ 54039 w 12192000"/>
              <a:gd name="connsiteY55" fmla="*/ 133 h 4783510"/>
              <a:gd name="connsiteX0" fmla="*/ 54039 w 12192000"/>
              <a:gd name="connsiteY0" fmla="*/ 133 h 4783510"/>
              <a:gd name="connsiteX1" fmla="*/ 83989 w 12192000"/>
              <a:gd name="connsiteY1" fmla="*/ 21326 h 4783510"/>
              <a:gd name="connsiteX2" fmla="*/ 127696 w 12192000"/>
              <a:gd name="connsiteY2" fmla="*/ 48217 h 4783510"/>
              <a:gd name="connsiteX3" fmla="*/ 195328 w 12192000"/>
              <a:gd name="connsiteY3" fmla="*/ 60745 h 4783510"/>
              <a:gd name="connsiteX4" fmla="*/ 217130 w 12192000"/>
              <a:gd name="connsiteY4" fmla="*/ 52754 h 4783510"/>
              <a:gd name="connsiteX5" fmla="*/ 232932 w 12192000"/>
              <a:gd name="connsiteY5" fmla="*/ 50560 h 4783510"/>
              <a:gd name="connsiteX6" fmla="*/ 296960 w 12192000"/>
              <a:gd name="connsiteY6" fmla="*/ 85674 h 4783510"/>
              <a:gd name="connsiteX7" fmla="*/ 329442 w 12192000"/>
              <a:gd name="connsiteY7" fmla="*/ 61820 h 4783510"/>
              <a:gd name="connsiteX8" fmla="*/ 386012 w 12192000"/>
              <a:gd name="connsiteY8" fmla="*/ 80741 h 4783510"/>
              <a:gd name="connsiteX9" fmla="*/ 425496 w 12192000"/>
              <a:gd name="connsiteY9" fmla="*/ 47729 h 4783510"/>
              <a:gd name="connsiteX10" fmla="*/ 459561 w 12192000"/>
              <a:gd name="connsiteY10" fmla="*/ 55824 h 4783510"/>
              <a:gd name="connsiteX11" fmla="*/ 559233 w 12192000"/>
              <a:gd name="connsiteY11" fmla="*/ 72799 h 4783510"/>
              <a:gd name="connsiteX12" fmla="*/ 661345 w 12192000"/>
              <a:gd name="connsiteY12" fmla="*/ 147481 h 4783510"/>
              <a:gd name="connsiteX13" fmla="*/ 725095 w 12192000"/>
              <a:gd name="connsiteY13" fmla="*/ 161274 h 4783510"/>
              <a:gd name="connsiteX14" fmla="*/ 755536 w 12192000"/>
              <a:gd name="connsiteY14" fmla="*/ 180724 h 4783510"/>
              <a:gd name="connsiteX15" fmla="*/ 776480 w 12192000"/>
              <a:gd name="connsiteY15" fmla="*/ 182273 h 4783510"/>
              <a:gd name="connsiteX16" fmla="*/ 789058 w 12192000"/>
              <a:gd name="connsiteY16" fmla="*/ 184824 h 4783510"/>
              <a:gd name="connsiteX17" fmla="*/ 811171 w 12192000"/>
              <a:gd name="connsiteY17" fmla="*/ 216295 h 4783510"/>
              <a:gd name="connsiteX18" fmla="*/ 878029 w 12192000"/>
              <a:gd name="connsiteY18" fmla="*/ 215023 h 4783510"/>
              <a:gd name="connsiteX19" fmla="*/ 884769 w 12192000"/>
              <a:gd name="connsiteY19" fmla="*/ 220986 h 4783510"/>
              <a:gd name="connsiteX20" fmla="*/ 1600387 w 12192000"/>
              <a:gd name="connsiteY20" fmla="*/ 354356 h 4783510"/>
              <a:gd name="connsiteX21" fmla="*/ 9012952 w 12192000"/>
              <a:gd name="connsiteY21" fmla="*/ 1139547 h 4783510"/>
              <a:gd name="connsiteX22" fmla="*/ 11269135 w 12192000"/>
              <a:gd name="connsiteY22" fmla="*/ 1154978 h 4783510"/>
              <a:gd name="connsiteX23" fmla="*/ 11276593 w 12192000"/>
              <a:gd name="connsiteY23" fmla="*/ 1158504 h 4783510"/>
              <a:gd name="connsiteX24" fmla="*/ 11298713 w 12192000"/>
              <a:gd name="connsiteY24" fmla="*/ 1157049 h 4783510"/>
              <a:gd name="connsiteX25" fmla="*/ 11380829 w 12192000"/>
              <a:gd name="connsiteY25" fmla="*/ 1144822 h 4783510"/>
              <a:gd name="connsiteX26" fmla="*/ 11402942 w 12192000"/>
              <a:gd name="connsiteY26" fmla="*/ 1113350 h 4783510"/>
              <a:gd name="connsiteX27" fmla="*/ 11415520 w 12192000"/>
              <a:gd name="connsiteY27" fmla="*/ 1110800 h 4783510"/>
              <a:gd name="connsiteX28" fmla="*/ 11436464 w 12192000"/>
              <a:gd name="connsiteY28" fmla="*/ 1109251 h 4783510"/>
              <a:gd name="connsiteX29" fmla="*/ 11466905 w 12192000"/>
              <a:gd name="connsiteY29" fmla="*/ 1089800 h 4783510"/>
              <a:gd name="connsiteX30" fmla="*/ 11530655 w 12192000"/>
              <a:gd name="connsiteY30" fmla="*/ 1076007 h 4783510"/>
              <a:gd name="connsiteX31" fmla="*/ 11632767 w 12192000"/>
              <a:gd name="connsiteY31" fmla="*/ 1001326 h 4783510"/>
              <a:gd name="connsiteX32" fmla="*/ 11735844 w 12192000"/>
              <a:gd name="connsiteY32" fmla="*/ 1008189 h 4783510"/>
              <a:gd name="connsiteX33" fmla="*/ 11766504 w 12192000"/>
              <a:gd name="connsiteY33" fmla="*/ 976255 h 4783510"/>
              <a:gd name="connsiteX34" fmla="*/ 11788440 w 12192000"/>
              <a:gd name="connsiteY34" fmla="*/ 995646 h 4783510"/>
              <a:gd name="connsiteX35" fmla="*/ 11826422 w 12192000"/>
              <a:gd name="connsiteY35" fmla="*/ 995644 h 4783510"/>
              <a:gd name="connsiteX36" fmla="*/ 11891635 w 12192000"/>
              <a:gd name="connsiteY36" fmla="*/ 997172 h 4783510"/>
              <a:gd name="connsiteX37" fmla="*/ 11959068 w 12192000"/>
              <a:gd name="connsiteY37" fmla="*/ 979087 h 4783510"/>
              <a:gd name="connsiteX38" fmla="*/ 11974871 w 12192000"/>
              <a:gd name="connsiteY38" fmla="*/ 981280 h 4783510"/>
              <a:gd name="connsiteX39" fmla="*/ 11996673 w 12192000"/>
              <a:gd name="connsiteY39" fmla="*/ 989271 h 4783510"/>
              <a:gd name="connsiteX40" fmla="*/ 12064304 w 12192000"/>
              <a:gd name="connsiteY40" fmla="*/ 976743 h 4783510"/>
              <a:gd name="connsiteX41" fmla="*/ 12108011 w 12192000"/>
              <a:gd name="connsiteY41" fmla="*/ 949852 h 4783510"/>
              <a:gd name="connsiteX42" fmla="*/ 12137961 w 12192000"/>
              <a:gd name="connsiteY42" fmla="*/ 928659 h 4783510"/>
              <a:gd name="connsiteX43" fmla="*/ 12152392 w 12192000"/>
              <a:gd name="connsiteY43" fmla="*/ 940852 h 4783510"/>
              <a:gd name="connsiteX44" fmla="*/ 12187275 w 12192000"/>
              <a:gd name="connsiteY44" fmla="*/ 939175 h 4783510"/>
              <a:gd name="connsiteX45" fmla="*/ 12192000 w 12192000"/>
              <a:gd name="connsiteY45" fmla="*/ 932202 h 4783510"/>
              <a:gd name="connsiteX46" fmla="*/ 12192000 w 12192000"/>
              <a:gd name="connsiteY46" fmla="*/ 1423622 h 4783510"/>
              <a:gd name="connsiteX47" fmla="*/ 12192000 w 12192000"/>
              <a:gd name="connsiteY47" fmla="*/ 2783600 h 4783510"/>
              <a:gd name="connsiteX48" fmla="*/ 12192000 w 12192000"/>
              <a:gd name="connsiteY48" fmla="*/ 4783510 h 4783510"/>
              <a:gd name="connsiteX49" fmla="*/ 2 w 12192000"/>
              <a:gd name="connsiteY49" fmla="*/ 4783510 h 4783510"/>
              <a:gd name="connsiteX50" fmla="*/ 2 w 12192000"/>
              <a:gd name="connsiteY50" fmla="*/ 1855074 h 4783510"/>
              <a:gd name="connsiteX51" fmla="*/ 0 w 12192000"/>
              <a:gd name="connsiteY51" fmla="*/ 1855074 h 4783510"/>
              <a:gd name="connsiteX52" fmla="*/ 0 w 12192000"/>
              <a:gd name="connsiteY52" fmla="*/ 3676 h 4783510"/>
              <a:gd name="connsiteX53" fmla="*/ 4725 w 12192000"/>
              <a:gd name="connsiteY53" fmla="*/ 10649 h 4783510"/>
              <a:gd name="connsiteX54" fmla="*/ 39608 w 12192000"/>
              <a:gd name="connsiteY54" fmla="*/ 12325 h 4783510"/>
              <a:gd name="connsiteX55" fmla="*/ 54039 w 12192000"/>
              <a:gd name="connsiteY55" fmla="*/ 133 h 4783510"/>
              <a:gd name="connsiteX0" fmla="*/ 54039 w 12192000"/>
              <a:gd name="connsiteY0" fmla="*/ 133 h 4783510"/>
              <a:gd name="connsiteX1" fmla="*/ 83989 w 12192000"/>
              <a:gd name="connsiteY1" fmla="*/ 21326 h 4783510"/>
              <a:gd name="connsiteX2" fmla="*/ 127696 w 12192000"/>
              <a:gd name="connsiteY2" fmla="*/ 48217 h 4783510"/>
              <a:gd name="connsiteX3" fmla="*/ 195328 w 12192000"/>
              <a:gd name="connsiteY3" fmla="*/ 60745 h 4783510"/>
              <a:gd name="connsiteX4" fmla="*/ 217130 w 12192000"/>
              <a:gd name="connsiteY4" fmla="*/ 52754 h 4783510"/>
              <a:gd name="connsiteX5" fmla="*/ 232932 w 12192000"/>
              <a:gd name="connsiteY5" fmla="*/ 50560 h 4783510"/>
              <a:gd name="connsiteX6" fmla="*/ 296960 w 12192000"/>
              <a:gd name="connsiteY6" fmla="*/ 85674 h 4783510"/>
              <a:gd name="connsiteX7" fmla="*/ 329442 w 12192000"/>
              <a:gd name="connsiteY7" fmla="*/ 61820 h 4783510"/>
              <a:gd name="connsiteX8" fmla="*/ 386012 w 12192000"/>
              <a:gd name="connsiteY8" fmla="*/ 80741 h 4783510"/>
              <a:gd name="connsiteX9" fmla="*/ 425496 w 12192000"/>
              <a:gd name="connsiteY9" fmla="*/ 47729 h 4783510"/>
              <a:gd name="connsiteX10" fmla="*/ 459561 w 12192000"/>
              <a:gd name="connsiteY10" fmla="*/ 55824 h 4783510"/>
              <a:gd name="connsiteX11" fmla="*/ 559233 w 12192000"/>
              <a:gd name="connsiteY11" fmla="*/ 72799 h 4783510"/>
              <a:gd name="connsiteX12" fmla="*/ 661345 w 12192000"/>
              <a:gd name="connsiteY12" fmla="*/ 147481 h 4783510"/>
              <a:gd name="connsiteX13" fmla="*/ 725095 w 12192000"/>
              <a:gd name="connsiteY13" fmla="*/ 161274 h 4783510"/>
              <a:gd name="connsiteX14" fmla="*/ 755536 w 12192000"/>
              <a:gd name="connsiteY14" fmla="*/ 180724 h 4783510"/>
              <a:gd name="connsiteX15" fmla="*/ 776480 w 12192000"/>
              <a:gd name="connsiteY15" fmla="*/ 182273 h 4783510"/>
              <a:gd name="connsiteX16" fmla="*/ 789058 w 12192000"/>
              <a:gd name="connsiteY16" fmla="*/ 184824 h 4783510"/>
              <a:gd name="connsiteX17" fmla="*/ 811171 w 12192000"/>
              <a:gd name="connsiteY17" fmla="*/ 216295 h 4783510"/>
              <a:gd name="connsiteX18" fmla="*/ 878029 w 12192000"/>
              <a:gd name="connsiteY18" fmla="*/ 215023 h 4783510"/>
              <a:gd name="connsiteX19" fmla="*/ 884769 w 12192000"/>
              <a:gd name="connsiteY19" fmla="*/ 220986 h 4783510"/>
              <a:gd name="connsiteX20" fmla="*/ 1600387 w 12192000"/>
              <a:gd name="connsiteY20" fmla="*/ 354356 h 4783510"/>
              <a:gd name="connsiteX21" fmla="*/ 9012952 w 12192000"/>
              <a:gd name="connsiteY21" fmla="*/ 1139547 h 4783510"/>
              <a:gd name="connsiteX22" fmla="*/ 11269135 w 12192000"/>
              <a:gd name="connsiteY22" fmla="*/ 1154978 h 4783510"/>
              <a:gd name="connsiteX23" fmla="*/ 11276593 w 12192000"/>
              <a:gd name="connsiteY23" fmla="*/ 1158504 h 4783510"/>
              <a:gd name="connsiteX24" fmla="*/ 11298713 w 12192000"/>
              <a:gd name="connsiteY24" fmla="*/ 1157049 h 4783510"/>
              <a:gd name="connsiteX25" fmla="*/ 11380829 w 12192000"/>
              <a:gd name="connsiteY25" fmla="*/ 1144822 h 4783510"/>
              <a:gd name="connsiteX26" fmla="*/ 11402942 w 12192000"/>
              <a:gd name="connsiteY26" fmla="*/ 1113350 h 4783510"/>
              <a:gd name="connsiteX27" fmla="*/ 11415520 w 12192000"/>
              <a:gd name="connsiteY27" fmla="*/ 1110800 h 4783510"/>
              <a:gd name="connsiteX28" fmla="*/ 11436464 w 12192000"/>
              <a:gd name="connsiteY28" fmla="*/ 1109251 h 4783510"/>
              <a:gd name="connsiteX29" fmla="*/ 11466905 w 12192000"/>
              <a:gd name="connsiteY29" fmla="*/ 1089800 h 4783510"/>
              <a:gd name="connsiteX30" fmla="*/ 11530655 w 12192000"/>
              <a:gd name="connsiteY30" fmla="*/ 1076007 h 4783510"/>
              <a:gd name="connsiteX31" fmla="*/ 11632767 w 12192000"/>
              <a:gd name="connsiteY31" fmla="*/ 1001326 h 4783510"/>
              <a:gd name="connsiteX32" fmla="*/ 11735844 w 12192000"/>
              <a:gd name="connsiteY32" fmla="*/ 1008189 h 4783510"/>
              <a:gd name="connsiteX33" fmla="*/ 11766504 w 12192000"/>
              <a:gd name="connsiteY33" fmla="*/ 976255 h 4783510"/>
              <a:gd name="connsiteX34" fmla="*/ 11788440 w 12192000"/>
              <a:gd name="connsiteY34" fmla="*/ 995646 h 4783510"/>
              <a:gd name="connsiteX35" fmla="*/ 11826422 w 12192000"/>
              <a:gd name="connsiteY35" fmla="*/ 995644 h 4783510"/>
              <a:gd name="connsiteX36" fmla="*/ 11891635 w 12192000"/>
              <a:gd name="connsiteY36" fmla="*/ 997172 h 4783510"/>
              <a:gd name="connsiteX37" fmla="*/ 11959068 w 12192000"/>
              <a:gd name="connsiteY37" fmla="*/ 979087 h 4783510"/>
              <a:gd name="connsiteX38" fmla="*/ 11974871 w 12192000"/>
              <a:gd name="connsiteY38" fmla="*/ 981280 h 4783510"/>
              <a:gd name="connsiteX39" fmla="*/ 11996673 w 12192000"/>
              <a:gd name="connsiteY39" fmla="*/ 989271 h 4783510"/>
              <a:gd name="connsiteX40" fmla="*/ 12064304 w 12192000"/>
              <a:gd name="connsiteY40" fmla="*/ 976743 h 4783510"/>
              <a:gd name="connsiteX41" fmla="*/ 12108011 w 12192000"/>
              <a:gd name="connsiteY41" fmla="*/ 949852 h 4783510"/>
              <a:gd name="connsiteX42" fmla="*/ 12137961 w 12192000"/>
              <a:gd name="connsiteY42" fmla="*/ 928659 h 4783510"/>
              <a:gd name="connsiteX43" fmla="*/ 12152392 w 12192000"/>
              <a:gd name="connsiteY43" fmla="*/ 940852 h 4783510"/>
              <a:gd name="connsiteX44" fmla="*/ 12187275 w 12192000"/>
              <a:gd name="connsiteY44" fmla="*/ 939175 h 4783510"/>
              <a:gd name="connsiteX45" fmla="*/ 12192000 w 12192000"/>
              <a:gd name="connsiteY45" fmla="*/ 932202 h 4783510"/>
              <a:gd name="connsiteX46" fmla="*/ 12192000 w 12192000"/>
              <a:gd name="connsiteY46" fmla="*/ 1423622 h 4783510"/>
              <a:gd name="connsiteX47" fmla="*/ 12192000 w 12192000"/>
              <a:gd name="connsiteY47" fmla="*/ 2783600 h 4783510"/>
              <a:gd name="connsiteX48" fmla="*/ 12192000 w 12192000"/>
              <a:gd name="connsiteY48" fmla="*/ 4783510 h 4783510"/>
              <a:gd name="connsiteX49" fmla="*/ 2 w 12192000"/>
              <a:gd name="connsiteY49" fmla="*/ 4783510 h 4783510"/>
              <a:gd name="connsiteX50" fmla="*/ 2 w 12192000"/>
              <a:gd name="connsiteY50" fmla="*/ 1855074 h 4783510"/>
              <a:gd name="connsiteX51" fmla="*/ 0 w 12192000"/>
              <a:gd name="connsiteY51" fmla="*/ 1855074 h 4783510"/>
              <a:gd name="connsiteX52" fmla="*/ 0 w 12192000"/>
              <a:gd name="connsiteY52" fmla="*/ 3676 h 4783510"/>
              <a:gd name="connsiteX53" fmla="*/ 4725 w 12192000"/>
              <a:gd name="connsiteY53" fmla="*/ 10649 h 4783510"/>
              <a:gd name="connsiteX54" fmla="*/ 39608 w 12192000"/>
              <a:gd name="connsiteY54" fmla="*/ 12325 h 4783510"/>
              <a:gd name="connsiteX55" fmla="*/ 54039 w 12192000"/>
              <a:gd name="connsiteY55" fmla="*/ 133 h 4783510"/>
              <a:gd name="connsiteX0" fmla="*/ 54039 w 12192000"/>
              <a:gd name="connsiteY0" fmla="*/ 133 h 4783510"/>
              <a:gd name="connsiteX1" fmla="*/ 83989 w 12192000"/>
              <a:gd name="connsiteY1" fmla="*/ 21326 h 4783510"/>
              <a:gd name="connsiteX2" fmla="*/ 127696 w 12192000"/>
              <a:gd name="connsiteY2" fmla="*/ 48217 h 4783510"/>
              <a:gd name="connsiteX3" fmla="*/ 195328 w 12192000"/>
              <a:gd name="connsiteY3" fmla="*/ 60745 h 4783510"/>
              <a:gd name="connsiteX4" fmla="*/ 217130 w 12192000"/>
              <a:gd name="connsiteY4" fmla="*/ 52754 h 4783510"/>
              <a:gd name="connsiteX5" fmla="*/ 232932 w 12192000"/>
              <a:gd name="connsiteY5" fmla="*/ 50560 h 4783510"/>
              <a:gd name="connsiteX6" fmla="*/ 296960 w 12192000"/>
              <a:gd name="connsiteY6" fmla="*/ 85674 h 4783510"/>
              <a:gd name="connsiteX7" fmla="*/ 329442 w 12192000"/>
              <a:gd name="connsiteY7" fmla="*/ 61820 h 4783510"/>
              <a:gd name="connsiteX8" fmla="*/ 386012 w 12192000"/>
              <a:gd name="connsiteY8" fmla="*/ 80741 h 4783510"/>
              <a:gd name="connsiteX9" fmla="*/ 425496 w 12192000"/>
              <a:gd name="connsiteY9" fmla="*/ 47729 h 4783510"/>
              <a:gd name="connsiteX10" fmla="*/ 459561 w 12192000"/>
              <a:gd name="connsiteY10" fmla="*/ 55824 h 4783510"/>
              <a:gd name="connsiteX11" fmla="*/ 559233 w 12192000"/>
              <a:gd name="connsiteY11" fmla="*/ 72799 h 4783510"/>
              <a:gd name="connsiteX12" fmla="*/ 661345 w 12192000"/>
              <a:gd name="connsiteY12" fmla="*/ 147481 h 4783510"/>
              <a:gd name="connsiteX13" fmla="*/ 725095 w 12192000"/>
              <a:gd name="connsiteY13" fmla="*/ 161274 h 4783510"/>
              <a:gd name="connsiteX14" fmla="*/ 755536 w 12192000"/>
              <a:gd name="connsiteY14" fmla="*/ 180724 h 4783510"/>
              <a:gd name="connsiteX15" fmla="*/ 776480 w 12192000"/>
              <a:gd name="connsiteY15" fmla="*/ 182273 h 4783510"/>
              <a:gd name="connsiteX16" fmla="*/ 789058 w 12192000"/>
              <a:gd name="connsiteY16" fmla="*/ 184824 h 4783510"/>
              <a:gd name="connsiteX17" fmla="*/ 811171 w 12192000"/>
              <a:gd name="connsiteY17" fmla="*/ 216295 h 4783510"/>
              <a:gd name="connsiteX18" fmla="*/ 878029 w 12192000"/>
              <a:gd name="connsiteY18" fmla="*/ 215023 h 4783510"/>
              <a:gd name="connsiteX19" fmla="*/ 884769 w 12192000"/>
              <a:gd name="connsiteY19" fmla="*/ 220986 h 4783510"/>
              <a:gd name="connsiteX20" fmla="*/ 1600387 w 12192000"/>
              <a:gd name="connsiteY20" fmla="*/ 354356 h 4783510"/>
              <a:gd name="connsiteX21" fmla="*/ 9012952 w 12192000"/>
              <a:gd name="connsiteY21" fmla="*/ 1139547 h 4783510"/>
              <a:gd name="connsiteX22" fmla="*/ 11269135 w 12192000"/>
              <a:gd name="connsiteY22" fmla="*/ 1154978 h 4783510"/>
              <a:gd name="connsiteX23" fmla="*/ 11276593 w 12192000"/>
              <a:gd name="connsiteY23" fmla="*/ 1158504 h 4783510"/>
              <a:gd name="connsiteX24" fmla="*/ 11298713 w 12192000"/>
              <a:gd name="connsiteY24" fmla="*/ 1157049 h 4783510"/>
              <a:gd name="connsiteX25" fmla="*/ 11380829 w 12192000"/>
              <a:gd name="connsiteY25" fmla="*/ 1144822 h 4783510"/>
              <a:gd name="connsiteX26" fmla="*/ 11402942 w 12192000"/>
              <a:gd name="connsiteY26" fmla="*/ 1113350 h 4783510"/>
              <a:gd name="connsiteX27" fmla="*/ 11415520 w 12192000"/>
              <a:gd name="connsiteY27" fmla="*/ 1110800 h 4783510"/>
              <a:gd name="connsiteX28" fmla="*/ 11436464 w 12192000"/>
              <a:gd name="connsiteY28" fmla="*/ 1109251 h 4783510"/>
              <a:gd name="connsiteX29" fmla="*/ 11466905 w 12192000"/>
              <a:gd name="connsiteY29" fmla="*/ 1089800 h 4783510"/>
              <a:gd name="connsiteX30" fmla="*/ 11530655 w 12192000"/>
              <a:gd name="connsiteY30" fmla="*/ 1076007 h 4783510"/>
              <a:gd name="connsiteX31" fmla="*/ 11632767 w 12192000"/>
              <a:gd name="connsiteY31" fmla="*/ 1001326 h 4783510"/>
              <a:gd name="connsiteX32" fmla="*/ 11708599 w 12192000"/>
              <a:gd name="connsiteY32" fmla="*/ 997972 h 4783510"/>
              <a:gd name="connsiteX33" fmla="*/ 11766504 w 12192000"/>
              <a:gd name="connsiteY33" fmla="*/ 976255 h 4783510"/>
              <a:gd name="connsiteX34" fmla="*/ 11788440 w 12192000"/>
              <a:gd name="connsiteY34" fmla="*/ 995646 h 4783510"/>
              <a:gd name="connsiteX35" fmla="*/ 11826422 w 12192000"/>
              <a:gd name="connsiteY35" fmla="*/ 995644 h 4783510"/>
              <a:gd name="connsiteX36" fmla="*/ 11891635 w 12192000"/>
              <a:gd name="connsiteY36" fmla="*/ 997172 h 4783510"/>
              <a:gd name="connsiteX37" fmla="*/ 11959068 w 12192000"/>
              <a:gd name="connsiteY37" fmla="*/ 979087 h 4783510"/>
              <a:gd name="connsiteX38" fmla="*/ 11974871 w 12192000"/>
              <a:gd name="connsiteY38" fmla="*/ 981280 h 4783510"/>
              <a:gd name="connsiteX39" fmla="*/ 11996673 w 12192000"/>
              <a:gd name="connsiteY39" fmla="*/ 989271 h 4783510"/>
              <a:gd name="connsiteX40" fmla="*/ 12064304 w 12192000"/>
              <a:gd name="connsiteY40" fmla="*/ 976743 h 4783510"/>
              <a:gd name="connsiteX41" fmla="*/ 12108011 w 12192000"/>
              <a:gd name="connsiteY41" fmla="*/ 949852 h 4783510"/>
              <a:gd name="connsiteX42" fmla="*/ 12137961 w 12192000"/>
              <a:gd name="connsiteY42" fmla="*/ 928659 h 4783510"/>
              <a:gd name="connsiteX43" fmla="*/ 12152392 w 12192000"/>
              <a:gd name="connsiteY43" fmla="*/ 940852 h 4783510"/>
              <a:gd name="connsiteX44" fmla="*/ 12187275 w 12192000"/>
              <a:gd name="connsiteY44" fmla="*/ 939175 h 4783510"/>
              <a:gd name="connsiteX45" fmla="*/ 12192000 w 12192000"/>
              <a:gd name="connsiteY45" fmla="*/ 932202 h 4783510"/>
              <a:gd name="connsiteX46" fmla="*/ 12192000 w 12192000"/>
              <a:gd name="connsiteY46" fmla="*/ 1423622 h 4783510"/>
              <a:gd name="connsiteX47" fmla="*/ 12192000 w 12192000"/>
              <a:gd name="connsiteY47" fmla="*/ 2783600 h 4783510"/>
              <a:gd name="connsiteX48" fmla="*/ 12192000 w 12192000"/>
              <a:gd name="connsiteY48" fmla="*/ 4783510 h 4783510"/>
              <a:gd name="connsiteX49" fmla="*/ 2 w 12192000"/>
              <a:gd name="connsiteY49" fmla="*/ 4783510 h 4783510"/>
              <a:gd name="connsiteX50" fmla="*/ 2 w 12192000"/>
              <a:gd name="connsiteY50" fmla="*/ 1855074 h 4783510"/>
              <a:gd name="connsiteX51" fmla="*/ 0 w 12192000"/>
              <a:gd name="connsiteY51" fmla="*/ 1855074 h 4783510"/>
              <a:gd name="connsiteX52" fmla="*/ 0 w 12192000"/>
              <a:gd name="connsiteY52" fmla="*/ 3676 h 4783510"/>
              <a:gd name="connsiteX53" fmla="*/ 4725 w 12192000"/>
              <a:gd name="connsiteY53" fmla="*/ 10649 h 4783510"/>
              <a:gd name="connsiteX54" fmla="*/ 39608 w 12192000"/>
              <a:gd name="connsiteY54" fmla="*/ 12325 h 4783510"/>
              <a:gd name="connsiteX55" fmla="*/ 54039 w 12192000"/>
              <a:gd name="connsiteY55" fmla="*/ 133 h 4783510"/>
              <a:gd name="connsiteX0" fmla="*/ 54039 w 12192000"/>
              <a:gd name="connsiteY0" fmla="*/ 133 h 4783510"/>
              <a:gd name="connsiteX1" fmla="*/ 83989 w 12192000"/>
              <a:gd name="connsiteY1" fmla="*/ 21326 h 4783510"/>
              <a:gd name="connsiteX2" fmla="*/ 127696 w 12192000"/>
              <a:gd name="connsiteY2" fmla="*/ 48217 h 4783510"/>
              <a:gd name="connsiteX3" fmla="*/ 195328 w 12192000"/>
              <a:gd name="connsiteY3" fmla="*/ 60745 h 4783510"/>
              <a:gd name="connsiteX4" fmla="*/ 217130 w 12192000"/>
              <a:gd name="connsiteY4" fmla="*/ 52754 h 4783510"/>
              <a:gd name="connsiteX5" fmla="*/ 232932 w 12192000"/>
              <a:gd name="connsiteY5" fmla="*/ 50560 h 4783510"/>
              <a:gd name="connsiteX6" fmla="*/ 296960 w 12192000"/>
              <a:gd name="connsiteY6" fmla="*/ 85674 h 4783510"/>
              <a:gd name="connsiteX7" fmla="*/ 329442 w 12192000"/>
              <a:gd name="connsiteY7" fmla="*/ 61820 h 4783510"/>
              <a:gd name="connsiteX8" fmla="*/ 386012 w 12192000"/>
              <a:gd name="connsiteY8" fmla="*/ 80741 h 4783510"/>
              <a:gd name="connsiteX9" fmla="*/ 425496 w 12192000"/>
              <a:gd name="connsiteY9" fmla="*/ 47729 h 4783510"/>
              <a:gd name="connsiteX10" fmla="*/ 459561 w 12192000"/>
              <a:gd name="connsiteY10" fmla="*/ 55824 h 4783510"/>
              <a:gd name="connsiteX11" fmla="*/ 559233 w 12192000"/>
              <a:gd name="connsiteY11" fmla="*/ 72799 h 4783510"/>
              <a:gd name="connsiteX12" fmla="*/ 661345 w 12192000"/>
              <a:gd name="connsiteY12" fmla="*/ 147481 h 4783510"/>
              <a:gd name="connsiteX13" fmla="*/ 725095 w 12192000"/>
              <a:gd name="connsiteY13" fmla="*/ 161274 h 4783510"/>
              <a:gd name="connsiteX14" fmla="*/ 755536 w 12192000"/>
              <a:gd name="connsiteY14" fmla="*/ 180724 h 4783510"/>
              <a:gd name="connsiteX15" fmla="*/ 776480 w 12192000"/>
              <a:gd name="connsiteY15" fmla="*/ 182273 h 4783510"/>
              <a:gd name="connsiteX16" fmla="*/ 789058 w 12192000"/>
              <a:gd name="connsiteY16" fmla="*/ 184824 h 4783510"/>
              <a:gd name="connsiteX17" fmla="*/ 811171 w 12192000"/>
              <a:gd name="connsiteY17" fmla="*/ 216295 h 4783510"/>
              <a:gd name="connsiteX18" fmla="*/ 878029 w 12192000"/>
              <a:gd name="connsiteY18" fmla="*/ 215023 h 4783510"/>
              <a:gd name="connsiteX19" fmla="*/ 884769 w 12192000"/>
              <a:gd name="connsiteY19" fmla="*/ 220986 h 4783510"/>
              <a:gd name="connsiteX20" fmla="*/ 1600387 w 12192000"/>
              <a:gd name="connsiteY20" fmla="*/ 354356 h 4783510"/>
              <a:gd name="connsiteX21" fmla="*/ 9012952 w 12192000"/>
              <a:gd name="connsiteY21" fmla="*/ 1139547 h 4783510"/>
              <a:gd name="connsiteX22" fmla="*/ 11269135 w 12192000"/>
              <a:gd name="connsiteY22" fmla="*/ 1154978 h 4783510"/>
              <a:gd name="connsiteX23" fmla="*/ 11276593 w 12192000"/>
              <a:gd name="connsiteY23" fmla="*/ 1158504 h 4783510"/>
              <a:gd name="connsiteX24" fmla="*/ 11298713 w 12192000"/>
              <a:gd name="connsiteY24" fmla="*/ 1157049 h 4783510"/>
              <a:gd name="connsiteX25" fmla="*/ 11380829 w 12192000"/>
              <a:gd name="connsiteY25" fmla="*/ 1144822 h 4783510"/>
              <a:gd name="connsiteX26" fmla="*/ 11402942 w 12192000"/>
              <a:gd name="connsiteY26" fmla="*/ 1113350 h 4783510"/>
              <a:gd name="connsiteX27" fmla="*/ 11415520 w 12192000"/>
              <a:gd name="connsiteY27" fmla="*/ 1110800 h 4783510"/>
              <a:gd name="connsiteX28" fmla="*/ 11436464 w 12192000"/>
              <a:gd name="connsiteY28" fmla="*/ 1109251 h 4783510"/>
              <a:gd name="connsiteX29" fmla="*/ 11466905 w 12192000"/>
              <a:gd name="connsiteY29" fmla="*/ 1089800 h 4783510"/>
              <a:gd name="connsiteX30" fmla="*/ 11530655 w 12192000"/>
              <a:gd name="connsiteY30" fmla="*/ 1076007 h 4783510"/>
              <a:gd name="connsiteX31" fmla="*/ 11632767 w 12192000"/>
              <a:gd name="connsiteY31" fmla="*/ 1001326 h 4783510"/>
              <a:gd name="connsiteX32" fmla="*/ 11708599 w 12192000"/>
              <a:gd name="connsiteY32" fmla="*/ 997972 h 4783510"/>
              <a:gd name="connsiteX33" fmla="*/ 11766504 w 12192000"/>
              <a:gd name="connsiteY33" fmla="*/ 976255 h 4783510"/>
              <a:gd name="connsiteX34" fmla="*/ 11774818 w 12192000"/>
              <a:gd name="connsiteY34" fmla="*/ 1009269 h 4783510"/>
              <a:gd name="connsiteX35" fmla="*/ 11826422 w 12192000"/>
              <a:gd name="connsiteY35" fmla="*/ 995644 h 4783510"/>
              <a:gd name="connsiteX36" fmla="*/ 11891635 w 12192000"/>
              <a:gd name="connsiteY36" fmla="*/ 997172 h 4783510"/>
              <a:gd name="connsiteX37" fmla="*/ 11959068 w 12192000"/>
              <a:gd name="connsiteY37" fmla="*/ 979087 h 4783510"/>
              <a:gd name="connsiteX38" fmla="*/ 11974871 w 12192000"/>
              <a:gd name="connsiteY38" fmla="*/ 981280 h 4783510"/>
              <a:gd name="connsiteX39" fmla="*/ 11996673 w 12192000"/>
              <a:gd name="connsiteY39" fmla="*/ 989271 h 4783510"/>
              <a:gd name="connsiteX40" fmla="*/ 12064304 w 12192000"/>
              <a:gd name="connsiteY40" fmla="*/ 976743 h 4783510"/>
              <a:gd name="connsiteX41" fmla="*/ 12108011 w 12192000"/>
              <a:gd name="connsiteY41" fmla="*/ 949852 h 4783510"/>
              <a:gd name="connsiteX42" fmla="*/ 12137961 w 12192000"/>
              <a:gd name="connsiteY42" fmla="*/ 928659 h 4783510"/>
              <a:gd name="connsiteX43" fmla="*/ 12152392 w 12192000"/>
              <a:gd name="connsiteY43" fmla="*/ 940852 h 4783510"/>
              <a:gd name="connsiteX44" fmla="*/ 12187275 w 12192000"/>
              <a:gd name="connsiteY44" fmla="*/ 939175 h 4783510"/>
              <a:gd name="connsiteX45" fmla="*/ 12192000 w 12192000"/>
              <a:gd name="connsiteY45" fmla="*/ 932202 h 4783510"/>
              <a:gd name="connsiteX46" fmla="*/ 12192000 w 12192000"/>
              <a:gd name="connsiteY46" fmla="*/ 1423622 h 4783510"/>
              <a:gd name="connsiteX47" fmla="*/ 12192000 w 12192000"/>
              <a:gd name="connsiteY47" fmla="*/ 2783600 h 4783510"/>
              <a:gd name="connsiteX48" fmla="*/ 12192000 w 12192000"/>
              <a:gd name="connsiteY48" fmla="*/ 4783510 h 4783510"/>
              <a:gd name="connsiteX49" fmla="*/ 2 w 12192000"/>
              <a:gd name="connsiteY49" fmla="*/ 4783510 h 4783510"/>
              <a:gd name="connsiteX50" fmla="*/ 2 w 12192000"/>
              <a:gd name="connsiteY50" fmla="*/ 1855074 h 4783510"/>
              <a:gd name="connsiteX51" fmla="*/ 0 w 12192000"/>
              <a:gd name="connsiteY51" fmla="*/ 1855074 h 4783510"/>
              <a:gd name="connsiteX52" fmla="*/ 0 w 12192000"/>
              <a:gd name="connsiteY52" fmla="*/ 3676 h 4783510"/>
              <a:gd name="connsiteX53" fmla="*/ 4725 w 12192000"/>
              <a:gd name="connsiteY53" fmla="*/ 10649 h 4783510"/>
              <a:gd name="connsiteX54" fmla="*/ 39608 w 12192000"/>
              <a:gd name="connsiteY54" fmla="*/ 12325 h 4783510"/>
              <a:gd name="connsiteX55" fmla="*/ 54039 w 12192000"/>
              <a:gd name="connsiteY55" fmla="*/ 133 h 4783510"/>
              <a:gd name="connsiteX0" fmla="*/ 54039 w 12192000"/>
              <a:gd name="connsiteY0" fmla="*/ 133 h 4783510"/>
              <a:gd name="connsiteX1" fmla="*/ 83989 w 12192000"/>
              <a:gd name="connsiteY1" fmla="*/ 21326 h 4783510"/>
              <a:gd name="connsiteX2" fmla="*/ 127696 w 12192000"/>
              <a:gd name="connsiteY2" fmla="*/ 48217 h 4783510"/>
              <a:gd name="connsiteX3" fmla="*/ 195328 w 12192000"/>
              <a:gd name="connsiteY3" fmla="*/ 60745 h 4783510"/>
              <a:gd name="connsiteX4" fmla="*/ 217130 w 12192000"/>
              <a:gd name="connsiteY4" fmla="*/ 52754 h 4783510"/>
              <a:gd name="connsiteX5" fmla="*/ 232932 w 12192000"/>
              <a:gd name="connsiteY5" fmla="*/ 50560 h 4783510"/>
              <a:gd name="connsiteX6" fmla="*/ 296960 w 12192000"/>
              <a:gd name="connsiteY6" fmla="*/ 85674 h 4783510"/>
              <a:gd name="connsiteX7" fmla="*/ 329442 w 12192000"/>
              <a:gd name="connsiteY7" fmla="*/ 61820 h 4783510"/>
              <a:gd name="connsiteX8" fmla="*/ 386012 w 12192000"/>
              <a:gd name="connsiteY8" fmla="*/ 80741 h 4783510"/>
              <a:gd name="connsiteX9" fmla="*/ 425496 w 12192000"/>
              <a:gd name="connsiteY9" fmla="*/ 47729 h 4783510"/>
              <a:gd name="connsiteX10" fmla="*/ 459561 w 12192000"/>
              <a:gd name="connsiteY10" fmla="*/ 55824 h 4783510"/>
              <a:gd name="connsiteX11" fmla="*/ 559233 w 12192000"/>
              <a:gd name="connsiteY11" fmla="*/ 72799 h 4783510"/>
              <a:gd name="connsiteX12" fmla="*/ 661345 w 12192000"/>
              <a:gd name="connsiteY12" fmla="*/ 147481 h 4783510"/>
              <a:gd name="connsiteX13" fmla="*/ 725095 w 12192000"/>
              <a:gd name="connsiteY13" fmla="*/ 161274 h 4783510"/>
              <a:gd name="connsiteX14" fmla="*/ 755536 w 12192000"/>
              <a:gd name="connsiteY14" fmla="*/ 180724 h 4783510"/>
              <a:gd name="connsiteX15" fmla="*/ 776480 w 12192000"/>
              <a:gd name="connsiteY15" fmla="*/ 182273 h 4783510"/>
              <a:gd name="connsiteX16" fmla="*/ 789058 w 12192000"/>
              <a:gd name="connsiteY16" fmla="*/ 184824 h 4783510"/>
              <a:gd name="connsiteX17" fmla="*/ 811171 w 12192000"/>
              <a:gd name="connsiteY17" fmla="*/ 216295 h 4783510"/>
              <a:gd name="connsiteX18" fmla="*/ 878029 w 12192000"/>
              <a:gd name="connsiteY18" fmla="*/ 215023 h 4783510"/>
              <a:gd name="connsiteX19" fmla="*/ 884769 w 12192000"/>
              <a:gd name="connsiteY19" fmla="*/ 220986 h 4783510"/>
              <a:gd name="connsiteX20" fmla="*/ 1600387 w 12192000"/>
              <a:gd name="connsiteY20" fmla="*/ 354356 h 4783510"/>
              <a:gd name="connsiteX21" fmla="*/ 9012952 w 12192000"/>
              <a:gd name="connsiteY21" fmla="*/ 1139547 h 4783510"/>
              <a:gd name="connsiteX22" fmla="*/ 11269135 w 12192000"/>
              <a:gd name="connsiteY22" fmla="*/ 1154978 h 4783510"/>
              <a:gd name="connsiteX23" fmla="*/ 11276593 w 12192000"/>
              <a:gd name="connsiteY23" fmla="*/ 1158504 h 4783510"/>
              <a:gd name="connsiteX24" fmla="*/ 11298713 w 12192000"/>
              <a:gd name="connsiteY24" fmla="*/ 1157049 h 4783510"/>
              <a:gd name="connsiteX25" fmla="*/ 11380829 w 12192000"/>
              <a:gd name="connsiteY25" fmla="*/ 1144822 h 4783510"/>
              <a:gd name="connsiteX26" fmla="*/ 11402942 w 12192000"/>
              <a:gd name="connsiteY26" fmla="*/ 1113350 h 4783510"/>
              <a:gd name="connsiteX27" fmla="*/ 11415520 w 12192000"/>
              <a:gd name="connsiteY27" fmla="*/ 1110800 h 4783510"/>
              <a:gd name="connsiteX28" fmla="*/ 11436464 w 12192000"/>
              <a:gd name="connsiteY28" fmla="*/ 1109251 h 4783510"/>
              <a:gd name="connsiteX29" fmla="*/ 11466905 w 12192000"/>
              <a:gd name="connsiteY29" fmla="*/ 1089800 h 4783510"/>
              <a:gd name="connsiteX30" fmla="*/ 11530655 w 12192000"/>
              <a:gd name="connsiteY30" fmla="*/ 1076007 h 4783510"/>
              <a:gd name="connsiteX31" fmla="*/ 11632767 w 12192000"/>
              <a:gd name="connsiteY31" fmla="*/ 1001326 h 4783510"/>
              <a:gd name="connsiteX32" fmla="*/ 11708599 w 12192000"/>
              <a:gd name="connsiteY32" fmla="*/ 997972 h 4783510"/>
              <a:gd name="connsiteX33" fmla="*/ 11766504 w 12192000"/>
              <a:gd name="connsiteY33" fmla="*/ 976255 h 4783510"/>
              <a:gd name="connsiteX34" fmla="*/ 11781629 w 12192000"/>
              <a:gd name="connsiteY34" fmla="*/ 985430 h 4783510"/>
              <a:gd name="connsiteX35" fmla="*/ 11826422 w 12192000"/>
              <a:gd name="connsiteY35" fmla="*/ 995644 h 4783510"/>
              <a:gd name="connsiteX36" fmla="*/ 11891635 w 12192000"/>
              <a:gd name="connsiteY36" fmla="*/ 997172 h 4783510"/>
              <a:gd name="connsiteX37" fmla="*/ 11959068 w 12192000"/>
              <a:gd name="connsiteY37" fmla="*/ 979087 h 4783510"/>
              <a:gd name="connsiteX38" fmla="*/ 11974871 w 12192000"/>
              <a:gd name="connsiteY38" fmla="*/ 981280 h 4783510"/>
              <a:gd name="connsiteX39" fmla="*/ 11996673 w 12192000"/>
              <a:gd name="connsiteY39" fmla="*/ 989271 h 4783510"/>
              <a:gd name="connsiteX40" fmla="*/ 12064304 w 12192000"/>
              <a:gd name="connsiteY40" fmla="*/ 976743 h 4783510"/>
              <a:gd name="connsiteX41" fmla="*/ 12108011 w 12192000"/>
              <a:gd name="connsiteY41" fmla="*/ 949852 h 4783510"/>
              <a:gd name="connsiteX42" fmla="*/ 12137961 w 12192000"/>
              <a:gd name="connsiteY42" fmla="*/ 928659 h 4783510"/>
              <a:gd name="connsiteX43" fmla="*/ 12152392 w 12192000"/>
              <a:gd name="connsiteY43" fmla="*/ 940852 h 4783510"/>
              <a:gd name="connsiteX44" fmla="*/ 12187275 w 12192000"/>
              <a:gd name="connsiteY44" fmla="*/ 939175 h 4783510"/>
              <a:gd name="connsiteX45" fmla="*/ 12192000 w 12192000"/>
              <a:gd name="connsiteY45" fmla="*/ 932202 h 4783510"/>
              <a:gd name="connsiteX46" fmla="*/ 12192000 w 12192000"/>
              <a:gd name="connsiteY46" fmla="*/ 1423622 h 4783510"/>
              <a:gd name="connsiteX47" fmla="*/ 12192000 w 12192000"/>
              <a:gd name="connsiteY47" fmla="*/ 2783600 h 4783510"/>
              <a:gd name="connsiteX48" fmla="*/ 12192000 w 12192000"/>
              <a:gd name="connsiteY48" fmla="*/ 4783510 h 4783510"/>
              <a:gd name="connsiteX49" fmla="*/ 2 w 12192000"/>
              <a:gd name="connsiteY49" fmla="*/ 4783510 h 4783510"/>
              <a:gd name="connsiteX50" fmla="*/ 2 w 12192000"/>
              <a:gd name="connsiteY50" fmla="*/ 1855074 h 4783510"/>
              <a:gd name="connsiteX51" fmla="*/ 0 w 12192000"/>
              <a:gd name="connsiteY51" fmla="*/ 1855074 h 4783510"/>
              <a:gd name="connsiteX52" fmla="*/ 0 w 12192000"/>
              <a:gd name="connsiteY52" fmla="*/ 3676 h 4783510"/>
              <a:gd name="connsiteX53" fmla="*/ 4725 w 12192000"/>
              <a:gd name="connsiteY53" fmla="*/ 10649 h 4783510"/>
              <a:gd name="connsiteX54" fmla="*/ 39608 w 12192000"/>
              <a:gd name="connsiteY54" fmla="*/ 12325 h 4783510"/>
              <a:gd name="connsiteX55" fmla="*/ 54039 w 12192000"/>
              <a:gd name="connsiteY55" fmla="*/ 133 h 4783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12192000" h="4783510">
                <a:moveTo>
                  <a:pt x="54039" y="133"/>
                </a:moveTo>
                <a:cubicBezTo>
                  <a:pt x="63704" y="2639"/>
                  <a:pt x="62723" y="39358"/>
                  <a:pt x="83989" y="21326"/>
                </a:cubicBezTo>
                <a:cubicBezTo>
                  <a:pt x="105981" y="-11024"/>
                  <a:pt x="111081" y="45279"/>
                  <a:pt x="127696" y="48217"/>
                </a:cubicBezTo>
                <a:cubicBezTo>
                  <a:pt x="144311" y="51155"/>
                  <a:pt x="175067" y="46490"/>
                  <a:pt x="195328" y="60745"/>
                </a:cubicBezTo>
                <a:cubicBezTo>
                  <a:pt x="202114" y="49815"/>
                  <a:pt x="211298" y="72404"/>
                  <a:pt x="217130" y="52754"/>
                </a:cubicBezTo>
                <a:cubicBezTo>
                  <a:pt x="224172" y="55476"/>
                  <a:pt x="227826" y="61398"/>
                  <a:pt x="232932" y="50560"/>
                </a:cubicBezTo>
                <a:cubicBezTo>
                  <a:pt x="248268" y="92855"/>
                  <a:pt x="280981" y="52963"/>
                  <a:pt x="296960" y="85674"/>
                </a:cubicBezTo>
                <a:cubicBezTo>
                  <a:pt x="299830" y="67582"/>
                  <a:pt x="319291" y="68613"/>
                  <a:pt x="329442" y="61820"/>
                </a:cubicBezTo>
                <a:cubicBezTo>
                  <a:pt x="298380" y="131083"/>
                  <a:pt x="368905" y="57302"/>
                  <a:pt x="386012" y="80741"/>
                </a:cubicBezTo>
                <a:cubicBezTo>
                  <a:pt x="377510" y="29578"/>
                  <a:pt x="414386" y="72354"/>
                  <a:pt x="425496" y="47729"/>
                </a:cubicBezTo>
                <a:cubicBezTo>
                  <a:pt x="437040" y="71659"/>
                  <a:pt x="445854" y="45812"/>
                  <a:pt x="459561" y="55824"/>
                </a:cubicBezTo>
                <a:cubicBezTo>
                  <a:pt x="489863" y="61969"/>
                  <a:pt x="520202" y="89712"/>
                  <a:pt x="559233" y="72799"/>
                </a:cubicBezTo>
                <a:cubicBezTo>
                  <a:pt x="577813" y="147164"/>
                  <a:pt x="623281" y="104139"/>
                  <a:pt x="661345" y="147481"/>
                </a:cubicBezTo>
                <a:cubicBezTo>
                  <a:pt x="683250" y="156781"/>
                  <a:pt x="717059" y="121215"/>
                  <a:pt x="725095" y="161274"/>
                </a:cubicBezTo>
                <a:cubicBezTo>
                  <a:pt x="734778" y="137222"/>
                  <a:pt x="744590" y="176885"/>
                  <a:pt x="755536" y="180724"/>
                </a:cubicBezTo>
                <a:cubicBezTo>
                  <a:pt x="764056" y="165505"/>
                  <a:pt x="768536" y="179043"/>
                  <a:pt x="776480" y="182273"/>
                </a:cubicBezTo>
                <a:cubicBezTo>
                  <a:pt x="779946" y="172829"/>
                  <a:pt x="786646" y="173541"/>
                  <a:pt x="789058" y="184824"/>
                </a:cubicBezTo>
                <a:cubicBezTo>
                  <a:pt x="786138" y="210571"/>
                  <a:pt x="809228" y="198414"/>
                  <a:pt x="811171" y="216295"/>
                </a:cubicBezTo>
                <a:cubicBezTo>
                  <a:pt x="821323" y="219407"/>
                  <a:pt x="856662" y="208499"/>
                  <a:pt x="878029" y="215023"/>
                </a:cubicBezTo>
                <a:lnTo>
                  <a:pt x="884769" y="220986"/>
                </a:lnTo>
                <a:lnTo>
                  <a:pt x="1600387" y="354356"/>
                </a:lnTo>
                <a:lnTo>
                  <a:pt x="9012952" y="1139547"/>
                </a:lnTo>
                <a:lnTo>
                  <a:pt x="11269135" y="1154978"/>
                </a:lnTo>
                <a:lnTo>
                  <a:pt x="11276593" y="1158504"/>
                </a:lnTo>
                <a:cubicBezTo>
                  <a:pt x="11284278" y="1160597"/>
                  <a:pt x="11291853" y="1160653"/>
                  <a:pt x="11298713" y="1157049"/>
                </a:cubicBezTo>
                <a:cubicBezTo>
                  <a:pt x="11308980" y="1128196"/>
                  <a:pt x="11367293" y="1148970"/>
                  <a:pt x="11380829" y="1144822"/>
                </a:cubicBezTo>
                <a:cubicBezTo>
                  <a:pt x="11382772" y="1126940"/>
                  <a:pt x="11405862" y="1139097"/>
                  <a:pt x="11402942" y="1113350"/>
                </a:cubicBezTo>
                <a:cubicBezTo>
                  <a:pt x="11405355" y="1102067"/>
                  <a:pt x="11412054" y="1101355"/>
                  <a:pt x="11415520" y="1110800"/>
                </a:cubicBezTo>
                <a:cubicBezTo>
                  <a:pt x="11423464" y="1107569"/>
                  <a:pt x="11427945" y="1094031"/>
                  <a:pt x="11436464" y="1109251"/>
                </a:cubicBezTo>
                <a:cubicBezTo>
                  <a:pt x="11447410" y="1105411"/>
                  <a:pt x="11457222" y="1065748"/>
                  <a:pt x="11466905" y="1089800"/>
                </a:cubicBezTo>
                <a:cubicBezTo>
                  <a:pt x="11474941" y="1049741"/>
                  <a:pt x="11508751" y="1085307"/>
                  <a:pt x="11530655" y="1076007"/>
                </a:cubicBezTo>
                <a:cubicBezTo>
                  <a:pt x="11568719" y="1032666"/>
                  <a:pt x="11614187" y="1075691"/>
                  <a:pt x="11632767" y="1001326"/>
                </a:cubicBezTo>
                <a:cubicBezTo>
                  <a:pt x="11671799" y="1018238"/>
                  <a:pt x="11678297" y="1004118"/>
                  <a:pt x="11708599" y="997972"/>
                </a:cubicBezTo>
                <a:cubicBezTo>
                  <a:pt x="11722307" y="987960"/>
                  <a:pt x="11754960" y="1000186"/>
                  <a:pt x="11766504" y="976255"/>
                </a:cubicBezTo>
                <a:cubicBezTo>
                  <a:pt x="11775270" y="975867"/>
                  <a:pt x="11771643" y="982199"/>
                  <a:pt x="11781629" y="985430"/>
                </a:cubicBezTo>
                <a:cubicBezTo>
                  <a:pt x="11791615" y="988661"/>
                  <a:pt x="11808655" y="993119"/>
                  <a:pt x="11826422" y="995644"/>
                </a:cubicBezTo>
                <a:cubicBezTo>
                  <a:pt x="11847845" y="1001968"/>
                  <a:pt x="11866122" y="1002202"/>
                  <a:pt x="11891635" y="997172"/>
                </a:cubicBezTo>
                <a:cubicBezTo>
                  <a:pt x="11907614" y="964462"/>
                  <a:pt x="11943732" y="1021381"/>
                  <a:pt x="11959068" y="979087"/>
                </a:cubicBezTo>
                <a:cubicBezTo>
                  <a:pt x="11964175" y="989925"/>
                  <a:pt x="11967829" y="984002"/>
                  <a:pt x="11974871" y="981280"/>
                </a:cubicBezTo>
                <a:cubicBezTo>
                  <a:pt x="11980703" y="1000930"/>
                  <a:pt x="11989887" y="978341"/>
                  <a:pt x="11996673" y="989271"/>
                </a:cubicBezTo>
                <a:cubicBezTo>
                  <a:pt x="12016933" y="975016"/>
                  <a:pt x="12047689" y="979681"/>
                  <a:pt x="12064304" y="976743"/>
                </a:cubicBezTo>
                <a:cubicBezTo>
                  <a:pt x="12080919" y="973805"/>
                  <a:pt x="12075802" y="961775"/>
                  <a:pt x="12108011" y="949852"/>
                </a:cubicBezTo>
                <a:cubicBezTo>
                  <a:pt x="12129277" y="967884"/>
                  <a:pt x="12128297" y="931165"/>
                  <a:pt x="12137961" y="928659"/>
                </a:cubicBezTo>
                <a:cubicBezTo>
                  <a:pt x="12141183" y="927823"/>
                  <a:pt x="12145587" y="930789"/>
                  <a:pt x="12152392" y="940852"/>
                </a:cubicBezTo>
                <a:cubicBezTo>
                  <a:pt x="12158285" y="946241"/>
                  <a:pt x="12172554" y="936871"/>
                  <a:pt x="12187275" y="939175"/>
                </a:cubicBezTo>
                <a:lnTo>
                  <a:pt x="12192000" y="932202"/>
                </a:lnTo>
                <a:lnTo>
                  <a:pt x="12192000" y="1423622"/>
                </a:lnTo>
                <a:lnTo>
                  <a:pt x="12192000" y="2783600"/>
                </a:lnTo>
                <a:lnTo>
                  <a:pt x="12192000" y="4783510"/>
                </a:lnTo>
                <a:lnTo>
                  <a:pt x="2" y="4783510"/>
                </a:lnTo>
                <a:lnTo>
                  <a:pt x="2" y="1855074"/>
                </a:lnTo>
                <a:lnTo>
                  <a:pt x="0" y="1855074"/>
                </a:lnTo>
                <a:lnTo>
                  <a:pt x="0" y="3676"/>
                </a:lnTo>
                <a:lnTo>
                  <a:pt x="4725" y="10649"/>
                </a:lnTo>
                <a:cubicBezTo>
                  <a:pt x="19446" y="8345"/>
                  <a:pt x="33716" y="17715"/>
                  <a:pt x="39608" y="12325"/>
                </a:cubicBezTo>
                <a:cubicBezTo>
                  <a:pt x="46413" y="2263"/>
                  <a:pt x="50817" y="-703"/>
                  <a:pt x="54039" y="133"/>
                </a:cubicBez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Content Placeholder 3">
            <a:extLst>
              <a:ext uri="{FF2B5EF4-FFF2-40B4-BE49-F238E27FC236}">
                <a16:creationId xmlns:a16="http://schemas.microsoft.com/office/drawing/2014/main" id="{1D575F59-5E7C-427F-A91A-87FD86DD4E82}"/>
              </a:ext>
            </a:extLst>
          </p:cNvPr>
          <p:cNvPicPr>
            <a:picLocks noGrp="1" noChangeAspect="1"/>
          </p:cNvPicPr>
          <p:nvPr>
            <p:ph idx="1"/>
          </p:nvPr>
        </p:nvPicPr>
        <p:blipFill rotWithShape="1">
          <a:blip r:embed="rId2"/>
          <a:srcRect r="1" b="6586"/>
          <a:stretch/>
        </p:blipFill>
        <p:spPr>
          <a:xfrm>
            <a:off x="680484" y="608261"/>
            <a:ext cx="10849144" cy="5700774"/>
          </a:xfrm>
          <a:custGeom>
            <a:avLst/>
            <a:gdLst/>
            <a:ahLst/>
            <a:cxnLst/>
            <a:rect l="l" t="t" r="r" b="b"/>
            <a:pathLst>
              <a:path w="10849144" h="5700774">
                <a:moveTo>
                  <a:pt x="10849144" y="0"/>
                </a:moveTo>
                <a:lnTo>
                  <a:pt x="10849144" y="4704874"/>
                </a:lnTo>
                <a:lnTo>
                  <a:pt x="10844433" y="4704083"/>
                </a:lnTo>
                <a:cubicBezTo>
                  <a:pt x="10775772" y="4702622"/>
                  <a:pt x="10731635" y="4723344"/>
                  <a:pt x="10627028" y="4736091"/>
                </a:cubicBezTo>
                <a:cubicBezTo>
                  <a:pt x="10549662" y="4756399"/>
                  <a:pt x="10442424" y="4756744"/>
                  <a:pt x="10426962" y="4785620"/>
                </a:cubicBezTo>
                <a:cubicBezTo>
                  <a:pt x="10323654" y="4811093"/>
                  <a:pt x="10316619" y="4787626"/>
                  <a:pt x="10226986" y="4823118"/>
                </a:cubicBezTo>
                <a:cubicBezTo>
                  <a:pt x="10150525" y="4884256"/>
                  <a:pt x="10082541" y="4863779"/>
                  <a:pt x="9981162" y="4935663"/>
                </a:cubicBezTo>
                <a:cubicBezTo>
                  <a:pt x="9931220" y="4933313"/>
                  <a:pt x="9892260" y="4951206"/>
                  <a:pt x="9843873" y="4935858"/>
                </a:cubicBezTo>
                <a:cubicBezTo>
                  <a:pt x="9822471" y="4921786"/>
                  <a:pt x="9777158" y="4963696"/>
                  <a:pt x="9752052" y="4925073"/>
                </a:cubicBezTo>
                <a:cubicBezTo>
                  <a:pt x="9750186" y="4953137"/>
                  <a:pt x="9702805" y="4928500"/>
                  <a:pt x="9692324" y="4915468"/>
                </a:cubicBezTo>
                <a:cubicBezTo>
                  <a:pt x="9680167" y="4927714"/>
                  <a:pt x="9659741" y="4905365"/>
                  <a:pt x="9646593" y="4906557"/>
                </a:cubicBezTo>
                <a:cubicBezTo>
                  <a:pt x="9620587" y="4845178"/>
                  <a:pt x="9617697" y="4941490"/>
                  <a:pt x="9585685" y="4906617"/>
                </a:cubicBezTo>
                <a:cubicBezTo>
                  <a:pt x="9571621" y="4927453"/>
                  <a:pt x="9523936" y="4971653"/>
                  <a:pt x="9486200" y="4990496"/>
                </a:cubicBezTo>
                <a:cubicBezTo>
                  <a:pt x="9411968" y="5031655"/>
                  <a:pt x="9406835" y="5080617"/>
                  <a:pt x="9330223" y="5063988"/>
                </a:cubicBezTo>
                <a:cubicBezTo>
                  <a:pt x="9319445" y="5103721"/>
                  <a:pt x="9188211" y="5003648"/>
                  <a:pt x="9204637" y="5074753"/>
                </a:cubicBezTo>
                <a:cubicBezTo>
                  <a:pt x="9179069" y="5071279"/>
                  <a:pt x="9160334" y="5042982"/>
                  <a:pt x="9174585" y="5089264"/>
                </a:cubicBezTo>
                <a:lnTo>
                  <a:pt x="9026902" y="5086064"/>
                </a:lnTo>
                <a:cubicBezTo>
                  <a:pt x="8945039" y="5098972"/>
                  <a:pt x="8893921" y="5133031"/>
                  <a:pt x="8809858" y="5115776"/>
                </a:cubicBezTo>
                <a:cubicBezTo>
                  <a:pt x="8727523" y="5113709"/>
                  <a:pt x="8685980" y="5083373"/>
                  <a:pt x="8574056" y="5084000"/>
                </a:cubicBezTo>
                <a:cubicBezTo>
                  <a:pt x="8495237" y="5079985"/>
                  <a:pt x="8382476" y="5056445"/>
                  <a:pt x="8302745" y="5071462"/>
                </a:cubicBezTo>
                <a:cubicBezTo>
                  <a:pt x="8207300" y="5035549"/>
                  <a:pt x="8230918" y="5079966"/>
                  <a:pt x="8128608" y="5060341"/>
                </a:cubicBezTo>
                <a:cubicBezTo>
                  <a:pt x="8083878" y="5137967"/>
                  <a:pt x="8005860" y="5099291"/>
                  <a:pt x="7951805" y="5118527"/>
                </a:cubicBezTo>
                <a:cubicBezTo>
                  <a:pt x="7889668" y="5135371"/>
                  <a:pt x="7818236" y="5153622"/>
                  <a:pt x="7755788" y="5161403"/>
                </a:cubicBezTo>
                <a:cubicBezTo>
                  <a:pt x="7706324" y="5126424"/>
                  <a:pt x="7638479" y="5212284"/>
                  <a:pt x="7577106" y="5165213"/>
                </a:cubicBezTo>
                <a:cubicBezTo>
                  <a:pt x="7554526" y="5153874"/>
                  <a:pt x="7484609" y="5155306"/>
                  <a:pt x="7471372" y="5177827"/>
                </a:cubicBezTo>
                <a:cubicBezTo>
                  <a:pt x="7456792" y="5182711"/>
                  <a:pt x="7439786" y="5174734"/>
                  <a:pt x="7433047" y="5198849"/>
                </a:cubicBezTo>
                <a:cubicBezTo>
                  <a:pt x="7421914" y="5227873"/>
                  <a:pt x="7371049" y="5183060"/>
                  <a:pt x="7378290" y="5217298"/>
                </a:cubicBezTo>
                <a:cubicBezTo>
                  <a:pt x="7342173" y="5186591"/>
                  <a:pt x="7313446" y="5247390"/>
                  <a:pt x="7283079" y="5262415"/>
                </a:cubicBezTo>
                <a:cubicBezTo>
                  <a:pt x="7254633" y="5231950"/>
                  <a:pt x="7227203" y="5272840"/>
                  <a:pt x="7160915" y="5280502"/>
                </a:cubicBezTo>
                <a:cubicBezTo>
                  <a:pt x="7129633" y="5245268"/>
                  <a:pt x="7108043" y="5306829"/>
                  <a:pt x="7049854" y="5260110"/>
                </a:cubicBezTo>
                <a:cubicBezTo>
                  <a:pt x="7018959" y="5259830"/>
                  <a:pt x="7028644" y="5259631"/>
                  <a:pt x="6975548" y="5251998"/>
                </a:cubicBezTo>
                <a:cubicBezTo>
                  <a:pt x="6894534" y="5243801"/>
                  <a:pt x="6869986" y="5257489"/>
                  <a:pt x="6795351" y="5247842"/>
                </a:cubicBezTo>
                <a:cubicBezTo>
                  <a:pt x="6711613" y="5244398"/>
                  <a:pt x="6709818" y="5284819"/>
                  <a:pt x="6600330" y="5227284"/>
                </a:cubicBezTo>
                <a:cubicBezTo>
                  <a:pt x="6591713" y="5254711"/>
                  <a:pt x="6578692" y="5256798"/>
                  <a:pt x="6555317" y="5245371"/>
                </a:cubicBezTo>
                <a:cubicBezTo>
                  <a:pt x="6514817" y="5245696"/>
                  <a:pt x="6524396" y="5312750"/>
                  <a:pt x="6479807" y="5274839"/>
                </a:cubicBezTo>
                <a:cubicBezTo>
                  <a:pt x="6490582" y="5310509"/>
                  <a:pt x="6404736" y="5293688"/>
                  <a:pt x="6426975" y="5330070"/>
                </a:cubicBezTo>
                <a:cubicBezTo>
                  <a:pt x="6403906" y="5364654"/>
                  <a:pt x="6385703" y="5311282"/>
                  <a:pt x="6362409" y="5341550"/>
                </a:cubicBezTo>
                <a:cubicBezTo>
                  <a:pt x="6337113" y="5341121"/>
                  <a:pt x="6306725" y="5322421"/>
                  <a:pt x="6275196" y="5327492"/>
                </a:cubicBezTo>
                <a:cubicBezTo>
                  <a:pt x="6231951" y="5309975"/>
                  <a:pt x="6227669" y="5348549"/>
                  <a:pt x="6173232" y="5371980"/>
                </a:cubicBezTo>
                <a:cubicBezTo>
                  <a:pt x="6147561" y="5352709"/>
                  <a:pt x="6129671" y="5364601"/>
                  <a:pt x="6113220" y="5386546"/>
                </a:cubicBezTo>
                <a:cubicBezTo>
                  <a:pt x="6057852" y="5385619"/>
                  <a:pt x="6010968" y="5420770"/>
                  <a:pt x="5950607" y="5438381"/>
                </a:cubicBezTo>
                <a:cubicBezTo>
                  <a:pt x="5884305" y="5470765"/>
                  <a:pt x="5920836" y="5463432"/>
                  <a:pt x="5880097" y="5487781"/>
                </a:cubicBezTo>
                <a:lnTo>
                  <a:pt x="5763805" y="5522426"/>
                </a:lnTo>
                <a:lnTo>
                  <a:pt x="5680769" y="5541020"/>
                </a:lnTo>
                <a:lnTo>
                  <a:pt x="5657234" y="5577549"/>
                </a:lnTo>
                <a:lnTo>
                  <a:pt x="5656897" y="5578228"/>
                </a:lnTo>
                <a:lnTo>
                  <a:pt x="5606432" y="5583275"/>
                </a:lnTo>
                <a:cubicBezTo>
                  <a:pt x="5579593" y="5590728"/>
                  <a:pt x="5526323" y="5613484"/>
                  <a:pt x="5495860" y="5622944"/>
                </a:cubicBezTo>
                <a:cubicBezTo>
                  <a:pt x="5468216" y="5616068"/>
                  <a:pt x="5451208" y="5585463"/>
                  <a:pt x="5461026" y="5633325"/>
                </a:cubicBezTo>
                <a:cubicBezTo>
                  <a:pt x="5451945" y="5632425"/>
                  <a:pt x="5446398" y="5636315"/>
                  <a:pt x="5442463" y="5642543"/>
                </a:cubicBezTo>
                <a:lnTo>
                  <a:pt x="5414637" y="5618665"/>
                </a:lnTo>
                <a:lnTo>
                  <a:pt x="5379838" y="5629021"/>
                </a:lnTo>
                <a:lnTo>
                  <a:pt x="5371733" y="5632368"/>
                </a:lnTo>
                <a:lnTo>
                  <a:pt x="5310861" y="5609123"/>
                </a:lnTo>
                <a:lnTo>
                  <a:pt x="5304926" y="5599797"/>
                </a:lnTo>
                <a:cubicBezTo>
                  <a:pt x="5298560" y="5594054"/>
                  <a:pt x="5289500" y="5591395"/>
                  <a:pt x="5274403" y="5595741"/>
                </a:cubicBezTo>
                <a:lnTo>
                  <a:pt x="5270930" y="5598215"/>
                </a:lnTo>
                <a:lnTo>
                  <a:pt x="5245636" y="5583936"/>
                </a:lnTo>
                <a:cubicBezTo>
                  <a:pt x="5237471" y="5577438"/>
                  <a:pt x="5150120" y="5569259"/>
                  <a:pt x="5144201" y="5558756"/>
                </a:cubicBezTo>
                <a:cubicBezTo>
                  <a:pt x="5048549" y="5584754"/>
                  <a:pt x="5041963" y="5538617"/>
                  <a:pt x="4949159" y="5545539"/>
                </a:cubicBezTo>
                <a:cubicBezTo>
                  <a:pt x="4868784" y="5475237"/>
                  <a:pt x="4818088" y="5518057"/>
                  <a:pt x="4746039" y="5507816"/>
                </a:cubicBezTo>
                <a:cubicBezTo>
                  <a:pt x="4677416" y="5500610"/>
                  <a:pt x="4645641" y="5523361"/>
                  <a:pt x="4553441" y="5522419"/>
                </a:cubicBezTo>
                <a:cubicBezTo>
                  <a:pt x="4455752" y="5507087"/>
                  <a:pt x="4313399" y="5515235"/>
                  <a:pt x="4203513" y="5482043"/>
                </a:cubicBezTo>
                <a:cubicBezTo>
                  <a:pt x="4117174" y="5471359"/>
                  <a:pt x="4116876" y="5479259"/>
                  <a:pt x="4083461" y="5478429"/>
                </a:cubicBezTo>
                <a:cubicBezTo>
                  <a:pt x="4072350" y="5482983"/>
                  <a:pt x="4013667" y="5469667"/>
                  <a:pt x="4003029" y="5477061"/>
                </a:cubicBezTo>
                <a:lnTo>
                  <a:pt x="3997453" y="5480895"/>
                </a:lnTo>
                <a:lnTo>
                  <a:pt x="3974987" y="5483158"/>
                </a:lnTo>
                <a:lnTo>
                  <a:pt x="3968837" y="5500146"/>
                </a:lnTo>
                <a:lnTo>
                  <a:pt x="3893757" y="5514872"/>
                </a:lnTo>
                <a:cubicBezTo>
                  <a:pt x="3843843" y="5473516"/>
                  <a:pt x="3801226" y="5522853"/>
                  <a:pt x="3713057" y="5521543"/>
                </a:cubicBezTo>
                <a:cubicBezTo>
                  <a:pt x="3689691" y="5507258"/>
                  <a:pt x="3596705" y="5472487"/>
                  <a:pt x="3579330" y="5493075"/>
                </a:cubicBezTo>
                <a:cubicBezTo>
                  <a:pt x="3562701" y="5495972"/>
                  <a:pt x="3545031" y="5485773"/>
                  <a:pt x="3534589" y="5508816"/>
                </a:cubicBezTo>
                <a:cubicBezTo>
                  <a:pt x="3518705" y="5536140"/>
                  <a:pt x="3468492" y="5484831"/>
                  <a:pt x="3472128" y="5519795"/>
                </a:cubicBezTo>
                <a:cubicBezTo>
                  <a:pt x="3428266" y="5520128"/>
                  <a:pt x="3332435" y="5511059"/>
                  <a:pt x="3271418" y="5510811"/>
                </a:cubicBezTo>
                <a:cubicBezTo>
                  <a:pt x="3241504" y="5471638"/>
                  <a:pt x="3153370" y="5525542"/>
                  <a:pt x="3106030" y="5518304"/>
                </a:cubicBezTo>
                <a:cubicBezTo>
                  <a:pt x="3064471" y="5520990"/>
                  <a:pt x="3060504" y="5541433"/>
                  <a:pt x="3011389" y="5533635"/>
                </a:cubicBezTo>
                <a:cubicBezTo>
                  <a:pt x="2923824" y="5527005"/>
                  <a:pt x="2892092" y="5511211"/>
                  <a:pt x="2811340" y="5491633"/>
                </a:cubicBezTo>
                <a:cubicBezTo>
                  <a:pt x="2719808" y="5476996"/>
                  <a:pt x="2718795" y="5497281"/>
                  <a:pt x="2616483" y="5472427"/>
                </a:cubicBezTo>
                <a:cubicBezTo>
                  <a:pt x="2592885" y="5464979"/>
                  <a:pt x="2535604" y="5465304"/>
                  <a:pt x="2511374" y="5450826"/>
                </a:cubicBezTo>
                <a:cubicBezTo>
                  <a:pt x="2477485" y="5458793"/>
                  <a:pt x="2338345" y="5468388"/>
                  <a:pt x="2301014" y="5479997"/>
                </a:cubicBezTo>
                <a:cubicBezTo>
                  <a:pt x="2248016" y="5487332"/>
                  <a:pt x="2294103" y="5474984"/>
                  <a:pt x="2246778" y="5481424"/>
                </a:cubicBezTo>
                <a:cubicBezTo>
                  <a:pt x="2201492" y="5458235"/>
                  <a:pt x="2191927" y="5495963"/>
                  <a:pt x="2129191" y="5511933"/>
                </a:cubicBezTo>
                <a:cubicBezTo>
                  <a:pt x="2103428" y="5489360"/>
                  <a:pt x="2082281" y="5498769"/>
                  <a:pt x="2061447" y="5518357"/>
                </a:cubicBezTo>
                <a:cubicBezTo>
                  <a:pt x="2000755" y="5510020"/>
                  <a:pt x="1944835" y="5538638"/>
                  <a:pt x="1876326" y="5548036"/>
                </a:cubicBezTo>
                <a:cubicBezTo>
                  <a:pt x="1802831" y="5520482"/>
                  <a:pt x="1785413" y="5583917"/>
                  <a:pt x="1712199" y="5593720"/>
                </a:cubicBezTo>
                <a:cubicBezTo>
                  <a:pt x="1649028" y="5639613"/>
                  <a:pt x="1663412" y="5633236"/>
                  <a:pt x="1601980" y="5628775"/>
                </a:cubicBezTo>
                <a:cubicBezTo>
                  <a:pt x="1545362" y="5623105"/>
                  <a:pt x="1566421" y="5707755"/>
                  <a:pt x="1449547" y="5688706"/>
                </a:cubicBezTo>
                <a:cubicBezTo>
                  <a:pt x="1440924" y="5679974"/>
                  <a:pt x="1400761" y="5688841"/>
                  <a:pt x="1402626" y="5700774"/>
                </a:cubicBezTo>
                <a:cubicBezTo>
                  <a:pt x="1392870" y="5697068"/>
                  <a:pt x="1337631" y="5660758"/>
                  <a:pt x="1335214" y="5679873"/>
                </a:cubicBezTo>
                <a:cubicBezTo>
                  <a:pt x="1286051" y="5682126"/>
                  <a:pt x="1269252" y="5684370"/>
                  <a:pt x="1225455" y="5660854"/>
                </a:cubicBezTo>
                <a:cubicBezTo>
                  <a:pt x="1200065" y="5653433"/>
                  <a:pt x="1193050" y="5658167"/>
                  <a:pt x="1124535" y="5640512"/>
                </a:cubicBezTo>
                <a:cubicBezTo>
                  <a:pt x="1074869" y="5658037"/>
                  <a:pt x="1065109" y="5620631"/>
                  <a:pt x="1001579" y="5645690"/>
                </a:cubicBezTo>
                <a:cubicBezTo>
                  <a:pt x="968866" y="5644152"/>
                  <a:pt x="915075" y="5652264"/>
                  <a:pt x="890113" y="5634869"/>
                </a:cubicBezTo>
                <a:cubicBezTo>
                  <a:pt x="851171" y="5707228"/>
                  <a:pt x="792528" y="5631332"/>
                  <a:pt x="751212" y="5632903"/>
                </a:cubicBezTo>
                <a:cubicBezTo>
                  <a:pt x="691335" y="5636083"/>
                  <a:pt x="568956" y="5618959"/>
                  <a:pt x="520176" y="5613716"/>
                </a:cubicBezTo>
                <a:cubicBezTo>
                  <a:pt x="501880" y="5615807"/>
                  <a:pt x="497009" y="5621722"/>
                  <a:pt x="458529" y="5601445"/>
                </a:cubicBezTo>
                <a:cubicBezTo>
                  <a:pt x="408382" y="5573457"/>
                  <a:pt x="359756" y="5556336"/>
                  <a:pt x="299969" y="5532287"/>
                </a:cubicBezTo>
                <a:cubicBezTo>
                  <a:pt x="284323" y="5483058"/>
                  <a:pt x="222426" y="5561728"/>
                  <a:pt x="220791" y="5508118"/>
                </a:cubicBezTo>
                <a:cubicBezTo>
                  <a:pt x="193797" y="5543566"/>
                  <a:pt x="143037" y="5488427"/>
                  <a:pt x="97480" y="5491517"/>
                </a:cubicBezTo>
                <a:cubicBezTo>
                  <a:pt x="88181" y="5467638"/>
                  <a:pt x="77725" y="5469169"/>
                  <a:pt x="59923" y="5482754"/>
                </a:cubicBezTo>
                <a:cubicBezTo>
                  <a:pt x="41690" y="5484890"/>
                  <a:pt x="22429" y="5482706"/>
                  <a:pt x="2649" y="5477471"/>
                </a:cubicBezTo>
                <a:lnTo>
                  <a:pt x="0" y="5476436"/>
                </a:lnTo>
                <a:lnTo>
                  <a:pt x="0" y="19227"/>
                </a:lnTo>
                <a:close/>
              </a:path>
            </a:pathLst>
          </a:custGeom>
        </p:spPr>
      </p:pic>
      <p:sp>
        <p:nvSpPr>
          <p:cNvPr id="13" name="Rectangle 6">
            <a:extLst>
              <a:ext uri="{FF2B5EF4-FFF2-40B4-BE49-F238E27FC236}">
                <a16:creationId xmlns:a16="http://schemas.microsoft.com/office/drawing/2014/main" id="{8276E914-D126-4153-AEBF-1B9B6361C2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64799" y="393769"/>
            <a:ext cx="1707751" cy="42898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lnTo>
                  <a:pt x="2164992" y="12386"/>
                </a:lnTo>
                <a:cubicBezTo>
                  <a:pt x="2164717" y="43049"/>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35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792430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432BB-84C7-4EC2-955C-D5FC2C978696}"/>
              </a:ext>
            </a:extLst>
          </p:cNvPr>
          <p:cNvSpPr>
            <a:spLocks noGrp="1"/>
          </p:cNvSpPr>
          <p:nvPr>
            <p:ph type="title"/>
          </p:nvPr>
        </p:nvSpPr>
        <p:spPr/>
        <p:txBody>
          <a:bodyPr/>
          <a:lstStyle/>
          <a:p>
            <a:endParaRPr lang="el-G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177AD68-AD99-4651-B276-0BF16A076500}"/>
                  </a:ext>
                </a:extLst>
              </p:cNvPr>
              <p:cNvSpPr>
                <a:spLocks noGrp="1"/>
              </p:cNvSpPr>
              <p:nvPr>
                <p:ph idx="1"/>
              </p:nvPr>
            </p:nvSpPr>
            <p:spPr/>
            <p:txBody>
              <a:bodyPr/>
              <a:lstStyle/>
              <a:p>
                <a:pPr marL="400050" marR="0" lvl="1" indent="0" algn="l" defTabSz="914400" rtl="0" eaLnBrk="1" fontAlgn="auto" latinLnBrk="0" hangingPunct="1">
                  <a:lnSpc>
                    <a:spcPct val="100000"/>
                  </a:lnSpc>
                  <a:spcBef>
                    <a:spcPct val="20000"/>
                  </a:spcBef>
                  <a:spcAft>
                    <a:spcPts val="0"/>
                  </a:spcAft>
                  <a:buClrTx/>
                  <a:buSzTx/>
                  <a:buFont typeface="Arial" pitchFamily="34" charset="0"/>
                  <a:buNone/>
                  <a:tabLst/>
                  <a:defRPr/>
                </a:pPr>
                <a14:m>
                  <m:oMathPara xmlns:m="http://schemas.openxmlformats.org/officeDocument/2006/math">
                    <m:oMathParaPr>
                      <m:jc m:val="centerGroup"/>
                    </m:oMathParaPr>
                    <m:oMath xmlns:m="http://schemas.openxmlformats.org/officeDocument/2006/math">
                      <m:sPre>
                        <m:sPrePr>
                          <m:ctrlP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PrePr>
                        <m:sub>
                          <m: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14</m:t>
                          </m:r>
                        </m:sub>
                        <m:sup/>
                        <m:e>
                          <m:sSub>
                            <m:sSubPr>
                              <m:ctrlPr>
                                <a:rPr kumimoji="0" lang="en-US" sz="24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bPr>
                            <m:e>
                              <m: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𝐶</m:t>
                              </m:r>
                            </m:e>
                            <m:sub>
                              <m: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6</m:t>
                              </m:r>
                            </m:sub>
                          </m:sSub>
                        </m:e>
                      </m:sPre>
                      <m: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f>
                        <m:fPr>
                          <m:ctrlP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fPr>
                        <m:num>
                          <m: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14!</m:t>
                          </m:r>
                        </m:num>
                        <m:den>
                          <m:d>
                            <m:dPr>
                              <m:ctrlP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14−6</m:t>
                              </m:r>
                            </m:e>
                          </m:d>
                          <m: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!6!</m:t>
                          </m:r>
                        </m:den>
                      </m:f>
                      <m: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f>
                        <m:fPr>
                          <m:ctrlP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fPr>
                        <m:num>
                          <m: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9∗10∗11∗12∗13∗14</m:t>
                          </m:r>
                        </m:num>
                        <m:den>
                          <m:r>
                            <a:rPr kumimoji="0" lang="en-US" sz="24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1∗2∗3∗4∗5∗6</m:t>
                          </m:r>
                        </m:den>
                      </m:f>
                    </m:oMath>
                  </m:oMathPara>
                </a14:m>
                <a:endParaRPr kumimoji="0" lang="en-US" sz="2400" b="0" i="0" u="none" strike="noStrike" kern="1200" cap="none" spc="0" normalizeH="0" baseline="0" noProof="0" dirty="0">
                  <a:ln>
                    <a:noFill/>
                  </a:ln>
                  <a:solidFill>
                    <a:prstClr val="black"/>
                  </a:solidFill>
                  <a:effectLst/>
                  <a:uLnTx/>
                  <a:uFillTx/>
                  <a:latin typeface="Cambria" pitchFamily="18" charset="0"/>
                  <a:ea typeface="+mn-ea"/>
                  <a:cs typeface="+mn-cs"/>
                </a:endParaRPr>
              </a:p>
              <a:p>
                <a:pPr marL="400050" marR="0" lvl="1"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l-GR" sz="2400" b="0" i="0" u="none" strike="noStrike" kern="1200" cap="none" spc="0" normalizeH="0" baseline="0" noProof="0" dirty="0">
                  <a:ln>
                    <a:noFill/>
                  </a:ln>
                  <a:solidFill>
                    <a:prstClr val="black"/>
                  </a:solidFill>
                  <a:effectLst/>
                  <a:uLnTx/>
                  <a:uFillTx/>
                  <a:latin typeface="Cambria" pitchFamily="18" charset="0"/>
                  <a:ea typeface="+mn-ea"/>
                  <a:cs typeface="+mn-cs"/>
                </a:endParaRPr>
              </a:p>
              <a:p>
                <a14:m>
                  <m:oMath xmlns:m="http://schemas.openxmlformats.org/officeDocument/2006/math">
                    <m:f>
                      <m:fPr>
                        <m:ctrlP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fPr>
                      <m:num>
                        <m: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3∗11∗13∗7</m:t>
                        </m:r>
                      </m:num>
                      <m:den>
                        <m: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1</m:t>
                        </m:r>
                      </m:den>
                    </m:f>
                  </m:oMath>
                </a14:m>
                <a:r>
                  <a:rPr lang="en-US" dirty="0"/>
                  <a:t>=3003</a:t>
                </a:r>
                <a:endParaRPr lang="el-GR" dirty="0"/>
              </a:p>
            </p:txBody>
          </p:sp>
        </mc:Choice>
        <mc:Fallback xmlns="">
          <p:sp>
            <p:nvSpPr>
              <p:cNvPr id="3" name="Content Placeholder 2">
                <a:extLst>
                  <a:ext uri="{FF2B5EF4-FFF2-40B4-BE49-F238E27FC236}">
                    <a16:creationId xmlns:a16="http://schemas.microsoft.com/office/drawing/2014/main" id="{8177AD68-AD99-4651-B276-0BF16A076500}"/>
                  </a:ext>
                </a:extLst>
              </p:cNvPr>
              <p:cNvSpPr>
                <a:spLocks noGrp="1" noRot="1" noChangeAspect="1" noMove="1" noResize="1" noEditPoints="1" noAdjustHandles="1" noChangeArrowheads="1" noChangeShapeType="1" noTextEdit="1"/>
              </p:cNvSpPr>
              <p:nvPr>
                <p:ph idx="1"/>
              </p:nvPr>
            </p:nvSpPr>
            <p:spPr>
              <a:blipFill>
                <a:blip r:embed="rId2"/>
                <a:stretch>
                  <a:fillRect/>
                </a:stretch>
              </a:blipFill>
            </p:spPr>
            <p:txBody>
              <a:bodyPr/>
              <a:lstStyle/>
              <a:p>
                <a:r>
                  <a:rPr lang="el-GR">
                    <a:noFill/>
                  </a:rPr>
                  <a:t> </a:t>
                </a:r>
              </a:p>
            </p:txBody>
          </p:sp>
        </mc:Fallback>
      </mc:AlternateContent>
    </p:spTree>
    <p:extLst>
      <p:ext uri="{BB962C8B-B14F-4D97-AF65-F5344CB8AC3E}">
        <p14:creationId xmlns:p14="http://schemas.microsoft.com/office/powerpoint/2010/main" val="35390383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6B7C4-0379-487B-919E-93BD81D22920}"/>
              </a:ext>
            </a:extLst>
          </p:cNvPr>
          <p:cNvSpPr>
            <a:spLocks noGrp="1"/>
          </p:cNvSpPr>
          <p:nvPr>
            <p:ph type="title"/>
          </p:nvPr>
        </p:nvSpPr>
        <p:spPr/>
        <p:txBody>
          <a:bodyPr/>
          <a:lstStyle/>
          <a:p>
            <a:endParaRPr lang="el-G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4322BA3-3885-4754-8887-C7178C1F6385}"/>
                  </a:ext>
                </a:extLst>
              </p:cNvPr>
              <p:cNvSpPr>
                <a:spLocks noGrp="1"/>
              </p:cNvSpPr>
              <p:nvPr>
                <p:ph idx="1"/>
              </p:nvPr>
            </p:nvSpPr>
            <p:spPr/>
            <p:txBody>
              <a:bodyPr/>
              <a:lstStyle/>
              <a:p>
                <a:pPr marL="0" marR="0" algn="just">
                  <a:spcBef>
                    <a:spcPts val="0"/>
                  </a:spcBef>
                  <a:spcAft>
                    <a:spcPts val="0"/>
                  </a:spcAft>
                </a:pPr>
                <a14:m>
                  <m:oMath xmlns:m="http://schemas.openxmlformats.org/officeDocument/2006/math">
                    <m:r>
                      <a:rPr lang="en-US" sz="2800" i="1" smtClean="0">
                        <a:effectLst/>
                        <a:latin typeface="Cambria Math" panose="02040503050406030204" pitchFamily="18" charset="0"/>
                        <a:ea typeface="Times New Roman" panose="02020603050405020304" pitchFamily="18" charset="0"/>
                      </a:rPr>
                      <m:t>𝑀</m:t>
                    </m:r>
                    <m:r>
                      <a:rPr lang="el-GR" sz="2800" b="0" i="1" smtClean="0">
                        <a:effectLst/>
                        <a:latin typeface="Cambria Math" panose="02040503050406030204" pitchFamily="18" charset="0"/>
                        <a:ea typeface="Times New Roman" panose="02020603050405020304" pitchFamily="18" charset="0"/>
                      </a:rPr>
                      <m:t>𝜀</m:t>
                    </m:r>
                    <m:r>
                      <a:rPr lang="el-GR" sz="2800" b="0" i="1" smtClean="0">
                        <a:effectLst/>
                        <a:latin typeface="Cambria Math" panose="02040503050406030204" pitchFamily="18" charset="0"/>
                        <a:ea typeface="Times New Roman" panose="02020603050405020304" pitchFamily="18" charset="0"/>
                      </a:rPr>
                      <m:t> </m:t>
                    </m:r>
                    <m:r>
                      <a:rPr lang="el-GR" sz="2800" b="0" i="1" smtClean="0">
                        <a:effectLst/>
                        <a:latin typeface="Cambria Math" panose="02040503050406030204" pitchFamily="18" charset="0"/>
                        <a:ea typeface="Times New Roman" panose="02020603050405020304" pitchFamily="18" charset="0"/>
                      </a:rPr>
                      <m:t>𝜀𝜑𝛼𝜌𝜇𝜊𝛾𝜂</m:t>
                    </m:r>
                    <m:r>
                      <a:rPr lang="el-GR" sz="2800" b="0" i="1" smtClean="0">
                        <a:effectLst/>
                        <a:latin typeface="Cambria Math" panose="02040503050406030204" pitchFamily="18" charset="0"/>
                        <a:ea typeface="Times New Roman" panose="02020603050405020304" pitchFamily="18" charset="0"/>
                      </a:rPr>
                      <m:t> </m:t>
                    </m:r>
                    <m:r>
                      <a:rPr lang="el-GR" sz="2800" b="0" i="1" smtClean="0">
                        <a:effectLst/>
                        <a:latin typeface="Cambria Math" panose="02040503050406030204" pitchFamily="18" charset="0"/>
                        <a:ea typeface="Times New Roman" panose="02020603050405020304" pitchFamily="18" charset="0"/>
                      </a:rPr>
                      <m:t>𝜏𝜂𝜍</m:t>
                    </m:r>
                    <m:r>
                      <a:rPr lang="el-GR" sz="2800" b="0" i="1" smtClean="0">
                        <a:effectLst/>
                        <a:latin typeface="Cambria Math" panose="02040503050406030204" pitchFamily="18" charset="0"/>
                        <a:ea typeface="Times New Roman" panose="02020603050405020304" pitchFamily="18" charset="0"/>
                      </a:rPr>
                      <m:t> </m:t>
                    </m:r>
                    <m:r>
                      <a:rPr lang="el-GR" sz="2800" b="0" i="1" smtClean="0">
                        <a:effectLst/>
                        <a:latin typeface="Cambria Math" panose="02040503050406030204" pitchFamily="18" charset="0"/>
                        <a:ea typeface="Times New Roman" panose="02020603050405020304" pitchFamily="18" charset="0"/>
                      </a:rPr>
                      <m:t>𝛿𝜄𝜔𝜈𝜐𝜇𝜄𝜅𝜂𝜍</m:t>
                    </m:r>
                    <m:r>
                      <a:rPr lang="el-GR" sz="2800" b="0" i="1" smtClean="0">
                        <a:effectLst/>
                        <a:latin typeface="Cambria Math" panose="02040503050406030204" pitchFamily="18" charset="0"/>
                        <a:ea typeface="Times New Roman" panose="02020603050405020304" pitchFamily="18" charset="0"/>
                      </a:rPr>
                      <m:t> </m:t>
                    </m:r>
                    <m:r>
                      <a:rPr lang="el-GR" sz="2800" b="0" i="1" smtClean="0">
                        <a:effectLst/>
                        <a:latin typeface="Cambria Math" panose="02040503050406030204" pitchFamily="18" charset="0"/>
                        <a:ea typeface="Times New Roman" panose="02020603050405020304" pitchFamily="18" charset="0"/>
                      </a:rPr>
                      <m:t>𝜅𝛼𝜏𝛼𝜈𝜊𝜇𝜂𝜍</m:t>
                    </m:r>
                    <m:r>
                      <a:rPr lang="el-GR" sz="2800" b="0" i="1" smtClean="0">
                        <a:effectLst/>
                        <a:latin typeface="Cambria Math" panose="02040503050406030204" pitchFamily="18" charset="0"/>
                        <a:ea typeface="Times New Roman" panose="02020603050405020304" pitchFamily="18" charset="0"/>
                      </a:rPr>
                      <m:t> </m:t>
                    </m:r>
                  </m:oMath>
                </a14:m>
                <a:endParaRPr lang="el-GR" dirty="0"/>
              </a:p>
            </p:txBody>
          </p:sp>
        </mc:Choice>
        <mc:Fallback xmlns="">
          <p:sp>
            <p:nvSpPr>
              <p:cNvPr id="3" name="Content Placeholder 2">
                <a:extLst>
                  <a:ext uri="{FF2B5EF4-FFF2-40B4-BE49-F238E27FC236}">
                    <a16:creationId xmlns:a16="http://schemas.microsoft.com/office/drawing/2014/main" id="{74322BA3-3885-4754-8887-C7178C1F6385}"/>
                  </a:ext>
                </a:extLst>
              </p:cNvPr>
              <p:cNvSpPr>
                <a:spLocks noGrp="1" noRot="1" noChangeAspect="1" noMove="1" noResize="1" noEditPoints="1" noAdjustHandles="1" noChangeArrowheads="1" noChangeShapeType="1" noTextEdit="1"/>
              </p:cNvSpPr>
              <p:nvPr>
                <p:ph idx="1"/>
              </p:nvPr>
            </p:nvSpPr>
            <p:spPr>
              <a:blipFill>
                <a:blip r:embed="rId2"/>
                <a:stretch>
                  <a:fillRect/>
                </a:stretch>
              </a:blipFill>
            </p:spPr>
            <p:txBody>
              <a:bodyPr/>
              <a:lstStyle/>
              <a:p>
                <a:r>
                  <a:rPr lang="el-GR">
                    <a:noFill/>
                  </a:rPr>
                  <a:t> </a:t>
                </a:r>
              </a:p>
            </p:txBody>
          </p:sp>
        </mc:Fallback>
      </mc:AlternateContent>
    </p:spTree>
    <p:extLst>
      <p:ext uri="{BB962C8B-B14F-4D97-AF65-F5344CB8AC3E}">
        <p14:creationId xmlns:p14="http://schemas.microsoft.com/office/powerpoint/2010/main" val="16377480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202D1-3705-47EF-B0DB-67EF1250609D}"/>
              </a:ext>
            </a:extLst>
          </p:cNvPr>
          <p:cNvSpPr>
            <a:spLocks noGrp="1"/>
          </p:cNvSpPr>
          <p:nvPr>
            <p:ph type="title"/>
          </p:nvPr>
        </p:nvSpPr>
        <p:spPr/>
        <p:txBody>
          <a:bodyPr/>
          <a:lstStyle/>
          <a:p>
            <a:endParaRPr lang="el-G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B229C4E-9276-4829-9F46-39555A6A681A}"/>
                  </a:ext>
                </a:extLst>
              </p:cNvPr>
              <p:cNvSpPr>
                <a:spLocks noGrp="1"/>
              </p:cNvSpPr>
              <p:nvPr>
                <p:ph idx="1"/>
              </p:nvPr>
            </p:nvSpPr>
            <p:spPr/>
            <p:txBody>
              <a:bodyPr/>
              <a:lstStyle/>
              <a:p>
                <a:pPr marL="400050" marR="0" lvl="1" indent="0" algn="l" defTabSz="914400" rtl="0" eaLnBrk="1" fontAlgn="auto" latinLnBrk="0" hangingPunct="1">
                  <a:lnSpc>
                    <a:spcPct val="100000"/>
                  </a:lnSpc>
                  <a:spcBef>
                    <a:spcPct val="20000"/>
                  </a:spcBef>
                  <a:spcAft>
                    <a:spcPts val="0"/>
                  </a:spcAft>
                  <a:buClrTx/>
                  <a:buSzTx/>
                  <a:buFont typeface="Arial" pitchFamily="34" charset="0"/>
                  <a:buNone/>
                  <a:tabLst/>
                  <a:defRPr/>
                </a:pPr>
                <a14:m>
                  <m:oMathPara xmlns:m="http://schemas.openxmlformats.org/officeDocument/2006/math">
                    <m:oMathParaPr>
                      <m:jc m:val="centerGroup"/>
                    </m:oMathParaPr>
                    <m:oMath xmlns:m="http://schemas.openxmlformats.org/officeDocument/2006/math">
                      <m:sPre>
                        <m:sPrePr>
                          <m:ctrlPr>
                            <a:rPr kumimoji="0" lang="en-US" sz="2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PrePr>
                        <m:sub>
                          <m:r>
                            <a:rPr kumimoji="0" lang="en-US" sz="2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8</m:t>
                          </m:r>
                        </m:sub>
                        <m:sup/>
                        <m:e>
                          <m:sSub>
                            <m:sSubPr>
                              <m:ctrlPr>
                                <a:rPr kumimoji="0" lang="en-US" sz="2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bPr>
                            <m:e>
                              <m:r>
                                <a:rPr kumimoji="0" lang="en-US" sz="2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𝐶</m:t>
                              </m:r>
                            </m:e>
                            <m:sub>
                              <m:r>
                                <a:rPr kumimoji="0" lang="en-US" sz="2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Sub>
                        </m:e>
                      </m:sPre>
                      <m:r>
                        <a:rPr kumimoji="0" lang="en-US" sz="2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sPre>
                        <m:sPrePr>
                          <m:ctrlPr>
                            <a:rPr kumimoji="0" lang="en-US" sz="2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PrePr>
                        <m:sub>
                          <m:r>
                            <a:rPr kumimoji="0" lang="en-US" sz="2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4</m:t>
                          </m:r>
                        </m:sub>
                        <m:sup/>
                        <m:e>
                          <m:sSub>
                            <m:sSubPr>
                              <m:ctrlPr>
                                <a:rPr kumimoji="0" lang="en-US" sz="2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bPr>
                            <m:e>
                              <m:r>
                                <a:rPr kumimoji="0" lang="en-US" sz="2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𝐶</m:t>
                              </m:r>
                            </m:e>
                            <m:sub>
                              <m:r>
                                <a:rPr kumimoji="0" lang="en-US" sz="22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Sub>
                        </m:e>
                      </m:sPre>
                      <m:r>
                        <a:rPr kumimoji="0" lang="en-US" sz="22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t>=</m:t>
                      </m:r>
                    </m:oMath>
                  </m:oMathPara>
                </a14:m>
                <a:endParaRPr kumimoji="0" lang="el-GR" sz="2200" b="0" i="0" u="none" strike="noStrike" kern="1200" cap="none" spc="0" normalizeH="0" baseline="0" noProof="0" dirty="0">
                  <a:ln>
                    <a:noFill/>
                  </a:ln>
                  <a:solidFill>
                    <a:prstClr val="black"/>
                  </a:solidFill>
                  <a:effectLst/>
                  <a:uLnTx/>
                  <a:uFillTx/>
                  <a:latin typeface="Cambria" pitchFamily="18" charset="0"/>
                  <a:ea typeface="+mn-ea"/>
                  <a:cs typeface="+mn-cs"/>
                </a:endParaRPr>
              </a:p>
              <a:p>
                <a:endParaRPr kumimoji="0" lang="en-US" sz="2800" b="0" i="1" u="none" strike="noStrike" kern="1200" cap="none" spc="0" normalizeH="0" baseline="0" noProof="0" dirty="0">
                  <a:ln>
                    <a:noFill/>
                  </a:ln>
                  <a:solidFill>
                    <a:prstClr val="black"/>
                  </a:solidFill>
                  <a:effectLst/>
                  <a:uLnTx/>
                  <a:uFillTx/>
                  <a:latin typeface="Cambria Math" panose="02040503050406030204" pitchFamily="18" charset="0"/>
                  <a:ea typeface="+mn-ea"/>
                  <a:cs typeface="+mn-cs"/>
                </a:endParaRPr>
              </a:p>
              <a:p>
                <a:endParaRPr lang="en-US" i="1" dirty="0">
                  <a:solidFill>
                    <a:prstClr val="black"/>
                  </a:solidFill>
                  <a:latin typeface="Cambria Math" panose="02040503050406030204" pitchFamily="18" charset="0"/>
                </a:endParaRPr>
              </a:p>
              <a:p>
                <a:endParaRPr kumimoji="0" lang="en-US" sz="2800" b="0" i="1" u="none" strike="noStrike" kern="1200" cap="none" spc="0" normalizeH="0" baseline="0" noProof="0" dirty="0">
                  <a:ln>
                    <a:noFill/>
                  </a:ln>
                  <a:solidFill>
                    <a:prstClr val="black"/>
                  </a:solidFill>
                  <a:effectLst/>
                  <a:uLnTx/>
                  <a:uFillTx/>
                  <a:latin typeface="Cambria Math" panose="02040503050406030204" pitchFamily="18" charset="0"/>
                  <a:ea typeface="+mn-ea"/>
                  <a:cs typeface="+mn-cs"/>
                </a:endParaRPr>
              </a:p>
              <a:p>
                <a:endParaRPr lang="en-US" i="1" dirty="0">
                  <a:solidFill>
                    <a:prstClr val="black"/>
                  </a:solidFill>
                  <a:latin typeface="Cambria Math" panose="02040503050406030204" pitchFamily="18" charset="0"/>
                </a:endParaRPr>
              </a:p>
              <a:p>
                <a:endParaRPr kumimoji="0" lang="en-US" sz="2800" b="0" i="1" u="none" strike="noStrike" kern="1200" cap="none" spc="0" normalizeH="0" baseline="0" noProof="0" dirty="0">
                  <a:ln>
                    <a:noFill/>
                  </a:ln>
                  <a:solidFill>
                    <a:prstClr val="black"/>
                  </a:solidFill>
                  <a:effectLst/>
                  <a:uLnTx/>
                  <a:uFillTx/>
                  <a:latin typeface="Cambria Math" panose="02040503050406030204" pitchFamily="18" charset="0"/>
                  <a:ea typeface="+mn-ea"/>
                  <a:cs typeface="+mn-cs"/>
                </a:endParaRPr>
              </a:p>
              <a:p>
                <a:pPr marL="0" indent="0">
                  <a:buNone/>
                </a:pPr>
                <a14:m>
                  <m:oMathPara xmlns:m="http://schemas.openxmlformats.org/officeDocument/2006/math">
                    <m:oMathParaPr>
                      <m:jc m:val="centerGroup"/>
                    </m:oMathParaPr>
                    <m:oMath xmlns:m="http://schemas.openxmlformats.org/officeDocument/2006/math">
                      <m:sPre>
                        <m:sPrePr>
                          <m:ctrlP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PrePr>
                        <m:sub>
                          <m: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4</m:t>
                          </m:r>
                        </m:sub>
                        <m:sup/>
                        <m:e>
                          <m:sSub>
                            <m:sSubPr>
                              <m:ctrlPr>
                                <a:rPr kumimoji="0" lang="en-US" sz="28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bPr>
                            <m:e>
                              <m: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𝐶</m:t>
                              </m:r>
                            </m:e>
                            <m:sub>
                              <m: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Sub>
                        </m:e>
                      </m:sPre>
                      <m: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f>
                        <m:fPr>
                          <m:ctrlP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fPr>
                        <m:num>
                          <m: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4!</m:t>
                          </m:r>
                        </m:num>
                        <m:den>
                          <m:d>
                            <m:dPr>
                              <m:ctrlP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4−2</m:t>
                              </m:r>
                            </m:e>
                          </m:d>
                          <m: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den>
                      </m:f>
                    </m:oMath>
                  </m:oMathPara>
                </a14:m>
                <a:endParaRPr lang="el-GR" dirty="0"/>
              </a:p>
            </p:txBody>
          </p:sp>
        </mc:Choice>
        <mc:Fallback xmlns="">
          <p:sp>
            <p:nvSpPr>
              <p:cNvPr id="3" name="Content Placeholder 2">
                <a:extLst>
                  <a:ext uri="{FF2B5EF4-FFF2-40B4-BE49-F238E27FC236}">
                    <a16:creationId xmlns:a16="http://schemas.microsoft.com/office/drawing/2014/main" id="{1B229C4E-9276-4829-9F46-39555A6A681A}"/>
                  </a:ext>
                </a:extLst>
              </p:cNvPr>
              <p:cNvSpPr>
                <a:spLocks noGrp="1" noRot="1" noChangeAspect="1" noMove="1" noResize="1" noEditPoints="1" noAdjustHandles="1" noChangeArrowheads="1" noChangeShapeType="1" noTextEdit="1"/>
              </p:cNvSpPr>
              <p:nvPr>
                <p:ph idx="1"/>
              </p:nvPr>
            </p:nvSpPr>
            <p:spPr>
              <a:blipFill>
                <a:blip r:embed="rId2"/>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FA3BA163-88AA-4FD5-AAE9-D67FDA0C972F}"/>
                  </a:ext>
                </a:extLst>
              </p:cNvPr>
              <p:cNvSpPr txBox="1"/>
              <p:nvPr/>
            </p:nvSpPr>
            <p:spPr>
              <a:xfrm>
                <a:off x="3048000" y="2948420"/>
                <a:ext cx="6096000" cy="961161"/>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Pre>
                        <m:sPrePr>
                          <m:ctrlP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sPrePr>
                        <m:sub>
                          <m: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8</m:t>
                          </m:r>
                        </m:sub>
                        <m:sup/>
                        <m:e>
                          <m:sSub>
                            <m:sSubPr>
                              <m:ctrlPr>
                                <a:rPr kumimoji="0" lang="en-US" sz="2800" b="0"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bPr>
                            <m:e>
                              <m: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𝐶</m:t>
                              </m:r>
                            </m:e>
                            <m:sub>
                              <m: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sub>
                          </m:sSub>
                        </m:e>
                      </m:sPre>
                      <m: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m:t>
                      </m:r>
                      <m:f>
                        <m:fPr>
                          <m:ctrlP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fPr>
                        <m:num>
                          <m: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8!</m:t>
                          </m:r>
                        </m:num>
                        <m:den>
                          <m:d>
                            <m:dPr>
                              <m:ctrlP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8−2</m:t>
                              </m:r>
                            </m:e>
                          </m:d>
                          <m:r>
                            <a:rPr kumimoji="0" lang="en-US" sz="2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!2!</m:t>
                          </m:r>
                        </m:den>
                      </m:f>
                    </m:oMath>
                  </m:oMathPara>
                </a14:m>
                <a:endParaRPr lang="el-GR" dirty="0"/>
              </a:p>
            </p:txBody>
          </p:sp>
        </mc:Choice>
        <mc:Fallback xmlns="">
          <p:sp>
            <p:nvSpPr>
              <p:cNvPr id="5" name="TextBox 4">
                <a:extLst>
                  <a:ext uri="{FF2B5EF4-FFF2-40B4-BE49-F238E27FC236}">
                    <a16:creationId xmlns:a16="http://schemas.microsoft.com/office/drawing/2014/main" id="{FA3BA163-88AA-4FD5-AAE9-D67FDA0C972F}"/>
                  </a:ext>
                </a:extLst>
              </p:cNvPr>
              <p:cNvSpPr txBox="1">
                <a:spLocks noRot="1" noChangeAspect="1" noMove="1" noResize="1" noEditPoints="1" noAdjustHandles="1" noChangeArrowheads="1" noChangeShapeType="1" noTextEdit="1"/>
              </p:cNvSpPr>
              <p:nvPr/>
            </p:nvSpPr>
            <p:spPr>
              <a:xfrm>
                <a:off x="3048000" y="2948420"/>
                <a:ext cx="6096000" cy="961161"/>
              </a:xfrm>
              <a:prstGeom prst="rect">
                <a:avLst/>
              </a:prstGeom>
              <a:blipFill>
                <a:blip r:embed="rId3"/>
                <a:stretch>
                  <a:fillRect/>
                </a:stretch>
              </a:blipFill>
            </p:spPr>
            <p:txBody>
              <a:bodyPr/>
              <a:lstStyle/>
              <a:p>
                <a:r>
                  <a:rPr lang="el-GR">
                    <a:noFill/>
                  </a:rPr>
                  <a:t> </a:t>
                </a:r>
              </a:p>
            </p:txBody>
          </p:sp>
        </mc:Fallback>
      </mc:AlternateContent>
    </p:spTree>
    <p:extLst>
      <p:ext uri="{BB962C8B-B14F-4D97-AF65-F5344CB8AC3E}">
        <p14:creationId xmlns:p14="http://schemas.microsoft.com/office/powerpoint/2010/main" val="13123129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ECBF1-D125-436D-AFD4-02A642511B93}"/>
              </a:ext>
            </a:extLst>
          </p:cNvPr>
          <p:cNvSpPr>
            <a:spLocks noGrp="1"/>
          </p:cNvSpPr>
          <p:nvPr>
            <p:ph type="title"/>
          </p:nvPr>
        </p:nvSpPr>
        <p:spPr/>
        <p:txBody>
          <a:bodyPr/>
          <a:lstStyle/>
          <a:p>
            <a:endParaRPr lang="el-GR" dirty="0"/>
          </a:p>
        </p:txBody>
      </p:sp>
      <p:sp>
        <p:nvSpPr>
          <p:cNvPr id="3" name="Content Placeholder 2">
            <a:extLst>
              <a:ext uri="{FF2B5EF4-FFF2-40B4-BE49-F238E27FC236}">
                <a16:creationId xmlns:a16="http://schemas.microsoft.com/office/drawing/2014/main" id="{C9F429D4-7F2D-4471-9210-80A387A15D94}"/>
              </a:ext>
            </a:extLst>
          </p:cNvPr>
          <p:cNvSpPr>
            <a:spLocks noGrp="1"/>
          </p:cNvSpPr>
          <p:nvPr>
            <p:ph idx="1"/>
          </p:nvPr>
        </p:nvSpPr>
        <p:spPr/>
        <p:txBody>
          <a:bodyPr/>
          <a:lstStyle/>
          <a:p>
            <a:r>
              <a:rPr lang="el-GR" dirty="0"/>
              <a:t>Τα έξοδα παραγωγής ράβδων σιδήρου από μια βιομηχανία χάλυβος διαφέρουν για κάθε παραγγελία, επειδή οι διάφοροι αντιπρόσωποι  παραγγέλνουν διαφορετικές ποσότητες. Για τον υπολογισμό του αναμενόμενου συνολικού κόστους μιας μελλοντικής παραγγελίας πρέπει να έχουμε μια εκτίμηση της σχέσης μεταξύ κόστους και ποσότητας που πρέπει να παραχθεί σύμφωνα με την παραγγελία. Ο επόμενος πίνακας δείχνει τις παραγόμενες ποσότητες σε τόνους και τα αντίστοιχα συνολικά κόστη σε χιλιάδες ευρώ, για έξι τυχαία επιλεγμένες παραγγελίες που έγιναν στην βιομηχανία.</a:t>
            </a:r>
          </a:p>
        </p:txBody>
      </p:sp>
    </p:spTree>
    <p:extLst>
      <p:ext uri="{BB962C8B-B14F-4D97-AF65-F5344CB8AC3E}">
        <p14:creationId xmlns:p14="http://schemas.microsoft.com/office/powerpoint/2010/main" val="3930416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6E9CDF2C-EA68-4DFE-AA0A-C33F4474258E}"/>
              </a:ext>
            </a:extLst>
          </p:cNvPr>
          <p:cNvPicPr>
            <a:picLocks noGrp="1" noChangeAspect="1"/>
          </p:cNvPicPr>
          <p:nvPr>
            <p:ph idx="1"/>
          </p:nvPr>
        </p:nvPicPr>
        <p:blipFill rotWithShape="1">
          <a:blip r:embed="rId2"/>
          <a:srcRect l="11637" t="9318" b="10418"/>
          <a:stretch/>
        </p:blipFill>
        <p:spPr>
          <a:xfrm>
            <a:off x="5755004" y="766445"/>
            <a:ext cx="4243705" cy="1326657"/>
          </a:xfrm>
          <a:prstGeom prst="rect">
            <a:avLst/>
          </a:prstGeom>
        </p:spPr>
      </p:pic>
      <p:pic>
        <p:nvPicPr>
          <p:cNvPr id="7" name="Picture 6">
            <a:extLst>
              <a:ext uri="{FF2B5EF4-FFF2-40B4-BE49-F238E27FC236}">
                <a16:creationId xmlns:a16="http://schemas.microsoft.com/office/drawing/2014/main" id="{84310459-2579-4101-9BE4-1AA0DD9214B0}"/>
              </a:ext>
            </a:extLst>
          </p:cNvPr>
          <p:cNvPicPr>
            <a:picLocks noChangeAspect="1"/>
          </p:cNvPicPr>
          <p:nvPr/>
        </p:nvPicPr>
        <p:blipFill>
          <a:blip r:embed="rId3"/>
          <a:stretch>
            <a:fillRect/>
          </a:stretch>
        </p:blipFill>
        <p:spPr>
          <a:xfrm>
            <a:off x="4810125" y="2269490"/>
            <a:ext cx="4482465" cy="1553845"/>
          </a:xfrm>
          <a:prstGeom prst="rect">
            <a:avLst/>
          </a:prstGeom>
        </p:spPr>
      </p:pic>
      <p:sp>
        <p:nvSpPr>
          <p:cNvPr id="2" name="Title 1">
            <a:extLst>
              <a:ext uri="{FF2B5EF4-FFF2-40B4-BE49-F238E27FC236}">
                <a16:creationId xmlns:a16="http://schemas.microsoft.com/office/drawing/2014/main" id="{D399A4EE-B5EB-4D8A-8F57-4F48FFDA62BC}"/>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a:solidFill>
                  <a:srgbClr val="FFFFFF"/>
                </a:solidFill>
                <a:latin typeface="+mj-lt"/>
                <a:ea typeface="+mj-ea"/>
                <a:cs typeface="+mj-cs"/>
              </a:rPr>
              <a:t>Δειγματικός Μέσος</a:t>
            </a:r>
          </a:p>
        </p:txBody>
      </p:sp>
      <p:pic>
        <p:nvPicPr>
          <p:cNvPr id="9" name="Picture 8">
            <a:extLst>
              <a:ext uri="{FF2B5EF4-FFF2-40B4-BE49-F238E27FC236}">
                <a16:creationId xmlns:a16="http://schemas.microsoft.com/office/drawing/2014/main" id="{38C76D7D-8104-4216-81E3-25F48BE0A2D7}"/>
              </a:ext>
            </a:extLst>
          </p:cNvPr>
          <p:cNvPicPr>
            <a:picLocks noChangeAspect="1"/>
          </p:cNvPicPr>
          <p:nvPr/>
        </p:nvPicPr>
        <p:blipFill>
          <a:blip r:embed="rId4"/>
          <a:stretch>
            <a:fillRect/>
          </a:stretch>
        </p:blipFill>
        <p:spPr>
          <a:xfrm>
            <a:off x="4584061" y="4387184"/>
            <a:ext cx="3023878" cy="701101"/>
          </a:xfrm>
          <a:prstGeom prst="rect">
            <a:avLst/>
          </a:prstGeom>
        </p:spPr>
      </p:pic>
    </p:spTree>
    <p:extLst>
      <p:ext uri="{BB962C8B-B14F-4D97-AF65-F5344CB8AC3E}">
        <p14:creationId xmlns:p14="http://schemas.microsoft.com/office/powerpoint/2010/main" val="22841694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6AC1E-7042-4B74-9556-00933F0B27FC}"/>
              </a:ext>
            </a:extLst>
          </p:cNvPr>
          <p:cNvSpPr>
            <a:spLocks noGrp="1"/>
          </p:cNvSpPr>
          <p:nvPr>
            <p:ph type="title"/>
          </p:nvPr>
        </p:nvSpPr>
        <p:spPr/>
        <p:txBody>
          <a:bodyPr/>
          <a:lstStyle/>
          <a:p>
            <a:r>
              <a:rPr lang="el-GR"/>
              <a:t>Πιθανότητες</a:t>
            </a:r>
            <a:endParaRPr lang="el-GR" dirty="0"/>
          </a:p>
        </p:txBody>
      </p:sp>
      <p:graphicFrame>
        <p:nvGraphicFramePr>
          <p:cNvPr id="6" name="Content Placeholder 5">
            <a:extLst>
              <a:ext uri="{FF2B5EF4-FFF2-40B4-BE49-F238E27FC236}">
                <a16:creationId xmlns:a16="http://schemas.microsoft.com/office/drawing/2014/main" id="{00E1F2F6-022D-414F-893E-6E96BE918356}"/>
              </a:ext>
            </a:extLst>
          </p:cNvPr>
          <p:cNvGraphicFramePr>
            <a:graphicFrameLocks noGrp="1"/>
          </p:cNvGraphicFramePr>
          <p:nvPr>
            <p:ph idx="1"/>
            <p:extLst>
              <p:ext uri="{D42A27DB-BD31-4B8C-83A1-F6EECF244321}">
                <p14:modId xmlns:p14="http://schemas.microsoft.com/office/powerpoint/2010/main" val="2131055385"/>
              </p:ext>
            </p:extLst>
          </p:nvPr>
        </p:nvGraphicFramePr>
        <p:xfrm>
          <a:off x="1085851" y="1628775"/>
          <a:ext cx="7755572" cy="2921160"/>
        </p:xfrm>
        <a:graphic>
          <a:graphicData uri="http://schemas.openxmlformats.org/drawingml/2006/table">
            <a:tbl>
              <a:tblPr/>
              <a:tblGrid>
                <a:gridCol w="1314449">
                  <a:extLst>
                    <a:ext uri="{9D8B030D-6E8A-4147-A177-3AD203B41FA5}">
                      <a16:colId xmlns:a16="http://schemas.microsoft.com/office/drawing/2014/main" val="2251146313"/>
                    </a:ext>
                  </a:extLst>
                </a:gridCol>
                <a:gridCol w="1991558">
                  <a:extLst>
                    <a:ext uri="{9D8B030D-6E8A-4147-A177-3AD203B41FA5}">
                      <a16:colId xmlns:a16="http://schemas.microsoft.com/office/drawing/2014/main" val="2650630545"/>
                    </a:ext>
                  </a:extLst>
                </a:gridCol>
                <a:gridCol w="2415376">
                  <a:extLst>
                    <a:ext uri="{9D8B030D-6E8A-4147-A177-3AD203B41FA5}">
                      <a16:colId xmlns:a16="http://schemas.microsoft.com/office/drawing/2014/main" val="389804636"/>
                    </a:ext>
                  </a:extLst>
                </a:gridCol>
                <a:gridCol w="2034189">
                  <a:extLst>
                    <a:ext uri="{9D8B030D-6E8A-4147-A177-3AD203B41FA5}">
                      <a16:colId xmlns:a16="http://schemas.microsoft.com/office/drawing/2014/main" val="1382952287"/>
                    </a:ext>
                  </a:extLst>
                </a:gridCol>
              </a:tblGrid>
              <a:tr h="486860">
                <a:tc>
                  <a:txBody>
                    <a:bodyPr/>
                    <a:lstStyle/>
                    <a:p>
                      <a:pPr marL="0" marR="0" algn="ctr">
                        <a:spcBef>
                          <a:spcPts val="0"/>
                        </a:spcBef>
                        <a:spcAft>
                          <a:spcPts val="0"/>
                        </a:spcAft>
                      </a:pPr>
                      <a:r>
                        <a:rPr lang="el-GR" sz="240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10">
                      <a:fgClr>
                        <a:srgbClr val="FFFFFF"/>
                      </a:fgClr>
                      <a:bgClr>
                        <a:srgbClr val="E5E5E5"/>
                      </a:bgClr>
                    </a:pattFill>
                  </a:tcPr>
                </a:tc>
                <a:tc gridSpan="2">
                  <a:txBody>
                    <a:bodyPr/>
                    <a:lstStyle/>
                    <a:p>
                      <a:pPr marL="0" marR="0" algn="ctr">
                        <a:spcBef>
                          <a:spcPts val="0"/>
                        </a:spcBef>
                        <a:spcAft>
                          <a:spcPts val="0"/>
                        </a:spcAft>
                      </a:pPr>
                      <a:r>
                        <a:rPr lang="el-GR" sz="2400">
                          <a:solidFill>
                            <a:srgbClr val="000000"/>
                          </a:solidFill>
                          <a:effectLst/>
                          <a:latin typeface="Times New Roman" panose="02020603050405020304" pitchFamily="18" charset="0"/>
                          <a:ea typeface="Times New Roman" panose="02020603050405020304" pitchFamily="18" charset="0"/>
                        </a:rPr>
                        <a:t>Είδος εργασίας</a:t>
                      </a:r>
                      <a:endParaRPr lang="el-GR"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10">
                      <a:fgClr>
                        <a:srgbClr val="FFFFFF"/>
                      </a:fgClr>
                      <a:bgClr>
                        <a:srgbClr val="E5E5E5"/>
                      </a:bgClr>
                    </a:pattFill>
                  </a:tcPr>
                </a:tc>
                <a:tc hMerge="1">
                  <a:txBody>
                    <a:bodyPr/>
                    <a:lstStyle/>
                    <a:p>
                      <a:endParaRPr lang="el-GR"/>
                    </a:p>
                  </a:txBody>
                  <a:tcPr/>
                </a:tc>
                <a:tc rowSpan="2">
                  <a:txBody>
                    <a:bodyPr/>
                    <a:lstStyle/>
                    <a:p>
                      <a:pPr marL="0" marR="0" algn="ctr">
                        <a:spcBef>
                          <a:spcPts val="0"/>
                        </a:spcBef>
                        <a:spcAft>
                          <a:spcPts val="0"/>
                        </a:spcAft>
                      </a:pPr>
                      <a:r>
                        <a:rPr lang="el-GR" sz="2400" b="1">
                          <a:effectLst/>
                          <a:latin typeface="Times New Roman" panose="02020603050405020304" pitchFamily="18" charset="0"/>
                          <a:ea typeface="Times New Roman" panose="02020603050405020304" pitchFamily="18" charset="0"/>
                        </a:rPr>
                        <a:t> </a:t>
                      </a:r>
                      <a:endParaRPr lang="el-GR" sz="24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l-GR" sz="2400">
                          <a:solidFill>
                            <a:srgbClr val="000000"/>
                          </a:solidFill>
                          <a:effectLst/>
                          <a:latin typeface="Times New Roman" panose="02020603050405020304" pitchFamily="18" charset="0"/>
                          <a:ea typeface="Times New Roman" panose="02020603050405020304" pitchFamily="18" charset="0"/>
                        </a:rPr>
                        <a:t>Σύνολο</a:t>
                      </a:r>
                      <a:endParaRPr lang="el-GR"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10">
                      <a:fgClr>
                        <a:srgbClr val="FFFFFF"/>
                      </a:fgClr>
                      <a:bgClr>
                        <a:srgbClr val="E5E5E5"/>
                      </a:bgClr>
                    </a:pattFill>
                  </a:tcPr>
                </a:tc>
                <a:extLst>
                  <a:ext uri="{0D108BD9-81ED-4DB2-BD59-A6C34878D82A}">
                    <a16:rowId xmlns:a16="http://schemas.microsoft.com/office/drawing/2014/main" val="2257945150"/>
                  </a:ext>
                </a:extLst>
              </a:tr>
              <a:tr h="973720">
                <a:tc>
                  <a:txBody>
                    <a:bodyPr/>
                    <a:lstStyle/>
                    <a:p>
                      <a:pPr marL="0" marR="0" algn="ctr">
                        <a:spcBef>
                          <a:spcPts val="0"/>
                        </a:spcBef>
                        <a:spcAft>
                          <a:spcPts val="0"/>
                        </a:spcAft>
                      </a:pPr>
                      <a:r>
                        <a:rPr lang="el-GR" sz="2400">
                          <a:effectLst/>
                          <a:latin typeface="Times New Roman" panose="02020603050405020304" pitchFamily="18" charset="0"/>
                          <a:ea typeface="Times New Roman" panose="02020603050405020304" pitchFamily="18" charset="0"/>
                        </a:rPr>
                        <a:t> </a:t>
                      </a:r>
                    </a:p>
                    <a:p>
                      <a:pPr marL="0" marR="0" algn="ctr">
                        <a:spcBef>
                          <a:spcPts val="0"/>
                        </a:spcBef>
                        <a:spcAft>
                          <a:spcPts val="0"/>
                        </a:spcAft>
                      </a:pPr>
                      <a:r>
                        <a:rPr lang="el-GR" sz="2400">
                          <a:solidFill>
                            <a:srgbClr val="000000"/>
                          </a:solidFill>
                          <a:effectLst/>
                          <a:latin typeface="Times New Roman" panose="02020603050405020304" pitchFamily="18" charset="0"/>
                          <a:ea typeface="Times New Roman" panose="02020603050405020304" pitchFamily="18" charset="0"/>
                        </a:rPr>
                        <a:t>Φύλο</a:t>
                      </a:r>
                      <a:endParaRPr lang="el-GR"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10">
                      <a:fgClr>
                        <a:srgbClr val="FFFFFF"/>
                      </a:fgClr>
                      <a:bgClr>
                        <a:srgbClr val="E5E5E5"/>
                      </a:bgClr>
                    </a:pattFill>
                  </a:tcPr>
                </a:tc>
                <a:tc>
                  <a:txBody>
                    <a:bodyPr/>
                    <a:lstStyle/>
                    <a:p>
                      <a:pPr marL="0" marR="0" algn="ctr">
                        <a:spcBef>
                          <a:spcPts val="0"/>
                        </a:spcBef>
                        <a:spcAft>
                          <a:spcPts val="0"/>
                        </a:spcAft>
                      </a:pPr>
                      <a:r>
                        <a:rPr lang="el-GR" sz="2400" dirty="0">
                          <a:effectLst/>
                          <a:latin typeface="Times New Roman" panose="02020603050405020304" pitchFamily="18" charset="0"/>
                          <a:ea typeface="Times New Roman" panose="02020603050405020304" pitchFamily="18" charset="0"/>
                        </a:rPr>
                        <a:t> </a:t>
                      </a:r>
                    </a:p>
                    <a:p>
                      <a:pPr marL="0" marR="0" algn="ctr">
                        <a:spcBef>
                          <a:spcPts val="0"/>
                        </a:spcBef>
                        <a:spcAft>
                          <a:spcPts val="0"/>
                        </a:spcAft>
                      </a:pPr>
                      <a:r>
                        <a:rPr lang="el-GR" sz="2400" dirty="0">
                          <a:effectLst/>
                          <a:latin typeface="Times New Roman" panose="02020603050405020304" pitchFamily="18" charset="0"/>
                          <a:ea typeface="Times New Roman" panose="02020603050405020304" pitchFamily="18" charset="0"/>
                        </a:rPr>
                        <a:t>Χειρωνακτική</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10">
                      <a:fgClr>
                        <a:srgbClr val="FFFFFF"/>
                      </a:fgClr>
                      <a:bgClr>
                        <a:srgbClr val="E5E5E5"/>
                      </a:bgClr>
                    </a:pattFill>
                  </a:tcPr>
                </a:tc>
                <a:tc>
                  <a:txBody>
                    <a:bodyPr/>
                    <a:lstStyle/>
                    <a:p>
                      <a:pPr marL="0" marR="0" algn="ctr">
                        <a:spcBef>
                          <a:spcPts val="0"/>
                        </a:spcBef>
                        <a:spcAft>
                          <a:spcPts val="0"/>
                        </a:spcAft>
                      </a:pPr>
                      <a:r>
                        <a:rPr lang="el-GR" sz="2400" dirty="0">
                          <a:effectLst/>
                          <a:latin typeface="Times New Roman" panose="02020603050405020304" pitchFamily="18" charset="0"/>
                          <a:ea typeface="Times New Roman" panose="02020603050405020304" pitchFamily="18" charset="0"/>
                        </a:rPr>
                        <a:t> </a:t>
                      </a:r>
                    </a:p>
                    <a:p>
                      <a:pPr marL="0" marR="0" algn="ctr">
                        <a:spcBef>
                          <a:spcPts val="0"/>
                        </a:spcBef>
                        <a:spcAft>
                          <a:spcPts val="0"/>
                        </a:spcAft>
                      </a:pPr>
                      <a:r>
                        <a:rPr lang="el-GR" sz="2400" dirty="0">
                          <a:solidFill>
                            <a:srgbClr val="000000"/>
                          </a:solidFill>
                          <a:effectLst/>
                          <a:latin typeface="Times New Roman" panose="02020603050405020304" pitchFamily="18" charset="0"/>
                          <a:ea typeface="Times New Roman" panose="02020603050405020304" pitchFamily="18" charset="0"/>
                        </a:rPr>
                        <a:t>Γραφείου</a:t>
                      </a:r>
                      <a:endParaRPr lang="el-GR"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10">
                      <a:fgClr>
                        <a:srgbClr val="FFFFFF"/>
                      </a:fgClr>
                      <a:bgClr>
                        <a:srgbClr val="E5E5E5"/>
                      </a:bgClr>
                    </a:pattFill>
                  </a:tcPr>
                </a:tc>
                <a:tc vMerge="1">
                  <a:txBody>
                    <a:bodyPr/>
                    <a:lstStyle/>
                    <a:p>
                      <a:endParaRPr lang="el-GR"/>
                    </a:p>
                  </a:txBody>
                  <a:tcPr/>
                </a:tc>
                <a:extLst>
                  <a:ext uri="{0D108BD9-81ED-4DB2-BD59-A6C34878D82A}">
                    <a16:rowId xmlns:a16="http://schemas.microsoft.com/office/drawing/2014/main" val="949900841"/>
                  </a:ext>
                </a:extLst>
              </a:tr>
              <a:tr h="486860">
                <a:tc>
                  <a:txBody>
                    <a:bodyPr/>
                    <a:lstStyle/>
                    <a:p>
                      <a:pPr marL="0" marR="0" algn="just">
                        <a:spcBef>
                          <a:spcPts val="0"/>
                        </a:spcBef>
                        <a:spcAft>
                          <a:spcPts val="0"/>
                        </a:spcAft>
                      </a:pPr>
                      <a:r>
                        <a:rPr lang="el-GR" sz="2400">
                          <a:effectLst/>
                          <a:latin typeface="Times New Roman" panose="02020603050405020304" pitchFamily="18" charset="0"/>
                          <a:ea typeface="Times New Roman" panose="02020603050405020304" pitchFamily="18" charset="0"/>
                        </a:rPr>
                        <a:t>Άνδρες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l-GR" sz="2400" dirty="0">
                          <a:effectLst/>
                          <a:latin typeface="Times New Roman" panose="02020603050405020304" pitchFamily="18" charset="0"/>
                          <a:ea typeface="Times New Roman" panose="02020603050405020304" pitchFamily="18" charset="0"/>
                        </a:rPr>
                        <a:t>180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l-GR" sz="2400" dirty="0">
                          <a:effectLst/>
                          <a:latin typeface="Times New Roman" panose="02020603050405020304" pitchFamily="18" charset="0"/>
                          <a:ea typeface="Times New Roman" panose="02020603050405020304" pitchFamily="18" charset="0"/>
                        </a:rPr>
                        <a:t>  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l-GR" sz="2400">
                          <a:effectLst/>
                          <a:latin typeface="Times New Roman" panose="02020603050405020304" pitchFamily="18" charset="0"/>
                          <a:ea typeface="Times New Roman" panose="02020603050405020304" pitchFamily="18" charset="0"/>
                        </a:rPr>
                        <a:t>200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9703835"/>
                  </a:ext>
                </a:extLst>
              </a:tr>
              <a:tr h="486860">
                <a:tc>
                  <a:txBody>
                    <a:bodyPr/>
                    <a:lstStyle/>
                    <a:p>
                      <a:pPr marL="0" marR="0" algn="just">
                        <a:spcBef>
                          <a:spcPts val="0"/>
                        </a:spcBef>
                        <a:spcAft>
                          <a:spcPts val="0"/>
                        </a:spcAft>
                      </a:pPr>
                      <a:r>
                        <a:rPr lang="el-GR" sz="2400">
                          <a:effectLst/>
                          <a:latin typeface="Times New Roman" panose="02020603050405020304" pitchFamily="18" charset="0"/>
                          <a:ea typeface="Times New Roman" panose="02020603050405020304" pitchFamily="18" charset="0"/>
                        </a:rPr>
                        <a:t>Γυναίκες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l-GR" sz="2400" dirty="0">
                          <a:effectLst/>
                          <a:latin typeface="Times New Roman" panose="02020603050405020304" pitchFamily="18" charset="0"/>
                          <a:ea typeface="Times New Roman" panose="02020603050405020304" pitchFamily="18" charset="0"/>
                        </a:rPr>
                        <a:t>  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l-GR" sz="2400" dirty="0">
                          <a:effectLst/>
                          <a:latin typeface="Times New Roman" panose="02020603050405020304" pitchFamily="18" charset="0"/>
                          <a:ea typeface="Times New Roman" panose="02020603050405020304" pitchFamily="18" charset="0"/>
                        </a:rPr>
                        <a:t>  60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l-GR" sz="2400">
                          <a:effectLst/>
                          <a:latin typeface="Times New Roman" panose="02020603050405020304" pitchFamily="18" charset="0"/>
                          <a:ea typeface="Times New Roman" panose="02020603050405020304" pitchFamily="18" charset="0"/>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88524547"/>
                  </a:ext>
                </a:extLst>
              </a:tr>
              <a:tr h="486860">
                <a:tc>
                  <a:txBody>
                    <a:bodyPr/>
                    <a:lstStyle/>
                    <a:p>
                      <a:pPr marL="0" marR="0" algn="just">
                        <a:spcBef>
                          <a:spcPts val="0"/>
                        </a:spcBef>
                        <a:spcAft>
                          <a:spcPts val="0"/>
                        </a:spcAft>
                      </a:pPr>
                      <a:r>
                        <a:rPr lang="el-GR" sz="2400">
                          <a:effectLst/>
                          <a:latin typeface="Times New Roman" panose="02020603050405020304" pitchFamily="18" charset="0"/>
                          <a:ea typeface="Times New Roman" panose="02020603050405020304" pitchFamily="18" charset="0"/>
                        </a:rPr>
                        <a:t>Σύνολο</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l-GR" sz="2400" dirty="0">
                          <a:effectLst/>
                          <a:latin typeface="Times New Roman" panose="02020603050405020304" pitchFamily="18" charset="0"/>
                          <a:ea typeface="Times New Roman" panose="02020603050405020304" pitchFamily="18" charset="0"/>
                        </a:rPr>
                        <a:t>220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l-GR" sz="2400" dirty="0">
                          <a:effectLst/>
                          <a:latin typeface="Times New Roman" panose="02020603050405020304" pitchFamily="18" charset="0"/>
                          <a:ea typeface="Times New Roman" panose="02020603050405020304" pitchFamily="18" charset="0"/>
                        </a:rPr>
                        <a:t>80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l-GR" sz="2400" dirty="0">
                          <a:effectLst/>
                          <a:latin typeface="Times New Roman" panose="02020603050405020304" pitchFamily="18" charset="0"/>
                          <a:ea typeface="Times New Roman" panose="02020603050405020304" pitchFamily="18" charset="0"/>
                        </a:rPr>
                        <a:t>300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1016034"/>
                  </a:ext>
                </a:extLst>
              </a:tr>
            </a:tbl>
          </a:graphicData>
        </a:graphic>
      </p:graphicFrame>
    </p:spTree>
    <p:extLst>
      <p:ext uri="{BB962C8B-B14F-4D97-AF65-F5344CB8AC3E}">
        <p14:creationId xmlns:p14="http://schemas.microsoft.com/office/powerpoint/2010/main" val="33500888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0C1D5-7F88-47D1-931C-8554D4B42532}"/>
              </a:ext>
            </a:extLst>
          </p:cNvPr>
          <p:cNvSpPr>
            <a:spLocks noGrp="1"/>
          </p:cNvSpPr>
          <p:nvPr>
            <p:ph type="title"/>
          </p:nvPr>
        </p:nvSpPr>
        <p:spPr/>
        <p:txBody>
          <a:bodyPr/>
          <a:lstStyle/>
          <a:p>
            <a:r>
              <a:rPr lang="el-GR" dirty="0"/>
              <a:t>Ζητούμενα</a:t>
            </a:r>
          </a:p>
        </p:txBody>
      </p:sp>
      <p:sp>
        <p:nvSpPr>
          <p:cNvPr id="3" name="Content Placeholder 2">
            <a:extLst>
              <a:ext uri="{FF2B5EF4-FFF2-40B4-BE49-F238E27FC236}">
                <a16:creationId xmlns:a16="http://schemas.microsoft.com/office/drawing/2014/main" id="{95072485-08EA-4DCC-BCE1-22B01A57843D}"/>
              </a:ext>
            </a:extLst>
          </p:cNvPr>
          <p:cNvSpPr>
            <a:spLocks noGrp="1"/>
          </p:cNvSpPr>
          <p:nvPr>
            <p:ph idx="1"/>
          </p:nvPr>
        </p:nvSpPr>
        <p:spPr/>
        <p:txBody>
          <a:bodyPr/>
          <a:lstStyle/>
          <a:p>
            <a:pPr marL="0" marR="0" algn="just">
              <a:spcBef>
                <a:spcPts val="0"/>
              </a:spcBef>
              <a:spcAft>
                <a:spcPts val="0"/>
              </a:spcAft>
            </a:pPr>
            <a:r>
              <a:rPr lang="el-GR" sz="2800" b="1" dirty="0">
                <a:effectLst/>
                <a:latin typeface="Times New Roman" panose="02020603050405020304" pitchFamily="18" charset="0"/>
                <a:ea typeface="Times New Roman" panose="02020603050405020304" pitchFamily="18" charset="0"/>
              </a:rPr>
              <a:t>(</a:t>
            </a:r>
            <a:r>
              <a:rPr lang="en-US" sz="2800" b="1" dirty="0" err="1">
                <a:effectLst/>
                <a:latin typeface="Times New Roman" panose="02020603050405020304" pitchFamily="18" charset="0"/>
                <a:ea typeface="Times New Roman" panose="02020603050405020304" pitchFamily="18" charset="0"/>
              </a:rPr>
              <a:t>i</a:t>
            </a:r>
            <a:r>
              <a:rPr lang="el-GR" sz="2800" b="1" dirty="0">
                <a:effectLst/>
                <a:latin typeface="Times New Roman" panose="02020603050405020304" pitchFamily="18" charset="0"/>
                <a:ea typeface="Times New Roman" panose="02020603050405020304" pitchFamily="18" charset="0"/>
              </a:rPr>
              <a:t>)</a:t>
            </a:r>
            <a:r>
              <a:rPr lang="el-GR" sz="2800" dirty="0">
                <a:effectLst/>
                <a:latin typeface="Times New Roman" panose="02020603050405020304" pitchFamily="18" charset="0"/>
                <a:ea typeface="Times New Roman" panose="02020603050405020304" pitchFamily="18" charset="0"/>
              </a:rPr>
              <a:t> Να είναι άνδρας και να εργάζεται σε χειρωνακτική εργασία.</a:t>
            </a:r>
          </a:p>
          <a:p>
            <a:pPr marL="0" marR="0" algn="just">
              <a:spcBef>
                <a:spcPts val="0"/>
              </a:spcBef>
              <a:spcAft>
                <a:spcPts val="0"/>
              </a:spcAft>
            </a:pPr>
            <a:r>
              <a:rPr lang="el-GR" sz="2800" b="1" dirty="0">
                <a:effectLst/>
                <a:latin typeface="Times New Roman" panose="02020603050405020304" pitchFamily="18" charset="0"/>
                <a:ea typeface="Times New Roman" panose="02020603050405020304" pitchFamily="18" charset="0"/>
              </a:rPr>
              <a:t>(</a:t>
            </a:r>
            <a:r>
              <a:rPr lang="en-US" sz="2800" b="1" dirty="0">
                <a:effectLst/>
                <a:latin typeface="Times New Roman" panose="02020603050405020304" pitchFamily="18" charset="0"/>
                <a:ea typeface="Times New Roman" panose="02020603050405020304" pitchFamily="18" charset="0"/>
              </a:rPr>
              <a:t>ii</a:t>
            </a:r>
            <a:r>
              <a:rPr lang="el-GR" sz="2800" b="1" dirty="0">
                <a:effectLst/>
                <a:latin typeface="Times New Roman" panose="02020603050405020304" pitchFamily="18" charset="0"/>
                <a:ea typeface="Times New Roman" panose="02020603050405020304" pitchFamily="18" charset="0"/>
              </a:rPr>
              <a:t>)</a:t>
            </a:r>
            <a:r>
              <a:rPr lang="el-GR" sz="2800" dirty="0">
                <a:effectLst/>
                <a:latin typeface="Times New Roman" panose="02020603050405020304" pitchFamily="18" charset="0"/>
                <a:ea typeface="Times New Roman" panose="02020603050405020304" pitchFamily="18" charset="0"/>
              </a:rPr>
              <a:t> Να είναι άνδρας και να εργάζεται σε δουλειά γραφείου.</a:t>
            </a:r>
          </a:p>
          <a:p>
            <a:pPr marL="0" marR="0" algn="just">
              <a:spcBef>
                <a:spcPts val="0"/>
              </a:spcBef>
              <a:spcAft>
                <a:spcPts val="0"/>
              </a:spcAft>
            </a:pPr>
            <a:r>
              <a:rPr lang="el-GR" sz="2800" b="1" dirty="0">
                <a:effectLst/>
                <a:latin typeface="Times New Roman" panose="02020603050405020304" pitchFamily="18" charset="0"/>
                <a:ea typeface="Times New Roman" panose="02020603050405020304" pitchFamily="18" charset="0"/>
              </a:rPr>
              <a:t>(</a:t>
            </a:r>
            <a:r>
              <a:rPr lang="en-US" sz="2800" b="1" dirty="0">
                <a:effectLst/>
                <a:latin typeface="Times New Roman" panose="02020603050405020304" pitchFamily="18" charset="0"/>
                <a:ea typeface="Times New Roman" panose="02020603050405020304" pitchFamily="18" charset="0"/>
              </a:rPr>
              <a:t>iii</a:t>
            </a:r>
            <a:r>
              <a:rPr lang="el-GR" sz="2800" b="1" dirty="0">
                <a:effectLst/>
                <a:latin typeface="Times New Roman" panose="02020603050405020304" pitchFamily="18" charset="0"/>
                <a:ea typeface="Times New Roman" panose="02020603050405020304" pitchFamily="18" charset="0"/>
              </a:rPr>
              <a:t>)</a:t>
            </a:r>
            <a:r>
              <a:rPr lang="el-GR" sz="2800" dirty="0">
                <a:effectLst/>
                <a:latin typeface="Times New Roman" panose="02020603050405020304" pitchFamily="18" charset="0"/>
                <a:ea typeface="Times New Roman" panose="02020603050405020304" pitchFamily="18" charset="0"/>
              </a:rPr>
              <a:t> Να είναι γυναίκα και να εργάζεται σε γραφείο.</a:t>
            </a:r>
          </a:p>
          <a:p>
            <a:pPr marL="0" marR="0" algn="just">
              <a:spcBef>
                <a:spcPts val="0"/>
              </a:spcBef>
              <a:spcAft>
                <a:spcPts val="0"/>
              </a:spcAft>
            </a:pPr>
            <a:r>
              <a:rPr lang="el-GR" sz="2800" b="1" dirty="0">
                <a:effectLst/>
                <a:latin typeface="Times New Roman" panose="02020603050405020304" pitchFamily="18" charset="0"/>
                <a:ea typeface="Times New Roman" panose="02020603050405020304" pitchFamily="18" charset="0"/>
              </a:rPr>
              <a:t>(</a:t>
            </a:r>
            <a:r>
              <a:rPr lang="en-US" sz="2800" b="1" dirty="0">
                <a:effectLst/>
                <a:latin typeface="Times New Roman" panose="02020603050405020304" pitchFamily="18" charset="0"/>
                <a:ea typeface="Times New Roman" panose="02020603050405020304" pitchFamily="18" charset="0"/>
              </a:rPr>
              <a:t>iv</a:t>
            </a:r>
            <a:r>
              <a:rPr lang="el-GR" sz="2800" b="1" dirty="0">
                <a:effectLst/>
                <a:latin typeface="Times New Roman" panose="02020603050405020304" pitchFamily="18" charset="0"/>
                <a:ea typeface="Times New Roman" panose="02020603050405020304" pitchFamily="18" charset="0"/>
              </a:rPr>
              <a:t>)</a:t>
            </a:r>
            <a:r>
              <a:rPr lang="el-GR" sz="2800" dirty="0">
                <a:effectLst/>
                <a:latin typeface="Times New Roman" panose="02020603050405020304" pitchFamily="18" charset="0"/>
                <a:ea typeface="Times New Roman" panose="02020603050405020304" pitchFamily="18" charset="0"/>
              </a:rPr>
              <a:t>  Να εξετασθεί αν τα χαρακτηριστικά </a:t>
            </a:r>
            <a:r>
              <a:rPr lang="el-GR" sz="2800" i="1" dirty="0">
                <a:effectLst/>
                <a:latin typeface="Times New Roman" panose="02020603050405020304" pitchFamily="18" charset="0"/>
                <a:ea typeface="Times New Roman" panose="02020603050405020304" pitchFamily="18" charset="0"/>
              </a:rPr>
              <a:t>«είδος εργασίας: ”χειρωνακτική”»</a:t>
            </a:r>
            <a:r>
              <a:rPr lang="el-GR" sz="2800" dirty="0">
                <a:effectLst/>
                <a:latin typeface="Times New Roman" panose="02020603050405020304" pitchFamily="18" charset="0"/>
                <a:ea typeface="Times New Roman" panose="02020603050405020304" pitchFamily="18" charset="0"/>
              </a:rPr>
              <a:t> και </a:t>
            </a:r>
            <a:r>
              <a:rPr lang="el-GR" sz="2800" i="1" dirty="0">
                <a:effectLst/>
                <a:latin typeface="Times New Roman" panose="02020603050405020304" pitchFamily="18" charset="0"/>
                <a:ea typeface="Times New Roman" panose="02020603050405020304" pitchFamily="18" charset="0"/>
              </a:rPr>
              <a:t>«φύλο: άνδρας»</a:t>
            </a:r>
            <a:r>
              <a:rPr lang="el-GR" sz="2800" dirty="0">
                <a:effectLst/>
                <a:latin typeface="Times New Roman" panose="02020603050405020304" pitchFamily="18" charset="0"/>
                <a:ea typeface="Times New Roman" panose="02020603050405020304" pitchFamily="18" charset="0"/>
              </a:rPr>
              <a:t> είναι ανεξάρτητα μεταξύ τους.</a:t>
            </a:r>
          </a:p>
          <a:p>
            <a:endParaRPr lang="el-GR" dirty="0"/>
          </a:p>
        </p:txBody>
      </p:sp>
    </p:spTree>
    <p:extLst>
      <p:ext uri="{BB962C8B-B14F-4D97-AF65-F5344CB8AC3E}">
        <p14:creationId xmlns:p14="http://schemas.microsoft.com/office/powerpoint/2010/main" val="35121993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6A362-3649-45AB-BF12-7422FF1080CC}"/>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F0BB6E59-FFDC-4AFF-BE7A-5D3862418B81}"/>
              </a:ext>
            </a:extLst>
          </p:cNvPr>
          <p:cNvSpPr>
            <a:spLocks noGrp="1"/>
          </p:cNvSpPr>
          <p:nvPr>
            <p:ph idx="1"/>
          </p:nvPr>
        </p:nvSpPr>
        <p:spPr/>
        <p:txBody>
          <a:bodyPr/>
          <a:lstStyle/>
          <a:p>
            <a:pPr marL="0" indent="0">
              <a:buNone/>
            </a:pPr>
            <a:r>
              <a:rPr lang="de-DE" dirty="0"/>
              <a:t>v. </a:t>
            </a:r>
            <a:r>
              <a:rPr lang="el-GR" dirty="0"/>
              <a:t>Να υπολογισθεί η πιθανότητα να κάνει κάποιος χειρωνακτική εργασία με δεδομένο ότι είναι άνδρας</a:t>
            </a:r>
          </a:p>
        </p:txBody>
      </p:sp>
    </p:spTree>
    <p:extLst>
      <p:ext uri="{BB962C8B-B14F-4D97-AF65-F5344CB8AC3E}">
        <p14:creationId xmlns:p14="http://schemas.microsoft.com/office/powerpoint/2010/main" val="34168555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F0301-2632-4DB2-92D2-36F8F87F0CB6}"/>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FEB2E5FA-EF67-4D6B-AFF6-A84F343F8261}"/>
              </a:ext>
            </a:extLst>
          </p:cNvPr>
          <p:cNvSpPr>
            <a:spLocks noGrp="1"/>
          </p:cNvSpPr>
          <p:nvPr>
            <p:ph idx="1"/>
          </p:nvPr>
        </p:nvSpPr>
        <p:spPr/>
        <p:txBody>
          <a:bodyPr/>
          <a:lstStyle/>
          <a:p>
            <a:r>
              <a:rPr lang="en-US" dirty="0"/>
              <a:t>P(</a:t>
            </a:r>
            <a:r>
              <a:rPr lang="el-GR" dirty="0"/>
              <a:t>χειρωνακτική)*</a:t>
            </a:r>
            <a:r>
              <a:rPr lang="de-DE" dirty="0"/>
              <a:t>P</a:t>
            </a:r>
            <a:r>
              <a:rPr lang="el-GR" dirty="0"/>
              <a:t>(άνδρας)=</a:t>
            </a:r>
            <a:r>
              <a:rPr lang="en-US" dirty="0"/>
              <a:t>0.49</a:t>
            </a:r>
          </a:p>
          <a:p>
            <a:r>
              <a:rPr lang="en-US" dirty="0"/>
              <a:t>P(</a:t>
            </a:r>
            <a:r>
              <a:rPr lang="el-GR" dirty="0"/>
              <a:t>χειρωνακτική  και άνδρας)=0.6 Βάσει του πολλαπλασιαστικού κανόνα</a:t>
            </a:r>
          </a:p>
          <a:p>
            <a:r>
              <a:rPr lang="en-SG" dirty="0">
                <a:highlight>
                  <a:srgbClr val="FFFF00"/>
                </a:highlight>
              </a:rPr>
              <a:t>P(</a:t>
            </a:r>
            <a:r>
              <a:rPr lang="el-GR" dirty="0">
                <a:highlight>
                  <a:srgbClr val="FFFF00"/>
                </a:highlight>
              </a:rPr>
              <a:t>χειρωνακτική/</a:t>
            </a:r>
            <a:r>
              <a:rPr lang="el-GR" dirty="0" err="1">
                <a:highlight>
                  <a:srgbClr val="FFFF00"/>
                </a:highlight>
              </a:rPr>
              <a:t>ανδρας</a:t>
            </a:r>
            <a:r>
              <a:rPr lang="el-GR" dirty="0">
                <a:highlight>
                  <a:srgbClr val="FFFF00"/>
                </a:highlight>
              </a:rPr>
              <a:t>)=</a:t>
            </a:r>
            <a:r>
              <a:rPr lang="de-DE" dirty="0">
                <a:highlight>
                  <a:srgbClr val="FFFF00"/>
                </a:highlight>
              </a:rPr>
              <a:t>P</a:t>
            </a:r>
            <a:r>
              <a:rPr lang="en-SG" dirty="0">
                <a:highlight>
                  <a:srgbClr val="FFFF00"/>
                </a:highlight>
              </a:rPr>
              <a:t>(</a:t>
            </a:r>
            <a:r>
              <a:rPr lang="el-GR" dirty="0">
                <a:highlight>
                  <a:srgbClr val="FFFF00"/>
                </a:highlight>
              </a:rPr>
              <a:t>χειρωνακτική και άνδρας)/</a:t>
            </a:r>
            <a:r>
              <a:rPr lang="de-DE" dirty="0">
                <a:highlight>
                  <a:srgbClr val="FFFF00"/>
                </a:highlight>
              </a:rPr>
              <a:t>P</a:t>
            </a:r>
            <a:r>
              <a:rPr lang="el-GR" dirty="0">
                <a:highlight>
                  <a:srgbClr val="FFFF00"/>
                </a:highlight>
              </a:rPr>
              <a:t>(άνδρας)=0.6/0.67=0.9</a:t>
            </a:r>
          </a:p>
        </p:txBody>
      </p:sp>
    </p:spTree>
    <p:extLst>
      <p:ext uri="{BB962C8B-B14F-4D97-AF65-F5344CB8AC3E}">
        <p14:creationId xmlns:p14="http://schemas.microsoft.com/office/powerpoint/2010/main" val="17259603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BA8FD81-A725-48D9-ADB7-96C3A45CDF44}"/>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a:solidFill>
                  <a:srgbClr val="FFFFFF"/>
                </a:solidFill>
                <a:latin typeface="+mj-lt"/>
                <a:ea typeface="+mj-ea"/>
                <a:cs typeface="+mj-cs"/>
              </a:rPr>
              <a:t>Διάμεσος</a:t>
            </a:r>
          </a:p>
        </p:txBody>
      </p:sp>
      <p:pic>
        <p:nvPicPr>
          <p:cNvPr id="5" name="Content Placeholder 4">
            <a:extLst>
              <a:ext uri="{FF2B5EF4-FFF2-40B4-BE49-F238E27FC236}">
                <a16:creationId xmlns:a16="http://schemas.microsoft.com/office/drawing/2014/main" id="{64FCCD6A-9DD9-45E8-A556-BD7B809CE3BE}"/>
              </a:ext>
            </a:extLst>
          </p:cNvPr>
          <p:cNvPicPr>
            <a:picLocks noGrp="1" noChangeAspect="1"/>
          </p:cNvPicPr>
          <p:nvPr>
            <p:ph idx="1"/>
          </p:nvPr>
        </p:nvPicPr>
        <p:blipFill>
          <a:blip r:embed="rId2"/>
          <a:stretch>
            <a:fillRect/>
          </a:stretch>
        </p:blipFill>
        <p:spPr>
          <a:xfrm>
            <a:off x="4248911" y="1726948"/>
            <a:ext cx="6780700" cy="715724"/>
          </a:xfrm>
          <a:prstGeom prst="rect">
            <a:avLst/>
          </a:prstGeom>
        </p:spPr>
      </p:pic>
      <p:pic>
        <p:nvPicPr>
          <p:cNvPr id="7" name="Picture 6">
            <a:extLst>
              <a:ext uri="{FF2B5EF4-FFF2-40B4-BE49-F238E27FC236}">
                <a16:creationId xmlns:a16="http://schemas.microsoft.com/office/drawing/2014/main" id="{32406FCD-BD06-4A9B-8030-CA183A2BA44C}"/>
              </a:ext>
            </a:extLst>
          </p:cNvPr>
          <p:cNvPicPr>
            <a:picLocks noChangeAspect="1"/>
          </p:cNvPicPr>
          <p:nvPr/>
        </p:nvPicPr>
        <p:blipFill>
          <a:blip r:embed="rId3"/>
          <a:stretch>
            <a:fillRect/>
          </a:stretch>
        </p:blipFill>
        <p:spPr>
          <a:xfrm>
            <a:off x="4156328" y="2727899"/>
            <a:ext cx="4305537" cy="701101"/>
          </a:xfrm>
          <a:prstGeom prst="rect">
            <a:avLst/>
          </a:prstGeom>
        </p:spPr>
      </p:pic>
      <p:pic>
        <p:nvPicPr>
          <p:cNvPr id="9" name="Picture 8">
            <a:extLst>
              <a:ext uri="{FF2B5EF4-FFF2-40B4-BE49-F238E27FC236}">
                <a16:creationId xmlns:a16="http://schemas.microsoft.com/office/drawing/2014/main" id="{3D23AFDB-5623-4784-A966-C359E6C3008F}"/>
              </a:ext>
            </a:extLst>
          </p:cNvPr>
          <p:cNvPicPr>
            <a:picLocks noChangeAspect="1"/>
          </p:cNvPicPr>
          <p:nvPr/>
        </p:nvPicPr>
        <p:blipFill>
          <a:blip r:embed="rId4"/>
          <a:stretch>
            <a:fillRect/>
          </a:stretch>
        </p:blipFill>
        <p:spPr>
          <a:xfrm>
            <a:off x="4156328" y="4204237"/>
            <a:ext cx="5231130" cy="1692292"/>
          </a:xfrm>
          <a:prstGeom prst="rect">
            <a:avLst/>
          </a:prstGeom>
        </p:spPr>
      </p:pic>
    </p:spTree>
    <p:extLst>
      <p:ext uri="{BB962C8B-B14F-4D97-AF65-F5344CB8AC3E}">
        <p14:creationId xmlns:p14="http://schemas.microsoft.com/office/powerpoint/2010/main" val="41121711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D7689-B923-4D92-8F6D-382590E8004C}"/>
              </a:ext>
            </a:extLst>
          </p:cNvPr>
          <p:cNvSpPr>
            <a:spLocks noGrp="1"/>
          </p:cNvSpPr>
          <p:nvPr>
            <p:ph type="title"/>
          </p:nvPr>
        </p:nvSpPr>
        <p:spPr/>
        <p:txBody>
          <a:bodyPr/>
          <a:lstStyle/>
          <a:p>
            <a:r>
              <a:rPr lang="el-GR" dirty="0"/>
              <a:t>Μέτρα Διασποράς</a:t>
            </a:r>
          </a:p>
        </p:txBody>
      </p:sp>
      <p:sp>
        <p:nvSpPr>
          <p:cNvPr id="3" name="Content Placeholder 2">
            <a:extLst>
              <a:ext uri="{FF2B5EF4-FFF2-40B4-BE49-F238E27FC236}">
                <a16:creationId xmlns:a16="http://schemas.microsoft.com/office/drawing/2014/main" id="{E925205D-698C-4CD3-A9AC-B84D763650AF}"/>
              </a:ext>
            </a:extLst>
          </p:cNvPr>
          <p:cNvSpPr>
            <a:spLocks noGrp="1"/>
          </p:cNvSpPr>
          <p:nvPr>
            <p:ph idx="1"/>
          </p:nvPr>
        </p:nvSpPr>
        <p:spPr/>
        <p:txBody>
          <a:bodyPr/>
          <a:lstStyle/>
          <a:p>
            <a:pPr marL="0" indent="0">
              <a:buNone/>
            </a:pPr>
            <a:r>
              <a:rPr lang="el-GR" dirty="0" err="1"/>
              <a:t>Έυρος</a:t>
            </a:r>
            <a:endParaRPr lang="el-GR" dirty="0"/>
          </a:p>
          <a:p>
            <a:pPr marL="0" indent="0">
              <a:buNone/>
            </a:pPr>
            <a:r>
              <a:rPr lang="el-GR" dirty="0"/>
              <a:t>Τεταρτημόρια</a:t>
            </a:r>
          </a:p>
          <a:p>
            <a:pPr marL="0" indent="0">
              <a:buNone/>
            </a:pPr>
            <a:r>
              <a:rPr lang="el-GR" dirty="0"/>
              <a:t>Τυπική Απόκλιση –Διακύμανση</a:t>
            </a:r>
          </a:p>
          <a:p>
            <a:pPr marL="0" indent="0">
              <a:buNone/>
            </a:pPr>
            <a:r>
              <a:rPr lang="el-GR" dirty="0"/>
              <a:t>Συντελεστής Μεταβλητότητας</a:t>
            </a:r>
          </a:p>
        </p:txBody>
      </p:sp>
    </p:spTree>
    <p:extLst>
      <p:ext uri="{BB962C8B-B14F-4D97-AF65-F5344CB8AC3E}">
        <p14:creationId xmlns:p14="http://schemas.microsoft.com/office/powerpoint/2010/main" val="2610619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C5762-18D9-4B30-8E46-91806082252A}"/>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057785A9-9EFA-4F42-9E50-01CB94D13173}"/>
              </a:ext>
            </a:extLst>
          </p:cNvPr>
          <p:cNvSpPr>
            <a:spLocks noGrp="1"/>
          </p:cNvSpPr>
          <p:nvPr>
            <p:ph idx="1"/>
          </p:nvPr>
        </p:nvSpPr>
        <p:spPr/>
        <p:txBody>
          <a:bodyPr>
            <a:normAutofit fontScale="25000" lnSpcReduction="20000"/>
          </a:bodyPr>
          <a:lstStyle/>
          <a:p>
            <a:r>
              <a:rPr lang="el-GR" dirty="0"/>
              <a:t> Εάν σε ένα δείγμα παρατηρήσεων υπάρχουν ακραίες αρνητικές τιμές τότε:   </a:t>
            </a:r>
          </a:p>
          <a:p>
            <a:endParaRPr lang="el-GR" dirty="0"/>
          </a:p>
          <a:p>
            <a:r>
              <a:rPr lang="el-GR" dirty="0"/>
              <a:t>α          H διάμεσος είναι μεγαλύτερη από τη μέση τιμή.                                          </a:t>
            </a:r>
          </a:p>
          <a:p>
            <a:endParaRPr lang="el-GR" dirty="0"/>
          </a:p>
          <a:p>
            <a:r>
              <a:rPr lang="el-GR" dirty="0"/>
              <a:t>β          Η διάμεσος είναι μικρότερη από τη μέση τιμή.                                             </a:t>
            </a:r>
          </a:p>
          <a:p>
            <a:endParaRPr lang="el-GR" dirty="0"/>
          </a:p>
          <a:p>
            <a:r>
              <a:rPr lang="el-GR" dirty="0"/>
              <a:t>γ          Η διάμεσος είναι ίση με τη μέση τιμή.                                                          </a:t>
            </a:r>
          </a:p>
          <a:p>
            <a:endParaRPr lang="el-GR" dirty="0"/>
          </a:p>
          <a:p>
            <a:r>
              <a:rPr lang="el-GR" dirty="0"/>
              <a:t>δ          Καμία από τις απαντήσεις δεν είναι σωστή.                                                  </a:t>
            </a:r>
          </a:p>
          <a:p>
            <a:endParaRPr lang="el-GR" dirty="0"/>
          </a:p>
          <a:p>
            <a:r>
              <a:rPr lang="el-GR" dirty="0"/>
              <a:t>ε          Όλες οι απαντήσεις είναι σωστές.                                                                              </a:t>
            </a:r>
          </a:p>
          <a:p>
            <a:endParaRPr lang="el-GR" dirty="0"/>
          </a:p>
          <a:p>
            <a:r>
              <a:rPr lang="el-GR" dirty="0"/>
              <a:t> 8.         Ποιο από τα παρακάτω δεν αποτελεί μέτρο κεντρικής τάσης;                           </a:t>
            </a:r>
          </a:p>
          <a:p>
            <a:endParaRPr lang="el-GR" dirty="0"/>
          </a:p>
          <a:p>
            <a:r>
              <a:rPr lang="el-GR" dirty="0"/>
              <a:t>α          O αριθμητικός μέσος.                                                                                    </a:t>
            </a:r>
          </a:p>
          <a:p>
            <a:endParaRPr lang="el-GR" dirty="0"/>
          </a:p>
          <a:p>
            <a:r>
              <a:rPr lang="el-GR" dirty="0"/>
              <a:t>β          H επικρατούσα τιμή.                                                                          </a:t>
            </a:r>
          </a:p>
          <a:p>
            <a:endParaRPr lang="el-GR" dirty="0"/>
          </a:p>
          <a:p>
            <a:r>
              <a:rPr lang="el-GR" dirty="0"/>
              <a:t>γ          O γεωμετρικός μέσος.                                                                                               </a:t>
            </a:r>
          </a:p>
          <a:p>
            <a:endParaRPr lang="el-GR" dirty="0"/>
          </a:p>
          <a:p>
            <a:r>
              <a:rPr lang="el-GR" dirty="0"/>
              <a:t>δ          H διακύμανση.                                                                                                           </a:t>
            </a:r>
          </a:p>
          <a:p>
            <a:endParaRPr lang="el-GR" dirty="0"/>
          </a:p>
        </p:txBody>
      </p:sp>
    </p:spTree>
    <p:extLst>
      <p:ext uri="{BB962C8B-B14F-4D97-AF65-F5344CB8AC3E}">
        <p14:creationId xmlns:p14="http://schemas.microsoft.com/office/powerpoint/2010/main" val="3445807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D1E76-598A-4D53-A137-C89772309160}"/>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DE370C0B-815E-41E8-B54B-98E5F0AE56AF}"/>
              </a:ext>
            </a:extLst>
          </p:cNvPr>
          <p:cNvSpPr>
            <a:spLocks noGrp="1"/>
          </p:cNvSpPr>
          <p:nvPr>
            <p:ph idx="1"/>
          </p:nvPr>
        </p:nvSpPr>
        <p:spPr/>
        <p:txBody>
          <a:bodyPr>
            <a:normAutofit fontScale="25000" lnSpcReduction="20000"/>
          </a:bodyPr>
          <a:lstStyle/>
          <a:p>
            <a:r>
              <a:rPr lang="el-GR" dirty="0"/>
              <a:t> </a:t>
            </a:r>
          </a:p>
          <a:p>
            <a:endParaRPr lang="el-GR" dirty="0"/>
          </a:p>
          <a:p>
            <a:r>
              <a:rPr lang="el-GR" dirty="0"/>
              <a:t>9.       "Ο συντελεστής μεταβλητότητας:</a:t>
            </a:r>
          </a:p>
          <a:p>
            <a:endParaRPr lang="el-GR" dirty="0"/>
          </a:p>
          <a:p>
            <a:r>
              <a:rPr lang="el-GR" dirty="0"/>
              <a:t>I. Υπολογίζεται αν διαιρέσουμε την τυπική απόκλιση με την αναμενόμενη απόδοση.</a:t>
            </a:r>
          </a:p>
          <a:p>
            <a:endParaRPr lang="el-GR" dirty="0"/>
          </a:p>
          <a:p>
            <a:r>
              <a:rPr lang="el-GR" dirty="0"/>
              <a:t>II. Αποτελεί τρόπο σχετικής μέτρησης του κινδύνου.</a:t>
            </a:r>
          </a:p>
          <a:p>
            <a:endParaRPr lang="el-GR" dirty="0"/>
          </a:p>
          <a:p>
            <a:r>
              <a:rPr lang="el-GR" dirty="0"/>
              <a:t>III. Είναι ιδιαίτερα χρήσιμος κατά τη σύγκριση του κινδύνου των Αμοιβαίων Κεφαλαίων (ΑΚ).</a:t>
            </a:r>
          </a:p>
          <a:p>
            <a:endParaRPr lang="el-GR" dirty="0"/>
          </a:p>
          <a:p>
            <a:r>
              <a:rPr lang="el-GR" dirty="0"/>
              <a:t>Επιλέξτε τη σωστή απάντηση."                                                                                              </a:t>
            </a:r>
          </a:p>
          <a:p>
            <a:endParaRPr lang="el-GR" dirty="0"/>
          </a:p>
          <a:p>
            <a:r>
              <a:rPr lang="el-GR" dirty="0"/>
              <a:t>α          II                                                                                                                    </a:t>
            </a:r>
          </a:p>
          <a:p>
            <a:endParaRPr lang="el-GR" dirty="0"/>
          </a:p>
          <a:p>
            <a:r>
              <a:rPr lang="el-GR" dirty="0"/>
              <a:t>β          I και II                                                                                                            </a:t>
            </a:r>
          </a:p>
          <a:p>
            <a:endParaRPr lang="el-GR" dirty="0"/>
          </a:p>
          <a:p>
            <a:r>
              <a:rPr lang="el-GR" dirty="0"/>
              <a:t>γ          II και III                                                                                                         </a:t>
            </a:r>
          </a:p>
          <a:p>
            <a:endParaRPr lang="el-GR" dirty="0"/>
          </a:p>
          <a:p>
            <a:r>
              <a:rPr lang="el-GR" dirty="0"/>
              <a:t>δ          Ι, ΙΙ και III</a:t>
            </a:r>
          </a:p>
          <a:p>
            <a:endParaRPr lang="el-GR" dirty="0"/>
          </a:p>
          <a:p>
            <a:r>
              <a:rPr lang="el-GR" dirty="0"/>
              <a:t>ε          Κανένα                                                                                                                       </a:t>
            </a:r>
          </a:p>
          <a:p>
            <a:endParaRPr lang="el-GR" dirty="0"/>
          </a:p>
          <a:p>
            <a:r>
              <a:rPr lang="el-GR" dirty="0"/>
              <a:t>                                                                                                                                   </a:t>
            </a:r>
          </a:p>
          <a:p>
            <a:endParaRPr lang="el-GR" dirty="0"/>
          </a:p>
        </p:txBody>
      </p:sp>
    </p:spTree>
    <p:extLst>
      <p:ext uri="{BB962C8B-B14F-4D97-AF65-F5344CB8AC3E}">
        <p14:creationId xmlns:p14="http://schemas.microsoft.com/office/powerpoint/2010/main" val="867717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7E181-BF8F-4B2F-9F2C-262ED86810F0}"/>
              </a:ext>
            </a:extLst>
          </p:cNvPr>
          <p:cNvSpPr>
            <a:spLocks noGrp="1"/>
          </p:cNvSpPr>
          <p:nvPr>
            <p:ph type="title"/>
          </p:nvPr>
        </p:nvSpPr>
        <p:spPr/>
        <p:txBody>
          <a:bodyPr/>
          <a:lstStyle/>
          <a:p>
            <a:endParaRPr lang="el-GR"/>
          </a:p>
        </p:txBody>
      </p:sp>
      <p:pic>
        <p:nvPicPr>
          <p:cNvPr id="5" name="Content Placeholder 4">
            <a:extLst>
              <a:ext uri="{FF2B5EF4-FFF2-40B4-BE49-F238E27FC236}">
                <a16:creationId xmlns:a16="http://schemas.microsoft.com/office/drawing/2014/main" id="{F3B2E7E2-6D7A-4012-B6CE-A09C3F89DDDF}"/>
              </a:ext>
            </a:extLst>
          </p:cNvPr>
          <p:cNvPicPr>
            <a:picLocks noGrp="1" noChangeAspect="1"/>
          </p:cNvPicPr>
          <p:nvPr>
            <p:ph idx="1"/>
          </p:nvPr>
        </p:nvPicPr>
        <p:blipFill>
          <a:blip r:embed="rId2"/>
          <a:stretch>
            <a:fillRect/>
          </a:stretch>
        </p:blipFill>
        <p:spPr>
          <a:xfrm>
            <a:off x="2103120" y="257176"/>
            <a:ext cx="7282808" cy="6452234"/>
          </a:xfrm>
        </p:spPr>
      </p:pic>
    </p:spTree>
    <p:extLst>
      <p:ext uri="{BB962C8B-B14F-4D97-AF65-F5344CB8AC3E}">
        <p14:creationId xmlns:p14="http://schemas.microsoft.com/office/powerpoint/2010/main" val="651038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C5DB10-B290-4EDD-99DA-2AED47C9E352}"/>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2800" kern="1200">
                <a:solidFill>
                  <a:srgbClr val="FFFFFF"/>
                </a:solidFill>
                <a:latin typeface="+mj-lt"/>
                <a:ea typeface="+mj-ea"/>
                <a:cs typeface="+mj-cs"/>
              </a:rPr>
              <a:t>Σχέση Διαμέσου επικρατούσας τιμής και αριθμητικού μέσου</a:t>
            </a:r>
          </a:p>
        </p:txBody>
      </p:sp>
      <p:pic>
        <p:nvPicPr>
          <p:cNvPr id="5" name="Content Placeholder 4">
            <a:extLst>
              <a:ext uri="{FF2B5EF4-FFF2-40B4-BE49-F238E27FC236}">
                <a16:creationId xmlns:a16="http://schemas.microsoft.com/office/drawing/2014/main" id="{6297F48C-260D-406E-90DC-515F61356642}"/>
              </a:ext>
            </a:extLst>
          </p:cNvPr>
          <p:cNvPicPr>
            <a:picLocks noGrp="1" noChangeAspect="1"/>
          </p:cNvPicPr>
          <p:nvPr>
            <p:ph idx="1"/>
          </p:nvPr>
        </p:nvPicPr>
        <p:blipFill>
          <a:blip r:embed="rId2"/>
          <a:stretch>
            <a:fillRect/>
          </a:stretch>
        </p:blipFill>
        <p:spPr>
          <a:xfrm>
            <a:off x="4777316" y="1939932"/>
            <a:ext cx="6780700" cy="2975807"/>
          </a:xfrm>
          <a:prstGeom prst="rect">
            <a:avLst/>
          </a:prstGeom>
        </p:spPr>
      </p:pic>
    </p:spTree>
    <p:extLst>
      <p:ext uri="{BB962C8B-B14F-4D97-AF65-F5344CB8AC3E}">
        <p14:creationId xmlns:p14="http://schemas.microsoft.com/office/powerpoint/2010/main" val="30300361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1320</TotalTime>
  <Words>1151</Words>
  <Application>Microsoft Office PowerPoint</Application>
  <PresentationFormat>Widescreen</PresentationFormat>
  <Paragraphs>170</Paragraphs>
  <Slides>33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Arial</vt:lpstr>
      <vt:lpstr>Calibri</vt:lpstr>
      <vt:lpstr>Calibri Light</vt:lpstr>
      <vt:lpstr>Cambria</vt:lpstr>
      <vt:lpstr>Cambria Math</vt:lpstr>
      <vt:lpstr>Open Sans</vt:lpstr>
      <vt:lpstr>Times New Roman</vt:lpstr>
      <vt:lpstr>Office Theme</vt:lpstr>
      <vt:lpstr>Επαναληπτικό Μάθημα</vt:lpstr>
      <vt:lpstr>PowerPoint Presentation</vt:lpstr>
      <vt:lpstr>Δειγματικός Μέσος</vt:lpstr>
      <vt:lpstr>Διάμεσος</vt:lpstr>
      <vt:lpstr>Μέτρα Διασποράς</vt:lpstr>
      <vt:lpstr>PowerPoint Presentation</vt:lpstr>
      <vt:lpstr>PowerPoint Presentation</vt:lpstr>
      <vt:lpstr>PowerPoint Presentation</vt:lpstr>
      <vt:lpstr>Σχέση Διαμέσου επικρατούσας τιμής και αριθμητικού μέσου</vt:lpstr>
      <vt:lpstr>PowerPoint Presentation</vt:lpstr>
      <vt:lpstr>Λύση</vt:lpstr>
      <vt:lpstr>PowerPoint Presentation</vt:lpstr>
      <vt:lpstr>Λύση</vt:lpstr>
      <vt:lpstr>PowerPoint Presentation</vt:lpstr>
      <vt:lpstr>Λύση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Πρόκειται για διωνυμική κατανομή</vt:lpstr>
      <vt:lpstr>Forum week 7</vt:lpstr>
      <vt:lpstr>PowerPoint Presentation</vt:lpstr>
      <vt:lpstr>PowerPoint Presentation</vt:lpstr>
      <vt:lpstr>PowerPoint Presentation</vt:lpstr>
      <vt:lpstr>PowerPoint Presentation</vt:lpstr>
      <vt:lpstr>PowerPoint Presentation</vt:lpstr>
      <vt:lpstr>Πιθανότητες</vt:lpstr>
      <vt:lpstr>Ζητούμενα</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Επαναληπτικό Μάθημα στις Ποσοτικές Μεθόδους</dc:title>
  <dc:creator>Zafeiriou Eleni</dc:creator>
  <cp:lastModifiedBy>Zafeiriou Eleni</cp:lastModifiedBy>
  <cp:revision>15</cp:revision>
  <dcterms:created xsi:type="dcterms:W3CDTF">2021-01-14T10:33:57Z</dcterms:created>
  <dcterms:modified xsi:type="dcterms:W3CDTF">2021-02-02T09:58:06Z</dcterms:modified>
</cp:coreProperties>
</file>