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0" r:id="rId4"/>
    <p:sldId id="258" r:id="rId5"/>
    <p:sldId id="259" r:id="rId6"/>
    <p:sldId id="261" r:id="rId7"/>
    <p:sldId id="262" r:id="rId8"/>
    <p:sldId id="263" r:id="rId9"/>
    <p:sldId id="264" r:id="rId10"/>
    <p:sldId id="265" r:id="rId11"/>
    <p:sldId id="266" r:id="rId12"/>
    <p:sldId id="271" r:id="rId13"/>
    <p:sldId id="267" r:id="rId14"/>
    <p:sldId id="269" r:id="rId15"/>
    <p:sldId id="268" r:id="rId16"/>
    <p:sldId id="270" r:id="rId17"/>
    <p:sldId id="272" r:id="rId18"/>
    <p:sldId id="273" r:id="rId19"/>
    <p:sldId id="274" r:id="rId20"/>
    <p:sldId id="275" r:id="rId21"/>
    <p:sldId id="277" r:id="rId22"/>
    <p:sldId id="276" r:id="rId23"/>
    <p:sldId id="278" r:id="rId24"/>
    <p:sldId id="279" r:id="rId25"/>
    <p:sldId id="280" r:id="rId26"/>
    <p:sldId id="281" r:id="rId27"/>
    <p:sldId id="325" r:id="rId28"/>
    <p:sldId id="317" r:id="rId29"/>
    <p:sldId id="447" r:id="rId30"/>
    <p:sldId id="586" r:id="rId31"/>
    <p:sldId id="587" r:id="rId32"/>
    <p:sldId id="588" r:id="rId33"/>
    <p:sldId id="589" r:id="rId34"/>
    <p:sldId id="590" r:id="rId35"/>
    <p:sldId id="591" r:id="rId36"/>
    <p:sldId id="592" r:id="rId37"/>
    <p:sldId id="593" r:id="rId38"/>
    <p:sldId id="594" r:id="rId39"/>
    <p:sldId id="595" r:id="rId40"/>
    <p:sldId id="337" r:id="rId41"/>
    <p:sldId id="338" r:id="rId42"/>
    <p:sldId id="598" r:id="rId43"/>
    <p:sldId id="339" r:id="rId44"/>
    <p:sldId id="340" r:id="rId45"/>
    <p:sldId id="341" r:id="rId46"/>
    <p:sldId id="342" r:id="rId47"/>
    <p:sldId id="343" r:id="rId48"/>
    <p:sldId id="344" r:id="rId49"/>
    <p:sldId id="345" r:id="rId50"/>
    <p:sldId id="346" r:id="rId51"/>
    <p:sldId id="347" r:id="rId52"/>
    <p:sldId id="605" r:id="rId53"/>
    <p:sldId id="599" r:id="rId54"/>
    <p:sldId id="600" r:id="rId55"/>
    <p:sldId id="603" r:id="rId56"/>
    <p:sldId id="602" r:id="rId57"/>
    <p:sldId id="604" r:id="rId58"/>
    <p:sldId id="606" r:id="rId59"/>
    <p:sldId id="607" r:id="rId60"/>
    <p:sldId id="608" r:id="rId61"/>
    <p:sldId id="601" r:id="rId62"/>
    <p:sldId id="609" r:id="rId63"/>
    <p:sldId id="610" r:id="rId64"/>
    <p:sldId id="611" r:id="rId65"/>
    <p:sldId id="612" r:id="rId66"/>
    <p:sldId id="613" r:id="rId67"/>
    <p:sldId id="617" r:id="rId68"/>
    <p:sldId id="615" r:id="rId69"/>
    <p:sldId id="614" r:id="rId70"/>
    <p:sldId id="616" r:id="rId71"/>
    <p:sldId id="618" r:id="rId72"/>
    <p:sldId id="619" r:id="rId73"/>
    <p:sldId id="620" r:id="rId74"/>
    <p:sldId id="622" r:id="rId75"/>
    <p:sldId id="624" r:id="rId76"/>
    <p:sldId id="625" r:id="rId77"/>
    <p:sldId id="626" r:id="rId78"/>
    <p:sldId id="623" r:id="rId79"/>
    <p:sldId id="621" r:id="rId80"/>
    <p:sldId id="627" r:id="rId81"/>
    <p:sldId id="628" r:id="rId82"/>
    <p:sldId id="629" r:id="rId83"/>
    <p:sldId id="630" r:id="rId84"/>
    <p:sldId id="631" r:id="rId85"/>
    <p:sldId id="632" r:id="rId86"/>
    <p:sldId id="633" r:id="rId87"/>
    <p:sldId id="634" r:id="rId88"/>
    <p:sldId id="635" r:id="rId89"/>
    <p:sldId id="649" r:id="rId90"/>
    <p:sldId id="654" r:id="rId91"/>
    <p:sldId id="655" r:id="rId92"/>
    <p:sldId id="653" r:id="rId93"/>
    <p:sldId id="650" r:id="rId94"/>
    <p:sldId id="651" r:id="rId95"/>
    <p:sldId id="652" r:id="rId96"/>
    <p:sldId id="637" r:id="rId97"/>
    <p:sldId id="638" r:id="rId98"/>
    <p:sldId id="639" r:id="rId99"/>
    <p:sldId id="640" r:id="rId100"/>
    <p:sldId id="641" r:id="rId101"/>
    <p:sldId id="642" r:id="rId102"/>
    <p:sldId id="643" r:id="rId103"/>
    <p:sldId id="644" r:id="rId104"/>
    <p:sldId id="645" r:id="rId105"/>
    <p:sldId id="646" r:id="rId106"/>
    <p:sldId id="647" r:id="rId107"/>
    <p:sldId id="648" r:id="rId108"/>
    <p:sldId id="348" r:id="rId109"/>
    <p:sldId id="349" r:id="rId110"/>
    <p:sldId id="350" r:id="rId111"/>
    <p:sldId id="351" r:id="rId112"/>
    <p:sldId id="352" r:id="rId113"/>
    <p:sldId id="353" r:id="rId114"/>
    <p:sldId id="354" r:id="rId1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Προεπιλεγμένη ενότητα" id="{551E835A-1A55-49BE-BF54-554853E88B91}">
          <p14:sldIdLst>
            <p14:sldId id="256"/>
            <p14:sldId id="257"/>
            <p14:sldId id="260"/>
            <p14:sldId id="258"/>
            <p14:sldId id="259"/>
            <p14:sldId id="261"/>
            <p14:sldId id="262"/>
            <p14:sldId id="263"/>
            <p14:sldId id="264"/>
            <p14:sldId id="265"/>
          </p14:sldIdLst>
        </p14:section>
        <p14:section name="2ο μάθημα" id="{566BEF58-D8D9-416C-8B6F-56EA9C6CB5AD}">
          <p14:sldIdLst>
            <p14:sldId id="266"/>
            <p14:sldId id="271"/>
            <p14:sldId id="267"/>
            <p14:sldId id="269"/>
            <p14:sldId id="268"/>
            <p14:sldId id="270"/>
            <p14:sldId id="272"/>
            <p14:sldId id="273"/>
            <p14:sldId id="274"/>
            <p14:sldId id="275"/>
            <p14:sldId id="277"/>
            <p14:sldId id="276"/>
          </p14:sldIdLst>
        </p14:section>
        <p14:section name="Μάθημα 3ο: Λαός και Κράτος" id="{425F3768-1363-4D45-9222-36C187B048F0}">
          <p14:sldIdLst>
            <p14:sldId id="278"/>
            <p14:sldId id="279"/>
            <p14:sldId id="280"/>
            <p14:sldId id="281"/>
            <p14:sldId id="325"/>
            <p14:sldId id="317"/>
            <p14:sldId id="447"/>
          </p14:sldIdLst>
        </p14:section>
        <p14:section name="Μάθημα 4ο ατομικά και κοινωνικά δικαιώματα" id="{333E7868-2095-46B5-99D3-E04A90B7804B}">
          <p14:sldIdLst/>
        </p14:section>
        <p14:section name="Οικουμενική Διακήρυξη των Δικαιωμάτων του Ανθρώπου" id="{9CE4B8CE-90D8-4F25-8AD3-1993048128DC}">
          <p14:sldIdLst>
            <p14:sldId id="586"/>
            <p14:sldId id="587"/>
            <p14:sldId id="588"/>
            <p14:sldId id="589"/>
            <p14:sldId id="590"/>
            <p14:sldId id="591"/>
            <p14:sldId id="592"/>
            <p14:sldId id="593"/>
            <p14:sldId id="594"/>
          </p14:sldIdLst>
        </p14:section>
        <p14:section name="Κοινωνικά και οικονομικά δικαιώματα" id="{2B439AF4-37DF-4D11-B896-28231EFFBC99}">
          <p14:sldIdLst>
            <p14:sldId id="595"/>
            <p14:sldId id="337"/>
            <p14:sldId id="338"/>
            <p14:sldId id="598"/>
            <p14:sldId id="339"/>
            <p14:sldId id="340"/>
            <p14:sldId id="341"/>
            <p14:sldId id="342"/>
            <p14:sldId id="343"/>
            <p14:sldId id="344"/>
            <p14:sldId id="345"/>
            <p14:sldId id="346"/>
            <p14:sldId id="347"/>
          </p14:sldIdLst>
        </p14:section>
        <p14:section name="Κοινωνική ουτοπία και φυσικό δίκαιο" id="{FC42B095-5659-463D-BF44-1500172D6533}">
          <p14:sldIdLst>
            <p14:sldId id="605"/>
            <p14:sldId id="599"/>
            <p14:sldId id="600"/>
            <p14:sldId id="603"/>
            <p14:sldId id="602"/>
            <p14:sldId id="604"/>
            <p14:sldId id="606"/>
            <p14:sldId id="607"/>
            <p14:sldId id="608"/>
            <p14:sldId id="601"/>
            <p14:sldId id="609"/>
          </p14:sldIdLst>
        </p14:section>
        <p14:section name="Τέχνο- ουτοπία" id="{E624A1B0-9045-4A06-A15E-8DF333E3281F}">
          <p14:sldIdLst>
            <p14:sldId id="610"/>
            <p14:sldId id="611"/>
            <p14:sldId id="612"/>
          </p14:sldIdLst>
        </p14:section>
        <p14:section name="Επαναστάσεις" id="{79B5B13A-88EC-4E30-A110-7E1F163F587E}">
          <p14:sldIdLst>
            <p14:sldId id="613"/>
            <p14:sldId id="617"/>
            <p14:sldId id="615"/>
            <p14:sldId id="614"/>
            <p14:sldId id="616"/>
            <p14:sldId id="618"/>
            <p14:sldId id="619"/>
            <p14:sldId id="620"/>
          </p14:sldIdLst>
        </p14:section>
        <p14:section name="Ο φασισμός" id="{46EE532D-27EA-414B-B787-E0D7CF8D93CA}">
          <p14:sldIdLst>
            <p14:sldId id="622"/>
            <p14:sldId id="624"/>
            <p14:sldId id="625"/>
            <p14:sldId id="626"/>
            <p14:sldId id="623"/>
            <p14:sldId id="621"/>
            <p14:sldId id="627"/>
            <p14:sldId id="628"/>
            <p14:sldId id="629"/>
            <p14:sldId id="630"/>
            <p14:sldId id="631"/>
            <p14:sldId id="632"/>
            <p14:sldId id="633"/>
            <p14:sldId id="634"/>
            <p14:sldId id="635"/>
          </p14:sldIdLst>
        </p14:section>
        <p14:section name="Κράτος ευημερία, κοινωνική οικονομία, εναλλακτικό μοντέλο" id="{11BBBB4C-C889-421B-9734-EE46487795CE}">
          <p14:sldIdLst>
            <p14:sldId id="649"/>
            <p14:sldId id="654"/>
            <p14:sldId id="655"/>
            <p14:sldId id="653"/>
            <p14:sldId id="650"/>
            <p14:sldId id="651"/>
            <p14:sldId id="652"/>
          </p14:sldIdLst>
        </p14:section>
        <p14:section name="Κοινωνικά και οικονομικά δικαιώματα" id="{A7F0E3E7-D319-483B-B740-F7257962548D}">
          <p14:sldIdLst>
            <p14:sldId id="637"/>
            <p14:sldId id="638"/>
            <p14:sldId id="639"/>
            <p14:sldId id="640"/>
            <p14:sldId id="641"/>
            <p14:sldId id="642"/>
            <p14:sldId id="643"/>
            <p14:sldId id="644"/>
            <p14:sldId id="645"/>
            <p14:sldId id="646"/>
            <p14:sldId id="647"/>
            <p14:sldId id="648"/>
          </p14:sldIdLst>
        </p14:section>
        <p14:section name="The Right to Health" id="{D72D0551-E4CB-4B8B-B922-768F78CEDD8B}">
          <p14:sldIdLst>
            <p14:sldId id="348"/>
            <p14:sldId id="349"/>
            <p14:sldId id="350"/>
            <p14:sldId id="351"/>
            <p14:sldId id="352"/>
            <p14:sldId id="353"/>
            <p14:sldId id="35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5" d="100"/>
          <a:sy n="75" d="100"/>
        </p:scale>
        <p:origin x="82" y="3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viewProps" Target="viewProp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slide" Target="slides/slide114.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1/11/2023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1/11/2023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1/11/2023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1/11/2023</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5125305" y="1488985"/>
            <a:ext cx="6264350" cy="1696853"/>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5118447" y="4351687"/>
            <a:ext cx="6265588" cy="17040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1/11/2023</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1/11/2023</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1/11/2023</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1/11/2023</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www.ohchr.org/EN/UDHR/Pages/Language.aspx?LangID=grk"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www.ohchr.org/en/professionalinterest/pages/cescr.aspx"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hyperlink" Target="https://en.wikipedia.org/wiki/Tao_Yuanming"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hyperlink" Target="https://www.youtube.com/watch?v=EYXKCfLJXM4" TargetMode="External"/><Relationship Id="rId2" Type="http://schemas.openxmlformats.org/officeDocument/2006/relationships/hyperlink" Target="https://www.youtube.com/watch?v=j_h3L88CW6I" TargetMode="Externa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hyperlink" Target="https://www.google.com/search?q=AI+composing+music&amp;rlz=1C1GCEA_enGR895GR895&amp;sxsrf=ALiCzsa_45-1fw-" TargetMode="Externa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hyperlink" Target="https://www.youtube.com/watch?v=YxXWQXal2XI" TargetMode="External"/><Relationship Id="rId2" Type="http://schemas.openxmlformats.org/officeDocument/2006/relationships/hyperlink" Target="https://www.youtube.com/watch?v=jGFnrP8RTh0" TargetMode="Externa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080A38-2F8E-9162-9CD0-F2C72CBE22A7}"/>
              </a:ext>
            </a:extLst>
          </p:cNvPr>
          <p:cNvSpPr>
            <a:spLocks noGrp="1"/>
          </p:cNvSpPr>
          <p:nvPr>
            <p:ph type="ctrTitle"/>
          </p:nvPr>
        </p:nvSpPr>
        <p:spPr/>
        <p:txBody>
          <a:bodyPr/>
          <a:lstStyle/>
          <a:p>
            <a:r>
              <a:rPr lang="el-GR" dirty="0"/>
              <a:t>Φυσικό Δίκαιο και Κράτος</a:t>
            </a:r>
          </a:p>
        </p:txBody>
      </p:sp>
      <p:sp>
        <p:nvSpPr>
          <p:cNvPr id="3" name="Υπότιτλος 2">
            <a:extLst>
              <a:ext uri="{FF2B5EF4-FFF2-40B4-BE49-F238E27FC236}">
                <a16:creationId xmlns:a16="http://schemas.microsoft.com/office/drawing/2014/main" id="{7C338E0F-A2C8-1731-A466-63A8975C23B1}"/>
              </a:ext>
            </a:extLst>
          </p:cNvPr>
          <p:cNvSpPr>
            <a:spLocks noGrp="1"/>
          </p:cNvSpPr>
          <p:nvPr>
            <p:ph type="subTitle" idx="1"/>
          </p:nvPr>
        </p:nvSpPr>
        <p:spPr/>
        <p:txBody>
          <a:bodyPr/>
          <a:lstStyle/>
          <a:p>
            <a:r>
              <a:rPr lang="el-GR" dirty="0"/>
              <a:t>Δημοκρίτειο Πανεπιστήμιο Θράκης</a:t>
            </a:r>
          </a:p>
        </p:txBody>
      </p:sp>
    </p:spTree>
    <p:extLst>
      <p:ext uri="{BB962C8B-B14F-4D97-AF65-F5344CB8AC3E}">
        <p14:creationId xmlns:p14="http://schemas.microsoft.com/office/powerpoint/2010/main" val="2357589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1D1C7D5-126D-5D38-C773-11CDFEB6C481}"/>
              </a:ext>
            </a:extLst>
          </p:cNvPr>
          <p:cNvSpPr>
            <a:spLocks noGrp="1"/>
          </p:cNvSpPr>
          <p:nvPr>
            <p:ph type="title"/>
          </p:nvPr>
        </p:nvSpPr>
        <p:spPr/>
        <p:txBody>
          <a:bodyPr/>
          <a:lstStyle/>
          <a:p>
            <a:r>
              <a:rPr lang="el-GR" dirty="0"/>
              <a:t>Η στάθμιση του φυσικού δικαίου</a:t>
            </a:r>
          </a:p>
        </p:txBody>
      </p:sp>
      <p:sp>
        <p:nvSpPr>
          <p:cNvPr id="3" name="Θέση περιεχομένου 2">
            <a:extLst>
              <a:ext uri="{FF2B5EF4-FFF2-40B4-BE49-F238E27FC236}">
                <a16:creationId xmlns:a16="http://schemas.microsoft.com/office/drawing/2014/main" id="{3433F9E5-4507-828C-B9DC-C27FD81F4BDD}"/>
              </a:ext>
            </a:extLst>
          </p:cNvPr>
          <p:cNvSpPr>
            <a:spLocks noGrp="1"/>
          </p:cNvSpPr>
          <p:nvPr>
            <p:ph idx="1"/>
          </p:nvPr>
        </p:nvSpPr>
        <p:spPr/>
        <p:txBody>
          <a:bodyPr/>
          <a:lstStyle/>
          <a:p>
            <a:r>
              <a:rPr lang="el-GR" dirty="0"/>
              <a:t>Γιατί οι άνθρωποι δικαιούνται να έχουν δικαιώματα ως εκ της φύσης τους;</a:t>
            </a:r>
          </a:p>
          <a:p>
            <a:r>
              <a:rPr lang="el-GR" dirty="0"/>
              <a:t>Με ποιο κριτήριο ορίζεται η δικαιοσύνη;</a:t>
            </a:r>
          </a:p>
          <a:p>
            <a:r>
              <a:rPr lang="el-GR" dirty="0"/>
              <a:t>Πώς χτίζουμε συστήματα ιδεών;</a:t>
            </a:r>
          </a:p>
          <a:p>
            <a:r>
              <a:rPr lang="el-GR" dirty="0"/>
              <a:t>Πώς συλλαμβάνουμε το γενικό;</a:t>
            </a:r>
          </a:p>
          <a:p>
            <a:r>
              <a:rPr lang="el-GR" dirty="0"/>
              <a:t>Πώς αναλύουμε τα γεγονότα; (γενικό- ειδικό)</a:t>
            </a:r>
          </a:p>
          <a:p>
            <a:r>
              <a:rPr lang="el-GR" dirty="0"/>
              <a:t>Πώς αντιμετωπίζουμε το κράτος;</a:t>
            </a:r>
          </a:p>
        </p:txBody>
      </p:sp>
    </p:spTree>
    <p:extLst>
      <p:ext uri="{BB962C8B-B14F-4D97-AF65-F5344CB8AC3E}">
        <p14:creationId xmlns:p14="http://schemas.microsoft.com/office/powerpoint/2010/main" val="4255308448"/>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1524E3-18C7-4C2A-A6EE-9BA3AF6EAE14}"/>
              </a:ext>
            </a:extLst>
          </p:cNvPr>
          <p:cNvSpPr>
            <a:spLocks noGrp="1"/>
          </p:cNvSpPr>
          <p:nvPr>
            <p:ph type="title"/>
          </p:nvPr>
        </p:nvSpPr>
        <p:spPr>
          <a:xfrm>
            <a:off x="888631" y="2148397"/>
            <a:ext cx="3498979" cy="2657970"/>
          </a:xfrm>
        </p:spPr>
        <p:txBody>
          <a:bodyPr>
            <a:normAutofit fontScale="90000"/>
          </a:bodyPr>
          <a:lstStyle/>
          <a:p>
            <a:br>
              <a:rPr lang="el-GR" dirty="0"/>
            </a:br>
            <a:r>
              <a:rPr lang="en-US" dirty="0"/>
              <a:t>The Right to a Fair Wage and Safe Working Conditions (Article 7)</a:t>
            </a:r>
            <a:br>
              <a:rPr lang="en-US" dirty="0"/>
            </a:br>
            <a:endParaRPr lang="el-GR" dirty="0"/>
          </a:p>
        </p:txBody>
      </p:sp>
      <p:sp>
        <p:nvSpPr>
          <p:cNvPr id="3" name="Θέση περιεχομένου 2">
            <a:extLst>
              <a:ext uri="{FF2B5EF4-FFF2-40B4-BE49-F238E27FC236}">
                <a16:creationId xmlns:a16="http://schemas.microsoft.com/office/drawing/2014/main" id="{FC7950A9-C9AA-4323-A835-8D73418A25B6}"/>
              </a:ext>
            </a:extLst>
          </p:cNvPr>
          <p:cNvSpPr>
            <a:spLocks noGrp="1"/>
          </p:cNvSpPr>
          <p:nvPr>
            <p:ph idx="1"/>
          </p:nvPr>
        </p:nvSpPr>
        <p:spPr/>
        <p:txBody>
          <a:bodyPr>
            <a:normAutofit fontScale="85000" lnSpcReduction="20000"/>
          </a:bodyPr>
          <a:lstStyle/>
          <a:p>
            <a:r>
              <a:rPr lang="en-US" dirty="0"/>
              <a:t>Right</a:t>
            </a:r>
            <a:r>
              <a:rPr lang="el-GR" dirty="0"/>
              <a:t> </a:t>
            </a:r>
            <a:r>
              <a:rPr lang="en-US" dirty="0"/>
              <a:t>to just and favorable work conditions, including the right of all workers to receive “fair wages and equal remuneration for work of equal value.”</a:t>
            </a:r>
            <a:endParaRPr lang="el-GR" dirty="0"/>
          </a:p>
          <a:p>
            <a:r>
              <a:rPr lang="en-US" dirty="0"/>
              <a:t>Prohibits</a:t>
            </a:r>
            <a:r>
              <a:rPr lang="el-GR" dirty="0"/>
              <a:t> </a:t>
            </a:r>
            <a:r>
              <a:rPr lang="en-US" dirty="0"/>
              <a:t>States from discriminating against women, and requires States to “ensure equal opportunities and treatment between men and women in relation to their right to work.”</a:t>
            </a:r>
            <a:endParaRPr lang="el-GR" dirty="0"/>
          </a:p>
          <a:p>
            <a:r>
              <a:rPr lang="en-US" dirty="0"/>
              <a:t>The work itself must be “decent,” meaning that it respects workers’ physical and mental integrity, and respects their human rights in terms of work safety and remuneration.</a:t>
            </a:r>
            <a:endParaRPr lang="el-GR" dirty="0"/>
          </a:p>
          <a:p>
            <a:pPr algn="just"/>
            <a:r>
              <a:rPr lang="en-US" dirty="0"/>
              <a:t>In an advisory opinion interpreting the rights of undocumented migrants under inter alia the American Declaration on the Rights and Duties of Man and the American Convention on Human Rights, the Inter-American Court of Human Rights has advised that States are “obliged to respect and ensure the labor human rights of all workers, irrespective of their status as nationals or aliens,” and “should not allow private employers to violate the rights of workers, or the contractual relationship to violate minimum international standards.” See I/A Court H.R., Juridical Condition and Rights of Undocumented Migrants, Advisory Opinion OC-18/03, 17 September 2003, para. 148.</a:t>
            </a:r>
            <a:endParaRPr lang="el-GR" dirty="0"/>
          </a:p>
        </p:txBody>
      </p:sp>
    </p:spTree>
    <p:extLst>
      <p:ext uri="{BB962C8B-B14F-4D97-AF65-F5344CB8AC3E}">
        <p14:creationId xmlns:p14="http://schemas.microsoft.com/office/powerpoint/2010/main" val="4207647376"/>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6AF5181-B416-49CA-9BC4-96D523019BD5}"/>
              </a:ext>
            </a:extLst>
          </p:cNvPr>
          <p:cNvSpPr>
            <a:spLocks noGrp="1"/>
          </p:cNvSpPr>
          <p:nvPr>
            <p:ph type="title"/>
          </p:nvPr>
        </p:nvSpPr>
        <p:spPr/>
        <p:txBody>
          <a:bodyPr>
            <a:normAutofit fontScale="90000"/>
          </a:bodyPr>
          <a:lstStyle/>
          <a:p>
            <a:r>
              <a:rPr lang="en-US" dirty="0"/>
              <a:t>The Right to Form and Join Trade Unions (Article 8)</a:t>
            </a:r>
            <a:br>
              <a:rPr lang="en-US" dirty="0"/>
            </a:br>
            <a:endParaRPr lang="el-GR" dirty="0"/>
          </a:p>
        </p:txBody>
      </p:sp>
      <p:sp>
        <p:nvSpPr>
          <p:cNvPr id="3" name="Θέση περιεχομένου 2">
            <a:extLst>
              <a:ext uri="{FF2B5EF4-FFF2-40B4-BE49-F238E27FC236}">
                <a16:creationId xmlns:a16="http://schemas.microsoft.com/office/drawing/2014/main" id="{7C341EB3-0885-424A-9A81-9D382940A356}"/>
              </a:ext>
            </a:extLst>
          </p:cNvPr>
          <p:cNvSpPr>
            <a:spLocks noGrp="1"/>
          </p:cNvSpPr>
          <p:nvPr>
            <p:ph idx="1"/>
          </p:nvPr>
        </p:nvSpPr>
        <p:spPr/>
        <p:txBody>
          <a:bodyPr>
            <a:normAutofit fontScale="92500" lnSpcReduction="10000"/>
          </a:bodyPr>
          <a:lstStyle/>
          <a:p>
            <a:pPr algn="just"/>
            <a:r>
              <a:rPr lang="en-US" dirty="0"/>
              <a:t>International human rights law protects the right to form and join trade unions, and protects the unions’ right to function freely without restrictions other than organization rules, regulations “prescribed by law and which are necessary in a democratic society in the interests of national security or public order,” and limitations necessary to protect others’ rights.</a:t>
            </a:r>
            <a:endParaRPr lang="el-GR" dirty="0"/>
          </a:p>
          <a:p>
            <a:pPr algn="just"/>
            <a:r>
              <a:rPr lang="en-US" dirty="0"/>
              <a:t>The decision to join a trade union should be the workers’ independent choice, exercised free from influences that constrain their freedom to make a decision.</a:t>
            </a:r>
            <a:endParaRPr lang="el-GR" dirty="0"/>
          </a:p>
          <a:p>
            <a:pPr algn="just"/>
            <a:r>
              <a:rPr lang="en-US" dirty="0"/>
              <a:t>On this issue, for example, the European Court of Human Rights has held that the State’s ban preventing public employees from participating in a national strike to support collective bargaining was a violation of the freedom of assembly and association. See ECtHR, </a:t>
            </a:r>
            <a:r>
              <a:rPr lang="en-US" dirty="0" err="1"/>
              <a:t>Enerji</a:t>
            </a:r>
            <a:r>
              <a:rPr lang="en-US" dirty="0"/>
              <a:t> </a:t>
            </a:r>
            <a:r>
              <a:rPr lang="en-US" dirty="0" err="1"/>
              <a:t>Yapi-Yol</a:t>
            </a:r>
            <a:r>
              <a:rPr lang="en-US" dirty="0"/>
              <a:t> Sen v. Turkey, no. 68959/01, ECHR 2009, Judgment of 21 April 2009 (French and Turkish only).</a:t>
            </a:r>
            <a:endParaRPr lang="el-GR" dirty="0"/>
          </a:p>
        </p:txBody>
      </p:sp>
    </p:spTree>
    <p:extLst>
      <p:ext uri="{BB962C8B-B14F-4D97-AF65-F5344CB8AC3E}">
        <p14:creationId xmlns:p14="http://schemas.microsoft.com/office/powerpoint/2010/main" val="1519805445"/>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D38A14-742B-4893-B889-63E39AA98A44}"/>
              </a:ext>
            </a:extLst>
          </p:cNvPr>
          <p:cNvSpPr>
            <a:spLocks noGrp="1"/>
          </p:cNvSpPr>
          <p:nvPr>
            <p:ph type="title"/>
          </p:nvPr>
        </p:nvSpPr>
        <p:spPr/>
        <p:txBody>
          <a:bodyPr>
            <a:normAutofit fontScale="90000"/>
          </a:bodyPr>
          <a:lstStyle/>
          <a:p>
            <a:r>
              <a:rPr lang="en-US" dirty="0"/>
              <a:t>The Right to Social Security (Article 9)</a:t>
            </a:r>
            <a:br>
              <a:rPr lang="en-US" dirty="0"/>
            </a:br>
            <a:endParaRPr lang="el-GR" dirty="0"/>
          </a:p>
        </p:txBody>
      </p:sp>
      <p:sp>
        <p:nvSpPr>
          <p:cNvPr id="3" name="Θέση περιεχομένου 2">
            <a:extLst>
              <a:ext uri="{FF2B5EF4-FFF2-40B4-BE49-F238E27FC236}">
                <a16:creationId xmlns:a16="http://schemas.microsoft.com/office/drawing/2014/main" id="{16197E91-5CED-4BF0-AB1F-4E176A118B81}"/>
              </a:ext>
            </a:extLst>
          </p:cNvPr>
          <p:cNvSpPr>
            <a:spLocks noGrp="1"/>
          </p:cNvSpPr>
          <p:nvPr>
            <p:ph idx="1"/>
          </p:nvPr>
        </p:nvSpPr>
        <p:spPr/>
        <p:txBody>
          <a:bodyPr/>
          <a:lstStyle/>
          <a:p>
            <a:r>
              <a:rPr lang="en-US" dirty="0"/>
              <a:t>Article 9 of the ICESCR protects “the right of everyone to social security, including social insurance.”</a:t>
            </a:r>
            <a:endParaRPr lang="el-GR" dirty="0"/>
          </a:p>
          <a:p>
            <a:pPr algn="just"/>
            <a:r>
              <a:rPr lang="en-US" dirty="0"/>
              <a:t>According to the CESCR, the right to social security includes the right to access and maintain benefits without discrimination to help secure protection from lack of work-related income, unaffordable access to healthcare, and insufficient family support (in the case of children and adult dependents)</a:t>
            </a:r>
            <a:endParaRPr lang="el-GR" dirty="0"/>
          </a:p>
        </p:txBody>
      </p:sp>
    </p:spTree>
    <p:extLst>
      <p:ext uri="{BB962C8B-B14F-4D97-AF65-F5344CB8AC3E}">
        <p14:creationId xmlns:p14="http://schemas.microsoft.com/office/powerpoint/2010/main" val="84337605"/>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DAFF64A-26D7-404A-8CE7-B29DE9C031F5}"/>
              </a:ext>
            </a:extLst>
          </p:cNvPr>
          <p:cNvSpPr>
            <a:spLocks noGrp="1"/>
          </p:cNvSpPr>
          <p:nvPr>
            <p:ph type="title"/>
          </p:nvPr>
        </p:nvSpPr>
        <p:spPr/>
        <p:txBody>
          <a:bodyPr>
            <a:normAutofit fontScale="90000"/>
          </a:bodyPr>
          <a:lstStyle/>
          <a:p>
            <a:r>
              <a:rPr lang="en-US" dirty="0"/>
              <a:t>The Rights of the Family (Article 10)</a:t>
            </a:r>
            <a:br>
              <a:rPr lang="en-US" dirty="0"/>
            </a:br>
            <a:endParaRPr lang="el-GR" dirty="0"/>
          </a:p>
        </p:txBody>
      </p:sp>
      <p:sp>
        <p:nvSpPr>
          <p:cNvPr id="3" name="Θέση περιεχομένου 2">
            <a:extLst>
              <a:ext uri="{FF2B5EF4-FFF2-40B4-BE49-F238E27FC236}">
                <a16:creationId xmlns:a16="http://schemas.microsoft.com/office/drawing/2014/main" id="{58BFDCE1-9B7F-4FE1-B215-D4FF56F41EB2}"/>
              </a:ext>
            </a:extLst>
          </p:cNvPr>
          <p:cNvSpPr>
            <a:spLocks noGrp="1"/>
          </p:cNvSpPr>
          <p:nvPr>
            <p:ph idx="1"/>
          </p:nvPr>
        </p:nvSpPr>
        <p:spPr/>
        <p:txBody>
          <a:bodyPr>
            <a:normAutofit fontScale="62500" lnSpcReduction="20000"/>
          </a:bodyPr>
          <a:lstStyle/>
          <a:p>
            <a:pPr algn="just"/>
            <a:endParaRPr lang="el-GR" dirty="0"/>
          </a:p>
          <a:p>
            <a:pPr algn="just"/>
            <a:endParaRPr lang="el-GR" dirty="0"/>
          </a:p>
          <a:p>
            <a:pPr algn="just"/>
            <a:r>
              <a:rPr lang="en-US" dirty="0"/>
              <a:t>International human rights law requires States to accord “the widest possible protection and assistance” to the family, especially when the family is “responsible for the care and education of dependent children.”</a:t>
            </a:r>
            <a:endParaRPr lang="el-GR" dirty="0"/>
          </a:p>
          <a:p>
            <a:pPr algn="just"/>
            <a:r>
              <a:rPr lang="en-US" dirty="0"/>
              <a:t>In Amnesty International v. Zambia, the African Commission found that the State violated its duty to protect and assist the family when the State deported political activists, because their deportation resulted in forcibly breaking up their family units. See </a:t>
            </a:r>
            <a:r>
              <a:rPr lang="en-US" dirty="0" err="1"/>
              <a:t>ACommHPR</a:t>
            </a:r>
            <a:r>
              <a:rPr lang="en-US" dirty="0"/>
              <a:t>, Amnesty International v. Zambia, Communication No. 212/98, 25th Ordinary Session, 5 May 1999, para. 59.</a:t>
            </a:r>
            <a:endParaRPr lang="el-GR" dirty="0"/>
          </a:p>
          <a:p>
            <a:pPr algn="just"/>
            <a:r>
              <a:rPr lang="en-US" dirty="0"/>
              <a:t>States should take “special measures of protection and assistance” to prevent the economic and social exploitation of children. See ICESCR, art. 10. To prevent the employment of children in dangerous or harmful work conditions, States should set age limits on employment, in addition to prohibiting and punishing child labor. See ICESCR, art. 8(3). On the issue of special measures taken to protect children, in </a:t>
            </a:r>
            <a:r>
              <a:rPr lang="en-US" dirty="0" err="1"/>
              <a:t>Rochac</a:t>
            </a:r>
            <a:r>
              <a:rPr lang="en-US" dirty="0"/>
              <a:t> et al., the Inter-American Commission found a violation of the right to family when the State’s Armed Forces separated five children from their families by forcibly disappearing them. See IACHR, Report No. 75/12, Case 12.577, </a:t>
            </a:r>
            <a:r>
              <a:rPr lang="en-US" dirty="0" err="1"/>
              <a:t>Rochac</a:t>
            </a:r>
            <a:r>
              <a:rPr lang="en-US" dirty="0"/>
              <a:t> et al. (El Salvador), 7 November 2012, paras. 205-208. </a:t>
            </a:r>
            <a:endParaRPr lang="el-GR" dirty="0"/>
          </a:p>
          <a:p>
            <a:pPr algn="just"/>
            <a:r>
              <a:rPr lang="en-US" dirty="0"/>
              <a:t>One example of social exploitation is forced marriage. The ICESCR prohibits forced marriages, stating that marriage “must be entered into with the free consent of the intending spouses.” See ICESCR, art. 8(1).</a:t>
            </a:r>
            <a:endParaRPr lang="el-GR" dirty="0"/>
          </a:p>
          <a:p>
            <a:pPr algn="just"/>
            <a:endParaRPr lang="en-US" dirty="0"/>
          </a:p>
          <a:p>
            <a:pPr algn="just"/>
            <a:endParaRPr lang="en-US" dirty="0"/>
          </a:p>
          <a:p>
            <a:pPr algn="just"/>
            <a:endParaRPr lang="el-GR" dirty="0"/>
          </a:p>
        </p:txBody>
      </p:sp>
    </p:spTree>
    <p:extLst>
      <p:ext uri="{BB962C8B-B14F-4D97-AF65-F5344CB8AC3E}">
        <p14:creationId xmlns:p14="http://schemas.microsoft.com/office/powerpoint/2010/main" val="974591490"/>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9BA57BF-8B21-4416-A3A3-3BC1143B142E}"/>
              </a:ext>
            </a:extLst>
          </p:cNvPr>
          <p:cNvSpPr>
            <a:spLocks noGrp="1"/>
          </p:cNvSpPr>
          <p:nvPr>
            <p:ph type="title"/>
          </p:nvPr>
        </p:nvSpPr>
        <p:spPr/>
        <p:txBody>
          <a:bodyPr>
            <a:normAutofit fontScale="90000"/>
          </a:bodyPr>
          <a:lstStyle/>
          <a:p>
            <a:r>
              <a:rPr lang="en-US" dirty="0"/>
              <a:t>The Right to an Adequate Standard of Living (Article 11)</a:t>
            </a:r>
            <a:br>
              <a:rPr lang="en-US" dirty="0"/>
            </a:br>
            <a:endParaRPr lang="el-GR" dirty="0"/>
          </a:p>
        </p:txBody>
      </p:sp>
      <p:sp>
        <p:nvSpPr>
          <p:cNvPr id="3" name="Θέση περιεχομένου 2">
            <a:extLst>
              <a:ext uri="{FF2B5EF4-FFF2-40B4-BE49-F238E27FC236}">
                <a16:creationId xmlns:a16="http://schemas.microsoft.com/office/drawing/2014/main" id="{5AA377DF-DBC3-433A-A065-5A6CB5C73728}"/>
              </a:ext>
            </a:extLst>
          </p:cNvPr>
          <p:cNvSpPr>
            <a:spLocks noGrp="1"/>
          </p:cNvSpPr>
          <p:nvPr>
            <p:ph idx="1"/>
          </p:nvPr>
        </p:nvSpPr>
        <p:spPr/>
        <p:txBody>
          <a:bodyPr>
            <a:normAutofit fontScale="77500" lnSpcReduction="20000"/>
          </a:bodyPr>
          <a:lstStyle/>
          <a:p>
            <a:endParaRPr lang="el-GR" dirty="0"/>
          </a:p>
          <a:p>
            <a:r>
              <a:rPr lang="en-US" dirty="0"/>
              <a:t>Rights</a:t>
            </a:r>
            <a:r>
              <a:rPr lang="el-GR" dirty="0"/>
              <a:t> </a:t>
            </a:r>
            <a:r>
              <a:rPr lang="en-US" dirty="0"/>
              <a:t>to adequate food, clothing, housing, and to the continuous improvement of living conditions. States are required to “take appropriate steps to ensure the realization of this right.” See ICESCR, art. 11. To realize an “adequate” standard of living, States are required to take actions that guarantee individuals’ access to the minimum conditions necessary for a life of dignity, rather than conditions that merely ensure survival. See, e.g., Walter </a:t>
            </a:r>
            <a:r>
              <a:rPr lang="en-US" dirty="0" err="1"/>
              <a:t>Kälin</a:t>
            </a:r>
            <a:r>
              <a:rPr lang="en-US" dirty="0"/>
              <a:t> &amp; </a:t>
            </a:r>
            <a:r>
              <a:rPr lang="en-US" dirty="0" err="1"/>
              <a:t>Jörg</a:t>
            </a:r>
            <a:r>
              <a:rPr lang="en-US" dirty="0"/>
              <a:t> </a:t>
            </a:r>
            <a:r>
              <a:rPr lang="en-US" dirty="0" err="1"/>
              <a:t>Künzli</a:t>
            </a:r>
            <a:r>
              <a:rPr lang="en-US" dirty="0"/>
              <a:t>, The Law of International Human Rights Protection 303 (2009).</a:t>
            </a:r>
            <a:endParaRPr lang="el-GR" dirty="0"/>
          </a:p>
          <a:p>
            <a:pPr algn="just"/>
            <a:r>
              <a:rPr lang="en-US" dirty="0"/>
              <a:t>Although the right to water is not explicitly provided for in the ICESCR, it has been interpreted to arise through the rights to an adequate standard of living and to health. See, e.g., CESCR, General Comment No. 15, The Right to Water, para. 3. The right to water entitles individuals to safe, affordable, clean, and physically accessible water for personal and domestic uses. See id. at para. 2. States should prioritize the allocation of water for personal and domestic uses, for the prevention of starvation and disease, and to ensuring that water is available to meet the core obligations of other ESCR, including the right to food or the right to health. See id. at para. 6. States have a related duty to ensure that everyone has access to adequate sanitation, which is crucial to protecting the quality of the water supply. See id. at para. 29.</a:t>
            </a:r>
          </a:p>
          <a:p>
            <a:pPr marL="0" indent="0">
              <a:buNone/>
            </a:pPr>
            <a:endParaRPr lang="el-GR" dirty="0"/>
          </a:p>
          <a:p>
            <a:pPr marL="0" indent="0">
              <a:buNone/>
            </a:pPr>
            <a:endParaRPr lang="en-US" dirty="0"/>
          </a:p>
          <a:p>
            <a:endParaRPr lang="el-GR" dirty="0"/>
          </a:p>
        </p:txBody>
      </p:sp>
    </p:spTree>
    <p:extLst>
      <p:ext uri="{BB962C8B-B14F-4D97-AF65-F5344CB8AC3E}">
        <p14:creationId xmlns:p14="http://schemas.microsoft.com/office/powerpoint/2010/main" val="1748135235"/>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A31EF9-FC33-4108-80D9-3BA15B48DAAD}"/>
              </a:ext>
            </a:extLst>
          </p:cNvPr>
          <p:cNvSpPr>
            <a:spLocks noGrp="1"/>
          </p:cNvSpPr>
          <p:nvPr>
            <p:ph type="title"/>
          </p:nvPr>
        </p:nvSpPr>
        <p:spPr/>
        <p:txBody>
          <a:bodyPr>
            <a:normAutofit fontScale="90000"/>
          </a:bodyPr>
          <a:lstStyle/>
          <a:p>
            <a:r>
              <a:rPr lang="en-US" dirty="0"/>
              <a:t>The Right to Housing (Article 11)</a:t>
            </a:r>
            <a:br>
              <a:rPr lang="en-US" dirty="0"/>
            </a:br>
            <a:endParaRPr lang="el-GR" dirty="0"/>
          </a:p>
        </p:txBody>
      </p:sp>
      <p:sp>
        <p:nvSpPr>
          <p:cNvPr id="3" name="Θέση περιεχομένου 2">
            <a:extLst>
              <a:ext uri="{FF2B5EF4-FFF2-40B4-BE49-F238E27FC236}">
                <a16:creationId xmlns:a16="http://schemas.microsoft.com/office/drawing/2014/main" id="{B98379CC-CE17-41DD-9FD1-408248420EE1}"/>
              </a:ext>
            </a:extLst>
          </p:cNvPr>
          <p:cNvSpPr>
            <a:spLocks noGrp="1"/>
          </p:cNvSpPr>
          <p:nvPr>
            <p:ph idx="1"/>
          </p:nvPr>
        </p:nvSpPr>
        <p:spPr/>
        <p:txBody>
          <a:bodyPr>
            <a:normAutofit fontScale="92500" lnSpcReduction="10000"/>
          </a:bodyPr>
          <a:lstStyle/>
          <a:p>
            <a:pPr algn="just"/>
            <a:endParaRPr lang="el-GR" dirty="0"/>
          </a:p>
          <a:p>
            <a:pPr algn="just"/>
            <a:endParaRPr lang="el-GR" dirty="0"/>
          </a:p>
          <a:p>
            <a:pPr algn="just"/>
            <a:r>
              <a:rPr lang="en-US" dirty="0"/>
              <a:t>Individuals have the right to housing, which goes beyond the right to have a roof over one’s head, and includes the right to live in peace and dignity, with security from outside threats. See ICESCR, art. 11; CESCR, General Comment No. 4, The Right to Adequate Housing, UN Doc. E/1992/23, 1 January 1992, para. 7</a:t>
            </a:r>
            <a:endParaRPr lang="el-GR" dirty="0"/>
          </a:p>
          <a:p>
            <a:pPr algn="just"/>
            <a:r>
              <a:rPr lang="en-US" dirty="0"/>
              <a:t>The following factors are taken into account when determining if housing is considered “adequate”: protection from forced eviction and harassment; access to facilities essential for health, security, comfort, and nutrition; affordability to the extent that other basic needs are not compromised; habitability; accessibility; in a location allowing access to social services; and individuals’ ability to express their cultural identity. See id. at para. 8.</a:t>
            </a:r>
          </a:p>
          <a:p>
            <a:pPr algn="just"/>
            <a:endParaRPr lang="en-US" dirty="0"/>
          </a:p>
          <a:p>
            <a:pPr algn="just"/>
            <a:endParaRPr lang="el-GR" dirty="0"/>
          </a:p>
        </p:txBody>
      </p:sp>
    </p:spTree>
    <p:extLst>
      <p:ext uri="{BB962C8B-B14F-4D97-AF65-F5344CB8AC3E}">
        <p14:creationId xmlns:p14="http://schemas.microsoft.com/office/powerpoint/2010/main" val="3024425454"/>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425358-E0CE-49D7-8799-B72A888849C4}"/>
              </a:ext>
            </a:extLst>
          </p:cNvPr>
          <p:cNvSpPr>
            <a:spLocks noGrp="1"/>
          </p:cNvSpPr>
          <p:nvPr>
            <p:ph type="title"/>
          </p:nvPr>
        </p:nvSpPr>
        <p:spPr/>
        <p:txBody>
          <a:bodyPr>
            <a:normAutofit fontScale="90000"/>
          </a:bodyPr>
          <a:lstStyle/>
          <a:p>
            <a:r>
              <a:rPr lang="en-US" dirty="0"/>
              <a:t>The Right to Property (Article 11)</a:t>
            </a:r>
            <a:br>
              <a:rPr lang="en-US" dirty="0"/>
            </a:br>
            <a:endParaRPr lang="el-GR" dirty="0"/>
          </a:p>
        </p:txBody>
      </p:sp>
      <p:sp>
        <p:nvSpPr>
          <p:cNvPr id="3" name="Θέση περιεχομένου 2">
            <a:extLst>
              <a:ext uri="{FF2B5EF4-FFF2-40B4-BE49-F238E27FC236}">
                <a16:creationId xmlns:a16="http://schemas.microsoft.com/office/drawing/2014/main" id="{5A7F55C5-45B1-4191-9D12-0B2AFA4B886D}"/>
              </a:ext>
            </a:extLst>
          </p:cNvPr>
          <p:cNvSpPr>
            <a:spLocks noGrp="1"/>
          </p:cNvSpPr>
          <p:nvPr>
            <p:ph idx="1"/>
          </p:nvPr>
        </p:nvSpPr>
        <p:spPr/>
        <p:txBody>
          <a:bodyPr/>
          <a:lstStyle/>
          <a:p>
            <a:pPr algn="just"/>
            <a:r>
              <a:rPr lang="en-US" dirty="0"/>
              <a:t>International human rights law protects the right to property. Although the right is not enumerated in the ICESCR, it is implicitly protected as part of the right to housing, the right to food, and the right to an adequate standard of living. See, e.g., CESCR, General Comment No. 4, The Right to Adequate Housing, para. 8. For example, to effectuate the right to food, States are encouraged to guarantee “the right to inheritance and the ownership of land and other property.” See CESCR, General Comment No. 12: The Right to Adequate Food, UN Doc. E/C.12/1999/5, 12 May 1999, para. 26.</a:t>
            </a:r>
          </a:p>
          <a:p>
            <a:endParaRPr lang="en-US" dirty="0"/>
          </a:p>
          <a:p>
            <a:endParaRPr lang="el-GR" dirty="0"/>
          </a:p>
        </p:txBody>
      </p:sp>
    </p:spTree>
    <p:extLst>
      <p:ext uri="{BB962C8B-B14F-4D97-AF65-F5344CB8AC3E}">
        <p14:creationId xmlns:p14="http://schemas.microsoft.com/office/powerpoint/2010/main" val="308790941"/>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0DB100-970D-4A9B-9094-E335F026BA56}"/>
              </a:ext>
            </a:extLst>
          </p:cNvPr>
          <p:cNvSpPr>
            <a:spLocks noGrp="1"/>
          </p:cNvSpPr>
          <p:nvPr>
            <p:ph type="title"/>
          </p:nvPr>
        </p:nvSpPr>
        <p:spPr/>
        <p:txBody>
          <a:bodyPr>
            <a:normAutofit fontScale="90000"/>
          </a:bodyPr>
          <a:lstStyle/>
          <a:p>
            <a:r>
              <a:rPr lang="en-US" dirty="0"/>
              <a:t>The Right to Health (Article 12)</a:t>
            </a:r>
            <a:br>
              <a:rPr lang="en-US" dirty="0"/>
            </a:br>
            <a:endParaRPr lang="el-GR" dirty="0"/>
          </a:p>
        </p:txBody>
      </p:sp>
      <p:sp>
        <p:nvSpPr>
          <p:cNvPr id="3" name="Θέση περιεχομένου 2">
            <a:extLst>
              <a:ext uri="{FF2B5EF4-FFF2-40B4-BE49-F238E27FC236}">
                <a16:creationId xmlns:a16="http://schemas.microsoft.com/office/drawing/2014/main" id="{113B9589-821E-492B-B688-A306490C5651}"/>
              </a:ext>
            </a:extLst>
          </p:cNvPr>
          <p:cNvSpPr>
            <a:spLocks noGrp="1"/>
          </p:cNvSpPr>
          <p:nvPr>
            <p:ph idx="1"/>
          </p:nvPr>
        </p:nvSpPr>
        <p:spPr/>
        <p:txBody>
          <a:bodyPr>
            <a:normAutofit fontScale="85000" lnSpcReduction="20000"/>
          </a:bodyPr>
          <a:lstStyle/>
          <a:p>
            <a:pPr algn="just"/>
            <a:endParaRPr lang="el-GR" dirty="0"/>
          </a:p>
          <a:p>
            <a:pPr algn="just"/>
            <a:endParaRPr lang="el-GR" dirty="0"/>
          </a:p>
          <a:p>
            <a:pPr algn="just"/>
            <a:r>
              <a:rPr lang="en-US" dirty="0"/>
              <a:t>The ICESCR identifies the following four steps States should take to fully realize this right: provide for the reduction of the stillbirth-rate and infant mortality and for the healthy development of children; improve all aspects of environmental and industrial hygiene; prevent, treat, and control disease; and create conditions that would provide all with medical attention in the event of sickness. See ICESCR, art. 12(2).</a:t>
            </a:r>
            <a:endParaRPr lang="el-GR" dirty="0"/>
          </a:p>
          <a:p>
            <a:pPr algn="just"/>
            <a:r>
              <a:rPr lang="en-US" dirty="0"/>
              <a:t>The right to health implicitly involves the Right to a Healthy Environment. States are obligated to eliminate or reduce the harmful effects of environmental pollution by taking appropriate regulatory or monitoring measures so that its citizens may fully enjoy their right to health. See, e.g., ECtHR, Lopez </a:t>
            </a:r>
            <a:r>
              <a:rPr lang="en-US" dirty="0" err="1"/>
              <a:t>Ostra</a:t>
            </a:r>
            <a:r>
              <a:rPr lang="en-US" dirty="0"/>
              <a:t> v. Spain, no. 16798/90, Judgment of 9 December 1994, para. 51. The right to a healthy environment is not enumerated in the ICESCR, although regional treaties provide for it. See, e.g., African Charter on Human and Peoples’ Rights, arts. 16, 24; Additional Protocol to the American Convention on Human Rights in the Area of Economic, Social and Cultural Rights “Protocol of San Salvador”, art. 11.</a:t>
            </a:r>
          </a:p>
          <a:p>
            <a:pPr algn="just"/>
            <a:endParaRPr lang="en-US" dirty="0"/>
          </a:p>
          <a:p>
            <a:pPr algn="just"/>
            <a:endParaRPr lang="en-US" dirty="0"/>
          </a:p>
          <a:p>
            <a:endParaRPr lang="en-US" dirty="0"/>
          </a:p>
          <a:p>
            <a:endParaRPr lang="el-GR" dirty="0"/>
          </a:p>
        </p:txBody>
      </p:sp>
    </p:spTree>
    <p:extLst>
      <p:ext uri="{BB962C8B-B14F-4D97-AF65-F5344CB8AC3E}">
        <p14:creationId xmlns:p14="http://schemas.microsoft.com/office/powerpoint/2010/main" val="1032860007"/>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B4A960E-8D8F-4439-9C0F-765D48D58C6B}"/>
              </a:ext>
            </a:extLst>
          </p:cNvPr>
          <p:cNvSpPr>
            <a:spLocks noGrp="1"/>
          </p:cNvSpPr>
          <p:nvPr>
            <p:ph type="title"/>
          </p:nvPr>
        </p:nvSpPr>
        <p:spPr/>
        <p:txBody>
          <a:bodyPr>
            <a:normAutofit fontScale="90000"/>
          </a:bodyPr>
          <a:lstStyle/>
          <a:p>
            <a:r>
              <a:rPr lang="en-US" dirty="0"/>
              <a:t>The 1946 Constitution</a:t>
            </a:r>
            <a:br>
              <a:rPr lang="en-US" dirty="0"/>
            </a:br>
            <a:r>
              <a:rPr lang="en-US" dirty="0"/>
              <a:t>of the World Health Organization</a:t>
            </a:r>
            <a:endParaRPr lang="el-GR" dirty="0"/>
          </a:p>
        </p:txBody>
      </p:sp>
      <p:sp>
        <p:nvSpPr>
          <p:cNvPr id="3" name="Θέση περιεχομένου 2">
            <a:extLst>
              <a:ext uri="{FF2B5EF4-FFF2-40B4-BE49-F238E27FC236}">
                <a16:creationId xmlns:a16="http://schemas.microsoft.com/office/drawing/2014/main" id="{BE379A7D-9052-49C8-9361-21B4BF92BEA8}"/>
              </a:ext>
            </a:extLst>
          </p:cNvPr>
          <p:cNvSpPr>
            <a:spLocks noGrp="1"/>
          </p:cNvSpPr>
          <p:nvPr>
            <p:ph idx="1"/>
          </p:nvPr>
        </p:nvSpPr>
        <p:spPr/>
        <p:txBody>
          <a:bodyPr/>
          <a:lstStyle/>
          <a:p>
            <a:pPr algn="just"/>
            <a:r>
              <a:rPr lang="en-US" dirty="0"/>
              <a:t>Preamble defines health as “a state of complete physical, mental and social well-being and not merely the absence of disease or infirmity”</a:t>
            </a:r>
            <a:endParaRPr lang="el-GR" dirty="0"/>
          </a:p>
        </p:txBody>
      </p:sp>
    </p:spTree>
    <p:extLst>
      <p:ext uri="{BB962C8B-B14F-4D97-AF65-F5344CB8AC3E}">
        <p14:creationId xmlns:p14="http://schemas.microsoft.com/office/powerpoint/2010/main" val="1586719371"/>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7CB457-D595-4D4E-A8F2-52FB737AC97D}"/>
              </a:ext>
            </a:extLst>
          </p:cNvPr>
          <p:cNvSpPr>
            <a:spLocks noGrp="1"/>
          </p:cNvSpPr>
          <p:nvPr>
            <p:ph type="title"/>
          </p:nvPr>
        </p:nvSpPr>
        <p:spPr/>
        <p:txBody>
          <a:bodyPr/>
          <a:lstStyle/>
          <a:p>
            <a:r>
              <a:rPr lang="en-US" dirty="0"/>
              <a:t>Key aspects of the right to health</a:t>
            </a:r>
            <a:endParaRPr lang="el-GR" dirty="0"/>
          </a:p>
        </p:txBody>
      </p:sp>
      <p:sp>
        <p:nvSpPr>
          <p:cNvPr id="3" name="Θέση περιεχομένου 2">
            <a:extLst>
              <a:ext uri="{FF2B5EF4-FFF2-40B4-BE49-F238E27FC236}">
                <a16:creationId xmlns:a16="http://schemas.microsoft.com/office/drawing/2014/main" id="{B867CE85-A137-4DE8-ACE0-1531ABB33D64}"/>
              </a:ext>
            </a:extLst>
          </p:cNvPr>
          <p:cNvSpPr>
            <a:spLocks noGrp="1"/>
          </p:cNvSpPr>
          <p:nvPr>
            <p:ph idx="1"/>
          </p:nvPr>
        </p:nvSpPr>
        <p:spPr/>
        <p:txBody>
          <a:bodyPr>
            <a:normAutofit fontScale="77500" lnSpcReduction="20000"/>
          </a:bodyPr>
          <a:lstStyle/>
          <a:p>
            <a:r>
              <a:rPr lang="en-US" dirty="0"/>
              <a:t>Safe drinking water and adequate sanitation;</a:t>
            </a:r>
          </a:p>
          <a:p>
            <a:r>
              <a:rPr lang="en-US" dirty="0"/>
              <a:t>Safe food;</a:t>
            </a:r>
          </a:p>
          <a:p>
            <a:r>
              <a:rPr lang="en-US" dirty="0"/>
              <a:t>Adequate nutrition and housing;</a:t>
            </a:r>
          </a:p>
          <a:p>
            <a:r>
              <a:rPr lang="en-US" dirty="0"/>
              <a:t>Access to scientific progress</a:t>
            </a:r>
          </a:p>
          <a:p>
            <a:r>
              <a:rPr lang="en-US" dirty="0"/>
              <a:t>Healthy working and environmental conditions;</a:t>
            </a:r>
          </a:p>
          <a:p>
            <a:r>
              <a:rPr lang="en-US" dirty="0"/>
              <a:t> Health-related education and information;</a:t>
            </a:r>
          </a:p>
          <a:p>
            <a:r>
              <a:rPr lang="en-US" dirty="0"/>
              <a:t>Gender equality.</a:t>
            </a:r>
          </a:p>
          <a:p>
            <a:r>
              <a:rPr lang="en-US" dirty="0"/>
              <a:t>The right to health contains freedoms. These freedoms include the right to be free from non-consensual medical treatment, such as medical experiments and research or forced sterilization, and to be free from torture and other cruel, inhuman or degrading treatment or punishment.</a:t>
            </a:r>
          </a:p>
          <a:p>
            <a:pPr algn="just"/>
            <a:r>
              <a:rPr lang="en-US" dirty="0"/>
              <a:t> The right to health contains entitlements. These entitlements include: The right to a system of health protection providing equality of opportunity for everyone to enjoy the highest attainable level of health; The right to prevention, treatment and control of diseases; Access to essential medicines; Maternal, child and reproductive health; Equal and timely access to basic health services; The provision of health-related education and information; Participation of the population in health-related </a:t>
            </a:r>
            <a:r>
              <a:rPr lang="en-US" dirty="0" err="1"/>
              <a:t>decisionmaking</a:t>
            </a:r>
            <a:r>
              <a:rPr lang="en-US" dirty="0"/>
              <a:t> at the national and community levels.</a:t>
            </a:r>
            <a:endParaRPr lang="el-GR" dirty="0"/>
          </a:p>
        </p:txBody>
      </p:sp>
    </p:spTree>
    <p:extLst>
      <p:ext uri="{BB962C8B-B14F-4D97-AF65-F5344CB8AC3E}">
        <p14:creationId xmlns:p14="http://schemas.microsoft.com/office/powerpoint/2010/main" val="24104836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50A236-DF1B-73B3-F3DE-0D69D87AC7D3}"/>
              </a:ext>
            </a:extLst>
          </p:cNvPr>
          <p:cNvSpPr>
            <a:spLocks noGrp="1"/>
          </p:cNvSpPr>
          <p:nvPr>
            <p:ph type="title"/>
          </p:nvPr>
        </p:nvSpPr>
        <p:spPr/>
        <p:txBody>
          <a:bodyPr/>
          <a:lstStyle/>
          <a:p>
            <a:r>
              <a:rPr lang="el-GR" dirty="0"/>
              <a:t>Κριτήρια δικαιικής ορθότητας</a:t>
            </a:r>
          </a:p>
        </p:txBody>
      </p:sp>
      <p:sp>
        <p:nvSpPr>
          <p:cNvPr id="3" name="Θέση περιεχομένου 2">
            <a:extLst>
              <a:ext uri="{FF2B5EF4-FFF2-40B4-BE49-F238E27FC236}">
                <a16:creationId xmlns:a16="http://schemas.microsoft.com/office/drawing/2014/main" id="{8C96F0D3-69F9-CE73-9343-8E4B609E07B3}"/>
              </a:ext>
            </a:extLst>
          </p:cNvPr>
          <p:cNvSpPr>
            <a:spLocks noGrp="1"/>
          </p:cNvSpPr>
          <p:nvPr>
            <p:ph idx="1"/>
          </p:nvPr>
        </p:nvSpPr>
        <p:spPr/>
        <p:txBody>
          <a:bodyPr/>
          <a:lstStyle/>
          <a:p>
            <a:r>
              <a:rPr lang="el-GR" dirty="0"/>
              <a:t>Επιθυμητό ή αρεστό</a:t>
            </a:r>
          </a:p>
          <a:p>
            <a:r>
              <a:rPr lang="el-GR" dirty="0"/>
              <a:t>Επιβίωση</a:t>
            </a:r>
            <a:r>
              <a:rPr lang="el-GR"/>
              <a:t>, σταθερότητα</a:t>
            </a:r>
            <a:endParaRPr lang="el-GR" dirty="0"/>
          </a:p>
          <a:p>
            <a:r>
              <a:rPr lang="el-GR" dirty="0"/>
              <a:t>Εκπλήρωση σκοπού</a:t>
            </a:r>
          </a:p>
          <a:p>
            <a:r>
              <a:rPr lang="el-GR" dirty="0"/>
              <a:t>Συνδυασμός των παραπάνω: ευημερία</a:t>
            </a:r>
          </a:p>
        </p:txBody>
      </p:sp>
    </p:spTree>
    <p:extLst>
      <p:ext uri="{BB962C8B-B14F-4D97-AF65-F5344CB8AC3E}">
        <p14:creationId xmlns:p14="http://schemas.microsoft.com/office/powerpoint/2010/main" val="3968075186"/>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B837EA-A5C5-47C6-A65C-82AEAA155C1D}"/>
              </a:ext>
            </a:extLst>
          </p:cNvPr>
          <p:cNvSpPr>
            <a:spLocks noGrp="1"/>
          </p:cNvSpPr>
          <p:nvPr>
            <p:ph type="title"/>
          </p:nvPr>
        </p:nvSpPr>
        <p:spPr/>
        <p:txBody>
          <a:bodyPr>
            <a:normAutofit fontScale="90000"/>
          </a:bodyPr>
          <a:lstStyle/>
          <a:p>
            <a:r>
              <a:rPr lang="en-US" dirty="0"/>
              <a:t>Common misconceptions about the right to health</a:t>
            </a:r>
            <a:endParaRPr lang="el-GR" dirty="0"/>
          </a:p>
        </p:txBody>
      </p:sp>
      <p:sp>
        <p:nvSpPr>
          <p:cNvPr id="3" name="Θέση περιεχομένου 2">
            <a:extLst>
              <a:ext uri="{FF2B5EF4-FFF2-40B4-BE49-F238E27FC236}">
                <a16:creationId xmlns:a16="http://schemas.microsoft.com/office/drawing/2014/main" id="{9E3CB7E7-AA76-4046-A452-6CB3D9E77D9B}"/>
              </a:ext>
            </a:extLst>
          </p:cNvPr>
          <p:cNvSpPr>
            <a:spLocks noGrp="1"/>
          </p:cNvSpPr>
          <p:nvPr>
            <p:ph idx="1"/>
          </p:nvPr>
        </p:nvSpPr>
        <p:spPr/>
        <p:txBody>
          <a:bodyPr>
            <a:normAutofit/>
          </a:bodyPr>
          <a:lstStyle/>
          <a:p>
            <a:r>
              <a:rPr lang="en-US" dirty="0"/>
              <a:t>The right to health is NOT the same as the right to be Healthy</a:t>
            </a:r>
          </a:p>
          <a:p>
            <a:r>
              <a:rPr lang="en-US" dirty="0"/>
              <a:t>The right to health is NOT only a programmatic goal to be attained in the long term </a:t>
            </a:r>
          </a:p>
          <a:p>
            <a:r>
              <a:rPr lang="en-US" dirty="0"/>
              <a:t>A country’s difficult financial situation does NOT absolve it from having to take action to realize the right to health</a:t>
            </a:r>
          </a:p>
          <a:p>
            <a:r>
              <a:rPr lang="en-US" dirty="0"/>
              <a:t>Businesses are considered to have some responsibilities with respect to human rights, although the exact nature and scope of these are unclear. Nevertheless, States are, ultimately, accountable for any violation of human rights</a:t>
            </a:r>
            <a:endParaRPr lang="el-GR" dirty="0"/>
          </a:p>
        </p:txBody>
      </p:sp>
    </p:spTree>
    <p:extLst>
      <p:ext uri="{BB962C8B-B14F-4D97-AF65-F5344CB8AC3E}">
        <p14:creationId xmlns:p14="http://schemas.microsoft.com/office/powerpoint/2010/main" val="805611024"/>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37A57D-42F9-435F-87D6-1956052CDDC5}"/>
              </a:ext>
            </a:extLst>
          </p:cNvPr>
          <p:cNvSpPr>
            <a:spLocks noGrp="1"/>
          </p:cNvSpPr>
          <p:nvPr>
            <p:ph type="title"/>
          </p:nvPr>
        </p:nvSpPr>
        <p:spPr/>
        <p:txBody>
          <a:bodyPr/>
          <a:lstStyle/>
          <a:p>
            <a:r>
              <a:rPr lang="en-US" dirty="0"/>
              <a:t>Non-discrimination</a:t>
            </a:r>
            <a:endParaRPr lang="el-GR" dirty="0"/>
          </a:p>
        </p:txBody>
      </p:sp>
      <p:sp>
        <p:nvSpPr>
          <p:cNvPr id="3" name="Θέση περιεχομένου 2">
            <a:extLst>
              <a:ext uri="{FF2B5EF4-FFF2-40B4-BE49-F238E27FC236}">
                <a16:creationId xmlns:a16="http://schemas.microsoft.com/office/drawing/2014/main" id="{F074C55E-67A1-4CA4-A3E7-904A125482DC}"/>
              </a:ext>
            </a:extLst>
          </p:cNvPr>
          <p:cNvSpPr>
            <a:spLocks noGrp="1"/>
          </p:cNvSpPr>
          <p:nvPr>
            <p:ph idx="1"/>
          </p:nvPr>
        </p:nvSpPr>
        <p:spPr/>
        <p:txBody>
          <a:bodyPr>
            <a:normAutofit fontScale="85000" lnSpcReduction="10000"/>
          </a:bodyPr>
          <a:lstStyle/>
          <a:p>
            <a:r>
              <a:rPr lang="en-US" dirty="0"/>
              <a:t>Non-discrimination and equality further imply that States must recognize and provide for the differences and specific needs of groups that generally face particular health challenges, such as higher mortality rates or vulnerability to specific diseases. The obligation to ensure nondiscrimination requires specific health standards to be applied to particular population groups, such as women, children or persons with disabilities (see chap. II). Positive measures of protection are particularly necessary when certain groups of persons have continuously been discriminated against in the practice of States parties or by private actors</a:t>
            </a:r>
          </a:p>
          <a:p>
            <a:r>
              <a:rPr lang="en-US" dirty="0"/>
              <a:t>Along the same lines, the Committee on Economic, Social and Cultural Rights has made it clear that there is no justification for the lack of protection of vulnerable members of society from health-related discrimination, be it in law or in fact. So even if times are hard, vulnerable members of society must be protected, for instance through the adoption of relatively low-cost targeted programmes</a:t>
            </a:r>
            <a:endParaRPr lang="el-GR" dirty="0"/>
          </a:p>
        </p:txBody>
      </p:sp>
    </p:spTree>
    <p:extLst>
      <p:ext uri="{BB962C8B-B14F-4D97-AF65-F5344CB8AC3E}">
        <p14:creationId xmlns:p14="http://schemas.microsoft.com/office/powerpoint/2010/main" val="3887992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DBBD062-A5A3-40AF-BC4E-9A27F6985554}"/>
              </a:ext>
            </a:extLst>
          </p:cNvPr>
          <p:cNvSpPr>
            <a:spLocks noGrp="1"/>
          </p:cNvSpPr>
          <p:nvPr>
            <p:ph type="title"/>
          </p:nvPr>
        </p:nvSpPr>
        <p:spPr/>
        <p:txBody>
          <a:bodyPr/>
          <a:lstStyle/>
          <a:p>
            <a:r>
              <a:rPr lang="en-US" dirty="0"/>
              <a:t>The right to health and pandemics</a:t>
            </a:r>
            <a:endParaRPr lang="el-GR" dirty="0"/>
          </a:p>
        </p:txBody>
      </p:sp>
      <p:sp>
        <p:nvSpPr>
          <p:cNvPr id="3" name="Θέση περιεχομένου 2">
            <a:extLst>
              <a:ext uri="{FF2B5EF4-FFF2-40B4-BE49-F238E27FC236}">
                <a16:creationId xmlns:a16="http://schemas.microsoft.com/office/drawing/2014/main" id="{B18B5A3A-9994-4CB6-AA0A-07EB603037A7}"/>
              </a:ext>
            </a:extLst>
          </p:cNvPr>
          <p:cNvSpPr>
            <a:spLocks noGrp="1"/>
          </p:cNvSpPr>
          <p:nvPr>
            <p:ph idx="1"/>
          </p:nvPr>
        </p:nvSpPr>
        <p:spPr/>
        <p:txBody>
          <a:bodyPr>
            <a:normAutofit fontScale="92500" lnSpcReduction="20000"/>
          </a:bodyPr>
          <a:lstStyle/>
          <a:p>
            <a:r>
              <a:rPr lang="en-US" dirty="0"/>
              <a:t>Halting and reversing global epidemics relies heavily on addressing discrimination and stigma. Importantly, States should prohibit discrimination on the grounds of health status, including actual or presumed HIV/AIDS status, and protect persons living with HIV/AIDS from discrimination. State legislation, policies and programmes should include positive measures to address factors that hinder the equal access of these vulnerable populations to prevention, treatment and care, such as their economic status.</a:t>
            </a:r>
          </a:p>
          <a:p>
            <a:r>
              <a:rPr lang="en-US" dirty="0"/>
              <a:t>Universal access to care and treatment is also an important component of the right to health for persons living with HIV/AIDS. Equally, it is important to ensure the availability of medicines and strengthen HIV prevention by, for instance, providing condoms and HIV-related information and education, and preventing mother-to-child transmission. The International Guidelines on HIV/AIDS and Human Rights provide further guidance on ensuring the rights of persons living with HIV/AIDS</a:t>
            </a:r>
            <a:endParaRPr lang="el-GR" dirty="0"/>
          </a:p>
        </p:txBody>
      </p:sp>
    </p:spTree>
    <p:extLst>
      <p:ext uri="{BB962C8B-B14F-4D97-AF65-F5344CB8AC3E}">
        <p14:creationId xmlns:p14="http://schemas.microsoft.com/office/powerpoint/2010/main" val="4109582253"/>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46174DF-6842-47B5-A9A7-0B82A23DCECA}"/>
              </a:ext>
            </a:extLst>
          </p:cNvPr>
          <p:cNvSpPr>
            <a:spLocks noGrp="1"/>
          </p:cNvSpPr>
          <p:nvPr>
            <p:ph type="title"/>
          </p:nvPr>
        </p:nvSpPr>
        <p:spPr/>
        <p:txBody>
          <a:bodyPr/>
          <a:lstStyle/>
          <a:p>
            <a:r>
              <a:rPr lang="en-US" dirty="0"/>
              <a:t>Progressive realization</a:t>
            </a:r>
            <a:endParaRPr lang="el-GR" dirty="0"/>
          </a:p>
        </p:txBody>
      </p:sp>
      <p:sp>
        <p:nvSpPr>
          <p:cNvPr id="3" name="Θέση περιεχομένου 2">
            <a:extLst>
              <a:ext uri="{FF2B5EF4-FFF2-40B4-BE49-F238E27FC236}">
                <a16:creationId xmlns:a16="http://schemas.microsoft.com/office/drawing/2014/main" id="{82BE5E7B-B625-4A29-A250-D13D779430CC}"/>
              </a:ext>
            </a:extLst>
          </p:cNvPr>
          <p:cNvSpPr>
            <a:spLocks noGrp="1"/>
          </p:cNvSpPr>
          <p:nvPr>
            <p:ph idx="1"/>
          </p:nvPr>
        </p:nvSpPr>
        <p:spPr/>
        <p:txBody>
          <a:bodyPr>
            <a:normAutofit fontScale="85000" lnSpcReduction="10000"/>
          </a:bodyPr>
          <a:lstStyle/>
          <a:p>
            <a:endParaRPr lang="en-US" dirty="0"/>
          </a:p>
          <a:p>
            <a:r>
              <a:rPr lang="en-US" dirty="0"/>
              <a:t>Through their ratification of human rights treaties, States parties are required to give effect to these rights within their jurisdictions. More specifically, article 2 (1) of the International Covenant on Economic, Social and Cultural Rights underlines that States have the obligation to progressively achieve the full realization of the rights under the Covenant. This is an implicit recognition that States have resource constraints and that it necessarily takes time to implement the treaty provisions. Consequently, some components of the rights protected under the Covenant, including the right to health, are deemed subject to progressive realization.</a:t>
            </a:r>
          </a:p>
          <a:p>
            <a:r>
              <a:rPr lang="en-US" dirty="0"/>
              <a:t>Not all aspects of the rights under the Covenant can or may be realized immediately, but at a minimum States must show that they are making every possible effort, within available resources, to better protect and promote all rights under the Covenant. Available resources refer to those existing within a State as well as those available from the international community through international cooperation and assistance, as outlined in article 2 (1).</a:t>
            </a:r>
          </a:p>
          <a:p>
            <a:endParaRPr lang="el-GR" dirty="0"/>
          </a:p>
        </p:txBody>
      </p:sp>
    </p:spTree>
    <p:extLst>
      <p:ext uri="{BB962C8B-B14F-4D97-AF65-F5344CB8AC3E}">
        <p14:creationId xmlns:p14="http://schemas.microsoft.com/office/powerpoint/2010/main" val="121485928"/>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937AD55-1F5E-4AA1-A3CB-8B6A5B761FE4}"/>
              </a:ext>
            </a:extLst>
          </p:cNvPr>
          <p:cNvSpPr>
            <a:spLocks noGrp="1"/>
          </p:cNvSpPr>
          <p:nvPr>
            <p:ph type="title"/>
          </p:nvPr>
        </p:nvSpPr>
        <p:spPr/>
        <p:txBody>
          <a:bodyPr/>
          <a:lstStyle/>
          <a:p>
            <a:r>
              <a:rPr lang="en-US" dirty="0"/>
              <a:t>Three types of obligations</a:t>
            </a:r>
            <a:endParaRPr lang="el-GR" dirty="0"/>
          </a:p>
        </p:txBody>
      </p:sp>
      <p:sp>
        <p:nvSpPr>
          <p:cNvPr id="3" name="Θέση περιεχομένου 2">
            <a:extLst>
              <a:ext uri="{FF2B5EF4-FFF2-40B4-BE49-F238E27FC236}">
                <a16:creationId xmlns:a16="http://schemas.microsoft.com/office/drawing/2014/main" id="{D9EECCF4-F627-4BFE-9DEE-29948BD670C8}"/>
              </a:ext>
            </a:extLst>
          </p:cNvPr>
          <p:cNvSpPr>
            <a:spLocks noGrp="1"/>
          </p:cNvSpPr>
          <p:nvPr>
            <p:ph idx="1"/>
          </p:nvPr>
        </p:nvSpPr>
        <p:spPr/>
        <p:txBody>
          <a:bodyPr>
            <a:normAutofit/>
          </a:bodyPr>
          <a:lstStyle/>
          <a:p>
            <a:r>
              <a:rPr lang="en-US" dirty="0"/>
              <a:t>The obligation to respect</a:t>
            </a:r>
            <a:r>
              <a:rPr lang="el-GR" dirty="0"/>
              <a:t>, </a:t>
            </a:r>
            <a:r>
              <a:rPr lang="en-US" dirty="0"/>
              <a:t>which requires States to refrain from interfering directly or indirectly with the right to health.</a:t>
            </a:r>
          </a:p>
          <a:p>
            <a:r>
              <a:rPr lang="en-US" dirty="0"/>
              <a:t>The obligation to protect requires States to prevent third parties from interfering with the right to health.</a:t>
            </a:r>
          </a:p>
          <a:p>
            <a:r>
              <a:rPr lang="en-US" dirty="0"/>
              <a:t>The obligation to fulfil requires States to adopt appropriate legislative, administrative, budgetary, judicial, promotional and other measures to fully realize the right to health</a:t>
            </a:r>
          </a:p>
          <a:p>
            <a:r>
              <a:rPr lang="en-US" dirty="0"/>
              <a:t>A State’s obligation to protect human rights includes ensuring that non-state parties do not infringe upon human rights. With respect to health, States should, for instance, adopt legislation or other measures ensuring equal access to health care provided by third parties</a:t>
            </a:r>
          </a:p>
          <a:p>
            <a:endParaRPr lang="el-GR" dirty="0"/>
          </a:p>
        </p:txBody>
      </p:sp>
    </p:spTree>
    <p:extLst>
      <p:ext uri="{BB962C8B-B14F-4D97-AF65-F5344CB8AC3E}">
        <p14:creationId xmlns:p14="http://schemas.microsoft.com/office/powerpoint/2010/main" val="13771886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9EF083-DFB4-7A20-6BE2-768267683F5B}"/>
              </a:ext>
            </a:extLst>
          </p:cNvPr>
          <p:cNvSpPr>
            <a:spLocks noGrp="1"/>
          </p:cNvSpPr>
          <p:nvPr>
            <p:ph type="title"/>
          </p:nvPr>
        </p:nvSpPr>
        <p:spPr/>
        <p:txBody>
          <a:bodyPr/>
          <a:lstStyle/>
          <a:p>
            <a:r>
              <a:rPr lang="el-GR" dirty="0"/>
              <a:t>Θεμελίωση φυσικού δικαίου</a:t>
            </a:r>
          </a:p>
        </p:txBody>
      </p:sp>
      <p:sp>
        <p:nvSpPr>
          <p:cNvPr id="3" name="Θέση περιεχομένου 2">
            <a:extLst>
              <a:ext uri="{FF2B5EF4-FFF2-40B4-BE49-F238E27FC236}">
                <a16:creationId xmlns:a16="http://schemas.microsoft.com/office/drawing/2014/main" id="{3E1C1F42-62C5-0AAF-AE2A-C5302B307304}"/>
              </a:ext>
            </a:extLst>
          </p:cNvPr>
          <p:cNvSpPr>
            <a:spLocks noGrp="1"/>
          </p:cNvSpPr>
          <p:nvPr>
            <p:ph idx="1"/>
          </p:nvPr>
        </p:nvSpPr>
        <p:spPr/>
        <p:txBody>
          <a:bodyPr/>
          <a:lstStyle/>
          <a:p>
            <a:r>
              <a:rPr lang="el-GR" dirty="0"/>
              <a:t>Δικαιοσύνη</a:t>
            </a:r>
          </a:p>
          <a:p>
            <a:r>
              <a:rPr lang="el-GR" dirty="0"/>
              <a:t>Ελευθερία</a:t>
            </a:r>
          </a:p>
          <a:p>
            <a:r>
              <a:rPr lang="el-GR" dirty="0"/>
              <a:t>Ισότητα</a:t>
            </a:r>
          </a:p>
          <a:p>
            <a:r>
              <a:rPr lang="el-GR" dirty="0"/>
              <a:t>Αδελφότητα</a:t>
            </a:r>
          </a:p>
        </p:txBody>
      </p:sp>
    </p:spTree>
    <p:extLst>
      <p:ext uri="{BB962C8B-B14F-4D97-AF65-F5344CB8AC3E}">
        <p14:creationId xmlns:p14="http://schemas.microsoft.com/office/powerpoint/2010/main" val="20312655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6FEDB6A-5331-D4E9-E2C0-8870F0FC059D}"/>
              </a:ext>
            </a:extLst>
          </p:cNvPr>
          <p:cNvSpPr>
            <a:spLocks noGrp="1"/>
          </p:cNvSpPr>
          <p:nvPr>
            <p:ph type="title"/>
          </p:nvPr>
        </p:nvSpPr>
        <p:spPr/>
        <p:txBody>
          <a:bodyPr>
            <a:normAutofit fontScale="90000"/>
          </a:bodyPr>
          <a:lstStyle/>
          <a:p>
            <a:r>
              <a:rPr lang="el-GR" dirty="0"/>
              <a:t>Το κράτος απόλυτος κυρίαρχος (</a:t>
            </a:r>
            <a:r>
              <a:rPr lang="el-GR" dirty="0" err="1"/>
              <a:t>φιλοσοφικοπρακτική</a:t>
            </a:r>
            <a:r>
              <a:rPr lang="el-GR" dirty="0"/>
              <a:t> θεμελίωση)</a:t>
            </a:r>
          </a:p>
        </p:txBody>
      </p:sp>
      <p:sp>
        <p:nvSpPr>
          <p:cNvPr id="3" name="Θέση περιεχομένου 2">
            <a:extLst>
              <a:ext uri="{FF2B5EF4-FFF2-40B4-BE49-F238E27FC236}">
                <a16:creationId xmlns:a16="http://schemas.microsoft.com/office/drawing/2014/main" id="{3F90C26B-C63E-61FC-5A30-56B5E28B4F2D}"/>
              </a:ext>
            </a:extLst>
          </p:cNvPr>
          <p:cNvSpPr>
            <a:spLocks noGrp="1"/>
          </p:cNvSpPr>
          <p:nvPr>
            <p:ph idx="1"/>
          </p:nvPr>
        </p:nvSpPr>
        <p:spPr/>
        <p:txBody>
          <a:bodyPr/>
          <a:lstStyle/>
          <a:p>
            <a:r>
              <a:rPr lang="el-GR" dirty="0"/>
              <a:t>Πολιτική σώμα- ιδρυτής κράτος: ο εγκόσμιος θεός</a:t>
            </a:r>
            <a:endParaRPr lang="en-US" dirty="0"/>
          </a:p>
          <a:p>
            <a:r>
              <a:rPr lang="el-GR" dirty="0"/>
              <a:t>Το κράτος ως εγγυητής των παραπάνω επιδιώξεων</a:t>
            </a:r>
          </a:p>
          <a:p>
            <a:r>
              <a:rPr lang="el-GR" dirty="0"/>
              <a:t>Αποδοχή της υπεροχής και της ιεραρχίας από τους «από κάτω»</a:t>
            </a:r>
          </a:p>
          <a:p>
            <a:r>
              <a:rPr lang="el-GR" dirty="0"/>
              <a:t>Ικανότητα επιβολής του κράτους</a:t>
            </a:r>
          </a:p>
          <a:p>
            <a:pPr algn="just"/>
            <a:r>
              <a:rPr lang="el-GR" dirty="0"/>
              <a:t>Ήδη από την ελέω θεού μοναρχία, η άρνηση στον Πάπα να κρίνει τη νομιμότητα της κοσμικής εξουσίας του Γάλλου μονάρχη υποδηλώνει τη σταδιακή μετάβαση στο εθνικό κράτος</a:t>
            </a:r>
          </a:p>
          <a:p>
            <a:endParaRPr lang="el-GR" dirty="0"/>
          </a:p>
          <a:p>
            <a:pPr marL="0" indent="0">
              <a:buNone/>
            </a:pPr>
            <a:endParaRPr lang="el-GR" dirty="0"/>
          </a:p>
        </p:txBody>
      </p:sp>
    </p:spTree>
    <p:extLst>
      <p:ext uri="{BB962C8B-B14F-4D97-AF65-F5344CB8AC3E}">
        <p14:creationId xmlns:p14="http://schemas.microsoft.com/office/powerpoint/2010/main" val="29192708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969498-D9D4-B8EE-D8A2-5D7531F16AA2}"/>
              </a:ext>
            </a:extLst>
          </p:cNvPr>
          <p:cNvSpPr>
            <a:spLocks noGrp="1"/>
          </p:cNvSpPr>
          <p:nvPr>
            <p:ph type="title"/>
          </p:nvPr>
        </p:nvSpPr>
        <p:spPr/>
        <p:txBody>
          <a:bodyPr>
            <a:normAutofit fontScale="90000"/>
          </a:bodyPr>
          <a:lstStyle/>
          <a:p>
            <a:r>
              <a:rPr lang="el-GR" dirty="0"/>
              <a:t>Νομική Θεμελίωση της κυριαρχίας του κράτους</a:t>
            </a:r>
          </a:p>
        </p:txBody>
      </p:sp>
      <p:sp>
        <p:nvSpPr>
          <p:cNvPr id="3" name="Θέση περιεχομένου 2">
            <a:extLst>
              <a:ext uri="{FF2B5EF4-FFF2-40B4-BE49-F238E27FC236}">
                <a16:creationId xmlns:a16="http://schemas.microsoft.com/office/drawing/2014/main" id="{AEE5322D-8CAE-04EB-F4F8-707085C59857}"/>
              </a:ext>
            </a:extLst>
          </p:cNvPr>
          <p:cNvSpPr>
            <a:spLocks noGrp="1"/>
          </p:cNvSpPr>
          <p:nvPr>
            <p:ph idx="1"/>
          </p:nvPr>
        </p:nvSpPr>
        <p:spPr/>
        <p:txBody>
          <a:bodyPr/>
          <a:lstStyle/>
          <a:p>
            <a:r>
              <a:rPr lang="el-GR" dirty="0"/>
              <a:t>Πρωτογενής συντακτική εξουσία</a:t>
            </a:r>
          </a:p>
          <a:p>
            <a:r>
              <a:rPr lang="el-GR" dirty="0"/>
              <a:t>Συνταγματική θεμελίωση</a:t>
            </a:r>
          </a:p>
          <a:p>
            <a:r>
              <a:rPr lang="el-GR" dirty="0"/>
              <a:t>Αναφορά στο έθνος και στο λαό</a:t>
            </a:r>
          </a:p>
          <a:p>
            <a:r>
              <a:rPr lang="el-GR" dirty="0"/>
              <a:t>Αδιάσπαστη</a:t>
            </a:r>
          </a:p>
          <a:p>
            <a:r>
              <a:rPr lang="el-GR" dirty="0"/>
              <a:t>Μη δεκτική άλλης υπέρτερης αρχής</a:t>
            </a:r>
          </a:p>
          <a:p>
            <a:endParaRPr lang="el-GR" dirty="0"/>
          </a:p>
        </p:txBody>
      </p:sp>
    </p:spTree>
    <p:extLst>
      <p:ext uri="{BB962C8B-B14F-4D97-AF65-F5344CB8AC3E}">
        <p14:creationId xmlns:p14="http://schemas.microsoft.com/office/powerpoint/2010/main" val="36006934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B06B0CA-DEBC-8F5F-4899-4E34F96E7472}"/>
              </a:ext>
            </a:extLst>
          </p:cNvPr>
          <p:cNvSpPr>
            <a:spLocks noGrp="1"/>
          </p:cNvSpPr>
          <p:nvPr>
            <p:ph type="title"/>
          </p:nvPr>
        </p:nvSpPr>
        <p:spPr/>
        <p:txBody>
          <a:bodyPr/>
          <a:lstStyle/>
          <a:p>
            <a:r>
              <a:rPr lang="el-GR" dirty="0"/>
              <a:t>Κρίσιμοι όροι</a:t>
            </a:r>
          </a:p>
        </p:txBody>
      </p:sp>
      <p:sp>
        <p:nvSpPr>
          <p:cNvPr id="3" name="Θέση περιεχομένου 2">
            <a:extLst>
              <a:ext uri="{FF2B5EF4-FFF2-40B4-BE49-F238E27FC236}">
                <a16:creationId xmlns:a16="http://schemas.microsoft.com/office/drawing/2014/main" id="{2AAFDD94-6EF0-EB37-CE61-89EA7EF006DD}"/>
              </a:ext>
            </a:extLst>
          </p:cNvPr>
          <p:cNvSpPr>
            <a:spLocks noGrp="1"/>
          </p:cNvSpPr>
          <p:nvPr>
            <p:ph idx="1"/>
          </p:nvPr>
        </p:nvSpPr>
        <p:spPr/>
        <p:txBody>
          <a:bodyPr/>
          <a:lstStyle/>
          <a:p>
            <a:r>
              <a:rPr lang="el-GR" dirty="0"/>
              <a:t>Πολιτικό Σώμα</a:t>
            </a:r>
          </a:p>
          <a:p>
            <a:r>
              <a:rPr lang="el-GR" dirty="0"/>
              <a:t>Επιβολή</a:t>
            </a:r>
            <a:endParaRPr lang="en-US" dirty="0"/>
          </a:p>
          <a:p>
            <a:r>
              <a:rPr lang="el-GR" dirty="0"/>
              <a:t>Ισχύς</a:t>
            </a:r>
          </a:p>
          <a:p>
            <a:r>
              <a:rPr lang="el-GR" dirty="0"/>
              <a:t>Βία</a:t>
            </a:r>
          </a:p>
          <a:p>
            <a:r>
              <a:rPr lang="el-GR" dirty="0"/>
              <a:t>Αποδοχή</a:t>
            </a:r>
          </a:p>
          <a:p>
            <a:r>
              <a:rPr lang="el-GR" dirty="0"/>
              <a:t>Ιεραρχία</a:t>
            </a:r>
          </a:p>
          <a:p>
            <a:r>
              <a:rPr lang="el-GR" dirty="0"/>
              <a:t>Ηγεμονία</a:t>
            </a:r>
          </a:p>
          <a:p>
            <a:r>
              <a:rPr lang="el-GR" dirty="0"/>
              <a:t>Κυριαρχία</a:t>
            </a:r>
          </a:p>
          <a:p>
            <a:r>
              <a:rPr lang="el-GR" dirty="0"/>
              <a:t>Κοινωνικό Συμβόλαιο</a:t>
            </a:r>
          </a:p>
          <a:p>
            <a:r>
              <a:rPr lang="el-GR" dirty="0"/>
              <a:t>Νομιμότητα</a:t>
            </a:r>
          </a:p>
        </p:txBody>
      </p:sp>
    </p:spTree>
    <p:extLst>
      <p:ext uri="{BB962C8B-B14F-4D97-AF65-F5344CB8AC3E}">
        <p14:creationId xmlns:p14="http://schemas.microsoft.com/office/powerpoint/2010/main" val="36482755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16ABC04-CAEA-00E9-3298-2A918DD4A795}"/>
              </a:ext>
            </a:extLst>
          </p:cNvPr>
          <p:cNvSpPr>
            <a:spLocks noGrp="1"/>
          </p:cNvSpPr>
          <p:nvPr>
            <p:ph type="title"/>
          </p:nvPr>
        </p:nvSpPr>
        <p:spPr/>
        <p:txBody>
          <a:bodyPr/>
          <a:lstStyle/>
          <a:p>
            <a:r>
              <a:rPr lang="en-US" dirty="0"/>
              <a:t>Max Weber</a:t>
            </a:r>
            <a:endParaRPr lang="el-GR" dirty="0"/>
          </a:p>
        </p:txBody>
      </p:sp>
      <p:sp>
        <p:nvSpPr>
          <p:cNvPr id="3" name="Θέση περιεχομένου 2">
            <a:extLst>
              <a:ext uri="{FF2B5EF4-FFF2-40B4-BE49-F238E27FC236}">
                <a16:creationId xmlns:a16="http://schemas.microsoft.com/office/drawing/2014/main" id="{AA863E74-7AF8-4220-A02C-BB8A95F9890E}"/>
              </a:ext>
            </a:extLst>
          </p:cNvPr>
          <p:cNvSpPr>
            <a:spLocks noGrp="1"/>
          </p:cNvSpPr>
          <p:nvPr>
            <p:ph idx="1"/>
          </p:nvPr>
        </p:nvSpPr>
        <p:spPr/>
        <p:txBody>
          <a:bodyPr/>
          <a:lstStyle/>
          <a:p>
            <a:r>
              <a:rPr lang="en-US" dirty="0"/>
              <a:t>1864-1920</a:t>
            </a:r>
          </a:p>
          <a:p>
            <a:r>
              <a:rPr lang="el-GR" dirty="0"/>
              <a:t>Το σύνολο των ανθρώπινων δραστηριοτήτων μέσα σε μία δεδομένη ιστορική φάση</a:t>
            </a:r>
            <a:endParaRPr lang="en-US" dirty="0"/>
          </a:p>
          <a:p>
            <a:r>
              <a:rPr lang="el-GR" dirty="0"/>
              <a:t>Παραδοσιακή, χαρισματική κυριαρχία, κυριαρχία του νόμου</a:t>
            </a:r>
            <a:endParaRPr lang="en-US" dirty="0"/>
          </a:p>
          <a:p>
            <a:endParaRPr lang="el-GR" dirty="0"/>
          </a:p>
        </p:txBody>
      </p:sp>
    </p:spTree>
    <p:extLst>
      <p:ext uri="{BB962C8B-B14F-4D97-AF65-F5344CB8AC3E}">
        <p14:creationId xmlns:p14="http://schemas.microsoft.com/office/powerpoint/2010/main" val="1706082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7849AD1-9288-E5DE-930D-39BB85981AE3}"/>
              </a:ext>
            </a:extLst>
          </p:cNvPr>
          <p:cNvSpPr>
            <a:spLocks noGrp="1"/>
          </p:cNvSpPr>
          <p:nvPr>
            <p:ph type="title"/>
          </p:nvPr>
        </p:nvSpPr>
        <p:spPr/>
        <p:txBody>
          <a:bodyPr/>
          <a:lstStyle/>
          <a:p>
            <a:r>
              <a:rPr lang="el-GR" dirty="0"/>
              <a:t>Περιγραφή του κράτους κατά </a:t>
            </a:r>
            <a:r>
              <a:rPr lang="en-US" dirty="0"/>
              <a:t>Weber</a:t>
            </a:r>
            <a:endParaRPr lang="el-GR" dirty="0"/>
          </a:p>
        </p:txBody>
      </p:sp>
      <p:sp>
        <p:nvSpPr>
          <p:cNvPr id="3" name="Θέση περιεχομένου 2">
            <a:extLst>
              <a:ext uri="{FF2B5EF4-FFF2-40B4-BE49-F238E27FC236}">
                <a16:creationId xmlns:a16="http://schemas.microsoft.com/office/drawing/2014/main" id="{C95BE273-44DF-0F93-1563-9B4634913072}"/>
              </a:ext>
            </a:extLst>
          </p:cNvPr>
          <p:cNvSpPr>
            <a:spLocks noGrp="1"/>
          </p:cNvSpPr>
          <p:nvPr>
            <p:ph idx="1"/>
          </p:nvPr>
        </p:nvSpPr>
        <p:spPr/>
        <p:txBody>
          <a:bodyPr>
            <a:normAutofit fontScale="92500" lnSpcReduction="20000"/>
          </a:bodyPr>
          <a:lstStyle/>
          <a:p>
            <a:r>
              <a:rPr lang="el-GR" dirty="0"/>
              <a:t>Σύστημα διοίκησης και δικαίου.
Είναι σύμβολο συλλογικής δράσης που σημαίνει πως ό,τι κάνει το κράτος είναι πάντα για την ευρύτερη κοινότητα και όχι για συγκεκριμένη ομάδα ανθρώπων.
Ένα σύγχρονο κράτος ασκεί κυριαρχία στην κοινότητα.
Η κυριαρχία του κράτους εκτείνεται στα μέλη της συλλογικότητας.
Σύμφωνα με τον Βέμπερ το κράτος είναι δημόσιος οργανισμός και η εξουσία του εκτείνεται σε όλους τους κατοίκους της γεωγραφικής περιοχής.
 Το κράτος είναι ανεξάρτητο. Αν δεν είναι ανεξάρτητη οντότητα, δεν θα μπορεί να ασκεί έλεγχο επί των μελών της ένωσης.
Το κράτος είναι ικανό να λαμβάνει αποφάσεις και να επιλέγει.
Όταν ένας πολιτικός οργανισμός είναι το κράτος είναι επίσης ικανός να αναλάβει δράση με αυτονομία. </a:t>
            </a:r>
          </a:p>
        </p:txBody>
      </p:sp>
    </p:spTree>
    <p:extLst>
      <p:ext uri="{BB962C8B-B14F-4D97-AF65-F5344CB8AC3E}">
        <p14:creationId xmlns:p14="http://schemas.microsoft.com/office/powerpoint/2010/main" val="17923037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C4553B0-1CB4-9775-D76C-E201F0A48E04}"/>
              </a:ext>
            </a:extLst>
          </p:cNvPr>
          <p:cNvSpPr>
            <a:spLocks noGrp="1"/>
          </p:cNvSpPr>
          <p:nvPr>
            <p:ph type="title"/>
          </p:nvPr>
        </p:nvSpPr>
        <p:spPr/>
        <p:txBody>
          <a:bodyPr/>
          <a:lstStyle/>
          <a:p>
            <a:r>
              <a:rPr lang="el-GR" dirty="0"/>
              <a:t>Τρία στοιχεία</a:t>
            </a:r>
          </a:p>
        </p:txBody>
      </p:sp>
      <p:sp>
        <p:nvSpPr>
          <p:cNvPr id="3" name="Θέση περιεχομένου 2">
            <a:extLst>
              <a:ext uri="{FF2B5EF4-FFF2-40B4-BE49-F238E27FC236}">
                <a16:creationId xmlns:a16="http://schemas.microsoft.com/office/drawing/2014/main" id="{FD450237-40E3-0ADF-B953-58E78EE6459F}"/>
              </a:ext>
            </a:extLst>
          </p:cNvPr>
          <p:cNvSpPr>
            <a:spLocks noGrp="1"/>
          </p:cNvSpPr>
          <p:nvPr>
            <p:ph idx="1"/>
          </p:nvPr>
        </p:nvSpPr>
        <p:spPr/>
        <p:txBody>
          <a:bodyPr/>
          <a:lstStyle/>
          <a:p>
            <a:r>
              <a:rPr lang="el-GR" dirty="0" err="1"/>
              <a:t>Εδαφικότητα</a:t>
            </a:r>
            <a:endParaRPr lang="el-GR" dirty="0"/>
          </a:p>
          <a:p>
            <a:r>
              <a:rPr lang="el-GR" dirty="0"/>
              <a:t>Βία</a:t>
            </a:r>
          </a:p>
          <a:p>
            <a:r>
              <a:rPr lang="el-GR" dirty="0"/>
              <a:t>Νομιμότητα</a:t>
            </a:r>
            <a:endParaRPr lang="en-US" dirty="0"/>
          </a:p>
          <a:p>
            <a:r>
              <a:rPr lang="el-GR" dirty="0"/>
              <a:t>Το μονοπώλιο της βίας</a:t>
            </a:r>
          </a:p>
        </p:txBody>
      </p:sp>
    </p:spTree>
    <p:extLst>
      <p:ext uri="{BB962C8B-B14F-4D97-AF65-F5344CB8AC3E}">
        <p14:creationId xmlns:p14="http://schemas.microsoft.com/office/powerpoint/2010/main" val="12348358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05E9BE-4C09-300F-1A9E-C76F46041A14}"/>
              </a:ext>
            </a:extLst>
          </p:cNvPr>
          <p:cNvSpPr>
            <a:spLocks noGrp="1"/>
          </p:cNvSpPr>
          <p:nvPr>
            <p:ph type="title"/>
          </p:nvPr>
        </p:nvSpPr>
        <p:spPr/>
        <p:txBody>
          <a:bodyPr/>
          <a:lstStyle/>
          <a:p>
            <a:r>
              <a:rPr lang="el-GR" dirty="0"/>
              <a:t>Φιλελεύθερη προσέγγιση</a:t>
            </a:r>
          </a:p>
        </p:txBody>
      </p:sp>
      <p:sp>
        <p:nvSpPr>
          <p:cNvPr id="3" name="Θέση περιεχομένου 2">
            <a:extLst>
              <a:ext uri="{FF2B5EF4-FFF2-40B4-BE49-F238E27FC236}">
                <a16:creationId xmlns:a16="http://schemas.microsoft.com/office/drawing/2014/main" id="{CDCE7535-881F-D4E5-CE49-10025EBC0073}"/>
              </a:ext>
            </a:extLst>
          </p:cNvPr>
          <p:cNvSpPr>
            <a:spLocks noGrp="1"/>
          </p:cNvSpPr>
          <p:nvPr>
            <p:ph idx="1"/>
          </p:nvPr>
        </p:nvSpPr>
        <p:spPr/>
        <p:txBody>
          <a:bodyPr/>
          <a:lstStyle/>
          <a:p>
            <a:r>
              <a:rPr lang="el-GR" dirty="0" err="1"/>
              <a:t>Ατομοκεντρική</a:t>
            </a:r>
            <a:endParaRPr lang="el-GR" dirty="0"/>
          </a:p>
          <a:p>
            <a:pPr algn="just"/>
            <a:r>
              <a:rPr lang="el-GR" dirty="0"/>
              <a:t>Διασφάλιση, προστασία και διεύρυνση της ατομικής ελευθερίας
Περιορισμός του ρόλου και των λειτουργιών του κράτους
κρατική παρέμβαση μόνο όταν βοηθά ένα άτομο να αποκτήσει περισσότερη ελευθερία και ελευθερία
τα άτομα πηγή κρατικής και κυβερνητικής εξουσίας
δόγμα περιορισμένης πολιτικής υποχρέωσης
</a:t>
            </a:r>
          </a:p>
        </p:txBody>
      </p:sp>
    </p:spTree>
    <p:extLst>
      <p:ext uri="{BB962C8B-B14F-4D97-AF65-F5344CB8AC3E}">
        <p14:creationId xmlns:p14="http://schemas.microsoft.com/office/powerpoint/2010/main" val="936816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552E02-9CEB-7035-5C33-85F9BEBCA56C}"/>
              </a:ext>
            </a:extLst>
          </p:cNvPr>
          <p:cNvSpPr>
            <a:spLocks noGrp="1"/>
          </p:cNvSpPr>
          <p:nvPr>
            <p:ph type="title"/>
          </p:nvPr>
        </p:nvSpPr>
        <p:spPr/>
        <p:txBody>
          <a:bodyPr/>
          <a:lstStyle/>
          <a:p>
            <a:r>
              <a:rPr lang="el-GR" dirty="0"/>
              <a:t>Θεωρίες φυσικού δικαίου</a:t>
            </a:r>
          </a:p>
        </p:txBody>
      </p:sp>
      <p:sp>
        <p:nvSpPr>
          <p:cNvPr id="3" name="Θέση περιεχομένου 2">
            <a:extLst>
              <a:ext uri="{FF2B5EF4-FFF2-40B4-BE49-F238E27FC236}">
                <a16:creationId xmlns:a16="http://schemas.microsoft.com/office/drawing/2014/main" id="{3321C4E5-F794-F110-B3EC-0D4B8A0E15EB}"/>
              </a:ext>
            </a:extLst>
          </p:cNvPr>
          <p:cNvSpPr>
            <a:spLocks noGrp="1"/>
          </p:cNvSpPr>
          <p:nvPr>
            <p:ph idx="1"/>
          </p:nvPr>
        </p:nvSpPr>
        <p:spPr/>
        <p:txBody>
          <a:bodyPr/>
          <a:lstStyle/>
          <a:p>
            <a:r>
              <a:rPr lang="el-GR" dirty="0"/>
              <a:t>Θεωρίες ηθικής φιλοσοφίας (Θωμάς </a:t>
            </a:r>
            <a:r>
              <a:rPr lang="el-GR" dirty="0" err="1"/>
              <a:t>Ακινάτης</a:t>
            </a:r>
            <a:r>
              <a:rPr lang="el-GR" dirty="0"/>
              <a:t> βασικό, σημείο αναφοράς)</a:t>
            </a:r>
          </a:p>
          <a:p>
            <a:r>
              <a:rPr lang="el-GR" dirty="0"/>
              <a:t>Περιέχουν θετικά προτάγματα</a:t>
            </a:r>
          </a:p>
          <a:p>
            <a:r>
              <a:rPr lang="el-GR" dirty="0"/>
              <a:t>Πρόκειται για οικογένεια θεωριών</a:t>
            </a:r>
          </a:p>
        </p:txBody>
      </p:sp>
    </p:spTree>
    <p:extLst>
      <p:ext uri="{BB962C8B-B14F-4D97-AF65-F5344CB8AC3E}">
        <p14:creationId xmlns:p14="http://schemas.microsoft.com/office/powerpoint/2010/main" val="30063046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014A32D-DC5B-4772-F715-F1ADDB8C5226}"/>
              </a:ext>
            </a:extLst>
          </p:cNvPr>
          <p:cNvSpPr>
            <a:spLocks noGrp="1"/>
          </p:cNvSpPr>
          <p:nvPr>
            <p:ph type="title"/>
          </p:nvPr>
        </p:nvSpPr>
        <p:spPr/>
        <p:txBody>
          <a:bodyPr/>
          <a:lstStyle/>
          <a:p>
            <a:r>
              <a:rPr lang="el-GR" dirty="0" err="1"/>
              <a:t>Μαρξικές</a:t>
            </a:r>
            <a:r>
              <a:rPr lang="el-GR" dirty="0"/>
              <a:t> προσεγγίσεις</a:t>
            </a:r>
          </a:p>
        </p:txBody>
      </p:sp>
      <p:sp>
        <p:nvSpPr>
          <p:cNvPr id="3" name="Θέση περιεχομένου 2">
            <a:extLst>
              <a:ext uri="{FF2B5EF4-FFF2-40B4-BE49-F238E27FC236}">
                <a16:creationId xmlns:a16="http://schemas.microsoft.com/office/drawing/2014/main" id="{332657A3-9D4E-B924-5D23-9423E146CA6B}"/>
              </a:ext>
            </a:extLst>
          </p:cNvPr>
          <p:cNvSpPr>
            <a:spLocks noGrp="1"/>
          </p:cNvSpPr>
          <p:nvPr>
            <p:ph idx="1"/>
          </p:nvPr>
        </p:nvSpPr>
        <p:spPr/>
        <p:txBody>
          <a:bodyPr/>
          <a:lstStyle/>
          <a:p>
            <a:r>
              <a:rPr lang="el-GR" dirty="0"/>
              <a:t>Το κράτος ως ιστορικό φαινόμενο (επίσης)</a:t>
            </a:r>
          </a:p>
          <a:p>
            <a:r>
              <a:rPr lang="el-GR" dirty="0"/>
              <a:t>Οι σχέσεις παραγωγής και εντός αυτών οι παραγωγικές δυνάμεις (κοινωνικές τάξεις) κινούν την ιστορία</a:t>
            </a:r>
          </a:p>
          <a:p>
            <a:r>
              <a:rPr lang="el-GR" dirty="0"/>
              <a:t>Το κράτος αποτελεί έκφραση και συμπύκνωση ταξικών αντιθέσεων</a:t>
            </a:r>
          </a:p>
          <a:p>
            <a:r>
              <a:rPr lang="el-GR" dirty="0"/>
              <a:t>Το κράτος όχι ουδέτερο αλλά ταξικό</a:t>
            </a:r>
          </a:p>
        </p:txBody>
      </p:sp>
    </p:spTree>
    <p:extLst>
      <p:ext uri="{BB962C8B-B14F-4D97-AF65-F5344CB8AC3E}">
        <p14:creationId xmlns:p14="http://schemas.microsoft.com/office/powerpoint/2010/main" val="7671472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AF6B25-67DF-4DA8-F1F7-D69FE8E418A4}"/>
              </a:ext>
            </a:extLst>
          </p:cNvPr>
          <p:cNvSpPr>
            <a:spLocks noGrp="1"/>
          </p:cNvSpPr>
          <p:nvPr>
            <p:ph type="title"/>
          </p:nvPr>
        </p:nvSpPr>
        <p:spPr/>
        <p:txBody>
          <a:bodyPr/>
          <a:lstStyle/>
          <a:p>
            <a:r>
              <a:rPr lang="el-GR" dirty="0" err="1"/>
              <a:t>Γκράμσι</a:t>
            </a:r>
            <a:endParaRPr lang="el-GR" dirty="0"/>
          </a:p>
        </p:txBody>
      </p:sp>
      <p:sp>
        <p:nvSpPr>
          <p:cNvPr id="3" name="Θέση περιεχομένου 2">
            <a:extLst>
              <a:ext uri="{FF2B5EF4-FFF2-40B4-BE49-F238E27FC236}">
                <a16:creationId xmlns:a16="http://schemas.microsoft.com/office/drawing/2014/main" id="{2BB6B5C7-CB83-32EC-AB24-B107BB902022}"/>
              </a:ext>
            </a:extLst>
          </p:cNvPr>
          <p:cNvSpPr>
            <a:spLocks noGrp="1"/>
          </p:cNvSpPr>
          <p:nvPr>
            <p:ph idx="1"/>
          </p:nvPr>
        </p:nvSpPr>
        <p:spPr/>
        <p:txBody>
          <a:bodyPr>
            <a:normAutofit fontScale="85000" lnSpcReduction="20000"/>
          </a:bodyPr>
          <a:lstStyle/>
          <a:p>
            <a:endParaRPr lang="el-GR" dirty="0"/>
          </a:p>
          <a:p>
            <a:pPr algn="just"/>
            <a:r>
              <a:rPr lang="el-GR"/>
              <a:t>Μεθοδολογική </a:t>
            </a:r>
            <a:r>
              <a:rPr lang="el-GR" dirty="0"/>
              <a:t>διάκριση μεταξύ ιδιωτικής κοινωνίας ή κοινωνίας των πολιτών και πολιτικής κοινωνίας. Η πολιτική κοινωνία, έκφραση της οποίας είναι το κράτος ή η κυβέρνηση με την ευρεία έννοια, στηρίζεται σε κατασταλτικούς μηχανισμούς (στρατός, αστυνομία, δικαστήρια, διοικητική γραφειοκρατία και φυλακές), που επιβάλλουν τη συμμόρφωση προς τη βούληση της εξουσίας. Στην ιδιωτική κοινωνία προσιδιάζουν η ιδεολογία με τις διάφορες μορφές της (φιλοσοφία, οικονομία, δίκαιο, θρησκεία, τέχνη, κουλτούρα, επιστήμη) και οι θεσμοί, όπως η οικογένεια, η εκπαίδευση, τα επικοινωνιακά μέσα, ο τύπος, οι εκδοτικοί οίκοι, η εκκλησία, τα συνδικάτα και τα πολιτικά κόμματα, οι οποίοι στοχεύουν στην αναπαραγωγή και εξάπλωσή της. Οι ιδεολογικοί αυτοί μηχανισμοί συντηρούν και μεταδίδουν κρατούσες συνήθειες, παραδόσεις, αντιλήψεις και προλήψεις, καλλιεργώντας μία «ψεύτικη συνείδηση» και εκμαιεύοντας δια της πειθούς τη συναίνεση και την προσχώρηση των </a:t>
            </a:r>
            <a:r>
              <a:rPr lang="el-GR" dirty="0" err="1"/>
              <a:t>εξουσιαζομένων</a:t>
            </a:r>
            <a:r>
              <a:rPr lang="el-GR" dirty="0"/>
              <a:t> στο πολιτικό καθεστώς.</a:t>
            </a:r>
          </a:p>
          <a:p>
            <a:pPr algn="just"/>
            <a:r>
              <a:rPr lang="el-GR" dirty="0"/>
              <a:t>Κατά τον </a:t>
            </a:r>
            <a:r>
              <a:rPr lang="el-GR" dirty="0" err="1"/>
              <a:t>Γκράμσι</a:t>
            </a:r>
            <a:r>
              <a:rPr lang="el-GR" dirty="0"/>
              <a:t>, το </a:t>
            </a:r>
            <a:r>
              <a:rPr lang="el-GR" dirty="0" err="1"/>
              <a:t>νεώτερο</a:t>
            </a:r>
            <a:r>
              <a:rPr lang="el-GR" dirty="0"/>
              <a:t> αστικό κράτος δεν περιορίζεται στους δημόσια αναγνωρισμένους κυβερνητικούς μηχανισμούς, αλλά επεκτείνεται δυναμικά και στους θεωρούμενους ιδιωτικούς θεσμούς, στους οποίους δημιουργείται και αναπαράγεται η ταξική εξουσία. </a:t>
            </a:r>
          </a:p>
          <a:p>
            <a:endParaRPr lang="el-GR" dirty="0"/>
          </a:p>
          <a:p>
            <a:endParaRPr lang="el-GR" dirty="0"/>
          </a:p>
        </p:txBody>
      </p:sp>
    </p:spTree>
    <p:extLst>
      <p:ext uri="{BB962C8B-B14F-4D97-AF65-F5344CB8AC3E}">
        <p14:creationId xmlns:p14="http://schemas.microsoft.com/office/powerpoint/2010/main" val="359373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013D23B-5893-DE6C-54FA-B43D59E2BE00}"/>
              </a:ext>
            </a:extLst>
          </p:cNvPr>
          <p:cNvSpPr>
            <a:spLocks noGrp="1"/>
          </p:cNvSpPr>
          <p:nvPr>
            <p:ph type="title"/>
          </p:nvPr>
        </p:nvSpPr>
        <p:spPr/>
        <p:txBody>
          <a:bodyPr/>
          <a:lstStyle/>
          <a:p>
            <a:r>
              <a:rPr lang="el-GR" dirty="0" err="1"/>
              <a:t>Πουλαντζάς</a:t>
            </a:r>
            <a:endParaRPr lang="el-GR" dirty="0"/>
          </a:p>
        </p:txBody>
      </p:sp>
      <p:sp>
        <p:nvSpPr>
          <p:cNvPr id="3" name="Θέση περιεχομένου 2">
            <a:extLst>
              <a:ext uri="{FF2B5EF4-FFF2-40B4-BE49-F238E27FC236}">
                <a16:creationId xmlns:a16="http://schemas.microsoft.com/office/drawing/2014/main" id="{E8FEB1C6-511C-34BB-8211-0446906287BF}"/>
              </a:ext>
            </a:extLst>
          </p:cNvPr>
          <p:cNvSpPr>
            <a:spLocks noGrp="1"/>
          </p:cNvSpPr>
          <p:nvPr>
            <p:ph idx="1"/>
          </p:nvPr>
        </p:nvSpPr>
        <p:spPr/>
        <p:txBody>
          <a:bodyPr/>
          <a:lstStyle/>
          <a:p>
            <a:pPr algn="just"/>
            <a:r>
              <a:rPr lang="el-GR" dirty="0"/>
              <a:t>Οι σχέσεις παραγωγής δεν υπάρχουν σε απόλυτη καθαρότητα αλλά σε ένα πλαίσιο διασύνδεσης με πολιτικά, ιδεολογικά επίπεδα</a:t>
            </a:r>
          </a:p>
          <a:p>
            <a:pPr algn="just"/>
            <a:r>
              <a:rPr lang="el-GR" dirty="0"/>
              <a:t>Τα ίδια τα μοντέλα παραγωγής ενσωματώνουν διαφορετικούς τύπους</a:t>
            </a:r>
          </a:p>
          <a:p>
            <a:pPr algn="just"/>
            <a:r>
              <a:rPr lang="el-GR" dirty="0"/>
              <a:t>Σχετική αυτονομία του κράτους</a:t>
            </a:r>
          </a:p>
          <a:p>
            <a:pPr algn="just"/>
            <a:r>
              <a:rPr lang="el-GR" dirty="0"/>
              <a:t>Το οικονομικό μοντέλο επικαθορίζει εν τέλει αλλά και ηγεμονικά το μοντέλο κράτους</a:t>
            </a:r>
          </a:p>
          <a:p>
            <a:pPr algn="just"/>
            <a:r>
              <a:rPr lang="el-GR" dirty="0"/>
              <a:t>«Φαί­νε­ται, δηλαδή, διαρ­κώς σαν ενό­τη­τα  </a:t>
            </a:r>
            <a:r>
              <a:rPr lang="el-GR" dirty="0" err="1"/>
              <a:t>κα­θε­αυ­τό</a:t>
            </a:r>
            <a:r>
              <a:rPr lang="el-GR" dirty="0"/>
              <a:t> πο­λι­τι­κή μιας οι­κο­νο­μι­κής πάλης ... Φαί­νε­ται σαν αντι­προ­σω­πευ­τι­κό του ‘γε­νι­κού συμ­φέ­ρο­ντος’ των …αντί­θε­των οι­κο­νο­μι­κών συμ­φε­ρό­ντων …»</a:t>
            </a:r>
          </a:p>
        </p:txBody>
      </p:sp>
    </p:spTree>
    <p:extLst>
      <p:ext uri="{BB962C8B-B14F-4D97-AF65-F5344CB8AC3E}">
        <p14:creationId xmlns:p14="http://schemas.microsoft.com/office/powerpoint/2010/main" val="18813634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5D52CF-2AE8-DDA0-7279-A3AC397337FF}"/>
              </a:ext>
            </a:extLst>
          </p:cNvPr>
          <p:cNvSpPr>
            <a:spLocks noGrp="1"/>
          </p:cNvSpPr>
          <p:nvPr>
            <p:ph type="title"/>
          </p:nvPr>
        </p:nvSpPr>
        <p:spPr/>
        <p:txBody>
          <a:bodyPr/>
          <a:lstStyle/>
          <a:p>
            <a:r>
              <a:rPr lang="el-GR" dirty="0"/>
              <a:t>Η έννοια του έθνους</a:t>
            </a:r>
          </a:p>
        </p:txBody>
      </p:sp>
      <p:sp>
        <p:nvSpPr>
          <p:cNvPr id="3" name="Θέση περιεχομένου 2">
            <a:extLst>
              <a:ext uri="{FF2B5EF4-FFF2-40B4-BE49-F238E27FC236}">
                <a16:creationId xmlns:a16="http://schemas.microsoft.com/office/drawing/2014/main" id="{37D81A49-BC0F-44B6-6CAE-BAA0DC004E57}"/>
              </a:ext>
            </a:extLst>
          </p:cNvPr>
          <p:cNvSpPr>
            <a:spLocks noGrp="1"/>
          </p:cNvSpPr>
          <p:nvPr>
            <p:ph idx="1"/>
          </p:nvPr>
        </p:nvSpPr>
        <p:spPr/>
        <p:txBody>
          <a:bodyPr/>
          <a:lstStyle/>
          <a:p>
            <a:r>
              <a:rPr lang="el-GR" dirty="0"/>
              <a:t>Τι ορίζει το έθνος;</a:t>
            </a:r>
          </a:p>
          <a:p>
            <a:r>
              <a:rPr lang="el-GR" dirty="0"/>
              <a:t>Γλώσσα;</a:t>
            </a:r>
          </a:p>
          <a:p>
            <a:r>
              <a:rPr lang="el-GR" dirty="0"/>
              <a:t>Θρησκεία;</a:t>
            </a:r>
          </a:p>
          <a:p>
            <a:r>
              <a:rPr lang="el-GR" dirty="0"/>
              <a:t>Κουλτούρα;</a:t>
            </a:r>
          </a:p>
          <a:p>
            <a:r>
              <a:rPr lang="el-GR" dirty="0"/>
              <a:t>Γεωγραφία;</a:t>
            </a:r>
          </a:p>
        </p:txBody>
      </p:sp>
    </p:spTree>
    <p:extLst>
      <p:ext uri="{BB962C8B-B14F-4D97-AF65-F5344CB8AC3E}">
        <p14:creationId xmlns:p14="http://schemas.microsoft.com/office/powerpoint/2010/main" val="32136415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9FF70B8-75A7-7F43-58E2-D1471DB9B31A}"/>
              </a:ext>
            </a:extLst>
          </p:cNvPr>
          <p:cNvSpPr>
            <a:spLocks noGrp="1"/>
          </p:cNvSpPr>
          <p:nvPr>
            <p:ph type="title"/>
          </p:nvPr>
        </p:nvSpPr>
        <p:spPr/>
        <p:txBody>
          <a:bodyPr>
            <a:normAutofit/>
          </a:bodyPr>
          <a:lstStyle/>
          <a:p>
            <a:r>
              <a:rPr lang="el-GR" dirty="0"/>
              <a:t>Έθνος- λαός</a:t>
            </a:r>
          </a:p>
        </p:txBody>
      </p:sp>
      <p:sp>
        <p:nvSpPr>
          <p:cNvPr id="3" name="Θέση περιεχομένου 2">
            <a:extLst>
              <a:ext uri="{FF2B5EF4-FFF2-40B4-BE49-F238E27FC236}">
                <a16:creationId xmlns:a16="http://schemas.microsoft.com/office/drawing/2014/main" id="{2661E69F-D028-9674-ABC3-88B3134E7340}"/>
              </a:ext>
            </a:extLst>
          </p:cNvPr>
          <p:cNvSpPr>
            <a:spLocks noGrp="1"/>
          </p:cNvSpPr>
          <p:nvPr>
            <p:ph idx="1"/>
          </p:nvPr>
        </p:nvSpPr>
        <p:spPr/>
        <p:txBody>
          <a:bodyPr/>
          <a:lstStyle/>
          <a:p>
            <a:r>
              <a:rPr lang="el-GR" dirty="0"/>
              <a:t>Η επίπτωση των ταξικών αγώνων</a:t>
            </a:r>
          </a:p>
          <a:p>
            <a:r>
              <a:rPr lang="el-GR" dirty="0"/>
              <a:t>Οι συνταγματικές αναφορές</a:t>
            </a:r>
          </a:p>
          <a:p>
            <a:r>
              <a:rPr lang="el-GR" dirty="0"/>
              <a:t>Άρθρο 1 </a:t>
            </a:r>
            <a:r>
              <a:rPr lang="el-GR" dirty="0" err="1"/>
              <a:t>Tο</a:t>
            </a:r>
            <a:r>
              <a:rPr lang="el-GR" dirty="0"/>
              <a:t> πολίτευμα της </a:t>
            </a:r>
            <a:r>
              <a:rPr lang="el-GR" dirty="0" err="1"/>
              <a:t>Eλλάδας</a:t>
            </a:r>
            <a:r>
              <a:rPr lang="el-GR" dirty="0"/>
              <a:t> είναι </a:t>
            </a:r>
            <a:r>
              <a:rPr lang="el-GR" dirty="0" err="1"/>
              <a:t>Προεδρευόμενη</a:t>
            </a:r>
            <a:r>
              <a:rPr lang="el-GR" dirty="0"/>
              <a:t> </a:t>
            </a:r>
            <a:r>
              <a:rPr lang="el-GR" dirty="0" err="1"/>
              <a:t>Kοινοβουλευτική</a:t>
            </a:r>
            <a:r>
              <a:rPr lang="el-GR" dirty="0"/>
              <a:t> Δημοκρατία.</a:t>
            </a:r>
          </a:p>
          <a:p>
            <a:r>
              <a:rPr lang="el-GR" dirty="0"/>
              <a:t>2. Θεμέλιο του πολιτεύματος είναι η λαϊκή κυριαρχία.</a:t>
            </a:r>
          </a:p>
          <a:p>
            <a:r>
              <a:rPr lang="el-GR" dirty="0"/>
              <a:t>3. Όλες οι εξουσίες πηγάζουν από το Λαό, υπάρχουν υπέρ αυτού και του Έθνους και ασκούνται όπως ορίζει το Σύνταγμα.</a:t>
            </a:r>
          </a:p>
          <a:p>
            <a:endParaRPr lang="el-GR" dirty="0"/>
          </a:p>
          <a:p>
            <a:endParaRPr lang="el-GR" dirty="0"/>
          </a:p>
        </p:txBody>
      </p:sp>
    </p:spTree>
    <p:extLst>
      <p:ext uri="{BB962C8B-B14F-4D97-AF65-F5344CB8AC3E}">
        <p14:creationId xmlns:p14="http://schemas.microsoft.com/office/powerpoint/2010/main" val="3889347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E43789-63DC-AAB2-511C-D39A68426BCF}"/>
              </a:ext>
            </a:extLst>
          </p:cNvPr>
          <p:cNvSpPr>
            <a:spLocks noGrp="1"/>
          </p:cNvSpPr>
          <p:nvPr>
            <p:ph type="title"/>
          </p:nvPr>
        </p:nvSpPr>
        <p:spPr/>
        <p:txBody>
          <a:bodyPr/>
          <a:lstStyle/>
          <a:p>
            <a:r>
              <a:rPr lang="el-GR" dirty="0"/>
              <a:t>Ποιοι ανήκουν στο έθνος;</a:t>
            </a:r>
          </a:p>
        </p:txBody>
      </p:sp>
      <p:sp>
        <p:nvSpPr>
          <p:cNvPr id="3" name="Θέση περιεχομένου 2">
            <a:extLst>
              <a:ext uri="{FF2B5EF4-FFF2-40B4-BE49-F238E27FC236}">
                <a16:creationId xmlns:a16="http://schemas.microsoft.com/office/drawing/2014/main" id="{24BA6292-3C8C-ABEF-4005-46D4B8512E9F}"/>
              </a:ext>
            </a:extLst>
          </p:cNvPr>
          <p:cNvSpPr>
            <a:spLocks noGrp="1"/>
          </p:cNvSpPr>
          <p:nvPr>
            <p:ph idx="1"/>
          </p:nvPr>
        </p:nvSpPr>
        <p:spPr/>
        <p:txBody>
          <a:bodyPr/>
          <a:lstStyle/>
          <a:p>
            <a:r>
              <a:rPr lang="el-GR" dirty="0"/>
              <a:t>Η επίπτωση του εμφυλίου πολέμου</a:t>
            </a:r>
          </a:p>
        </p:txBody>
      </p:sp>
    </p:spTree>
    <p:extLst>
      <p:ext uri="{BB962C8B-B14F-4D97-AF65-F5344CB8AC3E}">
        <p14:creationId xmlns:p14="http://schemas.microsoft.com/office/powerpoint/2010/main" val="18756423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86559D4-BA7C-D10E-D57C-5771B9D79D71}"/>
              </a:ext>
            </a:extLst>
          </p:cNvPr>
          <p:cNvSpPr>
            <a:spLocks noGrp="1"/>
          </p:cNvSpPr>
          <p:nvPr>
            <p:ph type="title"/>
          </p:nvPr>
        </p:nvSpPr>
        <p:spPr/>
        <p:txBody>
          <a:bodyPr/>
          <a:lstStyle/>
          <a:p>
            <a:r>
              <a:rPr lang="el-GR" dirty="0"/>
              <a:t>Αυτοδιάθεση</a:t>
            </a:r>
          </a:p>
        </p:txBody>
      </p:sp>
      <p:sp>
        <p:nvSpPr>
          <p:cNvPr id="3" name="Θέση περιεχομένου 2">
            <a:extLst>
              <a:ext uri="{FF2B5EF4-FFF2-40B4-BE49-F238E27FC236}">
                <a16:creationId xmlns:a16="http://schemas.microsoft.com/office/drawing/2014/main" id="{3B2BE4AA-46E9-6D01-9052-D784BB5C5370}"/>
              </a:ext>
            </a:extLst>
          </p:cNvPr>
          <p:cNvSpPr>
            <a:spLocks noGrp="1"/>
          </p:cNvSpPr>
          <p:nvPr>
            <p:ph idx="1"/>
          </p:nvPr>
        </p:nvSpPr>
        <p:spPr/>
        <p:txBody>
          <a:bodyPr/>
          <a:lstStyle/>
          <a:p>
            <a:r>
              <a:rPr lang="en-US" dirty="0"/>
              <a:t>Jus cogens</a:t>
            </a:r>
          </a:p>
          <a:p>
            <a:r>
              <a:rPr lang="el-GR" dirty="0"/>
              <a:t>Από- </a:t>
            </a:r>
            <a:r>
              <a:rPr lang="el-GR" dirty="0" err="1"/>
              <a:t>αποικιοποίηση</a:t>
            </a:r>
            <a:endParaRPr lang="el-GR" dirty="0"/>
          </a:p>
          <a:p>
            <a:r>
              <a:rPr lang="el-GR" dirty="0"/>
              <a:t>Διαρκές Δικαίωμα</a:t>
            </a:r>
          </a:p>
          <a:p>
            <a:r>
              <a:rPr lang="el-GR" dirty="0"/>
              <a:t>Πολύπτυχο</a:t>
            </a:r>
          </a:p>
        </p:txBody>
      </p:sp>
    </p:spTree>
    <p:extLst>
      <p:ext uri="{BB962C8B-B14F-4D97-AF65-F5344CB8AC3E}">
        <p14:creationId xmlns:p14="http://schemas.microsoft.com/office/powerpoint/2010/main" val="39132149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1FA23DB-73CF-424B-A564-E5BC2854C288}"/>
              </a:ext>
            </a:extLst>
          </p:cNvPr>
          <p:cNvSpPr>
            <a:spLocks noGrp="1"/>
          </p:cNvSpPr>
          <p:nvPr>
            <p:ph type="title"/>
          </p:nvPr>
        </p:nvSpPr>
        <p:spPr/>
        <p:txBody>
          <a:bodyPr/>
          <a:lstStyle/>
          <a:p>
            <a:r>
              <a:rPr lang="el-GR" dirty="0"/>
              <a:t>Υποκείμενα Δικαίου</a:t>
            </a:r>
          </a:p>
        </p:txBody>
      </p:sp>
      <p:sp>
        <p:nvSpPr>
          <p:cNvPr id="3" name="Θέση περιεχομένου 2">
            <a:extLst>
              <a:ext uri="{FF2B5EF4-FFF2-40B4-BE49-F238E27FC236}">
                <a16:creationId xmlns:a16="http://schemas.microsoft.com/office/drawing/2014/main" id="{36B9268B-4B1F-4DB5-AC66-FA210F38CC89}"/>
              </a:ext>
            </a:extLst>
          </p:cNvPr>
          <p:cNvSpPr>
            <a:spLocks noGrp="1"/>
          </p:cNvSpPr>
          <p:nvPr>
            <p:ph idx="1"/>
          </p:nvPr>
        </p:nvSpPr>
        <p:spPr/>
        <p:txBody>
          <a:bodyPr/>
          <a:lstStyle/>
          <a:p>
            <a:r>
              <a:rPr lang="el-GR" dirty="0"/>
              <a:t>Λαός – υποκείμενο δικαίου</a:t>
            </a:r>
          </a:p>
          <a:p>
            <a:r>
              <a:rPr lang="el-GR" dirty="0"/>
              <a:t>Εσωτερική και εξωτερική αυτοδιάθεση</a:t>
            </a:r>
          </a:p>
          <a:p>
            <a:r>
              <a:rPr lang="el-GR" dirty="0"/>
              <a:t>Εσωτερική: πολιτικό και οικονομικό μοντέλο, εντός ανεξαρτήτου κράτους</a:t>
            </a:r>
          </a:p>
          <a:p>
            <a:r>
              <a:rPr lang="el-GR" dirty="0"/>
              <a:t>Εξωτερική: τι συμβαίνει με τις μειονότητες;</a:t>
            </a:r>
          </a:p>
          <a:p>
            <a:r>
              <a:rPr lang="el-GR" dirty="0"/>
              <a:t>Διαφορά λαού και μειονοτήτων</a:t>
            </a:r>
          </a:p>
          <a:p>
            <a:pPr algn="just"/>
            <a:r>
              <a:rPr lang="el-GR" dirty="0"/>
              <a:t>Γνωμοδότηση ΔΔΔ για το Κοσσυφοπέδιο: α) το διεθνές δίκαιο δεν απαγορεύει την διακήρυξη ανεξαρτησιών β) η διακήρυξη 2625 αναφέρεται σε μη διάσπαση της κρατικής οντότητας, υπό την προϋπόθεση του σεβασμού της εσωτερικής αυτοδιάθεσης γ) εγγύτερα σε εθνική μειονότητα οι Αλβανοί του Κοσσυφοπεδίου  </a:t>
            </a:r>
          </a:p>
        </p:txBody>
      </p:sp>
    </p:spTree>
    <p:extLst>
      <p:ext uri="{BB962C8B-B14F-4D97-AF65-F5344CB8AC3E}">
        <p14:creationId xmlns:p14="http://schemas.microsoft.com/office/powerpoint/2010/main" val="26284236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CA2A04-1F66-47AA-9506-577B7234C67E}"/>
              </a:ext>
            </a:extLst>
          </p:cNvPr>
          <p:cNvSpPr>
            <a:spLocks noGrp="1"/>
          </p:cNvSpPr>
          <p:nvPr>
            <p:ph type="title"/>
          </p:nvPr>
        </p:nvSpPr>
        <p:spPr/>
        <p:txBody>
          <a:bodyPr/>
          <a:lstStyle/>
          <a:p>
            <a:r>
              <a:rPr lang="el-GR" dirty="0"/>
              <a:t>Σύνορα</a:t>
            </a:r>
          </a:p>
        </p:txBody>
      </p:sp>
      <p:sp>
        <p:nvSpPr>
          <p:cNvPr id="3" name="Θέση περιεχομένου 2">
            <a:extLst>
              <a:ext uri="{FF2B5EF4-FFF2-40B4-BE49-F238E27FC236}">
                <a16:creationId xmlns:a16="http://schemas.microsoft.com/office/drawing/2014/main" id="{1AD0723A-0405-4554-A136-BDCF95E01B7C}"/>
              </a:ext>
            </a:extLst>
          </p:cNvPr>
          <p:cNvSpPr>
            <a:spLocks noGrp="1"/>
          </p:cNvSpPr>
          <p:nvPr>
            <p:ph idx="1"/>
          </p:nvPr>
        </p:nvSpPr>
        <p:spPr/>
        <p:txBody>
          <a:bodyPr/>
          <a:lstStyle/>
          <a:p>
            <a:r>
              <a:rPr lang="el-GR" dirty="0"/>
              <a:t>Απαραβίαστο συνόρων</a:t>
            </a:r>
          </a:p>
          <a:p>
            <a:pPr algn="just"/>
            <a:r>
              <a:rPr lang="en-US" dirty="0" err="1"/>
              <a:t>Uti</a:t>
            </a:r>
            <a:r>
              <a:rPr lang="en-US" dirty="0"/>
              <a:t> </a:t>
            </a:r>
            <a:r>
              <a:rPr lang="en-US" dirty="0" err="1"/>
              <a:t>possidetis</a:t>
            </a:r>
            <a:r>
              <a:rPr lang="el-GR" dirty="0"/>
              <a:t>: χάραξη με βάση τα </a:t>
            </a:r>
            <a:r>
              <a:rPr lang="el-GR" dirty="0" err="1"/>
              <a:t>προϋπάρχοντα</a:t>
            </a:r>
            <a:r>
              <a:rPr lang="el-GR" dirty="0"/>
              <a:t> διοικητικά όρια</a:t>
            </a:r>
          </a:p>
        </p:txBody>
      </p:sp>
    </p:spTree>
    <p:extLst>
      <p:ext uri="{BB962C8B-B14F-4D97-AF65-F5344CB8AC3E}">
        <p14:creationId xmlns:p14="http://schemas.microsoft.com/office/powerpoint/2010/main" val="8517197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CA091C-06F7-2EBD-F286-5AF9B189C58B}"/>
              </a:ext>
            </a:extLst>
          </p:cNvPr>
          <p:cNvSpPr>
            <a:spLocks noGrp="1"/>
          </p:cNvSpPr>
          <p:nvPr>
            <p:ph type="title"/>
          </p:nvPr>
        </p:nvSpPr>
        <p:spPr/>
        <p:txBody>
          <a:bodyPr/>
          <a:lstStyle/>
          <a:p>
            <a:r>
              <a:rPr lang="el-GR" dirty="0"/>
              <a:t>Κρατική κυριαρχία</a:t>
            </a:r>
          </a:p>
        </p:txBody>
      </p:sp>
      <p:sp>
        <p:nvSpPr>
          <p:cNvPr id="3" name="Θέση περιεχομένου 2">
            <a:extLst>
              <a:ext uri="{FF2B5EF4-FFF2-40B4-BE49-F238E27FC236}">
                <a16:creationId xmlns:a16="http://schemas.microsoft.com/office/drawing/2014/main" id="{02A0578B-670D-CD9A-C708-B5F07318BE73}"/>
              </a:ext>
            </a:extLst>
          </p:cNvPr>
          <p:cNvSpPr>
            <a:spLocks noGrp="1"/>
          </p:cNvSpPr>
          <p:nvPr>
            <p:ph idx="1"/>
          </p:nvPr>
        </p:nvSpPr>
        <p:spPr/>
        <p:txBody>
          <a:bodyPr/>
          <a:lstStyle/>
          <a:p>
            <a:r>
              <a:rPr lang="el-GR" dirty="0"/>
              <a:t>Εσωτερική και εξωτερική</a:t>
            </a:r>
          </a:p>
          <a:p>
            <a:r>
              <a:rPr lang="el-GR" dirty="0"/>
              <a:t>Απουσία πολιτικής εξάρτησης και υπαγωγής σε άλλον</a:t>
            </a:r>
          </a:p>
          <a:p>
            <a:r>
              <a:rPr lang="el-GR" dirty="0"/>
              <a:t>Κυρίαρχη ισότητα των κρατών</a:t>
            </a:r>
          </a:p>
          <a:p>
            <a:r>
              <a:rPr lang="el-GR" dirty="0"/>
              <a:t>Υπαγωγή στο διεθνές δίκαιο</a:t>
            </a:r>
          </a:p>
          <a:p>
            <a:r>
              <a:rPr lang="el-GR" dirty="0"/>
              <a:t>Μονοπώλιο νόμιμης βίας</a:t>
            </a:r>
          </a:p>
          <a:p>
            <a:r>
              <a:rPr lang="el-GR" dirty="0"/>
              <a:t>Πλήρης νομική προσωπικότητα και </a:t>
            </a:r>
            <a:r>
              <a:rPr lang="el-GR" dirty="0" err="1"/>
              <a:t>δικαιοπαραγωγική</a:t>
            </a:r>
            <a:r>
              <a:rPr lang="el-GR" dirty="0"/>
              <a:t> ικανότητα</a:t>
            </a:r>
          </a:p>
          <a:p>
            <a:endParaRPr lang="el-GR" dirty="0"/>
          </a:p>
        </p:txBody>
      </p:sp>
    </p:spTree>
    <p:extLst>
      <p:ext uri="{BB962C8B-B14F-4D97-AF65-F5344CB8AC3E}">
        <p14:creationId xmlns:p14="http://schemas.microsoft.com/office/powerpoint/2010/main" val="24496664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75C9353-0011-3C8B-29BC-A11E2708DC87}"/>
              </a:ext>
            </a:extLst>
          </p:cNvPr>
          <p:cNvSpPr>
            <a:spLocks noGrp="1"/>
          </p:cNvSpPr>
          <p:nvPr>
            <p:ph type="title"/>
          </p:nvPr>
        </p:nvSpPr>
        <p:spPr/>
        <p:txBody>
          <a:bodyPr/>
          <a:lstStyle/>
          <a:p>
            <a:r>
              <a:rPr lang="el-GR" dirty="0"/>
              <a:t>Θωμάς </a:t>
            </a:r>
            <a:r>
              <a:rPr lang="el-GR" dirty="0" err="1"/>
              <a:t>Ακινάτης</a:t>
            </a:r>
            <a:endParaRPr lang="el-GR" dirty="0"/>
          </a:p>
        </p:txBody>
      </p:sp>
      <p:sp>
        <p:nvSpPr>
          <p:cNvPr id="3" name="Θέση περιεχομένου 2">
            <a:extLst>
              <a:ext uri="{FF2B5EF4-FFF2-40B4-BE49-F238E27FC236}">
                <a16:creationId xmlns:a16="http://schemas.microsoft.com/office/drawing/2014/main" id="{591097C8-2B79-31CD-C154-ED6AA35E7698}"/>
              </a:ext>
            </a:extLst>
          </p:cNvPr>
          <p:cNvSpPr>
            <a:spLocks noGrp="1"/>
          </p:cNvSpPr>
          <p:nvPr>
            <p:ph idx="1"/>
          </p:nvPr>
        </p:nvSpPr>
        <p:spPr/>
        <p:txBody>
          <a:bodyPr/>
          <a:lstStyle/>
          <a:p>
            <a:pPr algn="just"/>
            <a:r>
              <a:rPr lang="el-GR" dirty="0"/>
              <a:t>Ο Θωμάς </a:t>
            </a:r>
            <a:r>
              <a:rPr lang="el-GR" dirty="0" err="1"/>
              <a:t>Ακινάτης</a:t>
            </a:r>
            <a:r>
              <a:rPr lang="el-GR" dirty="0"/>
              <a:t>, Τ.Δ. (</a:t>
            </a:r>
            <a:r>
              <a:rPr lang="el-GR" dirty="0" err="1"/>
              <a:t>ιταλ</a:t>
            </a:r>
            <a:r>
              <a:rPr lang="el-GR" dirty="0"/>
              <a:t>: </a:t>
            </a:r>
            <a:r>
              <a:rPr lang="el-GR" dirty="0" err="1"/>
              <a:t>Tommaso</a:t>
            </a:r>
            <a:r>
              <a:rPr lang="el-GR" dirty="0"/>
              <a:t> </a:t>
            </a:r>
            <a:r>
              <a:rPr lang="el-GR" dirty="0" err="1"/>
              <a:t>d'Aquino</a:t>
            </a:r>
            <a:r>
              <a:rPr lang="el-GR" dirty="0"/>
              <a:t>, </a:t>
            </a:r>
            <a:r>
              <a:rPr lang="el-GR" dirty="0" err="1"/>
              <a:t>λατ</a:t>
            </a:r>
            <a:r>
              <a:rPr lang="el-GR" dirty="0"/>
              <a:t>: </a:t>
            </a:r>
            <a:r>
              <a:rPr lang="el-GR" dirty="0" err="1"/>
              <a:t>Thomas</a:t>
            </a:r>
            <a:r>
              <a:rPr lang="el-GR" dirty="0"/>
              <a:t> </a:t>
            </a:r>
            <a:r>
              <a:rPr lang="el-GR" dirty="0" err="1"/>
              <a:t>Aquinas</a:t>
            </a:r>
            <a:r>
              <a:rPr lang="el-GR" dirty="0"/>
              <a:t>, 1225 – 7 Μαρτίου 1274), γνωστός και ως Θωμάς του </a:t>
            </a:r>
            <a:r>
              <a:rPr lang="el-GR" dirty="0" err="1"/>
              <a:t>Ακουΐν</a:t>
            </a:r>
            <a:r>
              <a:rPr lang="el-GR" dirty="0"/>
              <a:t>, Θωμάς του </a:t>
            </a:r>
            <a:r>
              <a:rPr lang="el-GR" dirty="0" err="1"/>
              <a:t>Ακουΐνο</a:t>
            </a:r>
            <a:r>
              <a:rPr lang="el-GR" dirty="0"/>
              <a:t>, Αγγελικός Δάσκαλος (</a:t>
            </a:r>
            <a:r>
              <a:rPr lang="el-GR" dirty="0" err="1"/>
              <a:t>Doctor</a:t>
            </a:r>
            <a:r>
              <a:rPr lang="el-GR" dirty="0"/>
              <a:t> </a:t>
            </a:r>
            <a:r>
              <a:rPr lang="el-GR" dirty="0" err="1"/>
              <a:t>Angelicus</a:t>
            </a:r>
            <a:r>
              <a:rPr lang="el-GR" dirty="0"/>
              <a:t>) ή Παγκόσμιος Δάσκαλος (</a:t>
            </a:r>
            <a:r>
              <a:rPr lang="el-GR" dirty="0" err="1"/>
              <a:t>Doctor</a:t>
            </a:r>
            <a:r>
              <a:rPr lang="el-GR" dirty="0"/>
              <a:t> </a:t>
            </a:r>
            <a:r>
              <a:rPr lang="el-GR" dirty="0" err="1"/>
              <a:t>Universalis</a:t>
            </a:r>
            <a:r>
              <a:rPr lang="el-GR" dirty="0"/>
              <a:t>) ήταν Ιταλός ιερέας της Ρωμαιοκαθολικής Εκκλησίας στο Τάγμα των Δομινικανών, και σημαντικός φιλόσοφος και θεολόγος, εκπρόσωπος της σχολής του σχολαστικισμού.</a:t>
            </a:r>
          </a:p>
          <a:p>
            <a:endParaRPr lang="el-GR" dirty="0"/>
          </a:p>
          <a:p>
            <a:endParaRPr lang="el-GR" dirty="0"/>
          </a:p>
        </p:txBody>
      </p:sp>
    </p:spTree>
    <p:extLst>
      <p:ext uri="{BB962C8B-B14F-4D97-AF65-F5344CB8AC3E}">
        <p14:creationId xmlns:p14="http://schemas.microsoft.com/office/powerpoint/2010/main" val="36225292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BD50C71-48B6-4AB4-9B0A-75D5BA6C3FF2}"/>
              </a:ext>
            </a:extLst>
          </p:cNvPr>
          <p:cNvSpPr>
            <a:spLocks noGrp="1"/>
          </p:cNvSpPr>
          <p:nvPr>
            <p:ph type="title"/>
          </p:nvPr>
        </p:nvSpPr>
        <p:spPr/>
        <p:txBody>
          <a:bodyPr>
            <a:normAutofit fontScale="90000"/>
          </a:bodyPr>
          <a:lstStyle/>
          <a:p>
            <a:r>
              <a:rPr lang="el-GR" dirty="0"/>
              <a:t>Οικουμενική Διακήρυξη των  Δικαιωμάτων του Ανθρώπου</a:t>
            </a:r>
          </a:p>
        </p:txBody>
      </p:sp>
      <p:sp>
        <p:nvSpPr>
          <p:cNvPr id="3" name="Θέση περιεχομένου 2">
            <a:extLst>
              <a:ext uri="{FF2B5EF4-FFF2-40B4-BE49-F238E27FC236}">
                <a16:creationId xmlns:a16="http://schemas.microsoft.com/office/drawing/2014/main" id="{01D9A16B-A7B3-43B2-85C5-E351E4B98558}"/>
              </a:ext>
            </a:extLst>
          </p:cNvPr>
          <p:cNvSpPr>
            <a:spLocks noGrp="1"/>
          </p:cNvSpPr>
          <p:nvPr>
            <p:ph idx="1"/>
          </p:nvPr>
        </p:nvSpPr>
        <p:spPr/>
        <p:txBody>
          <a:bodyPr/>
          <a:lstStyle/>
          <a:p>
            <a:r>
              <a:rPr lang="el-GR" dirty="0"/>
              <a:t>Η σχέση της με το εθιμικό δίκαιο</a:t>
            </a:r>
          </a:p>
          <a:p>
            <a:r>
              <a:rPr lang="el-GR" dirty="0" err="1"/>
              <a:t>soft</a:t>
            </a:r>
            <a:r>
              <a:rPr lang="el-GR" dirty="0"/>
              <a:t> </a:t>
            </a:r>
            <a:r>
              <a:rPr lang="el-GR" dirty="0" err="1"/>
              <a:t>law</a:t>
            </a:r>
            <a:r>
              <a:rPr lang="el-GR" dirty="0"/>
              <a:t> γιατί είναι διακήρυξη της ΓΣ του ΟΗΕ, που σταδιακά κάποιες διατάξεις της έχουν περάσει στο εθιμικό δίκαιο</a:t>
            </a:r>
          </a:p>
          <a:p>
            <a:r>
              <a:rPr lang="el-GR" dirty="0"/>
              <a:t>Μπορεί να θεωρηθεί συνολικά ως εθιμικό δίκαιο;</a:t>
            </a:r>
          </a:p>
          <a:p>
            <a:r>
              <a:rPr lang="el-GR" dirty="0"/>
              <a:t>Κυρίαρχη θέση όχι, διότι περιέχει και δικαιώματα τα οποία δεν έχουν καθεστώς εθίμου- κοινωνικά δικαιώματα</a:t>
            </a:r>
          </a:p>
          <a:p>
            <a:r>
              <a:rPr lang="el-GR" dirty="0"/>
              <a:t>Άλλη θέση: </a:t>
            </a:r>
            <a:r>
              <a:rPr lang="en-US" dirty="0"/>
              <a:t>international bill of human rights </a:t>
            </a:r>
            <a:r>
              <a:rPr lang="el-GR" dirty="0"/>
              <a:t>και επομένως όλα τα δικαιώματα εξίσου δεσμευτικά για το σύνολο της διεθνούς κοινότητας</a:t>
            </a:r>
          </a:p>
          <a:p>
            <a:r>
              <a:rPr lang="el-GR" dirty="0"/>
              <a:t>Άρα βάσει μιας τέτοιας θέσης συνολικά η ΟΔΔΑ, έθιμο</a:t>
            </a:r>
          </a:p>
        </p:txBody>
      </p:sp>
    </p:spTree>
    <p:extLst>
      <p:ext uri="{BB962C8B-B14F-4D97-AF65-F5344CB8AC3E}">
        <p14:creationId xmlns:p14="http://schemas.microsoft.com/office/powerpoint/2010/main" val="28758765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B11B466-0085-4ADA-8373-7BB29BD33219}"/>
              </a:ext>
            </a:extLst>
          </p:cNvPr>
          <p:cNvSpPr>
            <a:spLocks noGrp="1"/>
          </p:cNvSpPr>
          <p:nvPr>
            <p:ph type="title"/>
          </p:nvPr>
        </p:nvSpPr>
        <p:spPr/>
        <p:txBody>
          <a:bodyPr/>
          <a:lstStyle/>
          <a:p>
            <a:r>
              <a:rPr lang="el-GR" dirty="0"/>
              <a:t>Κείμενο ΟΔΔΑ</a:t>
            </a:r>
          </a:p>
        </p:txBody>
      </p:sp>
      <p:sp>
        <p:nvSpPr>
          <p:cNvPr id="3" name="Θέση περιεχομένου 2">
            <a:extLst>
              <a:ext uri="{FF2B5EF4-FFF2-40B4-BE49-F238E27FC236}">
                <a16:creationId xmlns:a16="http://schemas.microsoft.com/office/drawing/2014/main" id="{C5828D26-2E13-46C8-8F2A-F6040720C2ED}"/>
              </a:ext>
            </a:extLst>
          </p:cNvPr>
          <p:cNvSpPr>
            <a:spLocks noGrp="1"/>
          </p:cNvSpPr>
          <p:nvPr>
            <p:ph idx="1"/>
          </p:nvPr>
        </p:nvSpPr>
        <p:spPr/>
        <p:txBody>
          <a:bodyPr/>
          <a:lstStyle/>
          <a:p>
            <a:r>
              <a:rPr lang="en-US" dirty="0">
                <a:hlinkClick r:id="rId2"/>
              </a:rPr>
              <a:t>https://www.ohchr.org/EN/UDHR/Pages/Language.aspx?LangID=grk</a:t>
            </a:r>
            <a:r>
              <a:rPr lang="el-GR" dirty="0"/>
              <a:t> </a:t>
            </a:r>
          </a:p>
        </p:txBody>
      </p:sp>
    </p:spTree>
    <p:extLst>
      <p:ext uri="{BB962C8B-B14F-4D97-AF65-F5344CB8AC3E}">
        <p14:creationId xmlns:p14="http://schemas.microsoft.com/office/powerpoint/2010/main" val="1903044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B337ED0-F899-4554-81F8-4E34D02301EA}"/>
              </a:ext>
            </a:extLst>
          </p:cNvPr>
          <p:cNvSpPr>
            <a:spLocks noGrp="1"/>
          </p:cNvSpPr>
          <p:nvPr>
            <p:ph type="title"/>
          </p:nvPr>
        </p:nvSpPr>
        <p:spPr/>
        <p:txBody>
          <a:bodyPr/>
          <a:lstStyle/>
          <a:p>
            <a:r>
              <a:rPr lang="el-GR" dirty="0"/>
              <a:t>Συναφείς συνθήκες</a:t>
            </a:r>
          </a:p>
        </p:txBody>
      </p:sp>
      <p:sp>
        <p:nvSpPr>
          <p:cNvPr id="3" name="Θέση περιεχομένου 2">
            <a:extLst>
              <a:ext uri="{FF2B5EF4-FFF2-40B4-BE49-F238E27FC236}">
                <a16:creationId xmlns:a16="http://schemas.microsoft.com/office/drawing/2014/main" id="{FBA34A0B-5B56-473F-9D25-9117E033C22A}"/>
              </a:ext>
            </a:extLst>
          </p:cNvPr>
          <p:cNvSpPr>
            <a:spLocks noGrp="1"/>
          </p:cNvSpPr>
          <p:nvPr>
            <p:ph idx="1"/>
          </p:nvPr>
        </p:nvSpPr>
        <p:spPr/>
        <p:txBody>
          <a:bodyPr/>
          <a:lstStyle/>
          <a:p>
            <a:r>
              <a:rPr lang="el-GR" dirty="0"/>
              <a:t>Διεθνές</a:t>
            </a:r>
            <a:r>
              <a:rPr lang="en-US" dirty="0"/>
              <a:t> </a:t>
            </a:r>
            <a:r>
              <a:rPr lang="el-GR" dirty="0"/>
              <a:t>Σύμφωνο</a:t>
            </a:r>
            <a:r>
              <a:rPr lang="en-US" dirty="0"/>
              <a:t> </a:t>
            </a:r>
            <a:r>
              <a:rPr lang="el-GR" dirty="0"/>
              <a:t>των</a:t>
            </a:r>
            <a:r>
              <a:rPr lang="en-US" dirty="0"/>
              <a:t> </a:t>
            </a:r>
            <a:r>
              <a:rPr lang="el-GR" dirty="0"/>
              <a:t>Ατομικών</a:t>
            </a:r>
            <a:r>
              <a:rPr lang="en-US" dirty="0"/>
              <a:t> </a:t>
            </a:r>
            <a:r>
              <a:rPr lang="el-GR" dirty="0"/>
              <a:t>και</a:t>
            </a:r>
            <a:r>
              <a:rPr lang="en-US" dirty="0"/>
              <a:t> </a:t>
            </a:r>
            <a:r>
              <a:rPr lang="el-GR" dirty="0"/>
              <a:t>Πολιτικών</a:t>
            </a:r>
            <a:r>
              <a:rPr lang="en-US" dirty="0"/>
              <a:t> </a:t>
            </a:r>
            <a:r>
              <a:rPr lang="el-GR" dirty="0"/>
              <a:t>Δικαιωμάτων</a:t>
            </a:r>
            <a:endParaRPr lang="en-US" dirty="0"/>
          </a:p>
          <a:p>
            <a:pPr marL="0" indent="0">
              <a:buNone/>
            </a:pPr>
            <a:r>
              <a:rPr lang="en-US" dirty="0">
                <a:hlinkClick r:id="rId2"/>
              </a:rPr>
              <a:t>https://www.ohchr.org/en/professionalinterest/pages/cescr.aspx</a:t>
            </a:r>
            <a:r>
              <a:rPr lang="en-US" dirty="0"/>
              <a:t> </a:t>
            </a:r>
            <a:endParaRPr lang="el-GR" dirty="0"/>
          </a:p>
          <a:p>
            <a:r>
              <a:rPr lang="el-GR" dirty="0"/>
              <a:t>Ευρωπαϊκή Σύμβαση των Δικαιωμάτων του	 Ανθρώπου</a:t>
            </a:r>
          </a:p>
          <a:p>
            <a:r>
              <a:rPr lang="el-GR" dirty="0"/>
              <a:t>Αμερικανική Σύμβαση των Δικαιωμάτων του Ανθρώπου</a:t>
            </a:r>
          </a:p>
          <a:p>
            <a:r>
              <a:rPr lang="el-GR" dirty="0"/>
              <a:t>Αραβικός Χάρτη των Δικαιωμάτων του Ανθρώπου </a:t>
            </a:r>
          </a:p>
          <a:p>
            <a:r>
              <a:rPr lang="el-GR" dirty="0"/>
              <a:t>Ευρωπαϊκός Κοινωνικός Χάρτη	</a:t>
            </a:r>
            <a:endParaRPr lang="en-US" dirty="0"/>
          </a:p>
          <a:p>
            <a:r>
              <a:rPr lang="en-US" dirty="0"/>
              <a:t>African Charter on Human and Peoples' Rights</a:t>
            </a:r>
            <a:endParaRPr lang="el-GR" dirty="0"/>
          </a:p>
        </p:txBody>
      </p:sp>
    </p:spTree>
    <p:extLst>
      <p:ext uri="{BB962C8B-B14F-4D97-AF65-F5344CB8AC3E}">
        <p14:creationId xmlns:p14="http://schemas.microsoft.com/office/powerpoint/2010/main" val="42635142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229AEAB-1399-4122-9C89-9F62BA795730}"/>
              </a:ext>
            </a:extLst>
          </p:cNvPr>
          <p:cNvSpPr>
            <a:spLocks noGrp="1"/>
          </p:cNvSpPr>
          <p:nvPr>
            <p:ph type="title"/>
          </p:nvPr>
        </p:nvSpPr>
        <p:spPr/>
        <p:txBody>
          <a:bodyPr/>
          <a:lstStyle/>
          <a:p>
            <a:r>
              <a:rPr lang="el-GR" dirty="0"/>
              <a:t>Είδη δικαιωμάτων εντός της ΟΔΔΑ</a:t>
            </a:r>
          </a:p>
        </p:txBody>
      </p:sp>
      <p:sp>
        <p:nvSpPr>
          <p:cNvPr id="3" name="Θέση περιεχομένου 2">
            <a:extLst>
              <a:ext uri="{FF2B5EF4-FFF2-40B4-BE49-F238E27FC236}">
                <a16:creationId xmlns:a16="http://schemas.microsoft.com/office/drawing/2014/main" id="{3961F2D1-1871-439E-A15E-8BDF05147A1F}"/>
              </a:ext>
            </a:extLst>
          </p:cNvPr>
          <p:cNvSpPr>
            <a:spLocks noGrp="1"/>
          </p:cNvSpPr>
          <p:nvPr>
            <p:ph idx="1"/>
          </p:nvPr>
        </p:nvSpPr>
        <p:spPr/>
        <p:txBody>
          <a:bodyPr/>
          <a:lstStyle/>
          <a:p>
            <a:r>
              <a:rPr lang="el-GR" dirty="0"/>
              <a:t>ατομικά και πολιτικά δικαιώματα</a:t>
            </a:r>
          </a:p>
          <a:p>
            <a:r>
              <a:rPr lang="el-GR" dirty="0"/>
              <a:t>Τα οικονομικά,	κοινωνικά και πολιτιστικά	δικαιώματα</a:t>
            </a:r>
          </a:p>
          <a:p>
            <a:r>
              <a:rPr lang="el-GR" dirty="0"/>
              <a:t>Κοινωνικά δικαιώματα</a:t>
            </a:r>
          </a:p>
          <a:p>
            <a:r>
              <a:rPr lang="el-GR" dirty="0"/>
              <a:t>Παγκόσμια Διάσκεψη της Βιέννης	του ΟΗΕ	για  τα Δικαιώματα του  Ανθρώπου: «όλα τα δικαιώματα του ανθρώπου είναι	 οικουμενικά, αδιαίρετα, αλληλένδετα και </a:t>
            </a:r>
            <a:r>
              <a:rPr lang="el-GR" dirty="0" err="1"/>
              <a:t>αλληλοεξαρτώμενα</a:t>
            </a:r>
            <a:r>
              <a:rPr lang="el-GR" dirty="0"/>
              <a:t>»</a:t>
            </a:r>
          </a:p>
        </p:txBody>
      </p:sp>
    </p:spTree>
    <p:extLst>
      <p:ext uri="{BB962C8B-B14F-4D97-AF65-F5344CB8AC3E}">
        <p14:creationId xmlns:p14="http://schemas.microsoft.com/office/powerpoint/2010/main" val="18398600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1D5C038-B7BC-4805-931A-AC8AF41B5389}"/>
              </a:ext>
            </a:extLst>
          </p:cNvPr>
          <p:cNvSpPr>
            <a:spLocks noGrp="1"/>
          </p:cNvSpPr>
          <p:nvPr>
            <p:ph type="title"/>
          </p:nvPr>
        </p:nvSpPr>
        <p:spPr/>
        <p:txBody>
          <a:bodyPr/>
          <a:lstStyle/>
          <a:p>
            <a:r>
              <a:rPr lang="el-GR" dirty="0"/>
              <a:t>Άτυπη ιεράρχηση των δικαιωμάτων</a:t>
            </a:r>
          </a:p>
        </p:txBody>
      </p:sp>
      <p:sp>
        <p:nvSpPr>
          <p:cNvPr id="3" name="Θέση περιεχομένου 2">
            <a:extLst>
              <a:ext uri="{FF2B5EF4-FFF2-40B4-BE49-F238E27FC236}">
                <a16:creationId xmlns:a16="http://schemas.microsoft.com/office/drawing/2014/main" id="{A167B6BE-C092-4D07-B51E-9D6A687A0589}"/>
              </a:ext>
            </a:extLst>
          </p:cNvPr>
          <p:cNvSpPr>
            <a:spLocks noGrp="1"/>
          </p:cNvSpPr>
          <p:nvPr>
            <p:ph idx="1"/>
          </p:nvPr>
        </p:nvSpPr>
        <p:spPr/>
        <p:txBody>
          <a:bodyPr/>
          <a:lstStyle/>
          <a:p>
            <a:r>
              <a:rPr lang="el-GR" dirty="0"/>
              <a:t>Κάποια (ζωής, της απαγόρευσης των  βασανιστηρίων, της απαγόρευσης της δουλείας και της απαγόρευσης επιβολής ποινής	άνευ νόμου) δεν μπορούν ποτέ να περιοριστούν</a:t>
            </a:r>
          </a:p>
          <a:p>
            <a:r>
              <a:rPr lang="el-GR" dirty="0"/>
              <a:t>Τα καθιστά αυτό ανώτερα; </a:t>
            </a:r>
          </a:p>
          <a:p>
            <a:r>
              <a:rPr lang="el-GR" dirty="0"/>
              <a:t>Δημοφιλής άποψη</a:t>
            </a:r>
          </a:p>
          <a:p>
            <a:r>
              <a:rPr lang="el-GR" dirty="0"/>
              <a:t>Κατά την άποψη του ομιλούντος πρόκειται ωστόσο περί λανθασμένης προσέγγισης </a:t>
            </a:r>
          </a:p>
        </p:txBody>
      </p:sp>
    </p:spTree>
    <p:extLst>
      <p:ext uri="{BB962C8B-B14F-4D97-AF65-F5344CB8AC3E}">
        <p14:creationId xmlns:p14="http://schemas.microsoft.com/office/powerpoint/2010/main" val="25011967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071CE5-448E-49DE-B5D1-003BEEFAD2A7}"/>
              </a:ext>
            </a:extLst>
          </p:cNvPr>
          <p:cNvSpPr>
            <a:spLocks noGrp="1"/>
          </p:cNvSpPr>
          <p:nvPr>
            <p:ph type="title"/>
          </p:nvPr>
        </p:nvSpPr>
        <p:spPr/>
        <p:txBody>
          <a:bodyPr/>
          <a:lstStyle/>
          <a:p>
            <a:r>
              <a:rPr lang="el-GR" dirty="0"/>
              <a:t>Υποχρεώσεις κρατών</a:t>
            </a:r>
          </a:p>
        </p:txBody>
      </p:sp>
      <p:sp>
        <p:nvSpPr>
          <p:cNvPr id="3" name="Θέση περιεχομένου 2">
            <a:extLst>
              <a:ext uri="{FF2B5EF4-FFF2-40B4-BE49-F238E27FC236}">
                <a16:creationId xmlns:a16="http://schemas.microsoft.com/office/drawing/2014/main" id="{472EECF2-5B0D-462A-A8FE-07E4DA8DD755}"/>
              </a:ext>
            </a:extLst>
          </p:cNvPr>
          <p:cNvSpPr>
            <a:spLocks noGrp="1"/>
          </p:cNvSpPr>
          <p:nvPr>
            <p:ph idx="1"/>
          </p:nvPr>
        </p:nvSpPr>
        <p:spPr/>
        <p:txBody>
          <a:bodyPr>
            <a:normAutofit/>
          </a:bodyPr>
          <a:lstStyle/>
          <a:p>
            <a:pPr algn="just"/>
            <a:r>
              <a:rPr lang="el-GR" dirty="0"/>
              <a:t>ενσωμάτωση των κανόνων του ΔΔΔ για τα ανθρώπινα δικαιώματα στην εθνική έννομη τάξη και αποτελεσματικών ενδίκων μέσων	</a:t>
            </a:r>
          </a:p>
          <a:p>
            <a:r>
              <a:rPr lang="el-GR" dirty="0"/>
              <a:t>Κρατική παρέμβαση για διερεύνηση καταγγελίας (μηχανισμός εποπτείας)</a:t>
            </a:r>
          </a:p>
          <a:p>
            <a:r>
              <a:rPr lang="el-GR" dirty="0"/>
              <a:t>Υποχρέωση επανόρθωσης </a:t>
            </a:r>
            <a:r>
              <a:rPr lang="el-GR" dirty="0" err="1"/>
              <a:t>προςτα</a:t>
            </a:r>
            <a:r>
              <a:rPr lang="el-GR" dirty="0"/>
              <a:t>	θύματα	</a:t>
            </a:r>
          </a:p>
          <a:p>
            <a:r>
              <a:rPr lang="el-GR" dirty="0"/>
              <a:t>θεσμοί	πρόληψης	</a:t>
            </a:r>
          </a:p>
        </p:txBody>
      </p:sp>
    </p:spTree>
    <p:extLst>
      <p:ext uri="{BB962C8B-B14F-4D97-AF65-F5344CB8AC3E}">
        <p14:creationId xmlns:p14="http://schemas.microsoft.com/office/powerpoint/2010/main" val="11047010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96CF5C-F1DA-4A8C-8DB8-A56CCDD895A1}"/>
              </a:ext>
            </a:extLst>
          </p:cNvPr>
          <p:cNvSpPr>
            <a:spLocks noGrp="1"/>
          </p:cNvSpPr>
          <p:nvPr>
            <p:ph type="title"/>
          </p:nvPr>
        </p:nvSpPr>
        <p:spPr/>
        <p:txBody>
          <a:bodyPr/>
          <a:lstStyle/>
          <a:p>
            <a:r>
              <a:rPr lang="en-US" dirty="0" err="1"/>
              <a:t>Erga</a:t>
            </a:r>
            <a:r>
              <a:rPr lang="en-US" dirty="0"/>
              <a:t> </a:t>
            </a:r>
            <a:r>
              <a:rPr lang="en-US" dirty="0" err="1"/>
              <a:t>Omnes</a:t>
            </a:r>
            <a:endParaRPr lang="el-GR" dirty="0"/>
          </a:p>
        </p:txBody>
      </p:sp>
      <p:sp>
        <p:nvSpPr>
          <p:cNvPr id="3" name="Θέση περιεχομένου 2">
            <a:extLst>
              <a:ext uri="{FF2B5EF4-FFF2-40B4-BE49-F238E27FC236}">
                <a16:creationId xmlns:a16="http://schemas.microsoft.com/office/drawing/2014/main" id="{5EA06C6F-FE58-4C2E-B621-71DCB4301F17}"/>
              </a:ext>
            </a:extLst>
          </p:cNvPr>
          <p:cNvSpPr>
            <a:spLocks noGrp="1"/>
          </p:cNvSpPr>
          <p:nvPr>
            <p:ph idx="1"/>
          </p:nvPr>
        </p:nvSpPr>
        <p:spPr/>
        <p:txBody>
          <a:bodyPr/>
          <a:lstStyle/>
          <a:p>
            <a:r>
              <a:rPr lang="el-GR" dirty="0"/>
              <a:t>Αν αναγνωρίσουμε εθιμική υπόσταση, τότε είναι </a:t>
            </a:r>
            <a:r>
              <a:rPr lang="en-US" dirty="0" err="1"/>
              <a:t>erga</a:t>
            </a:r>
            <a:r>
              <a:rPr lang="en-US" dirty="0"/>
              <a:t> </a:t>
            </a:r>
            <a:r>
              <a:rPr lang="en-US" dirty="0" err="1"/>
              <a:t>omnes</a:t>
            </a:r>
            <a:r>
              <a:rPr lang="el-GR" dirty="0"/>
              <a:t> </a:t>
            </a:r>
          </a:p>
          <a:p>
            <a:r>
              <a:rPr lang="el-GR" dirty="0"/>
              <a:t>Ένταξη των δικαιωμάτων στην αρχιτεκτονική ασφαλείας του χάρτη ΗΕ </a:t>
            </a:r>
          </a:p>
        </p:txBody>
      </p:sp>
    </p:spTree>
    <p:extLst>
      <p:ext uri="{BB962C8B-B14F-4D97-AF65-F5344CB8AC3E}">
        <p14:creationId xmlns:p14="http://schemas.microsoft.com/office/powerpoint/2010/main" val="37020613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57B4C79-2523-47DD-B502-D77DE05ADD3A}"/>
              </a:ext>
            </a:extLst>
          </p:cNvPr>
          <p:cNvSpPr>
            <a:spLocks noGrp="1"/>
          </p:cNvSpPr>
          <p:nvPr>
            <p:ph type="title"/>
          </p:nvPr>
        </p:nvSpPr>
        <p:spPr/>
        <p:txBody>
          <a:bodyPr>
            <a:normAutofit fontScale="90000"/>
          </a:bodyPr>
          <a:lstStyle/>
          <a:p>
            <a:r>
              <a:rPr lang="en-US" dirty="0"/>
              <a:t>UN’s 2011 Guidelines for Business and Human Rights</a:t>
            </a:r>
            <a:endParaRPr lang="el-GR" dirty="0"/>
          </a:p>
        </p:txBody>
      </p:sp>
      <p:sp>
        <p:nvSpPr>
          <p:cNvPr id="3" name="Θέση περιεχομένου 2">
            <a:extLst>
              <a:ext uri="{FF2B5EF4-FFF2-40B4-BE49-F238E27FC236}">
                <a16:creationId xmlns:a16="http://schemas.microsoft.com/office/drawing/2014/main" id="{86E49E58-A4A0-49CD-95E3-1C1640EACBC5}"/>
              </a:ext>
            </a:extLst>
          </p:cNvPr>
          <p:cNvSpPr>
            <a:spLocks noGrp="1"/>
          </p:cNvSpPr>
          <p:nvPr>
            <p:ph idx="1"/>
          </p:nvPr>
        </p:nvSpPr>
        <p:spPr/>
        <p:txBody>
          <a:bodyPr/>
          <a:lstStyle/>
          <a:p>
            <a:pPr algn="just"/>
            <a:r>
              <a:rPr lang="en-US" dirty="0"/>
              <a:t>“States must protect against human rights abuse within their territory and/or jurisdiction by third parties, including business enterprises. This requires taking appropriate steps to prevent, investigate, punish and redress such abuse through effective policies, legislation, regulations and adjudication.”</a:t>
            </a:r>
          </a:p>
          <a:p>
            <a:pPr algn="just"/>
            <a:r>
              <a:rPr lang="en-US" dirty="0"/>
              <a:t>”States should set out clearly the expectation that all business enterprises domiciled in their territory and/or jurisdiction respect human rights throughout their operations.”</a:t>
            </a:r>
            <a:endParaRPr lang="el-GR" dirty="0"/>
          </a:p>
        </p:txBody>
      </p:sp>
    </p:spTree>
    <p:extLst>
      <p:ext uri="{BB962C8B-B14F-4D97-AF65-F5344CB8AC3E}">
        <p14:creationId xmlns:p14="http://schemas.microsoft.com/office/powerpoint/2010/main" val="6316455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04FA536-25D5-4F18-B06F-15AFE6B3CBEE}"/>
              </a:ext>
            </a:extLst>
          </p:cNvPr>
          <p:cNvSpPr>
            <a:spLocks noGrp="1"/>
          </p:cNvSpPr>
          <p:nvPr>
            <p:ph type="title"/>
          </p:nvPr>
        </p:nvSpPr>
        <p:spPr/>
        <p:txBody>
          <a:bodyPr>
            <a:normAutofit fontScale="90000"/>
          </a:bodyPr>
          <a:lstStyle/>
          <a:p>
            <a:r>
              <a:rPr lang="en-US" dirty="0"/>
              <a:t>UN Sub-Commission on the Promotion and Protection of Human Rights</a:t>
            </a:r>
            <a:endParaRPr lang="el-GR" dirty="0"/>
          </a:p>
        </p:txBody>
      </p:sp>
      <p:sp>
        <p:nvSpPr>
          <p:cNvPr id="3" name="Θέση περιεχομένου 2">
            <a:extLst>
              <a:ext uri="{FF2B5EF4-FFF2-40B4-BE49-F238E27FC236}">
                <a16:creationId xmlns:a16="http://schemas.microsoft.com/office/drawing/2014/main" id="{3C2789E5-588E-4CC1-9AFC-33F430C03EBE}"/>
              </a:ext>
            </a:extLst>
          </p:cNvPr>
          <p:cNvSpPr>
            <a:spLocks noGrp="1"/>
          </p:cNvSpPr>
          <p:nvPr>
            <p:ph idx="1"/>
          </p:nvPr>
        </p:nvSpPr>
        <p:spPr/>
        <p:txBody>
          <a:bodyPr/>
          <a:lstStyle/>
          <a:p>
            <a:pPr algn="just"/>
            <a:r>
              <a:rPr lang="en-US" dirty="0"/>
              <a:t>Norms on the Responsibilities of Transnational Corporations and Other Business Enterprises with Regard to Human Rights</a:t>
            </a:r>
          </a:p>
          <a:p>
            <a:pPr algn="just"/>
            <a:r>
              <a:rPr lang="el-GR" dirty="0"/>
              <a:t>Αρχές τις οποίες πρέπει να ακολουθούν οι ιδιωτικές εταιρείες στα ανθρώπινα δικαιώματα, στο εργατικό δίκαιο, στην προστασία του περιβάλλοντος, στην προστασία των καταναλωτών, στην πρόληψη της διαφθοράς</a:t>
            </a:r>
          </a:p>
          <a:p>
            <a:pPr algn="just"/>
            <a:endParaRPr lang="el-GR" dirty="0"/>
          </a:p>
        </p:txBody>
      </p:sp>
    </p:spTree>
    <p:extLst>
      <p:ext uri="{BB962C8B-B14F-4D97-AF65-F5344CB8AC3E}">
        <p14:creationId xmlns:p14="http://schemas.microsoft.com/office/powerpoint/2010/main" val="37084080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529EC6-B640-4F8F-822D-31AA51BF3648}"/>
              </a:ext>
            </a:extLst>
          </p:cNvPr>
          <p:cNvSpPr>
            <a:spLocks noGrp="1"/>
          </p:cNvSpPr>
          <p:nvPr>
            <p:ph type="title"/>
          </p:nvPr>
        </p:nvSpPr>
        <p:spPr/>
        <p:txBody>
          <a:bodyPr/>
          <a:lstStyle/>
          <a:p>
            <a:r>
              <a:rPr lang="en-US" dirty="0"/>
              <a:t>Documentary</a:t>
            </a:r>
            <a:endParaRPr lang="el-GR" dirty="0"/>
          </a:p>
        </p:txBody>
      </p:sp>
      <p:sp>
        <p:nvSpPr>
          <p:cNvPr id="3" name="Θέση περιεχομένου 2">
            <a:extLst>
              <a:ext uri="{FF2B5EF4-FFF2-40B4-BE49-F238E27FC236}">
                <a16:creationId xmlns:a16="http://schemas.microsoft.com/office/drawing/2014/main" id="{594EC5D0-BDD5-47F3-9881-2E1D3128A2D7}"/>
              </a:ext>
            </a:extLst>
          </p:cNvPr>
          <p:cNvSpPr>
            <a:spLocks noGrp="1"/>
          </p:cNvSpPr>
          <p:nvPr>
            <p:ph idx="1"/>
          </p:nvPr>
        </p:nvSpPr>
        <p:spPr/>
        <p:txBody>
          <a:bodyPr/>
          <a:lstStyle/>
          <a:p>
            <a:r>
              <a:rPr lang="en-US" dirty="0"/>
              <a:t>CIA 'torture': Inside the 'blackout box' - BBC News</a:t>
            </a:r>
          </a:p>
          <a:p>
            <a:r>
              <a:rPr lang="en-US" dirty="0"/>
              <a:t>US: Ex-Detainee Describes Unreported CIA Torture</a:t>
            </a:r>
          </a:p>
          <a:p>
            <a:r>
              <a:rPr lang="en-US" dirty="0"/>
              <a:t>The Shocking Torture Secrets of the CIA</a:t>
            </a:r>
          </a:p>
          <a:p>
            <a:pPr algn="just"/>
            <a:r>
              <a:rPr lang="en-US" dirty="0"/>
              <a:t>CIA's secret brainwashing experiment: Former patients sue U.S. </a:t>
            </a:r>
            <a:r>
              <a:rPr lang="en-US"/>
              <a:t>government (1984) - The Fifth Estate</a:t>
            </a:r>
          </a:p>
          <a:p>
            <a:endParaRPr lang="en-US" dirty="0"/>
          </a:p>
        </p:txBody>
      </p:sp>
    </p:spTree>
    <p:extLst>
      <p:ext uri="{BB962C8B-B14F-4D97-AF65-F5344CB8AC3E}">
        <p14:creationId xmlns:p14="http://schemas.microsoft.com/office/powerpoint/2010/main" val="4207889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D5DF60-AA19-420B-465F-377A65CBB030}"/>
              </a:ext>
            </a:extLst>
          </p:cNvPr>
          <p:cNvSpPr>
            <a:spLocks noGrp="1"/>
          </p:cNvSpPr>
          <p:nvPr>
            <p:ph type="title"/>
          </p:nvPr>
        </p:nvSpPr>
        <p:spPr/>
        <p:txBody>
          <a:bodyPr/>
          <a:lstStyle/>
          <a:p>
            <a:r>
              <a:rPr lang="el-GR" dirty="0"/>
              <a:t>Θωμάς </a:t>
            </a:r>
            <a:r>
              <a:rPr lang="el-GR" dirty="0" err="1"/>
              <a:t>Ακινάτης</a:t>
            </a:r>
            <a:r>
              <a:rPr lang="el-GR" dirty="0"/>
              <a:t> </a:t>
            </a:r>
          </a:p>
        </p:txBody>
      </p:sp>
      <p:sp>
        <p:nvSpPr>
          <p:cNvPr id="3" name="Θέση περιεχομένου 2">
            <a:extLst>
              <a:ext uri="{FF2B5EF4-FFF2-40B4-BE49-F238E27FC236}">
                <a16:creationId xmlns:a16="http://schemas.microsoft.com/office/drawing/2014/main" id="{C0F957C5-D27A-A65F-4FE3-161F8E49FD48}"/>
              </a:ext>
            </a:extLst>
          </p:cNvPr>
          <p:cNvSpPr>
            <a:spLocks noGrp="1"/>
          </p:cNvSpPr>
          <p:nvPr>
            <p:ph idx="1"/>
          </p:nvPr>
        </p:nvSpPr>
        <p:spPr/>
        <p:txBody>
          <a:bodyPr>
            <a:normAutofit fontScale="92500" lnSpcReduction="10000"/>
          </a:bodyPr>
          <a:lstStyle/>
          <a:p>
            <a:pPr algn="just"/>
            <a:r>
              <a:rPr lang="el-GR" dirty="0"/>
              <a:t>Το πρώτο είναι ότι, όταν εστιάζουμε στο ρόλο του Θεού ως δωρητή του φυσικού νόμου, ο φυσικός νόμος είναι μόνο μία πτυχή της θείας πρόνοιας. Και έτσι η θεωρία του φυσικού νόμου είναι από αυτή την άποψη μόνο ένα μέρος μεταξύ άλλων της θεωρίας της θείας πρόνοιας. 
Το δεύτερο είναι ότι, όταν εστιάζουμε στον ρόλο του ανθρώπου ως αποδέκτη του φυσικού νόμου, ο φυσικός νόμος αποτελεί τις αρχές του πρακτικού ορθολογισμού, εκείνες τις αρχές με τις οποίες η ανθρώπινη δράση πρέπει να κρίνεται ως λογική ή παράλογη. Και έτσι η θεωρία του φυσικού νόμου είναι από αυτή την άποψη το κατεξοχήν μέρος της θεωρίας του πρακτικού ορθολογισμού.</a:t>
            </a:r>
          </a:p>
          <a:p>
            <a:pPr algn="just"/>
            <a:r>
              <a:rPr lang="el-GR" dirty="0"/>
              <a:t>Ο αιώνιος νόμος, για τον </a:t>
            </a:r>
            <a:r>
              <a:rPr lang="el-GR" dirty="0" err="1"/>
              <a:t>Ακινάτη</a:t>
            </a:r>
            <a:r>
              <a:rPr lang="el-GR" dirty="0"/>
              <a:t>, είναι εκείνο το λογικό σχέδιο με το οποίο όλα τα δημιουργήματα διατάσσονται. Ο φυσικός νόμος είναι ο τρόπος με τον οποίο ο άνθρωπος «συμμετέχει» στον αιώνιο νόμο </a:t>
            </a:r>
          </a:p>
        </p:txBody>
      </p:sp>
    </p:spTree>
    <p:extLst>
      <p:ext uri="{BB962C8B-B14F-4D97-AF65-F5344CB8AC3E}">
        <p14:creationId xmlns:p14="http://schemas.microsoft.com/office/powerpoint/2010/main" val="20242441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912E56D-3EED-4643-8FBB-2C78451F23F0}"/>
              </a:ext>
            </a:extLst>
          </p:cNvPr>
          <p:cNvSpPr>
            <a:spLocks noGrp="1"/>
          </p:cNvSpPr>
          <p:nvPr>
            <p:ph type="title"/>
          </p:nvPr>
        </p:nvSpPr>
        <p:spPr/>
        <p:txBody>
          <a:bodyPr/>
          <a:lstStyle/>
          <a:p>
            <a:r>
              <a:rPr lang="en-US" dirty="0"/>
              <a:t>ICESCR’s general limitation clause</a:t>
            </a:r>
            <a:endParaRPr lang="el-GR" dirty="0"/>
          </a:p>
        </p:txBody>
      </p:sp>
      <p:sp>
        <p:nvSpPr>
          <p:cNvPr id="3" name="Θέση περιεχομένου 2">
            <a:extLst>
              <a:ext uri="{FF2B5EF4-FFF2-40B4-BE49-F238E27FC236}">
                <a16:creationId xmlns:a16="http://schemas.microsoft.com/office/drawing/2014/main" id="{03D9BF82-6B6E-4E75-92F3-8BC1595BE535}"/>
              </a:ext>
            </a:extLst>
          </p:cNvPr>
          <p:cNvSpPr>
            <a:spLocks noGrp="1"/>
          </p:cNvSpPr>
          <p:nvPr>
            <p:ph idx="1"/>
          </p:nvPr>
        </p:nvSpPr>
        <p:spPr/>
        <p:txBody>
          <a:bodyPr/>
          <a:lstStyle/>
          <a:p>
            <a:pPr algn="just"/>
            <a:r>
              <a:rPr lang="en-US" dirty="0"/>
              <a:t>States may place limitations on the rights to the extent allowed by law “only in so far as this may be compatible with the nature of these rights and solely for the purpose of promoting the general welfare in a democratic society.”</a:t>
            </a:r>
            <a:endParaRPr lang="el-GR" dirty="0"/>
          </a:p>
          <a:p>
            <a:pPr algn="just"/>
            <a:r>
              <a:rPr lang="en-US" dirty="0"/>
              <a:t>For example, States may place limitations on a right so that when one person enjoys the right it does not intrude upon others’ enjoyment of their rights.</a:t>
            </a:r>
            <a:r>
              <a:rPr lang="el-GR" dirty="0"/>
              <a:t> </a:t>
            </a:r>
          </a:p>
          <a:p>
            <a:pPr marL="0" indent="0" algn="just">
              <a:buNone/>
            </a:pPr>
            <a:r>
              <a:rPr lang="el-GR" dirty="0"/>
              <a:t> (</a:t>
            </a:r>
            <a:r>
              <a:rPr lang="en-US" dirty="0"/>
              <a:t>CESCR, General Comment No. 14, The Right to the Highest Attainable Standard of Health, UN Doc. E/C.12/2000/4, 11 August 2000, para. 28</a:t>
            </a:r>
            <a:r>
              <a:rPr lang="el-GR" dirty="0"/>
              <a:t>)</a:t>
            </a:r>
          </a:p>
          <a:p>
            <a:pPr algn="just"/>
            <a:endParaRPr lang="el-GR" dirty="0"/>
          </a:p>
        </p:txBody>
      </p:sp>
    </p:spTree>
    <p:extLst>
      <p:ext uri="{BB962C8B-B14F-4D97-AF65-F5344CB8AC3E}">
        <p14:creationId xmlns:p14="http://schemas.microsoft.com/office/powerpoint/2010/main" val="248591205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D4AE54E-5057-465A-92C8-4DC9C051193C}"/>
              </a:ext>
            </a:extLst>
          </p:cNvPr>
          <p:cNvSpPr>
            <a:spLocks noGrp="1"/>
          </p:cNvSpPr>
          <p:nvPr>
            <p:ph type="title"/>
          </p:nvPr>
        </p:nvSpPr>
        <p:spPr/>
        <p:txBody>
          <a:bodyPr>
            <a:normAutofit fontScale="90000"/>
          </a:bodyPr>
          <a:lstStyle/>
          <a:p>
            <a:br>
              <a:rPr lang="el-GR" dirty="0"/>
            </a:br>
            <a:r>
              <a:rPr lang="en-US" dirty="0"/>
              <a:t>The Right to Self-Determination and the Right to Development (Article 1)</a:t>
            </a:r>
            <a:br>
              <a:rPr lang="en-US" dirty="0"/>
            </a:br>
            <a:endParaRPr lang="el-GR" dirty="0"/>
          </a:p>
        </p:txBody>
      </p:sp>
      <p:sp>
        <p:nvSpPr>
          <p:cNvPr id="3" name="Θέση περιεχομένου 2">
            <a:extLst>
              <a:ext uri="{FF2B5EF4-FFF2-40B4-BE49-F238E27FC236}">
                <a16:creationId xmlns:a16="http://schemas.microsoft.com/office/drawing/2014/main" id="{36EB80A4-F05C-4E8A-AC64-821DA2AB7050}"/>
              </a:ext>
            </a:extLst>
          </p:cNvPr>
          <p:cNvSpPr>
            <a:spLocks noGrp="1"/>
          </p:cNvSpPr>
          <p:nvPr>
            <p:ph idx="1"/>
          </p:nvPr>
        </p:nvSpPr>
        <p:spPr/>
        <p:txBody>
          <a:bodyPr>
            <a:normAutofit fontScale="92500" lnSpcReduction="10000"/>
          </a:bodyPr>
          <a:lstStyle/>
          <a:p>
            <a:endParaRPr lang="el-GR" dirty="0"/>
          </a:p>
          <a:p>
            <a:r>
              <a:rPr lang="en-US" dirty="0"/>
              <a:t>The right of self-determination has two components: external and internal. “External self-determination” can be thought of as international self-determination, because it refers to peoples’ right to determine their political status and their “place in the international community” based upon the principle of equal rights and freedom from colonialism, “alien subjugation, domination, and exploitation.” See, e.g., CERD, General Recommendation No. 21: Right to Self-Determination, UN Doc. A/51/18, 23 August 1996, para. 4. </a:t>
            </a:r>
            <a:endParaRPr lang="el-GR" dirty="0"/>
          </a:p>
          <a:p>
            <a:r>
              <a:rPr lang="en-US" dirty="0"/>
              <a:t>“Internal self-determination” can be thought of as self-determination within the domestic sphere, because it refers to the right to freely pursue economic, social and cultural development free from outside interference. See id. Consequently, the right to development is integral to the right of internal self-determination.</a:t>
            </a:r>
          </a:p>
          <a:p>
            <a:endParaRPr lang="en-US" dirty="0"/>
          </a:p>
          <a:p>
            <a:endParaRPr lang="el-GR" dirty="0"/>
          </a:p>
        </p:txBody>
      </p:sp>
    </p:spTree>
    <p:extLst>
      <p:ext uri="{BB962C8B-B14F-4D97-AF65-F5344CB8AC3E}">
        <p14:creationId xmlns:p14="http://schemas.microsoft.com/office/powerpoint/2010/main" val="24193791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6A31C27-6B3E-4CFF-8511-46F75B4B56D9}"/>
              </a:ext>
            </a:extLst>
          </p:cNvPr>
          <p:cNvSpPr>
            <a:spLocks noGrp="1"/>
          </p:cNvSpPr>
          <p:nvPr>
            <p:ph type="title"/>
          </p:nvPr>
        </p:nvSpPr>
        <p:spPr/>
        <p:txBody>
          <a:bodyPr/>
          <a:lstStyle/>
          <a:p>
            <a:r>
              <a:rPr lang="el-GR" dirty="0"/>
              <a:t>Αυτοδιάθεση και δημοκρατία</a:t>
            </a:r>
          </a:p>
        </p:txBody>
      </p:sp>
      <p:sp>
        <p:nvSpPr>
          <p:cNvPr id="3" name="Θέση περιεχομένου 2">
            <a:extLst>
              <a:ext uri="{FF2B5EF4-FFF2-40B4-BE49-F238E27FC236}">
                <a16:creationId xmlns:a16="http://schemas.microsoft.com/office/drawing/2014/main" id="{23BC646B-6626-4E57-806E-9BFCAE12D2BB}"/>
              </a:ext>
            </a:extLst>
          </p:cNvPr>
          <p:cNvSpPr>
            <a:spLocks noGrp="1"/>
          </p:cNvSpPr>
          <p:nvPr>
            <p:ph idx="1"/>
          </p:nvPr>
        </p:nvSpPr>
        <p:spPr/>
        <p:txBody>
          <a:bodyPr/>
          <a:lstStyle/>
          <a:p>
            <a:r>
              <a:rPr lang="el-GR" dirty="0"/>
              <a:t>Η δημοκρατία ως δικαίωμα;</a:t>
            </a:r>
          </a:p>
          <a:p>
            <a:r>
              <a:rPr lang="el-GR" dirty="0"/>
              <a:t>Τι είναι δημοκρατία όμως;</a:t>
            </a:r>
          </a:p>
          <a:p>
            <a:r>
              <a:rPr lang="el-GR" dirty="0"/>
              <a:t>Αυτοδιάθεση αντί για δημοκρατία;</a:t>
            </a:r>
          </a:p>
        </p:txBody>
      </p:sp>
    </p:spTree>
    <p:extLst>
      <p:ext uri="{BB962C8B-B14F-4D97-AF65-F5344CB8AC3E}">
        <p14:creationId xmlns:p14="http://schemas.microsoft.com/office/powerpoint/2010/main" val="42897042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A1B011-B768-4601-B21F-A8FB66072229}"/>
              </a:ext>
            </a:extLst>
          </p:cNvPr>
          <p:cNvSpPr>
            <a:spLocks noGrp="1"/>
          </p:cNvSpPr>
          <p:nvPr>
            <p:ph type="title"/>
          </p:nvPr>
        </p:nvSpPr>
        <p:spPr/>
        <p:txBody>
          <a:bodyPr/>
          <a:lstStyle/>
          <a:p>
            <a:r>
              <a:rPr lang="en-US" dirty="0"/>
              <a:t>The Right to Work (Article 6)</a:t>
            </a:r>
            <a:br>
              <a:rPr lang="en-US" dirty="0"/>
            </a:br>
            <a:endParaRPr lang="el-GR" dirty="0"/>
          </a:p>
        </p:txBody>
      </p:sp>
      <p:sp>
        <p:nvSpPr>
          <p:cNvPr id="3" name="Θέση περιεχομένου 2">
            <a:extLst>
              <a:ext uri="{FF2B5EF4-FFF2-40B4-BE49-F238E27FC236}">
                <a16:creationId xmlns:a16="http://schemas.microsoft.com/office/drawing/2014/main" id="{89844C94-3A7D-4C05-B9E4-E0966ACCFD2B}"/>
              </a:ext>
            </a:extLst>
          </p:cNvPr>
          <p:cNvSpPr>
            <a:spLocks noGrp="1"/>
          </p:cNvSpPr>
          <p:nvPr>
            <p:ph idx="1"/>
          </p:nvPr>
        </p:nvSpPr>
        <p:spPr/>
        <p:txBody>
          <a:bodyPr>
            <a:normAutofit fontScale="92500" lnSpcReduction="10000"/>
          </a:bodyPr>
          <a:lstStyle/>
          <a:p>
            <a:pPr algn="just"/>
            <a:r>
              <a:rPr lang="en-US" dirty="0"/>
              <a:t>Article 6 of the ICESCR protects the right to work, which is the opportunity to gain a living by work that one freely chooses or accepts.</a:t>
            </a:r>
            <a:endParaRPr lang="el-GR" dirty="0"/>
          </a:p>
          <a:p>
            <a:pPr algn="just"/>
            <a:r>
              <a:rPr lang="en-US" dirty="0"/>
              <a:t>States have the core obligation to ensure the right of access to employment, by avoiding measures that discriminate against marginalized groups and by implementing national plans of action to effectuate the right to work for the disadvantaged.</a:t>
            </a:r>
            <a:endParaRPr lang="el-GR" dirty="0"/>
          </a:p>
          <a:p>
            <a:pPr algn="just"/>
            <a:r>
              <a:rPr lang="en-US" dirty="0"/>
              <a:t>The right to work implicitly forbids forced labor. See CESCR, General Comment No. 18, para. 6. Forced labor is involuntary “work or service which is extracted from any person under the menace of any penalty.” See ILO Convention No. 29 Concerning Forced or Compulsory Labor, art. 2(1). </a:t>
            </a:r>
            <a:endParaRPr lang="el-GR" dirty="0"/>
          </a:p>
          <a:p>
            <a:pPr algn="just"/>
            <a:r>
              <a:rPr lang="en-US" dirty="0"/>
              <a:t>States are required to “abolish, forbid and counter” all forms of forced labor. </a:t>
            </a:r>
            <a:endParaRPr lang="el-GR" dirty="0"/>
          </a:p>
        </p:txBody>
      </p:sp>
    </p:spTree>
    <p:extLst>
      <p:ext uri="{BB962C8B-B14F-4D97-AF65-F5344CB8AC3E}">
        <p14:creationId xmlns:p14="http://schemas.microsoft.com/office/powerpoint/2010/main" val="338558828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1524E3-18C7-4C2A-A6EE-9BA3AF6EAE14}"/>
              </a:ext>
            </a:extLst>
          </p:cNvPr>
          <p:cNvSpPr>
            <a:spLocks noGrp="1"/>
          </p:cNvSpPr>
          <p:nvPr>
            <p:ph type="title"/>
          </p:nvPr>
        </p:nvSpPr>
        <p:spPr>
          <a:xfrm>
            <a:off x="888631" y="2148397"/>
            <a:ext cx="3498979" cy="2657970"/>
          </a:xfrm>
        </p:spPr>
        <p:txBody>
          <a:bodyPr>
            <a:normAutofit fontScale="90000"/>
          </a:bodyPr>
          <a:lstStyle/>
          <a:p>
            <a:br>
              <a:rPr lang="el-GR" dirty="0"/>
            </a:br>
            <a:r>
              <a:rPr lang="en-US" dirty="0"/>
              <a:t>The Right to a Fair Wage and Safe Working Conditions (Article 7)</a:t>
            </a:r>
            <a:br>
              <a:rPr lang="en-US" dirty="0"/>
            </a:br>
            <a:endParaRPr lang="el-GR" dirty="0"/>
          </a:p>
        </p:txBody>
      </p:sp>
      <p:sp>
        <p:nvSpPr>
          <p:cNvPr id="3" name="Θέση περιεχομένου 2">
            <a:extLst>
              <a:ext uri="{FF2B5EF4-FFF2-40B4-BE49-F238E27FC236}">
                <a16:creationId xmlns:a16="http://schemas.microsoft.com/office/drawing/2014/main" id="{FC7950A9-C9AA-4323-A835-8D73418A25B6}"/>
              </a:ext>
            </a:extLst>
          </p:cNvPr>
          <p:cNvSpPr>
            <a:spLocks noGrp="1"/>
          </p:cNvSpPr>
          <p:nvPr>
            <p:ph idx="1"/>
          </p:nvPr>
        </p:nvSpPr>
        <p:spPr/>
        <p:txBody>
          <a:bodyPr>
            <a:normAutofit fontScale="85000" lnSpcReduction="20000"/>
          </a:bodyPr>
          <a:lstStyle/>
          <a:p>
            <a:r>
              <a:rPr lang="en-US" dirty="0"/>
              <a:t>Right</a:t>
            </a:r>
            <a:r>
              <a:rPr lang="el-GR" dirty="0"/>
              <a:t> </a:t>
            </a:r>
            <a:r>
              <a:rPr lang="en-US" dirty="0"/>
              <a:t>to just and favorable work conditions, including the right of all workers to receive “fair wages and equal remuneration for work of equal value.”</a:t>
            </a:r>
            <a:endParaRPr lang="el-GR" dirty="0"/>
          </a:p>
          <a:p>
            <a:r>
              <a:rPr lang="en-US" dirty="0"/>
              <a:t>Prohibits</a:t>
            </a:r>
            <a:r>
              <a:rPr lang="el-GR" dirty="0"/>
              <a:t> </a:t>
            </a:r>
            <a:r>
              <a:rPr lang="en-US" dirty="0"/>
              <a:t>States from discriminating against women, and requires States to “ensure equal opportunities and treatment between men and women in relation to their right to work.”</a:t>
            </a:r>
            <a:endParaRPr lang="el-GR" dirty="0"/>
          </a:p>
          <a:p>
            <a:r>
              <a:rPr lang="en-US" dirty="0"/>
              <a:t>The work itself must be “decent,” meaning that it respects workers’ physical and mental integrity, and respects their human rights in terms of work safety and remuneration.</a:t>
            </a:r>
            <a:endParaRPr lang="el-GR" dirty="0"/>
          </a:p>
          <a:p>
            <a:pPr algn="just"/>
            <a:r>
              <a:rPr lang="en-US" dirty="0"/>
              <a:t>In an advisory opinion interpreting the rights of undocumented migrants under inter alia the American Declaration on the Rights and Duties of Man and the American Convention on Human Rights, the Inter-American Court of Human Rights has advised that States are “obliged to respect and ensure the labor human rights of all workers, irrespective of their status as nationals or aliens,” and “should not allow private employers to violate the rights of workers, or the contractual relationship to violate minimum international standards.” See I/A Court H.R., Juridical Condition and Rights of Undocumented Migrants, Advisory Opinion OC-18/03, 17 September 2003, para. 148.</a:t>
            </a:r>
            <a:endParaRPr lang="el-GR" dirty="0"/>
          </a:p>
        </p:txBody>
      </p:sp>
    </p:spTree>
    <p:extLst>
      <p:ext uri="{BB962C8B-B14F-4D97-AF65-F5344CB8AC3E}">
        <p14:creationId xmlns:p14="http://schemas.microsoft.com/office/powerpoint/2010/main" val="216142215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6AF5181-B416-49CA-9BC4-96D523019BD5}"/>
              </a:ext>
            </a:extLst>
          </p:cNvPr>
          <p:cNvSpPr>
            <a:spLocks noGrp="1"/>
          </p:cNvSpPr>
          <p:nvPr>
            <p:ph type="title"/>
          </p:nvPr>
        </p:nvSpPr>
        <p:spPr/>
        <p:txBody>
          <a:bodyPr>
            <a:normAutofit fontScale="90000"/>
          </a:bodyPr>
          <a:lstStyle/>
          <a:p>
            <a:r>
              <a:rPr lang="en-US" dirty="0"/>
              <a:t>The Right to Form and Join Trade Unions (Article 8)</a:t>
            </a:r>
            <a:br>
              <a:rPr lang="en-US" dirty="0"/>
            </a:br>
            <a:endParaRPr lang="el-GR" dirty="0"/>
          </a:p>
        </p:txBody>
      </p:sp>
      <p:sp>
        <p:nvSpPr>
          <p:cNvPr id="3" name="Θέση περιεχομένου 2">
            <a:extLst>
              <a:ext uri="{FF2B5EF4-FFF2-40B4-BE49-F238E27FC236}">
                <a16:creationId xmlns:a16="http://schemas.microsoft.com/office/drawing/2014/main" id="{7C341EB3-0885-424A-9A81-9D382940A356}"/>
              </a:ext>
            </a:extLst>
          </p:cNvPr>
          <p:cNvSpPr>
            <a:spLocks noGrp="1"/>
          </p:cNvSpPr>
          <p:nvPr>
            <p:ph idx="1"/>
          </p:nvPr>
        </p:nvSpPr>
        <p:spPr/>
        <p:txBody>
          <a:bodyPr>
            <a:normAutofit fontScale="92500" lnSpcReduction="10000"/>
          </a:bodyPr>
          <a:lstStyle/>
          <a:p>
            <a:pPr algn="just"/>
            <a:r>
              <a:rPr lang="en-US" dirty="0"/>
              <a:t>International human rights law protects the right to form and join trade unions, and protects the unions’ right to function freely without restrictions other than organization rules, regulations “prescribed by law and which are necessary in a democratic society in the interests of national security or public order,” and limitations necessary to protect others’ rights.</a:t>
            </a:r>
            <a:endParaRPr lang="el-GR" dirty="0"/>
          </a:p>
          <a:p>
            <a:pPr algn="just"/>
            <a:r>
              <a:rPr lang="en-US" dirty="0"/>
              <a:t>The decision to join a trade union should be the workers’ independent choice, exercised free from influences that constrain their freedom to make a decision.</a:t>
            </a:r>
            <a:endParaRPr lang="el-GR" dirty="0"/>
          </a:p>
          <a:p>
            <a:pPr algn="just"/>
            <a:r>
              <a:rPr lang="en-US" dirty="0"/>
              <a:t>On this issue, for example, the European Court of Human Rights has held that the State’s ban preventing public employees from participating in a national strike to support collective bargaining was a violation of the freedom of assembly and association. See ECtHR, </a:t>
            </a:r>
            <a:r>
              <a:rPr lang="en-US" dirty="0" err="1"/>
              <a:t>Enerji</a:t>
            </a:r>
            <a:r>
              <a:rPr lang="en-US" dirty="0"/>
              <a:t> </a:t>
            </a:r>
            <a:r>
              <a:rPr lang="en-US" dirty="0" err="1"/>
              <a:t>Yapi-Yol</a:t>
            </a:r>
            <a:r>
              <a:rPr lang="en-US" dirty="0"/>
              <a:t> Sen v. Turkey, no. 68959/01, ECHR 2009, Judgment of 21 April 2009 (French and Turkish only).</a:t>
            </a:r>
            <a:endParaRPr lang="el-GR" dirty="0"/>
          </a:p>
        </p:txBody>
      </p:sp>
    </p:spTree>
    <p:extLst>
      <p:ext uri="{BB962C8B-B14F-4D97-AF65-F5344CB8AC3E}">
        <p14:creationId xmlns:p14="http://schemas.microsoft.com/office/powerpoint/2010/main" val="343886407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D38A14-742B-4893-B889-63E39AA98A44}"/>
              </a:ext>
            </a:extLst>
          </p:cNvPr>
          <p:cNvSpPr>
            <a:spLocks noGrp="1"/>
          </p:cNvSpPr>
          <p:nvPr>
            <p:ph type="title"/>
          </p:nvPr>
        </p:nvSpPr>
        <p:spPr/>
        <p:txBody>
          <a:bodyPr>
            <a:normAutofit fontScale="90000"/>
          </a:bodyPr>
          <a:lstStyle/>
          <a:p>
            <a:r>
              <a:rPr lang="en-US" dirty="0"/>
              <a:t>The Right to Social Security (Article 9)</a:t>
            </a:r>
            <a:br>
              <a:rPr lang="en-US" dirty="0"/>
            </a:br>
            <a:endParaRPr lang="el-GR" dirty="0"/>
          </a:p>
        </p:txBody>
      </p:sp>
      <p:sp>
        <p:nvSpPr>
          <p:cNvPr id="3" name="Θέση περιεχομένου 2">
            <a:extLst>
              <a:ext uri="{FF2B5EF4-FFF2-40B4-BE49-F238E27FC236}">
                <a16:creationId xmlns:a16="http://schemas.microsoft.com/office/drawing/2014/main" id="{16197E91-5CED-4BF0-AB1F-4E176A118B81}"/>
              </a:ext>
            </a:extLst>
          </p:cNvPr>
          <p:cNvSpPr>
            <a:spLocks noGrp="1"/>
          </p:cNvSpPr>
          <p:nvPr>
            <p:ph idx="1"/>
          </p:nvPr>
        </p:nvSpPr>
        <p:spPr/>
        <p:txBody>
          <a:bodyPr/>
          <a:lstStyle/>
          <a:p>
            <a:r>
              <a:rPr lang="en-US" dirty="0"/>
              <a:t>Article 9 of the ICESCR protects “the right of everyone to social security, including social insurance.”</a:t>
            </a:r>
            <a:endParaRPr lang="el-GR" dirty="0"/>
          </a:p>
          <a:p>
            <a:pPr algn="just"/>
            <a:r>
              <a:rPr lang="en-US" dirty="0"/>
              <a:t>According to the CESCR, the right to social security includes the right to access and maintain benefits without discrimination to help secure protection from lack of work-related income, unaffordable access to healthcare, and insufficient family support (in the case of children and adult dependents)</a:t>
            </a:r>
            <a:endParaRPr lang="el-GR" dirty="0"/>
          </a:p>
        </p:txBody>
      </p:sp>
    </p:spTree>
    <p:extLst>
      <p:ext uri="{BB962C8B-B14F-4D97-AF65-F5344CB8AC3E}">
        <p14:creationId xmlns:p14="http://schemas.microsoft.com/office/powerpoint/2010/main" val="321431616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DAFF64A-26D7-404A-8CE7-B29DE9C031F5}"/>
              </a:ext>
            </a:extLst>
          </p:cNvPr>
          <p:cNvSpPr>
            <a:spLocks noGrp="1"/>
          </p:cNvSpPr>
          <p:nvPr>
            <p:ph type="title"/>
          </p:nvPr>
        </p:nvSpPr>
        <p:spPr/>
        <p:txBody>
          <a:bodyPr>
            <a:normAutofit fontScale="90000"/>
          </a:bodyPr>
          <a:lstStyle/>
          <a:p>
            <a:r>
              <a:rPr lang="en-US" dirty="0"/>
              <a:t>The Rights of the Family (Article 10)</a:t>
            </a:r>
            <a:br>
              <a:rPr lang="en-US" dirty="0"/>
            </a:br>
            <a:endParaRPr lang="el-GR" dirty="0"/>
          </a:p>
        </p:txBody>
      </p:sp>
      <p:sp>
        <p:nvSpPr>
          <p:cNvPr id="3" name="Θέση περιεχομένου 2">
            <a:extLst>
              <a:ext uri="{FF2B5EF4-FFF2-40B4-BE49-F238E27FC236}">
                <a16:creationId xmlns:a16="http://schemas.microsoft.com/office/drawing/2014/main" id="{58BFDCE1-9B7F-4FE1-B215-D4FF56F41EB2}"/>
              </a:ext>
            </a:extLst>
          </p:cNvPr>
          <p:cNvSpPr>
            <a:spLocks noGrp="1"/>
          </p:cNvSpPr>
          <p:nvPr>
            <p:ph idx="1"/>
          </p:nvPr>
        </p:nvSpPr>
        <p:spPr/>
        <p:txBody>
          <a:bodyPr>
            <a:normAutofit fontScale="62500" lnSpcReduction="20000"/>
          </a:bodyPr>
          <a:lstStyle/>
          <a:p>
            <a:pPr algn="just"/>
            <a:endParaRPr lang="el-GR" dirty="0"/>
          </a:p>
          <a:p>
            <a:pPr algn="just"/>
            <a:endParaRPr lang="el-GR" dirty="0"/>
          </a:p>
          <a:p>
            <a:pPr algn="just"/>
            <a:r>
              <a:rPr lang="en-US" dirty="0"/>
              <a:t>International human rights law requires States to accord “the widest possible protection and assistance” to the family, especially when the family is “responsible for the care and education of dependent children.”</a:t>
            </a:r>
            <a:endParaRPr lang="el-GR" dirty="0"/>
          </a:p>
          <a:p>
            <a:pPr algn="just"/>
            <a:r>
              <a:rPr lang="en-US" dirty="0"/>
              <a:t>In Amnesty International v. Zambia, the African Commission found that the State violated its duty to protect and assist the family when the State deported political activists, because their deportation resulted in forcibly breaking up their family units. See </a:t>
            </a:r>
            <a:r>
              <a:rPr lang="en-US" dirty="0" err="1"/>
              <a:t>ACommHPR</a:t>
            </a:r>
            <a:r>
              <a:rPr lang="en-US" dirty="0"/>
              <a:t>, Amnesty International v. Zambia, Communication No. 212/98, 25th Ordinary Session, 5 May 1999, para. 59.</a:t>
            </a:r>
            <a:endParaRPr lang="el-GR" dirty="0"/>
          </a:p>
          <a:p>
            <a:pPr algn="just"/>
            <a:r>
              <a:rPr lang="en-US" dirty="0"/>
              <a:t>States should take “special measures of protection and assistance” to prevent the economic and social exploitation of children. See ICESCR, art. 10. To prevent the employment of children in dangerous or harmful work conditions, States should set age limits on employment, in addition to prohibiting and punishing child labor. See ICESCR, art. 8(3). On the issue of special measures taken to protect children, in </a:t>
            </a:r>
            <a:r>
              <a:rPr lang="en-US" dirty="0" err="1"/>
              <a:t>Rochac</a:t>
            </a:r>
            <a:r>
              <a:rPr lang="en-US" dirty="0"/>
              <a:t> et al., the Inter-American Commission found a violation of the right to family when the State’s Armed Forces separated five children from their families by forcibly disappearing them. See IACHR, Report No. 75/12, Case 12.577, </a:t>
            </a:r>
            <a:r>
              <a:rPr lang="en-US" dirty="0" err="1"/>
              <a:t>Rochac</a:t>
            </a:r>
            <a:r>
              <a:rPr lang="en-US" dirty="0"/>
              <a:t> et al. (El Salvador), 7 November 2012, paras. 205-208. </a:t>
            </a:r>
            <a:endParaRPr lang="el-GR" dirty="0"/>
          </a:p>
          <a:p>
            <a:pPr algn="just"/>
            <a:r>
              <a:rPr lang="en-US" dirty="0"/>
              <a:t>One example of social exploitation is forced marriage. The ICESCR prohibits forced marriages, stating that marriage “must be entered into with the free consent of the intending spouses.” See ICESCR, art. 8(1).</a:t>
            </a:r>
            <a:endParaRPr lang="el-GR" dirty="0"/>
          </a:p>
          <a:p>
            <a:pPr algn="just"/>
            <a:endParaRPr lang="en-US" dirty="0"/>
          </a:p>
          <a:p>
            <a:pPr algn="just"/>
            <a:endParaRPr lang="en-US" dirty="0"/>
          </a:p>
          <a:p>
            <a:pPr algn="just"/>
            <a:endParaRPr lang="el-GR" dirty="0"/>
          </a:p>
        </p:txBody>
      </p:sp>
    </p:spTree>
    <p:extLst>
      <p:ext uri="{BB962C8B-B14F-4D97-AF65-F5344CB8AC3E}">
        <p14:creationId xmlns:p14="http://schemas.microsoft.com/office/powerpoint/2010/main" val="137239372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9BA57BF-8B21-4416-A3A3-3BC1143B142E}"/>
              </a:ext>
            </a:extLst>
          </p:cNvPr>
          <p:cNvSpPr>
            <a:spLocks noGrp="1"/>
          </p:cNvSpPr>
          <p:nvPr>
            <p:ph type="title"/>
          </p:nvPr>
        </p:nvSpPr>
        <p:spPr/>
        <p:txBody>
          <a:bodyPr>
            <a:normAutofit fontScale="90000"/>
          </a:bodyPr>
          <a:lstStyle/>
          <a:p>
            <a:r>
              <a:rPr lang="en-US" dirty="0"/>
              <a:t>The Right to an Adequate Standard of Living (Article 11)</a:t>
            </a:r>
            <a:br>
              <a:rPr lang="en-US" dirty="0"/>
            </a:br>
            <a:endParaRPr lang="el-GR" dirty="0"/>
          </a:p>
        </p:txBody>
      </p:sp>
      <p:sp>
        <p:nvSpPr>
          <p:cNvPr id="3" name="Θέση περιεχομένου 2">
            <a:extLst>
              <a:ext uri="{FF2B5EF4-FFF2-40B4-BE49-F238E27FC236}">
                <a16:creationId xmlns:a16="http://schemas.microsoft.com/office/drawing/2014/main" id="{5AA377DF-DBC3-433A-A065-5A6CB5C73728}"/>
              </a:ext>
            </a:extLst>
          </p:cNvPr>
          <p:cNvSpPr>
            <a:spLocks noGrp="1"/>
          </p:cNvSpPr>
          <p:nvPr>
            <p:ph idx="1"/>
          </p:nvPr>
        </p:nvSpPr>
        <p:spPr/>
        <p:txBody>
          <a:bodyPr>
            <a:normAutofit fontScale="77500" lnSpcReduction="20000"/>
          </a:bodyPr>
          <a:lstStyle/>
          <a:p>
            <a:endParaRPr lang="el-GR" dirty="0"/>
          </a:p>
          <a:p>
            <a:r>
              <a:rPr lang="en-US" dirty="0"/>
              <a:t>Rights</a:t>
            </a:r>
            <a:r>
              <a:rPr lang="el-GR" dirty="0"/>
              <a:t> </a:t>
            </a:r>
            <a:r>
              <a:rPr lang="en-US" dirty="0"/>
              <a:t>to adequate food, clothing, housing, and to the continuous improvement of living conditions. States are required to “take appropriate steps to ensure the realization of this right.” See ICESCR, art. 11. To realize an “adequate” standard of living, States are required to take actions that guarantee individuals’ access to the minimum conditions necessary for a life of dignity, rather than conditions that merely ensure survival. See, e.g., Walter </a:t>
            </a:r>
            <a:r>
              <a:rPr lang="en-US" dirty="0" err="1"/>
              <a:t>Kälin</a:t>
            </a:r>
            <a:r>
              <a:rPr lang="en-US" dirty="0"/>
              <a:t> &amp; </a:t>
            </a:r>
            <a:r>
              <a:rPr lang="en-US" dirty="0" err="1"/>
              <a:t>Jörg</a:t>
            </a:r>
            <a:r>
              <a:rPr lang="en-US" dirty="0"/>
              <a:t> </a:t>
            </a:r>
            <a:r>
              <a:rPr lang="en-US" dirty="0" err="1"/>
              <a:t>Künzli</a:t>
            </a:r>
            <a:r>
              <a:rPr lang="en-US" dirty="0"/>
              <a:t>, The Law of International Human Rights Protection 303 (2009).</a:t>
            </a:r>
            <a:endParaRPr lang="el-GR" dirty="0"/>
          </a:p>
          <a:p>
            <a:pPr algn="just"/>
            <a:r>
              <a:rPr lang="en-US" dirty="0"/>
              <a:t>Although the right to water is not explicitly provided for in the ICESCR, it has been interpreted to arise through the rights to an adequate standard of living and to health. See, e.g., CESCR, General Comment No. 15, The Right to Water, para. 3. The right to water entitles individuals to safe, affordable, clean, and physically accessible water for personal and domestic uses. See id. at para. 2. States should prioritize the allocation of water for personal and domestic uses, for the prevention of starvation and disease, and to ensuring that water is available to meet the core obligations of other ESCR, including the right to food or the right to health. See id. at para. 6. States have a related duty to ensure that everyone has access to adequate sanitation, which is crucial to protecting the quality of the water supply. See id. at para. 29.</a:t>
            </a:r>
          </a:p>
          <a:p>
            <a:pPr marL="0" indent="0">
              <a:buNone/>
            </a:pPr>
            <a:endParaRPr lang="el-GR" dirty="0"/>
          </a:p>
          <a:p>
            <a:pPr marL="0" indent="0">
              <a:buNone/>
            </a:pPr>
            <a:endParaRPr lang="en-US" dirty="0"/>
          </a:p>
          <a:p>
            <a:endParaRPr lang="el-GR" dirty="0"/>
          </a:p>
        </p:txBody>
      </p:sp>
    </p:spTree>
    <p:extLst>
      <p:ext uri="{BB962C8B-B14F-4D97-AF65-F5344CB8AC3E}">
        <p14:creationId xmlns:p14="http://schemas.microsoft.com/office/powerpoint/2010/main" val="322930542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A31EF9-FC33-4108-80D9-3BA15B48DAAD}"/>
              </a:ext>
            </a:extLst>
          </p:cNvPr>
          <p:cNvSpPr>
            <a:spLocks noGrp="1"/>
          </p:cNvSpPr>
          <p:nvPr>
            <p:ph type="title"/>
          </p:nvPr>
        </p:nvSpPr>
        <p:spPr/>
        <p:txBody>
          <a:bodyPr>
            <a:normAutofit fontScale="90000"/>
          </a:bodyPr>
          <a:lstStyle/>
          <a:p>
            <a:r>
              <a:rPr lang="en-US" dirty="0"/>
              <a:t>The Right to Housing (Article 11)</a:t>
            </a:r>
            <a:br>
              <a:rPr lang="en-US" dirty="0"/>
            </a:br>
            <a:endParaRPr lang="el-GR" dirty="0"/>
          </a:p>
        </p:txBody>
      </p:sp>
      <p:sp>
        <p:nvSpPr>
          <p:cNvPr id="3" name="Θέση περιεχομένου 2">
            <a:extLst>
              <a:ext uri="{FF2B5EF4-FFF2-40B4-BE49-F238E27FC236}">
                <a16:creationId xmlns:a16="http://schemas.microsoft.com/office/drawing/2014/main" id="{B98379CC-CE17-41DD-9FD1-408248420EE1}"/>
              </a:ext>
            </a:extLst>
          </p:cNvPr>
          <p:cNvSpPr>
            <a:spLocks noGrp="1"/>
          </p:cNvSpPr>
          <p:nvPr>
            <p:ph idx="1"/>
          </p:nvPr>
        </p:nvSpPr>
        <p:spPr/>
        <p:txBody>
          <a:bodyPr>
            <a:normAutofit fontScale="92500" lnSpcReduction="10000"/>
          </a:bodyPr>
          <a:lstStyle/>
          <a:p>
            <a:pPr algn="just"/>
            <a:endParaRPr lang="el-GR" dirty="0"/>
          </a:p>
          <a:p>
            <a:pPr algn="just"/>
            <a:endParaRPr lang="el-GR" dirty="0"/>
          </a:p>
          <a:p>
            <a:pPr algn="just"/>
            <a:r>
              <a:rPr lang="en-US" dirty="0"/>
              <a:t>Individuals have the right to housing, which goes beyond the right to have a roof over one’s head, and includes the right to live in peace and dignity, with security from outside threats. See ICESCR, art. 11; CESCR, General Comment No. 4, The Right to Adequate Housing, UN Doc. E/1992/23, 1 January 1992, para. 7</a:t>
            </a:r>
            <a:endParaRPr lang="el-GR" dirty="0"/>
          </a:p>
          <a:p>
            <a:pPr algn="just"/>
            <a:r>
              <a:rPr lang="en-US" dirty="0"/>
              <a:t>The following factors are taken into account when determining if housing is considered “adequate”: protection from forced eviction and harassment; access to facilities essential for health, security, comfort, and nutrition; affordability to the extent that other basic needs are not compromised; habitability; accessibility; in a location allowing access to social services; and individuals’ ability to express their cultural identity. See id. at para. 8.</a:t>
            </a:r>
          </a:p>
          <a:p>
            <a:pPr algn="just"/>
            <a:endParaRPr lang="en-US" dirty="0"/>
          </a:p>
          <a:p>
            <a:pPr algn="just"/>
            <a:endParaRPr lang="el-GR" dirty="0"/>
          </a:p>
        </p:txBody>
      </p:sp>
    </p:spTree>
    <p:extLst>
      <p:ext uri="{BB962C8B-B14F-4D97-AF65-F5344CB8AC3E}">
        <p14:creationId xmlns:p14="http://schemas.microsoft.com/office/powerpoint/2010/main" val="563469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840B2A-79CF-21D6-E15D-60F9D8578366}"/>
              </a:ext>
            </a:extLst>
          </p:cNvPr>
          <p:cNvSpPr>
            <a:spLocks noGrp="1"/>
          </p:cNvSpPr>
          <p:nvPr>
            <p:ph type="title"/>
          </p:nvPr>
        </p:nvSpPr>
        <p:spPr/>
        <p:txBody>
          <a:bodyPr/>
          <a:lstStyle/>
          <a:p>
            <a:r>
              <a:rPr lang="el-GR" dirty="0"/>
              <a:t>Πρακτικός ορθολογισμός</a:t>
            </a:r>
          </a:p>
        </p:txBody>
      </p:sp>
      <p:sp>
        <p:nvSpPr>
          <p:cNvPr id="3" name="Θέση περιεχομένου 2">
            <a:extLst>
              <a:ext uri="{FF2B5EF4-FFF2-40B4-BE49-F238E27FC236}">
                <a16:creationId xmlns:a16="http://schemas.microsoft.com/office/drawing/2014/main" id="{D79AD2DC-97A4-37D2-E2FB-6E656AEC71B3}"/>
              </a:ext>
            </a:extLst>
          </p:cNvPr>
          <p:cNvSpPr>
            <a:spLocks noGrp="1"/>
          </p:cNvSpPr>
          <p:nvPr>
            <p:ph idx="1"/>
          </p:nvPr>
        </p:nvSpPr>
        <p:spPr/>
        <p:txBody>
          <a:bodyPr/>
          <a:lstStyle/>
          <a:p>
            <a:pPr algn="just"/>
            <a:r>
              <a:rPr lang="el-GR" dirty="0"/>
              <a:t>Οι αρχές του φυσικού νόμου είναι δεσμευτικές από τη φύση τους: κανένα ον δεν θα μπορούσε να μοιραστεί την ανθρώπινη φύση μας, αλλά δεν δεσμεύεται από τις αρχές του φυσικού νόμου. 
Οι αρχές του φυσικού νόμου είναι επίσης γνωστές από τη φύση.  Όλοι οι άνθρωποι κατέχουν μια βασική γνώση των αρχών του φυσικού νόμου</a:t>
            </a:r>
          </a:p>
          <a:p>
            <a:pPr algn="just"/>
            <a:r>
              <a:rPr lang="el-GR" dirty="0"/>
              <a:t>Κρίνουμε βάσει των στόχων, των μέσων, των αντικειμένων, των περιστάσεων.</a:t>
            </a:r>
          </a:p>
        </p:txBody>
      </p:sp>
    </p:spTree>
    <p:extLst>
      <p:ext uri="{BB962C8B-B14F-4D97-AF65-F5344CB8AC3E}">
        <p14:creationId xmlns:p14="http://schemas.microsoft.com/office/powerpoint/2010/main" val="220403825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425358-E0CE-49D7-8799-B72A888849C4}"/>
              </a:ext>
            </a:extLst>
          </p:cNvPr>
          <p:cNvSpPr>
            <a:spLocks noGrp="1"/>
          </p:cNvSpPr>
          <p:nvPr>
            <p:ph type="title"/>
          </p:nvPr>
        </p:nvSpPr>
        <p:spPr/>
        <p:txBody>
          <a:bodyPr>
            <a:normAutofit fontScale="90000"/>
          </a:bodyPr>
          <a:lstStyle/>
          <a:p>
            <a:r>
              <a:rPr lang="en-US" dirty="0"/>
              <a:t>The Right to Property (Article 11)</a:t>
            </a:r>
            <a:br>
              <a:rPr lang="en-US" dirty="0"/>
            </a:br>
            <a:endParaRPr lang="el-GR" dirty="0"/>
          </a:p>
        </p:txBody>
      </p:sp>
      <p:sp>
        <p:nvSpPr>
          <p:cNvPr id="3" name="Θέση περιεχομένου 2">
            <a:extLst>
              <a:ext uri="{FF2B5EF4-FFF2-40B4-BE49-F238E27FC236}">
                <a16:creationId xmlns:a16="http://schemas.microsoft.com/office/drawing/2014/main" id="{5A7F55C5-45B1-4191-9D12-0B2AFA4B886D}"/>
              </a:ext>
            </a:extLst>
          </p:cNvPr>
          <p:cNvSpPr>
            <a:spLocks noGrp="1"/>
          </p:cNvSpPr>
          <p:nvPr>
            <p:ph idx="1"/>
          </p:nvPr>
        </p:nvSpPr>
        <p:spPr/>
        <p:txBody>
          <a:bodyPr/>
          <a:lstStyle/>
          <a:p>
            <a:pPr algn="just"/>
            <a:r>
              <a:rPr lang="en-US" dirty="0"/>
              <a:t>International human rights law protects the right to property. Although the right is not enumerated in the ICESCR, it is implicitly protected as part of the right to housing, the right to food, and the right to an adequate standard of living. See, e.g., CESCR, General Comment No. 4, The Right to Adequate Housing, para. 8. For example, to effectuate the right to food, States are encouraged to guarantee “the right to inheritance and the ownership of land and other property.” See CESCR, General Comment No. 12: The Right to Adequate Food, UN Doc. E/C.12/1999/5, 12 May 1999, para. 26.</a:t>
            </a:r>
          </a:p>
          <a:p>
            <a:endParaRPr lang="en-US" dirty="0"/>
          </a:p>
          <a:p>
            <a:endParaRPr lang="el-GR" dirty="0"/>
          </a:p>
        </p:txBody>
      </p:sp>
    </p:spTree>
    <p:extLst>
      <p:ext uri="{BB962C8B-B14F-4D97-AF65-F5344CB8AC3E}">
        <p14:creationId xmlns:p14="http://schemas.microsoft.com/office/powerpoint/2010/main" val="338984555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0DB100-970D-4A9B-9094-E335F026BA56}"/>
              </a:ext>
            </a:extLst>
          </p:cNvPr>
          <p:cNvSpPr>
            <a:spLocks noGrp="1"/>
          </p:cNvSpPr>
          <p:nvPr>
            <p:ph type="title"/>
          </p:nvPr>
        </p:nvSpPr>
        <p:spPr/>
        <p:txBody>
          <a:bodyPr>
            <a:normAutofit fontScale="90000"/>
          </a:bodyPr>
          <a:lstStyle/>
          <a:p>
            <a:r>
              <a:rPr lang="en-US" dirty="0"/>
              <a:t>The Right to Health (Article 12)</a:t>
            </a:r>
            <a:br>
              <a:rPr lang="en-US" dirty="0"/>
            </a:br>
            <a:endParaRPr lang="el-GR" dirty="0"/>
          </a:p>
        </p:txBody>
      </p:sp>
      <p:sp>
        <p:nvSpPr>
          <p:cNvPr id="3" name="Θέση περιεχομένου 2">
            <a:extLst>
              <a:ext uri="{FF2B5EF4-FFF2-40B4-BE49-F238E27FC236}">
                <a16:creationId xmlns:a16="http://schemas.microsoft.com/office/drawing/2014/main" id="{113B9589-821E-492B-B688-A306490C5651}"/>
              </a:ext>
            </a:extLst>
          </p:cNvPr>
          <p:cNvSpPr>
            <a:spLocks noGrp="1"/>
          </p:cNvSpPr>
          <p:nvPr>
            <p:ph idx="1"/>
          </p:nvPr>
        </p:nvSpPr>
        <p:spPr/>
        <p:txBody>
          <a:bodyPr>
            <a:normAutofit fontScale="85000" lnSpcReduction="20000"/>
          </a:bodyPr>
          <a:lstStyle/>
          <a:p>
            <a:pPr algn="just"/>
            <a:endParaRPr lang="el-GR" dirty="0"/>
          </a:p>
          <a:p>
            <a:pPr algn="just"/>
            <a:endParaRPr lang="el-GR" dirty="0"/>
          </a:p>
          <a:p>
            <a:pPr algn="just"/>
            <a:r>
              <a:rPr lang="en-US" dirty="0"/>
              <a:t>The ICESCR identifies the following four steps States should take to fully realize this right: provide for the reduction of the stillbirth-rate and infant mortality and for the healthy development of children; improve all aspects of environmental and industrial hygiene; prevent, treat, and control disease; and create conditions that would provide all with medical attention in the event of sickness. See ICESCR, art. 12(2).</a:t>
            </a:r>
            <a:endParaRPr lang="el-GR" dirty="0"/>
          </a:p>
          <a:p>
            <a:pPr algn="just"/>
            <a:r>
              <a:rPr lang="en-US" dirty="0"/>
              <a:t>The right to health implicitly involves the Right to a Healthy Environment. States are obligated to eliminate or reduce the harmful effects of environmental pollution by taking appropriate regulatory or monitoring measures so that its citizens may fully enjoy their right to health. See, e.g., ECtHR, Lopez </a:t>
            </a:r>
            <a:r>
              <a:rPr lang="en-US" dirty="0" err="1"/>
              <a:t>Ostra</a:t>
            </a:r>
            <a:r>
              <a:rPr lang="en-US" dirty="0"/>
              <a:t> v. Spain, no. 16798/90, Judgment of 9 December 1994, para. 51. The right to a healthy environment is not enumerated in the ICESCR, although regional treaties provide for it. See, e.g., African Charter on Human and Peoples’ Rights, arts. 16, 24; Additional Protocol to the American Convention on Human Rights in the Area of Economic, Social and Cultural Rights “Protocol of San Salvador”, art. 11.</a:t>
            </a:r>
          </a:p>
          <a:p>
            <a:pPr algn="just"/>
            <a:endParaRPr lang="en-US" dirty="0"/>
          </a:p>
          <a:p>
            <a:pPr algn="just"/>
            <a:endParaRPr lang="en-US" dirty="0"/>
          </a:p>
          <a:p>
            <a:endParaRPr lang="en-US" dirty="0"/>
          </a:p>
          <a:p>
            <a:endParaRPr lang="el-GR" dirty="0"/>
          </a:p>
        </p:txBody>
      </p:sp>
    </p:spTree>
    <p:extLst>
      <p:ext uri="{BB962C8B-B14F-4D97-AF65-F5344CB8AC3E}">
        <p14:creationId xmlns:p14="http://schemas.microsoft.com/office/powerpoint/2010/main" val="168249274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B42E36E-181C-FDFB-6B38-2CB55F8D91A7}"/>
              </a:ext>
            </a:extLst>
          </p:cNvPr>
          <p:cNvSpPr>
            <a:spLocks noGrp="1"/>
          </p:cNvSpPr>
          <p:nvPr>
            <p:ph type="title"/>
          </p:nvPr>
        </p:nvSpPr>
        <p:spPr/>
        <p:txBody>
          <a:bodyPr/>
          <a:lstStyle/>
          <a:p>
            <a:r>
              <a:rPr lang="el-GR" dirty="0"/>
              <a:t>Άσκηση</a:t>
            </a:r>
          </a:p>
        </p:txBody>
      </p:sp>
      <p:sp>
        <p:nvSpPr>
          <p:cNvPr id="3" name="Θέση περιεχομένου 2">
            <a:extLst>
              <a:ext uri="{FF2B5EF4-FFF2-40B4-BE49-F238E27FC236}">
                <a16:creationId xmlns:a16="http://schemas.microsoft.com/office/drawing/2014/main" id="{D5FF359F-3963-E159-3AAF-72B263188AA9}"/>
              </a:ext>
            </a:extLst>
          </p:cNvPr>
          <p:cNvSpPr>
            <a:spLocks noGrp="1"/>
          </p:cNvSpPr>
          <p:nvPr>
            <p:ph idx="1"/>
          </p:nvPr>
        </p:nvSpPr>
        <p:spPr/>
        <p:txBody>
          <a:bodyPr/>
          <a:lstStyle/>
          <a:p>
            <a:pPr algn="just"/>
            <a:r>
              <a:rPr lang="el-GR" dirty="0"/>
              <a:t>Διαμορφώστε μέσα από μια συνέλευση τους ιδεώδεις θεσμούς μιας πολιτείας</a:t>
            </a:r>
          </a:p>
          <a:p>
            <a:pPr algn="just"/>
            <a:r>
              <a:rPr lang="el-GR" dirty="0"/>
              <a:t>Πού αποσκοπούν;</a:t>
            </a:r>
          </a:p>
          <a:p>
            <a:pPr algn="just"/>
            <a:r>
              <a:rPr lang="el-GR" dirty="0"/>
              <a:t>Ποιοι είναι;</a:t>
            </a:r>
          </a:p>
        </p:txBody>
      </p:sp>
    </p:spTree>
    <p:extLst>
      <p:ext uri="{BB962C8B-B14F-4D97-AF65-F5344CB8AC3E}">
        <p14:creationId xmlns:p14="http://schemas.microsoft.com/office/powerpoint/2010/main" val="379823840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445C154-B74C-4BE6-C463-CB61A6A21DB3}"/>
              </a:ext>
            </a:extLst>
          </p:cNvPr>
          <p:cNvSpPr>
            <a:spLocks noGrp="1"/>
          </p:cNvSpPr>
          <p:nvPr>
            <p:ph type="title"/>
          </p:nvPr>
        </p:nvSpPr>
        <p:spPr/>
        <p:txBody>
          <a:bodyPr/>
          <a:lstStyle/>
          <a:p>
            <a:r>
              <a:rPr lang="en-US" dirty="0"/>
              <a:t>Sir Thomas More</a:t>
            </a:r>
            <a:endParaRPr lang="el-GR" dirty="0"/>
          </a:p>
        </p:txBody>
      </p:sp>
      <p:sp>
        <p:nvSpPr>
          <p:cNvPr id="3" name="Θέση περιεχομένου 2">
            <a:extLst>
              <a:ext uri="{FF2B5EF4-FFF2-40B4-BE49-F238E27FC236}">
                <a16:creationId xmlns:a16="http://schemas.microsoft.com/office/drawing/2014/main" id="{18E9BEA4-03AD-D6CD-E882-8222A7C839B8}"/>
              </a:ext>
            </a:extLst>
          </p:cNvPr>
          <p:cNvSpPr>
            <a:spLocks noGrp="1"/>
          </p:cNvSpPr>
          <p:nvPr>
            <p:ph idx="1"/>
          </p:nvPr>
        </p:nvSpPr>
        <p:spPr/>
        <p:txBody>
          <a:bodyPr/>
          <a:lstStyle/>
          <a:p>
            <a:r>
              <a:rPr lang="en-US" dirty="0"/>
              <a:t>7 February 1478 – 6 July 1535</a:t>
            </a:r>
          </a:p>
          <a:p>
            <a:r>
              <a:rPr lang="en-US" dirty="0"/>
              <a:t>English lawyer, judge, social philosopher, author, statesman, and noted Renaissance humanist. He also served Henry VIII as Lord High Chancellor of England from October 1529 to May 1532</a:t>
            </a:r>
          </a:p>
          <a:p>
            <a:r>
              <a:rPr lang="en-US" dirty="0"/>
              <a:t>He wrote Utopia, published in 1516 which describes the political system of an imaginary island state.</a:t>
            </a:r>
            <a:endParaRPr lang="el-GR" dirty="0"/>
          </a:p>
          <a:p>
            <a:r>
              <a:rPr lang="el-GR" dirty="0"/>
              <a:t>Εκτελέστηκε από τον Ερρίκο Η’</a:t>
            </a:r>
          </a:p>
        </p:txBody>
      </p:sp>
    </p:spTree>
    <p:extLst>
      <p:ext uri="{BB962C8B-B14F-4D97-AF65-F5344CB8AC3E}">
        <p14:creationId xmlns:p14="http://schemas.microsoft.com/office/powerpoint/2010/main" val="1678817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C1AD92-1300-8CF1-ED0F-1A9546758ECA}"/>
              </a:ext>
            </a:extLst>
          </p:cNvPr>
          <p:cNvSpPr>
            <a:spLocks noGrp="1"/>
          </p:cNvSpPr>
          <p:nvPr>
            <p:ph type="title"/>
          </p:nvPr>
        </p:nvSpPr>
        <p:spPr/>
        <p:txBody>
          <a:bodyPr/>
          <a:lstStyle/>
          <a:p>
            <a:r>
              <a:rPr lang="el-GR" dirty="0"/>
              <a:t>Η Ουτοπία του Τόμας Μουρ</a:t>
            </a:r>
          </a:p>
        </p:txBody>
      </p:sp>
      <p:sp>
        <p:nvSpPr>
          <p:cNvPr id="3" name="Θέση περιεχομένου 2">
            <a:extLst>
              <a:ext uri="{FF2B5EF4-FFF2-40B4-BE49-F238E27FC236}">
                <a16:creationId xmlns:a16="http://schemas.microsoft.com/office/drawing/2014/main" id="{E93EC8DA-59AF-1859-6B02-210CBF501CD7}"/>
              </a:ext>
            </a:extLst>
          </p:cNvPr>
          <p:cNvSpPr>
            <a:spLocks noGrp="1"/>
          </p:cNvSpPr>
          <p:nvPr>
            <p:ph idx="1"/>
          </p:nvPr>
        </p:nvSpPr>
        <p:spPr/>
        <p:txBody>
          <a:bodyPr/>
          <a:lstStyle/>
          <a:p>
            <a:pPr algn="just"/>
            <a:r>
              <a:rPr lang="el-GR" dirty="0"/>
              <a:t>Στο πρώτο τμήμα του βιβλίου, ο συγγραφέας αφηγείται τη γνωριμία του στην Αμβέρσα με έναν πολυταξιδεμένο και εξαιρετικά μορφωμένο Πορτογάλο ναυτικό, τον Ραφαήλ </a:t>
            </a:r>
            <a:r>
              <a:rPr lang="el-GR" dirty="0" err="1"/>
              <a:t>Υθλοδαίο</a:t>
            </a:r>
            <a:r>
              <a:rPr lang="el-GR" dirty="0"/>
              <a:t>, τον οποίο του σύστησε ο φίλος του Πέτρος </a:t>
            </a:r>
            <a:r>
              <a:rPr lang="el-GR" dirty="0" err="1"/>
              <a:t>Αιγίδιος</a:t>
            </a:r>
            <a:r>
              <a:rPr lang="el-GR" dirty="0"/>
              <a:t>. Στη συζήτηση που είχαν οι τρεις τους, ο Ραφαήλ σχολιάζει τα δεινά της συγκαιρινής τους Ευρώπης: την κοινωνική ανισότητα, την απληστία των ευγενών και των πλούσιων αστών, τις αδυναμίες των βασιλέων και την ανηθικότητα των ανακτορικών συμβούλων. </a:t>
            </a:r>
          </a:p>
          <a:p>
            <a:pPr algn="just"/>
            <a:r>
              <a:rPr lang="el-GR" dirty="0"/>
              <a:t>Στο δεύτερο μέρος, ο Ραφαήλ περιγράφει τους παράδοξους αλλά δίκαιους και φιλάνθρωπους κοινωνικοπολιτικούς θεσμούς που ισχύουν στην επικράτεια ενός νησιού τού νότιου ημισφαιρίου στο οποίο βρέθηκε με συντρόφους του, έχοντας διακόψει το τρίτο από τα ταξίδια του με τον </a:t>
            </a:r>
            <a:r>
              <a:rPr lang="el-GR" dirty="0" err="1"/>
              <a:t>Αμέριγκο</a:t>
            </a:r>
            <a:r>
              <a:rPr lang="el-GR" dirty="0"/>
              <a:t> </a:t>
            </a:r>
            <a:r>
              <a:rPr lang="el-GR" dirty="0" err="1"/>
              <a:t>Βεσπούτσι</a:t>
            </a:r>
            <a:r>
              <a:rPr lang="el-GR" dirty="0"/>
              <a:t>.</a:t>
            </a:r>
          </a:p>
        </p:txBody>
      </p:sp>
    </p:spTree>
    <p:extLst>
      <p:ext uri="{BB962C8B-B14F-4D97-AF65-F5344CB8AC3E}">
        <p14:creationId xmlns:p14="http://schemas.microsoft.com/office/powerpoint/2010/main" val="68391260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5D9A30-2B92-904A-66D0-7FB26EE642FC}"/>
              </a:ext>
            </a:extLst>
          </p:cNvPr>
          <p:cNvSpPr>
            <a:spLocks noGrp="1"/>
          </p:cNvSpPr>
          <p:nvPr>
            <p:ph type="title"/>
          </p:nvPr>
        </p:nvSpPr>
        <p:spPr/>
        <p:txBody>
          <a:bodyPr/>
          <a:lstStyle/>
          <a:p>
            <a:r>
              <a:rPr lang="el-GR" dirty="0"/>
              <a:t>Πρόδρομοι της ουτοπικής σκέψης ;</a:t>
            </a:r>
          </a:p>
        </p:txBody>
      </p:sp>
      <p:sp>
        <p:nvSpPr>
          <p:cNvPr id="3" name="Θέση περιεχομένου 2">
            <a:extLst>
              <a:ext uri="{FF2B5EF4-FFF2-40B4-BE49-F238E27FC236}">
                <a16:creationId xmlns:a16="http://schemas.microsoft.com/office/drawing/2014/main" id="{D9E011AD-59A3-C9C1-BAED-5EF70AC61F64}"/>
              </a:ext>
            </a:extLst>
          </p:cNvPr>
          <p:cNvSpPr>
            <a:spLocks noGrp="1"/>
          </p:cNvSpPr>
          <p:nvPr>
            <p:ph idx="1"/>
          </p:nvPr>
        </p:nvSpPr>
        <p:spPr/>
        <p:txBody>
          <a:bodyPr/>
          <a:lstStyle/>
          <a:p>
            <a:r>
              <a:rPr lang="el-GR" dirty="0"/>
              <a:t>Πλάτωνας</a:t>
            </a:r>
          </a:p>
          <a:p>
            <a:r>
              <a:rPr lang="en-US" b="0" i="0" u="none" strike="noStrike" dirty="0">
                <a:solidFill>
                  <a:srgbClr val="202020"/>
                </a:solidFill>
                <a:effectLst/>
                <a:latin typeface="Roslindale Text Regular"/>
                <a:hlinkClick r:id="rId2"/>
              </a:rPr>
              <a:t>Tao </a:t>
            </a:r>
            <a:r>
              <a:rPr lang="en-US" b="0" i="0" u="none" strike="noStrike" dirty="0" err="1">
                <a:solidFill>
                  <a:srgbClr val="202020"/>
                </a:solidFill>
                <a:effectLst/>
                <a:latin typeface="Roslindale Text Regular"/>
                <a:hlinkClick r:id="rId2"/>
              </a:rPr>
              <a:t>Yuanming</a:t>
            </a:r>
            <a:r>
              <a:rPr lang="el-GR" b="0" i="0" u="none" strike="noStrike" dirty="0">
                <a:solidFill>
                  <a:srgbClr val="202020"/>
                </a:solidFill>
                <a:effectLst/>
                <a:latin typeface="Roslindale Text Regular"/>
              </a:rPr>
              <a:t> (Κινέζος Ποιητής)</a:t>
            </a:r>
            <a:endParaRPr lang="el-GR" dirty="0"/>
          </a:p>
        </p:txBody>
      </p:sp>
    </p:spTree>
    <p:extLst>
      <p:ext uri="{BB962C8B-B14F-4D97-AF65-F5344CB8AC3E}">
        <p14:creationId xmlns:p14="http://schemas.microsoft.com/office/powerpoint/2010/main" val="111506113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0D2022-458D-71D1-E351-8A4F4B2A1FD4}"/>
              </a:ext>
            </a:extLst>
          </p:cNvPr>
          <p:cNvSpPr>
            <a:spLocks noGrp="1"/>
          </p:cNvSpPr>
          <p:nvPr>
            <p:ph type="title"/>
          </p:nvPr>
        </p:nvSpPr>
        <p:spPr/>
        <p:txBody>
          <a:bodyPr/>
          <a:lstStyle/>
          <a:p>
            <a:r>
              <a:rPr lang="el-GR" dirty="0"/>
              <a:t>Χαρακτηριστικά Ουτοπίας</a:t>
            </a:r>
          </a:p>
        </p:txBody>
      </p:sp>
      <p:sp>
        <p:nvSpPr>
          <p:cNvPr id="3" name="Θέση περιεχομένου 2">
            <a:extLst>
              <a:ext uri="{FF2B5EF4-FFF2-40B4-BE49-F238E27FC236}">
                <a16:creationId xmlns:a16="http://schemas.microsoft.com/office/drawing/2014/main" id="{3D8FABFA-79DD-F766-E313-ADB30D3C3F9A}"/>
              </a:ext>
            </a:extLst>
          </p:cNvPr>
          <p:cNvSpPr>
            <a:spLocks noGrp="1"/>
          </p:cNvSpPr>
          <p:nvPr>
            <p:ph idx="1"/>
          </p:nvPr>
        </p:nvSpPr>
        <p:spPr/>
        <p:txBody>
          <a:bodyPr/>
          <a:lstStyle/>
          <a:p>
            <a:r>
              <a:rPr lang="el-GR" dirty="0"/>
              <a:t>Ορθός Λόγος - Λογική</a:t>
            </a:r>
          </a:p>
          <a:p>
            <a:r>
              <a:rPr lang="el-GR" dirty="0"/>
              <a:t>Αρμονία</a:t>
            </a:r>
          </a:p>
          <a:p>
            <a:r>
              <a:rPr lang="el-GR" dirty="0"/>
              <a:t>Δικαιοσύνη </a:t>
            </a:r>
          </a:p>
          <a:p>
            <a:r>
              <a:rPr lang="el-GR" dirty="0"/>
              <a:t>Κοινωνική Ιδιοκτησία</a:t>
            </a:r>
          </a:p>
          <a:p>
            <a:r>
              <a:rPr lang="el-GR" dirty="0"/>
              <a:t>Οργάνωση</a:t>
            </a:r>
          </a:p>
          <a:p>
            <a:r>
              <a:rPr lang="el-GR" dirty="0"/>
              <a:t>Αποφυγή Συγκρούσεων</a:t>
            </a:r>
          </a:p>
          <a:p>
            <a:r>
              <a:rPr lang="el-GR" dirty="0"/>
              <a:t>Αλλά και τέλος της ιστορίας;</a:t>
            </a:r>
          </a:p>
          <a:p>
            <a:r>
              <a:rPr lang="el-GR" dirty="0"/>
              <a:t>Ομοιομορφία;</a:t>
            </a:r>
          </a:p>
          <a:p>
            <a:r>
              <a:rPr lang="el-GR" dirty="0"/>
              <a:t>Αδυναμία προσαρμογής;</a:t>
            </a:r>
          </a:p>
          <a:p>
            <a:r>
              <a:rPr lang="el-GR" dirty="0"/>
              <a:t>Και κυρίως, ουτοπία αποκλεισμένη από τον υπόλοιπο κόσμο ή επεκτεινόμενη;</a:t>
            </a:r>
          </a:p>
          <a:p>
            <a:pPr marL="0" indent="0">
              <a:buNone/>
            </a:pPr>
            <a:endParaRPr lang="el-GR" dirty="0"/>
          </a:p>
        </p:txBody>
      </p:sp>
    </p:spTree>
    <p:extLst>
      <p:ext uri="{BB962C8B-B14F-4D97-AF65-F5344CB8AC3E}">
        <p14:creationId xmlns:p14="http://schemas.microsoft.com/office/powerpoint/2010/main" val="348656564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27CB029-5ADA-B76D-6CFC-BA4AF12C943C}"/>
              </a:ext>
            </a:extLst>
          </p:cNvPr>
          <p:cNvSpPr>
            <a:spLocks noGrp="1"/>
          </p:cNvSpPr>
          <p:nvPr>
            <p:ph type="title"/>
          </p:nvPr>
        </p:nvSpPr>
        <p:spPr/>
        <p:txBody>
          <a:bodyPr/>
          <a:lstStyle/>
          <a:p>
            <a:r>
              <a:rPr lang="el-GR" dirty="0"/>
              <a:t>Ουτοπικός Σοσιαλισμός Σαιντ Σιμόν</a:t>
            </a:r>
          </a:p>
        </p:txBody>
      </p:sp>
      <p:sp>
        <p:nvSpPr>
          <p:cNvPr id="3" name="Θέση περιεχομένου 2">
            <a:extLst>
              <a:ext uri="{FF2B5EF4-FFF2-40B4-BE49-F238E27FC236}">
                <a16:creationId xmlns:a16="http://schemas.microsoft.com/office/drawing/2014/main" id="{63C1777D-A3C5-38CA-43E5-A5D3BD66738D}"/>
              </a:ext>
            </a:extLst>
          </p:cNvPr>
          <p:cNvSpPr>
            <a:spLocks noGrp="1"/>
          </p:cNvSpPr>
          <p:nvPr>
            <p:ph idx="1"/>
          </p:nvPr>
        </p:nvSpPr>
        <p:spPr/>
        <p:txBody>
          <a:bodyPr>
            <a:normAutofit fontScale="85000" lnSpcReduction="10000"/>
          </a:bodyPr>
          <a:lstStyle/>
          <a:p>
            <a:r>
              <a:rPr lang="el-GR" dirty="0"/>
              <a:t>1760-1825</a:t>
            </a:r>
          </a:p>
          <a:p>
            <a:pPr algn="just"/>
            <a:r>
              <a:rPr lang="el-GR" dirty="0"/>
              <a:t>Όχι υπεροχή της μιας κοινωνικής τάξης έναντι οποιασδήποτε άλλης</a:t>
            </a:r>
          </a:p>
          <a:p>
            <a:pPr algn="just"/>
            <a:r>
              <a:rPr lang="el-GR" dirty="0"/>
              <a:t>«Οι επιστολές ενός κατοίκου της Γενεύης στους συγχρόνους του»</a:t>
            </a:r>
          </a:p>
          <a:p>
            <a:pPr algn="just"/>
            <a:r>
              <a:rPr lang="el-GR" dirty="0"/>
              <a:t>αναδιάρθρωση του κοινωνικού συστήματος με στόχο τη μέγιστη δυνατή βελτίωση των συνθηκών ζωής όλων των ανθρώπων, με την αναδιοργάνωση της επιστήμης. </a:t>
            </a:r>
          </a:p>
          <a:p>
            <a:pPr algn="just"/>
            <a:r>
              <a:rPr lang="el-GR" dirty="0"/>
              <a:t>Οι εκπρόσωποι της επιστήμης και των καλών τεχνών θα εκλέξουν τα συμβούλια του Νεύτωνα σε Αγγλία, Γαλλία, Γερμανία και Ιταλία. Το κάθε συμβούλιο θα αποτελείται από 21 άτομα, τους εκλεκτούς της ανθρωπότητας. </a:t>
            </a:r>
          </a:p>
          <a:p>
            <a:pPr algn="just"/>
            <a:r>
              <a:rPr lang="el-GR" dirty="0"/>
              <a:t>Η αποστολή τους θα είναι να ανακοινώνουν τις θέσεις τους στους κυβερνώντες, οι οποίες θα είναι τόσο πειστικές που θα εφαρμόζονται αμέσως</a:t>
            </a:r>
          </a:p>
          <a:p>
            <a:pPr algn="just"/>
            <a:r>
              <a:rPr lang="el-GR" dirty="0"/>
              <a:t>Εκλογικά Δικαιώματα στις γυναίκες</a:t>
            </a:r>
          </a:p>
          <a:p>
            <a:pPr algn="just"/>
            <a:r>
              <a:rPr lang="el-GR" dirty="0"/>
              <a:t>Μια  θρησκεία της επιστήμης σχεδόν</a:t>
            </a:r>
          </a:p>
        </p:txBody>
      </p:sp>
    </p:spTree>
    <p:extLst>
      <p:ext uri="{BB962C8B-B14F-4D97-AF65-F5344CB8AC3E}">
        <p14:creationId xmlns:p14="http://schemas.microsoft.com/office/powerpoint/2010/main" val="184386264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DCD152C-0F02-8A91-B5EF-9C62E5C254CE}"/>
              </a:ext>
            </a:extLst>
          </p:cNvPr>
          <p:cNvSpPr>
            <a:spLocks noGrp="1"/>
          </p:cNvSpPr>
          <p:nvPr>
            <p:ph type="title"/>
          </p:nvPr>
        </p:nvSpPr>
        <p:spPr/>
        <p:txBody>
          <a:bodyPr>
            <a:normAutofit fontScale="90000"/>
          </a:bodyPr>
          <a:lstStyle/>
          <a:p>
            <a:r>
              <a:rPr lang="el-GR" dirty="0"/>
              <a:t>Φουριέ Γαλλία, 7 Απριλίου 1772 - 10 Οκτωβρίου 1837</a:t>
            </a:r>
          </a:p>
        </p:txBody>
      </p:sp>
      <p:sp>
        <p:nvSpPr>
          <p:cNvPr id="3" name="Θέση περιεχομένου 2">
            <a:extLst>
              <a:ext uri="{FF2B5EF4-FFF2-40B4-BE49-F238E27FC236}">
                <a16:creationId xmlns:a16="http://schemas.microsoft.com/office/drawing/2014/main" id="{785D0149-6103-83F4-5FD3-6ECDB24FA538}"/>
              </a:ext>
            </a:extLst>
          </p:cNvPr>
          <p:cNvSpPr>
            <a:spLocks noGrp="1"/>
          </p:cNvSpPr>
          <p:nvPr>
            <p:ph idx="1"/>
          </p:nvPr>
        </p:nvSpPr>
        <p:spPr/>
        <p:txBody>
          <a:bodyPr>
            <a:normAutofit fontScale="92500" lnSpcReduction="10000"/>
          </a:bodyPr>
          <a:lstStyle/>
          <a:p>
            <a:pPr algn="just"/>
            <a:r>
              <a:rPr lang="el-GR" dirty="0"/>
              <a:t>Αυτόνομες κοινότητες κοινοκτημοσύνης, τα «</a:t>
            </a:r>
            <a:r>
              <a:rPr lang="el-GR" dirty="0" err="1"/>
              <a:t>Φαλανστήρια</a:t>
            </a:r>
            <a:r>
              <a:rPr lang="el-GR" dirty="0"/>
              <a:t>» - προϋπόθεση, η απελευθέρωση από τα πάθη</a:t>
            </a:r>
          </a:p>
          <a:p>
            <a:pPr algn="just"/>
            <a:r>
              <a:rPr lang="el-GR" dirty="0"/>
              <a:t>Πίστη στον ελεύθερο έρωτα, γιατί αυτός μπορεί να κάνει τους ανθρώπους να ζουν ελεύθεροι. </a:t>
            </a:r>
          </a:p>
          <a:p>
            <a:pPr algn="just"/>
            <a:r>
              <a:rPr lang="el-GR" dirty="0"/>
              <a:t>Κοινότητες με 1700-1800 ανθρώπους</a:t>
            </a:r>
          </a:p>
          <a:p>
            <a:pPr algn="just"/>
            <a:r>
              <a:rPr lang="el-GR" dirty="0"/>
              <a:t>Μέσα σε αυτές τις κοινότητες θα υπάρχουν κοινωνικά γεύματα και κοινωνικές υπηρεσίες όπως η φύλαξη παιδιών. Θα υπάρχει πλήρης σεξουαλική ελευθερία </a:t>
            </a:r>
          </a:p>
          <a:p>
            <a:pPr algn="just"/>
            <a:r>
              <a:rPr lang="el-GR" dirty="0"/>
              <a:t>το μέτρο της ευτυχίας ήταν ο βαθμός της ανεξαρτησίας των γυναικών</a:t>
            </a:r>
          </a:p>
          <a:p>
            <a:pPr algn="just"/>
            <a:r>
              <a:rPr lang="el-GR" dirty="0"/>
              <a:t>Το δικαίωμα της ιδιοκτησίας είναι ένα ολέθριο λάθος</a:t>
            </a:r>
          </a:p>
          <a:p>
            <a:pPr algn="just"/>
            <a:r>
              <a:rPr lang="el-GR" dirty="0"/>
              <a:t>Μέσα στις κοινότητες όλοι οι άνθρωποι θα δουλεύουν.</a:t>
            </a:r>
          </a:p>
          <a:p>
            <a:pPr algn="just"/>
            <a:r>
              <a:rPr lang="el-GR" dirty="0"/>
              <a:t>Η εργασία όμως θα είναι χαρά για όλους, γιατί ο καθένας θα εργάζεται στο τομέα που ανταποκρίνεται στα ενδιαφέροντά του</a:t>
            </a:r>
          </a:p>
        </p:txBody>
      </p:sp>
    </p:spTree>
    <p:extLst>
      <p:ext uri="{BB962C8B-B14F-4D97-AF65-F5344CB8AC3E}">
        <p14:creationId xmlns:p14="http://schemas.microsoft.com/office/powerpoint/2010/main" val="79293471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7FFC758-8303-6459-B0F5-FDD3F6F8EC54}"/>
              </a:ext>
            </a:extLst>
          </p:cNvPr>
          <p:cNvSpPr>
            <a:spLocks noGrp="1"/>
          </p:cNvSpPr>
          <p:nvPr>
            <p:ph type="title"/>
          </p:nvPr>
        </p:nvSpPr>
        <p:spPr/>
        <p:txBody>
          <a:bodyPr/>
          <a:lstStyle/>
          <a:p>
            <a:r>
              <a:rPr lang="en-US" dirty="0"/>
              <a:t>Robert Owen</a:t>
            </a:r>
            <a:r>
              <a:rPr lang="el-GR" dirty="0"/>
              <a:t> (1771- 1858)</a:t>
            </a:r>
          </a:p>
        </p:txBody>
      </p:sp>
      <p:sp>
        <p:nvSpPr>
          <p:cNvPr id="3" name="Θέση περιεχομένου 2">
            <a:extLst>
              <a:ext uri="{FF2B5EF4-FFF2-40B4-BE49-F238E27FC236}">
                <a16:creationId xmlns:a16="http://schemas.microsoft.com/office/drawing/2014/main" id="{FC7DA66D-FCA8-4437-FA9B-AA86B4C6E39C}"/>
              </a:ext>
            </a:extLst>
          </p:cNvPr>
          <p:cNvSpPr>
            <a:spLocks noGrp="1"/>
          </p:cNvSpPr>
          <p:nvPr>
            <p:ph idx="1"/>
          </p:nvPr>
        </p:nvSpPr>
        <p:spPr/>
        <p:txBody>
          <a:bodyPr/>
          <a:lstStyle/>
          <a:p>
            <a:r>
              <a:rPr lang="el-GR" dirty="0"/>
              <a:t>Η εξαθλίωση και η αμάθεια ως αποτέλεσμα της φτώχειας</a:t>
            </a:r>
          </a:p>
          <a:p>
            <a:pPr algn="just"/>
            <a:r>
              <a:rPr lang="el-GR" dirty="0"/>
              <a:t>Ως διευθυντής εργοστασίου ελάττωσε τις ώρες εργασίας, εξασφάλισε παροχές για την υγεία και την πρόνοια και δημιούργησε ένα ταμείο αποταμίευσης</a:t>
            </a:r>
          </a:p>
          <a:p>
            <a:pPr algn="just"/>
            <a:r>
              <a:rPr lang="el-GR" dirty="0"/>
              <a:t>Άνοιξε καταστήματα από τα οποία μπορούσαν να προμηθευτούν τρόφιμα και ρούχα σε πολύ καλές τιμές</a:t>
            </a:r>
          </a:p>
          <a:p>
            <a:pPr algn="just"/>
            <a:r>
              <a:rPr lang="el-GR" dirty="0"/>
              <a:t> Η μόρφωση, ο χορός, το παιχνίδι και η φυσική άσκηση ήταν οι τέσσερις πυλώνες που θα διαμόρφωναν το χαρακτήρα του παιδιού. </a:t>
            </a:r>
            <a:endParaRPr lang="en-US" dirty="0"/>
          </a:p>
          <a:p>
            <a:pPr algn="just"/>
            <a:r>
              <a:rPr lang="el-GR" dirty="0"/>
              <a:t>Τα τρία εμπόδια:  η ατομική ιδιοκτησία, η θρησκεία και η σημερινή μορφή του γάμου</a:t>
            </a:r>
          </a:p>
          <a:p>
            <a:pPr algn="just"/>
            <a:r>
              <a:rPr lang="el-GR" dirty="0"/>
              <a:t>Δημιουργία προτύπων κοινοτήτων</a:t>
            </a:r>
          </a:p>
        </p:txBody>
      </p:sp>
    </p:spTree>
    <p:extLst>
      <p:ext uri="{BB962C8B-B14F-4D97-AF65-F5344CB8AC3E}">
        <p14:creationId xmlns:p14="http://schemas.microsoft.com/office/powerpoint/2010/main" val="350313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04AA4CC-2D2C-35B4-19BA-3B43ADBCB3B2}"/>
              </a:ext>
            </a:extLst>
          </p:cNvPr>
          <p:cNvSpPr>
            <a:spLocks noGrp="1"/>
          </p:cNvSpPr>
          <p:nvPr>
            <p:ph type="title"/>
          </p:nvPr>
        </p:nvSpPr>
        <p:spPr/>
        <p:txBody>
          <a:bodyPr>
            <a:normAutofit fontScale="90000"/>
          </a:bodyPr>
          <a:lstStyle/>
          <a:p>
            <a:r>
              <a:rPr lang="el-GR" dirty="0"/>
              <a:t>Πώς είναι δυνατή η καθολική, φυσική καλοσύνη</a:t>
            </a:r>
            <a:r>
              <a:rPr lang="en-US" dirty="0"/>
              <a:t>?</a:t>
            </a:r>
            <a:r>
              <a:rPr lang="el-GR" dirty="0"/>
              <a:t> </a:t>
            </a:r>
          </a:p>
        </p:txBody>
      </p:sp>
      <p:sp>
        <p:nvSpPr>
          <p:cNvPr id="3" name="Θέση περιεχομένου 2">
            <a:extLst>
              <a:ext uri="{FF2B5EF4-FFF2-40B4-BE49-F238E27FC236}">
                <a16:creationId xmlns:a16="http://schemas.microsoft.com/office/drawing/2014/main" id="{3A0AD737-1F16-0C1B-48DA-CB58EBB4C5CC}"/>
              </a:ext>
            </a:extLst>
          </p:cNvPr>
          <p:cNvSpPr>
            <a:spLocks noGrp="1"/>
          </p:cNvSpPr>
          <p:nvPr>
            <p:ph idx="1"/>
          </p:nvPr>
        </p:nvSpPr>
        <p:spPr/>
        <p:txBody>
          <a:bodyPr>
            <a:normAutofit fontScale="92500" lnSpcReduction="10000"/>
          </a:bodyPr>
          <a:lstStyle/>
          <a:p>
            <a:pPr algn="just"/>
            <a:r>
              <a:rPr lang="el-GR" dirty="0"/>
              <a:t>Η πρώτη απάντηση είναι </a:t>
            </a:r>
            <a:r>
              <a:rPr lang="el-GR" dirty="0" err="1"/>
              <a:t>Χομπσιανή</a:t>
            </a:r>
            <a:r>
              <a:rPr lang="el-GR" dirty="0"/>
              <a:t>, και προχωρά με βάση μια υποκειμενική θεωρία του καλού. Σχετικά με τις υποκειμενικές θεωρίες του καλού, αυτό που κάνει κάτι καλό είναι ότι είναι επιθυμητό, ή αρεστό.</a:t>
            </a:r>
            <a:r>
              <a:rPr lang="en-US" dirty="0"/>
              <a:t> </a:t>
            </a:r>
            <a:r>
              <a:rPr lang="el-GR" dirty="0"/>
              <a:t>Το καλό εν τέλει χτίζεται στην επιβίωση
Η δεύτερη απάντηση είναι αριστοτελική. Η ιδέα εδώ είναι να απορρίψουμε έναν υποκειμενισμό για το καλό, υποστηρίζοντας ότι αυτό που κάνει αλήθεια ότι κάτι είναι καλό δεν είναι ότι στέκεται σε κάποια σχέση με την επιθυμία, αλλά ότι ολοκληρώνει το σκοπό ενός όντος, όπου αυτό εξαρτάται από τη φύση αυτού του όντος</a:t>
            </a:r>
            <a:r>
              <a:rPr lang="en-US" dirty="0"/>
              <a:t>.</a:t>
            </a:r>
            <a:endParaRPr lang="el-GR" dirty="0"/>
          </a:p>
          <a:p>
            <a:pPr algn="just"/>
            <a:r>
              <a:rPr lang="el-GR" dirty="0"/>
              <a:t>Η τρίτη απάντηση είναι πλατωνική. Όπως και η αριστοτελική άποψη, απορρίπτει έναν υποκειμενισμό για το καλό. Αλλά δεν υποστηρίζει ότι το καλό πρέπει να γίνει κατανοητό με όρους ανθρώπινης φύσης. Ο ρόλος της ανθρώπινης φύσης δεν είναι να ορίσει ή να ορίσει το καλό, αλλά απλώς να καθορίσει ποιες είναι οι δυνατότητες των ανθρωπίνων επιτευγμάτων</a:t>
            </a:r>
          </a:p>
        </p:txBody>
      </p:sp>
    </p:spTree>
    <p:extLst>
      <p:ext uri="{BB962C8B-B14F-4D97-AF65-F5344CB8AC3E}">
        <p14:creationId xmlns:p14="http://schemas.microsoft.com/office/powerpoint/2010/main" val="417182498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71280B-4893-51A8-57DF-39895AE46838}"/>
              </a:ext>
            </a:extLst>
          </p:cNvPr>
          <p:cNvSpPr>
            <a:spLocks noGrp="1"/>
          </p:cNvSpPr>
          <p:nvPr>
            <p:ph type="title"/>
          </p:nvPr>
        </p:nvSpPr>
        <p:spPr/>
        <p:txBody>
          <a:bodyPr>
            <a:normAutofit/>
          </a:bodyPr>
          <a:lstStyle/>
          <a:p>
            <a:r>
              <a:rPr lang="el-GR" dirty="0"/>
              <a:t>Ρομαντισμός και ουτοπία</a:t>
            </a:r>
          </a:p>
        </p:txBody>
      </p:sp>
      <p:sp>
        <p:nvSpPr>
          <p:cNvPr id="3" name="Θέση περιεχομένου 2">
            <a:extLst>
              <a:ext uri="{FF2B5EF4-FFF2-40B4-BE49-F238E27FC236}">
                <a16:creationId xmlns:a16="http://schemas.microsoft.com/office/drawing/2014/main" id="{C30D3C97-044C-98E3-7BAD-A5BCD4678542}"/>
              </a:ext>
            </a:extLst>
          </p:cNvPr>
          <p:cNvSpPr>
            <a:spLocks noGrp="1"/>
          </p:cNvSpPr>
          <p:nvPr>
            <p:ph idx="1"/>
          </p:nvPr>
        </p:nvSpPr>
        <p:spPr/>
        <p:txBody>
          <a:bodyPr>
            <a:normAutofit lnSpcReduction="10000"/>
          </a:bodyPr>
          <a:lstStyle/>
          <a:p>
            <a:pPr algn="just"/>
            <a:r>
              <a:rPr lang="el-GR" dirty="0"/>
              <a:t>Διαφωτισμός: ο </a:t>
            </a:r>
            <a:r>
              <a:rPr lang="el-GR" dirty="0" err="1"/>
              <a:t>εξορθολογισμός</a:t>
            </a:r>
            <a:r>
              <a:rPr lang="el-GR" dirty="0"/>
              <a:t> του κόσμου, έναντι όλων των άλλων ψυχικών, συναισθηματικών και βιωματικών καταστάσεων του ανθρώπου- απομάγευση</a:t>
            </a:r>
          </a:p>
          <a:p>
            <a:pPr algn="just"/>
            <a:r>
              <a:rPr lang="el-GR" dirty="0"/>
              <a:t>Μπορεί να γίνει ασφυκτικός; Μπορεί να κυριαρχεί παντού το φως της γνώσης;</a:t>
            </a:r>
          </a:p>
          <a:p>
            <a:pPr algn="just"/>
            <a:r>
              <a:rPr lang="el-GR" dirty="0"/>
              <a:t>Διαρκής πρόοδος ως ευχή και κατάρα</a:t>
            </a:r>
          </a:p>
          <a:p>
            <a:pPr algn="just"/>
            <a:r>
              <a:rPr lang="el-GR" dirty="0"/>
              <a:t>Παιδί αυτής της αντίδρασης, παιδί αυτής της εξέγερσης, ήταν ο ρομαντισμός.</a:t>
            </a:r>
          </a:p>
          <a:p>
            <a:pPr algn="just"/>
            <a:r>
              <a:rPr lang="el-GR" dirty="0"/>
              <a:t>Τα ψυχικά του στοιχεία, τα συναισθηματικά του στοιχεία, τα βιωματικά του στοιχεία. Όλα δηλαδή τα στοιχεία που συγκροτούν έναν άνθρωπο. </a:t>
            </a:r>
          </a:p>
          <a:p>
            <a:pPr algn="just"/>
            <a:r>
              <a:rPr lang="el-GR" dirty="0"/>
              <a:t>Ο Μάης του 1968 ήταν ένα νέο-ρομαντικό κίνημα κατά μία εκδοχή</a:t>
            </a:r>
          </a:p>
          <a:p>
            <a:pPr algn="just"/>
            <a:r>
              <a:rPr lang="el-GR" dirty="0"/>
              <a:t>Ο ρομαντισμός και η ουτοπία επικοινωνούν</a:t>
            </a:r>
          </a:p>
        </p:txBody>
      </p:sp>
    </p:spTree>
    <p:extLst>
      <p:ext uri="{BB962C8B-B14F-4D97-AF65-F5344CB8AC3E}">
        <p14:creationId xmlns:p14="http://schemas.microsoft.com/office/powerpoint/2010/main" val="255761502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16A4C1-6425-A623-44D4-3175A42FBA9C}"/>
              </a:ext>
            </a:extLst>
          </p:cNvPr>
          <p:cNvSpPr>
            <a:spLocks noGrp="1"/>
          </p:cNvSpPr>
          <p:nvPr>
            <p:ph type="title"/>
          </p:nvPr>
        </p:nvSpPr>
        <p:spPr/>
        <p:txBody>
          <a:bodyPr>
            <a:normAutofit fontScale="90000"/>
          </a:bodyPr>
          <a:lstStyle/>
          <a:p>
            <a:r>
              <a:rPr lang="el-GR" dirty="0"/>
              <a:t>Δημόσια Ιδιοκτησία- Ερωτική απελευθέρωση</a:t>
            </a:r>
          </a:p>
        </p:txBody>
      </p:sp>
      <p:sp>
        <p:nvSpPr>
          <p:cNvPr id="3" name="Θέση περιεχομένου 2">
            <a:extLst>
              <a:ext uri="{FF2B5EF4-FFF2-40B4-BE49-F238E27FC236}">
                <a16:creationId xmlns:a16="http://schemas.microsoft.com/office/drawing/2014/main" id="{013E9115-79C1-02F0-5E16-CC1E81AE5617}"/>
              </a:ext>
            </a:extLst>
          </p:cNvPr>
          <p:cNvSpPr>
            <a:spLocks noGrp="1"/>
          </p:cNvSpPr>
          <p:nvPr>
            <p:ph idx="1"/>
          </p:nvPr>
        </p:nvSpPr>
        <p:spPr/>
        <p:txBody>
          <a:bodyPr/>
          <a:lstStyle/>
          <a:p>
            <a:r>
              <a:rPr lang="el-GR" dirty="0"/>
              <a:t>Βασικό στοιχείο η κοινωνική ιδιοκτησία ως κατάργηση της ιδιωτικής περιουσίας</a:t>
            </a:r>
          </a:p>
          <a:p>
            <a:r>
              <a:rPr lang="el-GR" dirty="0"/>
              <a:t>Το πρόβλημα των </a:t>
            </a:r>
            <a:r>
              <a:rPr lang="en-US" dirty="0"/>
              <a:t>global commons</a:t>
            </a:r>
            <a:endParaRPr lang="el-GR" dirty="0"/>
          </a:p>
          <a:p>
            <a:r>
              <a:rPr lang="el-GR" dirty="0"/>
              <a:t>Η υπέρβαση ιδιοκτησιακών λογικών στις ερωτικές σχέσεις</a:t>
            </a:r>
          </a:p>
          <a:p>
            <a:r>
              <a:rPr lang="el-GR" dirty="0"/>
              <a:t>Το πνεύμα ελευθερίας</a:t>
            </a:r>
          </a:p>
        </p:txBody>
      </p:sp>
    </p:spTree>
    <p:extLst>
      <p:ext uri="{BB962C8B-B14F-4D97-AF65-F5344CB8AC3E}">
        <p14:creationId xmlns:p14="http://schemas.microsoft.com/office/powerpoint/2010/main" val="237791657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315336E-BE99-C120-164B-B51AAB2D55E5}"/>
              </a:ext>
            </a:extLst>
          </p:cNvPr>
          <p:cNvSpPr>
            <a:spLocks noGrp="1"/>
          </p:cNvSpPr>
          <p:nvPr>
            <p:ph type="title"/>
          </p:nvPr>
        </p:nvSpPr>
        <p:spPr/>
        <p:txBody>
          <a:bodyPr/>
          <a:lstStyle/>
          <a:p>
            <a:r>
              <a:rPr lang="el-GR" dirty="0"/>
              <a:t>Τεχνολογική Ουτοπία- Διά- ανθρωπισμός</a:t>
            </a:r>
          </a:p>
        </p:txBody>
      </p:sp>
      <p:sp>
        <p:nvSpPr>
          <p:cNvPr id="3" name="Θέση περιεχομένου 2">
            <a:extLst>
              <a:ext uri="{FF2B5EF4-FFF2-40B4-BE49-F238E27FC236}">
                <a16:creationId xmlns:a16="http://schemas.microsoft.com/office/drawing/2014/main" id="{B6D8E22B-198F-6348-4076-68E6FB652D9D}"/>
              </a:ext>
            </a:extLst>
          </p:cNvPr>
          <p:cNvSpPr>
            <a:spLocks noGrp="1"/>
          </p:cNvSpPr>
          <p:nvPr>
            <p:ph idx="1"/>
          </p:nvPr>
        </p:nvSpPr>
        <p:spPr/>
        <p:txBody>
          <a:bodyPr>
            <a:normAutofit fontScale="85000" lnSpcReduction="20000"/>
          </a:bodyPr>
          <a:lstStyle/>
          <a:p>
            <a:r>
              <a:rPr lang="en-US" dirty="0"/>
              <a:t>Transhumanism should be taken more seriously as a Utopian force in the present. </a:t>
            </a:r>
          </a:p>
          <a:p>
            <a:r>
              <a:rPr lang="en-US" dirty="0"/>
              <a:t>Combatting the widespread idea that transhumanism is a naive and dangerous reframing of the most excessive forms humanist thought, the contemporary transhumanist movement within the longer history of a rhetorical mode </a:t>
            </a:r>
            <a:r>
              <a:rPr lang="en-US" dirty="0" err="1"/>
              <a:t>Pilsch</a:t>
            </a:r>
            <a:r>
              <a:rPr lang="en-US" dirty="0"/>
              <a:t> calls "evolutionary futurism." </a:t>
            </a:r>
          </a:p>
          <a:p>
            <a:r>
              <a:rPr lang="en-US" dirty="0"/>
              <a:t>Evolutionary futurism is a way of arguing about technology that suggests that global telecommunications technologies, in expanding the geographic range of human thought, radically reshape the future of the human species. </a:t>
            </a:r>
          </a:p>
          <a:p>
            <a:r>
              <a:rPr lang="en-US" dirty="0"/>
              <a:t>Evolutionary futurist argumentation makes the case that we, as a species, are on the cusp of a radical explosion in cognitive, physical, and cultural intelligence. Transhumanism surveys the varying uses of evolutionary futurism throughout the 20th century, as it appears in a wide array of fields. </a:t>
            </a:r>
          </a:p>
          <a:p>
            <a:r>
              <a:rPr lang="en-US" dirty="0"/>
              <a:t>evolutionary futurism, in the age of the collapse of the state as a unit for imagining Utopia, works by highlighting the human as the limit that must be overcome if we are to imagine new futures for our culture, our planet, and ourselves.</a:t>
            </a:r>
            <a:endParaRPr lang="el-GR" dirty="0"/>
          </a:p>
        </p:txBody>
      </p:sp>
    </p:spTree>
    <p:extLst>
      <p:ext uri="{BB962C8B-B14F-4D97-AF65-F5344CB8AC3E}">
        <p14:creationId xmlns:p14="http://schemas.microsoft.com/office/powerpoint/2010/main" val="401268733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4D0CD2-B298-12C9-5E40-16260A329443}"/>
              </a:ext>
            </a:extLst>
          </p:cNvPr>
          <p:cNvSpPr>
            <a:spLocks noGrp="1"/>
          </p:cNvSpPr>
          <p:nvPr>
            <p:ph type="title"/>
          </p:nvPr>
        </p:nvSpPr>
        <p:spPr/>
        <p:txBody>
          <a:bodyPr/>
          <a:lstStyle/>
          <a:p>
            <a:r>
              <a:rPr lang="el-GR" dirty="0"/>
              <a:t>Βίντεο</a:t>
            </a:r>
          </a:p>
        </p:txBody>
      </p:sp>
      <p:sp>
        <p:nvSpPr>
          <p:cNvPr id="3" name="Θέση περιεχομένου 2">
            <a:extLst>
              <a:ext uri="{FF2B5EF4-FFF2-40B4-BE49-F238E27FC236}">
                <a16:creationId xmlns:a16="http://schemas.microsoft.com/office/drawing/2014/main" id="{440A1EF1-42FB-3206-83D5-5F4083FD1408}"/>
              </a:ext>
            </a:extLst>
          </p:cNvPr>
          <p:cNvSpPr>
            <a:spLocks noGrp="1"/>
          </p:cNvSpPr>
          <p:nvPr>
            <p:ph idx="1"/>
          </p:nvPr>
        </p:nvSpPr>
        <p:spPr/>
        <p:txBody>
          <a:bodyPr/>
          <a:lstStyle/>
          <a:p>
            <a:r>
              <a:rPr lang="en-US" dirty="0">
                <a:hlinkClick r:id="rId2"/>
              </a:rPr>
              <a:t>https://www.youtube.com/watch?v=hQ4EbnTBOec</a:t>
            </a:r>
            <a:endParaRPr lang="el-GR" dirty="0">
              <a:hlinkClick r:id="rId2"/>
            </a:endParaRPr>
          </a:p>
          <a:p>
            <a:r>
              <a:rPr lang="en-US" dirty="0">
                <a:hlinkClick r:id="rId2"/>
              </a:rPr>
              <a:t>https://www.youtube.com/watch?v=STsTUEOqP-g&amp;t=454s</a:t>
            </a:r>
            <a:endParaRPr lang="el-GR" dirty="0">
              <a:hlinkClick r:id="rId2"/>
            </a:endParaRPr>
          </a:p>
          <a:p>
            <a:r>
              <a:rPr lang="en-US" dirty="0">
                <a:hlinkClick r:id="rId2"/>
              </a:rPr>
              <a:t>https://www.youtube.com/watch?v=j_h3L88CW6I</a:t>
            </a:r>
            <a:endParaRPr lang="el-GR" dirty="0"/>
          </a:p>
          <a:p>
            <a:r>
              <a:rPr lang="en-US" dirty="0">
                <a:hlinkClick r:id="rId3"/>
              </a:rPr>
              <a:t>https://www.youtube.com/watch?v=EYXKCfLJXM4</a:t>
            </a:r>
            <a:endParaRPr lang="el-GR" dirty="0"/>
          </a:p>
          <a:p>
            <a:endParaRPr lang="el-GR" dirty="0"/>
          </a:p>
          <a:p>
            <a:endParaRPr lang="el-GR" dirty="0"/>
          </a:p>
        </p:txBody>
      </p:sp>
    </p:spTree>
    <p:extLst>
      <p:ext uri="{BB962C8B-B14F-4D97-AF65-F5344CB8AC3E}">
        <p14:creationId xmlns:p14="http://schemas.microsoft.com/office/powerpoint/2010/main" val="205970594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D85C27F-06D4-AD34-324A-F718EFFFA7DB}"/>
              </a:ext>
            </a:extLst>
          </p:cNvPr>
          <p:cNvSpPr>
            <a:spLocks noGrp="1"/>
          </p:cNvSpPr>
          <p:nvPr>
            <p:ph type="title"/>
          </p:nvPr>
        </p:nvSpPr>
        <p:spPr/>
        <p:txBody>
          <a:bodyPr/>
          <a:lstStyle/>
          <a:p>
            <a:r>
              <a:rPr lang="en-US" dirty="0"/>
              <a:t>AI and drugs design</a:t>
            </a:r>
            <a:endParaRPr lang="el-GR" dirty="0"/>
          </a:p>
        </p:txBody>
      </p:sp>
      <p:sp>
        <p:nvSpPr>
          <p:cNvPr id="3" name="Θέση περιεχομένου 2">
            <a:extLst>
              <a:ext uri="{FF2B5EF4-FFF2-40B4-BE49-F238E27FC236}">
                <a16:creationId xmlns:a16="http://schemas.microsoft.com/office/drawing/2014/main" id="{72007FCB-CE78-A2B4-EDBD-782EC4F26A63}"/>
              </a:ext>
            </a:extLst>
          </p:cNvPr>
          <p:cNvSpPr>
            <a:spLocks noGrp="1"/>
          </p:cNvSpPr>
          <p:nvPr>
            <p:ph idx="1"/>
          </p:nvPr>
        </p:nvSpPr>
        <p:spPr/>
        <p:txBody>
          <a:bodyPr>
            <a:normAutofit fontScale="85000" lnSpcReduction="10000"/>
          </a:bodyPr>
          <a:lstStyle/>
          <a:p>
            <a:pPr algn="just"/>
            <a:endParaRPr lang="el-GR" dirty="0"/>
          </a:p>
          <a:p>
            <a:pPr algn="just"/>
            <a:endParaRPr lang="el-GR" dirty="0"/>
          </a:p>
          <a:p>
            <a:pPr algn="just"/>
            <a:endParaRPr lang="el-GR" dirty="0"/>
          </a:p>
          <a:p>
            <a:pPr algn="just"/>
            <a:r>
              <a:rPr lang="en-US" dirty="0"/>
              <a:t>Artificial intelligence has been making inroads in drug discovery for a good part of the last decade. We recently published an analysis that showed that biotech companies using an AI-first approach have more than 150 small-molecule drugs in discovery and more than 15 already in clinical trials. This AI-fueled pipeline has been expanding at an annual rate of almost 40%.</a:t>
            </a:r>
            <a:endParaRPr lang="el-GR" dirty="0"/>
          </a:p>
          <a:p>
            <a:pPr algn="just"/>
            <a:r>
              <a:rPr lang="en-US" dirty="0"/>
              <a:t>For several years we have been hearing about the potential of Artificial Intelligence (AI) to improve traditional drug discovery and development. In the last two years, clinical trials have begun. The UK’s </a:t>
            </a:r>
            <a:r>
              <a:rPr lang="en-US" dirty="0" err="1"/>
              <a:t>Exscientia</a:t>
            </a:r>
            <a:r>
              <a:rPr lang="en-US" dirty="0"/>
              <a:t> made headlines last April by announcing the start of a Phase 1 clinical trial for a drug it designed using AI for an established protein target. Recursion Pharmaceuticals in Utah uses AI to find new uses for the drugs owned by other companies.</a:t>
            </a:r>
          </a:p>
          <a:p>
            <a:pPr algn="just"/>
            <a:endParaRPr lang="en-US" dirty="0"/>
          </a:p>
          <a:p>
            <a:pPr algn="just"/>
            <a:endParaRPr lang="en-US" dirty="0"/>
          </a:p>
          <a:p>
            <a:endParaRPr lang="en-US" dirty="0"/>
          </a:p>
          <a:p>
            <a:endParaRPr lang="el-GR" dirty="0"/>
          </a:p>
        </p:txBody>
      </p:sp>
    </p:spTree>
    <p:extLst>
      <p:ext uri="{BB962C8B-B14F-4D97-AF65-F5344CB8AC3E}">
        <p14:creationId xmlns:p14="http://schemas.microsoft.com/office/powerpoint/2010/main" val="208125876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68480F4-A1E4-4CDB-05D5-3CF9665C414D}"/>
              </a:ext>
            </a:extLst>
          </p:cNvPr>
          <p:cNvSpPr>
            <a:spLocks noGrp="1"/>
          </p:cNvSpPr>
          <p:nvPr>
            <p:ph type="title"/>
          </p:nvPr>
        </p:nvSpPr>
        <p:spPr/>
        <p:txBody>
          <a:bodyPr/>
          <a:lstStyle/>
          <a:p>
            <a:r>
              <a:rPr lang="en-US" dirty="0"/>
              <a:t>AI and music</a:t>
            </a:r>
            <a:endParaRPr lang="el-GR" dirty="0"/>
          </a:p>
        </p:txBody>
      </p:sp>
      <p:sp>
        <p:nvSpPr>
          <p:cNvPr id="3" name="Θέση περιεχομένου 2">
            <a:extLst>
              <a:ext uri="{FF2B5EF4-FFF2-40B4-BE49-F238E27FC236}">
                <a16:creationId xmlns:a16="http://schemas.microsoft.com/office/drawing/2014/main" id="{27A6855B-968F-9896-21FB-CB321E49EDFB}"/>
              </a:ext>
            </a:extLst>
          </p:cNvPr>
          <p:cNvSpPr>
            <a:spLocks noGrp="1"/>
          </p:cNvSpPr>
          <p:nvPr>
            <p:ph idx="1"/>
          </p:nvPr>
        </p:nvSpPr>
        <p:spPr/>
        <p:txBody>
          <a:bodyPr>
            <a:normAutofit fontScale="92500" lnSpcReduction="10000"/>
          </a:bodyPr>
          <a:lstStyle/>
          <a:p>
            <a:endParaRPr lang="en-US" dirty="0">
              <a:hlinkClick r:id="rId2"/>
            </a:endParaRPr>
          </a:p>
          <a:p>
            <a:r>
              <a:rPr lang="en-US" dirty="0">
                <a:hlinkClick r:id="rId2"/>
              </a:rPr>
              <a:t>https://www.google.com/search?q=AI+composing+music&amp;rlz=1C1GCEA_enGR895GR895&amp;sxsrf=ALiCzsa_45-1fw-</a:t>
            </a:r>
            <a:endParaRPr lang="en-US" dirty="0"/>
          </a:p>
          <a:p>
            <a:pPr algn="just"/>
            <a:r>
              <a:rPr lang="en-US" dirty="0"/>
              <a:t>For the past two centuries, composers, academics and fans of classical music have puzzled over Franz Schubert’s Symphony No. 8, which he abandoned in 1822 after writing the first two movements...Lucas Cantor, a Los Angeles-based composer for film and television, has finished the work Schubert started — with help from artificial intelligence that runs on a smartphone.</a:t>
            </a:r>
          </a:p>
          <a:p>
            <a:pPr algn="just"/>
            <a:r>
              <a:rPr lang="en-US" dirty="0"/>
              <a:t>The application of AI in creative spaces like music and art is not new, but recent years have seen a dramatic expanse in machine learning capabilities in music composition. AI is being used by researchers and startups to compose soundtracks and soundscapes, and to create original songs within the style of specific genres and artists. </a:t>
            </a:r>
          </a:p>
          <a:p>
            <a:pPr algn="just"/>
            <a:endParaRPr lang="en-US" dirty="0"/>
          </a:p>
          <a:p>
            <a:pPr algn="just"/>
            <a:endParaRPr lang="el-GR" dirty="0"/>
          </a:p>
        </p:txBody>
      </p:sp>
    </p:spTree>
    <p:extLst>
      <p:ext uri="{BB962C8B-B14F-4D97-AF65-F5344CB8AC3E}">
        <p14:creationId xmlns:p14="http://schemas.microsoft.com/office/powerpoint/2010/main" val="31414534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CEB4D2-6DE6-E743-A9FF-875855208B20}"/>
              </a:ext>
            </a:extLst>
          </p:cNvPr>
          <p:cNvSpPr>
            <a:spLocks noGrp="1"/>
          </p:cNvSpPr>
          <p:nvPr>
            <p:ph type="title"/>
          </p:nvPr>
        </p:nvSpPr>
        <p:spPr/>
        <p:txBody>
          <a:bodyPr/>
          <a:lstStyle/>
          <a:p>
            <a:r>
              <a:rPr lang="el-GR" dirty="0"/>
              <a:t>Επανάσταση και φυσικό δίκαιο</a:t>
            </a:r>
          </a:p>
        </p:txBody>
      </p:sp>
      <p:sp>
        <p:nvSpPr>
          <p:cNvPr id="3" name="Θέση περιεχομένου 2">
            <a:extLst>
              <a:ext uri="{FF2B5EF4-FFF2-40B4-BE49-F238E27FC236}">
                <a16:creationId xmlns:a16="http://schemas.microsoft.com/office/drawing/2014/main" id="{0A3DB061-5A0B-D0B3-164C-A407B0521C9E}"/>
              </a:ext>
            </a:extLst>
          </p:cNvPr>
          <p:cNvSpPr>
            <a:spLocks noGrp="1"/>
          </p:cNvSpPr>
          <p:nvPr>
            <p:ph idx="1"/>
          </p:nvPr>
        </p:nvSpPr>
        <p:spPr/>
        <p:txBody>
          <a:bodyPr/>
          <a:lstStyle/>
          <a:p>
            <a:pPr algn="just"/>
            <a:r>
              <a:rPr lang="el-GR" dirty="0"/>
              <a:t>Φιλοσοφικώς, </a:t>
            </a:r>
            <a:r>
              <a:rPr lang="el-GR" dirty="0" err="1"/>
              <a:t>υπαρξιακώς</a:t>
            </a:r>
            <a:r>
              <a:rPr lang="el-GR" dirty="0"/>
              <a:t> μιλώντας: η επανάσταση είναι τόσο φυσική, όσο ο μετασχηματισμός της ύλης αλλά κάθε μετασχηματισμός δεν είναι επανάσταση</a:t>
            </a:r>
          </a:p>
          <a:p>
            <a:pPr algn="just"/>
            <a:r>
              <a:rPr lang="el-GR" dirty="0"/>
              <a:t>Επανάσταση- ρήξη με τη νομιμότητα- σύγκρουση- εμφύλιος πόλεμος</a:t>
            </a:r>
          </a:p>
          <a:p>
            <a:pPr algn="just"/>
            <a:r>
              <a:rPr lang="el-GR" dirty="0"/>
              <a:t>Οι παραγωγικές δυνάμεις πνίγονται από τις παραγωγικές σχέσεις</a:t>
            </a:r>
          </a:p>
          <a:p>
            <a:pPr algn="just"/>
            <a:r>
              <a:rPr lang="el-GR" dirty="0"/>
              <a:t>Ρομαντισμός και πρακτική σκέψη</a:t>
            </a:r>
          </a:p>
        </p:txBody>
      </p:sp>
    </p:spTree>
    <p:extLst>
      <p:ext uri="{BB962C8B-B14F-4D97-AF65-F5344CB8AC3E}">
        <p14:creationId xmlns:p14="http://schemas.microsoft.com/office/powerpoint/2010/main" val="295120770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7C00478-4ACF-669B-D7E5-28C9699C714B}"/>
              </a:ext>
            </a:extLst>
          </p:cNvPr>
          <p:cNvSpPr>
            <a:spLocks noGrp="1"/>
          </p:cNvSpPr>
          <p:nvPr>
            <p:ph type="title"/>
          </p:nvPr>
        </p:nvSpPr>
        <p:spPr/>
        <p:txBody>
          <a:bodyPr/>
          <a:lstStyle/>
          <a:p>
            <a:r>
              <a:rPr lang="en-US" dirty="0"/>
              <a:t>Eduardo </a:t>
            </a:r>
            <a:r>
              <a:rPr lang="en-US" dirty="0" err="1"/>
              <a:t>Galeano</a:t>
            </a:r>
            <a:endParaRPr lang="el-GR" dirty="0"/>
          </a:p>
        </p:txBody>
      </p:sp>
      <p:sp>
        <p:nvSpPr>
          <p:cNvPr id="3" name="Θέση περιεχομένου 2">
            <a:extLst>
              <a:ext uri="{FF2B5EF4-FFF2-40B4-BE49-F238E27FC236}">
                <a16:creationId xmlns:a16="http://schemas.microsoft.com/office/drawing/2014/main" id="{FE1117AA-A214-B86B-7D0E-2065553EEB6B}"/>
              </a:ext>
            </a:extLst>
          </p:cNvPr>
          <p:cNvSpPr>
            <a:spLocks noGrp="1"/>
          </p:cNvSpPr>
          <p:nvPr>
            <p:ph idx="1"/>
          </p:nvPr>
        </p:nvSpPr>
        <p:spPr/>
        <p:txBody>
          <a:bodyPr/>
          <a:lstStyle/>
          <a:p>
            <a:pPr algn="just"/>
            <a:r>
              <a:rPr lang="el-GR" dirty="0"/>
              <a:t>«Η ουτοπία είναι στον ορίζοντα. Προχωρώ δύο βήματα πιο κοντά. κινείται δύο βήματα πιο μακριά. Περπατάω άλλα δέκα σκαλοπάτια και ο ορίζοντας τρέχει δέκα βήματα πιο μακριά. Όσο κι αν περπατάω, δεν θα το φτάσω ποτέ. Ποιο είναι λοιπόν το νόημα της ουτοπίας; Το θέμα είναι το εξής: να συνεχίσουμε να περπατάμε».</a:t>
            </a:r>
            <a:endParaRPr lang="en-US" dirty="0"/>
          </a:p>
          <a:p>
            <a:endParaRPr lang="el-GR" dirty="0"/>
          </a:p>
        </p:txBody>
      </p:sp>
    </p:spTree>
    <p:extLst>
      <p:ext uri="{BB962C8B-B14F-4D97-AF65-F5344CB8AC3E}">
        <p14:creationId xmlns:p14="http://schemas.microsoft.com/office/powerpoint/2010/main" val="16517975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CE09C66-544A-66FF-856F-B43D1BEAC66E}"/>
              </a:ext>
            </a:extLst>
          </p:cNvPr>
          <p:cNvSpPr>
            <a:spLocks noGrp="1"/>
          </p:cNvSpPr>
          <p:nvPr>
            <p:ph type="title"/>
          </p:nvPr>
        </p:nvSpPr>
        <p:spPr/>
        <p:txBody>
          <a:bodyPr/>
          <a:lstStyle/>
          <a:p>
            <a:r>
              <a:rPr lang="el-GR" dirty="0" err="1"/>
              <a:t>Ένγκελς</a:t>
            </a:r>
            <a:endParaRPr lang="el-GR" dirty="0"/>
          </a:p>
        </p:txBody>
      </p:sp>
      <p:sp>
        <p:nvSpPr>
          <p:cNvPr id="3" name="Θέση περιεχομένου 2">
            <a:extLst>
              <a:ext uri="{FF2B5EF4-FFF2-40B4-BE49-F238E27FC236}">
                <a16:creationId xmlns:a16="http://schemas.microsoft.com/office/drawing/2014/main" id="{E57243AA-62B3-A28B-CD73-22EFEB742721}"/>
              </a:ext>
            </a:extLst>
          </p:cNvPr>
          <p:cNvSpPr>
            <a:spLocks noGrp="1"/>
          </p:cNvSpPr>
          <p:nvPr>
            <p:ph idx="1"/>
          </p:nvPr>
        </p:nvSpPr>
        <p:spPr/>
        <p:txBody>
          <a:bodyPr>
            <a:normAutofit fontScale="77500" lnSpcReduction="20000"/>
          </a:bodyPr>
          <a:lstStyle/>
          <a:p>
            <a:pPr algn="just"/>
            <a:r>
              <a:rPr lang="el-GR" dirty="0"/>
              <a:t>«Το προλεταριάτο παίρνει την κρατική εξουσία και μετατρέπει τα μέσα παραγωγής πρώτα σε κρατική ιδιοκτησία. Έτσι όμως καταργεί τον ίδιο τον εαυτό του σαν προλεταριάτο, έτσι καταργεί όλες τις ταξικές διαφορές και ταξικές αντιθέσεις και μαζί και το κράτος σαν κράτος. Η ως τα τώρα κοινωνία, που κινείται μέσα σε ταξικές αντιθέσεις, είχε ανάγκη από το κράτος, δηλαδή από μια οργάνωση της κάθε φορά εκμεταλλεύτριας τάξης για να διατηρεί τους εξωτερικούς της όρους παραγωγής, δηλαδή κυρίως για να κρατάει με τη βία την εκμεταλλευόμενη τάξη κάτω από τους δοσμένους όρους καταπίεσης που καθορίζονται από τον υπάρχοντα τρόπο παραγωγής (δουλεία, δουλοπαροικία, μισθωτή εργασία)... Από τη στιγμή που δε θα υπάρχει πια καμιά κοινωνική τάξη που να χρειάζεται να κρατιέται σε καταπίεση… από τη στιγμή αυτή δε θα υπάρχει τι να καταπιέζεται, πράγμα που έκανε αναγκαία </a:t>
            </a:r>
            <a:r>
              <a:rPr lang="el-GR" dirty="0" err="1"/>
              <a:t>μιαν</a:t>
            </a:r>
            <a:r>
              <a:rPr lang="el-GR" dirty="0"/>
              <a:t> ιδιαίτερη δύναμη καταπίεσης, το κράτος. Η πρώτη πράξη με την οποία το κράτος προβάλλει πραγματικά σαν εκπρόσωπος ολόκληρης της κοινωνίας - το πάρσιμο στην κατοχή του των μέσων παραγωγής </a:t>
            </a:r>
            <a:r>
              <a:rPr lang="el-GR" dirty="0" err="1"/>
              <a:t>εξονό­ματος</a:t>
            </a:r>
            <a:r>
              <a:rPr lang="el-GR" dirty="0"/>
              <a:t> της κοινωνίας - είναι ταυτόχρονα και η τελευταία αυτοτελής πράξη του σαν κράτος. Η ανάμειξη μιας κρατικής εξουσίας στις κοινωνικές σχέσεις γίνεται τότε περιττή στον ένα τομέα ύστερα από τον άλλο και από μόνη της αποκοιμιέται. Στη θέση της διακυβέρνησης προσώπων μπαίνει η διαχείριση πραγμάτων και η διεύθυνση προτσές παραγωγής. Το κράτος δεν «καταργείται», μα απονεκρώνεται.» </a:t>
            </a:r>
            <a:r>
              <a:rPr lang="el-GR" dirty="0" err="1"/>
              <a:t>Αντι-Ντύρινγκ</a:t>
            </a:r>
            <a:r>
              <a:rPr lang="el-GR" dirty="0"/>
              <a:t>». «Η ανατροπή τις επιστήμης από τον κύριο </a:t>
            </a:r>
            <a:r>
              <a:rPr lang="el-GR" dirty="0" err="1"/>
              <a:t>Όυγκεν</a:t>
            </a:r>
            <a:r>
              <a:rPr lang="el-GR" dirty="0"/>
              <a:t> </a:t>
            </a:r>
            <a:r>
              <a:rPr lang="el-GR" dirty="0" err="1"/>
              <a:t>Ντύρινγκ</a:t>
            </a:r>
            <a:r>
              <a:rPr lang="el-GR" dirty="0"/>
              <a:t>», σελ. 301- 303 της 3ης γερμ. </a:t>
            </a:r>
            <a:r>
              <a:rPr lang="el-GR" dirty="0" err="1"/>
              <a:t>έκδ</a:t>
            </a:r>
            <a:endParaRPr lang="el-GR" dirty="0"/>
          </a:p>
        </p:txBody>
      </p:sp>
    </p:spTree>
    <p:extLst>
      <p:ext uri="{BB962C8B-B14F-4D97-AF65-F5344CB8AC3E}">
        <p14:creationId xmlns:p14="http://schemas.microsoft.com/office/powerpoint/2010/main" val="32667374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7CAF19-CC2C-A144-93D9-6618B0920F6B}"/>
              </a:ext>
            </a:extLst>
          </p:cNvPr>
          <p:cNvSpPr>
            <a:spLocks noGrp="1"/>
          </p:cNvSpPr>
          <p:nvPr>
            <p:ph type="title"/>
          </p:nvPr>
        </p:nvSpPr>
        <p:spPr/>
        <p:txBody>
          <a:bodyPr/>
          <a:lstStyle/>
          <a:p>
            <a:r>
              <a:rPr lang="el-GR" dirty="0"/>
              <a:t>Λένιν και επανάσταση</a:t>
            </a:r>
          </a:p>
        </p:txBody>
      </p:sp>
      <p:sp>
        <p:nvSpPr>
          <p:cNvPr id="3" name="Θέση περιεχομένου 2">
            <a:extLst>
              <a:ext uri="{FF2B5EF4-FFF2-40B4-BE49-F238E27FC236}">
                <a16:creationId xmlns:a16="http://schemas.microsoft.com/office/drawing/2014/main" id="{06F9FFCE-0639-7FEB-F1FA-A7FE7C079286}"/>
              </a:ext>
            </a:extLst>
          </p:cNvPr>
          <p:cNvSpPr>
            <a:spLocks noGrp="1"/>
          </p:cNvSpPr>
          <p:nvPr>
            <p:ph idx="1"/>
          </p:nvPr>
        </p:nvSpPr>
        <p:spPr/>
        <p:txBody>
          <a:bodyPr>
            <a:normAutofit fontScale="85000" lnSpcReduction="10000"/>
          </a:bodyPr>
          <a:lstStyle/>
          <a:p>
            <a:pPr algn="just"/>
            <a:r>
              <a:rPr lang="el-GR" dirty="0"/>
              <a:t>«Το πέρασμα της κρατικής εξουσίας από τα χέρια μιας τάξης στα χέρια της άλλης είναι το πρώτο, το κύριο, το βασικό γνώρισμα της επανάστασης, τόσο με την αυστηρά επιστημονική όσο και με την πρακτικά πολιτική σημασία αυτής της έννοιας.»</a:t>
            </a:r>
          </a:p>
          <a:p>
            <a:pPr algn="just"/>
            <a:r>
              <a:rPr lang="el-GR" dirty="0"/>
              <a:t>«Ακόμη και αν η επανάσταση έχει αρχίσει μέσα σε μια κατάσταση που δε φαίνεται και τόσο περίπλοκη, η ίδια η επανάσταση στην εξέλιξή της δημιουργεί πάντα εξαιρετικά περίπλοκη κατάσταση. Γιατί η επανάσταση, η πραγματική, η ριζική, η “λαϊκή”, σύμφωνα με την έκφραση του Μαρξ, επανάσταση είναι ένα αφάνταστα περίπλοκο και βασανιστικό προτσές απονέκρωσης του παλιού και γέννησης ενός νέου κοινωνικού συστήματος, νέου τρόπου ζωής δεκάδων εκατομμυρίων ανθρώπων. Επανάσταση είναι η πιο έντονη, λυσσαλέα, απεγνωσμένη ταξική πάλη και εμφύλιος πόλεμος. Καμιά μεγάλη επανάσταση στην Ιστορία δεν έγινε χωρίς εμφύλιο πόλεμο. Και μόνο άνθρωποι κλεισμένοι στο καβούκι τους μπορούν να πιστέψουν πως ο εμφύλιος πόλεμος είναι νοητός χωρίς μια “εξαιρετικά περίπλοκη κατάσταση”. Αν δεν υπήρχε μια εξαιρετικά περίπλοκη κατάσταση, δεν θα υπήρχε και επανάσταση. Όποιος φοβάται τους λύκους, ας μην πηγαίνει στο δάσος»</a:t>
            </a:r>
          </a:p>
        </p:txBody>
      </p:sp>
    </p:spTree>
    <p:extLst>
      <p:ext uri="{BB962C8B-B14F-4D97-AF65-F5344CB8AC3E}">
        <p14:creationId xmlns:p14="http://schemas.microsoft.com/office/powerpoint/2010/main" val="2752992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B6E37CB-532A-4AA0-5660-5E6C97987479}"/>
              </a:ext>
            </a:extLst>
          </p:cNvPr>
          <p:cNvSpPr>
            <a:spLocks noGrp="1"/>
          </p:cNvSpPr>
          <p:nvPr>
            <p:ph type="title"/>
          </p:nvPr>
        </p:nvSpPr>
        <p:spPr/>
        <p:txBody>
          <a:bodyPr/>
          <a:lstStyle/>
          <a:p>
            <a:r>
              <a:rPr lang="el-GR" dirty="0"/>
              <a:t>Φυσικό και θετικό δίκαιο</a:t>
            </a:r>
          </a:p>
        </p:txBody>
      </p:sp>
      <p:sp>
        <p:nvSpPr>
          <p:cNvPr id="3" name="Θέση περιεχομένου 2">
            <a:extLst>
              <a:ext uri="{FF2B5EF4-FFF2-40B4-BE49-F238E27FC236}">
                <a16:creationId xmlns:a16="http://schemas.microsoft.com/office/drawing/2014/main" id="{B23E97FE-FECE-C173-B4EA-CD271B872005}"/>
              </a:ext>
            </a:extLst>
          </p:cNvPr>
          <p:cNvSpPr>
            <a:spLocks noGrp="1"/>
          </p:cNvSpPr>
          <p:nvPr>
            <p:ph idx="1"/>
          </p:nvPr>
        </p:nvSpPr>
        <p:spPr/>
        <p:txBody>
          <a:bodyPr/>
          <a:lstStyle/>
          <a:p>
            <a:r>
              <a:rPr lang="el-GR" dirty="0"/>
              <a:t>Το πρώτο, θεμελίωση στην ανθρώπινη φύση</a:t>
            </a:r>
          </a:p>
          <a:p>
            <a:r>
              <a:rPr lang="el-GR" dirty="0"/>
              <a:t>Το δεύτερο, θεμελίωση στο συσχετισμό εξουσίας</a:t>
            </a:r>
          </a:p>
          <a:p>
            <a:r>
              <a:rPr lang="el-GR" dirty="0"/>
              <a:t>Ο </a:t>
            </a:r>
            <a:r>
              <a:rPr lang="el-GR" dirty="0" err="1"/>
              <a:t>Schmitt</a:t>
            </a:r>
            <a:r>
              <a:rPr lang="el-GR" dirty="0"/>
              <a:t> στην πραγματικότητα ισχυρίστηκε ότι οι αρχές του φυσικού δικαίου προέρχονταν από ψευδώς αρμονικές ή </a:t>
            </a:r>
            <a:r>
              <a:rPr lang="el-GR" dirty="0" err="1"/>
              <a:t>οιονεί</a:t>
            </a:r>
            <a:r>
              <a:rPr lang="el-GR" dirty="0"/>
              <a:t> μεταφυσικές απόψεις της κοινωνίας, οι οποίες ήταν χρόνια ανίκανες να εκτιμήσουν τις διαστάσεις της σύγκρουσης σε όλες τις κοινωνικοπολιτικές ανταλλαγές. Ως αποτέλεσμα, αναπόφευκτα καθιέρωσαν αδύναμες δομές πολιτικής τάξης.</a:t>
            </a:r>
          </a:p>
          <a:p>
            <a:r>
              <a:rPr lang="en-US" dirty="0"/>
              <a:t>Austin, </a:t>
            </a:r>
            <a:r>
              <a:rPr lang="en-US" dirty="0" err="1"/>
              <a:t>Kelsen</a:t>
            </a:r>
            <a:r>
              <a:rPr lang="en-US" dirty="0"/>
              <a:t> </a:t>
            </a:r>
            <a:r>
              <a:rPr lang="el-GR" dirty="0"/>
              <a:t>επίσης υπέρ του θετικού δικαίου
</a:t>
            </a:r>
          </a:p>
        </p:txBody>
      </p:sp>
    </p:spTree>
    <p:extLst>
      <p:ext uri="{BB962C8B-B14F-4D97-AF65-F5344CB8AC3E}">
        <p14:creationId xmlns:p14="http://schemas.microsoft.com/office/powerpoint/2010/main" val="308911635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9F944DC-1C78-D999-EF14-D288FFB175DE}"/>
              </a:ext>
            </a:extLst>
          </p:cNvPr>
          <p:cNvSpPr>
            <a:spLocks noGrp="1"/>
          </p:cNvSpPr>
          <p:nvPr>
            <p:ph type="title"/>
          </p:nvPr>
        </p:nvSpPr>
        <p:spPr/>
        <p:txBody>
          <a:bodyPr/>
          <a:lstStyle/>
          <a:p>
            <a:r>
              <a:rPr lang="en-US" dirty="0"/>
              <a:t>Frantz Fanon </a:t>
            </a:r>
            <a:r>
              <a:rPr lang="el-GR" dirty="0"/>
              <a:t>και επανάσταση</a:t>
            </a:r>
          </a:p>
        </p:txBody>
      </p:sp>
      <p:sp>
        <p:nvSpPr>
          <p:cNvPr id="3" name="Θέση περιεχομένου 2">
            <a:extLst>
              <a:ext uri="{FF2B5EF4-FFF2-40B4-BE49-F238E27FC236}">
                <a16:creationId xmlns:a16="http://schemas.microsoft.com/office/drawing/2014/main" id="{9DF6AF6B-1900-DDB9-E8FC-1DC4441C6260}"/>
              </a:ext>
            </a:extLst>
          </p:cNvPr>
          <p:cNvSpPr>
            <a:spLocks noGrp="1"/>
          </p:cNvSpPr>
          <p:nvPr>
            <p:ph idx="1"/>
          </p:nvPr>
        </p:nvSpPr>
        <p:spPr/>
        <p:txBody>
          <a:bodyPr/>
          <a:lstStyle/>
          <a:p>
            <a:pPr algn="just"/>
            <a:r>
              <a:rPr lang="el-GR" dirty="0"/>
              <a:t>Η γυμνή αλήθεια της </a:t>
            </a:r>
            <a:r>
              <a:rPr lang="el-GR" dirty="0" err="1"/>
              <a:t>αποαποικιοποίησης</a:t>
            </a:r>
            <a:r>
              <a:rPr lang="el-GR" dirty="0"/>
              <a:t> μας θυμίζει τις σφαίρες και τα αιματοβαμμένα μαχαίρια που προέρχονται από αυτήν. Γιατί αν ο τελευταίος πρόκειται να γίνει πρώτος, αυτό θα συμβεί μόνο μετά από μια δολοφονική και αποφασιστική πάλη μεταξύ των δύο πρωταγωνιστών. Αυτή η επιβεβαιωμένη πρόθεση να θέσουμε τους τελευταίους στην κορυφή των πραγμάτων και να τους κάνουμε να ανέβουν με ρυθμό (πολύ γρήγορα, λένε ορισμένοι) τα γνωστά βήματα που χαρακτηρίζουν μια οργανωμένη κοινωνία, μπορεί να θριαμβεύσει μόνο αν χρησιμοποιήσουμε όλα τα μέσα για να γυρίσουμε την κλίμακα, συμπεριλαμβανομένης, φυσικά, της βίας</a:t>
            </a:r>
            <a:r>
              <a:rPr lang="en-US" dirty="0"/>
              <a:t> (Fanon, 1963: 37).</a:t>
            </a:r>
            <a:endParaRPr lang="el-GR" dirty="0"/>
          </a:p>
          <a:p>
            <a:pPr algn="just"/>
            <a:r>
              <a:rPr lang="el-GR" dirty="0"/>
              <a:t>Η αποικιοκρατία ως βία</a:t>
            </a:r>
            <a:endParaRPr lang="en-US" dirty="0"/>
          </a:p>
          <a:p>
            <a:endParaRPr lang="en-US" dirty="0"/>
          </a:p>
          <a:p>
            <a:endParaRPr lang="el-GR" dirty="0"/>
          </a:p>
        </p:txBody>
      </p:sp>
    </p:spTree>
    <p:extLst>
      <p:ext uri="{BB962C8B-B14F-4D97-AF65-F5344CB8AC3E}">
        <p14:creationId xmlns:p14="http://schemas.microsoft.com/office/powerpoint/2010/main" val="37832348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0187269-53C0-6E2F-E1DD-CC48DA64F62E}"/>
              </a:ext>
            </a:extLst>
          </p:cNvPr>
          <p:cNvSpPr>
            <a:spLocks noGrp="1"/>
          </p:cNvSpPr>
          <p:nvPr>
            <p:ph type="title"/>
          </p:nvPr>
        </p:nvSpPr>
        <p:spPr/>
        <p:txBody>
          <a:bodyPr/>
          <a:lstStyle/>
          <a:p>
            <a:r>
              <a:rPr lang="en-US" dirty="0"/>
              <a:t>Ghassan Kanafani</a:t>
            </a:r>
            <a:endParaRPr lang="el-GR" dirty="0"/>
          </a:p>
        </p:txBody>
      </p:sp>
      <p:sp>
        <p:nvSpPr>
          <p:cNvPr id="3" name="Θέση περιεχομένου 2">
            <a:extLst>
              <a:ext uri="{FF2B5EF4-FFF2-40B4-BE49-F238E27FC236}">
                <a16:creationId xmlns:a16="http://schemas.microsoft.com/office/drawing/2014/main" id="{E2A0C0CD-2ED1-BA50-4DA3-2DF2845F06F3}"/>
              </a:ext>
            </a:extLst>
          </p:cNvPr>
          <p:cNvSpPr>
            <a:spLocks noGrp="1"/>
          </p:cNvSpPr>
          <p:nvPr>
            <p:ph idx="1"/>
          </p:nvPr>
        </p:nvSpPr>
        <p:spPr/>
        <p:txBody>
          <a:bodyPr/>
          <a:lstStyle/>
          <a:p>
            <a:r>
              <a:rPr lang="en-US" dirty="0"/>
              <a:t> 8 April 1936 – 8 July 1972</a:t>
            </a:r>
            <a:endParaRPr lang="el-GR" dirty="0"/>
          </a:p>
          <a:p>
            <a:r>
              <a:rPr lang="en-US" dirty="0">
                <a:hlinkClick r:id="rId2"/>
              </a:rPr>
              <a:t>https://www.youtube.com/watch?v=jGFnrP8RTh0</a:t>
            </a:r>
            <a:r>
              <a:rPr lang="el-GR" dirty="0"/>
              <a:t> </a:t>
            </a:r>
            <a:endParaRPr lang="en-US" dirty="0"/>
          </a:p>
          <a:p>
            <a:r>
              <a:rPr lang="en-US" dirty="0">
                <a:hlinkClick r:id="rId3"/>
              </a:rPr>
              <a:t>https://www.youtube.com/watch?v=YxXWQXal2XI</a:t>
            </a:r>
            <a:r>
              <a:rPr lang="en-US" dirty="0"/>
              <a:t> </a:t>
            </a:r>
            <a:endParaRPr lang="el-GR" dirty="0"/>
          </a:p>
        </p:txBody>
      </p:sp>
    </p:spTree>
    <p:extLst>
      <p:ext uri="{BB962C8B-B14F-4D97-AF65-F5344CB8AC3E}">
        <p14:creationId xmlns:p14="http://schemas.microsoft.com/office/powerpoint/2010/main" val="73229289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53A50E7-646B-16FC-B3D7-CB1586F98171}"/>
              </a:ext>
            </a:extLst>
          </p:cNvPr>
          <p:cNvSpPr>
            <a:spLocks noGrp="1"/>
          </p:cNvSpPr>
          <p:nvPr>
            <p:ph type="title"/>
          </p:nvPr>
        </p:nvSpPr>
        <p:spPr/>
        <p:txBody>
          <a:bodyPr/>
          <a:lstStyle/>
          <a:p>
            <a:r>
              <a:rPr lang="el-GR" dirty="0"/>
              <a:t>Ο </a:t>
            </a:r>
            <a:r>
              <a:rPr lang="el-GR" dirty="0" err="1"/>
              <a:t>Μάο</a:t>
            </a:r>
            <a:r>
              <a:rPr lang="el-GR" dirty="0"/>
              <a:t> για την κινεζική επανάσταση</a:t>
            </a:r>
          </a:p>
        </p:txBody>
      </p:sp>
      <p:sp>
        <p:nvSpPr>
          <p:cNvPr id="3" name="Θέση περιεχομένου 2">
            <a:extLst>
              <a:ext uri="{FF2B5EF4-FFF2-40B4-BE49-F238E27FC236}">
                <a16:creationId xmlns:a16="http://schemas.microsoft.com/office/drawing/2014/main" id="{20F314E7-0982-7879-DEB2-A5BD0F33031A}"/>
              </a:ext>
            </a:extLst>
          </p:cNvPr>
          <p:cNvSpPr>
            <a:spLocks noGrp="1"/>
          </p:cNvSpPr>
          <p:nvPr>
            <p:ph idx="1"/>
          </p:nvPr>
        </p:nvSpPr>
        <p:spPr/>
        <p:txBody>
          <a:bodyPr>
            <a:normAutofit fontScale="85000" lnSpcReduction="20000"/>
          </a:bodyPr>
          <a:lstStyle/>
          <a:p>
            <a:pPr algn="just"/>
            <a:r>
              <a:rPr lang="el-GR" dirty="0"/>
              <a:t>Αναμφισβήτητα, τα κύρια καθήκοντα είναι να χτυπήσουμε αυτούς τους δύο εχθρούς, να πραγματοποιήσουμε μια εθνική επανάσταση για να ανατρέψουμε την ξένη ιμπεριαλιστική καταπίεση και μια δημοκρατική επανάσταση για να ανατρέψουμε την καταπίεση των φεουδαρχικών γαιοκτημόνων, με πρωταρχικό και πρωταρχικό καθήκον την εθνική επανάσταση για την ανατροπή του ιμπεριαλισμού.
Αυτά τα δύο μεγάλα καθήκοντα είναι αλληλένδετα. Αν δεν ανατραπεί η ιμπεριαλιστική κυριαρχία, η κυριαρχία της φεουδαρχικής τάξης των γαιοκτημόνων δεν μπορεί να τερματιστεί, γιατί ο ιμπεριαλισμός είναι το κύριο στήριγμά της. Αντίθετα, αν δεν δοθεί βοήθεια στους αγρότες στον αγώνα τους για την ανατροπή της φεουδαρχικής τάξης των γαιοκτημόνων, θα είναι αδύνατο να δημιουργηθούν ισχυρά επαναστατικά σώματα για να ανατραπεί η ιμπεριαλιστική κυριαρχία, επειδή η φεουδαρχική τάξη των γαιοκτημόνων είναι η κύρια κοινωνική βάση της ιμπεριαλιστικής κυριαρχίας στην Κίνα και η αγροτιά είναι η κύρια δύναμη στην κινεζική επανάσταση. Επομένως, τα δύο θεμελιώδη καθήκοντα, η εθνική επανάσταση και η δημοκρατική επανάσταση, είναι ταυτόχρονα διακριτά και ενωμένα.
</a:t>
            </a:r>
          </a:p>
        </p:txBody>
      </p:sp>
    </p:spTree>
    <p:extLst>
      <p:ext uri="{BB962C8B-B14F-4D97-AF65-F5344CB8AC3E}">
        <p14:creationId xmlns:p14="http://schemas.microsoft.com/office/powerpoint/2010/main" val="300833337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BB23472-FD42-2EA0-20B4-1CA1717FBE98}"/>
              </a:ext>
            </a:extLst>
          </p:cNvPr>
          <p:cNvSpPr>
            <a:spLocks noGrp="1"/>
          </p:cNvSpPr>
          <p:nvPr>
            <p:ph type="title"/>
          </p:nvPr>
        </p:nvSpPr>
        <p:spPr/>
        <p:txBody>
          <a:bodyPr/>
          <a:lstStyle/>
          <a:p>
            <a:r>
              <a:rPr lang="el-GR" dirty="0"/>
              <a:t>Μάης ‘68</a:t>
            </a:r>
          </a:p>
        </p:txBody>
      </p:sp>
      <p:sp>
        <p:nvSpPr>
          <p:cNvPr id="3" name="Θέση περιεχομένου 2">
            <a:extLst>
              <a:ext uri="{FF2B5EF4-FFF2-40B4-BE49-F238E27FC236}">
                <a16:creationId xmlns:a16="http://schemas.microsoft.com/office/drawing/2014/main" id="{1AF31030-F357-A079-68D8-E289BC6558FF}"/>
              </a:ext>
            </a:extLst>
          </p:cNvPr>
          <p:cNvSpPr>
            <a:spLocks noGrp="1"/>
          </p:cNvSpPr>
          <p:nvPr>
            <p:ph idx="1"/>
          </p:nvPr>
        </p:nvSpPr>
        <p:spPr/>
        <p:txBody>
          <a:bodyPr>
            <a:normAutofit fontScale="77500" lnSpcReduction="20000"/>
          </a:bodyPr>
          <a:lstStyle/>
          <a:p>
            <a:r>
              <a:rPr lang="fr-FR" dirty="0"/>
              <a:t>Soyez réalistes, demandez l'impossible.</a:t>
            </a:r>
            <a:r>
              <a:rPr lang="el-GR" dirty="0"/>
              <a:t> </a:t>
            </a:r>
            <a:r>
              <a:rPr lang="fr-FR" dirty="0"/>
              <a:t>Be </a:t>
            </a:r>
            <a:r>
              <a:rPr lang="fr-FR" dirty="0" err="1"/>
              <a:t>realistic</a:t>
            </a:r>
            <a:r>
              <a:rPr lang="fr-FR" dirty="0"/>
              <a:t>, </a:t>
            </a:r>
            <a:r>
              <a:rPr lang="fr-FR" dirty="0" err="1"/>
              <a:t>demand</a:t>
            </a:r>
            <a:r>
              <a:rPr lang="fr-FR" dirty="0"/>
              <a:t> the impossible.</a:t>
            </a:r>
            <a:endParaRPr lang="el-GR" dirty="0"/>
          </a:p>
          <a:p>
            <a:r>
              <a:rPr lang="en-US" dirty="0" err="1"/>
              <a:t>Etre</a:t>
            </a:r>
            <a:r>
              <a:rPr lang="en-US" dirty="0"/>
              <a:t> libre en 1968, </a:t>
            </a:r>
            <a:r>
              <a:rPr lang="en-US" dirty="0" err="1"/>
              <a:t>c'est</a:t>
            </a:r>
            <a:r>
              <a:rPr lang="en-US" dirty="0"/>
              <a:t> </a:t>
            </a:r>
            <a:r>
              <a:rPr lang="en-US" dirty="0" err="1"/>
              <a:t>participer</a:t>
            </a:r>
            <a:r>
              <a:rPr lang="en-US" dirty="0"/>
              <a:t>.</a:t>
            </a:r>
            <a:r>
              <a:rPr lang="el-GR" dirty="0"/>
              <a:t> </a:t>
            </a:r>
            <a:r>
              <a:rPr lang="en-US" dirty="0"/>
              <a:t>To be free in 1968 means to participate.</a:t>
            </a:r>
          </a:p>
          <a:p>
            <a:r>
              <a:rPr lang="en-US" dirty="0"/>
              <a:t>La barricade </a:t>
            </a:r>
            <a:r>
              <a:rPr lang="en-US" dirty="0" err="1"/>
              <a:t>ferme</a:t>
            </a:r>
            <a:r>
              <a:rPr lang="en-US" dirty="0"/>
              <a:t> la rue </a:t>
            </a:r>
            <a:r>
              <a:rPr lang="en-US" dirty="0" err="1"/>
              <a:t>mais</a:t>
            </a:r>
            <a:r>
              <a:rPr lang="en-US" dirty="0"/>
              <a:t> </a:t>
            </a:r>
            <a:r>
              <a:rPr lang="en-US" dirty="0" err="1"/>
              <a:t>ouvre</a:t>
            </a:r>
            <a:r>
              <a:rPr lang="en-US" dirty="0"/>
              <a:t> la </a:t>
            </a:r>
            <a:r>
              <a:rPr lang="en-US" dirty="0" err="1"/>
              <a:t>voie</a:t>
            </a:r>
            <a:r>
              <a:rPr lang="en-US" dirty="0"/>
              <a:t>.</a:t>
            </a:r>
            <a:r>
              <a:rPr lang="el-GR" dirty="0"/>
              <a:t> </a:t>
            </a:r>
            <a:r>
              <a:rPr lang="en-US" dirty="0"/>
              <a:t>The barricade blocks the street but opens the way.</a:t>
            </a:r>
            <a:endParaRPr lang="el-GR" dirty="0"/>
          </a:p>
          <a:p>
            <a:r>
              <a:rPr lang="fr-FR" dirty="0"/>
              <a:t>Un homme n'est pas stupide ou intelligent, il est libre ou il n'est pas.</a:t>
            </a:r>
            <a:r>
              <a:rPr lang="el-GR" dirty="0"/>
              <a:t> </a:t>
            </a:r>
            <a:r>
              <a:rPr lang="fr-FR" dirty="0"/>
              <a:t>A man </a:t>
            </a:r>
            <a:r>
              <a:rPr lang="fr-FR" dirty="0" err="1"/>
              <a:t>is</a:t>
            </a:r>
            <a:r>
              <a:rPr lang="fr-FR" dirty="0"/>
              <a:t> not </a:t>
            </a:r>
            <a:r>
              <a:rPr lang="fr-FR" dirty="0" err="1"/>
              <a:t>stupid</a:t>
            </a:r>
            <a:r>
              <a:rPr lang="fr-FR" dirty="0"/>
              <a:t> or intelligent, </a:t>
            </a:r>
            <a:r>
              <a:rPr lang="fr-FR" dirty="0" err="1"/>
              <a:t>he</a:t>
            </a:r>
            <a:r>
              <a:rPr lang="fr-FR" dirty="0"/>
              <a:t> </a:t>
            </a:r>
            <a:r>
              <a:rPr lang="fr-FR" dirty="0" err="1"/>
              <a:t>is</a:t>
            </a:r>
            <a:r>
              <a:rPr lang="fr-FR" dirty="0"/>
              <a:t> free or </a:t>
            </a:r>
            <a:r>
              <a:rPr lang="fr-FR" dirty="0" err="1"/>
              <a:t>he</a:t>
            </a:r>
            <a:r>
              <a:rPr lang="fr-FR" dirty="0"/>
              <a:t> </a:t>
            </a:r>
            <a:r>
              <a:rPr lang="fr-FR" dirty="0" err="1"/>
              <a:t>is</a:t>
            </a:r>
            <a:r>
              <a:rPr lang="fr-FR" dirty="0"/>
              <a:t> not.</a:t>
            </a:r>
            <a:endParaRPr lang="el-GR" dirty="0"/>
          </a:p>
          <a:p>
            <a:r>
              <a:rPr lang="en-US" dirty="0"/>
              <a:t>Sous les </a:t>
            </a:r>
            <a:r>
              <a:rPr lang="en-US" dirty="0" err="1"/>
              <a:t>pavés</a:t>
            </a:r>
            <a:r>
              <a:rPr lang="en-US" dirty="0"/>
              <a:t>, la </a:t>
            </a:r>
            <a:r>
              <a:rPr lang="en-US" dirty="0" err="1"/>
              <a:t>plage</a:t>
            </a:r>
            <a:r>
              <a:rPr lang="en-US" dirty="0"/>
              <a:t> !</a:t>
            </a:r>
            <a:r>
              <a:rPr lang="el-GR" dirty="0"/>
              <a:t> </a:t>
            </a:r>
            <a:r>
              <a:rPr lang="en-US" dirty="0"/>
              <a:t>Beneath the paving stones - the beach!</a:t>
            </a:r>
          </a:p>
          <a:p>
            <a:r>
              <a:rPr lang="en-US" dirty="0" err="1"/>
              <a:t>Lisez</a:t>
            </a:r>
            <a:r>
              <a:rPr lang="en-US" dirty="0"/>
              <a:t> </a:t>
            </a:r>
            <a:r>
              <a:rPr lang="en-US" dirty="0" err="1"/>
              <a:t>moins</a:t>
            </a:r>
            <a:r>
              <a:rPr lang="en-US" dirty="0"/>
              <a:t>, </a:t>
            </a:r>
            <a:r>
              <a:rPr lang="en-US" dirty="0" err="1"/>
              <a:t>vivez</a:t>
            </a:r>
            <a:r>
              <a:rPr lang="en-US" dirty="0"/>
              <a:t> plus.</a:t>
            </a:r>
            <a:r>
              <a:rPr lang="el-GR" dirty="0"/>
              <a:t> </a:t>
            </a:r>
            <a:r>
              <a:rPr lang="en-US" dirty="0"/>
              <a:t>Read less, live more.</a:t>
            </a:r>
          </a:p>
          <a:p>
            <a:r>
              <a:rPr lang="en-US" dirty="0" err="1"/>
              <a:t>L'ennui</a:t>
            </a:r>
            <a:r>
              <a:rPr lang="en-US" dirty="0"/>
              <a:t> </a:t>
            </a:r>
            <a:r>
              <a:rPr lang="en-US" dirty="0" err="1"/>
              <a:t>est</a:t>
            </a:r>
            <a:r>
              <a:rPr lang="en-US" dirty="0"/>
              <a:t> </a:t>
            </a:r>
            <a:r>
              <a:rPr lang="en-US" dirty="0" err="1"/>
              <a:t>contre-révolutionnaire</a:t>
            </a:r>
            <a:r>
              <a:rPr lang="en-US" dirty="0"/>
              <a:t>.</a:t>
            </a:r>
            <a:r>
              <a:rPr lang="el-GR" dirty="0"/>
              <a:t> </a:t>
            </a:r>
            <a:r>
              <a:rPr lang="en-US" dirty="0"/>
              <a:t>Boredom is counterrevolutionary.</a:t>
            </a:r>
            <a:endParaRPr lang="el-GR" dirty="0"/>
          </a:p>
          <a:p>
            <a:r>
              <a:rPr lang="fr-FR" dirty="0"/>
              <a:t>Pas de replâtrage, la structure est pourrie.</a:t>
            </a:r>
            <a:r>
              <a:rPr lang="el-GR" dirty="0"/>
              <a:t> </a:t>
            </a:r>
            <a:r>
              <a:rPr lang="fr-FR" dirty="0"/>
              <a:t>No </a:t>
            </a:r>
            <a:r>
              <a:rPr lang="fr-FR" dirty="0" err="1"/>
              <a:t>replastering</a:t>
            </a:r>
            <a:r>
              <a:rPr lang="fr-FR" dirty="0"/>
              <a:t>, the structure </a:t>
            </a:r>
            <a:r>
              <a:rPr lang="fr-FR" dirty="0" err="1"/>
              <a:t>is</a:t>
            </a:r>
            <a:r>
              <a:rPr lang="fr-FR" dirty="0"/>
              <a:t> </a:t>
            </a:r>
            <a:r>
              <a:rPr lang="fr-FR" dirty="0" err="1"/>
              <a:t>rotten</a:t>
            </a:r>
            <a:r>
              <a:rPr lang="fr-FR" dirty="0"/>
              <a:t>.</a:t>
            </a:r>
            <a:endParaRPr lang="el-GR" dirty="0"/>
          </a:p>
          <a:p>
            <a:r>
              <a:rPr lang="en-US" dirty="0"/>
              <a:t>On ne </a:t>
            </a:r>
            <a:r>
              <a:rPr lang="en-US" dirty="0" err="1"/>
              <a:t>revendiquera</a:t>
            </a:r>
            <a:r>
              <a:rPr lang="en-US" dirty="0"/>
              <a:t> </a:t>
            </a:r>
            <a:r>
              <a:rPr lang="en-US" dirty="0" err="1"/>
              <a:t>rien</a:t>
            </a:r>
            <a:r>
              <a:rPr lang="en-US" dirty="0"/>
              <a:t>, on ne </a:t>
            </a:r>
            <a:r>
              <a:rPr lang="en-US" dirty="0" err="1"/>
              <a:t>demandera</a:t>
            </a:r>
            <a:r>
              <a:rPr lang="en-US" dirty="0"/>
              <a:t> </a:t>
            </a:r>
            <a:r>
              <a:rPr lang="en-US" dirty="0" err="1"/>
              <a:t>rien</a:t>
            </a:r>
            <a:r>
              <a:rPr lang="en-US" dirty="0"/>
              <a:t>. On </a:t>
            </a:r>
            <a:r>
              <a:rPr lang="en-US" dirty="0" err="1"/>
              <a:t>prendra</a:t>
            </a:r>
            <a:r>
              <a:rPr lang="en-US" dirty="0"/>
              <a:t>, on </a:t>
            </a:r>
            <a:r>
              <a:rPr lang="en-US" dirty="0" err="1"/>
              <a:t>occupera</a:t>
            </a:r>
            <a:r>
              <a:rPr lang="en-US" dirty="0"/>
              <a:t>.</a:t>
            </a:r>
            <a:r>
              <a:rPr lang="el-GR" dirty="0"/>
              <a:t> </a:t>
            </a:r>
            <a:r>
              <a:rPr lang="en-US" dirty="0"/>
              <a:t>We will claim nothing, we will ask for nothing. We will take, we will occupy.</a:t>
            </a:r>
            <a:endParaRPr lang="el-GR" dirty="0"/>
          </a:p>
          <a:p>
            <a:r>
              <a:rPr lang="en-US" dirty="0" err="1"/>
              <a:t>Soyons</a:t>
            </a:r>
            <a:r>
              <a:rPr lang="en-US" dirty="0"/>
              <a:t> </a:t>
            </a:r>
            <a:r>
              <a:rPr lang="en-US" dirty="0" err="1"/>
              <a:t>cruels</a:t>
            </a:r>
            <a:r>
              <a:rPr lang="en-US" dirty="0"/>
              <a:t> !</a:t>
            </a:r>
            <a:r>
              <a:rPr lang="el-GR"/>
              <a:t> </a:t>
            </a:r>
            <a:r>
              <a:rPr lang="en-US"/>
              <a:t>Let's </a:t>
            </a:r>
            <a:r>
              <a:rPr lang="en-US" dirty="0"/>
              <a:t>be cruel!</a:t>
            </a:r>
            <a:endParaRPr lang="el-GR" dirty="0"/>
          </a:p>
        </p:txBody>
      </p:sp>
    </p:spTree>
    <p:extLst>
      <p:ext uri="{BB962C8B-B14F-4D97-AF65-F5344CB8AC3E}">
        <p14:creationId xmlns:p14="http://schemas.microsoft.com/office/powerpoint/2010/main" val="191197548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1F1FAE2-3702-BE86-F18A-F5BDF61C854E}"/>
              </a:ext>
            </a:extLst>
          </p:cNvPr>
          <p:cNvSpPr>
            <a:spLocks noGrp="1"/>
          </p:cNvSpPr>
          <p:nvPr>
            <p:ph type="title"/>
          </p:nvPr>
        </p:nvSpPr>
        <p:spPr/>
        <p:txBody>
          <a:bodyPr/>
          <a:lstStyle/>
          <a:p>
            <a:r>
              <a:rPr lang="el-GR" dirty="0"/>
              <a:t>Φασισμός και </a:t>
            </a:r>
            <a:r>
              <a:rPr lang="el-GR" dirty="0" err="1"/>
              <a:t>αντιδιαφωτισμός</a:t>
            </a:r>
            <a:r>
              <a:rPr lang="el-GR" dirty="0"/>
              <a:t>;</a:t>
            </a:r>
          </a:p>
        </p:txBody>
      </p:sp>
      <p:sp>
        <p:nvSpPr>
          <p:cNvPr id="3" name="Θέση περιεχομένου 2">
            <a:extLst>
              <a:ext uri="{FF2B5EF4-FFF2-40B4-BE49-F238E27FC236}">
                <a16:creationId xmlns:a16="http://schemas.microsoft.com/office/drawing/2014/main" id="{B7D4C10A-A70C-9CFC-118E-A9542312A6A3}"/>
              </a:ext>
            </a:extLst>
          </p:cNvPr>
          <p:cNvSpPr>
            <a:spLocks noGrp="1"/>
          </p:cNvSpPr>
          <p:nvPr>
            <p:ph idx="1"/>
          </p:nvPr>
        </p:nvSpPr>
        <p:spPr/>
        <p:txBody>
          <a:bodyPr>
            <a:normAutofit fontScale="85000" lnSpcReduction="10000"/>
          </a:bodyPr>
          <a:lstStyle/>
          <a:p>
            <a:pPr algn="just"/>
            <a:r>
              <a:rPr lang="el-GR" dirty="0"/>
              <a:t>Η εξέγερση ενάντια στον ορθολογισμό τον 20</a:t>
            </a:r>
            <a:r>
              <a:rPr lang="el-GR" baseline="30000" dirty="0"/>
              <a:t>ο</a:t>
            </a:r>
            <a:r>
              <a:rPr lang="el-GR" dirty="0"/>
              <a:t> αιώνα θα αποκληθεί φασισμός και ναζισμός</a:t>
            </a:r>
          </a:p>
          <a:p>
            <a:pPr algn="just"/>
            <a:r>
              <a:rPr lang="el-GR" dirty="0" err="1"/>
              <a:t>Αντιδιαφωτισμός</a:t>
            </a:r>
            <a:r>
              <a:rPr lang="el-GR" dirty="0"/>
              <a:t> όχι ως μια </a:t>
            </a:r>
            <a:r>
              <a:rPr lang="el-GR" dirty="0" err="1"/>
              <a:t>αντινεωτερικότητα</a:t>
            </a:r>
            <a:r>
              <a:rPr lang="el-GR" dirty="0"/>
              <a:t>, αλλά ως μια 'άλλη', 'ανορθολογική νεωτερικότητα', που εχθρεύεται τη 'φωτισμένη νεωτερικότητα του φιλελευθερισμού': η τελευταία 'οδηγεί στη δημοκρατία', ενώ η πρώτη υπονομεύει και διαβρώνει τα θεμέλια της· η φιλελεύθερη νεωτερικότητα στηρίζει την ελευθερία και την αυτονομία του ατόμου, το οποίο γίνεται 'κύριος της μοίρας' του, ενώ η άλλη νεωτερικότητα στρέφεται κατά της ελευθερίας και της αυτονομίας αυτής, όπως και κατά της οικουμενικότητας και της παγκοσμιότητας των αξιών του Διαφωτισμού. </a:t>
            </a:r>
          </a:p>
          <a:p>
            <a:pPr algn="just"/>
            <a:r>
              <a:rPr lang="el-GR" dirty="0"/>
              <a:t> οι </a:t>
            </a:r>
            <a:r>
              <a:rPr lang="el-GR" dirty="0" err="1"/>
              <a:t>Αντιδιαφωτιοτές</a:t>
            </a:r>
            <a:r>
              <a:rPr lang="el-GR" dirty="0"/>
              <a:t> προτάσσουν τη φαντασία και τον μύθο (</a:t>
            </a:r>
            <a:r>
              <a:rPr lang="el-GR" dirty="0" err="1"/>
              <a:t>Vico</a:t>
            </a:r>
            <a:r>
              <a:rPr lang="el-GR" dirty="0"/>
              <a:t>), το ένστικτο (</a:t>
            </a:r>
            <a:r>
              <a:rPr lang="el-GR" dirty="0" err="1"/>
              <a:t>Herder</a:t>
            </a:r>
            <a:r>
              <a:rPr lang="el-GR" dirty="0"/>
              <a:t>, </a:t>
            </a:r>
            <a:r>
              <a:rPr lang="el-GR" dirty="0" err="1"/>
              <a:t>Taine</a:t>
            </a:r>
            <a:r>
              <a:rPr lang="el-GR" dirty="0"/>
              <a:t>), την 'καρδιά', τη θέρμη' και το '</a:t>
            </a:r>
            <a:r>
              <a:rPr lang="el-GR" dirty="0" err="1"/>
              <a:t>αψα</a:t>
            </a:r>
            <a:r>
              <a:rPr lang="el-GR" dirty="0"/>
              <a:t>' (</a:t>
            </a:r>
            <a:r>
              <a:rPr lang="el-GR" dirty="0" err="1"/>
              <a:t>Herder</a:t>
            </a:r>
            <a:r>
              <a:rPr lang="el-GR" dirty="0"/>
              <a:t>) στη θέση του Λόγου, της αφηρημένης σκέψης και της διάνοιας. Στον άνθρωπο δεν κυριαρχεί η λογική, αλλά τα 'ζωώδη ένστικτα', υποστηρίζει ο </a:t>
            </a:r>
            <a:r>
              <a:rPr lang="el-GR" dirty="0" err="1"/>
              <a:t>Taine</a:t>
            </a:r>
            <a:r>
              <a:rPr lang="el-GR" dirty="0"/>
              <a:t>, ενώ ο </a:t>
            </a:r>
            <a:r>
              <a:rPr lang="el-GR" dirty="0" err="1"/>
              <a:t>Burke</a:t>
            </a:r>
            <a:r>
              <a:rPr lang="el-GR" dirty="0"/>
              <a:t> αρνείται ακόμη και τη δυνατότητα του ανθρώπου να είναι ορθολογικό ον</a:t>
            </a:r>
          </a:p>
          <a:p>
            <a:pPr algn="just"/>
            <a:endParaRPr lang="el-GR" dirty="0"/>
          </a:p>
        </p:txBody>
      </p:sp>
    </p:spTree>
    <p:extLst>
      <p:ext uri="{BB962C8B-B14F-4D97-AF65-F5344CB8AC3E}">
        <p14:creationId xmlns:p14="http://schemas.microsoft.com/office/powerpoint/2010/main" val="173418146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3F0B50-A85A-76E2-9625-C7D87623434B}"/>
              </a:ext>
            </a:extLst>
          </p:cNvPr>
          <p:cNvSpPr>
            <a:spLocks noGrp="1"/>
          </p:cNvSpPr>
          <p:nvPr>
            <p:ph type="title"/>
          </p:nvPr>
        </p:nvSpPr>
        <p:spPr/>
        <p:txBody>
          <a:bodyPr>
            <a:normAutofit fontScale="90000"/>
          </a:bodyPr>
          <a:lstStyle/>
          <a:p>
            <a:r>
              <a:rPr lang="el-GR" dirty="0"/>
              <a:t>Φασισμός και (υπέρ;)-νεωτερισμός (φουτουρισμός)</a:t>
            </a:r>
          </a:p>
        </p:txBody>
      </p:sp>
      <p:sp>
        <p:nvSpPr>
          <p:cNvPr id="3" name="Θέση περιεχομένου 2">
            <a:extLst>
              <a:ext uri="{FF2B5EF4-FFF2-40B4-BE49-F238E27FC236}">
                <a16:creationId xmlns:a16="http://schemas.microsoft.com/office/drawing/2014/main" id="{AFCF5AF6-BF5F-3001-6662-7ECBD150C168}"/>
              </a:ext>
            </a:extLst>
          </p:cNvPr>
          <p:cNvSpPr>
            <a:spLocks noGrp="1"/>
          </p:cNvSpPr>
          <p:nvPr>
            <p:ph idx="1"/>
          </p:nvPr>
        </p:nvSpPr>
        <p:spPr/>
        <p:txBody>
          <a:bodyPr/>
          <a:lstStyle/>
          <a:p>
            <a:pPr algn="just"/>
            <a:r>
              <a:rPr lang="el-GR" dirty="0"/>
              <a:t>Μεταφορά στο κοινωνικό- φυλετικό πεδίο της </a:t>
            </a:r>
            <a:r>
              <a:rPr lang="el-GR" dirty="0" err="1"/>
              <a:t>ιατρικοποιημένης</a:t>
            </a:r>
            <a:r>
              <a:rPr lang="el-GR" dirty="0"/>
              <a:t> καθαρότητας, της ευγονικής, τελειοποίηση του σώματος</a:t>
            </a:r>
          </a:p>
        </p:txBody>
      </p:sp>
    </p:spTree>
    <p:extLst>
      <p:ext uri="{BB962C8B-B14F-4D97-AF65-F5344CB8AC3E}">
        <p14:creationId xmlns:p14="http://schemas.microsoft.com/office/powerpoint/2010/main" val="227516171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62D44C-7A71-375E-7BC5-9F98B45AC951}"/>
              </a:ext>
            </a:extLst>
          </p:cNvPr>
          <p:cNvSpPr>
            <a:spLocks noGrp="1"/>
          </p:cNvSpPr>
          <p:nvPr>
            <p:ph type="title"/>
          </p:nvPr>
        </p:nvSpPr>
        <p:spPr/>
        <p:txBody>
          <a:bodyPr/>
          <a:lstStyle/>
          <a:p>
            <a:r>
              <a:rPr lang="el-GR" dirty="0"/>
              <a:t>Φασισμός και καπιταλισμός</a:t>
            </a:r>
          </a:p>
        </p:txBody>
      </p:sp>
      <p:sp>
        <p:nvSpPr>
          <p:cNvPr id="3" name="Θέση περιεχομένου 2">
            <a:extLst>
              <a:ext uri="{FF2B5EF4-FFF2-40B4-BE49-F238E27FC236}">
                <a16:creationId xmlns:a16="http://schemas.microsoft.com/office/drawing/2014/main" id="{7EBC4586-2AC8-4AA7-B2A4-6A3BA1FB881D}"/>
              </a:ext>
            </a:extLst>
          </p:cNvPr>
          <p:cNvSpPr>
            <a:spLocks noGrp="1"/>
          </p:cNvSpPr>
          <p:nvPr>
            <p:ph idx="1"/>
          </p:nvPr>
        </p:nvSpPr>
        <p:spPr/>
        <p:txBody>
          <a:bodyPr/>
          <a:lstStyle/>
          <a:p>
            <a:pPr algn="just"/>
            <a:r>
              <a:rPr lang="el-GR" dirty="0" err="1"/>
              <a:t>Γουσταύος</a:t>
            </a:r>
            <a:r>
              <a:rPr lang="el-GR" dirty="0"/>
              <a:t> </a:t>
            </a:r>
            <a:r>
              <a:rPr lang="el-GR" dirty="0" err="1"/>
              <a:t>Μπόλεν</a:t>
            </a:r>
            <a:r>
              <a:rPr lang="el-GR" dirty="0"/>
              <a:t>, δηλαδή ο «κύριος </a:t>
            </a:r>
            <a:r>
              <a:rPr lang="el-GR" dirty="0" err="1"/>
              <a:t>Κρουπ</a:t>
            </a:r>
            <a:r>
              <a:rPr lang="el-GR" dirty="0"/>
              <a:t>» αυτοπροσώπως: «Ο Εθνικοσοσιαλισμός απελευθέρωσε τον Γερμανό εργάτη από τη μέγγενη ενός δόγματος (σ.σ. του κομμουνιστικού δόγματος) που ήταν βασικά εχθρικό τόσο για τον εργοδότη όσο και για τον εργαζόμενο. Ο Αδόλφος Χίτλερ επέστρεψε τον εργάτη στο έθνος του. Τον μετέτρεψε σε πειθαρχημένο στρατιώτη της εργασίας και συνεπώς σύντροφό μας (σ.σ. σύντροφο των βιομηχάνων)»!</a:t>
            </a:r>
          </a:p>
        </p:txBody>
      </p:sp>
    </p:spTree>
    <p:extLst>
      <p:ext uri="{BB962C8B-B14F-4D97-AF65-F5344CB8AC3E}">
        <p14:creationId xmlns:p14="http://schemas.microsoft.com/office/powerpoint/2010/main" val="139006306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FD148F-C9DD-2DA1-467A-D38B66B39CE6}"/>
              </a:ext>
            </a:extLst>
          </p:cNvPr>
          <p:cNvSpPr>
            <a:spLocks noGrp="1"/>
          </p:cNvSpPr>
          <p:nvPr>
            <p:ph type="title"/>
          </p:nvPr>
        </p:nvSpPr>
        <p:spPr/>
        <p:txBody>
          <a:bodyPr/>
          <a:lstStyle/>
          <a:p>
            <a:r>
              <a:rPr lang="el-GR" dirty="0" err="1"/>
              <a:t>Μπέρτολ</a:t>
            </a:r>
            <a:r>
              <a:rPr lang="el-GR" dirty="0"/>
              <a:t> </a:t>
            </a:r>
            <a:r>
              <a:rPr lang="el-GR" dirty="0" err="1"/>
              <a:t>Μπρεχτ</a:t>
            </a:r>
            <a:endParaRPr lang="el-GR" dirty="0"/>
          </a:p>
        </p:txBody>
      </p:sp>
      <p:sp>
        <p:nvSpPr>
          <p:cNvPr id="3" name="Θέση περιεχομένου 2">
            <a:extLst>
              <a:ext uri="{FF2B5EF4-FFF2-40B4-BE49-F238E27FC236}">
                <a16:creationId xmlns:a16="http://schemas.microsoft.com/office/drawing/2014/main" id="{6CD0B8F3-551D-C031-2A55-FEAAD6C8A4A8}"/>
              </a:ext>
            </a:extLst>
          </p:cNvPr>
          <p:cNvSpPr>
            <a:spLocks noGrp="1"/>
          </p:cNvSpPr>
          <p:nvPr>
            <p:ph idx="1"/>
          </p:nvPr>
        </p:nvSpPr>
        <p:spPr/>
        <p:txBody>
          <a:bodyPr>
            <a:normAutofit fontScale="62500" lnSpcReduction="20000"/>
          </a:bodyPr>
          <a:lstStyle/>
          <a:p>
            <a:r>
              <a:rPr lang="el-GR" dirty="0"/>
              <a:t>«Ο φασισμός είναι μια ιστορική φάση όπου μπήκε τώρα ο καπιταλισμός, κι έτσι είναι κάτι το καινούργιο και παλιό μαζί. Ο καπιταλισμός στις φασιστικές χώρες υπάρχει πια μονάχα σαν φασισμός κι ο φασισμός δεν μπορεί να </a:t>
            </a:r>
            <a:r>
              <a:rPr lang="el-GR" dirty="0" err="1"/>
              <a:t>πολεμηθεί</a:t>
            </a:r>
            <a:r>
              <a:rPr lang="el-GR" dirty="0"/>
              <a:t> παρά σαν καπιταλισμός στην πιο ωμή και καταπιεστική του μορφή, σαν ο πιο θρασύς κι ο πιο δόλιος καπιταλισμός.</a:t>
            </a:r>
          </a:p>
          <a:p>
            <a:r>
              <a:rPr lang="el-GR" dirty="0"/>
              <a:t>Πώς, λοιπόν, τώρα να πει κάποιος αντίπαλος του φασισμού την αλήθεια για το φασισμό όταν δε θέλει να πει τίποτα για τον καπιταλισμό, που τον προκαλεί; Πώς να 'χει η αλήθεια αυτή πραχτική σημασία;</a:t>
            </a:r>
          </a:p>
          <a:p>
            <a:endParaRPr lang="el-GR" dirty="0"/>
          </a:p>
          <a:p>
            <a:r>
              <a:rPr lang="el-GR" dirty="0"/>
              <a:t>Αυτοί που είναι αντίπαλοι του φασισμού χωρίς να 'ναι αντίπαλοι του καπιταλισμού, αυτοί που παραπονιούνται για τη βαρβαρότητα που αίτια τάχα έχει τη βαρβαρότητα την ίδια, μοιάζουν μ' ανθρώπους που θέλουν το μερτικό τους απ' τ' αρνί χωρίς όμως να σφαχτεί το αρνί. Θέλουν να φάνε το κρέας, να μη δουν όμως τα αίματα. Αυτοί θα ικανοποιηθούν αν ο χασάπης πλύνει τα χέρια του προτού φέρει το κρέας στο τραπέζι. Δεν είναι κατά των σχέσεων ιδιοκτησίας, που προκαλούν τη βαρβαρότητα, παρά μονάχα κατά της βαρβαρότητας, υψώνουν τη φωνή εναντίον της, κι αυτό το κάνουν από χώρες όπου κυριαρχούν οι ίδιες σχέσεις ιδιοκτησίας, όπου όμως οι χασάπηδες πλένουν ακόμα τα χέρια τους προτού φέρουν το κρέας στο τραπέζι.</a:t>
            </a:r>
          </a:p>
          <a:p>
            <a:endParaRPr lang="el-GR" dirty="0"/>
          </a:p>
          <a:p>
            <a:r>
              <a:rPr lang="el-GR" dirty="0"/>
              <a:t>Οι φωνακλάδικες διαμαρτυρίες κατά των βαρβαρικών μέτρων μπορεί να 'ναι αποτελεσματικές για λίγο καιρό, όσο δηλαδή οι ακροατές τους πιστεύουν πως στη δικιά τους χώρα δε θα '</a:t>
            </a:r>
            <a:r>
              <a:rPr lang="el-GR" dirty="0" err="1"/>
              <a:t>ταν</a:t>
            </a:r>
            <a:r>
              <a:rPr lang="el-GR" dirty="0"/>
              <a:t> ποτέ δυνατό να παρθούν τέτοια μέτρα. Ορισμένες χώρες είναι σε θέση να κρατήσουν τις σχέσεις ιδιοκτησίας τους με λιγότερο βίαια για την ώρα μέσα απ' ό,τι άλλες. Εκεί η δημοκρατία προσφέρει ακόμα τις υπηρεσίες για τις οποίες άλλες χώρες αναγκάζονται να καταφύγουν στη βία, δηλαδή την εξασφάλιση της ιδιοκτησίας στα μέσα παραγωγής. Το μονοπώλιο στα εργοστάσια, στα ορυχεία, στα τσιφλίκια δημιουργεί πάντα βάρβαρες καταστάσεις σ' αυτές τις χώρες είναι όμως λιγότερο ορατές. Η βαρβαρότητα γίνεται ορατή απ' τη στιγμή που το μονοπώλιο δεν μπορεί πια να προστατευτεί παρά μονάχα με την ανοιχτή βία».</a:t>
            </a:r>
          </a:p>
        </p:txBody>
      </p:sp>
    </p:spTree>
    <p:extLst>
      <p:ext uri="{BB962C8B-B14F-4D97-AF65-F5344CB8AC3E}">
        <p14:creationId xmlns:p14="http://schemas.microsoft.com/office/powerpoint/2010/main" val="25305114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3440E1A-0444-DF9B-4B74-51319080214F}"/>
              </a:ext>
            </a:extLst>
          </p:cNvPr>
          <p:cNvSpPr>
            <a:spLocks noGrp="1"/>
          </p:cNvSpPr>
          <p:nvPr>
            <p:ph type="title"/>
          </p:nvPr>
        </p:nvSpPr>
        <p:spPr/>
        <p:txBody>
          <a:bodyPr/>
          <a:lstStyle/>
          <a:p>
            <a:r>
              <a:rPr lang="el-GR" dirty="0"/>
              <a:t>Φασισμός και κοινωνικός συντηρητισμός</a:t>
            </a:r>
          </a:p>
        </p:txBody>
      </p:sp>
      <p:sp>
        <p:nvSpPr>
          <p:cNvPr id="3" name="Θέση περιεχομένου 2">
            <a:extLst>
              <a:ext uri="{FF2B5EF4-FFF2-40B4-BE49-F238E27FC236}">
                <a16:creationId xmlns:a16="http://schemas.microsoft.com/office/drawing/2014/main" id="{414E6571-5A84-3046-01AA-71BFBB46D5C2}"/>
              </a:ext>
            </a:extLst>
          </p:cNvPr>
          <p:cNvSpPr>
            <a:spLocks noGrp="1"/>
          </p:cNvSpPr>
          <p:nvPr>
            <p:ph idx="1"/>
          </p:nvPr>
        </p:nvSpPr>
        <p:spPr/>
        <p:txBody>
          <a:bodyPr/>
          <a:lstStyle/>
          <a:p>
            <a:pPr algn="just"/>
            <a:r>
              <a:rPr lang="el-GR" dirty="0"/>
              <a:t>Δικτατορία ενάντια στην αριστερά εν μέσω λαϊκού ενθουσιασμού</a:t>
            </a:r>
          </a:p>
          <a:p>
            <a:pPr algn="just"/>
            <a:r>
              <a:rPr lang="el-GR" dirty="0"/>
              <a:t>«Μια επανάσταση που επιτεύχθηκε σε εποχές ξεπεσμού θα μπορούσε να ανάγει σε ιδανικό της το παρελθόν ή και τον κοινωνικό συντηρητισμό» (Ζορζ </a:t>
            </a:r>
            <a:r>
              <a:rPr lang="el-GR" dirty="0" err="1"/>
              <a:t>Σορέλ</a:t>
            </a:r>
            <a:r>
              <a:rPr lang="el-GR" dirty="0"/>
              <a:t>)</a:t>
            </a:r>
          </a:p>
        </p:txBody>
      </p:sp>
    </p:spTree>
    <p:extLst>
      <p:ext uri="{BB962C8B-B14F-4D97-AF65-F5344CB8AC3E}">
        <p14:creationId xmlns:p14="http://schemas.microsoft.com/office/powerpoint/2010/main" val="394933482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EE8FE8F-0C0F-F327-A1DF-88EA10CE8C14}"/>
              </a:ext>
            </a:extLst>
          </p:cNvPr>
          <p:cNvSpPr>
            <a:spLocks noGrp="1"/>
          </p:cNvSpPr>
          <p:nvPr>
            <p:ph type="title"/>
          </p:nvPr>
        </p:nvSpPr>
        <p:spPr/>
        <p:txBody>
          <a:bodyPr/>
          <a:lstStyle/>
          <a:p>
            <a:r>
              <a:rPr lang="el-GR" dirty="0"/>
              <a:t>Φασισμός και ακροδεξιά</a:t>
            </a:r>
          </a:p>
        </p:txBody>
      </p:sp>
      <p:sp>
        <p:nvSpPr>
          <p:cNvPr id="3" name="Θέση περιεχομένου 2">
            <a:extLst>
              <a:ext uri="{FF2B5EF4-FFF2-40B4-BE49-F238E27FC236}">
                <a16:creationId xmlns:a16="http://schemas.microsoft.com/office/drawing/2014/main" id="{0C5136A5-ED40-B3CC-DEE2-331BAB17DF8C}"/>
              </a:ext>
            </a:extLst>
          </p:cNvPr>
          <p:cNvSpPr>
            <a:spLocks noGrp="1"/>
          </p:cNvSpPr>
          <p:nvPr>
            <p:ph idx="1"/>
          </p:nvPr>
        </p:nvSpPr>
        <p:spPr/>
        <p:txBody>
          <a:bodyPr>
            <a:normAutofit/>
          </a:bodyPr>
          <a:lstStyle/>
          <a:p>
            <a:pPr algn="just"/>
            <a:r>
              <a:rPr lang="el-GR" dirty="0"/>
              <a:t>Ο φασισμός είναι υποσύνολο της άκρας δεξιάς. Η βασική διαφορά του από την άκρα δεξιά και τους συντηρητικούς έγκειται στο ότι στοχεύει στην κινητοποίηση των μαζών.</a:t>
            </a:r>
          </a:p>
          <a:p>
            <a:pPr algn="just"/>
            <a:r>
              <a:rPr lang="el-GR" dirty="0"/>
              <a:t>Ο ναζισμός είναι υποσύνολο του φασισμού.</a:t>
            </a:r>
          </a:p>
          <a:p>
            <a:pPr algn="just"/>
            <a:r>
              <a:rPr lang="el-GR" dirty="0"/>
              <a:t>διανοητικές προδιαθέσεις που δημιούργησαν τις δεξαμενές του φασισμού (δεν φτιάχτηκαν από τους φασίστες): τέσσερεις προκείμενες, δεν είναι όμως πάντοτε αναγκαίο να συνυπάρχουν: εθνικισμός, ρατσισμός, κοινωνικός δαρβινισμός, αντισημιτισμός ή αντί- εθνισμός</a:t>
            </a:r>
          </a:p>
          <a:p>
            <a:pPr algn="just"/>
            <a:r>
              <a:rPr lang="el-GR" dirty="0"/>
              <a:t>Δεν είναι αυτονόητη η σύνδεση αντισημιτισμού και φασισμού.</a:t>
            </a:r>
          </a:p>
        </p:txBody>
      </p:sp>
    </p:spTree>
    <p:extLst>
      <p:ext uri="{BB962C8B-B14F-4D97-AF65-F5344CB8AC3E}">
        <p14:creationId xmlns:p14="http://schemas.microsoft.com/office/powerpoint/2010/main" val="3817540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95C7E52-53EB-274D-E7E5-3A5C61DCF3C7}"/>
              </a:ext>
            </a:extLst>
          </p:cNvPr>
          <p:cNvSpPr>
            <a:spLocks noGrp="1"/>
          </p:cNvSpPr>
          <p:nvPr>
            <p:ph type="title"/>
          </p:nvPr>
        </p:nvSpPr>
        <p:spPr/>
        <p:txBody>
          <a:bodyPr/>
          <a:lstStyle/>
          <a:p>
            <a:r>
              <a:rPr lang="el-GR" dirty="0"/>
              <a:t>Διαφωτισμός</a:t>
            </a:r>
          </a:p>
        </p:txBody>
      </p:sp>
      <p:sp>
        <p:nvSpPr>
          <p:cNvPr id="3" name="Θέση περιεχομένου 2">
            <a:extLst>
              <a:ext uri="{FF2B5EF4-FFF2-40B4-BE49-F238E27FC236}">
                <a16:creationId xmlns:a16="http://schemas.microsoft.com/office/drawing/2014/main" id="{479CC558-38B2-56E9-18D0-678084FD1B6C}"/>
              </a:ext>
            </a:extLst>
          </p:cNvPr>
          <p:cNvSpPr>
            <a:spLocks noGrp="1"/>
          </p:cNvSpPr>
          <p:nvPr>
            <p:ph idx="1"/>
          </p:nvPr>
        </p:nvSpPr>
        <p:spPr/>
        <p:txBody>
          <a:bodyPr/>
          <a:lstStyle/>
          <a:p>
            <a:r>
              <a:rPr lang="el-GR" dirty="0"/>
              <a:t>Τα θεμελιώδη δικαιώματα </a:t>
            </a:r>
          </a:p>
          <a:p>
            <a:r>
              <a:rPr lang="el-GR" dirty="0"/>
              <a:t>Το πολιτικό σώμα ως ο κοσμικός θεός</a:t>
            </a:r>
          </a:p>
          <a:p>
            <a:r>
              <a:rPr lang="el-GR" dirty="0"/>
              <a:t>Από τη μήτρα του διαφωτισμού ξεπηδούν και θεωρίες φυσικού δικαίου και θετικιστικές/ υλιστικές θεωρίες</a:t>
            </a:r>
          </a:p>
          <a:p>
            <a:r>
              <a:rPr lang="el-GR" dirty="0"/>
              <a:t>Που εδράζεις την ανατροπή της μοναρχίας;</a:t>
            </a:r>
          </a:p>
          <a:p>
            <a:r>
              <a:rPr lang="el-GR" dirty="0"/>
              <a:t>Από πού αντλεί μια επανάσταση νομιμοποίηση και έπειτα νομιμότητα;</a:t>
            </a:r>
          </a:p>
        </p:txBody>
      </p:sp>
    </p:spTree>
    <p:extLst>
      <p:ext uri="{BB962C8B-B14F-4D97-AF65-F5344CB8AC3E}">
        <p14:creationId xmlns:p14="http://schemas.microsoft.com/office/powerpoint/2010/main" val="35370378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3B9BF8-EC01-68EC-48A0-9042AA287F6B}"/>
              </a:ext>
            </a:extLst>
          </p:cNvPr>
          <p:cNvSpPr>
            <a:spLocks noGrp="1"/>
          </p:cNvSpPr>
          <p:nvPr>
            <p:ph type="title"/>
          </p:nvPr>
        </p:nvSpPr>
        <p:spPr/>
        <p:txBody>
          <a:bodyPr/>
          <a:lstStyle/>
          <a:p>
            <a:r>
              <a:rPr lang="el-GR" dirty="0"/>
              <a:t>Φασισμός και Θρησκεία</a:t>
            </a:r>
          </a:p>
        </p:txBody>
      </p:sp>
      <p:sp>
        <p:nvSpPr>
          <p:cNvPr id="3" name="Θέση περιεχομένου 2">
            <a:extLst>
              <a:ext uri="{FF2B5EF4-FFF2-40B4-BE49-F238E27FC236}">
                <a16:creationId xmlns:a16="http://schemas.microsoft.com/office/drawing/2014/main" id="{61E06848-79B2-1977-25C9-232683B4C6A0}"/>
              </a:ext>
            </a:extLst>
          </p:cNvPr>
          <p:cNvSpPr>
            <a:spLocks noGrp="1"/>
          </p:cNvSpPr>
          <p:nvPr>
            <p:ph idx="1"/>
          </p:nvPr>
        </p:nvSpPr>
        <p:spPr/>
        <p:txBody>
          <a:bodyPr>
            <a:normAutofit fontScale="92500" lnSpcReduction="10000"/>
          </a:bodyPr>
          <a:lstStyle/>
          <a:p>
            <a:r>
              <a:rPr lang="el-GR" dirty="0"/>
              <a:t>Κάποιοι φασισμοί άντλησαν από τη θρησκευτική παράδοση των χωρών τους. Υπήρξαν αρκετά παραδείγματα, χωρίς αυτό να είναι χαρακτηριστικό όλων των φασισμών:</a:t>
            </a:r>
          </a:p>
          <a:p>
            <a:r>
              <a:rPr lang="el-GR" dirty="0"/>
              <a:t>π.χ. το φασιστικό ρουμανικό κίνημα στο μεσοπόλεμο συνδέθηκε με την εκκλησία και είχε αναφορά σε θρησκευτικά σύμβολα: ονομαζόταν Λεγεώνα του Αρχάγγελου Μιχαήλ (συνδέεται με τη ρητορεία για τους Ρουμάνους ως απόγονους των αρχαίων Ρωμαίων).</a:t>
            </a:r>
          </a:p>
          <a:p>
            <a:r>
              <a:rPr lang="el-GR" dirty="0"/>
              <a:t>• Αυτό συμβαίνει παρά το γεγονός ότι συχνά ο φασισμός έχει αντιθρησκευτικές συνδηλώσεις. Πριν κυβερνήσει ο </a:t>
            </a:r>
            <a:r>
              <a:rPr lang="el-GR" dirty="0" err="1"/>
              <a:t>Μουσολίνι</a:t>
            </a:r>
            <a:r>
              <a:rPr lang="el-GR" dirty="0"/>
              <a:t> δήλωνε άθεος, αλλά αμέσως μόλις κυβερνά προχωράει σε τεράστιες παραχωρήσεις στην Καθολική Εκκλησία. Σε αυτό το παράδειγμα φαίνεται ξανά η </a:t>
            </a:r>
            <a:r>
              <a:rPr lang="el-GR" dirty="0" err="1"/>
              <a:t>εργαλειακή</a:t>
            </a:r>
            <a:r>
              <a:rPr lang="el-GR" dirty="0"/>
              <a:t> χρήση των ιδεών από το φασισμό, που είναι μια μεγάλη διαφορά με τις υπόλοιπες ιδεολογίες. Στο φασισμό όποια ιδέα φέρνει υποστήριξη μπορεί να χρησιμοποιηθεί.</a:t>
            </a:r>
          </a:p>
        </p:txBody>
      </p:sp>
    </p:spTree>
    <p:extLst>
      <p:ext uri="{BB962C8B-B14F-4D97-AF65-F5344CB8AC3E}">
        <p14:creationId xmlns:p14="http://schemas.microsoft.com/office/powerpoint/2010/main" val="293185127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558690-2C63-C211-B925-90A06935D10A}"/>
              </a:ext>
            </a:extLst>
          </p:cNvPr>
          <p:cNvSpPr>
            <a:spLocks noGrp="1"/>
          </p:cNvSpPr>
          <p:nvPr>
            <p:ph type="title"/>
          </p:nvPr>
        </p:nvSpPr>
        <p:spPr/>
        <p:txBody>
          <a:bodyPr/>
          <a:lstStyle/>
          <a:p>
            <a:r>
              <a:rPr lang="el-GR" dirty="0"/>
              <a:t>Είναι ο φασισμός ιδεολογία;</a:t>
            </a:r>
          </a:p>
        </p:txBody>
      </p:sp>
      <p:sp>
        <p:nvSpPr>
          <p:cNvPr id="3" name="Θέση περιεχομένου 2">
            <a:extLst>
              <a:ext uri="{FF2B5EF4-FFF2-40B4-BE49-F238E27FC236}">
                <a16:creationId xmlns:a16="http://schemas.microsoft.com/office/drawing/2014/main" id="{C4EA3540-8169-94F9-255D-36D591CF183D}"/>
              </a:ext>
            </a:extLst>
          </p:cNvPr>
          <p:cNvSpPr>
            <a:spLocks noGrp="1"/>
          </p:cNvSpPr>
          <p:nvPr>
            <p:ph idx="1"/>
          </p:nvPr>
        </p:nvSpPr>
        <p:spPr/>
        <p:txBody>
          <a:bodyPr/>
          <a:lstStyle/>
          <a:p>
            <a:r>
              <a:rPr lang="el-GR" dirty="0"/>
              <a:t>Ο Τζωρτζ </a:t>
            </a:r>
            <a:r>
              <a:rPr lang="el-GR" dirty="0" err="1"/>
              <a:t>Μως</a:t>
            </a:r>
            <a:r>
              <a:rPr lang="el-GR" dirty="0"/>
              <a:t>, φιλελεύθερος - συντηρητικός μελετητής του φασισμού τον χαρακτηρίζει «τυμβωρύχο ιδεών»: οικειοποιείται ιδέες που είναι διαδεδομένες στο περιβάλλον του και τις χρησιμοποιεί για όσο καιρό τον βολεύουν. </a:t>
            </a:r>
          </a:p>
          <a:p>
            <a:r>
              <a:rPr lang="el-GR" dirty="0"/>
              <a:t>Ο </a:t>
            </a:r>
            <a:r>
              <a:rPr lang="el-GR" dirty="0" err="1"/>
              <a:t>Χέιγουντ</a:t>
            </a:r>
            <a:r>
              <a:rPr lang="el-GR" dirty="0"/>
              <a:t>, στο βιβλίο του «Εισαγωγή στην πολιτική» ενέταξε το φασισμό στις ιδεολογίες. </a:t>
            </a:r>
          </a:p>
        </p:txBody>
      </p:sp>
    </p:spTree>
    <p:extLst>
      <p:ext uri="{BB962C8B-B14F-4D97-AF65-F5344CB8AC3E}">
        <p14:creationId xmlns:p14="http://schemas.microsoft.com/office/powerpoint/2010/main" val="301137345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3FA84C-28C1-16A8-F828-DC66D76404FB}"/>
              </a:ext>
            </a:extLst>
          </p:cNvPr>
          <p:cNvSpPr>
            <a:spLocks noGrp="1"/>
          </p:cNvSpPr>
          <p:nvPr>
            <p:ph type="title"/>
          </p:nvPr>
        </p:nvSpPr>
        <p:spPr/>
        <p:txBody>
          <a:bodyPr/>
          <a:lstStyle/>
          <a:p>
            <a:r>
              <a:rPr lang="el-GR" dirty="0"/>
              <a:t>Βίλχελμ Ράιχ</a:t>
            </a:r>
          </a:p>
        </p:txBody>
      </p:sp>
      <p:sp>
        <p:nvSpPr>
          <p:cNvPr id="3" name="Θέση περιεχομένου 2">
            <a:extLst>
              <a:ext uri="{FF2B5EF4-FFF2-40B4-BE49-F238E27FC236}">
                <a16:creationId xmlns:a16="http://schemas.microsoft.com/office/drawing/2014/main" id="{B9A48F08-B3C0-07BE-9D96-BC1EA6F01C8F}"/>
              </a:ext>
            </a:extLst>
          </p:cNvPr>
          <p:cNvSpPr>
            <a:spLocks noGrp="1"/>
          </p:cNvSpPr>
          <p:nvPr>
            <p:ph idx="1"/>
          </p:nvPr>
        </p:nvSpPr>
        <p:spPr/>
        <p:txBody>
          <a:bodyPr/>
          <a:lstStyle/>
          <a:p>
            <a:pPr algn="just"/>
            <a:r>
              <a:rPr lang="el-GR" dirty="0"/>
              <a:t>Κίνημα στηριζόμενο σε ανθρώπινες μάζες- αμάλγαμα από αντάρτικα συναισθήματα και αντιδραστικές κοινωνικές ιδέες</a:t>
            </a:r>
          </a:p>
          <a:p>
            <a:pPr algn="just"/>
            <a:r>
              <a:rPr lang="el-GR" dirty="0"/>
              <a:t>Ο φασιστικός </a:t>
            </a:r>
            <a:r>
              <a:rPr lang="el-GR" dirty="0" err="1"/>
              <a:t>ανταρτισμός</a:t>
            </a:r>
            <a:r>
              <a:rPr lang="el-GR" dirty="0"/>
              <a:t> προβάλλει πάντοτε εκεί που η επαναστατική συγκίνηση ξεστρατίζει από φόβο μπρος στην αλήθεια και καταντά φαντασιοπληξία</a:t>
            </a:r>
          </a:p>
          <a:p>
            <a:pPr algn="just"/>
            <a:r>
              <a:rPr lang="el-GR" dirty="0"/>
              <a:t>Άθροισμα από όλες τις άλογες αντιδράσεις του μέσου ανθρώπινου χαρακτήρα</a:t>
            </a:r>
          </a:p>
        </p:txBody>
      </p:sp>
    </p:spTree>
    <p:extLst>
      <p:ext uri="{BB962C8B-B14F-4D97-AF65-F5344CB8AC3E}">
        <p14:creationId xmlns:p14="http://schemas.microsoft.com/office/powerpoint/2010/main" val="155308315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74E2B86-623E-93F2-C5EB-BBC472852D5F}"/>
              </a:ext>
            </a:extLst>
          </p:cNvPr>
          <p:cNvSpPr>
            <a:spLocks noGrp="1"/>
          </p:cNvSpPr>
          <p:nvPr>
            <p:ph type="title"/>
          </p:nvPr>
        </p:nvSpPr>
        <p:spPr/>
        <p:txBody>
          <a:bodyPr/>
          <a:lstStyle/>
          <a:p>
            <a:r>
              <a:rPr lang="el-GR" dirty="0"/>
              <a:t>Διάκριση αριστεράς και δεξιάς</a:t>
            </a:r>
          </a:p>
        </p:txBody>
      </p:sp>
      <p:sp>
        <p:nvSpPr>
          <p:cNvPr id="3" name="Θέση περιεχομένου 2">
            <a:extLst>
              <a:ext uri="{FF2B5EF4-FFF2-40B4-BE49-F238E27FC236}">
                <a16:creationId xmlns:a16="http://schemas.microsoft.com/office/drawing/2014/main" id="{1B7D467F-B99C-959C-9391-DD8F561B5C3D}"/>
              </a:ext>
            </a:extLst>
          </p:cNvPr>
          <p:cNvSpPr>
            <a:spLocks noGrp="1"/>
          </p:cNvSpPr>
          <p:nvPr>
            <p:ph idx="1"/>
          </p:nvPr>
        </p:nvSpPr>
        <p:spPr/>
        <p:txBody>
          <a:bodyPr>
            <a:normAutofit fontScale="92500" lnSpcReduction="10000"/>
          </a:bodyPr>
          <a:lstStyle/>
          <a:p>
            <a:r>
              <a:rPr lang="el-GR" dirty="0" err="1"/>
              <a:t>Νορμπέρτο</a:t>
            </a:r>
            <a:r>
              <a:rPr lang="el-GR" dirty="0"/>
              <a:t> </a:t>
            </a:r>
            <a:r>
              <a:rPr lang="el-GR" dirty="0" err="1"/>
              <a:t>Μπόμπιο</a:t>
            </a:r>
            <a:r>
              <a:rPr lang="el-GR" dirty="0"/>
              <a:t> (1909 – 2004), ομότιμος καθηγητής πολιτικής φιλοσοφίας του πανεπιστημίου του Τορίνο και ισόβιος γερουσιαστής της Ιταλικής Δημοκρατίας στο χώρο της Αριστεράς.</a:t>
            </a:r>
          </a:p>
          <a:p>
            <a:r>
              <a:rPr lang="el-GR" dirty="0"/>
              <a:t>Πήρε μέρος στην Αντίσταση εναντίον του φασισμού και φυλακίστηκε.</a:t>
            </a:r>
          </a:p>
          <a:p>
            <a:r>
              <a:rPr lang="el-GR" dirty="0"/>
              <a:t>• Έγραψε μεταξύ άλλων το έργο «Δεξιά και Αριστερά», όπου αναζητεί τα κριτήρια διάκρισης αριστεράς και δεξιάς.</a:t>
            </a:r>
          </a:p>
          <a:p>
            <a:r>
              <a:rPr lang="el-GR" dirty="0"/>
              <a:t>• Ο </a:t>
            </a:r>
            <a:r>
              <a:rPr lang="el-GR" dirty="0" err="1"/>
              <a:t>Μπόμπιο</a:t>
            </a:r>
            <a:r>
              <a:rPr lang="el-GR" dirty="0"/>
              <a:t> δίνει έναν ευρύ ορισμό της αριστεράς ως ο χώρος που αγωνίζεται για την ισότητα και την απελευθέρωση.</a:t>
            </a:r>
          </a:p>
          <a:p>
            <a:r>
              <a:rPr lang="el-GR" dirty="0"/>
              <a:t>• Οι θετικές αξίες της συντηρητικής δεξιάς είναι διαφορετικές: ιεραρχία, εξουσία (διαχωρισμός σε εξουσιαστές και εξουσιαζόμενους), πατερναλισμός κτλ.</a:t>
            </a:r>
          </a:p>
          <a:p>
            <a:r>
              <a:rPr lang="el-GR" dirty="0"/>
              <a:t>• Η Νέα Δεξιά προβάλλει περισσότερο την ελευθερία ως ανταγωνισμό.</a:t>
            </a:r>
          </a:p>
        </p:txBody>
      </p:sp>
    </p:spTree>
    <p:extLst>
      <p:ext uri="{BB962C8B-B14F-4D97-AF65-F5344CB8AC3E}">
        <p14:creationId xmlns:p14="http://schemas.microsoft.com/office/powerpoint/2010/main" val="418782674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4296B99-2AFF-F690-3161-85D373702D55}"/>
              </a:ext>
            </a:extLst>
          </p:cNvPr>
          <p:cNvSpPr>
            <a:spLocks noGrp="1"/>
          </p:cNvSpPr>
          <p:nvPr>
            <p:ph type="title"/>
          </p:nvPr>
        </p:nvSpPr>
        <p:spPr/>
        <p:txBody>
          <a:bodyPr/>
          <a:lstStyle/>
          <a:p>
            <a:r>
              <a:rPr lang="el-GR" dirty="0"/>
              <a:t>Αριστερά και φασισμός</a:t>
            </a:r>
          </a:p>
        </p:txBody>
      </p:sp>
      <p:sp>
        <p:nvSpPr>
          <p:cNvPr id="3" name="Θέση περιεχομένου 2">
            <a:extLst>
              <a:ext uri="{FF2B5EF4-FFF2-40B4-BE49-F238E27FC236}">
                <a16:creationId xmlns:a16="http://schemas.microsoft.com/office/drawing/2014/main" id="{DD76FC36-D762-A82B-C2AE-69C8D4234517}"/>
              </a:ext>
            </a:extLst>
          </p:cNvPr>
          <p:cNvSpPr>
            <a:spLocks noGrp="1"/>
          </p:cNvSpPr>
          <p:nvPr>
            <p:ph idx="1"/>
          </p:nvPr>
        </p:nvSpPr>
        <p:spPr/>
        <p:txBody>
          <a:bodyPr>
            <a:normAutofit fontScale="85000" lnSpcReduction="10000"/>
          </a:bodyPr>
          <a:lstStyle/>
          <a:p>
            <a:r>
              <a:rPr lang="el-GR" dirty="0"/>
              <a:t>Οι αντιλήψεις και πράξεις του φασισμού δεν μπορούν μέσα από αυτούς τους άξονες να συναντηθούν με την αριστερά, αλλά με τις αξίες της δεξιάς. </a:t>
            </a:r>
          </a:p>
          <a:p>
            <a:r>
              <a:rPr lang="el-GR" dirty="0"/>
              <a:t>Υπάρχουν ωστόσο νήματα που συνδέουν ιστορικά την αριστερά με το φασισμό, καθώς υπήρξε μεταστροφή με πρώτο το </a:t>
            </a:r>
            <a:r>
              <a:rPr lang="el-GR" dirty="0" err="1"/>
              <a:t>Μουσολίνι</a:t>
            </a:r>
            <a:r>
              <a:rPr lang="el-GR" dirty="0"/>
              <a:t>.</a:t>
            </a:r>
          </a:p>
          <a:p>
            <a:r>
              <a:rPr lang="el-GR" dirty="0"/>
              <a:t>• Ο </a:t>
            </a:r>
            <a:r>
              <a:rPr lang="el-GR" dirty="0" err="1"/>
              <a:t>Ζιβ</a:t>
            </a:r>
            <a:r>
              <a:rPr lang="el-GR" dirty="0"/>
              <a:t> </a:t>
            </a:r>
            <a:r>
              <a:rPr lang="el-GR" dirty="0" err="1"/>
              <a:t>Στέρνελ</a:t>
            </a:r>
            <a:r>
              <a:rPr lang="el-GR" dirty="0"/>
              <a:t>, που εξετάζει το φασισμό από τη σκοπιά των ιδεών και όχι των πρακτικών, τον ορίζει ως </a:t>
            </a:r>
            <a:r>
              <a:rPr lang="el-GR" dirty="0" err="1"/>
              <a:t>παρανάγνωση</a:t>
            </a:r>
            <a:r>
              <a:rPr lang="el-GR" dirty="0"/>
              <a:t> του μαρξισμού.</a:t>
            </a:r>
          </a:p>
          <a:p>
            <a:r>
              <a:rPr lang="el-GR" dirty="0"/>
              <a:t>• Κάθε φασιστικό κίνημα όμως έχει τα δικά του συνθήματα και ιδέες. Δεν υπάρχει μια ιδέα ή ένα σύνθημα που να συνδέει ή να καλύπτει όλα τα φασιστικά κινήματα.</a:t>
            </a:r>
          </a:p>
          <a:p>
            <a:r>
              <a:rPr lang="el-GR" dirty="0"/>
              <a:t>• Το μερίδιο της ευθύνης της αριστεράς απέναντι στο φασισμό αφορά ότι δεν διέγνωσε και δεν αντιμετώπισε έγκαιρα το φασισμό. Υπάρχει διαφορετικού τύπου ευθύνη της δεξιάς.</a:t>
            </a:r>
          </a:p>
          <a:p>
            <a:r>
              <a:rPr lang="el-GR" dirty="0"/>
              <a:t>Ιστορικά, αλλά και στη σύγχρονη περίοδο υπάρχουν συγκλίνοντα συμφέροντα μεταξύ κράτους, ελίτ, κυβερνήσεων και φασιστών.</a:t>
            </a:r>
          </a:p>
        </p:txBody>
      </p:sp>
    </p:spTree>
    <p:extLst>
      <p:ext uri="{BB962C8B-B14F-4D97-AF65-F5344CB8AC3E}">
        <p14:creationId xmlns:p14="http://schemas.microsoft.com/office/powerpoint/2010/main" val="347213691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B2D50D5-8D65-3C28-B2BB-FC69E2D140BA}"/>
              </a:ext>
            </a:extLst>
          </p:cNvPr>
          <p:cNvSpPr>
            <a:spLocks noGrp="1"/>
          </p:cNvSpPr>
          <p:nvPr>
            <p:ph type="title"/>
          </p:nvPr>
        </p:nvSpPr>
        <p:spPr/>
        <p:txBody>
          <a:bodyPr/>
          <a:lstStyle/>
          <a:p>
            <a:r>
              <a:rPr lang="el-GR" dirty="0" err="1"/>
              <a:t>Μουσολίνι</a:t>
            </a:r>
            <a:endParaRPr lang="el-GR" dirty="0"/>
          </a:p>
        </p:txBody>
      </p:sp>
      <p:sp>
        <p:nvSpPr>
          <p:cNvPr id="3" name="Θέση περιεχομένου 2">
            <a:extLst>
              <a:ext uri="{FF2B5EF4-FFF2-40B4-BE49-F238E27FC236}">
                <a16:creationId xmlns:a16="http://schemas.microsoft.com/office/drawing/2014/main" id="{936ECB99-B97E-2025-8E6D-05F7FA4320BC}"/>
              </a:ext>
            </a:extLst>
          </p:cNvPr>
          <p:cNvSpPr>
            <a:spLocks noGrp="1"/>
          </p:cNvSpPr>
          <p:nvPr>
            <p:ph idx="1"/>
          </p:nvPr>
        </p:nvSpPr>
        <p:spPr/>
        <p:txBody>
          <a:bodyPr>
            <a:normAutofit fontScale="85000" lnSpcReduction="10000"/>
          </a:bodyPr>
          <a:lstStyle/>
          <a:p>
            <a:r>
              <a:rPr lang="el-GR" dirty="0"/>
              <a:t>Στις 24/3/1919 γεννιέται η λέξη «φασισμός» : ο </a:t>
            </a:r>
            <a:r>
              <a:rPr lang="el-GR" dirty="0" err="1"/>
              <a:t>Μπενίτο</a:t>
            </a:r>
            <a:r>
              <a:rPr lang="el-GR" dirty="0"/>
              <a:t> </a:t>
            </a:r>
            <a:r>
              <a:rPr lang="el-GR" dirty="0" err="1"/>
              <a:t>Μουσολίνι</a:t>
            </a:r>
            <a:r>
              <a:rPr lang="el-GR" dirty="0"/>
              <a:t> ιδρύει τα </a:t>
            </a:r>
            <a:r>
              <a:rPr lang="el-GR" dirty="0" err="1"/>
              <a:t>Fasci</a:t>
            </a:r>
            <a:r>
              <a:rPr lang="el-GR" dirty="0"/>
              <a:t> </a:t>
            </a:r>
            <a:r>
              <a:rPr lang="el-GR" dirty="0" err="1"/>
              <a:t>di</a:t>
            </a:r>
            <a:r>
              <a:rPr lang="el-GR" dirty="0"/>
              <a:t> </a:t>
            </a:r>
            <a:r>
              <a:rPr lang="el-GR" dirty="0" err="1"/>
              <a:t>combattimento</a:t>
            </a:r>
            <a:r>
              <a:rPr lang="el-GR" dirty="0"/>
              <a:t> («δέσμες μάχης»).</a:t>
            </a:r>
          </a:p>
          <a:p>
            <a:r>
              <a:rPr lang="el-GR" dirty="0"/>
              <a:t>• </a:t>
            </a:r>
            <a:r>
              <a:rPr lang="el-GR" dirty="0" err="1"/>
              <a:t>Fasci</a:t>
            </a:r>
            <a:r>
              <a:rPr lang="el-GR" dirty="0"/>
              <a:t>: βασική εικόνα του ιταλικού φασισμού με καταβολές στη ρωμαϊκή αυτοκρατορία: δεμάτι από βέργες που ήταν σύμβολο ενός Ρωμαίου αξιωματούχου. Ήταν σύμβολο της δημοκρατικής Ρώμης που τον είχε οικειοποιηθεί αρχικά η αριστερά: κάθε βέργα από μόνη της σπάει αλλά όλες μαζί όχι.</a:t>
            </a:r>
          </a:p>
          <a:p>
            <a:r>
              <a:rPr lang="el-GR" dirty="0"/>
              <a:t>• Στα τέλη του 19ου αιώνα δημιουργούνται ομάδες αυτοάμυνας της αριστεράς, στα όρια της νομιμότητας, που χρησιμοποιούν τον όρο.</a:t>
            </a:r>
          </a:p>
          <a:p>
            <a:r>
              <a:rPr lang="el-GR" dirty="0"/>
              <a:t>Συχνά χρησιμοποιούνταν τόσο από την αριστερά όσο και από τους φασίστες, μέχρι την οριστική οικειοποίηση του όρου από τους φασίστες.</a:t>
            </a:r>
          </a:p>
          <a:p>
            <a:r>
              <a:rPr lang="el-GR" dirty="0"/>
              <a:t>• Οι </a:t>
            </a:r>
            <a:r>
              <a:rPr lang="el-GR" dirty="0" err="1"/>
              <a:t>Fasci</a:t>
            </a:r>
            <a:r>
              <a:rPr lang="el-GR" dirty="0"/>
              <a:t> </a:t>
            </a:r>
            <a:r>
              <a:rPr lang="el-GR" dirty="0" err="1"/>
              <a:t>di</a:t>
            </a:r>
            <a:r>
              <a:rPr lang="el-GR" dirty="0"/>
              <a:t> </a:t>
            </a:r>
            <a:r>
              <a:rPr lang="el-GR" dirty="0" err="1"/>
              <a:t>combattimento</a:t>
            </a:r>
            <a:r>
              <a:rPr lang="el-GR" dirty="0"/>
              <a:t> ήταν αρχικά ομάδες κρούσης απέναντι στην αριστερά.</a:t>
            </a:r>
          </a:p>
          <a:p>
            <a:r>
              <a:rPr lang="el-GR" dirty="0"/>
              <a:t>Ο φασισμός παίρνει τις οργανωτικές πρακτικές και τα συνθήματα της αριστεράς και τις στρέφει ενάντια στην αριστερά.</a:t>
            </a:r>
          </a:p>
        </p:txBody>
      </p:sp>
    </p:spTree>
    <p:extLst>
      <p:ext uri="{BB962C8B-B14F-4D97-AF65-F5344CB8AC3E}">
        <p14:creationId xmlns:p14="http://schemas.microsoft.com/office/powerpoint/2010/main" val="425742662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74C2AB8-9713-3F3B-E763-07A3ACE51592}"/>
              </a:ext>
            </a:extLst>
          </p:cNvPr>
          <p:cNvSpPr>
            <a:spLocks noGrp="1"/>
          </p:cNvSpPr>
          <p:nvPr>
            <p:ph type="title"/>
          </p:nvPr>
        </p:nvSpPr>
        <p:spPr/>
        <p:txBody>
          <a:bodyPr/>
          <a:lstStyle/>
          <a:p>
            <a:r>
              <a:rPr lang="el-GR" dirty="0"/>
              <a:t>Η προέλευση του </a:t>
            </a:r>
            <a:r>
              <a:rPr lang="el-GR" dirty="0" err="1"/>
              <a:t>Μουσολίνι</a:t>
            </a:r>
            <a:endParaRPr lang="el-GR" dirty="0"/>
          </a:p>
        </p:txBody>
      </p:sp>
      <p:sp>
        <p:nvSpPr>
          <p:cNvPr id="3" name="Θέση περιεχομένου 2">
            <a:extLst>
              <a:ext uri="{FF2B5EF4-FFF2-40B4-BE49-F238E27FC236}">
                <a16:creationId xmlns:a16="http://schemas.microsoft.com/office/drawing/2014/main" id="{FB9B54CF-ADD6-F508-670C-AB761204FA24}"/>
              </a:ext>
            </a:extLst>
          </p:cNvPr>
          <p:cNvSpPr>
            <a:spLocks noGrp="1"/>
          </p:cNvSpPr>
          <p:nvPr>
            <p:ph idx="1"/>
          </p:nvPr>
        </p:nvSpPr>
        <p:spPr/>
        <p:txBody>
          <a:bodyPr>
            <a:normAutofit/>
          </a:bodyPr>
          <a:lstStyle/>
          <a:p>
            <a:r>
              <a:rPr lang="el-GR" dirty="0"/>
              <a:t>Ο </a:t>
            </a:r>
            <a:r>
              <a:rPr lang="el-GR" dirty="0" err="1"/>
              <a:t>Μουσολίνι</a:t>
            </a:r>
            <a:r>
              <a:rPr lang="el-GR" dirty="0"/>
              <a:t> προέρχεται από την αριστερά. Είχε συγκρουστεί και αποχωρήσει από το Σοσιαλιστικό Κόμμα με αφορμή την είσοδο της Ιταλίας στον Α’ ΠΠ.</a:t>
            </a:r>
          </a:p>
          <a:p>
            <a:r>
              <a:rPr lang="el-GR" dirty="0"/>
              <a:t>• Η Ιταλία υπαναχώρησε από τη συμμαχία των κεντρικών δυνάμεων λόγω υπολογισμών της ιταλικής άρχουσας τάξης που διαιρέθηκε σε τρεις μερίδες:</a:t>
            </a:r>
          </a:p>
          <a:p>
            <a:r>
              <a:rPr lang="el-GR" dirty="0"/>
              <a:t>Α) υπέρ </a:t>
            </a:r>
            <a:r>
              <a:rPr lang="el-GR" dirty="0" err="1"/>
              <a:t>Αντάντ</a:t>
            </a:r>
            <a:r>
              <a:rPr lang="el-GR" dirty="0"/>
              <a:t> λόγω αντικρουόμενων εθνικών βλέψεων με Αυστροουγγαρία.</a:t>
            </a:r>
          </a:p>
          <a:p>
            <a:r>
              <a:rPr lang="el-GR" dirty="0"/>
              <a:t>Β) υπέρ της συμμαχίας των κεντρικών δυνάμεων.</a:t>
            </a:r>
          </a:p>
          <a:p>
            <a:r>
              <a:rPr lang="el-GR" dirty="0"/>
              <a:t>Γ) οπαδοί ουδετερότητας (πρόταση του Σοσιαλιστικού Κόμματος, των αναρχικών και μερίδας της αστικής τάξης).</a:t>
            </a:r>
          </a:p>
        </p:txBody>
      </p:sp>
    </p:spTree>
    <p:extLst>
      <p:ext uri="{BB962C8B-B14F-4D97-AF65-F5344CB8AC3E}">
        <p14:creationId xmlns:p14="http://schemas.microsoft.com/office/powerpoint/2010/main" val="285439939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A0499C-CD61-33A4-CDCF-50E621914FCA}"/>
              </a:ext>
            </a:extLst>
          </p:cNvPr>
          <p:cNvSpPr>
            <a:spLocks noGrp="1"/>
          </p:cNvSpPr>
          <p:nvPr>
            <p:ph type="title"/>
          </p:nvPr>
        </p:nvSpPr>
        <p:spPr/>
        <p:txBody>
          <a:bodyPr/>
          <a:lstStyle/>
          <a:p>
            <a:r>
              <a:rPr lang="el-GR" dirty="0"/>
              <a:t>Φασισμός και ανθρωπολογικές προσεγγίσεις</a:t>
            </a:r>
          </a:p>
        </p:txBody>
      </p:sp>
      <p:sp>
        <p:nvSpPr>
          <p:cNvPr id="3" name="Θέση περιεχομένου 2">
            <a:extLst>
              <a:ext uri="{FF2B5EF4-FFF2-40B4-BE49-F238E27FC236}">
                <a16:creationId xmlns:a16="http://schemas.microsoft.com/office/drawing/2014/main" id="{DCC0B54F-32F5-7082-EF28-D20C40D32C61}"/>
              </a:ext>
            </a:extLst>
          </p:cNvPr>
          <p:cNvSpPr>
            <a:spLocks noGrp="1"/>
          </p:cNvSpPr>
          <p:nvPr>
            <p:ph idx="1"/>
          </p:nvPr>
        </p:nvSpPr>
        <p:spPr/>
        <p:txBody>
          <a:bodyPr>
            <a:normAutofit fontScale="70000" lnSpcReduction="20000"/>
          </a:bodyPr>
          <a:lstStyle/>
          <a:p>
            <a:pPr algn="just"/>
            <a:r>
              <a:rPr lang="el-GR" dirty="0"/>
              <a:t>Η μονοσήμαντη σύνδεση του φασισμού με τη σεξουαλική καταπίεση είναι λανθασμένη. </a:t>
            </a:r>
          </a:p>
          <a:p>
            <a:pPr algn="just"/>
            <a:r>
              <a:rPr lang="el-GR" dirty="0"/>
              <a:t>Στο βιβλίο «</a:t>
            </a:r>
            <a:r>
              <a:rPr lang="el-GR" dirty="0" err="1"/>
              <a:t>Sex</a:t>
            </a:r>
            <a:r>
              <a:rPr lang="el-GR" dirty="0"/>
              <a:t> </a:t>
            </a:r>
            <a:r>
              <a:rPr lang="el-GR" dirty="0" err="1"/>
              <a:t>after</a:t>
            </a:r>
            <a:r>
              <a:rPr lang="el-GR" dirty="0"/>
              <a:t> </a:t>
            </a:r>
            <a:r>
              <a:rPr lang="el-GR" dirty="0" err="1"/>
              <a:t>fascism</a:t>
            </a:r>
            <a:r>
              <a:rPr lang="el-GR" dirty="0"/>
              <a:t>» της </a:t>
            </a:r>
            <a:r>
              <a:rPr lang="el-GR" dirty="0" err="1"/>
              <a:t>Ντάγκμαρ</a:t>
            </a:r>
            <a:r>
              <a:rPr lang="el-GR" dirty="0"/>
              <a:t> </a:t>
            </a:r>
            <a:r>
              <a:rPr lang="el-GR" dirty="0" err="1"/>
              <a:t>Χερτζογκ</a:t>
            </a:r>
            <a:r>
              <a:rPr lang="el-GR" dirty="0"/>
              <a:t> ανατρέπεται η εικόνα της σεξουαλικής διαστροφής σαν καθοριστικού στοιχείου του φασισμού.</a:t>
            </a:r>
          </a:p>
          <a:p>
            <a:pPr algn="just"/>
            <a:r>
              <a:rPr lang="el-GR" dirty="0"/>
              <a:t>• Ο υπερτονισμός της σεξουαλικότητας υπάρχει σε ψυχολογικές θεωρίες του φασισμού, όπως του </a:t>
            </a:r>
            <a:r>
              <a:rPr lang="el-GR" dirty="0" err="1"/>
              <a:t>Βίλχεμ</a:t>
            </a:r>
            <a:r>
              <a:rPr lang="el-GR" dirty="0"/>
              <a:t> Ράιχ στη «</a:t>
            </a:r>
            <a:r>
              <a:rPr lang="el-GR" dirty="0" err="1"/>
              <a:t>Mαζική</a:t>
            </a:r>
            <a:r>
              <a:rPr lang="el-GR" dirty="0"/>
              <a:t> ψυχολογία του φασισμού».</a:t>
            </a:r>
          </a:p>
          <a:p>
            <a:pPr algn="just"/>
            <a:r>
              <a:rPr lang="el-GR" dirty="0"/>
              <a:t> Ο Ράιχ στήριξε ολόκληρη θεωρία για τη σύνδεση φασισμού και σεξουαλικής καταπίεσης. Το πρόβλημα με τις ψυχολογικές θεωρήσεις του φασισμού είναι ότι δεν μπορεί να τεκμηριωθεί γιατί ο φασισμός δεν αναπτύχθηκε σε άλλες χώρες όπου υπήρχε αντίστοιχη σεξουαλική καταπίεση.</a:t>
            </a:r>
          </a:p>
          <a:p>
            <a:pPr algn="just"/>
            <a:r>
              <a:rPr lang="el-GR" dirty="0"/>
              <a:t>• Η επιστημονική προσέγγιση του φασισμού πρέπει να είναι πρωτίστως ιστορική και συγκριτική και όχι ψυχολογική ή ανθρωπολογική, χωρίς αυτές οι προσεγγίσεις να θεωρούνται ασήμαντες, αλλά ανολοκλήρωτες</a:t>
            </a:r>
          </a:p>
          <a:p>
            <a:pPr algn="just"/>
            <a:r>
              <a:rPr lang="el-GR" dirty="0"/>
              <a:t>Η </a:t>
            </a:r>
            <a:r>
              <a:rPr lang="el-GR" dirty="0" err="1"/>
              <a:t>Ντάγκμαρ</a:t>
            </a:r>
            <a:r>
              <a:rPr lang="el-GR" dirty="0"/>
              <a:t> </a:t>
            </a:r>
            <a:r>
              <a:rPr lang="el-GR" dirty="0" err="1"/>
              <a:t>Χερτζογκ</a:t>
            </a:r>
            <a:r>
              <a:rPr lang="el-GR" dirty="0"/>
              <a:t> υποστηρίζει ότι οι ναζί δεν ήταν πάντοτε σεξουαλικά διεστραμμένοι. Προϋπήρχε ένα κύμα σεξουαλικής απελευθέρωσης που αξιοποιήθηκε και εν μέρει προωθήθηκε από το ναζισμό, αν και επίσημα απαγορευόταν η ομοφυλοφιλία και η μίξη με εβραίους. Στάθηκε όμως απέναντι στην κυρίαρχη μονογαμία, κυρίως από τη σκοπιά των ανδρικών προνομίων, αλλά δεν είναι κάθε σύγκρουση με το συντηρητισμό προοδευτική.</a:t>
            </a:r>
          </a:p>
        </p:txBody>
      </p:sp>
    </p:spTree>
    <p:extLst>
      <p:ext uri="{BB962C8B-B14F-4D97-AF65-F5344CB8AC3E}">
        <p14:creationId xmlns:p14="http://schemas.microsoft.com/office/powerpoint/2010/main" val="144886275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E73BBED-B71E-4620-3B07-AD26CD4AA9C9}"/>
              </a:ext>
            </a:extLst>
          </p:cNvPr>
          <p:cNvSpPr>
            <a:spLocks noGrp="1"/>
          </p:cNvSpPr>
          <p:nvPr>
            <p:ph type="title"/>
          </p:nvPr>
        </p:nvSpPr>
        <p:spPr/>
        <p:txBody>
          <a:bodyPr/>
          <a:lstStyle/>
          <a:p>
            <a:r>
              <a:rPr lang="el-GR" dirty="0"/>
              <a:t>Λαϊκή υποστήριξη</a:t>
            </a:r>
          </a:p>
        </p:txBody>
      </p:sp>
      <p:sp>
        <p:nvSpPr>
          <p:cNvPr id="3" name="Θέση περιεχομένου 2">
            <a:extLst>
              <a:ext uri="{FF2B5EF4-FFF2-40B4-BE49-F238E27FC236}">
                <a16:creationId xmlns:a16="http://schemas.microsoft.com/office/drawing/2014/main" id="{6E5AA22F-9C3E-D00F-F02B-82D356B38C7F}"/>
              </a:ext>
            </a:extLst>
          </p:cNvPr>
          <p:cNvSpPr>
            <a:spLocks noGrp="1"/>
          </p:cNvSpPr>
          <p:nvPr>
            <p:ph idx="1"/>
          </p:nvPr>
        </p:nvSpPr>
        <p:spPr/>
        <p:txBody>
          <a:bodyPr/>
          <a:lstStyle/>
          <a:p>
            <a:pPr algn="just"/>
            <a:r>
              <a:rPr lang="el-GR" dirty="0"/>
              <a:t>Ο </a:t>
            </a:r>
            <a:r>
              <a:rPr lang="el-GR" dirty="0" err="1"/>
              <a:t>Πάξτον</a:t>
            </a:r>
            <a:r>
              <a:rPr lang="el-GR" dirty="0"/>
              <a:t> επιμένει πως ο ιταλικός και ο γερμανικός λαός, στο μεγαλύτερό τους τμήμα, ενθάρρυναν και υποστήριξαν τα ηγετικά πρόσωπα του φασισμού και του ναζισμού, από τα οποία εμπνεύστηκαν βαθιά και με τις εντολές των οποίων δραστηριοποιήθηκαν συνειδητά (χαρακτηριστικό γεγονός είναι οι διαρκείς καταγγελίες που δεχόταν αφειδώς η Γκεστάπο από ένθερμους και φθονερούς πολίτες εις βάρος «εχθρών» συμπολιτών τους, ενώ ακόμα και μετά τον καταστροφικό για τη Γερμανία Δεύτερο Παγκόσμιο Πόλεμο, 15-18 % του γερμανικού λαού εξακολουθούσε να υποστηρίζει τον ναζισμό).</a:t>
            </a:r>
          </a:p>
          <a:p>
            <a:pPr algn="just"/>
            <a:r>
              <a:rPr lang="el-GR" dirty="0"/>
              <a:t>Ο συναισθηματισμός</a:t>
            </a:r>
          </a:p>
        </p:txBody>
      </p:sp>
    </p:spTree>
    <p:extLst>
      <p:ext uri="{BB962C8B-B14F-4D97-AF65-F5344CB8AC3E}">
        <p14:creationId xmlns:p14="http://schemas.microsoft.com/office/powerpoint/2010/main" val="379807264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401A72-18C0-6615-D776-38438BA1EA32}"/>
              </a:ext>
            </a:extLst>
          </p:cNvPr>
          <p:cNvSpPr>
            <a:spLocks noGrp="1"/>
          </p:cNvSpPr>
          <p:nvPr>
            <p:ph type="title"/>
          </p:nvPr>
        </p:nvSpPr>
        <p:spPr/>
        <p:txBody>
          <a:bodyPr/>
          <a:lstStyle/>
          <a:p>
            <a:r>
              <a:rPr lang="el-GR" dirty="0"/>
              <a:t>Καταγωγή του κοινωνικού κράτους</a:t>
            </a:r>
          </a:p>
        </p:txBody>
      </p:sp>
      <p:sp>
        <p:nvSpPr>
          <p:cNvPr id="3" name="Θέση περιεχομένου 2">
            <a:extLst>
              <a:ext uri="{FF2B5EF4-FFF2-40B4-BE49-F238E27FC236}">
                <a16:creationId xmlns:a16="http://schemas.microsoft.com/office/drawing/2014/main" id="{9BF96B27-B91C-C635-DA75-31B1AF076FD5}"/>
              </a:ext>
            </a:extLst>
          </p:cNvPr>
          <p:cNvSpPr>
            <a:spLocks noGrp="1"/>
          </p:cNvSpPr>
          <p:nvPr>
            <p:ph idx="1"/>
          </p:nvPr>
        </p:nvSpPr>
        <p:spPr/>
        <p:txBody>
          <a:bodyPr>
            <a:normAutofit fontScale="85000" lnSpcReduction="10000"/>
          </a:bodyPr>
          <a:lstStyle/>
          <a:p>
            <a:pPr algn="just"/>
            <a:r>
              <a:rPr lang="el-GR" dirty="0"/>
              <a:t>Οι απαρχές του μπορούν να αναζητηθούν στις έννοιες που αναπτύχθηκαν κατά την νεωτερική περίοδο και σταδιακά επεκτάθηκαν και θεσμοποιήθηκαν τους επόμενους αιώνες. Είναι βέβαιο ότι αρκετοί είναι οι παράγοντες ανάπτυξης και επέκτασής του, με βασικότερους την βιομηχανοποίηση, την ανάπτυξη του καπιταλιστικού συστήματος και την συνακόλουθη ανάπτυξη του εργατικού κινήματος.</a:t>
            </a:r>
          </a:p>
          <a:p>
            <a:pPr algn="just"/>
            <a:r>
              <a:rPr lang="el-GR" dirty="0"/>
              <a:t>Η πίεση προς την επέκταση του κράτους πρόνοιας προήλθε από την αναγκαιότητα αντιμετώπισης του κοινωνικού ζητήματος, δηλαδή της φτώχειας, της ανέχειας και της κοινωνικής περιθωριοποίησης, που έλαβαν εκτεταμένες διαστάσεις λόγω της ραγδαίας βιομηχανοποίησης και αστικοποίησης. Ειδικότερα όμως, κατά τη διάρκεια του δεύτερου μισού του 20ου αιώνα, η παραδοχή της αναγκαιότητας δημιουργίας νέων – ολοκληρωμένων – μορφών κοινωνικής αλληλεγγύης (</a:t>
            </a:r>
            <a:r>
              <a:rPr lang="el-GR" dirty="0" err="1"/>
              <a:t>GoodinandDryzek</a:t>
            </a:r>
            <a:r>
              <a:rPr lang="el-GR" dirty="0"/>
              <a:t>, 1995;Titmuss, 1950) και η αποδοχή της κρατικής παρέμβασης ως βασικό εργαλείο διασφάλισης της ειρήνης και της ευταξίας, κατέστησαν το κράτος πρόνοιας και εν γένει τον κρατικό παρεμβατισμό, ως το κύριο εργαλείο κοινωνικής και οικονομικής ευημερίας</a:t>
            </a:r>
          </a:p>
        </p:txBody>
      </p:sp>
    </p:spTree>
    <p:extLst>
      <p:ext uri="{BB962C8B-B14F-4D97-AF65-F5344CB8AC3E}">
        <p14:creationId xmlns:p14="http://schemas.microsoft.com/office/powerpoint/2010/main" val="6675867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18F740F-24B6-E052-8C00-9810C69471E9}"/>
              </a:ext>
            </a:extLst>
          </p:cNvPr>
          <p:cNvSpPr>
            <a:spLocks noGrp="1"/>
          </p:cNvSpPr>
          <p:nvPr>
            <p:ph type="title"/>
          </p:nvPr>
        </p:nvSpPr>
        <p:spPr/>
        <p:txBody>
          <a:bodyPr/>
          <a:lstStyle/>
          <a:p>
            <a:r>
              <a:rPr lang="el-GR" dirty="0"/>
              <a:t>Φαντασιακή </a:t>
            </a:r>
            <a:r>
              <a:rPr lang="el-GR" dirty="0" err="1"/>
              <a:t>θέσμιση</a:t>
            </a:r>
            <a:r>
              <a:rPr lang="el-GR" dirty="0"/>
              <a:t> (</a:t>
            </a:r>
            <a:r>
              <a:rPr lang="el-GR" dirty="0" err="1"/>
              <a:t>Καστοριάδης</a:t>
            </a:r>
            <a:r>
              <a:rPr lang="el-GR" dirty="0"/>
              <a:t>)</a:t>
            </a:r>
          </a:p>
        </p:txBody>
      </p:sp>
      <p:sp>
        <p:nvSpPr>
          <p:cNvPr id="3" name="Θέση περιεχομένου 2">
            <a:extLst>
              <a:ext uri="{FF2B5EF4-FFF2-40B4-BE49-F238E27FC236}">
                <a16:creationId xmlns:a16="http://schemas.microsoft.com/office/drawing/2014/main" id="{882271E8-6DCE-8BB3-10C9-E802F9BD8B1E}"/>
              </a:ext>
            </a:extLst>
          </p:cNvPr>
          <p:cNvSpPr>
            <a:spLocks noGrp="1"/>
          </p:cNvSpPr>
          <p:nvPr>
            <p:ph idx="1"/>
          </p:nvPr>
        </p:nvSpPr>
        <p:spPr/>
        <p:txBody>
          <a:bodyPr/>
          <a:lstStyle/>
          <a:p>
            <a:pPr algn="just"/>
            <a:r>
              <a:rPr lang="el-GR" dirty="0"/>
              <a:t>Φαντασιακό: όχι αυταπάτη ή ψευδαίσθηση αλλά ικανότητα </a:t>
            </a:r>
            <a:r>
              <a:rPr lang="el-GR" dirty="0" err="1"/>
              <a:t>θέσμισης</a:t>
            </a:r>
            <a:r>
              <a:rPr lang="el-GR" dirty="0"/>
              <a:t> νέων μορφών και τύπων(μέσα στην πραγματική ζωή)</a:t>
            </a:r>
          </a:p>
          <a:p>
            <a:pPr algn="just"/>
            <a:r>
              <a:rPr lang="el-GR" dirty="0"/>
              <a:t>Αυτονομία: όχι μόνο θέτει η κοινωνία τους νόμους αλλά και τους αμφισβητεί</a:t>
            </a:r>
          </a:p>
          <a:p>
            <a:pPr algn="just"/>
            <a:r>
              <a:rPr lang="el-GR" dirty="0"/>
              <a:t>Η πόλη- κράτος θέτει το ηθικό πλαίσιο</a:t>
            </a:r>
          </a:p>
          <a:p>
            <a:pPr algn="just"/>
            <a:r>
              <a:rPr lang="el-GR" dirty="0"/>
              <a:t>Η εκτελεστική λειτουργία ως το νέο άβατο</a:t>
            </a:r>
          </a:p>
          <a:p>
            <a:pPr algn="just"/>
            <a:r>
              <a:rPr lang="el-GR" dirty="0"/>
              <a:t>Το ιερατείο των ειδικών </a:t>
            </a:r>
          </a:p>
          <a:p>
            <a:pPr algn="just"/>
            <a:endParaRPr lang="el-GR" dirty="0"/>
          </a:p>
        </p:txBody>
      </p:sp>
    </p:spTree>
    <p:extLst>
      <p:ext uri="{BB962C8B-B14F-4D97-AF65-F5344CB8AC3E}">
        <p14:creationId xmlns:p14="http://schemas.microsoft.com/office/powerpoint/2010/main" val="399146122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F9735CC-1393-C396-C5D5-B3EB13D37B4C}"/>
              </a:ext>
            </a:extLst>
          </p:cNvPr>
          <p:cNvSpPr>
            <a:spLocks noGrp="1"/>
          </p:cNvSpPr>
          <p:nvPr>
            <p:ph type="title"/>
          </p:nvPr>
        </p:nvSpPr>
        <p:spPr/>
        <p:txBody>
          <a:bodyPr>
            <a:normAutofit fontScale="90000"/>
          </a:bodyPr>
          <a:lstStyle/>
          <a:p>
            <a:r>
              <a:rPr lang="el-GR" dirty="0"/>
              <a:t>Δαπάνες κοινωνικού κράτους στην ΕΕ</a:t>
            </a:r>
          </a:p>
        </p:txBody>
      </p:sp>
      <p:sp>
        <p:nvSpPr>
          <p:cNvPr id="3" name="Θέση περιεχομένου 2">
            <a:extLst>
              <a:ext uri="{FF2B5EF4-FFF2-40B4-BE49-F238E27FC236}">
                <a16:creationId xmlns:a16="http://schemas.microsoft.com/office/drawing/2014/main" id="{06DF3ABD-CE13-8CEE-CE9E-D87FF3D639B8}"/>
              </a:ext>
            </a:extLst>
          </p:cNvPr>
          <p:cNvSpPr>
            <a:spLocks noGrp="1"/>
          </p:cNvSpPr>
          <p:nvPr>
            <p:ph idx="1"/>
          </p:nvPr>
        </p:nvSpPr>
        <p:spPr/>
        <p:txBody>
          <a:bodyPr/>
          <a:lstStyle/>
          <a:p>
            <a:pPr algn="just"/>
            <a:r>
              <a:rPr lang="el-GR" dirty="0"/>
              <a:t>Το 2020, οι συνολικές δαπάνες για παροχές κοινωνικής προστασίας στην ΕΕ ανήλθαν σε 4 074 δισεκατομμύρια ευρώ, ή στο 30,4% του ΑΕΠ.
Το 2020, περίπου το 44 % των συνολικών δαπανών για παροχές κοινωνικής προστασίας στην ΕΕ προοριζόταν για τη λειτουργία γήρατος και επιζώντων, ακολουθούμενη από τη λειτουργία ασθένειας/υγειονομικής περίθαλψης με 29 %.
Κατά την περίοδο 2010-2020, καταγράφηκε η ταχύτερη αύξηση των δαπανών για επιδόματα κοινωνικής προστασίας για τη λειτουργία στέγασης και κοινωνικού αποκλεισμού, ακολουθούμενη από τη λειτουργία της ανεργίας.
</a:t>
            </a:r>
          </a:p>
        </p:txBody>
      </p:sp>
    </p:spTree>
    <p:extLst>
      <p:ext uri="{BB962C8B-B14F-4D97-AF65-F5344CB8AC3E}">
        <p14:creationId xmlns:p14="http://schemas.microsoft.com/office/powerpoint/2010/main" val="506780860"/>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8CBECCF-BEAB-2B1B-1F8B-E834E258D80C}"/>
              </a:ext>
            </a:extLst>
          </p:cNvPr>
          <p:cNvSpPr>
            <a:spLocks noGrp="1"/>
          </p:cNvSpPr>
          <p:nvPr>
            <p:ph type="title"/>
          </p:nvPr>
        </p:nvSpPr>
        <p:spPr/>
        <p:txBody>
          <a:bodyPr>
            <a:normAutofit fontScale="90000"/>
          </a:bodyPr>
          <a:lstStyle/>
          <a:p>
            <a:r>
              <a:rPr lang="el-GR" dirty="0"/>
              <a:t>Ελληνικό κοινωνικό κράτος (στοιχεία 2019)</a:t>
            </a:r>
          </a:p>
        </p:txBody>
      </p:sp>
      <p:sp>
        <p:nvSpPr>
          <p:cNvPr id="3" name="Θέση περιεχομένου 2">
            <a:extLst>
              <a:ext uri="{FF2B5EF4-FFF2-40B4-BE49-F238E27FC236}">
                <a16:creationId xmlns:a16="http://schemas.microsoft.com/office/drawing/2014/main" id="{87712E6B-2C5A-4748-81C9-CE34AE8CF866}"/>
              </a:ext>
            </a:extLst>
          </p:cNvPr>
          <p:cNvSpPr>
            <a:spLocks noGrp="1"/>
          </p:cNvSpPr>
          <p:nvPr>
            <p:ph idx="1"/>
          </p:nvPr>
        </p:nvSpPr>
        <p:spPr/>
        <p:txBody>
          <a:bodyPr>
            <a:normAutofit fontScale="92500" lnSpcReduction="10000"/>
          </a:bodyPr>
          <a:lstStyle/>
          <a:p>
            <a:r>
              <a:rPr lang="el-GR" dirty="0"/>
              <a:t>Η μελέτη δεν συγκρίνει απλώς τι δαπανά κάθε χώρα για κοινωνικές παροχές, αλλά και πού ακριβώς στοχεύουν αυτές. Αν μείνει κανείς στη συνολική εικόνα, δηλαδή στις κοινωνικές μεταβιβάσεις ως ποσοστό του ΑΕΠ, μπορεί να σχηματίσει την εντύπωση ότι τα πράγματα στην Ελλάδα είναι καλύτερα από άλλες χώρες, πόσο μάλλον όταν έχει προηγηθεί η κρίση. Πράγματι, οι κοινωνικές δαπάνες βρίσκονταν το 2017 (τα τελευταία διαθέσιμα συγκριτικά στοιχεία) στο 25,2% του ΑΕΠ, που είναι χαμηλότερα, μεν, από τον ευρωπαϊκό μέσο όρο του 27,9% αλλά χώρες όπως η Πορτογαλία, η Ισπανία, η Κύπρος βρίσκονται πιο κάτω από την Ελλάδα.</a:t>
            </a:r>
          </a:p>
          <a:p>
            <a:r>
              <a:rPr lang="el-GR" dirty="0"/>
              <a:t>Η εικόνα «θολώνει», όταν μπει κανείς στη διαδικασία μιας άλλης σύγκρισης, αυτής των απόλυτων αριθμών. Έτσι, σε όσους Μονάδων Αγοραστικής Δύναμης, οι κατά κεφαλήν κοινωνικές δαπάνες στην Ελλάδα ήταν 5.100 πραγματικά ευρώ, με την «ψαλίδα» να ανοίγει σε σύγκριση με το μέσο όρο της Ευρώπης αλλά και τις χώρες της Ιβηρικής.</a:t>
            </a:r>
          </a:p>
        </p:txBody>
      </p:sp>
    </p:spTree>
    <p:extLst>
      <p:ext uri="{BB962C8B-B14F-4D97-AF65-F5344CB8AC3E}">
        <p14:creationId xmlns:p14="http://schemas.microsoft.com/office/powerpoint/2010/main" val="193143299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6B01B3-5144-766B-0861-7B2C9FBB4506}"/>
              </a:ext>
            </a:extLst>
          </p:cNvPr>
          <p:cNvSpPr>
            <a:spLocks noGrp="1"/>
          </p:cNvSpPr>
          <p:nvPr>
            <p:ph type="title"/>
          </p:nvPr>
        </p:nvSpPr>
        <p:spPr/>
        <p:txBody>
          <a:bodyPr>
            <a:normAutofit fontScale="90000"/>
          </a:bodyPr>
          <a:lstStyle/>
          <a:p>
            <a:r>
              <a:rPr lang="el-GR" dirty="0"/>
              <a:t>Δαπάνες κοινωνικού κράτους στις ΗΠΑ</a:t>
            </a:r>
          </a:p>
        </p:txBody>
      </p:sp>
      <p:sp>
        <p:nvSpPr>
          <p:cNvPr id="3" name="Θέση περιεχομένου 2">
            <a:extLst>
              <a:ext uri="{FF2B5EF4-FFF2-40B4-BE49-F238E27FC236}">
                <a16:creationId xmlns:a16="http://schemas.microsoft.com/office/drawing/2014/main" id="{CFB9572F-F914-4B5C-ED46-0E0015092B79}"/>
              </a:ext>
            </a:extLst>
          </p:cNvPr>
          <p:cNvSpPr>
            <a:spLocks noGrp="1"/>
          </p:cNvSpPr>
          <p:nvPr>
            <p:ph idx="1"/>
          </p:nvPr>
        </p:nvSpPr>
        <p:spPr/>
        <p:txBody>
          <a:bodyPr>
            <a:normAutofit fontScale="92500" lnSpcReduction="10000"/>
          </a:bodyPr>
          <a:lstStyle/>
          <a:p>
            <a:pPr algn="just"/>
            <a:r>
              <a:rPr lang="el-GR" dirty="0"/>
              <a:t>Το 2019, οι πολιτειακές και τοπικές κυβερνήσεις δαπάνησαν 744 δισεκατομμύρια δολάρια για τη δημόσια πρόνοια, ή το 22% των άμεσων γενικών δαπανών.2 Ως ποσοστό των άμεσων γενικών κρατικών και τοπικών δαπανών, η δημόσια πρόνοια ήταν η μεγαλύτερη δαπάνη το 2019. Ήταν η δεύτερη μεγαλύτερη δαπάνη από το 1977 έως το 2014, πίσω μόνο από την πρωτοβάθμια και δευτεροβάθμια εκπαίδευση. Ωστόσο, όταν εξετάζουμε μόνο τα κρατικά και τοπικά κονδύλια (δηλαδή, εξαιρουμένων των ομοσπονδιακών μεταφορών), οι δαπάνες για τη δημόσια πρόνοια εξακολουθούν να ακολουθούν τις δαπάνες για την πρωτοβάθμια και δευτεροβάθμια εκπαίδευση. Αυτό συμβαίνει επειδή περίπου τα δύο τρίτα των δαπανών </a:t>
            </a:r>
            <a:r>
              <a:rPr lang="el-GR" dirty="0" err="1"/>
              <a:t>Medicaid</a:t>
            </a:r>
            <a:r>
              <a:rPr lang="el-GR" dirty="0"/>
              <a:t> παρέχονται από την ομοσπονδιακή κυβέρνηση, ενώ συνήθως λιγότερο από το ένα δέκατο των δαπανών πρωτοβάθμιας και δευτεροβάθμιας εκπαίδευσης προέρχεται από ομοσπονδιακά κονδύλια.
</a:t>
            </a:r>
          </a:p>
        </p:txBody>
      </p:sp>
    </p:spTree>
    <p:extLst>
      <p:ext uri="{BB962C8B-B14F-4D97-AF65-F5344CB8AC3E}">
        <p14:creationId xmlns:p14="http://schemas.microsoft.com/office/powerpoint/2010/main" val="166046948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8C6FF8B-804D-B0EC-3EEB-8E535D1883BE}"/>
              </a:ext>
            </a:extLst>
          </p:cNvPr>
          <p:cNvSpPr>
            <a:spLocks noGrp="1"/>
          </p:cNvSpPr>
          <p:nvPr>
            <p:ph type="title"/>
          </p:nvPr>
        </p:nvSpPr>
        <p:spPr/>
        <p:txBody>
          <a:bodyPr/>
          <a:lstStyle/>
          <a:p>
            <a:r>
              <a:rPr lang="el-GR" dirty="0"/>
              <a:t>Περιεχόμενο Κοινωνικού Κράτους</a:t>
            </a:r>
          </a:p>
        </p:txBody>
      </p:sp>
      <p:sp>
        <p:nvSpPr>
          <p:cNvPr id="3" name="Θέση περιεχομένου 2">
            <a:extLst>
              <a:ext uri="{FF2B5EF4-FFF2-40B4-BE49-F238E27FC236}">
                <a16:creationId xmlns:a16="http://schemas.microsoft.com/office/drawing/2014/main" id="{95BD80FC-81E1-02CC-D55F-5DEBCF84AA73}"/>
              </a:ext>
            </a:extLst>
          </p:cNvPr>
          <p:cNvSpPr>
            <a:spLocks noGrp="1"/>
          </p:cNvSpPr>
          <p:nvPr>
            <p:ph idx="1"/>
          </p:nvPr>
        </p:nvSpPr>
        <p:spPr/>
        <p:txBody>
          <a:bodyPr>
            <a:normAutofit fontScale="85000" lnSpcReduction="20000"/>
          </a:bodyPr>
          <a:lstStyle/>
          <a:p>
            <a:r>
              <a:rPr lang="el-GR" dirty="0"/>
              <a:t>Διευρύνοντας την ανάλυση στις μετέπειτα προσπάθειες ορισμού του κράτους πρόνοιας, διαπιστώνεται ότι ένα μέρος από αυτές χρησιμοποιούν τους λειτουργικούς του ρόλους ενώ κάποιες άλλες εστιάζονται στους στόχους του. Επί παραδείγματι, ο </a:t>
            </a:r>
            <a:r>
              <a:rPr lang="el-GR" dirty="0" err="1"/>
              <a:t>Pierson</a:t>
            </a:r>
            <a:r>
              <a:rPr lang="el-GR" dirty="0"/>
              <a:t>(2001) ορίζει το κράτος πρόνοιας με βάση τους λειτουργικούς του ρόλους ως εκείνον τον θεσμό </a:t>
            </a:r>
            <a:r>
              <a:rPr lang="el-GR" dirty="0" err="1"/>
              <a:t>που«καλύπτει</a:t>
            </a:r>
            <a:r>
              <a:rPr lang="el-GR" dirty="0"/>
              <a:t> τους τομείς της κυβερνητικής πολιτικής που έχουν σχεδιαστεί για να προστατεύουν μεγάλα μέρη της κοινωνίας από συγκεκριμένους κινδύνους. Μορφές, που δεν είναι κοινές για όλες τις χώρες, μπορούν να εμπεριέχουν: προστασία της έλλειψης εισοδήματος λόγω ανεργίας, ασθένεια, ανικανότητα, γήρανση, πρόσβαση στις υπηρεσίες υγείας, στήριξη στους πολυτέκνους και τις μονογονεϊκές οικογένειες και ένα σύνολο κοινωνικών υπηρεσιών που συνεισφέρουν στην διατήρηση πολλαπλών δραστηριοτήτων».</a:t>
            </a:r>
          </a:p>
          <a:p>
            <a:r>
              <a:rPr lang="el-GR" dirty="0"/>
              <a:t>Επιπροσθέτως, για τον </a:t>
            </a:r>
            <a:r>
              <a:rPr lang="el-GR" dirty="0" err="1"/>
              <a:t>Titmuss</a:t>
            </a:r>
            <a:r>
              <a:rPr lang="el-GR" dirty="0"/>
              <a:t> (1974)το κράτος πρόνοιας και η κοινωνική πολιτική έχουν έναν λειτουργικό χαρακτήρα, καθώς αποτελούν εργαλεία κρατικής παρέμβασης. Όπως χαρακτηριστικά αναφέρει, «το κράτος πρόνοιας περιλαμβάνει την παροχή ενός υψηλότερου επιπέδου ευημερίας προς τους φτωχούς. Η επίτευξη αυτού του στόχου πραγματοποιείται μέσω της αναδιανομής των υλικών και άυλων πόρων από τους πλούσιους στους φτωχούς ή από τους ενεργών ανθρώπων στους μη ενεργούς». </a:t>
            </a:r>
          </a:p>
        </p:txBody>
      </p:sp>
    </p:spTree>
    <p:extLst>
      <p:ext uri="{BB962C8B-B14F-4D97-AF65-F5344CB8AC3E}">
        <p14:creationId xmlns:p14="http://schemas.microsoft.com/office/powerpoint/2010/main" val="361015522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E2B5720-2420-FAFE-57F8-57ED80BA0904}"/>
              </a:ext>
            </a:extLst>
          </p:cNvPr>
          <p:cNvSpPr>
            <a:spLocks noGrp="1"/>
          </p:cNvSpPr>
          <p:nvPr>
            <p:ph type="title"/>
          </p:nvPr>
        </p:nvSpPr>
        <p:spPr/>
        <p:txBody>
          <a:bodyPr/>
          <a:lstStyle/>
          <a:p>
            <a:r>
              <a:rPr lang="el-GR" dirty="0"/>
              <a:t>Ρύθμιση του κράτους πρόνοιας</a:t>
            </a:r>
          </a:p>
        </p:txBody>
      </p:sp>
      <p:sp>
        <p:nvSpPr>
          <p:cNvPr id="3" name="Θέση περιεχομένου 2">
            <a:extLst>
              <a:ext uri="{FF2B5EF4-FFF2-40B4-BE49-F238E27FC236}">
                <a16:creationId xmlns:a16="http://schemas.microsoft.com/office/drawing/2014/main" id="{64633201-8022-5CE1-2A12-259E784BDE7A}"/>
              </a:ext>
            </a:extLst>
          </p:cNvPr>
          <p:cNvSpPr>
            <a:spLocks noGrp="1"/>
          </p:cNvSpPr>
          <p:nvPr>
            <p:ph idx="1"/>
          </p:nvPr>
        </p:nvSpPr>
        <p:spPr/>
        <p:txBody>
          <a:bodyPr>
            <a:normAutofit fontScale="77500" lnSpcReduction="20000"/>
          </a:bodyPr>
          <a:lstStyle/>
          <a:p>
            <a:r>
              <a:rPr lang="el-GR" dirty="0"/>
              <a:t>Αντιθέτως, τόσο ο </a:t>
            </a:r>
            <a:r>
              <a:rPr lang="el-GR" dirty="0" err="1"/>
              <a:t>Briggs</a:t>
            </a:r>
            <a:r>
              <a:rPr lang="el-GR" dirty="0"/>
              <a:t> (1961) όσο και ο </a:t>
            </a:r>
            <a:r>
              <a:rPr lang="el-GR" dirty="0" err="1"/>
              <a:t>Esping-Andersen</a:t>
            </a:r>
            <a:r>
              <a:rPr lang="el-GR" dirty="0"/>
              <a:t> (1990) επιχειρούν να ορίσουν το κράτος πρόνοιας με βάση τους στόχους του. Συγκεκριμένα, </a:t>
            </a:r>
            <a:r>
              <a:rPr lang="el-GR" dirty="0" err="1"/>
              <a:t>oBriggs</a:t>
            </a:r>
            <a:r>
              <a:rPr lang="el-GR" dirty="0"/>
              <a:t>(1961) αναφέρει ότι «το κράτος πρόνοιας είναι ένα κράτος στο οποίο χρησιμοποιείται σκοπίμως οργανωμένη δύναμη (μέσω της πολιτικής και της διοίκησης) ως μια προσπάθεια να τροποποιηθεί η λειτουργία των δυνάμεων της αγοράς το ελάχιστο προς τρεις κατευθύνσεις:</a:t>
            </a:r>
          </a:p>
          <a:p>
            <a:r>
              <a:rPr lang="el-GR" dirty="0"/>
              <a:t>α) μέσω της διασφάλισης προς τα άτομα και τις οικογένειες ενός ελάχιστου εισοδήματος ανεξαρτήτως της αξίας της εργασίας τους ή της περιουσίας τους, </a:t>
            </a:r>
          </a:p>
          <a:p>
            <a:r>
              <a:rPr lang="el-GR" dirty="0"/>
              <a:t>β) μειώνοντας την έκταση της ανασφάλειας, μέσω της δημιουργίας των προϋποθέσεων για τα άτομα και τις οικογένειες ώστε να καλύψουν συγκεκριμένα κοινωνικά ενδεχόμενα (ασθένεια, γήρανση, ανεργία) που διαφορετικά τα οδηγούν σε κρίση και </a:t>
            </a:r>
          </a:p>
          <a:p>
            <a:r>
              <a:rPr lang="el-GR" dirty="0"/>
              <a:t>γ) διασφαλίζοντας ότι όλοι οι πολίτες ανεξαρτήτως τάξης ή ιδιότητας θα διαθέτουν τα καλύτερα δυνατά επίπεδα σε σχέση με ένα συγκεκριμένο συμφωνημένο εύρος κοινωνικών υπηρεσιών». Από την πλευρά του ο </a:t>
            </a:r>
            <a:r>
              <a:rPr lang="el-GR" dirty="0" err="1"/>
              <a:t>Esping-Andersen</a:t>
            </a:r>
            <a:r>
              <a:rPr lang="el-GR" dirty="0"/>
              <a:t> (1990) θεωρεί ότι «το κράτος πρόνοιας αποτελεί την υποχρέωση του κράτους να εξασφαλίζει στους πολίτες του ένα συγκεκριμένο ελάχιστο (βασικό) επίπεδο ευημερίας. Όμως δεν μπορεί να γίνει κατανοητό μόνο με όρους απονομής δικαιωμάτων αλλά πρέπει να λαμβάνονται υπόψιν οι αλληλοσυνδέσεις των κρατικών δράσεων με την αγοράς και την οικογένεια, με όρους κοινωνικών παροχών». </a:t>
            </a:r>
          </a:p>
          <a:p>
            <a:endParaRPr lang="el-GR" dirty="0"/>
          </a:p>
          <a:p>
            <a:endParaRPr lang="el-GR" dirty="0"/>
          </a:p>
        </p:txBody>
      </p:sp>
    </p:spTree>
    <p:extLst>
      <p:ext uri="{BB962C8B-B14F-4D97-AF65-F5344CB8AC3E}">
        <p14:creationId xmlns:p14="http://schemas.microsoft.com/office/powerpoint/2010/main" val="10299006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35AA019-8416-F322-4346-A68EAC735ACC}"/>
              </a:ext>
            </a:extLst>
          </p:cNvPr>
          <p:cNvSpPr>
            <a:spLocks noGrp="1"/>
          </p:cNvSpPr>
          <p:nvPr>
            <p:ph type="title"/>
          </p:nvPr>
        </p:nvSpPr>
        <p:spPr/>
        <p:txBody>
          <a:bodyPr>
            <a:normAutofit fontScale="90000"/>
          </a:bodyPr>
          <a:lstStyle/>
          <a:p>
            <a:r>
              <a:rPr lang="el-GR" dirty="0"/>
              <a:t>Το κοινωνικό κράτος ως εξισορροπητικός παράγοντας</a:t>
            </a:r>
          </a:p>
        </p:txBody>
      </p:sp>
      <p:sp>
        <p:nvSpPr>
          <p:cNvPr id="3" name="Θέση περιεχομένου 2">
            <a:extLst>
              <a:ext uri="{FF2B5EF4-FFF2-40B4-BE49-F238E27FC236}">
                <a16:creationId xmlns:a16="http://schemas.microsoft.com/office/drawing/2014/main" id="{44145D46-63C0-8E27-49EB-946E72A0C277}"/>
              </a:ext>
            </a:extLst>
          </p:cNvPr>
          <p:cNvSpPr>
            <a:spLocks noGrp="1"/>
          </p:cNvSpPr>
          <p:nvPr>
            <p:ph idx="1"/>
          </p:nvPr>
        </p:nvSpPr>
        <p:spPr/>
        <p:txBody>
          <a:bodyPr>
            <a:normAutofit/>
          </a:bodyPr>
          <a:lstStyle/>
          <a:p>
            <a:r>
              <a:rPr lang="el-GR" dirty="0"/>
              <a:t>Στο πλαίσιο αυτό ο </a:t>
            </a:r>
            <a:r>
              <a:rPr lang="el-GR" dirty="0" err="1"/>
              <a:t>Gough</a:t>
            </a:r>
            <a:r>
              <a:rPr lang="el-GR" dirty="0"/>
              <a:t> (2008) αναφέρει ότι όλα τα κράτη πρόνοιας εμφανίζουν δυο βασικά γνωρίσματα. Το πρώτο είναι η δράση με γνώμονα την βελτίωση των συνθηκών διαβίωσης των πολιτών και η έμπρακτη παροχή σε αυτούς όλων των εχεγγύων που διασφαλίζουν την ύπαρξη του αισθήματος της ασφάλειας. </a:t>
            </a:r>
          </a:p>
          <a:p>
            <a:r>
              <a:rPr lang="el-GR" dirty="0"/>
              <a:t>Το δεύτερο είναι η προσαρμογή των πολιτών στις ανάγκες της οικονομίας και της κοινωνίας της αγοράς ελέγχοντας και περιορίζοντας τις πιθανές συγκρουσιακές δράσεις. Συνεπώς, θα μπορούσαμε να αναφέρουμε ότι το κράτος πρόνοιας αποτελεί τον εξισορροπητικό μηχανισμό ανάμεσα στα κοινωνικά δυναμικά και ως εκ τούτου, συντελεί </a:t>
            </a:r>
            <a:r>
              <a:rPr lang="el-GR"/>
              <a:t>στην επίτευξη της </a:t>
            </a:r>
            <a:r>
              <a:rPr lang="el-GR" dirty="0"/>
              <a:t>κοινωνικής συνοχής.</a:t>
            </a:r>
          </a:p>
        </p:txBody>
      </p:sp>
    </p:spTree>
    <p:extLst>
      <p:ext uri="{BB962C8B-B14F-4D97-AF65-F5344CB8AC3E}">
        <p14:creationId xmlns:p14="http://schemas.microsoft.com/office/powerpoint/2010/main" val="1516896317"/>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912E56D-3EED-4643-8FBB-2C78451F23F0}"/>
              </a:ext>
            </a:extLst>
          </p:cNvPr>
          <p:cNvSpPr>
            <a:spLocks noGrp="1"/>
          </p:cNvSpPr>
          <p:nvPr>
            <p:ph type="title"/>
          </p:nvPr>
        </p:nvSpPr>
        <p:spPr/>
        <p:txBody>
          <a:bodyPr/>
          <a:lstStyle/>
          <a:p>
            <a:r>
              <a:rPr lang="en-US" dirty="0"/>
              <a:t>ICESCR’s general limitation clause</a:t>
            </a:r>
            <a:endParaRPr lang="el-GR" dirty="0"/>
          </a:p>
        </p:txBody>
      </p:sp>
      <p:sp>
        <p:nvSpPr>
          <p:cNvPr id="3" name="Θέση περιεχομένου 2">
            <a:extLst>
              <a:ext uri="{FF2B5EF4-FFF2-40B4-BE49-F238E27FC236}">
                <a16:creationId xmlns:a16="http://schemas.microsoft.com/office/drawing/2014/main" id="{03D9BF82-6B6E-4E75-92F3-8BC1595BE535}"/>
              </a:ext>
            </a:extLst>
          </p:cNvPr>
          <p:cNvSpPr>
            <a:spLocks noGrp="1"/>
          </p:cNvSpPr>
          <p:nvPr>
            <p:ph idx="1"/>
          </p:nvPr>
        </p:nvSpPr>
        <p:spPr/>
        <p:txBody>
          <a:bodyPr/>
          <a:lstStyle/>
          <a:p>
            <a:pPr algn="just"/>
            <a:r>
              <a:rPr lang="en-US" dirty="0"/>
              <a:t>States may place limitations on the rights to the extent allowed by law “only in so far as this may be compatible with the nature of these rights and solely for the purpose of promoting the general welfare in a democratic society.”</a:t>
            </a:r>
            <a:endParaRPr lang="el-GR" dirty="0"/>
          </a:p>
          <a:p>
            <a:pPr algn="just"/>
            <a:r>
              <a:rPr lang="en-US" dirty="0"/>
              <a:t>For example, States may place limitations on a right so that when one person enjoys the right it does not intrude upon others’ enjoyment of their rights.</a:t>
            </a:r>
            <a:r>
              <a:rPr lang="el-GR" dirty="0"/>
              <a:t> </a:t>
            </a:r>
          </a:p>
          <a:p>
            <a:pPr marL="0" indent="0" algn="just">
              <a:buNone/>
            </a:pPr>
            <a:r>
              <a:rPr lang="el-GR" dirty="0"/>
              <a:t> (</a:t>
            </a:r>
            <a:r>
              <a:rPr lang="en-US" dirty="0"/>
              <a:t>CESCR, General Comment No. 14, The Right to the Highest Attainable Standard of Health, UN Doc. E/C.12/2000/4, 11 August 2000, para. 28</a:t>
            </a:r>
            <a:r>
              <a:rPr lang="el-GR" dirty="0"/>
              <a:t>)</a:t>
            </a:r>
          </a:p>
          <a:p>
            <a:pPr algn="just"/>
            <a:endParaRPr lang="el-GR" dirty="0"/>
          </a:p>
        </p:txBody>
      </p:sp>
    </p:spTree>
    <p:extLst>
      <p:ext uri="{BB962C8B-B14F-4D97-AF65-F5344CB8AC3E}">
        <p14:creationId xmlns:p14="http://schemas.microsoft.com/office/powerpoint/2010/main" val="269059367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D4AE54E-5057-465A-92C8-4DC9C051193C}"/>
              </a:ext>
            </a:extLst>
          </p:cNvPr>
          <p:cNvSpPr>
            <a:spLocks noGrp="1"/>
          </p:cNvSpPr>
          <p:nvPr>
            <p:ph type="title"/>
          </p:nvPr>
        </p:nvSpPr>
        <p:spPr/>
        <p:txBody>
          <a:bodyPr>
            <a:normAutofit fontScale="90000"/>
          </a:bodyPr>
          <a:lstStyle/>
          <a:p>
            <a:br>
              <a:rPr lang="el-GR" dirty="0"/>
            </a:br>
            <a:r>
              <a:rPr lang="en-US" dirty="0"/>
              <a:t>The Right to Self-Determination and the Right to Development (Article 1)</a:t>
            </a:r>
            <a:br>
              <a:rPr lang="en-US" dirty="0"/>
            </a:br>
            <a:endParaRPr lang="el-GR" dirty="0"/>
          </a:p>
        </p:txBody>
      </p:sp>
      <p:sp>
        <p:nvSpPr>
          <p:cNvPr id="3" name="Θέση περιεχομένου 2">
            <a:extLst>
              <a:ext uri="{FF2B5EF4-FFF2-40B4-BE49-F238E27FC236}">
                <a16:creationId xmlns:a16="http://schemas.microsoft.com/office/drawing/2014/main" id="{36EB80A4-F05C-4E8A-AC64-821DA2AB7050}"/>
              </a:ext>
            </a:extLst>
          </p:cNvPr>
          <p:cNvSpPr>
            <a:spLocks noGrp="1"/>
          </p:cNvSpPr>
          <p:nvPr>
            <p:ph idx="1"/>
          </p:nvPr>
        </p:nvSpPr>
        <p:spPr/>
        <p:txBody>
          <a:bodyPr>
            <a:normAutofit fontScale="92500" lnSpcReduction="10000"/>
          </a:bodyPr>
          <a:lstStyle/>
          <a:p>
            <a:endParaRPr lang="el-GR" dirty="0"/>
          </a:p>
          <a:p>
            <a:r>
              <a:rPr lang="en-US" dirty="0"/>
              <a:t>The right of self-determination has two components: external and internal. “External self-determination” can be thought of as international self-determination, because it refers to peoples’ right to determine their political status and their “place in the international community” based upon the principle of equal rights and freedom from colonialism, “alien subjugation, domination, and exploitation.” See, e.g., CERD, General Recommendation No. 21: Right to Self-Determination, UN Doc. A/51/18, 23 August 1996, para. 4. </a:t>
            </a:r>
            <a:endParaRPr lang="el-GR" dirty="0"/>
          </a:p>
          <a:p>
            <a:r>
              <a:rPr lang="en-US" dirty="0"/>
              <a:t>“Internal self-determination” can be thought of as self-determination within the domestic sphere, because it refers to the right to freely pursue economic, social and cultural development free from outside interference. See id. Consequently, the right to development is integral to the right of internal self-determination.</a:t>
            </a:r>
          </a:p>
          <a:p>
            <a:endParaRPr lang="en-US" dirty="0"/>
          </a:p>
          <a:p>
            <a:endParaRPr lang="el-GR" dirty="0"/>
          </a:p>
        </p:txBody>
      </p:sp>
    </p:spTree>
    <p:extLst>
      <p:ext uri="{BB962C8B-B14F-4D97-AF65-F5344CB8AC3E}">
        <p14:creationId xmlns:p14="http://schemas.microsoft.com/office/powerpoint/2010/main" val="3402570795"/>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6A31C27-6B3E-4CFF-8511-46F75B4B56D9}"/>
              </a:ext>
            </a:extLst>
          </p:cNvPr>
          <p:cNvSpPr>
            <a:spLocks noGrp="1"/>
          </p:cNvSpPr>
          <p:nvPr>
            <p:ph type="title"/>
          </p:nvPr>
        </p:nvSpPr>
        <p:spPr/>
        <p:txBody>
          <a:bodyPr/>
          <a:lstStyle/>
          <a:p>
            <a:r>
              <a:rPr lang="el-GR" dirty="0"/>
              <a:t>Αυτοδιάθεση και δημοκρατία</a:t>
            </a:r>
          </a:p>
        </p:txBody>
      </p:sp>
      <p:sp>
        <p:nvSpPr>
          <p:cNvPr id="3" name="Θέση περιεχομένου 2">
            <a:extLst>
              <a:ext uri="{FF2B5EF4-FFF2-40B4-BE49-F238E27FC236}">
                <a16:creationId xmlns:a16="http://schemas.microsoft.com/office/drawing/2014/main" id="{23BC646B-6626-4E57-806E-9BFCAE12D2BB}"/>
              </a:ext>
            </a:extLst>
          </p:cNvPr>
          <p:cNvSpPr>
            <a:spLocks noGrp="1"/>
          </p:cNvSpPr>
          <p:nvPr>
            <p:ph idx="1"/>
          </p:nvPr>
        </p:nvSpPr>
        <p:spPr/>
        <p:txBody>
          <a:bodyPr/>
          <a:lstStyle/>
          <a:p>
            <a:r>
              <a:rPr lang="el-GR" dirty="0"/>
              <a:t>Η δημοκρατία ως δικαίωμα;</a:t>
            </a:r>
          </a:p>
          <a:p>
            <a:r>
              <a:rPr lang="el-GR" dirty="0"/>
              <a:t>Τι είναι δημοκρατία όμως;</a:t>
            </a:r>
          </a:p>
          <a:p>
            <a:r>
              <a:rPr lang="el-GR" dirty="0"/>
              <a:t>Αυτοδιάθεση αντί για δημοκρατία;</a:t>
            </a:r>
          </a:p>
        </p:txBody>
      </p:sp>
    </p:spTree>
    <p:extLst>
      <p:ext uri="{BB962C8B-B14F-4D97-AF65-F5344CB8AC3E}">
        <p14:creationId xmlns:p14="http://schemas.microsoft.com/office/powerpoint/2010/main" val="56790867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A1B011-B768-4601-B21F-A8FB66072229}"/>
              </a:ext>
            </a:extLst>
          </p:cNvPr>
          <p:cNvSpPr>
            <a:spLocks noGrp="1"/>
          </p:cNvSpPr>
          <p:nvPr>
            <p:ph type="title"/>
          </p:nvPr>
        </p:nvSpPr>
        <p:spPr/>
        <p:txBody>
          <a:bodyPr/>
          <a:lstStyle/>
          <a:p>
            <a:r>
              <a:rPr lang="en-US" dirty="0"/>
              <a:t>The Right to Work (Article 6)</a:t>
            </a:r>
            <a:br>
              <a:rPr lang="en-US" dirty="0"/>
            </a:br>
            <a:endParaRPr lang="el-GR" dirty="0"/>
          </a:p>
        </p:txBody>
      </p:sp>
      <p:sp>
        <p:nvSpPr>
          <p:cNvPr id="3" name="Θέση περιεχομένου 2">
            <a:extLst>
              <a:ext uri="{FF2B5EF4-FFF2-40B4-BE49-F238E27FC236}">
                <a16:creationId xmlns:a16="http://schemas.microsoft.com/office/drawing/2014/main" id="{89844C94-3A7D-4C05-B9E4-E0966ACCFD2B}"/>
              </a:ext>
            </a:extLst>
          </p:cNvPr>
          <p:cNvSpPr>
            <a:spLocks noGrp="1"/>
          </p:cNvSpPr>
          <p:nvPr>
            <p:ph idx="1"/>
          </p:nvPr>
        </p:nvSpPr>
        <p:spPr/>
        <p:txBody>
          <a:bodyPr>
            <a:normAutofit fontScale="92500" lnSpcReduction="10000"/>
          </a:bodyPr>
          <a:lstStyle/>
          <a:p>
            <a:pPr algn="just"/>
            <a:r>
              <a:rPr lang="en-US" dirty="0"/>
              <a:t>Article 6 of the ICESCR protects the right to work, which is the opportunity to gain a living by work that one freely chooses or accepts.</a:t>
            </a:r>
            <a:endParaRPr lang="el-GR" dirty="0"/>
          </a:p>
          <a:p>
            <a:pPr algn="just"/>
            <a:r>
              <a:rPr lang="en-US" dirty="0"/>
              <a:t>States have the core obligation to ensure the right of access to employment, by avoiding measures that discriminate against marginalized groups and by implementing national plans of action to effectuate the right to work for the disadvantaged.</a:t>
            </a:r>
            <a:endParaRPr lang="el-GR" dirty="0"/>
          </a:p>
          <a:p>
            <a:pPr algn="just"/>
            <a:r>
              <a:rPr lang="en-US" dirty="0"/>
              <a:t>The right to work implicitly forbids forced labor. See CESCR, General Comment No. 18, para. 6. Forced labor is involuntary “work or service which is extracted from any person under the menace of any penalty.” See ILO Convention No. 29 Concerning Forced or Compulsory Labor, art. 2(1). </a:t>
            </a:r>
            <a:endParaRPr lang="el-GR" dirty="0"/>
          </a:p>
          <a:p>
            <a:pPr algn="just"/>
            <a:r>
              <a:rPr lang="en-US" dirty="0"/>
              <a:t>States are required to “abolish, forbid and counter” all forms of forced labor. </a:t>
            </a:r>
            <a:endParaRPr lang="el-GR" dirty="0"/>
          </a:p>
        </p:txBody>
      </p:sp>
    </p:spTree>
    <p:extLst>
      <p:ext uri="{BB962C8B-B14F-4D97-AF65-F5344CB8AC3E}">
        <p14:creationId xmlns:p14="http://schemas.microsoft.com/office/powerpoint/2010/main" val="4027105607"/>
      </p:ext>
    </p:extLst>
  </p:cSld>
  <p:clrMapOvr>
    <a:masterClrMapping/>
  </p:clrMapOvr>
</p:sld>
</file>

<file path=ppt/theme/theme1.xml><?xml version="1.0" encoding="utf-8"?>
<a:theme xmlns:a="http://schemas.openxmlformats.org/drawingml/2006/main" name="Άτλαντας">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{231C3B9E-7462-4C66-AA0F-F201C2B8211F}tf16401371</Template>
  <TotalTime>8622</TotalTime>
  <Words>12488</Words>
  <Application>Microsoft Office PowerPoint</Application>
  <PresentationFormat>Ευρεία οθόνη</PresentationFormat>
  <Paragraphs>541</Paragraphs>
  <Slides>114</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114</vt:i4>
      </vt:variant>
    </vt:vector>
  </HeadingPairs>
  <TitlesOfParts>
    <vt:vector size="119" baseType="lpstr">
      <vt:lpstr>Roslindale Text Regular</vt:lpstr>
      <vt:lpstr>Calibri Light</vt:lpstr>
      <vt:lpstr>Rockwell</vt:lpstr>
      <vt:lpstr>Wingdings</vt:lpstr>
      <vt:lpstr>Άτλαντας</vt:lpstr>
      <vt:lpstr>Φυσικό Δίκαιο και Κράτος</vt:lpstr>
      <vt:lpstr>Θεωρίες φυσικού δικαίου</vt:lpstr>
      <vt:lpstr>Θωμάς Ακινάτης</vt:lpstr>
      <vt:lpstr>Θωμάς Ακινάτης </vt:lpstr>
      <vt:lpstr>Πρακτικός ορθολογισμός</vt:lpstr>
      <vt:lpstr>Πώς είναι δυνατή η καθολική, φυσική καλοσύνη? </vt:lpstr>
      <vt:lpstr>Φυσικό και θετικό δίκαιο</vt:lpstr>
      <vt:lpstr>Διαφωτισμός</vt:lpstr>
      <vt:lpstr>Φαντασιακή θέσμιση (Καστοριάδης)</vt:lpstr>
      <vt:lpstr>Η στάθμιση του φυσικού δικαίου</vt:lpstr>
      <vt:lpstr>Κριτήρια δικαιικής ορθότητας</vt:lpstr>
      <vt:lpstr>Θεμελίωση φυσικού δικαίου</vt:lpstr>
      <vt:lpstr>Το κράτος απόλυτος κυρίαρχος (φιλοσοφικοπρακτική θεμελίωση)</vt:lpstr>
      <vt:lpstr>Νομική Θεμελίωση της κυριαρχίας του κράτους</vt:lpstr>
      <vt:lpstr>Κρίσιμοι όροι</vt:lpstr>
      <vt:lpstr>Max Weber</vt:lpstr>
      <vt:lpstr>Περιγραφή του κράτους κατά Weber</vt:lpstr>
      <vt:lpstr>Τρία στοιχεία</vt:lpstr>
      <vt:lpstr>Φιλελεύθερη προσέγγιση</vt:lpstr>
      <vt:lpstr>Μαρξικές προσεγγίσεις</vt:lpstr>
      <vt:lpstr>Γκράμσι</vt:lpstr>
      <vt:lpstr>Πουλαντζάς</vt:lpstr>
      <vt:lpstr>Η έννοια του έθνους</vt:lpstr>
      <vt:lpstr>Έθνος- λαός</vt:lpstr>
      <vt:lpstr>Ποιοι ανήκουν στο έθνος;</vt:lpstr>
      <vt:lpstr>Αυτοδιάθεση</vt:lpstr>
      <vt:lpstr>Υποκείμενα Δικαίου</vt:lpstr>
      <vt:lpstr>Σύνορα</vt:lpstr>
      <vt:lpstr>Κρατική κυριαρχία</vt:lpstr>
      <vt:lpstr>Οικουμενική Διακήρυξη των  Δικαιωμάτων του Ανθρώπου</vt:lpstr>
      <vt:lpstr>Κείμενο ΟΔΔΑ</vt:lpstr>
      <vt:lpstr>Συναφείς συνθήκες</vt:lpstr>
      <vt:lpstr>Είδη δικαιωμάτων εντός της ΟΔΔΑ</vt:lpstr>
      <vt:lpstr>Άτυπη ιεράρχηση των δικαιωμάτων</vt:lpstr>
      <vt:lpstr>Υποχρεώσεις κρατών</vt:lpstr>
      <vt:lpstr>Erga Omnes</vt:lpstr>
      <vt:lpstr>UN’s 2011 Guidelines for Business and Human Rights</vt:lpstr>
      <vt:lpstr>UN Sub-Commission on the Promotion and Protection of Human Rights</vt:lpstr>
      <vt:lpstr>Documentary</vt:lpstr>
      <vt:lpstr>ICESCR’s general limitation clause</vt:lpstr>
      <vt:lpstr> The Right to Self-Determination and the Right to Development (Article 1) </vt:lpstr>
      <vt:lpstr>Αυτοδιάθεση και δημοκρατία</vt:lpstr>
      <vt:lpstr>The Right to Work (Article 6) </vt:lpstr>
      <vt:lpstr> The Right to a Fair Wage and Safe Working Conditions (Article 7) </vt:lpstr>
      <vt:lpstr>The Right to Form and Join Trade Unions (Article 8) </vt:lpstr>
      <vt:lpstr>The Right to Social Security (Article 9) </vt:lpstr>
      <vt:lpstr>The Rights of the Family (Article 10) </vt:lpstr>
      <vt:lpstr>The Right to an Adequate Standard of Living (Article 11) </vt:lpstr>
      <vt:lpstr>The Right to Housing (Article 11) </vt:lpstr>
      <vt:lpstr>The Right to Property (Article 11) </vt:lpstr>
      <vt:lpstr>The Right to Health (Article 12) </vt:lpstr>
      <vt:lpstr>Άσκηση</vt:lpstr>
      <vt:lpstr>Sir Thomas More</vt:lpstr>
      <vt:lpstr>Η Ουτοπία του Τόμας Μουρ</vt:lpstr>
      <vt:lpstr>Πρόδρομοι της ουτοπικής σκέψης ;</vt:lpstr>
      <vt:lpstr>Χαρακτηριστικά Ουτοπίας</vt:lpstr>
      <vt:lpstr>Ουτοπικός Σοσιαλισμός Σαιντ Σιμόν</vt:lpstr>
      <vt:lpstr>Φουριέ Γαλλία, 7 Απριλίου 1772 - 10 Οκτωβρίου 1837</vt:lpstr>
      <vt:lpstr>Robert Owen (1771- 1858)</vt:lpstr>
      <vt:lpstr>Ρομαντισμός και ουτοπία</vt:lpstr>
      <vt:lpstr>Δημόσια Ιδιοκτησία- Ερωτική απελευθέρωση</vt:lpstr>
      <vt:lpstr>Τεχνολογική Ουτοπία- Διά- ανθρωπισμός</vt:lpstr>
      <vt:lpstr>Βίντεο</vt:lpstr>
      <vt:lpstr>AI and drugs design</vt:lpstr>
      <vt:lpstr>AI and music</vt:lpstr>
      <vt:lpstr>Επανάσταση και φυσικό δίκαιο</vt:lpstr>
      <vt:lpstr>Eduardo Galeano</vt:lpstr>
      <vt:lpstr>Ένγκελς</vt:lpstr>
      <vt:lpstr>Λένιν και επανάσταση</vt:lpstr>
      <vt:lpstr>Frantz Fanon και επανάσταση</vt:lpstr>
      <vt:lpstr>Ghassan Kanafani</vt:lpstr>
      <vt:lpstr>Ο Μάο για την κινεζική επανάσταση</vt:lpstr>
      <vt:lpstr>Μάης ‘68</vt:lpstr>
      <vt:lpstr>Φασισμός και αντιδιαφωτισμός;</vt:lpstr>
      <vt:lpstr>Φασισμός και (υπέρ;)-νεωτερισμός (φουτουρισμός)</vt:lpstr>
      <vt:lpstr>Φασισμός και καπιταλισμός</vt:lpstr>
      <vt:lpstr>Μπέρτολ Μπρεχτ</vt:lpstr>
      <vt:lpstr>Φασισμός και κοινωνικός συντηρητισμός</vt:lpstr>
      <vt:lpstr>Φασισμός και ακροδεξιά</vt:lpstr>
      <vt:lpstr>Φασισμός και Θρησκεία</vt:lpstr>
      <vt:lpstr>Είναι ο φασισμός ιδεολογία;</vt:lpstr>
      <vt:lpstr>Βίλχελμ Ράιχ</vt:lpstr>
      <vt:lpstr>Διάκριση αριστεράς και δεξιάς</vt:lpstr>
      <vt:lpstr>Αριστερά και φασισμός</vt:lpstr>
      <vt:lpstr>Μουσολίνι</vt:lpstr>
      <vt:lpstr>Η προέλευση του Μουσολίνι</vt:lpstr>
      <vt:lpstr>Φασισμός και ανθρωπολογικές προσεγγίσεις</vt:lpstr>
      <vt:lpstr>Λαϊκή υποστήριξη</vt:lpstr>
      <vt:lpstr>Καταγωγή του κοινωνικού κράτους</vt:lpstr>
      <vt:lpstr>Δαπάνες κοινωνικού κράτους στην ΕΕ</vt:lpstr>
      <vt:lpstr>Ελληνικό κοινωνικό κράτος (στοιχεία 2019)</vt:lpstr>
      <vt:lpstr>Δαπάνες κοινωνικού κράτους στις ΗΠΑ</vt:lpstr>
      <vt:lpstr>Περιεχόμενο Κοινωνικού Κράτους</vt:lpstr>
      <vt:lpstr>Ρύθμιση του κράτους πρόνοιας</vt:lpstr>
      <vt:lpstr>Το κοινωνικό κράτος ως εξισορροπητικός παράγοντας</vt:lpstr>
      <vt:lpstr>ICESCR’s general limitation clause</vt:lpstr>
      <vt:lpstr> The Right to Self-Determination and the Right to Development (Article 1) </vt:lpstr>
      <vt:lpstr>Αυτοδιάθεση και δημοκρατία</vt:lpstr>
      <vt:lpstr>The Right to Work (Article 6) </vt:lpstr>
      <vt:lpstr> The Right to a Fair Wage and Safe Working Conditions (Article 7) </vt:lpstr>
      <vt:lpstr>The Right to Form and Join Trade Unions (Article 8) </vt:lpstr>
      <vt:lpstr>The Right to Social Security (Article 9) </vt:lpstr>
      <vt:lpstr>The Rights of the Family (Article 10) </vt:lpstr>
      <vt:lpstr>The Right to an Adequate Standard of Living (Article 11) </vt:lpstr>
      <vt:lpstr>The Right to Housing (Article 11) </vt:lpstr>
      <vt:lpstr>The Right to Property (Article 11) </vt:lpstr>
      <vt:lpstr>The Right to Health (Article 12) </vt:lpstr>
      <vt:lpstr>The 1946 Constitution of the World Health Organization</vt:lpstr>
      <vt:lpstr>Key aspects of the right to health</vt:lpstr>
      <vt:lpstr>Common misconceptions about the right to health</vt:lpstr>
      <vt:lpstr>Non-discrimination</vt:lpstr>
      <vt:lpstr>The right to health and pandemics</vt:lpstr>
      <vt:lpstr>Progressive realization</vt:lpstr>
      <vt:lpstr>Three types of obligations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Φυσικό Δίκαιο και Κράτος</dc:title>
  <dc:creator>Themis TZIMAS</dc:creator>
  <cp:lastModifiedBy>Themis TZIMAS</cp:lastModifiedBy>
  <cp:revision>34</cp:revision>
  <dcterms:created xsi:type="dcterms:W3CDTF">2022-10-10T19:39:15Z</dcterms:created>
  <dcterms:modified xsi:type="dcterms:W3CDTF">2023-01-11T13:45:55Z</dcterms:modified>
</cp:coreProperties>
</file>