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8" r:id="rId2"/>
    <p:sldId id="261" r:id="rId3"/>
    <p:sldId id="259" r:id="rId4"/>
    <p:sldId id="260"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4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0699538-D607-4C36-BB18-D4DEF8A0AAF6}" type="datetimeFigureOut">
              <a:rPr lang="el-GR" smtClean="0"/>
              <a:t>22/9/2017</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374200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0699538-D607-4C36-BB18-D4DEF8A0AAF6}" type="datetimeFigureOut">
              <a:rPr lang="el-GR" smtClean="0"/>
              <a:t>22/9/2017</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321393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0699538-D607-4C36-BB18-D4DEF8A0AAF6}" type="datetimeFigureOut">
              <a:rPr lang="el-GR" smtClean="0"/>
              <a:t>22/9/2017</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426030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0699538-D607-4C36-BB18-D4DEF8A0AAF6}" type="datetimeFigureOut">
              <a:rPr lang="el-GR" smtClean="0"/>
              <a:t>22/9/2017</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2186594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0699538-D607-4C36-BB18-D4DEF8A0AAF6}" type="datetimeFigureOut">
              <a:rPr lang="el-GR" smtClean="0"/>
              <a:t>22/9/2017</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76619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0699538-D607-4C36-BB18-D4DEF8A0AAF6}" type="datetimeFigureOut">
              <a:rPr lang="el-GR" smtClean="0"/>
              <a:t>22/9/2017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82809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0699538-D607-4C36-BB18-D4DEF8A0AAF6}" type="datetimeFigureOut">
              <a:rPr lang="el-GR" smtClean="0"/>
              <a:t>22/9/2017</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217119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0699538-D607-4C36-BB18-D4DEF8A0AAF6}" type="datetimeFigureOut">
              <a:rPr lang="el-GR" smtClean="0"/>
              <a:t>22/9/2017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3473252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0699538-D607-4C36-BB18-D4DEF8A0AAF6}" type="datetimeFigureOut">
              <a:rPr lang="el-GR" smtClean="0"/>
              <a:t>22/9/2017</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276180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0699538-D607-4C36-BB18-D4DEF8A0AAF6}" type="datetimeFigureOut">
              <a:rPr lang="el-GR" smtClean="0"/>
              <a:t>22/9/2017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362129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0699538-D607-4C36-BB18-D4DEF8A0AAF6}" type="datetimeFigureOut">
              <a:rPr lang="el-GR" smtClean="0"/>
              <a:t>22/9/2017</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81452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0699538-D607-4C36-BB18-D4DEF8A0AAF6}" type="datetimeFigureOut">
              <a:rPr lang="el-GR" smtClean="0"/>
              <a:t>22/9/2017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410754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0699538-D607-4C36-BB18-D4DEF8A0AAF6}" type="datetimeFigureOut">
              <a:rPr lang="el-GR" smtClean="0"/>
              <a:t>22/9/2017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78157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0699538-D607-4C36-BB18-D4DEF8A0AAF6}" type="datetimeFigureOut">
              <a:rPr lang="el-GR" smtClean="0"/>
              <a:t>22/9/2017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10274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99538-D607-4C36-BB18-D4DEF8A0AAF6}" type="datetimeFigureOut">
              <a:rPr lang="el-GR" smtClean="0"/>
              <a:t>22/9/2017</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75918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0699538-D607-4C36-BB18-D4DEF8A0AAF6}" type="datetimeFigureOut">
              <a:rPr lang="el-GR" smtClean="0"/>
              <a:t>22/9/2017</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139249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0699538-D607-4C36-BB18-D4DEF8A0AAF6}" type="datetimeFigureOut">
              <a:rPr lang="el-GR" smtClean="0"/>
              <a:t>22/9/2017</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89872C-C11E-41CA-A187-7A97F4829813}" type="slidenum">
              <a:rPr lang="el-GR" smtClean="0"/>
              <a:t>‹#›</a:t>
            </a:fld>
            <a:endParaRPr lang="el-GR"/>
          </a:p>
        </p:txBody>
      </p:sp>
    </p:spTree>
    <p:extLst>
      <p:ext uri="{BB962C8B-B14F-4D97-AF65-F5344CB8AC3E}">
        <p14:creationId xmlns:p14="http://schemas.microsoft.com/office/powerpoint/2010/main" val="114562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0699538-D607-4C36-BB18-D4DEF8A0AAF6}" type="datetimeFigureOut">
              <a:rPr lang="el-GR" smtClean="0"/>
              <a:t>22/9/2017</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A89872C-C11E-41CA-A187-7A97F4829813}" type="slidenum">
              <a:rPr lang="el-GR" smtClean="0"/>
              <a:t>‹#›</a:t>
            </a:fld>
            <a:endParaRPr lang="el-GR"/>
          </a:p>
        </p:txBody>
      </p:sp>
    </p:spTree>
    <p:extLst>
      <p:ext uri="{BB962C8B-B14F-4D97-AF65-F5344CB8AC3E}">
        <p14:creationId xmlns:p14="http://schemas.microsoft.com/office/powerpoint/2010/main" val="17732827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anr.com.cy/?p=1384"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solidFill>
                  <a:srgbClr val="B31166">
                    <a:lumMod val="60000"/>
                    <a:lumOff val="40000"/>
                  </a:srgbClr>
                </a:solidFill>
                <a:effectLst>
                  <a:outerShdw blurRad="38100" dist="38100" dir="2700000" algn="tl">
                    <a:srgbClr val="000000">
                      <a:alpha val="43137"/>
                    </a:srgbClr>
                  </a:outerShdw>
                </a:effectLst>
              </a:rPr>
              <a:t>Dancing: </a:t>
            </a:r>
            <a:br>
              <a:rPr lang="en-US" sz="3600" dirty="0">
                <a:solidFill>
                  <a:srgbClr val="B31166">
                    <a:lumMod val="60000"/>
                    <a:lumOff val="40000"/>
                  </a:srgbClr>
                </a:solidFill>
                <a:effectLst>
                  <a:outerShdw blurRad="38100" dist="38100" dir="2700000" algn="tl">
                    <a:srgbClr val="000000">
                      <a:alpha val="43137"/>
                    </a:srgbClr>
                  </a:outerShdw>
                </a:effectLst>
              </a:rPr>
            </a:br>
            <a:r>
              <a:rPr lang="en-US" sz="3600" dirty="0">
                <a:solidFill>
                  <a:srgbClr val="B31166">
                    <a:lumMod val="60000"/>
                    <a:lumOff val="40000"/>
                  </a:srgbClr>
                </a:solidFill>
                <a:effectLst>
                  <a:outerShdw blurRad="38100" dist="38100" dir="2700000" algn="tl">
                    <a:srgbClr val="000000">
                      <a:alpha val="43137"/>
                    </a:srgbClr>
                  </a:outerShdw>
                </a:effectLst>
              </a:rPr>
              <a:t>expanding our potential </a:t>
            </a:r>
            <a:br>
              <a:rPr lang="en-US" sz="3600" dirty="0">
                <a:solidFill>
                  <a:srgbClr val="B31166">
                    <a:lumMod val="60000"/>
                    <a:lumOff val="40000"/>
                  </a:srgbClr>
                </a:solidFill>
                <a:effectLst>
                  <a:outerShdw blurRad="38100" dist="38100" dir="2700000" algn="tl">
                    <a:srgbClr val="000000">
                      <a:alpha val="43137"/>
                    </a:srgbClr>
                  </a:outerShdw>
                </a:effectLst>
              </a:rPr>
            </a:br>
            <a:r>
              <a:rPr lang="en-US" sz="3600" dirty="0">
                <a:solidFill>
                  <a:srgbClr val="B31166">
                    <a:lumMod val="60000"/>
                    <a:lumOff val="40000"/>
                  </a:srgbClr>
                </a:solidFill>
                <a:effectLst>
                  <a:outerShdw blurRad="38100" dist="38100" dir="2700000" algn="tl">
                    <a:srgbClr val="000000">
                      <a:alpha val="43137"/>
                    </a:srgbClr>
                  </a:outerShdw>
                </a:effectLst>
              </a:rPr>
              <a:t>to the stars</a:t>
            </a:r>
            <a:r>
              <a:rPr lang="en-US" sz="3600" dirty="0">
                <a:solidFill>
                  <a:srgbClr val="B31166">
                    <a:lumMod val="60000"/>
                    <a:lumOff val="40000"/>
                  </a:srgbClr>
                </a:solidFill>
              </a:rPr>
              <a:t/>
            </a:r>
            <a:br>
              <a:rPr lang="en-US" sz="3600" dirty="0">
                <a:solidFill>
                  <a:srgbClr val="B31166">
                    <a:lumMod val="60000"/>
                    <a:lumOff val="40000"/>
                  </a:srgbClr>
                </a:solidFill>
              </a:rPr>
            </a:br>
            <a:r>
              <a:rPr lang="en-US" sz="3600" dirty="0">
                <a:solidFill>
                  <a:srgbClr val="B31166">
                    <a:lumMod val="60000"/>
                    <a:lumOff val="40000"/>
                  </a:srgbClr>
                </a:solidFill>
              </a:rPr>
              <a:t>  </a:t>
            </a:r>
            <a:br>
              <a:rPr lang="en-US" sz="3600" dirty="0">
                <a:solidFill>
                  <a:srgbClr val="B31166">
                    <a:lumMod val="60000"/>
                    <a:lumOff val="40000"/>
                  </a:srgbClr>
                </a:solidFill>
              </a:rPr>
            </a:br>
            <a:r>
              <a:rPr lang="en-US" sz="2400" i="1" dirty="0" err="1">
                <a:solidFill>
                  <a:srgbClr val="B31166">
                    <a:lumMod val="60000"/>
                    <a:lumOff val="40000"/>
                  </a:srgbClr>
                </a:solidFill>
              </a:rPr>
              <a:t>Elisana</a:t>
            </a:r>
            <a:r>
              <a:rPr lang="en-US" sz="2400" i="1" dirty="0">
                <a:solidFill>
                  <a:srgbClr val="B31166">
                    <a:lumMod val="60000"/>
                    <a:lumOff val="40000"/>
                  </a:srgbClr>
                </a:solidFill>
              </a:rPr>
              <a:t> </a:t>
            </a:r>
            <a:r>
              <a:rPr lang="en-US" sz="2400" i="1" dirty="0" err="1">
                <a:solidFill>
                  <a:srgbClr val="B31166">
                    <a:lumMod val="60000"/>
                    <a:lumOff val="40000"/>
                  </a:srgbClr>
                </a:solidFill>
              </a:rPr>
              <a:t>Pollatou</a:t>
            </a:r>
            <a:r>
              <a:rPr lang="en-US" sz="2400" i="1" dirty="0">
                <a:solidFill>
                  <a:srgbClr val="B31166">
                    <a:lumMod val="60000"/>
                    <a:lumOff val="40000"/>
                  </a:srgbClr>
                </a:solidFill>
              </a:rPr>
              <a:t>, </a:t>
            </a:r>
            <a:r>
              <a:rPr lang="en-US" sz="2400" i="1" dirty="0" smtClean="0">
                <a:solidFill>
                  <a:srgbClr val="B31166">
                    <a:lumMod val="60000"/>
                    <a:lumOff val="40000"/>
                  </a:srgbClr>
                </a:solidFill>
              </a:rPr>
              <a:t/>
            </a:r>
            <a:br>
              <a:rPr lang="en-US" sz="2400" i="1" dirty="0" smtClean="0">
                <a:solidFill>
                  <a:srgbClr val="B31166">
                    <a:lumMod val="60000"/>
                    <a:lumOff val="40000"/>
                  </a:srgbClr>
                </a:solidFill>
              </a:rPr>
            </a:br>
            <a:r>
              <a:rPr lang="en-US" sz="2400" i="1" dirty="0" smtClean="0">
                <a:solidFill>
                  <a:srgbClr val="B31166">
                    <a:lumMod val="60000"/>
                    <a:lumOff val="40000"/>
                  </a:srgbClr>
                </a:solidFill>
              </a:rPr>
              <a:t>associate </a:t>
            </a:r>
            <a:r>
              <a:rPr lang="en-US" sz="2400" i="1" dirty="0">
                <a:solidFill>
                  <a:srgbClr val="B31166">
                    <a:lumMod val="60000"/>
                    <a:lumOff val="40000"/>
                  </a:srgbClr>
                </a:solidFill>
              </a:rPr>
              <a:t>prof.</a:t>
            </a:r>
            <a:br>
              <a:rPr lang="en-US" sz="2400" i="1" dirty="0">
                <a:solidFill>
                  <a:srgbClr val="B31166">
                    <a:lumMod val="60000"/>
                    <a:lumOff val="40000"/>
                  </a:srgbClr>
                </a:solidFill>
              </a:rPr>
            </a:br>
            <a:r>
              <a:rPr lang="en-US" sz="2400" i="1" dirty="0">
                <a:solidFill>
                  <a:srgbClr val="B31166">
                    <a:lumMod val="60000"/>
                    <a:lumOff val="40000"/>
                  </a:srgbClr>
                </a:solidFill>
              </a:rPr>
              <a:t>DPESS, University of Thessaly, Greece</a:t>
            </a:r>
            <a:endParaRPr lang="el-GR" dirty="0"/>
          </a:p>
        </p:txBody>
      </p:sp>
      <p:sp>
        <p:nvSpPr>
          <p:cNvPr id="3" name="Θέση κειμένου 2"/>
          <p:cNvSpPr>
            <a:spLocks noGrp="1"/>
          </p:cNvSpPr>
          <p:nvPr>
            <p:ph type="body" idx="1"/>
          </p:nvPr>
        </p:nvSpPr>
        <p:spPr/>
        <p:txBody>
          <a:bodyPr/>
          <a:lstStyle/>
          <a:p>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6684" y="-13854"/>
            <a:ext cx="5475316" cy="6871854"/>
          </a:xfrm>
        </p:spPr>
      </p:pic>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592" y="-13854"/>
            <a:ext cx="5143500" cy="6858000"/>
          </a:xfrm>
          <a:prstGeom prst="rect">
            <a:avLst/>
          </a:prstGeom>
        </p:spPr>
      </p:pic>
      <p:sp>
        <p:nvSpPr>
          <p:cNvPr id="6" name="AutoShape 2" descr="https://webmail.uth.gr/imp/view.php?ctype=image%2F%2A&amp;id=2&amp;imp_img_view=data&amp;actionID=view_attach&amp;muid=%7B5%7DINBOX110672&amp;view_token=XYbKglSXzX89-Vwi-jSZow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 name="Εικόνα 6"/>
          <p:cNvPicPr>
            <a:picLocks noChangeAspect="1"/>
          </p:cNvPicPr>
          <p:nvPr/>
        </p:nvPicPr>
        <p:blipFill>
          <a:blip r:embed="rId3"/>
          <a:stretch>
            <a:fillRect/>
          </a:stretch>
        </p:blipFill>
        <p:spPr>
          <a:xfrm rot="11989175" flipV="1">
            <a:off x="3765922" y="4226839"/>
            <a:ext cx="1149913" cy="862435"/>
          </a:xfrm>
          <a:prstGeom prst="rect">
            <a:avLst/>
          </a:prstGeom>
        </p:spPr>
      </p:pic>
    </p:spTree>
    <p:extLst>
      <p:ext uri="{BB962C8B-B14F-4D97-AF65-F5344CB8AC3E}">
        <p14:creationId xmlns:p14="http://schemas.microsoft.com/office/powerpoint/2010/main" val="300595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1520" y="762000"/>
            <a:ext cx="4774459" cy="4199469"/>
          </a:xfrm>
        </p:spPr>
        <p:txBody>
          <a:bodyPr/>
          <a:lstStyle/>
          <a:p>
            <a:pPr algn="ctr"/>
            <a:r>
              <a:rPr lang="en-US" sz="2400" dirty="0" smtClean="0">
                <a:solidFill>
                  <a:schemeClr val="bg1"/>
                </a:solidFill>
              </a:rPr>
              <a:t/>
            </a:r>
            <a:br>
              <a:rPr lang="en-US" sz="2400" dirty="0" smtClean="0">
                <a:solidFill>
                  <a:schemeClr val="bg1"/>
                </a:solidFill>
              </a:rPr>
            </a:br>
            <a:r>
              <a:rPr lang="en-US" sz="2400" dirty="0">
                <a:solidFill>
                  <a:schemeClr val="bg1"/>
                </a:solidFill>
              </a:rPr>
              <a:t/>
            </a:r>
            <a:br>
              <a:rPr lang="en-US" sz="2400" dirty="0">
                <a:solidFill>
                  <a:schemeClr val="bg1"/>
                </a:solidFill>
              </a:rPr>
            </a:br>
            <a:r>
              <a:rPr lang="en-US" sz="2400" dirty="0" smtClean="0">
                <a:solidFill>
                  <a:schemeClr val="bg1"/>
                </a:solidFill>
              </a:rPr>
              <a:t>which </a:t>
            </a:r>
            <a:r>
              <a:rPr lang="en-US" sz="2400" dirty="0">
                <a:solidFill>
                  <a:schemeClr val="bg1"/>
                </a:solidFill>
              </a:rPr>
              <a:t>brain mechanism and/or dance practice will reveal the creative, new experience? </a:t>
            </a:r>
            <a:endParaRPr lang="el-GR" sz="2400" dirty="0">
              <a:solidFill>
                <a:schemeClr val="bg1"/>
              </a:solidFill>
            </a:endParaRPr>
          </a:p>
        </p:txBody>
      </p:sp>
      <p:pic>
        <p:nvPicPr>
          <p:cNvPr id="7" name="Εικόνα 6"/>
          <p:cNvPicPr>
            <a:picLocks noChangeAspect="1"/>
          </p:cNvPicPr>
          <p:nvPr/>
        </p:nvPicPr>
        <p:blipFill>
          <a:blip r:embed="rId2"/>
          <a:stretch>
            <a:fillRect/>
          </a:stretch>
        </p:blipFill>
        <p:spPr>
          <a:xfrm>
            <a:off x="6724108" y="762000"/>
            <a:ext cx="4627265" cy="5413717"/>
          </a:xfrm>
          <a:prstGeom prst="rect">
            <a:avLst/>
          </a:prstGeom>
        </p:spPr>
      </p:pic>
      <p:sp>
        <p:nvSpPr>
          <p:cNvPr id="3" name="Θέση κειμένου 2"/>
          <p:cNvSpPr>
            <a:spLocks noGrp="1"/>
          </p:cNvSpPr>
          <p:nvPr>
            <p:ph type="body" idx="1"/>
          </p:nvPr>
        </p:nvSpPr>
        <p:spPr/>
        <p:txBody>
          <a:bodyPr/>
          <a:lstStyle/>
          <a:p>
            <a:endParaRPr lang="el-GR" dirty="0" smtClean="0"/>
          </a:p>
          <a:p>
            <a:endParaRPr lang="el-GR" dirty="0"/>
          </a:p>
        </p:txBody>
      </p:sp>
      <p:pic>
        <p:nvPicPr>
          <p:cNvPr id="4" name="Picture 3" descr="C:\Users\elisana\Pictures\creativity\1601420_469310533173980_2117334410_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24108" y="481996"/>
            <a:ext cx="4915442" cy="5744796"/>
          </a:xfrm>
          <a:noFill/>
        </p:spPr>
      </p:pic>
      <p:pic>
        <p:nvPicPr>
          <p:cNvPr id="5" name="Picture 3" descr="C:\Users\elisana\Pictures\creativity\1601420_469310533173980_2117334410_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67254" y="816592"/>
            <a:ext cx="4629150" cy="5410200"/>
          </a:xfrm>
          <a:noFill/>
        </p:spPr>
      </p:pic>
      <p:pic>
        <p:nvPicPr>
          <p:cNvPr id="6" name="Picture 3" descr="C:\Users\elisana\Pictures\creativity\1601420_469310533173980_2117334410_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67254" y="963168"/>
            <a:ext cx="4629150" cy="5410200"/>
          </a:xfrm>
          <a:noFill/>
        </p:spPr>
      </p:pic>
    </p:spTree>
    <p:extLst>
      <p:ext uri="{BB962C8B-B14F-4D97-AF65-F5344CB8AC3E}">
        <p14:creationId xmlns:p14="http://schemas.microsoft.com/office/powerpoint/2010/main" val="366246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807720"/>
            <a:ext cx="4453366" cy="5379720"/>
          </a:xfrm>
        </p:spPr>
        <p:txBody>
          <a:bodyPr/>
          <a:lstStyle/>
          <a:p>
            <a:r>
              <a:rPr lang="en-US" sz="1800" dirty="0" smtClean="0">
                <a:solidFill>
                  <a:schemeClr val="bg1"/>
                </a:solidFill>
              </a:rPr>
              <a:t>As </a:t>
            </a:r>
            <a:r>
              <a:rPr lang="en-US" sz="1800" dirty="0">
                <a:solidFill>
                  <a:schemeClr val="bg1"/>
                </a:solidFill>
              </a:rPr>
              <a:t>neurological and psychological experiments have indicated, it is through </a:t>
            </a:r>
            <a:r>
              <a:rPr lang="en-US" sz="1800" b="1" dirty="0">
                <a:solidFill>
                  <a:schemeClr val="bg1"/>
                </a:solidFill>
              </a:rPr>
              <a:t>divergent thinking </a:t>
            </a:r>
            <a:r>
              <a:rPr lang="en-US" sz="1800" dirty="0">
                <a:solidFill>
                  <a:schemeClr val="bg1"/>
                </a:solidFill>
              </a:rPr>
              <a:t>that the capacity of humans to view a situation in a completely different light and possibilities is </a:t>
            </a:r>
            <a:r>
              <a:rPr lang="en-US" sz="1800" dirty="0" smtClean="0">
                <a:solidFill>
                  <a:schemeClr val="bg1"/>
                </a:solidFill>
              </a:rPr>
              <a:t>revealed</a:t>
            </a:r>
            <a:br>
              <a:rPr lang="en-US" sz="1800" dirty="0" smtClean="0">
                <a:solidFill>
                  <a:schemeClr val="bg1"/>
                </a:solidFill>
              </a:rPr>
            </a:br>
            <a:r>
              <a:rPr lang="en-US" sz="1800" dirty="0">
                <a:solidFill>
                  <a:schemeClr val="bg1"/>
                </a:solidFill>
              </a:rPr>
              <a:t/>
            </a:r>
            <a:br>
              <a:rPr lang="en-US" sz="1800" dirty="0">
                <a:solidFill>
                  <a:schemeClr val="bg1"/>
                </a:solidFill>
              </a:rPr>
            </a:br>
            <a:r>
              <a:rPr lang="en-US" sz="1800" dirty="0">
                <a:solidFill>
                  <a:schemeClr val="bg1"/>
                </a:solidFill>
              </a:rPr>
              <a:t>D</a:t>
            </a:r>
            <a:r>
              <a:rPr lang="en-US" sz="1800" dirty="0" smtClean="0">
                <a:solidFill>
                  <a:schemeClr val="bg1"/>
                </a:solidFill>
              </a:rPr>
              <a:t>ivergent </a:t>
            </a:r>
            <a:r>
              <a:rPr lang="en-US" sz="1800" dirty="0">
                <a:solidFill>
                  <a:schemeClr val="bg1"/>
                </a:solidFill>
              </a:rPr>
              <a:t>thinking is predominantly depending on processes in the </a:t>
            </a:r>
            <a:r>
              <a:rPr lang="en-US" sz="1800" b="1" dirty="0">
                <a:solidFill>
                  <a:schemeClr val="bg1"/>
                </a:solidFill>
              </a:rPr>
              <a:t>right hemisphere </a:t>
            </a:r>
            <a:r>
              <a:rPr lang="en-US" sz="1800" b="1" dirty="0" smtClean="0">
                <a:solidFill>
                  <a:schemeClr val="bg1"/>
                </a:solidFill>
              </a:rPr>
              <a:t/>
            </a:r>
            <a:br>
              <a:rPr lang="en-US" sz="1800" b="1" dirty="0" smtClean="0">
                <a:solidFill>
                  <a:schemeClr val="bg1"/>
                </a:solidFill>
              </a:rPr>
            </a:br>
            <a:r>
              <a:rPr lang="en-US" sz="1800" dirty="0" smtClean="0">
                <a:solidFill>
                  <a:schemeClr val="bg1"/>
                </a:solidFill>
              </a:rPr>
              <a:t>The </a:t>
            </a:r>
            <a:r>
              <a:rPr lang="en-US" sz="1800" dirty="0">
                <a:solidFill>
                  <a:schemeClr val="bg1"/>
                </a:solidFill>
              </a:rPr>
              <a:t>right side is more </a:t>
            </a:r>
            <a:r>
              <a:rPr lang="en-US" sz="1800" b="1" dirty="0">
                <a:solidFill>
                  <a:schemeClr val="bg1"/>
                </a:solidFill>
              </a:rPr>
              <a:t>imaginative and intuitive and tends to work holistically</a:t>
            </a:r>
            <a:r>
              <a:rPr lang="en-US" sz="1800" dirty="0">
                <a:solidFill>
                  <a:schemeClr val="bg1"/>
                </a:solidFill>
              </a:rPr>
              <a:t>, integrating pieces of an informational puzzle into a whole; </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Left </a:t>
            </a:r>
            <a:r>
              <a:rPr lang="en-US" sz="1800" b="1" dirty="0">
                <a:solidFill>
                  <a:schemeClr val="bg1"/>
                </a:solidFill>
              </a:rPr>
              <a:t>brain sphere</a:t>
            </a:r>
            <a:r>
              <a:rPr lang="en-US" sz="1800" dirty="0">
                <a:solidFill>
                  <a:schemeClr val="bg1"/>
                </a:solidFill>
              </a:rPr>
              <a:t>, through convergent </a:t>
            </a:r>
            <a:r>
              <a:rPr lang="en-US" sz="1800" dirty="0" smtClean="0">
                <a:solidFill>
                  <a:schemeClr val="bg1"/>
                </a:solidFill>
              </a:rPr>
              <a:t>thinking</a:t>
            </a:r>
            <a:r>
              <a:rPr lang="en-US" sz="1800" b="1" dirty="0" smtClean="0">
                <a:solidFill>
                  <a:schemeClr val="bg1"/>
                </a:solidFill>
              </a:rPr>
              <a:t>, </a:t>
            </a:r>
            <a:r>
              <a:rPr lang="en-US" sz="1800" b="1" dirty="0">
                <a:solidFill>
                  <a:schemeClr val="bg1"/>
                </a:solidFill>
              </a:rPr>
              <a:t>examines details and process them logically and analytically,</a:t>
            </a:r>
            <a:r>
              <a:rPr lang="en-US" sz="1800" dirty="0">
                <a:solidFill>
                  <a:schemeClr val="bg1"/>
                </a:solidFill>
              </a:rPr>
              <a:t> but lacks a sense of overriding abstract connections. </a:t>
            </a:r>
            <a:r>
              <a:rPr lang="en-US" sz="1800" dirty="0" smtClean="0">
                <a:solidFill>
                  <a:schemeClr val="bg1"/>
                </a:solidFill>
              </a:rPr>
              <a:t/>
            </a:r>
            <a:br>
              <a:rPr lang="en-US" sz="1800" dirty="0" smtClean="0">
                <a:solidFill>
                  <a:schemeClr val="bg1"/>
                </a:solidFill>
              </a:rPr>
            </a:br>
            <a:endParaRPr lang="el-GR" sz="1800" dirty="0">
              <a:solidFill>
                <a:schemeClr val="bg1"/>
              </a:solidFill>
            </a:endParaRPr>
          </a:p>
        </p:txBody>
      </p:sp>
      <p:pic>
        <p:nvPicPr>
          <p:cNvPr id="4" name="Εικόνα 3"/>
          <p:cNvPicPr>
            <a:picLocks noChangeAspect="1"/>
          </p:cNvPicPr>
          <p:nvPr/>
        </p:nvPicPr>
        <p:blipFill>
          <a:blip r:embed="rId2"/>
          <a:stretch>
            <a:fillRect/>
          </a:stretch>
        </p:blipFill>
        <p:spPr>
          <a:xfrm>
            <a:off x="5775095" y="1228604"/>
            <a:ext cx="6416905" cy="4537951"/>
          </a:xfrm>
          <a:prstGeom prst="rect">
            <a:avLst/>
          </a:prstGeom>
        </p:spPr>
      </p:pic>
      <p:sp>
        <p:nvSpPr>
          <p:cNvPr id="3" name="Θέση κειμένου 2"/>
          <p:cNvSpPr>
            <a:spLocks noGrp="1"/>
          </p:cNvSpPr>
          <p:nvPr>
            <p:ph type="body" idx="1"/>
          </p:nvPr>
        </p:nvSpPr>
        <p:spPr/>
        <p:txBody>
          <a:bodyPr/>
          <a:lstStyle/>
          <a:p>
            <a:endParaRPr lang="en-US" dirty="0" smtClean="0"/>
          </a:p>
          <a:p>
            <a:endParaRPr lang="el-GR" dirty="0"/>
          </a:p>
        </p:txBody>
      </p:sp>
    </p:spTree>
    <p:extLst>
      <p:ext uri="{BB962C8B-B14F-4D97-AF65-F5344CB8AC3E}">
        <p14:creationId xmlns:p14="http://schemas.microsoft.com/office/powerpoint/2010/main" val="301217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1920240"/>
            <a:ext cx="4351025" cy="3520440"/>
          </a:xfrm>
        </p:spPr>
        <p:txBody>
          <a:bodyPr/>
          <a:lstStyle/>
          <a:p>
            <a:r>
              <a:rPr lang="en-US" sz="2000" dirty="0" smtClean="0"/>
              <a:t>The </a:t>
            </a:r>
            <a:r>
              <a:rPr lang="en-US" sz="2000" dirty="0"/>
              <a:t>‘movements’ of dancers, </a:t>
            </a:r>
            <a:r>
              <a:rPr lang="en-US" sz="2000" dirty="0" smtClean="0"/>
              <a:t>can </a:t>
            </a:r>
            <a:r>
              <a:rPr lang="en-US" sz="2000" dirty="0"/>
              <a:t>be understood in relation to </a:t>
            </a:r>
            <a:r>
              <a:rPr lang="en-US" sz="2000" dirty="0" smtClean="0"/>
              <a:t>words</a:t>
            </a:r>
            <a:r>
              <a:rPr lang="en-US" sz="2000" dirty="0"/>
              <a:t>, as with everyday </a:t>
            </a:r>
            <a:r>
              <a:rPr lang="en-US" sz="2000" dirty="0" smtClean="0"/>
              <a:t>conversations</a:t>
            </a:r>
            <a:r>
              <a:rPr lang="el-GR" sz="2000" dirty="0" smtClean="0"/>
              <a:t/>
            </a:r>
            <a:br>
              <a:rPr lang="el-GR" sz="2000" dirty="0" smtClean="0"/>
            </a:br>
            <a:r>
              <a:rPr lang="en-US" sz="2000" dirty="0"/>
              <a:t>For dance, though, that meaning or intending is centrally </a:t>
            </a:r>
            <a:r>
              <a:rPr lang="en-US" sz="2000" dirty="0" smtClean="0"/>
              <a:t>bodily</a:t>
            </a:r>
            <a:br>
              <a:rPr lang="en-US" sz="2000" dirty="0" smtClean="0"/>
            </a:br>
            <a:r>
              <a:rPr lang="en-US" sz="2000" dirty="0"/>
              <a:t/>
            </a:r>
            <a:br>
              <a:rPr lang="en-US" sz="2000" dirty="0"/>
            </a:br>
            <a:r>
              <a:rPr lang="en-US" sz="2000" i="1" dirty="0" smtClean="0">
                <a:solidFill>
                  <a:srgbClr val="FFC000"/>
                </a:solidFill>
              </a:rPr>
              <a:t>(</a:t>
            </a:r>
            <a:r>
              <a:rPr lang="el-GR" sz="2000" i="1" dirty="0" smtClean="0">
                <a:solidFill>
                  <a:srgbClr val="FFC000"/>
                </a:solidFill>
              </a:rPr>
              <a:t>..</a:t>
            </a:r>
            <a:r>
              <a:rPr lang="en-US" sz="2000" i="1" dirty="0" smtClean="0">
                <a:solidFill>
                  <a:srgbClr val="FFC000"/>
                </a:solidFill>
              </a:rPr>
              <a:t>body may says more than words…)</a:t>
            </a:r>
            <a:r>
              <a:rPr lang="el-GR" sz="2000" i="1" dirty="0" smtClean="0">
                <a:solidFill>
                  <a:srgbClr val="FFC000"/>
                </a:solidFill>
              </a:rPr>
              <a:t/>
            </a:r>
            <a:br>
              <a:rPr lang="el-GR" sz="2000" i="1" dirty="0" smtClean="0">
                <a:solidFill>
                  <a:srgbClr val="FFC000"/>
                </a:solidFill>
              </a:rPr>
            </a:br>
            <a:r>
              <a:rPr lang="el-GR" sz="1800" dirty="0" smtClean="0"/>
              <a:t/>
            </a:r>
            <a:br>
              <a:rPr lang="el-GR" sz="1800" dirty="0" smtClean="0"/>
            </a:br>
            <a:r>
              <a:rPr lang="en-US" sz="1200" dirty="0" err="1"/>
              <a:t>McFee</a:t>
            </a:r>
            <a:r>
              <a:rPr lang="en-US" sz="1200" dirty="0"/>
              <a:t>, </a:t>
            </a:r>
            <a:r>
              <a:rPr lang="el-GR" sz="1200" dirty="0"/>
              <a:t>(</a:t>
            </a:r>
            <a:r>
              <a:rPr lang="en-US" sz="1200" dirty="0" smtClean="0"/>
              <a:t> </a:t>
            </a:r>
            <a:r>
              <a:rPr lang="en-US" sz="1200" dirty="0"/>
              <a:t>2012</a:t>
            </a:r>
            <a:r>
              <a:rPr lang="en-US" sz="1200" dirty="0" smtClean="0"/>
              <a:t>.</a:t>
            </a:r>
            <a:r>
              <a:rPr lang="el-GR" sz="1200" dirty="0" smtClean="0"/>
              <a:t>)</a:t>
            </a:r>
            <a:r>
              <a:rPr lang="en-US" sz="1200" dirty="0" smtClean="0"/>
              <a:t> </a:t>
            </a:r>
            <a:r>
              <a:rPr lang="en-US" sz="1200" dirty="0"/>
              <a:t>“In Remembrance of Dance Lost.” </a:t>
            </a:r>
            <a:r>
              <a:rPr lang="en-US" sz="1200" i="1" dirty="0" err="1"/>
              <a:t>Choros</a:t>
            </a:r>
            <a:r>
              <a:rPr lang="en-US" sz="1200" i="1" dirty="0"/>
              <a:t> International Dance Journal </a:t>
            </a:r>
            <a:r>
              <a:rPr lang="en-US" sz="1200" dirty="0"/>
              <a:t>1: 1–13</a:t>
            </a:r>
            <a:r>
              <a:rPr lang="en-US" sz="1800" dirty="0"/>
              <a:t>. </a:t>
            </a:r>
            <a:endParaRPr lang="el-GR" sz="1800" dirty="0"/>
          </a:p>
        </p:txBody>
      </p:sp>
      <p:sp>
        <p:nvSpPr>
          <p:cNvPr id="3" name="Θέση κειμένου 2"/>
          <p:cNvSpPr>
            <a:spLocks noGrp="1"/>
          </p:cNvSpPr>
          <p:nvPr>
            <p:ph type="body" idx="1"/>
          </p:nvPr>
        </p:nvSpPr>
        <p:spPr/>
        <p:txBody>
          <a:bodyPr/>
          <a:lstStyle/>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559" y="490211"/>
            <a:ext cx="4138201" cy="6261109"/>
          </a:xfrm>
          <a:prstGeom prst="rect">
            <a:avLst/>
          </a:prstGeom>
        </p:spPr>
      </p:pic>
    </p:spTree>
    <p:extLst>
      <p:ext uri="{BB962C8B-B14F-4D97-AF65-F5344CB8AC3E}">
        <p14:creationId xmlns:p14="http://schemas.microsoft.com/office/powerpoint/2010/main" val="363760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4955" y="2545080"/>
            <a:ext cx="8825658" cy="3093720"/>
          </a:xfrm>
        </p:spPr>
        <p:txBody>
          <a:bodyPr/>
          <a:lstStyle/>
          <a:p>
            <a:r>
              <a:rPr lang="en-US" sz="2800" i="1" dirty="0" smtClean="0"/>
              <a:t> </a:t>
            </a:r>
            <a:r>
              <a:rPr lang="el-GR" sz="2800" i="1" dirty="0" smtClean="0"/>
              <a:t/>
            </a:r>
            <a:br>
              <a:rPr lang="el-GR" sz="2800" i="1" dirty="0" smtClean="0"/>
            </a:br>
            <a:r>
              <a:rPr lang="el-GR" sz="2800" i="1" dirty="0"/>
              <a:t/>
            </a:r>
            <a:br>
              <a:rPr lang="el-GR" sz="2800" i="1" dirty="0"/>
            </a:br>
            <a:r>
              <a:rPr lang="el-GR" sz="2800" i="1" dirty="0" smtClean="0"/>
              <a:t/>
            </a:r>
            <a:br>
              <a:rPr lang="el-GR" sz="2800" i="1" dirty="0" smtClean="0"/>
            </a:br>
            <a:r>
              <a:rPr lang="el-GR" sz="2800" i="1" dirty="0"/>
              <a:t/>
            </a:r>
            <a:br>
              <a:rPr lang="el-GR" sz="2800" i="1" dirty="0"/>
            </a:br>
            <a:r>
              <a:rPr lang="el-GR" sz="2800" i="1" dirty="0" smtClean="0"/>
              <a:t> </a:t>
            </a:r>
            <a:r>
              <a:rPr lang="en-US" sz="2800" i="1" dirty="0" smtClean="0"/>
              <a:t>Body can be rhetoric…</a:t>
            </a:r>
            <a:br>
              <a:rPr lang="en-US" sz="2800" i="1" dirty="0" smtClean="0"/>
            </a:br>
            <a:r>
              <a:rPr lang="en-US" sz="2800" dirty="0" smtClean="0"/>
              <a:t>‘Rhetoric is the artificer of persuasion’,</a:t>
            </a:r>
            <a:br>
              <a:rPr lang="en-US" sz="2800" dirty="0" smtClean="0"/>
            </a:br>
            <a:r>
              <a:rPr lang="en-US" sz="2800" dirty="0" smtClean="0"/>
              <a:t> </a:t>
            </a:r>
            <a:r>
              <a:rPr lang="en-US" sz="1800" dirty="0" smtClean="0"/>
              <a:t>Plato, Gorgias (456a-457c)</a:t>
            </a:r>
            <a:br>
              <a:rPr lang="en-US" sz="1800" dirty="0" smtClean="0"/>
            </a:br>
            <a:endParaRPr lang="el-GR" sz="1800" dirty="0"/>
          </a:p>
        </p:txBody>
      </p:sp>
      <p:sp>
        <p:nvSpPr>
          <p:cNvPr id="3" name="Υπότιτλος 2"/>
          <p:cNvSpPr>
            <a:spLocks noGrp="1"/>
          </p:cNvSpPr>
          <p:nvPr>
            <p:ph type="subTitle" idx="1"/>
          </p:nvPr>
        </p:nvSpPr>
        <p:spPr>
          <a:xfrm>
            <a:off x="1154955" y="4777380"/>
            <a:ext cx="8825658" cy="1080644"/>
          </a:xfrm>
        </p:spPr>
        <p:txBody>
          <a:bodyPr>
            <a:normAutofit fontScale="70000" lnSpcReduction="20000"/>
          </a:bodyPr>
          <a:lstStyle/>
          <a:p>
            <a:pPr algn="ctr"/>
            <a:endParaRPr lang="en-US" sz="4000" dirty="0" smtClean="0"/>
          </a:p>
          <a:p>
            <a:pPr algn="ctr"/>
            <a:r>
              <a:rPr lang="en-US" sz="5100" b="1" dirty="0" smtClean="0"/>
              <a:t>THANK YOU</a:t>
            </a:r>
            <a:endParaRPr lang="el-GR" sz="5100" b="1" dirty="0"/>
          </a:p>
        </p:txBody>
      </p:sp>
      <p:pic>
        <p:nvPicPr>
          <p:cNvPr id="4" name="Εικόνα 3"/>
          <p:cNvPicPr>
            <a:picLocks noChangeAspect="1"/>
          </p:cNvPicPr>
          <p:nvPr/>
        </p:nvPicPr>
        <p:blipFill>
          <a:blip r:embed="rId2"/>
          <a:stretch>
            <a:fillRect/>
          </a:stretch>
        </p:blipFill>
        <p:spPr>
          <a:xfrm>
            <a:off x="8356438" y="4047129"/>
            <a:ext cx="3248350" cy="2321921"/>
          </a:xfrm>
          <a:prstGeom prst="rect">
            <a:avLst/>
          </a:prstGeom>
        </p:spPr>
      </p:pic>
      <p:pic>
        <p:nvPicPr>
          <p:cNvPr id="5" name="Εικόνα 4"/>
          <p:cNvPicPr>
            <a:picLocks noChangeAspect="1"/>
          </p:cNvPicPr>
          <p:nvPr/>
        </p:nvPicPr>
        <p:blipFill>
          <a:blip r:embed="rId3"/>
          <a:stretch>
            <a:fillRect/>
          </a:stretch>
        </p:blipFill>
        <p:spPr>
          <a:xfrm>
            <a:off x="475301" y="1286412"/>
            <a:ext cx="3883340" cy="2585241"/>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4428" y="1920933"/>
            <a:ext cx="3808595" cy="2856447"/>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313" y="468465"/>
            <a:ext cx="3330693" cy="2498020"/>
          </a:xfrm>
          <a:prstGeom prst="rect">
            <a:avLst/>
          </a:prstGeom>
        </p:spPr>
      </p:pic>
      <p:pic>
        <p:nvPicPr>
          <p:cNvPr id="8" name="Εικόνα 7"/>
          <p:cNvPicPr>
            <a:picLocks noChangeAspect="1"/>
          </p:cNvPicPr>
          <p:nvPr/>
        </p:nvPicPr>
        <p:blipFill>
          <a:blip r:embed="rId6"/>
          <a:stretch>
            <a:fillRect/>
          </a:stretch>
        </p:blipFill>
        <p:spPr>
          <a:xfrm>
            <a:off x="3925584" y="468465"/>
            <a:ext cx="2581729" cy="3403188"/>
          </a:xfrm>
          <a:prstGeom prst="rect">
            <a:avLst/>
          </a:prstGeom>
        </p:spPr>
      </p:pic>
    </p:spTree>
    <p:extLst>
      <p:ext uri="{BB962C8B-B14F-4D97-AF65-F5344CB8AC3E}">
        <p14:creationId xmlns:p14="http://schemas.microsoft.com/office/powerpoint/2010/main" val="114955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99063" y="2028776"/>
            <a:ext cx="9153477" cy="409623"/>
          </a:xfrm>
        </p:spPr>
        <p:txBody>
          <a:bodyPr/>
          <a:lstStyle/>
          <a:p>
            <a:endParaRPr lang="el-GR" sz="2000" dirty="0"/>
          </a:p>
        </p:txBody>
      </p:sp>
      <p:sp>
        <p:nvSpPr>
          <p:cNvPr id="3" name="Θέση περιεχομένου 2"/>
          <p:cNvSpPr>
            <a:spLocks noGrp="1"/>
          </p:cNvSpPr>
          <p:nvPr>
            <p:ph idx="1"/>
          </p:nvPr>
        </p:nvSpPr>
        <p:spPr>
          <a:xfrm>
            <a:off x="1154954" y="2603500"/>
            <a:ext cx="9493996" cy="4254500"/>
          </a:xfrm>
        </p:spPr>
        <p:txBody>
          <a:bodyPr>
            <a:normAutofit lnSpcReduction="10000"/>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lgn="just">
              <a:buNone/>
            </a:pPr>
            <a:r>
              <a:rPr lang="en-US" sz="2400" dirty="0" smtClean="0">
                <a:solidFill>
                  <a:schemeClr val="accent1">
                    <a:lumMod val="60000"/>
                    <a:lumOff val="40000"/>
                  </a:schemeClr>
                </a:solidFill>
              </a:rPr>
              <a:t>‘‘</a:t>
            </a:r>
            <a:r>
              <a:rPr lang="en-US" sz="2400" dirty="0">
                <a:solidFill>
                  <a:schemeClr val="accent1">
                    <a:lumMod val="60000"/>
                    <a:lumOff val="40000"/>
                  </a:schemeClr>
                </a:solidFill>
              </a:rPr>
              <a:t>With the creation of the universe, the dance too came into being, which signiﬁes the union of the elements. The round dance of the stars, the constellation of planets in relation to the ﬁxed stars, the beautiful order and harmony in all its movements, is a mirror of the original dance at the time of creation</a:t>
            </a:r>
            <a:r>
              <a:rPr lang="en-US" sz="2400" dirty="0" smtClean="0">
                <a:solidFill>
                  <a:schemeClr val="accent1">
                    <a:lumMod val="60000"/>
                    <a:lumOff val="40000"/>
                  </a:schemeClr>
                </a:solidFill>
              </a:rPr>
              <a:t>.’’</a:t>
            </a:r>
          </a:p>
          <a:p>
            <a:pPr marL="0" indent="0">
              <a:buNone/>
            </a:pPr>
            <a:r>
              <a:rPr lang="en-US" sz="2400" dirty="0" smtClean="0">
                <a:solidFill>
                  <a:schemeClr val="accent1">
                    <a:lumMod val="60000"/>
                    <a:lumOff val="40000"/>
                  </a:schemeClr>
                </a:solidFill>
              </a:rPr>
              <a:t> </a:t>
            </a:r>
            <a:r>
              <a:rPr lang="en-US" sz="2400" i="1" dirty="0">
                <a:solidFill>
                  <a:schemeClr val="accent1">
                    <a:lumMod val="60000"/>
                    <a:lumOff val="40000"/>
                  </a:schemeClr>
                </a:solidFill>
              </a:rPr>
              <a:t>Lucian of Samosata (;125 to 180 A.D.), On Dance (De </a:t>
            </a:r>
            <a:r>
              <a:rPr lang="en-US" sz="2400" i="1" dirty="0" err="1">
                <a:solidFill>
                  <a:schemeClr val="accent1">
                    <a:lumMod val="60000"/>
                    <a:lumOff val="40000"/>
                  </a:schemeClr>
                </a:solidFill>
              </a:rPr>
              <a:t>Saltatione</a:t>
            </a:r>
            <a:r>
              <a:rPr lang="en-US" sz="2400" dirty="0">
                <a:solidFill>
                  <a:schemeClr val="accent1">
                    <a:lumMod val="60000"/>
                    <a:lumOff val="40000"/>
                  </a:schemeClr>
                </a:solidFill>
              </a:rPr>
              <a:t>) </a:t>
            </a:r>
            <a:endParaRPr lang="el-GR" sz="2400" dirty="0">
              <a:solidFill>
                <a:schemeClr val="accent1">
                  <a:lumMod val="60000"/>
                  <a:lumOff val="40000"/>
                </a:schemeClr>
              </a:solidFill>
            </a:endParaRPr>
          </a:p>
          <a:p>
            <a:endParaRPr lang="el-GR" dirty="0"/>
          </a:p>
        </p:txBody>
      </p:sp>
      <p:pic>
        <p:nvPicPr>
          <p:cNvPr id="1026" name="Picture 2" descr="Αποτέλεσμα εικόνας για 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71450"/>
            <a:ext cx="11353800" cy="373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2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897775"/>
            <a:ext cx="4351025" cy="2138697"/>
          </a:xfrm>
        </p:spPr>
        <p:txBody>
          <a:bodyPr/>
          <a:lstStyle/>
          <a:p>
            <a:r>
              <a:rPr lang="en-US" i="1" dirty="0" smtClean="0"/>
              <a:t>Do you like dancing?</a:t>
            </a:r>
            <a:r>
              <a:rPr lang="en-US" dirty="0" smtClean="0"/>
              <a:t/>
            </a:r>
            <a:br>
              <a:rPr lang="en-US" dirty="0" smtClean="0"/>
            </a:br>
            <a:r>
              <a:rPr lang="en-US" sz="2400" dirty="0" smtClean="0"/>
              <a:t>maybe there is a genetic reason for that… </a:t>
            </a:r>
            <a:endParaRPr lang="el-GR" sz="2400" dirty="0"/>
          </a:p>
        </p:txBody>
      </p:sp>
      <p:sp>
        <p:nvSpPr>
          <p:cNvPr id="3" name="Θέση κειμένου 2"/>
          <p:cNvSpPr>
            <a:spLocks noGrp="1"/>
          </p:cNvSpPr>
          <p:nvPr>
            <p:ph type="body" idx="1"/>
          </p:nvPr>
        </p:nvSpPr>
        <p:spPr>
          <a:xfrm>
            <a:off x="6895559" y="266700"/>
            <a:ext cx="5108019" cy="6591300"/>
          </a:xfrm>
        </p:spPr>
        <p:txBody>
          <a:bodyPr>
            <a:normAutofit lnSpcReduction="10000"/>
          </a:bodyPr>
          <a:lstStyle/>
          <a:p>
            <a:r>
              <a:rPr lang="en-US" dirty="0" smtClean="0"/>
              <a:t>                     </a:t>
            </a:r>
            <a:r>
              <a:rPr lang="en-US" i="1" dirty="0" smtClean="0">
                <a:solidFill>
                  <a:schemeClr val="accent1"/>
                </a:solidFill>
                <a:effectLst>
                  <a:outerShdw blurRad="38100" dist="38100" dir="2700000" algn="tl">
                    <a:srgbClr val="000000">
                      <a:alpha val="43137"/>
                    </a:srgbClr>
                  </a:outerShdw>
                </a:effectLst>
              </a:rPr>
              <a:t>Dancing</a:t>
            </a:r>
          </a:p>
          <a:p>
            <a:endParaRPr lang="en-US" b="1" dirty="0" smtClean="0"/>
          </a:p>
          <a:p>
            <a:r>
              <a:rPr lang="en-US" b="1" dirty="0" smtClean="0"/>
              <a:t>origins</a:t>
            </a:r>
            <a:r>
              <a:rPr lang="en-US" dirty="0" smtClean="0"/>
              <a:t> </a:t>
            </a:r>
            <a:r>
              <a:rPr lang="en-US" cap="none" dirty="0" smtClean="0"/>
              <a:t>close to the birth of homo sapiens</a:t>
            </a:r>
          </a:p>
          <a:p>
            <a:r>
              <a:rPr lang="en-US" b="1" dirty="0" smtClean="0"/>
              <a:t>differences </a:t>
            </a:r>
            <a:r>
              <a:rPr lang="en-US" cap="none" dirty="0" smtClean="0"/>
              <a:t>among individuals in aptitude, propensity, and need for dancing may partially be based on differences in common genetic polymorphisms</a:t>
            </a:r>
          </a:p>
          <a:p>
            <a:r>
              <a:rPr lang="en-US" b="1" dirty="0" smtClean="0"/>
              <a:t>Identifying</a:t>
            </a:r>
            <a:r>
              <a:rPr lang="en-US" dirty="0" smtClean="0"/>
              <a:t> </a:t>
            </a:r>
            <a:r>
              <a:rPr lang="en-US" cap="none" dirty="0" smtClean="0"/>
              <a:t>such differences may lead to an understanding of the neurobiological basis of one of mankind’s most universal and appealing behavioral traits—dancing.</a:t>
            </a:r>
          </a:p>
          <a:p>
            <a:endParaRPr lang="en-US" dirty="0" smtClean="0"/>
          </a:p>
          <a:p>
            <a:r>
              <a:rPr lang="en-US" sz="1200" cap="none" dirty="0" err="1" smtClean="0"/>
              <a:t>Bachner-Melman</a:t>
            </a:r>
            <a:r>
              <a:rPr lang="en-US" sz="1200" cap="none" dirty="0" smtClean="0"/>
              <a:t>, </a:t>
            </a:r>
            <a:r>
              <a:rPr lang="en-US" sz="1200" cap="none" dirty="0"/>
              <a:t>D</a:t>
            </a:r>
            <a:r>
              <a:rPr lang="en-US" sz="1200" cap="none" dirty="0" smtClean="0"/>
              <a:t>ina, </a:t>
            </a:r>
            <a:r>
              <a:rPr lang="en-US" sz="1200" cap="none" dirty="0"/>
              <a:t>Z</a:t>
            </a:r>
            <a:r>
              <a:rPr lang="en-US" sz="1200" cap="none" dirty="0" smtClean="0"/>
              <a:t>ohar, </a:t>
            </a:r>
            <a:r>
              <a:rPr lang="en-US" sz="1200" cap="none" dirty="0"/>
              <a:t>C</a:t>
            </a:r>
            <a:r>
              <a:rPr lang="en-US" sz="1200" cap="none" dirty="0" smtClean="0"/>
              <a:t>onstantin, </a:t>
            </a:r>
            <a:r>
              <a:rPr lang="en-US" sz="1200" cap="none" dirty="0" err="1"/>
              <a:t>L</a:t>
            </a:r>
            <a:r>
              <a:rPr lang="en-US" sz="1200" cap="none" dirty="0" err="1" smtClean="0"/>
              <a:t>erer</a:t>
            </a:r>
            <a:r>
              <a:rPr lang="en-US" sz="1200" cap="none" dirty="0" smtClean="0"/>
              <a:t>, </a:t>
            </a:r>
            <a:r>
              <a:rPr lang="en-US" sz="1200" cap="none" dirty="0"/>
              <a:t>H</a:t>
            </a:r>
            <a:r>
              <a:rPr lang="en-US" sz="1200" cap="none" dirty="0" smtClean="0"/>
              <a:t>och, </a:t>
            </a:r>
            <a:r>
              <a:rPr lang="en-US" sz="1200" cap="none" dirty="0"/>
              <a:t>S</a:t>
            </a:r>
            <a:r>
              <a:rPr lang="en-US" sz="1200" cap="none" dirty="0" smtClean="0"/>
              <a:t>ella, </a:t>
            </a:r>
            <a:r>
              <a:rPr lang="en-US" sz="1200" cap="none" dirty="0" err="1"/>
              <a:t>N</a:t>
            </a:r>
            <a:r>
              <a:rPr lang="en-US" sz="1200" cap="none" dirty="0" err="1" smtClean="0"/>
              <a:t>emanov</a:t>
            </a:r>
            <a:r>
              <a:rPr lang="en-US" sz="1200" cap="none" dirty="0" smtClean="0"/>
              <a:t>, </a:t>
            </a:r>
            <a:r>
              <a:rPr lang="en-US" sz="1200" cap="none" dirty="0" err="1"/>
              <a:t>G</a:t>
            </a:r>
            <a:r>
              <a:rPr lang="en-US" sz="1200" cap="none" dirty="0" err="1" smtClean="0"/>
              <a:t>ritsenko</a:t>
            </a:r>
            <a:r>
              <a:rPr lang="en-US" sz="1200" cap="none" dirty="0" smtClean="0"/>
              <a:t>, </a:t>
            </a:r>
            <a:r>
              <a:rPr lang="en-US" sz="1200" cap="none" dirty="0"/>
              <a:t>L</a:t>
            </a:r>
            <a:r>
              <a:rPr lang="en-US" sz="1200" cap="none" dirty="0" smtClean="0"/>
              <a:t>ichtenberg, </a:t>
            </a:r>
            <a:r>
              <a:rPr lang="en-US" sz="1200" cap="none" dirty="0" err="1" smtClean="0"/>
              <a:t>Grano,Ebstein</a:t>
            </a:r>
            <a:r>
              <a:rPr lang="en-US" sz="1200" cap="none" dirty="0" smtClean="0"/>
              <a:t>, (2005). AVPR1A and SLC6A4 gene polymorphisms are associated with creative dance performance. </a:t>
            </a:r>
            <a:r>
              <a:rPr lang="en-US" sz="1200" i="1" cap="none" dirty="0" err="1" smtClean="0"/>
              <a:t>Plos</a:t>
            </a:r>
            <a:r>
              <a:rPr lang="en-US" sz="1200" i="1" cap="none" dirty="0" smtClean="0"/>
              <a:t> Genetics, www.plosgnetics.com</a:t>
            </a:r>
            <a:r>
              <a:rPr lang="en-US" sz="1200" cap="none" dirty="0" smtClean="0"/>
              <a:t>,September 2005,vol.1,issue 3, 394-403</a:t>
            </a:r>
          </a:p>
          <a:p>
            <a:endParaRPr lang="en-US" sz="1200" dirty="0" smtClean="0"/>
          </a:p>
          <a:p>
            <a:r>
              <a:rPr lang="en-US" dirty="0" smtClean="0"/>
              <a:t> </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56" y="3244379"/>
            <a:ext cx="5162020" cy="3023071"/>
          </a:xfrm>
          <a:prstGeom prst="rect">
            <a:avLst/>
          </a:prstGeom>
        </p:spPr>
      </p:pic>
    </p:spTree>
    <p:extLst>
      <p:ext uri="{BB962C8B-B14F-4D97-AF65-F5344CB8AC3E}">
        <p14:creationId xmlns:p14="http://schemas.microsoft.com/office/powerpoint/2010/main" val="25573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κειμένου 2"/>
          <p:cNvSpPr>
            <a:spLocks noGrp="1"/>
          </p:cNvSpPr>
          <p:nvPr>
            <p:ph type="body" idx="1"/>
          </p:nvPr>
        </p:nvSpPr>
        <p:spPr>
          <a:xfrm>
            <a:off x="6782031" y="857250"/>
            <a:ext cx="4907049" cy="6000750"/>
          </a:xfrm>
        </p:spPr>
        <p:txBody>
          <a:bodyPr>
            <a:normAutofit fontScale="85000" lnSpcReduction="20000"/>
          </a:bodyPr>
          <a:lstStyle/>
          <a:p>
            <a:pPr marL="342900" indent="-342900" algn="just">
              <a:buFont typeface="Arial" panose="020B0604020202020204" pitchFamily="34" charset="0"/>
              <a:buChar char="•"/>
            </a:pPr>
            <a:r>
              <a:rPr lang="en-US" cap="none" dirty="0" smtClean="0"/>
              <a:t>Variants of the </a:t>
            </a:r>
            <a:r>
              <a:rPr lang="en-US" b="1" cap="none" dirty="0" smtClean="0"/>
              <a:t>serotonin transporter </a:t>
            </a:r>
            <a:r>
              <a:rPr lang="en-US" cap="none" dirty="0" smtClean="0"/>
              <a:t>((SLC6A4) and the </a:t>
            </a:r>
            <a:r>
              <a:rPr lang="en-US" b="1" cap="none" dirty="0" smtClean="0"/>
              <a:t>arginine vasopressin receptor 1A</a:t>
            </a:r>
            <a:r>
              <a:rPr lang="en-US" cap="none" dirty="0" smtClean="0"/>
              <a:t> (AVPR1A) genes were examined in performing dancers, elite athletes, and </a:t>
            </a:r>
            <a:r>
              <a:rPr lang="en-US" cap="none" dirty="0" err="1" smtClean="0"/>
              <a:t>nonathletes</a:t>
            </a:r>
            <a:r>
              <a:rPr lang="en-US" cap="none" dirty="0" smtClean="0"/>
              <a:t>/</a:t>
            </a:r>
            <a:r>
              <a:rPr lang="en-US" cap="none" dirty="0" err="1" smtClean="0"/>
              <a:t>nondancers</a:t>
            </a:r>
            <a:r>
              <a:rPr lang="en-US" cap="none" dirty="0" smtClean="0"/>
              <a:t>.</a:t>
            </a:r>
          </a:p>
          <a:p>
            <a:pPr marL="342900" indent="-342900" algn="just">
              <a:buFont typeface="Arial" panose="020B0604020202020204" pitchFamily="34" charset="0"/>
              <a:buChar char="•"/>
            </a:pPr>
            <a:r>
              <a:rPr lang="en-US" cap="none" dirty="0" smtClean="0"/>
              <a:t>The serotonin transporter regulates the level of serotonin, a brain transmitter that contributes to spiritual experience.</a:t>
            </a:r>
          </a:p>
          <a:p>
            <a:pPr marL="342900" indent="-342900" algn="just">
              <a:buFont typeface="Arial" panose="020B0604020202020204" pitchFamily="34" charset="0"/>
              <a:buChar char="•"/>
            </a:pPr>
            <a:r>
              <a:rPr lang="en-US" cap="none" dirty="0" smtClean="0"/>
              <a:t>The vasopressin receptor has been shown in many animal studies to modulate social communication and affiliative behaviors</a:t>
            </a:r>
          </a:p>
          <a:p>
            <a:pPr marL="342900" indent="-342900" algn="just">
              <a:buFont typeface="Arial" panose="020B0604020202020204" pitchFamily="34" charset="0"/>
              <a:buChar char="•"/>
            </a:pPr>
            <a:r>
              <a:rPr lang="en-US" cap="none" dirty="0" smtClean="0"/>
              <a:t>Significant differences were observed in frequencies for both genes when dancers were compared to athletes as well as to </a:t>
            </a:r>
            <a:r>
              <a:rPr lang="en-US" cap="none" dirty="0" err="1" smtClean="0"/>
              <a:t>nondancers</a:t>
            </a:r>
            <a:r>
              <a:rPr lang="en-US" cap="none" dirty="0" smtClean="0"/>
              <a:t>/</a:t>
            </a:r>
            <a:r>
              <a:rPr lang="en-US" cap="none" dirty="0" err="1" smtClean="0"/>
              <a:t>nonathletes</a:t>
            </a:r>
            <a:r>
              <a:rPr lang="en-US" cap="none" dirty="0" smtClean="0"/>
              <a:t>. These two genes were also associated with scores on the </a:t>
            </a:r>
            <a:r>
              <a:rPr lang="en-US" cap="none" dirty="0" err="1"/>
              <a:t>T</a:t>
            </a:r>
            <a:r>
              <a:rPr lang="en-US" cap="none" dirty="0" err="1" smtClean="0"/>
              <a:t>ellegen</a:t>
            </a:r>
            <a:r>
              <a:rPr lang="en-US" cap="none" dirty="0" smtClean="0"/>
              <a:t> Absorption </a:t>
            </a:r>
            <a:r>
              <a:rPr lang="en-US" cap="none" dirty="0"/>
              <a:t>S</a:t>
            </a:r>
            <a:r>
              <a:rPr lang="en-US" cap="none" dirty="0" smtClean="0"/>
              <a:t>cale and Tridimensional </a:t>
            </a:r>
            <a:r>
              <a:rPr lang="en-US" cap="none" dirty="0"/>
              <a:t>P</a:t>
            </a:r>
            <a:r>
              <a:rPr lang="en-US" cap="none" dirty="0" smtClean="0"/>
              <a:t>ersonality </a:t>
            </a:r>
            <a:r>
              <a:rPr lang="en-US" cap="none" dirty="0"/>
              <a:t>Q</a:t>
            </a:r>
            <a:r>
              <a:rPr lang="en-US" cap="none" dirty="0" smtClean="0"/>
              <a:t>uestionnaire </a:t>
            </a:r>
            <a:r>
              <a:rPr lang="en-US" cap="none" dirty="0"/>
              <a:t>R</a:t>
            </a:r>
            <a:r>
              <a:rPr lang="en-US" cap="none" dirty="0" smtClean="0"/>
              <a:t>eward </a:t>
            </a:r>
            <a:r>
              <a:rPr lang="en-US" cap="none" dirty="0"/>
              <a:t>D</a:t>
            </a:r>
            <a:r>
              <a:rPr lang="en-US" cap="none" dirty="0" smtClean="0"/>
              <a:t>ependence, suggesting that the association between these genes and dance is mediated by personality factors reflecting the </a:t>
            </a:r>
            <a:r>
              <a:rPr lang="en-US" b="1" cap="none" dirty="0" smtClean="0"/>
              <a:t>social communication, courtship, and spiritual facets of the dancing phenotype</a:t>
            </a:r>
            <a:endParaRPr lang="el-GR" b="1" cap="none"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92" y="1657350"/>
            <a:ext cx="5627077" cy="3505200"/>
          </a:xfrm>
          <a:prstGeom prst="rect">
            <a:avLst/>
          </a:prstGeom>
        </p:spPr>
      </p:pic>
    </p:spTree>
    <p:extLst>
      <p:ext uri="{BB962C8B-B14F-4D97-AF65-F5344CB8AC3E}">
        <p14:creationId xmlns:p14="http://schemas.microsoft.com/office/powerpoint/2010/main" val="43297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From genes to cure…</a:t>
            </a:r>
            <a:endParaRPr lang="el-GR" dirty="0"/>
          </a:p>
        </p:txBody>
      </p:sp>
      <p:sp>
        <p:nvSpPr>
          <p:cNvPr id="4" name="Θέση περιεχομένου 3"/>
          <p:cNvSpPr>
            <a:spLocks noGrp="1"/>
          </p:cNvSpPr>
          <p:nvPr>
            <p:ph sz="half" idx="2"/>
          </p:nvPr>
        </p:nvSpPr>
        <p:spPr>
          <a:xfrm>
            <a:off x="6208712" y="2424516"/>
            <a:ext cx="4825159" cy="4039784"/>
          </a:xfrm>
        </p:spPr>
        <p:txBody>
          <a:bodyPr>
            <a:normAutofit lnSpcReduction="10000"/>
          </a:bodyPr>
          <a:lstStyle/>
          <a:p>
            <a:pPr marL="0" indent="0" algn="just">
              <a:buNone/>
            </a:pPr>
            <a:endParaRPr lang="en-US" dirty="0" smtClean="0"/>
          </a:p>
          <a:p>
            <a:pPr algn="just"/>
            <a:r>
              <a:rPr lang="en-US" sz="1600" b="1" dirty="0" smtClean="0">
                <a:solidFill>
                  <a:schemeClr val="accent1">
                    <a:lumMod val="60000"/>
                    <a:lumOff val="40000"/>
                  </a:schemeClr>
                </a:solidFill>
              </a:rPr>
              <a:t>Dance </a:t>
            </a:r>
            <a:r>
              <a:rPr lang="en-US" sz="1600" b="1" dirty="0">
                <a:solidFill>
                  <a:schemeClr val="accent1">
                    <a:lumMod val="60000"/>
                    <a:lumOff val="40000"/>
                  </a:schemeClr>
                </a:solidFill>
              </a:rPr>
              <a:t>(movement) therapy </a:t>
            </a:r>
            <a:r>
              <a:rPr lang="en-US" sz="1600" dirty="0">
                <a:solidFill>
                  <a:schemeClr val="accent1">
                    <a:lumMod val="60000"/>
                    <a:lumOff val="40000"/>
                  </a:schemeClr>
                </a:solidFill>
              </a:rPr>
              <a:t>had a positive impact for patients with </a:t>
            </a:r>
            <a:r>
              <a:rPr lang="en-US" sz="1600" b="1" dirty="0">
                <a:solidFill>
                  <a:schemeClr val="accent1">
                    <a:lumMod val="60000"/>
                    <a:lumOff val="40000"/>
                  </a:schemeClr>
                </a:solidFill>
              </a:rPr>
              <a:t>breast cancer</a:t>
            </a:r>
            <a:r>
              <a:rPr lang="en-US" sz="1600" dirty="0">
                <a:solidFill>
                  <a:schemeClr val="accent1">
                    <a:lumMod val="60000"/>
                    <a:lumOff val="40000"/>
                  </a:schemeClr>
                </a:solidFill>
              </a:rPr>
              <a:t>, improving quality of life, shoulder range of motion and body image</a:t>
            </a:r>
            <a:r>
              <a:rPr lang="en-US" sz="1600" dirty="0" smtClean="0">
                <a:solidFill>
                  <a:schemeClr val="accent1">
                    <a:lumMod val="60000"/>
                    <a:lumOff val="40000"/>
                  </a:schemeClr>
                </a:solidFill>
              </a:rPr>
              <a:t>.</a:t>
            </a:r>
            <a:endParaRPr lang="el-GR" sz="1600" dirty="0" smtClean="0">
              <a:solidFill>
                <a:schemeClr val="accent1">
                  <a:lumMod val="60000"/>
                  <a:lumOff val="40000"/>
                </a:schemeClr>
              </a:solidFill>
            </a:endParaRPr>
          </a:p>
          <a:p>
            <a:pPr algn="just"/>
            <a:r>
              <a:rPr lang="en-US" sz="1600" dirty="0" smtClean="0">
                <a:solidFill>
                  <a:schemeClr val="accent1">
                    <a:lumMod val="60000"/>
                    <a:lumOff val="40000"/>
                  </a:schemeClr>
                </a:solidFill>
              </a:rPr>
              <a:t>In </a:t>
            </a:r>
            <a:r>
              <a:rPr lang="en-US" sz="1600" dirty="0">
                <a:solidFill>
                  <a:schemeClr val="accent1">
                    <a:lumMod val="60000"/>
                    <a:lumOff val="40000"/>
                  </a:schemeClr>
                </a:solidFill>
              </a:rPr>
              <a:t>patients with </a:t>
            </a:r>
            <a:r>
              <a:rPr lang="en-US" sz="1600" b="1" dirty="0" smtClean="0">
                <a:solidFill>
                  <a:schemeClr val="accent1">
                    <a:lumMod val="60000"/>
                    <a:lumOff val="40000"/>
                  </a:schemeClr>
                </a:solidFill>
              </a:rPr>
              <a:t>depression,</a:t>
            </a:r>
            <a:r>
              <a:rPr lang="en-US" sz="1600" dirty="0" smtClean="0">
                <a:solidFill>
                  <a:schemeClr val="accent1">
                    <a:lumMod val="60000"/>
                    <a:lumOff val="40000"/>
                  </a:schemeClr>
                </a:solidFill>
              </a:rPr>
              <a:t> </a:t>
            </a:r>
            <a:r>
              <a:rPr lang="en-US" sz="1600" dirty="0">
                <a:solidFill>
                  <a:schemeClr val="accent1">
                    <a:lumMod val="60000"/>
                    <a:lumOff val="40000"/>
                  </a:schemeClr>
                </a:solidFill>
              </a:rPr>
              <a:t>psychological distress was reduced by dance therapy. </a:t>
            </a:r>
            <a:endParaRPr lang="el-GR" sz="1600" dirty="0" smtClean="0">
              <a:solidFill>
                <a:schemeClr val="accent1">
                  <a:lumMod val="60000"/>
                  <a:lumOff val="40000"/>
                </a:schemeClr>
              </a:solidFill>
            </a:endParaRPr>
          </a:p>
          <a:p>
            <a:pPr algn="just"/>
            <a:r>
              <a:rPr lang="en-US" sz="1600" dirty="0" smtClean="0">
                <a:solidFill>
                  <a:schemeClr val="accent1">
                    <a:lumMod val="60000"/>
                    <a:lumOff val="40000"/>
                  </a:schemeClr>
                </a:solidFill>
              </a:rPr>
              <a:t>Ballroom </a:t>
            </a:r>
            <a:r>
              <a:rPr lang="en-US" sz="1600" dirty="0">
                <a:solidFill>
                  <a:schemeClr val="accent1">
                    <a:lumMod val="60000"/>
                    <a:lumOff val="40000"/>
                  </a:schemeClr>
                </a:solidFill>
              </a:rPr>
              <a:t>dances improved </a:t>
            </a:r>
            <a:r>
              <a:rPr lang="en-US" sz="1600" b="1" dirty="0">
                <a:solidFill>
                  <a:schemeClr val="accent1">
                    <a:lumMod val="60000"/>
                    <a:lumOff val="40000"/>
                  </a:schemeClr>
                </a:solidFill>
              </a:rPr>
              <a:t>balance and coordination in patients with Parkinson’s disease and disease-</a:t>
            </a:r>
            <a:r>
              <a:rPr lang="en-US" sz="1600" b="1" dirty="0" err="1">
                <a:solidFill>
                  <a:schemeClr val="accent1">
                    <a:lumMod val="60000"/>
                    <a:lumOff val="40000"/>
                  </a:schemeClr>
                </a:solidFill>
              </a:rPr>
              <a:t>speci</a:t>
            </a:r>
            <a:r>
              <a:rPr lang="el-GR" sz="1600" b="1" dirty="0">
                <a:solidFill>
                  <a:schemeClr val="accent1">
                    <a:lumMod val="60000"/>
                    <a:lumOff val="40000"/>
                  </a:schemeClr>
                </a:solidFill>
              </a:rPr>
              <a:t>ﬁ</a:t>
            </a:r>
            <a:r>
              <a:rPr lang="en-US" sz="1600" b="1" dirty="0">
                <a:solidFill>
                  <a:schemeClr val="accent1">
                    <a:lumMod val="60000"/>
                    <a:lumOff val="40000"/>
                  </a:schemeClr>
                </a:solidFill>
              </a:rPr>
              <a:t>c quality of life in patients with heart </a:t>
            </a:r>
            <a:r>
              <a:rPr lang="en-US" sz="1600" b="1" dirty="0" smtClean="0">
                <a:solidFill>
                  <a:schemeClr val="accent1">
                    <a:lumMod val="60000"/>
                    <a:lumOff val="40000"/>
                  </a:schemeClr>
                </a:solidFill>
              </a:rPr>
              <a:t>failure</a:t>
            </a:r>
            <a:r>
              <a:rPr lang="el-GR" sz="1600" b="1" dirty="0" smtClean="0">
                <a:solidFill>
                  <a:schemeClr val="accent1">
                    <a:lumMod val="60000"/>
                    <a:lumOff val="40000"/>
                  </a:schemeClr>
                </a:solidFill>
              </a:rPr>
              <a:t> &amp; </a:t>
            </a:r>
            <a:r>
              <a:rPr lang="en-US" sz="1600" b="1" dirty="0" smtClean="0">
                <a:solidFill>
                  <a:schemeClr val="accent1">
                    <a:lumMod val="60000"/>
                    <a:lumOff val="40000"/>
                  </a:schemeClr>
                </a:solidFill>
              </a:rPr>
              <a:t>diabetes T2. </a:t>
            </a:r>
          </a:p>
          <a:p>
            <a:pPr marL="0" indent="0">
              <a:buNone/>
            </a:pPr>
            <a:endParaRPr lang="en-US" sz="1400" dirty="0" smtClean="0">
              <a:solidFill>
                <a:schemeClr val="accent1">
                  <a:lumMod val="60000"/>
                  <a:lumOff val="40000"/>
                </a:schemeClr>
              </a:solidFill>
            </a:endParaRPr>
          </a:p>
          <a:p>
            <a:pPr marL="0" indent="0">
              <a:buNone/>
            </a:pPr>
            <a:r>
              <a:rPr lang="en-US" sz="1000" dirty="0" err="1" smtClean="0">
                <a:solidFill>
                  <a:schemeClr val="accent1">
                    <a:lumMod val="60000"/>
                    <a:lumOff val="40000"/>
                  </a:schemeClr>
                </a:solidFill>
              </a:rPr>
              <a:t>Kiepe</a:t>
            </a:r>
            <a:r>
              <a:rPr lang="en-US" sz="1000" dirty="0">
                <a:solidFill>
                  <a:schemeClr val="accent1">
                    <a:lumMod val="60000"/>
                    <a:lumOff val="40000"/>
                  </a:schemeClr>
                </a:solidFill>
              </a:rPr>
              <a:t>, </a:t>
            </a:r>
            <a:r>
              <a:rPr lang="en-US" sz="1000" dirty="0" err="1">
                <a:solidFill>
                  <a:schemeClr val="accent1">
                    <a:lumMod val="60000"/>
                    <a:lumOff val="40000"/>
                  </a:schemeClr>
                </a:solidFill>
              </a:rPr>
              <a:t>Stöckigt</a:t>
            </a:r>
            <a:r>
              <a:rPr lang="en-US" sz="1000" dirty="0">
                <a:solidFill>
                  <a:schemeClr val="accent1">
                    <a:lumMod val="60000"/>
                    <a:lumOff val="40000"/>
                  </a:schemeClr>
                </a:solidFill>
              </a:rPr>
              <a:t>, </a:t>
            </a:r>
            <a:r>
              <a:rPr lang="en-US" sz="1000" dirty="0" err="1">
                <a:solidFill>
                  <a:schemeClr val="accent1">
                    <a:lumMod val="60000"/>
                    <a:lumOff val="40000"/>
                  </a:schemeClr>
                </a:solidFill>
              </a:rPr>
              <a:t>Keil</a:t>
            </a:r>
            <a:r>
              <a:rPr lang="en-US" sz="1000" dirty="0">
                <a:solidFill>
                  <a:schemeClr val="accent1">
                    <a:lumMod val="60000"/>
                    <a:lumOff val="40000"/>
                  </a:schemeClr>
                </a:solidFill>
              </a:rPr>
              <a:t> (2012). Effects of dance therapy and ballroom dances in physical and mental illnesses. A systematic review. </a:t>
            </a:r>
            <a:r>
              <a:rPr lang="en-US" sz="1000" i="1" dirty="0">
                <a:solidFill>
                  <a:schemeClr val="accent1">
                    <a:lumMod val="60000"/>
                    <a:lumOff val="40000"/>
                  </a:schemeClr>
                </a:solidFill>
              </a:rPr>
              <a:t>The Arts in Psychotherapy </a:t>
            </a:r>
            <a:r>
              <a:rPr lang="en-US" sz="1000" dirty="0">
                <a:solidFill>
                  <a:schemeClr val="accent1">
                    <a:lumMod val="60000"/>
                    <a:lumOff val="40000"/>
                  </a:schemeClr>
                </a:solidFill>
              </a:rPr>
              <a:t>39 (2012) 404–411</a:t>
            </a:r>
          </a:p>
          <a:p>
            <a:endParaRPr lang="en-US" sz="1000" dirty="0" smtClean="0">
              <a:solidFill>
                <a:schemeClr val="accent1">
                  <a:lumMod val="60000"/>
                  <a:lumOff val="40000"/>
                </a:schemeClr>
              </a:solidFill>
            </a:endParaRPr>
          </a:p>
          <a:p>
            <a:pPr marL="0" indent="0">
              <a:buNone/>
            </a:pPr>
            <a:endParaRPr lang="en-US" dirty="0">
              <a:solidFill>
                <a:schemeClr val="accent1">
                  <a:lumMod val="60000"/>
                  <a:lumOff val="40000"/>
                </a:schemeClr>
              </a:solidFill>
            </a:endParaRPr>
          </a:p>
          <a:p>
            <a:pPr marL="0" indent="0">
              <a:buNone/>
            </a:pPr>
            <a:endParaRPr lang="en-US" dirty="0" smtClean="0">
              <a:solidFill>
                <a:schemeClr val="accent1">
                  <a:lumMod val="60000"/>
                  <a:lumOff val="40000"/>
                </a:schemeClr>
              </a:solidFill>
            </a:endParaRPr>
          </a:p>
          <a:p>
            <a:endParaRPr lang="el-GR" dirty="0"/>
          </a:p>
          <a:p>
            <a:pPr marL="0" indent="0">
              <a:buNone/>
            </a:pPr>
            <a:endParaRPr lang="el-GR" dirty="0"/>
          </a:p>
        </p:txBody>
      </p:sp>
      <p:pic>
        <p:nvPicPr>
          <p:cNvPr id="2050" name="Picture 2" descr="Αποτέλεσμα εικόνας για dance elderly"/>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728991" y="691218"/>
            <a:ext cx="2194560" cy="1450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Αποτέλεσμα εικόνας για dance elder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57" y="2603501"/>
            <a:ext cx="5136979"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64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Greek folk dances enhances cognitive function in seniors!</a:t>
            </a:r>
            <a:endParaRPr lang="el-GR" dirty="0"/>
          </a:p>
        </p:txBody>
      </p:sp>
      <p:sp>
        <p:nvSpPr>
          <p:cNvPr id="4" name="Θέση περιεχομένου 3"/>
          <p:cNvSpPr>
            <a:spLocks noGrp="1"/>
          </p:cNvSpPr>
          <p:nvPr>
            <p:ph sz="half" idx="2"/>
          </p:nvPr>
        </p:nvSpPr>
        <p:spPr>
          <a:xfrm>
            <a:off x="5379720" y="2603499"/>
            <a:ext cx="6208222" cy="3963555"/>
          </a:xfrm>
        </p:spPr>
        <p:txBody>
          <a:bodyPr>
            <a:normAutofit lnSpcReduction="10000"/>
          </a:bodyPr>
          <a:lstStyle/>
          <a:p>
            <a:endParaRPr lang="en-US" sz="1200" dirty="0" smtClean="0"/>
          </a:p>
          <a:p>
            <a:pPr algn="just"/>
            <a:r>
              <a:rPr lang="en-US" sz="1600" dirty="0" smtClean="0">
                <a:solidFill>
                  <a:schemeClr val="accent1">
                    <a:lumMod val="60000"/>
                    <a:lumOff val="40000"/>
                  </a:schemeClr>
                </a:solidFill>
              </a:rPr>
              <a:t>A very recent study with 262 </a:t>
            </a:r>
            <a:r>
              <a:rPr lang="en-US" sz="1600" dirty="0">
                <a:solidFill>
                  <a:schemeClr val="accent1">
                    <a:lumMod val="60000"/>
                    <a:lumOff val="40000"/>
                  </a:schemeClr>
                </a:solidFill>
              </a:rPr>
              <a:t>participants divided into two age categories (young adults: 24-35 years old, </a:t>
            </a:r>
            <a:r>
              <a:rPr lang="en-US" sz="1600" b="1" dirty="0">
                <a:solidFill>
                  <a:schemeClr val="accent1">
                    <a:lumMod val="60000"/>
                    <a:lumOff val="40000"/>
                  </a:schemeClr>
                </a:solidFill>
              </a:rPr>
              <a:t>seniors&gt; 60 </a:t>
            </a:r>
            <a:r>
              <a:rPr lang="en-US" sz="1600" b="1" dirty="0" smtClean="0">
                <a:solidFill>
                  <a:schemeClr val="accent1">
                    <a:lumMod val="60000"/>
                    <a:lumOff val="40000"/>
                  </a:schemeClr>
                </a:solidFill>
              </a:rPr>
              <a:t>years) </a:t>
            </a:r>
            <a:r>
              <a:rPr lang="en-US" sz="1600" dirty="0" smtClean="0">
                <a:solidFill>
                  <a:schemeClr val="accent1">
                    <a:lumMod val="60000"/>
                    <a:lumOff val="40000"/>
                  </a:schemeClr>
                </a:solidFill>
              </a:rPr>
              <a:t>revealed that senior </a:t>
            </a:r>
            <a:r>
              <a:rPr lang="en-US" sz="1600" b="1" dirty="0">
                <a:solidFill>
                  <a:schemeClr val="accent1">
                    <a:lumMod val="60000"/>
                    <a:lumOff val="40000"/>
                  </a:schemeClr>
                </a:solidFill>
              </a:rPr>
              <a:t>Greek folk dancers had better cognitive function than exercisers and sedentary participants of the same </a:t>
            </a:r>
            <a:r>
              <a:rPr lang="en-US" sz="1600" b="1" dirty="0" smtClean="0">
                <a:solidFill>
                  <a:schemeClr val="accent1">
                    <a:lumMod val="60000"/>
                    <a:lumOff val="40000"/>
                  </a:schemeClr>
                </a:solidFill>
              </a:rPr>
              <a:t>age.</a:t>
            </a:r>
          </a:p>
          <a:p>
            <a:pPr algn="just"/>
            <a:r>
              <a:rPr lang="en-US" sz="1600" dirty="0" smtClean="0">
                <a:solidFill>
                  <a:schemeClr val="accent1">
                    <a:lumMod val="60000"/>
                    <a:lumOff val="40000"/>
                  </a:schemeClr>
                </a:solidFill>
              </a:rPr>
              <a:t>The </a:t>
            </a:r>
            <a:r>
              <a:rPr lang="en-US" sz="1600" dirty="0">
                <a:solidFill>
                  <a:schemeClr val="accent1">
                    <a:lumMod val="60000"/>
                    <a:lumOff val="40000"/>
                  </a:schemeClr>
                </a:solidFill>
              </a:rPr>
              <a:t>higher cognitive function of senior folk dancers as opposed to exercisers and </a:t>
            </a:r>
            <a:r>
              <a:rPr lang="en-US" sz="1600" dirty="0" err="1">
                <a:solidFill>
                  <a:schemeClr val="accent1">
                    <a:lumMod val="60000"/>
                    <a:lumOff val="40000"/>
                  </a:schemeClr>
                </a:solidFill>
              </a:rPr>
              <a:t>nonexercisers</a:t>
            </a:r>
            <a:r>
              <a:rPr lang="en-US" sz="1600" dirty="0">
                <a:solidFill>
                  <a:schemeClr val="accent1">
                    <a:lumMod val="60000"/>
                    <a:lumOff val="40000"/>
                  </a:schemeClr>
                </a:solidFill>
              </a:rPr>
              <a:t>, </a:t>
            </a:r>
            <a:r>
              <a:rPr lang="en-US" sz="1600" dirty="0" smtClean="0">
                <a:solidFill>
                  <a:schemeClr val="accent1">
                    <a:lumMod val="60000"/>
                    <a:lumOff val="40000"/>
                  </a:schemeClr>
                </a:solidFill>
              </a:rPr>
              <a:t>might </a:t>
            </a:r>
            <a:r>
              <a:rPr lang="en-US" sz="1600" dirty="0">
                <a:solidFill>
                  <a:schemeClr val="accent1">
                    <a:lumMod val="60000"/>
                    <a:lumOff val="40000"/>
                  </a:schemeClr>
                </a:solidFill>
              </a:rPr>
              <a:t>be attributed to the complexity of the Hellenic folk dance as a motor task but it might also linked to other characteristics of this dance, such as the </a:t>
            </a:r>
            <a:r>
              <a:rPr lang="en-US" sz="1600" b="1" dirty="0">
                <a:solidFill>
                  <a:schemeClr val="accent1">
                    <a:lumMod val="60000"/>
                    <a:lumOff val="40000"/>
                  </a:schemeClr>
                </a:solidFill>
              </a:rPr>
              <a:t>circular form and the haptic connection among the participants</a:t>
            </a:r>
          </a:p>
          <a:p>
            <a:endParaRPr lang="en-US" sz="1200" b="1" dirty="0" smtClean="0">
              <a:solidFill>
                <a:schemeClr val="accent1">
                  <a:lumMod val="60000"/>
                  <a:lumOff val="40000"/>
                </a:schemeClr>
              </a:solidFill>
            </a:endParaRPr>
          </a:p>
          <a:p>
            <a:pPr marL="0" indent="0">
              <a:buNone/>
            </a:pPr>
            <a:r>
              <a:rPr lang="en-US" sz="1050" dirty="0" err="1" smtClean="0">
                <a:solidFill>
                  <a:schemeClr val="accent1">
                    <a:lumMod val="60000"/>
                    <a:lumOff val="40000"/>
                  </a:schemeClr>
                </a:solidFill>
              </a:rPr>
              <a:t>Bougiesi</a:t>
            </a:r>
            <a:r>
              <a:rPr lang="en-US" sz="1050" dirty="0" smtClean="0">
                <a:solidFill>
                  <a:schemeClr val="accent1">
                    <a:lumMod val="60000"/>
                    <a:lumOff val="40000"/>
                  </a:schemeClr>
                </a:solidFill>
              </a:rPr>
              <a:t>,</a:t>
            </a:r>
            <a:r>
              <a:rPr lang="el-GR" sz="1050" dirty="0" smtClean="0">
                <a:solidFill>
                  <a:schemeClr val="accent1">
                    <a:lumMod val="60000"/>
                    <a:lumOff val="40000"/>
                  </a:schemeClr>
                </a:solidFill>
              </a:rPr>
              <a:t> </a:t>
            </a:r>
            <a:r>
              <a:rPr lang="en-US" sz="1050" dirty="0" err="1" smtClean="0">
                <a:solidFill>
                  <a:schemeClr val="accent1">
                    <a:lumMod val="60000"/>
                    <a:lumOff val="40000"/>
                  </a:schemeClr>
                </a:solidFill>
              </a:rPr>
              <a:t>Zisi</a:t>
            </a:r>
            <a:r>
              <a:rPr lang="en-US" sz="1050" dirty="0">
                <a:solidFill>
                  <a:schemeClr val="accent1">
                    <a:lumMod val="60000"/>
                    <a:lumOff val="40000"/>
                  </a:schemeClr>
                </a:solidFill>
              </a:rPr>
              <a:t> </a:t>
            </a:r>
            <a:r>
              <a:rPr lang="en-US" sz="1050" dirty="0" smtClean="0">
                <a:solidFill>
                  <a:schemeClr val="accent1">
                    <a:lumMod val="60000"/>
                    <a:lumOff val="40000"/>
                  </a:schemeClr>
                </a:solidFill>
              </a:rPr>
              <a:t>&amp; </a:t>
            </a:r>
            <a:r>
              <a:rPr lang="en-US" sz="1050" dirty="0" err="1" smtClean="0">
                <a:solidFill>
                  <a:schemeClr val="accent1">
                    <a:lumMod val="60000"/>
                    <a:lumOff val="40000"/>
                  </a:schemeClr>
                </a:solidFill>
              </a:rPr>
              <a:t>Zisi</a:t>
            </a:r>
            <a:r>
              <a:rPr lang="en-US" sz="1050" dirty="0" smtClean="0">
                <a:solidFill>
                  <a:schemeClr val="accent1">
                    <a:lumMod val="60000"/>
                    <a:lumOff val="40000"/>
                  </a:schemeClr>
                </a:solidFill>
              </a:rPr>
              <a:t> (2016). </a:t>
            </a:r>
            <a:r>
              <a:rPr lang="en-US" sz="1050" dirty="0">
                <a:solidFill>
                  <a:schemeClr val="accent1">
                    <a:lumMod val="60000"/>
                    <a:lumOff val="40000"/>
                  </a:schemeClr>
                </a:solidFill>
              </a:rPr>
              <a:t>Differences in Cognitive Function Among Hellenic Folk Dancers, Exercisers and </a:t>
            </a:r>
            <a:r>
              <a:rPr lang="en-US" sz="1050" dirty="0" smtClean="0">
                <a:solidFill>
                  <a:schemeClr val="accent1">
                    <a:lumMod val="60000"/>
                    <a:lumOff val="40000"/>
                  </a:schemeClr>
                </a:solidFill>
              </a:rPr>
              <a:t>Non-exercisers. School </a:t>
            </a:r>
            <a:r>
              <a:rPr lang="en-US" sz="1050" dirty="0">
                <a:solidFill>
                  <a:schemeClr val="accent1">
                    <a:lumMod val="60000"/>
                    <a:lumOff val="40000"/>
                  </a:schemeClr>
                </a:solidFill>
              </a:rPr>
              <a:t>of Physical Education and Sport Science, University of </a:t>
            </a:r>
            <a:r>
              <a:rPr lang="en-US" sz="1050" dirty="0" smtClean="0">
                <a:solidFill>
                  <a:schemeClr val="accent1">
                    <a:lumMod val="60000"/>
                    <a:lumOff val="40000"/>
                  </a:schemeClr>
                </a:solidFill>
              </a:rPr>
              <a:t>Thessaly, </a:t>
            </a:r>
            <a:r>
              <a:rPr lang="en-US" sz="1050" i="1" dirty="0">
                <a:solidFill>
                  <a:schemeClr val="accent1">
                    <a:lumMod val="60000"/>
                    <a:lumOff val="40000"/>
                  </a:schemeClr>
                </a:solidFill>
              </a:rPr>
              <a:t>Journal of Physical Activity, Nutrition and Rehabilitation,</a:t>
            </a:r>
            <a:r>
              <a:rPr lang="en-US" sz="1050" dirty="0">
                <a:solidFill>
                  <a:schemeClr val="accent1">
                    <a:lumMod val="60000"/>
                    <a:lumOff val="40000"/>
                  </a:schemeClr>
                </a:solidFill>
              </a:rPr>
              <a:t> </a:t>
            </a:r>
            <a:r>
              <a:rPr lang="en-US" sz="1050" i="1" dirty="0">
                <a:solidFill>
                  <a:schemeClr val="accent1">
                    <a:lumMod val="60000"/>
                    <a:lumOff val="40000"/>
                  </a:schemeClr>
                </a:solidFill>
              </a:rPr>
              <a:t>1,  </a:t>
            </a:r>
            <a:r>
              <a:rPr lang="en-US" sz="1050" i="1" u="sng" dirty="0">
                <a:solidFill>
                  <a:schemeClr val="accent1">
                    <a:lumMod val="60000"/>
                    <a:lumOff val="40000"/>
                  </a:schemeClr>
                </a:solidFill>
                <a:hlinkClick r:id="rId2"/>
              </a:rPr>
              <a:t>http://www.panr.com.cy/?p=1384</a:t>
            </a:r>
            <a:endParaRPr lang="el-GR" sz="1050" dirty="0">
              <a:solidFill>
                <a:schemeClr val="accent1">
                  <a:lumMod val="60000"/>
                  <a:lumOff val="40000"/>
                </a:schemeClr>
              </a:solidFill>
            </a:endParaRPr>
          </a:p>
        </p:txBody>
      </p:sp>
      <p:pic>
        <p:nvPicPr>
          <p:cNvPr id="3074" name="Picture 2" descr="Αποτέλεσμα εικόνας για traditional greek dances elderl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1219" y="3157089"/>
            <a:ext cx="4719902" cy="264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42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Greek folk dances enhances </a:t>
            </a:r>
            <a:r>
              <a:rPr lang="en-US" dirty="0" smtClean="0"/>
              <a:t>the quality of life in </a:t>
            </a:r>
            <a:r>
              <a:rPr lang="en-US" dirty="0"/>
              <a:t>seniors</a:t>
            </a:r>
            <a:endParaRPr lang="el-GR" dirty="0"/>
          </a:p>
        </p:txBody>
      </p:sp>
      <p:sp>
        <p:nvSpPr>
          <p:cNvPr id="4" name="Θέση περιεχομένου 3"/>
          <p:cNvSpPr>
            <a:spLocks noGrp="1"/>
          </p:cNvSpPr>
          <p:nvPr>
            <p:ph sz="half" idx="2"/>
          </p:nvPr>
        </p:nvSpPr>
        <p:spPr>
          <a:xfrm>
            <a:off x="6441469" y="2316481"/>
            <a:ext cx="5196349" cy="4167446"/>
          </a:xfrm>
        </p:spPr>
        <p:txBody>
          <a:bodyPr>
            <a:normAutofit fontScale="92500" lnSpcReduction="20000"/>
          </a:bodyPr>
          <a:lstStyle/>
          <a:p>
            <a:pPr algn="just"/>
            <a:endParaRPr lang="en-US" sz="1400" dirty="0" smtClean="0">
              <a:solidFill>
                <a:schemeClr val="accent1">
                  <a:lumMod val="60000"/>
                  <a:lumOff val="40000"/>
                </a:schemeClr>
              </a:solidFill>
            </a:endParaRPr>
          </a:p>
          <a:p>
            <a:pPr algn="just"/>
            <a:r>
              <a:rPr lang="en-US" sz="1400" dirty="0" smtClean="0">
                <a:solidFill>
                  <a:schemeClr val="accent1">
                    <a:lumMod val="60000"/>
                    <a:lumOff val="40000"/>
                  </a:schemeClr>
                </a:solidFill>
              </a:rPr>
              <a:t>The </a:t>
            </a:r>
            <a:r>
              <a:rPr lang="en-US" sz="1400" dirty="0">
                <a:solidFill>
                  <a:schemeClr val="accent1">
                    <a:lumMod val="60000"/>
                    <a:lumOff val="40000"/>
                  </a:schemeClr>
                </a:solidFill>
              </a:rPr>
              <a:t>traditional Greek dance is a physical activity with many benefits for the psychological and physical health of </a:t>
            </a:r>
            <a:r>
              <a:rPr lang="en-US" sz="1400" dirty="0" smtClean="0">
                <a:solidFill>
                  <a:schemeClr val="accent1">
                    <a:lumMod val="60000"/>
                    <a:lumOff val="40000"/>
                  </a:schemeClr>
                </a:solidFill>
              </a:rPr>
              <a:t>dancers. </a:t>
            </a:r>
          </a:p>
          <a:p>
            <a:pPr algn="just"/>
            <a:r>
              <a:rPr lang="en-US" sz="1400" dirty="0" smtClean="0">
                <a:solidFill>
                  <a:schemeClr val="accent1">
                    <a:lumMod val="60000"/>
                    <a:lumOff val="40000"/>
                  </a:schemeClr>
                </a:solidFill>
              </a:rPr>
              <a:t>The </a:t>
            </a:r>
            <a:r>
              <a:rPr lang="en-US" sz="1400" dirty="0">
                <a:solidFill>
                  <a:schemeClr val="accent1">
                    <a:lumMod val="60000"/>
                    <a:lumOff val="40000"/>
                  </a:schemeClr>
                </a:solidFill>
              </a:rPr>
              <a:t>participants were 150 people (57 men, 93 women) from 60 to 70 years old, randomly selected from different areas of Greece, so that to correspond to one of the three, equal in number, groups: </a:t>
            </a:r>
            <a:r>
              <a:rPr lang="en-US" sz="1400" b="1" dirty="0">
                <a:solidFill>
                  <a:schemeClr val="accent1">
                    <a:lumMod val="60000"/>
                    <a:lumOff val="40000"/>
                  </a:schemeClr>
                </a:solidFill>
              </a:rPr>
              <a:t>traditional dancers, exercisers and sedentary</a:t>
            </a:r>
            <a:r>
              <a:rPr lang="en-US" sz="1400" dirty="0">
                <a:solidFill>
                  <a:schemeClr val="accent1">
                    <a:lumMod val="60000"/>
                    <a:lumOff val="40000"/>
                  </a:schemeClr>
                </a:solidFill>
              </a:rPr>
              <a:t>. The participants completed the SF-36 questionnaire </a:t>
            </a:r>
            <a:r>
              <a:rPr lang="en-US" sz="1400" b="1" dirty="0">
                <a:solidFill>
                  <a:schemeClr val="accent1">
                    <a:lumMod val="60000"/>
                    <a:lumOff val="40000"/>
                  </a:schemeClr>
                </a:solidFill>
              </a:rPr>
              <a:t>for quality of life measures</a:t>
            </a:r>
            <a:r>
              <a:rPr lang="en-US" sz="1400" b="1" dirty="0" smtClean="0">
                <a:solidFill>
                  <a:schemeClr val="accent1">
                    <a:lumMod val="60000"/>
                    <a:lumOff val="40000"/>
                  </a:schemeClr>
                </a:solidFill>
              </a:rPr>
              <a:t>.</a:t>
            </a:r>
          </a:p>
          <a:p>
            <a:pPr algn="just"/>
            <a:r>
              <a:rPr lang="en-US" sz="1200" b="1" dirty="0" smtClean="0">
                <a:solidFill>
                  <a:schemeClr val="accent1">
                    <a:lumMod val="60000"/>
                    <a:lumOff val="40000"/>
                  </a:schemeClr>
                </a:solidFill>
              </a:rPr>
              <a:t> </a:t>
            </a:r>
            <a:r>
              <a:rPr lang="en-US" sz="1500" dirty="0">
                <a:solidFill>
                  <a:schemeClr val="accent1">
                    <a:lumMod val="60000"/>
                    <a:lumOff val="40000"/>
                  </a:schemeClr>
                </a:solidFill>
              </a:rPr>
              <a:t>The results showed that </a:t>
            </a:r>
            <a:r>
              <a:rPr lang="en-US" sz="1500" b="1" dirty="0">
                <a:solidFill>
                  <a:schemeClr val="accent1">
                    <a:lumMod val="60000"/>
                    <a:lumOff val="40000"/>
                  </a:schemeClr>
                </a:solidFill>
              </a:rPr>
              <a:t>dancers scoring higher than the </a:t>
            </a:r>
            <a:r>
              <a:rPr lang="en-US" sz="1500" b="1" dirty="0" smtClean="0">
                <a:solidFill>
                  <a:schemeClr val="accent1">
                    <a:lumMod val="60000"/>
                    <a:lumOff val="40000"/>
                  </a:schemeClr>
                </a:solidFill>
              </a:rPr>
              <a:t>two </a:t>
            </a:r>
            <a:r>
              <a:rPr lang="en-US" sz="1500" b="1" dirty="0">
                <a:solidFill>
                  <a:schemeClr val="accent1">
                    <a:lumMod val="60000"/>
                    <a:lumOff val="40000"/>
                  </a:schemeClr>
                </a:solidFill>
              </a:rPr>
              <a:t>other groups on the factors of Physical Functioning, Physical Role, Bodily Pain,  General Health, Vitality, Social Functioning, Role Emotional, and Mental Health </a:t>
            </a:r>
          </a:p>
          <a:p>
            <a:pPr algn="just"/>
            <a:endParaRPr lang="en-US" sz="1500" b="1" dirty="0" smtClean="0">
              <a:solidFill>
                <a:schemeClr val="accent1">
                  <a:lumMod val="60000"/>
                  <a:lumOff val="40000"/>
                </a:schemeClr>
              </a:solidFill>
            </a:endParaRPr>
          </a:p>
          <a:p>
            <a:pPr marL="0" indent="0">
              <a:buNone/>
            </a:pPr>
            <a:endParaRPr lang="en-US" sz="1000" b="1" dirty="0" smtClean="0">
              <a:solidFill>
                <a:schemeClr val="accent1">
                  <a:lumMod val="60000"/>
                  <a:lumOff val="40000"/>
                </a:schemeClr>
              </a:solidFill>
            </a:endParaRPr>
          </a:p>
          <a:p>
            <a:pPr marL="0" indent="0">
              <a:buNone/>
            </a:pPr>
            <a:r>
              <a:rPr lang="en-US" sz="1000" dirty="0" err="1" smtClean="0">
                <a:solidFill>
                  <a:schemeClr val="accent1">
                    <a:lumMod val="60000"/>
                    <a:lumOff val="40000"/>
                  </a:schemeClr>
                </a:solidFill>
              </a:rPr>
              <a:t>Zisi</a:t>
            </a:r>
            <a:r>
              <a:rPr lang="en-US" sz="1000" dirty="0">
                <a:solidFill>
                  <a:schemeClr val="accent1">
                    <a:lumMod val="60000"/>
                    <a:lumOff val="40000"/>
                  </a:schemeClr>
                </a:solidFill>
              </a:rPr>
              <a:t>, Gianni, </a:t>
            </a:r>
            <a:r>
              <a:rPr lang="en-US" sz="1000" dirty="0" err="1">
                <a:solidFill>
                  <a:schemeClr val="accent1">
                    <a:lumMod val="60000"/>
                    <a:lumOff val="40000"/>
                  </a:schemeClr>
                </a:solidFill>
              </a:rPr>
              <a:t>Bougiesi</a:t>
            </a:r>
            <a:r>
              <a:rPr lang="en-US" sz="1000" dirty="0">
                <a:solidFill>
                  <a:schemeClr val="accent1">
                    <a:lumMod val="60000"/>
                    <a:lumOff val="40000"/>
                  </a:schemeClr>
                </a:solidFill>
              </a:rPr>
              <a:t>, </a:t>
            </a:r>
            <a:r>
              <a:rPr lang="en-US" sz="1000" dirty="0" err="1">
                <a:solidFill>
                  <a:schemeClr val="accent1">
                    <a:lumMod val="60000"/>
                    <a:lumOff val="40000"/>
                  </a:schemeClr>
                </a:solidFill>
              </a:rPr>
              <a:t>Pollatou</a:t>
            </a:r>
            <a:r>
              <a:rPr lang="en-US" sz="1000" dirty="0">
                <a:solidFill>
                  <a:schemeClr val="accent1">
                    <a:lumMod val="60000"/>
                    <a:lumOff val="40000"/>
                  </a:schemeClr>
                </a:solidFill>
              </a:rPr>
              <a:t>, </a:t>
            </a:r>
            <a:r>
              <a:rPr lang="en-US" sz="1000" dirty="0" err="1">
                <a:solidFill>
                  <a:schemeClr val="accent1">
                    <a:lumMod val="60000"/>
                    <a:lumOff val="40000"/>
                  </a:schemeClr>
                </a:solidFill>
              </a:rPr>
              <a:t>Michalopoulou</a:t>
            </a:r>
            <a:r>
              <a:rPr lang="en-US" sz="1000" dirty="0">
                <a:solidFill>
                  <a:schemeClr val="accent1">
                    <a:lumMod val="60000"/>
                    <a:lumOff val="40000"/>
                  </a:schemeClr>
                </a:solidFill>
              </a:rPr>
              <a:t> (2014).</a:t>
            </a:r>
            <a:r>
              <a:rPr lang="en-US" sz="1000" dirty="0" smtClean="0">
                <a:solidFill>
                  <a:schemeClr val="accent1">
                    <a:lumMod val="60000"/>
                    <a:lumOff val="40000"/>
                  </a:schemeClr>
                </a:solidFill>
              </a:rPr>
              <a:t>Systematic </a:t>
            </a:r>
            <a:r>
              <a:rPr lang="en-US" sz="1000" dirty="0">
                <a:solidFill>
                  <a:schemeClr val="accent1">
                    <a:lumMod val="60000"/>
                    <a:lumOff val="40000"/>
                  </a:schemeClr>
                </a:solidFill>
              </a:rPr>
              <a:t>Participation in Folk Dance or Physical Activity? Effects in Quality of Life in the </a:t>
            </a:r>
            <a:r>
              <a:rPr lang="en-US" sz="1000" dirty="0" smtClean="0">
                <a:solidFill>
                  <a:schemeClr val="accent1">
                    <a:lumMod val="60000"/>
                    <a:lumOff val="40000"/>
                  </a:schemeClr>
                </a:solidFill>
              </a:rPr>
              <a:t>Elderly. </a:t>
            </a:r>
            <a:r>
              <a:rPr lang="en-US" sz="1000" i="1" dirty="0">
                <a:solidFill>
                  <a:schemeClr val="accent1">
                    <a:lumMod val="60000"/>
                    <a:lumOff val="40000"/>
                  </a:schemeClr>
                </a:solidFill>
              </a:rPr>
              <a:t>Inquiries in Sport &amp; Physical Education </a:t>
            </a:r>
            <a:r>
              <a:rPr lang="en-US" sz="1000" dirty="0">
                <a:solidFill>
                  <a:schemeClr val="accent1">
                    <a:lumMod val="60000"/>
                    <a:lumOff val="40000"/>
                  </a:schemeClr>
                </a:solidFill>
              </a:rPr>
              <a:t>Volume 12 (1), 1 - 8 Released: January 2014 </a:t>
            </a:r>
            <a:r>
              <a:rPr lang="en-US" sz="1000" dirty="0" smtClean="0">
                <a:solidFill>
                  <a:schemeClr val="accent1">
                    <a:lumMod val="60000"/>
                    <a:lumOff val="40000"/>
                  </a:schemeClr>
                </a:solidFill>
              </a:rPr>
              <a:t>University </a:t>
            </a:r>
            <a:r>
              <a:rPr lang="en-US" sz="1000" dirty="0">
                <a:solidFill>
                  <a:schemeClr val="accent1">
                    <a:lumMod val="60000"/>
                    <a:lumOff val="40000"/>
                  </a:schemeClr>
                </a:solidFill>
              </a:rPr>
              <a:t>of Thessaly, Trikala, </a:t>
            </a:r>
            <a:r>
              <a:rPr lang="en-US" sz="1000" dirty="0" smtClean="0">
                <a:solidFill>
                  <a:schemeClr val="accent1">
                    <a:lumMod val="60000"/>
                    <a:lumOff val="40000"/>
                  </a:schemeClr>
                </a:solidFill>
              </a:rPr>
              <a:t>Democritus </a:t>
            </a:r>
            <a:r>
              <a:rPr lang="en-US" sz="1000" dirty="0">
                <a:solidFill>
                  <a:schemeClr val="accent1">
                    <a:lumMod val="60000"/>
                    <a:lumOff val="40000"/>
                  </a:schemeClr>
                </a:solidFill>
              </a:rPr>
              <a:t>University of Thrace, </a:t>
            </a:r>
            <a:r>
              <a:rPr lang="en-US" sz="1000" dirty="0" err="1">
                <a:solidFill>
                  <a:schemeClr val="accent1">
                    <a:lumMod val="60000"/>
                    <a:lumOff val="40000"/>
                  </a:schemeClr>
                </a:solidFill>
              </a:rPr>
              <a:t>Komotini</a:t>
            </a:r>
            <a:r>
              <a:rPr lang="en-US" sz="1000" dirty="0" smtClean="0">
                <a:solidFill>
                  <a:schemeClr val="accent1">
                    <a:lumMod val="60000"/>
                    <a:lumOff val="40000"/>
                  </a:schemeClr>
                </a:solidFill>
              </a:rPr>
              <a:t>, Gr</a:t>
            </a:r>
            <a:r>
              <a:rPr lang="en-US" sz="1000" dirty="0" smtClean="0"/>
              <a:t>eece</a:t>
            </a:r>
            <a:endParaRPr lang="el-GR" sz="1000" dirty="0"/>
          </a:p>
        </p:txBody>
      </p:sp>
      <p:pic>
        <p:nvPicPr>
          <p:cNvPr id="4098" name="Picture 2" descr="Αποτέλεσμα εικόνας για traditional greek danc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68572" y="2603500"/>
            <a:ext cx="4398669"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8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Perceiving dance as a duet between science &amp; art…</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5389" y="2137987"/>
            <a:ext cx="3268960" cy="4360794"/>
          </a:xfrm>
        </p:spPr>
      </p:pic>
      <p:sp>
        <p:nvSpPr>
          <p:cNvPr id="4" name="Θέση περιεχομένου 3"/>
          <p:cNvSpPr>
            <a:spLocks noGrp="1"/>
          </p:cNvSpPr>
          <p:nvPr>
            <p:ph sz="half" idx="2"/>
          </p:nvPr>
        </p:nvSpPr>
        <p:spPr>
          <a:xfrm>
            <a:off x="4289367" y="2603499"/>
            <a:ext cx="6868490" cy="3895281"/>
          </a:xfrm>
        </p:spPr>
        <p:txBody>
          <a:bodyPr>
            <a:normAutofit fontScale="25000" lnSpcReduction="20000"/>
          </a:bodyPr>
          <a:lstStyle/>
          <a:p>
            <a:endParaRPr lang="en-US" dirty="0" smtClean="0"/>
          </a:p>
          <a:p>
            <a:pPr algn="just"/>
            <a:r>
              <a:rPr lang="en-US" sz="6400" dirty="0">
                <a:solidFill>
                  <a:schemeClr val="accent1">
                    <a:lumMod val="60000"/>
                    <a:lumOff val="40000"/>
                  </a:schemeClr>
                </a:solidFill>
                <a:latin typeface="+mj-lt"/>
              </a:rPr>
              <a:t>Human Movement Neuroscience from 1960’s onwards offered a new vital field for researching movement and set the ground to scientifically explain the brain, in an attempt to bridge the gap between </a:t>
            </a:r>
            <a:r>
              <a:rPr lang="en-US" sz="6400" b="1" dirty="0">
                <a:solidFill>
                  <a:schemeClr val="accent1">
                    <a:lumMod val="60000"/>
                    <a:lumOff val="40000"/>
                  </a:schemeClr>
                </a:solidFill>
                <a:latin typeface="+mj-lt"/>
              </a:rPr>
              <a:t>embodied experience and </a:t>
            </a:r>
            <a:r>
              <a:rPr lang="en-US" sz="6400" b="1" dirty="0" smtClean="0">
                <a:solidFill>
                  <a:schemeClr val="accent1">
                    <a:lumMod val="60000"/>
                    <a:lumOff val="40000"/>
                  </a:schemeClr>
                </a:solidFill>
                <a:latin typeface="+mj-lt"/>
              </a:rPr>
              <a:t>cognition In </a:t>
            </a:r>
            <a:r>
              <a:rPr lang="en-US" sz="6400" b="1" dirty="0">
                <a:solidFill>
                  <a:schemeClr val="accent1">
                    <a:lumMod val="60000"/>
                    <a:lumOff val="40000"/>
                  </a:schemeClr>
                </a:solidFill>
                <a:latin typeface="+mj-lt"/>
              </a:rPr>
              <a:t>dance </a:t>
            </a:r>
            <a:r>
              <a:rPr lang="en-US" sz="6400" dirty="0">
                <a:solidFill>
                  <a:schemeClr val="accent1">
                    <a:lumMod val="60000"/>
                    <a:lumOff val="40000"/>
                  </a:schemeClr>
                </a:solidFill>
                <a:latin typeface="+mj-lt"/>
              </a:rPr>
              <a:t>improvisation the </a:t>
            </a:r>
            <a:r>
              <a:rPr lang="en-US" sz="6400" b="1" dirty="0">
                <a:solidFill>
                  <a:schemeClr val="accent1">
                    <a:lumMod val="60000"/>
                    <a:lumOff val="40000"/>
                  </a:schemeClr>
                </a:solidFill>
                <a:latin typeface="+mj-lt"/>
              </a:rPr>
              <a:t>‘living body</a:t>
            </a:r>
            <a:r>
              <a:rPr lang="en-US" sz="6400" dirty="0">
                <a:solidFill>
                  <a:schemeClr val="accent1">
                    <a:lumMod val="60000"/>
                    <a:lumOff val="40000"/>
                  </a:schemeClr>
                </a:solidFill>
                <a:latin typeface="+mj-lt"/>
              </a:rPr>
              <a:t>’ through the experiential practice of </a:t>
            </a:r>
            <a:r>
              <a:rPr lang="en-US" sz="6400" b="1" dirty="0">
                <a:solidFill>
                  <a:schemeClr val="accent1">
                    <a:lumMod val="60000"/>
                    <a:lumOff val="40000"/>
                  </a:schemeClr>
                </a:solidFill>
                <a:latin typeface="+mj-lt"/>
              </a:rPr>
              <a:t>active bodily </a:t>
            </a:r>
            <a:r>
              <a:rPr lang="en-US" sz="6400" b="1" dirty="0" smtClean="0">
                <a:solidFill>
                  <a:schemeClr val="accent1">
                    <a:lumMod val="60000"/>
                    <a:lumOff val="40000"/>
                  </a:schemeClr>
                </a:solidFill>
                <a:latin typeface="+mj-lt"/>
              </a:rPr>
              <a:t>perception</a:t>
            </a:r>
          </a:p>
          <a:p>
            <a:pPr marL="0" indent="0">
              <a:buNone/>
            </a:pPr>
            <a:endParaRPr lang="en-US" sz="4300" b="1" dirty="0" smtClean="0">
              <a:solidFill>
                <a:schemeClr val="accent1">
                  <a:lumMod val="60000"/>
                  <a:lumOff val="40000"/>
                </a:schemeClr>
              </a:solidFill>
              <a:latin typeface="+mj-lt"/>
            </a:endParaRPr>
          </a:p>
          <a:p>
            <a:pPr algn="just"/>
            <a:r>
              <a:rPr lang="en-US" sz="6400" dirty="0">
                <a:solidFill>
                  <a:schemeClr val="accent1">
                    <a:lumMod val="60000"/>
                    <a:lumOff val="40000"/>
                  </a:schemeClr>
                </a:solidFill>
                <a:latin typeface="+mj-lt"/>
              </a:rPr>
              <a:t>In dance improvisation the ‘</a:t>
            </a:r>
            <a:r>
              <a:rPr lang="en-US" sz="6400" b="1" dirty="0">
                <a:solidFill>
                  <a:schemeClr val="accent1">
                    <a:lumMod val="60000"/>
                    <a:lumOff val="40000"/>
                  </a:schemeClr>
                </a:solidFill>
                <a:latin typeface="+mj-lt"/>
              </a:rPr>
              <a:t>living body’ </a:t>
            </a:r>
            <a:r>
              <a:rPr lang="en-US" sz="6400" dirty="0">
                <a:solidFill>
                  <a:schemeClr val="accent1">
                    <a:lumMod val="60000"/>
                    <a:lumOff val="40000"/>
                  </a:schemeClr>
                </a:solidFill>
                <a:latin typeface="+mj-lt"/>
              </a:rPr>
              <a:t>through the experiential practice of active bodily </a:t>
            </a:r>
            <a:r>
              <a:rPr lang="en-US" sz="6400" dirty="0" smtClean="0">
                <a:solidFill>
                  <a:schemeClr val="accent1">
                    <a:lumMod val="60000"/>
                    <a:lumOff val="40000"/>
                  </a:schemeClr>
                </a:solidFill>
                <a:latin typeface="+mj-lt"/>
              </a:rPr>
              <a:t>perception </a:t>
            </a:r>
            <a:r>
              <a:rPr lang="en-US" sz="6400" dirty="0">
                <a:solidFill>
                  <a:schemeClr val="accent1">
                    <a:lumMod val="60000"/>
                    <a:lumOff val="40000"/>
                  </a:schemeClr>
                </a:solidFill>
                <a:latin typeface="+mj-lt"/>
              </a:rPr>
              <a:t>is invited to directly respond to internal or external stimuli. That is a </a:t>
            </a:r>
            <a:r>
              <a:rPr lang="en-US" sz="6400" b="1" dirty="0">
                <a:solidFill>
                  <a:schemeClr val="accent1">
                    <a:lumMod val="60000"/>
                    <a:lumOff val="40000"/>
                  </a:schemeClr>
                </a:solidFill>
                <a:latin typeface="+mj-lt"/>
              </a:rPr>
              <a:t>spontaneous kinesthetic response in a spatiotemporal vigorous qualitative dynamic </a:t>
            </a:r>
            <a:r>
              <a:rPr lang="en-US" sz="6400" dirty="0">
                <a:solidFill>
                  <a:schemeClr val="accent1">
                    <a:lumMod val="60000"/>
                    <a:lumOff val="40000"/>
                  </a:schemeClr>
                </a:solidFill>
                <a:latin typeface="+mj-lt"/>
              </a:rPr>
              <a:t>happening of affect and movement; a momentum that allows dancers to perform ‘new’ aesthetic </a:t>
            </a:r>
            <a:r>
              <a:rPr lang="en-US" sz="6400" dirty="0" smtClean="0">
                <a:solidFill>
                  <a:schemeClr val="accent1">
                    <a:lumMod val="60000"/>
                    <a:lumOff val="40000"/>
                  </a:schemeClr>
                </a:solidFill>
                <a:latin typeface="+mj-lt"/>
              </a:rPr>
              <a:t>material</a:t>
            </a:r>
          </a:p>
          <a:p>
            <a:pPr marL="0" indent="0">
              <a:buNone/>
            </a:pPr>
            <a:endParaRPr lang="en-US" sz="4300" dirty="0" smtClean="0">
              <a:solidFill>
                <a:schemeClr val="accent1">
                  <a:lumMod val="60000"/>
                  <a:lumOff val="40000"/>
                </a:schemeClr>
              </a:solidFill>
              <a:latin typeface="+mj-lt"/>
            </a:endParaRPr>
          </a:p>
          <a:p>
            <a:pPr marL="0" indent="0">
              <a:buNone/>
            </a:pPr>
            <a:r>
              <a:rPr lang="en-US" sz="4800" dirty="0" err="1" smtClean="0">
                <a:solidFill>
                  <a:schemeClr val="accent1">
                    <a:lumMod val="60000"/>
                    <a:lumOff val="40000"/>
                  </a:schemeClr>
                </a:solidFill>
              </a:rPr>
              <a:t>Savrami</a:t>
            </a:r>
            <a:r>
              <a:rPr lang="en-US" sz="4800" dirty="0" smtClean="0">
                <a:solidFill>
                  <a:schemeClr val="accent1">
                    <a:lumMod val="60000"/>
                    <a:lumOff val="40000"/>
                  </a:schemeClr>
                </a:solidFill>
              </a:rPr>
              <a:t> (2017).</a:t>
            </a:r>
            <a:r>
              <a:rPr lang="en-US" sz="4800" dirty="0">
                <a:solidFill>
                  <a:schemeClr val="accent1">
                    <a:lumMod val="60000"/>
                    <a:lumOff val="40000"/>
                  </a:schemeClr>
                </a:solidFill>
              </a:rPr>
              <a:t> A duet between science and art: neural correlates of dance </a:t>
            </a:r>
            <a:r>
              <a:rPr lang="en-US" sz="4800" dirty="0" smtClean="0">
                <a:solidFill>
                  <a:schemeClr val="accent1">
                    <a:lumMod val="60000"/>
                    <a:lumOff val="40000"/>
                  </a:schemeClr>
                </a:solidFill>
              </a:rPr>
              <a:t>improvisation. </a:t>
            </a:r>
            <a:r>
              <a:rPr lang="en-US" sz="4800" i="1" dirty="0">
                <a:solidFill>
                  <a:schemeClr val="accent1">
                    <a:lumMod val="60000"/>
                    <a:lumOff val="40000"/>
                  </a:schemeClr>
                </a:solidFill>
              </a:rPr>
              <a:t>Research in Dance Education</a:t>
            </a:r>
            <a:r>
              <a:rPr lang="en-US" sz="4800" dirty="0">
                <a:solidFill>
                  <a:schemeClr val="accent1">
                    <a:lumMod val="60000"/>
                    <a:lumOff val="40000"/>
                  </a:schemeClr>
                </a:solidFill>
              </a:rPr>
              <a:t>, 2017 https://doi.org/10.1080/14647893.2017.1369509</a:t>
            </a:r>
          </a:p>
          <a:p>
            <a:endParaRPr lang="en-US" dirty="0"/>
          </a:p>
          <a:p>
            <a:endParaRPr lang="en-US" dirty="0"/>
          </a:p>
          <a:p>
            <a:endParaRPr lang="en-US" dirty="0" smtClean="0"/>
          </a:p>
        </p:txBody>
      </p:sp>
    </p:spTree>
    <p:extLst>
      <p:ext uri="{BB962C8B-B14F-4D97-AF65-F5344CB8AC3E}">
        <p14:creationId xmlns:p14="http://schemas.microsoft.com/office/powerpoint/2010/main" val="4271732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improvisation</a:t>
            </a:r>
            <a:endParaRPr lang="el-GR" dirty="0"/>
          </a:p>
        </p:txBody>
      </p:sp>
      <p:sp>
        <p:nvSpPr>
          <p:cNvPr id="3" name="Θέση περιεχομένου 2"/>
          <p:cNvSpPr>
            <a:spLocks noGrp="1"/>
          </p:cNvSpPr>
          <p:nvPr>
            <p:ph idx="1"/>
          </p:nvPr>
        </p:nvSpPr>
        <p:spPr/>
        <p:txBody>
          <a:bodyPr/>
          <a:lstStyle/>
          <a:p>
            <a:r>
              <a:rPr lang="en-US" dirty="0">
                <a:solidFill>
                  <a:schemeClr val="accent1">
                    <a:lumMod val="60000"/>
                    <a:lumOff val="40000"/>
                  </a:schemeClr>
                </a:solidFill>
              </a:rPr>
              <a:t>In many aspects improvised movements arise by the same mechanisms as any other movement. Their basis is </a:t>
            </a:r>
            <a:r>
              <a:rPr lang="en-US" b="1" dirty="0">
                <a:solidFill>
                  <a:schemeClr val="accent1">
                    <a:lumMod val="60000"/>
                    <a:lumOff val="40000"/>
                  </a:schemeClr>
                </a:solidFill>
              </a:rPr>
              <a:t>spinal cord reflexes and central pattern generators </a:t>
            </a:r>
            <a:r>
              <a:rPr lang="en-US" dirty="0">
                <a:solidFill>
                  <a:schemeClr val="accent1">
                    <a:lumMod val="60000"/>
                    <a:lumOff val="40000"/>
                  </a:schemeClr>
                </a:solidFill>
              </a:rPr>
              <a:t>as well as their central afferents maintaining muscle tone level, appropriate posture and innate rhythms </a:t>
            </a:r>
            <a:endParaRPr lang="en-US" dirty="0" smtClean="0">
              <a:solidFill>
                <a:schemeClr val="accent1">
                  <a:lumMod val="60000"/>
                  <a:lumOff val="40000"/>
                </a:schemeClr>
              </a:solidFill>
            </a:endParaRPr>
          </a:p>
          <a:p>
            <a:r>
              <a:rPr lang="en-US" dirty="0">
                <a:solidFill>
                  <a:schemeClr val="accent1">
                    <a:lumMod val="60000"/>
                    <a:lumOff val="40000"/>
                  </a:schemeClr>
                </a:solidFill>
              </a:rPr>
              <a:t>Learning correct posture, alignment, mechanical balance and fluency of movement via visualization of motor imagery with no perceivable sensations of muscular effort, is gained through </a:t>
            </a:r>
            <a:r>
              <a:rPr lang="en-US" b="1" dirty="0" err="1">
                <a:solidFill>
                  <a:schemeClr val="accent1">
                    <a:lumMod val="60000"/>
                    <a:lumOff val="40000"/>
                  </a:schemeClr>
                </a:solidFill>
              </a:rPr>
              <a:t>Ideokinesis</a:t>
            </a:r>
            <a:r>
              <a:rPr lang="en-US" b="1" dirty="0">
                <a:solidFill>
                  <a:schemeClr val="accent1">
                    <a:lumMod val="60000"/>
                    <a:lumOff val="40000"/>
                  </a:schemeClr>
                </a:solidFill>
              </a:rPr>
              <a:t>. </a:t>
            </a:r>
            <a:endParaRPr lang="en-US" b="1" dirty="0" smtClean="0">
              <a:solidFill>
                <a:schemeClr val="accent1">
                  <a:lumMod val="60000"/>
                  <a:lumOff val="40000"/>
                </a:schemeClr>
              </a:solidFill>
            </a:endParaRPr>
          </a:p>
          <a:p>
            <a:r>
              <a:rPr lang="en-US" dirty="0">
                <a:solidFill>
                  <a:schemeClr val="accent1">
                    <a:lumMod val="60000"/>
                    <a:lumOff val="40000"/>
                  </a:schemeClr>
                </a:solidFill>
              </a:rPr>
              <a:t>dancers in improvisation ‘rather than “neutralize” their bodies they have to learn</a:t>
            </a:r>
            <a:r>
              <a:rPr lang="en-US" b="1" dirty="0">
                <a:solidFill>
                  <a:schemeClr val="accent1">
                    <a:lumMod val="60000"/>
                    <a:lumOff val="40000"/>
                  </a:schemeClr>
                </a:solidFill>
              </a:rPr>
              <a:t> how to move by recognizing their feelings and resistances and search into themselves, to find a new way to move through </a:t>
            </a:r>
            <a:r>
              <a:rPr lang="en-US" b="1" dirty="0" smtClean="0">
                <a:solidFill>
                  <a:schemeClr val="accent1">
                    <a:lumMod val="60000"/>
                    <a:lumOff val="40000"/>
                  </a:schemeClr>
                </a:solidFill>
              </a:rPr>
              <a:t>them</a:t>
            </a:r>
          </a:p>
          <a:p>
            <a:endParaRPr lang="en-US"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410" y="364303"/>
            <a:ext cx="3577590" cy="2345877"/>
          </a:xfrm>
          <a:prstGeom prst="rect">
            <a:avLst/>
          </a:prstGeom>
        </p:spPr>
      </p:pic>
    </p:spTree>
    <p:extLst>
      <p:ext uri="{BB962C8B-B14F-4D97-AF65-F5344CB8AC3E}">
        <p14:creationId xmlns:p14="http://schemas.microsoft.com/office/powerpoint/2010/main" val="31896839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659</TotalTime>
  <Words>1081</Words>
  <Application>Microsoft Office PowerPoint</Application>
  <PresentationFormat>Ευρεία οθόνη</PresentationFormat>
  <Paragraphs>62</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Century Gothic</vt:lpstr>
      <vt:lpstr>Wingdings 3</vt:lpstr>
      <vt:lpstr>Αίθουσα συσκέψεων "Ιόν"</vt:lpstr>
      <vt:lpstr>Dancing:  expanding our potential  to the stars    Elisana Pollatou,  associate prof. DPESS, University of Thessaly, Greece</vt:lpstr>
      <vt:lpstr>Παρουσίαση του PowerPoint</vt:lpstr>
      <vt:lpstr>Do you like dancing? maybe there is a genetic reason for that… </vt:lpstr>
      <vt:lpstr>Παρουσίαση του PowerPoint</vt:lpstr>
      <vt:lpstr>From genes to cure…</vt:lpstr>
      <vt:lpstr>Greek folk dances enhances cognitive function in seniors!</vt:lpstr>
      <vt:lpstr>Greek folk dances enhances the quality of life in seniors</vt:lpstr>
      <vt:lpstr>Perceiving dance as a duet between science &amp; art…</vt:lpstr>
      <vt:lpstr>improvisation</vt:lpstr>
      <vt:lpstr>  which brain mechanism and/or dance practice will reveal the creative, new experience? </vt:lpstr>
      <vt:lpstr>As neurological and psychological experiments have indicated, it is through divergent thinking that the capacity of humans to view a situation in a completely different light and possibilities is revealed  Divergent thinking is predominantly depending on processes in the right hemisphere  The right side is more imaginative and intuitive and tends to work holistically, integrating pieces of an informational puzzle into a whole;  Left brain sphere, through convergent thinking, examines details and process them logically and analytically, but lacks a sense of overriding abstract connections.  </vt:lpstr>
      <vt:lpstr>The ‘movements’ of dancers, can be understood in relation to words, as with everyday conversations For dance, though, that meaning or intending is centrally bodily  (..body may says more than words…)  McFee, ( 2012.) “In Remembrance of Dance Lost.” Choros International Dance Journal 1: 1–13. </vt:lpstr>
      <vt:lpstr>      Body can be rhetoric… ‘Rhetoric is the artificer of persuasion’,  Plato, Gorgias (456a-457c)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Ελιζάνα Πολλάτου</dc:creator>
  <cp:lastModifiedBy>Ελιζάνα Πολλάτου</cp:lastModifiedBy>
  <cp:revision>56</cp:revision>
  <dcterms:created xsi:type="dcterms:W3CDTF">2017-09-20T16:32:26Z</dcterms:created>
  <dcterms:modified xsi:type="dcterms:W3CDTF">2017-09-21T21:16:30Z</dcterms:modified>
</cp:coreProperties>
</file>