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0" r:id="rId3"/>
    <p:sldId id="257" r:id="rId4"/>
    <p:sldId id="258" r:id="rId5"/>
    <p:sldId id="259" r:id="rId6"/>
    <p:sldId id="260" r:id="rId7"/>
    <p:sldId id="349" r:id="rId8"/>
    <p:sldId id="261" r:id="rId9"/>
    <p:sldId id="330" r:id="rId10"/>
    <p:sldId id="264" r:id="rId11"/>
    <p:sldId id="351" r:id="rId12"/>
    <p:sldId id="352" r:id="rId13"/>
    <p:sldId id="350" r:id="rId14"/>
    <p:sldId id="266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1" r:id="rId29"/>
    <p:sldId id="283" r:id="rId30"/>
    <p:sldId id="284" r:id="rId31"/>
    <p:sldId id="286" r:id="rId32"/>
    <p:sldId id="287" r:id="rId33"/>
    <p:sldId id="288" r:id="rId34"/>
    <p:sldId id="290" r:id="rId35"/>
    <p:sldId id="353" r:id="rId36"/>
    <p:sldId id="292" r:id="rId37"/>
    <p:sldId id="293" r:id="rId38"/>
    <p:sldId id="339" r:id="rId39"/>
    <p:sldId id="294" r:id="rId40"/>
    <p:sldId id="295" r:id="rId41"/>
    <p:sldId id="311" r:id="rId42"/>
    <p:sldId id="365" r:id="rId43"/>
    <p:sldId id="366" r:id="rId44"/>
    <p:sldId id="312" r:id="rId45"/>
    <p:sldId id="317" r:id="rId46"/>
    <p:sldId id="318" r:id="rId47"/>
    <p:sldId id="319" r:id="rId48"/>
    <p:sldId id="325" r:id="rId49"/>
    <p:sldId id="320" r:id="rId50"/>
    <p:sldId id="324" r:id="rId51"/>
    <p:sldId id="363" r:id="rId52"/>
    <p:sldId id="321" r:id="rId53"/>
    <p:sldId id="326" r:id="rId54"/>
    <p:sldId id="322" r:id="rId55"/>
    <p:sldId id="323" r:id="rId56"/>
    <p:sldId id="327" r:id="rId57"/>
    <p:sldId id="328" r:id="rId58"/>
    <p:sldId id="338" r:id="rId59"/>
    <p:sldId id="342" r:id="rId60"/>
    <p:sldId id="345" r:id="rId61"/>
    <p:sldId id="346" r:id="rId62"/>
    <p:sldId id="347" r:id="rId63"/>
    <p:sldId id="348" r:id="rId64"/>
    <p:sldId id="314" r:id="rId65"/>
    <p:sldId id="297" r:id="rId66"/>
    <p:sldId id="298" r:id="rId67"/>
    <p:sldId id="299" r:id="rId68"/>
    <p:sldId id="300" r:id="rId69"/>
    <p:sldId id="301" r:id="rId70"/>
    <p:sldId id="302" r:id="rId71"/>
    <p:sldId id="304" r:id="rId72"/>
    <p:sldId id="305" r:id="rId73"/>
    <p:sldId id="307" r:id="rId74"/>
    <p:sldId id="331" r:id="rId75"/>
    <p:sldId id="334" r:id="rId76"/>
    <p:sldId id="335" r:id="rId77"/>
    <p:sldId id="336" r:id="rId78"/>
    <p:sldId id="337" r:id="rId79"/>
    <p:sldId id="364" r:id="rId80"/>
    <p:sldId id="367" r:id="rId81"/>
    <p:sldId id="332" r:id="rId82"/>
    <p:sldId id="354" r:id="rId83"/>
    <p:sldId id="356" r:id="rId84"/>
    <p:sldId id="368" r:id="rId85"/>
    <p:sldId id="355" r:id="rId86"/>
    <p:sldId id="357" r:id="rId87"/>
    <p:sldId id="358" r:id="rId88"/>
    <p:sldId id="359" r:id="rId89"/>
    <p:sldId id="360" r:id="rId90"/>
    <p:sldId id="361" r:id="rId91"/>
    <p:sldId id="362" r:id="rId92"/>
    <p:sldId id="333" r:id="rId9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- Θέση περιεχομένου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6" name="2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5" name="24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- Ορθογώνιο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DBAAA6D-2442-4DB1-B166-8DD6E2DD17BE}" type="datetimeFigureOut">
              <a:rPr lang="el-GR" smtClean="0"/>
              <a:pPr/>
              <a:t>21/10/2022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97261D-58C1-470E-AA8C-CED6393123C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%CE%94%CF%81%CE%BF%CE%BC%CE%AD%CE%B1%CF%82-%CE%98%CF%81%CE%AC%CE%BA%CE%B7%CF%82-1174220499432383/" TargetMode="External"/><Relationship Id="rId2" Type="http://schemas.openxmlformats.org/officeDocument/2006/relationships/hyperlink" Target="http://www.dromeasthrace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hyperlink" Target="http://www.instagram.com/dromeasthra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428596" y="5929330"/>
            <a:ext cx="8429684" cy="9286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2019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4 - Εικόνα" descr="1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6072230" cy="5715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228600"/>
            <a:ext cx="9252520" cy="89614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ΝΕΟ ειδικό πρόγραμμα ΥΓΕΙΑΣ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(Διαβητικοί - Καρκινοπαθείς)</a:t>
            </a:r>
          </a:p>
        </p:txBody>
      </p:sp>
      <p:pic>
        <p:nvPicPr>
          <p:cNvPr id="5" name="4 - Θέση περιεχομένου" descr="askese-ste-physe_5eddd9899c9f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687115"/>
            <a:ext cx="8504238" cy="425211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ΟΜΑΔΑ ΥΠΟΨΗΦΙΩΝ</a:t>
            </a:r>
          </a:p>
        </p:txBody>
      </p:sp>
      <p:pic>
        <p:nvPicPr>
          <p:cNvPr id="4" name="3 - Θέση περιεχομένου" descr="DROMEAS-PROETOIMASI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937054" y="1527175"/>
            <a:ext cx="3233380" cy="4572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ΟΜΑΔΑ ΔΡΟΜΕΩΝ</a:t>
            </a:r>
          </a:p>
        </p:txBody>
      </p:sp>
      <p:pic>
        <p:nvPicPr>
          <p:cNvPr id="4" name="3 - Θέση περιεχομένου" descr="RUNNERS.2020.νεο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936875" y="1527175"/>
            <a:ext cx="3233738" cy="4572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ΤΜΗΜΑ ΤΡΙΑΘΛΟΥ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(Νέα Ομοσπονδία ΤΟΕ)</a:t>
            </a:r>
          </a:p>
        </p:txBody>
      </p:sp>
      <p:pic>
        <p:nvPicPr>
          <p:cNvPr id="6" name="5 - Θέση περιεχομένου" descr="triathlo-omada-A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937278" y="1527175"/>
            <a:ext cx="3232932" cy="4572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57606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ΑΝΑΣΚΟΠΗΣΗ 3ετιας 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A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714488"/>
            <a:ext cx="3501863" cy="4714908"/>
          </a:xfrm>
        </p:spPr>
      </p:pic>
      <p:pic>
        <p:nvPicPr>
          <p:cNvPr id="6" name="5 - Εικόνα" descr="A5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3686184" cy="46944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03237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ΛΕΥΚΕΣ ΝΥΧΤΕΣ 2019, 2022</a:t>
            </a:r>
          </a:p>
        </p:txBody>
      </p:sp>
      <p:pic>
        <p:nvPicPr>
          <p:cNvPr id="6" name="5 - Θέση περιεχομένου" descr="67741840_2432015310408573_857250178360200396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7523540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ΓΙΟΡΤΗ ΠΟΛΥΤΕΚΝΩΝ 2019</a:t>
            </a:r>
          </a:p>
        </p:txBody>
      </p:sp>
      <p:pic>
        <p:nvPicPr>
          <p:cNvPr id="4" name="3 - Θέση περιεχομένου" descr="70347139_519034138867031_672907896663782195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97256" y="1527175"/>
            <a:ext cx="8112976" cy="4572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9938" y="380949"/>
            <a:ext cx="8534400" cy="7589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ΠΑΝΟΡΑΜΑ ΣΤΙΒΟΥ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2019 – 2020 – 2021 - 2022</a:t>
            </a:r>
          </a:p>
        </p:txBody>
      </p:sp>
      <p:pic>
        <p:nvPicPr>
          <p:cNvPr id="4" name="3 - Θέση περιεχομένου" descr="100-παιδιά-συμμετείχαν-στο-Πανόραμα-Στίβου-του-ΔΡΟΜΕΑ-ΘΡΑΚΗΣ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71744"/>
            <a:ext cx="5061542" cy="3525831"/>
          </a:xfrm>
        </p:spPr>
      </p:pic>
      <p:pic>
        <p:nvPicPr>
          <p:cNvPr id="5" name="4 - Εικόνα" descr="ΠΑΝΟΡΑΜΑ ΔΡΟΜΕΑΣ ΣΕΠΤΕΜΒΡΙΟΣ 201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643050"/>
            <a:ext cx="3232206" cy="4572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166367"/>
            <a:ext cx="8534400" cy="1030385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ΣΥΝΕΡΓΑΣΙΑ ΜΕ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ERGO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ΣΤΟ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RUN GREECE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2019 και 2021</a:t>
            </a:r>
          </a:p>
        </p:txBody>
      </p:sp>
      <p:pic>
        <p:nvPicPr>
          <p:cNvPr id="4" name="3 - Θέση περιεχομένου" descr="71492203_10219084746980071_2638485000768454656_n..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4412406" cy="3500462"/>
          </a:xfrm>
        </p:spPr>
      </p:pic>
      <p:pic>
        <p:nvPicPr>
          <p:cNvPr id="5" name="3 - Θέση περιεχομένου" descr="242441674_4424964314208192_361160634314181358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714752"/>
            <a:ext cx="4799546" cy="29768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ΓΙΟΡΤΗ ΜΕ «ΑΡΣΙΣ» ΣΤΟ ΣΤΑΔΙΟ 2019</a:t>
            </a:r>
          </a:p>
        </p:txBody>
      </p:sp>
      <p:pic>
        <p:nvPicPr>
          <p:cNvPr id="4" name="3 - Θέση περιεχομένου" descr="72132985_820755785031083_801459924997714739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3116"/>
            <a:ext cx="5000659" cy="4168774"/>
          </a:xfrm>
        </p:spPr>
      </p:pic>
      <p:pic>
        <p:nvPicPr>
          <p:cNvPr id="5" name="4 - Εικόνα" descr="AFI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500174"/>
            <a:ext cx="3236108" cy="46857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«Την ιστορία γράφουν οι παρέες»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1852" y="2204864"/>
            <a:ext cx="8234200" cy="3527304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Τον ΔΡΟΜΕΑ ΘΡΑΚΗΣ δημιούργησαν 50 φίλοι του αθλητισμού, τον Αύγουστο του 2019.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530225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ΥΠΟΣΤΗΡΙΞΗ ΤΟΥ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RUN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ΙΑΣΜΟΥ 2019</a:t>
            </a:r>
          </a:p>
        </p:txBody>
      </p:sp>
      <p:pic>
        <p:nvPicPr>
          <p:cNvPr id="4" name="3 - Θέση περιεχομένου" descr="75543791_575478693220148_26790327519228723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97256" y="1527175"/>
            <a:ext cx="8112976" cy="4572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2809" y="9976"/>
            <a:ext cx="8621870" cy="10572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ΥΠΟΣΤΗΡΙΞΗ ΑΓΩΝΑ ΔΡΟΜΟΥ ΣΤΡΑΤΟΥ ΣΟΥΦΛΙ 2019</a:t>
            </a:r>
          </a:p>
        </p:txBody>
      </p:sp>
      <p:pic>
        <p:nvPicPr>
          <p:cNvPr id="4" name="3 - Θέση περιεχομένου" descr="74335095_1373414132836921_642428099036499148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9744" y="1527175"/>
            <a:ext cx="8128000" cy="4572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9675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ΜΕΤΡΗΣΕΙΣ ΣΕ ΣΥΝΕΡΓΑΣΙΑ ΜΕ ΤΕΦΑΑ  2019 - 2020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74666202_2450536688329517_8964141344310165504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000372"/>
            <a:ext cx="4587146" cy="3054353"/>
          </a:xfrm>
        </p:spPr>
      </p:pic>
      <p:pic>
        <p:nvPicPr>
          <p:cNvPr id="5" name="4 - Εικόνα" descr="73321912_559728131497749_2249182353240883200_n-480x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500174"/>
            <a:ext cx="3738546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8534400" cy="8367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ΕΠΙΣΚΕΨΕΙΣ ΣΤΙΣ ΑΡΧΕΣ ΤΟΥ ΤΟΠΟΥ 2019</a:t>
            </a:r>
          </a:p>
        </p:txBody>
      </p:sp>
      <p:pic>
        <p:nvPicPr>
          <p:cNvPr id="4" name="3 - Θέση περιεχομένου" descr="78571344_1280753445445754_1052788297765486592_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285860"/>
            <a:ext cx="4286280" cy="2347395"/>
          </a:xfrm>
        </p:spPr>
      </p:pic>
      <p:pic>
        <p:nvPicPr>
          <p:cNvPr id="5" name="4 - Εικόνα" descr="IMG_20200110_115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714752"/>
            <a:ext cx="4000496" cy="2714644"/>
          </a:xfrm>
          <a:prstGeom prst="rect">
            <a:avLst/>
          </a:prstGeom>
        </p:spPr>
      </p:pic>
      <p:pic>
        <p:nvPicPr>
          <p:cNvPr id="6" name="5 - Εικόνα" descr="83318779_167769974540841_510879147320619827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3994155" cy="26778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57218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ΓΙΟΡΤΗ ΧΡΙΣΤΟΥΓΕΝΝΩΝ 2019</a:t>
            </a:r>
          </a:p>
        </p:txBody>
      </p:sp>
      <p:pic>
        <p:nvPicPr>
          <p:cNvPr id="4" name="3 - Θέση περιεχομένου" descr="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4039202" cy="3525831"/>
          </a:xfrm>
        </p:spPr>
      </p:pic>
      <p:pic>
        <p:nvPicPr>
          <p:cNvPr id="5" name="4 - Εικόνα" descr="80748038_814624475663792_90851343139550003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714488"/>
            <a:ext cx="3268271" cy="43576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ΗΜΕΡΙΔΑ ΔΙΑΤΡΟΦΗΣ – ΥΓΕΙΑΣ - ΕΥΕΞΙΑΣ 2020</a:t>
            </a:r>
          </a:p>
        </p:txBody>
      </p:sp>
      <p:pic>
        <p:nvPicPr>
          <p:cNvPr id="4" name="3 - Θέση περιεχομένου" descr="ΗΜΕΡΙΔΑ ΙΑΝΟΥΑΡΙΟΣ 2020.jpg.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500174"/>
            <a:ext cx="3232201" cy="4572000"/>
          </a:xfrm>
        </p:spPr>
      </p:pic>
      <p:pic>
        <p:nvPicPr>
          <p:cNvPr id="6" name="5 - Εικόνα" descr="IMG_20200112_191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5232719" cy="39290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374671"/>
            <a:ext cx="8534400" cy="485756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ΑΝΩΜΑΛΟΣ ΔΡΟΜΟΣ ΞΑΝΘΗΣ 2020</a:t>
            </a:r>
          </a:p>
        </p:txBody>
      </p:sp>
      <p:pic>
        <p:nvPicPr>
          <p:cNvPr id="4" name="3 - Θέση περιεχομένου" descr="IMG_20200119_1047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1714488"/>
            <a:ext cx="4929222" cy="4525963"/>
          </a:xfrm>
        </p:spPr>
      </p:pic>
      <p:pic>
        <p:nvPicPr>
          <p:cNvPr id="5" name="4 - Εικόνα" descr="IMG_20200119_135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714488"/>
            <a:ext cx="3003839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03236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ΒΑΣΙΛΟΠΙΤΑ ΑΚΑΔΗΜΙΑΣ 2020</a:t>
            </a:r>
          </a:p>
        </p:txBody>
      </p:sp>
      <p:pic>
        <p:nvPicPr>
          <p:cNvPr id="4" name="3 - Θέση περιεχομένου" descr="83486126_168639147698761_677037087241587916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58167" y="1342088"/>
            <a:ext cx="6371419" cy="478407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ΔΡΑΣΗ ΜΕ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STRETCHING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2020</a:t>
            </a:r>
          </a:p>
        </p:txBody>
      </p:sp>
      <p:pic>
        <p:nvPicPr>
          <p:cNvPr id="4" name="3 - Θέση περιεχομένου" descr="83179011_160765325349833_472050158326199091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857496"/>
            <a:ext cx="4695692" cy="3525831"/>
          </a:xfrm>
        </p:spPr>
      </p:pic>
      <p:pic>
        <p:nvPicPr>
          <p:cNvPr id="5" name="4 - Εικόνα" descr="IMG_20200214_18371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7268" y="1428736"/>
            <a:ext cx="4566732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ΣΥΜΜΕΤΟΧΗ ΣΤΟ </a:t>
            </a: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</a:rPr>
              <a:t>RUN</a:t>
            </a: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 ΠΑΛΙΑΣ ΚΑΒΑΛΑΣ 2020</a:t>
            </a:r>
            <a:endParaRPr lang="el-GR" sz="31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83949538_10217997554304678_6646295280188653568_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000240"/>
            <a:ext cx="3394472" cy="4525963"/>
          </a:xfrm>
        </p:spPr>
      </p:pic>
      <p:pic>
        <p:nvPicPr>
          <p:cNvPr id="5" name="4 - Εικόνα" descr="83792368_10217997554424681_118994249490576179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8436" y="2000240"/>
            <a:ext cx="3321868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Όραμα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2000240"/>
            <a:ext cx="8229600" cy="412592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H δημιουργία ενός αθλητικού φορέα, με επίκεντρο τον πολίτη, τη νεολαία και την οικογένεια, σε αγαστή συνεργασία με την τοπική κοινωνία, στοχεύοντας στην υγεία – ευζωία - ευεξία - αναψυχή.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/>
              <a:t>Στόχος:</a:t>
            </a:r>
            <a:r>
              <a:rPr lang="el-GR" dirty="0"/>
              <a:t> να βγάλουμε τον πολίτη από το σπίτι, προσφέροντας αθλητικές υπηρεσίες υψηλού επιπέδου.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8582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ΗΜΕΡΙΔΑ ΔΡΟΜΕΩΝ ΜΕ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coach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Δ.ΤΖΕΦΑΛΗ 2020</a:t>
            </a:r>
          </a:p>
        </p:txBody>
      </p:sp>
      <p:pic>
        <p:nvPicPr>
          <p:cNvPr id="4" name="3 - Θέση περιεχομένου" descr="ΗΜΕΡΙΔΑ ΔΡΟΜΕΩΝ ΜΑΡΤΙΟΣ 2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1714488"/>
            <a:ext cx="3200400" cy="4526280"/>
          </a:xfrm>
        </p:spPr>
      </p:pic>
      <p:pic>
        <p:nvPicPr>
          <p:cNvPr id="6" name="5 - Εικόνα" descr="84054199_212506219865657_29545497156407787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4935492" cy="464344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ΔΙΑΔΙΚΤΥΑΚΑ ΠΡΟΓΡΑΜΜΑΤΑ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ΣΕ ΣΥΝΕΡΓΑΣΙΑ ΜΕ ΑΟ ΚΑΛΛΙΣΤΟΣ 2020</a:t>
            </a:r>
          </a:p>
        </p:txBody>
      </p:sp>
      <p:pic>
        <p:nvPicPr>
          <p:cNvPr id="4" name="3 - Θέση περιεχομένου" descr="90231774_140123600844034_1028353934157849435_nful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928802"/>
            <a:ext cx="4572000" cy="4572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FREE THRACE RUN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virtual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) 2020</a:t>
            </a:r>
          </a:p>
        </p:txBody>
      </p:sp>
      <p:pic>
        <p:nvPicPr>
          <p:cNvPr id="4" name="3 - Θέση περιεχομένου" descr="104677971_1449600871894343_872925431161068161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49503" y="3429000"/>
            <a:ext cx="4383065" cy="3214678"/>
          </a:xfrm>
        </p:spPr>
      </p:pic>
      <p:pic>
        <p:nvPicPr>
          <p:cNvPr id="5" name="4 - Εικόνα" descr="105033882_316456386179520_89721972416068525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4573742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88544"/>
            <a:ext cx="8621870" cy="680120"/>
          </a:xfrm>
        </p:spPr>
        <p:txBody>
          <a:bodyPr>
            <a:normAutofit fontScale="90000"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ΔΙΑΣΥΛΛΟΓΙΚΟΙ ΠΑΜΠΑΙΔΩΝ - ΠΑΝΚΟΡΑΣΙΔΩΝ</a:t>
            </a:r>
          </a:p>
        </p:txBody>
      </p:sp>
      <p:pic>
        <p:nvPicPr>
          <p:cNvPr id="4" name="3 - Θέση περιεχομένου" descr="104943784_1641891132640193_890909999252341487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4357686" cy="4525963"/>
          </a:xfrm>
        </p:spPr>
      </p:pic>
      <p:pic>
        <p:nvPicPr>
          <p:cNvPr id="5" name="4 - Εικόνα" descr="104975959_303373927486066_84395885663322124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785926"/>
            <a:ext cx="3362242" cy="4500570"/>
          </a:xfrm>
          <a:prstGeom prst="rect">
            <a:avLst/>
          </a:prstGeom>
        </p:spPr>
      </p:pic>
      <p:pic>
        <p:nvPicPr>
          <p:cNvPr id="6" name="Picture 2" descr="E:\6.6.2021\ΔΡΟΜΕΑΣ ΘΡΑΚΗΣ\ΔΡΑΣΕΙΣ\2021\5.22.21. ΔΙΑΣΥΛΛΟΓΙΚΟΙ ΠΑΜΠΑΙΔΩΝ.ΑΛΕΞ.ΠΟΛΗ\188875615_310384360590089_109844084458888880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00570"/>
            <a:ext cx="2827514" cy="2123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2128"/>
          </a:xfrm>
        </p:spPr>
        <p:txBody>
          <a:bodyPr>
            <a:normAutofit fontScale="90000"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ΠΑΝΕΛΛΗΝΙΟΙ ΠΑΜΠΑΙΔΩΝ – ΠΑΝΚΟΡΑΣΙΔΩΝ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ΚΑΒΑΛΑ</a:t>
            </a:r>
          </a:p>
        </p:txBody>
      </p:sp>
      <p:pic>
        <p:nvPicPr>
          <p:cNvPr id="4" name="3 - Θέση περιεχομένου" descr="108296412_1470292369825193_5420672440743401723_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1944" y="1527175"/>
            <a:ext cx="3403600" cy="4572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72" y="0"/>
            <a:ext cx="8621870" cy="10572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Διασυλλογικοί Παίδων - Κορασίδων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(Μάϊος 2021)</a:t>
            </a:r>
          </a:p>
        </p:txBody>
      </p:sp>
      <p:pic>
        <p:nvPicPr>
          <p:cNvPr id="14338" name="Picture 2" descr="E:\6.6.2021\ΔΡΟΜΕΑΣ ΘΡΑΚΗΣ\ΔΡΑΣΕΙΣ\2021\5.22.21. ΔΙΑΣΥΛΛΟΓΙΚΟΙ ΠΑΜΠΑΙΔΩΝ.ΑΛΕΞ.ΠΟΛΗ\188875615_310384360590089_1098440844588888805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928934"/>
            <a:ext cx="4756340" cy="3571900"/>
          </a:xfrm>
          <a:prstGeom prst="rect">
            <a:avLst/>
          </a:prstGeom>
          <a:noFill/>
        </p:spPr>
      </p:pic>
      <p:pic>
        <p:nvPicPr>
          <p:cNvPr id="14339" name="Picture 3" descr="E:\6.6.2021\ΔΡΟΜΕΑΣ ΘΡΑΚΗΣ\ΔΡΑΣΕΙΣ\2021\5.22.21. ΔΙΑΣΥΛΛΟΓΙΚΟΙ ΠΑΜΠΑΙΔΩΝ.ΑΛΕΞ.ΠΟΛΗ\188883018_332411304903773_384556937312508808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72" y="1285860"/>
            <a:ext cx="438153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ΔΡΑΣΗ ΜΕ ΚΥΚΛΙΚΗ ΠΡΟΠΟΝΗΣΗ</a:t>
            </a:r>
          </a:p>
        </p:txBody>
      </p:sp>
      <p:pic>
        <p:nvPicPr>
          <p:cNvPr id="4" name="3 - Θέση περιεχομένου" descr="107883844_304816624055426_843015248427252030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85992"/>
            <a:ext cx="3289038" cy="3525831"/>
          </a:xfrm>
        </p:spPr>
      </p:pic>
      <p:pic>
        <p:nvPicPr>
          <p:cNvPr id="5" name="4 - Εικόνα" descr="117907011_4062022413841348_177245977015046543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143116"/>
            <a:ext cx="4851015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ΕΝΑΡΞΗ ΠΡΟΠΟΝΗΣΕΩΝ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ΓΙΟΡΤΗ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RUN GREECE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ΜΕ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ERGO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</a:p>
        </p:txBody>
      </p:sp>
      <p:pic>
        <p:nvPicPr>
          <p:cNvPr id="4" name="3 - Θέση περιεχομένου" descr="1ER_5197sm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4394605" cy="3591768"/>
          </a:xfrm>
        </p:spPr>
      </p:pic>
      <p:pic>
        <p:nvPicPr>
          <p:cNvPr id="5" name="4 - Εικόνα" descr="1ER_53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643050"/>
            <a:ext cx="4214842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KIDS CAMP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2020- 2021 - 2022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CAMP-DROMEA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3232932" cy="4572000"/>
          </a:xfrm>
        </p:spPr>
      </p:pic>
      <p:pic>
        <p:nvPicPr>
          <p:cNvPr id="5" name="4 - Εικόνα" descr="111271844_285204466076184_311124803747201657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500174"/>
            <a:ext cx="3357586" cy="2521094"/>
          </a:xfrm>
          <a:prstGeom prst="rect">
            <a:avLst/>
          </a:prstGeom>
        </p:spPr>
      </p:pic>
      <p:pic>
        <p:nvPicPr>
          <p:cNvPr id="7" name="6 - Εικόνα" descr="288306191_331226659179005_351768335956659063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357562"/>
            <a:ext cx="4254498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sz="2800" b="1" baseline="30000" dirty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KIRKI TRAIL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(Αυγ. 2020)</a:t>
            </a:r>
          </a:p>
        </p:txBody>
      </p:sp>
      <p:pic>
        <p:nvPicPr>
          <p:cNvPr id="4" name="3 - Θέση περιεχομένου" descr="POSTER-KIRKI ΤΕΛΙΚΟ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29256" y="1643050"/>
            <a:ext cx="3487189" cy="4526280"/>
          </a:xfrm>
        </p:spPr>
      </p:pic>
      <p:pic>
        <p:nvPicPr>
          <p:cNvPr id="5" name="4 - Εικόνα" descr="DSC_0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5107785" cy="3405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Στρατηγική ανάπτυξης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Ανάπτυξη του κλασσικού αθλητισμού, με στόχευση στον μαζικό, στον αγωνιστικό αθλητισμό και στον πρωταθλητισμό.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Ανάπτυξη του αθλητισμού υγείας, του δρομικού κινήματος και του αθλητισμού αναψυχής, με πεζοπορίες και άλλες δράσεις.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Επένδυση στο ανθρώπινο προσωπικό του συλλόγου με ειδική εκπαίδευση.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Δημιουργία δράσεων υψηλού επιπέδου.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Βελτίωση των παρεχόμενων υπηρεσιών στα μέλη του.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Ενίσχυση του </a:t>
            </a:r>
            <a:r>
              <a:rPr lang="el-GR" dirty="0" err="1"/>
              <a:t>branding</a:t>
            </a:r>
            <a:r>
              <a:rPr lang="el-GR" dirty="0"/>
              <a:t> του συλλόγου.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3199"/>
            <a:ext cx="8229600" cy="789537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ΜΑΡΩΝΕΙΟΣ ΑΝΑΒΑΣΙΣ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(Οκτ. 202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0 &amp;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Αυγ. 2021)</a:t>
            </a:r>
          </a:p>
        </p:txBody>
      </p:sp>
      <p:pic>
        <p:nvPicPr>
          <p:cNvPr id="4" name="3 - Θέση περιεχομένου" descr="poster-maroneios.TELIK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572264" y="1357298"/>
            <a:ext cx="2271706" cy="3212841"/>
          </a:xfrm>
        </p:spPr>
      </p:pic>
      <p:pic>
        <p:nvPicPr>
          <p:cNvPr id="5" name="4 - Εικόνα" descr="120619157_786040648902904_970050430812100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000504"/>
            <a:ext cx="4143404" cy="2594297"/>
          </a:xfrm>
          <a:prstGeom prst="rect">
            <a:avLst/>
          </a:prstGeom>
        </p:spPr>
      </p:pic>
      <p:pic>
        <p:nvPicPr>
          <p:cNvPr id="6" name="3 - Θέση περιεχομένου" descr="AFISA TELIKI TELI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928934"/>
            <a:ext cx="2575931" cy="3643306"/>
          </a:xfrm>
          <a:prstGeom prst="rect">
            <a:avLst/>
          </a:prstGeom>
        </p:spPr>
      </p:pic>
      <p:pic>
        <p:nvPicPr>
          <p:cNvPr id="7" name="6 - Εικόνα" descr="239649123_10219212074164135_10232570775489010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428736"/>
            <a:ext cx="4286280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ΗΜΕΡΙΔΑ ΓΙΑ ΔΡΟΜΕ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 (Οκτ. 2020)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αφισα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1428736"/>
            <a:ext cx="3929090" cy="4857784"/>
          </a:xfrm>
        </p:spPr>
      </p:pic>
      <p:pic>
        <p:nvPicPr>
          <p:cNvPr id="5" name="4 - Εικόνα" descr="121372314_1551090935078669_3400711083707110097_n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500174"/>
            <a:ext cx="3643320" cy="485776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RUN GREECE (</a:t>
            </a: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</a:rPr>
              <a:t>Σεπτ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.)</a:t>
            </a:r>
          </a:p>
        </p:txBody>
      </p:sp>
      <p:pic>
        <p:nvPicPr>
          <p:cNvPr id="4" name="3 - Θέση περιεχομένου" descr="299505755_483528397112179_1672133034018653501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86446" y="1643050"/>
            <a:ext cx="3171329" cy="4572000"/>
          </a:xfrm>
        </p:spPr>
      </p:pic>
      <p:pic>
        <p:nvPicPr>
          <p:cNvPr id="5" name="4 - Εικόνα" descr="IMG_20220925_082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857496"/>
            <a:ext cx="5572132" cy="250745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VIA EGNATIA RUN (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Μάϊος)</a:t>
            </a:r>
          </a:p>
        </p:txBody>
      </p:sp>
      <p:pic>
        <p:nvPicPr>
          <p:cNvPr id="4" name="3 - Θέση περιεχομένου" descr="20220506_1410_Via_Egnatia_Run_2022 - ethelonti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1643050"/>
            <a:ext cx="3385361" cy="4572000"/>
          </a:xfrm>
        </p:spPr>
      </p:pic>
      <p:pic>
        <p:nvPicPr>
          <p:cNvPr id="5" name="4 - Εικόνα" descr="282147216_2467214070082670_271227460128215428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2357430"/>
            <a:ext cx="5144792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ΓΙΑ ΠΑΙΔΙΑ ΓΥΜΝΑΣΙΟΥ (Οκτ. 2020)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ΑΠΟΚΑΛΥΠΤΟΥΜΕ ΤΑ ΟΡΙΑ ΣΟΥ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6970433" cy="468790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14645"/>
            <a:ext cx="8429652" cy="856610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ΔΙΑΔΙΚΤΥΑΚΗ ΓΥΜΝΑΣΤΙΚΗ σε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studio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(Νοε. - Δεκ. 2020)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E:\6.6.2021\ΔΡΟΜΕΑΣ ΘΡΑΚΗΣ\ΔΡΑΣΕΙΣ\2020\11.8.20. ΔΙΑΔΙΚΤΥΑΚΗ ΓΥΜΝΑΣΤΙΚΗ\123913496_808138593351854_240361855448468661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536031" cy="3402023"/>
          </a:xfrm>
          <a:prstGeom prst="rect">
            <a:avLst/>
          </a:prstGeom>
          <a:noFill/>
        </p:spPr>
      </p:pic>
      <p:pic>
        <p:nvPicPr>
          <p:cNvPr id="1027" name="Picture 3" descr="E:\6.6.2021\ΔΡΟΜΕΑΣ ΘΡΑΚΗΣ\ΔΡΑΣΕΙΣ\2020\11.3.20. ΔΙΑΔΙΚΤΥΑΚΗ ΓΥΜΝΑΣΤΙΚΗ\123500641_2783760688610266_83545273471365348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643050"/>
            <a:ext cx="33528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332656"/>
            <a:ext cx="8534400" cy="7589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Δημιουργία τραγουδιού - ύμνου ΔΡΟΜΕΑ (Νοε. 2020)</a:t>
            </a:r>
          </a:p>
        </p:txBody>
      </p:sp>
      <p:pic>
        <p:nvPicPr>
          <p:cNvPr id="2050" name="Picture 2" descr="E:\6.6.2021\ΔΡΟΜΕΑΣ ΘΡΑΚΗΣ\ΔΡΑΣΕΙΣ\2020\11.11.20. ΤΡΑΓΟΥΔΙ ΚΑΤΣΟΥΛΗ\Χωρίς τίτλο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406" y="1651000"/>
            <a:ext cx="6924675" cy="432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228600"/>
            <a:ext cx="8478994" cy="80011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ΔΙΑΔΙΚΤΥΑΚΗ ΓΥΜΝΑΣΤΙΚΗ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αν.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Φεβ. 2020)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E:\6.6.2021\ΔΡΟΜΕΑΣ ΘΡΑΚΗΣ\ΔΡΑΣΕΙΣ\2020\11.20. ΓΥΜΝΑΣΤΙΚΗ ΒΑΓΙΑΣ\vagi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4500594" cy="4114800"/>
          </a:xfrm>
          <a:prstGeom prst="rect">
            <a:avLst/>
          </a:prstGeom>
          <a:noFill/>
        </p:spPr>
      </p:pic>
      <p:pic>
        <p:nvPicPr>
          <p:cNvPr id="3075" name="Picture 3" descr="E:\6.6.2021\ΔΡΟΜΕΑΣ ΘΡΑΚΗΣ\ΔΡΑΣΕΙΣ\2020\11.20. ΓΥΜΝΑΣΤΙΚΗ ΒΑΓΙΑΣ\Χωρίς τίτλ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687289" cy="4419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FREE THRACE RUN (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Νοε. - Δεκ. 2020)</a:t>
            </a:r>
          </a:p>
        </p:txBody>
      </p:sp>
      <p:pic>
        <p:nvPicPr>
          <p:cNvPr id="7170" name="Picture 2" descr="E:\6.6.2021\ΔΙΚΤΥΟ ΟΡΦΕΑΣ\ΔΡΑΣΕΙΣ. 2020\11. WINTER THRACE RUN\FREE-RUN-wint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232932" cy="4572000"/>
          </a:xfrm>
          <a:prstGeom prst="rect">
            <a:avLst/>
          </a:prstGeom>
          <a:noFill/>
        </p:spPr>
      </p:pic>
      <p:pic>
        <p:nvPicPr>
          <p:cNvPr id="7172" name="Picture 4" descr="E:\6.6.2021\ΔΙΚΤΥΟ ΟΡΦΕΑΣ\ΔΡΑΣΕΙΣ. 2020\11. WINTER THRACE RUN\IMG_20201222_100649.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5141683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1124744"/>
          </a:xfrm>
        </p:spPr>
        <p:txBody>
          <a:bodyPr>
            <a:noAutofit/>
          </a:bodyPr>
          <a:lstStyle/>
          <a:p>
            <a:br>
              <a:rPr lang="el-GR" sz="2800" b="1" dirty="0"/>
            </a:br>
            <a:br>
              <a:rPr lang="el-GR" sz="2800" b="1" dirty="0"/>
            </a:br>
            <a:br>
              <a:rPr lang="el-GR" sz="2800" b="1" dirty="0"/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ΣΥΜΜΕΤΟΧΗ ΣΤΟ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ROLE MODELS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-ERASMUS (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Νοε. – Δεκ. 2020)</a:t>
            </a:r>
          </a:p>
        </p:txBody>
      </p:sp>
      <p:pic>
        <p:nvPicPr>
          <p:cNvPr id="4098" name="Picture 2" descr="E:\6.6.2021\ΔΡΟΜΕΑΣ ΘΡΑΚΗΣ\ΔΡΑΣΕΙΣ\2020\12. ROLE MODELS KIKH\1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4559175" cy="2928958"/>
          </a:xfrm>
          <a:prstGeom prst="rect">
            <a:avLst/>
          </a:prstGeom>
          <a:noFill/>
        </p:spPr>
      </p:pic>
      <p:pic>
        <p:nvPicPr>
          <p:cNvPr id="4100" name="Picture 4" descr="E:\6.6.2021\ΔΡΟΜΕΑΣ ΘΡΑΚΗΣ\ΔΡΑΣΕΙΣ\2020\10.20.20. ROLE MOLES. 4ο ΓΥΜΝΑΣΙΟ\14-1603436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4697967" cy="2734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480218"/>
            <a:ext cx="8534400" cy="503237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Βασικές αρχές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428860" y="1600200"/>
            <a:ext cx="4572032" cy="4525963"/>
          </a:xfrm>
        </p:spPr>
        <p:txBody>
          <a:bodyPr/>
          <a:lstStyle/>
          <a:p>
            <a:pPr marL="355600" indent="-355600"/>
            <a:r>
              <a:rPr lang="el-GR" dirty="0"/>
              <a:t>Συνεργασία</a:t>
            </a:r>
            <a:endParaRPr lang="en-US" dirty="0"/>
          </a:p>
          <a:p>
            <a:pPr marL="355600" indent="-355600"/>
            <a:r>
              <a:rPr lang="el-GR" dirty="0"/>
              <a:t>Καινοτομία</a:t>
            </a:r>
            <a:endParaRPr lang="en-US" dirty="0"/>
          </a:p>
          <a:p>
            <a:pPr marL="355600" indent="-355600"/>
            <a:r>
              <a:rPr lang="el-GR" dirty="0"/>
              <a:t>Αξιοκρατία</a:t>
            </a:r>
            <a:endParaRPr lang="en-US" dirty="0"/>
          </a:p>
          <a:p>
            <a:pPr marL="355600" indent="-355600"/>
            <a:r>
              <a:rPr lang="el-GR" dirty="0"/>
              <a:t>Ομαδικότητα</a:t>
            </a:r>
            <a:endParaRPr lang="en-US" dirty="0"/>
          </a:p>
          <a:p>
            <a:pPr marL="355600" indent="-355600"/>
            <a:r>
              <a:rPr lang="el-GR" dirty="0"/>
              <a:t>Εθελοντισμός</a:t>
            </a:r>
            <a:endParaRPr lang="en-US" dirty="0"/>
          </a:p>
          <a:p>
            <a:pPr marL="355600" indent="-355600"/>
            <a:r>
              <a:rPr lang="el-GR" dirty="0"/>
              <a:t>Εκπαίδευση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SANTA RUN (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ΔΕΚ. 2020)</a:t>
            </a:r>
          </a:p>
        </p:txBody>
      </p:sp>
      <p:pic>
        <p:nvPicPr>
          <p:cNvPr id="8195" name="Picture 3" descr="E:\6.6.2021\ΔΙΚΤΥΟ ΟΡΦΕΑΣ\ΔΡΑΣΕΙΣ. 2020\12. SANTA RUN ΑΛΕΞ.ΠΟΛΗΣ\poster.SM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235427" cy="4572000"/>
          </a:xfrm>
          <a:prstGeom prst="rect">
            <a:avLst/>
          </a:prstGeom>
          <a:noFill/>
        </p:spPr>
      </p:pic>
      <p:pic>
        <p:nvPicPr>
          <p:cNvPr id="8196" name="Picture 4" descr="E:\6.6.2021\ΔΙΚΤΥΟ ΟΡΦΕΑΣ\ΔΡΑΣΕΙΣ. 2020\12. SANTA RUN ΑΛΕΞ.ΠΟΛΗΣ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318" y="2996952"/>
            <a:ext cx="5603681" cy="2132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SANTA RUN (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ΔΕΚ. 2021)</a:t>
            </a:r>
            <a:endParaRPr lang="el-GR" sz="2800" dirty="0"/>
          </a:p>
        </p:txBody>
      </p:sp>
      <p:pic>
        <p:nvPicPr>
          <p:cNvPr id="5" name="4 - Εικόνα" descr="269487253_218029070512043_758013233135108660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286124"/>
            <a:ext cx="5138742" cy="3456675"/>
          </a:xfrm>
          <a:prstGeom prst="rect">
            <a:avLst/>
          </a:prstGeom>
        </p:spPr>
      </p:pic>
      <p:pic>
        <p:nvPicPr>
          <p:cNvPr id="7" name="6 - Θέση περιεχομένου" descr="265139556_296533215757965_8096740471930702141_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3527431" cy="3527431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34400" cy="861609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ΔΙΑΔΙΚΤΥΑΚΗ ΗΜΕΡΙΔΑ ΥΓΕΙΑΣ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(Ιαν. 2021)</a:t>
            </a:r>
          </a:p>
        </p:txBody>
      </p:sp>
      <p:pic>
        <p:nvPicPr>
          <p:cNvPr id="5122" name="Picture 2" descr="E:\6.6.2021\ΔΡΟΜΕΑΣ ΘΡΑΚΗΣ\ΔΡΑΣΕΙΣ\2021\1.31.21. ΗΜΕΡΙΔΑ ΥΓΕΙΑΣ\ομιλητε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4714876" cy="3429024"/>
          </a:xfrm>
          <a:prstGeom prst="rect">
            <a:avLst/>
          </a:prstGeom>
          <a:noFill/>
        </p:spPr>
      </p:pic>
      <p:pic>
        <p:nvPicPr>
          <p:cNvPr id="5123" name="Picture 3" descr="E:\6.6.2021\ΔΡΟΜΕΑΣ ΘΡΑΚΗΣ\ΔΡΑΣΕΙΣ\2021\1.31.21. ΗΜΕΡΙΔΑ ΥΓΕΙΑΣ\ΗΜΕΡΙΔΑ ΥΓΕΙΑ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580456" cy="5066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COUPLES THRACE RUN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virtual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(I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αν.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Φεβ. 2021)</a:t>
            </a:r>
          </a:p>
        </p:txBody>
      </p:sp>
      <p:pic>
        <p:nvPicPr>
          <p:cNvPr id="9218" name="Picture 2" descr="E:\6.6.2021\ΔΙΚΤΥΟ ΟΡΦΕΑΣ\ΔΡΑΣΕΙΣ.2021\1. COUPLES RUN\COUPLES-RUN-E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232932" cy="4572000"/>
          </a:xfrm>
          <a:prstGeom prst="rect">
            <a:avLst/>
          </a:prstGeom>
          <a:noFill/>
        </p:spPr>
      </p:pic>
      <p:pic>
        <p:nvPicPr>
          <p:cNvPr id="9219" name="Picture 3" descr="E:\6.6.2021\ΔΙΚΤΥΟ ΟΡΦΕΑΣ\ΔΡΑΣΕΙΣ.2021\1. COUPLES RUN\ΑΠΟΤΕΛΕΣΜΑΤΑ\103.104. ΠΑΠΑΔΟΥΔΗΣ.ΚΟΑΣΙΔΟ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928802"/>
            <a:ext cx="4334989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78528" y="188640"/>
            <a:ext cx="8550432" cy="910245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ΔΙΑΔΙΚΤΥΑΚΗ ΚΟΠΗ ΒΑΣΙΛΟΠΙΤΑΣ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(Φεβ. 2021)</a:t>
            </a:r>
          </a:p>
        </p:txBody>
      </p:sp>
      <p:pic>
        <p:nvPicPr>
          <p:cNvPr id="6146" name="Picture 2" descr="E:\6.6.2021\ΔΡΟΜΕΑΣ ΘΡΑΚΗΣ\ΔΡΑΣΕΙΣ\2021\2.13.21. ΒΑΣΙΛΟΠΙΤΑ ΑΚΑΔΗΜΙΑΣ\βασιλοπιτα ακαδημια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«Κάτι τρέχει με την </a:t>
            </a: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</a:rPr>
              <a:t>Μάριον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» (Φεβ. 2021)</a:t>
            </a:r>
          </a:p>
        </p:txBody>
      </p:sp>
      <p:pic>
        <p:nvPicPr>
          <p:cNvPr id="10242" name="Picture 2" descr="E:\6.6.2021\ΔΙΚΤΥΟ ΟΡΦΕΑΣ\ΔΡΑΣΕΙΣ.2021\1. COUPLES RUN\150213909_875497859941696_152362768857099207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093102" cy="2455861"/>
          </a:xfrm>
          <a:prstGeom prst="rect">
            <a:avLst/>
          </a:prstGeom>
          <a:noFill/>
        </p:spPr>
      </p:pic>
      <p:pic>
        <p:nvPicPr>
          <p:cNvPr id="10243" name="Picture 3" descr="E:\6.6.2021\ΔΙΚΤΥΟ ΟΡΦΕΑΣ\ΔΡΑΣΕΙΣ.2021\1. COUPLES RUN\150600475_1650401248480970_8917942983891096529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786190"/>
            <a:ext cx="4940306" cy="277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228600"/>
            <a:ext cx="8550432" cy="91438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Διαδικτυακή Ημερίδα για δρομείς,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με </a:t>
            </a: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</a:rPr>
              <a:t>Άλεξ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</a:rPr>
              <a:t>Κοκκίνη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(Φεβ. 2021)</a:t>
            </a:r>
          </a:p>
        </p:txBody>
      </p:sp>
      <p:pic>
        <p:nvPicPr>
          <p:cNvPr id="11266" name="Picture 2" descr="E:\6.6.2021\ΔΡΟΜΕΑΣ ΘΡΑΚΗΣ\ΔΡΑΣΕΙΣ\2021\2.28.21. ΗΜΕΡΙΔΑ ΔΡΟΜΕΩΝ\ΗΜΕΡΙΔ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232932" cy="4572000"/>
          </a:xfrm>
          <a:prstGeom prst="rect">
            <a:avLst/>
          </a:prstGeom>
          <a:noFill/>
        </p:spPr>
      </p:pic>
      <p:pic>
        <p:nvPicPr>
          <p:cNvPr id="11267" name="Picture 3" descr="E:\6.6.2021\ΔΡΟΜΕΑΣ ΘΡΑΚΗΣ\ΔΡΑΣΕΙΣ\2021\2.28.21. ΗΜΕΡΙΔΑ ΔΡΟΜΕΩΝ\Χωρίς τίτλ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285992"/>
            <a:ext cx="4986410" cy="3052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3340" y="400072"/>
            <a:ext cx="8621870" cy="77150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Διαδικτυακή Ημερίδα Πεζοπορίας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(Απρ. 2021)</a:t>
            </a:r>
          </a:p>
        </p:txBody>
      </p:sp>
      <p:pic>
        <p:nvPicPr>
          <p:cNvPr id="12290" name="Picture 2" descr="E:\6.6.2021\ΔΡΟΜΕΑΣ ΘΡΑΚΗΣ\ΔΡΑΣΕΙΣ\2021\4.11.21. ΗΜΕΡΙΔΑ ΠΕΖΟΠΟΡΙΑΣ\ΠΕΖΟΠΟΡΙ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233380" cy="4572000"/>
          </a:xfrm>
          <a:prstGeom prst="rect">
            <a:avLst/>
          </a:prstGeom>
          <a:noFill/>
        </p:spPr>
      </p:pic>
      <p:pic>
        <p:nvPicPr>
          <p:cNvPr id="12291" name="Picture 3" descr="E:\6.6.2021\ΔΡΟΜΕΑΣ ΘΡΑΚΗΣ\ΔΡΑΣΕΙΣ\2021\4.11.21. ΗΜΕΡΙΔΑ ΠΕΖΟΠΟΡΙΑΣ\Χωρίς τίτλ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357430"/>
            <a:ext cx="5095043" cy="3205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5</a:t>
            </a:r>
            <a:r>
              <a:rPr lang="el-GR" sz="2800" b="1" baseline="30000" dirty="0" err="1">
                <a:solidFill>
                  <a:schemeClr val="accent6"/>
                </a:solidFill>
              </a:rPr>
              <a:t>ος</a:t>
            </a:r>
            <a:r>
              <a:rPr lang="el-GR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</a:rPr>
              <a:t>MAISTROS RUN (</a:t>
            </a:r>
            <a:r>
              <a:rPr lang="el-GR" sz="2800" b="1" dirty="0">
                <a:solidFill>
                  <a:schemeClr val="accent6"/>
                </a:solidFill>
              </a:rPr>
              <a:t>Ιουλ. 2021)</a:t>
            </a:r>
          </a:p>
        </p:txBody>
      </p:sp>
      <p:pic>
        <p:nvPicPr>
          <p:cNvPr id="4" name="3 - Θέση περιεχομένου" descr="MAISTROS-50X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1500174"/>
            <a:ext cx="3277419" cy="4572000"/>
          </a:xfrm>
        </p:spPr>
      </p:pic>
      <p:pic>
        <p:nvPicPr>
          <p:cNvPr id="5" name="4 - Εικόνα" descr="IMG_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62158"/>
            <a:ext cx="5286412" cy="35242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AXD SPRINT DUATHLON</a:t>
            </a:r>
            <a:r>
              <a:rPr lang="el-GR" sz="2800" b="1" dirty="0">
                <a:solidFill>
                  <a:schemeClr val="accent6"/>
                </a:solidFill>
              </a:rPr>
              <a:t> (Αυγ. 202</a:t>
            </a:r>
            <a:r>
              <a:rPr lang="en-US" sz="2800" b="1" dirty="0">
                <a:solidFill>
                  <a:schemeClr val="accent6"/>
                </a:solidFill>
              </a:rPr>
              <a:t>1</a:t>
            </a:r>
            <a:r>
              <a:rPr lang="el-GR" sz="2800" b="1" dirty="0">
                <a:solidFill>
                  <a:schemeClr val="accent6"/>
                </a:solidFill>
              </a:rPr>
              <a:t>)</a:t>
            </a:r>
            <a:endParaRPr lang="el-GR" sz="2800" dirty="0">
              <a:solidFill>
                <a:schemeClr val="accent6"/>
              </a:solidFill>
            </a:endParaRPr>
          </a:p>
        </p:txBody>
      </p:sp>
      <p:pic>
        <p:nvPicPr>
          <p:cNvPr id="4" name="3 - Θέση περιεχομένου" descr="Afisa Triathlon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571612"/>
            <a:ext cx="3232932" cy="4572000"/>
          </a:xfrm>
        </p:spPr>
      </p:pic>
      <p:pic>
        <p:nvPicPr>
          <p:cNvPr id="5" name="4 - Εικόνα" descr="240828788_6494712507213390_124621421629273934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5238763" cy="39290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Δ.Σ. ΔΡΟΜΕΑ ΘΡΑΚΗΣ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4152" y="1556792"/>
            <a:ext cx="8229600" cy="5429288"/>
          </a:xfrm>
        </p:spPr>
        <p:txBody>
          <a:bodyPr>
            <a:normAutofit fontScale="47500" lnSpcReduction="20000"/>
          </a:bodyPr>
          <a:lstStyle/>
          <a:p>
            <a:pPr fontAlgn="base"/>
            <a:r>
              <a:rPr lang="el-GR" b="1" dirty="0"/>
              <a:t>Πρόεδρος</a:t>
            </a:r>
            <a:r>
              <a:rPr lang="el-GR" dirty="0"/>
              <a:t>	Μαρία Σχοινά (Παιδίατρος)</a:t>
            </a:r>
          </a:p>
          <a:p>
            <a:pPr fontAlgn="base"/>
            <a:r>
              <a:rPr lang="el-GR" b="1" dirty="0"/>
              <a:t>Αντιπρόεδρος</a:t>
            </a:r>
            <a:r>
              <a:rPr lang="el-GR" dirty="0"/>
              <a:t> 	Νικόλαος Παπανδρέου (</a:t>
            </a:r>
            <a:r>
              <a:rPr lang="el-GR" dirty="0" err="1"/>
              <a:t>Ε.Α.Στρατιωτικός</a:t>
            </a:r>
            <a:r>
              <a:rPr lang="el-GR" dirty="0"/>
              <a:t>)</a:t>
            </a:r>
          </a:p>
          <a:p>
            <a:pPr fontAlgn="base"/>
            <a:r>
              <a:rPr lang="el-GR" b="1" dirty="0"/>
              <a:t>Γραμματέας</a:t>
            </a:r>
            <a:r>
              <a:rPr lang="el-GR" dirty="0"/>
              <a:t>	Σεβαστιανή Καλπακίδου (Νηπιαγωγός)</a:t>
            </a:r>
          </a:p>
          <a:p>
            <a:pPr fontAlgn="base"/>
            <a:r>
              <a:rPr lang="el-GR" b="1" dirty="0"/>
              <a:t>Ταμίας		</a:t>
            </a:r>
            <a:r>
              <a:rPr lang="el-GR" dirty="0"/>
              <a:t>Κων/νος </a:t>
            </a:r>
            <a:r>
              <a:rPr lang="el-GR" dirty="0" err="1"/>
              <a:t>Χαριτόπουλος</a:t>
            </a:r>
            <a:r>
              <a:rPr lang="el-GR" dirty="0"/>
              <a:t> (</a:t>
            </a:r>
            <a:r>
              <a:rPr lang="el-GR" dirty="0" err="1"/>
              <a:t>Ε.Α.Στρατιωτικός</a:t>
            </a:r>
            <a:r>
              <a:rPr lang="el-GR" dirty="0"/>
              <a:t>)</a:t>
            </a:r>
          </a:p>
          <a:p>
            <a:pPr fontAlgn="base"/>
            <a:r>
              <a:rPr lang="el-GR" b="1" dirty="0"/>
              <a:t>Γενικός Αρχηγός</a:t>
            </a:r>
            <a:r>
              <a:rPr lang="el-GR" dirty="0"/>
              <a:t> 	Σταύρος </a:t>
            </a:r>
            <a:r>
              <a:rPr lang="el-GR" dirty="0" err="1"/>
              <a:t>Τζωίδης</a:t>
            </a:r>
            <a:r>
              <a:rPr lang="el-GR" dirty="0"/>
              <a:t> (</a:t>
            </a:r>
            <a:r>
              <a:rPr lang="el-GR" dirty="0" err="1"/>
              <a:t>Ε.Α.Οικονομολόγος</a:t>
            </a:r>
            <a:r>
              <a:rPr lang="en-US" dirty="0"/>
              <a:t>)</a:t>
            </a:r>
            <a:endParaRPr lang="el-GR" dirty="0"/>
          </a:p>
          <a:p>
            <a:pPr marL="0" indent="0" fontAlgn="base">
              <a:buNone/>
            </a:pPr>
            <a:r>
              <a:rPr lang="el-GR" b="1" dirty="0"/>
              <a:t>Αναπληρωματικοί:</a:t>
            </a:r>
            <a:endParaRPr lang="el-GR" dirty="0"/>
          </a:p>
          <a:p>
            <a:pPr fontAlgn="base"/>
            <a:r>
              <a:rPr lang="el-GR" dirty="0" err="1"/>
              <a:t>Νασίμ</a:t>
            </a:r>
            <a:r>
              <a:rPr lang="el-GR" dirty="0"/>
              <a:t> Σύριο (Ασφαλιστικός Σύμβουλος)</a:t>
            </a:r>
            <a:endParaRPr lang="en-US" dirty="0"/>
          </a:p>
          <a:p>
            <a:pPr fontAlgn="base"/>
            <a:r>
              <a:rPr lang="el-GR" dirty="0"/>
              <a:t>Ευάγγελος </a:t>
            </a:r>
            <a:r>
              <a:rPr lang="el-GR" dirty="0" err="1"/>
              <a:t>Μανσούδης</a:t>
            </a:r>
            <a:r>
              <a:rPr lang="el-GR" dirty="0"/>
              <a:t> (Σύμβουλος Χρηματοδοτούμενων Έργων)</a:t>
            </a:r>
          </a:p>
          <a:p>
            <a:pPr fontAlgn="base"/>
            <a:r>
              <a:rPr lang="el-GR" dirty="0" err="1"/>
              <a:t>Ευθύμης</a:t>
            </a:r>
            <a:r>
              <a:rPr lang="el-GR" dirty="0"/>
              <a:t> Τριανταφυλλίδης (Ιδιωτικός Υπάλληλος)</a:t>
            </a:r>
            <a:endParaRPr lang="en-US" dirty="0"/>
          </a:p>
          <a:p>
            <a:pPr fontAlgn="base"/>
            <a:endParaRPr lang="el-GR" dirty="0"/>
          </a:p>
          <a:p>
            <a:pPr marL="0" indent="0" fontAlgn="base">
              <a:buNone/>
            </a:pPr>
            <a:r>
              <a:rPr lang="el-GR" b="1" dirty="0"/>
              <a:t>Εξελεγκτική επιτροπή:</a:t>
            </a:r>
            <a:endParaRPr lang="el-GR" dirty="0"/>
          </a:p>
          <a:p>
            <a:pPr fontAlgn="base"/>
            <a:r>
              <a:rPr lang="el-GR" dirty="0"/>
              <a:t>Πρόεδρος, Λεμονιά </a:t>
            </a:r>
            <a:r>
              <a:rPr lang="el-GR" dirty="0" err="1"/>
              <a:t>Τσιακίρη</a:t>
            </a:r>
            <a:r>
              <a:rPr lang="el-GR" dirty="0"/>
              <a:t> (Ιδιωτικός Υπάλληλος)</a:t>
            </a:r>
          </a:p>
          <a:p>
            <a:pPr fontAlgn="base"/>
            <a:r>
              <a:rPr lang="el-GR" dirty="0"/>
              <a:t>Μέλος, Γεωργία </a:t>
            </a:r>
            <a:r>
              <a:rPr lang="el-GR" dirty="0" err="1"/>
              <a:t>Πανώτα</a:t>
            </a:r>
            <a:r>
              <a:rPr lang="el-GR" dirty="0"/>
              <a:t> (Νομικός)</a:t>
            </a:r>
          </a:p>
          <a:p>
            <a:pPr fontAlgn="base"/>
            <a:r>
              <a:rPr lang="el-GR" dirty="0"/>
              <a:t>Μέλος, Αντώνης Ράπτης (Λογιστής)</a:t>
            </a:r>
          </a:p>
          <a:p>
            <a:pPr fontAlgn="base"/>
            <a:r>
              <a:rPr lang="el-GR" b="1" dirty="0"/>
              <a:t>Αναπληρωματική:</a:t>
            </a:r>
            <a:endParaRPr lang="el-GR" dirty="0"/>
          </a:p>
          <a:p>
            <a:pPr fontAlgn="base"/>
            <a:r>
              <a:rPr lang="el-GR" dirty="0"/>
              <a:t>Ολυμπία </a:t>
            </a:r>
            <a:r>
              <a:rPr lang="el-GR" dirty="0" err="1"/>
              <a:t>Στογιαννίδου</a:t>
            </a:r>
            <a:r>
              <a:rPr lang="el-GR" dirty="0"/>
              <a:t> (Ιδιωτικός Υπάλληλος)</a:t>
            </a:r>
          </a:p>
          <a:p>
            <a:pPr fontAlgn="base"/>
            <a:endParaRPr lang="el-GR" dirty="0"/>
          </a:p>
          <a:p>
            <a:pPr marL="0" indent="0" fontAlgn="base">
              <a:buNone/>
            </a:pPr>
            <a:r>
              <a:rPr lang="el-GR" b="1" dirty="0"/>
              <a:t>Έφοροι τμημάτων:</a:t>
            </a:r>
          </a:p>
          <a:p>
            <a:pPr fontAlgn="base"/>
            <a:r>
              <a:rPr lang="el-GR" b="1" dirty="0"/>
              <a:t>Στίβος: </a:t>
            </a:r>
            <a:r>
              <a:rPr lang="el-GR" dirty="0"/>
              <a:t>Κωνσταντία Στεργίου</a:t>
            </a:r>
          </a:p>
          <a:p>
            <a:pPr fontAlgn="base"/>
            <a:r>
              <a:rPr lang="el-GR" b="1" dirty="0"/>
              <a:t>Πεζοπορικό: </a:t>
            </a:r>
            <a:r>
              <a:rPr lang="el-GR" dirty="0"/>
              <a:t>Δημήτρης Κωστόπουλος</a:t>
            </a:r>
          </a:p>
          <a:p>
            <a:pPr fontAlgn="base"/>
            <a:r>
              <a:rPr lang="el-GR" b="1" dirty="0" err="1"/>
              <a:t>Τρίαθλο</a:t>
            </a:r>
            <a:r>
              <a:rPr lang="el-GR" b="1" dirty="0"/>
              <a:t>: </a:t>
            </a:r>
            <a:r>
              <a:rPr lang="el-GR" dirty="0"/>
              <a:t>Γιάννης </a:t>
            </a:r>
            <a:r>
              <a:rPr lang="el-GR" dirty="0" err="1"/>
              <a:t>Μήτσικας</a:t>
            </a:r>
            <a:endParaRPr lang="el-GR" dirty="0"/>
          </a:p>
          <a:p>
            <a:pPr fontAlgn="base"/>
            <a:r>
              <a:rPr lang="el-GR" b="1" dirty="0"/>
              <a:t>Τεχνικός Διευθυντής:</a:t>
            </a:r>
            <a:r>
              <a:rPr lang="el-GR" dirty="0"/>
              <a:t> Κώστας Πατερόπουλος (Καθηγητής Φυσικής Αγωγής)</a:t>
            </a:r>
          </a:p>
          <a:p>
            <a:pPr fontAlgn="base"/>
            <a:r>
              <a:rPr lang="el-GR" b="1" dirty="0"/>
              <a:t>Υπεύθυνος Στρατηγικού Σχεδιασμού &amp; Επικοινωνίας</a:t>
            </a:r>
            <a:r>
              <a:rPr lang="el-GR" dirty="0"/>
              <a:t>: </a:t>
            </a:r>
            <a:r>
              <a:rPr lang="el-GR" dirty="0" err="1"/>
              <a:t>Νασίμ</a:t>
            </a:r>
            <a:r>
              <a:rPr lang="el-GR" dirty="0"/>
              <a:t> Σύριος (Ασφαλιστικός Σύμβουλος) </a:t>
            </a:r>
          </a:p>
          <a:p>
            <a:pPr fontAlgn="base"/>
            <a:r>
              <a:rPr lang="el-GR" b="1" dirty="0"/>
              <a:t>Επιστημονικός Συνεργάτης:</a:t>
            </a:r>
            <a:r>
              <a:rPr lang="el-GR" dirty="0"/>
              <a:t> Δημήτρης </a:t>
            </a:r>
            <a:r>
              <a:rPr lang="el-GR" dirty="0" err="1"/>
              <a:t>Γαργαλιάνος</a:t>
            </a:r>
            <a:r>
              <a:rPr lang="el-GR" dirty="0"/>
              <a:t> (Καθηγητής ΤΕΦΑΑ Κομοτηνής)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AXD NIGHT RUN FUN </a:t>
            </a:r>
            <a:endParaRPr lang="el-GR" sz="2800" b="1" dirty="0">
              <a:solidFill>
                <a:schemeClr val="accent6"/>
              </a:solidFill>
            </a:endParaRPr>
          </a:p>
        </p:txBody>
      </p:sp>
      <p:pic>
        <p:nvPicPr>
          <p:cNvPr id="4" name="3 - Θέση περιεχομένου" descr="242055737_10226170237065057_3232404365723092601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4143404" cy="3143272"/>
          </a:xfrm>
        </p:spPr>
      </p:pic>
      <p:pic>
        <p:nvPicPr>
          <p:cNvPr id="5" name="4 - Εικόνα" descr="242218988_10226170236305038_203086544133019751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143116"/>
            <a:ext cx="4214818" cy="421481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/>
                </a:solidFill>
              </a:rPr>
              <a:t>Προπόνηση στη θάλασσα</a:t>
            </a:r>
            <a:endParaRPr lang="el-GR" sz="2800" dirty="0">
              <a:solidFill>
                <a:schemeClr val="accent6"/>
              </a:solidFill>
            </a:endParaRPr>
          </a:p>
        </p:txBody>
      </p:sp>
      <p:pic>
        <p:nvPicPr>
          <p:cNvPr id="4" name="3 - Θέση περιεχομένου" descr="244381589_1052374838900469_8689655233684773746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4986386" cy="2242413"/>
          </a:xfrm>
        </p:spPr>
      </p:pic>
      <p:pic>
        <p:nvPicPr>
          <p:cNvPr id="5" name="4 - Εικόνα" descr="243285030_10225470671330634_647693199139297077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71810"/>
            <a:ext cx="4381499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/>
                </a:solidFill>
              </a:rPr>
              <a:t>Γιορτή εθελοντών </a:t>
            </a:r>
            <a:r>
              <a:rPr lang="en-US" sz="2800" b="1" dirty="0">
                <a:solidFill>
                  <a:schemeClr val="accent6"/>
                </a:solidFill>
              </a:rPr>
              <a:t>Run Greece</a:t>
            </a:r>
            <a:r>
              <a:rPr lang="el-GR" sz="2800" b="1" dirty="0">
                <a:solidFill>
                  <a:schemeClr val="accent6"/>
                </a:solidFill>
              </a:rPr>
              <a:t> (Οκτ. 2021)</a:t>
            </a:r>
            <a:endParaRPr lang="el-GR" sz="2800" dirty="0">
              <a:solidFill>
                <a:schemeClr val="accent6"/>
              </a:solidFill>
            </a:endParaRPr>
          </a:p>
        </p:txBody>
      </p:sp>
      <p:pic>
        <p:nvPicPr>
          <p:cNvPr id="4" name="3 - Θέση περιεχομένου" descr="244360911_1751436975059122_769250686760319306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851632"/>
            <a:ext cx="8504238" cy="3923086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384032"/>
            <a:ext cx="8534400" cy="7589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/>
                </a:solidFill>
              </a:rPr>
              <a:t>1</a:t>
            </a:r>
            <a:r>
              <a:rPr lang="el-GR" sz="2800" b="1" baseline="30000" dirty="0">
                <a:solidFill>
                  <a:schemeClr val="accent6"/>
                </a:solidFill>
              </a:rPr>
              <a:t>ος</a:t>
            </a:r>
            <a:r>
              <a:rPr lang="el-GR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</a:rPr>
              <a:t>&amp; 2</a:t>
            </a:r>
            <a:r>
              <a:rPr lang="el-GR" sz="2800" b="1" baseline="30000" dirty="0" err="1">
                <a:solidFill>
                  <a:schemeClr val="accent6"/>
                </a:solidFill>
              </a:rPr>
              <a:t>ος</a:t>
            </a:r>
            <a:r>
              <a:rPr lang="el-GR" sz="2800" b="1" dirty="0">
                <a:solidFill>
                  <a:schemeClr val="accent6"/>
                </a:solidFill>
              </a:rPr>
              <a:t> ΝΥΧΤΕΡΙΝΟΣ ΑΓΩΝΑΣ ΘΡΑΚΗΣ (Οκτ. 2021 &amp; Ιουν. 2022)</a:t>
            </a:r>
            <a:endParaRPr lang="el-GR" sz="2800" dirty="0">
              <a:solidFill>
                <a:schemeClr val="accent6"/>
              </a:solidFill>
            </a:endParaRPr>
          </a:p>
        </p:txBody>
      </p:sp>
      <p:pic>
        <p:nvPicPr>
          <p:cNvPr id="4" name="3 - Θέση περιεχομένου" descr="backdro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643702" y="1500174"/>
            <a:ext cx="2286194" cy="4572000"/>
          </a:xfrm>
        </p:spPr>
      </p:pic>
      <p:pic>
        <p:nvPicPr>
          <p:cNvPr id="5" name="4 - Εικόνα" descr="248356643_10159291235333029_3679134938744801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4189374" cy="2357454"/>
          </a:xfrm>
          <a:prstGeom prst="rect">
            <a:avLst/>
          </a:prstGeom>
        </p:spPr>
      </p:pic>
      <p:pic>
        <p:nvPicPr>
          <p:cNvPr id="6" name="5 - Εικόνα" descr="247650307_10228337247563325_871883793562282446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3314" y="4500570"/>
            <a:ext cx="3552940" cy="2000264"/>
          </a:xfrm>
          <a:prstGeom prst="rect">
            <a:avLst/>
          </a:prstGeom>
        </p:spPr>
      </p:pic>
      <p:pic>
        <p:nvPicPr>
          <p:cNvPr id="7" name="6 - Εικόνα" descr="ΝΥΧΤΕΡΙΝΟΣ_COV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1428736"/>
            <a:ext cx="3744494" cy="14287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1985954"/>
          </a:xfrm>
        </p:spPr>
        <p:txBody>
          <a:bodyPr>
            <a:normAutofit fontScale="90000"/>
          </a:bodyPr>
          <a:lstStyle/>
          <a:p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ΠΕΖΟΠΟΡΙΚΟ ΤΜΗΜΑ</a:t>
            </a:r>
            <a:br>
              <a:rPr lang="el-GR" sz="32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l-G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ΠΕΖΟΠΟΡΙΚΕΣ ΔΙΑΔΡΟΜΕΣ 2019 - 2022</a:t>
            </a:r>
            <a:b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με την επιμέλεια ΔΙΚΤΥΟΥ ΟΡΦΕΑΣ</a:t>
            </a:r>
            <a:endParaRPr lang="el-GR" sz="3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57158" y="3071810"/>
            <a:ext cx="8448514" cy="3027238"/>
          </a:xfrm>
        </p:spPr>
        <p:txBody>
          <a:bodyPr/>
          <a:lstStyle/>
          <a:p>
            <a:pPr>
              <a:buFontTx/>
              <a:buChar char="-"/>
            </a:pPr>
            <a:r>
              <a:rPr lang="el-GR" dirty="0"/>
              <a:t>Για ενήλικες και παιδιά άνω των 12 ετών</a:t>
            </a:r>
            <a:endParaRPr lang="en-US" dirty="0"/>
          </a:p>
          <a:p>
            <a:pPr>
              <a:buNone/>
            </a:pPr>
            <a:endParaRPr lang="el-GR" dirty="0"/>
          </a:p>
          <a:p>
            <a:pPr>
              <a:buFontTx/>
              <a:buChar char="-"/>
            </a:pPr>
            <a:r>
              <a:rPr lang="el-GR" dirty="0"/>
              <a:t>Για παιδιά άνω των 8 ετών και γονείς (οικογενειακή)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8582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ΔΑΔΙΑΣ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(Οκτ. 2019 &amp; Μαρ. 2022)</a:t>
            </a:r>
          </a:p>
        </p:txBody>
      </p:sp>
      <p:pic>
        <p:nvPicPr>
          <p:cNvPr id="4" name="3 - Θέση περιεχομένου" descr="afisa.jpg.ορφεας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571612"/>
            <a:ext cx="3200400" cy="4526280"/>
          </a:xfrm>
        </p:spPr>
      </p:pic>
      <p:pic>
        <p:nvPicPr>
          <p:cNvPr id="5" name="4 - Εικόνα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428868"/>
            <a:ext cx="5500726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ΛΟΥΤΡΩΝ - ΟΙΚΟΓΕΝΕΙΑΚΗ (Νοε. 2019)</a:t>
            </a:r>
          </a:p>
        </p:txBody>
      </p:sp>
      <p:pic>
        <p:nvPicPr>
          <p:cNvPr id="4" name="3 - Θέση περιεχομένου" descr="pezoporia1573487893.ορφεας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8" y="1571612"/>
            <a:ext cx="3200400" cy="4526280"/>
          </a:xfrm>
        </p:spPr>
      </p:pic>
      <p:pic>
        <p:nvPicPr>
          <p:cNvPr id="5" name="4 - Εικόνα" descr="74604703_522991234923541_180219327840623001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357430"/>
            <a:ext cx="5715007" cy="343376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35017"/>
            <a:ext cx="8534400" cy="10572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ΝΕΣΤΟΥ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(Δεκ. 2019 - 2121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- 2222)</a:t>
            </a:r>
          </a:p>
        </p:txBody>
      </p:sp>
      <p:pic>
        <p:nvPicPr>
          <p:cNvPr id="4" name="3 - Θέση περιεχομένου" descr="76965789_470688656886864_548286423971659776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8" y="1571612"/>
            <a:ext cx="3233738" cy="4572000"/>
          </a:xfrm>
        </p:spPr>
      </p:pic>
      <p:pic>
        <p:nvPicPr>
          <p:cNvPr id="6" name="5 - Εικόνα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5992"/>
            <a:ext cx="5643570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2255" y="150007"/>
            <a:ext cx="8534400" cy="98582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ΑΒΑΝΤΑ – ΟΙΚΟΓΕΝΕΙΑΚΗ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(Ιαν. 2020 &amp; Ιουν. 2020)</a:t>
            </a:r>
          </a:p>
        </p:txBody>
      </p:sp>
      <p:pic>
        <p:nvPicPr>
          <p:cNvPr id="4" name="3 - Θέση περιεχομένου" descr="81481890_10220977261203906_2033832276407615488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608864" y="2476627"/>
            <a:ext cx="1889760" cy="2673096"/>
          </a:xfrm>
        </p:spPr>
      </p:pic>
      <p:pic>
        <p:nvPicPr>
          <p:cNvPr id="5" name="4 - Εικόνα" descr="82300583_534990787361680_7276707968555417600_nme m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5143504" cy="4714884"/>
          </a:xfrm>
          <a:prstGeom prst="rect">
            <a:avLst/>
          </a:prstGeom>
        </p:spPr>
      </p:pic>
      <p:pic>
        <p:nvPicPr>
          <p:cNvPr id="6" name="5 - Εικόνα" descr="81481890_10220977261203906_203383227640761548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714488"/>
            <a:ext cx="3030209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8582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ΜΑΡΩΝΕΙΑΣ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(Φεβ. 2020 &amp; Ιαν. 2022)</a:t>
            </a:r>
          </a:p>
        </p:txBody>
      </p:sp>
      <p:pic>
        <p:nvPicPr>
          <p:cNvPr id="4" name="3 - Θέση περιεχομένου" descr="afisa.tt.o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571612"/>
            <a:ext cx="3234678" cy="4572000"/>
          </a:xfrm>
        </p:spPr>
      </p:pic>
      <p:pic>
        <p:nvPicPr>
          <p:cNvPr id="5" name="4 - Εικόνα" descr="84597314_460764498133647_55335055505636720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5072098" cy="45005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035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ΤΜΗΜΑΤΑ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55600" indent="-355600"/>
            <a:r>
              <a:rPr lang="el-GR" sz="4400" dirty="0"/>
              <a:t>ΣΤΙΒΟΣ</a:t>
            </a:r>
          </a:p>
          <a:p>
            <a:pPr marL="355600" indent="-355600">
              <a:buNone/>
            </a:pPr>
            <a:endParaRPr lang="el-GR" sz="4400" dirty="0"/>
          </a:p>
          <a:p>
            <a:pPr marL="355600" indent="-355600"/>
            <a:r>
              <a:rPr lang="el-GR" sz="4400" dirty="0"/>
              <a:t>ΠΕΖΟΠΟΡΙΑ</a:t>
            </a:r>
          </a:p>
          <a:p>
            <a:pPr marL="355600" indent="-355600">
              <a:buNone/>
            </a:pPr>
            <a:endParaRPr lang="el-GR" sz="4400" dirty="0"/>
          </a:p>
          <a:p>
            <a:pPr marL="355600" indent="-355600"/>
            <a:r>
              <a:rPr lang="el-GR" sz="4400" dirty="0"/>
              <a:t>ΤΡΙΑΘΛΟ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124744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ΙΑΝΑΣ – ΟΙΚΟΓΕΝΕΙΑΚΗ (Φεβ. 2020 – Ιούνιος 2020)</a:t>
            </a:r>
          </a:p>
        </p:txBody>
      </p:sp>
      <p:pic>
        <p:nvPicPr>
          <p:cNvPr id="4" name="3 - Θέση περιεχομένου" descr="6η ΠΛ_2020Β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8" y="1643050"/>
            <a:ext cx="3200400" cy="4526280"/>
          </a:xfrm>
        </p:spPr>
      </p:pic>
      <p:pic>
        <p:nvPicPr>
          <p:cNvPr id="5" name="4 - Εικόνα" descr="3.87181598_653354005483042_82149751595561123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5520913" cy="41433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0572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- ΟΡΕΙΒΑΤΙΚΗ ΣΤΟ ΣΑΟΣ (Ιούλιος 2020)</a:t>
            </a:r>
          </a:p>
        </p:txBody>
      </p:sp>
      <p:pic>
        <p:nvPicPr>
          <p:cNvPr id="8" name="7 - Θέση περιεχομένου" descr="9Η-ΠΕΖΟΠΟΡΙΚΗ .ΣΑΜΟΘΡΑΚΗ.VARADES.sm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8" y="1500174"/>
            <a:ext cx="3231095" cy="4572000"/>
          </a:xfrm>
        </p:spPr>
      </p:pic>
      <p:pic>
        <p:nvPicPr>
          <p:cNvPr id="9" name="8 - Εικόνα" descr="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85992"/>
            <a:ext cx="5429288" cy="335756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-13241"/>
            <a:ext cx="8534400" cy="112869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ΠΕΖΟΠΟΡΙΑ ΣΤΟΝ ΠΟΤΑΜΟ ΚΟΜΨΑΤΟ – ΙΑΣΜΟΣ (</a:t>
            </a: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</a:rPr>
              <a:t>Σεπτ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. 2020)</a:t>
            </a:r>
          </a:p>
        </p:txBody>
      </p:sp>
      <p:pic>
        <p:nvPicPr>
          <p:cNvPr id="4" name="3 - Θέση περιεχομένου" descr="AFIS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8" y="1571612"/>
            <a:ext cx="3200400" cy="4526280"/>
          </a:xfrm>
        </p:spPr>
      </p:pic>
      <p:pic>
        <p:nvPicPr>
          <p:cNvPr id="5" name="4 - Εικόνα" descr="120090367_358986731814854_587890177043915732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23" y="2527076"/>
            <a:ext cx="5540447" cy="311650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28698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ΣΥΜΜΕΤΟΧΗ ΣΤΗΝ ΕΥΡΩΠΑΪΚΗ ΕΒΔΟΜΑΔΑ ΚΙΝΗΣΗΣ (Σεπ. 2020)</a:t>
            </a:r>
          </a:p>
        </p:txBody>
      </p:sp>
      <p:pic>
        <p:nvPicPr>
          <p:cNvPr id="4" name="3 - Θέση περιεχομένου" descr="119514541_1528517000669396_73785722228902869_o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929066"/>
            <a:ext cx="4796675" cy="2697610"/>
          </a:xfrm>
        </p:spPr>
      </p:pic>
      <p:pic>
        <p:nvPicPr>
          <p:cNvPr id="5" name="4 - Εικόνα" descr="20200916_175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571613"/>
            <a:ext cx="5627059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0086" y="81229"/>
            <a:ext cx="8534400" cy="1071570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l-GR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ΠΕΝΤΑΛΟΦΟΥ – Β.ΕΒΡΟΥ (Οκτ. 2020 - 2021 - 2022)</a:t>
            </a:r>
          </a:p>
        </p:txBody>
      </p:sp>
      <p:pic>
        <p:nvPicPr>
          <p:cNvPr id="8" name="7 - Θέση περιεχομένου" descr="PEZOPORIA_STORY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929322" y="1714488"/>
            <a:ext cx="2905164" cy="4526498"/>
          </a:xfrm>
        </p:spPr>
      </p:pic>
      <p:pic>
        <p:nvPicPr>
          <p:cNvPr id="9" name="8 - Εικόνα" descr="120960525_406428174089177_643149888562458843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000240"/>
            <a:ext cx="5786446" cy="410527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78994" cy="771508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ΑΒΑΝΤΑ (Ιούνιος 2021)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5 - Θέση περιεχομένου" descr="199469582_532950364548395_1658465126450395573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2928940" cy="4429124"/>
          </a:xfrm>
        </p:spPr>
      </p:pic>
      <p:pic>
        <p:nvPicPr>
          <p:cNvPr id="7" name="6 - Εικόνα" descr="ΕΠΑΝΕΝΑΡΞ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392" y="1643050"/>
            <a:ext cx="3182440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ΠΑΓΓΑΙΟΥ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(Ιούνιος 2021 – 2022)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4 - Θέση περιεχομένου" descr="198451294_988425955302334_377863696150471202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4778032" cy="2687643"/>
          </a:xfrm>
        </p:spPr>
      </p:pic>
      <p:pic>
        <p:nvPicPr>
          <p:cNvPr id="6" name="5 - Εικόνα" descr="PAGGA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428736"/>
            <a:ext cx="3500462" cy="495034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228600"/>
            <a:ext cx="8550432" cy="824136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ΑΝΑΡΡΙΧΗΣΗ ΠΑΙΔΙΩΝ ΣΤΗΝ ΣΤΡΥΜΗ ΡΟΔΟΠΗΣ (Ιούλιος 2021)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5 - Θέση περιεχομένου" descr="20210718_1018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428868"/>
            <a:ext cx="5207036" cy="2928957"/>
          </a:xfrm>
        </p:spPr>
      </p:pic>
      <p:pic>
        <p:nvPicPr>
          <p:cNvPr id="7" name="6 - Εικόνα" descr="αφισ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571612"/>
            <a:ext cx="3475796" cy="464344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59377"/>
            <a:ext cx="8534400" cy="9875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ΝΥΜΦΑΙΑΣ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(Οκτώβριος 2021)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ΑΦΙΣΑ ΝΥΜΦΑΙΑΣ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571612"/>
            <a:ext cx="3494827" cy="4572000"/>
          </a:xfrm>
        </p:spPr>
      </p:pic>
      <p:pic>
        <p:nvPicPr>
          <p:cNvPr id="5" name="4 - Εικόνα" descr="269965330_312439644221056_733508097817948885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14620"/>
            <a:ext cx="4857752" cy="273248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ΛΕΙΒΑΔΙΤΗ </a:t>
            </a:r>
            <a:b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(Νοέμβριος 2021)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4 - Θέση περιεχομένου" descr="284145427_10227588131551533_538827250050795587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1571612"/>
            <a:ext cx="3225800" cy="4572000"/>
          </a:xfrm>
        </p:spPr>
      </p:pic>
      <p:sp>
        <p:nvSpPr>
          <p:cNvPr id="8194" name="AutoShape 2" descr="https://www.dromeasthrace.eu/wp-content/uploads/2021/11/%CE%91%CE%A6%CE%99%CE%A3%CE%91-%CE%9B%CE%95%CE%99%CE%92%CE%91%CE%94%CE%99%CE%A4%CE%97-229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5 - Εικόνα" descr="259788378_10226553733492228_171577002173439575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428868"/>
            <a:ext cx="5143504" cy="28932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771640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chemeClr val="accent6">
                    <a:lumMod val="75000"/>
                  </a:schemeClr>
                </a:solidFill>
              </a:rPr>
              <a:t>Τ</a:t>
            </a: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ΜΗΜΑ ΣΤΙΒΟΥ </a:t>
            </a:r>
            <a:b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l-GR" sz="3100" b="1" dirty="0">
                <a:solidFill>
                  <a:schemeClr val="accent6">
                    <a:lumMod val="75000"/>
                  </a:schemeClr>
                </a:solidFill>
              </a:rPr>
              <a:t>ΥΠΟΤΜΗΜΑΤΑ: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2071678"/>
            <a:ext cx="8229600" cy="4054485"/>
          </a:xfrm>
        </p:spPr>
        <p:txBody>
          <a:bodyPr/>
          <a:lstStyle/>
          <a:p>
            <a:pPr>
              <a:buNone/>
            </a:pPr>
            <a:r>
              <a:rPr lang="el-GR" dirty="0"/>
              <a:t>ΑΚΑΔΗΜΙΑ ΣΤΙΒΟΥ: 	5-12 ΕΤΩΝ</a:t>
            </a:r>
          </a:p>
          <a:p>
            <a:pPr>
              <a:buNone/>
            </a:pPr>
            <a:r>
              <a:rPr lang="el-GR" dirty="0"/>
              <a:t>ΠΡΟΑΓΩΓΙΣΤΙΚΟ: 	12-15 ΕΤΩΝ</a:t>
            </a:r>
          </a:p>
          <a:p>
            <a:pPr>
              <a:buNone/>
            </a:pPr>
            <a:r>
              <a:rPr lang="el-GR" dirty="0"/>
              <a:t>ΑΓΩΝΙΣΤΙΚΟ: 		15-18 ΕΤΩΝ</a:t>
            </a:r>
          </a:p>
          <a:p>
            <a:pPr>
              <a:buNone/>
            </a:pPr>
            <a:r>
              <a:rPr lang="en-US" dirty="0"/>
              <a:t>FITNESS – </a:t>
            </a:r>
            <a:r>
              <a:rPr lang="el-GR" dirty="0"/>
              <a:t>ΓΕΝΙΚΗ ΦΥΣΙΚΗ ΚΑΤΑΣΤΑΣΗ: 13- 50+</a:t>
            </a:r>
          </a:p>
          <a:p>
            <a:pPr>
              <a:buNone/>
            </a:pPr>
            <a:r>
              <a:rPr lang="el-GR" dirty="0"/>
              <a:t>ΥΠΟΨΗΦΙΩΝ ΣΧΟΛΩΝ</a:t>
            </a:r>
          </a:p>
          <a:p>
            <a:pPr>
              <a:buNone/>
            </a:pPr>
            <a:r>
              <a:rPr lang="el-GR" dirty="0"/>
              <a:t>ΕΝΗΛΙΚΩΝ ΔΡΟΜΕΩΝ</a:t>
            </a:r>
          </a:p>
          <a:p>
            <a:pPr>
              <a:buNone/>
            </a:pPr>
            <a:r>
              <a:rPr lang="el-GR" dirty="0"/>
              <a:t>ΥΓΕΙΑΣ ΓΥΝΑΙΚΩΝ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ΠΕΖΟΠΟΡΙΚΗ ΚΙΡΚΗΣ (Ιανουάριος 2022)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273027399_336061525192201_7008258762478292327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214842" cy="3161132"/>
          </a:xfrm>
        </p:spPr>
      </p:pic>
      <p:pic>
        <p:nvPicPr>
          <p:cNvPr id="5" name="4 - Εικόνα" descr="273028177_336059341859086_443680396293403759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4071942"/>
            <a:ext cx="5738826" cy="2582472"/>
          </a:xfrm>
          <a:prstGeom prst="rect">
            <a:avLst/>
          </a:prstGeom>
        </p:spPr>
      </p:pic>
      <p:pic>
        <p:nvPicPr>
          <p:cNvPr id="6" name="5 - Εικόνα" descr="DROMEA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428736"/>
            <a:ext cx="2122905" cy="300037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l-GR" sz="2800" b="1" baseline="30000" dirty="0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 ΚΑΙ ΣΤΗΝ ΔΙΑΣΚΕΔΑΣΗ </a:t>
            </a:r>
          </a:p>
        </p:txBody>
      </p:sp>
      <p:pic>
        <p:nvPicPr>
          <p:cNvPr id="4" name="3 - Θέση περιεχομένου" descr="IMG_20200118_1334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3156709" cy="3597269"/>
          </a:xfrm>
        </p:spPr>
      </p:pic>
      <p:pic>
        <p:nvPicPr>
          <p:cNvPr id="5" name="4 - Εικόνα" descr="85177956_10221447650043333_240172260929411481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428868"/>
            <a:ext cx="5516845" cy="414338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ΙΣΤΟΣΕΛΙΔΑ –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www.dromeasthrace.eu</a:t>
            </a:r>
            <a:endParaRPr lang="el-G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ΙΣΤΟΣΕΛΙΔΑ –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www.dromeasthrace.eu</a:t>
            </a:r>
            <a:endParaRPr lang="el-GR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035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ΠΡΟΒΟΛΗ ΔΡΑΣΗΣ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l-GR" b="1" dirty="0"/>
              <a:t>Βήματα:</a:t>
            </a:r>
          </a:p>
          <a:p>
            <a:pPr marL="514350" indent="-514350">
              <a:buAutoNum type="arabicPeriod"/>
            </a:pPr>
            <a:r>
              <a:rPr lang="el-GR" dirty="0"/>
              <a:t>Κείμενο και Αφίσα</a:t>
            </a:r>
          </a:p>
          <a:p>
            <a:pPr marL="514350" indent="-514350">
              <a:buAutoNum type="arabicPeriod"/>
            </a:pPr>
            <a:r>
              <a:rPr lang="el-GR" dirty="0"/>
              <a:t>Ιστοσελίδα – </a:t>
            </a:r>
            <a:r>
              <a:rPr lang="en-US" dirty="0"/>
              <a:t>FB &amp; INSTA (</a:t>
            </a:r>
            <a:r>
              <a:rPr lang="el-GR" dirty="0"/>
              <a:t>Χορηγούμενες) – Δελτίο Τύπου ΜΜΕ </a:t>
            </a:r>
          </a:p>
          <a:p>
            <a:pPr marL="514350" indent="-514350">
              <a:buAutoNum type="arabicPeriod"/>
            </a:pPr>
            <a:r>
              <a:rPr lang="el-GR" dirty="0"/>
              <a:t>Συνεντεύξεις Ράδιο - Τηλεόραση</a:t>
            </a:r>
          </a:p>
          <a:p>
            <a:pPr marL="514350" indent="-514350">
              <a:buAutoNum type="arabicPeriod"/>
            </a:pPr>
            <a:r>
              <a:rPr lang="el-GR" dirty="0"/>
              <a:t>Δράση (</a:t>
            </a:r>
            <a:r>
              <a:rPr lang="en-US" dirty="0" err="1"/>
              <a:t>Fotos</a:t>
            </a:r>
            <a:r>
              <a:rPr lang="en-US" dirty="0"/>
              <a:t> – Video)</a:t>
            </a:r>
          </a:p>
          <a:p>
            <a:pPr marL="514350" indent="-514350">
              <a:buAutoNum type="arabicPeriod"/>
            </a:pPr>
            <a:r>
              <a:rPr lang="el-GR" dirty="0"/>
              <a:t>Απολογιστικό κείμενο</a:t>
            </a:r>
          </a:p>
          <a:p>
            <a:pPr marL="514350" indent="-514350">
              <a:buFont typeface="Wingdings 2"/>
              <a:buAutoNum type="arabicPeriod"/>
            </a:pPr>
            <a:r>
              <a:rPr lang="el-GR" dirty="0"/>
              <a:t>Ιστοσελίδα – </a:t>
            </a:r>
            <a:r>
              <a:rPr lang="en-US" dirty="0"/>
              <a:t>FB &amp; INSTA</a:t>
            </a:r>
            <a:r>
              <a:rPr lang="el-GR" dirty="0"/>
              <a:t>– Δελτίο Τύπου ΜΜΕ</a:t>
            </a:r>
          </a:p>
          <a:p>
            <a:pPr marL="514350" indent="-514350">
              <a:buFont typeface="Wingdings 2"/>
              <a:buAutoNum type="arabicPeriod"/>
            </a:pPr>
            <a:r>
              <a:rPr lang="el-GR" dirty="0"/>
              <a:t>Συνεντεύξεις Ράδιο - Τηλεόραση</a:t>
            </a:r>
          </a:p>
          <a:p>
            <a:pPr marL="514350" indent="-514350">
              <a:buFont typeface="Wingdings 2"/>
              <a:buAutoNum type="arabicPeriod"/>
            </a:pPr>
            <a:endParaRPr lang="el-GR" dirty="0"/>
          </a:p>
          <a:p>
            <a:pPr marL="514350" indent="-51435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Facebook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Δρομέας Θράκης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Instagram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dromeasthrace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Google</a:t>
            </a:r>
            <a:endParaRPr lang="el-G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Email – dromeasthrace@gmail.com</a:t>
            </a:r>
            <a:endParaRPr lang="el-G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Αξιοποίηση ΜΜΕ</a:t>
            </a:r>
          </a:p>
        </p:txBody>
      </p:sp>
      <p:pic>
        <p:nvPicPr>
          <p:cNvPr id="4" name="3 - Θέση περιεχομένου" descr="ΓΑΡΓΑΛΙΑΝΟΣ.26.10.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91406" y="1679575"/>
            <a:ext cx="6924675" cy="42672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228600"/>
            <a:ext cx="862187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ΤΜΗΜΑ ΥΓΕΙΑΣ ΓΥΝΑΙΚΩΝ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ΤΜΗΜΑ ΥΓΕΙΑΣ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08895" y="1527175"/>
            <a:ext cx="3489697" cy="4572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536104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Συνεργασία με εταιρεία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MARKETING</a:t>
            </a:r>
            <a:endParaRPr lang="el-G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3 - Θέση περιεχομένου" descr="_ΔΙΑΓΩΝΙΣΜΟΣ-NIGH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85926"/>
            <a:ext cx="2598737" cy="2598737"/>
          </a:xfrm>
        </p:spPr>
      </p:pic>
      <p:pic>
        <p:nvPicPr>
          <p:cNvPr id="5" name="4 - Εικόνα" descr="285876865_184440097344776_364456897116908461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785926"/>
            <a:ext cx="2428868" cy="2571744"/>
          </a:xfrm>
          <a:prstGeom prst="rect">
            <a:avLst/>
          </a:prstGeom>
        </p:spPr>
      </p:pic>
      <p:pic>
        <p:nvPicPr>
          <p:cNvPr id="6" name="5 - Εικόνα" descr="287306955_723777115408829_3203900727333594364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3714752"/>
            <a:ext cx="3990972" cy="2993229"/>
          </a:xfrm>
          <a:prstGeom prst="rect">
            <a:avLst/>
          </a:prstGeom>
        </p:spPr>
      </p:pic>
      <p:pic>
        <p:nvPicPr>
          <p:cNvPr id="7" name="6 - Εικόνα" descr="277960660_23850174470170503_44676313523107399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000108"/>
            <a:ext cx="2719389" cy="271938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Κάρτα μέλους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- Εικόνα" descr="ΚΑΡΤΑ ΜΕΛΟΥΣ DROM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4000504"/>
            <a:ext cx="3143240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30983" y="615939"/>
            <a:ext cx="8186766" cy="5626121"/>
          </a:xfrm>
        </p:spPr>
        <p:txBody>
          <a:bodyPr>
            <a:normAutofit fontScale="92500" lnSpcReduction="20000"/>
          </a:bodyPr>
          <a:lstStyle/>
          <a:p>
            <a:pPr marL="0" indent="0" algn="ctr" fontAlgn="base">
              <a:buNone/>
            </a:pP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ΔΡΟΜΕΑΣ ΘΡΑΚΗΣ –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DROMEAS THRACE Athletic Club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Alexandroupolis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  <a:p>
            <a:pPr fontAlgn="base"/>
            <a:r>
              <a:rPr lang="el-GR" dirty="0"/>
              <a:t>Έδρα - Γραφείο: Δημοτικό Στάδιο Φώτης Κοσμάς</a:t>
            </a:r>
          </a:p>
          <a:p>
            <a:pPr fontAlgn="base"/>
            <a:r>
              <a:rPr lang="el-GR" dirty="0"/>
              <a:t>ΤΚ 68100, Αλεξανδρούπολη</a:t>
            </a:r>
          </a:p>
          <a:p>
            <a:pPr fontAlgn="base"/>
            <a:r>
              <a:rPr lang="el-GR" dirty="0" err="1"/>
              <a:t>Τηλ</a:t>
            </a:r>
            <a:r>
              <a:rPr lang="el-GR" dirty="0"/>
              <a:t>. 6907 60 50 15, 6977 36 77 73, 6976 97 64 51</a:t>
            </a:r>
          </a:p>
          <a:p>
            <a:pPr fontAlgn="base"/>
            <a:r>
              <a:rPr lang="en-US" dirty="0"/>
              <a:t>email: dromeasthrace@gmail.com</a:t>
            </a:r>
          </a:p>
          <a:p>
            <a:pPr fontAlgn="base"/>
            <a:r>
              <a:rPr lang="en-US" dirty="0"/>
              <a:t>web: </a:t>
            </a:r>
            <a:r>
              <a:rPr lang="en-US" u="sng" dirty="0">
                <a:hlinkClick r:id="rId2"/>
              </a:rPr>
              <a:t>www.dromeasthrace.eu</a:t>
            </a:r>
            <a:endParaRPr lang="en-US" dirty="0"/>
          </a:p>
          <a:p>
            <a:pPr fontAlgn="base"/>
            <a:r>
              <a:rPr lang="en-US" u="sng" dirty="0" err="1">
                <a:hlinkClick r:id="rId3"/>
              </a:rPr>
              <a:t>Facebook</a:t>
            </a:r>
            <a:r>
              <a:rPr lang="en-US" u="sng" dirty="0">
                <a:hlinkClick r:id="rId3"/>
              </a:rPr>
              <a:t> /</a:t>
            </a:r>
            <a:r>
              <a:rPr lang="en-US" dirty="0"/>
              <a:t> </a:t>
            </a:r>
            <a:r>
              <a:rPr lang="en-US" u="sng" dirty="0" err="1">
                <a:hlinkClick r:id="rId4"/>
              </a:rPr>
              <a:t>Instagram</a:t>
            </a:r>
            <a:endParaRPr lang="el-GR" u="sng" dirty="0"/>
          </a:p>
          <a:p>
            <a:pPr fontAlgn="base">
              <a:buNone/>
            </a:pPr>
            <a:endParaRPr lang="el-GR" u="sng" dirty="0"/>
          </a:p>
          <a:p>
            <a:pPr fontAlgn="base">
              <a:buNone/>
            </a:pPr>
            <a:r>
              <a:rPr lang="el-GR" b="1" dirty="0"/>
              <a:t>                           ΜΕΓΑΣ ΧΟΡΗΓΟΣ</a:t>
            </a:r>
          </a:p>
          <a:p>
            <a:pPr fontAlgn="base">
              <a:buNone/>
            </a:pPr>
            <a:endParaRPr lang="el-GR" u="sng" dirty="0"/>
          </a:p>
          <a:p>
            <a:pPr fontAlgn="base">
              <a:buNone/>
            </a:pPr>
            <a:endParaRPr lang="en-US" dirty="0"/>
          </a:p>
          <a:p>
            <a:pPr fontAlgn="base">
              <a:buNone/>
            </a:pPr>
            <a:r>
              <a:rPr lang="en-US" dirty="0"/>
              <a:t> 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" name="3 - Εικόνα" descr="logo-trianta-ena-hjot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4857760"/>
            <a:ext cx="6248400" cy="143827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Δημοτικός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Δημοτικός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7313</TotalTime>
  <Words>1142</Words>
  <Application>Microsoft Office PowerPoint</Application>
  <PresentationFormat>Προβολή στην οθόνη (4:3)</PresentationFormat>
  <Paragraphs>166</Paragraphs>
  <Slides>92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92</vt:i4>
      </vt:variant>
    </vt:vector>
  </HeadingPairs>
  <TitlesOfParts>
    <vt:vector size="96" baseType="lpstr">
      <vt:lpstr>Georgia</vt:lpstr>
      <vt:lpstr>Wingdings</vt:lpstr>
      <vt:lpstr>Wingdings 2</vt:lpstr>
      <vt:lpstr>Δημοτικός</vt:lpstr>
      <vt:lpstr>2019 </vt:lpstr>
      <vt:lpstr>«Την ιστορία γράφουν οι παρέες»</vt:lpstr>
      <vt:lpstr>Όραμα</vt:lpstr>
      <vt:lpstr>Στρατηγική ανάπτυξης</vt:lpstr>
      <vt:lpstr>Βασικές αρχές</vt:lpstr>
      <vt:lpstr>Δ.Σ. ΔΡΟΜΕΑ ΘΡΑΚΗΣ</vt:lpstr>
      <vt:lpstr>ΤΜΗΜΑΤΑ</vt:lpstr>
      <vt:lpstr>ΤΜΗΜΑ ΣΤΙΒΟΥ   ΥΠΟΤΜΗΜΑΤΑ:</vt:lpstr>
      <vt:lpstr>ΤΜΗΜΑ ΥΓΕΙΑΣ ΓΥΝΑΙΚΩΝ</vt:lpstr>
      <vt:lpstr>ΝΕΟ ειδικό πρόγραμμα ΥΓΕΙΑΣ (Διαβητικοί - Καρκινοπαθείς)</vt:lpstr>
      <vt:lpstr>ΟΜΑΔΑ ΥΠΟΨΗΦΙΩΝ</vt:lpstr>
      <vt:lpstr>ΟΜΑΔΑ ΔΡΟΜΕΩΝ</vt:lpstr>
      <vt:lpstr>ΤΜΗΜΑ ΤΡΙΑΘΛΟΥ  (Νέα Ομοσπονδία ΤΟΕ)</vt:lpstr>
      <vt:lpstr>ΑΝΑΣΚΟΠΗΣΗ 3ετιας </vt:lpstr>
      <vt:lpstr>ΛΕΥΚΕΣ ΝΥΧΤΕΣ 2019, 2022</vt:lpstr>
      <vt:lpstr>ΓΙΟΡΤΗ ΠΟΛΥΤΕΚΝΩΝ 2019</vt:lpstr>
      <vt:lpstr>ΠΑΝΟΡΑΜΑ ΣΤΙΒΟΥ  2019 – 2020 – 2021 - 2022</vt:lpstr>
      <vt:lpstr>ΣΥΝΕΡΓΑΣΙΑ ΜΕ ERGO ΣΤΟ RUN GREECE 2019 και 2021</vt:lpstr>
      <vt:lpstr>ΓΙΟΡΤΗ ΜΕ «ΑΡΣΙΣ» ΣΤΟ ΣΤΑΔΙΟ 2019</vt:lpstr>
      <vt:lpstr>ΥΠΟΣΤΗΡΙΞΗ ΤΟΥ RUN ΙΑΣΜΟΥ 2019</vt:lpstr>
      <vt:lpstr>ΥΠΟΣΤΗΡΙΞΗ ΑΓΩΝΑ ΔΡΟΜΟΥ ΣΤΡΑΤΟΥ ΣΟΥΦΛΙ 2019</vt:lpstr>
      <vt:lpstr>ΜΕΤΡΗΣΕΙΣ ΣΕ ΣΥΝΕΡΓΑΣΙΑ ΜΕ ΤΕΦΑΑ  2019 - 2020</vt:lpstr>
      <vt:lpstr>ΕΠΙΣΚΕΨΕΙΣ ΣΤΙΣ ΑΡΧΕΣ ΤΟΥ ΤΟΠΟΥ 2019</vt:lpstr>
      <vt:lpstr>ΓΙΟΡΤΗ ΧΡΙΣΤΟΥΓΕΝΝΩΝ 2019</vt:lpstr>
      <vt:lpstr>ΗΜΕΡΙΔΑ ΔΙΑΤΡΟΦΗΣ – ΥΓΕΙΑΣ - ΕΥΕΞΙΑΣ 2020</vt:lpstr>
      <vt:lpstr>ΑΝΩΜΑΛΟΣ ΔΡΟΜΟΣ ΞΑΝΘΗΣ 2020</vt:lpstr>
      <vt:lpstr>ΒΑΣΙΛΟΠΙΤΑ ΑΚΑΔΗΜΙΑΣ 2020</vt:lpstr>
      <vt:lpstr>ΔΡΑΣΗ ΜΕ STRETCHING 2020</vt:lpstr>
      <vt:lpstr>            ΣΥΜΜΕΤΟΧΗ ΣΤΟ RUN ΠΑΛΙΑΣ ΚΑΒΑΛΑΣ 2020</vt:lpstr>
      <vt:lpstr>ΗΜΕΡΙΔΑ ΔΡΟΜΕΩΝ ΜΕ coach Δ.ΤΖΕΦΑΛΗ 2020</vt:lpstr>
      <vt:lpstr>ΔΙΑΔΙΚΤΥΑΚΑ ΠΡΟΓΡΑΜΜΑΤΑ  ΣΕ ΣΥΝΕΡΓΑΣΙΑ ΜΕ ΑΟ ΚΑΛΛΙΣΤΟΣ 2020</vt:lpstr>
      <vt:lpstr>FREE THRACE RUN (virtual) 2020</vt:lpstr>
      <vt:lpstr>ΔΙΑΣΥΛΛΟΓΙΚΟΙ ΠΑΜΠΑΙΔΩΝ - ΠΑΝΚΟΡΑΣΙΔΩΝ</vt:lpstr>
      <vt:lpstr>ΠΑΝΕΛΛΗΝΙΟΙ ΠΑΜΠΑΙΔΩΝ – ΠΑΝΚΟΡΑΣΙΔΩΝ  ΚΑΒΑΛΑ</vt:lpstr>
      <vt:lpstr>Διασυλλογικοί Παίδων - Κορασίδων (Μάϊος 2021)</vt:lpstr>
      <vt:lpstr>ΔΡΑΣΗ ΜΕ ΚΥΚΛΙΚΗ ΠΡΟΠΟΝΗΣΗ</vt:lpstr>
      <vt:lpstr>ΕΝΑΡΞΗ ΠΡΟΠΟΝΗΣΕΩΝ  ΓΙΟΡΤΗ RUN GREECE ΜΕ ERGO 2020</vt:lpstr>
      <vt:lpstr>KIDS CAMP 2020- 2021 - 2022</vt:lpstr>
      <vt:lpstr>3ο KIRKI TRAIL (Αυγ. 2020)</vt:lpstr>
      <vt:lpstr>ΜΑΡΩΝΕΙΟΣ ΑΝΑΒΑΣΙΣ  (Οκτ. 2020 &amp; Αυγ. 2021)</vt:lpstr>
      <vt:lpstr>ΗΜΕΡΙΔΑ ΓΙΑ ΔΡΟΜΕIΣ (Οκτ. 2020)</vt:lpstr>
      <vt:lpstr>RUN GREECE (Σεπτ.)</vt:lpstr>
      <vt:lpstr>VIA EGNATIA RUN (Μάϊος)</vt:lpstr>
      <vt:lpstr>ΓΙΑ ΠΑΙΔΙΑ ΓΥΜΝΑΣΙΟΥ (Οκτ. 2020)</vt:lpstr>
      <vt:lpstr>ΔΙΑΔΙΚΤΥΑΚΗ ΓΥΜΝΑΣΤΙΚΗ σε studio  (Νοε. - Δεκ. 2020)</vt:lpstr>
      <vt:lpstr>Δημιουργία τραγουδιού - ύμνου ΔΡΟΜΕΑ (Νοε. 2020)</vt:lpstr>
      <vt:lpstr>ΔΙΑΔΙΚΤΥΑΚΗ ΓΥΜΝΑΣΤΙΚΗ  (Iαν. - Φεβ. 2020)</vt:lpstr>
      <vt:lpstr>FREE THRACE RUN (Νοε. - Δεκ. 2020)</vt:lpstr>
      <vt:lpstr>   ΣΥΜΜΕΤΟΧΗ ΣΤΟ ROLE MODELS -ERASMUS (Νοε. – Δεκ. 2020)</vt:lpstr>
      <vt:lpstr>ΔΙΑΔΙΚΤΥΑΚO SANTA RUN (ΔΕΚ. 2020)</vt:lpstr>
      <vt:lpstr>SANTA RUN (ΔΕΚ. 2021)</vt:lpstr>
      <vt:lpstr>ΔΙΑΔΙΚΤΥΑΚΗ ΗΜΕΡΙΔΑ ΥΓΕΙΑΣ  (Ιαν. 2021)</vt:lpstr>
      <vt:lpstr>COUPLES THRACE RUN (virtual)  (Iαν. - Φεβ. 2021)</vt:lpstr>
      <vt:lpstr>ΔΙΑΔΙΚΤΥΑΚΗ ΚΟΠΗ ΒΑΣΙΛΟΠΙΤΑΣ  (Φεβ. 2021)</vt:lpstr>
      <vt:lpstr>«Κάτι τρέχει με την Μάριον» (Φεβ. 2021)</vt:lpstr>
      <vt:lpstr>Διαδικτυακή Ημερίδα για δρομείς,  με Άλεξ Κοκκίνη (Φεβ. 2021)</vt:lpstr>
      <vt:lpstr>Διαδικτυακή Ημερίδα Πεζοπορίας  (Απρ. 2021)</vt:lpstr>
      <vt:lpstr>5ος MAISTROS RUN (Ιουλ. 2021)</vt:lpstr>
      <vt:lpstr>AXD SPRINT DUATHLON (Αυγ. 2021)</vt:lpstr>
      <vt:lpstr>AXD NIGHT RUN FUN </vt:lpstr>
      <vt:lpstr>Προπόνηση στη θάλασσα</vt:lpstr>
      <vt:lpstr>Γιορτή εθελοντών Run Greece (Οκτ. 2021)</vt:lpstr>
      <vt:lpstr>1ος &amp; 2ος ΝΥΧΤΕΡΙΝΟΣ ΑΓΩΝΑΣ ΘΡΑΚΗΣ (Οκτ. 2021 &amp; Ιουν. 2022)</vt:lpstr>
      <vt:lpstr>ΠΕΖΟΠΟΡΙΚΟ ΤΜΗΜΑ  ΠΕΖΟΠΟΡΙΚΕΣ ΔΙΑΔΡΟΜΕΣ 2019 - 2022 με την επιμέλεια ΔΙΚΤΥΟΥ ΟΡΦΕΑΣ</vt:lpstr>
      <vt:lpstr>ΠΕΖΟΠΟΡΙΚΗ ΔΑΔΙΑΣ (Οκτ. 2019 &amp; Μαρ. 2022)</vt:lpstr>
      <vt:lpstr>ΠΕΖΟΠΟΡΙΚΗ ΛΟΥΤΡΩΝ - ΟΙΚΟΓΕΝΕΙΑΚΗ (Νοε. 2019)</vt:lpstr>
      <vt:lpstr>ΠΕΖΟΠΟΡΙΚΗ ΝΕΣΤΟΥ (Δεκ. 2019 - 2121 - 2222)</vt:lpstr>
      <vt:lpstr>ΠΕΖΟΠΟΡΙΚΗ ΑΒΑΝΤΑ – ΟΙΚΟΓΕΝΕΙΑΚΗ  (Ιαν. 2020 &amp; Ιουν. 2020)</vt:lpstr>
      <vt:lpstr>ΠΕΖΟΠΟΡΙΚΗ ΜΑΡΩΝΕΙΑΣ (Φεβ. 2020 &amp; Ιαν. 2022)</vt:lpstr>
      <vt:lpstr>ΠΕΖΟΠΟΡΙΚΗ ΙΑΝΑΣ – ΟΙΚΟΓΕΝΕΙΑΚΗ (Φεβ. 2020 – Ιούνιος 2020)</vt:lpstr>
      <vt:lpstr>ΠΕΖΟΠΟΡΙΚΗ - ΟΡΕΙΒΑΤΙΚΗ ΣΤΟ ΣΑΟΣ (Ιούλιος 2020)</vt:lpstr>
      <vt:lpstr>ΠΕΖΟΠΟΡΙΑ ΣΤΟΝ ΠΟΤΑΜΟ ΚΟΜΨΑΤΟ – ΙΑΣΜΟΣ (Σεπτ. 2020)</vt:lpstr>
      <vt:lpstr>ΣΥΜΜΕΤΟΧΗ ΣΤΗΝ ΕΥΡΩΠΑΪΚΗ ΕΒΔΟΜΑΔΑ ΚΙΝΗΣΗΣ (Σεπ. 2020)</vt:lpstr>
      <vt:lpstr>                ΠΕΖΟΠΟΡΙΚΗ ΠΕΝΤΑΛΟΦΟΥ – Β.ΕΒΡΟΥ (Οκτ. 2020 - 2021 - 2022)</vt:lpstr>
      <vt:lpstr>ΠΕΖΟΠΟΡΙΚΗ ΑΒΑΝΤΑ (Ιούνιος 2021)</vt:lpstr>
      <vt:lpstr>ΠΕΖΟΠΟΡΙΚΗ ΠΑΓΓΑΙΟΥ  (Ιούνιος 2021 – 2022)</vt:lpstr>
      <vt:lpstr>ΑΝΑΡΡΙΧΗΣΗ ΠΑΙΔΙΩΝ ΣΤΗΝ ΣΤΡΥΜΗ ΡΟΔΟΠΗΣ (Ιούλιος 2021)</vt:lpstr>
      <vt:lpstr>ΠΕΖΟΠΟΡΙΚΗ ΝΥΜΦΑΙΑΣ  (Οκτώβριος 2021)</vt:lpstr>
      <vt:lpstr>ΠΕΖΟΠΟΡΙΚΗ ΛΕΙΒΑΔΙΤΗ  (Νοέμβριος 2021)</vt:lpstr>
      <vt:lpstr>ΠΕΖΟΠΟΡΙΚΗ ΚΙΡΚΗΣ (Ιανουάριος 2022)</vt:lpstr>
      <vt:lpstr>1οι ΚΑΙ ΣΤΗΝ ΔΙΑΣΚΕΔΑΣΗ </vt:lpstr>
      <vt:lpstr>ΙΣΤΟΣΕΛΙΔΑ – www.dromeasthrace.eu</vt:lpstr>
      <vt:lpstr>ΙΣΤΟΣΕΛΙΔΑ – www.dromeasthrace.eu</vt:lpstr>
      <vt:lpstr>ΠΡΟΒΟΛΗ ΔΡΑΣΗΣ</vt:lpstr>
      <vt:lpstr>Facebook - Δρομέας Θράκης</vt:lpstr>
      <vt:lpstr>Instagram - dromeasthrace</vt:lpstr>
      <vt:lpstr>Google</vt:lpstr>
      <vt:lpstr>Email – dromeasthrace@gmail.com</vt:lpstr>
      <vt:lpstr>Αξιοποίηση ΜΜΕ</vt:lpstr>
      <vt:lpstr>Συνεργασία με εταιρεία MARKETING</vt:lpstr>
      <vt:lpstr>Κάρτα μέλους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</dc:title>
  <dc:creator>User</dc:creator>
  <cp:lastModifiedBy>Dimitris Gargalianos</cp:lastModifiedBy>
  <cp:revision>181</cp:revision>
  <dcterms:created xsi:type="dcterms:W3CDTF">2020-10-10T10:53:53Z</dcterms:created>
  <dcterms:modified xsi:type="dcterms:W3CDTF">2022-10-21T18:45:13Z</dcterms:modified>
</cp:coreProperties>
</file>