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6"/>
  </p:notesMasterIdLst>
  <p:sldIdLst>
    <p:sldId id="326" r:id="rId2"/>
    <p:sldId id="424" r:id="rId3"/>
    <p:sldId id="321" r:id="rId4"/>
    <p:sldId id="323" r:id="rId5"/>
    <p:sldId id="327" r:id="rId6"/>
    <p:sldId id="324" r:id="rId7"/>
    <p:sldId id="423" r:id="rId8"/>
    <p:sldId id="328" r:id="rId9"/>
    <p:sldId id="329" r:id="rId10"/>
    <p:sldId id="331" r:id="rId11"/>
    <p:sldId id="332" r:id="rId12"/>
    <p:sldId id="333" r:id="rId13"/>
    <p:sldId id="334" r:id="rId14"/>
    <p:sldId id="335" r:id="rId15"/>
    <p:sldId id="425" r:id="rId16"/>
    <p:sldId id="402" r:id="rId17"/>
    <p:sldId id="347" r:id="rId18"/>
    <p:sldId id="427" r:id="rId19"/>
    <p:sldId id="348" r:id="rId20"/>
    <p:sldId id="430" r:id="rId21"/>
    <p:sldId id="349" r:id="rId22"/>
    <p:sldId id="350" r:id="rId23"/>
    <p:sldId id="403" r:id="rId24"/>
    <p:sldId id="426" r:id="rId25"/>
    <p:sldId id="401" r:id="rId26"/>
    <p:sldId id="356" r:id="rId27"/>
    <p:sldId id="357" r:id="rId28"/>
    <p:sldId id="409" r:id="rId29"/>
    <p:sldId id="410" r:id="rId30"/>
    <p:sldId id="417" r:id="rId31"/>
    <p:sldId id="418" r:id="rId32"/>
    <p:sldId id="419" r:id="rId33"/>
    <p:sldId id="420" r:id="rId34"/>
    <p:sldId id="421" r:id="rId35"/>
    <p:sldId id="422" r:id="rId36"/>
    <p:sldId id="406" r:id="rId37"/>
    <p:sldId id="405" r:id="rId38"/>
    <p:sldId id="407" r:id="rId39"/>
    <p:sldId id="336" r:id="rId40"/>
    <p:sldId id="337" r:id="rId41"/>
    <p:sldId id="338" r:id="rId42"/>
    <p:sldId id="339" r:id="rId43"/>
    <p:sldId id="429" r:id="rId44"/>
    <p:sldId id="404" r:id="rId4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3584" autoAdjust="0"/>
  </p:normalViewPr>
  <p:slideViewPr>
    <p:cSldViewPr>
      <p:cViewPr varScale="1">
        <p:scale>
          <a:sx n="35" d="100"/>
          <a:sy n="35" d="100"/>
        </p:scale>
        <p:origin x="117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53BFE1-C938-46AD-9E7E-59C437424377}" type="doc">
      <dgm:prSet loTypeId="urn:microsoft.com/office/officeart/2005/8/layout/hierarchy6" loCatId="hierarchy" qsTypeId="urn:microsoft.com/office/officeart/2005/8/quickstyle/simple5" qsCatId="simple" csTypeId="urn:microsoft.com/office/officeart/2005/8/colors/accent1_2" csCatId="accent1" phldr="1"/>
      <dgm:spPr/>
      <dgm:t>
        <a:bodyPr/>
        <a:lstStyle/>
        <a:p>
          <a:endParaRPr lang="el-GR"/>
        </a:p>
      </dgm:t>
    </dgm:pt>
    <dgm:pt modelId="{342EDA49-6CEA-4185-8F84-EF69D3A6897C}">
      <dgm:prSet phldrT="[Κείμενο]" custT="1"/>
      <dgm:spPr/>
      <dgm:t>
        <a:bodyPr/>
        <a:lstStyle/>
        <a:p>
          <a:r>
            <a:rPr lang="el-GR" sz="2800" dirty="0" smtClean="0"/>
            <a:t>Συμπεριφορά</a:t>
          </a:r>
          <a:endParaRPr lang="el-GR" sz="2800" dirty="0"/>
        </a:p>
      </dgm:t>
    </dgm:pt>
    <dgm:pt modelId="{855C7A09-C1BD-4FB6-8729-53E627601D97}" type="parTrans" cxnId="{62EDA88F-A4E2-4702-8881-530C0DAE4ABC}">
      <dgm:prSet/>
      <dgm:spPr/>
      <dgm:t>
        <a:bodyPr/>
        <a:lstStyle/>
        <a:p>
          <a:endParaRPr lang="el-GR"/>
        </a:p>
      </dgm:t>
    </dgm:pt>
    <dgm:pt modelId="{042E1C18-5FA7-447B-ABE5-58B463511120}" type="sibTrans" cxnId="{62EDA88F-A4E2-4702-8881-530C0DAE4ABC}">
      <dgm:prSet/>
      <dgm:spPr/>
      <dgm:t>
        <a:bodyPr/>
        <a:lstStyle/>
        <a:p>
          <a:endParaRPr lang="el-GR"/>
        </a:p>
      </dgm:t>
    </dgm:pt>
    <dgm:pt modelId="{E4118589-3767-4DD3-AB9D-E544081B205E}">
      <dgm:prSet phldrT="[Κείμενο]" custT="1"/>
      <dgm:spPr/>
      <dgm:t>
        <a:bodyPr/>
        <a:lstStyle/>
        <a:p>
          <a:r>
            <a:rPr lang="el-GR" sz="2800" dirty="0" smtClean="0"/>
            <a:t>Εξωτερικά κίνητρα</a:t>
          </a:r>
          <a:endParaRPr lang="el-GR" sz="2800" dirty="0"/>
        </a:p>
      </dgm:t>
    </dgm:pt>
    <dgm:pt modelId="{DCA72309-EF60-408E-91CC-D5A739C04405}" type="parTrans" cxnId="{1A8EC4D6-5D91-4872-83A2-3155D73CB239}">
      <dgm:prSet/>
      <dgm:spPr/>
      <dgm:t>
        <a:bodyPr/>
        <a:lstStyle/>
        <a:p>
          <a:endParaRPr lang="el-GR"/>
        </a:p>
      </dgm:t>
    </dgm:pt>
    <dgm:pt modelId="{46D96647-51F6-46CF-954C-CFAD0A589415}" type="sibTrans" cxnId="{1A8EC4D6-5D91-4872-83A2-3155D73CB239}">
      <dgm:prSet/>
      <dgm:spPr/>
      <dgm:t>
        <a:bodyPr/>
        <a:lstStyle/>
        <a:p>
          <a:endParaRPr lang="el-GR"/>
        </a:p>
      </dgm:t>
    </dgm:pt>
    <dgm:pt modelId="{7C860D15-C27A-48B7-A957-196181A5D204}">
      <dgm:prSet phldrT="[Κείμενο]" custT="1"/>
      <dgm:spPr/>
      <dgm:t>
        <a:bodyPr/>
        <a:lstStyle/>
        <a:p>
          <a:r>
            <a:rPr lang="el-GR" sz="2400" dirty="0" smtClean="0"/>
            <a:t>Βιολογικές ανάγκες</a:t>
          </a:r>
        </a:p>
        <a:p>
          <a:r>
            <a:rPr lang="el-GR" sz="2400" dirty="0" smtClean="0"/>
            <a:t>(πχ τροφή, ύπνος)</a:t>
          </a:r>
        </a:p>
      </dgm:t>
    </dgm:pt>
    <dgm:pt modelId="{8EF66B6C-B9C6-4B5E-9A7E-80AF1E5E4A7A}" type="parTrans" cxnId="{E61CA477-A588-4825-B65B-55C576260009}">
      <dgm:prSet/>
      <dgm:spPr/>
      <dgm:t>
        <a:bodyPr/>
        <a:lstStyle/>
        <a:p>
          <a:endParaRPr lang="el-GR"/>
        </a:p>
      </dgm:t>
    </dgm:pt>
    <dgm:pt modelId="{1198BA4B-4209-4A35-B3D2-443E096AB13D}" type="sibTrans" cxnId="{E61CA477-A588-4825-B65B-55C576260009}">
      <dgm:prSet/>
      <dgm:spPr/>
      <dgm:t>
        <a:bodyPr/>
        <a:lstStyle/>
        <a:p>
          <a:endParaRPr lang="el-GR"/>
        </a:p>
      </dgm:t>
    </dgm:pt>
    <dgm:pt modelId="{ED500813-B7CE-4109-BD19-0E56F3166AA2}">
      <dgm:prSet phldrT="[Κείμενο]" custT="1"/>
      <dgm:spPr/>
      <dgm:t>
        <a:bodyPr/>
        <a:lstStyle/>
        <a:p>
          <a:r>
            <a:rPr lang="el-GR" sz="2400" dirty="0" smtClean="0"/>
            <a:t>Δομή που έχει κατασκευάσει το άτομο κατά τη διαδικασία της κοινωνικοποίησης του για την ανταμοιβή (χρήμα, γόητρο, βαθμοί…)</a:t>
          </a:r>
          <a:endParaRPr lang="el-GR" sz="2400" dirty="0"/>
        </a:p>
      </dgm:t>
    </dgm:pt>
    <dgm:pt modelId="{01D6EA3E-3069-49F5-B0D4-548869CADFB6}" type="parTrans" cxnId="{33DDB6A0-274E-4649-839A-7E2C89946673}">
      <dgm:prSet/>
      <dgm:spPr/>
      <dgm:t>
        <a:bodyPr/>
        <a:lstStyle/>
        <a:p>
          <a:endParaRPr lang="el-GR"/>
        </a:p>
      </dgm:t>
    </dgm:pt>
    <dgm:pt modelId="{313444B5-B823-4F65-A92A-40A816DC8F54}" type="sibTrans" cxnId="{33DDB6A0-274E-4649-839A-7E2C89946673}">
      <dgm:prSet/>
      <dgm:spPr/>
      <dgm:t>
        <a:bodyPr/>
        <a:lstStyle/>
        <a:p>
          <a:endParaRPr lang="el-GR"/>
        </a:p>
      </dgm:t>
    </dgm:pt>
    <dgm:pt modelId="{20B5A698-4A9A-4564-83FE-466FC298746E}">
      <dgm:prSet phldrT="[Κείμενο]" custT="1"/>
      <dgm:spPr/>
      <dgm:t>
        <a:bodyPr/>
        <a:lstStyle/>
        <a:p>
          <a:r>
            <a:rPr lang="el-GR" sz="2800" dirty="0" smtClean="0"/>
            <a:t>Εσωτερικά </a:t>
          </a:r>
        </a:p>
        <a:p>
          <a:r>
            <a:rPr lang="el-GR" sz="2800" dirty="0" smtClean="0"/>
            <a:t>κίνητρα</a:t>
          </a:r>
          <a:endParaRPr lang="el-GR" sz="2800" dirty="0"/>
        </a:p>
      </dgm:t>
    </dgm:pt>
    <dgm:pt modelId="{645064E3-340B-4315-B595-BC62D1ACA7AC}" type="parTrans" cxnId="{E46373BB-049A-4E27-9DA5-3942D2CA0128}">
      <dgm:prSet/>
      <dgm:spPr/>
      <dgm:t>
        <a:bodyPr/>
        <a:lstStyle/>
        <a:p>
          <a:endParaRPr lang="el-GR"/>
        </a:p>
      </dgm:t>
    </dgm:pt>
    <dgm:pt modelId="{0BFF63F1-27CE-4370-9ED0-C706A9DB8051}" type="sibTrans" cxnId="{E46373BB-049A-4E27-9DA5-3942D2CA0128}">
      <dgm:prSet/>
      <dgm:spPr/>
      <dgm:t>
        <a:bodyPr/>
        <a:lstStyle/>
        <a:p>
          <a:endParaRPr lang="el-GR"/>
        </a:p>
      </dgm:t>
    </dgm:pt>
    <dgm:pt modelId="{EB83875E-5284-4719-8580-627686182E51}">
      <dgm:prSet phldrT="[Κείμενο]" custT="1"/>
      <dgm:spPr/>
      <dgm:t>
        <a:bodyPr/>
        <a:lstStyle/>
        <a:p>
          <a:r>
            <a:rPr lang="el-GR" sz="2400" dirty="0" smtClean="0"/>
            <a:t>Πεποιθήσεις των ατόμων ότι αξίζει τον κόπο να αγωνιστεί κανείς για μια </a:t>
          </a:r>
          <a:r>
            <a:rPr lang="el-GR" sz="2400" dirty="0" smtClean="0">
              <a:solidFill>
                <a:srgbClr val="FFFF00"/>
              </a:solidFill>
            </a:rPr>
            <a:t>δεδομένη δραστηριότητα </a:t>
          </a:r>
          <a:r>
            <a:rPr lang="el-GR" sz="2400" dirty="0" smtClean="0"/>
            <a:t>ή για ένα δεδομένο αποτέλεσμα.</a:t>
          </a:r>
          <a:endParaRPr lang="el-GR" sz="2400" dirty="0"/>
        </a:p>
      </dgm:t>
    </dgm:pt>
    <dgm:pt modelId="{CD34A50D-9F43-40B8-8F92-62A1F91C1536}" type="parTrans" cxnId="{35CAC7FB-8139-427A-94D0-2EA088593E2A}">
      <dgm:prSet/>
      <dgm:spPr/>
      <dgm:t>
        <a:bodyPr/>
        <a:lstStyle/>
        <a:p>
          <a:endParaRPr lang="el-GR"/>
        </a:p>
      </dgm:t>
    </dgm:pt>
    <dgm:pt modelId="{1D865969-3994-4F2C-B074-D76DEAB7FA61}" type="sibTrans" cxnId="{35CAC7FB-8139-427A-94D0-2EA088593E2A}">
      <dgm:prSet/>
      <dgm:spPr/>
      <dgm:t>
        <a:bodyPr/>
        <a:lstStyle/>
        <a:p>
          <a:endParaRPr lang="el-GR"/>
        </a:p>
      </dgm:t>
    </dgm:pt>
    <dgm:pt modelId="{CD2C65A6-CAFC-4A69-9115-F2804B4F647F}" type="pres">
      <dgm:prSet presAssocID="{1553BFE1-C938-46AD-9E7E-59C437424377}" presName="mainComposite" presStyleCnt="0">
        <dgm:presLayoutVars>
          <dgm:chPref val="1"/>
          <dgm:dir/>
          <dgm:animOne val="branch"/>
          <dgm:animLvl val="lvl"/>
          <dgm:resizeHandles val="exact"/>
        </dgm:presLayoutVars>
      </dgm:prSet>
      <dgm:spPr/>
      <dgm:t>
        <a:bodyPr/>
        <a:lstStyle/>
        <a:p>
          <a:endParaRPr lang="el-GR"/>
        </a:p>
      </dgm:t>
    </dgm:pt>
    <dgm:pt modelId="{790B54FB-AE41-4915-ACAB-2D8C06C1869C}" type="pres">
      <dgm:prSet presAssocID="{1553BFE1-C938-46AD-9E7E-59C437424377}" presName="hierFlow" presStyleCnt="0"/>
      <dgm:spPr/>
    </dgm:pt>
    <dgm:pt modelId="{0B2AE1BC-E803-4818-98CD-242CF8E5C2D2}" type="pres">
      <dgm:prSet presAssocID="{1553BFE1-C938-46AD-9E7E-59C437424377}" presName="hierChild1" presStyleCnt="0">
        <dgm:presLayoutVars>
          <dgm:chPref val="1"/>
          <dgm:animOne val="branch"/>
          <dgm:animLvl val="lvl"/>
        </dgm:presLayoutVars>
      </dgm:prSet>
      <dgm:spPr/>
    </dgm:pt>
    <dgm:pt modelId="{68BD3494-C2DB-4A4A-8630-5DABA9FC005A}" type="pres">
      <dgm:prSet presAssocID="{342EDA49-6CEA-4185-8F84-EF69D3A6897C}" presName="Name14" presStyleCnt="0"/>
      <dgm:spPr/>
    </dgm:pt>
    <dgm:pt modelId="{14822913-B352-45DB-99FB-59EDD5ADBCA1}" type="pres">
      <dgm:prSet presAssocID="{342EDA49-6CEA-4185-8F84-EF69D3A6897C}" presName="level1Shape" presStyleLbl="node0" presStyleIdx="0" presStyleCnt="1" custScaleX="163319" custScaleY="65103">
        <dgm:presLayoutVars>
          <dgm:chPref val="3"/>
        </dgm:presLayoutVars>
      </dgm:prSet>
      <dgm:spPr/>
      <dgm:t>
        <a:bodyPr/>
        <a:lstStyle/>
        <a:p>
          <a:endParaRPr lang="el-GR"/>
        </a:p>
      </dgm:t>
    </dgm:pt>
    <dgm:pt modelId="{BE1D1BB0-87DA-44D2-B349-066D40268034}" type="pres">
      <dgm:prSet presAssocID="{342EDA49-6CEA-4185-8F84-EF69D3A6897C}" presName="hierChild2" presStyleCnt="0"/>
      <dgm:spPr/>
    </dgm:pt>
    <dgm:pt modelId="{BD633D5C-B6BD-4AC8-99FD-297915FAC30D}" type="pres">
      <dgm:prSet presAssocID="{DCA72309-EF60-408E-91CC-D5A739C04405}" presName="Name19" presStyleLbl="parChTrans1D2" presStyleIdx="0" presStyleCnt="2"/>
      <dgm:spPr/>
      <dgm:t>
        <a:bodyPr/>
        <a:lstStyle/>
        <a:p>
          <a:endParaRPr lang="el-GR"/>
        </a:p>
      </dgm:t>
    </dgm:pt>
    <dgm:pt modelId="{BAEE9687-FF36-49E4-9486-0B68B219EC43}" type="pres">
      <dgm:prSet presAssocID="{E4118589-3767-4DD3-AB9D-E544081B205E}" presName="Name21" presStyleCnt="0"/>
      <dgm:spPr/>
    </dgm:pt>
    <dgm:pt modelId="{686664A0-493D-48AF-B660-771285D3F89A}" type="pres">
      <dgm:prSet presAssocID="{E4118589-3767-4DD3-AB9D-E544081B205E}" presName="level2Shape" presStyleLbl="node2" presStyleIdx="0" presStyleCnt="2" custScaleX="161355" custScaleY="56462"/>
      <dgm:spPr/>
      <dgm:t>
        <a:bodyPr/>
        <a:lstStyle/>
        <a:p>
          <a:endParaRPr lang="el-GR"/>
        </a:p>
      </dgm:t>
    </dgm:pt>
    <dgm:pt modelId="{744BFCF1-F1E0-4AA5-9DAE-7C76686C12D3}" type="pres">
      <dgm:prSet presAssocID="{E4118589-3767-4DD3-AB9D-E544081B205E}" presName="hierChild3" presStyleCnt="0"/>
      <dgm:spPr/>
    </dgm:pt>
    <dgm:pt modelId="{61226D13-6D17-479B-A049-6BF8CB552A8D}" type="pres">
      <dgm:prSet presAssocID="{8EF66B6C-B9C6-4B5E-9A7E-80AF1E5E4A7A}" presName="Name19" presStyleLbl="parChTrans1D3" presStyleIdx="0" presStyleCnt="3"/>
      <dgm:spPr/>
      <dgm:t>
        <a:bodyPr/>
        <a:lstStyle/>
        <a:p>
          <a:endParaRPr lang="el-GR"/>
        </a:p>
      </dgm:t>
    </dgm:pt>
    <dgm:pt modelId="{1D8709F0-4D8F-49D8-A316-91FE315E4669}" type="pres">
      <dgm:prSet presAssocID="{7C860D15-C27A-48B7-A957-196181A5D204}" presName="Name21" presStyleCnt="0"/>
      <dgm:spPr/>
    </dgm:pt>
    <dgm:pt modelId="{674FC1D8-FBEA-4D6F-AE8D-F963E7AE7F86}" type="pres">
      <dgm:prSet presAssocID="{7C860D15-C27A-48B7-A957-196181A5D204}" presName="level2Shape" presStyleLbl="node3" presStyleIdx="0" presStyleCnt="3" custScaleY="163850"/>
      <dgm:spPr/>
      <dgm:t>
        <a:bodyPr/>
        <a:lstStyle/>
        <a:p>
          <a:endParaRPr lang="el-GR"/>
        </a:p>
      </dgm:t>
    </dgm:pt>
    <dgm:pt modelId="{E6EDFB41-089D-4832-8EEB-29DA390CA22D}" type="pres">
      <dgm:prSet presAssocID="{7C860D15-C27A-48B7-A957-196181A5D204}" presName="hierChild3" presStyleCnt="0"/>
      <dgm:spPr/>
    </dgm:pt>
    <dgm:pt modelId="{D6F5988C-D204-4806-A7EE-72FAF0A7E32E}" type="pres">
      <dgm:prSet presAssocID="{01D6EA3E-3069-49F5-B0D4-548869CADFB6}" presName="Name19" presStyleLbl="parChTrans1D3" presStyleIdx="1" presStyleCnt="3"/>
      <dgm:spPr/>
      <dgm:t>
        <a:bodyPr/>
        <a:lstStyle/>
        <a:p>
          <a:endParaRPr lang="el-GR"/>
        </a:p>
      </dgm:t>
    </dgm:pt>
    <dgm:pt modelId="{F3C9F2C8-E725-4937-8F7F-A695991D21AB}" type="pres">
      <dgm:prSet presAssocID="{ED500813-B7CE-4109-BD19-0E56F3166AA2}" presName="Name21" presStyleCnt="0"/>
      <dgm:spPr/>
    </dgm:pt>
    <dgm:pt modelId="{7BD568AC-07FA-47C6-8A8F-9655FF9C1E36}" type="pres">
      <dgm:prSet presAssocID="{ED500813-B7CE-4109-BD19-0E56F3166AA2}" presName="level2Shape" presStyleLbl="node3" presStyleIdx="1" presStyleCnt="3" custScaleX="130321" custScaleY="248448"/>
      <dgm:spPr/>
      <dgm:t>
        <a:bodyPr/>
        <a:lstStyle/>
        <a:p>
          <a:endParaRPr lang="el-GR"/>
        </a:p>
      </dgm:t>
    </dgm:pt>
    <dgm:pt modelId="{6D331377-E2C4-4DA9-9C41-8A5FC1A97C22}" type="pres">
      <dgm:prSet presAssocID="{ED500813-B7CE-4109-BD19-0E56F3166AA2}" presName="hierChild3" presStyleCnt="0"/>
      <dgm:spPr/>
    </dgm:pt>
    <dgm:pt modelId="{40CAD4DF-C082-4185-B56C-A5B494BF6F9D}" type="pres">
      <dgm:prSet presAssocID="{645064E3-340B-4315-B595-BC62D1ACA7AC}" presName="Name19" presStyleLbl="parChTrans1D2" presStyleIdx="1" presStyleCnt="2"/>
      <dgm:spPr/>
      <dgm:t>
        <a:bodyPr/>
        <a:lstStyle/>
        <a:p>
          <a:endParaRPr lang="el-GR"/>
        </a:p>
      </dgm:t>
    </dgm:pt>
    <dgm:pt modelId="{E4A2F868-A69F-4AD0-B14C-1715B273CB40}" type="pres">
      <dgm:prSet presAssocID="{20B5A698-4A9A-4564-83FE-466FC298746E}" presName="Name21" presStyleCnt="0"/>
      <dgm:spPr/>
    </dgm:pt>
    <dgm:pt modelId="{F2F1000F-4FD9-4EFC-B1D2-E6B15E0C0EC9}" type="pres">
      <dgm:prSet presAssocID="{20B5A698-4A9A-4564-83FE-466FC298746E}" presName="level2Shape" presStyleLbl="node2" presStyleIdx="1" presStyleCnt="2" custScaleX="135279" custScaleY="78538"/>
      <dgm:spPr/>
      <dgm:t>
        <a:bodyPr/>
        <a:lstStyle/>
        <a:p>
          <a:endParaRPr lang="el-GR"/>
        </a:p>
      </dgm:t>
    </dgm:pt>
    <dgm:pt modelId="{B6F25B92-7347-4E6C-AD65-BF1C6E772F6F}" type="pres">
      <dgm:prSet presAssocID="{20B5A698-4A9A-4564-83FE-466FC298746E}" presName="hierChild3" presStyleCnt="0"/>
      <dgm:spPr/>
    </dgm:pt>
    <dgm:pt modelId="{5E4D8EDB-B615-49C2-84C9-74C52D2FF492}" type="pres">
      <dgm:prSet presAssocID="{CD34A50D-9F43-40B8-8F92-62A1F91C1536}" presName="Name19" presStyleLbl="parChTrans1D3" presStyleIdx="2" presStyleCnt="3"/>
      <dgm:spPr/>
      <dgm:t>
        <a:bodyPr/>
        <a:lstStyle/>
        <a:p>
          <a:endParaRPr lang="el-GR"/>
        </a:p>
      </dgm:t>
    </dgm:pt>
    <dgm:pt modelId="{F3FA9194-57A2-493D-93B0-B81EC09C2332}" type="pres">
      <dgm:prSet presAssocID="{EB83875E-5284-4719-8580-627686182E51}" presName="Name21" presStyleCnt="0"/>
      <dgm:spPr/>
    </dgm:pt>
    <dgm:pt modelId="{E32D76CF-A8CD-4276-8233-4CC38E6EBB77}" type="pres">
      <dgm:prSet presAssocID="{EB83875E-5284-4719-8580-627686182E51}" presName="level2Shape" presStyleLbl="node3" presStyleIdx="2" presStyleCnt="3" custScaleX="132745" custScaleY="241638"/>
      <dgm:spPr/>
      <dgm:t>
        <a:bodyPr/>
        <a:lstStyle/>
        <a:p>
          <a:endParaRPr lang="el-GR"/>
        </a:p>
      </dgm:t>
    </dgm:pt>
    <dgm:pt modelId="{9D9347A2-5BDC-41AE-BA07-595D32C47A33}" type="pres">
      <dgm:prSet presAssocID="{EB83875E-5284-4719-8580-627686182E51}" presName="hierChild3" presStyleCnt="0"/>
      <dgm:spPr/>
    </dgm:pt>
    <dgm:pt modelId="{1AD9185A-AED5-4EB9-8CDD-07B31F37FD86}" type="pres">
      <dgm:prSet presAssocID="{1553BFE1-C938-46AD-9E7E-59C437424377}" presName="bgShapesFlow" presStyleCnt="0"/>
      <dgm:spPr/>
    </dgm:pt>
  </dgm:ptLst>
  <dgm:cxnLst>
    <dgm:cxn modelId="{B05E83D3-4DB9-410B-B17A-401E8CB25834}" type="presOf" srcId="{CD34A50D-9F43-40B8-8F92-62A1F91C1536}" destId="{5E4D8EDB-B615-49C2-84C9-74C52D2FF492}" srcOrd="0" destOrd="0" presId="urn:microsoft.com/office/officeart/2005/8/layout/hierarchy6"/>
    <dgm:cxn modelId="{E61CA477-A588-4825-B65B-55C576260009}" srcId="{E4118589-3767-4DD3-AB9D-E544081B205E}" destId="{7C860D15-C27A-48B7-A957-196181A5D204}" srcOrd="0" destOrd="0" parTransId="{8EF66B6C-B9C6-4B5E-9A7E-80AF1E5E4A7A}" sibTransId="{1198BA4B-4209-4A35-B3D2-443E096AB13D}"/>
    <dgm:cxn modelId="{48AA5B92-EF4D-432D-9FD7-EEDD006E4AE5}" type="presOf" srcId="{1553BFE1-C938-46AD-9E7E-59C437424377}" destId="{CD2C65A6-CAFC-4A69-9115-F2804B4F647F}" srcOrd="0" destOrd="0" presId="urn:microsoft.com/office/officeart/2005/8/layout/hierarchy6"/>
    <dgm:cxn modelId="{48196E38-909E-46A1-9911-E02CAAB554F4}" type="presOf" srcId="{EB83875E-5284-4719-8580-627686182E51}" destId="{E32D76CF-A8CD-4276-8233-4CC38E6EBB77}" srcOrd="0" destOrd="0" presId="urn:microsoft.com/office/officeart/2005/8/layout/hierarchy6"/>
    <dgm:cxn modelId="{FEC5648A-8923-4076-9645-1639A0EA2F59}" type="presOf" srcId="{7C860D15-C27A-48B7-A957-196181A5D204}" destId="{674FC1D8-FBEA-4D6F-AE8D-F963E7AE7F86}" srcOrd="0" destOrd="0" presId="urn:microsoft.com/office/officeart/2005/8/layout/hierarchy6"/>
    <dgm:cxn modelId="{92996AF3-E2AF-48BD-9E8D-9E0AA8D59621}" type="presOf" srcId="{01D6EA3E-3069-49F5-B0D4-548869CADFB6}" destId="{D6F5988C-D204-4806-A7EE-72FAF0A7E32E}" srcOrd="0" destOrd="0" presId="urn:microsoft.com/office/officeart/2005/8/layout/hierarchy6"/>
    <dgm:cxn modelId="{33DDB6A0-274E-4649-839A-7E2C89946673}" srcId="{E4118589-3767-4DD3-AB9D-E544081B205E}" destId="{ED500813-B7CE-4109-BD19-0E56F3166AA2}" srcOrd="1" destOrd="0" parTransId="{01D6EA3E-3069-49F5-B0D4-548869CADFB6}" sibTransId="{313444B5-B823-4F65-A92A-40A816DC8F54}"/>
    <dgm:cxn modelId="{14C34861-0BDB-4194-97C5-7DC3F0F21B63}" type="presOf" srcId="{8EF66B6C-B9C6-4B5E-9A7E-80AF1E5E4A7A}" destId="{61226D13-6D17-479B-A049-6BF8CB552A8D}" srcOrd="0" destOrd="0" presId="urn:microsoft.com/office/officeart/2005/8/layout/hierarchy6"/>
    <dgm:cxn modelId="{E140B0F9-7538-4144-9D5C-E91CF2D1C7A3}" type="presOf" srcId="{20B5A698-4A9A-4564-83FE-466FC298746E}" destId="{F2F1000F-4FD9-4EFC-B1D2-E6B15E0C0EC9}" srcOrd="0" destOrd="0" presId="urn:microsoft.com/office/officeart/2005/8/layout/hierarchy6"/>
    <dgm:cxn modelId="{FEF2DB60-773E-40B6-AC3E-C1E598E8BE39}" type="presOf" srcId="{342EDA49-6CEA-4185-8F84-EF69D3A6897C}" destId="{14822913-B352-45DB-99FB-59EDD5ADBCA1}" srcOrd="0" destOrd="0" presId="urn:microsoft.com/office/officeart/2005/8/layout/hierarchy6"/>
    <dgm:cxn modelId="{6923AAB1-17ED-4D77-A921-6A60438BECC5}" type="presOf" srcId="{E4118589-3767-4DD3-AB9D-E544081B205E}" destId="{686664A0-493D-48AF-B660-771285D3F89A}" srcOrd="0" destOrd="0" presId="urn:microsoft.com/office/officeart/2005/8/layout/hierarchy6"/>
    <dgm:cxn modelId="{E46373BB-049A-4E27-9DA5-3942D2CA0128}" srcId="{342EDA49-6CEA-4185-8F84-EF69D3A6897C}" destId="{20B5A698-4A9A-4564-83FE-466FC298746E}" srcOrd="1" destOrd="0" parTransId="{645064E3-340B-4315-B595-BC62D1ACA7AC}" sibTransId="{0BFF63F1-27CE-4370-9ED0-C706A9DB8051}"/>
    <dgm:cxn modelId="{62EDA88F-A4E2-4702-8881-530C0DAE4ABC}" srcId="{1553BFE1-C938-46AD-9E7E-59C437424377}" destId="{342EDA49-6CEA-4185-8F84-EF69D3A6897C}" srcOrd="0" destOrd="0" parTransId="{855C7A09-C1BD-4FB6-8729-53E627601D97}" sibTransId="{042E1C18-5FA7-447B-ABE5-58B463511120}"/>
    <dgm:cxn modelId="{35CAC7FB-8139-427A-94D0-2EA088593E2A}" srcId="{20B5A698-4A9A-4564-83FE-466FC298746E}" destId="{EB83875E-5284-4719-8580-627686182E51}" srcOrd="0" destOrd="0" parTransId="{CD34A50D-9F43-40B8-8F92-62A1F91C1536}" sibTransId="{1D865969-3994-4F2C-B074-D76DEAB7FA61}"/>
    <dgm:cxn modelId="{C893C003-1BCB-4E6A-BB3B-E6B2E9C65CBD}" type="presOf" srcId="{645064E3-340B-4315-B595-BC62D1ACA7AC}" destId="{40CAD4DF-C082-4185-B56C-A5B494BF6F9D}" srcOrd="0" destOrd="0" presId="urn:microsoft.com/office/officeart/2005/8/layout/hierarchy6"/>
    <dgm:cxn modelId="{4903F348-E1D4-4025-986C-B4A5AFF3D4F0}" type="presOf" srcId="{ED500813-B7CE-4109-BD19-0E56F3166AA2}" destId="{7BD568AC-07FA-47C6-8A8F-9655FF9C1E36}" srcOrd="0" destOrd="0" presId="urn:microsoft.com/office/officeart/2005/8/layout/hierarchy6"/>
    <dgm:cxn modelId="{1A8EC4D6-5D91-4872-83A2-3155D73CB239}" srcId="{342EDA49-6CEA-4185-8F84-EF69D3A6897C}" destId="{E4118589-3767-4DD3-AB9D-E544081B205E}" srcOrd="0" destOrd="0" parTransId="{DCA72309-EF60-408E-91CC-D5A739C04405}" sibTransId="{46D96647-51F6-46CF-954C-CFAD0A589415}"/>
    <dgm:cxn modelId="{17296C03-4D21-4F8B-B488-D9AFC0208417}" type="presOf" srcId="{DCA72309-EF60-408E-91CC-D5A739C04405}" destId="{BD633D5C-B6BD-4AC8-99FD-297915FAC30D}" srcOrd="0" destOrd="0" presId="urn:microsoft.com/office/officeart/2005/8/layout/hierarchy6"/>
    <dgm:cxn modelId="{E92D6930-19EC-42CF-9DB2-14D949FDE2E9}" type="presParOf" srcId="{CD2C65A6-CAFC-4A69-9115-F2804B4F647F}" destId="{790B54FB-AE41-4915-ACAB-2D8C06C1869C}" srcOrd="0" destOrd="0" presId="urn:microsoft.com/office/officeart/2005/8/layout/hierarchy6"/>
    <dgm:cxn modelId="{878B7C0D-BB06-46C3-8820-DAE4173D452A}" type="presParOf" srcId="{790B54FB-AE41-4915-ACAB-2D8C06C1869C}" destId="{0B2AE1BC-E803-4818-98CD-242CF8E5C2D2}" srcOrd="0" destOrd="0" presId="urn:microsoft.com/office/officeart/2005/8/layout/hierarchy6"/>
    <dgm:cxn modelId="{C3D12C77-538B-4775-94F3-9BF41B6D93BA}" type="presParOf" srcId="{0B2AE1BC-E803-4818-98CD-242CF8E5C2D2}" destId="{68BD3494-C2DB-4A4A-8630-5DABA9FC005A}" srcOrd="0" destOrd="0" presId="urn:microsoft.com/office/officeart/2005/8/layout/hierarchy6"/>
    <dgm:cxn modelId="{857472F7-668C-4558-AF52-3B9D19B11A32}" type="presParOf" srcId="{68BD3494-C2DB-4A4A-8630-5DABA9FC005A}" destId="{14822913-B352-45DB-99FB-59EDD5ADBCA1}" srcOrd="0" destOrd="0" presId="urn:microsoft.com/office/officeart/2005/8/layout/hierarchy6"/>
    <dgm:cxn modelId="{2863C03B-F675-44BB-A22E-60B0D090A7B9}" type="presParOf" srcId="{68BD3494-C2DB-4A4A-8630-5DABA9FC005A}" destId="{BE1D1BB0-87DA-44D2-B349-066D40268034}" srcOrd="1" destOrd="0" presId="urn:microsoft.com/office/officeart/2005/8/layout/hierarchy6"/>
    <dgm:cxn modelId="{EDE81F31-142F-4B91-94A2-830E35FDE8B4}" type="presParOf" srcId="{BE1D1BB0-87DA-44D2-B349-066D40268034}" destId="{BD633D5C-B6BD-4AC8-99FD-297915FAC30D}" srcOrd="0" destOrd="0" presId="urn:microsoft.com/office/officeart/2005/8/layout/hierarchy6"/>
    <dgm:cxn modelId="{06774791-C31C-42CD-A220-609951FACC2D}" type="presParOf" srcId="{BE1D1BB0-87DA-44D2-B349-066D40268034}" destId="{BAEE9687-FF36-49E4-9486-0B68B219EC43}" srcOrd="1" destOrd="0" presId="urn:microsoft.com/office/officeart/2005/8/layout/hierarchy6"/>
    <dgm:cxn modelId="{2EE3AA9C-A98C-47F3-B34C-31D3E86DB124}" type="presParOf" srcId="{BAEE9687-FF36-49E4-9486-0B68B219EC43}" destId="{686664A0-493D-48AF-B660-771285D3F89A}" srcOrd="0" destOrd="0" presId="urn:microsoft.com/office/officeart/2005/8/layout/hierarchy6"/>
    <dgm:cxn modelId="{E3D332C1-D052-4E8A-AA58-03B0473ECAE9}" type="presParOf" srcId="{BAEE9687-FF36-49E4-9486-0B68B219EC43}" destId="{744BFCF1-F1E0-4AA5-9DAE-7C76686C12D3}" srcOrd="1" destOrd="0" presId="urn:microsoft.com/office/officeart/2005/8/layout/hierarchy6"/>
    <dgm:cxn modelId="{4C2D5115-70E7-413C-9BEB-A97B055D51EE}" type="presParOf" srcId="{744BFCF1-F1E0-4AA5-9DAE-7C76686C12D3}" destId="{61226D13-6D17-479B-A049-6BF8CB552A8D}" srcOrd="0" destOrd="0" presId="urn:microsoft.com/office/officeart/2005/8/layout/hierarchy6"/>
    <dgm:cxn modelId="{F30AA89A-6DAD-4315-A573-2AB6C7EBE1BC}" type="presParOf" srcId="{744BFCF1-F1E0-4AA5-9DAE-7C76686C12D3}" destId="{1D8709F0-4D8F-49D8-A316-91FE315E4669}" srcOrd="1" destOrd="0" presId="urn:microsoft.com/office/officeart/2005/8/layout/hierarchy6"/>
    <dgm:cxn modelId="{631EB46C-4892-4780-A9A8-D58D1BCA2942}" type="presParOf" srcId="{1D8709F0-4D8F-49D8-A316-91FE315E4669}" destId="{674FC1D8-FBEA-4D6F-AE8D-F963E7AE7F86}" srcOrd="0" destOrd="0" presId="urn:microsoft.com/office/officeart/2005/8/layout/hierarchy6"/>
    <dgm:cxn modelId="{3F03CBC4-4AF8-4CD2-9591-A69CC5A60833}" type="presParOf" srcId="{1D8709F0-4D8F-49D8-A316-91FE315E4669}" destId="{E6EDFB41-089D-4832-8EEB-29DA390CA22D}" srcOrd="1" destOrd="0" presId="urn:microsoft.com/office/officeart/2005/8/layout/hierarchy6"/>
    <dgm:cxn modelId="{EB302E10-4912-4C53-A182-39FAB107A5FB}" type="presParOf" srcId="{744BFCF1-F1E0-4AA5-9DAE-7C76686C12D3}" destId="{D6F5988C-D204-4806-A7EE-72FAF0A7E32E}" srcOrd="2" destOrd="0" presId="urn:microsoft.com/office/officeart/2005/8/layout/hierarchy6"/>
    <dgm:cxn modelId="{061A487E-8ADA-43DD-BB5F-14F2028FE4ED}" type="presParOf" srcId="{744BFCF1-F1E0-4AA5-9DAE-7C76686C12D3}" destId="{F3C9F2C8-E725-4937-8F7F-A695991D21AB}" srcOrd="3" destOrd="0" presId="urn:microsoft.com/office/officeart/2005/8/layout/hierarchy6"/>
    <dgm:cxn modelId="{2ABDCCEB-FD19-464A-9D7E-556E8A871324}" type="presParOf" srcId="{F3C9F2C8-E725-4937-8F7F-A695991D21AB}" destId="{7BD568AC-07FA-47C6-8A8F-9655FF9C1E36}" srcOrd="0" destOrd="0" presId="urn:microsoft.com/office/officeart/2005/8/layout/hierarchy6"/>
    <dgm:cxn modelId="{21DC791A-AB74-4C2C-98F0-5973EB3BA8A8}" type="presParOf" srcId="{F3C9F2C8-E725-4937-8F7F-A695991D21AB}" destId="{6D331377-E2C4-4DA9-9C41-8A5FC1A97C22}" srcOrd="1" destOrd="0" presId="urn:microsoft.com/office/officeart/2005/8/layout/hierarchy6"/>
    <dgm:cxn modelId="{F03D9ADE-7A86-4D38-8007-021BA21EBFF1}" type="presParOf" srcId="{BE1D1BB0-87DA-44D2-B349-066D40268034}" destId="{40CAD4DF-C082-4185-B56C-A5B494BF6F9D}" srcOrd="2" destOrd="0" presId="urn:microsoft.com/office/officeart/2005/8/layout/hierarchy6"/>
    <dgm:cxn modelId="{8E4F7B19-E7BE-4245-8C5F-D600A5285C65}" type="presParOf" srcId="{BE1D1BB0-87DA-44D2-B349-066D40268034}" destId="{E4A2F868-A69F-4AD0-B14C-1715B273CB40}" srcOrd="3" destOrd="0" presId="urn:microsoft.com/office/officeart/2005/8/layout/hierarchy6"/>
    <dgm:cxn modelId="{93E9FD4B-5D56-456C-9B04-01B12F6011D0}" type="presParOf" srcId="{E4A2F868-A69F-4AD0-B14C-1715B273CB40}" destId="{F2F1000F-4FD9-4EFC-B1D2-E6B15E0C0EC9}" srcOrd="0" destOrd="0" presId="urn:microsoft.com/office/officeart/2005/8/layout/hierarchy6"/>
    <dgm:cxn modelId="{6D6559E5-9CA3-4DA2-8BE9-F222A3A8979D}" type="presParOf" srcId="{E4A2F868-A69F-4AD0-B14C-1715B273CB40}" destId="{B6F25B92-7347-4E6C-AD65-BF1C6E772F6F}" srcOrd="1" destOrd="0" presId="urn:microsoft.com/office/officeart/2005/8/layout/hierarchy6"/>
    <dgm:cxn modelId="{0F291C6B-F1D2-4EA8-8A42-F64BA7E3863B}" type="presParOf" srcId="{B6F25B92-7347-4E6C-AD65-BF1C6E772F6F}" destId="{5E4D8EDB-B615-49C2-84C9-74C52D2FF492}" srcOrd="0" destOrd="0" presId="urn:microsoft.com/office/officeart/2005/8/layout/hierarchy6"/>
    <dgm:cxn modelId="{C1F21729-2219-448E-8BEB-29261256E4FC}" type="presParOf" srcId="{B6F25B92-7347-4E6C-AD65-BF1C6E772F6F}" destId="{F3FA9194-57A2-493D-93B0-B81EC09C2332}" srcOrd="1" destOrd="0" presId="urn:microsoft.com/office/officeart/2005/8/layout/hierarchy6"/>
    <dgm:cxn modelId="{14C74197-8D9E-4AA0-969E-6ACE8CD22EF3}" type="presParOf" srcId="{F3FA9194-57A2-493D-93B0-B81EC09C2332}" destId="{E32D76CF-A8CD-4276-8233-4CC38E6EBB77}" srcOrd="0" destOrd="0" presId="urn:microsoft.com/office/officeart/2005/8/layout/hierarchy6"/>
    <dgm:cxn modelId="{FE18F48F-9D76-44FF-B3D5-9DE9E01455CA}" type="presParOf" srcId="{F3FA9194-57A2-493D-93B0-B81EC09C2332}" destId="{9D9347A2-5BDC-41AE-BA07-595D32C47A33}" srcOrd="1" destOrd="0" presId="urn:microsoft.com/office/officeart/2005/8/layout/hierarchy6"/>
    <dgm:cxn modelId="{391592FD-5E93-4533-B9EA-88028525AE73}" type="presParOf" srcId="{CD2C65A6-CAFC-4A69-9115-F2804B4F647F}" destId="{1AD9185A-AED5-4EB9-8CDD-07B31F37FD86}"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822913-B352-45DB-99FB-59EDD5ADBCA1}">
      <dsp:nvSpPr>
        <dsp:cNvPr id="0" name=""/>
        <dsp:cNvSpPr/>
      </dsp:nvSpPr>
      <dsp:spPr>
        <a:xfrm>
          <a:off x="3126264" y="57094"/>
          <a:ext cx="3287479" cy="873647"/>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l-GR" sz="2800" kern="1200" dirty="0" smtClean="0"/>
            <a:t>Συμπεριφορά</a:t>
          </a:r>
          <a:endParaRPr lang="el-GR" sz="2800" kern="1200" dirty="0"/>
        </a:p>
      </dsp:txBody>
      <dsp:txXfrm>
        <a:off x="3151852" y="82682"/>
        <a:ext cx="3236303" cy="822471"/>
      </dsp:txXfrm>
    </dsp:sp>
    <dsp:sp modelId="{BD633D5C-B6BD-4AC8-99FD-297915FAC30D}">
      <dsp:nvSpPr>
        <dsp:cNvPr id="0" name=""/>
        <dsp:cNvSpPr/>
      </dsp:nvSpPr>
      <dsp:spPr>
        <a:xfrm>
          <a:off x="2621263" y="930741"/>
          <a:ext cx="2148741" cy="536778"/>
        </a:xfrm>
        <a:custGeom>
          <a:avLst/>
          <a:gdLst/>
          <a:ahLst/>
          <a:cxnLst/>
          <a:rect l="0" t="0" r="0" b="0"/>
          <a:pathLst>
            <a:path>
              <a:moveTo>
                <a:pt x="2148741" y="0"/>
              </a:moveTo>
              <a:lnTo>
                <a:pt x="2148741" y="268389"/>
              </a:lnTo>
              <a:lnTo>
                <a:pt x="0" y="268389"/>
              </a:lnTo>
              <a:lnTo>
                <a:pt x="0" y="5367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6664A0-493D-48AF-B660-771285D3F89A}">
      <dsp:nvSpPr>
        <dsp:cNvPr id="0" name=""/>
        <dsp:cNvSpPr/>
      </dsp:nvSpPr>
      <dsp:spPr>
        <a:xfrm>
          <a:off x="997290" y="1467519"/>
          <a:ext cx="3247945" cy="75768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l-GR" sz="2800" kern="1200" dirty="0" smtClean="0"/>
            <a:t>Εξωτερικά κίνητρα</a:t>
          </a:r>
          <a:endParaRPr lang="el-GR" sz="2800" kern="1200" dirty="0"/>
        </a:p>
      </dsp:txBody>
      <dsp:txXfrm>
        <a:off x="1019482" y="1489711"/>
        <a:ext cx="3203561" cy="713305"/>
      </dsp:txXfrm>
    </dsp:sp>
    <dsp:sp modelId="{61226D13-6D17-479B-A049-6BF8CB552A8D}">
      <dsp:nvSpPr>
        <dsp:cNvPr id="0" name=""/>
        <dsp:cNvSpPr/>
      </dsp:nvSpPr>
      <dsp:spPr>
        <a:xfrm>
          <a:off x="1007697" y="2225209"/>
          <a:ext cx="1613566" cy="536778"/>
        </a:xfrm>
        <a:custGeom>
          <a:avLst/>
          <a:gdLst/>
          <a:ahLst/>
          <a:cxnLst/>
          <a:rect l="0" t="0" r="0" b="0"/>
          <a:pathLst>
            <a:path>
              <a:moveTo>
                <a:pt x="1613566" y="0"/>
              </a:moveTo>
              <a:lnTo>
                <a:pt x="1613566" y="268389"/>
              </a:lnTo>
              <a:lnTo>
                <a:pt x="0" y="268389"/>
              </a:lnTo>
              <a:lnTo>
                <a:pt x="0" y="53677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4FC1D8-FBEA-4D6F-AE8D-F963E7AE7F86}">
      <dsp:nvSpPr>
        <dsp:cNvPr id="0" name=""/>
        <dsp:cNvSpPr/>
      </dsp:nvSpPr>
      <dsp:spPr>
        <a:xfrm>
          <a:off x="1237" y="2761987"/>
          <a:ext cx="2012919" cy="219877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kern="1200" dirty="0" smtClean="0"/>
            <a:t>Βιολογικές ανάγκες</a:t>
          </a:r>
        </a:p>
        <a:p>
          <a:pPr lvl="0" algn="ctr" defTabSz="1066800">
            <a:lnSpc>
              <a:spcPct val="90000"/>
            </a:lnSpc>
            <a:spcBef>
              <a:spcPct val="0"/>
            </a:spcBef>
            <a:spcAft>
              <a:spcPct val="35000"/>
            </a:spcAft>
          </a:pPr>
          <a:r>
            <a:rPr lang="el-GR" sz="2400" kern="1200" dirty="0" smtClean="0"/>
            <a:t>(πχ τροφή, ύπνος)</a:t>
          </a:r>
        </a:p>
      </dsp:txBody>
      <dsp:txXfrm>
        <a:off x="60193" y="2820943"/>
        <a:ext cx="1895007" cy="2080866"/>
      </dsp:txXfrm>
    </dsp:sp>
    <dsp:sp modelId="{D6F5988C-D204-4806-A7EE-72FAF0A7E32E}">
      <dsp:nvSpPr>
        <dsp:cNvPr id="0" name=""/>
        <dsp:cNvSpPr/>
      </dsp:nvSpPr>
      <dsp:spPr>
        <a:xfrm>
          <a:off x="2621263" y="2225209"/>
          <a:ext cx="1308397" cy="536778"/>
        </a:xfrm>
        <a:custGeom>
          <a:avLst/>
          <a:gdLst/>
          <a:ahLst/>
          <a:cxnLst/>
          <a:rect l="0" t="0" r="0" b="0"/>
          <a:pathLst>
            <a:path>
              <a:moveTo>
                <a:pt x="0" y="0"/>
              </a:moveTo>
              <a:lnTo>
                <a:pt x="0" y="268389"/>
              </a:lnTo>
              <a:lnTo>
                <a:pt x="1308397" y="268389"/>
              </a:lnTo>
              <a:lnTo>
                <a:pt x="1308397" y="53677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D568AC-07FA-47C6-8A8F-9655FF9C1E36}">
      <dsp:nvSpPr>
        <dsp:cNvPr id="0" name=""/>
        <dsp:cNvSpPr/>
      </dsp:nvSpPr>
      <dsp:spPr>
        <a:xfrm>
          <a:off x="2618032" y="2761987"/>
          <a:ext cx="2623256" cy="333403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kern="1200" dirty="0" smtClean="0"/>
            <a:t>Δομή που έχει κατασκευάσει το άτομο κατά τη διαδικασία της κοινωνικοποίησης του για την ανταμοιβή (χρήμα, γόητρο, βαθμοί…)</a:t>
          </a:r>
          <a:endParaRPr lang="el-GR" sz="2400" kern="1200" dirty="0"/>
        </a:p>
      </dsp:txBody>
      <dsp:txXfrm>
        <a:off x="2694865" y="2838820"/>
        <a:ext cx="2469590" cy="3180372"/>
      </dsp:txXfrm>
    </dsp:sp>
    <dsp:sp modelId="{40CAD4DF-C082-4185-B56C-A5B494BF6F9D}">
      <dsp:nvSpPr>
        <dsp:cNvPr id="0" name=""/>
        <dsp:cNvSpPr/>
      </dsp:nvSpPr>
      <dsp:spPr>
        <a:xfrm>
          <a:off x="4770004" y="930741"/>
          <a:ext cx="2411185" cy="536778"/>
        </a:xfrm>
        <a:custGeom>
          <a:avLst/>
          <a:gdLst/>
          <a:ahLst/>
          <a:cxnLst/>
          <a:rect l="0" t="0" r="0" b="0"/>
          <a:pathLst>
            <a:path>
              <a:moveTo>
                <a:pt x="0" y="0"/>
              </a:moveTo>
              <a:lnTo>
                <a:pt x="0" y="268389"/>
              </a:lnTo>
              <a:lnTo>
                <a:pt x="2411185" y="268389"/>
              </a:lnTo>
              <a:lnTo>
                <a:pt x="2411185" y="5367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F1000F-4FD9-4EFC-B1D2-E6B15E0C0EC9}">
      <dsp:nvSpPr>
        <dsp:cNvPr id="0" name=""/>
        <dsp:cNvSpPr/>
      </dsp:nvSpPr>
      <dsp:spPr>
        <a:xfrm>
          <a:off x="5819661" y="1467519"/>
          <a:ext cx="2723057" cy="1053937"/>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l-GR" sz="2800" kern="1200" dirty="0" smtClean="0"/>
            <a:t>Εσωτερικά </a:t>
          </a:r>
        </a:p>
        <a:p>
          <a:pPr lvl="0" algn="ctr" defTabSz="1244600">
            <a:lnSpc>
              <a:spcPct val="90000"/>
            </a:lnSpc>
            <a:spcBef>
              <a:spcPct val="0"/>
            </a:spcBef>
            <a:spcAft>
              <a:spcPct val="35000"/>
            </a:spcAft>
          </a:pPr>
          <a:r>
            <a:rPr lang="el-GR" sz="2800" kern="1200" dirty="0" smtClean="0"/>
            <a:t>κίνητρα</a:t>
          </a:r>
          <a:endParaRPr lang="el-GR" sz="2800" kern="1200" dirty="0"/>
        </a:p>
      </dsp:txBody>
      <dsp:txXfrm>
        <a:off x="5850530" y="1498388"/>
        <a:ext cx="2661319" cy="992199"/>
      </dsp:txXfrm>
    </dsp:sp>
    <dsp:sp modelId="{5E4D8EDB-B615-49C2-84C9-74C52D2FF492}">
      <dsp:nvSpPr>
        <dsp:cNvPr id="0" name=""/>
        <dsp:cNvSpPr/>
      </dsp:nvSpPr>
      <dsp:spPr>
        <a:xfrm>
          <a:off x="7135469" y="2521457"/>
          <a:ext cx="91440" cy="536778"/>
        </a:xfrm>
        <a:custGeom>
          <a:avLst/>
          <a:gdLst/>
          <a:ahLst/>
          <a:cxnLst/>
          <a:rect l="0" t="0" r="0" b="0"/>
          <a:pathLst>
            <a:path>
              <a:moveTo>
                <a:pt x="45720" y="0"/>
              </a:moveTo>
              <a:lnTo>
                <a:pt x="45720" y="53677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2D76CF-A8CD-4276-8233-4CC38E6EBB77}">
      <dsp:nvSpPr>
        <dsp:cNvPr id="0" name=""/>
        <dsp:cNvSpPr/>
      </dsp:nvSpPr>
      <dsp:spPr>
        <a:xfrm>
          <a:off x="5845165" y="3058235"/>
          <a:ext cx="2672049" cy="324265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kern="1200" dirty="0" smtClean="0"/>
            <a:t>Πεποιθήσεις των ατόμων ότι αξίζει τον κόπο να αγωνιστεί κανείς για μια </a:t>
          </a:r>
          <a:r>
            <a:rPr lang="el-GR" sz="2400" kern="1200" dirty="0" smtClean="0">
              <a:solidFill>
                <a:srgbClr val="FFFF00"/>
              </a:solidFill>
            </a:rPr>
            <a:t>δεδομένη δραστηριότητα </a:t>
          </a:r>
          <a:r>
            <a:rPr lang="el-GR" sz="2400" kern="1200" dirty="0" smtClean="0"/>
            <a:t>ή για ένα δεδομένο αποτέλεσμα.</a:t>
          </a:r>
          <a:endParaRPr lang="el-GR" sz="2400" kern="1200" dirty="0"/>
        </a:p>
      </dsp:txBody>
      <dsp:txXfrm>
        <a:off x="5923427" y="3136497"/>
        <a:ext cx="2515525" cy="308612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BA6692-268B-4016-90DE-7B2A98F3DDA3}" type="datetimeFigureOut">
              <a:rPr lang="el-GR" smtClean="0"/>
              <a:pPr/>
              <a:t>15/5/2021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082553-F7BE-4638-B726-DE0ACF0E86F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2</a:t>
            </a:fld>
            <a:endParaRPr lang="el-GR"/>
          </a:p>
        </p:txBody>
      </p:sp>
    </p:spTree>
    <p:extLst>
      <p:ext uri="{BB962C8B-B14F-4D97-AF65-F5344CB8AC3E}">
        <p14:creationId xmlns:p14="http://schemas.microsoft.com/office/powerpoint/2010/main" val="1888102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Lowenstein </a:t>
            </a:r>
            <a:r>
              <a:rPr lang="el-GR" sz="1200" dirty="0" smtClean="0"/>
              <a:t>(1994) : Η περιέργεια είναι ένα συναίσθημα γνωστικής αποστέρησης που επέρχεται όταν κάποιος αντιλαμβάνεται ένα κενό στην πληροφόρησή του.</a:t>
            </a:r>
          </a:p>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13</a:t>
            </a:fld>
            <a:endParaRPr lang="el-GR"/>
          </a:p>
        </p:txBody>
      </p:sp>
    </p:spTree>
    <p:extLst>
      <p:ext uri="{BB962C8B-B14F-4D97-AF65-F5344CB8AC3E}">
        <p14:creationId xmlns:p14="http://schemas.microsoft.com/office/powerpoint/2010/main" val="4245640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15</a:t>
            </a:fld>
            <a:endParaRPr lang="el-GR"/>
          </a:p>
        </p:txBody>
      </p:sp>
    </p:spTree>
    <p:extLst>
      <p:ext uri="{BB962C8B-B14F-4D97-AF65-F5344CB8AC3E}">
        <p14:creationId xmlns:p14="http://schemas.microsoft.com/office/powerpoint/2010/main" val="2800437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Οι</a:t>
            </a:r>
            <a:r>
              <a:rPr lang="el-GR" baseline="0" dirty="0" smtClean="0"/>
              <a:t> περισσότεροι άνθρωποι δε θα εμπλακούν σε κάτι το οποίο θεωρούν ότι δε θα το πραγματώσουν ακόμα κ αν του δίνουν αξία.</a:t>
            </a:r>
          </a:p>
          <a:p>
            <a:r>
              <a:rPr lang="el-GR" baseline="0" dirty="0" smtClean="0"/>
              <a:t>Ο Κέβιν προσδοκεί ότι θα τα πάει καλά. Οι άλλοι 2 όχι.</a:t>
            </a:r>
          </a:p>
          <a:p>
            <a:r>
              <a:rPr lang="el-GR" baseline="0" dirty="0" smtClean="0"/>
              <a:t>Οι μαθητές μπορεί να έχουν πολλούς λόγους να θέλουν να ολοκληρώσουν ένα έργο(βαθμοί, ευχαριστούν δάσκαλο)</a:t>
            </a:r>
          </a:p>
          <a:p>
            <a:r>
              <a:rPr lang="el-GR" baseline="0" dirty="0" smtClean="0"/>
              <a:t>Στην τάξη τα συστατικά της αξίας και προσδοκίας θεωρούνται σημαντικά για την πρόβλεψη συγκεκριμένων επιλογών</a:t>
            </a:r>
            <a:endParaRPr lang="el-GR" dirty="0"/>
          </a:p>
        </p:txBody>
      </p:sp>
      <p:sp>
        <p:nvSpPr>
          <p:cNvPr id="4" name="Slide Number Placeholder 3"/>
          <p:cNvSpPr>
            <a:spLocks noGrp="1"/>
          </p:cNvSpPr>
          <p:nvPr>
            <p:ph type="sldNum" sz="quarter" idx="10"/>
          </p:nvPr>
        </p:nvSpPr>
        <p:spPr/>
        <p:txBody>
          <a:bodyPr/>
          <a:lstStyle/>
          <a:p>
            <a:fld id="{4C2E4F59-C430-4105-9399-51D7BAF9EA5B}" type="slidenum">
              <a:rPr lang="el-GR" smtClean="0"/>
              <a:pPr/>
              <a:t>17</a:t>
            </a:fld>
            <a:endParaRPr lang="el-GR"/>
          </a:p>
        </p:txBody>
      </p:sp>
    </p:spTree>
    <p:extLst>
      <p:ext uri="{BB962C8B-B14F-4D97-AF65-F5344CB8AC3E}">
        <p14:creationId xmlns:p14="http://schemas.microsoft.com/office/powerpoint/2010/main" val="639301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l-GR" dirty="0" smtClean="0"/>
              <a:t>Οι 2 σημαντικότεροι παράγοντες που προβλέπουν τη συμπεριφορά, είναι η προσδοκία κ η αξία. 2 από 3 μεταβλητές </a:t>
            </a:r>
            <a:r>
              <a:rPr lang="en-US" dirty="0" smtClean="0"/>
              <a:t>Atkinson.</a:t>
            </a:r>
            <a:r>
              <a:rPr lang="el-GR" dirty="0" smtClean="0"/>
              <a:t>Η Τρίτη μπορεί να εμπεριέχεται στις</a:t>
            </a:r>
            <a:r>
              <a:rPr lang="el-GR" baseline="0" dirty="0" smtClean="0"/>
              <a:t> συναισθηματικές αναμνήσεις οι οποίες δημιουργούν πεποιθήσεις για την αξία έργου.π.χ. Φόβος για αποτυχία σχετίζεται με ψυχολογικό κόστος.</a:t>
            </a:r>
          </a:p>
          <a:p>
            <a:r>
              <a:rPr lang="en-US" baseline="0" dirty="0" smtClean="0"/>
              <a:t>O</a:t>
            </a:r>
            <a:r>
              <a:rPr lang="el-GR" baseline="0" dirty="0" smtClean="0"/>
              <a:t>ι συναισθηματικές αναμνήσεις</a:t>
            </a:r>
            <a:r>
              <a:rPr lang="en-US" baseline="0" dirty="0" smtClean="0"/>
              <a:t> </a:t>
            </a:r>
            <a:r>
              <a:rPr lang="el-GR" baseline="0" dirty="0" smtClean="0"/>
              <a:t>βασίζονται σε προηγούμενες συναισθηματικές εμπειρίες με το έργο κ μπορούν να δημιουργήσουν θετικές ή αρνητικές αξιολογήσεις για το έργο.(παράδειγμα με ποδόσφαιρο κ γενίκευση στον αθλητισμό).</a:t>
            </a:r>
          </a:p>
          <a:p>
            <a:r>
              <a:rPr lang="el-GR" baseline="0" dirty="0" smtClean="0"/>
              <a:t>Οι στόχοι αναφέρονται στους βραχυπρόθεσμους κ μακροπρόθεσμους στόχους κ επηρεάζονται από τα σχήματα για τον εαυτό.(π.χ.αν μ’αρέσει να βοηθάω τους άλλους θέλω να γίνω γιατρός).</a:t>
            </a:r>
          </a:p>
          <a:p>
            <a:r>
              <a:rPr lang="el-GR" baseline="0" dirty="0" smtClean="0"/>
              <a:t>Τα σχήματα για εαυτό αντανακλούν τις πεποιθήσεις αλλά κ την έννοια του εαυτού.ποιος νομίζω ότι είμαι αλλά κ ιδανικός εαυτός.περιλαμβάνουν κ πτυχές φυσικής γοητείας, αθλητικής ικανότητας,ακαδημαικής ικανότητας κ κοινωνικότητας.Ακόμα και τα μικρά παιδιά έχουν εξειδικευμένες αντιλήψεις επάρκειας ανά τομέα.</a:t>
            </a:r>
          </a:p>
          <a:p>
            <a:r>
              <a:rPr lang="el-GR" baseline="0" dirty="0" smtClean="0"/>
              <a:t>Η αυτοαντιλήψεις επάρκειας διαφέρουν από την αυτοεκτίμηση.Εχουν γίνει έρευνες για το αν επηρεάζει η μια την άλλη.Οι νεότερες υποστηρίζουν ότι την συσχέτισή τους καθορίζει η αξια του έργου(παράδειγμα με το τένις).Αρχή διατήρησης της αυτοεκτίμησης.</a:t>
            </a:r>
          </a:p>
          <a:p>
            <a:r>
              <a:rPr lang="el-GR" baseline="0" dirty="0" smtClean="0"/>
              <a:t>Επίσης μελετήθηκε η φύση της σχέσης μεταξύ της έννοιας του εαυτού περί ικανότητας και της επίτευξης.Το αβγό έκανε την κότα ή κότα το αβγό.Διαφορετικές προσεγγίσεις όμως στην εκπ/ση.Στην πραγματικότητα η σχέση είναι αμφίδρομη κ πολύπλοκη.</a:t>
            </a:r>
            <a:endParaRPr lang="en-US" baseline="0" dirty="0" smtClean="0"/>
          </a:p>
          <a:p>
            <a:r>
              <a:rPr lang="el-GR" baseline="0" dirty="0" smtClean="0"/>
              <a:t>Οι κρίσεις για τη δυσκολία του έργου, εκτός από τη δυσκολία αναφέρονται κ σε άλλα στοιχεία(π.χ.πόσο ενδιαφέρον φαίνεται)Αυτές οι αντιλήψεις είναι εξειδικευμένες ανά γνωστικό αντικείμενο.</a:t>
            </a:r>
            <a:endParaRPr lang="en-US" baseline="0" dirty="0" smtClean="0"/>
          </a:p>
          <a:p>
            <a:r>
              <a:rPr lang="el-GR" baseline="0" dirty="0" smtClean="0"/>
              <a:t>Αυτές οι πεποιθήσεις επηρεάζονται από 2 ακόμα μεταβλητές:τις αντιλήψεις του πολ/κού περ/ντος(εσωτερικές γνωστικές διεργασίες) κ αναφέρονται στο πως ερμηνεύω γεγονότα που βιώνω.Τον τρόπο με τον οποίο αντιλαμβάνονται πολ/κό κ κοινωνικό περιβάλλον(π.χ. Πεποιθήσεις δασκάλων,γονέων,κοινωνικούς ρόλους,ρόλους φύλου κ στερεότυπα).Αυτή η διαδικασία καθοδηγείται από τους τύπους αιτιακών αποδόσεων για προηγούμενες καταστάσεις κ για πραγματική επίδοση κ παίζουν σημαντικό ρόλο στις αυτο-αντιλήψεις επάρκειας.</a:t>
            </a:r>
          </a:p>
          <a:p>
            <a:r>
              <a:rPr lang="el-GR" baseline="0" dirty="0" smtClean="0"/>
              <a:t>Ο άλλος παράγοντας που επηρεάζει τις πεποιθήσεις των μαθητών είναι η κουλτούρα κ οι αλληλεπιδράσεις με ενήλικες κ συνομιλήκους, καθώς κ πραγματικές δυνατότητες κ επιδόσεις σε προηγούμενα γεγονότα.Αυτοί οι εξωτερικοί παράγοντες παίζουν σημαντικό ρόλο στη διαμόρφωση των πεποιθήσεων. </a:t>
            </a:r>
          </a:p>
          <a:p>
            <a:endParaRPr lang="el-GR" dirty="0"/>
          </a:p>
        </p:txBody>
      </p:sp>
      <p:sp>
        <p:nvSpPr>
          <p:cNvPr id="4" name="Slide Number Placeholder 3"/>
          <p:cNvSpPr>
            <a:spLocks noGrp="1"/>
          </p:cNvSpPr>
          <p:nvPr>
            <p:ph type="sldNum" sz="quarter" idx="10"/>
          </p:nvPr>
        </p:nvSpPr>
        <p:spPr/>
        <p:txBody>
          <a:bodyPr/>
          <a:lstStyle/>
          <a:p>
            <a:fld id="{4C2E4F59-C430-4105-9399-51D7BAF9EA5B}" type="slidenum">
              <a:rPr lang="el-GR" smtClean="0"/>
              <a:pPr/>
              <a:t>19</a:t>
            </a:fld>
            <a:endParaRPr lang="el-GR"/>
          </a:p>
        </p:txBody>
      </p:sp>
    </p:spTree>
    <p:extLst>
      <p:ext uri="{BB962C8B-B14F-4D97-AF65-F5344CB8AC3E}">
        <p14:creationId xmlns:p14="http://schemas.microsoft.com/office/powerpoint/2010/main" val="1107686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24</a:t>
            </a:fld>
            <a:endParaRPr lang="el-GR"/>
          </a:p>
        </p:txBody>
      </p:sp>
    </p:spTree>
    <p:extLst>
      <p:ext uri="{BB962C8B-B14F-4D97-AF65-F5344CB8AC3E}">
        <p14:creationId xmlns:p14="http://schemas.microsoft.com/office/powerpoint/2010/main" val="4120158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9" name="Θέση ημερομηνίας 8"/>
          <p:cNvSpPr>
            <a:spLocks noGrp="1"/>
          </p:cNvSpPr>
          <p:nvPr>
            <p:ph type="dt" idx="11"/>
          </p:nvPr>
        </p:nvSpPr>
        <p:spPr/>
        <p:txBody>
          <a:bodyPr/>
          <a:lstStyle/>
          <a:p>
            <a:r>
              <a:rPr lang="en-US" smtClean="0"/>
              <a:t>ΘΕΩΡΙΑ ΑΙΤΙΑΚΩΝ ΑΠΟΔΟΣΕΩΝ</a:t>
            </a:r>
            <a:endParaRPr lang="en-US"/>
          </a:p>
        </p:txBody>
      </p:sp>
    </p:spTree>
    <p:extLst>
      <p:ext uri="{BB962C8B-B14F-4D97-AF65-F5344CB8AC3E}">
        <p14:creationId xmlns:p14="http://schemas.microsoft.com/office/powerpoint/2010/main" val="1323891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5" name="Θέση ημερομηνίας 4"/>
          <p:cNvSpPr>
            <a:spLocks noGrp="1"/>
          </p:cNvSpPr>
          <p:nvPr>
            <p:ph type="dt" idx="11"/>
          </p:nvPr>
        </p:nvSpPr>
        <p:spPr/>
        <p:txBody>
          <a:bodyPr/>
          <a:lstStyle/>
          <a:p>
            <a:r>
              <a:rPr lang="en-US" smtClean="0"/>
              <a:t>ΘΕΩΡΙΑ ΑΙΤΙΑΚΩΝ ΑΠΟΔΟΣΕΩΝ</a:t>
            </a:r>
            <a:endParaRPr lang="en-US"/>
          </a:p>
        </p:txBody>
      </p:sp>
    </p:spTree>
    <p:extLst>
      <p:ext uri="{BB962C8B-B14F-4D97-AF65-F5344CB8AC3E}">
        <p14:creationId xmlns:p14="http://schemas.microsoft.com/office/powerpoint/2010/main" val="11640614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9" name="Θέση ημερομηνίας 8"/>
          <p:cNvSpPr>
            <a:spLocks noGrp="1"/>
          </p:cNvSpPr>
          <p:nvPr>
            <p:ph type="dt" idx="11"/>
          </p:nvPr>
        </p:nvSpPr>
        <p:spPr/>
        <p:txBody>
          <a:bodyPr/>
          <a:lstStyle/>
          <a:p>
            <a:r>
              <a:rPr lang="en-US" smtClean="0"/>
              <a:t>ΘΕΩΡΙΑ ΑΙΤΙΑΚΩΝ ΑΠΟΔΟΣΕΩΝ</a:t>
            </a:r>
            <a:endParaRPr lang="en-US"/>
          </a:p>
        </p:txBody>
      </p:sp>
    </p:spTree>
    <p:extLst>
      <p:ext uri="{BB962C8B-B14F-4D97-AF65-F5344CB8AC3E}">
        <p14:creationId xmlns:p14="http://schemas.microsoft.com/office/powerpoint/2010/main" val="2518882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9" name="Θέση ημερομηνίας 8"/>
          <p:cNvSpPr>
            <a:spLocks noGrp="1"/>
          </p:cNvSpPr>
          <p:nvPr>
            <p:ph type="dt" idx="11"/>
          </p:nvPr>
        </p:nvSpPr>
        <p:spPr/>
        <p:txBody>
          <a:bodyPr/>
          <a:lstStyle/>
          <a:p>
            <a:r>
              <a:rPr lang="en-US" smtClean="0"/>
              <a:t>ΘΕΩΡΙΑ ΑΙΤΙΑΚΩΝ ΑΠΟΔΟΣΕΩΝ</a:t>
            </a:r>
            <a:endParaRPr lang="en-US"/>
          </a:p>
        </p:txBody>
      </p:sp>
    </p:spTree>
    <p:extLst>
      <p:ext uri="{BB962C8B-B14F-4D97-AF65-F5344CB8AC3E}">
        <p14:creationId xmlns:p14="http://schemas.microsoft.com/office/powerpoint/2010/main" val="8015170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kern="1200" dirty="0" smtClean="0">
                <a:solidFill>
                  <a:schemeClr val="tx1"/>
                </a:solidFill>
                <a:effectLst/>
                <a:latin typeface="+mn-lt"/>
                <a:ea typeface="+mn-ea"/>
                <a:cs typeface="+mn-cs"/>
              </a:rPr>
              <a:t>Το αντίθετο άκρο είναι ένας μαθητής που </a:t>
            </a:r>
            <a:r>
              <a:rPr lang="el-GR" sz="1200" i="1" kern="1200" dirty="0" smtClean="0">
                <a:solidFill>
                  <a:schemeClr val="tx1"/>
                </a:solidFill>
                <a:effectLst/>
                <a:latin typeface="+mn-lt"/>
                <a:ea typeface="+mn-ea"/>
                <a:cs typeface="+mn-cs"/>
              </a:rPr>
              <a:t>αποφεύγει την αποτυχία</a:t>
            </a:r>
            <a:r>
              <a:rPr lang="el-GR" sz="1200" kern="1200" dirty="0" smtClean="0">
                <a:solidFill>
                  <a:schemeClr val="tx1"/>
                </a:solidFill>
                <a:effectLst/>
                <a:latin typeface="+mn-lt"/>
                <a:ea typeface="+mn-ea"/>
                <a:cs typeface="+mn-cs"/>
              </a:rPr>
              <a:t>, έχει μεγάλο φόβο για την αποτυχία και χαμηλό κίνητρο επιτυχίας, έχει πολύ άγχος και προσπαθεί να αποφύγει την αποτυχία αναβάλλοντας και χρησιμοποιώντας άλλες στρατηγικές αυτό-αποκλεισμού (</a:t>
            </a:r>
            <a:r>
              <a:rPr lang="en-US" sz="1200" kern="1200" dirty="0" smtClean="0">
                <a:solidFill>
                  <a:schemeClr val="tx1"/>
                </a:solidFill>
                <a:effectLst/>
                <a:latin typeface="+mn-lt"/>
                <a:ea typeface="+mn-ea"/>
                <a:cs typeface="+mn-cs"/>
              </a:rPr>
              <a:t>Covington</a:t>
            </a:r>
            <a:r>
              <a:rPr lang="el-GR" sz="1200" kern="1200" dirty="0" smtClean="0">
                <a:solidFill>
                  <a:schemeClr val="tx1"/>
                </a:solidFill>
                <a:effectLst/>
                <a:latin typeface="+mn-lt"/>
                <a:ea typeface="+mn-ea"/>
                <a:cs typeface="+mn-cs"/>
              </a:rPr>
              <a:t>, 1992; </a:t>
            </a:r>
            <a:r>
              <a:rPr lang="en-US" sz="1200" kern="1200" dirty="0" smtClean="0">
                <a:solidFill>
                  <a:schemeClr val="tx1"/>
                </a:solidFill>
                <a:effectLst/>
                <a:latin typeface="+mn-lt"/>
                <a:ea typeface="+mn-ea"/>
                <a:cs typeface="+mn-cs"/>
              </a:rPr>
              <a:t>Garcia</a:t>
            </a:r>
            <a:r>
              <a:rPr lang="el-GR"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Pintrich</a:t>
            </a:r>
            <a:r>
              <a:rPr lang="el-GR" sz="1200" kern="1200" dirty="0" smtClean="0">
                <a:solidFill>
                  <a:schemeClr val="tx1"/>
                </a:solidFill>
                <a:effectLst/>
                <a:latin typeface="+mn-lt"/>
                <a:ea typeface="+mn-ea"/>
                <a:cs typeface="+mn-cs"/>
              </a:rPr>
              <a:t>, 1994). Αυτός ο τύπος μαθητή θα είναι πολύ αρνητικός απέναντι στην ανάληψη ακαδημαϊκών έργων επίτευξης. Οι δύο αυτοί τύποι είναι τα πιο συνηθισμένα αντικείμενα έρευνας.</a:t>
            </a:r>
          </a:p>
          <a:p>
            <a:r>
              <a:rPr lang="el-GR" sz="1200" kern="1200" dirty="0" smtClean="0">
                <a:solidFill>
                  <a:schemeClr val="tx1"/>
                </a:solidFill>
                <a:effectLst/>
                <a:latin typeface="+mn-lt"/>
                <a:ea typeface="+mn-ea"/>
                <a:cs typeface="+mn-cs"/>
              </a:rPr>
              <a:t> Αυτοί που </a:t>
            </a:r>
            <a:r>
              <a:rPr lang="el-GR" sz="1200" i="1" kern="1200" dirty="0" smtClean="0">
                <a:solidFill>
                  <a:schemeClr val="tx1"/>
                </a:solidFill>
                <a:effectLst/>
                <a:latin typeface="+mn-lt"/>
                <a:ea typeface="+mn-ea"/>
                <a:cs typeface="+mn-cs"/>
              </a:rPr>
              <a:t>μοχθούν υπερβολικά</a:t>
            </a:r>
            <a:r>
              <a:rPr lang="el-GR" sz="1200" kern="1200" dirty="0" smtClean="0">
                <a:solidFill>
                  <a:schemeClr val="tx1"/>
                </a:solidFill>
                <a:effectLst/>
                <a:latin typeface="+mn-lt"/>
                <a:ea typeface="+mn-ea"/>
                <a:cs typeface="+mn-cs"/>
              </a:rPr>
              <a:t> είναι μαθητές που έχουν υψηλά και τα δύο κίνητρα¨ προσπαθούν να προσεγγίσουν την επιτυχία αλλά ταυτόχρονα φοβούνται πολύ την αποτυχία (</a:t>
            </a:r>
            <a:r>
              <a:rPr lang="en-US" sz="1200" kern="1200" dirty="0" smtClean="0">
                <a:solidFill>
                  <a:schemeClr val="tx1"/>
                </a:solidFill>
                <a:effectLst/>
                <a:latin typeface="+mn-lt"/>
                <a:ea typeface="+mn-ea"/>
                <a:cs typeface="+mn-cs"/>
              </a:rPr>
              <a:t>Covington</a:t>
            </a:r>
            <a:r>
              <a:rPr lang="el-GR" sz="1200" kern="1200" dirty="0" smtClean="0">
                <a:solidFill>
                  <a:schemeClr val="tx1"/>
                </a:solidFill>
                <a:effectLst/>
                <a:latin typeface="+mn-lt"/>
                <a:ea typeface="+mn-ea"/>
                <a:cs typeface="+mn-cs"/>
              </a:rPr>
              <a:t>, 1992). Αυτοί οι μαθητές δουλεύουν πολύ σκληρά σε έργα επίτευξης αλλά επίσης νιώθουν μεγάλο άγχος και πίεση εξαιτίας του φόβου τους για την αποτυχία. Αυτοί που μοχθούν υπερβολικά είναι μαθητές που σχεδόν πάντα τα καταφέρνουν στην τάξη, αλλά ζητούν διαρκώς από το δάσκαλο να μάθουν το βαθμό τους και δείχνουν σημάδια άγχους και ανησυχίας για το αν θα τα καταφέρουν. Τέλος, αυτοί που </a:t>
            </a:r>
            <a:r>
              <a:rPr lang="el-GR" sz="1200" i="1" kern="1200" dirty="0" smtClean="0">
                <a:solidFill>
                  <a:schemeClr val="tx1"/>
                </a:solidFill>
                <a:effectLst/>
                <a:latin typeface="+mn-lt"/>
                <a:ea typeface="+mn-ea"/>
                <a:cs typeface="+mn-cs"/>
              </a:rPr>
              <a:t>αποδέχονται την αποτυχία</a:t>
            </a:r>
            <a:r>
              <a:rPr lang="el-GR" sz="1200" kern="1200" dirty="0" smtClean="0">
                <a:solidFill>
                  <a:schemeClr val="tx1"/>
                </a:solidFill>
                <a:effectLst/>
                <a:latin typeface="+mn-lt"/>
                <a:ea typeface="+mn-ea"/>
                <a:cs typeface="+mn-cs"/>
              </a:rPr>
              <a:t> είναι οι μαθητές με χαμηλά και τα δύο κίνητρα. Αυτοί οι μαθητές είναι βασικά αδιάφοροι για την επίτευξη, αν και αυτή η αδιαφορία μπορεί να οφείλεται είτε στην έλλειψη έννοιας και φροντίδας είτε στον ενεργό θυμό και αντίσταση σε αξίες επίτευξης, όπως υποστηρίχτηκε για την περίπτωση μερικών μειονοτικών σπουδαστών (</a:t>
            </a:r>
            <a:r>
              <a:rPr lang="en-US" sz="1200" kern="1200" dirty="0" smtClean="0">
                <a:solidFill>
                  <a:schemeClr val="tx1"/>
                </a:solidFill>
                <a:effectLst/>
                <a:latin typeface="+mn-lt"/>
                <a:ea typeface="+mn-ea"/>
                <a:cs typeface="+mn-cs"/>
              </a:rPr>
              <a:t>Covington</a:t>
            </a:r>
            <a:r>
              <a:rPr lang="el-GR" sz="1200" kern="1200" dirty="0" smtClean="0">
                <a:solidFill>
                  <a:schemeClr val="tx1"/>
                </a:solidFill>
                <a:effectLst/>
                <a:latin typeface="+mn-lt"/>
                <a:ea typeface="+mn-ea"/>
                <a:cs typeface="+mn-cs"/>
              </a:rPr>
              <a:t>, 1992).</a:t>
            </a:r>
          </a:p>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43</a:t>
            </a:fld>
            <a:endParaRPr lang="el-GR"/>
          </a:p>
        </p:txBody>
      </p:sp>
    </p:spTree>
    <p:extLst>
      <p:ext uri="{BB962C8B-B14F-4D97-AF65-F5344CB8AC3E}">
        <p14:creationId xmlns:p14="http://schemas.microsoft.com/office/powerpoint/2010/main" val="168970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smtClean="0">
                <a:solidFill>
                  <a:schemeClr val="tx1"/>
                </a:solidFill>
                <a:effectLst/>
                <a:latin typeface="+mn-lt"/>
                <a:ea typeface="+mn-ea"/>
                <a:cs typeface="+mn-cs"/>
              </a:rPr>
              <a:t>Τέλος, η δραστηριότητα αυτή </a:t>
            </a:r>
            <a:r>
              <a:rPr lang="el-GR" sz="1200" i="1" kern="1200" dirty="0" smtClean="0">
                <a:solidFill>
                  <a:schemeClr val="tx1"/>
                </a:solidFill>
                <a:effectLst/>
                <a:latin typeface="+mn-lt"/>
                <a:ea typeface="+mn-ea"/>
                <a:cs typeface="+mn-cs"/>
              </a:rPr>
              <a:t>υποκινείται  και υποστηρίζεται.</a:t>
            </a:r>
            <a:r>
              <a:rPr lang="el-GR" sz="1200" kern="1200" dirty="0" smtClean="0">
                <a:solidFill>
                  <a:schemeClr val="tx1"/>
                </a:solidFill>
                <a:effectLst/>
                <a:latin typeface="+mn-lt"/>
                <a:ea typeface="+mn-ea"/>
                <a:cs typeface="+mn-cs"/>
              </a:rPr>
              <a:t> Το ξεκίνημα προς ένα στόχο είναι σημαντικό και συχνά δύσκολο επειδή περιλαμβάνει τη δέσμευση για μια αλλαγή και την πραγματοποίηση του πρώτου βήματος. Αλλά οι διαδικασίες της παρότρυνσης είναι πολύ σημαντικές για την υποστήριξη της δράσης. Πολλοί μείζονες στόχοι είναι μακροπρόθεσμοι, όπως η απόκτηση του πτυχίου με καλό βαθμό, η επαγγελματική αποκατάσταση και η αποταμίευση χρημάτων για την εποχή της σύνταξης. Πολλά </a:t>
            </a:r>
            <a:r>
              <a:rPr lang="el-GR" sz="1200" kern="1200" dirty="0" err="1" smtClean="0">
                <a:solidFill>
                  <a:schemeClr val="tx1"/>
                </a:solidFill>
                <a:effectLst/>
                <a:latin typeface="+mn-lt"/>
                <a:ea typeface="+mn-ea"/>
                <a:cs typeface="+mn-cs"/>
              </a:rPr>
              <a:t>απ</a:t>
            </a:r>
            <a:r>
              <a:rPr lang="el-GR" sz="1200" kern="1200" dirty="0" smtClean="0">
                <a:solidFill>
                  <a:schemeClr val="tx1"/>
                </a:solidFill>
                <a:effectLst/>
                <a:latin typeface="+mn-lt"/>
                <a:ea typeface="+mn-ea"/>
                <a:cs typeface="+mn-cs"/>
              </a:rPr>
              <a:t>΄ αυτά που ξέρουμε για τη διαδικασία των κινήτρων προέρχονται από τον προσδιορισμό της ανταπόκρισης των ανθρώπων στις δυσκολίες, τα προβλήματα, τις αποτυχίες και τα εμπόδια που συναντούν καθώς επιδιώκουν μακροπρόθεσμους στόχους. Διεργασίες της παρότρυνσης όπως οι προσδοκίες, οι αποδόσεις και τα συναισθήματα βοηθούν τους ανθρώπους να ξεπεράσουν τις δυσκολίες και να διατηρήσουν το κίνητρό τους.</a:t>
            </a:r>
          </a:p>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3</a:t>
            </a:fld>
            <a:endParaRPr lang="el-GR"/>
          </a:p>
        </p:txBody>
      </p:sp>
    </p:spTree>
    <p:extLst>
      <p:ext uri="{BB962C8B-B14F-4D97-AF65-F5344CB8AC3E}">
        <p14:creationId xmlns:p14="http://schemas.microsoft.com/office/powerpoint/2010/main" val="3831367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kern="1200" dirty="0" smtClean="0">
                <a:solidFill>
                  <a:schemeClr val="tx1"/>
                </a:solidFill>
                <a:effectLst/>
                <a:latin typeface="+mn-lt"/>
                <a:ea typeface="+mn-ea"/>
                <a:cs typeface="+mn-cs"/>
              </a:rPr>
              <a:t>Σαν παράδειγμα της επίδρασης των κινήτρων στην επίδοση, ας υποθέσουμε ότι ο </a:t>
            </a:r>
            <a:r>
              <a:rPr lang="el-GR" sz="1200" kern="1200" dirty="0" err="1" smtClean="0">
                <a:solidFill>
                  <a:schemeClr val="tx1"/>
                </a:solidFill>
                <a:effectLst/>
                <a:latin typeface="+mn-lt"/>
                <a:ea typeface="+mn-ea"/>
                <a:cs typeface="+mn-cs"/>
              </a:rPr>
              <a:t>Κιθ</a:t>
            </a:r>
            <a:r>
              <a:rPr lang="el-GR" sz="1200" kern="1200" dirty="0" smtClean="0">
                <a:solidFill>
                  <a:schemeClr val="tx1"/>
                </a:solidFill>
                <a:effectLst/>
                <a:latin typeface="+mn-lt"/>
                <a:ea typeface="+mn-ea"/>
                <a:cs typeface="+mn-cs"/>
              </a:rPr>
              <a:t> λέει στην τάξη του να συμπληρώσει κάποιο επαναληπτικό υλικό. Οι μαθητές που δεν ενθουσιάζονται με το καθήκον αυτό δουλεύουν τεμπέλικα. Για να υποδαυλίσει το κίνητρο των μαθητών, ο </a:t>
            </a:r>
            <a:r>
              <a:rPr lang="el-GR" sz="1200" kern="1200" dirty="0" err="1" smtClean="0">
                <a:solidFill>
                  <a:schemeClr val="tx1"/>
                </a:solidFill>
                <a:effectLst/>
                <a:latin typeface="+mn-lt"/>
                <a:ea typeface="+mn-ea"/>
                <a:cs typeface="+mn-cs"/>
              </a:rPr>
              <a:t>Κιθ</a:t>
            </a:r>
            <a:r>
              <a:rPr lang="el-GR" sz="1200" kern="1200" dirty="0" smtClean="0">
                <a:solidFill>
                  <a:schemeClr val="tx1"/>
                </a:solidFill>
                <a:effectLst/>
                <a:latin typeface="+mn-lt"/>
                <a:ea typeface="+mn-ea"/>
                <a:cs typeface="+mn-cs"/>
              </a:rPr>
              <a:t> αναγγέλλει πως όταν τελειώσουν το καθήκον τους θα έχουν ελεύθερη ώρα. Ξέροντας πως οι μαθητές δίνουν αξία στην ελεύθερη ώρα, περιμένουμε ότι θα τελειώσουν στα γρήγορα τη δουλειά τους. </a:t>
            </a:r>
          </a:p>
          <a:p>
            <a:r>
              <a:rPr lang="el-GR" sz="1200" kern="1200" dirty="0" smtClean="0">
                <a:solidFill>
                  <a:schemeClr val="tx1"/>
                </a:solidFill>
                <a:effectLst/>
                <a:latin typeface="+mn-lt"/>
                <a:ea typeface="+mn-ea"/>
                <a:cs typeface="+mn-cs"/>
              </a:rPr>
              <a:t>Τέτοιες επιδράσεις στην επίδοση είναι συχνά δραματικές, </a:t>
            </a:r>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4</a:t>
            </a:fld>
            <a:endParaRPr lang="el-GR"/>
          </a:p>
        </p:txBody>
      </p:sp>
    </p:spTree>
    <p:extLst>
      <p:ext uri="{BB962C8B-B14F-4D97-AF65-F5344CB8AC3E}">
        <p14:creationId xmlns:p14="http://schemas.microsoft.com/office/powerpoint/2010/main" val="2924250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latin typeface="Times New Roman" panose="02020603050405020304" pitchFamily="18" charset="0"/>
                <a:cs typeface="Times New Roman" panose="02020603050405020304" pitchFamily="18" charset="0"/>
              </a:rPr>
              <a:t>Όπως να προσέχουν την ώρα της διδασκαλίας, να οργανώνουν νοητικά και να κάνουν επανάληψη στο υλικό που πρέπει να μάθουν, να κρατούν σημειώσεις για να διευκολύνουν την περαιτέρω μελέτη τους, να ελέγχουν το επίπεδο κατανόησής τους και να ζητούν βοήθεια όταν δεν καταλαβαίνουν το υλικό. Όλες αυτές οι δραστηριότητες βελτιώνουν τη μάθηση.</a:t>
            </a:r>
          </a:p>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Μπορεί να μην προσέχουν στη διάρκεια του μαθήματος και να μην οργανώνουν ή να μην κάνουν επανάληψη στο υλικό τους. Μπορεί να μην κρατούν σημειώσεις συστηματικά ή και καθόλου. Μπορεί να μην ελέγχουν το επίπεδο κατανόησής τους ή να μη ζητούν βοήθεια όταν δεν καταλαβαίνουν τι τους διδάσκεται. Δεν υπάρχει αμφιβολία ότι η μάθησή τους είναι ελλιπής.</a:t>
            </a:r>
          </a:p>
          <a:p>
            <a:endParaRPr lang="el-GR" dirty="0" smtClean="0">
              <a:latin typeface="Times New Roman" panose="02020603050405020304" pitchFamily="18" charset="0"/>
              <a:cs typeface="Times New Roman" panose="02020603050405020304" pitchFamily="18" charset="0"/>
            </a:endParaRPr>
          </a:p>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5</a:t>
            </a:fld>
            <a:endParaRPr lang="el-GR"/>
          </a:p>
        </p:txBody>
      </p:sp>
    </p:spTree>
    <p:extLst>
      <p:ext uri="{BB962C8B-B14F-4D97-AF65-F5344CB8AC3E}">
        <p14:creationId xmlns:p14="http://schemas.microsoft.com/office/powerpoint/2010/main" val="231944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latin typeface="Times New Roman" panose="02020603050405020304" pitchFamily="18" charset="0"/>
                <a:cs typeface="Times New Roman" panose="02020603050405020304" pitchFamily="18" charset="0"/>
              </a:rPr>
              <a:t>Όπως να προσέχουν την ώρα της διδασκαλίας, να οργανώνουν νοητικά και να κάνουν επανάληψη στο υλικό που πρέπει να μάθουν, να κρατούν σημειώσεις για να διευκολύνουν την περαιτέρω μελέτη τους, να ελέγχουν το επίπεδο κατανόησής τους και να ζητούν βοήθεια όταν δεν καταλαβαίνουν το υλικό. Όλες αυτές οι δραστηριότητες βελτιώνουν τη μάθηση.</a:t>
            </a:r>
          </a:p>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Μπορεί να μην προσέχουν στη διάρκεια του μαθήματος και να μην οργανώνουν ή να μην κάνουν επανάληψη στο υλικό τους. Μπορεί να μην κρατούν σημειώσεις συστηματικά ή και καθόλου. Μπορεί να μην ελέγχουν το επίπεδο κατανόησής τους ή να μη ζητούν βοήθεια όταν δεν καταλαβαίνουν τι τους διδάσκεται. Δεν υπάρχει αμφιβολία ότι η μάθησή τους είναι ελλιπής.</a:t>
            </a:r>
          </a:p>
          <a:p>
            <a:endParaRPr lang="el-GR" dirty="0" smtClean="0">
              <a:latin typeface="Times New Roman" panose="02020603050405020304" pitchFamily="18" charset="0"/>
              <a:cs typeface="Times New Roman" panose="02020603050405020304" pitchFamily="18" charset="0"/>
            </a:endParaRPr>
          </a:p>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6</a:t>
            </a:fld>
            <a:endParaRPr lang="el-GR"/>
          </a:p>
        </p:txBody>
      </p:sp>
    </p:spTree>
    <p:extLst>
      <p:ext uri="{BB962C8B-B14F-4D97-AF65-F5344CB8AC3E}">
        <p14:creationId xmlns:p14="http://schemas.microsoft.com/office/powerpoint/2010/main" val="3284368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7</a:t>
            </a:fld>
            <a:endParaRPr lang="el-GR"/>
          </a:p>
        </p:txBody>
      </p:sp>
    </p:spTree>
    <p:extLst>
      <p:ext uri="{BB962C8B-B14F-4D97-AF65-F5344CB8AC3E}">
        <p14:creationId xmlns:p14="http://schemas.microsoft.com/office/powerpoint/2010/main" val="1019664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Η αυτοτελής δραστηριότητα γίνεται μια εμπειρία που απορροφά τόσο και είναι τόσο απολαυστική,</a:t>
            </a:r>
            <a:r>
              <a:rPr lang="el-GR" baseline="0" dirty="0" smtClean="0"/>
              <a:t> ώστε να αξίζει κάποιος να δραστηριοποιείται  μόνο και μόνο γι αυτή την ίδια.</a:t>
            </a:r>
            <a:endParaRPr lang="el-GR" dirty="0"/>
          </a:p>
        </p:txBody>
      </p:sp>
      <p:sp>
        <p:nvSpPr>
          <p:cNvPr id="4" name="3 - Θέση αριθμού διαφάνειας"/>
          <p:cNvSpPr>
            <a:spLocks noGrp="1"/>
          </p:cNvSpPr>
          <p:nvPr>
            <p:ph type="sldNum" sz="quarter" idx="10"/>
          </p:nvPr>
        </p:nvSpPr>
        <p:spPr/>
        <p:txBody>
          <a:bodyPr/>
          <a:lstStyle/>
          <a:p>
            <a:fld id="{0C082553-F7BE-4638-B726-DE0ACF0E86F5}" type="slidenum">
              <a:rPr lang="el-GR" smtClean="0"/>
              <a:pPr/>
              <a:t>8</a:t>
            </a:fld>
            <a:endParaRPr lang="el-GR"/>
          </a:p>
        </p:txBody>
      </p:sp>
    </p:spTree>
    <p:extLst>
      <p:ext uri="{BB962C8B-B14F-4D97-AF65-F5344CB8AC3E}">
        <p14:creationId xmlns:p14="http://schemas.microsoft.com/office/powerpoint/2010/main" val="3756863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Προβολή ανταμοιβής = </a:t>
            </a:r>
            <a:r>
              <a:rPr lang="el-GR" dirty="0" err="1" smtClean="0"/>
              <a:t>προυπόθεση</a:t>
            </a:r>
            <a:r>
              <a:rPr lang="el-GR" dirty="0" smtClean="0"/>
              <a:t> που καθορίζει τις συνέπειες</a:t>
            </a:r>
            <a:r>
              <a:rPr lang="el-GR" baseline="0" dirty="0" smtClean="0"/>
              <a:t> των ανταμοιβών.</a:t>
            </a:r>
            <a:endParaRPr lang="el-GR" dirty="0"/>
          </a:p>
        </p:txBody>
      </p:sp>
      <p:sp>
        <p:nvSpPr>
          <p:cNvPr id="4" name="3 - Θέση αριθμού διαφάνειας"/>
          <p:cNvSpPr>
            <a:spLocks noGrp="1"/>
          </p:cNvSpPr>
          <p:nvPr>
            <p:ph type="sldNum" sz="quarter" idx="10"/>
          </p:nvPr>
        </p:nvSpPr>
        <p:spPr/>
        <p:txBody>
          <a:bodyPr/>
          <a:lstStyle/>
          <a:p>
            <a:fld id="{0C082553-F7BE-4638-B726-DE0ACF0E86F5}" type="slidenum">
              <a:rPr lang="el-GR" smtClean="0"/>
              <a:pPr/>
              <a:t>9</a:t>
            </a:fld>
            <a:endParaRPr lang="el-GR"/>
          </a:p>
        </p:txBody>
      </p:sp>
    </p:spTree>
    <p:extLst>
      <p:ext uri="{BB962C8B-B14F-4D97-AF65-F5344CB8AC3E}">
        <p14:creationId xmlns:p14="http://schemas.microsoft.com/office/powerpoint/2010/main" val="3852963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Lowenstein </a:t>
            </a:r>
            <a:r>
              <a:rPr lang="el-GR" sz="1200" dirty="0" smtClean="0"/>
              <a:t>(1994) : Η περιέργεια είναι ένα συναίσθημα γνωστικής αποστέρησης που επέρχεται όταν κάποιος αντιλαμβάνεται ένα κενό στην πληροφόρησή του.</a:t>
            </a:r>
          </a:p>
          <a:p>
            <a:endParaRPr lang="el-GR" dirty="0"/>
          </a:p>
        </p:txBody>
      </p:sp>
      <p:sp>
        <p:nvSpPr>
          <p:cNvPr id="4" name="Θέση αριθμού διαφάνειας 3"/>
          <p:cNvSpPr>
            <a:spLocks noGrp="1"/>
          </p:cNvSpPr>
          <p:nvPr>
            <p:ph type="sldNum" sz="quarter" idx="10"/>
          </p:nvPr>
        </p:nvSpPr>
        <p:spPr/>
        <p:txBody>
          <a:bodyPr/>
          <a:lstStyle/>
          <a:p>
            <a:fld id="{0C082553-F7BE-4638-B726-DE0ACF0E86F5}" type="slidenum">
              <a:rPr lang="el-GR" smtClean="0"/>
              <a:pPr/>
              <a:t>12</a:t>
            </a:fld>
            <a:endParaRPr lang="el-GR"/>
          </a:p>
        </p:txBody>
      </p:sp>
    </p:spTree>
    <p:extLst>
      <p:ext uri="{BB962C8B-B14F-4D97-AF65-F5344CB8AC3E}">
        <p14:creationId xmlns:p14="http://schemas.microsoft.com/office/powerpoint/2010/main" val="319659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BD53086-EBE5-4552-A8C5-65343A1D3695}" type="datetimeFigureOut">
              <a:rPr lang="el-GR" smtClean="0"/>
              <a:pPr/>
              <a:t>15/5/2021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F6222341-0212-4391-8596-7F57308E721A}"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53086-EBE5-4552-A8C5-65343A1D3695}" type="datetimeFigureOut">
              <a:rPr lang="el-GR" smtClean="0"/>
              <a:pPr/>
              <a:t>15/5/2021</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22341-0212-4391-8596-7F57308E721A}"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slide" Target="slide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7504" y="2132856"/>
            <a:ext cx="8568952" cy="1470025"/>
          </a:xfrm>
        </p:spPr>
        <p:txBody>
          <a:bodyPr>
            <a:normAutofit/>
          </a:bodyPr>
          <a:lstStyle/>
          <a:p>
            <a:pPr algn="l"/>
            <a:r>
              <a:rPr lang="el-GR" b="1" dirty="0">
                <a:latin typeface="Times New Roman" panose="02020603050405020304" pitchFamily="18" charset="0"/>
                <a:cs typeface="Times New Roman" panose="02020603050405020304" pitchFamily="18" charset="0"/>
              </a:rPr>
              <a:t>Κίνητρα Μάθησης: </a:t>
            </a:r>
            <a:r>
              <a:rPr lang="el-GR" b="1" dirty="0" smtClean="0">
                <a:latin typeface="Times New Roman" panose="02020603050405020304" pitchFamily="18" charset="0"/>
                <a:cs typeface="Times New Roman" panose="02020603050405020304" pitchFamily="18" charset="0"/>
              </a:rPr>
              <a:t/>
            </a:r>
            <a:br>
              <a:rPr lang="el-GR" b="1" dirty="0" smtClean="0">
                <a:latin typeface="Times New Roman" panose="02020603050405020304" pitchFamily="18" charset="0"/>
                <a:cs typeface="Times New Roman" panose="02020603050405020304" pitchFamily="18" charset="0"/>
              </a:rPr>
            </a:br>
            <a:r>
              <a:rPr lang="el-GR" b="1" dirty="0" smtClean="0">
                <a:latin typeface="Times New Roman" panose="02020603050405020304" pitchFamily="18" charset="0"/>
                <a:cs typeface="Times New Roman" panose="02020603050405020304" pitchFamily="18" charset="0"/>
              </a:rPr>
              <a:t>Μορφές</a:t>
            </a:r>
            <a:r>
              <a:rPr lang="el-GR" b="1" dirty="0">
                <a:latin typeface="Times New Roman" panose="02020603050405020304" pitchFamily="18" charset="0"/>
                <a:cs typeface="Times New Roman" panose="02020603050405020304" pitchFamily="18" charset="0"/>
              </a:rPr>
              <a:t>, παράγοντες διαμόρφωσης</a:t>
            </a:r>
          </a:p>
        </p:txBody>
      </p:sp>
      <p:sp>
        <p:nvSpPr>
          <p:cNvPr id="3" name="Υπότιτλος 2"/>
          <p:cNvSpPr>
            <a:spLocks noGrp="1"/>
          </p:cNvSpPr>
          <p:nvPr>
            <p:ph type="subTitle" idx="1"/>
          </p:nvPr>
        </p:nvSpPr>
        <p:spPr>
          <a:xfrm>
            <a:off x="179512" y="3886200"/>
            <a:ext cx="8784976" cy="1752600"/>
          </a:xfrm>
        </p:spPr>
        <p:txBody>
          <a:bodyPr/>
          <a:lstStyle/>
          <a:p>
            <a:pPr algn="l"/>
            <a:r>
              <a:rPr lang="el-GR" b="1" dirty="0" smtClean="0"/>
              <a:t>Νίκος Μακρής</a:t>
            </a:r>
          </a:p>
          <a:p>
            <a:pPr algn="l"/>
            <a:r>
              <a:rPr lang="el-GR" sz="2400" b="1" dirty="0" smtClean="0"/>
              <a:t>Παιδαγωγικό Τμήμα Δημοτικής Εκπαίδευσης</a:t>
            </a:r>
            <a:endParaRPr lang="el-GR" sz="2400" b="1"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9590" y="1563"/>
            <a:ext cx="1733727" cy="2564904"/>
          </a:xfrm>
          <a:prstGeom prst="rect">
            <a:avLst/>
          </a:prstGeom>
        </p:spPr>
      </p:pic>
    </p:spTree>
    <p:extLst>
      <p:ext uri="{BB962C8B-B14F-4D97-AF65-F5344CB8AC3E}">
        <p14:creationId xmlns:p14="http://schemas.microsoft.com/office/powerpoint/2010/main" val="1230851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796908"/>
          </a:xfrm>
        </p:spPr>
        <p:txBody>
          <a:bodyPr>
            <a:normAutofit/>
          </a:bodyPr>
          <a:lstStyle/>
          <a:p>
            <a:r>
              <a:rPr lang="el-GR" sz="3600" b="1" dirty="0" smtClean="0">
                <a:latin typeface="Times New Roman" panose="02020603050405020304" pitchFamily="18" charset="0"/>
                <a:cs typeface="Times New Roman" panose="02020603050405020304" pitchFamily="18" charset="0"/>
              </a:rPr>
              <a:t>Χρήση των ανταμοιβών στην τάξη</a:t>
            </a:r>
            <a:endParaRPr lang="el-GR" sz="3600" b="1" dirty="0">
              <a:latin typeface="Times New Roman" panose="02020603050405020304" pitchFamily="18" charset="0"/>
              <a:cs typeface="Times New Roman" panose="02020603050405020304" pitchFamily="18" charset="0"/>
            </a:endParaRPr>
          </a:p>
        </p:txBody>
      </p:sp>
      <p:sp>
        <p:nvSpPr>
          <p:cNvPr id="3" name="2 - Θέση περιεχομένου"/>
          <p:cNvSpPr>
            <a:spLocks noGrp="1"/>
          </p:cNvSpPr>
          <p:nvPr>
            <p:ph idx="1"/>
          </p:nvPr>
        </p:nvSpPr>
        <p:spPr>
          <a:xfrm>
            <a:off x="179512" y="1196752"/>
            <a:ext cx="8678768" cy="5661248"/>
          </a:xfrm>
        </p:spPr>
        <p:txBody>
          <a:bodyPr>
            <a:normAutofit lnSpcReduction="10000"/>
          </a:bodyPr>
          <a:lstStyle/>
          <a:p>
            <a:pPr algn="just">
              <a:buFont typeface="Wingdings" pitchFamily="2" charset="2"/>
              <a:buChar char="ü"/>
            </a:pPr>
            <a:r>
              <a:rPr lang="el-GR" sz="2600" dirty="0" smtClean="0">
                <a:latin typeface="Times New Roman" panose="02020603050405020304" pitchFamily="18" charset="0"/>
                <a:cs typeface="Times New Roman" panose="02020603050405020304" pitchFamily="18" charset="0"/>
              </a:rPr>
              <a:t>Η χρήση ανταμοιβών στην τάξη για την ενίσχυση των κινήτρων απαιτεί να συνδέονται με την πρόοδο των μαθητών, τη βελτίωση δεξιοτήτων, τη μάθηση και την επάρκεια.</a:t>
            </a:r>
          </a:p>
          <a:p>
            <a:pPr>
              <a:buNone/>
            </a:pPr>
            <a:endParaRPr lang="el-GR" sz="2600" dirty="0" smtClean="0">
              <a:latin typeface="Times New Roman" panose="02020603050405020304" pitchFamily="18" charset="0"/>
              <a:cs typeface="Times New Roman" panose="02020603050405020304" pitchFamily="18" charset="0"/>
            </a:endParaRPr>
          </a:p>
          <a:p>
            <a:pPr>
              <a:buNone/>
            </a:pPr>
            <a:r>
              <a:rPr lang="el-GR" sz="2600" dirty="0" smtClean="0">
                <a:latin typeface="Times New Roman" panose="02020603050405020304" pitchFamily="18" charset="0"/>
                <a:cs typeface="Times New Roman" panose="02020603050405020304" pitchFamily="18" charset="0"/>
              </a:rPr>
              <a:t>	Δόμηση </a:t>
            </a:r>
            <a:r>
              <a:rPr lang="el-GR" sz="2600" dirty="0" err="1" smtClean="0">
                <a:latin typeface="Times New Roman" panose="02020603050405020304" pitchFamily="18" charset="0"/>
                <a:cs typeface="Times New Roman" panose="02020603050405020304" pitchFamily="18" charset="0"/>
              </a:rPr>
              <a:t>αυτο</a:t>
            </a:r>
            <a:r>
              <a:rPr lang="el-GR" sz="2600" dirty="0" smtClean="0">
                <a:latin typeface="Times New Roman" panose="02020603050405020304" pitchFamily="18" charset="0"/>
                <a:cs typeface="Times New Roman" panose="02020603050405020304" pitchFamily="18" charset="0"/>
              </a:rPr>
              <a:t>-αποτελεσματικότητας μαθητών</a:t>
            </a:r>
          </a:p>
          <a:p>
            <a:pPr>
              <a:buNone/>
            </a:pPr>
            <a:r>
              <a:rPr lang="el-GR" sz="2600" dirty="0" smtClean="0">
                <a:latin typeface="Times New Roman" panose="02020603050405020304" pitchFamily="18" charset="0"/>
                <a:cs typeface="Times New Roman" panose="02020603050405020304" pitchFamily="18" charset="0"/>
              </a:rPr>
              <a:t>	</a:t>
            </a:r>
          </a:p>
          <a:p>
            <a:pPr marL="0" indent="14288" algn="just">
              <a:buNone/>
            </a:pPr>
            <a:r>
              <a:rPr lang="el-GR" sz="2200" i="1" dirty="0" smtClean="0">
                <a:latin typeface="Times New Roman" panose="02020603050405020304" pitchFamily="18" charset="0"/>
                <a:cs typeface="Times New Roman" panose="02020603050405020304" pitchFamily="18" charset="0"/>
              </a:rPr>
              <a:t> Η κ. Άννα, μια δασκάλα του νηπιαγωγείου, χρησιμοποιεί πολύ τον έπαινο για να δώσει κίνητρα στους μαθητές της να μάθουν τα γράμματα του αλφαβήτου και την προφορά τους. Δουλεύοντας ατομικά με κάθε μαθητή, τον βάζει να της ονομάζει τα γράμματα και να τα προφέρει σωστά. Δουλεύοντας με τη </a:t>
            </a:r>
            <a:r>
              <a:rPr lang="el-GR" sz="2200" i="1" dirty="0" err="1" smtClean="0">
                <a:latin typeface="Times New Roman" panose="02020603050405020304" pitchFamily="18" charset="0"/>
                <a:cs typeface="Times New Roman" panose="02020603050405020304" pitchFamily="18" charset="0"/>
              </a:rPr>
              <a:t>Σούζαν</a:t>
            </a:r>
            <a:r>
              <a:rPr lang="el-GR" sz="2200" i="1" dirty="0" smtClean="0">
                <a:latin typeface="Times New Roman" panose="02020603050405020304" pitchFamily="18" charset="0"/>
                <a:cs typeface="Times New Roman" panose="02020603050405020304" pitchFamily="18" charset="0"/>
              </a:rPr>
              <a:t>, η κα </a:t>
            </a:r>
            <a:r>
              <a:rPr lang="el-GR" sz="2200" i="1" dirty="0" smtClean="0">
                <a:latin typeface="Times New Roman" panose="02020603050405020304" pitchFamily="18" charset="0"/>
                <a:cs typeface="Times New Roman" panose="02020603050405020304" pitchFamily="18" charset="0"/>
              </a:rPr>
              <a:t>Άννα είπε</a:t>
            </a:r>
            <a:r>
              <a:rPr lang="el-GR" sz="2200" i="1" dirty="0" smtClean="0">
                <a:latin typeface="Times New Roman" panose="02020603050405020304" pitchFamily="18" charset="0"/>
                <a:cs typeface="Times New Roman" panose="02020603050405020304" pitchFamily="18" charset="0"/>
              </a:rPr>
              <a:t>: «</a:t>
            </a:r>
            <a:r>
              <a:rPr lang="el-GR" sz="2200" i="1" dirty="0" err="1" smtClean="0">
                <a:latin typeface="Times New Roman" panose="02020603050405020304" pitchFamily="18" charset="0"/>
                <a:cs typeface="Times New Roman" panose="02020603050405020304" pitchFamily="18" charset="0"/>
              </a:rPr>
              <a:t>Σούζαν</a:t>
            </a:r>
            <a:r>
              <a:rPr lang="el-GR" sz="2200" i="1" dirty="0" smtClean="0">
                <a:latin typeface="Times New Roman" panose="02020603050405020304" pitchFamily="18" charset="0"/>
                <a:cs typeface="Times New Roman" panose="02020603050405020304" pitchFamily="18" charset="0"/>
              </a:rPr>
              <a:t>, συνειδητοποιείς ότι την προηγούμενη φορά ήξερες μόνο 14 γράμματα και σήμερα ξέρεις 21; Και όχι μόνο ξέρεις 21, αλλά μπορείς να μου πεις και τους ήχους τους. Είμαι τόσο περήφανη που δούλεψες σκληρά για να μάθεις τα γράμματα και γίνεσαι όλο και καλύτερη». </a:t>
            </a:r>
          </a:p>
          <a:p>
            <a:pPr>
              <a:buNone/>
            </a:pPr>
            <a:endParaRPr lang="el-GR" sz="2600" dirty="0" smtClean="0"/>
          </a:p>
          <a:p>
            <a:pPr>
              <a:buNone/>
            </a:pPr>
            <a:endParaRPr lang="el-GR" dirty="0"/>
          </a:p>
        </p:txBody>
      </p:sp>
      <p:sp>
        <p:nvSpPr>
          <p:cNvPr id="5" name="4 - Βέλος προς τα κάτω"/>
          <p:cNvSpPr/>
          <p:nvPr/>
        </p:nvSpPr>
        <p:spPr>
          <a:xfrm>
            <a:off x="4139952" y="2564904"/>
            <a:ext cx="35719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182508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504" y="274638"/>
            <a:ext cx="8784976" cy="922114"/>
          </a:xfrm>
        </p:spPr>
        <p:txBody>
          <a:bodyPr>
            <a:normAutofit/>
          </a:bodyPr>
          <a:lstStyle/>
          <a:p>
            <a:r>
              <a:rPr lang="el-GR" sz="3200" b="1" dirty="0" smtClean="0">
                <a:latin typeface="Times New Roman" panose="02020603050405020304" pitchFamily="18" charset="0"/>
                <a:cs typeface="Times New Roman" panose="02020603050405020304" pitchFamily="18" charset="0"/>
              </a:rPr>
              <a:t>ΕΝΙΣΧΥΣΗ ΤΩΝ ΕΣΩΤΕΡΙΚΩΝ ΚΙΝΗΤΡΩΝ</a:t>
            </a:r>
            <a:endParaRPr lang="el-GR" sz="3200" b="1" dirty="0">
              <a:latin typeface="Times New Roman" panose="02020603050405020304" pitchFamily="18" charset="0"/>
              <a:cs typeface="Times New Roman" panose="02020603050405020304" pitchFamily="18" charset="0"/>
            </a:endParaRPr>
          </a:p>
        </p:txBody>
      </p:sp>
      <p:sp>
        <p:nvSpPr>
          <p:cNvPr id="3" name="2 - Θέση περιεχομένου"/>
          <p:cNvSpPr>
            <a:spLocks noGrp="1"/>
          </p:cNvSpPr>
          <p:nvPr>
            <p:ph idx="1"/>
          </p:nvPr>
        </p:nvSpPr>
        <p:spPr>
          <a:xfrm>
            <a:off x="251520" y="1268760"/>
            <a:ext cx="8568952" cy="5303512"/>
          </a:xfrm>
        </p:spPr>
        <p:txBody>
          <a:bodyPr>
            <a:normAutofit/>
          </a:bodyPr>
          <a:lstStyle/>
          <a:p>
            <a:pPr>
              <a:buFont typeface="Wingdings" pitchFamily="2" charset="2"/>
              <a:buChar char="ü"/>
            </a:pPr>
            <a:r>
              <a:rPr lang="el-GR" sz="2600" dirty="0" smtClean="0">
                <a:latin typeface="Times New Roman" panose="02020603050405020304" pitchFamily="18" charset="0"/>
                <a:cs typeface="Times New Roman" panose="02020603050405020304" pitchFamily="18" charset="0"/>
              </a:rPr>
              <a:t>Σημαντικός </a:t>
            </a:r>
            <a:r>
              <a:rPr lang="el-GR" sz="2600" b="1" dirty="0" smtClean="0">
                <a:latin typeface="Times New Roman" panose="02020603050405020304" pitchFamily="18" charset="0"/>
                <a:cs typeface="Times New Roman" panose="02020603050405020304" pitchFamily="18" charset="0"/>
              </a:rPr>
              <a:t>στόχος</a:t>
            </a:r>
            <a:r>
              <a:rPr lang="el-GR" sz="2600" dirty="0" smtClean="0">
                <a:latin typeface="Times New Roman" panose="02020603050405020304" pitchFamily="18" charset="0"/>
                <a:cs typeface="Times New Roman" panose="02020603050405020304" pitchFamily="18" charset="0"/>
              </a:rPr>
              <a:t> των εκπαιδευτικών: </a:t>
            </a:r>
          </a:p>
          <a:p>
            <a:pPr marL="0" indent="0">
              <a:buNone/>
            </a:pPr>
            <a:r>
              <a:rPr lang="el-GR" sz="2600" dirty="0">
                <a:latin typeface="Times New Roman" panose="02020603050405020304" pitchFamily="18" charset="0"/>
                <a:cs typeface="Times New Roman" panose="02020603050405020304" pitchFamily="18" charset="0"/>
                <a:sym typeface="Wingdings" pitchFamily="2" charset="2"/>
              </a:rPr>
              <a:t> </a:t>
            </a:r>
            <a:r>
              <a:rPr lang="el-GR" sz="2600" dirty="0" smtClean="0">
                <a:latin typeface="Times New Roman" panose="02020603050405020304" pitchFamily="18" charset="0"/>
                <a:cs typeface="Times New Roman" panose="02020603050405020304" pitchFamily="18" charset="0"/>
                <a:sym typeface="Wingdings" pitchFamily="2" charset="2"/>
              </a:rPr>
              <a:t>    Η αύξηση των κινήτρων</a:t>
            </a:r>
          </a:p>
          <a:p>
            <a:pPr>
              <a:buNone/>
            </a:pPr>
            <a:endParaRPr lang="el-GR" sz="2600" dirty="0" smtClean="0">
              <a:latin typeface="Times New Roman" panose="02020603050405020304" pitchFamily="18" charset="0"/>
              <a:cs typeface="Times New Roman" panose="02020603050405020304" pitchFamily="18" charset="0"/>
              <a:sym typeface="Wingdings" pitchFamily="2" charset="2"/>
            </a:endParaRPr>
          </a:p>
          <a:p>
            <a:pPr>
              <a:buFont typeface="Wingdings" pitchFamily="2" charset="2"/>
              <a:buChar char="ü"/>
            </a:pPr>
            <a:r>
              <a:rPr lang="el-GR" sz="2600" b="1" dirty="0" smtClean="0">
                <a:latin typeface="Times New Roman" panose="02020603050405020304" pitchFamily="18" charset="0"/>
                <a:cs typeface="Times New Roman" panose="02020603050405020304" pitchFamily="18" charset="0"/>
                <a:sym typeface="Wingdings" pitchFamily="2" charset="2"/>
              </a:rPr>
              <a:t>Για να ενισχυθούν τα εσωτερικά κίνητρα</a:t>
            </a:r>
            <a:r>
              <a:rPr lang="el-GR" sz="2600" dirty="0" smtClean="0">
                <a:latin typeface="Times New Roman" panose="02020603050405020304" pitchFamily="18" charset="0"/>
                <a:cs typeface="Times New Roman" panose="02020603050405020304" pitchFamily="18" charset="0"/>
                <a:sym typeface="Wingdings" pitchFamily="2" charset="2"/>
              </a:rPr>
              <a:t>, πρέπει να δοθεί προσοχή στις τέσσερις </a:t>
            </a:r>
            <a:r>
              <a:rPr lang="el-GR" sz="2600" b="1" dirty="0" smtClean="0">
                <a:solidFill>
                  <a:srgbClr val="FF0000"/>
                </a:solidFill>
                <a:latin typeface="Times New Roman" panose="02020603050405020304" pitchFamily="18" charset="0"/>
                <a:cs typeface="Times New Roman" panose="02020603050405020304" pitchFamily="18" charset="0"/>
                <a:sym typeface="Wingdings" pitchFamily="2" charset="2"/>
              </a:rPr>
              <a:t>πηγές. </a:t>
            </a:r>
            <a:endParaRPr lang="el-G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3169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42852"/>
            <a:ext cx="8229600" cy="909884"/>
          </a:xfrm>
        </p:spPr>
        <p:txBody>
          <a:bodyPr>
            <a:normAutofit/>
          </a:bodyPr>
          <a:lstStyle/>
          <a:p>
            <a:r>
              <a:rPr lang="el-GR" sz="3600" b="1" dirty="0" smtClean="0">
                <a:latin typeface="Times New Roman" panose="02020603050405020304" pitchFamily="18" charset="0"/>
                <a:cs typeface="Times New Roman" panose="02020603050405020304" pitchFamily="18" charset="0"/>
              </a:rPr>
              <a:t>Πηγές εσωτερικών κινήτρων</a:t>
            </a:r>
            <a:endParaRPr lang="el-GR" sz="3600" b="1" dirty="0">
              <a:latin typeface="Times New Roman" panose="02020603050405020304" pitchFamily="18" charset="0"/>
              <a:cs typeface="Times New Roman" panose="02020603050405020304" pitchFamily="18" charset="0"/>
            </a:endParaRPr>
          </a:p>
        </p:txBody>
      </p:sp>
      <p:graphicFrame>
        <p:nvGraphicFramePr>
          <p:cNvPr id="6" name="5 - Θέση περιεχομένου"/>
          <p:cNvGraphicFramePr>
            <a:graphicFrameLocks noGrp="1"/>
          </p:cNvGraphicFramePr>
          <p:nvPr>
            <p:ph idx="1"/>
            <p:extLst>
              <p:ext uri="{D42A27DB-BD31-4B8C-83A1-F6EECF244321}">
                <p14:modId xmlns:p14="http://schemas.microsoft.com/office/powerpoint/2010/main" val="2742993879"/>
              </p:ext>
            </p:extLst>
          </p:nvPr>
        </p:nvGraphicFramePr>
        <p:xfrm>
          <a:off x="11832" y="1052736"/>
          <a:ext cx="9144000" cy="5805263"/>
        </p:xfrm>
        <a:graphic>
          <a:graphicData uri="http://schemas.openxmlformats.org/drawingml/2006/table">
            <a:tbl>
              <a:tblPr firstRow="1" bandRow="1">
                <a:tableStyleId>{5C22544A-7EE6-4342-B048-85BDC9FD1C3A}</a:tableStyleId>
              </a:tblPr>
              <a:tblGrid>
                <a:gridCol w="1635104">
                  <a:extLst>
                    <a:ext uri="{9D8B030D-6E8A-4147-A177-3AD203B41FA5}">
                      <a16:colId xmlns:a16="http://schemas.microsoft.com/office/drawing/2014/main" val="20000"/>
                    </a:ext>
                  </a:extLst>
                </a:gridCol>
                <a:gridCol w="7508896">
                  <a:extLst>
                    <a:ext uri="{9D8B030D-6E8A-4147-A177-3AD203B41FA5}">
                      <a16:colId xmlns:a16="http://schemas.microsoft.com/office/drawing/2014/main" val="20001"/>
                    </a:ext>
                  </a:extLst>
                </a:gridCol>
              </a:tblGrid>
              <a:tr h="1387032">
                <a:tc>
                  <a:txBody>
                    <a:bodyPr/>
                    <a:lstStyle/>
                    <a:p>
                      <a:r>
                        <a:rPr lang="el-GR" sz="2800" u="none" dirty="0" smtClean="0">
                          <a:latin typeface="Times New Roman" panose="02020603050405020304" pitchFamily="18" charset="0"/>
                          <a:cs typeface="Times New Roman" panose="02020603050405020304" pitchFamily="18" charset="0"/>
                        </a:rPr>
                        <a:t>  Πηγή</a:t>
                      </a:r>
                    </a:p>
                    <a:p>
                      <a:endParaRPr lang="el-GR" dirty="0" smtClean="0">
                        <a:latin typeface="Times New Roman" panose="02020603050405020304" pitchFamily="18" charset="0"/>
                        <a:cs typeface="Times New Roman" panose="02020603050405020304" pitchFamily="18" charset="0"/>
                      </a:endParaRPr>
                    </a:p>
                  </a:txBody>
                  <a:tcPr>
                    <a:solidFill>
                      <a:srgbClr val="002060"/>
                    </a:solidFill>
                  </a:tcPr>
                </a:tc>
                <a:tc>
                  <a:txBody>
                    <a:bodyPr/>
                    <a:lstStyle/>
                    <a:p>
                      <a:r>
                        <a:rPr lang="el-GR" sz="2800" dirty="0" smtClean="0">
                          <a:latin typeface="Times New Roman" panose="02020603050405020304" pitchFamily="18" charset="0"/>
                          <a:cs typeface="Times New Roman" panose="02020603050405020304" pitchFamily="18" charset="0"/>
                        </a:rPr>
                        <a:t>                          Εφαρμογές</a:t>
                      </a:r>
                      <a:endParaRPr lang="el-GR" sz="2800" dirty="0">
                        <a:latin typeface="Times New Roman" panose="02020603050405020304" pitchFamily="18" charset="0"/>
                        <a:cs typeface="Times New Roman" panose="02020603050405020304" pitchFamily="18" charset="0"/>
                      </a:endParaRPr>
                    </a:p>
                  </a:txBody>
                  <a:tcPr>
                    <a:solidFill>
                      <a:srgbClr val="002060"/>
                    </a:solidFill>
                  </a:tcPr>
                </a:tc>
                <a:extLst>
                  <a:ext uri="{0D108BD9-81ED-4DB2-BD59-A6C34878D82A}">
                    <a16:rowId xmlns:a16="http://schemas.microsoft.com/office/drawing/2014/main" val="10000"/>
                  </a:ext>
                </a:extLst>
              </a:tr>
              <a:tr h="1081491">
                <a:tc>
                  <a:txBody>
                    <a:bodyPr/>
                    <a:lstStyle/>
                    <a:p>
                      <a:r>
                        <a:rPr lang="el-GR" sz="2000" dirty="0" smtClean="0">
                          <a:latin typeface="Times New Roman" panose="02020603050405020304" pitchFamily="18" charset="0"/>
                          <a:cs typeface="Times New Roman" panose="02020603050405020304" pitchFamily="18" charset="0"/>
                        </a:rPr>
                        <a:t> Πρόκληση</a:t>
                      </a:r>
                      <a:endParaRPr lang="el-GR" sz="2000" dirty="0">
                        <a:latin typeface="Times New Roman" panose="02020603050405020304" pitchFamily="18" charset="0"/>
                        <a:cs typeface="Times New Roman" panose="02020603050405020304" pitchFamily="18" charset="0"/>
                      </a:endParaRPr>
                    </a:p>
                  </a:txBody>
                  <a:tcPr/>
                </a:tc>
                <a:tc>
                  <a:txBody>
                    <a:bodyPr/>
                    <a:lstStyle/>
                    <a:p>
                      <a:r>
                        <a:rPr lang="el-GR" sz="2000" dirty="0" smtClean="0">
                          <a:latin typeface="Times New Roman" panose="02020603050405020304" pitchFamily="18" charset="0"/>
                          <a:cs typeface="Times New Roman" panose="02020603050405020304" pitchFamily="18" charset="0"/>
                        </a:rPr>
                        <a:t>Παρουσιάστε στους μαθητές έργα</a:t>
                      </a:r>
                      <a:r>
                        <a:rPr lang="el-GR" sz="2000" baseline="0" dirty="0" smtClean="0">
                          <a:latin typeface="Times New Roman" panose="02020603050405020304" pitchFamily="18" charset="0"/>
                          <a:cs typeface="Times New Roman" panose="02020603050405020304" pitchFamily="18" charset="0"/>
                        </a:rPr>
                        <a:t> μέσης δυσκολίας, ως προς την ολοκλήρωση των οποίων νιώθουν αποτελεσματικοί</a:t>
                      </a:r>
                      <a:endParaRPr lang="el-GR"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143191">
                <a:tc>
                  <a:txBody>
                    <a:bodyPr/>
                    <a:lstStyle/>
                    <a:p>
                      <a:r>
                        <a:rPr lang="el-GR" sz="2000" dirty="0" smtClean="0">
                          <a:latin typeface="Times New Roman" panose="02020603050405020304" pitchFamily="18" charset="0"/>
                          <a:cs typeface="Times New Roman" panose="02020603050405020304" pitchFamily="18" charset="0"/>
                        </a:rPr>
                        <a:t> Περιέργεια</a:t>
                      </a:r>
                      <a:endParaRPr lang="el-GR" sz="2000" dirty="0">
                        <a:latin typeface="Times New Roman" panose="02020603050405020304" pitchFamily="18" charset="0"/>
                        <a:cs typeface="Times New Roman" panose="02020603050405020304" pitchFamily="18" charset="0"/>
                      </a:endParaRPr>
                    </a:p>
                  </a:txBody>
                  <a:tcPr/>
                </a:tc>
                <a:tc>
                  <a:txBody>
                    <a:bodyPr/>
                    <a:lstStyle/>
                    <a:p>
                      <a:r>
                        <a:rPr lang="el-GR" sz="2000" dirty="0" smtClean="0">
                          <a:latin typeface="Times New Roman" panose="02020603050405020304" pitchFamily="18" charset="0"/>
                          <a:cs typeface="Times New Roman" panose="02020603050405020304" pitchFamily="18" charset="0"/>
                        </a:rPr>
                        <a:t>Παρουσιάστε στους μαθητές παράξενες ή</a:t>
                      </a:r>
                      <a:r>
                        <a:rPr lang="el-GR" sz="2000" baseline="0" dirty="0" smtClean="0">
                          <a:latin typeface="Times New Roman" panose="02020603050405020304" pitchFamily="18" charset="0"/>
                          <a:cs typeface="Times New Roman" panose="02020603050405020304" pitchFamily="18" charset="0"/>
                        </a:rPr>
                        <a:t> ασύνδετες πληροφορίες που θα τους δώσουν το κίνητρο να καλύψουν ένα κενό στις γνώσεις τους</a:t>
                      </a:r>
                      <a:endParaRPr lang="el-GR"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081491">
                <a:tc>
                  <a:txBody>
                    <a:bodyPr/>
                    <a:lstStyle/>
                    <a:p>
                      <a:r>
                        <a:rPr lang="el-GR" sz="2000" dirty="0" smtClean="0">
                          <a:latin typeface="Times New Roman" panose="02020603050405020304" pitchFamily="18" charset="0"/>
                          <a:cs typeface="Times New Roman" panose="02020603050405020304" pitchFamily="18" charset="0"/>
                        </a:rPr>
                        <a:t> Έλεγχος</a:t>
                      </a:r>
                      <a:endParaRPr lang="el-GR" sz="2000" dirty="0">
                        <a:latin typeface="Times New Roman" panose="02020603050405020304" pitchFamily="18" charset="0"/>
                        <a:cs typeface="Times New Roman" panose="02020603050405020304" pitchFamily="18" charset="0"/>
                      </a:endParaRPr>
                    </a:p>
                  </a:txBody>
                  <a:tcPr/>
                </a:tc>
                <a:tc>
                  <a:txBody>
                    <a:bodyPr/>
                    <a:lstStyle/>
                    <a:p>
                      <a:r>
                        <a:rPr lang="el-GR" sz="2000" dirty="0" smtClean="0">
                          <a:latin typeface="Times New Roman" panose="02020603050405020304" pitchFamily="18" charset="0"/>
                          <a:cs typeface="Times New Roman" panose="02020603050405020304" pitchFamily="18" charset="0"/>
                        </a:rPr>
                        <a:t>Δώστε στους μαθητές επιλογές και μια αίσθηση ελέγχου πάνω στα αποτελέσματα της μάθησής τους</a:t>
                      </a:r>
                      <a:endParaRPr lang="el-GR"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1112058">
                <a:tc>
                  <a:txBody>
                    <a:bodyPr/>
                    <a:lstStyle/>
                    <a:p>
                      <a:r>
                        <a:rPr lang="el-GR" sz="2000" dirty="0" smtClean="0">
                          <a:latin typeface="Times New Roman" panose="02020603050405020304" pitchFamily="18" charset="0"/>
                          <a:cs typeface="Times New Roman" panose="02020603050405020304" pitchFamily="18" charset="0"/>
                        </a:rPr>
                        <a:t> Φαντασία</a:t>
                      </a:r>
                      <a:endParaRPr lang="el-GR" sz="2000" dirty="0">
                        <a:latin typeface="Times New Roman" panose="02020603050405020304" pitchFamily="18" charset="0"/>
                        <a:cs typeface="Times New Roman" panose="02020603050405020304" pitchFamily="18" charset="0"/>
                      </a:endParaRPr>
                    </a:p>
                  </a:txBody>
                  <a:tcPr/>
                </a:tc>
                <a:tc>
                  <a:txBody>
                    <a:bodyPr/>
                    <a:lstStyle/>
                    <a:p>
                      <a:r>
                        <a:rPr lang="el-GR" sz="2000" dirty="0" smtClean="0">
                          <a:latin typeface="Times New Roman" panose="02020603050405020304" pitchFamily="18" charset="0"/>
                          <a:cs typeface="Times New Roman" panose="02020603050405020304" pitchFamily="18" charset="0"/>
                        </a:rPr>
                        <a:t>Συμπεριλάβετε τους μαθητές σε έργα φαντασίας και υποκριτικής μέσω προσομοιώσεων και παιχνιδιών</a:t>
                      </a:r>
                      <a:endParaRPr lang="el-GR"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72493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74638"/>
            <a:ext cx="8712968" cy="778098"/>
          </a:xfrm>
        </p:spPr>
        <p:txBody>
          <a:bodyPr>
            <a:noAutofit/>
          </a:bodyPr>
          <a:lstStyle/>
          <a:p>
            <a:r>
              <a:rPr lang="el-GR" sz="3200" b="1" dirty="0" smtClean="0">
                <a:latin typeface="Times New Roman" panose="02020603050405020304" pitchFamily="18" charset="0"/>
                <a:cs typeface="Times New Roman" panose="02020603050405020304" pitchFamily="18" charset="0"/>
              </a:rPr>
              <a:t>Εφαρμογή των πηγών εσωτερικών κινήτρων</a:t>
            </a:r>
            <a:endParaRPr lang="el-GR" sz="3200" b="1" dirty="0">
              <a:latin typeface="Times New Roman" panose="02020603050405020304" pitchFamily="18" charset="0"/>
              <a:cs typeface="Times New Roman" panose="02020603050405020304" pitchFamily="18" charset="0"/>
            </a:endParaRPr>
          </a:p>
        </p:txBody>
      </p:sp>
      <p:sp>
        <p:nvSpPr>
          <p:cNvPr id="3" name="2 - Θέση περιεχομένου"/>
          <p:cNvSpPr>
            <a:spLocks noGrp="1"/>
          </p:cNvSpPr>
          <p:nvPr>
            <p:ph idx="1"/>
          </p:nvPr>
        </p:nvSpPr>
        <p:spPr>
          <a:xfrm>
            <a:off x="270931" y="1196752"/>
            <a:ext cx="8501122" cy="5429264"/>
          </a:xfrm>
        </p:spPr>
        <p:txBody>
          <a:bodyPr>
            <a:normAutofit fontScale="92500" lnSpcReduction="10000"/>
          </a:bodyPr>
          <a:lstStyle/>
          <a:p>
            <a:pPr marL="0" indent="0" algn="just">
              <a:buNone/>
            </a:pPr>
            <a:r>
              <a:rPr lang="el-GR" sz="2600" b="1" dirty="0" smtClean="0">
                <a:latin typeface="Times New Roman" panose="02020603050405020304" pitchFamily="18" charset="0"/>
                <a:cs typeface="Times New Roman" panose="02020603050405020304" pitchFamily="18" charset="0"/>
              </a:rPr>
              <a:t>Πρόκληση</a:t>
            </a:r>
            <a:r>
              <a:rPr lang="el-GR" sz="2600" dirty="0" smtClean="0">
                <a:latin typeface="Times New Roman" panose="02020603050405020304" pitchFamily="18" charset="0"/>
                <a:cs typeface="Times New Roman" panose="02020603050405020304" pitchFamily="18" charset="0"/>
              </a:rPr>
              <a:t>: Ο κ. Νίκος χρησιμοποιεί ομάδες συνεργασίας συχνά στο μάθημα της άλγεβρας στην πρώτη γυμνασίου. Όταν χωρίζει τους μαθητές σε ομάδες και δουλεύει με την κάθε ομάδα για να αναθέσει έργα, βεβαιώνεται ότι κάθε παιδί έχει συμμετοχή και είναι υπεύθυνο για ένα προκλητικό αλλά βατό έργο.</a:t>
            </a:r>
          </a:p>
          <a:p>
            <a:pPr marL="0" indent="0" algn="just">
              <a:buNone/>
            </a:pPr>
            <a:endParaRPr lang="el-GR" sz="2600" b="1" dirty="0" smtClean="0">
              <a:latin typeface="Times New Roman" panose="02020603050405020304" pitchFamily="18" charset="0"/>
              <a:cs typeface="Times New Roman" panose="02020603050405020304" pitchFamily="18" charset="0"/>
            </a:endParaRPr>
          </a:p>
          <a:p>
            <a:pPr marL="0" indent="0" algn="just">
              <a:buNone/>
            </a:pPr>
            <a:r>
              <a:rPr lang="el-GR" sz="2600" b="1" dirty="0" smtClean="0">
                <a:latin typeface="Times New Roman" panose="02020603050405020304" pitchFamily="18" charset="0"/>
                <a:cs typeface="Times New Roman" panose="02020603050405020304" pitchFamily="18" charset="0"/>
              </a:rPr>
              <a:t>Περιέργεια</a:t>
            </a:r>
            <a:r>
              <a:rPr lang="el-GR" sz="2600" dirty="0" smtClean="0">
                <a:latin typeface="Times New Roman" panose="02020603050405020304" pitchFamily="18" charset="0"/>
                <a:cs typeface="Times New Roman" panose="02020603050405020304" pitchFamily="18" charset="0"/>
              </a:rPr>
              <a:t>: Ο κ. Γιάννης, ένας δάσκαλος φυσικής της έκτης τάξης, έβαλε ομάδες μαθητών του να φτιάξουν τη μακέτα ενός ηφαιστείου από γύψο, λάσπη και κλαδάκια. Στη συνέχεια, έδωσε σε κάθε ομάδα τις σωστές αναλογίες μαγειρικής σόδας και ξιδιού για να κάνουν προσομοίωση της έκρηξης. Αφού όλες οι ομάδες πειραματίστηκαν με τα ηφαίστειά τους, τους εισήγαγε σε μια ενότητα για τα μίγματα και τις αντιδράσεις διαφόρων ουσιών. Στο τέλος της ενότητας, κάθε ομάδα επανέλαβε την εργασία και εξήγησε γιατί το ηφαίστειο είχε εκραγεί.</a:t>
            </a:r>
            <a:endParaRPr lang="el-G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166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357166"/>
            <a:ext cx="8643998" cy="6143668"/>
          </a:xfrm>
        </p:spPr>
        <p:txBody>
          <a:bodyPr>
            <a:normAutofit/>
          </a:bodyPr>
          <a:lstStyle/>
          <a:p>
            <a:pPr marL="0" indent="0" algn="just">
              <a:buNone/>
            </a:pPr>
            <a:r>
              <a:rPr lang="el-GR" sz="2600" b="1" dirty="0" smtClean="0">
                <a:latin typeface="Times New Roman" panose="02020603050405020304" pitchFamily="18" charset="0"/>
                <a:cs typeface="Times New Roman" panose="02020603050405020304" pitchFamily="18" charset="0"/>
              </a:rPr>
              <a:t>Έλεγχος</a:t>
            </a:r>
            <a:r>
              <a:rPr lang="el-GR" sz="2600" dirty="0" smtClean="0">
                <a:latin typeface="Times New Roman" panose="02020603050405020304" pitchFamily="18" charset="0"/>
                <a:cs typeface="Times New Roman" panose="02020603050405020304" pitchFamily="18" charset="0"/>
              </a:rPr>
              <a:t>: Στην αρχή κάθε σχολικής χρονιάς ο κ. Τάκης βοηθάει τα παιδιά της Δ΄ Τάξης να διαμορφώσουν τους κανόνες της τάξης και να δημιουργήσουν έναν κατάλογο από ανταμοιβές και συνέπειες για όσους ακολουθούν ή παραβαίνουν τους κανόνες.</a:t>
            </a:r>
          </a:p>
          <a:p>
            <a:pPr marL="0" indent="0" algn="just">
              <a:buNone/>
            </a:pPr>
            <a:endParaRPr lang="el-GR" sz="2600" dirty="0" smtClean="0">
              <a:latin typeface="Times New Roman" panose="02020603050405020304" pitchFamily="18" charset="0"/>
              <a:cs typeface="Times New Roman" panose="02020603050405020304" pitchFamily="18" charset="0"/>
            </a:endParaRPr>
          </a:p>
          <a:p>
            <a:pPr marL="0" indent="0" algn="just">
              <a:buNone/>
            </a:pPr>
            <a:r>
              <a:rPr lang="el-GR" sz="2600" b="1" dirty="0" smtClean="0">
                <a:latin typeface="Times New Roman" panose="02020603050405020304" pitchFamily="18" charset="0"/>
                <a:cs typeface="Times New Roman" panose="02020603050405020304" pitchFamily="18" charset="0"/>
              </a:rPr>
              <a:t>Φαντασία</a:t>
            </a:r>
            <a:r>
              <a:rPr lang="el-GR" sz="2600" dirty="0" smtClean="0">
                <a:latin typeface="Times New Roman" panose="02020603050405020304" pitchFamily="18" charset="0"/>
                <a:cs typeface="Times New Roman" panose="02020603050405020304" pitchFamily="18" charset="0"/>
              </a:rPr>
              <a:t>: Ο κ. Χόπκινς, δάσκαλος της Ε’, υποδύεται προέδρους των ΗΠΑ φορώντας ανάλογα ρούχα και μιμούμενος τη φωνή τους. Κατά καιρούς ντύνεται σαν ένας από τους πρώην προέδρους (π.χ. Ουάσινγκτον, Λίνκολν) και μιλάει για τη ζωή του σαν να ήταν ο ίδιος. Φροντίζει να κάνει καλή δουλειά, απεικονίζοντας το </a:t>
            </a:r>
            <a:r>
              <a:rPr lang="el-GR" sz="2600" smtClean="0">
                <a:latin typeface="Times New Roman" panose="02020603050405020304" pitchFamily="18" charset="0"/>
                <a:cs typeface="Times New Roman" panose="02020603050405020304" pitchFamily="18" charset="0"/>
              </a:rPr>
              <a:t>χαρακτήρα </a:t>
            </a:r>
            <a:r>
              <a:rPr lang="el-GR" sz="2600" smtClean="0">
                <a:latin typeface="Times New Roman" panose="02020603050405020304" pitchFamily="18" charset="0"/>
                <a:cs typeface="Times New Roman" panose="02020603050405020304" pitchFamily="18" charset="0"/>
              </a:rPr>
              <a:t>έτσι, </a:t>
            </a:r>
            <a:r>
              <a:rPr lang="el-GR" sz="2600" dirty="0" smtClean="0">
                <a:latin typeface="Times New Roman" panose="02020603050405020304" pitchFamily="18" charset="0"/>
                <a:cs typeface="Times New Roman" panose="02020603050405020304" pitchFamily="18" charset="0"/>
              </a:rPr>
              <a:t>ώστε οι μαθητές να μάθουν για τη ζωή του ατόμου και όχι απλώς να γοητευτούν με το κοστούμι και τη φωνή. </a:t>
            </a:r>
            <a:r>
              <a:rPr lang="el-GR" sz="2600" b="1" dirty="0" smtClean="0">
                <a:latin typeface="Times New Roman" panose="02020603050405020304" pitchFamily="18" charset="0"/>
                <a:cs typeface="Times New Roman" panose="02020603050405020304" pitchFamily="18" charset="0"/>
              </a:rPr>
              <a:t> </a:t>
            </a:r>
          </a:p>
          <a:p>
            <a:pPr marL="514350" indent="-514350">
              <a:buNone/>
            </a:pPr>
            <a:endParaRPr lang="el-GR" dirty="0"/>
          </a:p>
        </p:txBody>
      </p:sp>
    </p:spTree>
    <p:extLst>
      <p:ext uri="{BB962C8B-B14F-4D97-AF65-F5344CB8AC3E}">
        <p14:creationId xmlns:p14="http://schemas.microsoft.com/office/powerpoint/2010/main" val="2133565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562074"/>
          </a:xfrm>
        </p:spPr>
        <p:txBody>
          <a:bodyPr>
            <a:normAutofit fontScale="90000"/>
          </a:bodyPr>
          <a:lstStyle/>
          <a:p>
            <a:r>
              <a:rPr lang="el-GR" sz="3600" b="1" dirty="0" smtClean="0">
                <a:latin typeface="Times New Roman" panose="02020603050405020304" pitchFamily="18" charset="0"/>
                <a:cs typeface="Times New Roman" panose="02020603050405020304" pitchFamily="18" charset="0"/>
              </a:rPr>
              <a:t>Περίπτωση 2 </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0" y="548680"/>
            <a:ext cx="8964488" cy="4320480"/>
          </a:xfrm>
        </p:spPr>
        <p:txBody>
          <a:bodyPr>
            <a:normAutofit fontScale="77500" lnSpcReduction="20000"/>
          </a:bodyPr>
          <a:lstStyle/>
          <a:p>
            <a:pPr marL="0" indent="0">
              <a:buNone/>
            </a:pPr>
            <a:endParaRPr lang="el-GR" sz="3800" i="1" dirty="0" smtClean="0">
              <a:latin typeface="Times New Roman" panose="02020603050405020304" pitchFamily="18" charset="0"/>
              <a:cs typeface="Times New Roman" panose="02020603050405020304" pitchFamily="18" charset="0"/>
            </a:endParaRPr>
          </a:p>
          <a:p>
            <a:pPr marL="0" indent="0">
              <a:buNone/>
            </a:pPr>
            <a:r>
              <a:rPr lang="el-GR" sz="3800" b="1" i="1" dirty="0" err="1" smtClean="0">
                <a:latin typeface="Times New Roman" panose="02020603050405020304" pitchFamily="18" charset="0"/>
                <a:cs typeface="Times New Roman" panose="02020603050405020304" pitchFamily="18" charset="0"/>
              </a:rPr>
              <a:t>Τρέβορ</a:t>
            </a:r>
            <a:r>
              <a:rPr lang="el-GR" sz="3800" b="1" i="1" dirty="0">
                <a:latin typeface="Times New Roman" panose="02020603050405020304" pitchFamily="18" charset="0"/>
                <a:cs typeface="Times New Roman" panose="02020603050405020304" pitchFamily="18" charset="0"/>
              </a:rPr>
              <a:t>.  </a:t>
            </a:r>
            <a:r>
              <a:rPr lang="el-GR" sz="3800" i="1" dirty="0">
                <a:latin typeface="Times New Roman" panose="02020603050405020304" pitchFamily="18" charset="0"/>
                <a:cs typeface="Times New Roman" panose="02020603050405020304" pitchFamily="18" charset="0"/>
              </a:rPr>
              <a:t>Ο </a:t>
            </a:r>
            <a:r>
              <a:rPr lang="el-GR" sz="3800" i="1" dirty="0" err="1">
                <a:latin typeface="Times New Roman" panose="02020603050405020304" pitchFamily="18" charset="0"/>
                <a:cs typeface="Times New Roman" panose="02020603050405020304" pitchFamily="18" charset="0"/>
              </a:rPr>
              <a:t>Τρέβορ</a:t>
            </a:r>
            <a:r>
              <a:rPr lang="el-GR" sz="3800" i="1" dirty="0">
                <a:latin typeface="Times New Roman" panose="02020603050405020304" pitchFamily="18" charset="0"/>
                <a:cs typeface="Times New Roman" panose="02020603050405020304" pitchFamily="18" charset="0"/>
              </a:rPr>
              <a:t> ενδιαφέρεται για τα μαθήματα αλλά έχει πολύ χαμηλή αυτοπεποίθηση ως προς την επίδοσή του. Λίγα χρόνια πριν, ο αδερφός του ήταν ο καλύτερος μαθητής του λυκείου και πέρασε σ΄ ένα περίφημο Πανεπιστήμιο.  Ο </a:t>
            </a:r>
            <a:r>
              <a:rPr lang="el-GR" sz="3800" i="1" dirty="0" err="1">
                <a:latin typeface="Times New Roman" panose="02020603050405020304" pitchFamily="18" charset="0"/>
                <a:cs typeface="Times New Roman" panose="02020603050405020304" pitchFamily="18" charset="0"/>
              </a:rPr>
              <a:t>Τρέβορ</a:t>
            </a:r>
            <a:r>
              <a:rPr lang="el-GR" sz="3800" i="1" dirty="0">
                <a:latin typeface="Times New Roman" panose="02020603050405020304" pitchFamily="18" charset="0"/>
                <a:cs typeface="Times New Roman" panose="02020603050405020304" pitchFamily="18" charset="0"/>
              </a:rPr>
              <a:t> ποτέ δεν πίστεψε ότι ήταν εξίσου ικανός με τον αδερφό του. Η χαμηλή του αυτοπεποίθηση επηρεάζει και το ενδιαφέρον του. Δουλεύει με ληθαργικό τρόπο όταν οι εργασίες είναι δύσκολες και τα παρατάει εύκολα όταν δεν καταλαβαίνει</a:t>
            </a:r>
            <a:r>
              <a:rPr lang="el-GR" sz="3800" i="1" dirty="0" smtClean="0">
                <a:latin typeface="Times New Roman" panose="02020603050405020304" pitchFamily="18" charset="0"/>
                <a:cs typeface="Times New Roman" panose="02020603050405020304" pitchFamily="18" charset="0"/>
              </a:rPr>
              <a:t>.</a:t>
            </a:r>
          </a:p>
          <a:p>
            <a:pPr marL="0" indent="0">
              <a:buNone/>
            </a:pPr>
            <a:endParaRPr lang="el-GR" i="1" dirty="0" smtClean="0"/>
          </a:p>
          <a:p>
            <a:endParaRPr lang="el-GR" i="1" dirty="0"/>
          </a:p>
          <a:p>
            <a:endParaRPr lang="el-GR" i="1" dirty="0" smtClean="0"/>
          </a:p>
          <a:p>
            <a:endParaRPr lang="el-GR" i="1" dirty="0"/>
          </a:p>
          <a:p>
            <a:endParaRPr lang="el-GR" i="1" dirty="0" smtClean="0"/>
          </a:p>
          <a:p>
            <a:endParaRPr lang="el-GR" i="1" dirty="0"/>
          </a:p>
          <a:p>
            <a:endParaRPr lang="el-GR" i="1" dirty="0" smtClean="0"/>
          </a:p>
          <a:p>
            <a:endParaRPr lang="el-GR" i="1" dirty="0"/>
          </a:p>
          <a:p>
            <a:endParaRPr lang="el-GR" i="1" dirty="0"/>
          </a:p>
          <a:p>
            <a:endParaRPr lang="el-GR" dirty="0"/>
          </a:p>
        </p:txBody>
      </p:sp>
    </p:spTree>
    <p:extLst>
      <p:ext uri="{BB962C8B-B14F-4D97-AF65-F5344CB8AC3E}">
        <p14:creationId xmlns:p14="http://schemas.microsoft.com/office/powerpoint/2010/main" val="1054354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0" y="2130425"/>
            <a:ext cx="9144000" cy="1470025"/>
          </a:xfrm>
          <a:solidFill>
            <a:srgbClr val="002060"/>
          </a:solidFill>
        </p:spPr>
        <p:txBody>
          <a:bodyPr>
            <a:normAutofit/>
          </a:bodyPr>
          <a:lstStyle/>
          <a:p>
            <a:r>
              <a:rPr lang="el-GR" sz="3600" b="1" dirty="0" smtClean="0">
                <a:solidFill>
                  <a:schemeClr val="bg1"/>
                </a:solidFill>
                <a:latin typeface="Times New Roman" panose="02020603050405020304" pitchFamily="18" charset="0"/>
                <a:cs typeface="Times New Roman" panose="02020603050405020304" pitchFamily="18" charset="0"/>
              </a:rPr>
              <a:t>Προσδοκία – Αξία </a:t>
            </a:r>
            <a:endParaRPr lang="el-GR" sz="3600" b="1" dirty="0">
              <a:solidFill>
                <a:schemeClr val="bg1"/>
              </a:solidFill>
              <a:latin typeface="Times New Roman" panose="02020603050405020304" pitchFamily="18" charset="0"/>
              <a:cs typeface="Times New Roman" panose="02020603050405020304" pitchFamily="18" charset="0"/>
            </a:endParaRPr>
          </a:p>
        </p:txBody>
      </p:sp>
      <p:sp>
        <p:nvSpPr>
          <p:cNvPr id="5" name="Υπότιτλος 4"/>
          <p:cNvSpPr>
            <a:spLocks noGrp="1"/>
          </p:cNvSpPr>
          <p:nvPr>
            <p:ph type="subTitle" idx="1"/>
          </p:nvPr>
        </p:nvSpPr>
        <p:spPr/>
        <p:txBody>
          <a:bodyPr/>
          <a:lstStyle/>
          <a:p>
            <a:endParaRPr lang="el-GR"/>
          </a:p>
        </p:txBody>
      </p:sp>
    </p:spTree>
    <p:extLst>
      <p:ext uri="{BB962C8B-B14F-4D97-AF65-F5344CB8AC3E}">
        <p14:creationId xmlns:p14="http://schemas.microsoft.com/office/powerpoint/2010/main" val="3231664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56792"/>
            <a:ext cx="8229600" cy="4387626"/>
          </a:xfrm>
        </p:spPr>
        <p:txBody>
          <a:bodyPr>
            <a:normAutofit/>
          </a:bodyPr>
          <a:lstStyle/>
          <a:p>
            <a:pPr marL="0" indent="0">
              <a:buNone/>
            </a:pPr>
            <a:r>
              <a:rPr lang="el-GR" sz="2400" b="1" dirty="0" smtClean="0">
                <a:latin typeface="Times New Roman" panose="02020603050405020304" pitchFamily="18" charset="0"/>
                <a:cs typeface="Times New Roman" panose="02020603050405020304" pitchFamily="18" charset="0"/>
              </a:rPr>
              <a:t>Προσδοκίες</a:t>
            </a:r>
            <a:r>
              <a:rPr lang="en-US" sz="2400" b="1" dirty="0" smtClean="0">
                <a:latin typeface="Times New Roman" panose="02020603050405020304" pitchFamily="18" charset="0"/>
                <a:cs typeface="Times New Roman" panose="02020603050405020304" pitchFamily="18" charset="0"/>
              </a:rPr>
              <a:t>: </a:t>
            </a:r>
            <a:r>
              <a:rPr lang="el-GR" sz="2400" dirty="0" smtClean="0">
                <a:latin typeface="Times New Roman" panose="02020603050405020304" pitchFamily="18" charset="0"/>
                <a:cs typeface="Times New Roman" panose="02020603050405020304" pitchFamily="18" charset="0"/>
              </a:rPr>
              <a:t>οι πεποιθήσεις και οι κρίσεις του ατόμου σχετικά με την ικανότητά του να εκτελέσει επιτυχώς ένα έργο </a:t>
            </a:r>
          </a:p>
          <a:p>
            <a:pPr marL="0" indent="0">
              <a:buNone/>
            </a:pPr>
            <a:r>
              <a:rPr lang="el-GR" sz="2400" dirty="0" smtClean="0">
                <a:latin typeface="Times New Roman" panose="02020603050405020304" pitchFamily="18" charset="0"/>
                <a:cs typeface="Times New Roman" panose="02020603050405020304" pitchFamily="18" charset="0"/>
              </a:rPr>
              <a:t>«μπορώ να το πραγματώσω αυτό;»</a:t>
            </a:r>
          </a:p>
          <a:p>
            <a:pPr marL="0" indent="0">
              <a:buNone/>
            </a:pPr>
            <a:endParaRPr lang="el-GR" sz="2400" b="1" dirty="0" smtClean="0">
              <a:latin typeface="Times New Roman" panose="02020603050405020304" pitchFamily="18" charset="0"/>
              <a:cs typeface="Times New Roman" panose="02020603050405020304" pitchFamily="18" charset="0"/>
            </a:endParaRPr>
          </a:p>
          <a:p>
            <a:pPr marL="0" indent="0">
              <a:buNone/>
            </a:pPr>
            <a:r>
              <a:rPr lang="el-GR" sz="2400" b="1" dirty="0" smtClean="0">
                <a:latin typeface="Times New Roman" panose="02020603050405020304" pitchFamily="18" charset="0"/>
                <a:cs typeface="Times New Roman" panose="02020603050405020304" pitchFamily="18" charset="0"/>
              </a:rPr>
              <a:t>Αξίες</a:t>
            </a:r>
            <a:r>
              <a:rPr lang="en-US" sz="2400" b="1" dirty="0" smtClean="0">
                <a:latin typeface="Times New Roman" panose="02020603050405020304" pitchFamily="18" charset="0"/>
                <a:cs typeface="Times New Roman" panose="02020603050405020304" pitchFamily="18" charset="0"/>
              </a:rPr>
              <a:t>: </a:t>
            </a:r>
            <a:r>
              <a:rPr lang="el-GR" sz="2400" dirty="0" smtClean="0">
                <a:latin typeface="Times New Roman" panose="02020603050405020304" pitchFamily="18" charset="0"/>
                <a:cs typeface="Times New Roman" panose="02020603050405020304" pitchFamily="18" charset="0"/>
              </a:rPr>
              <a:t>οι πεποιθήσεις του ατόμου σχετικά με τους λόγους για τους οποίους θα μπορούσε να εμπλακεί σ’ένα </a:t>
            </a:r>
            <a:r>
              <a:rPr lang="el-GR" sz="2400" smtClean="0">
                <a:latin typeface="Times New Roman" panose="02020603050405020304" pitchFamily="18" charset="0"/>
                <a:cs typeface="Times New Roman" panose="02020603050405020304" pitchFamily="18" charset="0"/>
              </a:rPr>
              <a:t>έργο </a:t>
            </a:r>
          </a:p>
          <a:p>
            <a:pPr marL="0" indent="0">
              <a:buNone/>
            </a:pPr>
            <a:r>
              <a:rPr lang="el-GR" sz="2400" smtClean="0">
                <a:latin typeface="Times New Roman" panose="02020603050405020304" pitchFamily="18" charset="0"/>
                <a:cs typeface="Times New Roman" panose="02020603050405020304" pitchFamily="18" charset="0"/>
              </a:rPr>
              <a:t>«</a:t>
            </a:r>
            <a:r>
              <a:rPr lang="el-GR" sz="2400" dirty="0" smtClean="0">
                <a:latin typeface="Times New Roman" panose="02020603050405020304" pitchFamily="18" charset="0"/>
                <a:cs typeface="Times New Roman" panose="02020603050405020304" pitchFamily="18" charset="0"/>
              </a:rPr>
              <a:t>θέλω να το ολοκληρώσω αυτό και γιατί;»</a:t>
            </a:r>
            <a:endParaRPr lang="el-GR" sz="2400" b="1"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323528" y="274638"/>
            <a:ext cx="8496944" cy="1143000"/>
          </a:xfrm>
        </p:spPr>
        <p:txBody>
          <a:bodyPr>
            <a:noAutofit/>
          </a:bodyPr>
          <a:lstStyle/>
          <a:p>
            <a:r>
              <a:rPr lang="el-GR" sz="3600" b="1" dirty="0" smtClean="0">
                <a:latin typeface="Times New Roman" panose="02020603050405020304" pitchFamily="18" charset="0"/>
                <a:cs typeface="Times New Roman" panose="02020603050405020304" pitchFamily="18" charset="0"/>
              </a:rPr>
              <a:t>Θεωρία προσδοκίας-αξίας για τα κίνητρα</a:t>
            </a:r>
            <a:endParaRPr lang="el-G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098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7406640" cy="432048"/>
          </a:xfrm>
        </p:spPr>
        <p:txBody>
          <a:bodyPr>
            <a:normAutofit fontScale="90000"/>
          </a:bodyPr>
          <a:lstStyle/>
          <a:p>
            <a:pPr algn="ctr"/>
            <a:r>
              <a:rPr lang="el-GR" sz="2800" b="1" dirty="0" smtClean="0">
                <a:effectLst/>
                <a:latin typeface="Times New Roman" panose="02020603050405020304" pitchFamily="18" charset="0"/>
                <a:cs typeface="Times New Roman" panose="02020603050405020304" pitchFamily="18" charset="0"/>
              </a:rPr>
              <a:t>Το κίνητρο επίτευξης </a:t>
            </a:r>
            <a:endParaRPr lang="el-GR" sz="2800" b="1" dirty="0">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778480"/>
            <a:ext cx="9144000" cy="2592288"/>
          </a:xfrm>
        </p:spPr>
        <p:txBody>
          <a:bodyPr>
            <a:normAutofit fontScale="92500" lnSpcReduction="20000"/>
          </a:bodyPr>
          <a:lstStyle/>
          <a:p>
            <a:pPr marL="27432" algn="l"/>
            <a:r>
              <a:rPr lang="el-GR" sz="2400" dirty="0" smtClean="0">
                <a:solidFill>
                  <a:schemeClr val="tx1"/>
                </a:solidFill>
                <a:latin typeface="Times New Roman" panose="02020603050405020304" pitchFamily="18" charset="0"/>
                <a:cs typeface="Times New Roman" panose="02020603050405020304" pitchFamily="18" charset="0"/>
              </a:rPr>
              <a:t>Η συμπεριφορά είναι πολλαπλασιαστική λειτουργία τριών συστατικών:</a:t>
            </a:r>
          </a:p>
          <a:p>
            <a:pPr algn="l"/>
            <a:endParaRPr lang="el-GR" sz="2400" dirty="0" smtClean="0">
              <a:latin typeface="Times New Roman" panose="02020603050405020304" pitchFamily="18" charset="0"/>
              <a:cs typeface="Times New Roman" panose="02020603050405020304" pitchFamily="18" charset="0"/>
            </a:endParaRPr>
          </a:p>
          <a:p>
            <a:pPr algn="l"/>
            <a:r>
              <a:rPr lang="el-GR" sz="2400" b="1" dirty="0" smtClean="0">
                <a:solidFill>
                  <a:schemeClr val="tx1"/>
                </a:solidFill>
                <a:latin typeface="Times New Roman" panose="02020603050405020304" pitchFamily="18" charset="0"/>
                <a:cs typeface="Times New Roman" panose="02020603050405020304" pitchFamily="18" charset="0"/>
              </a:rPr>
              <a:t>1. ΚΙΝΗΤΡΑ</a:t>
            </a:r>
          </a:p>
          <a:p>
            <a:pPr algn="just"/>
            <a:r>
              <a:rPr lang="el-GR" sz="2400" b="1" dirty="0" smtClean="0">
                <a:solidFill>
                  <a:schemeClr val="tx1"/>
                </a:solidFill>
                <a:latin typeface="Times New Roman" panose="02020603050405020304" pitchFamily="18" charset="0"/>
                <a:cs typeface="Times New Roman" panose="02020603050405020304" pitchFamily="18" charset="0"/>
              </a:rPr>
              <a:t>Κίνητρο προσέγγισης της επιτυχίας</a:t>
            </a:r>
            <a:r>
              <a:rPr lang="el-GR" sz="2400" b="1" dirty="0" smtClean="0">
                <a:solidFill>
                  <a:schemeClr val="bg2"/>
                </a:solidFill>
                <a:latin typeface="Times New Roman" panose="02020603050405020304" pitchFamily="18" charset="0"/>
                <a:cs typeface="Times New Roman" panose="02020603050405020304" pitchFamily="18" charset="0"/>
              </a:rPr>
              <a:t>: </a:t>
            </a:r>
            <a:r>
              <a:rPr lang="el-GR" sz="2400" dirty="0" smtClean="0">
                <a:solidFill>
                  <a:schemeClr val="tx1"/>
                </a:solidFill>
                <a:latin typeface="Times New Roman" panose="02020603050405020304" pitchFamily="18" charset="0"/>
                <a:cs typeface="Times New Roman" panose="02020603050405020304" pitchFamily="18" charset="0"/>
              </a:rPr>
              <a:t>Ελπίδα ή προσμονή του ατόμου για επιτυχία. Αν ειναι υψηλό, τότε πιθανότατα θα αναλάβει έργα επίτευξης</a:t>
            </a:r>
          </a:p>
          <a:p>
            <a:pPr algn="just"/>
            <a:endParaRPr lang="el-GR" sz="2400" dirty="0" smtClean="0">
              <a:solidFill>
                <a:schemeClr val="tx1"/>
              </a:solidFill>
              <a:latin typeface="Times New Roman" panose="02020603050405020304" pitchFamily="18" charset="0"/>
              <a:cs typeface="Times New Roman" panose="02020603050405020304" pitchFamily="18" charset="0"/>
            </a:endParaRPr>
          </a:p>
          <a:p>
            <a:pPr algn="just"/>
            <a:r>
              <a:rPr lang="el-GR" sz="2400" b="1" dirty="0" smtClean="0">
                <a:solidFill>
                  <a:schemeClr val="tx1"/>
                </a:solidFill>
                <a:latin typeface="Times New Roman" panose="02020603050405020304" pitchFamily="18" charset="0"/>
                <a:cs typeface="Times New Roman" panose="02020603050405020304" pitchFamily="18" charset="0"/>
              </a:rPr>
              <a:t>Κίνητρο αποφυγής της αποτυχίας</a:t>
            </a:r>
            <a:r>
              <a:rPr lang="el-GR" sz="2400" dirty="0" smtClean="0">
                <a:solidFill>
                  <a:schemeClr val="tx1"/>
                </a:solidFill>
                <a:latin typeface="Times New Roman" panose="02020603050405020304" pitchFamily="18" charset="0"/>
                <a:cs typeface="Times New Roman" panose="02020603050405020304" pitchFamily="18" charset="0"/>
              </a:rPr>
              <a:t>: Ντροπή και ταπείνωση του ατόμου όταν αποτυγχάνει. Αν ειναι υψηλό, τότε θα αποφύγει να εμπλακεί σε έργα επίτευξης </a:t>
            </a:r>
          </a:p>
          <a:p>
            <a:pPr algn="l"/>
            <a:endParaRPr lang="el-GR" sz="2400" b="1" dirty="0" smtClean="0">
              <a:solidFill>
                <a:schemeClr val="bg2"/>
              </a:solidFill>
              <a:latin typeface="Times New Roman" panose="02020603050405020304" pitchFamily="18" charset="0"/>
              <a:cs typeface="Times New Roman" panose="02020603050405020304" pitchFamily="18" charset="0"/>
            </a:endParaRPr>
          </a:p>
          <a:p>
            <a:pPr algn="l"/>
            <a:endParaRPr lang="el-GR" sz="2400" b="1" dirty="0">
              <a:solidFill>
                <a:schemeClr val="bg2"/>
              </a:solidFill>
            </a:endParaRPr>
          </a:p>
        </p:txBody>
      </p:sp>
      <p:sp>
        <p:nvSpPr>
          <p:cNvPr id="4" name="Title 1"/>
          <p:cNvSpPr txBox="1">
            <a:spLocks/>
          </p:cNvSpPr>
          <p:nvPr/>
        </p:nvSpPr>
        <p:spPr>
          <a:xfrm>
            <a:off x="0" y="3068960"/>
            <a:ext cx="7884368" cy="151216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2000" b="1" dirty="0" smtClean="0">
                <a:latin typeface="+mn-lt"/>
              </a:rPr>
              <a:t>2. </a:t>
            </a:r>
            <a:r>
              <a:rPr lang="el-GR" sz="2000" b="1" dirty="0" smtClean="0">
                <a:latin typeface="Times New Roman" panose="02020603050405020304" pitchFamily="18" charset="0"/>
                <a:cs typeface="Times New Roman" panose="02020603050405020304" pitchFamily="18" charset="0"/>
              </a:rPr>
              <a:t>ΠΙΘΑΝΟΤΗΤΑ ΕΠΙΤΥΧΙΑΣ</a:t>
            </a:r>
            <a:br>
              <a:rPr lang="el-GR" sz="2000" b="1" dirty="0" smtClean="0">
                <a:latin typeface="Times New Roman" panose="02020603050405020304" pitchFamily="18" charset="0"/>
                <a:cs typeface="Times New Roman" panose="02020603050405020304" pitchFamily="18" charset="0"/>
              </a:rPr>
            </a:br>
            <a:r>
              <a:rPr lang="el-GR" sz="2000" i="1" dirty="0" smtClean="0">
                <a:latin typeface="Times New Roman" panose="02020603050405020304" pitchFamily="18" charset="0"/>
                <a:cs typeface="Times New Roman" panose="02020603050405020304" pitchFamily="18" charset="0"/>
              </a:rPr>
              <a:t>Πόσο πιθανό είναι να επιτύχει </a:t>
            </a:r>
            <a:endParaRPr lang="el-GR" sz="2000" i="1" dirty="0">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46070" y="4365104"/>
            <a:ext cx="7829550" cy="1944216"/>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l-GR" sz="2400" b="1" dirty="0" smtClean="0">
                <a:solidFill>
                  <a:schemeClr val="tx1"/>
                </a:solidFill>
                <a:latin typeface="Times New Roman" panose="02020603050405020304" pitchFamily="18" charset="0"/>
                <a:cs typeface="Times New Roman" panose="02020603050405020304" pitchFamily="18" charset="0"/>
              </a:rPr>
              <a:t>3. ΠΡΟΤΡΕΠΤΙΚΗ ΑΞΙΑ ΤΗΣ ΕΠΙΤΥΧΙΑΣ</a:t>
            </a:r>
          </a:p>
          <a:p>
            <a:pPr algn="l"/>
            <a:r>
              <a:rPr lang="el-GR" sz="2400" i="1" dirty="0" smtClean="0">
                <a:solidFill>
                  <a:schemeClr val="tx1"/>
                </a:solidFill>
                <a:latin typeface="Times New Roman" panose="02020603050405020304" pitchFamily="18" charset="0"/>
                <a:cs typeface="Times New Roman" panose="02020603050405020304" pitchFamily="18" charset="0"/>
              </a:rPr>
              <a:t>Το συναίσθημα ικανοποίησης της ολοκλήρωσης ενός έργου / δυσκολία έργου </a:t>
            </a:r>
          </a:p>
          <a:p>
            <a:pPr algn="l"/>
            <a:endParaRPr lang="el-GR" sz="2400" i="1" u="sng" dirty="0" smtClean="0">
              <a:solidFill>
                <a:schemeClr val="tx1"/>
              </a:solidFill>
              <a:latin typeface="Times New Roman" panose="02020603050405020304" pitchFamily="18" charset="0"/>
              <a:cs typeface="Times New Roman" panose="02020603050405020304" pitchFamily="18" charset="0"/>
            </a:endParaRPr>
          </a:p>
          <a:p>
            <a:pPr algn="just"/>
            <a:r>
              <a:rPr lang="el-GR" sz="2400" i="1" dirty="0" smtClean="0">
                <a:solidFill>
                  <a:schemeClr val="tx1"/>
                </a:solidFill>
                <a:latin typeface="Times New Roman" panose="02020603050405020304" pitchFamily="18" charset="0"/>
                <a:cs typeface="Times New Roman" panose="02020603050405020304" pitchFamily="18" charset="0"/>
              </a:rPr>
              <a:t>Η προτρεπτική αξία του να πάρει κανείς άριστα σε ένα δύσκολο μάθημα θα </a:t>
            </a:r>
            <a:r>
              <a:rPr lang="el-GR" sz="2400" i="1" dirty="0" err="1" smtClean="0">
                <a:solidFill>
                  <a:schemeClr val="tx1"/>
                </a:solidFill>
                <a:latin typeface="Times New Roman" panose="02020603050405020304" pitchFamily="18" charset="0"/>
                <a:cs typeface="Times New Roman" panose="02020603050405020304" pitchFamily="18" charset="0"/>
              </a:rPr>
              <a:t>ειναι</a:t>
            </a:r>
            <a:r>
              <a:rPr lang="el-GR" sz="2400" i="1" dirty="0" smtClean="0">
                <a:solidFill>
                  <a:schemeClr val="tx1"/>
                </a:solidFill>
                <a:latin typeface="Times New Roman" panose="02020603050405020304" pitchFamily="18" charset="0"/>
                <a:cs typeface="Times New Roman" panose="02020603050405020304" pitchFamily="18" charset="0"/>
              </a:rPr>
              <a:t> μεγαλύτερη </a:t>
            </a:r>
            <a:r>
              <a:rPr lang="el-GR" sz="2400" i="1" dirty="0" err="1" smtClean="0">
                <a:solidFill>
                  <a:schemeClr val="tx1"/>
                </a:solidFill>
                <a:latin typeface="Times New Roman" panose="02020603050405020304" pitchFamily="18" charset="0"/>
                <a:cs typeface="Times New Roman" panose="02020603050405020304" pitchFamily="18" charset="0"/>
              </a:rPr>
              <a:t>απ</a:t>
            </a:r>
            <a:r>
              <a:rPr lang="el-GR" sz="2400" i="1" dirty="0" smtClean="0">
                <a:solidFill>
                  <a:schemeClr val="tx1"/>
                </a:solidFill>
                <a:latin typeface="Times New Roman" panose="02020603050405020304" pitchFamily="18" charset="0"/>
                <a:cs typeface="Times New Roman" panose="02020603050405020304" pitchFamily="18" charset="0"/>
              </a:rPr>
              <a:t>΄ ό,τι </a:t>
            </a:r>
            <a:r>
              <a:rPr lang="el-GR" sz="2400" i="1" dirty="0" err="1" smtClean="0">
                <a:solidFill>
                  <a:schemeClr val="tx1"/>
                </a:solidFill>
                <a:latin typeface="Times New Roman" panose="02020603050405020304" pitchFamily="18" charset="0"/>
                <a:cs typeface="Times New Roman" panose="02020603050405020304" pitchFamily="18" charset="0"/>
              </a:rPr>
              <a:t>οταν</a:t>
            </a:r>
            <a:r>
              <a:rPr lang="el-GR" sz="2400" i="1" dirty="0" smtClean="0">
                <a:solidFill>
                  <a:schemeClr val="tx1"/>
                </a:solidFill>
                <a:latin typeface="Times New Roman" panose="02020603050405020304" pitchFamily="18" charset="0"/>
                <a:cs typeface="Times New Roman" panose="02020603050405020304" pitchFamily="18" charset="0"/>
              </a:rPr>
              <a:t> πάρει τον ίδιο βαθμό σε ένα εύκολο διαγώνισμα, δηλαδή  θα βιώσει μεγαλύτερη ικανοποίηση</a:t>
            </a:r>
          </a:p>
          <a:p>
            <a:endParaRPr lang="el-GR" sz="2400" u="sng" dirty="0">
              <a:solidFill>
                <a:schemeClr val="bg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020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764704"/>
            <a:ext cx="8748464" cy="5242587"/>
          </a:xfrm>
        </p:spPr>
        <p:txBody>
          <a:bodyPr>
            <a:normAutofit/>
          </a:bodyPr>
          <a:lstStyle/>
          <a:p>
            <a:pPr>
              <a:buNone/>
            </a:pPr>
            <a:r>
              <a:rPr lang="el-GR" sz="1200" dirty="0" smtClean="0"/>
              <a:t>Κοιν/κός κόσμος            γνωστικές διεργασίες           πεποιθήσεις περί κινήτρων               συμπερ/ρά επίτευξης</a:t>
            </a:r>
            <a:endParaRPr lang="el-GR" sz="1200" dirty="0"/>
          </a:p>
        </p:txBody>
      </p:sp>
      <p:sp>
        <p:nvSpPr>
          <p:cNvPr id="3" name="Title 2"/>
          <p:cNvSpPr>
            <a:spLocks noGrp="1"/>
          </p:cNvSpPr>
          <p:nvPr>
            <p:ph type="title"/>
          </p:nvPr>
        </p:nvSpPr>
        <p:spPr>
          <a:xfrm>
            <a:off x="457200" y="0"/>
            <a:ext cx="8229600" cy="692696"/>
          </a:xfrm>
        </p:spPr>
        <p:txBody>
          <a:bodyPr>
            <a:normAutofit/>
          </a:bodyPr>
          <a:lstStyle/>
          <a:p>
            <a:pPr algn="ctr"/>
            <a:r>
              <a:rPr lang="el-GR" sz="2800" b="1" dirty="0" smtClean="0">
                <a:latin typeface="Times New Roman" panose="02020603050405020304" pitchFamily="18" charset="0"/>
                <a:cs typeface="Times New Roman" panose="02020603050405020304" pitchFamily="18" charset="0"/>
              </a:rPr>
              <a:t>Θεωρία προσδοκίας-αξίας των </a:t>
            </a:r>
            <a:r>
              <a:rPr lang="en-US" sz="2800" b="1" dirty="0" smtClean="0">
                <a:latin typeface="Times New Roman" panose="02020603050405020304" pitchFamily="18" charset="0"/>
                <a:cs typeface="Times New Roman" panose="02020603050405020304" pitchFamily="18" charset="0"/>
              </a:rPr>
              <a:t>Eccles &amp; </a:t>
            </a:r>
            <a:r>
              <a:rPr lang="en-US" sz="2800" b="1" dirty="0" err="1" smtClean="0">
                <a:latin typeface="Times New Roman" panose="02020603050405020304" pitchFamily="18" charset="0"/>
                <a:cs typeface="Times New Roman" panose="02020603050405020304" pitchFamily="18" charset="0"/>
              </a:rPr>
              <a:t>Wiegfield</a:t>
            </a:r>
            <a:endParaRPr lang="el-GR" sz="2800" b="1" dirty="0">
              <a:latin typeface="Times New Roman" panose="02020603050405020304" pitchFamily="18" charset="0"/>
              <a:cs typeface="Times New Roman" panose="02020603050405020304" pitchFamily="18" charset="0"/>
            </a:endParaRPr>
          </a:p>
        </p:txBody>
      </p:sp>
      <p:sp>
        <p:nvSpPr>
          <p:cNvPr id="5" name="Rectangle 4"/>
          <p:cNvSpPr/>
          <p:nvPr/>
        </p:nvSpPr>
        <p:spPr>
          <a:xfrm>
            <a:off x="395536" y="1700808"/>
            <a:ext cx="1728192" cy="4248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l-GR" dirty="0" smtClean="0">
                <a:solidFill>
                  <a:schemeClr val="tx1"/>
                </a:solidFill>
              </a:rPr>
              <a:t> </a:t>
            </a:r>
            <a:r>
              <a:rPr lang="el-GR" sz="1200" dirty="0" smtClean="0">
                <a:solidFill>
                  <a:schemeClr val="tx1"/>
                </a:solidFill>
              </a:rPr>
              <a:t>Πολιτισμικό περιβάλλον</a:t>
            </a:r>
          </a:p>
          <a:p>
            <a:pPr marL="342900" indent="-342900">
              <a:buFont typeface="+mj-lt"/>
              <a:buAutoNum type="arabicPeriod"/>
            </a:pPr>
            <a:endParaRPr lang="el-GR" sz="1200" dirty="0" smtClean="0">
              <a:solidFill>
                <a:schemeClr val="tx1"/>
              </a:solidFill>
            </a:endParaRPr>
          </a:p>
          <a:p>
            <a:pPr marL="342900" indent="-342900">
              <a:buFont typeface="+mj-lt"/>
              <a:buAutoNum type="arabicPeriod"/>
            </a:pPr>
            <a:endParaRPr lang="el-GR" sz="1200" dirty="0" smtClean="0">
              <a:solidFill>
                <a:schemeClr val="tx1"/>
              </a:solidFill>
            </a:endParaRPr>
          </a:p>
          <a:p>
            <a:pPr marL="342900" indent="-342900">
              <a:buFont typeface="+mj-lt"/>
              <a:buAutoNum type="arabicPeriod"/>
            </a:pPr>
            <a:r>
              <a:rPr lang="el-GR" sz="1200" dirty="0" smtClean="0">
                <a:solidFill>
                  <a:schemeClr val="tx1"/>
                </a:solidFill>
              </a:rPr>
              <a:t>Συμπεριφορές κοιν/ποίησης</a:t>
            </a:r>
          </a:p>
          <a:p>
            <a:pPr marL="342900" indent="-342900">
              <a:buFont typeface="+mj-lt"/>
              <a:buAutoNum type="arabicPeriod"/>
            </a:pPr>
            <a:endParaRPr lang="el-GR" sz="1200" dirty="0" smtClean="0">
              <a:solidFill>
                <a:schemeClr val="tx1"/>
              </a:solidFill>
            </a:endParaRPr>
          </a:p>
          <a:p>
            <a:pPr marL="342900" indent="-342900">
              <a:buFont typeface="+mj-lt"/>
              <a:buAutoNum type="arabicPeriod"/>
            </a:pPr>
            <a:endParaRPr lang="el-GR" sz="1200" dirty="0" smtClean="0">
              <a:solidFill>
                <a:schemeClr val="tx1"/>
              </a:solidFill>
            </a:endParaRPr>
          </a:p>
          <a:p>
            <a:pPr marL="342900" indent="-342900">
              <a:buFont typeface="+mj-lt"/>
              <a:buAutoNum type="arabicPeriod"/>
            </a:pPr>
            <a:r>
              <a:rPr lang="el-GR" sz="1200" dirty="0" smtClean="0">
                <a:solidFill>
                  <a:schemeClr val="tx1"/>
                </a:solidFill>
              </a:rPr>
              <a:t>Προηγούμενες επιδόσεις &amp; γεγονότα</a:t>
            </a:r>
            <a:endParaRPr lang="el-GR" sz="1200" dirty="0">
              <a:solidFill>
                <a:schemeClr val="tx1"/>
              </a:solidFill>
            </a:endParaRPr>
          </a:p>
        </p:txBody>
      </p:sp>
      <p:sp>
        <p:nvSpPr>
          <p:cNvPr id="6" name="Rectangle 5"/>
          <p:cNvSpPr/>
          <p:nvPr/>
        </p:nvSpPr>
        <p:spPr>
          <a:xfrm>
            <a:off x="2339752" y="1700808"/>
            <a:ext cx="1512168" cy="4248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dirty="0" smtClean="0">
                <a:solidFill>
                  <a:schemeClr val="tx1"/>
                </a:solidFill>
              </a:rPr>
              <a:t>Αντιλήψεις του πολ/μικού περ/ντος</a:t>
            </a:r>
          </a:p>
          <a:p>
            <a:pPr algn="ctr"/>
            <a:endParaRPr lang="el-GR" dirty="0" smtClean="0">
              <a:solidFill>
                <a:schemeClr val="tx1"/>
              </a:solidFill>
            </a:endParaRPr>
          </a:p>
          <a:p>
            <a:pPr algn="ctr"/>
            <a:endParaRPr lang="el-GR" dirty="0" smtClean="0">
              <a:solidFill>
                <a:schemeClr val="tx1"/>
              </a:solidFill>
            </a:endParaRPr>
          </a:p>
          <a:p>
            <a:pPr algn="ctr"/>
            <a:endParaRPr lang="el-GR" dirty="0" smtClean="0">
              <a:solidFill>
                <a:schemeClr val="tx1"/>
              </a:solidFill>
            </a:endParaRPr>
          </a:p>
          <a:p>
            <a:pPr algn="ctr"/>
            <a:endParaRPr lang="el-GR" dirty="0" smtClean="0">
              <a:solidFill>
                <a:schemeClr val="tx1"/>
              </a:solidFill>
            </a:endParaRPr>
          </a:p>
          <a:p>
            <a:r>
              <a:rPr lang="el-GR" sz="1200" dirty="0" smtClean="0">
                <a:solidFill>
                  <a:schemeClr val="tx1"/>
                </a:solidFill>
              </a:rPr>
              <a:t>Ερμηνείες &amp; αιτιακές αποδόσεις προηγ/νων γεγονότων</a:t>
            </a:r>
            <a:endParaRPr lang="el-GR" sz="1200" dirty="0">
              <a:solidFill>
                <a:schemeClr val="tx1"/>
              </a:solidFill>
            </a:endParaRPr>
          </a:p>
        </p:txBody>
      </p:sp>
      <p:sp>
        <p:nvSpPr>
          <p:cNvPr id="7" name="Rectangle 6"/>
          <p:cNvSpPr/>
          <p:nvPr/>
        </p:nvSpPr>
        <p:spPr>
          <a:xfrm>
            <a:off x="4139952" y="1700808"/>
            <a:ext cx="1512168"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Συναισθηματικές αναμνήσεις</a:t>
            </a:r>
            <a:endParaRPr lang="el-GR" sz="1200" dirty="0">
              <a:solidFill>
                <a:schemeClr val="tx1"/>
              </a:solidFill>
            </a:endParaRPr>
          </a:p>
        </p:txBody>
      </p:sp>
      <p:sp>
        <p:nvSpPr>
          <p:cNvPr id="8" name="Rectangle 7"/>
          <p:cNvSpPr/>
          <p:nvPr/>
        </p:nvSpPr>
        <p:spPr>
          <a:xfrm>
            <a:off x="4139952" y="3861048"/>
            <a:ext cx="1440160" cy="223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Font typeface="+mj-lt"/>
              <a:buAutoNum type="arabicPeriod"/>
            </a:pPr>
            <a:r>
              <a:rPr lang="el-GR" sz="1200" dirty="0" smtClean="0">
                <a:solidFill>
                  <a:schemeClr val="tx1"/>
                </a:solidFill>
              </a:rPr>
              <a:t>Στόχοι</a:t>
            </a:r>
          </a:p>
          <a:p>
            <a:pPr marL="228600" indent="-228600">
              <a:buFont typeface="+mj-lt"/>
              <a:buAutoNum type="arabicPeriod"/>
            </a:pPr>
            <a:endParaRPr lang="el-GR" sz="1200" dirty="0" smtClean="0">
              <a:solidFill>
                <a:schemeClr val="tx1"/>
              </a:solidFill>
            </a:endParaRPr>
          </a:p>
          <a:p>
            <a:pPr marL="228600" indent="-228600">
              <a:buFont typeface="+mj-lt"/>
              <a:buAutoNum type="arabicPeriod"/>
            </a:pPr>
            <a:r>
              <a:rPr lang="el-GR" sz="1200" dirty="0" smtClean="0">
                <a:solidFill>
                  <a:schemeClr val="tx1"/>
                </a:solidFill>
              </a:rPr>
              <a:t>Κρίσεις ικανότητας &amp; σχήματα για τον εαυτό</a:t>
            </a:r>
          </a:p>
          <a:p>
            <a:pPr marL="228600" indent="-228600">
              <a:buFont typeface="+mj-lt"/>
              <a:buAutoNum type="arabicPeriod"/>
            </a:pPr>
            <a:endParaRPr lang="el-GR" sz="1200" dirty="0" smtClean="0">
              <a:solidFill>
                <a:schemeClr val="tx1"/>
              </a:solidFill>
            </a:endParaRPr>
          </a:p>
          <a:p>
            <a:pPr marL="228600" indent="-228600">
              <a:buFont typeface="+mj-lt"/>
              <a:buAutoNum type="arabicPeriod"/>
            </a:pPr>
            <a:r>
              <a:rPr lang="el-GR" sz="1200" dirty="0" smtClean="0">
                <a:solidFill>
                  <a:schemeClr val="tx1"/>
                </a:solidFill>
              </a:rPr>
              <a:t>Αντίληψη για τη δυσκολία του έργου</a:t>
            </a:r>
            <a:endParaRPr lang="el-GR" sz="1200" dirty="0">
              <a:solidFill>
                <a:schemeClr val="tx1"/>
              </a:solidFill>
            </a:endParaRPr>
          </a:p>
        </p:txBody>
      </p:sp>
      <p:sp>
        <p:nvSpPr>
          <p:cNvPr id="9" name="Rectangle 8"/>
          <p:cNvSpPr/>
          <p:nvPr/>
        </p:nvSpPr>
        <p:spPr>
          <a:xfrm>
            <a:off x="6084168" y="1700808"/>
            <a:ext cx="936104"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Αξία έργου</a:t>
            </a:r>
            <a:endParaRPr lang="el-GR" sz="1200" dirty="0">
              <a:solidFill>
                <a:schemeClr val="tx1"/>
              </a:solidFill>
            </a:endParaRPr>
          </a:p>
        </p:txBody>
      </p:sp>
      <p:sp>
        <p:nvSpPr>
          <p:cNvPr id="10" name="Rectangle 9"/>
          <p:cNvSpPr/>
          <p:nvPr/>
        </p:nvSpPr>
        <p:spPr>
          <a:xfrm>
            <a:off x="6012160" y="4077072"/>
            <a:ext cx="108012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Προσδοκία</a:t>
            </a:r>
            <a:endParaRPr lang="el-GR" sz="1200" dirty="0">
              <a:solidFill>
                <a:schemeClr val="tx1"/>
              </a:solidFill>
            </a:endParaRPr>
          </a:p>
        </p:txBody>
      </p:sp>
      <p:sp>
        <p:nvSpPr>
          <p:cNvPr id="11" name="Rectangle 10"/>
          <p:cNvSpPr/>
          <p:nvPr/>
        </p:nvSpPr>
        <p:spPr>
          <a:xfrm>
            <a:off x="7524328" y="2852936"/>
            <a:ext cx="1440160" cy="223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Επιλογή</a:t>
            </a:r>
          </a:p>
          <a:p>
            <a:pPr algn="ctr"/>
            <a:endParaRPr lang="el-GR" sz="1200" dirty="0" smtClean="0">
              <a:solidFill>
                <a:schemeClr val="tx1"/>
              </a:solidFill>
            </a:endParaRPr>
          </a:p>
          <a:p>
            <a:pPr algn="ctr"/>
            <a:r>
              <a:rPr lang="el-GR" sz="1200" dirty="0" smtClean="0">
                <a:solidFill>
                  <a:schemeClr val="tx1"/>
                </a:solidFill>
              </a:rPr>
              <a:t>Επιμονή</a:t>
            </a:r>
          </a:p>
          <a:p>
            <a:pPr algn="ctr"/>
            <a:endParaRPr lang="el-GR" sz="1200" dirty="0" smtClean="0">
              <a:solidFill>
                <a:schemeClr val="tx1"/>
              </a:solidFill>
            </a:endParaRPr>
          </a:p>
          <a:p>
            <a:pPr algn="ctr"/>
            <a:r>
              <a:rPr lang="el-GR" sz="1200" dirty="0" smtClean="0">
                <a:solidFill>
                  <a:schemeClr val="tx1"/>
                </a:solidFill>
              </a:rPr>
              <a:t>Βαθμός προσπάθειας</a:t>
            </a:r>
          </a:p>
          <a:p>
            <a:pPr algn="ctr"/>
            <a:endParaRPr lang="el-GR" sz="1200" dirty="0" smtClean="0">
              <a:solidFill>
                <a:schemeClr val="tx1"/>
              </a:solidFill>
            </a:endParaRPr>
          </a:p>
          <a:p>
            <a:pPr algn="ctr"/>
            <a:r>
              <a:rPr lang="el-GR" sz="1200" dirty="0" smtClean="0">
                <a:solidFill>
                  <a:schemeClr val="tx1"/>
                </a:solidFill>
              </a:rPr>
              <a:t>Γνωστική εμπλοκή</a:t>
            </a:r>
          </a:p>
          <a:p>
            <a:pPr algn="ctr"/>
            <a:endParaRPr lang="el-GR" sz="1200" dirty="0" smtClean="0">
              <a:solidFill>
                <a:schemeClr val="tx1"/>
              </a:solidFill>
            </a:endParaRPr>
          </a:p>
          <a:p>
            <a:pPr algn="ctr"/>
            <a:r>
              <a:rPr lang="el-GR" sz="1200" dirty="0" smtClean="0">
                <a:solidFill>
                  <a:schemeClr val="tx1"/>
                </a:solidFill>
              </a:rPr>
              <a:t>Πραξιακή επίδοση</a:t>
            </a:r>
            <a:endParaRPr lang="el-GR" sz="1200" dirty="0">
              <a:solidFill>
                <a:schemeClr val="tx1"/>
              </a:solidFill>
            </a:endParaRPr>
          </a:p>
        </p:txBody>
      </p:sp>
      <p:cxnSp>
        <p:nvCxnSpPr>
          <p:cNvPr id="13" name="Straight Connector 12"/>
          <p:cNvCxnSpPr/>
          <p:nvPr/>
        </p:nvCxnSpPr>
        <p:spPr>
          <a:xfrm>
            <a:off x="7164288" y="764704"/>
            <a:ext cx="0" cy="5688632"/>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195736" y="836712"/>
            <a:ext cx="0" cy="540060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195736" y="3645024"/>
            <a:ext cx="16561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3851920" y="3068960"/>
            <a:ext cx="288032" cy="5760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851920" y="3645024"/>
            <a:ext cx="288032" cy="9361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7" idx="2"/>
            <a:endCxn id="8" idx="0"/>
          </p:cNvCxnSpPr>
          <p:nvPr/>
        </p:nvCxnSpPr>
        <p:spPr>
          <a:xfrm flipH="1">
            <a:off x="4860032" y="2996952"/>
            <a:ext cx="36004" cy="864096"/>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7" idx="3"/>
            <a:endCxn id="9" idx="1"/>
          </p:cNvCxnSpPr>
          <p:nvPr/>
        </p:nvCxnSpPr>
        <p:spPr>
          <a:xfrm flipV="1">
            <a:off x="5652120" y="2312876"/>
            <a:ext cx="432048" cy="36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580112" y="4797152"/>
            <a:ext cx="360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5580112" y="2996952"/>
            <a:ext cx="576064" cy="792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9" idx="3"/>
          </p:cNvCxnSpPr>
          <p:nvPr/>
        </p:nvCxnSpPr>
        <p:spPr>
          <a:xfrm>
            <a:off x="7020272" y="2312876"/>
            <a:ext cx="576064" cy="5400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10" idx="3"/>
          </p:cNvCxnSpPr>
          <p:nvPr/>
        </p:nvCxnSpPr>
        <p:spPr>
          <a:xfrm flipV="1">
            <a:off x="7092280" y="4653136"/>
            <a:ext cx="432048" cy="1440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hape 44"/>
          <p:cNvCxnSpPr>
            <a:stCxn id="5" idx="0"/>
          </p:cNvCxnSpPr>
          <p:nvPr/>
        </p:nvCxnSpPr>
        <p:spPr>
          <a:xfrm rot="5400000" flipH="1" flipV="1">
            <a:off x="2375756" y="152636"/>
            <a:ext cx="432048" cy="2664296"/>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923928" y="1268760"/>
            <a:ext cx="9361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endCxn id="7" idx="0"/>
          </p:cNvCxnSpPr>
          <p:nvPr/>
        </p:nvCxnSpPr>
        <p:spPr>
          <a:xfrm>
            <a:off x="4860032" y="1268760"/>
            <a:ext cx="3600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hape 53"/>
          <p:cNvCxnSpPr>
            <a:stCxn id="5" idx="2"/>
          </p:cNvCxnSpPr>
          <p:nvPr/>
        </p:nvCxnSpPr>
        <p:spPr>
          <a:xfrm rot="16200000" flipH="1">
            <a:off x="2339752" y="4869160"/>
            <a:ext cx="432048" cy="2592288"/>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851920" y="6381328"/>
            <a:ext cx="8640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4716016" y="6093296"/>
            <a:ext cx="0"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028384" y="5085184"/>
            <a:ext cx="0" cy="1584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flipV="1">
            <a:off x="179512" y="6597352"/>
            <a:ext cx="784887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hape 65"/>
          <p:cNvCxnSpPr>
            <a:endCxn id="5" idx="1"/>
          </p:cNvCxnSpPr>
          <p:nvPr/>
        </p:nvCxnSpPr>
        <p:spPr>
          <a:xfrm rot="5400000" flipH="1" flipV="1">
            <a:off x="-1098630" y="5103186"/>
            <a:ext cx="2772308" cy="216024"/>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Action Button: Information 30">
            <a:hlinkClick r:id="rId3" action="ppaction://hlinksldjump" highlightClick="1"/>
          </p:cNvPr>
          <p:cNvSpPr/>
          <p:nvPr/>
        </p:nvSpPr>
        <p:spPr>
          <a:xfrm>
            <a:off x="6732240" y="2636912"/>
            <a:ext cx="216024" cy="216024"/>
          </a:xfrm>
          <a:prstGeom prst="actionButtonInform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Action Button: Information 32">
            <a:hlinkClick r:id="rId4" action="ppaction://hlinksldjump" highlightClick="1"/>
          </p:cNvPr>
          <p:cNvSpPr/>
          <p:nvPr/>
        </p:nvSpPr>
        <p:spPr>
          <a:xfrm>
            <a:off x="6804248" y="5229200"/>
            <a:ext cx="288032" cy="216024"/>
          </a:xfrm>
          <a:prstGeom prst="actionButtonInform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026246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548680"/>
            <a:ext cx="8964488" cy="6480720"/>
          </a:xfrm>
        </p:spPr>
        <p:txBody>
          <a:bodyPr>
            <a:normAutofit fontScale="47500" lnSpcReduction="20000"/>
          </a:bodyPr>
          <a:lstStyle/>
          <a:p>
            <a:pPr marL="0" indent="0" algn="just">
              <a:buNone/>
            </a:pPr>
            <a:r>
              <a:rPr lang="el-GR" sz="3800" i="1" dirty="0">
                <a:latin typeface="Times New Roman" panose="02020603050405020304" pitchFamily="18" charset="0"/>
                <a:cs typeface="Times New Roman" panose="02020603050405020304" pitchFamily="18" charset="0"/>
              </a:rPr>
              <a:t>Ο </a:t>
            </a:r>
            <a:r>
              <a:rPr lang="el-GR" sz="3800" i="1" dirty="0" err="1">
                <a:latin typeface="Times New Roman" panose="02020603050405020304" pitchFamily="18" charset="0"/>
                <a:cs typeface="Times New Roman" panose="02020603050405020304" pitchFamily="18" charset="0"/>
              </a:rPr>
              <a:t>Κιθ</a:t>
            </a:r>
            <a:r>
              <a:rPr lang="el-GR" sz="3800" i="1" dirty="0">
                <a:latin typeface="Times New Roman" panose="02020603050405020304" pitchFamily="18" charset="0"/>
                <a:cs typeface="Times New Roman" panose="02020603050405020304" pitchFamily="18" charset="0"/>
              </a:rPr>
              <a:t> Μίτσελ διδάσκει κοινωνικές επιστήμες στην εβδόμη τάξη ενός γυμνασίου. Το τμήμα του είναι αρκετά αντιπροσωπευτικό. Τα 12 αγόρια και 13 κορίτσια έχουν διαφορετικό κοινωνικοοικονομικό επίπεδο, αλλά τα περισσότερα ανήκουν στη μεσαία τάξη. Αν και οι επιδόσεις τους καλύπτουν ένα μεγάλο εύρος, σε γενικές γραμμές οι μαθητές αποδίδουν καλά στην </a:t>
            </a:r>
            <a:r>
              <a:rPr lang="el-GR" sz="3800" i="1" dirty="0" smtClean="0">
                <a:latin typeface="Times New Roman" panose="02020603050405020304" pitchFamily="18" charset="0"/>
                <a:cs typeface="Times New Roman" panose="02020603050405020304" pitchFamily="18" charset="0"/>
              </a:rPr>
              <a:t>τάξη. Οι </a:t>
            </a:r>
            <a:r>
              <a:rPr lang="el-GR" sz="3800" i="1" dirty="0">
                <a:latin typeface="Times New Roman" panose="02020603050405020304" pitchFamily="18" charset="0"/>
                <a:cs typeface="Times New Roman" panose="02020603050405020304" pitchFamily="18" charset="0"/>
              </a:rPr>
              <a:t>μαθητές έχουν αναλάβει εργασίες σε μικρές ομάδες. Κάποια στιγμή, ο </a:t>
            </a:r>
            <a:r>
              <a:rPr lang="el-GR" sz="3800" i="1" dirty="0" err="1">
                <a:latin typeface="Times New Roman" panose="02020603050405020304" pitchFamily="18" charset="0"/>
                <a:cs typeface="Times New Roman" panose="02020603050405020304" pitchFamily="18" charset="0"/>
              </a:rPr>
              <a:t>Κιθ</a:t>
            </a:r>
            <a:r>
              <a:rPr lang="el-GR" sz="3800" i="1" dirty="0">
                <a:latin typeface="Times New Roman" panose="02020603050405020304" pitchFamily="18" charset="0"/>
                <a:cs typeface="Times New Roman" panose="02020603050405020304" pitchFamily="18" charset="0"/>
              </a:rPr>
              <a:t> σταματάει να πηγαίνει πάνω κάτω στην τάξη ελέγχοντας την πρόοδο της κάθε ομάδας και αφήνει το βλέμμα του να διατρέξει την αίθουσα. Τα μάτια του πέφτουν σε διάφορους μαθητές και τους σκέφτεται με βάση τα κίνητρα που πρέπει να τους παρέχει.</a:t>
            </a:r>
          </a:p>
          <a:p>
            <a:pPr marL="0" indent="0" algn="just">
              <a:buNone/>
            </a:pPr>
            <a:r>
              <a:rPr lang="el-GR" sz="3800" i="1" dirty="0">
                <a:latin typeface="Times New Roman" panose="02020603050405020304" pitchFamily="18" charset="0"/>
                <a:cs typeface="Times New Roman" panose="02020603050405020304" pitchFamily="18" charset="0"/>
              </a:rPr>
              <a:t> </a:t>
            </a:r>
          </a:p>
          <a:p>
            <a:pPr marL="0" indent="0" algn="just">
              <a:buNone/>
            </a:pPr>
            <a:r>
              <a:rPr lang="el-GR" sz="3800" i="1" dirty="0" err="1" smtClean="0">
                <a:latin typeface="Times New Roman" panose="02020603050405020304" pitchFamily="18" charset="0"/>
                <a:cs typeface="Times New Roman" panose="02020603050405020304" pitchFamily="18" charset="0"/>
              </a:rPr>
              <a:t>Έμιλυ</a:t>
            </a:r>
            <a:r>
              <a:rPr lang="el-GR" sz="3800" dirty="0">
                <a:latin typeface="Times New Roman" panose="02020603050405020304" pitchFamily="18" charset="0"/>
                <a:cs typeface="Times New Roman" panose="02020603050405020304" pitchFamily="18" charset="0"/>
              </a:rPr>
              <a:t>.</a:t>
            </a:r>
            <a:r>
              <a:rPr lang="el-GR" sz="3800" i="1" dirty="0">
                <a:latin typeface="Times New Roman" panose="02020603050405020304" pitchFamily="18" charset="0"/>
                <a:cs typeface="Times New Roman" panose="02020603050405020304" pitchFamily="18" charset="0"/>
              </a:rPr>
              <a:t> Η </a:t>
            </a:r>
            <a:r>
              <a:rPr lang="el-GR" sz="3800" i="1" dirty="0" err="1">
                <a:latin typeface="Times New Roman" panose="02020603050405020304" pitchFamily="18" charset="0"/>
                <a:cs typeface="Times New Roman" panose="02020603050405020304" pitchFamily="18" charset="0"/>
              </a:rPr>
              <a:t>Έμιλυ</a:t>
            </a:r>
            <a:r>
              <a:rPr lang="el-GR" sz="3800" i="1" dirty="0">
                <a:latin typeface="Times New Roman" panose="02020603050405020304" pitchFamily="18" charset="0"/>
                <a:cs typeface="Times New Roman" panose="02020603050405020304" pitchFamily="18" charset="0"/>
              </a:rPr>
              <a:t> είναι μια έξυπνη μαθήτρια που της αρέσει να  μαθαίνει για </a:t>
            </a:r>
            <a:r>
              <a:rPr lang="el-GR" sz="3800" i="1" dirty="0" smtClean="0">
                <a:latin typeface="Times New Roman" panose="02020603050405020304" pitchFamily="18" charset="0"/>
                <a:cs typeface="Times New Roman" panose="02020603050405020304" pitchFamily="18" charset="0"/>
              </a:rPr>
              <a:t>τον εαυτό </a:t>
            </a:r>
            <a:r>
              <a:rPr lang="el-GR" sz="3800" i="1" dirty="0" err="1" smtClean="0">
                <a:latin typeface="Times New Roman" panose="02020603050405020304" pitchFamily="18" charset="0"/>
                <a:cs typeface="Times New Roman" panose="02020603050405020304" pitchFamily="18" charset="0"/>
              </a:rPr>
              <a:t>τηςς</a:t>
            </a:r>
            <a:r>
              <a:rPr lang="el-GR" sz="3800" i="1" dirty="0" smtClean="0">
                <a:latin typeface="Times New Roman" panose="02020603050405020304" pitchFamily="18" charset="0"/>
                <a:cs typeface="Times New Roman" panose="02020603050405020304" pitchFamily="18" charset="0"/>
              </a:rPr>
              <a:t>. </a:t>
            </a:r>
            <a:r>
              <a:rPr lang="el-GR" sz="3800" i="1" dirty="0">
                <a:latin typeface="Times New Roman" panose="02020603050405020304" pitchFamily="18" charset="0"/>
                <a:cs typeface="Times New Roman" panose="02020603050405020304" pitchFamily="18" charset="0"/>
              </a:rPr>
              <a:t>Ενδιαφέρεται να μαθαίνει καινούργια πράγματα και χαίρεται τις προκλήσεις. Θέτει στόχους και ελέγχει μόνη της την πρόοδο προς τους στόχους της. Ο </a:t>
            </a:r>
            <a:r>
              <a:rPr lang="el-GR" sz="3800" i="1" dirty="0" err="1">
                <a:latin typeface="Times New Roman" panose="02020603050405020304" pitchFamily="18" charset="0"/>
                <a:cs typeface="Times New Roman" panose="02020603050405020304" pitchFamily="18" charset="0"/>
              </a:rPr>
              <a:t>Κιθ</a:t>
            </a:r>
            <a:r>
              <a:rPr lang="el-GR" sz="3800" i="1" dirty="0">
                <a:latin typeface="Times New Roman" panose="02020603050405020304" pitchFamily="18" charset="0"/>
                <a:cs typeface="Times New Roman" panose="02020603050405020304" pitchFamily="18" charset="0"/>
              </a:rPr>
              <a:t> θέλει να εξασφαλίσει ότι τα ακαδημαϊκά ενδιαφέροντα της </a:t>
            </a:r>
            <a:r>
              <a:rPr lang="el-GR" sz="3800" i="1" dirty="0" err="1">
                <a:latin typeface="Times New Roman" panose="02020603050405020304" pitchFamily="18" charset="0"/>
                <a:cs typeface="Times New Roman" panose="02020603050405020304" pitchFamily="18" charset="0"/>
              </a:rPr>
              <a:t>Έμιλυ</a:t>
            </a:r>
            <a:r>
              <a:rPr lang="el-GR" sz="3800" i="1" dirty="0">
                <a:latin typeface="Times New Roman" panose="02020603050405020304" pitchFamily="18" charset="0"/>
                <a:cs typeface="Times New Roman" panose="02020603050405020304" pitchFamily="18" charset="0"/>
              </a:rPr>
              <a:t>  θα παραμείνουν σε υψηλό επίπεδο</a:t>
            </a:r>
            <a:r>
              <a:rPr lang="el-GR" sz="3800" i="1" dirty="0" smtClean="0">
                <a:latin typeface="Times New Roman" panose="02020603050405020304" pitchFamily="18" charset="0"/>
                <a:cs typeface="Times New Roman" panose="02020603050405020304" pitchFamily="18" charset="0"/>
              </a:rPr>
              <a:t>.</a:t>
            </a:r>
          </a:p>
          <a:p>
            <a:pPr marL="0" indent="0" algn="just">
              <a:buNone/>
            </a:pPr>
            <a:endParaRPr lang="el-GR" sz="3800" i="1" dirty="0" smtClean="0">
              <a:latin typeface="Times New Roman" panose="02020603050405020304" pitchFamily="18" charset="0"/>
              <a:cs typeface="Times New Roman" panose="02020603050405020304" pitchFamily="18" charset="0"/>
            </a:endParaRPr>
          </a:p>
          <a:p>
            <a:pPr marL="0" indent="0" algn="just">
              <a:buNone/>
            </a:pPr>
            <a:r>
              <a:rPr lang="el-GR" sz="3800" i="1" dirty="0" err="1" smtClean="0">
                <a:latin typeface="Times New Roman" panose="02020603050405020304" pitchFamily="18" charset="0"/>
                <a:cs typeface="Times New Roman" panose="02020603050405020304" pitchFamily="18" charset="0"/>
              </a:rPr>
              <a:t>Τρέβορ</a:t>
            </a:r>
            <a:r>
              <a:rPr lang="el-GR" sz="3800" i="1" dirty="0">
                <a:latin typeface="Times New Roman" panose="02020603050405020304" pitchFamily="18" charset="0"/>
                <a:cs typeface="Times New Roman" panose="02020603050405020304" pitchFamily="18" charset="0"/>
              </a:rPr>
              <a:t>.  Ο </a:t>
            </a:r>
            <a:r>
              <a:rPr lang="el-GR" sz="3800" i="1" dirty="0" err="1">
                <a:latin typeface="Times New Roman" panose="02020603050405020304" pitchFamily="18" charset="0"/>
                <a:cs typeface="Times New Roman" panose="02020603050405020304" pitchFamily="18" charset="0"/>
              </a:rPr>
              <a:t>Τρέβορ</a:t>
            </a:r>
            <a:r>
              <a:rPr lang="el-GR" sz="3800" i="1" dirty="0">
                <a:latin typeface="Times New Roman" panose="02020603050405020304" pitchFamily="18" charset="0"/>
                <a:cs typeface="Times New Roman" panose="02020603050405020304" pitchFamily="18" charset="0"/>
              </a:rPr>
              <a:t> ενδιαφέρεται για τα μαθήματα αλλά έχει πολύ χαμηλή αυτοπεποίθηση ως προς την επίδοσή του. Λίγα χρόνια πριν, ο αδερφός του ήταν ο καλύτερος μαθητής του λυκείου και πέρασε σ΄ ένα περίφημο Πανεπιστήμιο.  Ο </a:t>
            </a:r>
            <a:r>
              <a:rPr lang="el-GR" sz="3800" i="1" dirty="0" err="1">
                <a:latin typeface="Times New Roman" panose="02020603050405020304" pitchFamily="18" charset="0"/>
                <a:cs typeface="Times New Roman" panose="02020603050405020304" pitchFamily="18" charset="0"/>
              </a:rPr>
              <a:t>Τρέβορ</a:t>
            </a:r>
            <a:r>
              <a:rPr lang="el-GR" sz="3800" i="1" dirty="0">
                <a:latin typeface="Times New Roman" panose="02020603050405020304" pitchFamily="18" charset="0"/>
                <a:cs typeface="Times New Roman" panose="02020603050405020304" pitchFamily="18" charset="0"/>
              </a:rPr>
              <a:t> ποτέ δεν πίστεψε ότι ήταν εξίσου ικανός με τον αδερφό του. Η χαμηλή του αυτοπεποίθηση επηρεάζει και το ενδιαφέρον του. Δουλεύει με ληθαργικό τρόπο όταν οι εργασίες είναι δύσκολες και τα παρατάει εύκολα όταν δεν καταλαβαίνει</a:t>
            </a:r>
            <a:r>
              <a:rPr lang="el-GR" sz="3800" i="1" dirty="0" smtClean="0">
                <a:latin typeface="Times New Roman" panose="02020603050405020304" pitchFamily="18" charset="0"/>
                <a:cs typeface="Times New Roman" panose="02020603050405020304" pitchFamily="18" charset="0"/>
              </a:rPr>
              <a:t>.</a:t>
            </a:r>
          </a:p>
          <a:p>
            <a:pPr marL="0" indent="0" algn="just">
              <a:buNone/>
            </a:pPr>
            <a:endParaRPr lang="el-GR" sz="3800" i="1" dirty="0">
              <a:latin typeface="Times New Roman" panose="02020603050405020304" pitchFamily="18" charset="0"/>
              <a:cs typeface="Times New Roman" panose="02020603050405020304" pitchFamily="18" charset="0"/>
            </a:endParaRPr>
          </a:p>
          <a:p>
            <a:pPr marL="0" indent="0" algn="just">
              <a:buNone/>
            </a:pPr>
            <a:r>
              <a:rPr lang="el-GR" sz="3800" i="1" dirty="0">
                <a:latin typeface="Times New Roman" panose="02020603050405020304" pitchFamily="18" charset="0"/>
                <a:cs typeface="Times New Roman" panose="02020603050405020304" pitchFamily="18" charset="0"/>
              </a:rPr>
              <a:t>Κρις. Η Κρις είναι μια καλή μαθήτρια που δουλεύει πολύ και παίρνει καλούς βαθμούς, αλλά δεν καταχωρεί την επιτυχία στο ενεργητικό της . Όταν τα πηγαίνει καλά νιώθει ότι ήταν τυχερή ή ότι η εργασία ήταν εύκολη. Δεν λέει ποτέ ότι είναι καλή σε κάποιο μάθημα και δεν πιστεύει ότι η επιτυχία προκύπτει από την προσπάθειά της. Ο </a:t>
            </a:r>
            <a:r>
              <a:rPr lang="el-GR" sz="3800" i="1" dirty="0" err="1">
                <a:latin typeface="Times New Roman" panose="02020603050405020304" pitchFamily="18" charset="0"/>
                <a:cs typeface="Times New Roman" panose="02020603050405020304" pitchFamily="18" charset="0"/>
              </a:rPr>
              <a:t>Κιθ</a:t>
            </a:r>
            <a:r>
              <a:rPr lang="el-GR" sz="3800" i="1" dirty="0">
                <a:latin typeface="Times New Roman" panose="02020603050405020304" pitchFamily="18" charset="0"/>
                <a:cs typeface="Times New Roman" panose="02020603050405020304" pitchFamily="18" charset="0"/>
              </a:rPr>
              <a:t> ανησυχεί για τη μικρή ευθύνη που αναλαμβάνει η Κρις για τις επιτυχίες και για τις αποτυχίες της.</a:t>
            </a:r>
            <a:endParaRPr lang="el-GR" sz="3800" dirty="0">
              <a:latin typeface="Times New Roman" panose="02020603050405020304" pitchFamily="18" charset="0"/>
              <a:cs typeface="Times New Roman" panose="02020603050405020304" pitchFamily="18" charset="0"/>
            </a:endParaRPr>
          </a:p>
          <a:p>
            <a:pPr marL="0" indent="0">
              <a:buNone/>
            </a:pPr>
            <a:endParaRPr lang="el-GR" sz="3800" i="1" dirty="0" smtClean="0">
              <a:latin typeface="Times New Roman" panose="02020603050405020304" pitchFamily="18" charset="0"/>
              <a:cs typeface="Times New Roman" panose="02020603050405020304" pitchFamily="18" charset="0"/>
            </a:endParaRPr>
          </a:p>
          <a:p>
            <a:pPr marL="0" indent="0">
              <a:buNone/>
            </a:pPr>
            <a:endParaRPr lang="el-GR" i="1" dirty="0" smtClean="0"/>
          </a:p>
          <a:p>
            <a:endParaRPr lang="el-GR" i="1" dirty="0"/>
          </a:p>
          <a:p>
            <a:endParaRPr lang="el-GR" i="1" dirty="0" smtClean="0"/>
          </a:p>
          <a:p>
            <a:endParaRPr lang="el-GR" i="1" dirty="0"/>
          </a:p>
          <a:p>
            <a:endParaRPr lang="el-GR" i="1" dirty="0" smtClean="0"/>
          </a:p>
          <a:p>
            <a:endParaRPr lang="el-GR" i="1" dirty="0"/>
          </a:p>
          <a:p>
            <a:endParaRPr lang="el-GR" i="1" dirty="0" smtClean="0"/>
          </a:p>
          <a:p>
            <a:endParaRPr lang="el-GR" i="1" dirty="0"/>
          </a:p>
          <a:p>
            <a:endParaRPr lang="el-GR" i="1" dirty="0"/>
          </a:p>
          <a:p>
            <a:endParaRPr lang="el-GR" dirty="0"/>
          </a:p>
        </p:txBody>
      </p:sp>
    </p:spTree>
    <p:extLst>
      <p:ext uri="{BB962C8B-B14F-4D97-AF65-F5344CB8AC3E}">
        <p14:creationId xmlns:p14="http://schemas.microsoft.com/office/powerpoint/2010/main" val="15500456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smtClean="0">
                <a:latin typeface="Times New Roman" panose="02020603050405020304" pitchFamily="18" charset="0"/>
                <a:cs typeface="Times New Roman" panose="02020603050405020304" pitchFamily="18" charset="0"/>
              </a:rPr>
              <a:t>Μοντέλο της ανάγκης </a:t>
            </a:r>
            <a:r>
              <a:rPr lang="el-GR" sz="2800" smtClean="0">
                <a:latin typeface="Times New Roman" panose="02020603050405020304" pitchFamily="18" charset="0"/>
                <a:cs typeface="Times New Roman" panose="02020603050405020304" pitchFamily="18" charset="0"/>
              </a:rPr>
              <a:t>για επίτευξη </a:t>
            </a:r>
            <a:endParaRPr lang="el-GR" sz="2800" dirty="0">
              <a:latin typeface="Times New Roman" panose="02020603050405020304" pitchFamily="18" charset="0"/>
              <a:cs typeface="Times New Roman" panose="02020603050405020304" pitchFamily="18" charset="0"/>
            </a:endParaRPr>
          </a:p>
        </p:txBody>
      </p:sp>
      <p:pic>
        <p:nvPicPr>
          <p:cNvPr id="4" name="Θέση περιεχομένου 3"/>
          <p:cNvPicPr>
            <a:picLocks noGrp="1" noChangeAspect="1"/>
          </p:cNvPicPr>
          <p:nvPr>
            <p:ph idx="1"/>
          </p:nvPr>
        </p:nvPicPr>
        <p:blipFill>
          <a:blip r:embed="rId2"/>
          <a:stretch>
            <a:fillRect/>
          </a:stretch>
        </p:blipFill>
        <p:spPr>
          <a:xfrm>
            <a:off x="457200" y="1916833"/>
            <a:ext cx="8229600" cy="4104456"/>
          </a:xfrm>
          <a:prstGeom prst="rect">
            <a:avLst/>
          </a:prstGeom>
        </p:spPr>
      </p:pic>
    </p:spTree>
    <p:extLst>
      <p:ext uri="{BB962C8B-B14F-4D97-AF65-F5344CB8AC3E}">
        <p14:creationId xmlns:p14="http://schemas.microsoft.com/office/powerpoint/2010/main" val="1176183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5328592"/>
          </a:xfrm>
        </p:spPr>
        <p:txBody>
          <a:bodyPr>
            <a:normAutofit/>
          </a:bodyPr>
          <a:lstStyle/>
          <a:p>
            <a:r>
              <a:rPr lang="el-GR" sz="1800" dirty="0" smtClean="0"/>
              <a:t>Βοηθάμε τους μαθητές να διατηρούν σχετικά ακριβείς αλλά υψηλές προσδοκίες και αντιλήψεις επάρκειας και να αποφεύγουν την ψευδαίσθηση της ανεπάρκειας</a:t>
            </a:r>
          </a:p>
          <a:p>
            <a:endParaRPr lang="el-GR" sz="1800" dirty="0" smtClean="0"/>
          </a:p>
          <a:p>
            <a:r>
              <a:rPr lang="el-GR" sz="1800" dirty="0" smtClean="0"/>
              <a:t>Αναζητώντας την πραγματική επιτυχία από τους μαθητές σε προκλητικά ακαδημαϊκά έργα, διατηρούμε τις εργασίες σ’ένα ενδιαφέρον αλλά λογικό επίπεδο δυσκολίας</a:t>
            </a:r>
          </a:p>
          <a:p>
            <a:endParaRPr lang="el-GR" sz="1800" dirty="0" smtClean="0"/>
          </a:p>
          <a:p>
            <a:r>
              <a:rPr lang="el-GR" sz="1800" dirty="0" smtClean="0"/>
              <a:t>Βοηθάμε τους μαθητές να αναπτύσσουν τις επιμέρους αντιλήψεις επάρκειάς τους και όχι τη συνολική τους αυτοεκτίμηση</a:t>
            </a:r>
          </a:p>
          <a:p>
            <a:endParaRPr lang="el-GR" sz="1800" dirty="0" smtClean="0"/>
          </a:p>
          <a:p>
            <a:r>
              <a:rPr lang="el-GR" sz="1800" dirty="0" smtClean="0"/>
              <a:t>Ενισχύουμε την πεποίθηση ότι η επάρκεια ή η ικανότητα είναι μια μετατρέψιμη, ελέγξιμη πλευρά της ανάπτυξης</a:t>
            </a:r>
          </a:p>
          <a:p>
            <a:endParaRPr lang="el-GR" sz="1800" dirty="0" smtClean="0"/>
          </a:p>
          <a:p>
            <a:r>
              <a:rPr lang="el-GR" sz="1800" dirty="0" smtClean="0"/>
              <a:t>Αποφεύγουμε τη δημόσια ανακοίνωση πληροφοριών που σχετίζονται με τις ικανότητες των μαθητών</a:t>
            </a:r>
            <a:endParaRPr lang="el-GR" sz="1800" dirty="0"/>
          </a:p>
        </p:txBody>
      </p:sp>
      <p:sp>
        <p:nvSpPr>
          <p:cNvPr id="3" name="Title 2"/>
          <p:cNvSpPr>
            <a:spLocks noGrp="1"/>
          </p:cNvSpPr>
          <p:nvPr>
            <p:ph type="title"/>
          </p:nvPr>
        </p:nvSpPr>
        <p:spPr>
          <a:xfrm>
            <a:off x="457200" y="274638"/>
            <a:ext cx="8229600" cy="634082"/>
          </a:xfrm>
        </p:spPr>
        <p:txBody>
          <a:bodyPr>
            <a:noAutofit/>
          </a:bodyPr>
          <a:lstStyle/>
          <a:p>
            <a:pPr algn="ctr"/>
            <a:r>
              <a:rPr lang="el-GR" sz="2400" b="1" dirty="0" smtClean="0">
                <a:latin typeface="Times New Roman" panose="02020603050405020304" pitchFamily="18" charset="0"/>
                <a:cs typeface="Times New Roman" panose="02020603050405020304" pitchFamily="18" charset="0"/>
              </a:rPr>
              <a:t>Προεκτάσεις στη διδακτική πράξη</a:t>
            </a:r>
            <a:br>
              <a:rPr lang="el-GR" sz="2400" b="1" dirty="0" smtClean="0">
                <a:latin typeface="Times New Roman" panose="02020603050405020304" pitchFamily="18" charset="0"/>
                <a:cs typeface="Times New Roman" panose="02020603050405020304" pitchFamily="18" charset="0"/>
              </a:rPr>
            </a:br>
            <a:r>
              <a:rPr lang="el-GR" sz="2400" b="1" dirty="0" smtClean="0">
                <a:latin typeface="Times New Roman" panose="02020603050405020304" pitchFamily="18" charset="0"/>
                <a:cs typeface="Times New Roman" panose="02020603050405020304" pitchFamily="18" charset="0"/>
              </a:rPr>
              <a:t>… αναπτύσσοντας τις προσδοκίες</a:t>
            </a:r>
            <a:endParaRPr lang="el-G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59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628800"/>
            <a:ext cx="8229600" cy="4378491"/>
          </a:xfrm>
        </p:spPr>
        <p:txBody>
          <a:bodyPr>
            <a:normAutofit/>
          </a:bodyPr>
          <a:lstStyle/>
          <a:p>
            <a:r>
              <a:rPr lang="el-GR" sz="2400" dirty="0" smtClean="0">
                <a:latin typeface="Times New Roman" panose="02020603050405020304" pitchFamily="18" charset="0"/>
                <a:cs typeface="Times New Roman" panose="02020603050405020304" pitchFamily="18" charset="0"/>
              </a:rPr>
              <a:t>Προσφέρουμε λογικές ερμηνείες για τις σχολικές εργασίες, τονίζοντας τη σπουδαιότητα και τη χρησιμότητα κάθε εργασίας</a:t>
            </a:r>
          </a:p>
          <a:p>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Διαμορφώνουμε την αξία και το ενδιαφέρον για το περιεχόμενο του μαθήματος</a:t>
            </a:r>
          </a:p>
          <a:p>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Ενεργοποιούμε το προσωπικό ενδιαφέρον μέσω ευκαιριών επιλογής και ελέγχου</a:t>
            </a:r>
            <a:endParaRPr lang="el-GR" sz="2400" dirty="0">
              <a:latin typeface="Times New Roman" panose="02020603050405020304" pitchFamily="18" charset="0"/>
              <a:cs typeface="Times New Roman" panose="02020603050405020304" pitchFamily="18" charset="0"/>
            </a:endParaRPr>
          </a:p>
        </p:txBody>
      </p:sp>
      <p:sp>
        <p:nvSpPr>
          <p:cNvPr id="7" name="Title 6"/>
          <p:cNvSpPr>
            <a:spLocks noGrp="1"/>
          </p:cNvSpPr>
          <p:nvPr>
            <p:ph type="title"/>
          </p:nvPr>
        </p:nvSpPr>
        <p:spPr>
          <a:xfrm>
            <a:off x="457200" y="274638"/>
            <a:ext cx="8229600" cy="1138138"/>
          </a:xfrm>
        </p:spPr>
        <p:txBody>
          <a:bodyPr>
            <a:normAutofit/>
          </a:bodyPr>
          <a:lstStyle/>
          <a:p>
            <a:pPr algn="ctr"/>
            <a:r>
              <a:rPr lang="el-GR" sz="2800" b="1" dirty="0" smtClean="0">
                <a:latin typeface="Times New Roman" panose="02020603050405020304" pitchFamily="18" charset="0"/>
                <a:cs typeface="Times New Roman" panose="02020603050405020304" pitchFamily="18" charset="0"/>
              </a:rPr>
              <a:t>Προεκτάσεις στη διδακτική πράξη</a:t>
            </a:r>
            <a:br>
              <a:rPr lang="el-GR" sz="2800" b="1" dirty="0" smtClean="0">
                <a:latin typeface="Times New Roman" panose="02020603050405020304" pitchFamily="18" charset="0"/>
                <a:cs typeface="Times New Roman" panose="02020603050405020304" pitchFamily="18" charset="0"/>
              </a:rPr>
            </a:br>
            <a:r>
              <a:rPr lang="el-GR" sz="1800" b="1" dirty="0" smtClean="0">
                <a:latin typeface="Times New Roman" panose="02020603050405020304" pitchFamily="18" charset="0"/>
                <a:cs typeface="Times New Roman" panose="02020603050405020304" pitchFamily="18" charset="0"/>
              </a:rPr>
              <a:t>αναπτύσσοντας θετικές αξίες</a:t>
            </a:r>
            <a:endParaRPr lang="el-G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097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24744"/>
            <a:ext cx="8859713" cy="5247590"/>
          </a:xfrm>
          <a:prstGeom prst="rect">
            <a:avLst/>
          </a:prstGeom>
          <a:noFill/>
        </p:spPr>
        <p:txBody>
          <a:bodyPr wrap="square" rtlCol="0">
            <a:spAutoFit/>
          </a:bodyPr>
          <a:lstStyle/>
          <a:p>
            <a:pPr marL="257175" indent="-257175"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Σημαντική παράμετρος των σχέσεων εκπαιδευτικών-μαθητών είναι οι προσδοκίες που έχουν οι εκπαιδευτικοί για τη μάθηση και την επίδοση των μαθητών τους.</a:t>
            </a:r>
          </a:p>
          <a:p>
            <a:pPr marL="257175" indent="-257175" algn="just">
              <a:buFont typeface="Wingdings" panose="05000000000000000000" pitchFamily="2" charset="2"/>
              <a:buChar char="Ø"/>
            </a:pPr>
            <a:endParaRPr lang="el-GR" sz="2000" dirty="0">
              <a:latin typeface="Times New Roman" panose="02020603050405020304" pitchFamily="18" charset="0"/>
              <a:cs typeface="Times New Roman" panose="02020603050405020304" pitchFamily="18" charset="0"/>
            </a:endParaRPr>
          </a:p>
          <a:p>
            <a:pPr marL="257175" indent="-257175"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Η </a:t>
            </a:r>
            <a:r>
              <a:rPr lang="el-GR" sz="2000" i="1" dirty="0">
                <a:latin typeface="Times New Roman" panose="02020603050405020304" pitchFamily="18" charset="0"/>
                <a:cs typeface="Times New Roman" panose="02020603050405020304" pitchFamily="18" charset="0"/>
              </a:rPr>
              <a:t>Μελέτη του Πυγμαλίωνα </a:t>
            </a:r>
            <a:r>
              <a:rPr lang="el-GR" sz="2000" dirty="0">
                <a:latin typeface="Times New Roman" panose="02020603050405020304" pitchFamily="18" charset="0"/>
                <a:cs typeface="Times New Roman" panose="02020603050405020304" pitchFamily="18" charset="0"/>
              </a:rPr>
              <a:t>κατέδειξε ότι οι προσδοκίες των δασκάλων λειτουργούσαν ως αυτοεκπληρούμενες προφητείες, επειδή οι επιτεύξεις των μαθητών κατέληγαν να αντανακλούν αυτές τις προσδοκίες. </a:t>
            </a:r>
          </a:p>
          <a:p>
            <a:pPr marL="257175" indent="-257175" algn="just">
              <a:buFont typeface="Wingdings" panose="05000000000000000000" pitchFamily="2" charset="2"/>
              <a:buChar char="Ø"/>
            </a:pPr>
            <a:endParaRPr lang="el-GR" sz="2000" dirty="0">
              <a:latin typeface="Times New Roman" panose="02020603050405020304" pitchFamily="18" charset="0"/>
              <a:cs typeface="Times New Roman" panose="02020603050405020304" pitchFamily="18" charset="0"/>
            </a:endParaRPr>
          </a:p>
          <a:p>
            <a:pPr marL="257175" indent="-257175"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Οι προσδοκίες μπορεί να επηρεάσουν θετικά τη μάθηση όταν είναι σωστές (βασισμένες στην επίδοση των μαθητών) και ευέλικτες (ικανές να αλλάξουν, αντανακλώντας τις αλλαγές στις επιδόσεις των μαθητών.</a:t>
            </a:r>
          </a:p>
          <a:p>
            <a:pPr marL="257175" indent="-257175" algn="just">
              <a:buFont typeface="Wingdings" panose="05000000000000000000" pitchFamily="2" charset="2"/>
              <a:buChar char="Ø"/>
            </a:pPr>
            <a:endParaRPr lang="el-GR" sz="2000" dirty="0">
              <a:latin typeface="Times New Roman" panose="02020603050405020304" pitchFamily="18" charset="0"/>
              <a:cs typeface="Times New Roman" panose="02020603050405020304" pitchFamily="18" charset="0"/>
            </a:endParaRPr>
          </a:p>
          <a:p>
            <a:pPr marL="257175" indent="-257175"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Οι προσδοκίες γίνονται προβληματικές όταν είναι λανθασμένες και άκαμπτες, όπως όταν οι δάσκαλοι έχουν σταθερές πεποιθήσεις για όσα μπορούν ή δε μπορούν να κάνουν οι μαθητές και δε τις συσχετίζουν με την πραγματική συμπεριφορά των μαθητών.</a:t>
            </a:r>
          </a:p>
          <a:p>
            <a:pPr marL="257175" indent="-257175" algn="just">
              <a:buFont typeface="Wingdings" panose="05000000000000000000" pitchFamily="2" charset="2"/>
              <a:buChar char="Ø"/>
            </a:pPr>
            <a:endParaRPr lang="el-GR" sz="1500" dirty="0">
              <a:latin typeface="Times New Roman" panose="02020603050405020304" pitchFamily="18" charset="0"/>
              <a:cs typeface="Times New Roman" panose="02020603050405020304" pitchFamily="18" charset="0"/>
            </a:endParaRPr>
          </a:p>
        </p:txBody>
      </p:sp>
      <p:cxnSp>
        <p:nvCxnSpPr>
          <p:cNvPr id="4" name="Ευθεία γραμμή σύνδεσης 3"/>
          <p:cNvCxnSpPr/>
          <p:nvPr/>
        </p:nvCxnSpPr>
        <p:spPr>
          <a:xfrm>
            <a:off x="647700" y="2686050"/>
            <a:ext cx="1990725" cy="9525"/>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5" name="Title 6"/>
          <p:cNvSpPr txBox="1">
            <a:spLocks/>
          </p:cNvSpPr>
          <p:nvPr/>
        </p:nvSpPr>
        <p:spPr>
          <a:xfrm>
            <a:off x="457200" y="274638"/>
            <a:ext cx="8229600" cy="41805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Οι προσδοκίες των εκπαιδευτικών </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17253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562074"/>
          </a:xfrm>
        </p:spPr>
        <p:txBody>
          <a:bodyPr>
            <a:normAutofit fontScale="90000"/>
          </a:bodyPr>
          <a:lstStyle/>
          <a:p>
            <a:r>
              <a:rPr lang="el-GR" sz="3600" b="1" dirty="0" smtClean="0">
                <a:latin typeface="Times New Roman" panose="02020603050405020304" pitchFamily="18" charset="0"/>
                <a:cs typeface="Times New Roman" panose="02020603050405020304" pitchFamily="18" charset="0"/>
              </a:rPr>
              <a:t>Περίπτωση 3 </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0" y="548680"/>
            <a:ext cx="8964488" cy="3456384"/>
          </a:xfrm>
        </p:spPr>
        <p:txBody>
          <a:bodyPr>
            <a:normAutofit fontScale="77500" lnSpcReduction="20000"/>
          </a:bodyPr>
          <a:lstStyle/>
          <a:p>
            <a:pPr marL="0" indent="0">
              <a:buNone/>
            </a:pPr>
            <a:endParaRPr lang="el-GR" sz="3800" i="1" dirty="0">
              <a:latin typeface="Times New Roman" panose="02020603050405020304" pitchFamily="18" charset="0"/>
              <a:cs typeface="Times New Roman" panose="02020603050405020304" pitchFamily="18" charset="0"/>
            </a:endParaRPr>
          </a:p>
          <a:p>
            <a:pPr marL="0" indent="0">
              <a:buNone/>
            </a:pPr>
            <a:r>
              <a:rPr lang="el-GR" sz="3800" b="1" i="1" dirty="0">
                <a:latin typeface="Times New Roman" panose="02020603050405020304" pitchFamily="18" charset="0"/>
                <a:cs typeface="Times New Roman" panose="02020603050405020304" pitchFamily="18" charset="0"/>
              </a:rPr>
              <a:t>Κρις. </a:t>
            </a:r>
            <a:r>
              <a:rPr lang="el-GR" sz="3800" i="1" dirty="0">
                <a:latin typeface="Times New Roman" panose="02020603050405020304" pitchFamily="18" charset="0"/>
                <a:cs typeface="Times New Roman" panose="02020603050405020304" pitchFamily="18" charset="0"/>
              </a:rPr>
              <a:t>Η Κρις είναι μια καλή μαθήτρια που δουλεύει πολύ και παίρνει καλούς βαθμούς, αλλά δεν </a:t>
            </a:r>
            <a:r>
              <a:rPr lang="el-GR" sz="3800" i="1" dirty="0" smtClean="0">
                <a:latin typeface="Times New Roman" panose="02020603050405020304" pitchFamily="18" charset="0"/>
                <a:cs typeface="Times New Roman" panose="02020603050405020304" pitchFamily="18" charset="0"/>
              </a:rPr>
              <a:t>αποδίδει την </a:t>
            </a:r>
            <a:r>
              <a:rPr lang="el-GR" sz="3800" i="1" dirty="0">
                <a:latin typeface="Times New Roman" panose="02020603050405020304" pitchFamily="18" charset="0"/>
                <a:cs typeface="Times New Roman" panose="02020603050405020304" pitchFamily="18" charset="0"/>
              </a:rPr>
              <a:t>επιτυχία </a:t>
            </a:r>
            <a:r>
              <a:rPr lang="el-GR" sz="3800" i="1" dirty="0" smtClean="0">
                <a:latin typeface="Times New Roman" panose="02020603050405020304" pitchFamily="18" charset="0"/>
                <a:cs typeface="Times New Roman" panose="02020603050405020304" pitchFamily="18" charset="0"/>
              </a:rPr>
              <a:t>στη δράση της </a:t>
            </a:r>
            <a:r>
              <a:rPr lang="el-GR" sz="3800" i="1" dirty="0">
                <a:latin typeface="Times New Roman" panose="02020603050405020304" pitchFamily="18" charset="0"/>
                <a:cs typeface="Times New Roman" panose="02020603050405020304" pitchFamily="18" charset="0"/>
              </a:rPr>
              <a:t>. Όταν τα πηγαίνει καλά νιώθει ότι ήταν τυχερή ή ότι η εργασία ήταν εύκολη. Δεν λέει ποτέ ότι είναι καλή σε κάποιο μάθημα και δεν πιστεύει ότι η επιτυχία προκύπτει από την προσπάθειά της. Ο </a:t>
            </a:r>
            <a:r>
              <a:rPr lang="el-GR" sz="3800" i="1" dirty="0" err="1">
                <a:latin typeface="Times New Roman" panose="02020603050405020304" pitchFamily="18" charset="0"/>
                <a:cs typeface="Times New Roman" panose="02020603050405020304" pitchFamily="18" charset="0"/>
              </a:rPr>
              <a:t>Κιθ</a:t>
            </a:r>
            <a:r>
              <a:rPr lang="el-GR" sz="3800" i="1" dirty="0">
                <a:latin typeface="Times New Roman" panose="02020603050405020304" pitchFamily="18" charset="0"/>
                <a:cs typeface="Times New Roman" panose="02020603050405020304" pitchFamily="18" charset="0"/>
              </a:rPr>
              <a:t> ανησυχεί για τη μικρή ευθύνη που αναλαμβάνει η Κρις για τις επιτυχίες και για τις αποτυχίες της.</a:t>
            </a:r>
            <a:endParaRPr lang="el-GR" sz="3800" dirty="0">
              <a:latin typeface="Times New Roman" panose="02020603050405020304" pitchFamily="18" charset="0"/>
              <a:cs typeface="Times New Roman" panose="02020603050405020304" pitchFamily="18" charset="0"/>
            </a:endParaRPr>
          </a:p>
          <a:p>
            <a:pPr marL="0" indent="0">
              <a:buNone/>
            </a:pPr>
            <a:endParaRPr lang="el-GR" sz="3800" i="1" dirty="0" smtClean="0">
              <a:latin typeface="Times New Roman" panose="02020603050405020304" pitchFamily="18" charset="0"/>
              <a:cs typeface="Times New Roman" panose="02020603050405020304" pitchFamily="18" charset="0"/>
            </a:endParaRPr>
          </a:p>
          <a:p>
            <a:pPr marL="0" indent="0">
              <a:buNone/>
            </a:pPr>
            <a:endParaRPr lang="el-GR" i="1" dirty="0" smtClean="0"/>
          </a:p>
          <a:p>
            <a:endParaRPr lang="el-GR" i="1" dirty="0"/>
          </a:p>
          <a:p>
            <a:endParaRPr lang="el-GR" i="1" dirty="0" smtClean="0"/>
          </a:p>
          <a:p>
            <a:endParaRPr lang="el-GR" i="1" dirty="0"/>
          </a:p>
          <a:p>
            <a:endParaRPr lang="el-GR" i="1" dirty="0" smtClean="0"/>
          </a:p>
          <a:p>
            <a:endParaRPr lang="el-GR" i="1" dirty="0"/>
          </a:p>
          <a:p>
            <a:endParaRPr lang="el-GR" i="1" dirty="0" smtClean="0"/>
          </a:p>
          <a:p>
            <a:endParaRPr lang="el-GR" i="1" dirty="0"/>
          </a:p>
          <a:p>
            <a:endParaRPr lang="el-GR" i="1" dirty="0"/>
          </a:p>
          <a:p>
            <a:endParaRPr lang="el-GR" dirty="0"/>
          </a:p>
        </p:txBody>
      </p:sp>
    </p:spTree>
    <p:extLst>
      <p:ext uri="{BB962C8B-B14F-4D97-AF65-F5344CB8AC3E}">
        <p14:creationId xmlns:p14="http://schemas.microsoft.com/office/powerpoint/2010/main" val="19731972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133600"/>
            <a:ext cx="9144000" cy="1583432"/>
          </a:xfrm>
          <a:solidFill>
            <a:srgbClr val="002060"/>
          </a:solidFill>
        </p:spPr>
        <p:txBody>
          <a:bodyPr>
            <a:normAutofit/>
          </a:bodyPr>
          <a:lstStyle/>
          <a:p>
            <a:pPr algn="ctr"/>
            <a:r>
              <a:rPr lang="el-GR" sz="2800" b="1" dirty="0" smtClean="0">
                <a:latin typeface="Times New Roman" panose="02020603050405020304" pitchFamily="18" charset="0"/>
                <a:cs typeface="Times New Roman" panose="02020603050405020304" pitchFamily="18" charset="0"/>
              </a:rPr>
              <a:t> </a:t>
            </a:r>
            <a:r>
              <a:rPr lang="el-GR" sz="2800" b="1" dirty="0" smtClean="0">
                <a:solidFill>
                  <a:schemeClr val="bg1"/>
                </a:solidFill>
                <a:latin typeface="Times New Roman" panose="02020603050405020304" pitchFamily="18" charset="0"/>
                <a:cs typeface="Times New Roman" panose="02020603050405020304" pitchFamily="18" charset="0"/>
              </a:rPr>
              <a:t>ΑΙΤΙΑΚΕΣ</a:t>
            </a:r>
            <a:r>
              <a:rPr lang="el-GR" sz="2800" b="1" dirty="0" smtClean="0">
                <a:latin typeface="Times New Roman" panose="02020603050405020304" pitchFamily="18" charset="0"/>
                <a:cs typeface="Times New Roman" panose="02020603050405020304" pitchFamily="18" charset="0"/>
              </a:rPr>
              <a:t> </a:t>
            </a:r>
            <a:r>
              <a:rPr lang="el-GR" sz="2800" b="1" dirty="0" smtClean="0">
                <a:solidFill>
                  <a:schemeClr val="bg1"/>
                </a:solidFill>
                <a:latin typeface="Times New Roman" panose="02020603050405020304" pitchFamily="18" charset="0"/>
                <a:cs typeface="Times New Roman" panose="02020603050405020304" pitchFamily="18" charset="0"/>
              </a:rPr>
              <a:t>ΑΠΟΔΟΣΕΙΣ</a:t>
            </a:r>
            <a:endParaRPr lang="en-US"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17259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4294967295"/>
          </p:nvPr>
        </p:nvSpPr>
        <p:spPr>
          <a:xfrm>
            <a:off x="290674" y="1196752"/>
            <a:ext cx="8673814" cy="2304256"/>
          </a:xfrm>
        </p:spPr>
        <p:txBody>
          <a:bodyPr>
            <a:normAutofit fontScale="92500" lnSpcReduction="20000"/>
          </a:bodyPr>
          <a:lstStyle/>
          <a:p>
            <a:pPr marL="0" lvl="1" indent="6350" algn="just">
              <a:lnSpc>
                <a:spcPct val="150000"/>
              </a:lnSpc>
              <a:buClr>
                <a:srgbClr val="000000"/>
              </a:buClr>
              <a:buSzPct val="9900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Τα άτομα κινητοποιούνται από ένα στόχο κατανόησης </a:t>
            </a:r>
            <a:r>
              <a:rPr lang="el-GR" dirty="0" smtClean="0">
                <a:latin typeface="Times New Roman" panose="02020603050405020304" pitchFamily="18" charset="0"/>
                <a:cs typeface="Times New Roman" panose="02020603050405020304" pitchFamily="18" charset="0"/>
              </a:rPr>
              <a:t>και  </a:t>
            </a:r>
            <a:r>
              <a:rPr lang="el-GR" dirty="0">
                <a:latin typeface="Times New Roman" panose="02020603050405020304" pitchFamily="18" charset="0"/>
                <a:cs typeface="Times New Roman" panose="02020603050405020304" pitchFamily="18" charset="0"/>
              </a:rPr>
              <a:t>ελέγχου του εαυτού και του περιβάλλοντος τους </a:t>
            </a:r>
          </a:p>
          <a:p>
            <a:pPr marL="0" lvl="1" indent="6350" algn="just">
              <a:lnSpc>
                <a:spcPct val="150000"/>
              </a:lnSpc>
              <a:buClr>
                <a:srgbClr val="000000"/>
              </a:buClr>
              <a:buSzPct val="9900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προσπαθούν να κατανοήσουν τους αιτιώδεις παράγοντες της συμπεριφοράς τους. </a:t>
            </a:r>
          </a:p>
          <a:p>
            <a:pPr marL="365760" lvl="1" indent="0">
              <a:lnSpc>
                <a:spcPct val="150000"/>
              </a:lnSpc>
              <a:buClr>
                <a:srgbClr val="D34817"/>
              </a:buClr>
              <a:buSzPct val="99000"/>
              <a:buNone/>
            </a:pPr>
            <a:endParaRPr lang="el-GR" sz="2400" dirty="0">
              <a:solidFill>
                <a:schemeClr val="tx2">
                  <a:lumMod val="50000"/>
                </a:schemeClr>
              </a:solidFill>
              <a:latin typeface="Bookman Old Style" pitchFamily="18" charset="0"/>
            </a:endParaRPr>
          </a:p>
          <a:p>
            <a:endParaRPr lang="en-US" dirty="0">
              <a:solidFill>
                <a:schemeClr val="tx2">
                  <a:lumMod val="50000"/>
                </a:schemeClr>
              </a:solidFill>
            </a:endParaRPr>
          </a:p>
        </p:txBody>
      </p:sp>
      <p:sp>
        <p:nvSpPr>
          <p:cNvPr id="5" name="Τίτλος 1"/>
          <p:cNvSpPr>
            <a:spLocks noGrp="1"/>
          </p:cNvSpPr>
          <p:nvPr>
            <p:ph type="title"/>
          </p:nvPr>
        </p:nvSpPr>
        <p:spPr>
          <a:xfrm>
            <a:off x="179512" y="116632"/>
            <a:ext cx="8784976" cy="838200"/>
          </a:xfrm>
        </p:spPr>
        <p:txBody>
          <a:bodyPr>
            <a:normAutofit/>
          </a:bodyPr>
          <a:lstStyle/>
          <a:p>
            <a:r>
              <a:rPr lang="el-GR" sz="3200" b="1" dirty="0" smtClean="0">
                <a:latin typeface="Times New Roman" panose="02020603050405020304" pitchFamily="18" charset="0"/>
                <a:cs typeface="Times New Roman" panose="02020603050405020304" pitchFamily="18" charset="0"/>
              </a:rPr>
              <a:t>Βασικοί στόχοι του ατόμου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90315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512" y="1123950"/>
            <a:ext cx="8856984" cy="5181600"/>
          </a:xfrm>
        </p:spPr>
        <p:txBody>
          <a:bodyPr>
            <a:normAutofit/>
          </a:bodyPr>
          <a:lstStyle/>
          <a:p>
            <a:pPr marL="68580" indent="0">
              <a:spcBef>
                <a:spcPts val="0"/>
              </a:spcBef>
              <a:buNone/>
            </a:pPr>
            <a:r>
              <a:rPr lang="el-GR" sz="2800" b="1" dirty="0" smtClean="0">
                <a:solidFill>
                  <a:schemeClr val="tx2">
                    <a:lumMod val="50000"/>
                  </a:schemeClr>
                </a:solidFill>
                <a:latin typeface="Times New Roman" panose="02020603050405020304" pitchFamily="18" charset="0"/>
                <a:cs typeface="Times New Roman" panose="02020603050405020304" pitchFamily="18" charset="0"/>
              </a:rPr>
              <a:t>Οι μαθητές θα αναρωτηθούν: </a:t>
            </a:r>
          </a:p>
          <a:p>
            <a:pPr marL="68580" indent="0">
              <a:spcBef>
                <a:spcPts val="0"/>
              </a:spcBef>
              <a:buNone/>
            </a:pPr>
            <a:r>
              <a:rPr lang="el-GR" sz="2800" dirty="0" smtClean="0">
                <a:solidFill>
                  <a:schemeClr val="tx2">
                    <a:lumMod val="50000"/>
                  </a:schemeClr>
                </a:solidFill>
                <a:latin typeface="Times New Roman" panose="02020603050405020304" pitchFamily="18" charset="0"/>
                <a:cs typeface="Times New Roman" panose="02020603050405020304" pitchFamily="18" charset="0"/>
              </a:rPr>
              <a:t>Γιατί πέτυχα/απέτυχα</a:t>
            </a:r>
            <a:r>
              <a:rPr lang="en-US" sz="2800" dirty="0" smtClean="0">
                <a:solidFill>
                  <a:schemeClr val="tx2">
                    <a:lumMod val="50000"/>
                  </a:schemeClr>
                </a:solidFill>
                <a:latin typeface="Times New Roman" panose="02020603050405020304" pitchFamily="18" charset="0"/>
                <a:cs typeface="Times New Roman" panose="02020603050405020304" pitchFamily="18" charset="0"/>
              </a:rPr>
              <a:t>;</a:t>
            </a:r>
            <a:r>
              <a:rPr lang="el-GR" sz="2800" dirty="0" smtClean="0">
                <a:solidFill>
                  <a:schemeClr val="tx2">
                    <a:lumMod val="50000"/>
                  </a:schemeClr>
                </a:solidFill>
                <a:latin typeface="Times New Roman" panose="02020603050405020304" pitchFamily="18" charset="0"/>
                <a:cs typeface="Times New Roman" panose="02020603050405020304" pitchFamily="18" charset="0"/>
              </a:rPr>
              <a:t> </a:t>
            </a:r>
          </a:p>
          <a:p>
            <a:pPr marL="68580" indent="0">
              <a:spcBef>
                <a:spcPts val="0"/>
              </a:spcBef>
              <a:buNone/>
            </a:pPr>
            <a:endParaRPr lang="en-US" sz="2800" dirty="0" smtClean="0">
              <a:solidFill>
                <a:schemeClr val="tx2">
                  <a:lumMod val="50000"/>
                </a:schemeClr>
              </a:solidFill>
              <a:latin typeface="Times New Roman" panose="02020603050405020304" pitchFamily="18" charset="0"/>
              <a:cs typeface="Times New Roman" panose="02020603050405020304" pitchFamily="18" charset="0"/>
            </a:endParaRPr>
          </a:p>
          <a:p>
            <a:pPr marL="68580" indent="0">
              <a:spcBef>
                <a:spcPts val="0"/>
              </a:spcBef>
              <a:buNone/>
            </a:pPr>
            <a:r>
              <a:rPr lang="el-GR" sz="2800" b="1" dirty="0" smtClean="0">
                <a:solidFill>
                  <a:schemeClr val="tx2">
                    <a:lumMod val="50000"/>
                  </a:schemeClr>
                </a:solidFill>
                <a:latin typeface="Times New Roman" panose="02020603050405020304" pitchFamily="18" charset="0"/>
                <a:cs typeface="Times New Roman" panose="02020603050405020304" pitchFamily="18" charset="0"/>
              </a:rPr>
              <a:t>Ο δάσκαλος θα αναρωτηθεί:</a:t>
            </a:r>
          </a:p>
          <a:p>
            <a:pPr marL="68580" indent="0" defTabSz="946150">
              <a:spcBef>
                <a:spcPts val="0"/>
              </a:spcBef>
              <a:buNone/>
            </a:pPr>
            <a:r>
              <a:rPr lang="el-GR" sz="2800" i="1" dirty="0" smtClean="0">
                <a:solidFill>
                  <a:schemeClr val="tx2">
                    <a:lumMod val="50000"/>
                  </a:schemeClr>
                </a:solidFill>
                <a:latin typeface="Times New Roman" panose="02020603050405020304" pitchFamily="18" charset="0"/>
                <a:cs typeface="Times New Roman" panose="02020603050405020304" pitchFamily="18" charset="0"/>
              </a:rPr>
              <a:t>Πόσο η διδασκαλία επηρεάζει την επιτυχία/αποτυχία </a:t>
            </a:r>
            <a:r>
              <a:rPr lang="el-GR" sz="2800" i="1" dirty="0">
                <a:solidFill>
                  <a:schemeClr val="tx2">
                    <a:lumMod val="50000"/>
                  </a:schemeClr>
                </a:solidFill>
                <a:latin typeface="Times New Roman" panose="02020603050405020304" pitchFamily="18" charset="0"/>
                <a:cs typeface="Times New Roman" panose="02020603050405020304" pitchFamily="18" charset="0"/>
              </a:rPr>
              <a:t>των μαθητών</a:t>
            </a:r>
            <a:r>
              <a:rPr lang="en-US" sz="2800" i="1" dirty="0" smtClean="0">
                <a:solidFill>
                  <a:schemeClr val="tx2">
                    <a:lumMod val="50000"/>
                  </a:schemeClr>
                </a:solidFill>
                <a:latin typeface="Times New Roman" panose="02020603050405020304" pitchFamily="18" charset="0"/>
                <a:cs typeface="Times New Roman" panose="02020603050405020304" pitchFamily="18" charset="0"/>
              </a:rPr>
              <a:t>;</a:t>
            </a:r>
            <a:endParaRPr lang="el-GR" sz="2800" i="1" dirty="0" smtClean="0">
              <a:solidFill>
                <a:schemeClr val="tx2">
                  <a:lumMod val="50000"/>
                </a:schemeClr>
              </a:solidFill>
              <a:latin typeface="Times New Roman" panose="02020603050405020304" pitchFamily="18" charset="0"/>
              <a:cs typeface="Times New Roman" panose="02020603050405020304" pitchFamily="18" charset="0"/>
            </a:endParaRPr>
          </a:p>
          <a:p>
            <a:pPr marL="68580" indent="0" defTabSz="946150">
              <a:spcBef>
                <a:spcPts val="0"/>
              </a:spcBef>
              <a:buNone/>
            </a:pPr>
            <a:r>
              <a:rPr lang="el-GR" sz="2800" i="1" dirty="0" smtClean="0">
                <a:solidFill>
                  <a:schemeClr val="tx2">
                    <a:lumMod val="50000"/>
                  </a:schemeClr>
                </a:solidFill>
                <a:latin typeface="Times New Roman" panose="02020603050405020304" pitchFamily="18" charset="0"/>
                <a:cs typeface="Times New Roman" panose="02020603050405020304" pitchFamily="18" charset="0"/>
              </a:rPr>
              <a:t>Για ποιους λόγους οι μαθητές μου μαθαίνουν εύκολα/ δύσκολα</a:t>
            </a:r>
            <a:r>
              <a:rPr lang="en-US" sz="2800" i="1" dirty="0" smtClean="0">
                <a:solidFill>
                  <a:schemeClr val="tx2">
                    <a:lumMod val="50000"/>
                  </a:schemeClr>
                </a:solidFill>
                <a:latin typeface="Times New Roman" panose="02020603050405020304" pitchFamily="18" charset="0"/>
                <a:cs typeface="Times New Roman" panose="02020603050405020304" pitchFamily="18" charset="0"/>
              </a:rPr>
              <a:t>;</a:t>
            </a:r>
            <a:endParaRPr lang="en-US" sz="2800" i="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4" name="Τίτλος 1"/>
          <p:cNvSpPr txBox="1">
            <a:spLocks/>
          </p:cNvSpPr>
          <p:nvPr/>
        </p:nvSpPr>
        <p:spPr>
          <a:xfrm>
            <a:off x="179512" y="234950"/>
            <a:ext cx="7816832" cy="8382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3200" b="1" dirty="0" smtClean="0">
                <a:solidFill>
                  <a:schemeClr val="tx1"/>
                </a:solidFill>
                <a:latin typeface="Times New Roman" panose="02020603050405020304" pitchFamily="18" charset="0"/>
                <a:cs typeface="Times New Roman" panose="02020603050405020304" pitchFamily="18" charset="0"/>
              </a:rPr>
              <a:t>Έτσι, </a:t>
            </a:r>
            <a:endParaRPr lang="en-US"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34705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latin typeface="Times New Roman" panose="02020603050405020304" pitchFamily="18" charset="0"/>
                <a:cs typeface="Times New Roman" panose="02020603050405020304" pitchFamily="18" charset="0"/>
              </a:rPr>
              <a:t>Μοντέλο αιτιακών αποδόσεων</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1520" y="1532342"/>
            <a:ext cx="2746574" cy="457200"/>
          </a:xfrm>
        </p:spPr>
        <p:txBody>
          <a:bodyPr>
            <a:noAutofit/>
          </a:bodyPr>
          <a:lstStyle/>
          <a:p>
            <a:pPr marL="0" indent="0">
              <a:buNone/>
            </a:pPr>
            <a:r>
              <a:rPr lang="el-GR" sz="1800" dirty="0">
                <a:latin typeface="Times New Roman" panose="02020603050405020304" pitchFamily="18" charset="0"/>
                <a:cs typeface="Times New Roman" panose="02020603050405020304" pitchFamily="18" charset="0"/>
              </a:rPr>
              <a:t>Προϋπάρχουσες συνθήκες</a:t>
            </a:r>
            <a:endParaRPr lang="en-US" sz="1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981450" y="1544643"/>
            <a:ext cx="2017590"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Αντιληπτές αιτίες</a:t>
            </a:r>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588224" y="1544643"/>
            <a:ext cx="2177404"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Αιτιώδεις διαστάσεις</a:t>
            </a:r>
            <a:endParaRPr lang="en-US" dirty="0">
              <a:latin typeface="Times New Roman" panose="02020603050405020304" pitchFamily="18" charset="0"/>
              <a:cs typeface="Times New Roman" panose="02020603050405020304" pitchFamily="18" charset="0"/>
            </a:endParaRPr>
          </a:p>
        </p:txBody>
      </p:sp>
      <p:sp>
        <p:nvSpPr>
          <p:cNvPr id="8" name="TextBox 7"/>
          <p:cNvSpPr txBox="1"/>
          <p:nvPr/>
        </p:nvSpPr>
        <p:spPr>
          <a:xfrm>
            <a:off x="6806825" y="2785999"/>
            <a:ext cx="1896073" cy="923330"/>
          </a:xfrm>
          <a:prstGeom prst="rect">
            <a:avLst/>
          </a:prstGeom>
          <a:noFill/>
        </p:spPr>
        <p:txBody>
          <a:bodyPr wrap="square" rtlCol="0">
            <a:spAutoFit/>
          </a:bodyPr>
          <a:lstStyle/>
          <a:p>
            <a:pPr marL="214313" indent="-214313">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Σταθερότητα</a:t>
            </a:r>
          </a:p>
          <a:p>
            <a:pPr marL="214313" indent="-214313">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Τόπος </a:t>
            </a:r>
          </a:p>
          <a:p>
            <a:pPr marL="214313" indent="-214313">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Έλεγχος</a:t>
            </a:r>
            <a:endParaRPr lang="en-US" dirty="0">
              <a:latin typeface="Times New Roman" panose="02020603050405020304" pitchFamily="18" charset="0"/>
              <a:cs typeface="Times New Roman" panose="02020603050405020304" pitchFamily="18" charset="0"/>
            </a:endParaRPr>
          </a:p>
        </p:txBody>
      </p:sp>
      <p:sp>
        <p:nvSpPr>
          <p:cNvPr id="9" name="TextBox 8"/>
          <p:cNvSpPr txBox="1"/>
          <p:nvPr/>
        </p:nvSpPr>
        <p:spPr>
          <a:xfrm>
            <a:off x="342621" y="2561446"/>
            <a:ext cx="3149259" cy="1200329"/>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Περιβαλλοντικοί παράγοντες:</a:t>
            </a:r>
          </a:p>
          <a:p>
            <a:pPr marL="257175" indent="-257175">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Εξειδικευμένη πληροφορία</a:t>
            </a:r>
          </a:p>
          <a:p>
            <a:pPr marL="257175" indent="-257175">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Κοινωνικοί κανόνες</a:t>
            </a:r>
          </a:p>
          <a:p>
            <a:pPr marL="257175" indent="-257175">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Στοιχεία της κατάστασης</a:t>
            </a:r>
            <a:endParaRPr lang="en-US"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330942" y="3866307"/>
            <a:ext cx="3122070" cy="1200329"/>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Προσωπικοί παράγοντες:</a:t>
            </a:r>
          </a:p>
          <a:p>
            <a:pPr marL="257175" indent="-257175">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Αιτιώδη σχήματα</a:t>
            </a:r>
          </a:p>
          <a:p>
            <a:pPr marL="257175" indent="-257175">
              <a:buFont typeface="Arial" panose="020B0604020202020204" pitchFamily="34" charset="0"/>
              <a:buChar char="•"/>
            </a:pPr>
            <a:r>
              <a:rPr lang="el-GR" dirty="0" smtClean="0">
                <a:latin typeface="Times New Roman" panose="02020603050405020304" pitchFamily="18" charset="0"/>
                <a:cs typeface="Times New Roman" panose="02020603050405020304" pitchFamily="18" charset="0"/>
              </a:rPr>
              <a:t>Προηγούμενη </a:t>
            </a:r>
            <a:r>
              <a:rPr lang="el-GR" dirty="0">
                <a:latin typeface="Times New Roman" panose="02020603050405020304" pitchFamily="18" charset="0"/>
                <a:cs typeface="Times New Roman" panose="02020603050405020304" pitchFamily="18" charset="0"/>
              </a:rPr>
              <a:t>γνώση</a:t>
            </a:r>
          </a:p>
          <a:p>
            <a:pPr marL="257175" indent="-257175">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Ατομικές διαφορές</a:t>
            </a:r>
            <a:endParaRPr lang="en-US"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3874965" y="2619812"/>
            <a:ext cx="2548775" cy="1477328"/>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Αιτιακές αποδόσεις σε:</a:t>
            </a:r>
          </a:p>
          <a:p>
            <a:pPr marL="257175" indent="-257175">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Ικανότητα</a:t>
            </a:r>
          </a:p>
          <a:p>
            <a:pPr marL="257175" indent="-257175">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Προσπάθεια</a:t>
            </a:r>
          </a:p>
          <a:p>
            <a:pPr marL="257175" indent="-257175">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Τύχη</a:t>
            </a:r>
          </a:p>
          <a:p>
            <a:pPr marL="257175" indent="-257175">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Δυσκολία έργου</a:t>
            </a:r>
            <a:endParaRPr lang="en-US" dirty="0">
              <a:latin typeface="Times New Roman" panose="02020603050405020304" pitchFamily="18" charset="0"/>
              <a:cs typeface="Times New Roman" panose="02020603050405020304" pitchFamily="18" charset="0"/>
            </a:endParaRPr>
          </a:p>
        </p:txBody>
      </p:sp>
      <p:sp>
        <p:nvSpPr>
          <p:cNvPr id="12" name="Minus 11"/>
          <p:cNvSpPr/>
          <p:nvPr/>
        </p:nvSpPr>
        <p:spPr>
          <a:xfrm flipV="1">
            <a:off x="-108520" y="2014245"/>
            <a:ext cx="3312368"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Minus 12"/>
          <p:cNvSpPr/>
          <p:nvPr/>
        </p:nvSpPr>
        <p:spPr>
          <a:xfrm>
            <a:off x="3766170" y="1999720"/>
            <a:ext cx="2390006" cy="13363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Minus 13"/>
          <p:cNvSpPr/>
          <p:nvPr/>
        </p:nvSpPr>
        <p:spPr>
          <a:xfrm flipV="1">
            <a:off x="6423740" y="1999720"/>
            <a:ext cx="2612755"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4050759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latin typeface="Times New Roman" panose="02020603050405020304" pitchFamily="18" charset="0"/>
                <a:cs typeface="Times New Roman" panose="02020603050405020304" pitchFamily="18" charset="0"/>
              </a:rPr>
              <a:t>Συνέπειες </a:t>
            </a:r>
            <a:r>
              <a:rPr lang="el-GR" sz="2800" b="1" dirty="0" err="1" smtClean="0">
                <a:latin typeface="Times New Roman" panose="02020603050405020304" pitchFamily="18" charset="0"/>
                <a:cs typeface="Times New Roman" panose="02020603050405020304" pitchFamily="18" charset="0"/>
              </a:rPr>
              <a:t>αιτιακών</a:t>
            </a:r>
            <a:r>
              <a:rPr lang="el-GR" sz="2800" b="1" dirty="0" smtClean="0">
                <a:latin typeface="Times New Roman" panose="02020603050405020304" pitchFamily="18" charset="0"/>
                <a:cs typeface="Times New Roman" panose="02020603050405020304" pitchFamily="18" charset="0"/>
              </a:rPr>
              <a:t> </a:t>
            </a:r>
            <a:r>
              <a:rPr lang="el-GR" sz="2800" b="1" dirty="0">
                <a:latin typeface="Times New Roman" panose="02020603050405020304" pitchFamily="18" charset="0"/>
                <a:cs typeface="Times New Roman" panose="02020603050405020304" pitchFamily="18" charset="0"/>
              </a:rPr>
              <a:t>αποδόσεων</a:t>
            </a:r>
            <a:endParaRPr lang="en-US" sz="2800" b="1" dirty="0"/>
          </a:p>
        </p:txBody>
      </p:sp>
      <p:sp>
        <p:nvSpPr>
          <p:cNvPr id="4" name="Content Placeholder 3"/>
          <p:cNvSpPr txBox="1">
            <a:spLocks noGrp="1"/>
          </p:cNvSpPr>
          <p:nvPr>
            <p:ph idx="1"/>
          </p:nvPr>
        </p:nvSpPr>
        <p:spPr>
          <a:xfrm>
            <a:off x="755576" y="1941586"/>
            <a:ext cx="3456384" cy="461665"/>
          </a:xfrm>
          <a:prstGeom prst="rect">
            <a:avLst/>
          </a:prstGeom>
          <a:noFill/>
        </p:spPr>
        <p:txBody>
          <a:bodyPr wrap="square" rtlCol="0">
            <a:spAutoFit/>
          </a:bodyPr>
          <a:lstStyle/>
          <a:p>
            <a:pPr marL="0" indent="0">
              <a:buNone/>
            </a:pPr>
            <a:r>
              <a:rPr lang="el-GR" sz="2400" dirty="0">
                <a:latin typeface="Times New Roman" panose="02020603050405020304" pitchFamily="18" charset="0"/>
                <a:cs typeface="Times New Roman" panose="02020603050405020304" pitchFamily="18" charset="0"/>
              </a:rPr>
              <a:t>Ψυχολογικές συνέπειες</a:t>
            </a: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148064" y="1966115"/>
            <a:ext cx="3538736" cy="461665"/>
          </a:xfrm>
          <a:prstGeom prst="rect">
            <a:avLst/>
          </a:prstGeom>
          <a:noFill/>
        </p:spPr>
        <p:txBody>
          <a:bodyPr wrap="square" rtlCol="0">
            <a:spAutoFit/>
          </a:bodyPr>
          <a:lstStyle/>
          <a:p>
            <a:r>
              <a:rPr lang="el-GR" sz="2400" dirty="0">
                <a:latin typeface="Times New Roman" panose="02020603050405020304" pitchFamily="18" charset="0"/>
                <a:cs typeface="Times New Roman" panose="02020603050405020304" pitchFamily="18" charset="0"/>
              </a:rPr>
              <a:t>Συμπεριφορικές συνέπειες</a:t>
            </a:r>
            <a:endParaRPr lang="en-US"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57200" y="2666629"/>
            <a:ext cx="3692262" cy="1015663"/>
          </a:xfrm>
          <a:prstGeom prst="rect">
            <a:avLst/>
          </a:prstGeom>
          <a:noFill/>
        </p:spPr>
        <p:txBody>
          <a:bodyPr wrap="square" rtlCol="0">
            <a:spAutoFit/>
          </a:bodyPr>
          <a:lstStyle/>
          <a:p>
            <a:pPr marL="257175" indent="-257175">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Προσδοκία επιτυχίας</a:t>
            </a:r>
          </a:p>
          <a:p>
            <a:pPr marL="257175" indent="-257175">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Αυτο-αποτελεσματικότητα</a:t>
            </a:r>
          </a:p>
          <a:p>
            <a:pPr marL="257175" indent="-257175">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Συναίσθημα</a:t>
            </a:r>
            <a:endParaRPr lang="en-US" sz="20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5964420" y="2663241"/>
            <a:ext cx="2568020" cy="1200329"/>
          </a:xfrm>
          <a:prstGeom prst="rect">
            <a:avLst/>
          </a:prstGeom>
          <a:noFill/>
        </p:spPr>
        <p:txBody>
          <a:bodyPr wrap="square" rtlCol="0">
            <a:spAutoFit/>
          </a:bodyPr>
          <a:lstStyle/>
          <a:p>
            <a:pPr marL="214313" indent="-214313">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Επιλογή</a:t>
            </a:r>
          </a:p>
          <a:p>
            <a:pPr marL="214313" indent="-214313">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Επιμονή</a:t>
            </a:r>
          </a:p>
          <a:p>
            <a:pPr marL="214313" indent="-214313">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Επίπεδο προσπάθειας</a:t>
            </a:r>
          </a:p>
          <a:p>
            <a:pPr marL="214313" indent="-214313">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Επίτευξη</a:t>
            </a:r>
            <a:endParaRPr lang="en-US" dirty="0">
              <a:latin typeface="Times New Roman" panose="02020603050405020304" pitchFamily="18" charset="0"/>
              <a:cs typeface="Times New Roman" panose="02020603050405020304" pitchFamily="18" charset="0"/>
            </a:endParaRPr>
          </a:p>
        </p:txBody>
      </p:sp>
      <p:sp>
        <p:nvSpPr>
          <p:cNvPr id="8" name="Minus 7"/>
          <p:cNvSpPr/>
          <p:nvPr/>
        </p:nvSpPr>
        <p:spPr>
          <a:xfrm flipV="1">
            <a:off x="179512" y="2384343"/>
            <a:ext cx="4104456" cy="6462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Minus 8"/>
          <p:cNvSpPr/>
          <p:nvPr/>
        </p:nvSpPr>
        <p:spPr>
          <a:xfrm>
            <a:off x="4788024" y="2385425"/>
            <a:ext cx="4104456" cy="10747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297059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Times New Roman" panose="02020603050405020304" pitchFamily="18" charset="0"/>
                <a:cs typeface="Times New Roman" panose="02020603050405020304" pitchFamily="18" charset="0"/>
              </a:rPr>
              <a:t>Κίνητρα/κινητοποίηση: Ορισμός </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0" y="1600200"/>
            <a:ext cx="9144000" cy="4925144"/>
          </a:xfrm>
        </p:spPr>
        <p:txBody>
          <a:bodyPr>
            <a:normAutofit/>
          </a:bodyPr>
          <a:lstStyle/>
          <a:p>
            <a:pPr marL="0" indent="0" algn="just">
              <a:buNone/>
            </a:pPr>
            <a:r>
              <a:rPr lang="el-GR" sz="2600" dirty="0">
                <a:latin typeface="Times New Roman" panose="02020603050405020304" pitchFamily="18" charset="0"/>
                <a:cs typeface="Times New Roman" panose="02020603050405020304" pitchFamily="18" charset="0"/>
              </a:rPr>
              <a:t>Ο όρος </a:t>
            </a:r>
            <a:r>
              <a:rPr lang="el-GR" sz="2600" b="1" dirty="0" smtClean="0">
                <a:latin typeface="Times New Roman" panose="02020603050405020304" pitchFamily="18" charset="0"/>
                <a:cs typeface="Times New Roman" panose="02020603050405020304" pitchFamily="18" charset="0"/>
              </a:rPr>
              <a:t>κινητοποίηση</a:t>
            </a:r>
            <a:r>
              <a:rPr lang="el-GR" sz="2600" dirty="0" smtClean="0">
                <a:latin typeface="Times New Roman" panose="02020603050405020304" pitchFamily="18" charset="0"/>
                <a:cs typeface="Times New Roman" panose="02020603050405020304" pitchFamily="18" charset="0"/>
              </a:rPr>
              <a:t> </a:t>
            </a:r>
            <a:r>
              <a:rPr lang="el-GR" sz="2600" b="1" dirty="0" smtClean="0">
                <a:latin typeface="Times New Roman" panose="02020603050405020304" pitchFamily="18" charset="0"/>
                <a:cs typeface="Times New Roman" panose="02020603050405020304" pitchFamily="18" charset="0"/>
              </a:rPr>
              <a:t>(</a:t>
            </a:r>
            <a:r>
              <a:rPr lang="en-US" sz="2600" b="1" dirty="0" smtClean="0">
                <a:latin typeface="Times New Roman" panose="02020603050405020304" pitchFamily="18" charset="0"/>
                <a:cs typeface="Times New Roman" panose="02020603050405020304" pitchFamily="18" charset="0"/>
              </a:rPr>
              <a:t>motivation</a:t>
            </a:r>
            <a:r>
              <a:rPr lang="el-GR" sz="2600" b="1" dirty="0" smtClean="0">
                <a:latin typeface="Times New Roman" panose="02020603050405020304" pitchFamily="18" charset="0"/>
                <a:cs typeface="Times New Roman" panose="02020603050405020304" pitchFamily="18" charset="0"/>
              </a:rPr>
              <a:t>)</a:t>
            </a:r>
            <a:r>
              <a:rPr lang="el-GR" sz="2600" dirty="0" smtClean="0">
                <a:latin typeface="Times New Roman" panose="02020603050405020304" pitchFamily="18" charset="0"/>
                <a:cs typeface="Times New Roman" panose="02020603050405020304" pitchFamily="18" charset="0"/>
              </a:rPr>
              <a:t> </a:t>
            </a:r>
            <a:r>
              <a:rPr lang="el-GR" sz="2600" dirty="0">
                <a:latin typeface="Times New Roman" panose="02020603050405020304" pitchFamily="18" charset="0"/>
                <a:cs typeface="Times New Roman" panose="02020603050405020304" pitchFamily="18" charset="0"/>
              </a:rPr>
              <a:t>προέρχεται από το λατινικό ρήμα </a:t>
            </a:r>
            <a:r>
              <a:rPr lang="en-US" sz="2600" dirty="0" err="1">
                <a:latin typeface="Times New Roman" panose="02020603050405020304" pitchFamily="18" charset="0"/>
                <a:cs typeface="Times New Roman" panose="02020603050405020304" pitchFamily="18" charset="0"/>
              </a:rPr>
              <a:t>movere</a:t>
            </a:r>
            <a:r>
              <a:rPr lang="el-GR" sz="2600" dirty="0">
                <a:latin typeface="Times New Roman" panose="02020603050405020304" pitchFamily="18" charset="0"/>
                <a:cs typeface="Times New Roman" panose="02020603050405020304" pitchFamily="18" charset="0"/>
              </a:rPr>
              <a:t> (κινώ). Η ιδέα της κίνησης αντανακλάται </a:t>
            </a:r>
            <a:r>
              <a:rPr lang="el-GR" sz="2600" dirty="0" smtClean="0">
                <a:latin typeface="Times New Roman" panose="02020603050405020304" pitchFamily="18" charset="0"/>
                <a:cs typeface="Times New Roman" panose="02020603050405020304" pitchFamily="18" charset="0"/>
              </a:rPr>
              <a:t>στα νοήματα που καθημερινά δίνονται στην κινητοποίηση, όπως για παράδειγμα, ότι πρόκειται γι’ αυτό που μας κάνει να συνεχίζουμε  τη δράση μας, μας </a:t>
            </a:r>
            <a:r>
              <a:rPr lang="el-GR" sz="2600" dirty="0">
                <a:latin typeface="Times New Roman" panose="02020603050405020304" pitchFamily="18" charset="0"/>
                <a:cs typeface="Times New Roman" panose="02020603050405020304" pitchFamily="18" charset="0"/>
              </a:rPr>
              <a:t>διατηρεί σε κίνηση και μας βοηθάει να ολοκληρώνουμε έργα. </a:t>
            </a:r>
          </a:p>
          <a:p>
            <a:pPr marL="0" indent="0" algn="just">
              <a:buNone/>
            </a:pPr>
            <a:r>
              <a:rPr lang="el-GR" sz="2600" b="1" dirty="0">
                <a:latin typeface="Times New Roman" panose="02020603050405020304" pitchFamily="18" charset="0"/>
                <a:cs typeface="Times New Roman" panose="02020603050405020304" pitchFamily="18" charset="0"/>
              </a:rPr>
              <a:t> </a:t>
            </a:r>
            <a:endParaRPr lang="el-GR" sz="2600" b="1" dirty="0" smtClean="0">
              <a:latin typeface="Times New Roman" panose="02020603050405020304" pitchFamily="18" charset="0"/>
              <a:cs typeface="Times New Roman" panose="02020603050405020304" pitchFamily="18" charset="0"/>
            </a:endParaRPr>
          </a:p>
          <a:p>
            <a:pPr marL="0" indent="0" algn="just">
              <a:buNone/>
            </a:pPr>
            <a:r>
              <a:rPr lang="el-GR" sz="2600" b="1" dirty="0" smtClean="0">
                <a:latin typeface="Times New Roman" panose="02020603050405020304" pitchFamily="18" charset="0"/>
                <a:cs typeface="Times New Roman" panose="02020603050405020304" pitchFamily="18" charset="0"/>
              </a:rPr>
              <a:t>Κινητοποίηση </a:t>
            </a:r>
            <a:r>
              <a:rPr lang="el-GR" sz="2600" dirty="0" smtClean="0">
                <a:latin typeface="Times New Roman" panose="02020603050405020304" pitchFamily="18" charset="0"/>
                <a:cs typeface="Times New Roman" panose="02020603050405020304" pitchFamily="18" charset="0"/>
              </a:rPr>
              <a:t>είναι η διαδικασία κατά την οποία μία δραστηριότητα η οποία κατευθύνεται προς ένα στόχο, υποκινείται και παροτρύνεται. </a:t>
            </a:r>
            <a:endParaRPr lang="el-G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35661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2870" y="332656"/>
            <a:ext cx="6683765" cy="960668"/>
          </a:xfrm>
        </p:spPr>
        <p:txBody>
          <a:bodyPr>
            <a:normAutofit/>
          </a:bodyPr>
          <a:lstStyle/>
          <a:p>
            <a:pPr algn="ctr"/>
            <a:r>
              <a:rPr lang="el-GR" sz="2800" b="1" dirty="0">
                <a:latin typeface="Times New Roman" panose="02020603050405020304" pitchFamily="18" charset="0"/>
                <a:cs typeface="Times New Roman" panose="02020603050405020304" pitchFamily="18" charset="0"/>
              </a:rPr>
              <a:t>Η διάσταση της σταθερότητας</a:t>
            </a:r>
            <a:endParaRPr lang="en-US" sz="2800" b="1"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2870" y="1412776"/>
            <a:ext cx="6639489" cy="462658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983179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660" y="260648"/>
            <a:ext cx="6683765" cy="960668"/>
          </a:xfrm>
        </p:spPr>
        <p:txBody>
          <a:bodyPr>
            <a:normAutofit/>
          </a:bodyPr>
          <a:lstStyle/>
          <a:p>
            <a:pPr algn="ctr"/>
            <a:r>
              <a:rPr lang="el-GR" sz="2400" b="1" dirty="0">
                <a:latin typeface="Times New Roman" panose="02020603050405020304" pitchFamily="18" charset="0"/>
                <a:cs typeface="Times New Roman" panose="02020603050405020304" pitchFamily="18" charset="0"/>
              </a:rPr>
              <a:t>Η διάσταση του ελέγχου</a:t>
            </a:r>
            <a:endParaRPr lang="en-US" sz="2400" b="1"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6342" y="1700808"/>
            <a:ext cx="7450403" cy="42484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051697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p:cNvSpPr txBox="1">
            <a:spLocks/>
          </p:cNvSpPr>
          <p:nvPr/>
        </p:nvSpPr>
        <p:spPr>
          <a:xfrm>
            <a:off x="755576" y="2492896"/>
            <a:ext cx="8229600" cy="92211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Που πρέπει να αποδίδει ο μαθητής την επίδοση του</a:t>
            </a:r>
            <a:r>
              <a:rPr lang="en-US" sz="2800" b="1" dirty="0" smtClean="0">
                <a:latin typeface="Times New Roman" panose="02020603050405020304" pitchFamily="18" charset="0"/>
                <a:cs typeface="Times New Roman" panose="02020603050405020304" pitchFamily="18" charset="0"/>
              </a:rPr>
              <a:t>; </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44020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p:cNvSpPr txBox="1">
            <a:spLocks/>
          </p:cNvSpPr>
          <p:nvPr/>
        </p:nvSpPr>
        <p:spPr>
          <a:xfrm>
            <a:off x="755576" y="2492896"/>
            <a:ext cx="8229600" cy="92211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ΠΡΟΣΠΑΘΕΙΑ</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80013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p:cNvSpPr txBox="1">
            <a:spLocks/>
          </p:cNvSpPr>
          <p:nvPr/>
        </p:nvSpPr>
        <p:spPr>
          <a:xfrm>
            <a:off x="755576" y="2492896"/>
            <a:ext cx="8229600" cy="92211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Που πρέπει να αποδίδει ο δάσκαλος την επίδοση του μαθητή</a:t>
            </a:r>
            <a:r>
              <a:rPr lang="en-US" sz="2800" b="1" dirty="0" smtClean="0">
                <a:latin typeface="Times New Roman" panose="02020603050405020304" pitchFamily="18" charset="0"/>
                <a:cs typeface="Times New Roman" panose="02020603050405020304" pitchFamily="18" charset="0"/>
              </a:rPr>
              <a:t>; </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9795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p:cNvSpPr txBox="1">
            <a:spLocks/>
          </p:cNvSpPr>
          <p:nvPr/>
        </p:nvSpPr>
        <p:spPr>
          <a:xfrm>
            <a:off x="755576" y="2492896"/>
            <a:ext cx="8229600" cy="92211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ΠΡΟΣΠΑΘΕΙΑ</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15488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133600"/>
            <a:ext cx="9144000" cy="1583432"/>
          </a:xfrm>
          <a:solidFill>
            <a:srgbClr val="002060"/>
          </a:solidFill>
        </p:spPr>
        <p:txBody>
          <a:bodyPr>
            <a:normAutofit/>
          </a:bodyPr>
          <a:lstStyle/>
          <a:p>
            <a:pPr algn="ctr"/>
            <a:r>
              <a:rPr lang="el-GR" sz="2800" b="1" dirty="0" smtClean="0">
                <a:solidFill>
                  <a:schemeClr val="bg1"/>
                </a:solidFill>
                <a:latin typeface="Times New Roman" panose="02020603050405020304" pitchFamily="18" charset="0"/>
                <a:cs typeface="Times New Roman" panose="02020603050405020304" pitchFamily="18" charset="0"/>
              </a:rPr>
              <a:t>ΣΥΜΠΕΡΑΣΜΑ</a:t>
            </a:r>
            <a:endParaRPr lang="en-US"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97469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92636"/>
            <a:ext cx="8856984" cy="5509200"/>
          </a:xfrm>
          <a:prstGeom prst="rect">
            <a:avLst/>
          </a:prstGeom>
          <a:noFill/>
        </p:spPr>
        <p:txBody>
          <a:bodyPr wrap="square" rtlCol="0">
            <a:spAutoFit/>
          </a:bodyPr>
          <a:lstStyle/>
          <a:p>
            <a:pPr algn="just"/>
            <a:r>
              <a:rPr lang="el-GR" sz="2400" b="1" dirty="0" smtClean="0">
                <a:latin typeface="Times New Roman" panose="02020603050405020304" pitchFamily="18" charset="0"/>
                <a:cs typeface="Times New Roman" panose="02020603050405020304" pitchFamily="18" charset="0"/>
              </a:rPr>
              <a:t>Ενισχύουμε τα εσωτερικά κίνητρα των μαθητών</a:t>
            </a:r>
          </a:p>
          <a:p>
            <a:pPr marL="342900" indent="-342900" algn="just">
              <a:buFont typeface="Arial" panose="020B0604020202020204" pitchFamily="34" charset="0"/>
              <a:buChar char="•"/>
            </a:pPr>
            <a:r>
              <a:rPr lang="el-GR" sz="2400" dirty="0" smtClean="0">
                <a:latin typeface="Times New Roman" panose="02020603050405020304" pitchFamily="18" charset="0"/>
                <a:cs typeface="Times New Roman" panose="02020603050405020304" pitchFamily="18" charset="0"/>
              </a:rPr>
              <a:t>παρέχουμε ανταμοιβές</a:t>
            </a:r>
          </a:p>
          <a:p>
            <a:pPr marL="342900" indent="-342900" algn="just">
              <a:buFont typeface="Arial" panose="020B0604020202020204" pitchFamily="34" charset="0"/>
              <a:buChar char="•"/>
            </a:pPr>
            <a:r>
              <a:rPr lang="el-GR" sz="2400" dirty="0" smtClean="0">
                <a:latin typeface="Times New Roman" panose="02020603050405020304" pitchFamily="18" charset="0"/>
                <a:cs typeface="Times New Roman" panose="02020603050405020304" pitchFamily="18" charset="0"/>
              </a:rPr>
              <a:t>παρέχουμε ορθή ανατροφοδότηση </a:t>
            </a:r>
          </a:p>
          <a:p>
            <a:pPr algn="just"/>
            <a:endParaRPr lang="el-GR" sz="2400" dirty="0" smtClean="0">
              <a:latin typeface="Times New Roman" panose="02020603050405020304" pitchFamily="18" charset="0"/>
              <a:cs typeface="Times New Roman" panose="02020603050405020304" pitchFamily="18" charset="0"/>
            </a:endParaRPr>
          </a:p>
          <a:p>
            <a:pPr algn="just"/>
            <a:r>
              <a:rPr lang="el-GR" sz="2400" b="1" dirty="0" smtClean="0">
                <a:latin typeface="Times New Roman" panose="02020603050405020304" pitchFamily="18" charset="0"/>
                <a:cs typeface="Times New Roman" panose="02020603050405020304" pitchFamily="18" charset="0"/>
              </a:rPr>
              <a:t>Ενισχύουμε την αξία του μαθήματος-ενδιαφέρον των μαθητών </a:t>
            </a:r>
          </a:p>
          <a:p>
            <a:pPr algn="just"/>
            <a:endParaRPr lang="el-GR" sz="2400" b="1" dirty="0">
              <a:latin typeface="Times New Roman" panose="02020603050405020304" pitchFamily="18" charset="0"/>
              <a:cs typeface="Times New Roman" panose="02020603050405020304" pitchFamily="18" charset="0"/>
            </a:endParaRPr>
          </a:p>
          <a:p>
            <a:pPr algn="just"/>
            <a:r>
              <a:rPr lang="el-GR" sz="2400" b="1" dirty="0" smtClean="0">
                <a:latin typeface="Times New Roman" panose="02020603050405020304" pitchFamily="18" charset="0"/>
                <a:cs typeface="Times New Roman" panose="02020603050405020304" pitchFamily="18" charset="0"/>
              </a:rPr>
              <a:t>Διαμορφώνουμε τις προσδοκίες των μαθητών  </a:t>
            </a:r>
          </a:p>
          <a:p>
            <a:pPr marL="342900" indent="-342900" algn="just">
              <a:buFont typeface="Arial" panose="020B0604020202020204" pitchFamily="34" charset="0"/>
              <a:buChar char="•"/>
            </a:pPr>
            <a:r>
              <a:rPr lang="el-GR" sz="2400" dirty="0" smtClean="0">
                <a:latin typeface="Times New Roman" panose="02020603050405020304" pitchFamily="18" charset="0"/>
                <a:cs typeface="Times New Roman" panose="02020603050405020304" pitchFamily="18" charset="0"/>
              </a:rPr>
              <a:t>ενισχύουμε την </a:t>
            </a:r>
            <a:r>
              <a:rPr lang="el-GR" sz="2400" dirty="0" err="1" smtClean="0">
                <a:latin typeface="Times New Roman" panose="02020603050405020304" pitchFamily="18" charset="0"/>
                <a:cs typeface="Times New Roman" panose="02020603050405020304" pitchFamily="18" charset="0"/>
              </a:rPr>
              <a:t>αυτο</a:t>
            </a:r>
            <a:r>
              <a:rPr lang="el-GR" sz="2400" dirty="0" smtClean="0">
                <a:latin typeface="Times New Roman" panose="02020603050405020304" pitchFamily="18" charset="0"/>
                <a:cs typeface="Times New Roman" panose="02020603050405020304" pitchFamily="18" charset="0"/>
              </a:rPr>
              <a:t>-εικόνα των μαθητών </a:t>
            </a:r>
          </a:p>
          <a:p>
            <a:pPr marL="342900" indent="-342900" algn="just">
              <a:buFont typeface="Arial" panose="020B0604020202020204" pitchFamily="34" charset="0"/>
              <a:buChar char="•"/>
            </a:pPr>
            <a:r>
              <a:rPr lang="el-GR" sz="2400" dirty="0" smtClean="0">
                <a:latin typeface="Times New Roman" panose="02020603050405020304" pitchFamily="18" charset="0"/>
                <a:cs typeface="Times New Roman" panose="02020603050405020304" pitchFamily="18" charset="0"/>
              </a:rPr>
              <a:t>ενισχύουμε την </a:t>
            </a:r>
            <a:r>
              <a:rPr lang="el-GR" sz="2400" dirty="0" err="1" smtClean="0">
                <a:latin typeface="Times New Roman" panose="02020603050405020304" pitchFamily="18" charset="0"/>
                <a:cs typeface="Times New Roman" panose="02020603050405020304" pitchFamily="18" charset="0"/>
              </a:rPr>
              <a:t>αυτο</a:t>
            </a:r>
            <a:r>
              <a:rPr lang="el-GR" sz="2400" dirty="0" smtClean="0">
                <a:latin typeface="Times New Roman" panose="02020603050405020304" pitchFamily="18" charset="0"/>
                <a:cs typeface="Times New Roman" panose="02020603050405020304" pitchFamily="18" charset="0"/>
              </a:rPr>
              <a:t>-αποτελεσματικότητα των μαθητών</a:t>
            </a:r>
          </a:p>
          <a:p>
            <a:pPr marL="342900" indent="-342900" algn="just">
              <a:buFont typeface="Arial" panose="020B0604020202020204" pitchFamily="34" charset="0"/>
              <a:buChar char="•"/>
            </a:pPr>
            <a:endParaRPr lang="el-GR" sz="2400" dirty="0">
              <a:latin typeface="Times New Roman" panose="02020603050405020304" pitchFamily="18" charset="0"/>
              <a:cs typeface="Times New Roman" panose="02020603050405020304" pitchFamily="18" charset="0"/>
            </a:endParaRPr>
          </a:p>
          <a:p>
            <a:pPr algn="just"/>
            <a:r>
              <a:rPr lang="el-GR" sz="2400" b="1" dirty="0" smtClean="0">
                <a:latin typeface="Times New Roman" panose="02020603050405020304" pitchFamily="18" charset="0"/>
                <a:cs typeface="Times New Roman" panose="02020603050405020304" pitchFamily="18" charset="0"/>
              </a:rPr>
              <a:t>Δίνουμε έμφαση στις </a:t>
            </a:r>
            <a:r>
              <a:rPr lang="el-GR" sz="2400" b="1" dirty="0" err="1" smtClean="0">
                <a:latin typeface="Times New Roman" panose="02020603050405020304" pitchFamily="18" charset="0"/>
                <a:cs typeface="Times New Roman" panose="02020603050405020304" pitchFamily="18" charset="0"/>
              </a:rPr>
              <a:t>αιτιακές</a:t>
            </a:r>
            <a:r>
              <a:rPr lang="el-GR" sz="2400" b="1" dirty="0" smtClean="0">
                <a:latin typeface="Times New Roman" panose="02020603050405020304" pitchFamily="18" charset="0"/>
                <a:cs typeface="Times New Roman" panose="02020603050405020304" pitchFamily="18" charset="0"/>
              </a:rPr>
              <a:t> αποδόσεις</a:t>
            </a:r>
          </a:p>
          <a:p>
            <a:pPr marL="342900" indent="-342900" algn="just">
              <a:buFont typeface="Arial" panose="020B0604020202020204" pitchFamily="34" charset="0"/>
              <a:buChar char="•"/>
            </a:pPr>
            <a:r>
              <a:rPr lang="el-GR" sz="2400" dirty="0" smtClean="0">
                <a:latin typeface="Times New Roman" panose="02020603050405020304" pitchFamily="18" charset="0"/>
                <a:cs typeface="Times New Roman" panose="02020603050405020304" pitchFamily="18" charset="0"/>
              </a:rPr>
              <a:t>των μαθητών</a:t>
            </a:r>
          </a:p>
          <a:p>
            <a:pPr marL="342900" indent="-342900" algn="just">
              <a:buFont typeface="Arial" panose="020B0604020202020204" pitchFamily="34" charset="0"/>
              <a:buChar char="•"/>
            </a:pPr>
            <a:r>
              <a:rPr lang="el-GR" sz="2400" dirty="0" smtClean="0">
                <a:latin typeface="Times New Roman" panose="02020603050405020304" pitchFamily="18" charset="0"/>
                <a:cs typeface="Times New Roman" panose="02020603050405020304" pitchFamily="18" charset="0"/>
              </a:rPr>
              <a:t>τις δικές μας </a:t>
            </a:r>
          </a:p>
          <a:p>
            <a:pPr marL="342900" indent="-342900" algn="just">
              <a:buFont typeface="Arial" panose="020B0604020202020204" pitchFamily="34" charset="0"/>
              <a:buChar char="•"/>
            </a:pPr>
            <a:endParaRPr lang="el-GR" sz="20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l-GR" sz="2000" dirty="0">
              <a:latin typeface="Times New Roman" panose="02020603050405020304" pitchFamily="18" charset="0"/>
              <a:cs typeface="Times New Roman" panose="02020603050405020304" pitchFamily="18" charset="0"/>
            </a:endParaRPr>
          </a:p>
        </p:txBody>
      </p:sp>
      <p:sp>
        <p:nvSpPr>
          <p:cNvPr id="3" name="Title 6"/>
          <p:cNvSpPr txBox="1">
            <a:spLocks/>
          </p:cNvSpPr>
          <p:nvPr/>
        </p:nvSpPr>
        <p:spPr>
          <a:xfrm>
            <a:off x="457200" y="274638"/>
            <a:ext cx="8229600" cy="92211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Τι κάνουμε</a:t>
            </a:r>
            <a:r>
              <a:rPr lang="en-US" sz="2800" b="1" dirty="0" smtClean="0">
                <a:latin typeface="Times New Roman" panose="02020603050405020304" pitchFamily="18" charset="0"/>
                <a:cs typeface="Times New Roman" panose="02020603050405020304" pitchFamily="18" charset="0"/>
              </a:rPr>
              <a:t>; </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25519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133600"/>
            <a:ext cx="9144000" cy="1583432"/>
          </a:xfrm>
          <a:solidFill>
            <a:srgbClr val="002060"/>
          </a:solidFill>
        </p:spPr>
        <p:txBody>
          <a:bodyPr>
            <a:normAutofit/>
          </a:bodyPr>
          <a:lstStyle/>
          <a:p>
            <a:pPr algn="ctr"/>
            <a:r>
              <a:rPr lang="el-GR" sz="2800" b="1" dirty="0" smtClean="0">
                <a:solidFill>
                  <a:schemeClr val="bg1"/>
                </a:solidFill>
                <a:latin typeface="Times New Roman" panose="02020603050405020304" pitchFamily="18" charset="0"/>
                <a:cs typeface="Times New Roman" panose="02020603050405020304" pitchFamily="18" charset="0"/>
              </a:rPr>
              <a:t>σας ευχαριστώ ΠΟΛΥ!  </a:t>
            </a:r>
            <a:endParaRPr lang="en-US"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938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3516"/>
            <a:ext cx="8229600" cy="826393"/>
          </a:xfrm>
        </p:spPr>
        <p:txBody>
          <a:bodyPr>
            <a:noAutofit/>
          </a:bodyPr>
          <a:lstStyle/>
          <a:p>
            <a:pPr algn="l"/>
            <a:r>
              <a:rPr lang="el-GR" sz="2400" b="1" dirty="0" smtClean="0">
                <a:latin typeface="Times New Roman" panose="02020603050405020304" pitchFamily="18" charset="0"/>
                <a:cs typeface="Times New Roman" panose="02020603050405020304" pitchFamily="18" charset="0"/>
              </a:rPr>
              <a:t>Μερικοί μαθητές γυμνασίου συζητούν την ώρα του φαγητού..</a:t>
            </a:r>
            <a:endParaRPr lang="el-GR"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1520" y="1268760"/>
            <a:ext cx="8784976" cy="5184576"/>
          </a:xfrm>
        </p:spPr>
        <p:txBody>
          <a:bodyPr>
            <a:normAutofit fontScale="55000" lnSpcReduction="20000"/>
          </a:bodyPr>
          <a:lstStyle/>
          <a:p>
            <a:pPr marL="0" indent="0">
              <a:buNone/>
            </a:pPr>
            <a:r>
              <a:rPr lang="el-GR" sz="3500" b="1" dirty="0" smtClean="0">
                <a:latin typeface="Times New Roman" panose="02020603050405020304" pitchFamily="18" charset="0"/>
                <a:cs typeface="Times New Roman" panose="02020603050405020304" pitchFamily="18" charset="0"/>
              </a:rPr>
              <a:t>ΚΕΒΙΝ:</a:t>
            </a:r>
          </a:p>
          <a:p>
            <a:pPr marL="0" indent="0">
              <a:buNone/>
            </a:pPr>
            <a:r>
              <a:rPr lang="el-GR" sz="2900" dirty="0" smtClean="0">
                <a:latin typeface="Times New Roman" panose="02020603050405020304" pitchFamily="18" charset="0"/>
                <a:cs typeface="Times New Roman" panose="02020603050405020304" pitchFamily="18" charset="0"/>
              </a:rPr>
              <a:t>          </a:t>
            </a:r>
            <a:r>
              <a:rPr lang="el-GR" sz="3500" dirty="0" smtClean="0">
                <a:latin typeface="Times New Roman" panose="02020603050405020304" pitchFamily="18" charset="0"/>
                <a:cs typeface="Times New Roman" panose="02020603050405020304" pitchFamily="18" charset="0"/>
              </a:rPr>
              <a:t>Πώς τα πάτε στις κοινωνικές επιστήμες; Σας φάνηκε εύκολο το διαγώνισμα; </a:t>
            </a:r>
          </a:p>
          <a:p>
            <a:pPr marL="0" indent="0">
              <a:buNone/>
            </a:pPr>
            <a:endParaRPr lang="el-GR" sz="2200" dirty="0" smtClean="0">
              <a:latin typeface="Times New Roman" panose="02020603050405020304" pitchFamily="18" charset="0"/>
              <a:cs typeface="Times New Roman" panose="02020603050405020304" pitchFamily="18" charset="0"/>
            </a:endParaRPr>
          </a:p>
          <a:p>
            <a:pPr marL="0" indent="0">
              <a:buNone/>
            </a:pPr>
            <a:r>
              <a:rPr lang="el-GR" sz="3500" b="1" dirty="0" smtClean="0">
                <a:latin typeface="Times New Roman" panose="02020603050405020304" pitchFamily="18" charset="0"/>
                <a:cs typeface="Times New Roman" panose="02020603050405020304" pitchFamily="18" charset="0"/>
              </a:rPr>
              <a:t>ΡΕΙΤΣΕΛ:</a:t>
            </a:r>
          </a:p>
          <a:p>
            <a:pPr marL="0" indent="0">
              <a:buNone/>
            </a:pPr>
            <a:r>
              <a:rPr lang="el-GR" sz="3100" b="1" dirty="0">
                <a:latin typeface="Times New Roman" panose="02020603050405020304" pitchFamily="18" charset="0"/>
                <a:cs typeface="Times New Roman" panose="02020603050405020304" pitchFamily="18" charset="0"/>
              </a:rPr>
              <a:t> </a:t>
            </a:r>
            <a:r>
              <a:rPr lang="el-GR" sz="3100" b="1" dirty="0" smtClean="0">
                <a:latin typeface="Times New Roman" panose="02020603050405020304" pitchFamily="18" charset="0"/>
                <a:cs typeface="Times New Roman" panose="02020603050405020304" pitchFamily="18" charset="0"/>
              </a:rPr>
              <a:t>       </a:t>
            </a:r>
            <a:r>
              <a:rPr lang="el-GR" sz="3500" dirty="0" smtClean="0">
                <a:latin typeface="Times New Roman" panose="02020603050405020304" pitchFamily="18" charset="0"/>
                <a:cs typeface="Times New Roman" panose="02020603050405020304" pitchFamily="18" charset="0"/>
              </a:rPr>
              <a:t>Μπα, οχι. Εγω το βαριέμαι το μάθημα. Θέλω να πώ, ποιος νοιάζεται τι έγινε διακόσια </a:t>
            </a:r>
            <a:r>
              <a:rPr lang="el-GR" sz="3500" dirty="0">
                <a:latin typeface="Times New Roman" panose="02020603050405020304" pitchFamily="18" charset="0"/>
                <a:cs typeface="Times New Roman" panose="02020603050405020304" pitchFamily="18" charset="0"/>
              </a:rPr>
              <a:t>χρόνια πριν; </a:t>
            </a:r>
            <a:r>
              <a:rPr lang="el-GR" sz="3500" dirty="0" smtClean="0">
                <a:latin typeface="Times New Roman" panose="02020603050405020304" pitchFamily="18" charset="0"/>
                <a:cs typeface="Times New Roman" panose="02020603050405020304" pitchFamily="18" charset="0"/>
              </a:rPr>
              <a:t>Δεν έχει καμία σχέση με τη ζωή μου.</a:t>
            </a:r>
          </a:p>
          <a:p>
            <a:pPr marL="0" indent="0">
              <a:buNone/>
            </a:pPr>
            <a:endParaRPr lang="el-GR" sz="3500" b="1" dirty="0" smtClean="0">
              <a:latin typeface="Times New Roman" panose="02020603050405020304" pitchFamily="18" charset="0"/>
              <a:cs typeface="Times New Roman" panose="02020603050405020304" pitchFamily="18" charset="0"/>
            </a:endParaRPr>
          </a:p>
          <a:p>
            <a:pPr marL="0" indent="0">
              <a:buNone/>
            </a:pPr>
            <a:r>
              <a:rPr lang="el-GR" sz="3500" b="1" dirty="0">
                <a:latin typeface="Times New Roman" panose="02020603050405020304" pitchFamily="18" charset="0"/>
                <a:cs typeface="Times New Roman" panose="02020603050405020304" pitchFamily="18" charset="0"/>
              </a:rPr>
              <a:t>ΚΕΒΙΝ:</a:t>
            </a:r>
          </a:p>
          <a:p>
            <a:pPr marL="0" indent="0">
              <a:buNone/>
            </a:pPr>
            <a:r>
              <a:rPr lang="el-GR" sz="2800" b="1" dirty="0">
                <a:latin typeface="Times New Roman" panose="02020603050405020304" pitchFamily="18" charset="0"/>
                <a:cs typeface="Times New Roman" panose="02020603050405020304" pitchFamily="18" charset="0"/>
              </a:rPr>
              <a:t> </a:t>
            </a:r>
            <a:r>
              <a:rPr lang="el-GR" sz="2800" b="1" dirty="0" smtClean="0">
                <a:latin typeface="Times New Roman" panose="02020603050405020304" pitchFamily="18" charset="0"/>
                <a:cs typeface="Times New Roman" panose="02020603050405020304" pitchFamily="18" charset="0"/>
              </a:rPr>
              <a:t>       </a:t>
            </a:r>
            <a:r>
              <a:rPr lang="el-GR" sz="3500" dirty="0">
                <a:latin typeface="Times New Roman" panose="02020603050405020304" pitchFamily="18" charset="0"/>
                <a:cs typeface="Times New Roman" panose="02020603050405020304" pitchFamily="18" charset="0"/>
              </a:rPr>
              <a:t>Αλήθεια</a:t>
            </a:r>
            <a:r>
              <a:rPr lang="el-GR" sz="3500" dirty="0" smtClean="0">
                <a:latin typeface="Times New Roman" panose="02020603050405020304" pitchFamily="18" charset="0"/>
                <a:cs typeface="Times New Roman" panose="02020603050405020304" pitchFamily="18" charset="0"/>
              </a:rPr>
              <a:t>; Εμένα μ’αρέσει. Είναι ενδιαφέρον. Νομίζω πως αυτά που συνέβησαν παλιά έχουν σημασία σήμερα- και είμαι και καλός στο μάθημα. Νομίζω οτι τα πήγα καλά στο τεστ σήμερα. Πιστεύω οτι πάντα θα τα καταφέρνω στις κοινωνικές επιστήμες επειδή πάντα παίρνω καλό βαθμό στα τεστ και στις εργασίες. Έπαιρνα καλούς βαθμούς στις κοινωνικές </a:t>
            </a:r>
            <a:r>
              <a:rPr lang="el-GR" sz="3500" dirty="0">
                <a:latin typeface="Times New Roman" panose="02020603050405020304" pitchFamily="18" charset="0"/>
                <a:cs typeface="Times New Roman" panose="02020603050405020304" pitchFamily="18" charset="0"/>
              </a:rPr>
              <a:t>ε</a:t>
            </a:r>
            <a:r>
              <a:rPr lang="el-GR" sz="3500" dirty="0" smtClean="0">
                <a:latin typeface="Times New Roman" panose="02020603050405020304" pitchFamily="18" charset="0"/>
                <a:cs typeface="Times New Roman" panose="02020603050405020304" pitchFamily="18" charset="0"/>
              </a:rPr>
              <a:t>πιστήμες απ’  το δημοτικό κιόλας. Μπορεί να σπουδάσω κοινωνικές επιστήμες οταν πάω στο κολλέγιο.</a:t>
            </a:r>
            <a:endParaRPr lang="el-GR" sz="3500" b="1" dirty="0">
              <a:latin typeface="Times New Roman" panose="02020603050405020304" pitchFamily="18" charset="0"/>
              <a:cs typeface="Times New Roman" panose="02020603050405020304" pitchFamily="18" charset="0"/>
            </a:endParaRPr>
          </a:p>
          <a:p>
            <a:pPr marL="0" indent="0">
              <a:buNone/>
            </a:pPr>
            <a:endParaRPr lang="el-GR" sz="3100" b="1" dirty="0" smtClean="0">
              <a:solidFill>
                <a:schemeClr val="bg2"/>
              </a:solidFill>
              <a:latin typeface="Times New Roman" panose="02020603050405020304" pitchFamily="18" charset="0"/>
              <a:cs typeface="Times New Roman" panose="02020603050405020304" pitchFamily="18" charset="0"/>
            </a:endParaRPr>
          </a:p>
          <a:p>
            <a:pPr marL="0" indent="0">
              <a:buNone/>
            </a:pPr>
            <a:r>
              <a:rPr lang="el-GR" sz="2800" b="1" dirty="0">
                <a:solidFill>
                  <a:schemeClr val="bg2"/>
                </a:solidFill>
                <a:latin typeface="Times New Roman" panose="02020603050405020304" pitchFamily="18" charset="0"/>
                <a:cs typeface="Times New Roman" panose="02020603050405020304" pitchFamily="18" charset="0"/>
              </a:rPr>
              <a:t> </a:t>
            </a:r>
            <a:r>
              <a:rPr lang="el-GR" sz="2800" b="1" dirty="0" smtClean="0">
                <a:solidFill>
                  <a:schemeClr val="bg2"/>
                </a:solidFill>
                <a:latin typeface="Times New Roman" panose="02020603050405020304" pitchFamily="18" charset="0"/>
                <a:cs typeface="Times New Roman" panose="02020603050405020304" pitchFamily="18" charset="0"/>
              </a:rPr>
              <a:t>             </a:t>
            </a:r>
          </a:p>
          <a:p>
            <a:pPr marL="0" indent="0">
              <a:buNone/>
            </a:pPr>
            <a:endParaRPr lang="el-GR"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554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Times New Roman" panose="02020603050405020304" pitchFamily="18" charset="0"/>
                <a:cs typeface="Times New Roman" panose="02020603050405020304" pitchFamily="18" charset="0"/>
              </a:rPr>
              <a:t>Κίνητρα και μάθηση </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0" y="1484784"/>
            <a:ext cx="9036496" cy="4641379"/>
          </a:xfrm>
        </p:spPr>
        <p:txBody>
          <a:bodyPr>
            <a:normAutofit/>
          </a:bodyPr>
          <a:lstStyle/>
          <a:p>
            <a:pPr algn="just"/>
            <a:r>
              <a:rPr lang="el-GR" sz="2400" dirty="0" smtClean="0">
                <a:latin typeface="Times New Roman" panose="02020603050405020304" pitchFamily="18" charset="0"/>
                <a:cs typeface="Times New Roman" panose="02020603050405020304" pitchFamily="18" charset="0"/>
              </a:rPr>
              <a:t>Τα </a:t>
            </a:r>
            <a:r>
              <a:rPr lang="el-GR" sz="2400" dirty="0">
                <a:latin typeface="Times New Roman" panose="02020603050405020304" pitchFamily="18" charset="0"/>
                <a:cs typeface="Times New Roman" panose="02020603050405020304" pitchFamily="18" charset="0"/>
              </a:rPr>
              <a:t>κίνητρα μπορούν να επηρεάσουν στρατηγικές και συμπεριφορές που έχουν μαθευτεί προηγουμένως. </a:t>
            </a:r>
          </a:p>
          <a:p>
            <a:pPr algn="just"/>
            <a:endParaRPr lang="el-GR" sz="2400" dirty="0">
              <a:latin typeface="Times New Roman" panose="02020603050405020304" pitchFamily="18" charset="0"/>
              <a:cs typeface="Times New Roman" panose="02020603050405020304" pitchFamily="18" charset="0"/>
            </a:endParaRPr>
          </a:p>
          <a:p>
            <a:pPr algn="just"/>
            <a:r>
              <a:rPr lang="el-GR" sz="2400" dirty="0" smtClean="0">
                <a:latin typeface="Times New Roman" panose="02020603050405020304" pitchFamily="18" charset="0"/>
                <a:cs typeface="Times New Roman" panose="02020603050405020304" pitchFamily="18" charset="0"/>
              </a:rPr>
              <a:t>Ο ρόλος </a:t>
            </a:r>
            <a:r>
              <a:rPr lang="el-GR" sz="2400" dirty="0">
                <a:latin typeface="Times New Roman" panose="02020603050405020304" pitchFamily="18" charset="0"/>
                <a:cs typeface="Times New Roman" panose="02020603050405020304" pitchFamily="18" charset="0"/>
              </a:rPr>
              <a:t>των  κινήτρων είναι εξίσου σημαντικός για </a:t>
            </a:r>
            <a:r>
              <a:rPr lang="el-GR" sz="2400" dirty="0" smtClean="0">
                <a:latin typeface="Times New Roman" panose="02020603050405020304" pitchFamily="18" charset="0"/>
                <a:cs typeface="Times New Roman" panose="02020603050405020304" pitchFamily="18" charset="0"/>
              </a:rPr>
              <a:t>τη νέα  </a:t>
            </a:r>
            <a:r>
              <a:rPr lang="el-GR" sz="2400" dirty="0">
                <a:latin typeface="Times New Roman" panose="02020603050405020304" pitchFamily="18" charset="0"/>
                <a:cs typeface="Times New Roman" panose="02020603050405020304" pitchFamily="18" charset="0"/>
              </a:rPr>
              <a:t>μάθηση. Τα κίνητρα μπορούν να επηρεάσουν το τι, πότε και πώς </a:t>
            </a:r>
            <a:r>
              <a:rPr lang="el-GR" sz="2400" dirty="0" smtClean="0">
                <a:latin typeface="Times New Roman" panose="02020603050405020304" pitchFamily="18" charset="0"/>
                <a:cs typeface="Times New Roman" panose="02020603050405020304" pitchFamily="18" charset="0"/>
              </a:rPr>
              <a:t>μαθαίνουμε. </a:t>
            </a:r>
            <a:endParaRPr lang="el-GR" sz="3000" dirty="0" smtClean="0"/>
          </a:p>
        </p:txBody>
      </p:sp>
    </p:spTree>
    <p:extLst>
      <p:ext uri="{BB962C8B-B14F-4D97-AF65-F5344CB8AC3E}">
        <p14:creationId xmlns:p14="http://schemas.microsoft.com/office/powerpoint/2010/main" val="2372789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18" y="188640"/>
            <a:ext cx="8931878" cy="4176464"/>
          </a:xfrm>
        </p:spPr>
        <p:txBody>
          <a:bodyPr>
            <a:normAutofit/>
          </a:bodyPr>
          <a:lstStyle/>
          <a:p>
            <a:pPr algn="l"/>
            <a:r>
              <a:rPr lang="el-GR" sz="2400" b="1" dirty="0" smtClean="0">
                <a:effectLst/>
                <a:latin typeface="Times New Roman" panose="02020603050405020304" pitchFamily="18" charset="0"/>
                <a:cs typeface="Times New Roman" panose="02020603050405020304" pitchFamily="18" charset="0"/>
              </a:rPr>
              <a:t>ΤΖΕΙΚΟΜΠ:</a:t>
            </a:r>
            <a:br>
              <a:rPr lang="el-GR" sz="2400" b="1" dirty="0" smtClean="0">
                <a:effectLst/>
                <a:latin typeface="Times New Roman" panose="02020603050405020304" pitchFamily="18" charset="0"/>
                <a:cs typeface="Times New Roman" panose="02020603050405020304" pitchFamily="18" charset="0"/>
              </a:rPr>
            </a:br>
            <a:r>
              <a:rPr lang="el-GR" sz="2400" b="1" dirty="0" smtClean="0">
                <a:effectLst/>
                <a:latin typeface="Times New Roman" panose="02020603050405020304" pitchFamily="18" charset="0"/>
                <a:cs typeface="Times New Roman" panose="02020603050405020304" pitchFamily="18" charset="0"/>
              </a:rPr>
              <a:t>         </a:t>
            </a:r>
            <a:r>
              <a:rPr lang="el-GR" sz="2400" dirty="0" smtClean="0">
                <a:effectLst/>
                <a:latin typeface="Times New Roman" panose="02020603050405020304" pitchFamily="18" charset="0"/>
                <a:cs typeface="Times New Roman" panose="02020603050405020304" pitchFamily="18" charset="0"/>
              </a:rPr>
              <a:t>Μπλιαχ, </a:t>
            </a:r>
            <a:r>
              <a:rPr lang="el-GR" sz="2400" dirty="0">
                <a:effectLst/>
                <a:latin typeface="Times New Roman" panose="02020603050405020304" pitchFamily="18" charset="0"/>
                <a:cs typeface="Times New Roman" panose="02020603050405020304" pitchFamily="18" charset="0"/>
              </a:rPr>
              <a:t>πλάκα κάνεις; </a:t>
            </a:r>
            <a:r>
              <a:rPr lang="el-GR" sz="2400" dirty="0" smtClean="0">
                <a:effectLst/>
                <a:latin typeface="Times New Roman" panose="02020603050405020304" pitchFamily="18" charset="0"/>
                <a:cs typeface="Times New Roman" panose="02020603050405020304" pitchFamily="18" charset="0"/>
              </a:rPr>
              <a:t>Τι σπασίκλας! Το μισώ! Ποτέ δεν τα πάω καλά σ΄αυτά τα τεστ. Ειμαι βέβαιος οτι και σήμερα την πάτησα. Όλες αυτές οι ερωτήσεις τύπου σωστό-λάθος με μπερδεύουν.  Νομίζω οτι τις φτιάχνουν οι καθηγητές ακριβώς για να μας μπερδέψουν. Εξάλλου, ειναι  τόσο δύσκολο να γράφεις εργασίες! Ποτέ δεν ξέρω τι να πω. Ζορίζομαι πάρα πολύ. Τελικά καταλήγω να αντιγράφω το βιβλίο. Εγω προτιμώ να παίζω ποδόσφαιρο. Ειμαι πραγματικά καλός στο ποδόσφαιρο και μου αρέσει πολύ, ενώ ειμαι κακός στις κοινωνικές επιστήμες και τις μισώ.</a:t>
            </a:r>
            <a:r>
              <a:rPr lang="el-GR" sz="2400" dirty="0">
                <a:effectLst/>
                <a:latin typeface="+mn-lt"/>
              </a:rPr>
              <a:t/>
            </a:r>
            <a:br>
              <a:rPr lang="el-GR" sz="2400" dirty="0">
                <a:effectLst/>
                <a:latin typeface="+mn-lt"/>
              </a:rPr>
            </a:br>
            <a:endParaRPr lang="el-GR" sz="2400" b="1" dirty="0">
              <a:effectLst/>
              <a:latin typeface="+mn-lt"/>
            </a:endParaRPr>
          </a:p>
        </p:txBody>
      </p:sp>
      <p:sp>
        <p:nvSpPr>
          <p:cNvPr id="3" name="Subtitle 2"/>
          <p:cNvSpPr>
            <a:spLocks noGrp="1"/>
          </p:cNvSpPr>
          <p:nvPr>
            <p:ph type="subTitle" idx="1"/>
          </p:nvPr>
        </p:nvSpPr>
        <p:spPr>
          <a:xfrm>
            <a:off x="30407" y="4653136"/>
            <a:ext cx="8100392" cy="1988840"/>
          </a:xfrm>
        </p:spPr>
        <p:txBody>
          <a:bodyPr>
            <a:normAutofit lnSpcReduction="10000"/>
          </a:bodyPr>
          <a:lstStyle/>
          <a:p>
            <a:pPr algn="l"/>
            <a:r>
              <a:rPr lang="el-GR" sz="2200" b="1" dirty="0">
                <a:solidFill>
                  <a:schemeClr val="tx1"/>
                </a:solidFill>
                <a:latin typeface="Times New Roman" panose="02020603050405020304" pitchFamily="18" charset="0"/>
                <a:cs typeface="Times New Roman" panose="02020603050405020304" pitchFamily="18" charset="0"/>
              </a:rPr>
              <a:t>ΡΕΙΤΣΕΛ</a:t>
            </a:r>
            <a:r>
              <a:rPr lang="el-GR" sz="2200" b="1" dirty="0" smtClean="0">
                <a:solidFill>
                  <a:schemeClr val="tx1"/>
                </a:solidFill>
                <a:latin typeface="Times New Roman" panose="02020603050405020304" pitchFamily="18" charset="0"/>
                <a:cs typeface="Times New Roman" panose="02020603050405020304" pitchFamily="18" charset="0"/>
              </a:rPr>
              <a:t>:</a:t>
            </a:r>
          </a:p>
          <a:p>
            <a:pPr algn="l"/>
            <a:r>
              <a:rPr lang="el-GR" sz="2400" b="1" dirty="0">
                <a:solidFill>
                  <a:schemeClr val="tx1"/>
                </a:solidFill>
                <a:latin typeface="Times New Roman" panose="02020603050405020304" pitchFamily="18" charset="0"/>
                <a:cs typeface="Times New Roman" panose="02020603050405020304" pitchFamily="18" charset="0"/>
              </a:rPr>
              <a:t> </a:t>
            </a:r>
            <a:r>
              <a:rPr lang="el-GR" sz="2400" b="1" dirty="0" smtClean="0">
                <a:solidFill>
                  <a:schemeClr val="tx1"/>
                </a:solidFill>
                <a:latin typeface="Times New Roman" panose="02020603050405020304" pitchFamily="18" charset="0"/>
                <a:cs typeface="Times New Roman" panose="02020603050405020304" pitchFamily="18" charset="0"/>
              </a:rPr>
              <a:t>       </a:t>
            </a:r>
            <a:r>
              <a:rPr lang="el-GR" sz="2200" dirty="0" smtClean="0">
                <a:solidFill>
                  <a:schemeClr val="tx1"/>
                </a:solidFill>
                <a:latin typeface="Times New Roman" panose="02020603050405020304" pitchFamily="18" charset="0"/>
                <a:cs typeface="Times New Roman" panose="02020603050405020304" pitchFamily="18" charset="0"/>
              </a:rPr>
              <a:t>Εγω μισώ και τα αθλήματα. Δεν ειμαι καλή ούτε στις κοινωνικές επιστήμες ούτε στα αθλήματα.</a:t>
            </a:r>
          </a:p>
          <a:p>
            <a:pPr algn="l"/>
            <a:endParaRPr lang="el-GR" sz="2200" b="1" dirty="0" smtClean="0">
              <a:solidFill>
                <a:schemeClr val="tx1"/>
              </a:solidFill>
            </a:endParaRPr>
          </a:p>
          <a:p>
            <a:pPr algn="l"/>
            <a:r>
              <a:rPr lang="el-GR" sz="2200" b="1" dirty="0">
                <a:solidFill>
                  <a:schemeClr val="tx1"/>
                </a:solidFill>
              </a:rPr>
              <a:t> </a:t>
            </a:r>
            <a:r>
              <a:rPr lang="el-GR" sz="2200" b="1" dirty="0" smtClean="0">
                <a:solidFill>
                  <a:schemeClr val="tx1"/>
                </a:solidFill>
              </a:rPr>
              <a:t>        </a:t>
            </a:r>
            <a:endParaRPr lang="el-GR" sz="2200" b="1" dirty="0">
              <a:solidFill>
                <a:schemeClr val="tx1"/>
              </a:solidFill>
            </a:endParaRPr>
          </a:p>
          <a:p>
            <a:endParaRPr lang="el-GR" sz="2200" dirty="0" smtClean="0">
              <a:solidFill>
                <a:schemeClr val="tx2"/>
              </a:solidFill>
            </a:endParaRPr>
          </a:p>
          <a:p>
            <a:endParaRPr lang="el-GR" sz="2200" b="1" dirty="0">
              <a:solidFill>
                <a:schemeClr val="bg2"/>
              </a:solidFill>
            </a:endParaRPr>
          </a:p>
          <a:p>
            <a:endParaRPr lang="el-GR" sz="2200" dirty="0"/>
          </a:p>
        </p:txBody>
      </p:sp>
    </p:spTree>
    <p:extLst>
      <p:ext uri="{BB962C8B-B14F-4D97-AF65-F5344CB8AC3E}">
        <p14:creationId xmlns:p14="http://schemas.microsoft.com/office/powerpoint/2010/main" val="3852261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64704"/>
            <a:ext cx="8568952" cy="3212976"/>
          </a:xfrm>
        </p:spPr>
        <p:txBody>
          <a:bodyPr>
            <a:normAutofit/>
          </a:bodyPr>
          <a:lstStyle/>
          <a:p>
            <a:pPr algn="l"/>
            <a:r>
              <a:rPr lang="el-GR" sz="2200" b="1" dirty="0">
                <a:effectLst/>
                <a:latin typeface="Times New Roman" panose="02020603050405020304" pitchFamily="18" charset="0"/>
                <a:cs typeface="Times New Roman" panose="02020603050405020304" pitchFamily="18" charset="0"/>
              </a:rPr>
              <a:t>ΚΕΒΙΝ</a:t>
            </a:r>
            <a:r>
              <a:rPr lang="el-GR" sz="2200" b="1" dirty="0" smtClean="0">
                <a:effectLst/>
                <a:latin typeface="Times New Roman" panose="02020603050405020304" pitchFamily="18" charset="0"/>
                <a:cs typeface="Times New Roman" panose="02020603050405020304" pitchFamily="18" charset="0"/>
              </a:rPr>
              <a:t>:</a:t>
            </a:r>
            <a:br>
              <a:rPr lang="el-GR" sz="2200" b="1" dirty="0" smtClean="0">
                <a:effectLst/>
                <a:latin typeface="Times New Roman" panose="02020603050405020304" pitchFamily="18" charset="0"/>
                <a:cs typeface="Times New Roman" panose="02020603050405020304" pitchFamily="18" charset="0"/>
              </a:rPr>
            </a:br>
            <a:r>
              <a:rPr lang="el-GR" sz="2200" b="1" dirty="0" smtClean="0">
                <a:effectLst/>
                <a:latin typeface="Times New Roman" panose="02020603050405020304" pitchFamily="18" charset="0"/>
                <a:cs typeface="Times New Roman" panose="02020603050405020304" pitchFamily="18" charset="0"/>
              </a:rPr>
              <a:t/>
            </a:r>
            <a:br>
              <a:rPr lang="el-GR" sz="2200" b="1" dirty="0" smtClean="0">
                <a:effectLst/>
                <a:latin typeface="Times New Roman" panose="02020603050405020304" pitchFamily="18" charset="0"/>
                <a:cs typeface="Times New Roman" panose="02020603050405020304" pitchFamily="18" charset="0"/>
              </a:rPr>
            </a:br>
            <a:r>
              <a:rPr lang="el-GR" sz="2200" b="1" dirty="0" smtClean="0">
                <a:effectLst/>
                <a:latin typeface="Times New Roman" panose="02020603050405020304" pitchFamily="18" charset="0"/>
                <a:cs typeface="Times New Roman" panose="02020603050405020304" pitchFamily="18" charset="0"/>
              </a:rPr>
              <a:t>        </a:t>
            </a:r>
            <a:r>
              <a:rPr lang="el-GR" sz="2200" dirty="0" smtClean="0">
                <a:effectLst/>
                <a:latin typeface="Times New Roman" panose="02020603050405020304" pitchFamily="18" charset="0"/>
                <a:cs typeface="Times New Roman" panose="02020603050405020304" pitchFamily="18" charset="0"/>
              </a:rPr>
              <a:t>Μπα, εγω δεν ειμαι τόσο καλός στο ποδόσφαιρο. Δεν τα καταφέρνω καθόλου, αλλά ειμαι καλός στο μπέιζμπολ. Μου αρέσει πολύ να </a:t>
            </a:r>
            <a:r>
              <a:rPr lang="el-GR" sz="2200" dirty="0">
                <a:effectLst/>
                <a:latin typeface="Times New Roman" panose="02020603050405020304" pitchFamily="18" charset="0"/>
                <a:cs typeface="Times New Roman" panose="02020603050405020304" pitchFamily="18" charset="0"/>
              </a:rPr>
              <a:t>παίζω </a:t>
            </a:r>
            <a:r>
              <a:rPr lang="el-GR" sz="2200" dirty="0" smtClean="0">
                <a:effectLst/>
                <a:latin typeface="Times New Roman" panose="02020603050405020304" pitchFamily="18" charset="0"/>
                <a:cs typeface="Times New Roman" panose="02020603050405020304" pitchFamily="18" charset="0"/>
              </a:rPr>
              <a:t>μπέιζμπολ. Θα μ΄άρεσε να παίζω στην ομάδα του πανεπιστημίου και μετά επαγγελματικά. Μπορείς να πάρεις υποτροφία για ό,τι  άθλημα  θέλεις  στο πανεπιστήμιο και μετά να βγάλεις ένα σωρό λεφτά.</a:t>
            </a:r>
            <a:endParaRPr lang="el-GR" sz="24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5826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680" y="116632"/>
            <a:ext cx="7406640" cy="836854"/>
          </a:xfrm>
        </p:spPr>
        <p:txBody>
          <a:bodyPr>
            <a:normAutofit/>
          </a:bodyPr>
          <a:lstStyle/>
          <a:p>
            <a:r>
              <a:rPr lang="el-GR" sz="3200" b="1" dirty="0" smtClean="0">
                <a:effectLst/>
                <a:latin typeface="Times New Roman" panose="02020603050405020304" pitchFamily="18" charset="0"/>
                <a:cs typeface="Times New Roman" panose="02020603050405020304" pitchFamily="18" charset="0"/>
              </a:rPr>
              <a:t>Συμπερασματικά..</a:t>
            </a:r>
            <a:endParaRPr lang="el-GR" sz="3200" b="1" dirty="0">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7504" y="1196752"/>
            <a:ext cx="8928992" cy="5445224"/>
          </a:xfrm>
        </p:spPr>
        <p:txBody>
          <a:bodyPr/>
          <a:lstStyle/>
          <a:p>
            <a:pPr marL="31750" indent="-31750" algn="just">
              <a:buFont typeface="Wingdings" panose="05000000000000000000" pitchFamily="2" charset="2"/>
              <a:buChar char="Ø"/>
            </a:pPr>
            <a:r>
              <a:rPr lang="el-GR" sz="2400" b="1" dirty="0" smtClean="0">
                <a:solidFill>
                  <a:schemeClr val="tx1"/>
                </a:solidFill>
                <a:latin typeface="Times New Roman" panose="02020603050405020304" pitchFamily="18" charset="0"/>
                <a:cs typeface="Times New Roman" panose="02020603050405020304" pitchFamily="18" charset="0"/>
              </a:rPr>
              <a:t>Ο Κέβιν  </a:t>
            </a:r>
            <a:r>
              <a:rPr lang="el-GR" sz="2400" dirty="0" smtClean="0">
                <a:solidFill>
                  <a:schemeClr val="tx1"/>
                </a:solidFill>
                <a:latin typeface="Times New Roman" panose="02020603050405020304" pitchFamily="18" charset="0"/>
                <a:cs typeface="Times New Roman" panose="02020603050405020304" pitchFamily="18" charset="0"/>
              </a:rPr>
              <a:t>επισημαίνει οτι τα καταφέρνει καλά στις κοινωνικές επιστήμες και πιστεύει οτι τον ενδιαφέρουν. Υποθέτει οτι μπορεί να τις επιλέξει ως αντικείμενο των πανεπιστημιακών του σπουδών.</a:t>
            </a:r>
          </a:p>
          <a:p>
            <a:pPr marL="31750" indent="-31750" algn="just"/>
            <a:endParaRPr lang="el-GR" sz="2400" dirty="0">
              <a:solidFill>
                <a:schemeClr val="tx1"/>
              </a:solidFill>
              <a:latin typeface="Times New Roman" panose="02020603050405020304" pitchFamily="18" charset="0"/>
              <a:cs typeface="Times New Roman" panose="02020603050405020304" pitchFamily="18" charset="0"/>
            </a:endParaRPr>
          </a:p>
          <a:p>
            <a:pPr marL="31750" indent="-31750" algn="just">
              <a:buFont typeface="Wingdings" panose="05000000000000000000" pitchFamily="2" charset="2"/>
              <a:buChar char="Ø"/>
            </a:pPr>
            <a:r>
              <a:rPr lang="el-GR" sz="2400" b="1" dirty="0" smtClean="0">
                <a:solidFill>
                  <a:schemeClr val="tx1"/>
                </a:solidFill>
                <a:latin typeface="Times New Roman" panose="02020603050405020304" pitchFamily="18" charset="0"/>
                <a:cs typeface="Times New Roman" panose="02020603050405020304" pitchFamily="18" charset="0"/>
              </a:rPr>
              <a:t>Η Ρέιτσελ </a:t>
            </a:r>
            <a:r>
              <a:rPr lang="el-GR" sz="2400" dirty="0" smtClean="0">
                <a:solidFill>
                  <a:schemeClr val="tx1"/>
                </a:solidFill>
                <a:latin typeface="Times New Roman" panose="02020603050405020304" pitchFamily="18" charset="0"/>
                <a:cs typeface="Times New Roman" panose="02020603050405020304" pitchFamily="18" charset="0"/>
              </a:rPr>
              <a:t>βρίσκει τις κοινωνικές επιστήμες βαρετές και πιστεύει οτι δεν ειναι καλή ούτε στις κοινωνικές επιστήμες ούτε στον αθλητισμό.</a:t>
            </a:r>
          </a:p>
          <a:p>
            <a:pPr marL="31750" indent="-31750" algn="just">
              <a:buFont typeface="Wingdings" panose="05000000000000000000" pitchFamily="2" charset="2"/>
              <a:buChar char="Ø"/>
            </a:pPr>
            <a:endParaRPr lang="el-GR" dirty="0" smtClean="0">
              <a:solidFill>
                <a:schemeClr val="tx1"/>
              </a:solidFill>
              <a:latin typeface="Times New Roman" panose="02020603050405020304" pitchFamily="18" charset="0"/>
              <a:cs typeface="Times New Roman" panose="02020603050405020304" pitchFamily="18" charset="0"/>
            </a:endParaRPr>
          </a:p>
          <a:p>
            <a:pPr marL="31750" indent="-31750" algn="just">
              <a:buFont typeface="Wingdings" panose="05000000000000000000" pitchFamily="2" charset="2"/>
              <a:buChar char="Ø"/>
            </a:pPr>
            <a:r>
              <a:rPr lang="el-GR" sz="2400" b="1" dirty="0" smtClean="0">
                <a:solidFill>
                  <a:schemeClr val="tx1"/>
                </a:solidFill>
                <a:latin typeface="Times New Roman" panose="02020603050405020304" pitchFamily="18" charset="0"/>
                <a:cs typeface="Times New Roman" panose="02020603050405020304" pitchFamily="18" charset="0"/>
              </a:rPr>
              <a:t>Ο Τζέικομπ </a:t>
            </a:r>
            <a:r>
              <a:rPr lang="el-GR" sz="2400" dirty="0" smtClean="0">
                <a:solidFill>
                  <a:schemeClr val="tx1"/>
                </a:solidFill>
                <a:latin typeface="Times New Roman" panose="02020603050405020304" pitchFamily="18" charset="0"/>
                <a:cs typeface="Times New Roman" panose="02020603050405020304" pitchFamily="18" charset="0"/>
              </a:rPr>
              <a:t>δεν περιμένει ότι θα τα πάει καλά στις κοινωνικές επιστήμες και πιστεύει οτι ειναι δύσκολες γι΄αυτόν. Του αρέσει το ποδόσφαιρο και θα προτιμούσε να παίζει ποδόσφαιρο.</a:t>
            </a:r>
            <a:endParaRPr lang="el-GR" sz="2400" dirty="0">
              <a:solidFill>
                <a:schemeClr val="tx1"/>
              </a:solidFill>
              <a:latin typeface="Times New Roman" panose="02020603050405020304" pitchFamily="18" charset="0"/>
              <a:cs typeface="Times New Roman" panose="02020603050405020304" pitchFamily="18" charset="0"/>
            </a:endParaRPr>
          </a:p>
          <a:p>
            <a:pPr marL="31750" indent="-31750" algn="just">
              <a:buFont typeface="Wingdings" panose="05000000000000000000" pitchFamily="2" charset="2"/>
              <a:buChar char="Ø"/>
            </a:pPr>
            <a:endParaRPr lang="el-G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05597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347367"/>
            <a:ext cx="9036496" cy="621833"/>
          </a:xfrm>
        </p:spPr>
        <p:txBody>
          <a:bodyPr>
            <a:noAutofit/>
          </a:bodyPr>
          <a:lstStyle/>
          <a:p>
            <a:r>
              <a:rPr lang="el-GR" sz="3200" b="1" dirty="0" smtClean="0">
                <a:effectLst/>
                <a:latin typeface="Times New Roman" panose="02020603050405020304" pitchFamily="18" charset="0"/>
                <a:cs typeface="Times New Roman" panose="02020603050405020304" pitchFamily="18" charset="0"/>
              </a:rPr>
              <a:t>Τέσσερις γενικοί τύποι μαθητών και τρόπων προσέγγισης των έργων επίτευξης</a:t>
            </a:r>
            <a:endParaRPr lang="el-GR" sz="3200" b="1" dirty="0">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432560" y="1850064"/>
            <a:ext cx="7406640" cy="5007936"/>
          </a:xfrm>
        </p:spPr>
        <p:txBody>
          <a:bodyPr/>
          <a:lstStyle/>
          <a:p>
            <a:endParaRPr lang="el-GR" dirty="0" smtClean="0"/>
          </a:p>
          <a:p>
            <a:endParaRPr lang="el-GR" dirty="0"/>
          </a:p>
          <a:p>
            <a:endParaRPr lang="el-GR"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834116"/>
            <a:ext cx="8443664" cy="433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89178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92636"/>
            <a:ext cx="8856984" cy="5009064"/>
          </a:xfrm>
          <a:prstGeom prst="rect">
            <a:avLst/>
          </a:prstGeom>
          <a:noFill/>
        </p:spPr>
        <p:txBody>
          <a:bodyPr wrap="square" rtlCol="0">
            <a:spAutoFit/>
          </a:bodyPr>
          <a:lstStyle/>
          <a:p>
            <a:pPr marL="285750" indent="-285750" algn="just">
              <a:buFont typeface="Arial" panose="020B0604020202020204" pitchFamily="34" charset="0"/>
              <a:buChar char="•"/>
            </a:pPr>
            <a:r>
              <a:rPr lang="el-GR" dirty="0" smtClean="0">
                <a:latin typeface="Times New Roman" panose="02020603050405020304" pitchFamily="18" charset="0"/>
                <a:cs typeface="Times New Roman" panose="02020603050405020304" pitchFamily="18" charset="0"/>
              </a:rPr>
              <a:t>Το </a:t>
            </a:r>
            <a:r>
              <a:rPr lang="el-GR" i="1" dirty="0" err="1">
                <a:latin typeface="Times New Roman" panose="02020603050405020304" pitchFamily="18" charset="0"/>
                <a:cs typeface="Times New Roman" panose="02020603050405020304" pitchFamily="18" charset="0"/>
              </a:rPr>
              <a:t>κοινωνικο</a:t>
            </a:r>
            <a:r>
              <a:rPr lang="el-GR" i="1" dirty="0">
                <a:latin typeface="Times New Roman" panose="02020603050405020304" pitchFamily="18" charset="0"/>
                <a:cs typeface="Times New Roman" panose="02020603050405020304" pitchFamily="18" charset="0"/>
              </a:rPr>
              <a:t>-συναισθηματικό κλίμα </a:t>
            </a:r>
            <a:r>
              <a:rPr lang="el-GR" dirty="0">
                <a:latin typeface="Times New Roman" panose="02020603050405020304" pitchFamily="18" charset="0"/>
                <a:cs typeface="Times New Roman" panose="02020603050405020304" pitchFamily="18" charset="0"/>
              </a:rPr>
              <a:t>αφορά σε λεκτικές και μη συμπεριφορές όπως τα χαμόγελα, γνεψίματα, η </a:t>
            </a:r>
            <a:r>
              <a:rPr lang="el-GR" dirty="0" err="1">
                <a:latin typeface="Times New Roman" panose="02020603050405020304" pitchFamily="18" charset="0"/>
                <a:cs typeface="Times New Roman" panose="02020603050405020304" pitchFamily="18" charset="0"/>
              </a:rPr>
              <a:t>βλεμματική</a:t>
            </a:r>
            <a:r>
              <a:rPr lang="el-GR" dirty="0">
                <a:latin typeface="Times New Roman" panose="02020603050405020304" pitchFamily="18" charset="0"/>
                <a:cs typeface="Times New Roman" panose="02020603050405020304" pitchFamily="18" charset="0"/>
              </a:rPr>
              <a:t> επαφή κ.α. Οι δάσκαλοι παρέχουν ένα θερμότερο </a:t>
            </a:r>
            <a:r>
              <a:rPr lang="el-GR" dirty="0" err="1">
                <a:latin typeface="Times New Roman" panose="02020603050405020304" pitchFamily="18" charset="0"/>
                <a:cs typeface="Times New Roman" panose="02020603050405020304" pitchFamily="18" charset="0"/>
              </a:rPr>
              <a:t>κοινωνικο</a:t>
            </a:r>
            <a:r>
              <a:rPr lang="el-GR" dirty="0">
                <a:latin typeface="Times New Roman" panose="02020603050405020304" pitchFamily="18" charset="0"/>
                <a:cs typeface="Times New Roman" panose="02020603050405020304" pitchFamily="18" charset="0"/>
              </a:rPr>
              <a:t>-συναισθηματικό κλίμα στους μαθητές από τους οποίους έχουν μεγαλύτερες προσδοκίες.</a:t>
            </a:r>
          </a:p>
          <a:p>
            <a:pPr marL="285750" indent="-285750" algn="just">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l-GR" dirty="0" smtClean="0">
                <a:latin typeface="Times New Roman" panose="02020603050405020304" pitchFamily="18" charset="0"/>
                <a:cs typeface="Times New Roman" panose="02020603050405020304" pitchFamily="18" charset="0"/>
              </a:rPr>
              <a:t>Το </a:t>
            </a:r>
            <a:r>
              <a:rPr lang="el-GR" i="1" dirty="0">
                <a:latin typeface="Times New Roman" panose="02020603050405020304" pitchFamily="18" charset="0"/>
                <a:cs typeface="Times New Roman" panose="02020603050405020304" pitchFamily="18" charset="0"/>
              </a:rPr>
              <a:t>λεκτικό εισερχόμενο μήνυμα </a:t>
            </a:r>
            <a:r>
              <a:rPr lang="el-GR" dirty="0">
                <a:latin typeface="Times New Roman" panose="02020603050405020304" pitchFamily="18" charset="0"/>
                <a:cs typeface="Times New Roman" panose="02020603050405020304" pitchFamily="18" charset="0"/>
              </a:rPr>
              <a:t>υποδηλώνει τις ευκαιρίες μάθησης νέου υλικού και της δυσκολίας του. Οι μαθητές υψηλότερων προσδοκιών ενδέχεται να έχουν περισσότερες ευκαιρίες για αλληλεπίδραση, μάθηση νέου υλικού και έκθεση σε δυσκολότερη ύλη. </a:t>
            </a:r>
          </a:p>
          <a:p>
            <a:pPr marL="285750" indent="-285750" algn="just">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l-GR" dirty="0" smtClean="0">
                <a:latin typeface="Times New Roman" panose="02020603050405020304" pitchFamily="18" charset="0"/>
                <a:cs typeface="Times New Roman" panose="02020603050405020304" pitchFamily="18" charset="0"/>
              </a:rPr>
              <a:t>Το </a:t>
            </a:r>
            <a:r>
              <a:rPr lang="el-GR" i="1" dirty="0">
                <a:latin typeface="Times New Roman" panose="02020603050405020304" pitchFamily="18" charset="0"/>
                <a:cs typeface="Times New Roman" panose="02020603050405020304" pitchFamily="18" charset="0"/>
              </a:rPr>
              <a:t>λεκτικό εξερχόμενο μήνυμα </a:t>
            </a:r>
            <a:r>
              <a:rPr lang="el-GR" dirty="0">
                <a:latin typeface="Times New Roman" panose="02020603050405020304" pitchFamily="18" charset="0"/>
                <a:cs typeface="Times New Roman" panose="02020603050405020304" pitchFamily="18" charset="0"/>
              </a:rPr>
              <a:t>περιλαμβάνει τον αριθμό και τη διάρκεια των ακαδημαϊκών αλληλεπιδράσεων. Οι μαθητές υψηλών προσδοκιών έχουν περισσότερες ευκαιρίες επαφής και συνδιαλλαγής με τους δασκάλους</a:t>
            </a:r>
            <a:r>
              <a:rPr lang="el-GR" dirty="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l-GR" dirty="0" smtClean="0">
                <a:latin typeface="Times New Roman" panose="02020603050405020304" pitchFamily="18" charset="0"/>
                <a:cs typeface="Times New Roman" panose="02020603050405020304" pitchFamily="18" charset="0"/>
              </a:rPr>
              <a:t>Η </a:t>
            </a:r>
            <a:r>
              <a:rPr lang="el-GR" i="1" dirty="0" err="1">
                <a:latin typeface="Times New Roman" panose="02020603050405020304" pitchFamily="18" charset="0"/>
                <a:cs typeface="Times New Roman" panose="02020603050405020304" pitchFamily="18" charset="0"/>
              </a:rPr>
              <a:t>επανατροφοδότηση</a:t>
            </a:r>
            <a:r>
              <a:rPr lang="el-GR" dirty="0">
                <a:latin typeface="Times New Roman" panose="02020603050405020304" pitchFamily="18" charset="0"/>
                <a:cs typeface="Times New Roman" panose="02020603050405020304" pitchFamily="18" charset="0"/>
              </a:rPr>
              <a:t> αφορά στη χρήση ακαδημαϊκού επαίνου και επίκρισης. Οι δάσκαλοι επαινούν τους καλούς μαθητές περισσότερο και είναι πιο επικριτικοί με τους πιο αδύναμους. </a:t>
            </a:r>
          </a:p>
          <a:p>
            <a:pPr marL="285750" indent="-285750" algn="just">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algn="just"/>
            <a:endParaRPr lang="el-GR" sz="1350" dirty="0">
              <a:latin typeface="Times New Roman" panose="02020603050405020304" pitchFamily="18" charset="0"/>
              <a:cs typeface="Times New Roman" panose="02020603050405020304" pitchFamily="18" charset="0"/>
            </a:endParaRPr>
          </a:p>
        </p:txBody>
      </p:sp>
      <p:sp>
        <p:nvSpPr>
          <p:cNvPr id="3" name="Title 6"/>
          <p:cNvSpPr txBox="1">
            <a:spLocks/>
          </p:cNvSpPr>
          <p:nvPr/>
        </p:nvSpPr>
        <p:spPr>
          <a:xfrm>
            <a:off x="457200" y="274638"/>
            <a:ext cx="8229600" cy="92211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Οι  </a:t>
            </a:r>
            <a:r>
              <a:rPr lang="el-GR" sz="2800" b="1" dirty="0">
                <a:latin typeface="Times New Roman" panose="02020603050405020304" pitchFamily="18" charset="0"/>
                <a:cs typeface="Times New Roman" panose="02020603050405020304" pitchFamily="18" charset="0"/>
              </a:rPr>
              <a:t>προσδοκίες μπορούν να μεταφραστούν σε συμπεριφορές σε τέσσερις τομείς</a:t>
            </a:r>
            <a:r>
              <a:rPr lang="en-US" sz="2800" b="1" dirty="0">
                <a:latin typeface="Times New Roman" panose="02020603050405020304" pitchFamily="18" charset="0"/>
                <a:cs typeface="Times New Roman" panose="02020603050405020304" pitchFamily="18" charset="0"/>
              </a:rPr>
              <a:t>:</a:t>
            </a:r>
            <a:endParaRPr lang="el-GR" sz="2800" b="1" dirty="0">
              <a:latin typeface="Times New Roman" panose="02020603050405020304" pitchFamily="18" charset="0"/>
              <a:cs typeface="Times New Roman" panose="02020603050405020304" pitchFamily="18" charset="0"/>
            </a:endParaRPr>
          </a:p>
          <a:p>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492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a:bodyPr>
          <a:lstStyle/>
          <a:p>
            <a:r>
              <a:rPr lang="el-GR" sz="3600" b="1" dirty="0" smtClean="0">
                <a:latin typeface="Times New Roman" panose="02020603050405020304" pitchFamily="18" charset="0"/>
                <a:cs typeface="Times New Roman" panose="02020603050405020304" pitchFamily="18" charset="0"/>
              </a:rPr>
              <a:t>Μαθητές με κίνητρα</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0" y="1600201"/>
            <a:ext cx="8964488" cy="1540768"/>
          </a:xfrm>
        </p:spPr>
        <p:txBody>
          <a:bodyPr>
            <a:normAutofit/>
          </a:bodyPr>
          <a:lstStyle/>
          <a:p>
            <a:pPr marL="0" indent="0" algn="just">
              <a:buNone/>
            </a:pPr>
            <a:r>
              <a:rPr lang="el-GR" sz="2800" dirty="0">
                <a:latin typeface="Times New Roman" panose="02020603050405020304" pitchFamily="18" charset="0"/>
                <a:cs typeface="Times New Roman" panose="02020603050405020304" pitchFamily="18" charset="0"/>
              </a:rPr>
              <a:t>Οι μαθητές που έχουν το κίνητρο να μάθουν </a:t>
            </a:r>
            <a:r>
              <a:rPr lang="el-GR" sz="2800" dirty="0" smtClean="0">
                <a:latin typeface="Times New Roman" panose="02020603050405020304" pitchFamily="18" charset="0"/>
                <a:cs typeface="Times New Roman" panose="02020603050405020304" pitchFamily="18" charset="0"/>
              </a:rPr>
              <a:t>είναι </a:t>
            </a:r>
            <a:r>
              <a:rPr lang="el-GR" sz="2800" dirty="0">
                <a:latin typeface="Times New Roman" panose="02020603050405020304" pitchFamily="18" charset="0"/>
                <a:cs typeface="Times New Roman" panose="02020603050405020304" pitchFamily="18" charset="0"/>
              </a:rPr>
              <a:t>ικανοί να αναλάβουν δραστηριότητες που πιστεύουν πως θα τους βοηθήσουν να </a:t>
            </a:r>
            <a:r>
              <a:rPr lang="el-GR" sz="2800" dirty="0" smtClean="0">
                <a:latin typeface="Times New Roman" panose="02020603050405020304" pitchFamily="18" charset="0"/>
                <a:cs typeface="Times New Roman" panose="02020603050405020304" pitchFamily="18" charset="0"/>
              </a:rPr>
              <a:t>μάθουν. </a:t>
            </a:r>
          </a:p>
        </p:txBody>
      </p:sp>
    </p:spTree>
    <p:extLst>
      <p:ext uri="{BB962C8B-B14F-4D97-AF65-F5344CB8AC3E}">
        <p14:creationId xmlns:p14="http://schemas.microsoft.com/office/powerpoint/2010/main" val="261073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a:bodyPr>
          <a:lstStyle/>
          <a:p>
            <a:r>
              <a:rPr lang="el-GR" sz="3600" b="1" dirty="0" smtClean="0">
                <a:latin typeface="Times New Roman" panose="02020603050405020304" pitchFamily="18" charset="0"/>
                <a:cs typeface="Times New Roman" panose="02020603050405020304" pitchFamily="18" charset="0"/>
              </a:rPr>
              <a:t>Μαθητές με κίνητρα</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0" y="1600201"/>
            <a:ext cx="8964488" cy="1540768"/>
          </a:xfrm>
        </p:spPr>
        <p:txBody>
          <a:bodyPr>
            <a:noAutofit/>
          </a:bodyPr>
          <a:lstStyle/>
          <a:p>
            <a:pPr marL="0" indent="0" algn="just">
              <a:buNone/>
            </a:pPr>
            <a:r>
              <a:rPr lang="el-GR" sz="2400" dirty="0">
                <a:latin typeface="Times New Roman" panose="02020603050405020304" pitchFamily="18" charset="0"/>
                <a:cs typeface="Times New Roman" panose="02020603050405020304" pitchFamily="18" charset="0"/>
              </a:rPr>
              <a:t>Οι μαθητές που έχουν το κίνητρο να μάθουν </a:t>
            </a:r>
            <a:r>
              <a:rPr lang="el-GR" sz="2400" dirty="0" smtClean="0">
                <a:latin typeface="Times New Roman" panose="02020603050405020304" pitchFamily="18" charset="0"/>
                <a:cs typeface="Times New Roman" panose="02020603050405020304" pitchFamily="18" charset="0"/>
              </a:rPr>
              <a:t>είναι </a:t>
            </a:r>
            <a:r>
              <a:rPr lang="el-GR" sz="2400" dirty="0">
                <a:latin typeface="Times New Roman" panose="02020603050405020304" pitchFamily="18" charset="0"/>
                <a:cs typeface="Times New Roman" panose="02020603050405020304" pitchFamily="18" charset="0"/>
              </a:rPr>
              <a:t>ικανοί να αναλάβουν δραστηριότητες που πιστεύουν πως θα τους βοηθήσουν να </a:t>
            </a:r>
            <a:r>
              <a:rPr lang="el-GR" sz="2400" dirty="0" smtClean="0">
                <a:latin typeface="Times New Roman" panose="02020603050405020304" pitchFamily="18" charset="0"/>
                <a:cs typeface="Times New Roman" panose="02020603050405020304" pitchFamily="18" charset="0"/>
              </a:rPr>
              <a:t>μάθουν. </a:t>
            </a:r>
          </a:p>
        </p:txBody>
      </p:sp>
      <p:sp>
        <p:nvSpPr>
          <p:cNvPr id="4" name="Θέση περιεχομένου 2"/>
          <p:cNvSpPr txBox="1">
            <a:spLocks/>
          </p:cNvSpPr>
          <p:nvPr/>
        </p:nvSpPr>
        <p:spPr>
          <a:xfrm>
            <a:off x="0" y="4509120"/>
            <a:ext cx="8964488" cy="864096"/>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l-GR" sz="2800" dirty="0" smtClean="0">
                <a:latin typeface="Times New Roman" panose="02020603050405020304" pitchFamily="18" charset="0"/>
                <a:cs typeface="Times New Roman" panose="02020603050405020304" pitchFamily="18" charset="0"/>
              </a:rPr>
              <a:t>Αντίθετα, οι μαθητές που δεν έχουν κίνητρο για να μάθουν δεν μπορούν να είναι συστηματικοί στις προσπάθειές τους για μάθηση.  </a:t>
            </a:r>
          </a:p>
          <a:p>
            <a:endParaRPr lang="el-GR" sz="2400" dirty="0"/>
          </a:p>
        </p:txBody>
      </p:sp>
      <p:sp>
        <p:nvSpPr>
          <p:cNvPr id="5" name="Τίτλος 1"/>
          <p:cNvSpPr txBox="1">
            <a:spLocks/>
          </p:cNvSpPr>
          <p:nvPr/>
        </p:nvSpPr>
        <p:spPr>
          <a:xfrm>
            <a:off x="446856" y="3226966"/>
            <a:ext cx="82296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600" b="1" dirty="0" smtClean="0">
                <a:latin typeface="Times New Roman" panose="02020603050405020304" pitchFamily="18" charset="0"/>
                <a:cs typeface="Times New Roman" panose="02020603050405020304" pitchFamily="18" charset="0"/>
              </a:rPr>
              <a:t>Μαθητές δίχως κίνητρα</a:t>
            </a:r>
            <a:endParaRPr lang="el-G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9728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562074"/>
          </a:xfrm>
        </p:spPr>
        <p:txBody>
          <a:bodyPr>
            <a:normAutofit fontScale="90000"/>
          </a:bodyPr>
          <a:lstStyle/>
          <a:p>
            <a:r>
              <a:rPr lang="el-GR" sz="3600" b="1" dirty="0" smtClean="0">
                <a:latin typeface="Times New Roman" panose="02020603050405020304" pitchFamily="18" charset="0"/>
                <a:cs typeface="Times New Roman" panose="02020603050405020304" pitchFamily="18" charset="0"/>
              </a:rPr>
              <a:t>Περίπτωση 1 </a:t>
            </a:r>
            <a:endParaRPr lang="el-GR" sz="36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00100" y="836712"/>
            <a:ext cx="8964488" cy="2808312"/>
          </a:xfrm>
        </p:spPr>
        <p:txBody>
          <a:bodyPr>
            <a:normAutofit fontScale="77500" lnSpcReduction="20000"/>
          </a:bodyPr>
          <a:lstStyle/>
          <a:p>
            <a:pPr marL="0" indent="0">
              <a:buNone/>
            </a:pPr>
            <a:r>
              <a:rPr lang="el-GR" sz="3800" b="1" i="1" dirty="0" err="1" smtClean="0">
                <a:latin typeface="Times New Roman" panose="02020603050405020304" pitchFamily="18" charset="0"/>
                <a:cs typeface="Times New Roman" panose="02020603050405020304" pitchFamily="18" charset="0"/>
              </a:rPr>
              <a:t>Έμιλυ</a:t>
            </a:r>
            <a:r>
              <a:rPr lang="el-GR" sz="3800" b="1" dirty="0">
                <a:latin typeface="Times New Roman" panose="02020603050405020304" pitchFamily="18" charset="0"/>
                <a:cs typeface="Times New Roman" panose="02020603050405020304" pitchFamily="18" charset="0"/>
              </a:rPr>
              <a:t>.</a:t>
            </a:r>
            <a:r>
              <a:rPr lang="el-GR" sz="3800" b="1" i="1" dirty="0">
                <a:latin typeface="Times New Roman" panose="02020603050405020304" pitchFamily="18" charset="0"/>
                <a:cs typeface="Times New Roman" panose="02020603050405020304" pitchFamily="18" charset="0"/>
              </a:rPr>
              <a:t> </a:t>
            </a:r>
            <a:r>
              <a:rPr lang="el-GR" sz="3800" i="1" dirty="0">
                <a:latin typeface="Times New Roman" panose="02020603050405020304" pitchFamily="18" charset="0"/>
                <a:cs typeface="Times New Roman" panose="02020603050405020304" pitchFamily="18" charset="0"/>
              </a:rPr>
              <a:t>Η </a:t>
            </a:r>
            <a:r>
              <a:rPr lang="el-GR" sz="3800" i="1" dirty="0" err="1">
                <a:latin typeface="Times New Roman" panose="02020603050405020304" pitchFamily="18" charset="0"/>
                <a:cs typeface="Times New Roman" panose="02020603050405020304" pitchFamily="18" charset="0"/>
              </a:rPr>
              <a:t>Έμιλυ</a:t>
            </a:r>
            <a:r>
              <a:rPr lang="el-GR" sz="3800" i="1" dirty="0">
                <a:latin typeface="Times New Roman" panose="02020603050405020304" pitchFamily="18" charset="0"/>
                <a:cs typeface="Times New Roman" panose="02020603050405020304" pitchFamily="18" charset="0"/>
              </a:rPr>
              <a:t> είναι μια έξυπνη μαθήτρια που της αρέσει να  μαθαίνει για </a:t>
            </a:r>
            <a:r>
              <a:rPr lang="el-GR" sz="3800" i="1" dirty="0" smtClean="0">
                <a:latin typeface="Times New Roman" panose="02020603050405020304" pitchFamily="18" charset="0"/>
                <a:cs typeface="Times New Roman" panose="02020603050405020304" pitchFamily="18" charset="0"/>
              </a:rPr>
              <a:t>τον εαυτό της. Ενδιαφέρεται </a:t>
            </a:r>
            <a:r>
              <a:rPr lang="el-GR" sz="3800" i="1" dirty="0">
                <a:latin typeface="Times New Roman" panose="02020603050405020304" pitchFamily="18" charset="0"/>
                <a:cs typeface="Times New Roman" panose="02020603050405020304" pitchFamily="18" charset="0"/>
              </a:rPr>
              <a:t>να μαθαίνει καινούργια πράγματα και χαίρεται τις προκλήσεις. Θέτει στόχους και ελέγχει μόνη της την πρόοδο προς τους στόχους της. Ο </a:t>
            </a:r>
            <a:r>
              <a:rPr lang="el-GR" sz="3800" i="1" dirty="0" err="1">
                <a:latin typeface="Times New Roman" panose="02020603050405020304" pitchFamily="18" charset="0"/>
                <a:cs typeface="Times New Roman" panose="02020603050405020304" pitchFamily="18" charset="0"/>
              </a:rPr>
              <a:t>Κιθ</a:t>
            </a:r>
            <a:r>
              <a:rPr lang="el-GR" sz="3800" i="1" dirty="0">
                <a:latin typeface="Times New Roman" panose="02020603050405020304" pitchFamily="18" charset="0"/>
                <a:cs typeface="Times New Roman" panose="02020603050405020304" pitchFamily="18" charset="0"/>
              </a:rPr>
              <a:t> θέλει να εξασφαλίσει ότι τα ακαδημαϊκά ενδιαφέροντα της </a:t>
            </a:r>
            <a:r>
              <a:rPr lang="el-GR" sz="3800" i="1" dirty="0" err="1">
                <a:latin typeface="Times New Roman" panose="02020603050405020304" pitchFamily="18" charset="0"/>
                <a:cs typeface="Times New Roman" panose="02020603050405020304" pitchFamily="18" charset="0"/>
              </a:rPr>
              <a:t>Έμιλυ</a:t>
            </a:r>
            <a:r>
              <a:rPr lang="el-GR" sz="3800" i="1" dirty="0">
                <a:latin typeface="Times New Roman" panose="02020603050405020304" pitchFamily="18" charset="0"/>
                <a:cs typeface="Times New Roman" panose="02020603050405020304" pitchFamily="18" charset="0"/>
              </a:rPr>
              <a:t>  θα παραμείνουν σε υψηλό επίπεδο</a:t>
            </a:r>
            <a:r>
              <a:rPr lang="el-GR" sz="3800" i="1" dirty="0" smtClean="0">
                <a:latin typeface="Times New Roman" panose="02020603050405020304" pitchFamily="18" charset="0"/>
                <a:cs typeface="Times New Roman" panose="02020603050405020304" pitchFamily="18" charset="0"/>
              </a:rPr>
              <a:t>.</a:t>
            </a:r>
          </a:p>
          <a:p>
            <a:pPr marL="0" indent="0">
              <a:buNone/>
            </a:pPr>
            <a:endParaRPr lang="el-GR" sz="3800" i="1" dirty="0" smtClean="0">
              <a:latin typeface="Times New Roman" panose="02020603050405020304" pitchFamily="18" charset="0"/>
              <a:cs typeface="Times New Roman" panose="02020603050405020304" pitchFamily="18" charset="0"/>
            </a:endParaRPr>
          </a:p>
          <a:p>
            <a:pPr marL="0" indent="0">
              <a:buNone/>
            </a:pPr>
            <a:endParaRPr lang="el-GR" sz="3800" i="1" dirty="0" smtClean="0">
              <a:latin typeface="Times New Roman" panose="02020603050405020304" pitchFamily="18" charset="0"/>
              <a:cs typeface="Times New Roman" panose="02020603050405020304" pitchFamily="18" charset="0"/>
            </a:endParaRPr>
          </a:p>
          <a:p>
            <a:pPr marL="0" indent="0">
              <a:buNone/>
            </a:pPr>
            <a:endParaRPr lang="el-GR" i="1" dirty="0" smtClean="0"/>
          </a:p>
          <a:p>
            <a:endParaRPr lang="el-GR" i="1" dirty="0"/>
          </a:p>
          <a:p>
            <a:endParaRPr lang="el-GR" i="1" dirty="0" smtClean="0"/>
          </a:p>
          <a:p>
            <a:endParaRPr lang="el-GR" i="1" dirty="0"/>
          </a:p>
          <a:p>
            <a:endParaRPr lang="el-GR" i="1" dirty="0" smtClean="0"/>
          </a:p>
          <a:p>
            <a:endParaRPr lang="el-GR" i="1" dirty="0"/>
          </a:p>
          <a:p>
            <a:endParaRPr lang="el-GR" i="1" dirty="0" smtClean="0"/>
          </a:p>
          <a:p>
            <a:endParaRPr lang="el-GR" i="1" dirty="0"/>
          </a:p>
          <a:p>
            <a:endParaRPr lang="el-GR" i="1" dirty="0"/>
          </a:p>
          <a:p>
            <a:endParaRPr lang="el-GR" dirty="0"/>
          </a:p>
        </p:txBody>
      </p:sp>
    </p:spTree>
    <p:extLst>
      <p:ext uri="{BB962C8B-B14F-4D97-AF65-F5344CB8AC3E}">
        <p14:creationId xmlns:p14="http://schemas.microsoft.com/office/powerpoint/2010/main" val="1282693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214282" y="214290"/>
          <a:ext cx="8543956" cy="6357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6638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latin typeface="Times New Roman" panose="02020603050405020304" pitchFamily="18" charset="0"/>
                <a:cs typeface="Times New Roman" panose="02020603050405020304" pitchFamily="18" charset="0"/>
              </a:rPr>
              <a:t>ΑΝΤΑΜΟΙΒΕΣ ΚΑΙ ΕΣΩΤΕΡΙΚΑ ΚΙΝΗΤΡΑ </a:t>
            </a:r>
            <a:endParaRPr lang="el-GR" sz="3600" b="1" dirty="0">
              <a:latin typeface="Times New Roman" panose="02020603050405020304" pitchFamily="18" charset="0"/>
              <a:cs typeface="Times New Roman" panose="02020603050405020304" pitchFamily="18" charset="0"/>
            </a:endParaRPr>
          </a:p>
        </p:txBody>
      </p:sp>
      <p:sp>
        <p:nvSpPr>
          <p:cNvPr id="3" name="2 - Θέση περιεχομένου"/>
          <p:cNvSpPr>
            <a:spLocks noGrp="1"/>
          </p:cNvSpPr>
          <p:nvPr>
            <p:ph idx="1"/>
          </p:nvPr>
        </p:nvSpPr>
        <p:spPr>
          <a:xfrm>
            <a:off x="251520" y="1417638"/>
            <a:ext cx="8435280" cy="5251722"/>
          </a:xfrm>
        </p:spPr>
        <p:txBody>
          <a:bodyPr>
            <a:normAutofit fontScale="77500" lnSpcReduction="20000"/>
          </a:bodyPr>
          <a:lstStyle/>
          <a:p>
            <a:pPr marL="0" indent="14288" algn="just">
              <a:buNone/>
            </a:pPr>
            <a:r>
              <a:rPr lang="el-GR" sz="3000" dirty="0" smtClean="0">
                <a:latin typeface="Times New Roman" panose="02020603050405020304" pitchFamily="18" charset="0"/>
                <a:cs typeface="Times New Roman" panose="02020603050405020304" pitchFamily="18" charset="0"/>
              </a:rPr>
              <a:t>Η εξωτερική ανταμοιβή μπορεί να υπονομεύσει τα εσωτερικά κίνητρα (μελέτη των </a:t>
            </a:r>
            <a:r>
              <a:rPr lang="en-US" sz="3000" dirty="0" err="1" smtClean="0">
                <a:latin typeface="Times New Roman" panose="02020603050405020304" pitchFamily="18" charset="0"/>
                <a:cs typeface="Times New Roman" panose="02020603050405020304" pitchFamily="18" charset="0"/>
              </a:rPr>
              <a:t>Lepper</a:t>
            </a:r>
            <a:r>
              <a:rPr lang="en-US" sz="3000" dirty="0" smtClean="0">
                <a:latin typeface="Times New Roman" panose="02020603050405020304" pitchFamily="18" charset="0"/>
                <a:cs typeface="Times New Roman" panose="02020603050405020304" pitchFamily="18" charset="0"/>
              </a:rPr>
              <a:t>, Greene </a:t>
            </a:r>
            <a:r>
              <a:rPr lang="el-GR" sz="3000" dirty="0" smtClean="0">
                <a:latin typeface="Times New Roman" panose="02020603050405020304" pitchFamily="18" charset="0"/>
                <a:cs typeface="Times New Roman" panose="02020603050405020304" pitchFamily="18" charset="0"/>
              </a:rPr>
              <a:t>και </a:t>
            </a:r>
            <a:r>
              <a:rPr lang="en-US" sz="3000" dirty="0" err="1" smtClean="0">
                <a:latin typeface="Times New Roman" panose="02020603050405020304" pitchFamily="18" charset="0"/>
                <a:cs typeface="Times New Roman" panose="02020603050405020304" pitchFamily="18" charset="0"/>
              </a:rPr>
              <a:t>Nisbett</a:t>
            </a:r>
            <a:r>
              <a:rPr lang="en-US" sz="3000" dirty="0" smtClean="0">
                <a:latin typeface="Times New Roman" panose="02020603050405020304" pitchFamily="18" charset="0"/>
                <a:cs typeface="Times New Roman" panose="02020603050405020304" pitchFamily="18" charset="0"/>
              </a:rPr>
              <a:t> 1973</a:t>
            </a:r>
            <a:r>
              <a:rPr lang="el-GR" sz="3000" dirty="0" smtClean="0">
                <a:latin typeface="Times New Roman" panose="02020603050405020304" pitchFamily="18" charset="0"/>
                <a:cs typeface="Times New Roman" panose="02020603050405020304" pitchFamily="18" charset="0"/>
              </a:rPr>
              <a:t>).</a:t>
            </a:r>
            <a:endParaRPr lang="en-US" sz="3000" dirty="0" smtClean="0">
              <a:latin typeface="Times New Roman" panose="02020603050405020304" pitchFamily="18" charset="0"/>
              <a:cs typeface="Times New Roman" panose="02020603050405020304" pitchFamily="18" charset="0"/>
            </a:endParaRPr>
          </a:p>
          <a:p>
            <a:pPr marL="0" indent="14288" algn="just">
              <a:buNone/>
            </a:pPr>
            <a:endParaRPr lang="el-GR" sz="3000" dirty="0" smtClean="0">
              <a:solidFill>
                <a:srgbClr val="FF0000"/>
              </a:solidFill>
              <a:latin typeface="Times New Roman" panose="02020603050405020304" pitchFamily="18" charset="0"/>
              <a:cs typeface="Times New Roman" panose="02020603050405020304" pitchFamily="18" charset="0"/>
            </a:endParaRPr>
          </a:p>
          <a:p>
            <a:pPr marL="0" indent="14288" algn="just">
              <a:buNone/>
            </a:pPr>
            <a:r>
              <a:rPr lang="el-GR" sz="3000" dirty="0" smtClean="0">
                <a:solidFill>
                  <a:srgbClr val="FF0000"/>
                </a:solidFill>
                <a:latin typeface="Times New Roman" panose="02020603050405020304" pitchFamily="18" charset="0"/>
                <a:cs typeface="Times New Roman" panose="02020603050405020304" pitchFamily="18" charset="0"/>
              </a:rPr>
              <a:t>Το συμπέρασμα </a:t>
            </a:r>
            <a:r>
              <a:rPr lang="el-GR" sz="3000" dirty="0" smtClean="0">
                <a:latin typeface="Times New Roman" panose="02020603050405020304" pitchFamily="18" charset="0"/>
                <a:cs typeface="Times New Roman" panose="02020603050405020304" pitchFamily="18" charset="0"/>
              </a:rPr>
              <a:t>από αυτή την έρευνα είναι ότι το να προσφέρει κανείς ανταμοιβές σε ανθρώπους για να κάνουν πράγματα που τους ευχαριστούν μπορεί να υπονομεύσει το εσωτερικό τους κίνητρο και να οδηγήσει σε μικρότερο ενδιαφέρον για τα έργα αυτά .</a:t>
            </a:r>
            <a:br>
              <a:rPr lang="el-GR" sz="3000" dirty="0" smtClean="0">
                <a:latin typeface="Times New Roman" panose="02020603050405020304" pitchFamily="18" charset="0"/>
                <a:cs typeface="Times New Roman" panose="02020603050405020304" pitchFamily="18" charset="0"/>
              </a:rPr>
            </a:br>
            <a:endParaRPr lang="el-GR" sz="3000" dirty="0" smtClean="0">
              <a:latin typeface="Times New Roman" panose="02020603050405020304" pitchFamily="18" charset="0"/>
              <a:cs typeface="Times New Roman" panose="02020603050405020304" pitchFamily="18" charset="0"/>
            </a:endParaRPr>
          </a:p>
          <a:p>
            <a:pPr marL="0" indent="14288" algn="just">
              <a:buNone/>
            </a:pPr>
            <a:r>
              <a:rPr lang="el-GR" sz="3000" dirty="0" smtClean="0">
                <a:solidFill>
                  <a:srgbClr val="FF0000"/>
                </a:solidFill>
                <a:latin typeface="Times New Roman" panose="02020603050405020304" pitchFamily="18" charset="0"/>
                <a:cs typeface="Times New Roman" panose="02020603050405020304" pitchFamily="18" charset="0"/>
              </a:rPr>
              <a:t>Εσφαλμένη ερμηνεία συμπεράσματος</a:t>
            </a:r>
            <a:r>
              <a:rPr lang="el-GR" sz="3000" dirty="0" smtClean="0">
                <a:latin typeface="Times New Roman" panose="02020603050405020304" pitchFamily="18" charset="0"/>
                <a:cs typeface="Times New Roman" panose="02020603050405020304" pitchFamily="18" charset="0"/>
              </a:rPr>
              <a:t>: Τα άτομα όταν ανταμείβονται για να κάνουν πράγματα που απολαμβάνουν μειώνεται το ενδιαφέρον τους γι’ αυτά.</a:t>
            </a:r>
          </a:p>
          <a:p>
            <a:pPr marL="0" indent="14288" algn="just">
              <a:buNone/>
            </a:pPr>
            <a:r>
              <a:rPr lang="el-GR" dirty="0" smtClean="0">
                <a:latin typeface="Times New Roman" panose="02020603050405020304" pitchFamily="18" charset="0"/>
                <a:cs typeface="Times New Roman" panose="02020603050405020304" pitchFamily="18" charset="0"/>
              </a:rPr>
              <a:t>  </a:t>
            </a:r>
          </a:p>
          <a:p>
            <a:pPr marL="0" indent="14288" algn="just">
              <a:buNone/>
            </a:pPr>
            <a:r>
              <a:rPr lang="el-GR" dirty="0" smtClean="0">
                <a:latin typeface="Times New Roman" panose="02020603050405020304" pitchFamily="18" charset="0"/>
                <a:cs typeface="Times New Roman" panose="02020603050405020304" pitchFamily="18" charset="0"/>
              </a:rPr>
              <a:t>Το κρίσιμο στοιχείο είναι </a:t>
            </a:r>
            <a:r>
              <a:rPr lang="el-GR" b="1" dirty="0" smtClean="0">
                <a:latin typeface="Times New Roman" panose="02020603050405020304" pitchFamily="18" charset="0"/>
                <a:cs typeface="Times New Roman" panose="02020603050405020304" pitchFamily="18" charset="0"/>
              </a:rPr>
              <a:t>ο τρόπος </a:t>
            </a:r>
            <a:r>
              <a:rPr lang="el-GR" dirty="0" smtClean="0">
                <a:latin typeface="Times New Roman" panose="02020603050405020304" pitchFamily="18" charset="0"/>
                <a:cs typeface="Times New Roman" panose="02020603050405020304" pitchFamily="18" charset="0"/>
              </a:rPr>
              <a:t>με τον οποίο προβάλλεται η ανταμοιβή, </a:t>
            </a:r>
            <a:r>
              <a:rPr lang="el-GR" b="1" dirty="0" smtClean="0">
                <a:latin typeface="Times New Roman" panose="02020603050405020304" pitchFamily="18" charset="0"/>
                <a:cs typeface="Times New Roman" panose="02020603050405020304" pitchFamily="18" charset="0"/>
              </a:rPr>
              <a:t>όχι</a:t>
            </a:r>
            <a:r>
              <a:rPr lang="el-GR" dirty="0" smtClean="0">
                <a:solidFill>
                  <a:srgbClr val="FF0000"/>
                </a:solidFill>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 η ίδια η </a:t>
            </a:r>
            <a:r>
              <a:rPr lang="el-GR" b="1" dirty="0" smtClean="0">
                <a:latin typeface="Times New Roman" panose="02020603050405020304" pitchFamily="18" charset="0"/>
                <a:cs typeface="Times New Roman" panose="02020603050405020304" pitchFamily="18" charset="0"/>
              </a:rPr>
              <a:t>λήψη </a:t>
            </a:r>
            <a:r>
              <a:rPr lang="el-GR" dirty="0" smtClean="0">
                <a:latin typeface="Times New Roman" panose="02020603050405020304" pitchFamily="18" charset="0"/>
                <a:cs typeface="Times New Roman" panose="02020603050405020304" pitchFamily="18" charset="0"/>
              </a:rPr>
              <a:t>της ανταμοιβής.</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3681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TM04033921[[fn=Δασμασκό]]</Template>
  <TotalTime>3335</TotalTime>
  <Words>3382</Words>
  <Application>Microsoft Office PowerPoint</Application>
  <PresentationFormat>Προβολή στην οθόνη (4:3)</PresentationFormat>
  <Paragraphs>332</Paragraphs>
  <Slides>44</Slides>
  <Notes>19</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44</vt:i4>
      </vt:variant>
    </vt:vector>
  </HeadingPairs>
  <TitlesOfParts>
    <vt:vector size="50" baseType="lpstr">
      <vt:lpstr>Arial</vt:lpstr>
      <vt:lpstr>Bookman Old Style</vt:lpstr>
      <vt:lpstr>Calibri</vt:lpstr>
      <vt:lpstr>Times New Roman</vt:lpstr>
      <vt:lpstr>Wingdings</vt:lpstr>
      <vt:lpstr>Θέμα του Office</vt:lpstr>
      <vt:lpstr>Κίνητρα Μάθησης:  Μορφές, παράγοντες διαμόρφωσης</vt:lpstr>
      <vt:lpstr>Παρουσίαση του PowerPoint</vt:lpstr>
      <vt:lpstr>Κίνητρα/κινητοποίηση: Ορισμός </vt:lpstr>
      <vt:lpstr>Κίνητρα και μάθηση </vt:lpstr>
      <vt:lpstr>Μαθητές με κίνητρα</vt:lpstr>
      <vt:lpstr>Μαθητές με κίνητρα</vt:lpstr>
      <vt:lpstr>Περίπτωση 1 </vt:lpstr>
      <vt:lpstr>Παρουσίαση του PowerPoint</vt:lpstr>
      <vt:lpstr>ΑΝΤΑΜΟΙΒΕΣ ΚΑΙ ΕΣΩΤΕΡΙΚΑ ΚΙΝΗΤΡΑ </vt:lpstr>
      <vt:lpstr>Χρήση των ανταμοιβών στην τάξη</vt:lpstr>
      <vt:lpstr>ΕΝΙΣΧΥΣΗ ΤΩΝ ΕΣΩΤΕΡΙΚΩΝ ΚΙΝΗΤΡΩΝ</vt:lpstr>
      <vt:lpstr>Πηγές εσωτερικών κινήτρων</vt:lpstr>
      <vt:lpstr>Εφαρμογή των πηγών εσωτερικών κινήτρων</vt:lpstr>
      <vt:lpstr>Παρουσίαση του PowerPoint</vt:lpstr>
      <vt:lpstr>Περίπτωση 2 </vt:lpstr>
      <vt:lpstr>Προσδοκία – Αξία </vt:lpstr>
      <vt:lpstr>Θεωρία προσδοκίας-αξίας για τα κίνητρα</vt:lpstr>
      <vt:lpstr>Το κίνητρο επίτευξης </vt:lpstr>
      <vt:lpstr>Θεωρία προσδοκίας-αξίας των Eccles &amp; Wiegfield</vt:lpstr>
      <vt:lpstr>Μοντέλο της ανάγκης για επίτευξη </vt:lpstr>
      <vt:lpstr>Προεκτάσεις στη διδακτική πράξη … αναπτύσσοντας τις προσδοκίες</vt:lpstr>
      <vt:lpstr>Προεκτάσεις στη διδακτική πράξη αναπτύσσοντας θετικές αξίες</vt:lpstr>
      <vt:lpstr>Παρουσίαση του PowerPoint</vt:lpstr>
      <vt:lpstr>Περίπτωση 3 </vt:lpstr>
      <vt:lpstr> ΑΙΤΙΑΚΕΣ ΑΠΟΔΟΣΕΙΣ</vt:lpstr>
      <vt:lpstr>Βασικοί στόχοι του ατόμου </vt:lpstr>
      <vt:lpstr>Παρουσίαση του PowerPoint</vt:lpstr>
      <vt:lpstr>Μοντέλο αιτιακών αποδόσεων</vt:lpstr>
      <vt:lpstr>Συνέπειες αιτιακών αποδόσεων</vt:lpstr>
      <vt:lpstr>Η διάσταση της σταθερότητας</vt:lpstr>
      <vt:lpstr>Η διάσταση του ελέγχου</vt:lpstr>
      <vt:lpstr>Παρουσίαση του PowerPoint</vt:lpstr>
      <vt:lpstr>Παρουσίαση του PowerPoint</vt:lpstr>
      <vt:lpstr>Παρουσίαση του PowerPoint</vt:lpstr>
      <vt:lpstr>Παρουσίαση του PowerPoint</vt:lpstr>
      <vt:lpstr>ΣΥΜΠΕΡΑΣΜΑ</vt:lpstr>
      <vt:lpstr>Παρουσίαση του PowerPoint</vt:lpstr>
      <vt:lpstr>σας ευχαριστώ ΠΟΛΥ!  </vt:lpstr>
      <vt:lpstr>Μερικοί μαθητές γυμνασίου συζητούν την ώρα του φαγητού..</vt:lpstr>
      <vt:lpstr>ΤΖΕΙΚΟΜΠ:          Μπλιαχ, πλάκα κάνεις; Τι σπασίκλας! Το μισώ! Ποτέ δεν τα πάω καλά σ΄αυτά τα τεστ. Ειμαι βέβαιος οτι και σήμερα την πάτησα. Όλες αυτές οι ερωτήσεις τύπου σωστό-λάθος με μπερδεύουν.  Νομίζω οτι τις φτιάχνουν οι καθηγητές ακριβώς για να μας μπερδέψουν. Εξάλλου, ειναι  τόσο δύσκολο να γράφεις εργασίες! Ποτέ δεν ξέρω τι να πω. Ζορίζομαι πάρα πολύ. Τελικά καταλήγω να αντιγράφω το βιβλίο. Εγω προτιμώ να παίζω ποδόσφαιρο. Ειμαι πραγματικά καλός στο ποδόσφαιρο και μου αρέσει πολύ, ενώ ειμαι κακός στις κοινωνικές επιστήμες και τις μισώ. </vt:lpstr>
      <vt:lpstr>ΚΕΒΙΝ:          Μπα, εγω δεν ειμαι τόσο καλός στο ποδόσφαιρο. Δεν τα καταφέρνω καθόλου, αλλά ειμαι καλός στο μπέιζμπολ. Μου αρέσει πολύ να παίζω μπέιζμπολ. Θα μ΄άρεσε να παίζω στην ομάδα του πανεπιστημίου και μετά επαγγελματικά. Μπορείς να πάρεις υποτροφία για ό,τι  άθλημα  θέλεις  στο πανεπιστήμιο και μετά να βγάλεις ένα σωρό λεφτά.</vt:lpstr>
      <vt:lpstr>Συμπερασματικά..</vt:lpstr>
      <vt:lpstr>Τέσσερις γενικοί τύποι μαθητών και τρόπων προσέγγισης των έργων επίτευξης</vt:lpstr>
      <vt:lpstr>Παρουσίαση του PowerPoint</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lab44</dc:creator>
  <cp:lastModifiedBy>Νικόλαος Μακρής</cp:lastModifiedBy>
  <cp:revision>159</cp:revision>
  <dcterms:created xsi:type="dcterms:W3CDTF">2015-05-07T08:14:23Z</dcterms:created>
  <dcterms:modified xsi:type="dcterms:W3CDTF">2021-05-15T09:13:23Z</dcterms:modified>
</cp:coreProperties>
</file>