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328" r:id="rId2"/>
    <p:sldId id="329" r:id="rId3"/>
    <p:sldId id="330" r:id="rId4"/>
    <p:sldId id="332" r:id="rId5"/>
    <p:sldId id="333" r:id="rId6"/>
    <p:sldId id="334" r:id="rId7"/>
    <p:sldId id="336" r:id="rId8"/>
    <p:sldId id="335" r:id="rId9"/>
    <p:sldId id="350" r:id="rId10"/>
    <p:sldId id="351" r:id="rId11"/>
    <p:sldId id="35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Φωτεινό στυλ 3 - Έμφαση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Φωτεινό στυλ 3 - Έμφαση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Μεσαίο στυλ 1 - Έμφαση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080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093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Πανοραμική 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2522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22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962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7374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613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428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019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54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54552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380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90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77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765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7198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40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2411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4A1B28-4BD9-49ED-B120-6138E5E7404A}" type="datetimeFigureOut">
              <a:rPr lang="el-GR" smtClean="0"/>
              <a:t>10/2/2025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FCA66E-22F7-47D6-8AD7-38A2CE07C9E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244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5FC86-8868-2B72-14D8-0A64AA3F5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9E98F93-0F83-B2DC-0FA9-D33FAB68A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53B64805-2867-1D1A-22DB-B6FA4E1D2AD2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Ίδιες λίστες </a:t>
            </a:r>
            <a:r>
              <a:rPr lang="en-US" b="1" dirty="0"/>
              <a:t>vs </a:t>
            </a:r>
            <a:r>
              <a:rPr lang="el-GR" b="1" dirty="0" err="1"/>
              <a:t>Λίστε</a:t>
            </a:r>
            <a:r>
              <a:rPr lang="el-GR" b="1" dirty="0"/>
              <a:t> Κλώνοι</a:t>
            </a:r>
            <a:r>
              <a:rPr lang="en-US" b="1" dirty="0"/>
              <a:t> </a:t>
            </a:r>
            <a:r>
              <a:rPr lang="en-US" dirty="0">
                <a:solidFill>
                  <a:schemeClr val="accent4"/>
                </a:solidFill>
              </a:rPr>
              <a:t>(66.1, 66.2)</a:t>
            </a:r>
            <a:endParaRPr lang="el-GR" b="1" dirty="0"/>
          </a:p>
          <a:p>
            <a:pPr marL="0" indent="0">
              <a:buFont typeface="Arial"/>
              <a:buNone/>
            </a:pPr>
            <a:r>
              <a:rPr lang="el-GR" b="1" dirty="0" err="1"/>
              <a:t>Εμφωλευόμενες</a:t>
            </a:r>
            <a:r>
              <a:rPr lang="el-GR" b="1" dirty="0"/>
              <a:t> λίστες, πίνακες:</a:t>
            </a:r>
          </a:p>
          <a:p>
            <a:r>
              <a:rPr lang="el-GR" dirty="0"/>
              <a:t>Μια λίστα που εμφανίζεται ως στοιχείο άλλης λίστας</a:t>
            </a:r>
            <a:r>
              <a:rPr lang="en-US" dirty="0">
                <a:solidFill>
                  <a:schemeClr val="accent4"/>
                </a:solidFill>
              </a:rPr>
              <a:t> (66.3)</a:t>
            </a:r>
            <a:endParaRPr lang="el-GR" dirty="0"/>
          </a:p>
          <a:p>
            <a:r>
              <a:rPr lang="el-GR" dirty="0"/>
              <a:t>Οι τελεστές [ ] υπολογίζονται από αριστερά προς τα δεξιά</a:t>
            </a:r>
          </a:p>
          <a:p>
            <a:r>
              <a:rPr lang="el-GR" dirty="0"/>
              <a:t>Με </a:t>
            </a:r>
            <a:r>
              <a:rPr lang="el-GR" dirty="0" err="1"/>
              <a:t>εμφωλευμένες</a:t>
            </a:r>
            <a:r>
              <a:rPr lang="el-GR" dirty="0"/>
              <a:t> λίστες μπορούμε να αναπαραστήσουμε πίνακες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(66.4)</a:t>
            </a:r>
            <a:endParaRPr lang="el-GR" b="1" dirty="0"/>
          </a:p>
          <a:p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FF37E038-D0F1-61AA-FBB1-7401189ADA9E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CF50834-C5DE-E9CC-2E13-1DD33B8B025E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9AAA29-248C-87F4-21F7-4E0FC4FB6EC7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0DC9B6B-168F-99C5-4A09-ACFB42883BA4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29515A-1F7D-6E2D-EFC6-B6A8D1D05D8D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7C46B2-2E8E-E9A4-18D3-0A146061D3EB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66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510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4B5CE-2FEB-F1D4-BF84-206351FB2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0C61D81-01AA-6AA9-5777-18F9B3D89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Εξαιρέσεις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5AB3C2E9-2BEB-1425-98A1-AFDAB3EA0E08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 err="1"/>
              <a:t>ValueError</a:t>
            </a:r>
            <a:r>
              <a:rPr lang="el-GR" b="1" dirty="0"/>
              <a:t>: </a:t>
            </a:r>
            <a:r>
              <a:rPr lang="el-GR" dirty="0"/>
              <a:t>έχει σχέση με τον τύπο μιας τιμής που διαχειρίζεται ένα πρόγραμμα.</a:t>
            </a:r>
            <a:r>
              <a:rPr lang="en-US" dirty="0"/>
              <a:t> </a:t>
            </a:r>
            <a:r>
              <a:rPr lang="en-US" sz="2400" dirty="0">
                <a:solidFill>
                  <a:schemeClr val="accent4"/>
                </a:solidFill>
              </a:rPr>
              <a:t>(78.1)</a:t>
            </a:r>
            <a:endParaRPr lang="el-GR" dirty="0"/>
          </a:p>
          <a:p>
            <a:pPr marL="0" indent="0">
              <a:buFont typeface="Arial"/>
              <a:buNone/>
            </a:pPr>
            <a:r>
              <a:rPr lang="en-US" b="1" dirty="0" err="1"/>
              <a:t>ZeroDivisionError</a:t>
            </a:r>
            <a:r>
              <a:rPr lang="el-GR" b="1" dirty="0"/>
              <a:t>: </a:t>
            </a:r>
            <a:r>
              <a:rPr lang="el-GR" dirty="0"/>
              <a:t>διαίρεση με διαιρέτη 0</a:t>
            </a:r>
            <a:endParaRPr lang="el-GR" b="1" dirty="0"/>
          </a:p>
          <a:p>
            <a:pPr marL="0" indent="0">
              <a:buFont typeface="Arial"/>
              <a:buNone/>
            </a:pPr>
            <a:r>
              <a:rPr lang="en-US" b="1" dirty="0" err="1"/>
              <a:t>IndexError</a:t>
            </a:r>
            <a:r>
              <a:rPr lang="el-GR" b="1" dirty="0"/>
              <a:t>: </a:t>
            </a:r>
            <a:r>
              <a:rPr lang="en-US" dirty="0"/>
              <a:t>o</a:t>
            </a:r>
            <a:r>
              <a:rPr lang="el-GR" dirty="0"/>
              <a:t> κώδικάς μας προσπαθεί να αποκτήσει πρόσβαση σε ένα ευρετήριο που δεν είναι έγκυρο</a:t>
            </a:r>
          </a:p>
          <a:p>
            <a:pPr marL="0" indent="0">
              <a:buFont typeface="Arial"/>
              <a:buNone/>
            </a:pPr>
            <a:r>
              <a:rPr lang="en-US" b="1" dirty="0" err="1"/>
              <a:t>TypeError</a:t>
            </a:r>
            <a:r>
              <a:rPr lang="el-GR" b="1" dirty="0"/>
              <a:t>:</a:t>
            </a:r>
            <a:r>
              <a:rPr lang="en-US" b="1" dirty="0"/>
              <a:t> </a:t>
            </a:r>
            <a:r>
              <a:rPr lang="el-GR" dirty="0"/>
              <a:t>αντιπροσωπεύει ένα σφάλμα όταν μια λειτουργία δεν μπορούσε να εκτελεστεί, συνήθως (αλλά όχι αποκλειστικά) όταν μια τιμή δεν είναι του αναμενόμενου τύπου</a:t>
            </a: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793BCDDF-3ACD-D9E1-0F24-4265985CE4AB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A78EC65-C714-4D56-9EBF-B745E297258B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CA49E6-63DC-2889-4850-289D7772016F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19884C8-7B97-740E-CECA-9A566C77BE5F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27B2A9-CF6C-B50C-851C-E14DFA5FC78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B6D894-E6E7-5246-43A4-A9D5FC07BBDB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75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262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FE557-7D5D-7D64-9D80-A9DA7FF0D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F076B75-993E-7C58-132A-2F4F17F76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Εξαιρέσεις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33758781-F905-0316-1742-F47101FE0151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/>
              <a:t>Άσκηση </a:t>
            </a:r>
          </a:p>
          <a:p>
            <a:pPr marL="0" indent="0">
              <a:buFont typeface="Arial"/>
              <a:buNone/>
            </a:pPr>
            <a:r>
              <a:rPr lang="el-GR" dirty="0"/>
              <a:t>Γράψτε παραδείγματα προγραμμάτων τα οποία θα «πιάνουν» και θα διαχειρίζονται εξαιρέσεις </a:t>
            </a:r>
            <a:r>
              <a:rPr lang="el-GR" b="1" dirty="0" err="1"/>
              <a:t>ZeroDivisionError</a:t>
            </a:r>
            <a:r>
              <a:rPr lang="el-GR" dirty="0"/>
              <a:t> και </a:t>
            </a:r>
            <a:r>
              <a:rPr lang="el-GR" b="1" dirty="0" err="1"/>
              <a:t>IndexError</a:t>
            </a:r>
            <a:r>
              <a:rPr lang="el-GR" b="1" dirty="0"/>
              <a:t>.</a:t>
            </a: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A2F1104D-293C-A2DB-09D5-B7BFFB185176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3B343F9-FCBA-EB63-9127-4391D0AC9BB6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CB68A3D-3A5D-A7D8-A526-51A0760474EB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1E6A6B5-773E-C734-0748-A42C19739CAD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5467172-1A2F-86EB-CA48-0E3DA8C67659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F910AFC-88E6-F67D-AB0C-C6F1719C6FC3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76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1285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8DC77-02AF-5457-AE26-C0A0CF57B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B0E5F7E-421C-5302-9780-EF1BBA7E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6EC9B4BC-971A-9FB1-C3DB-2E3BBFB55C26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Εντολή </a:t>
            </a:r>
            <a:r>
              <a:rPr lang="el-GR" b="1" dirty="0" err="1"/>
              <a:t>split</a:t>
            </a:r>
            <a:r>
              <a:rPr lang="el-GR" b="1" dirty="0"/>
              <a:t>:</a:t>
            </a:r>
            <a:r>
              <a:rPr lang="el-GR" dirty="0"/>
              <a:t> μπορούμε να δημιουργήσουμε λίστα από συμβολοσειρά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(67.1)</a:t>
            </a:r>
            <a:endParaRPr lang="el-GR" dirty="0"/>
          </a:p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Συνάρτηση </a:t>
            </a:r>
            <a:r>
              <a:rPr lang="en-US" b="1" dirty="0">
                <a:solidFill>
                  <a:schemeClr val="tx1"/>
                </a:solidFill>
              </a:rPr>
              <a:t>list</a:t>
            </a:r>
            <a:r>
              <a:rPr lang="el-GR" b="1" dirty="0">
                <a:solidFill>
                  <a:schemeClr val="tx1"/>
                </a:solidFill>
              </a:rPr>
              <a:t>: </a:t>
            </a:r>
            <a:r>
              <a:rPr lang="el-GR" dirty="0"/>
              <a:t>«σπάει» μια συμβολοσειρά σε χαρακτήρες δημιουργώντας μία λίστα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(67.2)</a:t>
            </a:r>
            <a:endParaRPr lang="el-GR" dirty="0"/>
          </a:p>
          <a:p>
            <a:pPr marL="0" indent="0">
              <a:buNone/>
            </a:pPr>
            <a:r>
              <a:rPr lang="el-GR" b="1" dirty="0">
                <a:solidFill>
                  <a:schemeClr val="tx1"/>
                </a:solidFill>
              </a:rPr>
              <a:t>Εντολή </a:t>
            </a:r>
            <a:r>
              <a:rPr lang="en-US" b="1" dirty="0">
                <a:solidFill>
                  <a:schemeClr val="tx1"/>
                </a:solidFill>
              </a:rPr>
              <a:t>join: </a:t>
            </a:r>
            <a:r>
              <a:rPr lang="el-GR" dirty="0"/>
              <a:t>Δέχεται μία λίστα από συμβολοσειρές και συνενώνει τα στοιχεία της. </a:t>
            </a:r>
            <a:r>
              <a:rPr lang="en-US" dirty="0"/>
              <a:t>T</a:t>
            </a:r>
            <a:r>
              <a:rPr lang="el-GR" dirty="0"/>
              <a:t>ην επικαλούμαστε σε έναν </a:t>
            </a:r>
            <a:r>
              <a:rPr lang="el-GR" b="1" dirty="0" err="1"/>
              <a:t>οριοθέτη</a:t>
            </a:r>
            <a:r>
              <a:rPr lang="el-GR" b="1" dirty="0"/>
              <a:t> (</a:t>
            </a:r>
            <a:r>
              <a:rPr lang="el-GR" b="1" dirty="0" err="1"/>
              <a:t>delimiter</a:t>
            </a:r>
            <a:r>
              <a:rPr lang="el-GR" b="1" dirty="0"/>
              <a:t>)</a:t>
            </a:r>
            <a:r>
              <a:rPr lang="el-GR" dirty="0"/>
              <a:t> και περνάμε τη λίστα ως όρισμα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(67.3)</a:t>
            </a:r>
            <a:endParaRPr lang="el-GR" dirty="0"/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C332841E-80E0-CF7F-60FC-EF114CE7D435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7E831C-178B-A7EA-70D3-831FD8790961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BC6DFE-BBAB-1788-FAA5-DA994CF27E09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101F68-9942-8A23-C842-1A533BD1F22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B1D99D6-8676-1694-BB86-EE051853051F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EEE6A-0735-5655-227D-E2DD19CC181D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67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218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5ACCB-A6B9-19AD-4A26-B5A793F03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ECC3582-9FC7-2040-E33A-4D89F9F3C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327F7648-A7C6-13EA-01C1-17C9290B03D0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Μέθοδοι για λίστες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accent4"/>
                </a:solidFill>
              </a:rPr>
              <a:t>(68.1)</a:t>
            </a:r>
            <a:endParaRPr lang="el-GR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Πίνακας 2">
            <a:extLst>
              <a:ext uri="{FF2B5EF4-FFF2-40B4-BE49-F238E27FC236}">
                <a16:creationId xmlns:a16="http://schemas.microsoft.com/office/drawing/2014/main" id="{838844CF-FF15-D765-1C42-05FCCE444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16546"/>
              </p:ext>
            </p:extLst>
          </p:nvPr>
        </p:nvGraphicFramePr>
        <p:xfrm>
          <a:off x="2178334" y="3510887"/>
          <a:ext cx="7835332" cy="185420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867686">
                  <a:extLst>
                    <a:ext uri="{9D8B030D-6E8A-4147-A177-3AD203B41FA5}">
                      <a16:colId xmlns:a16="http://schemas.microsoft.com/office/drawing/2014/main" val="971501728"/>
                    </a:ext>
                  </a:extLst>
                </a:gridCol>
                <a:gridCol w="5967646">
                  <a:extLst>
                    <a:ext uri="{9D8B030D-6E8A-4147-A177-3AD203B41FA5}">
                      <a16:colId xmlns:a16="http://schemas.microsoft.com/office/drawing/2014/main" val="1978622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l.append</a:t>
                      </a:r>
                      <a:r>
                        <a:rPr lang="en-US" dirty="0"/>
                        <a:t>(x)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Προσθέτει το στοιχείο x στο τέλος της λίστας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7785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l.sort</a:t>
                      </a:r>
                      <a:r>
                        <a:rPr lang="en-US" dirty="0"/>
                        <a:t>() 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Ταξινομεί τη λίστα l κατά αύξουσα σειρά.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9242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l.extend</a:t>
                      </a:r>
                      <a:r>
                        <a:rPr lang="en-US" dirty="0"/>
                        <a:t>(</a:t>
                      </a:r>
                      <a:r>
                        <a:rPr lang="en-US" dirty="0" err="1"/>
                        <a:t>lst</a:t>
                      </a:r>
                      <a:r>
                        <a:rPr lang="en-US" dirty="0"/>
                        <a:t>)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Προσθέτει κάθε στοιχείο της </a:t>
                      </a:r>
                      <a:r>
                        <a:rPr lang="el-GR" dirty="0" err="1"/>
                        <a:t>lst</a:t>
                      </a:r>
                      <a:r>
                        <a:rPr lang="el-GR" dirty="0"/>
                        <a:t> στο τέλος της l.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01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l.pop</a:t>
                      </a:r>
                      <a:r>
                        <a:rPr lang="en-US" dirty="0"/>
                        <a:t>(</a:t>
                      </a:r>
                      <a:r>
                        <a:rPr lang="en-US" dirty="0" err="1"/>
                        <a:t>i</a:t>
                      </a:r>
                      <a:r>
                        <a:rPr lang="en-US" dirty="0"/>
                        <a:t>) 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Αφαιρεί και επιστρέφει το στοιχείο που βρίσκεται στο δείκτη i.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1049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l.remove</a:t>
                      </a:r>
                      <a:r>
                        <a:rPr lang="en-US" dirty="0"/>
                        <a:t>(x)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Αφαιρεί την πρώτη εμφάνιση από αριστερά του στοιχείου x.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073350"/>
                  </a:ext>
                </a:extLst>
              </a:tr>
            </a:tbl>
          </a:graphicData>
        </a:graphic>
      </p:graphicFrame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DA3F5A42-BE2E-AFF8-DC0D-48B06D2662D9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89BF28B-2F3E-C97A-E463-329C52980683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37ADAB7-0910-1FBE-83F7-DC328B906F8A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ED5748-9E6E-997C-A49D-A0DFD7D44999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FBAD7D-97F4-91F1-BA76-CE1653880304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F9B5D6-3814-FFC5-630D-861C8453B62C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68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4228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06F6B-F6B7-3196-E182-5093842D2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1ECA473-0864-0329-F3FE-2630EAE22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F68B53EB-3CEC-3430-BC5F-A62A5B6678E0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/>
              <a:t>Πλειάδα (</a:t>
            </a:r>
            <a:r>
              <a:rPr lang="en-US" b="1" dirty="0"/>
              <a:t>tuple)</a:t>
            </a:r>
            <a:endParaRPr lang="el-GR" b="1" dirty="0"/>
          </a:p>
          <a:p>
            <a:r>
              <a:rPr lang="el-GR" dirty="0"/>
              <a:t>Διατεταγμένη ακολουθία τιμών, οι οποίες αντιστοιχίζονται σε δείκτες</a:t>
            </a:r>
          </a:p>
          <a:p>
            <a:r>
              <a:rPr lang="el-GR" dirty="0"/>
              <a:t>Οι τιμές που είναι μέλη μιας πλειάδας ονομάζονται </a:t>
            </a:r>
            <a:r>
              <a:rPr lang="el-GR" b="1" dirty="0"/>
              <a:t>στοιχεία (</a:t>
            </a:r>
            <a:r>
              <a:rPr lang="el-GR" b="1" dirty="0" err="1"/>
              <a:t>elements</a:t>
            </a:r>
            <a:r>
              <a:rPr lang="el-GR" b="1" dirty="0"/>
              <a:t>)</a:t>
            </a:r>
          </a:p>
          <a:p>
            <a:r>
              <a:rPr lang="el-GR" dirty="0">
                <a:solidFill>
                  <a:schemeClr val="tx1"/>
                </a:solidFill>
              </a:rPr>
              <a:t>Τα στοιχεία μπορεί να είναι οποιουδήποτε τύπου </a:t>
            </a:r>
            <a:r>
              <a:rPr lang="el-GR" dirty="0"/>
              <a:t>αριθμοί, συμβολοσειρές, λίστες, πλειάδες</a:t>
            </a:r>
            <a:r>
              <a:rPr lang="el-GR" dirty="0">
                <a:solidFill>
                  <a:schemeClr val="tx1"/>
                </a:solidFill>
              </a:rPr>
              <a:t>.</a:t>
            </a:r>
          </a:p>
          <a:p>
            <a:r>
              <a:rPr lang="el-GR" dirty="0"/>
              <a:t>Οι πλειάδες μοιάζουν με τις λίστες στη χρήση δεικτών</a:t>
            </a:r>
            <a:endParaRPr lang="el-GR" dirty="0">
              <a:solidFill>
                <a:schemeClr val="tx1"/>
              </a:solidFill>
            </a:endParaRPr>
          </a:p>
          <a:p>
            <a:r>
              <a:rPr lang="el-GR" b="1" dirty="0"/>
              <a:t>Βασική διαφορά</a:t>
            </a:r>
            <a:r>
              <a:rPr lang="en-US" b="1" dirty="0"/>
              <a:t> </a:t>
            </a:r>
            <a:r>
              <a:rPr lang="el-GR" b="1" dirty="0"/>
              <a:t>με λίστες: </a:t>
            </a:r>
            <a:r>
              <a:rPr lang="el-GR" dirty="0"/>
              <a:t>οι πλειάδες, όπως και οι συμβολοσειρές, είναι </a:t>
            </a:r>
            <a:r>
              <a:rPr lang="el-GR" b="1" dirty="0"/>
              <a:t>αμετάβλητες</a:t>
            </a:r>
            <a:r>
              <a:rPr lang="en-US" b="1" dirty="0"/>
              <a:t> </a:t>
            </a:r>
            <a:r>
              <a:rPr lang="en-US" dirty="0">
                <a:solidFill>
                  <a:schemeClr val="accent4"/>
                </a:solidFill>
              </a:rPr>
              <a:t>(69.1)</a:t>
            </a:r>
            <a:endParaRPr lang="el-GR" b="1" dirty="0">
              <a:solidFill>
                <a:schemeClr val="tx1"/>
              </a:solidFill>
            </a:endParaRPr>
          </a:p>
        </p:txBody>
      </p:sp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CF8703C9-E43D-68CC-DD46-D6D9562E0AE1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E1C24EC-1241-3098-8B43-8BE5EF449590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C47064-ADC2-6201-095C-DBD2C444A364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B52149-24E7-2161-9501-88E67BC16538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E76C13-C3EB-AFB2-1FBF-4E91880B4A25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4A49A0-392D-1997-AE82-F952A4BD1788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69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742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6C2B7-BF39-4322-0225-8457541D7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BB4CF1A-6037-C514-9322-DA5CC44B8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69C018BE-F07E-AEBF-1C41-F4D6A848BCAF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>
                <a:solidFill>
                  <a:schemeClr val="tx1"/>
                </a:solidFill>
              </a:rPr>
              <a:t>Η </a:t>
            </a:r>
            <a:r>
              <a:rPr lang="el-GR" b="1" dirty="0">
                <a:solidFill>
                  <a:schemeClr val="tx1"/>
                </a:solidFill>
              </a:rPr>
              <a:t>προσπέλαση στοιχείων μιας λίστας </a:t>
            </a:r>
            <a:r>
              <a:rPr lang="el-GR" dirty="0">
                <a:solidFill>
                  <a:schemeClr val="tx1"/>
                </a:solidFill>
              </a:rPr>
              <a:t>στις λίστες γίνεται όπως και στις συμβολοσειρές.</a:t>
            </a:r>
            <a:r>
              <a:rPr lang="en-US" dirty="0">
                <a:solidFill>
                  <a:schemeClr val="accent4"/>
                </a:solidFill>
              </a:rPr>
              <a:t> </a:t>
            </a:r>
          </a:p>
          <a:p>
            <a:pPr marL="0" indent="0">
              <a:buNone/>
            </a:pPr>
            <a:r>
              <a:rPr lang="el-GR" dirty="0"/>
              <a:t>Η συνάρτηση </a:t>
            </a:r>
            <a:r>
              <a:rPr lang="el-GR" b="1" dirty="0" err="1"/>
              <a:t>len</a:t>
            </a:r>
            <a:r>
              <a:rPr lang="el-GR" dirty="0"/>
              <a:t> επιστρέφει το μήκος μιας λίστας (το πλήθος των στοιχείων της).</a:t>
            </a:r>
            <a:r>
              <a:rPr lang="en-US" dirty="0">
                <a:solidFill>
                  <a:schemeClr val="accent4"/>
                </a:solidFill>
              </a:rPr>
              <a:t> </a:t>
            </a:r>
          </a:p>
          <a:p>
            <a:pPr marL="0" indent="0">
              <a:buNone/>
            </a:pPr>
            <a:r>
              <a:rPr lang="el-GR" b="1" dirty="0"/>
              <a:t>Πράξεις σε πλειάδες: </a:t>
            </a:r>
            <a:r>
              <a:rPr lang="en-US" dirty="0"/>
              <a:t>+ (</a:t>
            </a:r>
            <a:r>
              <a:rPr lang="el-GR" dirty="0"/>
              <a:t>ένωση λιστών)</a:t>
            </a:r>
          </a:p>
          <a:p>
            <a:pPr marL="0" indent="0">
              <a:buNone/>
            </a:pPr>
            <a:r>
              <a:rPr lang="el-GR" b="1" dirty="0">
                <a:solidFill>
                  <a:schemeClr val="tx1"/>
                </a:solidFill>
              </a:rPr>
              <a:t>Φέτες από λίστες: </a:t>
            </a:r>
            <a:r>
              <a:rPr lang="el-GR" dirty="0">
                <a:solidFill>
                  <a:schemeClr val="tx1"/>
                </a:solidFill>
              </a:rPr>
              <a:t>Λειτουργούν όπως και στις λίστες, συμβολοσειρές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accent4"/>
                </a:solidFill>
              </a:rPr>
              <a:t>(70.1, 70.2, 70.3)</a:t>
            </a:r>
            <a:endParaRPr lang="el-GR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r>
              <a:rPr lang="el-GR" b="1">
                <a:solidFill>
                  <a:schemeClr val="tx1"/>
                </a:solidFill>
              </a:rPr>
              <a:t>Οι πλειάδες </a:t>
            </a:r>
            <a:r>
              <a:rPr lang="el-GR" b="1" dirty="0">
                <a:solidFill>
                  <a:schemeClr val="tx1"/>
                </a:solidFill>
              </a:rPr>
              <a:t>είναι αμετάβλητες </a:t>
            </a:r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l-GR" dirty="0">
                <a:solidFill>
                  <a:schemeClr val="tx1"/>
                </a:solidFill>
              </a:rPr>
              <a:t>Τις επεξεργαζόμαστε με έμμεσο τρόπο)</a:t>
            </a:r>
            <a:r>
              <a:rPr lang="en-US" dirty="0">
                <a:solidFill>
                  <a:schemeClr val="accent4"/>
                </a:solidFill>
              </a:rPr>
              <a:t> (70.4, 70.5)</a:t>
            </a:r>
            <a:endParaRPr lang="el-GR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Συνάρτηση </a:t>
            </a:r>
            <a:r>
              <a:rPr lang="en-US" b="1" dirty="0">
                <a:solidFill>
                  <a:schemeClr val="tx1"/>
                </a:solidFill>
              </a:rPr>
              <a:t>tuple: </a:t>
            </a:r>
            <a:r>
              <a:rPr lang="el-GR" dirty="0"/>
              <a:t>δέχεται όρισμα μια συμβολοσειρά ή μια λίστα επιστρέφει μια πλειάδα</a:t>
            </a:r>
            <a:r>
              <a:rPr lang="en-US" dirty="0">
                <a:solidFill>
                  <a:schemeClr val="accent4"/>
                </a:solidFill>
              </a:rPr>
              <a:t> (70.6)</a:t>
            </a:r>
            <a:endParaRPr lang="en-US" dirty="0"/>
          </a:p>
          <a:p>
            <a:pPr marL="0" indent="0">
              <a:buFont typeface="Arial"/>
              <a:buNone/>
            </a:pPr>
            <a:r>
              <a:rPr lang="el-GR" b="1" dirty="0"/>
              <a:t>Εντολή </a:t>
            </a:r>
            <a:r>
              <a:rPr lang="el-GR" b="1" dirty="0" err="1"/>
              <a:t>count</a:t>
            </a:r>
            <a:r>
              <a:rPr lang="el-GR" b="1" dirty="0"/>
              <a:t>: </a:t>
            </a:r>
            <a:r>
              <a:rPr lang="el-GR" dirty="0"/>
              <a:t>επιστρέφει τον αριθμό των εμφανίσεων μιας τιμής σε μια πλειάδα</a:t>
            </a:r>
            <a:endParaRPr lang="en-US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l-GR" b="1" dirty="0"/>
              <a:t>Εντολή </a:t>
            </a:r>
            <a:r>
              <a:rPr lang="en-US" b="1" dirty="0"/>
              <a:t>index: </a:t>
            </a:r>
            <a:r>
              <a:rPr lang="el-GR" dirty="0"/>
              <a:t>επιστρέφει τον πρώτο δείκτη στον οποίο αντιστοιχεί μια τιμή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(70.7)</a:t>
            </a:r>
            <a:endParaRPr lang="el-GR" dirty="0"/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D14C163E-FC74-5EBF-65D3-13B814599EB5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22EFAE8-126B-FE66-CB47-6301006E31E8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9C6CA90-6717-F1FB-D856-DC4EE402C038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DF3367-C4F6-E2C8-091A-BB1A9774002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1F3DC14-5243-8302-7238-63C929935818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B0AEB7-F521-C66B-47BF-DB8A50F3C684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70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667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E9812-F079-86AD-80C0-C2D929EE4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63C795A-4C55-8707-2E28-890DC9FF6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7B97481E-3398-D1DC-8DD0-8391CCF37441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/>
              <a:t>Λεξικό (</a:t>
            </a:r>
            <a:r>
              <a:rPr lang="en-US" b="1" dirty="0"/>
              <a:t>dictionary)</a:t>
            </a:r>
            <a:r>
              <a:rPr lang="el-GR" b="1" dirty="0"/>
              <a:t>:</a:t>
            </a:r>
          </a:p>
          <a:p>
            <a:r>
              <a:rPr lang="el-GR" dirty="0"/>
              <a:t>Δομή δεδομένων για αποθήκευση ζευγαριών τιμών της μορφής </a:t>
            </a:r>
            <a:r>
              <a:rPr lang="el-GR" b="1" dirty="0" err="1"/>
              <a:t>κλειδί:τιμή</a:t>
            </a:r>
            <a:r>
              <a:rPr lang="el-GR" b="1" dirty="0"/>
              <a:t> (</a:t>
            </a:r>
            <a:r>
              <a:rPr lang="el-GR" b="1" dirty="0" err="1"/>
              <a:t>key:value</a:t>
            </a:r>
            <a:r>
              <a:rPr lang="el-GR" b="1" dirty="0"/>
              <a:t>)</a:t>
            </a:r>
          </a:p>
          <a:p>
            <a:r>
              <a:rPr lang="el-GR" dirty="0"/>
              <a:t>Κάθε κλειδί αντιστοιχίζεται σε μια τιμή και είναι μοναδικό σε ένα λεξικό</a:t>
            </a:r>
            <a:endParaRPr lang="el-GR" b="1" dirty="0"/>
          </a:p>
          <a:p>
            <a:r>
              <a:rPr lang="el-GR" b="1" dirty="0"/>
              <a:t>Μόνο αμετάβλητα αντικείμενα </a:t>
            </a:r>
            <a:r>
              <a:rPr lang="el-GR" dirty="0"/>
              <a:t>(όπως ακέραιους αριθμούς, συμβολοσειρές, πλειάδες) για </a:t>
            </a:r>
            <a:r>
              <a:rPr lang="el-GR" b="1" dirty="0"/>
              <a:t>κλειδιά </a:t>
            </a:r>
            <a:r>
              <a:rPr lang="el-GR" dirty="0"/>
              <a:t>ενός λεξικού.</a:t>
            </a:r>
          </a:p>
          <a:p>
            <a:r>
              <a:rPr lang="el-GR" b="1" dirty="0"/>
              <a:t>Αμετάβλητα ή μετατρέψιμα</a:t>
            </a:r>
            <a:r>
              <a:rPr lang="el-GR" dirty="0"/>
              <a:t> αντικείμενα για τις </a:t>
            </a:r>
            <a:r>
              <a:rPr lang="el-GR" b="1" dirty="0"/>
              <a:t>τιμές του.</a:t>
            </a:r>
          </a:p>
          <a:p>
            <a:r>
              <a:rPr lang="el-GR" dirty="0"/>
              <a:t>Τα λεξικά είναι </a:t>
            </a:r>
            <a:r>
              <a:rPr lang="el-GR" b="1" dirty="0"/>
              <a:t>μετατρέψιμα</a:t>
            </a:r>
            <a:r>
              <a:rPr lang="el-GR" dirty="0"/>
              <a:t>, και μπορούμε εύκολα να </a:t>
            </a:r>
            <a:r>
              <a:rPr lang="el-GR" b="1" dirty="0"/>
              <a:t>προσθέσουμε και να διαγράψουμε στοιχεία</a:t>
            </a:r>
          </a:p>
          <a:p>
            <a:r>
              <a:rPr lang="el-GR" dirty="0"/>
              <a:t>Μη διατεταγμένη συλλογή από ζεύγη κλειδιών-τιμών, τα οποία </a:t>
            </a:r>
            <a:r>
              <a:rPr lang="el-GR" b="1" dirty="0"/>
              <a:t>δεν ταξινομούνται </a:t>
            </a:r>
            <a:r>
              <a:rPr lang="el-GR" dirty="0"/>
              <a:t>με κανένα τρόπο </a:t>
            </a:r>
            <a:r>
              <a:rPr lang="el-GR" b="1" dirty="0"/>
              <a:t>(απροσδιόριστη σειρά)</a:t>
            </a:r>
          </a:p>
          <a:p>
            <a:r>
              <a:rPr lang="el-GR" dirty="0"/>
              <a:t>Δεν υπάρχει η έννοια της θέσης δείκτη και έτσι σε ένα λεξικό δεν μπορούμε να κάνουμε πέρασμα ή να χρησιμοποιήσουμε φέτες.</a:t>
            </a:r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5A2B5834-3C41-0B08-E958-F97A8722E990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BFF2482-3CC0-0EE4-C78A-12789E25B459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D5A858-A719-4E0C-26F2-078B7F6CFF55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CC5C7F-0FCF-2CA6-FF9F-42769B3DC6A2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723011-5104-7B25-B600-C620E386DC93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EAE3E7-246A-EDD2-E5F6-1B273518076B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71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9282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D2994-3741-23F7-8D0D-8BC316DF5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912A31E-D0F1-4A03-08E2-B5F150BDB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AD4A1796-4CFD-0FFD-0B6A-8F1671D1BC4F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dirty="0">
                <a:solidFill>
                  <a:schemeClr val="accent4"/>
                </a:solidFill>
              </a:rPr>
              <a:t>(72.1, 72.2)</a:t>
            </a:r>
            <a:endParaRPr lang="en-US" b="1" dirty="0"/>
          </a:p>
          <a:p>
            <a:pPr marL="0" indent="0">
              <a:buFont typeface="Arial"/>
              <a:buNone/>
            </a:pPr>
            <a:r>
              <a:rPr lang="el-GR" b="1" dirty="0"/>
              <a:t>Συνάρτηση </a:t>
            </a:r>
            <a:r>
              <a:rPr lang="en-US" b="1" dirty="0" err="1"/>
              <a:t>dict</a:t>
            </a:r>
            <a:r>
              <a:rPr lang="en-US" b="1" dirty="0"/>
              <a:t>:</a:t>
            </a:r>
            <a:r>
              <a:rPr lang="el-GR" b="1" dirty="0"/>
              <a:t> </a:t>
            </a:r>
            <a:r>
              <a:rPr lang="el-GR" dirty="0"/>
              <a:t>δημιουργία λεξικού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(72.3)</a:t>
            </a:r>
            <a:endParaRPr lang="el-GR" dirty="0"/>
          </a:p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Εντολή </a:t>
            </a:r>
            <a:r>
              <a:rPr lang="en-US" b="1" dirty="0">
                <a:solidFill>
                  <a:schemeClr val="tx1"/>
                </a:solidFill>
              </a:rPr>
              <a:t>del</a:t>
            </a:r>
            <a:r>
              <a:rPr lang="el-GR" b="1" dirty="0">
                <a:solidFill>
                  <a:schemeClr val="tx1"/>
                </a:solidFill>
              </a:rPr>
              <a:t>: </a:t>
            </a:r>
            <a:r>
              <a:rPr lang="el-GR" dirty="0"/>
              <a:t>αφαιρεί ένα ζευγάρι κλειδιού-τιμής από ένα λεξικό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(72.4)</a:t>
            </a:r>
            <a:endParaRPr lang="el-GR" b="1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Συνάρτηση </a:t>
            </a:r>
            <a:r>
              <a:rPr lang="en-US" b="1" dirty="0" err="1">
                <a:solidFill>
                  <a:schemeClr val="tx1"/>
                </a:solidFill>
              </a:rPr>
              <a:t>len</a:t>
            </a:r>
            <a:r>
              <a:rPr lang="en-US" b="1" dirty="0">
                <a:solidFill>
                  <a:schemeClr val="tx1"/>
                </a:solidFill>
              </a:rPr>
              <a:t>:</a:t>
            </a:r>
            <a:r>
              <a:rPr lang="el-GR" dirty="0"/>
              <a:t> επιστρέφει το πλήθος των ζευγαριών κλειδιών-τιμών</a:t>
            </a:r>
            <a:endParaRPr lang="en-US" dirty="0"/>
          </a:p>
          <a:p>
            <a:pPr marL="0" indent="0">
              <a:buFont typeface="Arial"/>
              <a:buNone/>
            </a:pPr>
            <a:r>
              <a:rPr lang="el-GR" b="1" dirty="0"/>
              <a:t>Τελεστής in</a:t>
            </a:r>
            <a:r>
              <a:rPr lang="en-US" b="1" dirty="0"/>
              <a:t>:</a:t>
            </a:r>
            <a:r>
              <a:rPr lang="el-GR" b="1" dirty="0"/>
              <a:t> </a:t>
            </a:r>
            <a:r>
              <a:rPr lang="el-GR" dirty="0"/>
              <a:t>ελέγχει το αν υπάρχει ένα κλειδί (και όχι μια τιμή) σε ένα λεξικό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(72.5)</a:t>
            </a:r>
            <a:endParaRPr lang="el-GR" dirty="0"/>
          </a:p>
          <a:p>
            <a:pPr marL="0" indent="0">
              <a:buFont typeface="Arial"/>
              <a:buNone/>
            </a:pPr>
            <a:r>
              <a:rPr lang="el-GR" b="1" dirty="0">
                <a:solidFill>
                  <a:schemeClr val="tx1"/>
                </a:solidFill>
              </a:rPr>
              <a:t>Εντολή </a:t>
            </a:r>
            <a:r>
              <a:rPr lang="en-US" b="1" dirty="0">
                <a:solidFill>
                  <a:schemeClr val="tx1"/>
                </a:solidFill>
              </a:rPr>
              <a:t>keys:</a:t>
            </a:r>
            <a:r>
              <a:rPr lang="el-GR" dirty="0"/>
              <a:t> επιστρέφει μια εικόνα (</a:t>
            </a:r>
            <a:r>
              <a:rPr lang="el-GR" dirty="0" err="1"/>
              <a:t>view</a:t>
            </a:r>
            <a:r>
              <a:rPr lang="el-GR" dirty="0"/>
              <a:t>) των κλειδιών</a:t>
            </a:r>
          </a:p>
          <a:p>
            <a:pPr marL="0" indent="0">
              <a:buNone/>
            </a:pPr>
            <a:r>
              <a:rPr lang="el-GR" b="1" dirty="0">
                <a:solidFill>
                  <a:schemeClr val="tx1"/>
                </a:solidFill>
              </a:rPr>
              <a:t>Εντολή </a:t>
            </a:r>
            <a:r>
              <a:rPr lang="en-US" b="1" dirty="0">
                <a:solidFill>
                  <a:schemeClr val="tx1"/>
                </a:solidFill>
              </a:rPr>
              <a:t>values:</a:t>
            </a:r>
            <a:r>
              <a:rPr lang="el-GR" dirty="0"/>
              <a:t> επιστρέφει μια εικόνα (</a:t>
            </a:r>
            <a:r>
              <a:rPr lang="el-GR" dirty="0" err="1"/>
              <a:t>view</a:t>
            </a:r>
            <a:r>
              <a:rPr lang="el-GR" dirty="0"/>
              <a:t>) των τιμών</a:t>
            </a:r>
            <a:endParaRPr lang="el-G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l-GR" b="1" dirty="0">
                <a:solidFill>
                  <a:schemeClr val="tx1"/>
                </a:solidFill>
              </a:rPr>
              <a:t>Εντολή </a:t>
            </a:r>
            <a:r>
              <a:rPr lang="en-US" b="1" dirty="0">
                <a:solidFill>
                  <a:schemeClr val="tx1"/>
                </a:solidFill>
              </a:rPr>
              <a:t>items:</a:t>
            </a:r>
            <a:r>
              <a:rPr lang="el-GR" dirty="0"/>
              <a:t> επιστρέφει μια εικόνα (</a:t>
            </a:r>
            <a:r>
              <a:rPr lang="el-GR" dirty="0" err="1"/>
              <a:t>view</a:t>
            </a:r>
            <a:r>
              <a:rPr lang="el-GR" dirty="0"/>
              <a:t>) των ζευγαριών κλειδιών-τιμών</a:t>
            </a:r>
            <a:r>
              <a:rPr lang="en-US" dirty="0"/>
              <a:t> </a:t>
            </a:r>
            <a:r>
              <a:rPr lang="en-US" dirty="0">
                <a:solidFill>
                  <a:schemeClr val="accent4"/>
                </a:solidFill>
              </a:rPr>
              <a:t>(72.6, 72.7)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B955D568-DF65-53A5-4536-4B5358EC6CC0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D07469-F1C2-EC5C-D9D0-3373B79799B3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0BC6345-96D5-25E5-2E8C-0495B014CC7C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86DB2B0-ADD3-449E-ED6B-BADE79F4C52B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A3BA59-158F-F017-AAAC-90854834C54B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583A6F1-AA1F-DEA9-AA5D-9DC404EDCD3D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72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6356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D3E06-E6E0-6EC3-8562-D23C1176D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89B2893-16D3-94FD-9BF9-8E4B0488D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Δομές Δεδομένων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53E6E15F-7C97-FBF3-AEAA-1A543F8362EE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/>
              <a:t>Άσκηση</a:t>
            </a:r>
          </a:p>
          <a:p>
            <a:pPr marL="0" indent="0">
              <a:buFont typeface="Arial"/>
              <a:buNone/>
            </a:pPr>
            <a:r>
              <a:rPr lang="el-GR" dirty="0"/>
              <a:t>Δημιουργήστε ένα δικό σας λεξικό και στη συνέχεια τυπώστε τα κλειδιά, τις τιμές και τα ζευγάρια κλειδιών-τιμών.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9593DF2A-287D-FA23-93F5-2FA87ED2BF4C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65292A7-CED8-EA8F-1134-44093A58A390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EF845F0-5C24-899E-2E24-F0B92C173047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C8AFEAB-3CB9-25AC-6CBB-1B1014CA9F60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A35CE0B-D256-BD28-6DE9-D7937CB2124E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C31D0E-2360-B058-527C-54481EEB3099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73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823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492F1-83D3-4F42-E795-13902F2DB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8B4D97E-47C9-EC86-97F5-4B615985C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Εξαιρέσεις</a:t>
            </a:r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F4A05670-0B22-D01A-C560-1879095C1BAD}"/>
              </a:ext>
            </a:extLst>
          </p:cNvPr>
          <p:cNvSpPr txBox="1">
            <a:spLocks/>
          </p:cNvSpPr>
          <p:nvPr/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l-GR" b="1" dirty="0"/>
              <a:t>Οι εξαιρέσεις (</a:t>
            </a:r>
            <a:r>
              <a:rPr lang="el-GR" b="1" dirty="0" err="1"/>
              <a:t>exceptions</a:t>
            </a:r>
            <a:r>
              <a:rPr lang="el-GR" b="1" dirty="0"/>
              <a:t>) </a:t>
            </a:r>
            <a:r>
              <a:rPr lang="el-GR" dirty="0"/>
              <a:t>μας βοηθούν να διαχειριστούμε απρόσμενα λάθη κατά τη διάρκεια της εκτέλεσης ενός προγράμματος. </a:t>
            </a:r>
          </a:p>
          <a:p>
            <a:pPr marL="0" indent="0">
              <a:buFont typeface="Arial"/>
              <a:buNone/>
            </a:pPr>
            <a:r>
              <a:rPr lang="el-GR" dirty="0"/>
              <a:t>Αν δεν διαχειριστούμε μια εξαίρεση, το πρόγραμμά μας θα τερματίσει απρόσμενα.</a:t>
            </a:r>
            <a:r>
              <a:rPr lang="en-US" sz="2400" dirty="0">
                <a:solidFill>
                  <a:schemeClr val="accent4"/>
                </a:solidFill>
              </a:rPr>
              <a:t> (77.</a:t>
            </a:r>
            <a:r>
              <a:rPr lang="en-US" dirty="0">
                <a:solidFill>
                  <a:schemeClr val="accent4"/>
                </a:solidFill>
              </a:rPr>
              <a:t>1</a:t>
            </a:r>
            <a:r>
              <a:rPr lang="en-US" sz="2400" dirty="0">
                <a:solidFill>
                  <a:schemeClr val="accent4"/>
                </a:solidFill>
              </a:rPr>
              <a:t>)</a:t>
            </a:r>
            <a:endParaRPr lang="el-GR" dirty="0"/>
          </a:p>
          <a:p>
            <a:pPr marL="0" indent="0">
              <a:buFont typeface="Arial"/>
              <a:buNone/>
            </a:pPr>
            <a:r>
              <a:rPr lang="el-GR" dirty="0"/>
              <a:t>Για να «πιάσουμε» και να διαχειριστούμε εξαιρέσεις χρησιμοποιούμε ένα μπλοκ </a:t>
            </a:r>
            <a:r>
              <a:rPr lang="el-GR" b="1" dirty="0" err="1"/>
              <a:t>try</a:t>
            </a:r>
            <a:r>
              <a:rPr lang="el-GR" b="1" dirty="0"/>
              <a:t>/</a:t>
            </a:r>
            <a:r>
              <a:rPr lang="el-GR" b="1" dirty="0" err="1"/>
              <a:t>except</a:t>
            </a:r>
            <a:r>
              <a:rPr lang="en-US" b="1" dirty="0"/>
              <a:t> </a:t>
            </a:r>
            <a:r>
              <a:rPr lang="en-US" sz="2400" dirty="0">
                <a:solidFill>
                  <a:schemeClr val="accent4"/>
                </a:solidFill>
              </a:rPr>
              <a:t>(77.</a:t>
            </a:r>
            <a:r>
              <a:rPr lang="en-US" dirty="0">
                <a:solidFill>
                  <a:schemeClr val="accent4"/>
                </a:solidFill>
              </a:rPr>
              <a:t>2</a:t>
            </a:r>
            <a:r>
              <a:rPr lang="en-US" sz="2400" dirty="0">
                <a:solidFill>
                  <a:schemeClr val="accent4"/>
                </a:solidFill>
              </a:rPr>
              <a:t>)</a:t>
            </a:r>
            <a:endParaRPr lang="el-GR" b="1" dirty="0"/>
          </a:p>
          <a:p>
            <a:pPr marL="0" indent="0">
              <a:buFont typeface="Arial"/>
              <a:buNone/>
            </a:pPr>
            <a:r>
              <a:rPr lang="en-US" b="1" dirty="0"/>
              <a:t>t</a:t>
            </a:r>
            <a:r>
              <a:rPr lang="el-GR" b="1" dirty="0" err="1"/>
              <a:t>ry</a:t>
            </a:r>
            <a:r>
              <a:rPr lang="en-US" b="1" dirty="0"/>
              <a:t> block: </a:t>
            </a:r>
            <a:r>
              <a:rPr lang="el-GR" dirty="0"/>
              <a:t>βάζουμε όποιες εντολές θέλουμε, έχοντας υπόψη μας ότι η εκτέλεση κάποιας ή κάποιων από αυτές μπορεί να εγείρει μια εξαίρεση. </a:t>
            </a:r>
            <a:endParaRPr lang="en-US" dirty="0"/>
          </a:p>
          <a:p>
            <a:pPr marL="0" indent="0">
              <a:buFont typeface="Arial"/>
              <a:buNone/>
            </a:pPr>
            <a:r>
              <a:rPr lang="el-GR" b="1" dirty="0" err="1"/>
              <a:t>except</a:t>
            </a:r>
            <a:r>
              <a:rPr lang="el-GR" b="1" dirty="0"/>
              <a:t> </a:t>
            </a:r>
            <a:r>
              <a:rPr lang="en-US" b="1" dirty="0"/>
              <a:t>block: </a:t>
            </a:r>
            <a:r>
              <a:rPr lang="el-GR" dirty="0"/>
              <a:t>εάν εγερθεί εξαίρεση, τότε η ροή του προγράμματος μεταφέρεται εδώ και εκτελούνται οι εντολές που υπάρχουν σε αυτό. </a:t>
            </a:r>
            <a:endParaRPr lang="el-GR" b="1" dirty="0">
              <a:solidFill>
                <a:schemeClr val="tx1"/>
              </a:solidFill>
            </a:endParaRPr>
          </a:p>
          <a:p>
            <a:pPr marL="0" indent="0">
              <a:buFont typeface="Arial"/>
              <a:buNone/>
            </a:pPr>
            <a:endParaRPr lang="el-GR" b="1" dirty="0">
              <a:solidFill>
                <a:schemeClr val="tx1"/>
              </a:solidFill>
            </a:endParaRPr>
          </a:p>
        </p:txBody>
      </p:sp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0C818594-94B6-689E-DC3D-A5BBE66AA768}"/>
              </a:ext>
            </a:extLst>
          </p:cNvPr>
          <p:cNvGrpSpPr/>
          <p:nvPr/>
        </p:nvGrpSpPr>
        <p:grpSpPr>
          <a:xfrm>
            <a:off x="1082546" y="21310"/>
            <a:ext cx="10178162" cy="6775904"/>
            <a:chOff x="1082546" y="21310"/>
            <a:chExt cx="10178162" cy="677590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5BAF139-7A58-DBFB-5508-14400EA3F197}"/>
                </a:ext>
              </a:extLst>
            </p:cNvPr>
            <p:cNvSpPr txBox="1"/>
            <p:nvPr/>
          </p:nvSpPr>
          <p:spPr>
            <a:xfrm>
              <a:off x="1082546" y="21310"/>
              <a:ext cx="3882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Δ.Π.Μ.Σ. Εφαρμοσμένα Μαθηματικά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2F6D0A-EC82-687B-9E43-14DF9FF5D78F}"/>
                </a:ext>
              </a:extLst>
            </p:cNvPr>
            <p:cNvSpPr txBox="1"/>
            <p:nvPr/>
          </p:nvSpPr>
          <p:spPr>
            <a:xfrm>
              <a:off x="7226661" y="21310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Προγραμματισμός σε Γλώσσα</a:t>
              </a:r>
              <a:r>
                <a:rPr lang="en-US" sz="2000" dirty="0">
                  <a:solidFill>
                    <a:schemeClr val="bg1"/>
                  </a:solidFill>
                </a:rPr>
                <a:t> Python</a:t>
              </a:r>
              <a:r>
                <a:rPr lang="el-GR" sz="20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A82E4C-A89E-CD05-F5A4-3C4DECA1B8C1}"/>
                </a:ext>
              </a:extLst>
            </p:cNvPr>
            <p:cNvSpPr txBox="1"/>
            <p:nvPr/>
          </p:nvSpPr>
          <p:spPr>
            <a:xfrm>
              <a:off x="1472750" y="6397104"/>
              <a:ext cx="31069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Καθηγητής Ηλιάδης Λάζαρος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2AC56C-C66B-A3CF-639F-D930EBEA1D4A}"/>
                </a:ext>
              </a:extLst>
            </p:cNvPr>
            <p:cNvSpPr txBox="1"/>
            <p:nvPr/>
          </p:nvSpPr>
          <p:spPr>
            <a:xfrm>
              <a:off x="7228933" y="6397104"/>
              <a:ext cx="4031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000" dirty="0">
                  <a:solidFill>
                    <a:schemeClr val="bg1"/>
                  </a:solidFill>
                </a:rPr>
                <a:t>Δρ. Ψαθάς Αναστάσιος Παναγιώτης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50327E2-7DD7-DAC8-2340-280E9EF93192}"/>
                </a:ext>
              </a:extLst>
            </p:cNvPr>
            <p:cNvSpPr txBox="1"/>
            <p:nvPr/>
          </p:nvSpPr>
          <p:spPr>
            <a:xfrm>
              <a:off x="5843975" y="6301555"/>
              <a:ext cx="49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74</a:t>
              </a:r>
              <a:endParaRPr lang="el-GR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155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Οργανικό">
  <a:themeElements>
    <a:clrScheme name="Οργανικό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Οργανικό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Οργανικό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1474</TotalTime>
  <Words>1056</Words>
  <Application>Microsoft Office PowerPoint</Application>
  <PresentationFormat>Ευρεία οθόνη</PresentationFormat>
  <Paragraphs>128</Paragraphs>
  <Slides>11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4" baseType="lpstr">
      <vt:lpstr>Arial</vt:lpstr>
      <vt:lpstr>Garamond</vt:lpstr>
      <vt:lpstr>Οργανικό</vt:lpstr>
      <vt:lpstr>Δομές Δεδομένων</vt:lpstr>
      <vt:lpstr>Δομές Δεδομένων</vt:lpstr>
      <vt:lpstr>Δομές Δεδομένων</vt:lpstr>
      <vt:lpstr>Δομές Δεδομένων</vt:lpstr>
      <vt:lpstr>Δομές Δεδομένων</vt:lpstr>
      <vt:lpstr>Δομές Δεδομένων</vt:lpstr>
      <vt:lpstr>Δομές Δεδομένων</vt:lpstr>
      <vt:lpstr>Δομές Δεδομένων</vt:lpstr>
      <vt:lpstr>Εξαιρέσεις</vt:lpstr>
      <vt:lpstr>Εξαιρέσεις</vt:lpstr>
      <vt:lpstr>Εξαιρέσεις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Anastasios Panagiotis Psathas</dc:creator>
  <cp:lastModifiedBy>Anastasios Panagiotis Psathas</cp:lastModifiedBy>
  <cp:revision>135</cp:revision>
  <dcterms:created xsi:type="dcterms:W3CDTF">2024-11-16T09:57:37Z</dcterms:created>
  <dcterms:modified xsi:type="dcterms:W3CDTF">2025-02-10T07:17:18Z</dcterms:modified>
</cp:coreProperties>
</file>