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6"/>
  </p:notesMasterIdLst>
  <p:sldIdLst>
    <p:sldId id="269" r:id="rId2"/>
    <p:sldId id="257" r:id="rId3"/>
    <p:sldId id="366" r:id="rId4"/>
    <p:sldId id="368" r:id="rId5"/>
    <p:sldId id="273" r:id="rId6"/>
    <p:sldId id="274" r:id="rId7"/>
    <p:sldId id="275" r:id="rId8"/>
    <p:sldId id="374" r:id="rId9"/>
    <p:sldId id="271" r:id="rId10"/>
    <p:sldId id="282" r:id="rId11"/>
    <p:sldId id="367" r:id="rId12"/>
    <p:sldId id="283" r:id="rId13"/>
    <p:sldId id="284" r:id="rId14"/>
    <p:sldId id="286" r:id="rId15"/>
    <p:sldId id="288" r:id="rId16"/>
    <p:sldId id="287" r:id="rId17"/>
    <p:sldId id="365" r:id="rId18"/>
    <p:sldId id="372" r:id="rId19"/>
    <p:sldId id="362" r:id="rId20"/>
    <p:sldId id="363" r:id="rId21"/>
    <p:sldId id="289" r:id="rId22"/>
    <p:sldId id="290" r:id="rId23"/>
    <p:sldId id="291" r:id="rId24"/>
    <p:sldId id="292" r:id="rId25"/>
    <p:sldId id="293" r:id="rId26"/>
    <p:sldId id="270" r:id="rId27"/>
    <p:sldId id="296" r:id="rId28"/>
    <p:sldId id="297" r:id="rId29"/>
    <p:sldId id="299" r:id="rId30"/>
    <p:sldId id="294" r:id="rId31"/>
    <p:sldId id="298" r:id="rId32"/>
    <p:sldId id="360" r:id="rId33"/>
    <p:sldId id="306" r:id="rId34"/>
    <p:sldId id="307" r:id="rId35"/>
    <p:sldId id="308" r:id="rId36"/>
    <p:sldId id="369" r:id="rId37"/>
    <p:sldId id="370" r:id="rId38"/>
    <p:sldId id="371" r:id="rId39"/>
    <p:sldId id="349" r:id="rId40"/>
    <p:sldId id="322" r:id="rId41"/>
    <p:sldId id="312" r:id="rId42"/>
    <p:sldId id="318" r:id="rId43"/>
    <p:sldId id="317" r:id="rId44"/>
    <p:sldId id="316" r:id="rId45"/>
    <p:sldId id="315" r:id="rId46"/>
    <p:sldId id="314" r:id="rId47"/>
    <p:sldId id="313" r:id="rId48"/>
    <p:sldId id="309" r:id="rId49"/>
    <p:sldId id="310" r:id="rId50"/>
    <p:sldId id="311" r:id="rId51"/>
    <p:sldId id="320" r:id="rId52"/>
    <p:sldId id="321" r:id="rId53"/>
    <p:sldId id="319" r:id="rId54"/>
    <p:sldId id="323" r:id="rId55"/>
    <p:sldId id="326" r:id="rId56"/>
    <p:sldId id="324" r:id="rId57"/>
    <p:sldId id="325" r:id="rId58"/>
    <p:sldId id="327" r:id="rId59"/>
    <p:sldId id="329" r:id="rId60"/>
    <p:sldId id="332" r:id="rId61"/>
    <p:sldId id="331" r:id="rId62"/>
    <p:sldId id="330" r:id="rId63"/>
    <p:sldId id="328" r:id="rId64"/>
    <p:sldId id="333" r:id="rId65"/>
    <p:sldId id="334" r:id="rId66"/>
    <p:sldId id="335" r:id="rId67"/>
    <p:sldId id="336" r:id="rId68"/>
    <p:sldId id="337" r:id="rId69"/>
    <p:sldId id="338" r:id="rId70"/>
    <p:sldId id="340" r:id="rId71"/>
    <p:sldId id="341" r:id="rId72"/>
    <p:sldId id="342" r:id="rId73"/>
    <p:sldId id="343" r:id="rId74"/>
    <p:sldId id="344" r:id="rId75"/>
    <p:sldId id="347" r:id="rId76"/>
    <p:sldId id="345" r:id="rId77"/>
    <p:sldId id="357" r:id="rId78"/>
    <p:sldId id="361" r:id="rId79"/>
    <p:sldId id="350" r:id="rId80"/>
    <p:sldId id="352" r:id="rId81"/>
    <p:sldId id="353" r:id="rId82"/>
    <p:sldId id="359" r:id="rId83"/>
    <p:sldId id="373" r:id="rId84"/>
    <p:sldId id="375" r:id="rId85"/>
    <p:sldId id="376" r:id="rId86"/>
    <p:sldId id="377" r:id="rId87"/>
    <p:sldId id="378" r:id="rId88"/>
    <p:sldId id="379" r:id="rId89"/>
    <p:sldId id="380" r:id="rId90"/>
    <p:sldId id="381" r:id="rId91"/>
    <p:sldId id="382" r:id="rId92"/>
    <p:sldId id="383" r:id="rId93"/>
    <p:sldId id="384" r:id="rId94"/>
    <p:sldId id="385" r:id="rId95"/>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2" d="100"/>
          <a:sy n="92" d="100"/>
        </p:scale>
        <p:origin x="108" y="53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891F57-EC7B-4B41-A078-AEE6D5541255}"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l-GR"/>
        </a:p>
      </dgm:t>
    </dgm:pt>
    <dgm:pt modelId="{F10E27E4-9AA8-4350-B1B8-1B4D2B9B0E58}">
      <dgm:prSet phldrT="[Κείμενο]" phldr="1"/>
      <dgm:spPr/>
      <dgm:t>
        <a:bodyPr/>
        <a:lstStyle/>
        <a:p>
          <a:endParaRPr lang="el-GR" dirty="0"/>
        </a:p>
      </dgm:t>
    </dgm:pt>
    <dgm:pt modelId="{F5D17FE7-9298-4341-BAAD-85538F291D13}" type="parTrans" cxnId="{B3A2FED2-358C-47B0-8EC2-1B4E43785800}">
      <dgm:prSet/>
      <dgm:spPr/>
      <dgm:t>
        <a:bodyPr/>
        <a:lstStyle/>
        <a:p>
          <a:endParaRPr lang="el-GR"/>
        </a:p>
      </dgm:t>
    </dgm:pt>
    <dgm:pt modelId="{3F757FBB-5326-4743-99AF-41058F090C32}" type="sibTrans" cxnId="{B3A2FED2-358C-47B0-8EC2-1B4E43785800}">
      <dgm:prSet/>
      <dgm:spPr/>
      <dgm:t>
        <a:bodyPr/>
        <a:lstStyle/>
        <a:p>
          <a:endParaRPr lang="el-GR"/>
        </a:p>
      </dgm:t>
    </dgm:pt>
    <dgm:pt modelId="{8C750787-41A9-4060-A50F-DBC4084D0459}">
      <dgm:prSet phldrT="[Κείμενο]"/>
      <dgm:spPr/>
      <dgm:t>
        <a:bodyPr/>
        <a:lstStyle/>
        <a:p>
          <a:r>
            <a:rPr lang="el-GR" dirty="0"/>
            <a:t>Σημειολογία</a:t>
          </a:r>
        </a:p>
      </dgm:t>
    </dgm:pt>
    <dgm:pt modelId="{A91711FC-8B0E-43BE-ADF6-54D0D3A8DC3E}" type="parTrans" cxnId="{722C5ED2-844B-4C69-A6E5-3B8C5CE30D10}">
      <dgm:prSet/>
      <dgm:spPr/>
      <dgm:t>
        <a:bodyPr/>
        <a:lstStyle/>
        <a:p>
          <a:endParaRPr lang="el-GR"/>
        </a:p>
      </dgm:t>
    </dgm:pt>
    <dgm:pt modelId="{4F31326A-E5F2-4AB8-97EC-C2DF2FBC179A}" type="sibTrans" cxnId="{722C5ED2-844B-4C69-A6E5-3B8C5CE30D10}">
      <dgm:prSet/>
      <dgm:spPr/>
      <dgm:t>
        <a:bodyPr/>
        <a:lstStyle/>
        <a:p>
          <a:endParaRPr lang="el-GR"/>
        </a:p>
      </dgm:t>
    </dgm:pt>
    <dgm:pt modelId="{4A769678-D765-4878-A626-8DC50611127A}">
      <dgm:prSet phldrT="[Κείμενο]" phldr="1"/>
      <dgm:spPr/>
      <dgm:t>
        <a:bodyPr/>
        <a:lstStyle/>
        <a:p>
          <a:endParaRPr lang="el-GR"/>
        </a:p>
      </dgm:t>
    </dgm:pt>
    <dgm:pt modelId="{B129D1CB-3C0B-4AB7-9496-1A566BBDA3DE}" type="parTrans" cxnId="{881EDF33-7288-4C8E-BB2C-B844F3437F33}">
      <dgm:prSet/>
      <dgm:spPr/>
      <dgm:t>
        <a:bodyPr/>
        <a:lstStyle/>
        <a:p>
          <a:endParaRPr lang="el-GR"/>
        </a:p>
      </dgm:t>
    </dgm:pt>
    <dgm:pt modelId="{911F6640-4B39-4044-974C-CEA26473043E}" type="sibTrans" cxnId="{881EDF33-7288-4C8E-BB2C-B844F3437F33}">
      <dgm:prSet/>
      <dgm:spPr/>
      <dgm:t>
        <a:bodyPr/>
        <a:lstStyle/>
        <a:p>
          <a:endParaRPr lang="el-GR"/>
        </a:p>
      </dgm:t>
    </dgm:pt>
    <dgm:pt modelId="{41EF0575-F1CD-4690-8DA3-15CD1665B584}">
      <dgm:prSet phldrT="[Κείμενο]"/>
      <dgm:spPr/>
      <dgm:t>
        <a:bodyPr/>
        <a:lstStyle/>
        <a:p>
          <a:r>
            <a:rPr lang="el-GR" dirty="0"/>
            <a:t>Στρουκτουραλισμός (Δομισμός)</a:t>
          </a:r>
        </a:p>
      </dgm:t>
    </dgm:pt>
    <dgm:pt modelId="{9CDC8DCB-E3BE-4CE2-8D44-C25A4F898D3A}" type="parTrans" cxnId="{A168713D-6E11-4AF3-9D09-8C08355BF8B1}">
      <dgm:prSet/>
      <dgm:spPr/>
      <dgm:t>
        <a:bodyPr/>
        <a:lstStyle/>
        <a:p>
          <a:endParaRPr lang="el-GR"/>
        </a:p>
      </dgm:t>
    </dgm:pt>
    <dgm:pt modelId="{A9320DB0-C624-4860-86C9-6A98D6E0A12E}" type="sibTrans" cxnId="{A168713D-6E11-4AF3-9D09-8C08355BF8B1}">
      <dgm:prSet/>
      <dgm:spPr/>
      <dgm:t>
        <a:bodyPr/>
        <a:lstStyle/>
        <a:p>
          <a:endParaRPr lang="el-GR"/>
        </a:p>
      </dgm:t>
    </dgm:pt>
    <dgm:pt modelId="{9D767F29-97FA-4331-9D8F-6E63D3EBE86E}">
      <dgm:prSet phldrT="[Κείμενο]" phldr="1"/>
      <dgm:spPr/>
      <dgm:t>
        <a:bodyPr/>
        <a:lstStyle/>
        <a:p>
          <a:endParaRPr lang="el-GR"/>
        </a:p>
      </dgm:t>
    </dgm:pt>
    <dgm:pt modelId="{ABC724EE-60EC-452A-BCBE-41EAB0B55B89}" type="parTrans" cxnId="{4FFEC431-938D-46EA-837A-7CF6D91D7501}">
      <dgm:prSet/>
      <dgm:spPr/>
      <dgm:t>
        <a:bodyPr/>
        <a:lstStyle/>
        <a:p>
          <a:endParaRPr lang="el-GR"/>
        </a:p>
      </dgm:t>
    </dgm:pt>
    <dgm:pt modelId="{E73A9E29-E277-467E-93D6-44308E608ABD}" type="sibTrans" cxnId="{4FFEC431-938D-46EA-837A-7CF6D91D7501}">
      <dgm:prSet/>
      <dgm:spPr/>
      <dgm:t>
        <a:bodyPr/>
        <a:lstStyle/>
        <a:p>
          <a:endParaRPr lang="el-GR"/>
        </a:p>
      </dgm:t>
    </dgm:pt>
    <dgm:pt modelId="{12524EC9-52C3-4EF0-A0E2-04DB2CCB2FF7}">
      <dgm:prSet phldrT="[Κείμενο]"/>
      <dgm:spPr/>
      <dgm:t>
        <a:bodyPr/>
        <a:lstStyle/>
        <a:p>
          <a:r>
            <a:rPr lang="el-GR" dirty="0"/>
            <a:t>Αποδόμηση</a:t>
          </a:r>
        </a:p>
      </dgm:t>
    </dgm:pt>
    <dgm:pt modelId="{547CD674-FC89-489B-A8D2-FF31CBF4CB76}" type="parTrans" cxnId="{FFF4A8FD-78A2-435D-B0F0-2DC932A0966E}">
      <dgm:prSet/>
      <dgm:spPr/>
      <dgm:t>
        <a:bodyPr/>
        <a:lstStyle/>
        <a:p>
          <a:endParaRPr lang="el-GR"/>
        </a:p>
      </dgm:t>
    </dgm:pt>
    <dgm:pt modelId="{DEF1C060-155D-4F26-8FFD-56C2A628375E}" type="sibTrans" cxnId="{FFF4A8FD-78A2-435D-B0F0-2DC932A0966E}">
      <dgm:prSet/>
      <dgm:spPr/>
      <dgm:t>
        <a:bodyPr/>
        <a:lstStyle/>
        <a:p>
          <a:endParaRPr lang="el-GR"/>
        </a:p>
      </dgm:t>
    </dgm:pt>
    <dgm:pt modelId="{BEA59D30-697F-437E-AABB-AD9386D77B71}">
      <dgm:prSet phldrT="[Κείμενο]"/>
      <dgm:spPr/>
      <dgm:t>
        <a:bodyPr/>
        <a:lstStyle/>
        <a:p>
          <a:r>
            <a:rPr lang="en-US" dirty="0"/>
            <a:t>Ferdinand de</a:t>
          </a:r>
          <a:r>
            <a:rPr lang="el-GR" dirty="0"/>
            <a:t> </a:t>
          </a:r>
          <a:r>
            <a:rPr lang="en-US" dirty="0"/>
            <a:t>Saussure (1857-1913)</a:t>
          </a:r>
          <a:r>
            <a:rPr lang="el-GR" dirty="0"/>
            <a:t>Ελβετός Γλωσσολόγος  (1906-1911 συλλογή διαλέξεων)</a:t>
          </a:r>
        </a:p>
      </dgm:t>
    </dgm:pt>
    <dgm:pt modelId="{C3B28EE6-A1E8-4055-9C30-9C66788648E3}" type="parTrans" cxnId="{C53E032E-2C97-4289-86F9-5FEECBCEB875}">
      <dgm:prSet/>
      <dgm:spPr/>
      <dgm:t>
        <a:bodyPr/>
        <a:lstStyle/>
        <a:p>
          <a:endParaRPr lang="el-GR"/>
        </a:p>
      </dgm:t>
    </dgm:pt>
    <dgm:pt modelId="{BA9806B7-7AFD-4768-9BE0-9BCE9F587D04}" type="sibTrans" cxnId="{C53E032E-2C97-4289-86F9-5FEECBCEB875}">
      <dgm:prSet/>
      <dgm:spPr/>
      <dgm:t>
        <a:bodyPr/>
        <a:lstStyle/>
        <a:p>
          <a:endParaRPr lang="el-GR"/>
        </a:p>
      </dgm:t>
    </dgm:pt>
    <dgm:pt modelId="{7E71677C-6CE6-4EF8-B64D-6B263F1A5B38}" type="pres">
      <dgm:prSet presAssocID="{22891F57-EC7B-4B41-A078-AEE6D5541255}" presName="linearFlow" presStyleCnt="0">
        <dgm:presLayoutVars>
          <dgm:dir/>
          <dgm:animLvl val="lvl"/>
          <dgm:resizeHandles val="exact"/>
        </dgm:presLayoutVars>
      </dgm:prSet>
      <dgm:spPr/>
    </dgm:pt>
    <dgm:pt modelId="{D83FE4DD-FFFC-4AF9-B803-5FB736055512}" type="pres">
      <dgm:prSet presAssocID="{F10E27E4-9AA8-4350-B1B8-1B4D2B9B0E58}" presName="composite" presStyleCnt="0"/>
      <dgm:spPr/>
    </dgm:pt>
    <dgm:pt modelId="{D8455D32-8705-4A61-B2D8-E5D48F9162B4}" type="pres">
      <dgm:prSet presAssocID="{F10E27E4-9AA8-4350-B1B8-1B4D2B9B0E58}" presName="parentText" presStyleLbl="alignNode1" presStyleIdx="0" presStyleCnt="3">
        <dgm:presLayoutVars>
          <dgm:chMax val="1"/>
          <dgm:bulletEnabled val="1"/>
        </dgm:presLayoutVars>
      </dgm:prSet>
      <dgm:spPr/>
    </dgm:pt>
    <dgm:pt modelId="{F8B7211C-FB9E-41FE-805C-F69DBB48A0CD}" type="pres">
      <dgm:prSet presAssocID="{F10E27E4-9AA8-4350-B1B8-1B4D2B9B0E58}" presName="descendantText" presStyleLbl="alignAcc1" presStyleIdx="0" presStyleCnt="3">
        <dgm:presLayoutVars>
          <dgm:bulletEnabled val="1"/>
        </dgm:presLayoutVars>
      </dgm:prSet>
      <dgm:spPr/>
    </dgm:pt>
    <dgm:pt modelId="{9625791C-3D5D-4506-96D5-E261FE3D88D4}" type="pres">
      <dgm:prSet presAssocID="{3F757FBB-5326-4743-99AF-41058F090C32}" presName="sp" presStyleCnt="0"/>
      <dgm:spPr/>
    </dgm:pt>
    <dgm:pt modelId="{07BF35E6-9532-4A99-A0C6-96C85A2F4FEA}" type="pres">
      <dgm:prSet presAssocID="{4A769678-D765-4878-A626-8DC50611127A}" presName="composite" presStyleCnt="0"/>
      <dgm:spPr/>
    </dgm:pt>
    <dgm:pt modelId="{20ACC379-BFFA-4D89-96A6-ED24ECB6B6BE}" type="pres">
      <dgm:prSet presAssocID="{4A769678-D765-4878-A626-8DC50611127A}" presName="parentText" presStyleLbl="alignNode1" presStyleIdx="1" presStyleCnt="3">
        <dgm:presLayoutVars>
          <dgm:chMax val="1"/>
          <dgm:bulletEnabled val="1"/>
        </dgm:presLayoutVars>
      </dgm:prSet>
      <dgm:spPr/>
    </dgm:pt>
    <dgm:pt modelId="{B0956128-9622-4BD0-BD86-B30EF22CCF31}" type="pres">
      <dgm:prSet presAssocID="{4A769678-D765-4878-A626-8DC50611127A}" presName="descendantText" presStyleLbl="alignAcc1" presStyleIdx="1" presStyleCnt="3">
        <dgm:presLayoutVars>
          <dgm:bulletEnabled val="1"/>
        </dgm:presLayoutVars>
      </dgm:prSet>
      <dgm:spPr/>
    </dgm:pt>
    <dgm:pt modelId="{87D1521E-1442-41B1-AB84-324E5F9C1892}" type="pres">
      <dgm:prSet presAssocID="{911F6640-4B39-4044-974C-CEA26473043E}" presName="sp" presStyleCnt="0"/>
      <dgm:spPr/>
    </dgm:pt>
    <dgm:pt modelId="{C3464454-1FF3-4554-A538-6BDD90D450DB}" type="pres">
      <dgm:prSet presAssocID="{9D767F29-97FA-4331-9D8F-6E63D3EBE86E}" presName="composite" presStyleCnt="0"/>
      <dgm:spPr/>
    </dgm:pt>
    <dgm:pt modelId="{59A457C1-9BE5-48DD-AF67-CC99B7B435F6}" type="pres">
      <dgm:prSet presAssocID="{9D767F29-97FA-4331-9D8F-6E63D3EBE86E}" presName="parentText" presStyleLbl="alignNode1" presStyleIdx="2" presStyleCnt="3">
        <dgm:presLayoutVars>
          <dgm:chMax val="1"/>
          <dgm:bulletEnabled val="1"/>
        </dgm:presLayoutVars>
      </dgm:prSet>
      <dgm:spPr/>
    </dgm:pt>
    <dgm:pt modelId="{98A5B9F9-6284-41C0-9295-E82B32F66430}" type="pres">
      <dgm:prSet presAssocID="{9D767F29-97FA-4331-9D8F-6E63D3EBE86E}" presName="descendantText" presStyleLbl="alignAcc1" presStyleIdx="2" presStyleCnt="3">
        <dgm:presLayoutVars>
          <dgm:bulletEnabled val="1"/>
        </dgm:presLayoutVars>
      </dgm:prSet>
      <dgm:spPr/>
    </dgm:pt>
  </dgm:ptLst>
  <dgm:cxnLst>
    <dgm:cxn modelId="{C53E032E-2C97-4289-86F9-5FEECBCEB875}" srcId="{F10E27E4-9AA8-4350-B1B8-1B4D2B9B0E58}" destId="{BEA59D30-697F-437E-AABB-AD9386D77B71}" srcOrd="1" destOrd="0" parTransId="{C3B28EE6-A1E8-4055-9C30-9C66788648E3}" sibTransId="{BA9806B7-7AFD-4768-9BE0-9BCE9F587D04}"/>
    <dgm:cxn modelId="{4FFEC431-938D-46EA-837A-7CF6D91D7501}" srcId="{22891F57-EC7B-4B41-A078-AEE6D5541255}" destId="{9D767F29-97FA-4331-9D8F-6E63D3EBE86E}" srcOrd="2" destOrd="0" parTransId="{ABC724EE-60EC-452A-BCBE-41EAB0B55B89}" sibTransId="{E73A9E29-E277-467E-93D6-44308E608ABD}"/>
    <dgm:cxn modelId="{881EDF33-7288-4C8E-BB2C-B844F3437F33}" srcId="{22891F57-EC7B-4B41-A078-AEE6D5541255}" destId="{4A769678-D765-4878-A626-8DC50611127A}" srcOrd="1" destOrd="0" parTransId="{B129D1CB-3C0B-4AB7-9496-1A566BBDA3DE}" sibTransId="{911F6640-4B39-4044-974C-CEA26473043E}"/>
    <dgm:cxn modelId="{A168713D-6E11-4AF3-9D09-8C08355BF8B1}" srcId="{4A769678-D765-4878-A626-8DC50611127A}" destId="{41EF0575-F1CD-4690-8DA3-15CD1665B584}" srcOrd="0" destOrd="0" parTransId="{9CDC8DCB-E3BE-4CE2-8D44-C25A4F898D3A}" sibTransId="{A9320DB0-C624-4860-86C9-6A98D6E0A12E}"/>
    <dgm:cxn modelId="{F475DE5E-E96F-47D4-AAF2-CA9D7371AB86}" type="presOf" srcId="{BEA59D30-697F-437E-AABB-AD9386D77B71}" destId="{F8B7211C-FB9E-41FE-805C-F69DBB48A0CD}" srcOrd="0" destOrd="1" presId="urn:microsoft.com/office/officeart/2005/8/layout/chevron2"/>
    <dgm:cxn modelId="{B5559B4B-5933-41F4-BDD9-5B882AA6448D}" type="presOf" srcId="{9D767F29-97FA-4331-9D8F-6E63D3EBE86E}" destId="{59A457C1-9BE5-48DD-AF67-CC99B7B435F6}" srcOrd="0" destOrd="0" presId="urn:microsoft.com/office/officeart/2005/8/layout/chevron2"/>
    <dgm:cxn modelId="{69184E57-5D1C-4C61-A95C-2A593DE28C67}" type="presOf" srcId="{12524EC9-52C3-4EF0-A0E2-04DB2CCB2FF7}" destId="{98A5B9F9-6284-41C0-9295-E82B32F66430}" srcOrd="0" destOrd="0" presId="urn:microsoft.com/office/officeart/2005/8/layout/chevron2"/>
    <dgm:cxn modelId="{96FEA07D-B900-4975-A35D-AD1AF1BD0E91}" type="presOf" srcId="{F10E27E4-9AA8-4350-B1B8-1B4D2B9B0E58}" destId="{D8455D32-8705-4A61-B2D8-E5D48F9162B4}" srcOrd="0" destOrd="0" presId="urn:microsoft.com/office/officeart/2005/8/layout/chevron2"/>
    <dgm:cxn modelId="{B61BB27E-DF2C-4B97-99AB-BF8EA8D2BB65}" type="presOf" srcId="{22891F57-EC7B-4B41-A078-AEE6D5541255}" destId="{7E71677C-6CE6-4EF8-B64D-6B263F1A5B38}" srcOrd="0" destOrd="0" presId="urn:microsoft.com/office/officeart/2005/8/layout/chevron2"/>
    <dgm:cxn modelId="{BCC29882-07B7-47CB-84B4-7BA0EAE53993}" type="presOf" srcId="{8C750787-41A9-4060-A50F-DBC4084D0459}" destId="{F8B7211C-FB9E-41FE-805C-F69DBB48A0CD}" srcOrd="0" destOrd="0" presId="urn:microsoft.com/office/officeart/2005/8/layout/chevron2"/>
    <dgm:cxn modelId="{8AADB49A-0AD6-4797-A747-A50DB1483EB3}" type="presOf" srcId="{4A769678-D765-4878-A626-8DC50611127A}" destId="{20ACC379-BFFA-4D89-96A6-ED24ECB6B6BE}" srcOrd="0" destOrd="0" presId="urn:microsoft.com/office/officeart/2005/8/layout/chevron2"/>
    <dgm:cxn modelId="{FB629AC7-1679-4FAC-8438-7E2B5183E873}" type="presOf" srcId="{41EF0575-F1CD-4690-8DA3-15CD1665B584}" destId="{B0956128-9622-4BD0-BD86-B30EF22CCF31}" srcOrd="0" destOrd="0" presId="urn:microsoft.com/office/officeart/2005/8/layout/chevron2"/>
    <dgm:cxn modelId="{722C5ED2-844B-4C69-A6E5-3B8C5CE30D10}" srcId="{F10E27E4-9AA8-4350-B1B8-1B4D2B9B0E58}" destId="{8C750787-41A9-4060-A50F-DBC4084D0459}" srcOrd="0" destOrd="0" parTransId="{A91711FC-8B0E-43BE-ADF6-54D0D3A8DC3E}" sibTransId="{4F31326A-E5F2-4AB8-97EC-C2DF2FBC179A}"/>
    <dgm:cxn modelId="{B3A2FED2-358C-47B0-8EC2-1B4E43785800}" srcId="{22891F57-EC7B-4B41-A078-AEE6D5541255}" destId="{F10E27E4-9AA8-4350-B1B8-1B4D2B9B0E58}" srcOrd="0" destOrd="0" parTransId="{F5D17FE7-9298-4341-BAAD-85538F291D13}" sibTransId="{3F757FBB-5326-4743-99AF-41058F090C32}"/>
    <dgm:cxn modelId="{FFF4A8FD-78A2-435D-B0F0-2DC932A0966E}" srcId="{9D767F29-97FA-4331-9D8F-6E63D3EBE86E}" destId="{12524EC9-52C3-4EF0-A0E2-04DB2CCB2FF7}" srcOrd="0" destOrd="0" parTransId="{547CD674-FC89-489B-A8D2-FF31CBF4CB76}" sibTransId="{DEF1C060-155D-4F26-8FFD-56C2A628375E}"/>
    <dgm:cxn modelId="{62EEF0AC-ABBD-44FC-8BB8-7E8384D9ADE7}" type="presParOf" srcId="{7E71677C-6CE6-4EF8-B64D-6B263F1A5B38}" destId="{D83FE4DD-FFFC-4AF9-B803-5FB736055512}" srcOrd="0" destOrd="0" presId="urn:microsoft.com/office/officeart/2005/8/layout/chevron2"/>
    <dgm:cxn modelId="{FE8149A4-2E0B-40DC-9D2C-69877A481CAE}" type="presParOf" srcId="{D83FE4DD-FFFC-4AF9-B803-5FB736055512}" destId="{D8455D32-8705-4A61-B2D8-E5D48F9162B4}" srcOrd="0" destOrd="0" presId="urn:microsoft.com/office/officeart/2005/8/layout/chevron2"/>
    <dgm:cxn modelId="{FD8D1870-DC22-492F-A2E0-F7EA226582B5}" type="presParOf" srcId="{D83FE4DD-FFFC-4AF9-B803-5FB736055512}" destId="{F8B7211C-FB9E-41FE-805C-F69DBB48A0CD}" srcOrd="1" destOrd="0" presId="urn:microsoft.com/office/officeart/2005/8/layout/chevron2"/>
    <dgm:cxn modelId="{6CAD868B-2F8D-4CFD-98CA-86C163CB8D9A}" type="presParOf" srcId="{7E71677C-6CE6-4EF8-B64D-6B263F1A5B38}" destId="{9625791C-3D5D-4506-96D5-E261FE3D88D4}" srcOrd="1" destOrd="0" presId="urn:microsoft.com/office/officeart/2005/8/layout/chevron2"/>
    <dgm:cxn modelId="{7C96427B-C8A2-4C71-A9E0-C682BF72713C}" type="presParOf" srcId="{7E71677C-6CE6-4EF8-B64D-6B263F1A5B38}" destId="{07BF35E6-9532-4A99-A0C6-96C85A2F4FEA}" srcOrd="2" destOrd="0" presId="urn:microsoft.com/office/officeart/2005/8/layout/chevron2"/>
    <dgm:cxn modelId="{37D78C50-C176-4E70-8DD0-65E617E1FEA7}" type="presParOf" srcId="{07BF35E6-9532-4A99-A0C6-96C85A2F4FEA}" destId="{20ACC379-BFFA-4D89-96A6-ED24ECB6B6BE}" srcOrd="0" destOrd="0" presId="urn:microsoft.com/office/officeart/2005/8/layout/chevron2"/>
    <dgm:cxn modelId="{1C62510A-556C-4BF6-856A-84E9817A2C19}" type="presParOf" srcId="{07BF35E6-9532-4A99-A0C6-96C85A2F4FEA}" destId="{B0956128-9622-4BD0-BD86-B30EF22CCF31}" srcOrd="1" destOrd="0" presId="urn:microsoft.com/office/officeart/2005/8/layout/chevron2"/>
    <dgm:cxn modelId="{46AA4990-FE99-4D23-AF62-D24120505E5A}" type="presParOf" srcId="{7E71677C-6CE6-4EF8-B64D-6B263F1A5B38}" destId="{87D1521E-1442-41B1-AB84-324E5F9C1892}" srcOrd="3" destOrd="0" presId="urn:microsoft.com/office/officeart/2005/8/layout/chevron2"/>
    <dgm:cxn modelId="{B3FE90F5-3676-4375-87D5-AE5E6F0D2535}" type="presParOf" srcId="{7E71677C-6CE6-4EF8-B64D-6B263F1A5B38}" destId="{C3464454-1FF3-4554-A538-6BDD90D450DB}" srcOrd="4" destOrd="0" presId="urn:microsoft.com/office/officeart/2005/8/layout/chevron2"/>
    <dgm:cxn modelId="{FDE499AE-3312-4D68-A905-A81E72919D59}" type="presParOf" srcId="{C3464454-1FF3-4554-A538-6BDD90D450DB}" destId="{59A457C1-9BE5-48DD-AF67-CC99B7B435F6}" srcOrd="0" destOrd="0" presId="urn:microsoft.com/office/officeart/2005/8/layout/chevron2"/>
    <dgm:cxn modelId="{B5B9AB99-537A-46A3-A52A-C3A9F10BFEB3}" type="presParOf" srcId="{C3464454-1FF3-4554-A538-6BDD90D450DB}" destId="{98A5B9F9-6284-41C0-9295-E82B32F66430}"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455D32-8705-4A61-B2D8-E5D48F9162B4}">
      <dsp:nvSpPr>
        <dsp:cNvPr id="0" name=""/>
        <dsp:cNvSpPr/>
      </dsp:nvSpPr>
      <dsp:spPr>
        <a:xfrm rot="5400000">
          <a:off x="-222646" y="223826"/>
          <a:ext cx="1484312" cy="103901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el-GR" sz="2000" kern="1200" dirty="0"/>
        </a:p>
      </dsp:txBody>
      <dsp:txXfrm rot="-5400000">
        <a:off x="1" y="520688"/>
        <a:ext cx="1039018" cy="445294"/>
      </dsp:txXfrm>
    </dsp:sp>
    <dsp:sp modelId="{F8B7211C-FB9E-41FE-805C-F69DBB48A0CD}">
      <dsp:nvSpPr>
        <dsp:cNvPr id="0" name=""/>
        <dsp:cNvSpPr/>
      </dsp:nvSpPr>
      <dsp:spPr>
        <a:xfrm rot="5400000">
          <a:off x="3085107" y="-2044909"/>
          <a:ext cx="964803" cy="505698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l-GR" sz="1900" kern="1200" dirty="0"/>
            <a:t>Σημειολογία</a:t>
          </a:r>
        </a:p>
        <a:p>
          <a:pPr marL="171450" lvl="1" indent="-171450" algn="l" defTabSz="844550">
            <a:lnSpc>
              <a:spcPct val="90000"/>
            </a:lnSpc>
            <a:spcBef>
              <a:spcPct val="0"/>
            </a:spcBef>
            <a:spcAft>
              <a:spcPct val="15000"/>
            </a:spcAft>
            <a:buChar char="•"/>
          </a:pPr>
          <a:r>
            <a:rPr lang="en-US" sz="1900" kern="1200" dirty="0"/>
            <a:t>Ferdinand de</a:t>
          </a:r>
          <a:r>
            <a:rPr lang="el-GR" sz="1900" kern="1200" dirty="0"/>
            <a:t> </a:t>
          </a:r>
          <a:r>
            <a:rPr lang="en-US" sz="1900" kern="1200" dirty="0"/>
            <a:t>Saussure (1857-1913)</a:t>
          </a:r>
          <a:r>
            <a:rPr lang="el-GR" sz="1900" kern="1200" dirty="0"/>
            <a:t>Ελβετός Γλωσσολόγος  (1906-1911 συλλογή διαλέξεων)</a:t>
          </a:r>
        </a:p>
      </dsp:txBody>
      <dsp:txXfrm rot="-5400000">
        <a:off x="1039018" y="48278"/>
        <a:ext cx="5009883" cy="870607"/>
      </dsp:txXfrm>
    </dsp:sp>
    <dsp:sp modelId="{20ACC379-BFFA-4D89-96A6-ED24ECB6B6BE}">
      <dsp:nvSpPr>
        <dsp:cNvPr id="0" name=""/>
        <dsp:cNvSpPr/>
      </dsp:nvSpPr>
      <dsp:spPr>
        <a:xfrm rot="5400000">
          <a:off x="-222646" y="1512490"/>
          <a:ext cx="1484312" cy="103901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el-GR" sz="2000" kern="1200"/>
        </a:p>
      </dsp:txBody>
      <dsp:txXfrm rot="-5400000">
        <a:off x="1" y="1809352"/>
        <a:ext cx="1039018" cy="445294"/>
      </dsp:txXfrm>
    </dsp:sp>
    <dsp:sp modelId="{B0956128-9622-4BD0-BD86-B30EF22CCF31}">
      <dsp:nvSpPr>
        <dsp:cNvPr id="0" name=""/>
        <dsp:cNvSpPr/>
      </dsp:nvSpPr>
      <dsp:spPr>
        <a:xfrm rot="5400000">
          <a:off x="3085107" y="-756245"/>
          <a:ext cx="964803" cy="505698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l-GR" sz="1900" kern="1200" dirty="0"/>
            <a:t>Στρουκτουραλισμός (Δομισμός)</a:t>
          </a:r>
        </a:p>
      </dsp:txBody>
      <dsp:txXfrm rot="-5400000">
        <a:off x="1039018" y="1336942"/>
        <a:ext cx="5009883" cy="870607"/>
      </dsp:txXfrm>
    </dsp:sp>
    <dsp:sp modelId="{59A457C1-9BE5-48DD-AF67-CC99B7B435F6}">
      <dsp:nvSpPr>
        <dsp:cNvPr id="0" name=""/>
        <dsp:cNvSpPr/>
      </dsp:nvSpPr>
      <dsp:spPr>
        <a:xfrm rot="5400000">
          <a:off x="-222646" y="2801154"/>
          <a:ext cx="1484312" cy="103901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el-GR" sz="2000" kern="1200"/>
        </a:p>
      </dsp:txBody>
      <dsp:txXfrm rot="-5400000">
        <a:off x="1" y="3098016"/>
        <a:ext cx="1039018" cy="445294"/>
      </dsp:txXfrm>
    </dsp:sp>
    <dsp:sp modelId="{98A5B9F9-6284-41C0-9295-E82B32F66430}">
      <dsp:nvSpPr>
        <dsp:cNvPr id="0" name=""/>
        <dsp:cNvSpPr/>
      </dsp:nvSpPr>
      <dsp:spPr>
        <a:xfrm rot="5400000">
          <a:off x="3085107" y="532418"/>
          <a:ext cx="964803" cy="505698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l-GR" sz="1900" kern="1200" dirty="0"/>
            <a:t>Αποδόμηση</a:t>
          </a:r>
        </a:p>
      </dsp:txBody>
      <dsp:txXfrm rot="-5400000">
        <a:off x="1039018" y="2625605"/>
        <a:ext cx="5009883" cy="87060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08CADA-EA79-4E2E-B03E-9CC0A4AEA233}" type="datetimeFigureOut">
              <a:rPr lang="el-GR" smtClean="0"/>
              <a:pPr/>
              <a:t>10/11/2024</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4A4D9D-2271-4BF7-9324-362D3C787D13}"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60AFE72A-A9D7-4957-9E09-33C124F40121}" type="slidenum">
              <a:rPr lang="el-GR" smtClean="0"/>
              <a:pPr/>
              <a:t>19</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60AFE72A-A9D7-4957-9E09-33C124F40121}" type="slidenum">
              <a:rPr lang="el-GR" smtClean="0"/>
              <a:pPr/>
              <a:t>20</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91899C70-C615-45AD-A0C5-BCCF81FBB9DD}" type="datetimeFigureOut">
              <a:rPr lang="el-GR" smtClean="0"/>
              <a:pPr/>
              <a:t>10/11/2024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4A0E2CBF-2131-4E01-9636-DF62D886BC87}"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91899C70-C615-45AD-A0C5-BCCF81FBB9DD}" type="datetimeFigureOut">
              <a:rPr lang="el-GR" smtClean="0"/>
              <a:pPr/>
              <a:t>10/11/2024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4A0E2CBF-2131-4E01-9636-DF62D886BC87}"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91899C70-C615-45AD-A0C5-BCCF81FBB9DD}" type="datetimeFigureOut">
              <a:rPr lang="el-GR" smtClean="0"/>
              <a:pPr/>
              <a:t>10/11/2024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4A0E2CBF-2131-4E01-9636-DF62D886BC87}"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91899C70-C615-45AD-A0C5-BCCF81FBB9DD}" type="datetimeFigureOut">
              <a:rPr lang="el-GR" smtClean="0"/>
              <a:pPr/>
              <a:t>10/11/2024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4A0E2CBF-2131-4E01-9636-DF62D886BC87}"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91899C70-C615-45AD-A0C5-BCCF81FBB9DD}" type="datetimeFigureOut">
              <a:rPr lang="el-GR" smtClean="0"/>
              <a:pPr/>
              <a:t>10/11/2024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4A0E2CBF-2131-4E01-9636-DF62D886BC87}"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91899C70-C615-45AD-A0C5-BCCF81FBB9DD}" type="datetimeFigureOut">
              <a:rPr lang="el-GR" smtClean="0"/>
              <a:pPr/>
              <a:t>10/11/2024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4A0E2CBF-2131-4E01-9636-DF62D886BC87}"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91899C70-C615-45AD-A0C5-BCCF81FBB9DD}" type="datetimeFigureOut">
              <a:rPr lang="el-GR" smtClean="0"/>
              <a:pPr/>
              <a:t>10/11/2024</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4A0E2CBF-2131-4E01-9636-DF62D886BC87}"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91899C70-C615-45AD-A0C5-BCCF81FBB9DD}" type="datetimeFigureOut">
              <a:rPr lang="el-GR" smtClean="0"/>
              <a:pPr/>
              <a:t>10/11/2024</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4A0E2CBF-2131-4E01-9636-DF62D886BC87}"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91899C70-C615-45AD-A0C5-BCCF81FBB9DD}" type="datetimeFigureOut">
              <a:rPr lang="el-GR" smtClean="0"/>
              <a:pPr/>
              <a:t>10/11/2024</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4A0E2CBF-2131-4E01-9636-DF62D886BC87}"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91899C70-C615-45AD-A0C5-BCCF81FBB9DD}" type="datetimeFigureOut">
              <a:rPr lang="el-GR" smtClean="0"/>
              <a:pPr/>
              <a:t>10/11/2024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4A0E2CBF-2131-4E01-9636-DF62D886BC87}"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91899C70-C615-45AD-A0C5-BCCF81FBB9DD}" type="datetimeFigureOut">
              <a:rPr lang="el-GR" smtClean="0"/>
              <a:pPr/>
              <a:t>10/11/2024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4A0E2CBF-2131-4E01-9636-DF62D886BC87}"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899C70-C615-45AD-A0C5-BCCF81FBB9DD}" type="datetimeFigureOut">
              <a:rPr lang="el-GR" smtClean="0"/>
              <a:pPr/>
              <a:t>10/11/2024</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0E2CBF-2131-4E01-9636-DF62D886BC87}"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jpeg"/></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4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4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5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02.jpeg"/></Relationships>
</file>

<file path=ppt/slides/_rels/slide6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el.wikipedia.org/wiki/%CE%A3%CE%B1%CF%81%CE%BB%CF%8C%CF%84_%CE%9A%CE%BF%CF%81%CE%BD%CF%84%CE%AD" TargetMode="External"/><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3" Type="http://schemas.openxmlformats.org/officeDocument/2006/relationships/hyperlink" Target="https://en.wikipedia.org/wiki/A_Life_in_Suitcases" TargetMode="External"/><Relationship Id="rId18" Type="http://schemas.openxmlformats.org/officeDocument/2006/relationships/hyperlink" Target="https://en.wikipedia.org/wiki/Walking_to_Paris" TargetMode="External"/><Relationship Id="rId26" Type="http://schemas.openxmlformats.org/officeDocument/2006/relationships/hyperlink" Target="https://en.wikipedia.org/wiki/Peter_Greenaway#cite_note-13" TargetMode="External"/><Relationship Id="rId21" Type="http://schemas.openxmlformats.org/officeDocument/2006/relationships/hyperlink" Target="https://en.wikipedia.org/wiki/Lumi%C3%A8re_and_Company" TargetMode="External"/><Relationship Id="rId34" Type="http://schemas.openxmlformats.org/officeDocument/2006/relationships/hyperlink" Target="https://en.wikipedia.org/wiki/Hofburg_Imperial_Palace" TargetMode="External"/><Relationship Id="rId7" Type="http://schemas.openxmlformats.org/officeDocument/2006/relationships/hyperlink" Target="https://en.wikipedia.org/wiki/The_Cook,_the_Thief,_His_Wife_&amp;_Her_Lover" TargetMode="External"/><Relationship Id="rId12" Type="http://schemas.openxmlformats.org/officeDocument/2006/relationships/hyperlink" Target="https://en.wikipedia.org/wiki/The_Tulse_Luper_Suitcases" TargetMode="External"/><Relationship Id="rId17" Type="http://schemas.openxmlformats.org/officeDocument/2006/relationships/hyperlink" Target="https://en.wikipedia.org/wiki/Eisenstein_in_Guanajuato" TargetMode="External"/><Relationship Id="rId25" Type="http://schemas.openxmlformats.org/officeDocument/2006/relationships/hyperlink" Target="https://en.wikipedia.org/wiki/The_Coastline" TargetMode="External"/><Relationship Id="rId33" Type="http://schemas.openxmlformats.org/officeDocument/2006/relationships/hyperlink" Target="https://en.wikipedia.org/wiki/Academy_of_Fine_Arts_Vienna" TargetMode="External"/><Relationship Id="rId2" Type="http://schemas.openxmlformats.org/officeDocument/2006/relationships/hyperlink" Target="https://en.wikipedia.org/wiki/The_Falls" TargetMode="External"/><Relationship Id="rId16" Type="http://schemas.openxmlformats.org/officeDocument/2006/relationships/hyperlink" Target="https://en.wikipedia.org/wiki/Goltzius_and_the_Pelican_Company" TargetMode="External"/><Relationship Id="rId20" Type="http://schemas.openxmlformats.org/officeDocument/2006/relationships/hyperlink" Target="https://en.wikipedia.org/wiki/Peter_Greenaway#cite_note-LF-11" TargetMode="External"/><Relationship Id="rId29" Type="http://schemas.openxmlformats.org/officeDocument/2006/relationships/hyperlink" Target="https://en.wikipedia.org/wiki/Peter_Greenaway#cite_note-15" TargetMode="External"/><Relationship Id="rId1" Type="http://schemas.openxmlformats.org/officeDocument/2006/relationships/slideLayout" Target="../slideLayouts/slideLayout2.xml"/><Relationship Id="rId6" Type="http://schemas.openxmlformats.org/officeDocument/2006/relationships/hyperlink" Target="https://en.wikipedia.org/wiki/Drowning_by_Numbers" TargetMode="External"/><Relationship Id="rId11" Type="http://schemas.openxmlformats.org/officeDocument/2006/relationships/hyperlink" Target="https://en.wikipedia.org/wiki/8%C2%BD_Women" TargetMode="External"/><Relationship Id="rId24" Type="http://schemas.openxmlformats.org/officeDocument/2006/relationships/hyperlink" Target="https://en.wikipedia.org/w/index.php?title=Four_American_Composers&amp;action=edit&amp;redlink=1" TargetMode="External"/><Relationship Id="rId32" Type="http://schemas.openxmlformats.org/officeDocument/2006/relationships/hyperlink" Target="https://en.wikipedia.org/wiki/Peter_Greenaway#cite_note-PhysSelf-16" TargetMode="External"/><Relationship Id="rId37" Type="http://schemas.openxmlformats.org/officeDocument/2006/relationships/hyperlink" Target="https://en.wikipedia.org/wiki/Palace_of_Venaria" TargetMode="External"/><Relationship Id="rId5" Type="http://schemas.openxmlformats.org/officeDocument/2006/relationships/hyperlink" Target="https://en.wikipedia.org/wiki/The_Belly_of_an_Architect" TargetMode="External"/><Relationship Id="rId15" Type="http://schemas.openxmlformats.org/officeDocument/2006/relationships/hyperlink" Target="https://en.wikipedia.org/wiki/Nightwatching" TargetMode="External"/><Relationship Id="rId23" Type="http://schemas.openxmlformats.org/officeDocument/2006/relationships/hyperlink" Target="https://en.wikipedia.org/wiki/Peter_Greenaway#cite_note-12" TargetMode="External"/><Relationship Id="rId28" Type="http://schemas.openxmlformats.org/officeDocument/2006/relationships/hyperlink" Target="https://en.wikipedia.org/wiki/Peter_Greenaway#cite_note-act_of_god-14" TargetMode="External"/><Relationship Id="rId36" Type="http://schemas.openxmlformats.org/officeDocument/2006/relationships/hyperlink" Target="https://en.wikipedia.org/w/index.php?title=Peopling_the_Palaces_at_Venaria_Reale&amp;action=edit&amp;redlink=1" TargetMode="External"/><Relationship Id="rId10" Type="http://schemas.openxmlformats.org/officeDocument/2006/relationships/hyperlink" Target="https://en.wikipedia.org/wiki/The_Pillow_Book_(film)" TargetMode="External"/><Relationship Id="rId19" Type="http://schemas.openxmlformats.org/officeDocument/2006/relationships/hyperlink" Target="https://en.wikipedia.org/wiki/Vertical_Features_Remake" TargetMode="External"/><Relationship Id="rId31" Type="http://schemas.openxmlformats.org/officeDocument/2006/relationships/hyperlink" Target="https://en.wikipedia.org/w/index.php?title=Peter_Greenaway&amp;action=edit&amp;section=7&amp;editintro=Template:BLP_editintro" TargetMode="External"/><Relationship Id="rId4" Type="http://schemas.openxmlformats.org/officeDocument/2006/relationships/hyperlink" Target="https://en.wikipedia.org/wiki/A_Zed_&amp;_Two_Noughts" TargetMode="External"/><Relationship Id="rId9" Type="http://schemas.openxmlformats.org/officeDocument/2006/relationships/hyperlink" Target="https://en.wikipedia.org/wiki/The_Baby_of_M%C3%A2con" TargetMode="External"/><Relationship Id="rId14" Type="http://schemas.openxmlformats.org/officeDocument/2006/relationships/hyperlink" Target="https://en.wikipedia.org/wiki/Peter_Greenaway#cite_note-10" TargetMode="External"/><Relationship Id="rId22" Type="http://schemas.openxmlformats.org/officeDocument/2006/relationships/hyperlink" Target="https://en.wikipedia.org/wiki/Castle_Amerongen_(film)" TargetMode="External"/><Relationship Id="rId27" Type="http://schemas.openxmlformats.org/officeDocument/2006/relationships/hyperlink" Target="https://en.wikipedia.org/wiki/Rembrandt's_J'Accuse" TargetMode="External"/><Relationship Id="rId30" Type="http://schemas.openxmlformats.org/officeDocument/2006/relationships/hyperlink" Target="https://en.wikipedia.org/wiki/A_TV_Dante" TargetMode="External"/><Relationship Id="rId35" Type="http://schemas.openxmlformats.org/officeDocument/2006/relationships/hyperlink" Target="https://en.wikipedia.org/wiki/Stairs_1_Geneva" TargetMode="External"/><Relationship Id="rId8" Type="http://schemas.openxmlformats.org/officeDocument/2006/relationships/hyperlink" Target="https://en.wikipedia.org/wiki/Prospero's_Books" TargetMode="External"/><Relationship Id="rId3" Type="http://schemas.openxmlformats.org/officeDocument/2006/relationships/hyperlink" Target="https://en.wikipedia.org/wiki/The_Draughtsman's_Contract" TargetMode="External"/></Relationships>
</file>

<file path=ppt/slides/_rels/slide8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Σημειωτική </a:t>
            </a:r>
          </a:p>
        </p:txBody>
      </p:sp>
      <p:pic>
        <p:nvPicPr>
          <p:cNvPr id="4" name="3 - Θέση περιεχομένου" descr="RV-AA849_ICONS__G_20101124150428.jpg"/>
          <p:cNvPicPr>
            <a:picLocks noGrp="1" noChangeAspect="1"/>
          </p:cNvPicPr>
          <p:nvPr>
            <p:ph idx="1"/>
          </p:nvPr>
        </p:nvPicPr>
        <p:blipFill>
          <a:blip r:embed="rId2" cstate="print"/>
          <a:stretch>
            <a:fillRect/>
          </a:stretch>
        </p:blipFill>
        <p:spPr>
          <a:xfrm>
            <a:off x="1180594" y="1600200"/>
            <a:ext cx="6782812" cy="4525963"/>
          </a:xfr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a:bodyPr>
          <a:lstStyle/>
          <a:p>
            <a:r>
              <a:rPr lang="el-GR" dirty="0"/>
              <a:t>Αναγωγή γλώσσας σε επιστήμη: </a:t>
            </a:r>
          </a:p>
          <a:p>
            <a:r>
              <a:rPr lang="el-GR" dirty="0"/>
              <a:t>-όχι διαχρονικότητα, αλλά </a:t>
            </a:r>
            <a:r>
              <a:rPr lang="el-GR" dirty="0" err="1">
                <a:solidFill>
                  <a:srgbClr val="FF0000"/>
                </a:solidFill>
              </a:rPr>
              <a:t>συγχρονικότητα</a:t>
            </a:r>
            <a:endParaRPr lang="el-GR" dirty="0">
              <a:solidFill>
                <a:srgbClr val="FF0000"/>
              </a:solidFill>
            </a:endParaRPr>
          </a:p>
          <a:p>
            <a:endParaRPr lang="el-GR" dirty="0"/>
          </a:p>
          <a:p>
            <a:r>
              <a:rPr lang="el-GR" dirty="0"/>
              <a:t>Η γλώσσα είναι ένα σύστημα </a:t>
            </a:r>
            <a:r>
              <a:rPr lang="el-GR" b="1" dirty="0">
                <a:solidFill>
                  <a:srgbClr val="FF0000"/>
                </a:solidFill>
              </a:rPr>
              <a:t>σημείων</a:t>
            </a:r>
            <a:endParaRPr lang="en-US" b="1" dirty="0">
              <a:solidFill>
                <a:srgbClr val="FF0000"/>
              </a:solidFill>
            </a:endParaRPr>
          </a:p>
          <a:p>
            <a:endParaRPr lang="el-GR" dirty="0">
              <a:solidFill>
                <a:srgbClr val="FF0000"/>
              </a:solidFill>
            </a:endParaRPr>
          </a:p>
          <a:p>
            <a:r>
              <a:rPr lang="el-GR" dirty="0"/>
              <a:t>Αναγνωρίζουμε τα «σημεία» γιατί υπάρχουν ανάμεσά μας και μπορούμε να τα μοιραστούμε.</a:t>
            </a:r>
          </a:p>
          <a:p>
            <a:endParaRPr lang="el-GR" dirty="0"/>
          </a:p>
          <a:p>
            <a:endParaRPr lang="en-US" dirty="0">
              <a:solidFill>
                <a:srgbClr val="FF0000"/>
              </a:solidFill>
            </a:endParaRPr>
          </a:p>
          <a:p>
            <a:endParaRPr lang="el-GR" dirty="0">
              <a:solidFill>
                <a:srgbClr val="FF0000"/>
              </a:solidFill>
            </a:endParaRPr>
          </a:p>
          <a:p>
            <a:endParaRPr lang="el-GR" dirty="0">
              <a:solidFill>
                <a:srgbClr val="FF0000"/>
              </a:solidFill>
            </a:endParaRPr>
          </a:p>
          <a:p>
            <a:endParaRPr lang="el-GR" dirty="0">
              <a:solidFill>
                <a:srgbClr val="FF0000"/>
              </a:solidFill>
            </a:endParaRPr>
          </a:p>
          <a:p>
            <a:endParaRPr lang="el-G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Σημειολογία</a:t>
            </a:r>
          </a:p>
        </p:txBody>
      </p:sp>
      <p:sp>
        <p:nvSpPr>
          <p:cNvPr id="5" name="4 - Θέση περιεχομένου"/>
          <p:cNvSpPr>
            <a:spLocks noGrp="1"/>
          </p:cNvSpPr>
          <p:nvPr>
            <p:ph idx="1"/>
          </p:nvPr>
        </p:nvSpPr>
        <p:spPr/>
        <p:txBody>
          <a:bodyPr/>
          <a:lstStyle/>
          <a:p>
            <a:r>
              <a:rPr lang="el-GR" dirty="0"/>
              <a:t>Δεν μιλάω </a:t>
            </a:r>
            <a:r>
              <a:rPr lang="en-US" dirty="0"/>
              <a:t>“</a:t>
            </a:r>
            <a:r>
              <a:rPr lang="el-GR" dirty="0"/>
              <a:t>ΓΛΩΣΣΑ</a:t>
            </a:r>
            <a:r>
              <a:rPr lang="en-US" dirty="0"/>
              <a:t>”</a:t>
            </a:r>
            <a:endParaRPr lang="el-GR" dirty="0"/>
          </a:p>
          <a:p>
            <a:r>
              <a:rPr lang="en-US" dirty="0"/>
              <a:t>“</a:t>
            </a:r>
            <a:r>
              <a:rPr lang="el-GR" dirty="0"/>
              <a:t>ΟΜΙΛΙΑ</a:t>
            </a:r>
            <a:r>
              <a:rPr lang="en-US" dirty="0"/>
              <a:t>”</a:t>
            </a:r>
            <a:endParaRPr lang="el-GR" dirty="0"/>
          </a:p>
          <a:p>
            <a:endParaRPr lang="el-GR" dirty="0"/>
          </a:p>
          <a:p>
            <a:r>
              <a:rPr lang="en-US" dirty="0"/>
              <a:t>Langue # Parole </a:t>
            </a:r>
          </a:p>
          <a:p>
            <a:endParaRPr lang="en-US" dirty="0"/>
          </a:p>
          <a:p>
            <a:endParaRPr lang="el-G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fontScale="85000" lnSpcReduction="10000"/>
          </a:bodyPr>
          <a:lstStyle/>
          <a:p>
            <a:r>
              <a:rPr lang="el-GR" dirty="0"/>
              <a:t>Νομίζουμε ότι ξέρουμε τα πράγματα γι’ αυτό που είναι</a:t>
            </a:r>
          </a:p>
          <a:p>
            <a:endParaRPr lang="el-GR" dirty="0"/>
          </a:p>
          <a:p>
            <a:r>
              <a:rPr lang="el-GR" dirty="0"/>
              <a:t>Ξεχνάμε ότι το γνωρίζουμε λόγω όλων των πραγμάτων που συνδέονται με αυτό.</a:t>
            </a:r>
          </a:p>
          <a:p>
            <a:r>
              <a:rPr lang="el-GR" dirty="0"/>
              <a:t>Τα σημεία όμως συγκεντρώνονται σε συμπλέγματα:</a:t>
            </a:r>
          </a:p>
          <a:p>
            <a:r>
              <a:rPr lang="el-GR" dirty="0">
                <a:solidFill>
                  <a:srgbClr val="FF0000"/>
                </a:solidFill>
              </a:rPr>
              <a:t>Καράβι – βάρκα – πλοίο …</a:t>
            </a:r>
          </a:p>
          <a:p>
            <a:r>
              <a:rPr lang="el-GR" dirty="0">
                <a:solidFill>
                  <a:srgbClr val="FF0000"/>
                </a:solidFill>
              </a:rPr>
              <a:t>Τραίνο, αυτοκίνητο, φορτηγό …</a:t>
            </a:r>
          </a:p>
          <a:p>
            <a:endParaRPr lang="el-GR" dirty="0"/>
          </a:p>
          <a:p>
            <a:r>
              <a:rPr lang="el-GR" dirty="0"/>
              <a:t>Βλέπω = καταλαβαίνω;;;;;</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redlight.jpg"/>
          <p:cNvPicPr>
            <a:picLocks noGrp="1" noChangeAspect="1"/>
          </p:cNvPicPr>
          <p:nvPr>
            <p:ph idx="1"/>
          </p:nvPr>
        </p:nvPicPr>
        <p:blipFill>
          <a:blip r:embed="rId2" cstate="print"/>
          <a:stretch>
            <a:fillRect/>
          </a:stretch>
        </p:blipFill>
        <p:spPr>
          <a:xfrm>
            <a:off x="1714500" y="2234406"/>
            <a:ext cx="5715000" cy="3257550"/>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5" name="4 - Θέση περιεχομένου" descr="images.jpg"/>
          <p:cNvPicPr>
            <a:picLocks noGrp="1" noChangeAspect="1"/>
          </p:cNvPicPr>
          <p:nvPr>
            <p:ph idx="1"/>
          </p:nvPr>
        </p:nvPicPr>
        <p:blipFill>
          <a:blip r:embed="rId2" cstate="print"/>
          <a:stretch>
            <a:fillRect/>
          </a:stretch>
        </p:blipFill>
        <p:spPr>
          <a:xfrm>
            <a:off x="2627784" y="2636912"/>
            <a:ext cx="2009775" cy="2276475"/>
          </a:xfrm>
        </p:spPr>
      </p:pic>
      <p:pic>
        <p:nvPicPr>
          <p:cNvPr id="31746" name="Picture 2"/>
          <p:cNvPicPr>
            <a:picLocks noChangeAspect="1" noChangeArrowheads="1"/>
          </p:cNvPicPr>
          <p:nvPr/>
        </p:nvPicPr>
        <p:blipFill>
          <a:blip r:embed="rId3" cstate="print"/>
          <a:srcRect/>
          <a:stretch>
            <a:fillRect/>
          </a:stretch>
        </p:blipFill>
        <p:spPr bwMode="auto">
          <a:xfrm>
            <a:off x="0" y="4653136"/>
            <a:ext cx="2428875" cy="1819275"/>
          </a:xfrm>
          <a:prstGeom prst="rect">
            <a:avLst/>
          </a:prstGeom>
          <a:noFill/>
          <a:ln w="9525">
            <a:noFill/>
            <a:miter lim="800000"/>
            <a:headEnd/>
            <a:tailEnd/>
          </a:ln>
        </p:spPr>
      </p:pic>
      <p:pic>
        <p:nvPicPr>
          <p:cNvPr id="6" name="5 - Εικόνα" descr="red-371550.jpg"/>
          <p:cNvPicPr>
            <a:picLocks noChangeAspect="1"/>
          </p:cNvPicPr>
          <p:nvPr/>
        </p:nvPicPr>
        <p:blipFill>
          <a:blip r:embed="rId4" cstate="print"/>
          <a:stretch>
            <a:fillRect/>
          </a:stretch>
        </p:blipFill>
        <p:spPr>
          <a:xfrm>
            <a:off x="0" y="548680"/>
            <a:ext cx="3320436" cy="1969750"/>
          </a:xfrm>
          <a:prstGeom prst="rect">
            <a:avLst/>
          </a:prstGeom>
        </p:spPr>
      </p:pic>
      <p:pic>
        <p:nvPicPr>
          <p:cNvPr id="7" name="6 - Εικόνα" descr="αρχείο λήψης (3).jpg"/>
          <p:cNvPicPr>
            <a:picLocks noChangeAspect="1"/>
          </p:cNvPicPr>
          <p:nvPr/>
        </p:nvPicPr>
        <p:blipFill>
          <a:blip r:embed="rId5" cstate="print"/>
          <a:stretch>
            <a:fillRect/>
          </a:stretch>
        </p:blipFill>
        <p:spPr>
          <a:xfrm>
            <a:off x="323528" y="2636912"/>
            <a:ext cx="2190750" cy="1562100"/>
          </a:xfrm>
          <a:prstGeom prst="rect">
            <a:avLst/>
          </a:prstGeom>
        </p:spPr>
      </p:pic>
      <p:pic>
        <p:nvPicPr>
          <p:cNvPr id="8" name="7 - Εικόνα" descr="αρχείο λήψης.jpg"/>
          <p:cNvPicPr>
            <a:picLocks noChangeAspect="1"/>
          </p:cNvPicPr>
          <p:nvPr/>
        </p:nvPicPr>
        <p:blipFill>
          <a:blip r:embed="rId6" cstate="print"/>
          <a:stretch>
            <a:fillRect/>
          </a:stretch>
        </p:blipFill>
        <p:spPr>
          <a:xfrm>
            <a:off x="6660232" y="1628800"/>
            <a:ext cx="2143125" cy="2143125"/>
          </a:xfrm>
          <a:prstGeom prst="rect">
            <a:avLst/>
          </a:prstGeom>
        </p:spPr>
      </p:pic>
      <p:pic>
        <p:nvPicPr>
          <p:cNvPr id="9" name="8 - Εικόνα" descr="Στιγμιότυπο οθόνης 2022-04-03 222332.jpg"/>
          <p:cNvPicPr>
            <a:picLocks noChangeAspect="1"/>
          </p:cNvPicPr>
          <p:nvPr/>
        </p:nvPicPr>
        <p:blipFill>
          <a:blip r:embed="rId7" cstate="print"/>
          <a:stretch>
            <a:fillRect/>
          </a:stretch>
        </p:blipFill>
        <p:spPr>
          <a:xfrm>
            <a:off x="4716016" y="4221088"/>
            <a:ext cx="4210050" cy="2324100"/>
          </a:xfrm>
          <a:prstGeom prst="rect">
            <a:avLst/>
          </a:prstGeom>
        </p:spPr>
      </p:pic>
      <p:pic>
        <p:nvPicPr>
          <p:cNvPr id="10" name="9 - Εικόνα" descr="Στιγμιότυπο οθόνης 2022-04-03 222345.jpg"/>
          <p:cNvPicPr>
            <a:picLocks noChangeAspect="1"/>
          </p:cNvPicPr>
          <p:nvPr/>
        </p:nvPicPr>
        <p:blipFill>
          <a:blip r:embed="rId8" cstate="print"/>
          <a:stretch>
            <a:fillRect/>
          </a:stretch>
        </p:blipFill>
        <p:spPr>
          <a:xfrm>
            <a:off x="3419872" y="620688"/>
            <a:ext cx="2733675" cy="1381125"/>
          </a:xfrm>
          <a:prstGeom prst="rect">
            <a:avLst/>
          </a:prstGeom>
        </p:spPr>
      </p:pic>
      <p:pic>
        <p:nvPicPr>
          <p:cNvPr id="11" name="10 - Εικόνα" descr="45391688_800_800.jpg"/>
          <p:cNvPicPr>
            <a:picLocks noChangeAspect="1"/>
          </p:cNvPicPr>
          <p:nvPr/>
        </p:nvPicPr>
        <p:blipFill>
          <a:blip r:embed="rId9" cstate="print"/>
          <a:stretch>
            <a:fillRect/>
          </a:stretch>
        </p:blipFill>
        <p:spPr>
          <a:xfrm>
            <a:off x="4788024" y="2276872"/>
            <a:ext cx="1800200" cy="18002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4" name="3 - Θέση περιεχομένου"/>
          <p:cNvSpPr txBox="1">
            <a:spLocks noGrp="1"/>
          </p:cNvSpPr>
          <p:nvPr>
            <p:ph idx="1"/>
          </p:nvPr>
        </p:nvSpPr>
        <p:spPr>
          <a:xfrm>
            <a:off x="323528" y="1556792"/>
            <a:ext cx="5256584" cy="4007251"/>
          </a:xfrm>
          <a:prstGeom prst="rect">
            <a:avLst/>
          </a:prstGeom>
          <a:noFill/>
        </p:spPr>
        <p:txBody>
          <a:bodyPr wrap="square" rtlCol="0">
            <a:spAutoFit/>
          </a:bodyPr>
          <a:lstStyle/>
          <a:p>
            <a:r>
              <a:rPr lang="el-GR" sz="2000" dirty="0"/>
              <a:t>Οργάνωση των πραγμάτων μέσα μας και γύρω μας, ως συστήματα σημείων.</a:t>
            </a:r>
          </a:p>
          <a:p>
            <a:pPr>
              <a:buNone/>
            </a:pPr>
            <a:endParaRPr lang="el-GR" sz="2000" dirty="0"/>
          </a:p>
          <a:p>
            <a:r>
              <a:rPr lang="el-GR" sz="2000" dirty="0"/>
              <a:t>Τα ξέρουμε λόγω της </a:t>
            </a:r>
            <a:r>
              <a:rPr lang="el-GR" sz="2000" b="1" dirty="0"/>
              <a:t>συμβατικής τους φύσης.</a:t>
            </a:r>
          </a:p>
          <a:p>
            <a:endParaRPr lang="el-GR" sz="2000" dirty="0"/>
          </a:p>
          <a:p>
            <a:r>
              <a:rPr lang="el-GR" sz="2000" dirty="0"/>
              <a:t>Το ότι ξέρουμε κάτι</a:t>
            </a:r>
            <a:r>
              <a:rPr lang="en-US" sz="2000" dirty="0"/>
              <a:t>,</a:t>
            </a:r>
            <a:r>
              <a:rPr lang="el-GR" sz="2000" dirty="0"/>
              <a:t> κατευθείαν μας αποπροσανατολίζει από τη σκέψη ότι τα ξέρουμε αρνητικά και όχι θετικά. (σε σχέση με άλλα πράγματα)</a:t>
            </a:r>
          </a:p>
          <a:p>
            <a:endParaRPr lang="el-GR" dirty="0"/>
          </a:p>
        </p:txBody>
      </p:sp>
      <p:pic>
        <p:nvPicPr>
          <p:cNvPr id="5" name="3 - Θέση περιεχομένου" descr="αρχείο λήψης.jpg"/>
          <p:cNvPicPr>
            <a:picLocks noChangeAspect="1"/>
          </p:cNvPicPr>
          <p:nvPr/>
        </p:nvPicPr>
        <p:blipFill>
          <a:blip r:embed="rId2" cstate="print"/>
          <a:stretch>
            <a:fillRect/>
          </a:stretch>
        </p:blipFill>
        <p:spPr>
          <a:xfrm>
            <a:off x="5724128" y="1700808"/>
            <a:ext cx="2954462" cy="295446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Στιγμιότυπο οθόνης 2022-04-03 223623.jpg"/>
          <p:cNvPicPr>
            <a:picLocks noGrp="1" noChangeAspect="1"/>
          </p:cNvPicPr>
          <p:nvPr>
            <p:ph idx="1"/>
          </p:nvPr>
        </p:nvPicPr>
        <p:blipFill>
          <a:blip r:embed="rId2" cstate="print"/>
          <a:stretch>
            <a:fillRect/>
          </a:stretch>
        </p:blipFill>
        <p:spPr>
          <a:xfrm>
            <a:off x="251520" y="260648"/>
            <a:ext cx="4969543" cy="6120680"/>
          </a:xfrm>
        </p:spPr>
      </p:pic>
      <p:sp>
        <p:nvSpPr>
          <p:cNvPr id="6" name="5 - TextBox"/>
          <p:cNvSpPr txBox="1"/>
          <p:nvPr/>
        </p:nvSpPr>
        <p:spPr>
          <a:xfrm>
            <a:off x="5508104" y="1628800"/>
            <a:ext cx="3240360" cy="5355312"/>
          </a:xfrm>
          <a:prstGeom prst="rect">
            <a:avLst/>
          </a:prstGeom>
          <a:noFill/>
        </p:spPr>
        <p:txBody>
          <a:bodyPr wrap="square" rtlCol="0">
            <a:spAutoFit/>
          </a:bodyPr>
          <a:lstStyle/>
          <a:p>
            <a:r>
              <a:rPr lang="el-GR" dirty="0"/>
              <a:t>Αντίληψη των συμβατικών συστημάτων;</a:t>
            </a:r>
          </a:p>
          <a:p>
            <a:endParaRPr lang="el-GR" dirty="0"/>
          </a:p>
          <a:p>
            <a:endParaRPr lang="el-GR" dirty="0"/>
          </a:p>
          <a:p>
            <a:r>
              <a:rPr lang="el-GR" dirty="0"/>
              <a:t>Θα αλλάξει το συμβατικό σύστημα εάν εγώ επιβάλλω την προσωπική μου άποψη;</a:t>
            </a:r>
          </a:p>
          <a:p>
            <a:endParaRPr lang="el-GR" dirty="0"/>
          </a:p>
          <a:p>
            <a:endParaRPr lang="el-GR" dirty="0"/>
          </a:p>
          <a:p>
            <a:r>
              <a:rPr lang="el-GR" dirty="0"/>
              <a:t>Αν αλλάξω τη λέξη θα αλλάξει η γλώσσα;;</a:t>
            </a:r>
          </a:p>
          <a:p>
            <a:endParaRPr lang="el-GR" dirty="0"/>
          </a:p>
          <a:p>
            <a:r>
              <a:rPr lang="el-GR" dirty="0"/>
              <a:t>Έντεχνη μουσική - </a:t>
            </a:r>
            <a:r>
              <a:rPr lang="el-GR" dirty="0" err="1"/>
              <a:t>Χατζηδάκις</a:t>
            </a:r>
            <a:endParaRPr lang="el-GR" dirty="0"/>
          </a:p>
          <a:p>
            <a:r>
              <a:rPr lang="el-GR" dirty="0"/>
              <a:t>ΠΑΝΔΗΜΙΑ</a:t>
            </a:r>
          </a:p>
          <a:p>
            <a:r>
              <a:rPr lang="el-GR" dirty="0"/>
              <a:t>Ευρωπαίος πολίτης </a:t>
            </a:r>
          </a:p>
          <a:p>
            <a:r>
              <a:rPr lang="el-GR" dirty="0"/>
              <a:t>Πρόσφυγας</a:t>
            </a:r>
          </a:p>
          <a:p>
            <a:endParaRPr lang="el-GR" dirty="0"/>
          </a:p>
          <a:p>
            <a:endParaRPr lang="el-GR" dirty="0"/>
          </a:p>
          <a:p>
            <a:endParaRPr lang="el-G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5" name="4 - Εικόνα" descr="o-arkas-sto-idruma-kudonieos-stin-andro.jpg"/>
          <p:cNvPicPr>
            <a:picLocks noChangeAspect="1"/>
          </p:cNvPicPr>
          <p:nvPr/>
        </p:nvPicPr>
        <p:blipFill>
          <a:blip r:embed="rId2" cstate="print"/>
          <a:stretch>
            <a:fillRect/>
          </a:stretch>
        </p:blipFill>
        <p:spPr>
          <a:xfrm>
            <a:off x="0" y="332656"/>
            <a:ext cx="9123362" cy="569886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3" name="2 - Θέση περιεχομένου"/>
          <p:cNvSpPr>
            <a:spLocks noGrp="1"/>
          </p:cNvSpPr>
          <p:nvPr>
            <p:ph idx="1"/>
          </p:nvPr>
        </p:nvSpPr>
        <p:spPr/>
        <p:txBody>
          <a:bodyPr>
            <a:normAutofit fontScale="55000" lnSpcReduction="20000"/>
          </a:bodyPr>
          <a:lstStyle/>
          <a:p>
            <a:r>
              <a:rPr lang="el-GR" b="1" dirty="0"/>
              <a:t>Τι είναι κώδικας; </a:t>
            </a:r>
            <a:endParaRPr lang="en-US" b="1" dirty="0"/>
          </a:p>
          <a:p>
            <a:pPr marL="0" indent="0">
              <a:buNone/>
            </a:pPr>
            <a:endParaRPr lang="el-GR" b="1" dirty="0"/>
          </a:p>
          <a:p>
            <a:r>
              <a:rPr lang="el-GR" dirty="0"/>
              <a:t>Σύμφωνα με Ουμπέρτο </a:t>
            </a:r>
            <a:r>
              <a:rPr lang="el-GR" dirty="0" err="1"/>
              <a:t>Έκο</a:t>
            </a:r>
            <a:r>
              <a:rPr lang="el-GR" dirty="0"/>
              <a:t> (1994)με τον όρο «κώδικας» μπορεί να περιγραφεί: </a:t>
            </a:r>
            <a:endParaRPr lang="en-US" dirty="0"/>
          </a:p>
          <a:p>
            <a:endParaRPr lang="el-GR" dirty="0"/>
          </a:p>
          <a:p>
            <a:pPr>
              <a:buNone/>
            </a:pPr>
            <a:r>
              <a:rPr lang="el-GR" dirty="0"/>
              <a:t>(α) Ένα σύνολο </a:t>
            </a:r>
            <a:r>
              <a:rPr lang="el-GR" dirty="0">
                <a:solidFill>
                  <a:srgbClr val="FF0000"/>
                </a:solidFill>
              </a:rPr>
              <a:t>σημάτων</a:t>
            </a:r>
            <a:r>
              <a:rPr lang="el-GR" dirty="0"/>
              <a:t> </a:t>
            </a:r>
            <a:r>
              <a:rPr lang="el-GR" i="1" dirty="0"/>
              <a:t>που </a:t>
            </a:r>
            <a:r>
              <a:rPr lang="el-GR" i="1" dirty="0" err="1"/>
              <a:t>διέπεται</a:t>
            </a:r>
            <a:r>
              <a:rPr lang="el-GR" i="1" dirty="0"/>
              <a:t> από </a:t>
            </a:r>
            <a:r>
              <a:rPr lang="el-GR" i="1" dirty="0">
                <a:solidFill>
                  <a:srgbClr val="FF0000"/>
                </a:solidFill>
              </a:rPr>
              <a:t>εσωτερικούς συνδυαστικούς νόμους</a:t>
            </a:r>
            <a:r>
              <a:rPr lang="el-GR" i="1" dirty="0"/>
              <a:t>.</a:t>
            </a:r>
            <a:endParaRPr lang="en-US" i="1" dirty="0"/>
          </a:p>
          <a:p>
            <a:pPr>
              <a:buNone/>
            </a:pPr>
            <a:endParaRPr lang="el-GR" i="1" dirty="0"/>
          </a:p>
          <a:p>
            <a:pPr>
              <a:buNone/>
            </a:pPr>
            <a:r>
              <a:rPr lang="el-GR" dirty="0"/>
              <a:t>(β) ένα σύνολο </a:t>
            </a:r>
            <a:r>
              <a:rPr lang="el-GR" dirty="0">
                <a:solidFill>
                  <a:srgbClr val="FF0000"/>
                </a:solidFill>
              </a:rPr>
              <a:t>καταστάσεων</a:t>
            </a:r>
            <a:r>
              <a:rPr lang="el-GR" dirty="0"/>
              <a:t> που λογίζονται ως ένα </a:t>
            </a:r>
            <a:r>
              <a:rPr lang="el-GR" dirty="0">
                <a:solidFill>
                  <a:srgbClr val="FF0000"/>
                </a:solidFill>
              </a:rPr>
              <a:t>σύνολο εννοιών </a:t>
            </a:r>
            <a:r>
              <a:rPr lang="el-GR" dirty="0"/>
              <a:t>και μπορούν να αποτελέσουν ένα </a:t>
            </a:r>
            <a:r>
              <a:rPr lang="el-GR" dirty="0">
                <a:solidFill>
                  <a:srgbClr val="FF0000"/>
                </a:solidFill>
              </a:rPr>
              <a:t>σύνολο πιθανών επικοινωνιακών περιεχομένων</a:t>
            </a:r>
            <a:endParaRPr lang="en-US" dirty="0">
              <a:solidFill>
                <a:srgbClr val="FF0000"/>
              </a:solidFill>
            </a:endParaRPr>
          </a:p>
          <a:p>
            <a:pPr>
              <a:buNone/>
            </a:pPr>
            <a:endParaRPr lang="el-GR" i="1" dirty="0"/>
          </a:p>
          <a:p>
            <a:pPr>
              <a:buNone/>
            </a:pPr>
            <a:r>
              <a:rPr lang="el-GR" dirty="0"/>
              <a:t>(γ) Ένα σύνολο πιθανών αντιδράσεων συμπεριφοράς από την πλευρά του προορισμού</a:t>
            </a:r>
            <a:endParaRPr lang="en-US" dirty="0"/>
          </a:p>
          <a:p>
            <a:pPr>
              <a:buNone/>
            </a:pPr>
            <a:endParaRPr lang="el-GR" i="1" dirty="0"/>
          </a:p>
          <a:p>
            <a:pPr>
              <a:buNone/>
            </a:pPr>
            <a:r>
              <a:rPr lang="el-GR" dirty="0"/>
              <a:t>(δ) ένας κανόνα που συνταιριάζει κάποια μέρη του συστήματος (1) με κάποια άλλα από τα συστήματα (β) ή (γ)</a:t>
            </a:r>
            <a:endParaRPr lang="el-GR" i="1" dirty="0"/>
          </a:p>
          <a:p>
            <a:endParaRPr lang="el-G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 TextBox"/>
          <p:cNvSpPr txBox="1"/>
          <p:nvPr/>
        </p:nvSpPr>
        <p:spPr>
          <a:xfrm>
            <a:off x="251520" y="1412776"/>
            <a:ext cx="4464496" cy="923330"/>
          </a:xfrm>
          <a:prstGeom prst="rect">
            <a:avLst/>
          </a:prstGeom>
          <a:noFill/>
        </p:spPr>
        <p:txBody>
          <a:bodyPr wrap="square" rtlCol="0">
            <a:spAutoFit/>
          </a:bodyPr>
          <a:lstStyle/>
          <a:p>
            <a:r>
              <a:rPr lang="en-US" dirty="0"/>
              <a:t>Saussure</a:t>
            </a:r>
          </a:p>
          <a:p>
            <a:r>
              <a:rPr lang="en-US" dirty="0"/>
              <a:t>Levi Strauss</a:t>
            </a:r>
          </a:p>
          <a:p>
            <a:r>
              <a:rPr lang="en-US" dirty="0"/>
              <a:t>Derrida</a:t>
            </a:r>
            <a:endParaRPr lang="el-GR" dirty="0"/>
          </a:p>
        </p:txBody>
      </p:sp>
      <p:sp>
        <p:nvSpPr>
          <p:cNvPr id="2" name="1 - Τίτλος"/>
          <p:cNvSpPr>
            <a:spLocks noGrp="1"/>
          </p:cNvSpPr>
          <p:nvPr>
            <p:ph type="title"/>
          </p:nvPr>
        </p:nvSpPr>
        <p:spPr/>
        <p:txBody>
          <a:bodyPr>
            <a:normAutofit/>
          </a:bodyPr>
          <a:lstStyle/>
          <a:p>
            <a:pPr>
              <a:lnSpc>
                <a:spcPct val="150000"/>
              </a:lnSpc>
            </a:pPr>
            <a:r>
              <a:rPr lang="el-GR" sz="2400" b="1" dirty="0" err="1"/>
              <a:t>Καταδήλωση</a:t>
            </a:r>
            <a:r>
              <a:rPr lang="el-GR" sz="2400" b="1" dirty="0"/>
              <a:t> - </a:t>
            </a:r>
            <a:r>
              <a:rPr lang="el-GR" sz="2400" b="1" dirty="0" err="1"/>
              <a:t>Συνυποδήλωση</a:t>
            </a:r>
            <a:endParaRPr lang="el-GR" sz="2400" b="1" dirty="0"/>
          </a:p>
        </p:txBody>
      </p:sp>
      <p:pic>
        <p:nvPicPr>
          <p:cNvPr id="10" name="9 - Εικόνα" descr="σημειωτική.jpg"/>
          <p:cNvPicPr>
            <a:picLocks noChangeAspect="1"/>
          </p:cNvPicPr>
          <p:nvPr/>
        </p:nvPicPr>
        <p:blipFill>
          <a:blip r:embed="rId3" cstate="print"/>
          <a:stretch>
            <a:fillRect/>
          </a:stretch>
        </p:blipFill>
        <p:spPr>
          <a:xfrm>
            <a:off x="251520" y="1340768"/>
            <a:ext cx="8609872" cy="4166592"/>
          </a:xfrm>
          <a:prstGeom prst="rect">
            <a:avLst/>
          </a:prstGeom>
        </p:spPr>
      </p:pic>
      <p:pic>
        <p:nvPicPr>
          <p:cNvPr id="1026" name="Picture 2"/>
          <p:cNvPicPr>
            <a:picLocks noChangeAspect="1" noChangeArrowheads="1"/>
          </p:cNvPicPr>
          <p:nvPr/>
        </p:nvPicPr>
        <p:blipFill>
          <a:blip r:embed="rId4" cstate="print"/>
          <a:srcRect/>
          <a:stretch>
            <a:fillRect/>
          </a:stretch>
        </p:blipFill>
        <p:spPr bwMode="auto">
          <a:xfrm>
            <a:off x="1619672" y="2224598"/>
            <a:ext cx="5322013" cy="2520280"/>
          </a:xfrm>
          <a:prstGeom prst="rect">
            <a:avLst/>
          </a:prstGeom>
          <a:noFill/>
          <a:ln w="9525">
            <a:noFill/>
            <a:miter lim="800000"/>
            <a:headEnd/>
            <a:tailEnd/>
          </a:ln>
        </p:spPr>
      </p:pic>
      <p:sp>
        <p:nvSpPr>
          <p:cNvPr id="6" name="5 - TextBox"/>
          <p:cNvSpPr txBox="1"/>
          <p:nvPr/>
        </p:nvSpPr>
        <p:spPr>
          <a:xfrm>
            <a:off x="4644008" y="5877272"/>
            <a:ext cx="4176464" cy="646331"/>
          </a:xfrm>
          <a:prstGeom prst="rect">
            <a:avLst/>
          </a:prstGeom>
          <a:noFill/>
        </p:spPr>
        <p:txBody>
          <a:bodyPr wrap="square" rtlCol="0">
            <a:spAutoFit/>
          </a:bodyPr>
          <a:lstStyle/>
          <a:p>
            <a:r>
              <a:rPr lang="el-GR" dirty="0"/>
              <a:t>Συστήματα σημείων</a:t>
            </a:r>
          </a:p>
          <a:p>
            <a:r>
              <a:rPr lang="el-GR" dirty="0"/>
              <a:t>Πολιτισμικοί κώδικες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strVal val="#ppt_w*0.70"/>
                                          </p:val>
                                        </p:tav>
                                        <p:tav tm="100000">
                                          <p:val>
                                            <p:strVal val="#ppt_w"/>
                                          </p:val>
                                        </p:tav>
                                      </p:tavLst>
                                    </p:anim>
                                    <p:anim calcmode="lin" valueType="num">
                                      <p:cBhvr>
                                        <p:cTn id="14" dur="1000" fill="hold"/>
                                        <p:tgtEl>
                                          <p:spTgt spid="10"/>
                                        </p:tgtEl>
                                        <p:attrNameLst>
                                          <p:attrName>ppt_h</p:attrName>
                                        </p:attrNameLst>
                                      </p:cBhvr>
                                      <p:tavLst>
                                        <p:tav tm="0">
                                          <p:val>
                                            <p:strVal val="#ppt_h"/>
                                          </p:val>
                                        </p:tav>
                                        <p:tav tm="100000">
                                          <p:val>
                                            <p:strVal val="#ppt_h"/>
                                          </p:val>
                                        </p:tav>
                                      </p:tavLst>
                                    </p:anim>
                                    <p:animEffect transition="in" filter="fade">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Φιλοσοφικά ρεύματα που επηρέασαν τις επιστήμες του χώρου</a:t>
            </a:r>
          </a:p>
        </p:txBody>
      </p:sp>
      <p:sp>
        <p:nvSpPr>
          <p:cNvPr id="5" name="4 - Θέση περιεχομένου"/>
          <p:cNvSpPr>
            <a:spLocks noGrp="1"/>
          </p:cNvSpPr>
          <p:nvPr>
            <p:ph idx="1"/>
          </p:nvPr>
        </p:nvSpPr>
        <p:spPr/>
        <p:txBody>
          <a:bodyPr/>
          <a:lstStyle/>
          <a:p>
            <a:endParaRPr lang="en-US" dirty="0"/>
          </a:p>
          <a:p>
            <a:endParaRPr lang="el-GR" dirty="0"/>
          </a:p>
        </p:txBody>
      </p:sp>
      <p:graphicFrame>
        <p:nvGraphicFramePr>
          <p:cNvPr id="6" name="5 - Διάγραμμα"/>
          <p:cNvGraphicFramePr/>
          <p:nvPr/>
        </p:nvGraphicFramePr>
        <p:xfrm>
          <a:off x="1475656" y="191683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D66CFF73-9AC2-F5CA-DF30-81E21D61C2AD}"/>
              </a:ext>
            </a:extLst>
          </p:cNvPr>
          <p:cNvSpPr txBox="1"/>
          <p:nvPr/>
        </p:nvSpPr>
        <p:spPr>
          <a:xfrm>
            <a:off x="539552" y="6126163"/>
            <a:ext cx="8280920" cy="369332"/>
          </a:xfrm>
          <a:prstGeom prst="rect">
            <a:avLst/>
          </a:prstGeom>
          <a:noFill/>
        </p:spPr>
        <p:txBody>
          <a:bodyPr wrap="square" rtlCol="0">
            <a:spAutoFit/>
          </a:bodyPr>
          <a:lstStyle/>
          <a:p>
            <a:r>
              <a:rPr lang="el-GR" dirty="0"/>
              <a:t>Ψυχανάλυση, δυαδικές θεωρίες φυλής, αποικισμού και φύλου…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nSpc>
                <a:spcPct val="150000"/>
              </a:lnSpc>
            </a:pPr>
            <a:r>
              <a:rPr lang="el-GR" sz="2400" b="1" dirty="0" err="1"/>
              <a:t>Καταδήλωση</a:t>
            </a:r>
            <a:r>
              <a:rPr lang="el-GR" sz="2400" b="1" dirty="0"/>
              <a:t> - </a:t>
            </a:r>
            <a:r>
              <a:rPr lang="el-GR" sz="2400" b="1" dirty="0" err="1"/>
              <a:t>Συνυποδήλωση</a:t>
            </a:r>
            <a:r>
              <a:rPr lang="el-GR" sz="2400" b="1" dirty="0"/>
              <a:t> </a:t>
            </a:r>
          </a:p>
        </p:txBody>
      </p:sp>
      <p:sp>
        <p:nvSpPr>
          <p:cNvPr id="9" name="8 - Ορθογώνιο"/>
          <p:cNvSpPr/>
          <p:nvPr/>
        </p:nvSpPr>
        <p:spPr>
          <a:xfrm>
            <a:off x="5292080" y="980728"/>
            <a:ext cx="3456384" cy="5740033"/>
          </a:xfrm>
          <a:prstGeom prst="rect">
            <a:avLst/>
          </a:prstGeom>
        </p:spPr>
        <p:txBody>
          <a:bodyPr wrap="square">
            <a:spAutoFit/>
          </a:bodyPr>
          <a:lstStyle/>
          <a:p>
            <a:r>
              <a:rPr lang="el-GR" sz="900" b="1" dirty="0" err="1"/>
              <a:t>Καταδήλωση</a:t>
            </a:r>
            <a:r>
              <a:rPr lang="el-GR" sz="900" b="1" dirty="0"/>
              <a:t> – </a:t>
            </a:r>
            <a:r>
              <a:rPr lang="el-GR" sz="900" b="1" dirty="0" err="1"/>
              <a:t>συνυποδήλωση</a:t>
            </a:r>
            <a:endParaRPr lang="el-GR" sz="900" b="1" dirty="0"/>
          </a:p>
          <a:p>
            <a:r>
              <a:rPr lang="el-GR" sz="900" dirty="0"/>
              <a:t>Η </a:t>
            </a:r>
            <a:r>
              <a:rPr lang="el-GR" sz="900" dirty="0" err="1"/>
              <a:t>υπερκωδικοποίηση</a:t>
            </a:r>
            <a:r>
              <a:rPr lang="el-GR" sz="900" dirty="0"/>
              <a:t> προχωράει από υπάρχοντες κώδικες σε πιο αναλυτικούς </a:t>
            </a:r>
            <a:r>
              <a:rPr lang="el-GR" sz="900" dirty="0" err="1"/>
              <a:t>υποκώδικες</a:t>
            </a:r>
            <a:r>
              <a:rPr lang="el-GR" sz="900" dirty="0"/>
              <a:t> (χαρταετός)</a:t>
            </a:r>
          </a:p>
          <a:p>
            <a:r>
              <a:rPr lang="el-GR" sz="900" dirty="0"/>
              <a:t> Η </a:t>
            </a:r>
            <a:r>
              <a:rPr lang="el-GR" sz="900" dirty="0" err="1"/>
              <a:t>υποκωδικοποίηση</a:t>
            </a:r>
            <a:r>
              <a:rPr lang="el-GR" sz="900" dirty="0"/>
              <a:t> προχωράει από μη υπάρχοντες κώδικες σε εν δυνάμει κώδικες. (ποδόσφαιρο)</a:t>
            </a:r>
          </a:p>
          <a:p>
            <a:endParaRPr lang="el-GR" sz="900" b="1" dirty="0"/>
          </a:p>
          <a:p>
            <a:r>
              <a:rPr lang="el-GR" sz="900" dirty="0"/>
              <a:t>α) στο λεκτικό επίπεδο ο Κώδικας Σ1 «Πιστεύεις ότι θα ορθοποδήσουμε ποτέ οικονομικά;» </a:t>
            </a:r>
          </a:p>
          <a:p>
            <a:endParaRPr lang="el-GR" sz="900" dirty="0"/>
          </a:p>
          <a:p>
            <a:r>
              <a:rPr lang="el-GR" sz="900" dirty="0"/>
              <a:t> ας φανταστούμε ένα ζευγάρι που διαβάζει την κυριακάτικη εφημερίδα του στο μπαλκόνι. (</a:t>
            </a:r>
            <a:r>
              <a:rPr lang="el-GR" sz="900" dirty="0" err="1"/>
              <a:t>υποκώδικας</a:t>
            </a:r>
            <a:r>
              <a:rPr lang="el-GR" sz="900" dirty="0"/>
              <a:t> Σ1) </a:t>
            </a:r>
          </a:p>
          <a:p>
            <a:endParaRPr lang="el-GR" sz="900" dirty="0"/>
          </a:p>
          <a:p>
            <a:r>
              <a:rPr lang="el-GR" sz="900" dirty="0"/>
              <a:t> Το ίδιο ζευγάρι, όμως, συναρτά τη συζήτηση για την οικονομική κρίση με βάση τις οικονομικές σελίδες της εφημερίδας. Έτσι μπορούμε να αντιληφθούμε την παράλληλη ύπαρξη ενός άλλου </a:t>
            </a:r>
            <a:r>
              <a:rPr lang="el-GR" sz="900" dirty="0" err="1"/>
              <a:t>υποκώδικα</a:t>
            </a:r>
            <a:r>
              <a:rPr lang="el-GR" sz="900" dirty="0"/>
              <a:t>, στο πλαίσιο του οποίου η διαμόρφωση της κοινής γνώμης περνά μέσα από τα θεσμικά κανάλια των ΜΜΕ. (</a:t>
            </a:r>
            <a:r>
              <a:rPr lang="el-GR" sz="900" dirty="0" err="1"/>
              <a:t>υποκώδικας</a:t>
            </a:r>
            <a:r>
              <a:rPr lang="el-GR" sz="900" dirty="0"/>
              <a:t> Σ2) </a:t>
            </a:r>
          </a:p>
          <a:p>
            <a:endParaRPr lang="el-GR" sz="900" dirty="0"/>
          </a:p>
          <a:p>
            <a:endParaRPr lang="el-GR" sz="900" dirty="0"/>
          </a:p>
          <a:p>
            <a:r>
              <a:rPr lang="el-GR" sz="900" dirty="0"/>
              <a:t>β) εικονικό επίπεδο, ο Κώδικας Σ1 μας επιτρέπει και πάλι να αναγνωρίσουμε την </a:t>
            </a:r>
            <a:r>
              <a:rPr lang="el-GR" sz="900" dirty="0" err="1"/>
              <a:t>καταδήλωση</a:t>
            </a:r>
            <a:r>
              <a:rPr lang="el-GR" sz="900" dirty="0"/>
              <a:t>: «Πιστεύεις ότι θα ορθοποδήσουμε ποτέ οικονομικά;» </a:t>
            </a:r>
          </a:p>
          <a:p>
            <a:endParaRPr lang="el-GR" sz="900" dirty="0"/>
          </a:p>
          <a:p>
            <a:r>
              <a:rPr lang="el-GR" sz="900" dirty="0"/>
              <a:t> τώρα το ερώτημα το διατυπώνει ένας άστεγος -θύμα της οικονομικής κρίσης- σ’ έναν άλλον άστεγο (</a:t>
            </a:r>
            <a:r>
              <a:rPr lang="el-GR" sz="900" dirty="0" err="1"/>
              <a:t>υποκώδικας</a:t>
            </a:r>
            <a:r>
              <a:rPr lang="el-GR" sz="900" dirty="0"/>
              <a:t> Σ3, εικονικός)</a:t>
            </a:r>
          </a:p>
          <a:p>
            <a:endParaRPr lang="el-GR" sz="900" dirty="0"/>
          </a:p>
          <a:p>
            <a:r>
              <a:rPr lang="el-GR" sz="900" dirty="0"/>
              <a:t> Επιπλέον, μπορούμε να αναγνωρίσουμε έναν ακόμη </a:t>
            </a:r>
            <a:r>
              <a:rPr lang="el-GR" sz="900" dirty="0" err="1"/>
              <a:t>υποκώδικα</a:t>
            </a:r>
            <a:r>
              <a:rPr lang="el-GR" sz="900" dirty="0"/>
              <a:t> (Σ4, εικονικός) που μας δίνει το νόημα μιας άλλης αντιμετώπισης της εφημερίδας και γενικότερα των ΜΜΕ, αφού εδώ ο τύπος δεν έχει καμιά θεσμική αξία αλλά, εντέλει, μια πρακτική αλλά ουσιαστικά αναποτελεσματική: να σκεπάζει τους άστεγους για να τους προστατέψει από το κρύο.</a:t>
            </a:r>
          </a:p>
          <a:p>
            <a:endParaRPr lang="el-GR" sz="900" dirty="0"/>
          </a:p>
          <a:p>
            <a:r>
              <a:rPr lang="el-GR" sz="900" dirty="0"/>
              <a:t>Έτσι το ερώτημα που έχει ένα πραγματικό </a:t>
            </a:r>
            <a:r>
              <a:rPr lang="el-GR" sz="900" dirty="0" err="1"/>
              <a:t>καταδηλωτικό</a:t>
            </a:r>
            <a:r>
              <a:rPr lang="el-GR" sz="900" dirty="0"/>
              <a:t> νόημα στο πλαίσιο του Κώδικα Σ1, στο συγκεκριμένο «κείμενο» υπονομεύεται από την ταυτόχρονη παρουσία τεσσάρων τουλάχιστον ακόμη </a:t>
            </a:r>
            <a:r>
              <a:rPr lang="el-GR" sz="900" dirty="0" err="1"/>
              <a:t>υποκωδίκων</a:t>
            </a:r>
            <a:r>
              <a:rPr lang="el-GR" sz="900" dirty="0"/>
              <a:t>. </a:t>
            </a:r>
          </a:p>
          <a:p>
            <a:endParaRPr lang="el-GR" sz="800" dirty="0"/>
          </a:p>
          <a:p>
            <a:r>
              <a:rPr lang="el-GR" sz="800" dirty="0"/>
              <a:t>Εγχειρίδιο διδακτικής Β. </a:t>
            </a:r>
            <a:r>
              <a:rPr lang="el-GR" sz="800" dirty="0" err="1"/>
              <a:t>Δαλκαβούκη</a:t>
            </a:r>
            <a:r>
              <a:rPr lang="el-GR" sz="800" dirty="0"/>
              <a:t> , Τμ. Ιστορίας Εθνολογίας ΔΠΘ.</a:t>
            </a:r>
          </a:p>
        </p:txBody>
      </p:sp>
      <p:pic>
        <p:nvPicPr>
          <p:cNvPr id="10" name="9 - Εικόνα" descr="σημειωτική.jpg"/>
          <p:cNvPicPr>
            <a:picLocks noChangeAspect="1"/>
          </p:cNvPicPr>
          <p:nvPr/>
        </p:nvPicPr>
        <p:blipFill>
          <a:blip r:embed="rId3" cstate="print"/>
          <a:stretch>
            <a:fillRect/>
          </a:stretch>
        </p:blipFill>
        <p:spPr>
          <a:xfrm>
            <a:off x="323528" y="3861048"/>
            <a:ext cx="5038725" cy="2438400"/>
          </a:xfrm>
          <a:prstGeom prst="rect">
            <a:avLst/>
          </a:prstGeom>
        </p:spPr>
      </p:pic>
      <p:sp>
        <p:nvSpPr>
          <p:cNvPr id="11" name="10 - TextBox"/>
          <p:cNvSpPr txBox="1"/>
          <p:nvPr/>
        </p:nvSpPr>
        <p:spPr>
          <a:xfrm>
            <a:off x="251520" y="1412776"/>
            <a:ext cx="4464496" cy="923330"/>
          </a:xfrm>
          <a:prstGeom prst="rect">
            <a:avLst/>
          </a:prstGeom>
          <a:noFill/>
        </p:spPr>
        <p:txBody>
          <a:bodyPr wrap="square" rtlCol="0">
            <a:spAutoFit/>
          </a:bodyPr>
          <a:lstStyle/>
          <a:p>
            <a:r>
              <a:rPr lang="en-US" dirty="0"/>
              <a:t>Saussure</a:t>
            </a:r>
          </a:p>
          <a:p>
            <a:r>
              <a:rPr lang="en-US" dirty="0"/>
              <a:t>Levi Strauss</a:t>
            </a:r>
          </a:p>
          <a:p>
            <a:r>
              <a:rPr lang="en-US" dirty="0"/>
              <a:t>Derrida</a:t>
            </a:r>
            <a:endParaRPr lang="el-GR" dirty="0"/>
          </a:p>
        </p:txBody>
      </p:sp>
      <p:pic>
        <p:nvPicPr>
          <p:cNvPr id="1026" name="Picture 2"/>
          <p:cNvPicPr>
            <a:picLocks noChangeAspect="1" noChangeArrowheads="1"/>
          </p:cNvPicPr>
          <p:nvPr/>
        </p:nvPicPr>
        <p:blipFill>
          <a:blip r:embed="rId4" cstate="print"/>
          <a:srcRect/>
          <a:stretch>
            <a:fillRect/>
          </a:stretch>
        </p:blipFill>
        <p:spPr bwMode="auto">
          <a:xfrm>
            <a:off x="1907704" y="1916832"/>
            <a:ext cx="3456384" cy="1636797"/>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a:t>Δυαδική αντίθεση</a:t>
            </a:r>
            <a:br>
              <a:rPr lang="el-GR" b="1" dirty="0"/>
            </a:br>
            <a:r>
              <a:rPr lang="el-GR" b="1" dirty="0"/>
              <a:t>  (</a:t>
            </a:r>
            <a:r>
              <a:rPr lang="el-GR" b="1" dirty="0" err="1"/>
              <a:t>binary</a:t>
            </a:r>
            <a:r>
              <a:rPr lang="el-GR" b="1" dirty="0"/>
              <a:t> </a:t>
            </a:r>
            <a:r>
              <a:rPr lang="el-GR" b="1" dirty="0" err="1"/>
              <a:t>opposition</a:t>
            </a:r>
            <a:r>
              <a:rPr lang="el-GR" b="1" dirty="0"/>
              <a:t>)</a:t>
            </a:r>
            <a:endParaRPr lang="el-GR" dirty="0"/>
          </a:p>
        </p:txBody>
      </p:sp>
      <p:sp>
        <p:nvSpPr>
          <p:cNvPr id="3" name="2 - Θέση περιεχομένου"/>
          <p:cNvSpPr>
            <a:spLocks noGrp="1"/>
          </p:cNvSpPr>
          <p:nvPr>
            <p:ph idx="1"/>
          </p:nvPr>
        </p:nvSpPr>
        <p:spPr>
          <a:xfrm>
            <a:off x="457200" y="1600200"/>
            <a:ext cx="4186808" cy="4525963"/>
          </a:xfrm>
        </p:spPr>
        <p:txBody>
          <a:bodyPr>
            <a:normAutofit fontScale="70000" lnSpcReduction="20000"/>
          </a:bodyPr>
          <a:lstStyle/>
          <a:p>
            <a:r>
              <a:rPr lang="el-GR" i="1" dirty="0" err="1"/>
              <a:t>Claude</a:t>
            </a:r>
            <a:r>
              <a:rPr lang="el-GR" i="1" dirty="0"/>
              <a:t> </a:t>
            </a:r>
            <a:r>
              <a:rPr lang="el-GR" i="1" dirty="0" err="1"/>
              <a:t>Lévi</a:t>
            </a:r>
            <a:r>
              <a:rPr lang="el-GR" i="1" dirty="0"/>
              <a:t>-</a:t>
            </a:r>
            <a:r>
              <a:rPr lang="el-GR" i="1" dirty="0" err="1"/>
              <a:t>Strauss</a:t>
            </a:r>
            <a:r>
              <a:rPr lang="el-GR" dirty="0"/>
              <a:t>,  1908 – 2009) Γάλλος ανθρωπολόγος </a:t>
            </a:r>
            <a:endParaRPr lang="en-US" dirty="0"/>
          </a:p>
          <a:p>
            <a:endParaRPr lang="en-US" dirty="0"/>
          </a:p>
          <a:p>
            <a:r>
              <a:rPr lang="el-GR" sz="2800" dirty="0"/>
              <a:t>από τους μεγαλύτερους διανοητές του 20ού αιώνα, </a:t>
            </a:r>
            <a:r>
              <a:rPr lang="el-GR" sz="2800" b="1" dirty="0"/>
              <a:t>πρωτοπόρος του δομισμού (στρουκτουραλισμού) </a:t>
            </a:r>
            <a:r>
              <a:rPr lang="el-GR" sz="2800" dirty="0"/>
              <a:t>ως μεθόδου κατανόησης της ανθρώπινης κοινωνίας και του πολιτισμού.</a:t>
            </a:r>
          </a:p>
          <a:p>
            <a:endParaRPr lang="el-GR" sz="2800" dirty="0"/>
          </a:p>
          <a:p>
            <a:r>
              <a:rPr lang="el-GR" sz="2800" dirty="0"/>
              <a:t>Μελέτησε τους μύθους πολλών πρωτόγονων κοινωνιών και έβγαλε σημαντικά συμπεράσματα</a:t>
            </a:r>
          </a:p>
        </p:txBody>
      </p:sp>
      <p:pic>
        <p:nvPicPr>
          <p:cNvPr id="4" name="3 - Εικόνα" descr="Levi-strauss_260.jpg"/>
          <p:cNvPicPr>
            <a:picLocks noChangeAspect="1"/>
          </p:cNvPicPr>
          <p:nvPr/>
        </p:nvPicPr>
        <p:blipFill>
          <a:blip r:embed="rId2" cstate="print"/>
          <a:stretch>
            <a:fillRect/>
          </a:stretch>
        </p:blipFill>
        <p:spPr>
          <a:xfrm>
            <a:off x="4716016" y="2348880"/>
            <a:ext cx="4119446" cy="273630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95536" y="332656"/>
            <a:ext cx="8363272" cy="3024336"/>
          </a:xfrm>
        </p:spPr>
        <p:txBody>
          <a:bodyPr>
            <a:normAutofit fontScale="77500" lnSpcReduction="20000"/>
          </a:bodyPr>
          <a:lstStyle/>
          <a:p>
            <a:pPr marL="0" indent="0" algn="just">
              <a:lnSpc>
                <a:spcPct val="160000"/>
              </a:lnSpc>
              <a:buNone/>
            </a:pPr>
            <a:r>
              <a:rPr lang="el-GR" sz="2600" dirty="0"/>
              <a:t>Καθώς στο ίδιο μήνυμα μπορεί να υπάρχουν </a:t>
            </a:r>
            <a:r>
              <a:rPr lang="el-GR" sz="2600" dirty="0" err="1"/>
              <a:t>πολυεπίπεδα</a:t>
            </a:r>
            <a:r>
              <a:rPr lang="el-GR" sz="2600" dirty="0"/>
              <a:t> νοήματα, δημιουργούνται προβλήματα ερμηνείας και κατανόησης. Η σημειωτική για να υπερβεί τέτοια προβλήματα επινόησε την τεχνική της </a:t>
            </a:r>
            <a:r>
              <a:rPr lang="el-GR" sz="2600" b="1" dirty="0"/>
              <a:t>δυαδικής αντίθεσης  (</a:t>
            </a:r>
            <a:r>
              <a:rPr lang="el-GR" sz="2600" b="1" dirty="0" err="1"/>
              <a:t>binary</a:t>
            </a:r>
            <a:r>
              <a:rPr lang="el-GR" sz="2600" b="1" dirty="0"/>
              <a:t> </a:t>
            </a:r>
            <a:r>
              <a:rPr lang="el-GR" sz="2600" b="1" dirty="0" err="1"/>
              <a:t>opposition</a:t>
            </a:r>
            <a:r>
              <a:rPr lang="el-GR" sz="2600" b="1" dirty="0"/>
              <a:t>), </a:t>
            </a:r>
            <a:r>
              <a:rPr lang="el-GR" sz="2600" dirty="0"/>
              <a:t>όπου </a:t>
            </a:r>
            <a:r>
              <a:rPr lang="el-GR" sz="2600" b="1" dirty="0"/>
              <a:t>το νόημα γίνεται αντιληπτό σε σχέση με ένα άλλο.</a:t>
            </a:r>
            <a:r>
              <a:rPr lang="el-GR" sz="2600" dirty="0"/>
              <a:t> Το νόημα δεν καθορίζεται με απόλυτο τρόπο, αλλά σε σχέση με άλλα σημεία:</a:t>
            </a:r>
            <a:endParaRPr lang="en-US" sz="2600" dirty="0"/>
          </a:p>
          <a:p>
            <a:pPr algn="ctr">
              <a:buNone/>
            </a:pPr>
            <a:r>
              <a:rPr lang="el-GR" dirty="0">
                <a:solidFill>
                  <a:srgbClr val="FF0000"/>
                </a:solidFill>
              </a:rPr>
              <a:t>Καλό # Κακό   Άσπρο # Μαύρο  Άνδρας # Γυναίκα</a:t>
            </a:r>
          </a:p>
        </p:txBody>
      </p:sp>
      <p:pic>
        <p:nvPicPr>
          <p:cNvPr id="5" name="4 - Εικόνα" descr="images (2).jpg"/>
          <p:cNvPicPr>
            <a:picLocks noChangeAspect="1"/>
          </p:cNvPicPr>
          <p:nvPr/>
        </p:nvPicPr>
        <p:blipFill>
          <a:blip r:embed="rId2" cstate="print"/>
          <a:stretch>
            <a:fillRect/>
          </a:stretch>
        </p:blipFill>
        <p:spPr>
          <a:xfrm>
            <a:off x="2627784" y="2924944"/>
            <a:ext cx="4518317" cy="338437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αρχείο λήψης (5).jpg"/>
          <p:cNvPicPr>
            <a:picLocks noGrp="1" noChangeAspect="1"/>
          </p:cNvPicPr>
          <p:nvPr>
            <p:ph idx="1"/>
          </p:nvPr>
        </p:nvPicPr>
        <p:blipFill>
          <a:blip r:embed="rId2" cstate="print"/>
          <a:stretch>
            <a:fillRect/>
          </a:stretch>
        </p:blipFill>
        <p:spPr>
          <a:xfrm>
            <a:off x="0" y="620688"/>
            <a:ext cx="9144000" cy="5120640"/>
          </a:xfrm>
        </p:spPr>
      </p:pic>
      <p:sp>
        <p:nvSpPr>
          <p:cNvPr id="5" name="4 - TextBox"/>
          <p:cNvSpPr txBox="1"/>
          <p:nvPr/>
        </p:nvSpPr>
        <p:spPr>
          <a:xfrm>
            <a:off x="179512" y="5949280"/>
            <a:ext cx="4104456" cy="369332"/>
          </a:xfrm>
          <a:prstGeom prst="rect">
            <a:avLst/>
          </a:prstGeom>
          <a:noFill/>
        </p:spPr>
        <p:txBody>
          <a:bodyPr wrap="square" rtlCol="0">
            <a:spAutoFit/>
          </a:bodyPr>
          <a:lstStyle/>
          <a:p>
            <a:r>
              <a:rPr lang="el-GR" dirty="0"/>
              <a:t>Ο ήρωας;</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a:bodyPr>
          <a:lstStyle/>
          <a:p>
            <a:pPr algn="just">
              <a:lnSpc>
                <a:spcPct val="150000"/>
              </a:lnSpc>
            </a:pPr>
            <a:r>
              <a:rPr lang="el-GR" sz="2000" dirty="0"/>
              <a:t>Μέσα από τέτοιου τύπου δυαδικές αντιθέσεις προκρίνονται ένα ή δύο χαρακτηριστικά που καθιστούν τον κάθε πόλο </a:t>
            </a:r>
            <a:r>
              <a:rPr lang="el-GR" sz="2000" b="1" dirty="0"/>
              <a:t>διακριτό</a:t>
            </a:r>
            <a:r>
              <a:rPr lang="el-GR" sz="2000" dirty="0"/>
              <a:t>. </a:t>
            </a:r>
          </a:p>
          <a:p>
            <a:pPr algn="just">
              <a:lnSpc>
                <a:spcPct val="150000"/>
              </a:lnSpc>
            </a:pPr>
            <a:endParaRPr lang="el-GR" sz="2000" dirty="0"/>
          </a:p>
          <a:p>
            <a:pPr algn="just">
              <a:lnSpc>
                <a:spcPct val="150000"/>
              </a:lnSpc>
            </a:pPr>
            <a:r>
              <a:rPr lang="el-GR" sz="2000" dirty="0"/>
              <a:t>Δηλαδή ο κάθε πόλος σωρευτικά προσδιορίζεται με ακρίβεια από τις διαφορές που παρουσιάζει με τα αντίθετά του.</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κεντρικότητα - πλαίσιο θέας.jpg"/>
          <p:cNvPicPr>
            <a:picLocks noGrp="1" noChangeAspect="1"/>
          </p:cNvPicPr>
          <p:nvPr>
            <p:ph idx="1"/>
          </p:nvPr>
        </p:nvPicPr>
        <p:blipFill>
          <a:blip r:embed="rId2" cstate="print"/>
          <a:stretch>
            <a:fillRect/>
          </a:stretch>
        </p:blipFill>
        <p:spPr>
          <a:xfrm>
            <a:off x="611560" y="980728"/>
            <a:ext cx="3816424" cy="5460424"/>
          </a:xfrm>
        </p:spPr>
      </p:pic>
      <p:sp>
        <p:nvSpPr>
          <p:cNvPr id="5" name="4 - TextBox"/>
          <p:cNvSpPr txBox="1"/>
          <p:nvPr/>
        </p:nvSpPr>
        <p:spPr>
          <a:xfrm>
            <a:off x="4932040" y="1700808"/>
            <a:ext cx="3960440" cy="4801314"/>
          </a:xfrm>
          <a:prstGeom prst="rect">
            <a:avLst/>
          </a:prstGeom>
          <a:noFill/>
        </p:spPr>
        <p:txBody>
          <a:bodyPr wrap="square" rtlCol="0">
            <a:spAutoFit/>
          </a:bodyPr>
          <a:lstStyle/>
          <a:p>
            <a:r>
              <a:rPr lang="en-US" b="1" dirty="0"/>
              <a:t>Η ΚΟΙΛΙΑ ΤΟΥ ΑΡΧΙΤΕΚΤΟΝΑ (1987) </a:t>
            </a:r>
            <a:endParaRPr lang="el-GR" b="1" dirty="0"/>
          </a:p>
          <a:p>
            <a:r>
              <a:rPr lang="en-US" b="1" dirty="0"/>
              <a:t>THE BELLY OF AN ARCHITECT</a:t>
            </a:r>
          </a:p>
          <a:p>
            <a:endParaRPr lang="en-US" b="1" dirty="0"/>
          </a:p>
          <a:p>
            <a:r>
              <a:rPr lang="el-GR" b="1" dirty="0"/>
              <a:t>Σκηνοθέτης </a:t>
            </a:r>
            <a:r>
              <a:rPr lang="en-US" b="1" dirty="0"/>
              <a:t>Peter Greenaway</a:t>
            </a:r>
          </a:p>
          <a:p>
            <a:endParaRPr lang="en-US" b="1" dirty="0"/>
          </a:p>
          <a:p>
            <a:r>
              <a:rPr lang="el-GR" b="1" dirty="0"/>
              <a:t>Πρωταγωνιστές </a:t>
            </a:r>
            <a:r>
              <a:rPr lang="en-US" b="1" dirty="0"/>
              <a:t>Bryan </a:t>
            </a:r>
            <a:r>
              <a:rPr lang="en-US" b="1" dirty="0" err="1"/>
              <a:t>Denneby</a:t>
            </a:r>
            <a:endParaRPr lang="en-US" b="1" dirty="0"/>
          </a:p>
          <a:p>
            <a:r>
              <a:rPr lang="en-US" b="1" dirty="0"/>
              <a:t>Chloe Webb</a:t>
            </a:r>
          </a:p>
          <a:p>
            <a:endParaRPr lang="en-US" b="1" dirty="0"/>
          </a:p>
          <a:p>
            <a:r>
              <a:rPr lang="el-GR" b="1" dirty="0"/>
              <a:t>Μουσική </a:t>
            </a:r>
            <a:r>
              <a:rPr lang="en-US" b="1" dirty="0"/>
              <a:t>Glenn </a:t>
            </a:r>
            <a:r>
              <a:rPr lang="en-US" b="1" dirty="0" err="1"/>
              <a:t>Branca</a:t>
            </a:r>
            <a:r>
              <a:rPr lang="en-US" b="1" dirty="0"/>
              <a:t> </a:t>
            </a:r>
            <a:r>
              <a:rPr lang="el-GR" b="1" dirty="0"/>
              <a:t>και </a:t>
            </a:r>
            <a:r>
              <a:rPr lang="en-US" b="1" dirty="0" err="1"/>
              <a:t>Wim</a:t>
            </a:r>
            <a:r>
              <a:rPr lang="en-US" b="1" dirty="0"/>
              <a:t> </a:t>
            </a:r>
            <a:r>
              <a:rPr lang="en-US" b="1" dirty="0" err="1"/>
              <a:t>Mertens</a:t>
            </a:r>
            <a:endParaRPr lang="en-US" b="1" dirty="0"/>
          </a:p>
          <a:p>
            <a:endParaRPr lang="en-US" b="1" dirty="0"/>
          </a:p>
          <a:p>
            <a:endParaRPr lang="el-GR" b="1" dirty="0"/>
          </a:p>
          <a:p>
            <a:endParaRPr lang="el-GR" b="1" dirty="0"/>
          </a:p>
          <a:p>
            <a:endParaRPr lang="el-GR" b="1" dirty="0"/>
          </a:p>
          <a:p>
            <a:endParaRPr lang="el-GR" b="1" dirty="0"/>
          </a:p>
          <a:p>
            <a:endParaRPr lang="el-GR" b="1" dirty="0"/>
          </a:p>
          <a:p>
            <a:endParaRPr lang="el-G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a:xfrm>
            <a:off x="457200" y="1600200"/>
            <a:ext cx="4114800" cy="4525963"/>
          </a:xfrm>
        </p:spPr>
        <p:txBody>
          <a:bodyPr>
            <a:normAutofit fontScale="55000" lnSpcReduction="20000"/>
          </a:bodyPr>
          <a:lstStyle/>
          <a:p>
            <a:r>
              <a:rPr lang="en-US" dirty="0">
                <a:solidFill>
                  <a:srgbClr val="C00000"/>
                </a:solidFill>
              </a:rPr>
              <a:t>Peter Greenaway</a:t>
            </a:r>
          </a:p>
          <a:p>
            <a:r>
              <a:rPr lang="el-GR" dirty="0"/>
              <a:t>Μεταμοντέρνος</a:t>
            </a:r>
            <a:endParaRPr lang="en-US" dirty="0"/>
          </a:p>
          <a:p>
            <a:pPr>
              <a:buNone/>
            </a:pPr>
            <a:r>
              <a:rPr lang="el-GR" sz="2800" dirty="0"/>
              <a:t>Πρώιμες πειραματικές ταινίες </a:t>
            </a:r>
            <a:endParaRPr lang="en-US" sz="2800" dirty="0"/>
          </a:p>
          <a:p>
            <a:pPr>
              <a:buNone/>
            </a:pPr>
            <a:r>
              <a:rPr lang="en-US" sz="2800" dirty="0"/>
              <a:t>==</a:t>
            </a:r>
            <a:r>
              <a:rPr lang="el-GR" sz="2800" dirty="0"/>
              <a:t>&gt;&gt; </a:t>
            </a:r>
            <a:r>
              <a:rPr lang="el-GR" sz="2800" b="1" dirty="0"/>
              <a:t>στρουκτουραλιστικός κινηματογράφος </a:t>
            </a:r>
            <a:endParaRPr lang="en-US" sz="2800" b="1" dirty="0"/>
          </a:p>
          <a:p>
            <a:pPr>
              <a:buNone/>
            </a:pPr>
            <a:endParaRPr lang="en-US" sz="2800" dirty="0"/>
          </a:p>
          <a:p>
            <a:pPr>
              <a:buNone/>
            </a:pPr>
            <a:r>
              <a:rPr lang="el-GR" sz="2800" dirty="0"/>
              <a:t>μόνο για να αμφισβητήσει ή να κριτικάρει τα ίδια τα όρια αυτού του κινηματογράφου</a:t>
            </a:r>
            <a:r>
              <a:rPr lang="en-US" sz="2800" dirty="0"/>
              <a:t>.</a:t>
            </a:r>
          </a:p>
          <a:p>
            <a:pPr>
              <a:buNone/>
            </a:pPr>
            <a:endParaRPr lang="en-US" sz="2800" dirty="0"/>
          </a:p>
          <a:p>
            <a:pPr>
              <a:buNone/>
            </a:pPr>
            <a:r>
              <a:rPr lang="el-GR" dirty="0"/>
              <a:t>μεταμοντέρνες και </a:t>
            </a:r>
            <a:r>
              <a:rPr lang="el-GR" dirty="0" err="1"/>
              <a:t>μεταστρουκτουραλιστικές</a:t>
            </a:r>
            <a:r>
              <a:rPr lang="el-GR" dirty="0"/>
              <a:t> πτυχές</a:t>
            </a:r>
            <a:endParaRPr lang="en-US" dirty="0"/>
          </a:p>
          <a:p>
            <a:pPr>
              <a:buNone/>
            </a:pPr>
            <a:endParaRPr lang="en-US" dirty="0"/>
          </a:p>
          <a:p>
            <a:pPr>
              <a:buNone/>
            </a:pPr>
            <a:r>
              <a:rPr lang="el-GR" sz="4400" b="1" dirty="0">
                <a:solidFill>
                  <a:srgbClr val="C00000"/>
                </a:solidFill>
              </a:rPr>
              <a:t>Κατασκευή και αποδόμηση αναπαραστατικών συστημάτων</a:t>
            </a:r>
            <a:br>
              <a:rPr lang="el-GR" b="1" dirty="0">
                <a:solidFill>
                  <a:srgbClr val="C00000"/>
                </a:solidFill>
              </a:rPr>
            </a:br>
            <a:endParaRPr lang="el-GR" b="1" dirty="0">
              <a:solidFill>
                <a:srgbClr val="C00000"/>
              </a:solidFill>
            </a:endParaRPr>
          </a:p>
        </p:txBody>
      </p:sp>
      <p:sp>
        <p:nvSpPr>
          <p:cNvPr id="1026" name="AutoShape 2" descr="Peter Greenaway - The European Graduate Schoo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5" name="4 - Εικόνα" descr="greenaway.jpg"/>
          <p:cNvPicPr>
            <a:picLocks noChangeAspect="1"/>
          </p:cNvPicPr>
          <p:nvPr/>
        </p:nvPicPr>
        <p:blipFill>
          <a:blip r:embed="rId2" cstate="print"/>
          <a:stretch>
            <a:fillRect/>
          </a:stretch>
        </p:blipFill>
        <p:spPr>
          <a:xfrm>
            <a:off x="4788024" y="2276872"/>
            <a:ext cx="4133779" cy="309634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l"/>
            <a:r>
              <a:rPr lang="en-US" dirty="0"/>
              <a:t>The 80s</a:t>
            </a:r>
            <a:br>
              <a:rPr lang="en-US" dirty="0"/>
            </a:br>
            <a:endParaRPr lang="el-GR" dirty="0"/>
          </a:p>
        </p:txBody>
      </p:sp>
      <p:sp>
        <p:nvSpPr>
          <p:cNvPr id="9" name="8 - Θέση περιεχομένου"/>
          <p:cNvSpPr>
            <a:spLocks noGrp="1"/>
          </p:cNvSpPr>
          <p:nvPr>
            <p:ph idx="1"/>
          </p:nvPr>
        </p:nvSpPr>
        <p:spPr>
          <a:xfrm>
            <a:off x="457200" y="1600200"/>
            <a:ext cx="5050904" cy="4525963"/>
          </a:xfrm>
        </p:spPr>
        <p:txBody>
          <a:bodyPr>
            <a:normAutofit fontScale="70000" lnSpcReduction="20000"/>
          </a:bodyPr>
          <a:lstStyle/>
          <a:p>
            <a:r>
              <a:rPr lang="el-GR" dirty="0"/>
              <a:t>Απόγειο του «</a:t>
            </a:r>
            <a:r>
              <a:rPr lang="el-GR" dirty="0" err="1"/>
              <a:t>νεοσυντηρητισμού</a:t>
            </a:r>
            <a:r>
              <a:rPr lang="el-GR" dirty="0"/>
              <a:t>»</a:t>
            </a:r>
            <a:endParaRPr lang="en-US" dirty="0"/>
          </a:p>
          <a:p>
            <a:endParaRPr lang="el-GR" dirty="0"/>
          </a:p>
          <a:p>
            <a:r>
              <a:rPr lang="en-US" dirty="0"/>
              <a:t>R. Reagan- </a:t>
            </a:r>
            <a:r>
              <a:rPr lang="el-GR" dirty="0"/>
              <a:t>επάνοδος στις αρχικές αξίες της οικογένειας – θρησκείας  πατρίδας</a:t>
            </a:r>
          </a:p>
          <a:p>
            <a:endParaRPr lang="el-GR" dirty="0"/>
          </a:p>
          <a:p>
            <a:r>
              <a:rPr lang="el-GR" dirty="0"/>
              <a:t>Νέο – συντηρητικός μεταμοντερνισμός</a:t>
            </a:r>
            <a:endParaRPr lang="en-US" dirty="0"/>
          </a:p>
          <a:p>
            <a:endParaRPr lang="el-GR" dirty="0"/>
          </a:p>
          <a:p>
            <a:r>
              <a:rPr lang="el-GR" dirty="0"/>
              <a:t>Αφηρημένη ζωγραφική </a:t>
            </a:r>
            <a:endParaRPr lang="en-US" dirty="0"/>
          </a:p>
          <a:p>
            <a:endParaRPr lang="el-GR" dirty="0"/>
          </a:p>
          <a:p>
            <a:r>
              <a:rPr lang="el-GR" dirty="0"/>
              <a:t>Γλωσσολογικοί πειραματισμοί στη λογοτεχνία</a:t>
            </a:r>
            <a:endParaRPr lang="en-US" dirty="0"/>
          </a:p>
          <a:p>
            <a:endParaRPr lang="en-US" dirty="0"/>
          </a:p>
          <a:p>
            <a:r>
              <a:rPr lang="en-US" dirty="0"/>
              <a:t>KATAN</a:t>
            </a:r>
            <a:r>
              <a:rPr lang="el-GR" dirty="0"/>
              <a:t>ΑΛΩΤΙΣΜΟΣ</a:t>
            </a:r>
          </a:p>
          <a:p>
            <a:endParaRPr lang="el-GR" dirty="0"/>
          </a:p>
          <a:p>
            <a:endParaRPr lang="el-GR" dirty="0"/>
          </a:p>
        </p:txBody>
      </p:sp>
      <p:pic>
        <p:nvPicPr>
          <p:cNvPr id="10" name="9 - Εικόνα" descr="αρχείο λήψης (8).jpg"/>
          <p:cNvPicPr>
            <a:picLocks noChangeAspect="1"/>
          </p:cNvPicPr>
          <p:nvPr/>
        </p:nvPicPr>
        <p:blipFill>
          <a:blip r:embed="rId2" cstate="print"/>
          <a:stretch>
            <a:fillRect/>
          </a:stretch>
        </p:blipFill>
        <p:spPr>
          <a:xfrm>
            <a:off x="5580112" y="1772816"/>
            <a:ext cx="3325460" cy="259228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l"/>
            <a:r>
              <a:rPr lang="en-US" dirty="0"/>
              <a:t>The 80s</a:t>
            </a:r>
            <a:endParaRPr lang="el-GR" dirty="0"/>
          </a:p>
        </p:txBody>
      </p:sp>
      <p:pic>
        <p:nvPicPr>
          <p:cNvPr id="4" name="3 - Θέση περιεχομένου" descr="MTV_Logo.svg.png"/>
          <p:cNvPicPr>
            <a:picLocks noGrp="1" noChangeAspect="1"/>
          </p:cNvPicPr>
          <p:nvPr>
            <p:ph idx="1"/>
          </p:nvPr>
        </p:nvPicPr>
        <p:blipFill>
          <a:blip r:embed="rId2" cstate="print"/>
          <a:stretch>
            <a:fillRect/>
          </a:stretch>
        </p:blipFill>
        <p:spPr>
          <a:xfrm>
            <a:off x="179512" y="3501008"/>
            <a:ext cx="4057650" cy="3114675"/>
          </a:xfrm>
        </p:spPr>
      </p:pic>
      <p:pic>
        <p:nvPicPr>
          <p:cNvPr id="5" name="4 - Εικόνα" descr="Larry_Bird_Lipofsky.jpg"/>
          <p:cNvPicPr>
            <a:picLocks noChangeAspect="1"/>
          </p:cNvPicPr>
          <p:nvPr/>
        </p:nvPicPr>
        <p:blipFill>
          <a:blip r:embed="rId3" cstate="print"/>
          <a:stretch>
            <a:fillRect/>
          </a:stretch>
        </p:blipFill>
        <p:spPr>
          <a:xfrm>
            <a:off x="5220072" y="764704"/>
            <a:ext cx="1418439" cy="1778504"/>
          </a:xfrm>
          <a:prstGeom prst="rect">
            <a:avLst/>
          </a:prstGeom>
        </p:spPr>
      </p:pic>
      <p:pic>
        <p:nvPicPr>
          <p:cNvPr id="6" name="5 - Εικόνα" descr="LikeAVirgin1984.png"/>
          <p:cNvPicPr>
            <a:picLocks noChangeAspect="1"/>
          </p:cNvPicPr>
          <p:nvPr/>
        </p:nvPicPr>
        <p:blipFill>
          <a:blip r:embed="rId4" cstate="print"/>
          <a:stretch>
            <a:fillRect/>
          </a:stretch>
        </p:blipFill>
        <p:spPr>
          <a:xfrm>
            <a:off x="5076056" y="2708920"/>
            <a:ext cx="3810868" cy="3810868"/>
          </a:xfrm>
          <a:prstGeom prst="rect">
            <a:avLst/>
          </a:prstGeom>
        </p:spPr>
      </p:pic>
      <p:pic>
        <p:nvPicPr>
          <p:cNvPr id="7" name="6 - Εικόνα" descr="αρχείο λήψης (6).jpg"/>
          <p:cNvPicPr>
            <a:picLocks noChangeAspect="1"/>
          </p:cNvPicPr>
          <p:nvPr/>
        </p:nvPicPr>
        <p:blipFill>
          <a:blip r:embed="rId5" cstate="print"/>
          <a:stretch>
            <a:fillRect/>
          </a:stretch>
        </p:blipFill>
        <p:spPr>
          <a:xfrm>
            <a:off x="6732240" y="404664"/>
            <a:ext cx="2143125" cy="2143125"/>
          </a:xfrm>
          <a:prstGeom prst="rect">
            <a:avLst/>
          </a:prstGeom>
        </p:spPr>
      </p:pic>
      <p:pic>
        <p:nvPicPr>
          <p:cNvPr id="8" name="7 - Εικόνα" descr="Photograph_of_Mrs._Reagan_speaking_at_a__Just_Say_No__Rally_in_Los_Angeles_-_NARA_-_198584.jpg"/>
          <p:cNvPicPr>
            <a:picLocks noChangeAspect="1"/>
          </p:cNvPicPr>
          <p:nvPr/>
        </p:nvPicPr>
        <p:blipFill>
          <a:blip r:embed="rId6" cstate="print"/>
          <a:stretch>
            <a:fillRect/>
          </a:stretch>
        </p:blipFill>
        <p:spPr>
          <a:xfrm>
            <a:off x="3851920" y="4797152"/>
            <a:ext cx="1156664" cy="1728192"/>
          </a:xfrm>
          <a:prstGeom prst="rect">
            <a:avLst/>
          </a:prstGeom>
        </p:spPr>
      </p:pic>
      <p:pic>
        <p:nvPicPr>
          <p:cNvPr id="9" name="8 - Εικόνα" descr="αρχείο λήψης (7).jpg"/>
          <p:cNvPicPr>
            <a:picLocks noChangeAspect="1"/>
          </p:cNvPicPr>
          <p:nvPr/>
        </p:nvPicPr>
        <p:blipFill>
          <a:blip r:embed="rId7" cstate="print"/>
          <a:stretch>
            <a:fillRect/>
          </a:stretch>
        </p:blipFill>
        <p:spPr>
          <a:xfrm>
            <a:off x="2627784" y="764704"/>
            <a:ext cx="1752600" cy="261937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l"/>
            <a:r>
              <a:rPr lang="en-US" dirty="0"/>
              <a:t>The 80s</a:t>
            </a:r>
            <a:br>
              <a:rPr lang="en-US" dirty="0"/>
            </a:br>
            <a:endParaRPr lang="el-GR" dirty="0"/>
          </a:p>
        </p:txBody>
      </p:sp>
      <p:pic>
        <p:nvPicPr>
          <p:cNvPr id="4" name="3 - Θέση περιεχομένου" descr="E_t_the_extra_terrestrial_ver3.jpg"/>
          <p:cNvPicPr>
            <a:picLocks noGrp="1" noChangeAspect="1"/>
          </p:cNvPicPr>
          <p:nvPr>
            <p:ph idx="1"/>
          </p:nvPr>
        </p:nvPicPr>
        <p:blipFill>
          <a:blip r:embed="rId2" cstate="print"/>
          <a:stretch>
            <a:fillRect/>
          </a:stretch>
        </p:blipFill>
        <p:spPr>
          <a:xfrm>
            <a:off x="2915816" y="3356992"/>
            <a:ext cx="2095500" cy="3267075"/>
          </a:xfrm>
        </p:spPr>
      </p:pic>
      <p:pic>
        <p:nvPicPr>
          <p:cNvPr id="5" name="4 - Εικόνα" descr="Out_of_africa_poster.jpg"/>
          <p:cNvPicPr>
            <a:picLocks noChangeAspect="1"/>
          </p:cNvPicPr>
          <p:nvPr/>
        </p:nvPicPr>
        <p:blipFill>
          <a:blip r:embed="rId3" cstate="print"/>
          <a:stretch>
            <a:fillRect/>
          </a:stretch>
        </p:blipFill>
        <p:spPr>
          <a:xfrm>
            <a:off x="5580112" y="3356992"/>
            <a:ext cx="2095500" cy="3276600"/>
          </a:xfrm>
          <a:prstGeom prst="rect">
            <a:avLst/>
          </a:prstGeom>
        </p:spPr>
      </p:pic>
      <p:pic>
        <p:nvPicPr>
          <p:cNvPr id="6" name="5 - Εικόνα" descr="Platoon_posters_86.jpg"/>
          <p:cNvPicPr>
            <a:picLocks noChangeAspect="1"/>
          </p:cNvPicPr>
          <p:nvPr/>
        </p:nvPicPr>
        <p:blipFill>
          <a:blip r:embed="rId4" cstate="print"/>
          <a:stretch>
            <a:fillRect/>
          </a:stretch>
        </p:blipFill>
        <p:spPr>
          <a:xfrm>
            <a:off x="3059832" y="260648"/>
            <a:ext cx="1973024" cy="2995408"/>
          </a:xfrm>
          <a:prstGeom prst="rect">
            <a:avLst/>
          </a:prstGeom>
        </p:spPr>
      </p:pic>
      <p:pic>
        <p:nvPicPr>
          <p:cNvPr id="7" name="6 - Εικόνα" descr="Rain_Man_poster.jpg"/>
          <p:cNvPicPr>
            <a:picLocks noChangeAspect="1"/>
          </p:cNvPicPr>
          <p:nvPr/>
        </p:nvPicPr>
        <p:blipFill>
          <a:blip r:embed="rId5" cstate="print"/>
          <a:stretch>
            <a:fillRect/>
          </a:stretch>
        </p:blipFill>
        <p:spPr>
          <a:xfrm>
            <a:off x="395536" y="3501008"/>
            <a:ext cx="2011680" cy="3163824"/>
          </a:xfrm>
          <a:prstGeom prst="rect">
            <a:avLst/>
          </a:prstGeom>
        </p:spPr>
      </p:pic>
      <p:pic>
        <p:nvPicPr>
          <p:cNvPr id="8" name="7 - Εικόνα" descr="The_Last_Emperor_filmposter.jpg"/>
          <p:cNvPicPr>
            <a:picLocks noChangeAspect="1"/>
          </p:cNvPicPr>
          <p:nvPr/>
        </p:nvPicPr>
        <p:blipFill>
          <a:blip r:embed="rId6" cstate="print"/>
          <a:stretch>
            <a:fillRect/>
          </a:stretch>
        </p:blipFill>
        <p:spPr>
          <a:xfrm>
            <a:off x="5580112" y="332656"/>
            <a:ext cx="2095500" cy="280987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lvl="0"/>
            <a:r>
              <a:rPr lang="el-GR" dirty="0"/>
              <a:t>Σημειολογία</a:t>
            </a:r>
            <a:br>
              <a:rPr lang="el-GR" dirty="0"/>
            </a:br>
            <a:endParaRPr lang="el-GR" dirty="0"/>
          </a:p>
        </p:txBody>
      </p:sp>
      <p:sp>
        <p:nvSpPr>
          <p:cNvPr id="3" name="2 - Θέση περιεχομένου"/>
          <p:cNvSpPr>
            <a:spLocks noGrp="1"/>
          </p:cNvSpPr>
          <p:nvPr>
            <p:ph idx="1"/>
          </p:nvPr>
        </p:nvSpPr>
        <p:spPr>
          <a:xfrm>
            <a:off x="539552" y="1052736"/>
            <a:ext cx="8229600" cy="4525963"/>
          </a:xfrm>
        </p:spPr>
        <p:txBody>
          <a:bodyPr/>
          <a:lstStyle/>
          <a:p>
            <a:r>
              <a:rPr lang="el-GR" dirty="0"/>
              <a:t>Τι είναι η </a:t>
            </a:r>
            <a:r>
              <a:rPr lang="el-GR" b="1" dirty="0"/>
              <a:t>Σημειολογία</a:t>
            </a:r>
            <a:r>
              <a:rPr lang="el-GR" dirty="0"/>
              <a:t>; </a:t>
            </a:r>
          </a:p>
          <a:p>
            <a:r>
              <a:rPr lang="el-GR" dirty="0"/>
              <a:t>Σημείο  - πού το χρησιμοποιούμε;</a:t>
            </a:r>
          </a:p>
          <a:p>
            <a:r>
              <a:rPr lang="el-GR" dirty="0"/>
              <a:t>Σκύλος – </a:t>
            </a:r>
            <a:r>
              <a:rPr lang="en-US" dirty="0"/>
              <a:t>dog – </a:t>
            </a:r>
            <a:r>
              <a:rPr lang="en-US" dirty="0" err="1"/>
              <a:t>chien</a:t>
            </a:r>
            <a:endParaRPr lang="en-US" dirty="0"/>
          </a:p>
          <a:p>
            <a:r>
              <a:rPr lang="en-US" dirty="0"/>
              <a:t> </a:t>
            </a:r>
          </a:p>
          <a:p>
            <a:endParaRPr lang="el-GR" dirty="0"/>
          </a:p>
          <a:p>
            <a:endParaRPr lang="el-GR" dirty="0"/>
          </a:p>
        </p:txBody>
      </p:sp>
      <p:pic>
        <p:nvPicPr>
          <p:cNvPr id="4" name="3 - Εικόνα" descr="skylos-andras.jpg"/>
          <p:cNvPicPr>
            <a:picLocks noChangeAspect="1"/>
          </p:cNvPicPr>
          <p:nvPr/>
        </p:nvPicPr>
        <p:blipFill>
          <a:blip r:embed="rId2" cstate="print"/>
          <a:stretch>
            <a:fillRect/>
          </a:stretch>
        </p:blipFill>
        <p:spPr>
          <a:xfrm>
            <a:off x="1043608" y="2924944"/>
            <a:ext cx="2808312" cy="1871252"/>
          </a:xfrm>
          <a:prstGeom prst="rect">
            <a:avLst/>
          </a:prstGeom>
        </p:spPr>
      </p:pic>
      <p:pic>
        <p:nvPicPr>
          <p:cNvPr id="5" name="4 - Εικόνα" descr="8a51361d0646a46cc00abca12302d5ca.jpg"/>
          <p:cNvPicPr>
            <a:picLocks noChangeAspect="1"/>
          </p:cNvPicPr>
          <p:nvPr/>
        </p:nvPicPr>
        <p:blipFill>
          <a:blip r:embed="rId3" cstate="print"/>
          <a:stretch>
            <a:fillRect/>
          </a:stretch>
        </p:blipFill>
        <p:spPr>
          <a:xfrm>
            <a:off x="4572000" y="2996952"/>
            <a:ext cx="3960440" cy="355316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a:xfrm>
            <a:off x="457200" y="1600200"/>
            <a:ext cx="8219256" cy="4525963"/>
          </a:xfrm>
        </p:spPr>
        <p:txBody>
          <a:bodyPr>
            <a:normAutofit/>
          </a:bodyPr>
          <a:lstStyle/>
          <a:p>
            <a:pPr>
              <a:lnSpc>
                <a:spcPct val="150000"/>
              </a:lnSpc>
            </a:pPr>
            <a:r>
              <a:rPr lang="el-GR" sz="2000" dirty="0"/>
              <a:t>Στη δεκαετία του ’60 και </a:t>
            </a:r>
            <a:r>
              <a:rPr lang="el-GR" sz="2000" b="1" dirty="0"/>
              <a:t>’70 η κινηματογραφική θεωρία ενσωματώνεται  στην ακαδημαϊκή κοινότητα</a:t>
            </a:r>
            <a:r>
              <a:rPr lang="el-GR" sz="2000" dirty="0"/>
              <a:t> και μπαίνει  στο αστερισμό της σημειολογίας εντασσόμενη στο θεωρητικό συγκείμενο της εποχής της: η μελέτη του κινηματογράφου υφίσταται την επίδραση των γενικότερων θεωριών </a:t>
            </a:r>
          </a:p>
          <a:p>
            <a:pPr>
              <a:lnSpc>
                <a:spcPct val="150000"/>
              </a:lnSpc>
            </a:pPr>
            <a:r>
              <a:rPr lang="el-GR" sz="2000" dirty="0"/>
              <a:t>του δομισμού (</a:t>
            </a:r>
            <a:r>
              <a:rPr lang="el-GR" sz="2000" dirty="0" err="1"/>
              <a:t>structruralisme</a:t>
            </a:r>
            <a:r>
              <a:rPr lang="el-GR" sz="2000" dirty="0"/>
              <a:t>), </a:t>
            </a:r>
          </a:p>
          <a:p>
            <a:pPr>
              <a:lnSpc>
                <a:spcPct val="150000"/>
              </a:lnSpc>
            </a:pPr>
            <a:r>
              <a:rPr lang="el-GR" sz="2000" dirty="0" err="1"/>
              <a:t>μεταδομισμού</a:t>
            </a:r>
            <a:r>
              <a:rPr lang="el-GR" sz="2000" dirty="0"/>
              <a:t> (</a:t>
            </a:r>
            <a:r>
              <a:rPr lang="el-GR" sz="2000" dirty="0" err="1"/>
              <a:t>post</a:t>
            </a:r>
            <a:r>
              <a:rPr lang="el-GR" sz="2000" dirty="0"/>
              <a:t>-</a:t>
            </a:r>
            <a:r>
              <a:rPr lang="el-GR" sz="2000" dirty="0" err="1"/>
              <a:t>structuralisme</a:t>
            </a:r>
            <a:r>
              <a:rPr lang="el-GR" sz="2000" dirty="0"/>
              <a:t>), </a:t>
            </a:r>
          </a:p>
          <a:p>
            <a:pPr>
              <a:lnSpc>
                <a:spcPct val="150000"/>
              </a:lnSpc>
            </a:pPr>
            <a:r>
              <a:rPr lang="el-GR" sz="2000" dirty="0"/>
              <a:t>ψυχανάλυσης  και </a:t>
            </a:r>
          </a:p>
          <a:p>
            <a:pPr>
              <a:lnSpc>
                <a:spcPct val="150000"/>
              </a:lnSpc>
            </a:pPr>
            <a:r>
              <a:rPr lang="el-GR" sz="2000" dirty="0"/>
              <a:t>αποδόμησης (</a:t>
            </a:r>
            <a:r>
              <a:rPr lang="el-GR" sz="2000" dirty="0" err="1"/>
              <a:t>déconstruction</a:t>
            </a:r>
            <a:r>
              <a:rPr lang="el-GR" sz="2000" dirty="0"/>
              <a: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Υπόθεση</a:t>
            </a:r>
          </a:p>
        </p:txBody>
      </p:sp>
      <p:sp>
        <p:nvSpPr>
          <p:cNvPr id="3" name="2 - Θέση περιεχομένου"/>
          <p:cNvSpPr>
            <a:spLocks noGrp="1"/>
          </p:cNvSpPr>
          <p:nvPr>
            <p:ph idx="1"/>
          </p:nvPr>
        </p:nvSpPr>
        <p:spPr/>
        <p:txBody>
          <a:bodyPr>
            <a:normAutofit fontScale="47500" lnSpcReduction="20000"/>
          </a:bodyPr>
          <a:lstStyle/>
          <a:p>
            <a:r>
              <a:rPr lang="el-GR" dirty="0"/>
              <a:t>Η υπόθεση αφορά τον </a:t>
            </a:r>
            <a:r>
              <a:rPr lang="el-GR" dirty="0" err="1"/>
              <a:t>Κράκλαϊτ</a:t>
            </a:r>
            <a:r>
              <a:rPr lang="el-GR" dirty="0"/>
              <a:t>, ένα διάσημο αρχιτέκτονα από το Σικάγο και η νεαρή σύζυγός του, </a:t>
            </a:r>
            <a:r>
              <a:rPr lang="el-GR" dirty="0" err="1"/>
              <a:t>Λουίζα</a:t>
            </a:r>
            <a:r>
              <a:rPr lang="el-GR" dirty="0"/>
              <a:t>, οι οποίοι φτάνουν στη Ρώμη για να διοργανώσουν μία έκθεσης αφιερωμένη στο έργο του Γάλλου αρχιτέκτονα </a:t>
            </a:r>
            <a:r>
              <a:rPr lang="el-GR" dirty="0" err="1"/>
              <a:t>Étienne-Louis</a:t>
            </a:r>
            <a:r>
              <a:rPr lang="el-GR" dirty="0"/>
              <a:t> </a:t>
            </a:r>
            <a:r>
              <a:rPr lang="el-GR" dirty="0" err="1"/>
              <a:t>Boullée</a:t>
            </a:r>
            <a:r>
              <a:rPr lang="el-GR" dirty="0"/>
              <a:t> (1728-1799). </a:t>
            </a:r>
          </a:p>
          <a:p>
            <a:endParaRPr lang="el-GR" dirty="0"/>
          </a:p>
          <a:p>
            <a:r>
              <a:rPr lang="el-GR" dirty="0"/>
              <a:t>Η διάρκειας εννέα μηνών παραμονή τους στην Αιώνια Πόλη, θα είναι καθοριστική για την πορεία της ασταθούς σχέσης του ζευγαριού.</a:t>
            </a:r>
          </a:p>
          <a:p>
            <a:endParaRPr lang="el-GR" dirty="0"/>
          </a:p>
          <a:p>
            <a:r>
              <a:rPr lang="el-GR" dirty="0"/>
              <a:t>H ταινία αφηγείται την πορεία μιας εγκυμοσύνης: </a:t>
            </a:r>
            <a:r>
              <a:rPr lang="el-GR" b="1" dirty="0"/>
              <a:t>από τη σύλληψη μέχρι τη γέννηση</a:t>
            </a:r>
            <a:r>
              <a:rPr lang="el-GR" dirty="0"/>
              <a:t>. Αυτή η εγκυμοσύνη είναι κυριολεκτική -αφού αφορά την </a:t>
            </a:r>
            <a:r>
              <a:rPr lang="el-GR" dirty="0" err="1"/>
              <a:t>Λουίζα</a:t>
            </a:r>
            <a:r>
              <a:rPr lang="el-GR" dirty="0"/>
              <a:t>- αλλά και μεταφορική: ο </a:t>
            </a:r>
            <a:r>
              <a:rPr lang="el-GR" dirty="0" err="1"/>
              <a:t>Κράκλαϊτ</a:t>
            </a:r>
            <a:r>
              <a:rPr lang="el-GR" dirty="0"/>
              <a:t> βασανίζεται, σ’ όλη τη διάρκεια της παραμονής του στην Ρώμη, από ανεξήγητους πόνους στο στομάχι. </a:t>
            </a:r>
          </a:p>
          <a:p>
            <a:endParaRPr lang="el-GR" dirty="0"/>
          </a:p>
          <a:p>
            <a:r>
              <a:rPr lang="el-GR" dirty="0"/>
              <a:t>Ταυτιζόμενος με τον αυτοκράτορα Αύγουστο, ο οποίος δηλητηριάστηκε από την γυναίκα του </a:t>
            </a:r>
            <a:r>
              <a:rPr lang="el-GR" dirty="0" err="1"/>
              <a:t>Λίβια</a:t>
            </a:r>
            <a:r>
              <a:rPr lang="el-GR" dirty="0"/>
              <a:t> και «αλληλογραφώντας» με τον </a:t>
            </a:r>
            <a:r>
              <a:rPr lang="el-GR" dirty="0" err="1"/>
              <a:t>Étienne</a:t>
            </a:r>
            <a:r>
              <a:rPr lang="el-GR" dirty="0"/>
              <a:t>-</a:t>
            </a:r>
            <a:r>
              <a:rPr lang="el-GR" dirty="0" err="1"/>
              <a:t>Louis</a:t>
            </a:r>
            <a:r>
              <a:rPr lang="el-GR" dirty="0"/>
              <a:t> </a:t>
            </a:r>
            <a:r>
              <a:rPr lang="el-GR" dirty="0" err="1"/>
              <a:t>Boullée</a:t>
            </a:r>
            <a:r>
              <a:rPr lang="el-GR" dirty="0"/>
              <a:t> , ο ήρωας θα οικοδομήσει σιγά-σιγά το δικό του παραισθητικό κόσμο.</a:t>
            </a:r>
          </a:p>
          <a:p>
            <a:endParaRPr lang="el-GR" dirty="0"/>
          </a:p>
          <a:p>
            <a:r>
              <a:rPr lang="el-GR" dirty="0"/>
              <a:t>H ταινία ήταν υποψήφια για Χρυσό Φοίνικα στο Φεστιβάλ των Καννών (1987), ενώ η </a:t>
            </a:r>
            <a:r>
              <a:rPr lang="el-GR" dirty="0" err="1"/>
              <a:t>Washington</a:t>
            </a:r>
            <a:r>
              <a:rPr lang="el-GR" dirty="0"/>
              <a:t> </a:t>
            </a:r>
            <a:r>
              <a:rPr lang="el-GR" dirty="0" err="1"/>
              <a:t>Post</a:t>
            </a:r>
            <a:r>
              <a:rPr lang="el-GR" dirty="0"/>
              <a:t> την χαρακτήρισε μια θαυμάσια ελεγεία για την πνευματική και σωματική παρακμή.</a:t>
            </a:r>
          </a:p>
          <a:p>
            <a:endParaRPr lang="el-G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pPr algn="just">
              <a:lnSpc>
                <a:spcPct val="150000"/>
              </a:lnSpc>
            </a:pPr>
            <a:endParaRPr lang="el-GR" sz="2400" dirty="0"/>
          </a:p>
          <a:p>
            <a:pPr algn="just">
              <a:lnSpc>
                <a:spcPct val="150000"/>
              </a:lnSpc>
            </a:pPr>
            <a:endParaRPr lang="el-GR" sz="2400" dirty="0"/>
          </a:p>
          <a:p>
            <a:pPr algn="just">
              <a:lnSpc>
                <a:spcPct val="150000"/>
              </a:lnSpc>
            </a:pPr>
            <a:r>
              <a:rPr lang="el-GR" sz="2400" dirty="0"/>
              <a:t>Η </a:t>
            </a:r>
            <a:r>
              <a:rPr lang="el-GR" sz="2400" b="1" dirty="0"/>
              <a:t>σημασία των εικόνων </a:t>
            </a:r>
            <a:r>
              <a:rPr lang="el-GR" sz="2400" dirty="0"/>
              <a:t>της ταινίας και η </a:t>
            </a:r>
            <a:r>
              <a:rPr lang="el-GR" sz="2400" b="1" dirty="0"/>
              <a:t>μεταξύ τους σύνδεση</a:t>
            </a:r>
            <a:r>
              <a:rPr lang="el-GR" sz="2400" dirty="0"/>
              <a:t> οδηγούν στην παράγωγη νοήματος, με αποτέλεσμα </a:t>
            </a:r>
            <a:r>
              <a:rPr lang="el-GR" sz="2400" b="1" dirty="0"/>
              <a:t>να μην προκύπτει νόημα μόνο από την ιστορία της ταινίας</a:t>
            </a:r>
            <a:r>
              <a:rPr lang="el-GR" sz="2400" dirty="0"/>
              <a:t>.</a:t>
            </a:r>
          </a:p>
          <a:p>
            <a:endParaRPr lang="el-G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Belly-Of-An-Architect-Vittorio-Emanuele-Monument.jpg"/>
          <p:cNvPicPr>
            <a:picLocks noGrp="1" noChangeAspect="1"/>
          </p:cNvPicPr>
          <p:nvPr>
            <p:ph idx="1"/>
          </p:nvPr>
        </p:nvPicPr>
        <p:blipFill>
          <a:blip r:embed="rId2" cstate="print"/>
          <a:stretch>
            <a:fillRect/>
          </a:stretch>
        </p:blipFill>
        <p:spPr>
          <a:xfrm>
            <a:off x="3059832" y="692696"/>
            <a:ext cx="2851212" cy="1900808"/>
          </a:xfrm>
        </p:spPr>
      </p:pic>
      <p:sp>
        <p:nvSpPr>
          <p:cNvPr id="5" name="4 - Ορθογώνιο"/>
          <p:cNvSpPr/>
          <p:nvPr/>
        </p:nvSpPr>
        <p:spPr>
          <a:xfrm>
            <a:off x="2987824" y="2636913"/>
            <a:ext cx="2880320" cy="830997"/>
          </a:xfrm>
          <a:prstGeom prst="rect">
            <a:avLst/>
          </a:prstGeom>
        </p:spPr>
        <p:txBody>
          <a:bodyPr wrap="square">
            <a:spAutoFit/>
          </a:bodyPr>
          <a:lstStyle/>
          <a:p>
            <a:r>
              <a:rPr lang="en-US" sz="1200" b="1" dirty="0"/>
              <a:t>The Belly Of An Architect location: the grand edifice in which architect </a:t>
            </a:r>
            <a:r>
              <a:rPr lang="en-US" sz="1200" b="1" dirty="0" err="1"/>
              <a:t>Stourley</a:t>
            </a:r>
            <a:r>
              <a:rPr lang="en-US" sz="1200" b="1" dirty="0"/>
              <a:t> </a:t>
            </a:r>
            <a:r>
              <a:rPr lang="en-US" sz="1200" b="1" dirty="0" err="1"/>
              <a:t>Kracklite</a:t>
            </a:r>
            <a:r>
              <a:rPr lang="en-US" sz="1200" b="1" dirty="0"/>
              <a:t> works: </a:t>
            </a:r>
            <a:r>
              <a:rPr lang="it-IT" sz="1200" b="1" dirty="0"/>
              <a:t>Monument to Vittorio Emanuele II, Piazza Venezia, Rome, Italy</a:t>
            </a:r>
            <a:endParaRPr lang="el-GR" sz="1200" dirty="0"/>
          </a:p>
        </p:txBody>
      </p:sp>
      <p:pic>
        <p:nvPicPr>
          <p:cNvPr id="6" name="5 - Εικόνα" descr="AngelsAndDemons_PiazzaDelPopolo.jpg"/>
          <p:cNvPicPr>
            <a:picLocks noChangeAspect="1"/>
          </p:cNvPicPr>
          <p:nvPr/>
        </p:nvPicPr>
        <p:blipFill>
          <a:blip r:embed="rId3" cstate="print"/>
          <a:srcRect b="10000"/>
          <a:stretch>
            <a:fillRect/>
          </a:stretch>
        </p:blipFill>
        <p:spPr>
          <a:xfrm>
            <a:off x="6156176" y="692696"/>
            <a:ext cx="2880320" cy="1728192"/>
          </a:xfrm>
          <a:prstGeom prst="rect">
            <a:avLst/>
          </a:prstGeom>
        </p:spPr>
      </p:pic>
      <p:sp>
        <p:nvSpPr>
          <p:cNvPr id="7" name="6 - Ορθογώνιο"/>
          <p:cNvSpPr/>
          <p:nvPr/>
        </p:nvSpPr>
        <p:spPr>
          <a:xfrm>
            <a:off x="6084168" y="2636912"/>
            <a:ext cx="2880320" cy="646331"/>
          </a:xfrm>
          <a:prstGeom prst="rect">
            <a:avLst/>
          </a:prstGeom>
        </p:spPr>
        <p:txBody>
          <a:bodyPr wrap="square">
            <a:spAutoFit/>
          </a:bodyPr>
          <a:lstStyle/>
          <a:p>
            <a:r>
              <a:rPr lang="en-US" sz="1200" b="1" dirty="0"/>
              <a:t>The Belly Of An Architect location: </a:t>
            </a:r>
            <a:r>
              <a:rPr lang="en-US" sz="1200" b="1" dirty="0" err="1"/>
              <a:t>Kracklite</a:t>
            </a:r>
            <a:r>
              <a:rPr lang="en-US" sz="1200" b="1" dirty="0"/>
              <a:t> writes another postcard: Piazza del </a:t>
            </a:r>
            <a:r>
              <a:rPr lang="en-US" sz="1200" b="1" dirty="0" err="1"/>
              <a:t>Popolo</a:t>
            </a:r>
            <a:r>
              <a:rPr lang="en-US" sz="1200" b="1" dirty="0"/>
              <a:t>, Rome</a:t>
            </a:r>
            <a:endParaRPr lang="el-GR" sz="1200" dirty="0"/>
          </a:p>
        </p:txBody>
      </p:sp>
      <p:sp>
        <p:nvSpPr>
          <p:cNvPr id="8" name="7 - Ορθογώνιο"/>
          <p:cNvSpPr/>
          <p:nvPr/>
        </p:nvSpPr>
        <p:spPr>
          <a:xfrm>
            <a:off x="251520" y="5445224"/>
            <a:ext cx="2736304" cy="646331"/>
          </a:xfrm>
          <a:prstGeom prst="rect">
            <a:avLst/>
          </a:prstGeom>
        </p:spPr>
        <p:txBody>
          <a:bodyPr wrap="square">
            <a:spAutoFit/>
          </a:bodyPr>
          <a:lstStyle/>
          <a:p>
            <a:r>
              <a:rPr lang="en-US" sz="1200" b="1" dirty="0"/>
              <a:t>The Belly Of An Architect location: </a:t>
            </a:r>
            <a:r>
              <a:rPr lang="en-US" sz="1200" b="1" dirty="0" err="1"/>
              <a:t>Kracklite</a:t>
            </a:r>
            <a:r>
              <a:rPr lang="en-US" sz="1200" b="1" dirty="0"/>
              <a:t> gets roaring drunk: the Pantheon, Rome</a:t>
            </a:r>
            <a:endParaRPr lang="el-GR" sz="1200" dirty="0"/>
          </a:p>
        </p:txBody>
      </p:sp>
      <p:pic>
        <p:nvPicPr>
          <p:cNvPr id="9" name="8 - Εικόνα" descr="Belly-Of-An-Architect-Pantheon.jpg"/>
          <p:cNvPicPr>
            <a:picLocks noChangeAspect="1"/>
          </p:cNvPicPr>
          <p:nvPr/>
        </p:nvPicPr>
        <p:blipFill>
          <a:blip r:embed="rId4" cstate="print"/>
          <a:stretch>
            <a:fillRect/>
          </a:stretch>
        </p:blipFill>
        <p:spPr>
          <a:xfrm>
            <a:off x="581447" y="3861048"/>
            <a:ext cx="2148458" cy="1611344"/>
          </a:xfrm>
          <a:prstGeom prst="rect">
            <a:avLst/>
          </a:prstGeom>
        </p:spPr>
      </p:pic>
      <p:pic>
        <p:nvPicPr>
          <p:cNvPr id="10" name="9 - Εικόνα" descr="Ventimiglia_BellyOfAnArchitect.jpg"/>
          <p:cNvPicPr>
            <a:picLocks noChangeAspect="1"/>
          </p:cNvPicPr>
          <p:nvPr/>
        </p:nvPicPr>
        <p:blipFill>
          <a:blip r:embed="rId5" cstate="print"/>
          <a:stretch>
            <a:fillRect/>
          </a:stretch>
        </p:blipFill>
        <p:spPr>
          <a:xfrm>
            <a:off x="323528" y="980728"/>
            <a:ext cx="2583245" cy="1440159"/>
          </a:xfrm>
          <a:prstGeom prst="rect">
            <a:avLst/>
          </a:prstGeom>
        </p:spPr>
      </p:pic>
      <p:sp>
        <p:nvSpPr>
          <p:cNvPr id="11" name="10 - Ορθογώνιο"/>
          <p:cNvSpPr/>
          <p:nvPr/>
        </p:nvSpPr>
        <p:spPr>
          <a:xfrm>
            <a:off x="323528" y="2564904"/>
            <a:ext cx="2592288" cy="461665"/>
          </a:xfrm>
          <a:prstGeom prst="rect">
            <a:avLst/>
          </a:prstGeom>
        </p:spPr>
        <p:txBody>
          <a:bodyPr wrap="square">
            <a:spAutoFit/>
          </a:bodyPr>
          <a:lstStyle/>
          <a:p>
            <a:r>
              <a:rPr lang="en-US" sz="1200" dirty="0"/>
              <a:t>The train crossing the French-Italian border – </a:t>
            </a:r>
            <a:r>
              <a:rPr lang="en-US" sz="1200" b="1" dirty="0" err="1"/>
              <a:t>Ventimiglia</a:t>
            </a:r>
            <a:r>
              <a:rPr lang="en-US" sz="1200" b="1" dirty="0"/>
              <a:t>, Italy</a:t>
            </a:r>
            <a:endParaRPr lang="el-GR" sz="1200" dirty="0"/>
          </a:p>
        </p:txBody>
      </p:sp>
      <p:pic>
        <p:nvPicPr>
          <p:cNvPr id="12" name="11 - Εικόνα" descr="PiazzaDelPopolo_Now.jpg"/>
          <p:cNvPicPr>
            <a:picLocks noChangeAspect="1"/>
          </p:cNvPicPr>
          <p:nvPr/>
        </p:nvPicPr>
        <p:blipFill>
          <a:blip r:embed="rId6" cstate="print"/>
          <a:stretch>
            <a:fillRect/>
          </a:stretch>
        </p:blipFill>
        <p:spPr>
          <a:xfrm>
            <a:off x="3275856" y="3717032"/>
            <a:ext cx="2448272" cy="1836205"/>
          </a:xfrm>
          <a:prstGeom prst="rect">
            <a:avLst/>
          </a:prstGeom>
        </p:spPr>
      </p:pic>
      <p:sp>
        <p:nvSpPr>
          <p:cNvPr id="13" name="12 - Ορθογώνιο"/>
          <p:cNvSpPr/>
          <p:nvPr/>
        </p:nvSpPr>
        <p:spPr>
          <a:xfrm>
            <a:off x="3275856" y="5589240"/>
            <a:ext cx="2092624" cy="276999"/>
          </a:xfrm>
          <a:prstGeom prst="rect">
            <a:avLst/>
          </a:prstGeom>
        </p:spPr>
        <p:txBody>
          <a:bodyPr wrap="none">
            <a:spAutoFit/>
          </a:bodyPr>
          <a:lstStyle/>
          <a:p>
            <a:r>
              <a:rPr lang="it-IT" sz="1200" b="1" dirty="0"/>
              <a:t>Piazza del Popolo, Rome, Italy</a:t>
            </a:r>
            <a:endParaRPr lang="el-GR" sz="1200" dirty="0"/>
          </a:p>
        </p:txBody>
      </p:sp>
      <p:pic>
        <p:nvPicPr>
          <p:cNvPr id="14" name="13 - Εικόνα" descr="AugustusMausoleum_Resized.jpg"/>
          <p:cNvPicPr>
            <a:picLocks noChangeAspect="1"/>
          </p:cNvPicPr>
          <p:nvPr/>
        </p:nvPicPr>
        <p:blipFill>
          <a:blip r:embed="rId7" cstate="print"/>
          <a:stretch>
            <a:fillRect/>
          </a:stretch>
        </p:blipFill>
        <p:spPr>
          <a:xfrm>
            <a:off x="6228184" y="3717032"/>
            <a:ext cx="2513856" cy="1885392"/>
          </a:xfrm>
          <a:prstGeom prst="rect">
            <a:avLst/>
          </a:prstGeom>
        </p:spPr>
      </p:pic>
      <p:sp>
        <p:nvSpPr>
          <p:cNvPr id="15" name="14 - Ορθογώνιο"/>
          <p:cNvSpPr/>
          <p:nvPr/>
        </p:nvSpPr>
        <p:spPr>
          <a:xfrm>
            <a:off x="6228184" y="5589240"/>
            <a:ext cx="2520280" cy="646331"/>
          </a:xfrm>
          <a:prstGeom prst="rect">
            <a:avLst/>
          </a:prstGeom>
        </p:spPr>
        <p:txBody>
          <a:bodyPr wrap="square">
            <a:spAutoFit/>
          </a:bodyPr>
          <a:lstStyle/>
          <a:p>
            <a:r>
              <a:rPr lang="en-US" sz="1200" dirty="0" err="1"/>
              <a:t>Kracklite</a:t>
            </a:r>
            <a:r>
              <a:rPr lang="en-US" sz="1200" dirty="0"/>
              <a:t> visits the Mausoleum of Augustus - </a:t>
            </a:r>
            <a:r>
              <a:rPr lang="en-US" sz="1200" b="1" dirty="0"/>
              <a:t>Piazza Augusto </a:t>
            </a:r>
            <a:r>
              <a:rPr lang="en-US" sz="1200" b="1" dirty="0" err="1"/>
              <a:t>Imperatore</a:t>
            </a:r>
            <a:r>
              <a:rPr lang="en-US" sz="1200" b="1" dirty="0"/>
              <a:t>, Rome, Italy</a:t>
            </a:r>
            <a:endParaRPr lang="el-GR" sz="12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VillaAdriana_BellyOfAnArchitect.jpg"/>
          <p:cNvPicPr>
            <a:picLocks noGrp="1" noChangeAspect="1"/>
          </p:cNvPicPr>
          <p:nvPr>
            <p:ph idx="1"/>
          </p:nvPr>
        </p:nvPicPr>
        <p:blipFill>
          <a:blip r:embed="rId2" cstate="print"/>
          <a:stretch>
            <a:fillRect/>
          </a:stretch>
        </p:blipFill>
        <p:spPr>
          <a:xfrm>
            <a:off x="467544" y="620689"/>
            <a:ext cx="2712409" cy="1512168"/>
          </a:xfrm>
        </p:spPr>
      </p:pic>
      <p:sp>
        <p:nvSpPr>
          <p:cNvPr id="5" name="4 - Ορθογώνιο"/>
          <p:cNvSpPr/>
          <p:nvPr/>
        </p:nvSpPr>
        <p:spPr>
          <a:xfrm>
            <a:off x="467544" y="2204864"/>
            <a:ext cx="2736304" cy="646331"/>
          </a:xfrm>
          <a:prstGeom prst="rect">
            <a:avLst/>
          </a:prstGeom>
        </p:spPr>
        <p:txBody>
          <a:bodyPr wrap="square">
            <a:spAutoFit/>
          </a:bodyPr>
          <a:lstStyle/>
          <a:p>
            <a:r>
              <a:rPr lang="en-US" sz="1200" dirty="0"/>
              <a:t>The picnic scene – </a:t>
            </a:r>
            <a:r>
              <a:rPr lang="en-US" sz="1200" b="1" dirty="0"/>
              <a:t>Villa Adriana, Largo Marguerite </a:t>
            </a:r>
            <a:r>
              <a:rPr lang="en-US" sz="1200" b="1" dirty="0" err="1"/>
              <a:t>Yourcenar</a:t>
            </a:r>
            <a:r>
              <a:rPr lang="en-US" sz="1200" b="1" dirty="0"/>
              <a:t> 2, Tivoli, Province of Rome, Italy</a:t>
            </a:r>
            <a:endParaRPr lang="el-GR" sz="1200" dirty="0"/>
          </a:p>
        </p:txBody>
      </p:sp>
      <p:pic>
        <p:nvPicPr>
          <p:cNvPr id="6" name="5 - Εικόνα" descr="StPetersCathedral_Now.jpg"/>
          <p:cNvPicPr>
            <a:picLocks noChangeAspect="1"/>
          </p:cNvPicPr>
          <p:nvPr/>
        </p:nvPicPr>
        <p:blipFill>
          <a:blip r:embed="rId3" cstate="print"/>
          <a:stretch>
            <a:fillRect/>
          </a:stretch>
        </p:blipFill>
        <p:spPr>
          <a:xfrm>
            <a:off x="3491880" y="620688"/>
            <a:ext cx="2448272" cy="1836204"/>
          </a:xfrm>
          <a:prstGeom prst="rect">
            <a:avLst/>
          </a:prstGeom>
        </p:spPr>
      </p:pic>
      <p:sp>
        <p:nvSpPr>
          <p:cNvPr id="7" name="6 - Ορθογώνιο"/>
          <p:cNvSpPr/>
          <p:nvPr/>
        </p:nvSpPr>
        <p:spPr>
          <a:xfrm>
            <a:off x="3491880" y="2492896"/>
            <a:ext cx="2448272" cy="648072"/>
          </a:xfrm>
          <a:prstGeom prst="rect">
            <a:avLst/>
          </a:prstGeom>
        </p:spPr>
        <p:txBody>
          <a:bodyPr wrap="square">
            <a:spAutoFit/>
          </a:bodyPr>
          <a:lstStyle/>
          <a:p>
            <a:r>
              <a:rPr lang="en-US" sz="1200" dirty="0" err="1"/>
              <a:t>Kracklite</a:t>
            </a:r>
            <a:r>
              <a:rPr lang="en-US" sz="1200" dirty="0"/>
              <a:t> writes a postcard to </a:t>
            </a:r>
            <a:r>
              <a:rPr lang="en-US" sz="1200" dirty="0" err="1"/>
              <a:t>Boullée</a:t>
            </a:r>
            <a:r>
              <a:rPr lang="en-US" sz="1200" dirty="0"/>
              <a:t> – </a:t>
            </a:r>
            <a:r>
              <a:rPr lang="en-US" sz="1200" b="1" dirty="0"/>
              <a:t>St. Peter's Square, Vatican City</a:t>
            </a:r>
            <a:endParaRPr lang="el-GR" sz="1200" dirty="0"/>
          </a:p>
        </p:txBody>
      </p:sp>
      <p:pic>
        <p:nvPicPr>
          <p:cNvPr id="8" name="7 - Εικόνα" descr="Forum1_Resized.jpg"/>
          <p:cNvPicPr>
            <a:picLocks noChangeAspect="1"/>
          </p:cNvPicPr>
          <p:nvPr/>
        </p:nvPicPr>
        <p:blipFill>
          <a:blip r:embed="rId4" cstate="print"/>
          <a:stretch>
            <a:fillRect/>
          </a:stretch>
        </p:blipFill>
        <p:spPr>
          <a:xfrm>
            <a:off x="6228184" y="620688"/>
            <a:ext cx="2496277" cy="1872208"/>
          </a:xfrm>
          <a:prstGeom prst="rect">
            <a:avLst/>
          </a:prstGeom>
        </p:spPr>
      </p:pic>
      <p:sp>
        <p:nvSpPr>
          <p:cNvPr id="9" name="8 - Ορθογώνιο"/>
          <p:cNvSpPr/>
          <p:nvPr/>
        </p:nvSpPr>
        <p:spPr>
          <a:xfrm>
            <a:off x="6228184" y="2492896"/>
            <a:ext cx="2520280" cy="648072"/>
          </a:xfrm>
          <a:prstGeom prst="rect">
            <a:avLst/>
          </a:prstGeom>
        </p:spPr>
        <p:txBody>
          <a:bodyPr wrap="square">
            <a:spAutoFit/>
          </a:bodyPr>
          <a:lstStyle/>
          <a:p>
            <a:r>
              <a:rPr lang="en-US" sz="1200" dirty="0" err="1"/>
              <a:t>Kracklite</a:t>
            </a:r>
            <a:r>
              <a:rPr lang="en-US" sz="1200" dirty="0"/>
              <a:t> writes another postcard to </a:t>
            </a:r>
            <a:r>
              <a:rPr lang="en-US" sz="1200" dirty="0" err="1"/>
              <a:t>Boullée</a:t>
            </a:r>
            <a:r>
              <a:rPr lang="en-US" sz="1200" dirty="0"/>
              <a:t> – </a:t>
            </a:r>
            <a:r>
              <a:rPr lang="en-US" sz="1200" b="1" dirty="0"/>
              <a:t>the ruins of the Forum, Rome, Italy</a:t>
            </a:r>
            <a:endParaRPr lang="el-GR" sz="1200" dirty="0"/>
          </a:p>
        </p:txBody>
      </p:sp>
      <p:pic>
        <p:nvPicPr>
          <p:cNvPr id="10" name="9 - Εικόνα" descr="NoseThief_Corr.jpg"/>
          <p:cNvPicPr>
            <a:picLocks noChangeAspect="1"/>
          </p:cNvPicPr>
          <p:nvPr/>
        </p:nvPicPr>
        <p:blipFill>
          <a:blip r:embed="rId5" cstate="print"/>
          <a:stretch>
            <a:fillRect/>
          </a:stretch>
        </p:blipFill>
        <p:spPr>
          <a:xfrm>
            <a:off x="539552" y="3861048"/>
            <a:ext cx="2688299" cy="2016224"/>
          </a:xfrm>
          <a:prstGeom prst="rect">
            <a:avLst/>
          </a:prstGeom>
        </p:spPr>
      </p:pic>
      <p:pic>
        <p:nvPicPr>
          <p:cNvPr id="11" name="10 - Εικόνα" descr="NoseThief_BellyOfAnArchitect.jpg"/>
          <p:cNvPicPr>
            <a:picLocks noChangeAspect="1"/>
          </p:cNvPicPr>
          <p:nvPr/>
        </p:nvPicPr>
        <p:blipFill>
          <a:blip r:embed="rId6" cstate="print"/>
          <a:stretch>
            <a:fillRect/>
          </a:stretch>
        </p:blipFill>
        <p:spPr>
          <a:xfrm>
            <a:off x="539552" y="2924944"/>
            <a:ext cx="1619672" cy="904317"/>
          </a:xfrm>
          <a:prstGeom prst="rect">
            <a:avLst/>
          </a:prstGeom>
        </p:spPr>
      </p:pic>
      <p:sp>
        <p:nvSpPr>
          <p:cNvPr id="12" name="11 - Ορθογώνιο"/>
          <p:cNvSpPr/>
          <p:nvPr/>
        </p:nvSpPr>
        <p:spPr>
          <a:xfrm>
            <a:off x="539552" y="5877272"/>
            <a:ext cx="2664296" cy="830997"/>
          </a:xfrm>
          <a:prstGeom prst="rect">
            <a:avLst/>
          </a:prstGeom>
        </p:spPr>
        <p:txBody>
          <a:bodyPr wrap="square">
            <a:spAutoFit/>
          </a:bodyPr>
          <a:lstStyle/>
          <a:p>
            <a:r>
              <a:rPr lang="en-US" sz="1200" dirty="0" err="1"/>
              <a:t>Kracklite</a:t>
            </a:r>
            <a:r>
              <a:rPr lang="en-US" sz="1200" dirty="0"/>
              <a:t> sees a weirdo stealing noses from antique statues – </a:t>
            </a:r>
            <a:r>
              <a:rPr lang="en-US" sz="1200" b="1" dirty="0"/>
              <a:t>Via San </a:t>
            </a:r>
            <a:r>
              <a:rPr lang="en-US" sz="1200" b="1" dirty="0" err="1"/>
              <a:t>Pietro</a:t>
            </a:r>
            <a:r>
              <a:rPr lang="en-US" sz="1200" b="1" dirty="0"/>
              <a:t> in </a:t>
            </a:r>
            <a:r>
              <a:rPr lang="en-US" sz="1200" b="1" dirty="0" err="1"/>
              <a:t>Carcere</a:t>
            </a:r>
            <a:r>
              <a:rPr lang="en-US" sz="1200" b="1" dirty="0"/>
              <a:t> near The Basilica of Santa Maria in </a:t>
            </a:r>
            <a:r>
              <a:rPr lang="en-US" sz="1200" b="1" dirty="0" err="1"/>
              <a:t>Aracoeli</a:t>
            </a:r>
            <a:r>
              <a:rPr lang="en-US" sz="1200" b="1" dirty="0"/>
              <a:t>, Rome, Italy</a:t>
            </a:r>
            <a:endParaRPr lang="el-GR" sz="1200" dirty="0"/>
          </a:p>
        </p:txBody>
      </p:sp>
      <p:pic>
        <p:nvPicPr>
          <p:cNvPr id="13" name="12 - Εικόνα" descr="PiazzaNavona_NeptunCorr.jpg"/>
          <p:cNvPicPr>
            <a:picLocks noChangeAspect="1"/>
          </p:cNvPicPr>
          <p:nvPr/>
        </p:nvPicPr>
        <p:blipFill>
          <a:blip r:embed="rId7" cstate="print"/>
          <a:stretch>
            <a:fillRect/>
          </a:stretch>
        </p:blipFill>
        <p:spPr>
          <a:xfrm>
            <a:off x="3563888" y="3212976"/>
            <a:ext cx="2310613" cy="1732960"/>
          </a:xfrm>
          <a:prstGeom prst="rect">
            <a:avLst/>
          </a:prstGeom>
        </p:spPr>
      </p:pic>
      <p:sp>
        <p:nvSpPr>
          <p:cNvPr id="14" name="13 - Ορθογώνιο"/>
          <p:cNvSpPr/>
          <p:nvPr/>
        </p:nvSpPr>
        <p:spPr>
          <a:xfrm>
            <a:off x="3563888" y="4941168"/>
            <a:ext cx="2304256" cy="1015663"/>
          </a:xfrm>
          <a:prstGeom prst="rect">
            <a:avLst/>
          </a:prstGeom>
        </p:spPr>
        <p:txBody>
          <a:bodyPr wrap="square">
            <a:spAutoFit/>
          </a:bodyPr>
          <a:lstStyle/>
          <a:p>
            <a:r>
              <a:rPr lang="en-US" sz="1200" dirty="0" err="1"/>
              <a:t>Flavia</a:t>
            </a:r>
            <a:r>
              <a:rPr lang="en-US" sz="1200" dirty="0"/>
              <a:t> (</a:t>
            </a:r>
            <a:r>
              <a:rPr lang="en-US" sz="1200" dirty="0" err="1"/>
              <a:t>Stefania</a:t>
            </a:r>
            <a:r>
              <a:rPr lang="en-US" sz="1200" dirty="0"/>
              <a:t> </a:t>
            </a:r>
            <a:r>
              <a:rPr lang="en-US" sz="1200" dirty="0" err="1"/>
              <a:t>Casini</a:t>
            </a:r>
            <a:r>
              <a:rPr lang="en-US" sz="1200" dirty="0"/>
              <a:t>) asks </a:t>
            </a:r>
            <a:r>
              <a:rPr lang="en-US" sz="1200" dirty="0" err="1"/>
              <a:t>Kracklite</a:t>
            </a:r>
            <a:r>
              <a:rPr lang="en-US" sz="1200" dirty="0"/>
              <a:t> why he doesn’t photograph women – </a:t>
            </a:r>
            <a:r>
              <a:rPr lang="en-US" sz="1200" b="1" dirty="0"/>
              <a:t>Neptune Fountain, Piazza </a:t>
            </a:r>
            <a:r>
              <a:rPr lang="en-US" sz="1200" b="1" dirty="0" err="1"/>
              <a:t>Navona</a:t>
            </a:r>
            <a:r>
              <a:rPr lang="en-US" sz="1200" b="1" dirty="0"/>
              <a:t>, Rome, Italy</a:t>
            </a:r>
            <a:r>
              <a:rPr lang="en-US" sz="1200" dirty="0"/>
              <a:t>.</a:t>
            </a:r>
            <a:endParaRPr lang="el-GR" sz="1200" dirty="0"/>
          </a:p>
        </p:txBody>
      </p:sp>
      <p:pic>
        <p:nvPicPr>
          <p:cNvPr id="15" name="14 - Εικόνα" descr="PiazzaNavona_FourRivers_Now.jpg"/>
          <p:cNvPicPr>
            <a:picLocks noChangeAspect="1"/>
          </p:cNvPicPr>
          <p:nvPr/>
        </p:nvPicPr>
        <p:blipFill>
          <a:blip r:embed="rId8" cstate="print"/>
          <a:stretch>
            <a:fillRect/>
          </a:stretch>
        </p:blipFill>
        <p:spPr>
          <a:xfrm>
            <a:off x="6156176" y="3212976"/>
            <a:ext cx="2592288" cy="1944216"/>
          </a:xfrm>
          <a:prstGeom prst="rect">
            <a:avLst/>
          </a:prstGeom>
        </p:spPr>
      </p:pic>
      <p:sp>
        <p:nvSpPr>
          <p:cNvPr id="16" name="15 - Ορθογώνιο"/>
          <p:cNvSpPr/>
          <p:nvPr/>
        </p:nvSpPr>
        <p:spPr>
          <a:xfrm>
            <a:off x="6156176" y="5157192"/>
            <a:ext cx="2592288" cy="646331"/>
          </a:xfrm>
          <a:prstGeom prst="rect">
            <a:avLst/>
          </a:prstGeom>
        </p:spPr>
        <p:txBody>
          <a:bodyPr wrap="square">
            <a:spAutoFit/>
          </a:bodyPr>
          <a:lstStyle/>
          <a:p>
            <a:r>
              <a:rPr lang="en-US" sz="1200" dirty="0" err="1"/>
              <a:t>Flavia</a:t>
            </a:r>
            <a:r>
              <a:rPr lang="en-US" sz="1200" dirty="0"/>
              <a:t> keeps needling </a:t>
            </a:r>
            <a:r>
              <a:rPr lang="en-US" sz="1200" dirty="0" err="1"/>
              <a:t>Kracklite</a:t>
            </a:r>
            <a:r>
              <a:rPr lang="en-US" sz="1200" dirty="0"/>
              <a:t> about his obsessions – </a:t>
            </a:r>
            <a:r>
              <a:rPr lang="en-US" sz="1200" b="1" dirty="0"/>
              <a:t>Fountain of the Four Rivers, Piazza </a:t>
            </a:r>
            <a:r>
              <a:rPr lang="en-US" sz="1200" b="1" dirty="0" err="1"/>
              <a:t>Navona</a:t>
            </a:r>
            <a:r>
              <a:rPr lang="en-US" sz="1200" b="1" dirty="0"/>
              <a:t>, Rome, Italy</a:t>
            </a:r>
            <a:r>
              <a:rPr lang="en-US" sz="1200" dirty="0"/>
              <a:t>.</a:t>
            </a:r>
            <a:endParaRPr lang="el-GR" sz="12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5" name="4 - Θέση περιεχομένου" descr="PalazzoCivilta_Now.jpg"/>
          <p:cNvPicPr>
            <a:picLocks noGrp="1" noChangeAspect="1"/>
          </p:cNvPicPr>
          <p:nvPr>
            <p:ph idx="1"/>
          </p:nvPr>
        </p:nvPicPr>
        <p:blipFill>
          <a:blip r:embed="rId2" cstate="print"/>
          <a:stretch>
            <a:fillRect/>
          </a:stretch>
        </p:blipFill>
        <p:spPr>
          <a:xfrm>
            <a:off x="1187624" y="764704"/>
            <a:ext cx="2784309" cy="2088232"/>
          </a:xfrm>
        </p:spPr>
      </p:pic>
      <p:sp>
        <p:nvSpPr>
          <p:cNvPr id="4" name="3 - Ορθογώνιο"/>
          <p:cNvSpPr/>
          <p:nvPr/>
        </p:nvSpPr>
        <p:spPr>
          <a:xfrm>
            <a:off x="1043608" y="2924945"/>
            <a:ext cx="2952328" cy="646331"/>
          </a:xfrm>
          <a:prstGeom prst="rect">
            <a:avLst/>
          </a:prstGeom>
        </p:spPr>
        <p:txBody>
          <a:bodyPr wrap="square">
            <a:spAutoFit/>
          </a:bodyPr>
          <a:lstStyle/>
          <a:p>
            <a:r>
              <a:rPr lang="it-IT" sz="1200" dirty="0"/>
              <a:t>The view from Flavia’s apartment – </a:t>
            </a:r>
            <a:r>
              <a:rPr lang="it-IT" sz="1200" b="1" dirty="0"/>
              <a:t>Palazzo della Civiltà del Lavoro, Quadrato della Concordia, Rome, Italy</a:t>
            </a:r>
            <a:endParaRPr lang="el-GR" sz="1200" dirty="0"/>
          </a:p>
        </p:txBody>
      </p:sp>
      <p:pic>
        <p:nvPicPr>
          <p:cNvPr id="6" name="5 - Εικόνα" descr="ForoItalico1_BellyOfAnArchitect.jpg"/>
          <p:cNvPicPr>
            <a:picLocks noChangeAspect="1"/>
          </p:cNvPicPr>
          <p:nvPr/>
        </p:nvPicPr>
        <p:blipFill>
          <a:blip r:embed="rId3" cstate="print"/>
          <a:stretch>
            <a:fillRect/>
          </a:stretch>
        </p:blipFill>
        <p:spPr>
          <a:xfrm>
            <a:off x="4644008" y="692696"/>
            <a:ext cx="3669213" cy="2048644"/>
          </a:xfrm>
          <a:prstGeom prst="rect">
            <a:avLst/>
          </a:prstGeom>
        </p:spPr>
      </p:pic>
      <p:sp>
        <p:nvSpPr>
          <p:cNvPr id="7" name="6 - Ορθογώνιο"/>
          <p:cNvSpPr/>
          <p:nvPr/>
        </p:nvSpPr>
        <p:spPr>
          <a:xfrm>
            <a:off x="4644008" y="2780928"/>
            <a:ext cx="3672408" cy="461665"/>
          </a:xfrm>
          <a:prstGeom prst="rect">
            <a:avLst/>
          </a:prstGeom>
        </p:spPr>
        <p:txBody>
          <a:bodyPr wrap="square">
            <a:spAutoFit/>
          </a:bodyPr>
          <a:lstStyle/>
          <a:p>
            <a:r>
              <a:rPr lang="it-IT" sz="1200" dirty="0"/>
              <a:t>Statues being restored – </a:t>
            </a:r>
            <a:r>
              <a:rPr lang="it-IT" sz="1200" b="1" dirty="0"/>
              <a:t>Foro Italico, Piazza Lauro De Bosis, Rome, Italy</a:t>
            </a:r>
            <a:endParaRPr lang="el-GR" sz="1200" dirty="0"/>
          </a:p>
        </p:txBody>
      </p:sp>
      <p:pic>
        <p:nvPicPr>
          <p:cNvPr id="8" name="7 - Εικόνα" descr="PalazzoDeiConservatori_Resized.jpg"/>
          <p:cNvPicPr>
            <a:picLocks noChangeAspect="1"/>
          </p:cNvPicPr>
          <p:nvPr/>
        </p:nvPicPr>
        <p:blipFill>
          <a:blip r:embed="rId4" cstate="print"/>
          <a:stretch>
            <a:fillRect/>
          </a:stretch>
        </p:blipFill>
        <p:spPr>
          <a:xfrm>
            <a:off x="3419872" y="3573016"/>
            <a:ext cx="2976330" cy="2232248"/>
          </a:xfrm>
          <a:prstGeom prst="rect">
            <a:avLst/>
          </a:prstGeom>
        </p:spPr>
      </p:pic>
      <p:sp>
        <p:nvSpPr>
          <p:cNvPr id="9" name="8 - Ορθογώνιο"/>
          <p:cNvSpPr/>
          <p:nvPr/>
        </p:nvSpPr>
        <p:spPr>
          <a:xfrm>
            <a:off x="3419872" y="5589240"/>
            <a:ext cx="3168352" cy="939681"/>
          </a:xfrm>
          <a:prstGeom prst="rect">
            <a:avLst/>
          </a:prstGeom>
        </p:spPr>
        <p:txBody>
          <a:bodyPr wrap="square">
            <a:spAutoFit/>
          </a:bodyPr>
          <a:lstStyle/>
          <a:p>
            <a:br>
              <a:rPr lang="it-IT" dirty="0"/>
            </a:br>
            <a:r>
              <a:rPr lang="it-IT" sz="1200" dirty="0"/>
              <a:t>Kracklite is questioned at a police station – </a:t>
            </a:r>
            <a:r>
              <a:rPr lang="it-IT" sz="1200" b="1" dirty="0"/>
              <a:t>Palazzo dei Conservatori, Piazza del Campidoglio, Rome, Italy</a:t>
            </a:r>
            <a:endParaRPr lang="el-GR" sz="12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fontScale="92500" lnSpcReduction="10000"/>
          </a:bodyPr>
          <a:lstStyle/>
          <a:p>
            <a:pPr>
              <a:lnSpc>
                <a:spcPct val="150000"/>
              </a:lnSpc>
            </a:pPr>
            <a:r>
              <a:rPr lang="el-GR" sz="2400" dirty="0"/>
              <a:t>Συνοψίζοντας αξίζει να τονιστεί ότι το νόημα της ταινίας κρύβεται </a:t>
            </a:r>
            <a:r>
              <a:rPr lang="el-GR" sz="2400" b="1" dirty="0"/>
              <a:t>στην διπλή κοιλιά του αρχιτέκτονα </a:t>
            </a:r>
            <a:r>
              <a:rPr lang="el-GR" sz="2400" dirty="0"/>
              <a:t>(η δική του και της γυναίκας του) και σαφώς « […] αυτή η διασταύρωση του άντρα προς τον δικό του </a:t>
            </a:r>
            <a:r>
              <a:rPr lang="el-GR" sz="2400" i="1" dirty="0"/>
              <a:t>άλλο</a:t>
            </a:r>
            <a:r>
              <a:rPr lang="el-GR" sz="2400" dirty="0"/>
              <a:t>, δηλαδή τη γυναίκα του, γονιμοποιεί μια νέα ζωή, τον γιο του που θα πετύχει, αλλά επίσης θα αντικαταστήσει τον πατέρα </a:t>
            </a:r>
            <a:r>
              <a:rPr lang="en-US" sz="2400" dirty="0" err="1"/>
              <a:t>Kracklite</a:t>
            </a:r>
            <a:r>
              <a:rPr lang="el-GR" sz="2400" dirty="0"/>
              <a:t>, </a:t>
            </a:r>
            <a:r>
              <a:rPr lang="el-GR" sz="2400" b="1" dirty="0"/>
              <a:t>το εμποτισμένο σημάδι της κίνησης του </a:t>
            </a:r>
            <a:r>
              <a:rPr lang="en-GB" sz="2400" b="1" dirty="0" err="1"/>
              <a:t>Kracklite</a:t>
            </a:r>
            <a:r>
              <a:rPr lang="el-GR" sz="2400" b="1" dirty="0"/>
              <a:t> στο χρόνο, προς την γέννηση και το θάνατο </a:t>
            </a:r>
            <a:r>
              <a:rPr lang="el-GR" sz="2400" dirty="0"/>
              <a:t>[…]» (</a:t>
            </a:r>
            <a:r>
              <a:rPr lang="el-GR" sz="2400" dirty="0" err="1"/>
              <a:t>Keesey</a:t>
            </a:r>
            <a:r>
              <a:rPr lang="el-GR" sz="2400" dirty="0"/>
              <a:t>, 2006, p. 46), με την σεξουαλική επαφή στην εισαγωγή της ταινίας να δηλώνει έναν μικρό θάνατο του </a:t>
            </a:r>
            <a:r>
              <a:rPr lang="el-GR" sz="2400" i="1" dirty="0"/>
              <a:t>εγώ</a:t>
            </a:r>
            <a:r>
              <a:rPr lang="el-GR" sz="2400" dirty="0"/>
              <a:t> του ήρωα.</a:t>
            </a:r>
          </a:p>
          <a:p>
            <a:endParaRPr lang="el-GR" dirty="0"/>
          </a:p>
          <a:p>
            <a:endParaRPr lang="el-G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a:bodyPr>
          <a:lstStyle/>
          <a:p>
            <a:pPr>
              <a:lnSpc>
                <a:spcPct val="150000"/>
              </a:lnSpc>
            </a:pPr>
            <a:r>
              <a:rPr lang="el-GR" dirty="0"/>
              <a:t> </a:t>
            </a:r>
            <a:r>
              <a:rPr lang="el-GR" sz="2000" dirty="0"/>
              <a:t>Οι επτά θεματικές της ταινίας αποτελούν τους κεντρικούς πυλώνες της ιστορίας και μοιραία κρύβουν τα σημειωτικά στηρίγματα της δομικής και αφηγηματικής δύναμης του </a:t>
            </a:r>
            <a:r>
              <a:rPr lang="en-GB" sz="2000" dirty="0"/>
              <a:t>Green</a:t>
            </a:r>
            <a:r>
              <a:rPr lang="en-US" sz="2000" dirty="0"/>
              <a:t>away</a:t>
            </a:r>
            <a:r>
              <a:rPr lang="el-GR" sz="2000" dirty="0"/>
              <a:t>. Αν λοιπόν μπορούμε να μιλήσουμε για μια σημειωτική ανάλυση της ταινίας, θα λέγαμε ότι πρόκειται « […] για τη μελέτη, δηλαδή, του κινηματογράφου σαν ενός συστήματος σημείων» (</a:t>
            </a:r>
            <a:r>
              <a:rPr lang="el-GR" sz="2000" dirty="0" err="1"/>
              <a:t>Wollen</a:t>
            </a:r>
            <a:r>
              <a:rPr lang="el-GR" sz="2000" dirty="0"/>
              <a:t>, 1969, p. 16). </a:t>
            </a:r>
          </a:p>
          <a:p>
            <a:endParaRPr lang="el-G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a:bodyPr>
          <a:lstStyle/>
          <a:p>
            <a:pPr>
              <a:lnSpc>
                <a:spcPct val="150000"/>
              </a:lnSpc>
            </a:pPr>
            <a:r>
              <a:rPr lang="el-GR" sz="2000" dirty="0"/>
              <a:t>Τα επτά κύρια σημεία είναι οι επτά κύριες θεματικές περιοχές και η εφαρμογή της μεθόδου ανάλυσης στο οπτικοακουστικό «κείμενο» του </a:t>
            </a:r>
            <a:r>
              <a:rPr lang="en-US" sz="2000" dirty="0"/>
              <a:t>Greenaway </a:t>
            </a:r>
            <a:r>
              <a:rPr lang="el-GR" sz="2000" dirty="0"/>
              <a:t>τα παρουσιάζει σχηματικά μέσω </a:t>
            </a:r>
            <a:r>
              <a:rPr lang="el-GR" sz="2000" b="1" i="1" dirty="0"/>
              <a:t>επτά βασικών αντιθέσεων </a:t>
            </a:r>
            <a:r>
              <a:rPr lang="el-GR" sz="2000" dirty="0"/>
              <a:t>οι οποίες συνυπάρχουν στην κύρια αφηγηματική δομή του κινηματογραφιστή-δημιουργού αυτής της </a:t>
            </a:r>
            <a:r>
              <a:rPr lang="el-GR" sz="2000" b="1" i="1" dirty="0"/>
              <a:t>σημειολογικής γιορτής</a:t>
            </a:r>
            <a:r>
              <a:rPr lang="el-GR" sz="2000" i="1" dirty="0"/>
              <a:t>.</a:t>
            </a:r>
            <a:r>
              <a:rPr lang="el-GR" sz="2000" dirty="0"/>
              <a: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Δυαδικότητα της αφήγησης – στρουκτουραλισμός του </a:t>
            </a:r>
            <a:r>
              <a:rPr lang="en-US" dirty="0"/>
              <a:t>Strauss</a:t>
            </a:r>
            <a:endParaRPr lang="el-GR" dirty="0"/>
          </a:p>
        </p:txBody>
      </p:sp>
      <p:sp>
        <p:nvSpPr>
          <p:cNvPr id="3" name="2 - Θέση περιεχομένου"/>
          <p:cNvSpPr>
            <a:spLocks noGrp="1"/>
          </p:cNvSpPr>
          <p:nvPr>
            <p:ph idx="1"/>
          </p:nvPr>
        </p:nvSpPr>
        <p:spPr/>
        <p:txBody>
          <a:bodyPr/>
          <a:lstStyle/>
          <a:p>
            <a:r>
              <a:rPr lang="el-GR" dirty="0"/>
              <a:t>Καλό # Κακό</a:t>
            </a:r>
          </a:p>
          <a:p>
            <a:r>
              <a:rPr lang="el-GR" dirty="0"/>
              <a:t>Υγεία # Ασθένεια</a:t>
            </a:r>
          </a:p>
          <a:p>
            <a:r>
              <a:rPr lang="el-GR" dirty="0"/>
              <a:t>Γέννηση # Θάνατος</a:t>
            </a:r>
          </a:p>
          <a:p>
            <a:r>
              <a:rPr lang="el-GR" dirty="0"/>
              <a:t>Αγάπη # Προδοσία</a:t>
            </a:r>
            <a:endParaRPr lang="en-US" dirty="0"/>
          </a:p>
          <a:p>
            <a:r>
              <a:rPr lang="el-GR" dirty="0"/>
              <a:t>Παρελθόν # Παρόν</a:t>
            </a:r>
          </a:p>
          <a:p>
            <a:r>
              <a:rPr lang="el-GR" dirty="0"/>
              <a:t>Εχθρός # Σύμμαχος</a:t>
            </a:r>
          </a:p>
          <a:p>
            <a:r>
              <a:rPr lang="el-GR" dirty="0"/>
              <a:t>…</a:t>
            </a:r>
          </a:p>
          <a:p>
            <a:endParaRPr lang="el-GR" dirty="0"/>
          </a:p>
          <a:p>
            <a:endParaRPr lang="el-G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fire-metamorfosi150820-768x512.jpg"/>
          <p:cNvPicPr>
            <a:picLocks noGrp="1" noChangeAspect="1"/>
          </p:cNvPicPr>
          <p:nvPr>
            <p:ph idx="1"/>
          </p:nvPr>
        </p:nvPicPr>
        <p:blipFill>
          <a:blip r:embed="rId2" cstate="print"/>
          <a:stretch>
            <a:fillRect/>
          </a:stretch>
        </p:blipFill>
        <p:spPr>
          <a:xfrm>
            <a:off x="1177527" y="1600200"/>
            <a:ext cx="6788945" cy="4525963"/>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a:t>Σημειολογικές ερμηνείες </a:t>
            </a:r>
          </a:p>
        </p:txBody>
      </p:sp>
      <p:sp>
        <p:nvSpPr>
          <p:cNvPr id="3" name="2 - Θέση περιεχομένου"/>
          <p:cNvSpPr>
            <a:spLocks noGrp="1"/>
          </p:cNvSpPr>
          <p:nvPr>
            <p:ph idx="1"/>
          </p:nvPr>
        </p:nvSpPr>
        <p:spPr>
          <a:xfrm>
            <a:off x="457200" y="1600200"/>
            <a:ext cx="4690864" cy="4525963"/>
          </a:xfrm>
        </p:spPr>
        <p:txBody>
          <a:bodyPr>
            <a:normAutofit/>
          </a:bodyPr>
          <a:lstStyle/>
          <a:p>
            <a:pPr>
              <a:buNone/>
            </a:pPr>
            <a:r>
              <a:rPr lang="el-GR" b="1" dirty="0"/>
              <a:t>7 θεματικές</a:t>
            </a:r>
          </a:p>
          <a:p>
            <a:r>
              <a:rPr lang="el-GR" sz="2600" dirty="0"/>
              <a:t>1. Αρχιτεκτονική (Τέχνη), </a:t>
            </a:r>
          </a:p>
          <a:p>
            <a:r>
              <a:rPr lang="el-GR" sz="2600" dirty="0"/>
              <a:t>2. Δημιουργία (Γέννηση), </a:t>
            </a:r>
          </a:p>
          <a:p>
            <a:r>
              <a:rPr lang="el-GR" sz="2600" dirty="0"/>
              <a:t>3. Υγεία,  </a:t>
            </a:r>
          </a:p>
          <a:p>
            <a:r>
              <a:rPr lang="el-GR" sz="2600" dirty="0"/>
              <a:t>4. Ιστορία (Παρελθόν), </a:t>
            </a:r>
          </a:p>
          <a:p>
            <a:r>
              <a:rPr lang="el-GR" sz="2600" dirty="0"/>
              <a:t>5. Εμμονή, </a:t>
            </a:r>
          </a:p>
          <a:p>
            <a:r>
              <a:rPr lang="el-GR" sz="2600" dirty="0"/>
              <a:t>6. Πολιτική – Συνομωσία, </a:t>
            </a:r>
          </a:p>
          <a:p>
            <a:r>
              <a:rPr lang="el-GR" sz="2600" dirty="0"/>
              <a:t>7. Απώλεια (Θάνατος). </a:t>
            </a:r>
          </a:p>
        </p:txBody>
      </p:sp>
      <p:pic>
        <p:nvPicPr>
          <p:cNvPr id="4" name="3 - Εικόνα" descr="κοστούμια 3.jpg"/>
          <p:cNvPicPr>
            <a:picLocks noChangeAspect="1"/>
          </p:cNvPicPr>
          <p:nvPr/>
        </p:nvPicPr>
        <p:blipFill>
          <a:blip r:embed="rId2" cstate="print"/>
          <a:stretch>
            <a:fillRect/>
          </a:stretch>
        </p:blipFill>
        <p:spPr>
          <a:xfrm>
            <a:off x="5220072" y="1916832"/>
            <a:ext cx="3491880" cy="1651042"/>
          </a:xfrm>
          <a:prstGeom prst="rect">
            <a:avLst/>
          </a:prstGeom>
        </p:spPr>
      </p:pic>
      <p:sp>
        <p:nvSpPr>
          <p:cNvPr id="5" name="4 - Ορθογώνιο"/>
          <p:cNvSpPr/>
          <p:nvPr/>
        </p:nvSpPr>
        <p:spPr>
          <a:xfrm>
            <a:off x="5220072" y="3717032"/>
            <a:ext cx="3528392" cy="1754326"/>
          </a:xfrm>
          <a:prstGeom prst="rect">
            <a:avLst/>
          </a:prstGeom>
        </p:spPr>
        <p:txBody>
          <a:bodyPr wrap="square">
            <a:spAutoFit/>
          </a:bodyPr>
          <a:lstStyle/>
          <a:p>
            <a:r>
              <a:rPr lang="el-GR" dirty="0"/>
              <a:t>«[…] το έργο του </a:t>
            </a:r>
            <a:r>
              <a:rPr lang="en-US" dirty="0"/>
              <a:t>Greenway</a:t>
            </a:r>
            <a:r>
              <a:rPr lang="el-GR" dirty="0"/>
              <a:t> προσφέρεται για μια φιέστα για σημειολόγους που θα ήθελαν να αποκωδικοποιήσουν και να ερμηνεύσουν τις ταινίες του» </a:t>
            </a:r>
            <a:r>
              <a:rPr lang="el-GR" dirty="0" err="1"/>
              <a:t>Hacker</a:t>
            </a:r>
            <a:r>
              <a:rPr lang="el-GR" dirty="0"/>
              <a:t>, 1991</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Δυαδικές αντιθέσεις στις 7 ενότητες</a:t>
            </a:r>
          </a:p>
        </p:txBody>
      </p:sp>
      <p:sp>
        <p:nvSpPr>
          <p:cNvPr id="3" name="2 - Θέση περιεχομένου"/>
          <p:cNvSpPr>
            <a:spLocks noGrp="1"/>
          </p:cNvSpPr>
          <p:nvPr>
            <p:ph idx="1"/>
          </p:nvPr>
        </p:nvSpPr>
        <p:spPr/>
        <p:txBody>
          <a:bodyPr/>
          <a:lstStyle/>
          <a:p>
            <a:r>
              <a:rPr lang="el-GR" dirty="0"/>
              <a:t>1. Αρχιτεκτονική (Τέχνη), </a:t>
            </a:r>
          </a:p>
          <a:p>
            <a:endParaRPr lang="el-GR" dirty="0"/>
          </a:p>
        </p:txBody>
      </p:sp>
      <p:pic>
        <p:nvPicPr>
          <p:cNvPr id="4" name="3 - Εικόνα" descr="χρώμα 4 .jpg"/>
          <p:cNvPicPr>
            <a:picLocks noChangeAspect="1"/>
          </p:cNvPicPr>
          <p:nvPr/>
        </p:nvPicPr>
        <p:blipFill>
          <a:blip r:embed="rId2" cstate="print"/>
          <a:stretch>
            <a:fillRect/>
          </a:stretch>
        </p:blipFill>
        <p:spPr>
          <a:xfrm>
            <a:off x="4860032" y="2420888"/>
            <a:ext cx="4106994" cy="1984617"/>
          </a:xfrm>
          <a:prstGeom prst="rect">
            <a:avLst/>
          </a:prstGeom>
        </p:spPr>
      </p:pic>
      <p:pic>
        <p:nvPicPr>
          <p:cNvPr id="5" name="4 - Εικόνα" descr="χρώμα 19 λευκό ιδανικό.jpg"/>
          <p:cNvPicPr>
            <a:picLocks noChangeAspect="1"/>
          </p:cNvPicPr>
          <p:nvPr/>
        </p:nvPicPr>
        <p:blipFill>
          <a:blip r:embed="rId3" cstate="print"/>
          <a:stretch>
            <a:fillRect/>
          </a:stretch>
        </p:blipFill>
        <p:spPr>
          <a:xfrm>
            <a:off x="4860032" y="4509120"/>
            <a:ext cx="4103499" cy="1944216"/>
          </a:xfrm>
          <a:prstGeom prst="rect">
            <a:avLst/>
          </a:prstGeom>
        </p:spPr>
      </p:pic>
      <p:pic>
        <p:nvPicPr>
          <p:cNvPr id="6" name="5 - Εικόνα" descr="Στιγμιότυπο οθόνης 2022-04-04 124115.jpg"/>
          <p:cNvPicPr>
            <a:picLocks noChangeAspect="1"/>
          </p:cNvPicPr>
          <p:nvPr/>
        </p:nvPicPr>
        <p:blipFill>
          <a:blip r:embed="rId4" cstate="print"/>
          <a:stretch>
            <a:fillRect/>
          </a:stretch>
        </p:blipFill>
        <p:spPr>
          <a:xfrm>
            <a:off x="467544" y="2420888"/>
            <a:ext cx="4211960" cy="2083763"/>
          </a:xfrm>
          <a:prstGeom prst="rect">
            <a:avLst/>
          </a:prstGeom>
        </p:spPr>
      </p:pic>
      <p:sp>
        <p:nvSpPr>
          <p:cNvPr id="7" name="6 - Ορθογώνιο"/>
          <p:cNvSpPr/>
          <p:nvPr/>
        </p:nvSpPr>
        <p:spPr>
          <a:xfrm>
            <a:off x="2483768" y="2564904"/>
            <a:ext cx="1584176" cy="11521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lstStyle/>
          <a:p>
            <a:r>
              <a:rPr lang="el-GR" dirty="0"/>
              <a:t>2. Δημιουργία (Γέννηση), </a:t>
            </a:r>
          </a:p>
          <a:p>
            <a:endParaRPr lang="el-GR" dirty="0"/>
          </a:p>
        </p:txBody>
      </p:sp>
      <p:pic>
        <p:nvPicPr>
          <p:cNvPr id="4" name="3 - Εικόνα" descr="χρώμα 10.jpg"/>
          <p:cNvPicPr>
            <a:picLocks noChangeAspect="1"/>
          </p:cNvPicPr>
          <p:nvPr/>
        </p:nvPicPr>
        <p:blipFill>
          <a:blip r:embed="rId2" cstate="print"/>
          <a:stretch>
            <a:fillRect/>
          </a:stretch>
        </p:blipFill>
        <p:spPr>
          <a:xfrm>
            <a:off x="1259632" y="2348880"/>
            <a:ext cx="6804248" cy="3201367"/>
          </a:xfrm>
          <a:prstGeom prst="rect">
            <a:avLst/>
          </a:prstGeom>
        </p:spPr>
      </p:pic>
      <p:sp>
        <p:nvSpPr>
          <p:cNvPr id="5" name="1 - Τίτλος">
            <a:extLst>
              <a:ext uri="{FF2B5EF4-FFF2-40B4-BE49-F238E27FC236}">
                <a16:creationId xmlns:a16="http://schemas.microsoft.com/office/drawing/2014/main" id="{71D013E5-9667-B041-24AE-78B4D573440D}"/>
              </a:ext>
            </a:extLst>
          </p:cNvPr>
          <p:cNvSpPr>
            <a:spLocks noGrp="1"/>
          </p:cNvSpPr>
          <p:nvPr>
            <p:ph type="title"/>
          </p:nvPr>
        </p:nvSpPr>
        <p:spPr>
          <a:xfrm>
            <a:off x="457200" y="274638"/>
            <a:ext cx="8229600" cy="1143000"/>
          </a:xfrm>
        </p:spPr>
        <p:txBody>
          <a:bodyPr>
            <a:normAutofit fontScale="90000"/>
          </a:bodyPr>
          <a:lstStyle/>
          <a:p>
            <a:r>
              <a:rPr lang="el-GR" dirty="0"/>
              <a:t>Δυαδικές αντιθέσεις στις 7 ενότητες</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lstStyle/>
          <a:p>
            <a:r>
              <a:rPr lang="el-GR" dirty="0"/>
              <a:t>3. Υγεία,  </a:t>
            </a:r>
          </a:p>
          <a:p>
            <a:endParaRPr lang="el-GR" dirty="0"/>
          </a:p>
        </p:txBody>
      </p:sp>
      <p:pic>
        <p:nvPicPr>
          <p:cNvPr id="4" name="3 - Εικόνα" descr="χρώμα 12.jpg"/>
          <p:cNvPicPr>
            <a:picLocks noChangeAspect="1"/>
          </p:cNvPicPr>
          <p:nvPr/>
        </p:nvPicPr>
        <p:blipFill>
          <a:blip r:embed="rId2" cstate="print"/>
          <a:stretch>
            <a:fillRect/>
          </a:stretch>
        </p:blipFill>
        <p:spPr>
          <a:xfrm>
            <a:off x="827584" y="2348880"/>
            <a:ext cx="7236296" cy="3473574"/>
          </a:xfrm>
          <a:prstGeom prst="rect">
            <a:avLst/>
          </a:prstGeom>
        </p:spPr>
      </p:pic>
      <p:sp>
        <p:nvSpPr>
          <p:cNvPr id="5" name="1 - Τίτλος">
            <a:extLst>
              <a:ext uri="{FF2B5EF4-FFF2-40B4-BE49-F238E27FC236}">
                <a16:creationId xmlns:a16="http://schemas.microsoft.com/office/drawing/2014/main" id="{B123CBBD-EA5C-DB45-B75B-87BCD0FF25E0}"/>
              </a:ext>
            </a:extLst>
          </p:cNvPr>
          <p:cNvSpPr>
            <a:spLocks noGrp="1"/>
          </p:cNvSpPr>
          <p:nvPr>
            <p:ph type="title"/>
          </p:nvPr>
        </p:nvSpPr>
        <p:spPr>
          <a:xfrm>
            <a:off x="457200" y="274638"/>
            <a:ext cx="8229600" cy="1143000"/>
          </a:xfrm>
        </p:spPr>
        <p:txBody>
          <a:bodyPr>
            <a:normAutofit fontScale="90000"/>
          </a:bodyPr>
          <a:lstStyle/>
          <a:p>
            <a:r>
              <a:rPr lang="el-GR" dirty="0"/>
              <a:t>Δυαδικές αντιθέσεις στις 7 ενότητες</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lstStyle/>
          <a:p>
            <a:r>
              <a:rPr lang="el-GR" dirty="0"/>
              <a:t>4. Ιστορία (Παρελθόν), </a:t>
            </a:r>
          </a:p>
          <a:p>
            <a:endParaRPr lang="el-GR" dirty="0"/>
          </a:p>
        </p:txBody>
      </p:sp>
      <p:pic>
        <p:nvPicPr>
          <p:cNvPr id="4" name="3 - Εικόνα" descr="ρωμαϊκός κόσμος 1.jpg"/>
          <p:cNvPicPr>
            <a:picLocks noChangeAspect="1"/>
          </p:cNvPicPr>
          <p:nvPr/>
        </p:nvPicPr>
        <p:blipFill>
          <a:blip r:embed="rId2" cstate="print"/>
          <a:stretch>
            <a:fillRect/>
          </a:stretch>
        </p:blipFill>
        <p:spPr>
          <a:xfrm>
            <a:off x="323528" y="2204865"/>
            <a:ext cx="5016689" cy="2448272"/>
          </a:xfrm>
          <a:prstGeom prst="rect">
            <a:avLst/>
          </a:prstGeom>
        </p:spPr>
      </p:pic>
      <p:pic>
        <p:nvPicPr>
          <p:cNvPr id="5" name="4 - Εικόνα" descr="αρχαίος χορός.jpg"/>
          <p:cNvPicPr>
            <a:picLocks noChangeAspect="1"/>
          </p:cNvPicPr>
          <p:nvPr/>
        </p:nvPicPr>
        <p:blipFill>
          <a:blip r:embed="rId3" cstate="print"/>
          <a:stretch>
            <a:fillRect/>
          </a:stretch>
        </p:blipFill>
        <p:spPr>
          <a:xfrm>
            <a:off x="323528" y="4771734"/>
            <a:ext cx="4104456" cy="1935363"/>
          </a:xfrm>
          <a:prstGeom prst="rect">
            <a:avLst/>
          </a:prstGeom>
        </p:spPr>
      </p:pic>
      <p:pic>
        <p:nvPicPr>
          <p:cNvPr id="6" name="5 - Εικόνα" descr="the-belly-of-an-architect-001.jpg"/>
          <p:cNvPicPr>
            <a:picLocks noChangeAspect="1"/>
          </p:cNvPicPr>
          <p:nvPr/>
        </p:nvPicPr>
        <p:blipFill>
          <a:blip r:embed="rId4" cstate="print"/>
          <a:stretch>
            <a:fillRect/>
          </a:stretch>
        </p:blipFill>
        <p:spPr>
          <a:xfrm>
            <a:off x="5940152" y="2348880"/>
            <a:ext cx="2899895" cy="4149080"/>
          </a:xfrm>
          <a:prstGeom prst="rect">
            <a:avLst/>
          </a:prstGeom>
        </p:spPr>
      </p:pic>
      <p:sp>
        <p:nvSpPr>
          <p:cNvPr id="9" name="1 - Τίτλος">
            <a:extLst>
              <a:ext uri="{FF2B5EF4-FFF2-40B4-BE49-F238E27FC236}">
                <a16:creationId xmlns:a16="http://schemas.microsoft.com/office/drawing/2014/main" id="{A187A894-FF2D-D8B0-74FF-83AEC8A29EA9}"/>
              </a:ext>
            </a:extLst>
          </p:cNvPr>
          <p:cNvSpPr>
            <a:spLocks noGrp="1"/>
          </p:cNvSpPr>
          <p:nvPr>
            <p:ph type="title"/>
          </p:nvPr>
        </p:nvSpPr>
        <p:spPr>
          <a:xfrm>
            <a:off x="457200" y="274638"/>
            <a:ext cx="8229600" cy="1143000"/>
          </a:xfrm>
        </p:spPr>
        <p:txBody>
          <a:bodyPr>
            <a:normAutofit fontScale="90000"/>
          </a:bodyPr>
          <a:lstStyle/>
          <a:p>
            <a:r>
              <a:rPr lang="el-GR" dirty="0"/>
              <a:t>Δυαδικές αντιθέσεις στις 7 ενότητες</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lstStyle/>
          <a:p>
            <a:r>
              <a:rPr lang="el-GR" dirty="0"/>
              <a:t>5. Εμμονή, </a:t>
            </a:r>
          </a:p>
          <a:p>
            <a:endParaRPr lang="el-GR" dirty="0"/>
          </a:p>
        </p:txBody>
      </p:sp>
      <p:pic>
        <p:nvPicPr>
          <p:cNvPr id="4" name="3 - Εικόνα" descr="Στιγμιότυπο οθόνης 2022-04-04 124908.jpg"/>
          <p:cNvPicPr>
            <a:picLocks noChangeAspect="1"/>
          </p:cNvPicPr>
          <p:nvPr/>
        </p:nvPicPr>
        <p:blipFill>
          <a:blip r:embed="rId2" cstate="print"/>
          <a:stretch>
            <a:fillRect/>
          </a:stretch>
        </p:blipFill>
        <p:spPr>
          <a:xfrm>
            <a:off x="1043608" y="2348880"/>
            <a:ext cx="7611553" cy="3816424"/>
          </a:xfrm>
          <a:prstGeom prst="rect">
            <a:avLst/>
          </a:prstGeom>
        </p:spPr>
      </p:pic>
      <p:sp>
        <p:nvSpPr>
          <p:cNvPr id="5" name="1 - Τίτλος">
            <a:extLst>
              <a:ext uri="{FF2B5EF4-FFF2-40B4-BE49-F238E27FC236}">
                <a16:creationId xmlns:a16="http://schemas.microsoft.com/office/drawing/2014/main" id="{98F8A535-6F70-9F57-2AA7-0D340156E787}"/>
              </a:ext>
            </a:extLst>
          </p:cNvPr>
          <p:cNvSpPr>
            <a:spLocks noGrp="1"/>
          </p:cNvSpPr>
          <p:nvPr>
            <p:ph type="title"/>
          </p:nvPr>
        </p:nvSpPr>
        <p:spPr>
          <a:xfrm>
            <a:off x="457200" y="274638"/>
            <a:ext cx="8229600" cy="1143000"/>
          </a:xfrm>
        </p:spPr>
        <p:txBody>
          <a:bodyPr>
            <a:normAutofit fontScale="90000"/>
          </a:bodyPr>
          <a:lstStyle/>
          <a:p>
            <a:r>
              <a:rPr lang="el-GR" dirty="0"/>
              <a:t>Δυαδικές αντιθέσεις στις 7 ενότητες</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1600200"/>
            <a:ext cx="3322712" cy="4525963"/>
          </a:xfrm>
        </p:spPr>
        <p:txBody>
          <a:bodyPr/>
          <a:lstStyle/>
          <a:p>
            <a:r>
              <a:rPr lang="el-GR" dirty="0"/>
              <a:t>6. Πολιτική – Συνομωσία, </a:t>
            </a:r>
          </a:p>
          <a:p>
            <a:endParaRPr lang="el-GR" dirty="0"/>
          </a:p>
        </p:txBody>
      </p:sp>
      <p:pic>
        <p:nvPicPr>
          <p:cNvPr id="4" name="3 - Εικόνα" descr="χρώμα 8 πράσινο αρχή ασθένειας.jpg"/>
          <p:cNvPicPr>
            <a:picLocks noChangeAspect="1"/>
          </p:cNvPicPr>
          <p:nvPr/>
        </p:nvPicPr>
        <p:blipFill>
          <a:blip r:embed="rId2" cstate="print"/>
          <a:stretch>
            <a:fillRect/>
          </a:stretch>
        </p:blipFill>
        <p:spPr>
          <a:xfrm>
            <a:off x="3923928" y="1484784"/>
            <a:ext cx="5082040" cy="2400147"/>
          </a:xfrm>
          <a:prstGeom prst="rect">
            <a:avLst/>
          </a:prstGeom>
        </p:spPr>
      </p:pic>
      <p:pic>
        <p:nvPicPr>
          <p:cNvPr id="5" name="4 - Εικόνα" descr="χρώμα 15 πράσινο.jpg"/>
          <p:cNvPicPr>
            <a:picLocks noChangeAspect="1"/>
          </p:cNvPicPr>
          <p:nvPr/>
        </p:nvPicPr>
        <p:blipFill>
          <a:blip r:embed="rId3" cstate="print"/>
          <a:stretch>
            <a:fillRect/>
          </a:stretch>
        </p:blipFill>
        <p:spPr>
          <a:xfrm>
            <a:off x="3923928" y="4000686"/>
            <a:ext cx="5076056" cy="2380641"/>
          </a:xfrm>
          <a:prstGeom prst="rect">
            <a:avLst/>
          </a:prstGeom>
        </p:spPr>
      </p:pic>
      <p:sp>
        <p:nvSpPr>
          <p:cNvPr id="6" name="1 - Τίτλος">
            <a:extLst>
              <a:ext uri="{FF2B5EF4-FFF2-40B4-BE49-F238E27FC236}">
                <a16:creationId xmlns:a16="http://schemas.microsoft.com/office/drawing/2014/main" id="{CDE64B23-A284-0435-301C-3D0EA8BF6C1D}"/>
              </a:ext>
            </a:extLst>
          </p:cNvPr>
          <p:cNvSpPr>
            <a:spLocks noGrp="1"/>
          </p:cNvSpPr>
          <p:nvPr>
            <p:ph type="title"/>
          </p:nvPr>
        </p:nvSpPr>
        <p:spPr>
          <a:xfrm>
            <a:off x="457200" y="274638"/>
            <a:ext cx="8229600" cy="1143000"/>
          </a:xfrm>
        </p:spPr>
        <p:txBody>
          <a:bodyPr>
            <a:normAutofit fontScale="90000"/>
          </a:bodyPr>
          <a:lstStyle/>
          <a:p>
            <a:r>
              <a:rPr lang="el-GR" dirty="0"/>
              <a:t>Δυαδικές αντιθέσεις στις 7 ενότητες</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lstStyle/>
          <a:p>
            <a:r>
              <a:rPr lang="el-GR" dirty="0"/>
              <a:t>7. Απώλεια (Θάνατος)</a:t>
            </a:r>
          </a:p>
          <a:p>
            <a:endParaRPr lang="el-GR" dirty="0"/>
          </a:p>
        </p:txBody>
      </p:sp>
      <p:pic>
        <p:nvPicPr>
          <p:cNvPr id="4" name="3 - Εικόνα" descr="Στιγμιότυπο οθόνης 2022-04-04 124720.jpg"/>
          <p:cNvPicPr>
            <a:picLocks noChangeAspect="1"/>
          </p:cNvPicPr>
          <p:nvPr/>
        </p:nvPicPr>
        <p:blipFill>
          <a:blip r:embed="rId2" cstate="print"/>
          <a:stretch>
            <a:fillRect/>
          </a:stretch>
        </p:blipFill>
        <p:spPr>
          <a:xfrm>
            <a:off x="971600" y="2276872"/>
            <a:ext cx="7120375" cy="3384376"/>
          </a:xfrm>
          <a:prstGeom prst="rect">
            <a:avLst/>
          </a:prstGeom>
        </p:spPr>
      </p:pic>
      <p:sp>
        <p:nvSpPr>
          <p:cNvPr id="5" name="1 - Τίτλος">
            <a:extLst>
              <a:ext uri="{FF2B5EF4-FFF2-40B4-BE49-F238E27FC236}">
                <a16:creationId xmlns:a16="http://schemas.microsoft.com/office/drawing/2014/main" id="{3B49FD17-AAFF-56B2-A2EB-27B03547BE1C}"/>
              </a:ext>
            </a:extLst>
          </p:cNvPr>
          <p:cNvSpPr>
            <a:spLocks noGrp="1"/>
          </p:cNvSpPr>
          <p:nvPr>
            <p:ph type="title"/>
          </p:nvPr>
        </p:nvSpPr>
        <p:spPr>
          <a:xfrm>
            <a:off x="457200" y="274638"/>
            <a:ext cx="8229600" cy="1143000"/>
          </a:xfrm>
        </p:spPr>
        <p:txBody>
          <a:bodyPr>
            <a:normAutofit fontScale="90000"/>
          </a:bodyPr>
          <a:lstStyle/>
          <a:p>
            <a:r>
              <a:rPr lang="el-GR" dirty="0"/>
              <a:t>Δυαδικές αντιθέσεις στις 7 ενότητες</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l"/>
            <a:r>
              <a:rPr lang="el-GR" dirty="0"/>
              <a:t>Χρώμα</a:t>
            </a:r>
          </a:p>
        </p:txBody>
      </p:sp>
      <p:pic>
        <p:nvPicPr>
          <p:cNvPr id="4" name="3 - Θέση περιεχομένου" descr="χρώμα 1.jpg"/>
          <p:cNvPicPr>
            <a:picLocks noGrp="1" noChangeAspect="1"/>
          </p:cNvPicPr>
          <p:nvPr>
            <p:ph idx="1"/>
          </p:nvPr>
        </p:nvPicPr>
        <p:blipFill>
          <a:blip r:embed="rId2" cstate="print"/>
          <a:stretch>
            <a:fillRect/>
          </a:stretch>
        </p:blipFill>
        <p:spPr>
          <a:xfrm>
            <a:off x="4554007" y="2204864"/>
            <a:ext cx="4589993" cy="2189186"/>
          </a:xfrm>
        </p:spPr>
      </p:pic>
      <p:pic>
        <p:nvPicPr>
          <p:cNvPr id="5" name="4 - Εικόνα" descr="χρώμα 2.jpg"/>
          <p:cNvPicPr>
            <a:picLocks noChangeAspect="1"/>
          </p:cNvPicPr>
          <p:nvPr/>
        </p:nvPicPr>
        <p:blipFill>
          <a:blip r:embed="rId3" cstate="print"/>
          <a:stretch>
            <a:fillRect/>
          </a:stretch>
        </p:blipFill>
        <p:spPr>
          <a:xfrm>
            <a:off x="107504" y="2132856"/>
            <a:ext cx="4080086" cy="1944216"/>
          </a:xfrm>
          <a:prstGeom prst="rect">
            <a:avLst/>
          </a:prstGeom>
        </p:spPr>
      </p:pic>
      <p:pic>
        <p:nvPicPr>
          <p:cNvPr id="6" name="5 - Εικόνα" descr="χρώμα 3.jpg"/>
          <p:cNvPicPr>
            <a:picLocks noChangeAspect="1"/>
          </p:cNvPicPr>
          <p:nvPr/>
        </p:nvPicPr>
        <p:blipFill>
          <a:blip r:embed="rId4" cstate="print"/>
          <a:stretch>
            <a:fillRect/>
          </a:stretch>
        </p:blipFill>
        <p:spPr>
          <a:xfrm>
            <a:off x="5436096" y="476672"/>
            <a:ext cx="3491880" cy="1627478"/>
          </a:xfrm>
          <a:prstGeom prst="rect">
            <a:avLst/>
          </a:prstGeom>
        </p:spPr>
      </p:pic>
      <p:pic>
        <p:nvPicPr>
          <p:cNvPr id="7" name="6 - Εικόνα" descr="χρώμα 5.jpg"/>
          <p:cNvPicPr>
            <a:picLocks noChangeAspect="1"/>
          </p:cNvPicPr>
          <p:nvPr/>
        </p:nvPicPr>
        <p:blipFill>
          <a:blip r:embed="rId5" cstate="print"/>
          <a:stretch>
            <a:fillRect/>
          </a:stretch>
        </p:blipFill>
        <p:spPr>
          <a:xfrm>
            <a:off x="0" y="4221088"/>
            <a:ext cx="5099992" cy="2427800"/>
          </a:xfrm>
          <a:prstGeom prst="rect">
            <a:avLst/>
          </a:prstGeom>
        </p:spPr>
      </p:pic>
      <p:pic>
        <p:nvPicPr>
          <p:cNvPr id="8" name="7 - Εικόνα" descr="χρώμα 6.jpg"/>
          <p:cNvPicPr>
            <a:picLocks noChangeAspect="1"/>
          </p:cNvPicPr>
          <p:nvPr/>
        </p:nvPicPr>
        <p:blipFill>
          <a:blip r:embed="rId6" cstate="print"/>
          <a:stretch>
            <a:fillRect/>
          </a:stretch>
        </p:blipFill>
        <p:spPr>
          <a:xfrm>
            <a:off x="5261626" y="4869160"/>
            <a:ext cx="3882373" cy="1836778"/>
          </a:xfrm>
          <a:prstGeom prst="rect">
            <a:avLst/>
          </a:prstGeom>
        </p:spPr>
      </p:pic>
    </p:spTree>
    <p:extLst>
      <p:ext uri="{BB962C8B-B14F-4D97-AF65-F5344CB8AC3E}">
        <p14:creationId xmlns:p14="http://schemas.microsoft.com/office/powerpoint/2010/main" val="37786352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χρώμα 7.jpg"/>
          <p:cNvPicPr>
            <a:picLocks noGrp="1" noChangeAspect="1"/>
          </p:cNvPicPr>
          <p:nvPr>
            <p:ph idx="1"/>
          </p:nvPr>
        </p:nvPicPr>
        <p:blipFill>
          <a:blip r:embed="rId2" cstate="print"/>
          <a:stretch>
            <a:fillRect/>
          </a:stretch>
        </p:blipFill>
        <p:spPr>
          <a:xfrm>
            <a:off x="4570164" y="4698000"/>
            <a:ext cx="4573836" cy="2160000"/>
          </a:xfrm>
        </p:spPr>
      </p:pic>
      <p:pic>
        <p:nvPicPr>
          <p:cNvPr id="5" name="4 - Εικόνα" descr="χρώμα 8 πράσινο αρχή ασθένειας.jpg"/>
          <p:cNvPicPr>
            <a:picLocks noChangeAspect="1"/>
          </p:cNvPicPr>
          <p:nvPr/>
        </p:nvPicPr>
        <p:blipFill>
          <a:blip r:embed="rId3" cstate="print"/>
          <a:stretch>
            <a:fillRect/>
          </a:stretch>
        </p:blipFill>
        <p:spPr>
          <a:xfrm>
            <a:off x="4061960" y="0"/>
            <a:ext cx="5082040" cy="2400147"/>
          </a:xfrm>
          <a:prstGeom prst="rect">
            <a:avLst/>
          </a:prstGeom>
        </p:spPr>
      </p:pic>
      <p:pic>
        <p:nvPicPr>
          <p:cNvPr id="6" name="5 - Εικόνα" descr="χρώμα 9.jpg"/>
          <p:cNvPicPr>
            <a:picLocks noChangeAspect="1"/>
          </p:cNvPicPr>
          <p:nvPr/>
        </p:nvPicPr>
        <p:blipFill>
          <a:blip r:embed="rId4" cstate="print"/>
          <a:stretch>
            <a:fillRect/>
          </a:stretch>
        </p:blipFill>
        <p:spPr>
          <a:xfrm>
            <a:off x="4643541" y="2492896"/>
            <a:ext cx="4500459" cy="2088232"/>
          </a:xfrm>
          <a:prstGeom prst="rect">
            <a:avLst/>
          </a:prstGeom>
        </p:spPr>
      </p:pic>
      <p:pic>
        <p:nvPicPr>
          <p:cNvPr id="7" name="6 - Εικόνα" descr="χρώμα 10.jpg"/>
          <p:cNvPicPr>
            <a:picLocks noChangeAspect="1"/>
          </p:cNvPicPr>
          <p:nvPr/>
        </p:nvPicPr>
        <p:blipFill>
          <a:blip r:embed="rId5" cstate="print"/>
          <a:stretch>
            <a:fillRect/>
          </a:stretch>
        </p:blipFill>
        <p:spPr>
          <a:xfrm>
            <a:off x="0" y="4774654"/>
            <a:ext cx="4427984" cy="2083346"/>
          </a:xfrm>
          <a:prstGeom prst="rect">
            <a:avLst/>
          </a:prstGeom>
        </p:spPr>
      </p:pic>
      <p:pic>
        <p:nvPicPr>
          <p:cNvPr id="8" name="7 - Εικόνα" descr="χρώμα 11.jpg"/>
          <p:cNvPicPr>
            <a:picLocks noChangeAspect="1"/>
          </p:cNvPicPr>
          <p:nvPr/>
        </p:nvPicPr>
        <p:blipFill>
          <a:blip r:embed="rId6" cstate="print"/>
          <a:stretch>
            <a:fillRect/>
          </a:stretch>
        </p:blipFill>
        <p:spPr>
          <a:xfrm>
            <a:off x="0" y="2492896"/>
            <a:ext cx="4427984" cy="2111125"/>
          </a:xfrm>
          <a:prstGeom prst="rect">
            <a:avLst/>
          </a:prstGeom>
        </p:spPr>
      </p:pic>
      <p:sp>
        <p:nvSpPr>
          <p:cNvPr id="9" name="1 - Τίτλος"/>
          <p:cNvSpPr txBox="1">
            <a:spLocks/>
          </p:cNvSpPr>
          <p:nvPr/>
        </p:nvSpPr>
        <p:spPr>
          <a:xfrm>
            <a:off x="609600" y="427038"/>
            <a:ext cx="82296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a:ln>
                  <a:noFill/>
                </a:ln>
                <a:solidFill>
                  <a:schemeClr val="tx1"/>
                </a:solidFill>
                <a:effectLst/>
                <a:uLnTx/>
                <a:uFillTx/>
                <a:latin typeface="+mj-lt"/>
                <a:ea typeface="+mj-ea"/>
                <a:cs typeface="+mj-cs"/>
              </a:rPr>
              <a:t>Χρώμα</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2001709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grpSp>
        <p:nvGrpSpPr>
          <p:cNvPr id="12" name="11 - Ομάδα"/>
          <p:cNvGrpSpPr/>
          <p:nvPr/>
        </p:nvGrpSpPr>
        <p:grpSpPr>
          <a:xfrm>
            <a:off x="467544" y="2852936"/>
            <a:ext cx="1872208" cy="1944216"/>
            <a:chOff x="971600" y="2924944"/>
            <a:chExt cx="1872208" cy="1944216"/>
          </a:xfrm>
        </p:grpSpPr>
        <p:sp>
          <p:nvSpPr>
            <p:cNvPr id="4" name="3 - Έλλειψη"/>
            <p:cNvSpPr/>
            <p:nvPr/>
          </p:nvSpPr>
          <p:spPr>
            <a:xfrm>
              <a:off x="971600" y="2924944"/>
              <a:ext cx="1872208" cy="19442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6" name="5 - Ευθεία γραμμή σύνδεσης"/>
            <p:cNvCxnSpPr>
              <a:stCxn id="4" idx="2"/>
              <a:endCxn id="4" idx="6"/>
            </p:cNvCxnSpPr>
            <p:nvPr/>
          </p:nvCxnSpPr>
          <p:spPr>
            <a:xfrm>
              <a:off x="971600" y="3897052"/>
              <a:ext cx="1872208"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8" name="7 - TextBox"/>
          <p:cNvSpPr txBox="1"/>
          <p:nvPr/>
        </p:nvSpPr>
        <p:spPr>
          <a:xfrm>
            <a:off x="539552" y="5949280"/>
            <a:ext cx="1800200" cy="369332"/>
          </a:xfrm>
          <a:prstGeom prst="rect">
            <a:avLst/>
          </a:prstGeom>
          <a:noFill/>
        </p:spPr>
        <p:txBody>
          <a:bodyPr wrap="square" rtlCol="0">
            <a:spAutoFit/>
          </a:bodyPr>
          <a:lstStyle/>
          <a:p>
            <a:r>
              <a:rPr lang="el-GR" dirty="0"/>
              <a:t>έννοια</a:t>
            </a:r>
          </a:p>
        </p:txBody>
      </p:sp>
      <p:pic>
        <p:nvPicPr>
          <p:cNvPr id="18" name="17 - Θέση περιεχομένου" descr="αρχείο λήψης (2).jpg"/>
          <p:cNvPicPr>
            <a:picLocks noGrp="1" noChangeAspect="1"/>
          </p:cNvPicPr>
          <p:nvPr>
            <p:ph idx="1"/>
          </p:nvPr>
        </p:nvPicPr>
        <p:blipFill>
          <a:blip r:embed="rId2" cstate="print"/>
          <a:stretch>
            <a:fillRect/>
          </a:stretch>
        </p:blipFill>
        <p:spPr>
          <a:xfrm>
            <a:off x="3419872" y="3068960"/>
            <a:ext cx="661724" cy="584200"/>
          </a:xfrm>
          <a:prstGeom prst="rect">
            <a:avLst/>
          </a:prstGeom>
          <a:noFill/>
        </p:spPr>
      </p:pic>
      <p:sp>
        <p:nvSpPr>
          <p:cNvPr id="10" name="9 - TextBox"/>
          <p:cNvSpPr txBox="1"/>
          <p:nvPr/>
        </p:nvSpPr>
        <p:spPr>
          <a:xfrm>
            <a:off x="894198" y="4013406"/>
            <a:ext cx="1368152" cy="369332"/>
          </a:xfrm>
          <a:prstGeom prst="rect">
            <a:avLst/>
          </a:prstGeom>
          <a:noFill/>
        </p:spPr>
        <p:txBody>
          <a:bodyPr wrap="square" rtlCol="0">
            <a:spAutoFit/>
          </a:bodyPr>
          <a:lstStyle/>
          <a:p>
            <a:r>
              <a:rPr lang="el-GR" dirty="0"/>
              <a:t> δέντρο</a:t>
            </a:r>
          </a:p>
        </p:txBody>
      </p:sp>
      <p:sp>
        <p:nvSpPr>
          <p:cNvPr id="11" name="10 - TextBox"/>
          <p:cNvSpPr txBox="1"/>
          <p:nvPr/>
        </p:nvSpPr>
        <p:spPr>
          <a:xfrm>
            <a:off x="1110009" y="3306336"/>
            <a:ext cx="1152128" cy="369332"/>
          </a:xfrm>
          <a:prstGeom prst="rect">
            <a:avLst/>
          </a:prstGeom>
          <a:noFill/>
        </p:spPr>
        <p:txBody>
          <a:bodyPr wrap="square" rtlCol="0">
            <a:spAutoFit/>
          </a:bodyPr>
          <a:lstStyle/>
          <a:p>
            <a:r>
              <a:rPr lang="el-GR" dirty="0"/>
              <a:t>«δέντρο»</a:t>
            </a:r>
          </a:p>
        </p:txBody>
      </p:sp>
      <p:grpSp>
        <p:nvGrpSpPr>
          <p:cNvPr id="13" name="12 - Ομάδα"/>
          <p:cNvGrpSpPr/>
          <p:nvPr/>
        </p:nvGrpSpPr>
        <p:grpSpPr>
          <a:xfrm>
            <a:off x="2771800" y="2852936"/>
            <a:ext cx="1872208" cy="1944216"/>
            <a:chOff x="971600" y="2924944"/>
            <a:chExt cx="1872208" cy="1944216"/>
          </a:xfrm>
        </p:grpSpPr>
        <p:sp>
          <p:nvSpPr>
            <p:cNvPr id="14" name="13 - Έλλειψη"/>
            <p:cNvSpPr/>
            <p:nvPr/>
          </p:nvSpPr>
          <p:spPr>
            <a:xfrm>
              <a:off x="971600" y="2924944"/>
              <a:ext cx="1872208" cy="19442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5" name="14 - Ευθεία γραμμή σύνδεσης"/>
            <p:cNvCxnSpPr>
              <a:stCxn id="14" idx="2"/>
              <a:endCxn id="14" idx="6"/>
            </p:cNvCxnSpPr>
            <p:nvPr/>
          </p:nvCxnSpPr>
          <p:spPr>
            <a:xfrm>
              <a:off x="971600" y="3897052"/>
              <a:ext cx="1872208"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6" name="15 - TextBox"/>
          <p:cNvSpPr txBox="1"/>
          <p:nvPr/>
        </p:nvSpPr>
        <p:spPr>
          <a:xfrm>
            <a:off x="3203848" y="4005064"/>
            <a:ext cx="1368152" cy="369332"/>
          </a:xfrm>
          <a:prstGeom prst="rect">
            <a:avLst/>
          </a:prstGeom>
          <a:noFill/>
        </p:spPr>
        <p:txBody>
          <a:bodyPr wrap="square" rtlCol="0">
            <a:spAutoFit/>
          </a:bodyPr>
          <a:lstStyle/>
          <a:p>
            <a:r>
              <a:rPr lang="el-GR" dirty="0"/>
              <a:t> δέντρο</a:t>
            </a:r>
          </a:p>
        </p:txBody>
      </p:sp>
      <p:sp>
        <p:nvSpPr>
          <p:cNvPr id="19" name="18 - Δεξιό βέλος"/>
          <p:cNvSpPr/>
          <p:nvPr/>
        </p:nvSpPr>
        <p:spPr>
          <a:xfrm>
            <a:off x="4788024" y="3573016"/>
            <a:ext cx="864096"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20" name="19 - Ομάδα"/>
          <p:cNvGrpSpPr/>
          <p:nvPr/>
        </p:nvGrpSpPr>
        <p:grpSpPr>
          <a:xfrm>
            <a:off x="5796136" y="2924944"/>
            <a:ext cx="1872208" cy="1944216"/>
            <a:chOff x="971600" y="2924944"/>
            <a:chExt cx="1872208" cy="1944216"/>
          </a:xfrm>
        </p:grpSpPr>
        <p:sp>
          <p:nvSpPr>
            <p:cNvPr id="21" name="20 - Έλλειψη"/>
            <p:cNvSpPr/>
            <p:nvPr/>
          </p:nvSpPr>
          <p:spPr>
            <a:xfrm>
              <a:off x="971600" y="2924944"/>
              <a:ext cx="1872208" cy="19442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22" name="21 - Ευθεία γραμμή σύνδεσης"/>
            <p:cNvCxnSpPr>
              <a:stCxn id="21" idx="2"/>
              <a:endCxn id="21" idx="6"/>
            </p:cNvCxnSpPr>
            <p:nvPr/>
          </p:nvCxnSpPr>
          <p:spPr>
            <a:xfrm>
              <a:off x="971600" y="3897052"/>
              <a:ext cx="1872208"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23" name="22 - TextBox"/>
          <p:cNvSpPr txBox="1"/>
          <p:nvPr/>
        </p:nvSpPr>
        <p:spPr>
          <a:xfrm>
            <a:off x="6300192" y="4063081"/>
            <a:ext cx="1368152" cy="369332"/>
          </a:xfrm>
          <a:prstGeom prst="rect">
            <a:avLst/>
          </a:prstGeom>
          <a:noFill/>
        </p:spPr>
        <p:txBody>
          <a:bodyPr wrap="square" rtlCol="0">
            <a:spAutoFit/>
          </a:bodyPr>
          <a:lstStyle/>
          <a:p>
            <a:r>
              <a:rPr lang="el-GR" dirty="0"/>
              <a:t> δέντρο</a:t>
            </a:r>
          </a:p>
        </p:txBody>
      </p:sp>
      <p:sp>
        <p:nvSpPr>
          <p:cNvPr id="24" name="23 - TextBox"/>
          <p:cNvSpPr txBox="1"/>
          <p:nvPr/>
        </p:nvSpPr>
        <p:spPr>
          <a:xfrm>
            <a:off x="6300192" y="3429000"/>
            <a:ext cx="1368152" cy="369332"/>
          </a:xfrm>
          <a:prstGeom prst="rect">
            <a:avLst/>
          </a:prstGeom>
          <a:noFill/>
        </p:spPr>
        <p:txBody>
          <a:bodyPr wrap="square" rtlCol="0">
            <a:spAutoFit/>
          </a:bodyPr>
          <a:lstStyle/>
          <a:p>
            <a:r>
              <a:rPr lang="el-GR" dirty="0"/>
              <a:t>δέντρο </a:t>
            </a:r>
          </a:p>
        </p:txBody>
      </p:sp>
      <p:pic>
        <p:nvPicPr>
          <p:cNvPr id="30722" name="Picture 2" descr="C:\Users\DELL\AppData\Local\Microsoft\Windows\INetCache\IE\KA5UXGAH\question-mark-706906_1280[1].jpg"/>
          <p:cNvPicPr>
            <a:picLocks noChangeAspect="1" noChangeArrowheads="1"/>
          </p:cNvPicPr>
          <p:nvPr/>
        </p:nvPicPr>
        <p:blipFill>
          <a:blip r:embed="rId3" cstate="print"/>
          <a:srcRect/>
          <a:stretch>
            <a:fillRect/>
          </a:stretch>
        </p:blipFill>
        <p:spPr bwMode="auto">
          <a:xfrm>
            <a:off x="7740352" y="3212976"/>
            <a:ext cx="1268760" cy="1268760"/>
          </a:xfrm>
          <a:prstGeom prst="rect">
            <a:avLst/>
          </a:prstGeom>
          <a:noFill/>
        </p:spPr>
      </p:pic>
      <p:pic>
        <p:nvPicPr>
          <p:cNvPr id="3" name="Εικόνα 2">
            <a:extLst>
              <a:ext uri="{FF2B5EF4-FFF2-40B4-BE49-F238E27FC236}">
                <a16:creationId xmlns:a16="http://schemas.microsoft.com/office/drawing/2014/main" id="{6DAB3424-CFEB-A5FB-4FCF-4336CF00F8DC}"/>
              </a:ext>
            </a:extLst>
          </p:cNvPr>
          <p:cNvPicPr>
            <a:picLocks noChangeAspect="1"/>
          </p:cNvPicPr>
          <p:nvPr/>
        </p:nvPicPr>
        <p:blipFill>
          <a:blip r:embed="rId4"/>
          <a:stretch>
            <a:fillRect/>
          </a:stretch>
        </p:blipFill>
        <p:spPr>
          <a:xfrm>
            <a:off x="677812" y="3282672"/>
            <a:ext cx="483714" cy="483714"/>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χρώμα 12.jpg"/>
          <p:cNvPicPr>
            <a:picLocks noGrp="1" noChangeAspect="1"/>
          </p:cNvPicPr>
          <p:nvPr>
            <p:ph idx="1"/>
          </p:nvPr>
        </p:nvPicPr>
        <p:blipFill>
          <a:blip r:embed="rId2" cstate="print"/>
          <a:stretch>
            <a:fillRect/>
          </a:stretch>
        </p:blipFill>
        <p:spPr>
          <a:xfrm>
            <a:off x="1763688" y="1556792"/>
            <a:ext cx="5637312" cy="2706028"/>
          </a:xfrm>
        </p:spPr>
      </p:pic>
      <p:pic>
        <p:nvPicPr>
          <p:cNvPr id="5" name="4 - Εικόνα" descr="χρώμα 13.jpg"/>
          <p:cNvPicPr>
            <a:picLocks noChangeAspect="1"/>
          </p:cNvPicPr>
          <p:nvPr/>
        </p:nvPicPr>
        <p:blipFill>
          <a:blip r:embed="rId3" cstate="print"/>
          <a:stretch>
            <a:fillRect/>
          </a:stretch>
        </p:blipFill>
        <p:spPr>
          <a:xfrm>
            <a:off x="4804916" y="4581128"/>
            <a:ext cx="4250183" cy="2069954"/>
          </a:xfrm>
          <a:prstGeom prst="rect">
            <a:avLst/>
          </a:prstGeom>
        </p:spPr>
      </p:pic>
      <p:pic>
        <p:nvPicPr>
          <p:cNvPr id="7" name="6 - Εικόνα" descr="χρώμα 15 πράσινο.jpg"/>
          <p:cNvPicPr>
            <a:picLocks noChangeAspect="1"/>
          </p:cNvPicPr>
          <p:nvPr/>
        </p:nvPicPr>
        <p:blipFill>
          <a:blip r:embed="rId4" cstate="print"/>
          <a:stretch>
            <a:fillRect/>
          </a:stretch>
        </p:blipFill>
        <p:spPr>
          <a:xfrm>
            <a:off x="0" y="4559539"/>
            <a:ext cx="4572000" cy="2144242"/>
          </a:xfrm>
          <a:prstGeom prst="rect">
            <a:avLst/>
          </a:prstGeom>
        </p:spPr>
      </p:pic>
      <p:sp>
        <p:nvSpPr>
          <p:cNvPr id="8" name="1 - Τίτλος"/>
          <p:cNvSpPr txBox="1">
            <a:spLocks/>
          </p:cNvSpPr>
          <p:nvPr/>
        </p:nvSpPr>
        <p:spPr>
          <a:xfrm>
            <a:off x="609600" y="427038"/>
            <a:ext cx="82296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a:ln>
                  <a:noFill/>
                </a:ln>
                <a:solidFill>
                  <a:schemeClr val="tx1"/>
                </a:solidFill>
                <a:effectLst/>
                <a:uLnTx/>
                <a:uFillTx/>
                <a:latin typeface="+mj-lt"/>
                <a:ea typeface="+mj-ea"/>
                <a:cs typeface="+mj-cs"/>
              </a:rPr>
              <a:t>Χρώμα</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29851480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K;ITRINO.jpg"/>
          <p:cNvPicPr>
            <a:picLocks noGrp="1" noChangeAspect="1"/>
          </p:cNvPicPr>
          <p:nvPr>
            <p:ph idx="1"/>
          </p:nvPr>
        </p:nvPicPr>
        <p:blipFill>
          <a:blip r:embed="rId2" cstate="print"/>
          <a:stretch>
            <a:fillRect/>
          </a:stretch>
        </p:blipFill>
        <p:spPr>
          <a:xfrm>
            <a:off x="2771800" y="3789040"/>
            <a:ext cx="6012160" cy="2920874"/>
          </a:xfrm>
        </p:spPr>
      </p:pic>
      <p:pic>
        <p:nvPicPr>
          <p:cNvPr id="5" name="4 - Εικόνα" descr="K;ITRINO2.jpg"/>
          <p:cNvPicPr>
            <a:picLocks noChangeAspect="1"/>
          </p:cNvPicPr>
          <p:nvPr/>
        </p:nvPicPr>
        <p:blipFill>
          <a:blip r:embed="rId3" cstate="print"/>
          <a:stretch>
            <a:fillRect/>
          </a:stretch>
        </p:blipFill>
        <p:spPr>
          <a:xfrm>
            <a:off x="2771800" y="836712"/>
            <a:ext cx="6012160" cy="2830578"/>
          </a:xfrm>
          <a:prstGeom prst="rect">
            <a:avLst/>
          </a:prstGeom>
        </p:spPr>
      </p:pic>
      <p:sp>
        <p:nvSpPr>
          <p:cNvPr id="6" name="1 - Τίτλος"/>
          <p:cNvSpPr txBox="1">
            <a:spLocks/>
          </p:cNvSpPr>
          <p:nvPr/>
        </p:nvSpPr>
        <p:spPr>
          <a:xfrm>
            <a:off x="323528" y="332656"/>
            <a:ext cx="82296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a:ln>
                  <a:noFill/>
                </a:ln>
                <a:solidFill>
                  <a:schemeClr val="tx1"/>
                </a:solidFill>
                <a:effectLst/>
                <a:uLnTx/>
                <a:uFillTx/>
                <a:latin typeface="+mj-lt"/>
                <a:ea typeface="+mj-ea"/>
                <a:cs typeface="+mj-cs"/>
              </a:rPr>
              <a:t>Χρώμα</a:t>
            </a:r>
          </a:p>
        </p:txBody>
      </p:sp>
    </p:spTree>
    <p:extLst>
      <p:ext uri="{BB962C8B-B14F-4D97-AF65-F5344CB8AC3E}">
        <p14:creationId xmlns:p14="http://schemas.microsoft.com/office/powerpoint/2010/main" val="19549379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χρώμα 17 πράσινο.jpg"/>
          <p:cNvPicPr>
            <a:picLocks noGrp="1" noChangeAspect="1"/>
          </p:cNvPicPr>
          <p:nvPr>
            <p:ph idx="1"/>
          </p:nvPr>
        </p:nvPicPr>
        <p:blipFill>
          <a:blip r:embed="rId2" cstate="print"/>
          <a:stretch>
            <a:fillRect/>
          </a:stretch>
        </p:blipFill>
        <p:spPr>
          <a:xfrm>
            <a:off x="2771800" y="3933056"/>
            <a:ext cx="5915000" cy="2808382"/>
          </a:xfrm>
        </p:spPr>
      </p:pic>
      <p:pic>
        <p:nvPicPr>
          <p:cNvPr id="5" name="4 - Εικόνα" descr="χρώμα 28.jpg"/>
          <p:cNvPicPr>
            <a:picLocks noChangeAspect="1"/>
          </p:cNvPicPr>
          <p:nvPr/>
        </p:nvPicPr>
        <p:blipFill>
          <a:blip r:embed="rId3" cstate="print"/>
          <a:stretch>
            <a:fillRect/>
          </a:stretch>
        </p:blipFill>
        <p:spPr>
          <a:xfrm>
            <a:off x="2771800" y="1052736"/>
            <a:ext cx="5892801" cy="2808312"/>
          </a:xfrm>
          <a:prstGeom prst="rect">
            <a:avLst/>
          </a:prstGeom>
        </p:spPr>
      </p:pic>
      <p:sp>
        <p:nvSpPr>
          <p:cNvPr id="6" name="1 - Τίτλος"/>
          <p:cNvSpPr txBox="1">
            <a:spLocks/>
          </p:cNvSpPr>
          <p:nvPr/>
        </p:nvSpPr>
        <p:spPr>
          <a:xfrm>
            <a:off x="323528" y="332656"/>
            <a:ext cx="82296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a:ln>
                  <a:noFill/>
                </a:ln>
                <a:solidFill>
                  <a:schemeClr val="tx1"/>
                </a:solidFill>
                <a:effectLst/>
                <a:uLnTx/>
                <a:uFillTx/>
                <a:latin typeface="+mj-lt"/>
                <a:ea typeface="+mj-ea"/>
                <a:cs typeface="+mj-cs"/>
              </a:rPr>
              <a:t>Χρώμα</a:t>
            </a:r>
          </a:p>
        </p:txBody>
      </p:sp>
    </p:spTree>
    <p:extLst>
      <p:ext uri="{BB962C8B-B14F-4D97-AF65-F5344CB8AC3E}">
        <p14:creationId xmlns:p14="http://schemas.microsoft.com/office/powerpoint/2010/main" val="21194571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Στιγμιότυπο οθόνης 2022-04-04 124811.jpg"/>
          <p:cNvPicPr>
            <a:picLocks noGrp="1" noChangeAspect="1"/>
          </p:cNvPicPr>
          <p:nvPr>
            <p:ph idx="1"/>
          </p:nvPr>
        </p:nvPicPr>
        <p:blipFill>
          <a:blip r:embed="rId2" cstate="print"/>
          <a:stretch>
            <a:fillRect/>
          </a:stretch>
        </p:blipFill>
        <p:spPr>
          <a:xfrm>
            <a:off x="457200" y="1919643"/>
            <a:ext cx="8229600" cy="3887077"/>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l"/>
            <a:r>
              <a:rPr lang="el-GR" dirty="0"/>
              <a:t>Συμμετρία</a:t>
            </a:r>
          </a:p>
        </p:txBody>
      </p:sp>
      <p:pic>
        <p:nvPicPr>
          <p:cNvPr id="5" name="4 - Εικόνα" descr="συμμετρία 2.jpg"/>
          <p:cNvPicPr>
            <a:picLocks noChangeAspect="1"/>
          </p:cNvPicPr>
          <p:nvPr/>
        </p:nvPicPr>
        <p:blipFill>
          <a:blip r:embed="rId2" cstate="print"/>
          <a:stretch>
            <a:fillRect/>
          </a:stretch>
        </p:blipFill>
        <p:spPr>
          <a:xfrm>
            <a:off x="0" y="1484784"/>
            <a:ext cx="9144000" cy="4357077"/>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l"/>
            <a:r>
              <a:rPr lang="el-GR" dirty="0"/>
              <a:t>Συμμετρία</a:t>
            </a:r>
          </a:p>
        </p:txBody>
      </p:sp>
      <p:pic>
        <p:nvPicPr>
          <p:cNvPr id="4" name="3 - Θέση περιεχομένου" descr="συμμετρί 1.jpg"/>
          <p:cNvPicPr>
            <a:picLocks noGrp="1" noChangeAspect="1"/>
          </p:cNvPicPr>
          <p:nvPr>
            <p:ph idx="1"/>
          </p:nvPr>
        </p:nvPicPr>
        <p:blipFill>
          <a:blip r:embed="rId2" cstate="print"/>
          <a:stretch>
            <a:fillRect/>
          </a:stretch>
        </p:blipFill>
        <p:spPr>
          <a:xfrm>
            <a:off x="467544" y="1556792"/>
            <a:ext cx="8229600" cy="3993452"/>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l"/>
            <a:r>
              <a:rPr lang="el-GR" dirty="0"/>
              <a:t>Συμμετρία</a:t>
            </a:r>
          </a:p>
        </p:txBody>
      </p:sp>
      <p:pic>
        <p:nvPicPr>
          <p:cNvPr id="10" name="9 - Εικόνα" descr="συμμετρία 7.jpg"/>
          <p:cNvPicPr>
            <a:picLocks noChangeAspect="1"/>
          </p:cNvPicPr>
          <p:nvPr/>
        </p:nvPicPr>
        <p:blipFill>
          <a:blip r:embed="rId2" cstate="print"/>
          <a:stretch>
            <a:fillRect/>
          </a:stretch>
        </p:blipFill>
        <p:spPr>
          <a:xfrm>
            <a:off x="0" y="2204864"/>
            <a:ext cx="9144000" cy="4357951"/>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l"/>
            <a:r>
              <a:rPr lang="el-GR" dirty="0"/>
              <a:t>Συμμετρία</a:t>
            </a:r>
          </a:p>
        </p:txBody>
      </p:sp>
      <p:pic>
        <p:nvPicPr>
          <p:cNvPr id="13" name="12 - Εικόνα" descr="συμμετρία 10.jpg"/>
          <p:cNvPicPr>
            <a:picLocks noChangeAspect="1"/>
          </p:cNvPicPr>
          <p:nvPr/>
        </p:nvPicPr>
        <p:blipFill>
          <a:blip r:embed="rId2" cstate="print"/>
          <a:stretch>
            <a:fillRect/>
          </a:stretch>
        </p:blipFill>
        <p:spPr>
          <a:xfrm>
            <a:off x="0" y="1916832"/>
            <a:ext cx="9144000" cy="4262115"/>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l"/>
            <a:r>
              <a:rPr lang="el-GR" dirty="0"/>
              <a:t>Προοπτική</a:t>
            </a:r>
          </a:p>
        </p:txBody>
      </p:sp>
      <p:sp>
        <p:nvSpPr>
          <p:cNvPr id="3" name="2 - Θέση περιεχομένου"/>
          <p:cNvSpPr>
            <a:spLocks noGrp="1"/>
          </p:cNvSpPr>
          <p:nvPr>
            <p:ph idx="1"/>
          </p:nvPr>
        </p:nvSpPr>
        <p:spPr/>
        <p:txBody>
          <a:bodyPr/>
          <a:lstStyle/>
          <a:p>
            <a:endParaRPr lang="el-GR" dirty="0"/>
          </a:p>
        </p:txBody>
      </p:sp>
      <p:pic>
        <p:nvPicPr>
          <p:cNvPr id="4" name="3 - Εικόνα" descr="προοπτική 4.jpg"/>
          <p:cNvPicPr>
            <a:picLocks noChangeAspect="1"/>
          </p:cNvPicPr>
          <p:nvPr/>
        </p:nvPicPr>
        <p:blipFill>
          <a:blip r:embed="rId2" cstate="print"/>
          <a:stretch>
            <a:fillRect/>
          </a:stretch>
        </p:blipFill>
        <p:spPr>
          <a:xfrm>
            <a:off x="0" y="1556792"/>
            <a:ext cx="9144000" cy="4428288"/>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l"/>
            <a:r>
              <a:rPr lang="el-GR" dirty="0"/>
              <a:t>Προοπτική</a:t>
            </a:r>
          </a:p>
        </p:txBody>
      </p:sp>
      <p:sp>
        <p:nvSpPr>
          <p:cNvPr id="3" name="2 - Θέση περιεχομένου"/>
          <p:cNvSpPr>
            <a:spLocks noGrp="1"/>
          </p:cNvSpPr>
          <p:nvPr>
            <p:ph idx="1"/>
          </p:nvPr>
        </p:nvSpPr>
        <p:spPr/>
        <p:txBody>
          <a:bodyPr/>
          <a:lstStyle/>
          <a:p>
            <a:endParaRPr lang="el-GR" dirty="0"/>
          </a:p>
        </p:txBody>
      </p:sp>
      <p:pic>
        <p:nvPicPr>
          <p:cNvPr id="6" name="5 - Εικόνα" descr="προοπτική 6.jpg"/>
          <p:cNvPicPr>
            <a:picLocks noChangeAspect="1"/>
          </p:cNvPicPr>
          <p:nvPr/>
        </p:nvPicPr>
        <p:blipFill>
          <a:blip r:embed="rId2" cstate="print"/>
          <a:stretch>
            <a:fillRect/>
          </a:stretch>
        </p:blipFill>
        <p:spPr>
          <a:xfrm>
            <a:off x="0" y="1556792"/>
            <a:ext cx="9144000" cy="434604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grpSp>
        <p:nvGrpSpPr>
          <p:cNvPr id="3" name="11 - Ομάδα"/>
          <p:cNvGrpSpPr/>
          <p:nvPr/>
        </p:nvGrpSpPr>
        <p:grpSpPr>
          <a:xfrm>
            <a:off x="1979712" y="2492896"/>
            <a:ext cx="1872208" cy="1944216"/>
            <a:chOff x="971600" y="2924944"/>
            <a:chExt cx="1872208" cy="1944216"/>
          </a:xfrm>
        </p:grpSpPr>
        <p:sp>
          <p:nvSpPr>
            <p:cNvPr id="4" name="3 - Έλλειψη"/>
            <p:cNvSpPr/>
            <p:nvPr/>
          </p:nvSpPr>
          <p:spPr>
            <a:xfrm>
              <a:off x="971600" y="2924944"/>
              <a:ext cx="1872208" cy="19442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6" name="5 - Ευθεία γραμμή σύνδεσης"/>
            <p:cNvCxnSpPr>
              <a:stCxn id="4" idx="2"/>
              <a:endCxn id="4" idx="6"/>
            </p:cNvCxnSpPr>
            <p:nvPr/>
          </p:nvCxnSpPr>
          <p:spPr>
            <a:xfrm>
              <a:off x="971600" y="3897052"/>
              <a:ext cx="1872208"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0" name="9 - TextBox"/>
          <p:cNvSpPr txBox="1"/>
          <p:nvPr/>
        </p:nvSpPr>
        <p:spPr>
          <a:xfrm>
            <a:off x="2159732" y="3627022"/>
            <a:ext cx="1728192" cy="369332"/>
          </a:xfrm>
          <a:prstGeom prst="rect">
            <a:avLst/>
          </a:prstGeom>
          <a:noFill/>
        </p:spPr>
        <p:txBody>
          <a:bodyPr wrap="square" rtlCol="0">
            <a:spAutoFit/>
          </a:bodyPr>
          <a:lstStyle/>
          <a:p>
            <a:r>
              <a:rPr lang="el-GR" dirty="0"/>
              <a:t> σημαινόμενο</a:t>
            </a:r>
          </a:p>
        </p:txBody>
      </p:sp>
      <p:sp>
        <p:nvSpPr>
          <p:cNvPr id="11" name="10 - TextBox"/>
          <p:cNvSpPr txBox="1"/>
          <p:nvPr/>
        </p:nvSpPr>
        <p:spPr>
          <a:xfrm>
            <a:off x="2322584" y="2884294"/>
            <a:ext cx="1152128" cy="369332"/>
          </a:xfrm>
          <a:prstGeom prst="rect">
            <a:avLst/>
          </a:prstGeom>
          <a:noFill/>
        </p:spPr>
        <p:txBody>
          <a:bodyPr wrap="square" rtlCol="0">
            <a:spAutoFit/>
          </a:bodyPr>
          <a:lstStyle/>
          <a:p>
            <a:r>
              <a:rPr lang="el-GR" dirty="0"/>
              <a:t>σημαίνον</a:t>
            </a:r>
          </a:p>
        </p:txBody>
      </p:sp>
      <p:sp>
        <p:nvSpPr>
          <p:cNvPr id="26" name="25 - TextBox"/>
          <p:cNvSpPr txBox="1"/>
          <p:nvPr/>
        </p:nvSpPr>
        <p:spPr>
          <a:xfrm>
            <a:off x="4283968" y="2852936"/>
            <a:ext cx="3600400" cy="1200329"/>
          </a:xfrm>
          <a:prstGeom prst="rect">
            <a:avLst/>
          </a:prstGeom>
          <a:noFill/>
        </p:spPr>
        <p:txBody>
          <a:bodyPr wrap="square" rtlCol="0">
            <a:spAutoFit/>
          </a:bodyPr>
          <a:lstStyle/>
          <a:p>
            <a:r>
              <a:rPr lang="el-GR" dirty="0">
                <a:solidFill>
                  <a:srgbClr val="FF0000"/>
                </a:solidFill>
              </a:rPr>
              <a:t>ΑΧΩΡΙΣΤΑ</a:t>
            </a:r>
          </a:p>
          <a:p>
            <a:r>
              <a:rPr lang="el-GR" dirty="0">
                <a:solidFill>
                  <a:srgbClr val="FF0000"/>
                </a:solidFill>
              </a:rPr>
              <a:t>ΑΥΘΑΙΡΕΤΗ ΣΧΕΣΗ</a:t>
            </a:r>
          </a:p>
          <a:p>
            <a:r>
              <a:rPr lang="el-GR" dirty="0">
                <a:solidFill>
                  <a:srgbClr val="FF0000"/>
                </a:solidFill>
              </a:rPr>
              <a:t>ΔΥΑΔΙΚΗ ΣΧΕΣΗ</a:t>
            </a:r>
          </a:p>
          <a:p>
            <a:r>
              <a:rPr lang="el-GR" dirty="0">
                <a:solidFill>
                  <a:srgbClr val="FF0000"/>
                </a:solidFill>
              </a:rPr>
              <a:t>ΙΔΕΑ ΟΧΙ ΑΝΤΙΚΕΙΜΕΝΟ</a:t>
            </a:r>
          </a:p>
        </p:txBody>
      </p:sp>
      <p:sp>
        <p:nvSpPr>
          <p:cNvPr id="27" name="26 - TextBox"/>
          <p:cNvSpPr txBox="1"/>
          <p:nvPr/>
        </p:nvSpPr>
        <p:spPr>
          <a:xfrm>
            <a:off x="2267744" y="1700808"/>
            <a:ext cx="3240360" cy="369332"/>
          </a:xfrm>
          <a:prstGeom prst="rect">
            <a:avLst/>
          </a:prstGeom>
          <a:noFill/>
        </p:spPr>
        <p:txBody>
          <a:bodyPr wrap="square" rtlCol="0">
            <a:spAutoFit/>
          </a:bodyPr>
          <a:lstStyle/>
          <a:p>
            <a:r>
              <a:rPr lang="el-GR" dirty="0"/>
              <a:t>Το σημείο</a:t>
            </a:r>
          </a:p>
        </p:txBody>
      </p:sp>
      <p:pic>
        <p:nvPicPr>
          <p:cNvPr id="28" name="27 - Εικόνα" descr="σημείο.jpg"/>
          <p:cNvPicPr>
            <a:picLocks noChangeAspect="1"/>
          </p:cNvPicPr>
          <p:nvPr/>
        </p:nvPicPr>
        <p:blipFill>
          <a:blip r:embed="rId2" cstate="print"/>
          <a:srcRect r="48026"/>
          <a:stretch>
            <a:fillRect/>
          </a:stretch>
        </p:blipFill>
        <p:spPr>
          <a:xfrm>
            <a:off x="6372200" y="5013176"/>
            <a:ext cx="2446646" cy="1680883"/>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l"/>
            <a:r>
              <a:rPr lang="el-GR" dirty="0"/>
              <a:t>Προοπτική</a:t>
            </a:r>
          </a:p>
        </p:txBody>
      </p:sp>
      <p:sp>
        <p:nvSpPr>
          <p:cNvPr id="3" name="2 - Θέση περιεχομένου"/>
          <p:cNvSpPr>
            <a:spLocks noGrp="1"/>
          </p:cNvSpPr>
          <p:nvPr>
            <p:ph idx="1"/>
          </p:nvPr>
        </p:nvSpPr>
        <p:spPr/>
        <p:txBody>
          <a:bodyPr/>
          <a:lstStyle/>
          <a:p>
            <a:endParaRPr lang="el-GR" dirty="0"/>
          </a:p>
        </p:txBody>
      </p:sp>
      <p:pic>
        <p:nvPicPr>
          <p:cNvPr id="7" name="6 - Εικόνα" descr="προοπτική 8.jpg"/>
          <p:cNvPicPr>
            <a:picLocks noChangeAspect="1"/>
          </p:cNvPicPr>
          <p:nvPr/>
        </p:nvPicPr>
        <p:blipFill>
          <a:blip r:embed="rId2" cstate="print"/>
          <a:stretch>
            <a:fillRect/>
          </a:stretch>
        </p:blipFill>
        <p:spPr>
          <a:xfrm>
            <a:off x="0" y="1556792"/>
            <a:ext cx="9144000" cy="4354975"/>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l"/>
            <a:r>
              <a:rPr lang="el-GR" dirty="0"/>
              <a:t>Προοπτική</a:t>
            </a:r>
          </a:p>
        </p:txBody>
      </p:sp>
      <p:sp>
        <p:nvSpPr>
          <p:cNvPr id="3" name="2 - Θέση περιεχομένου"/>
          <p:cNvSpPr>
            <a:spLocks noGrp="1"/>
          </p:cNvSpPr>
          <p:nvPr>
            <p:ph idx="1"/>
          </p:nvPr>
        </p:nvSpPr>
        <p:spPr/>
        <p:txBody>
          <a:bodyPr/>
          <a:lstStyle/>
          <a:p>
            <a:endParaRPr lang="el-GR" dirty="0"/>
          </a:p>
        </p:txBody>
      </p:sp>
      <p:pic>
        <p:nvPicPr>
          <p:cNvPr id="5" name="4 - Εικόνα" descr="προοπτική 5.jpg"/>
          <p:cNvPicPr>
            <a:picLocks noChangeAspect="1"/>
          </p:cNvPicPr>
          <p:nvPr/>
        </p:nvPicPr>
        <p:blipFill>
          <a:blip r:embed="rId2" cstate="print"/>
          <a:stretch>
            <a:fillRect/>
          </a:stretch>
        </p:blipFill>
        <p:spPr>
          <a:xfrm>
            <a:off x="0" y="1556792"/>
            <a:ext cx="9144000" cy="4259179"/>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dirty="0"/>
          </a:p>
        </p:txBody>
      </p:sp>
      <p:pic>
        <p:nvPicPr>
          <p:cNvPr id="4" name="3 - Εικόνα" descr="προοπτική 4.jpg"/>
          <p:cNvPicPr>
            <a:picLocks noChangeAspect="1"/>
          </p:cNvPicPr>
          <p:nvPr/>
        </p:nvPicPr>
        <p:blipFill>
          <a:blip r:embed="rId2" cstate="print"/>
          <a:stretch>
            <a:fillRect/>
          </a:stretch>
        </p:blipFill>
        <p:spPr>
          <a:xfrm>
            <a:off x="0" y="1772816"/>
            <a:ext cx="9144000" cy="4428288"/>
          </a:xfrm>
          <a:prstGeom prst="rect">
            <a:avLst/>
          </a:prstGeom>
        </p:spPr>
      </p:pic>
      <p:sp>
        <p:nvSpPr>
          <p:cNvPr id="8" name="1 - Τίτλος"/>
          <p:cNvSpPr txBox="1">
            <a:spLocks/>
          </p:cNvSpPr>
          <p:nvPr/>
        </p:nvSpPr>
        <p:spPr>
          <a:xfrm>
            <a:off x="609600" y="427038"/>
            <a:ext cx="82296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a:ln>
                  <a:noFill/>
                </a:ln>
                <a:solidFill>
                  <a:schemeClr val="tx1"/>
                </a:solidFill>
                <a:effectLst/>
                <a:uLnTx/>
                <a:uFillTx/>
                <a:latin typeface="+mj-lt"/>
                <a:ea typeface="+mj-ea"/>
                <a:cs typeface="+mj-cs"/>
              </a:rPr>
              <a:t>Προοπτική</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11" name="10 - Εικόνα" descr="προοπτική 7.jpg"/>
          <p:cNvPicPr>
            <a:picLocks noChangeAspect="1"/>
          </p:cNvPicPr>
          <p:nvPr/>
        </p:nvPicPr>
        <p:blipFill>
          <a:blip r:embed="rId2" cstate="print"/>
          <a:stretch>
            <a:fillRect/>
          </a:stretch>
        </p:blipFill>
        <p:spPr>
          <a:xfrm>
            <a:off x="0" y="1916832"/>
            <a:ext cx="9144000" cy="4333398"/>
          </a:xfrm>
          <a:prstGeom prst="rect">
            <a:avLst/>
          </a:prstGeom>
        </p:spPr>
      </p:pic>
      <p:sp>
        <p:nvSpPr>
          <p:cNvPr id="13" name="1 - Τίτλος"/>
          <p:cNvSpPr txBox="1">
            <a:spLocks/>
          </p:cNvSpPr>
          <p:nvPr/>
        </p:nvSpPr>
        <p:spPr>
          <a:xfrm>
            <a:off x="609600" y="427038"/>
            <a:ext cx="82296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a:ln>
                  <a:noFill/>
                </a:ln>
                <a:solidFill>
                  <a:schemeClr val="tx1"/>
                </a:solidFill>
                <a:effectLst/>
                <a:uLnTx/>
                <a:uFillTx/>
                <a:latin typeface="+mj-lt"/>
                <a:ea typeface="+mj-ea"/>
                <a:cs typeface="+mj-cs"/>
              </a:rPr>
              <a:t>Προοπτική</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προοπτική 1.jpg"/>
          <p:cNvPicPr>
            <a:picLocks noGrp="1" noChangeAspect="1"/>
          </p:cNvPicPr>
          <p:nvPr>
            <p:ph idx="1"/>
          </p:nvPr>
        </p:nvPicPr>
        <p:blipFill>
          <a:blip r:embed="rId2" cstate="print"/>
          <a:stretch>
            <a:fillRect/>
          </a:stretch>
        </p:blipFill>
        <p:spPr>
          <a:xfrm>
            <a:off x="457200" y="1893445"/>
            <a:ext cx="8229600" cy="3939472"/>
          </a:xfrm>
        </p:spPr>
      </p:pic>
      <p:pic>
        <p:nvPicPr>
          <p:cNvPr id="6" name="5 - Εικόνα" descr="προοπτική 3.jpg"/>
          <p:cNvPicPr>
            <a:picLocks noChangeAspect="1"/>
          </p:cNvPicPr>
          <p:nvPr/>
        </p:nvPicPr>
        <p:blipFill>
          <a:blip r:embed="rId3" cstate="print"/>
          <a:stretch>
            <a:fillRect/>
          </a:stretch>
        </p:blipFill>
        <p:spPr>
          <a:xfrm>
            <a:off x="0" y="1556792"/>
            <a:ext cx="9144000" cy="4261791"/>
          </a:xfrm>
          <a:prstGeom prst="rect">
            <a:avLst/>
          </a:prstGeom>
        </p:spPr>
      </p:pic>
      <p:sp>
        <p:nvSpPr>
          <p:cNvPr id="8" name="1 - Τίτλος"/>
          <p:cNvSpPr txBox="1">
            <a:spLocks/>
          </p:cNvSpPr>
          <p:nvPr/>
        </p:nvSpPr>
        <p:spPr>
          <a:xfrm>
            <a:off x="609600" y="427038"/>
            <a:ext cx="82296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a:ln>
                  <a:noFill/>
                </a:ln>
                <a:solidFill>
                  <a:schemeClr val="tx1"/>
                </a:solidFill>
                <a:effectLst/>
                <a:uLnTx/>
                <a:uFillTx/>
                <a:latin typeface="+mj-lt"/>
                <a:ea typeface="+mj-ea"/>
                <a:cs typeface="+mj-cs"/>
              </a:rPr>
              <a:t>Προοπτική</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lvl="0" algn="l"/>
            <a:r>
              <a:rPr lang="el-GR" dirty="0"/>
              <a:t>Προοπτική</a:t>
            </a:r>
          </a:p>
        </p:txBody>
      </p:sp>
      <p:pic>
        <p:nvPicPr>
          <p:cNvPr id="4" name="3 - Θέση περιεχομένου" descr="προοπτική 4 ζωντανεύει.jpg"/>
          <p:cNvPicPr>
            <a:picLocks noGrp="1" noChangeAspect="1"/>
          </p:cNvPicPr>
          <p:nvPr>
            <p:ph idx="1"/>
          </p:nvPr>
        </p:nvPicPr>
        <p:blipFill>
          <a:blip r:embed="rId2" cstate="print"/>
          <a:stretch>
            <a:fillRect/>
          </a:stretch>
        </p:blipFill>
        <p:spPr>
          <a:xfrm>
            <a:off x="457200" y="1915553"/>
            <a:ext cx="8229600" cy="3895257"/>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l"/>
            <a:r>
              <a:rPr lang="el-GR" dirty="0"/>
              <a:t>«Κλειδαρότρυπα»</a:t>
            </a:r>
          </a:p>
        </p:txBody>
      </p:sp>
      <p:pic>
        <p:nvPicPr>
          <p:cNvPr id="4" name="3 - Θέση περιεχομένου" descr="κλειδαρότρυπα 1.jpg"/>
          <p:cNvPicPr>
            <a:picLocks noGrp="1" noChangeAspect="1"/>
          </p:cNvPicPr>
          <p:nvPr>
            <p:ph idx="1"/>
          </p:nvPr>
        </p:nvPicPr>
        <p:blipFill>
          <a:blip r:embed="rId2" cstate="print"/>
          <a:stretch>
            <a:fillRect/>
          </a:stretch>
        </p:blipFill>
        <p:spPr>
          <a:xfrm>
            <a:off x="395536" y="1916832"/>
            <a:ext cx="8229600" cy="3757848"/>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l"/>
            <a:r>
              <a:rPr lang="el-GR" dirty="0"/>
              <a:t>«Κλειδαρότρυπα»</a:t>
            </a:r>
          </a:p>
        </p:txBody>
      </p:sp>
      <p:pic>
        <p:nvPicPr>
          <p:cNvPr id="5" name="4 - Εικόνα" descr="κλειδαρότρυπα 2.jpg"/>
          <p:cNvPicPr>
            <a:picLocks noChangeAspect="1"/>
          </p:cNvPicPr>
          <p:nvPr/>
        </p:nvPicPr>
        <p:blipFill>
          <a:blip r:embed="rId2" cstate="print"/>
          <a:stretch>
            <a:fillRect/>
          </a:stretch>
        </p:blipFill>
        <p:spPr>
          <a:xfrm>
            <a:off x="0" y="1772816"/>
            <a:ext cx="9144000" cy="4292573"/>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l"/>
            <a:r>
              <a:rPr lang="el-GR" dirty="0"/>
              <a:t>Κοστούμια</a:t>
            </a:r>
          </a:p>
        </p:txBody>
      </p:sp>
      <p:pic>
        <p:nvPicPr>
          <p:cNvPr id="4" name="3 - Θέση περιεχομένου" descr="κοστούμια 1.jpg"/>
          <p:cNvPicPr>
            <a:picLocks noGrp="1" noChangeAspect="1"/>
          </p:cNvPicPr>
          <p:nvPr>
            <p:ph idx="1"/>
          </p:nvPr>
        </p:nvPicPr>
        <p:blipFill>
          <a:blip r:embed="rId2" cstate="print"/>
          <a:srcRect l="36342" t="29693" r="30476"/>
          <a:stretch>
            <a:fillRect/>
          </a:stretch>
        </p:blipFill>
        <p:spPr>
          <a:xfrm>
            <a:off x="2699792" y="1412776"/>
            <a:ext cx="2808312" cy="2849752"/>
          </a:xfrm>
        </p:spPr>
      </p:pic>
      <p:pic>
        <p:nvPicPr>
          <p:cNvPr id="8" name="7 - Εικόνα" descr="κοστούμια 5.jpg"/>
          <p:cNvPicPr>
            <a:picLocks noChangeAspect="1"/>
          </p:cNvPicPr>
          <p:nvPr/>
        </p:nvPicPr>
        <p:blipFill>
          <a:blip r:embed="rId3" cstate="print"/>
          <a:srcRect l="31096" t="13757" r="31262" b="7140"/>
          <a:stretch>
            <a:fillRect/>
          </a:stretch>
        </p:blipFill>
        <p:spPr>
          <a:xfrm>
            <a:off x="5796136" y="1412776"/>
            <a:ext cx="2736304" cy="2736304"/>
          </a:xfrm>
          <a:prstGeom prst="rect">
            <a:avLst/>
          </a:prstGeom>
        </p:spPr>
      </p:pic>
      <p:pic>
        <p:nvPicPr>
          <p:cNvPr id="9" name="8 - Εικόνα" descr="κοστούμια 6.jpg"/>
          <p:cNvPicPr>
            <a:picLocks noChangeAspect="1"/>
          </p:cNvPicPr>
          <p:nvPr/>
        </p:nvPicPr>
        <p:blipFill>
          <a:blip r:embed="rId4" cstate="print"/>
          <a:stretch>
            <a:fillRect/>
          </a:stretch>
        </p:blipFill>
        <p:spPr>
          <a:xfrm>
            <a:off x="251520" y="4437112"/>
            <a:ext cx="4118183" cy="1944216"/>
          </a:xfrm>
          <a:prstGeom prst="rect">
            <a:avLst/>
          </a:prstGeom>
        </p:spPr>
      </p:pic>
      <p:pic>
        <p:nvPicPr>
          <p:cNvPr id="11" name="10 - Εικόνα" descr="κοστούμια 8.jpg"/>
          <p:cNvPicPr>
            <a:picLocks noChangeAspect="1"/>
          </p:cNvPicPr>
          <p:nvPr/>
        </p:nvPicPr>
        <p:blipFill>
          <a:blip r:embed="rId5" cstate="print"/>
          <a:stretch>
            <a:fillRect/>
          </a:stretch>
        </p:blipFill>
        <p:spPr>
          <a:xfrm>
            <a:off x="4499992" y="4437112"/>
            <a:ext cx="4175448" cy="1957517"/>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l"/>
            <a:r>
              <a:rPr lang="el-GR" dirty="0"/>
              <a:t>Κοστούμια</a:t>
            </a:r>
          </a:p>
        </p:txBody>
      </p:sp>
      <p:pic>
        <p:nvPicPr>
          <p:cNvPr id="10" name="9 - Εικόνα" descr="κοστούμια 7.jpg"/>
          <p:cNvPicPr>
            <a:picLocks noChangeAspect="1"/>
          </p:cNvPicPr>
          <p:nvPr/>
        </p:nvPicPr>
        <p:blipFill>
          <a:blip r:embed="rId2" cstate="print"/>
          <a:stretch>
            <a:fillRect/>
          </a:stretch>
        </p:blipFill>
        <p:spPr>
          <a:xfrm>
            <a:off x="0" y="1412776"/>
            <a:ext cx="9144000" cy="434328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fontScale="92500" lnSpcReduction="10000"/>
          </a:bodyPr>
          <a:lstStyle/>
          <a:p>
            <a:endParaRPr lang="el-GR" dirty="0"/>
          </a:p>
          <a:p>
            <a:r>
              <a:rPr lang="el-GR" dirty="0"/>
              <a:t>Η σχέση «δέντρο»</a:t>
            </a:r>
            <a:r>
              <a:rPr lang="en-US" dirty="0"/>
              <a:t> (</a:t>
            </a:r>
            <a:r>
              <a:rPr lang="el-GR" dirty="0"/>
              <a:t>ηχητικό) και δέντρο είναι </a:t>
            </a:r>
            <a:r>
              <a:rPr lang="el-GR" dirty="0">
                <a:solidFill>
                  <a:srgbClr val="FF0000"/>
                </a:solidFill>
              </a:rPr>
              <a:t>αυθαίρετη</a:t>
            </a:r>
            <a:r>
              <a:rPr lang="el-GR" dirty="0"/>
              <a:t>.</a:t>
            </a:r>
          </a:p>
          <a:p>
            <a:endParaRPr lang="el-GR" dirty="0"/>
          </a:p>
          <a:p>
            <a:r>
              <a:rPr lang="el-GR" dirty="0"/>
              <a:t>Ο τρόπος που ξεχωρίζουμε τα σημεία το ένα από το άλλο είναι </a:t>
            </a:r>
            <a:r>
              <a:rPr lang="el-GR" dirty="0">
                <a:solidFill>
                  <a:srgbClr val="FF0000"/>
                </a:solidFill>
              </a:rPr>
              <a:t>διαφορικός.</a:t>
            </a:r>
          </a:p>
          <a:p>
            <a:endParaRPr lang="el-GR" dirty="0"/>
          </a:p>
          <a:p>
            <a:r>
              <a:rPr lang="el-GR" dirty="0"/>
              <a:t>Αρνητικός τρόπος επικοινωνίας του σημείου και όχι θετικός (με τον αποκλεισμό όλων των άλλων) </a:t>
            </a:r>
          </a:p>
          <a:p>
            <a:endParaRPr lang="el-GR" dirty="0">
              <a:solidFill>
                <a:srgbClr val="FF0000"/>
              </a:solidFill>
            </a:endParaRPr>
          </a:p>
          <a:p>
            <a:endParaRPr lang="el-GR"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l"/>
            <a:r>
              <a:rPr lang="el-GR" dirty="0"/>
              <a:t>Κοστούμια</a:t>
            </a:r>
          </a:p>
        </p:txBody>
      </p:sp>
      <p:pic>
        <p:nvPicPr>
          <p:cNvPr id="5" name="4 - Εικόνα" descr="κοστούμια 2.jpg"/>
          <p:cNvPicPr>
            <a:picLocks noChangeAspect="1"/>
          </p:cNvPicPr>
          <p:nvPr/>
        </p:nvPicPr>
        <p:blipFill>
          <a:blip r:embed="rId2" cstate="print"/>
          <a:srcRect l="1170"/>
          <a:stretch>
            <a:fillRect/>
          </a:stretch>
        </p:blipFill>
        <p:spPr>
          <a:xfrm>
            <a:off x="3059832" y="1124744"/>
            <a:ext cx="6084168" cy="2901038"/>
          </a:xfrm>
          <a:prstGeom prst="rect">
            <a:avLst/>
          </a:prstGeom>
        </p:spPr>
      </p:pic>
      <p:pic>
        <p:nvPicPr>
          <p:cNvPr id="14" name="13 - Εικόνα" descr="κοστούμια 4.jpg"/>
          <p:cNvPicPr>
            <a:picLocks noChangeAspect="1"/>
          </p:cNvPicPr>
          <p:nvPr/>
        </p:nvPicPr>
        <p:blipFill>
          <a:blip r:embed="rId3" cstate="print"/>
          <a:stretch>
            <a:fillRect/>
          </a:stretch>
        </p:blipFill>
        <p:spPr>
          <a:xfrm>
            <a:off x="3059832" y="4045235"/>
            <a:ext cx="6084168" cy="2812765"/>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l"/>
            <a:r>
              <a:rPr lang="el-GR" dirty="0"/>
              <a:t>Κοστούμια</a:t>
            </a:r>
          </a:p>
        </p:txBody>
      </p:sp>
      <p:sp>
        <p:nvSpPr>
          <p:cNvPr id="13" name="12 - Θέση περιεχομένου"/>
          <p:cNvSpPr>
            <a:spLocks noGrp="1"/>
          </p:cNvSpPr>
          <p:nvPr>
            <p:ph idx="1"/>
          </p:nvPr>
        </p:nvSpPr>
        <p:spPr/>
        <p:txBody>
          <a:bodyPr/>
          <a:lstStyle/>
          <a:p>
            <a:endParaRPr lang="el-GR"/>
          </a:p>
        </p:txBody>
      </p:sp>
      <p:pic>
        <p:nvPicPr>
          <p:cNvPr id="14" name="13 - Εικόνα" descr="κοστούμια 9.jpg"/>
          <p:cNvPicPr>
            <a:picLocks noChangeAspect="1"/>
          </p:cNvPicPr>
          <p:nvPr/>
        </p:nvPicPr>
        <p:blipFill>
          <a:blip r:embed="rId2" cstate="print"/>
          <a:stretch>
            <a:fillRect/>
          </a:stretch>
        </p:blipFill>
        <p:spPr>
          <a:xfrm>
            <a:off x="0" y="1988840"/>
            <a:ext cx="9144000" cy="4322006"/>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συμμετρία 1 μυστικός δείπνος.jpg"/>
          <p:cNvPicPr>
            <a:picLocks noGrp="1" noChangeAspect="1"/>
          </p:cNvPicPr>
          <p:nvPr>
            <p:ph idx="1"/>
          </p:nvPr>
        </p:nvPicPr>
        <p:blipFill>
          <a:blip r:embed="rId2" cstate="print"/>
          <a:stretch>
            <a:fillRect/>
          </a:stretch>
        </p:blipFill>
        <p:spPr>
          <a:xfrm>
            <a:off x="1619672" y="188640"/>
            <a:ext cx="6264696" cy="3464252"/>
          </a:xfrm>
        </p:spPr>
      </p:pic>
      <p:pic>
        <p:nvPicPr>
          <p:cNvPr id="5" name="4 - Εικόνα" descr="συμμετρία 1.jpg"/>
          <p:cNvPicPr>
            <a:picLocks noChangeAspect="1"/>
          </p:cNvPicPr>
          <p:nvPr/>
        </p:nvPicPr>
        <p:blipFill>
          <a:blip r:embed="rId3" cstate="print"/>
          <a:stretch>
            <a:fillRect/>
          </a:stretch>
        </p:blipFill>
        <p:spPr>
          <a:xfrm>
            <a:off x="1619672" y="3789040"/>
            <a:ext cx="6228184" cy="2955360"/>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Ανατομίας 2.jpg"/>
          <p:cNvPicPr>
            <a:picLocks noGrp="1" noChangeAspect="1"/>
          </p:cNvPicPr>
          <p:nvPr>
            <p:ph idx="1"/>
          </p:nvPr>
        </p:nvPicPr>
        <p:blipFill>
          <a:blip r:embed="rId2" cstate="print"/>
          <a:stretch>
            <a:fillRect/>
          </a:stretch>
        </p:blipFill>
        <p:spPr>
          <a:xfrm>
            <a:off x="2051720" y="0"/>
            <a:ext cx="4988922" cy="3118076"/>
          </a:xfrm>
        </p:spPr>
      </p:pic>
      <p:pic>
        <p:nvPicPr>
          <p:cNvPr id="5" name="4 - Εικόνα" descr="Ανατομίας.jpg"/>
          <p:cNvPicPr>
            <a:picLocks noChangeAspect="1"/>
          </p:cNvPicPr>
          <p:nvPr/>
        </p:nvPicPr>
        <p:blipFill>
          <a:blip r:embed="rId3" cstate="print"/>
          <a:stretch>
            <a:fillRect/>
          </a:stretch>
        </p:blipFill>
        <p:spPr>
          <a:xfrm>
            <a:off x="899591" y="3356992"/>
            <a:ext cx="7512495" cy="3501008"/>
          </a:xfrm>
          <a:prstGeom prst="rect">
            <a:avLst/>
          </a:prstGeom>
        </p:spPr>
      </p:pic>
      <p:sp>
        <p:nvSpPr>
          <p:cNvPr id="6" name="5 - Ορθογώνιο"/>
          <p:cNvSpPr/>
          <p:nvPr/>
        </p:nvSpPr>
        <p:spPr>
          <a:xfrm>
            <a:off x="7020273" y="2204864"/>
            <a:ext cx="2123728" cy="923330"/>
          </a:xfrm>
          <a:prstGeom prst="rect">
            <a:avLst/>
          </a:prstGeom>
        </p:spPr>
        <p:txBody>
          <a:bodyPr wrap="square">
            <a:spAutoFit/>
          </a:bodyPr>
          <a:lstStyle/>
          <a:p>
            <a:r>
              <a:rPr lang="el-GR" i="1" dirty="0" err="1"/>
              <a:t>Ρεμπραντ</a:t>
            </a:r>
            <a:r>
              <a:rPr lang="el-GR" i="1" dirty="0"/>
              <a:t>,</a:t>
            </a:r>
          </a:p>
          <a:p>
            <a:r>
              <a:rPr lang="el-GR" i="1" dirty="0"/>
              <a:t>Μάθημα ανατομίας του Δρ. </a:t>
            </a:r>
            <a:r>
              <a:rPr lang="el-GR" i="1" dirty="0" err="1"/>
              <a:t>Τουλπ</a:t>
            </a:r>
            <a:r>
              <a:rPr lang="el-GR" dirty="0"/>
              <a:t>, 1632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Μαρά.jpg"/>
          <p:cNvPicPr>
            <a:picLocks noGrp="1" noChangeAspect="1"/>
          </p:cNvPicPr>
          <p:nvPr>
            <p:ph idx="1"/>
          </p:nvPr>
        </p:nvPicPr>
        <p:blipFill>
          <a:blip r:embed="rId2" cstate="print"/>
          <a:stretch>
            <a:fillRect/>
          </a:stretch>
        </p:blipFill>
        <p:spPr>
          <a:xfrm>
            <a:off x="2267744" y="4077072"/>
            <a:ext cx="5460994" cy="2591658"/>
          </a:xfrm>
        </p:spPr>
      </p:pic>
      <p:pic>
        <p:nvPicPr>
          <p:cNvPr id="5" name="4 - Εικόνα" descr="Μαρά2.jpg"/>
          <p:cNvPicPr>
            <a:picLocks noChangeAspect="1"/>
          </p:cNvPicPr>
          <p:nvPr/>
        </p:nvPicPr>
        <p:blipFill>
          <a:blip r:embed="rId3" cstate="print"/>
          <a:stretch>
            <a:fillRect/>
          </a:stretch>
        </p:blipFill>
        <p:spPr>
          <a:xfrm>
            <a:off x="2555776" y="332656"/>
            <a:ext cx="4865182" cy="3645025"/>
          </a:xfrm>
          <a:prstGeom prst="rect">
            <a:avLst/>
          </a:prstGeom>
        </p:spPr>
      </p:pic>
      <p:sp>
        <p:nvSpPr>
          <p:cNvPr id="6" name="5 - Ορθογώνιο"/>
          <p:cNvSpPr/>
          <p:nvPr/>
        </p:nvSpPr>
        <p:spPr>
          <a:xfrm>
            <a:off x="7596336" y="2996952"/>
            <a:ext cx="1547664" cy="738664"/>
          </a:xfrm>
          <a:prstGeom prst="rect">
            <a:avLst/>
          </a:prstGeom>
        </p:spPr>
        <p:txBody>
          <a:bodyPr wrap="square">
            <a:spAutoFit/>
          </a:bodyPr>
          <a:lstStyle/>
          <a:p>
            <a:r>
              <a:rPr lang="en-US" sz="1400" dirty="0"/>
              <a:t>Jean Louis David </a:t>
            </a:r>
          </a:p>
          <a:p>
            <a:r>
              <a:rPr lang="el-GR" sz="1400" dirty="0"/>
              <a:t>Ο Θάνατος του </a:t>
            </a:r>
            <a:r>
              <a:rPr lang="el-GR" sz="1400" dirty="0" err="1"/>
              <a:t>Μαρά</a:t>
            </a:r>
            <a:r>
              <a:rPr lang="el-GR" sz="1400" dirty="0"/>
              <a:t>, 1793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5" name="4 - Εικόνα" descr="Μαρά2.jpg"/>
          <p:cNvPicPr>
            <a:picLocks noChangeAspect="1"/>
          </p:cNvPicPr>
          <p:nvPr/>
        </p:nvPicPr>
        <p:blipFill>
          <a:blip r:embed="rId2" cstate="print"/>
          <a:stretch>
            <a:fillRect/>
          </a:stretch>
        </p:blipFill>
        <p:spPr>
          <a:xfrm>
            <a:off x="2555776" y="332656"/>
            <a:ext cx="4865182" cy="3645025"/>
          </a:xfrm>
          <a:prstGeom prst="rect">
            <a:avLst/>
          </a:prstGeom>
        </p:spPr>
      </p:pic>
      <p:sp>
        <p:nvSpPr>
          <p:cNvPr id="6" name="5 - Ορθογώνιο"/>
          <p:cNvSpPr/>
          <p:nvPr/>
        </p:nvSpPr>
        <p:spPr>
          <a:xfrm>
            <a:off x="7596336" y="2996952"/>
            <a:ext cx="1547664" cy="738664"/>
          </a:xfrm>
          <a:prstGeom prst="rect">
            <a:avLst/>
          </a:prstGeom>
        </p:spPr>
        <p:txBody>
          <a:bodyPr wrap="square">
            <a:spAutoFit/>
          </a:bodyPr>
          <a:lstStyle/>
          <a:p>
            <a:r>
              <a:rPr lang="en-US" sz="1400" dirty="0"/>
              <a:t>Jean Louis David </a:t>
            </a:r>
          </a:p>
          <a:p>
            <a:r>
              <a:rPr lang="el-GR" sz="1400" dirty="0"/>
              <a:t>Ο Θάνατος του </a:t>
            </a:r>
            <a:r>
              <a:rPr lang="el-GR" sz="1400" dirty="0" err="1"/>
              <a:t>Μαρά</a:t>
            </a:r>
            <a:r>
              <a:rPr lang="el-GR" sz="1400" dirty="0"/>
              <a:t>, 1793</a:t>
            </a:r>
          </a:p>
        </p:txBody>
      </p:sp>
      <p:sp>
        <p:nvSpPr>
          <p:cNvPr id="7" name="6 - Θέση περιεχομένου"/>
          <p:cNvSpPr>
            <a:spLocks noGrp="1"/>
          </p:cNvSpPr>
          <p:nvPr>
            <p:ph idx="1"/>
          </p:nvPr>
        </p:nvSpPr>
        <p:spPr>
          <a:xfrm>
            <a:off x="467544" y="4293096"/>
            <a:ext cx="8229600" cy="2049091"/>
          </a:xfrm>
        </p:spPr>
        <p:txBody>
          <a:bodyPr>
            <a:normAutofit fontScale="47500" lnSpcReduction="20000"/>
          </a:bodyPr>
          <a:lstStyle/>
          <a:p>
            <a:r>
              <a:rPr lang="el-GR" dirty="0"/>
              <a:t>Παρόλο που απολάμβανε της αγάπης του λαού, ως πολιτικός σύντομα κατέληξε σε ακρότητες. Υποστήριζε τη βία ως μέσο για την εξουδετέρωση των συνωμοσιών εναντίον της Επανάστασης και διαδραμάτισε σημαντικό ρόλο στις «Σφαγές του Σεπτέμβρη». </a:t>
            </a:r>
          </a:p>
          <a:p>
            <a:r>
              <a:rPr lang="el-GR" dirty="0"/>
              <a:t>Στο απόγειο της δόξας του, στις 13 Ιουλίου 1793, δολοφονήθηκε από τη νεαρή </a:t>
            </a:r>
            <a:r>
              <a:rPr lang="el-GR" dirty="0">
                <a:hlinkClick r:id="rId3" tooltip="Σαρλότ Κορντέ"/>
              </a:rPr>
              <a:t>Σαρλότ </a:t>
            </a:r>
            <a:r>
              <a:rPr lang="el-GR" dirty="0" err="1">
                <a:hlinkClick r:id="rId3" tooltip="Σαρλότ Κορντέ"/>
              </a:rPr>
              <a:t>Κορντέ</a:t>
            </a:r>
            <a:r>
              <a:rPr lang="el-GR" dirty="0"/>
              <a:t>. Η </a:t>
            </a:r>
            <a:r>
              <a:rPr lang="el-GR" dirty="0" err="1"/>
              <a:t>Κορντέ</a:t>
            </a:r>
            <a:r>
              <a:rPr lang="el-GR" dirty="0"/>
              <a:t> τον δολοφόνησε με μαχαίρι στο λουτρό του, όπου ο </a:t>
            </a:r>
            <a:r>
              <a:rPr lang="el-GR" dirty="0" err="1"/>
              <a:t>Μαρά</a:t>
            </a:r>
            <a:r>
              <a:rPr lang="el-GR" dirty="0"/>
              <a:t> περνούσε πολλές ώρες λόγω της δερματοπάθειάς του. </a:t>
            </a:r>
          </a:p>
          <a:p>
            <a:r>
              <a:rPr lang="el-GR" dirty="0"/>
              <a:t>Μετά το θάνατό του, τιμήθηκε ως ήρωας και μάρτυρας, λίγους μήνες όμως μετά, ο γαλλικός λαός τον χαρακτήρισε τέρας και αποκατέστησε τη δολοφόνο του, η οποία είχε εκτελεστεί στη λαιμητόμο, λίγο μετά την πράξη της...</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J.A.D.-Ingres-La-morte-di-Leonardo-da-Vinci-1818-1-1170x600.jpg"/>
          <p:cNvPicPr>
            <a:picLocks noGrp="1" noChangeAspect="1"/>
          </p:cNvPicPr>
          <p:nvPr>
            <p:ph idx="1"/>
          </p:nvPr>
        </p:nvPicPr>
        <p:blipFill>
          <a:blip r:embed="rId2" cstate="print"/>
          <a:stretch>
            <a:fillRect/>
          </a:stretch>
        </p:blipFill>
        <p:spPr>
          <a:xfrm>
            <a:off x="2051720" y="404664"/>
            <a:ext cx="5133256" cy="2632439"/>
          </a:xfrm>
        </p:spPr>
      </p:pic>
      <p:pic>
        <p:nvPicPr>
          <p:cNvPr id="5" name="4 - Εικόνα" descr="Δωμάτιο.jpg"/>
          <p:cNvPicPr>
            <a:picLocks noChangeAspect="1"/>
          </p:cNvPicPr>
          <p:nvPr/>
        </p:nvPicPr>
        <p:blipFill>
          <a:blip r:embed="rId3" cstate="print"/>
          <a:stretch>
            <a:fillRect/>
          </a:stretch>
        </p:blipFill>
        <p:spPr>
          <a:xfrm>
            <a:off x="1043608" y="3140968"/>
            <a:ext cx="7524328" cy="3585876"/>
          </a:xfrm>
          <a:prstGeom prst="rect">
            <a:avLst/>
          </a:prstGeom>
        </p:spPr>
      </p:pic>
      <p:sp>
        <p:nvSpPr>
          <p:cNvPr id="6" name="5 - Ορθογώνιο"/>
          <p:cNvSpPr/>
          <p:nvPr/>
        </p:nvSpPr>
        <p:spPr>
          <a:xfrm>
            <a:off x="7199784" y="1772816"/>
            <a:ext cx="1944216" cy="1200329"/>
          </a:xfrm>
          <a:prstGeom prst="rect">
            <a:avLst/>
          </a:prstGeom>
        </p:spPr>
        <p:txBody>
          <a:bodyPr wrap="square">
            <a:spAutoFit/>
          </a:bodyPr>
          <a:lstStyle/>
          <a:p>
            <a:r>
              <a:rPr lang="el-GR" i="1" dirty="0"/>
              <a:t>Ο Θάνατος του Λεονάρντο Ντα Βίντσι</a:t>
            </a:r>
            <a:r>
              <a:rPr lang="el-GR" dirty="0"/>
              <a:t>, </a:t>
            </a:r>
            <a:endParaRPr lang="en-US" dirty="0"/>
          </a:p>
          <a:p>
            <a:r>
              <a:rPr lang="en-US" dirty="0"/>
              <a:t>Ingres</a:t>
            </a:r>
            <a:r>
              <a:rPr lang="el-GR" dirty="0"/>
              <a:t>, 1818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3" name="2 - Θέση περιεχομένου"/>
          <p:cNvSpPr>
            <a:spLocks noGrp="1"/>
          </p:cNvSpPr>
          <p:nvPr>
            <p:ph idx="1"/>
          </p:nvPr>
        </p:nvSpPr>
        <p:spPr/>
        <p:txBody>
          <a:bodyPr>
            <a:normAutofit fontScale="77500" lnSpcReduction="20000"/>
          </a:bodyPr>
          <a:lstStyle/>
          <a:p>
            <a:r>
              <a:rPr lang="el-GR" dirty="0"/>
              <a:t>Η κάμερα βρίσκεται </a:t>
            </a:r>
            <a:r>
              <a:rPr lang="el-GR" b="1" dirty="0"/>
              <a:t>σε απόσταση </a:t>
            </a:r>
            <a:r>
              <a:rPr lang="el-GR" dirty="0"/>
              <a:t>για την απόλαυση της αρχιτεκτονικής. </a:t>
            </a:r>
          </a:p>
          <a:p>
            <a:endParaRPr lang="el-GR" dirty="0"/>
          </a:p>
          <a:p>
            <a:r>
              <a:rPr lang="el-GR" dirty="0"/>
              <a:t>Υπάρχουν λίγα κοντινά πλάνα και συχνά, οι χαρακτήρες είναι μικροί στην οθόνη. </a:t>
            </a:r>
          </a:p>
          <a:p>
            <a:endParaRPr lang="el-GR" dirty="0"/>
          </a:p>
          <a:p>
            <a:r>
              <a:rPr lang="el-GR" dirty="0"/>
              <a:t>Εξυψώνει την απομόνωση του </a:t>
            </a:r>
            <a:r>
              <a:rPr lang="el-GR" dirty="0" err="1"/>
              <a:t>Stourley</a:t>
            </a:r>
            <a:r>
              <a:rPr lang="el-GR" dirty="0"/>
              <a:t> από τη γενική ανθρωπότητα. Υπάρχουν μικρές ομάδες ανθρώπων στις σκηνές. </a:t>
            </a:r>
          </a:p>
          <a:p>
            <a:endParaRPr lang="el-GR" dirty="0"/>
          </a:p>
          <a:p>
            <a:r>
              <a:rPr lang="el-GR" dirty="0"/>
              <a:t>Οι εξωτερικοί χώροι είναι κυρίως άδειοι από ανθρώπους εκτός από τους άλλους απαραίτητους χαρακτήρες.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3" name="2 - Θέση περιεχομένου"/>
          <p:cNvSpPr>
            <a:spLocks noGrp="1"/>
          </p:cNvSpPr>
          <p:nvPr>
            <p:ph idx="1"/>
          </p:nvPr>
        </p:nvSpPr>
        <p:spPr/>
        <p:txBody>
          <a:bodyPr>
            <a:normAutofit/>
          </a:bodyPr>
          <a:lstStyle/>
          <a:p>
            <a:pPr algn="just"/>
            <a:r>
              <a:rPr lang="el-GR" dirty="0"/>
              <a:t>Στην ταινία </a:t>
            </a:r>
            <a:r>
              <a:rPr lang="el-GR" i="1" dirty="0" err="1"/>
              <a:t>The</a:t>
            </a:r>
            <a:r>
              <a:rPr lang="el-GR" i="1" dirty="0"/>
              <a:t> </a:t>
            </a:r>
            <a:r>
              <a:rPr lang="el-GR" i="1" dirty="0" err="1"/>
              <a:t>Belly</a:t>
            </a:r>
            <a:r>
              <a:rPr lang="el-GR" i="1" dirty="0"/>
              <a:t> </a:t>
            </a:r>
            <a:r>
              <a:rPr lang="el-GR" i="1" dirty="0" err="1"/>
              <a:t>of</a:t>
            </a:r>
            <a:r>
              <a:rPr lang="el-GR" i="1" dirty="0"/>
              <a:t> </a:t>
            </a:r>
            <a:r>
              <a:rPr lang="el-GR" i="1" dirty="0" err="1"/>
              <a:t>an</a:t>
            </a:r>
            <a:r>
              <a:rPr lang="el-GR" i="1" dirty="0"/>
              <a:t> </a:t>
            </a:r>
            <a:r>
              <a:rPr lang="el-GR" i="1" dirty="0" err="1"/>
              <a:t>Architect</a:t>
            </a:r>
            <a:r>
              <a:rPr lang="el-GR" dirty="0"/>
              <a:t> η συνύπαρξη </a:t>
            </a:r>
            <a:r>
              <a:rPr lang="el-GR" b="1" dirty="0"/>
              <a:t>του αναρχικού </a:t>
            </a:r>
            <a:r>
              <a:rPr lang="en-US" b="1" dirty="0"/>
              <a:t>montage</a:t>
            </a:r>
            <a:r>
              <a:rPr lang="el-GR" b="1" dirty="0"/>
              <a:t> </a:t>
            </a:r>
            <a:r>
              <a:rPr lang="el-GR" dirty="0"/>
              <a:t>και της </a:t>
            </a:r>
            <a:r>
              <a:rPr lang="el-GR" b="1" dirty="0"/>
              <a:t>αυστηρής δομής</a:t>
            </a:r>
            <a:r>
              <a:rPr lang="el-GR" dirty="0"/>
              <a:t>, σχήμα οξύμωρο αλλά ενδιαφέρον, χαρίζει στον θεατή ένα έξυπνα δομημένο πλέγμα </a:t>
            </a:r>
            <a:r>
              <a:rPr lang="el-GR" b="1" dirty="0"/>
              <a:t>νοητικών εικόνων.</a:t>
            </a:r>
          </a:p>
          <a:p>
            <a:pPr algn="just"/>
            <a:endParaRPr lang="el-GR" b="1"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a:t>Προοικονομία</a:t>
            </a:r>
            <a:endParaRPr lang="el-GR" dirty="0"/>
          </a:p>
        </p:txBody>
      </p:sp>
      <p:pic>
        <p:nvPicPr>
          <p:cNvPr id="4" name="3 - Θέση περιεχομένου" descr="χρώμα 8 πράσινο αρχή ασθένειας.jpg"/>
          <p:cNvPicPr>
            <a:picLocks noGrp="1" noChangeAspect="1"/>
          </p:cNvPicPr>
          <p:nvPr>
            <p:ph idx="1"/>
          </p:nvPr>
        </p:nvPicPr>
        <p:blipFill>
          <a:blip r:embed="rId2" cstate="print"/>
          <a:stretch>
            <a:fillRect/>
          </a:stretch>
        </p:blipFill>
        <p:spPr>
          <a:xfrm>
            <a:off x="2483768" y="1412776"/>
            <a:ext cx="4536504" cy="2142501"/>
          </a:xfrm>
        </p:spPr>
      </p:pic>
      <p:pic>
        <p:nvPicPr>
          <p:cNvPr id="5" name="4 - Εικόνα" descr="χρώμα 24 πράσινο.jpg"/>
          <p:cNvPicPr>
            <a:picLocks noChangeAspect="1"/>
          </p:cNvPicPr>
          <p:nvPr/>
        </p:nvPicPr>
        <p:blipFill>
          <a:blip r:embed="rId3" cstate="print"/>
          <a:stretch>
            <a:fillRect/>
          </a:stretch>
        </p:blipFill>
        <p:spPr>
          <a:xfrm>
            <a:off x="2267744" y="3789040"/>
            <a:ext cx="5184576" cy="250583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8B7B0-4992-9F59-C369-D1103B0FEA3A}"/>
            </a:ext>
          </a:extLst>
        </p:cNvPr>
        <p:cNvGrpSpPr/>
        <p:nvPr/>
      </p:nvGrpSpPr>
      <p:grpSpPr>
        <a:xfrm>
          <a:off x="0" y="0"/>
          <a:ext cx="0" cy="0"/>
          <a:chOff x="0" y="0"/>
          <a:chExt cx="0" cy="0"/>
        </a:xfrm>
      </p:grpSpPr>
      <p:sp>
        <p:nvSpPr>
          <p:cNvPr id="2" name="1 - Τίτλος">
            <a:extLst>
              <a:ext uri="{FF2B5EF4-FFF2-40B4-BE49-F238E27FC236}">
                <a16:creationId xmlns:a16="http://schemas.microsoft.com/office/drawing/2014/main" id="{769250DA-D8A5-819E-C22B-0C3291DCF9F7}"/>
              </a:ext>
            </a:extLst>
          </p:cNvPr>
          <p:cNvSpPr>
            <a:spLocks noGrp="1"/>
          </p:cNvSpPr>
          <p:nvPr>
            <p:ph type="title"/>
          </p:nvPr>
        </p:nvSpPr>
        <p:spPr/>
        <p:txBody>
          <a:bodyPr/>
          <a:lstStyle/>
          <a:p>
            <a:r>
              <a:rPr lang="el-GR" dirty="0"/>
              <a:t>Εικόνα – Δείκτης - Σύμβολο</a:t>
            </a:r>
          </a:p>
        </p:txBody>
      </p:sp>
      <p:sp>
        <p:nvSpPr>
          <p:cNvPr id="27" name="26 - TextBox">
            <a:extLst>
              <a:ext uri="{FF2B5EF4-FFF2-40B4-BE49-F238E27FC236}">
                <a16:creationId xmlns:a16="http://schemas.microsoft.com/office/drawing/2014/main" id="{7D2EB3D1-48F6-A595-8023-6B18F3B3A93D}"/>
              </a:ext>
            </a:extLst>
          </p:cNvPr>
          <p:cNvSpPr txBox="1"/>
          <p:nvPr/>
        </p:nvSpPr>
        <p:spPr>
          <a:xfrm>
            <a:off x="395536" y="1567933"/>
            <a:ext cx="4968552" cy="646331"/>
          </a:xfrm>
          <a:prstGeom prst="rect">
            <a:avLst/>
          </a:prstGeom>
          <a:noFill/>
        </p:spPr>
        <p:txBody>
          <a:bodyPr wrap="square" rtlCol="0">
            <a:spAutoFit/>
          </a:bodyPr>
          <a:lstStyle/>
          <a:p>
            <a:r>
              <a:rPr lang="el-GR" dirty="0"/>
              <a:t>Με ποιον τρόπο τα σημεία αποκτούν νόημα; </a:t>
            </a:r>
          </a:p>
          <a:p>
            <a:r>
              <a:rPr lang="el-GR" dirty="0"/>
              <a:t>Με </a:t>
            </a:r>
            <a:r>
              <a:rPr lang="el-GR" dirty="0">
                <a:solidFill>
                  <a:srgbClr val="FF0000"/>
                </a:solidFill>
              </a:rPr>
              <a:t>3 τύπους </a:t>
            </a:r>
            <a:r>
              <a:rPr lang="el-GR" dirty="0"/>
              <a:t>σχέσεων με το αντικείμενό τους:  </a:t>
            </a:r>
          </a:p>
        </p:txBody>
      </p:sp>
      <p:sp>
        <p:nvSpPr>
          <p:cNvPr id="7" name="TextBox 6">
            <a:extLst>
              <a:ext uri="{FF2B5EF4-FFF2-40B4-BE49-F238E27FC236}">
                <a16:creationId xmlns:a16="http://schemas.microsoft.com/office/drawing/2014/main" id="{EF8B8D99-A85E-B172-751F-D2880D7D27BA}"/>
              </a:ext>
            </a:extLst>
          </p:cNvPr>
          <p:cNvSpPr txBox="1"/>
          <p:nvPr/>
        </p:nvSpPr>
        <p:spPr>
          <a:xfrm>
            <a:off x="434154" y="2666134"/>
            <a:ext cx="5380818" cy="2677656"/>
          </a:xfrm>
          <a:prstGeom prst="rect">
            <a:avLst/>
          </a:prstGeom>
          <a:noFill/>
        </p:spPr>
        <p:txBody>
          <a:bodyPr wrap="square">
            <a:spAutoFit/>
          </a:bodyPr>
          <a:lstStyle/>
          <a:p>
            <a:r>
              <a:rPr lang="el-GR" sz="1200" dirty="0"/>
              <a:t>Σύμφωνα με τη σημειωτική θεωρία του </a:t>
            </a:r>
            <a:r>
              <a:rPr lang="el-GR" sz="1200" dirty="0" err="1"/>
              <a:t>Charles</a:t>
            </a:r>
            <a:r>
              <a:rPr lang="el-GR" sz="1200" dirty="0"/>
              <a:t> </a:t>
            </a:r>
            <a:r>
              <a:rPr lang="el-GR" sz="1200" dirty="0" err="1"/>
              <a:t>Sanders</a:t>
            </a:r>
            <a:r>
              <a:rPr lang="el-GR" sz="1200" dirty="0"/>
              <a:t> </a:t>
            </a:r>
            <a:r>
              <a:rPr lang="el-GR" sz="1200" dirty="0" err="1"/>
              <a:t>Peirce</a:t>
            </a:r>
            <a:r>
              <a:rPr lang="el-GR" sz="1200" dirty="0"/>
              <a:t>:</a:t>
            </a:r>
          </a:p>
          <a:p>
            <a:pPr>
              <a:buFont typeface="+mj-lt"/>
              <a:buAutoNum type="arabicPeriod"/>
            </a:pPr>
            <a:r>
              <a:rPr lang="el-GR" sz="1200" b="1" dirty="0"/>
              <a:t> Εικόνα</a:t>
            </a:r>
            <a:r>
              <a:rPr lang="el-GR" sz="1200" dirty="0"/>
              <a:t>: Ένα σημείο που μοιάζει ή έχει ομοιότητα με αυτό που αναπαριστά. Για παράδειγμα, μια φωτογραφία ενός αντικειμένου ή μια ζωγραφιά είναι εικόνα επειδή έχει άμεση ομοιότητα με το αντικείμενο.</a:t>
            </a:r>
          </a:p>
          <a:p>
            <a:pPr>
              <a:buFont typeface="+mj-lt"/>
              <a:buAutoNum type="arabicPeriod"/>
            </a:pPr>
            <a:endParaRPr lang="el-GR" sz="1200" dirty="0"/>
          </a:p>
          <a:p>
            <a:pPr>
              <a:buFont typeface="+mj-lt"/>
              <a:buAutoNum type="arabicPeriod"/>
            </a:pPr>
            <a:r>
              <a:rPr lang="el-GR" sz="1200" b="1" dirty="0"/>
              <a:t> Δείκτης</a:t>
            </a:r>
            <a:r>
              <a:rPr lang="el-GR" sz="1200" dirty="0"/>
              <a:t>: Ένα σημείο που συνδέεται άμεσα με το αντικείμενό του μέσω μιας αιτιατής ή φυσικής σχέσης. Για παράδειγμα, ο καπνός είναι δείκτης φωτιάς, καθώς η παρουσία του καπνού συνδέεται με την ύπαρξη φωτιάς.</a:t>
            </a:r>
          </a:p>
          <a:p>
            <a:pPr>
              <a:buFont typeface="+mj-lt"/>
              <a:buAutoNum type="arabicPeriod"/>
            </a:pPr>
            <a:endParaRPr lang="el-GR" sz="1200" dirty="0"/>
          </a:p>
          <a:p>
            <a:pPr>
              <a:buFont typeface="+mj-lt"/>
              <a:buAutoNum type="arabicPeriod"/>
            </a:pPr>
            <a:r>
              <a:rPr lang="el-GR" sz="1200" b="1" dirty="0"/>
              <a:t> Σύμβολο</a:t>
            </a:r>
            <a:r>
              <a:rPr lang="el-GR" sz="1200" dirty="0"/>
              <a:t>: Ένα σημείο που έχει συμβατική ή αυθαίρετη σχέση με αυτό που αντιπροσωπεύει, βασισμένη στη συμφωνία ή τον πολιτισμικό κανόνα. Για παράδειγμα, οι λέξεις σε μια γλώσσα είναι σύμβολα, καθώς η σύνδεση μεταξύ της λέξης και του αντικειμένου της είναι συμβατική και πρέπει να μάθει κανείς την έννοια.</a:t>
            </a:r>
          </a:p>
        </p:txBody>
      </p:sp>
      <p:pic>
        <p:nvPicPr>
          <p:cNvPr id="8" name="Εικόνα 7">
            <a:extLst>
              <a:ext uri="{FF2B5EF4-FFF2-40B4-BE49-F238E27FC236}">
                <a16:creationId xmlns:a16="http://schemas.microsoft.com/office/drawing/2014/main" id="{869CC7C0-3425-A779-9E2F-1048BE4441DD}"/>
              </a:ext>
            </a:extLst>
          </p:cNvPr>
          <p:cNvPicPr>
            <a:picLocks noChangeAspect="1"/>
          </p:cNvPicPr>
          <p:nvPr/>
        </p:nvPicPr>
        <p:blipFill>
          <a:blip r:embed="rId2"/>
          <a:stretch>
            <a:fillRect/>
          </a:stretch>
        </p:blipFill>
        <p:spPr>
          <a:xfrm>
            <a:off x="6657309" y="1417857"/>
            <a:ext cx="1977606" cy="1316974"/>
          </a:xfrm>
          <a:prstGeom prst="rect">
            <a:avLst/>
          </a:prstGeom>
        </p:spPr>
      </p:pic>
      <p:pic>
        <p:nvPicPr>
          <p:cNvPr id="9" name="3 - Θέση περιεχομένου" descr="fire-metamorfosi150820-768x512.jpg">
            <a:extLst>
              <a:ext uri="{FF2B5EF4-FFF2-40B4-BE49-F238E27FC236}">
                <a16:creationId xmlns:a16="http://schemas.microsoft.com/office/drawing/2014/main" id="{1CC8873B-F1B9-2E06-6DA9-AE298E856138}"/>
              </a:ext>
            </a:extLst>
          </p:cNvPr>
          <p:cNvPicPr>
            <a:picLocks noGrp="1" noChangeAspect="1"/>
          </p:cNvPicPr>
          <p:nvPr>
            <p:ph idx="1"/>
          </p:nvPr>
        </p:nvPicPr>
        <p:blipFill>
          <a:blip r:embed="rId3" cstate="print"/>
          <a:stretch>
            <a:fillRect/>
          </a:stretch>
        </p:blipFill>
        <p:spPr>
          <a:xfrm>
            <a:off x="6664118" y="3140625"/>
            <a:ext cx="2045728" cy="1363819"/>
          </a:xfrm>
        </p:spPr>
      </p:pic>
      <p:sp>
        <p:nvSpPr>
          <p:cNvPr id="12" name="TextBox 11">
            <a:extLst>
              <a:ext uri="{FF2B5EF4-FFF2-40B4-BE49-F238E27FC236}">
                <a16:creationId xmlns:a16="http://schemas.microsoft.com/office/drawing/2014/main" id="{24723F24-E283-B2DF-77A7-B22A61BDCA7E}"/>
              </a:ext>
            </a:extLst>
          </p:cNvPr>
          <p:cNvSpPr txBox="1"/>
          <p:nvPr/>
        </p:nvSpPr>
        <p:spPr>
          <a:xfrm>
            <a:off x="6649709" y="5417283"/>
            <a:ext cx="2664296" cy="646331"/>
          </a:xfrm>
          <a:prstGeom prst="rect">
            <a:avLst/>
          </a:prstGeom>
          <a:noFill/>
        </p:spPr>
        <p:txBody>
          <a:bodyPr wrap="square" rtlCol="0">
            <a:spAutoFit/>
          </a:bodyPr>
          <a:lstStyle/>
          <a:p>
            <a:r>
              <a:rPr lang="el-GR" sz="3600" dirty="0">
                <a:solidFill>
                  <a:srgbClr val="FF0000"/>
                </a:solidFill>
              </a:rPr>
              <a:t>Σ-κ-υ-λ-ο-ς</a:t>
            </a:r>
          </a:p>
        </p:txBody>
      </p:sp>
      <p:sp>
        <p:nvSpPr>
          <p:cNvPr id="13" name="TextBox 12">
            <a:extLst>
              <a:ext uri="{FF2B5EF4-FFF2-40B4-BE49-F238E27FC236}">
                <a16:creationId xmlns:a16="http://schemas.microsoft.com/office/drawing/2014/main" id="{BA0735AB-7F3E-EBB9-924A-89C760F38ADF}"/>
              </a:ext>
            </a:extLst>
          </p:cNvPr>
          <p:cNvSpPr txBox="1"/>
          <p:nvPr/>
        </p:nvSpPr>
        <p:spPr>
          <a:xfrm>
            <a:off x="6650207" y="2666134"/>
            <a:ext cx="2664296" cy="369332"/>
          </a:xfrm>
          <a:prstGeom prst="rect">
            <a:avLst/>
          </a:prstGeom>
          <a:noFill/>
        </p:spPr>
        <p:txBody>
          <a:bodyPr wrap="square" rtlCol="0">
            <a:spAutoFit/>
          </a:bodyPr>
          <a:lstStyle/>
          <a:p>
            <a:r>
              <a:rPr lang="el-GR" dirty="0"/>
              <a:t>Εικόνα</a:t>
            </a:r>
          </a:p>
        </p:txBody>
      </p:sp>
      <p:sp>
        <p:nvSpPr>
          <p:cNvPr id="14" name="TextBox 13">
            <a:extLst>
              <a:ext uri="{FF2B5EF4-FFF2-40B4-BE49-F238E27FC236}">
                <a16:creationId xmlns:a16="http://schemas.microsoft.com/office/drawing/2014/main" id="{118A0042-1D46-2DC0-19B1-DCFBE38D24DF}"/>
              </a:ext>
            </a:extLst>
          </p:cNvPr>
          <p:cNvSpPr txBox="1"/>
          <p:nvPr/>
        </p:nvSpPr>
        <p:spPr>
          <a:xfrm>
            <a:off x="6650207" y="4465264"/>
            <a:ext cx="2664296" cy="923330"/>
          </a:xfrm>
          <a:prstGeom prst="rect">
            <a:avLst/>
          </a:prstGeom>
          <a:noFill/>
        </p:spPr>
        <p:txBody>
          <a:bodyPr wrap="square" rtlCol="0">
            <a:spAutoFit/>
          </a:bodyPr>
          <a:lstStyle/>
          <a:p>
            <a:r>
              <a:rPr lang="el-GR" dirty="0"/>
              <a:t>Δείκτης </a:t>
            </a:r>
          </a:p>
          <a:p>
            <a:r>
              <a:rPr lang="el-GR" dirty="0"/>
              <a:t>(σύνδεση αίτιου – αιτιατού)</a:t>
            </a:r>
          </a:p>
        </p:txBody>
      </p:sp>
      <p:sp>
        <p:nvSpPr>
          <p:cNvPr id="15" name="TextBox 14">
            <a:extLst>
              <a:ext uri="{FF2B5EF4-FFF2-40B4-BE49-F238E27FC236}">
                <a16:creationId xmlns:a16="http://schemas.microsoft.com/office/drawing/2014/main" id="{EF8CCAA6-7B9F-3BBC-BE46-FCE6E2CE86C3}"/>
              </a:ext>
            </a:extLst>
          </p:cNvPr>
          <p:cNvSpPr txBox="1"/>
          <p:nvPr/>
        </p:nvSpPr>
        <p:spPr>
          <a:xfrm>
            <a:off x="6667592" y="6120262"/>
            <a:ext cx="2664296" cy="369332"/>
          </a:xfrm>
          <a:prstGeom prst="rect">
            <a:avLst/>
          </a:prstGeom>
          <a:noFill/>
        </p:spPr>
        <p:txBody>
          <a:bodyPr wrap="square" rtlCol="0">
            <a:spAutoFit/>
          </a:bodyPr>
          <a:lstStyle/>
          <a:p>
            <a:r>
              <a:rPr lang="el-GR" dirty="0"/>
              <a:t>Σύμβολο</a:t>
            </a:r>
          </a:p>
        </p:txBody>
      </p:sp>
      <p:pic>
        <p:nvPicPr>
          <p:cNvPr id="16" name="Εικόνα 15">
            <a:extLst>
              <a:ext uri="{FF2B5EF4-FFF2-40B4-BE49-F238E27FC236}">
                <a16:creationId xmlns:a16="http://schemas.microsoft.com/office/drawing/2014/main" id="{A663E078-45EE-D4A8-2185-A89E7E477F7B}"/>
              </a:ext>
            </a:extLst>
          </p:cNvPr>
          <p:cNvPicPr>
            <a:picLocks noChangeAspect="1"/>
          </p:cNvPicPr>
          <p:nvPr/>
        </p:nvPicPr>
        <p:blipFill>
          <a:blip r:embed="rId4"/>
          <a:stretch>
            <a:fillRect/>
          </a:stretch>
        </p:blipFill>
        <p:spPr>
          <a:xfrm>
            <a:off x="5604272" y="5614358"/>
            <a:ext cx="1039049" cy="977928"/>
          </a:xfrm>
          <a:prstGeom prst="rect">
            <a:avLst/>
          </a:prstGeom>
        </p:spPr>
      </p:pic>
    </p:spTree>
    <p:extLst>
      <p:ext uri="{BB962C8B-B14F-4D97-AF65-F5344CB8AC3E}">
        <p14:creationId xmlns:p14="http://schemas.microsoft.com/office/powerpoint/2010/main" val="7992753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a:t>Προοικονομία</a:t>
            </a:r>
            <a:endParaRPr lang="el-GR" dirty="0"/>
          </a:p>
        </p:txBody>
      </p:sp>
      <p:pic>
        <p:nvPicPr>
          <p:cNvPr id="4" name="3 - Θέση περιεχομένου" descr="συμμετρία 1 μυστικός δείπνος.jpg"/>
          <p:cNvPicPr>
            <a:picLocks noGrp="1" noChangeAspect="1"/>
          </p:cNvPicPr>
          <p:nvPr>
            <p:ph idx="1"/>
          </p:nvPr>
        </p:nvPicPr>
        <p:blipFill>
          <a:blip r:embed="rId2" cstate="print"/>
          <a:stretch>
            <a:fillRect/>
          </a:stretch>
        </p:blipFill>
        <p:spPr>
          <a:xfrm>
            <a:off x="2195736" y="1196752"/>
            <a:ext cx="4968552" cy="2747510"/>
          </a:xfrm>
        </p:spPr>
      </p:pic>
      <p:pic>
        <p:nvPicPr>
          <p:cNvPr id="5" name="4 - Εικόνα" descr="συμμετρία 1.jpg"/>
          <p:cNvPicPr>
            <a:picLocks noChangeAspect="1"/>
          </p:cNvPicPr>
          <p:nvPr/>
        </p:nvPicPr>
        <p:blipFill>
          <a:blip r:embed="rId3" cstate="print"/>
          <a:stretch>
            <a:fillRect/>
          </a:stretch>
        </p:blipFill>
        <p:spPr>
          <a:xfrm>
            <a:off x="1907704" y="4005064"/>
            <a:ext cx="5616624" cy="2665167"/>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Εγκιβωτισμός</a:t>
            </a:r>
          </a:p>
        </p:txBody>
      </p:sp>
      <p:pic>
        <p:nvPicPr>
          <p:cNvPr id="4" name="3 - Θέση περιεχομένου" descr="συμμετρία 1 μυστικός δείπνος.jpg"/>
          <p:cNvPicPr>
            <a:picLocks noGrp="1" noChangeAspect="1"/>
          </p:cNvPicPr>
          <p:nvPr>
            <p:ph idx="1"/>
          </p:nvPr>
        </p:nvPicPr>
        <p:blipFill>
          <a:blip r:embed="rId2" cstate="print"/>
          <a:stretch>
            <a:fillRect/>
          </a:stretch>
        </p:blipFill>
        <p:spPr>
          <a:xfrm>
            <a:off x="2195736" y="1381808"/>
            <a:ext cx="4968552" cy="2377397"/>
          </a:xfrm>
        </p:spPr>
      </p:pic>
      <p:pic>
        <p:nvPicPr>
          <p:cNvPr id="5" name="4 - Εικόνα" descr="συμμετρία 1.jpg"/>
          <p:cNvPicPr>
            <a:picLocks noChangeAspect="1"/>
          </p:cNvPicPr>
          <p:nvPr/>
        </p:nvPicPr>
        <p:blipFill>
          <a:blip r:embed="rId3" cstate="print"/>
          <a:stretch>
            <a:fillRect/>
          </a:stretch>
        </p:blipFill>
        <p:spPr>
          <a:xfrm>
            <a:off x="1963466" y="4005064"/>
            <a:ext cx="5505099" cy="2665167"/>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a:t>Εργογραφία</a:t>
            </a:r>
            <a:endParaRPr lang="el-GR" dirty="0"/>
          </a:p>
        </p:txBody>
      </p:sp>
      <p:sp>
        <p:nvSpPr>
          <p:cNvPr id="3" name="2 - Θέση περιεχομένου"/>
          <p:cNvSpPr>
            <a:spLocks noGrp="1"/>
          </p:cNvSpPr>
          <p:nvPr>
            <p:ph idx="1"/>
          </p:nvPr>
        </p:nvSpPr>
        <p:spPr/>
        <p:txBody>
          <a:bodyPr numCol="3">
            <a:normAutofit fontScale="25000" lnSpcReduction="20000"/>
          </a:bodyPr>
          <a:lstStyle/>
          <a:p>
            <a:r>
              <a:rPr lang="en-US" dirty="0" err="1"/>
              <a:t>Features</a:t>
            </a:r>
            <a:r>
              <a:rPr lang="en-US" i="1" dirty="0" err="1">
                <a:hlinkClick r:id="rId2" tooltip="The Falls"/>
              </a:rPr>
              <a:t>The</a:t>
            </a:r>
            <a:r>
              <a:rPr lang="en-US" i="1" dirty="0">
                <a:hlinkClick r:id="rId2" tooltip="The Falls"/>
              </a:rPr>
              <a:t> Falls</a:t>
            </a:r>
            <a:r>
              <a:rPr lang="en-US" dirty="0"/>
              <a:t> (1980)</a:t>
            </a:r>
          </a:p>
          <a:p>
            <a:r>
              <a:rPr lang="en-US" i="1" dirty="0">
                <a:hlinkClick r:id="rId3" tooltip="The Draughtsman's Contract"/>
              </a:rPr>
              <a:t>The Draughtsman's Contract</a:t>
            </a:r>
            <a:r>
              <a:rPr lang="en-US" dirty="0"/>
              <a:t> (1982)</a:t>
            </a:r>
          </a:p>
          <a:p>
            <a:r>
              <a:rPr lang="en-US" i="1" dirty="0">
                <a:hlinkClick r:id="rId4" tooltip="A Zed &amp; Two Noughts"/>
              </a:rPr>
              <a:t>A Zed &amp; Two </a:t>
            </a:r>
            <a:r>
              <a:rPr lang="en-US" i="1" dirty="0" err="1">
                <a:hlinkClick r:id="rId4" tooltip="A Zed &amp; Two Noughts"/>
              </a:rPr>
              <a:t>Noughts</a:t>
            </a:r>
            <a:r>
              <a:rPr lang="en-US" dirty="0"/>
              <a:t> (1985)</a:t>
            </a:r>
          </a:p>
          <a:p>
            <a:r>
              <a:rPr lang="en-US" i="1" dirty="0">
                <a:hlinkClick r:id="rId5" tooltip="The Belly of an Architect"/>
              </a:rPr>
              <a:t>The Belly of an Architect</a:t>
            </a:r>
            <a:r>
              <a:rPr lang="en-US" dirty="0"/>
              <a:t> (1987)</a:t>
            </a:r>
          </a:p>
          <a:p>
            <a:r>
              <a:rPr lang="en-US" i="1" dirty="0">
                <a:hlinkClick r:id="rId6" tooltip="Drowning by Numbers"/>
              </a:rPr>
              <a:t>Drowning by Numbers</a:t>
            </a:r>
            <a:r>
              <a:rPr lang="en-US" dirty="0"/>
              <a:t> (1988)</a:t>
            </a:r>
          </a:p>
          <a:p>
            <a:r>
              <a:rPr lang="en-US" i="1" dirty="0">
                <a:hlinkClick r:id="rId7" tooltip="The Cook, the Thief, His Wife &amp; Her Lover"/>
              </a:rPr>
              <a:t>The Cook, the Thief, His Wife &amp; Her Lover</a:t>
            </a:r>
            <a:r>
              <a:rPr lang="en-US" dirty="0"/>
              <a:t> (1989)</a:t>
            </a:r>
          </a:p>
          <a:p>
            <a:r>
              <a:rPr lang="en-US" i="1" dirty="0">
                <a:hlinkClick r:id="rId8" tooltip="Prospero's Books"/>
              </a:rPr>
              <a:t>Prospero's Books</a:t>
            </a:r>
            <a:r>
              <a:rPr lang="en-US" dirty="0"/>
              <a:t> (1991)</a:t>
            </a:r>
          </a:p>
          <a:p>
            <a:r>
              <a:rPr lang="en-US" i="1" dirty="0">
                <a:hlinkClick r:id="rId9" tooltip="The Baby of Mâcon"/>
              </a:rPr>
              <a:t>The Baby of </a:t>
            </a:r>
            <a:r>
              <a:rPr lang="en-US" i="1" dirty="0" err="1">
                <a:hlinkClick r:id="rId9" tooltip="The Baby of Mâcon"/>
              </a:rPr>
              <a:t>Mâcon</a:t>
            </a:r>
            <a:r>
              <a:rPr lang="en-US" dirty="0"/>
              <a:t> (1993)</a:t>
            </a:r>
          </a:p>
          <a:p>
            <a:r>
              <a:rPr lang="en-US" i="1" dirty="0">
                <a:hlinkClick r:id="rId10" tooltip="The Pillow Book (film)"/>
              </a:rPr>
              <a:t>The Pillow Book</a:t>
            </a:r>
            <a:r>
              <a:rPr lang="en-US" dirty="0"/>
              <a:t> (1996)</a:t>
            </a:r>
          </a:p>
          <a:p>
            <a:r>
              <a:rPr lang="en-US" i="1" dirty="0">
                <a:hlinkClick r:id="rId11" tooltip="8½ Women"/>
              </a:rPr>
              <a:t>8½ Women</a:t>
            </a:r>
            <a:r>
              <a:rPr lang="en-US" dirty="0"/>
              <a:t> (1999)</a:t>
            </a:r>
          </a:p>
          <a:p>
            <a:r>
              <a:rPr lang="en-US" i="1" dirty="0">
                <a:hlinkClick r:id="rId12" tooltip="The Tulse Luper Suitcases"/>
              </a:rPr>
              <a:t>The </a:t>
            </a:r>
            <a:r>
              <a:rPr lang="en-US" i="1" dirty="0" err="1">
                <a:hlinkClick r:id="rId12" tooltip="The Tulse Luper Suitcases"/>
              </a:rPr>
              <a:t>Tulse</a:t>
            </a:r>
            <a:r>
              <a:rPr lang="en-US" i="1" dirty="0">
                <a:hlinkClick r:id="rId12" tooltip="The Tulse Luper Suitcases"/>
              </a:rPr>
              <a:t> </a:t>
            </a:r>
            <a:r>
              <a:rPr lang="en-US" i="1" dirty="0" err="1">
                <a:hlinkClick r:id="rId12" tooltip="The Tulse Luper Suitcases"/>
              </a:rPr>
              <a:t>Luper</a:t>
            </a:r>
            <a:r>
              <a:rPr lang="en-US" i="1" dirty="0">
                <a:hlinkClick r:id="rId12" tooltip="The Tulse Luper Suitcases"/>
              </a:rPr>
              <a:t> Suitcases, Part 1: The Moab Story</a:t>
            </a:r>
            <a:r>
              <a:rPr lang="en-US" dirty="0"/>
              <a:t> (2003)</a:t>
            </a:r>
          </a:p>
          <a:p>
            <a:r>
              <a:rPr lang="en-US" i="1" dirty="0">
                <a:hlinkClick r:id="rId12" tooltip="The Tulse Luper Suitcases"/>
              </a:rPr>
              <a:t>The </a:t>
            </a:r>
            <a:r>
              <a:rPr lang="en-US" i="1" dirty="0" err="1">
                <a:hlinkClick r:id="rId12" tooltip="The Tulse Luper Suitcases"/>
              </a:rPr>
              <a:t>Tulse</a:t>
            </a:r>
            <a:r>
              <a:rPr lang="en-US" i="1" dirty="0">
                <a:hlinkClick r:id="rId12" tooltip="The Tulse Luper Suitcases"/>
              </a:rPr>
              <a:t> </a:t>
            </a:r>
            <a:r>
              <a:rPr lang="en-US" i="1" dirty="0" err="1">
                <a:hlinkClick r:id="rId12" tooltip="The Tulse Luper Suitcases"/>
              </a:rPr>
              <a:t>Luper</a:t>
            </a:r>
            <a:r>
              <a:rPr lang="en-US" i="1" dirty="0">
                <a:hlinkClick r:id="rId12" tooltip="The Tulse Luper Suitcases"/>
              </a:rPr>
              <a:t> Suitcases, Part 2: Vaux to the Sea</a:t>
            </a:r>
            <a:r>
              <a:rPr lang="en-US" dirty="0"/>
              <a:t> (2004)</a:t>
            </a:r>
          </a:p>
          <a:p>
            <a:r>
              <a:rPr lang="en-US" i="1" dirty="0">
                <a:hlinkClick r:id="rId12" tooltip="The Tulse Luper Suitcases"/>
              </a:rPr>
              <a:t>The </a:t>
            </a:r>
            <a:r>
              <a:rPr lang="en-US" i="1" dirty="0" err="1">
                <a:hlinkClick r:id="rId12" tooltip="The Tulse Luper Suitcases"/>
              </a:rPr>
              <a:t>Tulse</a:t>
            </a:r>
            <a:r>
              <a:rPr lang="en-US" i="1" dirty="0">
                <a:hlinkClick r:id="rId12" tooltip="The Tulse Luper Suitcases"/>
              </a:rPr>
              <a:t> </a:t>
            </a:r>
            <a:r>
              <a:rPr lang="en-US" i="1" dirty="0" err="1">
                <a:hlinkClick r:id="rId12" tooltip="The Tulse Luper Suitcases"/>
              </a:rPr>
              <a:t>Luper</a:t>
            </a:r>
            <a:r>
              <a:rPr lang="en-US" i="1" dirty="0">
                <a:hlinkClick r:id="rId12" tooltip="The Tulse Luper Suitcases"/>
              </a:rPr>
              <a:t> Suitcases, Part 3: From </a:t>
            </a:r>
            <a:r>
              <a:rPr lang="en-US" i="1" dirty="0" err="1">
                <a:hlinkClick r:id="rId12" tooltip="The Tulse Luper Suitcases"/>
              </a:rPr>
              <a:t>Sark</a:t>
            </a:r>
            <a:r>
              <a:rPr lang="en-US" i="1" dirty="0">
                <a:hlinkClick r:id="rId12" tooltip="The Tulse Luper Suitcases"/>
              </a:rPr>
              <a:t> to the Finish</a:t>
            </a:r>
            <a:r>
              <a:rPr lang="en-US" dirty="0"/>
              <a:t> (2004)</a:t>
            </a:r>
          </a:p>
          <a:p>
            <a:r>
              <a:rPr lang="en-US" i="1" dirty="0">
                <a:hlinkClick r:id="rId13" tooltip="A Life in Suitcases"/>
              </a:rPr>
              <a:t>A Life in Suitcases</a:t>
            </a:r>
            <a:r>
              <a:rPr lang="en-US" dirty="0"/>
              <a:t> (edited version of The </a:t>
            </a:r>
            <a:r>
              <a:rPr lang="en-US" dirty="0" err="1"/>
              <a:t>Tulse</a:t>
            </a:r>
            <a:r>
              <a:rPr lang="en-US" dirty="0"/>
              <a:t> </a:t>
            </a:r>
            <a:r>
              <a:rPr lang="en-US" dirty="0" err="1"/>
              <a:t>Luper</a:t>
            </a:r>
            <a:r>
              <a:rPr lang="en-US" dirty="0"/>
              <a:t> Suitcases series) (2005)</a:t>
            </a:r>
            <a:r>
              <a:rPr lang="en-US" baseline="30000" dirty="0">
                <a:hlinkClick r:id="rId14"/>
              </a:rPr>
              <a:t>[10]</a:t>
            </a:r>
            <a:endParaRPr lang="en-US" dirty="0"/>
          </a:p>
          <a:p>
            <a:r>
              <a:rPr lang="en-US" i="1" dirty="0" err="1">
                <a:hlinkClick r:id="rId15" tooltip="Nightwatching"/>
              </a:rPr>
              <a:t>Nightwatching</a:t>
            </a:r>
            <a:r>
              <a:rPr lang="en-US" dirty="0"/>
              <a:t> (2007)</a:t>
            </a:r>
          </a:p>
          <a:p>
            <a:r>
              <a:rPr lang="en-US" i="1" dirty="0" err="1">
                <a:hlinkClick r:id="rId16" tooltip="Goltzius and the Pelican Company"/>
              </a:rPr>
              <a:t>Goltzius</a:t>
            </a:r>
            <a:r>
              <a:rPr lang="en-US" i="1" dirty="0">
                <a:hlinkClick r:id="rId16" tooltip="Goltzius and the Pelican Company"/>
              </a:rPr>
              <a:t> and the Pelican Company</a:t>
            </a:r>
            <a:r>
              <a:rPr lang="en-US" dirty="0"/>
              <a:t> (2012)</a:t>
            </a:r>
          </a:p>
          <a:p>
            <a:r>
              <a:rPr lang="en-US" i="1" dirty="0">
                <a:hlinkClick r:id="rId17" tooltip="Eisenstein in Guanajuato"/>
              </a:rPr>
              <a:t>Eisenstein in Guanajuato</a:t>
            </a:r>
            <a:r>
              <a:rPr lang="en-US" dirty="0"/>
              <a:t> (2015)</a:t>
            </a:r>
          </a:p>
          <a:p>
            <a:r>
              <a:rPr lang="en-US" i="1" dirty="0">
                <a:hlinkClick r:id="rId18" tooltip="Walking to Paris"/>
              </a:rPr>
              <a:t>Walking to Paris</a:t>
            </a:r>
            <a:r>
              <a:rPr lang="en-US" dirty="0"/>
              <a:t> (2022)</a:t>
            </a:r>
          </a:p>
          <a:p>
            <a:r>
              <a:rPr lang="en-US" dirty="0" err="1"/>
              <a:t>Shorts</a:t>
            </a:r>
            <a:r>
              <a:rPr lang="en-US" i="1" dirty="0" err="1"/>
              <a:t>Death</a:t>
            </a:r>
            <a:r>
              <a:rPr lang="en-US" i="1" dirty="0"/>
              <a:t> of Sentiment</a:t>
            </a:r>
            <a:r>
              <a:rPr lang="en-US" dirty="0"/>
              <a:t> (1962)</a:t>
            </a:r>
          </a:p>
          <a:p>
            <a:r>
              <a:rPr lang="en-US" i="1" dirty="0"/>
              <a:t>Tree</a:t>
            </a:r>
            <a:r>
              <a:rPr lang="en-US" dirty="0"/>
              <a:t> (1966)</a:t>
            </a:r>
          </a:p>
          <a:p>
            <a:r>
              <a:rPr lang="en-US" i="1" dirty="0"/>
              <a:t>Train</a:t>
            </a:r>
            <a:r>
              <a:rPr lang="en-US" dirty="0"/>
              <a:t> (1966)</a:t>
            </a:r>
          </a:p>
          <a:p>
            <a:r>
              <a:rPr lang="en-US" i="1" dirty="0"/>
              <a:t>Revolution</a:t>
            </a:r>
            <a:r>
              <a:rPr lang="en-US" dirty="0"/>
              <a:t> (1967)</a:t>
            </a:r>
          </a:p>
          <a:p>
            <a:r>
              <a:rPr lang="en-US" i="1" dirty="0"/>
              <a:t>5 Postcards from Capital Cities</a:t>
            </a:r>
            <a:r>
              <a:rPr lang="en-US" dirty="0"/>
              <a:t> (1967)</a:t>
            </a:r>
          </a:p>
          <a:p>
            <a:r>
              <a:rPr lang="en-US" i="1" dirty="0"/>
              <a:t>Intervals</a:t>
            </a:r>
            <a:r>
              <a:rPr lang="en-US" dirty="0"/>
              <a:t> (1969)</a:t>
            </a:r>
          </a:p>
          <a:p>
            <a:r>
              <a:rPr lang="en-US" i="1" dirty="0"/>
              <a:t>Erosion</a:t>
            </a:r>
            <a:r>
              <a:rPr lang="en-US" dirty="0"/>
              <a:t> (1971)</a:t>
            </a:r>
          </a:p>
          <a:p>
            <a:r>
              <a:rPr lang="en-US" i="1" dirty="0"/>
              <a:t>H Is for House</a:t>
            </a:r>
            <a:r>
              <a:rPr lang="en-US" dirty="0"/>
              <a:t> (1973)</a:t>
            </a:r>
          </a:p>
          <a:p>
            <a:r>
              <a:rPr lang="en-US" i="1" dirty="0"/>
              <a:t>Windows</a:t>
            </a:r>
            <a:r>
              <a:rPr lang="en-US" dirty="0"/>
              <a:t> (1975)</a:t>
            </a:r>
          </a:p>
          <a:p>
            <a:r>
              <a:rPr lang="en-US" i="1" dirty="0"/>
              <a:t>Water </a:t>
            </a:r>
            <a:r>
              <a:rPr lang="en-US" i="1" dirty="0" err="1"/>
              <a:t>Wrackets</a:t>
            </a:r>
            <a:r>
              <a:rPr lang="en-US" dirty="0"/>
              <a:t> (1975)</a:t>
            </a:r>
          </a:p>
          <a:p>
            <a:r>
              <a:rPr lang="en-US" i="1" dirty="0"/>
              <a:t>Water</a:t>
            </a:r>
            <a:r>
              <a:rPr lang="en-US" dirty="0"/>
              <a:t> (1975)</a:t>
            </a:r>
          </a:p>
          <a:p>
            <a:r>
              <a:rPr lang="en-US" i="1" dirty="0" err="1"/>
              <a:t>Goole</a:t>
            </a:r>
            <a:r>
              <a:rPr lang="en-US" i="1" dirty="0"/>
              <a:t> by Numbers</a:t>
            </a:r>
            <a:r>
              <a:rPr lang="en-US" dirty="0"/>
              <a:t> (1976)</a:t>
            </a:r>
          </a:p>
          <a:p>
            <a:r>
              <a:rPr lang="en-US" i="1" dirty="0"/>
              <a:t>Dear Phone</a:t>
            </a:r>
            <a:r>
              <a:rPr lang="en-US" dirty="0"/>
              <a:t> (1978)</a:t>
            </a:r>
          </a:p>
          <a:p>
            <a:r>
              <a:rPr lang="en-US" i="1" dirty="0">
                <a:hlinkClick r:id="rId19" tooltip="Vertical Features Remake"/>
              </a:rPr>
              <a:t>Vertical Features Remake</a:t>
            </a:r>
            <a:r>
              <a:rPr lang="en-US" dirty="0"/>
              <a:t> (1978)</a:t>
            </a:r>
          </a:p>
          <a:p>
            <a:r>
              <a:rPr lang="en-US" i="1" dirty="0"/>
              <a:t>A Walk Through H: The Reincarnation of an Ornithologist</a:t>
            </a:r>
            <a:r>
              <a:rPr lang="en-US" dirty="0"/>
              <a:t> (1978)</a:t>
            </a:r>
          </a:p>
          <a:p>
            <a:r>
              <a:rPr lang="en-US" i="1" dirty="0"/>
              <a:t>1–100</a:t>
            </a:r>
            <a:r>
              <a:rPr lang="en-US" dirty="0"/>
              <a:t> (1978)</a:t>
            </a:r>
          </a:p>
          <a:p>
            <a:r>
              <a:rPr lang="en-US" i="1" dirty="0"/>
              <a:t>Making a Splash</a:t>
            </a:r>
            <a:r>
              <a:rPr lang="en-US" dirty="0"/>
              <a:t> (1984)</a:t>
            </a:r>
          </a:p>
          <a:p>
            <a:r>
              <a:rPr lang="en-US" i="1" dirty="0"/>
              <a:t>Inside Rooms: 26 Bathrooms, London &amp; </a:t>
            </a:r>
            <a:r>
              <a:rPr lang="en-US" i="1" dirty="0" err="1"/>
              <a:t>Oxfordshire</a:t>
            </a:r>
            <a:r>
              <a:rPr lang="en-US" dirty="0"/>
              <a:t> (1985)</a:t>
            </a:r>
          </a:p>
          <a:p>
            <a:r>
              <a:rPr lang="en-US" i="1" dirty="0"/>
              <a:t>Hubert </a:t>
            </a:r>
            <a:r>
              <a:rPr lang="en-US" i="1" dirty="0" err="1"/>
              <a:t>Bals</a:t>
            </a:r>
            <a:r>
              <a:rPr lang="en-US" i="1" dirty="0"/>
              <a:t> Handshake</a:t>
            </a:r>
            <a:r>
              <a:rPr lang="en-US" dirty="0"/>
              <a:t> (1989)</a:t>
            </a:r>
          </a:p>
          <a:p>
            <a:r>
              <a:rPr lang="en-US" i="1" dirty="0"/>
              <a:t>Rosa: La </a:t>
            </a:r>
            <a:r>
              <a:rPr lang="en-US" i="1" dirty="0" err="1"/>
              <a:t>monnaie</a:t>
            </a:r>
            <a:r>
              <a:rPr lang="en-US" i="1" dirty="0"/>
              <a:t> de </a:t>
            </a:r>
            <a:r>
              <a:rPr lang="en-US" i="1" dirty="0" err="1"/>
              <a:t>munt</a:t>
            </a:r>
            <a:r>
              <a:rPr lang="en-US" dirty="0"/>
              <a:t> (1992)</a:t>
            </a:r>
            <a:r>
              <a:rPr lang="en-US" baseline="30000" dirty="0">
                <a:hlinkClick r:id="rId20"/>
              </a:rPr>
              <a:t>[11]</a:t>
            </a:r>
            <a:endParaRPr lang="en-US" dirty="0"/>
          </a:p>
          <a:p>
            <a:r>
              <a:rPr lang="en-US" i="1" dirty="0"/>
              <a:t>Peter Greenaway</a:t>
            </a:r>
            <a:r>
              <a:rPr lang="en-US" dirty="0"/>
              <a:t> (1995) - segment of </a:t>
            </a:r>
            <a:r>
              <a:rPr lang="en-US" i="1" dirty="0" err="1">
                <a:hlinkClick r:id="rId21" tooltip="Lumière and Company"/>
              </a:rPr>
              <a:t>Lumière</a:t>
            </a:r>
            <a:r>
              <a:rPr lang="en-US" i="1" dirty="0">
                <a:hlinkClick r:id="rId21" tooltip="Lumière and Company"/>
              </a:rPr>
              <a:t> and Company</a:t>
            </a:r>
            <a:endParaRPr lang="en-US" dirty="0"/>
          </a:p>
          <a:p>
            <a:r>
              <a:rPr lang="en-US" i="1" dirty="0"/>
              <a:t>The Bridge Celebration</a:t>
            </a:r>
            <a:r>
              <a:rPr lang="en-US" dirty="0"/>
              <a:t> (1997)</a:t>
            </a:r>
            <a:r>
              <a:rPr lang="en-US" baseline="30000" dirty="0">
                <a:hlinkClick r:id="rId20"/>
              </a:rPr>
              <a:t>[11]</a:t>
            </a:r>
            <a:endParaRPr lang="en-US" dirty="0"/>
          </a:p>
          <a:p>
            <a:r>
              <a:rPr lang="en-US" i="1" dirty="0"/>
              <a:t>The Man in the Bath</a:t>
            </a:r>
            <a:r>
              <a:rPr lang="en-US" dirty="0"/>
              <a:t> (2001)</a:t>
            </a:r>
          </a:p>
          <a:p>
            <a:r>
              <a:rPr lang="en-US" i="1" dirty="0"/>
              <a:t>European </a:t>
            </a:r>
            <a:r>
              <a:rPr lang="en-US" i="1" dirty="0" err="1"/>
              <a:t>Showerbath</a:t>
            </a:r>
            <a:r>
              <a:rPr lang="en-US" dirty="0"/>
              <a:t> (2004) - segment of </a:t>
            </a:r>
            <a:r>
              <a:rPr lang="en-US" i="1" dirty="0"/>
              <a:t>Visions of Europe</a:t>
            </a:r>
            <a:endParaRPr lang="en-US" dirty="0"/>
          </a:p>
          <a:p>
            <a:r>
              <a:rPr lang="en-US" i="1" dirty="0">
                <a:hlinkClick r:id="rId22" tooltip="Castle Amerongen (film)"/>
              </a:rPr>
              <a:t>Castle </a:t>
            </a:r>
            <a:r>
              <a:rPr lang="en-US" i="1" dirty="0" err="1">
                <a:hlinkClick r:id="rId22" tooltip="Castle Amerongen (film)"/>
              </a:rPr>
              <a:t>Amerongen</a:t>
            </a:r>
            <a:r>
              <a:rPr lang="en-US" dirty="0"/>
              <a:t> (2011)</a:t>
            </a:r>
          </a:p>
          <a:p>
            <a:r>
              <a:rPr lang="en-US" i="1" dirty="0"/>
              <a:t>Just in Time</a:t>
            </a:r>
            <a:r>
              <a:rPr lang="en-US" dirty="0"/>
              <a:t> (2013) - segment of </a:t>
            </a:r>
            <a:r>
              <a:rPr lang="en-US" i="1" dirty="0"/>
              <a:t>3x3D</a:t>
            </a:r>
            <a:r>
              <a:rPr lang="en-US" baseline="30000" dirty="0">
                <a:hlinkClick r:id="rId20"/>
              </a:rPr>
              <a:t>[11]</a:t>
            </a:r>
            <a:r>
              <a:rPr lang="en-US" baseline="30000" dirty="0">
                <a:hlinkClick r:id="rId23"/>
              </a:rPr>
              <a:t>[12]</a:t>
            </a:r>
            <a:endParaRPr lang="en-US" dirty="0"/>
          </a:p>
          <a:p>
            <a:r>
              <a:rPr lang="en-US" dirty="0"/>
              <a:t>Documentaries and </a:t>
            </a:r>
            <a:r>
              <a:rPr lang="en-US" dirty="0" err="1"/>
              <a:t>mockumentaries</a:t>
            </a:r>
            <a:r>
              <a:rPr lang="en-US" i="1" dirty="0" err="1"/>
              <a:t>Eddie</a:t>
            </a:r>
            <a:r>
              <a:rPr lang="en-US" i="1" dirty="0"/>
              <a:t> Kid</a:t>
            </a:r>
            <a:r>
              <a:rPr lang="en-US" dirty="0"/>
              <a:t> (1978)</a:t>
            </a:r>
          </a:p>
          <a:p>
            <a:r>
              <a:rPr lang="en-US" i="1" dirty="0"/>
              <a:t>Cut Above the Rest</a:t>
            </a:r>
            <a:r>
              <a:rPr lang="en-US" dirty="0"/>
              <a:t> (1978)</a:t>
            </a:r>
          </a:p>
          <a:p>
            <a:r>
              <a:rPr lang="en-US" i="1" dirty="0" err="1"/>
              <a:t>Zandra</a:t>
            </a:r>
            <a:r>
              <a:rPr lang="en-US" i="1" dirty="0"/>
              <a:t> Rhodes</a:t>
            </a:r>
            <a:r>
              <a:rPr lang="en-US" dirty="0"/>
              <a:t> (1979)</a:t>
            </a:r>
          </a:p>
          <a:p>
            <a:r>
              <a:rPr lang="en-US" i="1" dirty="0"/>
              <a:t>Women Artists</a:t>
            </a:r>
            <a:r>
              <a:rPr lang="en-US" dirty="0"/>
              <a:t> (1979)</a:t>
            </a:r>
          </a:p>
          <a:p>
            <a:r>
              <a:rPr lang="en-US" i="1" dirty="0"/>
              <a:t>Leeds Castle</a:t>
            </a:r>
            <a:r>
              <a:rPr lang="en-US" dirty="0"/>
              <a:t> (1979)</a:t>
            </a:r>
          </a:p>
          <a:p>
            <a:r>
              <a:rPr lang="en-US" i="1" dirty="0" err="1"/>
              <a:t>Lacock</a:t>
            </a:r>
            <a:r>
              <a:rPr lang="en-US" i="1" dirty="0"/>
              <a:t> Village</a:t>
            </a:r>
            <a:r>
              <a:rPr lang="en-US" dirty="0"/>
              <a:t> (1980)</a:t>
            </a:r>
          </a:p>
          <a:p>
            <a:r>
              <a:rPr lang="en-US" i="1" dirty="0"/>
              <a:t>Country Diary</a:t>
            </a:r>
            <a:r>
              <a:rPr lang="en-US" dirty="0"/>
              <a:t> (1980)</a:t>
            </a:r>
          </a:p>
          <a:p>
            <a:r>
              <a:rPr lang="en-US" i="1" dirty="0"/>
              <a:t>Terence </a:t>
            </a:r>
            <a:r>
              <a:rPr lang="en-US" i="1" dirty="0" err="1"/>
              <a:t>Conran</a:t>
            </a:r>
            <a:r>
              <a:rPr lang="en-US" dirty="0"/>
              <a:t> (1981)</a:t>
            </a:r>
          </a:p>
          <a:p>
            <a:r>
              <a:rPr lang="en-US" i="1" dirty="0">
                <a:hlinkClick r:id="rId24" tooltip="Four American Composers (page does not exist)"/>
              </a:rPr>
              <a:t>Four American Composers</a:t>
            </a:r>
            <a:r>
              <a:rPr lang="en-US" dirty="0"/>
              <a:t> (1983)</a:t>
            </a:r>
          </a:p>
          <a:p>
            <a:r>
              <a:rPr lang="en-US" i="1" dirty="0">
                <a:hlinkClick r:id="rId25" tooltip="The Coastline"/>
              </a:rPr>
              <a:t>The Coastline</a:t>
            </a:r>
            <a:r>
              <a:rPr lang="en-US" i="1" dirty="0"/>
              <a:t> (also known as The Sea in their Blood)</a:t>
            </a:r>
            <a:r>
              <a:rPr lang="en-US" dirty="0"/>
              <a:t> (1983)</a:t>
            </a:r>
            <a:r>
              <a:rPr lang="en-US" baseline="30000" dirty="0">
                <a:hlinkClick r:id="rId20"/>
              </a:rPr>
              <a:t>[11]</a:t>
            </a:r>
            <a:r>
              <a:rPr lang="en-US" baseline="30000" dirty="0">
                <a:hlinkClick r:id="rId26"/>
              </a:rPr>
              <a:t>[13]</a:t>
            </a:r>
            <a:endParaRPr lang="en-US" dirty="0"/>
          </a:p>
          <a:p>
            <a:r>
              <a:rPr lang="en-US" i="1" dirty="0"/>
              <a:t>Fear of Drowning</a:t>
            </a:r>
            <a:r>
              <a:rPr lang="en-US" dirty="0"/>
              <a:t> (1988)</a:t>
            </a:r>
          </a:p>
          <a:p>
            <a:r>
              <a:rPr lang="en-US" i="1" dirty="0"/>
              <a:t>The </a:t>
            </a:r>
            <a:r>
              <a:rPr lang="en-US" i="1" dirty="0" err="1"/>
              <a:t>Reitdiep</a:t>
            </a:r>
            <a:r>
              <a:rPr lang="en-US" i="1" dirty="0"/>
              <a:t> Journeys</a:t>
            </a:r>
            <a:r>
              <a:rPr lang="en-US" dirty="0"/>
              <a:t> (2001)</a:t>
            </a:r>
            <a:r>
              <a:rPr lang="en-US" baseline="30000" dirty="0">
                <a:hlinkClick r:id="rId20"/>
              </a:rPr>
              <a:t>[11]</a:t>
            </a:r>
            <a:endParaRPr lang="en-US" dirty="0"/>
          </a:p>
          <a:p>
            <a:r>
              <a:rPr lang="en-US" i="1" dirty="0">
                <a:hlinkClick r:id="rId27" tooltip="Rembrandt's J'Accuse"/>
              </a:rPr>
              <a:t>Rembrandt's </a:t>
            </a:r>
            <a:r>
              <a:rPr lang="en-US" i="1" dirty="0" err="1">
                <a:hlinkClick r:id="rId27" tooltip="Rembrandt's J'Accuse"/>
              </a:rPr>
              <a:t>J'Accuse</a:t>
            </a:r>
            <a:r>
              <a:rPr lang="en-US" dirty="0"/>
              <a:t> (2008)</a:t>
            </a:r>
          </a:p>
          <a:p>
            <a:r>
              <a:rPr lang="en-US" i="1" dirty="0"/>
              <a:t>The Marriage</a:t>
            </a:r>
            <a:r>
              <a:rPr lang="en-US" dirty="0"/>
              <a:t> (2009)</a:t>
            </a:r>
            <a:r>
              <a:rPr lang="en-US" baseline="30000" dirty="0">
                <a:hlinkClick r:id="rId20"/>
              </a:rPr>
              <a:t>[11]</a:t>
            </a:r>
            <a:endParaRPr lang="en-US" dirty="0"/>
          </a:p>
          <a:p>
            <a:r>
              <a:rPr lang="en-US" i="1" dirty="0"/>
              <a:t>Atomic Bombs on the Planet Earth</a:t>
            </a:r>
            <a:r>
              <a:rPr lang="en-US" dirty="0"/>
              <a:t> (2011)</a:t>
            </a:r>
            <a:r>
              <a:rPr lang="en-US" baseline="30000" dirty="0">
                <a:hlinkClick r:id="rId20"/>
              </a:rPr>
              <a:t>[11]</a:t>
            </a:r>
            <a:endParaRPr lang="en-US" dirty="0"/>
          </a:p>
          <a:p>
            <a:r>
              <a:rPr lang="en-US" dirty="0" err="1"/>
              <a:t>Television</a:t>
            </a:r>
            <a:r>
              <a:rPr lang="en-US" i="1" dirty="0" err="1"/>
              <a:t>Act</a:t>
            </a:r>
            <a:r>
              <a:rPr lang="en-US" i="1" dirty="0"/>
              <a:t> of God</a:t>
            </a:r>
            <a:r>
              <a:rPr lang="en-US" dirty="0"/>
              <a:t> (1980)</a:t>
            </a:r>
            <a:r>
              <a:rPr lang="en-US" baseline="30000" dirty="0">
                <a:hlinkClick r:id="rId28"/>
              </a:rPr>
              <a:t>[14]</a:t>
            </a:r>
            <a:r>
              <a:rPr lang="en-US" baseline="30000" dirty="0">
                <a:hlinkClick r:id="rId29"/>
              </a:rPr>
              <a:t>[15]</a:t>
            </a:r>
            <a:endParaRPr lang="en-US" dirty="0"/>
          </a:p>
          <a:p>
            <a:r>
              <a:rPr lang="en-US" i="1" dirty="0"/>
              <a:t>Death in the Seine</a:t>
            </a:r>
            <a:r>
              <a:rPr lang="en-US" dirty="0"/>
              <a:t> (French TV, 1988)</a:t>
            </a:r>
          </a:p>
          <a:p>
            <a:r>
              <a:rPr lang="en-US" i="1" dirty="0">
                <a:hlinkClick r:id="rId30" tooltip="A TV Dante"/>
              </a:rPr>
              <a:t>A TV Dante</a:t>
            </a:r>
            <a:r>
              <a:rPr lang="en-US" dirty="0"/>
              <a:t> (mini-series, 1989)</a:t>
            </a:r>
          </a:p>
          <a:p>
            <a:r>
              <a:rPr lang="en-US" i="1" dirty="0"/>
              <a:t>M Is for Man, Music, Mozart</a:t>
            </a:r>
            <a:r>
              <a:rPr lang="en-US" dirty="0"/>
              <a:t> (1991)</a:t>
            </a:r>
          </a:p>
          <a:p>
            <a:r>
              <a:rPr lang="en-US" i="1" dirty="0"/>
              <a:t>A Walk Through Prospero's Library</a:t>
            </a:r>
            <a:r>
              <a:rPr lang="en-US" dirty="0"/>
              <a:t> (1992)</a:t>
            </a:r>
          </a:p>
          <a:p>
            <a:r>
              <a:rPr lang="en-US" i="1" dirty="0"/>
              <a:t>Darwin</a:t>
            </a:r>
            <a:r>
              <a:rPr lang="en-US" dirty="0"/>
              <a:t> (French TV, 1993)</a:t>
            </a:r>
          </a:p>
          <a:p>
            <a:r>
              <a:rPr lang="en-US" i="1" dirty="0"/>
              <a:t>The Death of a Composer: Rosa, a Horse Drama</a:t>
            </a:r>
            <a:r>
              <a:rPr lang="en-US" dirty="0"/>
              <a:t> (1999)</a:t>
            </a:r>
          </a:p>
          <a:p>
            <a:r>
              <a:rPr lang="en-US" dirty="0"/>
              <a:t>Exhibitions[</a:t>
            </a:r>
            <a:r>
              <a:rPr lang="en-US" dirty="0">
                <a:hlinkClick r:id="rId31" tooltip="Edit section: Exhibitions"/>
              </a:rPr>
              <a:t>edit</a:t>
            </a:r>
            <a:r>
              <a:rPr lang="en-US" dirty="0"/>
              <a:t>]</a:t>
            </a:r>
          </a:p>
          <a:p>
            <a:r>
              <a:rPr lang="en-US" i="1" dirty="0"/>
              <a:t>The Physical Self</a:t>
            </a:r>
            <a:r>
              <a:rPr lang="en-US" dirty="0"/>
              <a:t>, Museum </a:t>
            </a:r>
            <a:r>
              <a:rPr lang="en-US" dirty="0" err="1"/>
              <a:t>Boymans</a:t>
            </a:r>
            <a:r>
              <a:rPr lang="en-US" dirty="0"/>
              <a:t> van </a:t>
            </a:r>
            <a:r>
              <a:rPr lang="en-US" dirty="0" err="1"/>
              <a:t>Beuningen</a:t>
            </a:r>
            <a:r>
              <a:rPr lang="en-US" dirty="0"/>
              <a:t>, Rotterdam (1991)</a:t>
            </a:r>
            <a:r>
              <a:rPr lang="en-US" baseline="30000" dirty="0">
                <a:hlinkClick r:id="rId32"/>
              </a:rPr>
              <a:t>[16]</a:t>
            </a:r>
            <a:endParaRPr lang="en-US" dirty="0"/>
          </a:p>
          <a:p>
            <a:r>
              <a:rPr lang="en-US" i="1" dirty="0"/>
              <a:t>Le bruit des </a:t>
            </a:r>
            <a:r>
              <a:rPr lang="en-US" i="1" dirty="0" err="1"/>
              <a:t>nuages</a:t>
            </a:r>
            <a:r>
              <a:rPr lang="en-US" dirty="0"/>
              <a:t> (as curator), Louvre Museum, Paris (1992)</a:t>
            </a:r>
          </a:p>
          <a:p>
            <a:r>
              <a:rPr lang="en-US" i="1" dirty="0"/>
              <a:t>100 Objects to represent the World</a:t>
            </a:r>
            <a:r>
              <a:rPr lang="en-US" dirty="0"/>
              <a:t> (1992) at the </a:t>
            </a:r>
            <a:r>
              <a:rPr lang="en-US" dirty="0">
                <a:hlinkClick r:id="rId33" tooltip="Academy of Fine Arts Vienna"/>
              </a:rPr>
              <a:t>Academy of Fine Arts Vienna</a:t>
            </a:r>
            <a:r>
              <a:rPr lang="en-US" dirty="0"/>
              <a:t> and the </a:t>
            </a:r>
            <a:r>
              <a:rPr lang="en-US" dirty="0" err="1">
                <a:hlinkClick r:id="rId34" tooltip="Hofburg Imperial Palace"/>
              </a:rPr>
              <a:t>Hofburg</a:t>
            </a:r>
            <a:r>
              <a:rPr lang="en-US" dirty="0">
                <a:hlinkClick r:id="rId34" tooltip="Hofburg Imperial Palace"/>
              </a:rPr>
              <a:t> Imperial Palace</a:t>
            </a:r>
            <a:r>
              <a:rPr lang="en-US" dirty="0"/>
              <a:t> Vienna.</a:t>
            </a:r>
          </a:p>
          <a:p>
            <a:r>
              <a:rPr lang="en-US" i="1" dirty="0">
                <a:hlinkClick r:id="rId35" tooltip="Stairs 1 Geneva"/>
              </a:rPr>
              <a:t>Stairs 1 Geneva</a:t>
            </a:r>
            <a:r>
              <a:rPr lang="en-US" dirty="0"/>
              <a:t> (1995)</a:t>
            </a:r>
          </a:p>
          <a:p>
            <a:r>
              <a:rPr lang="en-US" i="1" dirty="0" err="1"/>
              <a:t>Flyga</a:t>
            </a:r>
            <a:r>
              <a:rPr lang="en-US" i="1" dirty="0"/>
              <a:t> </a:t>
            </a:r>
            <a:r>
              <a:rPr lang="en-US" i="1" dirty="0" err="1"/>
              <a:t>över</a:t>
            </a:r>
            <a:r>
              <a:rPr lang="en-US" i="1" dirty="0"/>
              <a:t> </a:t>
            </a:r>
            <a:r>
              <a:rPr lang="en-US" i="1" dirty="0" err="1"/>
              <a:t>vatten</a:t>
            </a:r>
            <a:r>
              <a:rPr lang="en-US" i="1" dirty="0"/>
              <a:t>/Flying over water</a:t>
            </a:r>
            <a:r>
              <a:rPr lang="en-US" dirty="0"/>
              <a:t>, </a:t>
            </a:r>
            <a:r>
              <a:rPr lang="en-US" dirty="0" err="1"/>
              <a:t>Malmö</a:t>
            </a:r>
            <a:r>
              <a:rPr lang="en-US" dirty="0"/>
              <a:t> </a:t>
            </a:r>
            <a:r>
              <a:rPr lang="en-US" dirty="0" err="1"/>
              <a:t>Konsthall</a:t>
            </a:r>
            <a:r>
              <a:rPr lang="en-US" dirty="0"/>
              <a:t> (16/9 2000 – 14/1 2001)</a:t>
            </a:r>
          </a:p>
          <a:p>
            <a:r>
              <a:rPr lang="en-US" i="1" dirty="0">
                <a:hlinkClick r:id="rId36" tooltip="Peopling the Palaces at Venaria Reale (page does not exist)"/>
              </a:rPr>
              <a:t>Peopling the Palaces at </a:t>
            </a:r>
            <a:r>
              <a:rPr lang="en-US" i="1" dirty="0" err="1">
                <a:hlinkClick r:id="rId36" tooltip="Peopling the Palaces at Venaria Reale (page does not exist)"/>
              </a:rPr>
              <a:t>Venaria</a:t>
            </a:r>
            <a:r>
              <a:rPr lang="en-US" i="1" dirty="0">
                <a:hlinkClick r:id="rId36" tooltip="Peopling the Palaces at Venaria Reale (page does not exist)"/>
              </a:rPr>
              <a:t> </a:t>
            </a:r>
            <a:r>
              <a:rPr lang="en-US" i="1" dirty="0" err="1">
                <a:hlinkClick r:id="rId36" tooltip="Peopling the Palaces at Venaria Reale (page does not exist)"/>
              </a:rPr>
              <a:t>Reale</a:t>
            </a:r>
            <a:r>
              <a:rPr lang="en-US" dirty="0"/>
              <a:t>, </a:t>
            </a:r>
            <a:r>
              <a:rPr lang="en-US" dirty="0">
                <a:hlinkClick r:id="rId37" tooltip="Palace of Venaria"/>
              </a:rPr>
              <a:t>Palace of </a:t>
            </a:r>
            <a:r>
              <a:rPr lang="en-US" dirty="0" err="1">
                <a:hlinkClick r:id="rId37" tooltip="Palace of Venaria"/>
              </a:rPr>
              <a:t>Venaria</a:t>
            </a:r>
            <a:r>
              <a:rPr lang="en-US" dirty="0"/>
              <a:t> (2007)</a:t>
            </a:r>
          </a:p>
          <a:p>
            <a:r>
              <a:rPr lang="en-US" i="1" dirty="0"/>
              <a:t>Heavy Water</a:t>
            </a:r>
            <a:r>
              <a:rPr lang="en-US" dirty="0"/>
              <a:t>, </a:t>
            </a:r>
            <a:r>
              <a:rPr lang="en-US" dirty="0" err="1"/>
              <a:t>Chelouche</a:t>
            </a:r>
            <a:r>
              <a:rPr lang="en-US" dirty="0"/>
              <a:t> Gallery, Tel Aviv (2011)</a:t>
            </a:r>
          </a:p>
          <a:p>
            <a:r>
              <a:rPr lang="en-US" i="1" dirty="0"/>
              <a:t>Sex &amp; The Sea</a:t>
            </a:r>
            <a:r>
              <a:rPr lang="en-US" dirty="0"/>
              <a:t>, </a:t>
            </a:r>
            <a:r>
              <a:rPr lang="en-US" dirty="0" err="1"/>
              <a:t>Maritiem</a:t>
            </a:r>
            <a:r>
              <a:rPr lang="en-US" dirty="0"/>
              <a:t> Museum, Rotterdam (2013)</a:t>
            </a:r>
          </a:p>
          <a:p>
            <a:r>
              <a:rPr lang="en-US" i="1" dirty="0"/>
              <a:t>The Towers/Lucca Hubris</a:t>
            </a:r>
            <a:r>
              <a:rPr lang="en-US" dirty="0"/>
              <a:t>, Lucca (2013)</a:t>
            </a:r>
          </a:p>
          <a:p>
            <a:endParaRPr lang="el-GR"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1D58F-90E3-A9A1-2FE8-A82F77279488}"/>
            </a:ext>
          </a:extLst>
        </p:cNvPr>
        <p:cNvGrpSpPr/>
        <p:nvPr/>
      </p:nvGrpSpPr>
      <p:grpSpPr>
        <a:xfrm>
          <a:off x="0" y="0"/>
          <a:ext cx="0" cy="0"/>
          <a:chOff x="0" y="0"/>
          <a:chExt cx="0" cy="0"/>
        </a:xfrm>
      </p:grpSpPr>
      <p:sp>
        <p:nvSpPr>
          <p:cNvPr id="2" name="1 - Τίτλος">
            <a:extLst>
              <a:ext uri="{FF2B5EF4-FFF2-40B4-BE49-F238E27FC236}">
                <a16:creationId xmlns:a16="http://schemas.microsoft.com/office/drawing/2014/main" id="{E7A6D47E-DD50-67EB-03EF-377DC996895F}"/>
              </a:ext>
            </a:extLst>
          </p:cNvPr>
          <p:cNvSpPr>
            <a:spLocks noGrp="1"/>
          </p:cNvSpPr>
          <p:nvPr>
            <p:ph type="title"/>
          </p:nvPr>
        </p:nvSpPr>
        <p:spPr/>
        <p:txBody>
          <a:bodyPr>
            <a:normAutofit/>
          </a:bodyPr>
          <a:lstStyle/>
          <a:p>
            <a:r>
              <a:rPr lang="el-GR" dirty="0"/>
              <a:t>Σημειολογικές ερμηνείες </a:t>
            </a:r>
          </a:p>
        </p:txBody>
      </p:sp>
      <p:sp>
        <p:nvSpPr>
          <p:cNvPr id="3" name="2 - Θέση περιεχομένου">
            <a:extLst>
              <a:ext uri="{FF2B5EF4-FFF2-40B4-BE49-F238E27FC236}">
                <a16:creationId xmlns:a16="http://schemas.microsoft.com/office/drawing/2014/main" id="{81E18AE8-1959-61B4-B149-1384DCA5F63A}"/>
              </a:ext>
            </a:extLst>
          </p:cNvPr>
          <p:cNvSpPr>
            <a:spLocks noGrp="1"/>
          </p:cNvSpPr>
          <p:nvPr>
            <p:ph idx="1"/>
          </p:nvPr>
        </p:nvSpPr>
        <p:spPr>
          <a:xfrm>
            <a:off x="457200" y="1600200"/>
            <a:ext cx="4690864" cy="4525963"/>
          </a:xfrm>
        </p:spPr>
        <p:txBody>
          <a:bodyPr>
            <a:normAutofit/>
          </a:bodyPr>
          <a:lstStyle/>
          <a:p>
            <a:pPr>
              <a:buNone/>
            </a:pPr>
            <a:r>
              <a:rPr lang="el-GR" b="1" dirty="0"/>
              <a:t>7 θεματικές</a:t>
            </a:r>
          </a:p>
          <a:p>
            <a:r>
              <a:rPr lang="el-GR" sz="2600" dirty="0"/>
              <a:t>1. Αρχιτεκτονική (Τέχνη), </a:t>
            </a:r>
          </a:p>
          <a:p>
            <a:r>
              <a:rPr lang="el-GR" sz="2600" dirty="0"/>
              <a:t>2. Δημιουργία (Γέννηση), </a:t>
            </a:r>
          </a:p>
          <a:p>
            <a:r>
              <a:rPr lang="el-GR" sz="2600" dirty="0"/>
              <a:t>3. Υγεία,  </a:t>
            </a:r>
          </a:p>
          <a:p>
            <a:r>
              <a:rPr lang="el-GR" sz="2600" dirty="0"/>
              <a:t>4. Ιστορία (Παρελθόν), </a:t>
            </a:r>
          </a:p>
          <a:p>
            <a:r>
              <a:rPr lang="el-GR" sz="2600" dirty="0"/>
              <a:t>5. Εμμονή, </a:t>
            </a:r>
          </a:p>
          <a:p>
            <a:r>
              <a:rPr lang="el-GR" sz="2600" dirty="0"/>
              <a:t>6. Πολιτική – Συνομωσία, </a:t>
            </a:r>
          </a:p>
          <a:p>
            <a:r>
              <a:rPr lang="el-GR" sz="2600" dirty="0"/>
              <a:t>7. Απώλεια (Θάνατος). </a:t>
            </a:r>
          </a:p>
        </p:txBody>
      </p:sp>
      <p:pic>
        <p:nvPicPr>
          <p:cNvPr id="4" name="3 - Εικόνα" descr="κοστούμια 3.jpg">
            <a:extLst>
              <a:ext uri="{FF2B5EF4-FFF2-40B4-BE49-F238E27FC236}">
                <a16:creationId xmlns:a16="http://schemas.microsoft.com/office/drawing/2014/main" id="{EC6947BC-3041-B315-5EB7-1A7C68C8DA99}"/>
              </a:ext>
            </a:extLst>
          </p:cNvPr>
          <p:cNvPicPr>
            <a:picLocks noChangeAspect="1"/>
          </p:cNvPicPr>
          <p:nvPr/>
        </p:nvPicPr>
        <p:blipFill>
          <a:blip r:embed="rId2" cstate="print"/>
          <a:stretch>
            <a:fillRect/>
          </a:stretch>
        </p:blipFill>
        <p:spPr>
          <a:xfrm>
            <a:off x="5220072" y="1916832"/>
            <a:ext cx="3491880" cy="1651042"/>
          </a:xfrm>
          <a:prstGeom prst="rect">
            <a:avLst/>
          </a:prstGeom>
        </p:spPr>
      </p:pic>
      <p:sp>
        <p:nvSpPr>
          <p:cNvPr id="5" name="4 - Ορθογώνιο">
            <a:extLst>
              <a:ext uri="{FF2B5EF4-FFF2-40B4-BE49-F238E27FC236}">
                <a16:creationId xmlns:a16="http://schemas.microsoft.com/office/drawing/2014/main" id="{62FA1405-4F8D-510C-F32C-FE541316A42E}"/>
              </a:ext>
            </a:extLst>
          </p:cNvPr>
          <p:cNvSpPr/>
          <p:nvPr/>
        </p:nvSpPr>
        <p:spPr>
          <a:xfrm>
            <a:off x="5220072" y="3717032"/>
            <a:ext cx="3528392" cy="1754326"/>
          </a:xfrm>
          <a:prstGeom prst="rect">
            <a:avLst/>
          </a:prstGeom>
        </p:spPr>
        <p:txBody>
          <a:bodyPr wrap="square">
            <a:spAutoFit/>
          </a:bodyPr>
          <a:lstStyle/>
          <a:p>
            <a:r>
              <a:rPr lang="el-GR" dirty="0"/>
              <a:t>«[…] το έργο του </a:t>
            </a:r>
            <a:r>
              <a:rPr lang="en-US" dirty="0"/>
              <a:t>Greenway</a:t>
            </a:r>
            <a:r>
              <a:rPr lang="el-GR" dirty="0"/>
              <a:t> προσφέρεται για μια φιέστα για σημειολόγους που θα ήθελαν να αποκωδικοποιήσουν και να ερμηνεύσουν τις ταινίες του» </a:t>
            </a:r>
            <a:r>
              <a:rPr lang="el-GR" dirty="0" err="1"/>
              <a:t>Hacker</a:t>
            </a:r>
            <a:r>
              <a:rPr lang="el-GR" dirty="0"/>
              <a:t>, 1991</a:t>
            </a:r>
          </a:p>
        </p:txBody>
      </p:sp>
    </p:spTree>
    <p:extLst>
      <p:ext uri="{BB962C8B-B14F-4D97-AF65-F5344CB8AC3E}">
        <p14:creationId xmlns:p14="http://schemas.microsoft.com/office/powerpoint/2010/main" val="32163856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C9364D6-2069-DDE5-869B-65E03B353B6C}"/>
              </a:ext>
            </a:extLst>
          </p:cNvPr>
          <p:cNvSpPr>
            <a:spLocks noGrp="1"/>
          </p:cNvSpPr>
          <p:nvPr>
            <p:ph type="title"/>
          </p:nvPr>
        </p:nvSpPr>
        <p:spPr/>
        <p:txBody>
          <a:bodyPr>
            <a:normAutofit/>
          </a:bodyPr>
          <a:lstStyle/>
          <a:p>
            <a:pPr marL="342900" marR="0" lvl="0" indent="-342900" defTabSz="914400" rtl="0" eaLnBrk="1" fontAlgn="auto" latinLnBrk="0" hangingPunct="1">
              <a:lnSpc>
                <a:spcPct val="150000"/>
              </a:lnSpc>
              <a:spcBef>
                <a:spcPct val="20000"/>
              </a:spcBef>
              <a:spcAft>
                <a:spcPts val="800"/>
              </a:spcAft>
              <a:tabLst/>
              <a:defRPr/>
            </a:pPr>
            <a:r>
              <a:rPr kumimoji="0" lang="el-GR" sz="1800" b="1" i="0" u="none" strike="noStrike" kern="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Times New Roman" panose="02020603050405020304" pitchFamily="18" charset="0"/>
              </a:rPr>
              <a:t>2</a:t>
            </a:r>
            <a:r>
              <a:rPr kumimoji="0" lang="el-GR" sz="1800" b="1" i="0" u="none" strike="noStrike" kern="0" cap="none" spc="0" normalizeH="0" baseline="30000" noProof="0" dirty="0">
                <a:ln>
                  <a:noFill/>
                </a:ln>
                <a:solidFill>
                  <a:prstClr val="black"/>
                </a:solidFill>
                <a:effectLst/>
                <a:uLnTx/>
                <a:uFillTx/>
                <a:latin typeface="Aptos" panose="020B0004020202020204" pitchFamily="34" charset="0"/>
                <a:ea typeface="Times New Roman" panose="02020603050405020304" pitchFamily="18" charset="0"/>
                <a:cs typeface="Times New Roman" panose="02020603050405020304" pitchFamily="18" charset="0"/>
              </a:rPr>
              <a:t>η</a:t>
            </a:r>
            <a:r>
              <a:rPr kumimoji="0" lang="el-GR" sz="1800" b="1" i="0" u="none" strike="noStrike" kern="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Times New Roman" panose="02020603050405020304" pitchFamily="18" charset="0"/>
              </a:rPr>
              <a:t> Άσκηση μαθήματος Θεωρίας της Αρχιτεκτονικής</a:t>
            </a:r>
            <a:br>
              <a:rPr kumimoji="0" lang="el-GR"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l-GR" sz="1800" b="1" i="0" u="none" strike="noStrike" kern="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Times New Roman" panose="02020603050405020304" pitchFamily="18" charset="0"/>
              </a:rPr>
              <a:t>«Σημειωτική και δυαδικότητα»</a:t>
            </a:r>
            <a:endParaRPr lang="el-GR" dirty="0"/>
          </a:p>
        </p:txBody>
      </p:sp>
      <p:sp>
        <p:nvSpPr>
          <p:cNvPr id="3" name="Θέση περιεχομένου 2">
            <a:extLst>
              <a:ext uri="{FF2B5EF4-FFF2-40B4-BE49-F238E27FC236}">
                <a16:creationId xmlns:a16="http://schemas.microsoft.com/office/drawing/2014/main" id="{C8DE2BE2-A9A6-5E0C-36A4-49104B2C64A4}"/>
              </a:ext>
            </a:extLst>
          </p:cNvPr>
          <p:cNvSpPr>
            <a:spLocks noGrp="1"/>
          </p:cNvSpPr>
          <p:nvPr>
            <p:ph idx="1"/>
          </p:nvPr>
        </p:nvSpPr>
        <p:spPr/>
        <p:txBody>
          <a:bodyPr/>
          <a:lstStyle/>
          <a:p>
            <a:pPr marL="0" indent="0" algn="just">
              <a:lnSpc>
                <a:spcPct val="150000"/>
              </a:lnSpc>
              <a:spcAft>
                <a:spcPts val="800"/>
              </a:spcAft>
              <a:buNone/>
            </a:pPr>
            <a:r>
              <a:rPr lang="el-GR" sz="1800" b="1" kern="0" dirty="0">
                <a:effectLst/>
                <a:latin typeface="Aptos" panose="020B0004020202020204" pitchFamily="34" charset="0"/>
                <a:ea typeface="Times New Roman" panose="02020603050405020304" pitchFamily="18" charset="0"/>
                <a:cs typeface="Times New Roman" panose="02020603050405020304" pitchFamily="18" charset="0"/>
              </a:rPr>
              <a:t>Άσκηση: "Δυαδικότητα και Σημειωτική των χώρων της Σχολής"</a:t>
            </a:r>
            <a:endParaRPr lang="el-G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50000"/>
              </a:lnSpc>
              <a:spcAft>
                <a:spcPts val="800"/>
              </a:spcAft>
              <a:buNone/>
            </a:pPr>
            <a:r>
              <a:rPr lang="el-GR" sz="1800" b="1" kern="0" dirty="0">
                <a:effectLst/>
                <a:latin typeface="Aptos" panose="020B0004020202020204" pitchFamily="34" charset="0"/>
                <a:ea typeface="Times New Roman" panose="02020603050405020304" pitchFamily="18" charset="0"/>
                <a:cs typeface="Times New Roman" panose="02020603050405020304" pitchFamily="18" charset="0"/>
              </a:rPr>
              <a:t>Στόχος της άσκησης:</a:t>
            </a:r>
            <a:r>
              <a:rPr lang="el-GR" sz="1800" kern="0" dirty="0">
                <a:effectLst/>
                <a:latin typeface="Aptos" panose="020B0004020202020204" pitchFamily="34" charset="0"/>
                <a:ea typeface="Times New Roman" panose="02020603050405020304" pitchFamily="18" charset="0"/>
                <a:cs typeface="Times New Roman" panose="02020603050405020304" pitchFamily="18" charset="0"/>
              </a:rPr>
              <a:t> Να εντοπίσετε και να αναπαραστήσετε δυαδικές αντιθέσεις </a:t>
            </a:r>
            <a:r>
              <a:rPr lang="el-GR" sz="1800" b="1" kern="0" dirty="0">
                <a:effectLst/>
                <a:latin typeface="Aptos" panose="020B0004020202020204" pitchFamily="34" charset="0"/>
                <a:ea typeface="Times New Roman" panose="02020603050405020304" pitchFamily="18" charset="0"/>
                <a:cs typeface="Times New Roman" panose="02020603050405020304" pitchFamily="18" charset="0"/>
              </a:rPr>
              <a:t>στους χώρους της Σχολής</a:t>
            </a:r>
            <a:r>
              <a:rPr lang="el-GR" sz="1800" kern="0" dirty="0">
                <a:effectLst/>
                <a:latin typeface="Aptos" panose="020B0004020202020204" pitchFamily="34" charset="0"/>
                <a:ea typeface="Times New Roman" panose="02020603050405020304" pitchFamily="18" charset="0"/>
                <a:cs typeface="Times New Roman" panose="02020603050405020304" pitchFamily="18" charset="0"/>
              </a:rPr>
              <a:t>, εμπνεόμενοι από τη σημειωτική και την έννοια της δυαδικότητας στην ταινία </a:t>
            </a:r>
            <a:r>
              <a:rPr lang="el-GR" sz="1800" i="1" kern="0" dirty="0">
                <a:effectLst/>
                <a:latin typeface="Aptos" panose="020B0004020202020204" pitchFamily="34" charset="0"/>
                <a:ea typeface="Times New Roman" panose="02020603050405020304" pitchFamily="18" charset="0"/>
                <a:cs typeface="Times New Roman" panose="02020603050405020304" pitchFamily="18" charset="0"/>
              </a:rPr>
              <a:t>Η Κοιλιά του Αρχιτέκτονα</a:t>
            </a:r>
            <a:r>
              <a:rPr lang="el-GR" sz="1800" kern="0" dirty="0">
                <a:effectLst/>
                <a:latin typeface="Aptos" panose="020B0004020202020204" pitchFamily="34" charset="0"/>
                <a:ea typeface="Times New Roman" panose="02020603050405020304" pitchFamily="18" charset="0"/>
                <a:cs typeface="Times New Roman" panose="02020603050405020304" pitchFamily="18" charset="0"/>
              </a:rPr>
              <a:t>. Μέσα από αυτή την άσκηση, θα αντιληφθούμε πώς οι αντιθέσεις μπορούν να επικοινωνούν νοήματα και συναισθήματα και να δίνουν χαρακτήρα σε έναν χώρο.</a:t>
            </a:r>
            <a:endParaRPr lang="el-GR"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l-GR" dirty="0"/>
          </a:p>
        </p:txBody>
      </p:sp>
    </p:spTree>
    <p:extLst>
      <p:ext uri="{BB962C8B-B14F-4D97-AF65-F5344CB8AC3E}">
        <p14:creationId xmlns:p14="http://schemas.microsoft.com/office/powerpoint/2010/main" val="34499231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58F49EB-414F-CA52-36AA-7E0D01ED3C10}"/>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CD58BF42-B87A-E689-C852-A7162FB52F24}"/>
              </a:ext>
            </a:extLst>
          </p:cNvPr>
          <p:cNvSpPr>
            <a:spLocks noGrp="1"/>
          </p:cNvSpPr>
          <p:nvPr>
            <p:ph idx="1"/>
          </p:nvPr>
        </p:nvSpPr>
        <p:spPr/>
        <p:txBody>
          <a:bodyPr/>
          <a:lstStyle/>
          <a:p>
            <a:pPr algn="just">
              <a:lnSpc>
                <a:spcPct val="150000"/>
              </a:lnSpc>
              <a:spcAft>
                <a:spcPts val="800"/>
              </a:spcAft>
            </a:pPr>
            <a:r>
              <a:rPr lang="el-GR" sz="1800" b="1" kern="0" dirty="0">
                <a:effectLst/>
                <a:latin typeface="Aptos" panose="020B0004020202020204" pitchFamily="34" charset="0"/>
                <a:ea typeface="Times New Roman" panose="02020603050405020304" pitchFamily="18" charset="0"/>
                <a:cs typeface="Times New Roman" panose="02020603050405020304" pitchFamily="18" charset="0"/>
              </a:rPr>
              <a:t>Βήματα άσκησης:</a:t>
            </a:r>
            <a:endParaRPr lang="el-G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tabLst>
                <a:tab pos="457200" algn="l"/>
              </a:tabLst>
            </a:pPr>
            <a:r>
              <a:rPr lang="el-GR" sz="1800" b="1" kern="0" dirty="0">
                <a:effectLst/>
                <a:latin typeface="Aptos" panose="020B0004020202020204" pitchFamily="34" charset="0"/>
                <a:ea typeface="Times New Roman" panose="02020603050405020304" pitchFamily="18" charset="0"/>
                <a:cs typeface="Times New Roman" panose="02020603050405020304" pitchFamily="18" charset="0"/>
              </a:rPr>
              <a:t>Μελέτη της δυαδικότητας στην ταινία:</a:t>
            </a:r>
            <a:endParaRPr lang="el-G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l-GR" sz="1800" kern="0" dirty="0">
                <a:effectLst/>
                <a:latin typeface="Aptos" panose="020B0004020202020204" pitchFamily="34" charset="0"/>
                <a:ea typeface="Times New Roman" panose="02020603050405020304" pitchFamily="18" charset="0"/>
                <a:cs typeface="Times New Roman" panose="02020603050405020304" pitchFamily="18" charset="0"/>
              </a:rPr>
              <a:t>Μετά την παρακολούθηση της ταινίας, συζητάμε και καταγράφουμε τις δυαδικότητες που αναδεικνύονται, όπως π.χ. υγεία-αρρώστια, δημιουργία-καταστροφή, παρελθόν-παρόν, ηρεμία-ένταση, συμμετρία-ασυμμετρία κ.α.</a:t>
            </a:r>
            <a:endParaRPr lang="el-G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el-GR" sz="1800" kern="0" dirty="0">
                <a:effectLst/>
                <a:latin typeface="Aptos" panose="020B0004020202020204" pitchFamily="34" charset="0"/>
                <a:ea typeface="Times New Roman" panose="02020603050405020304" pitchFamily="18" charset="0"/>
                <a:cs typeface="Times New Roman" panose="02020603050405020304" pitchFamily="18" charset="0"/>
              </a:rPr>
              <a:t>Σημειώστε πώς αυτές οι αντιθέσεις αντικατοπτρίζονται στους χώρους που επισκέπτεται ο πρωταγωνιστής και πώς η σκηνοθεσία χρησιμοποιεί αυτά τα ζεύγη για να αποδώσει συναισθήματα και ιδέες.</a:t>
            </a:r>
            <a:endParaRPr lang="el-GR"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l-GR" dirty="0"/>
          </a:p>
        </p:txBody>
      </p:sp>
    </p:spTree>
    <p:extLst>
      <p:ext uri="{BB962C8B-B14F-4D97-AF65-F5344CB8AC3E}">
        <p14:creationId xmlns:p14="http://schemas.microsoft.com/office/powerpoint/2010/main" val="20834366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2355359-3284-2140-890C-6DED1D73F0B1}"/>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3D1DD55E-2B5E-DABB-0C39-BB0E70BA7713}"/>
              </a:ext>
            </a:extLst>
          </p:cNvPr>
          <p:cNvSpPr>
            <a:spLocks noGrp="1"/>
          </p:cNvSpPr>
          <p:nvPr>
            <p:ph idx="1"/>
          </p:nvPr>
        </p:nvSpPr>
        <p:spPr/>
        <p:txBody>
          <a:bodyPr>
            <a:normAutofit fontScale="92500" lnSpcReduction="20000"/>
          </a:bodyPr>
          <a:lstStyle/>
          <a:p>
            <a:pPr marL="0" lvl="0" indent="0" algn="just">
              <a:lnSpc>
                <a:spcPct val="150000"/>
              </a:lnSpc>
              <a:spcAft>
                <a:spcPts val="800"/>
              </a:spcAft>
              <a:buNone/>
              <a:tabLst>
                <a:tab pos="457200" algn="l"/>
              </a:tabLst>
            </a:pPr>
            <a:r>
              <a:rPr lang="el-GR" sz="2600" b="1" kern="0" dirty="0">
                <a:effectLst/>
                <a:latin typeface="Aptos" panose="020B0004020202020204" pitchFamily="34" charset="0"/>
                <a:ea typeface="Times New Roman" panose="02020603050405020304" pitchFamily="18" charset="0"/>
                <a:cs typeface="Times New Roman" panose="02020603050405020304" pitchFamily="18" charset="0"/>
              </a:rPr>
              <a:t>Επιλογή ζεύγους δυαδικών αντιθέσεων:</a:t>
            </a:r>
            <a:endParaRPr lang="el-GR" sz="2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l-GR" sz="2600" kern="0" dirty="0">
                <a:effectLst/>
                <a:latin typeface="Aptos" panose="020B0004020202020204" pitchFamily="34" charset="0"/>
                <a:ea typeface="Times New Roman" panose="02020603050405020304" pitchFamily="18" charset="0"/>
                <a:cs typeface="Times New Roman" panose="02020603050405020304" pitchFamily="18" charset="0"/>
              </a:rPr>
              <a:t>Κάθε ομάδα επιλέγει ένα ζεύγος αντιθέσεων (π.χ. φως-σκοτάδι, συμμετρία-ασυμμετρία, τάξη-χάος) το οποίο θα διερευνήσει/ ανακαλύψει στους χώρους της Σχολής.</a:t>
            </a:r>
            <a:endParaRPr lang="el-GR" sz="2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el-GR" sz="2600" kern="0" dirty="0">
                <a:effectLst/>
                <a:latin typeface="Aptos" panose="020B0004020202020204" pitchFamily="34" charset="0"/>
                <a:ea typeface="Times New Roman" panose="02020603050405020304" pitchFamily="18" charset="0"/>
                <a:cs typeface="Times New Roman" panose="02020603050405020304" pitchFamily="18" charset="0"/>
              </a:rPr>
              <a:t>Εξετάστε πώς αυτές οι αντιθέσεις εκδηλώνονται στους διαδρόμους, τις αίθουσες διδασκαλίας, τους κοινόχρηστους χώρους, ή τους εξωτερικούς χώρους της σχολής.</a:t>
            </a:r>
            <a:endParaRPr lang="el-GR" sz="26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l-GR" dirty="0"/>
          </a:p>
        </p:txBody>
      </p:sp>
    </p:spTree>
    <p:extLst>
      <p:ext uri="{BB962C8B-B14F-4D97-AF65-F5344CB8AC3E}">
        <p14:creationId xmlns:p14="http://schemas.microsoft.com/office/powerpoint/2010/main" val="8367652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60C0726-BC5F-FA2C-30AB-E6F1A422575F}"/>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A188D009-54C2-B7E2-435F-97F3BFDC4E90}"/>
              </a:ext>
            </a:extLst>
          </p:cNvPr>
          <p:cNvSpPr>
            <a:spLocks noGrp="1"/>
          </p:cNvSpPr>
          <p:nvPr>
            <p:ph idx="1"/>
          </p:nvPr>
        </p:nvSpPr>
        <p:spPr/>
        <p:txBody>
          <a:bodyPr>
            <a:normAutofit fontScale="55000" lnSpcReduction="20000"/>
          </a:bodyPr>
          <a:lstStyle/>
          <a:p>
            <a:pPr marL="0" lvl="0" indent="0" algn="just">
              <a:lnSpc>
                <a:spcPct val="150000"/>
              </a:lnSpc>
              <a:spcAft>
                <a:spcPts val="800"/>
              </a:spcAft>
              <a:buNone/>
              <a:tabLst>
                <a:tab pos="457200" algn="l"/>
              </a:tabLst>
            </a:pPr>
            <a:r>
              <a:rPr lang="el-GR" sz="3200" b="1" kern="0" dirty="0">
                <a:effectLst/>
                <a:latin typeface="Aptos" panose="020B0004020202020204" pitchFamily="34" charset="0"/>
                <a:ea typeface="Times New Roman" panose="02020603050405020304" pitchFamily="18" charset="0"/>
                <a:cs typeface="Times New Roman" panose="02020603050405020304" pitchFamily="18" charset="0"/>
              </a:rPr>
              <a:t>Παρατήρηση και φωτογραφική τεκμηρίωση:</a:t>
            </a:r>
            <a:endParaRPr lang="el-GR"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l-GR" sz="3200" kern="0" dirty="0">
                <a:effectLst/>
                <a:latin typeface="Aptos" panose="020B0004020202020204" pitchFamily="34" charset="0"/>
                <a:ea typeface="Times New Roman" panose="02020603050405020304" pitchFamily="18" charset="0"/>
                <a:cs typeface="Times New Roman" panose="02020603050405020304" pitchFamily="18" charset="0"/>
              </a:rPr>
              <a:t>Περιηγηθείτε στους χώρους της σχολής και καταγράψτε με φωτογραφίες τις αντιθέσεις που θα ανακαλύψετε. Για παράδειγμα:</a:t>
            </a:r>
            <a:endParaRPr lang="el-GR"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l-GR" sz="3200" b="1" kern="0" dirty="0">
                <a:effectLst/>
                <a:latin typeface="Aptos" panose="020B0004020202020204" pitchFamily="34" charset="0"/>
                <a:ea typeface="Times New Roman" panose="02020603050405020304" pitchFamily="18" charset="0"/>
                <a:cs typeface="Times New Roman" panose="02020603050405020304" pitchFamily="18" charset="0"/>
              </a:rPr>
              <a:t>Φως-Σκοτάδι:</a:t>
            </a:r>
            <a:r>
              <a:rPr lang="el-GR" sz="3200" kern="0" dirty="0">
                <a:effectLst/>
                <a:latin typeface="Aptos" panose="020B0004020202020204" pitchFamily="34" charset="0"/>
                <a:ea typeface="Times New Roman" panose="02020603050405020304" pitchFamily="18" charset="0"/>
                <a:cs typeface="Times New Roman" panose="02020603050405020304" pitchFamily="18" charset="0"/>
              </a:rPr>
              <a:t> Σημεία όπου το φως εισέρχεται ή όπου υπάρχει σκοτάδι και σκιά.</a:t>
            </a:r>
            <a:endParaRPr lang="el-GR"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l-GR" sz="3200" b="1" kern="0" dirty="0">
                <a:effectLst/>
                <a:latin typeface="Aptos" panose="020B0004020202020204" pitchFamily="34" charset="0"/>
                <a:ea typeface="Times New Roman" panose="02020603050405020304" pitchFamily="18" charset="0"/>
                <a:cs typeface="Times New Roman" panose="02020603050405020304" pitchFamily="18" charset="0"/>
              </a:rPr>
              <a:t>Συμμετρία-Ασυμμετρία:</a:t>
            </a:r>
            <a:r>
              <a:rPr lang="el-GR" sz="3200" kern="0" dirty="0">
                <a:effectLst/>
                <a:latin typeface="Aptos" panose="020B0004020202020204" pitchFamily="34" charset="0"/>
                <a:ea typeface="Times New Roman" panose="02020603050405020304" pitchFamily="18" charset="0"/>
                <a:cs typeface="Times New Roman" panose="02020603050405020304" pitchFamily="18" charset="0"/>
              </a:rPr>
              <a:t> Συμμετρικοί χώροι, όπως είσοδοι ή διάδρομοι, και πιο χαοτικά, ασύμμετρα σημεία.</a:t>
            </a:r>
            <a:endParaRPr lang="el-GR"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l-GR" sz="3200" b="1" kern="0" dirty="0">
                <a:effectLst/>
                <a:latin typeface="Aptos" panose="020B0004020202020204" pitchFamily="34" charset="0"/>
                <a:ea typeface="Times New Roman" panose="02020603050405020304" pitchFamily="18" charset="0"/>
                <a:cs typeface="Times New Roman" panose="02020603050405020304" pitchFamily="18" charset="0"/>
              </a:rPr>
              <a:t>Τάξη-Χάος:</a:t>
            </a:r>
            <a:r>
              <a:rPr lang="el-GR" sz="3200" kern="0" dirty="0">
                <a:effectLst/>
                <a:latin typeface="Aptos" panose="020B0004020202020204" pitchFamily="34" charset="0"/>
                <a:ea typeface="Times New Roman" panose="02020603050405020304" pitchFamily="18" charset="0"/>
                <a:cs typeface="Times New Roman" panose="02020603050405020304" pitchFamily="18" charset="0"/>
              </a:rPr>
              <a:t> Χώροι που είναι τακτοποιημένοι και οργανωμένοι και χώροι όπου υπάρχει αταξία ή αποσύνθεση.</a:t>
            </a:r>
            <a:endParaRPr lang="el-GR"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el-GR" sz="3200" kern="0" dirty="0">
                <a:effectLst/>
                <a:latin typeface="Aptos" panose="020B0004020202020204" pitchFamily="34" charset="0"/>
                <a:ea typeface="Times New Roman" panose="02020603050405020304" pitchFamily="18" charset="0"/>
                <a:cs typeface="Times New Roman" panose="02020603050405020304" pitchFamily="18" charset="0"/>
              </a:rPr>
              <a:t>Διαλέξτε αντιπροσωπευτικές φωτογραφίες που αποτυπώνουν τη δυαδικότητα στον χώρο.</a:t>
            </a:r>
            <a:endParaRPr lang="el-GR" sz="2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l-GR" dirty="0"/>
          </a:p>
        </p:txBody>
      </p:sp>
    </p:spTree>
    <p:extLst>
      <p:ext uri="{BB962C8B-B14F-4D97-AF65-F5344CB8AC3E}">
        <p14:creationId xmlns:p14="http://schemas.microsoft.com/office/powerpoint/2010/main" val="34371252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D821C4-6A8C-044B-47AC-7F21BF9B0162}"/>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986E5E74-87E5-6C08-41B8-4627FDC9F5BD}"/>
              </a:ext>
            </a:extLst>
          </p:cNvPr>
          <p:cNvSpPr>
            <a:spLocks noGrp="1"/>
          </p:cNvSpPr>
          <p:nvPr>
            <p:ph idx="1"/>
          </p:nvPr>
        </p:nvSpPr>
        <p:spPr/>
        <p:txBody>
          <a:bodyPr/>
          <a:lstStyle/>
          <a:p>
            <a:pPr marL="0" lvl="0" indent="0" algn="just">
              <a:lnSpc>
                <a:spcPct val="150000"/>
              </a:lnSpc>
              <a:spcAft>
                <a:spcPts val="800"/>
              </a:spcAft>
              <a:buNone/>
              <a:tabLst>
                <a:tab pos="457200" algn="l"/>
              </a:tabLst>
            </a:pPr>
            <a:r>
              <a:rPr lang="el-GR" sz="1800" b="1" kern="0" dirty="0">
                <a:effectLst/>
                <a:latin typeface="Aptos" panose="020B0004020202020204" pitchFamily="34" charset="0"/>
                <a:ea typeface="Times New Roman" panose="02020603050405020304" pitchFamily="18" charset="0"/>
                <a:cs typeface="Times New Roman" panose="02020603050405020304" pitchFamily="18" charset="0"/>
              </a:rPr>
              <a:t>Σχεδίαση και αποτύπωση της δυαδικότητας:</a:t>
            </a:r>
            <a:endParaRPr lang="el-G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l-GR" sz="1800" kern="0" dirty="0">
                <a:effectLst/>
                <a:latin typeface="Aptos" panose="020B0004020202020204" pitchFamily="34" charset="0"/>
                <a:ea typeface="Times New Roman" panose="02020603050405020304" pitchFamily="18" charset="0"/>
                <a:cs typeface="Times New Roman" panose="02020603050405020304" pitchFamily="18" charset="0"/>
              </a:rPr>
              <a:t>Με βάση τις παρατηρήσεις και τις φωτογραφίες σας, κάθε ομάδα θα δημιουργήσει δύο σκίτσα ή διαγράμματα που αντιπροσωπεύουν τα δύο σκέλη της αντίθεσης. Μπορεί, για παράδειγμα, το ένα σκίτσο να αποδίδει τη συμμετρία και το άλλο την ασυμμετρία.</a:t>
            </a:r>
            <a:endParaRPr lang="el-G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l-GR" sz="1800" kern="0" dirty="0">
                <a:effectLst/>
                <a:latin typeface="Aptos" panose="020B0004020202020204" pitchFamily="34" charset="0"/>
                <a:ea typeface="Times New Roman" panose="02020603050405020304" pitchFamily="18" charset="0"/>
                <a:cs typeface="Times New Roman" panose="02020603050405020304" pitchFamily="18" charset="0"/>
              </a:rPr>
              <a:t>Τα σκίτσα μπορούν να περιλαμβάνουν γραμμές, σχήματα και σκιάσεις που ενισχύουν την αντίθεση και δίνουν έμφαση στη δυαδικότητα.</a:t>
            </a:r>
            <a:endParaRPr lang="el-G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el-GR" sz="1800" kern="0" dirty="0">
                <a:effectLst/>
                <a:latin typeface="Aptos" panose="020B0004020202020204" pitchFamily="34" charset="0"/>
                <a:ea typeface="Times New Roman" panose="02020603050405020304" pitchFamily="18" charset="0"/>
                <a:cs typeface="Times New Roman" panose="02020603050405020304" pitchFamily="18" charset="0"/>
              </a:rPr>
              <a:t>Το χρώμα μπορεί να δώσει τις απαραίτητες εντάσεις.</a:t>
            </a:r>
            <a:endParaRPr lang="el-GR"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l-GR" dirty="0"/>
          </a:p>
        </p:txBody>
      </p:sp>
    </p:spTree>
    <p:extLst>
      <p:ext uri="{BB962C8B-B14F-4D97-AF65-F5344CB8AC3E}">
        <p14:creationId xmlns:p14="http://schemas.microsoft.com/office/powerpoint/2010/main" val="10497163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C8C6B0D-6F7B-EE83-69DD-BD0E17DA3570}"/>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15EAD85C-A63C-CA72-1DF8-0A963B29F543}"/>
              </a:ext>
            </a:extLst>
          </p:cNvPr>
          <p:cNvSpPr>
            <a:spLocks noGrp="1"/>
          </p:cNvSpPr>
          <p:nvPr>
            <p:ph idx="1"/>
          </p:nvPr>
        </p:nvSpPr>
        <p:spPr/>
        <p:txBody>
          <a:bodyPr>
            <a:normAutofit lnSpcReduction="10000"/>
          </a:bodyPr>
          <a:lstStyle/>
          <a:p>
            <a:pPr marL="0" lvl="0" indent="0" algn="just">
              <a:lnSpc>
                <a:spcPct val="150000"/>
              </a:lnSpc>
              <a:spcAft>
                <a:spcPts val="800"/>
              </a:spcAft>
              <a:buNone/>
              <a:tabLst>
                <a:tab pos="457200" algn="l"/>
              </a:tabLst>
            </a:pPr>
            <a:r>
              <a:rPr lang="el-GR" sz="1800" b="1" kern="0" dirty="0">
                <a:effectLst/>
                <a:latin typeface="Aptos" panose="020B0004020202020204" pitchFamily="34" charset="0"/>
                <a:ea typeface="Times New Roman" panose="02020603050405020304" pitchFamily="18" charset="0"/>
                <a:cs typeface="Times New Roman" panose="02020603050405020304" pitchFamily="18" charset="0"/>
              </a:rPr>
              <a:t>Συγγραφή κειμένου και ανάλυση σημειωτικής:</a:t>
            </a:r>
            <a:endParaRPr lang="el-G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l-GR" sz="1800" kern="0" dirty="0">
                <a:effectLst/>
                <a:latin typeface="Aptos" panose="020B0004020202020204" pitchFamily="34" charset="0"/>
                <a:ea typeface="Times New Roman" panose="02020603050405020304" pitchFamily="18" charset="0"/>
                <a:cs typeface="Times New Roman" panose="02020603050405020304" pitchFamily="18" charset="0"/>
              </a:rPr>
              <a:t>Κάθε ομάδα γράφει μια σύντομη ανάλυση για το πώς η δυαδικότητα που μελέτησε αποτυπώνει διαφορετικές συναισθηματικές ή αισθητικές ποιότητες στον χώρο.</a:t>
            </a:r>
            <a:endParaRPr lang="el-G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l-GR" sz="1800" kern="0" dirty="0">
                <a:effectLst/>
                <a:latin typeface="Aptos" panose="020B0004020202020204" pitchFamily="34" charset="0"/>
                <a:ea typeface="Times New Roman" panose="02020603050405020304" pitchFamily="18" charset="0"/>
                <a:cs typeface="Times New Roman" panose="02020603050405020304" pitchFamily="18" charset="0"/>
              </a:rPr>
              <a:t>Πώς η συμμετρία ή η ασυμμετρία επηρεάζουν την αντίληψη και την εμπειρία του χώρου;</a:t>
            </a:r>
            <a:endParaRPr lang="el-G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l-GR" sz="1800" kern="0" dirty="0">
                <a:effectLst/>
                <a:latin typeface="Aptos" panose="020B0004020202020204" pitchFamily="34" charset="0"/>
                <a:ea typeface="Times New Roman" panose="02020603050405020304" pitchFamily="18" charset="0"/>
                <a:cs typeface="Times New Roman" panose="02020603050405020304" pitchFamily="18" charset="0"/>
              </a:rPr>
              <a:t>Πώς η ύπαρξη φωτεινών ή σκοτεινών περιοχών δημιουργεί διαφορετικές ψυχολογικές εντυπώσεις;</a:t>
            </a:r>
            <a:endParaRPr lang="el-G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el-GR" sz="1800" kern="0" dirty="0">
                <a:effectLst/>
                <a:latin typeface="Aptos" panose="020B0004020202020204" pitchFamily="34" charset="0"/>
                <a:ea typeface="Times New Roman" panose="02020603050405020304" pitchFamily="18" charset="0"/>
                <a:cs typeface="Times New Roman" panose="02020603050405020304" pitchFamily="18" charset="0"/>
              </a:rPr>
              <a:t>Πώς αυτές οι αντιθέσεις μπορούν να αποτελέσουν σημειωτικά "σήματα" που υποδηλώνουν λειτουργίες, αξίες ή συναισθήματα στον χώρο;</a:t>
            </a:r>
            <a:endParaRPr lang="el-GR"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l-GR" dirty="0"/>
          </a:p>
        </p:txBody>
      </p:sp>
    </p:spTree>
    <p:extLst>
      <p:ext uri="{BB962C8B-B14F-4D97-AF65-F5344CB8AC3E}">
        <p14:creationId xmlns:p14="http://schemas.microsoft.com/office/powerpoint/2010/main" val="3381097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a:xfrm>
            <a:off x="457200" y="1600200"/>
            <a:ext cx="4114800" cy="4525963"/>
          </a:xfrm>
        </p:spPr>
        <p:txBody>
          <a:bodyPr>
            <a:normAutofit fontScale="70000" lnSpcReduction="20000"/>
          </a:bodyPr>
          <a:lstStyle/>
          <a:p>
            <a:r>
              <a:rPr lang="en-US" sz="2400" dirty="0"/>
              <a:t>Ferdinand de Saussure</a:t>
            </a:r>
          </a:p>
          <a:p>
            <a:r>
              <a:rPr lang="en-US" sz="1900" dirty="0"/>
              <a:t>1857 –1913, </a:t>
            </a:r>
            <a:r>
              <a:rPr lang="el-GR" sz="1900" dirty="0"/>
              <a:t>Ελβετός </a:t>
            </a:r>
            <a:r>
              <a:rPr lang="el-GR" sz="1900" dirty="0" err="1"/>
              <a:t>σημειωτιστής</a:t>
            </a:r>
            <a:r>
              <a:rPr lang="el-GR" sz="1900" dirty="0"/>
              <a:t>, φιλόσοφος</a:t>
            </a:r>
            <a:endParaRPr lang="en-US" sz="1900" dirty="0"/>
          </a:p>
          <a:p>
            <a:pPr>
              <a:buNone/>
            </a:pPr>
            <a:endParaRPr lang="en-US" dirty="0"/>
          </a:p>
          <a:p>
            <a:pPr>
              <a:buNone/>
            </a:pPr>
            <a:r>
              <a:rPr lang="el-GR" dirty="0"/>
              <a:t>«Η γλώσσα δεν είναι μια λειτουργία του ομιλητή. Είναι ένα προϊόν το οποίο παθητικά έχει αφομοιωθεί από τον </a:t>
            </a:r>
            <a:r>
              <a:rPr lang="el-GR" dirty="0" err="1"/>
              <a:t>ομιλώντα</a:t>
            </a:r>
            <a:r>
              <a:rPr lang="el-GR" dirty="0"/>
              <a:t>.»</a:t>
            </a:r>
          </a:p>
          <a:p>
            <a:pPr>
              <a:buNone/>
            </a:pPr>
            <a:endParaRPr lang="en-US" dirty="0"/>
          </a:p>
          <a:p>
            <a:r>
              <a:rPr lang="el-GR" dirty="0"/>
              <a:t>Η γλώσσα δεν είναι δική μου.</a:t>
            </a:r>
          </a:p>
          <a:p>
            <a:endParaRPr lang="el-GR" dirty="0"/>
          </a:p>
          <a:p>
            <a:r>
              <a:rPr lang="el-GR" dirty="0"/>
              <a:t>Είναι μια σύμβαση</a:t>
            </a:r>
          </a:p>
          <a:p>
            <a:endParaRPr lang="el-GR" dirty="0"/>
          </a:p>
          <a:p>
            <a:r>
              <a:rPr lang="el-GR" sz="2400" dirty="0">
                <a:solidFill>
                  <a:srgbClr val="FF0000"/>
                </a:solidFill>
              </a:rPr>
              <a:t>Αρνητικά και θετικά</a:t>
            </a:r>
          </a:p>
        </p:txBody>
      </p:sp>
      <p:pic>
        <p:nvPicPr>
          <p:cNvPr id="5" name="4 - Εικόνα" descr="αρχείο λήψης (1).jpg"/>
          <p:cNvPicPr>
            <a:picLocks noChangeAspect="1"/>
          </p:cNvPicPr>
          <p:nvPr/>
        </p:nvPicPr>
        <p:blipFill>
          <a:blip r:embed="rId2" cstate="print"/>
          <a:stretch>
            <a:fillRect/>
          </a:stretch>
        </p:blipFill>
        <p:spPr>
          <a:xfrm>
            <a:off x="5292080" y="1700808"/>
            <a:ext cx="3294996" cy="4320480"/>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26116021-696A-CD88-3237-5D4D6E9CCEC6}"/>
              </a:ext>
            </a:extLst>
          </p:cNvPr>
          <p:cNvSpPr>
            <a:spLocks noGrp="1"/>
          </p:cNvSpPr>
          <p:nvPr>
            <p:ph idx="1"/>
          </p:nvPr>
        </p:nvSpPr>
        <p:spPr/>
        <p:txBody>
          <a:bodyPr>
            <a:normAutofit fontScale="62500" lnSpcReduction="20000"/>
          </a:bodyPr>
          <a:lstStyle/>
          <a:p>
            <a:pPr marL="0" lvl="0" indent="0" algn="just">
              <a:lnSpc>
                <a:spcPct val="150000"/>
              </a:lnSpc>
              <a:spcAft>
                <a:spcPts val="800"/>
              </a:spcAft>
              <a:buNone/>
              <a:tabLst>
                <a:tab pos="457200" algn="l"/>
              </a:tabLst>
            </a:pPr>
            <a:r>
              <a:rPr lang="el-GR" sz="3200" b="1" kern="0" dirty="0">
                <a:effectLst/>
                <a:latin typeface="Aptos" panose="020B0004020202020204" pitchFamily="34" charset="0"/>
                <a:ea typeface="Times New Roman" panose="02020603050405020304" pitchFamily="18" charset="0"/>
                <a:cs typeface="Times New Roman" panose="02020603050405020304" pitchFamily="18" charset="0"/>
              </a:rPr>
              <a:t>Παρουσίαση και θέματα προς συζήτηση:</a:t>
            </a:r>
            <a:endParaRPr lang="el-GR"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l-GR" sz="3200" kern="0" dirty="0">
                <a:effectLst/>
                <a:latin typeface="Aptos" panose="020B0004020202020204" pitchFamily="34" charset="0"/>
                <a:ea typeface="Times New Roman" panose="02020603050405020304" pitchFamily="18" charset="0"/>
                <a:cs typeface="Times New Roman" panose="02020603050405020304" pitchFamily="18" charset="0"/>
              </a:rPr>
              <a:t>Οι ομάδες παρουσιάζουν τα σχέδιά τους και συζητούν τις παρατηρήσεις τους με την υπόλοιπη τάξη. Η παρουσίαση αυτή μπορεί να επικεντρωθεί στο πώς οι χώροι της Σχολής τους επικοινωνούν δυαδικές αντιθέσεις που συχνά δεν γίνονται αντιληπτές με την πρώτη ματιά.</a:t>
            </a:r>
            <a:endParaRPr lang="el-GR"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el-GR" sz="3200" kern="0" dirty="0">
                <a:effectLst/>
                <a:latin typeface="Aptos" panose="020B0004020202020204" pitchFamily="34" charset="0"/>
                <a:ea typeface="Times New Roman" panose="02020603050405020304" pitchFamily="18" charset="0"/>
                <a:cs typeface="Times New Roman" panose="02020603050405020304" pitchFamily="18" charset="0"/>
              </a:rPr>
              <a:t>Κατά τη διάρκεια της συζήτησης, μπορούν να συγκρίνουν τους χώρους της Σχολής με την έννοια της δυαδικότητας στην ταινία, εντοπίζοντας ομοιότητες ή διαφορές στον τρόπο που οι αντιθέσεις διαμορφώνουν την εμπειρία του θεατή/χρήστη.</a:t>
            </a:r>
            <a:endParaRPr lang="el-GR" sz="2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l-GR" dirty="0"/>
          </a:p>
        </p:txBody>
      </p:sp>
    </p:spTree>
    <p:extLst>
      <p:ext uri="{BB962C8B-B14F-4D97-AF65-F5344CB8AC3E}">
        <p14:creationId xmlns:p14="http://schemas.microsoft.com/office/powerpoint/2010/main" val="348365930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B7EF477-7D50-0FC7-E62D-72650A24ABE6}"/>
              </a:ext>
            </a:extLst>
          </p:cNvPr>
          <p:cNvSpPr>
            <a:spLocks noGrp="1"/>
          </p:cNvSpPr>
          <p:nvPr>
            <p:ph type="title"/>
          </p:nvPr>
        </p:nvSpPr>
        <p:spPr>
          <a:xfrm>
            <a:off x="457199" y="371837"/>
            <a:ext cx="8229600" cy="1143000"/>
          </a:xfrm>
        </p:spPr>
        <p:txBody>
          <a:bodyPr>
            <a:normAutofit fontScale="90000"/>
          </a:bodyPr>
          <a:lstStyle/>
          <a:p>
            <a:pPr>
              <a:lnSpc>
                <a:spcPct val="150000"/>
              </a:lnSpc>
              <a:spcAft>
                <a:spcPts val="800"/>
              </a:spcAft>
            </a:pPr>
            <a:r>
              <a:rPr lang="el-GR" sz="2200" b="1" kern="0" dirty="0">
                <a:effectLst/>
                <a:latin typeface="Aptos" panose="020B0004020202020204" pitchFamily="34" charset="0"/>
                <a:ea typeface="Times New Roman" panose="02020603050405020304" pitchFamily="18" charset="0"/>
                <a:cs typeface="Times New Roman" panose="02020603050405020304" pitchFamily="18" charset="0"/>
              </a:rPr>
              <a:t>Παράδειγμα:</a:t>
            </a:r>
            <a:br>
              <a:rPr lang="el-GR" sz="2200" kern="100" dirty="0">
                <a:effectLst/>
                <a:latin typeface="Calibri" panose="020F0502020204030204" pitchFamily="34" charset="0"/>
                <a:ea typeface="Calibri" panose="020F0502020204030204" pitchFamily="34" charset="0"/>
                <a:cs typeface="Times New Roman" panose="02020603050405020304" pitchFamily="18" charset="0"/>
              </a:rPr>
            </a:br>
            <a:r>
              <a:rPr lang="el-GR" sz="2200" kern="0" dirty="0">
                <a:effectLst/>
                <a:latin typeface="Aptos" panose="020B0004020202020204" pitchFamily="34" charset="0"/>
                <a:ea typeface="Times New Roman" panose="02020603050405020304" pitchFamily="18" charset="0"/>
                <a:cs typeface="Times New Roman" panose="02020603050405020304" pitchFamily="18" charset="0"/>
              </a:rPr>
              <a:t>Εικόνα που βλέπω: Ένα κτίριο ανεγείρεται δίπλα σε ένα ερείπιο</a:t>
            </a:r>
            <a:br>
              <a:rPr lang="el-GR" sz="4000" kern="100" dirty="0">
                <a:effectLst/>
                <a:latin typeface="Calibri" panose="020F0502020204030204" pitchFamily="34" charset="0"/>
                <a:ea typeface="Calibri" panose="020F0502020204030204" pitchFamily="34" charset="0"/>
                <a:cs typeface="Times New Roman" panose="02020603050405020304" pitchFamily="18" charset="0"/>
              </a:rPr>
            </a:br>
            <a:endParaRPr lang="el-GR" dirty="0"/>
          </a:p>
        </p:txBody>
      </p:sp>
      <p:pic>
        <p:nvPicPr>
          <p:cNvPr id="4" name="Θέση περιεχομένου 3">
            <a:extLst>
              <a:ext uri="{FF2B5EF4-FFF2-40B4-BE49-F238E27FC236}">
                <a16:creationId xmlns:a16="http://schemas.microsoft.com/office/drawing/2014/main" id="{6981E898-3B03-9E0B-7146-83CA388A975E}"/>
              </a:ext>
            </a:extLst>
          </p:cNvPr>
          <p:cNvPicPr>
            <a:picLocks noGrp="1" noChangeAspect="1"/>
          </p:cNvPicPr>
          <p:nvPr>
            <p:ph idx="1"/>
          </p:nvPr>
        </p:nvPicPr>
        <p:blipFill>
          <a:blip r:embed="rId2"/>
          <a:stretch>
            <a:fillRect/>
          </a:stretch>
        </p:blipFill>
        <p:spPr>
          <a:xfrm>
            <a:off x="4211960" y="1514837"/>
            <a:ext cx="4230991" cy="4102964"/>
          </a:xfrm>
          <a:prstGeom prst="rect">
            <a:avLst/>
          </a:prstGeom>
        </p:spPr>
      </p:pic>
      <p:sp>
        <p:nvSpPr>
          <p:cNvPr id="6" name="TextBox 5">
            <a:extLst>
              <a:ext uri="{FF2B5EF4-FFF2-40B4-BE49-F238E27FC236}">
                <a16:creationId xmlns:a16="http://schemas.microsoft.com/office/drawing/2014/main" id="{6CB3736D-EA90-D824-AC1D-D35AF29A9D4B}"/>
              </a:ext>
            </a:extLst>
          </p:cNvPr>
          <p:cNvSpPr txBox="1"/>
          <p:nvPr/>
        </p:nvSpPr>
        <p:spPr>
          <a:xfrm>
            <a:off x="611560" y="1196752"/>
            <a:ext cx="3168352" cy="5037661"/>
          </a:xfrm>
          <a:prstGeom prst="rect">
            <a:avLst/>
          </a:prstGeom>
          <a:noFill/>
        </p:spPr>
        <p:txBody>
          <a:bodyPr wrap="square">
            <a:spAutoFit/>
          </a:bodyPr>
          <a:lstStyle/>
          <a:p>
            <a:pPr algn="just">
              <a:lnSpc>
                <a:spcPct val="150000"/>
              </a:lnSpc>
              <a:spcAft>
                <a:spcPts val="800"/>
              </a:spcAft>
            </a:pPr>
            <a:r>
              <a:rPr lang="el-GR" sz="1800" kern="0" dirty="0">
                <a:effectLst/>
                <a:latin typeface="Aptos" panose="020B0004020202020204" pitchFamily="34" charset="0"/>
                <a:ea typeface="Times New Roman" panose="02020603050405020304" pitchFamily="18" charset="0"/>
                <a:cs typeface="Times New Roman" panose="02020603050405020304" pitchFamily="18" charset="0"/>
              </a:rPr>
              <a:t>Οι δυαδικότητες που αναγνωρίζω στην εικόνα είναι οι εξής: </a:t>
            </a:r>
            <a:r>
              <a:rPr lang="el-GR" sz="1800" b="1" kern="0" dirty="0">
                <a:effectLst/>
                <a:latin typeface="Aptos" panose="020B0004020202020204" pitchFamily="34" charset="0"/>
                <a:ea typeface="Times New Roman" panose="02020603050405020304" pitchFamily="18" charset="0"/>
                <a:cs typeface="Times New Roman" panose="02020603050405020304" pitchFamily="18" charset="0"/>
              </a:rPr>
              <a:t>νέο-παλιό</a:t>
            </a:r>
            <a:r>
              <a:rPr lang="el-GR" sz="1800" kern="0" dirty="0">
                <a:effectLst/>
                <a:latin typeface="Aptos" panose="020B0004020202020204" pitchFamily="34" charset="0"/>
                <a:ea typeface="Times New Roman" panose="02020603050405020304" pitchFamily="18" charset="0"/>
                <a:cs typeface="Times New Roman" panose="02020603050405020304" pitchFamily="18" charset="0"/>
              </a:rPr>
              <a:t>, </a:t>
            </a:r>
            <a:r>
              <a:rPr lang="el-GR" sz="1800" b="1" kern="0" dirty="0">
                <a:effectLst/>
                <a:latin typeface="Aptos" panose="020B0004020202020204" pitchFamily="34" charset="0"/>
                <a:ea typeface="Times New Roman" panose="02020603050405020304" pitchFamily="18" charset="0"/>
                <a:cs typeface="Times New Roman" panose="02020603050405020304" pitchFamily="18" charset="0"/>
              </a:rPr>
              <a:t>δημιουργία-φθορά</a:t>
            </a:r>
            <a:r>
              <a:rPr lang="el-GR" sz="1800" kern="0" dirty="0">
                <a:effectLst/>
                <a:latin typeface="Aptos" panose="020B0004020202020204" pitchFamily="34" charset="0"/>
                <a:ea typeface="Times New Roman" panose="02020603050405020304" pitchFamily="18" charset="0"/>
                <a:cs typeface="Times New Roman" panose="02020603050405020304" pitchFamily="18" charset="0"/>
              </a:rPr>
              <a:t>, και </a:t>
            </a:r>
            <a:r>
              <a:rPr lang="el-GR" sz="1800" b="1" kern="0" dirty="0">
                <a:effectLst/>
                <a:latin typeface="Aptos" panose="020B0004020202020204" pitchFamily="34" charset="0"/>
                <a:ea typeface="Times New Roman" panose="02020603050405020304" pitchFamily="18" charset="0"/>
                <a:cs typeface="Times New Roman" panose="02020603050405020304" pitchFamily="18" charset="0"/>
              </a:rPr>
              <a:t>μέλλον-παρελθόν</a:t>
            </a:r>
            <a:r>
              <a:rPr lang="el-GR" sz="1800" kern="0" dirty="0">
                <a:effectLst/>
                <a:latin typeface="Aptos" panose="020B0004020202020204" pitchFamily="34" charset="0"/>
                <a:ea typeface="Times New Roman" panose="02020603050405020304" pitchFamily="18" charset="0"/>
                <a:cs typeface="Times New Roman" panose="02020603050405020304" pitchFamily="18" charset="0"/>
              </a:rPr>
              <a:t>. Αυτή η συνύπαρξη αναδεικνύει όχι μόνο τη χρονική διαφορά των κτιρίων, αλλά και το πώς διαφορετικοί "χρόνοι" και καταστάσεις μπορούν να επηρεάζουν την αίσθηση του χώρου.</a:t>
            </a:r>
            <a:endParaRPr lang="el-GR"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346162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91C63C9-2E4C-B2B0-0D9B-12EFF67AF5E1}"/>
              </a:ext>
            </a:extLst>
          </p:cNvPr>
          <p:cNvSpPr>
            <a:spLocks noGrp="1"/>
          </p:cNvSpPr>
          <p:nvPr>
            <p:ph idx="1"/>
          </p:nvPr>
        </p:nvSpPr>
        <p:spPr>
          <a:xfrm>
            <a:off x="457200" y="404664"/>
            <a:ext cx="8229600" cy="6336704"/>
          </a:xfrm>
        </p:spPr>
        <p:txBody>
          <a:bodyPr>
            <a:normAutofit lnSpcReduction="10000"/>
          </a:bodyPr>
          <a:lstStyle/>
          <a:p>
            <a:pPr marL="0" indent="0" algn="just">
              <a:lnSpc>
                <a:spcPct val="150000"/>
              </a:lnSpc>
              <a:spcAft>
                <a:spcPts val="800"/>
              </a:spcAft>
              <a:buNone/>
            </a:pPr>
            <a:r>
              <a:rPr lang="el-GR" sz="1200" b="1" kern="0" dirty="0">
                <a:effectLst/>
                <a:latin typeface="Aptos" panose="020B0004020202020204" pitchFamily="34" charset="0"/>
                <a:ea typeface="Times New Roman" panose="02020603050405020304" pitchFamily="18" charset="0"/>
                <a:cs typeface="Times New Roman" panose="02020603050405020304" pitchFamily="18" charset="0"/>
              </a:rPr>
              <a:t>Ανάλυση και Βήματα Άσκησης:</a:t>
            </a:r>
            <a:endParaRPr lang="el-G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mj-lt"/>
              <a:buAutoNum type="arabicPeriod"/>
              <a:tabLst>
                <a:tab pos="457200" algn="l"/>
              </a:tabLst>
            </a:pPr>
            <a:r>
              <a:rPr lang="el-GR" sz="1200" b="1" kern="0" dirty="0">
                <a:effectLst/>
                <a:latin typeface="Aptos" panose="020B0004020202020204" pitchFamily="34" charset="0"/>
                <a:ea typeface="Times New Roman" panose="02020603050405020304" pitchFamily="18" charset="0"/>
                <a:cs typeface="Times New Roman" panose="02020603050405020304" pitchFamily="18" charset="0"/>
              </a:rPr>
              <a:t>Επιλογή ζεύγους δυαδικότητας:</a:t>
            </a:r>
            <a:endParaRPr lang="el-G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lgn="just">
              <a:lnSpc>
                <a:spcPct val="150000"/>
              </a:lnSpc>
              <a:spcAft>
                <a:spcPts val="800"/>
              </a:spcAft>
              <a:buSzPts val="1000"/>
              <a:buNone/>
              <a:tabLst>
                <a:tab pos="914400" algn="l"/>
              </a:tabLst>
            </a:pPr>
            <a:r>
              <a:rPr lang="el-GR" sz="1200" kern="0" dirty="0">
                <a:effectLst/>
                <a:latin typeface="Aptos" panose="020B0004020202020204" pitchFamily="34" charset="0"/>
                <a:ea typeface="Times New Roman" panose="02020603050405020304" pitchFamily="18" charset="0"/>
                <a:cs typeface="Times New Roman" panose="02020603050405020304" pitchFamily="18" charset="0"/>
              </a:rPr>
              <a:t>Το ζεύγος </a:t>
            </a:r>
            <a:r>
              <a:rPr lang="el-GR" sz="1200" i="1" kern="0" dirty="0">
                <a:effectLst/>
                <a:latin typeface="Aptos" panose="020B0004020202020204" pitchFamily="34" charset="0"/>
                <a:ea typeface="Times New Roman" panose="02020603050405020304" pitchFamily="18" charset="0"/>
                <a:cs typeface="Times New Roman" panose="02020603050405020304" pitchFamily="18" charset="0"/>
              </a:rPr>
              <a:t>νέο-παλιό</a:t>
            </a:r>
            <a:r>
              <a:rPr lang="el-GR" sz="1200" kern="0" dirty="0">
                <a:effectLst/>
                <a:latin typeface="Aptos" panose="020B0004020202020204" pitchFamily="34" charset="0"/>
                <a:ea typeface="Times New Roman" panose="02020603050405020304" pitchFamily="18" charset="0"/>
                <a:cs typeface="Times New Roman" panose="02020603050405020304" pitchFamily="18" charset="0"/>
              </a:rPr>
              <a:t> ή </a:t>
            </a:r>
            <a:r>
              <a:rPr lang="el-GR" sz="1200" i="1" kern="0" dirty="0">
                <a:effectLst/>
                <a:latin typeface="Aptos" panose="020B0004020202020204" pitchFamily="34" charset="0"/>
                <a:ea typeface="Times New Roman" panose="02020603050405020304" pitchFamily="18" charset="0"/>
                <a:cs typeface="Times New Roman" panose="02020603050405020304" pitchFamily="18" charset="0"/>
              </a:rPr>
              <a:t>δημιουργία-φθορά</a:t>
            </a:r>
            <a:r>
              <a:rPr lang="el-GR" sz="1200" kern="0" dirty="0">
                <a:effectLst/>
                <a:latin typeface="Aptos" panose="020B0004020202020204" pitchFamily="34" charset="0"/>
                <a:ea typeface="Times New Roman" panose="02020603050405020304" pitchFamily="18" charset="0"/>
                <a:cs typeface="Times New Roman" panose="02020603050405020304" pitchFamily="18" charset="0"/>
              </a:rPr>
              <a:t> θα είναι η κύρια δυαδικότητα για ανάλυση. Το νεόδμητο κτίριο αποπνέει ζωή, εξέλιξη, και υπόσχεση για το μέλλον, ενώ το ερείπιο ανακαλεί τη φθορά του χρόνου, τη μνήμη, και ίσως το αίσθημα της εγκατάλειψης.</a:t>
            </a:r>
            <a:endParaRPr lang="el-G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mj-lt"/>
              <a:buAutoNum type="arabicPeriod"/>
              <a:tabLst>
                <a:tab pos="457200" algn="l"/>
              </a:tabLst>
            </a:pPr>
            <a:r>
              <a:rPr lang="el-GR" sz="1200" b="1" kern="0" dirty="0">
                <a:effectLst/>
                <a:latin typeface="Aptos" panose="020B0004020202020204" pitchFamily="34" charset="0"/>
                <a:ea typeface="Times New Roman" panose="02020603050405020304" pitchFamily="18" charset="0"/>
                <a:cs typeface="Times New Roman" panose="02020603050405020304" pitchFamily="18" charset="0"/>
              </a:rPr>
              <a:t>Φωτογραφική τεκμηρίωση:</a:t>
            </a:r>
            <a:endParaRPr lang="el-G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lgn="just">
              <a:lnSpc>
                <a:spcPct val="150000"/>
              </a:lnSpc>
              <a:spcAft>
                <a:spcPts val="800"/>
              </a:spcAft>
              <a:buSzPts val="1000"/>
              <a:buNone/>
              <a:tabLst>
                <a:tab pos="914400" algn="l"/>
              </a:tabLst>
            </a:pPr>
            <a:r>
              <a:rPr lang="el-GR" sz="1200" kern="0" dirty="0">
                <a:effectLst/>
                <a:latin typeface="Aptos" panose="020B0004020202020204" pitchFamily="34" charset="0"/>
                <a:ea typeface="Times New Roman" panose="02020603050405020304" pitchFamily="18" charset="0"/>
                <a:cs typeface="Times New Roman" panose="02020603050405020304" pitchFamily="18" charset="0"/>
              </a:rPr>
              <a:t>Μπορείτε να τραβήξετε φωτογραφίες που να αποτυπώνουν τις δύο αντίθετες καταστάσεις:</a:t>
            </a:r>
            <a:endParaRPr lang="el-G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914400" lvl="2" indent="0" algn="just">
              <a:lnSpc>
                <a:spcPct val="150000"/>
              </a:lnSpc>
              <a:spcAft>
                <a:spcPts val="800"/>
              </a:spcAft>
              <a:buSzPts val="1000"/>
              <a:buNone/>
              <a:tabLst>
                <a:tab pos="1371600" algn="l"/>
              </a:tabLst>
            </a:pPr>
            <a:r>
              <a:rPr lang="el-GR" sz="1200" b="1" kern="0" dirty="0">
                <a:effectLst/>
                <a:latin typeface="Aptos" panose="020B0004020202020204" pitchFamily="34" charset="0"/>
                <a:ea typeface="Times New Roman" panose="02020603050405020304" pitchFamily="18" charset="0"/>
                <a:cs typeface="Times New Roman" panose="02020603050405020304" pitchFamily="18" charset="0"/>
              </a:rPr>
              <a:t>Νέο Κτίριο σε Κατασκευή</a:t>
            </a:r>
            <a:r>
              <a:rPr lang="el-GR" sz="1200" kern="0" dirty="0">
                <a:effectLst/>
                <a:latin typeface="Aptos" panose="020B0004020202020204" pitchFamily="34" charset="0"/>
                <a:ea typeface="Times New Roman" panose="02020603050405020304" pitchFamily="18" charset="0"/>
                <a:cs typeface="Times New Roman" panose="02020603050405020304" pitchFamily="18" charset="0"/>
              </a:rPr>
              <a:t>: Εικόνες από τις σκαλωσιές, τους γερανούς και τις καθαρές, γεωμετρικές μορφές του νέου κτιρίου, που δείχνουν την ενέργεια της κατασκευής και την προοπτική ολοκλήρωσης.</a:t>
            </a:r>
            <a:endParaRPr lang="el-G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914400" lvl="2" indent="0" algn="just">
              <a:lnSpc>
                <a:spcPct val="150000"/>
              </a:lnSpc>
              <a:spcAft>
                <a:spcPts val="800"/>
              </a:spcAft>
              <a:buSzPts val="1000"/>
              <a:buNone/>
              <a:tabLst>
                <a:tab pos="1371600" algn="l"/>
              </a:tabLst>
            </a:pPr>
            <a:r>
              <a:rPr lang="el-GR" sz="1200" b="1" kern="0" dirty="0">
                <a:effectLst/>
                <a:latin typeface="Aptos" panose="020B0004020202020204" pitchFamily="34" charset="0"/>
                <a:ea typeface="Times New Roman" panose="02020603050405020304" pitchFamily="18" charset="0"/>
                <a:cs typeface="Times New Roman" panose="02020603050405020304" pitchFamily="18" charset="0"/>
              </a:rPr>
              <a:t>Ερείπιο</a:t>
            </a:r>
            <a:r>
              <a:rPr lang="el-GR" sz="1200" kern="0" dirty="0">
                <a:effectLst/>
                <a:latin typeface="Aptos" panose="020B0004020202020204" pitchFamily="34" charset="0"/>
                <a:ea typeface="Times New Roman" panose="02020603050405020304" pitchFamily="18" charset="0"/>
                <a:cs typeface="Times New Roman" panose="02020603050405020304" pitchFamily="18" charset="0"/>
              </a:rPr>
              <a:t>: Εικόνες από τα ερείπια, τα οποία δείχνουν φθαρμένες επιφάνειες, ρωγμές και ίχνη του χρόνου, με έμφαση στη λεπτομέρεια της αποσύνθεσης και της αίσθησης εγκατάλειψης.</a:t>
            </a:r>
          </a:p>
          <a:p>
            <a:pPr marL="342900" lvl="0" indent="-342900" algn="just">
              <a:lnSpc>
                <a:spcPct val="150000"/>
              </a:lnSpc>
              <a:spcAft>
                <a:spcPts val="800"/>
              </a:spcAft>
              <a:buFont typeface="+mj-lt"/>
              <a:buAutoNum type="arabicPeriod"/>
              <a:tabLst>
                <a:tab pos="457200" algn="l"/>
              </a:tabLst>
            </a:pPr>
            <a:r>
              <a:rPr lang="el-GR" sz="1200" b="1" kern="0" dirty="0">
                <a:effectLst/>
                <a:latin typeface="Aptos" panose="020B0004020202020204" pitchFamily="34" charset="0"/>
                <a:ea typeface="Times New Roman" panose="02020603050405020304" pitchFamily="18" charset="0"/>
                <a:cs typeface="Times New Roman" panose="02020603050405020304" pitchFamily="18" charset="0"/>
              </a:rPr>
              <a:t>Σχεδίαση της δυαδικής αντίθεσης:</a:t>
            </a:r>
            <a:endParaRPr lang="el-G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50000"/>
              </a:lnSpc>
              <a:spcAft>
                <a:spcPts val="800"/>
              </a:spcAft>
              <a:buSzPts val="1000"/>
              <a:buFont typeface="Courier New" panose="02070309020205020404" pitchFamily="49" charset="0"/>
              <a:buChar char="o"/>
              <a:tabLst>
                <a:tab pos="914400" algn="l"/>
              </a:tabLst>
            </a:pPr>
            <a:r>
              <a:rPr lang="el-GR" sz="1200" b="1" kern="0" dirty="0">
                <a:effectLst/>
                <a:latin typeface="Aptos" panose="020B0004020202020204" pitchFamily="34" charset="0"/>
                <a:ea typeface="Times New Roman" panose="02020603050405020304" pitchFamily="18" charset="0"/>
                <a:cs typeface="Times New Roman" panose="02020603050405020304" pitchFamily="18" charset="0"/>
              </a:rPr>
              <a:t>Σχέδιο νέου κτιρίου</a:t>
            </a:r>
            <a:r>
              <a:rPr lang="el-GR" sz="1200" kern="0" dirty="0">
                <a:effectLst/>
                <a:latin typeface="Aptos" panose="020B0004020202020204" pitchFamily="34" charset="0"/>
                <a:ea typeface="Times New Roman" panose="02020603050405020304" pitchFamily="18" charset="0"/>
                <a:cs typeface="Times New Roman" panose="02020603050405020304" pitchFamily="18" charset="0"/>
              </a:rPr>
              <a:t>: Μπορείτε να αποδώσετε το υπό κατασκευή κτίριο με καθαρές, δομικές γραμμές που τονίζουν την γεωμετρία και τη σταθερότητά του. Η σύνθεση μπορεί να υποδηλώνει προοπτική και ανοδικές γραμμές, που ενισχύουν την αίσθηση προόδου και ολοκλήρωσης.</a:t>
            </a:r>
            <a:endParaRPr lang="el-G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50000"/>
              </a:lnSpc>
              <a:spcAft>
                <a:spcPts val="800"/>
              </a:spcAft>
              <a:buSzPts val="1000"/>
              <a:buFont typeface="Courier New" panose="02070309020205020404" pitchFamily="49" charset="0"/>
              <a:buChar char="o"/>
              <a:tabLst>
                <a:tab pos="914400" algn="l"/>
              </a:tabLst>
            </a:pPr>
            <a:r>
              <a:rPr lang="el-GR" sz="1200" b="1" kern="0" dirty="0">
                <a:effectLst/>
                <a:latin typeface="Aptos" panose="020B0004020202020204" pitchFamily="34" charset="0"/>
                <a:ea typeface="Times New Roman" panose="02020603050405020304" pitchFamily="18" charset="0"/>
                <a:cs typeface="Times New Roman" panose="02020603050405020304" pitchFamily="18" charset="0"/>
              </a:rPr>
              <a:t>Σχέδιο ερειπίου</a:t>
            </a:r>
            <a:r>
              <a:rPr lang="el-GR" sz="1200" kern="0" dirty="0">
                <a:effectLst/>
                <a:latin typeface="Aptos" panose="020B0004020202020204" pitchFamily="34" charset="0"/>
                <a:ea typeface="Times New Roman" panose="02020603050405020304" pitchFamily="18" charset="0"/>
                <a:cs typeface="Times New Roman" panose="02020603050405020304" pitchFamily="18" charset="0"/>
              </a:rPr>
              <a:t>: Η αποτύπωση του ερειπίου μπορεί να γίνει με πιο ακανόνιστες γραμμές και σκιές, δείχνοντας την αποδόμηση και τη φθορά. Το σχέδιο μπορεί να περιέχει ελεύθερες, κυματιστές γραμμές, που συμβολίζουν την αβεβαιότητα και την αίσθηση της φθοράς του χρόνου.</a:t>
            </a:r>
            <a:endParaRPr lang="el-G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914400" lvl="2" indent="0" algn="just">
              <a:lnSpc>
                <a:spcPct val="150000"/>
              </a:lnSpc>
              <a:spcAft>
                <a:spcPts val="800"/>
              </a:spcAft>
              <a:buSzPts val="1000"/>
              <a:buNone/>
              <a:tabLst>
                <a:tab pos="1371600" algn="l"/>
              </a:tabLst>
            </a:pPr>
            <a:endParaRPr lang="el-GR" sz="11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l-GR" dirty="0"/>
          </a:p>
        </p:txBody>
      </p:sp>
    </p:spTree>
    <p:extLst>
      <p:ext uri="{BB962C8B-B14F-4D97-AF65-F5344CB8AC3E}">
        <p14:creationId xmlns:p14="http://schemas.microsoft.com/office/powerpoint/2010/main" val="11279537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84FFD35D-3857-0589-82B7-E94255E9498A}"/>
              </a:ext>
            </a:extLst>
          </p:cNvPr>
          <p:cNvSpPr>
            <a:spLocks noGrp="1"/>
          </p:cNvSpPr>
          <p:nvPr>
            <p:ph idx="1"/>
          </p:nvPr>
        </p:nvSpPr>
        <p:spPr>
          <a:xfrm>
            <a:off x="457200" y="836712"/>
            <a:ext cx="8229600" cy="5289451"/>
          </a:xfrm>
        </p:spPr>
        <p:txBody>
          <a:bodyPr/>
          <a:lstStyle/>
          <a:p>
            <a:pPr marL="342900" lvl="0" indent="-342900" algn="just">
              <a:lnSpc>
                <a:spcPct val="150000"/>
              </a:lnSpc>
              <a:spcAft>
                <a:spcPts val="800"/>
              </a:spcAft>
              <a:buFont typeface="+mj-lt"/>
              <a:buAutoNum type="arabicPeriod"/>
              <a:tabLst>
                <a:tab pos="457200" algn="l"/>
              </a:tabLst>
            </a:pPr>
            <a:r>
              <a:rPr lang="el-GR" sz="1200" b="1" kern="0" dirty="0">
                <a:effectLst/>
                <a:latin typeface="Aptos" panose="020B0004020202020204" pitchFamily="34" charset="0"/>
                <a:ea typeface="Times New Roman" panose="02020603050405020304" pitchFamily="18" charset="0"/>
                <a:cs typeface="Times New Roman" panose="02020603050405020304" pitchFamily="18" charset="0"/>
              </a:rPr>
              <a:t>Χρωματική αντίθεση και συναισθηματική απόδοση:</a:t>
            </a:r>
            <a:endParaRPr lang="el-G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50000"/>
              </a:lnSpc>
              <a:spcAft>
                <a:spcPts val="800"/>
              </a:spcAft>
              <a:buSzPts val="1000"/>
              <a:buFont typeface="Courier New" panose="02070309020205020404" pitchFamily="49" charset="0"/>
              <a:buChar char="o"/>
              <a:tabLst>
                <a:tab pos="914400" algn="l"/>
              </a:tabLst>
            </a:pPr>
            <a:r>
              <a:rPr lang="el-GR" sz="1200" b="1" kern="0" dirty="0">
                <a:effectLst/>
                <a:latin typeface="Aptos" panose="020B0004020202020204" pitchFamily="34" charset="0"/>
                <a:ea typeface="Times New Roman" panose="02020603050405020304" pitchFamily="18" charset="0"/>
                <a:cs typeface="Times New Roman" panose="02020603050405020304" pitchFamily="18" charset="0"/>
              </a:rPr>
              <a:t>Νέο Κτίριο</a:t>
            </a:r>
            <a:r>
              <a:rPr lang="el-GR" sz="1200" kern="0" dirty="0">
                <a:effectLst/>
                <a:latin typeface="Aptos" panose="020B0004020202020204" pitchFamily="34" charset="0"/>
                <a:ea typeface="Times New Roman" panose="02020603050405020304" pitchFamily="18" charset="0"/>
                <a:cs typeface="Times New Roman" panose="02020603050405020304" pitchFamily="18" charset="0"/>
              </a:rPr>
              <a:t>: Η απόδοση μπορεί να περιλαμβάνει φωτεινά, ζωντανά χρώματα ή μοντέρνες αποχρώσεις (όπως μπλε ή ασημί) για να ενισχύσει την αίσθηση του νέου και του καθαρού.</a:t>
            </a:r>
            <a:endParaRPr lang="el-G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50000"/>
              </a:lnSpc>
              <a:spcAft>
                <a:spcPts val="800"/>
              </a:spcAft>
              <a:buSzPts val="1000"/>
              <a:buFont typeface="Courier New" panose="02070309020205020404" pitchFamily="49" charset="0"/>
              <a:buChar char="o"/>
              <a:tabLst>
                <a:tab pos="914400" algn="l"/>
              </a:tabLst>
            </a:pPr>
            <a:r>
              <a:rPr lang="el-GR" sz="1200" b="1" kern="0" dirty="0">
                <a:effectLst/>
                <a:latin typeface="Aptos" panose="020B0004020202020204" pitchFamily="34" charset="0"/>
                <a:ea typeface="Times New Roman" panose="02020603050405020304" pitchFamily="18" charset="0"/>
                <a:cs typeface="Times New Roman" panose="02020603050405020304" pitchFamily="18" charset="0"/>
              </a:rPr>
              <a:t>Ερείπιο</a:t>
            </a:r>
            <a:r>
              <a:rPr lang="el-GR" sz="1200" kern="0" dirty="0">
                <a:effectLst/>
                <a:latin typeface="Aptos" panose="020B0004020202020204" pitchFamily="34" charset="0"/>
                <a:ea typeface="Times New Roman" panose="02020603050405020304" pitchFamily="18" charset="0"/>
                <a:cs typeface="Times New Roman" panose="02020603050405020304" pitchFamily="18" charset="0"/>
              </a:rPr>
              <a:t>: Πιο σκοτεινές και σκονισμένες αποχρώσεις (π.χ. γκρίζο, καφέ) για να αποδοθεί η φθορά και η εγκατάλειψη, ίσως και να εντείνει το αίσθημα της μελαγχολίας και της περασμένης δόξας.</a:t>
            </a:r>
            <a:endParaRPr lang="el-G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mj-lt"/>
              <a:buAutoNum type="arabicPeriod"/>
              <a:tabLst>
                <a:tab pos="457200" algn="l"/>
              </a:tabLst>
            </a:pPr>
            <a:r>
              <a:rPr lang="el-GR" sz="1200" b="1" kern="0" dirty="0">
                <a:effectLst/>
                <a:latin typeface="Aptos" panose="020B0004020202020204" pitchFamily="34" charset="0"/>
                <a:ea typeface="Times New Roman" panose="02020603050405020304" pitchFamily="18" charset="0"/>
                <a:cs typeface="Times New Roman" panose="02020603050405020304" pitchFamily="18" charset="0"/>
              </a:rPr>
              <a:t>Ανάλυση σημειωτικής:</a:t>
            </a:r>
            <a:endParaRPr lang="el-G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50000"/>
              </a:lnSpc>
              <a:spcAft>
                <a:spcPts val="800"/>
              </a:spcAft>
              <a:buSzPts val="1000"/>
              <a:buFont typeface="Courier New" panose="02070309020205020404" pitchFamily="49" charset="0"/>
              <a:buChar char="o"/>
              <a:tabLst>
                <a:tab pos="914400" algn="l"/>
              </a:tabLst>
            </a:pPr>
            <a:r>
              <a:rPr lang="el-GR" sz="1200" kern="0" dirty="0">
                <a:effectLst/>
                <a:latin typeface="Aptos" panose="020B0004020202020204" pitchFamily="34" charset="0"/>
                <a:ea typeface="Times New Roman" panose="02020603050405020304" pitchFamily="18" charset="0"/>
                <a:cs typeface="Times New Roman" panose="02020603050405020304" pitchFamily="18" charset="0"/>
              </a:rPr>
              <a:t>Στην ανάλυση, μπορείτε να επικεντρωθείτε στο πώς η δυαδικότητα </a:t>
            </a:r>
            <a:r>
              <a:rPr lang="el-GR" sz="1200" i="1" kern="0" dirty="0">
                <a:effectLst/>
                <a:latin typeface="Aptos" panose="020B0004020202020204" pitchFamily="34" charset="0"/>
                <a:ea typeface="Times New Roman" panose="02020603050405020304" pitchFamily="18" charset="0"/>
                <a:cs typeface="Times New Roman" panose="02020603050405020304" pitchFamily="18" charset="0"/>
              </a:rPr>
              <a:t>νέο-παλιό</a:t>
            </a:r>
            <a:r>
              <a:rPr lang="el-GR" sz="1200" kern="0" dirty="0">
                <a:effectLst/>
                <a:latin typeface="Aptos" panose="020B0004020202020204" pitchFamily="34" charset="0"/>
                <a:ea typeface="Times New Roman" panose="02020603050405020304" pitchFamily="18" charset="0"/>
                <a:cs typeface="Times New Roman" panose="02020603050405020304" pitchFamily="18" charset="0"/>
              </a:rPr>
              <a:t> αποκαλύπτει διαφορετικές αντιλήψεις για τον χώρο και τον χρόνο. Μπορείτε να αναλύσετε το νεόδμητο κτίριο ως σύμβολο του μέλλοντος, της ανάπτυξης και της σύγχρονης αρχιτεκτονικής, ενώ το ερείπιο λειτουργεί ως ανάμνηση του παρελθόντος, προσφέροντας μια αίσθηση ιστορίας και πολιτιστικής ταυτότητας.</a:t>
            </a:r>
            <a:endParaRPr lang="el-G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50000"/>
              </a:lnSpc>
              <a:spcAft>
                <a:spcPts val="800"/>
              </a:spcAft>
              <a:buSzPts val="1000"/>
              <a:buFont typeface="Courier New" panose="02070309020205020404" pitchFamily="49" charset="0"/>
              <a:buChar char="o"/>
              <a:tabLst>
                <a:tab pos="914400" algn="l"/>
              </a:tabLst>
            </a:pPr>
            <a:r>
              <a:rPr lang="el-GR" sz="1200" kern="0" dirty="0">
                <a:effectLst/>
                <a:latin typeface="Aptos" panose="020B0004020202020204" pitchFamily="34" charset="0"/>
                <a:ea typeface="Times New Roman" panose="02020603050405020304" pitchFamily="18" charset="0"/>
                <a:cs typeface="Times New Roman" panose="02020603050405020304" pitchFamily="18" charset="0"/>
              </a:rPr>
              <a:t>Η εγγύτητα των δύο κτιρίων επιτρέπει μια ενδιαφέρουσα ανάγνωση της αρχιτεκτονικής, όπου το ένα κτίριο επηρεάζει το άλλο και δημιουργείται μια “συνομιλία” μεταξύ παρελθόντος και μέλλοντος, ένα μόνιμο παιχνίδι αντίθεσης και σημειωτικής φόρτισης.</a:t>
            </a:r>
            <a:endParaRPr lang="el-GR" sz="11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l-GR" dirty="0"/>
          </a:p>
        </p:txBody>
      </p:sp>
    </p:spTree>
    <p:extLst>
      <p:ext uri="{BB962C8B-B14F-4D97-AF65-F5344CB8AC3E}">
        <p14:creationId xmlns:p14="http://schemas.microsoft.com/office/powerpoint/2010/main" val="35028945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43E0C17E-447C-A1B1-F007-8E2C085FBB8C}"/>
              </a:ext>
            </a:extLst>
          </p:cNvPr>
          <p:cNvSpPr>
            <a:spLocks noGrp="1"/>
          </p:cNvSpPr>
          <p:nvPr>
            <p:ph idx="1"/>
          </p:nvPr>
        </p:nvSpPr>
        <p:spPr>
          <a:xfrm>
            <a:off x="457200" y="764704"/>
            <a:ext cx="8229600" cy="5361459"/>
          </a:xfrm>
        </p:spPr>
        <p:txBody>
          <a:bodyPr>
            <a:normAutofit fontScale="55000" lnSpcReduction="20000"/>
          </a:bodyPr>
          <a:lstStyle/>
          <a:p>
            <a:pPr marL="0" indent="0" algn="just">
              <a:lnSpc>
                <a:spcPct val="150000"/>
              </a:lnSpc>
              <a:spcAft>
                <a:spcPts val="800"/>
              </a:spcAft>
              <a:buNone/>
            </a:pPr>
            <a:r>
              <a:rPr lang="el-GR" sz="3200" kern="0" dirty="0">
                <a:effectLst/>
                <a:latin typeface="Aptos" panose="020B0004020202020204" pitchFamily="34" charset="0"/>
                <a:ea typeface="Times New Roman" panose="02020603050405020304" pitchFamily="18" charset="0"/>
                <a:cs typeface="Times New Roman" panose="02020603050405020304" pitchFamily="18" charset="0"/>
              </a:rPr>
              <a:t>Η τελική σύνθεση της άσκησης θα αποτελείται από:</a:t>
            </a:r>
            <a:endParaRPr lang="el-GR"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SzPts val="1000"/>
              <a:buFont typeface="Symbol" panose="05050102010706020507" pitchFamily="18" charset="2"/>
              <a:buChar char=""/>
              <a:tabLst>
                <a:tab pos="457200" algn="l"/>
              </a:tabLst>
            </a:pPr>
            <a:r>
              <a:rPr lang="el-GR" sz="3200" b="1" kern="0" dirty="0">
                <a:effectLst/>
                <a:latin typeface="Aptos" panose="020B0004020202020204" pitchFamily="34" charset="0"/>
                <a:ea typeface="Times New Roman" panose="02020603050405020304" pitchFamily="18" charset="0"/>
                <a:cs typeface="Times New Roman" panose="02020603050405020304" pitchFamily="18" charset="0"/>
              </a:rPr>
              <a:t>Δύο σχέδια (ή περισσότερα)</a:t>
            </a:r>
            <a:r>
              <a:rPr lang="el-GR" sz="3200" kern="0" dirty="0">
                <a:effectLst/>
                <a:latin typeface="Aptos" panose="020B0004020202020204" pitchFamily="34" charset="0"/>
                <a:ea typeface="Times New Roman" panose="02020603050405020304" pitchFamily="18" charset="0"/>
                <a:cs typeface="Times New Roman" panose="02020603050405020304" pitchFamily="18" charset="0"/>
              </a:rPr>
              <a:t>: ένα για το νέο κτίριο σε κατασκευή και ένα για το ερείπιο.</a:t>
            </a:r>
            <a:endParaRPr lang="el-GR"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SzPts val="1000"/>
              <a:buFont typeface="Symbol" panose="05050102010706020507" pitchFamily="18" charset="2"/>
              <a:buChar char=""/>
              <a:tabLst>
                <a:tab pos="457200" algn="l"/>
              </a:tabLst>
            </a:pPr>
            <a:r>
              <a:rPr lang="el-GR" sz="3200" b="1" kern="0" dirty="0">
                <a:effectLst/>
                <a:latin typeface="Aptos" panose="020B0004020202020204" pitchFamily="34" charset="0"/>
                <a:ea typeface="Times New Roman" panose="02020603050405020304" pitchFamily="18" charset="0"/>
                <a:cs typeface="Times New Roman" panose="02020603050405020304" pitchFamily="18" charset="0"/>
              </a:rPr>
              <a:t>Δύο φωτογραφίες</a:t>
            </a:r>
            <a:r>
              <a:rPr lang="el-GR" sz="3200" kern="0" dirty="0">
                <a:effectLst/>
                <a:latin typeface="Aptos" panose="020B0004020202020204" pitchFamily="34" charset="0"/>
                <a:ea typeface="Times New Roman" panose="02020603050405020304" pitchFamily="18" charset="0"/>
                <a:cs typeface="Times New Roman" panose="02020603050405020304" pitchFamily="18" charset="0"/>
              </a:rPr>
              <a:t> (ή περισσότερες) των δύο κτιρίων, που ενισχύουν την αντίθεση και τα συναισθήματα που δημιουργεί η αντιπαραβολή τους.</a:t>
            </a:r>
            <a:endParaRPr lang="el-GR"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SzPts val="1000"/>
              <a:buFont typeface="Symbol" panose="05050102010706020507" pitchFamily="18" charset="2"/>
              <a:buChar char=""/>
              <a:tabLst>
                <a:tab pos="457200" algn="l"/>
              </a:tabLst>
            </a:pPr>
            <a:r>
              <a:rPr lang="el-GR" sz="3200" b="1" kern="0" dirty="0">
                <a:effectLst/>
                <a:latin typeface="Aptos" panose="020B0004020202020204" pitchFamily="34" charset="0"/>
                <a:ea typeface="Times New Roman" panose="02020603050405020304" pitchFamily="18" charset="0"/>
                <a:cs typeface="Times New Roman" panose="02020603050405020304" pitchFamily="18" charset="0"/>
              </a:rPr>
              <a:t>Ανάλυση κειμένου</a:t>
            </a:r>
            <a:r>
              <a:rPr lang="el-GR" sz="3200" kern="0" dirty="0">
                <a:effectLst/>
                <a:latin typeface="Aptos" panose="020B0004020202020204" pitchFamily="34" charset="0"/>
                <a:ea typeface="Times New Roman" panose="02020603050405020304" pitchFamily="18" charset="0"/>
                <a:cs typeface="Times New Roman" panose="02020603050405020304" pitchFamily="18" charset="0"/>
              </a:rPr>
              <a:t>: Ένα σύντομο κείμενο που εξετάζει πώς η δυαδικότητα αυτή αναδεικνύει τη συνύπαρξη του παρελθόντος με το μέλλον στον αρχιτεκτονικό χώρο και πώς αυτά τα δύο στοιχεία μπορούν να συνυπάρχουν στην αρχιτεκτονική. Ο καθένας μας μπορεί να αναρωτηθεί αν το παρελθόν υπονομεύει το μέλλον ή αν, αντιθέτως, το παρελθόν προσφέρει βάσεις και έμπνευση για το μέλλον.</a:t>
            </a:r>
            <a:endParaRPr lang="el-GR" sz="2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l-GR" dirty="0"/>
          </a:p>
        </p:txBody>
      </p:sp>
    </p:spTree>
    <p:extLst>
      <p:ext uri="{BB962C8B-B14F-4D97-AF65-F5344CB8AC3E}">
        <p14:creationId xmlns:p14="http://schemas.microsoft.com/office/powerpoint/2010/main" val="3607601733"/>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1617</TotalTime>
  <Words>4152</Words>
  <Application>Microsoft Office PowerPoint</Application>
  <PresentationFormat>Προβολή στην οθόνη (4:3)</PresentationFormat>
  <Paragraphs>439</Paragraphs>
  <Slides>94</Slides>
  <Notes>2</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94</vt:i4>
      </vt:variant>
    </vt:vector>
  </HeadingPairs>
  <TitlesOfParts>
    <vt:vector size="100" baseType="lpstr">
      <vt:lpstr>Aptos</vt:lpstr>
      <vt:lpstr>Arial</vt:lpstr>
      <vt:lpstr>Calibri</vt:lpstr>
      <vt:lpstr>Courier New</vt:lpstr>
      <vt:lpstr>Symbol</vt:lpstr>
      <vt:lpstr>Θέμα του Office</vt:lpstr>
      <vt:lpstr>Σημειωτική </vt:lpstr>
      <vt:lpstr>Φιλοσοφικά ρεύματα που επηρέασαν τις επιστήμες του χώρου</vt:lpstr>
      <vt:lpstr>Σημειολογία </vt:lpstr>
      <vt:lpstr>Παρουσίαση του PowerPoint</vt:lpstr>
      <vt:lpstr>Παρουσίαση του PowerPoint</vt:lpstr>
      <vt:lpstr>Παρουσίαση του PowerPoint</vt:lpstr>
      <vt:lpstr>Παρουσίαση του PowerPoint</vt:lpstr>
      <vt:lpstr>Εικόνα – Δείκτης - Σύμβολο</vt:lpstr>
      <vt:lpstr>Παρουσίαση του PowerPoint</vt:lpstr>
      <vt:lpstr>Παρουσίαση του PowerPoint</vt:lpstr>
      <vt:lpstr>Σημειολογία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Καταδήλωση - Συνυποδήλωση</vt:lpstr>
      <vt:lpstr>Καταδήλωση - Συνυποδήλωση </vt:lpstr>
      <vt:lpstr>Δυαδική αντίθεση   (binary opposition)</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The 80s </vt:lpstr>
      <vt:lpstr>The 80s</vt:lpstr>
      <vt:lpstr>The 80s </vt:lpstr>
      <vt:lpstr>Παρουσίαση του PowerPoint</vt:lpstr>
      <vt:lpstr>Υπόθεση</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Δυαδικότητα της αφήγησης – στρουκτουραλισμός του Strauss</vt:lpstr>
      <vt:lpstr>Σημειολογικές ερμηνείες </vt:lpstr>
      <vt:lpstr>Δυαδικές αντιθέσεις στις 7 ενότητες</vt:lpstr>
      <vt:lpstr>Δυαδικές αντιθέσεις στις 7 ενότητες</vt:lpstr>
      <vt:lpstr>Δυαδικές αντιθέσεις στις 7 ενότητες</vt:lpstr>
      <vt:lpstr>Δυαδικές αντιθέσεις στις 7 ενότητες</vt:lpstr>
      <vt:lpstr>Δυαδικές αντιθέσεις στις 7 ενότητες</vt:lpstr>
      <vt:lpstr>Δυαδικές αντιθέσεις στις 7 ενότητες</vt:lpstr>
      <vt:lpstr>Δυαδικές αντιθέσεις στις 7 ενότητες</vt:lpstr>
      <vt:lpstr>Χρώμα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Συμμετρία</vt:lpstr>
      <vt:lpstr>Συμμετρία</vt:lpstr>
      <vt:lpstr>Συμμετρία</vt:lpstr>
      <vt:lpstr>Συμμετρία</vt:lpstr>
      <vt:lpstr>Προοπτική</vt:lpstr>
      <vt:lpstr>Προοπτική</vt:lpstr>
      <vt:lpstr>Προοπτική</vt:lpstr>
      <vt:lpstr>Προοπτική</vt:lpstr>
      <vt:lpstr>Παρουσίαση του PowerPoint</vt:lpstr>
      <vt:lpstr>Παρουσίαση του PowerPoint</vt:lpstr>
      <vt:lpstr>Παρουσίαση του PowerPoint</vt:lpstr>
      <vt:lpstr>Προοπτική</vt:lpstr>
      <vt:lpstr>«Κλειδαρότρυπα»</vt:lpstr>
      <vt:lpstr>«Κλειδαρότρυπα»</vt:lpstr>
      <vt:lpstr>Κοστούμια</vt:lpstr>
      <vt:lpstr>Κοστούμια</vt:lpstr>
      <vt:lpstr>Κοστούμια</vt:lpstr>
      <vt:lpstr>Κοστούμια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Προοικονομία</vt:lpstr>
      <vt:lpstr>Προοικονομία</vt:lpstr>
      <vt:lpstr>Εγκιβωτισμός</vt:lpstr>
      <vt:lpstr>Εργογραφία</vt:lpstr>
      <vt:lpstr>Σημειολογικές ερμηνείες </vt:lpstr>
      <vt:lpstr>2η Άσκηση μαθήματος Θεωρίας της Αρχιτεκτονικής «Σημειωτική και δυαδικότητα»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Παράδειγμα: Εικόνα που βλέπω: Ένα κτίριο ανεγείρεται δίπλα σε ένα ερείπιο </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DELL</dc:creator>
  <cp:lastModifiedBy>Katerina Ritzouli</cp:lastModifiedBy>
  <cp:revision>28</cp:revision>
  <dcterms:created xsi:type="dcterms:W3CDTF">2022-04-01T16:31:24Z</dcterms:created>
  <dcterms:modified xsi:type="dcterms:W3CDTF">2024-11-10T22:03:02Z</dcterms:modified>
</cp:coreProperties>
</file>