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324" r:id="rId3"/>
    <p:sldId id="323" r:id="rId4"/>
    <p:sldId id="322" r:id="rId5"/>
    <p:sldId id="318" r:id="rId6"/>
    <p:sldId id="307" r:id="rId7"/>
    <p:sldId id="291" r:id="rId8"/>
    <p:sldId id="257" r:id="rId9"/>
    <p:sldId id="303" r:id="rId10"/>
    <p:sldId id="292" r:id="rId11"/>
    <p:sldId id="308" r:id="rId12"/>
    <p:sldId id="316" r:id="rId13"/>
    <p:sldId id="317" r:id="rId14"/>
    <p:sldId id="293" r:id="rId15"/>
    <p:sldId id="294" r:id="rId16"/>
    <p:sldId id="295" r:id="rId17"/>
    <p:sldId id="260" r:id="rId18"/>
    <p:sldId id="305" r:id="rId19"/>
    <p:sldId id="309" r:id="rId20"/>
    <p:sldId id="261" r:id="rId21"/>
    <p:sldId id="262" r:id="rId22"/>
    <p:sldId id="258" r:id="rId23"/>
    <p:sldId id="259" r:id="rId24"/>
    <p:sldId id="263" r:id="rId25"/>
    <p:sldId id="325" r:id="rId26"/>
    <p:sldId id="326" r:id="rId27"/>
    <p:sldId id="319" r:id="rId28"/>
    <p:sldId id="320" r:id="rId29"/>
    <p:sldId id="321" r:id="rId30"/>
    <p:sldId id="288" r:id="rId31"/>
    <p:sldId id="285" r:id="rId32"/>
    <p:sldId id="297" r:id="rId33"/>
    <p:sldId id="299" r:id="rId34"/>
    <p:sldId id="310" r:id="rId35"/>
    <p:sldId id="312" r:id="rId36"/>
    <p:sldId id="315" r:id="rId37"/>
    <p:sldId id="314" r:id="rId38"/>
    <p:sldId id="313" r:id="rId39"/>
    <p:sldId id="286" r:id="rId40"/>
    <p:sldId id="301" r:id="rId41"/>
    <p:sldId id="302" r:id="rId42"/>
    <p:sldId id="287" r:id="rId43"/>
    <p:sldId id="264" r:id="rId44"/>
    <p:sldId id="265" r:id="rId45"/>
    <p:sldId id="266" r:id="rId46"/>
    <p:sldId id="267" r:id="rId47"/>
    <p:sldId id="289" r:id="rId48"/>
    <p:sldId id="268" r:id="rId49"/>
    <p:sldId id="269" r:id="rId50"/>
    <p:sldId id="270" r:id="rId51"/>
    <p:sldId id="304" r:id="rId52"/>
    <p:sldId id="271" r:id="rId53"/>
    <p:sldId id="272" r:id="rId54"/>
    <p:sldId id="273" r:id="rId55"/>
    <p:sldId id="274" r:id="rId56"/>
    <p:sldId id="290" r:id="rId57"/>
    <p:sldId id="277" r:id="rId5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363A90F-7352-411C-80C6-145ACF88BC36}" type="datetimeFigureOut">
              <a:rPr lang="el-GR" smtClean="0"/>
              <a:pPr/>
              <a:t>11/10/2022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CC46D293-C57F-41AD-AF67-9C698E6535D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3A90F-7352-411C-80C6-145ACF88BC36}" type="datetimeFigureOut">
              <a:rPr lang="el-GR" smtClean="0"/>
              <a:pPr/>
              <a:t>11/10/2022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46D293-C57F-41AD-AF67-9C698E6535D5}"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600200"/>
            <a:ext cx="8472518" cy="4525963"/>
          </a:xfrm>
        </p:spPr>
        <p:txBody>
          <a:bodyPr/>
          <a:lstStyle/>
          <a:p>
            <a:pPr>
              <a:buNone/>
            </a:pPr>
            <a:r>
              <a:rPr lang="el-GR" dirty="0" smtClean="0"/>
              <a:t>   </a:t>
            </a:r>
            <a:r>
              <a:rPr lang="el-GR" sz="4000" b="1" dirty="0" smtClean="0"/>
              <a:t>Βασιλική </a:t>
            </a:r>
            <a:r>
              <a:rPr lang="el-GR" sz="4000" b="1" dirty="0" err="1" smtClean="0"/>
              <a:t>Κράββα</a:t>
            </a:r>
            <a:r>
              <a:rPr lang="el-GR" sz="4000" b="1" dirty="0" smtClean="0"/>
              <a:t>, 2020, </a:t>
            </a:r>
            <a:r>
              <a:rPr lang="el-GR" sz="4000" b="1" i="1" dirty="0" smtClean="0"/>
              <a:t>Καταναλώνοντας τον πολιτισμό: Διαδρομές κατανάλωσης, ιστορίες τροφής και στέρησης</a:t>
            </a:r>
            <a:r>
              <a:rPr lang="el-GR" sz="4000" b="1" dirty="0" smtClean="0"/>
              <a:t> </a:t>
            </a:r>
          </a:p>
          <a:p>
            <a:pPr>
              <a:buNone/>
            </a:pPr>
            <a:r>
              <a:rPr lang="el-GR" sz="4000" b="1" dirty="0" smtClean="0"/>
              <a:t>   </a:t>
            </a:r>
          </a:p>
          <a:p>
            <a:pPr>
              <a:buNone/>
            </a:pPr>
            <a:r>
              <a:rPr lang="el-GR" sz="4000" dirty="0" smtClean="0"/>
              <a:t>   Αθήνα, εκδόσεις Πατάκη</a:t>
            </a:r>
            <a:endParaRPr lang="el-GR" sz="4000"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0503_HephaestusTitle.jpg"/>
          <p:cNvPicPr>
            <a:picLocks noGrp="1" noChangeAspect="1"/>
          </p:cNvPicPr>
          <p:nvPr>
            <p:ph idx="1"/>
          </p:nvPr>
        </p:nvPicPr>
        <p:blipFill>
          <a:blip r:embed="rId2" cstate="print"/>
          <a:stretch>
            <a:fillRect/>
          </a:stretch>
        </p:blipFill>
        <p:spPr>
          <a:xfrm>
            <a:off x="539552" y="332656"/>
            <a:ext cx="8208912" cy="6525344"/>
          </a:xfrm>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 μύθος του Προμηθέα</a:t>
            </a:r>
            <a:endParaRPr lang="el-GR" dirty="0"/>
          </a:p>
        </p:txBody>
      </p:sp>
      <p:sp>
        <p:nvSpPr>
          <p:cNvPr id="3" name="2 - Θέση περιεχομένου"/>
          <p:cNvSpPr>
            <a:spLocks noGrp="1"/>
          </p:cNvSpPr>
          <p:nvPr>
            <p:ph idx="1"/>
          </p:nvPr>
        </p:nvSpPr>
        <p:spPr/>
        <p:txBody>
          <a:bodyPr/>
          <a:lstStyle/>
          <a:p>
            <a:r>
              <a:rPr lang="el-GR" dirty="0" smtClean="0"/>
              <a:t>Ο Προμηθέας, η φωτιά δώρο στους ανθρώπους, η οργή του Δία και η Πανδώρα…</a:t>
            </a:r>
          </a:p>
          <a:p>
            <a:endParaRPr lang="el-GR" dirty="0" smtClean="0"/>
          </a:p>
          <a:p>
            <a:r>
              <a:rPr lang="el-GR" dirty="0" smtClean="0"/>
              <a:t>Ο Προμηθέας και το αέναο μαρτύριό του…</a:t>
            </a:r>
            <a:endParaRPr lang="el-GR" dirty="0"/>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Χρήστης\Desktop\Atlas_Typhoeus_Prometheus.png"/>
          <p:cNvPicPr>
            <a:picLocks noGrp="1" noChangeAspect="1" noChangeArrowheads="1"/>
          </p:cNvPicPr>
          <p:nvPr>
            <p:ph idx="1"/>
          </p:nvPr>
        </p:nvPicPr>
        <p:blipFill>
          <a:blip r:embed="rId2"/>
          <a:srcRect/>
          <a:stretch>
            <a:fillRect/>
          </a:stretch>
        </p:blipFill>
        <p:spPr bwMode="auto">
          <a:xfrm>
            <a:off x="2309018" y="1600200"/>
            <a:ext cx="4525963" cy="4525963"/>
          </a:xfrm>
          <a:prstGeom prst="rect">
            <a:avLst/>
          </a:prstGeom>
          <a:noFill/>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2050" name="Picture 2" descr="C:\Users\Χρήστης\Desktop\Carl_Bloch,_Prometheus'_befrielse,_1864,_RKMm0671,_Ribe_Kunstmuseum.jpg"/>
          <p:cNvPicPr>
            <a:picLocks noGrp="1" noChangeAspect="1" noChangeArrowheads="1"/>
          </p:cNvPicPr>
          <p:nvPr>
            <p:ph idx="1"/>
          </p:nvPr>
        </p:nvPicPr>
        <p:blipFill>
          <a:blip r:embed="rId2"/>
          <a:srcRect/>
          <a:stretch>
            <a:fillRect/>
          </a:stretch>
        </p:blipFill>
        <p:spPr bwMode="auto">
          <a:xfrm>
            <a:off x="1785918" y="857232"/>
            <a:ext cx="5572164" cy="5572164"/>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«Δείτε τι </a:t>
            </a:r>
            <a:r>
              <a:rPr lang="el-GR" dirty="0" err="1" smtClean="0"/>
              <a:t>φτάχνουμε</a:t>
            </a:r>
            <a:r>
              <a:rPr lang="el-GR" dirty="0" smtClean="0"/>
              <a:t>!!!»</a:t>
            </a:r>
            <a:endParaRPr lang="el-GR" dirty="0"/>
          </a:p>
        </p:txBody>
      </p:sp>
      <p:pic>
        <p:nvPicPr>
          <p:cNvPr id="4" name="3 - Θέση περιεχομένου" descr="mesotopos 14.jpg"/>
          <p:cNvPicPr>
            <a:picLocks noGrp="1" noChangeAspect="1"/>
          </p:cNvPicPr>
          <p:nvPr>
            <p:ph idx="1"/>
          </p:nvPr>
        </p:nvPicPr>
        <p:blipFill>
          <a:blip r:embed="rId2" cstate="print"/>
          <a:stretch>
            <a:fillRect/>
          </a:stretch>
        </p:blipFill>
        <p:spPr>
          <a:xfrm>
            <a:off x="1428728" y="1285860"/>
            <a:ext cx="6429420" cy="5311492"/>
          </a:xfrm>
        </p:spPr>
      </p:pic>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«Ένα μουσείο με τις ιστορίες μας…»</a:t>
            </a:r>
            <a:endParaRPr lang="el-GR" dirty="0"/>
          </a:p>
        </p:txBody>
      </p:sp>
      <p:pic>
        <p:nvPicPr>
          <p:cNvPr id="4" name="3 - Θέση περιεχομένου" descr="romagr_episkepseis_3.jpg"/>
          <p:cNvPicPr>
            <a:picLocks noGrp="1" noChangeAspect="1"/>
          </p:cNvPicPr>
          <p:nvPr>
            <p:ph idx="1"/>
          </p:nvPr>
        </p:nvPicPr>
        <p:blipFill>
          <a:blip r:embed="rId2" cstate="print"/>
          <a:stretch>
            <a:fillRect/>
          </a:stretch>
        </p:blipFill>
        <p:spPr>
          <a:xfrm>
            <a:off x="395536" y="1285860"/>
            <a:ext cx="8352927" cy="5383500"/>
          </a:xfrm>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eminario.jpg"/>
          <p:cNvPicPr>
            <a:picLocks noGrp="1" noChangeAspect="1"/>
          </p:cNvPicPr>
          <p:nvPr>
            <p:ph idx="1"/>
          </p:nvPr>
        </p:nvPicPr>
        <p:blipFill>
          <a:blip r:embed="rId2" cstate="print"/>
          <a:stretch>
            <a:fillRect/>
          </a:stretch>
        </p:blipFill>
        <p:spPr>
          <a:xfrm>
            <a:off x="467544" y="260648"/>
            <a:ext cx="8208912" cy="6408711"/>
          </a:xfrm>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i="1" dirty="0" smtClean="0"/>
              <a:t>Η Αλίκη στη Χώρα των πραγμάτων…</a:t>
            </a:r>
            <a:endParaRPr lang="el-GR" i="1" dirty="0"/>
          </a:p>
        </p:txBody>
      </p:sp>
      <p:pic>
        <p:nvPicPr>
          <p:cNvPr id="4" name="3 - Θέση περιεχομένου" descr="3_57.jpg"/>
          <p:cNvPicPr>
            <a:picLocks noGrp="1" noChangeAspect="1"/>
          </p:cNvPicPr>
          <p:nvPr>
            <p:ph idx="1"/>
          </p:nvPr>
        </p:nvPicPr>
        <p:blipFill>
          <a:blip r:embed="rId2" cstate="print"/>
          <a:stretch>
            <a:fillRect/>
          </a:stretch>
        </p:blipFill>
        <p:spPr>
          <a:xfrm>
            <a:off x="971600" y="1571612"/>
            <a:ext cx="7128792" cy="5097748"/>
          </a:xfrm>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Η Αλίκη στη χώρα των θαυμάτων…</a:t>
            </a:r>
            <a:endParaRPr lang="el-GR" dirty="0"/>
          </a:p>
        </p:txBody>
      </p:sp>
      <p:sp>
        <p:nvSpPr>
          <p:cNvPr id="3" name="2 - Θέση περιεχομένου"/>
          <p:cNvSpPr>
            <a:spLocks noGrp="1"/>
          </p:cNvSpPr>
          <p:nvPr>
            <p:ph idx="1"/>
          </p:nvPr>
        </p:nvSpPr>
        <p:spPr>
          <a:xfrm>
            <a:off x="0" y="1600200"/>
            <a:ext cx="8929718" cy="5400700"/>
          </a:xfrm>
        </p:spPr>
        <p:txBody>
          <a:bodyPr>
            <a:normAutofit fontScale="92500" lnSpcReduction="10000"/>
          </a:bodyPr>
          <a:lstStyle/>
          <a:p>
            <a:r>
              <a:rPr lang="el-GR" dirty="0" smtClean="0"/>
              <a:t>Λίγα λόγια για το έργο</a:t>
            </a:r>
          </a:p>
          <a:p>
            <a:pPr>
              <a:buNone/>
            </a:pPr>
            <a:r>
              <a:rPr lang="el-GR" b="1" i="1" dirty="0" smtClean="0"/>
              <a:t>      </a:t>
            </a:r>
            <a:r>
              <a:rPr lang="el-GR" sz="3400" b="1" i="1" dirty="0" smtClean="0"/>
              <a:t>Οι Περιπέτειες της Αλίκης στη Χώρα των Θαυμάτων</a:t>
            </a:r>
            <a:r>
              <a:rPr lang="el-GR" sz="3400" dirty="0" smtClean="0"/>
              <a:t>  είναι ένα από τα αριστουργήματα της παγκόσμιας παιδικής λογοτεχνίας. Πρόκειται για κλασικό έργο παιδικής και φανταστικής λογοτεχνίας του Βρετανού συγγραφέα και μαθηματικού Τσαρλς </a:t>
            </a:r>
            <a:r>
              <a:rPr lang="el-GR" sz="3400" dirty="0" err="1" smtClean="0"/>
              <a:t>Ντότζσον</a:t>
            </a:r>
            <a:r>
              <a:rPr lang="el-GR" sz="3400" dirty="0" smtClean="0"/>
              <a:t>, περισσότερο γνωστού με το ψευδώνυμο </a:t>
            </a:r>
            <a:r>
              <a:rPr lang="el-GR" sz="3400" dirty="0" err="1" smtClean="0"/>
              <a:t>Λιούις</a:t>
            </a:r>
            <a:r>
              <a:rPr lang="el-GR" sz="3400" dirty="0" smtClean="0"/>
              <a:t> Κάρολ  που κυκλοφόρησε σε πρώτη έκδοση το </a:t>
            </a:r>
            <a:r>
              <a:rPr lang="el-GR" sz="3400" u="sng" dirty="0" smtClean="0"/>
              <a:t>1865.</a:t>
            </a:r>
            <a:r>
              <a:rPr lang="el-GR" sz="3400" dirty="0" smtClean="0"/>
              <a:t> Περιγράφει τις περιπέτειες ενός κοριτσιού, της Αλίκης, η οποία μετά την πτώση της σε μία </a:t>
            </a:r>
            <a:r>
              <a:rPr lang="el-GR" sz="3400" dirty="0" err="1" smtClean="0"/>
              <a:t>λαγότρυπα</a:t>
            </a:r>
            <a:r>
              <a:rPr lang="el-GR" sz="3400" dirty="0" smtClean="0"/>
              <a:t>, περιπλανιέται σε ένα φανταστικό κόσμο. </a:t>
            </a:r>
            <a:endParaRPr lang="el-GR" sz="3400" dirty="0"/>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483245"/>
          </a:xfrm>
        </p:spPr>
        <p:txBody>
          <a:bodyPr>
            <a:normAutofit lnSpcReduction="10000"/>
          </a:bodyPr>
          <a:lstStyle/>
          <a:p>
            <a:pPr>
              <a:buNone/>
            </a:pPr>
            <a:r>
              <a:rPr lang="el-GR" dirty="0" smtClean="0"/>
              <a:t>    Η ιστορία χαρακτηρίζεται από έντονα στοιχεία αλληγορίας, μέσα από τα οποία, ο Κάρολ καυτηριάζει γεγονότα και αντιλήψεις της εποχής του. Το βιβλίο αναφέρεται πιο συχνά με τον συντομότερο τίτλο </a:t>
            </a:r>
            <a:r>
              <a:rPr lang="el-GR" b="1" i="1" dirty="0" smtClean="0"/>
              <a:t>Η Αλίκη στη Χώρα των Θαυμάτων</a:t>
            </a:r>
            <a:r>
              <a:rPr lang="el-GR" dirty="0" smtClean="0"/>
              <a:t>, ο οποίος τελικά καθιερώθηκε. Την εποχή του θανάτου του Κάρολ, ήταν το πιο δημοφιλές βιβλίο παιδικής λογοτεχνίας στην Αγγλία, ενώ μέχρι το πρώτο μισό του 20ου αιώνα αποτελούσε ίσως το διασημότερο βιβλίο του είδους του στον κόσμο.</a:t>
            </a:r>
            <a:endParaRPr lang="el-GR" dirty="0"/>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00042"/>
            <a:ext cx="8229600" cy="5626121"/>
          </a:xfrm>
        </p:spPr>
        <p:txBody>
          <a:bodyPr>
            <a:normAutofit fontScale="85000" lnSpcReduction="20000"/>
          </a:bodyPr>
          <a:lstStyle/>
          <a:p>
            <a:pPr>
              <a:buNone/>
            </a:pPr>
            <a:r>
              <a:rPr lang="el-GR" b="1" u="sng" dirty="0" smtClean="0"/>
              <a:t>Πρώτο κεφάλαιο</a:t>
            </a:r>
            <a:endParaRPr lang="el-GR" dirty="0" smtClean="0"/>
          </a:p>
          <a:p>
            <a:pPr>
              <a:buNone/>
            </a:pPr>
            <a:r>
              <a:rPr lang="el-GR" b="1" dirty="0" smtClean="0"/>
              <a:t>Διαδρομές κατανάλωσης: θεωρητικές και εθνογραφικές αναζητήσεις</a:t>
            </a:r>
            <a:endParaRPr lang="el-GR" dirty="0" smtClean="0"/>
          </a:p>
          <a:p>
            <a:pPr>
              <a:buNone/>
            </a:pPr>
            <a:r>
              <a:rPr lang="el-GR" b="1" u="sng" dirty="0" smtClean="0"/>
              <a:t>Δεύτερο κεφάλαιο </a:t>
            </a:r>
            <a:endParaRPr lang="el-GR" dirty="0" smtClean="0"/>
          </a:p>
          <a:p>
            <a:pPr>
              <a:buNone/>
            </a:pPr>
            <a:r>
              <a:rPr lang="el-GR" b="1" dirty="0" smtClean="0"/>
              <a:t>Ανθρωπολογικές περιπέτειες της διατροφής και της πόσης</a:t>
            </a:r>
            <a:endParaRPr lang="el-GR" dirty="0" smtClean="0"/>
          </a:p>
          <a:p>
            <a:pPr>
              <a:buNone/>
            </a:pPr>
            <a:r>
              <a:rPr lang="el-GR" b="1" u="sng" dirty="0" smtClean="0"/>
              <a:t>Τρίτο κεφάλαιο </a:t>
            </a:r>
            <a:endParaRPr lang="el-GR" dirty="0" smtClean="0"/>
          </a:p>
          <a:p>
            <a:pPr>
              <a:buNone/>
            </a:pPr>
            <a:r>
              <a:rPr lang="el-GR" b="1" dirty="0" err="1" smtClean="0"/>
              <a:t>Χρονικότητες</a:t>
            </a:r>
            <a:r>
              <a:rPr lang="el-GR" b="1" dirty="0" smtClean="0"/>
              <a:t> και συμποσιακές ανταλλαγές: </a:t>
            </a:r>
            <a:endParaRPr lang="el-GR" dirty="0" smtClean="0"/>
          </a:p>
          <a:p>
            <a:pPr>
              <a:buNone/>
            </a:pPr>
            <a:r>
              <a:rPr lang="el-GR" b="1" dirty="0" smtClean="0"/>
              <a:t>Καταναλώνοντας αισθήσεις και συναισθήματα</a:t>
            </a:r>
          </a:p>
          <a:p>
            <a:pPr>
              <a:buNone/>
            </a:pPr>
            <a:r>
              <a:rPr lang="el-GR" b="1" u="sng" dirty="0" smtClean="0"/>
              <a:t>Τέταρτο κεφάλαιο </a:t>
            </a:r>
            <a:endParaRPr lang="el-GR" dirty="0" smtClean="0"/>
          </a:p>
          <a:p>
            <a:pPr>
              <a:buNone/>
            </a:pPr>
            <a:r>
              <a:rPr lang="el-GR" b="1" dirty="0" smtClean="0"/>
              <a:t>Κατανάλωση, τροφή και παγκοσμιοποίηση</a:t>
            </a:r>
          </a:p>
          <a:p>
            <a:pPr>
              <a:buNone/>
            </a:pPr>
            <a:r>
              <a:rPr lang="el-GR" b="1" u="sng" dirty="0" smtClean="0"/>
              <a:t>Πέμπτο κεφάλαιο </a:t>
            </a:r>
            <a:endParaRPr lang="el-GR" dirty="0" smtClean="0"/>
          </a:p>
          <a:p>
            <a:pPr>
              <a:buNone/>
            </a:pPr>
            <a:r>
              <a:rPr lang="el-GR" b="1" dirty="0" smtClean="0"/>
              <a:t>Θεωρητικές και μεθοδολογικές προτάσεις στη μελέτη της κατανάλωσης και της τροφής</a:t>
            </a:r>
            <a:endParaRPr lang="el-GR" dirty="0" smtClean="0"/>
          </a:p>
          <a:p>
            <a:endParaRPr lang="el-GR" b="1" dirty="0" smtClean="0"/>
          </a:p>
          <a:p>
            <a:endParaRPr lang="el-GR" dirty="0" smtClean="0"/>
          </a:p>
          <a:p>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liceswonder2.jpg"/>
          <p:cNvPicPr>
            <a:picLocks noGrp="1" noChangeAspect="1"/>
          </p:cNvPicPr>
          <p:nvPr>
            <p:ph idx="1"/>
          </p:nvPr>
        </p:nvPicPr>
        <p:blipFill>
          <a:blip r:embed="rId2" cstate="print"/>
          <a:stretch>
            <a:fillRect/>
          </a:stretch>
        </p:blipFill>
        <p:spPr>
          <a:xfrm>
            <a:off x="395536" y="260648"/>
            <a:ext cx="8352928" cy="6597352"/>
          </a:xfr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86_mzl.dmqaehgo.480x480-75.jpg"/>
          <p:cNvPicPr>
            <a:picLocks noGrp="1" noChangeAspect="1"/>
          </p:cNvPicPr>
          <p:nvPr>
            <p:ph idx="1"/>
          </p:nvPr>
        </p:nvPicPr>
        <p:blipFill>
          <a:blip r:embed="rId2" cstate="print"/>
          <a:stretch>
            <a:fillRect/>
          </a:stretch>
        </p:blipFill>
        <p:spPr>
          <a:xfrm>
            <a:off x="467544" y="260648"/>
            <a:ext cx="8280920" cy="6408712"/>
          </a:xfrm>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Τί συνιστά τον υλικό πολιτισμό;</a:t>
            </a:r>
            <a:endParaRPr lang="el-GR" dirty="0"/>
          </a:p>
        </p:txBody>
      </p:sp>
      <p:sp>
        <p:nvSpPr>
          <p:cNvPr id="3" name="2 - Θέση περιεχομένου"/>
          <p:cNvSpPr>
            <a:spLocks noGrp="1"/>
          </p:cNvSpPr>
          <p:nvPr>
            <p:ph idx="1"/>
          </p:nvPr>
        </p:nvSpPr>
        <p:spPr>
          <a:xfrm>
            <a:off x="457200" y="1600200"/>
            <a:ext cx="8229600" cy="4829196"/>
          </a:xfrm>
        </p:spPr>
        <p:txBody>
          <a:bodyPr>
            <a:normAutofit fontScale="85000" lnSpcReduction="20000"/>
          </a:bodyPr>
          <a:lstStyle/>
          <a:p>
            <a:pPr>
              <a:buNone/>
            </a:pPr>
            <a:endParaRPr lang="el-GR" dirty="0"/>
          </a:p>
          <a:p>
            <a:pPr>
              <a:buNone/>
            </a:pPr>
            <a:r>
              <a:rPr lang="en-US" sz="3300" dirty="0" smtClean="0"/>
              <a:t>   </a:t>
            </a:r>
            <a:r>
              <a:rPr lang="el-GR" sz="3300" dirty="0" smtClean="0"/>
              <a:t> Η μελέτη του υλικού πολιτισμού αφορά στην:</a:t>
            </a:r>
          </a:p>
          <a:p>
            <a:pPr>
              <a:buNone/>
            </a:pPr>
            <a:r>
              <a:rPr lang="el-GR" sz="3300" dirty="0" smtClean="0"/>
              <a:t> </a:t>
            </a:r>
          </a:p>
          <a:p>
            <a:pPr>
              <a:buNone/>
            </a:pPr>
            <a:r>
              <a:rPr lang="el-GR" sz="3400" dirty="0" smtClean="0"/>
              <a:t>    «Έρευνα </a:t>
            </a:r>
            <a:r>
              <a:rPr lang="el-GR" sz="3400" dirty="0"/>
              <a:t>και μελέτη, συγχρονική και διαχρονική, των τεχνουργημάτων/χειροτεχνημάτων και η κατανόηση και ερμηνεία των τρόπων παραγωγής και κατανάλωσής τους, των αντιλήψεων, δοξασιών και πεποιθήσεων, των νοοτροπιών και των συμπεριφορών, όπως αυτά αποτυπώνονται και ενσωματώνονται στα αντικείμενα/τεχνουργήματα του πολιτισμού εν γένει </a:t>
            </a:r>
            <a:r>
              <a:rPr lang="el-GR" sz="3400" dirty="0" smtClean="0"/>
              <a:t>μιας </a:t>
            </a:r>
            <a:r>
              <a:rPr lang="el-GR" sz="3400" dirty="0"/>
              <a:t>κοινωνίας ή </a:t>
            </a:r>
            <a:r>
              <a:rPr lang="el-GR" sz="3400" dirty="0" smtClean="0"/>
              <a:t>μιας </a:t>
            </a:r>
            <a:r>
              <a:rPr lang="el-GR" sz="3400" dirty="0"/>
              <a:t>πολιτισμικής ομάδας» (Οικονόμου: 26)</a:t>
            </a:r>
          </a:p>
          <a:p>
            <a:endParaRPr lang="el-GR" sz="3400" dirty="0"/>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Οι πολιτισμικές διαστάσεις των πραγμάτων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62500" lnSpcReduction="20000"/>
          </a:bodyPr>
          <a:lstStyle/>
          <a:p>
            <a:pPr>
              <a:buNone/>
            </a:pPr>
            <a:endParaRPr lang="el-GR" dirty="0"/>
          </a:p>
          <a:p>
            <a:pPr>
              <a:buNone/>
            </a:pPr>
            <a:r>
              <a:rPr lang="el-GR" dirty="0" smtClean="0"/>
              <a:t>    </a:t>
            </a:r>
            <a:r>
              <a:rPr lang="el-GR" sz="4500" dirty="0" smtClean="0"/>
              <a:t>«</a:t>
            </a:r>
            <a:r>
              <a:rPr lang="el-GR" sz="4500" dirty="0"/>
              <a:t>Τα πράγματα που βρίσκονται γύρω μας, ο υλικός κόσμος που μας περιβάλλει, δεν είναι απλές, μονοσήμαντες, βουβές και δεδομένες οντότητες, αλλά συνδέονται με σύνθετες πολιτισμικές σημασίες και πολλαπλά νοήματα, που μετασχηματίζονται καθημερινά, καθώς διάφορες και διαφορετικές κοινωνικές ομάδες και άτομα συνδιαλέγονται μαζί τους, αναπτύσσοντας πολύπλευρες και αμφίδρομες σχέσεις και </a:t>
            </a:r>
            <a:r>
              <a:rPr lang="el-GR" sz="4500" dirty="0" err="1"/>
              <a:t>διαδράσεις</a:t>
            </a:r>
            <a:r>
              <a:rPr lang="el-GR" sz="4500" dirty="0"/>
              <a:t>. Το τι είναι τα πράγματα και το </a:t>
            </a:r>
            <a:r>
              <a:rPr lang="el-GR" sz="4500" dirty="0" smtClean="0"/>
              <a:t>πως </a:t>
            </a:r>
            <a:r>
              <a:rPr lang="el-GR" sz="4500" dirty="0"/>
              <a:t>συνδέονται με τις ανθρώπινες κοινωνίες και τον πολιτισμό είναι θέματα που επεξεργάζεται η θεωρία του υλικού πολιτισμού» </a:t>
            </a:r>
            <a:endParaRPr lang="el-GR" sz="4500" dirty="0" smtClean="0"/>
          </a:p>
          <a:p>
            <a:pPr>
              <a:buNone/>
            </a:pPr>
            <a:r>
              <a:rPr lang="el-GR" sz="4500" dirty="0" smtClean="0"/>
              <a:t>     (</a:t>
            </a:r>
            <a:r>
              <a:rPr lang="el-GR" sz="4500" dirty="0" err="1"/>
              <a:t>Νάκου</a:t>
            </a:r>
            <a:r>
              <a:rPr lang="el-GR" sz="4500" dirty="0"/>
              <a:t>, 2001)</a:t>
            </a:r>
          </a:p>
          <a:p>
            <a:endParaRPr lang="el-GR" sz="4500"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Κατανάλωση και υλικός κόσμος</a:t>
            </a:r>
            <a:endParaRPr lang="el-GR" dirty="0"/>
          </a:p>
        </p:txBody>
      </p:sp>
      <p:sp>
        <p:nvSpPr>
          <p:cNvPr id="3" name="2 - Θέση περιεχομένου"/>
          <p:cNvSpPr>
            <a:spLocks noGrp="1"/>
          </p:cNvSpPr>
          <p:nvPr>
            <p:ph idx="1"/>
          </p:nvPr>
        </p:nvSpPr>
        <p:spPr>
          <a:xfrm>
            <a:off x="457200" y="1285860"/>
            <a:ext cx="8229600" cy="4840303"/>
          </a:xfrm>
        </p:spPr>
        <p:txBody>
          <a:bodyPr>
            <a:normAutofit fontScale="25000" lnSpcReduction="20000"/>
          </a:bodyPr>
          <a:lstStyle/>
          <a:p>
            <a:pPr>
              <a:buNone/>
            </a:pPr>
            <a:endParaRPr lang="el-GR" dirty="0"/>
          </a:p>
          <a:p>
            <a:pPr algn="just">
              <a:buNone/>
            </a:pPr>
            <a:r>
              <a:rPr lang="el-GR" sz="12800" dirty="0" smtClean="0"/>
              <a:t>   Ο </a:t>
            </a:r>
            <a:r>
              <a:rPr lang="el-GR" sz="12800" dirty="0"/>
              <a:t>λόγος περί κατανάλωσης είναι στην ουσία του </a:t>
            </a:r>
            <a:r>
              <a:rPr lang="el-GR" sz="12800" dirty="0" smtClean="0"/>
              <a:t>λόγος πολιτισμικός </a:t>
            </a:r>
            <a:r>
              <a:rPr lang="el-GR" sz="12800" dirty="0"/>
              <a:t>εφόσον μέσα από αυτόν αποκαλύπτονται οι πολιτισμικοί κώδικες, τα όρια, τα περιθώρια, οι αποκλεισμοί αλλά και οι πολιτισμικές συνάφειες, και </a:t>
            </a:r>
            <a:r>
              <a:rPr lang="el-GR" sz="12800" dirty="0" smtClean="0"/>
              <a:t>συναρτήσεις. Καταναλώνω </a:t>
            </a:r>
            <a:r>
              <a:rPr lang="el-GR" sz="12800" dirty="0"/>
              <a:t>σημαίνει συναινώ, συμμορφώνομαι αντιδρώ, ανθίσταμαι, απορρίπτω. </a:t>
            </a:r>
            <a:endParaRPr lang="el-GR" sz="12800" dirty="0" smtClean="0"/>
          </a:p>
          <a:p>
            <a:pPr algn="just">
              <a:buNone/>
            </a:pPr>
            <a:endParaRPr lang="el-GR" sz="12800" dirty="0" smtClean="0"/>
          </a:p>
          <a:p>
            <a:pPr algn="just">
              <a:buNone/>
            </a:pPr>
            <a:r>
              <a:rPr lang="el-GR" sz="12800" dirty="0" smtClean="0"/>
              <a:t>   Με </a:t>
            </a:r>
            <a:r>
              <a:rPr lang="el-GR" sz="12800" dirty="0"/>
              <a:t>άλλα λόγια, η κατανάλωση μπορεί να αναγνωσθεί ως στάση και επιλογή, η οποία απαντά σε πολιτικές, κοινωνικές, οικονομικές σχέσεις και εξαρτήσεις. </a:t>
            </a: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descr="C:\Users\Admin\Desktop\120217283_2825697917717226_2879723429164660318_o.jpg"/>
          <p:cNvPicPr>
            <a:picLocks noGrp="1" noChangeAspect="1" noChangeArrowheads="1"/>
          </p:cNvPicPr>
          <p:nvPr>
            <p:ph idx="1"/>
          </p:nvPr>
        </p:nvPicPr>
        <p:blipFill>
          <a:blip r:embed="rId2" cstate="print"/>
          <a:srcRect/>
          <a:stretch>
            <a:fillRect/>
          </a:stretch>
        </p:blipFill>
        <p:spPr bwMode="auto">
          <a:xfrm>
            <a:off x="2571736" y="928670"/>
            <a:ext cx="4411880" cy="5500726"/>
          </a:xfrm>
          <a:prstGeom prst="rect">
            <a:avLst/>
          </a:prstGeom>
          <a:noFill/>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Καταναλώνοντας το παρελθόν…</a:t>
            </a:r>
            <a:endParaRPr lang="el-GR" dirty="0"/>
          </a:p>
        </p:txBody>
      </p:sp>
      <p:sp>
        <p:nvSpPr>
          <p:cNvPr id="3" name="2 - Θέση περιεχομένου"/>
          <p:cNvSpPr>
            <a:spLocks noGrp="1"/>
          </p:cNvSpPr>
          <p:nvPr>
            <p:ph idx="1"/>
          </p:nvPr>
        </p:nvSpPr>
        <p:spPr>
          <a:xfrm>
            <a:off x="457200" y="1214422"/>
            <a:ext cx="8229600" cy="5429288"/>
          </a:xfrm>
        </p:spPr>
        <p:txBody>
          <a:bodyPr>
            <a:normAutofit fontScale="25000" lnSpcReduction="20000"/>
          </a:bodyPr>
          <a:lstStyle/>
          <a:p>
            <a:pPr>
              <a:buNone/>
            </a:pPr>
            <a:r>
              <a:rPr lang="el-GR" sz="7600" i="1" dirty="0" smtClean="0"/>
              <a:t>Ο ακροβάτης</a:t>
            </a:r>
          </a:p>
          <a:p>
            <a:pPr>
              <a:buNone/>
            </a:pPr>
            <a:r>
              <a:rPr lang="el-GR" sz="7600" i="1" dirty="0" smtClean="0"/>
              <a:t>       Το </a:t>
            </a:r>
            <a:r>
              <a:rPr lang="el-GR" sz="7600" i="1" dirty="0" smtClean="0"/>
              <a:t>άκουσμα του θανάτου της το αισθάνθηκα σαν μια χορδή εντός μου, ένα μυστικό νήμα με την παιδική μου ηλικία που κόπηκε απότομα, βίαια, σκληρά… Το σπίτι της θείας Λιλής αν και μικρό και φτωχικό ήταν για μένα μια μαγική αυλή: κούκλες </a:t>
            </a:r>
            <a:r>
              <a:rPr lang="el-GR" sz="7600" i="1" dirty="0" err="1" smtClean="0"/>
              <a:t>el</a:t>
            </a:r>
            <a:r>
              <a:rPr lang="el-GR" sz="7600" i="1" dirty="0" smtClean="0"/>
              <a:t> </a:t>
            </a:r>
            <a:r>
              <a:rPr lang="el-GR" sz="7600" i="1" dirty="0" err="1" smtClean="0"/>
              <a:t>Greco</a:t>
            </a:r>
            <a:r>
              <a:rPr lang="el-GR" sz="7600" i="1" dirty="0" smtClean="0"/>
              <a:t> που μιλούσαν και περπατούσαν, </a:t>
            </a:r>
            <a:r>
              <a:rPr lang="el-GR" sz="7600" i="1" dirty="0" err="1" smtClean="0"/>
              <a:t>view</a:t>
            </a:r>
            <a:r>
              <a:rPr lang="el-GR" sz="7600" i="1" dirty="0" smtClean="0"/>
              <a:t>-</a:t>
            </a:r>
            <a:r>
              <a:rPr lang="el-GR" sz="7600" i="1" dirty="0" err="1" smtClean="0"/>
              <a:t>master</a:t>
            </a:r>
            <a:r>
              <a:rPr lang="el-GR" sz="7600" i="1" dirty="0" smtClean="0"/>
              <a:t> με την ιστορία της Χιονάτης, και ο καλός μου θείος Γιάννης, ο άντρας της Λιλής, που με τάιζε μακαρόνια λουσμένα στο </a:t>
            </a:r>
            <a:r>
              <a:rPr lang="el-GR" sz="7600" i="1" dirty="0" err="1" smtClean="0"/>
              <a:t>ketchup</a:t>
            </a:r>
            <a:r>
              <a:rPr lang="el-GR" sz="7600" i="1" dirty="0" smtClean="0"/>
              <a:t> και μου ιστορούσε ξανά και ξανά –κατόπιν δικών μου απανωτών παραγγελιών- τον βοσκό, λύκο και τα πρόβατα, το γνωστό παραμύθι με το ηθικό δίδαγμα ότι δεν πρέπει να γελάς τους άλλους γιατί στο τέλος κάπου θα την πατήσεις. Όταν έφτασα στο σπίτι της αγαπημένης θείας μου οι συγγενείς είχαν ήδη αρχίσει να σκυλεύουν το πτώμα και να αποσπούν τις υλικότητες από αυτό. Άλλωστε ο θάνατος είναι άγνωρος και </a:t>
            </a:r>
            <a:r>
              <a:rPr lang="el-GR" sz="7600" i="1" dirty="0" err="1" smtClean="0"/>
              <a:t>άπνευστος</a:t>
            </a:r>
            <a:r>
              <a:rPr lang="el-GR" sz="7600" i="1" dirty="0" smtClean="0"/>
              <a:t> και ως εκ τούτου δεν έχει ανάγκη την ύλη. Με μια γρήγορη κίνηση έβαλα στην τσέπη τον ακροβάτη, ένα παιχνίδι από κείνα τα κουρδιστά που γέμισαν με χαρά και ενθουσιασμό τα παιδιά στην μεταπολεμική Ελλάδα. Από τότε ο ακροβάτης είναι πάντα στο γραφείο μου, έτοιμος να κάνει τα κόλπα του και με συντροφεύει τις ώρες που στοχάζομαι, διαβάζω ή γράφω θυμίζοντάς μου πόσο τελικά αυτό που είμαι και αυτό που κάνω μοιάζει με ακροβασία, με συνεχή μετεωρισμό θα έλεγε ένας ανθρωπολόγος, με παιχνίδι ορίων. Γιατί όπως λένε και οι </a:t>
            </a:r>
            <a:r>
              <a:rPr lang="el-GR" sz="7600" i="1" dirty="0" err="1" smtClean="0"/>
              <a:t>Χαϊνηδες</a:t>
            </a:r>
            <a:r>
              <a:rPr lang="el-GR" sz="7600" i="1" dirty="0" smtClean="0"/>
              <a:t> ο ακροβάτης πετά κόντρα στον καιρό, ζαλίζεται αλλά ποτέ δεν κλαίει…</a:t>
            </a:r>
          </a:p>
          <a:p>
            <a:endParaRPr lang="el-GR"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71480"/>
            <a:ext cx="8229600" cy="5929354"/>
          </a:xfrm>
        </p:spPr>
        <p:txBody>
          <a:bodyPr>
            <a:normAutofit lnSpcReduction="10000"/>
          </a:bodyPr>
          <a:lstStyle/>
          <a:p>
            <a:pPr>
              <a:buNone/>
            </a:pPr>
            <a:r>
              <a:rPr lang="el-GR" dirty="0" smtClean="0"/>
              <a:t>   Καταναλώνω τον πολιτισμό, με απλά λόγια, σημαίνει ψωνίζω, επισκέπτομαι μουσεία, συμμετέχω σε πολιτιστικά δρώμενα, ταξιδεύω, σπουδάζω, εργάζομαι, παρακολουθώ τηλεόραση (ή επιλέγω να μην παρακολουθήσω και προτιμώ άλλα μέσα ενημέρωσης) μαγειρεύω, τρώω (μόνος μου ή με παρέα), συνάπτω διαπροσωπικές σχέσεις. Ο κατάλογος είναι εξαιρετικά μακρύς –μάλλον ανεξάντλητος- αφού πάνω κάτω αφορά κάθε διαδικασία στην οποία καλείται να εμπλακεί το άτομο κατά τη διάρκεια της ζωής του.</a:t>
            </a:r>
            <a:endParaRPr lang="el-GR" dirty="0"/>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857232"/>
            <a:ext cx="8229600" cy="5268931"/>
          </a:xfrm>
        </p:spPr>
        <p:txBody>
          <a:bodyPr>
            <a:normAutofit/>
          </a:bodyPr>
          <a:lstStyle/>
          <a:p>
            <a:pPr>
              <a:buNone/>
            </a:pPr>
            <a:r>
              <a:rPr lang="el-GR" dirty="0" smtClean="0"/>
              <a:t>    Οι καταναλωτές δεν είναι σε καμιά περίπτωση παθητικοί δέκτες μηνυμάτων, περισσότερο αποδεικνύονται δρώντα υποκείμενα και μεταφραστές των πολιτισμικών μηνυμάτων και συμβόλων. </a:t>
            </a:r>
          </a:p>
          <a:p>
            <a:pPr>
              <a:buNone/>
            </a:pPr>
            <a:r>
              <a:rPr lang="el-GR" dirty="0" smtClean="0"/>
              <a:t>    Άλλωστε ο πολιτισμός είναι μια διαδικασία που εμπλέκεται καθημερινά σε διαδικασίες οικειοποίησης, αμφισβήτησης και επαναδιαπραγμάτευσης. </a:t>
            </a:r>
            <a:endParaRPr lang="el-G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642918"/>
            <a:ext cx="8229600" cy="5929354"/>
          </a:xfrm>
        </p:spPr>
        <p:txBody>
          <a:bodyPr/>
          <a:lstStyle/>
          <a:p>
            <a:pPr>
              <a:buNone/>
            </a:pPr>
            <a:r>
              <a:rPr lang="el-GR" dirty="0" smtClean="0"/>
              <a:t>   </a:t>
            </a:r>
            <a:r>
              <a:rPr lang="el-GR" sz="3600" dirty="0" smtClean="0"/>
              <a:t>Τελικά, η κατανάλωση αναδύεται ως μια πολιτικά φορτισμένη έννοια που </a:t>
            </a:r>
            <a:r>
              <a:rPr lang="el-GR" sz="3600" dirty="0" err="1" smtClean="0"/>
              <a:t>προβληματοποιεί</a:t>
            </a:r>
            <a:r>
              <a:rPr lang="el-GR" sz="3600" dirty="0" smtClean="0"/>
              <a:t> την α-πολιτική ανάγνωση του υλικού πολιτισμού και συλλήβδην της υλικότητας και την ίδια στιγμή καθιστά ορατές πολιτικοποιημένες εκδοχές και αναγνώσεις της καθημερινότητας.       </a:t>
            </a:r>
          </a:p>
          <a:p>
            <a:endParaRPr lang="el-G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071546"/>
          </a:xfrm>
        </p:spPr>
        <p:txBody>
          <a:bodyPr/>
          <a:lstStyle/>
          <a:p>
            <a:r>
              <a:rPr lang="el-GR" dirty="0" smtClean="0"/>
              <a:t>Πωλ </a:t>
            </a:r>
            <a:r>
              <a:rPr lang="el-GR" dirty="0" err="1" smtClean="0"/>
              <a:t>Γκωγκέν</a:t>
            </a:r>
            <a:r>
              <a:rPr lang="el-GR" dirty="0" smtClean="0"/>
              <a:t> (1848-1903)</a:t>
            </a:r>
            <a:endParaRPr lang="el-GR" dirty="0"/>
          </a:p>
        </p:txBody>
      </p:sp>
      <p:sp>
        <p:nvSpPr>
          <p:cNvPr id="3" name="2 - Θέση περιεχομένου"/>
          <p:cNvSpPr>
            <a:spLocks noGrp="1"/>
          </p:cNvSpPr>
          <p:nvPr>
            <p:ph idx="1"/>
          </p:nvPr>
        </p:nvSpPr>
        <p:spPr>
          <a:xfrm>
            <a:off x="457200" y="1214422"/>
            <a:ext cx="8229600" cy="5643578"/>
          </a:xfrm>
        </p:spPr>
        <p:txBody>
          <a:bodyPr>
            <a:normAutofit fontScale="70000" lnSpcReduction="20000"/>
          </a:bodyPr>
          <a:lstStyle/>
          <a:p>
            <a:r>
              <a:rPr lang="el-GR" sz="3600" dirty="0" smtClean="0"/>
              <a:t>Στα 42 του αποφάσισε να φύγει από την Ευρώπη και να ταξιδέψει στην Πολυνησία.  Εγκαταστάθηκε αρχικά στην Ταϊτή και έπειτα στις νήσους </a:t>
            </a:r>
            <a:r>
              <a:rPr lang="el-GR" sz="3600" dirty="0" err="1" smtClean="0"/>
              <a:t>Μαρκέζας</a:t>
            </a:r>
            <a:r>
              <a:rPr lang="el-GR" sz="3600" dirty="0" smtClean="0"/>
              <a:t>. Ο </a:t>
            </a:r>
            <a:r>
              <a:rPr lang="el-GR" sz="3600" dirty="0" err="1" smtClean="0"/>
              <a:t>Γκωγκέν</a:t>
            </a:r>
            <a:r>
              <a:rPr lang="el-GR" sz="3600" dirty="0" smtClean="0"/>
              <a:t> πέρασε την υπόλοιπη ζωή του στη Γαλλική Πολυνησία, δημιουργώντας πολλούς από τους χαρακτηριστικότερους πίνακές του. Επηρεασμένος από την αφρικανική τέχνη και την τέχνη της Ασίας, ζωγράφιζε κυρίως γυμνές νεαρές κοπέλες. Μια φορά μόνο επέστρεψε προσωρινά στην Γαλλία. Κανένας πίνακας του δεν πωλήθηκε και έτσι αποφάσισε να γράψει ένα βιβλίο για τη ζωή του στην εξωτική Πολυνησία. Το γαλλικό κοινό δεν ενδιαφέρθηκε κι έτσι ο </a:t>
            </a:r>
            <a:r>
              <a:rPr lang="el-GR" sz="3600" dirty="0" err="1" smtClean="0"/>
              <a:t>Γκωγκέν</a:t>
            </a:r>
            <a:r>
              <a:rPr lang="el-GR" sz="3600" dirty="0" smtClean="0"/>
              <a:t> γύρισε στις νήσους </a:t>
            </a:r>
            <a:r>
              <a:rPr lang="el-GR" sz="3600" dirty="0" err="1" smtClean="0"/>
              <a:t>Μαρκέζας</a:t>
            </a:r>
            <a:r>
              <a:rPr lang="el-GR" sz="3600" dirty="0" smtClean="0"/>
              <a:t>. Προσβεβλημένος από σύφιλη, πέθανε μόνος, αποκομμένος στον φανταστικό κόσμο της Ταϊτής που ο ίδιος έπλασε στη φαντασία του....</a:t>
            </a:r>
            <a:br>
              <a:rPr lang="el-GR" sz="3600" dirty="0" smtClean="0"/>
            </a:br>
            <a:r>
              <a:rPr lang="el-GR" sz="3600" dirty="0" smtClean="0"/>
              <a:t/>
            </a:r>
            <a:br>
              <a:rPr lang="el-GR" sz="3600" dirty="0" smtClean="0"/>
            </a:br>
            <a:r>
              <a:rPr lang="el-GR" sz="3600" dirty="0" smtClean="0"/>
              <a:t>Διαβάστε όλο το άρθρο στη </a:t>
            </a:r>
            <a:r>
              <a:rPr lang="el-GR" sz="3600" i="1" dirty="0" smtClean="0"/>
              <a:t>Μηχανή του Χρόνου…</a:t>
            </a:r>
            <a:endParaRPr lang="el-GR" sz="3600" i="1"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Μερικές αποσαφηνίσεις για αρχή</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pPr lvl="0">
              <a:buNone/>
            </a:pPr>
            <a:endParaRPr lang="el-GR" dirty="0"/>
          </a:p>
          <a:p>
            <a:pPr lvl="0"/>
            <a:r>
              <a:rPr lang="el-GR" dirty="0"/>
              <a:t>Ο υλικός κόσμος που μας περιβάλλει, τα φυσικά πράγματα, τα κατασκευασμένα χρηστικά αντικείμενα και τα έργα τέχνης δε νοούνται ως κάτι δεδομένο που βρίσκεται απέναντί μας, αλλά ως κάτι που διαμορφώνεται και μεταπλάθεται καθημερινά με τις πολύπλευρες ατομικές και κοινωνικές βιωματικές συναισθηματικές, διανοητικές, αισθητηριακές, σωματικές σχέσεις που αναπτύσσουμε μαζί τους</a:t>
            </a:r>
          </a:p>
          <a:p>
            <a:endParaRPr lang="el-GR" dirty="0"/>
          </a:p>
        </p:txBody>
      </p:sp>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Ποιες θεματικές θα μας απασχολήσουν;</a:t>
            </a:r>
            <a:endParaRPr lang="el-GR" dirty="0"/>
          </a:p>
        </p:txBody>
      </p:sp>
      <p:sp>
        <p:nvSpPr>
          <p:cNvPr id="3" name="2 - Θέση περιεχομένου"/>
          <p:cNvSpPr>
            <a:spLocks noGrp="1"/>
          </p:cNvSpPr>
          <p:nvPr>
            <p:ph idx="1"/>
          </p:nvPr>
        </p:nvSpPr>
        <p:spPr>
          <a:xfrm>
            <a:off x="357158" y="1600200"/>
            <a:ext cx="8786842" cy="5257800"/>
          </a:xfrm>
        </p:spPr>
        <p:txBody>
          <a:bodyPr>
            <a:normAutofit/>
          </a:bodyPr>
          <a:lstStyle/>
          <a:p>
            <a:pPr lvl="0"/>
            <a:r>
              <a:rPr lang="el-GR" dirty="0" smtClean="0"/>
              <a:t>Η έννοια της κατανάλωσης: θεωρητικές και εθνογραφικές αναζητήσεις</a:t>
            </a:r>
          </a:p>
          <a:p>
            <a:pPr lvl="0"/>
            <a:r>
              <a:rPr lang="el-GR" dirty="0" smtClean="0"/>
              <a:t>Η τροφή: τροφή, διατροφή, πόση</a:t>
            </a:r>
          </a:p>
          <a:p>
            <a:r>
              <a:rPr lang="el-GR" dirty="0" smtClean="0"/>
              <a:t>Κατανάλωση, τροφή και παγκοσμιοποίηση</a:t>
            </a:r>
          </a:p>
          <a:p>
            <a:pPr lvl="0"/>
            <a:r>
              <a:rPr lang="el-GR" dirty="0" err="1" smtClean="0"/>
              <a:t>Χρονικότητες</a:t>
            </a:r>
            <a:r>
              <a:rPr lang="el-GR" dirty="0" smtClean="0"/>
              <a:t>, συμποσιακές ανταλλαγές, αισθήσεις και αισθήματα</a:t>
            </a:r>
          </a:p>
          <a:p>
            <a:pPr lvl="0"/>
            <a:r>
              <a:rPr lang="el-GR" dirty="0" smtClean="0"/>
              <a:t>Η κατανάλωση της </a:t>
            </a:r>
            <a:r>
              <a:rPr lang="el-GR" dirty="0" err="1" smtClean="0"/>
              <a:t>μουσειακότητας</a:t>
            </a:r>
            <a:r>
              <a:rPr lang="el-GR" dirty="0" smtClean="0"/>
              <a:t> και η διαχείριση της πολιτισμικής κληρονομιάς</a:t>
            </a:r>
            <a:endParaRPr lang="el-GR" dirty="0"/>
          </a:p>
          <a:p>
            <a:endParaRPr lang="el-GR"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Τροφές και ποτά: κώδικες και μηνύματα!</a:t>
            </a:r>
            <a:endParaRPr lang="el-GR" dirty="0"/>
          </a:p>
        </p:txBody>
      </p:sp>
      <p:pic>
        <p:nvPicPr>
          <p:cNvPr id="4" name="3 - Θέση περιεχομένου" descr="P7280018.JPG"/>
          <p:cNvPicPr>
            <a:picLocks noGrp="1" noChangeAspect="1"/>
          </p:cNvPicPr>
          <p:nvPr>
            <p:ph idx="1"/>
          </p:nvPr>
        </p:nvPicPr>
        <p:blipFill>
          <a:blip r:embed="rId2" cstate="print"/>
          <a:stretch>
            <a:fillRect/>
          </a:stretch>
        </p:blipFill>
        <p:spPr>
          <a:xfrm>
            <a:off x="611560" y="1928802"/>
            <a:ext cx="8532439" cy="4929198"/>
          </a:xfrm>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7280021.JPG"/>
          <p:cNvPicPr>
            <a:picLocks noGrp="1" noChangeAspect="1"/>
          </p:cNvPicPr>
          <p:nvPr>
            <p:ph idx="1"/>
          </p:nvPr>
        </p:nvPicPr>
        <p:blipFill>
          <a:blip r:embed="rId2" cstate="print"/>
          <a:stretch>
            <a:fillRect/>
          </a:stretch>
        </p:blipFill>
        <p:spPr>
          <a:xfrm>
            <a:off x="611560" y="188640"/>
            <a:ext cx="8064895" cy="6192688"/>
          </a:xfrm>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457200" y="857232"/>
            <a:ext cx="8229600" cy="6000768"/>
          </a:xfrm>
        </p:spPr>
        <p:txBody>
          <a:bodyPr>
            <a:normAutofit/>
          </a:bodyPr>
          <a:lstStyle/>
          <a:p>
            <a:pPr>
              <a:buNone/>
            </a:pPr>
            <a:r>
              <a:rPr lang="el-GR" sz="3600" b="1" dirty="0" smtClean="0"/>
              <a:t>S. </a:t>
            </a:r>
            <a:r>
              <a:rPr lang="el-GR" sz="3600" b="1" dirty="0" err="1" smtClean="0"/>
              <a:t>Zubaida</a:t>
            </a:r>
            <a:r>
              <a:rPr lang="el-GR" sz="3600" b="1" dirty="0" smtClean="0"/>
              <a:t>, </a:t>
            </a:r>
            <a:r>
              <a:rPr lang="en-US" sz="3600" b="1" i="1" dirty="0" err="1" smtClean="0"/>
              <a:t>gastronationalism</a:t>
            </a:r>
            <a:r>
              <a:rPr lang="el-GR" sz="3600" b="1" i="1" dirty="0" smtClean="0"/>
              <a:t> </a:t>
            </a:r>
          </a:p>
          <a:p>
            <a:pPr>
              <a:buNone/>
            </a:pPr>
            <a:r>
              <a:rPr lang="en-GB" sz="3600" dirty="0" err="1" smtClean="0"/>
              <a:t>Γαστρο-εθνικισμός</a:t>
            </a:r>
            <a:r>
              <a:rPr lang="en-GB" sz="3600" dirty="0" smtClean="0"/>
              <a:t>, </a:t>
            </a:r>
            <a:r>
              <a:rPr lang="en-GB" sz="3600" b="1" dirty="0" err="1" smtClean="0"/>
              <a:t>το</a:t>
            </a:r>
            <a:r>
              <a:rPr lang="en-GB" sz="3600" b="1" dirty="0" smtClean="0"/>
              <a:t> </a:t>
            </a:r>
            <a:r>
              <a:rPr lang="en-GB" sz="3600" b="1" dirty="0" err="1" smtClean="0"/>
              <a:t>φαγητό</a:t>
            </a:r>
            <a:r>
              <a:rPr lang="en-GB" sz="3600" b="1" dirty="0" smtClean="0"/>
              <a:t> </a:t>
            </a:r>
            <a:r>
              <a:rPr lang="en-GB" sz="3600" b="1" dirty="0" err="1" smtClean="0"/>
              <a:t>βοηθά</a:t>
            </a:r>
            <a:r>
              <a:rPr lang="en-GB" sz="3600" b="1" dirty="0" smtClean="0"/>
              <a:t> </a:t>
            </a:r>
            <a:r>
              <a:rPr lang="en-GB" sz="3600" b="1" dirty="0" err="1" smtClean="0"/>
              <a:t>τη</a:t>
            </a:r>
            <a:r>
              <a:rPr lang="en-GB" sz="3600" b="1" dirty="0" smtClean="0"/>
              <a:t> </a:t>
            </a:r>
            <a:r>
              <a:rPr lang="en-GB" sz="3600" b="1" dirty="0" err="1" smtClean="0"/>
              <a:t>δημιουργία</a:t>
            </a:r>
            <a:r>
              <a:rPr lang="en-GB" sz="3600" b="1" dirty="0" smtClean="0"/>
              <a:t> </a:t>
            </a:r>
            <a:r>
              <a:rPr lang="en-GB" sz="3600" b="1" dirty="0" err="1" smtClean="0"/>
              <a:t>εθνικού</a:t>
            </a:r>
            <a:r>
              <a:rPr lang="en-GB" sz="3600" b="1" dirty="0" smtClean="0"/>
              <a:t> </a:t>
            </a:r>
            <a:r>
              <a:rPr lang="en-GB" sz="3600" b="1" dirty="0" err="1" smtClean="0"/>
              <a:t>ρεπερτορίου</a:t>
            </a:r>
            <a:r>
              <a:rPr lang="en-GB" sz="3600" b="1" dirty="0" smtClean="0"/>
              <a:t> </a:t>
            </a:r>
            <a:endParaRPr lang="el-GR" sz="3600" b="1" dirty="0" smtClean="0"/>
          </a:p>
          <a:p>
            <a:pPr>
              <a:buNone/>
            </a:pPr>
            <a:endParaRPr lang="el-GR" sz="3600" b="1" dirty="0" smtClean="0"/>
          </a:p>
          <a:p>
            <a:pPr>
              <a:buNone/>
            </a:pPr>
            <a:r>
              <a:rPr lang="el-GR" sz="3600" b="1" dirty="0" smtClean="0"/>
              <a:t>Α. </a:t>
            </a:r>
            <a:r>
              <a:rPr lang="en-US" sz="3600" b="1" dirty="0" err="1" smtClean="0"/>
              <a:t>Appadurai</a:t>
            </a:r>
            <a:r>
              <a:rPr lang="en-US" sz="3600" b="1" dirty="0" smtClean="0"/>
              <a:t>, </a:t>
            </a:r>
            <a:r>
              <a:rPr lang="en-US" sz="3600" b="1" i="1" dirty="0" err="1" smtClean="0"/>
              <a:t>gastropolitics</a:t>
            </a:r>
            <a:r>
              <a:rPr lang="en-US" sz="3600" b="1" dirty="0" smtClean="0"/>
              <a:t> </a:t>
            </a:r>
            <a:r>
              <a:rPr lang="el-GR" sz="3600" b="1" dirty="0" smtClean="0"/>
              <a:t>ή </a:t>
            </a:r>
            <a:r>
              <a:rPr lang="el-GR" sz="3600" b="1" dirty="0" err="1" smtClean="0"/>
              <a:t>γαστρο</a:t>
            </a:r>
            <a:r>
              <a:rPr lang="el-GR" sz="3600" b="1" dirty="0" smtClean="0"/>
              <a:t>-πολιτική</a:t>
            </a:r>
            <a:endParaRPr lang="el-GR" sz="3600" dirty="0" smtClean="0"/>
          </a:p>
          <a:p>
            <a:endParaRPr lang="el-GR" sz="3600" dirty="0"/>
          </a:p>
        </p:txBody>
      </p:sp>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τροφή και τα πολλαπλά της νοήματα</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pPr>
              <a:buNone/>
            </a:pPr>
            <a:r>
              <a:rPr lang="el-GR" dirty="0" smtClean="0"/>
              <a:t>    Η τροφή λειτουργεί ως ένα κανάλι πολλαπλής </a:t>
            </a:r>
            <a:r>
              <a:rPr lang="el-GR" dirty="0" err="1" smtClean="0"/>
              <a:t>νοηματοδότησης</a:t>
            </a:r>
            <a:r>
              <a:rPr lang="el-GR" dirty="0" smtClean="0"/>
              <a:t>: μεταφέρει ποικίλα κοινωνικά μηνύματα, ενδυναμώνει την αίσθηση ότι κάποιος είναι μέλος μιας ομάδας δηλαδή μιας οικογένειας, μιας εθνότητας, ενός έθνους και επιπλέον έχει τη δύναμη να ζωντανεύει λειτουργίες όπως η μνήμη και η νοσταλγία αναφορικά με μακρινούς τόπους και χρόνους. Η παρασκευή και κατανάλωση της τροφής βοηθά τον άνθρωπο να συσχετίζει τον εαυτό του με τους άλλους και να οικοδομεί διάφορες ταυτότητες σε σχέση με αυτούς βασιζόμενος είτε σε ομοιότητες είτε σε διαφορές.</a:t>
            </a:r>
          </a:p>
          <a:p>
            <a:endParaRPr lang="el-GR" dirty="0"/>
          </a:p>
        </p:txBody>
      </p:sp>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Πολιτισμική ιδιαιτερότητα και διατροφή </a:t>
            </a:r>
            <a:endParaRPr lang="el-GR" dirty="0"/>
          </a:p>
        </p:txBody>
      </p:sp>
      <p:sp>
        <p:nvSpPr>
          <p:cNvPr id="3" name="2 - Θέση περιεχομένου"/>
          <p:cNvSpPr>
            <a:spLocks noGrp="1"/>
          </p:cNvSpPr>
          <p:nvPr>
            <p:ph idx="1"/>
          </p:nvPr>
        </p:nvSpPr>
        <p:spPr>
          <a:xfrm>
            <a:off x="457200" y="1600200"/>
            <a:ext cx="8229600" cy="5257800"/>
          </a:xfrm>
        </p:spPr>
        <p:txBody>
          <a:bodyPr>
            <a:normAutofit/>
          </a:bodyPr>
          <a:lstStyle/>
          <a:p>
            <a:pPr algn="just">
              <a:buNone/>
            </a:pPr>
            <a:r>
              <a:rPr lang="el-GR" dirty="0" smtClean="0"/>
              <a:t>    Η επιβεβαίωση των ορίων </a:t>
            </a:r>
            <a:r>
              <a:rPr lang="el-GR" dirty="0" err="1" smtClean="0"/>
              <a:t>μιάς</a:t>
            </a:r>
            <a:r>
              <a:rPr lang="el-GR" dirty="0" smtClean="0"/>
              <a:t>  ομάδας (</a:t>
            </a:r>
            <a:r>
              <a:rPr lang="el-GR" dirty="0" err="1" smtClean="0"/>
              <a:t>εθνοτικής</a:t>
            </a:r>
            <a:r>
              <a:rPr lang="el-GR" dirty="0" smtClean="0"/>
              <a:t>, θρησκευτικής) γίνεται εφικτή μέσω της αποτίμησης καθημερινών και φαινομενικά ασήμαντων πρακτικών με έντονα όμως συμβολικό χαρακτήρα, όπως είναι η καθημερινή μαγειρική και ιδιαίτερα η τελετουργική μαγειρική, η οποία συνδέεται με εορτασμούς και παραδόσεις.</a:t>
            </a:r>
          </a:p>
          <a:p>
            <a:endParaRPr lang="el-GR" dirty="0"/>
          </a:p>
        </p:txBody>
      </p:sp>
    </p:spTree>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τροφή δείκτης ομοιότητας και διαφοράς</a:t>
            </a:r>
            <a:endParaRPr lang="el-GR" dirty="0"/>
          </a:p>
        </p:txBody>
      </p:sp>
      <p:sp>
        <p:nvSpPr>
          <p:cNvPr id="3" name="2 - Θέση περιεχομένου"/>
          <p:cNvSpPr>
            <a:spLocks noGrp="1"/>
          </p:cNvSpPr>
          <p:nvPr>
            <p:ph idx="1"/>
          </p:nvPr>
        </p:nvSpPr>
        <p:spPr>
          <a:xfrm>
            <a:off x="428596" y="1600200"/>
            <a:ext cx="8215370" cy="5141168"/>
          </a:xfrm>
        </p:spPr>
        <p:txBody>
          <a:bodyPr>
            <a:noAutofit/>
          </a:bodyPr>
          <a:lstStyle/>
          <a:p>
            <a:pPr algn="just">
              <a:buNone/>
            </a:pPr>
            <a:r>
              <a:rPr lang="el-GR" sz="2400" dirty="0" smtClean="0"/>
              <a:t>     </a:t>
            </a:r>
            <a:r>
              <a:rPr lang="el-GR" sz="2800" dirty="0" smtClean="0"/>
              <a:t>Η τροφή λειτουργεί ως δείκτης της ομοιότητας και της διαφοράς όπως επισημαίνει η σύγχρονη ανθρωπολογική έρευνα (</a:t>
            </a:r>
            <a:r>
              <a:rPr lang="el-GR" sz="2800" dirty="0" err="1" smtClean="0"/>
              <a:t>Caplan</a:t>
            </a:r>
            <a:r>
              <a:rPr lang="el-GR" sz="2800" dirty="0" smtClean="0"/>
              <a:t> 1997, </a:t>
            </a:r>
            <a:r>
              <a:rPr lang="el-GR" sz="2800" dirty="0" err="1" smtClean="0"/>
              <a:t>Fischler</a:t>
            </a:r>
            <a:r>
              <a:rPr lang="el-GR" sz="2800" dirty="0" smtClean="0"/>
              <a:t> 1988, </a:t>
            </a:r>
            <a:r>
              <a:rPr lang="el-GR" sz="2800" dirty="0" err="1" smtClean="0"/>
              <a:t>James</a:t>
            </a:r>
            <a:r>
              <a:rPr lang="el-GR" sz="2800" dirty="0" smtClean="0"/>
              <a:t> 1988, </a:t>
            </a:r>
            <a:r>
              <a:rPr lang="el-GR" sz="2800" dirty="0" err="1" smtClean="0"/>
              <a:t>Van</a:t>
            </a:r>
            <a:r>
              <a:rPr lang="el-GR" sz="2800" dirty="0" smtClean="0"/>
              <a:t> </a:t>
            </a:r>
            <a:r>
              <a:rPr lang="el-GR" sz="2800" dirty="0" err="1" smtClean="0"/>
              <a:t>Den</a:t>
            </a:r>
            <a:r>
              <a:rPr lang="el-GR" sz="2800" dirty="0" smtClean="0"/>
              <a:t> </a:t>
            </a:r>
            <a:r>
              <a:rPr lang="el-GR" sz="2800" dirty="0" err="1" smtClean="0"/>
              <a:t>Berghe</a:t>
            </a:r>
            <a:r>
              <a:rPr lang="el-GR" sz="2800" dirty="0" smtClean="0"/>
              <a:t> 1984). Καθημερινά μέσω της τροφής επιτυγχάνεται η συνειδητοποίηση της ταυτότητας; η συμμετοχή σε κοινές διατροφικές συνήθειες και πρακτικές επιβεβαιώνει τα όρια της ευρύτερης η στενότερης ομάδας στην οποία ανήκουμε. </a:t>
            </a:r>
            <a:endParaRPr lang="el-GR" sz="2800" dirty="0"/>
          </a:p>
        </p:txBody>
      </p:sp>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Εμείς και οι Άλλοι…</a:t>
            </a:r>
            <a:endParaRPr lang="el-GR" dirty="0"/>
          </a:p>
        </p:txBody>
      </p:sp>
      <p:sp>
        <p:nvSpPr>
          <p:cNvPr id="3" name="2 - Θέση περιεχομένου"/>
          <p:cNvSpPr>
            <a:spLocks noGrp="1"/>
          </p:cNvSpPr>
          <p:nvPr>
            <p:ph idx="1"/>
          </p:nvPr>
        </p:nvSpPr>
        <p:spPr/>
        <p:txBody>
          <a:bodyPr>
            <a:normAutofit/>
          </a:bodyPr>
          <a:lstStyle/>
          <a:p>
            <a:pPr>
              <a:buNone/>
            </a:pPr>
            <a:r>
              <a:rPr lang="el-GR" dirty="0" smtClean="0"/>
              <a:t>    Η εθνότητα ανάμεσα σε άλλες κοινωνιολογικές μεταβλητές έχει αποσπάσει την προσοχή πολλών μελετητών που ασχολούνται με τις διατροφικές συνήθειες. Σύμφωνα με τον </a:t>
            </a:r>
            <a:r>
              <a:rPr lang="en-US" dirty="0" smtClean="0"/>
              <a:t>Van Den </a:t>
            </a:r>
            <a:r>
              <a:rPr lang="en-US" dirty="0" err="1" smtClean="0"/>
              <a:t>Berghe</a:t>
            </a:r>
            <a:r>
              <a:rPr lang="el-GR" dirty="0" smtClean="0"/>
              <a:t> (1988) η γλώσσα και η διατροφή αποτελούν τις σημαντικότερες συνισταμένες της εθνότητας.</a:t>
            </a:r>
            <a:endParaRPr lang="el-GR" dirty="0"/>
          </a:p>
        </p:txBody>
      </p:sp>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Και τι γίνεται με τα μουσεία;</a:t>
            </a:r>
            <a:endParaRPr lang="el-GR" dirty="0"/>
          </a:p>
        </p:txBody>
      </p:sp>
      <p:sp>
        <p:nvSpPr>
          <p:cNvPr id="3" name="2 - Θέση περιεχομένου"/>
          <p:cNvSpPr>
            <a:spLocks noGrp="1"/>
          </p:cNvSpPr>
          <p:nvPr>
            <p:ph idx="1"/>
          </p:nvPr>
        </p:nvSpPr>
        <p:spPr>
          <a:xfrm>
            <a:off x="457200" y="1600200"/>
            <a:ext cx="8229600" cy="4972072"/>
          </a:xfrm>
        </p:spPr>
        <p:txBody>
          <a:bodyPr>
            <a:normAutofit fontScale="92500" lnSpcReduction="20000"/>
          </a:bodyPr>
          <a:lstStyle/>
          <a:p>
            <a:pPr>
              <a:buNone/>
            </a:pPr>
            <a:r>
              <a:rPr lang="en-US" sz="3400" dirty="0" smtClean="0"/>
              <a:t>    </a:t>
            </a:r>
            <a:r>
              <a:rPr lang="el-GR" sz="3400" dirty="0" smtClean="0"/>
              <a:t>«</a:t>
            </a:r>
            <a:r>
              <a:rPr lang="el-GR" sz="3400" dirty="0"/>
              <a:t>Αντικείμενα» τα οποία χρήζουν αποκωδικοποίησης αποτελούν και τα μουσεία: η μουσειακή </a:t>
            </a:r>
            <a:r>
              <a:rPr lang="el-GR" sz="3400" dirty="0" smtClean="0"/>
              <a:t>αναπαράσταση, η κατανάλωση του μουσειακού αφηγήματος </a:t>
            </a:r>
            <a:r>
              <a:rPr lang="el-GR" sz="3400" dirty="0"/>
              <a:t>και η διάσωση της πολιτισμικής κληρονομιάς που επιτελείται αναδεικνύονται σε μείζονα ζητήματα που αφορούν τόσο την ανθρωπολογία, όσο και την εκπαιδευτική πολιτική. </a:t>
            </a:r>
            <a:endParaRPr lang="el-GR" sz="3400" dirty="0" smtClean="0"/>
          </a:p>
          <a:p>
            <a:pPr>
              <a:buNone/>
            </a:pPr>
            <a:r>
              <a:rPr lang="el-GR" sz="3400" dirty="0" smtClean="0"/>
              <a:t>    Το </a:t>
            </a:r>
            <a:r>
              <a:rPr lang="el-GR" sz="3400" dirty="0"/>
              <a:t>μάθημα μέσα από παραδείγματα θα εστιάσει σε ζητήματα πολιτισμικής διαχείρισης αλλά και στον εκπαιδευτικό ρόλο που καλείται να διαδραματίσει το σύγχρονο μουσείο.</a:t>
            </a:r>
          </a:p>
          <a:p>
            <a:endParaRPr lang="el-GR" dirty="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descr="C:\Users\Χρήστης\Desktop\12664.jpg"/>
          <p:cNvPicPr>
            <a:picLocks noGrp="1" noChangeAspect="1" noChangeArrowheads="1"/>
          </p:cNvPicPr>
          <p:nvPr>
            <p:ph idx="1"/>
          </p:nvPr>
        </p:nvPicPr>
        <p:blipFill>
          <a:blip r:embed="rId2"/>
          <a:srcRect/>
          <a:stretch>
            <a:fillRect/>
          </a:stretch>
        </p:blipFill>
        <p:spPr bwMode="auto">
          <a:xfrm>
            <a:off x="1785918" y="285728"/>
            <a:ext cx="4786346" cy="6215106"/>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foresia.jpg"/>
          <p:cNvPicPr>
            <a:picLocks noGrp="1" noChangeAspect="1"/>
          </p:cNvPicPr>
          <p:nvPr>
            <p:ph idx="1"/>
          </p:nvPr>
        </p:nvPicPr>
        <p:blipFill>
          <a:blip r:embed="rId2" cstate="print"/>
          <a:stretch>
            <a:fillRect/>
          </a:stretch>
        </p:blipFill>
        <p:spPr>
          <a:xfrm>
            <a:off x="539552" y="260648"/>
            <a:ext cx="8136904" cy="6264696"/>
          </a:xfrm>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Britishmuseum_2506870b.jpg"/>
          <p:cNvPicPr>
            <a:picLocks noGrp="1" noChangeAspect="1"/>
          </p:cNvPicPr>
          <p:nvPr>
            <p:ph idx="1"/>
          </p:nvPr>
        </p:nvPicPr>
        <p:blipFill>
          <a:blip r:embed="rId2" cstate="print"/>
          <a:stretch>
            <a:fillRect/>
          </a:stretch>
        </p:blipFill>
        <p:spPr>
          <a:xfrm>
            <a:off x="395536" y="260648"/>
            <a:ext cx="8280919" cy="6336704"/>
          </a:xfrm>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Συλλέγειν</a:t>
            </a:r>
            <a:r>
              <a:rPr lang="el-GR" dirty="0" smtClean="0"/>
              <a:t>, </a:t>
            </a:r>
            <a:r>
              <a:rPr lang="el-GR" dirty="0" err="1" smtClean="0"/>
              <a:t>εκθέτειν</a:t>
            </a:r>
            <a:r>
              <a:rPr lang="el-GR" dirty="0" smtClean="0"/>
              <a:t> και </a:t>
            </a:r>
            <a:r>
              <a:rPr lang="el-GR" dirty="0" err="1" smtClean="0"/>
              <a:t>επικοινωνείν</a:t>
            </a:r>
            <a:r>
              <a:rPr lang="el-GR" dirty="0" smtClean="0"/>
              <a:t>…</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85000" lnSpcReduction="10000"/>
          </a:bodyPr>
          <a:lstStyle/>
          <a:p>
            <a:r>
              <a:rPr lang="el-GR" dirty="0" smtClean="0"/>
              <a:t>Τα </a:t>
            </a:r>
            <a:r>
              <a:rPr lang="el-GR" dirty="0"/>
              <a:t>πράγματα φέρουν ιδιαίτερες σημασίες όταν μετατραπούν σε μουσειακά αντικείμενα, καθώς, απομονωμένα από τον ζωτικό τους χώρο, παρουσιάζονται μέσα στα μουσεία ως «υλικές μαρτυρίες για τους ανθρώπους και το περιβάλλον τους», σύμφωνα με μια εκθεσιακή λογική, ώστε να δομούν και να αφηγούνται επιλεγμένες </a:t>
            </a:r>
            <a:r>
              <a:rPr lang="el-GR" dirty="0" smtClean="0"/>
              <a:t>ιστορίες</a:t>
            </a:r>
            <a:endParaRPr lang="en-US" dirty="0" smtClean="0"/>
          </a:p>
          <a:p>
            <a:pPr>
              <a:buNone/>
            </a:pPr>
            <a:endParaRPr lang="el-GR" dirty="0"/>
          </a:p>
          <a:p>
            <a:pPr lvl="0"/>
            <a:r>
              <a:rPr lang="el-GR" dirty="0"/>
              <a:t>Τα πράγματα φέρουν πολιτισμικά νοήματα και σημασίες, καθώς οι ανθρώπινες κοινωνίες αναπτύσσουν πολύπλευρες, σύνθετες και αμφίδρομες σχέσεις και </a:t>
            </a:r>
            <a:r>
              <a:rPr lang="el-GR" dirty="0" err="1"/>
              <a:t>διαδράσεις</a:t>
            </a:r>
            <a:r>
              <a:rPr lang="el-GR" dirty="0"/>
              <a:t> με το υλικό περιβάλλον τους</a:t>
            </a:r>
          </a:p>
          <a:p>
            <a:endParaRPr lang="el-GR" dirty="0"/>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Ιστορική αναδρομή</a:t>
            </a:r>
            <a:endParaRPr lang="el-GR" dirty="0"/>
          </a:p>
        </p:txBody>
      </p:sp>
      <p:sp>
        <p:nvSpPr>
          <p:cNvPr id="3" name="2 - Θέση περιεχομένου"/>
          <p:cNvSpPr>
            <a:spLocks noGrp="1"/>
          </p:cNvSpPr>
          <p:nvPr>
            <p:ph idx="1"/>
          </p:nvPr>
        </p:nvSpPr>
        <p:spPr>
          <a:xfrm>
            <a:off x="457200" y="1600200"/>
            <a:ext cx="8229600" cy="5257800"/>
          </a:xfrm>
        </p:spPr>
        <p:txBody>
          <a:bodyPr>
            <a:normAutofit fontScale="92500" lnSpcReduction="20000"/>
          </a:bodyPr>
          <a:lstStyle/>
          <a:p>
            <a:pPr>
              <a:buNone/>
            </a:pPr>
            <a:endParaRPr lang="el-GR" dirty="0"/>
          </a:p>
          <a:p>
            <a:r>
              <a:rPr lang="el-GR" dirty="0"/>
              <a:t>Η Ευρώπη ο διαφωτισμός (κυριαρχία του πνεύματος), ο εξελικτισμός (δαρβινισμός, στάδια του πολιτισμού κατάταξη πολιτισμών σε βαθμίδες, </a:t>
            </a:r>
            <a:r>
              <a:rPr lang="en-US" dirty="0" err="1"/>
              <a:t>Tylor</a:t>
            </a:r>
            <a:r>
              <a:rPr lang="en-US" dirty="0"/>
              <a:t> </a:t>
            </a:r>
            <a:r>
              <a:rPr lang="el-GR" dirty="0"/>
              <a:t>περί αγριότητας, βαρβαρότητας και πολιτισμού), και ο ρομαντισμός (μελέτη αφηγηματικού λόγου/ ανάδειξη της συνέχειας της ψυχής του λαού, </a:t>
            </a:r>
            <a:r>
              <a:rPr lang="en-US" dirty="0" err="1"/>
              <a:t>Volkskunde</a:t>
            </a:r>
            <a:r>
              <a:rPr lang="el-GR" dirty="0" smtClean="0"/>
              <a:t>)</a:t>
            </a:r>
            <a:endParaRPr lang="en-US" dirty="0" smtClean="0"/>
          </a:p>
          <a:p>
            <a:pPr>
              <a:buNone/>
            </a:pPr>
            <a:endParaRPr lang="el-GR" dirty="0"/>
          </a:p>
          <a:p>
            <a:r>
              <a:rPr lang="el-GR" dirty="0"/>
              <a:t>Η υποτίμηση της ύλης έναντι του πνεύματος… Έμφαση στην ταξινόμηση (</a:t>
            </a:r>
            <a:r>
              <a:rPr lang="en-US" dirty="0"/>
              <a:t>classification</a:t>
            </a:r>
            <a:r>
              <a:rPr lang="el-GR" dirty="0"/>
              <a:t>) και την αισθητική αξία των πραγμάτων</a:t>
            </a:r>
          </a:p>
          <a:p>
            <a:endParaRPr lang="el-GR" dirty="0"/>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 ενδιαφέρον για τα πράγματα </a:t>
            </a:r>
            <a:br>
              <a:rPr lang="el-GR" dirty="0" smtClean="0"/>
            </a:br>
            <a:r>
              <a:rPr lang="el-GR" dirty="0" smtClean="0"/>
              <a:t>«των άλλων»…</a:t>
            </a:r>
            <a:endParaRPr lang="el-GR" dirty="0"/>
          </a:p>
        </p:txBody>
      </p:sp>
      <p:sp>
        <p:nvSpPr>
          <p:cNvPr id="3" name="2 - Θέση περιεχομένου"/>
          <p:cNvSpPr>
            <a:spLocks noGrp="1"/>
          </p:cNvSpPr>
          <p:nvPr>
            <p:ph idx="1"/>
          </p:nvPr>
        </p:nvSpPr>
        <p:spPr>
          <a:xfrm>
            <a:off x="457200" y="1600200"/>
            <a:ext cx="8229600" cy="5257800"/>
          </a:xfrm>
        </p:spPr>
        <p:txBody>
          <a:bodyPr>
            <a:normAutofit lnSpcReduction="10000"/>
          </a:bodyPr>
          <a:lstStyle/>
          <a:p>
            <a:r>
              <a:rPr lang="en-US" i="1" dirty="0"/>
              <a:t>Cabinets of curiosities</a:t>
            </a:r>
            <a:r>
              <a:rPr lang="el-GR" dirty="0"/>
              <a:t>… από τον 15</a:t>
            </a:r>
            <a:r>
              <a:rPr lang="el-GR" baseline="30000" dirty="0"/>
              <a:t>ο</a:t>
            </a:r>
            <a:r>
              <a:rPr lang="el-GR" dirty="0"/>
              <a:t> αιώνα και εξής: οι εξωτικοί και περίεργοι άλλοι… Οι αυτοκρατορίες εκθέτουν τον πλούτο τους</a:t>
            </a:r>
            <a:r>
              <a:rPr lang="en-US" dirty="0"/>
              <a:t>. </a:t>
            </a:r>
            <a:endParaRPr lang="el-GR" dirty="0" smtClean="0"/>
          </a:p>
          <a:p>
            <a:pPr>
              <a:buNone/>
            </a:pPr>
            <a:endParaRPr lang="el-GR" dirty="0" smtClean="0"/>
          </a:p>
          <a:p>
            <a:pPr>
              <a:buNone/>
            </a:pPr>
            <a:r>
              <a:rPr lang="el-GR" dirty="0" smtClean="0"/>
              <a:t>Παραδείγματα</a:t>
            </a:r>
            <a:r>
              <a:rPr lang="en-US" dirty="0"/>
              <a:t>:</a:t>
            </a:r>
            <a:endParaRPr lang="el-GR" dirty="0"/>
          </a:p>
          <a:p>
            <a:r>
              <a:rPr lang="en-US" dirty="0"/>
              <a:t>World Fair Exhibitions: Crystal Palace exhibition organized by the Royal Society for the Encouragement of Arts, Hyde Park, London 1</a:t>
            </a:r>
            <a:r>
              <a:rPr lang="en-US" baseline="30000" dirty="0"/>
              <a:t>st</a:t>
            </a:r>
            <a:r>
              <a:rPr lang="en-US" dirty="0"/>
              <a:t> May-11</a:t>
            </a:r>
            <a:r>
              <a:rPr lang="en-US" baseline="30000" dirty="0"/>
              <a:t>th</a:t>
            </a:r>
            <a:r>
              <a:rPr lang="en-US" dirty="0"/>
              <a:t> October 1851, </a:t>
            </a:r>
            <a:r>
              <a:rPr lang="en-US" dirty="0" smtClean="0"/>
              <a:t>… Darwin</a:t>
            </a:r>
            <a:r>
              <a:rPr lang="en-US" dirty="0"/>
              <a:t>, Dickens, </a:t>
            </a:r>
            <a:r>
              <a:rPr lang="en-US" dirty="0" err="1"/>
              <a:t>Caroll</a:t>
            </a:r>
            <a:r>
              <a:rPr lang="en-US" dirty="0"/>
              <a:t>, Eliot </a:t>
            </a:r>
            <a:endParaRPr lang="el-GR" dirty="0"/>
          </a:p>
          <a:p>
            <a:pPr>
              <a:buNone/>
            </a:pPr>
            <a:endParaRPr lang="el-GR" dirty="0"/>
          </a:p>
        </p:txBody>
      </p:sp>
    </p:spTree>
  </p:cSld>
  <p:clrMapOvr>
    <a:masterClrMapping/>
  </p:clrMapOvr>
  <p:transition>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παγκόσμιες εκθέσεις</a:t>
            </a:r>
            <a:endParaRPr lang="el-GR" dirty="0"/>
          </a:p>
        </p:txBody>
      </p:sp>
      <p:pic>
        <p:nvPicPr>
          <p:cNvPr id="4" name="3 - Θέση περιεχομένου" descr="chicagoworldsfair1933.jpg"/>
          <p:cNvPicPr>
            <a:picLocks noGrp="1" noChangeAspect="1"/>
          </p:cNvPicPr>
          <p:nvPr>
            <p:ph idx="1"/>
          </p:nvPr>
        </p:nvPicPr>
        <p:blipFill>
          <a:blip r:embed="rId2" cstate="print"/>
          <a:stretch>
            <a:fillRect/>
          </a:stretch>
        </p:blipFill>
        <p:spPr>
          <a:xfrm>
            <a:off x="1115616" y="1340768"/>
            <a:ext cx="6912768" cy="5328592"/>
          </a:xfrm>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8tjqf0ki18qjjpg.jpg"/>
          <p:cNvPicPr>
            <a:picLocks noGrp="1" noChangeAspect="1"/>
          </p:cNvPicPr>
          <p:nvPr>
            <p:ph idx="1"/>
          </p:nvPr>
        </p:nvPicPr>
        <p:blipFill>
          <a:blip r:embed="rId2" cstate="print"/>
          <a:stretch>
            <a:fillRect/>
          </a:stretch>
        </p:blipFill>
        <p:spPr>
          <a:xfrm>
            <a:off x="533400" y="260648"/>
            <a:ext cx="8077200" cy="6408712"/>
          </a:xfrm>
        </p:spPr>
      </p:pic>
    </p:spTree>
  </p:cSld>
  <p:clrMapOvr>
    <a:masterClrMapping/>
  </p:clrMapOvr>
  <p:transition>
    <p:wipe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International_Exhibition_Brussels_par_Privat-Livemont.jpg"/>
          <p:cNvPicPr>
            <a:picLocks noGrp="1" noChangeAspect="1"/>
          </p:cNvPicPr>
          <p:nvPr>
            <p:ph idx="1"/>
          </p:nvPr>
        </p:nvPicPr>
        <p:blipFill>
          <a:blip r:embed="rId2" cstate="print"/>
          <a:stretch>
            <a:fillRect/>
          </a:stretch>
        </p:blipFill>
        <p:spPr>
          <a:xfrm>
            <a:off x="971600" y="332656"/>
            <a:ext cx="7344816" cy="6336704"/>
          </a:xfrm>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έκθεση στο</a:t>
            </a:r>
            <a:r>
              <a:rPr lang="en-US" dirty="0" smtClean="0"/>
              <a:t> Crystal Palace, </a:t>
            </a:r>
            <a:r>
              <a:rPr lang="el-GR" dirty="0" smtClean="0"/>
              <a:t>Λονδίνο </a:t>
            </a:r>
            <a:endParaRPr lang="el-GR" dirty="0"/>
          </a:p>
        </p:txBody>
      </p:sp>
      <p:pic>
        <p:nvPicPr>
          <p:cNvPr id="4" name="3 - Θέση περιεχομένου" descr="3-paris-exposition-1855-granger.jpg"/>
          <p:cNvPicPr>
            <a:picLocks noGrp="1" noChangeAspect="1"/>
          </p:cNvPicPr>
          <p:nvPr>
            <p:ph idx="1"/>
          </p:nvPr>
        </p:nvPicPr>
        <p:blipFill>
          <a:blip r:embed="rId2" cstate="print"/>
          <a:stretch>
            <a:fillRect/>
          </a:stretch>
        </p:blipFill>
        <p:spPr>
          <a:xfrm>
            <a:off x="827584" y="1268760"/>
            <a:ext cx="7632848" cy="5328592"/>
          </a:xfrm>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Crystal_Palace.PNG"/>
          <p:cNvPicPr>
            <a:picLocks noGrp="1" noChangeAspect="1"/>
          </p:cNvPicPr>
          <p:nvPr>
            <p:ph idx="1"/>
          </p:nvPr>
        </p:nvPicPr>
        <p:blipFill>
          <a:blip r:embed="rId2" cstate="print"/>
          <a:stretch>
            <a:fillRect/>
          </a:stretch>
        </p:blipFill>
        <p:spPr>
          <a:xfrm>
            <a:off x="467544" y="260648"/>
            <a:ext cx="8208912" cy="6408711"/>
          </a:xfrm>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571480"/>
            <a:ext cx="8229600" cy="6000792"/>
          </a:xfrm>
        </p:spPr>
        <p:txBody>
          <a:bodyPr>
            <a:normAutofit fontScale="85000" lnSpcReduction="20000"/>
          </a:bodyPr>
          <a:lstStyle/>
          <a:p>
            <a:pPr>
              <a:buNone/>
            </a:pPr>
            <a:r>
              <a:rPr lang="el-GR" i="1" dirty="0" smtClean="0"/>
              <a:t>“Αυτό που είμαστε δεν είναι μόνον ο εαυτός μας.</a:t>
            </a:r>
          </a:p>
          <a:p>
            <a:pPr>
              <a:buNone/>
            </a:pPr>
            <a:r>
              <a:rPr lang="el-GR" i="1" dirty="0" smtClean="0"/>
              <a:t>Είμαστε ακόμα και εκείνα που χάσαμε</a:t>
            </a:r>
          </a:p>
          <a:p>
            <a:pPr>
              <a:buNone/>
            </a:pPr>
            <a:r>
              <a:rPr lang="el-GR" i="1" dirty="0" smtClean="0"/>
              <a:t>και όσα χαρίσαμε</a:t>
            </a:r>
          </a:p>
          <a:p>
            <a:pPr>
              <a:buNone/>
            </a:pPr>
            <a:r>
              <a:rPr lang="el-GR" i="1" dirty="0" smtClean="0"/>
              <a:t>και </a:t>
            </a:r>
            <a:r>
              <a:rPr lang="el-GR" i="1" dirty="0" err="1" smtClean="0"/>
              <a:t>ό,τι</a:t>
            </a:r>
            <a:r>
              <a:rPr lang="el-GR" i="1" dirty="0" smtClean="0"/>
              <a:t> κερδίσαμε με κόπο και αγρύπνιες.</a:t>
            </a:r>
          </a:p>
          <a:p>
            <a:pPr>
              <a:buNone/>
            </a:pPr>
            <a:r>
              <a:rPr lang="el-GR" i="1" dirty="0" smtClean="0"/>
              <a:t>Είναι ακόμα και τα αινίγματα των φίλων και των συντρόφων μας,</a:t>
            </a:r>
          </a:p>
          <a:p>
            <a:pPr>
              <a:buNone/>
            </a:pPr>
            <a:r>
              <a:rPr lang="el-GR" i="1" dirty="0" smtClean="0"/>
              <a:t>των συγγενών και των αγνώστων,</a:t>
            </a:r>
          </a:p>
          <a:p>
            <a:pPr>
              <a:buNone/>
            </a:pPr>
            <a:r>
              <a:rPr lang="el-GR" i="1" dirty="0" smtClean="0"/>
              <a:t>τα πάθη και οι αμαρτίες τους,</a:t>
            </a:r>
          </a:p>
          <a:p>
            <a:pPr>
              <a:buNone/>
            </a:pPr>
            <a:r>
              <a:rPr lang="el-GR" i="1" dirty="0" smtClean="0"/>
              <a:t>η δόξα της ομορφιάς τους και τα έργα τους,</a:t>
            </a:r>
          </a:p>
          <a:p>
            <a:pPr>
              <a:buNone/>
            </a:pPr>
            <a:r>
              <a:rPr lang="el-GR" i="1" dirty="0" smtClean="0"/>
              <a:t>γιατί πάντα θα σέρνουμε τους διπλανούς μας</a:t>
            </a:r>
          </a:p>
          <a:p>
            <a:pPr>
              <a:buNone/>
            </a:pPr>
            <a:r>
              <a:rPr lang="el-GR" i="1" dirty="0" smtClean="0"/>
              <a:t>και πάντα εκείνους που δε γνωρίσαμε και τους βλέπουμε από μακριά”</a:t>
            </a:r>
          </a:p>
          <a:p>
            <a:pPr>
              <a:buNone/>
            </a:pPr>
            <a:r>
              <a:rPr lang="el-GR" dirty="0" smtClean="0"/>
              <a:t> </a:t>
            </a:r>
          </a:p>
          <a:p>
            <a:pPr>
              <a:buNone/>
            </a:pPr>
            <a:r>
              <a:rPr lang="el-GR" dirty="0" smtClean="0"/>
              <a:t>Μάνος Ελευθερίου, </a:t>
            </a:r>
            <a:r>
              <a:rPr lang="el-GR" i="1" dirty="0" smtClean="0"/>
              <a:t>Η γυναίκα που πέθανε δύο φορές</a:t>
            </a:r>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Οι άλλοι ως «θέαμα»…</a:t>
            </a:r>
            <a:endParaRPr lang="el-GR" dirty="0"/>
          </a:p>
        </p:txBody>
      </p:sp>
      <p:pic>
        <p:nvPicPr>
          <p:cNvPr id="4" name="3 - Θέση περιεχομένου" descr="natives.jpg"/>
          <p:cNvPicPr>
            <a:picLocks noGrp="1" noChangeAspect="1"/>
          </p:cNvPicPr>
          <p:nvPr>
            <p:ph idx="1"/>
          </p:nvPr>
        </p:nvPicPr>
        <p:blipFill>
          <a:blip r:embed="rId2" cstate="print"/>
          <a:stretch>
            <a:fillRect/>
          </a:stretch>
        </p:blipFill>
        <p:spPr>
          <a:xfrm>
            <a:off x="1403648" y="1268760"/>
            <a:ext cx="6696744" cy="5328592"/>
          </a:xfrm>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smtClean="0"/>
              <a:t>Ανθρωποθέαση</a:t>
            </a:r>
            <a:r>
              <a:rPr lang="el-GR" dirty="0" smtClean="0"/>
              <a:t>… </a:t>
            </a:r>
            <a:br>
              <a:rPr lang="el-GR" dirty="0" smtClean="0"/>
            </a:br>
            <a:r>
              <a:rPr lang="el-GR" dirty="0" smtClean="0"/>
              <a:t>Οι «πολιτισμένοι» και «οι άλλοι»</a:t>
            </a:r>
            <a:endParaRPr lang="el-GR" dirty="0"/>
          </a:p>
        </p:txBody>
      </p:sp>
      <p:sp>
        <p:nvSpPr>
          <p:cNvPr id="3" name="2 - Θέση περιεχομένου"/>
          <p:cNvSpPr>
            <a:spLocks noGrp="1"/>
          </p:cNvSpPr>
          <p:nvPr>
            <p:ph idx="1"/>
          </p:nvPr>
        </p:nvSpPr>
        <p:spPr>
          <a:xfrm>
            <a:off x="457200" y="2000240"/>
            <a:ext cx="8229600" cy="4125923"/>
          </a:xfrm>
        </p:spPr>
        <p:txBody>
          <a:bodyPr/>
          <a:lstStyle/>
          <a:p>
            <a:pPr>
              <a:buNone/>
            </a:pPr>
            <a:r>
              <a:rPr lang="el-GR" dirty="0" smtClean="0"/>
              <a:t>   Το «άλλο» ως θέαμα: Περιοδεύουσες εκθέσεις, τσίρκο, ζωολογικοί κήποι, μουσεία: ζώα που συμπεριφέρονται σας άνθρωποι, άνθρωποι υπεράνθρωποι, άνθρωποι </a:t>
            </a:r>
            <a:r>
              <a:rPr lang="el-GR" dirty="0" err="1" smtClean="0"/>
              <a:t>υπερ</a:t>
            </a:r>
            <a:r>
              <a:rPr lang="el-GR" dirty="0" smtClean="0"/>
              <a:t>-φυσικοί ή μη-φυσικοί. Οι άλλες κοινωνίες ως θέαμα (εξωτισμός, </a:t>
            </a:r>
            <a:r>
              <a:rPr lang="el-GR" dirty="0" err="1" smtClean="0"/>
              <a:t>οριενταλισμός</a:t>
            </a:r>
            <a:r>
              <a:rPr lang="el-GR" dirty="0" smtClean="0"/>
              <a:t>).</a:t>
            </a:r>
          </a:p>
          <a:p>
            <a:endParaRPr lang="el-GR" dirty="0"/>
          </a:p>
        </p:txBody>
      </p:sp>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girl-in-human-zoo-e1392748580716.jpg"/>
          <p:cNvPicPr>
            <a:picLocks noGrp="1" noChangeAspect="1"/>
          </p:cNvPicPr>
          <p:nvPr>
            <p:ph idx="1"/>
          </p:nvPr>
        </p:nvPicPr>
        <p:blipFill>
          <a:blip r:embed="rId2" cstate="print"/>
          <a:stretch>
            <a:fillRect/>
          </a:stretch>
        </p:blipFill>
        <p:spPr>
          <a:xfrm>
            <a:off x="2667000" y="2339181"/>
            <a:ext cx="3810000" cy="3048000"/>
          </a:xfrm>
        </p:spPr>
      </p:pic>
      <p:pic>
        <p:nvPicPr>
          <p:cNvPr id="5" name="4 - Εικόνα" descr="674x380xexhibitionscolonial2.jpg.pagespeed.ic_.5mkyMQqe5Y-600x338.jpg"/>
          <p:cNvPicPr>
            <a:picLocks noChangeAspect="1"/>
          </p:cNvPicPr>
          <p:nvPr/>
        </p:nvPicPr>
        <p:blipFill>
          <a:blip r:embed="rId3" cstate="print"/>
          <a:stretch>
            <a:fillRect/>
          </a:stretch>
        </p:blipFill>
        <p:spPr>
          <a:xfrm>
            <a:off x="467544" y="260648"/>
            <a:ext cx="8280920" cy="6192688"/>
          </a:xfrm>
          <a:prstGeom prst="rect">
            <a:avLst/>
          </a:prstGeom>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s Human Zoo 1B.jpg"/>
          <p:cNvPicPr>
            <a:picLocks noGrp="1" noChangeAspect="1"/>
          </p:cNvPicPr>
          <p:nvPr>
            <p:ph idx="1"/>
          </p:nvPr>
        </p:nvPicPr>
        <p:blipFill>
          <a:blip r:embed="rId2" cstate="print"/>
          <a:stretch>
            <a:fillRect/>
          </a:stretch>
        </p:blipFill>
        <p:spPr>
          <a:xfrm>
            <a:off x="395536" y="260648"/>
            <a:ext cx="8424936" cy="6597352"/>
          </a:xfrm>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670x510xexhibitioncolonial1.jpg.pagespeed.ic_.lggOJtnlCQ.jpg"/>
          <p:cNvPicPr>
            <a:picLocks noGrp="1" noChangeAspect="1"/>
          </p:cNvPicPr>
          <p:nvPr>
            <p:ph idx="1"/>
          </p:nvPr>
        </p:nvPicPr>
        <p:blipFill>
          <a:blip r:embed="rId2" cstate="print"/>
          <a:stretch>
            <a:fillRect/>
          </a:stretch>
        </p:blipFill>
        <p:spPr>
          <a:xfrm>
            <a:off x="395536" y="332656"/>
            <a:ext cx="8352927" cy="6264696"/>
          </a:xfrm>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Kwakiutl_dancers.jpg"/>
          <p:cNvPicPr>
            <a:picLocks noGrp="1" noChangeAspect="1"/>
          </p:cNvPicPr>
          <p:nvPr>
            <p:ph idx="1"/>
          </p:nvPr>
        </p:nvPicPr>
        <p:blipFill>
          <a:blip r:embed="rId2" cstate="print"/>
          <a:stretch>
            <a:fillRect/>
          </a:stretch>
        </p:blipFill>
        <p:spPr>
          <a:xfrm>
            <a:off x="395536" y="260648"/>
            <a:ext cx="8352928" cy="6597352"/>
          </a:xfrm>
        </p:spPr>
      </p:pic>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African-girl-in-human-zoo-e1392748580716.jpg"/>
          <p:cNvPicPr>
            <a:picLocks noGrp="1" noChangeAspect="1"/>
          </p:cNvPicPr>
          <p:nvPr>
            <p:ph idx="1"/>
          </p:nvPr>
        </p:nvPicPr>
        <p:blipFill>
          <a:blip r:embed="rId2" cstate="print"/>
          <a:stretch>
            <a:fillRect/>
          </a:stretch>
        </p:blipFill>
        <p:spPr>
          <a:xfrm>
            <a:off x="1428728" y="928670"/>
            <a:ext cx="6429420" cy="5740690"/>
          </a:xfrm>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συγκρότηση της μουσειακής λογικής και ο Διαφωτισμός</a:t>
            </a:r>
            <a:endParaRPr lang="el-GR" dirty="0"/>
          </a:p>
        </p:txBody>
      </p:sp>
      <p:sp>
        <p:nvSpPr>
          <p:cNvPr id="3" name="2 - Θέση περιεχομένου"/>
          <p:cNvSpPr>
            <a:spLocks noGrp="1"/>
          </p:cNvSpPr>
          <p:nvPr>
            <p:ph idx="1"/>
          </p:nvPr>
        </p:nvSpPr>
        <p:spPr>
          <a:xfrm>
            <a:off x="457200" y="1571612"/>
            <a:ext cx="8229600" cy="4554551"/>
          </a:xfrm>
        </p:spPr>
        <p:txBody>
          <a:bodyPr>
            <a:noAutofit/>
          </a:bodyPr>
          <a:lstStyle/>
          <a:p>
            <a:pPr>
              <a:buNone/>
            </a:pPr>
            <a:r>
              <a:rPr lang="en-US" dirty="0" smtClean="0"/>
              <a:t>    </a:t>
            </a:r>
            <a:r>
              <a:rPr lang="el-GR" dirty="0" smtClean="0"/>
              <a:t>Η </a:t>
            </a:r>
            <a:r>
              <a:rPr lang="el-GR" dirty="0"/>
              <a:t>μουσειακή λογική από τα τέλη του 18</a:t>
            </a:r>
            <a:r>
              <a:rPr lang="el-GR" baseline="30000" dirty="0"/>
              <a:t>ο</a:t>
            </a:r>
            <a:r>
              <a:rPr lang="el-GR" dirty="0"/>
              <a:t> αιώνα. Η ίδρυση του έθνους-κράτους. Η θεωρία του </a:t>
            </a:r>
            <a:r>
              <a:rPr lang="el-GR" dirty="0" err="1"/>
              <a:t>Άντερσον</a:t>
            </a:r>
            <a:r>
              <a:rPr lang="el-GR" dirty="0"/>
              <a:t> (1983) για τις φαντασιακές κοινότητες και ο κεντρικός ρόλος των μουσείων ως διαδικασιών που χτίζουν ένα εθνικό, επισκέψιμο </a:t>
            </a:r>
            <a:r>
              <a:rPr lang="el-GR" dirty="0" smtClean="0"/>
              <a:t>παρελθόν</a:t>
            </a:r>
          </a:p>
          <a:p>
            <a:pPr>
              <a:buNone/>
            </a:pPr>
            <a:endParaRPr lang="el-GR" dirty="0" smtClean="0"/>
          </a:p>
          <a:p>
            <a:pPr>
              <a:buNone/>
            </a:pPr>
            <a:r>
              <a:rPr lang="el-GR" dirty="0" smtClean="0"/>
              <a:t>    Ο </a:t>
            </a:r>
            <a:r>
              <a:rPr lang="en-US" dirty="0" smtClean="0"/>
              <a:t>M. Foucault </a:t>
            </a:r>
            <a:r>
              <a:rPr lang="el-GR" dirty="0" smtClean="0"/>
              <a:t>το υπό επιτήρηση σώμα αλλά και το κατευθυνόμενο βλέμμα του νεωτερικού ανθρώπου…</a:t>
            </a:r>
            <a:endParaRPr lang="el-GR" dirty="0"/>
          </a:p>
          <a:p>
            <a:pPr>
              <a:buNone/>
            </a:pPr>
            <a:r>
              <a:rPr lang="en-US"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332657"/>
            <a:ext cx="7772400" cy="1238955"/>
          </a:xfrm>
        </p:spPr>
        <p:txBody>
          <a:bodyPr/>
          <a:lstStyle/>
          <a:p>
            <a:r>
              <a:rPr lang="el-GR" i="1" dirty="0" smtClean="0"/>
              <a:t>Ενδεικτική βιβλιογραφία</a:t>
            </a:r>
            <a:endParaRPr lang="el-GR" i="1" dirty="0"/>
          </a:p>
        </p:txBody>
      </p:sp>
      <p:sp>
        <p:nvSpPr>
          <p:cNvPr id="3" name="2 - Υπότιτλος"/>
          <p:cNvSpPr>
            <a:spLocks noGrp="1"/>
          </p:cNvSpPr>
          <p:nvPr>
            <p:ph type="subTitle" idx="1"/>
          </p:nvPr>
        </p:nvSpPr>
        <p:spPr>
          <a:xfrm>
            <a:off x="142844" y="1428736"/>
            <a:ext cx="8786874" cy="5429264"/>
          </a:xfrm>
        </p:spPr>
        <p:txBody>
          <a:bodyPr>
            <a:normAutofit/>
          </a:bodyPr>
          <a:lstStyle/>
          <a:p>
            <a:pPr algn="l">
              <a:buFont typeface="Wingdings" pitchFamily="2" charset="2"/>
              <a:buChar char="ü"/>
            </a:pPr>
            <a:r>
              <a:rPr lang="el-GR" b="1" dirty="0" err="1" smtClean="0">
                <a:solidFill>
                  <a:schemeClr val="tx1"/>
                </a:solidFill>
              </a:rPr>
              <a:t>Γιαλούρη</a:t>
            </a:r>
            <a:r>
              <a:rPr lang="el-GR" b="1" dirty="0" smtClean="0">
                <a:solidFill>
                  <a:schemeClr val="tx1"/>
                </a:solidFill>
              </a:rPr>
              <a:t> </a:t>
            </a:r>
            <a:r>
              <a:rPr lang="el-GR" b="1" dirty="0" err="1" smtClean="0">
                <a:solidFill>
                  <a:schemeClr val="tx1"/>
                </a:solidFill>
              </a:rPr>
              <a:t>Ελεάνα</a:t>
            </a:r>
            <a:r>
              <a:rPr lang="el-GR" b="1" dirty="0" smtClean="0">
                <a:solidFill>
                  <a:schemeClr val="tx1"/>
                </a:solidFill>
              </a:rPr>
              <a:t> (</a:t>
            </a:r>
            <a:r>
              <a:rPr lang="el-GR" b="1" dirty="0" err="1" smtClean="0">
                <a:solidFill>
                  <a:schemeClr val="tx1"/>
                </a:solidFill>
              </a:rPr>
              <a:t>επιμ</a:t>
            </a:r>
            <a:r>
              <a:rPr lang="el-GR" b="1" dirty="0" smtClean="0">
                <a:solidFill>
                  <a:schemeClr val="tx1"/>
                </a:solidFill>
              </a:rPr>
              <a:t>.), 2012, </a:t>
            </a:r>
            <a:r>
              <a:rPr lang="el-GR" b="1" i="1" dirty="0" smtClean="0">
                <a:solidFill>
                  <a:schemeClr val="tx1"/>
                </a:solidFill>
              </a:rPr>
              <a:t>Υλικός πολιτισμός. Η ανθρωπολογία στη χώρα των πραγμάτων,</a:t>
            </a:r>
            <a:r>
              <a:rPr lang="el-GR" b="1" dirty="0" smtClean="0">
                <a:solidFill>
                  <a:schemeClr val="tx1"/>
                </a:solidFill>
              </a:rPr>
              <a:t> Αθήνα: Αλεξάνδρεια</a:t>
            </a:r>
          </a:p>
          <a:p>
            <a:pPr algn="l"/>
            <a:endParaRPr lang="el-GR" b="1" dirty="0" smtClean="0">
              <a:solidFill>
                <a:schemeClr val="tx1"/>
              </a:solidFill>
            </a:endParaRPr>
          </a:p>
          <a:p>
            <a:pPr algn="l">
              <a:buFont typeface="Wingdings" pitchFamily="2" charset="2"/>
              <a:buChar char="ü"/>
            </a:pPr>
            <a:r>
              <a:rPr lang="el-GR" b="1" dirty="0" smtClean="0">
                <a:solidFill>
                  <a:schemeClr val="tx1"/>
                </a:solidFill>
              </a:rPr>
              <a:t>Οικονόμου Ανδρομάχη, 2014, </a:t>
            </a:r>
            <a:r>
              <a:rPr lang="el-GR" b="1" i="1" dirty="0" smtClean="0">
                <a:solidFill>
                  <a:schemeClr val="tx1"/>
                </a:solidFill>
              </a:rPr>
              <a:t>Υλικός Πολιτισμός: Θεωρία, Μεθοδολογία, Αξιοποίηση,</a:t>
            </a:r>
            <a:r>
              <a:rPr lang="el-GR" b="1" dirty="0" smtClean="0">
                <a:solidFill>
                  <a:schemeClr val="tx1"/>
                </a:solidFill>
              </a:rPr>
              <a:t> Αθήνα: Εκδόσεις </a:t>
            </a:r>
            <a:r>
              <a:rPr lang="el-GR" b="1" dirty="0" err="1" smtClean="0">
                <a:solidFill>
                  <a:schemeClr val="tx1"/>
                </a:solidFill>
              </a:rPr>
              <a:t>Παπαζήση</a:t>
            </a:r>
            <a:endParaRPr lang="el-GR" b="1" dirty="0" smtClean="0">
              <a:solidFill>
                <a:schemeClr val="tx1"/>
              </a:solidFill>
            </a:endParaRPr>
          </a:p>
          <a:p>
            <a:pPr algn="l"/>
            <a:endParaRPr lang="el-GR" b="1" dirty="0" smtClean="0">
              <a:solidFill>
                <a:schemeClr val="tx1"/>
              </a:solidFill>
            </a:endParaRPr>
          </a:p>
          <a:p>
            <a:pPr lvl="8" algn="l">
              <a:buFont typeface="Wingdings" pitchFamily="2" charset="2"/>
              <a:buChar char="ü"/>
            </a:pPr>
            <a:endParaRPr lang="el-GR" b="1" dirty="0" smtClean="0">
              <a:solidFill>
                <a:schemeClr val="tx1"/>
              </a:solidFill>
            </a:endParaRPr>
          </a:p>
          <a:p>
            <a:endParaRPr lang="el-GR"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404665"/>
            <a:ext cx="7772400" cy="2304255"/>
          </a:xfrm>
        </p:spPr>
        <p:txBody>
          <a:bodyPr/>
          <a:lstStyle/>
          <a:p>
            <a:r>
              <a:rPr lang="el-GR" i="1" u="sng" dirty="0" smtClean="0"/>
              <a:t>Η ανθρωπολογία στη χώρα των πραγμάτων…</a:t>
            </a:r>
            <a:endParaRPr lang="el-GR" dirty="0"/>
          </a:p>
        </p:txBody>
      </p:sp>
      <p:sp>
        <p:nvSpPr>
          <p:cNvPr id="3" name="2 - Υπότιτλος"/>
          <p:cNvSpPr>
            <a:spLocks noGrp="1"/>
          </p:cNvSpPr>
          <p:nvPr>
            <p:ph type="subTitle" idx="1"/>
          </p:nvPr>
        </p:nvSpPr>
        <p:spPr>
          <a:xfrm>
            <a:off x="179512" y="2492896"/>
            <a:ext cx="8964488" cy="4365104"/>
          </a:xfrm>
        </p:spPr>
        <p:txBody>
          <a:bodyPr/>
          <a:lstStyle/>
          <a:p>
            <a:pPr lvl="0"/>
            <a:r>
              <a:rPr lang="el-GR" b="1" dirty="0" smtClean="0">
                <a:solidFill>
                  <a:schemeClr val="tx1"/>
                </a:solidFill>
              </a:rPr>
              <a:t>Είναι ο υλικός κόσμος άψυχος και παθητικός στον αντίποδα της οντότητας άνθρωπος που είναι ζωντανός και ενεργητικός;</a:t>
            </a:r>
            <a:endParaRPr lang="en-US" b="1" dirty="0" smtClean="0">
              <a:solidFill>
                <a:schemeClr val="tx1"/>
              </a:solidFill>
            </a:endParaRPr>
          </a:p>
          <a:p>
            <a:pPr lvl="0"/>
            <a:endParaRPr lang="el-GR" b="1" dirty="0" smtClean="0">
              <a:solidFill>
                <a:schemeClr val="tx1"/>
              </a:solidFill>
            </a:endParaRPr>
          </a:p>
          <a:p>
            <a:pPr lvl="0"/>
            <a:r>
              <a:rPr lang="el-GR" b="1" dirty="0" smtClean="0">
                <a:solidFill>
                  <a:schemeClr val="tx1"/>
                </a:solidFill>
              </a:rPr>
              <a:t>Ποια είναι τα όρια ανάμεσα στα υποκείμενα και στα αντικείμενα?</a:t>
            </a:r>
          </a:p>
          <a:p>
            <a:endParaRPr lang="el-GR" dirty="0" smtClean="0">
              <a:solidFill>
                <a:schemeClr val="tx1"/>
              </a:solidFill>
            </a:endParaRPr>
          </a:p>
          <a:p>
            <a:endParaRPr lang="el-GR"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Μερικές επισημάνσεις…</a:t>
            </a:r>
            <a:endParaRPr lang="el-GR" dirty="0"/>
          </a:p>
        </p:txBody>
      </p:sp>
      <p:sp>
        <p:nvSpPr>
          <p:cNvPr id="3" name="2 - Θέση περιεχομένου"/>
          <p:cNvSpPr>
            <a:spLocks noGrp="1"/>
          </p:cNvSpPr>
          <p:nvPr>
            <p:ph idx="1"/>
          </p:nvPr>
        </p:nvSpPr>
        <p:spPr>
          <a:xfrm>
            <a:off x="285720" y="1600200"/>
            <a:ext cx="8401080" cy="5257800"/>
          </a:xfrm>
        </p:spPr>
        <p:txBody>
          <a:bodyPr>
            <a:noAutofit/>
          </a:bodyPr>
          <a:lstStyle/>
          <a:p>
            <a:pPr lvl="0">
              <a:buNone/>
            </a:pPr>
            <a:r>
              <a:rPr lang="el-GR" dirty="0" smtClean="0"/>
              <a:t>   Μας ενδιαφέρει η </a:t>
            </a:r>
            <a:r>
              <a:rPr lang="el-GR" dirty="0"/>
              <a:t>παραγωγή και αναπαραγωγή υλικών όρων της ανθρώπινης </a:t>
            </a:r>
            <a:r>
              <a:rPr lang="el-GR" dirty="0" smtClean="0"/>
              <a:t>ζωής</a:t>
            </a:r>
          </a:p>
          <a:p>
            <a:pPr lvl="0">
              <a:buNone/>
            </a:pPr>
            <a:endParaRPr lang="el-GR" dirty="0"/>
          </a:p>
          <a:p>
            <a:pPr lvl="0">
              <a:buNone/>
            </a:pPr>
            <a:r>
              <a:rPr lang="el-GR" dirty="0" smtClean="0"/>
              <a:t>    Ο </a:t>
            </a:r>
            <a:r>
              <a:rPr lang="el-GR" dirty="0"/>
              <a:t>άνθρωπος οικειοποιείται το φυσικό περιβάλλον για να συγκροτήσει κοινωνία και να </a:t>
            </a:r>
            <a:r>
              <a:rPr lang="el-GR" dirty="0" err="1"/>
              <a:t>παράξει</a:t>
            </a:r>
            <a:r>
              <a:rPr lang="el-GR" dirty="0"/>
              <a:t> τους όρους της κοινωνικής του αναπαραγωγής που εν τέλει συνιστά την ιστορία του ανθρώπινου </a:t>
            </a:r>
            <a:r>
              <a:rPr lang="el-GR" dirty="0" smtClean="0"/>
              <a:t>πολιτισμού</a:t>
            </a:r>
          </a:p>
          <a:p>
            <a:pPr lvl="0">
              <a:buNone/>
            </a:pPr>
            <a:r>
              <a:rPr lang="el-GR" dirty="0" smtClean="0"/>
              <a:t>    </a:t>
            </a:r>
            <a:r>
              <a:rPr lang="el-GR" dirty="0"/>
              <a:t>(Μ. Οικονόμου</a:t>
            </a:r>
            <a:r>
              <a:rPr lang="el-GR" dirty="0" smtClean="0"/>
              <a:t>)</a:t>
            </a:r>
          </a:p>
          <a:p>
            <a:pPr lvl="0"/>
            <a:endParaRPr lang="el-GR" sz="24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Παλιά, πολύ παλιά…</a:t>
            </a:r>
            <a:endParaRPr lang="el-GR" dirty="0"/>
          </a:p>
        </p:txBody>
      </p:sp>
      <p:sp>
        <p:nvSpPr>
          <p:cNvPr id="3" name="2 - Θέση περιεχομένου"/>
          <p:cNvSpPr>
            <a:spLocks noGrp="1"/>
          </p:cNvSpPr>
          <p:nvPr>
            <p:ph idx="1"/>
          </p:nvPr>
        </p:nvSpPr>
        <p:spPr/>
        <p:txBody>
          <a:bodyPr/>
          <a:lstStyle/>
          <a:p>
            <a:pPr lvl="0">
              <a:buNone/>
            </a:pPr>
            <a:r>
              <a:rPr lang="el-GR" dirty="0" smtClean="0"/>
              <a:t>    Αρχαία ελληνική μυθολογία αλλά και λαϊκό φαντασιακό: θεοί που σχετίζονταν με την τεχνογνωσία και την κατάκτηση τεχνικών επιτευγμάτων, χειροτεχνήματα και </a:t>
            </a:r>
            <a:r>
              <a:rPr lang="el-GR" dirty="0" err="1" smtClean="0"/>
              <a:t>τέχνεργα</a:t>
            </a:r>
            <a:r>
              <a:rPr lang="el-GR" dirty="0" smtClean="0"/>
              <a:t> (Δήμητρα, Ήφαιστος Προμηθέας, Αγ. Τρύφων, Μόδεστος, Μάμας, Σπυρίδων) αλλά και με υπερφυσικά όντα και περιθωριακές ομάδες πχ </a:t>
            </a:r>
            <a:r>
              <a:rPr lang="el-GR" dirty="0" err="1" smtClean="0"/>
              <a:t>Ρομά</a:t>
            </a:r>
            <a:r>
              <a:rPr lang="el-GR" dirty="0" smtClean="0"/>
              <a:t> και καλαθοπλεκτική ή Εβραίοι και εμπόριο οίνου</a:t>
            </a:r>
          </a:p>
          <a:p>
            <a:endParaRPr lang="el-GR" dirty="0" smtClean="0"/>
          </a:p>
          <a:p>
            <a:endParaRPr lang="el-GR"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2055</Words>
  <Application>Microsoft Office PowerPoint</Application>
  <PresentationFormat>Προβολή στην οθόνη (4:3)</PresentationFormat>
  <Paragraphs>127</Paragraphs>
  <Slides>57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57</vt:i4>
      </vt:variant>
    </vt:vector>
  </HeadingPairs>
  <TitlesOfParts>
    <vt:vector size="58" baseType="lpstr">
      <vt:lpstr>Θέμα του Office</vt:lpstr>
      <vt:lpstr>Διαφάνεια 1</vt:lpstr>
      <vt:lpstr>Διαφάνεια 2</vt:lpstr>
      <vt:lpstr>Πωλ Γκωγκέν (1848-1903)</vt:lpstr>
      <vt:lpstr>Διαφάνεια 4</vt:lpstr>
      <vt:lpstr>Διαφάνεια 5</vt:lpstr>
      <vt:lpstr>Ενδεικτική βιβλιογραφία</vt:lpstr>
      <vt:lpstr>Η ανθρωπολογία στη χώρα των πραγμάτων…</vt:lpstr>
      <vt:lpstr>Μερικές επισημάνσεις…</vt:lpstr>
      <vt:lpstr>Παλιά, πολύ παλιά…</vt:lpstr>
      <vt:lpstr>Διαφάνεια 10</vt:lpstr>
      <vt:lpstr>Ο μύθος του Προμηθέα</vt:lpstr>
      <vt:lpstr>Διαφάνεια 12</vt:lpstr>
      <vt:lpstr>Διαφάνεια 13</vt:lpstr>
      <vt:lpstr>«Δείτε τι φτάχνουμε!!!»</vt:lpstr>
      <vt:lpstr>«Ένα μουσείο με τις ιστορίες μας…»</vt:lpstr>
      <vt:lpstr>Διαφάνεια 16</vt:lpstr>
      <vt:lpstr>Η Αλίκη στη Χώρα των πραγμάτων…</vt:lpstr>
      <vt:lpstr>Η Αλίκη στη χώρα των θαυμάτων…</vt:lpstr>
      <vt:lpstr>Διαφάνεια 19</vt:lpstr>
      <vt:lpstr>Διαφάνεια 20</vt:lpstr>
      <vt:lpstr>Διαφάνεια 21</vt:lpstr>
      <vt:lpstr>Τί συνιστά τον υλικό πολιτισμό;</vt:lpstr>
      <vt:lpstr>Οι πολιτισμικές διαστάσεις των πραγμάτων</vt:lpstr>
      <vt:lpstr>Κατανάλωση και υλικός κόσμος</vt:lpstr>
      <vt:lpstr>Διαφάνεια 25</vt:lpstr>
      <vt:lpstr>Καταναλώνοντας το παρελθόν…</vt:lpstr>
      <vt:lpstr>Διαφάνεια 27</vt:lpstr>
      <vt:lpstr>Διαφάνεια 28</vt:lpstr>
      <vt:lpstr>Διαφάνεια 29</vt:lpstr>
      <vt:lpstr>Μερικές αποσαφηνίσεις για αρχή</vt:lpstr>
      <vt:lpstr>Ποιες θεματικές θα μας απασχολήσουν;</vt:lpstr>
      <vt:lpstr>Τροφές και ποτά: κώδικες και μηνύματα!</vt:lpstr>
      <vt:lpstr>Διαφάνεια 33</vt:lpstr>
      <vt:lpstr>Διαφάνεια 34</vt:lpstr>
      <vt:lpstr>Η τροφή και τα πολλαπλά της νοήματα</vt:lpstr>
      <vt:lpstr>Πολιτισμική ιδιαιτερότητα και διατροφή </vt:lpstr>
      <vt:lpstr>Η τροφή δείκτης ομοιότητας και διαφοράς</vt:lpstr>
      <vt:lpstr>Εμείς και οι Άλλοι…</vt:lpstr>
      <vt:lpstr>Και τι γίνεται με τα μουσεία;</vt:lpstr>
      <vt:lpstr>Διαφάνεια 40</vt:lpstr>
      <vt:lpstr>Διαφάνεια 41</vt:lpstr>
      <vt:lpstr>Συλλέγειν, εκθέτειν και επικοινωνείν…</vt:lpstr>
      <vt:lpstr>Ιστορική αναδρομή</vt:lpstr>
      <vt:lpstr>Το ενδιαφέρον για τα πράγματα  «των άλλων»…</vt:lpstr>
      <vt:lpstr>Οι παγκόσμιες εκθέσεις</vt:lpstr>
      <vt:lpstr>Διαφάνεια 46</vt:lpstr>
      <vt:lpstr>Διαφάνεια 47</vt:lpstr>
      <vt:lpstr>Η έκθεση στο Crystal Palace, Λονδίνο </vt:lpstr>
      <vt:lpstr>Διαφάνεια 49</vt:lpstr>
      <vt:lpstr>Οι άλλοι ως «θέαμα»…</vt:lpstr>
      <vt:lpstr>Ανθρωποθέαση…  Οι «πολιτισμένοι» και «οι άλλοι»</vt:lpstr>
      <vt:lpstr>Διαφάνεια 52</vt:lpstr>
      <vt:lpstr>Διαφάνεια 53</vt:lpstr>
      <vt:lpstr>Διαφάνεια 54</vt:lpstr>
      <vt:lpstr>Διαφάνεια 55</vt:lpstr>
      <vt:lpstr>Διαφάνεια 56</vt:lpstr>
      <vt:lpstr>Η συγκρότηση της μουσειακής λογικής και ο Διαφωτισμός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ανθρωπολογία στη χώρα των πραγμάτων…</dc:title>
  <dc:creator>BALIA</dc:creator>
  <cp:lastModifiedBy>Admin</cp:lastModifiedBy>
  <cp:revision>46</cp:revision>
  <dcterms:created xsi:type="dcterms:W3CDTF">2015-09-13T13:13:38Z</dcterms:created>
  <dcterms:modified xsi:type="dcterms:W3CDTF">2022-10-11T07:01:27Z</dcterms:modified>
</cp:coreProperties>
</file>