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66" r:id="rId3"/>
    <p:sldId id="272" r:id="rId4"/>
    <p:sldId id="282" r:id="rId5"/>
    <p:sldId id="273" r:id="rId6"/>
    <p:sldId id="285" r:id="rId7"/>
    <p:sldId id="256" r:id="rId8"/>
    <p:sldId id="286" r:id="rId9"/>
    <p:sldId id="257" r:id="rId10"/>
    <p:sldId id="258" r:id="rId11"/>
    <p:sldId id="259" r:id="rId12"/>
    <p:sldId id="269" r:id="rId13"/>
    <p:sldId id="270" r:id="rId14"/>
    <p:sldId id="275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82" autoAdjust="0"/>
  </p:normalViewPr>
  <p:slideViewPr>
    <p:cSldViewPr>
      <p:cViewPr varScale="1">
        <p:scale>
          <a:sx n="67" d="100"/>
          <a:sy n="67" d="100"/>
        </p:scale>
        <p:origin x="20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1ADD8-944A-4F63-AD34-67AA151289C0}" type="doc">
      <dgm:prSet loTypeId="urn:microsoft.com/office/officeart/2005/8/layout/vList4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DCB72BF7-3F7F-458D-A9CE-C81FC0FEE730}">
      <dgm:prSet custT="1"/>
      <dgm:spPr/>
      <dgm:t>
        <a:bodyPr/>
        <a:lstStyle/>
        <a:p>
          <a:pPr rtl="0"/>
          <a:r>
            <a:rPr lang="el-GR" sz="1400" dirty="0"/>
            <a:t>Ημερομηνία	Τάξη: 		Αριθμός μαθητών: </a:t>
          </a:r>
        </a:p>
      </dgm:t>
    </dgm:pt>
    <dgm:pt modelId="{BAE59DDD-4FB5-4C5C-8BA3-45344F79AF47}" type="parTrans" cxnId="{DBF5F920-E95E-430F-8B86-80DD2A1EB5C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5BB4E8CE-3D69-4634-848C-A7679C5D3627}" type="sibTrans" cxnId="{DBF5F920-E95E-430F-8B86-80DD2A1EB5C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01E466BE-C69F-4E3B-A327-FCAD805738B9}">
      <dgm:prSet custT="1"/>
      <dgm:spPr/>
      <dgm:t>
        <a:bodyPr/>
        <a:lstStyle/>
        <a:p>
          <a:pPr rtl="0"/>
          <a:r>
            <a:rPr lang="el-GR" sz="1400" dirty="0"/>
            <a:t>Εξοπλισμός</a:t>
          </a:r>
        </a:p>
      </dgm:t>
    </dgm:pt>
    <dgm:pt modelId="{7D64A50B-64E2-49DD-976C-4D2F93DBF5DE}" type="parTrans" cxnId="{29CCB38F-CC1C-4CCE-BE42-3084697E092E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3F201DCB-528C-4715-A12F-A4F9A1A7B69C}" type="sibTrans" cxnId="{29CCB38F-CC1C-4CCE-BE42-3084697E092E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82477344-08DD-46D1-89F8-A98CA67101B3}">
      <dgm:prSet custT="1"/>
      <dgm:spPr/>
      <dgm:t>
        <a:bodyPr/>
        <a:lstStyle/>
        <a:p>
          <a:pPr rtl="0"/>
          <a:r>
            <a:rPr lang="el-GR" sz="1400" dirty="0"/>
            <a:t>Διάρκεια μαθήματος 40’ ή 45΄</a:t>
          </a:r>
        </a:p>
      </dgm:t>
    </dgm:pt>
    <dgm:pt modelId="{BD6B2CD0-1575-4AE3-9A06-329BD4286459}" type="parTrans" cxnId="{811C1CDB-87E5-4DAD-88F1-45D58BB0883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C16332DA-9033-4C38-99B0-DE6AD59AD107}" type="sibTrans" cxnId="{811C1CDB-87E5-4DAD-88F1-45D58BB0883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1D69047D-AF50-4B8F-98E0-3147D80DD5DB}">
      <dgm:prSet custT="1"/>
      <dgm:spPr/>
      <dgm:t>
        <a:bodyPr/>
        <a:lstStyle/>
        <a:p>
          <a:pPr rtl="0"/>
          <a:r>
            <a:rPr lang="el-GR" sz="1600" b="1" dirty="0"/>
            <a:t>Ειδική Προθέρμανση: άμεσα σχετική με το αντικείμενο</a:t>
          </a:r>
          <a:endParaRPr lang="el-GR" sz="1600" dirty="0"/>
        </a:p>
      </dgm:t>
    </dgm:pt>
    <dgm:pt modelId="{1F4D31B0-006F-4773-9D65-F47F0B737F29}" type="parTrans" cxnId="{AD4AD172-595C-4725-BBE4-2CE506C0542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C4F9610-948A-4B8E-8C9E-EBD8C4E8F9F4}" type="sibTrans" cxnId="{AD4AD172-595C-4725-BBE4-2CE506C0542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89C50FE4-6ADA-4CAE-9416-C21DD0B64161}">
      <dgm:prSet custT="1"/>
      <dgm:spPr/>
      <dgm:t>
        <a:bodyPr/>
        <a:lstStyle/>
        <a:p>
          <a:pPr rtl="0"/>
          <a:r>
            <a:rPr lang="el-GR" sz="1600" b="1" dirty="0"/>
            <a:t>Εξάσκηση στις ήδη γνωστές δεξιότητες</a:t>
          </a:r>
          <a:endParaRPr lang="el-GR" sz="1600" dirty="0"/>
        </a:p>
      </dgm:t>
    </dgm:pt>
    <dgm:pt modelId="{A9AA5823-E43A-4941-BA0A-EA53D39BE427}" type="parTrans" cxnId="{2A6BAA20-A7FA-4C74-8393-8586951575BD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695D2638-F76A-4B2F-8324-2C2BDC30623B}" type="sibTrans" cxnId="{2A6BAA20-A7FA-4C74-8393-8586951575BD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14251854-00FC-41F8-8643-210C8454FAD2}">
      <dgm:prSet custT="1"/>
      <dgm:spPr/>
      <dgm:t>
        <a:bodyPr/>
        <a:lstStyle/>
        <a:p>
          <a:pPr rtl="0"/>
          <a:r>
            <a:rPr lang="el-GR" sz="1600" b="1" dirty="0"/>
            <a:t>Διδασκαλία και Εξάσκηση στις νέες δεξιότητες</a:t>
          </a:r>
          <a:endParaRPr lang="el-GR" sz="1600" dirty="0"/>
        </a:p>
      </dgm:t>
    </dgm:pt>
    <dgm:pt modelId="{3EE87CC5-773F-4DF9-9C1D-D304BFAEF872}" type="parTrans" cxnId="{19506CE1-2EA4-4642-A948-8EF358D8D15D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FBC3E20D-0F60-4EB7-A840-580F9D2B4753}" type="sibTrans" cxnId="{19506CE1-2EA4-4642-A948-8EF358D8D15D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F8730800-E016-4744-8A9B-58D042DE4546}">
      <dgm:prSet custT="1"/>
      <dgm:spPr/>
      <dgm:t>
        <a:bodyPr/>
        <a:lstStyle/>
        <a:p>
          <a:pPr rtl="0"/>
          <a:r>
            <a:rPr lang="el-GR" sz="1600" b="1" dirty="0"/>
            <a:t>Εφαρμογή σε συνθήκες ανταγωνισμού: παιχνίδι εφαρμογής</a:t>
          </a:r>
          <a:endParaRPr lang="el-GR" sz="1600" dirty="0"/>
        </a:p>
      </dgm:t>
    </dgm:pt>
    <dgm:pt modelId="{B77F66D0-A663-42E0-A7BC-3563E1C6C935}" type="parTrans" cxnId="{49C46889-930E-4298-BD50-117D4D947B1B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E522268-E3BC-45DC-90C6-752A8AF29701}" type="sibTrans" cxnId="{49C46889-930E-4298-BD50-117D4D947B1B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501CFC35-0F66-4894-A53C-A74242BCA368}">
      <dgm:prSet custT="1"/>
      <dgm:spPr/>
      <dgm:t>
        <a:bodyPr/>
        <a:lstStyle/>
        <a:p>
          <a:pPr rtl="0"/>
          <a:r>
            <a:rPr lang="el-GR" sz="1600" b="1" dirty="0"/>
            <a:t>Αποθεραπεία</a:t>
          </a:r>
          <a:endParaRPr lang="el-GR" sz="1600" dirty="0"/>
        </a:p>
      </dgm:t>
    </dgm:pt>
    <dgm:pt modelId="{827C7B5B-CA9F-4C4B-9282-4B53554AC5EF}" type="parTrans" cxnId="{86C4EA5B-0784-4E70-848F-57B5BAFA5360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5D83F9A-7CD9-444F-A2FC-AF384DB92221}" type="sibTrans" cxnId="{86C4EA5B-0784-4E70-848F-57B5BAFA5360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906AC76-D7E2-4A52-BDAB-96F2E09167FC}" type="pres">
      <dgm:prSet presAssocID="{6651ADD8-944A-4F63-AD34-67AA151289C0}" presName="linear" presStyleCnt="0">
        <dgm:presLayoutVars>
          <dgm:dir/>
          <dgm:resizeHandles val="exact"/>
        </dgm:presLayoutVars>
      </dgm:prSet>
      <dgm:spPr/>
    </dgm:pt>
    <dgm:pt modelId="{CC00C9D0-4A31-4E51-8851-E64A3DDB61B7}" type="pres">
      <dgm:prSet presAssocID="{DCB72BF7-3F7F-458D-A9CE-C81FC0FEE730}" presName="comp" presStyleCnt="0"/>
      <dgm:spPr/>
    </dgm:pt>
    <dgm:pt modelId="{224EE45F-C010-41A5-9C61-F23F8A4568B1}" type="pres">
      <dgm:prSet presAssocID="{DCB72BF7-3F7F-458D-A9CE-C81FC0FEE730}" presName="box" presStyleLbl="node1" presStyleIdx="0" presStyleCnt="8" custScaleY="53063"/>
      <dgm:spPr/>
    </dgm:pt>
    <dgm:pt modelId="{1C0872E8-004E-4451-85F5-4494A5E2D1A6}" type="pres">
      <dgm:prSet presAssocID="{DCB72BF7-3F7F-458D-A9CE-C81FC0FEE730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ADD15F-9E62-4C2B-8482-06F3F2F5921D}" type="pres">
      <dgm:prSet presAssocID="{DCB72BF7-3F7F-458D-A9CE-C81FC0FEE730}" presName="text" presStyleLbl="node1" presStyleIdx="0" presStyleCnt="8">
        <dgm:presLayoutVars>
          <dgm:bulletEnabled val="1"/>
        </dgm:presLayoutVars>
      </dgm:prSet>
      <dgm:spPr/>
    </dgm:pt>
    <dgm:pt modelId="{42917E0F-3839-4C2B-AF5B-EBC14F424832}" type="pres">
      <dgm:prSet presAssocID="{5BB4E8CE-3D69-4634-848C-A7679C5D3627}" presName="spacer" presStyleCnt="0"/>
      <dgm:spPr/>
    </dgm:pt>
    <dgm:pt modelId="{FF15507A-4634-4CC2-9CDC-211BAF6DC13B}" type="pres">
      <dgm:prSet presAssocID="{01E466BE-C69F-4E3B-A327-FCAD805738B9}" presName="comp" presStyleCnt="0"/>
      <dgm:spPr/>
    </dgm:pt>
    <dgm:pt modelId="{8258F452-3871-4A92-A735-92AB5EE3BB86}" type="pres">
      <dgm:prSet presAssocID="{01E466BE-C69F-4E3B-A327-FCAD805738B9}" presName="box" presStyleLbl="node1" presStyleIdx="1" presStyleCnt="8" custScaleY="45025"/>
      <dgm:spPr/>
    </dgm:pt>
    <dgm:pt modelId="{290914C6-0C87-492D-9881-29BDF83EFA8F}" type="pres">
      <dgm:prSet presAssocID="{01E466BE-C69F-4E3B-A327-FCAD805738B9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04F190-51D3-49F0-A773-4E7E0FF50157}" type="pres">
      <dgm:prSet presAssocID="{01E466BE-C69F-4E3B-A327-FCAD805738B9}" presName="text" presStyleLbl="node1" presStyleIdx="1" presStyleCnt="8">
        <dgm:presLayoutVars>
          <dgm:bulletEnabled val="1"/>
        </dgm:presLayoutVars>
      </dgm:prSet>
      <dgm:spPr/>
    </dgm:pt>
    <dgm:pt modelId="{EFB95A6D-E6F5-4364-B466-F36415655230}" type="pres">
      <dgm:prSet presAssocID="{3F201DCB-528C-4715-A12F-A4F9A1A7B69C}" presName="spacer" presStyleCnt="0"/>
      <dgm:spPr/>
    </dgm:pt>
    <dgm:pt modelId="{6ADF6D68-32E0-41CE-A45C-EBDE5200B7A2}" type="pres">
      <dgm:prSet presAssocID="{82477344-08DD-46D1-89F8-A98CA67101B3}" presName="comp" presStyleCnt="0"/>
      <dgm:spPr/>
    </dgm:pt>
    <dgm:pt modelId="{E6883D1A-1124-46AF-9A50-026C8A6A3B76}" type="pres">
      <dgm:prSet presAssocID="{82477344-08DD-46D1-89F8-A98CA67101B3}" presName="box" presStyleLbl="node1" presStyleIdx="2" presStyleCnt="8" custScaleY="74039"/>
      <dgm:spPr/>
    </dgm:pt>
    <dgm:pt modelId="{CF3AE556-E523-43E5-B76B-FCA565784950}" type="pres">
      <dgm:prSet presAssocID="{82477344-08DD-46D1-89F8-A98CA67101B3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5899B6-E3BC-4186-BF7F-478855BF932A}" type="pres">
      <dgm:prSet presAssocID="{82477344-08DD-46D1-89F8-A98CA67101B3}" presName="text" presStyleLbl="node1" presStyleIdx="2" presStyleCnt="8">
        <dgm:presLayoutVars>
          <dgm:bulletEnabled val="1"/>
        </dgm:presLayoutVars>
      </dgm:prSet>
      <dgm:spPr/>
    </dgm:pt>
    <dgm:pt modelId="{B53F4FB2-DC25-4123-8B98-4EB85CB738C9}" type="pres">
      <dgm:prSet presAssocID="{C16332DA-9033-4C38-99B0-DE6AD59AD107}" presName="spacer" presStyleCnt="0"/>
      <dgm:spPr/>
    </dgm:pt>
    <dgm:pt modelId="{6D6612B5-435E-46F3-B891-A052D55ED02B}" type="pres">
      <dgm:prSet presAssocID="{1D69047D-AF50-4B8F-98E0-3147D80DD5DB}" presName="comp" presStyleCnt="0"/>
      <dgm:spPr/>
    </dgm:pt>
    <dgm:pt modelId="{372F7580-C5D8-47F7-8201-19A7E3CED758}" type="pres">
      <dgm:prSet presAssocID="{1D69047D-AF50-4B8F-98E0-3147D80DD5DB}" presName="box" presStyleLbl="node1" presStyleIdx="3" presStyleCnt="8"/>
      <dgm:spPr/>
    </dgm:pt>
    <dgm:pt modelId="{312EE948-AE27-446F-BF4A-57F84F109F72}" type="pres">
      <dgm:prSet presAssocID="{1D69047D-AF50-4B8F-98E0-3147D80DD5D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B771C5-F8EB-4D60-8BDD-6A9D531BCA14}" type="pres">
      <dgm:prSet presAssocID="{1D69047D-AF50-4B8F-98E0-3147D80DD5DB}" presName="text" presStyleLbl="node1" presStyleIdx="3" presStyleCnt="8">
        <dgm:presLayoutVars>
          <dgm:bulletEnabled val="1"/>
        </dgm:presLayoutVars>
      </dgm:prSet>
      <dgm:spPr/>
    </dgm:pt>
    <dgm:pt modelId="{FD79B338-6821-4181-AEF5-DA8D378F18AA}" type="pres">
      <dgm:prSet presAssocID="{2C4F9610-948A-4B8E-8C9E-EBD8C4E8F9F4}" presName="spacer" presStyleCnt="0"/>
      <dgm:spPr/>
    </dgm:pt>
    <dgm:pt modelId="{69C6B9FF-3ED9-4AF5-9848-1BCE0153B1BC}" type="pres">
      <dgm:prSet presAssocID="{89C50FE4-6ADA-4CAE-9416-C21DD0B64161}" presName="comp" presStyleCnt="0"/>
      <dgm:spPr/>
    </dgm:pt>
    <dgm:pt modelId="{7A9D8955-5DCA-47CF-9D13-6BFCEA01F4B5}" type="pres">
      <dgm:prSet presAssocID="{89C50FE4-6ADA-4CAE-9416-C21DD0B64161}" presName="box" presStyleLbl="node1" presStyleIdx="4" presStyleCnt="8"/>
      <dgm:spPr/>
    </dgm:pt>
    <dgm:pt modelId="{C631C5F6-369E-4A79-B29F-AC43DDB3C398}" type="pres">
      <dgm:prSet presAssocID="{89C50FE4-6ADA-4CAE-9416-C21DD0B64161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168DC95-4A0F-42C8-8FC4-20437FFA6045}" type="pres">
      <dgm:prSet presAssocID="{89C50FE4-6ADA-4CAE-9416-C21DD0B64161}" presName="text" presStyleLbl="node1" presStyleIdx="4" presStyleCnt="8">
        <dgm:presLayoutVars>
          <dgm:bulletEnabled val="1"/>
        </dgm:presLayoutVars>
      </dgm:prSet>
      <dgm:spPr/>
    </dgm:pt>
    <dgm:pt modelId="{36455A2D-622A-40E7-A16D-E63B49E91D95}" type="pres">
      <dgm:prSet presAssocID="{695D2638-F76A-4B2F-8324-2C2BDC30623B}" presName="spacer" presStyleCnt="0"/>
      <dgm:spPr/>
    </dgm:pt>
    <dgm:pt modelId="{3476DE2A-A663-4DD1-814F-0E4B0E2E9522}" type="pres">
      <dgm:prSet presAssocID="{14251854-00FC-41F8-8643-210C8454FAD2}" presName="comp" presStyleCnt="0"/>
      <dgm:spPr/>
    </dgm:pt>
    <dgm:pt modelId="{DD51D3B3-D34A-4FAF-AB44-850B06574393}" type="pres">
      <dgm:prSet presAssocID="{14251854-00FC-41F8-8643-210C8454FAD2}" presName="box" presStyleLbl="node1" presStyleIdx="5" presStyleCnt="8"/>
      <dgm:spPr/>
    </dgm:pt>
    <dgm:pt modelId="{0259674F-3439-4E3B-B82F-B8C1B41D1E60}" type="pres">
      <dgm:prSet presAssocID="{14251854-00FC-41F8-8643-210C8454FAD2}" presName="img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90BF332-6D3D-46E6-BC6B-F529A509D026}" type="pres">
      <dgm:prSet presAssocID="{14251854-00FC-41F8-8643-210C8454FAD2}" presName="text" presStyleLbl="node1" presStyleIdx="5" presStyleCnt="8">
        <dgm:presLayoutVars>
          <dgm:bulletEnabled val="1"/>
        </dgm:presLayoutVars>
      </dgm:prSet>
      <dgm:spPr/>
    </dgm:pt>
    <dgm:pt modelId="{785750F8-3F25-4D1C-B681-6974FE29007A}" type="pres">
      <dgm:prSet presAssocID="{FBC3E20D-0F60-4EB7-A840-580F9D2B4753}" presName="spacer" presStyleCnt="0"/>
      <dgm:spPr/>
    </dgm:pt>
    <dgm:pt modelId="{1B07ADC8-7AEA-4037-BD40-D67E2AE41838}" type="pres">
      <dgm:prSet presAssocID="{F8730800-E016-4744-8A9B-58D042DE4546}" presName="comp" presStyleCnt="0"/>
      <dgm:spPr/>
    </dgm:pt>
    <dgm:pt modelId="{05FA1CCE-5FA4-450D-9B76-B4ECBFA61A9C}" type="pres">
      <dgm:prSet presAssocID="{F8730800-E016-4744-8A9B-58D042DE4546}" presName="box" presStyleLbl="node1" presStyleIdx="6" presStyleCnt="8"/>
      <dgm:spPr/>
    </dgm:pt>
    <dgm:pt modelId="{88225BFB-3238-4802-B84F-CFB53B480CDC}" type="pres">
      <dgm:prSet presAssocID="{F8730800-E016-4744-8A9B-58D042DE4546}" presName="img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28BDDCA-D120-4A68-BC63-82CF7409FD4E}" type="pres">
      <dgm:prSet presAssocID="{F8730800-E016-4744-8A9B-58D042DE4546}" presName="text" presStyleLbl="node1" presStyleIdx="6" presStyleCnt="8">
        <dgm:presLayoutVars>
          <dgm:bulletEnabled val="1"/>
        </dgm:presLayoutVars>
      </dgm:prSet>
      <dgm:spPr/>
    </dgm:pt>
    <dgm:pt modelId="{F43CCFD3-CB9D-4E44-8049-E4FC73B2F1A7}" type="pres">
      <dgm:prSet presAssocID="{4E522268-E3BC-45DC-90C6-752A8AF29701}" presName="spacer" presStyleCnt="0"/>
      <dgm:spPr/>
    </dgm:pt>
    <dgm:pt modelId="{1E73BCFE-C026-4D7E-8801-D1EFDB07ABBA}" type="pres">
      <dgm:prSet presAssocID="{501CFC35-0F66-4894-A53C-A74242BCA368}" presName="comp" presStyleCnt="0"/>
      <dgm:spPr/>
    </dgm:pt>
    <dgm:pt modelId="{D8FFC6DF-8B3B-4EC2-A3DE-A39357FD7642}" type="pres">
      <dgm:prSet presAssocID="{501CFC35-0F66-4894-A53C-A74242BCA368}" presName="box" presStyleLbl="node1" presStyleIdx="7" presStyleCnt="8" custScaleY="44978"/>
      <dgm:spPr/>
    </dgm:pt>
    <dgm:pt modelId="{0B70581F-FF38-4ED9-AB41-E2D71DB70892}" type="pres">
      <dgm:prSet presAssocID="{501CFC35-0F66-4894-A53C-A74242BCA368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BC673E24-1B71-4FB8-8AFA-3764652B9509}" type="pres">
      <dgm:prSet presAssocID="{501CFC35-0F66-4894-A53C-A74242BCA368}" presName="text" presStyleLbl="node1" presStyleIdx="7" presStyleCnt="8">
        <dgm:presLayoutVars>
          <dgm:bulletEnabled val="1"/>
        </dgm:presLayoutVars>
      </dgm:prSet>
      <dgm:spPr/>
    </dgm:pt>
  </dgm:ptLst>
  <dgm:cxnLst>
    <dgm:cxn modelId="{7FAB2F04-C158-47F6-BB4A-65C377FE8A76}" type="presOf" srcId="{501CFC35-0F66-4894-A53C-A74242BCA368}" destId="{D8FFC6DF-8B3B-4EC2-A3DE-A39357FD7642}" srcOrd="0" destOrd="0" presId="urn:microsoft.com/office/officeart/2005/8/layout/vList4"/>
    <dgm:cxn modelId="{2A6BAA20-A7FA-4C74-8393-8586951575BD}" srcId="{6651ADD8-944A-4F63-AD34-67AA151289C0}" destId="{89C50FE4-6ADA-4CAE-9416-C21DD0B64161}" srcOrd="4" destOrd="0" parTransId="{A9AA5823-E43A-4941-BA0A-EA53D39BE427}" sibTransId="{695D2638-F76A-4B2F-8324-2C2BDC30623B}"/>
    <dgm:cxn modelId="{DBF5F920-E95E-430F-8B86-80DD2A1EB5C9}" srcId="{6651ADD8-944A-4F63-AD34-67AA151289C0}" destId="{DCB72BF7-3F7F-458D-A9CE-C81FC0FEE730}" srcOrd="0" destOrd="0" parTransId="{BAE59DDD-4FB5-4C5C-8BA3-45344F79AF47}" sibTransId="{5BB4E8CE-3D69-4634-848C-A7679C5D3627}"/>
    <dgm:cxn modelId="{6703342C-6B41-4CC9-82D4-316C8CCCFEB6}" type="presOf" srcId="{DCB72BF7-3F7F-458D-A9CE-C81FC0FEE730}" destId="{224EE45F-C010-41A5-9C61-F23F8A4568B1}" srcOrd="0" destOrd="0" presId="urn:microsoft.com/office/officeart/2005/8/layout/vList4"/>
    <dgm:cxn modelId="{86C4EA5B-0784-4E70-848F-57B5BAFA5360}" srcId="{6651ADD8-944A-4F63-AD34-67AA151289C0}" destId="{501CFC35-0F66-4894-A53C-A74242BCA368}" srcOrd="7" destOrd="0" parTransId="{827C7B5B-CA9F-4C4B-9282-4B53554AC5EF}" sibTransId="{45D83F9A-7CD9-444F-A2FC-AF384DB92221}"/>
    <dgm:cxn modelId="{E05C735E-F130-459D-B473-F91072791E59}" type="presOf" srcId="{82477344-08DD-46D1-89F8-A98CA67101B3}" destId="{E6883D1A-1124-46AF-9A50-026C8A6A3B76}" srcOrd="0" destOrd="0" presId="urn:microsoft.com/office/officeart/2005/8/layout/vList4"/>
    <dgm:cxn modelId="{B5EBCD45-F972-4F4A-A3BB-D6F670EB1FFF}" type="presOf" srcId="{501CFC35-0F66-4894-A53C-A74242BCA368}" destId="{BC673E24-1B71-4FB8-8AFA-3764652B9509}" srcOrd="1" destOrd="0" presId="urn:microsoft.com/office/officeart/2005/8/layout/vList4"/>
    <dgm:cxn modelId="{2A5AAC6B-E934-43FF-A393-685FA0DF292E}" type="presOf" srcId="{F8730800-E016-4744-8A9B-58D042DE4546}" destId="{A28BDDCA-D120-4A68-BC63-82CF7409FD4E}" srcOrd="1" destOrd="0" presId="urn:microsoft.com/office/officeart/2005/8/layout/vList4"/>
    <dgm:cxn modelId="{FBE90472-9BB9-4BBE-B3DF-6C55EC3C1EEF}" type="presOf" srcId="{F8730800-E016-4744-8A9B-58D042DE4546}" destId="{05FA1CCE-5FA4-450D-9B76-B4ECBFA61A9C}" srcOrd="0" destOrd="0" presId="urn:microsoft.com/office/officeart/2005/8/layout/vList4"/>
    <dgm:cxn modelId="{AD4AD172-595C-4725-BBE4-2CE506C05429}" srcId="{6651ADD8-944A-4F63-AD34-67AA151289C0}" destId="{1D69047D-AF50-4B8F-98E0-3147D80DD5DB}" srcOrd="3" destOrd="0" parTransId="{1F4D31B0-006F-4773-9D65-F47F0B737F29}" sibTransId="{2C4F9610-948A-4B8E-8C9E-EBD8C4E8F9F4}"/>
    <dgm:cxn modelId="{1EEBCA83-0FA1-4236-ABBC-AD488BB749DC}" type="presOf" srcId="{6651ADD8-944A-4F63-AD34-67AA151289C0}" destId="{2906AC76-D7E2-4A52-BDAB-96F2E09167FC}" srcOrd="0" destOrd="0" presId="urn:microsoft.com/office/officeart/2005/8/layout/vList4"/>
    <dgm:cxn modelId="{49C46889-930E-4298-BD50-117D4D947B1B}" srcId="{6651ADD8-944A-4F63-AD34-67AA151289C0}" destId="{F8730800-E016-4744-8A9B-58D042DE4546}" srcOrd="6" destOrd="0" parTransId="{B77F66D0-A663-42E0-A7BC-3563E1C6C935}" sibTransId="{4E522268-E3BC-45DC-90C6-752A8AF29701}"/>
    <dgm:cxn modelId="{29CCB38F-CC1C-4CCE-BE42-3084697E092E}" srcId="{6651ADD8-944A-4F63-AD34-67AA151289C0}" destId="{01E466BE-C69F-4E3B-A327-FCAD805738B9}" srcOrd="1" destOrd="0" parTransId="{7D64A50B-64E2-49DD-976C-4D2F93DBF5DE}" sibTransId="{3F201DCB-528C-4715-A12F-A4F9A1A7B69C}"/>
    <dgm:cxn modelId="{E2E194AF-973A-451F-8F88-01FBF29ACE9A}" type="presOf" srcId="{14251854-00FC-41F8-8643-210C8454FAD2}" destId="{A90BF332-6D3D-46E6-BC6B-F529A509D026}" srcOrd="1" destOrd="0" presId="urn:microsoft.com/office/officeart/2005/8/layout/vList4"/>
    <dgm:cxn modelId="{D6034DB2-DCC0-4C4A-BDDB-F3FA275A0887}" type="presOf" srcId="{DCB72BF7-3F7F-458D-A9CE-C81FC0FEE730}" destId="{5AADD15F-9E62-4C2B-8482-06F3F2F5921D}" srcOrd="1" destOrd="0" presId="urn:microsoft.com/office/officeart/2005/8/layout/vList4"/>
    <dgm:cxn modelId="{ECE518C4-34CC-4369-8D0E-623E4836781A}" type="presOf" srcId="{89C50FE4-6ADA-4CAE-9416-C21DD0B64161}" destId="{7A9D8955-5DCA-47CF-9D13-6BFCEA01F4B5}" srcOrd="0" destOrd="0" presId="urn:microsoft.com/office/officeart/2005/8/layout/vList4"/>
    <dgm:cxn modelId="{9BAD97C6-6F56-4E1E-984C-DAC68E57B2AD}" type="presOf" srcId="{89C50FE4-6ADA-4CAE-9416-C21DD0B64161}" destId="{E168DC95-4A0F-42C8-8FC4-20437FFA6045}" srcOrd="1" destOrd="0" presId="urn:microsoft.com/office/officeart/2005/8/layout/vList4"/>
    <dgm:cxn modelId="{40D123CA-7551-437F-9F23-37DDA814C98F}" type="presOf" srcId="{01E466BE-C69F-4E3B-A327-FCAD805738B9}" destId="{E104F190-51D3-49F0-A773-4E7E0FF50157}" srcOrd="1" destOrd="0" presId="urn:microsoft.com/office/officeart/2005/8/layout/vList4"/>
    <dgm:cxn modelId="{2E2487D8-8C4F-4308-9CF9-F2970C195F34}" type="presOf" srcId="{01E466BE-C69F-4E3B-A327-FCAD805738B9}" destId="{8258F452-3871-4A92-A735-92AB5EE3BB86}" srcOrd="0" destOrd="0" presId="urn:microsoft.com/office/officeart/2005/8/layout/vList4"/>
    <dgm:cxn modelId="{811C1CDB-87E5-4DAD-88F1-45D58BB08839}" srcId="{6651ADD8-944A-4F63-AD34-67AA151289C0}" destId="{82477344-08DD-46D1-89F8-A98CA67101B3}" srcOrd="2" destOrd="0" parTransId="{BD6B2CD0-1575-4AE3-9A06-329BD4286459}" sibTransId="{C16332DA-9033-4C38-99B0-DE6AD59AD107}"/>
    <dgm:cxn modelId="{19506CE1-2EA4-4642-A948-8EF358D8D15D}" srcId="{6651ADD8-944A-4F63-AD34-67AA151289C0}" destId="{14251854-00FC-41F8-8643-210C8454FAD2}" srcOrd="5" destOrd="0" parTransId="{3EE87CC5-773F-4DF9-9C1D-D304BFAEF872}" sibTransId="{FBC3E20D-0F60-4EB7-A840-580F9D2B4753}"/>
    <dgm:cxn modelId="{FC6448E5-8DDD-48EB-BC75-AED298BD2128}" type="presOf" srcId="{14251854-00FC-41F8-8643-210C8454FAD2}" destId="{DD51D3B3-D34A-4FAF-AB44-850B06574393}" srcOrd="0" destOrd="0" presId="urn:microsoft.com/office/officeart/2005/8/layout/vList4"/>
    <dgm:cxn modelId="{6500D2E7-F599-420F-A680-3906DB22077D}" type="presOf" srcId="{1D69047D-AF50-4B8F-98E0-3147D80DD5DB}" destId="{40B771C5-F8EB-4D60-8BDD-6A9D531BCA14}" srcOrd="1" destOrd="0" presId="urn:microsoft.com/office/officeart/2005/8/layout/vList4"/>
    <dgm:cxn modelId="{FEC397EA-9515-4BED-A344-C53B9E938585}" type="presOf" srcId="{82477344-08DD-46D1-89F8-A98CA67101B3}" destId="{025899B6-E3BC-4186-BF7F-478855BF932A}" srcOrd="1" destOrd="0" presId="urn:microsoft.com/office/officeart/2005/8/layout/vList4"/>
    <dgm:cxn modelId="{1B1FC2F4-6D19-4142-A5FD-EA8CE1508FCD}" type="presOf" srcId="{1D69047D-AF50-4B8F-98E0-3147D80DD5DB}" destId="{372F7580-C5D8-47F7-8201-19A7E3CED758}" srcOrd="0" destOrd="0" presId="urn:microsoft.com/office/officeart/2005/8/layout/vList4"/>
    <dgm:cxn modelId="{539FE438-AE0D-4FB8-948A-2BC362E5BEAA}" type="presParOf" srcId="{2906AC76-D7E2-4A52-BDAB-96F2E09167FC}" destId="{CC00C9D0-4A31-4E51-8851-E64A3DDB61B7}" srcOrd="0" destOrd="0" presId="urn:microsoft.com/office/officeart/2005/8/layout/vList4"/>
    <dgm:cxn modelId="{6FCBA036-72C5-4862-832A-676122E73F03}" type="presParOf" srcId="{CC00C9D0-4A31-4E51-8851-E64A3DDB61B7}" destId="{224EE45F-C010-41A5-9C61-F23F8A4568B1}" srcOrd="0" destOrd="0" presId="urn:microsoft.com/office/officeart/2005/8/layout/vList4"/>
    <dgm:cxn modelId="{F63D9829-BCB0-4E66-9404-C0DE2B62602C}" type="presParOf" srcId="{CC00C9D0-4A31-4E51-8851-E64A3DDB61B7}" destId="{1C0872E8-004E-4451-85F5-4494A5E2D1A6}" srcOrd="1" destOrd="0" presId="urn:microsoft.com/office/officeart/2005/8/layout/vList4"/>
    <dgm:cxn modelId="{58DDB9AF-5B53-4320-A98D-60125E18272A}" type="presParOf" srcId="{CC00C9D0-4A31-4E51-8851-E64A3DDB61B7}" destId="{5AADD15F-9E62-4C2B-8482-06F3F2F5921D}" srcOrd="2" destOrd="0" presId="urn:microsoft.com/office/officeart/2005/8/layout/vList4"/>
    <dgm:cxn modelId="{6BC0BAFB-C0F1-4B52-A580-49155F0DE2E6}" type="presParOf" srcId="{2906AC76-D7E2-4A52-BDAB-96F2E09167FC}" destId="{42917E0F-3839-4C2B-AF5B-EBC14F424832}" srcOrd="1" destOrd="0" presId="urn:microsoft.com/office/officeart/2005/8/layout/vList4"/>
    <dgm:cxn modelId="{BB695450-0648-4B59-9CC4-1F0DDC04614E}" type="presParOf" srcId="{2906AC76-D7E2-4A52-BDAB-96F2E09167FC}" destId="{FF15507A-4634-4CC2-9CDC-211BAF6DC13B}" srcOrd="2" destOrd="0" presId="urn:microsoft.com/office/officeart/2005/8/layout/vList4"/>
    <dgm:cxn modelId="{EEC3445B-0AD8-4C74-B80C-A40812E255F0}" type="presParOf" srcId="{FF15507A-4634-4CC2-9CDC-211BAF6DC13B}" destId="{8258F452-3871-4A92-A735-92AB5EE3BB86}" srcOrd="0" destOrd="0" presId="urn:microsoft.com/office/officeart/2005/8/layout/vList4"/>
    <dgm:cxn modelId="{9E0928D9-27CD-4E22-8430-F5ACE7D961AE}" type="presParOf" srcId="{FF15507A-4634-4CC2-9CDC-211BAF6DC13B}" destId="{290914C6-0C87-492D-9881-29BDF83EFA8F}" srcOrd="1" destOrd="0" presId="urn:microsoft.com/office/officeart/2005/8/layout/vList4"/>
    <dgm:cxn modelId="{E59A0A49-7ED2-4985-BBE8-479D6D689FDF}" type="presParOf" srcId="{FF15507A-4634-4CC2-9CDC-211BAF6DC13B}" destId="{E104F190-51D3-49F0-A773-4E7E0FF50157}" srcOrd="2" destOrd="0" presId="urn:microsoft.com/office/officeart/2005/8/layout/vList4"/>
    <dgm:cxn modelId="{3308185F-8AE2-4011-AB9F-5EC0E77639B7}" type="presParOf" srcId="{2906AC76-D7E2-4A52-BDAB-96F2E09167FC}" destId="{EFB95A6D-E6F5-4364-B466-F36415655230}" srcOrd="3" destOrd="0" presId="urn:microsoft.com/office/officeart/2005/8/layout/vList4"/>
    <dgm:cxn modelId="{10147B89-5703-498C-8680-CF4D5CB6B0A2}" type="presParOf" srcId="{2906AC76-D7E2-4A52-BDAB-96F2E09167FC}" destId="{6ADF6D68-32E0-41CE-A45C-EBDE5200B7A2}" srcOrd="4" destOrd="0" presId="urn:microsoft.com/office/officeart/2005/8/layout/vList4"/>
    <dgm:cxn modelId="{5CCE2931-72F4-4EC8-89E1-CA5E68E34CC1}" type="presParOf" srcId="{6ADF6D68-32E0-41CE-A45C-EBDE5200B7A2}" destId="{E6883D1A-1124-46AF-9A50-026C8A6A3B76}" srcOrd="0" destOrd="0" presId="urn:microsoft.com/office/officeart/2005/8/layout/vList4"/>
    <dgm:cxn modelId="{9226CD00-F481-4F2E-BFDA-E80836041E0A}" type="presParOf" srcId="{6ADF6D68-32E0-41CE-A45C-EBDE5200B7A2}" destId="{CF3AE556-E523-43E5-B76B-FCA565784950}" srcOrd="1" destOrd="0" presId="urn:microsoft.com/office/officeart/2005/8/layout/vList4"/>
    <dgm:cxn modelId="{314B44AB-2C4E-4D36-9616-BF8F45E9B7C8}" type="presParOf" srcId="{6ADF6D68-32E0-41CE-A45C-EBDE5200B7A2}" destId="{025899B6-E3BC-4186-BF7F-478855BF932A}" srcOrd="2" destOrd="0" presId="urn:microsoft.com/office/officeart/2005/8/layout/vList4"/>
    <dgm:cxn modelId="{A702E8DF-B230-4220-9A7B-6CE3C92B097B}" type="presParOf" srcId="{2906AC76-D7E2-4A52-BDAB-96F2E09167FC}" destId="{B53F4FB2-DC25-4123-8B98-4EB85CB738C9}" srcOrd="5" destOrd="0" presId="urn:microsoft.com/office/officeart/2005/8/layout/vList4"/>
    <dgm:cxn modelId="{1F743C91-9F57-4D39-9D6C-5780C96E674B}" type="presParOf" srcId="{2906AC76-D7E2-4A52-BDAB-96F2E09167FC}" destId="{6D6612B5-435E-46F3-B891-A052D55ED02B}" srcOrd="6" destOrd="0" presId="urn:microsoft.com/office/officeart/2005/8/layout/vList4"/>
    <dgm:cxn modelId="{9224D523-E62B-4680-B024-D2AF67375C5A}" type="presParOf" srcId="{6D6612B5-435E-46F3-B891-A052D55ED02B}" destId="{372F7580-C5D8-47F7-8201-19A7E3CED758}" srcOrd="0" destOrd="0" presId="urn:microsoft.com/office/officeart/2005/8/layout/vList4"/>
    <dgm:cxn modelId="{3E1B5ABF-5282-41D9-86D7-3D2E5C9B4369}" type="presParOf" srcId="{6D6612B5-435E-46F3-B891-A052D55ED02B}" destId="{312EE948-AE27-446F-BF4A-57F84F109F72}" srcOrd="1" destOrd="0" presId="urn:microsoft.com/office/officeart/2005/8/layout/vList4"/>
    <dgm:cxn modelId="{C0CE1289-761D-4F76-B8B2-DF1606EFA726}" type="presParOf" srcId="{6D6612B5-435E-46F3-B891-A052D55ED02B}" destId="{40B771C5-F8EB-4D60-8BDD-6A9D531BCA14}" srcOrd="2" destOrd="0" presId="urn:microsoft.com/office/officeart/2005/8/layout/vList4"/>
    <dgm:cxn modelId="{2315C117-EA19-4065-8E93-94018A7EAB8F}" type="presParOf" srcId="{2906AC76-D7E2-4A52-BDAB-96F2E09167FC}" destId="{FD79B338-6821-4181-AEF5-DA8D378F18AA}" srcOrd="7" destOrd="0" presId="urn:microsoft.com/office/officeart/2005/8/layout/vList4"/>
    <dgm:cxn modelId="{83794A8A-5754-4574-A291-A92725B6C4B4}" type="presParOf" srcId="{2906AC76-D7E2-4A52-BDAB-96F2E09167FC}" destId="{69C6B9FF-3ED9-4AF5-9848-1BCE0153B1BC}" srcOrd="8" destOrd="0" presId="urn:microsoft.com/office/officeart/2005/8/layout/vList4"/>
    <dgm:cxn modelId="{15825B37-E06A-4193-9BDC-754BC2AAC26C}" type="presParOf" srcId="{69C6B9FF-3ED9-4AF5-9848-1BCE0153B1BC}" destId="{7A9D8955-5DCA-47CF-9D13-6BFCEA01F4B5}" srcOrd="0" destOrd="0" presId="urn:microsoft.com/office/officeart/2005/8/layout/vList4"/>
    <dgm:cxn modelId="{BA8579D6-1AA3-43D9-8CF8-D32EE934C950}" type="presParOf" srcId="{69C6B9FF-3ED9-4AF5-9848-1BCE0153B1BC}" destId="{C631C5F6-369E-4A79-B29F-AC43DDB3C398}" srcOrd="1" destOrd="0" presId="urn:microsoft.com/office/officeart/2005/8/layout/vList4"/>
    <dgm:cxn modelId="{850486E0-71B3-4650-8544-9A9FAB298297}" type="presParOf" srcId="{69C6B9FF-3ED9-4AF5-9848-1BCE0153B1BC}" destId="{E168DC95-4A0F-42C8-8FC4-20437FFA6045}" srcOrd="2" destOrd="0" presId="urn:microsoft.com/office/officeart/2005/8/layout/vList4"/>
    <dgm:cxn modelId="{4775D99B-6F39-4E56-AC0B-5D8A0A941293}" type="presParOf" srcId="{2906AC76-D7E2-4A52-BDAB-96F2E09167FC}" destId="{36455A2D-622A-40E7-A16D-E63B49E91D95}" srcOrd="9" destOrd="0" presId="urn:microsoft.com/office/officeart/2005/8/layout/vList4"/>
    <dgm:cxn modelId="{F8053B3A-E49F-4843-89E6-7A82CD5BCF61}" type="presParOf" srcId="{2906AC76-D7E2-4A52-BDAB-96F2E09167FC}" destId="{3476DE2A-A663-4DD1-814F-0E4B0E2E9522}" srcOrd="10" destOrd="0" presId="urn:microsoft.com/office/officeart/2005/8/layout/vList4"/>
    <dgm:cxn modelId="{A822D729-C81F-4471-B26E-C47E96EEA271}" type="presParOf" srcId="{3476DE2A-A663-4DD1-814F-0E4B0E2E9522}" destId="{DD51D3B3-D34A-4FAF-AB44-850B06574393}" srcOrd="0" destOrd="0" presId="urn:microsoft.com/office/officeart/2005/8/layout/vList4"/>
    <dgm:cxn modelId="{E78355A9-F1EE-4C08-ABB8-192F03234450}" type="presParOf" srcId="{3476DE2A-A663-4DD1-814F-0E4B0E2E9522}" destId="{0259674F-3439-4E3B-B82F-B8C1B41D1E60}" srcOrd="1" destOrd="0" presId="urn:microsoft.com/office/officeart/2005/8/layout/vList4"/>
    <dgm:cxn modelId="{91009340-D8E7-4374-B2DD-2DF95D14DEFC}" type="presParOf" srcId="{3476DE2A-A663-4DD1-814F-0E4B0E2E9522}" destId="{A90BF332-6D3D-46E6-BC6B-F529A509D026}" srcOrd="2" destOrd="0" presId="urn:microsoft.com/office/officeart/2005/8/layout/vList4"/>
    <dgm:cxn modelId="{EB88CB38-5D05-4FE2-AFE7-3E953AE20963}" type="presParOf" srcId="{2906AC76-D7E2-4A52-BDAB-96F2E09167FC}" destId="{785750F8-3F25-4D1C-B681-6974FE29007A}" srcOrd="11" destOrd="0" presId="urn:microsoft.com/office/officeart/2005/8/layout/vList4"/>
    <dgm:cxn modelId="{A80ECE25-73FF-41F1-8BEC-87228A2942C4}" type="presParOf" srcId="{2906AC76-D7E2-4A52-BDAB-96F2E09167FC}" destId="{1B07ADC8-7AEA-4037-BD40-D67E2AE41838}" srcOrd="12" destOrd="0" presId="urn:microsoft.com/office/officeart/2005/8/layout/vList4"/>
    <dgm:cxn modelId="{C15FABC0-C862-4265-9F2F-A99BB278689C}" type="presParOf" srcId="{1B07ADC8-7AEA-4037-BD40-D67E2AE41838}" destId="{05FA1CCE-5FA4-450D-9B76-B4ECBFA61A9C}" srcOrd="0" destOrd="0" presId="urn:microsoft.com/office/officeart/2005/8/layout/vList4"/>
    <dgm:cxn modelId="{C587271F-6685-454F-8DE4-A6030B89427E}" type="presParOf" srcId="{1B07ADC8-7AEA-4037-BD40-D67E2AE41838}" destId="{88225BFB-3238-4802-B84F-CFB53B480CDC}" srcOrd="1" destOrd="0" presId="urn:microsoft.com/office/officeart/2005/8/layout/vList4"/>
    <dgm:cxn modelId="{80FCEA2F-DDE0-4AEE-8AB7-E36FA25CD8C0}" type="presParOf" srcId="{1B07ADC8-7AEA-4037-BD40-D67E2AE41838}" destId="{A28BDDCA-D120-4A68-BC63-82CF7409FD4E}" srcOrd="2" destOrd="0" presId="urn:microsoft.com/office/officeart/2005/8/layout/vList4"/>
    <dgm:cxn modelId="{2B2A6E5B-A2A6-49D7-BFC8-219190CD3A55}" type="presParOf" srcId="{2906AC76-D7E2-4A52-BDAB-96F2E09167FC}" destId="{F43CCFD3-CB9D-4E44-8049-E4FC73B2F1A7}" srcOrd="13" destOrd="0" presId="urn:microsoft.com/office/officeart/2005/8/layout/vList4"/>
    <dgm:cxn modelId="{8224DD8F-1DD5-4354-B94D-22D1A608A236}" type="presParOf" srcId="{2906AC76-D7E2-4A52-BDAB-96F2E09167FC}" destId="{1E73BCFE-C026-4D7E-8801-D1EFDB07ABBA}" srcOrd="14" destOrd="0" presId="urn:microsoft.com/office/officeart/2005/8/layout/vList4"/>
    <dgm:cxn modelId="{A0EE5D03-6EB6-4E0A-8F14-CABBE46DC0CB}" type="presParOf" srcId="{1E73BCFE-C026-4D7E-8801-D1EFDB07ABBA}" destId="{D8FFC6DF-8B3B-4EC2-A3DE-A39357FD7642}" srcOrd="0" destOrd="0" presId="urn:microsoft.com/office/officeart/2005/8/layout/vList4"/>
    <dgm:cxn modelId="{00745040-EE4B-4785-A9CD-4C5E63D1D18E}" type="presParOf" srcId="{1E73BCFE-C026-4D7E-8801-D1EFDB07ABBA}" destId="{0B70581F-FF38-4ED9-AB41-E2D71DB70892}" srcOrd="1" destOrd="0" presId="urn:microsoft.com/office/officeart/2005/8/layout/vList4"/>
    <dgm:cxn modelId="{9C1B00A4-8934-41F2-8129-CF64275D7D90}" type="presParOf" srcId="{1E73BCFE-C026-4D7E-8801-D1EFDB07ABBA}" destId="{BC673E24-1B71-4FB8-8AFA-3764652B950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36862-82C0-4C62-90A3-450E9364A24C}" type="doc">
      <dgm:prSet loTypeId="urn:microsoft.com/office/officeart/2005/8/layout/hProcess9" loCatId="process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9158A214-A0E0-44B8-BE3B-CEDCB52B30A5}">
      <dgm:prSet custT="1"/>
      <dgm:spPr/>
      <dgm:t>
        <a:bodyPr/>
        <a:lstStyle/>
        <a:p>
          <a:pPr rtl="0"/>
          <a:r>
            <a:rPr lang="el-GR" sz="2000" b="1" dirty="0">
              <a:solidFill>
                <a:schemeClr val="tx1"/>
              </a:solidFill>
            </a:rPr>
            <a:t>Εκμάθηση</a:t>
          </a:r>
        </a:p>
      </dgm:t>
    </dgm:pt>
    <dgm:pt modelId="{892C0E84-C973-4C72-A471-1B9FCF3A9182}" type="parTrans" cxnId="{8CAAD277-FF5F-41CB-A65B-0CC8AA51AE73}">
      <dgm:prSet/>
      <dgm:spPr/>
      <dgm:t>
        <a:bodyPr/>
        <a:lstStyle/>
        <a:p>
          <a:endParaRPr lang="el-GR"/>
        </a:p>
      </dgm:t>
    </dgm:pt>
    <dgm:pt modelId="{1F858368-F363-4149-B07D-1C1F42920241}" type="sibTrans" cxnId="{8CAAD277-FF5F-41CB-A65B-0CC8AA51AE73}">
      <dgm:prSet/>
      <dgm:spPr/>
      <dgm:t>
        <a:bodyPr/>
        <a:lstStyle/>
        <a:p>
          <a:endParaRPr lang="el-GR"/>
        </a:p>
      </dgm:t>
    </dgm:pt>
    <dgm:pt modelId="{F82EDC5F-4287-49ED-B21F-2E72A7D0B9B4}">
      <dgm:prSet custT="1"/>
      <dgm:spPr/>
      <dgm:t>
        <a:bodyPr/>
        <a:lstStyle/>
        <a:p>
          <a:pPr rtl="0"/>
          <a:r>
            <a:rPr lang="el-GR" sz="2000" b="1" dirty="0">
              <a:solidFill>
                <a:schemeClr val="tx1"/>
              </a:solidFill>
            </a:rPr>
            <a:t>Εμπέδωση</a:t>
          </a:r>
        </a:p>
      </dgm:t>
    </dgm:pt>
    <dgm:pt modelId="{9F332062-B890-41CB-8815-024840E1773F}" type="parTrans" cxnId="{86FA1399-D821-4D75-AC33-3E7C891DFE35}">
      <dgm:prSet/>
      <dgm:spPr/>
      <dgm:t>
        <a:bodyPr/>
        <a:lstStyle/>
        <a:p>
          <a:endParaRPr lang="el-GR"/>
        </a:p>
      </dgm:t>
    </dgm:pt>
    <dgm:pt modelId="{DADA3787-52D1-4C07-85F1-A8D7B9BEEE9F}" type="sibTrans" cxnId="{86FA1399-D821-4D75-AC33-3E7C891DFE35}">
      <dgm:prSet/>
      <dgm:spPr/>
      <dgm:t>
        <a:bodyPr/>
        <a:lstStyle/>
        <a:p>
          <a:endParaRPr lang="el-GR"/>
        </a:p>
      </dgm:t>
    </dgm:pt>
    <dgm:pt modelId="{6B6CAFC9-721F-458D-AFB4-02F1D6C0EF53}">
      <dgm:prSet custT="1"/>
      <dgm:spPr/>
      <dgm:t>
        <a:bodyPr/>
        <a:lstStyle/>
        <a:p>
          <a:pPr rtl="0"/>
          <a:r>
            <a:rPr lang="el-GR" sz="2000" b="1" dirty="0">
              <a:solidFill>
                <a:schemeClr val="tx1"/>
              </a:solidFill>
            </a:rPr>
            <a:t>Εφαρμογή</a:t>
          </a:r>
        </a:p>
      </dgm:t>
    </dgm:pt>
    <dgm:pt modelId="{FF03AC00-6D06-4011-9BE3-B584124129BE}" type="parTrans" cxnId="{BD0124DF-2705-4798-8163-3491D47CD282}">
      <dgm:prSet/>
      <dgm:spPr/>
      <dgm:t>
        <a:bodyPr/>
        <a:lstStyle/>
        <a:p>
          <a:endParaRPr lang="el-GR"/>
        </a:p>
      </dgm:t>
    </dgm:pt>
    <dgm:pt modelId="{587B98DD-A59B-4100-848B-94565C4957F4}" type="sibTrans" cxnId="{BD0124DF-2705-4798-8163-3491D47CD282}">
      <dgm:prSet/>
      <dgm:spPr/>
      <dgm:t>
        <a:bodyPr/>
        <a:lstStyle/>
        <a:p>
          <a:endParaRPr lang="el-GR"/>
        </a:p>
      </dgm:t>
    </dgm:pt>
    <dgm:pt modelId="{BF79B945-4E1C-40D2-8694-6F7F81B32890}" type="pres">
      <dgm:prSet presAssocID="{57136862-82C0-4C62-90A3-450E9364A24C}" presName="CompostProcess" presStyleCnt="0">
        <dgm:presLayoutVars>
          <dgm:dir/>
          <dgm:resizeHandles val="exact"/>
        </dgm:presLayoutVars>
      </dgm:prSet>
      <dgm:spPr/>
    </dgm:pt>
    <dgm:pt modelId="{3FACB421-5EDB-47A1-B0A4-000720C93508}" type="pres">
      <dgm:prSet presAssocID="{57136862-82C0-4C62-90A3-450E9364A24C}" presName="arrow" presStyleLbl="bgShp" presStyleIdx="0" presStyleCnt="1" custScaleX="117647" custLinFactY="100000" custLinFactNeighborX="81863" custLinFactNeighborY="106250"/>
      <dgm:spPr>
        <a:solidFill>
          <a:schemeClr val="bg1">
            <a:lumMod val="65000"/>
          </a:schemeClr>
        </a:solidFill>
      </dgm:spPr>
    </dgm:pt>
    <dgm:pt modelId="{A0484DA3-AC33-4971-A864-294C101EC980}" type="pres">
      <dgm:prSet presAssocID="{57136862-82C0-4C62-90A3-450E9364A24C}" presName="linearProcess" presStyleCnt="0"/>
      <dgm:spPr/>
    </dgm:pt>
    <dgm:pt modelId="{C9EFC734-66E9-4E42-8333-6E8D93AD62D7}" type="pres">
      <dgm:prSet presAssocID="{9158A214-A0E0-44B8-BE3B-CEDCB52B30A5}" presName="textNode" presStyleLbl="node1" presStyleIdx="0" presStyleCnt="3">
        <dgm:presLayoutVars>
          <dgm:bulletEnabled val="1"/>
        </dgm:presLayoutVars>
      </dgm:prSet>
      <dgm:spPr/>
    </dgm:pt>
    <dgm:pt modelId="{DD3511B6-7F1B-4BE2-A082-047591AEDA36}" type="pres">
      <dgm:prSet presAssocID="{1F858368-F363-4149-B07D-1C1F42920241}" presName="sibTrans" presStyleCnt="0"/>
      <dgm:spPr/>
    </dgm:pt>
    <dgm:pt modelId="{294E5769-3E09-48E3-9617-E7676BBF54BD}" type="pres">
      <dgm:prSet presAssocID="{F82EDC5F-4287-49ED-B21F-2E72A7D0B9B4}" presName="textNode" presStyleLbl="node1" presStyleIdx="1" presStyleCnt="3" custScaleX="127458">
        <dgm:presLayoutVars>
          <dgm:bulletEnabled val="1"/>
        </dgm:presLayoutVars>
      </dgm:prSet>
      <dgm:spPr/>
    </dgm:pt>
    <dgm:pt modelId="{87422992-0BF0-4873-B0BA-1073D6DBDBA1}" type="pres">
      <dgm:prSet presAssocID="{DADA3787-52D1-4C07-85F1-A8D7B9BEEE9F}" presName="sibTrans" presStyleCnt="0"/>
      <dgm:spPr/>
    </dgm:pt>
    <dgm:pt modelId="{F43EE018-3ECA-453D-B583-63BB97AB4E68}" type="pres">
      <dgm:prSet presAssocID="{6B6CAFC9-721F-458D-AFB4-02F1D6C0EF53}" presName="textNode" presStyleLbl="node1" presStyleIdx="2" presStyleCnt="3" custScaleX="72743">
        <dgm:presLayoutVars>
          <dgm:bulletEnabled val="1"/>
        </dgm:presLayoutVars>
      </dgm:prSet>
      <dgm:spPr/>
    </dgm:pt>
  </dgm:ptLst>
  <dgm:cxnLst>
    <dgm:cxn modelId="{76F85637-9B8F-44F5-A252-E7EC4D6000B4}" type="presOf" srcId="{6B6CAFC9-721F-458D-AFB4-02F1D6C0EF53}" destId="{F43EE018-3ECA-453D-B583-63BB97AB4E68}" srcOrd="0" destOrd="0" presId="urn:microsoft.com/office/officeart/2005/8/layout/hProcess9"/>
    <dgm:cxn modelId="{689B7160-B39E-4578-8241-262C5E2D1ED6}" type="presOf" srcId="{F82EDC5F-4287-49ED-B21F-2E72A7D0B9B4}" destId="{294E5769-3E09-48E3-9617-E7676BBF54BD}" srcOrd="0" destOrd="0" presId="urn:microsoft.com/office/officeart/2005/8/layout/hProcess9"/>
    <dgm:cxn modelId="{9F0C1953-82C7-41C8-80D6-3EC0F4B508C3}" type="presOf" srcId="{9158A214-A0E0-44B8-BE3B-CEDCB52B30A5}" destId="{C9EFC734-66E9-4E42-8333-6E8D93AD62D7}" srcOrd="0" destOrd="0" presId="urn:microsoft.com/office/officeart/2005/8/layout/hProcess9"/>
    <dgm:cxn modelId="{8CAAD277-FF5F-41CB-A65B-0CC8AA51AE73}" srcId="{57136862-82C0-4C62-90A3-450E9364A24C}" destId="{9158A214-A0E0-44B8-BE3B-CEDCB52B30A5}" srcOrd="0" destOrd="0" parTransId="{892C0E84-C973-4C72-A471-1B9FCF3A9182}" sibTransId="{1F858368-F363-4149-B07D-1C1F42920241}"/>
    <dgm:cxn modelId="{03736178-D9E8-45C7-8B27-526E1C886B7F}" type="presOf" srcId="{57136862-82C0-4C62-90A3-450E9364A24C}" destId="{BF79B945-4E1C-40D2-8694-6F7F81B32890}" srcOrd="0" destOrd="0" presId="urn:microsoft.com/office/officeart/2005/8/layout/hProcess9"/>
    <dgm:cxn modelId="{86FA1399-D821-4D75-AC33-3E7C891DFE35}" srcId="{57136862-82C0-4C62-90A3-450E9364A24C}" destId="{F82EDC5F-4287-49ED-B21F-2E72A7D0B9B4}" srcOrd="1" destOrd="0" parTransId="{9F332062-B890-41CB-8815-024840E1773F}" sibTransId="{DADA3787-52D1-4C07-85F1-A8D7B9BEEE9F}"/>
    <dgm:cxn modelId="{BD0124DF-2705-4798-8163-3491D47CD282}" srcId="{57136862-82C0-4C62-90A3-450E9364A24C}" destId="{6B6CAFC9-721F-458D-AFB4-02F1D6C0EF53}" srcOrd="2" destOrd="0" parTransId="{FF03AC00-6D06-4011-9BE3-B584124129BE}" sibTransId="{587B98DD-A59B-4100-848B-94565C4957F4}"/>
    <dgm:cxn modelId="{547E755F-C5CC-4B31-8FB4-D59C96C9A113}" type="presParOf" srcId="{BF79B945-4E1C-40D2-8694-6F7F81B32890}" destId="{3FACB421-5EDB-47A1-B0A4-000720C93508}" srcOrd="0" destOrd="0" presId="urn:microsoft.com/office/officeart/2005/8/layout/hProcess9"/>
    <dgm:cxn modelId="{83679A5D-9A72-4CA4-9EC3-BA07C74A019F}" type="presParOf" srcId="{BF79B945-4E1C-40D2-8694-6F7F81B32890}" destId="{A0484DA3-AC33-4971-A864-294C101EC980}" srcOrd="1" destOrd="0" presId="urn:microsoft.com/office/officeart/2005/8/layout/hProcess9"/>
    <dgm:cxn modelId="{BA42822C-2583-4DD1-8D44-6F5BDDFC7636}" type="presParOf" srcId="{A0484DA3-AC33-4971-A864-294C101EC980}" destId="{C9EFC734-66E9-4E42-8333-6E8D93AD62D7}" srcOrd="0" destOrd="0" presId="urn:microsoft.com/office/officeart/2005/8/layout/hProcess9"/>
    <dgm:cxn modelId="{076E2004-BC77-440C-867D-63695738F872}" type="presParOf" srcId="{A0484DA3-AC33-4971-A864-294C101EC980}" destId="{DD3511B6-7F1B-4BE2-A082-047591AEDA36}" srcOrd="1" destOrd="0" presId="urn:microsoft.com/office/officeart/2005/8/layout/hProcess9"/>
    <dgm:cxn modelId="{5ECEFFE2-E378-461E-A2D2-6175F5C7A40D}" type="presParOf" srcId="{A0484DA3-AC33-4971-A864-294C101EC980}" destId="{294E5769-3E09-48E3-9617-E7676BBF54BD}" srcOrd="2" destOrd="0" presId="urn:microsoft.com/office/officeart/2005/8/layout/hProcess9"/>
    <dgm:cxn modelId="{3F57613B-C98F-4091-8A1D-AAB7F4D8A4E3}" type="presParOf" srcId="{A0484DA3-AC33-4971-A864-294C101EC980}" destId="{87422992-0BF0-4873-B0BA-1073D6DBDBA1}" srcOrd="3" destOrd="0" presId="urn:microsoft.com/office/officeart/2005/8/layout/hProcess9"/>
    <dgm:cxn modelId="{809BC195-77A9-4D68-B7C0-09E4037EEF1B}" type="presParOf" srcId="{A0484DA3-AC33-4971-A864-294C101EC980}" destId="{F43EE018-3ECA-453D-B583-63BB97AB4E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EE45F-C010-41A5-9C61-F23F8A4568B1}">
      <dsp:nvSpPr>
        <dsp:cNvPr id="0" name=""/>
        <dsp:cNvSpPr/>
      </dsp:nvSpPr>
      <dsp:spPr>
        <a:xfrm>
          <a:off x="0" y="95667"/>
          <a:ext cx="8064896" cy="376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Ημερομηνία	Τάξη: 		Αριθμός μαθητών: </a:t>
          </a:r>
        </a:p>
      </dsp:txBody>
      <dsp:txXfrm>
        <a:off x="1684009" y="95667"/>
        <a:ext cx="6380886" cy="376909"/>
      </dsp:txXfrm>
    </dsp:sp>
    <dsp:sp modelId="{1C0872E8-004E-4451-85F5-4494A5E2D1A6}">
      <dsp:nvSpPr>
        <dsp:cNvPr id="0" name=""/>
        <dsp:cNvSpPr/>
      </dsp:nvSpPr>
      <dsp:spPr>
        <a:xfrm>
          <a:off x="71030" y="0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8F452-3871-4A92-A735-92AB5EE3BB86}">
      <dsp:nvSpPr>
        <dsp:cNvPr id="0" name=""/>
        <dsp:cNvSpPr/>
      </dsp:nvSpPr>
      <dsp:spPr>
        <a:xfrm>
          <a:off x="0" y="763489"/>
          <a:ext cx="8064896" cy="319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Εξοπλισμός</a:t>
          </a:r>
        </a:p>
      </dsp:txBody>
      <dsp:txXfrm>
        <a:off x="1684009" y="763489"/>
        <a:ext cx="6380886" cy="319815"/>
      </dsp:txXfrm>
    </dsp:sp>
    <dsp:sp modelId="{290914C6-0C87-492D-9881-29BDF83EFA8F}">
      <dsp:nvSpPr>
        <dsp:cNvPr id="0" name=""/>
        <dsp:cNvSpPr/>
      </dsp:nvSpPr>
      <dsp:spPr>
        <a:xfrm>
          <a:off x="71030" y="639274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83D1A-1124-46AF-9A50-026C8A6A3B76}">
      <dsp:nvSpPr>
        <dsp:cNvPr id="0" name=""/>
        <dsp:cNvSpPr/>
      </dsp:nvSpPr>
      <dsp:spPr>
        <a:xfrm>
          <a:off x="0" y="1299720"/>
          <a:ext cx="8064896" cy="525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Διάρκεια μαθήματος 40’ ή 45΄</a:t>
          </a:r>
        </a:p>
      </dsp:txBody>
      <dsp:txXfrm>
        <a:off x="1684009" y="1299720"/>
        <a:ext cx="6380886" cy="525903"/>
      </dsp:txXfrm>
    </dsp:sp>
    <dsp:sp modelId="{CF3AE556-E523-43E5-B76B-FCA565784950}">
      <dsp:nvSpPr>
        <dsp:cNvPr id="0" name=""/>
        <dsp:cNvSpPr/>
      </dsp:nvSpPr>
      <dsp:spPr>
        <a:xfrm>
          <a:off x="71030" y="1278549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2F7580-C5D8-47F7-8201-19A7E3CED758}">
      <dsp:nvSpPr>
        <dsp:cNvPr id="0" name=""/>
        <dsp:cNvSpPr/>
      </dsp:nvSpPr>
      <dsp:spPr>
        <a:xfrm>
          <a:off x="0" y="1917824"/>
          <a:ext cx="8064896" cy="710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Ειδική Προθέρμανση: άμεσα σχετική με το αντικείμενο</a:t>
          </a:r>
          <a:endParaRPr lang="el-GR" sz="1600" kern="1200" dirty="0"/>
        </a:p>
      </dsp:txBody>
      <dsp:txXfrm>
        <a:off x="1684009" y="1917824"/>
        <a:ext cx="6380886" cy="710305"/>
      </dsp:txXfrm>
    </dsp:sp>
    <dsp:sp modelId="{312EE948-AE27-446F-BF4A-57F84F109F72}">
      <dsp:nvSpPr>
        <dsp:cNvPr id="0" name=""/>
        <dsp:cNvSpPr/>
      </dsp:nvSpPr>
      <dsp:spPr>
        <a:xfrm>
          <a:off x="71030" y="1988855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9D8955-5DCA-47CF-9D13-6BFCEA01F4B5}">
      <dsp:nvSpPr>
        <dsp:cNvPr id="0" name=""/>
        <dsp:cNvSpPr/>
      </dsp:nvSpPr>
      <dsp:spPr>
        <a:xfrm>
          <a:off x="0" y="2699160"/>
          <a:ext cx="8064896" cy="710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Εξάσκηση στις ήδη γνωστές δεξιότητες</a:t>
          </a:r>
          <a:endParaRPr lang="el-GR" sz="1600" kern="1200" dirty="0"/>
        </a:p>
      </dsp:txBody>
      <dsp:txXfrm>
        <a:off x="1684009" y="2699160"/>
        <a:ext cx="6380886" cy="710305"/>
      </dsp:txXfrm>
    </dsp:sp>
    <dsp:sp modelId="{C631C5F6-369E-4A79-B29F-AC43DDB3C398}">
      <dsp:nvSpPr>
        <dsp:cNvPr id="0" name=""/>
        <dsp:cNvSpPr/>
      </dsp:nvSpPr>
      <dsp:spPr>
        <a:xfrm>
          <a:off x="71030" y="2770191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51D3B3-D34A-4FAF-AB44-850B06574393}">
      <dsp:nvSpPr>
        <dsp:cNvPr id="0" name=""/>
        <dsp:cNvSpPr/>
      </dsp:nvSpPr>
      <dsp:spPr>
        <a:xfrm>
          <a:off x="0" y="3480496"/>
          <a:ext cx="8064896" cy="710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Διδασκαλία και Εξάσκηση στις νέες δεξιότητες</a:t>
          </a:r>
          <a:endParaRPr lang="el-GR" sz="1600" kern="1200" dirty="0"/>
        </a:p>
      </dsp:txBody>
      <dsp:txXfrm>
        <a:off x="1684009" y="3480496"/>
        <a:ext cx="6380886" cy="710305"/>
      </dsp:txXfrm>
    </dsp:sp>
    <dsp:sp modelId="{0259674F-3439-4E3B-B82F-B8C1B41D1E60}">
      <dsp:nvSpPr>
        <dsp:cNvPr id="0" name=""/>
        <dsp:cNvSpPr/>
      </dsp:nvSpPr>
      <dsp:spPr>
        <a:xfrm>
          <a:off x="71030" y="3551527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FA1CCE-5FA4-450D-9B76-B4ECBFA61A9C}">
      <dsp:nvSpPr>
        <dsp:cNvPr id="0" name=""/>
        <dsp:cNvSpPr/>
      </dsp:nvSpPr>
      <dsp:spPr>
        <a:xfrm>
          <a:off x="0" y="4261832"/>
          <a:ext cx="8064896" cy="710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Εφαρμογή σε συνθήκες ανταγωνισμού: παιχνίδι εφαρμογής</a:t>
          </a:r>
          <a:endParaRPr lang="el-GR" sz="1600" kern="1200" dirty="0"/>
        </a:p>
      </dsp:txBody>
      <dsp:txXfrm>
        <a:off x="1684009" y="4261832"/>
        <a:ext cx="6380886" cy="710305"/>
      </dsp:txXfrm>
    </dsp:sp>
    <dsp:sp modelId="{88225BFB-3238-4802-B84F-CFB53B480CDC}">
      <dsp:nvSpPr>
        <dsp:cNvPr id="0" name=""/>
        <dsp:cNvSpPr/>
      </dsp:nvSpPr>
      <dsp:spPr>
        <a:xfrm>
          <a:off x="71030" y="4332863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FFC6DF-8B3B-4EC2-A3DE-A39357FD7642}">
      <dsp:nvSpPr>
        <dsp:cNvPr id="0" name=""/>
        <dsp:cNvSpPr/>
      </dsp:nvSpPr>
      <dsp:spPr>
        <a:xfrm>
          <a:off x="0" y="5167550"/>
          <a:ext cx="8064896" cy="319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Αποθεραπεία</a:t>
          </a:r>
          <a:endParaRPr lang="el-GR" sz="1600" kern="1200" dirty="0"/>
        </a:p>
      </dsp:txBody>
      <dsp:txXfrm>
        <a:off x="1684009" y="5167550"/>
        <a:ext cx="6380886" cy="319481"/>
      </dsp:txXfrm>
    </dsp:sp>
    <dsp:sp modelId="{0B70581F-FF38-4ED9-AB41-E2D71DB70892}">
      <dsp:nvSpPr>
        <dsp:cNvPr id="0" name=""/>
        <dsp:cNvSpPr/>
      </dsp:nvSpPr>
      <dsp:spPr>
        <a:xfrm>
          <a:off x="71030" y="5043168"/>
          <a:ext cx="1612979" cy="568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CB421-5EDB-47A1-B0A4-000720C93508}">
      <dsp:nvSpPr>
        <dsp:cNvPr id="0" name=""/>
        <dsp:cNvSpPr/>
      </dsp:nvSpPr>
      <dsp:spPr>
        <a:xfrm>
          <a:off x="3" y="0"/>
          <a:ext cx="7272804" cy="1152128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EFC734-66E9-4E42-8333-6E8D93AD62D7}">
      <dsp:nvSpPr>
        <dsp:cNvPr id="0" name=""/>
        <dsp:cNvSpPr/>
      </dsp:nvSpPr>
      <dsp:spPr>
        <a:xfrm>
          <a:off x="585" y="345638"/>
          <a:ext cx="2179711" cy="4608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Εκμάθηση</a:t>
          </a:r>
        </a:p>
      </dsp:txBody>
      <dsp:txXfrm>
        <a:off x="23082" y="368135"/>
        <a:ext cx="2134717" cy="415857"/>
      </dsp:txXfrm>
    </dsp:sp>
    <dsp:sp modelId="{294E5769-3E09-48E3-9617-E7676BBF54BD}">
      <dsp:nvSpPr>
        <dsp:cNvPr id="0" name=""/>
        <dsp:cNvSpPr/>
      </dsp:nvSpPr>
      <dsp:spPr>
        <a:xfrm>
          <a:off x="2543582" y="345638"/>
          <a:ext cx="2778216" cy="460851"/>
        </a:xfrm>
        <a:prstGeom prst="roundRect">
          <a:avLst/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Εμπέδωση</a:t>
          </a:r>
        </a:p>
      </dsp:txBody>
      <dsp:txXfrm>
        <a:off x="2566079" y="368135"/>
        <a:ext cx="2733222" cy="415857"/>
      </dsp:txXfrm>
    </dsp:sp>
    <dsp:sp modelId="{F43EE018-3ECA-453D-B583-63BB97AB4E68}">
      <dsp:nvSpPr>
        <dsp:cNvPr id="0" name=""/>
        <dsp:cNvSpPr/>
      </dsp:nvSpPr>
      <dsp:spPr>
        <a:xfrm>
          <a:off x="5685084" y="345638"/>
          <a:ext cx="1587137" cy="460851"/>
        </a:xfrm>
        <a:prstGeom prst="roundRect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Εφαρμογή</a:t>
          </a:r>
        </a:p>
      </dsp:txBody>
      <dsp:txXfrm>
        <a:off x="5707581" y="368135"/>
        <a:ext cx="1542143" cy="415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009AD2-7D0D-483F-B5B3-35F138A29EE0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2C60E9-AE6F-423B-B964-0C0A8F57ACE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k.humankinetics.com/SuccessfulCoaching/IG/Form%2012.6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k.humankinetics.com/SuccessfulCoaching/IG/Form%2012.7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Step 6</a:t>
            </a:r>
            <a:r>
              <a:rPr lang="en-US" b="1" dirty="0"/>
              <a:t>: Planning practices</a:t>
            </a:r>
            <a:r>
              <a:rPr lang="el-GR" b="1" dirty="0"/>
              <a:t>.</a:t>
            </a:r>
            <a:r>
              <a:rPr lang="en-US" b="1" dirty="0"/>
              <a:t> Elements of a practice plan </a:t>
            </a:r>
          </a:p>
          <a:p>
            <a:pPr lvl="1"/>
            <a:r>
              <a:rPr lang="en-US" dirty="0"/>
              <a:t>Date, time, and length of practice</a:t>
            </a:r>
          </a:p>
          <a:p>
            <a:pPr lvl="1"/>
            <a:r>
              <a:rPr lang="en-US" dirty="0"/>
              <a:t>Objective of the practice</a:t>
            </a:r>
          </a:p>
          <a:p>
            <a:pPr lvl="1"/>
            <a:r>
              <a:rPr lang="en-US" dirty="0"/>
              <a:t>Equipment needed</a:t>
            </a:r>
          </a:p>
          <a:p>
            <a:pPr lvl="1"/>
            <a:r>
              <a:rPr lang="en-US" dirty="0"/>
              <a:t>Warm-up</a:t>
            </a:r>
          </a:p>
          <a:p>
            <a:pPr lvl="1"/>
            <a:r>
              <a:rPr lang="en-US" dirty="0"/>
              <a:t>Practice of previously taught skills</a:t>
            </a:r>
          </a:p>
          <a:p>
            <a:pPr lvl="1"/>
            <a:r>
              <a:rPr lang="en-US" dirty="0"/>
              <a:t>Teaching and practice of new skills</a:t>
            </a:r>
          </a:p>
          <a:p>
            <a:pPr lvl="1"/>
            <a:r>
              <a:rPr lang="en-US" dirty="0"/>
              <a:t>Cool-down</a:t>
            </a:r>
          </a:p>
          <a:p>
            <a:pPr lvl="1"/>
            <a:r>
              <a:rPr lang="en-US" dirty="0"/>
              <a:t>Coach’s comments</a:t>
            </a:r>
          </a:p>
          <a:p>
            <a:pPr lvl="1"/>
            <a:r>
              <a:rPr lang="en-US" dirty="0"/>
              <a:t>Evaluation of practice</a:t>
            </a:r>
          </a:p>
          <a:p>
            <a:r>
              <a:rPr lang="en-US" dirty="0">
                <a:hlinkClick r:id="rId3"/>
              </a:rPr>
              <a:t>Form 12.6: sample volleyball practice plan</a:t>
            </a:r>
            <a:r>
              <a:rPr lang="en-US" dirty="0"/>
              <a:t> (pp. 255-256)</a:t>
            </a:r>
          </a:p>
          <a:p>
            <a:r>
              <a:rPr lang="en-US" dirty="0">
                <a:hlinkClick r:id="rId4"/>
              </a:rPr>
              <a:t>Form 12.7: sample middle-distance runner’s practice plan</a:t>
            </a:r>
            <a:r>
              <a:rPr lang="en-US" dirty="0"/>
              <a:t> (pp. 257-258)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A19F0-F51C-46F1-A788-414C848E21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l-GR" dirty="0"/>
              <a:t>Στην εμπέδωση γίνεται η προσπάθεια για την αυτοματοποίηση της κίνησης με τη βοήθεια των παραλλαγών της δεξιότητας (αν υπάρχουν).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l-GR" dirty="0"/>
              <a:t>Η εκτέλεση των ασκήσεων γίνεται με παρουσία συμπαίκτη/</a:t>
            </a:r>
            <a:r>
              <a:rPr lang="el-GR" dirty="0" err="1"/>
              <a:t>τριας</a:t>
            </a:r>
            <a:r>
              <a:rPr lang="el-GR" dirty="0"/>
              <a:t> ή αντιπάλου.</a:t>
            </a:r>
          </a:p>
          <a:p>
            <a:pPr eaLnBrk="1" hangingPunct="1">
              <a:spcBef>
                <a:spcPct val="0"/>
              </a:spcBef>
            </a:pPr>
            <a:r>
              <a:rPr lang="el-GR" dirty="0"/>
              <a:t>Το σημαντικό σημείο κλειδί που διαχωρίζει την εκμάθηση από την εμπέδωση είναι η αύξηση του δείκτη δυσκολίας.</a:t>
            </a:r>
          </a:p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153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6B291-B057-4078-854B-DE98F603802D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ACE9D2-F365-4999-A6F2-E512244FE8A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F1326-A96F-4951-BB94-EB28459595F6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250E-84FF-43E5-AC84-EBFB9D17053A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B707-E304-4A1A-96B9-8EC51FC9CE1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687B-E37F-4FF0-BBC2-47CEC3213ABE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CE54-C4C0-4EAD-BC4F-C8F04DDCD11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6085-A30F-4062-9D63-49E38B23FE81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61E5-B247-4E34-B4FF-B7457D1FCD3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5511-F880-4DB2-B97D-F9DBD025BAFF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DB8B-2FCE-4963-9019-F28C0496F1A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Ορθογώνιο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451E-591D-4B60-967E-3BCEE30E9A7F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D040-806B-434B-B179-F82A23637AC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E044-55F7-4CB1-9BD3-4A17963E0E4C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2262-A596-4659-92FC-92B3655D875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37AF-83FA-401C-BE6F-2DE7B83B1BA4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FF81-C9F6-4C4F-B49B-D8DE4DCB655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4ACC-23DD-4290-B2FC-39DC7FC0FE97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133B-B849-439B-9E72-78E596038E5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4D6B-8ECE-41BE-8CCD-52FD172F93B9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2B5-6999-4527-A534-047AC4BB3F6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35BF-D444-4266-9CEC-5D8BA46CACBD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74C1-8BD8-4153-B59A-830F57EEAFB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l-GR" noProof="0" dirty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94D6-B076-4685-BAFE-C0FA073F4680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59342-7B9C-458B-BE5D-A40D05EBE47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205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84D33E-9509-428C-9046-D632E24FDCFB}" type="datetimeFigureOut">
              <a:rPr lang="el-GR"/>
              <a:pPr>
                <a:defRPr/>
              </a:pPr>
              <a:t>2/11/2025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011EAB2-1011-43A2-97E1-669C0F78AFD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798" r:id="rId4"/>
    <p:sldLayoutId id="2147483799" r:id="rId5"/>
    <p:sldLayoutId id="2147483800" r:id="rId6"/>
    <p:sldLayoutId id="2147483804" r:id="rId7"/>
    <p:sldLayoutId id="2147483805" r:id="rId8"/>
    <p:sldLayoutId id="2147483806" r:id="rId9"/>
    <p:sldLayoutId id="2147483801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s-soft.com/volleyball/downloa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2/allcourses.js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i-schools.gr/content/index.php?lesson_id=3&amp;ep=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askvolleyball.ca/wp-content/uploads/2018/12/Atomic-Vball-Training-Bklt-FORE-ARM-PASSING-Smry-Details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496944" cy="20162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Διδακτική της Πετοσφαίρισης</a:t>
            </a:r>
            <a:br>
              <a:rPr lang="el-GR" sz="36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6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Εισαγωγή </a:t>
            </a:r>
            <a:br>
              <a:rPr lang="el-GR" sz="36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6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Δομή &amp; Σχεδιασμός Διδακτικής μονάδας</a:t>
            </a:r>
            <a:br>
              <a:rPr lang="el-GR" sz="36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6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Σχεδιασμός Ημερήσιου Πλάνου Διδασκαλίας</a:t>
            </a:r>
            <a:br>
              <a:rPr lang="el-GR" sz="36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l-GR" b="0" dirty="0">
                <a:solidFill>
                  <a:schemeClr val="tx1"/>
                </a:solidFill>
              </a:rPr>
            </a:br>
            <a:endParaRPr lang="el-GR" b="0" dirty="0">
              <a:solidFill>
                <a:schemeClr val="tx1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649"/>
            <a:ext cx="806457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5 - Εικόνα" descr="frthyuthyfhf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933825"/>
            <a:ext cx="209391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solidFill>
                  <a:schemeClr val="bg1"/>
                </a:solidFill>
              </a:rPr>
              <a:t>Εμπέδωση: αύξηση του δείκτη δυσκολίας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2735262"/>
          </a:xfrm>
        </p:spPr>
        <p:txBody>
          <a:bodyPr rtlCol="0">
            <a:normAutofit fontScale="77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l-GR" b="1" dirty="0"/>
              <a:t>Η αύξηση του δείκτη δυσκολίας γίνεται: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Blip>
                <a:blip r:embed="rId4"/>
              </a:buBlip>
              <a:defRPr/>
            </a:pPr>
            <a:r>
              <a:rPr lang="el-GR" sz="2200" dirty="0"/>
              <a:t>α) αυξάνοντας ή μειώνοντας την απόσταση μεταξύ των παικτών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Blip>
                <a:blip r:embed="rId4"/>
              </a:buBlip>
              <a:defRPr/>
            </a:pPr>
            <a:r>
              <a:rPr lang="el-GR" sz="2200" dirty="0"/>
              <a:t>β) αυξάνοντας ή μειώνοντας τη χρονική διάρκεια μιας συγκεκριμένης άσκησης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Blip>
                <a:blip r:embed="rId4"/>
              </a:buBlip>
              <a:defRPr/>
            </a:pPr>
            <a:r>
              <a:rPr lang="el-GR" sz="2200" dirty="0"/>
              <a:t> γ) αυξάνοντας ή μειώνοντας το ύψος –τροχιά της μπάλας κατά την εκτέλεση μιας συγκεκριμένης άσκησης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Blip>
                <a:blip r:embed="rId4"/>
              </a:buBlip>
              <a:defRPr/>
            </a:pPr>
            <a:r>
              <a:rPr lang="el-GR" sz="2200" dirty="0"/>
              <a:t>δ) αυξάνοντας ή μειώνοντας τον αριθμό των παικτών που συμμετέχουν σε μια άσκηση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Blip>
                <a:blip r:embed="rId4"/>
              </a:buBlip>
              <a:defRPr/>
            </a:pPr>
            <a:r>
              <a:rPr lang="el-GR" sz="2200" dirty="0"/>
              <a:t>ε) βάζοντας το φιλέ ανάμεσα και εκτελώντας άσκηση στην συγκεκριμένη δεξιότητα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Blip>
                <a:blip r:embed="rId4"/>
              </a:buBlip>
              <a:defRPr/>
            </a:pPr>
            <a:r>
              <a:rPr lang="el-GR" sz="2200" dirty="0"/>
              <a:t>στ) αυξάνοντας ή μειώνοντας το ύψος του φιλέ</a:t>
            </a:r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7101E-670D-42C2-B6B0-63F7B2C41D1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/>
          </a:p>
        </p:txBody>
      </p:sp>
      <p:pic>
        <p:nvPicPr>
          <p:cNvPr id="17414" name="Picture 6" descr="Αποτέλεσμα εικόνας για volleyball setti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149725"/>
            <a:ext cx="4114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r5y6565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4149725"/>
            <a:ext cx="2232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dewtyui6576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4167188"/>
            <a:ext cx="216058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bg1"/>
                </a:solidFill>
              </a:rPr>
              <a:t>Εφαρμογή</a:t>
            </a:r>
          </a:p>
        </p:txBody>
      </p:sp>
      <p:sp>
        <p:nvSpPr>
          <p:cNvPr id="1843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4463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sz="2000" dirty="0"/>
              <a:t>Χρησιμοποιούνται συνήθως </a:t>
            </a:r>
            <a:r>
              <a:rPr lang="el-GR" sz="2000" b="1" dirty="0"/>
              <a:t>ασκήσεις σε συνθήκες παιχνιδιού:</a:t>
            </a:r>
          </a:p>
          <a:p>
            <a:pPr eaLnBrk="1" hangingPunct="1">
              <a:buFont typeface="Wingdings 2" pitchFamily="18" charset="2"/>
              <a:buNone/>
            </a:pPr>
            <a:endParaRPr lang="el-GR" sz="2000" dirty="0"/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l-GR" sz="2000" dirty="0"/>
              <a:t>α) μεμονωμένα κομμάτια του παιχνιδιού</a:t>
            </a: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l-GR" sz="2000" dirty="0"/>
              <a:t>β) ένα κανονικό παιχνίδι</a:t>
            </a: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l-GR" sz="2000" dirty="0"/>
              <a:t>γ) ένα παιχνίδι με τροποποιημένους κανονισμούς: μικρότερο-μεγαλύτερο γήπεδο, μικρότερος-μεγαλύτερος αριθμός παικτών, ύψος φιλέ, επίθεση μόνο με πλασέ κλπ.</a:t>
            </a:r>
          </a:p>
          <a:p>
            <a:pPr eaLnBrk="1" hangingPunct="1">
              <a:buFont typeface="Arial" pitchFamily="34" charset="0"/>
              <a:buChar char="•"/>
            </a:pPr>
            <a:endParaRPr lang="el-GR" dirty="0"/>
          </a:p>
          <a:p>
            <a:pPr eaLnBrk="1" hangingPunct="1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A3EEA-3C18-495B-BAE5-98AEE72EC35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02896"/>
              </p:ext>
            </p:extLst>
          </p:nvPr>
        </p:nvGraphicFramePr>
        <p:xfrm>
          <a:off x="539552" y="1052736"/>
          <a:ext cx="7992888" cy="5211337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72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latin typeface="Calibri"/>
                          <a:ea typeface="Calibri"/>
                          <a:cs typeface="Times New Roman"/>
                        </a:rPr>
                        <a:t>ΣΤΟΧΟΣ ΠΡΟΠΟΝΗΣΗΣ: 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Μέρη 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Προπόνησης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Διάρκεια/επαναλήψεις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Π ε ρ ι ε χ ό μ ε ν ο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Μεθοδολογία 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Υποδείξεις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48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Προθέρμανση</a:t>
                      </a:r>
                      <a:endParaRPr lang="el-G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l-GR" sz="1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Κυρίως μέρος</a:t>
                      </a:r>
                      <a:endParaRPr lang="el-G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l-GR" sz="1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24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/>
                          <a:ea typeface="Times New Roman"/>
                          <a:cs typeface="Times New Roman"/>
                        </a:rPr>
                        <a:t>Αποθεραπεία</a:t>
                      </a:r>
                      <a:endParaRPr lang="el-G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l-GR" sz="14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483" name="4 - Ορθογώνιο"/>
          <p:cNvSpPr>
            <a:spLocks noChangeArrowheads="1"/>
          </p:cNvSpPr>
          <p:nvPr/>
        </p:nvSpPr>
        <p:spPr bwMode="auto">
          <a:xfrm>
            <a:off x="539750" y="333375"/>
            <a:ext cx="7993063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>
                <a:latin typeface="Calibri" pitchFamily="34" charset="0"/>
                <a:cs typeface="Calibri" pitchFamily="34" charset="0"/>
              </a:rPr>
              <a:t>ΠΡΟΤΥΠΟ ΚΑΤΑΓΡΑΦΗΣ ΠΡΟΠΟΝΗΤΙΚΗΣ ΜΟΝΑΔΑΣ_1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Εικόνα 1" descr="ret546567755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213100"/>
            <a:ext cx="1133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27585" y="548680"/>
          <a:ext cx="7992888" cy="6139384"/>
        </p:xfrm>
        <a:graphic>
          <a:graphicData uri="http://schemas.openxmlformats.org/drawingml/2006/table">
            <a:tbl>
              <a:tblPr/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Μέρη 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Προπόνησης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Διάρκεια/επαναλήψεις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 ε ρ ι ε χ ό μ ε ν ο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Μεθοδολογία 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Υποδείξεις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31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Προθέρμανση</a:t>
                      </a:r>
                    </a:p>
                  </a:txBody>
                  <a:tcPr marL="41274" marR="412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el-GR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el-GR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l-GR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(3')</a:t>
                      </a: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l-GR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kumimoji="0"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kumimoji="0"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Όλα τα πετάγματα και τα χτυπήματα εκτελούνται πάντα με μέτωπο προς το αντίθετο γήπεδο.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Πιάνω ψηλά με 2 χέρια , πιάνω χαμηλά με χέρια τεντωμένα στο ύψος της κοιλιάς και λυγισμένα γόνατα.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659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Κυρίως μέρος</a:t>
                      </a:r>
                    </a:p>
                  </a:txBody>
                  <a:tcPr marL="41274" marR="412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(2')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Κοντινή μετακίνηση 3 βημάτων.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Εμπρός: Δεξί, αριστερό-δεξί.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l-GR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Πίσω:</a:t>
                      </a:r>
                      <a:r>
                        <a:rPr lang="el-GR" sz="1200" baseline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Αριστερό, δεξί-αριστερό.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Η πλάγια μετακίνηση με πρώτο το ίδιο πόδι  κατεύθυνσης.</a:t>
                      </a: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883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Αποκατάσταση</a:t>
                      </a:r>
                    </a:p>
                  </a:txBody>
                  <a:tcPr marL="41274" marR="412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(4')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lvl="0" algn="l"/>
                      <a:r>
                        <a:rPr lang="el-GR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Ασκήσεις</a:t>
                      </a:r>
                      <a:r>
                        <a:rPr lang="el-GR" sz="1400" baseline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διατάσεων</a:t>
                      </a:r>
                      <a:endParaRPr kumimoji="0" lang="el-GR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lvl="0" algn="l"/>
                      <a:r>
                        <a:rPr kumimoji="0" lang="el-GR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Χαλαρό τρέξιμο γύρω από το γήπεδο.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r>
                        <a:rPr kumimoji="0" lang="el-GR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Ατομικές</a:t>
                      </a:r>
                    </a:p>
                    <a:p>
                      <a:r>
                        <a:rPr kumimoji="0" lang="el-GR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Σε δυάδες οι παίκτες.</a:t>
                      </a:r>
                      <a:endParaRPr lang="el-GR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1274" marR="41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32" name="4 - Ορθογώνιο"/>
          <p:cNvSpPr>
            <a:spLocks noChangeArrowheads="1"/>
          </p:cNvSpPr>
          <p:nvPr/>
        </p:nvSpPr>
        <p:spPr bwMode="auto">
          <a:xfrm rot="-5400000">
            <a:off x="-2833687" y="3201988"/>
            <a:ext cx="6364287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latin typeface="Calibri" pitchFamily="34" charset="0"/>
                <a:cs typeface="Calibri" pitchFamily="34" charset="0"/>
              </a:rPr>
              <a:t>ΣΥΝΟΠΤΙΚΟ ΠΑΡΑΔΕΙΓΜΑ ΚΑΤΑΓΡΑΦΗΣ ΠΡΟΠΟΝΗΤΙΚΗΣ ΜΟΝΑΔΑΣ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2843213" y="1196975"/>
          <a:ext cx="3528392" cy="160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b="1" i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Παιχνίδι: </a:t>
                      </a:r>
                      <a:r>
                        <a:rPr kumimoji="0" lang="el-GR" sz="11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Πέτα τα άχρηστα</a:t>
                      </a:r>
                    </a:p>
                    <a:p>
                      <a:r>
                        <a:rPr kumimoji="0" lang="el-GR" sz="1100" b="0" i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Οργάνωση:</a:t>
                      </a:r>
                      <a:r>
                        <a:rPr kumimoji="0" lang="el-GR" sz="11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Οι παίκτες σε δύο ομάδες, κάθε παίκτης μία μπάλα. Κάθε ομάδα στο δικό της γήπεδο.</a:t>
                      </a:r>
                    </a:p>
                    <a:p>
                      <a:r>
                        <a:rPr kumimoji="0" lang="el-GR" sz="1100" b="0" i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Περιγραφή: </a:t>
                      </a:r>
                      <a:r>
                        <a:rPr kumimoji="0" lang="el-GR" sz="11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Καθορίζονται διάφοροι τρόποι πετάγματος (2 χέρια από πάνω, 1 χέρι από πάνω δεξί και αριστερό), χτυπήματος (1 χέρι από κάτω, 1 χέρι από πάνω). </a:t>
                      </a:r>
                      <a:endParaRPr lang="el-GR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541" name="6 - Εικόνα" descr="rtytryrtyrtr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1268413"/>
            <a:ext cx="1044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916238" y="3141663"/>
          <a:ext cx="3528392" cy="1723771"/>
        </p:xfrm>
        <a:graphic>
          <a:graphicData uri="http://schemas.openxmlformats.org/drawingml/2006/table">
            <a:tbl>
              <a:tblPr/>
              <a:tblGrid>
                <a:gridCol w="116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-------------------------------------------------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l-GR" sz="1100" b="1" baseline="30000" dirty="0">
                          <a:latin typeface="Calibri"/>
                          <a:ea typeface="Calibri"/>
                          <a:cs typeface="Times New Roman"/>
                        </a:rPr>
                        <a:t>η</a:t>
                      </a: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 άσκηση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Οργάνωση: 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Ατομική εκτέλεση, ελεύθερα στο χώρο με μέτωπο προς το αντίπαλο γήπεδο.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Περιγραφή άσκησης: 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Μετακίνηση 3 βημάτων εμπρός</a:t>
                      </a:r>
                      <a:r>
                        <a:rPr lang="el-GR" sz="1100" baseline="0" dirty="0"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πίσω, πλάγια  μετακίνηση  δεξιά και αριστερά.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-------------------------------------------------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827088" y="0"/>
          <a:ext cx="4717032" cy="567055"/>
        </p:xfrm>
        <a:graphic>
          <a:graphicData uri="http://schemas.openxmlformats.org/drawingml/2006/table">
            <a:tbl>
              <a:tblPr/>
              <a:tblGrid>
                <a:gridCol w="471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ΣΤΟΧΟΣ ΠΡΟΠΟΝΗΣΗΣ: 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Εκμάθηση της κοντινής μετακίνησης 3 βημάτων εμπρός και πίσω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Εκμάθηση της πλάγιας κοντινής μετακίνησης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u="sng" dirty="0">
                <a:latin typeface="Calibri" pitchFamily="34" charset="0"/>
                <a:cs typeface="Calibri" pitchFamily="34" charset="0"/>
                <a:hlinkClick r:id="rId2"/>
              </a:rPr>
              <a:t>http://www.jes-soft.com/volleyball/download.html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el-GR" sz="2400" dirty="0">
                <a:latin typeface="Calibri" pitchFamily="34" charset="0"/>
                <a:cs typeface="Calibri" pitchFamily="34" charset="0"/>
              </a:rPr>
              <a:t>Σε αυτή τη σελίδα μπορείτε να κατεβάσετε την έκδοση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Volleyball playbook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011 αλλά και κάτω αριστερά της σελίδας μπορείτε να κατεβάσετε προηγούμενες - αντίστοιχες εκδόσεις όπως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Volleyball playbook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010.</a:t>
            </a:r>
          </a:p>
          <a:p>
            <a:pPr>
              <a:buFont typeface="Wingdings 2" pitchFamily="18" charset="2"/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el-GR" sz="2400" dirty="0">
                <a:latin typeface="Calibri" pitchFamily="34" charset="0"/>
                <a:cs typeface="Calibri" pitchFamily="34" charset="0"/>
              </a:rPr>
              <a:t>Μπορείτε να επιλέξετε την έκδοση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Volleyball playbook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10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που είναι η πιο απλή, χωρίς να υπάρχει μεγάλη διαφοροποίηση των άλλων νεότερων εκδόσεων.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755650" y="1268413"/>
          <a:ext cx="7704856" cy="4824536"/>
        </p:xfrm>
        <a:graphic>
          <a:graphicData uri="http://schemas.openxmlformats.org/drawingml/2006/table">
            <a:tbl>
              <a:tblPr/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Μετά το πέρας των μαθημάτων οι φοιτητές θα αποκτήσουν: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τη </a:t>
                      </a: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γνώση της μεθοδικής διδασκαλίας</a:t>
                      </a:r>
                      <a:r>
                        <a:rPr lang="el-GR" sz="2000" b="0" baseline="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του αθλήματος της πετοσφαίρισης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την ικανότητα διδασκαλίας</a:t>
                      </a: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, σε ικανοποιητικό βαθμό, των βασικών δεξιοτήτων της </a:t>
                      </a: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τεχνικής και τακτικής </a:t>
                      </a: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του αθλήματος στην άμυνα και στην επίθεση, να διδάσκουν το παιχνίδι 3Χ3, και 6Χ6 με σύνθεση 6:0 και 4:2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να </a:t>
                      </a: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σχεδιάζουν ένα πλάνο μαθήματος </a:t>
                      </a: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με στόχο τη μάθηση δεξιοτήτων, ή την τακτική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να οργανώνουν την </a:t>
                      </a: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παρουσίαση/επίδειξη</a:t>
                      </a: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, να </a:t>
                      </a: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διορθώνουν τα λάθη</a:t>
                      </a:r>
                      <a:endParaRPr lang="el-GR" sz="2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να </a:t>
                      </a: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καθοδηγούν</a:t>
                      </a: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 μια σχολική ομάδα και </a:t>
                      </a:r>
                      <a:r>
                        <a:rPr lang="el-GR" sz="2000" b="1" dirty="0">
                          <a:latin typeface="Calibri"/>
                          <a:ea typeface="Times New Roman"/>
                          <a:cs typeface="Calibri"/>
                        </a:rPr>
                        <a:t>να διαιτητεύουν</a:t>
                      </a:r>
                      <a:r>
                        <a:rPr lang="el-GR" sz="2000" dirty="0">
                          <a:latin typeface="Calibri"/>
                          <a:ea typeface="Times New Roman"/>
                          <a:cs typeface="Calibri"/>
                        </a:rPr>
                        <a:t> έναν σχολικό αγώνα) σε όλες τις σχολικές βαθμίδες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827088" y="346075"/>
            <a:ext cx="76327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ΣΤΟΧΟΣ ΤΟΥ ΜΑΘΗΜΑΤΟΣ</a:t>
            </a:r>
            <a:endParaRPr lang="el-GR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/>
            <a:endParaRPr lang="el-GR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Αποτέλεσμα εικόνας για book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59832" y="1210687"/>
            <a:ext cx="5832648" cy="4031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Βιβλία εκπαιδευτικού Φυσικής Αγωγής Δημοτικό &amp; Γυμνάσιο: </a:t>
            </a:r>
            <a:r>
              <a:rPr kumimoji="0" 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Διαδραστικά Σχολικά Βιβλία - ΥΛΙΚΟ ΑΝΑ ΜΑΘΗΜΑ (ebooks.edu.gr)</a:t>
            </a:r>
            <a:r>
              <a:rPr kumimoji="0" 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και</a:t>
            </a:r>
            <a:endParaRPr kumimoji="0" 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ΠΑΙΔΑΓΩΓΙΚΟ ΙΝΣΤΙΤΟΥΤΟ - Φυσική Αγωγή - ΒΙΒΛΙΑ Φ.Α. (</a:t>
            </a:r>
            <a:r>
              <a:rPr kumimoji="0" lang="el-G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pi</a:t>
            </a:r>
            <a:r>
              <a:rPr kumimoji="0" 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l-G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schools.gr</a:t>
            </a:r>
            <a:r>
              <a:rPr kumimoji="0" 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)</a:t>
            </a:r>
            <a:endParaRPr kumimoji="0" 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1560" y="260350"/>
            <a:ext cx="8064128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4606097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dirty="0">
                <a:latin typeface="Corbel" pitchFamily="34" charset="0"/>
                <a:cs typeface="Arial" charset="0"/>
              </a:rPr>
              <a:t>Δομή της διδακτικής μονάδας</a:t>
            </a:r>
            <a:endParaRPr lang="en-GB" sz="2800" dirty="0">
              <a:latin typeface="Corbel" pitchFamily="34" charset="0"/>
              <a:cs typeface="Arial" charset="0"/>
            </a:endParaRPr>
          </a:p>
        </p:txBody>
      </p:sp>
      <p:graphicFrame>
        <p:nvGraphicFramePr>
          <p:cNvPr id="6" name="5 - Διάγραμμα"/>
          <p:cNvGraphicFramePr/>
          <p:nvPr>
            <p:extLst>
              <p:ext uri="{D42A27DB-BD31-4B8C-83A1-F6EECF244321}">
                <p14:modId xmlns:p14="http://schemas.microsoft.com/office/powerpoint/2010/main" val="1359475583"/>
              </p:ext>
            </p:extLst>
          </p:nvPr>
        </p:nvGraphicFramePr>
        <p:xfrm>
          <a:off x="611560" y="908720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600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ΑΣΚΗΣΙΟΛΟΓΙΟ</a:t>
            </a:r>
            <a:br>
              <a:rPr lang="el-GR" sz="3600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l-GR" sz="3600" spc="100" dirty="0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428745"/>
            <a:ext cx="8497192" cy="2462213"/>
          </a:xfrm>
          <a:ln>
            <a:solidFill>
              <a:schemeClr val="tx1"/>
            </a:solidFill>
          </a:ln>
        </p:spPr>
        <p:txBody>
          <a:bodyPr wrap="square" lIns="91440" tIns="45720" anchor="ctr">
            <a:spAutoFit/>
          </a:bodyPr>
          <a:lstStyle/>
          <a:p>
            <a:pPr marL="0" indent="0">
              <a:buClrTx/>
              <a:buSzTx/>
              <a:buFontTx/>
              <a:buChar char="•"/>
            </a:pPr>
            <a:r>
              <a:rPr lang="el-GR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Αντιστοιχία επιδιώξεων (μαθησιακών στόχων) ημερησίου μαθήματος και ασκησιολογίου</a:t>
            </a:r>
          </a:p>
          <a:p>
            <a:pPr marL="0" indent="0">
              <a:buClrTx/>
              <a:buSzTx/>
              <a:buNone/>
            </a:pPr>
            <a:endParaRPr lang="el-GR" sz="1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indent="0">
              <a:buClrTx/>
              <a:buSzTx/>
              <a:buFontTx/>
              <a:buChar char="•"/>
            </a:pPr>
            <a:r>
              <a:rPr lang="el-GR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Μεθοδική παρουσίαση ασκησιολογίου</a:t>
            </a:r>
            <a:endParaRPr lang="el-GR" sz="1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180000" indent="0">
              <a:buClrTx/>
              <a:buSzTx/>
              <a:buFont typeface="Courier New" pitchFamily="49" charset="0"/>
              <a:buChar char="o"/>
            </a:pPr>
            <a:r>
              <a:rPr lang="el-GR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με λογική σειρά</a:t>
            </a:r>
          </a:p>
          <a:p>
            <a:pPr marL="180000" indent="0">
              <a:buClrTx/>
              <a:buSzTx/>
              <a:buFont typeface="Courier New" pitchFamily="49" charset="0"/>
              <a:buChar char="o"/>
            </a:pPr>
            <a:r>
              <a:rPr lang="el-GR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σύμφωνα με τα σημαντικά σημεία της σωστής τεχνικής εκτέλεσης</a:t>
            </a:r>
          </a:p>
          <a:p>
            <a:pPr marL="180000" indent="0">
              <a:buClrTx/>
              <a:buSzTx/>
              <a:buFont typeface="Courier New" pitchFamily="49" charset="0"/>
              <a:buChar char="o"/>
            </a:pPr>
            <a:r>
              <a:rPr lang="el-GR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από τα απλά στα σύνθετα</a:t>
            </a:r>
          </a:p>
          <a:p>
            <a:pPr marL="180000" indent="0">
              <a:buClrTx/>
              <a:buSzTx/>
              <a:buFont typeface="Courier New" pitchFamily="49" charset="0"/>
              <a:buChar char="o"/>
            </a:pPr>
            <a:r>
              <a:rPr lang="el-GR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από τα εύκολα στα δύσκολα</a:t>
            </a:r>
          </a:p>
          <a:p>
            <a:pPr marL="180000" indent="0">
              <a:spcAft>
                <a:spcPts val="1200"/>
              </a:spcAft>
              <a:buClrTx/>
              <a:buSzTx/>
              <a:buFont typeface="Courier New" pitchFamily="49" charset="0"/>
              <a:buChar char="o"/>
            </a:pPr>
            <a:r>
              <a:rPr lang="el-GR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κατάλληλο για την ηλικία των μαθητών</a:t>
            </a:r>
          </a:p>
          <a:p>
            <a:pPr marL="0" indent="0">
              <a:spcAft>
                <a:spcPts val="1200"/>
              </a:spcAft>
              <a:buClrTx/>
              <a:buSzTx/>
              <a:buFont typeface="Arial" pitchFamily="34" charset="0"/>
              <a:buChar char="•"/>
            </a:pPr>
            <a:r>
              <a:rPr lang="el-GR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Διδακτικές οδηγίες και Ανατροφοδότηση</a:t>
            </a:r>
          </a:p>
        </p:txBody>
      </p:sp>
      <p:sp>
        <p:nvSpPr>
          <p:cNvPr id="21508" name="AutoShape 11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3" name="12 - Ομάδα"/>
          <p:cNvGrpSpPr/>
          <p:nvPr/>
        </p:nvGrpSpPr>
        <p:grpSpPr>
          <a:xfrm>
            <a:off x="827584" y="4221088"/>
            <a:ext cx="7466012" cy="2215133"/>
            <a:chOff x="-252536" y="4149080"/>
            <a:chExt cx="7466012" cy="2215133"/>
          </a:xfrm>
        </p:grpSpPr>
        <p:pic>
          <p:nvPicPr>
            <p:cNvPr id="21509" name="Picture 16" descr="Position and Di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252536" y="4149080"/>
              <a:ext cx="28575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14" descr="Αποτέλεσμα εικόνας για volleyball setti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1907704" y="4149080"/>
              <a:ext cx="28575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2" descr="First to 1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55976" y="4221088"/>
              <a:ext cx="28575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- Επτάγωνο"/>
            <p:cNvSpPr/>
            <p:nvPr/>
          </p:nvSpPr>
          <p:spPr>
            <a:xfrm>
              <a:off x="179512" y="4293096"/>
              <a:ext cx="288032" cy="288032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9 - Επτάγωνο"/>
            <p:cNvSpPr/>
            <p:nvPr/>
          </p:nvSpPr>
          <p:spPr>
            <a:xfrm>
              <a:off x="2123728" y="4293096"/>
              <a:ext cx="288032" cy="288032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10 - Επτάγωνο"/>
            <p:cNvSpPr/>
            <p:nvPr/>
          </p:nvSpPr>
          <p:spPr>
            <a:xfrm>
              <a:off x="4716016" y="4365104"/>
              <a:ext cx="288032" cy="288032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l-GR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Μεθοδική παρουσίαση ασκησιολογίου: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br>
              <a:rPr lang="el-GR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l-GR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παράδειγμα προοδευτικότητας των ασκήσεων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0472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1800" b="1" dirty="0"/>
              <a:t>SUGGESTED PROGRESSIONS:</a:t>
            </a:r>
          </a:p>
          <a:p>
            <a:pPr>
              <a:spcAft>
                <a:spcPts val="600"/>
              </a:spcAft>
              <a:buNone/>
            </a:pPr>
            <a:r>
              <a:rPr lang="en-GB" sz="1800" b="1" dirty="0"/>
              <a:t>a)</a:t>
            </a:r>
            <a:r>
              <a:rPr lang="el-GR" sz="1800" b="1" dirty="0"/>
              <a:t> </a:t>
            </a:r>
            <a:r>
              <a:rPr lang="en-GB" sz="1800" b="1" dirty="0"/>
              <a:t>Stationary passing:</a:t>
            </a:r>
            <a:r>
              <a:rPr lang="el-GR" sz="1800" b="1" dirty="0"/>
              <a:t> </a:t>
            </a:r>
            <a:r>
              <a:rPr lang="en-GB" sz="1800" dirty="0"/>
              <a:t>Change distances</a:t>
            </a:r>
          </a:p>
          <a:p>
            <a:pPr>
              <a:buNone/>
            </a:pPr>
            <a:r>
              <a:rPr lang="en-GB" sz="1800" b="1" dirty="0"/>
              <a:t>b)</a:t>
            </a:r>
            <a:r>
              <a:rPr lang="el-GR" sz="1800" b="1" dirty="0"/>
              <a:t> </a:t>
            </a:r>
            <a:r>
              <a:rPr lang="en-GB" sz="1800" b="1" dirty="0"/>
              <a:t>Movement:</a:t>
            </a:r>
            <a:r>
              <a:rPr lang="el-GR" sz="1800" b="1" dirty="0"/>
              <a:t> </a:t>
            </a:r>
            <a:r>
              <a:rPr lang="en-GB" sz="1800" dirty="0"/>
              <a:t>Forward / Backward Lateral: side to side</a:t>
            </a:r>
          </a:p>
          <a:p>
            <a:r>
              <a:rPr lang="en-GB" sz="1800" dirty="0"/>
              <a:t>Diagonal passing –‘dip the shoulder’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Passing from back row positions to position 2 (setter’s position/front </a:t>
            </a:r>
            <a:r>
              <a:rPr lang="en-US" sz="1800" dirty="0"/>
              <a:t>right </a:t>
            </a:r>
            <a:r>
              <a:rPr lang="en-GB" sz="1800" dirty="0"/>
              <a:t>side)</a:t>
            </a:r>
          </a:p>
          <a:p>
            <a:pPr>
              <a:buNone/>
            </a:pPr>
            <a:r>
              <a:rPr lang="en-GB" sz="1800" b="1" dirty="0"/>
              <a:t>c)</a:t>
            </a:r>
            <a:r>
              <a:rPr lang="el-GR" sz="1800" b="1" dirty="0"/>
              <a:t> </a:t>
            </a:r>
            <a:r>
              <a:rPr lang="en-GB" sz="1800" b="1" dirty="0"/>
              <a:t>Pass a ‘served’ ball: </a:t>
            </a:r>
          </a:p>
          <a:p>
            <a:r>
              <a:rPr lang="en-GB" sz="1800" dirty="0"/>
              <a:t>Toss by coach </a:t>
            </a:r>
          </a:p>
          <a:p>
            <a:r>
              <a:rPr lang="en-GB" sz="1800" dirty="0"/>
              <a:t>Underhand serve</a:t>
            </a:r>
          </a:p>
          <a:p>
            <a:r>
              <a:rPr lang="en-GB" sz="1800" dirty="0"/>
              <a:t>Overhand serve</a:t>
            </a:r>
            <a:endParaRPr lang="el-GR" sz="1800" dirty="0"/>
          </a:p>
        </p:txBody>
      </p:sp>
      <p:sp>
        <p:nvSpPr>
          <p:cNvPr id="6" name="5 - Ορθογώνιο"/>
          <p:cNvSpPr/>
          <p:nvPr/>
        </p:nvSpPr>
        <p:spPr>
          <a:xfrm>
            <a:off x="251520" y="5949280"/>
            <a:ext cx="4392488" cy="461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+mn-lt"/>
                <a:hlinkClick r:id="rId2"/>
              </a:rPr>
              <a:t>http://saskvolleyball.ca/wp-content/uploads/2018/12/Atomic-Vball-Training-Bklt-FORE-ARM-PASSING-Smry-Details.pdf</a:t>
            </a:r>
            <a:endParaRPr lang="el-GR" sz="1200" dirty="0">
              <a:latin typeface="+mn-lt"/>
            </a:endParaRPr>
          </a:p>
        </p:txBody>
      </p:sp>
      <p:pic>
        <p:nvPicPr>
          <p:cNvPr id="46084" name="Picture 4" descr="Αποτέλεσμα εικόνας για skill progressing arm pass in volleyba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772816"/>
            <a:ext cx="432048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>
                <a:solidFill>
                  <a:schemeClr val="bg1"/>
                </a:solidFill>
              </a:rPr>
              <a:t>Μεθοδική  διδασκαλία των δεξιοτήτων</a:t>
            </a:r>
          </a:p>
        </p:txBody>
      </p:sp>
      <p:sp>
        <p:nvSpPr>
          <p:cNvPr id="15364" name="2 - Θέση περιεχομένου"/>
          <p:cNvSpPr txBox="1">
            <a:spLocks/>
          </p:cNvSpPr>
          <p:nvPr/>
        </p:nvSpPr>
        <p:spPr bwMode="auto">
          <a:xfrm>
            <a:off x="251520" y="1484784"/>
            <a:ext cx="8229600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SzPct val="80000"/>
            </a:pPr>
            <a:r>
              <a:rPr lang="el-GR" b="1" dirty="0">
                <a:latin typeface="Corbel" pitchFamily="34" charset="0"/>
              </a:rPr>
              <a:t>ΓΕΝΙΚΑ</a:t>
            </a:r>
          </a:p>
          <a:p>
            <a:pPr marL="438150" indent="-319088">
              <a:buSzPct val="150000"/>
              <a:buFont typeface="Wingdings 2" pitchFamily="18" charset="2"/>
              <a:buBlip>
                <a:blip r:embed="rId3"/>
              </a:buBlip>
            </a:pPr>
            <a:r>
              <a:rPr lang="el-GR" dirty="0">
                <a:latin typeface="Corbel" pitchFamily="34" charset="0"/>
              </a:rPr>
              <a:t>Από το εύκολο στο δύσκολο </a:t>
            </a:r>
          </a:p>
          <a:p>
            <a:pPr marL="438150" indent="-319088">
              <a:buSzPct val="150000"/>
              <a:buFont typeface="Wingdings 2" pitchFamily="18" charset="2"/>
              <a:buBlip>
                <a:blip r:embed="rId3"/>
              </a:buBlip>
            </a:pPr>
            <a:r>
              <a:rPr lang="el-GR" dirty="0">
                <a:latin typeface="Corbel" pitchFamily="34" charset="0"/>
              </a:rPr>
              <a:t>Από το απλό στο σύνθετο </a:t>
            </a:r>
          </a:p>
          <a:p>
            <a:pPr marL="438150" indent="-319088"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</a:pPr>
            <a:r>
              <a:rPr lang="el-GR" dirty="0">
                <a:latin typeface="Corbel" pitchFamily="34" charset="0"/>
              </a:rPr>
              <a:t>Σύνθετη δεξιότητα: η δεξιότητα χωρίζεται στα επιμέρους σημεία της και διδάσκεται τμηματικά</a:t>
            </a:r>
          </a:p>
          <a:p>
            <a:pPr marL="438150" indent="-319088">
              <a:buSzPct val="150000"/>
            </a:pPr>
            <a:r>
              <a:rPr lang="el-GR" b="1" dirty="0">
                <a:latin typeface="Corbel" pitchFamily="34" charset="0"/>
              </a:rPr>
              <a:t>ΒΗΜΑΤΑ ΔΙΔΑΣΚΑΛΙΑΣ</a:t>
            </a:r>
          </a:p>
          <a:p>
            <a:pPr marL="438150" indent="-319088">
              <a:buSzPct val="150000"/>
              <a:buBlip>
                <a:blip r:embed="rId3"/>
              </a:buBlip>
            </a:pPr>
            <a:r>
              <a:rPr lang="el-GR" b="1" dirty="0">
                <a:latin typeface="Corbel" pitchFamily="34" charset="0"/>
              </a:rPr>
              <a:t>Ονομασία και χρησιμότητα </a:t>
            </a:r>
            <a:r>
              <a:rPr lang="el-GR" dirty="0">
                <a:latin typeface="Corbel" pitchFamily="34" charset="0"/>
              </a:rPr>
              <a:t>της δεξιότητας στο παιχνίδι</a:t>
            </a:r>
          </a:p>
          <a:p>
            <a:pPr marL="438150" indent="-319088">
              <a:buSzPct val="150000"/>
              <a:buFont typeface="Wingdings 2" pitchFamily="18" charset="2"/>
              <a:buBlip>
                <a:blip r:embed="rId3"/>
              </a:buBlip>
            </a:pPr>
            <a:r>
              <a:rPr lang="el-GR" b="1" dirty="0">
                <a:latin typeface="Corbel" pitchFamily="34" charset="0"/>
              </a:rPr>
              <a:t> Αρχική Επίδειξη </a:t>
            </a:r>
            <a:r>
              <a:rPr lang="el-GR" dirty="0">
                <a:latin typeface="Corbel" pitchFamily="34" charset="0"/>
              </a:rPr>
              <a:t>της δεξιότητας από τον προπονητή, ΕΦΑ ή από κάποιον ασκούμενο που γνωρίζει καλά τη δεξιότητα. </a:t>
            </a:r>
            <a:r>
              <a:rPr lang="el-GR" b="1" dirty="0">
                <a:latin typeface="Corbel" pitchFamily="34" charset="0"/>
              </a:rPr>
              <a:t>Η επίδειξη ολόκληρης της δεξιότητας αλλά και των επιμέρους σημείων της επαναλαμβάνεται</a:t>
            </a:r>
            <a:r>
              <a:rPr lang="el-GR" dirty="0">
                <a:latin typeface="Corbel" pitchFamily="34" charset="0"/>
              </a:rPr>
              <a:t> κατά τη διάρκεια της διδασκαλίας.</a:t>
            </a:r>
          </a:p>
          <a:p>
            <a:pPr marL="438150" indent="-319088">
              <a:buSzPct val="150000"/>
              <a:buFont typeface="Wingdings 2" pitchFamily="18" charset="2"/>
              <a:buBlip>
                <a:blip r:embed="rId3"/>
              </a:buBlip>
            </a:pPr>
            <a:r>
              <a:rPr lang="el-GR" b="1" dirty="0">
                <a:latin typeface="Corbel" pitchFamily="34" charset="0"/>
              </a:rPr>
              <a:t>Αναφορά</a:t>
            </a:r>
            <a:r>
              <a:rPr lang="el-GR" dirty="0">
                <a:latin typeface="Corbel" pitchFamily="34" charset="0"/>
              </a:rPr>
              <a:t> των σημαντικότερων (1-2) σημείων τεχνικής εκτέλεσης στην </a:t>
            </a:r>
            <a:r>
              <a:rPr lang="el-GR" b="1" dirty="0">
                <a:latin typeface="Corbel" pitchFamily="34" charset="0"/>
              </a:rPr>
              <a:t>αρχική παρουσίαση της δεξιότητας. Κατά τη διδασκαλία, τα σημαντικά σημεία τεχνικής εκτέλεσης επαναλαμβάνονται σε αντιστοιχία με τον στόχο της άσκησης που χρησιμοποιείται.</a:t>
            </a:r>
          </a:p>
          <a:p>
            <a:pPr marL="438150" indent="-319088">
              <a:buSzPct val="150000"/>
              <a:buFont typeface="Wingdings 2" pitchFamily="18" charset="2"/>
              <a:buBlip>
                <a:blip r:embed="rId3"/>
              </a:buBlip>
            </a:pPr>
            <a:r>
              <a:rPr lang="el-GR" b="1" dirty="0">
                <a:latin typeface="Corbel" pitchFamily="34" charset="0"/>
              </a:rPr>
              <a:t>Παρατήρηση της εκτέλεσης και παροχή ανατροφοδότησης στους ασκούμενους από τον εκπαιδευτή: θετική, ειδική, διορθωτική.</a:t>
            </a:r>
          </a:p>
          <a:p>
            <a:pPr marL="438150" indent="-319088">
              <a:lnSpc>
                <a:spcPct val="120000"/>
              </a:lnSpc>
              <a:buSzPct val="150000"/>
            </a:pPr>
            <a:br>
              <a:rPr lang="el-GR" dirty="0">
                <a:latin typeface="Corbel" pitchFamily="34" charset="0"/>
              </a:rPr>
            </a:br>
            <a:br>
              <a:rPr lang="el-GR" dirty="0">
                <a:latin typeface="Corbel" pitchFamily="34" charset="0"/>
              </a:rPr>
            </a:br>
            <a:endParaRPr lang="el-GR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rbel" pitchFamily="34" charset="0"/>
              </a:rPr>
              <a:t>Επιλογή ασκήσεων σε αντιστοιχία με: </a:t>
            </a:r>
            <a:endParaRPr lang="el-G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6 - Θέση περιεχομένου"/>
          <p:cNvGraphicFramePr>
            <a:graphicFrameLocks/>
          </p:cNvGraphicFramePr>
          <p:nvPr/>
        </p:nvGraphicFramePr>
        <p:xfrm>
          <a:off x="755576" y="1988840"/>
          <a:ext cx="727280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8172400" y="191683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755576" y="1772816"/>
            <a:ext cx="3440429" cy="369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b="1" dirty="0">
                <a:latin typeface="Corbel" pitchFamily="34" charset="0"/>
              </a:rPr>
              <a:t>Α) τις επιδιώξεις του μαθήματος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755576" y="3068960"/>
            <a:ext cx="3292953" cy="369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b="1" dirty="0">
                <a:latin typeface="Corbel" pitchFamily="34" charset="0"/>
              </a:rPr>
              <a:t>Β) την ηλικία των ασκούμενων</a:t>
            </a:r>
            <a:endParaRPr lang="el-GR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683568" y="5517232"/>
            <a:ext cx="4808689" cy="369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b="1" dirty="0">
                <a:latin typeface="Corbel" pitchFamily="34" charset="0"/>
              </a:rPr>
              <a:t>Γ) το επίπεδο επιδεξιότητας των ασκούμενων</a:t>
            </a:r>
            <a:endParaRPr lang="el-GR" b="1" dirty="0"/>
          </a:p>
        </p:txBody>
      </p:sp>
      <p:pic>
        <p:nvPicPr>
          <p:cNvPr id="47106" name="Picture 2" descr="Αποτέλεσμα εικόνας για skill progressing arm pass in volleybal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3573016"/>
            <a:ext cx="2286000" cy="1905000"/>
          </a:xfrm>
          <a:prstGeom prst="rect">
            <a:avLst/>
          </a:prstGeom>
          <a:noFill/>
        </p:spPr>
      </p:pic>
      <p:pic>
        <p:nvPicPr>
          <p:cNvPr id="47108" name="Picture 4" descr="Αποτέλεσμα εικόνας για skill progressing arm pass in volleybal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3573016"/>
            <a:ext cx="2847975" cy="1895476"/>
          </a:xfrm>
          <a:prstGeom prst="rect">
            <a:avLst/>
          </a:prstGeom>
          <a:noFill/>
        </p:spPr>
      </p:pic>
      <p:pic>
        <p:nvPicPr>
          <p:cNvPr id="47110" name="Picture 6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624" y="3501008"/>
            <a:ext cx="1442323" cy="1946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6 - Εικόνα" descr="φγηγφηφγββγδφγβγφνβγξμκν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221163"/>
            <a:ext cx="18097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Αποτέλεσμα εικόνας για volleyball setting partner drill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4437063"/>
            <a:ext cx="26654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bg1"/>
                </a:solidFill>
              </a:rPr>
              <a:t>Εκμάθηση</a:t>
            </a:r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A3C22-C7BA-416C-9E66-299ABDC5217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2519362"/>
          </a:xfrm>
        </p:spPr>
        <p:txBody>
          <a:bodyPr rtlCol="0">
            <a:normAutofit fontScale="850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Blip>
                <a:blip r:embed="rId5"/>
              </a:buBlip>
              <a:defRPr/>
            </a:pPr>
            <a:r>
              <a:rPr lang="el-GR" sz="2000" b="1" dirty="0"/>
              <a:t>Εφαρμογή μιμητικών ασκήσεων της δεξιότητας χωρίς μπάλα ώστε να γίνει κατανοητή η δεξιότητα.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Blip>
                <a:blip r:embed="rId5"/>
              </a:buBlip>
              <a:defRPr/>
            </a:pPr>
            <a:r>
              <a:rPr lang="el-GR" sz="2000" b="1" dirty="0"/>
              <a:t>Εφαρμογή ασκήσεων της δεξιότητας από τον παίκτη με μπάλα στατικά ή και με βοηθό.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Blip>
                <a:blip r:embed="rId5"/>
              </a:buBlip>
              <a:defRPr/>
            </a:pPr>
            <a:r>
              <a:rPr lang="el-GR" sz="2000" b="1" dirty="0"/>
              <a:t>Εκτέλεση των ασκήσεων κάνοντας ολοκληρωμένη τη δεξιότητα με κίνηση.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Blip>
                <a:blip r:embed="rId5"/>
              </a:buBlip>
              <a:defRPr/>
            </a:pPr>
            <a:r>
              <a:rPr lang="el-GR" sz="2000" b="1" dirty="0"/>
              <a:t>Εκτέλεση των ασκήσεων με κίνηση και βοηθό.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Blip>
                <a:blip r:embed="rId5"/>
              </a:buBlip>
              <a:defRPr/>
            </a:pPr>
            <a:r>
              <a:rPr lang="el-GR" sz="2000" b="1" dirty="0"/>
              <a:t>Εκτέλεση των ασκήσεων της δεξιότητας σε ζευγάρια.</a:t>
            </a:r>
          </a:p>
        </p:txBody>
      </p:sp>
      <p:pic>
        <p:nvPicPr>
          <p:cNvPr id="16391" name="Picture 6" descr="Αποτέλεσμα εικόνας για volleyball setti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5463" y="0"/>
            <a:ext cx="226853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Αποτέλεσμα εικόνας για volleyball setti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4581525"/>
            <a:ext cx="30194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4077072"/>
            <a:ext cx="5693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</a:t>
            </a:r>
            <a:endParaRPr lang="el-G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347864" y="4149080"/>
            <a:ext cx="5693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</a:t>
            </a:r>
            <a:endParaRPr lang="el-G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220072" y="4149080"/>
            <a:ext cx="5693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3</a:t>
            </a:r>
            <a:endParaRPr lang="el-G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16396" name="Picture 12" descr="Αποτέλεσμα εικόνας για volleyball setting partner drill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64375" y="4437063"/>
            <a:ext cx="2079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7092280" y="4149080"/>
            <a:ext cx="5693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Προσαρμοσμένος 3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2060"/>
      </a:hlink>
      <a:folHlink>
        <a:srgbClr val="00206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1147</Words>
  <Application>Microsoft Office PowerPoint</Application>
  <PresentationFormat>Προβολή στην οθόνη (4:3)</PresentationFormat>
  <Paragraphs>172</Paragraphs>
  <Slides>14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Courier New</vt:lpstr>
      <vt:lpstr>Times New Roman</vt:lpstr>
      <vt:lpstr>Wingdings</vt:lpstr>
      <vt:lpstr>Wingdings 2</vt:lpstr>
      <vt:lpstr>Wingdings 3</vt:lpstr>
      <vt:lpstr>Λειτουργική μονάδα</vt:lpstr>
      <vt:lpstr>Διδακτική της Πετοσφαίρισης Εισαγωγή  Δομή &amp; Σχεδιασμός Διδακτικής μονάδας Σχεδιασμός Ημερήσιου Πλάνου Διδασκαλίας  </vt:lpstr>
      <vt:lpstr>Παρουσίαση του PowerPoint</vt:lpstr>
      <vt:lpstr>Παρουσίαση του PowerPoint</vt:lpstr>
      <vt:lpstr>Παρουσίαση του PowerPoint</vt:lpstr>
      <vt:lpstr>ΑΣΚΗΣΙΟΛΟΓΙΟ </vt:lpstr>
      <vt:lpstr>Μεθοδική παρουσίαση ασκησιολογίου:  παράδειγμα προοδευτικότητας των ασκήσεων</vt:lpstr>
      <vt:lpstr>Μεθοδική  διδασκαλία των δεξιοτήτων</vt:lpstr>
      <vt:lpstr>Επιλογή ασκήσεων σε αντιστοιχία με: </vt:lpstr>
      <vt:lpstr>Εκμάθηση</vt:lpstr>
      <vt:lpstr>Εμπέδωση: αύξηση του δείκτη δυσκολίας </vt:lpstr>
      <vt:lpstr>Εφαρμογή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Anestis Giannakopoulos</cp:lastModifiedBy>
  <cp:revision>257</cp:revision>
  <dcterms:created xsi:type="dcterms:W3CDTF">2017-02-26T16:31:40Z</dcterms:created>
  <dcterms:modified xsi:type="dcterms:W3CDTF">2025-11-02T17:09:58Z</dcterms:modified>
</cp:coreProperties>
</file>