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4" r:id="rId2"/>
  </p:sldMasterIdLst>
  <p:notesMasterIdLst>
    <p:notesMasterId r:id="rId29"/>
  </p:notesMasterIdLst>
  <p:sldIdLst>
    <p:sldId id="256" r:id="rId3"/>
    <p:sldId id="270" r:id="rId4"/>
    <p:sldId id="271" r:id="rId5"/>
    <p:sldId id="275" r:id="rId6"/>
    <p:sldId id="273" r:id="rId7"/>
    <p:sldId id="287" r:id="rId8"/>
    <p:sldId id="289" r:id="rId9"/>
    <p:sldId id="290" r:id="rId10"/>
    <p:sldId id="299" r:id="rId11"/>
    <p:sldId id="301" r:id="rId12"/>
    <p:sldId id="298" r:id="rId13"/>
    <p:sldId id="300" r:id="rId14"/>
    <p:sldId id="291" r:id="rId15"/>
    <p:sldId id="292" r:id="rId16"/>
    <p:sldId id="305" r:id="rId17"/>
    <p:sldId id="306" r:id="rId18"/>
    <p:sldId id="308" r:id="rId19"/>
    <p:sldId id="307" r:id="rId20"/>
    <p:sldId id="293" r:id="rId21"/>
    <p:sldId id="310" r:id="rId22"/>
    <p:sldId id="311" r:id="rId23"/>
    <p:sldId id="302" r:id="rId24"/>
    <p:sldId id="294" r:id="rId25"/>
    <p:sldId id="303" r:id="rId26"/>
    <p:sldId id="304" r:id="rId27"/>
    <p:sldId id="312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4571" autoAdjust="0"/>
  </p:normalViewPr>
  <p:slideViewPr>
    <p:cSldViewPr>
      <p:cViewPr>
        <p:scale>
          <a:sx n="97" d="100"/>
          <a:sy n="97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279B08-224A-4A66-91E2-0F47FCAF6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7B23F-1267-47B8-A0DD-B191E061C882}" type="slidenum">
              <a:rPr lang="en-US"/>
              <a:pPr/>
              <a:t>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Κάντε κλικ για να προσθέσετε σημειώσεις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3300"/>
            </a:lvl1pPr>
          </a:lstStyle>
          <a:p>
            <a:pPr lvl="0"/>
            <a:r>
              <a:rPr lang="el-GR" noProof="0" smtClean="0"/>
              <a:t>Στυλ κύριου τίτλου</a:t>
            </a:r>
            <a:endParaRPr lang="en-US" noProof="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l-GR" noProof="0" smtClean="0"/>
              <a:t>Στυλ κύριου υπότιτλου</a:t>
            </a:r>
            <a:endParaRPr lang="en-US" noProof="0" smtClean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24E483B-59CF-4D40-9E07-1884A7FF64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17041-E239-461E-96B7-A2816BC21E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1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9D85E-6B8D-496C-8F6D-A7020FACA6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5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17784A2-2DB7-4811-97A9-571DB1147C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33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21/3/2021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98258-3A06-43AD-98BB-3D07AD8A66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20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59CB-FEC8-4CFE-96F6-C60ABC39F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82326-DCDC-4132-AEC6-72A133EF8C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35FB7-47B6-42A2-89A4-D861C67232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46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F1310-8E8F-4D80-A3CF-8651BDA8FA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8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9D255-2762-4180-94F6-F055F3B0BA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5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6239-4AAA-48C9-98F3-A1B01BA5F7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754E1-57D6-4275-AE72-E51B79951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77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τίτλων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Κάντε κλικ για την επεξεργασία υποδειγμάτων στυλ κειμένου</a:t>
            </a:r>
          </a:p>
          <a:p>
            <a:pPr lvl="1"/>
            <a:r>
              <a:rPr lang="en-US" smtClean="0"/>
              <a:t>Δεύτερο επίπεδο</a:t>
            </a:r>
          </a:p>
          <a:p>
            <a:pPr lvl="2"/>
            <a:r>
              <a:rPr lang="en-US" smtClean="0"/>
              <a:t>Τρίτο επίπεδο</a:t>
            </a:r>
          </a:p>
          <a:p>
            <a:pPr lvl="3"/>
            <a:r>
              <a:rPr lang="en-US" smtClean="0"/>
              <a:t>Τέταρτο επίπεδο</a:t>
            </a:r>
          </a:p>
          <a:p>
            <a:pPr lvl="4"/>
            <a:r>
              <a:rPr lang="en-US" smtClean="0"/>
              <a:t>Πέμπτο επίπεδο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354CBD6-EC84-4B1D-8537-C9869CCDD2C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5368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536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7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8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39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2853615-BFDE-46DE-814C-47EC6EF6D371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21/3/2021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4" Type="http://schemas.openxmlformats.org/officeDocument/2006/relationships/image" Target="../media/image44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36" Type="http://schemas.openxmlformats.org/officeDocument/2006/relationships/image" Target="../media/image46.png"/><Relationship Id="rId31" Type="http://schemas.openxmlformats.org/officeDocument/2006/relationships/image" Target="../media/image41.png"/><Relationship Id="rId35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39.png"/><Relationship Id="rId10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sz="4800" dirty="0" smtClean="0"/>
              <a:t>ΒΙΟΜΗΧΑΝΙΚΕΣ ΗΛΕΚΤΡΙΚΕΣ ΕΓΚΑΤΑΣΤΑΣΕΙΣ</a:t>
            </a: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049587"/>
            <a:ext cx="7704856" cy="3233737"/>
          </a:xfrm>
        </p:spPr>
        <p:txBody>
          <a:bodyPr/>
          <a:lstStyle/>
          <a:p>
            <a:r>
              <a:rPr lang="el-GR" dirty="0" smtClean="0"/>
              <a:t>ΥΠΟΛΟΓΙΣΜΟΣ ΔΙΑΤΟΜΗΣ ΚΑΛΩΔΙΩΝ</a:t>
            </a:r>
          </a:p>
          <a:p>
            <a:r>
              <a:rPr lang="el-GR" dirty="0" smtClean="0"/>
              <a:t>ΠΑΡΑΔΕΙΓΜΑΤΑ</a:t>
            </a:r>
          </a:p>
          <a:p>
            <a:r>
              <a:rPr lang="en-US" dirty="0" smtClean="0"/>
              <a:t>11-03-2021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n-US" dirty="0" smtClean="0"/>
              <a:t>    </a:t>
            </a:r>
            <a:endParaRPr lang="el-GR" dirty="0" smtClean="0"/>
          </a:p>
          <a:p>
            <a:pPr algn="l"/>
            <a:r>
              <a:rPr lang="el-GR" sz="2000" dirty="0" smtClean="0"/>
              <a:t>ΔΙΔΑΣΚΩΝ:</a:t>
            </a:r>
            <a:r>
              <a:rPr lang="el-GR" dirty="0" smtClean="0"/>
              <a:t> </a:t>
            </a:r>
            <a:r>
              <a:rPr lang="el-GR" sz="2000" dirty="0" smtClean="0"/>
              <a:t>ΚΑΡΑΚΑΤΣΑΝΗΣ ΘΕΟΚΛΗΤΟΣ</a:t>
            </a:r>
            <a:endParaRPr lang="el-GR" sz="2000" dirty="0"/>
          </a:p>
        </p:txBody>
      </p:sp>
      <p:pic>
        <p:nvPicPr>
          <p:cNvPr id="2052" name="Picture 4" descr="σημειωματάριο και μολύβ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5146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4"/>
          </p:nvPr>
        </p:nvSpPr>
        <p:spPr>
          <a:xfrm>
            <a:off x="6516216" y="6248400"/>
            <a:ext cx="2133600" cy="457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71" y="0"/>
            <a:ext cx="48075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0"/>
            <a:ext cx="4435696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468" y="3461281"/>
            <a:ext cx="4407945" cy="339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27" y="7690"/>
            <a:ext cx="4788026" cy="685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80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4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4724"/>
            <a:ext cx="4572000" cy="334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"/>
            <a:ext cx="457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ΠΑΡΑΔΕΙΓΜΑ ΥΠΟΛΟΓΙΣΜΟΥ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490691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556792"/>
            <a:ext cx="435597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1288"/>
            <a:ext cx="57606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5998839" y="4949332"/>
            <a:ext cx="2381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ΝΥΑ 3Χ1,5</a:t>
            </a:r>
            <a:r>
              <a:rPr lang="en-US" sz="1600" dirty="0" smtClean="0"/>
              <a:t>mm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</a:t>
            </a:r>
            <a:r>
              <a:rPr lang="el-GR" sz="1600" dirty="0" smtClean="0"/>
              <a:t>Φ16</a:t>
            </a:r>
            <a:r>
              <a:rPr lang="en-US" sz="1600" dirty="0" smtClean="0"/>
              <a:t>mm</a:t>
            </a:r>
            <a:endParaRPr lang="el-GR" sz="16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078959" y="5026498"/>
            <a:ext cx="2381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ΝΥΑ 3Χ</a:t>
            </a:r>
            <a:r>
              <a:rPr lang="en-US" sz="1600" dirty="0" smtClean="0"/>
              <a:t>2</a:t>
            </a:r>
            <a:r>
              <a:rPr lang="el-GR" sz="1600" dirty="0" smtClean="0"/>
              <a:t>,5</a:t>
            </a:r>
            <a:r>
              <a:rPr lang="en-US" sz="1600" dirty="0" smtClean="0"/>
              <a:t>mm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</a:t>
            </a:r>
            <a:r>
              <a:rPr lang="el-GR" sz="1600" dirty="0" smtClean="0"/>
              <a:t>Φ</a:t>
            </a:r>
            <a:r>
              <a:rPr lang="en-US" sz="1600" dirty="0" smtClean="0"/>
              <a:t>23mm</a:t>
            </a:r>
            <a:endParaRPr lang="el-GR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002075" y="4460572"/>
            <a:ext cx="153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ΝΥ</a:t>
            </a:r>
            <a:r>
              <a:rPr lang="en-US" sz="1600" dirty="0" smtClean="0"/>
              <a:t>M</a:t>
            </a:r>
            <a:r>
              <a:rPr lang="el-GR" sz="1600" dirty="0" smtClean="0"/>
              <a:t> 3Χ</a:t>
            </a:r>
            <a:r>
              <a:rPr lang="en-US" sz="1600" dirty="0" smtClean="0"/>
              <a:t>4mm</a:t>
            </a:r>
            <a:r>
              <a:rPr lang="en-US" sz="1600" baseline="30000" dirty="0" smtClean="0"/>
              <a:t>2</a:t>
            </a:r>
            <a:endParaRPr lang="el-GR" sz="16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145347" y="4532580"/>
            <a:ext cx="1479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ΝΥ</a:t>
            </a:r>
            <a:r>
              <a:rPr lang="en-US" sz="1600" dirty="0" smtClean="0"/>
              <a:t>M</a:t>
            </a:r>
            <a:r>
              <a:rPr lang="el-GR" sz="1600" dirty="0" smtClean="0"/>
              <a:t> 3Χ</a:t>
            </a:r>
            <a:r>
              <a:rPr lang="en-US" sz="1600" dirty="0" smtClean="0"/>
              <a:t>6mm</a:t>
            </a:r>
            <a:r>
              <a:rPr lang="en-US" sz="1600" baseline="30000" dirty="0" smtClean="0"/>
              <a:t>2</a:t>
            </a:r>
            <a:endParaRPr lang="el-GR" sz="1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600608" y="2300332"/>
            <a:ext cx="1593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ΝΥ</a:t>
            </a:r>
            <a:r>
              <a:rPr lang="en-US" sz="1600" dirty="0" smtClean="0"/>
              <a:t>M</a:t>
            </a:r>
            <a:r>
              <a:rPr lang="el-GR" sz="1600" dirty="0" smtClean="0"/>
              <a:t> 3Χ</a:t>
            </a:r>
            <a:r>
              <a:rPr lang="en-US" sz="1600" dirty="0" smtClean="0"/>
              <a:t>10mm</a:t>
            </a:r>
            <a:r>
              <a:rPr lang="en-US" sz="1600" baseline="30000" dirty="0" smtClean="0"/>
              <a:t>2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9969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002506"/>
          </a:xfrm>
        </p:spPr>
        <p:txBody>
          <a:bodyPr/>
          <a:lstStyle/>
          <a:p>
            <a:r>
              <a:rPr lang="el-GR" dirty="0" smtClean="0"/>
              <a:t>ΕΣΩΤΕΡΙΚΗ  ΔΙΑΜΕΤΡΟΣ  ΣΩΛΗΝΑ  ΑΓΩΓΩΝ  ΝΥΑ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7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ΣΥΝΤΕΛΕΣΤΗΣ ΕΤΕΡΟΧΡΟΝΙΣΜΟΥ</a:t>
            </a:r>
            <a:br>
              <a:rPr lang="el-GR" dirty="0" smtClean="0"/>
            </a:br>
            <a:r>
              <a:rPr lang="el-GR" dirty="0" smtClean="0"/>
              <a:t>ΣΥΝΤΕΛΕΣΤΗΣ ΤΑΥΤΟΧΡΟΝΙΣΜΟΥ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609626"/>
            <a:ext cx="8229600" cy="4411662"/>
          </a:xfrm>
        </p:spPr>
        <p:txBody>
          <a:bodyPr/>
          <a:lstStyle/>
          <a:p>
            <a:pPr algn="just"/>
            <a:r>
              <a:rPr lang="el-GR" sz="2400" dirty="0" smtClean="0"/>
              <a:t>Ο συντελεστής ετεροχρονισμού μιας ομάδας  φορτίων είναι ο λόγος του αθροίσματος της αιχμής όλων των φορτίων προς την αιχμή της ομάδας φορτίων. </a:t>
            </a:r>
          </a:p>
          <a:p>
            <a:pPr marL="0" indent="0" algn="just">
              <a:buNone/>
            </a:pPr>
            <a:r>
              <a:rPr lang="el-GR" sz="2400" dirty="0" smtClean="0"/>
              <a:t>    Ο ΣΕ αυξάνεται με το πλήθος των φορτίων.</a:t>
            </a:r>
          </a:p>
          <a:p>
            <a:pPr algn="just"/>
            <a:endParaRPr lang="el-GR" sz="2800" dirty="0"/>
          </a:p>
          <a:p>
            <a:pPr algn="just"/>
            <a:endParaRPr lang="el-GR" sz="2800" dirty="0" smtClean="0"/>
          </a:p>
          <a:p>
            <a:pPr algn="just"/>
            <a:r>
              <a:rPr lang="el-GR" sz="2400" dirty="0" smtClean="0"/>
              <a:t>Ο συντελεστής ταυτοχρονισμού είναι ο αντίστροφος του συντελεστή ετεροχρονισμού και είναι μικρότερος της μονάδας, ενώ μειώνεται με το πλήθος των φορτίων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5656" y="3295770"/>
                <a:ext cx="3888432" cy="925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ΣΕ</m:t>
                      </m:r>
                      <m:r>
                        <a:rPr lang="el-GR" sz="28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   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Pi</m:t>
                              </m:r>
                              <m:r>
                                <a:rPr lang="en-US" sz="2800" b="0" i="0" smtClean="0">
                                  <a:latin typeface="Cambria Math"/>
                                </a:rPr>
                                <m:t>    </m:t>
                              </m:r>
                            </m:e>
                          </m:nary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𝑃𝑛</m:t>
                          </m:r>
                        </m:den>
                      </m:f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≥1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295770"/>
                <a:ext cx="3888432" cy="92531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03648" y="5456010"/>
                <a:ext cx="4464496" cy="995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ΣΤ</m:t>
                      </m:r>
                      <m:r>
                        <a:rPr lang="el-GR" sz="28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0" smtClean="0">
                              <a:latin typeface="Cambria Math"/>
                            </a:rPr>
                            <m:t>ΣΕ</m:t>
                          </m:r>
                        </m:den>
                      </m:f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   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𝑃𝑛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    </m:t>
                          </m:r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Pi</m:t>
                              </m:r>
                            </m:e>
                          </m:nary>
                        </m:den>
                      </m:f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≤1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456010"/>
                <a:ext cx="4464496" cy="99597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602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-170656"/>
            <a:ext cx="7543800" cy="1295400"/>
          </a:xfrm>
        </p:spPr>
        <p:txBody>
          <a:bodyPr/>
          <a:lstStyle/>
          <a:p>
            <a:r>
              <a:rPr lang="el-GR" dirty="0" smtClean="0"/>
              <a:t>ΥΠΟΛΟΓΙΣΜΟΣ ΤΡΙΦΑΣΙΚΗΣ ΕΓΚΑΤΑΣΤΑΣΗΣ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033562"/>
                <a:ext cx="9217024" cy="5707806"/>
              </a:xfrm>
            </p:spPr>
            <p:txBody>
              <a:bodyPr/>
              <a:lstStyle/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2400" dirty="0" smtClean="0"/>
                  <a:t>α) Τέσσερις γραμμές φωτισμού με </a:t>
                </a:r>
                <a:r>
                  <a:rPr lang="en-US" sz="2400" dirty="0" smtClean="0"/>
                  <a:t>5</a:t>
                </a:r>
                <a:r>
                  <a:rPr lang="el-GR" sz="2400" dirty="0" smtClean="0"/>
                  <a:t> ΦΣ και </a:t>
                </a:r>
                <a:r>
                  <a:rPr lang="en-US" sz="2400" dirty="0" smtClean="0"/>
                  <a:t>5</a:t>
                </a:r>
                <a:r>
                  <a:rPr lang="el-GR" sz="2400" dirty="0" smtClean="0"/>
                  <a:t> ρευματοδότες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2400" dirty="0" smtClean="0"/>
                  <a:t>β) 2 γραμμές φωτισμού με 2 πολύφωτα, 5ΦΣ, και 8 ρευματοδότες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2400" dirty="0" smtClean="0"/>
                  <a:t>γ) Δύο γραμμές φωτισμού εξωτερικού χώρου με </a:t>
                </a:r>
                <a:r>
                  <a:rPr lang="en-US" sz="2400" dirty="0" smtClean="0"/>
                  <a:t>6</a:t>
                </a:r>
                <a:r>
                  <a:rPr lang="el-GR" sz="2400" dirty="0" smtClean="0"/>
                  <a:t>ΦΣ των 500</a:t>
                </a:r>
                <a:r>
                  <a:rPr lang="en-US" sz="2400" dirty="0" smtClean="0"/>
                  <a:t>W</a:t>
                </a:r>
                <a:r>
                  <a:rPr lang="el-GR" sz="2400" dirty="0" smtClean="0"/>
                  <a:t>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2400" dirty="0" smtClean="0"/>
                  <a:t>δ) Τρείς γραμμές  ρευματοδοτών με 9 ρευματοδότες η κάθε μια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2400" dirty="0" smtClean="0"/>
                  <a:t>ε) Γραμμή ηλεκτρικού θερμοσίφωνα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2400" dirty="0" smtClean="0"/>
                  <a:t>στ) Γραμμή ηλεκτρικού μαγειρείου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sz="800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2400" dirty="0" smtClean="0"/>
                  <a:t>1. </a:t>
                </a:r>
                <a:r>
                  <a:rPr lang="en-US" sz="2400" dirty="0" smtClean="0"/>
                  <a:t>5x0,5A+3x2A+2x0,5A = 9,5A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400" dirty="0" smtClean="0"/>
                  <a:t>2. 2x2A+5x0,5A+3x2A+5x0,5A = 15A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400" dirty="0" smtClean="0"/>
                  <a:t>3. 6x500W/230V = 13A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400" dirty="0" smtClean="0"/>
                  <a:t>4. 3x2A + 6x0,5A = 9A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400" dirty="0" smtClean="0"/>
                  <a:t>5. 20A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n-US" sz="2400" dirty="0" smtClean="0"/>
                  <a:t>6. 25A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n-US" sz="1000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2400" dirty="0" smtClean="0"/>
                  <a:t>Κεντρική τριφασική παροχή:</a:t>
                </a:r>
                <a:r>
                  <a:rPr lang="en-US" sz="2400" dirty="0" smtClean="0"/>
                  <a:t>  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/>
                      </a:rPr>
                      <m:t>Ι</m:t>
                    </m:r>
                    <m:r>
                      <a:rPr lang="el-GR" sz="2400" b="0" i="1" dirty="0" smtClean="0">
                        <a:latin typeface="Cambria Math"/>
                      </a:rPr>
                      <m:t>𝜅𝜋</m:t>
                    </m:r>
                  </m:oMath>
                </a14:m>
                <a:r>
                  <a:rPr lang="el-GR" sz="2400" dirty="0" smtClean="0"/>
                  <a:t> = </a:t>
                </a:r>
                <a:r>
                  <a:rPr lang="en-US" sz="2400" dirty="0" smtClean="0"/>
                  <a:t>[</a:t>
                </a:r>
                <a:r>
                  <a:rPr lang="el-GR" sz="2400" dirty="0" smtClean="0"/>
                  <a:t>4</a:t>
                </a:r>
                <a:r>
                  <a:rPr lang="en-US" sz="2400" dirty="0" smtClean="0"/>
                  <a:t>x9,5A+2x15A+2x13A+4x9A+20A+25A] x</a:t>
                </a:r>
                <a:r>
                  <a:rPr lang="el-GR" sz="2400" dirty="0" smtClean="0"/>
                  <a:t> </a:t>
                </a:r>
                <a:r>
                  <a:rPr lang="en-US" sz="2400" dirty="0" smtClean="0"/>
                  <a:t>0,50</a:t>
                </a:r>
                <a:r>
                  <a:rPr lang="el-GR" sz="2400" dirty="0" smtClean="0"/>
                  <a:t> </a:t>
                </a:r>
                <a:r>
                  <a:rPr lang="en-US" sz="2400" dirty="0" smtClean="0"/>
                  <a:t>/ 3 = 29,17A</a:t>
                </a:r>
                <a:endParaRPr lang="el-GR" sz="2400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l-GR" sz="2400" dirty="0"/>
              </a:p>
            </p:txBody>
          </p:sp>
        </mc:Choice>
        <mc:Fallback xmlns="">
          <p:sp useBgFill="1"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033562"/>
                <a:ext cx="9217024" cy="5707806"/>
              </a:xfrm>
              <a:blipFill rotWithShape="1">
                <a:blip r:embed="rId2"/>
                <a:stretch>
                  <a:fillRect l="-1058" t="-748" r="-2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64088" y="334770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(NYA3x1,5mm</a:t>
            </a:r>
            <a:r>
              <a:rPr lang="en-US" b="1" baseline="30000" dirty="0" smtClean="0"/>
              <a:t>2</a:t>
            </a:r>
            <a:r>
              <a:rPr lang="en-US" b="1" dirty="0" smtClean="0"/>
              <a:t> ) H05V-U3x1,5mm</a:t>
            </a:r>
            <a:r>
              <a:rPr lang="en-US" b="1" baseline="30000" dirty="0" smtClean="0"/>
              <a:t>2</a:t>
            </a:r>
            <a:endParaRPr lang="el-GR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37170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(NYA3x2,5mm</a:t>
            </a:r>
            <a:r>
              <a:rPr lang="en-US" b="1" baseline="30000" dirty="0" smtClean="0"/>
              <a:t>2</a:t>
            </a:r>
            <a:r>
              <a:rPr lang="en-US" b="1" dirty="0" smtClean="0"/>
              <a:t> ) H05V-U3x2,5mm</a:t>
            </a:r>
            <a:r>
              <a:rPr lang="en-US" b="1" baseline="30000" dirty="0" smtClean="0"/>
              <a:t>2</a:t>
            </a:r>
            <a:endParaRPr lang="el-GR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41397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(NYY3x2,5mm</a:t>
            </a:r>
            <a:r>
              <a:rPr lang="en-US" b="1" baseline="30000" dirty="0" smtClean="0"/>
              <a:t>2</a:t>
            </a:r>
            <a:r>
              <a:rPr lang="en-US" b="1" dirty="0" smtClean="0"/>
              <a:t> ) J1VV-U3x2,5mm</a:t>
            </a:r>
            <a:r>
              <a:rPr lang="en-US" b="1" baseline="30000" dirty="0" smtClean="0"/>
              <a:t>2</a:t>
            </a:r>
            <a:endParaRPr lang="el-GR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449982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(NYA3x2,5mm</a:t>
            </a:r>
            <a:r>
              <a:rPr lang="en-US" b="1" baseline="30000" dirty="0" smtClean="0"/>
              <a:t>2</a:t>
            </a:r>
            <a:r>
              <a:rPr lang="en-US" b="1" dirty="0" smtClean="0"/>
              <a:t> ) H05V-U3x2,5mm</a:t>
            </a:r>
            <a:r>
              <a:rPr lang="en-US" b="1" baseline="30000" dirty="0" smtClean="0"/>
              <a:t>2</a:t>
            </a:r>
            <a:endParaRPr lang="el-GR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48691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(NYM3x4mm</a:t>
            </a:r>
            <a:r>
              <a:rPr lang="en-US" b="1" baseline="30000" dirty="0" smtClean="0"/>
              <a:t>2</a:t>
            </a:r>
            <a:r>
              <a:rPr lang="en-US" b="1" dirty="0" smtClean="0"/>
              <a:t> )   H05VV-U3x4mm</a:t>
            </a:r>
            <a:r>
              <a:rPr lang="en-US" b="1" baseline="30000" dirty="0" smtClean="0"/>
              <a:t>2</a:t>
            </a:r>
            <a:endParaRPr lang="el-GR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521990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(NYM3x6mm</a:t>
            </a:r>
            <a:r>
              <a:rPr lang="en-US" b="1" baseline="30000" dirty="0" smtClean="0"/>
              <a:t>2</a:t>
            </a:r>
            <a:r>
              <a:rPr lang="en-US" b="1" dirty="0" smtClean="0"/>
              <a:t> )   H05VV-U3x6mm</a:t>
            </a:r>
            <a:r>
              <a:rPr lang="en-US" b="1" baseline="30000" dirty="0" smtClean="0"/>
              <a:t>2</a:t>
            </a:r>
            <a:endParaRPr lang="el-GR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644404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(NYM5x10mm</a:t>
            </a:r>
            <a:r>
              <a:rPr lang="en-US" b="1" baseline="30000" dirty="0" smtClean="0"/>
              <a:t>2</a:t>
            </a:r>
            <a:r>
              <a:rPr lang="en-US" b="1" dirty="0" smtClean="0"/>
              <a:t> )   H05VV-U5x10mm</a:t>
            </a:r>
            <a:r>
              <a:rPr lang="en-US" b="1" baseline="30000" dirty="0" smtClean="0"/>
              <a:t>2</a:t>
            </a:r>
            <a:endParaRPr lang="el-GR" b="1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67944" y="5661248"/>
                <a:ext cx="372095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dirty="0" smtClean="0">
                        <a:latin typeface="Cambria Math"/>
                      </a:rPr>
                      <m:t>Ι</m:t>
                    </m:r>
                    <m:r>
                      <a:rPr lang="el-GR" sz="2800" i="1" dirty="0">
                        <a:latin typeface="Cambria Math"/>
                      </a:rPr>
                      <m:t>𝜅𝜋</m:t>
                    </m:r>
                    <m:r>
                      <a:rPr lang="en-US" sz="2800" i="1" dirty="0">
                        <a:latin typeface="Cambria Math"/>
                      </a:rPr>
                      <m:t>=</m:t>
                    </m:r>
                    <m:r>
                      <a:rPr lang="en-US" sz="2800" b="0" i="0" dirty="0" smtClean="0">
                        <a:latin typeface="Cambria Math"/>
                      </a:rPr>
                      <m:t>[ </m:t>
                    </m:r>
                    <m:r>
                      <m:rPr>
                        <m:sty m:val="p"/>
                      </m:rPr>
                      <a:rPr lang="el-GR" sz="2800" dirty="0">
                        <a:latin typeface="Cambria Math"/>
                      </a:rPr>
                      <m:t>ΣΤ</m:t>
                    </m:r>
                    <m:r>
                      <a:rPr lang="el-GR" sz="2800" i="1" dirty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sz="2800" b="0" i="1" dirty="0" smtClean="0">
                        <a:latin typeface="Cambria Math"/>
                        <a:ea typeface="Cambria Math"/>
                      </a:rPr>
                      <m:t>           ]</m:t>
                    </m:r>
                  </m:oMath>
                </a14:m>
                <a:r>
                  <a:rPr lang="en-US" sz="2800" dirty="0" smtClean="0"/>
                  <a:t>  / 3</a:t>
                </a:r>
                <a:endParaRPr lang="el-GR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661248"/>
                <a:ext cx="3720955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628" r="-2291" b="-313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6084501" y="5602266"/>
                <a:ext cx="867224" cy="635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l-GR" i="1" dirty="0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5"/>
                            </m:rPr>
                            <a:rPr lang="en-US" dirty="0">
                              <a:latin typeface="Cambria Math"/>
                              <a:ea typeface="Cambria Math"/>
                            </a:rPr>
                            <m:t>i</m:t>
                          </m:r>
                        </m:sub>
                        <m:sup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l-GR" i="1" dirty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l-GR" i="1" dirty="0">
                                  <a:latin typeface="Cambria Math"/>
                                  <a:ea typeface="Cambria Math"/>
                                </a:rPr>
                                <m:t>𝛪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501" y="5602266"/>
                <a:ext cx="867224" cy="6350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23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151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792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44624"/>
            <a:ext cx="8712968" cy="1584176"/>
          </a:xfrm>
        </p:spPr>
        <p:txBody>
          <a:bodyPr/>
          <a:lstStyle/>
          <a:p>
            <a:pPr marL="0" indent="0" algn="just">
              <a:buNone/>
            </a:pPr>
            <a:r>
              <a:rPr lang="el-GR" sz="1800" dirty="0" smtClean="0"/>
              <a:t>Ηλεκτρικός θερμοσίφωνας 180</a:t>
            </a:r>
            <a:r>
              <a:rPr lang="en-US" sz="1800" dirty="0" smtClean="0"/>
              <a:t>lit</a:t>
            </a:r>
            <a:r>
              <a:rPr lang="el-GR" sz="1800" dirty="0" smtClean="0"/>
              <a:t>, 230/400</a:t>
            </a:r>
            <a:r>
              <a:rPr lang="en-US" sz="1800" dirty="0" smtClean="0"/>
              <a:t>V</a:t>
            </a:r>
            <a:r>
              <a:rPr lang="el-GR" sz="1800" dirty="0" smtClean="0"/>
              <a:t>, θέλουμε να ανεβάζει την θερμοκρασία του νερού από 10</a:t>
            </a:r>
            <a:r>
              <a:rPr lang="el-GR" sz="1800" baseline="30000" dirty="0" smtClean="0"/>
              <a:t>ο</a:t>
            </a:r>
            <a:r>
              <a:rPr lang="en-US" sz="1800" dirty="0" smtClean="0"/>
              <a:t>C</a:t>
            </a:r>
            <a:r>
              <a:rPr lang="el-GR" sz="1800" dirty="0" smtClean="0"/>
              <a:t> σε 80</a:t>
            </a:r>
            <a:r>
              <a:rPr lang="el-GR" sz="1800" baseline="30000" dirty="0" smtClean="0"/>
              <a:t>ο</a:t>
            </a:r>
            <a:r>
              <a:rPr lang="en-US" sz="1800" dirty="0" smtClean="0"/>
              <a:t>C </a:t>
            </a:r>
            <a:r>
              <a:rPr lang="el-GR" sz="1800" dirty="0" smtClean="0"/>
              <a:t>σε μία ώρα. Θεωρούμε βαθμό απόδοσης </a:t>
            </a:r>
            <a:r>
              <a:rPr lang="en-US" sz="1800" dirty="0" smtClean="0"/>
              <a:t>n=84% </a:t>
            </a:r>
            <a:r>
              <a:rPr lang="el-GR" sz="1800" dirty="0" smtClean="0"/>
              <a:t>και θερμοκρασία περιβάλλοντος  θ=35</a:t>
            </a:r>
            <a:r>
              <a:rPr lang="el-GR" sz="1800" baseline="30000" dirty="0" smtClean="0"/>
              <a:t>ο</a:t>
            </a:r>
            <a:r>
              <a:rPr lang="en-US" sz="1800" dirty="0" smtClean="0"/>
              <a:t>C.</a:t>
            </a:r>
          </a:p>
          <a:p>
            <a:pPr marL="0" indent="0" algn="just">
              <a:buNone/>
            </a:pPr>
            <a:r>
              <a:rPr lang="el-GR" sz="1800" dirty="0" smtClean="0"/>
              <a:t>Να υπολογιστεί το καλώδιο τροφοδοσίας του, η ασφάλεια της γραμμής και η αντίσταση που θα χρησιμοποιηθεί.</a:t>
            </a:r>
            <a:endParaRPr lang="el-GR" sz="1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 txBox="1">
                <a:spLocks/>
              </p:cNvSpPr>
              <p:nvPr/>
            </p:nvSpPr>
            <p:spPr bwMode="auto">
              <a:xfrm>
                <a:off x="251520" y="1465620"/>
                <a:ext cx="8640960" cy="5392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2150" indent="-34766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pitchFamily="2" charset="2"/>
                  <a:buChar char="l"/>
                  <a:defRPr sz="23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just">
                  <a:buFont typeface="Wingdings" pitchFamily="2" charset="2"/>
                  <a:buNone/>
                </a:pPr>
                <a:r>
                  <a:rPr lang="el-GR" sz="1800" kern="0" dirty="0" smtClean="0"/>
                  <a:t>Η απαιτούμενη ποσότητα θερμότητας δίνεται από την σχέση:</a:t>
                </a:r>
              </a:p>
              <a:p>
                <a:pPr marL="0" indent="0" algn="just">
                  <a:buFont typeface="Wingdings" pitchFamily="2" charset="2"/>
                  <a:buNone/>
                </a:pPr>
                <a:endParaRPr lang="en-US" sz="2800" kern="0" dirty="0" smtClean="0"/>
              </a:p>
              <a:p>
                <a:pPr marL="0" indent="0" algn="just">
                  <a:buFont typeface="Wingdings" pitchFamily="2" charset="2"/>
                  <a:buNone/>
                </a:pPr>
                <a:endParaRPr lang="el-GR" sz="1000" kern="0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l-GR" sz="1000" kern="0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1800" kern="0" dirty="0" smtClean="0"/>
                  <a:t>όπου: </a:t>
                </a:r>
                <a14:m>
                  <m:oMath xmlns:m="http://schemas.openxmlformats.org/officeDocument/2006/math">
                    <m:r>
                      <a:rPr lang="en-US" sz="1800" b="0" i="0" kern="0" dirty="0" smtClean="0">
                        <a:latin typeface="Cambria Math"/>
                      </a:rPr>
                      <m:t>   </m:t>
                    </m:r>
                    <m:r>
                      <a:rPr lang="en-US" sz="1800" i="1" kern="0" dirty="0">
                        <a:latin typeface="Cambria Math"/>
                      </a:rPr>
                      <m:t>𝑀</m:t>
                    </m:r>
                    <m:r>
                      <a:rPr lang="en-US" sz="1800" b="0" i="1" kern="0" dirty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l-GR" sz="1800" kern="0" dirty="0" smtClean="0"/>
                  <a:t>μάζα του νερού σε</a:t>
                </a:r>
                <a:r>
                  <a:rPr lang="en-US" sz="1800" kern="0" dirty="0" smtClean="0"/>
                  <a:t> </a:t>
                </a:r>
                <a:r>
                  <a:rPr lang="en-US" sz="1800" kern="0" dirty="0" err="1" smtClean="0"/>
                  <a:t>kgr</a:t>
                </a:r>
                <a:r>
                  <a:rPr lang="en-US" sz="1800" kern="0" dirty="0" smtClean="0"/>
                  <a:t>, </a:t>
                </a:r>
                <a14:m>
                  <m:oMath xmlns:m="http://schemas.openxmlformats.org/officeDocument/2006/math">
                    <m:r>
                      <a:rPr lang="el-GR" sz="1800" b="0" i="0" kern="0" dirty="0" smtClean="0">
                        <a:latin typeface="Cambria Math"/>
                      </a:rPr>
                      <m:t>    </m:t>
                    </m:r>
                    <m:r>
                      <a:rPr lang="en-US" sz="1800" b="0" i="0" kern="0" dirty="0" smtClean="0"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l-GR" sz="1800" kern="0" dirty="0">
                        <a:latin typeface="Cambria Math"/>
                      </a:rPr>
                      <m:t>Δθ</m:t>
                    </m:r>
                    <m:r>
                      <a:rPr lang="en-US" sz="1800" b="0" i="0" kern="0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800" kern="0" dirty="0" smtClean="0"/>
                  <a:t>  </a:t>
                </a:r>
                <a:r>
                  <a:rPr lang="el-GR" sz="1800" kern="0" dirty="0" smtClean="0"/>
                  <a:t>διαφορά θερμοκρασίας σε </a:t>
                </a:r>
                <a:r>
                  <a:rPr lang="el-GR" sz="1800" kern="0" baseline="30000" dirty="0" smtClean="0"/>
                  <a:t>ο</a:t>
                </a:r>
                <a:r>
                  <a:rPr lang="en-US" sz="1800" kern="0" dirty="0" smtClean="0"/>
                  <a:t>C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1800" kern="0" dirty="0" smtClean="0"/>
                  <a:t>και </a:t>
                </a:r>
                <a:r>
                  <a:rPr lang="en-US" sz="1800" kern="0" dirty="0" smtClean="0"/>
                  <a:t>      </a:t>
                </a:r>
                <a:r>
                  <a:rPr lang="el-GR" sz="180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kern="0" dirty="0">
                        <a:latin typeface="Cambria Math"/>
                      </a:rPr>
                      <m:t>𝑐</m:t>
                    </m:r>
                    <m:r>
                      <a:rPr lang="el-GR" sz="1800" b="0" i="1" kern="0" dirty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l-GR" sz="1800" kern="0" dirty="0" smtClean="0"/>
                  <a:t>ειδική θερμότητα του νερού 1</a:t>
                </a:r>
                <a:r>
                  <a:rPr lang="en-US" sz="1800" kern="0" dirty="0" err="1" smtClean="0"/>
                  <a:t>cal</a:t>
                </a:r>
                <a:r>
                  <a:rPr lang="en-US" sz="1800" kern="0" dirty="0" smtClean="0"/>
                  <a:t> / gr  </a:t>
                </a:r>
                <a:r>
                  <a:rPr lang="el-GR" sz="1800" kern="0" baseline="30000" dirty="0" smtClean="0"/>
                  <a:t>ο</a:t>
                </a:r>
                <a:r>
                  <a:rPr lang="en-US" sz="1800" kern="0" dirty="0" smtClean="0"/>
                  <a:t>C,</a:t>
                </a:r>
                <a:r>
                  <a:rPr lang="el-GR" sz="1800" kern="0" dirty="0" smtClean="0"/>
                  <a:t>  </a:t>
                </a:r>
                <a:r>
                  <a:rPr lang="en-US" sz="180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i="1" kern="0" dirty="0">
                        <a:latin typeface="Cambria Math"/>
                      </a:rPr>
                      <m:t>𝑛</m:t>
                    </m:r>
                    <m:r>
                      <a:rPr lang="en-US" sz="1800" b="0" i="1" kern="0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800" kern="0" dirty="0" smtClean="0"/>
                  <a:t> </a:t>
                </a:r>
                <a:r>
                  <a:rPr lang="el-GR" sz="1800" kern="0" dirty="0" smtClean="0"/>
                  <a:t>βαθμός απόδοσης</a:t>
                </a:r>
                <a:endParaRPr lang="en-US" sz="1800" kern="0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1800" kern="0" dirty="0" smtClean="0"/>
                  <a:t>Η ισχύς του θερμοσίφωνα θα είναι: </a:t>
                </a:r>
              </a:p>
              <a:p>
                <a:pPr marL="0" indent="0" algn="just">
                  <a:buNone/>
                </a:pPr>
                <a:endParaRPr lang="el-GR" sz="1800" kern="0" dirty="0"/>
              </a:p>
              <a:p>
                <a:pPr marL="0" indent="0" algn="just">
                  <a:buNone/>
                </a:pPr>
                <a:endParaRPr lang="el-GR" sz="1800" kern="0" dirty="0" smtClean="0"/>
              </a:p>
              <a:p>
                <a:pPr marL="0" indent="0" algn="just">
                  <a:buNone/>
                </a:pPr>
                <a:endParaRPr lang="el-GR" sz="1800" kern="0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el-GR" sz="1000" kern="0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1800" kern="0" dirty="0" smtClean="0"/>
                  <a:t>Σε  συνδεσμολογία  αστέρα  (Υ)  ισχύει :           </a:t>
                </a:r>
                <a14:m>
                  <m:oMath xmlns:m="http://schemas.openxmlformats.org/officeDocument/2006/math">
                    <m:r>
                      <a:rPr lang="el-GR" sz="2000" i="1" kern="0" dirty="0" smtClean="0">
                        <a:latin typeface="Cambria Math"/>
                      </a:rPr>
                      <m:t>𝛪𝜑</m:t>
                    </m:r>
                    <m:r>
                      <a:rPr lang="el-GR" sz="2000" i="1" kern="0" dirty="0" smtClean="0">
                        <a:latin typeface="Cambria Math"/>
                      </a:rPr>
                      <m:t> = </m:t>
                    </m:r>
                    <m:r>
                      <a:rPr lang="el-GR" sz="2000" i="1" kern="0" dirty="0" err="1" smtClean="0">
                        <a:latin typeface="Cambria Math"/>
                      </a:rPr>
                      <m:t>𝛪𝛾𝜌</m:t>
                    </m:r>
                    <m:r>
                      <a:rPr lang="el-GR" sz="2000" b="0" i="1" kern="0" dirty="0" smtClean="0">
                        <a:latin typeface="Cambria Math"/>
                      </a:rPr>
                      <m:t>=25,27</m:t>
                    </m:r>
                    <m:r>
                      <m:rPr>
                        <m:sty m:val="p"/>
                      </m:rPr>
                      <a:rPr lang="el-GR" sz="2000" b="0" i="0" kern="0" dirty="0" smtClean="0">
                        <a:latin typeface="Cambria Math"/>
                      </a:rPr>
                      <m:t>Α</m:t>
                    </m:r>
                  </m:oMath>
                </a14:m>
                <a:r>
                  <a:rPr lang="el-GR" sz="2000" i="1" kern="0" dirty="0" smtClean="0"/>
                  <a:t>         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1800" kern="0" dirty="0" smtClean="0"/>
                  <a:t>Η τιμή της αντίστασης σε κάθε φάση θα είναι:  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/>
                      </a:rPr>
                      <m:t>𝑅</m:t>
                    </m:r>
                    <m:r>
                      <a:rPr lang="en-US" sz="2000" i="1" kern="0" dirty="0" smtClean="0">
                        <a:latin typeface="Cambria Math"/>
                      </a:rPr>
                      <m:t>=9,10</m:t>
                    </m:r>
                    <m:r>
                      <a:rPr lang="el-GR" sz="2000" b="0" i="0" kern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000" i="0" kern="0" dirty="0" smtClean="0">
                        <a:latin typeface="Cambria Math"/>
                      </a:rPr>
                      <m:t>Ω</m:t>
                    </m:r>
                  </m:oMath>
                </a14:m>
                <a:r>
                  <a:rPr lang="el-GR" sz="2000" kern="0" dirty="0" smtClean="0"/>
                  <a:t>    με ισχύ</a:t>
                </a:r>
                <a:r>
                  <a:rPr lang="en-US" sz="2000" kern="0" dirty="0" smtClean="0"/>
                  <a:t> </a:t>
                </a:r>
                <a:r>
                  <a:rPr lang="el-GR" sz="2000" kern="0" dirty="0" smtClean="0"/>
                  <a:t> 6</a:t>
                </a:r>
                <a:r>
                  <a:rPr lang="en-US" sz="2000" kern="0" dirty="0" smtClean="0"/>
                  <a:t>kW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2000" kern="0" dirty="0" smtClean="0"/>
                  <a:t>Από πίνακα για την διατομή καλωδίου</a:t>
                </a:r>
                <a:r>
                  <a:rPr lang="en-US" sz="2000" kern="0" dirty="0" smtClean="0"/>
                  <a:t>  </a:t>
                </a:r>
                <a:r>
                  <a:rPr lang="el-GR" sz="2000" kern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/>
                      </a:rPr>
                      <m:t>𝑠</m:t>
                    </m:r>
                    <m:r>
                      <a:rPr lang="en-US" sz="2000" i="1" kern="0" dirty="0" smtClean="0">
                        <a:latin typeface="Cambria Math"/>
                      </a:rPr>
                      <m:t>=4</m:t>
                    </m:r>
                    <m:r>
                      <a:rPr lang="en-US" sz="2000" i="1" kern="0" dirty="0" smtClean="0">
                        <a:latin typeface="Cambria Math"/>
                      </a:rPr>
                      <m:t>𝑚𝑚</m:t>
                    </m:r>
                    <m:r>
                      <a:rPr lang="en-US" sz="2000" i="1" kern="0" baseline="30000" dirty="0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000" kern="0" dirty="0" smtClean="0"/>
                  <a:t>     </a:t>
                </a:r>
                <a:r>
                  <a:rPr lang="el-GR" sz="2000" kern="0" dirty="0" smtClean="0"/>
                  <a:t>ισχύει</a:t>
                </a:r>
                <a:r>
                  <a:rPr lang="en-US" sz="2000" kern="0" dirty="0" smtClean="0"/>
                  <a:t> </a:t>
                </a:r>
                <a:r>
                  <a:rPr lang="el-GR" sz="2000" kern="0" dirty="0" smtClean="0"/>
                  <a:t>  </a:t>
                </a:r>
                <a14:m>
                  <m:oMath xmlns:m="http://schemas.openxmlformats.org/officeDocument/2006/math">
                    <m:r>
                      <a:rPr lang="en-US" sz="2000" i="1" kern="0" dirty="0" smtClean="0">
                        <a:latin typeface="Cambria Math"/>
                      </a:rPr>
                      <m:t>𝐼𝑚𝑎𝑥</m:t>
                    </m:r>
                    <m:r>
                      <a:rPr lang="en-US" sz="2000" i="1" kern="0" dirty="0" smtClean="0">
                        <a:latin typeface="Cambria Math"/>
                      </a:rPr>
                      <m:t> = 27</m:t>
                    </m:r>
                    <m:r>
                      <a:rPr lang="en-US" sz="2000" i="1" kern="0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l-GR" sz="2000" kern="0" dirty="0" smtClean="0"/>
                  <a:t> </a:t>
                </a:r>
                <a:endParaRPr lang="en-US" sz="2000" kern="0" dirty="0" smtClean="0"/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1800" kern="0" dirty="0" smtClean="0"/>
                  <a:t>Για την θερμοκρασία περιβάλλοντος  θ=35</a:t>
                </a:r>
                <a:r>
                  <a:rPr lang="el-GR" sz="1800" kern="0" baseline="30000" dirty="0" smtClean="0"/>
                  <a:t>ο</a:t>
                </a:r>
                <a:r>
                  <a:rPr lang="en-US" sz="1800" kern="0" dirty="0" smtClean="0"/>
                  <a:t>C  </a:t>
                </a:r>
                <a:r>
                  <a:rPr lang="el-GR" sz="1800" kern="0" dirty="0" smtClean="0"/>
                  <a:t>ισχύει μειωτικός συντελεστής </a:t>
                </a:r>
                <a:r>
                  <a:rPr lang="en-US" sz="1800" kern="0" dirty="0" smtClean="0"/>
                  <a:t> k=0,85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r>
                  <a:rPr lang="el-GR" sz="1800" kern="0" dirty="0" smtClean="0"/>
                  <a:t>Έτσι</a:t>
                </a:r>
                <a:r>
                  <a:rPr lang="en-US" sz="1800" kern="0" dirty="0" smtClean="0"/>
                  <a:t> </a:t>
                </a:r>
                <a:r>
                  <a:rPr lang="el-GR" sz="1800" kern="0" dirty="0" smtClean="0"/>
                  <a:t> </a:t>
                </a:r>
                <a14:m>
                  <m:oMath xmlns:m="http://schemas.openxmlformats.org/officeDocument/2006/math">
                    <m:r>
                      <a:rPr lang="el-GR" sz="1800" i="1" kern="0" dirty="0" smtClean="0">
                        <a:latin typeface="Cambria Math"/>
                      </a:rPr>
                      <m:t>𝛪</m:t>
                    </m:r>
                    <m:r>
                      <a:rPr lang="el-GR" sz="1800" i="1" kern="0" dirty="0" smtClean="0">
                        <a:latin typeface="Cambria Math"/>
                      </a:rPr>
                      <m:t>’</m:t>
                    </m:r>
                    <m:r>
                      <a:rPr lang="en-US" sz="1800" i="1" kern="0" dirty="0" smtClean="0">
                        <a:latin typeface="Cambria Math"/>
                      </a:rPr>
                      <m:t>𝑚𝑎</m:t>
                    </m:r>
                    <m:r>
                      <a:rPr lang="en-US" sz="1800" b="0" i="1" kern="0" dirty="0" smtClean="0">
                        <a:latin typeface="Cambria Math"/>
                      </a:rPr>
                      <m:t>𝑥</m:t>
                    </m:r>
                    <m:r>
                      <a:rPr lang="en-US" sz="1800" i="1" kern="0" dirty="0" smtClean="0">
                        <a:latin typeface="Cambria Math"/>
                      </a:rPr>
                      <m:t>=</m:t>
                    </m:r>
                    <m:r>
                      <a:rPr lang="en-US" sz="1800" b="0" i="1" kern="0" dirty="0" smtClean="0">
                        <a:latin typeface="Cambria Math"/>
                      </a:rPr>
                      <m:t> </m:t>
                    </m:r>
                    <m:r>
                      <a:rPr lang="en-US" sz="1800" b="0" i="1" kern="0" dirty="0" smtClean="0">
                        <a:latin typeface="Cambria Math"/>
                      </a:rPr>
                      <m:t>𝑘</m:t>
                    </m:r>
                    <m:r>
                      <a:rPr lang="en-US" sz="1800" b="0" i="1" kern="0" dirty="0" smtClean="0">
                        <a:latin typeface="Cambria Math"/>
                      </a:rPr>
                      <m:t>  </m:t>
                    </m:r>
                    <m:r>
                      <a:rPr lang="en-US" sz="1800" b="0" i="1" kern="0" dirty="0" smtClean="0">
                        <a:latin typeface="Cambria Math"/>
                      </a:rPr>
                      <m:t>𝐼𝑚𝑎𝑥</m:t>
                    </m:r>
                    <m:r>
                      <a:rPr lang="en-US" sz="1800" i="1" kern="0" dirty="0" smtClean="0">
                        <a:latin typeface="Cambria Math"/>
                      </a:rPr>
                      <m:t> = 0,85</m:t>
                    </m:r>
                    <m:r>
                      <a:rPr lang="el-GR" sz="1800" i="1" kern="0" dirty="0" smtClean="0">
                        <a:latin typeface="Cambria Math"/>
                      </a:rPr>
                      <m:t> </m:t>
                    </m:r>
                    <m:r>
                      <a:rPr lang="en-US" sz="1800" i="1" kern="0" dirty="0" smtClean="0">
                        <a:latin typeface="Cambria Math"/>
                      </a:rPr>
                      <m:t>𝑥</m:t>
                    </m:r>
                    <m:r>
                      <a:rPr lang="el-GR" sz="1800" i="1" kern="0" dirty="0" smtClean="0">
                        <a:latin typeface="Cambria Math"/>
                      </a:rPr>
                      <m:t> </m:t>
                    </m:r>
                    <m:r>
                      <a:rPr lang="en-US" sz="1800" i="1" kern="0" dirty="0" smtClean="0">
                        <a:latin typeface="Cambria Math"/>
                      </a:rPr>
                      <m:t>27</m:t>
                    </m:r>
                    <m:r>
                      <a:rPr lang="en-US" sz="1800" i="1" kern="0" dirty="0" smtClean="0">
                        <a:latin typeface="Cambria Math"/>
                      </a:rPr>
                      <m:t>𝐴</m:t>
                    </m:r>
                    <m:r>
                      <a:rPr lang="el-GR" sz="1800" i="1" kern="0" dirty="0" smtClean="0">
                        <a:latin typeface="Cambria Math"/>
                      </a:rPr>
                      <m:t> = 22,95 </m:t>
                    </m:r>
                    <m:r>
                      <m:rPr>
                        <m:sty m:val="p"/>
                      </m:rPr>
                      <a:rPr lang="el-GR" sz="1800" i="0" kern="0" dirty="0" smtClean="0">
                        <a:latin typeface="Cambria Math"/>
                      </a:rPr>
                      <m:t>Α</m:t>
                    </m:r>
                  </m:oMath>
                </a14:m>
                <a:r>
                  <a:rPr lang="el-GR" sz="1800" kern="0" dirty="0" smtClean="0"/>
                  <a:t>  </a:t>
                </a:r>
                <a:r>
                  <a:rPr lang="en-US" sz="1800" kern="0" dirty="0" smtClean="0"/>
                  <a:t> </a:t>
                </a:r>
                <a:r>
                  <a:rPr lang="el-GR" sz="1800" kern="0" dirty="0" smtClean="0"/>
                  <a:t>και   επομένως     </a:t>
                </a:r>
                <a14:m>
                  <m:oMath xmlns:m="http://schemas.openxmlformats.org/officeDocument/2006/math">
                    <m:r>
                      <a:rPr lang="el-GR" sz="1800" i="1" kern="0" dirty="0">
                        <a:latin typeface="Cambria Math"/>
                      </a:rPr>
                      <m:t>𝛪</m:t>
                    </m:r>
                    <m:r>
                      <a:rPr lang="el-GR" sz="1800" i="1" kern="0" dirty="0">
                        <a:latin typeface="Cambria Math"/>
                      </a:rPr>
                      <m:t>’</m:t>
                    </m:r>
                    <m:r>
                      <a:rPr lang="en-US" sz="1800" i="1" kern="0" dirty="0">
                        <a:latin typeface="Cambria Math"/>
                      </a:rPr>
                      <m:t>𝑚𝑎𝑥</m:t>
                    </m:r>
                    <m:r>
                      <a:rPr lang="el-GR" sz="1800" b="0" i="1" kern="0" dirty="0" smtClean="0">
                        <a:latin typeface="Cambria Math"/>
                      </a:rPr>
                      <m:t>&lt;</m:t>
                    </m:r>
                    <m:r>
                      <a:rPr lang="el-GR" sz="1800" b="0" i="1" kern="0" dirty="0" smtClean="0">
                        <a:latin typeface="Cambria Math"/>
                      </a:rPr>
                      <m:t>𝛪𝛾𝜌</m:t>
                    </m:r>
                  </m:oMath>
                </a14:m>
                <a:endParaRPr lang="en-US" sz="1800" i="1" kern="0" dirty="0" smtClean="0"/>
              </a:p>
              <a:p>
                <a:pPr marL="0" indent="0" algn="just">
                  <a:buNone/>
                </a:pPr>
                <a:r>
                  <a:rPr lang="el-GR" sz="1800" kern="0" dirty="0" smtClean="0"/>
                  <a:t>Από </a:t>
                </a:r>
                <a:r>
                  <a:rPr lang="el-GR" sz="1800" kern="0" dirty="0"/>
                  <a:t>πίνακα για την διατομή καλωδίου</a:t>
                </a:r>
                <a:r>
                  <a:rPr lang="en-US" sz="1800" kern="0" dirty="0"/>
                  <a:t>  </a:t>
                </a:r>
                <a:r>
                  <a:rPr lang="el-GR" sz="1800" kern="0" dirty="0"/>
                  <a:t> </a:t>
                </a:r>
                <a14:m>
                  <m:oMath xmlns:m="http://schemas.openxmlformats.org/officeDocument/2006/math">
                    <m:r>
                      <a:rPr lang="en-US" sz="1800" i="1" kern="0" dirty="0">
                        <a:latin typeface="Cambria Math"/>
                      </a:rPr>
                      <m:t>𝑠</m:t>
                    </m:r>
                    <m:r>
                      <a:rPr lang="en-US" sz="1800" i="1" kern="0" dirty="0">
                        <a:latin typeface="Cambria Math"/>
                      </a:rPr>
                      <m:t>=6</m:t>
                    </m:r>
                    <m:r>
                      <a:rPr lang="en-US" sz="1800" i="1" kern="0" dirty="0">
                        <a:latin typeface="Cambria Math"/>
                      </a:rPr>
                      <m:t>𝑚𝑚</m:t>
                    </m:r>
                    <m:r>
                      <a:rPr lang="en-US" sz="1800" i="1" kern="0" baseline="30000" dirty="0">
                        <a:latin typeface="Cambria Math"/>
                      </a:rPr>
                      <m:t>2</m:t>
                    </m:r>
                  </m:oMath>
                </a14:m>
                <a:r>
                  <a:rPr lang="en-US" sz="1800" kern="0" dirty="0"/>
                  <a:t>     </a:t>
                </a:r>
                <a:r>
                  <a:rPr lang="el-GR" sz="1800" kern="0" dirty="0"/>
                  <a:t>ισχύει</a:t>
                </a:r>
                <a:r>
                  <a:rPr lang="en-US" sz="1800" kern="0" dirty="0"/>
                  <a:t> </a:t>
                </a:r>
                <a:r>
                  <a:rPr lang="el-GR" sz="1800" kern="0" dirty="0"/>
                  <a:t>  </a:t>
                </a:r>
                <a14:m>
                  <m:oMath xmlns:m="http://schemas.openxmlformats.org/officeDocument/2006/math">
                    <m:r>
                      <a:rPr lang="en-US" sz="1800" i="1" kern="0" dirty="0">
                        <a:latin typeface="Cambria Math"/>
                      </a:rPr>
                      <m:t>𝐼𝑚𝑎𝑥</m:t>
                    </m:r>
                    <m:r>
                      <a:rPr lang="en-US" sz="1800" i="1" kern="0" dirty="0">
                        <a:latin typeface="Cambria Math"/>
                      </a:rPr>
                      <m:t> =35</m:t>
                    </m:r>
                    <m:r>
                      <a:rPr lang="en-US" sz="1800" i="1" kern="0" dirty="0">
                        <a:latin typeface="Cambria Math"/>
                      </a:rPr>
                      <m:t>𝐴</m:t>
                    </m:r>
                  </m:oMath>
                </a14:m>
                <a:r>
                  <a:rPr lang="el-GR" sz="1800" kern="0" dirty="0"/>
                  <a:t> </a:t>
                </a:r>
                <a:endParaRPr lang="el-GR" sz="1800" kern="0" dirty="0" smtClean="0"/>
              </a:p>
              <a:p>
                <a:pPr marL="0" indent="0" algn="just">
                  <a:buNone/>
                </a:pPr>
                <a:r>
                  <a:rPr lang="el-GR" sz="1800" kern="0" dirty="0"/>
                  <a:t>Έτσι</a:t>
                </a:r>
                <a:r>
                  <a:rPr lang="en-US" sz="1800" kern="0" dirty="0"/>
                  <a:t> </a:t>
                </a:r>
                <a:r>
                  <a:rPr lang="el-GR" sz="1800" kern="0" dirty="0"/>
                  <a:t> </a:t>
                </a:r>
                <a14:m>
                  <m:oMath xmlns:m="http://schemas.openxmlformats.org/officeDocument/2006/math">
                    <m:r>
                      <a:rPr lang="el-GR" sz="1800" i="1" kern="0" dirty="0">
                        <a:latin typeface="Cambria Math"/>
                      </a:rPr>
                      <m:t>𝛪</m:t>
                    </m:r>
                    <m:r>
                      <a:rPr lang="el-GR" sz="1800" i="1" kern="0" dirty="0">
                        <a:latin typeface="Cambria Math"/>
                      </a:rPr>
                      <m:t>’</m:t>
                    </m:r>
                    <m:r>
                      <a:rPr lang="en-US" sz="1800" i="1" kern="0" dirty="0">
                        <a:latin typeface="Cambria Math"/>
                      </a:rPr>
                      <m:t>𝑚𝑎𝑥</m:t>
                    </m:r>
                    <m:r>
                      <a:rPr lang="en-US" sz="1800" i="1" kern="0" dirty="0">
                        <a:latin typeface="Cambria Math"/>
                      </a:rPr>
                      <m:t>= </m:t>
                    </m:r>
                    <m:r>
                      <a:rPr lang="en-US" sz="1800" i="1" kern="0" dirty="0">
                        <a:latin typeface="Cambria Math"/>
                      </a:rPr>
                      <m:t>𝑘</m:t>
                    </m:r>
                    <m:r>
                      <a:rPr lang="en-US" sz="1800" i="1" kern="0" dirty="0">
                        <a:latin typeface="Cambria Math"/>
                      </a:rPr>
                      <m:t>  </m:t>
                    </m:r>
                    <m:r>
                      <a:rPr lang="en-US" sz="1800" i="1" kern="0" dirty="0">
                        <a:latin typeface="Cambria Math"/>
                      </a:rPr>
                      <m:t>𝐼𝑚𝑎𝑥</m:t>
                    </m:r>
                    <m:r>
                      <a:rPr lang="en-US" sz="1800" i="1" kern="0" dirty="0">
                        <a:latin typeface="Cambria Math"/>
                      </a:rPr>
                      <m:t> = 0,85 </m:t>
                    </m:r>
                    <m:r>
                      <a:rPr lang="en-US" sz="1800" i="1" kern="0" dirty="0">
                        <a:latin typeface="Cambria Math"/>
                      </a:rPr>
                      <m:t>𝑥</m:t>
                    </m:r>
                    <m:r>
                      <a:rPr lang="el-GR" sz="1800" i="1" kern="0" dirty="0">
                        <a:latin typeface="Cambria Math"/>
                      </a:rPr>
                      <m:t> </m:t>
                    </m:r>
                    <m:r>
                      <a:rPr lang="el-GR" sz="1800" b="0" i="1" kern="0" dirty="0" smtClean="0">
                        <a:latin typeface="Cambria Math"/>
                      </a:rPr>
                      <m:t>35</m:t>
                    </m:r>
                    <m:r>
                      <a:rPr lang="en-US" sz="1800" i="1" kern="0" dirty="0">
                        <a:latin typeface="Cambria Math"/>
                      </a:rPr>
                      <m:t>𝐴</m:t>
                    </m:r>
                    <m:r>
                      <a:rPr lang="el-GR" sz="1800" i="1" kern="0" dirty="0">
                        <a:latin typeface="Cambria Math"/>
                      </a:rPr>
                      <m:t> = 2</m:t>
                    </m:r>
                    <m:r>
                      <a:rPr lang="el-GR" sz="1800" b="0" i="1" kern="0" dirty="0" smtClean="0">
                        <a:latin typeface="Cambria Math"/>
                      </a:rPr>
                      <m:t>9</m:t>
                    </m:r>
                    <m:r>
                      <a:rPr lang="el-GR" sz="1800" i="1" kern="0" dirty="0">
                        <a:latin typeface="Cambria Math"/>
                      </a:rPr>
                      <m:t>,</m:t>
                    </m:r>
                    <m:r>
                      <a:rPr lang="el-GR" sz="1800" b="0" i="1" kern="0" dirty="0" smtClean="0">
                        <a:latin typeface="Cambria Math"/>
                      </a:rPr>
                      <m:t>7</m:t>
                    </m:r>
                    <m:r>
                      <a:rPr lang="el-GR" sz="1800" i="1" kern="0" dirty="0">
                        <a:latin typeface="Cambria Math"/>
                      </a:rPr>
                      <m:t>5 </m:t>
                    </m:r>
                    <m:r>
                      <m:rPr>
                        <m:sty m:val="p"/>
                      </m:rPr>
                      <a:rPr lang="el-GR" sz="1800" kern="0" dirty="0">
                        <a:latin typeface="Cambria Math"/>
                      </a:rPr>
                      <m:t>Α</m:t>
                    </m:r>
                  </m:oMath>
                </a14:m>
                <a:r>
                  <a:rPr lang="el-GR" sz="1800" kern="0" dirty="0"/>
                  <a:t>  </a:t>
                </a:r>
                <a:r>
                  <a:rPr lang="en-US" sz="1800" kern="0" dirty="0"/>
                  <a:t> </a:t>
                </a:r>
                <a:r>
                  <a:rPr lang="el-GR" sz="1800" kern="0" dirty="0"/>
                  <a:t>και   επομένως     </a:t>
                </a:r>
                <a14:m>
                  <m:oMath xmlns:m="http://schemas.openxmlformats.org/officeDocument/2006/math">
                    <m:r>
                      <a:rPr lang="el-GR" sz="1800" i="1" kern="0" dirty="0">
                        <a:latin typeface="Cambria Math"/>
                      </a:rPr>
                      <m:t>𝛪</m:t>
                    </m:r>
                    <m:r>
                      <a:rPr lang="el-GR" sz="1800" i="1" kern="0" dirty="0">
                        <a:latin typeface="Cambria Math"/>
                      </a:rPr>
                      <m:t>’</m:t>
                    </m:r>
                    <m:r>
                      <a:rPr lang="en-US" sz="1800" i="1" kern="0" dirty="0">
                        <a:latin typeface="Cambria Math"/>
                      </a:rPr>
                      <m:t>𝑚𝑎𝑥</m:t>
                    </m:r>
                    <m:r>
                      <a:rPr lang="el-GR" sz="1800" b="0" i="1" kern="0" dirty="0" smtClean="0">
                        <a:latin typeface="Cambria Math"/>
                      </a:rPr>
                      <m:t>&gt;</m:t>
                    </m:r>
                    <m:r>
                      <a:rPr lang="el-GR" sz="1800" i="1" kern="0" dirty="0">
                        <a:latin typeface="Cambria Math"/>
                      </a:rPr>
                      <m:t>𝛪𝛾𝜌</m:t>
                    </m:r>
                  </m:oMath>
                </a14:m>
                <a:endParaRPr lang="en-US" sz="1800" i="1" kern="0" dirty="0"/>
              </a:p>
              <a:p>
                <a:pPr marL="0" indent="0" algn="just">
                  <a:buNone/>
                </a:pPr>
                <a:endParaRPr lang="en-US" sz="1800" kern="0" dirty="0"/>
              </a:p>
              <a:p>
                <a:pPr marL="0" indent="0" algn="just">
                  <a:buNone/>
                </a:pPr>
                <a:endParaRPr lang="el-GR" sz="1800" kern="0" dirty="0"/>
              </a:p>
            </p:txBody>
          </p:sp>
        </mc:Choice>
        <mc:Fallback xmlns="">
          <p:sp>
            <p:nvSpPr>
              <p:cNvPr id="6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465620"/>
                <a:ext cx="8640960" cy="5392380"/>
              </a:xfrm>
              <a:prstGeom prst="rect">
                <a:avLst/>
              </a:prstGeom>
              <a:blipFill rotWithShape="1">
                <a:blip r:embed="rId31"/>
                <a:stretch>
                  <a:fillRect l="-705" t="-565" r="-2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1844824"/>
                <a:ext cx="2808312" cy="789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dirty="0">
                          <a:latin typeface="Cambria Math"/>
                        </a:rPr>
                        <m:t>𝑄</m:t>
                      </m:r>
                      <m:r>
                        <a:rPr lang="en-US" sz="2400" i="1" kern="0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400" i="1" kern="0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kern="0" dirty="0">
                              <a:latin typeface="Cambria Math"/>
                            </a:rPr>
                            <m:t>𝑀</m:t>
                          </m:r>
                          <m:r>
                            <a:rPr lang="en-US" sz="2400" i="1" kern="0" dirty="0">
                              <a:latin typeface="Cambria Math"/>
                            </a:rPr>
                            <m:t> </m:t>
                          </m:r>
                          <m:r>
                            <a:rPr lang="en-US" sz="2400" i="1" kern="0" dirty="0">
                              <a:latin typeface="Cambria Math"/>
                            </a:rPr>
                            <m:t>𝑐</m:t>
                          </m:r>
                          <m:r>
                            <a:rPr lang="en-US" sz="2400" i="1" kern="0" dirty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kern="0" dirty="0">
                              <a:latin typeface="Cambria Math"/>
                            </a:rPr>
                            <m:t>Δθ</m:t>
                          </m:r>
                        </m:num>
                        <m:den>
                          <m:r>
                            <a:rPr lang="en-US" sz="2400" i="1" kern="0" dirty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44824"/>
                <a:ext cx="2808312" cy="789383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03648" y="1700808"/>
                <a:ext cx="5184576" cy="964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kern="0" dirty="0" smtClean="0">
                          <a:latin typeface="Cambria Math"/>
                        </a:rPr>
                        <m:t>  </m:t>
                      </m:r>
                      <m:r>
                        <a:rPr lang="en-US" sz="2000" i="1" kern="0" dirty="0" smtClean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kern="0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sz="2000" b="0" i="1" kern="0" dirty="0" smtClean="0">
                              <a:latin typeface="Cambria Math"/>
                            </a:rPr>
                            <m:t>180</m:t>
                          </m:r>
                          <m:r>
                            <a:rPr lang="en-US" sz="2000" b="0" i="1" kern="0" dirty="0" smtClean="0">
                              <a:latin typeface="Cambria Math"/>
                            </a:rPr>
                            <m:t>𝑘𝑔𝑟</m:t>
                          </m:r>
                          <m:r>
                            <a:rPr lang="en-US" sz="2000" b="0" i="1" kern="0" dirty="0" smtClean="0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sz="2000" b="0" i="1" kern="0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kern="0" dirty="0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b="0" i="1" kern="0" dirty="0" smtClean="0">
                                  <a:latin typeface="Cambria Math"/>
                                </a:rPr>
                                <m:t>𝑐𝑎𝑙</m:t>
                              </m:r>
                            </m:num>
                            <m:den>
                              <m:r>
                                <a:rPr lang="en-US" sz="2000" b="0" i="1" kern="0" dirty="0" smtClean="0">
                                  <a:latin typeface="Cambria Math"/>
                                </a:rPr>
                                <m:t>𝑔𝑟</m:t>
                              </m:r>
                              <m:r>
                                <a:rPr lang="en-US" sz="2000" b="0" i="1" kern="0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b="0" i="1" kern="0" baseline="30000" dirty="0" smtClean="0">
                                  <a:latin typeface="Cambria Math"/>
                                </a:rPr>
                                <m:t>𝑜</m:t>
                              </m:r>
                              <m:r>
                                <a:rPr lang="en-US" sz="2000" b="0" i="1" kern="0" dirty="0" smtClean="0">
                                  <a:latin typeface="Cambria Math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sz="2000" b="0" i="1" kern="0" dirty="0" smtClean="0">
                              <a:latin typeface="Cambria Math"/>
                            </a:rPr>
                            <m:t> 70</m:t>
                          </m:r>
                          <m:r>
                            <a:rPr lang="en-US" sz="2000" b="0" i="1" kern="0" baseline="30000" dirty="0" smtClean="0">
                              <a:latin typeface="Cambria Math"/>
                            </a:rPr>
                            <m:t>𝑜</m:t>
                          </m:r>
                          <m:r>
                            <a:rPr lang="en-US" sz="2000" b="0" i="1" kern="0" dirty="0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sz="2000" b="0" i="1" kern="0" dirty="0" smtClean="0">
                              <a:latin typeface="Cambria Math"/>
                            </a:rPr>
                            <m:t>0,84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700808"/>
                <a:ext cx="5184576" cy="964623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48064" y="2132856"/>
                <a:ext cx="24482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kern="0" dirty="0" smtClean="0">
                          <a:latin typeface="Cambria Math"/>
                        </a:rPr>
                        <m:t>  </m:t>
                      </m:r>
                      <m:r>
                        <a:rPr lang="en-US" sz="2000" i="1" kern="0" dirty="0" smtClean="0">
                          <a:latin typeface="Cambria Math"/>
                        </a:rPr>
                        <m:t> =</m:t>
                      </m:r>
                      <m:r>
                        <a:rPr lang="en-US" sz="2000" b="0" i="1" kern="0" dirty="0" smtClean="0">
                          <a:latin typeface="Cambria Math"/>
                        </a:rPr>
                        <m:t>15000 </m:t>
                      </m:r>
                      <m:r>
                        <a:rPr lang="en-US" sz="2000" b="0" i="1" kern="0" dirty="0" smtClean="0">
                          <a:latin typeface="Cambria Math"/>
                        </a:rPr>
                        <m:t>𝑘𝑐𝑎𝑙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132856"/>
                <a:ext cx="2448272" cy="400110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1520" y="3434911"/>
                <a:ext cx="2808312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kern="0" dirty="0" smtClean="0">
                          <a:latin typeface="Cambria Math"/>
                        </a:rPr>
                        <m:t>P</m:t>
                      </m:r>
                      <m:r>
                        <a:rPr lang="en-US" sz="2400" i="1" kern="0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400" i="1" kern="0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kern="0" dirty="0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400" b="0" i="1" kern="0" dirty="0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kern="0" dirty="0" smtClean="0">
                              <a:latin typeface="Cambria Math"/>
                            </a:rPr>
                            <m:t>   </m:t>
                          </m:r>
                        </m:num>
                        <m:den>
                          <m:r>
                            <a:rPr lang="en-US" sz="2400" b="0" i="1" kern="0" dirty="0" smtClean="0"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34911"/>
                <a:ext cx="2808312" cy="786177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68110" y="3501008"/>
                <a:ext cx="2935938" cy="67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kern="0" dirty="0" smtClean="0">
                          <a:latin typeface="Cambria Math"/>
                        </a:rPr>
                        <m:t>  </m:t>
                      </m:r>
                      <m:r>
                        <a:rPr lang="en-US" sz="2000" i="1" kern="0" dirty="0">
                          <a:latin typeface="Cambria Math"/>
                        </a:rPr>
                        <m:t> =</m:t>
                      </m:r>
                      <m:r>
                        <a:rPr lang="en-US" sz="2000" b="0" i="1" kern="0" dirty="0" smtClean="0">
                          <a:latin typeface="Cambria Math"/>
                        </a:rPr>
                        <m:t>15000 </m:t>
                      </m:r>
                      <m:f>
                        <m:fPr>
                          <m:ctrlPr>
                            <a:rPr lang="en-US" sz="2000" b="0" i="1" kern="0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kern="0" dirty="0" smtClean="0">
                              <a:latin typeface="Cambria Math"/>
                            </a:rPr>
                            <m:t>𝑘𝑐𝑎𝑙</m:t>
                          </m:r>
                        </m:num>
                        <m:den>
                          <m:r>
                            <a:rPr lang="en-US" sz="2000" b="0" i="1" kern="0" dirty="0" smtClean="0"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110" y="3501008"/>
                <a:ext cx="2935938" cy="676660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51920" y="3501008"/>
                <a:ext cx="3600400" cy="676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kern="0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kern="0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kern="0" dirty="0" smtClean="0">
                              <a:latin typeface="Cambria Math"/>
                            </a:rPr>
                            <m:t>15000</m:t>
                          </m:r>
                        </m:num>
                        <m:den>
                          <m:r>
                            <a:rPr lang="en-US" sz="2000" b="0" i="1" kern="0" dirty="0" smtClean="0">
                              <a:latin typeface="Cambria Math"/>
                            </a:rPr>
                            <m:t>860</m:t>
                          </m:r>
                        </m:den>
                      </m:f>
                      <m:r>
                        <a:rPr lang="en-US" sz="2000" b="0" i="1" kern="0" dirty="0" smtClean="0">
                          <a:latin typeface="Cambria Math"/>
                        </a:rPr>
                        <m:t> </m:t>
                      </m:r>
                      <m:r>
                        <a:rPr lang="en-US" sz="2000" b="0" i="1" kern="0" dirty="0" smtClean="0">
                          <a:latin typeface="Cambria Math"/>
                        </a:rPr>
                        <m:t>𝑘𝑊</m:t>
                      </m:r>
                      <m:r>
                        <a:rPr lang="en-US" sz="2000" b="0" i="1" kern="0" dirty="0" smtClean="0">
                          <a:latin typeface="Cambria Math"/>
                        </a:rPr>
                        <m:t>=17,44</m:t>
                      </m:r>
                      <m:r>
                        <a:rPr lang="en-US" sz="2000" b="0" i="1" kern="0" dirty="0" smtClean="0">
                          <a:latin typeface="Cambria Math"/>
                        </a:rPr>
                        <m:t>𝑘𝑊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501008"/>
                <a:ext cx="3600400" cy="676852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916537" y="4057908"/>
                <a:ext cx="53116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/>
                      </a:rPr>
                      <m:t>𝑃</m:t>
                    </m:r>
                    <m:r>
                      <a:rPr lang="en-US" sz="2400" i="1" kern="0" dirty="0" smtClean="0">
                        <a:latin typeface="Cambria Math"/>
                      </a:rPr>
                      <m:t>=3 </m:t>
                    </m:r>
                    <m:r>
                      <a:rPr lang="en-US" sz="2400" i="1" kern="0" dirty="0">
                        <a:latin typeface="Cambria Math"/>
                      </a:rPr>
                      <m:t>𝑈</m:t>
                    </m:r>
                    <m:r>
                      <a:rPr lang="el-GR" sz="2400" i="1" kern="0" dirty="0">
                        <a:latin typeface="Cambria Math"/>
                      </a:rPr>
                      <m:t>𝜑</m:t>
                    </m:r>
                    <m:r>
                      <a:rPr lang="en-US" sz="2400" b="0" i="1" kern="0" dirty="0" smtClean="0">
                        <a:latin typeface="Cambria Math"/>
                      </a:rPr>
                      <m:t> </m:t>
                    </m:r>
                    <m:r>
                      <a:rPr lang="en-US" sz="2400" i="1" kern="0" dirty="0">
                        <a:latin typeface="Cambria Math"/>
                      </a:rPr>
                      <m:t>𝐼</m:t>
                    </m:r>
                    <m:r>
                      <a:rPr lang="el-GR" sz="2400" i="1" kern="0" dirty="0">
                        <a:latin typeface="Cambria Math"/>
                      </a:rPr>
                      <m:t>𝜑</m:t>
                    </m:r>
                    <m:r>
                      <a:rPr lang="el-GR" sz="2400" i="1" kern="0" dirty="0">
                        <a:latin typeface="Cambria Math"/>
                      </a:rPr>
                      <m:t> = 3 </m:t>
                    </m:r>
                    <m:sSup>
                      <m:sSupPr>
                        <m:ctrlPr>
                          <a:rPr lang="en-US" sz="2400" b="0" i="1" kern="0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kern="0" dirty="0" smtClean="0"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2400" b="0" i="1" kern="0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sz="2400" b="0" i="1" kern="0" dirty="0" smtClean="0">
                        <a:latin typeface="Cambria Math"/>
                      </a:rPr>
                      <m:t>𝜑</m:t>
                    </m:r>
                    <m:r>
                      <a:rPr lang="en-US" sz="2400" b="0" i="1" kern="0" dirty="0" smtClean="0">
                        <a:latin typeface="Cambria Math"/>
                      </a:rPr>
                      <m:t> </m:t>
                    </m:r>
                    <m:r>
                      <a:rPr lang="el-GR" sz="2400" b="0" i="1" kern="0" dirty="0" smtClean="0">
                        <a:latin typeface="Cambria Math"/>
                      </a:rPr>
                      <m:t> </m:t>
                    </m:r>
                    <m:r>
                      <a:rPr lang="en-US" sz="2400" i="1" kern="0" dirty="0">
                        <a:latin typeface="Cambria Math"/>
                      </a:rPr>
                      <m:t>𝑅</m:t>
                    </m:r>
                    <m:r>
                      <a:rPr lang="en-US" sz="2400" b="0" i="1" kern="0" dirty="0" smtClean="0">
                        <a:latin typeface="Cambria Math"/>
                      </a:rPr>
                      <m:t>=3 </m:t>
                    </m:r>
                    <m:sSubSup>
                      <m:sSubSupPr>
                        <m:ctrlPr>
                          <a:rPr lang="en-US" sz="2400" b="0" i="1" kern="0" dirty="0" smtClean="0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400" b="0" i="1" kern="0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kern="0" dirty="0" smtClean="0"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sz="2400" b="0" i="1" kern="0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l-GR" sz="2400" b="0" i="1" kern="0" dirty="0" smtClean="0">
                            <a:latin typeface="Cambria Math"/>
                          </a:rPr>
                          <m:t>𝜑</m:t>
                        </m:r>
                        <m:r>
                          <a:rPr lang="en-US" sz="2400" b="0" i="1" kern="0" dirty="0" smtClean="0">
                            <a:latin typeface="Cambria Math"/>
                          </a:rPr>
                          <m:t> / </m:t>
                        </m:r>
                        <m:r>
                          <a:rPr lang="en-US" sz="2400" i="1" kern="0" dirty="0">
                            <a:latin typeface="Cambria Math"/>
                          </a:rPr>
                          <m:t>𝑅</m:t>
                        </m:r>
                      </m:e>
                      <m:sub/>
                      <m:sup>
                        <m:r>
                          <a:rPr lang="en-US" sz="2400" b="0" i="1" kern="0" dirty="0" smtClean="0">
                            <a:latin typeface="Cambria Math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en-US" sz="2800" dirty="0" smtClean="0"/>
                  <a:t> </a:t>
                </a:r>
                <a:endParaRPr lang="el-GR" sz="2800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537" y="4057908"/>
                <a:ext cx="5311647" cy="523220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95936" y="11967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ΝΥΜ5</a:t>
            </a:r>
            <a:r>
              <a:rPr lang="en-US" b="1" dirty="0" smtClean="0"/>
              <a:t>x</a:t>
            </a:r>
            <a:r>
              <a:rPr lang="el-GR" b="1" dirty="0" smtClean="0"/>
              <a:t>6</a:t>
            </a:r>
            <a:r>
              <a:rPr lang="en-US" b="1" dirty="0" smtClean="0"/>
              <a:t>mm</a:t>
            </a:r>
            <a:r>
              <a:rPr lang="en-US" b="1" baseline="30000" dirty="0" smtClean="0"/>
              <a:t>2</a:t>
            </a:r>
            <a:endParaRPr lang="el-GR" b="1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652120" y="119675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</a:t>
            </a:r>
            <a:r>
              <a:rPr lang="el-GR" b="1" dirty="0" smtClean="0"/>
              <a:t>ον</a:t>
            </a:r>
            <a:r>
              <a:rPr lang="en-US" b="1" dirty="0" smtClean="0"/>
              <a:t>=</a:t>
            </a:r>
            <a:r>
              <a:rPr lang="el-GR" b="1" dirty="0" smtClean="0"/>
              <a:t> 3</a:t>
            </a:r>
            <a:r>
              <a:rPr lang="en-US" b="1" dirty="0" smtClean="0"/>
              <a:t>x25A</a:t>
            </a:r>
            <a:endParaRPr lang="el-GR" b="1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64288" y="11967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R=9,10</a:t>
            </a:r>
            <a:r>
              <a:rPr lang="el-GR" b="1" dirty="0" smtClean="0"/>
              <a:t>Ω   6</a:t>
            </a:r>
            <a:r>
              <a:rPr lang="en-US" b="1" dirty="0" smtClean="0"/>
              <a:t>kW</a:t>
            </a:r>
            <a:endParaRPr lang="el-GR" b="1" baseline="30000" dirty="0"/>
          </a:p>
        </p:txBody>
      </p:sp>
      <p:sp>
        <p:nvSpPr>
          <p:cNvPr id="17" name="Ορθογώνιο 16"/>
          <p:cNvSpPr/>
          <p:nvPr/>
        </p:nvSpPr>
        <p:spPr>
          <a:xfrm>
            <a:off x="4283968" y="6093296"/>
            <a:ext cx="1296144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sp>
        <p:nvSpPr>
          <p:cNvPr id="18" name="Ορθογώνιο 17"/>
          <p:cNvSpPr/>
          <p:nvPr/>
        </p:nvSpPr>
        <p:spPr>
          <a:xfrm>
            <a:off x="5004048" y="4869160"/>
            <a:ext cx="3168352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/>
          </a:p>
        </p:txBody>
      </p:sp>
      <p:sp>
        <p:nvSpPr>
          <p:cNvPr id="19" name="Πολλαπλασιασμός 18"/>
          <p:cNvSpPr/>
          <p:nvPr/>
        </p:nvSpPr>
        <p:spPr>
          <a:xfrm>
            <a:off x="5004048" y="5229200"/>
            <a:ext cx="1224136" cy="36004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966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ΜΕΓΙΣΤΗ </a:t>
                </a:r>
                <a:r>
                  <a:rPr lang="en-US" dirty="0" smtClean="0"/>
                  <a:t> </a:t>
                </a:r>
                <a:r>
                  <a:rPr lang="el-GR" dirty="0" smtClean="0"/>
                  <a:t>ΕΠΙΤΡΕΠΟΜΕΝΗ </a:t>
                </a:r>
                <a:r>
                  <a:rPr lang="en-US" dirty="0" smtClean="0"/>
                  <a:t> </a:t>
                </a:r>
                <a:r>
                  <a:rPr lang="el-GR" dirty="0" smtClean="0"/>
                  <a:t>ΕΝΤΑΣΗ ΣΥΝΕΧΟΥΣ </a:t>
                </a:r>
                <a:r>
                  <a:rPr lang="en-US" dirty="0" smtClean="0"/>
                  <a:t> </a:t>
                </a:r>
                <a:r>
                  <a:rPr lang="el-GR" dirty="0" smtClean="0"/>
                  <a:t>ΛΕΙΤΟΥΡΓΙΑΣ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4000" i="0" dirty="0" smtClean="0">
                        <a:latin typeface="Cambria Math"/>
                      </a:rPr>
                      <m:t>Ι</m:t>
                    </m:r>
                    <m:r>
                      <a:rPr lang="en-US" sz="4000" b="1" i="0" dirty="0" smtClean="0">
                        <a:latin typeface="Cambria Math"/>
                      </a:rPr>
                      <m:t>𝐦𝐚𝐱</m:t>
                    </m:r>
                  </m:oMath>
                </a14:m>
                <a:endParaRPr lang="el-GR" sz="4000" dirty="0"/>
              </a:p>
            </p:txBody>
          </p:sp>
        </mc:Choice>
        <mc:Fallback xmlns=""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19" r="-323" b="-13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6856" y="1575247"/>
            <a:ext cx="8229600" cy="4878089"/>
          </a:xfrm>
        </p:spPr>
        <p:txBody>
          <a:bodyPr/>
          <a:lstStyle/>
          <a:p>
            <a:pPr algn="just"/>
            <a:r>
              <a:rPr lang="el-GR" dirty="0" smtClean="0"/>
              <a:t>Δίνεται από πίνακες  ανάλογα με την διατομή, το είδος του κάθε καλωδίου και τον τρόπο εγκατάστασης  και  για  θερμοκρασία </a:t>
            </a:r>
            <a:r>
              <a:rPr lang="en-US" dirty="0" smtClean="0"/>
              <a:t> </a:t>
            </a:r>
            <a:r>
              <a:rPr lang="el-GR" dirty="0" smtClean="0"/>
              <a:t>25</a:t>
            </a:r>
            <a:r>
              <a:rPr lang="el-GR" baseline="30000" dirty="0" smtClean="0"/>
              <a:t>ο</a:t>
            </a:r>
            <a:r>
              <a:rPr lang="en-US" dirty="0" smtClean="0"/>
              <a:t>C . </a:t>
            </a:r>
            <a:endParaRPr lang="el-GR" dirty="0" smtClean="0"/>
          </a:p>
          <a:p>
            <a:pPr algn="just"/>
            <a:r>
              <a:rPr lang="el-GR" dirty="0" smtClean="0"/>
              <a:t>Εξαρτάται από την θερμοκρασία και τον τρόπο εγκατάστασης των καλωδίων.</a:t>
            </a:r>
          </a:p>
          <a:p>
            <a:pPr algn="just"/>
            <a:r>
              <a:rPr lang="el-GR" dirty="0" smtClean="0"/>
              <a:t>Ως τρόπος εγκατάστασης λογίζεται:</a:t>
            </a:r>
          </a:p>
          <a:p>
            <a:pPr lvl="1" algn="just"/>
            <a:r>
              <a:rPr lang="el-GR" dirty="0" smtClean="0"/>
              <a:t>Η τοποθέτηση εντός σωλήνων ή όχι καθώς και το ποσοστό πληρότητας των σωλήνων</a:t>
            </a:r>
          </a:p>
          <a:p>
            <a:pPr lvl="1" algn="just"/>
            <a:r>
              <a:rPr lang="el-GR" dirty="0" smtClean="0"/>
              <a:t>Η τοποθέτηση εντός του εδάφους ή στον αέρα</a:t>
            </a:r>
          </a:p>
          <a:p>
            <a:pPr lvl="1" algn="just"/>
            <a:r>
              <a:rPr lang="el-GR" dirty="0" smtClean="0"/>
              <a:t>Η ομαδοποίηση των καλωδίων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Θέση αριθμού διαφάνειας 3"/>
          <p:cNvSpPr txBox="1">
            <a:spLocks/>
          </p:cNvSpPr>
          <p:nvPr/>
        </p:nvSpPr>
        <p:spPr bwMode="auto">
          <a:xfrm>
            <a:off x="6686872" y="616530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Θέση αριθμού διαφάνειας 3"/>
          <p:cNvSpPr txBox="1">
            <a:spLocks/>
          </p:cNvSpPr>
          <p:nvPr/>
        </p:nvSpPr>
        <p:spPr bwMode="auto">
          <a:xfrm>
            <a:off x="6686872" y="616530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7" name="Θέση αριθμού διαφάνειας 3"/>
          <p:cNvSpPr txBox="1">
            <a:spLocks/>
          </p:cNvSpPr>
          <p:nvPr/>
        </p:nvSpPr>
        <p:spPr bwMode="auto">
          <a:xfrm>
            <a:off x="6660232" y="6165304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7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13184" y="122238"/>
            <a:ext cx="7715200" cy="1295400"/>
          </a:xfrm>
        </p:spPr>
        <p:txBody>
          <a:bodyPr/>
          <a:lstStyle/>
          <a:p>
            <a:r>
              <a:rPr lang="el-GR" dirty="0" smtClean="0"/>
              <a:t>ΣΧΗΜΑΤΙΚΗ ΔΙΑΤΑΞΗ ΤΡΟΦΟΔΟΣΙΑΣ</a:t>
            </a:r>
            <a:br>
              <a:rPr lang="el-GR" dirty="0" smtClean="0"/>
            </a:br>
            <a:r>
              <a:rPr lang="el-GR" dirty="0" smtClean="0"/>
              <a:t>ΣΕ ΕΓΚΑΤΑΣΤΑΣΗ ΜΗΧΑΝΗΜΑΤΟΣ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F1310-8E8F-4D80-A3CF-8651BDA8FAA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918051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867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734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ΘΕΡΜΙΚΟ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6632"/>
            <a:ext cx="180020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77" y="188640"/>
            <a:ext cx="191359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427984" y="1628800"/>
            <a:ext cx="2690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Μηχανικά </a:t>
            </a:r>
            <a:endParaRPr lang="en-US" dirty="0" smtClean="0"/>
          </a:p>
          <a:p>
            <a:r>
              <a:rPr lang="el-GR" dirty="0" smtClean="0"/>
              <a:t>με διμεταλλικά ελάσματα</a:t>
            </a:r>
            <a:endParaRPr lang="el-G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223" y="2306593"/>
            <a:ext cx="2039042" cy="277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16271" y="1700808"/>
            <a:ext cx="144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Ηλεκτρονικά</a:t>
            </a:r>
            <a:endParaRPr lang="el-GR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29061"/>
            <a:ext cx="2182693" cy="234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1772816"/>
            <a:ext cx="2644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Ρύθμιση θερμικού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7504" y="2276872"/>
                <a:ext cx="44993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0" dirty="0" smtClean="0"/>
                  <a:t>Συνδεσμολογία  αστέρα  (Υ)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latin typeface="Cambria Math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Ith</m:t>
                    </m:r>
                    <m:r>
                      <a:rPr lang="en-US" sz="2000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In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</m:oMath>
                </a14:m>
                <a:endParaRPr lang="el-G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76872"/>
                <a:ext cx="4499373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491" t="-6154" b="-2923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/>
              <p:cNvSpPr/>
              <p:nvPr/>
            </p:nvSpPr>
            <p:spPr>
              <a:xfrm>
                <a:off x="107504" y="2636912"/>
                <a:ext cx="4975208" cy="429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000" b="0" dirty="0" smtClean="0"/>
                  <a:t>Συνδεσμολογία τριγώνου (Δ)</a:t>
                </a:r>
                <a14:m>
                  <m:oMath xmlns:m="http://schemas.openxmlformats.org/officeDocument/2006/math">
                    <m:r>
                      <a:rPr lang="el-GR" sz="2000" b="0" i="0" smtClean="0"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sz="2000" smtClean="0">
                        <a:latin typeface="Cambria Math"/>
                      </a:rPr>
                      <m:t>Ith</m:t>
                    </m:r>
                    <m:r>
                      <a:rPr lang="en-US" sz="200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In</m:t>
                    </m:r>
                    <m:r>
                      <a:rPr lang="en-US" sz="2000" b="0" i="0" smtClean="0">
                        <a:latin typeface="Cambria Math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3 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636912"/>
                <a:ext cx="4975208" cy="429092"/>
              </a:xfrm>
              <a:prstGeom prst="rect">
                <a:avLst/>
              </a:prstGeom>
              <a:blipFill rotWithShape="1">
                <a:blip r:embed="rId7"/>
                <a:stretch>
                  <a:fillRect l="-1348" b="-257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51520" y="3356992"/>
            <a:ext cx="4580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Τρία διμεταλλικά ελάσματα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Σύστημα ρύθμισης ρεύματος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Σύστημα επαναφοράς </a:t>
            </a:r>
            <a:r>
              <a:rPr lang="en-US" sz="2400" dirty="0" smtClean="0"/>
              <a:t>(Reset)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Σύστημα δοκιμής </a:t>
            </a:r>
            <a:r>
              <a:rPr lang="en-US" sz="2400" dirty="0" smtClean="0"/>
              <a:t>  </a:t>
            </a:r>
            <a:r>
              <a:rPr lang="el-GR" sz="2400" dirty="0" smtClean="0"/>
              <a:t>(</a:t>
            </a:r>
            <a:r>
              <a:rPr lang="en-US" sz="2400" dirty="0" smtClean="0"/>
              <a:t>Test)</a:t>
            </a:r>
            <a:endParaRPr lang="el-GR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51520" y="5229200"/>
            <a:ext cx="856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/>
              <a:t>Παρέχει: θερμική προστασία, προστασία από επαναλαμβανόμενες εκκινήσεις, προστασία από έλλειψη φάσης, από πτώση τάσεως και από διαρροή ρεύματος.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86759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 build="p"/>
      <p:bldP spid="1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3203848" cy="35958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-387424"/>
            <a:ext cx="7992888" cy="1800200"/>
          </a:xfrm>
        </p:spPr>
        <p:txBody>
          <a:bodyPr/>
          <a:lstStyle/>
          <a:p>
            <a:pPr lvl="0" algn="just"/>
            <a:r>
              <a:rPr lang="el-GR" sz="1600" dirty="0"/>
              <a:t>Τριφασικός </a:t>
            </a:r>
            <a:r>
              <a:rPr lang="el-GR" sz="1600" dirty="0" smtClean="0"/>
              <a:t>επαγωγικός κινητήρας ισχύος 25</a:t>
            </a:r>
            <a:r>
              <a:rPr lang="en-US" sz="1600" dirty="0" err="1" smtClean="0"/>
              <a:t>Hp</a:t>
            </a:r>
            <a:r>
              <a:rPr lang="el-GR" sz="1600" dirty="0"/>
              <a:t>, </a:t>
            </a:r>
            <a:r>
              <a:rPr lang="el-GR" sz="1600" dirty="0" smtClean="0"/>
              <a:t>400</a:t>
            </a:r>
            <a:r>
              <a:rPr lang="en-US" sz="1600" dirty="0" smtClean="0"/>
              <a:t>V</a:t>
            </a:r>
            <a:r>
              <a:rPr lang="el-GR" sz="1600" dirty="0"/>
              <a:t>, </a:t>
            </a:r>
            <a:r>
              <a:rPr lang="el-GR" sz="1600" dirty="0" smtClean="0"/>
              <a:t>50 </a:t>
            </a:r>
            <a:r>
              <a:rPr lang="en-US" sz="1600" dirty="0"/>
              <a:t>Hz</a:t>
            </a:r>
            <a:r>
              <a:rPr lang="el-GR" sz="1600" dirty="0"/>
              <a:t>, </a:t>
            </a:r>
            <a:r>
              <a:rPr lang="el-GR" sz="1600" dirty="0" smtClean="0"/>
              <a:t>συνδεσμολογίας τριγώνου</a:t>
            </a:r>
            <a:r>
              <a:rPr lang="el-GR" sz="1600" dirty="0"/>
              <a:t>, </a:t>
            </a:r>
            <a:r>
              <a:rPr lang="el-GR" sz="1600" dirty="0" smtClean="0"/>
              <a:t>έχει βαθμό απόδοσης </a:t>
            </a:r>
            <a:r>
              <a:rPr lang="en-US" sz="1600" dirty="0" smtClean="0"/>
              <a:t>n</a:t>
            </a:r>
            <a:r>
              <a:rPr lang="el-GR" sz="1600" dirty="0" smtClean="0"/>
              <a:t> </a:t>
            </a:r>
            <a:r>
              <a:rPr lang="el-GR" sz="1600" dirty="0"/>
              <a:t>= 80% </a:t>
            </a:r>
            <a:r>
              <a:rPr lang="el-GR" sz="1600" dirty="0" smtClean="0"/>
              <a:t> </a:t>
            </a:r>
            <a:r>
              <a:rPr lang="el-GR" sz="1600" dirty="0"/>
              <a:t>και </a:t>
            </a:r>
            <a:r>
              <a:rPr lang="el-GR" sz="1600" dirty="0" smtClean="0"/>
              <a:t> </a:t>
            </a:r>
            <a:r>
              <a:rPr lang="el-GR" sz="1600" dirty="0"/>
              <a:t>συντελεστή </a:t>
            </a:r>
            <a:r>
              <a:rPr lang="el-GR" sz="1600" dirty="0" smtClean="0"/>
              <a:t> </a:t>
            </a:r>
            <a:r>
              <a:rPr lang="el-GR" sz="1600" dirty="0"/>
              <a:t>ισχύος  </a:t>
            </a:r>
            <a:r>
              <a:rPr lang="en-US" sz="1600" dirty="0"/>
              <a:t>cos</a:t>
            </a:r>
            <a:r>
              <a:rPr lang="el-GR" sz="1600" dirty="0"/>
              <a:t>φ = 0,75</a:t>
            </a:r>
            <a:r>
              <a:rPr lang="el-GR" sz="1600" dirty="0" smtClean="0"/>
              <a:t>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l-GR" sz="1600" dirty="0" smtClean="0"/>
              <a:t>α</a:t>
            </a:r>
            <a:r>
              <a:rPr lang="el-GR" sz="1600" dirty="0"/>
              <a:t>)  Να  βρεθεί το ρεύμα κανονικής λειτουργίας του κινητήρα  και  να  επιλεγεί  η  διατομή </a:t>
            </a:r>
            <a:r>
              <a:rPr lang="el-GR" sz="1600" dirty="0" smtClean="0"/>
              <a:t>του καλωδίου τροφοδοσίας</a:t>
            </a:r>
            <a:r>
              <a:rPr lang="el-GR" sz="1600" dirty="0"/>
              <a:t>, </a:t>
            </a:r>
            <a:r>
              <a:rPr lang="el-GR" sz="1600" dirty="0" smtClean="0"/>
              <a:t>η ασφάλεια  </a:t>
            </a:r>
            <a:r>
              <a:rPr lang="el-GR" sz="1600" dirty="0"/>
              <a:t>ανά  φάση  και  η ρύθμιση του θερμικού του για  την εγκατάσταση του  σε  θερμοκρασία  περιβάλλοντος  40</a:t>
            </a:r>
            <a:r>
              <a:rPr lang="el-GR" sz="1600" baseline="30000" dirty="0"/>
              <a:t>ο</a:t>
            </a:r>
            <a:r>
              <a:rPr lang="en-US" sz="1600" dirty="0"/>
              <a:t>C </a:t>
            </a:r>
            <a:r>
              <a:rPr lang="el-GR" sz="1600" dirty="0" smtClean="0"/>
              <a:t>. </a:t>
            </a:r>
            <a:endParaRPr lang="el-G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537618"/>
                <a:ext cx="8507288" cy="5203750"/>
              </a:xfrm>
            </p:spPr>
            <p:txBody>
              <a:bodyPr/>
              <a:lstStyle/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/>
                  <a:t>1ΗΡ=0,736</a:t>
                </a:r>
                <a:r>
                  <a:rPr lang="en-GB" sz="2000" dirty="0"/>
                  <a:t>kW</a:t>
                </a:r>
                <a:endParaRPr lang="el-GR" sz="2000" dirty="0"/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 smtClean="0"/>
                  <a:t>Pout</a:t>
                </a:r>
                <a:r>
                  <a:rPr lang="el-GR" sz="2000" dirty="0"/>
                  <a:t>=(25)</a:t>
                </a:r>
                <a:r>
                  <a:rPr lang="en-GB" sz="2000" dirty="0"/>
                  <a:t>x</a:t>
                </a:r>
                <a:r>
                  <a:rPr lang="el-GR" sz="2000" dirty="0"/>
                  <a:t>(0,736)</a:t>
                </a:r>
                <a:r>
                  <a:rPr lang="en-GB" sz="2000" dirty="0"/>
                  <a:t>x</a:t>
                </a:r>
                <a:r>
                  <a:rPr lang="el-GR" sz="2000" dirty="0"/>
                  <a:t>(1000)=18.400</a:t>
                </a:r>
                <a:r>
                  <a:rPr lang="en-GB" sz="2000" dirty="0"/>
                  <a:t>W</a:t>
                </a:r>
                <a:endParaRPr lang="el-GR" sz="2000" dirty="0"/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 smtClean="0"/>
                  <a:t>P</a:t>
                </a:r>
                <a:r>
                  <a:rPr lang="el-GR" sz="2000" dirty="0" err="1"/>
                  <a:t>ηλ</a:t>
                </a:r>
                <a:r>
                  <a:rPr lang="el-GR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>
                            <a:latin typeface="Cambria Math"/>
                          </a:rPr>
                          <m:t>Pout</m:t>
                        </m:r>
                      </m:num>
                      <m:den>
                        <m:r>
                          <a:rPr lang="en-GB" sz="20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l-GR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000" i="1">
                            <a:latin typeface="Cambria Math"/>
                          </a:rPr>
                          <m:t>18400</m:t>
                        </m:r>
                      </m:num>
                      <m:den>
                        <m:r>
                          <a:rPr lang="el-GR" sz="2000" i="1">
                            <a:latin typeface="Cambria Math"/>
                          </a:rPr>
                          <m:t>0,80</m:t>
                        </m:r>
                      </m:den>
                    </m:f>
                  </m:oMath>
                </a14:m>
                <a:r>
                  <a:rPr lang="el-GR" sz="2000" dirty="0"/>
                  <a:t>=23.000</a:t>
                </a:r>
                <a:r>
                  <a:rPr lang="en-GB" sz="2000" dirty="0"/>
                  <a:t>W</a:t>
                </a:r>
                <a:endParaRPr lang="el-GR" sz="2000" dirty="0"/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 smtClean="0"/>
                  <a:t>P</a:t>
                </a:r>
                <a:r>
                  <a:rPr lang="el-GR" sz="2000" dirty="0" err="1"/>
                  <a:t>ηλ</a:t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2000" dirty="0" err="1"/>
                  <a:t>xV</a:t>
                </a:r>
                <a:r>
                  <a:rPr lang="el-GR" sz="2000" dirty="0"/>
                  <a:t>π</a:t>
                </a:r>
                <a:r>
                  <a:rPr lang="en-GB" sz="2000" dirty="0" err="1"/>
                  <a:t>xIo</a:t>
                </a:r>
                <a:r>
                  <a:rPr lang="el-GR" sz="2000" dirty="0"/>
                  <a:t>ν</a:t>
                </a:r>
                <a:r>
                  <a:rPr lang="en-GB" sz="2000" dirty="0" err="1"/>
                  <a:t>xcos</a:t>
                </a:r>
                <a:r>
                  <a:rPr lang="el-GR" sz="2000" dirty="0"/>
                  <a:t>φ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→</m:t>
                    </m:r>
                  </m:oMath>
                </a14:m>
                <a:endParaRPr lang="en-GB" sz="2000" dirty="0" smtClean="0"/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/>
                  <a:t>Io</a:t>
                </a:r>
                <a:r>
                  <a:rPr lang="el-GR" sz="2000" dirty="0"/>
                  <a:t>ν</a:t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000"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ηλ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GB" sz="2000">
                            <a:latin typeface="Cambria Math"/>
                          </a:rPr>
                          <m:t>xV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π</m:t>
                        </m:r>
                        <m:r>
                          <m:rPr>
                            <m:sty m:val="p"/>
                          </m:rPr>
                          <a:rPr lang="en-GB" sz="2000">
                            <a:latin typeface="Cambria Math"/>
                          </a:rPr>
                          <m:t>xcos</m:t>
                        </m:r>
                        <m:r>
                          <m:rPr>
                            <m:sty m:val="p"/>
                          </m:rPr>
                          <a:rPr lang="el-GR" sz="2000">
                            <a:latin typeface="Cambria Math"/>
                          </a:rPr>
                          <m:t>φ</m:t>
                        </m:r>
                      </m:den>
                    </m:f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/>
                          </a:rPr>
                          <m:t>23000</m:t>
                        </m:r>
                      </m:num>
                      <m:den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l-GR" sz="20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  <m:r>
                          <a:rPr lang="en-GB" sz="2000" i="1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l-GR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400</m:t>
                            </m:r>
                          </m:e>
                        </m:d>
                        <m:r>
                          <a:rPr lang="en-GB" sz="2000" i="1">
                            <a:latin typeface="Cambria Math"/>
                          </a:rPr>
                          <m:t>𝑥</m:t>
                        </m:r>
                        <m:r>
                          <a:rPr lang="en-US" sz="2000" i="1">
                            <a:latin typeface="Cambria Math"/>
                          </a:rPr>
                          <m:t>(0,75)</m:t>
                        </m:r>
                      </m:den>
                    </m:f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23000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519,61</m:t>
                        </m:r>
                      </m:den>
                    </m:f>
                  </m:oMath>
                </a14:m>
                <a:r>
                  <a:rPr lang="en-US" sz="2000" dirty="0"/>
                  <a:t>=44,26</a:t>
                </a:r>
                <a:r>
                  <a:rPr lang="en-GB" sz="2000" dirty="0"/>
                  <a:t>A</a:t>
                </a:r>
                <a:endParaRPr lang="el-GR" sz="2000" dirty="0"/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GB" sz="2000" dirty="0" smtClean="0"/>
                  <a:t>I</a:t>
                </a:r>
                <a:r>
                  <a:rPr lang="el-GR" sz="2000" dirty="0" err="1"/>
                  <a:t>α=Ιον</a:t>
                </a:r>
                <a:r>
                  <a:rPr lang="en-GB" sz="2000" dirty="0"/>
                  <a:t>x</a:t>
                </a:r>
                <a:r>
                  <a:rPr lang="el-GR" sz="2000" dirty="0"/>
                  <a:t>(1,25)=(44,26)</a:t>
                </a:r>
                <a:r>
                  <a:rPr lang="en-GB" sz="2000" dirty="0"/>
                  <a:t>x</a:t>
                </a:r>
                <a:r>
                  <a:rPr lang="el-GR" sz="2000" dirty="0"/>
                  <a:t>(1,25)=55,33</a:t>
                </a:r>
                <a:r>
                  <a:rPr lang="en-GB" sz="2000" dirty="0"/>
                  <a:t>A</a:t>
                </a:r>
                <a:endParaRPr lang="el-GR" sz="2000" dirty="0"/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/>
                  <a:t>Επιλέγω ένα Ι</a:t>
                </a:r>
                <a:r>
                  <a:rPr lang="en-GB" sz="2000" dirty="0"/>
                  <a:t>max</a:t>
                </a:r>
                <a:r>
                  <a:rPr lang="el-GR" sz="2000" dirty="0"/>
                  <a:t>&gt; </a:t>
                </a:r>
                <a:r>
                  <a:rPr lang="en-GB" sz="2000" dirty="0"/>
                  <a:t>I</a:t>
                </a:r>
                <a:r>
                  <a:rPr lang="el-GR" sz="2000" dirty="0"/>
                  <a:t>α οπότε </a:t>
                </a:r>
                <a:endParaRPr lang="en-US" sz="2000" dirty="0" smtClean="0"/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/>
                  <a:t>για </a:t>
                </a:r>
                <a:r>
                  <a:rPr lang="en-US" sz="2000" dirty="0"/>
                  <a:t>S</a:t>
                </a:r>
                <a:r>
                  <a:rPr lang="el-GR" sz="2000" dirty="0"/>
                  <a:t>=16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000" dirty="0"/>
                  <a:t> </a:t>
                </a:r>
                <a:r>
                  <a:rPr lang="en-US" sz="2000" dirty="0" smtClean="0"/>
                  <a:t>  </a:t>
                </a:r>
                <a:r>
                  <a:rPr lang="el-GR" sz="2000" dirty="0" smtClean="0"/>
                  <a:t> </a:t>
                </a:r>
                <a:r>
                  <a:rPr lang="el-GR" sz="2000" dirty="0"/>
                  <a:t>το Ι</a:t>
                </a:r>
                <a:r>
                  <a:rPr lang="en-GB" sz="2000" dirty="0"/>
                  <a:t>max</a:t>
                </a:r>
                <a:r>
                  <a:rPr lang="el-GR" sz="2000" dirty="0"/>
                  <a:t>=65Α&gt;Ια=55,33 Α, 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για  </a:t>
                </a:r>
                <a:r>
                  <a:rPr lang="el-GR" sz="2000" dirty="0"/>
                  <a:t>Θ = 25</a:t>
                </a:r>
                <a:r>
                  <a:rPr lang="el-GR" sz="2000" baseline="30000" dirty="0"/>
                  <a:t>ο</a:t>
                </a:r>
                <a:r>
                  <a:rPr lang="el-GR" sz="2000" dirty="0"/>
                  <a:t> </a:t>
                </a:r>
                <a:r>
                  <a:rPr lang="en-GB" sz="2000" dirty="0"/>
                  <a:t>C</a:t>
                </a:r>
                <a:endParaRPr lang="el-GR" sz="2000" dirty="0"/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/>
                  <a:t>Όμως για Θ = 40</a:t>
                </a:r>
                <a:r>
                  <a:rPr lang="el-GR" sz="2000" baseline="30000" dirty="0"/>
                  <a:t>ο</a:t>
                </a:r>
                <a:r>
                  <a:rPr lang="el-GR" sz="2000" dirty="0"/>
                  <a:t> </a:t>
                </a:r>
                <a:r>
                  <a:rPr lang="en-GB" sz="2000" dirty="0"/>
                  <a:t>C </a:t>
                </a:r>
                <a:r>
                  <a:rPr lang="el-GR" sz="2000" dirty="0"/>
                  <a:t> ο </a:t>
                </a:r>
                <a:r>
                  <a:rPr lang="el-GR" sz="2000" dirty="0" smtClean="0"/>
                  <a:t>μειωτικός συντελεστής είναι  </a:t>
                </a:r>
                <a:r>
                  <a:rPr lang="en-US" sz="2000" dirty="0"/>
                  <a:t>k </a:t>
                </a:r>
                <a:r>
                  <a:rPr lang="el-GR" sz="2000" dirty="0"/>
                  <a:t>= 0,80</a:t>
                </a:r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/>
                  <a:t>Ι</a:t>
                </a:r>
                <a:r>
                  <a:rPr lang="en-US" sz="2000" dirty="0"/>
                  <a:t>’</a:t>
                </a:r>
                <a:r>
                  <a:rPr lang="en-GB" sz="2000" dirty="0"/>
                  <a:t>max= </a:t>
                </a:r>
                <a:r>
                  <a:rPr lang="en-US" sz="2000" dirty="0"/>
                  <a:t>k </a:t>
                </a:r>
                <a:r>
                  <a:rPr lang="en-GB" sz="2000" dirty="0"/>
                  <a:t>x </a:t>
                </a:r>
                <a:r>
                  <a:rPr lang="el-GR" sz="2000" dirty="0"/>
                  <a:t>Ι</a:t>
                </a:r>
                <a:r>
                  <a:rPr lang="en-GB" sz="2000" dirty="0"/>
                  <a:t>max = (0,80) x (65A) = 52A  &lt; I</a:t>
                </a:r>
                <a:r>
                  <a:rPr lang="el-GR" sz="2000" dirty="0"/>
                  <a:t>α </a:t>
                </a:r>
                <a:r>
                  <a:rPr lang="en-US" sz="2000" dirty="0"/>
                  <a:t>= 55,33</a:t>
                </a:r>
                <a:r>
                  <a:rPr lang="en-GB" sz="2000" dirty="0"/>
                  <a:t> A</a:t>
                </a:r>
                <a:endParaRPr lang="el-GR" sz="2000" dirty="0"/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/>
                  <a:t>Για  </a:t>
                </a:r>
                <a:r>
                  <a:rPr lang="en-US" sz="2000" dirty="0"/>
                  <a:t>S </a:t>
                </a:r>
                <a:r>
                  <a:rPr lang="el-GR" sz="2000" dirty="0"/>
                  <a:t>=25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sz="2000" dirty="0"/>
                  <a:t>   με   Ι</a:t>
                </a:r>
                <a:r>
                  <a:rPr lang="en-GB" sz="2000" dirty="0"/>
                  <a:t>max </a:t>
                </a:r>
                <a:r>
                  <a:rPr lang="el-GR" sz="2000" dirty="0"/>
                  <a:t>=  88 Α,   και    Ιασφ.=80 Α</a:t>
                </a:r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/>
                  <a:t>Ι</a:t>
                </a:r>
                <a:r>
                  <a:rPr lang="en-US" sz="2000" dirty="0"/>
                  <a:t>’</a:t>
                </a:r>
                <a:r>
                  <a:rPr lang="en-GB" sz="2000" dirty="0"/>
                  <a:t>max = </a:t>
                </a:r>
                <a:r>
                  <a:rPr lang="en-US" sz="2000" dirty="0"/>
                  <a:t>k </a:t>
                </a:r>
                <a:r>
                  <a:rPr lang="en-GB" sz="2000" dirty="0"/>
                  <a:t>x </a:t>
                </a:r>
                <a:r>
                  <a:rPr lang="el-GR" sz="2000" dirty="0"/>
                  <a:t>Ι</a:t>
                </a:r>
                <a:r>
                  <a:rPr lang="en-GB" sz="2000" dirty="0"/>
                  <a:t>max = (0,80) x (</a:t>
                </a:r>
                <a:r>
                  <a:rPr lang="en-US" sz="2000" dirty="0"/>
                  <a:t>88</a:t>
                </a:r>
                <a:r>
                  <a:rPr lang="en-GB" sz="2000" dirty="0"/>
                  <a:t>A) =</a:t>
                </a:r>
                <a:r>
                  <a:rPr lang="en-US" sz="2000" dirty="0"/>
                  <a:t>70,4</a:t>
                </a:r>
                <a:r>
                  <a:rPr lang="en-GB" sz="2000" dirty="0"/>
                  <a:t>A </a:t>
                </a:r>
                <a:r>
                  <a:rPr lang="en-US" sz="2000" dirty="0"/>
                  <a:t>&gt; </a:t>
                </a:r>
                <a:r>
                  <a:rPr lang="en-GB" sz="2000" dirty="0"/>
                  <a:t>I</a:t>
                </a:r>
                <a:r>
                  <a:rPr lang="el-GR" sz="2000" dirty="0"/>
                  <a:t>α </a:t>
                </a:r>
                <a:r>
                  <a:rPr lang="en-US" sz="2000" dirty="0"/>
                  <a:t>= 55,33</a:t>
                </a:r>
                <a:r>
                  <a:rPr lang="en-GB" sz="2000" dirty="0"/>
                  <a:t> A</a:t>
                </a:r>
                <a:endParaRPr lang="el-GR" sz="2000" dirty="0"/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/>
                  <a:t>Άρα επιλέγουμε ως διατομή   </a:t>
                </a:r>
                <a:r>
                  <a:rPr lang="en-US" sz="2000" dirty="0"/>
                  <a:t>S </a:t>
                </a:r>
                <a:r>
                  <a:rPr lang="el-GR" sz="2000" dirty="0"/>
                  <a:t>= 25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l-GR" sz="2000" i="1">
                            <a:latin typeface="Cambria Math"/>
                          </a:rPr>
                          <m:t>𝑚𝑚</m:t>
                        </m:r>
                      </m:e>
                      <m:sup>
                        <m:r>
                          <a:rPr lang="el-GR" sz="20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 smtClean="0">
                  <a:solidFill>
                    <a:prstClr val="black"/>
                  </a:solidFill>
                  <a:latin typeface="Calibri"/>
                </a:endParaRPr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Έχουμε 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συνδεσμολογία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Τριγώνου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l-GR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Δ)</a:t>
                </a:r>
                <a:endParaRPr lang="en-US" sz="20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2400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l-GR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Η </a:t>
                </a:r>
                <a:r>
                  <a:rPr lang="el-GR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ρύθμιση του θερμικού  θα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είναι: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Ι</a:t>
                </a:r>
                <a:r>
                  <a:rPr lang="en-GB" sz="2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</a:t>
                </a:r>
                <a:r>
                  <a:rPr lang="el-GR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=Ιον/√</a:t>
                </a:r>
                <a:r>
                  <a:rPr lang="el-GR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3=4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l-GR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26</a:t>
                </a:r>
                <a:r>
                  <a:rPr lang="el-GR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l-GR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/√</a:t>
                </a:r>
                <a:r>
                  <a:rPr lang="el-GR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3=2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l-GR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l-GR" sz="20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endParaRPr lang="el-GR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  <a:p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537618"/>
                <a:ext cx="8507288" cy="5203750"/>
              </a:xfrm>
              <a:blipFill rotWithShape="1">
                <a:blip r:embed="rId3"/>
                <a:stretch>
                  <a:fillRect l="-72" t="-4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Ορθογώνιο 5"/>
          <p:cNvSpPr/>
          <p:nvPr/>
        </p:nvSpPr>
        <p:spPr>
          <a:xfrm>
            <a:off x="6588224" y="3429000"/>
            <a:ext cx="50405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6516216" y="3429000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25,6A</a:t>
            </a: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13900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440160" cy="146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ΔΙΑΚΟΠΤΗΣ ΑΣΤΕΡΑ–ΤΡΙΓΩΝΟΥ  Υ-Δ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719263"/>
            <a:ext cx="8280920" cy="4411662"/>
          </a:xfrm>
        </p:spPr>
        <p:txBody>
          <a:bodyPr/>
          <a:lstStyle/>
          <a:p>
            <a:pPr algn="just"/>
            <a:r>
              <a:rPr lang="el-GR" sz="2400" dirty="0" smtClean="0"/>
              <a:t>Χρησιμοποιείται για την εκκίνηση των ασύγχρονων τριφασικών κινητήρων βραχυκυκλωμένου δρομέα με σκοπό τον περιορισμό του ρεύματος εκκίνησης.</a:t>
            </a:r>
            <a:endParaRPr lang="el-GR" sz="2400" dirty="0"/>
          </a:p>
          <a:p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  <a:p>
            <a:endParaRPr lang="el-GR" sz="2400" dirty="0" smtClean="0"/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2520280" cy="2072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40968"/>
            <a:ext cx="2016224" cy="211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09311"/>
            <a:ext cx="1026902" cy="18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3068960"/>
                <a:ext cx="2499402" cy="1608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l-GR" sz="2000" dirty="0"/>
                  <a:t>Σύνδεση (Υ)             </a:t>
                </a:r>
                <a:endParaRPr lang="el-GR" sz="20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Ιγρ</m:t>
                      </m:r>
                      <m:r>
                        <a:rPr lang="el-GR" sz="20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Ιφ</m:t>
                      </m:r>
                      <m:r>
                        <a:rPr lang="el-GR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φ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Ζ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φ</m:t>
                      </m:r>
                      <m:r>
                        <a:rPr lang="el-GR" sz="20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π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68960"/>
                <a:ext cx="2499402" cy="1608069"/>
              </a:xfrm>
              <a:prstGeom prst="rect">
                <a:avLst/>
              </a:prstGeom>
              <a:blipFill rotWithShape="1">
                <a:blip r:embed="rId6"/>
                <a:stretch>
                  <a:fillRect l="-2439" t="-1515" r="-17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5736" y="3043785"/>
                <a:ext cx="2570897" cy="1897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>
                  <a:buNone/>
                </a:pPr>
                <a:r>
                  <a:rPr lang="el-GR" sz="2000" dirty="0" smtClean="0"/>
                  <a:t>Σύνδεση (Δ)             </a:t>
                </a:r>
                <a:endParaRPr lang="el-GR" sz="2000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Ιγρ</m:t>
                      </m:r>
                      <m:r>
                        <a:rPr lang="el-GR" sz="20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000" i="1">
                              <a:latin typeface="Cambria Math"/>
                            </a:rPr>
                            <m:t>3</m:t>
                          </m:r>
                        </m:e>
                      </m:rad>
                      <m:r>
                        <a:rPr lang="el-GR" sz="20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Ιφ</m:t>
                      </m:r>
                      <m:r>
                        <a:rPr lang="el-GR" sz="20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000" i="1">
                              <a:latin typeface="Cambria Math"/>
                            </a:rPr>
                            <m:t>3</m:t>
                          </m:r>
                        </m:e>
                      </m:rad>
                      <m:f>
                        <m:fPr>
                          <m:ctrlPr>
                            <a:rPr lang="el-G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000">
                              <a:latin typeface="Cambria Math"/>
                            </a:rPr>
                            <m:t>V</m:t>
                          </m:r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>
                              <a:latin typeface="Cambria Math"/>
                            </a:rPr>
                            <m:t>Ζ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  <a:p>
                <a:pPr marL="0" indent="0">
                  <a:buNone/>
                </a:pPr>
                <a:endParaRPr lang="el-GR" sz="2000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el-GR" sz="2000">
                          <a:latin typeface="Cambria Math"/>
                        </a:rPr>
                        <m:t>φ</m:t>
                      </m:r>
                      <m:r>
                        <a:rPr lang="el-GR" sz="200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V</m:t>
                      </m:r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π</m:t>
                      </m:r>
                    </m:oMath>
                  </m:oMathPara>
                </a14:m>
                <a:endParaRPr lang="el-GR" sz="2000" dirty="0" smtClean="0"/>
              </a:p>
              <a:p>
                <a:pPr marL="0" indent="0">
                  <a:buNone/>
                </a:pPr>
                <a:endParaRPr lang="el-GR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043785"/>
                <a:ext cx="2570897" cy="1897635"/>
              </a:xfrm>
              <a:prstGeom prst="rect">
                <a:avLst/>
              </a:prstGeom>
              <a:blipFill rotWithShape="1">
                <a:blip r:embed="rId7"/>
                <a:stretch>
                  <a:fillRect l="-2370" t="-12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4782478"/>
                <a:ext cx="1276247" cy="726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Ι</m:t>
                      </m:r>
                      <m:r>
                        <m:rPr>
                          <m:sty m:val="p"/>
                        </m:rPr>
                        <a:rPr lang="en-US" sz="2000" b="0" i="0" baseline="-25000" smtClean="0">
                          <a:latin typeface="Cambria Math"/>
                        </a:rPr>
                        <m:t>Y</m:t>
                      </m:r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0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sz="20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l-GR" sz="2000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rad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Ζ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82478"/>
                <a:ext cx="1276247" cy="7260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07651" y="4778695"/>
                <a:ext cx="1504066" cy="666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0" smtClean="0">
                          <a:latin typeface="Cambria Math"/>
                        </a:rPr>
                        <m:t>Ι</m:t>
                      </m:r>
                      <m:r>
                        <m:rPr>
                          <m:sty m:val="p"/>
                        </m:rPr>
                        <a:rPr lang="el-GR" sz="2000" b="0" i="0" baseline="-25000" smtClean="0">
                          <a:latin typeface="Cambria Math"/>
                        </a:rPr>
                        <m:t>Δ</m:t>
                      </m:r>
                      <m:r>
                        <a:rPr lang="en-US" sz="2000" b="0" i="0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sz="2000" i="1">
                              <a:latin typeface="Cambria Math"/>
                            </a:rPr>
                            <m:t>3 </m:t>
                          </m:r>
                        </m:e>
                      </m:rad>
                      <m:f>
                        <m:fPr>
                          <m:ctrlPr>
                            <a:rPr lang="el-G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𝑉</m:t>
                          </m:r>
                          <m:r>
                            <a:rPr lang="el-GR" sz="20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000" b="0" i="0" smtClean="0">
                              <a:latin typeface="Cambria Math"/>
                            </a:rPr>
                            <m:t>Ζ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651" y="4778695"/>
                <a:ext cx="1504066" cy="66652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627784" y="5877272"/>
            <a:ext cx="37063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Αυτόματος με ρύθμιση του χρόνου</a:t>
            </a:r>
          </a:p>
          <a:p>
            <a:pPr marL="0" indent="0">
              <a:buNone/>
            </a:pPr>
            <a:r>
              <a:rPr lang="el-GR" dirty="0"/>
              <a:t>    μεταγωγής των τυλιγμάτων</a:t>
            </a:r>
          </a:p>
          <a:p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2915652"/>
            <a:ext cx="1489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Χειροκίνητος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0291" y="5661248"/>
                <a:ext cx="1625445" cy="702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</a:rPr>
                      <m:t>Ι</m:t>
                    </m:r>
                    <m:r>
                      <m:rPr>
                        <m:sty m:val="p"/>
                      </m:rPr>
                      <a:rPr lang="en-US" sz="2800" b="0" i="0" baseline="-25000" smtClean="0">
                        <a:latin typeface="Cambria Math"/>
                      </a:rPr>
                      <m:t>Y</m:t>
                    </m:r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b="0" i="1" smtClean="0">
                            <a:latin typeface="Cambria Math"/>
                          </a:rPr>
                          <m:t>  1  </m:t>
                        </m:r>
                      </m:num>
                      <m:den>
                        <m:r>
                          <a:rPr lang="el-GR" sz="2800" b="0" i="1" smtClean="0">
                            <a:latin typeface="Cambria Math"/>
                          </a:rPr>
                          <m:t>  </m:t>
                        </m:r>
                        <m:r>
                          <a:rPr lang="el-GR" sz="2800" b="0" i="0" smtClean="0">
                            <a:latin typeface="Cambria Math"/>
                          </a:rPr>
                          <m:t>3  </m:t>
                        </m:r>
                      </m:den>
                    </m:f>
                    <m:r>
                      <m:rPr>
                        <m:sty m:val="p"/>
                      </m:rPr>
                      <a:rPr lang="el-GR" sz="2800" b="0" i="0" smtClean="0">
                        <a:latin typeface="Cambria Math"/>
                      </a:rPr>
                      <m:t>Ι</m:t>
                    </m:r>
                  </m:oMath>
                </a14:m>
                <a:r>
                  <a:rPr lang="el-GR" sz="2800" baseline="-25000" dirty="0" smtClean="0"/>
                  <a:t>Δ</a:t>
                </a:r>
                <a:endParaRPr lang="el-GR" sz="2800" baseline="-25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91" y="5661248"/>
                <a:ext cx="1625445" cy="702885"/>
              </a:xfrm>
              <a:prstGeom prst="rect">
                <a:avLst/>
              </a:prstGeom>
              <a:blipFill rotWithShape="1">
                <a:blip r:embed="rId10"/>
                <a:stretch>
                  <a:fillRect r="-2632" b="-78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10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6" grpId="0"/>
      <p:bldP spid="11" grpId="0"/>
      <p:bldP spid="7" grpId="0"/>
      <p:bldP spid="8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3795"/>
            <a:ext cx="4469135" cy="624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0688"/>
            <a:ext cx="460851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92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41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D255-2762-4180-94F6-F055F3B0BA3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9108504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4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44624"/>
            <a:ext cx="7543800" cy="1556048"/>
          </a:xfrm>
        </p:spPr>
        <p:txBody>
          <a:bodyPr/>
          <a:lstStyle/>
          <a:p>
            <a:r>
              <a:rPr lang="el-GR" dirty="0" smtClean="0"/>
              <a:t>ΟΝΟΜΑΣΤΙΚΗ</a:t>
            </a:r>
            <a:br>
              <a:rPr lang="el-GR" dirty="0" smtClean="0"/>
            </a:br>
            <a:r>
              <a:rPr lang="el-GR" dirty="0" smtClean="0"/>
              <a:t>ΕΝΤΑΣΗ</a:t>
            </a:r>
            <a:br>
              <a:rPr lang="el-GR" dirty="0" smtClean="0"/>
            </a:br>
            <a:r>
              <a:rPr lang="el-GR" dirty="0" smtClean="0"/>
              <a:t>ΑΣΦΑΛΕΙΩΝ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4808" y="1412776"/>
            <a:ext cx="8229600" cy="4411662"/>
          </a:xfrm>
        </p:spPr>
        <p:txBody>
          <a:bodyPr/>
          <a:lstStyle/>
          <a:p>
            <a:r>
              <a:rPr lang="el-GR" dirty="0" smtClean="0"/>
              <a:t>Φωτισμός</a:t>
            </a:r>
          </a:p>
          <a:p>
            <a:r>
              <a:rPr lang="el-GR" dirty="0" smtClean="0"/>
              <a:t>Κίνηση</a:t>
            </a:r>
          </a:p>
          <a:p>
            <a:r>
              <a:rPr lang="el-GR" dirty="0" smtClean="0"/>
              <a:t>Θερμοσίφωνας</a:t>
            </a:r>
          </a:p>
          <a:p>
            <a:r>
              <a:rPr lang="el-GR" dirty="0" smtClean="0"/>
              <a:t>Κουζίνα</a:t>
            </a:r>
          </a:p>
          <a:p>
            <a:r>
              <a:rPr lang="el-GR" dirty="0" smtClean="0"/>
              <a:t>Παροχή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19268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12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ΜΕΤΑΒΟΛΗ  ΤΟΥ </a:t>
                </a:r>
                <a14:m>
                  <m:oMath xmlns:m="http://schemas.openxmlformats.org/officeDocument/2006/math">
                    <m:r>
                      <a:rPr lang="el-GR" sz="4400" b="1" i="0" dirty="0" smtClean="0">
                        <a:latin typeface="Cambria Math"/>
                      </a:rPr>
                      <m:t>  </m:t>
                    </m:r>
                    <m:r>
                      <m:rPr>
                        <m:sty m:val="p"/>
                      </m:rPr>
                      <a:rPr lang="el-GR" sz="4400" dirty="0">
                        <a:latin typeface="Cambria Math"/>
                      </a:rPr>
                      <m:t>Ι</m:t>
                    </m:r>
                    <m:r>
                      <a:rPr lang="en-US" sz="4400" dirty="0">
                        <a:latin typeface="Cambria Math"/>
                      </a:rPr>
                      <m:t>𝐦𝐚𝐱</m:t>
                    </m:r>
                    <m:r>
                      <a:rPr lang="en-US" sz="4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 smtClean="0"/>
                  <a:t/>
                </a:r>
                <a:br>
                  <a:rPr lang="en-US" sz="4400" dirty="0" smtClean="0"/>
                </a:br>
                <a:endParaRPr lang="el-GR" sz="4400" dirty="0"/>
              </a:p>
            </p:txBody>
          </p:sp>
        </mc:Choice>
        <mc:Fallback xmlns=""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19" t="-51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503239"/>
                <a:ext cx="8640960" cy="4950097"/>
              </a:xfrm>
            </p:spPr>
            <p:txBody>
              <a:bodyPr/>
              <a:lstStyle/>
              <a:p>
                <a:r>
                  <a:rPr lang="el-GR" dirty="0" smtClean="0"/>
                  <a:t>Εκτός  εδάφους</a:t>
                </a:r>
              </a:p>
              <a:p>
                <a:pPr marL="0" indent="0">
                  <a:buNone/>
                </a:pP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/>
                      </a:rPr>
                      <m:t>Ι</m:t>
                    </m:r>
                    <m:r>
                      <a:rPr lang="el-GR" i="1" dirty="0" smtClean="0">
                        <a:latin typeface="Cambria Math"/>
                      </a:rPr>
                      <m:t> =</m:t>
                    </m:r>
                    <m:r>
                      <m:rPr>
                        <m:sty m:val="p"/>
                      </m:rPr>
                      <a:rPr lang="el-GR" b="0" i="0" dirty="0" smtClean="0">
                        <a:latin typeface="Cambria Math"/>
                      </a:rPr>
                      <m:t>Ιο</m:t>
                    </m:r>
                    <m:r>
                      <a:rPr lang="el-GR" b="0" i="0" dirty="0" smtClean="0">
                        <a:latin typeface="Cambria Math"/>
                      </a:rPr>
                      <m:t> </m:t>
                    </m:r>
                    <m:r>
                      <a:rPr lang="el-GR" b="0" i="1" dirty="0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l-GR" b="0" i="1" dirty="0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l-GR" b="0" i="1" dirty="0" smtClean="0">
                        <a:latin typeface="Cambria Math"/>
                        <a:ea typeface="Cambria Math"/>
                      </a:rPr>
                      <m:t> ×</m:t>
                    </m:r>
                    <m:r>
                      <a:rPr lang="en-US" b="0" i="1" dirty="0" smtClean="0">
                        <a:latin typeface="Cambria Math"/>
                        <a:ea typeface="Cambria Math"/>
                      </a:rPr>
                      <m:t>𝑓𝑛</m:t>
                    </m:r>
                  </m:oMath>
                </a14:m>
                <a:endParaRPr lang="el-GR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𝑓</m:t>
                    </m:r>
                    <m:r>
                      <a:rPr lang="el-GR" i="1" dirty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l-GR" dirty="0" smtClean="0"/>
                  <a:t>συντελεστής θερμοκρασίας περιβάλλοντος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𝑓𝑛</m:t>
                    </m:r>
                  </m:oMath>
                </a14:m>
                <a:r>
                  <a:rPr lang="el-GR" dirty="0" smtClean="0"/>
                  <a:t>  συντελεστής πλήθους κυκλωμάτων </a:t>
                </a:r>
                <a:endParaRPr lang="en-US" dirty="0"/>
              </a:p>
              <a:p>
                <a:endParaRPr lang="el-GR" sz="1000" dirty="0" smtClean="0"/>
              </a:p>
              <a:p>
                <a:r>
                  <a:rPr lang="el-GR" dirty="0" smtClean="0"/>
                  <a:t>Εντός  εδάφους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b="0" i="0" dirty="0" smtClean="0">
                          <a:latin typeface="Cambria Math"/>
                        </a:rPr>
                        <m:t>           </m:t>
                      </m:r>
                      <m:r>
                        <m:rPr>
                          <m:sty m:val="p"/>
                        </m:rPr>
                        <a:rPr lang="el-GR" dirty="0">
                          <a:latin typeface="Cambria Math"/>
                        </a:rPr>
                        <m:t>Ι</m:t>
                      </m:r>
                      <m:r>
                        <a:rPr lang="el-GR" i="1" dirty="0">
                          <a:latin typeface="Cambria Math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l-GR" dirty="0">
                          <a:latin typeface="Cambria Math"/>
                        </a:rPr>
                        <m:t>Ιο</m:t>
                      </m:r>
                      <m:r>
                        <a:rPr lang="el-GR" dirty="0">
                          <a:latin typeface="Cambria Math"/>
                        </a:rPr>
                        <m:t> </m:t>
                      </m:r>
                      <m:r>
                        <a:rPr lang="el-GR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l-GR" i="1" dirty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l-GR" i="1" dirty="0">
                          <a:latin typeface="Cambria Math"/>
                          <a:ea typeface="Cambria Math"/>
                        </a:rPr>
                        <m:t> ×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 ×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𝑓𝑖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𝑓</m:t>
                    </m:r>
                    <m:r>
                      <a:rPr lang="el-GR" i="1" dirty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συντελεστής θερμοκρασίας εδάφους</a:t>
                </a:r>
                <a:r>
                  <a:rPr lang="en-US" dirty="0" smtClean="0"/>
                  <a:t>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𝑓𝑐</m:t>
                    </m:r>
                  </m:oMath>
                </a14:m>
                <a:r>
                  <a:rPr lang="el-GR" dirty="0" smtClean="0"/>
                  <a:t> συντελεστής ειδικής αγωγιμότητας εδάφους </a:t>
                </a: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𝑓𝑖</m:t>
                    </m:r>
                  </m:oMath>
                </a14:m>
                <a:r>
                  <a:rPr lang="el-GR" dirty="0" smtClean="0"/>
                  <a:t>  συντελεστής πλήθους γειτονικών συστημάτων 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03239"/>
                <a:ext cx="8640960" cy="4950097"/>
              </a:xfrm>
              <a:blipFill rotWithShape="1">
                <a:blip r:embed="rId3"/>
                <a:stretch>
                  <a:fillRect l="-635" t="-1601" r="-2609" b="-541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6024" y="692696"/>
                <a:ext cx="59401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p>
                          <m:r>
                            <a:rPr lang="en-US" sz="4800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𝒎𝒂𝒙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= 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4800" b="1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𝑰𝒎𝒂𝒙</m:t>
                      </m:r>
                    </m:oMath>
                  </m:oMathPara>
                </a14:m>
                <a:endParaRPr lang="el-GR" sz="48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692696"/>
                <a:ext cx="5940152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80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Τίτλος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l-GR" dirty="0" smtClean="0"/>
                  <a:t>ΥΠΟΛΟΓΙΣΜΟΣ  ΟΝΟΜΑΣΤΙΚΗΣ</a:t>
                </a:r>
                <a:br>
                  <a:rPr lang="el-GR" dirty="0" smtClean="0"/>
                </a:br>
                <a:r>
                  <a:rPr lang="el-GR" dirty="0" smtClean="0"/>
                  <a:t>ΕΝΤΑΣΗΣ  ΡΕΥΜΑΤΟΣ     </a:t>
                </a:r>
                <a14:m>
                  <m:oMath xmlns:m="http://schemas.openxmlformats.org/officeDocument/2006/math">
                    <m:r>
                      <a:rPr lang="el-GR" sz="4400" i="1" dirty="0" smtClean="0">
                        <a:latin typeface="Cambria Math"/>
                      </a:rPr>
                      <m:t>𝛪</m:t>
                    </m:r>
                    <m:r>
                      <a:rPr lang="el-GR" sz="4400" i="1" dirty="0" err="1" smtClean="0">
                        <a:latin typeface="Cambria Math"/>
                      </a:rPr>
                      <m:t>𝜊𝜈</m:t>
                    </m:r>
                  </m:oMath>
                </a14:m>
                <a:endParaRPr lang="el-GR" sz="4400" i="1" dirty="0"/>
              </a:p>
            </p:txBody>
          </p:sp>
        </mc:Choice>
        <mc:Fallback xmlns="">
          <p:sp>
            <p:nvSpPr>
              <p:cNvPr id="2" name="Τίτλο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19" t="-2347" b="-126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579296" cy="5184576"/>
              </a:xfrm>
            </p:spPr>
            <p:txBody>
              <a:bodyPr/>
              <a:lstStyle/>
              <a:p>
                <a:r>
                  <a:rPr lang="el-GR" dirty="0" smtClean="0"/>
                  <a:t>Μονοφασικό  σύστημα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𝑃</m:t>
                      </m:r>
                      <m:r>
                        <a:rPr lang="el-GR" i="1" dirty="0" smtClean="0">
                          <a:latin typeface="Cambria Math"/>
                        </a:rPr>
                        <m:t> =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𝑉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a:rPr lang="en-US" i="1" dirty="0" smtClean="0">
                          <a:latin typeface="Cambria Math"/>
                        </a:rPr>
                        <m:t>𝐼</m:t>
                      </m:r>
                      <m:r>
                        <a:rPr lang="en-US" i="1" dirty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/>
                        </a:rPr>
                        <m:t>cos</m:t>
                      </m:r>
                      <m:r>
                        <a:rPr lang="el-GR" i="1" dirty="0" smtClean="0">
                          <a:latin typeface="Cambria Math"/>
                        </a:rPr>
                        <m:t>𝜑</m:t>
                      </m:r>
                      <m:r>
                        <a:rPr lang="el-GR" b="0" i="1" dirty="0" smtClean="0">
                          <a:latin typeface="Cambria Math"/>
                        </a:rPr>
                        <m:t>    </m:t>
                      </m:r>
                      <m:r>
                        <a:rPr lang="el-GR" i="1" dirty="0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l-GR" b="0" i="1" dirty="0" smtClean="0">
                          <a:latin typeface="Cambria Math"/>
                          <a:ea typeface="Cambria Math"/>
                        </a:rPr>
                        <m:t>       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l-GR" b="0" i="1" dirty="0" smtClean="0">
                          <a:latin typeface="Cambria Math"/>
                          <a:ea typeface="Cambria Math"/>
                        </a:rPr>
                        <m:t>𝜊𝜈</m:t>
                      </m:r>
                      <m:r>
                        <a:rPr lang="en-US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  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b="0" i="1" dirty="0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</m:den>
                      </m:f>
                      <m:r>
                        <a:rPr lang="el-GR" b="0" i="1" dirty="0" smtClean="0">
                          <a:latin typeface="Cambria Math"/>
                          <a:ea typeface="Cambria Math"/>
                        </a:rPr>
                        <m:t>   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dirty="0" smtClean="0"/>
                  <a:t>Τριφασικό  σύστημα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𝑃</m:t>
                      </m:r>
                      <m:r>
                        <a:rPr lang="el-GR" i="1" dirty="0">
                          <a:latin typeface="Cambria Math"/>
                        </a:rPr>
                        <m:t> =</m:t>
                      </m:r>
                      <m:r>
                        <a:rPr lang="el-GR" b="0" i="1" dirty="0" smtClean="0">
                          <a:latin typeface="Cambria Math"/>
                        </a:rPr>
                        <m:t>3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latin typeface="Cambria Math"/>
                        </a:rPr>
                        <m:t>𝑉</m:t>
                      </m:r>
                      <m:r>
                        <a:rPr lang="el-GR" b="0" i="1" dirty="0" smtClean="0">
                          <a:latin typeface="Cambria Math"/>
                        </a:rPr>
                        <m:t>𝜑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a:rPr lang="en-US" i="1" dirty="0">
                          <a:latin typeface="Cambria Math"/>
                        </a:rPr>
                        <m:t>𝐼</m:t>
                      </m:r>
                      <m:r>
                        <a:rPr lang="el-GR" b="0" i="1" dirty="0" smtClean="0">
                          <a:latin typeface="Cambria Math"/>
                        </a:rPr>
                        <m:t>𝜑</m:t>
                      </m:r>
                      <m:r>
                        <a:rPr lang="en-US" i="1" dirty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dirty="0">
                          <a:latin typeface="Cambria Math"/>
                        </a:rPr>
                        <m:t>cos</m:t>
                      </m:r>
                      <m:r>
                        <a:rPr lang="el-GR" i="1" dirty="0">
                          <a:latin typeface="Cambria Math"/>
                        </a:rPr>
                        <m:t>𝜑</m:t>
                      </m:r>
                      <m:r>
                        <a:rPr lang="el-GR" b="0" i="1" dirty="0" smtClean="0">
                          <a:latin typeface="Cambria Math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l-GR" b="0" i="1" dirty="0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l-GR" b="0" i="1" dirty="0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rad>
                      <m:r>
                        <a:rPr lang="el-GR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i="1" dirty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𝐼</m:t>
                      </m:r>
                      <m:r>
                        <a:rPr lang="el-GR" b="0" i="1" dirty="0" smtClean="0">
                          <a:latin typeface="Cambria Math"/>
                        </a:rPr>
                        <m:t>𝜋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𝑉</m:t>
                      </m:r>
                      <m:r>
                        <a:rPr lang="el-GR" b="0" i="1" dirty="0" smtClean="0">
                          <a:latin typeface="Cambria Math"/>
                        </a:rPr>
                        <m:t>𝜋</m:t>
                      </m:r>
                      <m:r>
                        <a:rPr lang="en-US" b="0" i="1" dirty="0" smtClean="0">
                          <a:latin typeface="Cambria Math"/>
                        </a:rPr>
                        <m:t> </m:t>
                      </m:r>
                      <m:r>
                        <a:rPr lang="en-US" b="0" i="1" dirty="0" smtClean="0">
                          <a:latin typeface="Cambria Math"/>
                        </a:rPr>
                        <m:t>𝑐𝑜𝑠</m:t>
                      </m:r>
                      <m:r>
                        <a:rPr lang="el-GR" b="0" i="1" dirty="0" smtClean="0">
                          <a:latin typeface="Cambria Math"/>
                        </a:rPr>
                        <m:t>𝜑</m:t>
                      </m:r>
                      <m:r>
                        <a:rPr lang="el-GR" i="1" dirty="0">
                          <a:latin typeface="Cambria Math"/>
                        </a:rPr>
                        <m:t>  </m:t>
                      </m:r>
                      <m:r>
                        <a:rPr lang="el-GR" b="0" i="1" dirty="0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i="1" dirty="0" smtClean="0">
                          <a:latin typeface="Cambria Math"/>
                          <a:ea typeface="Cambria Math"/>
                        </a:rPr>
                        <m:t>→ </m:t>
                      </m:r>
                      <m:r>
                        <a:rPr lang="el-GR" i="1" dirty="0"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l-GR" i="1" dirty="0">
                          <a:latin typeface="Cambria Math"/>
                          <a:ea typeface="Cambria Math"/>
                        </a:rPr>
                        <m:t>𝜊𝜈</m:t>
                      </m:r>
                      <m:r>
                        <a:rPr lang="en-US" i="1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i="1" dirty="0">
                          <a:latin typeface="Cambria Math"/>
                          <a:ea typeface="Cambria Math"/>
                        </a:rPr>
                        <m:t> 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  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l-GR" b="0" i="1" dirty="0" smtClean="0">
                              <a:latin typeface="Cambria Math"/>
                              <a:ea typeface="Cambria Math"/>
                            </a:rPr>
                            <m:t>  3 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l-GR" b="0" i="1" dirty="0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i="1" dirty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</m:den>
                      </m:f>
                      <m:r>
                        <a:rPr lang="el-GR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  </m:t>
                          </m:r>
                        </m:num>
                        <m:den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l-GR" i="1" dirty="0">
                              <a:latin typeface="Cambria Math"/>
                              <a:ea typeface="Cambria Math"/>
                            </a:rPr>
                            <m:t>  </m:t>
                          </m:r>
                          <m:rad>
                            <m:radPr>
                              <m:degHide m:val="on"/>
                              <m:ctrlPr>
                                <a:rPr lang="el-GR" i="1" dirty="0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l-GR" i="1" dirty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e>
                          </m:rad>
                          <m:r>
                            <a:rPr lang="el-GR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𝑉</m:t>
                          </m:r>
                          <m:r>
                            <a:rPr lang="el-GR" b="0" i="1" dirty="0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i="1" dirty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l-GR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l-GR" sz="2800" dirty="0" smtClean="0"/>
                  <a:t>Συνδεσμολογία αστέρα   (</a:t>
                </a:r>
                <a:r>
                  <a:rPr lang="el-GR" sz="2800" dirty="0"/>
                  <a:t>Υ</a:t>
                </a:r>
                <a:r>
                  <a:rPr lang="el-GR" sz="2800" dirty="0" smtClean="0"/>
                  <a:t>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0" dirty="0" smtClean="0">
                        <a:latin typeface="Cambria Math"/>
                      </a:rPr>
                      <m:t>Ι</m:t>
                    </m:r>
                    <m:r>
                      <a:rPr lang="el-GR" sz="2800" b="0" i="1" dirty="0" smtClean="0">
                        <a:latin typeface="Cambria Math"/>
                      </a:rPr>
                      <m:t>𝜋</m:t>
                    </m:r>
                    <m:r>
                      <a:rPr lang="el-GR" sz="2800" i="1" dirty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sz="2800" i="0" dirty="0">
                        <a:latin typeface="Cambria Math"/>
                      </a:rPr>
                      <m:t>Ι</m:t>
                    </m:r>
                    <m:r>
                      <a:rPr lang="el-GR" sz="2800" i="1" dirty="0">
                        <a:latin typeface="Cambria Math"/>
                      </a:rPr>
                      <m:t>𝜑</m:t>
                    </m:r>
                  </m:oMath>
                </a14:m>
                <a:r>
                  <a:rPr lang="el-GR" sz="2800" dirty="0"/>
                  <a:t> </a:t>
                </a:r>
                <a:r>
                  <a:rPr lang="el-GR" sz="2800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𝑉</m:t>
                    </m:r>
                    <m:r>
                      <a:rPr lang="el-GR" sz="2800" i="1" dirty="0">
                        <a:latin typeface="Cambria Math"/>
                      </a:rPr>
                      <m:t>𝜋</m:t>
                    </m:r>
                    <m:r>
                      <a:rPr lang="el-GR" sz="2800" i="1" dirty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sz="28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l-GR" sz="2800" i="1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𝑉</m:t>
                    </m:r>
                    <m:r>
                      <a:rPr lang="el-GR" sz="2800" i="1" dirty="0">
                        <a:latin typeface="Cambria Math"/>
                      </a:rPr>
                      <m:t>𝜑</m:t>
                    </m:r>
                  </m:oMath>
                </a14:m>
                <a:endParaRPr lang="el-GR" sz="2800" dirty="0" smtClean="0"/>
              </a:p>
              <a:p>
                <a:pPr marL="0" indent="0">
                  <a:buNone/>
                </a:pPr>
                <a:r>
                  <a:rPr lang="el-GR" sz="2800" dirty="0"/>
                  <a:t>Συνδεσμολογία </a:t>
                </a:r>
                <a:r>
                  <a:rPr lang="el-GR" sz="2800" dirty="0" smtClean="0"/>
                  <a:t>τριγώνου (Δ):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dirty="0">
                        <a:latin typeface="Cambria Math"/>
                      </a:rPr>
                      <m:t>Ι</m:t>
                    </m:r>
                    <m:r>
                      <a:rPr lang="el-GR" sz="2800" i="1" dirty="0">
                        <a:latin typeface="Cambria Math"/>
                      </a:rPr>
                      <m:t>𝜋</m:t>
                    </m:r>
                    <m:r>
                      <a:rPr lang="el-GR" sz="2800" i="1" dirty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l-GR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l-GR" sz="28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m:rPr>
                        <m:sty m:val="p"/>
                      </m:rPr>
                      <a:rPr lang="el-GR" sz="2800" dirty="0">
                        <a:latin typeface="Cambria Math"/>
                      </a:rPr>
                      <m:t>Ι</m:t>
                    </m:r>
                    <m:r>
                      <a:rPr lang="el-GR" sz="2800" i="1" dirty="0">
                        <a:latin typeface="Cambria Math"/>
                      </a:rPr>
                      <m:t>𝜑</m:t>
                    </m:r>
                  </m:oMath>
                </a14:m>
                <a:r>
                  <a:rPr lang="el-GR" sz="2800" dirty="0"/>
                  <a:t> </a:t>
                </a:r>
                <a:r>
                  <a:rPr lang="el-GR" sz="2800" dirty="0" smtClean="0"/>
                  <a:t>και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𝑉</m:t>
                    </m:r>
                    <m:r>
                      <a:rPr lang="el-GR" sz="2800" i="1" dirty="0">
                        <a:latin typeface="Cambria Math"/>
                      </a:rPr>
                      <m:t>𝜋</m:t>
                    </m:r>
                    <m:r>
                      <a:rPr lang="el-GR" sz="2800" i="1" dirty="0">
                        <a:latin typeface="Cambria Math"/>
                      </a:rPr>
                      <m:t>=</m:t>
                    </m:r>
                    <m:r>
                      <a:rPr lang="en-US" sz="2800" i="1" dirty="0">
                        <a:latin typeface="Cambria Math"/>
                      </a:rPr>
                      <m:t>𝑉</m:t>
                    </m:r>
                    <m:r>
                      <a:rPr lang="el-GR" sz="2800" i="1" dirty="0">
                        <a:latin typeface="Cambria Math"/>
                      </a:rPr>
                      <m:t>𝜑</m:t>
                    </m:r>
                  </m:oMath>
                </a14:m>
                <a:endParaRPr lang="el-GR" sz="2800" dirty="0"/>
              </a:p>
              <a:p>
                <a:pPr marL="0" indent="0">
                  <a:buNone/>
                </a:pPr>
                <a:endParaRPr lang="el-GR" sz="2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579296" cy="5184576"/>
              </a:xfrm>
              <a:blipFill rotWithShape="1">
                <a:blip r:embed="rId3"/>
                <a:stretch>
                  <a:fillRect l="-1421" t="-15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8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ΚΙΝΗΤΗΡΕΣ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435280" cy="5184576"/>
              </a:xfrm>
            </p:spPr>
            <p:txBody>
              <a:bodyPr/>
              <a:lstStyle/>
              <a:p>
                <a:r>
                  <a:rPr lang="el-GR" dirty="0" smtClean="0"/>
                  <a:t>Ονομαστικά στοιχεία  κινητήρων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Ισχύς  εξόδου:    		   </a:t>
                </a:r>
                <a:r>
                  <a:rPr lang="en-US" dirty="0" smtClean="0"/>
                  <a:t>Pout 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Βαθμός  απόδοσης:	 </a:t>
                </a:r>
                <a:r>
                  <a:rPr lang="en-US" dirty="0" smtClean="0"/>
                  <a:t>    n%</a:t>
                </a:r>
                <a:endParaRPr lang="el-GR" dirty="0" smtClean="0"/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Ονομαστική  τάσης:	     </a:t>
                </a:r>
                <a:r>
                  <a:rPr lang="en-US" dirty="0" smtClean="0"/>
                  <a:t>V</a:t>
                </a:r>
                <a:r>
                  <a:rPr lang="el-GR" dirty="0" smtClean="0"/>
                  <a:t>π</a:t>
                </a:r>
              </a:p>
              <a:p>
                <a:pPr marL="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Συντελεστής  ισχύος:	    </a:t>
                </a:r>
                <a:r>
                  <a:rPr lang="en-US" dirty="0" smtClean="0"/>
                  <a:t>cos</a:t>
                </a:r>
                <a:r>
                  <a:rPr lang="el-GR" dirty="0" smtClean="0"/>
                  <a:t>φ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/>
                        </a:rPr>
                        <m:t>     </m:t>
                      </m:r>
                      <m:r>
                        <a:rPr lang="en-US" i="1" dirty="0" smtClean="0">
                          <a:latin typeface="Cambria Math"/>
                        </a:rPr>
                        <m:t>𝑃</m:t>
                      </m:r>
                      <m:r>
                        <a:rPr lang="el-GR" i="1" dirty="0" err="1" smtClean="0">
                          <a:latin typeface="Cambria Math"/>
                        </a:rPr>
                        <m:t>𝜂𝜆</m:t>
                      </m:r>
                      <m:r>
                        <a:rPr lang="el-GR" i="1" dirty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/>
                            </a:rPr>
                            <m:t>Pout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   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𝑃</m:t>
                    </m:r>
                    <m:r>
                      <a:rPr lang="el-GR" i="1" dirty="0" err="1">
                        <a:latin typeface="Cambria Math"/>
                      </a:rPr>
                      <m:t>𝜂𝜆</m:t>
                    </m:r>
                    <m:r>
                      <a:rPr lang="el-GR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i="1" dirty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l-GR" i="1" dirty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rad>
                    <m:r>
                      <a:rPr lang="el-GR" i="1" dirty="0">
                        <a:latin typeface="Cambria Math"/>
                        <a:ea typeface="Cambria Math"/>
                      </a:rPr>
                      <m:t> </m:t>
                    </m:r>
                    <m:r>
                      <a:rPr lang="el-GR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𝐼</m:t>
                    </m:r>
                    <m:r>
                      <a:rPr lang="el-GR" i="1" dirty="0">
                        <a:latin typeface="Cambria Math"/>
                      </a:rPr>
                      <m:t>𝜋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l-GR" i="1" dirty="0">
                        <a:latin typeface="Cambria Math"/>
                      </a:rPr>
                      <m:t>𝜋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  <m:r>
                      <a:rPr lang="en-US" i="1" dirty="0">
                        <a:latin typeface="Cambria Math"/>
                      </a:rPr>
                      <m:t>𝑐𝑜𝑠</m:t>
                    </m:r>
                    <m:r>
                      <a:rPr lang="el-GR" i="1" dirty="0">
                        <a:latin typeface="Cambria Math"/>
                      </a:rPr>
                      <m:t>𝜑</m:t>
                    </m:r>
                    <m:r>
                      <a:rPr lang="el-GR" b="0" i="1" dirty="0" smtClean="0">
                        <a:latin typeface="Cambria Math"/>
                      </a:rPr>
                      <m:t>    </m:t>
                    </m:r>
                    <m:r>
                      <a:rPr lang="el-GR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l-GR" dirty="0" smtClean="0">
                    <a:ea typeface="Cambria Math"/>
                  </a:rPr>
                  <a:t>   </a:t>
                </a:r>
                <a:r>
                  <a:rPr lang="en-US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𝐼</m:t>
                    </m:r>
                    <m:r>
                      <a:rPr lang="el-GR" i="1" dirty="0">
                        <a:latin typeface="Cambria Math"/>
                        <a:ea typeface="Cambria Math"/>
                      </a:rPr>
                      <m:t>𝜊𝜈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  <m:r>
                          <a:rPr lang="el-GR" i="1" dirty="0" err="1">
                            <a:latin typeface="Cambria Math"/>
                          </a:rPr>
                          <m:t>𝜂𝜆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  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l-GR" i="1" dirty="0">
                            <a:latin typeface="Cambria Math"/>
                            <a:ea typeface="Cambria Math"/>
                          </a:rPr>
                          <m:t>  </m:t>
                        </m:r>
                        <m:rad>
                          <m:radPr>
                            <m:degHide m:val="on"/>
                            <m:ctrlPr>
                              <a:rPr lang="el-GR" i="1" dirty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l-GR" i="1" dirty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l-GR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𝑉</m:t>
                        </m:r>
                        <m:r>
                          <a:rPr lang="el-GR" i="1" dirty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𝑐𝑜𝑠</m:t>
                        </m:r>
                        <m:r>
                          <a:rPr lang="el-GR" i="1" dirty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l-GR" i="1" dirty="0">
                            <a:latin typeface="Cambria Math"/>
                            <a:ea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:r>
                  <a:rPr lang="el-GR" dirty="0" smtClean="0"/>
                  <a:t>Προσαύξηση λόγω εκκίνησης: 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𝛪𝛼</m:t>
                    </m:r>
                    <m:r>
                      <a:rPr lang="el-GR" i="1" dirty="0" smtClean="0">
                        <a:latin typeface="Cambria Math"/>
                      </a:rPr>
                      <m:t> =1,25 </m:t>
                    </m:r>
                    <m:r>
                      <m:rPr>
                        <m:sty m:val="p"/>
                      </m:rPr>
                      <a:rPr lang="el-GR" i="0" dirty="0" err="1" smtClean="0">
                        <a:latin typeface="Cambria Math"/>
                      </a:rPr>
                      <m:t>Ι</m:t>
                    </m:r>
                    <m:r>
                      <a:rPr lang="el-GR" i="1" dirty="0" err="1" smtClean="0">
                        <a:latin typeface="Cambria Math"/>
                      </a:rPr>
                      <m:t>𝜊𝜈</m:t>
                    </m:r>
                  </m:oMath>
                </a14:m>
                <a:r>
                  <a:rPr lang="en-US" dirty="0" smtClean="0"/>
                  <a:t>       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435280" cy="5184576"/>
              </a:xfrm>
              <a:blipFill rotWithShape="1">
                <a:blip r:embed="rId2"/>
                <a:stretch>
                  <a:fillRect l="-650" t="-1528" b="-3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1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ΠΡΟΣΕΓΓΙΣΤΙΚΕΣ ΤΙΜΕΣ </a:t>
            </a:r>
            <a:br>
              <a:rPr lang="el-GR" dirty="0" smtClean="0"/>
            </a:br>
            <a:r>
              <a:rPr lang="el-GR" dirty="0" smtClean="0"/>
              <a:t>ΕΝΤΑΣΗΣ ΟΙΚΙΑΚΩΝ ΦΟΡΤΙΩΝ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8258-3A06-43AD-98BB-3D07AD8A66F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68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" y="-10562"/>
            <a:ext cx="4714233" cy="686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-10562"/>
            <a:ext cx="4427984" cy="686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5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Εκπαιδευτική παρουσίαση">
  <a:themeElements>
    <a:clrScheme name="trainingpres1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trainingpres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ainingpres1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pres1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pres1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Εκπαιδευτική παρουσίαση</Template>
  <TotalTime>3220</TotalTime>
  <Words>1255</Words>
  <Application>Microsoft Office PowerPoint</Application>
  <PresentationFormat>Προβολή στην οθόνη (4:3)</PresentationFormat>
  <Paragraphs>186</Paragraphs>
  <Slides>26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26</vt:i4>
      </vt:variant>
    </vt:vector>
  </HeadingPairs>
  <TitlesOfParts>
    <vt:vector size="28" baseType="lpstr">
      <vt:lpstr>Εκπαιδευτική παρουσίαση</vt:lpstr>
      <vt:lpstr>Θέμα του Office</vt:lpstr>
      <vt:lpstr>ΒΙΟΜΗΧΑΝΙΚΕΣ ΗΛΕΚΤΡΙΚΕΣ ΕΓΚΑΤΑΣΤΑΣΕΙΣ</vt:lpstr>
      <vt:lpstr>ΜΕΓΙΣΤΗ  ΕΠΙΤΡΕΠΟΜΕΝΗ  ΕΝΤΑΣΗ ΣΥΝΕΧΟΥΣ  ΛΕΙΤΟΥΡΓΙΑΣ     Ιmax</vt:lpstr>
      <vt:lpstr>Παρουσίαση του PowerPoint</vt:lpstr>
      <vt:lpstr>ΟΝΟΜΑΣΤΙΚΗ ΕΝΤΑΣΗ ΑΣΦΑΛΕΙΩΝ</vt:lpstr>
      <vt:lpstr>ΜΕΤΑΒΟΛΗ  ΤΟΥ   Ιmax  </vt:lpstr>
      <vt:lpstr>ΥΠΟΛΟΓΙΣΜΟΣ  ΟΝΟΜΑΣΤΙΚΗΣ ΕΝΤΑΣΗΣ  ΡΕΥΜΑΤΟΣ     Ιον</vt:lpstr>
      <vt:lpstr>ΚΙΝΗΤΗΡΕΣ</vt:lpstr>
      <vt:lpstr>ΠΡΟΣΕΓΓΙΣΤΙΚΕΣ ΤΙΜΕΣ  ΕΝΤΑΣΗΣ ΟΙΚΙΑΚΩΝ ΦΟΡΤΙΩΝ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ΠΑΡΑΔΕΙΓΜΑ ΥΠΟΛΟΓΙΣΜΟΥ</vt:lpstr>
      <vt:lpstr>ΕΣΩΤΕΡΙΚΗ  ΔΙΑΜΕΤΡΟΣ  ΣΩΛΗΝΑ  ΑΓΩΓΩΝ  ΝΥΑ</vt:lpstr>
      <vt:lpstr>ΣΥΝΤΕΛΕΣΤΗΣ ΕΤΕΡΟΧΡΟΝΙΣΜΟΥ ΣΥΝΤΕΛΕΣΤΗΣ ΤΑΥΤΟΧΡΟΝΙΣΜΟΥ</vt:lpstr>
      <vt:lpstr>ΥΠΟΛΟΓΙΣΜΟΣ ΤΡΙΦΑΣΙΚΗΣ ΕΓΚΑΤΑΣΤΑΣΗΣ</vt:lpstr>
      <vt:lpstr>Παρουσίαση του PowerPoint</vt:lpstr>
      <vt:lpstr>Παρουσίαση του PowerPoint</vt:lpstr>
      <vt:lpstr>Παρουσίαση του PowerPoint</vt:lpstr>
      <vt:lpstr>ΣΧΗΜΑΤΙΚΗ ΔΙΑΤΑΞΗ ΤΡΟΦΟΔΟΣΙΑΣ ΣΕ ΕΓΚΑΤΑΣΤΑΣΗ ΜΗΧΑΝΗΜΑΤΟΣ</vt:lpstr>
      <vt:lpstr>Παρουσίαση του PowerPoint</vt:lpstr>
      <vt:lpstr>ΘΕΡΜΙΚΟ</vt:lpstr>
      <vt:lpstr>Τριφασικός επαγωγικός κινητήρας ισχύος 25Hp, 400V, 50 Hz, συνδεσμολογίας τριγώνου, έχει βαθμό απόδοσης n = 80%  και  συντελεστή  ισχύος  cosφ = 0,75. α)  Να  βρεθεί το ρεύμα κανονικής λειτουργίας του κινητήρα  και  να  επιλεγεί  η  διατομή του καλωδίου τροφοδοσίας, η ασφάλεια  ανά  φάση  και  η ρύθμιση του θερμικού του για  την εγκατάσταση του  σε  θερμοκρασία  περιβάλλοντος  40οC . </vt:lpstr>
      <vt:lpstr>ΔΙΑΚΟΠΤΗΣ ΑΣΤΕΡΑ–ΤΡΙΓΩΝΟΥ  Υ-Δ 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ΗΛΕΚΤΡΙΚΑ ΚΥΚΛΩΜΑΤΑ</dc:title>
  <dc:creator>ΘΕΟΚΛΗΤΟΣ</dc:creator>
  <cp:lastModifiedBy>Admin</cp:lastModifiedBy>
  <cp:revision>162</cp:revision>
  <dcterms:created xsi:type="dcterms:W3CDTF">2020-03-19T06:44:50Z</dcterms:created>
  <dcterms:modified xsi:type="dcterms:W3CDTF">2021-03-21T11:32:04Z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TC060888081032</vt:lpwstr>
  </property>
</Properties>
</file>