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07" r:id="rId3"/>
    <p:sldId id="308" r:id="rId4"/>
    <p:sldId id="288" r:id="rId5"/>
    <p:sldId id="309" r:id="rId6"/>
    <p:sldId id="290" r:id="rId7"/>
    <p:sldId id="291" r:id="rId8"/>
    <p:sldId id="310" r:id="rId9"/>
    <p:sldId id="293" r:id="rId10"/>
    <p:sldId id="311" r:id="rId11"/>
    <p:sldId id="295" r:id="rId12"/>
    <p:sldId id="296" r:id="rId13"/>
    <p:sldId id="297" r:id="rId14"/>
    <p:sldId id="298" r:id="rId15"/>
    <p:sldId id="299" r:id="rId16"/>
    <p:sldId id="300" r:id="rId17"/>
    <p:sldId id="301" r:id="rId18"/>
    <p:sldId id="302" r:id="rId19"/>
    <p:sldId id="303" r:id="rId20"/>
    <p:sldId id="304" r:id="rId21"/>
    <p:sldId id="305" r:id="rId22"/>
    <p:sldId id="306" r:id="rId23"/>
    <p:sldId id="272" r:id="rId2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4660"/>
  </p:normalViewPr>
  <p:slideViewPr>
    <p:cSldViewPr snapToGrid="0">
      <p:cViewPr varScale="1">
        <p:scale>
          <a:sx n="92" d="100"/>
          <a:sy n="92" d="100"/>
        </p:scale>
        <p:origin x="33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Νικόλαος Πολύζος" userId="49bd9883-38f1-4410-9a28-6e5045e10986" providerId="ADAL" clId="{3481FC96-7028-4568-A3CE-1D745B09CEC8}"/>
    <pc:docChg chg="delSld modSld">
      <pc:chgData name="Νικόλαος Πολύζος" userId="49bd9883-38f1-4410-9a28-6e5045e10986" providerId="ADAL" clId="{3481FC96-7028-4568-A3CE-1D745B09CEC8}" dt="2024-10-28T13:52:04.869" v="67" actId="113"/>
      <pc:docMkLst>
        <pc:docMk/>
      </pc:docMkLst>
      <pc:sldChg chg="del">
        <pc:chgData name="Νικόλαος Πολύζος" userId="49bd9883-38f1-4410-9a28-6e5045e10986" providerId="ADAL" clId="{3481FC96-7028-4568-A3CE-1D745B09CEC8}" dt="2024-10-28T13:35:16.190" v="4" actId="47"/>
        <pc:sldMkLst>
          <pc:docMk/>
          <pc:sldMk cId="168477663" sldId="286"/>
        </pc:sldMkLst>
      </pc:sldChg>
      <pc:sldChg chg="del">
        <pc:chgData name="Νικόλαος Πολύζος" userId="49bd9883-38f1-4410-9a28-6e5045e10986" providerId="ADAL" clId="{3481FC96-7028-4568-A3CE-1D745B09CEC8}" dt="2024-10-28T13:35:48.937" v="7" actId="47"/>
        <pc:sldMkLst>
          <pc:docMk/>
          <pc:sldMk cId="1118758141" sldId="287"/>
        </pc:sldMkLst>
      </pc:sldChg>
      <pc:sldChg chg="del">
        <pc:chgData name="Νικόλαος Πολύζος" userId="49bd9883-38f1-4410-9a28-6e5045e10986" providerId="ADAL" clId="{3481FC96-7028-4568-A3CE-1D745B09CEC8}" dt="2024-10-28T13:36:42.896" v="10" actId="47"/>
        <pc:sldMkLst>
          <pc:docMk/>
          <pc:sldMk cId="752666307" sldId="289"/>
        </pc:sldMkLst>
      </pc:sldChg>
      <pc:sldChg chg="modSp mod">
        <pc:chgData name="Νικόλαος Πολύζος" userId="49bd9883-38f1-4410-9a28-6e5045e10986" providerId="ADAL" clId="{3481FC96-7028-4568-A3CE-1D745B09CEC8}" dt="2024-10-28T13:39:13.384" v="18" actId="113"/>
        <pc:sldMkLst>
          <pc:docMk/>
          <pc:sldMk cId="419816467" sldId="291"/>
        </pc:sldMkLst>
        <pc:spChg chg="mod">
          <ac:chgData name="Νικόλαος Πολύζος" userId="49bd9883-38f1-4410-9a28-6e5045e10986" providerId="ADAL" clId="{3481FC96-7028-4568-A3CE-1D745B09CEC8}" dt="2024-10-28T13:39:13.384" v="18" actId="113"/>
          <ac:spMkLst>
            <pc:docMk/>
            <pc:sldMk cId="419816467" sldId="291"/>
            <ac:spMk id="5" creationId="{2257EA9C-0F89-3D68-7224-959EE3C88A98}"/>
          </ac:spMkLst>
        </pc:spChg>
      </pc:sldChg>
      <pc:sldChg chg="del">
        <pc:chgData name="Νικόλαος Πολύζος" userId="49bd9883-38f1-4410-9a28-6e5045e10986" providerId="ADAL" clId="{3481FC96-7028-4568-A3CE-1D745B09CEC8}" dt="2024-10-28T13:40:03.090" v="23" actId="47"/>
        <pc:sldMkLst>
          <pc:docMk/>
          <pc:sldMk cId="3230452730" sldId="292"/>
        </pc:sldMkLst>
      </pc:sldChg>
      <pc:sldChg chg="modSp mod">
        <pc:chgData name="Νικόλαος Πολύζος" userId="49bd9883-38f1-4410-9a28-6e5045e10986" providerId="ADAL" clId="{3481FC96-7028-4568-A3CE-1D745B09CEC8}" dt="2024-10-28T13:40:36.411" v="25" actId="113"/>
        <pc:sldMkLst>
          <pc:docMk/>
          <pc:sldMk cId="4008280086" sldId="293"/>
        </pc:sldMkLst>
        <pc:spChg chg="mod">
          <ac:chgData name="Νικόλαος Πολύζος" userId="49bd9883-38f1-4410-9a28-6e5045e10986" providerId="ADAL" clId="{3481FC96-7028-4568-A3CE-1D745B09CEC8}" dt="2024-10-28T13:40:36.411" v="25" actId="113"/>
          <ac:spMkLst>
            <pc:docMk/>
            <pc:sldMk cId="4008280086" sldId="293"/>
            <ac:spMk id="5" creationId="{2257EA9C-0F89-3D68-7224-959EE3C88A98}"/>
          </ac:spMkLst>
        </pc:spChg>
      </pc:sldChg>
      <pc:sldChg chg="del">
        <pc:chgData name="Νικόλαος Πολύζος" userId="49bd9883-38f1-4410-9a28-6e5045e10986" providerId="ADAL" clId="{3481FC96-7028-4568-A3CE-1D745B09CEC8}" dt="2024-10-28T13:50:58.699" v="64" actId="47"/>
        <pc:sldMkLst>
          <pc:docMk/>
          <pc:sldMk cId="2015465719" sldId="294"/>
        </pc:sldMkLst>
      </pc:sldChg>
      <pc:sldChg chg="modSp mod">
        <pc:chgData name="Νικόλαος Πολύζος" userId="49bd9883-38f1-4410-9a28-6e5045e10986" providerId="ADAL" clId="{3481FC96-7028-4568-A3CE-1D745B09CEC8}" dt="2024-10-28T13:44:07.847" v="39" actId="20577"/>
        <pc:sldMkLst>
          <pc:docMk/>
          <pc:sldMk cId="850225239" sldId="296"/>
        </pc:sldMkLst>
        <pc:spChg chg="mod">
          <ac:chgData name="Νικόλαος Πολύζος" userId="49bd9883-38f1-4410-9a28-6e5045e10986" providerId="ADAL" clId="{3481FC96-7028-4568-A3CE-1D745B09CEC8}" dt="2024-10-28T13:44:07.847" v="39" actId="20577"/>
          <ac:spMkLst>
            <pc:docMk/>
            <pc:sldMk cId="850225239" sldId="296"/>
            <ac:spMk id="5" creationId="{2257EA9C-0F89-3D68-7224-959EE3C88A98}"/>
          </ac:spMkLst>
        </pc:spChg>
      </pc:sldChg>
      <pc:sldChg chg="modSp mod">
        <pc:chgData name="Νικόλαος Πολύζος" userId="49bd9883-38f1-4410-9a28-6e5045e10986" providerId="ADAL" clId="{3481FC96-7028-4568-A3CE-1D745B09CEC8}" dt="2024-10-28T13:44:29.378" v="41" actId="113"/>
        <pc:sldMkLst>
          <pc:docMk/>
          <pc:sldMk cId="717919203" sldId="297"/>
        </pc:sldMkLst>
        <pc:spChg chg="mod">
          <ac:chgData name="Νικόλαος Πολύζος" userId="49bd9883-38f1-4410-9a28-6e5045e10986" providerId="ADAL" clId="{3481FC96-7028-4568-A3CE-1D745B09CEC8}" dt="2024-10-28T13:44:29.378" v="41" actId="113"/>
          <ac:spMkLst>
            <pc:docMk/>
            <pc:sldMk cId="717919203" sldId="297"/>
            <ac:spMk id="5" creationId="{2257EA9C-0F89-3D68-7224-959EE3C88A98}"/>
          </ac:spMkLst>
        </pc:spChg>
      </pc:sldChg>
      <pc:sldChg chg="modSp mod">
        <pc:chgData name="Νικόλαος Πολύζος" userId="49bd9883-38f1-4410-9a28-6e5045e10986" providerId="ADAL" clId="{3481FC96-7028-4568-A3CE-1D745B09CEC8}" dt="2024-10-28T13:44:40.632" v="42" actId="113"/>
        <pc:sldMkLst>
          <pc:docMk/>
          <pc:sldMk cId="309839319" sldId="298"/>
        </pc:sldMkLst>
        <pc:spChg chg="mod">
          <ac:chgData name="Νικόλαος Πολύζος" userId="49bd9883-38f1-4410-9a28-6e5045e10986" providerId="ADAL" clId="{3481FC96-7028-4568-A3CE-1D745B09CEC8}" dt="2024-10-28T13:44:40.632" v="42" actId="113"/>
          <ac:spMkLst>
            <pc:docMk/>
            <pc:sldMk cId="309839319" sldId="298"/>
            <ac:spMk id="5" creationId="{2257EA9C-0F89-3D68-7224-959EE3C88A98}"/>
          </ac:spMkLst>
        </pc:spChg>
      </pc:sldChg>
      <pc:sldChg chg="modSp mod">
        <pc:chgData name="Νικόλαος Πολύζος" userId="49bd9883-38f1-4410-9a28-6e5045e10986" providerId="ADAL" clId="{3481FC96-7028-4568-A3CE-1D745B09CEC8}" dt="2024-10-28T13:45:19.859" v="46" actId="113"/>
        <pc:sldMkLst>
          <pc:docMk/>
          <pc:sldMk cId="3326034802" sldId="299"/>
        </pc:sldMkLst>
        <pc:spChg chg="mod">
          <ac:chgData name="Νικόλαος Πολύζος" userId="49bd9883-38f1-4410-9a28-6e5045e10986" providerId="ADAL" clId="{3481FC96-7028-4568-A3CE-1D745B09CEC8}" dt="2024-10-28T13:45:19.859" v="46" actId="113"/>
          <ac:spMkLst>
            <pc:docMk/>
            <pc:sldMk cId="3326034802" sldId="299"/>
            <ac:spMk id="5" creationId="{2257EA9C-0F89-3D68-7224-959EE3C88A98}"/>
          </ac:spMkLst>
        </pc:spChg>
      </pc:sldChg>
      <pc:sldChg chg="modSp mod">
        <pc:chgData name="Νικόλαος Πολύζος" userId="49bd9883-38f1-4410-9a28-6e5045e10986" providerId="ADAL" clId="{3481FC96-7028-4568-A3CE-1D745B09CEC8}" dt="2024-10-28T13:45:57.722" v="48" actId="115"/>
        <pc:sldMkLst>
          <pc:docMk/>
          <pc:sldMk cId="1525421829" sldId="300"/>
        </pc:sldMkLst>
        <pc:spChg chg="mod">
          <ac:chgData name="Νικόλαος Πολύζος" userId="49bd9883-38f1-4410-9a28-6e5045e10986" providerId="ADAL" clId="{3481FC96-7028-4568-A3CE-1D745B09CEC8}" dt="2024-10-28T13:45:57.722" v="48" actId="115"/>
          <ac:spMkLst>
            <pc:docMk/>
            <pc:sldMk cId="1525421829" sldId="300"/>
            <ac:spMk id="5" creationId="{2257EA9C-0F89-3D68-7224-959EE3C88A98}"/>
          </ac:spMkLst>
        </pc:spChg>
      </pc:sldChg>
      <pc:sldChg chg="modSp mod">
        <pc:chgData name="Νικόλαος Πολύζος" userId="49bd9883-38f1-4410-9a28-6e5045e10986" providerId="ADAL" clId="{3481FC96-7028-4568-A3CE-1D745B09CEC8}" dt="2024-10-28T13:47:19.108" v="51" actId="113"/>
        <pc:sldMkLst>
          <pc:docMk/>
          <pc:sldMk cId="789072621" sldId="301"/>
        </pc:sldMkLst>
        <pc:spChg chg="mod">
          <ac:chgData name="Νικόλαος Πολύζος" userId="49bd9883-38f1-4410-9a28-6e5045e10986" providerId="ADAL" clId="{3481FC96-7028-4568-A3CE-1D745B09CEC8}" dt="2024-10-28T13:47:19.108" v="51" actId="113"/>
          <ac:spMkLst>
            <pc:docMk/>
            <pc:sldMk cId="789072621" sldId="301"/>
            <ac:spMk id="5" creationId="{2257EA9C-0F89-3D68-7224-959EE3C88A98}"/>
          </ac:spMkLst>
        </pc:spChg>
      </pc:sldChg>
      <pc:sldChg chg="modSp mod">
        <pc:chgData name="Νικόλαος Πολύζος" userId="49bd9883-38f1-4410-9a28-6e5045e10986" providerId="ADAL" clId="{3481FC96-7028-4568-A3CE-1D745B09CEC8}" dt="2024-10-28T13:47:53.883" v="54" actId="115"/>
        <pc:sldMkLst>
          <pc:docMk/>
          <pc:sldMk cId="43779447" sldId="302"/>
        </pc:sldMkLst>
        <pc:spChg chg="mod">
          <ac:chgData name="Νικόλαος Πολύζος" userId="49bd9883-38f1-4410-9a28-6e5045e10986" providerId="ADAL" clId="{3481FC96-7028-4568-A3CE-1D745B09CEC8}" dt="2024-10-28T13:47:53.883" v="54" actId="115"/>
          <ac:spMkLst>
            <pc:docMk/>
            <pc:sldMk cId="43779447" sldId="302"/>
            <ac:spMk id="5" creationId="{2257EA9C-0F89-3D68-7224-959EE3C88A98}"/>
          </ac:spMkLst>
        </pc:spChg>
      </pc:sldChg>
      <pc:sldChg chg="modSp mod">
        <pc:chgData name="Νικόλαος Πολύζος" userId="49bd9883-38f1-4410-9a28-6e5045e10986" providerId="ADAL" clId="{3481FC96-7028-4568-A3CE-1D745B09CEC8}" dt="2024-10-28T13:48:30.137" v="58" actId="113"/>
        <pc:sldMkLst>
          <pc:docMk/>
          <pc:sldMk cId="4171336658" sldId="303"/>
        </pc:sldMkLst>
        <pc:spChg chg="mod">
          <ac:chgData name="Νικόλαος Πολύζος" userId="49bd9883-38f1-4410-9a28-6e5045e10986" providerId="ADAL" clId="{3481FC96-7028-4568-A3CE-1D745B09CEC8}" dt="2024-10-28T13:48:30.137" v="58" actId="113"/>
          <ac:spMkLst>
            <pc:docMk/>
            <pc:sldMk cId="4171336658" sldId="303"/>
            <ac:spMk id="5" creationId="{2257EA9C-0F89-3D68-7224-959EE3C88A98}"/>
          </ac:spMkLst>
        </pc:spChg>
      </pc:sldChg>
      <pc:sldChg chg="modSp mod">
        <pc:chgData name="Νικόλαος Πολύζος" userId="49bd9883-38f1-4410-9a28-6e5045e10986" providerId="ADAL" clId="{3481FC96-7028-4568-A3CE-1D745B09CEC8}" dt="2024-10-28T13:49:00.853" v="60" actId="20577"/>
        <pc:sldMkLst>
          <pc:docMk/>
          <pc:sldMk cId="1471289350" sldId="304"/>
        </pc:sldMkLst>
        <pc:spChg chg="mod">
          <ac:chgData name="Νικόλαος Πολύζος" userId="49bd9883-38f1-4410-9a28-6e5045e10986" providerId="ADAL" clId="{3481FC96-7028-4568-A3CE-1D745B09CEC8}" dt="2024-10-28T13:49:00.853" v="60" actId="20577"/>
          <ac:spMkLst>
            <pc:docMk/>
            <pc:sldMk cId="1471289350" sldId="304"/>
            <ac:spMk id="5" creationId="{2257EA9C-0F89-3D68-7224-959EE3C88A98}"/>
          </ac:spMkLst>
        </pc:spChg>
      </pc:sldChg>
      <pc:sldChg chg="modSp mod">
        <pc:chgData name="Νικόλαος Πολύζος" userId="49bd9883-38f1-4410-9a28-6e5045e10986" providerId="ADAL" clId="{3481FC96-7028-4568-A3CE-1D745B09CEC8}" dt="2024-10-28T13:49:23.870" v="62" actId="14100"/>
        <pc:sldMkLst>
          <pc:docMk/>
          <pc:sldMk cId="195105944" sldId="305"/>
        </pc:sldMkLst>
        <pc:spChg chg="mod">
          <ac:chgData name="Νικόλαος Πολύζος" userId="49bd9883-38f1-4410-9a28-6e5045e10986" providerId="ADAL" clId="{3481FC96-7028-4568-A3CE-1D745B09CEC8}" dt="2024-10-28T13:49:23.870" v="62" actId="14100"/>
          <ac:spMkLst>
            <pc:docMk/>
            <pc:sldMk cId="195105944" sldId="305"/>
            <ac:spMk id="5" creationId="{2257EA9C-0F89-3D68-7224-959EE3C88A98}"/>
          </ac:spMkLst>
        </pc:spChg>
      </pc:sldChg>
      <pc:sldChg chg="modSp mod">
        <pc:chgData name="Νικόλαος Πολύζος" userId="49bd9883-38f1-4410-9a28-6e5045e10986" providerId="ADAL" clId="{3481FC96-7028-4568-A3CE-1D745B09CEC8}" dt="2024-10-28T13:52:04.869" v="67" actId="113"/>
        <pc:sldMkLst>
          <pc:docMk/>
          <pc:sldMk cId="951078473" sldId="306"/>
        </pc:sldMkLst>
        <pc:spChg chg="mod">
          <ac:chgData name="Νικόλαος Πολύζος" userId="49bd9883-38f1-4410-9a28-6e5045e10986" providerId="ADAL" clId="{3481FC96-7028-4568-A3CE-1D745B09CEC8}" dt="2024-10-28T13:52:04.869" v="67" actId="113"/>
          <ac:spMkLst>
            <pc:docMk/>
            <pc:sldMk cId="951078473" sldId="306"/>
            <ac:spMk id="5" creationId="{2257EA9C-0F89-3D68-7224-959EE3C88A98}"/>
          </ac:spMkLst>
        </pc:spChg>
      </pc:sldChg>
      <pc:sldChg chg="modSp mod">
        <pc:chgData name="Νικόλαος Πολύζος" userId="49bd9883-38f1-4410-9a28-6e5045e10986" providerId="ADAL" clId="{3481FC96-7028-4568-A3CE-1D745B09CEC8}" dt="2024-10-28T13:34:37.464" v="2" actId="20577"/>
        <pc:sldMkLst>
          <pc:docMk/>
          <pc:sldMk cId="564978660" sldId="307"/>
        </pc:sldMkLst>
        <pc:spChg chg="mod">
          <ac:chgData name="Νικόλαος Πολύζος" userId="49bd9883-38f1-4410-9a28-6e5045e10986" providerId="ADAL" clId="{3481FC96-7028-4568-A3CE-1D745B09CEC8}" dt="2024-10-28T13:34:37.464" v="2" actId="20577"/>
          <ac:spMkLst>
            <pc:docMk/>
            <pc:sldMk cId="564978660" sldId="307"/>
            <ac:spMk id="2" creationId="{DF314948-FC6D-C202-CBB7-12CD354962C9}"/>
          </ac:spMkLst>
        </pc:spChg>
      </pc:sldChg>
      <pc:sldChg chg="modSp mod">
        <pc:chgData name="Νικόλαος Πολύζος" userId="49bd9883-38f1-4410-9a28-6e5045e10986" providerId="ADAL" clId="{3481FC96-7028-4568-A3CE-1D745B09CEC8}" dt="2024-10-28T13:35:43.793" v="6" actId="20577"/>
        <pc:sldMkLst>
          <pc:docMk/>
          <pc:sldMk cId="1915803520" sldId="308"/>
        </pc:sldMkLst>
        <pc:spChg chg="mod">
          <ac:chgData name="Νικόλαος Πολύζος" userId="49bd9883-38f1-4410-9a28-6e5045e10986" providerId="ADAL" clId="{3481FC96-7028-4568-A3CE-1D745B09CEC8}" dt="2024-10-28T13:35:43.793" v="6" actId="20577"/>
          <ac:spMkLst>
            <pc:docMk/>
            <pc:sldMk cId="1915803520" sldId="308"/>
            <ac:spMk id="2" creationId="{DF314948-FC6D-C202-CBB7-12CD354962C9}"/>
          </ac:spMkLst>
        </pc:spChg>
      </pc:sldChg>
      <pc:sldChg chg="modSp mod">
        <pc:chgData name="Νικόλαος Πολύζος" userId="49bd9883-38f1-4410-9a28-6e5045e10986" providerId="ADAL" clId="{3481FC96-7028-4568-A3CE-1D745B09CEC8}" dt="2024-10-28T13:36:38.702" v="9" actId="20577"/>
        <pc:sldMkLst>
          <pc:docMk/>
          <pc:sldMk cId="3563718712" sldId="309"/>
        </pc:sldMkLst>
        <pc:spChg chg="mod">
          <ac:chgData name="Νικόλαος Πολύζος" userId="49bd9883-38f1-4410-9a28-6e5045e10986" providerId="ADAL" clId="{3481FC96-7028-4568-A3CE-1D745B09CEC8}" dt="2024-10-28T13:36:38.702" v="9" actId="20577"/>
          <ac:spMkLst>
            <pc:docMk/>
            <pc:sldMk cId="3563718712" sldId="309"/>
            <ac:spMk id="2" creationId="{DF314948-FC6D-C202-CBB7-12CD354962C9}"/>
          </ac:spMkLst>
        </pc:spChg>
      </pc:sldChg>
      <pc:sldChg chg="modSp mod">
        <pc:chgData name="Νικόλαος Πολύζος" userId="49bd9883-38f1-4410-9a28-6e5045e10986" providerId="ADAL" clId="{3481FC96-7028-4568-A3CE-1D745B09CEC8}" dt="2024-10-28T13:39:53.910" v="22" actId="20577"/>
        <pc:sldMkLst>
          <pc:docMk/>
          <pc:sldMk cId="1560414666" sldId="310"/>
        </pc:sldMkLst>
        <pc:spChg chg="mod">
          <ac:chgData name="Νικόλαος Πολύζος" userId="49bd9883-38f1-4410-9a28-6e5045e10986" providerId="ADAL" clId="{3481FC96-7028-4568-A3CE-1D745B09CEC8}" dt="2024-10-28T13:39:53.910" v="22" actId="20577"/>
          <ac:spMkLst>
            <pc:docMk/>
            <pc:sldMk cId="1560414666" sldId="310"/>
            <ac:spMk id="2" creationId="{DF314948-FC6D-C202-CBB7-12CD354962C9}"/>
          </ac:spMkLst>
        </pc:spChg>
      </pc:sldChg>
      <pc:sldChg chg="modSp mod">
        <pc:chgData name="Νικόλαος Πολύζος" userId="49bd9883-38f1-4410-9a28-6e5045e10986" providerId="ADAL" clId="{3481FC96-7028-4568-A3CE-1D745B09CEC8}" dt="2024-10-28T13:41:31.039" v="27" actId="20577"/>
        <pc:sldMkLst>
          <pc:docMk/>
          <pc:sldMk cId="2170901524" sldId="311"/>
        </pc:sldMkLst>
        <pc:spChg chg="mod">
          <ac:chgData name="Νικόλαος Πολύζος" userId="49bd9883-38f1-4410-9a28-6e5045e10986" providerId="ADAL" clId="{3481FC96-7028-4568-A3CE-1D745B09CEC8}" dt="2024-10-28T13:41:31.039" v="27" actId="20577"/>
          <ac:spMkLst>
            <pc:docMk/>
            <pc:sldMk cId="2170901524" sldId="311"/>
            <ac:spMk id="2" creationId="{DF314948-FC6D-C202-CBB7-12CD354962C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3E351B0-95FA-63C4-A971-03DE3C8A4EFE}"/>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1311F58B-7202-AD90-1778-FCF319A7E5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A86D32E2-BAF1-AC14-2F21-BCF77E0524CB}"/>
              </a:ext>
            </a:extLst>
          </p:cNvPr>
          <p:cNvSpPr>
            <a:spLocks noGrp="1"/>
          </p:cNvSpPr>
          <p:nvPr>
            <p:ph type="dt" sz="half" idx="10"/>
          </p:nvPr>
        </p:nvSpPr>
        <p:spPr/>
        <p:txBody>
          <a:bodyPr/>
          <a:lstStyle/>
          <a:p>
            <a:fld id="{B2F3C540-3EE2-43E9-B5C7-77461E0D789B}" type="datetimeFigureOut">
              <a:rPr lang="el-GR" smtClean="0"/>
              <a:t>28/10/2024</a:t>
            </a:fld>
            <a:endParaRPr lang="el-GR"/>
          </a:p>
        </p:txBody>
      </p:sp>
      <p:sp>
        <p:nvSpPr>
          <p:cNvPr id="5" name="Θέση υποσέλιδου 4">
            <a:extLst>
              <a:ext uri="{FF2B5EF4-FFF2-40B4-BE49-F238E27FC236}">
                <a16:creationId xmlns:a16="http://schemas.microsoft.com/office/drawing/2014/main" id="{D74D527B-FC11-DD03-44C9-098BAE7EDF8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A2AD27B-1E2B-BB2A-C6AC-ADFDE03FE641}"/>
              </a:ext>
            </a:extLst>
          </p:cNvPr>
          <p:cNvSpPr>
            <a:spLocks noGrp="1"/>
          </p:cNvSpPr>
          <p:nvPr>
            <p:ph type="sldNum" sz="quarter" idx="12"/>
          </p:nvPr>
        </p:nvSpPr>
        <p:spPr/>
        <p:txBody>
          <a:bodyPr/>
          <a:lstStyle/>
          <a:p>
            <a:fld id="{4374E248-1E28-4359-AEF3-6CF5BB8DE3A4}" type="slidenum">
              <a:rPr lang="el-GR" smtClean="0"/>
              <a:t>‹#›</a:t>
            </a:fld>
            <a:endParaRPr lang="el-GR"/>
          </a:p>
        </p:txBody>
      </p:sp>
    </p:spTree>
    <p:extLst>
      <p:ext uri="{BB962C8B-B14F-4D97-AF65-F5344CB8AC3E}">
        <p14:creationId xmlns:p14="http://schemas.microsoft.com/office/powerpoint/2010/main" val="3271118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403A7C-B73E-626C-1B7F-2EE8C92C598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E7DD7253-F8B3-0304-4E37-3260D3251947}"/>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5A556AD-E62D-5AF8-B900-345521E4AE06}"/>
              </a:ext>
            </a:extLst>
          </p:cNvPr>
          <p:cNvSpPr>
            <a:spLocks noGrp="1"/>
          </p:cNvSpPr>
          <p:nvPr>
            <p:ph type="dt" sz="half" idx="10"/>
          </p:nvPr>
        </p:nvSpPr>
        <p:spPr/>
        <p:txBody>
          <a:bodyPr/>
          <a:lstStyle/>
          <a:p>
            <a:fld id="{B2F3C540-3EE2-43E9-B5C7-77461E0D789B}" type="datetimeFigureOut">
              <a:rPr lang="el-GR" smtClean="0"/>
              <a:t>28/10/2024</a:t>
            </a:fld>
            <a:endParaRPr lang="el-GR"/>
          </a:p>
        </p:txBody>
      </p:sp>
      <p:sp>
        <p:nvSpPr>
          <p:cNvPr id="5" name="Θέση υποσέλιδου 4">
            <a:extLst>
              <a:ext uri="{FF2B5EF4-FFF2-40B4-BE49-F238E27FC236}">
                <a16:creationId xmlns:a16="http://schemas.microsoft.com/office/drawing/2014/main" id="{9390EEF8-10E6-221F-81A2-DB4D49CB5AD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4C9C0D6-3210-2D62-BF2C-B92586DDFE63}"/>
              </a:ext>
            </a:extLst>
          </p:cNvPr>
          <p:cNvSpPr>
            <a:spLocks noGrp="1"/>
          </p:cNvSpPr>
          <p:nvPr>
            <p:ph type="sldNum" sz="quarter" idx="12"/>
          </p:nvPr>
        </p:nvSpPr>
        <p:spPr/>
        <p:txBody>
          <a:bodyPr/>
          <a:lstStyle/>
          <a:p>
            <a:fld id="{4374E248-1E28-4359-AEF3-6CF5BB8DE3A4}" type="slidenum">
              <a:rPr lang="el-GR" smtClean="0"/>
              <a:t>‹#›</a:t>
            </a:fld>
            <a:endParaRPr lang="el-GR"/>
          </a:p>
        </p:txBody>
      </p:sp>
    </p:spTree>
    <p:extLst>
      <p:ext uri="{BB962C8B-B14F-4D97-AF65-F5344CB8AC3E}">
        <p14:creationId xmlns:p14="http://schemas.microsoft.com/office/powerpoint/2010/main" val="825884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3F868708-8388-6A92-957D-2498A1D42A15}"/>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0E8ED16-064A-D2A5-D5F9-0BE53EB808E9}"/>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B39933C-F461-FC4C-DB4E-D51F20AD2F49}"/>
              </a:ext>
            </a:extLst>
          </p:cNvPr>
          <p:cNvSpPr>
            <a:spLocks noGrp="1"/>
          </p:cNvSpPr>
          <p:nvPr>
            <p:ph type="dt" sz="half" idx="10"/>
          </p:nvPr>
        </p:nvSpPr>
        <p:spPr/>
        <p:txBody>
          <a:bodyPr/>
          <a:lstStyle/>
          <a:p>
            <a:fld id="{B2F3C540-3EE2-43E9-B5C7-77461E0D789B}" type="datetimeFigureOut">
              <a:rPr lang="el-GR" smtClean="0"/>
              <a:t>28/10/2024</a:t>
            </a:fld>
            <a:endParaRPr lang="el-GR"/>
          </a:p>
        </p:txBody>
      </p:sp>
      <p:sp>
        <p:nvSpPr>
          <p:cNvPr id="5" name="Θέση υποσέλιδου 4">
            <a:extLst>
              <a:ext uri="{FF2B5EF4-FFF2-40B4-BE49-F238E27FC236}">
                <a16:creationId xmlns:a16="http://schemas.microsoft.com/office/drawing/2014/main" id="{68654DED-4DF6-5042-7FAD-7595D0BF531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9EAA7FE-97DA-42C9-D740-FA6D84A081D8}"/>
              </a:ext>
            </a:extLst>
          </p:cNvPr>
          <p:cNvSpPr>
            <a:spLocks noGrp="1"/>
          </p:cNvSpPr>
          <p:nvPr>
            <p:ph type="sldNum" sz="quarter" idx="12"/>
          </p:nvPr>
        </p:nvSpPr>
        <p:spPr/>
        <p:txBody>
          <a:bodyPr/>
          <a:lstStyle/>
          <a:p>
            <a:fld id="{4374E248-1E28-4359-AEF3-6CF5BB8DE3A4}" type="slidenum">
              <a:rPr lang="el-GR" smtClean="0"/>
              <a:t>‹#›</a:t>
            </a:fld>
            <a:endParaRPr lang="el-GR"/>
          </a:p>
        </p:txBody>
      </p:sp>
    </p:spTree>
    <p:extLst>
      <p:ext uri="{BB962C8B-B14F-4D97-AF65-F5344CB8AC3E}">
        <p14:creationId xmlns:p14="http://schemas.microsoft.com/office/powerpoint/2010/main" val="2762227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6E4D02-C424-10E2-F771-53C6B5B085F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8DE3943-32F9-2B04-3EF6-981689AC929E}"/>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C629C41-856A-1A45-C1BD-CF9C5FF4B68A}"/>
              </a:ext>
            </a:extLst>
          </p:cNvPr>
          <p:cNvSpPr>
            <a:spLocks noGrp="1"/>
          </p:cNvSpPr>
          <p:nvPr>
            <p:ph type="dt" sz="half" idx="10"/>
          </p:nvPr>
        </p:nvSpPr>
        <p:spPr/>
        <p:txBody>
          <a:bodyPr/>
          <a:lstStyle/>
          <a:p>
            <a:fld id="{B2F3C540-3EE2-43E9-B5C7-77461E0D789B}" type="datetimeFigureOut">
              <a:rPr lang="el-GR" smtClean="0"/>
              <a:t>28/10/2024</a:t>
            </a:fld>
            <a:endParaRPr lang="el-GR"/>
          </a:p>
        </p:txBody>
      </p:sp>
      <p:sp>
        <p:nvSpPr>
          <p:cNvPr id="5" name="Θέση υποσέλιδου 4">
            <a:extLst>
              <a:ext uri="{FF2B5EF4-FFF2-40B4-BE49-F238E27FC236}">
                <a16:creationId xmlns:a16="http://schemas.microsoft.com/office/drawing/2014/main" id="{F83DB6DC-5CF8-D684-F968-5F11B726690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EE8BAD4-20FE-C745-2ADE-2D78042993B3}"/>
              </a:ext>
            </a:extLst>
          </p:cNvPr>
          <p:cNvSpPr>
            <a:spLocks noGrp="1"/>
          </p:cNvSpPr>
          <p:nvPr>
            <p:ph type="sldNum" sz="quarter" idx="12"/>
          </p:nvPr>
        </p:nvSpPr>
        <p:spPr/>
        <p:txBody>
          <a:bodyPr/>
          <a:lstStyle/>
          <a:p>
            <a:fld id="{4374E248-1E28-4359-AEF3-6CF5BB8DE3A4}" type="slidenum">
              <a:rPr lang="el-GR" smtClean="0"/>
              <a:t>‹#›</a:t>
            </a:fld>
            <a:endParaRPr lang="el-GR"/>
          </a:p>
        </p:txBody>
      </p:sp>
    </p:spTree>
    <p:extLst>
      <p:ext uri="{BB962C8B-B14F-4D97-AF65-F5344CB8AC3E}">
        <p14:creationId xmlns:p14="http://schemas.microsoft.com/office/powerpoint/2010/main" val="4102733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277086-081B-79E4-A079-2A130742FB25}"/>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2614F96-E11F-B748-6F50-F6B61D69C6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6055F2CA-BAE0-38EF-8F6E-CE959FAC8AF0}"/>
              </a:ext>
            </a:extLst>
          </p:cNvPr>
          <p:cNvSpPr>
            <a:spLocks noGrp="1"/>
          </p:cNvSpPr>
          <p:nvPr>
            <p:ph type="dt" sz="half" idx="10"/>
          </p:nvPr>
        </p:nvSpPr>
        <p:spPr/>
        <p:txBody>
          <a:bodyPr/>
          <a:lstStyle/>
          <a:p>
            <a:fld id="{B2F3C540-3EE2-43E9-B5C7-77461E0D789B}" type="datetimeFigureOut">
              <a:rPr lang="el-GR" smtClean="0"/>
              <a:t>28/10/2024</a:t>
            </a:fld>
            <a:endParaRPr lang="el-GR"/>
          </a:p>
        </p:txBody>
      </p:sp>
      <p:sp>
        <p:nvSpPr>
          <p:cNvPr id="5" name="Θέση υποσέλιδου 4">
            <a:extLst>
              <a:ext uri="{FF2B5EF4-FFF2-40B4-BE49-F238E27FC236}">
                <a16:creationId xmlns:a16="http://schemas.microsoft.com/office/drawing/2014/main" id="{20B5FD2D-BA32-1E5C-A8EC-30BD3F4DE3C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A65AAEC-042F-BE58-8F1D-755BC2CF8155}"/>
              </a:ext>
            </a:extLst>
          </p:cNvPr>
          <p:cNvSpPr>
            <a:spLocks noGrp="1"/>
          </p:cNvSpPr>
          <p:nvPr>
            <p:ph type="sldNum" sz="quarter" idx="12"/>
          </p:nvPr>
        </p:nvSpPr>
        <p:spPr/>
        <p:txBody>
          <a:bodyPr/>
          <a:lstStyle/>
          <a:p>
            <a:fld id="{4374E248-1E28-4359-AEF3-6CF5BB8DE3A4}" type="slidenum">
              <a:rPr lang="el-GR" smtClean="0"/>
              <a:t>‹#›</a:t>
            </a:fld>
            <a:endParaRPr lang="el-GR"/>
          </a:p>
        </p:txBody>
      </p:sp>
    </p:spTree>
    <p:extLst>
      <p:ext uri="{BB962C8B-B14F-4D97-AF65-F5344CB8AC3E}">
        <p14:creationId xmlns:p14="http://schemas.microsoft.com/office/powerpoint/2010/main" val="66286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5A2F26-828B-3A59-E758-D42D21EF2FA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58DF2AF-75A6-CA0D-4CB6-F429566A16A7}"/>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77374B49-3A26-1F89-3056-D59683A9CFD5}"/>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4CCE286C-999C-E295-B4A4-26A7F0B50101}"/>
              </a:ext>
            </a:extLst>
          </p:cNvPr>
          <p:cNvSpPr>
            <a:spLocks noGrp="1"/>
          </p:cNvSpPr>
          <p:nvPr>
            <p:ph type="dt" sz="half" idx="10"/>
          </p:nvPr>
        </p:nvSpPr>
        <p:spPr/>
        <p:txBody>
          <a:bodyPr/>
          <a:lstStyle/>
          <a:p>
            <a:fld id="{B2F3C540-3EE2-43E9-B5C7-77461E0D789B}" type="datetimeFigureOut">
              <a:rPr lang="el-GR" smtClean="0"/>
              <a:t>28/10/2024</a:t>
            </a:fld>
            <a:endParaRPr lang="el-GR"/>
          </a:p>
        </p:txBody>
      </p:sp>
      <p:sp>
        <p:nvSpPr>
          <p:cNvPr id="6" name="Θέση υποσέλιδου 5">
            <a:extLst>
              <a:ext uri="{FF2B5EF4-FFF2-40B4-BE49-F238E27FC236}">
                <a16:creationId xmlns:a16="http://schemas.microsoft.com/office/drawing/2014/main" id="{7F078AC6-996C-2F79-3B5D-EB3D69D583D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9778883-A617-F20B-D63F-99893288DFA4}"/>
              </a:ext>
            </a:extLst>
          </p:cNvPr>
          <p:cNvSpPr>
            <a:spLocks noGrp="1"/>
          </p:cNvSpPr>
          <p:nvPr>
            <p:ph type="sldNum" sz="quarter" idx="12"/>
          </p:nvPr>
        </p:nvSpPr>
        <p:spPr/>
        <p:txBody>
          <a:bodyPr/>
          <a:lstStyle/>
          <a:p>
            <a:fld id="{4374E248-1E28-4359-AEF3-6CF5BB8DE3A4}" type="slidenum">
              <a:rPr lang="el-GR" smtClean="0"/>
              <a:t>‹#›</a:t>
            </a:fld>
            <a:endParaRPr lang="el-GR"/>
          </a:p>
        </p:txBody>
      </p:sp>
    </p:spTree>
    <p:extLst>
      <p:ext uri="{BB962C8B-B14F-4D97-AF65-F5344CB8AC3E}">
        <p14:creationId xmlns:p14="http://schemas.microsoft.com/office/powerpoint/2010/main" val="3399170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41A54D-26AD-B4E9-C1FD-81103F41D2D9}"/>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3794425-32F5-2DB8-8908-4ED77C89FC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04F9BC3C-5523-8F7F-B0BB-01D40E17A15F}"/>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1F9ACA99-658D-972A-E0C3-79F17FF549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B3EA4B48-C4F1-0783-796F-BF088F05AA8F}"/>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222D8F86-2B30-6278-DACA-A75AE9C380A4}"/>
              </a:ext>
            </a:extLst>
          </p:cNvPr>
          <p:cNvSpPr>
            <a:spLocks noGrp="1"/>
          </p:cNvSpPr>
          <p:nvPr>
            <p:ph type="dt" sz="half" idx="10"/>
          </p:nvPr>
        </p:nvSpPr>
        <p:spPr/>
        <p:txBody>
          <a:bodyPr/>
          <a:lstStyle/>
          <a:p>
            <a:fld id="{B2F3C540-3EE2-43E9-B5C7-77461E0D789B}" type="datetimeFigureOut">
              <a:rPr lang="el-GR" smtClean="0"/>
              <a:t>28/10/2024</a:t>
            </a:fld>
            <a:endParaRPr lang="el-GR"/>
          </a:p>
        </p:txBody>
      </p:sp>
      <p:sp>
        <p:nvSpPr>
          <p:cNvPr id="8" name="Θέση υποσέλιδου 7">
            <a:extLst>
              <a:ext uri="{FF2B5EF4-FFF2-40B4-BE49-F238E27FC236}">
                <a16:creationId xmlns:a16="http://schemas.microsoft.com/office/drawing/2014/main" id="{C5D62A04-0E25-7A88-806B-FC8FD10B5201}"/>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6F149D4C-2E59-45EC-3C6C-DFFB891B0A9C}"/>
              </a:ext>
            </a:extLst>
          </p:cNvPr>
          <p:cNvSpPr>
            <a:spLocks noGrp="1"/>
          </p:cNvSpPr>
          <p:nvPr>
            <p:ph type="sldNum" sz="quarter" idx="12"/>
          </p:nvPr>
        </p:nvSpPr>
        <p:spPr/>
        <p:txBody>
          <a:bodyPr/>
          <a:lstStyle/>
          <a:p>
            <a:fld id="{4374E248-1E28-4359-AEF3-6CF5BB8DE3A4}" type="slidenum">
              <a:rPr lang="el-GR" smtClean="0"/>
              <a:t>‹#›</a:t>
            </a:fld>
            <a:endParaRPr lang="el-GR"/>
          </a:p>
        </p:txBody>
      </p:sp>
    </p:spTree>
    <p:extLst>
      <p:ext uri="{BB962C8B-B14F-4D97-AF65-F5344CB8AC3E}">
        <p14:creationId xmlns:p14="http://schemas.microsoft.com/office/powerpoint/2010/main" val="2668050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BB7912-199C-A136-597F-25FBA183621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C6AF65F9-B72F-524D-43C7-8A52C907DD90}"/>
              </a:ext>
            </a:extLst>
          </p:cNvPr>
          <p:cNvSpPr>
            <a:spLocks noGrp="1"/>
          </p:cNvSpPr>
          <p:nvPr>
            <p:ph type="dt" sz="half" idx="10"/>
          </p:nvPr>
        </p:nvSpPr>
        <p:spPr/>
        <p:txBody>
          <a:bodyPr/>
          <a:lstStyle/>
          <a:p>
            <a:fld id="{B2F3C540-3EE2-43E9-B5C7-77461E0D789B}" type="datetimeFigureOut">
              <a:rPr lang="el-GR" smtClean="0"/>
              <a:t>28/10/2024</a:t>
            </a:fld>
            <a:endParaRPr lang="el-GR"/>
          </a:p>
        </p:txBody>
      </p:sp>
      <p:sp>
        <p:nvSpPr>
          <p:cNvPr id="4" name="Θέση υποσέλιδου 3">
            <a:extLst>
              <a:ext uri="{FF2B5EF4-FFF2-40B4-BE49-F238E27FC236}">
                <a16:creationId xmlns:a16="http://schemas.microsoft.com/office/drawing/2014/main" id="{5FAF838B-3025-E1F3-ECEE-F22C5EEC43C9}"/>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0D753BAF-C5EA-5B88-5969-F1C711427132}"/>
              </a:ext>
            </a:extLst>
          </p:cNvPr>
          <p:cNvSpPr>
            <a:spLocks noGrp="1"/>
          </p:cNvSpPr>
          <p:nvPr>
            <p:ph type="sldNum" sz="quarter" idx="12"/>
          </p:nvPr>
        </p:nvSpPr>
        <p:spPr/>
        <p:txBody>
          <a:bodyPr/>
          <a:lstStyle/>
          <a:p>
            <a:fld id="{4374E248-1E28-4359-AEF3-6CF5BB8DE3A4}" type="slidenum">
              <a:rPr lang="el-GR" smtClean="0"/>
              <a:t>‹#›</a:t>
            </a:fld>
            <a:endParaRPr lang="el-GR"/>
          </a:p>
        </p:txBody>
      </p:sp>
    </p:spTree>
    <p:extLst>
      <p:ext uri="{BB962C8B-B14F-4D97-AF65-F5344CB8AC3E}">
        <p14:creationId xmlns:p14="http://schemas.microsoft.com/office/powerpoint/2010/main" val="529078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98225CE7-997D-7884-F3E1-C7F75C1E08D7}"/>
              </a:ext>
            </a:extLst>
          </p:cNvPr>
          <p:cNvSpPr>
            <a:spLocks noGrp="1"/>
          </p:cNvSpPr>
          <p:nvPr>
            <p:ph type="dt" sz="half" idx="10"/>
          </p:nvPr>
        </p:nvSpPr>
        <p:spPr/>
        <p:txBody>
          <a:bodyPr/>
          <a:lstStyle/>
          <a:p>
            <a:fld id="{B2F3C540-3EE2-43E9-B5C7-77461E0D789B}" type="datetimeFigureOut">
              <a:rPr lang="el-GR" smtClean="0"/>
              <a:t>28/10/2024</a:t>
            </a:fld>
            <a:endParaRPr lang="el-GR"/>
          </a:p>
        </p:txBody>
      </p:sp>
      <p:sp>
        <p:nvSpPr>
          <p:cNvPr id="3" name="Θέση υποσέλιδου 2">
            <a:extLst>
              <a:ext uri="{FF2B5EF4-FFF2-40B4-BE49-F238E27FC236}">
                <a16:creationId xmlns:a16="http://schemas.microsoft.com/office/drawing/2014/main" id="{5EDFE653-93E4-F4D8-BD03-11A2FC4FFBA1}"/>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285D8E32-E3E5-FAA7-9592-5CF5AFC49561}"/>
              </a:ext>
            </a:extLst>
          </p:cNvPr>
          <p:cNvSpPr>
            <a:spLocks noGrp="1"/>
          </p:cNvSpPr>
          <p:nvPr>
            <p:ph type="sldNum" sz="quarter" idx="12"/>
          </p:nvPr>
        </p:nvSpPr>
        <p:spPr/>
        <p:txBody>
          <a:bodyPr/>
          <a:lstStyle/>
          <a:p>
            <a:fld id="{4374E248-1E28-4359-AEF3-6CF5BB8DE3A4}" type="slidenum">
              <a:rPr lang="el-GR" smtClean="0"/>
              <a:t>‹#›</a:t>
            </a:fld>
            <a:endParaRPr lang="el-GR"/>
          </a:p>
        </p:txBody>
      </p:sp>
    </p:spTree>
    <p:extLst>
      <p:ext uri="{BB962C8B-B14F-4D97-AF65-F5344CB8AC3E}">
        <p14:creationId xmlns:p14="http://schemas.microsoft.com/office/powerpoint/2010/main" val="1654262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0BCB65-562A-990E-2C71-7EE8EC1C34B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6DCD479-CF20-D8AC-AF95-640E90B86F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A4FF328C-1F22-AB89-4712-239DB39C25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105EE4A6-F395-F0E2-95BF-D14CE82D22E8}"/>
              </a:ext>
            </a:extLst>
          </p:cNvPr>
          <p:cNvSpPr>
            <a:spLocks noGrp="1"/>
          </p:cNvSpPr>
          <p:nvPr>
            <p:ph type="dt" sz="half" idx="10"/>
          </p:nvPr>
        </p:nvSpPr>
        <p:spPr/>
        <p:txBody>
          <a:bodyPr/>
          <a:lstStyle/>
          <a:p>
            <a:fld id="{B2F3C540-3EE2-43E9-B5C7-77461E0D789B}" type="datetimeFigureOut">
              <a:rPr lang="el-GR" smtClean="0"/>
              <a:t>28/10/2024</a:t>
            </a:fld>
            <a:endParaRPr lang="el-GR"/>
          </a:p>
        </p:txBody>
      </p:sp>
      <p:sp>
        <p:nvSpPr>
          <p:cNvPr id="6" name="Θέση υποσέλιδου 5">
            <a:extLst>
              <a:ext uri="{FF2B5EF4-FFF2-40B4-BE49-F238E27FC236}">
                <a16:creationId xmlns:a16="http://schemas.microsoft.com/office/drawing/2014/main" id="{A33F7634-861D-A30E-757C-FA594A49729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2F7209C-B62C-67E1-CB54-2C4902C74166}"/>
              </a:ext>
            </a:extLst>
          </p:cNvPr>
          <p:cNvSpPr>
            <a:spLocks noGrp="1"/>
          </p:cNvSpPr>
          <p:nvPr>
            <p:ph type="sldNum" sz="quarter" idx="12"/>
          </p:nvPr>
        </p:nvSpPr>
        <p:spPr/>
        <p:txBody>
          <a:bodyPr/>
          <a:lstStyle/>
          <a:p>
            <a:fld id="{4374E248-1E28-4359-AEF3-6CF5BB8DE3A4}" type="slidenum">
              <a:rPr lang="el-GR" smtClean="0"/>
              <a:t>‹#›</a:t>
            </a:fld>
            <a:endParaRPr lang="el-GR"/>
          </a:p>
        </p:txBody>
      </p:sp>
    </p:spTree>
    <p:extLst>
      <p:ext uri="{BB962C8B-B14F-4D97-AF65-F5344CB8AC3E}">
        <p14:creationId xmlns:p14="http://schemas.microsoft.com/office/powerpoint/2010/main" val="1313391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69386C-8935-40AD-022F-FB241C1EBEF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4296B713-BBA3-E27C-8C57-CD0FC1917A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350DA6DE-91BF-224D-4954-9A88D2133F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A923646-168A-F80C-5764-5A7209789ABE}"/>
              </a:ext>
            </a:extLst>
          </p:cNvPr>
          <p:cNvSpPr>
            <a:spLocks noGrp="1"/>
          </p:cNvSpPr>
          <p:nvPr>
            <p:ph type="dt" sz="half" idx="10"/>
          </p:nvPr>
        </p:nvSpPr>
        <p:spPr/>
        <p:txBody>
          <a:bodyPr/>
          <a:lstStyle/>
          <a:p>
            <a:fld id="{B2F3C540-3EE2-43E9-B5C7-77461E0D789B}" type="datetimeFigureOut">
              <a:rPr lang="el-GR" smtClean="0"/>
              <a:t>28/10/2024</a:t>
            </a:fld>
            <a:endParaRPr lang="el-GR"/>
          </a:p>
        </p:txBody>
      </p:sp>
      <p:sp>
        <p:nvSpPr>
          <p:cNvPr id="6" name="Θέση υποσέλιδου 5">
            <a:extLst>
              <a:ext uri="{FF2B5EF4-FFF2-40B4-BE49-F238E27FC236}">
                <a16:creationId xmlns:a16="http://schemas.microsoft.com/office/drawing/2014/main" id="{2413D761-BBD0-582E-7B02-04151BF1A72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73AB37C-809D-432E-E825-477F2E49300F}"/>
              </a:ext>
            </a:extLst>
          </p:cNvPr>
          <p:cNvSpPr>
            <a:spLocks noGrp="1"/>
          </p:cNvSpPr>
          <p:nvPr>
            <p:ph type="sldNum" sz="quarter" idx="12"/>
          </p:nvPr>
        </p:nvSpPr>
        <p:spPr/>
        <p:txBody>
          <a:bodyPr/>
          <a:lstStyle/>
          <a:p>
            <a:fld id="{4374E248-1E28-4359-AEF3-6CF5BB8DE3A4}" type="slidenum">
              <a:rPr lang="el-GR" smtClean="0"/>
              <a:t>‹#›</a:t>
            </a:fld>
            <a:endParaRPr lang="el-GR"/>
          </a:p>
        </p:txBody>
      </p:sp>
    </p:spTree>
    <p:extLst>
      <p:ext uri="{BB962C8B-B14F-4D97-AF65-F5344CB8AC3E}">
        <p14:creationId xmlns:p14="http://schemas.microsoft.com/office/powerpoint/2010/main" val="2094412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E931D8F-F2C3-4A54-24E1-D912853299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2401570-9699-8F05-FF55-5DEE9A609F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B8038AD-80B4-8E0A-B0A8-CCFA5140BF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F3C540-3EE2-43E9-B5C7-77461E0D789B}" type="datetimeFigureOut">
              <a:rPr lang="el-GR" smtClean="0"/>
              <a:t>28/10/2024</a:t>
            </a:fld>
            <a:endParaRPr lang="el-GR"/>
          </a:p>
        </p:txBody>
      </p:sp>
      <p:sp>
        <p:nvSpPr>
          <p:cNvPr id="5" name="Θέση υποσέλιδου 4">
            <a:extLst>
              <a:ext uri="{FF2B5EF4-FFF2-40B4-BE49-F238E27FC236}">
                <a16:creationId xmlns:a16="http://schemas.microsoft.com/office/drawing/2014/main" id="{25310737-A049-F422-E19F-8D0B16B47A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C2C67D12-59EE-64DC-8023-EE07857A6E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74E248-1E28-4359-AEF3-6CF5BB8DE3A4}" type="slidenum">
              <a:rPr lang="el-GR" smtClean="0"/>
              <a:t>‹#›</a:t>
            </a:fld>
            <a:endParaRPr lang="el-GR"/>
          </a:p>
        </p:txBody>
      </p:sp>
    </p:spTree>
    <p:extLst>
      <p:ext uri="{BB962C8B-B14F-4D97-AF65-F5344CB8AC3E}">
        <p14:creationId xmlns:p14="http://schemas.microsoft.com/office/powerpoint/2010/main" val="286751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314948-FC6D-C202-CBB7-12CD354962C9}"/>
              </a:ext>
            </a:extLst>
          </p:cNvPr>
          <p:cNvSpPr>
            <a:spLocks noGrp="1"/>
          </p:cNvSpPr>
          <p:nvPr>
            <p:ph type="ctrTitle"/>
          </p:nvPr>
        </p:nvSpPr>
        <p:spPr>
          <a:xfrm>
            <a:off x="5178490" y="161310"/>
            <a:ext cx="7013510" cy="1326527"/>
          </a:xfrm>
        </p:spPr>
        <p:txBody>
          <a:bodyPr>
            <a:noAutofit/>
          </a:bodyPr>
          <a:lstStyle/>
          <a:p>
            <a:pPr algn="l"/>
            <a:r>
              <a:rPr lang="el-GR" sz="3600" b="1" dirty="0">
                <a:solidFill>
                  <a:srgbClr val="2E6CB8"/>
                </a:solidFill>
                <a:latin typeface="Arial" panose="020B0604020202020204" pitchFamily="34" charset="0"/>
                <a:cs typeface="Arial" panose="020B0604020202020204" pitchFamily="34" charset="0"/>
              </a:rPr>
              <a:t>Πολιτική υγείας και </a:t>
            </a:r>
            <a:br>
              <a:rPr lang="el-GR" sz="3600" b="1" dirty="0">
                <a:solidFill>
                  <a:srgbClr val="2E6CB8"/>
                </a:solidFill>
                <a:latin typeface="Arial" panose="020B0604020202020204" pitchFamily="34" charset="0"/>
                <a:cs typeface="Arial" panose="020B0604020202020204" pitchFamily="34" charset="0"/>
              </a:rPr>
            </a:br>
            <a:r>
              <a:rPr lang="el-GR" sz="3600" b="1" dirty="0">
                <a:solidFill>
                  <a:srgbClr val="2E6CB8"/>
                </a:solidFill>
                <a:latin typeface="Arial" panose="020B0604020202020204" pitchFamily="34" charset="0"/>
                <a:cs typeface="Arial" panose="020B0604020202020204" pitchFamily="34" charset="0"/>
              </a:rPr>
              <a:t>Διοίκηση υπηρεσιών υγείας</a:t>
            </a:r>
          </a:p>
        </p:txBody>
      </p:sp>
      <p:sp>
        <p:nvSpPr>
          <p:cNvPr id="3" name="Υπότιτλος 2">
            <a:extLst>
              <a:ext uri="{FF2B5EF4-FFF2-40B4-BE49-F238E27FC236}">
                <a16:creationId xmlns:a16="http://schemas.microsoft.com/office/drawing/2014/main" id="{263B0220-285E-CDAD-EBD0-6D84226E8FAB}"/>
              </a:ext>
            </a:extLst>
          </p:cNvPr>
          <p:cNvSpPr>
            <a:spLocks noGrp="1"/>
          </p:cNvSpPr>
          <p:nvPr>
            <p:ph type="subTitle" idx="1"/>
          </p:nvPr>
        </p:nvSpPr>
        <p:spPr>
          <a:xfrm>
            <a:off x="5178490" y="1670066"/>
            <a:ext cx="6806288" cy="841946"/>
          </a:xfrm>
        </p:spPr>
        <p:txBody>
          <a:bodyPr>
            <a:normAutofit/>
          </a:bodyPr>
          <a:lstStyle/>
          <a:p>
            <a:pPr algn="l"/>
            <a:r>
              <a:rPr lang="el-GR" sz="2800" dirty="0">
                <a:latin typeface="Arial" panose="020B0604020202020204" pitchFamily="34" charset="0"/>
                <a:cs typeface="Arial" panose="020B0604020202020204" pitchFamily="34" charset="0"/>
              </a:rPr>
              <a:t>Νικόλαος Μ. Πολύζος</a:t>
            </a:r>
          </a:p>
        </p:txBody>
      </p:sp>
      <p:sp>
        <p:nvSpPr>
          <p:cNvPr id="4" name="TextBox 3">
            <a:extLst>
              <a:ext uri="{FF2B5EF4-FFF2-40B4-BE49-F238E27FC236}">
                <a16:creationId xmlns:a16="http://schemas.microsoft.com/office/drawing/2014/main" id="{017CE44A-DACC-7179-A8D3-B317D438C19B}"/>
              </a:ext>
            </a:extLst>
          </p:cNvPr>
          <p:cNvSpPr txBox="1"/>
          <p:nvPr/>
        </p:nvSpPr>
        <p:spPr>
          <a:xfrm>
            <a:off x="5178490" y="2466960"/>
            <a:ext cx="7013510" cy="1877437"/>
          </a:xfrm>
          <a:prstGeom prst="rect">
            <a:avLst/>
          </a:prstGeom>
          <a:noFill/>
        </p:spPr>
        <p:txBody>
          <a:bodyPr wrap="square" rtlCol="0">
            <a:spAutoFit/>
          </a:bodyPr>
          <a:lstStyle/>
          <a:p>
            <a:r>
              <a:rPr lang="el-GR" sz="2800" b="1" dirty="0">
                <a:latin typeface="Arial" panose="020B0604020202020204" pitchFamily="34" charset="0"/>
                <a:cs typeface="Arial" panose="020B0604020202020204" pitchFamily="34" charset="0"/>
              </a:rPr>
              <a:t>Κεφ. </a:t>
            </a:r>
            <a:r>
              <a:rPr lang="en-US" sz="2800" b="1" dirty="0">
                <a:latin typeface="Arial" panose="020B0604020202020204" pitchFamily="34" charset="0"/>
                <a:cs typeface="Arial" panose="020B0604020202020204" pitchFamily="34" charset="0"/>
              </a:rPr>
              <a:t>4</a:t>
            </a:r>
            <a:endParaRPr lang="el-GR" sz="2800" b="1" dirty="0">
              <a:latin typeface="Arial" panose="020B0604020202020204" pitchFamily="34" charset="0"/>
              <a:cs typeface="Arial" panose="020B0604020202020204" pitchFamily="34" charset="0"/>
            </a:endParaRPr>
          </a:p>
          <a:p>
            <a:endParaRPr lang="el-GR" sz="1400" b="1" dirty="0">
              <a:latin typeface="Arial" panose="020B0604020202020204" pitchFamily="34" charset="0"/>
              <a:cs typeface="Arial" panose="020B0604020202020204" pitchFamily="34" charset="0"/>
            </a:endParaRPr>
          </a:p>
          <a:p>
            <a:r>
              <a:rPr lang="el-GR" sz="2800" b="1" dirty="0">
                <a:latin typeface="Arial" panose="020B0604020202020204" pitchFamily="34" charset="0"/>
                <a:cs typeface="Arial" panose="020B0604020202020204" pitchFamily="34" charset="0"/>
              </a:rPr>
              <a:t>Μεταρρυθμίσεις και ελληνική περίπτωση</a:t>
            </a:r>
            <a:endParaRPr lang="en-US" dirty="0"/>
          </a:p>
          <a:p>
            <a:endParaRPr lang="en-US" dirty="0"/>
          </a:p>
        </p:txBody>
      </p:sp>
      <p:sp>
        <p:nvSpPr>
          <p:cNvPr id="5" name="Ορθογώνιο 4">
            <a:extLst>
              <a:ext uri="{FF2B5EF4-FFF2-40B4-BE49-F238E27FC236}">
                <a16:creationId xmlns:a16="http://schemas.microsoft.com/office/drawing/2014/main" id="{A87E087D-7E8A-1429-F549-0360857342A8}"/>
              </a:ext>
            </a:extLst>
          </p:cNvPr>
          <p:cNvSpPr/>
          <p:nvPr/>
        </p:nvSpPr>
        <p:spPr>
          <a:xfrm>
            <a:off x="0" y="6464808"/>
            <a:ext cx="12192000" cy="393192"/>
          </a:xfrm>
          <a:prstGeom prst="rect">
            <a:avLst/>
          </a:prstGeom>
          <a:solidFill>
            <a:srgbClr val="05AF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TextBox 5">
            <a:extLst>
              <a:ext uri="{FF2B5EF4-FFF2-40B4-BE49-F238E27FC236}">
                <a16:creationId xmlns:a16="http://schemas.microsoft.com/office/drawing/2014/main" id="{BAECC1C4-778D-A4A3-72E9-72707273E091}"/>
              </a:ext>
            </a:extLst>
          </p:cNvPr>
          <p:cNvSpPr txBox="1"/>
          <p:nvPr/>
        </p:nvSpPr>
        <p:spPr>
          <a:xfrm>
            <a:off x="9941045" y="6523849"/>
            <a:ext cx="2484318"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dirty="0">
                <a:latin typeface="Arial" panose="020B0604020202020204" pitchFamily="34" charset="0"/>
                <a:cs typeface="Arial" panose="020B0604020202020204" pitchFamily="34" charset="0"/>
              </a:rPr>
              <a:t>© 2024 Εκδόσεις Κριτική</a:t>
            </a:r>
          </a:p>
        </p:txBody>
      </p:sp>
      <p:pic>
        <p:nvPicPr>
          <p:cNvPr id="7" name="Εικόνα 6">
            <a:extLst>
              <a:ext uri="{FF2B5EF4-FFF2-40B4-BE49-F238E27FC236}">
                <a16:creationId xmlns:a16="http://schemas.microsoft.com/office/drawing/2014/main" id="{1B7C43C3-B4D5-5F36-9448-13802159E1CE}"/>
              </a:ext>
            </a:extLst>
          </p:cNvPr>
          <p:cNvPicPr>
            <a:picLocks noChangeAspect="1"/>
          </p:cNvPicPr>
          <p:nvPr/>
        </p:nvPicPr>
        <p:blipFill>
          <a:blip r:embed="rId2"/>
          <a:stretch>
            <a:fillRect/>
          </a:stretch>
        </p:blipFill>
        <p:spPr>
          <a:xfrm>
            <a:off x="9964079" y="5607778"/>
            <a:ext cx="1755170" cy="576000"/>
          </a:xfrm>
          <a:prstGeom prst="rect">
            <a:avLst/>
          </a:prstGeom>
        </p:spPr>
      </p:pic>
      <p:pic>
        <p:nvPicPr>
          <p:cNvPr id="9" name="Εικόνα 8" descr="Εικόνα που περιέχει κείμενο, γραμματοσειρά, σύμβολο, στιγμιότυπο οθόνης&#10;&#10;Περιγραφή που δημιουργήθηκε αυτόματα">
            <a:extLst>
              <a:ext uri="{FF2B5EF4-FFF2-40B4-BE49-F238E27FC236}">
                <a16:creationId xmlns:a16="http://schemas.microsoft.com/office/drawing/2014/main" id="{E77B897F-0262-E821-51F7-EA9BB73A99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781" y="387458"/>
            <a:ext cx="4053582" cy="5723058"/>
          </a:xfrm>
          <a:prstGeom prst="rect">
            <a:avLst/>
          </a:prstGeom>
          <a:ln w="3175">
            <a:solidFill>
              <a:schemeClr val="tx1"/>
            </a:solidFill>
          </a:ln>
          <a:effectLst>
            <a:outerShdw blurRad="50800" dist="38100" dir="2700000" sx="101000" sy="101000" algn="tl" rotWithShape="0">
              <a:prstClr val="black">
                <a:alpha val="20000"/>
              </a:prstClr>
            </a:outerShdw>
          </a:effectLst>
        </p:spPr>
      </p:pic>
    </p:spTree>
    <p:extLst>
      <p:ext uri="{BB962C8B-B14F-4D97-AF65-F5344CB8AC3E}">
        <p14:creationId xmlns:p14="http://schemas.microsoft.com/office/powerpoint/2010/main" val="2039745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314948-FC6D-C202-CBB7-12CD354962C9}"/>
              </a:ext>
            </a:extLst>
          </p:cNvPr>
          <p:cNvSpPr>
            <a:spLocks noGrp="1"/>
          </p:cNvSpPr>
          <p:nvPr>
            <p:ph type="ctrTitle"/>
          </p:nvPr>
        </p:nvSpPr>
        <p:spPr>
          <a:xfrm>
            <a:off x="472751" y="57152"/>
            <a:ext cx="11112758" cy="1296625"/>
          </a:xfrm>
          <a:ln>
            <a:noFill/>
          </a:ln>
        </p:spPr>
        <p:txBody>
          <a:bodyPr>
            <a:noAutofit/>
          </a:bodyPr>
          <a:lstStyle/>
          <a:p>
            <a:r>
              <a:rPr lang="el-GR" sz="4000" dirty="0">
                <a:latin typeface="Arial" panose="020B0604020202020204" pitchFamily="34" charset="0"/>
                <a:cs typeface="Arial" panose="020B0604020202020204" pitchFamily="34" charset="0"/>
              </a:rPr>
              <a:t>4.4  Συμπέρασμα μεταρρυθμίσεων στο σύστημα υγείας  (1)</a:t>
            </a:r>
          </a:p>
        </p:txBody>
      </p:sp>
      <p:sp>
        <p:nvSpPr>
          <p:cNvPr id="10" name="Ορθογώνιο 9">
            <a:extLst>
              <a:ext uri="{FF2B5EF4-FFF2-40B4-BE49-F238E27FC236}">
                <a16:creationId xmlns:a16="http://schemas.microsoft.com/office/drawing/2014/main" id="{533F1D97-82F3-E87B-2650-0F47662E87C1}"/>
              </a:ext>
            </a:extLst>
          </p:cNvPr>
          <p:cNvSpPr/>
          <p:nvPr/>
        </p:nvSpPr>
        <p:spPr>
          <a:xfrm>
            <a:off x="0" y="6464808"/>
            <a:ext cx="12192000" cy="393192"/>
          </a:xfrm>
          <a:prstGeom prst="rect">
            <a:avLst/>
          </a:prstGeom>
          <a:solidFill>
            <a:srgbClr val="05AF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BAECC1C4-778D-A4A3-72E9-72707273E091}"/>
              </a:ext>
            </a:extLst>
          </p:cNvPr>
          <p:cNvSpPr txBox="1"/>
          <p:nvPr/>
        </p:nvSpPr>
        <p:spPr>
          <a:xfrm>
            <a:off x="9941045" y="6523849"/>
            <a:ext cx="2484318"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2024 Εκδόσεις Κριτική</a:t>
            </a:r>
          </a:p>
        </p:txBody>
      </p:sp>
      <p:sp>
        <p:nvSpPr>
          <p:cNvPr id="5" name="TextBox 4">
            <a:extLst>
              <a:ext uri="{FF2B5EF4-FFF2-40B4-BE49-F238E27FC236}">
                <a16:creationId xmlns:a16="http://schemas.microsoft.com/office/drawing/2014/main" id="{2257EA9C-0F89-3D68-7224-959EE3C88A98}"/>
              </a:ext>
            </a:extLst>
          </p:cNvPr>
          <p:cNvSpPr txBox="1"/>
          <p:nvPr/>
        </p:nvSpPr>
        <p:spPr>
          <a:xfrm>
            <a:off x="472751" y="1412818"/>
            <a:ext cx="11246498" cy="3816429"/>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Στο βιβλίο του αείμνηστου Άρη </a:t>
            </a:r>
            <a:r>
              <a:rPr kumimoji="0" lang="el-GR" sz="22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Σισσούρα</a:t>
            </a:r>
            <a:r>
              <a:rPr kumimoji="0" lang="el-G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«Τα Μετέωρα Βήματα του ΕΣΥ» (2012), όπου αφιερώνεται το παρόν, αναφέρεται ότι οι μεταρρυθμίσεις, ως τομές κοινωνικής οργάνωσης της χώρας πολλές φορές παρέμειναν </a:t>
            </a:r>
            <a:r>
              <a:rPr kumimoji="0" lang="el-GR" sz="2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ανολοκλήρωτες</a:t>
            </a:r>
            <a:r>
              <a:rPr kumimoji="0" lang="el-G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στην υλοποίησή τους. Τέτοια ήταν και η μεταρρύθμιση του Εθνικού Συστήματος Υγείας (ΕΣΥ) που θεσμοθετήθηκε το 1983, η οποία διέγραψε μια </a:t>
            </a:r>
            <a:r>
              <a:rPr kumimoji="0" lang="el-GR" sz="2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μετέωρη πορεία</a:t>
            </a:r>
            <a:r>
              <a:rPr kumimoji="0" lang="el-G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μεταξύ μιας εντυπωσιακής ανάπτυξης </a:t>
            </a:r>
            <a:r>
              <a:rPr kumimoji="0" lang="el-GR" sz="2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υποδομών</a:t>
            </a:r>
            <a:r>
              <a:rPr kumimoji="0" lang="el-G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και υπηρεσιών ιατρικής υποστήριξης από τη μια, και θεσμικής ανεπάρκειας, χαμηλών </a:t>
            </a:r>
            <a:r>
              <a:rPr kumimoji="0" lang="el-GR" sz="2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αποδόσεων</a:t>
            </a:r>
            <a:r>
              <a:rPr kumimoji="0" lang="el-G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και μεγάλης δυσαρέσκειας των πολιτών από τις υπηρεσίες από την άλλη. Το βιβλίο επιχειρεί να απαντήσει σε αυτές τις καίριες αντιφάσεις και στο βασανιστικό ερώτημα: πώς μια τέτοια πρόταση για την υγεία, όχι μόνο </a:t>
            </a:r>
            <a:r>
              <a:rPr kumimoji="0" lang="el-GR" sz="22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αξιακά</a:t>
            </a:r>
            <a:r>
              <a:rPr kumimoji="0" lang="el-G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και θεσμικά εδραιωμένη σε αρχές ισότητας και καθολικής κάλυψης, αλλά και αποδεκτή από το κοινωνικό σύνολο, «ξεστράτισε» στον δρόμο της ολοκλήρωσής της;</a:t>
            </a:r>
          </a:p>
        </p:txBody>
      </p:sp>
    </p:spTree>
    <p:extLst>
      <p:ext uri="{BB962C8B-B14F-4D97-AF65-F5344CB8AC3E}">
        <p14:creationId xmlns:p14="http://schemas.microsoft.com/office/powerpoint/2010/main" val="2170901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314948-FC6D-C202-CBB7-12CD354962C9}"/>
              </a:ext>
            </a:extLst>
          </p:cNvPr>
          <p:cNvSpPr>
            <a:spLocks noGrp="1"/>
          </p:cNvSpPr>
          <p:nvPr>
            <p:ph type="ctrTitle"/>
          </p:nvPr>
        </p:nvSpPr>
        <p:spPr>
          <a:xfrm>
            <a:off x="539621" y="-69145"/>
            <a:ext cx="11112758" cy="1296625"/>
          </a:xfrm>
          <a:ln>
            <a:noFill/>
          </a:ln>
        </p:spPr>
        <p:txBody>
          <a:bodyPr>
            <a:noAutofit/>
          </a:bodyPr>
          <a:lstStyle/>
          <a:p>
            <a:r>
              <a:rPr lang="el-GR" sz="4000" dirty="0">
                <a:latin typeface="Arial" panose="020B0604020202020204" pitchFamily="34" charset="0"/>
                <a:cs typeface="Arial" panose="020B0604020202020204" pitchFamily="34" charset="0"/>
              </a:rPr>
              <a:t>4.4  Συμπέρασμα μεταρρυθμίσεων στο σύστημα υγείας  (2)</a:t>
            </a:r>
          </a:p>
        </p:txBody>
      </p:sp>
      <p:sp>
        <p:nvSpPr>
          <p:cNvPr id="10" name="Ορθογώνιο 9">
            <a:extLst>
              <a:ext uri="{FF2B5EF4-FFF2-40B4-BE49-F238E27FC236}">
                <a16:creationId xmlns:a16="http://schemas.microsoft.com/office/drawing/2014/main" id="{533F1D97-82F3-E87B-2650-0F47662E87C1}"/>
              </a:ext>
            </a:extLst>
          </p:cNvPr>
          <p:cNvSpPr/>
          <p:nvPr/>
        </p:nvSpPr>
        <p:spPr>
          <a:xfrm>
            <a:off x="0" y="6464808"/>
            <a:ext cx="12192000" cy="393192"/>
          </a:xfrm>
          <a:prstGeom prst="rect">
            <a:avLst/>
          </a:prstGeom>
          <a:solidFill>
            <a:srgbClr val="05AF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TextBox 5">
            <a:extLst>
              <a:ext uri="{FF2B5EF4-FFF2-40B4-BE49-F238E27FC236}">
                <a16:creationId xmlns:a16="http://schemas.microsoft.com/office/drawing/2014/main" id="{BAECC1C4-778D-A4A3-72E9-72707273E091}"/>
              </a:ext>
            </a:extLst>
          </p:cNvPr>
          <p:cNvSpPr txBox="1"/>
          <p:nvPr/>
        </p:nvSpPr>
        <p:spPr>
          <a:xfrm>
            <a:off x="9941045" y="6523849"/>
            <a:ext cx="2484318"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dirty="0">
                <a:latin typeface="Arial" panose="020B0604020202020204" pitchFamily="34" charset="0"/>
                <a:cs typeface="Arial" panose="020B0604020202020204" pitchFamily="34" charset="0"/>
              </a:rPr>
              <a:t>© 2024 Εκδόσεις Κριτική</a:t>
            </a:r>
          </a:p>
        </p:txBody>
      </p:sp>
      <p:sp>
        <p:nvSpPr>
          <p:cNvPr id="5" name="TextBox 4">
            <a:extLst>
              <a:ext uri="{FF2B5EF4-FFF2-40B4-BE49-F238E27FC236}">
                <a16:creationId xmlns:a16="http://schemas.microsoft.com/office/drawing/2014/main" id="{2257EA9C-0F89-3D68-7224-959EE3C88A98}"/>
              </a:ext>
            </a:extLst>
          </p:cNvPr>
          <p:cNvSpPr txBox="1"/>
          <p:nvPr/>
        </p:nvSpPr>
        <p:spPr>
          <a:xfrm>
            <a:off x="539621" y="1083782"/>
            <a:ext cx="11112758" cy="5509200"/>
          </a:xfrm>
          <a:prstGeom prst="rect">
            <a:avLst/>
          </a:prstGeom>
          <a:noFill/>
          <a:ln>
            <a:noFill/>
          </a:ln>
        </p:spPr>
        <p:txBody>
          <a:bodyPr wrap="square" rtlCol="0">
            <a:spAutoFit/>
          </a:bodyPr>
          <a:lstStyle/>
          <a:p>
            <a:pPr algn="l"/>
            <a:r>
              <a:rPr lang="el-GR" sz="2200" b="0" i="0" u="none" strike="noStrike" baseline="0" dirty="0">
                <a:latin typeface="Arial" panose="020B0604020202020204" pitchFamily="34" charset="0"/>
                <a:cs typeface="Arial" panose="020B0604020202020204" pitchFamily="34" charset="0"/>
              </a:rPr>
              <a:t>Συμπεράσματα:</a:t>
            </a:r>
          </a:p>
          <a:p>
            <a:pPr marL="342900" indent="-342900" algn="l">
              <a:buFont typeface="+mj-lt"/>
              <a:buAutoNum type="arabicPeriod"/>
            </a:pPr>
            <a:r>
              <a:rPr lang="el-GR" sz="2200" b="0" i="0" u="none" strike="noStrike" baseline="0" dirty="0">
                <a:latin typeface="Arial" panose="020B0604020202020204" pitchFamily="34" charset="0"/>
                <a:cs typeface="Arial" panose="020B0604020202020204" pitchFamily="34" charset="0"/>
              </a:rPr>
              <a:t>Το πρώτο συμπέρασμα επικεντρώνεται στο φαινόμενο των επαναλαμβανόμενων μεταρρυθμιστικών </a:t>
            </a:r>
            <a:r>
              <a:rPr lang="el-GR" sz="2200" b="1" i="0" u="none" strike="noStrike" baseline="0" dirty="0">
                <a:latin typeface="Arial" panose="020B0604020202020204" pitchFamily="34" charset="0"/>
                <a:cs typeface="Arial" panose="020B0604020202020204" pitchFamily="34" charset="0"/>
              </a:rPr>
              <a:t>διατάξεων</a:t>
            </a:r>
            <a:r>
              <a:rPr lang="el-GR" sz="2200" b="0" i="0" u="none" strike="noStrike" baseline="0" dirty="0">
                <a:latin typeface="Arial" panose="020B0604020202020204" pitchFamily="34" charset="0"/>
                <a:cs typeface="Arial" panose="020B0604020202020204" pitchFamily="34" charset="0"/>
              </a:rPr>
              <a:t>, αναδεικνύοντας την αδυναμία –τις περισσότερες φορές– να υλοποιηθούν.</a:t>
            </a:r>
          </a:p>
          <a:p>
            <a:pPr marL="342900" indent="-342900" algn="l">
              <a:buFont typeface="+mj-lt"/>
              <a:buAutoNum type="arabicPeriod"/>
            </a:pPr>
            <a:r>
              <a:rPr lang="el-GR" sz="2200" b="0" i="0" u="none" strike="noStrike" baseline="0" dirty="0">
                <a:latin typeface="Arial" panose="020B0604020202020204" pitchFamily="34" charset="0"/>
                <a:cs typeface="Arial" panose="020B0604020202020204" pitchFamily="34" charset="0"/>
              </a:rPr>
              <a:t>Το δεύτερο συμπέρασμα εντοπίζεται στην έλλειψη </a:t>
            </a:r>
            <a:r>
              <a:rPr lang="el-GR" sz="2200" b="1" i="0" u="none" strike="noStrike" baseline="0" dirty="0">
                <a:latin typeface="Arial" panose="020B0604020202020204" pitchFamily="34" charset="0"/>
                <a:cs typeface="Arial" panose="020B0604020202020204" pitchFamily="34" charset="0"/>
              </a:rPr>
              <a:t>προτεραιοτήτων </a:t>
            </a:r>
            <a:r>
              <a:rPr lang="el-GR" sz="2200" b="0" i="0" u="none" strike="noStrike" baseline="0" dirty="0">
                <a:latin typeface="Arial" panose="020B0604020202020204" pitchFamily="34" charset="0"/>
                <a:cs typeface="Arial" panose="020B0604020202020204" pitchFamily="34" charset="0"/>
              </a:rPr>
              <a:t>στην υλοποίηση των μεταρρυθμιστικών αλλαγών, με αποτέλεσμα να αφεθεί «μετέωρη» η θεσμική συγκρότηση του συστήματος υγείας.</a:t>
            </a:r>
          </a:p>
          <a:p>
            <a:pPr marL="342900" indent="-342900" algn="l">
              <a:buFont typeface="+mj-lt"/>
              <a:buAutoNum type="arabicPeriod"/>
            </a:pPr>
            <a:r>
              <a:rPr lang="el-GR" sz="2200" b="0" i="0" u="none" strike="noStrike" baseline="0" dirty="0">
                <a:latin typeface="Arial" panose="020B0604020202020204" pitchFamily="34" charset="0"/>
                <a:cs typeface="Arial" panose="020B0604020202020204" pitchFamily="34" charset="0"/>
              </a:rPr>
              <a:t>Το τρίτο συμπέρασμα παραπέμπει στο </a:t>
            </a:r>
            <a:r>
              <a:rPr lang="el-GR" sz="2200" b="1" i="0" u="none" strike="noStrike" baseline="0" dirty="0">
                <a:latin typeface="Arial" panose="020B0604020202020204" pitchFamily="34" charset="0"/>
                <a:cs typeface="Arial" panose="020B0604020202020204" pitchFamily="34" charset="0"/>
              </a:rPr>
              <a:t>διαχειριστικό </a:t>
            </a:r>
            <a:r>
              <a:rPr lang="el-GR" sz="2200" b="0" i="0" u="none" strike="noStrike" baseline="0" dirty="0">
                <a:latin typeface="Arial" panose="020B0604020202020204" pitchFamily="34" charset="0"/>
                <a:cs typeface="Arial" panose="020B0604020202020204" pitchFamily="34" charset="0"/>
              </a:rPr>
              <a:t>μέρος και εντοπίζει την έκδηλη αδυναμία υλοποίησης και εφαρμογής των σχετικών κανόνων και μηχανισμών για την αποτελεσματική οργάνωση των υπηρεσιών και, κυρίως, την αποδοτική και διαφανή διαχείριση των πόρων.</a:t>
            </a:r>
          </a:p>
          <a:p>
            <a:pPr marL="342900" indent="-342900" algn="l">
              <a:buFont typeface="+mj-lt"/>
              <a:buAutoNum type="arabicPeriod"/>
            </a:pPr>
            <a:r>
              <a:rPr lang="el-GR" sz="2200" b="0" i="0" u="none" strike="noStrike" baseline="0" dirty="0">
                <a:latin typeface="Arial" panose="020B0604020202020204" pitchFamily="34" charset="0"/>
                <a:cs typeface="Arial" panose="020B0604020202020204" pitchFamily="34" charset="0"/>
              </a:rPr>
              <a:t>Ένα τέταρτο συμπέρασμα, είναι ότι το δημόσιο σύστημα υπηρεσιών υγείας παρουσίασε, σε αναπτυξιακό επίπεδο, ένα εντυπωσιακό έργο με μεγάλη και εκτεταμένη προσφορά υπηρεσιών παροχής υγειονομικής φροντίδας στους τομείς των </a:t>
            </a:r>
            <a:r>
              <a:rPr lang="el-GR" sz="2200" b="1" i="0" u="none" strike="noStrike" baseline="0" dirty="0">
                <a:latin typeface="Arial" panose="020B0604020202020204" pitchFamily="34" charset="0"/>
                <a:cs typeface="Arial" panose="020B0604020202020204" pitchFamily="34" charset="0"/>
              </a:rPr>
              <a:t>υποδομών</a:t>
            </a:r>
            <a:r>
              <a:rPr lang="el-GR" sz="2200" b="0" i="0" u="none" strike="noStrike" baseline="0" dirty="0">
                <a:latin typeface="Arial" panose="020B0604020202020204" pitchFamily="34" charset="0"/>
                <a:cs typeface="Arial" panose="020B0604020202020204" pitchFamily="34" charset="0"/>
              </a:rPr>
              <a:t>, της ιατρικής τεχνολογίας και του ανθρώπινου δυναμικού (κυρίως του ιατρικού δυναμικού).</a:t>
            </a:r>
            <a:endParaRPr lang="el-G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839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314948-FC6D-C202-CBB7-12CD354962C9}"/>
              </a:ext>
            </a:extLst>
          </p:cNvPr>
          <p:cNvSpPr>
            <a:spLocks noGrp="1"/>
          </p:cNvSpPr>
          <p:nvPr>
            <p:ph type="ctrTitle"/>
          </p:nvPr>
        </p:nvSpPr>
        <p:spPr>
          <a:xfrm>
            <a:off x="539621" y="-69145"/>
            <a:ext cx="11112758" cy="1296625"/>
          </a:xfrm>
          <a:ln>
            <a:noFill/>
          </a:ln>
        </p:spPr>
        <p:txBody>
          <a:bodyPr>
            <a:noAutofit/>
          </a:bodyPr>
          <a:lstStyle/>
          <a:p>
            <a:r>
              <a:rPr lang="el-GR" sz="4000" dirty="0">
                <a:latin typeface="Arial" panose="020B0604020202020204" pitchFamily="34" charset="0"/>
                <a:cs typeface="Arial" panose="020B0604020202020204" pitchFamily="34" charset="0"/>
              </a:rPr>
              <a:t>4.5  Σύστημα πρόνοιας – κοινωνικής φροντίδας: ελληνική περίπτωση (1)</a:t>
            </a:r>
          </a:p>
        </p:txBody>
      </p:sp>
      <p:sp>
        <p:nvSpPr>
          <p:cNvPr id="10" name="Ορθογώνιο 9">
            <a:extLst>
              <a:ext uri="{FF2B5EF4-FFF2-40B4-BE49-F238E27FC236}">
                <a16:creationId xmlns:a16="http://schemas.microsoft.com/office/drawing/2014/main" id="{533F1D97-82F3-E87B-2650-0F47662E87C1}"/>
              </a:ext>
            </a:extLst>
          </p:cNvPr>
          <p:cNvSpPr/>
          <p:nvPr/>
        </p:nvSpPr>
        <p:spPr>
          <a:xfrm>
            <a:off x="0" y="6464808"/>
            <a:ext cx="12192000" cy="393192"/>
          </a:xfrm>
          <a:prstGeom prst="rect">
            <a:avLst/>
          </a:prstGeom>
          <a:solidFill>
            <a:srgbClr val="05AF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TextBox 5">
            <a:extLst>
              <a:ext uri="{FF2B5EF4-FFF2-40B4-BE49-F238E27FC236}">
                <a16:creationId xmlns:a16="http://schemas.microsoft.com/office/drawing/2014/main" id="{BAECC1C4-778D-A4A3-72E9-72707273E091}"/>
              </a:ext>
            </a:extLst>
          </p:cNvPr>
          <p:cNvSpPr txBox="1"/>
          <p:nvPr/>
        </p:nvSpPr>
        <p:spPr>
          <a:xfrm>
            <a:off x="9941045" y="6523849"/>
            <a:ext cx="2484318"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dirty="0">
                <a:latin typeface="Arial" panose="020B0604020202020204" pitchFamily="34" charset="0"/>
                <a:cs typeface="Arial" panose="020B0604020202020204" pitchFamily="34" charset="0"/>
              </a:rPr>
              <a:t>© 2024 Εκδόσεις Κριτική</a:t>
            </a:r>
          </a:p>
        </p:txBody>
      </p:sp>
      <p:sp>
        <p:nvSpPr>
          <p:cNvPr id="5" name="TextBox 4">
            <a:extLst>
              <a:ext uri="{FF2B5EF4-FFF2-40B4-BE49-F238E27FC236}">
                <a16:creationId xmlns:a16="http://schemas.microsoft.com/office/drawing/2014/main" id="{2257EA9C-0F89-3D68-7224-959EE3C88A98}"/>
              </a:ext>
            </a:extLst>
          </p:cNvPr>
          <p:cNvSpPr txBox="1"/>
          <p:nvPr/>
        </p:nvSpPr>
        <p:spPr>
          <a:xfrm>
            <a:off x="539621" y="1348800"/>
            <a:ext cx="11112758" cy="4832092"/>
          </a:xfrm>
          <a:prstGeom prst="rect">
            <a:avLst/>
          </a:prstGeom>
          <a:noFill/>
          <a:ln>
            <a:noFill/>
          </a:ln>
        </p:spPr>
        <p:txBody>
          <a:bodyPr wrap="square" rtlCol="0">
            <a:spAutoFit/>
          </a:bodyPr>
          <a:lstStyle/>
          <a:p>
            <a:pPr algn="l"/>
            <a:r>
              <a:rPr lang="el-GR" sz="2200" b="0" i="0" u="none" strike="noStrike" baseline="0" dirty="0">
                <a:latin typeface="Arial" panose="020B0604020202020204" pitchFamily="34" charset="0"/>
                <a:cs typeface="Arial" panose="020B0604020202020204" pitchFamily="34" charset="0"/>
              </a:rPr>
              <a:t>Η παροχή κοινωνικών υπηρεσιών στη χώρα γίνεται από τον </a:t>
            </a:r>
            <a:r>
              <a:rPr lang="el-GR" sz="2200" b="1" i="0" u="none" strike="noStrike" baseline="0" dirty="0">
                <a:latin typeface="Arial" panose="020B0604020202020204" pitchFamily="34" charset="0"/>
                <a:cs typeface="Arial" panose="020B0604020202020204" pitchFamily="34" charset="0"/>
              </a:rPr>
              <a:t>δημόσιο</a:t>
            </a:r>
            <a:r>
              <a:rPr lang="el-GR" sz="2200" b="0" i="0" u="none" strike="noStrike" baseline="0" dirty="0">
                <a:latin typeface="Arial" panose="020B0604020202020204" pitchFamily="34" charset="0"/>
                <a:cs typeface="Arial" panose="020B0604020202020204" pitchFamily="34" charset="0"/>
              </a:rPr>
              <a:t> τομέα (Κυβέρνηση, ΟΤΑ κ.λπ.), τον </a:t>
            </a:r>
            <a:r>
              <a:rPr lang="el-GR" sz="2200" b="1" i="0" u="none" strike="noStrike" baseline="0" dirty="0">
                <a:latin typeface="Arial" panose="020B0604020202020204" pitchFamily="34" charset="0"/>
                <a:cs typeface="Arial" panose="020B0604020202020204" pitchFamily="34" charset="0"/>
              </a:rPr>
              <a:t>ιδιωτικό</a:t>
            </a:r>
            <a:r>
              <a:rPr lang="el-GR" sz="2200" b="0" i="0" u="none" strike="noStrike" baseline="0" dirty="0">
                <a:latin typeface="Arial" panose="020B0604020202020204" pitchFamily="34" charset="0"/>
                <a:cs typeface="Arial" panose="020B0604020202020204" pitchFamily="34" charset="0"/>
              </a:rPr>
              <a:t> τομέα (κερδοσκοπικές επιχειρήσεις), τον </a:t>
            </a:r>
            <a:r>
              <a:rPr lang="el-GR" sz="2200" b="1" i="0" u="none" strike="noStrike" baseline="0" dirty="0">
                <a:latin typeface="Arial" panose="020B0604020202020204" pitchFamily="34" charset="0"/>
                <a:cs typeface="Arial" panose="020B0604020202020204" pitchFamily="34" charset="0"/>
              </a:rPr>
              <a:t>μη</a:t>
            </a:r>
            <a:r>
              <a:rPr lang="el-GR" sz="2200" b="0" i="0" u="none" strike="noStrike" baseline="0" dirty="0">
                <a:latin typeface="Arial" panose="020B0604020202020204" pitchFamily="34" charset="0"/>
                <a:cs typeface="Arial" panose="020B0604020202020204" pitchFamily="34" charset="0"/>
              </a:rPr>
              <a:t> κερδοσκοπικό ή εθελοντικό ή φιλανθρωπικό ή άλλο (π.χ. εκκλησία) τομέα και φορείς αυτοβοήθειας (άτυπα δίκτυα φροντίδας). </a:t>
            </a:r>
          </a:p>
          <a:p>
            <a:pPr algn="l"/>
            <a:endParaRPr lang="el-GR" sz="2200" dirty="0">
              <a:latin typeface="Arial" panose="020B0604020202020204" pitchFamily="34" charset="0"/>
              <a:cs typeface="Arial" panose="020B0604020202020204" pitchFamily="34" charset="0"/>
            </a:endParaRPr>
          </a:p>
          <a:p>
            <a:pPr algn="l"/>
            <a:r>
              <a:rPr lang="el-GR" sz="2200" b="0" i="0" u="none" strike="noStrike" baseline="0" dirty="0">
                <a:latin typeface="Arial" panose="020B0604020202020204" pitchFamily="34" charset="0"/>
                <a:cs typeface="Arial" panose="020B0604020202020204" pitchFamily="34" charset="0"/>
              </a:rPr>
              <a:t>Έχουν άμεση σχέση ή/και συνέχεια με τις υπηρεσίες υγείας.</a:t>
            </a:r>
          </a:p>
          <a:p>
            <a:pPr algn="l"/>
            <a:endParaRPr lang="en-US" sz="2200" b="0" i="0" u="none" strike="noStrike" baseline="0" dirty="0">
              <a:latin typeface="Arial" panose="020B0604020202020204" pitchFamily="34" charset="0"/>
              <a:cs typeface="Arial" panose="020B0604020202020204" pitchFamily="34" charset="0"/>
            </a:endParaRPr>
          </a:p>
          <a:p>
            <a:pPr algn="l"/>
            <a:r>
              <a:rPr lang="el-GR" sz="2200" b="0" i="0" u="none" strike="noStrike" baseline="0" dirty="0">
                <a:latin typeface="Arial" panose="020B0604020202020204" pitchFamily="34" charset="0"/>
                <a:cs typeface="Arial" panose="020B0604020202020204" pitchFamily="34" charset="0"/>
              </a:rPr>
              <a:t>Οι </a:t>
            </a:r>
            <a:r>
              <a:rPr lang="el-GR" sz="2200" b="1" i="0" u="none" strike="noStrike" baseline="0" dirty="0">
                <a:latin typeface="Arial" panose="020B0604020202020204" pitchFamily="34" charset="0"/>
                <a:cs typeface="Arial" panose="020B0604020202020204" pitchFamily="34" charset="0"/>
              </a:rPr>
              <a:t>αξίες</a:t>
            </a:r>
            <a:r>
              <a:rPr lang="el-GR" sz="2200" b="0" i="0" u="none" strike="noStrike" baseline="0" dirty="0">
                <a:latin typeface="Arial" panose="020B0604020202020204" pitchFamily="34" charset="0"/>
                <a:cs typeface="Arial" panose="020B0604020202020204" pitchFamily="34" charset="0"/>
              </a:rPr>
              <a:t> και παραδοχές για τις κοινωνικές υπηρεσίες δημιουργούνται στην κοινωνία που δίνει </a:t>
            </a:r>
            <a:r>
              <a:rPr lang="el-GR" sz="2200" b="1" i="0" u="none" strike="noStrike" baseline="0" dirty="0">
                <a:latin typeface="Arial" panose="020B0604020202020204" pitchFamily="34" charset="0"/>
                <a:cs typeface="Arial" panose="020B0604020202020204" pitchFamily="34" charset="0"/>
              </a:rPr>
              <a:t>ευκαιρίες</a:t>
            </a:r>
            <a:r>
              <a:rPr lang="el-GR" sz="2200" b="0" i="0" u="none" strike="noStrike" baseline="0" dirty="0">
                <a:latin typeface="Arial" panose="020B0604020202020204" pitchFamily="34" charset="0"/>
                <a:cs typeface="Arial" panose="020B0604020202020204" pitchFamily="34" charset="0"/>
              </a:rPr>
              <a:t>, με την ύπαρξη μηχανισμών βοήθειας σε ευάλωτα μέλη της, με οργάνωση και στελέχη που αντιστοιχίζονται με τους χρήστες υπηρεσιών, είτε είναι </a:t>
            </a:r>
            <a:r>
              <a:rPr lang="el-GR" sz="2200" b="1" i="0" u="none" strike="noStrike" baseline="0" dirty="0">
                <a:latin typeface="Arial" panose="020B0604020202020204" pitchFamily="34" charset="0"/>
                <a:cs typeface="Arial" panose="020B0604020202020204" pitchFamily="34" charset="0"/>
              </a:rPr>
              <a:t>ανοικτή</a:t>
            </a:r>
            <a:r>
              <a:rPr lang="el-GR" sz="2200" b="0" i="0" u="none" strike="noStrike" baseline="0" dirty="0">
                <a:latin typeface="Arial" panose="020B0604020202020204" pitchFamily="34" charset="0"/>
                <a:cs typeface="Arial" panose="020B0604020202020204" pitchFamily="34" charset="0"/>
              </a:rPr>
              <a:t> είτε </a:t>
            </a:r>
            <a:r>
              <a:rPr lang="el-GR" sz="2200" b="1" i="0" u="none" strike="noStrike" baseline="0" dirty="0">
                <a:latin typeface="Arial" panose="020B0604020202020204" pitchFamily="34" charset="0"/>
                <a:cs typeface="Arial" panose="020B0604020202020204" pitchFamily="34" charset="0"/>
              </a:rPr>
              <a:t>κλειστή</a:t>
            </a:r>
            <a:r>
              <a:rPr lang="el-GR" sz="2200" b="0" i="0" u="none" strike="noStrike" baseline="0" dirty="0">
                <a:latin typeface="Arial" panose="020B0604020202020204" pitchFamily="34" charset="0"/>
                <a:cs typeface="Arial" panose="020B0604020202020204" pitchFamily="34" charset="0"/>
              </a:rPr>
              <a:t> η φροντίδα, στο ευρύτερο δίκτυο κοινωνικής πρόνοιας. </a:t>
            </a:r>
          </a:p>
          <a:p>
            <a:pPr algn="l"/>
            <a:endParaRPr lang="el-GR" sz="2200" dirty="0">
              <a:latin typeface="Arial" panose="020B0604020202020204" pitchFamily="34" charset="0"/>
              <a:cs typeface="Arial" panose="020B0604020202020204" pitchFamily="34" charset="0"/>
            </a:endParaRPr>
          </a:p>
          <a:p>
            <a:pPr algn="l"/>
            <a:r>
              <a:rPr lang="el-GR" sz="2200" b="0" i="0" u="none" strike="noStrike" baseline="0" dirty="0">
                <a:latin typeface="Arial" panose="020B0604020202020204" pitchFamily="34" charset="0"/>
                <a:cs typeface="Arial" panose="020B0604020202020204" pitchFamily="34" charset="0"/>
              </a:rPr>
              <a:t>Τα επικρατούντα πρότυπα (θεωρητικά) προωθούν την καθολικότητα (θεσμικό) ή την επιλεκτικότητα (υπολειμματικό).</a:t>
            </a:r>
            <a:endParaRPr lang="el-G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0225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314948-FC6D-C202-CBB7-12CD354962C9}"/>
              </a:ext>
            </a:extLst>
          </p:cNvPr>
          <p:cNvSpPr>
            <a:spLocks noGrp="1"/>
          </p:cNvSpPr>
          <p:nvPr>
            <p:ph type="ctrTitle"/>
          </p:nvPr>
        </p:nvSpPr>
        <p:spPr>
          <a:xfrm>
            <a:off x="539621" y="-69145"/>
            <a:ext cx="11112758" cy="1296625"/>
          </a:xfrm>
          <a:ln>
            <a:noFill/>
          </a:ln>
        </p:spPr>
        <p:txBody>
          <a:bodyPr>
            <a:noAutofit/>
          </a:bodyPr>
          <a:lstStyle/>
          <a:p>
            <a:r>
              <a:rPr lang="el-GR" sz="4000" dirty="0">
                <a:latin typeface="Arial" panose="020B0604020202020204" pitchFamily="34" charset="0"/>
                <a:cs typeface="Arial" panose="020B0604020202020204" pitchFamily="34" charset="0"/>
              </a:rPr>
              <a:t>4.5  Σύστημα πρόνοιας – κοινωνικής φροντίδας: ελληνική περίπτωση (2)</a:t>
            </a:r>
          </a:p>
        </p:txBody>
      </p:sp>
      <p:sp>
        <p:nvSpPr>
          <p:cNvPr id="10" name="Ορθογώνιο 9">
            <a:extLst>
              <a:ext uri="{FF2B5EF4-FFF2-40B4-BE49-F238E27FC236}">
                <a16:creationId xmlns:a16="http://schemas.microsoft.com/office/drawing/2014/main" id="{533F1D97-82F3-E87B-2650-0F47662E87C1}"/>
              </a:ext>
            </a:extLst>
          </p:cNvPr>
          <p:cNvSpPr/>
          <p:nvPr/>
        </p:nvSpPr>
        <p:spPr>
          <a:xfrm>
            <a:off x="0" y="6464808"/>
            <a:ext cx="12192000" cy="393192"/>
          </a:xfrm>
          <a:prstGeom prst="rect">
            <a:avLst/>
          </a:prstGeom>
          <a:solidFill>
            <a:srgbClr val="05AF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TextBox 5">
            <a:extLst>
              <a:ext uri="{FF2B5EF4-FFF2-40B4-BE49-F238E27FC236}">
                <a16:creationId xmlns:a16="http://schemas.microsoft.com/office/drawing/2014/main" id="{BAECC1C4-778D-A4A3-72E9-72707273E091}"/>
              </a:ext>
            </a:extLst>
          </p:cNvPr>
          <p:cNvSpPr txBox="1"/>
          <p:nvPr/>
        </p:nvSpPr>
        <p:spPr>
          <a:xfrm>
            <a:off x="9941045" y="6523849"/>
            <a:ext cx="2484318"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dirty="0">
                <a:latin typeface="Arial" panose="020B0604020202020204" pitchFamily="34" charset="0"/>
                <a:cs typeface="Arial" panose="020B0604020202020204" pitchFamily="34" charset="0"/>
              </a:rPr>
              <a:t>© 2024 Εκδόσεις Κριτική</a:t>
            </a:r>
          </a:p>
        </p:txBody>
      </p:sp>
      <p:sp>
        <p:nvSpPr>
          <p:cNvPr id="5" name="TextBox 4">
            <a:extLst>
              <a:ext uri="{FF2B5EF4-FFF2-40B4-BE49-F238E27FC236}">
                <a16:creationId xmlns:a16="http://schemas.microsoft.com/office/drawing/2014/main" id="{2257EA9C-0F89-3D68-7224-959EE3C88A98}"/>
              </a:ext>
            </a:extLst>
          </p:cNvPr>
          <p:cNvSpPr txBox="1"/>
          <p:nvPr/>
        </p:nvSpPr>
        <p:spPr>
          <a:xfrm>
            <a:off x="539621" y="1348800"/>
            <a:ext cx="11112758" cy="4493538"/>
          </a:xfrm>
          <a:prstGeom prst="rect">
            <a:avLst/>
          </a:prstGeom>
          <a:noFill/>
          <a:ln>
            <a:noFill/>
          </a:ln>
        </p:spPr>
        <p:txBody>
          <a:bodyPr wrap="square" rtlCol="0">
            <a:spAutoFit/>
          </a:bodyPr>
          <a:lstStyle/>
          <a:p>
            <a:pPr algn="l"/>
            <a:r>
              <a:rPr lang="el-GR" sz="2200" b="0" i="0" u="none" strike="noStrike" baseline="0" dirty="0">
                <a:latin typeface="Arial" panose="020B0604020202020204" pitchFamily="34" charset="0"/>
                <a:cs typeface="Arial" panose="020B0604020202020204" pitchFamily="34" charset="0"/>
              </a:rPr>
              <a:t>Οι κατά </a:t>
            </a:r>
            <a:r>
              <a:rPr lang="el-GR" sz="2200" b="1" i="0" u="none" strike="noStrike" baseline="0" dirty="0" err="1">
                <a:latin typeface="Arial" panose="020B0604020202020204" pitchFamily="34" charset="0"/>
                <a:cs typeface="Arial" panose="020B0604020202020204" pitchFamily="34" charset="0"/>
              </a:rPr>
              <a:t>Pascal</a:t>
            </a:r>
            <a:r>
              <a:rPr lang="el-GR" sz="2200" b="0" i="0" u="none" strike="noStrike" baseline="0" dirty="0">
                <a:latin typeface="Arial" panose="020B0604020202020204" pitchFamily="34" charset="0"/>
                <a:cs typeface="Arial" panose="020B0604020202020204" pitchFamily="34" charset="0"/>
              </a:rPr>
              <a:t> στόχοι και στην ελληνική πραγματικότητα είναι οι εξής:</a:t>
            </a:r>
          </a:p>
          <a:p>
            <a:pPr algn="l"/>
            <a:r>
              <a:rPr lang="el-GR" sz="2200" b="0" i="0" u="none" strike="noStrike" baseline="0" dirty="0">
                <a:latin typeface="Arial" panose="020B0604020202020204" pitchFamily="34" charset="0"/>
                <a:cs typeface="Arial" panose="020B0604020202020204" pitchFamily="34" charset="0"/>
              </a:rPr>
              <a:t>• Προστασία ατόμων με ανικανότητα (νομική ευθύνη).</a:t>
            </a:r>
          </a:p>
          <a:p>
            <a:pPr algn="l"/>
            <a:r>
              <a:rPr lang="el-GR" sz="2200" b="0" i="0" u="none" strike="noStrike" baseline="0" dirty="0">
                <a:latin typeface="Arial" panose="020B0604020202020204" pitchFamily="34" charset="0"/>
                <a:cs typeface="Arial" panose="020B0604020202020204" pitchFamily="34" charset="0"/>
              </a:rPr>
              <a:t>• Ενημέρωση πολιτών (ειδικά κέντρα).</a:t>
            </a:r>
          </a:p>
          <a:p>
            <a:pPr algn="l"/>
            <a:r>
              <a:rPr lang="el-GR" sz="2200" b="0" i="0" u="none" strike="noStrike" baseline="0" dirty="0">
                <a:latin typeface="Arial" panose="020B0604020202020204" pitchFamily="34" charset="0"/>
                <a:cs typeface="Arial" panose="020B0604020202020204" pitchFamily="34" charset="0"/>
              </a:rPr>
              <a:t>• Υποστηρικτικά προγράμματα (κοινωνική ευθύνη).</a:t>
            </a:r>
          </a:p>
          <a:p>
            <a:pPr algn="l"/>
            <a:r>
              <a:rPr lang="el-GR" sz="2200" b="0" i="0" u="none" strike="noStrike" baseline="0" dirty="0">
                <a:latin typeface="Arial" panose="020B0604020202020204" pitchFamily="34" charset="0"/>
                <a:cs typeface="Arial" panose="020B0604020202020204" pitchFamily="34" charset="0"/>
              </a:rPr>
              <a:t>• Προώθηση νομοθεσίας και κοινωνικών παρεμβάσεων (π.χ. Συνήγορος Πολίτη).</a:t>
            </a:r>
          </a:p>
          <a:p>
            <a:pPr algn="l"/>
            <a:r>
              <a:rPr lang="el-GR" sz="2200" b="0" i="0" u="none" strike="noStrike" baseline="0" dirty="0">
                <a:latin typeface="Arial" panose="020B0604020202020204" pitchFamily="34" charset="0"/>
                <a:cs typeface="Arial" panose="020B0604020202020204" pitchFamily="34" charset="0"/>
              </a:rPr>
              <a:t>• Θεσμοθέτηση (οικονομικών) μέτρων.</a:t>
            </a:r>
          </a:p>
          <a:p>
            <a:pPr algn="l"/>
            <a:endParaRPr lang="el-GR" sz="2200" b="0" i="0" u="none" strike="noStrike" baseline="0" dirty="0">
              <a:latin typeface="Arial" panose="020B0604020202020204" pitchFamily="34" charset="0"/>
              <a:cs typeface="Arial" panose="020B0604020202020204" pitchFamily="34" charset="0"/>
            </a:endParaRPr>
          </a:p>
          <a:p>
            <a:pPr algn="l"/>
            <a:r>
              <a:rPr lang="el-GR" sz="2200" b="0" i="0" u="none" strike="noStrike" baseline="0" dirty="0">
                <a:latin typeface="Arial" panose="020B0604020202020204" pitchFamily="34" charset="0"/>
                <a:cs typeface="Arial" panose="020B0604020202020204" pitchFamily="34" charset="0"/>
              </a:rPr>
              <a:t>Η ταξινόμηση του </a:t>
            </a:r>
            <a:r>
              <a:rPr lang="el-GR" sz="2200" b="1" i="0" u="none" strike="noStrike" baseline="0" dirty="0" err="1">
                <a:latin typeface="Arial" panose="020B0604020202020204" pitchFamily="34" charset="0"/>
                <a:cs typeface="Arial" panose="020B0604020202020204" pitchFamily="34" charset="0"/>
              </a:rPr>
              <a:t>Titmus</a:t>
            </a:r>
            <a:r>
              <a:rPr lang="el-GR" sz="2200" b="0" i="0" u="none" strike="noStrike" baseline="0" dirty="0">
                <a:latin typeface="Arial" panose="020B0604020202020204" pitchFamily="34" charset="0"/>
                <a:cs typeface="Arial" panose="020B0604020202020204" pitchFamily="34" charset="0"/>
              </a:rPr>
              <a:t> και στην ελληνική πραγματικότητα είναι η εξής:</a:t>
            </a:r>
          </a:p>
          <a:p>
            <a:pPr algn="l"/>
            <a:r>
              <a:rPr lang="el-GR" sz="2200" b="0" i="0" u="none" strike="noStrike" baseline="0" dirty="0">
                <a:latin typeface="Arial" panose="020B0604020202020204" pitchFamily="34" charset="0"/>
                <a:cs typeface="Arial" panose="020B0604020202020204" pitchFamily="34" charset="0"/>
              </a:rPr>
              <a:t>• Υπηρεσίες ή επιδόματα για ευημερία ατόμων-οικογενειών-ομάδων (παιδικοί</a:t>
            </a:r>
          </a:p>
          <a:p>
            <a:pPr algn="l"/>
            <a:r>
              <a:rPr lang="el-GR" sz="2200" b="0" i="0" u="none" strike="noStrike" baseline="0" dirty="0">
                <a:latin typeface="Arial" panose="020B0604020202020204" pitchFamily="34" charset="0"/>
                <a:cs typeface="Arial" panose="020B0604020202020204" pitchFamily="34" charset="0"/>
              </a:rPr>
              <a:t>σταθμοί, βοηθήματα κ.λπ.).</a:t>
            </a:r>
          </a:p>
          <a:p>
            <a:pPr algn="l"/>
            <a:r>
              <a:rPr lang="el-GR" sz="2200" b="0" i="0" u="none" strike="noStrike" baseline="0" dirty="0">
                <a:latin typeface="Arial" panose="020B0604020202020204" pitchFamily="34" charset="0"/>
                <a:cs typeface="Arial" panose="020B0604020202020204" pitchFamily="34" charset="0"/>
              </a:rPr>
              <a:t>• Υπηρεσίες ή επιδόματα για προστασία κοινωνίας (π.χ. υπηρεσίες ανηλίκων).</a:t>
            </a:r>
          </a:p>
          <a:p>
            <a:pPr algn="l"/>
            <a:r>
              <a:rPr lang="el-GR" sz="2200" b="0" i="0" u="none" strike="noStrike" baseline="0" dirty="0">
                <a:latin typeface="Arial" panose="020B0604020202020204" pitchFamily="34" charset="0"/>
                <a:cs typeface="Arial" panose="020B0604020202020204" pitchFamily="34" charset="0"/>
              </a:rPr>
              <a:t>• Υπηρεσίες ή επιδόματα για ανθρώπινο δυναμικό (π.χ. προγράμματα επιμόρφωσης).</a:t>
            </a:r>
          </a:p>
          <a:p>
            <a:pPr algn="l"/>
            <a:r>
              <a:rPr lang="el-GR" sz="2200" b="0" i="0" u="none" strike="noStrike" baseline="0" dirty="0">
                <a:latin typeface="Arial" panose="020B0604020202020204" pitchFamily="34" charset="0"/>
                <a:cs typeface="Arial" panose="020B0604020202020204" pitchFamily="34" charset="0"/>
              </a:rPr>
              <a:t>• Υπηρεσίες ή επιδόματα για αποζημιώσεις (π.χ. εργατικά ατυχήματα).</a:t>
            </a:r>
            <a:endParaRPr lang="el-G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7919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314948-FC6D-C202-CBB7-12CD354962C9}"/>
              </a:ext>
            </a:extLst>
          </p:cNvPr>
          <p:cNvSpPr>
            <a:spLocks noGrp="1"/>
          </p:cNvSpPr>
          <p:nvPr>
            <p:ph type="ctrTitle"/>
          </p:nvPr>
        </p:nvSpPr>
        <p:spPr>
          <a:xfrm>
            <a:off x="539621" y="-69145"/>
            <a:ext cx="11112758" cy="1296625"/>
          </a:xfrm>
          <a:ln>
            <a:noFill/>
          </a:ln>
        </p:spPr>
        <p:txBody>
          <a:bodyPr>
            <a:noAutofit/>
          </a:bodyPr>
          <a:lstStyle/>
          <a:p>
            <a:r>
              <a:rPr lang="el-GR" sz="4000" dirty="0">
                <a:latin typeface="Arial" panose="020B0604020202020204" pitchFamily="34" charset="0"/>
                <a:cs typeface="Arial" panose="020B0604020202020204" pitchFamily="34" charset="0"/>
              </a:rPr>
              <a:t>4.5  Σύστημα πρόνοιας – κοινωνικής φροντίδας: ελληνική περίπτωση (3)</a:t>
            </a:r>
          </a:p>
        </p:txBody>
      </p:sp>
      <p:sp>
        <p:nvSpPr>
          <p:cNvPr id="10" name="Ορθογώνιο 9">
            <a:extLst>
              <a:ext uri="{FF2B5EF4-FFF2-40B4-BE49-F238E27FC236}">
                <a16:creationId xmlns:a16="http://schemas.microsoft.com/office/drawing/2014/main" id="{533F1D97-82F3-E87B-2650-0F47662E87C1}"/>
              </a:ext>
            </a:extLst>
          </p:cNvPr>
          <p:cNvSpPr/>
          <p:nvPr/>
        </p:nvSpPr>
        <p:spPr>
          <a:xfrm>
            <a:off x="0" y="6464808"/>
            <a:ext cx="12192000" cy="393192"/>
          </a:xfrm>
          <a:prstGeom prst="rect">
            <a:avLst/>
          </a:prstGeom>
          <a:solidFill>
            <a:srgbClr val="05AF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TextBox 5">
            <a:extLst>
              <a:ext uri="{FF2B5EF4-FFF2-40B4-BE49-F238E27FC236}">
                <a16:creationId xmlns:a16="http://schemas.microsoft.com/office/drawing/2014/main" id="{BAECC1C4-778D-A4A3-72E9-72707273E091}"/>
              </a:ext>
            </a:extLst>
          </p:cNvPr>
          <p:cNvSpPr txBox="1"/>
          <p:nvPr/>
        </p:nvSpPr>
        <p:spPr>
          <a:xfrm>
            <a:off x="9941045" y="6523849"/>
            <a:ext cx="2484318"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dirty="0">
                <a:latin typeface="Arial" panose="020B0604020202020204" pitchFamily="34" charset="0"/>
                <a:cs typeface="Arial" panose="020B0604020202020204" pitchFamily="34" charset="0"/>
              </a:rPr>
              <a:t>© 2024 Εκδόσεις Κριτική</a:t>
            </a:r>
          </a:p>
        </p:txBody>
      </p:sp>
      <p:sp>
        <p:nvSpPr>
          <p:cNvPr id="5" name="TextBox 4">
            <a:extLst>
              <a:ext uri="{FF2B5EF4-FFF2-40B4-BE49-F238E27FC236}">
                <a16:creationId xmlns:a16="http://schemas.microsoft.com/office/drawing/2014/main" id="{2257EA9C-0F89-3D68-7224-959EE3C88A98}"/>
              </a:ext>
            </a:extLst>
          </p:cNvPr>
          <p:cNvSpPr txBox="1"/>
          <p:nvPr/>
        </p:nvSpPr>
        <p:spPr>
          <a:xfrm>
            <a:off x="539621" y="1722486"/>
            <a:ext cx="11112758" cy="2123658"/>
          </a:xfrm>
          <a:prstGeom prst="rect">
            <a:avLst/>
          </a:prstGeom>
          <a:noFill/>
          <a:ln>
            <a:noFill/>
          </a:ln>
        </p:spPr>
        <p:txBody>
          <a:bodyPr wrap="square" rtlCol="0">
            <a:spAutoFit/>
          </a:bodyPr>
          <a:lstStyle/>
          <a:p>
            <a:pPr algn="l"/>
            <a:r>
              <a:rPr lang="el-GR" sz="2200" b="0" i="0" u="none" strike="noStrike" baseline="0" dirty="0">
                <a:latin typeface="Arial" panose="020B0604020202020204" pitchFamily="34" charset="0"/>
                <a:cs typeface="Arial" panose="020B0604020202020204" pitchFamily="34" charset="0"/>
              </a:rPr>
              <a:t>Οι κατηγορίες του </a:t>
            </a:r>
            <a:r>
              <a:rPr lang="el-GR" sz="2200" b="1" i="0" u="none" strike="noStrike" baseline="0" dirty="0" err="1">
                <a:latin typeface="Arial" panose="020B0604020202020204" pitchFamily="34" charset="0"/>
                <a:cs typeface="Arial" panose="020B0604020202020204" pitchFamily="34" charset="0"/>
              </a:rPr>
              <a:t>Khan</a:t>
            </a:r>
            <a:r>
              <a:rPr lang="el-GR" sz="2200" b="0" i="0" u="none" strike="noStrike" baseline="0" dirty="0">
                <a:latin typeface="Arial" panose="020B0604020202020204" pitchFamily="34" charset="0"/>
                <a:cs typeface="Arial" panose="020B0604020202020204" pitchFamily="34" charset="0"/>
              </a:rPr>
              <a:t> και στην ελληνική πραγματικότητα είναι οι εξής:</a:t>
            </a:r>
          </a:p>
          <a:p>
            <a:pPr algn="l"/>
            <a:r>
              <a:rPr lang="el-GR" sz="2200" b="0" i="0" u="none" strike="noStrike" baseline="0" dirty="0">
                <a:latin typeface="Arial" panose="020B0604020202020204" pitchFamily="34" charset="0"/>
                <a:cs typeface="Arial" panose="020B0604020202020204" pitchFamily="34" charset="0"/>
              </a:rPr>
              <a:t>• Περιπτωσιολογικές υπηρεσίες (ΚΑΠΗ, κατ’ </a:t>
            </a:r>
            <a:r>
              <a:rPr lang="el-GR" sz="2200" b="0" i="0" u="none" strike="noStrike" baseline="0" dirty="0" err="1">
                <a:latin typeface="Arial" panose="020B0604020202020204" pitchFamily="34" charset="0"/>
                <a:cs typeface="Arial" panose="020B0604020202020204" pitchFamily="34" charset="0"/>
              </a:rPr>
              <a:t>οίκον</a:t>
            </a:r>
            <a:r>
              <a:rPr lang="el-GR" sz="2200" b="0" i="0" u="none" strike="noStrike" baseline="0" dirty="0">
                <a:latin typeface="Arial" panose="020B0604020202020204" pitchFamily="34" charset="0"/>
                <a:cs typeface="Arial" panose="020B0604020202020204" pitchFamily="34" charset="0"/>
              </a:rPr>
              <a:t> φροντίδα, οικογενειακός προγραμματισμός).</a:t>
            </a:r>
          </a:p>
          <a:p>
            <a:pPr algn="l"/>
            <a:r>
              <a:rPr lang="el-GR" sz="2200" b="0" i="0" u="none" strike="noStrike" baseline="0" dirty="0">
                <a:latin typeface="Arial" panose="020B0604020202020204" pitchFamily="34" charset="0"/>
                <a:cs typeface="Arial" panose="020B0604020202020204" pitchFamily="34" charset="0"/>
              </a:rPr>
              <a:t>• Υπηρεσίες κοινής ωφέλειας (σχολεία, μουσεία, βιβλιοθήκες, πάρκα κ.λπ.).</a:t>
            </a:r>
          </a:p>
          <a:p>
            <a:pPr algn="l"/>
            <a:r>
              <a:rPr lang="el-GR" sz="2200" b="0" i="0" u="none" strike="noStrike" baseline="0" dirty="0">
                <a:latin typeface="Arial" panose="020B0604020202020204" pitchFamily="34" charset="0"/>
                <a:cs typeface="Arial" panose="020B0604020202020204" pitchFamily="34" charset="0"/>
              </a:rPr>
              <a:t>• Πρωτογενείς (πρόνοια) – Δευτερογενείς (υγεία).</a:t>
            </a:r>
          </a:p>
          <a:p>
            <a:pPr algn="l"/>
            <a:r>
              <a:rPr lang="el-GR" sz="2200" b="0" i="0" u="none" strike="noStrike" baseline="0" dirty="0">
                <a:latin typeface="Arial" panose="020B0604020202020204" pitchFamily="34" charset="0"/>
                <a:cs typeface="Arial" panose="020B0604020202020204" pitchFamily="34" charset="0"/>
              </a:rPr>
              <a:t>• Δραστηριότητα (παιδεία, υγεία κ.λπ.).</a:t>
            </a:r>
            <a:endParaRPr lang="el-G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839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314948-FC6D-C202-CBB7-12CD354962C9}"/>
              </a:ext>
            </a:extLst>
          </p:cNvPr>
          <p:cNvSpPr>
            <a:spLocks noGrp="1"/>
          </p:cNvSpPr>
          <p:nvPr>
            <p:ph type="ctrTitle"/>
          </p:nvPr>
        </p:nvSpPr>
        <p:spPr>
          <a:xfrm>
            <a:off x="539621" y="-69145"/>
            <a:ext cx="11112758" cy="1296625"/>
          </a:xfrm>
          <a:ln>
            <a:noFill/>
          </a:ln>
        </p:spPr>
        <p:txBody>
          <a:bodyPr>
            <a:noAutofit/>
          </a:bodyPr>
          <a:lstStyle/>
          <a:p>
            <a:r>
              <a:rPr lang="el-GR" sz="4000" dirty="0">
                <a:latin typeface="Arial" panose="020B0604020202020204" pitchFamily="34" charset="0"/>
                <a:cs typeface="Arial" panose="020B0604020202020204" pitchFamily="34" charset="0"/>
              </a:rPr>
              <a:t>4.5  Σύστημα πρόνοιας – κοινωνικής φροντίδας: ελληνική περίπτωση (4)</a:t>
            </a:r>
          </a:p>
        </p:txBody>
      </p:sp>
      <p:sp>
        <p:nvSpPr>
          <p:cNvPr id="10" name="Ορθογώνιο 9">
            <a:extLst>
              <a:ext uri="{FF2B5EF4-FFF2-40B4-BE49-F238E27FC236}">
                <a16:creationId xmlns:a16="http://schemas.microsoft.com/office/drawing/2014/main" id="{533F1D97-82F3-E87B-2650-0F47662E87C1}"/>
              </a:ext>
            </a:extLst>
          </p:cNvPr>
          <p:cNvSpPr/>
          <p:nvPr/>
        </p:nvSpPr>
        <p:spPr>
          <a:xfrm>
            <a:off x="0" y="6464808"/>
            <a:ext cx="12192000" cy="393192"/>
          </a:xfrm>
          <a:prstGeom prst="rect">
            <a:avLst/>
          </a:prstGeom>
          <a:solidFill>
            <a:srgbClr val="05AF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TextBox 5">
            <a:extLst>
              <a:ext uri="{FF2B5EF4-FFF2-40B4-BE49-F238E27FC236}">
                <a16:creationId xmlns:a16="http://schemas.microsoft.com/office/drawing/2014/main" id="{BAECC1C4-778D-A4A3-72E9-72707273E091}"/>
              </a:ext>
            </a:extLst>
          </p:cNvPr>
          <p:cNvSpPr txBox="1"/>
          <p:nvPr/>
        </p:nvSpPr>
        <p:spPr>
          <a:xfrm>
            <a:off x="9941045" y="6523849"/>
            <a:ext cx="2484318"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dirty="0">
                <a:latin typeface="Arial" panose="020B0604020202020204" pitchFamily="34" charset="0"/>
                <a:cs typeface="Arial" panose="020B0604020202020204" pitchFamily="34" charset="0"/>
              </a:rPr>
              <a:t>© 2024 Εκδόσεις Κριτική</a:t>
            </a:r>
          </a:p>
        </p:txBody>
      </p:sp>
      <p:sp>
        <p:nvSpPr>
          <p:cNvPr id="5" name="TextBox 4">
            <a:extLst>
              <a:ext uri="{FF2B5EF4-FFF2-40B4-BE49-F238E27FC236}">
                <a16:creationId xmlns:a16="http://schemas.microsoft.com/office/drawing/2014/main" id="{2257EA9C-0F89-3D68-7224-959EE3C88A98}"/>
              </a:ext>
            </a:extLst>
          </p:cNvPr>
          <p:cNvSpPr txBox="1"/>
          <p:nvPr/>
        </p:nvSpPr>
        <p:spPr>
          <a:xfrm>
            <a:off x="539621" y="1348800"/>
            <a:ext cx="11112758" cy="4832092"/>
          </a:xfrm>
          <a:prstGeom prst="rect">
            <a:avLst/>
          </a:prstGeom>
          <a:noFill/>
          <a:ln>
            <a:noFill/>
          </a:ln>
        </p:spPr>
        <p:txBody>
          <a:bodyPr wrap="square" rtlCol="0">
            <a:spAutoFit/>
          </a:bodyPr>
          <a:lstStyle/>
          <a:p>
            <a:pPr algn="l"/>
            <a:r>
              <a:rPr lang="el-GR" sz="2200" b="1" i="0" u="none" strike="noStrike" baseline="0" dirty="0">
                <a:latin typeface="Arial" panose="020B0604020202020204" pitchFamily="34" charset="0"/>
                <a:cs typeface="Arial" panose="020B0604020202020204" pitchFamily="34" charset="0"/>
              </a:rPr>
              <a:t>Χαρακτηριστικά</a:t>
            </a:r>
            <a:r>
              <a:rPr lang="el-GR" sz="2200" b="0" i="0" u="none" strike="noStrike" baseline="0" dirty="0">
                <a:latin typeface="Arial" panose="020B0604020202020204" pitchFamily="34" charset="0"/>
                <a:cs typeface="Arial" panose="020B0604020202020204" pitchFamily="34" charset="0"/>
              </a:rPr>
              <a:t> των ανάλογων </a:t>
            </a:r>
            <a:r>
              <a:rPr lang="el-GR" sz="2200" b="1" i="0" u="none" strike="noStrike" baseline="0" dirty="0" err="1">
                <a:latin typeface="Arial" panose="020B0604020202020204" pitchFamily="34" charset="0"/>
                <a:cs typeface="Arial" panose="020B0604020202020204" pitchFamily="34" charset="0"/>
              </a:rPr>
              <a:t>NGOs</a:t>
            </a:r>
            <a:r>
              <a:rPr lang="el-GR" sz="2200" b="0" i="0" u="none" strike="noStrike" baseline="0" dirty="0">
                <a:latin typeface="Arial" panose="020B0604020202020204" pitchFamily="34" charset="0"/>
                <a:cs typeface="Arial" panose="020B0604020202020204" pitchFamily="34" charset="0"/>
              </a:rPr>
              <a:t> (Non-</a:t>
            </a:r>
            <a:r>
              <a:rPr lang="el-GR" sz="2200" b="0" i="0" u="none" strike="noStrike" baseline="0" dirty="0" err="1">
                <a:latin typeface="Arial" panose="020B0604020202020204" pitchFamily="34" charset="0"/>
                <a:cs typeface="Arial" panose="020B0604020202020204" pitchFamily="34" charset="0"/>
              </a:rPr>
              <a:t>GovernmentalOrganizations</a:t>
            </a:r>
            <a:r>
              <a:rPr lang="el-GR" sz="2200" b="0" i="0" u="none" strike="noStrike" baseline="0" dirty="0">
                <a:latin typeface="Arial" panose="020B0604020202020204" pitchFamily="34" charset="0"/>
                <a:cs typeface="Arial" panose="020B0604020202020204" pitchFamily="34" charset="0"/>
              </a:rPr>
              <a:t>) είναι τα εξής:</a:t>
            </a:r>
          </a:p>
          <a:p>
            <a:pPr algn="l"/>
            <a:r>
              <a:rPr lang="el-GR" sz="2200" b="0" i="0" u="none" strike="noStrike" baseline="0" dirty="0">
                <a:latin typeface="Arial" panose="020B0604020202020204" pitchFamily="34" charset="0"/>
                <a:cs typeface="Arial" panose="020B0604020202020204" pitchFamily="34" charset="0"/>
              </a:rPr>
              <a:t>• Τυπική οργάνωση.</a:t>
            </a:r>
          </a:p>
          <a:p>
            <a:pPr algn="l"/>
            <a:r>
              <a:rPr lang="el-GR" sz="2200" b="0" i="0" u="none" strike="noStrike" baseline="0" dirty="0">
                <a:latin typeface="Arial" panose="020B0604020202020204" pitchFamily="34" charset="0"/>
                <a:cs typeface="Arial" panose="020B0604020202020204" pitchFamily="34" charset="0"/>
              </a:rPr>
              <a:t>• Διανομή κερδών στα μέλη.</a:t>
            </a:r>
          </a:p>
          <a:p>
            <a:pPr algn="l"/>
            <a:r>
              <a:rPr lang="el-GR" sz="2200" b="0" i="0" u="none" strike="noStrike" baseline="0" dirty="0">
                <a:latin typeface="Arial" panose="020B0604020202020204" pitchFamily="34" charset="0"/>
                <a:cs typeface="Arial" panose="020B0604020202020204" pitchFamily="34" charset="0"/>
              </a:rPr>
              <a:t>• Ανεξάρτητοι από κυβέρνηση (αν και μερικά χρηματοδοτούμενοι).</a:t>
            </a:r>
          </a:p>
          <a:p>
            <a:pPr algn="l"/>
            <a:r>
              <a:rPr lang="el-GR" sz="2200" b="0" i="0" u="none" strike="noStrike" baseline="0" dirty="0">
                <a:latin typeface="Arial" panose="020B0604020202020204" pitchFamily="34" charset="0"/>
                <a:cs typeface="Arial" panose="020B0604020202020204" pitchFamily="34" charset="0"/>
              </a:rPr>
              <a:t>• Προώθηση δημόσιου συμφέροντος.</a:t>
            </a:r>
          </a:p>
          <a:p>
            <a:pPr algn="l"/>
            <a:r>
              <a:rPr lang="el-GR" sz="2200" b="0" i="0" u="none" strike="noStrike" baseline="0" dirty="0">
                <a:latin typeface="Arial" panose="020B0604020202020204" pitchFamily="34" charset="0"/>
                <a:cs typeface="Arial" panose="020B0604020202020204" pitchFamily="34" charset="0"/>
              </a:rPr>
              <a:t>• Πολιτικές και διοίκηση όχι με βάση προσωπικά οφέλη (εθελοντισμός).</a:t>
            </a:r>
          </a:p>
          <a:p>
            <a:pPr algn="l"/>
            <a:r>
              <a:rPr lang="el-GR" sz="2200" b="0" i="0" u="none" strike="noStrike" baseline="0" dirty="0">
                <a:latin typeface="Arial" panose="020B0604020202020204" pitchFamily="34" charset="0"/>
                <a:cs typeface="Arial" panose="020B0604020202020204" pitchFamily="34" charset="0"/>
              </a:rPr>
              <a:t>• Ιδιώτες-αυτονομία (οικονομική).</a:t>
            </a:r>
          </a:p>
          <a:p>
            <a:pPr algn="l"/>
            <a:r>
              <a:rPr lang="el-GR" sz="2200" b="0" i="0" u="none" strike="noStrike" baseline="0" dirty="0">
                <a:latin typeface="Arial" panose="020B0604020202020204" pitchFamily="34" charset="0"/>
                <a:cs typeface="Arial" panose="020B0604020202020204" pitchFamily="34" charset="0"/>
              </a:rPr>
              <a:t>• Καταστατικό κ.λπ.</a:t>
            </a:r>
          </a:p>
          <a:p>
            <a:pPr algn="l"/>
            <a:endParaRPr lang="el-GR" sz="2200" b="0" i="0" u="none" strike="noStrike" baseline="0" dirty="0">
              <a:latin typeface="Arial" panose="020B0604020202020204" pitchFamily="34" charset="0"/>
              <a:cs typeface="Arial" panose="020B0604020202020204" pitchFamily="34" charset="0"/>
            </a:endParaRPr>
          </a:p>
          <a:p>
            <a:pPr algn="l"/>
            <a:r>
              <a:rPr lang="el-GR" sz="2200" b="0" i="0" u="none" strike="noStrike" baseline="0" dirty="0">
                <a:latin typeface="Arial" panose="020B0604020202020204" pitchFamily="34" charset="0"/>
                <a:cs typeface="Arial" panose="020B0604020202020204" pitchFamily="34" charset="0"/>
              </a:rPr>
              <a:t>Οι </a:t>
            </a:r>
            <a:r>
              <a:rPr lang="el-GR" sz="2200" b="1" i="0" u="none" strike="noStrike" baseline="0" dirty="0">
                <a:latin typeface="Arial" panose="020B0604020202020204" pitchFamily="34" charset="0"/>
                <a:cs typeface="Arial" panose="020B0604020202020204" pitchFamily="34" charset="0"/>
              </a:rPr>
              <a:t>λειτουργίες</a:t>
            </a:r>
            <a:r>
              <a:rPr lang="el-GR" sz="2200" b="0" i="0" u="none" strike="noStrike" baseline="0" dirty="0">
                <a:latin typeface="Arial" panose="020B0604020202020204" pitchFamily="34" charset="0"/>
                <a:cs typeface="Arial" panose="020B0604020202020204" pitchFamily="34" charset="0"/>
              </a:rPr>
              <a:t> των </a:t>
            </a:r>
            <a:r>
              <a:rPr lang="el-GR" sz="2200" b="1" i="0" u="none" strike="noStrike" baseline="0" dirty="0" err="1">
                <a:latin typeface="Arial" panose="020B0604020202020204" pitchFamily="34" charset="0"/>
                <a:cs typeface="Arial" panose="020B0604020202020204" pitchFamily="34" charset="0"/>
              </a:rPr>
              <a:t>NGOs</a:t>
            </a:r>
            <a:r>
              <a:rPr lang="el-GR" sz="2200" b="0" i="0" u="none" strike="noStrike" baseline="0" dirty="0">
                <a:latin typeface="Arial" panose="020B0604020202020204" pitchFamily="34" charset="0"/>
                <a:cs typeface="Arial" panose="020B0604020202020204" pitchFamily="34" charset="0"/>
              </a:rPr>
              <a:t> είναι οι εξής:</a:t>
            </a:r>
          </a:p>
          <a:p>
            <a:pPr algn="l"/>
            <a:r>
              <a:rPr lang="el-GR" sz="2200" b="0" i="0" u="none" strike="noStrike" baseline="0" dirty="0">
                <a:latin typeface="Arial" panose="020B0604020202020204" pitchFamily="34" charset="0"/>
                <a:cs typeface="Arial" panose="020B0604020202020204" pitchFamily="34" charset="0"/>
              </a:rPr>
              <a:t>• Παροχή πληροφοριών.</a:t>
            </a:r>
          </a:p>
          <a:p>
            <a:pPr algn="l"/>
            <a:r>
              <a:rPr lang="el-GR" sz="2200" b="0" i="0" u="none" strike="noStrike" baseline="0" dirty="0">
                <a:latin typeface="Arial" panose="020B0604020202020204" pitchFamily="34" charset="0"/>
                <a:cs typeface="Arial" panose="020B0604020202020204" pitchFamily="34" charset="0"/>
              </a:rPr>
              <a:t>• Ευαισθητοποίηση και εκπαίδευση.</a:t>
            </a:r>
          </a:p>
          <a:p>
            <a:pPr algn="l"/>
            <a:r>
              <a:rPr lang="el-GR" sz="2200" b="0" i="0" u="none" strike="noStrike" baseline="0" dirty="0">
                <a:latin typeface="Arial" panose="020B0604020202020204" pitchFamily="34" charset="0"/>
                <a:cs typeface="Arial" panose="020B0604020202020204" pitchFamily="34" charset="0"/>
              </a:rPr>
              <a:t>• Συνεργασία στην υλοποίηση προγραμμάτων σε τοπικό επίπεδο.</a:t>
            </a:r>
          </a:p>
          <a:p>
            <a:pPr algn="l"/>
            <a:r>
              <a:rPr lang="el-GR" sz="2200" b="0" i="0" u="none" strike="noStrike" baseline="0" dirty="0">
                <a:latin typeface="Arial" panose="020B0604020202020204" pitchFamily="34" charset="0"/>
                <a:cs typeface="Arial" panose="020B0604020202020204" pitchFamily="34" charset="0"/>
              </a:rPr>
              <a:t>• Διεθνείς συνεργασίες και επιρροή (π.χ. στην Ευρωπαϊκή Ένωση).</a:t>
            </a:r>
            <a:endParaRPr lang="el-G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6034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314948-FC6D-C202-CBB7-12CD354962C9}"/>
              </a:ext>
            </a:extLst>
          </p:cNvPr>
          <p:cNvSpPr>
            <a:spLocks noGrp="1"/>
          </p:cNvSpPr>
          <p:nvPr>
            <p:ph type="ctrTitle"/>
          </p:nvPr>
        </p:nvSpPr>
        <p:spPr>
          <a:xfrm>
            <a:off x="539621" y="-69145"/>
            <a:ext cx="11112758" cy="1296625"/>
          </a:xfrm>
          <a:ln>
            <a:noFill/>
          </a:ln>
        </p:spPr>
        <p:txBody>
          <a:bodyPr>
            <a:noAutofit/>
          </a:bodyPr>
          <a:lstStyle/>
          <a:p>
            <a:r>
              <a:rPr lang="el-GR" sz="4000" dirty="0">
                <a:latin typeface="Arial" panose="020B0604020202020204" pitchFamily="34" charset="0"/>
                <a:cs typeface="Arial" panose="020B0604020202020204" pitchFamily="34" charset="0"/>
              </a:rPr>
              <a:t>4.5  Σύστημα πρόνοιας – κοινωνικής φροντίδας: ελληνική περίπτωση (5)</a:t>
            </a:r>
          </a:p>
        </p:txBody>
      </p:sp>
      <p:sp>
        <p:nvSpPr>
          <p:cNvPr id="10" name="Ορθογώνιο 9">
            <a:extLst>
              <a:ext uri="{FF2B5EF4-FFF2-40B4-BE49-F238E27FC236}">
                <a16:creationId xmlns:a16="http://schemas.microsoft.com/office/drawing/2014/main" id="{533F1D97-82F3-E87B-2650-0F47662E87C1}"/>
              </a:ext>
            </a:extLst>
          </p:cNvPr>
          <p:cNvSpPr/>
          <p:nvPr/>
        </p:nvSpPr>
        <p:spPr>
          <a:xfrm>
            <a:off x="0" y="6464808"/>
            <a:ext cx="12192000" cy="393192"/>
          </a:xfrm>
          <a:prstGeom prst="rect">
            <a:avLst/>
          </a:prstGeom>
          <a:solidFill>
            <a:srgbClr val="05AF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TextBox 5">
            <a:extLst>
              <a:ext uri="{FF2B5EF4-FFF2-40B4-BE49-F238E27FC236}">
                <a16:creationId xmlns:a16="http://schemas.microsoft.com/office/drawing/2014/main" id="{BAECC1C4-778D-A4A3-72E9-72707273E091}"/>
              </a:ext>
            </a:extLst>
          </p:cNvPr>
          <p:cNvSpPr txBox="1"/>
          <p:nvPr/>
        </p:nvSpPr>
        <p:spPr>
          <a:xfrm>
            <a:off x="9941045" y="6523849"/>
            <a:ext cx="2484318"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dirty="0">
                <a:latin typeface="Arial" panose="020B0604020202020204" pitchFamily="34" charset="0"/>
                <a:cs typeface="Arial" panose="020B0604020202020204" pitchFamily="34" charset="0"/>
              </a:rPr>
              <a:t>© 2024 Εκδόσεις Κριτική</a:t>
            </a:r>
          </a:p>
        </p:txBody>
      </p:sp>
      <p:sp>
        <p:nvSpPr>
          <p:cNvPr id="5" name="TextBox 4">
            <a:extLst>
              <a:ext uri="{FF2B5EF4-FFF2-40B4-BE49-F238E27FC236}">
                <a16:creationId xmlns:a16="http://schemas.microsoft.com/office/drawing/2014/main" id="{2257EA9C-0F89-3D68-7224-959EE3C88A98}"/>
              </a:ext>
            </a:extLst>
          </p:cNvPr>
          <p:cNvSpPr txBox="1"/>
          <p:nvPr/>
        </p:nvSpPr>
        <p:spPr>
          <a:xfrm>
            <a:off x="539621" y="1348800"/>
            <a:ext cx="11112758" cy="4493538"/>
          </a:xfrm>
          <a:prstGeom prst="rect">
            <a:avLst/>
          </a:prstGeom>
          <a:noFill/>
          <a:ln>
            <a:noFill/>
          </a:ln>
        </p:spPr>
        <p:txBody>
          <a:bodyPr wrap="square" rtlCol="0">
            <a:spAutoFit/>
          </a:bodyPr>
          <a:lstStyle/>
          <a:p>
            <a:pPr algn="l"/>
            <a:r>
              <a:rPr lang="el-GR" sz="2200" b="0" i="0" u="none" strike="noStrike" baseline="0" dirty="0">
                <a:latin typeface="Arial" panose="020B0604020202020204" pitchFamily="34" charset="0"/>
                <a:cs typeface="Arial" panose="020B0604020202020204" pitchFamily="34" charset="0"/>
              </a:rPr>
              <a:t>Στην Ελλάδα, ως το 2012, το Υπουργείο Υγείας επόπτευε τα ανωτέρω (Υπουργείο Υγείας και Πρόνοιας). Έκτοτε η αρμοδιότητα μεταφέρθηκε στο Υπουργείο Εργασίας και Κοινωνικής Ασφάλισης, που μετονομάστηκε σε </a:t>
            </a:r>
            <a:r>
              <a:rPr lang="el-GR" sz="2200" b="1" i="0" u="none" strike="noStrike" baseline="0" dirty="0">
                <a:latin typeface="Arial" panose="020B0604020202020204" pitchFamily="34" charset="0"/>
                <a:cs typeface="Arial" panose="020B0604020202020204" pitchFamily="34" charset="0"/>
              </a:rPr>
              <a:t>Υπουργείο Εργασίας και Κοινωνικών Υποθέσεων</a:t>
            </a:r>
            <a:r>
              <a:rPr lang="el-GR" sz="2200" b="0" i="0" u="none" strike="noStrike" baseline="0" dirty="0">
                <a:latin typeface="Arial" panose="020B0604020202020204" pitchFamily="34" charset="0"/>
                <a:cs typeface="Arial" panose="020B0604020202020204" pitchFamily="34" charset="0"/>
              </a:rPr>
              <a:t>, τόσο στον τομέα των </a:t>
            </a:r>
            <a:r>
              <a:rPr lang="el-GR" sz="2200" b="0" i="0" u="sng" strike="noStrike" baseline="0" dirty="0">
                <a:latin typeface="Arial" panose="020B0604020202020204" pitchFamily="34" charset="0"/>
                <a:cs typeface="Arial" panose="020B0604020202020204" pitchFamily="34" charset="0"/>
              </a:rPr>
              <a:t>επιδομάτων</a:t>
            </a:r>
            <a:r>
              <a:rPr lang="el-GR" sz="2200" b="0" i="0" u="none" strike="noStrike" baseline="0" dirty="0">
                <a:latin typeface="Arial" panose="020B0604020202020204" pitchFamily="34" charset="0"/>
                <a:cs typeface="Arial" panose="020B0604020202020204" pitchFamily="34" charset="0"/>
              </a:rPr>
              <a:t> όσο και κάποιων </a:t>
            </a:r>
            <a:r>
              <a:rPr lang="el-GR" sz="2200" b="0" i="0" u="sng" strike="noStrike" baseline="0" dirty="0">
                <a:latin typeface="Arial" panose="020B0604020202020204" pitchFamily="34" charset="0"/>
                <a:cs typeface="Arial" panose="020B0604020202020204" pitchFamily="34" charset="0"/>
              </a:rPr>
              <a:t>υπηρεσιών</a:t>
            </a:r>
            <a:r>
              <a:rPr lang="el-GR" sz="2200" b="0" i="0" u="none" strike="noStrike" baseline="0" dirty="0">
                <a:latin typeface="Arial" panose="020B0604020202020204" pitchFamily="34" charset="0"/>
                <a:cs typeface="Arial" panose="020B0604020202020204" pitchFamily="34" charset="0"/>
              </a:rPr>
              <a:t> που διαχωρίστηκαν.</a:t>
            </a:r>
          </a:p>
          <a:p>
            <a:pPr algn="l"/>
            <a:r>
              <a:rPr lang="el-GR" sz="2200" b="0" i="0" u="none" strike="noStrike" baseline="0" dirty="0">
                <a:latin typeface="Arial" panose="020B0604020202020204" pitchFamily="34" charset="0"/>
                <a:cs typeface="Arial" panose="020B0604020202020204" pitchFamily="34" charset="0"/>
              </a:rPr>
              <a:t>Τον πρώτο τομέα διαχειρίζεται ο Οργανισμός Κοινωνικών Επιδομάτων και Κοινωνικής Αλληλεγγύης (</a:t>
            </a:r>
            <a:r>
              <a:rPr lang="el-GR" sz="2200" b="1" i="0" u="none" strike="noStrike" baseline="0" dirty="0">
                <a:latin typeface="Arial" panose="020B0604020202020204" pitchFamily="34" charset="0"/>
                <a:cs typeface="Arial" panose="020B0604020202020204" pitchFamily="34" charset="0"/>
              </a:rPr>
              <a:t>ΟΠΕΚΑ</a:t>
            </a:r>
            <a:r>
              <a:rPr lang="el-GR" sz="2200" b="0" i="0" u="none" strike="noStrike" baseline="0" dirty="0">
                <a:latin typeface="Arial" panose="020B0604020202020204" pitchFamily="34" charset="0"/>
                <a:cs typeface="Arial" panose="020B0604020202020204" pitchFamily="34" charset="0"/>
              </a:rPr>
              <a:t>). Ενδεικτικά:</a:t>
            </a:r>
          </a:p>
          <a:p>
            <a:pPr algn="l"/>
            <a:r>
              <a:rPr lang="el-GR" sz="2200" b="0" i="0" u="none" strike="noStrike" baseline="0" dirty="0">
                <a:latin typeface="Arial" panose="020B0604020202020204" pitchFamily="34" charset="0"/>
                <a:cs typeface="Arial" panose="020B0604020202020204" pitchFamily="34" charset="0"/>
              </a:rPr>
              <a:t>• Ο ΟΠΕΚΑ διαχειρίζεται την παροχή 10 </a:t>
            </a:r>
            <a:r>
              <a:rPr lang="el-GR" sz="2200" b="0" i="0" u="none" strike="noStrike" baseline="0" dirty="0" err="1">
                <a:latin typeface="Arial" panose="020B0604020202020204" pitchFamily="34" charset="0"/>
                <a:cs typeface="Arial" panose="020B0604020202020204" pitchFamily="34" charset="0"/>
              </a:rPr>
              <a:t>προνοιακών</a:t>
            </a:r>
            <a:r>
              <a:rPr lang="el-GR" sz="2200" b="0" i="0" u="none" strike="noStrike" baseline="0" dirty="0">
                <a:latin typeface="Arial" panose="020B0604020202020204" pitchFamily="34" charset="0"/>
                <a:cs typeface="Arial" panose="020B0604020202020204" pitchFamily="34" charset="0"/>
              </a:rPr>
              <a:t> αναπηρικών επιδομάτων σε περίπου 163.000 δικαιούχους. Είναι αναφαίρετο δικαίωμα των ατόμων με αναπηρία (</a:t>
            </a:r>
            <a:r>
              <a:rPr lang="el-GR" sz="2200" b="0" i="0" u="none" strike="noStrike" baseline="0" dirty="0" err="1">
                <a:latin typeface="Arial" panose="020B0604020202020204" pitchFamily="34" charset="0"/>
                <a:cs typeface="Arial" panose="020B0604020202020204" pitchFamily="34" charset="0"/>
              </a:rPr>
              <a:t>ΑμεΑ</a:t>
            </a:r>
            <a:r>
              <a:rPr lang="el-GR" sz="2200" b="0" i="0" u="none" strike="noStrike" baseline="0" dirty="0">
                <a:latin typeface="Arial" panose="020B0604020202020204" pitchFamily="34" charset="0"/>
                <a:cs typeface="Arial" panose="020B0604020202020204" pitchFamily="34" charset="0"/>
              </a:rPr>
              <a:t>) και των ατόμων με χρόνιες παθήσεις να απολαμβάνουν ισότιμη πρόσβαση σε κάθε σφαίρα της ιδιωτικής και δημόσιας ζωής. Είναι υποχρέωση της Πολιτείας να μεριμνά, ώστε τα άτομα με αναπηρία ή χρόνιες παθήσεις να μην οδηγούνται σε κοινωνικό αποκλεισμό.</a:t>
            </a:r>
            <a:endParaRPr lang="el-G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5421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314948-FC6D-C202-CBB7-12CD354962C9}"/>
              </a:ext>
            </a:extLst>
          </p:cNvPr>
          <p:cNvSpPr>
            <a:spLocks noGrp="1"/>
          </p:cNvSpPr>
          <p:nvPr>
            <p:ph type="ctrTitle"/>
          </p:nvPr>
        </p:nvSpPr>
        <p:spPr>
          <a:xfrm>
            <a:off x="539621" y="-69145"/>
            <a:ext cx="11112758" cy="1296625"/>
          </a:xfrm>
          <a:ln>
            <a:noFill/>
          </a:ln>
        </p:spPr>
        <p:txBody>
          <a:bodyPr>
            <a:noAutofit/>
          </a:bodyPr>
          <a:lstStyle/>
          <a:p>
            <a:r>
              <a:rPr lang="el-GR" sz="4000" dirty="0">
                <a:latin typeface="Arial" panose="020B0604020202020204" pitchFamily="34" charset="0"/>
                <a:cs typeface="Arial" panose="020B0604020202020204" pitchFamily="34" charset="0"/>
              </a:rPr>
              <a:t>4.5  Σύστημα πρόνοιας – κοινωνικής φροντίδας: ελληνική περίπτωση (6)</a:t>
            </a:r>
          </a:p>
        </p:txBody>
      </p:sp>
      <p:sp>
        <p:nvSpPr>
          <p:cNvPr id="10" name="Ορθογώνιο 9">
            <a:extLst>
              <a:ext uri="{FF2B5EF4-FFF2-40B4-BE49-F238E27FC236}">
                <a16:creationId xmlns:a16="http://schemas.microsoft.com/office/drawing/2014/main" id="{533F1D97-82F3-E87B-2650-0F47662E87C1}"/>
              </a:ext>
            </a:extLst>
          </p:cNvPr>
          <p:cNvSpPr/>
          <p:nvPr/>
        </p:nvSpPr>
        <p:spPr>
          <a:xfrm>
            <a:off x="0" y="6464808"/>
            <a:ext cx="12192000" cy="393192"/>
          </a:xfrm>
          <a:prstGeom prst="rect">
            <a:avLst/>
          </a:prstGeom>
          <a:solidFill>
            <a:srgbClr val="05AF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TextBox 5">
            <a:extLst>
              <a:ext uri="{FF2B5EF4-FFF2-40B4-BE49-F238E27FC236}">
                <a16:creationId xmlns:a16="http://schemas.microsoft.com/office/drawing/2014/main" id="{BAECC1C4-778D-A4A3-72E9-72707273E091}"/>
              </a:ext>
            </a:extLst>
          </p:cNvPr>
          <p:cNvSpPr txBox="1"/>
          <p:nvPr/>
        </p:nvSpPr>
        <p:spPr>
          <a:xfrm>
            <a:off x="9941045" y="6523849"/>
            <a:ext cx="2484318"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dirty="0">
                <a:latin typeface="Arial" panose="020B0604020202020204" pitchFamily="34" charset="0"/>
                <a:cs typeface="Arial" panose="020B0604020202020204" pitchFamily="34" charset="0"/>
              </a:rPr>
              <a:t>© 2024 Εκδόσεις Κριτική</a:t>
            </a:r>
          </a:p>
        </p:txBody>
      </p:sp>
      <p:sp>
        <p:nvSpPr>
          <p:cNvPr id="5" name="TextBox 4">
            <a:extLst>
              <a:ext uri="{FF2B5EF4-FFF2-40B4-BE49-F238E27FC236}">
                <a16:creationId xmlns:a16="http://schemas.microsoft.com/office/drawing/2014/main" id="{2257EA9C-0F89-3D68-7224-959EE3C88A98}"/>
              </a:ext>
            </a:extLst>
          </p:cNvPr>
          <p:cNvSpPr txBox="1"/>
          <p:nvPr/>
        </p:nvSpPr>
        <p:spPr>
          <a:xfrm>
            <a:off x="539621" y="1249188"/>
            <a:ext cx="11112758" cy="5170646"/>
          </a:xfrm>
          <a:prstGeom prst="rect">
            <a:avLst/>
          </a:prstGeom>
          <a:noFill/>
          <a:ln>
            <a:noFill/>
          </a:ln>
        </p:spPr>
        <p:txBody>
          <a:bodyPr wrap="square" rtlCol="0">
            <a:spAutoFit/>
          </a:bodyPr>
          <a:lstStyle/>
          <a:p>
            <a:pPr algn="l"/>
            <a:r>
              <a:rPr lang="el-GR" sz="2200" b="0" i="0" u="none" strike="noStrike" baseline="0" dirty="0">
                <a:latin typeface="Arial" panose="020B0604020202020204" pitchFamily="34" charset="0"/>
                <a:cs typeface="Arial" panose="020B0604020202020204" pitchFamily="34" charset="0"/>
              </a:rPr>
              <a:t>• Το </a:t>
            </a:r>
            <a:r>
              <a:rPr lang="el-GR" sz="2200" b="1" i="0" u="none" strike="noStrike" baseline="0" dirty="0">
                <a:latin typeface="Arial" panose="020B0604020202020204" pitchFamily="34" charset="0"/>
                <a:cs typeface="Arial" panose="020B0604020202020204" pitchFamily="34" charset="0"/>
              </a:rPr>
              <a:t>Ελάχιστο Εγγυημένο Εισόδημα</a:t>
            </a:r>
            <a:r>
              <a:rPr lang="el-GR" sz="2200" b="0" i="0" u="none" strike="noStrike" baseline="0" dirty="0">
                <a:latin typeface="Arial" panose="020B0604020202020204" pitchFamily="34" charset="0"/>
                <a:cs typeface="Arial" panose="020B0604020202020204" pitchFamily="34" charset="0"/>
              </a:rPr>
              <a:t> είναι ένα </a:t>
            </a:r>
            <a:r>
              <a:rPr lang="el-GR" sz="2200" b="0" i="0" u="none" strike="noStrike" baseline="0" dirty="0" err="1">
                <a:latin typeface="Arial" panose="020B0604020202020204" pitchFamily="34" charset="0"/>
                <a:cs typeface="Arial" panose="020B0604020202020204" pitchFamily="34" charset="0"/>
              </a:rPr>
              <a:t>προνοιακό</a:t>
            </a:r>
            <a:r>
              <a:rPr lang="el-GR" sz="2200" b="0" i="0" u="none" strike="noStrike" baseline="0" dirty="0">
                <a:latin typeface="Arial" panose="020B0604020202020204" pitchFamily="34" charset="0"/>
                <a:cs typeface="Arial" panose="020B0604020202020204" pitchFamily="34" charset="0"/>
              </a:rPr>
              <a:t> πρόγραμμα που δίνεται σε περίπου 273.000 ευάλωτα νοικοκυριά. Αποτελεί ένα δίχτυ προστασίας για την αντιμετώπιση των συνεπειών της φτώχειας και την αποφυγή του κοινωνικού αποκλεισμού. Η κρατική μέριμνα για τη διασφάλιση συνθηκών αξιοπρεπούς διαβίωσης όλων των πολιτών μέσω ενός συστήματος ελάχιστου εγγυημένου εισοδήματος θωρακίζεται με το Άρθρο 21 του Συντάγματος.</a:t>
            </a:r>
          </a:p>
          <a:p>
            <a:pPr algn="l"/>
            <a:r>
              <a:rPr lang="el-GR" sz="2200" b="0" i="0" u="none" strike="noStrike" baseline="0" dirty="0">
                <a:latin typeface="Arial" panose="020B0604020202020204" pitchFamily="34" charset="0"/>
                <a:cs typeface="Arial" panose="020B0604020202020204" pitchFamily="34" charset="0"/>
              </a:rPr>
              <a:t>• Το </a:t>
            </a:r>
            <a:r>
              <a:rPr lang="el-GR" sz="2200" b="1" i="0" u="none" strike="noStrike" baseline="0" dirty="0">
                <a:latin typeface="Arial" panose="020B0604020202020204" pitchFamily="34" charset="0"/>
                <a:cs typeface="Arial" panose="020B0604020202020204" pitchFamily="34" charset="0"/>
              </a:rPr>
              <a:t>Επίδομα Κοινωνικής Αλληλεγγύης Ανασφάλιστων Υπερηλίκων</a:t>
            </a:r>
            <a:r>
              <a:rPr lang="el-GR" sz="2200" b="0" i="0" u="none" strike="noStrike" baseline="0" dirty="0">
                <a:latin typeface="Arial" panose="020B0604020202020204" pitchFamily="34" charset="0"/>
                <a:cs typeface="Arial" panose="020B0604020202020204" pitchFamily="34" charset="0"/>
              </a:rPr>
              <a:t> αναλαμβάνει ο ΟΠΕΚΑ για τους συμπολίτες μας που βρίσκονται σε μια ευαίσθητη ηλικία και δεν κατάφεραν να συγκεντρώσουν τον απαραίτητο για την συνταξιοδότηση ασφαλιστικό χρόνο.</a:t>
            </a:r>
          </a:p>
          <a:p>
            <a:pPr algn="l"/>
            <a:r>
              <a:rPr lang="el-GR" sz="2200" b="0" i="0" u="none" strike="noStrike" baseline="0" dirty="0">
                <a:latin typeface="Arial" panose="020B0604020202020204" pitchFamily="34" charset="0"/>
                <a:cs typeface="Arial" panose="020B0604020202020204" pitchFamily="34" charset="0"/>
              </a:rPr>
              <a:t>• Σκοπός του Λογαριασμού Αγροτικής Εστίας είναι η οργάνωση και εφαρμογή προγραμμάτων </a:t>
            </a:r>
            <a:r>
              <a:rPr lang="el-GR" sz="2200" b="1" i="0" u="none" strike="noStrike" baseline="0" dirty="0">
                <a:latin typeface="Arial" panose="020B0604020202020204" pitchFamily="34" charset="0"/>
                <a:cs typeface="Arial" panose="020B0604020202020204" pitchFamily="34" charset="0"/>
              </a:rPr>
              <a:t>κοινωνικού τουρισμού</a:t>
            </a:r>
            <a:r>
              <a:rPr lang="el-GR" sz="2200" b="0" i="0" u="none" strike="noStrike" baseline="0" dirty="0">
                <a:latin typeface="Arial" panose="020B0604020202020204" pitchFamily="34" charset="0"/>
                <a:cs typeface="Arial" panose="020B0604020202020204" pitchFamily="34" charset="0"/>
              </a:rPr>
              <a:t> σε όλη την Ελλάδα, διακοπών και εκδρομών, όπως επίσης η δωρεάν παροχή εισιτηρίων θεάτρου, η δωρεάν παροχή βιβλίων, καθώς και η παροχή χρηματικών βοηθημάτων σε πολύτεκνες αγρότισσες μητέρες.</a:t>
            </a:r>
          </a:p>
          <a:p>
            <a:pPr algn="l"/>
            <a:r>
              <a:rPr lang="el-GR" sz="2200" b="0" i="0" u="none" strike="noStrike" baseline="0" dirty="0">
                <a:latin typeface="Arial" panose="020B0604020202020204" pitchFamily="34" charset="0"/>
                <a:cs typeface="Arial" panose="020B0604020202020204" pitchFamily="34" charset="0"/>
              </a:rPr>
              <a:t>Η εξυπηρέτηση των πολιτών γίνεται και από το τηλέφωνο στη γραμμή 1555 (</a:t>
            </a:r>
            <a:r>
              <a:rPr lang="el-GR" sz="2200" b="0" i="0" u="none" strike="noStrike" baseline="0" dirty="0" err="1">
                <a:latin typeface="Arial" panose="020B0604020202020204" pitchFamily="34" charset="0"/>
                <a:cs typeface="Arial" panose="020B0604020202020204" pitchFamily="34" charset="0"/>
              </a:rPr>
              <a:t>opeka</a:t>
            </a:r>
            <a:r>
              <a:rPr lang="el-GR" sz="2200" b="0" i="0" u="none" strike="noStrike" baseline="0" dirty="0">
                <a:latin typeface="Arial" panose="020B0604020202020204" pitchFamily="34" charset="0"/>
                <a:cs typeface="Arial" panose="020B0604020202020204" pitchFamily="34" charset="0"/>
              </a:rPr>
              <a:t>.</a:t>
            </a:r>
            <a:r>
              <a:rPr lang="en-US" sz="2200" b="0" i="0" u="none" strike="noStrike" baseline="0" dirty="0">
                <a:latin typeface="Arial" panose="020B0604020202020204" pitchFamily="34" charset="0"/>
                <a:cs typeface="Arial" panose="020B0604020202020204" pitchFamily="34" charset="0"/>
              </a:rPr>
              <a:t>gr).</a:t>
            </a:r>
            <a:endParaRPr lang="el-G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90726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314948-FC6D-C202-CBB7-12CD354962C9}"/>
              </a:ext>
            </a:extLst>
          </p:cNvPr>
          <p:cNvSpPr>
            <a:spLocks noGrp="1"/>
          </p:cNvSpPr>
          <p:nvPr>
            <p:ph type="ctrTitle"/>
          </p:nvPr>
        </p:nvSpPr>
        <p:spPr>
          <a:xfrm>
            <a:off x="539621" y="-69145"/>
            <a:ext cx="11112758" cy="1296625"/>
          </a:xfrm>
          <a:ln>
            <a:noFill/>
          </a:ln>
        </p:spPr>
        <p:txBody>
          <a:bodyPr>
            <a:noAutofit/>
          </a:bodyPr>
          <a:lstStyle/>
          <a:p>
            <a:r>
              <a:rPr lang="el-GR" sz="4000" dirty="0">
                <a:latin typeface="Arial" panose="020B0604020202020204" pitchFamily="34" charset="0"/>
                <a:cs typeface="Arial" panose="020B0604020202020204" pitchFamily="34" charset="0"/>
              </a:rPr>
              <a:t>4.5  Σύστημα πρόνοιας – κοινωνικής φροντίδας: ελληνική περίπτωση (7)</a:t>
            </a:r>
          </a:p>
        </p:txBody>
      </p:sp>
      <p:sp>
        <p:nvSpPr>
          <p:cNvPr id="10" name="Ορθογώνιο 9">
            <a:extLst>
              <a:ext uri="{FF2B5EF4-FFF2-40B4-BE49-F238E27FC236}">
                <a16:creationId xmlns:a16="http://schemas.microsoft.com/office/drawing/2014/main" id="{533F1D97-82F3-E87B-2650-0F47662E87C1}"/>
              </a:ext>
            </a:extLst>
          </p:cNvPr>
          <p:cNvSpPr/>
          <p:nvPr/>
        </p:nvSpPr>
        <p:spPr>
          <a:xfrm>
            <a:off x="0" y="6464808"/>
            <a:ext cx="12192000" cy="393192"/>
          </a:xfrm>
          <a:prstGeom prst="rect">
            <a:avLst/>
          </a:prstGeom>
          <a:solidFill>
            <a:srgbClr val="05AF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TextBox 5">
            <a:extLst>
              <a:ext uri="{FF2B5EF4-FFF2-40B4-BE49-F238E27FC236}">
                <a16:creationId xmlns:a16="http://schemas.microsoft.com/office/drawing/2014/main" id="{BAECC1C4-778D-A4A3-72E9-72707273E091}"/>
              </a:ext>
            </a:extLst>
          </p:cNvPr>
          <p:cNvSpPr txBox="1"/>
          <p:nvPr/>
        </p:nvSpPr>
        <p:spPr>
          <a:xfrm>
            <a:off x="9941045" y="6523849"/>
            <a:ext cx="2484318"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dirty="0">
                <a:latin typeface="Arial" panose="020B0604020202020204" pitchFamily="34" charset="0"/>
                <a:cs typeface="Arial" panose="020B0604020202020204" pitchFamily="34" charset="0"/>
              </a:rPr>
              <a:t>© 2024 Εκδόσεις Κριτική</a:t>
            </a:r>
          </a:p>
        </p:txBody>
      </p:sp>
      <p:sp>
        <p:nvSpPr>
          <p:cNvPr id="5" name="TextBox 4">
            <a:extLst>
              <a:ext uri="{FF2B5EF4-FFF2-40B4-BE49-F238E27FC236}">
                <a16:creationId xmlns:a16="http://schemas.microsoft.com/office/drawing/2014/main" id="{2257EA9C-0F89-3D68-7224-959EE3C88A98}"/>
              </a:ext>
            </a:extLst>
          </p:cNvPr>
          <p:cNvSpPr txBox="1"/>
          <p:nvPr/>
        </p:nvSpPr>
        <p:spPr>
          <a:xfrm>
            <a:off x="152400" y="1140273"/>
            <a:ext cx="11887200" cy="5324535"/>
          </a:xfrm>
          <a:prstGeom prst="rect">
            <a:avLst/>
          </a:prstGeom>
          <a:noFill/>
          <a:ln>
            <a:noFill/>
          </a:ln>
        </p:spPr>
        <p:txBody>
          <a:bodyPr wrap="square" rtlCol="0">
            <a:spAutoFit/>
          </a:bodyPr>
          <a:lstStyle/>
          <a:p>
            <a:pPr algn="l"/>
            <a:r>
              <a:rPr lang="el-GR" sz="2000" b="0" i="0" u="none" strike="noStrike" baseline="0" dirty="0">
                <a:latin typeface="Arial" panose="020B0604020202020204" pitchFamily="34" charset="0"/>
                <a:cs typeface="Arial" panose="020B0604020202020204" pitchFamily="34" charset="0"/>
              </a:rPr>
              <a:t>Πρόσφατα (Ιούλιος 2023) δημιουργήθηκε ανεξάρτητο </a:t>
            </a:r>
            <a:r>
              <a:rPr lang="el-GR" sz="2000" b="1" i="0" u="none" strike="noStrike" baseline="0" dirty="0">
                <a:latin typeface="Arial" panose="020B0604020202020204" pitchFamily="34" charset="0"/>
                <a:cs typeface="Arial" panose="020B0604020202020204" pitchFamily="34" charset="0"/>
              </a:rPr>
              <a:t>Υπουργείο Κοινωνικής Συνοχής και Οικογένειας </a:t>
            </a:r>
            <a:r>
              <a:rPr lang="el-GR" sz="2000" b="0" i="0" u="none" strike="noStrike" baseline="0" dirty="0">
                <a:latin typeface="Arial" panose="020B0604020202020204" pitchFamily="34" charset="0"/>
                <a:cs typeface="Arial" panose="020B0604020202020204" pitchFamily="34" charset="0"/>
              </a:rPr>
              <a:t>με στόχο την προστασία και ενδυνάμωση του θεσμού της οικογένειας που (πρέπει να) αποτελεί εθνική στρατηγική και προτεραιότητα. Κύριο μέλημα του κράτους πρόνοιας είναι ο σχεδιασμός και η εφαρμογή πολιτικών στήριξης της οικογένειας και του παιδιού. </a:t>
            </a:r>
          </a:p>
          <a:p>
            <a:pPr algn="l"/>
            <a:r>
              <a:rPr lang="el-GR" sz="2000" b="0" i="0" u="none" strike="noStrike" baseline="0" dirty="0">
                <a:latin typeface="Arial" panose="020B0604020202020204" pitchFamily="34" charset="0"/>
                <a:cs typeface="Arial" panose="020B0604020202020204" pitchFamily="34" charset="0"/>
              </a:rPr>
              <a:t>Η ύπαρξη αυτών των πολιτικών αποτελεί αναγκαία συνθήκη για να αναστραφεί η σημερινή αρνητική δημογραφική τάση. Εκεί μεταφέρθηκαν τα </a:t>
            </a:r>
            <a:r>
              <a:rPr lang="el-GR" sz="2000" b="0" i="0" u="sng" strike="noStrike" baseline="0" dirty="0">
                <a:latin typeface="Arial" panose="020B0604020202020204" pitchFamily="34" charset="0"/>
                <a:cs typeface="Arial" panose="020B0604020202020204" pitchFamily="34" charset="0"/>
              </a:rPr>
              <a:t>επιδόματα</a:t>
            </a:r>
            <a:r>
              <a:rPr lang="el-GR" sz="2000" b="0" i="0" u="none" strike="noStrike" baseline="0" dirty="0">
                <a:latin typeface="Arial" panose="020B0604020202020204" pitchFamily="34" charset="0"/>
                <a:cs typeface="Arial" panose="020B0604020202020204" pitchFamily="34" charset="0"/>
              </a:rPr>
              <a:t> για το παιδί:</a:t>
            </a:r>
          </a:p>
          <a:p>
            <a:pPr algn="l"/>
            <a:r>
              <a:rPr lang="el-GR" sz="2000" b="0" i="0" u="none" strike="noStrike" baseline="0" dirty="0">
                <a:latin typeface="Arial" panose="020B0604020202020204" pitchFamily="34" charset="0"/>
                <a:cs typeface="Arial" panose="020B0604020202020204" pitchFamily="34" charset="0"/>
              </a:rPr>
              <a:t>α. αρχής γενομένης από το επίδομα γέννησης (2.000 ευρώ),</a:t>
            </a:r>
          </a:p>
          <a:p>
            <a:pPr algn="l"/>
            <a:r>
              <a:rPr lang="el-GR" sz="2000" b="0" i="0" u="none" strike="noStrike" baseline="0" dirty="0">
                <a:latin typeface="Arial" panose="020B0604020202020204" pitchFamily="34" charset="0"/>
                <a:cs typeface="Arial" panose="020B0604020202020204" pitchFamily="34" charset="0"/>
              </a:rPr>
              <a:t>β. επιδόματα πολυτέκνων (</a:t>
            </a:r>
            <a:r>
              <a:rPr lang="el-GR" sz="2000" b="0" i="0" u="none" strike="noStrike" baseline="0" dirty="0" err="1">
                <a:latin typeface="Arial" panose="020B0604020202020204" pitchFamily="34" charset="0"/>
                <a:cs typeface="Arial" panose="020B0604020202020204" pitchFamily="34" charset="0"/>
              </a:rPr>
              <a:t>τριτέκνων</a:t>
            </a:r>
            <a:r>
              <a:rPr lang="el-GR" sz="2000" b="0" i="0" u="none" strike="noStrike" baseline="0" dirty="0">
                <a:latin typeface="Arial" panose="020B0604020202020204" pitchFamily="34" charset="0"/>
                <a:cs typeface="Arial" panose="020B0604020202020204" pitchFamily="34" charset="0"/>
              </a:rPr>
              <a:t> και άνω), και</a:t>
            </a:r>
          </a:p>
          <a:p>
            <a:pPr algn="l"/>
            <a:r>
              <a:rPr lang="el-GR" sz="2000" b="0" i="0" u="none" strike="noStrike" baseline="0" dirty="0">
                <a:latin typeface="Arial" panose="020B0604020202020204" pitchFamily="34" charset="0"/>
                <a:cs typeface="Arial" panose="020B0604020202020204" pitchFamily="34" charset="0"/>
              </a:rPr>
              <a:t>γ. ορεινών και μειονεκτικών (απομακρυσμένων) περιοχών,</a:t>
            </a:r>
          </a:p>
          <a:p>
            <a:pPr algn="l"/>
            <a:r>
              <a:rPr lang="el-GR" sz="2000" b="0" i="0" u="none" strike="noStrike" baseline="0" dirty="0">
                <a:latin typeface="Arial" panose="020B0604020202020204" pitchFamily="34" charset="0"/>
                <a:cs typeface="Arial" panose="020B0604020202020204" pitchFamily="34" charset="0"/>
              </a:rPr>
              <a:t>καθώς και οι </a:t>
            </a:r>
            <a:r>
              <a:rPr lang="el-GR" sz="2000" b="0" i="0" u="sng" strike="noStrike" baseline="0" dirty="0">
                <a:latin typeface="Arial" panose="020B0604020202020204" pitchFamily="34" charset="0"/>
                <a:cs typeface="Arial" panose="020B0604020202020204" pitchFamily="34" charset="0"/>
              </a:rPr>
              <a:t>υπηρεσίες</a:t>
            </a:r>
            <a:r>
              <a:rPr lang="el-GR" sz="2000" b="0" i="0" u="none" strike="noStrike" baseline="0" dirty="0">
                <a:latin typeface="Arial" panose="020B0604020202020204" pitchFamily="34" charset="0"/>
                <a:cs typeface="Arial" panose="020B0604020202020204" pitchFamily="34" charset="0"/>
              </a:rPr>
              <a:t> για το παιδί:</a:t>
            </a:r>
          </a:p>
          <a:p>
            <a:pPr algn="l"/>
            <a:r>
              <a:rPr lang="el-GR" sz="2000" b="0" i="0" u="none" strike="noStrike" baseline="0" dirty="0">
                <a:latin typeface="Arial" panose="020B0604020202020204" pitchFamily="34" charset="0"/>
                <a:cs typeface="Arial" panose="020B0604020202020204" pitchFamily="34" charset="0"/>
              </a:rPr>
              <a:t>Α. Μονάδες Φροντίδας Προσχολικής Αγωγής και Διαπαιδαγώγησης (εποπτεία βρεφικών-παιδικών σταθμών που λειτουργούν υπό την ευθύνη των δημοτικών αρχών),</a:t>
            </a:r>
          </a:p>
          <a:p>
            <a:pPr algn="l"/>
            <a:r>
              <a:rPr lang="el-GR" sz="2000" b="0" i="0" u="none" strike="noStrike" baseline="0" dirty="0">
                <a:latin typeface="Arial" panose="020B0604020202020204" pitchFamily="34" charset="0"/>
                <a:cs typeface="Arial" panose="020B0604020202020204" pitchFamily="34" charset="0"/>
              </a:rPr>
              <a:t>Β. Κέντρα Δημιουργικής Απασχόλησης Παιδιών και Παιδιών με ειδικές ανάγκες (εποπτεία υπηρεσιών των Δήμων),</a:t>
            </a:r>
          </a:p>
          <a:p>
            <a:pPr algn="l"/>
            <a:r>
              <a:rPr lang="el-GR" sz="2000" b="0" i="0" u="none" strike="noStrike" baseline="0" dirty="0">
                <a:latin typeface="Arial" panose="020B0604020202020204" pitchFamily="34" charset="0"/>
                <a:cs typeface="Arial" panose="020B0604020202020204" pitchFamily="34" charset="0"/>
              </a:rPr>
              <a:t>Γ. ο θεσμός της αναδοχής και της υιοθεσίας, με το Εθνικό Συμβούλιο Αναδοχής και Υιοθεσίας (ΕΣΑΥ) και την εποπτεία των υπηρεσιών των οποίων την ευθύνη λειτουργίας έχουν οι (διοικητικές) περιφέρειες,</a:t>
            </a:r>
          </a:p>
          <a:p>
            <a:pPr algn="l"/>
            <a:r>
              <a:rPr lang="el-GR" sz="2000" b="0" i="0" u="none" strike="noStrike" baseline="0" dirty="0">
                <a:latin typeface="Arial" panose="020B0604020202020204" pitchFamily="34" charset="0"/>
                <a:cs typeface="Arial" panose="020B0604020202020204" pitchFamily="34" charset="0"/>
              </a:rPr>
              <a:t>Δ. κατασκηνώσεις και Παιδικές Εξοχές (λειτουργούν πάνω από 30 υπό την εποπτεία του κράτους).</a:t>
            </a:r>
          </a:p>
        </p:txBody>
      </p:sp>
    </p:spTree>
    <p:extLst>
      <p:ext uri="{BB962C8B-B14F-4D97-AF65-F5344CB8AC3E}">
        <p14:creationId xmlns:p14="http://schemas.microsoft.com/office/powerpoint/2010/main" val="437794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314948-FC6D-C202-CBB7-12CD354962C9}"/>
              </a:ext>
            </a:extLst>
          </p:cNvPr>
          <p:cNvSpPr>
            <a:spLocks noGrp="1"/>
          </p:cNvSpPr>
          <p:nvPr>
            <p:ph type="ctrTitle"/>
          </p:nvPr>
        </p:nvSpPr>
        <p:spPr>
          <a:xfrm>
            <a:off x="539621" y="-69145"/>
            <a:ext cx="11112758" cy="1296625"/>
          </a:xfrm>
          <a:ln>
            <a:noFill/>
          </a:ln>
        </p:spPr>
        <p:txBody>
          <a:bodyPr>
            <a:noAutofit/>
          </a:bodyPr>
          <a:lstStyle/>
          <a:p>
            <a:r>
              <a:rPr lang="el-GR" sz="4000" dirty="0">
                <a:latin typeface="Arial" panose="020B0604020202020204" pitchFamily="34" charset="0"/>
                <a:cs typeface="Arial" panose="020B0604020202020204" pitchFamily="34" charset="0"/>
              </a:rPr>
              <a:t>4.5  Σύστημα πρόνοιας – κοινωνικής φροντίδας: ελληνική περίπτωση (8)</a:t>
            </a:r>
          </a:p>
        </p:txBody>
      </p:sp>
      <p:sp>
        <p:nvSpPr>
          <p:cNvPr id="10" name="Ορθογώνιο 9">
            <a:extLst>
              <a:ext uri="{FF2B5EF4-FFF2-40B4-BE49-F238E27FC236}">
                <a16:creationId xmlns:a16="http://schemas.microsoft.com/office/drawing/2014/main" id="{533F1D97-82F3-E87B-2650-0F47662E87C1}"/>
              </a:ext>
            </a:extLst>
          </p:cNvPr>
          <p:cNvSpPr/>
          <p:nvPr/>
        </p:nvSpPr>
        <p:spPr>
          <a:xfrm>
            <a:off x="0" y="6464808"/>
            <a:ext cx="12192000" cy="393192"/>
          </a:xfrm>
          <a:prstGeom prst="rect">
            <a:avLst/>
          </a:prstGeom>
          <a:solidFill>
            <a:srgbClr val="05AF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TextBox 5">
            <a:extLst>
              <a:ext uri="{FF2B5EF4-FFF2-40B4-BE49-F238E27FC236}">
                <a16:creationId xmlns:a16="http://schemas.microsoft.com/office/drawing/2014/main" id="{BAECC1C4-778D-A4A3-72E9-72707273E091}"/>
              </a:ext>
            </a:extLst>
          </p:cNvPr>
          <p:cNvSpPr txBox="1"/>
          <p:nvPr/>
        </p:nvSpPr>
        <p:spPr>
          <a:xfrm>
            <a:off x="9941045" y="6523849"/>
            <a:ext cx="2484318"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dirty="0">
                <a:latin typeface="Arial" panose="020B0604020202020204" pitchFamily="34" charset="0"/>
                <a:cs typeface="Arial" panose="020B0604020202020204" pitchFamily="34" charset="0"/>
              </a:rPr>
              <a:t>© 2024 Εκδόσεις Κριτική</a:t>
            </a:r>
          </a:p>
        </p:txBody>
      </p:sp>
      <p:sp>
        <p:nvSpPr>
          <p:cNvPr id="5" name="TextBox 4">
            <a:extLst>
              <a:ext uri="{FF2B5EF4-FFF2-40B4-BE49-F238E27FC236}">
                <a16:creationId xmlns:a16="http://schemas.microsoft.com/office/drawing/2014/main" id="{2257EA9C-0F89-3D68-7224-959EE3C88A98}"/>
              </a:ext>
            </a:extLst>
          </p:cNvPr>
          <p:cNvSpPr txBox="1"/>
          <p:nvPr/>
        </p:nvSpPr>
        <p:spPr>
          <a:xfrm>
            <a:off x="539621" y="1671531"/>
            <a:ext cx="11112759" cy="2800767"/>
          </a:xfrm>
          <a:prstGeom prst="rect">
            <a:avLst/>
          </a:prstGeom>
          <a:noFill/>
          <a:ln>
            <a:noFill/>
          </a:ln>
        </p:spPr>
        <p:txBody>
          <a:bodyPr wrap="square" rtlCol="0">
            <a:spAutoFit/>
          </a:bodyPr>
          <a:lstStyle/>
          <a:p>
            <a:pPr algn="l"/>
            <a:r>
              <a:rPr lang="el-GR" sz="2200" b="0" i="0" u="none" strike="noStrike" baseline="0" dirty="0">
                <a:latin typeface="Arial" panose="020B0604020202020204" pitchFamily="34" charset="0"/>
                <a:cs typeface="Arial" panose="020B0604020202020204" pitchFamily="34" charset="0"/>
              </a:rPr>
              <a:t>Στην υγεία και το ανάλογο υπουργείο υπάρχει ένα πλούσιο δίκτυο </a:t>
            </a:r>
            <a:r>
              <a:rPr lang="el-GR" sz="2200" b="1" i="0" u="none" strike="noStrike" baseline="0" dirty="0">
                <a:latin typeface="Arial" panose="020B0604020202020204" pitchFamily="34" charset="0"/>
                <a:cs typeface="Arial" panose="020B0604020202020204" pitchFamily="34" charset="0"/>
              </a:rPr>
              <a:t>ψυχιατρικών</a:t>
            </a:r>
            <a:r>
              <a:rPr lang="el-GR" sz="2200" b="0" i="0" u="none" strike="noStrike" baseline="0" dirty="0">
                <a:latin typeface="Arial" panose="020B0604020202020204" pitchFamily="34" charset="0"/>
                <a:cs typeface="Arial" panose="020B0604020202020204" pitchFamily="34" charset="0"/>
              </a:rPr>
              <a:t> υπηρεσιών σε πρωτοβάθμιο (κέντρα ψυχικής υγείας), δευτεροβάθμιο (τμήματα-κλινικές σε γενικά νοσοκομεία) και τριτοβάθμιο επίπεδο (τα δύο μεγάλα νοσοκομεία της Αττικής, αφού τα υπόλοιπα έκλεισαν ή διασυνδέθηκαν με γενικά νοσοκομεία από το 2011-12). </a:t>
            </a:r>
          </a:p>
          <a:p>
            <a:pPr algn="l"/>
            <a:endParaRPr lang="el-GR" sz="2200" dirty="0">
              <a:latin typeface="Arial" panose="020B0604020202020204" pitchFamily="34" charset="0"/>
              <a:cs typeface="Arial" panose="020B0604020202020204" pitchFamily="34" charset="0"/>
            </a:endParaRPr>
          </a:p>
          <a:p>
            <a:pPr algn="l"/>
            <a:r>
              <a:rPr lang="el-GR" sz="2200" b="0" i="0" u="none" strike="noStrike" baseline="0" dirty="0">
                <a:latin typeface="Arial" panose="020B0604020202020204" pitchFamily="34" charset="0"/>
                <a:cs typeface="Arial" panose="020B0604020202020204" pitchFamily="34" charset="0"/>
              </a:rPr>
              <a:t>Επίσης, εδώ βρίσκονται και οι </a:t>
            </a:r>
            <a:r>
              <a:rPr lang="el-GR" sz="2200" b="1" i="0" u="none" strike="noStrike" baseline="0" dirty="0">
                <a:latin typeface="Arial" panose="020B0604020202020204" pitchFamily="34" charset="0"/>
                <a:cs typeface="Arial" panose="020B0604020202020204" pitchFamily="34" charset="0"/>
              </a:rPr>
              <a:t>εξαρτήσεις</a:t>
            </a:r>
            <a:r>
              <a:rPr lang="el-GR" sz="2200" b="0" i="0" u="none" strike="noStrike" baseline="0" dirty="0">
                <a:latin typeface="Arial" panose="020B0604020202020204" pitchFamily="34" charset="0"/>
                <a:cs typeface="Arial" panose="020B0604020202020204" pitchFamily="34" charset="0"/>
              </a:rPr>
              <a:t> με κυριότερους φορείς τον ΟΚΑΝΑ (Οργανισμός Καταπολέμησης Ναρκωτικών) και το ΚΕΘΕΑ (Κέντρο Θεραπευτικής Απεξάρτησης) αντιστοίχως.</a:t>
            </a:r>
          </a:p>
        </p:txBody>
      </p:sp>
    </p:spTree>
    <p:extLst>
      <p:ext uri="{BB962C8B-B14F-4D97-AF65-F5344CB8AC3E}">
        <p14:creationId xmlns:p14="http://schemas.microsoft.com/office/powerpoint/2010/main" val="4171336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314948-FC6D-C202-CBB7-12CD354962C9}"/>
              </a:ext>
            </a:extLst>
          </p:cNvPr>
          <p:cNvSpPr>
            <a:spLocks noGrp="1"/>
          </p:cNvSpPr>
          <p:nvPr>
            <p:ph type="ctrTitle"/>
          </p:nvPr>
        </p:nvSpPr>
        <p:spPr>
          <a:xfrm>
            <a:off x="606491" y="161310"/>
            <a:ext cx="11112758" cy="732373"/>
          </a:xfrm>
          <a:ln>
            <a:noFill/>
          </a:ln>
        </p:spPr>
        <p:txBody>
          <a:bodyPr>
            <a:noAutofit/>
          </a:bodyPr>
          <a:lstStyle/>
          <a:p>
            <a:r>
              <a:rPr lang="el-GR" sz="4000" dirty="0">
                <a:latin typeface="Arial" panose="020B0604020202020204" pitchFamily="34" charset="0"/>
                <a:cs typeface="Arial" panose="020B0604020202020204" pitchFamily="34" charset="0"/>
              </a:rPr>
              <a:t>4.1  Εισαγωγή</a:t>
            </a:r>
          </a:p>
        </p:txBody>
      </p:sp>
      <p:sp>
        <p:nvSpPr>
          <p:cNvPr id="10" name="Ορθογώνιο 9">
            <a:extLst>
              <a:ext uri="{FF2B5EF4-FFF2-40B4-BE49-F238E27FC236}">
                <a16:creationId xmlns:a16="http://schemas.microsoft.com/office/drawing/2014/main" id="{533F1D97-82F3-E87B-2650-0F47662E87C1}"/>
              </a:ext>
            </a:extLst>
          </p:cNvPr>
          <p:cNvSpPr/>
          <p:nvPr/>
        </p:nvSpPr>
        <p:spPr>
          <a:xfrm>
            <a:off x="0" y="6464808"/>
            <a:ext cx="12192000" cy="393192"/>
          </a:xfrm>
          <a:prstGeom prst="rect">
            <a:avLst/>
          </a:prstGeom>
          <a:solidFill>
            <a:srgbClr val="05AF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BAECC1C4-778D-A4A3-72E9-72707273E091}"/>
              </a:ext>
            </a:extLst>
          </p:cNvPr>
          <p:cNvSpPr txBox="1"/>
          <p:nvPr/>
        </p:nvSpPr>
        <p:spPr>
          <a:xfrm>
            <a:off x="9941045" y="6523849"/>
            <a:ext cx="2484318"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2024 Εκδόσεις Κριτική</a:t>
            </a:r>
          </a:p>
        </p:txBody>
      </p:sp>
      <p:sp>
        <p:nvSpPr>
          <p:cNvPr id="5" name="TextBox 4">
            <a:extLst>
              <a:ext uri="{FF2B5EF4-FFF2-40B4-BE49-F238E27FC236}">
                <a16:creationId xmlns:a16="http://schemas.microsoft.com/office/drawing/2014/main" id="{2257EA9C-0F89-3D68-7224-959EE3C88A98}"/>
              </a:ext>
            </a:extLst>
          </p:cNvPr>
          <p:cNvSpPr txBox="1"/>
          <p:nvPr/>
        </p:nvSpPr>
        <p:spPr>
          <a:xfrm>
            <a:off x="606491" y="902895"/>
            <a:ext cx="11112758" cy="5670783"/>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0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Κατά τη διάρκεια των τελευταίων δεκαετιών οι περισσότερες ευρωπαϊκές χώρες έκαναν  μεταρρυθμίσεις των συστημάτων υγείας και κοινωνικής φροντίδας.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Κεντρικός άξονας και βασική επιδίωξη ήταν ο </a:t>
            </a:r>
            <a:r>
              <a:rPr kumimoji="0" lang="el-GR" sz="2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έλεγχος των δαπανών</a:t>
            </a:r>
            <a:r>
              <a:rPr kumimoji="0" lang="el-G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οι οποίες αυξήθηκαν υπέρμετρα, καθώς και ο προσανατολισμός τους. Σε αρκετές χώρες της Δύσης αναζητήθηκαν, μέσα από μεγάλες αλλαγές στον τρόπο οργάνωσης και χρηματοδότησης, αποτελεσματικότεροι και δικαιότεροι τρόποι παροχής υπηρεσιών.</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Η βελτίωση της </a:t>
            </a:r>
            <a:r>
              <a:rPr kumimoji="0" lang="el-GR" sz="2200" b="1"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προσπελασιμότητας</a:t>
            </a:r>
            <a:r>
              <a:rPr kumimoji="0" lang="el-G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και η αύξηση της ισότητας του συστήματος αποτέλεσαν συμπληρωματικούς του ελέγχου των δαπανών στόχους, σε αρκετές μεταρρυθμιστικές προσπάθειες.</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Αυτό πάντως που κυριάρχησε ως αντίληψη, στις περισσότερες των περιπτώσεων, ήταν από τη μια πλευρά η φιλελευθεροποίηση των ανάλογων συστημάτων, με την εισαγωγή </a:t>
            </a:r>
            <a:r>
              <a:rPr kumimoji="0" lang="el-GR" sz="2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ανταγωνισμού</a:t>
            </a:r>
            <a:r>
              <a:rPr kumimoji="0" lang="el-G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στο εσωτερικό τους, αλλά και </a:t>
            </a:r>
            <a:r>
              <a:rPr kumimoji="0" lang="el-GR" sz="2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συμβάσεων</a:t>
            </a:r>
            <a:r>
              <a:rPr kumimoji="0" lang="el-G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με τους προμηθευτές, και από την άλλη η μεγαλύτερη ελευθερία επιλογής του ασθενή/δικαιούχου.</a:t>
            </a:r>
          </a:p>
        </p:txBody>
      </p:sp>
    </p:spTree>
    <p:extLst>
      <p:ext uri="{BB962C8B-B14F-4D97-AF65-F5344CB8AC3E}">
        <p14:creationId xmlns:p14="http://schemas.microsoft.com/office/powerpoint/2010/main" val="564978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314948-FC6D-C202-CBB7-12CD354962C9}"/>
              </a:ext>
            </a:extLst>
          </p:cNvPr>
          <p:cNvSpPr>
            <a:spLocks noGrp="1"/>
          </p:cNvSpPr>
          <p:nvPr>
            <p:ph type="ctrTitle"/>
          </p:nvPr>
        </p:nvSpPr>
        <p:spPr>
          <a:xfrm>
            <a:off x="539621" y="-69145"/>
            <a:ext cx="11112758" cy="1296625"/>
          </a:xfrm>
          <a:ln>
            <a:noFill/>
          </a:ln>
        </p:spPr>
        <p:txBody>
          <a:bodyPr>
            <a:noAutofit/>
          </a:bodyPr>
          <a:lstStyle/>
          <a:p>
            <a:r>
              <a:rPr lang="el-GR" sz="4000" dirty="0">
                <a:latin typeface="Arial" panose="020B0604020202020204" pitchFamily="34" charset="0"/>
                <a:cs typeface="Arial" panose="020B0604020202020204" pitchFamily="34" charset="0"/>
              </a:rPr>
              <a:t>4.5  Σύστημα πρόνοιας – κοινωνικής φροντίδας: ελληνική περίπτωση (9)</a:t>
            </a:r>
          </a:p>
        </p:txBody>
      </p:sp>
      <p:sp>
        <p:nvSpPr>
          <p:cNvPr id="10" name="Ορθογώνιο 9">
            <a:extLst>
              <a:ext uri="{FF2B5EF4-FFF2-40B4-BE49-F238E27FC236}">
                <a16:creationId xmlns:a16="http://schemas.microsoft.com/office/drawing/2014/main" id="{533F1D97-82F3-E87B-2650-0F47662E87C1}"/>
              </a:ext>
            </a:extLst>
          </p:cNvPr>
          <p:cNvSpPr/>
          <p:nvPr/>
        </p:nvSpPr>
        <p:spPr>
          <a:xfrm>
            <a:off x="0" y="6464808"/>
            <a:ext cx="12192000" cy="393192"/>
          </a:xfrm>
          <a:prstGeom prst="rect">
            <a:avLst/>
          </a:prstGeom>
          <a:solidFill>
            <a:srgbClr val="05AF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TextBox 5">
            <a:extLst>
              <a:ext uri="{FF2B5EF4-FFF2-40B4-BE49-F238E27FC236}">
                <a16:creationId xmlns:a16="http://schemas.microsoft.com/office/drawing/2014/main" id="{BAECC1C4-778D-A4A3-72E9-72707273E091}"/>
              </a:ext>
            </a:extLst>
          </p:cNvPr>
          <p:cNvSpPr txBox="1"/>
          <p:nvPr/>
        </p:nvSpPr>
        <p:spPr>
          <a:xfrm>
            <a:off x="9941045" y="6523849"/>
            <a:ext cx="2484318"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dirty="0">
                <a:latin typeface="Arial" panose="020B0604020202020204" pitchFamily="34" charset="0"/>
                <a:cs typeface="Arial" panose="020B0604020202020204" pitchFamily="34" charset="0"/>
              </a:rPr>
              <a:t>© 2024 Εκδόσεις Κριτική</a:t>
            </a:r>
          </a:p>
        </p:txBody>
      </p:sp>
      <p:sp>
        <p:nvSpPr>
          <p:cNvPr id="5" name="TextBox 4">
            <a:extLst>
              <a:ext uri="{FF2B5EF4-FFF2-40B4-BE49-F238E27FC236}">
                <a16:creationId xmlns:a16="http://schemas.microsoft.com/office/drawing/2014/main" id="{2257EA9C-0F89-3D68-7224-959EE3C88A98}"/>
              </a:ext>
            </a:extLst>
          </p:cNvPr>
          <p:cNvSpPr txBox="1"/>
          <p:nvPr/>
        </p:nvSpPr>
        <p:spPr>
          <a:xfrm>
            <a:off x="539621" y="1286521"/>
            <a:ext cx="11112759" cy="4832092"/>
          </a:xfrm>
          <a:prstGeom prst="rect">
            <a:avLst/>
          </a:prstGeom>
          <a:noFill/>
          <a:ln>
            <a:noFill/>
          </a:ln>
        </p:spPr>
        <p:txBody>
          <a:bodyPr wrap="square" rtlCol="0">
            <a:spAutoFit/>
          </a:bodyPr>
          <a:lstStyle/>
          <a:p>
            <a:pPr algn="l"/>
            <a:r>
              <a:rPr lang="el-GR" sz="2200" b="0" i="0" u="none" strike="noStrike" baseline="0" dirty="0">
                <a:latin typeface="Arial" panose="020B0604020202020204" pitchFamily="34" charset="0"/>
                <a:cs typeface="Arial" panose="020B0604020202020204" pitchFamily="34" charset="0"/>
              </a:rPr>
              <a:t>Στο </a:t>
            </a:r>
            <a:r>
              <a:rPr lang="el-GR" sz="2200" b="1" i="0" u="none" strike="noStrike" baseline="0" dirty="0">
                <a:latin typeface="Arial" panose="020B0604020202020204" pitchFamily="34" charset="0"/>
                <a:cs typeface="Arial" panose="020B0604020202020204" pitchFamily="34" charset="0"/>
              </a:rPr>
              <a:t>ΕΣΥ </a:t>
            </a:r>
            <a:r>
              <a:rPr lang="el-GR" sz="2200" b="0" i="0" u="none" strike="noStrike" baseline="0" dirty="0">
                <a:latin typeface="Arial" panose="020B0604020202020204" pitchFamily="34" charset="0"/>
                <a:cs typeface="Arial" panose="020B0604020202020204" pitchFamily="34" charset="0"/>
              </a:rPr>
              <a:t>προσφέρονται κοινωνικές υπηρεσίες </a:t>
            </a:r>
            <a:r>
              <a:rPr lang="el-GR" sz="2200" b="0" i="0" u="none" strike="noStrike" baseline="0" dirty="0" err="1">
                <a:latin typeface="Arial" panose="020B0604020202020204" pitchFamily="34" charset="0"/>
                <a:cs typeface="Arial" panose="020B0604020202020204" pitchFamily="34" charset="0"/>
              </a:rPr>
              <a:t>προνοιακής</a:t>
            </a:r>
            <a:r>
              <a:rPr lang="el-GR" sz="2200" b="0" i="0" u="none" strike="noStrike" baseline="0" dirty="0">
                <a:latin typeface="Arial" panose="020B0604020202020204" pitchFamily="34" charset="0"/>
                <a:cs typeface="Arial" panose="020B0604020202020204" pitchFamily="34" charset="0"/>
              </a:rPr>
              <a:t> συμβουλευτικής και κοινωνικής φροντίδας ασθενών και συγγενών τους. Από τελευταία απογραφή, συνολικά στη νοσοκομειακή φροντίδα υγείας υπηρετούν 487 </a:t>
            </a:r>
            <a:r>
              <a:rPr lang="el-GR" sz="2200" b="1" i="0" u="none" strike="noStrike" baseline="0" dirty="0">
                <a:latin typeface="Arial" panose="020B0604020202020204" pitchFamily="34" charset="0"/>
                <a:cs typeface="Arial" panose="020B0604020202020204" pitchFamily="34" charset="0"/>
              </a:rPr>
              <a:t>κοινωνικοί λειτουργοί </a:t>
            </a:r>
            <a:r>
              <a:rPr lang="el-GR" sz="2200" b="0" i="0" u="none" strike="noStrike" baseline="0" dirty="0">
                <a:latin typeface="Arial" panose="020B0604020202020204" pitchFamily="34" charset="0"/>
                <a:cs typeface="Arial" panose="020B0604020202020204" pitchFamily="34" charset="0"/>
              </a:rPr>
              <a:t>και των δύο βαθμίδων (ΠΕ-ΤΕ), από τους οποίους οι 428 είναι μόνιμοι υπάλληλοι που καλύπτουν οργανικές θέσεις, ενώ 59 υπηρετούν στα νοσοκομεία με μετακίνηση/απόσπαση συνήθως από γειτονικό κέντρο υγείας ή σε προσωποπαγείς θέσεις και σύντομα θα αποχωρήσουν. </a:t>
            </a:r>
          </a:p>
          <a:p>
            <a:pPr algn="l"/>
            <a:r>
              <a:rPr lang="el-GR" sz="2200" b="0" i="0" u="none" strike="noStrike" baseline="0" dirty="0">
                <a:latin typeface="Arial" panose="020B0604020202020204" pitchFamily="34" charset="0"/>
                <a:cs typeface="Arial" panose="020B0604020202020204" pitchFamily="34" charset="0"/>
              </a:rPr>
              <a:t>Οι συνολικές οργανικές θέσεις που έχουν καταγραφεί είναι 577 (46 ΠΕ, 531 ΤΕ), ενώ ο πραγματικός αριθμός των οργανικών θέσεων εκτιμάται σε 649 τουλάχιστον (σε κάποια νοσοκομεία δίνονταν ανεπαρκή ή καθόλου στοιχεία για τις οργανικές θέσεις, παρόλο που υπηρετούσαν κοινωνικοί λειτουργοί). Καταγράφονται τουλάχιστον 221 κενές οργανικές θέσεις στο σύστημα υγείας (34% των οργανικών θέσεων είναι κενές). </a:t>
            </a:r>
          </a:p>
          <a:p>
            <a:pPr algn="l"/>
            <a:r>
              <a:rPr lang="el-GR" sz="2200" b="0" i="0" u="none" strike="noStrike" baseline="0" dirty="0">
                <a:latin typeface="Arial" panose="020B0604020202020204" pitchFamily="34" charset="0"/>
                <a:cs typeface="Arial" panose="020B0604020202020204" pitchFamily="34" charset="0"/>
              </a:rPr>
              <a:t>Υπάρχει μεγάλη ανισοκατανομή στην αναλογία κλινών και οργανικών θέσεων / υπηρετούντων κοινωνικών λειτουργών ανά νοσοκομείο και ανά περιοχή.</a:t>
            </a:r>
          </a:p>
        </p:txBody>
      </p:sp>
    </p:spTree>
    <p:extLst>
      <p:ext uri="{BB962C8B-B14F-4D97-AF65-F5344CB8AC3E}">
        <p14:creationId xmlns:p14="http://schemas.microsoft.com/office/powerpoint/2010/main" val="1471289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314948-FC6D-C202-CBB7-12CD354962C9}"/>
              </a:ext>
            </a:extLst>
          </p:cNvPr>
          <p:cNvSpPr>
            <a:spLocks noGrp="1"/>
          </p:cNvSpPr>
          <p:nvPr>
            <p:ph type="ctrTitle"/>
          </p:nvPr>
        </p:nvSpPr>
        <p:spPr>
          <a:xfrm>
            <a:off x="539621" y="-69145"/>
            <a:ext cx="11112758" cy="1296625"/>
          </a:xfrm>
          <a:ln>
            <a:noFill/>
          </a:ln>
        </p:spPr>
        <p:txBody>
          <a:bodyPr>
            <a:noAutofit/>
          </a:bodyPr>
          <a:lstStyle/>
          <a:p>
            <a:r>
              <a:rPr lang="el-GR" sz="4000" dirty="0">
                <a:latin typeface="Arial" panose="020B0604020202020204" pitchFamily="34" charset="0"/>
                <a:cs typeface="Arial" panose="020B0604020202020204" pitchFamily="34" charset="0"/>
              </a:rPr>
              <a:t>4.5  Σύστημα πρόνοιας – κοινωνικής φροντίδας: ελληνική περίπτωση (10)</a:t>
            </a:r>
          </a:p>
        </p:txBody>
      </p:sp>
      <p:sp>
        <p:nvSpPr>
          <p:cNvPr id="10" name="Ορθογώνιο 9">
            <a:extLst>
              <a:ext uri="{FF2B5EF4-FFF2-40B4-BE49-F238E27FC236}">
                <a16:creationId xmlns:a16="http://schemas.microsoft.com/office/drawing/2014/main" id="{533F1D97-82F3-E87B-2650-0F47662E87C1}"/>
              </a:ext>
            </a:extLst>
          </p:cNvPr>
          <p:cNvSpPr/>
          <p:nvPr/>
        </p:nvSpPr>
        <p:spPr>
          <a:xfrm>
            <a:off x="0" y="6464808"/>
            <a:ext cx="12192000" cy="393192"/>
          </a:xfrm>
          <a:prstGeom prst="rect">
            <a:avLst/>
          </a:prstGeom>
          <a:solidFill>
            <a:srgbClr val="05AF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TextBox 5">
            <a:extLst>
              <a:ext uri="{FF2B5EF4-FFF2-40B4-BE49-F238E27FC236}">
                <a16:creationId xmlns:a16="http://schemas.microsoft.com/office/drawing/2014/main" id="{BAECC1C4-778D-A4A3-72E9-72707273E091}"/>
              </a:ext>
            </a:extLst>
          </p:cNvPr>
          <p:cNvSpPr txBox="1"/>
          <p:nvPr/>
        </p:nvSpPr>
        <p:spPr>
          <a:xfrm>
            <a:off x="9941045" y="6523849"/>
            <a:ext cx="2484318"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dirty="0">
                <a:latin typeface="Arial" panose="020B0604020202020204" pitchFamily="34" charset="0"/>
                <a:cs typeface="Arial" panose="020B0604020202020204" pitchFamily="34" charset="0"/>
              </a:rPr>
              <a:t>© 2024 Εκδόσεις Κριτική</a:t>
            </a:r>
          </a:p>
        </p:txBody>
      </p:sp>
      <p:sp>
        <p:nvSpPr>
          <p:cNvPr id="5" name="TextBox 4">
            <a:extLst>
              <a:ext uri="{FF2B5EF4-FFF2-40B4-BE49-F238E27FC236}">
                <a16:creationId xmlns:a16="http://schemas.microsoft.com/office/drawing/2014/main" id="{2257EA9C-0F89-3D68-7224-959EE3C88A98}"/>
              </a:ext>
            </a:extLst>
          </p:cNvPr>
          <p:cNvSpPr txBox="1"/>
          <p:nvPr/>
        </p:nvSpPr>
        <p:spPr>
          <a:xfrm>
            <a:off x="539621" y="1091544"/>
            <a:ext cx="11580335" cy="5509200"/>
          </a:xfrm>
          <a:prstGeom prst="rect">
            <a:avLst/>
          </a:prstGeom>
          <a:noFill/>
          <a:ln>
            <a:noFill/>
          </a:ln>
        </p:spPr>
        <p:txBody>
          <a:bodyPr wrap="square" rtlCol="0">
            <a:spAutoFit/>
          </a:bodyPr>
          <a:lstStyle/>
          <a:p>
            <a:pPr algn="l"/>
            <a:r>
              <a:rPr lang="el-GR" sz="2200" b="0" i="0" u="none" strike="noStrike" baseline="0" dirty="0">
                <a:latin typeface="Arial" panose="020B0604020202020204" pitchFamily="34" charset="0"/>
                <a:cs typeface="Arial" panose="020B0604020202020204" pitchFamily="34" charset="0"/>
              </a:rPr>
              <a:t>Αυτό που λείπει από το ΕΣΥ είναι η επαναφορά των πρώην ΚΑΦΚΑ (κέντρων αποκατάστασης), δραστηριότητα που περιήλθε κυρίως στον ιδιωτικό τομέα, υπό τη μορφή υπηρεσιών που θα διασυνδέονται με περιφερειακά και νομαρχιακά νοσοκομεία, υπό την εποπτεία του Εθνικού Κέντρου Αποκατάστασης (</a:t>
            </a:r>
            <a:r>
              <a:rPr lang="el-GR" sz="2200" b="1" i="0" u="none" strike="noStrike" baseline="0" dirty="0">
                <a:latin typeface="Arial" panose="020B0604020202020204" pitchFamily="34" charset="0"/>
                <a:cs typeface="Arial" panose="020B0604020202020204" pitchFamily="34" charset="0"/>
              </a:rPr>
              <a:t>ΕΚΑ</a:t>
            </a:r>
            <a:r>
              <a:rPr lang="el-GR" sz="2200" b="0" i="0" u="none" strike="noStrike" baseline="0" dirty="0">
                <a:latin typeface="Arial" panose="020B0604020202020204" pitchFamily="34" charset="0"/>
                <a:cs typeface="Arial" panose="020B0604020202020204" pitchFamily="34" charset="0"/>
              </a:rPr>
              <a:t>), για την ανάπτυξη ή ενσωμάτωση </a:t>
            </a:r>
            <a:r>
              <a:rPr lang="el-GR" sz="2200" b="1" i="0" u="none" strike="noStrike" baseline="0" dirty="0">
                <a:latin typeface="Arial" panose="020B0604020202020204" pitchFamily="34" charset="0"/>
                <a:cs typeface="Arial" panose="020B0604020202020204" pitchFamily="34" charset="0"/>
              </a:rPr>
              <a:t>δομών παροχής </a:t>
            </a:r>
            <a:r>
              <a:rPr lang="el-GR" sz="2200" b="1" i="0" u="none" strike="noStrike" baseline="0" dirty="0" err="1">
                <a:latin typeface="Arial" panose="020B0604020202020204" pitchFamily="34" charset="0"/>
                <a:cs typeface="Arial" panose="020B0604020202020204" pitchFamily="34" charset="0"/>
              </a:rPr>
              <a:t>μετα</a:t>
            </a:r>
            <a:r>
              <a:rPr lang="el-GR" sz="2200" b="1" i="0" u="none" strike="noStrike" baseline="0" dirty="0">
                <a:latin typeface="Arial" panose="020B0604020202020204" pitchFamily="34" charset="0"/>
                <a:cs typeface="Arial" panose="020B0604020202020204" pitchFamily="34" charset="0"/>
              </a:rPr>
              <a:t>-νοσοκομειακών υπηρεσιών</a:t>
            </a:r>
            <a:r>
              <a:rPr lang="el-GR" sz="2200" b="0" i="0" u="none" strike="noStrike" baseline="0" dirty="0">
                <a:latin typeface="Arial" panose="020B0604020202020204" pitchFamily="34" charset="0"/>
                <a:cs typeface="Arial" panose="020B0604020202020204" pitchFamily="34" charset="0"/>
              </a:rPr>
              <a:t>:</a:t>
            </a:r>
          </a:p>
          <a:p>
            <a:pPr algn="l"/>
            <a:r>
              <a:rPr lang="el-GR" sz="2200" b="1" i="0" u="none" strike="noStrike" baseline="0" dirty="0">
                <a:latin typeface="Arial" panose="020B0604020202020204" pitchFamily="34" charset="0"/>
                <a:cs typeface="Arial" panose="020B0604020202020204" pitchFamily="34" charset="0"/>
              </a:rPr>
              <a:t>✓ </a:t>
            </a:r>
            <a:r>
              <a:rPr lang="el-GR" sz="2200" b="0" i="0" u="none" strike="noStrike" baseline="0" dirty="0">
                <a:latin typeface="Arial" panose="020B0604020202020204" pitchFamily="34" charset="0"/>
                <a:cs typeface="Arial" panose="020B0604020202020204" pitchFamily="34" charset="0"/>
              </a:rPr>
              <a:t>μακροχρόνιας φροντίδας υγείας (</a:t>
            </a:r>
            <a:r>
              <a:rPr lang="en-US" sz="2200" b="0" i="0" u="none" strike="noStrike" baseline="0" dirty="0">
                <a:latin typeface="Arial" panose="020B0604020202020204" pitchFamily="34" charset="0"/>
                <a:cs typeface="Arial" panose="020B0604020202020204" pitchFamily="34" charset="0"/>
              </a:rPr>
              <a:t>long </a:t>
            </a:r>
            <a:r>
              <a:rPr lang="en-US" sz="2200" b="0" i="0" u="none" strike="noStrike" baseline="0" dirty="0" err="1">
                <a:latin typeface="Arial" panose="020B0604020202020204" pitchFamily="34" charset="0"/>
                <a:cs typeface="Arial" panose="020B0604020202020204" pitchFamily="34" charset="0"/>
              </a:rPr>
              <a:t>termcare</a:t>
            </a:r>
            <a:r>
              <a:rPr lang="en-US" sz="2200" b="0" i="0" u="none" strike="noStrike" baseline="0" dirty="0">
                <a:latin typeface="Arial" panose="020B0604020202020204" pitchFamily="34" charset="0"/>
                <a:cs typeface="Arial" panose="020B0604020202020204" pitchFamily="34" charset="0"/>
              </a:rPr>
              <a:t>/ nursing homes),</a:t>
            </a:r>
          </a:p>
          <a:p>
            <a:pPr algn="l"/>
            <a:r>
              <a:rPr lang="el-GR" sz="2200" b="1" i="0" u="none" strike="noStrike" baseline="0" dirty="0">
                <a:latin typeface="Arial" panose="020B0604020202020204" pitchFamily="34" charset="0"/>
                <a:cs typeface="Arial" panose="020B0604020202020204" pitchFamily="34" charset="0"/>
              </a:rPr>
              <a:t>✓ </a:t>
            </a:r>
            <a:r>
              <a:rPr lang="el-GR" sz="2200" b="0" i="0" u="none" strike="noStrike" baseline="0" dirty="0">
                <a:latin typeface="Arial" panose="020B0604020202020204" pitchFamily="34" charset="0"/>
                <a:cs typeface="Arial" panose="020B0604020202020204" pitchFamily="34" charset="0"/>
              </a:rPr>
              <a:t>αποκατάστασης/αποθεραπείας (</a:t>
            </a:r>
            <a:r>
              <a:rPr lang="en-US" sz="2200" b="0" i="0" u="none" strike="noStrike" baseline="0" dirty="0">
                <a:latin typeface="Arial" panose="020B0604020202020204" pitchFamily="34" charset="0"/>
                <a:cs typeface="Arial" panose="020B0604020202020204" pitchFamily="34" charset="0"/>
              </a:rPr>
              <a:t>rehabilitation/ step-down hospitals),</a:t>
            </a:r>
          </a:p>
          <a:p>
            <a:pPr algn="l"/>
            <a:r>
              <a:rPr lang="el-GR" sz="2200" b="1" i="0" u="none" strike="noStrike" baseline="0" dirty="0">
                <a:latin typeface="Arial" panose="020B0604020202020204" pitchFamily="34" charset="0"/>
                <a:cs typeface="Arial" panose="020B0604020202020204" pitchFamily="34" charset="0"/>
              </a:rPr>
              <a:t>✓ </a:t>
            </a:r>
            <a:r>
              <a:rPr lang="el-GR" sz="2200" b="0" i="0" u="none" strike="noStrike" baseline="0" dirty="0">
                <a:latin typeface="Arial" panose="020B0604020202020204" pitchFamily="34" charset="0"/>
                <a:cs typeface="Arial" panose="020B0604020202020204" pitchFamily="34" charset="0"/>
              </a:rPr>
              <a:t>κατ’ </a:t>
            </a:r>
            <a:r>
              <a:rPr lang="el-GR" sz="2200" b="0" i="0" u="none" strike="noStrike" baseline="0" dirty="0" err="1">
                <a:latin typeface="Arial" panose="020B0604020202020204" pitchFamily="34" charset="0"/>
                <a:cs typeface="Arial" panose="020B0604020202020204" pitchFamily="34" charset="0"/>
              </a:rPr>
              <a:t>οίκον</a:t>
            </a:r>
            <a:r>
              <a:rPr lang="el-GR" sz="2200" b="0" i="0" u="none" strike="noStrike" baseline="0" dirty="0">
                <a:latin typeface="Arial" panose="020B0604020202020204" pitchFamily="34" charset="0"/>
                <a:cs typeface="Arial" panose="020B0604020202020204" pitchFamily="34" charset="0"/>
              </a:rPr>
              <a:t> φροντίδας (</a:t>
            </a:r>
            <a:r>
              <a:rPr lang="en-US" sz="2200" b="0" i="0" u="none" strike="noStrike" baseline="0" dirty="0">
                <a:latin typeface="Arial" panose="020B0604020202020204" pitchFamily="34" charset="0"/>
                <a:cs typeface="Arial" panose="020B0604020202020204" pitchFamily="34" charset="0"/>
              </a:rPr>
              <a:t>homecare) </a:t>
            </a:r>
            <a:r>
              <a:rPr lang="el-GR" sz="2200" b="0" i="0" u="none" strike="noStrike" baseline="0" dirty="0">
                <a:latin typeface="Arial" panose="020B0604020202020204" pitchFamily="34" charset="0"/>
                <a:cs typeface="Arial" panose="020B0604020202020204" pitchFamily="34" charset="0"/>
              </a:rPr>
              <a:t>και ανακουφιστικής φροντίδας (</a:t>
            </a:r>
            <a:r>
              <a:rPr lang="en-US" sz="2200" b="0" i="0" u="none" strike="noStrike" baseline="0" dirty="0">
                <a:latin typeface="Arial" panose="020B0604020202020204" pitchFamily="34" charset="0"/>
                <a:cs typeface="Arial" panose="020B0604020202020204" pitchFamily="34" charset="0"/>
              </a:rPr>
              <a:t>palliative care),</a:t>
            </a:r>
            <a:r>
              <a:rPr lang="el-GR" sz="2200" b="0" i="0" u="none" strike="noStrike" baseline="0" dirty="0">
                <a:latin typeface="Arial" panose="020B0604020202020204" pitchFamily="34" charset="0"/>
                <a:cs typeface="Arial" panose="020B0604020202020204" pitchFamily="34" charset="0"/>
              </a:rPr>
              <a:t> με στόχο την </a:t>
            </a:r>
            <a:r>
              <a:rPr lang="el-GR" sz="2200" b="1" i="0" u="none" strike="noStrike" baseline="0" dirty="0">
                <a:latin typeface="Arial" panose="020B0604020202020204" pitchFamily="34" charset="0"/>
                <a:cs typeface="Arial" panose="020B0604020202020204" pitchFamily="34" charset="0"/>
              </a:rPr>
              <a:t>κάλυψη των αναγκών υγείας του πληθυσμού</a:t>
            </a:r>
            <a:r>
              <a:rPr lang="el-GR" sz="2200" b="0" i="0" u="none" strike="noStrike" baseline="0" dirty="0">
                <a:latin typeface="Arial" panose="020B0604020202020204" pitchFamily="34" charset="0"/>
                <a:cs typeface="Arial" panose="020B0604020202020204" pitchFamily="34" charset="0"/>
              </a:rPr>
              <a:t>, που σήμερα εξυπηρετούνται ελλιπώς από το δημόσιο σύστημα υγείας, καθώς και τον </a:t>
            </a:r>
            <a:r>
              <a:rPr lang="el-GR" sz="2200" b="1" i="0" u="none" strike="noStrike" baseline="0" dirty="0">
                <a:latin typeface="Arial" panose="020B0604020202020204" pitchFamily="34" charset="0"/>
                <a:cs typeface="Arial" panose="020B0604020202020204" pitchFamily="34" charset="0"/>
              </a:rPr>
              <a:t>συντονισμό και τη συνέχεια της φροντίδας. </a:t>
            </a:r>
          </a:p>
          <a:p>
            <a:pPr algn="l"/>
            <a:r>
              <a:rPr lang="el-GR" sz="2200" b="0" i="0" u="none" strike="noStrike" baseline="0" dirty="0">
                <a:latin typeface="Arial" panose="020B0604020202020204" pitchFamily="34" charset="0"/>
                <a:cs typeface="Arial" panose="020B0604020202020204" pitchFamily="34" charset="0"/>
              </a:rPr>
              <a:t>Με την υιοθέτηση ενός τέτοιου συστήματος, οι ασθενείς που έχουν ανάγκη τέτοιες υπηρεσίες δεν καταλαμβάνουν κλίνες οξείας νοσηλείας στα νοσοκομεία, φαινόμενο που είναι συχνά σε όξυνση, καθώς δεν υπάρχουν ανάλογες δομές για να απευθυνθούν, και κατ’ επέκταση θα ενισχυθεί η προσβασιμότητα σε υπηρεσίες οξείας φροντίδας σε όσους τις χρειάζονται (μείωση λίστας αναμονής χειρουργείου, αναμονής για εισαγωγή σε κλινικές).</a:t>
            </a:r>
          </a:p>
        </p:txBody>
      </p:sp>
    </p:spTree>
    <p:extLst>
      <p:ext uri="{BB962C8B-B14F-4D97-AF65-F5344CB8AC3E}">
        <p14:creationId xmlns:p14="http://schemas.microsoft.com/office/powerpoint/2010/main" val="1951059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314948-FC6D-C202-CBB7-12CD354962C9}"/>
              </a:ext>
            </a:extLst>
          </p:cNvPr>
          <p:cNvSpPr>
            <a:spLocks noGrp="1"/>
          </p:cNvSpPr>
          <p:nvPr>
            <p:ph type="ctrTitle"/>
          </p:nvPr>
        </p:nvSpPr>
        <p:spPr>
          <a:xfrm>
            <a:off x="539621" y="-69145"/>
            <a:ext cx="11112758" cy="1296625"/>
          </a:xfrm>
          <a:ln>
            <a:noFill/>
          </a:ln>
        </p:spPr>
        <p:txBody>
          <a:bodyPr>
            <a:noAutofit/>
          </a:bodyPr>
          <a:lstStyle/>
          <a:p>
            <a:r>
              <a:rPr lang="el-GR" sz="4000" dirty="0">
                <a:latin typeface="Arial" panose="020B0604020202020204" pitchFamily="34" charset="0"/>
                <a:cs typeface="Arial" panose="020B0604020202020204" pitchFamily="34" charset="0"/>
              </a:rPr>
              <a:t>4.5  Σύστημα πρόνοιας – κοινωνικής φροντίδας: ελληνική περίπτωση (11)</a:t>
            </a:r>
          </a:p>
        </p:txBody>
      </p:sp>
      <p:sp>
        <p:nvSpPr>
          <p:cNvPr id="10" name="Ορθογώνιο 9">
            <a:extLst>
              <a:ext uri="{FF2B5EF4-FFF2-40B4-BE49-F238E27FC236}">
                <a16:creationId xmlns:a16="http://schemas.microsoft.com/office/drawing/2014/main" id="{533F1D97-82F3-E87B-2650-0F47662E87C1}"/>
              </a:ext>
            </a:extLst>
          </p:cNvPr>
          <p:cNvSpPr/>
          <p:nvPr/>
        </p:nvSpPr>
        <p:spPr>
          <a:xfrm>
            <a:off x="0" y="6464808"/>
            <a:ext cx="12192000" cy="393192"/>
          </a:xfrm>
          <a:prstGeom prst="rect">
            <a:avLst/>
          </a:prstGeom>
          <a:solidFill>
            <a:srgbClr val="05AF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TextBox 5">
            <a:extLst>
              <a:ext uri="{FF2B5EF4-FFF2-40B4-BE49-F238E27FC236}">
                <a16:creationId xmlns:a16="http://schemas.microsoft.com/office/drawing/2014/main" id="{BAECC1C4-778D-A4A3-72E9-72707273E091}"/>
              </a:ext>
            </a:extLst>
          </p:cNvPr>
          <p:cNvSpPr txBox="1"/>
          <p:nvPr/>
        </p:nvSpPr>
        <p:spPr>
          <a:xfrm>
            <a:off x="9941045" y="6523849"/>
            <a:ext cx="2484318"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dirty="0">
                <a:latin typeface="Arial" panose="020B0604020202020204" pitchFamily="34" charset="0"/>
                <a:cs typeface="Arial" panose="020B0604020202020204" pitchFamily="34" charset="0"/>
              </a:rPr>
              <a:t>© 2024 Εκδόσεις Κριτική</a:t>
            </a:r>
          </a:p>
        </p:txBody>
      </p:sp>
      <p:sp>
        <p:nvSpPr>
          <p:cNvPr id="5" name="TextBox 4">
            <a:extLst>
              <a:ext uri="{FF2B5EF4-FFF2-40B4-BE49-F238E27FC236}">
                <a16:creationId xmlns:a16="http://schemas.microsoft.com/office/drawing/2014/main" id="{2257EA9C-0F89-3D68-7224-959EE3C88A98}"/>
              </a:ext>
            </a:extLst>
          </p:cNvPr>
          <p:cNvSpPr txBox="1"/>
          <p:nvPr/>
        </p:nvSpPr>
        <p:spPr>
          <a:xfrm>
            <a:off x="539621" y="1286521"/>
            <a:ext cx="11112759" cy="4832092"/>
          </a:xfrm>
          <a:prstGeom prst="rect">
            <a:avLst/>
          </a:prstGeom>
          <a:noFill/>
          <a:ln>
            <a:noFill/>
          </a:ln>
        </p:spPr>
        <p:txBody>
          <a:bodyPr wrap="square" rtlCol="0">
            <a:spAutoFit/>
          </a:bodyPr>
          <a:lstStyle/>
          <a:p>
            <a:pPr algn="l"/>
            <a:r>
              <a:rPr lang="el-GR" sz="2200" b="0" i="0" u="none" strike="noStrike" baseline="0" dirty="0">
                <a:latin typeface="Arial" panose="020B0604020202020204" pitchFamily="34" charset="0"/>
                <a:cs typeface="Arial" panose="020B0604020202020204" pitchFamily="34" charset="0"/>
              </a:rPr>
              <a:t>Στην Ελλάδα τα προβλήματα συντονισμού δράσεων από τη μεριά της πολιτικής και αναλόγως της δημόσιας διοίκησης είναι εμφανή. </a:t>
            </a:r>
          </a:p>
          <a:p>
            <a:pPr algn="l"/>
            <a:r>
              <a:rPr lang="el-GR" sz="2200" b="0" i="0" u="none" strike="noStrike" baseline="0" dirty="0">
                <a:latin typeface="Arial" panose="020B0604020202020204" pitchFamily="34" charset="0"/>
                <a:cs typeface="Arial" panose="020B0604020202020204" pitchFamily="34" charset="0"/>
              </a:rPr>
              <a:t>Το </a:t>
            </a:r>
            <a:r>
              <a:rPr lang="el-GR" sz="2200" b="1" i="0" u="none" strike="noStrike" baseline="0" dirty="0">
                <a:latin typeface="Arial" panose="020B0604020202020204" pitchFamily="34" charset="0"/>
                <a:cs typeface="Arial" panose="020B0604020202020204" pitchFamily="34" charset="0"/>
              </a:rPr>
              <a:t>περιβάλλον της υγείας</a:t>
            </a:r>
            <a:r>
              <a:rPr lang="el-GR" sz="2200" b="0" i="0" u="none" strike="noStrike" baseline="0" dirty="0">
                <a:latin typeface="Arial" panose="020B0604020202020204" pitchFamily="34" charset="0"/>
                <a:cs typeface="Arial" panose="020B0604020202020204" pitchFamily="34" charset="0"/>
              </a:rPr>
              <a:t>, από όσα αναφέρθηκαν, χρειάζεται μελέτη αναφορικά με το:</a:t>
            </a:r>
          </a:p>
          <a:p>
            <a:pPr algn="l"/>
            <a:r>
              <a:rPr lang="el-GR" sz="2200" b="0" i="0" u="none" strike="noStrike" baseline="0" dirty="0">
                <a:latin typeface="Arial" panose="020B0604020202020204" pitchFamily="34" charset="0"/>
                <a:cs typeface="Arial" panose="020B0604020202020204" pitchFamily="34" charset="0"/>
              </a:rPr>
              <a:t>• Γενικό εξωτερικό (οικονομικές, πολιτικές, κοινωνικές, τεχνολογικές συνθήκες).</a:t>
            </a:r>
          </a:p>
          <a:p>
            <a:pPr algn="l"/>
            <a:r>
              <a:rPr lang="el-GR" sz="2200" b="0" i="0" u="none" strike="noStrike" baseline="0" dirty="0">
                <a:latin typeface="Arial" panose="020B0604020202020204" pitchFamily="34" charset="0"/>
                <a:cs typeface="Arial" panose="020B0604020202020204" pitchFamily="34" charset="0"/>
              </a:rPr>
              <a:t>• Ειδικό εξωτερικό (χρηματοδότες, χρήστες, ανταγωνιστές, κοινή γνώμη).</a:t>
            </a:r>
          </a:p>
          <a:p>
            <a:pPr algn="l"/>
            <a:r>
              <a:rPr lang="el-GR" sz="2200" b="0" i="0" u="none" strike="noStrike" baseline="0" dirty="0">
                <a:latin typeface="Arial" panose="020B0604020202020204" pitchFamily="34" charset="0"/>
                <a:cs typeface="Arial" panose="020B0604020202020204" pitchFamily="34" charset="0"/>
              </a:rPr>
              <a:t>• Εσωτερικό (προσωπικό, χρήματα, τεχνολογία) άλλα και </a:t>
            </a:r>
            <a:r>
              <a:rPr lang="el-GR" sz="2200" b="0" i="0" u="none" strike="noStrike" baseline="0" dirty="0" err="1">
                <a:latin typeface="Arial" panose="020B0604020202020204" pitchFamily="34" charset="0"/>
                <a:cs typeface="Arial" panose="020B0604020202020204" pitchFamily="34" charset="0"/>
              </a:rPr>
              <a:t>οργανωσιακή</a:t>
            </a:r>
            <a:r>
              <a:rPr lang="el-GR" sz="2200" b="0" i="0" u="none" strike="noStrike" baseline="0" dirty="0">
                <a:latin typeface="Arial" panose="020B0604020202020204" pitchFamily="34" charset="0"/>
                <a:cs typeface="Arial" panose="020B0604020202020204" pitchFamily="34" charset="0"/>
              </a:rPr>
              <a:t> κουλτούρα.</a:t>
            </a:r>
          </a:p>
          <a:p>
            <a:pPr algn="l"/>
            <a:endParaRPr lang="el-GR" sz="2200" b="0" i="0" u="none" strike="noStrike" baseline="0" dirty="0">
              <a:latin typeface="Arial" panose="020B0604020202020204" pitchFamily="34" charset="0"/>
              <a:cs typeface="Arial" panose="020B0604020202020204" pitchFamily="34" charset="0"/>
            </a:endParaRPr>
          </a:p>
          <a:p>
            <a:pPr algn="l"/>
            <a:r>
              <a:rPr lang="el-GR" sz="2200" b="0" i="0" u="none" strike="noStrike" baseline="0" dirty="0">
                <a:latin typeface="Arial" panose="020B0604020202020204" pitchFamily="34" charset="0"/>
                <a:cs typeface="Arial" panose="020B0604020202020204" pitchFamily="34" charset="0"/>
              </a:rPr>
              <a:t>Φαίνεται ότι η πολιτική και ο ανάλογος σχεδιασμός και συντονισμός στις υπηρεσίες πρόνοιας και </a:t>
            </a:r>
            <a:r>
              <a:rPr lang="el-GR" sz="2200" b="1" i="0" u="none" strike="noStrike" baseline="0" dirty="0">
                <a:latin typeface="Arial" panose="020B0604020202020204" pitchFamily="34" charset="0"/>
                <a:cs typeface="Arial" panose="020B0604020202020204" pitchFamily="34" charset="0"/>
              </a:rPr>
              <a:t>κοινωνικής φροντίδας</a:t>
            </a:r>
            <a:r>
              <a:rPr lang="el-GR" sz="2200" b="0" i="0" u="none" strike="noStrike" baseline="0" dirty="0">
                <a:latin typeface="Arial" panose="020B0604020202020204" pitchFamily="34" charset="0"/>
                <a:cs typeface="Arial" panose="020B0604020202020204" pitchFamily="34" charset="0"/>
              </a:rPr>
              <a:t> εξαντλούνται στη μεταφορά αρμοδιοτήτων από υπουργείο σε υπουργείο και τους Οργανισμούς Τοπικής Αυτοδιοίκησης.</a:t>
            </a:r>
          </a:p>
          <a:p>
            <a:pPr algn="l"/>
            <a:r>
              <a:rPr lang="el-GR" sz="2200" b="0" i="0" u="none" strike="noStrike" baseline="0" dirty="0">
                <a:latin typeface="Arial" panose="020B0604020202020204" pitchFamily="34" charset="0"/>
                <a:cs typeface="Arial" panose="020B0604020202020204" pitchFamily="34" charset="0"/>
              </a:rPr>
              <a:t>Όπως και σε άλλες σύγχρονες και αναπτυγμένες χώρες, η πρόνοια ή κοινωνική φροντίδα πρέπει συνολικά και σχεδιασμένα να μεταφερθεί στην </a:t>
            </a:r>
            <a:r>
              <a:rPr lang="el-GR" sz="2200" b="1" i="0" u="none" strike="noStrike" baseline="0" dirty="0">
                <a:latin typeface="Arial" panose="020B0604020202020204" pitchFamily="34" charset="0"/>
                <a:cs typeface="Arial" panose="020B0604020202020204" pitchFamily="34" charset="0"/>
              </a:rPr>
              <a:t>τοπική αυτοδιοίκηση</a:t>
            </a:r>
            <a:r>
              <a:rPr lang="el-GR" sz="2200" b="0" i="0" u="none" strike="noStrike" baseline="0" dirty="0">
                <a:latin typeface="Arial" panose="020B0604020202020204" pitchFamily="34" charset="0"/>
                <a:cs typeface="Arial" panose="020B0604020202020204" pitchFamily="34" charset="0"/>
              </a:rPr>
              <a:t> και το κράτος να κρατήσει τις πολιτικές και τη χρηματοδότηση που εντός αυτής θα βρίσκονται και τα επιδόματα, μέσα από έναν οδικό χάρτη.</a:t>
            </a:r>
          </a:p>
        </p:txBody>
      </p:sp>
    </p:spTree>
    <p:extLst>
      <p:ext uri="{BB962C8B-B14F-4D97-AF65-F5344CB8AC3E}">
        <p14:creationId xmlns:p14="http://schemas.microsoft.com/office/powerpoint/2010/main" val="9510784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71D01B2-BBDD-32EC-C8DD-32AB1F224D1C}"/>
              </a:ext>
            </a:extLst>
          </p:cNvPr>
          <p:cNvSpPr txBox="1"/>
          <p:nvPr/>
        </p:nvSpPr>
        <p:spPr>
          <a:xfrm>
            <a:off x="2789275" y="2875002"/>
            <a:ext cx="6613451" cy="1107996"/>
          </a:xfrm>
          <a:prstGeom prst="rect">
            <a:avLst/>
          </a:prstGeom>
          <a:noFill/>
          <a:ln>
            <a:solidFill>
              <a:schemeClr val="tx1"/>
            </a:solidFill>
          </a:ln>
        </p:spPr>
        <p:txBody>
          <a:bodyPr wrap="square" rtlCol="0">
            <a:spAutoFit/>
          </a:bodyPr>
          <a:lstStyle/>
          <a:p>
            <a:pPr algn="ctr"/>
            <a:r>
              <a:rPr lang="el-GR" sz="1600" dirty="0">
                <a:latin typeface="Arial" panose="020B0604020202020204" pitchFamily="34" charset="0"/>
                <a:ea typeface="Tahoma" panose="020B0604030504040204" pitchFamily="34" charset="0"/>
                <a:cs typeface="Arial" panose="020B0604020202020204" pitchFamily="34" charset="0"/>
              </a:rPr>
              <a:t>Απαγορεύεται η αναδημοσίευση ή αναπαραγωγή του παρόντος έργου                με οποιονδήποτε τρόπο χωρίς γραπτή άδεια του εκδότη, σύμφωνα με                τον Ν. 2121/1993 και τη Διεθνή Σύμβαση της Βέρνης </a:t>
            </a:r>
          </a:p>
          <a:p>
            <a:pPr algn="ctr"/>
            <a:r>
              <a:rPr lang="el-GR" sz="1600" dirty="0">
                <a:latin typeface="Arial" panose="020B0604020202020204" pitchFamily="34" charset="0"/>
                <a:ea typeface="Tahoma" panose="020B0604030504040204" pitchFamily="34" charset="0"/>
                <a:cs typeface="Arial" panose="020B0604020202020204" pitchFamily="34" charset="0"/>
              </a:rPr>
              <a:t>(που έχει κυρωθεί με τον Ν. 100/1975)</a:t>
            </a:r>
          </a:p>
        </p:txBody>
      </p:sp>
    </p:spTree>
    <p:extLst>
      <p:ext uri="{BB962C8B-B14F-4D97-AF65-F5344CB8AC3E}">
        <p14:creationId xmlns:p14="http://schemas.microsoft.com/office/powerpoint/2010/main" val="3219567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314948-FC6D-C202-CBB7-12CD354962C9}"/>
              </a:ext>
            </a:extLst>
          </p:cNvPr>
          <p:cNvSpPr>
            <a:spLocks noGrp="1"/>
          </p:cNvSpPr>
          <p:nvPr>
            <p:ph type="ctrTitle"/>
          </p:nvPr>
        </p:nvSpPr>
        <p:spPr>
          <a:xfrm>
            <a:off x="606491" y="161310"/>
            <a:ext cx="11112758" cy="732373"/>
          </a:xfrm>
          <a:ln>
            <a:noFill/>
          </a:ln>
        </p:spPr>
        <p:txBody>
          <a:bodyPr>
            <a:noAutofit/>
          </a:bodyPr>
          <a:lstStyle/>
          <a:p>
            <a:r>
              <a:rPr lang="el-GR" sz="4000" dirty="0">
                <a:latin typeface="Arial" panose="020B0604020202020204" pitchFamily="34" charset="0"/>
                <a:cs typeface="Arial" panose="020B0604020202020204" pitchFamily="34" charset="0"/>
              </a:rPr>
              <a:t>4.2  Μεταρρυθμίσεις (1)</a:t>
            </a:r>
          </a:p>
        </p:txBody>
      </p:sp>
      <p:sp>
        <p:nvSpPr>
          <p:cNvPr id="10" name="Ορθογώνιο 9">
            <a:extLst>
              <a:ext uri="{FF2B5EF4-FFF2-40B4-BE49-F238E27FC236}">
                <a16:creationId xmlns:a16="http://schemas.microsoft.com/office/drawing/2014/main" id="{533F1D97-82F3-E87B-2650-0F47662E87C1}"/>
              </a:ext>
            </a:extLst>
          </p:cNvPr>
          <p:cNvSpPr/>
          <p:nvPr/>
        </p:nvSpPr>
        <p:spPr>
          <a:xfrm>
            <a:off x="0" y="6464808"/>
            <a:ext cx="12192000" cy="393192"/>
          </a:xfrm>
          <a:prstGeom prst="rect">
            <a:avLst/>
          </a:prstGeom>
          <a:solidFill>
            <a:srgbClr val="05AF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BAECC1C4-778D-A4A3-72E9-72707273E091}"/>
              </a:ext>
            </a:extLst>
          </p:cNvPr>
          <p:cNvSpPr txBox="1"/>
          <p:nvPr/>
        </p:nvSpPr>
        <p:spPr>
          <a:xfrm>
            <a:off x="9941045" y="6523849"/>
            <a:ext cx="2484318"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2024 Εκδόσεις Κριτική</a:t>
            </a:r>
          </a:p>
        </p:txBody>
      </p:sp>
      <p:sp>
        <p:nvSpPr>
          <p:cNvPr id="5" name="TextBox 4">
            <a:extLst>
              <a:ext uri="{FF2B5EF4-FFF2-40B4-BE49-F238E27FC236}">
                <a16:creationId xmlns:a16="http://schemas.microsoft.com/office/drawing/2014/main" id="{2257EA9C-0F89-3D68-7224-959EE3C88A98}"/>
              </a:ext>
            </a:extLst>
          </p:cNvPr>
          <p:cNvSpPr txBox="1"/>
          <p:nvPr/>
        </p:nvSpPr>
        <p:spPr>
          <a:xfrm>
            <a:off x="606491" y="952724"/>
            <a:ext cx="11112758" cy="4493538"/>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Οι στόχοι και το περιεχόμενο μιας μεταρρύθμισης αναφέρονται σε μεγάλες αλλαγές στη δομή και την οργάνωση ενός συστήματος και δεν συνδέονται με τις μικρής κλίμακας διορθωτικές αλλαγές, οι οποίες σε τελική ανάλυση αποτελούν μια διαδικασία συνεχή και αναπόφευκτη σε κάθε οργανισμό και κάθε σύστημα.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Υπό αυτήν την έννοια η υγειονομική μεταρρύθμιση θα μπορούσε να οριστεί ως «</a:t>
            </a:r>
            <a:r>
              <a:rPr kumimoji="0" lang="el-GR" sz="2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το σύνολο εκείνων των δράσεων και παρεμβάσεων που αλλάζουν την πολιτική υγείας και συγχρόνως καθορίζουν τους μηχανισμούς και τους φορείς υλοποίησης αυτών των αλλαγών</a:t>
            </a:r>
            <a:r>
              <a:rPr kumimoji="0" lang="el-G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Αυτό προϋποθέτει διαρθρωτικές αλλαγές, με την εισαγωγή διαφορετικών συστημάτων διοίκησης και διαχείρισης, καθορισμό προτεραιοτήτων, εισαγωγή νέων θεσμών και οργάνων.</a:t>
            </a:r>
          </a:p>
        </p:txBody>
      </p:sp>
    </p:spTree>
    <p:extLst>
      <p:ext uri="{BB962C8B-B14F-4D97-AF65-F5344CB8AC3E}">
        <p14:creationId xmlns:p14="http://schemas.microsoft.com/office/powerpoint/2010/main" val="1915803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314948-FC6D-C202-CBB7-12CD354962C9}"/>
              </a:ext>
            </a:extLst>
          </p:cNvPr>
          <p:cNvSpPr>
            <a:spLocks noGrp="1"/>
          </p:cNvSpPr>
          <p:nvPr>
            <p:ph type="ctrTitle"/>
          </p:nvPr>
        </p:nvSpPr>
        <p:spPr>
          <a:xfrm>
            <a:off x="606491" y="161310"/>
            <a:ext cx="11112758" cy="732373"/>
          </a:xfrm>
          <a:ln>
            <a:noFill/>
          </a:ln>
        </p:spPr>
        <p:txBody>
          <a:bodyPr>
            <a:noAutofit/>
          </a:bodyPr>
          <a:lstStyle/>
          <a:p>
            <a:r>
              <a:rPr lang="el-GR" sz="4000" dirty="0">
                <a:latin typeface="Arial" panose="020B0604020202020204" pitchFamily="34" charset="0"/>
                <a:cs typeface="Arial" panose="020B0604020202020204" pitchFamily="34" charset="0"/>
              </a:rPr>
              <a:t>4.2  Μεταρρυθμίσεις (2)</a:t>
            </a:r>
          </a:p>
        </p:txBody>
      </p:sp>
      <p:sp>
        <p:nvSpPr>
          <p:cNvPr id="10" name="Ορθογώνιο 9">
            <a:extLst>
              <a:ext uri="{FF2B5EF4-FFF2-40B4-BE49-F238E27FC236}">
                <a16:creationId xmlns:a16="http://schemas.microsoft.com/office/drawing/2014/main" id="{533F1D97-82F3-E87B-2650-0F47662E87C1}"/>
              </a:ext>
            </a:extLst>
          </p:cNvPr>
          <p:cNvSpPr/>
          <p:nvPr/>
        </p:nvSpPr>
        <p:spPr>
          <a:xfrm>
            <a:off x="0" y="6464808"/>
            <a:ext cx="12192000" cy="393192"/>
          </a:xfrm>
          <a:prstGeom prst="rect">
            <a:avLst/>
          </a:prstGeom>
          <a:solidFill>
            <a:srgbClr val="05AF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TextBox 5">
            <a:extLst>
              <a:ext uri="{FF2B5EF4-FFF2-40B4-BE49-F238E27FC236}">
                <a16:creationId xmlns:a16="http://schemas.microsoft.com/office/drawing/2014/main" id="{BAECC1C4-778D-A4A3-72E9-72707273E091}"/>
              </a:ext>
            </a:extLst>
          </p:cNvPr>
          <p:cNvSpPr txBox="1"/>
          <p:nvPr/>
        </p:nvSpPr>
        <p:spPr>
          <a:xfrm>
            <a:off x="9941045" y="6523849"/>
            <a:ext cx="2484318"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dirty="0">
                <a:latin typeface="Arial" panose="020B0604020202020204" pitchFamily="34" charset="0"/>
                <a:cs typeface="Arial" panose="020B0604020202020204" pitchFamily="34" charset="0"/>
              </a:rPr>
              <a:t>© 2024 Εκδόσεις Κριτική</a:t>
            </a:r>
          </a:p>
        </p:txBody>
      </p:sp>
      <p:sp>
        <p:nvSpPr>
          <p:cNvPr id="5" name="TextBox 4">
            <a:extLst>
              <a:ext uri="{FF2B5EF4-FFF2-40B4-BE49-F238E27FC236}">
                <a16:creationId xmlns:a16="http://schemas.microsoft.com/office/drawing/2014/main" id="{2257EA9C-0F89-3D68-7224-959EE3C88A98}"/>
              </a:ext>
            </a:extLst>
          </p:cNvPr>
          <p:cNvSpPr txBox="1"/>
          <p:nvPr/>
        </p:nvSpPr>
        <p:spPr>
          <a:xfrm>
            <a:off x="606491" y="952724"/>
            <a:ext cx="11112758" cy="4154984"/>
          </a:xfrm>
          <a:prstGeom prst="rect">
            <a:avLst/>
          </a:prstGeom>
          <a:noFill/>
          <a:ln>
            <a:noFill/>
          </a:ln>
        </p:spPr>
        <p:txBody>
          <a:bodyPr wrap="square" rtlCol="0">
            <a:spAutoFit/>
          </a:bodyPr>
          <a:lstStyle/>
          <a:p>
            <a:pPr algn="l"/>
            <a:r>
              <a:rPr lang="el-GR" sz="2200" dirty="0">
                <a:latin typeface="Arial" panose="020B0604020202020204" pitchFamily="34" charset="0"/>
                <a:cs typeface="Arial" panose="020B0604020202020204" pitchFamily="34" charset="0"/>
              </a:rPr>
              <a:t>Τ</a:t>
            </a:r>
            <a:r>
              <a:rPr lang="el-GR" sz="2200" b="0" i="0" u="none" strike="noStrike" baseline="0" dirty="0">
                <a:latin typeface="Arial" panose="020B0604020202020204" pitchFamily="34" charset="0"/>
                <a:cs typeface="Arial" panose="020B0604020202020204" pitchFamily="34" charset="0"/>
              </a:rPr>
              <a:t>α βασικά </a:t>
            </a:r>
            <a:r>
              <a:rPr lang="el-GR" sz="2200" b="1" i="0" u="none" strike="noStrike" baseline="0" dirty="0">
                <a:latin typeface="Arial" panose="020B0604020202020204" pitchFamily="34" charset="0"/>
                <a:cs typeface="Arial" panose="020B0604020202020204" pitchFamily="34" charset="0"/>
              </a:rPr>
              <a:t>χαρακτηριστικά </a:t>
            </a:r>
            <a:r>
              <a:rPr lang="el-GR" sz="2200" b="0" i="0" u="none" strike="noStrike" baseline="0" dirty="0">
                <a:latin typeface="Arial" panose="020B0604020202020204" pitchFamily="34" charset="0"/>
                <a:cs typeface="Arial" panose="020B0604020202020204" pitchFamily="34" charset="0"/>
              </a:rPr>
              <a:t>στοιχεία μιας μεταρρύθμισης είναι:</a:t>
            </a:r>
          </a:p>
          <a:p>
            <a:pPr algn="l"/>
            <a:endParaRPr lang="el-GR" sz="2200" dirty="0">
              <a:latin typeface="Arial" panose="020B0604020202020204" pitchFamily="34" charset="0"/>
              <a:cs typeface="Arial" panose="020B0604020202020204" pitchFamily="34" charset="0"/>
            </a:endParaRPr>
          </a:p>
          <a:p>
            <a:pPr algn="l"/>
            <a:r>
              <a:rPr lang="el-GR" sz="2200" b="0" i="0" u="none" strike="noStrike" baseline="0" dirty="0">
                <a:latin typeface="Arial" panose="020B0604020202020204" pitchFamily="34" charset="0"/>
                <a:cs typeface="Arial" panose="020B0604020202020204" pitchFamily="34" charset="0"/>
              </a:rPr>
              <a:t>• αλλαγές περισσότερο δομικές και όχι μικρές και διορθωτικού χαρακτήρα,</a:t>
            </a:r>
          </a:p>
          <a:p>
            <a:pPr algn="l"/>
            <a:r>
              <a:rPr lang="el-GR" sz="2200" b="0" i="0" u="none" strike="noStrike" baseline="0" dirty="0">
                <a:latin typeface="Arial" panose="020B0604020202020204" pitchFamily="34" charset="0"/>
                <a:cs typeface="Arial" panose="020B0604020202020204" pitchFamily="34" charset="0"/>
              </a:rPr>
              <a:t>• αλλαγές στην πολιτική υγείας και κοινωνικής φροντίδας, που οδηγούν σε μεταβολές δομικού και θεσμικού χαρακτήρα και όχι απλά επαναπροσδιορισμός στόχων,</a:t>
            </a:r>
          </a:p>
          <a:p>
            <a:pPr algn="l"/>
            <a:r>
              <a:rPr lang="el-GR" sz="2200" b="0" i="0" u="none" strike="noStrike" baseline="0" dirty="0">
                <a:latin typeface="Arial" panose="020B0604020202020204" pitchFamily="34" charset="0"/>
                <a:cs typeface="Arial" panose="020B0604020202020204" pitchFamily="34" charset="0"/>
              </a:rPr>
              <a:t>• διαδικασία καλά σχεδιασμένη και όχι τυχαία,</a:t>
            </a:r>
          </a:p>
          <a:p>
            <a:pPr algn="l"/>
            <a:r>
              <a:rPr lang="el-GR" sz="2200" b="0" i="0" u="none" strike="noStrike" baseline="0" dirty="0">
                <a:latin typeface="Arial" panose="020B0604020202020204" pitchFamily="34" charset="0"/>
                <a:cs typeface="Arial" panose="020B0604020202020204" pitchFamily="34" charset="0"/>
              </a:rPr>
              <a:t>• χρόνος υλοποίησης μεγάλος και όχι σύντομος,</a:t>
            </a:r>
          </a:p>
          <a:p>
            <a:pPr algn="l"/>
            <a:r>
              <a:rPr lang="el-GR" sz="2200" b="0" i="0" u="none" strike="noStrike" baseline="0" dirty="0">
                <a:latin typeface="Arial" panose="020B0604020202020204" pitchFamily="34" charset="0"/>
                <a:cs typeface="Arial" panose="020B0604020202020204" pitchFamily="34" charset="0"/>
              </a:rPr>
              <a:t>• πολιτική που συνήθως ξεκινά από πάνω προς τα κάτω, από εθνικό επίπεδο, και κατεβαίνει σε περιφερειακό και τοπικό.</a:t>
            </a:r>
          </a:p>
          <a:p>
            <a:pPr algn="l"/>
            <a:r>
              <a:rPr lang="el-GR" sz="2200" b="0" i="0" u="none" strike="noStrike" baseline="0" dirty="0">
                <a:latin typeface="Arial" panose="020B0604020202020204" pitchFamily="34" charset="0"/>
                <a:cs typeface="Arial" panose="020B0604020202020204" pitchFamily="34" charset="0"/>
              </a:rPr>
              <a:t>• περιεχόμενο που καθορίζεται κατά περίπτωση ανάλογα με τα χαρακτηριστικά στοιχεία του κάθε συστήματος και με τις ιδιοτυπίες του ευρύτερου κοινωνικοοικονομικού και πολιτικού περιβάλλοντος.</a:t>
            </a:r>
            <a:endParaRPr lang="el-G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8965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314948-FC6D-C202-CBB7-12CD354962C9}"/>
              </a:ext>
            </a:extLst>
          </p:cNvPr>
          <p:cNvSpPr>
            <a:spLocks noGrp="1"/>
          </p:cNvSpPr>
          <p:nvPr>
            <p:ph type="ctrTitle"/>
          </p:nvPr>
        </p:nvSpPr>
        <p:spPr>
          <a:xfrm>
            <a:off x="606491" y="161310"/>
            <a:ext cx="11112758" cy="732373"/>
          </a:xfrm>
          <a:ln>
            <a:noFill/>
          </a:ln>
        </p:spPr>
        <p:txBody>
          <a:bodyPr>
            <a:noAutofit/>
          </a:bodyPr>
          <a:lstStyle/>
          <a:p>
            <a:r>
              <a:rPr lang="el-GR" sz="4000" dirty="0">
                <a:latin typeface="Arial" panose="020B0604020202020204" pitchFamily="34" charset="0"/>
                <a:cs typeface="Arial" panose="020B0604020202020204" pitchFamily="34" charset="0"/>
              </a:rPr>
              <a:t>4.2  Μεταρρυθμίσεις (3)</a:t>
            </a:r>
          </a:p>
        </p:txBody>
      </p:sp>
      <p:sp>
        <p:nvSpPr>
          <p:cNvPr id="10" name="Ορθογώνιο 9">
            <a:extLst>
              <a:ext uri="{FF2B5EF4-FFF2-40B4-BE49-F238E27FC236}">
                <a16:creationId xmlns:a16="http://schemas.microsoft.com/office/drawing/2014/main" id="{533F1D97-82F3-E87B-2650-0F47662E87C1}"/>
              </a:ext>
            </a:extLst>
          </p:cNvPr>
          <p:cNvSpPr/>
          <p:nvPr/>
        </p:nvSpPr>
        <p:spPr>
          <a:xfrm>
            <a:off x="0" y="6464808"/>
            <a:ext cx="12192000" cy="393192"/>
          </a:xfrm>
          <a:prstGeom prst="rect">
            <a:avLst/>
          </a:prstGeom>
          <a:solidFill>
            <a:srgbClr val="05AF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BAECC1C4-778D-A4A3-72E9-72707273E091}"/>
              </a:ext>
            </a:extLst>
          </p:cNvPr>
          <p:cNvSpPr txBox="1"/>
          <p:nvPr/>
        </p:nvSpPr>
        <p:spPr>
          <a:xfrm>
            <a:off x="9941045" y="6523849"/>
            <a:ext cx="2484318"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2024 Εκδόσεις Κριτική</a:t>
            </a:r>
          </a:p>
        </p:txBody>
      </p:sp>
      <p:sp>
        <p:nvSpPr>
          <p:cNvPr id="5" name="TextBox 4">
            <a:extLst>
              <a:ext uri="{FF2B5EF4-FFF2-40B4-BE49-F238E27FC236}">
                <a16:creationId xmlns:a16="http://schemas.microsoft.com/office/drawing/2014/main" id="{2257EA9C-0F89-3D68-7224-959EE3C88A98}"/>
              </a:ext>
            </a:extLst>
          </p:cNvPr>
          <p:cNvSpPr txBox="1"/>
          <p:nvPr/>
        </p:nvSpPr>
        <p:spPr>
          <a:xfrm>
            <a:off x="606491" y="952724"/>
            <a:ext cx="11112758" cy="332398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Οι βασικές αιτίες που προκαλούν πιέσεις για αλλαγές και μεταρρυθμίσεις σε κάποιο σύστημα υγείας και κοινωνικής φροντίδας, καταλήγουν σε </a:t>
            </a:r>
            <a:r>
              <a:rPr kumimoji="0" lang="el-GR" sz="21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παράγοντες </a:t>
            </a:r>
            <a:r>
              <a:rPr kumimoji="0" lang="el-GR" sz="2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δύο κατηγοριών:</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Α. Εξωγενείς, όπως είναι οι διεθνείς τάσεις, που διαμορφώνονται σχετικά με τις πολιτικές στον τομέα υγείας και πρόνοιας, αλλά και αλλαγές που συμβαίνουν έξω από το σύστημα, δηλαδή στο ευρύτερο πολιτικό, κοινωνικό και οικονομικό περιβάλλον μιας χώρας.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Β. Ενδογενείς, όπως ανάγκες υγείας και κοινωνικής φροντίδας, προσδοκίες του πληθυσμού, οργανωτικές και λειτουργικές αδυναμίες του συστήματος, τεχνολογικές εξελίξεις και πιέσεις λόγω του αυξανόμενου κόστους.</a:t>
            </a:r>
          </a:p>
        </p:txBody>
      </p:sp>
    </p:spTree>
    <p:extLst>
      <p:ext uri="{BB962C8B-B14F-4D97-AF65-F5344CB8AC3E}">
        <p14:creationId xmlns:p14="http://schemas.microsoft.com/office/powerpoint/2010/main" val="3563718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314948-FC6D-C202-CBB7-12CD354962C9}"/>
              </a:ext>
            </a:extLst>
          </p:cNvPr>
          <p:cNvSpPr>
            <a:spLocks noGrp="1"/>
          </p:cNvSpPr>
          <p:nvPr>
            <p:ph type="ctrTitle"/>
          </p:nvPr>
        </p:nvSpPr>
        <p:spPr>
          <a:xfrm>
            <a:off x="606491" y="161310"/>
            <a:ext cx="11112758" cy="732373"/>
          </a:xfrm>
          <a:ln>
            <a:noFill/>
          </a:ln>
        </p:spPr>
        <p:txBody>
          <a:bodyPr>
            <a:noAutofit/>
          </a:bodyPr>
          <a:lstStyle/>
          <a:p>
            <a:r>
              <a:rPr lang="el-GR" sz="4000" dirty="0">
                <a:latin typeface="Arial" panose="020B0604020202020204" pitchFamily="34" charset="0"/>
                <a:cs typeface="Arial" panose="020B0604020202020204" pitchFamily="34" charset="0"/>
              </a:rPr>
              <a:t>4.2  Μεταρρυθμίσεις (4)</a:t>
            </a:r>
          </a:p>
        </p:txBody>
      </p:sp>
      <p:sp>
        <p:nvSpPr>
          <p:cNvPr id="10" name="Ορθογώνιο 9">
            <a:extLst>
              <a:ext uri="{FF2B5EF4-FFF2-40B4-BE49-F238E27FC236}">
                <a16:creationId xmlns:a16="http://schemas.microsoft.com/office/drawing/2014/main" id="{533F1D97-82F3-E87B-2650-0F47662E87C1}"/>
              </a:ext>
            </a:extLst>
          </p:cNvPr>
          <p:cNvSpPr/>
          <p:nvPr/>
        </p:nvSpPr>
        <p:spPr>
          <a:xfrm>
            <a:off x="0" y="6464808"/>
            <a:ext cx="12192000" cy="393192"/>
          </a:xfrm>
          <a:prstGeom prst="rect">
            <a:avLst/>
          </a:prstGeom>
          <a:solidFill>
            <a:srgbClr val="05AF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TextBox 5">
            <a:extLst>
              <a:ext uri="{FF2B5EF4-FFF2-40B4-BE49-F238E27FC236}">
                <a16:creationId xmlns:a16="http://schemas.microsoft.com/office/drawing/2014/main" id="{BAECC1C4-778D-A4A3-72E9-72707273E091}"/>
              </a:ext>
            </a:extLst>
          </p:cNvPr>
          <p:cNvSpPr txBox="1"/>
          <p:nvPr/>
        </p:nvSpPr>
        <p:spPr>
          <a:xfrm>
            <a:off x="9941045" y="6523849"/>
            <a:ext cx="2484318"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dirty="0">
                <a:latin typeface="Arial" panose="020B0604020202020204" pitchFamily="34" charset="0"/>
                <a:cs typeface="Arial" panose="020B0604020202020204" pitchFamily="34" charset="0"/>
              </a:rPr>
              <a:t>© 2024 Εκδόσεις Κριτική</a:t>
            </a:r>
          </a:p>
        </p:txBody>
      </p:sp>
      <p:sp>
        <p:nvSpPr>
          <p:cNvPr id="5" name="TextBox 4">
            <a:extLst>
              <a:ext uri="{FF2B5EF4-FFF2-40B4-BE49-F238E27FC236}">
                <a16:creationId xmlns:a16="http://schemas.microsoft.com/office/drawing/2014/main" id="{2257EA9C-0F89-3D68-7224-959EE3C88A98}"/>
              </a:ext>
            </a:extLst>
          </p:cNvPr>
          <p:cNvSpPr txBox="1"/>
          <p:nvPr/>
        </p:nvSpPr>
        <p:spPr>
          <a:xfrm>
            <a:off x="606491" y="952724"/>
            <a:ext cx="11112758" cy="3477875"/>
          </a:xfrm>
          <a:prstGeom prst="rect">
            <a:avLst/>
          </a:prstGeom>
          <a:noFill/>
          <a:ln>
            <a:noFill/>
          </a:ln>
        </p:spPr>
        <p:txBody>
          <a:bodyPr wrap="square" rtlCol="0">
            <a:spAutoFit/>
          </a:bodyPr>
          <a:lstStyle/>
          <a:p>
            <a:pPr algn="l"/>
            <a:r>
              <a:rPr lang="el-GR" sz="2200" b="0" i="0" u="none" strike="noStrike" baseline="0" dirty="0">
                <a:latin typeface="Arial" panose="020B0604020202020204" pitchFamily="34" charset="0"/>
                <a:cs typeface="Arial" panose="020B0604020202020204" pitchFamily="34" charset="0"/>
              </a:rPr>
              <a:t>Καθοριστικοί παράγοντες του πλαισίου μιας μεταρρύθμισης είναι:</a:t>
            </a:r>
          </a:p>
          <a:p>
            <a:pPr algn="l"/>
            <a:endParaRPr lang="el-GR" sz="2200" b="0" i="0" u="none" strike="noStrike" baseline="0" dirty="0">
              <a:latin typeface="Arial" panose="020B0604020202020204" pitchFamily="34" charset="0"/>
              <a:cs typeface="Arial" panose="020B0604020202020204" pitchFamily="34" charset="0"/>
            </a:endParaRPr>
          </a:p>
          <a:p>
            <a:pPr algn="l"/>
            <a:r>
              <a:rPr lang="el-GR" sz="2200" b="0" i="0" u="none" strike="noStrike" baseline="0" dirty="0">
                <a:latin typeface="Arial" panose="020B0604020202020204" pitchFamily="34" charset="0"/>
                <a:cs typeface="Arial" panose="020B0604020202020204" pitchFamily="34" charset="0"/>
              </a:rPr>
              <a:t>1. Επικρατούσες </a:t>
            </a:r>
            <a:r>
              <a:rPr lang="el-GR" sz="2200" b="1" i="0" u="none" strike="noStrike" baseline="0" dirty="0">
                <a:latin typeface="Arial" panose="020B0604020202020204" pitchFamily="34" charset="0"/>
                <a:cs typeface="Arial" panose="020B0604020202020204" pitchFamily="34" charset="0"/>
              </a:rPr>
              <a:t>αρχές </a:t>
            </a:r>
            <a:r>
              <a:rPr lang="el-GR" sz="2200" b="0" i="0" u="none" strike="noStrike" baseline="0" dirty="0">
                <a:latin typeface="Arial" panose="020B0604020202020204" pitchFamily="34" charset="0"/>
                <a:cs typeface="Arial" panose="020B0604020202020204" pitchFamily="34" charset="0"/>
              </a:rPr>
              <a:t>και αξίες.</a:t>
            </a:r>
          </a:p>
          <a:p>
            <a:pPr algn="l"/>
            <a:r>
              <a:rPr lang="el-GR" sz="2200" b="0" i="0" u="none" strike="noStrike" baseline="0" dirty="0">
                <a:latin typeface="Arial" panose="020B0604020202020204" pitchFamily="34" charset="0"/>
                <a:cs typeface="Arial" panose="020B0604020202020204" pitchFamily="34" charset="0"/>
              </a:rPr>
              <a:t>2. Η οικονομική ανάπτυξη και οι </a:t>
            </a:r>
            <a:r>
              <a:rPr lang="el-GR" sz="2200" b="1" i="0" u="none" strike="noStrike" baseline="0" dirty="0">
                <a:latin typeface="Arial" panose="020B0604020202020204" pitchFamily="34" charset="0"/>
                <a:cs typeface="Arial" panose="020B0604020202020204" pitchFamily="34" charset="0"/>
              </a:rPr>
              <a:t>πόροι </a:t>
            </a:r>
            <a:r>
              <a:rPr lang="el-GR" sz="2200" b="0" i="0" u="none" strike="noStrike" baseline="0" dirty="0">
                <a:latin typeface="Arial" panose="020B0604020202020204" pitchFamily="34" charset="0"/>
                <a:cs typeface="Arial" panose="020B0604020202020204" pitchFamily="34" charset="0"/>
              </a:rPr>
              <a:t>για την υγεία.</a:t>
            </a:r>
          </a:p>
          <a:p>
            <a:pPr algn="l"/>
            <a:r>
              <a:rPr lang="el-GR" sz="2200" b="0" i="0" u="none" strike="noStrike" baseline="0" dirty="0">
                <a:latin typeface="Arial" panose="020B0604020202020204" pitchFamily="34" charset="0"/>
                <a:cs typeface="Arial" panose="020B0604020202020204" pitchFamily="34" charset="0"/>
              </a:rPr>
              <a:t>3. </a:t>
            </a:r>
            <a:r>
              <a:rPr lang="el-GR" sz="2200" b="1" i="0" u="none" strike="noStrike" baseline="0" dirty="0">
                <a:latin typeface="Arial" panose="020B0604020202020204" pitchFamily="34" charset="0"/>
                <a:cs typeface="Arial" panose="020B0604020202020204" pitchFamily="34" charset="0"/>
              </a:rPr>
              <a:t>Δημογραφικοί </a:t>
            </a:r>
            <a:r>
              <a:rPr lang="el-GR" sz="2200" b="0" i="0" u="none" strike="noStrike" baseline="0" dirty="0">
                <a:latin typeface="Arial" panose="020B0604020202020204" pitchFamily="34" charset="0"/>
                <a:cs typeface="Arial" panose="020B0604020202020204" pitchFamily="34" charset="0"/>
              </a:rPr>
              <a:t>κ.ά. παράγοντες.</a:t>
            </a:r>
          </a:p>
          <a:p>
            <a:pPr algn="l"/>
            <a:r>
              <a:rPr lang="el-GR" sz="2200" b="0" i="0" u="none" strike="noStrike" baseline="0" dirty="0">
                <a:latin typeface="Arial" panose="020B0604020202020204" pitchFamily="34" charset="0"/>
                <a:cs typeface="Arial" panose="020B0604020202020204" pitchFamily="34" charset="0"/>
              </a:rPr>
              <a:t>4. Άλλοι </a:t>
            </a:r>
            <a:r>
              <a:rPr lang="el-GR" sz="2200" b="1" i="0" u="none" strike="noStrike" baseline="0" dirty="0">
                <a:latin typeface="Arial" panose="020B0604020202020204" pitchFamily="34" charset="0"/>
                <a:cs typeface="Arial" panose="020B0604020202020204" pitchFamily="34" charset="0"/>
              </a:rPr>
              <a:t>κοινωνικοί </a:t>
            </a:r>
            <a:r>
              <a:rPr lang="el-GR" sz="2200" b="0" i="0" u="none" strike="noStrike" baseline="0" dirty="0">
                <a:latin typeface="Arial" panose="020B0604020202020204" pitchFamily="34" charset="0"/>
                <a:cs typeface="Arial" panose="020B0604020202020204" pitchFamily="34" charset="0"/>
              </a:rPr>
              <a:t>παράγοντες κ.ά.:</a:t>
            </a:r>
          </a:p>
          <a:p>
            <a:pPr algn="l"/>
            <a:r>
              <a:rPr lang="el-GR" sz="2200" b="0" i="0" u="none" strike="noStrike" baseline="0" dirty="0">
                <a:latin typeface="Arial" panose="020B0604020202020204" pitchFamily="34" charset="0"/>
                <a:cs typeface="Arial" panose="020B0604020202020204" pitchFamily="34" charset="0"/>
              </a:rPr>
              <a:t>• η εξέλιξη της τεχνολογίας,</a:t>
            </a:r>
          </a:p>
          <a:p>
            <a:pPr algn="l"/>
            <a:r>
              <a:rPr lang="el-GR" sz="2200" b="0" i="0" u="none" strike="noStrike" baseline="0" dirty="0">
                <a:latin typeface="Arial" panose="020B0604020202020204" pitchFamily="34" charset="0"/>
                <a:cs typeface="Arial" panose="020B0604020202020204" pitchFamily="34" charset="0"/>
              </a:rPr>
              <a:t>• οι αυξανόμενες προσδοκίες των ασθενών/δικαιούχων,</a:t>
            </a:r>
          </a:p>
          <a:p>
            <a:pPr algn="l"/>
            <a:r>
              <a:rPr lang="el-GR" sz="2200" b="0" i="0" u="none" strike="noStrike" baseline="0" dirty="0">
                <a:latin typeface="Arial" panose="020B0604020202020204" pitchFamily="34" charset="0"/>
                <a:cs typeface="Arial" panose="020B0604020202020204" pitchFamily="34" charset="0"/>
              </a:rPr>
              <a:t>• οι επιλογές της πολιτικής εξουσίας,</a:t>
            </a:r>
          </a:p>
          <a:p>
            <a:pPr algn="l"/>
            <a:r>
              <a:rPr lang="el-GR" sz="2200" b="0" i="0" u="none" strike="noStrike" baseline="0" dirty="0">
                <a:latin typeface="Arial" panose="020B0604020202020204" pitchFamily="34" charset="0"/>
                <a:cs typeface="Arial" panose="020B0604020202020204" pitchFamily="34" charset="0"/>
              </a:rPr>
              <a:t>• οι νέες αντιλήψεις εσωτερικής ρύθμισης συστημάτων υγείας και κοινωνικής φροντίδας.</a:t>
            </a:r>
            <a:endParaRPr lang="el-G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8975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314948-FC6D-C202-CBB7-12CD354962C9}"/>
              </a:ext>
            </a:extLst>
          </p:cNvPr>
          <p:cNvSpPr>
            <a:spLocks noGrp="1"/>
          </p:cNvSpPr>
          <p:nvPr>
            <p:ph type="ctrTitle"/>
          </p:nvPr>
        </p:nvSpPr>
        <p:spPr>
          <a:xfrm>
            <a:off x="606491" y="161310"/>
            <a:ext cx="11112758" cy="732373"/>
          </a:xfrm>
          <a:ln>
            <a:noFill/>
          </a:ln>
        </p:spPr>
        <p:txBody>
          <a:bodyPr>
            <a:noAutofit/>
          </a:bodyPr>
          <a:lstStyle/>
          <a:p>
            <a:r>
              <a:rPr lang="el-GR" sz="4000" dirty="0">
                <a:latin typeface="Arial" panose="020B0604020202020204" pitchFamily="34" charset="0"/>
                <a:cs typeface="Arial" panose="020B0604020202020204" pitchFamily="34" charset="0"/>
              </a:rPr>
              <a:t>4.3  Σύστημα υγείας: ελληνική περίπτωση (1)</a:t>
            </a:r>
          </a:p>
        </p:txBody>
      </p:sp>
      <p:sp>
        <p:nvSpPr>
          <p:cNvPr id="10" name="Ορθογώνιο 9">
            <a:extLst>
              <a:ext uri="{FF2B5EF4-FFF2-40B4-BE49-F238E27FC236}">
                <a16:creationId xmlns:a16="http://schemas.microsoft.com/office/drawing/2014/main" id="{533F1D97-82F3-E87B-2650-0F47662E87C1}"/>
              </a:ext>
            </a:extLst>
          </p:cNvPr>
          <p:cNvSpPr/>
          <p:nvPr/>
        </p:nvSpPr>
        <p:spPr>
          <a:xfrm>
            <a:off x="0" y="6464808"/>
            <a:ext cx="12192000" cy="393192"/>
          </a:xfrm>
          <a:prstGeom prst="rect">
            <a:avLst/>
          </a:prstGeom>
          <a:solidFill>
            <a:srgbClr val="05AF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TextBox 5">
            <a:extLst>
              <a:ext uri="{FF2B5EF4-FFF2-40B4-BE49-F238E27FC236}">
                <a16:creationId xmlns:a16="http://schemas.microsoft.com/office/drawing/2014/main" id="{BAECC1C4-778D-A4A3-72E9-72707273E091}"/>
              </a:ext>
            </a:extLst>
          </p:cNvPr>
          <p:cNvSpPr txBox="1"/>
          <p:nvPr/>
        </p:nvSpPr>
        <p:spPr>
          <a:xfrm>
            <a:off x="9941045" y="6523849"/>
            <a:ext cx="2484318"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dirty="0">
                <a:latin typeface="Arial" panose="020B0604020202020204" pitchFamily="34" charset="0"/>
                <a:cs typeface="Arial" panose="020B0604020202020204" pitchFamily="34" charset="0"/>
              </a:rPr>
              <a:t>© 2024 Εκδόσεις Κριτική</a:t>
            </a:r>
          </a:p>
        </p:txBody>
      </p:sp>
      <p:sp>
        <p:nvSpPr>
          <p:cNvPr id="5" name="TextBox 4">
            <a:extLst>
              <a:ext uri="{FF2B5EF4-FFF2-40B4-BE49-F238E27FC236}">
                <a16:creationId xmlns:a16="http://schemas.microsoft.com/office/drawing/2014/main" id="{2257EA9C-0F89-3D68-7224-959EE3C88A98}"/>
              </a:ext>
            </a:extLst>
          </p:cNvPr>
          <p:cNvSpPr txBox="1"/>
          <p:nvPr/>
        </p:nvSpPr>
        <p:spPr>
          <a:xfrm>
            <a:off x="606491" y="1268608"/>
            <a:ext cx="11112758" cy="4154984"/>
          </a:xfrm>
          <a:prstGeom prst="rect">
            <a:avLst/>
          </a:prstGeom>
          <a:noFill/>
          <a:ln>
            <a:noFill/>
          </a:ln>
        </p:spPr>
        <p:txBody>
          <a:bodyPr wrap="square" rtlCol="0">
            <a:spAutoFit/>
          </a:bodyPr>
          <a:lstStyle/>
          <a:p>
            <a:pPr algn="l"/>
            <a:r>
              <a:rPr lang="el-GR" sz="2200" b="0" i="0" u="none" strike="noStrike" baseline="0" dirty="0">
                <a:latin typeface="Arial" panose="020B0604020202020204" pitchFamily="34" charset="0"/>
                <a:cs typeface="Arial" panose="020B0604020202020204" pitchFamily="34" charset="0"/>
              </a:rPr>
              <a:t>Μετά τον </a:t>
            </a:r>
            <a:r>
              <a:rPr lang="el-GR" sz="2200" b="1" i="0" u="none" strike="noStrike" baseline="0" dirty="0">
                <a:latin typeface="Arial" panose="020B0604020202020204" pitchFamily="34" charset="0"/>
                <a:cs typeface="Arial" panose="020B0604020202020204" pitchFamily="34" charset="0"/>
              </a:rPr>
              <a:t>Α’</a:t>
            </a:r>
            <a:r>
              <a:rPr lang="el-GR" sz="2200" b="0" i="0" u="none" strike="noStrike" baseline="0" dirty="0">
                <a:latin typeface="Arial" panose="020B0604020202020204" pitchFamily="34" charset="0"/>
                <a:cs typeface="Arial" panose="020B0604020202020204" pitchFamily="34" charset="0"/>
              </a:rPr>
              <a:t> Παγκόσμιο Πόλεμο και τη Μικρασιατική Καταστροφή δημιουργήθηκε το Υπουργείο Υγείας κυρίως για να αντιμετωπίσει (σοβαρά) προβλήματα (δημόσιας) υγείας του ελληνικού πληθυσμού. </a:t>
            </a:r>
          </a:p>
          <a:p>
            <a:pPr algn="l"/>
            <a:r>
              <a:rPr lang="el-GR" sz="2200" b="0" i="0" u="none" strike="noStrike" baseline="0" dirty="0">
                <a:latin typeface="Arial" panose="020B0604020202020204" pitchFamily="34" charset="0"/>
                <a:cs typeface="Arial" panose="020B0604020202020204" pitchFamily="34" charset="0"/>
              </a:rPr>
              <a:t>Από τη λήξη του </a:t>
            </a:r>
            <a:r>
              <a:rPr lang="el-GR" sz="2200" b="1" i="0" u="none" strike="noStrike" baseline="0" dirty="0">
                <a:latin typeface="Arial" panose="020B0604020202020204" pitchFamily="34" charset="0"/>
                <a:cs typeface="Arial" panose="020B0604020202020204" pitchFamily="34" charset="0"/>
              </a:rPr>
              <a:t>Β’</a:t>
            </a:r>
            <a:r>
              <a:rPr lang="el-GR" sz="2200" b="0" i="0" u="none" strike="noStrike" baseline="0" dirty="0">
                <a:latin typeface="Arial" panose="020B0604020202020204" pitchFamily="34" charset="0"/>
                <a:cs typeface="Arial" panose="020B0604020202020204" pitchFamily="34" charset="0"/>
              </a:rPr>
              <a:t> Παγκόσμιου Πόλεμου και τον Εμφύλιο, το ελληνικό σύστημα (;) υγείας καταγράφει 35 έτη ατελούς προσπάθειας να συντεθούν τα υποσυστήματά του: </a:t>
            </a:r>
          </a:p>
          <a:p>
            <a:pPr algn="l"/>
            <a:r>
              <a:rPr lang="el-GR" sz="2200" b="1" i="0" u="none" strike="noStrike" baseline="0" dirty="0">
                <a:latin typeface="Arial" panose="020B0604020202020204" pitchFamily="34" charset="0"/>
                <a:cs typeface="Arial" panose="020B0604020202020204" pitchFamily="34" charset="0"/>
              </a:rPr>
              <a:t>α</a:t>
            </a:r>
            <a:r>
              <a:rPr lang="el-GR" sz="2200" b="0" i="0" u="none" strike="noStrike" baseline="0" dirty="0">
                <a:latin typeface="Arial" panose="020B0604020202020204" pitchFamily="34" charset="0"/>
                <a:cs typeface="Arial" panose="020B0604020202020204" pitchFamily="34" charset="0"/>
              </a:rPr>
              <a:t>. χρηματοδότησης από τα ταμεία κοινωνικής ασφάλισης υγείας (ΙΚΑ, ΟΓΑ, ΤΕΒΕ-ΤΑΕ, Δημόσιο κ.ά.), πλέον του κρατικού προϋπολογισμού και σημαντικού μέρους ιδιωτικών δαπανών των νοικοκυριών, </a:t>
            </a:r>
          </a:p>
          <a:p>
            <a:pPr algn="l"/>
            <a:r>
              <a:rPr lang="el-GR" sz="2200" b="1" i="0" u="none" strike="noStrike" baseline="0" dirty="0">
                <a:latin typeface="Arial" panose="020B0604020202020204" pitchFamily="34" charset="0"/>
                <a:cs typeface="Arial" panose="020B0604020202020204" pitchFamily="34" charset="0"/>
              </a:rPr>
              <a:t>β</a:t>
            </a:r>
            <a:r>
              <a:rPr lang="el-GR" sz="2200" b="0" i="0" u="none" strike="noStrike" baseline="0" dirty="0">
                <a:latin typeface="Arial" panose="020B0604020202020204" pitchFamily="34" charset="0"/>
                <a:cs typeface="Arial" panose="020B0604020202020204" pitchFamily="34" charset="0"/>
              </a:rPr>
              <a:t>. παροχής υπηρεσιών υγείας: β.1. </a:t>
            </a:r>
            <a:r>
              <a:rPr lang="el-GR" sz="2200" b="0" i="0" u="none" strike="noStrike" baseline="0" dirty="0" err="1">
                <a:latin typeface="Arial" panose="020B0604020202020204" pitchFamily="34" charset="0"/>
                <a:cs typeface="Arial" panose="020B0604020202020204" pitchFamily="34" charset="0"/>
              </a:rPr>
              <a:t>εξωνοσοκομειακά</a:t>
            </a:r>
            <a:r>
              <a:rPr lang="el-GR" sz="2200" b="0" i="0" u="none" strike="noStrike" baseline="0" dirty="0">
                <a:latin typeface="Arial" panose="020B0604020202020204" pitchFamily="34" charset="0"/>
                <a:cs typeface="Arial" panose="020B0604020202020204" pitchFamily="34" charset="0"/>
              </a:rPr>
              <a:t> από τα </a:t>
            </a:r>
            <a:r>
              <a:rPr lang="el-GR" sz="2200" b="0" i="0" u="none" strike="noStrike" baseline="0" dirty="0" err="1">
                <a:latin typeface="Arial" panose="020B0604020202020204" pitchFamily="34" charset="0"/>
                <a:cs typeface="Arial" panose="020B0604020202020204" pitchFamily="34" charset="0"/>
              </a:rPr>
              <a:t>πολυϊατρεία</a:t>
            </a:r>
            <a:r>
              <a:rPr lang="el-GR" sz="2200" b="0" i="0" u="none" strike="noStrike" baseline="0" dirty="0">
                <a:latin typeface="Arial" panose="020B0604020202020204" pitchFamily="34" charset="0"/>
                <a:cs typeface="Arial" panose="020B0604020202020204" pitchFamily="34" charset="0"/>
              </a:rPr>
              <a:t> του ΙΚΑ, τους αγροτικούς ιατρούς και τους ιδιώτες ιατρούς ή τα ιδιωτικά εργαστήρια και β.2. νοσοκομειακά από τα νοσοκομεία του δημόσιου και του ιδιωτικού τομέα που συμβάλλονταν με τα ταμεία ή δημιουργούσαν τις ιδιωτικές πληρωμές (</a:t>
            </a:r>
            <a:r>
              <a:rPr lang="el-GR" sz="2200" b="0" i="0" u="none" strike="noStrike" baseline="0" dirty="0" err="1">
                <a:latin typeface="Arial" panose="020B0604020202020204" pitchFamily="34" charset="0"/>
                <a:cs typeface="Arial" panose="020B0604020202020204" pitchFamily="34" charset="0"/>
              </a:rPr>
              <a:t>out</a:t>
            </a:r>
            <a:r>
              <a:rPr lang="el-GR" sz="2200" b="0" i="0" u="none" strike="noStrike" baseline="0" dirty="0">
                <a:latin typeface="Arial" panose="020B0604020202020204" pitchFamily="34" charset="0"/>
                <a:cs typeface="Arial" panose="020B0604020202020204" pitchFamily="34" charset="0"/>
              </a:rPr>
              <a:t> of </a:t>
            </a:r>
            <a:r>
              <a:rPr lang="el-GR" sz="2200" b="0" i="0" u="none" strike="noStrike" baseline="0" dirty="0" err="1">
                <a:latin typeface="Arial" panose="020B0604020202020204" pitchFamily="34" charset="0"/>
                <a:cs typeface="Arial" panose="020B0604020202020204" pitchFamily="34" charset="0"/>
              </a:rPr>
              <a:t>pocket</a:t>
            </a:r>
            <a:r>
              <a:rPr lang="el-GR" sz="2200" b="0" i="0" u="none" strike="noStrike" baseline="0" dirty="0">
                <a:latin typeface="Arial" panose="020B0604020202020204" pitchFamily="34" charset="0"/>
                <a:cs typeface="Arial" panose="020B0604020202020204" pitchFamily="34" charset="0"/>
              </a:rPr>
              <a:t>).</a:t>
            </a:r>
            <a:endParaRPr lang="el-G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816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314948-FC6D-C202-CBB7-12CD354962C9}"/>
              </a:ext>
            </a:extLst>
          </p:cNvPr>
          <p:cNvSpPr>
            <a:spLocks noGrp="1"/>
          </p:cNvSpPr>
          <p:nvPr>
            <p:ph type="ctrTitle"/>
          </p:nvPr>
        </p:nvSpPr>
        <p:spPr>
          <a:xfrm>
            <a:off x="606491" y="59930"/>
            <a:ext cx="11112758" cy="732373"/>
          </a:xfrm>
          <a:ln>
            <a:noFill/>
          </a:ln>
        </p:spPr>
        <p:txBody>
          <a:bodyPr>
            <a:noAutofit/>
          </a:bodyPr>
          <a:lstStyle/>
          <a:p>
            <a:r>
              <a:rPr lang="el-GR" sz="4000" dirty="0">
                <a:latin typeface="Arial" panose="020B0604020202020204" pitchFamily="34" charset="0"/>
                <a:cs typeface="Arial" panose="020B0604020202020204" pitchFamily="34" charset="0"/>
              </a:rPr>
              <a:t>4.3  Σύστημα υγείας: ελληνική περίπτωση (2)</a:t>
            </a:r>
          </a:p>
        </p:txBody>
      </p:sp>
      <p:sp>
        <p:nvSpPr>
          <p:cNvPr id="10" name="Ορθογώνιο 9">
            <a:extLst>
              <a:ext uri="{FF2B5EF4-FFF2-40B4-BE49-F238E27FC236}">
                <a16:creationId xmlns:a16="http://schemas.microsoft.com/office/drawing/2014/main" id="{533F1D97-82F3-E87B-2650-0F47662E87C1}"/>
              </a:ext>
            </a:extLst>
          </p:cNvPr>
          <p:cNvSpPr/>
          <p:nvPr/>
        </p:nvSpPr>
        <p:spPr>
          <a:xfrm>
            <a:off x="0" y="6464808"/>
            <a:ext cx="12192000" cy="393192"/>
          </a:xfrm>
          <a:prstGeom prst="rect">
            <a:avLst/>
          </a:prstGeom>
          <a:solidFill>
            <a:srgbClr val="05AF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BAECC1C4-778D-A4A3-72E9-72707273E091}"/>
              </a:ext>
            </a:extLst>
          </p:cNvPr>
          <p:cNvSpPr txBox="1"/>
          <p:nvPr/>
        </p:nvSpPr>
        <p:spPr>
          <a:xfrm>
            <a:off x="9941045" y="6523849"/>
            <a:ext cx="2484318"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2024 Εκδόσεις Κριτική</a:t>
            </a:r>
          </a:p>
        </p:txBody>
      </p:sp>
      <p:sp>
        <p:nvSpPr>
          <p:cNvPr id="5" name="TextBox 4">
            <a:extLst>
              <a:ext uri="{FF2B5EF4-FFF2-40B4-BE49-F238E27FC236}">
                <a16:creationId xmlns:a16="http://schemas.microsoft.com/office/drawing/2014/main" id="{2257EA9C-0F89-3D68-7224-959EE3C88A98}"/>
              </a:ext>
            </a:extLst>
          </p:cNvPr>
          <p:cNvSpPr txBox="1"/>
          <p:nvPr/>
        </p:nvSpPr>
        <p:spPr>
          <a:xfrm>
            <a:off x="606491" y="894795"/>
            <a:ext cx="11112758" cy="5016758"/>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Το εθνικό σύστημα υγείας στη χώρα μας έχει 40 έτη ζωής. Εμπειρικά καταγράφω περιληπτικά τα πιο σημαντικά χρονικά σημεία των βασικών του μεταρρυθμίσεων:</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 </a:t>
            </a:r>
            <a:r>
              <a:rPr kumimoji="0" lang="el-GR" sz="20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Εγκαθίδρυση του ΕΣΥ</a:t>
            </a:r>
            <a:r>
              <a:rPr kumimoji="0" lang="el-GR"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1983, χάρη σε επικρατούσες αξίες και αρχές της εποχής ότι το κράτος έχει την υποχρέωση να παρέχει το αγαθό της υγείας στους πολίτες, που το «ζήτησαν», σε ένα συνολικό πλαίσιο: 1.α. στην παροχή υπηρεσιών υγείας (</a:t>
            </a:r>
            <a:r>
              <a:rPr kumimoji="0" lang="el-GR" sz="20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εξωνοσοκομειακά</a:t>
            </a:r>
            <a:r>
              <a:rPr kumimoji="0" lang="el-GR"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με τα κέντρα υγείας κυρίως των αγροτικών περιοχών και νοσοκομειακά κυρίως με τα μεγάλα περιφερειακά νοσοκομεία), 1.β. χρηματοδότησης υποδομών και προσωπικού αλλά όχι και πλήρους και συνεχούς χρηματοδότησης λειτουργίας από έναν ενιαίο φορέα υγείας.</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 </a:t>
            </a:r>
            <a:r>
              <a:rPr kumimoji="0" lang="el-GR" sz="20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Εγκαθίδρυση του ΕΟΠΥΥ</a:t>
            </a:r>
            <a:r>
              <a:rPr kumimoji="0" lang="el-GR"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2012, ως επιλογή πολιτικής εξουσίας που καθυστέρησε 30 έτη, που όμως παραμένει ως διαδικασία εσωτερικής ρύθμισης του δημόσιου συστήματος υγείας, χωρίς να έχει λύσει το πρόβλημα συνολικής και ενιαίας χρηματοδότησής του, καθώς και τις μεγάλες ιδιωτικές δαπάνες των πολιτών. Παράλληλα, αναδείχτηκε ο βαθμός ευθύνης και λογοδοσίας του εθνικού συστήματος υγείας με το esy.net, όπου αξιολογούνταν μηνιαία τα νοσοκομεία, και την ηλεκτρονική </a:t>
            </a:r>
            <a:r>
              <a:rPr kumimoji="0" lang="el-GR" sz="20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συνταγογράφηση</a:t>
            </a:r>
            <a:r>
              <a:rPr kumimoji="0" lang="el-GR"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φαρμάκων (και εξετάσεων). Αυτά και άλλα μείωσαν ορθολογικά τις δημόσιες δαπάνες υγείας στο 6% ΑΕΠ, απότοκο και της οικονομικής κρίσης της εποχής, που όμως δεν δικαιολογούσε τις περαιτέρω μειώσεις που έγιναν και συνεχίζουν με (π.χ. </a:t>
            </a:r>
            <a:r>
              <a:rPr kumimoji="0" lang="el-GR" sz="20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clawback</a:t>
            </a:r>
            <a:r>
              <a:rPr kumimoji="0" lang="el-GR"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p:txBody>
      </p:sp>
    </p:spTree>
    <p:extLst>
      <p:ext uri="{BB962C8B-B14F-4D97-AF65-F5344CB8AC3E}">
        <p14:creationId xmlns:p14="http://schemas.microsoft.com/office/powerpoint/2010/main" val="1560414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314948-FC6D-C202-CBB7-12CD354962C9}"/>
              </a:ext>
            </a:extLst>
          </p:cNvPr>
          <p:cNvSpPr>
            <a:spLocks noGrp="1"/>
          </p:cNvSpPr>
          <p:nvPr>
            <p:ph type="ctrTitle"/>
          </p:nvPr>
        </p:nvSpPr>
        <p:spPr>
          <a:xfrm>
            <a:off x="606491" y="59930"/>
            <a:ext cx="11112758" cy="732373"/>
          </a:xfrm>
          <a:ln>
            <a:noFill/>
          </a:ln>
        </p:spPr>
        <p:txBody>
          <a:bodyPr>
            <a:noAutofit/>
          </a:bodyPr>
          <a:lstStyle/>
          <a:p>
            <a:r>
              <a:rPr lang="el-GR" sz="4000" dirty="0">
                <a:latin typeface="Arial" panose="020B0604020202020204" pitchFamily="34" charset="0"/>
                <a:cs typeface="Arial" panose="020B0604020202020204" pitchFamily="34" charset="0"/>
              </a:rPr>
              <a:t>4.3  Σύστημα υγείας: ελληνική περίπτωση (3)</a:t>
            </a:r>
          </a:p>
        </p:txBody>
      </p:sp>
      <p:sp>
        <p:nvSpPr>
          <p:cNvPr id="10" name="Ορθογώνιο 9">
            <a:extLst>
              <a:ext uri="{FF2B5EF4-FFF2-40B4-BE49-F238E27FC236}">
                <a16:creationId xmlns:a16="http://schemas.microsoft.com/office/drawing/2014/main" id="{533F1D97-82F3-E87B-2650-0F47662E87C1}"/>
              </a:ext>
            </a:extLst>
          </p:cNvPr>
          <p:cNvSpPr/>
          <p:nvPr/>
        </p:nvSpPr>
        <p:spPr>
          <a:xfrm>
            <a:off x="0" y="6464808"/>
            <a:ext cx="12192000" cy="393192"/>
          </a:xfrm>
          <a:prstGeom prst="rect">
            <a:avLst/>
          </a:prstGeom>
          <a:solidFill>
            <a:srgbClr val="05AF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TextBox 5">
            <a:extLst>
              <a:ext uri="{FF2B5EF4-FFF2-40B4-BE49-F238E27FC236}">
                <a16:creationId xmlns:a16="http://schemas.microsoft.com/office/drawing/2014/main" id="{BAECC1C4-778D-A4A3-72E9-72707273E091}"/>
              </a:ext>
            </a:extLst>
          </p:cNvPr>
          <p:cNvSpPr txBox="1"/>
          <p:nvPr/>
        </p:nvSpPr>
        <p:spPr>
          <a:xfrm>
            <a:off x="9941045" y="6523849"/>
            <a:ext cx="2484318"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dirty="0">
                <a:latin typeface="Arial" panose="020B0604020202020204" pitchFamily="34" charset="0"/>
                <a:cs typeface="Arial" panose="020B0604020202020204" pitchFamily="34" charset="0"/>
              </a:rPr>
              <a:t>© 2024 Εκδόσεις Κριτική</a:t>
            </a:r>
          </a:p>
        </p:txBody>
      </p:sp>
      <p:sp>
        <p:nvSpPr>
          <p:cNvPr id="5" name="TextBox 4">
            <a:extLst>
              <a:ext uri="{FF2B5EF4-FFF2-40B4-BE49-F238E27FC236}">
                <a16:creationId xmlns:a16="http://schemas.microsoft.com/office/drawing/2014/main" id="{2257EA9C-0F89-3D68-7224-959EE3C88A98}"/>
              </a:ext>
            </a:extLst>
          </p:cNvPr>
          <p:cNvSpPr txBox="1"/>
          <p:nvPr/>
        </p:nvSpPr>
        <p:spPr>
          <a:xfrm>
            <a:off x="606491" y="1199595"/>
            <a:ext cx="11112758" cy="3139321"/>
          </a:xfrm>
          <a:prstGeom prst="rect">
            <a:avLst/>
          </a:prstGeom>
          <a:noFill/>
          <a:ln>
            <a:noFill/>
          </a:ln>
        </p:spPr>
        <p:txBody>
          <a:bodyPr wrap="square" rtlCol="0">
            <a:spAutoFit/>
          </a:bodyPr>
          <a:lstStyle/>
          <a:p>
            <a:pPr algn="l"/>
            <a:r>
              <a:rPr lang="el-GR" sz="2200" b="0" i="0" u="none" strike="noStrike" baseline="0" dirty="0">
                <a:latin typeface="Arial" panose="020B0604020202020204" pitchFamily="34" charset="0"/>
                <a:cs typeface="Arial" panose="020B0604020202020204" pitchFamily="34" charset="0"/>
              </a:rPr>
              <a:t>Στα ανωτέρω πρέπει να συμπληρωθούν:</a:t>
            </a:r>
          </a:p>
          <a:p>
            <a:pPr algn="l"/>
            <a:r>
              <a:rPr lang="el-GR" sz="2200" b="0" i="0" u="none" strike="noStrike" baseline="0" dirty="0">
                <a:latin typeface="Arial" panose="020B0604020202020204" pitchFamily="34" charset="0"/>
                <a:cs typeface="Arial" panose="020B0604020202020204" pitchFamily="34" charset="0"/>
              </a:rPr>
              <a:t>1. η (αναβαλλόμενη από το 1983) </a:t>
            </a:r>
            <a:r>
              <a:rPr lang="el-GR" sz="2200" b="1" i="0" u="none" strike="noStrike" baseline="0" dirty="0" err="1">
                <a:latin typeface="Arial" panose="020B0604020202020204" pitchFamily="34" charset="0"/>
                <a:cs typeface="Arial" panose="020B0604020202020204" pitchFamily="34" charset="0"/>
              </a:rPr>
              <a:t>περιφερειοποίηση</a:t>
            </a:r>
            <a:r>
              <a:rPr lang="el-GR" sz="2200" b="0" i="0" u="none" strike="noStrike" baseline="0" dirty="0">
                <a:latin typeface="Arial" panose="020B0604020202020204" pitchFamily="34" charset="0"/>
                <a:cs typeface="Arial" panose="020B0604020202020204" pitchFamily="34" charset="0"/>
              </a:rPr>
              <a:t> του ΕΣΥ και η (πιο) αξιοκρατική τοποθέτηση διοικητών δημόσιων νοσοκομείων, που έγινε το 2002, και</a:t>
            </a:r>
          </a:p>
          <a:p>
            <a:pPr algn="l"/>
            <a:r>
              <a:rPr lang="el-GR" sz="2200" b="0" i="0" u="none" strike="noStrike" baseline="0" dirty="0">
                <a:latin typeface="Arial" panose="020B0604020202020204" pitchFamily="34" charset="0"/>
                <a:cs typeface="Arial" panose="020B0604020202020204" pitchFamily="34" charset="0"/>
              </a:rPr>
              <a:t>2. η καθιέρωση και εφαρμογή του οικογενειακού (</a:t>
            </a:r>
            <a:r>
              <a:rPr lang="el-GR" sz="2200" b="1" i="0" u="none" strike="noStrike" baseline="0" dirty="0">
                <a:latin typeface="Arial" panose="020B0604020202020204" pitchFamily="34" charset="0"/>
                <a:cs typeface="Arial" panose="020B0604020202020204" pitchFamily="34" charset="0"/>
              </a:rPr>
              <a:t>προσωπικού</a:t>
            </a:r>
            <a:r>
              <a:rPr lang="el-GR" sz="2200" b="0" i="0" u="none" strike="noStrike" baseline="0" dirty="0">
                <a:latin typeface="Arial" panose="020B0604020202020204" pitchFamily="34" charset="0"/>
                <a:cs typeface="Arial" panose="020B0604020202020204" pitchFamily="34" charset="0"/>
              </a:rPr>
              <a:t>) ιατρού (2022) και των προγραμμάτων πρόληψης, που έγιναν εξαιτίας ή κατόπιν της πανδημίας, αν και εκκρεμεί η προσπάθεια που ξεκίνησε το 2012 με την ένταξη των </a:t>
            </a:r>
            <a:r>
              <a:rPr lang="el-GR" sz="2200" b="0" i="0" u="none" strike="noStrike" baseline="0" dirty="0" err="1">
                <a:latin typeface="Arial" panose="020B0604020202020204" pitchFamily="34" charset="0"/>
                <a:cs typeface="Arial" panose="020B0604020202020204" pitchFamily="34" charset="0"/>
              </a:rPr>
              <a:t>πολυϊατρείων</a:t>
            </a:r>
            <a:r>
              <a:rPr lang="el-GR" sz="2200" b="0" i="0" u="none" strike="noStrike" baseline="0" dirty="0">
                <a:latin typeface="Arial" panose="020B0604020202020204" pitchFamily="34" charset="0"/>
                <a:cs typeface="Arial" panose="020B0604020202020204" pitchFamily="34" charset="0"/>
              </a:rPr>
              <a:t> του ΙΚΑ στον ΕΟΠΥΥ και κατόπιν στο ΕΣΥ (2014), την προσθήκη των </a:t>
            </a:r>
            <a:r>
              <a:rPr lang="el-GR" sz="2200" b="0" i="0" u="none" strike="noStrike" baseline="0" dirty="0" err="1">
                <a:latin typeface="Arial" panose="020B0604020202020204" pitchFamily="34" charset="0"/>
                <a:cs typeface="Arial" panose="020B0604020202020204" pitchFamily="34" charset="0"/>
              </a:rPr>
              <a:t>ΤοΜΥ</a:t>
            </a:r>
            <a:r>
              <a:rPr lang="el-GR" sz="2200" b="0" i="0" u="none" strike="noStrike" baseline="0" dirty="0">
                <a:latin typeface="Arial" panose="020B0604020202020204" pitchFamily="34" charset="0"/>
                <a:cs typeface="Arial" panose="020B0604020202020204" pitchFamily="34" charset="0"/>
              </a:rPr>
              <a:t> (2017) κ.ά., με γνώμονα ένα ολοκληρωμένο δίκτυο πρωτοβάθμιας φροντίδας υγείας και δημόσιας υγείας.</a:t>
            </a:r>
            <a:endParaRPr lang="el-G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828008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3149</Words>
  <Application>Microsoft Office PowerPoint</Application>
  <PresentationFormat>Ευρεία οθόνη</PresentationFormat>
  <Paragraphs>177</Paragraphs>
  <Slides>23</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23</vt:i4>
      </vt:variant>
    </vt:vector>
  </HeadingPairs>
  <TitlesOfParts>
    <vt:vector size="27" baseType="lpstr">
      <vt:lpstr>Arial</vt:lpstr>
      <vt:lpstr>Calibri</vt:lpstr>
      <vt:lpstr>Calibri Light</vt:lpstr>
      <vt:lpstr>Θέμα του Office</vt:lpstr>
      <vt:lpstr>Πολιτική υγείας και  Διοίκηση υπηρεσιών υγείας</vt:lpstr>
      <vt:lpstr>4.1  Εισαγωγή</vt:lpstr>
      <vt:lpstr>4.2  Μεταρρυθμίσεις (1)</vt:lpstr>
      <vt:lpstr>4.2  Μεταρρυθμίσεις (2)</vt:lpstr>
      <vt:lpstr>4.2  Μεταρρυθμίσεις (3)</vt:lpstr>
      <vt:lpstr>4.2  Μεταρρυθμίσεις (4)</vt:lpstr>
      <vt:lpstr>4.3  Σύστημα υγείας: ελληνική περίπτωση (1)</vt:lpstr>
      <vt:lpstr>4.3  Σύστημα υγείας: ελληνική περίπτωση (2)</vt:lpstr>
      <vt:lpstr>4.3  Σύστημα υγείας: ελληνική περίπτωση (3)</vt:lpstr>
      <vt:lpstr>4.4  Συμπέρασμα μεταρρυθμίσεων στο σύστημα υγείας  (1)</vt:lpstr>
      <vt:lpstr>4.4  Συμπέρασμα μεταρρυθμίσεων στο σύστημα υγείας  (2)</vt:lpstr>
      <vt:lpstr>4.5  Σύστημα πρόνοιας – κοινωνικής φροντίδας: ελληνική περίπτωση (1)</vt:lpstr>
      <vt:lpstr>4.5  Σύστημα πρόνοιας – κοινωνικής φροντίδας: ελληνική περίπτωση (2)</vt:lpstr>
      <vt:lpstr>4.5  Σύστημα πρόνοιας – κοινωνικής φροντίδας: ελληνική περίπτωση (3)</vt:lpstr>
      <vt:lpstr>4.5  Σύστημα πρόνοιας – κοινωνικής φροντίδας: ελληνική περίπτωση (4)</vt:lpstr>
      <vt:lpstr>4.5  Σύστημα πρόνοιας – κοινωνικής φροντίδας: ελληνική περίπτωση (5)</vt:lpstr>
      <vt:lpstr>4.5  Σύστημα πρόνοιας – κοινωνικής φροντίδας: ελληνική περίπτωση (6)</vt:lpstr>
      <vt:lpstr>4.5  Σύστημα πρόνοιας – κοινωνικής φροντίδας: ελληνική περίπτωση (7)</vt:lpstr>
      <vt:lpstr>4.5  Σύστημα πρόνοιας – κοινωνικής φροντίδας: ελληνική περίπτωση (8)</vt:lpstr>
      <vt:lpstr>4.5  Σύστημα πρόνοιας – κοινωνικής φροντίδας: ελληνική περίπτωση (9)</vt:lpstr>
      <vt:lpstr>4.5  Σύστημα πρόνοιας – κοινωνικής φροντίδας: ελληνική περίπτωση (10)</vt:lpstr>
      <vt:lpstr>4.5  Σύστημα πρόνοιας – κοινωνικής φροντίδας: ελληνική περίπτωση (11)</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nikos</dc:creator>
  <cp:lastModifiedBy>Νικόλαος Πολύζος</cp:lastModifiedBy>
  <cp:revision>19</cp:revision>
  <dcterms:created xsi:type="dcterms:W3CDTF">2024-08-07T08:36:30Z</dcterms:created>
  <dcterms:modified xsi:type="dcterms:W3CDTF">2024-10-28T13:52:12Z</dcterms:modified>
</cp:coreProperties>
</file>