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3" autoAdjust="0"/>
    <p:restoredTop sz="94660"/>
  </p:normalViewPr>
  <p:slideViewPr>
    <p:cSldViewPr snapToGrid="0">
      <p:cViewPr varScale="1">
        <p:scale>
          <a:sx n="58" d="100"/>
          <a:sy n="58" d="100"/>
        </p:scale>
        <p:origin x="988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l-GR"/>
              <a:t>Κάντε κλικ στο εικονίδιο για να προσθέσετε εικόνα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11/8/2024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15DA20FA-6773-D56C-ABAB-F7C2F9632A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dirty="0" err="1"/>
              <a:t>Προγραμματισμοσ</a:t>
            </a:r>
            <a:r>
              <a:rPr lang="el-GR" dirty="0"/>
              <a:t> </a:t>
            </a:r>
            <a:r>
              <a:rPr lang="en-US" dirty="0"/>
              <a:t>python </a:t>
            </a:r>
            <a:endParaRPr lang="el-GR" dirty="0"/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DEC90AE2-019A-F601-24B5-F352493A3D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l-GR" sz="2800" dirty="0" err="1"/>
              <a:t>Λαζαροσ</a:t>
            </a:r>
            <a:r>
              <a:rPr lang="el-GR" sz="2800" dirty="0"/>
              <a:t> </a:t>
            </a:r>
            <a:r>
              <a:rPr lang="el-GR" sz="2800" dirty="0" err="1"/>
              <a:t>ηλιαδησ</a:t>
            </a:r>
            <a:r>
              <a:rPr lang="el-GR" sz="2800" dirty="0"/>
              <a:t> </a:t>
            </a:r>
            <a:r>
              <a:rPr lang="el-GR" sz="2800" dirty="0" err="1"/>
              <a:t>κΑθηγητησ</a:t>
            </a:r>
            <a:r>
              <a:rPr lang="el-GR" sz="2800" dirty="0"/>
              <a:t> </a:t>
            </a:r>
            <a:r>
              <a:rPr lang="el-GR" sz="2800" dirty="0" err="1"/>
              <a:t>πολυτεχνικης</a:t>
            </a:r>
            <a:r>
              <a:rPr lang="el-GR" sz="2800" dirty="0"/>
              <a:t> </a:t>
            </a:r>
            <a:r>
              <a:rPr lang="el-GR" sz="2800" dirty="0" err="1"/>
              <a:t>σχολησ</a:t>
            </a:r>
            <a:r>
              <a:rPr lang="el-GR" sz="2800" dirty="0"/>
              <a:t> </a:t>
            </a:r>
            <a:r>
              <a:rPr lang="el-GR" sz="2800" dirty="0" err="1"/>
              <a:t>δπθ</a:t>
            </a:r>
            <a:endParaRPr lang="el-GR" sz="2800" dirty="0"/>
          </a:p>
          <a:p>
            <a:r>
              <a:rPr lang="en-US" sz="2800" dirty="0"/>
              <a:t>liliadis@civil.duth.gr</a:t>
            </a:r>
            <a:endParaRPr lang="el-GR" sz="2800" dirty="0"/>
          </a:p>
        </p:txBody>
      </p:sp>
    </p:spTree>
    <p:extLst>
      <p:ext uri="{BB962C8B-B14F-4D97-AF65-F5344CB8AC3E}">
        <p14:creationId xmlns:p14="http://schemas.microsoft.com/office/powerpoint/2010/main" val="1718178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CDB9D920-B05C-34A9-6A2E-8A0921BCC5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0"/>
            <a:ext cx="9603275" cy="1049235"/>
          </a:xfrm>
        </p:spPr>
        <p:txBody>
          <a:bodyPr/>
          <a:lstStyle/>
          <a:p>
            <a:r>
              <a:rPr lang="en-US" dirty="0"/>
              <a:t>python</a:t>
            </a:r>
            <a:endParaRPr lang="el-GR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7EC6359E-E465-D32F-5C79-991313F5A3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78450"/>
            <a:ext cx="12107537" cy="4748625"/>
          </a:xfrm>
        </p:spPr>
        <p:txBody>
          <a:bodyPr/>
          <a:lstStyle/>
          <a:p>
            <a:r>
              <a:rPr lang="el-GR" dirty="0"/>
              <a:t>ΑΝΤΙΚΕΙΜΕΝΟΣΤΡΑΦΗΣ ΓΛΩΣΣΑ – </a:t>
            </a:r>
            <a:r>
              <a:rPr lang="en-US" dirty="0"/>
              <a:t>OBJECT ORIENTED</a:t>
            </a:r>
            <a:endParaRPr lang="el-GR" dirty="0"/>
          </a:p>
          <a:p>
            <a:endParaRPr lang="el-GR" dirty="0"/>
          </a:p>
          <a:p>
            <a:r>
              <a:rPr lang="el-GR" dirty="0"/>
              <a:t>ΑΠΛΗ ΓΛΩΣΣΑ</a:t>
            </a:r>
            <a:r>
              <a:rPr lang="en-US" dirty="0"/>
              <a:t>  </a:t>
            </a:r>
            <a:r>
              <a:rPr lang="el-GR" dirty="0"/>
              <a:t>ΜΕ ΑΜΕΣΑ ΚΑΤΑΝΟΗΤΟ ΚΩΔΙΚΑ</a:t>
            </a:r>
          </a:p>
          <a:p>
            <a:r>
              <a:rPr lang="el-GR" dirty="0"/>
              <a:t>ΓΙΑ ΤΗ ΣΥΓΓΡΑΦΗ ΠΡΟΓΡΑΜΜΑΤΩΝ </a:t>
            </a:r>
            <a:r>
              <a:rPr lang="en-US" dirty="0"/>
              <a:t>PYTHON </a:t>
            </a:r>
            <a:r>
              <a:rPr lang="el-GR" dirty="0"/>
              <a:t>ΑΠΑΙΤΕΙΤΑΙ ΣΕ ΑΥΤΗΝ ΤΗ ΦΑΣΗ ΤΟ ΠΕΡΙΒΑΛΛΟΝ </a:t>
            </a:r>
            <a:r>
              <a:rPr lang="en-US" dirty="0"/>
              <a:t>   IDLE</a:t>
            </a:r>
          </a:p>
          <a:p>
            <a:r>
              <a:rPr lang="el-GR" dirty="0"/>
              <a:t>ΥΠΑΡΧΟΥΝ ΚΑΙ ΑΛΛΑ ΠΕΡΙΒΑΛΛΟΝΤΑ πχ </a:t>
            </a:r>
            <a:r>
              <a:rPr lang="en-US" dirty="0"/>
              <a:t>PYCHARM, </a:t>
            </a:r>
            <a:r>
              <a:rPr lang="en-US" dirty="0" err="1"/>
              <a:t>PyDev</a:t>
            </a:r>
            <a:r>
              <a:rPr lang="en-US" dirty="0"/>
              <a:t>, Wing IDE SPYDER </a:t>
            </a:r>
            <a:r>
              <a:rPr lang="el-GR" dirty="0" err="1"/>
              <a:t>κλπ</a:t>
            </a:r>
            <a:endParaRPr lang="el-GR" dirty="0"/>
          </a:p>
          <a:p>
            <a:endParaRPr lang="el-GR" dirty="0"/>
          </a:p>
          <a:p>
            <a:r>
              <a:rPr lang="el-GR" dirty="0"/>
              <a:t>ΑΝΟΙΓΟΥΜΕ</a:t>
            </a:r>
            <a:r>
              <a:rPr lang="en-US" dirty="0"/>
              <a:t> </a:t>
            </a:r>
            <a:r>
              <a:rPr lang="el-GR" dirty="0"/>
              <a:t>το ΠΕΡΙΒΑΛΛΟΝ </a:t>
            </a:r>
            <a:r>
              <a:rPr lang="en-US" dirty="0"/>
              <a:t>IDLE </a:t>
            </a:r>
            <a:r>
              <a:rPr lang="el-GR" dirty="0"/>
              <a:t>και γράφουμε στον </a:t>
            </a:r>
            <a:r>
              <a:rPr lang="en-US" dirty="0"/>
              <a:t>editor</a:t>
            </a:r>
            <a:r>
              <a:rPr lang="el-GR" dirty="0"/>
              <a:t> </a:t>
            </a:r>
            <a:r>
              <a:rPr lang="en-US" dirty="0"/>
              <a:t>print(4567+345)</a:t>
            </a:r>
          </a:p>
          <a:p>
            <a:r>
              <a:rPr lang="el-GR" dirty="0"/>
              <a:t>Μπορούμε να σώσουμε το πρόγραμμα </a:t>
            </a:r>
            <a:r>
              <a:rPr lang="en-US" dirty="0"/>
              <a:t>Save as first.py </a:t>
            </a:r>
            <a:r>
              <a:rPr lang="el-GR" dirty="0"/>
              <a:t>Όλα τα προγράμματα </a:t>
            </a:r>
            <a:r>
              <a:rPr lang="en-US" dirty="0"/>
              <a:t>Python </a:t>
            </a:r>
            <a:r>
              <a:rPr lang="el-GR" dirty="0"/>
              <a:t>έχουν </a:t>
            </a:r>
            <a:r>
              <a:rPr lang="en-US" dirty="0"/>
              <a:t>extension </a:t>
            </a:r>
            <a:r>
              <a:rPr lang="el-GR" dirty="0"/>
              <a:t>.</a:t>
            </a:r>
            <a:r>
              <a:rPr lang="en-US" dirty="0" err="1"/>
              <a:t>py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79277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1A23CADE-D1DE-870A-106E-BBE36D21E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4362" y="0"/>
            <a:ext cx="9603275" cy="1049235"/>
          </a:xfrm>
        </p:spPr>
        <p:txBody>
          <a:bodyPr/>
          <a:lstStyle/>
          <a:p>
            <a:r>
              <a:rPr lang="el-GR" dirty="0"/>
              <a:t>ΜΕΤΑΒΛΗΤΕΣ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6E61B632-15E9-1BC9-EED1-277BDE0753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83895"/>
            <a:ext cx="12192000" cy="5177928"/>
          </a:xfrm>
        </p:spPr>
        <p:txBody>
          <a:bodyPr>
            <a:normAutofit lnSpcReduction="10000"/>
          </a:bodyPr>
          <a:lstStyle/>
          <a:p>
            <a:r>
              <a:rPr lang="el-GR" dirty="0"/>
              <a:t>Η ΜΕΤΑΒΛΗΤΗ ΕΊΝΑΙ ΜΙΑ ΠΕΡΙΟΧΗ ΤΗΣ ΜΝΗΜΗΣ ΤΟΥ ΥΠΟΛΟΓΙΣΤΗ ΟΠΟΥ ΑΠΟΘΗΚΕΥΟΥΜΕ ΜΙΑ ΤΙΜΗ. ΟΠΟΥ Ο ΜΕΤΑΓΛΩΤΙΣΤΗΣ Η ΔΙΕΡΜΗΝΕΥΤΗΣ ΕΧΕΙ ΑΝΤΙΣΤΟΙΧΉΣΕΙ ΜΕ ΚΑΠΟΙΟ ΟΝΟΜΑ ΠΟΥ ΔΙΑΛΈΓΟΥΜΕ ΕΜΕΙΣ </a:t>
            </a:r>
          </a:p>
          <a:p>
            <a:endParaRPr lang="el-GR" b="1" dirty="0"/>
          </a:p>
          <a:p>
            <a:r>
              <a:rPr lang="el-GR" b="1" dirty="0"/>
              <a:t>διερμηνευτής</a:t>
            </a:r>
            <a:r>
              <a:rPr lang="el-GR" dirty="0"/>
              <a:t> (</a:t>
            </a:r>
            <a:r>
              <a:rPr lang="el-GR" dirty="0" err="1"/>
              <a:t>interpreter</a:t>
            </a:r>
            <a:r>
              <a:rPr lang="el-GR" dirty="0"/>
              <a:t>) συνήθως σημαίνει ένα πρόγραμμα που εκτελεί ή ερμηνεύει εντολές σε κάποια γλώσσα προγραμματισμού. Η </a:t>
            </a:r>
            <a:r>
              <a:rPr lang="en-US" dirty="0"/>
              <a:t>python </a:t>
            </a:r>
            <a:r>
              <a:rPr lang="el-GR" dirty="0"/>
              <a:t>είναι </a:t>
            </a:r>
            <a:r>
              <a:rPr lang="el-GR" dirty="0" err="1"/>
              <a:t>διερμηνευμόμενη</a:t>
            </a:r>
            <a:r>
              <a:rPr lang="el-GR" dirty="0"/>
              <a:t> γλώσσα.</a:t>
            </a:r>
          </a:p>
          <a:p>
            <a:pPr algn="just"/>
            <a:r>
              <a:rPr lang="el-GR" dirty="0"/>
              <a:t>Αφού τελειώσει η συγγραφή του προγράμματος ο διερμηνευτής αναλαμβάνει την εκτέλεση του προγράμματος γραμμή </a:t>
            </a:r>
            <a:r>
              <a:rPr lang="el-GR" dirty="0" err="1"/>
              <a:t>γραμμή</a:t>
            </a:r>
            <a:r>
              <a:rPr lang="el-GR" dirty="0"/>
              <a:t>. Συνήθως ο διερμηνευτής μεταφράζει το πρόγραμμα σε μια ενδιάμεση μορφή και έπειτα το εκτελεί. </a:t>
            </a:r>
          </a:p>
          <a:p>
            <a:pPr algn="just"/>
            <a:r>
              <a:rPr lang="el-GR" dirty="0"/>
              <a:t>Ποιες είναι οι διαφορές με έναν μεταγλωττιστή: 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l-GR" dirty="0"/>
              <a:t>Το πρόγραμμα εκτελείτε από τον διερμηνευτή και όχι από τον υπολογιστή μας.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l-GR" dirty="0"/>
              <a:t>Το πρόγραμμα δεν είναι ποτέ ανεξάρτητο, δηλαδή για να τρέξει το πρόγραμμα χρειάζεται πάντα η παρουσία του διερμηνέα στο σύστημα μας.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695648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30740BD3-1548-4F4C-7889-8B16143DE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8871" y="0"/>
            <a:ext cx="9603275" cy="1049235"/>
          </a:xfrm>
        </p:spPr>
        <p:txBody>
          <a:bodyPr/>
          <a:lstStyle/>
          <a:p>
            <a:r>
              <a:rPr lang="el-GR" dirty="0"/>
              <a:t>ΜΕΤΑΒΛΗΤΕΣ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64C45FD3-EF8B-29C5-4A23-B8404893B8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825" y="795791"/>
            <a:ext cx="9603275" cy="5266418"/>
          </a:xfrm>
        </p:spPr>
        <p:txBody>
          <a:bodyPr>
            <a:normAutofit/>
          </a:bodyPr>
          <a:lstStyle/>
          <a:p>
            <a:r>
              <a:rPr lang="el-GR" dirty="0"/>
              <a:t>Στην </a:t>
            </a:r>
            <a:r>
              <a:rPr lang="en-US" dirty="0"/>
              <a:t>Python </a:t>
            </a:r>
            <a:r>
              <a:rPr lang="el-GR" dirty="0"/>
              <a:t>ο διερμηνευτής αποφασίζει για τον τύπο μιας μεταβλητής τη στιγμή που γίνεται η ανάθεση τιμής έτσι δε χρειάζεται να ανησυχούμε για την ακρίβεια και τον τύπο των δεδομένων</a:t>
            </a:r>
          </a:p>
          <a:p>
            <a:r>
              <a:rPr lang="el-GR" dirty="0"/>
              <a:t>Εδώ η δήλωση γίνεται:</a:t>
            </a:r>
          </a:p>
          <a:p>
            <a:r>
              <a:rPr lang="el-GR" dirty="0"/>
              <a:t>ΟΝΟΜΑ ΜΕΤΑΒΛΗΤΗΣ =ΤΙΜΗ</a:t>
            </a:r>
          </a:p>
          <a:p>
            <a:r>
              <a:rPr lang="el-GR" dirty="0"/>
              <a:t>Χ=5</a:t>
            </a:r>
          </a:p>
          <a:p>
            <a:r>
              <a:rPr lang="el-GR" dirty="0"/>
              <a:t>ΥΠΑΡΧΟΥΝ ΤΡΕΙΣ ΤΥΠΟΙ ΑΡΙΘΜΗΤΙΚΩΝ ΜΕΤΑΒΛΗΤΩΝ </a:t>
            </a:r>
          </a:p>
          <a:p>
            <a:r>
              <a:rPr lang="en-US" dirty="0"/>
              <a:t>int  </a:t>
            </a:r>
            <a:r>
              <a:rPr lang="el-GR" dirty="0"/>
              <a:t>ΑΚΕΡΑΙΟΙ </a:t>
            </a:r>
            <a:endParaRPr lang="en-US" dirty="0"/>
          </a:p>
          <a:p>
            <a:r>
              <a:rPr lang="en-US" dirty="0"/>
              <a:t>float</a:t>
            </a:r>
            <a:r>
              <a:rPr lang="el-GR" dirty="0"/>
              <a:t> ΠΡΑΓΜΑΤΙΚΟΙ   Κινητής Υποδιαστολής</a:t>
            </a:r>
            <a:endParaRPr lang="en-US" dirty="0"/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127786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E7BDC879-8405-04F6-6E66-E15D893E1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20" y="0"/>
            <a:ext cx="11217818" cy="6172200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/>
              <a:t>a=5    PYTHON</a:t>
            </a:r>
          </a:p>
          <a:p>
            <a:r>
              <a:rPr lang="en-US" sz="2400" dirty="0"/>
              <a:t>radius=a+7</a:t>
            </a:r>
          </a:p>
          <a:p>
            <a:r>
              <a:rPr lang="en-US" sz="2400" dirty="0"/>
              <a:t>pi=3.14</a:t>
            </a:r>
          </a:p>
          <a:p>
            <a:r>
              <a:rPr lang="en-US" sz="2400" dirty="0"/>
              <a:t>c=a/b</a:t>
            </a:r>
          </a:p>
          <a:p>
            <a:r>
              <a:rPr lang="en-US" sz="2400" dirty="0" err="1"/>
              <a:t>circumferance</a:t>
            </a:r>
            <a:r>
              <a:rPr lang="en-US" sz="2400" dirty="0"/>
              <a:t>=2*pi*radius</a:t>
            </a:r>
          </a:p>
          <a:p>
            <a:r>
              <a:rPr lang="en-US" sz="2400" dirty="0"/>
              <a:t>area=pi * radius *radius</a:t>
            </a:r>
          </a:p>
          <a:p>
            <a:r>
              <a:rPr lang="el-GR" sz="2400" dirty="0"/>
              <a:t>ΓΛΩΣΣΑ </a:t>
            </a:r>
            <a:r>
              <a:rPr lang="en-US" sz="2400" dirty="0"/>
              <a:t>C</a:t>
            </a:r>
          </a:p>
          <a:p>
            <a:r>
              <a:rPr lang="en-US" sz="2400" dirty="0"/>
              <a:t>#define pi=3.14</a:t>
            </a:r>
          </a:p>
          <a:p>
            <a:r>
              <a:rPr lang="en-US" sz="2400" dirty="0"/>
              <a:t>int a,</a:t>
            </a:r>
            <a:r>
              <a:rPr lang="el-GR" sz="2400" dirty="0"/>
              <a:t> </a:t>
            </a:r>
            <a:r>
              <a:rPr lang="en-US" sz="2400" dirty="0"/>
              <a:t>radius;</a:t>
            </a:r>
          </a:p>
          <a:p>
            <a:r>
              <a:rPr lang="en-US" sz="2400" dirty="0"/>
              <a:t>float c;</a:t>
            </a:r>
          </a:p>
          <a:p>
            <a:r>
              <a:rPr lang="en-US" sz="2400" dirty="0"/>
              <a:t>c=a/b;</a:t>
            </a:r>
          </a:p>
          <a:p>
            <a:r>
              <a:rPr lang="en-US" sz="2400" dirty="0" err="1"/>
              <a:t>circumferance</a:t>
            </a:r>
            <a:r>
              <a:rPr lang="en-US" sz="2400" dirty="0"/>
              <a:t>=2*pi*radius</a:t>
            </a:r>
          </a:p>
          <a:p>
            <a:r>
              <a:rPr lang="en-US" sz="2400" dirty="0"/>
              <a:t>area=pi * radius *radius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l-GR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897D40-A952-461F-F8F1-9FCED8A969B6}"/>
              </a:ext>
            </a:extLst>
          </p:cNvPr>
          <p:cNvSpPr txBox="1"/>
          <p:nvPr/>
        </p:nvSpPr>
        <p:spPr>
          <a:xfrm>
            <a:off x="5595257" y="2079171"/>
            <a:ext cx="497477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dirty="0"/>
              <a:t>Για να δω τον τύπο μιας μεταβλητής γράφω </a:t>
            </a:r>
            <a:r>
              <a:rPr lang="en-US" sz="2400" dirty="0"/>
              <a:t>type</a:t>
            </a:r>
          </a:p>
          <a:p>
            <a:endParaRPr lang="en-US" sz="2400" dirty="0"/>
          </a:p>
          <a:p>
            <a:r>
              <a:rPr lang="el-GR" sz="2400" dirty="0"/>
              <a:t>Πχ  </a:t>
            </a:r>
            <a:r>
              <a:rPr lang="en-US" sz="2400" dirty="0"/>
              <a:t>type(radius)</a:t>
            </a:r>
          </a:p>
          <a:p>
            <a:r>
              <a:rPr lang="el-GR" sz="2400" dirty="0"/>
              <a:t>ΑΠΑΝΤΗΣΗ </a:t>
            </a:r>
            <a:r>
              <a:rPr lang="en-US" sz="2400" dirty="0"/>
              <a:t>Python </a:t>
            </a:r>
            <a:r>
              <a:rPr lang="el-GR" sz="2400" dirty="0"/>
              <a:t>   </a:t>
            </a:r>
            <a:r>
              <a:rPr lang="en-US" sz="2400" dirty="0"/>
              <a:t>class int</a:t>
            </a:r>
          </a:p>
          <a:p>
            <a:r>
              <a:rPr lang="en-US" sz="2400" dirty="0"/>
              <a:t>type (area) </a:t>
            </a:r>
            <a:r>
              <a:rPr lang="el-GR" sz="2400" dirty="0"/>
              <a:t>ΑΠΑΝΤΗΣΗ </a:t>
            </a:r>
            <a:r>
              <a:rPr lang="en-US" sz="2400" dirty="0"/>
              <a:t>Python </a:t>
            </a:r>
            <a:r>
              <a:rPr lang="el-GR" sz="2400" dirty="0"/>
              <a:t>   </a:t>
            </a:r>
            <a:r>
              <a:rPr lang="en-US" sz="2400" dirty="0"/>
              <a:t>class float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544539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110C2A6-3290-A224-083C-5705CF1BC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2089" y="0"/>
            <a:ext cx="9603275" cy="1049235"/>
          </a:xfrm>
        </p:spPr>
        <p:txBody>
          <a:bodyPr/>
          <a:lstStyle/>
          <a:p>
            <a:r>
              <a:rPr lang="el-GR" dirty="0"/>
              <a:t>ΠΙΝΑΚΕΣ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2CBB35B3-D6DC-A9CC-7447-58ABD1D9D5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9550" y="682691"/>
            <a:ext cx="9603275" cy="5167266"/>
          </a:xfrm>
        </p:spPr>
        <p:txBody>
          <a:bodyPr>
            <a:normAutofit lnSpcReduction="10000"/>
          </a:bodyPr>
          <a:lstStyle/>
          <a:p>
            <a:r>
              <a:rPr lang="el-GR" dirty="0" err="1"/>
              <a:t>ΑΠΟθΗΚΕΥΣΗ</a:t>
            </a:r>
            <a:r>
              <a:rPr lang="el-GR" dirty="0"/>
              <a:t> ΠΟΛΛΩΝ ΤΙΜΩΝ ΣΕ ΜΙΑ ΔΟΜΗ</a:t>
            </a:r>
          </a:p>
          <a:p>
            <a:r>
              <a:rPr lang="el-GR" dirty="0"/>
              <a:t>ΑΛΦΑΡΙΘΜΗΤΙΚΑ ΣΥΜΒΟΛΟΣΕΙΡΕΣ </a:t>
            </a:r>
            <a:r>
              <a:rPr lang="en-US" dirty="0"/>
              <a:t>(string) </a:t>
            </a:r>
            <a:r>
              <a:rPr lang="el-GR" dirty="0"/>
              <a:t>είναι ακολουθίες χαρακτήρων που περικλείονται σε εισαγωγικά ‘’</a:t>
            </a:r>
          </a:p>
          <a:p>
            <a:r>
              <a:rPr lang="el-GR" dirty="0"/>
              <a:t>0                       1                2                 3                    4               5</a:t>
            </a:r>
          </a:p>
          <a:p>
            <a:endParaRPr lang="el-GR" dirty="0"/>
          </a:p>
          <a:p>
            <a:r>
              <a:rPr lang="en-US" dirty="0"/>
              <a:t>&gt;&gt;&gt; s=‘python 3’</a:t>
            </a:r>
          </a:p>
          <a:p>
            <a:r>
              <a:rPr lang="en-US" dirty="0"/>
              <a:t>&gt;&gt;&gt; print(S)</a:t>
            </a:r>
          </a:p>
          <a:p>
            <a:r>
              <a:rPr lang="en-US" dirty="0"/>
              <a:t>&gt;&gt;&gt; print(S[2])</a:t>
            </a:r>
          </a:p>
          <a:p>
            <a:r>
              <a:rPr lang="en-US" dirty="0"/>
              <a:t>&gt;&gt;&gt;print(</a:t>
            </a:r>
            <a:r>
              <a:rPr lang="en-US" dirty="0" err="1"/>
              <a:t>len</a:t>
            </a:r>
            <a:r>
              <a:rPr lang="en-US" dirty="0"/>
              <a:t>(S))</a:t>
            </a:r>
          </a:p>
          <a:p>
            <a:r>
              <a:rPr lang="en-US" dirty="0"/>
              <a:t>&gt;&gt;</a:t>
            </a:r>
            <a:r>
              <a:rPr lang="en-US" dirty="0" err="1"/>
              <a:t>Lastchar</a:t>
            </a:r>
            <a:r>
              <a:rPr lang="en-US" dirty="0"/>
              <a:t>=S[</a:t>
            </a:r>
            <a:r>
              <a:rPr lang="en-US" dirty="0" err="1"/>
              <a:t>len</a:t>
            </a:r>
            <a:r>
              <a:rPr lang="en-US" dirty="0"/>
              <a:t>(S)-1]</a:t>
            </a:r>
          </a:p>
          <a:p>
            <a:r>
              <a:rPr lang="en-US" dirty="0"/>
              <a:t>&gt;&gt;&gt; print(</a:t>
            </a:r>
            <a:r>
              <a:rPr lang="en-US" dirty="0" err="1"/>
              <a:t>lastchar</a:t>
            </a:r>
            <a:r>
              <a:rPr lang="en-US" dirty="0"/>
              <a:t>)</a:t>
            </a:r>
            <a:endParaRPr lang="el-GR" dirty="0"/>
          </a:p>
        </p:txBody>
      </p:sp>
      <p:graphicFrame>
        <p:nvGraphicFramePr>
          <p:cNvPr id="4" name="Πίνακας 3">
            <a:extLst>
              <a:ext uri="{FF2B5EF4-FFF2-40B4-BE49-F238E27FC236}">
                <a16:creationId xmlns:a16="http://schemas.microsoft.com/office/drawing/2014/main" id="{588507C2-656A-B0B9-8D82-CFF653C564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953967"/>
              </p:ext>
            </p:extLst>
          </p:nvPr>
        </p:nvGraphicFramePr>
        <p:xfrm>
          <a:off x="1132089" y="2393312"/>
          <a:ext cx="812800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3883171649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1682746840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055290889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983849270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887934558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37753209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l-GR" dirty="0"/>
                        <a:t>  </a:t>
                      </a:r>
                      <a:r>
                        <a:rPr lang="en-US" dirty="0"/>
                        <a:t>p</a:t>
                      </a:r>
                      <a:endParaRPr lang="el-G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  y</a:t>
                      </a:r>
                      <a:endParaRPr lang="el-G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 t</a:t>
                      </a:r>
                      <a:endParaRPr lang="el-G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 h</a:t>
                      </a:r>
                      <a:endParaRPr lang="el-G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 o</a:t>
                      </a:r>
                      <a:endParaRPr lang="el-G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/n</a:t>
                      </a:r>
                      <a:endParaRPr lang="el-G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93072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5147366"/>
      </p:ext>
    </p:extLst>
  </p:cSld>
  <p:clrMapOvr>
    <a:masterClrMapping/>
  </p:clrMapOvr>
</p:sld>
</file>

<file path=ppt/theme/theme1.xml><?xml version="1.0" encoding="utf-8"?>
<a:theme xmlns:a="http://schemas.openxmlformats.org/drawingml/2006/main" name="Συλλογη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{7FB5FADC-2AE3-4583-8135-8B9E8022492B}tf10001114</Template>
  <TotalTime>344</TotalTime>
  <Words>435</Words>
  <Application>Microsoft Office PowerPoint</Application>
  <PresentationFormat>Ευρεία οθόνη</PresentationFormat>
  <Paragraphs>65</Paragraphs>
  <Slides>6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2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6</vt:i4>
      </vt:variant>
    </vt:vector>
  </HeadingPairs>
  <TitlesOfParts>
    <vt:vector size="9" baseType="lpstr">
      <vt:lpstr>Arial</vt:lpstr>
      <vt:lpstr>Gill Sans MT</vt:lpstr>
      <vt:lpstr>Συλλογη</vt:lpstr>
      <vt:lpstr>Προγραμματισμοσ python </vt:lpstr>
      <vt:lpstr>python</vt:lpstr>
      <vt:lpstr>ΜΕΤΑΒΛΗΤΕΣ</vt:lpstr>
      <vt:lpstr>ΜΕΤΑΒΛΗΤΕΣ</vt:lpstr>
      <vt:lpstr>Παρουσίαση του PowerPoint</vt:lpstr>
      <vt:lpstr>ΠΙΝΑΚΕΣ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Lazaros Iliadis</dc:creator>
  <cp:lastModifiedBy>Lazaros Iliadis</cp:lastModifiedBy>
  <cp:revision>5</cp:revision>
  <dcterms:created xsi:type="dcterms:W3CDTF">2024-11-08T06:56:41Z</dcterms:created>
  <dcterms:modified xsi:type="dcterms:W3CDTF">2024-11-08T12:40:55Z</dcterms:modified>
</cp:coreProperties>
</file>