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xls" ContentType="application/vnd.ms-exce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  <p:sldMasterId id="2147483686" r:id="rId4"/>
    <p:sldMasterId id="2147483713" r:id="rId5"/>
  </p:sldMasterIdLst>
  <p:notesMasterIdLst>
    <p:notesMasterId r:id="rId43"/>
  </p:notesMasterIdLst>
  <p:sldIdLst>
    <p:sldId id="275" r:id="rId6"/>
    <p:sldId id="299" r:id="rId7"/>
    <p:sldId id="300" r:id="rId8"/>
    <p:sldId id="305" r:id="rId9"/>
    <p:sldId id="276" r:id="rId10"/>
    <p:sldId id="284" r:id="rId11"/>
    <p:sldId id="301" r:id="rId12"/>
    <p:sldId id="292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65" r:id="rId23"/>
    <p:sldId id="298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57" r:id="rId32"/>
    <p:sldId id="258" r:id="rId33"/>
    <p:sldId id="261" r:id="rId34"/>
    <p:sldId id="293" r:id="rId35"/>
    <p:sldId id="294" r:id="rId36"/>
    <p:sldId id="295" r:id="rId37"/>
    <p:sldId id="296" r:id="rId38"/>
    <p:sldId id="297" r:id="rId39"/>
    <p:sldId id="302" r:id="rId40"/>
    <p:sldId id="303" r:id="rId41"/>
    <p:sldId id="304" r:id="rId4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86" d="100"/>
          <a:sy n="86" d="100"/>
        </p:scale>
        <p:origin x="-414" y="-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10.wmf"/><Relationship Id="rId1" Type="http://schemas.openxmlformats.org/officeDocument/2006/relationships/image" Target="../media/image11.wmf"/><Relationship Id="rId4" Type="http://schemas.openxmlformats.org/officeDocument/2006/relationships/image" Target="../media/image26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4" Type="http://schemas.openxmlformats.org/officeDocument/2006/relationships/image" Target="../media/image29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image" Target="../media/image39.wmf"/><Relationship Id="rId7" Type="http://schemas.openxmlformats.org/officeDocument/2006/relationships/image" Target="../media/image43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10" Type="http://schemas.openxmlformats.org/officeDocument/2006/relationships/image" Target="../media/image46.wmf"/><Relationship Id="rId4" Type="http://schemas.openxmlformats.org/officeDocument/2006/relationships/image" Target="../media/image40.wmf"/><Relationship Id="rId9" Type="http://schemas.openxmlformats.org/officeDocument/2006/relationships/image" Target="../media/image45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image" Target="../media/image47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4" Type="http://schemas.openxmlformats.org/officeDocument/2006/relationships/image" Target="../media/image5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0.wmf"/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11.wmf"/><Relationship Id="rId4" Type="http://schemas.openxmlformats.org/officeDocument/2006/relationships/image" Target="../media/image2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4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BFFE86-C58D-4CAC-9CA3-7F96EE1710F6}" type="datetimeFigureOut">
              <a:rPr lang="el-GR" smtClean="0"/>
              <a:pPr/>
              <a:t>13/10/2014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761DE-C8F5-408E-8E7B-BED2C1CDE6AB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6488" y="652463"/>
            <a:ext cx="4645025" cy="348456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8688" y="4354286"/>
            <a:ext cx="5000625" cy="41365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l-G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78F355-D070-4027-9D45-5ECDE5DF38FD}" type="slidenum">
              <a:rPr lang="el-GR" smtClean="0">
                <a:latin typeface="Arial" pitchFamily="34" charset="0"/>
              </a:rPr>
              <a:pPr>
                <a:defRPr/>
              </a:pPr>
              <a:t>20</a:t>
            </a:fld>
            <a:endParaRPr lang="el-GR" smtClean="0">
              <a:latin typeface="Arial" pitchFamily="34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52463"/>
            <a:ext cx="4646613" cy="3484562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88" y="4354513"/>
            <a:ext cx="5000625" cy="4137025"/>
          </a:xfrm>
          <a:noFill/>
          <a:ln/>
        </p:spPr>
        <p:txBody>
          <a:bodyPr/>
          <a:lstStyle/>
          <a:p>
            <a:pPr eaLnBrk="1" hangingPunct="1"/>
            <a:r>
              <a:rPr lang="el-GR" smtClean="0"/>
              <a:t>Επαναληπτική μέθοδος  -  Απαιτείται διερεύνηση της σύγκλισης  -  </a:t>
            </a:r>
          </a:p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263918-A00C-41BF-AE03-E5C69B388098}" type="slidenum">
              <a:rPr lang="el-GR" smtClean="0">
                <a:latin typeface="Arial" pitchFamily="34" charset="0"/>
              </a:rPr>
              <a:pPr>
                <a:defRPr/>
              </a:pPr>
              <a:t>21</a:t>
            </a:fld>
            <a:endParaRPr lang="el-GR" smtClean="0">
              <a:latin typeface="Arial" pitchFamily="34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52463"/>
            <a:ext cx="4646613" cy="3484562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88" y="4354513"/>
            <a:ext cx="5000625" cy="4137025"/>
          </a:xfrm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07C8B3B-EEAB-4D41-8E07-B8EA613E1482}" type="slidenum">
              <a:rPr lang="el-GR" smtClean="0">
                <a:latin typeface="Arial" pitchFamily="34" charset="0"/>
              </a:rPr>
              <a:pPr>
                <a:defRPr/>
              </a:pPr>
              <a:t>22</a:t>
            </a:fld>
            <a:endParaRPr lang="el-GR" smtClean="0">
              <a:latin typeface="Arial" pitchFamily="34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52463"/>
            <a:ext cx="4646613" cy="3484562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88" y="4354513"/>
            <a:ext cx="5000625" cy="4137025"/>
          </a:xfrm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B589FE-50DA-4405-8B9D-FBA603C02F86}" type="slidenum">
              <a:rPr lang="el-GR" smtClean="0">
                <a:latin typeface="Arial" pitchFamily="34" charset="0"/>
              </a:rPr>
              <a:pPr>
                <a:defRPr/>
              </a:pPr>
              <a:t>23</a:t>
            </a:fld>
            <a:endParaRPr lang="el-GR" smtClean="0">
              <a:latin typeface="Arial" pitchFamily="34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52463"/>
            <a:ext cx="4646613" cy="3484562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88" y="4354513"/>
            <a:ext cx="5000625" cy="4137025"/>
          </a:xfrm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BA6E34-68D5-48C2-9227-765DFB1F16C5}" type="slidenum">
              <a:rPr lang="el-GR" smtClean="0">
                <a:latin typeface="Arial" pitchFamily="34" charset="0"/>
              </a:rPr>
              <a:pPr>
                <a:defRPr/>
              </a:pPr>
              <a:t>24</a:t>
            </a:fld>
            <a:endParaRPr lang="el-GR" smtClean="0">
              <a:latin typeface="Arial" pitchFamily="34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52463"/>
            <a:ext cx="4646613" cy="3484562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88" y="4354513"/>
            <a:ext cx="5000625" cy="4137025"/>
          </a:xfrm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1FE7F2-CA8B-4B8D-A66E-DBAA1C7997CA}" type="slidenum">
              <a:rPr lang="el-GR" smtClean="0">
                <a:latin typeface="Arial" pitchFamily="34" charset="0"/>
              </a:rPr>
              <a:pPr>
                <a:defRPr/>
              </a:pPr>
              <a:t>25</a:t>
            </a:fld>
            <a:endParaRPr lang="el-GR" smtClean="0">
              <a:latin typeface="Arial" pitchFamily="34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52463"/>
            <a:ext cx="4646613" cy="3484562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88" y="4354513"/>
            <a:ext cx="5000625" cy="4137025"/>
          </a:xfrm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369B05-D471-4C32-ACC3-C1DCF9119976}" type="slidenum">
              <a:rPr lang="el-GR" smtClean="0">
                <a:latin typeface="Arial" pitchFamily="34" charset="0"/>
              </a:rPr>
              <a:pPr>
                <a:defRPr/>
              </a:pPr>
              <a:t>26</a:t>
            </a:fld>
            <a:endParaRPr lang="el-GR" smtClean="0">
              <a:latin typeface="Arial" pitchFamily="34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52463"/>
            <a:ext cx="4646613" cy="3484562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88" y="4354513"/>
            <a:ext cx="5000625" cy="4137025"/>
          </a:xfrm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6488" y="652463"/>
            <a:ext cx="4645025" cy="348456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8688" y="4354286"/>
            <a:ext cx="5000625" cy="41365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l-G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6488" y="652463"/>
            <a:ext cx="4645025" cy="348456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8688" y="4354286"/>
            <a:ext cx="5000625" cy="41365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l-G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6488" y="652463"/>
            <a:ext cx="4645025" cy="348456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8688" y="4354286"/>
            <a:ext cx="5000625" cy="41365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l-G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6488" y="652463"/>
            <a:ext cx="4645025" cy="348456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8688" y="4354286"/>
            <a:ext cx="5000625" cy="41365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l-G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l-G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6488" y="652463"/>
            <a:ext cx="4645025" cy="348456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8688" y="4354286"/>
            <a:ext cx="5000625" cy="41365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l-G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6488" y="652463"/>
            <a:ext cx="4645025" cy="348456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8688" y="4354286"/>
            <a:ext cx="5000625" cy="41365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l-G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6488" y="652463"/>
            <a:ext cx="4645025" cy="348456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8688" y="4354286"/>
            <a:ext cx="5000625" cy="41365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l-G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6488" y="652463"/>
            <a:ext cx="4645025" cy="348456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8688" y="4354286"/>
            <a:ext cx="5000625" cy="41365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l-G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6488" y="652463"/>
            <a:ext cx="4645025" cy="348456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8688" y="4354286"/>
            <a:ext cx="5000625" cy="41365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l-G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9131A-55CC-48C3-B1CF-282226E61FB9}" type="datetimeFigureOut">
              <a:rPr lang="el-GR" smtClean="0"/>
              <a:pPr/>
              <a:t>13/10/2014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88562-F6D8-44F5-B500-AB1F8B797CA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9131A-55CC-48C3-B1CF-282226E61FB9}" type="datetimeFigureOut">
              <a:rPr lang="el-GR" smtClean="0"/>
              <a:pPr/>
              <a:t>13/10/2014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88562-F6D8-44F5-B500-AB1F8B797CA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9131A-55CC-48C3-B1CF-282226E61FB9}" type="datetimeFigureOut">
              <a:rPr lang="el-GR" smtClean="0"/>
              <a:pPr/>
              <a:t>13/10/2014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88562-F6D8-44F5-B500-AB1F8B797CA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Τίτλος, Clip Art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ClipArt"/>
          <p:cNvSpPr>
            <a:spLocks noGrp="1"/>
          </p:cNvSpPr>
          <p:nvPr>
            <p:ph type="clipArt" sz="half" idx="1"/>
          </p:nvPr>
        </p:nvSpPr>
        <p:spPr>
          <a:xfrm>
            <a:off x="1066800" y="1981200"/>
            <a:ext cx="3810000" cy="4114800"/>
          </a:xfrm>
        </p:spPr>
        <p:txBody>
          <a:bodyPr/>
          <a:lstStyle/>
          <a:p>
            <a:pPr lvl="0"/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029200" y="1981200"/>
            <a:ext cx="3810000" cy="41148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FC813-6F01-4641-906F-4189D5C02586}" type="datetime1">
              <a:rPr lang="en-US"/>
              <a:pPr>
                <a:defRPr/>
              </a:pPr>
              <a:t>10/13/2014</a:t>
            </a:fld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46C77-89C9-4740-AF02-C6C39FA945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- Τίτλος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16" name="15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9131A-55CC-48C3-B1CF-282226E61FB9}" type="datetimeFigureOut">
              <a:rPr lang="el-GR" smtClean="0"/>
              <a:pPr/>
              <a:t>13/10/2014</a:t>
            </a:fld>
            <a:endParaRPr lang="el-GR"/>
          </a:p>
        </p:txBody>
      </p:sp>
      <p:sp>
        <p:nvSpPr>
          <p:cNvPr id="2" name="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5" name="1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DF88562-F6D8-44F5-B500-AB1F8B797CA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7" name="26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9131A-55CC-48C3-B1CF-282226E61FB9}" type="datetimeFigureOut">
              <a:rPr lang="el-GR" smtClean="0"/>
              <a:pPr/>
              <a:t>13/10/2014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DF88562-F6D8-44F5-B500-AB1F8B797CA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- Θέση κειμένου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9" name="18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9131A-55CC-48C3-B1CF-282226E61FB9}" type="datetimeFigureOut">
              <a:rPr lang="el-GR" smtClean="0"/>
              <a:pPr/>
              <a:t>13/10/2014</a:t>
            </a:fld>
            <a:endParaRPr lang="el-GR"/>
          </a:p>
        </p:txBody>
      </p:sp>
      <p:sp>
        <p:nvSpPr>
          <p:cNvPr id="11" name="10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88562-F6D8-44F5-B500-AB1F8B797CAF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Τίτλος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- Τίτλος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4" name="13 - Θέση περιεχομένου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1" name="20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9131A-55CC-48C3-B1CF-282226E61FB9}" type="datetimeFigureOut">
              <a:rPr lang="el-GR" smtClean="0"/>
              <a:pPr/>
              <a:t>13/10/2014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1" name="3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88562-F6D8-44F5-B500-AB1F8B797CA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- Τίτλος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25" name="24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8" name="27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9131A-55CC-48C3-B1CF-282226E61FB9}" type="datetimeFigureOut">
              <a:rPr lang="el-GR" smtClean="0"/>
              <a:pPr/>
              <a:t>13/10/2014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DF88562-F6D8-44F5-B500-AB1F8B797CAF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Ευθεία γραμμή σύνδεσης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- Τίτλος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2" name="1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9131A-55CC-48C3-B1CF-282226E61FB9}" type="datetimeFigureOut">
              <a:rPr lang="el-GR" smtClean="0"/>
              <a:pPr/>
              <a:t>13/10/2014</a:t>
            </a:fld>
            <a:endParaRPr lang="el-GR"/>
          </a:p>
        </p:txBody>
      </p:sp>
      <p:sp>
        <p:nvSpPr>
          <p:cNvPr id="21" name="20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88562-F6D8-44F5-B500-AB1F8B797CA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9131A-55CC-48C3-B1CF-282226E61FB9}" type="datetimeFigureOut">
              <a:rPr lang="el-GR" smtClean="0"/>
              <a:pPr/>
              <a:t>13/10/2014</a:t>
            </a:fld>
            <a:endParaRPr lang="el-GR"/>
          </a:p>
        </p:txBody>
      </p:sp>
      <p:sp>
        <p:nvSpPr>
          <p:cNvPr id="24" name="2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88562-F6D8-44F5-B500-AB1F8B797CA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9131A-55CC-48C3-B1CF-282226E61FB9}" type="datetimeFigureOut">
              <a:rPr lang="el-GR" smtClean="0"/>
              <a:pPr/>
              <a:t>13/10/2014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88562-F6D8-44F5-B500-AB1F8B797CA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Τίτλος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6" name="25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4" name="1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9131A-55CC-48C3-B1CF-282226E61FB9}" type="datetimeFigureOut">
              <a:rPr lang="el-GR" smtClean="0"/>
              <a:pPr/>
              <a:t>13/10/2014</a:t>
            </a:fld>
            <a:endParaRPr lang="el-GR"/>
          </a:p>
        </p:txBody>
      </p:sp>
      <p:sp>
        <p:nvSpPr>
          <p:cNvPr id="29" name="2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88562-F6D8-44F5-B500-AB1F8B797CA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- Θέση εικόνας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9131A-55CC-48C3-B1CF-282226E61FB9}" type="datetimeFigureOut">
              <a:rPr lang="el-GR" smtClean="0"/>
              <a:pPr/>
              <a:t>13/10/2014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1" name="3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88562-F6D8-44F5-B500-AB1F8B797CAF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7" name="16 - Τίτλος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6" name="25 - Θέση κειμένου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9131A-55CC-48C3-B1CF-282226E61FB9}" type="datetimeFigureOut">
              <a:rPr lang="el-GR" smtClean="0"/>
              <a:pPr/>
              <a:t>13/10/2014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88562-F6D8-44F5-B500-AB1F8B797CA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9131A-55CC-48C3-B1CF-282226E61FB9}" type="datetimeFigureOut">
              <a:rPr lang="el-GR" smtClean="0"/>
              <a:pPr/>
              <a:t>13/10/2014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88562-F6D8-44F5-B500-AB1F8B797CA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Τίτλος, 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87EF9-C4C9-417B-9962-D6BA10CB5F7C}" type="datetime2">
              <a:rPr lang="el-GR"/>
              <a:pPr>
                <a:defRPr/>
              </a:pPr>
              <a:t>Δευτέρα, 13 Οκτωβρίου 2014</a:t>
            </a:fld>
            <a:endParaRPr lang="el-G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2D3D1-8607-4119-B77A-3B001F3BC38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9131A-55CC-48C3-B1CF-282226E61FB9}" type="datetimeFigureOut">
              <a:rPr lang="el-GR" smtClean="0"/>
              <a:pPr/>
              <a:t>13/10/2014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88562-F6D8-44F5-B500-AB1F8B797CA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9131A-55CC-48C3-B1CF-282226E61FB9}" type="datetimeFigureOut">
              <a:rPr lang="el-GR" smtClean="0"/>
              <a:pPr/>
              <a:t>13/10/2014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88562-F6D8-44F5-B500-AB1F8B797CA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9131A-55CC-48C3-B1CF-282226E61FB9}" type="datetimeFigureOut">
              <a:rPr lang="el-GR" smtClean="0"/>
              <a:pPr/>
              <a:t>13/10/2014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88562-F6D8-44F5-B500-AB1F8B797CA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9131A-55CC-48C3-B1CF-282226E61FB9}" type="datetimeFigureOut">
              <a:rPr lang="el-GR" smtClean="0"/>
              <a:pPr/>
              <a:t>13/10/2014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88562-F6D8-44F5-B500-AB1F8B797CA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9131A-55CC-48C3-B1CF-282226E61FB9}" type="datetimeFigureOut">
              <a:rPr lang="el-GR" smtClean="0"/>
              <a:pPr/>
              <a:t>13/10/2014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88562-F6D8-44F5-B500-AB1F8B797CA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9131A-55CC-48C3-B1CF-282226E61FB9}" type="datetimeFigureOut">
              <a:rPr lang="el-GR" smtClean="0"/>
              <a:pPr/>
              <a:t>13/10/2014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88562-F6D8-44F5-B500-AB1F8B797CA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9131A-55CC-48C3-B1CF-282226E61FB9}" type="datetimeFigureOut">
              <a:rPr lang="el-GR" smtClean="0"/>
              <a:pPr/>
              <a:t>13/10/2014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88562-F6D8-44F5-B500-AB1F8B797CA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9131A-55CC-48C3-B1CF-282226E61FB9}" type="datetimeFigureOut">
              <a:rPr lang="el-GR" smtClean="0"/>
              <a:pPr/>
              <a:t>13/10/2014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88562-F6D8-44F5-B500-AB1F8B797CA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9131A-55CC-48C3-B1CF-282226E61FB9}" type="datetimeFigureOut">
              <a:rPr lang="el-GR" smtClean="0"/>
              <a:pPr/>
              <a:t>13/10/2014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88562-F6D8-44F5-B500-AB1F8B797CA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Ψαλίδισμα και στρογγύλεμα μίας γωνίας του ορθογωνίου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 τρίγωνο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9131A-55CC-48C3-B1CF-282226E61FB9}" type="datetimeFigureOut">
              <a:rPr lang="el-GR" smtClean="0"/>
              <a:pPr/>
              <a:t>13/10/2014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DF88562-F6D8-44F5-B500-AB1F8B797CAF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10" name="9 - Ελεύθερη σχεδίαση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- Ελεύθερη σχεδίαση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9131A-55CC-48C3-B1CF-282226E61FB9}" type="datetimeFigureOut">
              <a:rPr lang="el-GR" smtClean="0"/>
              <a:pPr/>
              <a:t>13/10/2014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88562-F6D8-44F5-B500-AB1F8B797CA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9131A-55CC-48C3-B1CF-282226E61FB9}" type="datetimeFigureOut">
              <a:rPr lang="el-GR" smtClean="0"/>
              <a:pPr/>
              <a:t>13/10/2014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88562-F6D8-44F5-B500-AB1F8B797CA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Τίτλος, Clip Art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ClipArt"/>
          <p:cNvSpPr>
            <a:spLocks noGrp="1"/>
          </p:cNvSpPr>
          <p:nvPr>
            <p:ph type="clipArt" sz="half" idx="1"/>
          </p:nvPr>
        </p:nvSpPr>
        <p:spPr>
          <a:xfrm>
            <a:off x="1066800" y="1981200"/>
            <a:ext cx="3810000" cy="4114800"/>
          </a:xfrm>
        </p:spPr>
        <p:txBody>
          <a:bodyPr/>
          <a:lstStyle/>
          <a:p>
            <a:pPr lvl="0"/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029200" y="1981200"/>
            <a:ext cx="3810000" cy="41148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FC813-6F01-4641-906F-4189D5C02586}" type="datetime1">
              <a:rPr lang="en-US"/>
              <a:pPr>
                <a:defRPr/>
              </a:pPr>
              <a:t>10/13/2014</a:t>
            </a:fld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46C77-89C9-4740-AF02-C6C39FA945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9131A-55CC-48C3-B1CF-282226E61FB9}" type="datetimeFigureOut">
              <a:rPr lang="el-GR" smtClean="0"/>
              <a:pPr/>
              <a:t>13/10/2014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88562-F6D8-44F5-B500-AB1F8B797CA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9131A-55CC-48C3-B1CF-282226E61FB9}" type="datetimeFigureOut">
              <a:rPr lang="el-GR" smtClean="0"/>
              <a:pPr/>
              <a:t>13/10/2014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88562-F6D8-44F5-B500-AB1F8B797CA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9131A-55CC-48C3-B1CF-282226E61FB9}" type="datetimeFigureOut">
              <a:rPr lang="el-GR" smtClean="0"/>
              <a:pPr/>
              <a:t>13/10/2014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88562-F6D8-44F5-B500-AB1F8B797CA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9131A-55CC-48C3-B1CF-282226E61FB9}" type="datetimeFigureOut">
              <a:rPr lang="el-GR" smtClean="0"/>
              <a:pPr/>
              <a:t>13/10/2014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88562-F6D8-44F5-B500-AB1F8B797CA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9131A-55CC-48C3-B1CF-282226E61FB9}" type="datetimeFigureOut">
              <a:rPr lang="el-GR" smtClean="0"/>
              <a:pPr/>
              <a:t>13/10/2014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88562-F6D8-44F5-B500-AB1F8B797CA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9131A-55CC-48C3-B1CF-282226E61FB9}" type="datetimeFigureOut">
              <a:rPr lang="el-GR" smtClean="0"/>
              <a:pPr/>
              <a:t>13/10/2014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88562-F6D8-44F5-B500-AB1F8B797CA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9131A-55CC-48C3-B1CF-282226E61FB9}" type="datetimeFigureOut">
              <a:rPr lang="el-GR" smtClean="0"/>
              <a:pPr/>
              <a:t>13/10/2014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88562-F6D8-44F5-B500-AB1F8B797CA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9131A-55CC-48C3-B1CF-282226E61FB9}" type="datetimeFigureOut">
              <a:rPr lang="el-GR" smtClean="0"/>
              <a:pPr/>
              <a:t>13/10/2014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88562-F6D8-44F5-B500-AB1F8B797CA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9131A-55CC-48C3-B1CF-282226E61FB9}" type="datetimeFigureOut">
              <a:rPr lang="el-GR" smtClean="0"/>
              <a:pPr/>
              <a:t>13/10/2014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88562-F6D8-44F5-B500-AB1F8B797CA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Ψαλίδισμα και στρογγύλεμα μίας γωνίας του ορθογωνίου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 τρίγωνο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9131A-55CC-48C3-B1CF-282226E61FB9}" type="datetimeFigureOut">
              <a:rPr lang="el-GR" smtClean="0"/>
              <a:pPr/>
              <a:t>13/10/2014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DF88562-F6D8-44F5-B500-AB1F8B797CAF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10" name="9 - Ελεύθερη σχεδίαση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- Ελεύθερη σχεδίαση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9131A-55CC-48C3-B1CF-282226E61FB9}" type="datetimeFigureOut">
              <a:rPr lang="el-GR" smtClean="0"/>
              <a:pPr/>
              <a:t>13/10/2014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88562-F6D8-44F5-B500-AB1F8B797CA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9131A-55CC-48C3-B1CF-282226E61FB9}" type="datetimeFigureOut">
              <a:rPr lang="el-GR" smtClean="0"/>
              <a:pPr/>
              <a:t>13/10/2014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88562-F6D8-44F5-B500-AB1F8B797CA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Τίτλος, Clip Art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ClipArt"/>
          <p:cNvSpPr>
            <a:spLocks noGrp="1"/>
          </p:cNvSpPr>
          <p:nvPr>
            <p:ph type="clipArt" sz="half" idx="1"/>
          </p:nvPr>
        </p:nvSpPr>
        <p:spPr>
          <a:xfrm>
            <a:off x="1066800" y="1981200"/>
            <a:ext cx="3810000" cy="4114800"/>
          </a:xfrm>
        </p:spPr>
        <p:txBody>
          <a:bodyPr/>
          <a:lstStyle/>
          <a:p>
            <a:pPr lvl="0"/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029200" y="1981200"/>
            <a:ext cx="3810000" cy="41148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FC813-6F01-4641-906F-4189D5C02586}" type="datetime1">
              <a:rPr lang="en-US"/>
              <a:pPr>
                <a:defRPr/>
              </a:pPr>
              <a:t>10/13/2014</a:t>
            </a:fld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46C77-89C9-4740-AF02-C6C39FA945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- Τίτλος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2" name="21 - Υπότιτλος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A9131A-55CC-48C3-B1CF-282226E61FB9}" type="datetimeFigureOut">
              <a:rPr lang="el-GR" smtClean="0"/>
              <a:pPr/>
              <a:t>13/10/2014</a:t>
            </a:fld>
            <a:endParaRPr lang="el-GR"/>
          </a:p>
        </p:txBody>
      </p:sp>
      <p:sp>
        <p:nvSpPr>
          <p:cNvPr id="20" name="1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10" name="9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F88562-F6D8-44F5-B500-AB1F8B797CAF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Έλλειψη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Έλλειψη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9131A-55CC-48C3-B1CF-282226E61FB9}" type="datetimeFigureOut">
              <a:rPr lang="el-GR" smtClean="0"/>
              <a:pPr/>
              <a:t>13/10/2014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88562-F6D8-44F5-B500-AB1F8B797CA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A9131A-55CC-48C3-B1CF-282226E61FB9}" type="datetimeFigureOut">
              <a:rPr lang="el-GR" smtClean="0"/>
              <a:pPr/>
              <a:t>13/10/2014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F88562-F6D8-44F5-B500-AB1F8B797CA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A9131A-55CC-48C3-B1CF-282226E61FB9}" type="datetimeFigureOut">
              <a:rPr lang="el-GR" smtClean="0"/>
              <a:pPr/>
              <a:t>13/10/2014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F88562-F6D8-44F5-B500-AB1F8B797CAF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Ορθογώνιο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- Έλλειψη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Έλλειψη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A9131A-55CC-48C3-B1CF-282226E61FB9}" type="datetimeFigureOut">
              <a:rPr lang="el-GR" smtClean="0"/>
              <a:pPr/>
              <a:t>13/10/2014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F88562-F6D8-44F5-B500-AB1F8B797CA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A9131A-55CC-48C3-B1CF-282226E61FB9}" type="datetimeFigureOut">
              <a:rPr lang="el-GR" smtClean="0"/>
              <a:pPr/>
              <a:t>13/10/2014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F88562-F6D8-44F5-B500-AB1F8B797CA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A9131A-55CC-48C3-B1CF-282226E61FB9}" type="datetimeFigureOut">
              <a:rPr lang="el-GR" smtClean="0"/>
              <a:pPr/>
              <a:t>13/10/2014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F88562-F6D8-44F5-B500-AB1F8B797CA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Ορθογώνιο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A9131A-55CC-48C3-B1CF-282226E61FB9}" type="datetimeFigureOut">
              <a:rPr lang="el-GR" smtClean="0"/>
              <a:pPr/>
              <a:t>13/10/2014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F88562-F6D8-44F5-B500-AB1F8B797CAF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5 - Ορθογώνιο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A9131A-55CC-48C3-B1CF-282226E61FB9}" type="datetimeFigureOut">
              <a:rPr lang="el-GR" smtClean="0"/>
              <a:pPr/>
              <a:t>13/10/2014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F88562-F6D8-44F5-B500-AB1F8B797CA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A9131A-55CC-48C3-B1CF-282226E61FB9}" type="datetimeFigureOut">
              <a:rPr lang="el-GR" smtClean="0"/>
              <a:pPr/>
              <a:t>13/10/2014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F88562-F6D8-44F5-B500-AB1F8B797CAF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Ορθογώνιο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9" name="8 - Διάγραμμα ροής: Διεργασία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- Διάγραμμα ροής: Διεργασία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A9131A-55CC-48C3-B1CF-282226E61FB9}" type="datetimeFigureOut">
              <a:rPr lang="el-GR" smtClean="0"/>
              <a:pPr/>
              <a:t>13/10/2014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F88562-F6D8-44F5-B500-AB1F8B797CA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A9131A-55CC-48C3-B1CF-282226E61FB9}" type="datetimeFigureOut">
              <a:rPr lang="el-GR" smtClean="0"/>
              <a:pPr/>
              <a:t>13/10/2014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F88562-F6D8-44F5-B500-AB1F8B797CA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9131A-55CC-48C3-B1CF-282226E61FB9}" type="datetimeFigureOut">
              <a:rPr lang="el-GR" smtClean="0"/>
              <a:pPr/>
              <a:t>13/10/2014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88562-F6D8-44F5-B500-AB1F8B797CA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Τίτλος, 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87EF9-C4C9-417B-9962-D6BA10CB5F7C}" type="datetime2">
              <a:rPr lang="el-GR"/>
              <a:pPr>
                <a:defRPr/>
              </a:pPr>
              <a:t>Δευτέρα, 13 Οκτωβρίου 2014</a:t>
            </a:fld>
            <a:endParaRPr lang="el-G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2D3D1-8607-4119-B77A-3B001F3BC38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9131A-55CC-48C3-B1CF-282226E61FB9}" type="datetimeFigureOut">
              <a:rPr lang="el-GR" smtClean="0"/>
              <a:pPr/>
              <a:t>13/10/2014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88562-F6D8-44F5-B500-AB1F8B797CA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9131A-55CC-48C3-B1CF-282226E61FB9}" type="datetimeFigureOut">
              <a:rPr lang="el-GR" smtClean="0"/>
              <a:pPr/>
              <a:t>13/10/2014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88562-F6D8-44F5-B500-AB1F8B797CA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9131A-55CC-48C3-B1CF-282226E61FB9}" type="datetimeFigureOut">
              <a:rPr lang="el-GR" smtClean="0"/>
              <a:pPr/>
              <a:t>13/10/2014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88562-F6D8-44F5-B500-AB1F8B797CA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9131A-55CC-48C3-B1CF-282226E61FB9}" type="datetimeFigureOut">
              <a:rPr lang="el-GR" smtClean="0"/>
              <a:pPr/>
              <a:t>13/10/2014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F88562-F6D8-44F5-B500-AB1F8B797CAF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- Θέση κειμένου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1" name="10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AA9131A-55CC-48C3-B1CF-282226E61FB9}" type="datetimeFigureOut">
              <a:rPr lang="el-GR" smtClean="0"/>
              <a:pPr/>
              <a:t>13/10/2014</a:t>
            </a:fld>
            <a:endParaRPr lang="el-GR"/>
          </a:p>
        </p:txBody>
      </p:sp>
      <p:sp>
        <p:nvSpPr>
          <p:cNvPr id="28" name="27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F88562-F6D8-44F5-B500-AB1F8B797CAF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Θέση τίτλου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Ευθεία γραμμή σύνδεσης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99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λεύθερη σχεδίαση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AA9131A-55CC-48C3-B1CF-282226E61FB9}" type="datetimeFigureOut">
              <a:rPr lang="el-GR" smtClean="0"/>
              <a:pPr/>
              <a:t>13/10/2014</a:t>
            </a:fld>
            <a:endParaRPr lang="el-GR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F88562-F6D8-44F5-B500-AB1F8B797CAF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2" name="1 - Ομάδα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- Ελεύθερη σχεδίαση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- Ελεύθερη σχεδίαση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λεύθερη σχεδίαση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AA9131A-55CC-48C3-B1CF-282226E61FB9}" type="datetimeFigureOut">
              <a:rPr lang="el-GR" smtClean="0"/>
              <a:pPr/>
              <a:t>13/10/2014</a:t>
            </a:fld>
            <a:endParaRPr lang="el-GR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F88562-F6D8-44F5-B500-AB1F8B797CAF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2" name="1 - Ομάδα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- Ελεύθερη σχεδίαση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- Ελεύθερη σχεδίαση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Πίτα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- Έλλειψη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- Κουλούρα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- Θέση τίτλου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Θέση κειμένου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4" name="2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AA9131A-55CC-48C3-B1CF-282226E61FB9}" type="datetimeFigureOut">
              <a:rPr lang="el-GR" smtClean="0"/>
              <a:pPr/>
              <a:t>13/10/2014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l-GR"/>
          </a:p>
        </p:txBody>
      </p:sp>
      <p:sp>
        <p:nvSpPr>
          <p:cNvPr id="22" name="21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DF88562-F6D8-44F5-B500-AB1F8B797CAF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5" name="14 - Ορθογώνιο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hyperlink" Target="http://www.youtube.com/watch?v=oE98W4A7Zio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../EXAMPLES.xl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___________________Microsoft_Office_Excel_97-20031.xls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___________________Microsoft_Office_Excel_97-20032.xls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___________________Microsoft_Office_Excel_97-20033.xls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hyperlink" Target="file:///C:\Users\user\Documents\COURSES\NUMERICAL%20ANALYSIS\UNDERGRADUATE\CLASS%20PRESENTATIONS\LESSON_03_Newton_Secant_Aitken" TargetMode="External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___________________Microsoft_Office_Excel_97-20034.xls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tro.auth.gr/~kokkotas/lesson/na_book/node23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mathworld.wolfram.com/NewtonsMethod.html" TargetMode="External"/><Relationship Id="rId4" Type="http://schemas.openxmlformats.org/officeDocument/2006/relationships/hyperlink" Target="http://www.sosmath.com/calculus/diff/der07/der07.html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48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hyperlink" Target="http://www.youtube.com/watch?v=qC9xnsfOd30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_MfjXOLUnyw" TargetMode="External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48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8.bin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8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21.bin"/><Relationship Id="rId4" Type="http://schemas.openxmlformats.org/officeDocument/2006/relationships/oleObject" Target="../embeddings/oleObject20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gEw8xpb1aRA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23.bin"/><Relationship Id="rId4" Type="http://schemas.openxmlformats.org/officeDocument/2006/relationships/oleObject" Target="../embeddings/oleObject22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25.bin"/><Relationship Id="rId4" Type="http://schemas.openxmlformats.org/officeDocument/2006/relationships/oleObject" Target="../embeddings/oleObject24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mis.de/journals/HOA/IJMMS/28/9545.pdf" TargetMode="External"/><Relationship Id="rId3" Type="http://schemas.openxmlformats.org/officeDocument/2006/relationships/hyperlink" Target="http://www.youtube.com/watch?v=mbNEE71sGsw" TargetMode="External"/><Relationship Id="rId7" Type="http://schemas.openxmlformats.org/officeDocument/2006/relationships/hyperlink" Target="http://planetmath.org/encyclopedia/SecantMethod.html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0.xml"/><Relationship Id="rId6" Type="http://schemas.openxmlformats.org/officeDocument/2006/relationships/hyperlink" Target="http://www.ece.uwaterloo.ca/~ece104/TheBook/10RootFinding/secant/examples.html" TargetMode="External"/><Relationship Id="rId5" Type="http://schemas.openxmlformats.org/officeDocument/2006/relationships/hyperlink" Target="http://www.anthony-vba.kefra.com/vba/vban2.htm" TargetMode="External"/><Relationship Id="rId4" Type="http://schemas.openxmlformats.org/officeDocument/2006/relationships/hyperlink" Target="http://www.youtube.com/watch?v=diaM1Lsc3vg&amp;feature=related" TargetMode="External"/><Relationship Id="rId9" Type="http://schemas.openxmlformats.org/officeDocument/2006/relationships/hyperlink" Target="http://www.utopiansky.com/labratory/fractals/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7.bin"/><Relationship Id="rId5" Type="http://schemas.openxmlformats.org/officeDocument/2006/relationships/oleObject" Target="../embeddings/oleObject26.bin"/><Relationship Id="rId4" Type="http://schemas.openxmlformats.org/officeDocument/2006/relationships/hyperlink" Target="http://www.youtube.com/watch?v=qC9xnsfOd30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2.bin"/><Relationship Id="rId5" Type="http://schemas.openxmlformats.org/officeDocument/2006/relationships/oleObject" Target="../embeddings/oleObject31.bin"/><Relationship Id="rId4" Type="http://schemas.openxmlformats.org/officeDocument/2006/relationships/oleObject" Target="../embeddings/oleObject30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8.bin"/><Relationship Id="rId12" Type="http://schemas.openxmlformats.org/officeDocument/2006/relationships/oleObject" Target="../embeddings/oleObject43.bin"/><Relationship Id="rId2" Type="http://schemas.openxmlformats.org/officeDocument/2006/relationships/slideLayout" Target="../slideLayouts/slideLayout60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7.bin"/><Relationship Id="rId11" Type="http://schemas.openxmlformats.org/officeDocument/2006/relationships/oleObject" Target="../embeddings/oleObject42.bin"/><Relationship Id="rId5" Type="http://schemas.openxmlformats.org/officeDocument/2006/relationships/oleObject" Target="../embeddings/oleObject36.bin"/><Relationship Id="rId10" Type="http://schemas.openxmlformats.org/officeDocument/2006/relationships/oleObject" Target="../embeddings/oleObject41.bin"/><Relationship Id="rId4" Type="http://schemas.openxmlformats.org/officeDocument/2006/relationships/oleObject" Target="../embeddings/oleObject35.bin"/><Relationship Id="rId9" Type="http://schemas.openxmlformats.org/officeDocument/2006/relationships/oleObject" Target="../embeddings/oleObject40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60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45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50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49.bin"/><Relationship Id="rId5" Type="http://schemas.openxmlformats.org/officeDocument/2006/relationships/oleObject" Target="../embeddings/oleObject48.bin"/><Relationship Id="rId4" Type="http://schemas.openxmlformats.org/officeDocument/2006/relationships/oleObject" Target="../embeddings/oleObject47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ptyloop.com/technotes/A%20tutorial%20on%20the%20Aitken%20convergence%20accelerator.pdf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../EXAMPLES.xls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Rate_of_convergence" TargetMode="External"/><Relationship Id="rId2" Type="http://schemas.openxmlformats.org/officeDocument/2006/relationships/hyperlink" Target="Aitken's%20Method.mht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5 - Θέση αριθμού διαφάνειας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8849AAE-F9B9-4A18-8599-5FD8114E44CC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Βήμα </a:t>
            </a:r>
            <a:r>
              <a:rPr lang="en-US" smtClean="0"/>
              <a:t> 2</a:t>
            </a:r>
          </a:p>
        </p:txBody>
      </p:sp>
      <p:sp>
        <p:nvSpPr>
          <p:cNvPr id="12294" name="Rectangle 3"/>
          <p:cNvSpPr>
            <a:spLocks noChangeArrowheads="1"/>
          </p:cNvSpPr>
          <p:nvPr/>
        </p:nvSpPr>
        <p:spPr bwMode="auto">
          <a:xfrm>
            <a:off x="4043363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graphicFrame>
        <p:nvGraphicFramePr>
          <p:cNvPr id="12290" name="Object 4"/>
          <p:cNvGraphicFramePr>
            <a:graphicFrameLocks noChangeAspect="1"/>
          </p:cNvGraphicFramePr>
          <p:nvPr/>
        </p:nvGraphicFramePr>
        <p:xfrm>
          <a:off x="3455988" y="3365500"/>
          <a:ext cx="2155825" cy="908050"/>
        </p:xfrm>
        <a:graphic>
          <a:graphicData uri="http://schemas.openxmlformats.org/presentationml/2006/ole">
            <p:oleObj spid="_x0000_s6146" name="Equation" r:id="rId4" imgW="1028520" imgH="431640" progId="Equation.3">
              <p:embed/>
            </p:oleObj>
          </a:graphicData>
        </a:graphic>
      </p:graphicFrame>
      <p:sp>
        <p:nvSpPr>
          <p:cNvPr id="12295" name="Rectangle 5"/>
          <p:cNvSpPr>
            <a:spLocks noChangeArrowheads="1"/>
          </p:cNvSpPr>
          <p:nvPr/>
        </p:nvSpPr>
        <p:spPr bwMode="auto">
          <a:xfrm>
            <a:off x="3924300" y="3186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graphicFrame>
        <p:nvGraphicFramePr>
          <p:cNvPr id="12291" name="Object 6"/>
          <p:cNvGraphicFramePr>
            <a:graphicFrameLocks noChangeAspect="1"/>
          </p:cNvGraphicFramePr>
          <p:nvPr/>
        </p:nvGraphicFramePr>
        <p:xfrm>
          <a:off x="3455988" y="5257800"/>
          <a:ext cx="2840037" cy="1085850"/>
        </p:xfrm>
        <a:graphic>
          <a:graphicData uri="http://schemas.openxmlformats.org/presentationml/2006/ole">
            <p:oleObj spid="_x0000_s6147" name="Equation" r:id="rId5" imgW="1269720" imgH="482400" progId="Equation.3">
              <p:embed/>
            </p:oleObj>
          </a:graphicData>
        </a:graphic>
      </p:graphicFrame>
      <p:sp>
        <p:nvSpPr>
          <p:cNvPr id="12296" name="Text Box 7"/>
          <p:cNvSpPr txBox="1">
            <a:spLocks noChangeArrowheads="1"/>
          </p:cNvSpPr>
          <p:nvPr/>
        </p:nvSpPr>
        <p:spPr bwMode="auto">
          <a:xfrm>
            <a:off x="990600" y="2590800"/>
            <a:ext cx="7364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Υπολογισμός της επόμενης εκτίμησης τιμής της ρίζας:</a:t>
            </a:r>
            <a:endParaRPr lang="en-US"/>
          </a:p>
        </p:txBody>
      </p:sp>
      <p:sp>
        <p:nvSpPr>
          <p:cNvPr id="12297" name="Text Box 8"/>
          <p:cNvSpPr txBox="1">
            <a:spLocks noChangeArrowheads="1"/>
          </p:cNvSpPr>
          <p:nvPr/>
        </p:nvSpPr>
        <p:spPr bwMode="auto">
          <a:xfrm>
            <a:off x="1050925" y="4343400"/>
            <a:ext cx="39204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 smtClean="0"/>
              <a:t>Απόλυτο σχετικό σφάλμα προσέγγισης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4 - Θέση αριθμού διαφάνειας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5BD6423-34F5-47D2-92E6-38230459E7F5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33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Newton-Raphson </a:t>
            </a:r>
            <a:r>
              <a:rPr lang="el-GR" smtClean="0"/>
              <a:t>Μέθοδος</a:t>
            </a:r>
            <a:endParaRPr lang="en-US" smtClean="0"/>
          </a:p>
        </p:txBody>
      </p:sp>
      <p:sp>
        <p:nvSpPr>
          <p:cNvPr id="13319" name="Rectangle 3"/>
          <p:cNvSpPr>
            <a:spLocks noChangeArrowheads="1"/>
          </p:cNvSpPr>
          <p:nvPr/>
        </p:nvSpPr>
        <p:spPr bwMode="auto">
          <a:xfrm>
            <a:off x="2886075" y="1743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13320" name="Rectangle 4"/>
          <p:cNvSpPr>
            <a:spLocks noChangeArrowheads="1"/>
          </p:cNvSpPr>
          <p:nvPr/>
        </p:nvSpPr>
        <p:spPr bwMode="auto">
          <a:xfrm>
            <a:off x="4043363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graphicFrame>
        <p:nvGraphicFramePr>
          <p:cNvPr id="13314" name="Object 5"/>
          <p:cNvGraphicFramePr>
            <a:graphicFrameLocks noChangeAspect="1"/>
          </p:cNvGraphicFramePr>
          <p:nvPr/>
        </p:nvGraphicFramePr>
        <p:xfrm>
          <a:off x="762000" y="4876800"/>
          <a:ext cx="2157413" cy="909638"/>
        </p:xfrm>
        <a:graphic>
          <a:graphicData uri="http://schemas.openxmlformats.org/presentationml/2006/ole">
            <p:oleObj spid="_x0000_s7170" name="Equation" r:id="rId4" imgW="1028520" imgH="431640" progId="Equation.3">
              <p:embed/>
            </p:oleObj>
          </a:graphicData>
        </a:graphic>
      </p:graphicFrame>
      <p:sp>
        <p:nvSpPr>
          <p:cNvPr id="13321" name="Rectangle 6"/>
          <p:cNvSpPr>
            <a:spLocks noChangeArrowheads="1"/>
          </p:cNvSpPr>
          <p:nvPr/>
        </p:nvSpPr>
        <p:spPr bwMode="auto">
          <a:xfrm>
            <a:off x="2828925" y="1743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graphicFrame>
        <p:nvGraphicFramePr>
          <p:cNvPr id="13315" name="Object 7"/>
          <p:cNvGraphicFramePr>
            <a:graphicFrameLocks noChangeAspect="1"/>
          </p:cNvGraphicFramePr>
          <p:nvPr/>
        </p:nvGraphicFramePr>
        <p:xfrm>
          <a:off x="3563888" y="1556792"/>
          <a:ext cx="4724400" cy="4570413"/>
        </p:xfrm>
        <a:graphic>
          <a:graphicData uri="http://schemas.openxmlformats.org/presentationml/2006/ole">
            <p:oleObj spid="_x0000_s7171" name="Picture" r:id="rId5" imgW="3486240" imgH="3371760" progId="Word.Picture.8">
              <p:embed/>
            </p:oleObj>
          </a:graphicData>
        </a:graphic>
      </p:graphicFrame>
      <p:graphicFrame>
        <p:nvGraphicFramePr>
          <p:cNvPr id="13316" name="Object 9"/>
          <p:cNvGraphicFramePr>
            <a:graphicFrameLocks noChangeAspect="1"/>
          </p:cNvGraphicFramePr>
          <p:nvPr>
            <p:ph idx="1"/>
          </p:nvPr>
        </p:nvGraphicFramePr>
        <p:xfrm>
          <a:off x="609600" y="3124200"/>
          <a:ext cx="3048000" cy="1509713"/>
        </p:xfrm>
        <a:graphic>
          <a:graphicData uri="http://schemas.openxmlformats.org/presentationml/2006/ole">
            <p:oleObj spid="_x0000_s7172" name="Εξίσωση" r:id="rId6" imgW="1333440" imgH="660240" progId="Equation.3">
              <p:embed/>
            </p:oleObj>
          </a:graphicData>
        </a:graphic>
      </p:graphicFrame>
      <p:sp>
        <p:nvSpPr>
          <p:cNvPr id="11" name="10 - TextBox"/>
          <p:cNvSpPr txBox="1"/>
          <p:nvPr/>
        </p:nvSpPr>
        <p:spPr>
          <a:xfrm>
            <a:off x="6228184" y="6237312"/>
            <a:ext cx="980268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hlinkClick r:id="rId7"/>
              </a:rPr>
              <a:t>YouTube</a:t>
            </a:r>
            <a:endParaRPr lang="el-G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4 - Θέση αριθμού διαφάνειας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5F493C5-D86A-4F87-A947-076B95474274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617538"/>
            <a:ext cx="7793037" cy="525462"/>
          </a:xfrm>
        </p:spPr>
        <p:txBody>
          <a:bodyPr/>
          <a:lstStyle/>
          <a:p>
            <a:pPr eaLnBrk="1" hangingPunct="1"/>
            <a:r>
              <a:rPr lang="el-GR" sz="2400" smtClean="0"/>
              <a:t>Εφαρμογή σε προβλήματα βελτιστοποίησης</a:t>
            </a:r>
          </a:p>
        </p:txBody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828800"/>
            <a:ext cx="7772400" cy="4724400"/>
          </a:xfrm>
        </p:spPr>
        <p:txBody>
          <a:bodyPr/>
          <a:lstStyle/>
          <a:p>
            <a:pPr eaLnBrk="1" hangingPunct="1"/>
            <a:r>
              <a:rPr lang="el-GR" sz="1800" smtClean="0"/>
              <a:t>Η μέθοδος εφαρμόζεται και για την προσέγγιση μεγίστων και ελαχίστων μιας συνεχούς συνάρτησης </a:t>
            </a:r>
            <a:r>
              <a:rPr lang="en-US" sz="1800" smtClean="0"/>
              <a:t>f:[a,b]</a:t>
            </a:r>
            <a:r>
              <a:rPr lang="en-US" sz="1800" smtClean="0">
                <a:sym typeface="Symbol" pitchFamily="18" charset="2"/>
              </a:rPr>
              <a:t>R, </a:t>
            </a:r>
            <a:r>
              <a:rPr lang="el-GR" sz="1800" smtClean="0">
                <a:sym typeface="Symbol" pitchFamily="18" charset="2"/>
              </a:rPr>
              <a:t>που δίδεται από με τη σχέση </a:t>
            </a:r>
            <a:r>
              <a:rPr lang="en-US" sz="1800" smtClean="0">
                <a:sym typeface="Symbol" pitchFamily="18" charset="2"/>
              </a:rPr>
              <a:t>f</a:t>
            </a:r>
            <a:r>
              <a:rPr lang="el-GR" sz="1800" smtClean="0">
                <a:sym typeface="Symbol" pitchFamily="18" charset="2"/>
              </a:rPr>
              <a:t>=</a:t>
            </a:r>
            <a:r>
              <a:rPr lang="en-US" sz="1800" smtClean="0"/>
              <a:t>f(x)</a:t>
            </a:r>
            <a:endParaRPr lang="el-GR" sz="1800" smtClean="0"/>
          </a:p>
          <a:p>
            <a:pPr eaLnBrk="1" hangingPunct="1"/>
            <a:endParaRPr lang="el-GR" sz="1800" smtClean="0"/>
          </a:p>
          <a:p>
            <a:pPr eaLnBrk="1" hangingPunct="1"/>
            <a:endParaRPr lang="el-GR" sz="1800" smtClean="0"/>
          </a:p>
          <a:p>
            <a:pPr eaLnBrk="1" hangingPunct="1"/>
            <a:endParaRPr lang="el-GR" sz="1800" smtClean="0"/>
          </a:p>
          <a:p>
            <a:pPr eaLnBrk="1" hangingPunct="1"/>
            <a:endParaRPr lang="el-GR" sz="1800" smtClean="0"/>
          </a:p>
          <a:p>
            <a:pPr eaLnBrk="1" hangingPunct="1"/>
            <a:r>
              <a:rPr lang="el-GR" sz="1800" smtClean="0"/>
              <a:t>Γιατί με τη σχέση αυτή προσεγγίζονται τα ακρότατα της συνάρτησης;</a:t>
            </a:r>
          </a:p>
          <a:p>
            <a:pPr eaLnBrk="1" hangingPunct="1"/>
            <a:r>
              <a:rPr lang="el-GR" sz="1800" smtClean="0"/>
              <a:t>Πώς υπολογίζεται η παράγωγος;</a:t>
            </a:r>
          </a:p>
          <a:p>
            <a:pPr eaLnBrk="1" hangingPunct="1"/>
            <a:r>
              <a:rPr lang="el-GR" sz="1800" smtClean="0"/>
              <a:t>Τι γίνεται αν η παράγωγος παρουσιάζει ασυνέχειες;</a:t>
            </a:r>
          </a:p>
          <a:p>
            <a:pPr eaLnBrk="1" hangingPunct="1"/>
            <a:r>
              <a:rPr lang="el-GR" sz="1800" smtClean="0"/>
              <a:t>Τι γίνεται αν το αρχικό σημείο είναι μακριά από ακρότατο;</a:t>
            </a:r>
          </a:p>
          <a:p>
            <a:pPr eaLnBrk="1" hangingPunct="1"/>
            <a:r>
              <a:rPr lang="el-GR" sz="1800" smtClean="0"/>
              <a:t>Τι γίνεται αν σε κάποια επανάληψη η τιμή που προκύπτει στη διαδικασία των επαναλήψεων η τιμή της παραγώγου είναι στη περιοχή του μηδενός;</a:t>
            </a:r>
            <a:endParaRPr lang="en-US" sz="1800" smtClean="0"/>
          </a:p>
          <a:p>
            <a:pPr eaLnBrk="1" hangingPunct="1"/>
            <a:r>
              <a:rPr lang="el-GR" sz="1800" smtClean="0"/>
              <a:t>Να βρεθούν τα ακρότατα της </a:t>
            </a:r>
            <a:r>
              <a:rPr lang="en-US" sz="1800" smtClean="0"/>
              <a:t>p(x)=x</a:t>
            </a:r>
            <a:r>
              <a:rPr lang="en-US" sz="1800" baseline="30000" smtClean="0"/>
              <a:t>5</a:t>
            </a:r>
            <a:r>
              <a:rPr lang="en-US" sz="1800" smtClean="0"/>
              <a:t>-3x</a:t>
            </a:r>
            <a:r>
              <a:rPr lang="en-US" sz="1800" baseline="30000" smtClean="0"/>
              <a:t>2</a:t>
            </a:r>
            <a:r>
              <a:rPr lang="en-US" sz="1800" smtClean="0"/>
              <a:t>+1</a:t>
            </a:r>
          </a:p>
          <a:p>
            <a:pPr eaLnBrk="1" hangingPunct="1">
              <a:buFont typeface="Wingdings" pitchFamily="2" charset="2"/>
              <a:buNone/>
            </a:pPr>
            <a:endParaRPr lang="el-GR" sz="1800" smtClean="0"/>
          </a:p>
        </p:txBody>
      </p:sp>
      <p:pic>
        <p:nvPicPr>
          <p:cNvPr id="44037" name="Picture 5" descr="x_{n+1} = x_n - \frac{f'(x_n)}{f''(x_n)}. \,\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965450"/>
            <a:ext cx="267176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5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75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75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75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75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758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758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758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810" grpId="0"/>
      <p:bldP spid="37581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4 - Θέση αριθμού διαφάνειας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A8A9E1D-FE29-46BD-A74A-409D643C2F09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Πλεονεκτήματα </a:t>
            </a:r>
            <a:endParaRPr lang="en-US" smtClean="0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895600"/>
            <a:ext cx="7772400" cy="1371600"/>
          </a:xfrm>
        </p:spPr>
        <p:txBody>
          <a:bodyPr/>
          <a:lstStyle/>
          <a:p>
            <a:pPr eaLnBrk="1" hangingPunct="1"/>
            <a:r>
              <a:rPr lang="el-GR" sz="2800" smtClean="0"/>
              <a:t>Εφόσον συγκλίνει </a:t>
            </a:r>
            <a:r>
              <a:rPr lang="en-US" sz="2800" smtClean="0"/>
              <a:t>,</a:t>
            </a:r>
            <a:r>
              <a:rPr lang="el-GR" sz="2800" smtClean="0"/>
              <a:t>Συγκλίνει γρήγορα</a:t>
            </a:r>
            <a:endParaRPr lang="en-US" sz="2800" smtClean="0"/>
          </a:p>
          <a:p>
            <a:pPr eaLnBrk="1" hangingPunct="1"/>
            <a:r>
              <a:rPr lang="el-GR" sz="2800" smtClean="0"/>
              <a:t>Απαιτεί μόνο μία εκτίμηση τιμής της ρίζας.</a:t>
            </a:r>
            <a:endParaRPr lang="en-US" sz="2800" smtClean="0"/>
          </a:p>
        </p:txBody>
      </p:sp>
      <p:sp>
        <p:nvSpPr>
          <p:cNvPr id="5" name="4 - TextBox"/>
          <p:cNvSpPr txBox="1"/>
          <p:nvPr/>
        </p:nvSpPr>
        <p:spPr>
          <a:xfrm>
            <a:off x="5220072" y="4941168"/>
            <a:ext cx="1352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hlinkClick r:id="rId3" action="ppaction://hlinkfile"/>
              </a:rPr>
              <a:t>Παράδειγμα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3 - Θέση αριθμού διαφάνειας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F854277-DD2B-4941-8862-86B548ECDB7B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Μειονεκτήματα </a:t>
            </a:r>
            <a:endParaRPr lang="en-US" smtClean="0"/>
          </a:p>
        </p:txBody>
      </p:sp>
      <p:sp>
        <p:nvSpPr>
          <p:cNvPr id="14342" name="Rectangle 3"/>
          <p:cNvSpPr>
            <a:spLocks noChangeArrowheads="1"/>
          </p:cNvSpPr>
          <p:nvPr/>
        </p:nvSpPr>
        <p:spPr bwMode="auto">
          <a:xfrm>
            <a:off x="2428875" y="2043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graphicFrame>
        <p:nvGraphicFramePr>
          <p:cNvPr id="14338" name="Object 4"/>
          <p:cNvGraphicFramePr>
            <a:graphicFrameLocks noChangeAspect="1"/>
          </p:cNvGraphicFramePr>
          <p:nvPr/>
        </p:nvGraphicFramePr>
        <p:xfrm>
          <a:off x="1752600" y="2057400"/>
          <a:ext cx="4875213" cy="3068638"/>
        </p:xfrm>
        <a:graphic>
          <a:graphicData uri="http://schemas.openxmlformats.org/presentationml/2006/ole">
            <p:oleObj spid="_x0000_s8194" name="Worksheet" r:id="rId4" imgW="4171936" imgH="2552762" progId="Excel.Sheet.8">
              <p:embed/>
            </p:oleObj>
          </a:graphicData>
        </a:graphic>
      </p:graphicFrame>
      <p:sp>
        <p:nvSpPr>
          <p:cNvPr id="14343" name="Text Box 5"/>
          <p:cNvSpPr txBox="1">
            <a:spLocks noChangeArrowheads="1"/>
          </p:cNvSpPr>
          <p:nvPr/>
        </p:nvSpPr>
        <p:spPr bwMode="auto">
          <a:xfrm>
            <a:off x="3730625" y="6019800"/>
            <a:ext cx="2228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Σημείο καμπής </a:t>
            </a:r>
            <a:endParaRPr lang="en-US"/>
          </a:p>
        </p:txBody>
      </p:sp>
      <p:sp>
        <p:nvSpPr>
          <p:cNvPr id="14344" name="Text Box 6"/>
          <p:cNvSpPr txBox="1">
            <a:spLocks noChangeArrowheads="1"/>
          </p:cNvSpPr>
          <p:nvPr/>
        </p:nvSpPr>
        <p:spPr bwMode="auto">
          <a:xfrm>
            <a:off x="7185025" y="54784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l-GR"/>
          </a:p>
        </p:txBody>
      </p:sp>
      <p:graphicFrame>
        <p:nvGraphicFramePr>
          <p:cNvPr id="14339" name="Object 7"/>
          <p:cNvGraphicFramePr>
            <a:graphicFrameLocks noChangeAspect="1"/>
          </p:cNvGraphicFramePr>
          <p:nvPr/>
        </p:nvGraphicFramePr>
        <p:xfrm>
          <a:off x="5029200" y="4343400"/>
          <a:ext cx="2743200" cy="592138"/>
        </p:xfrm>
        <a:graphic>
          <a:graphicData uri="http://schemas.openxmlformats.org/presentationml/2006/ole">
            <p:oleObj spid="_x0000_s8195" name="Equation" r:id="rId5" imgW="111744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4 - Θέση αριθμού διαφάνειας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871033A-6BDF-4BAD-A9F4-3D1AC33EE83C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Μειονεκτήματα</a:t>
            </a:r>
            <a:r>
              <a:rPr lang="en-US" smtClean="0"/>
              <a:t> (</a:t>
            </a:r>
            <a:r>
              <a:rPr lang="el-GR" smtClean="0"/>
              <a:t>συνέχεια </a:t>
            </a:r>
            <a:r>
              <a:rPr lang="en-US" smtClean="0"/>
              <a:t>)</a:t>
            </a:r>
          </a:p>
        </p:txBody>
      </p:sp>
      <p:sp>
        <p:nvSpPr>
          <p:cNvPr id="15366" name="Rectangle 3"/>
          <p:cNvSpPr>
            <a:spLocks noChangeArrowheads="1"/>
          </p:cNvSpPr>
          <p:nvPr/>
        </p:nvSpPr>
        <p:spPr bwMode="auto">
          <a:xfrm>
            <a:off x="2262188" y="2257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graphicFrame>
        <p:nvGraphicFramePr>
          <p:cNvPr id="15362" name="Object 4"/>
          <p:cNvGraphicFramePr>
            <a:graphicFrameLocks noChangeAspect="1"/>
          </p:cNvGraphicFramePr>
          <p:nvPr/>
        </p:nvGraphicFramePr>
        <p:xfrm>
          <a:off x="838200" y="1981200"/>
          <a:ext cx="7772400" cy="3941763"/>
        </p:xfrm>
        <a:graphic>
          <a:graphicData uri="http://schemas.openxmlformats.org/presentationml/2006/ole">
            <p:oleObj spid="_x0000_s9218" name="Chart" r:id="rId4" imgW="5456160" imgH="2767680" progId="Excel.Sheet.8">
              <p:embed/>
            </p:oleObj>
          </a:graphicData>
        </a:graphic>
      </p:graphicFrame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3276600" y="5791200"/>
            <a:ext cx="2819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/>
              <a:t>Διαίρεση με το μηδέν.</a:t>
            </a:r>
            <a:endParaRPr lang="en-US"/>
          </a:p>
        </p:txBody>
      </p:sp>
      <p:sp>
        <p:nvSpPr>
          <p:cNvPr id="15368" name="Text Box 6"/>
          <p:cNvSpPr txBox="1">
            <a:spLocks noChangeArrowheads="1"/>
          </p:cNvSpPr>
          <p:nvPr/>
        </p:nvSpPr>
        <p:spPr bwMode="auto">
          <a:xfrm>
            <a:off x="6537325" y="47577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l-GR"/>
          </a:p>
        </p:txBody>
      </p:sp>
      <p:graphicFrame>
        <p:nvGraphicFramePr>
          <p:cNvPr id="15363" name="Object 7"/>
          <p:cNvGraphicFramePr>
            <a:graphicFrameLocks noChangeAspect="1"/>
          </p:cNvGraphicFramePr>
          <p:nvPr/>
        </p:nvGraphicFramePr>
        <p:xfrm>
          <a:off x="4713288" y="4648200"/>
          <a:ext cx="3814762" cy="423863"/>
        </p:xfrm>
        <a:graphic>
          <a:graphicData uri="http://schemas.openxmlformats.org/presentationml/2006/ole">
            <p:oleObj spid="_x0000_s9219" name="Equation" r:id="rId5" imgW="205740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4 - Θέση αριθμού διαφάνειας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2CABC33-1003-470F-8ED3-430343F6EC65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Μειονεκτήματα </a:t>
            </a:r>
            <a:r>
              <a:rPr lang="en-US" smtClean="0"/>
              <a:t> (</a:t>
            </a:r>
            <a:r>
              <a:rPr lang="el-GR" smtClean="0"/>
              <a:t>Συνέχεια </a:t>
            </a:r>
            <a:r>
              <a:rPr lang="en-US" smtClean="0"/>
              <a:t>)</a:t>
            </a:r>
          </a:p>
        </p:txBody>
      </p:sp>
      <p:sp>
        <p:nvSpPr>
          <p:cNvPr id="16390" name="Rectangle 3"/>
          <p:cNvSpPr>
            <a:spLocks noChangeArrowheads="1"/>
          </p:cNvSpPr>
          <p:nvPr/>
        </p:nvSpPr>
        <p:spPr bwMode="auto">
          <a:xfrm>
            <a:off x="1824038" y="21288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16391" name="Rectangle 4"/>
          <p:cNvSpPr>
            <a:spLocks noChangeArrowheads="1"/>
          </p:cNvSpPr>
          <p:nvPr/>
        </p:nvSpPr>
        <p:spPr bwMode="auto">
          <a:xfrm>
            <a:off x="1952625" y="1933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graphicFrame>
        <p:nvGraphicFramePr>
          <p:cNvPr id="16386" name="Object 5"/>
          <p:cNvGraphicFramePr>
            <a:graphicFrameLocks noChangeAspect="1"/>
          </p:cNvGraphicFramePr>
          <p:nvPr/>
        </p:nvGraphicFramePr>
        <p:xfrm>
          <a:off x="1066800" y="2133600"/>
          <a:ext cx="6962775" cy="3975100"/>
        </p:xfrm>
        <a:graphic>
          <a:graphicData uri="http://schemas.openxmlformats.org/presentationml/2006/ole">
            <p:oleObj spid="_x0000_s10242" name="Chart" r:id="rId4" imgW="6187680" imgH="3532680" progId="Excel.Sheet.8">
              <p:embed/>
            </p:oleObj>
          </a:graphicData>
        </a:graphic>
      </p:graphicFrame>
      <p:sp>
        <p:nvSpPr>
          <p:cNvPr id="16392" name="Text Box 7"/>
          <p:cNvSpPr txBox="1">
            <a:spLocks noChangeArrowheads="1"/>
          </p:cNvSpPr>
          <p:nvPr/>
        </p:nvSpPr>
        <p:spPr bwMode="auto">
          <a:xfrm>
            <a:off x="6842125" y="47577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l-GR"/>
          </a:p>
        </p:txBody>
      </p:sp>
      <p:graphicFrame>
        <p:nvGraphicFramePr>
          <p:cNvPr id="16387" name="Object 8"/>
          <p:cNvGraphicFramePr>
            <a:graphicFrameLocks noChangeAspect="1"/>
          </p:cNvGraphicFramePr>
          <p:nvPr/>
        </p:nvGraphicFramePr>
        <p:xfrm>
          <a:off x="5181600" y="4630738"/>
          <a:ext cx="2209800" cy="469900"/>
        </p:xfrm>
        <a:graphic>
          <a:graphicData uri="http://schemas.openxmlformats.org/presentationml/2006/ole">
            <p:oleObj spid="_x0000_s10243" name="Equation" r:id="rId5" imgW="1015920" imgH="215640" progId="Equation.3">
              <p:embed/>
            </p:oleObj>
          </a:graphicData>
        </a:graphic>
      </p:graphicFrame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3429000" y="5486400"/>
            <a:ext cx="2971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/>
              <a:t>Υπερπήδηση της ρίζας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3 - Θέση αριθμού διαφάνειας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A5A3C10-5A0D-410F-81FA-AE50F51C427B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Μειονεκτήματα </a:t>
            </a:r>
            <a:r>
              <a:rPr lang="en-US" smtClean="0"/>
              <a:t> (</a:t>
            </a:r>
            <a:r>
              <a:rPr lang="el-GR" smtClean="0"/>
              <a:t>Συνέχεια</a:t>
            </a:r>
            <a:r>
              <a:rPr lang="en-US" smtClean="0"/>
              <a:t>)</a:t>
            </a:r>
          </a:p>
        </p:txBody>
      </p:sp>
      <p:sp>
        <p:nvSpPr>
          <p:cNvPr id="17414" name="Text Box 3"/>
          <p:cNvSpPr txBox="1">
            <a:spLocks noChangeArrowheads="1"/>
          </p:cNvSpPr>
          <p:nvPr/>
        </p:nvSpPr>
        <p:spPr bwMode="auto">
          <a:xfrm>
            <a:off x="1219200" y="5715000"/>
            <a:ext cx="716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l-GR"/>
          </a:p>
        </p:txBody>
      </p:sp>
      <p:sp>
        <p:nvSpPr>
          <p:cNvPr id="17415" name="Rectangle 4"/>
          <p:cNvSpPr>
            <a:spLocks noChangeArrowheads="1"/>
          </p:cNvSpPr>
          <p:nvPr/>
        </p:nvSpPr>
        <p:spPr bwMode="auto">
          <a:xfrm>
            <a:off x="1971675" y="2190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17416" name="Rectangle 5"/>
          <p:cNvSpPr>
            <a:spLocks noChangeArrowheads="1"/>
          </p:cNvSpPr>
          <p:nvPr/>
        </p:nvSpPr>
        <p:spPr bwMode="auto">
          <a:xfrm>
            <a:off x="2076450" y="1809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graphicFrame>
        <p:nvGraphicFramePr>
          <p:cNvPr id="17410" name="Object 6"/>
          <p:cNvGraphicFramePr>
            <a:graphicFrameLocks noChangeAspect="1"/>
          </p:cNvGraphicFramePr>
          <p:nvPr/>
        </p:nvGraphicFramePr>
        <p:xfrm>
          <a:off x="1295400" y="1828800"/>
          <a:ext cx="6305550" cy="4090988"/>
        </p:xfrm>
        <a:graphic>
          <a:graphicData uri="http://schemas.openxmlformats.org/presentationml/2006/ole">
            <p:oleObj spid="_x0000_s11266" name="Chart" r:id="rId4" imgW="5895000" imgH="3825000" progId="Excel.Sheet.8">
              <p:embed/>
            </p:oleObj>
          </a:graphicData>
        </a:graphic>
      </p:graphicFrame>
      <p:sp>
        <p:nvSpPr>
          <p:cNvPr id="17417" name="Text Box 7"/>
          <p:cNvSpPr txBox="1">
            <a:spLocks noChangeArrowheads="1"/>
          </p:cNvSpPr>
          <p:nvPr/>
        </p:nvSpPr>
        <p:spPr bwMode="auto">
          <a:xfrm>
            <a:off x="2092325" y="6019800"/>
            <a:ext cx="535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Ταλαντώσεις περί το τοπικό ακρότατο.</a:t>
            </a:r>
            <a:endParaRPr lang="en-US"/>
          </a:p>
        </p:txBody>
      </p:sp>
      <p:sp>
        <p:nvSpPr>
          <p:cNvPr id="17418" name="Text Box 8"/>
          <p:cNvSpPr txBox="1">
            <a:spLocks noChangeArrowheads="1"/>
          </p:cNvSpPr>
          <p:nvPr/>
        </p:nvSpPr>
        <p:spPr bwMode="auto">
          <a:xfrm>
            <a:off x="7299325" y="27765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l-GR"/>
          </a:p>
        </p:txBody>
      </p:sp>
      <p:graphicFrame>
        <p:nvGraphicFramePr>
          <p:cNvPr id="17411" name="Object 9"/>
          <p:cNvGraphicFramePr>
            <a:graphicFrameLocks noChangeAspect="1"/>
          </p:cNvGraphicFramePr>
          <p:nvPr/>
        </p:nvGraphicFramePr>
        <p:xfrm>
          <a:off x="5105400" y="3657600"/>
          <a:ext cx="2381250" cy="515938"/>
        </p:xfrm>
        <a:graphic>
          <a:graphicData uri="http://schemas.openxmlformats.org/presentationml/2006/ole">
            <p:oleObj spid="_x0000_s11267" name="Equation" r:id="rId5" imgW="1054080" imgH="228600" progId="Equation.3">
              <p:embed/>
            </p:oleObj>
          </a:graphicData>
        </a:graphic>
      </p:graphicFrame>
      <p:sp>
        <p:nvSpPr>
          <p:cNvPr id="17419" name="AutoShape 10">
            <a:hlinkClick r:id="rId6" highlightClick="1"/>
          </p:cNvPr>
          <p:cNvSpPr>
            <a:spLocks noChangeArrowheads="1"/>
          </p:cNvSpPr>
          <p:nvPr/>
        </p:nvSpPr>
        <p:spPr bwMode="auto">
          <a:xfrm>
            <a:off x="7620000" y="5410200"/>
            <a:ext cx="1042988" cy="1042988"/>
          </a:xfrm>
          <a:prstGeom prst="actionButtonDocumen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3 - Θέση αριθμού διαφάνειας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2C26E86-FEA4-4914-955E-921A7509997B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0"/>
            <a:ext cx="7793038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smtClean="0">
                <a:cs typeface="Times New Roman" pitchFamily="18" charset="0"/>
              </a:rPr>
              <a:t>Αλγόριθμος για την </a:t>
            </a:r>
            <a:br>
              <a:rPr lang="el-GR" smtClean="0">
                <a:cs typeface="Times New Roman" pitchFamily="18" charset="0"/>
              </a:rPr>
            </a:br>
            <a:r>
              <a:rPr lang="en-US" smtClean="0">
                <a:cs typeface="Times New Roman" pitchFamily="18" charset="0"/>
              </a:rPr>
              <a:t> Newton-Raphson</a:t>
            </a:r>
          </a:p>
        </p:txBody>
      </p:sp>
      <p:sp>
        <p:nvSpPr>
          <p:cNvPr id="41988" name="Rectangle 3"/>
          <p:cNvSpPr>
            <a:spLocks noChangeArrowheads="1"/>
          </p:cNvSpPr>
          <p:nvPr/>
        </p:nvSpPr>
        <p:spPr bwMode="auto">
          <a:xfrm>
            <a:off x="838200" y="4876800"/>
            <a:ext cx="77930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sz="1600">
                <a:solidFill>
                  <a:schemeClr val="tx2"/>
                </a:solidFill>
                <a:hlinkClick r:id="rId3"/>
              </a:rPr>
              <a:t>http://www.astro.auth.gr/~kokkotas/lesson/na_book/node23.html</a:t>
            </a:r>
            <a:r>
              <a:rPr lang="en-US" sz="1600">
                <a:solidFill>
                  <a:schemeClr val="tx2"/>
                </a:solidFill>
              </a:rPr>
              <a:t/>
            </a:r>
            <a:br>
              <a:rPr lang="en-US" sz="1600">
                <a:solidFill>
                  <a:schemeClr val="tx2"/>
                </a:solidFill>
              </a:rPr>
            </a:br>
            <a:r>
              <a:rPr lang="en-US" sz="1600">
                <a:solidFill>
                  <a:schemeClr val="tx2"/>
                </a:solidFill>
                <a:hlinkClick r:id="rId4"/>
              </a:rPr>
              <a:t>http://www.sosmath.com/calculus/diff/der07/der07.html</a:t>
            </a:r>
            <a:r>
              <a:rPr lang="en-US" sz="1600">
                <a:solidFill>
                  <a:schemeClr val="tx2"/>
                </a:solidFill>
              </a:rPr>
              <a:t/>
            </a:r>
            <a:br>
              <a:rPr lang="en-US" sz="1600">
                <a:solidFill>
                  <a:schemeClr val="tx2"/>
                </a:solidFill>
              </a:rPr>
            </a:br>
            <a:r>
              <a:rPr lang="en-US" sz="1600">
                <a:solidFill>
                  <a:schemeClr val="tx2"/>
                </a:solidFill>
                <a:hlinkClick r:id="rId5"/>
              </a:rPr>
              <a:t>http://mathworld.wolfram.com/NewtonsMethod.html</a:t>
            </a:r>
            <a:r>
              <a:rPr lang="en-US" sz="1600">
                <a:solidFill>
                  <a:schemeClr val="tx2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2152"/>
            <a:ext cx="9144000" cy="6393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ΕΙΣΑΓΩΓΗ</a:t>
            </a:r>
            <a:endParaRPr lang="el-GR" sz="2400" dirty="0"/>
          </a:p>
        </p:txBody>
      </p:sp>
      <p:sp>
        <p:nvSpPr>
          <p:cNvPr id="3" name="2 - TextBox"/>
          <p:cNvSpPr txBox="1"/>
          <p:nvPr/>
        </p:nvSpPr>
        <p:spPr>
          <a:xfrm>
            <a:off x="683568" y="1196752"/>
            <a:ext cx="806489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>
              <a:buClr>
                <a:schemeClr val="tx1"/>
              </a:buClr>
            </a:pPr>
            <a:r>
              <a:rPr lang="el-GR" baseline="4000" dirty="0" smtClean="0"/>
              <a:t> Σε παλαιότερες εποχές ήταν σχεδόν αποδεκτή η άποψη του </a:t>
            </a:r>
            <a:r>
              <a:rPr lang="en-US" b="1" baseline="4000" dirty="0" smtClean="0"/>
              <a:t>Carl Jacobi</a:t>
            </a:r>
            <a:r>
              <a:rPr lang="en-US" baseline="4000" dirty="0" smtClean="0"/>
              <a:t> (1805-1840) </a:t>
            </a:r>
            <a:r>
              <a:rPr lang="el-GR" baseline="4000" dirty="0" smtClean="0"/>
              <a:t>ότι :</a:t>
            </a:r>
          </a:p>
          <a:p>
            <a:pPr indent="360000">
              <a:buClr>
                <a:schemeClr val="tx1"/>
              </a:buClr>
            </a:pPr>
            <a:r>
              <a:rPr lang="el-GR" baseline="4000" dirty="0" smtClean="0"/>
              <a:t>                     «</a:t>
            </a:r>
            <a:r>
              <a:rPr lang="el-GR" b="1" baseline="4000" dirty="0" smtClean="0"/>
              <a:t>Τα μαθηματικά υπηρετούν</a:t>
            </a:r>
            <a:r>
              <a:rPr lang="el-GR" b="1" dirty="0" smtClean="0"/>
              <a:t> </a:t>
            </a:r>
            <a:r>
              <a:rPr lang="el-GR" b="1" baseline="4000" dirty="0" smtClean="0"/>
              <a:t>τίποτε άλλο από την τιμή του ανθρώπινου πνεύματος». </a:t>
            </a:r>
          </a:p>
          <a:p>
            <a:pPr indent="360000" algn="just">
              <a:buClr>
                <a:schemeClr val="tx1"/>
              </a:buClr>
            </a:pPr>
            <a:r>
              <a:rPr lang="el-GR" b="1" baseline="4000" dirty="0" smtClean="0"/>
              <a:t>  </a:t>
            </a:r>
            <a:r>
              <a:rPr lang="el-GR" baseline="4000" dirty="0" smtClean="0"/>
              <a:t>Αυτή η όχι μόνο αφηρημένη φυσικά</a:t>
            </a:r>
            <a:r>
              <a:rPr lang="el-GR" dirty="0" smtClean="0"/>
              <a:t> </a:t>
            </a:r>
            <a:r>
              <a:rPr lang="el-GR" baseline="4000" dirty="0" smtClean="0"/>
              <a:t>αποτέλεσμα</a:t>
            </a:r>
            <a:r>
              <a:rPr lang="el-GR" dirty="0" smtClean="0"/>
              <a:t> </a:t>
            </a:r>
            <a:r>
              <a:rPr lang="el-GR" baseline="4000" dirty="0" smtClean="0"/>
              <a:t>όχι μόνο της  </a:t>
            </a:r>
            <a:r>
              <a:rPr lang="el-GR" b="1" baseline="4000" dirty="0" smtClean="0"/>
              <a:t>θεωρητικής </a:t>
            </a:r>
            <a:r>
              <a:rPr lang="el-GR" baseline="4000" dirty="0" smtClean="0"/>
              <a:t>ενασχόλησης της πλειονότητας των μαθηματικών της εποχής του, αλλά και </a:t>
            </a:r>
            <a:r>
              <a:rPr lang="el-GR" b="1" baseline="4000" dirty="0" smtClean="0"/>
              <a:t>της </a:t>
            </a:r>
            <a:r>
              <a:rPr lang="el-GR" baseline="4000" dirty="0" smtClean="0"/>
              <a:t> και θεωρητική τοποθέτηση, αλλά και η κάπως</a:t>
            </a:r>
            <a:r>
              <a:rPr lang="el-GR" b="1" baseline="4000" dirty="0" smtClean="0"/>
              <a:t> υπερήφανη θέση,</a:t>
            </a:r>
            <a:r>
              <a:rPr lang="el-GR" baseline="4000" dirty="0" smtClean="0"/>
              <a:t> που ήταν </a:t>
            </a:r>
            <a:r>
              <a:rPr lang="el-GR" b="1" baseline="4000" dirty="0" smtClean="0"/>
              <a:t>έπαρσης</a:t>
            </a:r>
            <a:r>
              <a:rPr lang="el-GR" baseline="4000" dirty="0" smtClean="0"/>
              <a:t>  που είχε δημιουργήσει</a:t>
            </a:r>
            <a:r>
              <a:rPr lang="el-GR" b="1" baseline="4000" dirty="0" smtClean="0"/>
              <a:t> </a:t>
            </a:r>
            <a:r>
              <a:rPr lang="el-GR" baseline="4000" dirty="0" smtClean="0"/>
              <a:t>ο</a:t>
            </a:r>
            <a:r>
              <a:rPr lang="el-GR" b="1" baseline="4000" dirty="0" smtClean="0"/>
              <a:t> «αιώνας της λογικής» </a:t>
            </a:r>
            <a:r>
              <a:rPr lang="el-GR" baseline="4000" dirty="0" smtClean="0"/>
              <a:t>στους τότε διανοητές, είχε ως συνέπεια τη χαριτωμένη εκείνη μα καθόλου τιμητική έκφραση</a:t>
            </a:r>
            <a:r>
              <a:rPr lang="el-GR" b="1" baseline="4000" dirty="0" smtClean="0"/>
              <a:t> </a:t>
            </a:r>
            <a:r>
              <a:rPr lang="el-GR" baseline="4000" dirty="0" smtClean="0"/>
              <a:t>ότι :</a:t>
            </a:r>
            <a:r>
              <a:rPr lang="el-GR" b="1" baseline="4000" dirty="0" smtClean="0"/>
              <a:t>  « Οι μαθηματικοί γνωρίζουν πώς να λύσουν ένα πρόβλημα, αλλά δεν μπορούν να βρουν τη λύση του! ».</a:t>
            </a:r>
          </a:p>
          <a:p>
            <a:pPr indent="360000" algn="just">
              <a:buClr>
                <a:schemeClr val="tx1"/>
              </a:buClr>
            </a:pPr>
            <a:r>
              <a:rPr lang="el-GR" baseline="4000" dirty="0" smtClean="0"/>
              <a:t>  </a:t>
            </a:r>
            <a:r>
              <a:rPr lang="el-GR" b="1" baseline="4000" dirty="0" smtClean="0"/>
              <a:t>Ένα παράδειγμα,</a:t>
            </a:r>
            <a:r>
              <a:rPr lang="el-GR" baseline="4000" dirty="0" smtClean="0"/>
              <a:t> θα καθιστούσε σαφέστερη τη σπουδαιότητα της παραπάνω έκφρασης. </a:t>
            </a:r>
            <a:r>
              <a:rPr lang="el-GR" baseline="4000" dirty="0" err="1" smtClean="0"/>
              <a:t>Γιά</a:t>
            </a:r>
            <a:r>
              <a:rPr lang="el-GR" baseline="4000" dirty="0" smtClean="0"/>
              <a:t> το σκοπό  αυτό, ας υποθέσουμε πως έχουμε </a:t>
            </a:r>
            <a:r>
              <a:rPr lang="el-GR" b="1" baseline="4000" dirty="0" smtClean="0"/>
              <a:t>ένα ορισμένο πρόβλημα</a:t>
            </a:r>
            <a:r>
              <a:rPr lang="el-GR" baseline="4000" dirty="0" smtClean="0"/>
              <a:t> που μετά </a:t>
            </a:r>
            <a:r>
              <a:rPr lang="el-GR" baseline="4000" dirty="0" err="1" smtClean="0"/>
              <a:t>μιά</a:t>
            </a:r>
            <a:r>
              <a:rPr lang="el-GR" baseline="4000" dirty="0" smtClean="0"/>
              <a:t> σχετική μαθηματική ανάλυση </a:t>
            </a:r>
            <a:r>
              <a:rPr lang="el-GR" b="1" baseline="4000" dirty="0" smtClean="0"/>
              <a:t>καταλήγει στην επίλυση  </a:t>
            </a:r>
            <a:r>
              <a:rPr lang="el-GR" baseline="4000" dirty="0" smtClean="0"/>
              <a:t>μιας </a:t>
            </a:r>
            <a:r>
              <a:rPr lang="el-GR" b="1" baseline="4000" dirty="0" smtClean="0"/>
              <a:t>αλγεβρικής εξίσωσης </a:t>
            </a:r>
            <a:r>
              <a:rPr lang="el-GR" baseline="4000" dirty="0" smtClean="0"/>
              <a:t>ανωτέρου του 4ου βαθμού</a:t>
            </a:r>
            <a:r>
              <a:rPr lang="el-GR" b="1" baseline="4000" dirty="0" smtClean="0"/>
              <a:t>, π.χ. 5ου βαθμού</a:t>
            </a:r>
            <a:r>
              <a:rPr lang="el-GR" baseline="4000" dirty="0" smtClean="0"/>
              <a:t>. Φυσικά ο μαθηματικός μας μπορεί να ισχυριστεί  ότι  το πρόβλημα έχει λυθεί και ότι η λύση του δίδεται από </a:t>
            </a:r>
            <a:r>
              <a:rPr lang="el-GR" b="1" baseline="4000" dirty="0" smtClean="0"/>
              <a:t>τις ρίζες της αλγεβρικής εξίσωσης</a:t>
            </a:r>
            <a:r>
              <a:rPr lang="el-GR" baseline="4000" dirty="0" smtClean="0"/>
              <a:t> που προέκυψε. </a:t>
            </a:r>
          </a:p>
          <a:p>
            <a:pPr indent="360000">
              <a:buClr>
                <a:schemeClr val="tx1"/>
              </a:buClr>
            </a:pPr>
            <a:r>
              <a:rPr lang="el-GR" baseline="4000" dirty="0" smtClean="0"/>
              <a:t>   Από την σχετική έρευνα, δε, που στη συνέχεια κάνει ( αναφορικά με </a:t>
            </a:r>
            <a:r>
              <a:rPr lang="el-GR" b="1" baseline="4000" dirty="0" smtClean="0"/>
              <a:t>τις ρίζες των αλγεβρικών εξισώσεων </a:t>
            </a:r>
            <a:r>
              <a:rPr lang="el-GR" baseline="4000" dirty="0" smtClean="0"/>
              <a:t>) βρίσκει ότι το </a:t>
            </a:r>
            <a:r>
              <a:rPr lang="el-GR" b="1" baseline="4000" dirty="0" smtClean="0"/>
              <a:t>Θεμελιώδες Θεώρημα της Άλγεβρας </a:t>
            </a:r>
            <a:r>
              <a:rPr lang="el-GR" baseline="4000" dirty="0" smtClean="0"/>
              <a:t>( </a:t>
            </a:r>
            <a:r>
              <a:rPr lang="en-US" baseline="4000" dirty="0" err="1" smtClean="0"/>
              <a:t>D’Alembert</a:t>
            </a:r>
            <a:r>
              <a:rPr lang="en-US" baseline="4000" dirty="0" smtClean="0"/>
              <a:t> 1717-1783</a:t>
            </a:r>
            <a:r>
              <a:rPr lang="el-GR" baseline="4000" dirty="0" smtClean="0"/>
              <a:t> </a:t>
            </a:r>
            <a:r>
              <a:rPr lang="el-GR" b="1" baseline="4000" dirty="0" smtClean="0"/>
              <a:t>) </a:t>
            </a:r>
            <a:r>
              <a:rPr lang="el-GR" baseline="4000" dirty="0" smtClean="0"/>
              <a:t>εξασφαλίζει </a:t>
            </a:r>
            <a:r>
              <a:rPr lang="el-GR" b="1" baseline="4000" dirty="0" smtClean="0"/>
              <a:t>σε κάθε</a:t>
            </a:r>
            <a:r>
              <a:rPr lang="el-GR" baseline="4000" dirty="0" smtClean="0"/>
              <a:t> αλγεβρική εξίσωση ν-οστού βαθμού, </a:t>
            </a:r>
            <a:r>
              <a:rPr lang="el-GR" b="1" baseline="4000" dirty="0" smtClean="0"/>
              <a:t>με συντελεστές   πραγματικούς ή μιγαδικούς</a:t>
            </a:r>
            <a:r>
              <a:rPr lang="el-GR" baseline="4000" dirty="0" smtClean="0"/>
              <a:t>, την ύπαρξη </a:t>
            </a:r>
            <a:r>
              <a:rPr lang="el-GR" b="1" baseline="4000" dirty="0" smtClean="0"/>
              <a:t>ν ακριβώς ριζών</a:t>
            </a:r>
            <a:r>
              <a:rPr lang="el-GR" baseline="4000" dirty="0" smtClean="0"/>
              <a:t> μέσα στο σώμα των μιγαδικών αριθμών. </a:t>
            </a:r>
          </a:p>
          <a:p>
            <a:pPr indent="360000" algn="just">
              <a:buClr>
                <a:schemeClr val="tx1"/>
              </a:buClr>
            </a:pPr>
            <a:r>
              <a:rPr lang="el-GR" baseline="4000" dirty="0" smtClean="0"/>
              <a:t>   Το θεώρημα δυστυχώς, όχι μόνο δεν προσφέρει </a:t>
            </a:r>
            <a:r>
              <a:rPr lang="el-GR" b="1" baseline="4000" dirty="0" smtClean="0"/>
              <a:t>καμία υπόδειξη</a:t>
            </a:r>
            <a:r>
              <a:rPr lang="el-GR" baseline="4000" dirty="0" smtClean="0"/>
              <a:t> για τον </a:t>
            </a:r>
            <a:r>
              <a:rPr lang="el-GR" b="1" baseline="4000" dirty="0" smtClean="0"/>
              <a:t>τρόπο εύρεσης</a:t>
            </a:r>
            <a:r>
              <a:rPr lang="el-GR" baseline="4000" dirty="0" smtClean="0"/>
              <a:t> των ριζών αυτών, αλλά στην</a:t>
            </a:r>
            <a:r>
              <a:rPr lang="el-GR" dirty="0" smtClean="0"/>
              <a:t> </a:t>
            </a:r>
            <a:r>
              <a:rPr lang="el-GR" baseline="4000" dirty="0" smtClean="0"/>
              <a:t>προκειμένη περίπτωση, των εξισώσεων 5ου βαθμού, ο </a:t>
            </a:r>
            <a:r>
              <a:rPr lang="en-US" baseline="4000" dirty="0" smtClean="0"/>
              <a:t>E. </a:t>
            </a:r>
            <a:r>
              <a:rPr lang="en-US" b="1" baseline="4000" dirty="0" smtClean="0"/>
              <a:t>Galois</a:t>
            </a:r>
            <a:r>
              <a:rPr lang="el-GR" baseline="4000" dirty="0" smtClean="0"/>
              <a:t> ( 1811-1832 ) σε εργασία που συνέγραψε σε ηλικία </a:t>
            </a:r>
            <a:r>
              <a:rPr lang="el-GR" b="1" baseline="4000" dirty="0" smtClean="0"/>
              <a:t>21 ετών</a:t>
            </a:r>
            <a:r>
              <a:rPr lang="el-GR" baseline="4000" dirty="0" smtClean="0"/>
              <a:t> (περίληψη της οποίας απέστειλε  σε φίλο </a:t>
            </a:r>
            <a:r>
              <a:rPr lang="el-GR" baseline="4000" dirty="0" smtClean="0">
                <a:latin typeface="+mj-lt"/>
              </a:rPr>
              <a:t>του την παραμονή της μονομαχίας που τον οδήγησε   στο θάνατο), </a:t>
            </a:r>
            <a:r>
              <a:rPr lang="el-GR" b="1" baseline="4000" dirty="0" smtClean="0">
                <a:latin typeface="+mj-lt"/>
              </a:rPr>
              <a:t>απέδειξε   </a:t>
            </a:r>
            <a:r>
              <a:rPr lang="el-GR" baseline="4000" dirty="0" smtClean="0">
                <a:latin typeface="+mj-lt"/>
              </a:rPr>
              <a:t>με τη βοήθεια της θεωρίας των Ομάδων </a:t>
            </a:r>
            <a:r>
              <a:rPr lang="el-GR" b="1" baseline="4000" dirty="0" smtClean="0">
                <a:latin typeface="+mj-lt"/>
              </a:rPr>
              <a:t>το αδύνατο</a:t>
            </a:r>
            <a:r>
              <a:rPr lang="el-GR" baseline="4000" dirty="0" smtClean="0">
                <a:latin typeface="+mj-lt"/>
              </a:rPr>
              <a:t> </a:t>
            </a:r>
            <a:r>
              <a:rPr lang="el-GR" b="1" baseline="4000" dirty="0" smtClean="0">
                <a:latin typeface="+mj-lt"/>
              </a:rPr>
              <a:t>της εύρεση</a:t>
            </a:r>
            <a:r>
              <a:rPr lang="el-GR" baseline="4000" dirty="0" smtClean="0">
                <a:latin typeface="+mj-lt"/>
              </a:rPr>
              <a:t> τύπου ( που να περιέχει μόνο </a:t>
            </a:r>
            <a:r>
              <a:rPr lang="el-GR" b="1" baseline="4000" dirty="0" smtClean="0">
                <a:latin typeface="+mj-lt"/>
              </a:rPr>
              <a:t>τις  4 γνωστές</a:t>
            </a:r>
            <a:r>
              <a:rPr lang="el-GR" b="1" dirty="0" smtClean="0">
                <a:latin typeface="+mj-lt"/>
              </a:rPr>
              <a:t> </a:t>
            </a:r>
            <a:r>
              <a:rPr lang="el-GR" baseline="4000" dirty="0" smtClean="0">
                <a:latin typeface="+mj-lt"/>
              </a:rPr>
              <a:t>πράξεις  της </a:t>
            </a:r>
            <a:r>
              <a:rPr lang="el-GR" baseline="4000" dirty="0" err="1" smtClean="0">
                <a:latin typeface="+mj-lt"/>
              </a:rPr>
              <a:t>αριθμη</a:t>
            </a:r>
            <a:r>
              <a:rPr lang="el-GR" baseline="4000" dirty="0" smtClean="0">
                <a:latin typeface="+mj-lt"/>
              </a:rPr>
              <a:t>-</a:t>
            </a:r>
            <a:r>
              <a:rPr lang="el-GR" baseline="4000" dirty="0" err="1" smtClean="0">
                <a:latin typeface="+mj-lt"/>
              </a:rPr>
              <a:t>τικής</a:t>
            </a:r>
            <a:r>
              <a:rPr lang="el-GR" baseline="4000" dirty="0" smtClean="0">
                <a:latin typeface="+mj-lt"/>
              </a:rPr>
              <a:t> καθώς και </a:t>
            </a:r>
            <a:r>
              <a:rPr lang="el-GR" b="1" baseline="4000" dirty="0" smtClean="0">
                <a:latin typeface="+mj-lt"/>
              </a:rPr>
              <a:t>την εξαγωγή ριζών )</a:t>
            </a:r>
            <a:r>
              <a:rPr lang="el-GR" baseline="4000" dirty="0" smtClean="0">
                <a:latin typeface="+mj-lt"/>
              </a:rPr>
              <a:t>  με τον οποίο να εκφράζονται οι ρίζες των αλγεβρικών</a:t>
            </a:r>
            <a:r>
              <a:rPr lang="el-GR" dirty="0" smtClean="0">
                <a:latin typeface="+mj-lt"/>
              </a:rPr>
              <a:t> </a:t>
            </a:r>
            <a:r>
              <a:rPr lang="el-GR" baseline="4000" dirty="0" smtClean="0">
                <a:latin typeface="+mj-lt"/>
              </a:rPr>
              <a:t>εξισώσεων</a:t>
            </a:r>
            <a:r>
              <a:rPr lang="el-GR" dirty="0" smtClean="0">
                <a:latin typeface="+mj-lt"/>
              </a:rPr>
              <a:t> </a:t>
            </a:r>
            <a:r>
              <a:rPr lang="el-GR" b="1" baseline="4000" dirty="0" smtClean="0">
                <a:latin typeface="+mj-lt"/>
              </a:rPr>
              <a:t>ανωτέρω του 4ου βαθμού.</a:t>
            </a:r>
            <a:endParaRPr lang="el-GR" b="1" dirty="0" smtClean="0">
              <a:latin typeface="+mj-lt"/>
            </a:endParaRPr>
          </a:p>
          <a:p>
            <a:pPr indent="360000">
              <a:buClr>
                <a:schemeClr val="tx1"/>
              </a:buClr>
            </a:pPr>
            <a:r>
              <a:rPr lang="el-GR" baseline="4000" dirty="0" smtClean="0">
                <a:latin typeface="+mj-lt"/>
              </a:rPr>
              <a:t>Έτσι, λοιπόν, ο</a:t>
            </a:r>
            <a:r>
              <a:rPr lang="el-GR" dirty="0" smtClean="0">
                <a:latin typeface="+mj-lt"/>
              </a:rPr>
              <a:t> </a:t>
            </a:r>
            <a:r>
              <a:rPr lang="el-GR" baseline="4000" dirty="0" smtClean="0">
                <a:latin typeface="+mj-lt"/>
              </a:rPr>
              <a:t>μαθηματικός μας βρίσκεται στην «</a:t>
            </a:r>
            <a:r>
              <a:rPr lang="el-GR" b="1" baseline="4000" dirty="0" smtClean="0">
                <a:latin typeface="+mj-lt"/>
              </a:rPr>
              <a:t>ευχάριστη θέση»</a:t>
            </a:r>
            <a:r>
              <a:rPr lang="el-GR" baseline="4000" dirty="0" smtClean="0">
                <a:latin typeface="+mj-lt"/>
              </a:rPr>
              <a:t> να μας ανακοινώσει ότι </a:t>
            </a:r>
            <a:r>
              <a:rPr lang="el-GR" b="1" baseline="4000" dirty="0" smtClean="0">
                <a:latin typeface="+mj-lt"/>
              </a:rPr>
              <a:t>η επίλυση του</a:t>
            </a:r>
            <a:r>
              <a:rPr lang="el-GR" b="1" dirty="0" smtClean="0">
                <a:latin typeface="+mj-lt"/>
              </a:rPr>
              <a:t> </a:t>
            </a:r>
            <a:r>
              <a:rPr lang="el-GR" baseline="4000" dirty="0" err="1" smtClean="0">
                <a:latin typeface="+mj-lt"/>
              </a:rPr>
              <a:t>προβλήμα</a:t>
            </a:r>
            <a:r>
              <a:rPr lang="el-GR" baseline="4000" dirty="0" smtClean="0">
                <a:latin typeface="+mj-lt"/>
              </a:rPr>
              <a:t>-</a:t>
            </a:r>
            <a:r>
              <a:rPr lang="el-GR" baseline="4000" dirty="0" err="1" smtClean="0">
                <a:latin typeface="+mj-lt"/>
              </a:rPr>
              <a:t>τός</a:t>
            </a:r>
            <a:r>
              <a:rPr lang="el-GR" baseline="4000" dirty="0" smtClean="0">
                <a:latin typeface="+mj-lt"/>
              </a:rPr>
              <a:t> μας δίδεται από</a:t>
            </a:r>
            <a:r>
              <a:rPr lang="el-GR" dirty="0" smtClean="0">
                <a:latin typeface="+mj-lt"/>
              </a:rPr>
              <a:t> </a:t>
            </a:r>
            <a:r>
              <a:rPr lang="el-GR" baseline="4000" dirty="0" smtClean="0">
                <a:latin typeface="+mj-lt"/>
              </a:rPr>
              <a:t>την λύση της αλγεβρικής εξίσωσης 5ου βαθμού</a:t>
            </a:r>
            <a:r>
              <a:rPr lang="el-GR" b="1" baseline="4000" dirty="0" smtClean="0">
                <a:latin typeface="+mj-lt"/>
              </a:rPr>
              <a:t>, </a:t>
            </a:r>
            <a:r>
              <a:rPr lang="el-GR" baseline="4000" dirty="0" smtClean="0">
                <a:latin typeface="+mj-lt"/>
              </a:rPr>
              <a:t> μόνο</a:t>
            </a:r>
            <a:r>
              <a:rPr lang="el-GR" dirty="0" smtClean="0">
                <a:latin typeface="+mj-lt"/>
              </a:rPr>
              <a:t> </a:t>
            </a:r>
            <a:r>
              <a:rPr lang="el-GR" b="1" baseline="4000" dirty="0" smtClean="0">
                <a:latin typeface="+mj-lt"/>
              </a:rPr>
              <a:t>« που αγνοεί τον τρόπο εύρεσης αυτής</a:t>
            </a:r>
            <a:r>
              <a:rPr lang="el-GR" baseline="4000" dirty="0" smtClean="0">
                <a:latin typeface="+mj-lt"/>
              </a:rPr>
              <a:t>» !</a:t>
            </a:r>
            <a:endParaRPr lang="el-GR" dirty="0">
              <a:latin typeface="+mj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7793038" cy="1143000"/>
          </a:xfrm>
        </p:spPr>
        <p:txBody>
          <a:bodyPr/>
          <a:lstStyle/>
          <a:p>
            <a:pPr eaLnBrk="1" hangingPunct="1"/>
            <a:r>
              <a:rPr lang="el-GR" sz="3200" smtClean="0"/>
              <a:t>Μέθοδος της τέμνουσας (</a:t>
            </a:r>
            <a:r>
              <a:rPr lang="en-US" sz="3200" smtClean="0">
                <a:hlinkClick r:id="rId4"/>
              </a:rPr>
              <a:t>Secant</a:t>
            </a:r>
            <a:r>
              <a:rPr lang="el-GR" sz="3200" smtClean="0">
                <a:hlinkClick r:id="rId4"/>
              </a:rPr>
              <a:t> </a:t>
            </a:r>
            <a:r>
              <a:rPr lang="en-US" sz="3200" smtClean="0">
                <a:hlinkClick r:id="rId4"/>
              </a:rPr>
              <a:t>method</a:t>
            </a:r>
            <a:r>
              <a:rPr lang="el-GR" sz="3200" smtClean="0"/>
              <a:t>)</a:t>
            </a:r>
            <a:r>
              <a:rPr lang="en-US" sz="4000" smtClean="0"/>
              <a:t> </a:t>
            </a:r>
          </a:p>
        </p:txBody>
      </p:sp>
      <p:sp>
        <p:nvSpPr>
          <p:cNvPr id="11271" name="Rectangle 3"/>
          <p:cNvSpPr>
            <a:spLocks noChangeArrowheads="1"/>
          </p:cNvSpPr>
          <p:nvPr/>
        </p:nvSpPr>
        <p:spPr bwMode="auto">
          <a:xfrm>
            <a:off x="2886075" y="1743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11272" name="Rectangle 4"/>
          <p:cNvSpPr>
            <a:spLocks noChangeArrowheads="1"/>
          </p:cNvSpPr>
          <p:nvPr/>
        </p:nvSpPr>
        <p:spPr bwMode="auto">
          <a:xfrm>
            <a:off x="4043363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graphicFrame>
        <p:nvGraphicFramePr>
          <p:cNvPr id="11266" name="Object 5"/>
          <p:cNvGraphicFramePr>
            <a:graphicFrameLocks noChangeAspect="1"/>
          </p:cNvGraphicFramePr>
          <p:nvPr/>
        </p:nvGraphicFramePr>
        <p:xfrm>
          <a:off x="5791200" y="2743200"/>
          <a:ext cx="2157413" cy="909638"/>
        </p:xfrm>
        <a:graphic>
          <a:graphicData uri="http://schemas.openxmlformats.org/presentationml/2006/ole">
            <p:oleObj spid="_x0000_s50178" name="Equation" r:id="rId5" imgW="1028520" imgH="431640" progId="Equation.3">
              <p:embed/>
            </p:oleObj>
          </a:graphicData>
        </a:graphic>
      </p:graphicFrame>
      <p:sp>
        <p:nvSpPr>
          <p:cNvPr id="11273" name="Rectangle 6"/>
          <p:cNvSpPr>
            <a:spLocks noChangeArrowheads="1"/>
          </p:cNvSpPr>
          <p:nvPr/>
        </p:nvSpPr>
        <p:spPr bwMode="auto">
          <a:xfrm>
            <a:off x="2828925" y="1743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11274" name="Rectangle 8"/>
          <p:cNvSpPr>
            <a:spLocks noChangeArrowheads="1"/>
          </p:cNvSpPr>
          <p:nvPr/>
        </p:nvSpPr>
        <p:spPr bwMode="auto">
          <a:xfrm>
            <a:off x="4043363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11275" name="Rectangle 9"/>
          <p:cNvSpPr>
            <a:spLocks noChangeArrowheads="1"/>
          </p:cNvSpPr>
          <p:nvPr/>
        </p:nvSpPr>
        <p:spPr bwMode="auto">
          <a:xfrm>
            <a:off x="3805238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graphicFrame>
        <p:nvGraphicFramePr>
          <p:cNvPr id="11267" name="Object 10"/>
          <p:cNvGraphicFramePr>
            <a:graphicFrameLocks noChangeAspect="1"/>
          </p:cNvGraphicFramePr>
          <p:nvPr/>
        </p:nvGraphicFramePr>
        <p:xfrm>
          <a:off x="5791200" y="4419600"/>
          <a:ext cx="2590800" cy="755650"/>
        </p:xfrm>
        <a:graphic>
          <a:graphicData uri="http://schemas.openxmlformats.org/presentationml/2006/ole">
            <p:oleObj spid="_x0000_s50179" r:id="rId6" imgW="1536033" imgH="444307" progId="Equation.3">
              <p:embed/>
            </p:oleObj>
          </a:graphicData>
        </a:graphic>
      </p:graphicFrame>
      <p:graphicFrame>
        <p:nvGraphicFramePr>
          <p:cNvPr id="11268" name="Object 11"/>
          <p:cNvGraphicFramePr>
            <a:graphicFrameLocks noChangeAspect="1"/>
          </p:cNvGraphicFramePr>
          <p:nvPr/>
        </p:nvGraphicFramePr>
        <p:xfrm>
          <a:off x="5791200" y="5486400"/>
          <a:ext cx="2743200" cy="744538"/>
        </p:xfrm>
        <a:graphic>
          <a:graphicData uri="http://schemas.openxmlformats.org/presentationml/2006/ole">
            <p:oleObj spid="_x0000_s50180" r:id="rId7" imgW="1651000" imgH="444500" progId="Equation.3">
              <p:embed/>
            </p:oleObj>
          </a:graphicData>
        </a:graphic>
      </p:graphicFrame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6134100" y="2286000"/>
            <a:ext cx="1211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Tahoma" pitchFamily="34" charset="0"/>
              </a:rPr>
              <a:t>Newton</a:t>
            </a: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4876800" y="373380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400">
                <a:latin typeface="Tahoma" pitchFamily="34" charset="0"/>
              </a:rPr>
              <a:t>Προσέγγιση παραγώγου.</a:t>
            </a:r>
            <a:endParaRPr lang="en-US" sz="2400">
              <a:latin typeface="Tahoma" pitchFamily="34" charset="0"/>
            </a:endParaRPr>
          </a:p>
        </p:txBody>
      </p:sp>
      <p:graphicFrame>
        <p:nvGraphicFramePr>
          <p:cNvPr id="11269" name="Object 15"/>
          <p:cNvGraphicFramePr>
            <a:graphicFrameLocks noChangeAspect="1"/>
          </p:cNvGraphicFramePr>
          <p:nvPr/>
        </p:nvGraphicFramePr>
        <p:xfrm>
          <a:off x="533400" y="2590800"/>
          <a:ext cx="3486150" cy="3371850"/>
        </p:xfrm>
        <a:graphic>
          <a:graphicData uri="http://schemas.openxmlformats.org/presentationml/2006/ole">
            <p:oleObj spid="_x0000_s50181" r:id="rId8" imgW="3486912" imgH="3372612" progId="Word.Pictur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7793038" cy="1143000"/>
          </a:xfrm>
        </p:spPr>
        <p:txBody>
          <a:bodyPr/>
          <a:lstStyle/>
          <a:p>
            <a:pPr eaLnBrk="1" hangingPunct="1"/>
            <a:r>
              <a:rPr lang="el-GR" smtClean="0"/>
              <a:t>Γεωμετρική ερμηνεία </a:t>
            </a:r>
            <a:endParaRPr lang="en-US" smtClean="0"/>
          </a:p>
        </p:txBody>
      </p:sp>
      <p:sp>
        <p:nvSpPr>
          <p:cNvPr id="12295" name="Rectangle 3"/>
          <p:cNvSpPr>
            <a:spLocks noChangeArrowheads="1"/>
          </p:cNvSpPr>
          <p:nvPr/>
        </p:nvSpPr>
        <p:spPr bwMode="auto">
          <a:xfrm>
            <a:off x="2886075" y="1743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12296" name="Rectangle 4"/>
          <p:cNvSpPr>
            <a:spLocks noChangeArrowheads="1"/>
          </p:cNvSpPr>
          <p:nvPr/>
        </p:nvSpPr>
        <p:spPr bwMode="auto">
          <a:xfrm>
            <a:off x="4043363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12297" name="Rectangle 5"/>
          <p:cNvSpPr>
            <a:spLocks noChangeArrowheads="1"/>
          </p:cNvSpPr>
          <p:nvPr/>
        </p:nvSpPr>
        <p:spPr bwMode="auto">
          <a:xfrm>
            <a:off x="2828925" y="1743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12298" name="Rectangle 6"/>
          <p:cNvSpPr>
            <a:spLocks noChangeArrowheads="1"/>
          </p:cNvSpPr>
          <p:nvPr/>
        </p:nvSpPr>
        <p:spPr bwMode="auto">
          <a:xfrm>
            <a:off x="4043363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graphicFrame>
        <p:nvGraphicFramePr>
          <p:cNvPr id="12290" name="Object 7"/>
          <p:cNvGraphicFramePr>
            <a:graphicFrameLocks noChangeAspect="1"/>
          </p:cNvGraphicFramePr>
          <p:nvPr/>
        </p:nvGraphicFramePr>
        <p:xfrm>
          <a:off x="5181600" y="4953000"/>
          <a:ext cx="3429000" cy="930275"/>
        </p:xfrm>
        <a:graphic>
          <a:graphicData uri="http://schemas.openxmlformats.org/presentationml/2006/ole">
            <p:oleObj spid="_x0000_s51202" r:id="rId4" imgW="1651000" imgH="444500" progId="Equation.3">
              <p:embed/>
            </p:oleObj>
          </a:graphicData>
        </a:graphic>
      </p:graphicFrame>
      <p:sp>
        <p:nvSpPr>
          <p:cNvPr id="12299" name="Text Box 8"/>
          <p:cNvSpPr txBox="1">
            <a:spLocks noChangeArrowheads="1"/>
          </p:cNvSpPr>
          <p:nvPr/>
        </p:nvSpPr>
        <p:spPr bwMode="auto">
          <a:xfrm>
            <a:off x="3513138" y="2286000"/>
            <a:ext cx="4803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Tx/>
              <a:buChar char="•"/>
            </a:pPr>
            <a:r>
              <a:rPr lang="el-GR" sz="2400">
                <a:latin typeface="Tahoma" pitchFamily="34" charset="0"/>
              </a:rPr>
              <a:t>Λόγος πλευρών ομοίων τριγώνων</a:t>
            </a:r>
            <a:endParaRPr lang="en-US" sz="2400">
              <a:latin typeface="Tahoma" pitchFamily="34" charset="0"/>
            </a:endParaRPr>
          </a:p>
        </p:txBody>
      </p:sp>
      <p:sp>
        <p:nvSpPr>
          <p:cNvPr id="12300" name="Rectangle 9"/>
          <p:cNvSpPr>
            <a:spLocks noChangeArrowheads="1"/>
          </p:cNvSpPr>
          <p:nvPr/>
        </p:nvSpPr>
        <p:spPr bwMode="auto">
          <a:xfrm>
            <a:off x="2828925" y="1743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graphicFrame>
        <p:nvGraphicFramePr>
          <p:cNvPr id="12291" name="Object 10"/>
          <p:cNvGraphicFramePr>
            <a:graphicFrameLocks noChangeAspect="1"/>
          </p:cNvGraphicFramePr>
          <p:nvPr/>
        </p:nvGraphicFramePr>
        <p:xfrm>
          <a:off x="533400" y="2590800"/>
          <a:ext cx="3486150" cy="3371850"/>
        </p:xfrm>
        <a:graphic>
          <a:graphicData uri="http://schemas.openxmlformats.org/presentationml/2006/ole">
            <p:oleObj spid="_x0000_s51203" r:id="rId5" imgW="3486912" imgH="3372612" progId="Word.Picture.8">
              <p:embed/>
            </p:oleObj>
          </a:graphicData>
        </a:graphic>
      </p:graphicFrame>
      <p:sp>
        <p:nvSpPr>
          <p:cNvPr id="12301" name="Rectangle 11"/>
          <p:cNvSpPr>
            <a:spLocks noChangeArrowheads="1"/>
          </p:cNvSpPr>
          <p:nvPr/>
        </p:nvSpPr>
        <p:spPr bwMode="auto">
          <a:xfrm>
            <a:off x="3910013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graphicFrame>
        <p:nvGraphicFramePr>
          <p:cNvPr id="12292" name="Object 12"/>
          <p:cNvGraphicFramePr>
            <a:graphicFrameLocks noChangeAspect="1"/>
          </p:cNvGraphicFramePr>
          <p:nvPr/>
        </p:nvGraphicFramePr>
        <p:xfrm>
          <a:off x="5715000" y="3733800"/>
          <a:ext cx="2819400" cy="954088"/>
        </p:xfrm>
        <a:graphic>
          <a:graphicData uri="http://schemas.openxmlformats.org/presentationml/2006/ole">
            <p:oleObj spid="_x0000_s51204" r:id="rId6" imgW="1320227" imgH="444307" progId="Equation.3">
              <p:embed/>
            </p:oleObj>
          </a:graphicData>
        </a:graphic>
      </p:graphicFrame>
      <p:sp>
        <p:nvSpPr>
          <p:cNvPr id="12302" name="Rectangle 13"/>
          <p:cNvSpPr>
            <a:spLocks noChangeArrowheads="1"/>
          </p:cNvSpPr>
          <p:nvPr/>
        </p:nvSpPr>
        <p:spPr bwMode="auto">
          <a:xfrm>
            <a:off x="375285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12303" name="Rectangle 14"/>
          <p:cNvSpPr>
            <a:spLocks noChangeArrowheads="1"/>
          </p:cNvSpPr>
          <p:nvPr/>
        </p:nvSpPr>
        <p:spPr bwMode="auto">
          <a:xfrm>
            <a:off x="4224338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graphicFrame>
        <p:nvGraphicFramePr>
          <p:cNvPr id="12293" name="Object 15"/>
          <p:cNvGraphicFramePr>
            <a:graphicFrameLocks noChangeAspect="1"/>
          </p:cNvGraphicFramePr>
          <p:nvPr/>
        </p:nvGraphicFramePr>
        <p:xfrm>
          <a:off x="6400800" y="2743200"/>
          <a:ext cx="1295400" cy="741363"/>
        </p:xfrm>
        <a:graphic>
          <a:graphicData uri="http://schemas.openxmlformats.org/presentationml/2006/ole">
            <p:oleObj spid="_x0000_s51205" name="Equation" r:id="rId7" imgW="685800" imgH="393480" progId="Equation.3">
              <p:embed/>
            </p:oleObj>
          </a:graphicData>
        </a:graphic>
      </p:graphicFrame>
      <p:sp>
        <p:nvSpPr>
          <p:cNvPr id="16" name="15 - TextBox"/>
          <p:cNvSpPr txBox="1"/>
          <p:nvPr/>
        </p:nvSpPr>
        <p:spPr>
          <a:xfrm>
            <a:off x="6228184" y="6237312"/>
            <a:ext cx="1050480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hlinkClick r:id="rId8"/>
              </a:rPr>
              <a:t>YouTube</a:t>
            </a:r>
            <a:endParaRPr lang="el-G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Βήμα </a:t>
            </a:r>
            <a:r>
              <a:rPr lang="en-US" smtClean="0"/>
              <a:t> 1</a:t>
            </a:r>
          </a:p>
        </p:txBody>
      </p:sp>
      <p:sp>
        <p:nvSpPr>
          <p:cNvPr id="13317" name="Rectangle 3"/>
          <p:cNvSpPr>
            <a:spLocks noChangeArrowheads="1"/>
          </p:cNvSpPr>
          <p:nvPr/>
        </p:nvSpPr>
        <p:spPr bwMode="auto">
          <a:xfrm>
            <a:off x="4043363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13318" name="Rectangle 4"/>
          <p:cNvSpPr>
            <a:spLocks noChangeArrowheads="1"/>
          </p:cNvSpPr>
          <p:nvPr/>
        </p:nvSpPr>
        <p:spPr bwMode="auto">
          <a:xfrm>
            <a:off x="3924300" y="3186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graphicFrame>
        <p:nvGraphicFramePr>
          <p:cNvPr id="13314" name="Object 5"/>
          <p:cNvGraphicFramePr>
            <a:graphicFrameLocks noChangeAspect="1"/>
          </p:cNvGraphicFramePr>
          <p:nvPr/>
        </p:nvGraphicFramePr>
        <p:xfrm>
          <a:off x="3427413" y="5257800"/>
          <a:ext cx="2897187" cy="1085850"/>
        </p:xfrm>
        <a:graphic>
          <a:graphicData uri="http://schemas.openxmlformats.org/presentationml/2006/ole">
            <p:oleObj spid="_x0000_s52226" name="Equation" r:id="rId4" imgW="1295280" imgH="482400" progId="Equation.3">
              <p:embed/>
            </p:oleObj>
          </a:graphicData>
        </a:graphic>
      </p:graphicFrame>
      <p:sp>
        <p:nvSpPr>
          <p:cNvPr id="13319" name="Text Box 6"/>
          <p:cNvSpPr txBox="1">
            <a:spLocks noChangeArrowheads="1"/>
          </p:cNvSpPr>
          <p:nvPr/>
        </p:nvSpPr>
        <p:spPr bwMode="auto">
          <a:xfrm>
            <a:off x="1905000" y="2209800"/>
            <a:ext cx="51244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 sz="2400">
                <a:latin typeface="Tahoma" pitchFamily="34" charset="0"/>
              </a:rPr>
              <a:t>Δύο αρχικές εκτιμήσεις τις ρίζας . </a:t>
            </a:r>
          </a:p>
          <a:p>
            <a:pPr algn="ctr"/>
            <a:r>
              <a:rPr lang="el-GR" sz="2400">
                <a:latin typeface="Tahoma" pitchFamily="34" charset="0"/>
              </a:rPr>
              <a:t>Υπολογισμός της επόμενης από την :</a:t>
            </a:r>
            <a:endParaRPr lang="en-US" sz="2400">
              <a:latin typeface="Tahoma" pitchFamily="34" charset="0"/>
            </a:endParaRPr>
          </a:p>
        </p:txBody>
      </p:sp>
      <p:sp>
        <p:nvSpPr>
          <p:cNvPr id="13320" name="Text Box 7"/>
          <p:cNvSpPr txBox="1">
            <a:spLocks noChangeArrowheads="1"/>
          </p:cNvSpPr>
          <p:nvPr/>
        </p:nvSpPr>
        <p:spPr bwMode="auto">
          <a:xfrm>
            <a:off x="2209800" y="4648200"/>
            <a:ext cx="4910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Tahoma" pitchFamily="34" charset="0"/>
              </a:rPr>
              <a:t>absolute relative approximate error</a:t>
            </a:r>
          </a:p>
        </p:txBody>
      </p:sp>
      <p:sp>
        <p:nvSpPr>
          <p:cNvPr id="13321" name="Rectangle 8"/>
          <p:cNvSpPr>
            <a:spLocks noChangeArrowheads="1"/>
          </p:cNvSpPr>
          <p:nvPr/>
        </p:nvSpPr>
        <p:spPr bwMode="auto">
          <a:xfrm>
            <a:off x="375285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graphicFrame>
        <p:nvGraphicFramePr>
          <p:cNvPr id="13315" name="Object 9"/>
          <p:cNvGraphicFramePr>
            <a:graphicFrameLocks noChangeAspect="1"/>
          </p:cNvGraphicFramePr>
          <p:nvPr/>
        </p:nvGraphicFramePr>
        <p:xfrm>
          <a:off x="2728913" y="3200400"/>
          <a:ext cx="3744912" cy="1014413"/>
        </p:xfrm>
        <a:graphic>
          <a:graphicData uri="http://schemas.openxmlformats.org/presentationml/2006/ole">
            <p:oleObj spid="_x0000_s52227" name="Equation" r:id="rId5" imgW="1650960" imgH="4442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Πλεονεκτήματα </a:t>
            </a:r>
            <a:endParaRPr lang="en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2895600"/>
            <a:ext cx="7772400" cy="3581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sz="2400" smtClean="0"/>
              <a:t>Όταν συγκλίνει , συγκλίνει γρήγορα.</a:t>
            </a: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l-GR" sz="2400" smtClean="0"/>
              <a:t>Απαιτεί δύο εκτιμήσεις τις ρίζας μα δεν απαιτεί οι εκτιμήσεις αυτές να ορίζουν διάστημα που την εμπεριέχει.</a:t>
            </a: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l-GR" sz="2400" smtClean="0"/>
              <a:t>Έχει τη βέλτιστη δυνατότητα εφαρμογής για επίλυση μιγαδικών εξισώσεων σταθερού σημείου </a:t>
            </a:r>
            <a:r>
              <a:rPr lang="en-US" sz="2400" smtClean="0"/>
              <a:t>z=f(z)</a:t>
            </a:r>
          </a:p>
          <a:p>
            <a:pPr lvl="1" eaLnBrk="1" hangingPunct="1">
              <a:lnSpc>
                <a:spcPct val="90000"/>
              </a:lnSpc>
            </a:pPr>
            <a:r>
              <a:rPr lang="el-GR" sz="2000" smtClean="0"/>
              <a:t>Παράδειγμα η </a:t>
            </a:r>
            <a:r>
              <a:rPr lang="en-US" sz="2000" smtClean="0"/>
              <a:t>z=z</a:t>
            </a:r>
            <a:r>
              <a:rPr lang="en-US" sz="2000" baseline="30000" smtClean="0"/>
              <a:t>2</a:t>
            </a:r>
            <a:r>
              <a:rPr lang="en-US" sz="2000" smtClean="0"/>
              <a:t>+c, </a:t>
            </a:r>
            <a:r>
              <a:rPr lang="el-GR" sz="2000" smtClean="0"/>
              <a:t>όπου </a:t>
            </a:r>
            <a:r>
              <a:rPr lang="en-US" sz="2000" smtClean="0"/>
              <a:t>c </a:t>
            </a:r>
            <a:r>
              <a:rPr lang="el-GR" sz="2000" smtClean="0"/>
              <a:t>σταθερός μιγαδικός και </a:t>
            </a:r>
            <a:r>
              <a:rPr lang="en-US" sz="2000" smtClean="0"/>
              <a:t>z </a:t>
            </a:r>
            <a:r>
              <a:rPr lang="el-GR" sz="2000" smtClean="0"/>
              <a:t>μιγαδική μεταβλητή. Η επαναληπτική διαδικασία με τη μέθοδο τέμνουσας εφαρμόζεται στον τύπο </a:t>
            </a:r>
            <a:r>
              <a:rPr lang="en-US" sz="2000" smtClean="0"/>
              <a:t>z</a:t>
            </a:r>
            <a:r>
              <a:rPr lang="en-US" sz="2000" baseline="-25000" smtClean="0"/>
              <a:t>n+1</a:t>
            </a:r>
            <a:r>
              <a:rPr lang="en-US" sz="2000" smtClean="0"/>
              <a:t>=z</a:t>
            </a:r>
            <a:r>
              <a:rPr lang="en-US" sz="2000" baseline="30000" smtClean="0"/>
              <a:t>2</a:t>
            </a:r>
            <a:r>
              <a:rPr lang="en-US" sz="2000" baseline="-25000" smtClean="0"/>
              <a:t>n</a:t>
            </a:r>
            <a:r>
              <a:rPr lang="en-US" sz="2000" smtClean="0"/>
              <a:t>+c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H </a:t>
            </a:r>
            <a:r>
              <a:rPr lang="el-GR" sz="2000" smtClean="0"/>
              <a:t>μιγαδική αυτή εξίσωση παράγει το σύνολο </a:t>
            </a:r>
            <a:r>
              <a:rPr lang="en-US" sz="2000" smtClean="0">
                <a:hlinkClick r:id="rId3"/>
              </a:rPr>
              <a:t>Mandelbrot</a:t>
            </a:r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Μειονεκτήματα</a:t>
            </a:r>
            <a:endParaRPr lang="en-US" smtClean="0"/>
          </a:p>
        </p:txBody>
      </p:sp>
      <p:sp>
        <p:nvSpPr>
          <p:cNvPr id="14341" name="Rectangle 3"/>
          <p:cNvSpPr>
            <a:spLocks noChangeArrowheads="1"/>
          </p:cNvSpPr>
          <p:nvPr/>
        </p:nvSpPr>
        <p:spPr bwMode="auto">
          <a:xfrm>
            <a:off x="2262188" y="2257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14342" name="Text Box 4"/>
          <p:cNvSpPr txBox="1">
            <a:spLocks noChangeArrowheads="1"/>
          </p:cNvSpPr>
          <p:nvPr/>
        </p:nvSpPr>
        <p:spPr bwMode="auto">
          <a:xfrm>
            <a:off x="3276600" y="5791200"/>
            <a:ext cx="2819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400">
                <a:latin typeface="Tahoma" pitchFamily="34" charset="0"/>
              </a:rPr>
              <a:t>Διαίρεση με το μηδέν </a:t>
            </a:r>
            <a:endParaRPr lang="en-US" sz="2400">
              <a:latin typeface="Tahoma" pitchFamily="34" charset="0"/>
            </a:endParaRPr>
          </a:p>
        </p:txBody>
      </p:sp>
      <p:sp>
        <p:nvSpPr>
          <p:cNvPr id="14343" name="Text Box 5"/>
          <p:cNvSpPr txBox="1">
            <a:spLocks noChangeArrowheads="1"/>
          </p:cNvSpPr>
          <p:nvPr/>
        </p:nvSpPr>
        <p:spPr bwMode="auto">
          <a:xfrm>
            <a:off x="6537325" y="47577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l-GR" sz="2400">
              <a:latin typeface="Tahoma" pitchFamily="34" charset="0"/>
            </a:endParaRPr>
          </a:p>
        </p:txBody>
      </p:sp>
      <p:graphicFrame>
        <p:nvGraphicFramePr>
          <p:cNvPr id="14338" name="Object 6"/>
          <p:cNvGraphicFramePr>
            <a:graphicFrameLocks noChangeAspect="1"/>
          </p:cNvGraphicFramePr>
          <p:nvPr/>
        </p:nvGraphicFramePr>
        <p:xfrm>
          <a:off x="2057400" y="1981200"/>
          <a:ext cx="5334000" cy="3840163"/>
        </p:xfrm>
        <a:graphic>
          <a:graphicData uri="http://schemas.openxmlformats.org/presentationml/2006/ole">
            <p:oleObj spid="_x0000_s53250" name="Mathcad" r:id="rId4" imgW="5067360" imgH="3648240" progId="">
              <p:embed/>
            </p:oleObj>
          </a:graphicData>
        </a:graphic>
      </p:graphicFrame>
      <p:sp>
        <p:nvSpPr>
          <p:cNvPr id="14344" name="Text Box 7"/>
          <p:cNvSpPr txBox="1">
            <a:spLocks noChangeArrowheads="1"/>
          </p:cNvSpPr>
          <p:nvPr/>
        </p:nvSpPr>
        <p:spPr bwMode="auto">
          <a:xfrm>
            <a:off x="6270625" y="55546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l-GR" sz="2400">
              <a:latin typeface="Tahoma" pitchFamily="34" charset="0"/>
            </a:endParaRPr>
          </a:p>
        </p:txBody>
      </p:sp>
      <p:graphicFrame>
        <p:nvGraphicFramePr>
          <p:cNvPr id="14339" name="Object 8"/>
          <p:cNvGraphicFramePr>
            <a:graphicFrameLocks noChangeAspect="1"/>
          </p:cNvGraphicFramePr>
          <p:nvPr/>
        </p:nvGraphicFramePr>
        <p:xfrm>
          <a:off x="5943600" y="5562600"/>
          <a:ext cx="1079500" cy="215900"/>
        </p:xfrm>
        <a:graphic>
          <a:graphicData uri="http://schemas.openxmlformats.org/presentationml/2006/ole">
            <p:oleObj spid="_x0000_s53251" name="Equation" r:id="rId5" imgW="107928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Μειονεκτήματα </a:t>
            </a:r>
            <a:r>
              <a:rPr lang="en-US" smtClean="0"/>
              <a:t> (</a:t>
            </a:r>
            <a:r>
              <a:rPr lang="el-GR" smtClean="0"/>
              <a:t>Συνέχεια</a:t>
            </a:r>
            <a:r>
              <a:rPr lang="en-US" smtClean="0"/>
              <a:t>)</a:t>
            </a:r>
          </a:p>
        </p:txBody>
      </p:sp>
      <p:sp>
        <p:nvSpPr>
          <p:cNvPr id="15365" name="Rectangle 3"/>
          <p:cNvSpPr>
            <a:spLocks noChangeArrowheads="1"/>
          </p:cNvSpPr>
          <p:nvPr/>
        </p:nvSpPr>
        <p:spPr bwMode="auto">
          <a:xfrm>
            <a:off x="1824038" y="21288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15366" name="Rectangle 4"/>
          <p:cNvSpPr>
            <a:spLocks noChangeArrowheads="1"/>
          </p:cNvSpPr>
          <p:nvPr/>
        </p:nvSpPr>
        <p:spPr bwMode="auto">
          <a:xfrm>
            <a:off x="1952625" y="1933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2590800" y="60198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400">
                <a:latin typeface="Tahoma" pitchFamily="34" charset="0"/>
              </a:rPr>
              <a:t>Υπερπήδηση της ρίζας.</a:t>
            </a:r>
            <a:endParaRPr lang="en-US" sz="2400">
              <a:latin typeface="Tahoma" pitchFamily="34" charset="0"/>
            </a:endParaRPr>
          </a:p>
        </p:txBody>
      </p:sp>
      <p:sp>
        <p:nvSpPr>
          <p:cNvPr id="15368" name="Text Box 6"/>
          <p:cNvSpPr txBox="1">
            <a:spLocks noChangeArrowheads="1"/>
          </p:cNvSpPr>
          <p:nvPr/>
        </p:nvSpPr>
        <p:spPr bwMode="auto">
          <a:xfrm>
            <a:off x="6842125" y="47577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l-GR" sz="2400">
              <a:latin typeface="Tahoma" pitchFamily="34" charset="0"/>
            </a:endParaRPr>
          </a:p>
        </p:txBody>
      </p:sp>
      <p:graphicFrame>
        <p:nvGraphicFramePr>
          <p:cNvPr id="15362" name="Object 7"/>
          <p:cNvGraphicFramePr>
            <a:graphicFrameLocks noChangeAspect="1"/>
          </p:cNvGraphicFramePr>
          <p:nvPr/>
        </p:nvGraphicFramePr>
        <p:xfrm>
          <a:off x="1905000" y="1676400"/>
          <a:ext cx="5324475" cy="4467225"/>
        </p:xfrm>
        <a:graphic>
          <a:graphicData uri="http://schemas.openxmlformats.org/presentationml/2006/ole">
            <p:oleObj spid="_x0000_s54274" name="Mathcad" r:id="rId4" imgW="5324400" imgH="4467240" progId="">
              <p:embed/>
            </p:oleObj>
          </a:graphicData>
        </a:graphic>
      </p:graphicFrame>
      <p:sp>
        <p:nvSpPr>
          <p:cNvPr id="15369" name="Text Box 8"/>
          <p:cNvSpPr txBox="1">
            <a:spLocks noChangeArrowheads="1"/>
          </p:cNvSpPr>
          <p:nvPr/>
        </p:nvSpPr>
        <p:spPr bwMode="auto">
          <a:xfrm>
            <a:off x="6080125" y="54435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l-GR" sz="2400">
              <a:latin typeface="Tahoma" pitchFamily="34" charset="0"/>
            </a:endParaRPr>
          </a:p>
        </p:txBody>
      </p:sp>
      <p:graphicFrame>
        <p:nvGraphicFramePr>
          <p:cNvPr id="15363" name="Object 9"/>
          <p:cNvGraphicFramePr>
            <a:graphicFrameLocks noChangeAspect="1"/>
          </p:cNvGraphicFramePr>
          <p:nvPr/>
        </p:nvGraphicFramePr>
        <p:xfrm>
          <a:off x="5994400" y="5562600"/>
          <a:ext cx="977900" cy="215900"/>
        </p:xfrm>
        <a:graphic>
          <a:graphicData uri="http://schemas.openxmlformats.org/presentationml/2006/ole">
            <p:oleObj spid="_x0000_s54275" name="Equation" r:id="rId5" imgW="97776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57200"/>
            <a:ext cx="7793038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l-GR" sz="3200" smtClean="0">
                <a:cs typeface="Times New Roman" pitchFamily="18" charset="0"/>
              </a:rPr>
              <a:t>Αλγόριθμος για την μέθοδο τέμνουσας</a:t>
            </a:r>
            <a:r>
              <a:rPr lang="el-GR" sz="4000" smtClean="0">
                <a:cs typeface="Times New Roman" pitchFamily="18" charset="0"/>
              </a:rPr>
              <a:t> </a:t>
            </a:r>
            <a:endParaRPr lang="en-US" sz="4000" smtClean="0">
              <a:cs typeface="Times New Roman" pitchFamily="18" charset="0"/>
            </a:endParaRPr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609600" y="2166938"/>
            <a:ext cx="7848600" cy="264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1400">
                <a:latin typeface="Tahoma" pitchFamily="34" charset="0"/>
                <a:hlinkClick r:id="rId3"/>
              </a:rPr>
              <a:t>Secant method algorithm animation </a:t>
            </a:r>
            <a:r>
              <a:rPr lang="el-GR" sz="1400">
                <a:latin typeface="Tahoma" pitchFamily="34" charset="0"/>
                <a:hlinkClick r:id="rId3"/>
              </a:rPr>
              <a:t>                                                                                  </a:t>
            </a:r>
            <a:r>
              <a:rPr lang="el-GR" sz="1400">
                <a:latin typeface="Tahoma" pitchFamily="34" charset="0"/>
              </a:rPr>
              <a:t>(επίλυση τέταρτου βαθμού πολυωνυμικής εξίσωσης σε κλασματική διάσταση με μεταβαλλόμενο αρχικό σημείο)</a:t>
            </a:r>
          </a:p>
          <a:p>
            <a:pPr>
              <a:buFontTx/>
              <a:buChar char="•"/>
            </a:pPr>
            <a:r>
              <a:rPr lang="en-US" sz="1400">
                <a:latin typeface="Tahoma" pitchFamily="34" charset="0"/>
                <a:hlinkClick r:id="rId4"/>
              </a:rPr>
              <a:t>Secant method algorithm animation</a:t>
            </a:r>
            <a:r>
              <a:rPr lang="el-GR" sz="1400">
                <a:latin typeface="Tahoma" pitchFamily="34" charset="0"/>
                <a:hlinkClick r:id="rId4"/>
              </a:rPr>
              <a:t>                                                                            </a:t>
            </a:r>
            <a:r>
              <a:rPr lang="el-GR" sz="1400">
                <a:latin typeface="Tahoma" pitchFamily="34" charset="0"/>
              </a:rPr>
              <a:t>(προσέγγιση των μηδενικών της συνάρτησης ημίτονο σε κλασματική διάσταση)</a:t>
            </a:r>
          </a:p>
          <a:p>
            <a:pPr>
              <a:buFontTx/>
              <a:buChar char="•"/>
            </a:pPr>
            <a:r>
              <a:rPr lang="en-US" sz="1400">
                <a:latin typeface="Tahoma" pitchFamily="34" charset="0"/>
                <a:hlinkClick r:id="rId5"/>
              </a:rPr>
              <a:t>Secant method for two equations</a:t>
            </a:r>
            <a:endParaRPr lang="en-US" sz="1400">
              <a:latin typeface="Tahoma" pitchFamily="34" charset="0"/>
            </a:endParaRPr>
          </a:p>
          <a:p>
            <a:pPr>
              <a:buFontTx/>
              <a:buChar char="•"/>
            </a:pPr>
            <a:r>
              <a:rPr lang="en-US" sz="1400">
                <a:latin typeface="Tahoma" pitchFamily="34" charset="0"/>
                <a:hlinkClick r:id="rId6"/>
              </a:rPr>
              <a:t>Example 4</a:t>
            </a:r>
            <a:endParaRPr lang="en-US" sz="1400">
              <a:latin typeface="Tahoma" pitchFamily="34" charset="0"/>
            </a:endParaRPr>
          </a:p>
          <a:p>
            <a:pPr>
              <a:buFontTx/>
              <a:buChar char="•"/>
            </a:pPr>
            <a:r>
              <a:rPr lang="en-US" sz="1400">
                <a:latin typeface="Tahoma" pitchFamily="34" charset="0"/>
                <a:hlinkClick r:id="rId7"/>
              </a:rPr>
              <a:t>Example 5</a:t>
            </a:r>
            <a:endParaRPr lang="en-US" sz="1400">
              <a:latin typeface="Tahoma" pitchFamily="34" charset="0"/>
            </a:endParaRPr>
          </a:p>
          <a:p>
            <a:pPr>
              <a:buFontTx/>
              <a:buChar char="•"/>
            </a:pPr>
            <a:r>
              <a:rPr lang="en-US" sz="1400">
                <a:latin typeface="Tahoma" pitchFamily="34" charset="0"/>
                <a:hlinkClick r:id="rId8"/>
              </a:rPr>
              <a:t>Paper: </a:t>
            </a:r>
            <a:r>
              <a:rPr lang="el-GR" sz="1400">
                <a:latin typeface="Tahoma" pitchFamily="34" charset="0"/>
                <a:hlinkClick r:id="rId8"/>
              </a:rPr>
              <a:t>PROBLEMS AND SOLUTIONS BY THE APPLICATION OF JULIA SET</a:t>
            </a:r>
            <a:r>
              <a:rPr lang="en-US" sz="1400">
                <a:latin typeface="Tahoma" pitchFamily="34" charset="0"/>
                <a:hlinkClick r:id="rId8"/>
              </a:rPr>
              <a:t> </a:t>
            </a:r>
            <a:r>
              <a:rPr lang="el-GR" sz="1400">
                <a:latin typeface="Tahoma" pitchFamily="34" charset="0"/>
                <a:hlinkClick r:id="rId8"/>
              </a:rPr>
              <a:t>THEORY TO ONE-DOT AND MULTI-DOTS</a:t>
            </a:r>
            <a:r>
              <a:rPr lang="en-US" sz="1400">
                <a:latin typeface="Tahoma" pitchFamily="34" charset="0"/>
                <a:hlinkClick r:id="rId8"/>
              </a:rPr>
              <a:t> </a:t>
            </a:r>
            <a:r>
              <a:rPr lang="el-GR" sz="1400">
                <a:latin typeface="Tahoma" pitchFamily="34" charset="0"/>
                <a:hlinkClick r:id="rId8"/>
              </a:rPr>
              <a:t>NUMERICAL METHODS</a:t>
            </a:r>
            <a:endParaRPr lang="en-US" sz="1400">
              <a:latin typeface="Tahoma" pitchFamily="34" charset="0"/>
            </a:endParaRPr>
          </a:p>
          <a:p>
            <a:pPr>
              <a:buFontTx/>
              <a:buChar char="•"/>
            </a:pPr>
            <a:r>
              <a:rPr lang="en-US" sz="1400">
                <a:latin typeface="Tahoma" pitchFamily="34" charset="0"/>
                <a:hlinkClick r:id="rId9"/>
              </a:rPr>
              <a:t>Mandelbrot set fractal generator </a:t>
            </a:r>
            <a:endParaRPr lang="el-GR" sz="1400">
              <a:latin typeface="Tahoma" pitchFamily="34" charset="0"/>
            </a:endParaRPr>
          </a:p>
          <a:p>
            <a:pPr>
              <a:buFontTx/>
              <a:buChar char="•"/>
            </a:pPr>
            <a:endParaRPr lang="el-GR" sz="140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7793038" cy="1143000"/>
          </a:xfrm>
        </p:spPr>
        <p:txBody>
          <a:bodyPr/>
          <a:lstStyle/>
          <a:p>
            <a:pPr eaLnBrk="1" hangingPunct="1"/>
            <a:r>
              <a:rPr lang="el-GR" sz="3200" smtClean="0"/>
              <a:t>Μέθοδος της τέμνουσας (</a:t>
            </a:r>
            <a:r>
              <a:rPr lang="en-US" sz="3200" smtClean="0">
                <a:hlinkClick r:id="rId4"/>
              </a:rPr>
              <a:t>Secant</a:t>
            </a:r>
            <a:r>
              <a:rPr lang="el-GR" sz="3200" smtClean="0">
                <a:hlinkClick r:id="rId4"/>
              </a:rPr>
              <a:t> </a:t>
            </a:r>
            <a:r>
              <a:rPr lang="en-US" sz="3200" smtClean="0">
                <a:hlinkClick r:id="rId4"/>
              </a:rPr>
              <a:t>method</a:t>
            </a:r>
            <a:r>
              <a:rPr lang="el-GR" sz="3200" smtClean="0"/>
              <a:t>)</a:t>
            </a:r>
            <a:r>
              <a:rPr lang="en-US" sz="4000" smtClean="0"/>
              <a:t> </a:t>
            </a:r>
          </a:p>
        </p:txBody>
      </p:sp>
      <p:sp>
        <p:nvSpPr>
          <p:cNvPr id="7174" name="5 - Θέση αριθμού διαφάνειας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C21B360-4FBC-40C3-A5A2-C486DA254172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7176" name="Rectangle 3"/>
          <p:cNvSpPr>
            <a:spLocks noChangeArrowheads="1"/>
          </p:cNvSpPr>
          <p:nvPr/>
        </p:nvSpPr>
        <p:spPr bwMode="auto">
          <a:xfrm>
            <a:off x="2886075" y="1743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7177" name="Rectangle 4"/>
          <p:cNvSpPr>
            <a:spLocks noChangeArrowheads="1"/>
          </p:cNvSpPr>
          <p:nvPr/>
        </p:nvSpPr>
        <p:spPr bwMode="auto">
          <a:xfrm>
            <a:off x="4043363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graphicFrame>
        <p:nvGraphicFramePr>
          <p:cNvPr id="7170" name="Object 5"/>
          <p:cNvGraphicFramePr>
            <a:graphicFrameLocks noChangeAspect="1"/>
          </p:cNvGraphicFramePr>
          <p:nvPr/>
        </p:nvGraphicFramePr>
        <p:xfrm>
          <a:off x="5791200" y="2743200"/>
          <a:ext cx="2157413" cy="909638"/>
        </p:xfrm>
        <a:graphic>
          <a:graphicData uri="http://schemas.openxmlformats.org/presentationml/2006/ole">
            <p:oleObj spid="_x0000_s1026" name="Equation" r:id="rId5" imgW="1028520" imgH="431640" progId="Equation.3">
              <p:embed/>
            </p:oleObj>
          </a:graphicData>
        </a:graphic>
      </p:graphicFrame>
      <p:sp>
        <p:nvSpPr>
          <p:cNvPr id="7178" name="Rectangle 6"/>
          <p:cNvSpPr>
            <a:spLocks noChangeArrowheads="1"/>
          </p:cNvSpPr>
          <p:nvPr/>
        </p:nvSpPr>
        <p:spPr bwMode="auto">
          <a:xfrm>
            <a:off x="2828925" y="1743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graphicFrame>
        <p:nvGraphicFramePr>
          <p:cNvPr id="7171" name="Object 7"/>
          <p:cNvGraphicFramePr>
            <a:graphicFrameLocks noChangeAspect="1"/>
          </p:cNvGraphicFramePr>
          <p:nvPr/>
        </p:nvGraphicFramePr>
        <p:xfrm>
          <a:off x="1066800" y="1905000"/>
          <a:ext cx="4191000" cy="3906838"/>
        </p:xfrm>
        <a:graphic>
          <a:graphicData uri="http://schemas.openxmlformats.org/presentationml/2006/ole">
            <p:oleObj spid="_x0000_s1027" name="Picture" r:id="rId6" imgW="3486240" imgH="3371760" progId="Word.Picture.8">
              <p:embed/>
            </p:oleObj>
          </a:graphicData>
        </a:graphic>
      </p:graphicFrame>
      <p:sp>
        <p:nvSpPr>
          <p:cNvPr id="7179" name="Rectangle 8"/>
          <p:cNvSpPr>
            <a:spLocks noChangeArrowheads="1"/>
          </p:cNvSpPr>
          <p:nvPr/>
        </p:nvSpPr>
        <p:spPr bwMode="auto">
          <a:xfrm>
            <a:off x="4043363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7180" name="Rectangle 9"/>
          <p:cNvSpPr>
            <a:spLocks noChangeArrowheads="1"/>
          </p:cNvSpPr>
          <p:nvPr/>
        </p:nvSpPr>
        <p:spPr bwMode="auto">
          <a:xfrm>
            <a:off x="3805238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graphicFrame>
        <p:nvGraphicFramePr>
          <p:cNvPr id="7172" name="Object 10"/>
          <p:cNvGraphicFramePr>
            <a:graphicFrameLocks noChangeAspect="1"/>
          </p:cNvGraphicFramePr>
          <p:nvPr/>
        </p:nvGraphicFramePr>
        <p:xfrm>
          <a:off x="5791200" y="4419600"/>
          <a:ext cx="2590800" cy="755650"/>
        </p:xfrm>
        <a:graphic>
          <a:graphicData uri="http://schemas.openxmlformats.org/presentationml/2006/ole">
            <p:oleObj spid="_x0000_s1028" r:id="rId7" imgW="1536033" imgH="444307" progId="Equation.3">
              <p:embed/>
            </p:oleObj>
          </a:graphicData>
        </a:graphic>
      </p:graphicFrame>
      <p:graphicFrame>
        <p:nvGraphicFramePr>
          <p:cNvPr id="7173" name="Object 11"/>
          <p:cNvGraphicFramePr>
            <a:graphicFrameLocks noChangeAspect="1"/>
          </p:cNvGraphicFramePr>
          <p:nvPr/>
        </p:nvGraphicFramePr>
        <p:xfrm>
          <a:off x="5791200" y="5486400"/>
          <a:ext cx="2743200" cy="744538"/>
        </p:xfrm>
        <a:graphic>
          <a:graphicData uri="http://schemas.openxmlformats.org/presentationml/2006/ole">
            <p:oleObj spid="_x0000_s1029" r:id="rId8" imgW="1651000" imgH="444500" progId="Equation.3">
              <p:embed/>
            </p:oleObj>
          </a:graphicData>
        </a:graphic>
      </p:graphicFrame>
      <p:sp>
        <p:nvSpPr>
          <p:cNvPr id="7181" name="Text Box 12"/>
          <p:cNvSpPr txBox="1">
            <a:spLocks noChangeArrowheads="1"/>
          </p:cNvSpPr>
          <p:nvPr/>
        </p:nvSpPr>
        <p:spPr bwMode="auto">
          <a:xfrm>
            <a:off x="6134100" y="2286000"/>
            <a:ext cx="1211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Newton</a:t>
            </a:r>
          </a:p>
        </p:txBody>
      </p:sp>
      <p:sp>
        <p:nvSpPr>
          <p:cNvPr id="7182" name="Text Box 13"/>
          <p:cNvSpPr txBox="1">
            <a:spLocks noChangeArrowheads="1"/>
          </p:cNvSpPr>
          <p:nvPr/>
        </p:nvSpPr>
        <p:spPr bwMode="auto">
          <a:xfrm>
            <a:off x="4876800" y="373380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/>
              <a:t>Προσέγγιση παραγώγου.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2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80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7793038" cy="1143000"/>
          </a:xfrm>
        </p:spPr>
        <p:txBody>
          <a:bodyPr/>
          <a:lstStyle/>
          <a:p>
            <a:pPr eaLnBrk="1" hangingPunct="1"/>
            <a:r>
              <a:rPr lang="el-GR" smtClean="0"/>
              <a:t>Γεωμετρική ερμηνεία </a:t>
            </a:r>
            <a:endParaRPr lang="en-US" smtClean="0"/>
          </a:p>
        </p:txBody>
      </p:sp>
      <p:sp>
        <p:nvSpPr>
          <p:cNvPr id="8198" name="5 - Θέση αριθμού διαφάνειας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6977498-4BB2-4C7B-A032-872197332F49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8200" name="Rectangle 3"/>
          <p:cNvSpPr>
            <a:spLocks noChangeArrowheads="1"/>
          </p:cNvSpPr>
          <p:nvPr/>
        </p:nvSpPr>
        <p:spPr bwMode="auto">
          <a:xfrm>
            <a:off x="2886075" y="1743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8201" name="Rectangle 4"/>
          <p:cNvSpPr>
            <a:spLocks noChangeArrowheads="1"/>
          </p:cNvSpPr>
          <p:nvPr/>
        </p:nvSpPr>
        <p:spPr bwMode="auto">
          <a:xfrm>
            <a:off x="4043363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8202" name="Rectangle 5"/>
          <p:cNvSpPr>
            <a:spLocks noChangeArrowheads="1"/>
          </p:cNvSpPr>
          <p:nvPr/>
        </p:nvSpPr>
        <p:spPr bwMode="auto">
          <a:xfrm>
            <a:off x="2828925" y="1743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8203" name="Rectangle 6"/>
          <p:cNvSpPr>
            <a:spLocks noChangeArrowheads="1"/>
          </p:cNvSpPr>
          <p:nvPr/>
        </p:nvSpPr>
        <p:spPr bwMode="auto">
          <a:xfrm>
            <a:off x="4043363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graphicFrame>
        <p:nvGraphicFramePr>
          <p:cNvPr id="8194" name="Object 7"/>
          <p:cNvGraphicFramePr>
            <a:graphicFrameLocks noChangeAspect="1"/>
          </p:cNvGraphicFramePr>
          <p:nvPr/>
        </p:nvGraphicFramePr>
        <p:xfrm>
          <a:off x="5181600" y="4953000"/>
          <a:ext cx="3429000" cy="930275"/>
        </p:xfrm>
        <a:graphic>
          <a:graphicData uri="http://schemas.openxmlformats.org/presentationml/2006/ole">
            <p:oleObj spid="_x0000_s2050" r:id="rId4" imgW="1651000" imgH="444500" progId="Equation.3">
              <p:embed/>
            </p:oleObj>
          </a:graphicData>
        </a:graphic>
      </p:graphicFrame>
      <p:sp>
        <p:nvSpPr>
          <p:cNvPr id="8204" name="Text Box 8"/>
          <p:cNvSpPr txBox="1">
            <a:spLocks noChangeArrowheads="1"/>
          </p:cNvSpPr>
          <p:nvPr/>
        </p:nvSpPr>
        <p:spPr bwMode="auto">
          <a:xfrm>
            <a:off x="3513138" y="2286000"/>
            <a:ext cx="4803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l-GR"/>
              <a:t>Λόγος πλευρών ομοίων τριγώνων</a:t>
            </a:r>
            <a:endParaRPr lang="en-US"/>
          </a:p>
        </p:txBody>
      </p:sp>
      <p:sp>
        <p:nvSpPr>
          <p:cNvPr id="8205" name="Rectangle 9"/>
          <p:cNvSpPr>
            <a:spLocks noChangeArrowheads="1"/>
          </p:cNvSpPr>
          <p:nvPr/>
        </p:nvSpPr>
        <p:spPr bwMode="auto">
          <a:xfrm>
            <a:off x="2828925" y="1743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graphicFrame>
        <p:nvGraphicFramePr>
          <p:cNvPr id="8195" name="Object 10"/>
          <p:cNvGraphicFramePr>
            <a:graphicFrameLocks noChangeAspect="1"/>
          </p:cNvGraphicFramePr>
          <p:nvPr/>
        </p:nvGraphicFramePr>
        <p:xfrm>
          <a:off x="533400" y="2590800"/>
          <a:ext cx="3486150" cy="3371850"/>
        </p:xfrm>
        <a:graphic>
          <a:graphicData uri="http://schemas.openxmlformats.org/presentationml/2006/ole">
            <p:oleObj spid="_x0000_s2051" r:id="rId5" imgW="3486912" imgH="3372612" progId="Word.Picture.8">
              <p:embed/>
            </p:oleObj>
          </a:graphicData>
        </a:graphic>
      </p:graphicFrame>
      <p:sp>
        <p:nvSpPr>
          <p:cNvPr id="8206" name="Rectangle 11"/>
          <p:cNvSpPr>
            <a:spLocks noChangeArrowheads="1"/>
          </p:cNvSpPr>
          <p:nvPr/>
        </p:nvSpPr>
        <p:spPr bwMode="auto">
          <a:xfrm>
            <a:off x="3910013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graphicFrame>
        <p:nvGraphicFramePr>
          <p:cNvPr id="8196" name="Object 12"/>
          <p:cNvGraphicFramePr>
            <a:graphicFrameLocks noChangeAspect="1"/>
          </p:cNvGraphicFramePr>
          <p:nvPr/>
        </p:nvGraphicFramePr>
        <p:xfrm>
          <a:off x="5715000" y="3733800"/>
          <a:ext cx="2819400" cy="954088"/>
        </p:xfrm>
        <a:graphic>
          <a:graphicData uri="http://schemas.openxmlformats.org/presentationml/2006/ole">
            <p:oleObj spid="_x0000_s2052" r:id="rId6" imgW="1320227" imgH="444307" progId="Equation.3">
              <p:embed/>
            </p:oleObj>
          </a:graphicData>
        </a:graphic>
      </p:graphicFrame>
      <p:sp>
        <p:nvSpPr>
          <p:cNvPr id="8207" name="Rectangle 13"/>
          <p:cNvSpPr>
            <a:spLocks noChangeArrowheads="1"/>
          </p:cNvSpPr>
          <p:nvPr/>
        </p:nvSpPr>
        <p:spPr bwMode="auto">
          <a:xfrm>
            <a:off x="375285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8208" name="Rectangle 14"/>
          <p:cNvSpPr>
            <a:spLocks noChangeArrowheads="1"/>
          </p:cNvSpPr>
          <p:nvPr/>
        </p:nvSpPr>
        <p:spPr bwMode="auto">
          <a:xfrm>
            <a:off x="4224338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graphicFrame>
        <p:nvGraphicFramePr>
          <p:cNvPr id="8197" name="Object 15"/>
          <p:cNvGraphicFramePr>
            <a:graphicFrameLocks noChangeAspect="1"/>
          </p:cNvGraphicFramePr>
          <p:nvPr/>
        </p:nvGraphicFramePr>
        <p:xfrm>
          <a:off x="6400800" y="2743200"/>
          <a:ext cx="1295400" cy="741363"/>
        </p:xfrm>
        <a:graphic>
          <a:graphicData uri="http://schemas.openxmlformats.org/presentationml/2006/ole">
            <p:oleObj spid="_x0000_s2053" name="Equation" r:id="rId7" imgW="68580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4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5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400" smtClean="0"/>
              <a:t>Mandenbrot set</a:t>
            </a:r>
            <a:endParaRPr lang="el-GR" sz="1400" smtClean="0"/>
          </a:p>
        </p:txBody>
      </p:sp>
      <p:pic>
        <p:nvPicPr>
          <p:cNvPr id="39939" name="4 - Θέση περιεχομένου" descr="Mandelbrot_se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2072481"/>
            <a:ext cx="5486400" cy="4114800"/>
          </a:xfrm>
        </p:spPr>
      </p:pic>
      <p:sp>
        <p:nvSpPr>
          <p:cNvPr id="39940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CD023EB-C2C3-4232-ADBA-098C6173CBD6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</a:rPr>
              <a:t>Επιταχυντής Σύγκλισης Επαναληπτικών Μεθόδων</a:t>
            </a:r>
            <a:endParaRPr lang="el-GR" sz="2800" b="1" dirty="0">
              <a:solidFill>
                <a:srgbClr val="FF0000"/>
              </a:solidFill>
            </a:endParaRPr>
          </a:p>
        </p:txBody>
      </p:sp>
      <p:sp>
        <p:nvSpPr>
          <p:cNvPr id="3" name="2 - Ορθογώνιο"/>
          <p:cNvSpPr/>
          <p:nvPr/>
        </p:nvSpPr>
        <p:spPr>
          <a:xfrm>
            <a:off x="467544" y="1628801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dirty="0" smtClean="0"/>
              <a:t>Η γραμμική σύγκλιση των επαναληπτικών μεθόδων  μπορεί να βελτιωθεί με τη βοήθεια της μεθόδου του </a:t>
            </a:r>
            <a:r>
              <a:rPr lang="en-US" dirty="0" err="1" smtClean="0"/>
              <a:t>Aitken</a:t>
            </a:r>
            <a:r>
              <a:rPr lang="el-GR" dirty="0" smtClean="0"/>
              <a:t>.  Σύμφωνα με αυτήν, το σφάλμα δυο διαδοχικών προσεγγίσεων που παράγουν οι μέθοδοι γραμμικής συγκλίσεως </a:t>
            </a:r>
            <a:endParaRPr lang="en-US" dirty="0"/>
          </a:p>
        </p:txBody>
      </p:sp>
      <p:pic>
        <p:nvPicPr>
          <p:cNvPr id="1628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2636912"/>
            <a:ext cx="1224234" cy="780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TextBox"/>
          <p:cNvSpPr txBox="1"/>
          <p:nvPr/>
        </p:nvSpPr>
        <p:spPr>
          <a:xfrm>
            <a:off x="467544" y="3573016"/>
            <a:ext cx="2654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Μετά την απαλοιφή του Α</a:t>
            </a:r>
            <a:endParaRPr lang="el-GR" dirty="0"/>
          </a:p>
        </p:txBody>
      </p:sp>
      <p:pic>
        <p:nvPicPr>
          <p:cNvPr id="162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717032"/>
            <a:ext cx="2536069" cy="1928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15 - TextBox"/>
          <p:cNvSpPr txBox="1">
            <a:spLocks noChangeArrowheads="1"/>
          </p:cNvSpPr>
          <p:nvPr/>
        </p:nvSpPr>
        <p:spPr bwMode="auto">
          <a:xfrm>
            <a:off x="2555875" y="4868863"/>
            <a:ext cx="312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</a:t>
            </a:r>
            <a:endParaRPr lang="el-GR"/>
          </a:p>
        </p:txBody>
      </p:sp>
      <p:sp>
        <p:nvSpPr>
          <p:cNvPr id="62467" name="1 - Τίτλος"/>
          <p:cNvSpPr>
            <a:spLocks noGrp="1"/>
          </p:cNvSpPr>
          <p:nvPr>
            <p:ph type="ctrTitle"/>
          </p:nvPr>
        </p:nvSpPr>
        <p:spPr>
          <a:xfrm>
            <a:off x="755650" y="188913"/>
            <a:ext cx="7772400" cy="506412"/>
          </a:xfrm>
        </p:spPr>
        <p:txBody>
          <a:bodyPr/>
          <a:lstStyle/>
          <a:p>
            <a:r>
              <a:rPr lang="el-GR" sz="2400" smtClean="0"/>
              <a:t>Μέθοδος του </a:t>
            </a:r>
            <a:r>
              <a:rPr lang="en-US" sz="2400" smtClean="0"/>
              <a:t>Steffensen</a:t>
            </a:r>
            <a:endParaRPr lang="el-GR" sz="2400" smtClean="0"/>
          </a:p>
        </p:txBody>
      </p:sp>
      <p:grpSp>
        <p:nvGrpSpPr>
          <p:cNvPr id="2" name="12 - Ομάδα"/>
          <p:cNvGrpSpPr>
            <a:grpSpLocks/>
          </p:cNvGrpSpPr>
          <p:nvPr/>
        </p:nvGrpSpPr>
        <p:grpSpPr bwMode="auto">
          <a:xfrm>
            <a:off x="827088" y="-603250"/>
            <a:ext cx="9290050" cy="6165850"/>
            <a:chOff x="5076056" y="188640"/>
            <a:chExt cx="4536504" cy="3456384"/>
          </a:xfrm>
        </p:grpSpPr>
        <p:cxnSp>
          <p:nvCxnSpPr>
            <p:cNvPr id="5" name="4 - Ευθύγραμμο βέλος σύνδεσης"/>
            <p:cNvCxnSpPr/>
            <p:nvPr/>
          </p:nvCxnSpPr>
          <p:spPr>
            <a:xfrm flipV="1">
              <a:off x="5507845" y="1772668"/>
              <a:ext cx="0" cy="1872356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6 - Ευθύγραμμο βέλος σύνδεσης"/>
            <p:cNvCxnSpPr/>
            <p:nvPr/>
          </p:nvCxnSpPr>
          <p:spPr>
            <a:xfrm>
              <a:off x="5076056" y="3356695"/>
              <a:ext cx="3384548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7 - Τόξο"/>
            <p:cNvSpPr/>
            <p:nvPr/>
          </p:nvSpPr>
          <p:spPr>
            <a:xfrm rot="10800000">
              <a:off x="5724128" y="188640"/>
              <a:ext cx="3888432" cy="3384302"/>
            </a:xfrm>
            <a:prstGeom prst="arc">
              <a:avLst>
                <a:gd name="adj1" fmla="val 16200000"/>
                <a:gd name="adj2" fmla="val 20843251"/>
              </a:avLst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cxnSp>
          <p:nvCxnSpPr>
            <p:cNvPr id="10" name="9 - Ευθεία γραμμή σύνδεσης"/>
            <p:cNvCxnSpPr/>
            <p:nvPr/>
          </p:nvCxnSpPr>
          <p:spPr>
            <a:xfrm>
              <a:off x="5868316" y="2564682"/>
              <a:ext cx="0" cy="792014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- Ευθεία γραμμή σύνδεσης"/>
            <p:cNvCxnSpPr/>
            <p:nvPr/>
          </p:nvCxnSpPr>
          <p:spPr>
            <a:xfrm>
              <a:off x="6083823" y="2853010"/>
              <a:ext cx="0" cy="503685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469" name="13 - TextBox"/>
          <p:cNvSpPr txBox="1">
            <a:spLocks noChangeArrowheads="1"/>
          </p:cNvSpPr>
          <p:nvPr/>
        </p:nvSpPr>
        <p:spPr bwMode="auto">
          <a:xfrm>
            <a:off x="1835150" y="3429000"/>
            <a:ext cx="603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f(x</a:t>
            </a:r>
            <a:r>
              <a:rPr lang="en-US" baseline="-25000"/>
              <a:t>n</a:t>
            </a:r>
            <a:r>
              <a:rPr lang="en-US"/>
              <a:t>)</a:t>
            </a:r>
            <a:endParaRPr lang="el-GR"/>
          </a:p>
        </p:txBody>
      </p:sp>
      <p:sp>
        <p:nvSpPr>
          <p:cNvPr id="62470" name="14 - TextBox"/>
          <p:cNvSpPr txBox="1">
            <a:spLocks noChangeArrowheads="1"/>
          </p:cNvSpPr>
          <p:nvPr/>
        </p:nvSpPr>
        <p:spPr bwMode="auto">
          <a:xfrm>
            <a:off x="2843213" y="3933825"/>
            <a:ext cx="8667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f(x</a:t>
            </a:r>
            <a:r>
              <a:rPr lang="en-US" baseline="-25000"/>
              <a:t>n</a:t>
            </a:r>
            <a:r>
              <a:rPr lang="en-US"/>
              <a:t>+h)</a:t>
            </a:r>
            <a:endParaRPr lang="el-GR"/>
          </a:p>
        </p:txBody>
      </p:sp>
      <p:cxnSp>
        <p:nvCxnSpPr>
          <p:cNvPr id="18" name="17 - Ευθύγραμμο βέλος σύνδεσης"/>
          <p:cNvCxnSpPr>
            <a:stCxn id="62466" idx="1"/>
          </p:cNvCxnSpPr>
          <p:nvPr/>
        </p:nvCxnSpPr>
        <p:spPr>
          <a:xfrm flipH="1">
            <a:off x="2484438" y="5054600"/>
            <a:ext cx="71437" cy="301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- Ευθύγραμμο βέλος σύνδεσης"/>
          <p:cNvCxnSpPr>
            <a:stCxn id="62466" idx="3"/>
            <a:endCxn id="62466" idx="3"/>
          </p:cNvCxnSpPr>
          <p:nvPr/>
        </p:nvCxnSpPr>
        <p:spPr>
          <a:xfrm>
            <a:off x="2868613" y="5054600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473" name="20 - TextBox"/>
          <p:cNvSpPr txBox="1">
            <a:spLocks noChangeArrowheads="1"/>
          </p:cNvSpPr>
          <p:nvPr/>
        </p:nvSpPr>
        <p:spPr bwMode="auto">
          <a:xfrm>
            <a:off x="2195513" y="5084763"/>
            <a:ext cx="431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x</a:t>
            </a:r>
            <a:r>
              <a:rPr lang="en-US" baseline="-25000"/>
              <a:t>n</a:t>
            </a:r>
            <a:endParaRPr lang="el-GR"/>
          </a:p>
        </p:txBody>
      </p:sp>
      <p:sp>
        <p:nvSpPr>
          <p:cNvPr id="62474" name="21 - TextBox"/>
          <p:cNvSpPr txBox="1">
            <a:spLocks noChangeArrowheads="1"/>
          </p:cNvSpPr>
          <p:nvPr/>
        </p:nvSpPr>
        <p:spPr bwMode="auto">
          <a:xfrm>
            <a:off x="2843213" y="5084763"/>
            <a:ext cx="6492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x</a:t>
            </a:r>
            <a:r>
              <a:rPr lang="en-US" baseline="-25000"/>
              <a:t>n</a:t>
            </a:r>
            <a:r>
              <a:rPr lang="en-US"/>
              <a:t>+h</a:t>
            </a:r>
            <a:endParaRPr lang="el-GR"/>
          </a:p>
        </p:txBody>
      </p:sp>
      <p:sp>
        <p:nvSpPr>
          <p:cNvPr id="62475" name="22 - TextBox"/>
          <p:cNvSpPr txBox="1">
            <a:spLocks noChangeArrowheads="1"/>
          </p:cNvSpPr>
          <p:nvPr/>
        </p:nvSpPr>
        <p:spPr bwMode="auto">
          <a:xfrm>
            <a:off x="3348038" y="1484313"/>
            <a:ext cx="491673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/>
              <a:t>Προσέγγιση της </a:t>
            </a:r>
            <a:r>
              <a:rPr lang="en-US" dirty="0"/>
              <a:t>f ’(x)  </a:t>
            </a:r>
            <a:r>
              <a:rPr lang="el-GR" dirty="0"/>
              <a:t>με τη συνάρτηση </a:t>
            </a:r>
            <a:r>
              <a:rPr lang="en-US" dirty="0"/>
              <a:t>g(x), </a:t>
            </a:r>
            <a:r>
              <a:rPr lang="el-GR" dirty="0"/>
              <a:t>όπου,</a:t>
            </a:r>
          </a:p>
          <a:p>
            <a:endParaRPr lang="el-GR" dirty="0"/>
          </a:p>
          <a:p>
            <a:r>
              <a:rPr lang="en-US" dirty="0"/>
              <a:t>g(x)= {f(</a:t>
            </a:r>
            <a:r>
              <a:rPr lang="en-US" dirty="0" err="1"/>
              <a:t>x+h</a:t>
            </a:r>
            <a:r>
              <a:rPr lang="en-US" dirty="0"/>
              <a:t>)-f(x)}/</a:t>
            </a:r>
            <a:r>
              <a:rPr lang="en-US" dirty="0" smtClean="0"/>
              <a:t>h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- Τίτλος"/>
          <p:cNvSpPr txBox="1">
            <a:spLocks/>
          </p:cNvSpPr>
          <p:nvPr/>
        </p:nvSpPr>
        <p:spPr bwMode="auto">
          <a:xfrm>
            <a:off x="755650" y="188913"/>
            <a:ext cx="777240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l-GR" sz="2400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Μέθοδος του </a:t>
            </a:r>
            <a:r>
              <a:rPr lang="en-US" sz="2400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Steffensen</a:t>
            </a:r>
            <a:endParaRPr lang="el-GR" sz="2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" name="14 - Ομάδα"/>
          <p:cNvGrpSpPr>
            <a:grpSpLocks/>
          </p:cNvGrpSpPr>
          <p:nvPr/>
        </p:nvGrpSpPr>
        <p:grpSpPr bwMode="auto">
          <a:xfrm>
            <a:off x="827088" y="-603250"/>
            <a:ext cx="9290050" cy="6165850"/>
            <a:chOff x="827584" y="-603448"/>
            <a:chExt cx="9289032" cy="6165304"/>
          </a:xfrm>
        </p:grpSpPr>
        <p:grpSp>
          <p:nvGrpSpPr>
            <p:cNvPr id="4" name="3 - Ομάδα"/>
            <p:cNvGrpSpPr>
              <a:grpSpLocks/>
            </p:cNvGrpSpPr>
            <p:nvPr/>
          </p:nvGrpSpPr>
          <p:grpSpPr bwMode="auto">
            <a:xfrm>
              <a:off x="827584" y="-603448"/>
              <a:ext cx="9289032" cy="6165304"/>
              <a:chOff x="5076056" y="188640"/>
              <a:chExt cx="4536504" cy="3456384"/>
            </a:xfrm>
          </p:grpSpPr>
          <p:cxnSp>
            <p:nvCxnSpPr>
              <p:cNvPr id="5" name="4 - Ευθύγραμμο βέλος σύνδεσης"/>
              <p:cNvCxnSpPr/>
              <p:nvPr/>
            </p:nvCxnSpPr>
            <p:spPr>
              <a:xfrm flipV="1">
                <a:off x="5507845" y="1772668"/>
                <a:ext cx="0" cy="1872356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5 - Ευθύγραμμο βέλος σύνδεσης"/>
              <p:cNvCxnSpPr/>
              <p:nvPr/>
            </p:nvCxnSpPr>
            <p:spPr>
              <a:xfrm>
                <a:off x="5076056" y="3356695"/>
                <a:ext cx="3384548" cy="0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6 - Τόξο"/>
              <p:cNvSpPr/>
              <p:nvPr/>
            </p:nvSpPr>
            <p:spPr>
              <a:xfrm rot="10800000">
                <a:off x="5724128" y="188640"/>
                <a:ext cx="3888432" cy="3384302"/>
              </a:xfrm>
              <a:prstGeom prst="arc">
                <a:avLst>
                  <a:gd name="adj1" fmla="val 16200000"/>
                  <a:gd name="adj2" fmla="val 20843251"/>
                </a:avLst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l-GR"/>
              </a:p>
            </p:txBody>
          </p:sp>
          <p:cxnSp>
            <p:nvCxnSpPr>
              <p:cNvPr id="8" name="7 - Ευθεία γραμμή σύνδεσης"/>
              <p:cNvCxnSpPr/>
              <p:nvPr/>
            </p:nvCxnSpPr>
            <p:spPr>
              <a:xfrm>
                <a:off x="5868316" y="2564682"/>
                <a:ext cx="0" cy="792014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8 - Ευθεία γραμμή σύνδεσης"/>
              <p:cNvCxnSpPr/>
              <p:nvPr/>
            </p:nvCxnSpPr>
            <p:spPr>
              <a:xfrm>
                <a:off x="6083823" y="2853010"/>
                <a:ext cx="0" cy="503685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3494" name="9 - TextBox"/>
            <p:cNvSpPr txBox="1">
              <a:spLocks noChangeArrowheads="1"/>
            </p:cNvSpPr>
            <p:nvPr/>
          </p:nvSpPr>
          <p:spPr bwMode="auto">
            <a:xfrm>
              <a:off x="1835696" y="3429000"/>
              <a:ext cx="60305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f(x</a:t>
              </a:r>
              <a:r>
                <a:rPr lang="en-US" baseline="-25000"/>
                <a:t>n</a:t>
              </a:r>
              <a:r>
                <a:rPr lang="en-US"/>
                <a:t>)</a:t>
              </a:r>
              <a:endParaRPr lang="el-GR"/>
            </a:p>
          </p:txBody>
        </p:sp>
        <p:sp>
          <p:nvSpPr>
            <p:cNvPr id="63495" name="10 - TextBox"/>
            <p:cNvSpPr txBox="1">
              <a:spLocks noChangeArrowheads="1"/>
            </p:cNvSpPr>
            <p:nvPr/>
          </p:nvSpPr>
          <p:spPr bwMode="auto">
            <a:xfrm>
              <a:off x="2843808" y="3933056"/>
              <a:ext cx="86594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f(x</a:t>
              </a:r>
              <a:r>
                <a:rPr lang="en-US" baseline="-25000"/>
                <a:t>n</a:t>
              </a:r>
              <a:r>
                <a:rPr lang="en-US"/>
                <a:t>+h)</a:t>
              </a:r>
              <a:endParaRPr lang="el-GR"/>
            </a:p>
          </p:txBody>
        </p:sp>
        <p:sp>
          <p:nvSpPr>
            <p:cNvPr id="63496" name="11 - TextBox"/>
            <p:cNvSpPr txBox="1">
              <a:spLocks noChangeArrowheads="1"/>
            </p:cNvSpPr>
            <p:nvPr/>
          </p:nvSpPr>
          <p:spPr bwMode="auto">
            <a:xfrm>
              <a:off x="2195736" y="5085184"/>
              <a:ext cx="43204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x</a:t>
              </a:r>
              <a:r>
                <a:rPr lang="en-US" baseline="-25000"/>
                <a:t>n</a:t>
              </a:r>
              <a:endParaRPr lang="el-GR"/>
            </a:p>
          </p:txBody>
        </p:sp>
        <p:sp>
          <p:nvSpPr>
            <p:cNvPr id="63497" name="12 - TextBox"/>
            <p:cNvSpPr txBox="1">
              <a:spLocks noChangeArrowheads="1"/>
            </p:cNvSpPr>
            <p:nvPr/>
          </p:nvSpPr>
          <p:spPr bwMode="auto">
            <a:xfrm>
              <a:off x="2843808" y="5085184"/>
              <a:ext cx="64793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x</a:t>
              </a:r>
              <a:r>
                <a:rPr lang="en-US" baseline="-25000"/>
                <a:t>n</a:t>
              </a:r>
              <a:r>
                <a:rPr lang="en-US"/>
                <a:t>+h</a:t>
              </a:r>
              <a:endParaRPr lang="el-GR"/>
            </a:p>
          </p:txBody>
        </p:sp>
      </p:grpSp>
      <p:sp>
        <p:nvSpPr>
          <p:cNvPr id="63492" name="13 - TextBox"/>
          <p:cNvSpPr txBox="1">
            <a:spLocks noChangeArrowheads="1"/>
          </p:cNvSpPr>
          <p:nvPr/>
        </p:nvSpPr>
        <p:spPr bwMode="auto">
          <a:xfrm>
            <a:off x="3348038" y="1484313"/>
            <a:ext cx="5880136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/>
              <a:t>Προσέγγιση της </a:t>
            </a:r>
            <a:r>
              <a:rPr lang="en-US" dirty="0"/>
              <a:t>f ’(x)  </a:t>
            </a:r>
            <a:r>
              <a:rPr lang="el-GR" dirty="0"/>
              <a:t>με τη συνάρτηση </a:t>
            </a:r>
            <a:r>
              <a:rPr lang="en-US" dirty="0"/>
              <a:t>g(x), </a:t>
            </a:r>
            <a:r>
              <a:rPr lang="el-GR" dirty="0"/>
              <a:t>όπου,</a:t>
            </a:r>
          </a:p>
          <a:p>
            <a:endParaRPr lang="el-GR" dirty="0"/>
          </a:p>
          <a:p>
            <a:r>
              <a:rPr lang="en-US" dirty="0"/>
              <a:t>g(x)= {f(</a:t>
            </a:r>
            <a:r>
              <a:rPr lang="en-US" dirty="0" err="1"/>
              <a:t>x+h</a:t>
            </a:r>
            <a:r>
              <a:rPr lang="en-US" dirty="0"/>
              <a:t>)-f(x)}/h</a:t>
            </a:r>
          </a:p>
          <a:p>
            <a:endParaRPr lang="en-US" dirty="0"/>
          </a:p>
          <a:p>
            <a:r>
              <a:rPr lang="el-GR" dirty="0"/>
              <a:t>Για  ορίσματα ίσα με την τιμή της συνάρτησης στο </a:t>
            </a:r>
            <a:r>
              <a:rPr lang="en-US" dirty="0" err="1"/>
              <a:t>x</a:t>
            </a:r>
            <a:r>
              <a:rPr lang="en-US" baseline="-25000" dirty="0" err="1"/>
              <a:t>n</a:t>
            </a:r>
            <a:endParaRPr lang="en-US" baseline="-25000" dirty="0"/>
          </a:p>
          <a:p>
            <a:r>
              <a:rPr lang="en-US" dirty="0"/>
              <a:t>(  f(x)=h  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Με τον τρόπο αυτό  το βήμα παύει να είναι μια </a:t>
            </a:r>
            <a:r>
              <a:rPr lang="el-GR" dirty="0" err="1" smtClean="0"/>
              <a:t>προκαθ</a:t>
            </a:r>
            <a:r>
              <a:rPr lang="el-GR" dirty="0" smtClean="0"/>
              <a:t>-</a:t>
            </a:r>
          </a:p>
          <a:p>
            <a:r>
              <a:rPr lang="el-GR" dirty="0" smtClean="0"/>
              <a:t>ορισμένη σταθερή ποσότητα καθώς αντικαθίσταται από την</a:t>
            </a:r>
          </a:p>
          <a:p>
            <a:r>
              <a:rPr lang="el-GR" dirty="0" smtClean="0"/>
              <a:t>Τιμή της συνάρτησης στο προηγούμενο σημείο.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- Τίτλος"/>
          <p:cNvSpPr txBox="1">
            <a:spLocks/>
          </p:cNvSpPr>
          <p:nvPr/>
        </p:nvSpPr>
        <p:spPr bwMode="auto">
          <a:xfrm>
            <a:off x="755650" y="188913"/>
            <a:ext cx="777240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l-GR" sz="2400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Μέθοδος του </a:t>
            </a:r>
            <a:r>
              <a:rPr lang="en-US" sz="2400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Steffensen</a:t>
            </a:r>
            <a:endParaRPr lang="el-GR" sz="2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4515" name="9 - TextBox"/>
          <p:cNvSpPr txBox="1">
            <a:spLocks noChangeArrowheads="1"/>
          </p:cNvSpPr>
          <p:nvPr/>
        </p:nvSpPr>
        <p:spPr bwMode="auto">
          <a:xfrm>
            <a:off x="3348038" y="1484313"/>
            <a:ext cx="40513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  g(x)= {f(x+h)-f(x)}/h </a:t>
            </a:r>
            <a:r>
              <a:rPr lang="el-GR"/>
              <a:t>στο σημείο </a:t>
            </a:r>
            <a:r>
              <a:rPr lang="en-US"/>
              <a:t>x</a:t>
            </a:r>
            <a:r>
              <a:rPr lang="en-US" baseline="-25000"/>
              <a:t>n </a:t>
            </a:r>
            <a:endParaRPr lang="en-US"/>
          </a:p>
          <a:p>
            <a:endParaRPr lang="en-US"/>
          </a:p>
          <a:p>
            <a:r>
              <a:rPr lang="el-GR"/>
              <a:t>γίνεται </a:t>
            </a:r>
          </a:p>
          <a:p>
            <a:endParaRPr lang="el-GR"/>
          </a:p>
          <a:p>
            <a:r>
              <a:rPr lang="en-US"/>
              <a:t>g(x</a:t>
            </a:r>
            <a:r>
              <a:rPr lang="en-US" baseline="-25000"/>
              <a:t>n</a:t>
            </a:r>
            <a:r>
              <a:rPr lang="en-US"/>
              <a:t>) = {f((x</a:t>
            </a:r>
            <a:r>
              <a:rPr lang="en-US" baseline="-25000"/>
              <a:t>n</a:t>
            </a:r>
            <a:r>
              <a:rPr lang="en-US"/>
              <a:t>)+f(x</a:t>
            </a:r>
            <a:r>
              <a:rPr lang="en-US" baseline="-25000"/>
              <a:t>n</a:t>
            </a:r>
            <a:r>
              <a:rPr lang="en-US"/>
              <a:t>))-f(x</a:t>
            </a:r>
            <a:r>
              <a:rPr lang="en-US" baseline="-25000"/>
              <a:t>n</a:t>
            </a:r>
            <a:r>
              <a:rPr lang="en-US"/>
              <a:t>)}/f(x</a:t>
            </a:r>
            <a:r>
              <a:rPr lang="en-US" baseline="-25000"/>
              <a:t>n</a:t>
            </a:r>
            <a:r>
              <a:rPr lang="en-US"/>
              <a:t>)</a:t>
            </a:r>
            <a:endParaRPr lang="el-GR"/>
          </a:p>
        </p:txBody>
      </p:sp>
      <p:grpSp>
        <p:nvGrpSpPr>
          <p:cNvPr id="2" name="11 - Ομάδα"/>
          <p:cNvGrpSpPr>
            <a:grpSpLocks/>
          </p:cNvGrpSpPr>
          <p:nvPr/>
        </p:nvGrpSpPr>
        <p:grpSpPr bwMode="auto">
          <a:xfrm>
            <a:off x="827088" y="-603250"/>
            <a:ext cx="9290050" cy="6165850"/>
            <a:chOff x="827584" y="-603448"/>
            <a:chExt cx="9289032" cy="6165304"/>
          </a:xfrm>
        </p:grpSpPr>
        <p:grpSp>
          <p:nvGrpSpPr>
            <p:cNvPr id="4" name="3 - Ομάδα"/>
            <p:cNvGrpSpPr>
              <a:grpSpLocks/>
            </p:cNvGrpSpPr>
            <p:nvPr/>
          </p:nvGrpSpPr>
          <p:grpSpPr bwMode="auto">
            <a:xfrm>
              <a:off x="827584" y="-603448"/>
              <a:ext cx="9289032" cy="6165304"/>
              <a:chOff x="5076056" y="188640"/>
              <a:chExt cx="4536504" cy="3456384"/>
            </a:xfrm>
          </p:grpSpPr>
          <p:cxnSp>
            <p:nvCxnSpPr>
              <p:cNvPr id="18" name="17 - Ευθύγραμμο βέλος σύνδεσης"/>
              <p:cNvCxnSpPr/>
              <p:nvPr/>
            </p:nvCxnSpPr>
            <p:spPr>
              <a:xfrm flipV="1">
                <a:off x="5507845" y="1772668"/>
                <a:ext cx="0" cy="1872356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18 - Ευθύγραμμο βέλος σύνδεσης"/>
              <p:cNvCxnSpPr/>
              <p:nvPr/>
            </p:nvCxnSpPr>
            <p:spPr>
              <a:xfrm>
                <a:off x="5076056" y="3356695"/>
                <a:ext cx="3384548" cy="0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19 - Τόξο"/>
              <p:cNvSpPr/>
              <p:nvPr/>
            </p:nvSpPr>
            <p:spPr>
              <a:xfrm rot="10800000">
                <a:off x="5724128" y="188640"/>
                <a:ext cx="3888432" cy="3384302"/>
              </a:xfrm>
              <a:prstGeom prst="arc">
                <a:avLst>
                  <a:gd name="adj1" fmla="val 16200000"/>
                  <a:gd name="adj2" fmla="val 20843251"/>
                </a:avLst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l-GR"/>
              </a:p>
            </p:txBody>
          </p:sp>
          <p:cxnSp>
            <p:nvCxnSpPr>
              <p:cNvPr id="21" name="20 - Ευθεία γραμμή σύνδεσης"/>
              <p:cNvCxnSpPr/>
              <p:nvPr/>
            </p:nvCxnSpPr>
            <p:spPr>
              <a:xfrm>
                <a:off x="5868316" y="2564682"/>
                <a:ext cx="0" cy="792014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21 - Ευθεία γραμμή σύνδεσης"/>
              <p:cNvCxnSpPr/>
              <p:nvPr/>
            </p:nvCxnSpPr>
            <p:spPr>
              <a:xfrm>
                <a:off x="6083823" y="2853010"/>
                <a:ext cx="0" cy="503685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4518" name="13 - TextBox"/>
            <p:cNvSpPr txBox="1">
              <a:spLocks noChangeArrowheads="1"/>
            </p:cNvSpPr>
            <p:nvPr/>
          </p:nvSpPr>
          <p:spPr bwMode="auto">
            <a:xfrm>
              <a:off x="1835696" y="3429000"/>
              <a:ext cx="60305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f(x</a:t>
              </a:r>
              <a:r>
                <a:rPr lang="en-US" baseline="-25000"/>
                <a:t>n</a:t>
              </a:r>
              <a:r>
                <a:rPr lang="en-US"/>
                <a:t>)</a:t>
              </a:r>
              <a:endParaRPr lang="el-GR"/>
            </a:p>
          </p:txBody>
        </p:sp>
        <p:sp>
          <p:nvSpPr>
            <p:cNvPr id="64519" name="14 - TextBox"/>
            <p:cNvSpPr txBox="1">
              <a:spLocks noChangeArrowheads="1"/>
            </p:cNvSpPr>
            <p:nvPr/>
          </p:nvSpPr>
          <p:spPr bwMode="auto">
            <a:xfrm>
              <a:off x="2843808" y="3933056"/>
              <a:ext cx="86594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f(x</a:t>
              </a:r>
              <a:r>
                <a:rPr lang="en-US" baseline="-25000"/>
                <a:t>n</a:t>
              </a:r>
              <a:r>
                <a:rPr lang="en-US"/>
                <a:t>+h)</a:t>
              </a:r>
              <a:endParaRPr lang="el-GR"/>
            </a:p>
          </p:txBody>
        </p:sp>
        <p:sp>
          <p:nvSpPr>
            <p:cNvPr id="64520" name="15 - TextBox"/>
            <p:cNvSpPr txBox="1">
              <a:spLocks noChangeArrowheads="1"/>
            </p:cNvSpPr>
            <p:nvPr/>
          </p:nvSpPr>
          <p:spPr bwMode="auto">
            <a:xfrm>
              <a:off x="2195736" y="5085184"/>
              <a:ext cx="43204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x</a:t>
              </a:r>
              <a:r>
                <a:rPr lang="en-US" baseline="-25000"/>
                <a:t>n</a:t>
              </a:r>
              <a:endParaRPr lang="el-GR"/>
            </a:p>
          </p:txBody>
        </p:sp>
        <p:sp>
          <p:nvSpPr>
            <p:cNvPr id="64521" name="16 - TextBox"/>
            <p:cNvSpPr txBox="1">
              <a:spLocks noChangeArrowheads="1"/>
            </p:cNvSpPr>
            <p:nvPr/>
          </p:nvSpPr>
          <p:spPr bwMode="auto">
            <a:xfrm>
              <a:off x="2843808" y="5085184"/>
              <a:ext cx="64793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x</a:t>
              </a:r>
              <a:r>
                <a:rPr lang="en-US" baseline="-25000"/>
                <a:t>n</a:t>
              </a:r>
              <a:r>
                <a:rPr lang="en-US"/>
                <a:t>+h</a:t>
              </a:r>
              <a:endParaRPr lang="el-G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- Τίτλος"/>
          <p:cNvSpPr txBox="1">
            <a:spLocks/>
          </p:cNvSpPr>
          <p:nvPr/>
        </p:nvSpPr>
        <p:spPr bwMode="auto">
          <a:xfrm>
            <a:off x="755650" y="188913"/>
            <a:ext cx="777240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l-GR" sz="2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Μέθοδος του </a:t>
            </a:r>
            <a:r>
              <a:rPr lang="en-US" sz="24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Steffensen</a:t>
            </a:r>
            <a:endParaRPr lang="el-GR" sz="2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" name="3 - Ομάδα"/>
          <p:cNvGrpSpPr>
            <a:grpSpLocks/>
          </p:cNvGrpSpPr>
          <p:nvPr/>
        </p:nvGrpSpPr>
        <p:grpSpPr bwMode="auto">
          <a:xfrm>
            <a:off x="827088" y="-603250"/>
            <a:ext cx="9290050" cy="6165850"/>
            <a:chOff x="827584" y="-603448"/>
            <a:chExt cx="9289032" cy="6165304"/>
          </a:xfrm>
        </p:grpSpPr>
        <p:grpSp>
          <p:nvGrpSpPr>
            <p:cNvPr id="4" name="4 - Ομάδα"/>
            <p:cNvGrpSpPr>
              <a:grpSpLocks/>
            </p:cNvGrpSpPr>
            <p:nvPr/>
          </p:nvGrpSpPr>
          <p:grpSpPr bwMode="auto">
            <a:xfrm>
              <a:off x="827584" y="-603448"/>
              <a:ext cx="9289032" cy="6165304"/>
              <a:chOff x="5076056" y="188640"/>
              <a:chExt cx="4536504" cy="3456384"/>
            </a:xfrm>
          </p:grpSpPr>
          <p:cxnSp>
            <p:nvCxnSpPr>
              <p:cNvPr id="10" name="9 - Ευθύγραμμο βέλος σύνδεσης"/>
              <p:cNvCxnSpPr/>
              <p:nvPr/>
            </p:nvCxnSpPr>
            <p:spPr>
              <a:xfrm flipV="1">
                <a:off x="5507845" y="1772668"/>
                <a:ext cx="0" cy="1872356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10 - Ευθύγραμμο βέλος σύνδεσης"/>
              <p:cNvCxnSpPr/>
              <p:nvPr/>
            </p:nvCxnSpPr>
            <p:spPr>
              <a:xfrm>
                <a:off x="5076056" y="3356695"/>
                <a:ext cx="3384548" cy="0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11 - Τόξο"/>
              <p:cNvSpPr/>
              <p:nvPr/>
            </p:nvSpPr>
            <p:spPr>
              <a:xfrm rot="10800000">
                <a:off x="5724128" y="188640"/>
                <a:ext cx="3888432" cy="3384302"/>
              </a:xfrm>
              <a:prstGeom prst="arc">
                <a:avLst>
                  <a:gd name="adj1" fmla="val 16200000"/>
                  <a:gd name="adj2" fmla="val 20843251"/>
                </a:avLst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l-GR"/>
              </a:p>
            </p:txBody>
          </p:sp>
          <p:cxnSp>
            <p:nvCxnSpPr>
              <p:cNvPr id="13" name="12 - Ευθεία γραμμή σύνδεσης"/>
              <p:cNvCxnSpPr/>
              <p:nvPr/>
            </p:nvCxnSpPr>
            <p:spPr>
              <a:xfrm>
                <a:off x="5868316" y="2564682"/>
                <a:ext cx="0" cy="792014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13 - Ευθεία γραμμή σύνδεσης"/>
              <p:cNvCxnSpPr/>
              <p:nvPr/>
            </p:nvCxnSpPr>
            <p:spPr>
              <a:xfrm>
                <a:off x="6083823" y="2853010"/>
                <a:ext cx="0" cy="503685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5543" name="5 - TextBox"/>
            <p:cNvSpPr txBox="1">
              <a:spLocks noChangeArrowheads="1"/>
            </p:cNvSpPr>
            <p:nvPr/>
          </p:nvSpPr>
          <p:spPr bwMode="auto">
            <a:xfrm>
              <a:off x="1835696" y="3429000"/>
              <a:ext cx="60305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f(x</a:t>
              </a:r>
              <a:r>
                <a:rPr lang="en-US" baseline="-25000"/>
                <a:t>n</a:t>
              </a:r>
              <a:r>
                <a:rPr lang="en-US"/>
                <a:t>)</a:t>
              </a:r>
              <a:endParaRPr lang="el-GR"/>
            </a:p>
          </p:txBody>
        </p:sp>
        <p:sp>
          <p:nvSpPr>
            <p:cNvPr id="65544" name="6 - TextBox"/>
            <p:cNvSpPr txBox="1">
              <a:spLocks noChangeArrowheads="1"/>
            </p:cNvSpPr>
            <p:nvPr/>
          </p:nvSpPr>
          <p:spPr bwMode="auto">
            <a:xfrm>
              <a:off x="2843808" y="3933056"/>
              <a:ext cx="86594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f(x</a:t>
              </a:r>
              <a:r>
                <a:rPr lang="en-US" baseline="-25000"/>
                <a:t>n</a:t>
              </a:r>
              <a:r>
                <a:rPr lang="en-US"/>
                <a:t>+h)</a:t>
              </a:r>
              <a:endParaRPr lang="el-GR"/>
            </a:p>
          </p:txBody>
        </p:sp>
        <p:sp>
          <p:nvSpPr>
            <p:cNvPr id="65545" name="7 - TextBox"/>
            <p:cNvSpPr txBox="1">
              <a:spLocks noChangeArrowheads="1"/>
            </p:cNvSpPr>
            <p:nvPr/>
          </p:nvSpPr>
          <p:spPr bwMode="auto">
            <a:xfrm>
              <a:off x="2195736" y="5085184"/>
              <a:ext cx="43204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x</a:t>
              </a:r>
              <a:r>
                <a:rPr lang="en-US" baseline="-25000"/>
                <a:t>n</a:t>
              </a:r>
              <a:endParaRPr lang="el-GR"/>
            </a:p>
          </p:txBody>
        </p:sp>
        <p:sp>
          <p:nvSpPr>
            <p:cNvPr id="65546" name="8 - TextBox"/>
            <p:cNvSpPr txBox="1">
              <a:spLocks noChangeArrowheads="1"/>
            </p:cNvSpPr>
            <p:nvPr/>
          </p:nvSpPr>
          <p:spPr bwMode="auto">
            <a:xfrm>
              <a:off x="2843808" y="5085184"/>
              <a:ext cx="64793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x</a:t>
              </a:r>
              <a:r>
                <a:rPr lang="en-US" baseline="-25000"/>
                <a:t>n</a:t>
              </a:r>
              <a:r>
                <a:rPr lang="en-US"/>
                <a:t>+h</a:t>
              </a:r>
              <a:endParaRPr lang="el-GR"/>
            </a:p>
          </p:txBody>
        </p:sp>
      </p:grpSp>
      <p:sp>
        <p:nvSpPr>
          <p:cNvPr id="65540" name="14 - TextBox"/>
          <p:cNvSpPr txBox="1">
            <a:spLocks noChangeArrowheads="1"/>
          </p:cNvSpPr>
          <p:nvPr/>
        </p:nvSpPr>
        <p:spPr bwMode="auto">
          <a:xfrm>
            <a:off x="3419475" y="1628775"/>
            <a:ext cx="56213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Τέλος, ο </a:t>
            </a:r>
            <a:r>
              <a:rPr lang="en-US"/>
              <a:t>Steffensen </a:t>
            </a:r>
            <a:r>
              <a:rPr lang="el-GR"/>
              <a:t>αντικαθιστά στον</a:t>
            </a:r>
            <a:r>
              <a:rPr lang="en-US"/>
              <a:t> </a:t>
            </a:r>
            <a:r>
              <a:rPr lang="el-GR"/>
              <a:t>τύπο των </a:t>
            </a:r>
            <a:endParaRPr lang="en-US"/>
          </a:p>
          <a:p>
            <a:r>
              <a:rPr lang="en-US"/>
              <a:t>Newton – Raphson  </a:t>
            </a:r>
            <a:r>
              <a:rPr lang="el-GR"/>
              <a:t>την κλίση της συνάρτησης στο </a:t>
            </a:r>
            <a:r>
              <a:rPr lang="en-US"/>
              <a:t>x</a:t>
            </a:r>
            <a:r>
              <a:rPr lang="en-US" baseline="-25000"/>
              <a:t>n</a:t>
            </a:r>
            <a:endParaRPr lang="el-GR"/>
          </a:p>
        </p:txBody>
      </p:sp>
      <p:sp>
        <p:nvSpPr>
          <p:cNvPr id="65541" name="15 - TextBox"/>
          <p:cNvSpPr txBox="1">
            <a:spLocks noChangeArrowheads="1"/>
          </p:cNvSpPr>
          <p:nvPr/>
        </p:nvSpPr>
        <p:spPr bwMode="auto">
          <a:xfrm>
            <a:off x="3419475" y="3068638"/>
            <a:ext cx="42116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x</a:t>
            </a:r>
            <a:r>
              <a:rPr lang="en-US" baseline="-25000"/>
              <a:t>n+1</a:t>
            </a:r>
            <a:r>
              <a:rPr lang="en-US"/>
              <a:t> = x</a:t>
            </a:r>
            <a:r>
              <a:rPr lang="en-US" baseline="-25000"/>
              <a:t>n</a:t>
            </a:r>
            <a:r>
              <a:rPr lang="en-US"/>
              <a:t> – f(x</a:t>
            </a:r>
            <a:r>
              <a:rPr lang="en-US" baseline="-25000"/>
              <a:t>n</a:t>
            </a:r>
            <a:r>
              <a:rPr lang="en-US"/>
              <a:t> ) / {f((x</a:t>
            </a:r>
            <a:r>
              <a:rPr lang="en-US" baseline="-25000"/>
              <a:t>n</a:t>
            </a:r>
            <a:r>
              <a:rPr lang="en-US"/>
              <a:t>)+f(x</a:t>
            </a:r>
            <a:r>
              <a:rPr lang="en-US" baseline="-25000"/>
              <a:t>n</a:t>
            </a:r>
            <a:r>
              <a:rPr lang="en-US"/>
              <a:t>))-f(x</a:t>
            </a:r>
            <a:r>
              <a:rPr lang="en-US" baseline="-25000"/>
              <a:t>n</a:t>
            </a:r>
            <a:r>
              <a:rPr lang="en-US"/>
              <a:t>)}/f(x</a:t>
            </a:r>
            <a:r>
              <a:rPr lang="en-US" baseline="-25000"/>
              <a:t>n</a:t>
            </a:r>
            <a:r>
              <a:rPr lang="en-US"/>
              <a:t>)</a:t>
            </a:r>
          </a:p>
          <a:p>
            <a:endParaRPr lang="en-US"/>
          </a:p>
          <a:p>
            <a:r>
              <a:rPr lang="en-US"/>
              <a:t>       = x</a:t>
            </a:r>
            <a:r>
              <a:rPr lang="en-US" baseline="-25000"/>
              <a:t>n</a:t>
            </a:r>
            <a:r>
              <a:rPr lang="en-US"/>
              <a:t> – f</a:t>
            </a:r>
            <a:r>
              <a:rPr lang="en-US" baseline="30000"/>
              <a:t>2</a:t>
            </a:r>
            <a:r>
              <a:rPr lang="en-US"/>
              <a:t>(x</a:t>
            </a:r>
            <a:r>
              <a:rPr lang="en-US" baseline="-25000"/>
              <a:t>n</a:t>
            </a:r>
            <a:r>
              <a:rPr lang="en-US"/>
              <a:t> ) / {f((x</a:t>
            </a:r>
            <a:r>
              <a:rPr lang="en-US" baseline="-25000"/>
              <a:t>n</a:t>
            </a:r>
            <a:r>
              <a:rPr lang="en-US"/>
              <a:t>)+f(x</a:t>
            </a:r>
            <a:r>
              <a:rPr lang="en-US" baseline="-25000"/>
              <a:t>n</a:t>
            </a:r>
            <a:r>
              <a:rPr lang="en-US"/>
              <a:t>))-f(x</a:t>
            </a:r>
            <a:r>
              <a:rPr lang="en-US" baseline="-25000"/>
              <a:t>n</a:t>
            </a:r>
            <a:r>
              <a:rPr lang="en-US"/>
              <a:t>)}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 txBox="1">
            <a:spLocks/>
          </p:cNvSpPr>
          <p:nvPr/>
        </p:nvSpPr>
        <p:spPr bwMode="auto">
          <a:xfrm>
            <a:off x="755650" y="188913"/>
            <a:ext cx="777240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l-GR" sz="2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Μέθοδος του </a:t>
            </a:r>
            <a:r>
              <a:rPr lang="en-US" sz="24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Steffensen</a:t>
            </a:r>
            <a:endParaRPr lang="el-GR" sz="2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468313" y="1484313"/>
            <a:ext cx="8207375" cy="1754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dirty="0">
                <a:latin typeface="Arial" pitchFamily="34" charset="0"/>
                <a:cs typeface="Arial" pitchFamily="34" charset="0"/>
              </a:rPr>
              <a:t>ΕΡΩΤΗΣΗ:</a:t>
            </a:r>
          </a:p>
          <a:p>
            <a:pPr>
              <a:defRPr/>
            </a:pPr>
            <a:endParaRPr lang="el-GR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l-GR" dirty="0">
                <a:latin typeface="Arial" pitchFamily="34" charset="0"/>
                <a:cs typeface="Arial" pitchFamily="34" charset="0"/>
              </a:rPr>
              <a:t>Η Μέθοδος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Steffensen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l-GR" dirty="0">
                <a:latin typeface="Arial" pitchFamily="34" charset="0"/>
                <a:cs typeface="Arial" pitchFamily="34" charset="0"/>
              </a:rPr>
              <a:t>βελτιώνει τη μέθοδο </a:t>
            </a:r>
            <a:r>
              <a:rPr lang="en-US" dirty="0">
                <a:latin typeface="Arial" pitchFamily="34" charset="0"/>
                <a:cs typeface="Arial" pitchFamily="34" charset="0"/>
              </a:rPr>
              <a:t>Newton –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Raphson</a:t>
            </a:r>
            <a:r>
              <a:rPr lang="el-GR" dirty="0">
                <a:latin typeface="Arial" pitchFamily="34" charset="0"/>
                <a:cs typeface="Arial" pitchFamily="34" charset="0"/>
              </a:rPr>
              <a:t>;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l-GR" dirty="0">
                <a:latin typeface="Arial" pitchFamily="34" charset="0"/>
                <a:cs typeface="Arial" pitchFamily="34" charset="0"/>
              </a:rPr>
              <a:t>Τι σφάλμα εισάγει η μέθοδος;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l-GR" dirty="0">
                <a:latin typeface="Arial" pitchFamily="34" charset="0"/>
                <a:cs typeface="Arial" pitchFamily="34" charset="0"/>
              </a:rPr>
              <a:t>Να εφαρμόσετε τις μεθόδους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Steffensen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l-GR" dirty="0">
                <a:latin typeface="Arial" pitchFamily="34" charset="0"/>
                <a:cs typeface="Arial" pitchFamily="34" charset="0"/>
              </a:rPr>
              <a:t>και </a:t>
            </a:r>
            <a:r>
              <a:rPr lang="en-US" dirty="0">
                <a:latin typeface="Arial" pitchFamily="34" charset="0"/>
                <a:cs typeface="Arial" pitchFamily="34" charset="0"/>
              </a:rPr>
              <a:t>Newton –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Raphson</a:t>
            </a:r>
            <a:r>
              <a:rPr lang="el-GR" dirty="0">
                <a:latin typeface="Arial" pitchFamily="34" charset="0"/>
                <a:cs typeface="Arial" pitchFamily="34" charset="0"/>
              </a:rPr>
              <a:t> και να σημειώσετε τις παρατηρήσεις σας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20713"/>
          </a:xfrm>
          <a:noFill/>
        </p:spPr>
        <p:txBody>
          <a:bodyPr/>
          <a:lstStyle/>
          <a:p>
            <a:pPr algn="l" eaLnBrk="1" hangingPunct="1"/>
            <a:r>
              <a:rPr lang="el-GR" sz="2800" b="1" smtClean="0"/>
              <a:t>      </a:t>
            </a:r>
            <a:r>
              <a:rPr lang="el-GR" sz="2400" b="1" smtClean="0"/>
              <a:t>2. Αλγεβρικές εξισώσεις  -  ( Ι ) Ακολουθίες </a:t>
            </a:r>
            <a:r>
              <a:rPr lang="en-US" sz="2400" b="1" smtClean="0"/>
              <a:t>Sturm</a:t>
            </a:r>
            <a:endParaRPr lang="el-GR" sz="2400" b="1" smtClean="0"/>
          </a:p>
        </p:txBody>
      </p:sp>
      <p:sp>
        <p:nvSpPr>
          <p:cNvPr id="103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620713"/>
            <a:ext cx="9144000" cy="6237287"/>
          </a:xfrm>
        </p:spPr>
        <p:txBody>
          <a:bodyPr/>
          <a:lstStyle/>
          <a:p>
            <a:pPr marL="660400" indent="-660400"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l-GR" sz="1400" b="1" smtClean="0"/>
              <a:t>Ως γνωστόν,</a:t>
            </a:r>
            <a:r>
              <a:rPr lang="el-GR" sz="1400" smtClean="0"/>
              <a:t>σε κάθε </a:t>
            </a:r>
            <a:r>
              <a:rPr lang="el-GR" sz="1400" b="1" smtClean="0"/>
              <a:t>πολυωνυμική εξίσωση</a:t>
            </a:r>
            <a:r>
              <a:rPr lang="el-GR" sz="1400" smtClean="0"/>
              <a:t> αντιστοιχοί μιά ακολουθία </a:t>
            </a:r>
            <a:r>
              <a:rPr lang="en-US" sz="1400" b="1" smtClean="0"/>
              <a:t>Sturm</a:t>
            </a:r>
            <a:r>
              <a:rPr lang="el-GR" sz="1400" smtClean="0"/>
              <a:t> με αρχικά μέλη το πολυώνυμο </a:t>
            </a:r>
          </a:p>
          <a:p>
            <a:pPr marL="660400" indent="-660400"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l-GR" sz="1400" smtClean="0"/>
              <a:t>και την παράγωγο του, ενώ η ταυτότητα της ατελούς διαίρεσης τους δημιουργεί ένα πολύώνυμο </a:t>
            </a:r>
            <a:r>
              <a:rPr lang="el-GR" sz="1400" b="1" smtClean="0"/>
              <a:t>υπόλοιπο</a:t>
            </a:r>
            <a:r>
              <a:rPr lang="el-GR" sz="1400" smtClean="0"/>
              <a:t> που </a:t>
            </a:r>
          </a:p>
          <a:p>
            <a:pPr marL="660400" indent="-660400"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l-GR" sz="1400" smtClean="0"/>
              <a:t>με </a:t>
            </a:r>
            <a:r>
              <a:rPr lang="el-GR" sz="1400" b="1" smtClean="0"/>
              <a:t>αλλαγμένο πρόσημο</a:t>
            </a:r>
            <a:r>
              <a:rPr lang="el-GR" sz="1400" smtClean="0"/>
              <a:t> αποτελεί τον </a:t>
            </a:r>
            <a:r>
              <a:rPr lang="el-GR" sz="1400" b="1" smtClean="0"/>
              <a:t>επόμενο όρο</a:t>
            </a:r>
            <a:r>
              <a:rPr lang="el-GR" sz="1400" smtClean="0"/>
              <a:t>. Νέες  διαιρέσεις μεταξύ των 2 τελευταίων πολυωνύμων</a:t>
            </a:r>
          </a:p>
          <a:p>
            <a:pPr marL="660400" indent="-660400"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l-GR" sz="1400" smtClean="0"/>
              <a:t>δημιουργούν νέους όρους </a:t>
            </a:r>
            <a:r>
              <a:rPr lang="el-GR" sz="1400" b="1" smtClean="0"/>
              <a:t>κατά ένα βαθμό κατώτερο</a:t>
            </a:r>
            <a:r>
              <a:rPr lang="el-GR" sz="1400" smtClean="0"/>
              <a:t>, μέχρι του σταθερού πολυωνύμου, που </a:t>
            </a:r>
            <a:r>
              <a:rPr lang="el-GR" sz="1400" b="1" smtClean="0"/>
              <a:t>είναι το τέλος</a:t>
            </a:r>
            <a:r>
              <a:rPr lang="el-GR" sz="1200" smtClean="0"/>
              <a:t>.</a:t>
            </a:r>
          </a:p>
          <a:p>
            <a:pPr marL="660400" indent="-660400"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l-GR" sz="1400" b="1" smtClean="0"/>
              <a:t>Παράδειγμα</a:t>
            </a:r>
            <a:r>
              <a:rPr lang="el-GR" sz="1800" b="1" smtClean="0"/>
              <a:t> </a:t>
            </a:r>
            <a:r>
              <a:rPr lang="el-GR" sz="1400" b="1" smtClean="0"/>
              <a:t>1ο</a:t>
            </a:r>
            <a:r>
              <a:rPr lang="el-GR" sz="1800" b="1" smtClean="0"/>
              <a:t>:</a:t>
            </a:r>
            <a:r>
              <a:rPr lang="el-GR" sz="2400" smtClean="0"/>
              <a:t> Σ</a:t>
            </a:r>
            <a:r>
              <a:rPr lang="el-GR" sz="1800" smtClean="0"/>
              <a:t>την εξίσωση:                                                     , προφανώς θα έχουμε:</a:t>
            </a:r>
          </a:p>
          <a:p>
            <a:pPr marL="660400" indent="-660400"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l-GR" sz="1800" smtClean="0"/>
              <a:t>                                                            οπότε ορίζουμε κατά τα προαναφερθέντα</a:t>
            </a:r>
          </a:p>
          <a:p>
            <a:pPr marL="660400" indent="-660400"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l-GR" sz="1800" smtClean="0"/>
              <a:t>και μετά την </a:t>
            </a:r>
            <a:r>
              <a:rPr lang="el-GR" sz="1800" b="1" smtClean="0"/>
              <a:t>ομαλοποίηση</a:t>
            </a:r>
            <a:r>
              <a:rPr lang="el-GR" sz="1800" smtClean="0"/>
              <a:t> : </a:t>
            </a:r>
            <a:endParaRPr lang="el-GR" sz="2400" smtClean="0"/>
          </a:p>
          <a:p>
            <a:pPr marL="660400" indent="-660400"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l-GR" sz="1800" smtClean="0"/>
              <a:t>  Στην συνέχεια, από </a:t>
            </a:r>
            <a:r>
              <a:rPr lang="el-GR" sz="1800" b="1" smtClean="0"/>
              <a:t>την ταυτότητα της ατελούς διαίρεσης</a:t>
            </a:r>
            <a:r>
              <a:rPr lang="el-GR" sz="1800" smtClean="0"/>
              <a:t> έχουμε:                                        </a:t>
            </a:r>
          </a:p>
          <a:p>
            <a:pPr marL="660400" indent="-660400"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l-GR" sz="1800" smtClean="0"/>
          </a:p>
          <a:p>
            <a:pPr marL="660400" indent="-660400"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l-GR" sz="1800" smtClean="0"/>
              <a:t>που εδώ δημιουργεί το υπόλοιπο :</a:t>
            </a:r>
          </a:p>
          <a:p>
            <a:pPr marL="660400" indent="-660400"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l-GR" sz="1800" smtClean="0"/>
          </a:p>
          <a:p>
            <a:pPr marL="660400" indent="-660400"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l-GR" sz="1800" smtClean="0"/>
              <a:t>και δίδει τον επόμενο ομαλοποιημένο όρο :                                                        .</a:t>
            </a:r>
          </a:p>
          <a:p>
            <a:pPr marL="660400" indent="-660400"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l-GR" sz="1800" smtClean="0"/>
          </a:p>
          <a:p>
            <a:pPr marL="660400" indent="-660400"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l-GR" sz="1800" smtClean="0"/>
              <a:t>Νέα διαίρεση μεταξύ των:                           και εφαρμογή της ταυτότητας : </a:t>
            </a:r>
          </a:p>
          <a:p>
            <a:pPr marL="660400" indent="-660400"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l-GR" sz="2400" smtClean="0"/>
          </a:p>
          <a:p>
            <a:pPr marL="660400" indent="-660400"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l-GR" sz="2400" smtClean="0"/>
              <a:t>δίδει :</a:t>
            </a:r>
          </a:p>
          <a:p>
            <a:pPr marL="660400" indent="-660400"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l-GR" sz="2000" smtClean="0"/>
              <a:t>οπότε το νέο υπόλοιπο ομαλοποιημένο δημιουργεί </a:t>
            </a:r>
            <a:r>
              <a:rPr lang="el-GR" sz="2000" b="1" smtClean="0"/>
              <a:t>τον τελικό όρο</a:t>
            </a:r>
            <a:r>
              <a:rPr lang="el-GR" sz="2000" smtClean="0"/>
              <a:t> της ακολου-</a:t>
            </a:r>
          </a:p>
          <a:p>
            <a:pPr marL="660400" indent="-660400"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l-GR" sz="2000" smtClean="0"/>
              <a:t>θίας </a:t>
            </a:r>
            <a:r>
              <a:rPr lang="en-US" sz="2000" smtClean="0"/>
              <a:t>Sturm</a:t>
            </a:r>
            <a:r>
              <a:rPr lang="el-GR" sz="2000" smtClean="0"/>
              <a:t>:</a:t>
            </a:r>
            <a:r>
              <a:rPr lang="en-US" sz="2400" smtClean="0"/>
              <a:t> </a:t>
            </a:r>
            <a:r>
              <a:rPr lang="el-GR" sz="2400" smtClean="0"/>
              <a:t>                        </a:t>
            </a:r>
          </a:p>
        </p:txBody>
      </p:sp>
      <p:graphicFrame>
        <p:nvGraphicFramePr>
          <p:cNvPr id="1029" name="Object 9"/>
          <p:cNvGraphicFramePr>
            <a:graphicFrameLocks noChangeAspect="1"/>
          </p:cNvGraphicFramePr>
          <p:nvPr>
            <p:ph sz="quarter" idx="2"/>
          </p:nvPr>
        </p:nvGraphicFramePr>
        <p:xfrm>
          <a:off x="2690813" y="2852738"/>
          <a:ext cx="3546475" cy="385762"/>
        </p:xfrm>
        <a:graphic>
          <a:graphicData uri="http://schemas.openxmlformats.org/presentationml/2006/ole">
            <p:oleObj spid="_x0000_s58373" name="Equation" r:id="rId3" imgW="3619440" imgH="393480" progId="">
              <p:embed/>
            </p:oleObj>
          </a:graphicData>
        </a:graphic>
      </p:graphicFrame>
      <p:sp>
        <p:nvSpPr>
          <p:cNvPr id="4108" name="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36CA4886-E748-436E-AEF1-9A1F6C8A0110}" type="slidenum">
              <a:rPr lang="el-GR" smtClean="0"/>
              <a:pPr>
                <a:defRPr/>
              </a:pPr>
              <a:t>35</a:t>
            </a:fld>
            <a:endParaRPr lang="el-GR" smtClean="0"/>
          </a:p>
        </p:txBody>
      </p:sp>
      <p:graphicFrame>
        <p:nvGraphicFramePr>
          <p:cNvPr id="1026" name="Object 6"/>
          <p:cNvGraphicFramePr>
            <a:graphicFrameLocks noChangeAspect="1"/>
          </p:cNvGraphicFramePr>
          <p:nvPr/>
        </p:nvGraphicFramePr>
        <p:xfrm>
          <a:off x="3203575" y="1557338"/>
          <a:ext cx="3024188" cy="431800"/>
        </p:xfrm>
        <a:graphic>
          <a:graphicData uri="http://schemas.openxmlformats.org/presentationml/2006/ole">
            <p:oleObj spid="_x0000_s58370" name="Equation" r:id="rId4" imgW="2590560" imgH="431640" progId="">
              <p:embed/>
            </p:oleObj>
          </a:graphicData>
        </a:graphic>
      </p:graphicFrame>
      <p:graphicFrame>
        <p:nvGraphicFramePr>
          <p:cNvPr id="1027" name="Object 7"/>
          <p:cNvGraphicFramePr>
            <a:graphicFrameLocks noChangeAspect="1"/>
          </p:cNvGraphicFramePr>
          <p:nvPr/>
        </p:nvGraphicFramePr>
        <p:xfrm>
          <a:off x="0" y="1916113"/>
          <a:ext cx="3779838" cy="474662"/>
        </p:xfrm>
        <a:graphic>
          <a:graphicData uri="http://schemas.openxmlformats.org/presentationml/2006/ole">
            <p:oleObj spid="_x0000_s58371" name="Equation" r:id="rId5" imgW="3797280" imgH="545760" progId="">
              <p:embed/>
            </p:oleObj>
          </a:graphicData>
        </a:graphic>
      </p:graphicFrame>
      <p:graphicFrame>
        <p:nvGraphicFramePr>
          <p:cNvPr id="1028" name="Object 8"/>
          <p:cNvGraphicFramePr>
            <a:graphicFrameLocks noChangeAspect="1"/>
          </p:cNvGraphicFramePr>
          <p:nvPr/>
        </p:nvGraphicFramePr>
        <p:xfrm>
          <a:off x="3230563" y="2205038"/>
          <a:ext cx="5913437" cy="431800"/>
        </p:xfrm>
        <a:graphic>
          <a:graphicData uri="http://schemas.openxmlformats.org/presentationml/2006/ole">
            <p:oleObj spid="_x0000_s58372" name="Equation" r:id="rId6" imgW="3835080" imgH="444240" progId="">
              <p:embed/>
            </p:oleObj>
          </a:graphicData>
        </a:graphic>
      </p:graphicFrame>
      <p:graphicFrame>
        <p:nvGraphicFramePr>
          <p:cNvPr id="1030" name="Object 10"/>
          <p:cNvGraphicFramePr>
            <a:graphicFrameLocks noChangeAspect="1"/>
          </p:cNvGraphicFramePr>
          <p:nvPr/>
        </p:nvGraphicFramePr>
        <p:xfrm>
          <a:off x="3635375" y="3141663"/>
          <a:ext cx="3894138" cy="647700"/>
        </p:xfrm>
        <a:graphic>
          <a:graphicData uri="http://schemas.openxmlformats.org/presentationml/2006/ole">
            <p:oleObj spid="_x0000_s58374" name="Equation" r:id="rId7" imgW="4876560" imgH="787320" progId="">
              <p:embed/>
            </p:oleObj>
          </a:graphicData>
        </a:graphic>
      </p:graphicFrame>
      <p:graphicFrame>
        <p:nvGraphicFramePr>
          <p:cNvPr id="1031" name="Object 12"/>
          <p:cNvGraphicFramePr>
            <a:graphicFrameLocks noChangeAspect="1"/>
          </p:cNvGraphicFramePr>
          <p:nvPr/>
        </p:nvGraphicFramePr>
        <p:xfrm>
          <a:off x="4500563" y="4005263"/>
          <a:ext cx="2312987" cy="361950"/>
        </p:xfrm>
        <a:graphic>
          <a:graphicData uri="http://schemas.openxmlformats.org/presentationml/2006/ole">
            <p:oleObj spid="_x0000_s58375" name="Equation" r:id="rId8" imgW="2019240" imgH="393480" progId="">
              <p:embed/>
            </p:oleObj>
          </a:graphicData>
        </a:graphic>
      </p:graphicFrame>
      <p:graphicFrame>
        <p:nvGraphicFramePr>
          <p:cNvPr id="1032" name="Object 14"/>
          <p:cNvGraphicFramePr>
            <a:graphicFrameLocks noChangeAspect="1"/>
          </p:cNvGraphicFramePr>
          <p:nvPr/>
        </p:nvGraphicFramePr>
        <p:xfrm>
          <a:off x="2843213" y="4292600"/>
          <a:ext cx="1150937" cy="455613"/>
        </p:xfrm>
        <a:graphic>
          <a:graphicData uri="http://schemas.openxmlformats.org/presentationml/2006/ole">
            <p:oleObj spid="_x0000_s58376" name="Equation" r:id="rId9" imgW="609480" imgH="241200" progId="">
              <p:embed/>
            </p:oleObj>
          </a:graphicData>
        </a:graphic>
      </p:graphicFrame>
      <p:graphicFrame>
        <p:nvGraphicFramePr>
          <p:cNvPr id="1033" name="Object 15"/>
          <p:cNvGraphicFramePr>
            <a:graphicFrameLocks noChangeAspect="1"/>
          </p:cNvGraphicFramePr>
          <p:nvPr/>
        </p:nvGraphicFramePr>
        <p:xfrm>
          <a:off x="1979613" y="4724400"/>
          <a:ext cx="3581400" cy="393700"/>
        </p:xfrm>
        <a:graphic>
          <a:graphicData uri="http://schemas.openxmlformats.org/presentationml/2006/ole">
            <p:oleObj spid="_x0000_s58377" name="Equation" r:id="rId10" imgW="3581280" imgH="393480" progId="">
              <p:embed/>
            </p:oleObj>
          </a:graphicData>
        </a:graphic>
      </p:graphicFrame>
      <p:graphicFrame>
        <p:nvGraphicFramePr>
          <p:cNvPr id="1034" name="Object 16"/>
          <p:cNvGraphicFramePr>
            <a:graphicFrameLocks noChangeAspect="1"/>
          </p:cNvGraphicFramePr>
          <p:nvPr/>
        </p:nvGraphicFramePr>
        <p:xfrm>
          <a:off x="1331913" y="5084763"/>
          <a:ext cx="5143500" cy="482600"/>
        </p:xfrm>
        <a:graphic>
          <a:graphicData uri="http://schemas.openxmlformats.org/presentationml/2006/ole">
            <p:oleObj spid="_x0000_s58378" name="Equation" r:id="rId11" imgW="5143320" imgH="482400" progId="">
              <p:embed/>
            </p:oleObj>
          </a:graphicData>
        </a:graphic>
      </p:graphicFrame>
      <p:graphicFrame>
        <p:nvGraphicFramePr>
          <p:cNvPr id="1035" name="Object 17"/>
          <p:cNvGraphicFramePr>
            <a:graphicFrameLocks noChangeAspect="1"/>
          </p:cNvGraphicFramePr>
          <p:nvPr/>
        </p:nvGraphicFramePr>
        <p:xfrm>
          <a:off x="1433513" y="6308725"/>
          <a:ext cx="6999287" cy="549275"/>
        </p:xfrm>
        <a:graphic>
          <a:graphicData uri="http://schemas.openxmlformats.org/presentationml/2006/ole">
            <p:oleObj spid="_x0000_s58379" name="Equation" r:id="rId12" imgW="7124400" imgH="482400" progId="">
              <p:embed/>
            </p:oleObj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49275"/>
          </a:xfrm>
          <a:noFill/>
        </p:spPr>
        <p:txBody>
          <a:bodyPr/>
          <a:lstStyle/>
          <a:p>
            <a:pPr algn="l" eaLnBrk="1" hangingPunct="1"/>
            <a:r>
              <a:rPr lang="el-GR" sz="2800" smtClean="0"/>
              <a:t>         ( </a:t>
            </a:r>
            <a:r>
              <a:rPr lang="el-GR" sz="2800" b="1" smtClean="0"/>
              <a:t>Ι ) Ακολουθίες </a:t>
            </a:r>
            <a:r>
              <a:rPr lang="en-US" sz="2800" b="1" smtClean="0"/>
              <a:t>Sturm</a:t>
            </a:r>
            <a:r>
              <a:rPr lang="en-US" sz="2800" smtClean="0"/>
              <a:t> (</a:t>
            </a:r>
            <a:r>
              <a:rPr lang="el-GR" sz="2800" smtClean="0"/>
              <a:t>Συνέχεια</a:t>
            </a:r>
            <a:r>
              <a:rPr lang="en-US" sz="2800" smtClean="0"/>
              <a:t>)</a:t>
            </a:r>
            <a:endParaRPr lang="el-GR" sz="2800" smtClean="0"/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620713"/>
            <a:ext cx="9144000" cy="6553200"/>
          </a:xfrm>
        </p:spPr>
        <p:txBody>
          <a:bodyPr/>
          <a:lstStyle/>
          <a:p>
            <a:pPr marL="660400" indent="-660400" eaLnBrk="1" hangingPunct="1">
              <a:buClr>
                <a:schemeClr val="tx1"/>
              </a:buClr>
              <a:buFontTx/>
              <a:buNone/>
            </a:pPr>
            <a:r>
              <a:rPr lang="el-GR" sz="2000" smtClean="0"/>
              <a:t>Στην συνέχεια , κατασκευάζεται ο σχετικός πίνακας που περιέχει τους όρους</a:t>
            </a:r>
          </a:p>
          <a:p>
            <a:pPr marL="660400" indent="-660400" eaLnBrk="1" hangingPunct="1">
              <a:buClr>
                <a:schemeClr val="tx1"/>
              </a:buClr>
              <a:buFontTx/>
              <a:buNone/>
            </a:pPr>
            <a:r>
              <a:rPr lang="el-GR" sz="2000" smtClean="0"/>
              <a:t>της ακολουθίας </a:t>
            </a:r>
            <a:r>
              <a:rPr lang="en-US" sz="1800" b="1" smtClean="0"/>
              <a:t>Sturm</a:t>
            </a:r>
            <a:r>
              <a:rPr lang="el-GR" sz="1800" b="1" smtClean="0"/>
              <a:t>, </a:t>
            </a:r>
            <a:r>
              <a:rPr lang="el-GR" sz="1800" smtClean="0"/>
              <a:t>ενώ στην κατακόρυφο παρίσταται</a:t>
            </a:r>
            <a:r>
              <a:rPr lang="el-GR" sz="1800" b="1" smtClean="0"/>
              <a:t> η ευθεία των πραγματικών</a:t>
            </a:r>
          </a:p>
          <a:p>
            <a:pPr marL="660400" indent="-660400" eaLnBrk="1" hangingPunct="1">
              <a:buClr>
                <a:schemeClr val="tx1"/>
              </a:buClr>
              <a:buFontTx/>
              <a:buNone/>
            </a:pPr>
            <a:r>
              <a:rPr lang="el-GR" sz="1800" smtClean="0"/>
              <a:t>με τα διαστήματα που μας ενδιαφέρουν καταγράφοντας συγχρόνως τα πρόσημα των </a:t>
            </a:r>
          </a:p>
          <a:p>
            <a:pPr marL="660400" indent="-660400" eaLnBrk="1" hangingPunct="1">
              <a:buClr>
                <a:schemeClr val="tx1"/>
              </a:buClr>
              <a:buFontTx/>
              <a:buNone/>
            </a:pPr>
            <a:r>
              <a:rPr lang="el-GR" sz="1800" smtClean="0"/>
              <a:t>όρων της ακολουθίας σε κάθε υποδιάστημα. </a:t>
            </a:r>
          </a:p>
          <a:p>
            <a:pPr marL="660400" indent="-660400" eaLnBrk="1" hangingPunct="1">
              <a:buClr>
                <a:schemeClr val="tx1"/>
              </a:buClr>
              <a:buFontTx/>
              <a:buNone/>
            </a:pPr>
            <a:r>
              <a:rPr lang="el-GR" sz="1800" smtClean="0"/>
              <a:t> Έτσι, προκύπτει ο παρακάτω πίνακας όπου σε κάθε διάστημα η διαφορά στο πλήθος </a:t>
            </a:r>
          </a:p>
          <a:p>
            <a:pPr marL="660400" indent="-660400" eaLnBrk="1" hangingPunct="1">
              <a:buClr>
                <a:schemeClr val="tx1"/>
              </a:buClr>
              <a:buFontTx/>
              <a:buNone/>
            </a:pPr>
            <a:r>
              <a:rPr lang="el-GR" sz="1800" smtClean="0"/>
              <a:t>των αλλαγών προσήμων καθορίζει επακριβώς τον αριθμό των ριζών στο διάστημα αυτό</a:t>
            </a:r>
            <a:endParaRPr lang="el-GR" sz="2800" smtClean="0"/>
          </a:p>
          <a:p>
            <a:pPr marL="660400" indent="-660400" eaLnBrk="1" hangingPunct="1">
              <a:buClr>
                <a:schemeClr val="tx1"/>
              </a:buClr>
              <a:buFontTx/>
              <a:buNone/>
            </a:pPr>
            <a:r>
              <a:rPr lang="el-GR" sz="2800" smtClean="0"/>
              <a:t>                                          </a:t>
            </a:r>
          </a:p>
          <a:p>
            <a:pPr marL="660400" indent="-660400" eaLnBrk="1" hangingPunct="1">
              <a:buClr>
                <a:schemeClr val="tx1"/>
              </a:buClr>
              <a:buFontTx/>
              <a:buNone/>
            </a:pPr>
            <a:endParaRPr lang="el-GR" sz="2800" smtClean="0"/>
          </a:p>
          <a:p>
            <a:pPr marL="660400" indent="-660400" eaLnBrk="1" hangingPunct="1">
              <a:buClr>
                <a:schemeClr val="tx1"/>
              </a:buClr>
              <a:buFontTx/>
              <a:buNone/>
            </a:pPr>
            <a:endParaRPr lang="el-GR" sz="2800" smtClean="0"/>
          </a:p>
          <a:p>
            <a:pPr marL="660400" indent="-660400" eaLnBrk="1" hangingPunct="1">
              <a:buClr>
                <a:schemeClr val="tx1"/>
              </a:buClr>
              <a:buFontTx/>
              <a:buNone/>
            </a:pPr>
            <a:endParaRPr lang="el-GR" sz="2800" smtClean="0"/>
          </a:p>
          <a:p>
            <a:pPr marL="660400" indent="-660400" eaLnBrk="1" hangingPunct="1">
              <a:buClr>
                <a:schemeClr val="tx1"/>
              </a:buClr>
              <a:buFontTx/>
              <a:buNone/>
            </a:pPr>
            <a:endParaRPr lang="el-GR" sz="2800" smtClean="0"/>
          </a:p>
          <a:p>
            <a:pPr marL="660400" indent="-660400" eaLnBrk="1" hangingPunct="1">
              <a:buClr>
                <a:schemeClr val="tx1"/>
              </a:buClr>
              <a:buFontTx/>
              <a:buNone/>
            </a:pPr>
            <a:endParaRPr lang="el-GR" sz="2800" smtClean="0"/>
          </a:p>
          <a:p>
            <a:pPr marL="660400" indent="-660400" eaLnBrk="1" hangingPunct="1">
              <a:buClr>
                <a:schemeClr val="tx1"/>
              </a:buClr>
              <a:buFontTx/>
              <a:buNone/>
            </a:pPr>
            <a:endParaRPr lang="el-GR" sz="2800" smtClean="0"/>
          </a:p>
          <a:p>
            <a:pPr marL="660400" indent="-660400" eaLnBrk="1" hangingPunct="1">
              <a:buClr>
                <a:schemeClr val="tx1"/>
              </a:buClr>
              <a:buFontTx/>
              <a:buNone/>
            </a:pPr>
            <a:r>
              <a:rPr lang="el-GR" sz="1800" smtClean="0"/>
              <a:t>Κατά συνέπεια, </a:t>
            </a:r>
            <a:r>
              <a:rPr lang="el-GR" sz="1800" b="1" smtClean="0"/>
              <a:t>υπάρχει μία μόνο ρίζα</a:t>
            </a:r>
            <a:r>
              <a:rPr lang="el-GR" sz="1800" smtClean="0"/>
              <a:t> που υπολογίζεται ότι είναι    η      </a:t>
            </a:r>
            <a:r>
              <a:rPr lang="en-US" sz="1800" smtClean="0"/>
              <a:t>x</a:t>
            </a:r>
            <a:r>
              <a:rPr lang="en-US" sz="1800" baseline="30000" smtClean="0"/>
              <a:t>*</a:t>
            </a:r>
            <a:r>
              <a:rPr lang="en-US" sz="1800" smtClean="0"/>
              <a:t>=1.3247</a:t>
            </a:r>
            <a:r>
              <a:rPr lang="el-GR" sz="1800" smtClean="0"/>
              <a:t>.</a:t>
            </a:r>
          </a:p>
        </p:txBody>
      </p:sp>
      <p:graphicFrame>
        <p:nvGraphicFramePr>
          <p:cNvPr id="2051" name="Object 83"/>
          <p:cNvGraphicFramePr>
            <a:graphicFrameLocks noChangeAspect="1"/>
          </p:cNvGraphicFramePr>
          <p:nvPr>
            <p:ph sz="quarter" idx="2"/>
          </p:nvPr>
        </p:nvGraphicFramePr>
        <p:xfrm>
          <a:off x="8521700" y="1600200"/>
          <a:ext cx="165100" cy="127000"/>
        </p:xfrm>
        <a:graphic>
          <a:graphicData uri="http://schemas.openxmlformats.org/presentationml/2006/ole">
            <p:oleObj spid="_x0000_s59395" name="Γράφημα" r:id="rId3" imgW="1400183" imgH="914535" progId="MSGraph.Chart.8">
              <p:embed followColorScheme="full"/>
            </p:oleObj>
          </a:graphicData>
        </a:graphic>
      </p:graphicFrame>
      <p:graphicFrame>
        <p:nvGraphicFramePr>
          <p:cNvPr id="149513" name="Group 9"/>
          <p:cNvGraphicFramePr>
            <a:graphicFrameLocks noGrp="1"/>
          </p:cNvGraphicFramePr>
          <p:nvPr>
            <p:ph sz="quarter" idx="3"/>
          </p:nvPr>
        </p:nvGraphicFramePr>
        <p:xfrm>
          <a:off x="179388" y="2781300"/>
          <a:ext cx="8421687" cy="3384552"/>
        </p:xfrm>
        <a:graphic>
          <a:graphicData uri="http://schemas.openxmlformats.org/drawingml/2006/table">
            <a:tbl>
              <a:tblPr/>
              <a:tblGrid>
                <a:gridCol w="896937"/>
                <a:gridCol w="742950"/>
                <a:gridCol w="742950"/>
                <a:gridCol w="742950"/>
                <a:gridCol w="742950"/>
                <a:gridCol w="3476625"/>
                <a:gridCol w="1076325"/>
              </a:tblGrid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φ</a:t>
                      </a:r>
                      <a:r>
                        <a:rPr kumimoji="0" lang="el-GR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φ</a:t>
                      </a:r>
                      <a:r>
                        <a:rPr kumimoji="0" lang="el-GR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φ</a:t>
                      </a:r>
                      <a:r>
                        <a:rPr kumimoji="0" lang="el-GR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φ</a:t>
                      </a:r>
                      <a:r>
                        <a:rPr kumimoji="0" lang="el-GR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Πλήθος Αλλαγών </a:t>
                      </a:r>
                      <a:r>
                        <a:rPr kumimoji="0" lang="el-G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Προσήμου</a:t>
                      </a:r>
                      <a:endParaRPr kumimoji="0" lang="el-G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– </a:t>
                      </a: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∞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–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–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–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– 1.6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–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–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–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– 0.25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–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–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–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–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–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_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–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ρίζα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–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∞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–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24" name="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E29EE6CE-7B2F-47CC-B377-17FE49B14970}" type="slidenum">
              <a:rPr lang="el-GR" smtClean="0"/>
              <a:pPr>
                <a:defRPr/>
              </a:pPr>
              <a:t>36</a:t>
            </a:fld>
            <a:endParaRPr lang="el-GR" smtClean="0"/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0" y="0"/>
          <a:ext cx="914400" cy="319088"/>
        </p:xfrm>
        <a:graphic>
          <a:graphicData uri="http://schemas.openxmlformats.org/presentationml/2006/ole">
            <p:oleObj spid="_x0000_s59394" name="Equation" r:id="rId4" imgW="914400" imgH="319680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sz="2800" b="1" smtClean="0"/>
              <a:t>Παράδειγμα 2ο</a:t>
            </a:r>
            <a:r>
              <a:rPr lang="el-GR" sz="2800" smtClean="0"/>
              <a:t> :</a:t>
            </a:r>
            <a:r>
              <a:rPr lang="el-GR" sz="4000" smtClean="0"/>
              <a:t>      </a:t>
            </a:r>
            <a:endParaRPr lang="en-US" sz="4000" smtClean="0"/>
          </a:p>
        </p:txBody>
      </p:sp>
      <p:sp>
        <p:nvSpPr>
          <p:cNvPr id="3080" name="Rectangle 3"/>
          <p:cNvSpPr>
            <a:spLocks noGrp="1" noChangeArrowheads="1"/>
          </p:cNvSpPr>
          <p:nvPr>
            <p:ph idx="1"/>
          </p:nvPr>
        </p:nvSpPr>
        <p:spPr>
          <a:xfrm>
            <a:off x="0" y="836613"/>
            <a:ext cx="9144000" cy="6021387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l-GR" sz="2400" b="1" smtClean="0"/>
              <a:t>Στην εξίσωση</a:t>
            </a:r>
            <a:r>
              <a:rPr lang="el-GR" sz="2400" smtClean="0"/>
              <a:t> 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sz="2400" smtClean="0"/>
              <a:t>η </a:t>
            </a:r>
            <a:r>
              <a:rPr lang="el-GR" sz="2400" b="1" smtClean="0"/>
              <a:t>ακολουθία </a:t>
            </a:r>
            <a:r>
              <a:rPr lang="en-US" sz="2400" b="1" smtClean="0"/>
              <a:t>Sturm</a:t>
            </a:r>
            <a:r>
              <a:rPr lang="en-US" sz="2400" smtClean="0"/>
              <a:t> </a:t>
            </a:r>
            <a:r>
              <a:rPr lang="el-GR" sz="2400" smtClean="0"/>
              <a:t>που δημιουργείται είναι η 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l-GR" sz="2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l-GR" sz="2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l-GR" sz="2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l-GR" sz="2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l-GR" sz="2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sz="2000" smtClean="0"/>
              <a:t>Οπότε </a:t>
            </a:r>
            <a:r>
              <a:rPr lang="el-GR" sz="2000" b="1" smtClean="0"/>
              <a:t>δημιουργούμε </a:t>
            </a:r>
            <a:r>
              <a:rPr lang="el-GR" sz="2000" smtClean="0"/>
              <a:t>τον παρακάτω πίνακα</a:t>
            </a:r>
            <a:r>
              <a:rPr lang="el-GR" sz="2000" b="1" smtClean="0"/>
              <a:t> </a:t>
            </a:r>
            <a:r>
              <a:rPr lang="el-GR" sz="2000" smtClean="0"/>
              <a:t>γιά  </a:t>
            </a:r>
            <a:r>
              <a:rPr lang="el-GR" sz="2000" b="1" smtClean="0"/>
              <a:t>θετικές </a:t>
            </a:r>
            <a:r>
              <a:rPr lang="el-GR" sz="2000" smtClean="0"/>
              <a:t>και </a:t>
            </a:r>
            <a:r>
              <a:rPr lang="el-GR" sz="2000" b="1" smtClean="0"/>
              <a:t>αρνητικές ρίζες</a:t>
            </a:r>
            <a:r>
              <a:rPr lang="el-GR" sz="2000" smtClean="0"/>
              <a:t> 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l-GR" sz="2400" b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l-GR" sz="2400" b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l-GR" sz="2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l-GR" sz="2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sz="2000" smtClean="0"/>
              <a:t>Απ΄όπου είναι φανερό ότι η εξίσωση έχει 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sz="2000" b="1" smtClean="0"/>
              <a:t>                      Μία αρνητική</a:t>
            </a:r>
            <a:r>
              <a:rPr lang="el-GR" sz="2000" smtClean="0"/>
              <a:t> ρίζα, και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sz="2000" b="1" smtClean="0"/>
              <a:t>                      Τρείς θετικές</a:t>
            </a:r>
            <a:r>
              <a:rPr lang="el-GR" sz="2000" smtClean="0"/>
              <a:t> ρίζες.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sz="1600" b="1" smtClean="0"/>
              <a:t>ΆΣΚΗΣΗ</a:t>
            </a:r>
            <a:r>
              <a:rPr lang="el-GR" sz="1600" smtClean="0"/>
              <a:t> : Να </a:t>
            </a:r>
            <a:r>
              <a:rPr lang="el-GR" sz="1600" b="1" smtClean="0"/>
              <a:t>μελετηθεί</a:t>
            </a:r>
            <a:r>
              <a:rPr lang="el-GR" sz="1600" smtClean="0"/>
              <a:t> το είδος των   ριζών των εξισώσεων 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l-GR" sz="16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l-GR" sz="16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sz="2400" smtClean="0"/>
              <a:t>  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l-GR" sz="2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smtClean="0"/>
          </a:p>
        </p:txBody>
      </p:sp>
      <p:sp>
        <p:nvSpPr>
          <p:cNvPr id="6150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BF38C3E3-462D-406F-917E-EA9B579AF765}" type="slidenum">
              <a:rPr lang="el-GR" smtClean="0"/>
              <a:pPr>
                <a:defRPr/>
              </a:pPr>
              <a:t>37</a:t>
            </a:fld>
            <a:endParaRPr lang="el-GR" smtClean="0"/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2627313" y="765175"/>
          <a:ext cx="6234112" cy="496888"/>
        </p:xfrm>
        <a:graphic>
          <a:graphicData uri="http://schemas.openxmlformats.org/presentationml/2006/ole">
            <p:oleObj spid="_x0000_s60418" name="Equation" r:id="rId3" imgW="2920680" imgH="241200" progId="">
              <p:embed/>
            </p:oleObj>
          </a:graphicData>
        </a:graphic>
      </p:graphicFrame>
      <p:graphicFrame>
        <p:nvGraphicFramePr>
          <p:cNvPr id="3075" name="Object 5"/>
          <p:cNvGraphicFramePr>
            <a:graphicFrameLocks noChangeAspect="1"/>
          </p:cNvGraphicFramePr>
          <p:nvPr/>
        </p:nvGraphicFramePr>
        <p:xfrm>
          <a:off x="179388" y="1557338"/>
          <a:ext cx="7921625" cy="1800225"/>
        </p:xfrm>
        <a:graphic>
          <a:graphicData uri="http://schemas.openxmlformats.org/presentationml/2006/ole">
            <p:oleObj spid="_x0000_s60419" name="Equation" r:id="rId4" imgW="3530520" imgH="990360" progId="">
              <p:embed/>
            </p:oleObj>
          </a:graphicData>
        </a:graphic>
      </p:graphicFrame>
      <p:graphicFrame>
        <p:nvGraphicFramePr>
          <p:cNvPr id="3076" name="Object 6"/>
          <p:cNvGraphicFramePr>
            <a:graphicFrameLocks noChangeAspect="1"/>
          </p:cNvGraphicFramePr>
          <p:nvPr/>
        </p:nvGraphicFramePr>
        <p:xfrm>
          <a:off x="323850" y="3789363"/>
          <a:ext cx="5256213" cy="1254125"/>
        </p:xfrm>
        <a:graphic>
          <a:graphicData uri="http://schemas.openxmlformats.org/presentationml/2006/ole">
            <p:oleObj spid="_x0000_s60420" name="Equation" r:id="rId5" imgW="2679480" imgH="863280" progId="">
              <p:embed/>
            </p:oleObj>
          </a:graphicData>
        </a:graphic>
      </p:graphicFrame>
      <p:graphicFrame>
        <p:nvGraphicFramePr>
          <p:cNvPr id="3077" name="Object 7"/>
          <p:cNvGraphicFramePr>
            <a:graphicFrameLocks noChangeAspect="1"/>
          </p:cNvGraphicFramePr>
          <p:nvPr/>
        </p:nvGraphicFramePr>
        <p:xfrm>
          <a:off x="0" y="6237288"/>
          <a:ext cx="9144000" cy="620712"/>
        </p:xfrm>
        <a:graphic>
          <a:graphicData uri="http://schemas.openxmlformats.org/presentationml/2006/ole">
            <p:oleObj spid="_x0000_s60421" name="Equation" r:id="rId6" imgW="4508280" imgH="2286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268760"/>
            <a:ext cx="4670232" cy="29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TextBox"/>
          <p:cNvSpPr txBox="1"/>
          <p:nvPr/>
        </p:nvSpPr>
        <p:spPr>
          <a:xfrm>
            <a:off x="683568" y="5085184"/>
            <a:ext cx="5985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Η τελευταία σχέση δίνει μια βελτιωμένη  προσέγγιση του </a:t>
            </a:r>
            <a:r>
              <a:rPr lang="en-US" dirty="0" smtClean="0"/>
              <a:t>x</a:t>
            </a:r>
            <a:r>
              <a:rPr lang="en-US" baseline="-25000" dirty="0" smtClean="0"/>
              <a:t>i+2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6156176" y="6021288"/>
            <a:ext cx="108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hlinkClick r:id="rId3"/>
              </a:rPr>
              <a:t>Διαβάστε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/>
            <a:r>
              <a:rPr lang="el-GR" sz="2400" dirty="0" smtClean="0"/>
              <a:t>Μέθοδος  </a:t>
            </a:r>
            <a:r>
              <a:rPr lang="en-US" sz="2400" dirty="0" err="1" smtClean="0"/>
              <a:t>Aitken</a:t>
            </a:r>
            <a:endParaRPr lang="el-GR" sz="2400" dirty="0" smtClean="0"/>
          </a:p>
        </p:txBody>
      </p:sp>
      <p:pic>
        <p:nvPicPr>
          <p:cNvPr id="5837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Ελλειψοειδής επεξήγηση"/>
          <p:cNvSpPr/>
          <p:nvPr/>
        </p:nvSpPr>
        <p:spPr>
          <a:xfrm>
            <a:off x="8388424" y="5373216"/>
            <a:ext cx="2520280" cy="612648"/>
          </a:xfrm>
          <a:prstGeom prst="wedgeEllipseCallout">
            <a:avLst>
              <a:gd name="adj1" fmla="val -111318"/>
              <a:gd name="adj2" fmla="val -5978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ΓΙΑΤΙ;</a:t>
            </a:r>
            <a:endParaRPr lang="el-G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TextBox"/>
          <p:cNvSpPr txBox="1"/>
          <p:nvPr/>
        </p:nvSpPr>
        <p:spPr>
          <a:xfrm>
            <a:off x="7164288" y="522920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hlinkClick r:id="rId3" action="ppaction://hlinkfile"/>
              </a:rPr>
              <a:t>Εφαρμογή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90500"/>
            <a:ext cx="7010400" cy="574675"/>
          </a:xfrm>
        </p:spPr>
        <p:txBody>
          <a:bodyPr/>
          <a:lstStyle/>
          <a:p>
            <a:r>
              <a:rPr lang="el-GR" sz="2400" dirty="0" smtClean="0">
                <a:solidFill>
                  <a:srgbClr val="FFCC00"/>
                </a:solidFill>
              </a:rPr>
              <a:t>ΜΕΛΕΤΗ ΣΦΑΛΜΑΤΟΣ ΣΤΗ ΜΕΘΟΔΟ </a:t>
            </a:r>
            <a:r>
              <a:rPr lang="en-US" sz="2400" dirty="0" smtClean="0">
                <a:solidFill>
                  <a:srgbClr val="FFCC00"/>
                </a:solidFill>
                <a:hlinkClick r:id="rId2" action="ppaction://hlinkfile"/>
              </a:rPr>
              <a:t>AITKEN</a:t>
            </a:r>
            <a:endParaRPr lang="el-GR" sz="2400" dirty="0" smtClean="0">
              <a:solidFill>
                <a:srgbClr val="FFCC00"/>
              </a:solidFill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981075"/>
            <a:ext cx="7010400" cy="5688013"/>
          </a:xfrm>
        </p:spPr>
        <p:txBody>
          <a:bodyPr/>
          <a:lstStyle/>
          <a:p>
            <a:pPr marL="0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sz="2100" dirty="0" smtClean="0"/>
              <a:t>Η γραμμική σύγκλιση των επαναληπτικών μεθόδων μπορεί να βελτιωθεί με τη χρήση της μεθόδου </a:t>
            </a:r>
            <a:r>
              <a:rPr lang="el-GR" sz="2100" dirty="0" err="1" smtClean="0"/>
              <a:t>Aitken</a:t>
            </a:r>
            <a:r>
              <a:rPr lang="el-GR" sz="2100" dirty="0" smtClean="0"/>
              <a:t>. Το σφάλμα σε δυο διαδοχικές προσεγγίσεις για μεθόδους γραμμικής προσέγγισης (για λεπτομέρειες να μελετήσετε   το  </a:t>
            </a:r>
            <a:r>
              <a:rPr lang="el-GR" sz="2100" u="sng" dirty="0" smtClean="0"/>
              <a:t>Σφάλμα Σύγκλισης</a:t>
            </a:r>
            <a:r>
              <a:rPr lang="el-GR" sz="2100" dirty="0" smtClean="0"/>
              <a:t> </a:t>
            </a:r>
            <a:r>
              <a:rPr lang="el-GR" sz="2100" dirty="0" err="1" smtClean="0">
                <a:hlinkClick r:id="rId3"/>
              </a:rPr>
              <a:t>Order</a:t>
            </a:r>
            <a:r>
              <a:rPr lang="el-GR" sz="2100" dirty="0" smtClean="0">
                <a:hlinkClick r:id="rId3"/>
              </a:rPr>
              <a:t> </a:t>
            </a:r>
            <a:r>
              <a:rPr lang="el-GR" sz="2100" dirty="0" err="1">
                <a:hlinkClick r:id="rId3"/>
              </a:rPr>
              <a:t>of</a:t>
            </a:r>
            <a:r>
              <a:rPr lang="el-GR" sz="2100" dirty="0">
                <a:hlinkClick r:id="rId3"/>
              </a:rPr>
              <a:t> </a:t>
            </a:r>
            <a:r>
              <a:rPr lang="el-GR" sz="2100" dirty="0" err="1">
                <a:hlinkClick r:id="rId3"/>
              </a:rPr>
              <a:t>Convergence</a:t>
            </a:r>
            <a:r>
              <a:rPr lang="el-GR" sz="2100" dirty="0"/>
              <a:t>) </a:t>
            </a:r>
            <a:r>
              <a:rPr lang="el-GR" sz="2100" dirty="0" smtClean="0"/>
              <a:t>μπορεί να γραφεί ως</a:t>
            </a:r>
            <a:r>
              <a:rPr lang="el-GR" sz="2100" dirty="0"/>
              <a:t> </a:t>
            </a:r>
            <a:endParaRPr lang="el-GR" sz="2100" b="1" dirty="0"/>
          </a:p>
          <a:p>
            <a:pPr>
              <a:lnSpc>
                <a:spcPct val="90000"/>
              </a:lnSpc>
              <a:defRPr/>
            </a:pPr>
            <a:r>
              <a:rPr lang="el-GR" sz="2100" b="1" dirty="0"/>
              <a:t>e</a:t>
            </a:r>
            <a:r>
              <a:rPr lang="el-GR" sz="2100" b="1" baseline="-25000" dirty="0"/>
              <a:t>i+1</a:t>
            </a:r>
            <a:r>
              <a:rPr lang="el-GR" sz="2100" b="1" dirty="0"/>
              <a:t> = </a:t>
            </a:r>
            <a:r>
              <a:rPr lang="el-GR" sz="2100" b="1" dirty="0" err="1"/>
              <a:t>Ae</a:t>
            </a:r>
            <a:r>
              <a:rPr lang="el-GR" sz="2100" b="1" baseline="-25000" dirty="0" err="1"/>
              <a:t>i</a:t>
            </a:r>
            <a:r>
              <a:rPr lang="el-GR" sz="2100" baseline="-25000" dirty="0"/>
              <a:t> </a:t>
            </a:r>
            <a:r>
              <a:rPr lang="el-GR" sz="2100" dirty="0"/>
              <a:t/>
            </a:r>
            <a:br>
              <a:rPr lang="el-GR" sz="2100" dirty="0"/>
            </a:br>
            <a:r>
              <a:rPr lang="el-GR" sz="2100" b="1" dirty="0"/>
              <a:t>e</a:t>
            </a:r>
            <a:r>
              <a:rPr lang="el-GR" sz="2100" b="1" baseline="-25000" dirty="0"/>
              <a:t>i+2</a:t>
            </a:r>
            <a:r>
              <a:rPr lang="el-GR" sz="2100" b="1" dirty="0"/>
              <a:t> = Ae</a:t>
            </a:r>
            <a:r>
              <a:rPr lang="el-GR" sz="2100" b="1" baseline="-25000" dirty="0"/>
              <a:t>i+1</a:t>
            </a:r>
            <a:r>
              <a:rPr lang="el-GR" sz="2100" dirty="0"/>
              <a:t> </a:t>
            </a:r>
            <a:r>
              <a:rPr lang="el-GR" sz="2100" dirty="0" err="1" smtClean="0"/>
              <a:t>απαλειφή</a:t>
            </a:r>
            <a:r>
              <a:rPr lang="el-GR" sz="2100" dirty="0" smtClean="0"/>
              <a:t> του </a:t>
            </a:r>
            <a:r>
              <a:rPr lang="el-GR" sz="2100" b="1" dirty="0" smtClean="0"/>
              <a:t>A </a:t>
            </a:r>
            <a:r>
              <a:rPr lang="el-GR" sz="2100" dirty="0" smtClean="0"/>
              <a:t>δίνει:</a:t>
            </a:r>
            <a:endParaRPr lang="el-GR" sz="2100" dirty="0"/>
          </a:p>
          <a:p>
            <a:pPr>
              <a:lnSpc>
                <a:spcPct val="90000"/>
              </a:lnSpc>
              <a:defRPr/>
            </a:pPr>
            <a:r>
              <a:rPr lang="el-GR" sz="2100" b="1" dirty="0"/>
              <a:t>e</a:t>
            </a:r>
            <a:r>
              <a:rPr lang="el-GR" sz="2100" b="1" baseline="-25000" dirty="0"/>
              <a:t>i+2</a:t>
            </a:r>
            <a:r>
              <a:rPr lang="el-GR" sz="2100" b="1" dirty="0"/>
              <a:t> =  (</a:t>
            </a:r>
            <a:r>
              <a:rPr lang="el-GR" sz="2100" b="1" dirty="0" err="1"/>
              <a:t>e</a:t>
            </a:r>
            <a:r>
              <a:rPr lang="el-GR" sz="2100" b="1" baseline="-25000" dirty="0" err="1"/>
              <a:t>i+1</a:t>
            </a:r>
            <a:r>
              <a:rPr lang="el-GR" sz="2100" b="1" dirty="0"/>
              <a:t>)</a:t>
            </a:r>
            <a:r>
              <a:rPr lang="el-GR" sz="2100" b="1" baseline="30000" dirty="0"/>
              <a:t>2</a:t>
            </a:r>
            <a:r>
              <a:rPr lang="en-US" sz="2100" b="1" dirty="0"/>
              <a:t>/</a:t>
            </a:r>
            <a:r>
              <a:rPr lang="el-GR" sz="2100" b="1" dirty="0" err="1"/>
              <a:t>e</a:t>
            </a:r>
            <a:r>
              <a:rPr lang="el-GR" sz="2100" b="1" baseline="-25000" dirty="0" err="1"/>
              <a:t>i</a:t>
            </a:r>
            <a:endParaRPr lang="el-GR" sz="2100" baseline="-25000" dirty="0"/>
          </a:p>
          <a:p>
            <a:pPr>
              <a:lnSpc>
                <a:spcPct val="90000"/>
              </a:lnSpc>
              <a:defRPr/>
            </a:pPr>
            <a:r>
              <a:rPr lang="el-GR" sz="2100" b="1" dirty="0"/>
              <a:t>(-s + x</a:t>
            </a:r>
            <a:r>
              <a:rPr lang="el-GR" sz="2100" b="1" baseline="-25000" dirty="0"/>
              <a:t>i+2</a:t>
            </a:r>
            <a:r>
              <a:rPr lang="el-GR" sz="2100" b="1" dirty="0"/>
              <a:t>) = (-s + x</a:t>
            </a:r>
            <a:r>
              <a:rPr lang="el-GR" sz="2100" b="1" baseline="-25000" dirty="0"/>
              <a:t>i+1</a:t>
            </a:r>
            <a:r>
              <a:rPr lang="el-GR" sz="2100" b="1" dirty="0"/>
              <a:t>)</a:t>
            </a:r>
            <a:r>
              <a:rPr lang="el-GR" sz="2100" b="1" baseline="30000" dirty="0"/>
              <a:t>2</a:t>
            </a:r>
            <a:r>
              <a:rPr lang="en-US" sz="2100" b="1" dirty="0"/>
              <a:t>/</a:t>
            </a:r>
            <a:r>
              <a:rPr lang="el-GR" sz="2100" b="1" dirty="0"/>
              <a:t>(-s + x</a:t>
            </a:r>
            <a:r>
              <a:rPr lang="el-GR" sz="2100" b="1" baseline="-25000" dirty="0"/>
              <a:t>i</a:t>
            </a:r>
            <a:r>
              <a:rPr lang="el-GR" sz="2100" b="1" dirty="0"/>
              <a:t>)</a:t>
            </a:r>
            <a:endParaRPr lang="el-GR" sz="2100" dirty="0"/>
          </a:p>
          <a:p>
            <a:pPr>
              <a:lnSpc>
                <a:spcPct val="90000"/>
              </a:lnSpc>
              <a:defRPr/>
            </a:pPr>
            <a:r>
              <a:rPr lang="el-GR" sz="2100" b="1" dirty="0"/>
              <a:t>(</a:t>
            </a:r>
            <a:r>
              <a:rPr lang="el-GR" sz="2100" b="1" dirty="0" err="1"/>
              <a:t>s</a:t>
            </a:r>
            <a:r>
              <a:rPr lang="el-GR" sz="2100" b="1" baseline="30000" dirty="0" err="1"/>
              <a:t>2</a:t>
            </a:r>
            <a:r>
              <a:rPr lang="el-GR" sz="2100" b="1" dirty="0"/>
              <a:t> - s(</a:t>
            </a:r>
            <a:r>
              <a:rPr lang="el-GR" sz="2100" b="1" dirty="0" err="1"/>
              <a:t>x</a:t>
            </a:r>
            <a:r>
              <a:rPr lang="el-GR" sz="2100" b="1" baseline="-25000" dirty="0" err="1"/>
              <a:t>i</a:t>
            </a:r>
            <a:r>
              <a:rPr lang="el-GR" sz="2100" b="1" dirty="0" err="1"/>
              <a:t>+x</a:t>
            </a:r>
            <a:r>
              <a:rPr lang="el-GR" sz="2100" b="1" baseline="-25000" dirty="0" err="1"/>
              <a:t>i+2</a:t>
            </a:r>
            <a:r>
              <a:rPr lang="el-GR" sz="2100" b="1" dirty="0"/>
              <a:t>) + x</a:t>
            </a:r>
            <a:r>
              <a:rPr lang="el-GR" sz="2100" b="1" baseline="-25000" dirty="0"/>
              <a:t>i</a:t>
            </a:r>
            <a:r>
              <a:rPr lang="el-GR" sz="2100" b="1" dirty="0"/>
              <a:t>x</a:t>
            </a:r>
            <a:r>
              <a:rPr lang="el-GR" sz="2100" b="1" baseline="-25000" dirty="0"/>
              <a:t>i+2</a:t>
            </a:r>
            <a:r>
              <a:rPr lang="el-GR" sz="2100" b="1" dirty="0"/>
              <a:t>) = s</a:t>
            </a:r>
            <a:r>
              <a:rPr lang="el-GR" sz="2100" b="1" baseline="30000" dirty="0"/>
              <a:t>2</a:t>
            </a:r>
            <a:r>
              <a:rPr lang="el-GR" sz="2100" b="1" dirty="0"/>
              <a:t> - 2sx</a:t>
            </a:r>
            <a:r>
              <a:rPr lang="el-GR" sz="2100" b="1" baseline="-25000" dirty="0"/>
              <a:t>i+1</a:t>
            </a:r>
            <a:r>
              <a:rPr lang="el-GR" sz="2100" b="1" dirty="0"/>
              <a:t>+ x</a:t>
            </a:r>
            <a:r>
              <a:rPr lang="el-GR" sz="2100" b="1" baseline="-25000" dirty="0"/>
              <a:t>i+1</a:t>
            </a:r>
            <a:r>
              <a:rPr lang="el-GR" sz="2100" b="1" baseline="30000" dirty="0"/>
              <a:t>2</a:t>
            </a:r>
            <a:r>
              <a:rPr lang="el-GR" sz="2100" dirty="0"/>
              <a:t> </a:t>
            </a:r>
            <a:endParaRPr lang="en-US" sz="2100" dirty="0"/>
          </a:p>
          <a:p>
            <a:pPr>
              <a:lnSpc>
                <a:spcPct val="90000"/>
              </a:lnSpc>
              <a:defRPr/>
            </a:pPr>
            <a:r>
              <a:rPr lang="el-GR" sz="2100" dirty="0"/>
              <a:t> </a:t>
            </a:r>
            <a:r>
              <a:rPr lang="el-GR" sz="2100" b="1" dirty="0"/>
              <a:t>  </a:t>
            </a:r>
            <a:r>
              <a:rPr lang="en-US" sz="2100" b="1" dirty="0"/>
              <a:t>	</a:t>
            </a:r>
            <a:r>
              <a:rPr lang="el-GR" sz="2100" b="1" dirty="0"/>
              <a:t>-s =   x</a:t>
            </a:r>
            <a:r>
              <a:rPr lang="el-GR" sz="2100" b="1" baseline="-25000" dirty="0"/>
              <a:t>i+1</a:t>
            </a:r>
            <a:r>
              <a:rPr lang="el-GR" sz="2100" b="1" baseline="30000" dirty="0"/>
              <a:t>2</a:t>
            </a:r>
            <a:r>
              <a:rPr lang="el-GR" sz="2100" b="1" dirty="0"/>
              <a:t> - x</a:t>
            </a:r>
            <a:r>
              <a:rPr lang="el-GR" sz="2100" b="1" baseline="-25000" dirty="0"/>
              <a:t>i</a:t>
            </a:r>
            <a:r>
              <a:rPr lang="el-GR" sz="2100" b="1" dirty="0"/>
              <a:t>x</a:t>
            </a:r>
            <a:r>
              <a:rPr lang="el-GR" sz="2100" b="1" baseline="-25000" dirty="0"/>
              <a:t>i+2</a:t>
            </a:r>
            <a:r>
              <a:rPr lang="el-GR" sz="2100" b="1" dirty="0"/>
              <a:t> </a:t>
            </a:r>
            <a:r>
              <a:rPr lang="en-US" sz="2100" b="1" dirty="0"/>
              <a:t>/(</a:t>
            </a:r>
            <a:r>
              <a:rPr lang="el-GR" sz="2100" b="1" dirty="0"/>
              <a:t>x</a:t>
            </a:r>
            <a:r>
              <a:rPr lang="el-GR" sz="2100" b="1" baseline="-25000" dirty="0"/>
              <a:t>i</a:t>
            </a:r>
            <a:r>
              <a:rPr lang="el-GR" sz="2100" b="1" dirty="0"/>
              <a:t>+ x</a:t>
            </a:r>
            <a:r>
              <a:rPr lang="el-GR" sz="2100" b="1" baseline="-25000" dirty="0"/>
              <a:t>i+2</a:t>
            </a:r>
            <a:r>
              <a:rPr lang="el-GR" sz="2100" b="1" dirty="0"/>
              <a:t> - 2x</a:t>
            </a:r>
            <a:r>
              <a:rPr lang="el-GR" sz="2100" b="1" baseline="-25000" dirty="0"/>
              <a:t>i+1</a:t>
            </a:r>
            <a:r>
              <a:rPr lang="en-US" sz="2100" dirty="0"/>
              <a:t>)</a:t>
            </a:r>
            <a:r>
              <a:rPr lang="el-GR" sz="2100" dirty="0"/>
              <a:t>  </a:t>
            </a:r>
            <a:r>
              <a:rPr lang="el-GR" sz="2100" b="1" dirty="0"/>
              <a:t>  </a:t>
            </a:r>
            <a:endParaRPr lang="en-US" sz="2100" b="1" dirty="0"/>
          </a:p>
          <a:p>
            <a:pPr lvl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b="1" dirty="0"/>
              <a:t>		</a:t>
            </a:r>
            <a:r>
              <a:rPr lang="el-GR" sz="2000" b="1" dirty="0"/>
              <a:t>s = x</a:t>
            </a:r>
            <a:r>
              <a:rPr lang="el-GR" sz="2000" b="1" baseline="-25000" dirty="0"/>
              <a:t>i</a:t>
            </a:r>
            <a:r>
              <a:rPr lang="el-GR" sz="2000" b="1" dirty="0"/>
              <a:t> -    ( x</a:t>
            </a:r>
            <a:r>
              <a:rPr lang="el-GR" sz="2000" b="1" baseline="-25000" dirty="0"/>
              <a:t>i+1</a:t>
            </a:r>
            <a:r>
              <a:rPr lang="el-GR" sz="2000" b="1" dirty="0"/>
              <a:t> - x</a:t>
            </a:r>
            <a:r>
              <a:rPr lang="el-GR" sz="2000" b="1" baseline="-25000" dirty="0"/>
              <a:t>i </a:t>
            </a:r>
            <a:r>
              <a:rPr lang="el-GR" sz="2000" b="1" dirty="0"/>
              <a:t>)</a:t>
            </a:r>
            <a:r>
              <a:rPr lang="el-GR" sz="2000" b="1" baseline="30000" dirty="0"/>
              <a:t>2</a:t>
            </a:r>
            <a:r>
              <a:rPr lang="el-GR" sz="2000" b="1" dirty="0"/>
              <a:t> </a:t>
            </a:r>
            <a:r>
              <a:rPr lang="en-US" sz="2000" b="1" dirty="0"/>
              <a:t>/(</a:t>
            </a:r>
            <a:r>
              <a:rPr lang="el-GR" sz="2000" b="1" dirty="0"/>
              <a:t>x</a:t>
            </a:r>
            <a:r>
              <a:rPr lang="el-GR" sz="2000" b="1" baseline="-25000" dirty="0"/>
              <a:t>i</a:t>
            </a:r>
            <a:r>
              <a:rPr lang="el-GR" sz="2000" b="1" dirty="0"/>
              <a:t>+ x</a:t>
            </a:r>
            <a:r>
              <a:rPr lang="el-GR" sz="2000" b="1" baseline="-25000" dirty="0"/>
              <a:t>i+2</a:t>
            </a:r>
            <a:r>
              <a:rPr lang="el-GR" sz="2000" b="1" dirty="0"/>
              <a:t> - 2x</a:t>
            </a:r>
            <a:r>
              <a:rPr lang="el-GR" sz="2000" b="1" baseline="-25000" dirty="0"/>
              <a:t>i+1</a:t>
            </a:r>
            <a:r>
              <a:rPr lang="en-US" sz="2000" b="1" dirty="0"/>
              <a:t>)</a:t>
            </a:r>
          </a:p>
          <a:p>
            <a:pPr>
              <a:lnSpc>
                <a:spcPct val="90000"/>
              </a:lnSpc>
              <a:defRPr/>
            </a:pPr>
            <a:r>
              <a:rPr lang="el-GR" sz="2100" b="1" dirty="0"/>
              <a:t>s</a:t>
            </a:r>
            <a:r>
              <a:rPr lang="el-GR" sz="2100" dirty="0"/>
              <a:t> </a:t>
            </a:r>
            <a:r>
              <a:rPr lang="el-GR" sz="2100" dirty="0" smtClean="0"/>
              <a:t>αποδίδει μια βελτιωμένη τιμή για την </a:t>
            </a:r>
            <a:r>
              <a:rPr lang="el-GR" sz="2100" b="1" dirty="0" smtClean="0"/>
              <a:t>x</a:t>
            </a:r>
            <a:r>
              <a:rPr lang="el-GR" sz="2100" b="1" baseline="-25000" dirty="0" smtClean="0"/>
              <a:t>i+2</a:t>
            </a:r>
            <a:r>
              <a:rPr lang="el-GR" sz="2100" dirty="0" smtClean="0"/>
              <a:t> </a:t>
            </a:r>
            <a:endParaRPr lang="en-US" sz="2100" dirty="0" smtClean="0"/>
          </a:p>
          <a:p>
            <a:pPr>
              <a:lnSpc>
                <a:spcPct val="90000"/>
              </a:lnSpc>
              <a:defRPr/>
            </a:pPr>
            <a:endParaRPr lang="en-US" sz="2100" dirty="0" smtClean="0"/>
          </a:p>
          <a:p>
            <a:pPr>
              <a:lnSpc>
                <a:spcPct val="90000"/>
              </a:lnSpc>
              <a:defRPr/>
            </a:pPr>
            <a:endParaRPr lang="en-US" sz="2100" dirty="0" smtClean="0"/>
          </a:p>
          <a:p>
            <a:pPr algn="r">
              <a:lnSpc>
                <a:spcPct val="90000"/>
              </a:lnSpc>
              <a:defRPr/>
            </a:pPr>
            <a:r>
              <a:rPr lang="el-GR" sz="2100" dirty="0" smtClean="0"/>
              <a:t>Παράδειγμα</a:t>
            </a:r>
          </a:p>
          <a:p>
            <a:pPr algn="r">
              <a:lnSpc>
                <a:spcPct val="90000"/>
              </a:lnSpc>
              <a:defRPr/>
            </a:pPr>
            <a:r>
              <a:rPr lang="el-GR" sz="2100" dirty="0" smtClean="0"/>
              <a:t>Παράδειγμα </a:t>
            </a:r>
            <a:endParaRPr lang="el-GR" sz="2100" dirty="0"/>
          </a:p>
        </p:txBody>
      </p:sp>
      <p:sp>
        <p:nvSpPr>
          <p:cNvPr id="52228" name="Line 5"/>
          <p:cNvSpPr>
            <a:spLocks noChangeShapeType="1"/>
          </p:cNvSpPr>
          <p:nvPr/>
        </p:nvSpPr>
        <p:spPr bwMode="auto">
          <a:xfrm>
            <a:off x="1908175" y="436562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52229" name="Line 7"/>
          <p:cNvSpPr>
            <a:spLocks noChangeShapeType="1"/>
          </p:cNvSpPr>
          <p:nvPr/>
        </p:nvSpPr>
        <p:spPr bwMode="auto">
          <a:xfrm>
            <a:off x="1908175" y="472440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0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07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Μέθοδος </a:t>
            </a:r>
            <a:r>
              <a:rPr lang="en-US" smtClean="0"/>
              <a:t>Newton</a:t>
            </a:r>
            <a:endParaRPr lang="el-GR" smtClean="0"/>
          </a:p>
        </p:txBody>
      </p:sp>
      <p:sp>
        <p:nvSpPr>
          <p:cNvPr id="4101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244975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smtClean="0"/>
              <a:t>H </a:t>
            </a:r>
            <a:r>
              <a:rPr lang="el-GR" sz="2000" smtClean="0"/>
              <a:t>μέθοδος </a:t>
            </a:r>
            <a:r>
              <a:rPr lang="en-US" sz="2000" smtClean="0"/>
              <a:t>Newton </a:t>
            </a:r>
            <a:r>
              <a:rPr lang="el-GR" sz="2000" smtClean="0"/>
              <a:t>είναι επαναληπτική ενός σημείου,</a:t>
            </a:r>
            <a:endParaRPr lang="en-US" sz="2000" smtClean="0"/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endParaRPr lang="el-GR" sz="2000" smtClean="0"/>
          </a:p>
          <a:p>
            <a:pPr eaLnBrk="1" hangingPunct="1">
              <a:buFontTx/>
              <a:buNone/>
            </a:pPr>
            <a:r>
              <a:rPr lang="el-GR" sz="2000" smtClean="0"/>
              <a:t>αλλά απαιτεί τον υπολογισμό παραγώγου</a:t>
            </a:r>
          </a:p>
          <a:p>
            <a:pPr eaLnBrk="1" hangingPunct="1">
              <a:buFontTx/>
              <a:buNone/>
            </a:pPr>
            <a:r>
              <a:rPr lang="el-GR" sz="2000" smtClean="0"/>
              <a:t>Πως προκύπτει:</a:t>
            </a:r>
          </a:p>
          <a:p>
            <a:pPr eaLnBrk="1" hangingPunct="1">
              <a:buFontTx/>
              <a:buNone/>
            </a:pPr>
            <a:r>
              <a:rPr lang="el-GR" sz="2000" smtClean="0"/>
              <a:t>Σφάλμα: 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>
            <p:ph type="clipArt" sz="half" idx="1"/>
          </p:nvPr>
        </p:nvGraphicFramePr>
        <p:xfrm>
          <a:off x="733425" y="2176463"/>
          <a:ext cx="3486150" cy="3371850"/>
        </p:xfrm>
        <a:graphic>
          <a:graphicData uri="http://schemas.openxmlformats.org/presentationml/2006/ole">
            <p:oleObj spid="_x0000_s56322" name="Picture" r:id="rId3" imgW="3486240" imgH="3371760" progId="Word.Picture.8">
              <p:embed/>
            </p:oleObj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5791200" y="2743200"/>
          <a:ext cx="2157413" cy="909638"/>
        </p:xfrm>
        <a:graphic>
          <a:graphicData uri="http://schemas.openxmlformats.org/presentationml/2006/ole">
            <p:oleObj spid="_x0000_s56323" name="Equation" r:id="rId4" imgW="102852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5 - Θέση αριθμού διαφάνειας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76AA19E-E50F-4E8C-9B3D-896D3C0DCB3B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>
                <a:cs typeface="Times New Roman" pitchFamily="18" charset="0"/>
              </a:rPr>
              <a:t>Βήμα </a:t>
            </a:r>
            <a:r>
              <a:rPr lang="en-US" smtClean="0">
                <a:cs typeface="Times New Roman" pitchFamily="18" charset="0"/>
              </a:rPr>
              <a:t> 1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667000" y="3581400"/>
            <a:ext cx="4419600" cy="685800"/>
          </a:xfrm>
        </p:spPr>
        <p:txBody>
          <a:bodyPr/>
          <a:lstStyle/>
          <a:p>
            <a:pPr marL="533400" indent="-533400" algn="just" eaLnBrk="1" hangingPunct="1">
              <a:buFont typeface="Wingdings" pitchFamily="2" charset="2"/>
              <a:buNone/>
            </a:pPr>
            <a:r>
              <a:rPr lang="el-GR" sz="2800" smtClean="0"/>
              <a:t>Υπολογισμός </a:t>
            </a:r>
            <a:r>
              <a:rPr lang="en-US" sz="2800" smtClean="0"/>
              <a:t> f</a:t>
            </a:r>
            <a:r>
              <a:rPr lang="en-US" sz="2800" smtClean="0">
                <a:latin typeface="Times New Roman" pitchFamily="18" charset="0"/>
                <a:sym typeface="Symbol" pitchFamily="18" charset="2"/>
              </a:rPr>
              <a:t></a:t>
            </a:r>
            <a:r>
              <a:rPr lang="en-US" sz="2800" smtClean="0"/>
              <a:t>(x)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Διαστημικό">
  <a:themeElements>
    <a:clrScheme name="Διαστημικό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Διαστημικό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Διαστημικό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Ροή">
  <a:themeElements>
    <a:clrScheme name="Ροή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Ροή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Ροή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Ροή">
  <a:themeElements>
    <a:clrScheme name="Ροή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Ροή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Ροή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Ηλιοστάσιο">
  <a:themeElements>
    <a:clrScheme name="Ηλιοστάσιο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Ηλιοστάσιο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Ηλιοστάσιο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1460</TotalTime>
  <Words>1533</Words>
  <Application>Microsoft Office PowerPoint</Application>
  <PresentationFormat>Προβολή στην οθόνη (4:3)</PresentationFormat>
  <Paragraphs>289</Paragraphs>
  <Slides>37</Slides>
  <Notes>18</Notes>
  <HiddenSlides>0</HiddenSlides>
  <MMClips>0</MMClips>
  <ScaleCrop>false</ScaleCrop>
  <HeadingPairs>
    <vt:vector size="6" baseType="variant">
      <vt:variant>
        <vt:lpstr>Θέμα</vt:lpstr>
      </vt:variant>
      <vt:variant>
        <vt:i4>5</vt:i4>
      </vt:variant>
      <vt:variant>
        <vt:lpstr>Ενσωματωμένοι διακομιστές OLE</vt:lpstr>
      </vt:variant>
      <vt:variant>
        <vt:i4>9</vt:i4>
      </vt:variant>
      <vt:variant>
        <vt:lpstr>Τίτλοι διαφανειών</vt:lpstr>
      </vt:variant>
      <vt:variant>
        <vt:i4>37</vt:i4>
      </vt:variant>
    </vt:vector>
  </HeadingPairs>
  <TitlesOfParts>
    <vt:vector size="51" baseType="lpstr">
      <vt:lpstr>Θέμα του Office</vt:lpstr>
      <vt:lpstr>Διαστημικό</vt:lpstr>
      <vt:lpstr>Ροή</vt:lpstr>
      <vt:lpstr>1_Ροή</vt:lpstr>
      <vt:lpstr>Ηλιοστάσιο</vt:lpstr>
      <vt:lpstr>Picture</vt:lpstr>
      <vt:lpstr>Equation</vt:lpstr>
      <vt:lpstr>Εξίσωση</vt:lpstr>
      <vt:lpstr>Worksheet</vt:lpstr>
      <vt:lpstr>Chart</vt:lpstr>
      <vt:lpstr>Microsoft Equation 3.0</vt:lpstr>
      <vt:lpstr>Microsoft Word Picture</vt:lpstr>
      <vt:lpstr>Mathcad</vt:lpstr>
      <vt:lpstr>Γράφημα</vt:lpstr>
      <vt:lpstr>Διαφάνεια 1</vt:lpstr>
      <vt:lpstr>ΕΙΣΑΓΩΓΗ</vt:lpstr>
      <vt:lpstr>Επιταχυντής Σύγκλισης Επαναληπτικών Μεθόδων</vt:lpstr>
      <vt:lpstr>Διαφάνεια 4</vt:lpstr>
      <vt:lpstr>Μέθοδος  Aitken</vt:lpstr>
      <vt:lpstr>Διαφάνεια 6</vt:lpstr>
      <vt:lpstr>ΜΕΛΕΤΗ ΣΦΑΛΜΑΤΟΣ ΣΤΗ ΜΕΘΟΔΟ AITKEN</vt:lpstr>
      <vt:lpstr>Μέθοδος Newton</vt:lpstr>
      <vt:lpstr>Βήμα  1</vt:lpstr>
      <vt:lpstr>Βήμα  2</vt:lpstr>
      <vt:lpstr>Newton-Raphson Μέθοδος</vt:lpstr>
      <vt:lpstr>Εφαρμογή σε προβλήματα βελτιστοποίησης</vt:lpstr>
      <vt:lpstr>Πλεονεκτήματα </vt:lpstr>
      <vt:lpstr>Μειονεκτήματα </vt:lpstr>
      <vt:lpstr>Μειονεκτήματα (συνέχεια )</vt:lpstr>
      <vt:lpstr>Μειονεκτήματα  (Συνέχεια )</vt:lpstr>
      <vt:lpstr>Μειονεκτήματα  (Συνέχεια)</vt:lpstr>
      <vt:lpstr>Αλγόριθμος για την   Newton-Raphson</vt:lpstr>
      <vt:lpstr>Διαφάνεια 19</vt:lpstr>
      <vt:lpstr>Μέθοδος της τέμνουσας (Secant method) </vt:lpstr>
      <vt:lpstr>Γεωμετρική ερμηνεία </vt:lpstr>
      <vt:lpstr>Βήμα  1</vt:lpstr>
      <vt:lpstr>Πλεονεκτήματα </vt:lpstr>
      <vt:lpstr>Μειονεκτήματα</vt:lpstr>
      <vt:lpstr>Μειονεκτήματα  (Συνέχεια)</vt:lpstr>
      <vt:lpstr>Αλγόριθμος για την μέθοδο τέμνουσας </vt:lpstr>
      <vt:lpstr>Μέθοδος της τέμνουσας (Secant method) </vt:lpstr>
      <vt:lpstr>Γεωμετρική ερμηνεία </vt:lpstr>
      <vt:lpstr>Mandenbrot set</vt:lpstr>
      <vt:lpstr>Μέθοδος του Steffensen</vt:lpstr>
      <vt:lpstr>Διαφάνεια 31</vt:lpstr>
      <vt:lpstr>Διαφάνεια 32</vt:lpstr>
      <vt:lpstr>Διαφάνεια 33</vt:lpstr>
      <vt:lpstr>Διαφάνεια 34</vt:lpstr>
      <vt:lpstr>      2. Αλγεβρικές εξισώσεις  -  ( Ι ) Ακολουθίες Sturm</vt:lpstr>
      <vt:lpstr>         ( Ι ) Ακολουθίες Sturm (Συνέχεια)</vt:lpstr>
      <vt:lpstr>Παράδειγμα 2ο :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user</cp:lastModifiedBy>
  <cp:revision>7</cp:revision>
  <dcterms:created xsi:type="dcterms:W3CDTF">2014-10-06T09:43:06Z</dcterms:created>
  <dcterms:modified xsi:type="dcterms:W3CDTF">2014-10-13T11:50:48Z</dcterms:modified>
</cp:coreProperties>
</file>