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Assistant" pitchFamily="2" charset="-79"/>
      <p:regular r:id="rId17"/>
      <p:bold r:id="rId18"/>
    </p:embeddedFont>
    <p:embeddedFont>
      <p:font typeface="Assistant Bold" pitchFamily="2" charset="-79"/>
      <p:regular r:id="rId19"/>
      <p:bold r:id="rId20"/>
    </p:embeddedFont>
    <p:embeddedFont>
      <p:font typeface="RoxboroughCF Bold" pitchFamily="2" charset="77"/>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50" autoAdjust="0"/>
  </p:normalViewPr>
  <p:slideViewPr>
    <p:cSldViewPr>
      <p:cViewPr varScale="1">
        <p:scale>
          <a:sx n="80" d="100"/>
          <a:sy n="80" d="100"/>
        </p:scale>
        <p:origin x="28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2/26/25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D5C40"/>
        </a:solidFill>
        <a:effectLst/>
      </p:bgPr>
    </p:bg>
    <p:spTree>
      <p:nvGrpSpPr>
        <p:cNvPr id="1" name=""/>
        <p:cNvGrpSpPr/>
        <p:nvPr/>
      </p:nvGrpSpPr>
      <p:grpSpPr>
        <a:xfrm>
          <a:off x="0" y="0"/>
          <a:ext cx="0" cy="0"/>
          <a:chOff x="0" y="0"/>
          <a:chExt cx="0" cy="0"/>
        </a:xfrm>
      </p:grpSpPr>
      <p:sp>
        <p:nvSpPr>
          <p:cNvPr id="2" name="Freeform 2"/>
          <p:cNvSpPr/>
          <p:nvPr/>
        </p:nvSpPr>
        <p:spPr>
          <a:xfrm>
            <a:off x="4815057" y="5005753"/>
            <a:ext cx="8657886" cy="4562513"/>
          </a:xfrm>
          <a:custGeom>
            <a:avLst/>
            <a:gdLst/>
            <a:ahLst/>
            <a:cxnLst/>
            <a:rect l="l" t="t" r="r" b="b"/>
            <a:pathLst>
              <a:path w="8657886" h="4562513">
                <a:moveTo>
                  <a:pt x="0" y="0"/>
                </a:moveTo>
                <a:lnTo>
                  <a:pt x="8657886" y="0"/>
                </a:lnTo>
                <a:lnTo>
                  <a:pt x="8657886" y="4562512"/>
                </a:lnTo>
                <a:lnTo>
                  <a:pt x="0" y="4562512"/>
                </a:lnTo>
                <a:lnTo>
                  <a:pt x="0" y="0"/>
                </a:lnTo>
                <a:close/>
              </a:path>
            </a:pathLst>
          </a:custGeom>
          <a:blipFill>
            <a:blip r:embed="rId2"/>
            <a:stretch>
              <a:fillRect t="-13214" b="-13214"/>
            </a:stretch>
          </a:blipFill>
        </p:spPr>
        <p:txBody>
          <a:bodyPr/>
          <a:lstStyle/>
          <a:p>
            <a:endParaRPr lang="en-CY"/>
          </a:p>
        </p:txBody>
      </p:sp>
      <p:sp>
        <p:nvSpPr>
          <p:cNvPr id="3" name="TextBox 3"/>
          <p:cNvSpPr txBox="1"/>
          <p:nvPr/>
        </p:nvSpPr>
        <p:spPr>
          <a:xfrm>
            <a:off x="1711765" y="330209"/>
            <a:ext cx="14864471" cy="4813291"/>
          </a:xfrm>
          <a:prstGeom prst="rect">
            <a:avLst/>
          </a:prstGeom>
        </p:spPr>
        <p:txBody>
          <a:bodyPr lIns="0" tIns="0" rIns="0" bIns="0" rtlCol="0" anchor="t">
            <a:spAutoFit/>
          </a:bodyPr>
          <a:lstStyle/>
          <a:p>
            <a:pPr algn="ctr">
              <a:lnSpc>
                <a:spcPts val="7700"/>
              </a:lnSpc>
            </a:pPr>
            <a:r>
              <a:rPr lang="en-US" sz="5500" b="1">
                <a:solidFill>
                  <a:srgbClr val="CACFBC"/>
                </a:solidFill>
                <a:latin typeface="RoxboroughCF Bold"/>
                <a:ea typeface="RoxboroughCF Bold"/>
                <a:cs typeface="RoxboroughCF Bold"/>
                <a:sym typeface="RoxboroughCF Bold"/>
              </a:rPr>
              <a:t>Τίτλος Παιχνιδιού: </a:t>
            </a:r>
          </a:p>
          <a:p>
            <a:pPr algn="ctr">
              <a:lnSpc>
                <a:spcPts val="7000"/>
              </a:lnSpc>
            </a:pPr>
            <a:endParaRPr lang="en-US" sz="5500" b="1">
              <a:solidFill>
                <a:srgbClr val="CACFBC"/>
              </a:solidFill>
              <a:latin typeface="RoxboroughCF Bold"/>
              <a:ea typeface="RoxboroughCF Bold"/>
              <a:cs typeface="RoxboroughCF Bold"/>
              <a:sym typeface="RoxboroughCF Bold"/>
            </a:endParaRPr>
          </a:p>
          <a:p>
            <a:pPr algn="ctr">
              <a:lnSpc>
                <a:spcPts val="7000"/>
              </a:lnSpc>
            </a:pPr>
            <a:r>
              <a:rPr lang="en-US" sz="5000" b="1">
                <a:solidFill>
                  <a:srgbClr val="CACFBC"/>
                </a:solidFill>
                <a:latin typeface="RoxboroughCF Bold"/>
                <a:ea typeface="RoxboroughCF Bold"/>
                <a:cs typeface="RoxboroughCF Bold"/>
                <a:sym typeface="RoxboroughCF Bold"/>
              </a:rPr>
              <a:t>«Ανακαλύπτοντας τη Φύση - Κυνήγι Θησαυρού με Προσανατολισμό»</a:t>
            </a:r>
          </a:p>
          <a:p>
            <a:pPr algn="ctr">
              <a:lnSpc>
                <a:spcPts val="9800"/>
              </a:lnSpc>
              <a:spcBef>
                <a:spcPct val="0"/>
              </a:spcBef>
            </a:pPr>
            <a:endParaRPr lang="en-US" sz="5000" b="1">
              <a:solidFill>
                <a:srgbClr val="CACFBC"/>
              </a:solidFill>
              <a:latin typeface="RoxboroughCF Bold"/>
              <a:ea typeface="RoxboroughCF Bold"/>
              <a:cs typeface="RoxboroughCF Bold"/>
              <a:sym typeface="RoxboroughCF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D5C40"/>
        </a:solidFill>
        <a:effectLst/>
      </p:bgPr>
    </p:bg>
    <p:spTree>
      <p:nvGrpSpPr>
        <p:cNvPr id="1" name=""/>
        <p:cNvGrpSpPr/>
        <p:nvPr/>
      </p:nvGrpSpPr>
      <p:grpSpPr>
        <a:xfrm>
          <a:off x="0" y="0"/>
          <a:ext cx="0" cy="0"/>
          <a:chOff x="0" y="0"/>
          <a:chExt cx="0" cy="0"/>
        </a:xfrm>
      </p:grpSpPr>
      <p:sp>
        <p:nvSpPr>
          <p:cNvPr id="2" name="TextBox 2"/>
          <p:cNvSpPr txBox="1"/>
          <p:nvPr/>
        </p:nvSpPr>
        <p:spPr>
          <a:xfrm>
            <a:off x="1028700" y="2594984"/>
            <a:ext cx="16945554" cy="7464426"/>
          </a:xfrm>
          <a:prstGeom prst="rect">
            <a:avLst/>
          </a:prstGeom>
        </p:spPr>
        <p:txBody>
          <a:bodyPr lIns="0" tIns="0" rIns="0" bIns="0" rtlCol="0" anchor="t">
            <a:spAutoFit/>
          </a:bodyPr>
          <a:lstStyle/>
          <a:p>
            <a:pPr algn="l">
              <a:lnSpc>
                <a:spcPts val="5949"/>
              </a:lnSpc>
            </a:pPr>
            <a:r>
              <a:rPr lang="en-US" sz="3499">
                <a:solidFill>
                  <a:srgbClr val="FFFFFF"/>
                </a:solidFill>
                <a:latin typeface="Assistant"/>
                <a:ea typeface="Assistant"/>
                <a:cs typeface="Assistant"/>
                <a:sym typeface="Assistant"/>
              </a:rPr>
              <a:t>✔ Γρίφος:</a:t>
            </a:r>
          </a:p>
          <a:p>
            <a:pPr algn="l">
              <a:lnSpc>
                <a:spcPts val="5949"/>
              </a:lnSpc>
            </a:pPr>
            <a:r>
              <a:rPr lang="en-US" sz="3499">
                <a:solidFill>
                  <a:srgbClr val="FFFFFF"/>
                </a:solidFill>
                <a:latin typeface="Assistant"/>
                <a:ea typeface="Assistant"/>
                <a:cs typeface="Assistant"/>
                <a:sym typeface="Assistant"/>
              </a:rPr>
              <a:t>“Ο ήλιος ανατέλλει κάθε μέρα από την ίδια πλευρά του ουρανού. Βρες ποια είναι αυτή και προχώρησε 10 βήματα προς εκείνη την κατεύθυνση για να βρεις την επόμενη οδηγία!”</a:t>
            </a:r>
          </a:p>
          <a:p>
            <a:pPr algn="l">
              <a:lnSpc>
                <a:spcPts val="5949"/>
              </a:lnSpc>
            </a:pPr>
            <a:endParaRPr lang="en-US" sz="3499">
              <a:solidFill>
                <a:srgbClr val="FFFFFF"/>
              </a:solidFill>
              <a:latin typeface="Assistant"/>
              <a:ea typeface="Assistant"/>
              <a:cs typeface="Assistant"/>
              <a:sym typeface="Assistant"/>
            </a:endParaRPr>
          </a:p>
          <a:p>
            <a:pPr algn="l">
              <a:lnSpc>
                <a:spcPts val="5949"/>
              </a:lnSpc>
            </a:pPr>
            <a:r>
              <a:rPr lang="en-US" sz="3499">
                <a:solidFill>
                  <a:srgbClr val="FFFFFF"/>
                </a:solidFill>
                <a:latin typeface="Assistant"/>
                <a:ea typeface="Assistant"/>
                <a:cs typeface="Assistant"/>
                <a:sym typeface="Assistant"/>
              </a:rPr>
              <a:t>✔ Δοκιμασία:</a:t>
            </a:r>
          </a:p>
          <a:p>
            <a:pPr algn="l">
              <a:lnSpc>
                <a:spcPts val="5949"/>
              </a:lnSpc>
            </a:pPr>
            <a:r>
              <a:rPr lang="en-US" sz="3499">
                <a:solidFill>
                  <a:srgbClr val="FFFFFF"/>
                </a:solidFill>
                <a:latin typeface="Assistant"/>
                <a:ea typeface="Assistant"/>
                <a:cs typeface="Assistant"/>
                <a:sym typeface="Assistant"/>
              </a:rPr>
              <a:t>Τα παιδιά πρέπει να σκεφτούν και να δείξουν την Ανατολή. Αν έχουν πυξίδα, μπορούν να τη χρησιμοποιήσουν. Στο σωστό σημείο θα βρουν την επόμενη οδηγία.</a:t>
            </a:r>
          </a:p>
          <a:p>
            <a:pPr algn="l">
              <a:lnSpc>
                <a:spcPts val="5949"/>
              </a:lnSpc>
            </a:pPr>
            <a:endParaRPr lang="en-US" sz="3499">
              <a:solidFill>
                <a:srgbClr val="FFFFFF"/>
              </a:solidFill>
              <a:latin typeface="Assistant"/>
              <a:ea typeface="Assistant"/>
              <a:cs typeface="Assistant"/>
              <a:sym typeface="Assistant"/>
            </a:endParaRPr>
          </a:p>
        </p:txBody>
      </p:sp>
      <p:sp>
        <p:nvSpPr>
          <p:cNvPr id="3" name="TextBox 3"/>
          <p:cNvSpPr txBox="1"/>
          <p:nvPr/>
        </p:nvSpPr>
        <p:spPr>
          <a:xfrm>
            <a:off x="1028700" y="1066800"/>
            <a:ext cx="14492360" cy="1990728"/>
          </a:xfrm>
          <a:prstGeom prst="rect">
            <a:avLst/>
          </a:prstGeom>
        </p:spPr>
        <p:txBody>
          <a:bodyPr lIns="0" tIns="0" rIns="0" bIns="0" rtlCol="0" anchor="t">
            <a:spAutoFit/>
          </a:bodyPr>
          <a:lstStyle/>
          <a:p>
            <a:pPr algn="l">
              <a:lnSpc>
                <a:spcPts val="8159"/>
              </a:lnSpc>
            </a:pPr>
            <a:r>
              <a:rPr lang="en-US" sz="4799">
                <a:solidFill>
                  <a:srgbClr val="FFFFFF"/>
                </a:solidFill>
                <a:latin typeface="Assistant"/>
                <a:ea typeface="Assistant"/>
                <a:cs typeface="Assistant"/>
                <a:sym typeface="Assistant"/>
              </a:rPr>
              <a:t>1ος Σταθμός – «Βρες την Κατεύθυνση»</a:t>
            </a:r>
          </a:p>
          <a:p>
            <a:pPr algn="l">
              <a:lnSpc>
                <a:spcPts val="8159"/>
              </a:lnSpc>
            </a:pPr>
            <a:endParaRPr lang="en-US" sz="4799">
              <a:solidFill>
                <a:srgbClr val="FFFFFF"/>
              </a:solidFill>
              <a:latin typeface="Assistant"/>
              <a:ea typeface="Assistant"/>
              <a:cs typeface="Assistant"/>
              <a:sym typeface="Assistant"/>
            </a:endParaRPr>
          </a:p>
        </p:txBody>
      </p:sp>
      <p:sp>
        <p:nvSpPr>
          <p:cNvPr id="4" name="TextBox 4"/>
          <p:cNvSpPr txBox="1"/>
          <p:nvPr/>
        </p:nvSpPr>
        <p:spPr>
          <a:xfrm>
            <a:off x="313746" y="57106"/>
            <a:ext cx="16945554" cy="1444626"/>
          </a:xfrm>
          <a:prstGeom prst="rect">
            <a:avLst/>
          </a:prstGeom>
        </p:spPr>
        <p:txBody>
          <a:bodyPr lIns="0" tIns="0" rIns="0" bIns="0" rtlCol="0" anchor="t">
            <a:spAutoFit/>
          </a:bodyPr>
          <a:lstStyle/>
          <a:p>
            <a:pPr algn="l">
              <a:lnSpc>
                <a:spcPts val="5949"/>
              </a:lnSpc>
            </a:pPr>
            <a:r>
              <a:rPr lang="en-US" sz="3499">
                <a:solidFill>
                  <a:srgbClr val="FFFFFF"/>
                </a:solidFill>
                <a:latin typeface="Assistant"/>
                <a:ea typeface="Assistant"/>
                <a:cs typeface="Assistant"/>
                <a:sym typeface="Assistant"/>
              </a:rPr>
              <a:t>⏳ Διάρκεια: 5 λεπτά</a:t>
            </a:r>
          </a:p>
          <a:p>
            <a:pPr algn="l">
              <a:lnSpc>
                <a:spcPts val="5949"/>
              </a:lnSpc>
            </a:pPr>
            <a:endParaRPr lang="en-US" sz="3499">
              <a:solidFill>
                <a:srgbClr val="FFFFFF"/>
              </a:solidFill>
              <a:latin typeface="Assistant"/>
              <a:ea typeface="Assistant"/>
              <a:cs typeface="Assistant"/>
              <a:sym typeface="Assistant"/>
            </a:endParaRPr>
          </a:p>
        </p:txBody>
      </p:sp>
      <p:sp>
        <p:nvSpPr>
          <p:cNvPr id="5" name="Freeform 5"/>
          <p:cNvSpPr/>
          <p:nvPr/>
        </p:nvSpPr>
        <p:spPr>
          <a:xfrm>
            <a:off x="13914564" y="729589"/>
            <a:ext cx="3212992" cy="2156721"/>
          </a:xfrm>
          <a:custGeom>
            <a:avLst/>
            <a:gdLst/>
            <a:ahLst/>
            <a:cxnLst/>
            <a:rect l="l" t="t" r="r" b="b"/>
            <a:pathLst>
              <a:path w="3212992" h="2156721">
                <a:moveTo>
                  <a:pt x="0" y="0"/>
                </a:moveTo>
                <a:lnTo>
                  <a:pt x="3212992" y="0"/>
                </a:lnTo>
                <a:lnTo>
                  <a:pt x="3212992" y="2156720"/>
                </a:lnTo>
                <a:lnTo>
                  <a:pt x="0" y="2156720"/>
                </a:lnTo>
                <a:lnTo>
                  <a:pt x="0" y="0"/>
                </a:lnTo>
                <a:close/>
              </a:path>
            </a:pathLst>
          </a:custGeom>
          <a:blipFill>
            <a:blip r:embed="rId2"/>
            <a:stretch>
              <a:fillRect/>
            </a:stretch>
          </a:blipFill>
        </p:spPr>
        <p:txBody>
          <a:bodyPr/>
          <a:lstStyle/>
          <a:p>
            <a:endParaRPr lang="en-CY"/>
          </a:p>
        </p:txBody>
      </p:sp>
      <p:sp>
        <p:nvSpPr>
          <p:cNvPr id="6" name="Freeform 6"/>
          <p:cNvSpPr/>
          <p:nvPr/>
        </p:nvSpPr>
        <p:spPr>
          <a:xfrm>
            <a:off x="14929717" y="918520"/>
            <a:ext cx="1182686" cy="1166424"/>
          </a:xfrm>
          <a:custGeom>
            <a:avLst/>
            <a:gdLst/>
            <a:ahLst/>
            <a:cxnLst/>
            <a:rect l="l" t="t" r="r" b="b"/>
            <a:pathLst>
              <a:path w="1182686" h="1166424">
                <a:moveTo>
                  <a:pt x="0" y="0"/>
                </a:moveTo>
                <a:lnTo>
                  <a:pt x="1182686" y="0"/>
                </a:lnTo>
                <a:lnTo>
                  <a:pt x="1182686" y="1166424"/>
                </a:lnTo>
                <a:lnTo>
                  <a:pt x="0" y="11664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Y"/>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D5C40"/>
        </a:solidFill>
        <a:effectLst/>
      </p:bgPr>
    </p:bg>
    <p:spTree>
      <p:nvGrpSpPr>
        <p:cNvPr id="1" name=""/>
        <p:cNvGrpSpPr/>
        <p:nvPr/>
      </p:nvGrpSpPr>
      <p:grpSpPr>
        <a:xfrm>
          <a:off x="0" y="0"/>
          <a:ext cx="0" cy="0"/>
          <a:chOff x="0" y="0"/>
          <a:chExt cx="0" cy="0"/>
        </a:xfrm>
      </p:grpSpPr>
      <p:sp>
        <p:nvSpPr>
          <p:cNvPr id="2" name="TextBox 2"/>
          <p:cNvSpPr txBox="1"/>
          <p:nvPr/>
        </p:nvSpPr>
        <p:spPr>
          <a:xfrm>
            <a:off x="1028700" y="2594984"/>
            <a:ext cx="16945554" cy="7464426"/>
          </a:xfrm>
          <a:prstGeom prst="rect">
            <a:avLst/>
          </a:prstGeom>
        </p:spPr>
        <p:txBody>
          <a:bodyPr lIns="0" tIns="0" rIns="0" bIns="0" rtlCol="0" anchor="t">
            <a:spAutoFit/>
          </a:bodyPr>
          <a:lstStyle/>
          <a:p>
            <a:pPr algn="l">
              <a:lnSpc>
                <a:spcPts val="5949"/>
              </a:lnSpc>
            </a:pPr>
            <a:r>
              <a:rPr lang="en-US" sz="3499">
                <a:solidFill>
                  <a:srgbClr val="FFFFFF"/>
                </a:solidFill>
                <a:latin typeface="Assistant"/>
                <a:ea typeface="Assistant"/>
                <a:cs typeface="Assistant"/>
                <a:sym typeface="Assistant"/>
              </a:rPr>
              <a:t>✔ Γρίφος:</a:t>
            </a:r>
          </a:p>
          <a:p>
            <a:pPr algn="l">
              <a:lnSpc>
                <a:spcPts val="5949"/>
              </a:lnSpc>
            </a:pPr>
            <a:r>
              <a:rPr lang="en-US" sz="3499">
                <a:solidFill>
                  <a:srgbClr val="FFFFFF"/>
                </a:solidFill>
                <a:latin typeface="Assistant"/>
                <a:ea typeface="Assistant"/>
                <a:cs typeface="Assistant"/>
                <a:sym typeface="Assistant"/>
              </a:rPr>
              <a:t>“Ένας εξερευνητής άφησε ένα μήνυμα! Αλλά σβήστηκαν δύο γράμματα… Χρησιμοποίησε τα μάτια σου και τα χέρια σου για να το ανακαλύψεις!”</a:t>
            </a:r>
          </a:p>
          <a:p>
            <a:pPr algn="l">
              <a:lnSpc>
                <a:spcPts val="5949"/>
              </a:lnSpc>
            </a:pPr>
            <a:endParaRPr lang="en-US" sz="3499">
              <a:solidFill>
                <a:srgbClr val="FFFFFF"/>
              </a:solidFill>
              <a:latin typeface="Assistant"/>
              <a:ea typeface="Assistant"/>
              <a:cs typeface="Assistant"/>
              <a:sym typeface="Assistant"/>
            </a:endParaRPr>
          </a:p>
          <a:p>
            <a:pPr algn="l">
              <a:lnSpc>
                <a:spcPts val="5949"/>
              </a:lnSpc>
            </a:pPr>
            <a:r>
              <a:rPr lang="en-US" sz="3499">
                <a:solidFill>
                  <a:srgbClr val="FFFFFF"/>
                </a:solidFill>
                <a:latin typeface="Assistant"/>
                <a:ea typeface="Assistant"/>
                <a:cs typeface="Assistant"/>
                <a:sym typeface="Assistant"/>
              </a:rPr>
              <a:t>✔ Δοκιμασία:</a:t>
            </a:r>
          </a:p>
          <a:p>
            <a:pPr algn="l">
              <a:lnSpc>
                <a:spcPts val="5949"/>
              </a:lnSpc>
            </a:pPr>
            <a:r>
              <a:rPr lang="en-US" sz="3499">
                <a:solidFill>
                  <a:srgbClr val="FFFFFF"/>
                </a:solidFill>
                <a:latin typeface="Assistant"/>
                <a:ea typeface="Assistant"/>
                <a:cs typeface="Assistant"/>
                <a:sym typeface="Assistant"/>
              </a:rPr>
              <a:t>Τα παιδιά πρέπει να βρουν ένα χαρτί κρυμμένο κάτω από μια πέτρα. Το χαρτί θα περιλαμβάνει μια εικόνα απο ένα κουκουνάρι και απο κάτω θα είναι γραμμένη η λέξη με ελλειπής γράμμα. Μόλις βρουν την λέξη θα πάρουν την επόμενη οδηγία.(π.χ. ΚΟ_ΚΟ_ΝΑΡΙ).</a:t>
            </a:r>
          </a:p>
          <a:p>
            <a:pPr algn="l">
              <a:lnSpc>
                <a:spcPts val="5949"/>
              </a:lnSpc>
            </a:pPr>
            <a:endParaRPr lang="en-US" sz="3499">
              <a:solidFill>
                <a:srgbClr val="FFFFFF"/>
              </a:solidFill>
              <a:latin typeface="Assistant"/>
              <a:ea typeface="Assistant"/>
              <a:cs typeface="Assistant"/>
              <a:sym typeface="Assistant"/>
            </a:endParaRPr>
          </a:p>
        </p:txBody>
      </p:sp>
      <p:sp>
        <p:nvSpPr>
          <p:cNvPr id="3" name="Freeform 3"/>
          <p:cNvSpPr/>
          <p:nvPr/>
        </p:nvSpPr>
        <p:spPr>
          <a:xfrm>
            <a:off x="13845658" y="664675"/>
            <a:ext cx="3543753" cy="3482325"/>
          </a:xfrm>
          <a:custGeom>
            <a:avLst/>
            <a:gdLst/>
            <a:ahLst/>
            <a:cxnLst/>
            <a:rect l="l" t="t" r="r" b="b"/>
            <a:pathLst>
              <a:path w="3543753" h="3482325">
                <a:moveTo>
                  <a:pt x="0" y="0"/>
                </a:moveTo>
                <a:lnTo>
                  <a:pt x="3543753" y="0"/>
                </a:lnTo>
                <a:lnTo>
                  <a:pt x="3543753" y="3482325"/>
                </a:lnTo>
                <a:lnTo>
                  <a:pt x="0" y="3482325"/>
                </a:lnTo>
                <a:lnTo>
                  <a:pt x="0" y="0"/>
                </a:lnTo>
                <a:close/>
              </a:path>
            </a:pathLst>
          </a:custGeom>
          <a:blipFill>
            <a:blip r:embed="rId2"/>
            <a:stretch>
              <a:fillRect r="-52944"/>
            </a:stretch>
          </a:blipFill>
        </p:spPr>
        <p:txBody>
          <a:bodyPr/>
          <a:lstStyle/>
          <a:p>
            <a:endParaRPr lang="en-CY"/>
          </a:p>
        </p:txBody>
      </p:sp>
      <p:sp>
        <p:nvSpPr>
          <p:cNvPr id="4" name="Freeform 4"/>
          <p:cNvSpPr/>
          <p:nvPr/>
        </p:nvSpPr>
        <p:spPr>
          <a:xfrm>
            <a:off x="14906152" y="1146178"/>
            <a:ext cx="783858" cy="908821"/>
          </a:xfrm>
          <a:custGeom>
            <a:avLst/>
            <a:gdLst/>
            <a:ahLst/>
            <a:cxnLst/>
            <a:rect l="l" t="t" r="r" b="b"/>
            <a:pathLst>
              <a:path w="783858" h="908821">
                <a:moveTo>
                  <a:pt x="0" y="0"/>
                </a:moveTo>
                <a:lnTo>
                  <a:pt x="783858" y="0"/>
                </a:lnTo>
                <a:lnTo>
                  <a:pt x="783858" y="908821"/>
                </a:lnTo>
                <a:lnTo>
                  <a:pt x="0" y="908821"/>
                </a:lnTo>
                <a:lnTo>
                  <a:pt x="0" y="0"/>
                </a:lnTo>
                <a:close/>
              </a:path>
            </a:pathLst>
          </a:custGeom>
          <a:blipFill>
            <a:blip r:embed="rId3"/>
            <a:stretch>
              <a:fillRect/>
            </a:stretch>
          </a:blipFill>
        </p:spPr>
        <p:txBody>
          <a:bodyPr/>
          <a:lstStyle/>
          <a:p>
            <a:endParaRPr lang="en-CY"/>
          </a:p>
        </p:txBody>
      </p:sp>
      <p:sp>
        <p:nvSpPr>
          <p:cNvPr id="5" name="TextBox 5"/>
          <p:cNvSpPr txBox="1"/>
          <p:nvPr/>
        </p:nvSpPr>
        <p:spPr>
          <a:xfrm>
            <a:off x="1028700" y="1066800"/>
            <a:ext cx="14492360" cy="1990728"/>
          </a:xfrm>
          <a:prstGeom prst="rect">
            <a:avLst/>
          </a:prstGeom>
        </p:spPr>
        <p:txBody>
          <a:bodyPr lIns="0" tIns="0" rIns="0" bIns="0" rtlCol="0" anchor="t">
            <a:spAutoFit/>
          </a:bodyPr>
          <a:lstStyle/>
          <a:p>
            <a:pPr algn="l">
              <a:lnSpc>
                <a:spcPts val="8159"/>
              </a:lnSpc>
            </a:pPr>
            <a:r>
              <a:rPr lang="en-US" sz="4799">
                <a:solidFill>
                  <a:srgbClr val="FFFFFF"/>
                </a:solidFill>
                <a:latin typeface="Assistant"/>
                <a:ea typeface="Assistant"/>
                <a:cs typeface="Assistant"/>
                <a:sym typeface="Assistant"/>
              </a:rPr>
              <a:t>2ος Σταθμός – «Το Κρυμμένο Μήνυμα»</a:t>
            </a:r>
          </a:p>
          <a:p>
            <a:pPr algn="l">
              <a:lnSpc>
                <a:spcPts val="8159"/>
              </a:lnSpc>
            </a:pPr>
            <a:endParaRPr lang="en-US" sz="4799">
              <a:solidFill>
                <a:srgbClr val="FFFFFF"/>
              </a:solidFill>
              <a:latin typeface="Assistant"/>
              <a:ea typeface="Assistant"/>
              <a:cs typeface="Assistant"/>
              <a:sym typeface="Assistant"/>
            </a:endParaRPr>
          </a:p>
        </p:txBody>
      </p:sp>
      <p:sp>
        <p:nvSpPr>
          <p:cNvPr id="6" name="TextBox 6"/>
          <p:cNvSpPr txBox="1"/>
          <p:nvPr/>
        </p:nvSpPr>
        <p:spPr>
          <a:xfrm>
            <a:off x="313746" y="225424"/>
            <a:ext cx="16945554" cy="1444626"/>
          </a:xfrm>
          <a:prstGeom prst="rect">
            <a:avLst/>
          </a:prstGeom>
        </p:spPr>
        <p:txBody>
          <a:bodyPr lIns="0" tIns="0" rIns="0" bIns="0" rtlCol="0" anchor="t">
            <a:spAutoFit/>
          </a:bodyPr>
          <a:lstStyle/>
          <a:p>
            <a:pPr algn="l">
              <a:lnSpc>
                <a:spcPts val="5949"/>
              </a:lnSpc>
            </a:pPr>
            <a:r>
              <a:rPr lang="en-US" sz="3499">
                <a:solidFill>
                  <a:srgbClr val="FFFFFF"/>
                </a:solidFill>
                <a:latin typeface="Assistant"/>
                <a:ea typeface="Assistant"/>
                <a:cs typeface="Assistant"/>
                <a:sym typeface="Assistant"/>
              </a:rPr>
              <a:t>⏳ Διάρκεια: 5 λεπτά</a:t>
            </a:r>
          </a:p>
          <a:p>
            <a:pPr algn="l">
              <a:lnSpc>
                <a:spcPts val="5949"/>
              </a:lnSpc>
            </a:pPr>
            <a:endParaRPr lang="en-US" sz="3499">
              <a:solidFill>
                <a:srgbClr val="FFFFFF"/>
              </a:solidFill>
              <a:latin typeface="Assistant"/>
              <a:ea typeface="Assistant"/>
              <a:cs typeface="Assistant"/>
              <a:sym typeface="Assistant"/>
            </a:endParaRPr>
          </a:p>
        </p:txBody>
      </p:sp>
      <p:sp>
        <p:nvSpPr>
          <p:cNvPr id="7" name="TextBox 7"/>
          <p:cNvSpPr txBox="1"/>
          <p:nvPr/>
        </p:nvSpPr>
        <p:spPr>
          <a:xfrm>
            <a:off x="13968296" y="1978799"/>
            <a:ext cx="16945554" cy="692151"/>
          </a:xfrm>
          <a:prstGeom prst="rect">
            <a:avLst/>
          </a:prstGeom>
        </p:spPr>
        <p:txBody>
          <a:bodyPr lIns="0" tIns="0" rIns="0" bIns="0" rtlCol="0" anchor="t">
            <a:spAutoFit/>
          </a:bodyPr>
          <a:lstStyle/>
          <a:p>
            <a:pPr algn="l">
              <a:lnSpc>
                <a:spcPts val="5949"/>
              </a:lnSpc>
            </a:pPr>
            <a:r>
              <a:rPr lang="en-US" sz="3499">
                <a:solidFill>
                  <a:srgbClr val="000000"/>
                </a:solidFill>
                <a:latin typeface="Assistant"/>
                <a:ea typeface="Assistant"/>
                <a:cs typeface="Assistant"/>
                <a:sym typeface="Assistant"/>
              </a:rPr>
              <a:t>ΚΟ_ΚΟ_ΝΑΡΙ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D5C40"/>
        </a:solidFill>
        <a:effectLst/>
      </p:bgPr>
    </p:bg>
    <p:spTree>
      <p:nvGrpSpPr>
        <p:cNvPr id="1" name=""/>
        <p:cNvGrpSpPr/>
        <p:nvPr/>
      </p:nvGrpSpPr>
      <p:grpSpPr>
        <a:xfrm>
          <a:off x="0" y="0"/>
          <a:ext cx="0" cy="0"/>
          <a:chOff x="0" y="0"/>
          <a:chExt cx="0" cy="0"/>
        </a:xfrm>
      </p:grpSpPr>
      <p:sp>
        <p:nvSpPr>
          <p:cNvPr id="2" name="Freeform 2"/>
          <p:cNvSpPr/>
          <p:nvPr/>
        </p:nvSpPr>
        <p:spPr>
          <a:xfrm>
            <a:off x="13512826" y="836150"/>
            <a:ext cx="3746474" cy="2095569"/>
          </a:xfrm>
          <a:custGeom>
            <a:avLst/>
            <a:gdLst/>
            <a:ahLst/>
            <a:cxnLst/>
            <a:rect l="l" t="t" r="r" b="b"/>
            <a:pathLst>
              <a:path w="3746474" h="2095569">
                <a:moveTo>
                  <a:pt x="0" y="0"/>
                </a:moveTo>
                <a:lnTo>
                  <a:pt x="3746474" y="0"/>
                </a:lnTo>
                <a:lnTo>
                  <a:pt x="3746474" y="2095569"/>
                </a:lnTo>
                <a:lnTo>
                  <a:pt x="0" y="2095569"/>
                </a:lnTo>
                <a:lnTo>
                  <a:pt x="0" y="0"/>
                </a:lnTo>
                <a:close/>
              </a:path>
            </a:pathLst>
          </a:custGeom>
          <a:blipFill>
            <a:blip r:embed="rId2"/>
            <a:stretch>
              <a:fillRect l="-49790" t="-9734" r="-867" b="-69718"/>
            </a:stretch>
          </a:blipFill>
        </p:spPr>
        <p:txBody>
          <a:bodyPr/>
          <a:lstStyle/>
          <a:p>
            <a:endParaRPr lang="en-CY"/>
          </a:p>
        </p:txBody>
      </p:sp>
      <p:sp>
        <p:nvSpPr>
          <p:cNvPr id="3" name="TextBox 3"/>
          <p:cNvSpPr txBox="1"/>
          <p:nvPr/>
        </p:nvSpPr>
        <p:spPr>
          <a:xfrm>
            <a:off x="1028700" y="2971222"/>
            <a:ext cx="16945554" cy="6711951"/>
          </a:xfrm>
          <a:prstGeom prst="rect">
            <a:avLst/>
          </a:prstGeom>
        </p:spPr>
        <p:txBody>
          <a:bodyPr lIns="0" tIns="0" rIns="0" bIns="0" rtlCol="0" anchor="t">
            <a:spAutoFit/>
          </a:bodyPr>
          <a:lstStyle/>
          <a:p>
            <a:pPr algn="l">
              <a:lnSpc>
                <a:spcPts val="5949"/>
              </a:lnSpc>
            </a:pPr>
            <a:r>
              <a:rPr lang="en-US" sz="3499">
                <a:solidFill>
                  <a:srgbClr val="FFFFFF"/>
                </a:solidFill>
                <a:latin typeface="Assistant"/>
                <a:ea typeface="Assistant"/>
                <a:cs typeface="Assistant"/>
                <a:sym typeface="Assistant"/>
              </a:rPr>
              <a:t>✔ Γρίφος:</a:t>
            </a:r>
          </a:p>
          <a:p>
            <a:pPr algn="l">
              <a:lnSpc>
                <a:spcPts val="5949"/>
              </a:lnSpc>
            </a:pPr>
            <a:r>
              <a:rPr lang="en-US" sz="3499">
                <a:solidFill>
                  <a:srgbClr val="FFFFFF"/>
                </a:solidFill>
                <a:latin typeface="Assistant"/>
                <a:ea typeface="Assistant"/>
                <a:cs typeface="Assistant"/>
                <a:sym typeface="Assistant"/>
              </a:rPr>
              <a:t>“Κάποιο ζώο πέρασε από εδώ! Άφησε ίχνη. Βρες ένα στοιχείο που δείχνει πως εδώ ζουν ζώα του δάσους.”</a:t>
            </a:r>
          </a:p>
          <a:p>
            <a:pPr algn="l">
              <a:lnSpc>
                <a:spcPts val="5949"/>
              </a:lnSpc>
            </a:pPr>
            <a:endParaRPr lang="en-US" sz="3499">
              <a:solidFill>
                <a:srgbClr val="FFFFFF"/>
              </a:solidFill>
              <a:latin typeface="Assistant"/>
              <a:ea typeface="Assistant"/>
              <a:cs typeface="Assistant"/>
              <a:sym typeface="Assistant"/>
            </a:endParaRPr>
          </a:p>
          <a:p>
            <a:pPr algn="l">
              <a:lnSpc>
                <a:spcPts val="5949"/>
              </a:lnSpc>
            </a:pPr>
            <a:r>
              <a:rPr lang="en-US" sz="3499">
                <a:solidFill>
                  <a:srgbClr val="FFFFFF"/>
                </a:solidFill>
                <a:latin typeface="Assistant"/>
                <a:ea typeface="Assistant"/>
                <a:cs typeface="Assistant"/>
                <a:sym typeface="Assistant"/>
              </a:rPr>
              <a:t>✔ Δοκιμασία:</a:t>
            </a:r>
          </a:p>
          <a:p>
            <a:pPr algn="l">
              <a:lnSpc>
                <a:spcPts val="5949"/>
              </a:lnSpc>
            </a:pPr>
            <a:r>
              <a:rPr lang="en-US" sz="3499">
                <a:solidFill>
                  <a:srgbClr val="FFFFFF"/>
                </a:solidFill>
                <a:latin typeface="Assistant"/>
                <a:ea typeface="Assistant"/>
                <a:cs typeface="Assistant"/>
                <a:sym typeface="Assistant"/>
              </a:rPr>
              <a:t>Τα παιδιά πρέπει να βρουν ένα φυσικό στοιχείο που να δείχνει την παρουσία ζώων (π.χ. μια πατημασιά στο χώμα). Αν το βρουν, θα πάρουν την επόμενη οδηγία.</a:t>
            </a:r>
          </a:p>
          <a:p>
            <a:pPr algn="l">
              <a:lnSpc>
                <a:spcPts val="5949"/>
              </a:lnSpc>
            </a:pPr>
            <a:endParaRPr lang="en-US" sz="3499">
              <a:solidFill>
                <a:srgbClr val="FFFFFF"/>
              </a:solidFill>
              <a:latin typeface="Assistant"/>
              <a:ea typeface="Assistant"/>
              <a:cs typeface="Assistant"/>
              <a:sym typeface="Assistant"/>
            </a:endParaRPr>
          </a:p>
          <a:p>
            <a:pPr algn="l">
              <a:lnSpc>
                <a:spcPts val="5949"/>
              </a:lnSpc>
            </a:pPr>
            <a:endParaRPr lang="en-US" sz="3499">
              <a:solidFill>
                <a:srgbClr val="FFFFFF"/>
              </a:solidFill>
              <a:latin typeface="Assistant"/>
              <a:ea typeface="Assistant"/>
              <a:cs typeface="Assistant"/>
              <a:sym typeface="Assistant"/>
            </a:endParaRPr>
          </a:p>
        </p:txBody>
      </p:sp>
      <p:sp>
        <p:nvSpPr>
          <p:cNvPr id="4" name="TextBox 4"/>
          <p:cNvSpPr txBox="1"/>
          <p:nvPr/>
        </p:nvSpPr>
        <p:spPr>
          <a:xfrm>
            <a:off x="1028700" y="790575"/>
            <a:ext cx="14492360" cy="3019428"/>
          </a:xfrm>
          <a:prstGeom prst="rect">
            <a:avLst/>
          </a:prstGeom>
        </p:spPr>
        <p:txBody>
          <a:bodyPr lIns="0" tIns="0" rIns="0" bIns="0" rtlCol="0" anchor="t">
            <a:spAutoFit/>
          </a:bodyPr>
          <a:lstStyle/>
          <a:p>
            <a:pPr algn="l">
              <a:lnSpc>
                <a:spcPts val="8159"/>
              </a:lnSpc>
            </a:pPr>
            <a:r>
              <a:rPr lang="en-US" sz="4799">
                <a:solidFill>
                  <a:srgbClr val="FFFFFF"/>
                </a:solidFill>
                <a:latin typeface="Assistant"/>
                <a:ea typeface="Assistant"/>
                <a:cs typeface="Assistant"/>
                <a:sym typeface="Assistant"/>
              </a:rPr>
              <a:t>3ος Σταθμός – «Ακολούθησε τα Ίχνη»</a:t>
            </a:r>
          </a:p>
          <a:p>
            <a:pPr algn="l">
              <a:lnSpc>
                <a:spcPts val="8159"/>
              </a:lnSpc>
            </a:pPr>
            <a:endParaRPr lang="en-US" sz="4799">
              <a:solidFill>
                <a:srgbClr val="FFFFFF"/>
              </a:solidFill>
              <a:latin typeface="Assistant"/>
              <a:ea typeface="Assistant"/>
              <a:cs typeface="Assistant"/>
              <a:sym typeface="Assistant"/>
            </a:endParaRPr>
          </a:p>
          <a:p>
            <a:pPr algn="l">
              <a:lnSpc>
                <a:spcPts val="8159"/>
              </a:lnSpc>
            </a:pPr>
            <a:endParaRPr lang="en-US" sz="4799">
              <a:solidFill>
                <a:srgbClr val="FFFFFF"/>
              </a:solidFill>
              <a:latin typeface="Assistant"/>
              <a:ea typeface="Assistant"/>
              <a:cs typeface="Assistant"/>
              <a:sym typeface="Assistant"/>
            </a:endParaRPr>
          </a:p>
        </p:txBody>
      </p:sp>
      <p:sp>
        <p:nvSpPr>
          <p:cNvPr id="5" name="TextBox 5"/>
          <p:cNvSpPr txBox="1"/>
          <p:nvPr/>
        </p:nvSpPr>
        <p:spPr>
          <a:xfrm>
            <a:off x="313746" y="225424"/>
            <a:ext cx="16945554" cy="1444626"/>
          </a:xfrm>
          <a:prstGeom prst="rect">
            <a:avLst/>
          </a:prstGeom>
        </p:spPr>
        <p:txBody>
          <a:bodyPr lIns="0" tIns="0" rIns="0" bIns="0" rtlCol="0" anchor="t">
            <a:spAutoFit/>
          </a:bodyPr>
          <a:lstStyle/>
          <a:p>
            <a:pPr algn="l">
              <a:lnSpc>
                <a:spcPts val="5949"/>
              </a:lnSpc>
            </a:pPr>
            <a:r>
              <a:rPr lang="en-US" sz="3499">
                <a:solidFill>
                  <a:srgbClr val="FFFFFF"/>
                </a:solidFill>
                <a:latin typeface="Assistant"/>
                <a:ea typeface="Assistant"/>
                <a:cs typeface="Assistant"/>
                <a:sym typeface="Assistant"/>
              </a:rPr>
              <a:t>⏳ Διάρκεια: 5 λεπτά</a:t>
            </a:r>
          </a:p>
          <a:p>
            <a:pPr algn="l">
              <a:lnSpc>
                <a:spcPts val="5949"/>
              </a:lnSpc>
            </a:pPr>
            <a:endParaRPr lang="en-US" sz="3499">
              <a:solidFill>
                <a:srgbClr val="FFFFFF"/>
              </a:solidFill>
              <a:latin typeface="Assistant"/>
              <a:ea typeface="Assistant"/>
              <a:cs typeface="Assistant"/>
              <a:sym typeface="Assistan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D5C40"/>
        </a:solidFill>
        <a:effectLst/>
      </p:bgPr>
    </p:bg>
    <p:spTree>
      <p:nvGrpSpPr>
        <p:cNvPr id="1" name=""/>
        <p:cNvGrpSpPr/>
        <p:nvPr/>
      </p:nvGrpSpPr>
      <p:grpSpPr>
        <a:xfrm>
          <a:off x="0" y="0"/>
          <a:ext cx="0" cy="0"/>
          <a:chOff x="0" y="0"/>
          <a:chExt cx="0" cy="0"/>
        </a:xfrm>
      </p:grpSpPr>
      <p:sp>
        <p:nvSpPr>
          <p:cNvPr id="2" name="TextBox 2"/>
          <p:cNvSpPr txBox="1"/>
          <p:nvPr/>
        </p:nvSpPr>
        <p:spPr>
          <a:xfrm>
            <a:off x="1028700" y="2594984"/>
            <a:ext cx="16945554" cy="7464426"/>
          </a:xfrm>
          <a:prstGeom prst="rect">
            <a:avLst/>
          </a:prstGeom>
        </p:spPr>
        <p:txBody>
          <a:bodyPr lIns="0" tIns="0" rIns="0" bIns="0" rtlCol="0" anchor="t">
            <a:spAutoFit/>
          </a:bodyPr>
          <a:lstStyle/>
          <a:p>
            <a:pPr algn="l">
              <a:lnSpc>
                <a:spcPts val="5949"/>
              </a:lnSpc>
            </a:pPr>
            <a:r>
              <a:rPr lang="en-US" sz="3499">
                <a:solidFill>
                  <a:srgbClr val="FFFFFF"/>
                </a:solidFill>
                <a:latin typeface="Assistant"/>
                <a:ea typeface="Assistant"/>
                <a:cs typeface="Assistant"/>
                <a:sym typeface="Assistant"/>
              </a:rPr>
              <a:t>✔ Γρίφος:</a:t>
            </a:r>
          </a:p>
          <a:p>
            <a:pPr algn="l">
              <a:lnSpc>
                <a:spcPts val="5949"/>
              </a:lnSpc>
            </a:pPr>
            <a:r>
              <a:rPr lang="en-US" sz="3499">
                <a:solidFill>
                  <a:srgbClr val="FFFFFF"/>
                </a:solidFill>
                <a:latin typeface="Assistant"/>
                <a:ea typeface="Assistant"/>
                <a:cs typeface="Assistant"/>
                <a:sym typeface="Assistant"/>
              </a:rPr>
              <a:t>“Ο αγριόκουρκος πετάει γρήγορα ανάμεσα στα δέντρα, αλλά δεν πετάει πολύ ψηλά. Αν ήθελες να τον δεις να ξεκουράζεται, πού θα κοιτούσες; Ψάξε εκεί για την επόμενη οδηγία!”</a:t>
            </a:r>
          </a:p>
          <a:p>
            <a:pPr algn="l">
              <a:lnSpc>
                <a:spcPts val="5949"/>
              </a:lnSpc>
            </a:pPr>
            <a:endParaRPr lang="en-US" sz="3499">
              <a:solidFill>
                <a:srgbClr val="FFFFFF"/>
              </a:solidFill>
              <a:latin typeface="Assistant"/>
              <a:ea typeface="Assistant"/>
              <a:cs typeface="Assistant"/>
              <a:sym typeface="Assistant"/>
            </a:endParaRPr>
          </a:p>
          <a:p>
            <a:pPr algn="l">
              <a:lnSpc>
                <a:spcPts val="5949"/>
              </a:lnSpc>
            </a:pPr>
            <a:r>
              <a:rPr lang="en-US" sz="3499">
                <a:solidFill>
                  <a:srgbClr val="FFFFFF"/>
                </a:solidFill>
                <a:latin typeface="Assistant"/>
                <a:ea typeface="Assistant"/>
                <a:cs typeface="Assistant"/>
                <a:sym typeface="Assistant"/>
              </a:rPr>
              <a:t>✔ Δοκιμασία:</a:t>
            </a:r>
          </a:p>
          <a:p>
            <a:pPr algn="l">
              <a:lnSpc>
                <a:spcPts val="5949"/>
              </a:lnSpc>
            </a:pPr>
            <a:r>
              <a:rPr lang="en-US" sz="3499">
                <a:solidFill>
                  <a:srgbClr val="FFFFFF"/>
                </a:solidFill>
                <a:latin typeface="Assistant"/>
                <a:ea typeface="Assistant"/>
                <a:cs typeface="Assistant"/>
                <a:sym typeface="Assistant"/>
              </a:rPr>
              <a:t>Τα παιδιά πρέπει να βρουν ένα χαμηλό κλαδί ή έναν μεγάλο θάμνο, όπου θα μπορούσε να ξεκουράζεται ο αγριόκουρκος. Εκεί θα βρουν την τελευταία ένδειξη, η οποία θα τους οδηγήσει στον θησαυρό!</a:t>
            </a:r>
          </a:p>
          <a:p>
            <a:pPr algn="l">
              <a:lnSpc>
                <a:spcPts val="5949"/>
              </a:lnSpc>
            </a:pPr>
            <a:endParaRPr lang="en-US" sz="3499">
              <a:solidFill>
                <a:srgbClr val="FFFFFF"/>
              </a:solidFill>
              <a:latin typeface="Assistant"/>
              <a:ea typeface="Assistant"/>
              <a:cs typeface="Assistant"/>
              <a:sym typeface="Assistant"/>
            </a:endParaRPr>
          </a:p>
        </p:txBody>
      </p:sp>
      <p:sp>
        <p:nvSpPr>
          <p:cNvPr id="3" name="Freeform 3"/>
          <p:cNvSpPr/>
          <p:nvPr/>
        </p:nvSpPr>
        <p:spPr>
          <a:xfrm>
            <a:off x="13483125" y="812417"/>
            <a:ext cx="3915411" cy="2185168"/>
          </a:xfrm>
          <a:custGeom>
            <a:avLst/>
            <a:gdLst/>
            <a:ahLst/>
            <a:cxnLst/>
            <a:rect l="l" t="t" r="r" b="b"/>
            <a:pathLst>
              <a:path w="3915411" h="2185168">
                <a:moveTo>
                  <a:pt x="0" y="0"/>
                </a:moveTo>
                <a:lnTo>
                  <a:pt x="3915411" y="0"/>
                </a:lnTo>
                <a:lnTo>
                  <a:pt x="3915411" y="2185168"/>
                </a:lnTo>
                <a:lnTo>
                  <a:pt x="0" y="2185168"/>
                </a:lnTo>
                <a:lnTo>
                  <a:pt x="0" y="0"/>
                </a:lnTo>
                <a:close/>
              </a:path>
            </a:pathLst>
          </a:custGeom>
          <a:blipFill>
            <a:blip r:embed="rId2"/>
            <a:stretch>
              <a:fillRect t="-14395" b="-4984"/>
            </a:stretch>
          </a:blipFill>
        </p:spPr>
        <p:txBody>
          <a:bodyPr/>
          <a:lstStyle/>
          <a:p>
            <a:endParaRPr lang="en-CY"/>
          </a:p>
        </p:txBody>
      </p:sp>
      <p:sp>
        <p:nvSpPr>
          <p:cNvPr id="4" name="TextBox 4"/>
          <p:cNvSpPr txBox="1"/>
          <p:nvPr/>
        </p:nvSpPr>
        <p:spPr>
          <a:xfrm>
            <a:off x="1028700" y="790575"/>
            <a:ext cx="14492360" cy="1990728"/>
          </a:xfrm>
          <a:prstGeom prst="rect">
            <a:avLst/>
          </a:prstGeom>
        </p:spPr>
        <p:txBody>
          <a:bodyPr lIns="0" tIns="0" rIns="0" bIns="0" rtlCol="0" anchor="t">
            <a:spAutoFit/>
          </a:bodyPr>
          <a:lstStyle/>
          <a:p>
            <a:pPr algn="l">
              <a:lnSpc>
                <a:spcPts val="8159"/>
              </a:lnSpc>
            </a:pPr>
            <a:r>
              <a:rPr lang="en-US" sz="4799">
                <a:solidFill>
                  <a:srgbClr val="FFFFFF"/>
                </a:solidFill>
                <a:latin typeface="Assistant"/>
                <a:ea typeface="Assistant"/>
                <a:cs typeface="Assistant"/>
                <a:sym typeface="Assistant"/>
              </a:rPr>
              <a:t>4ος Σταθμός – «Αγριόκουρκος»</a:t>
            </a:r>
          </a:p>
          <a:p>
            <a:pPr algn="l">
              <a:lnSpc>
                <a:spcPts val="8159"/>
              </a:lnSpc>
            </a:pPr>
            <a:endParaRPr lang="en-US" sz="4799">
              <a:solidFill>
                <a:srgbClr val="FFFFFF"/>
              </a:solidFill>
              <a:latin typeface="Assistant"/>
              <a:ea typeface="Assistant"/>
              <a:cs typeface="Assistant"/>
              <a:sym typeface="Assistant"/>
            </a:endParaRPr>
          </a:p>
        </p:txBody>
      </p:sp>
      <p:sp>
        <p:nvSpPr>
          <p:cNvPr id="5" name="TextBox 5"/>
          <p:cNvSpPr txBox="1"/>
          <p:nvPr/>
        </p:nvSpPr>
        <p:spPr>
          <a:xfrm>
            <a:off x="313746" y="225424"/>
            <a:ext cx="16945554" cy="1444626"/>
          </a:xfrm>
          <a:prstGeom prst="rect">
            <a:avLst/>
          </a:prstGeom>
        </p:spPr>
        <p:txBody>
          <a:bodyPr lIns="0" tIns="0" rIns="0" bIns="0" rtlCol="0" anchor="t">
            <a:spAutoFit/>
          </a:bodyPr>
          <a:lstStyle/>
          <a:p>
            <a:pPr algn="l">
              <a:lnSpc>
                <a:spcPts val="5949"/>
              </a:lnSpc>
            </a:pPr>
            <a:r>
              <a:rPr lang="en-US" sz="3499">
                <a:solidFill>
                  <a:srgbClr val="FFFFFF"/>
                </a:solidFill>
                <a:latin typeface="Assistant"/>
                <a:ea typeface="Assistant"/>
                <a:cs typeface="Assistant"/>
                <a:sym typeface="Assistant"/>
              </a:rPr>
              <a:t>⏳ Διάρκεια: 5 λεπτά</a:t>
            </a:r>
          </a:p>
          <a:p>
            <a:pPr algn="l">
              <a:lnSpc>
                <a:spcPts val="5949"/>
              </a:lnSpc>
            </a:pPr>
            <a:endParaRPr lang="en-US" sz="3499">
              <a:solidFill>
                <a:srgbClr val="FFFFFF"/>
              </a:solidFill>
              <a:latin typeface="Assistant"/>
              <a:ea typeface="Assistant"/>
              <a:cs typeface="Assistant"/>
              <a:sym typeface="Assistan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D5C40"/>
        </a:solidFill>
        <a:effectLst/>
      </p:bgPr>
    </p:bg>
    <p:spTree>
      <p:nvGrpSpPr>
        <p:cNvPr id="1" name=""/>
        <p:cNvGrpSpPr/>
        <p:nvPr/>
      </p:nvGrpSpPr>
      <p:grpSpPr>
        <a:xfrm>
          <a:off x="0" y="0"/>
          <a:ext cx="0" cy="0"/>
          <a:chOff x="0" y="0"/>
          <a:chExt cx="0" cy="0"/>
        </a:xfrm>
      </p:grpSpPr>
      <p:sp>
        <p:nvSpPr>
          <p:cNvPr id="2" name="TextBox 2"/>
          <p:cNvSpPr txBox="1"/>
          <p:nvPr/>
        </p:nvSpPr>
        <p:spPr>
          <a:xfrm>
            <a:off x="671223" y="3648078"/>
            <a:ext cx="16945554" cy="4454526"/>
          </a:xfrm>
          <a:prstGeom prst="rect">
            <a:avLst/>
          </a:prstGeom>
        </p:spPr>
        <p:txBody>
          <a:bodyPr lIns="0" tIns="0" rIns="0" bIns="0" rtlCol="0" anchor="t">
            <a:spAutoFit/>
          </a:bodyPr>
          <a:lstStyle/>
          <a:p>
            <a:pPr algn="l">
              <a:lnSpc>
                <a:spcPts val="5949"/>
              </a:lnSpc>
            </a:pPr>
            <a:r>
              <a:rPr lang="en-US" sz="3499">
                <a:solidFill>
                  <a:srgbClr val="FFFFFF"/>
                </a:solidFill>
                <a:latin typeface="Assistant"/>
                <a:ea typeface="Assistant"/>
                <a:cs typeface="Assistant"/>
                <a:sym typeface="Assistant"/>
              </a:rPr>
              <a:t>“Γυρίστε προς τον βορρά και κάντε 5 βήματα μπροστά. Τώρα, γυρίστε προς τον νότο και κάντε 3 βήματα πίσω. Κοιτάξτε γύρω σας! Ο θησαυρός είναι κρυμμένος κάτω από ένα μεγάλο δέντρο!”</a:t>
            </a:r>
          </a:p>
          <a:p>
            <a:pPr algn="l">
              <a:lnSpc>
                <a:spcPts val="5949"/>
              </a:lnSpc>
            </a:pPr>
            <a:endParaRPr lang="en-US" sz="3499">
              <a:solidFill>
                <a:srgbClr val="FFFFFF"/>
              </a:solidFill>
              <a:latin typeface="Assistant"/>
              <a:ea typeface="Assistant"/>
              <a:cs typeface="Assistant"/>
              <a:sym typeface="Assistant"/>
            </a:endParaRPr>
          </a:p>
          <a:p>
            <a:pPr algn="l">
              <a:lnSpc>
                <a:spcPts val="5949"/>
              </a:lnSpc>
            </a:pPr>
            <a:endParaRPr lang="en-US" sz="3499">
              <a:solidFill>
                <a:srgbClr val="FFFFFF"/>
              </a:solidFill>
              <a:latin typeface="Assistant"/>
              <a:ea typeface="Assistant"/>
              <a:cs typeface="Assistant"/>
              <a:sym typeface="Assistant"/>
            </a:endParaRPr>
          </a:p>
          <a:p>
            <a:pPr algn="l">
              <a:lnSpc>
                <a:spcPts val="5949"/>
              </a:lnSpc>
            </a:pPr>
            <a:endParaRPr lang="en-US" sz="3499">
              <a:solidFill>
                <a:srgbClr val="FFFFFF"/>
              </a:solidFill>
              <a:latin typeface="Assistant"/>
              <a:ea typeface="Assistant"/>
              <a:cs typeface="Assistant"/>
              <a:sym typeface="Assistant"/>
            </a:endParaRPr>
          </a:p>
        </p:txBody>
      </p:sp>
      <p:sp>
        <p:nvSpPr>
          <p:cNvPr id="3" name="Freeform 3"/>
          <p:cNvSpPr/>
          <p:nvPr/>
        </p:nvSpPr>
        <p:spPr>
          <a:xfrm>
            <a:off x="14262225" y="672318"/>
            <a:ext cx="2517670" cy="2664201"/>
          </a:xfrm>
          <a:custGeom>
            <a:avLst/>
            <a:gdLst/>
            <a:ahLst/>
            <a:cxnLst/>
            <a:rect l="l" t="t" r="r" b="b"/>
            <a:pathLst>
              <a:path w="2517670" h="2664201">
                <a:moveTo>
                  <a:pt x="0" y="0"/>
                </a:moveTo>
                <a:lnTo>
                  <a:pt x="2517670" y="0"/>
                </a:lnTo>
                <a:lnTo>
                  <a:pt x="2517670" y="2664200"/>
                </a:lnTo>
                <a:lnTo>
                  <a:pt x="0" y="2664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Y"/>
          </a:p>
        </p:txBody>
      </p:sp>
      <p:sp>
        <p:nvSpPr>
          <p:cNvPr id="4" name="TextBox 4"/>
          <p:cNvSpPr txBox="1"/>
          <p:nvPr/>
        </p:nvSpPr>
        <p:spPr>
          <a:xfrm>
            <a:off x="1028700" y="790575"/>
            <a:ext cx="14492360" cy="3019428"/>
          </a:xfrm>
          <a:prstGeom prst="rect">
            <a:avLst/>
          </a:prstGeom>
        </p:spPr>
        <p:txBody>
          <a:bodyPr lIns="0" tIns="0" rIns="0" bIns="0" rtlCol="0" anchor="t">
            <a:spAutoFit/>
          </a:bodyPr>
          <a:lstStyle/>
          <a:p>
            <a:pPr algn="l">
              <a:lnSpc>
                <a:spcPts val="8159"/>
              </a:lnSpc>
            </a:pPr>
            <a:r>
              <a:rPr lang="en-US" sz="4799">
                <a:solidFill>
                  <a:srgbClr val="FFFFFF"/>
                </a:solidFill>
                <a:latin typeface="Assistant"/>
                <a:ea typeface="Assistant"/>
                <a:cs typeface="Assistant"/>
                <a:sym typeface="Assistant"/>
              </a:rPr>
              <a:t>5. Οδηγίες στο Τέλος του Παιχνιδιού:</a:t>
            </a:r>
          </a:p>
          <a:p>
            <a:pPr algn="l">
              <a:lnSpc>
                <a:spcPts val="8159"/>
              </a:lnSpc>
            </a:pPr>
            <a:endParaRPr lang="en-US" sz="4799">
              <a:solidFill>
                <a:srgbClr val="FFFFFF"/>
              </a:solidFill>
              <a:latin typeface="Assistant"/>
              <a:ea typeface="Assistant"/>
              <a:cs typeface="Assistant"/>
              <a:sym typeface="Assistant"/>
            </a:endParaRPr>
          </a:p>
          <a:p>
            <a:pPr algn="l">
              <a:lnSpc>
                <a:spcPts val="8159"/>
              </a:lnSpc>
            </a:pPr>
            <a:endParaRPr lang="en-US" sz="4799">
              <a:solidFill>
                <a:srgbClr val="FFFFFF"/>
              </a:solidFill>
              <a:latin typeface="Assistant"/>
              <a:ea typeface="Assistant"/>
              <a:cs typeface="Assistant"/>
              <a:sym typeface="Assistant"/>
            </a:endParaRPr>
          </a:p>
        </p:txBody>
      </p:sp>
      <p:sp>
        <p:nvSpPr>
          <p:cNvPr id="5" name="TextBox 5"/>
          <p:cNvSpPr txBox="1"/>
          <p:nvPr/>
        </p:nvSpPr>
        <p:spPr>
          <a:xfrm>
            <a:off x="313746" y="225424"/>
            <a:ext cx="16945554" cy="1444626"/>
          </a:xfrm>
          <a:prstGeom prst="rect">
            <a:avLst/>
          </a:prstGeom>
        </p:spPr>
        <p:txBody>
          <a:bodyPr lIns="0" tIns="0" rIns="0" bIns="0" rtlCol="0" anchor="t">
            <a:spAutoFit/>
          </a:bodyPr>
          <a:lstStyle/>
          <a:p>
            <a:pPr algn="l">
              <a:lnSpc>
                <a:spcPts val="5949"/>
              </a:lnSpc>
            </a:pPr>
            <a:r>
              <a:rPr lang="en-US" sz="3499">
                <a:solidFill>
                  <a:srgbClr val="FFFFFF"/>
                </a:solidFill>
                <a:latin typeface="Assistant"/>
                <a:ea typeface="Assistant"/>
                <a:cs typeface="Assistant"/>
                <a:sym typeface="Assistant"/>
              </a:rPr>
              <a:t>⏳ Διάρκεια: 5 λεπτά</a:t>
            </a:r>
          </a:p>
          <a:p>
            <a:pPr algn="l">
              <a:lnSpc>
                <a:spcPts val="5949"/>
              </a:lnSpc>
            </a:pPr>
            <a:endParaRPr lang="en-US" sz="3499">
              <a:solidFill>
                <a:srgbClr val="FFFFFF"/>
              </a:solidFill>
              <a:latin typeface="Assistant"/>
              <a:ea typeface="Assistant"/>
              <a:cs typeface="Assistant"/>
              <a:sym typeface="Assistan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ED5AC"/>
        </a:solidFill>
        <a:effectLst/>
      </p:bgPr>
    </p:bg>
    <p:spTree>
      <p:nvGrpSpPr>
        <p:cNvPr id="1" name=""/>
        <p:cNvGrpSpPr/>
        <p:nvPr/>
      </p:nvGrpSpPr>
      <p:grpSpPr>
        <a:xfrm>
          <a:off x="0" y="0"/>
          <a:ext cx="0" cy="0"/>
          <a:chOff x="0" y="0"/>
          <a:chExt cx="0" cy="0"/>
        </a:xfrm>
      </p:grpSpPr>
      <p:sp>
        <p:nvSpPr>
          <p:cNvPr id="2" name="Freeform 2"/>
          <p:cNvSpPr/>
          <p:nvPr/>
        </p:nvSpPr>
        <p:spPr>
          <a:xfrm>
            <a:off x="4935936" y="935436"/>
            <a:ext cx="8416128" cy="8416128"/>
          </a:xfrm>
          <a:custGeom>
            <a:avLst/>
            <a:gdLst/>
            <a:ahLst/>
            <a:cxnLst/>
            <a:rect l="l" t="t" r="r" b="b"/>
            <a:pathLst>
              <a:path w="8416128" h="8416128">
                <a:moveTo>
                  <a:pt x="0" y="0"/>
                </a:moveTo>
                <a:lnTo>
                  <a:pt x="8416128" y="0"/>
                </a:lnTo>
                <a:lnTo>
                  <a:pt x="8416128" y="8416128"/>
                </a:lnTo>
                <a:lnTo>
                  <a:pt x="0" y="8416128"/>
                </a:lnTo>
                <a:lnTo>
                  <a:pt x="0" y="0"/>
                </a:lnTo>
                <a:close/>
              </a:path>
            </a:pathLst>
          </a:custGeom>
          <a:blipFill>
            <a:blip r:embed="rId2"/>
            <a:stretch>
              <a:fillRect/>
            </a:stretch>
          </a:blipFill>
        </p:spPr>
        <p:txBody>
          <a:bodyPr/>
          <a:lstStyle/>
          <a:p>
            <a:endParaRPr lang="en-CY"/>
          </a:p>
        </p:txBody>
      </p:sp>
      <p:sp>
        <p:nvSpPr>
          <p:cNvPr id="3" name="TextBox 3"/>
          <p:cNvSpPr txBox="1"/>
          <p:nvPr/>
        </p:nvSpPr>
        <p:spPr>
          <a:xfrm>
            <a:off x="652103" y="790575"/>
            <a:ext cx="14492360" cy="962028"/>
          </a:xfrm>
          <a:prstGeom prst="rect">
            <a:avLst/>
          </a:prstGeom>
        </p:spPr>
        <p:txBody>
          <a:bodyPr lIns="0" tIns="0" rIns="0" bIns="0" rtlCol="0" anchor="t">
            <a:spAutoFit/>
          </a:bodyPr>
          <a:lstStyle/>
          <a:p>
            <a:pPr algn="l">
              <a:lnSpc>
                <a:spcPts val="8159"/>
              </a:lnSpc>
            </a:pPr>
            <a:r>
              <a:rPr lang="en-US" sz="4799">
                <a:solidFill>
                  <a:srgbClr val="303926"/>
                </a:solidFill>
                <a:latin typeface="Assistant"/>
                <a:ea typeface="Assistant"/>
                <a:cs typeface="Assistant"/>
                <a:sym typeface="Assistant"/>
              </a:rPr>
              <a:t>Το λογότυπο μας!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ED5AC"/>
        </a:solidFill>
        <a:effectLst/>
      </p:bgPr>
    </p:bg>
    <p:spTree>
      <p:nvGrpSpPr>
        <p:cNvPr id="1" name=""/>
        <p:cNvGrpSpPr/>
        <p:nvPr/>
      </p:nvGrpSpPr>
      <p:grpSpPr>
        <a:xfrm>
          <a:off x="0" y="0"/>
          <a:ext cx="0" cy="0"/>
          <a:chOff x="0" y="0"/>
          <a:chExt cx="0" cy="0"/>
        </a:xfrm>
      </p:grpSpPr>
      <p:sp>
        <p:nvSpPr>
          <p:cNvPr id="2" name="TextBox 2"/>
          <p:cNvSpPr txBox="1"/>
          <p:nvPr/>
        </p:nvSpPr>
        <p:spPr>
          <a:xfrm>
            <a:off x="1202813" y="2459037"/>
            <a:ext cx="15006598" cy="5207001"/>
          </a:xfrm>
          <a:prstGeom prst="rect">
            <a:avLst/>
          </a:prstGeom>
        </p:spPr>
        <p:txBody>
          <a:bodyPr lIns="0" tIns="0" rIns="0" bIns="0" rtlCol="0" anchor="t">
            <a:spAutoFit/>
          </a:bodyPr>
          <a:lstStyle/>
          <a:p>
            <a:pPr algn="just">
              <a:lnSpc>
                <a:spcPts val="5949"/>
              </a:lnSpc>
            </a:pPr>
            <a:r>
              <a:rPr lang="en-US" sz="3499" b="1">
                <a:solidFill>
                  <a:srgbClr val="303926"/>
                </a:solidFill>
                <a:latin typeface="Assistant Bold"/>
                <a:ea typeface="Assistant Bold"/>
                <a:cs typeface="Assistant Bold"/>
                <a:sym typeface="Assistant Bold"/>
              </a:rPr>
              <a:t>Το παιχνίδι «Ανακαλύπτοντας τη Φύση - Κυνήγι Θησαυρού με Προσανατολισμό» είναι μια βιωματική δραστηριότητα που συνδυάζει τον προσανατολισμό, την εξερεύνηση και την επίλυση γρίφων στη φύση. Συμμετέχει μία ομάδα 15 παιδιών, η οποία συνεργάζεται για να ολοκληρώσει τη διαδρομή και να φτάσει στον «θησαυρό».</a:t>
            </a:r>
          </a:p>
          <a:p>
            <a:pPr algn="just">
              <a:lnSpc>
                <a:spcPts val="5949"/>
              </a:lnSpc>
            </a:pPr>
            <a:endParaRPr lang="en-US" sz="3499" b="1">
              <a:solidFill>
                <a:srgbClr val="303926"/>
              </a:solidFill>
              <a:latin typeface="Assistant Bold"/>
              <a:ea typeface="Assistant Bold"/>
              <a:cs typeface="Assistant Bold"/>
              <a:sym typeface="Assistant Bold"/>
            </a:endParaRPr>
          </a:p>
        </p:txBody>
      </p:sp>
      <p:sp>
        <p:nvSpPr>
          <p:cNvPr id="3" name="TextBox 3"/>
          <p:cNvSpPr txBox="1"/>
          <p:nvPr/>
        </p:nvSpPr>
        <p:spPr>
          <a:xfrm>
            <a:off x="1028700" y="790575"/>
            <a:ext cx="14492360" cy="2543177"/>
          </a:xfrm>
          <a:prstGeom prst="rect">
            <a:avLst/>
          </a:prstGeom>
        </p:spPr>
        <p:txBody>
          <a:bodyPr lIns="0" tIns="0" rIns="0" bIns="0" rtlCol="0" anchor="t">
            <a:spAutoFit/>
          </a:bodyPr>
          <a:lstStyle/>
          <a:p>
            <a:pPr algn="l">
              <a:lnSpc>
                <a:spcPts val="8159"/>
              </a:lnSpc>
            </a:pPr>
            <a:r>
              <a:rPr lang="en-US" sz="4799" b="1">
                <a:solidFill>
                  <a:srgbClr val="303926"/>
                </a:solidFill>
                <a:latin typeface="Assistant Bold"/>
                <a:ea typeface="Assistant Bold"/>
                <a:cs typeface="Assistant Bold"/>
                <a:sym typeface="Assistant Bold"/>
              </a:rPr>
              <a:t>Γενική Περιγραφή</a:t>
            </a:r>
          </a:p>
          <a:p>
            <a:pPr algn="l">
              <a:lnSpc>
                <a:spcPts val="6119"/>
              </a:lnSpc>
            </a:pPr>
            <a:endParaRPr lang="en-US" sz="4799" b="1">
              <a:solidFill>
                <a:srgbClr val="303926"/>
              </a:solidFill>
              <a:latin typeface="Assistant Bold"/>
              <a:ea typeface="Assistant Bold"/>
              <a:cs typeface="Assistant Bold"/>
              <a:sym typeface="Assistant Bold"/>
            </a:endParaRPr>
          </a:p>
          <a:p>
            <a:pPr algn="l">
              <a:lnSpc>
                <a:spcPts val="6119"/>
              </a:lnSpc>
            </a:pPr>
            <a:endParaRPr lang="en-US" sz="4799" b="1">
              <a:solidFill>
                <a:srgbClr val="303926"/>
              </a:solidFill>
              <a:latin typeface="Assistant Bold"/>
              <a:ea typeface="Assistant Bold"/>
              <a:cs typeface="Assistant Bold"/>
              <a:sym typeface="Assistant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ED5AC"/>
        </a:solidFill>
        <a:effectLst/>
      </p:bgPr>
    </p:bg>
    <p:spTree>
      <p:nvGrpSpPr>
        <p:cNvPr id="1" name=""/>
        <p:cNvGrpSpPr/>
        <p:nvPr/>
      </p:nvGrpSpPr>
      <p:grpSpPr>
        <a:xfrm>
          <a:off x="0" y="0"/>
          <a:ext cx="0" cy="0"/>
          <a:chOff x="0" y="0"/>
          <a:chExt cx="0" cy="0"/>
        </a:xfrm>
      </p:grpSpPr>
      <p:sp>
        <p:nvSpPr>
          <p:cNvPr id="2" name="TextBox 2"/>
          <p:cNvSpPr txBox="1"/>
          <p:nvPr/>
        </p:nvSpPr>
        <p:spPr>
          <a:xfrm>
            <a:off x="1202813" y="2895603"/>
            <a:ext cx="15882374" cy="5207001"/>
          </a:xfrm>
          <a:prstGeom prst="rect">
            <a:avLst/>
          </a:prstGeom>
        </p:spPr>
        <p:txBody>
          <a:bodyPr lIns="0" tIns="0" rIns="0" bIns="0" rtlCol="0" anchor="t">
            <a:spAutoFit/>
          </a:bodyPr>
          <a:lstStyle/>
          <a:p>
            <a:pPr algn="l">
              <a:lnSpc>
                <a:spcPts val="5949"/>
              </a:lnSpc>
            </a:pPr>
            <a:r>
              <a:rPr lang="en-US" sz="3499" b="1">
                <a:solidFill>
                  <a:srgbClr val="303926"/>
                </a:solidFill>
                <a:latin typeface="Assistant Bold"/>
                <a:ea typeface="Assistant Bold"/>
                <a:cs typeface="Assistant Bold"/>
                <a:sym typeface="Assistant Bold"/>
              </a:rPr>
              <a:t>✔ Να εξοικειωθούν τα παιδιά με τη χρήση βασικών εργαλείων προσανατολισμού (πυξίδα, φυσικά σημάδια).</a:t>
            </a:r>
          </a:p>
          <a:p>
            <a:pPr algn="l">
              <a:lnSpc>
                <a:spcPts val="5949"/>
              </a:lnSpc>
            </a:pPr>
            <a:r>
              <a:rPr lang="en-US" sz="3499" b="1">
                <a:solidFill>
                  <a:srgbClr val="303926"/>
                </a:solidFill>
                <a:latin typeface="Assistant Bold"/>
                <a:ea typeface="Assistant Bold"/>
                <a:cs typeface="Assistant Bold"/>
                <a:sym typeface="Assistant Bold"/>
              </a:rPr>
              <a:t>✔ Να ενισχυθεί η ομαδικότητα και η συνεργασία.</a:t>
            </a:r>
          </a:p>
          <a:p>
            <a:pPr algn="l">
              <a:lnSpc>
                <a:spcPts val="5949"/>
              </a:lnSpc>
            </a:pPr>
            <a:r>
              <a:rPr lang="en-US" sz="3499" b="1">
                <a:solidFill>
                  <a:srgbClr val="303926"/>
                </a:solidFill>
                <a:latin typeface="Assistant Bold"/>
                <a:ea typeface="Assistant Bold"/>
                <a:cs typeface="Assistant Bold"/>
                <a:sym typeface="Assistant Bold"/>
              </a:rPr>
              <a:t>✔ Να καλλιεργηθεί η αγάπη για τη φύση και την υπαίθρια μάθηση.</a:t>
            </a:r>
          </a:p>
          <a:p>
            <a:pPr algn="l">
              <a:lnSpc>
                <a:spcPts val="5949"/>
              </a:lnSpc>
            </a:pPr>
            <a:r>
              <a:rPr lang="en-US" sz="3499" b="1">
                <a:solidFill>
                  <a:srgbClr val="303926"/>
                </a:solidFill>
                <a:latin typeface="Assistant Bold"/>
                <a:ea typeface="Assistant Bold"/>
                <a:cs typeface="Assistant Bold"/>
                <a:sym typeface="Assistant Bold"/>
              </a:rPr>
              <a:t>✔ Να βελτιωθεί η ικανότητα επίλυσης προβλημάτων μέσα από γρίφους και δοκιμασίες.</a:t>
            </a:r>
          </a:p>
          <a:p>
            <a:pPr algn="l">
              <a:lnSpc>
                <a:spcPts val="5949"/>
              </a:lnSpc>
            </a:pPr>
            <a:endParaRPr lang="en-US" sz="3499" b="1">
              <a:solidFill>
                <a:srgbClr val="303926"/>
              </a:solidFill>
              <a:latin typeface="Assistant Bold"/>
              <a:ea typeface="Assistant Bold"/>
              <a:cs typeface="Assistant Bold"/>
              <a:sym typeface="Assistant Bold"/>
            </a:endParaRPr>
          </a:p>
        </p:txBody>
      </p:sp>
      <p:sp>
        <p:nvSpPr>
          <p:cNvPr id="3" name="TextBox 3"/>
          <p:cNvSpPr txBox="1"/>
          <p:nvPr/>
        </p:nvSpPr>
        <p:spPr>
          <a:xfrm>
            <a:off x="1028700" y="1066800"/>
            <a:ext cx="14492360" cy="1990728"/>
          </a:xfrm>
          <a:prstGeom prst="rect">
            <a:avLst/>
          </a:prstGeom>
        </p:spPr>
        <p:txBody>
          <a:bodyPr lIns="0" tIns="0" rIns="0" bIns="0" rtlCol="0" anchor="t">
            <a:spAutoFit/>
          </a:bodyPr>
          <a:lstStyle/>
          <a:p>
            <a:pPr algn="l">
              <a:lnSpc>
                <a:spcPts val="8159"/>
              </a:lnSpc>
            </a:pPr>
            <a:r>
              <a:rPr lang="en-US" sz="4799" b="1">
                <a:solidFill>
                  <a:srgbClr val="303926"/>
                </a:solidFill>
                <a:latin typeface="Assistant Bold"/>
                <a:ea typeface="Assistant Bold"/>
                <a:cs typeface="Assistant Bold"/>
                <a:sym typeface="Assistant Bold"/>
              </a:rPr>
              <a:t>Στόχοι Παιχνιδιού</a:t>
            </a:r>
          </a:p>
          <a:p>
            <a:pPr algn="l">
              <a:lnSpc>
                <a:spcPts val="8159"/>
              </a:lnSpc>
            </a:pPr>
            <a:endParaRPr lang="en-US" sz="4799" b="1">
              <a:solidFill>
                <a:srgbClr val="303926"/>
              </a:solidFill>
              <a:latin typeface="Assistant Bold"/>
              <a:ea typeface="Assistant Bold"/>
              <a:cs typeface="Assistant Bold"/>
              <a:sym typeface="Assistant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ED5AC"/>
        </a:solidFill>
        <a:effectLst/>
      </p:bgPr>
    </p:bg>
    <p:spTree>
      <p:nvGrpSpPr>
        <p:cNvPr id="1" name=""/>
        <p:cNvGrpSpPr/>
        <p:nvPr/>
      </p:nvGrpSpPr>
      <p:grpSpPr>
        <a:xfrm>
          <a:off x="0" y="0"/>
          <a:ext cx="0" cy="0"/>
          <a:chOff x="0" y="0"/>
          <a:chExt cx="0" cy="0"/>
        </a:xfrm>
      </p:grpSpPr>
      <p:sp>
        <p:nvSpPr>
          <p:cNvPr id="2" name="TextBox 2"/>
          <p:cNvSpPr txBox="1"/>
          <p:nvPr/>
        </p:nvSpPr>
        <p:spPr>
          <a:xfrm>
            <a:off x="1202813" y="4776790"/>
            <a:ext cx="15882374" cy="1444626"/>
          </a:xfrm>
          <a:prstGeom prst="rect">
            <a:avLst/>
          </a:prstGeom>
        </p:spPr>
        <p:txBody>
          <a:bodyPr lIns="0" tIns="0" rIns="0" bIns="0" rtlCol="0" anchor="t">
            <a:spAutoFit/>
          </a:bodyPr>
          <a:lstStyle/>
          <a:p>
            <a:pPr algn="l">
              <a:lnSpc>
                <a:spcPts val="5949"/>
              </a:lnSpc>
            </a:pPr>
            <a:r>
              <a:rPr lang="en-US" sz="3499">
                <a:solidFill>
                  <a:srgbClr val="303926"/>
                </a:solidFill>
                <a:latin typeface="Assistant"/>
                <a:ea typeface="Assistant"/>
                <a:cs typeface="Assistant"/>
                <a:sym typeface="Assistant"/>
              </a:rPr>
              <a:t>•</a:t>
            </a:r>
            <a:r>
              <a:rPr lang="en-US" sz="3499" b="1">
                <a:solidFill>
                  <a:srgbClr val="303926"/>
                </a:solidFill>
                <a:latin typeface="Assistant Bold"/>
                <a:ea typeface="Assistant Bold"/>
                <a:cs typeface="Assistant Bold"/>
                <a:sym typeface="Assistant Bold"/>
              </a:rPr>
              <a:t> Χώρος: Πανεπιστημιούπολη ΔΠΘ</a:t>
            </a:r>
          </a:p>
          <a:p>
            <a:pPr algn="l">
              <a:lnSpc>
                <a:spcPts val="5949"/>
              </a:lnSpc>
            </a:pPr>
            <a:r>
              <a:rPr lang="en-US" sz="3499" b="1">
                <a:solidFill>
                  <a:srgbClr val="303926"/>
                </a:solidFill>
                <a:latin typeface="Assistant Bold"/>
                <a:ea typeface="Assistant Bold"/>
                <a:cs typeface="Assistant Bold"/>
                <a:sym typeface="Assistant Bold"/>
              </a:rPr>
              <a:t>• Ημερομηνία: 02/04/2025</a:t>
            </a:r>
          </a:p>
        </p:txBody>
      </p:sp>
      <p:sp>
        <p:nvSpPr>
          <p:cNvPr id="3" name="TextBox 3"/>
          <p:cNvSpPr txBox="1"/>
          <p:nvPr/>
        </p:nvSpPr>
        <p:spPr>
          <a:xfrm>
            <a:off x="1028700" y="1066800"/>
            <a:ext cx="14492360" cy="1990728"/>
          </a:xfrm>
          <a:prstGeom prst="rect">
            <a:avLst/>
          </a:prstGeom>
        </p:spPr>
        <p:txBody>
          <a:bodyPr lIns="0" tIns="0" rIns="0" bIns="0" rtlCol="0" anchor="t">
            <a:spAutoFit/>
          </a:bodyPr>
          <a:lstStyle/>
          <a:p>
            <a:pPr algn="l">
              <a:lnSpc>
                <a:spcPts val="8159"/>
              </a:lnSpc>
            </a:pPr>
            <a:r>
              <a:rPr lang="en-US" sz="4799" b="1">
                <a:solidFill>
                  <a:srgbClr val="303926"/>
                </a:solidFill>
                <a:latin typeface="Assistant Bold"/>
                <a:ea typeface="Assistant Bold"/>
                <a:cs typeface="Assistant Bold"/>
                <a:sym typeface="Assistant Bold"/>
              </a:rPr>
              <a:t>Τόπος &amp; Χρόνος Υλοποίησης</a:t>
            </a:r>
          </a:p>
          <a:p>
            <a:pPr algn="l">
              <a:lnSpc>
                <a:spcPts val="8159"/>
              </a:lnSpc>
            </a:pPr>
            <a:endParaRPr lang="en-US" sz="4799" b="1">
              <a:solidFill>
                <a:srgbClr val="303926"/>
              </a:solidFill>
              <a:latin typeface="Assistant Bold"/>
              <a:ea typeface="Assistant Bold"/>
              <a:cs typeface="Assistant Bold"/>
              <a:sym typeface="Assistant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ED5AC"/>
        </a:solidFill>
        <a:effectLst/>
      </p:bgPr>
    </p:bg>
    <p:spTree>
      <p:nvGrpSpPr>
        <p:cNvPr id="1" name=""/>
        <p:cNvGrpSpPr/>
        <p:nvPr/>
      </p:nvGrpSpPr>
      <p:grpSpPr>
        <a:xfrm>
          <a:off x="0" y="0"/>
          <a:ext cx="0" cy="0"/>
          <a:chOff x="0" y="0"/>
          <a:chExt cx="0" cy="0"/>
        </a:xfrm>
      </p:grpSpPr>
      <p:sp>
        <p:nvSpPr>
          <p:cNvPr id="2" name="TextBox 2"/>
          <p:cNvSpPr txBox="1"/>
          <p:nvPr/>
        </p:nvSpPr>
        <p:spPr>
          <a:xfrm>
            <a:off x="1028700" y="2459037"/>
            <a:ext cx="15882374" cy="5207001"/>
          </a:xfrm>
          <a:prstGeom prst="rect">
            <a:avLst/>
          </a:prstGeom>
        </p:spPr>
        <p:txBody>
          <a:bodyPr lIns="0" tIns="0" rIns="0" bIns="0" rtlCol="0" anchor="t">
            <a:spAutoFit/>
          </a:bodyPr>
          <a:lstStyle/>
          <a:p>
            <a:pPr algn="l">
              <a:lnSpc>
                <a:spcPts val="5949"/>
              </a:lnSpc>
            </a:pPr>
            <a:r>
              <a:rPr lang="en-US" sz="3499" b="1">
                <a:solidFill>
                  <a:srgbClr val="303926"/>
                </a:solidFill>
                <a:latin typeface="Assistant Bold"/>
                <a:ea typeface="Assistant Bold"/>
                <a:cs typeface="Assistant Bold"/>
                <a:sym typeface="Assistant Bold"/>
              </a:rPr>
              <a:t>• Μαθητές Νηπηαγωγείου και Δημοτικού.</a:t>
            </a:r>
          </a:p>
          <a:p>
            <a:pPr algn="l">
              <a:lnSpc>
                <a:spcPts val="5949"/>
              </a:lnSpc>
            </a:pPr>
            <a:r>
              <a:rPr lang="en-US" sz="3499" b="1">
                <a:solidFill>
                  <a:srgbClr val="303926"/>
                </a:solidFill>
                <a:latin typeface="Assistant Bold"/>
                <a:ea typeface="Assistant Bold"/>
                <a:cs typeface="Assistant Bold"/>
                <a:sym typeface="Assistant Bold"/>
              </a:rPr>
              <a:t>• Φοιτητές: Μιχαήλ Αλεξάνδρα, Μισσελή Ευαγγελία, Χαραλάμπους Αγιούμι, Ζερβάκης Γιώργος, Ζαμπούνης Κώστας θα οργανώσουν και θα καθοδηγήσουν τους μαθητές.</a:t>
            </a:r>
          </a:p>
          <a:p>
            <a:pPr algn="l">
              <a:lnSpc>
                <a:spcPts val="5949"/>
              </a:lnSpc>
            </a:pPr>
            <a:r>
              <a:rPr lang="en-US" sz="3499" b="1">
                <a:solidFill>
                  <a:srgbClr val="303926"/>
                </a:solidFill>
                <a:latin typeface="Assistant Bold"/>
                <a:ea typeface="Assistant Bold"/>
                <a:cs typeface="Assistant Bold"/>
                <a:sym typeface="Assistant Bold"/>
              </a:rPr>
              <a:t>• Συνοδοί-Δάσκαλοι.</a:t>
            </a:r>
          </a:p>
          <a:p>
            <a:pPr algn="l">
              <a:lnSpc>
                <a:spcPts val="5949"/>
              </a:lnSpc>
            </a:pPr>
            <a:endParaRPr lang="en-US" sz="3499" b="1">
              <a:solidFill>
                <a:srgbClr val="303926"/>
              </a:solidFill>
              <a:latin typeface="Assistant Bold"/>
              <a:ea typeface="Assistant Bold"/>
              <a:cs typeface="Assistant Bold"/>
              <a:sym typeface="Assistant Bold"/>
            </a:endParaRPr>
          </a:p>
          <a:p>
            <a:pPr algn="l">
              <a:lnSpc>
                <a:spcPts val="5949"/>
              </a:lnSpc>
            </a:pPr>
            <a:endParaRPr lang="en-US" sz="3499" b="1">
              <a:solidFill>
                <a:srgbClr val="303926"/>
              </a:solidFill>
              <a:latin typeface="Assistant Bold"/>
              <a:ea typeface="Assistant Bold"/>
              <a:cs typeface="Assistant Bold"/>
              <a:sym typeface="Assistant Bold"/>
            </a:endParaRPr>
          </a:p>
        </p:txBody>
      </p:sp>
      <p:sp>
        <p:nvSpPr>
          <p:cNvPr id="3" name="TextBox 3"/>
          <p:cNvSpPr txBox="1"/>
          <p:nvPr/>
        </p:nvSpPr>
        <p:spPr>
          <a:xfrm>
            <a:off x="1028700" y="1066800"/>
            <a:ext cx="14492360" cy="1990728"/>
          </a:xfrm>
          <a:prstGeom prst="rect">
            <a:avLst/>
          </a:prstGeom>
        </p:spPr>
        <p:txBody>
          <a:bodyPr lIns="0" tIns="0" rIns="0" bIns="0" rtlCol="0" anchor="t">
            <a:spAutoFit/>
          </a:bodyPr>
          <a:lstStyle/>
          <a:p>
            <a:pPr algn="l">
              <a:lnSpc>
                <a:spcPts val="8159"/>
              </a:lnSpc>
            </a:pPr>
            <a:r>
              <a:rPr lang="en-US" sz="4799" b="1">
                <a:solidFill>
                  <a:srgbClr val="303926"/>
                </a:solidFill>
                <a:latin typeface="Assistant Bold"/>
                <a:ea typeface="Assistant Bold"/>
                <a:cs typeface="Assistant Bold"/>
                <a:sym typeface="Assistant Bold"/>
              </a:rPr>
              <a:t>Συμμετέχοντες</a:t>
            </a:r>
          </a:p>
          <a:p>
            <a:pPr algn="l">
              <a:lnSpc>
                <a:spcPts val="8159"/>
              </a:lnSpc>
            </a:pPr>
            <a:endParaRPr lang="en-US" sz="4799" b="1">
              <a:solidFill>
                <a:srgbClr val="303926"/>
              </a:solidFill>
              <a:latin typeface="Assistant Bold"/>
              <a:ea typeface="Assistant Bold"/>
              <a:cs typeface="Assistant Bold"/>
              <a:sym typeface="Assistant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ED5AC"/>
        </a:solidFill>
        <a:effectLst/>
      </p:bgPr>
    </p:bg>
    <p:spTree>
      <p:nvGrpSpPr>
        <p:cNvPr id="1" name=""/>
        <p:cNvGrpSpPr/>
        <p:nvPr/>
      </p:nvGrpSpPr>
      <p:grpSpPr>
        <a:xfrm>
          <a:off x="0" y="0"/>
          <a:ext cx="0" cy="0"/>
          <a:chOff x="0" y="0"/>
          <a:chExt cx="0" cy="0"/>
        </a:xfrm>
      </p:grpSpPr>
      <p:sp>
        <p:nvSpPr>
          <p:cNvPr id="2" name="TextBox 2"/>
          <p:cNvSpPr txBox="1"/>
          <p:nvPr/>
        </p:nvSpPr>
        <p:spPr>
          <a:xfrm>
            <a:off x="1028700" y="2062261"/>
            <a:ext cx="16945554" cy="8216901"/>
          </a:xfrm>
          <a:prstGeom prst="rect">
            <a:avLst/>
          </a:prstGeom>
        </p:spPr>
        <p:txBody>
          <a:bodyPr lIns="0" tIns="0" rIns="0" bIns="0" rtlCol="0" anchor="t">
            <a:spAutoFit/>
          </a:bodyPr>
          <a:lstStyle/>
          <a:p>
            <a:pPr algn="l">
              <a:lnSpc>
                <a:spcPts val="5949"/>
              </a:lnSpc>
            </a:pPr>
            <a:endParaRPr/>
          </a:p>
          <a:p>
            <a:pPr algn="l">
              <a:lnSpc>
                <a:spcPts val="5949"/>
              </a:lnSpc>
            </a:pPr>
            <a:r>
              <a:rPr lang="en-US" sz="3499" b="1">
                <a:solidFill>
                  <a:srgbClr val="303926"/>
                </a:solidFill>
                <a:latin typeface="Assistant Bold"/>
                <a:ea typeface="Assistant Bold"/>
                <a:cs typeface="Assistant Bold"/>
                <a:sym typeface="Assistant Bold"/>
              </a:rPr>
              <a:t> • 1 Ταμπλετ με εφαρμογή πυξίδας.</a:t>
            </a:r>
          </a:p>
          <a:p>
            <a:pPr algn="l">
              <a:lnSpc>
                <a:spcPts val="5949"/>
              </a:lnSpc>
            </a:pPr>
            <a:r>
              <a:rPr lang="en-US" sz="3499" b="1">
                <a:solidFill>
                  <a:srgbClr val="303926"/>
                </a:solidFill>
                <a:latin typeface="Assistant Bold"/>
                <a:ea typeface="Assistant Bold"/>
                <a:cs typeface="Assistant Bold"/>
                <a:sym typeface="Assistant Bold"/>
              </a:rPr>
              <a:t> • Γρίφοι σε καρτέλες. </a:t>
            </a:r>
          </a:p>
          <a:p>
            <a:pPr algn="l">
              <a:lnSpc>
                <a:spcPts val="5949"/>
              </a:lnSpc>
            </a:pPr>
            <a:r>
              <a:rPr lang="en-US" sz="3499" b="1">
                <a:solidFill>
                  <a:srgbClr val="303926"/>
                </a:solidFill>
                <a:latin typeface="Assistant Bold"/>
                <a:ea typeface="Assistant Bold"/>
                <a:cs typeface="Assistant Bold"/>
                <a:sym typeface="Assistant Bold"/>
              </a:rPr>
              <a:t>• Κορδέλα ή κλωστή </a:t>
            </a:r>
          </a:p>
          <a:p>
            <a:pPr algn="l">
              <a:lnSpc>
                <a:spcPts val="5949"/>
              </a:lnSpc>
            </a:pPr>
            <a:r>
              <a:rPr lang="en-US" sz="3499" b="1">
                <a:solidFill>
                  <a:srgbClr val="303926"/>
                </a:solidFill>
                <a:latin typeface="Assistant Bold"/>
                <a:ea typeface="Assistant Bold"/>
                <a:cs typeface="Assistant Bold"/>
                <a:sym typeface="Assistant Bold"/>
              </a:rPr>
              <a:t> • Μικρά βραβεία για τον «θησαυρό» (π.χ. αυτοκόλλητα με φυτά και ζώα)</a:t>
            </a:r>
          </a:p>
          <a:p>
            <a:pPr algn="l">
              <a:lnSpc>
                <a:spcPts val="5949"/>
              </a:lnSpc>
            </a:pPr>
            <a:endParaRPr lang="en-US" sz="3499" b="1">
              <a:solidFill>
                <a:srgbClr val="303926"/>
              </a:solidFill>
              <a:latin typeface="Assistant Bold"/>
              <a:ea typeface="Assistant Bold"/>
              <a:cs typeface="Assistant Bold"/>
              <a:sym typeface="Assistant Bold"/>
            </a:endParaRPr>
          </a:p>
          <a:p>
            <a:pPr algn="l">
              <a:lnSpc>
                <a:spcPts val="5949"/>
              </a:lnSpc>
            </a:pPr>
            <a:r>
              <a:rPr lang="en-US" sz="3499" b="1">
                <a:solidFill>
                  <a:srgbClr val="303926"/>
                </a:solidFill>
                <a:latin typeface="Assistant Bold"/>
                <a:ea typeface="Assistant Bold"/>
                <a:cs typeface="Assistant Bold"/>
                <a:sym typeface="Assistant Bold"/>
              </a:rPr>
              <a:t> Ασφάλεια &amp; Προετοιμασία:</a:t>
            </a:r>
          </a:p>
          <a:p>
            <a:pPr algn="l">
              <a:lnSpc>
                <a:spcPts val="5949"/>
              </a:lnSpc>
            </a:pPr>
            <a:r>
              <a:rPr lang="en-US" sz="3499" b="1">
                <a:solidFill>
                  <a:srgbClr val="303926"/>
                </a:solidFill>
                <a:latin typeface="Assistant Bold"/>
                <a:ea typeface="Assistant Bold"/>
                <a:cs typeface="Assistant Bold"/>
                <a:sym typeface="Assistant Bold"/>
              </a:rPr>
              <a:t> • Επιλογή ασφαλούς διαδρομής χωρίς επικίνδυνα σημεία.</a:t>
            </a:r>
          </a:p>
          <a:p>
            <a:pPr algn="l">
              <a:lnSpc>
                <a:spcPts val="5949"/>
              </a:lnSpc>
            </a:pPr>
            <a:r>
              <a:rPr lang="en-US" sz="3499" b="1">
                <a:solidFill>
                  <a:srgbClr val="303926"/>
                </a:solidFill>
                <a:latin typeface="Assistant Bold"/>
                <a:ea typeface="Assistant Bold"/>
                <a:cs typeface="Assistant Bold"/>
                <a:sym typeface="Assistant Bold"/>
              </a:rPr>
              <a:t> • Σήμανση μονοπατιών με κορδέλες ή φυσικά σημάδια.</a:t>
            </a:r>
          </a:p>
          <a:p>
            <a:pPr algn="l">
              <a:lnSpc>
                <a:spcPts val="5949"/>
              </a:lnSpc>
            </a:pPr>
            <a:r>
              <a:rPr lang="en-US" sz="3499">
                <a:solidFill>
                  <a:srgbClr val="303926"/>
                </a:solidFill>
                <a:latin typeface="Assistant"/>
                <a:ea typeface="Assistant"/>
                <a:cs typeface="Assistant"/>
                <a:sym typeface="Assistant"/>
              </a:rPr>
              <a:t> </a:t>
            </a:r>
          </a:p>
          <a:p>
            <a:pPr algn="l">
              <a:lnSpc>
                <a:spcPts val="5949"/>
              </a:lnSpc>
            </a:pPr>
            <a:endParaRPr lang="en-US" sz="3499">
              <a:solidFill>
                <a:srgbClr val="303926"/>
              </a:solidFill>
              <a:latin typeface="Assistant"/>
              <a:ea typeface="Assistant"/>
              <a:cs typeface="Assistant"/>
              <a:sym typeface="Assistant"/>
            </a:endParaRPr>
          </a:p>
        </p:txBody>
      </p:sp>
      <p:sp>
        <p:nvSpPr>
          <p:cNvPr id="3" name="TextBox 3"/>
          <p:cNvSpPr txBox="1"/>
          <p:nvPr/>
        </p:nvSpPr>
        <p:spPr>
          <a:xfrm>
            <a:off x="1028700" y="1066800"/>
            <a:ext cx="14492360" cy="1990728"/>
          </a:xfrm>
          <a:prstGeom prst="rect">
            <a:avLst/>
          </a:prstGeom>
        </p:spPr>
        <p:txBody>
          <a:bodyPr lIns="0" tIns="0" rIns="0" bIns="0" rtlCol="0" anchor="t">
            <a:spAutoFit/>
          </a:bodyPr>
          <a:lstStyle/>
          <a:p>
            <a:pPr algn="l">
              <a:lnSpc>
                <a:spcPts val="8159"/>
              </a:lnSpc>
            </a:pPr>
            <a:r>
              <a:rPr lang="en-US" sz="4799" b="1">
                <a:solidFill>
                  <a:srgbClr val="303926"/>
                </a:solidFill>
                <a:latin typeface="Assistant Bold"/>
                <a:ea typeface="Assistant Bold"/>
                <a:cs typeface="Assistant Bold"/>
                <a:sym typeface="Assistant Bold"/>
              </a:rPr>
              <a:t>Υλικά &amp; Προετοιμασία</a:t>
            </a:r>
          </a:p>
          <a:p>
            <a:pPr algn="l">
              <a:lnSpc>
                <a:spcPts val="8159"/>
              </a:lnSpc>
            </a:pPr>
            <a:endParaRPr lang="en-US" sz="4799" b="1">
              <a:solidFill>
                <a:srgbClr val="303926"/>
              </a:solidFill>
              <a:latin typeface="Assistant Bold"/>
              <a:ea typeface="Assistant Bold"/>
              <a:cs typeface="Assistant Bold"/>
              <a:sym typeface="Assistant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ED5AC"/>
        </a:solidFill>
        <a:effectLst/>
      </p:bgPr>
    </p:bg>
    <p:spTree>
      <p:nvGrpSpPr>
        <p:cNvPr id="1" name=""/>
        <p:cNvGrpSpPr/>
        <p:nvPr/>
      </p:nvGrpSpPr>
      <p:grpSpPr>
        <a:xfrm>
          <a:off x="0" y="0"/>
          <a:ext cx="0" cy="0"/>
          <a:chOff x="0" y="0"/>
          <a:chExt cx="0" cy="0"/>
        </a:xfrm>
      </p:grpSpPr>
      <p:sp>
        <p:nvSpPr>
          <p:cNvPr id="2" name="TextBox 2"/>
          <p:cNvSpPr txBox="1"/>
          <p:nvPr/>
        </p:nvSpPr>
        <p:spPr>
          <a:xfrm>
            <a:off x="1028700" y="2294471"/>
            <a:ext cx="16945554" cy="7464426"/>
          </a:xfrm>
          <a:prstGeom prst="rect">
            <a:avLst/>
          </a:prstGeom>
        </p:spPr>
        <p:txBody>
          <a:bodyPr lIns="0" tIns="0" rIns="0" bIns="0" rtlCol="0" anchor="t">
            <a:spAutoFit/>
          </a:bodyPr>
          <a:lstStyle/>
          <a:p>
            <a:pPr algn="l">
              <a:lnSpc>
                <a:spcPts val="5949"/>
              </a:lnSpc>
            </a:pPr>
            <a:endParaRPr/>
          </a:p>
          <a:p>
            <a:pPr algn="l">
              <a:lnSpc>
                <a:spcPts val="5949"/>
              </a:lnSpc>
            </a:pPr>
            <a:r>
              <a:rPr lang="en-US" sz="3499" b="1">
                <a:solidFill>
                  <a:srgbClr val="303926"/>
                </a:solidFill>
                <a:latin typeface="Assistant Bold"/>
                <a:ea typeface="Assistant Bold"/>
                <a:cs typeface="Assistant Bold"/>
                <a:sym typeface="Assistant Bold"/>
              </a:rPr>
              <a:t>Τα παιδιά ξεκινούν με μια βασική εισαγωγή στη χρήση της πυξίδας και των φυσικών σημάτων προσανατολισμού. Ο στόχος τους είναι να ακολουθήσουν μια προκαθορισμένη διαδρομή, περνώντας από τέσσερις σταθμούς όπου θα λύσουν γρίφους και θα εκτελέσουν δοκιμασίες.</a:t>
            </a:r>
          </a:p>
          <a:p>
            <a:pPr algn="l">
              <a:lnSpc>
                <a:spcPts val="5949"/>
              </a:lnSpc>
            </a:pPr>
            <a:endParaRPr lang="en-US" sz="3499" b="1">
              <a:solidFill>
                <a:srgbClr val="303926"/>
              </a:solidFill>
              <a:latin typeface="Assistant Bold"/>
              <a:ea typeface="Assistant Bold"/>
              <a:cs typeface="Assistant Bold"/>
              <a:sym typeface="Assistant Bold"/>
            </a:endParaRPr>
          </a:p>
          <a:p>
            <a:pPr algn="l">
              <a:lnSpc>
                <a:spcPts val="5949"/>
              </a:lnSpc>
            </a:pPr>
            <a:r>
              <a:rPr lang="en-US" sz="3499" b="1">
                <a:solidFill>
                  <a:srgbClr val="303926"/>
                </a:solidFill>
                <a:latin typeface="Assistant Bold"/>
                <a:ea typeface="Assistant Bold"/>
                <a:cs typeface="Assistant Bold"/>
                <a:sym typeface="Assistant Bold"/>
              </a:rPr>
              <a:t>Καθ’ όλη τη διάρκεια του παιχνιδιού, τα παιδιά θα πρέπει να παρατηρούν το περιβάλλον, να σκέφτονται δημιουργικά και να συνεργάζονται για να φτάσουν στον τελικό προορισμό.</a:t>
            </a:r>
          </a:p>
          <a:p>
            <a:pPr algn="l">
              <a:lnSpc>
                <a:spcPts val="5949"/>
              </a:lnSpc>
            </a:pPr>
            <a:endParaRPr lang="en-US" sz="3499" b="1">
              <a:solidFill>
                <a:srgbClr val="303926"/>
              </a:solidFill>
              <a:latin typeface="Assistant Bold"/>
              <a:ea typeface="Assistant Bold"/>
              <a:cs typeface="Assistant Bold"/>
              <a:sym typeface="Assistant Bold"/>
            </a:endParaRPr>
          </a:p>
        </p:txBody>
      </p:sp>
      <p:sp>
        <p:nvSpPr>
          <p:cNvPr id="3" name="TextBox 3"/>
          <p:cNvSpPr txBox="1"/>
          <p:nvPr/>
        </p:nvSpPr>
        <p:spPr>
          <a:xfrm>
            <a:off x="1028700" y="1066800"/>
            <a:ext cx="14492360" cy="1990728"/>
          </a:xfrm>
          <a:prstGeom prst="rect">
            <a:avLst/>
          </a:prstGeom>
        </p:spPr>
        <p:txBody>
          <a:bodyPr lIns="0" tIns="0" rIns="0" bIns="0" rtlCol="0" anchor="t">
            <a:spAutoFit/>
          </a:bodyPr>
          <a:lstStyle/>
          <a:p>
            <a:pPr algn="l">
              <a:lnSpc>
                <a:spcPts val="8159"/>
              </a:lnSpc>
            </a:pPr>
            <a:r>
              <a:rPr lang="en-US" sz="4799" b="1">
                <a:solidFill>
                  <a:srgbClr val="303926"/>
                </a:solidFill>
                <a:latin typeface="Assistant Bold"/>
                <a:ea typeface="Assistant Bold"/>
                <a:cs typeface="Assistant Bold"/>
                <a:sym typeface="Assistant Bold"/>
              </a:rPr>
              <a:t>Διαδικασία Παιχνιδιού</a:t>
            </a:r>
          </a:p>
          <a:p>
            <a:pPr algn="l">
              <a:lnSpc>
                <a:spcPts val="8159"/>
              </a:lnSpc>
            </a:pPr>
            <a:endParaRPr lang="en-US" sz="4799" b="1">
              <a:solidFill>
                <a:srgbClr val="303926"/>
              </a:solidFill>
              <a:latin typeface="Assistant Bold"/>
              <a:ea typeface="Assistant Bold"/>
              <a:cs typeface="Assistant Bold"/>
              <a:sym typeface="Assistant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ED5AC"/>
        </a:solidFill>
        <a:effectLst/>
      </p:bgPr>
    </p:bg>
    <p:spTree>
      <p:nvGrpSpPr>
        <p:cNvPr id="1" name=""/>
        <p:cNvGrpSpPr/>
        <p:nvPr/>
      </p:nvGrpSpPr>
      <p:grpSpPr>
        <a:xfrm>
          <a:off x="0" y="0"/>
          <a:ext cx="0" cy="0"/>
          <a:chOff x="0" y="0"/>
          <a:chExt cx="0" cy="0"/>
        </a:xfrm>
      </p:grpSpPr>
      <p:sp>
        <p:nvSpPr>
          <p:cNvPr id="2" name="TextBox 2"/>
          <p:cNvSpPr txBox="1"/>
          <p:nvPr/>
        </p:nvSpPr>
        <p:spPr>
          <a:xfrm>
            <a:off x="1028700" y="613651"/>
            <a:ext cx="16945554" cy="9721851"/>
          </a:xfrm>
          <a:prstGeom prst="rect">
            <a:avLst/>
          </a:prstGeom>
        </p:spPr>
        <p:txBody>
          <a:bodyPr lIns="0" tIns="0" rIns="0" bIns="0" rtlCol="0" anchor="t">
            <a:spAutoFit/>
          </a:bodyPr>
          <a:lstStyle/>
          <a:p>
            <a:pPr algn="l">
              <a:lnSpc>
                <a:spcPts val="5949"/>
              </a:lnSpc>
            </a:pPr>
            <a:r>
              <a:rPr lang="en-US" sz="3499" b="1">
                <a:solidFill>
                  <a:srgbClr val="303926"/>
                </a:solidFill>
                <a:latin typeface="Assistant Bold"/>
                <a:ea typeface="Assistant Bold"/>
                <a:cs typeface="Assistant Bold"/>
                <a:sym typeface="Assistant Bold"/>
              </a:rPr>
              <a:t>1ος Σταθμός – «Βρες την Κατεύθυνση»</a:t>
            </a:r>
          </a:p>
          <a:p>
            <a:pPr algn="l">
              <a:lnSpc>
                <a:spcPts val="5949"/>
              </a:lnSpc>
            </a:pPr>
            <a:r>
              <a:rPr lang="en-US" sz="3499">
                <a:solidFill>
                  <a:srgbClr val="303926"/>
                </a:solidFill>
                <a:latin typeface="Assistant"/>
                <a:ea typeface="Assistant"/>
                <a:cs typeface="Assistant"/>
                <a:sym typeface="Assistant"/>
              </a:rPr>
              <a:t>Τα παιδιά πρέπει να απαντήσουν σε έναν γρίφο που τα καθοδηγεί προς την Ανατολή. Χρησιμοποιώντας την πυξίδα, βρίσκουν την κατεύθυνση και προχωρούν 10 βήματα προς τα εκεί, όπου τους περιμένει η επόμενη ένδειξη.</a:t>
            </a:r>
          </a:p>
          <a:p>
            <a:pPr algn="l">
              <a:lnSpc>
                <a:spcPts val="5949"/>
              </a:lnSpc>
            </a:pPr>
            <a:r>
              <a:rPr lang="en-US" sz="3499" b="1">
                <a:solidFill>
                  <a:srgbClr val="303926"/>
                </a:solidFill>
                <a:latin typeface="Assistant Bold"/>
                <a:ea typeface="Assistant Bold"/>
                <a:cs typeface="Assistant Bold"/>
                <a:sym typeface="Assistant Bold"/>
              </a:rPr>
              <a:t> 2ος Σταθμός – «Το Κρυμμένο Μήνυμα»</a:t>
            </a:r>
          </a:p>
          <a:p>
            <a:pPr algn="l">
              <a:lnSpc>
                <a:spcPts val="5949"/>
              </a:lnSpc>
            </a:pPr>
            <a:r>
              <a:rPr lang="en-US" sz="3499">
                <a:solidFill>
                  <a:srgbClr val="303926"/>
                </a:solidFill>
                <a:latin typeface="Assistant"/>
                <a:ea typeface="Assistant"/>
                <a:cs typeface="Assistant"/>
                <a:sym typeface="Assistant"/>
              </a:rPr>
              <a:t>Στο σημείο αυτό υπάρχει ένα μήνυμα κρυμμένο κάτω από μια πέτρα, αλλά λείπουν κάποια γράμματα. Τα παιδιά πρέπει να βρούνε τα ελλειπή γράμματα για να πάρουν την επόμενη οδηγία. (π.χ. κο_κο_νάρι)</a:t>
            </a:r>
          </a:p>
          <a:p>
            <a:pPr algn="l">
              <a:lnSpc>
                <a:spcPts val="5949"/>
              </a:lnSpc>
            </a:pPr>
            <a:r>
              <a:rPr lang="en-US" sz="3499">
                <a:solidFill>
                  <a:srgbClr val="303926"/>
                </a:solidFill>
                <a:latin typeface="Assistant"/>
                <a:ea typeface="Assistant"/>
                <a:cs typeface="Assistant"/>
                <a:sym typeface="Assistant"/>
              </a:rPr>
              <a:t> </a:t>
            </a:r>
            <a:r>
              <a:rPr lang="en-US" sz="3499" b="1">
                <a:solidFill>
                  <a:srgbClr val="303926"/>
                </a:solidFill>
                <a:latin typeface="Assistant Bold"/>
                <a:ea typeface="Assistant Bold"/>
                <a:cs typeface="Assistant Bold"/>
                <a:sym typeface="Assistant Bold"/>
              </a:rPr>
              <a:t>3ος Σταθμός – «Ακολούθησε τα Ίχνη»</a:t>
            </a:r>
          </a:p>
          <a:p>
            <a:pPr algn="l">
              <a:lnSpc>
                <a:spcPts val="5949"/>
              </a:lnSpc>
            </a:pPr>
            <a:r>
              <a:rPr lang="en-US" sz="3499">
                <a:solidFill>
                  <a:srgbClr val="303926"/>
                </a:solidFill>
                <a:latin typeface="Assistant"/>
                <a:ea typeface="Assistant"/>
                <a:cs typeface="Assistant"/>
                <a:sym typeface="Assistant"/>
              </a:rPr>
              <a:t>Πρέπει να βρουν φυσικά στοιχεία που δείχνουν την παρουσία ζώων (π.χ. μια πατημασιά λύκου στο χώμα). Μόλις το εντοπίσουν, λαμβάνουν την επόμενη ένδειξη.</a:t>
            </a:r>
          </a:p>
          <a:p>
            <a:pPr algn="l">
              <a:lnSpc>
                <a:spcPts val="5949"/>
              </a:lnSpc>
            </a:pPr>
            <a:endParaRPr lang="en-US" sz="3499">
              <a:solidFill>
                <a:srgbClr val="303926"/>
              </a:solidFill>
              <a:latin typeface="Assistant"/>
              <a:ea typeface="Assistant"/>
              <a:cs typeface="Assistant"/>
              <a:sym typeface="Assistan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ED5AC"/>
        </a:solidFill>
        <a:effectLst/>
      </p:bgPr>
    </p:bg>
    <p:spTree>
      <p:nvGrpSpPr>
        <p:cNvPr id="1" name=""/>
        <p:cNvGrpSpPr/>
        <p:nvPr/>
      </p:nvGrpSpPr>
      <p:grpSpPr>
        <a:xfrm>
          <a:off x="0" y="0"/>
          <a:ext cx="0" cy="0"/>
          <a:chOff x="0" y="0"/>
          <a:chExt cx="0" cy="0"/>
        </a:xfrm>
      </p:grpSpPr>
      <p:sp>
        <p:nvSpPr>
          <p:cNvPr id="2" name="TextBox 2"/>
          <p:cNvSpPr txBox="1"/>
          <p:nvPr/>
        </p:nvSpPr>
        <p:spPr>
          <a:xfrm>
            <a:off x="1028700" y="1742363"/>
            <a:ext cx="16945554" cy="7464426"/>
          </a:xfrm>
          <a:prstGeom prst="rect">
            <a:avLst/>
          </a:prstGeom>
        </p:spPr>
        <p:txBody>
          <a:bodyPr lIns="0" tIns="0" rIns="0" bIns="0" rtlCol="0" anchor="t">
            <a:spAutoFit/>
          </a:bodyPr>
          <a:lstStyle/>
          <a:p>
            <a:pPr algn="l">
              <a:lnSpc>
                <a:spcPts val="5949"/>
              </a:lnSpc>
            </a:pPr>
            <a:r>
              <a:rPr lang="en-US" sz="3499" b="1">
                <a:solidFill>
                  <a:srgbClr val="303926"/>
                </a:solidFill>
                <a:latin typeface="Assistant Bold"/>
                <a:ea typeface="Assistant Bold"/>
                <a:cs typeface="Assistant Bold"/>
                <a:sym typeface="Assistant Bold"/>
              </a:rPr>
              <a:t>4ος Σταθμός – «Τα Φτερά του Αγριόκουρκου»</a:t>
            </a:r>
          </a:p>
          <a:p>
            <a:pPr algn="l">
              <a:lnSpc>
                <a:spcPts val="5949"/>
              </a:lnSpc>
            </a:pPr>
            <a:r>
              <a:rPr lang="en-US" sz="3499">
                <a:solidFill>
                  <a:srgbClr val="303926"/>
                </a:solidFill>
                <a:latin typeface="Assistant"/>
                <a:ea typeface="Assistant"/>
                <a:cs typeface="Assistant"/>
                <a:sym typeface="Assistant"/>
              </a:rPr>
              <a:t>Ο τελευταίος γρίφος τα καθοδηγεί να αναζητήσουν ένα μέρος όπου θα μπορούσε να ξεκουραστεί ένας αγριόκουρκος, όπως ένα χαμηλό κλαδί ή ένας μεγάλος θάμνος. Εκεί θα βρουν την τελευταία οδηγία.</a:t>
            </a:r>
          </a:p>
          <a:p>
            <a:pPr algn="l">
              <a:lnSpc>
                <a:spcPts val="5949"/>
              </a:lnSpc>
            </a:pPr>
            <a:endParaRPr lang="en-US" sz="3499">
              <a:solidFill>
                <a:srgbClr val="303926"/>
              </a:solidFill>
              <a:latin typeface="Assistant"/>
              <a:ea typeface="Assistant"/>
              <a:cs typeface="Assistant"/>
              <a:sym typeface="Assistant"/>
            </a:endParaRPr>
          </a:p>
          <a:p>
            <a:pPr algn="l">
              <a:lnSpc>
                <a:spcPts val="5949"/>
              </a:lnSpc>
            </a:pPr>
            <a:r>
              <a:rPr lang="en-US" sz="3499" b="1">
                <a:solidFill>
                  <a:srgbClr val="303926"/>
                </a:solidFill>
                <a:latin typeface="Assistant Bold"/>
                <a:ea typeface="Assistant Bold"/>
                <a:cs typeface="Assistant Bold"/>
                <a:sym typeface="Assistant Bold"/>
              </a:rPr>
              <a:t>Τελικός Σταθμός – Ο Θησαυρός</a:t>
            </a:r>
          </a:p>
          <a:p>
            <a:pPr algn="l">
              <a:lnSpc>
                <a:spcPts val="5949"/>
              </a:lnSpc>
            </a:pPr>
            <a:r>
              <a:rPr lang="en-US" sz="3499">
                <a:solidFill>
                  <a:srgbClr val="303926"/>
                </a:solidFill>
                <a:latin typeface="Assistant"/>
                <a:ea typeface="Assistant"/>
                <a:cs typeface="Assistant"/>
                <a:sym typeface="Assistant"/>
              </a:rPr>
              <a:t>Στην τελευταία δοκιμασία, τα παιδιά ακολουθούν συγκεκριμένες κινήσεις προσανατολισμού (π.χ. 5 βήματα προς τον Βορρά, 3 προς τον Νότο) και βρίσκουν τον «θησαυρό», ο οποίος είναι κρυμμένος κάτω από ένα μεγάλο δέντρο.</a:t>
            </a:r>
          </a:p>
          <a:p>
            <a:pPr algn="l">
              <a:lnSpc>
                <a:spcPts val="5949"/>
              </a:lnSpc>
            </a:pPr>
            <a:endParaRPr lang="en-US" sz="3499">
              <a:solidFill>
                <a:srgbClr val="303926"/>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930</Words>
  <Application>Microsoft Macintosh PowerPoint</Application>
  <PresentationFormat>Custom</PresentationFormat>
  <Paragraphs>78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Assistant Bold</vt:lpstr>
      <vt:lpstr>Assistant</vt:lpstr>
      <vt:lpstr>RoxboroughCF Bold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Δράσης: «Ανακαλύπτοντας τη Φύση – Κυνήγι Θησαυρού με Προσανατολισμό»</dc:title>
  <cp:lastModifiedBy>lito prokopiou</cp:lastModifiedBy>
  <cp:revision>1</cp:revision>
  <dcterms:created xsi:type="dcterms:W3CDTF">2006-08-16T00:00:00Z</dcterms:created>
  <dcterms:modified xsi:type="dcterms:W3CDTF">2025-02-26T21:29:05Z</dcterms:modified>
  <dc:identifier>DAGgIIgD9fc</dc:identifier>
</cp:coreProperties>
</file>