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947" r:id="rId4"/>
    <p:sldId id="951" r:id="rId5"/>
    <p:sldId id="952" r:id="rId6"/>
    <p:sldId id="959" r:id="rId7"/>
    <p:sldId id="946" r:id="rId8"/>
    <p:sldId id="948" r:id="rId9"/>
    <p:sldId id="949" r:id="rId10"/>
    <p:sldId id="950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924242-C85E-0DC0-E07E-F5D91250A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5220BA8-B00C-9170-E2B3-D41C2690D1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7C93EF6-E740-5217-50D1-8EFFE3E8C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A212CB-6F8D-7BAA-5728-C9DD54450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EE967BE-646A-ED33-34B3-634CFC509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93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5E490A-6642-4908-E93C-32B4B1C2A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BD53CBE-E52A-A1F9-F117-C2ADB49A5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A1F231-0512-5610-CC04-8A741F9B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90FE0EE-668B-0F62-5D27-7BD79FC24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6BBAC7D-276D-19AC-6DB1-6C8FE2546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495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5E8EDD1-3763-3B06-DF89-910755E6FB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340FBCB-EBA2-E888-87CF-34189D7A0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1FED38-2651-98BC-01E2-B6CC6D966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1B03D5-4A2A-ABBE-CAD9-2A5A29EE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4DAC9F6-BFF9-5F39-6DE4-DCF68D7C8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1277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l-GR" sz="2400" b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l-GR" sz="2400" b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1" hangingPunct="1">
                  <a:defRPr/>
                </a:pPr>
                <a:endParaRPr lang="el-GR" sz="2400" b="0">
                  <a:latin typeface="Times New Roman" pitchFamily="18" charset="0"/>
                </a:endParaRPr>
              </a:p>
            </p:txBody>
          </p:sp>
        </p:grpSp>
      </p:grp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0030-E128-4925-B585-24E1A05D6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4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25D0A-C9CC-4CAA-8310-5589E23FD8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72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777DB-255D-4A10-9295-D923AE222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00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ADE84-01AE-4DEC-A199-8971F900E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78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A3758-F699-441E-8676-C76A9A2A8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13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AC8D9-C48D-4C9A-8545-1AA0BECAB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3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9009D-4A5A-40D5-9578-4E89E03D8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57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B2764-A24D-47AA-A901-F8DEB408C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3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5951A7-9950-431D-CD21-88DA875EE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169297-0CC6-0FB9-2C0B-464A11D80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88CD127-2F0D-3844-8638-913D72BB1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5197B05-3F87-3F6C-7EC1-A9056DA3D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4BA0BBF-976C-C97E-F776-5620D049B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69510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BCEA9-D2EB-4843-A5A2-6482D53D0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789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6E2BE-40C4-4C85-B2B3-4B21AF001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532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99B16-D405-46F3-9611-B21EA3452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939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22199-C282-4F89-9E8C-981D3E4A7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84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Τίτλος και Διάγραμμα ή Οργανόγραμμ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SmartArt"/>
          <p:cNvSpPr>
            <a:spLocks noGrp="1"/>
          </p:cNvSpPr>
          <p:nvPr>
            <p:ph type="dgm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AF498-0586-4683-9200-55377D313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830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8AA88-B173-478D-90BA-93F3096B4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71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9BF8-F1A3-4ADF-9442-0205DE780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87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Τίτλος και 4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sz="quarter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981200"/>
            <a:ext cx="5384800" cy="18669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609600" y="4000500"/>
            <a:ext cx="5384800" cy="18669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4EE2A-3FB6-4B7C-B4FD-F98915CB2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0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72E3C2-B3F7-DD3B-8885-12FA39A92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B678B97-CA19-791C-640A-4E2B5B3DA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9971162-9BB6-87F9-4D2D-867A2B10A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5EE2AE9-8E30-0573-AD0C-440DADE56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D094F03-54F0-302A-7124-4A3B54988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6160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85AB0-85A4-DBF0-A9B8-ACA53B57E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F75F64-2FB1-483A-03BA-BD9227B15C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0786EF6-D281-BC86-498E-351B5DA95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51637E3-1D30-ABFC-3A0A-2FA7A590F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20849B2-FAB9-CB63-9514-D2177B66C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B91D165-F03D-F739-35A7-97E5C1E0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415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FC7D6E-3957-92A8-0F82-EAFC6C7D3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362A226-F105-99EC-E447-2E426016B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902A9C9-CF85-C85B-FD3A-5B0E7DCFA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E8F3E09-647E-5EDB-3614-6404C86BF3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A08F9F2-E8D8-3881-9261-82D5E155D3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FD8403C-393D-416E-1879-81BD4E5C7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B63F0F8-D1E8-6408-8B67-0F8EE0FB1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7EA20F6-3A96-ED6F-9B79-3FBDB2D48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04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7A6676-C92C-F677-F00A-BD79AFB6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3B63FDE-7369-02A6-39C7-1DFB9A868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70D43BD-F0D1-269C-4225-19DB48690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73721B4-F1E1-E115-D9FF-3E01047DE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768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73BF981-F870-3383-6AEF-19FACE107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F388A0D-EC02-279C-96B6-0BC3A52CA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5EF644A-99B5-E718-AD95-87623787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320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E2B82E-D0B9-63D2-62EC-58B1CCDE5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F7D02F-F205-A6A3-EB48-E4B1897F9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A621E86-DF10-0D89-670D-A4DE1EEFB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F55E0F2-D10F-87F3-3151-87F824AAD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C40A1D1-B7BF-6FEC-F552-CB1A25AD8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48890C6-C8C1-3630-9E72-977A3AB87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4715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B45A3E-493B-8F78-F6FE-7B62A1F69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25E6E14-4AE2-52F9-2A57-5C24EBC3D1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2F66EC9-D45D-028B-D64E-C753D32A8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487EA1F-BCFC-A761-4F33-B0A0991AC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B6E0846-5A5C-15C2-2CBB-483AB1123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B8A9F37-F42E-88B4-FD50-20ECE3E8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669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B51EB30-5B90-57CB-6B19-9946B11CC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F68F64C-045D-F412-C68C-01E683003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4891B5A-745D-5C56-FB0C-880D5CA3A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FC70F-0049-40F7-9EE3-CABC209C2F81}" type="datetimeFigureOut">
              <a:rPr lang="el-GR" smtClean="0"/>
              <a:t>17/5/2024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7ADF0D-B612-065C-C509-5829B9506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3FCACC-FC01-76D2-9131-8A4CDED25F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D9EC-D4BE-47D2-9DC4-BF2567277E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151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 Black" pitchFamily="34" charset="0"/>
              </a:defRPr>
            </a:lvl1pPr>
          </a:lstStyle>
          <a:p>
            <a:pPr>
              <a:defRPr/>
            </a:pPr>
            <a:fld id="{0D633721-066A-46A8-863E-B546604B79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l-GR" sz="2400" b="0">
                <a:latin typeface="Times New Roman" pitchFamily="18" charset="0"/>
              </a:endParaRPr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l-GR" sz="2400" b="0">
                <a:latin typeface="Times New Roman" pitchFamily="18" charset="0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l-GR" sz="1800" b="0">
                <a:solidFill>
                  <a:schemeClr val="hlink"/>
                </a:solidFill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l-GR" sz="1800" b="0">
                <a:solidFill>
                  <a:schemeClr val="hlink"/>
                </a:solidFill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l-GR" sz="1800" b="0">
                <a:solidFill>
                  <a:schemeClr val="accent2"/>
                </a:solidFill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l-GR" sz="1800" b="0">
                <a:solidFill>
                  <a:schemeClr val="hlink"/>
                </a:solidFill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l-GR" sz="2400" b="0">
                <a:latin typeface="Times New Roman" pitchFamily="18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l-GR" sz="1800" b="0">
                <a:solidFill>
                  <a:schemeClr val="accent2"/>
                </a:solidFill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l-GR" sz="1800" b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3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C0C867-4018-AA97-1CE9-B96C5B4B04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ΠΑΡΑΓΩΓΗ ΚΑΙ ΔΙΑΧΕΙΡΙΣΗ ΕΠΙΚΙΝΔΥΝΩΝ ΑΠΟΒΛΗΤΩΝ ΣΤΗΝ ΕΛΛΑΔΑ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CC95E7D-5D77-2466-38EB-005D4161AC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Ε. Βουδριάς</a:t>
            </a:r>
          </a:p>
          <a:p>
            <a:r>
              <a:rPr lang="el-GR" sz="3200" b="1" dirty="0"/>
              <a:t>Τμήμα Μηχανικών Περιβάλλοντος</a:t>
            </a:r>
          </a:p>
        </p:txBody>
      </p:sp>
    </p:spTree>
    <p:extLst>
      <p:ext uri="{BB962C8B-B14F-4D97-AF65-F5344CB8AC3E}">
        <p14:creationId xmlns:p14="http://schemas.microsoft.com/office/powerpoint/2010/main" val="3178994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191B18-8C8F-CB7B-11B5-95F1292E7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ΠΑΡΑΓΩΓΗ ΚΑΙ ΔΙΑΧΕΙΡΙΣΗ ΕΑ ΤΟ 2018 </a:t>
            </a:r>
            <a:r>
              <a:rPr lang="el-GR" dirty="0"/>
              <a:t>(Πηγή: </a:t>
            </a:r>
            <a:r>
              <a:rPr lang="en-US" dirty="0"/>
              <a:t>Eurostat)</a:t>
            </a:r>
            <a:endParaRPr lang="el-GR"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AEC4AF8D-C380-D8E7-49E1-423C1B4002D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03512" y="2042160"/>
          <a:ext cx="8640960" cy="39928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3408880554"/>
                    </a:ext>
                  </a:extLst>
                </a:gridCol>
                <a:gridCol w="1789856">
                  <a:extLst>
                    <a:ext uri="{9D8B030D-6E8A-4147-A177-3AD203B41FA5}">
                      <a16:colId xmlns:a16="http://schemas.microsoft.com/office/drawing/2014/main" val="338067585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994003716"/>
                    </a:ext>
                  </a:extLst>
                </a:gridCol>
                <a:gridCol w="1738536">
                  <a:extLst>
                    <a:ext uri="{9D8B030D-6E8A-4147-A177-3AD203B41FA5}">
                      <a16:colId xmlns:a16="http://schemas.microsoft.com/office/drawing/2014/main" val="2913621415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3933271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l-GR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EE-27, </a:t>
                      </a:r>
                      <a:endParaRPr lang="el-GR" sz="2100" dirty="0"/>
                    </a:p>
                    <a:p>
                      <a:pPr algn="ctr"/>
                      <a:r>
                        <a:rPr lang="en-US" sz="2100" dirty="0" err="1"/>
                        <a:t>tonnes</a:t>
                      </a:r>
                      <a:endParaRPr lang="el-GR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Ελλάδα, 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tonnes</a:t>
                      </a:r>
                      <a:endParaRPr lang="el-GR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EE-27, </a:t>
                      </a:r>
                      <a:r>
                        <a:rPr kumimoji="0" lang="el-GR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 παραγωγής</a:t>
                      </a:r>
                    </a:p>
                    <a:p>
                      <a:pPr algn="ctr"/>
                      <a:endParaRPr lang="el-GR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Ελλάδα, % παραγωγής</a:t>
                      </a:r>
                    </a:p>
                    <a:p>
                      <a:pPr algn="ctr"/>
                      <a:endParaRPr lang="el-GR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192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Παραγωγή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101.650.000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623.140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082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Επεξεργασία (Ανάκτηση + Διάθεση)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82.250.000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499.943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80,9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80,2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761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Μη </a:t>
                      </a:r>
                      <a:r>
                        <a:rPr lang="el-GR" sz="2100" dirty="0" err="1"/>
                        <a:t>καταγεγραμ</a:t>
                      </a:r>
                      <a:r>
                        <a:rPr lang="el-GR" sz="2100" dirty="0"/>
                        <a:t>-</a:t>
                      </a:r>
                    </a:p>
                    <a:p>
                      <a:pPr algn="ctr"/>
                      <a:r>
                        <a:rPr lang="el-GR" sz="2100" dirty="0"/>
                        <a:t>μένη διαχείριση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19.400.000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123.197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19,1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100" dirty="0"/>
                        <a:t>19,8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745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200" b="1" dirty="0" err="1"/>
                        <a:t>Σύνολον</a:t>
                      </a:r>
                      <a:endParaRPr lang="el-GR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b="1" dirty="0"/>
                        <a:t>101.650.000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b="1" dirty="0"/>
                        <a:t>623.140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b="1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b="1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921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719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9BCA30-F18D-70BA-4150-65D978A45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1371600"/>
          </a:xfrm>
        </p:spPr>
        <p:txBody>
          <a:bodyPr/>
          <a:lstStyle/>
          <a:p>
            <a:pPr algn="ctr"/>
            <a:r>
              <a:rPr lang="el-GR" b="1" dirty="0"/>
              <a:t>ΙΣΤΟΡΙΚΑ ΕΠΙΚΙΝΔΥΝΑ ΑΠΟΒΛΗΤΑ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934D35-56B8-3C61-5527-AD05CFC86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76400"/>
            <a:ext cx="8435280" cy="4776936"/>
          </a:xfrm>
        </p:spPr>
        <p:txBody>
          <a:bodyPr/>
          <a:lstStyle/>
          <a:p>
            <a:r>
              <a:rPr lang="el-GR" dirty="0"/>
              <a:t>Αντιστοιχούν στα ΕΑ που ήταν αποθηκευμένα εντός των εγκαταστάσεων παραγωγής τους.</a:t>
            </a:r>
          </a:p>
          <a:p>
            <a:r>
              <a:rPr lang="el-GR" dirty="0">
                <a:solidFill>
                  <a:srgbClr val="0070C0"/>
                </a:solidFill>
              </a:rPr>
              <a:t>Εκτιμώμενη ποσότητα μέχρι το 2014 545.085 </a:t>
            </a:r>
            <a:r>
              <a:rPr lang="en-US" dirty="0" err="1">
                <a:solidFill>
                  <a:srgbClr val="0070C0"/>
                </a:solidFill>
              </a:rPr>
              <a:t>tonnes</a:t>
            </a:r>
            <a:r>
              <a:rPr lang="en-US" dirty="0">
                <a:solidFill>
                  <a:srgbClr val="0070C0"/>
                </a:solidFill>
              </a:rPr>
              <a:t>.</a:t>
            </a:r>
            <a:endParaRPr lang="el-GR" dirty="0">
              <a:solidFill>
                <a:srgbClr val="0070C0"/>
              </a:solidFill>
            </a:endParaRPr>
          </a:p>
          <a:p>
            <a:r>
              <a:rPr lang="el-GR" dirty="0">
                <a:solidFill>
                  <a:srgbClr val="FF0000"/>
                </a:solidFill>
              </a:rPr>
              <a:t>Απομακρύνθηκαν στο εξωτερικό 253.609 </a:t>
            </a:r>
            <a:r>
              <a:rPr lang="en-US" dirty="0" err="1">
                <a:solidFill>
                  <a:srgbClr val="FF0000"/>
                </a:solidFill>
              </a:rPr>
              <a:t>tonnes</a:t>
            </a:r>
            <a:r>
              <a:rPr lang="el-GR" dirty="0">
                <a:solidFill>
                  <a:srgbClr val="FF0000"/>
                </a:solidFill>
              </a:rPr>
              <a:t> (47%).</a:t>
            </a:r>
          </a:p>
          <a:p>
            <a:r>
              <a:rPr lang="el-GR" dirty="0">
                <a:solidFill>
                  <a:srgbClr val="009900"/>
                </a:solidFill>
              </a:rPr>
              <a:t>Απομένουν 291.476 </a:t>
            </a:r>
            <a:r>
              <a:rPr lang="en-US" dirty="0" err="1">
                <a:solidFill>
                  <a:srgbClr val="009900"/>
                </a:solidFill>
              </a:rPr>
              <a:t>tonnes</a:t>
            </a:r>
            <a:r>
              <a:rPr lang="el-GR" dirty="0">
                <a:solidFill>
                  <a:srgbClr val="009900"/>
                </a:solidFill>
              </a:rPr>
              <a:t> προς απομάκρυνση.</a:t>
            </a:r>
          </a:p>
        </p:txBody>
      </p:sp>
    </p:spTree>
    <p:extLst>
      <p:ext uri="{BB962C8B-B14F-4D97-AF65-F5344CB8AC3E}">
        <p14:creationId xmlns:p14="http://schemas.microsoft.com/office/powerpoint/2010/main" val="615473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BC4839-6E10-B6D1-5CE8-3EFBBECDD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ΡΥΠΑΣΜΕΝΑ ΕΔΑΦΗ ΚΑΙ ΥΠΟΓΕΙΑ ΥΔΑΤΑ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E2BC64-51B6-4D2B-EDA6-C40C2EE7D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έλλειψη υποδομών οδήγησε σε πολυετή αποθήκευση ΕΑ πλησίον των εγκαταστάσεων παραγωγής τους, με αποτέλεσμα την δημιουργία ρυπασμένων περιοχών που χρήζουν απογραφής και αποκατάστασης.</a:t>
            </a:r>
          </a:p>
        </p:txBody>
      </p:sp>
    </p:spTree>
    <p:extLst>
      <p:ext uri="{BB962C8B-B14F-4D97-AF65-F5344CB8AC3E}">
        <p14:creationId xmlns:p14="http://schemas.microsoft.com/office/powerpoint/2010/main" val="3813885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498ED2-5DE2-878D-2EC5-03D453AA7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ΡΥΠΑΣΜΕΝΑ ΕΔΑΦΗ ΚΑΙ ΥΠΟΓΕΙΑ ΥΔΑΤΑ</a:t>
            </a: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2DB37F0C-C730-5A84-8B41-D4AA5F3CB0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584" y="2024844"/>
            <a:ext cx="3744417" cy="2808312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A5CDA6BA-FE07-F6E5-5B93-74057C2A9A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017" y="2024844"/>
            <a:ext cx="3744417" cy="28083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F86902-EFEC-3DC3-C03B-785E40F67465}"/>
              </a:ext>
            </a:extLst>
          </p:cNvPr>
          <p:cNvSpPr txBox="1"/>
          <p:nvPr/>
        </p:nvSpPr>
        <p:spPr>
          <a:xfrm>
            <a:off x="2310408" y="4941169"/>
            <a:ext cx="785921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sz="3400" dirty="0">
                <a:solidFill>
                  <a:srgbClr val="FF0000"/>
                </a:solidFill>
                <a:latin typeface="Arial" charset="0"/>
              </a:rPr>
              <a:t>Κακές πρακτικές στην παραγωγή</a:t>
            </a:r>
          </a:p>
          <a:p>
            <a:pPr marL="571500" indent="-5715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sz="3400" dirty="0">
                <a:solidFill>
                  <a:srgbClr val="FF0000"/>
                </a:solidFill>
                <a:latin typeface="Arial" charset="0"/>
              </a:rPr>
              <a:t>Ατυχήματα</a:t>
            </a:r>
          </a:p>
          <a:p>
            <a:pPr marL="571500" indent="-5715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sz="3400" dirty="0">
                <a:solidFill>
                  <a:srgbClr val="FF0000"/>
                </a:solidFill>
                <a:latin typeface="Arial" charset="0"/>
              </a:rPr>
              <a:t>Ανεξέλεγκτη διάθεση αποβλήτων</a:t>
            </a:r>
          </a:p>
        </p:txBody>
      </p:sp>
    </p:spTree>
    <p:extLst>
      <p:ext uri="{BB962C8B-B14F-4D97-AF65-F5344CB8AC3E}">
        <p14:creationId xmlns:p14="http://schemas.microsoft.com/office/powerpoint/2010/main" val="4168183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7FD5E1-7107-661C-1204-02A23339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505" y="457201"/>
            <a:ext cx="9036495" cy="830997"/>
          </a:xfrm>
        </p:spPr>
        <p:txBody>
          <a:bodyPr/>
          <a:lstStyle/>
          <a:p>
            <a:pPr algn="ctr"/>
            <a:r>
              <a:rPr lang="el-GR" sz="4200" b="1" dirty="0">
                <a:solidFill>
                  <a:srgbClr val="000000"/>
                </a:solidFill>
                <a:latin typeface="Arial"/>
              </a:rPr>
              <a:t>ΡΥΠΑΣΜΕΝΑ ΕΔΑΦΗ – ΠΕΡΙΟΧΕΣ</a:t>
            </a:r>
            <a:endParaRPr lang="el-GR" sz="4200" b="1" dirty="0"/>
          </a:p>
        </p:txBody>
      </p:sp>
      <p:sp>
        <p:nvSpPr>
          <p:cNvPr id="12" name="Θέση περιεχομένου 11">
            <a:extLst>
              <a:ext uri="{FF2B5EF4-FFF2-40B4-BE49-F238E27FC236}">
                <a16:creationId xmlns:a16="http://schemas.microsoft.com/office/drawing/2014/main" id="{970C36B4-64F1-F70D-2128-16C69A061F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1981200"/>
            <a:ext cx="4038600" cy="4544144"/>
          </a:xfrm>
        </p:spPr>
        <p:txBody>
          <a:bodyPr/>
          <a:lstStyle/>
          <a:p>
            <a:pPr marL="0" indent="0">
              <a:buClr>
                <a:srgbClr val="00007D"/>
              </a:buClr>
              <a:buNone/>
              <a:defRPr/>
            </a:pPr>
            <a:r>
              <a:rPr lang="el-GR" sz="3200" dirty="0">
                <a:solidFill>
                  <a:srgbClr val="000000"/>
                </a:solidFill>
                <a:latin typeface="Arial"/>
              </a:rPr>
              <a:t>Στην Ελλάδα κ</a:t>
            </a:r>
            <a:r>
              <a:rPr lang="el-GR" sz="3200" dirty="0" err="1">
                <a:solidFill>
                  <a:srgbClr val="000000"/>
                </a:solidFill>
                <a:latin typeface="Arial"/>
              </a:rPr>
              <a:t>αταγράφηκαν</a:t>
            </a:r>
            <a:r>
              <a:rPr lang="el-GR" sz="32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Arial"/>
              </a:rPr>
              <a:t>2</a:t>
            </a:r>
            <a:r>
              <a:rPr lang="el-GR" sz="3200" dirty="0">
                <a:solidFill>
                  <a:srgbClr val="000000"/>
                </a:solidFill>
                <a:latin typeface="Arial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Arial"/>
              </a:rPr>
              <a:t>029</a:t>
            </a:r>
            <a:r>
              <a:rPr lang="el-GR" sz="3200" dirty="0">
                <a:solidFill>
                  <a:srgbClr val="000000"/>
                </a:solidFill>
                <a:latin typeface="Arial"/>
              </a:rPr>
              <a:t> περιοχές ρυπασμένες με βιομηχανικά και επικίνδυνα απόβλητα (</a:t>
            </a:r>
            <a:r>
              <a:rPr lang="el-GR" sz="3200" dirty="0" err="1">
                <a:solidFill>
                  <a:srgbClr val="000000"/>
                </a:solidFill>
                <a:latin typeface="Arial"/>
              </a:rPr>
              <a:t>Τσομπανίδης</a:t>
            </a:r>
            <a:r>
              <a:rPr lang="el-GR" sz="3200" dirty="0">
                <a:solidFill>
                  <a:srgbClr val="000000"/>
                </a:solidFill>
                <a:latin typeface="Arial"/>
              </a:rPr>
              <a:t> και συνεργάτες, 2016).</a:t>
            </a:r>
          </a:p>
          <a:p>
            <a:endParaRPr lang="el-GR" dirty="0"/>
          </a:p>
        </p:txBody>
      </p:sp>
      <p:pic>
        <p:nvPicPr>
          <p:cNvPr id="16" name="Θέση περιεχομένου 15">
            <a:extLst>
              <a:ext uri="{FF2B5EF4-FFF2-40B4-BE49-F238E27FC236}">
                <a16:creationId xmlns:a16="http://schemas.microsoft.com/office/drawing/2014/main" id="{C13A1C8A-A030-74F5-502C-D13F889F91A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24" y="2996952"/>
            <a:ext cx="4355977" cy="3602014"/>
          </a:xfr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CBCD142-7017-C40C-4D1B-6239BBF94D4B}"/>
              </a:ext>
            </a:extLst>
          </p:cNvPr>
          <p:cNvSpPr txBox="1"/>
          <p:nvPr/>
        </p:nvSpPr>
        <p:spPr>
          <a:xfrm>
            <a:off x="6542719" y="1497460"/>
            <a:ext cx="38945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600" b="1" dirty="0">
                <a:solidFill>
                  <a:srgbClr val="000000"/>
                </a:solidFill>
                <a:latin typeface="Arial" charset="0"/>
              </a:rPr>
              <a:t>Ρύποι σε Ευρωπαϊκά εδάφη, υπόγεια ύδατα (ΕΕΑ, 2017)</a:t>
            </a:r>
          </a:p>
        </p:txBody>
      </p:sp>
    </p:spTree>
    <p:extLst>
      <p:ext uri="{BB962C8B-B14F-4D97-AF65-F5344CB8AC3E}">
        <p14:creationId xmlns:p14="http://schemas.microsoft.com/office/powerpoint/2010/main" val="1425236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C9B940-FEFD-0006-A87A-F2FFECFFB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ΕΛΛΕΙΨΗ ΥΠΟΔΟΜΩΝ ΑΞΙΟΠΟΙΗΣΗΣ/ΔΙΑΘΕΣΗΣ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10CF82-4A92-0843-8727-5AB7BFF5A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981200"/>
            <a:ext cx="8229600" cy="4419600"/>
          </a:xfrm>
        </p:spPr>
        <p:txBody>
          <a:bodyPr/>
          <a:lstStyle/>
          <a:p>
            <a:r>
              <a:rPr lang="el-GR" dirty="0"/>
              <a:t>Κάποιοι ιδιωτικοί ΧΥΤΕΑ, που δεν επαρκούν για τις ανάγκες της χώρας.</a:t>
            </a:r>
          </a:p>
          <a:p>
            <a:r>
              <a:rPr lang="el-GR" dirty="0">
                <a:solidFill>
                  <a:srgbClr val="0070C0"/>
                </a:solidFill>
              </a:rPr>
              <a:t>Πολυετής ενδιάμεση αποθήκευση πριν τις εργασίες ανάκτησης και διάθεσης.</a:t>
            </a:r>
          </a:p>
          <a:p>
            <a:r>
              <a:rPr lang="el-GR" dirty="0">
                <a:solidFill>
                  <a:srgbClr val="FF0000"/>
                </a:solidFill>
              </a:rPr>
              <a:t>Μεταφορά για διαχείριση στην αλλοδαπή: Δαπανηρή, απώλεια πόρων.</a:t>
            </a:r>
          </a:p>
          <a:p>
            <a:r>
              <a:rPr lang="el-GR" dirty="0">
                <a:solidFill>
                  <a:srgbClr val="00B050"/>
                </a:solidFill>
              </a:rPr>
              <a:t>Παράνομη διακίνηση εντός της χώρας και ανεξέλεγκτη διάθεση.</a:t>
            </a:r>
          </a:p>
        </p:txBody>
      </p:sp>
    </p:spTree>
    <p:extLst>
      <p:ext uri="{BB962C8B-B14F-4D97-AF65-F5344CB8AC3E}">
        <p14:creationId xmlns:p14="http://schemas.microsoft.com/office/powerpoint/2010/main" val="3107610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AFB0C37-6FBA-D06B-165D-7A9357D9D563}"/>
              </a:ext>
            </a:extLst>
          </p:cNvPr>
          <p:cNvSpPr txBox="1"/>
          <p:nvPr/>
        </p:nvSpPr>
        <p:spPr>
          <a:xfrm>
            <a:off x="1712639" y="2042553"/>
            <a:ext cx="8952926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0000"/>
                </a:solidFill>
                <a:latin typeface="Verdana,Bold"/>
              </a:rPr>
              <a:t>Environment: European Commission asks Court to fine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0000"/>
                </a:solidFill>
                <a:latin typeface="Verdana,Bold"/>
              </a:rPr>
              <a:t>Greece for inadequate management of hazardous waste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The European Commission is referring Greece back to the European Court of Justice for</a:t>
            </a:r>
            <a:r>
              <a:rPr lang="el-GR" sz="21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poor treatment of hazardous waste. </a:t>
            </a: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Five years after the first ruling, Greece is still failing to</a:t>
            </a:r>
            <a:r>
              <a:rPr lang="el-GR" sz="21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comply with EU standards. The Commission is therefore asking the Court to impose fines,</a:t>
            </a:r>
            <a:r>
              <a:rPr lang="el-GR" sz="21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proposing a </a:t>
            </a:r>
            <a:r>
              <a:rPr lang="en-US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lump sum of EUR 14</a:t>
            </a:r>
            <a:r>
              <a:rPr lang="el-GR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.</a:t>
            </a:r>
            <a:r>
              <a:rPr lang="en-US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904</a:t>
            </a:r>
            <a:r>
              <a:rPr lang="el-GR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.</a:t>
            </a:r>
            <a:r>
              <a:rPr lang="en-US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736 </a:t>
            </a: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and a </a:t>
            </a:r>
            <a:r>
              <a:rPr lang="en-US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daily penalty payment of EUR 72</a:t>
            </a:r>
            <a:r>
              <a:rPr lang="el-GR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.</a:t>
            </a:r>
            <a:r>
              <a:rPr lang="en-US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864</a:t>
            </a:r>
            <a:r>
              <a:rPr lang="el-GR" sz="2100" b="1" dirty="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until the obligations are fulfilled.</a:t>
            </a:r>
            <a:endParaRPr lang="el-GR" sz="21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1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Greece was expected to comply in full in 2013. However, the first step necessary to solve</a:t>
            </a:r>
            <a:r>
              <a:rPr lang="el-GR" sz="21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the problem, the adoption of an adequate national management plan for hazardous waste,</a:t>
            </a:r>
            <a:r>
              <a:rPr lang="el-GR" sz="21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has still not been taken and to date the Commission has not received any credible</a:t>
            </a:r>
            <a:r>
              <a:rPr lang="el-GR" sz="21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100" dirty="0">
                <a:solidFill>
                  <a:srgbClr val="000000"/>
                </a:solidFill>
                <a:latin typeface="Verdana" panose="020B0604030504040204" pitchFamily="34" charset="0"/>
              </a:rPr>
              <a:t>calendar of compliance.</a:t>
            </a:r>
            <a:endParaRPr lang="el-GR" sz="2100" b="1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1A294030-F5C1-72F6-A948-F0A90161F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4648" y="88171"/>
            <a:ext cx="2088232" cy="10207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8990581-E34C-B2F3-3F32-F097DD31D851}"/>
              </a:ext>
            </a:extLst>
          </p:cNvPr>
          <p:cNvSpPr txBox="1"/>
          <p:nvPr/>
        </p:nvSpPr>
        <p:spPr>
          <a:xfrm>
            <a:off x="1630292" y="1106742"/>
            <a:ext cx="84969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00"/>
                </a:solidFill>
                <a:latin typeface="Verdana,Bold"/>
              </a:rPr>
              <a:t>EUROPEAN COMMISSION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00"/>
                </a:solidFill>
                <a:latin typeface="Verdana,Bold"/>
              </a:rPr>
              <a:t>PRESS RELEASE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Brussels, 25 September 2014</a:t>
            </a:r>
            <a:endParaRPr lang="el-GR" sz="1600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511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3559D6-C487-8077-C1B7-A48463F4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ΤΙ ΖΗΤΑ ΤΟ ΕΥΡΩΠΑΪΚΟ ΔΙΚΑΣΤΗΡΙΟ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515DDA-FC98-FC92-C370-574EB07EA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39753"/>
            <a:ext cx="8229600" cy="4685591"/>
          </a:xfrm>
        </p:spPr>
        <p:txBody>
          <a:bodyPr/>
          <a:lstStyle/>
          <a:p>
            <a:r>
              <a:rPr lang="el-GR" dirty="0"/>
              <a:t>Σχέδιο διαχείρισης ΕΑ.</a:t>
            </a:r>
          </a:p>
          <a:p>
            <a:r>
              <a:rPr lang="el-GR" dirty="0">
                <a:solidFill>
                  <a:srgbClr val="0070C0"/>
                </a:solidFill>
              </a:rPr>
              <a:t>Δημιουργία εγκαταστάσεων για διαχείριση των παραγομένων ΕΑ, π.χ., για αναγέννηση λιπαντικών, επεξεργασία ΟΤΚΖ, ανακύκλωση μπαταριών.</a:t>
            </a:r>
          </a:p>
          <a:p>
            <a:r>
              <a:rPr lang="el-GR" dirty="0">
                <a:solidFill>
                  <a:srgbClr val="FF0000"/>
                </a:solidFill>
              </a:rPr>
              <a:t>Αντιμετώπιση του ζητήματος των «ιστορικών ΕΑ», που έχουν προσωρινά </a:t>
            </a:r>
            <a:r>
              <a:rPr lang="el-GR" dirty="0" err="1">
                <a:solidFill>
                  <a:srgbClr val="FF0000"/>
                </a:solidFill>
              </a:rPr>
              <a:t>αποθηκευθεί</a:t>
            </a:r>
            <a:r>
              <a:rPr lang="el-GR" dirty="0">
                <a:solidFill>
                  <a:srgbClr val="FF0000"/>
                </a:solidFill>
              </a:rPr>
              <a:t>, μέχρι την τελική τους διαχείριση.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238370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Ευρεία οθόνη</PresentationFormat>
  <Paragraphs>59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9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Times New Roman</vt:lpstr>
      <vt:lpstr>Verdana</vt:lpstr>
      <vt:lpstr>Verdana,Bold</vt:lpstr>
      <vt:lpstr>Wingdings</vt:lpstr>
      <vt:lpstr>Θέμα του Office</vt:lpstr>
      <vt:lpstr>Pixel</vt:lpstr>
      <vt:lpstr>ΠΑΡΑΓΩΓΗ ΚΑΙ ΔΙΑΧΕΙΡΙΣΗ ΕΠΙΚΙΝΔΥΝΩΝ ΑΠΟΒΛΗΤΩΝ ΣΤΗΝ ΕΛΛΑΔΑ</vt:lpstr>
      <vt:lpstr>ΠΑΡΑΓΩΓΗ ΚΑΙ ΔΙΑΧΕΙΡΙΣΗ ΕΑ ΤΟ 2018 (Πηγή: Eurostat)</vt:lpstr>
      <vt:lpstr>ΙΣΤΟΡΙΚΑ ΕΠΙΚΙΝΔΥΝΑ ΑΠΟΒΛΗΤΑ</vt:lpstr>
      <vt:lpstr>ΡΥΠΑΣΜΕΝΑ ΕΔΑΦΗ ΚΑΙ ΥΠΟΓΕΙΑ ΥΔΑΤΑ</vt:lpstr>
      <vt:lpstr>ΡΥΠΑΣΜΕΝΑ ΕΔΑΦΗ ΚΑΙ ΥΠΟΓΕΙΑ ΥΔΑΤΑ</vt:lpstr>
      <vt:lpstr>ΡΥΠΑΣΜΕΝΑ ΕΔΑΦΗ – ΠΕΡΙΟΧΕΣ</vt:lpstr>
      <vt:lpstr>ΕΛΛΕΙΨΗ ΥΠΟΔΟΜΩΝ ΑΞΙΟΠΟΙΗΣΗΣ/ΔΙΑΘΕΣΗΣ</vt:lpstr>
      <vt:lpstr>Παρουσίαση του PowerPoint</vt:lpstr>
      <vt:lpstr>ΤΙ ΖΗΤΑ ΤΟ ΕΥΡΩΠΑΪΚΟ ΔΙΚΑΣΤΗΡΙΟ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ΠΑΡΑΓΩΓΗ ΚΑΙ ΔΙΑΧΕΙΡΙΣΗ ΕΠΙΚΙΝΔΥΝΩΝ ΑΠΟΒΛΗΤΩΝ ΣΤΗΝ ΕΛΛΑΔΑ</dc:title>
  <dc:creator>Ευάγγελος Βουδριάς</dc:creator>
  <cp:lastModifiedBy>Ευάγγελος Βουδριάς</cp:lastModifiedBy>
  <cp:revision>1</cp:revision>
  <dcterms:created xsi:type="dcterms:W3CDTF">2024-05-16T21:40:15Z</dcterms:created>
  <dcterms:modified xsi:type="dcterms:W3CDTF">2024-05-16T21:40:31Z</dcterms:modified>
</cp:coreProperties>
</file>