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sldIdLst>
    <p:sldId id="256" r:id="rId2"/>
    <p:sldId id="327" r:id="rId3"/>
    <p:sldId id="328" r:id="rId4"/>
    <p:sldId id="325" r:id="rId5"/>
    <p:sldId id="329" r:id="rId6"/>
    <p:sldId id="326" r:id="rId7"/>
    <p:sldId id="330" r:id="rId8"/>
    <p:sldId id="332" r:id="rId9"/>
    <p:sldId id="331" r:id="rId10"/>
    <p:sldId id="306" r:id="rId11"/>
    <p:sldId id="279" r:id="rId12"/>
    <p:sldId id="308" r:id="rId13"/>
    <p:sldId id="289" r:id="rId14"/>
    <p:sldId id="293" r:id="rId15"/>
    <p:sldId id="322" r:id="rId16"/>
    <p:sldId id="284" r:id="rId17"/>
    <p:sldId id="287" r:id="rId18"/>
    <p:sldId id="333" r:id="rId19"/>
    <p:sldId id="334" r:id="rId20"/>
    <p:sldId id="280" r:id="rId21"/>
    <p:sldId id="323" r:id="rId22"/>
    <p:sldId id="309" r:id="rId23"/>
    <p:sldId id="258" r:id="rId24"/>
    <p:sldId id="262" r:id="rId25"/>
    <p:sldId id="259" r:id="rId26"/>
    <p:sldId id="265" r:id="rId27"/>
    <p:sldId id="263" r:id="rId28"/>
    <p:sldId id="264" r:id="rId29"/>
    <p:sldId id="266" r:id="rId30"/>
    <p:sldId id="260" r:id="rId31"/>
    <p:sldId id="32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4907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240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2875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35624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582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6778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238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1779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916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768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406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098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357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484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48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1778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818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10/30/2025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4962296"/>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imgres?q=athenian+citizen&amp;hl=el&amp;biw=1440&amp;bih=723&amp;tbm=isch&amp;tbnid=XVeK6zW_vPlf-M:&amp;imgrefurl=http://www.flickr.com/photos/14824807@N00/4695990765/&amp;docid=WBQbqoqE908_dM&amp;imgurl=http://farm2.static.flickr.com/1308/4695990765_921272e7b6.jpg&amp;w=500&amp;h=375&amp;ei=penMTsiuBdSesAawqpiCDQ&amp;zoom=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greek-language.gr/greekLang/ancient_greek/tools/corpora/anthology/content.html?m=1&amp;t=340"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5047-8D71-4D67-8E2C-2C732792BDDB}"/>
              </a:ext>
            </a:extLst>
          </p:cNvPr>
          <p:cNvSpPr>
            <a:spLocks noGrp="1"/>
          </p:cNvSpPr>
          <p:nvPr>
            <p:ph type="ctrTitle"/>
          </p:nvPr>
        </p:nvSpPr>
        <p:spPr>
          <a:xfrm>
            <a:off x="1154955" y="1447801"/>
            <a:ext cx="10101930" cy="2720788"/>
          </a:xfrm>
        </p:spPr>
        <p:txBody>
          <a:bodyPr/>
          <a:lstStyle/>
          <a:p>
            <a:r>
              <a:rPr lang="el-GR" sz="5400" dirty="0"/>
              <a:t>ΛΥΣΙΑΣ 31 </a:t>
            </a:r>
            <a:br>
              <a:rPr lang="el-GR" sz="5400" dirty="0"/>
            </a:br>
            <a:r>
              <a:rPr lang="el-GR" sz="5400" i="1" dirty="0"/>
              <a:t>ΚΑΤΑ ΦΙΛΩΝΟΣ ΔΟΚΙΜΑΣΙΑΣ</a:t>
            </a:r>
            <a:endParaRPr lang="en-US" sz="5400" dirty="0"/>
          </a:p>
        </p:txBody>
      </p:sp>
      <p:sp>
        <p:nvSpPr>
          <p:cNvPr id="3" name="Subtitle 2">
            <a:extLst>
              <a:ext uri="{FF2B5EF4-FFF2-40B4-BE49-F238E27FC236}">
                <a16:creationId xmlns:a16="http://schemas.microsoft.com/office/drawing/2014/main" id="{490E7EEB-3311-4F51-9F51-A18E6605721F}"/>
              </a:ext>
            </a:extLst>
          </p:cNvPr>
          <p:cNvSpPr>
            <a:spLocks noGrp="1"/>
          </p:cNvSpPr>
          <p:nvPr>
            <p:ph type="subTitle" idx="1"/>
          </p:nvPr>
        </p:nvSpPr>
        <p:spPr>
          <a:xfrm>
            <a:off x="1154955" y="4777379"/>
            <a:ext cx="8825658" cy="1330457"/>
          </a:xfrm>
        </p:spPr>
        <p:txBody>
          <a:bodyPr>
            <a:normAutofit/>
          </a:bodyPr>
          <a:lstStyle/>
          <a:p>
            <a:r>
              <a:rPr lang="el-GR" sz="3600" dirty="0" err="1"/>
              <a:t>Εξουσια</a:t>
            </a:r>
            <a:r>
              <a:rPr lang="el-GR" sz="3600" dirty="0"/>
              <a:t> και </a:t>
            </a:r>
            <a:r>
              <a:rPr lang="el-GR" sz="3600" dirty="0" err="1"/>
              <a:t>εΛΕΓΧΟΣ</a:t>
            </a:r>
            <a:r>
              <a:rPr lang="el-GR" sz="3600" dirty="0"/>
              <a:t> ΤΩΝ ΑΡΧΩΝ ΣΤΗΝ ΚΛΑΣΙΚΗ ΑΘΗΝΑ</a:t>
            </a:r>
            <a:endParaRPr lang="en-US" sz="3600" dirty="0"/>
          </a:p>
        </p:txBody>
      </p:sp>
    </p:spTree>
    <p:extLst>
      <p:ext uri="{BB962C8B-B14F-4D97-AF65-F5344CB8AC3E}">
        <p14:creationId xmlns:p14="http://schemas.microsoft.com/office/powerpoint/2010/main" val="285966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44624"/>
            <a:ext cx="9361040" cy="1080120"/>
          </a:xfrm>
        </p:spPr>
        <p:txBody>
          <a:bodyPr>
            <a:normAutofit fontScale="90000"/>
          </a:bodyPr>
          <a:lstStyle/>
          <a:p>
            <a:pPr algn="ctr"/>
            <a:r>
              <a:rPr lang="el-GR" dirty="0">
                <a:cs typeface="Calibri" panose="020F0502020204030204" pitchFamily="34" charset="0"/>
              </a:rPr>
              <a:t>Τα κυριότερα στάδια προς τη δημοκρατία</a:t>
            </a:r>
          </a:p>
        </p:txBody>
      </p:sp>
      <p:sp>
        <p:nvSpPr>
          <p:cNvPr id="3" name="Content Placeholder 2"/>
          <p:cNvSpPr>
            <a:spLocks noGrp="1"/>
          </p:cNvSpPr>
          <p:nvPr>
            <p:ph sz="quarter" idx="1"/>
          </p:nvPr>
        </p:nvSpPr>
        <p:spPr>
          <a:xfrm>
            <a:off x="177553" y="1802167"/>
            <a:ext cx="10112495" cy="4580877"/>
          </a:xfrm>
        </p:spPr>
        <p:txBody>
          <a:bodyPr>
            <a:normAutofit/>
          </a:bodyPr>
          <a:lstStyle/>
          <a:p>
            <a:r>
              <a:rPr lang="el-GR" sz="2800" dirty="0"/>
              <a:t>Νομοθεσία του Σόλωνα (594 π.Χ.)</a:t>
            </a:r>
          </a:p>
          <a:p>
            <a:r>
              <a:rPr lang="el-GR" sz="2800" dirty="0"/>
              <a:t>Μεταρρυθμίσεις του Κλεισθένη (510-507 π.Χ.</a:t>
            </a:r>
            <a:r>
              <a:rPr lang="en-US" sz="2800" dirty="0"/>
              <a:t>)</a:t>
            </a:r>
            <a:endParaRPr lang="el-GR" sz="2800" dirty="0"/>
          </a:p>
          <a:p>
            <a:r>
              <a:rPr lang="el-GR" sz="2800" dirty="0"/>
              <a:t>Μεταρρυθμίσεις του Εφιάλτη (462/1 π.Χ.)</a:t>
            </a:r>
          </a:p>
          <a:p>
            <a:r>
              <a:rPr lang="el-GR" sz="2800" dirty="0"/>
              <a:t>Μεταρρυθμίσεις του Περικλή (450 π.Χ.)</a:t>
            </a:r>
          </a:p>
          <a:p>
            <a:endParaRPr lang="el-GR" dirty="0"/>
          </a:p>
          <a:p>
            <a:endParaRPr lang="el-GR" dirty="0"/>
          </a:p>
          <a:p>
            <a:endParaRPr lang="el-GR" dirty="0"/>
          </a:p>
        </p:txBody>
      </p:sp>
    </p:spTree>
    <p:extLst>
      <p:ext uri="{BB962C8B-B14F-4D97-AF65-F5344CB8AC3E}">
        <p14:creationId xmlns:p14="http://schemas.microsoft.com/office/powerpoint/2010/main" val="306172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152400"/>
            <a:ext cx="9144000" cy="1133460"/>
          </a:xfrm>
        </p:spPr>
        <p:txBody>
          <a:bodyPr>
            <a:normAutofit fontScale="90000"/>
          </a:bodyPr>
          <a:lstStyle/>
          <a:p>
            <a:pPr algn="ctr"/>
            <a:r>
              <a:rPr lang="el-GR" dirty="0"/>
              <a:t>Πολιτειακά όργανα της αθηναϊκής δημοκρατίας</a:t>
            </a:r>
            <a:endParaRPr lang="el-GR" sz="3100" dirty="0"/>
          </a:p>
        </p:txBody>
      </p:sp>
      <p:sp>
        <p:nvSpPr>
          <p:cNvPr id="2" name="Content Placeholder 1"/>
          <p:cNvSpPr>
            <a:spLocks noGrp="1"/>
          </p:cNvSpPr>
          <p:nvPr>
            <p:ph sz="quarter" idx="1"/>
          </p:nvPr>
        </p:nvSpPr>
        <p:spPr>
          <a:xfrm>
            <a:off x="958788" y="1628800"/>
            <a:ext cx="10076156" cy="5229200"/>
          </a:xfrm>
        </p:spPr>
        <p:txBody>
          <a:bodyPr>
            <a:normAutofit fontScale="92500" lnSpcReduction="10000"/>
          </a:bodyPr>
          <a:lstStyle/>
          <a:p>
            <a:pPr>
              <a:buNone/>
            </a:pPr>
            <a:endParaRPr lang="el-GR" sz="3200" dirty="0"/>
          </a:p>
          <a:p>
            <a:r>
              <a:rPr lang="el-GR" sz="3600" dirty="0">
                <a:solidFill>
                  <a:srgbClr val="FFC000"/>
                </a:solidFill>
              </a:rPr>
              <a:t>Η Εκκλησία του Δήμου </a:t>
            </a:r>
            <a:r>
              <a:rPr lang="el-GR" sz="3600" dirty="0"/>
              <a:t>(συνέλευση όλων των πολιτών)</a:t>
            </a:r>
            <a:endParaRPr lang="el-GR" sz="3600" dirty="0">
              <a:solidFill>
                <a:srgbClr val="0070C0"/>
              </a:solidFill>
            </a:endParaRPr>
          </a:p>
          <a:p>
            <a:r>
              <a:rPr lang="el-GR" sz="3600" dirty="0">
                <a:solidFill>
                  <a:srgbClr val="FFC000"/>
                </a:solidFill>
              </a:rPr>
              <a:t>Η Βουλή των Πεντακοσίων</a:t>
            </a:r>
          </a:p>
          <a:p>
            <a:r>
              <a:rPr lang="el-GR" sz="3600" dirty="0">
                <a:solidFill>
                  <a:srgbClr val="FFC000"/>
                </a:solidFill>
              </a:rPr>
              <a:t>Οι άρχοντες</a:t>
            </a:r>
          </a:p>
          <a:p>
            <a:endParaRPr lang="el-GR" sz="3600" dirty="0">
              <a:solidFill>
                <a:srgbClr val="0070C0"/>
              </a:solidFill>
            </a:endParaRPr>
          </a:p>
          <a:p>
            <a:pPr marL="0" indent="0">
              <a:buNone/>
            </a:pPr>
            <a:r>
              <a:rPr lang="el-GR" sz="3600" dirty="0"/>
              <a:t>Δικαστήρια:</a:t>
            </a:r>
          </a:p>
          <a:p>
            <a:r>
              <a:rPr lang="el-GR" sz="3600" dirty="0">
                <a:solidFill>
                  <a:srgbClr val="FFC000"/>
                </a:solidFill>
              </a:rPr>
              <a:t>Ηλιαία </a:t>
            </a:r>
            <a:r>
              <a:rPr lang="el-GR" sz="3600" dirty="0"/>
              <a:t>(Δικαστήριο των πολιτών)</a:t>
            </a:r>
            <a:endParaRPr lang="el-GR" sz="3600" dirty="0">
              <a:solidFill>
                <a:srgbClr val="0070C0"/>
              </a:solidFill>
            </a:endParaRPr>
          </a:p>
          <a:p>
            <a:r>
              <a:rPr lang="el-GR" sz="3600" dirty="0">
                <a:solidFill>
                  <a:srgbClr val="FFC000"/>
                </a:solidFill>
              </a:rPr>
              <a:t>Άρειος Πάγος</a:t>
            </a:r>
          </a:p>
          <a:p>
            <a:pPr>
              <a:buNone/>
            </a:pPr>
            <a:endParaRPr lang="el-GR" dirty="0"/>
          </a:p>
        </p:txBody>
      </p:sp>
      <p:pic>
        <p:nvPicPr>
          <p:cNvPr id="6" name="rg_hi" descr="http://t2.gstatic.com/images?q=tbn:ANd9GcRfWnAmjbT91y60L1bIvPt7hReSeyNjpY6odYbKAvT9_A3NEmKZ9Q">
            <a:hlinkClick r:id="rId2"/>
          </p:cNvPr>
          <p:cNvPicPr/>
          <p:nvPr/>
        </p:nvPicPr>
        <p:blipFill>
          <a:blip r:embed="rId3" cstate="print"/>
          <a:srcRect/>
          <a:stretch>
            <a:fillRect/>
          </a:stretch>
        </p:blipFill>
        <p:spPr bwMode="auto">
          <a:xfrm>
            <a:off x="7902944" y="3304713"/>
            <a:ext cx="3132000" cy="2011680"/>
          </a:xfrm>
          <a:prstGeom prst="rect">
            <a:avLst/>
          </a:prstGeom>
          <a:noFill/>
          <a:ln w="9525">
            <a:noFill/>
            <a:miter lim="800000"/>
            <a:headEnd/>
            <a:tailEnd/>
          </a:ln>
        </p:spPr>
      </p:pic>
    </p:spTree>
    <p:extLst>
      <p:ext uri="{BB962C8B-B14F-4D97-AF65-F5344CB8AC3E}">
        <p14:creationId xmlns:p14="http://schemas.microsoft.com/office/powerpoint/2010/main" val="1329638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14904"/>
            <a:ext cx="12192000" cy="1367161"/>
          </a:xfrm>
        </p:spPr>
        <p:txBody>
          <a:bodyPr>
            <a:normAutofit/>
          </a:bodyPr>
          <a:lstStyle/>
          <a:p>
            <a:pPr algn="ctr"/>
            <a:r>
              <a:rPr lang="el-GR" dirty="0"/>
              <a:t>Βαθμιαία πρόσβαση όλων στα αξιώματα</a:t>
            </a:r>
          </a:p>
        </p:txBody>
      </p:sp>
      <p:sp>
        <p:nvSpPr>
          <p:cNvPr id="3" name="2 - Θέση περιεχομένου"/>
          <p:cNvSpPr>
            <a:spLocks noGrp="1"/>
          </p:cNvSpPr>
          <p:nvPr>
            <p:ph sz="quarter" idx="1"/>
          </p:nvPr>
        </p:nvSpPr>
        <p:spPr>
          <a:xfrm>
            <a:off x="896471" y="2121762"/>
            <a:ext cx="10399058" cy="4619605"/>
          </a:xfrm>
        </p:spPr>
        <p:txBody>
          <a:bodyPr/>
          <a:lstStyle/>
          <a:p>
            <a:r>
              <a:rPr lang="el-GR" sz="2800" dirty="0">
                <a:solidFill>
                  <a:srgbClr val="FFC000"/>
                </a:solidFill>
              </a:rPr>
              <a:t>Βουλή των Πεντακοσίων: </a:t>
            </a:r>
            <a:r>
              <a:rPr lang="el-GR" sz="2800" dirty="0"/>
              <a:t>Επί Κλεισθένη, όλοι οι πολίτες απέκτησαν δικαίωμα να κληρώνονται μέλη της.</a:t>
            </a:r>
          </a:p>
          <a:p>
            <a:r>
              <a:rPr lang="el-GR" sz="2800" dirty="0">
                <a:solidFill>
                  <a:srgbClr val="FFC000"/>
                </a:solidFill>
              </a:rPr>
              <a:t>Εννέα Άρχοντες: </a:t>
            </a:r>
            <a:r>
              <a:rPr lang="el-GR" sz="2800" dirty="0"/>
              <a:t>αρχικά μόνον οι πεντακοσιομέδιμνοι. </a:t>
            </a:r>
          </a:p>
          <a:p>
            <a:pPr lvl="1" algn="just"/>
            <a:r>
              <a:rPr lang="el-GR" sz="2800" dirty="0"/>
              <a:t>487 π.Χ. και οι ιππείς.</a:t>
            </a:r>
          </a:p>
          <a:p>
            <a:pPr lvl="1" algn="just"/>
            <a:r>
              <a:rPr lang="el-GR" sz="2800" dirty="0"/>
              <a:t>458 π.Χ. και οι ζευγίτες</a:t>
            </a:r>
          </a:p>
          <a:p>
            <a:pPr lvl="1" algn="just"/>
            <a:r>
              <a:rPr lang="el-GR" sz="2800" dirty="0"/>
              <a:t>Μετά το 450 π.Χ. και οι θήτες.</a:t>
            </a:r>
          </a:p>
          <a:p>
            <a:endParaRPr lang="el-GR" dirty="0"/>
          </a:p>
        </p:txBody>
      </p:sp>
    </p:spTree>
    <p:extLst>
      <p:ext uri="{BB962C8B-B14F-4D97-AF65-F5344CB8AC3E}">
        <p14:creationId xmlns:p14="http://schemas.microsoft.com/office/powerpoint/2010/main" val="115101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253536"/>
            <a:ext cx="8643998" cy="960886"/>
          </a:xfrm>
        </p:spPr>
        <p:txBody>
          <a:bodyPr>
            <a:normAutofit/>
          </a:bodyPr>
          <a:lstStyle/>
          <a:p>
            <a:pPr algn="ctr"/>
            <a:r>
              <a:rPr lang="el-GR" dirty="0">
                <a:solidFill>
                  <a:schemeClr val="tx1"/>
                </a:solidFill>
              </a:rPr>
              <a:t>Η Εκκλησία του δήμου</a:t>
            </a:r>
          </a:p>
        </p:txBody>
      </p:sp>
      <p:sp>
        <p:nvSpPr>
          <p:cNvPr id="3" name="Content Placeholder 2"/>
          <p:cNvSpPr>
            <a:spLocks noGrp="1"/>
          </p:cNvSpPr>
          <p:nvPr>
            <p:ph idx="1"/>
          </p:nvPr>
        </p:nvSpPr>
        <p:spPr>
          <a:xfrm>
            <a:off x="319596" y="1695635"/>
            <a:ext cx="11736280" cy="5095782"/>
          </a:xfrm>
        </p:spPr>
        <p:txBody>
          <a:bodyPr>
            <a:normAutofit/>
          </a:bodyPr>
          <a:lstStyle/>
          <a:p>
            <a:pPr>
              <a:spcBef>
                <a:spcPts val="600"/>
              </a:spcBef>
            </a:pPr>
            <a:r>
              <a:rPr lang="el-GR" sz="2400" dirty="0"/>
              <a:t>Ο </a:t>
            </a:r>
            <a:r>
              <a:rPr lang="el-GR" sz="2400" i="1" dirty="0"/>
              <a:t>δῆμος </a:t>
            </a:r>
            <a:r>
              <a:rPr lang="el-GR" sz="2400" dirty="0"/>
              <a:t>είναι</a:t>
            </a:r>
            <a:r>
              <a:rPr lang="el-GR" sz="2400" i="1" dirty="0"/>
              <a:t> το «κύριον τῆς πόλεως», </a:t>
            </a:r>
            <a:r>
              <a:rPr lang="el-GR" sz="2400" dirty="0"/>
              <a:t>όργανο άμεσης διακυβέρνησης.</a:t>
            </a:r>
            <a:r>
              <a:rPr lang="el-GR" sz="2400" i="1" dirty="0"/>
              <a:t> </a:t>
            </a:r>
            <a:r>
              <a:rPr lang="en-US" sz="2400" dirty="0"/>
              <a:t>A</a:t>
            </a:r>
            <a:r>
              <a:rPr lang="el-GR" sz="2400" dirty="0"/>
              <a:t>σκεί την υπέρτατη εξουσία: </a:t>
            </a:r>
          </a:p>
          <a:p>
            <a:pPr>
              <a:spcBef>
                <a:spcPts val="600"/>
              </a:spcBef>
            </a:pPr>
            <a:r>
              <a:rPr lang="el-GR" sz="2400" dirty="0"/>
              <a:t>Νομοθετική εξουσία</a:t>
            </a:r>
          </a:p>
          <a:p>
            <a:pPr lvl="1">
              <a:spcBef>
                <a:spcPts val="600"/>
              </a:spcBef>
            </a:pPr>
            <a:r>
              <a:rPr lang="el-GR" sz="2400" dirty="0"/>
              <a:t>Δημιουργεί τους νόμους σε συνεργασία με τη Βουλή.</a:t>
            </a:r>
          </a:p>
          <a:p>
            <a:pPr>
              <a:spcBef>
                <a:spcPts val="600"/>
              </a:spcBef>
            </a:pPr>
            <a:r>
              <a:rPr lang="el-GR" sz="2400" dirty="0"/>
              <a:t>Κυβερνητική εξουσία</a:t>
            </a:r>
          </a:p>
          <a:p>
            <a:pPr lvl="1">
              <a:spcBef>
                <a:spcPts val="600"/>
              </a:spcBef>
            </a:pPr>
            <a:r>
              <a:rPr lang="el-GR" sz="2400" dirty="0"/>
              <a:t>Κήρυξη πολέμου, σύναψη ειρήνης, σύναψη συμμαχιών. </a:t>
            </a:r>
          </a:p>
          <a:p>
            <a:pPr lvl="1">
              <a:spcBef>
                <a:spcPts val="600"/>
              </a:spcBef>
            </a:pPr>
            <a:r>
              <a:rPr lang="el-GR" sz="2400" dirty="0"/>
              <a:t>Εκλογή και έλεγχος των αρχόντων.</a:t>
            </a:r>
          </a:p>
          <a:p>
            <a:pPr lvl="1">
              <a:spcBef>
                <a:spcPts val="600"/>
              </a:spcBef>
            </a:pPr>
            <a:r>
              <a:rPr lang="el-GR" sz="2400" dirty="0"/>
              <a:t>Διαχείριση οικονομικών της πόλεως.</a:t>
            </a:r>
          </a:p>
          <a:p>
            <a:pPr>
              <a:spcBef>
                <a:spcPts val="600"/>
              </a:spcBef>
            </a:pPr>
            <a:r>
              <a:rPr lang="el-GR" sz="2400" dirty="0"/>
              <a:t>Δικαστική εξουσία (έκτακτη).</a:t>
            </a:r>
          </a:p>
          <a:p>
            <a:pPr>
              <a:spcBef>
                <a:spcPts val="600"/>
              </a:spcBef>
            </a:pPr>
            <a:r>
              <a:rPr lang="el-GR" sz="2400" dirty="0"/>
              <a:t>Η Εκκλησία του Δήμου αποτελείται από όλους τους πολίτες άνω των 20 ετών.</a:t>
            </a:r>
          </a:p>
          <a:p>
            <a:endParaRPr lang="el-GR" dirty="0"/>
          </a:p>
        </p:txBody>
      </p:sp>
    </p:spTree>
    <p:extLst>
      <p:ext uri="{BB962C8B-B14F-4D97-AF65-F5344CB8AC3E}">
        <p14:creationId xmlns:p14="http://schemas.microsoft.com/office/powerpoint/2010/main" val="61343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21" y="142852"/>
            <a:ext cx="10382697" cy="1224309"/>
          </a:xfrm>
        </p:spPr>
        <p:txBody>
          <a:bodyPr>
            <a:normAutofit fontScale="90000"/>
          </a:bodyPr>
          <a:lstStyle/>
          <a:p>
            <a:pPr algn="ctr"/>
            <a:br>
              <a:rPr lang="el-GR" dirty="0"/>
            </a:br>
            <a:r>
              <a:rPr lang="el-GR" dirty="0"/>
              <a:t>Συνεδριάσεις</a:t>
            </a:r>
            <a:r>
              <a:rPr lang="en-US" dirty="0"/>
              <a:t> </a:t>
            </a:r>
            <a:r>
              <a:rPr lang="el-GR" dirty="0"/>
              <a:t>της Εκκλησίας του δήμου</a:t>
            </a:r>
            <a:br>
              <a:rPr lang="el-GR" dirty="0"/>
            </a:br>
            <a:br>
              <a:rPr lang="el-GR" dirty="0"/>
            </a:br>
            <a:endParaRPr lang="el-GR" dirty="0"/>
          </a:p>
        </p:txBody>
      </p:sp>
      <p:sp>
        <p:nvSpPr>
          <p:cNvPr id="3" name="Content Placeholder 2"/>
          <p:cNvSpPr>
            <a:spLocks noGrp="1"/>
          </p:cNvSpPr>
          <p:nvPr>
            <p:ph idx="1"/>
          </p:nvPr>
        </p:nvSpPr>
        <p:spPr>
          <a:xfrm>
            <a:off x="186431" y="1731146"/>
            <a:ext cx="12005569" cy="5126854"/>
          </a:xfrm>
        </p:spPr>
        <p:txBody>
          <a:bodyPr>
            <a:normAutofit/>
          </a:bodyPr>
          <a:lstStyle/>
          <a:p>
            <a:r>
              <a:rPr lang="el-GR" dirty="0"/>
              <a:t>Τόπος: Πνύκα, Αγορά</a:t>
            </a:r>
            <a:r>
              <a:rPr lang="en-US" dirty="0"/>
              <a:t>.</a:t>
            </a:r>
            <a:endParaRPr lang="el-GR" dirty="0"/>
          </a:p>
          <a:p>
            <a:r>
              <a:rPr lang="el-GR" dirty="0"/>
              <a:t>4 τακτικές συνεδριάσεις σε κάθε πρυτανεία (40 συνεδριάσεις το χρόνο, κάθε 9 ημέρες)</a:t>
            </a:r>
            <a:r>
              <a:rPr lang="en-US" dirty="0"/>
              <a:t>.</a:t>
            </a:r>
            <a:r>
              <a:rPr lang="el-GR" dirty="0"/>
              <a:t> Επιπλέον, έκτακτες συνεδριάσεις.</a:t>
            </a:r>
          </a:p>
          <a:p>
            <a:r>
              <a:rPr lang="el-GR" dirty="0"/>
              <a:t>Οποιοσδήποτε πολίτης μπορεί να προτείνει ένα νομοσχέδιο.</a:t>
            </a:r>
          </a:p>
          <a:p>
            <a:r>
              <a:rPr lang="el-GR" dirty="0"/>
              <a:t>Διεξάγεται συζήτηση και ψηφοφορία.</a:t>
            </a:r>
          </a:p>
          <a:p>
            <a:r>
              <a:rPr lang="el-GR" dirty="0"/>
              <a:t>Αν είναι θετική, το σχέδιο μεταβιβάζεται στη Βουλή.</a:t>
            </a:r>
          </a:p>
          <a:p>
            <a:r>
              <a:rPr lang="el-GR" dirty="0"/>
              <a:t>Η Βουλή καταρτίζει εισήγηση (</a:t>
            </a:r>
            <a:r>
              <a:rPr lang="el-GR" i="1" dirty="0"/>
              <a:t>προβούλευμα</a:t>
            </a:r>
            <a:r>
              <a:rPr lang="el-GR" dirty="0"/>
              <a:t>)</a:t>
            </a:r>
          </a:p>
          <a:p>
            <a:pPr lvl="1"/>
            <a:r>
              <a:rPr lang="el-GR" dirty="0"/>
              <a:t>Ακόμη και αν η ίδια δεν συμφωνεί.</a:t>
            </a:r>
          </a:p>
          <a:p>
            <a:r>
              <a:rPr lang="el-GR" dirty="0"/>
              <a:t>Στην επόμενη Εκκλησία του Δήμου γίνεται συζήτηση για το κάθε άρθρο.</a:t>
            </a:r>
          </a:p>
          <a:p>
            <a:r>
              <a:rPr lang="el-GR" dirty="0"/>
              <a:t>Οποιοσδήποτε πολίτης μπορεί να προτείνει τροποποιήσεις.</a:t>
            </a:r>
          </a:p>
          <a:p>
            <a:r>
              <a:rPr lang="el-GR" dirty="0"/>
              <a:t>Ακολουθεί η τελική ψηφοφορία με ανάταση των χεριών.</a:t>
            </a:r>
          </a:p>
          <a:p>
            <a:r>
              <a:rPr lang="el-GR" dirty="0"/>
              <a:t>Το ψήφισμα γίνεται νόμος της πόλεως.</a:t>
            </a:r>
          </a:p>
          <a:p>
            <a:pPr lvl="1"/>
            <a:endParaRPr lang="el-GR" dirty="0"/>
          </a:p>
          <a:p>
            <a:endParaRPr lang="el-GR" i="1" dirty="0"/>
          </a:p>
        </p:txBody>
      </p:sp>
    </p:spTree>
    <p:extLst>
      <p:ext uri="{BB962C8B-B14F-4D97-AF65-F5344CB8AC3E}">
        <p14:creationId xmlns:p14="http://schemas.microsoft.com/office/powerpoint/2010/main" val="3164362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a:t>Ο εκκλησιαστικός μισθός</a:t>
            </a:r>
          </a:p>
        </p:txBody>
      </p:sp>
      <p:sp>
        <p:nvSpPr>
          <p:cNvPr id="3" name="2 - Θέση περιεχομένου"/>
          <p:cNvSpPr>
            <a:spLocks noGrp="1"/>
          </p:cNvSpPr>
          <p:nvPr>
            <p:ph sz="quarter" idx="1"/>
          </p:nvPr>
        </p:nvSpPr>
        <p:spPr>
          <a:xfrm>
            <a:off x="213064" y="1600200"/>
            <a:ext cx="11398928" cy="5213176"/>
          </a:xfrm>
        </p:spPr>
        <p:txBody>
          <a:bodyPr>
            <a:normAutofit/>
          </a:bodyPr>
          <a:lstStyle/>
          <a:p>
            <a:pPr>
              <a:spcBef>
                <a:spcPts val="0"/>
              </a:spcBef>
            </a:pPr>
            <a:r>
              <a:rPr lang="el-GR" sz="2800" dirty="0"/>
              <a:t>Μεταξύ των ετών 400-394 π.Χ. καθιερώθηκε η καταβολή ημερήσιας αποζημίωσης σε όσους συμμετείχαν στην Εκκλησία του Δήμου.</a:t>
            </a:r>
          </a:p>
          <a:p>
            <a:pPr>
              <a:spcBef>
                <a:spcPts val="0"/>
              </a:spcBef>
            </a:pPr>
            <a:r>
              <a:rPr lang="el-GR" sz="2800" dirty="0"/>
              <a:t>Αρχικά ήταν 3 οβολοί (μισή δραχμή).</a:t>
            </a:r>
          </a:p>
          <a:p>
            <a:pPr>
              <a:spcBef>
                <a:spcPts val="0"/>
              </a:spcBef>
            </a:pPr>
            <a:r>
              <a:rPr lang="el-GR" sz="2800" dirty="0"/>
              <a:t>Στην εποχή του Αριστοτέλη, ο εκκλησιαστικός μισθός ήταν μια δραχμή για κάθε συνεδρίαση και μιάμιση δραχμή για τη συμμετοχή στην </a:t>
            </a:r>
            <a:r>
              <a:rPr lang="el-GR" sz="2800" i="1" dirty="0"/>
              <a:t>εκκλησία κυρία</a:t>
            </a:r>
            <a:r>
              <a:rPr lang="el-GR" sz="2800" dirty="0"/>
              <a:t>.</a:t>
            </a:r>
          </a:p>
          <a:p>
            <a:pPr algn="just">
              <a:spcBef>
                <a:spcPts val="0"/>
              </a:spcBef>
            </a:pPr>
            <a:r>
              <a:rPr lang="el-GR" sz="2800" dirty="0"/>
              <a:t>Ο εκκλησιαστικός μισθός στόχευε στη στήριξη των φτωχότερων Αθηναίων ώστε να μπορούν να μετέχουν στις συνεδριάσεις.</a:t>
            </a:r>
          </a:p>
        </p:txBody>
      </p:sp>
    </p:spTree>
    <p:extLst>
      <p:ext uri="{BB962C8B-B14F-4D97-AF65-F5344CB8AC3E}">
        <p14:creationId xmlns:p14="http://schemas.microsoft.com/office/powerpoint/2010/main" val="793132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solidFill>
                  <a:schemeClr val="tx1"/>
                </a:solidFill>
              </a:rPr>
              <a:t>Η Βουλή των Πεντακοσίων</a:t>
            </a:r>
          </a:p>
        </p:txBody>
      </p:sp>
      <p:sp>
        <p:nvSpPr>
          <p:cNvPr id="3" name="Content Placeholder 2"/>
          <p:cNvSpPr>
            <a:spLocks noGrp="1"/>
          </p:cNvSpPr>
          <p:nvPr>
            <p:ph sz="quarter" idx="1"/>
          </p:nvPr>
        </p:nvSpPr>
        <p:spPr>
          <a:xfrm>
            <a:off x="346229" y="1853248"/>
            <a:ext cx="11381174" cy="4528080"/>
          </a:xfrm>
        </p:spPr>
        <p:txBody>
          <a:bodyPr/>
          <a:lstStyle/>
          <a:p>
            <a:r>
              <a:rPr lang="el-GR" sz="2400" dirty="0"/>
              <a:t>Ιδρύθηκε το 508 π.Χ. με τις μεταρρυθμίσεις του Κλεισθένη.</a:t>
            </a:r>
          </a:p>
          <a:p>
            <a:pPr lvl="1"/>
            <a:r>
              <a:rPr lang="el-GR" sz="2400" dirty="0"/>
              <a:t>Είναι μετασχηματισμός της σολώνειας βουλής των Τετρακοσίων.</a:t>
            </a:r>
          </a:p>
          <a:p>
            <a:pPr lvl="1"/>
            <a:r>
              <a:rPr lang="el-GR" sz="2400" dirty="0"/>
              <a:t>Το κύρος της ενισχύθηκε με τις μεταρρυθμίσεις του Εφιάλτη (462/1).</a:t>
            </a:r>
          </a:p>
          <a:p>
            <a:r>
              <a:rPr lang="el-GR" sz="2400" dirty="0"/>
              <a:t>Αποτελείται από 50 πολίτες από την κάθε μια από τις 10 φυλές.</a:t>
            </a:r>
          </a:p>
          <a:p>
            <a:r>
              <a:rPr lang="el-GR" sz="2400" dirty="0"/>
              <a:t>Τα μέλη της Βουλής αναδεικνύονταν με κλήρωση μεταξύ των ενδιαφερόμενων πολιτών άνω των 30 ετών, από όλα τα κοινωνικά στρώματα. </a:t>
            </a:r>
          </a:p>
          <a:p>
            <a:r>
              <a:rPr lang="el-GR" sz="2400" dirty="0"/>
              <a:t>Είχαν ετήσια θητεία.</a:t>
            </a:r>
          </a:p>
          <a:p>
            <a:r>
              <a:rPr lang="el-GR" sz="2400" dirty="0"/>
              <a:t>Ο κάθε πολίτης μπορεί να κληρωθεί βουλευτής μέχρι δύο φορές και οι θητείες του δεν μπορούσαν να είναι διαδοχικές.</a:t>
            </a:r>
          </a:p>
          <a:p>
            <a:endParaRPr lang="el-GR" dirty="0"/>
          </a:p>
        </p:txBody>
      </p:sp>
    </p:spTree>
    <p:extLst>
      <p:ext uri="{BB962C8B-B14F-4D97-AF65-F5344CB8AC3E}">
        <p14:creationId xmlns:p14="http://schemas.microsoft.com/office/powerpoint/2010/main" val="1218128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12192000" cy="809758"/>
          </a:xfrm>
        </p:spPr>
        <p:txBody>
          <a:bodyPr>
            <a:noAutofit/>
          </a:bodyPr>
          <a:lstStyle/>
          <a:p>
            <a:pPr algn="ctr"/>
            <a:r>
              <a:rPr lang="el-GR" sz="3600" dirty="0">
                <a:solidFill>
                  <a:schemeClr val="tx1"/>
                </a:solidFill>
              </a:rPr>
              <a:t>Αρμοδιότητες της Βουλής των Πεντακοσίων</a:t>
            </a:r>
            <a:r>
              <a:rPr lang="el-GR" sz="3600" dirty="0">
                <a:solidFill>
                  <a:srgbClr val="775F55"/>
                </a:solidFill>
              </a:rPr>
              <a:t> </a:t>
            </a:r>
            <a:br>
              <a:rPr lang="el-GR" sz="3600" dirty="0"/>
            </a:br>
            <a:endParaRPr lang="el-GR" sz="3600" dirty="0"/>
          </a:p>
        </p:txBody>
      </p:sp>
      <p:sp>
        <p:nvSpPr>
          <p:cNvPr id="3" name="Content Placeholder 2"/>
          <p:cNvSpPr>
            <a:spLocks noGrp="1"/>
          </p:cNvSpPr>
          <p:nvPr>
            <p:ph idx="1"/>
          </p:nvPr>
        </p:nvSpPr>
        <p:spPr>
          <a:xfrm>
            <a:off x="221942" y="1518083"/>
            <a:ext cx="11710082" cy="5339918"/>
          </a:xfrm>
        </p:spPr>
        <p:txBody>
          <a:bodyPr>
            <a:normAutofit/>
          </a:bodyPr>
          <a:lstStyle/>
          <a:p>
            <a:pPr>
              <a:spcAft>
                <a:spcPts val="600"/>
              </a:spcAft>
            </a:pPr>
            <a:r>
              <a:rPr lang="el-GR" sz="2800" dirty="0"/>
              <a:t>Καταρτίζει </a:t>
            </a:r>
            <a:r>
              <a:rPr lang="el-GR" sz="2800" dirty="0">
                <a:solidFill>
                  <a:srgbClr val="FFC000"/>
                </a:solidFill>
              </a:rPr>
              <a:t>προβουλεύματα</a:t>
            </a:r>
            <a:r>
              <a:rPr lang="el-GR" sz="2800" dirty="0"/>
              <a:t> που εισάγει στην Εκκλησία του Δήμου.</a:t>
            </a:r>
          </a:p>
          <a:p>
            <a:pPr>
              <a:spcAft>
                <a:spcPts val="600"/>
              </a:spcAft>
            </a:pPr>
            <a:r>
              <a:rPr lang="el-GR" sz="2800" dirty="0"/>
              <a:t>Συνεργάζεται με την Εκκλησία του Δήμου για θέματα:</a:t>
            </a:r>
          </a:p>
          <a:p>
            <a:pPr lvl="1">
              <a:spcAft>
                <a:spcPts val="600"/>
              </a:spcAft>
            </a:pPr>
            <a:r>
              <a:rPr lang="el-GR" sz="2800" dirty="0"/>
              <a:t>Εξωτερικής πολιτικής</a:t>
            </a:r>
          </a:p>
          <a:p>
            <a:pPr lvl="1">
              <a:spcAft>
                <a:spcPts val="600"/>
              </a:spcAft>
            </a:pPr>
            <a:r>
              <a:rPr lang="el-GR" sz="2800" dirty="0"/>
              <a:t>Αθηναϊκής συμμαχίας</a:t>
            </a:r>
          </a:p>
          <a:p>
            <a:pPr lvl="1">
              <a:spcAft>
                <a:spcPts val="600"/>
              </a:spcAft>
            </a:pPr>
            <a:r>
              <a:rPr lang="el-GR" sz="2800" dirty="0"/>
              <a:t>Οικονομικά, θρησκευτικά, διοικητικά, δικαστικά. </a:t>
            </a:r>
          </a:p>
          <a:p>
            <a:pPr>
              <a:spcAft>
                <a:spcPts val="600"/>
              </a:spcAft>
            </a:pPr>
            <a:r>
              <a:rPr lang="el-GR" sz="2800" dirty="0"/>
              <a:t>Συντονίζει και ελέγχει τους άρχοντες.</a:t>
            </a:r>
          </a:p>
          <a:p>
            <a:pPr>
              <a:spcAft>
                <a:spcPts val="600"/>
              </a:spcAft>
            </a:pPr>
            <a:r>
              <a:rPr lang="el-GR" sz="2800" dirty="0"/>
              <a:t>Δικαστική αρμοδιότητα: </a:t>
            </a:r>
            <a:r>
              <a:rPr lang="el-GR" sz="2800" i="1" dirty="0" err="1"/>
              <a:t>Εἰσαγγελία</a:t>
            </a:r>
            <a:r>
              <a:rPr lang="el-GR" sz="2800" i="1" dirty="0"/>
              <a:t> </a:t>
            </a:r>
            <a:r>
              <a:rPr lang="el-GR" sz="2800" dirty="0"/>
              <a:t>ενώπιον της βουλής. </a:t>
            </a:r>
          </a:p>
          <a:p>
            <a:pPr lvl="1">
              <a:spcAft>
                <a:spcPts val="600"/>
              </a:spcAft>
              <a:buNone/>
            </a:pPr>
            <a:endParaRPr lang="el-GR" dirty="0"/>
          </a:p>
        </p:txBody>
      </p:sp>
    </p:spTree>
    <p:extLst>
      <p:ext uri="{BB962C8B-B14F-4D97-AF65-F5344CB8AC3E}">
        <p14:creationId xmlns:p14="http://schemas.microsoft.com/office/powerpoint/2010/main" val="311398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E90BF8-0228-FC67-7A63-9EDFA1D4FF26}"/>
              </a:ext>
            </a:extLst>
          </p:cNvPr>
          <p:cNvSpPr>
            <a:spLocks noGrp="1"/>
          </p:cNvSpPr>
          <p:nvPr>
            <p:ph type="title"/>
          </p:nvPr>
        </p:nvSpPr>
        <p:spPr/>
        <p:txBody>
          <a:bodyPr/>
          <a:lstStyle/>
          <a:p>
            <a:pPr algn="ctr"/>
            <a:r>
              <a:rPr lang="el-GR" dirty="0"/>
              <a:t>Προτάσεις νόμων</a:t>
            </a:r>
          </a:p>
        </p:txBody>
      </p:sp>
      <p:sp>
        <p:nvSpPr>
          <p:cNvPr id="3" name="Θέση περιεχομένου 2">
            <a:extLst>
              <a:ext uri="{FF2B5EF4-FFF2-40B4-BE49-F238E27FC236}">
                <a16:creationId xmlns:a16="http://schemas.microsoft.com/office/drawing/2014/main" id="{FAA34F52-237D-B3CE-308B-271A491D8F12}"/>
              </a:ext>
            </a:extLst>
          </p:cNvPr>
          <p:cNvSpPr>
            <a:spLocks noGrp="1"/>
          </p:cNvSpPr>
          <p:nvPr>
            <p:ph idx="1"/>
          </p:nvPr>
        </p:nvSpPr>
        <p:spPr>
          <a:xfrm>
            <a:off x="838200" y="1536970"/>
            <a:ext cx="10515600" cy="4863830"/>
          </a:xfrm>
        </p:spPr>
        <p:txBody>
          <a:bodyPr>
            <a:normAutofit/>
          </a:bodyPr>
          <a:lstStyle/>
          <a:p>
            <a:pPr algn="just">
              <a:tabLst>
                <a:tab pos="457200" algn="l"/>
              </a:tabLst>
            </a:pPr>
            <a:r>
              <a:rPr lang="el-GR" sz="1800" dirty="0">
                <a:effectLst/>
                <a:latin typeface="+mn-lt"/>
                <a:ea typeface="Times New Roman" panose="02020603050405020304" pitchFamily="18" charset="0"/>
                <a:cs typeface="Times New Roman" panose="02020603050405020304" pitchFamily="18" charset="0"/>
              </a:rPr>
              <a:t>Πρόταση νόμου μπορούσε να γίνει τόσο από την ίδια τη </a:t>
            </a:r>
            <a:r>
              <a:rPr lang="el-GR" sz="1800" b="1" dirty="0">
                <a:effectLst/>
                <a:latin typeface="+mn-lt"/>
                <a:ea typeface="Times New Roman" panose="02020603050405020304" pitchFamily="18" charset="0"/>
                <a:cs typeface="Times New Roman" panose="02020603050405020304" pitchFamily="18" charset="0"/>
              </a:rPr>
              <a:t>Βουλή</a:t>
            </a:r>
            <a:r>
              <a:rPr lang="el-GR" sz="1800" dirty="0">
                <a:effectLst/>
                <a:latin typeface="+mn-lt"/>
                <a:ea typeface="Times New Roman" panose="02020603050405020304" pitchFamily="18" charset="0"/>
                <a:cs typeface="Times New Roman" panose="02020603050405020304" pitchFamily="18" charset="0"/>
              </a:rPr>
              <a:t>, η οποία έφερνε το σχετικό </a:t>
            </a:r>
            <a:r>
              <a:rPr lang="el-GR" sz="1800" i="1" dirty="0">
                <a:effectLst/>
                <a:latin typeface="+mn-lt"/>
                <a:ea typeface="Times New Roman" panose="02020603050405020304" pitchFamily="18" charset="0"/>
                <a:cs typeface="Times New Roman" panose="02020603050405020304" pitchFamily="18" charset="0"/>
              </a:rPr>
              <a:t>προβούλευμα </a:t>
            </a:r>
            <a:r>
              <a:rPr lang="el-GR" sz="1800" dirty="0">
                <a:effectLst/>
                <a:latin typeface="+mn-lt"/>
                <a:ea typeface="Times New Roman" panose="02020603050405020304" pitchFamily="18" charset="0"/>
                <a:cs typeface="Times New Roman" panose="02020603050405020304" pitchFamily="18" charset="0"/>
              </a:rPr>
              <a:t>στην Εκκλησία του Δήμου για συζήτηση, όσο και από </a:t>
            </a:r>
            <a:r>
              <a:rPr lang="el-GR" sz="1800" b="1" dirty="0">
                <a:effectLst/>
                <a:latin typeface="+mn-lt"/>
                <a:ea typeface="Times New Roman" panose="02020603050405020304" pitchFamily="18" charset="0"/>
                <a:cs typeface="Times New Roman" panose="02020603050405020304" pitchFamily="18" charset="0"/>
              </a:rPr>
              <a:t>οποιονδήποτε Αθηναίο</a:t>
            </a:r>
            <a:r>
              <a:rPr lang="el-GR" sz="1800" dirty="0">
                <a:effectLst/>
                <a:latin typeface="+mn-lt"/>
                <a:ea typeface="Times New Roman" panose="02020603050405020304" pitchFamily="18" charset="0"/>
                <a:cs typeface="Times New Roman" panose="02020603050405020304" pitchFamily="18" charset="0"/>
              </a:rPr>
              <a:t>, είτε κατείχε κάποιο αξίωμα είτε ήταν απλός πολίτης. </a:t>
            </a:r>
          </a:p>
          <a:p>
            <a:pPr algn="just"/>
            <a:r>
              <a:rPr lang="el-GR" sz="1800" dirty="0">
                <a:effectLst/>
                <a:latin typeface="+mn-lt"/>
                <a:ea typeface="Times New Roman" panose="02020603050405020304" pitchFamily="18" charset="0"/>
                <a:cs typeface="Times New Roman" panose="02020603050405020304" pitchFamily="18" charset="0"/>
              </a:rPr>
              <a:t>Η επεξεργασία όλων των ζητημάτων από τη Βουλή των Πεντακοσίων πριν από την εισαγωγή τους στην Εκκλησία του Δήμου ήταν </a:t>
            </a:r>
            <a:r>
              <a:rPr lang="el-GR" sz="1800" b="1" dirty="0">
                <a:effectLst/>
                <a:latin typeface="+mn-lt"/>
                <a:ea typeface="Times New Roman" panose="02020603050405020304" pitchFamily="18" charset="0"/>
                <a:cs typeface="Times New Roman" panose="02020603050405020304" pitchFamily="18" charset="0"/>
              </a:rPr>
              <a:t>υποχρεωτική από τον νόμο</a:t>
            </a:r>
            <a:r>
              <a:rPr lang="el-GR" sz="1800" dirty="0">
                <a:effectLst/>
                <a:latin typeface="+mn-lt"/>
                <a:ea typeface="Times New Roman" panose="02020603050405020304" pitchFamily="18" charset="0"/>
                <a:cs typeface="Times New Roman" panose="02020603050405020304" pitchFamily="18" charset="0"/>
              </a:rPr>
              <a:t> (</a:t>
            </a:r>
            <a:r>
              <a:rPr lang="el-GR" sz="1800" i="1" dirty="0" err="1">
                <a:effectLst/>
                <a:latin typeface="+mn-lt"/>
                <a:ea typeface="Times New Roman" panose="02020603050405020304" pitchFamily="18" charset="0"/>
                <a:cs typeface="Times New Roman" panose="02020603050405020304" pitchFamily="18" charset="0"/>
              </a:rPr>
              <a:t>μηδὲν</a:t>
            </a:r>
            <a:r>
              <a:rPr lang="el-GR" sz="1800" i="1" dirty="0">
                <a:effectLst/>
                <a:latin typeface="+mn-lt"/>
                <a:ea typeface="Times New Roman" panose="02020603050405020304" pitchFamily="18" charset="0"/>
                <a:cs typeface="Times New Roman" panose="02020603050405020304" pitchFamily="18" charset="0"/>
              </a:rPr>
              <a:t> </a:t>
            </a:r>
            <a:r>
              <a:rPr lang="el-GR" sz="1800" i="1" dirty="0" err="1">
                <a:effectLst/>
                <a:latin typeface="+mn-lt"/>
                <a:ea typeface="Times New Roman" panose="02020603050405020304" pitchFamily="18" charset="0"/>
                <a:cs typeface="Times New Roman" panose="02020603050405020304" pitchFamily="18" charset="0"/>
              </a:rPr>
              <a:t>ἀπροβούλευτον</a:t>
            </a:r>
            <a:r>
              <a:rPr lang="el-GR" sz="1800" dirty="0">
                <a:effectLst/>
                <a:latin typeface="+mn-lt"/>
                <a:ea typeface="Times New Roman" panose="02020603050405020304" pitchFamily="18" charset="0"/>
                <a:cs typeface="Times New Roman" panose="02020603050405020304" pitchFamily="18" charset="0"/>
              </a:rPr>
              <a:t>). </a:t>
            </a:r>
          </a:p>
          <a:p>
            <a:pPr algn="just"/>
            <a:r>
              <a:rPr lang="el-GR" sz="1800" dirty="0">
                <a:latin typeface="+mn-lt"/>
                <a:ea typeface="Times New Roman" panose="02020603050405020304" pitchFamily="18" charset="0"/>
                <a:cs typeface="Times New Roman" panose="02020603050405020304" pitchFamily="18" charset="0"/>
              </a:rPr>
              <a:t>Δ</a:t>
            </a:r>
            <a:r>
              <a:rPr lang="el-GR" sz="1800" dirty="0">
                <a:effectLst/>
                <a:latin typeface="+mn-lt"/>
                <a:ea typeface="Times New Roman" panose="02020603050405020304" pitchFamily="18" charset="0"/>
                <a:cs typeface="Times New Roman" panose="02020603050405020304" pitchFamily="18" charset="0"/>
              </a:rPr>
              <a:t>εν επιτρεπόταν να γίνει συζήτηση και να διεξαχθεί ψηφοφορία στην Εκκλησία του Δήμου για ζήτημα το οποίο δεν συνοδευόταν από προβούλευμα της Βουλής ή δεν είχε αναγραφεί από τους πρυτάνεις στην ημερήσια διάταξη. </a:t>
            </a:r>
          </a:p>
          <a:p>
            <a:pPr algn="just"/>
            <a:r>
              <a:rPr lang="el-GR" sz="1800" dirty="0">
                <a:effectLst/>
                <a:latin typeface="+mn-lt"/>
                <a:ea typeface="Times New Roman" panose="02020603050405020304" pitchFamily="18" charset="0"/>
                <a:cs typeface="Times New Roman" panose="02020603050405020304" pitchFamily="18" charset="0"/>
              </a:rPr>
              <a:t>Η έλλειψη προβουλεύματος ή εγγραφής στην ημερήσια διάταξη ήταν λόγος προσβολής του ψηφίσματος με </a:t>
            </a:r>
            <a:r>
              <a:rPr lang="el-GR" sz="1800" i="1" dirty="0">
                <a:effectLst/>
                <a:latin typeface="+mn-lt"/>
                <a:ea typeface="Times New Roman" panose="02020603050405020304" pitchFamily="18" charset="0"/>
                <a:cs typeface="Times New Roman" panose="02020603050405020304" pitchFamily="18" charset="0"/>
              </a:rPr>
              <a:t>γραφή παρανόμων</a:t>
            </a:r>
            <a:r>
              <a:rPr lang="el-GR" sz="1800" dirty="0">
                <a:effectLst/>
                <a:latin typeface="+mn-lt"/>
                <a:ea typeface="Times New Roman" panose="02020603050405020304" pitchFamily="18" charset="0"/>
                <a:cs typeface="Times New Roman" panose="02020603050405020304" pitchFamily="18" charset="0"/>
              </a:rPr>
              <a:t>. </a:t>
            </a:r>
          </a:p>
          <a:p>
            <a:pPr algn="just"/>
            <a:r>
              <a:rPr lang="el-GR" sz="1800" dirty="0">
                <a:effectLst/>
                <a:latin typeface="+mn-lt"/>
                <a:ea typeface="Times New Roman" panose="02020603050405020304" pitchFamily="18" charset="0"/>
                <a:cs typeface="Times New Roman" panose="02020603050405020304" pitchFamily="18" charset="0"/>
              </a:rPr>
              <a:t>Η συνεργασία της Εκκλησίας του Δήμου με τη Βουλή των Πεντακοσίων στη νομοθετική διαδικασία αντανακλάται στο προοίμιο των νομοθετικών κειμένων, που αρχίζουν με τη φράση «απόφαση της Βουλής και του Δήμου» (</a:t>
            </a:r>
            <a:r>
              <a:rPr lang="el-GR" sz="1800" i="1" dirty="0" err="1">
                <a:effectLst/>
                <a:latin typeface="+mn-lt"/>
                <a:ea typeface="Times New Roman" panose="02020603050405020304" pitchFamily="18" charset="0"/>
                <a:cs typeface="Times New Roman" panose="02020603050405020304" pitchFamily="18" charset="0"/>
              </a:rPr>
              <a:t>ἔδοξεν</a:t>
            </a:r>
            <a:r>
              <a:rPr lang="el-GR" sz="1800" i="1" dirty="0">
                <a:effectLst/>
                <a:latin typeface="+mn-lt"/>
                <a:ea typeface="Times New Roman" panose="02020603050405020304" pitchFamily="18" charset="0"/>
                <a:cs typeface="Times New Roman" panose="02020603050405020304" pitchFamily="18" charset="0"/>
              </a:rPr>
              <a:t> </a:t>
            </a:r>
            <a:r>
              <a:rPr lang="el-GR" sz="1800" i="1" dirty="0" err="1">
                <a:effectLst/>
                <a:latin typeface="+mn-lt"/>
                <a:ea typeface="Times New Roman" panose="02020603050405020304" pitchFamily="18" charset="0"/>
                <a:cs typeface="Times New Roman" panose="02020603050405020304" pitchFamily="18" charset="0"/>
              </a:rPr>
              <a:t>τῇ</a:t>
            </a:r>
            <a:r>
              <a:rPr lang="el-GR" sz="1800" i="1" dirty="0">
                <a:effectLst/>
                <a:latin typeface="+mn-lt"/>
                <a:ea typeface="Times New Roman" panose="02020603050405020304" pitchFamily="18" charset="0"/>
                <a:cs typeface="Times New Roman" panose="02020603050405020304" pitchFamily="18" charset="0"/>
              </a:rPr>
              <a:t> </a:t>
            </a:r>
            <a:r>
              <a:rPr lang="el-GR" sz="1800" i="1" dirty="0" err="1">
                <a:effectLst/>
                <a:latin typeface="+mn-lt"/>
                <a:ea typeface="Times New Roman" panose="02020603050405020304" pitchFamily="18" charset="0"/>
                <a:cs typeface="Times New Roman" panose="02020603050405020304" pitchFamily="18" charset="0"/>
              </a:rPr>
              <a:t>βουλῇ</a:t>
            </a:r>
            <a:r>
              <a:rPr lang="el-GR" sz="1800" i="1" dirty="0">
                <a:effectLst/>
                <a:latin typeface="+mn-lt"/>
                <a:ea typeface="Times New Roman" panose="02020603050405020304" pitchFamily="18" charset="0"/>
                <a:cs typeface="Times New Roman" panose="02020603050405020304" pitchFamily="18" charset="0"/>
              </a:rPr>
              <a:t> </a:t>
            </a:r>
            <a:r>
              <a:rPr lang="el-GR" sz="1800" i="1" dirty="0" err="1">
                <a:effectLst/>
                <a:latin typeface="+mn-lt"/>
                <a:ea typeface="Times New Roman" panose="02020603050405020304" pitchFamily="18" charset="0"/>
                <a:cs typeface="Times New Roman" panose="02020603050405020304" pitchFamily="18" charset="0"/>
              </a:rPr>
              <a:t>καὶ</a:t>
            </a:r>
            <a:r>
              <a:rPr lang="el-GR" sz="1800" i="1" dirty="0">
                <a:effectLst/>
                <a:latin typeface="+mn-lt"/>
                <a:ea typeface="Times New Roman" panose="02020603050405020304" pitchFamily="18" charset="0"/>
                <a:cs typeface="Times New Roman" panose="02020603050405020304" pitchFamily="18" charset="0"/>
              </a:rPr>
              <a:t> </a:t>
            </a:r>
            <a:r>
              <a:rPr lang="el-GR" sz="1800" i="1" dirty="0" err="1">
                <a:effectLst/>
                <a:latin typeface="+mn-lt"/>
                <a:ea typeface="Times New Roman" panose="02020603050405020304" pitchFamily="18" charset="0"/>
                <a:cs typeface="Times New Roman" panose="02020603050405020304" pitchFamily="18" charset="0"/>
              </a:rPr>
              <a:t>τῷ</a:t>
            </a:r>
            <a:r>
              <a:rPr lang="el-GR" sz="1800" i="1" dirty="0">
                <a:effectLst/>
                <a:latin typeface="+mn-lt"/>
                <a:ea typeface="Times New Roman" panose="02020603050405020304" pitchFamily="18" charset="0"/>
                <a:cs typeface="Times New Roman" panose="02020603050405020304" pitchFamily="18" charset="0"/>
              </a:rPr>
              <a:t> </a:t>
            </a:r>
            <a:r>
              <a:rPr lang="el-GR" sz="1800" i="1" dirty="0" err="1">
                <a:effectLst/>
                <a:latin typeface="+mn-lt"/>
                <a:ea typeface="Times New Roman" panose="02020603050405020304" pitchFamily="18" charset="0"/>
                <a:cs typeface="Times New Roman" panose="02020603050405020304" pitchFamily="18" charset="0"/>
              </a:rPr>
              <a:t>δήμῳ</a:t>
            </a:r>
            <a:r>
              <a:rPr lang="el-GR" sz="1800" dirty="0">
                <a:effectLst/>
                <a:latin typeface="+mn-lt"/>
                <a:ea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2390584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264C0B-1913-530C-9247-17E9C63E9055}"/>
              </a:ext>
            </a:extLst>
          </p:cNvPr>
          <p:cNvSpPr>
            <a:spLocks noGrp="1"/>
          </p:cNvSpPr>
          <p:nvPr>
            <p:ph type="title"/>
          </p:nvPr>
        </p:nvSpPr>
        <p:spPr>
          <a:xfrm>
            <a:off x="76200" y="452718"/>
            <a:ext cx="12030075" cy="861732"/>
          </a:xfrm>
        </p:spPr>
        <p:txBody>
          <a:bodyPr/>
          <a:lstStyle/>
          <a:p>
            <a:pPr algn="ctr"/>
            <a:r>
              <a:rPr lang="el-GR" dirty="0"/>
              <a:t>Προεδρία της Βουλής και της Εκκλησίας</a:t>
            </a:r>
          </a:p>
        </p:txBody>
      </p:sp>
      <p:sp>
        <p:nvSpPr>
          <p:cNvPr id="3" name="Θέση περιεχομένου 2">
            <a:extLst>
              <a:ext uri="{FF2B5EF4-FFF2-40B4-BE49-F238E27FC236}">
                <a16:creationId xmlns:a16="http://schemas.microsoft.com/office/drawing/2014/main" id="{851CB490-013B-65F3-CBEF-FDAE3B7DB754}"/>
              </a:ext>
            </a:extLst>
          </p:cNvPr>
          <p:cNvSpPr>
            <a:spLocks noGrp="1"/>
          </p:cNvSpPr>
          <p:nvPr>
            <p:ph idx="1"/>
          </p:nvPr>
        </p:nvSpPr>
        <p:spPr>
          <a:xfrm>
            <a:off x="1019176" y="1543050"/>
            <a:ext cx="10401300" cy="5029200"/>
          </a:xfrm>
        </p:spPr>
        <p:txBody>
          <a:bodyPr>
            <a:normAutofit/>
          </a:bodyPr>
          <a:lstStyle/>
          <a:p>
            <a:pPr algn="just"/>
            <a:r>
              <a:rPr lang="el-GR" sz="1800" dirty="0">
                <a:effectLst/>
                <a:latin typeface="+mn-lt"/>
                <a:ea typeface="Times New Roman" panose="02020603050405020304" pitchFamily="18" charset="0"/>
              </a:rPr>
              <a:t>Οι βουλευτές κάθε φυλής γίνονταν </a:t>
            </a:r>
            <a:r>
              <a:rPr lang="el-GR" sz="1800" b="1" i="1" dirty="0">
                <a:effectLst/>
                <a:latin typeface="+mn-lt"/>
                <a:ea typeface="Times New Roman" panose="02020603050405020304" pitchFamily="18" charset="0"/>
              </a:rPr>
              <a:t>πρυτάνεις</a:t>
            </a:r>
            <a:r>
              <a:rPr lang="el-GR" sz="1800" dirty="0">
                <a:effectLst/>
                <a:latin typeface="+mn-lt"/>
                <a:ea typeface="Times New Roman" panose="02020603050405020304" pitchFamily="18" charset="0"/>
              </a:rPr>
              <a:t> για τριανταπέντε ή </a:t>
            </a:r>
            <a:r>
              <a:rPr lang="el-GR" sz="1800" dirty="0" err="1">
                <a:effectLst/>
                <a:latin typeface="+mn-lt"/>
                <a:ea typeface="Times New Roman" panose="02020603050405020304" pitchFamily="18" charset="0"/>
              </a:rPr>
              <a:t>τριανταέξι</a:t>
            </a:r>
            <a:r>
              <a:rPr lang="el-GR" sz="1800" dirty="0">
                <a:effectLst/>
                <a:latin typeface="+mn-lt"/>
                <a:ea typeface="Times New Roman" panose="02020603050405020304" pitchFamily="18" charset="0"/>
              </a:rPr>
              <a:t> ημέρες, διάστημα που αντιστοιχούσε σε έναν αττικό μήνα, ο οποίος έπαιρνε το όνομά του από την </a:t>
            </a:r>
            <a:r>
              <a:rPr lang="el-GR" sz="1800" dirty="0" err="1">
                <a:effectLst/>
                <a:latin typeface="+mn-lt"/>
                <a:ea typeface="Times New Roman" panose="02020603050405020304" pitchFamily="18" charset="0"/>
              </a:rPr>
              <a:t>πρυτανεύουσα</a:t>
            </a:r>
            <a:r>
              <a:rPr lang="el-GR" sz="1800" dirty="0">
                <a:effectLst/>
                <a:latin typeface="+mn-lt"/>
                <a:ea typeface="Times New Roman" panose="02020603050405020304" pitchFamily="18" charset="0"/>
              </a:rPr>
              <a:t> φυλή και ήταν ίσος προς το 1/10 του πολιτικού έτους. </a:t>
            </a:r>
          </a:p>
          <a:p>
            <a:pPr algn="just"/>
            <a:r>
              <a:rPr lang="el-GR" sz="1800" dirty="0">
                <a:effectLst/>
                <a:latin typeface="+mn-lt"/>
                <a:ea typeface="Times New Roman" panose="02020603050405020304" pitchFamily="18" charset="0"/>
              </a:rPr>
              <a:t>Οι </a:t>
            </a:r>
            <a:r>
              <a:rPr lang="el-GR" sz="1800" b="1" i="1" dirty="0">
                <a:effectLst/>
                <a:latin typeface="+mn-lt"/>
                <a:ea typeface="Times New Roman" panose="02020603050405020304" pitchFamily="18" charset="0"/>
              </a:rPr>
              <a:t>πρυτάνεις</a:t>
            </a:r>
            <a:r>
              <a:rPr lang="el-GR" sz="1800" dirty="0">
                <a:effectLst/>
                <a:latin typeface="+mn-lt"/>
                <a:ea typeface="Times New Roman" panose="02020603050405020304" pitchFamily="18" charset="0"/>
              </a:rPr>
              <a:t> και ο </a:t>
            </a:r>
            <a:r>
              <a:rPr lang="el-GR" sz="1800" b="1" i="1" dirty="0" err="1">
                <a:effectLst/>
                <a:latin typeface="+mn-lt"/>
                <a:ea typeface="Times New Roman" panose="02020603050405020304" pitchFamily="18" charset="0"/>
              </a:rPr>
              <a:t>ἐπιστάτης</a:t>
            </a:r>
            <a:r>
              <a:rPr lang="el-GR" sz="1800" i="1" dirty="0">
                <a:effectLst/>
                <a:latin typeface="+mn-lt"/>
                <a:ea typeface="Times New Roman" panose="02020603050405020304" pitchFamily="18" charset="0"/>
              </a:rPr>
              <a:t> </a:t>
            </a:r>
            <a:r>
              <a:rPr lang="el-GR" sz="1800" i="1" dirty="0" err="1">
                <a:effectLst/>
                <a:latin typeface="+mn-lt"/>
                <a:ea typeface="Times New Roman" panose="02020603050405020304" pitchFamily="18" charset="0"/>
              </a:rPr>
              <a:t>τῶν</a:t>
            </a:r>
            <a:r>
              <a:rPr lang="el-GR" sz="1800" i="1" dirty="0">
                <a:effectLst/>
                <a:latin typeface="+mn-lt"/>
                <a:ea typeface="Times New Roman" panose="02020603050405020304" pitchFamily="18" charset="0"/>
              </a:rPr>
              <a:t> πρυτάνεων</a:t>
            </a:r>
            <a:r>
              <a:rPr lang="el-GR" sz="1800" dirty="0">
                <a:effectLst/>
                <a:latin typeface="+mn-lt"/>
                <a:ea typeface="Times New Roman" panose="02020603050405020304" pitchFamily="18" charset="0"/>
              </a:rPr>
              <a:t> αναλάμβαναν το ρόλο της παρουσίασης των προβουλευμάτων. </a:t>
            </a:r>
          </a:p>
          <a:p>
            <a:pPr algn="just"/>
            <a:r>
              <a:rPr lang="el-GR" sz="1800" dirty="0">
                <a:effectLst/>
                <a:latin typeface="+mn-lt"/>
                <a:ea typeface="Times New Roman" panose="02020603050405020304" pitchFamily="18" charset="0"/>
              </a:rPr>
              <a:t>Κάθε μέρα οριζόταν ένας βουλευτής από τους 50 πρυτάνεις για τη θέση του </a:t>
            </a:r>
            <a:r>
              <a:rPr lang="el-GR" sz="1800" b="1" i="1" dirty="0">
                <a:effectLst/>
                <a:latin typeface="+mn-lt"/>
                <a:ea typeface="Times New Roman" panose="02020603050405020304" pitchFamily="18" charset="0"/>
              </a:rPr>
              <a:t>επιστάτη</a:t>
            </a:r>
            <a:r>
              <a:rPr lang="el-GR" sz="1800" dirty="0">
                <a:effectLst/>
                <a:latin typeface="+mn-lt"/>
                <a:ea typeface="Times New Roman" panose="02020603050405020304" pitchFamily="18" charset="0"/>
              </a:rPr>
              <a:t>. Για ένα 24ωρο -από τη δύση του ηλίου της μίας ημέρας μέχρι τη δύση της επομένης- προέδρευε και </a:t>
            </a:r>
            <a:r>
              <a:rPr lang="el-GR" sz="1800" b="1" dirty="0">
                <a:effectLst/>
                <a:latin typeface="+mn-lt"/>
                <a:ea typeface="Times New Roman" panose="02020603050405020304" pitchFamily="18" charset="0"/>
              </a:rPr>
              <a:t>είχε την ανώτατη εκτελεστική εξουσία</a:t>
            </a:r>
            <a:r>
              <a:rPr lang="el-GR" sz="1800" dirty="0">
                <a:effectLst/>
                <a:latin typeface="+mn-lt"/>
                <a:ea typeface="Times New Roman" panose="02020603050405020304" pitchFamily="18" charset="0"/>
              </a:rPr>
              <a:t>.</a:t>
            </a:r>
          </a:p>
          <a:p>
            <a:pPr algn="just"/>
            <a:r>
              <a:rPr lang="el-GR" sz="1800" dirty="0">
                <a:effectLst/>
                <a:latin typeface="+mn-lt"/>
                <a:ea typeface="Times New Roman" panose="02020603050405020304" pitchFamily="18" charset="0"/>
              </a:rPr>
              <a:t>Κρατούσε τη δημόσια σφραγίδα και τα κλειδιά των ιερών, όπου υπήρχε ο θησαυρός της πόλης και τα δημόσια αρχεία, και εκτελούσε χρέη προέδρου της Βουλής των 500 και της Εκκλησίας του Δήμου, στην περίπτωση που συνέπιπτε η συνεδρία της Εκκλησίας με την ημέρα της πρυτανείας του.</a:t>
            </a:r>
          </a:p>
          <a:p>
            <a:pPr algn="just"/>
            <a:r>
              <a:rPr lang="el-GR" sz="1800" dirty="0">
                <a:effectLst/>
                <a:latin typeface="+mn-lt"/>
                <a:ea typeface="Times New Roman" panose="02020603050405020304" pitchFamily="18" charset="0"/>
                <a:cs typeface="Times New Roman" panose="02020603050405020304" pitchFamily="18" charset="0"/>
              </a:rPr>
              <a:t>Τα καθήκοντά του στην προεδρία της Εκκλησίας του Δήμου ήταν η τήρηση της τάξης. Δεν επέτρεπε να διακοπεί ο ομιλητής, και έπαυε ομιλητές που φλυαρούσαν εκτός θέματος ή χυδαιολογούσαν. Επίσης, έπαυε ομιλητές που υπερέβαιναν τον χρόνο της </a:t>
            </a:r>
            <a:r>
              <a:rPr lang="el-GR" sz="1800" b="1" dirty="0">
                <a:effectLst/>
                <a:latin typeface="+mn-lt"/>
                <a:ea typeface="Times New Roman" panose="02020603050405020304" pitchFamily="18" charset="0"/>
                <a:cs typeface="Times New Roman" panose="02020603050405020304" pitchFamily="18" charset="0"/>
              </a:rPr>
              <a:t>κλεψύδρας</a:t>
            </a:r>
            <a:r>
              <a:rPr lang="el-GR" sz="1800" dirty="0">
                <a:effectLst/>
                <a:latin typeface="+mn-lt"/>
                <a:ea typeface="Times New Roman" panose="02020603050405020304" pitchFamily="18" charset="0"/>
                <a:cs typeface="Times New Roman" panose="02020603050405020304" pitchFamily="18" charset="0"/>
              </a:rPr>
              <a:t>.</a:t>
            </a:r>
            <a:endParaRPr lang="el-GR" dirty="0">
              <a:latin typeface="+mn-lt"/>
            </a:endParaRPr>
          </a:p>
        </p:txBody>
      </p:sp>
    </p:spTree>
    <p:extLst>
      <p:ext uri="{BB962C8B-B14F-4D97-AF65-F5344CB8AC3E}">
        <p14:creationId xmlns:p14="http://schemas.microsoft.com/office/powerpoint/2010/main" val="362485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BA67-1B6D-4ABE-9859-855BFEBDE111}"/>
              </a:ext>
            </a:extLst>
          </p:cNvPr>
          <p:cNvSpPr>
            <a:spLocks noGrp="1"/>
          </p:cNvSpPr>
          <p:nvPr>
            <p:ph type="title"/>
          </p:nvPr>
        </p:nvSpPr>
        <p:spPr/>
        <p:txBody>
          <a:bodyPr/>
          <a:lstStyle/>
          <a:p>
            <a:pPr algn="ctr"/>
            <a:r>
              <a:rPr lang="el-GR" dirty="0"/>
              <a:t>Δομή του λόγου</a:t>
            </a:r>
            <a:br>
              <a:rPr lang="en-US" dirty="0"/>
            </a:br>
            <a:endParaRPr lang="en-US" dirty="0"/>
          </a:p>
        </p:txBody>
      </p:sp>
      <p:sp>
        <p:nvSpPr>
          <p:cNvPr id="3" name="Content Placeholder 2">
            <a:extLst>
              <a:ext uri="{FF2B5EF4-FFF2-40B4-BE49-F238E27FC236}">
                <a16:creationId xmlns:a16="http://schemas.microsoft.com/office/drawing/2014/main" id="{1E7315D9-C42B-489F-A7B3-8CA5B78AAD38}"/>
              </a:ext>
            </a:extLst>
          </p:cNvPr>
          <p:cNvSpPr>
            <a:spLocks noGrp="1"/>
          </p:cNvSpPr>
          <p:nvPr>
            <p:ph idx="1"/>
          </p:nvPr>
        </p:nvSpPr>
        <p:spPr/>
        <p:txBody>
          <a:bodyPr>
            <a:normAutofit/>
          </a:bodyPr>
          <a:lstStyle/>
          <a:p>
            <a:r>
              <a:rPr lang="el-GR" sz="2400" i="1" dirty="0"/>
              <a:t>Προοίμιον,</a:t>
            </a:r>
            <a:r>
              <a:rPr lang="el-GR" sz="2400" dirty="0"/>
              <a:t> §1–4: Εισαγωγικά στην κατηγορία, κίνητρο του κατηγόρου. </a:t>
            </a:r>
            <a:endParaRPr lang="en-US" sz="2400" dirty="0"/>
          </a:p>
          <a:p>
            <a:r>
              <a:rPr lang="el-GR" sz="2400" i="1" dirty="0"/>
              <a:t>Πρόθεσις,</a:t>
            </a:r>
            <a:r>
              <a:rPr lang="el-GR" sz="2400" dirty="0"/>
              <a:t> §5–7: Αιτιολογικό: Προϋποθέσεις για τη θέση του βουλευτή –  αντικείμενο της κατηγορίας.</a:t>
            </a:r>
            <a:endParaRPr lang="en-US" sz="2400" dirty="0"/>
          </a:p>
          <a:p>
            <a:r>
              <a:rPr lang="el-GR" sz="2400" i="1" dirty="0"/>
              <a:t>Διήγησις,</a:t>
            </a:r>
            <a:r>
              <a:rPr lang="el-GR" sz="2400" dirty="0"/>
              <a:t> §8-23: Πραγματικά περιστατικά: οι κατακριτέες πράξεις του Φίλωνα.</a:t>
            </a:r>
            <a:endParaRPr lang="en-US" sz="2400" dirty="0"/>
          </a:p>
          <a:p>
            <a:r>
              <a:rPr lang="el-GR" sz="2400" i="1" dirty="0"/>
              <a:t>Πίστις,</a:t>
            </a:r>
            <a:r>
              <a:rPr lang="el-GR" sz="2400" dirty="0"/>
              <a:t> §24–33: Οι αποδείξεις των πράξεων του Φίλωνα.</a:t>
            </a:r>
            <a:endParaRPr lang="en-US" sz="2400" dirty="0"/>
          </a:p>
          <a:p>
            <a:r>
              <a:rPr lang="el-GR" sz="2400" i="1" dirty="0"/>
              <a:t>Ἐπίλογος,</a:t>
            </a:r>
            <a:r>
              <a:rPr lang="el-GR" sz="2400" dirty="0"/>
              <a:t> §34: Σύνοψη της κατηγορίας.</a:t>
            </a:r>
            <a:endParaRPr lang="en-US" sz="2400" dirty="0"/>
          </a:p>
        </p:txBody>
      </p:sp>
    </p:spTree>
    <p:extLst>
      <p:ext uri="{BB962C8B-B14F-4D97-AF65-F5344CB8AC3E}">
        <p14:creationId xmlns:p14="http://schemas.microsoft.com/office/powerpoint/2010/main" val="697218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55107"/>
            <a:ext cx="9404723" cy="1129677"/>
          </a:xfrm>
        </p:spPr>
        <p:txBody>
          <a:bodyPr/>
          <a:lstStyle/>
          <a:p>
            <a:pPr algn="ctr"/>
            <a:r>
              <a:rPr lang="el-GR" dirty="0">
                <a:solidFill>
                  <a:schemeClr val="tx1"/>
                </a:solidFill>
              </a:rPr>
              <a:t>Οι Άρχοντες</a:t>
            </a:r>
          </a:p>
        </p:txBody>
      </p:sp>
      <p:sp>
        <p:nvSpPr>
          <p:cNvPr id="3" name="Content Placeholder 2"/>
          <p:cNvSpPr>
            <a:spLocks noGrp="1"/>
          </p:cNvSpPr>
          <p:nvPr>
            <p:ph sz="quarter" idx="1"/>
          </p:nvPr>
        </p:nvSpPr>
        <p:spPr>
          <a:xfrm>
            <a:off x="781234" y="1484784"/>
            <a:ext cx="11410765" cy="5328592"/>
          </a:xfrm>
        </p:spPr>
        <p:txBody>
          <a:bodyPr>
            <a:normAutofit/>
          </a:bodyPr>
          <a:lstStyle/>
          <a:p>
            <a:pPr marL="0" indent="0">
              <a:buNone/>
            </a:pPr>
            <a:r>
              <a:rPr lang="el-GR" sz="2800" dirty="0"/>
              <a:t>Οι κυριότεροι Άρχοντες:</a:t>
            </a:r>
          </a:p>
          <a:p>
            <a:r>
              <a:rPr lang="el-GR" sz="2800" dirty="0"/>
              <a:t>Εννέα άρχοντες</a:t>
            </a:r>
          </a:p>
          <a:p>
            <a:pPr lvl="1"/>
            <a:r>
              <a:rPr lang="el-GR" sz="2800" dirty="0"/>
              <a:t>Άρχων βασιλεύς, Επώνυμος άρχων, Πολέμαρχος, έξι Θεσμοθέτες.</a:t>
            </a:r>
          </a:p>
          <a:p>
            <a:pPr lvl="1"/>
            <a:r>
              <a:rPr lang="el-GR" sz="2800" dirty="0"/>
              <a:t>Μετά τον Κλεισθένη είναι δέκα (+ γραμματεύς).</a:t>
            </a:r>
          </a:p>
          <a:p>
            <a:r>
              <a:rPr lang="el-GR" sz="2800" dirty="0"/>
              <a:t>Στρατηγοί (δέκα). </a:t>
            </a:r>
          </a:p>
          <a:p>
            <a:r>
              <a:rPr lang="el-GR" sz="2800" dirty="0"/>
              <a:t>Οι Ένδεκα (αστυνομικά καθήκοντα).</a:t>
            </a:r>
          </a:p>
          <a:p>
            <a:r>
              <a:rPr lang="el-GR" sz="2800" dirty="0"/>
              <a:t>Περίπου 200 άλλοι άρχοντες με εξειδικευμένα καθήκοντα.</a:t>
            </a:r>
          </a:p>
          <a:p>
            <a:pPr marL="0" indent="0">
              <a:buNone/>
            </a:pPr>
            <a:r>
              <a:rPr lang="el-GR" sz="1800" dirty="0">
                <a:solidFill>
                  <a:prstClr val="black"/>
                </a:solidFill>
                <a:latin typeface="Calibri" panose="020F0502020204030204" pitchFamily="34" charset="0"/>
              </a:rPr>
              <a:t>		 </a:t>
            </a:r>
          </a:p>
          <a:p>
            <a:pPr lvl="1"/>
            <a:endParaRPr lang="el-GR" dirty="0"/>
          </a:p>
        </p:txBody>
      </p:sp>
    </p:spTree>
    <p:extLst>
      <p:ext uri="{BB962C8B-B14F-4D97-AF65-F5344CB8AC3E}">
        <p14:creationId xmlns:p14="http://schemas.microsoft.com/office/powerpoint/2010/main" val="1943912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6F5F-4F2D-4966-990B-63AAEC8A31A3}"/>
              </a:ext>
            </a:extLst>
          </p:cNvPr>
          <p:cNvSpPr>
            <a:spLocks noGrp="1"/>
          </p:cNvSpPr>
          <p:nvPr>
            <p:ph type="title"/>
          </p:nvPr>
        </p:nvSpPr>
        <p:spPr/>
        <p:txBody>
          <a:bodyPr/>
          <a:lstStyle/>
          <a:p>
            <a:r>
              <a:rPr lang="el-GR" dirty="0"/>
              <a:t>Βασικές αρχές για τους άρχοντες</a:t>
            </a:r>
            <a:endParaRPr lang="en-US" dirty="0"/>
          </a:p>
        </p:txBody>
      </p:sp>
      <p:sp>
        <p:nvSpPr>
          <p:cNvPr id="3" name="Content Placeholder 2">
            <a:extLst>
              <a:ext uri="{FF2B5EF4-FFF2-40B4-BE49-F238E27FC236}">
                <a16:creationId xmlns:a16="http://schemas.microsoft.com/office/drawing/2014/main" id="{0299883A-F408-4748-AC8A-FE7990633429}"/>
              </a:ext>
            </a:extLst>
          </p:cNvPr>
          <p:cNvSpPr>
            <a:spLocks noGrp="1"/>
          </p:cNvSpPr>
          <p:nvPr>
            <p:ph idx="1"/>
          </p:nvPr>
        </p:nvSpPr>
        <p:spPr/>
        <p:txBody>
          <a:bodyPr/>
          <a:lstStyle/>
          <a:p>
            <a:pPr>
              <a:spcBef>
                <a:spcPts val="600"/>
              </a:spcBef>
            </a:pPr>
            <a:r>
              <a:rPr lang="el-GR" sz="3200" dirty="0"/>
              <a:t>Ετήσια θητεία. </a:t>
            </a:r>
          </a:p>
          <a:p>
            <a:pPr>
              <a:spcBef>
                <a:spcPts val="600"/>
              </a:spcBef>
            </a:pPr>
            <a:r>
              <a:rPr lang="el-GR" sz="3200" dirty="0"/>
              <a:t>Επιτρέπεται μόνο μία θητεία (πλην στρατηγών). </a:t>
            </a:r>
          </a:p>
          <a:p>
            <a:pPr>
              <a:spcBef>
                <a:spcPts val="600"/>
              </a:spcBef>
            </a:pPr>
            <a:r>
              <a:rPr lang="el-GR" sz="3200" dirty="0"/>
              <a:t>Ισότητα μεταξύ των αρχόντων (έλλειψη ιεραρχίας, όπως ίσχυε στη Ρώμη).</a:t>
            </a:r>
          </a:p>
          <a:p>
            <a:pPr>
              <a:spcBef>
                <a:spcPts val="600"/>
              </a:spcBef>
            </a:pPr>
            <a:r>
              <a:rPr lang="el-GR" sz="3200" dirty="0"/>
              <a:t>Ανάδειξη με κλήρωση (σε ορισμένες περιπτώσεις με εκλογή).</a:t>
            </a:r>
            <a:r>
              <a:rPr lang="el-GR" sz="3200" dirty="0">
                <a:solidFill>
                  <a:prstClr val="black"/>
                </a:solidFill>
                <a:latin typeface="Calibri" panose="020F0502020204030204" pitchFamily="34" charset="0"/>
              </a:rPr>
              <a:t>	</a:t>
            </a:r>
            <a:r>
              <a:rPr lang="el-GR" sz="1600" dirty="0">
                <a:solidFill>
                  <a:prstClr val="black"/>
                </a:solidFill>
                <a:latin typeface="Calibri" panose="020F0502020204030204" pitchFamily="34" charset="0"/>
              </a:rPr>
              <a:t>	</a:t>
            </a:r>
            <a:endParaRPr lang="en-US" dirty="0"/>
          </a:p>
        </p:txBody>
      </p:sp>
    </p:spTree>
    <p:extLst>
      <p:ext uri="{BB962C8B-B14F-4D97-AF65-F5344CB8AC3E}">
        <p14:creationId xmlns:p14="http://schemas.microsoft.com/office/powerpoint/2010/main" val="3481864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Η κλήρωση των αρχόντων</a:t>
            </a:r>
          </a:p>
        </p:txBody>
      </p:sp>
      <p:sp>
        <p:nvSpPr>
          <p:cNvPr id="3" name="2 - Θέση περιεχομένου"/>
          <p:cNvSpPr>
            <a:spLocks noGrp="1"/>
          </p:cNvSpPr>
          <p:nvPr>
            <p:ph sz="quarter" idx="1"/>
          </p:nvPr>
        </p:nvSpPr>
        <p:spPr>
          <a:xfrm>
            <a:off x="106532" y="1600200"/>
            <a:ext cx="11683014" cy="5257800"/>
          </a:xfrm>
        </p:spPr>
        <p:txBody>
          <a:bodyPr>
            <a:normAutofit lnSpcReduction="10000"/>
          </a:bodyPr>
          <a:lstStyle/>
          <a:p>
            <a:r>
              <a:rPr lang="el-GR" sz="2800" dirty="0"/>
              <a:t>Αρχικά οι Εννέα άρχοντες ήταν αιρετοί, εκλεγόμενοι από την Εκκλησία του Δήμου.</a:t>
            </a:r>
          </a:p>
          <a:p>
            <a:r>
              <a:rPr lang="el-GR" sz="2800" dirty="0"/>
              <a:t>Μετά το 487/6 </a:t>
            </a:r>
            <a:r>
              <a:rPr lang="el-GR" sz="2800" dirty="0" err="1"/>
              <a:t>π.Χ.</a:t>
            </a:r>
            <a:r>
              <a:rPr lang="el-GR" sz="2800" dirty="0"/>
              <a:t> οι Εννέα άρχοντες επιλέγονταν με κλήρωση.</a:t>
            </a:r>
          </a:p>
          <a:p>
            <a:r>
              <a:rPr lang="el-GR" sz="2800" dirty="0"/>
              <a:t>Η κλήρωση έγινε θεμελιώδης αρχή του δημοκρατικού πολιτεύματος.</a:t>
            </a:r>
          </a:p>
          <a:p>
            <a:r>
              <a:rPr lang="el-GR" sz="2800" dirty="0"/>
              <a:t>Οι εξαιρέσεις του κανόνα της κλήρωσης (εκλογή από την Εκκλησία του Δήμου):</a:t>
            </a:r>
          </a:p>
          <a:p>
            <a:pPr lvl="1"/>
            <a:r>
              <a:rPr lang="el-GR" sz="2400" dirty="0"/>
              <a:t>Οι στρατηγοί (ιδιαίτερα στρατιωτικά προσόντα).</a:t>
            </a:r>
          </a:p>
          <a:p>
            <a:pPr lvl="1"/>
            <a:r>
              <a:rPr lang="el-GR" sz="2400" dirty="0"/>
              <a:t>Ο ταμίας των στρατιωτικών (από ανώτερη εισοδηματική τάξη).</a:t>
            </a:r>
          </a:p>
          <a:p>
            <a:pPr lvl="1"/>
            <a:r>
              <a:rPr lang="el-GR" sz="2400" dirty="0"/>
              <a:t>Οι διαχειριστές των θεωρικών (από ανώτερη εισοδηματική τάξη).</a:t>
            </a:r>
          </a:p>
          <a:p>
            <a:pPr lvl="1"/>
            <a:r>
              <a:rPr lang="el-GR" sz="2400" dirty="0"/>
              <a:t>Ο προϊστάμενος της ύδρευσης (4ετής θητεία).</a:t>
            </a:r>
          </a:p>
          <a:p>
            <a:pPr lvl="1"/>
            <a:endParaRPr lang="el-GR" sz="2500" dirty="0"/>
          </a:p>
        </p:txBody>
      </p:sp>
    </p:spTree>
    <p:extLst>
      <p:ext uri="{BB962C8B-B14F-4D97-AF65-F5344CB8AC3E}">
        <p14:creationId xmlns:p14="http://schemas.microsoft.com/office/powerpoint/2010/main" val="1209762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25496-313A-4CD6-B25B-7A8D71ACA977}"/>
              </a:ext>
            </a:extLst>
          </p:cNvPr>
          <p:cNvSpPr>
            <a:spLocks noGrp="1"/>
          </p:cNvSpPr>
          <p:nvPr>
            <p:ph type="title"/>
          </p:nvPr>
        </p:nvSpPr>
        <p:spPr>
          <a:xfrm>
            <a:off x="213065" y="452718"/>
            <a:ext cx="10324730" cy="1400530"/>
          </a:xfrm>
        </p:spPr>
        <p:txBody>
          <a:bodyPr/>
          <a:lstStyle/>
          <a:p>
            <a:pPr algn="ctr"/>
            <a:r>
              <a:rPr lang="el-GR" dirty="0"/>
              <a:t>ΔΙΑΡΚΗΣ ΕΛΕΓΧΟΣ ΟΛΩΝ ΤΩΝ ΑΡΧΩΝ</a:t>
            </a:r>
            <a:endParaRPr lang="en-US" dirty="0"/>
          </a:p>
        </p:txBody>
      </p:sp>
      <p:sp>
        <p:nvSpPr>
          <p:cNvPr id="3" name="Content Placeholder 2">
            <a:extLst>
              <a:ext uri="{FF2B5EF4-FFF2-40B4-BE49-F238E27FC236}">
                <a16:creationId xmlns:a16="http://schemas.microsoft.com/office/drawing/2014/main" id="{1D6E2261-31FB-4D8E-BFC4-90F4758C552C}"/>
              </a:ext>
            </a:extLst>
          </p:cNvPr>
          <p:cNvSpPr>
            <a:spLocks noGrp="1"/>
          </p:cNvSpPr>
          <p:nvPr>
            <p:ph idx="1"/>
          </p:nvPr>
        </p:nvSpPr>
        <p:spPr/>
        <p:txBody>
          <a:bodyPr>
            <a:normAutofit/>
          </a:bodyPr>
          <a:lstStyle/>
          <a:p>
            <a:r>
              <a:rPr lang="el-GR" sz="2400" dirty="0"/>
              <a:t>Οι Αθηναίοι θεωρούσαν ως βασική προϋπόθεση για την ορθή λειτουργία του δημοκρατικού πολιτεύματος να ελέγχονται όλοι όσοι είχαν αναλάβει δημόσιο αξίωμα και να λογοδοτούν δημόσια για τον τρόπο με τον οποίο ασκούσαν τις αρμοδιότητές τους. </a:t>
            </a:r>
          </a:p>
          <a:p>
            <a:r>
              <a:rPr lang="el-GR" sz="2400" dirty="0"/>
              <a:t>Ο έλεγχος αυτός αφορούσε όλους όσοι ασκούσαν δημόσιο λειτούργημα, όποια κι αν ήταν τα καθήκοντά τους, και γινόταν σε τρία στάδια.</a:t>
            </a:r>
            <a:endParaRPr lang="en-US" sz="2400" dirty="0"/>
          </a:p>
        </p:txBody>
      </p:sp>
    </p:spTree>
    <p:extLst>
      <p:ext uri="{BB962C8B-B14F-4D97-AF65-F5344CB8AC3E}">
        <p14:creationId xmlns:p14="http://schemas.microsoft.com/office/powerpoint/2010/main" val="1230208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F00B2-6F20-4C50-A5A0-17323346D5D3}"/>
              </a:ext>
            </a:extLst>
          </p:cNvPr>
          <p:cNvSpPr>
            <a:spLocks noGrp="1"/>
          </p:cNvSpPr>
          <p:nvPr>
            <p:ph type="title"/>
          </p:nvPr>
        </p:nvSpPr>
        <p:spPr/>
        <p:txBody>
          <a:bodyPr/>
          <a:lstStyle/>
          <a:p>
            <a:r>
              <a:rPr lang="el-GR" dirty="0"/>
              <a:t>ΕΛΕΓΧΟΣ ΣΕ ΤΡΙΑ ΣΤΑΔΙΑ</a:t>
            </a:r>
            <a:endParaRPr lang="en-US" dirty="0"/>
          </a:p>
        </p:txBody>
      </p:sp>
      <p:sp>
        <p:nvSpPr>
          <p:cNvPr id="3" name="Content Placeholder 2">
            <a:extLst>
              <a:ext uri="{FF2B5EF4-FFF2-40B4-BE49-F238E27FC236}">
                <a16:creationId xmlns:a16="http://schemas.microsoft.com/office/drawing/2014/main" id="{9FCC9B24-7239-471A-B3F4-46FC62A9BA0A}"/>
              </a:ext>
            </a:extLst>
          </p:cNvPr>
          <p:cNvSpPr>
            <a:spLocks noGrp="1"/>
          </p:cNvSpPr>
          <p:nvPr>
            <p:ph idx="1"/>
          </p:nvPr>
        </p:nvSpPr>
        <p:spPr/>
        <p:txBody>
          <a:bodyPr>
            <a:normAutofit/>
          </a:bodyPr>
          <a:lstStyle/>
          <a:p>
            <a:r>
              <a:rPr lang="el-GR" sz="2400" dirty="0"/>
              <a:t>Πριν από την ανάληψη των καθηκόντων τους ελεγχόταν κατά πόσο πληρούσαν τις προϋποθέσεις προς τούτο (</a:t>
            </a:r>
            <a:r>
              <a:rPr lang="el-GR" sz="2400" i="1" dirty="0"/>
              <a:t>Δοκιμασία</a:t>
            </a:r>
            <a:r>
              <a:rPr lang="el-GR" sz="2400" dirty="0"/>
              <a:t>).</a:t>
            </a:r>
            <a:r>
              <a:rPr lang="el-GR" sz="2400" b="1" dirty="0"/>
              <a:t> </a:t>
            </a:r>
          </a:p>
          <a:p>
            <a:r>
              <a:rPr lang="el-GR" sz="2400" dirty="0"/>
              <a:t>Στη διάρκεια της θητείας τους, γινόταν κάθε μήνα έλεγχος της άσκησης των καθηκόντων τους (</a:t>
            </a:r>
            <a:r>
              <a:rPr lang="el-GR" sz="2400" i="1" dirty="0"/>
              <a:t>Ἐπιχειροτονία</a:t>
            </a:r>
            <a:r>
              <a:rPr lang="el-GR" sz="2400" dirty="0"/>
              <a:t>)</a:t>
            </a:r>
            <a:r>
              <a:rPr lang="el-GR" sz="2400" b="1" dirty="0"/>
              <a:t>. </a:t>
            </a:r>
          </a:p>
          <a:p>
            <a:r>
              <a:rPr lang="el-GR" sz="2400" dirty="0"/>
              <a:t>Μετά τη λήξη της θητείας τους, διεξαγόταν εκτεταμένος οικονομικός έλεγχος (</a:t>
            </a:r>
            <a:r>
              <a:rPr lang="el-GR" sz="2400" i="1" dirty="0"/>
              <a:t>Λόγος</a:t>
            </a:r>
            <a:r>
              <a:rPr lang="el-GR" sz="2400" dirty="0"/>
              <a:t>) και στη συνέχεια έλεγχος για την τυχόν διάπραξη άλλων αδικημάτων κατά την εκτέλεση των καθηκόντων τους (</a:t>
            </a:r>
            <a:r>
              <a:rPr lang="el-GR" sz="2400" i="1" dirty="0"/>
              <a:t>Εὔθυνα</a:t>
            </a:r>
            <a:r>
              <a:rPr lang="el-GR" sz="2400" dirty="0"/>
              <a:t>). </a:t>
            </a:r>
            <a:endParaRPr lang="en-US" sz="2400" dirty="0"/>
          </a:p>
        </p:txBody>
      </p:sp>
    </p:spTree>
    <p:extLst>
      <p:ext uri="{BB962C8B-B14F-4D97-AF65-F5344CB8AC3E}">
        <p14:creationId xmlns:p14="http://schemas.microsoft.com/office/powerpoint/2010/main" val="1033349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BA2F-41A7-485E-A09D-65010FF21497}"/>
              </a:ext>
            </a:extLst>
          </p:cNvPr>
          <p:cNvSpPr>
            <a:spLocks noGrp="1"/>
          </p:cNvSpPr>
          <p:nvPr>
            <p:ph type="title"/>
          </p:nvPr>
        </p:nvSpPr>
        <p:spPr/>
        <p:txBody>
          <a:bodyPr/>
          <a:lstStyle/>
          <a:p>
            <a:pPr algn="ctr"/>
            <a:r>
              <a:rPr lang="el-GR" dirty="0"/>
              <a:t>ΔΟΚΙΜΑΣΙΑ ΑΡΧΟΝΤΩΝ</a:t>
            </a:r>
            <a:endParaRPr lang="en-US" dirty="0"/>
          </a:p>
        </p:txBody>
      </p:sp>
      <p:sp>
        <p:nvSpPr>
          <p:cNvPr id="3" name="Content Placeholder 2">
            <a:extLst>
              <a:ext uri="{FF2B5EF4-FFF2-40B4-BE49-F238E27FC236}">
                <a16:creationId xmlns:a16="http://schemas.microsoft.com/office/drawing/2014/main" id="{ED2A3022-1BD8-48CB-ABAB-713CB49F0FB7}"/>
              </a:ext>
            </a:extLst>
          </p:cNvPr>
          <p:cNvSpPr>
            <a:spLocks noGrp="1"/>
          </p:cNvSpPr>
          <p:nvPr>
            <p:ph idx="1"/>
          </p:nvPr>
        </p:nvSpPr>
        <p:spPr>
          <a:xfrm>
            <a:off x="470517" y="1853248"/>
            <a:ext cx="10830757" cy="4760616"/>
          </a:xfrm>
        </p:spPr>
        <p:txBody>
          <a:bodyPr>
            <a:noAutofit/>
          </a:bodyPr>
          <a:lstStyle/>
          <a:p>
            <a:r>
              <a:rPr lang="el-GR" sz="2200" dirty="0"/>
              <a:t>Όλοι οι πολίτες που είχαν επιλεγεί σε κάποιο αξίωμα, είτε ο ορισμός τους είχε γίνει με κλήρωση είτε με εκλογή, έπρεπε να περάσουν τη διαδικασία της </a:t>
            </a:r>
            <a:r>
              <a:rPr lang="el-GR" sz="2200" i="1" dirty="0"/>
              <a:t>δοκιμασίας</a:t>
            </a:r>
            <a:r>
              <a:rPr lang="el-GR" sz="2200" dirty="0"/>
              <a:t> πριν από την έναρξη της θητείας τους.</a:t>
            </a:r>
          </a:p>
          <a:p>
            <a:r>
              <a:rPr lang="el-GR" sz="2200" dirty="0"/>
              <a:t>Πολύτιμες πληροφορίες σχετικά με τη δοκιμασία όλων των αρχών κατά τον 4</a:t>
            </a:r>
            <a:r>
              <a:rPr lang="el-GR" sz="2200" baseline="30000" dirty="0"/>
              <a:t>ο</a:t>
            </a:r>
            <a:r>
              <a:rPr lang="el-GR" sz="2200" dirty="0"/>
              <a:t> αιώνα π.Χ. μας παρέχει η </a:t>
            </a:r>
            <a:r>
              <a:rPr lang="el-GR" sz="2200" i="1" dirty="0"/>
              <a:t>Αθηναίων Πολιτεία </a:t>
            </a:r>
            <a:r>
              <a:rPr lang="el-GR" sz="2200" dirty="0"/>
              <a:t>του Αριστοτέλη.</a:t>
            </a:r>
          </a:p>
          <a:p>
            <a:r>
              <a:rPr lang="el-GR" sz="2200" dirty="0"/>
              <a:t>Όσοι είχαν κληρωθεί σε ένα από τα αξιώματα των Εννέα Αρχόντων, καθώς και όσοι είχαν κληρωθεί μέλη της Βουλής των Πεντακοσίων, περνούσαν  διπλή δοκιμασία. Πρώτα δοκιμάζονταν ενώπιον της Βουλής των Πεντακοσίων και ακολουθούσε δεύτερη δοκιμασία ενώπιον ηλιαστικού δικαστηρίου. </a:t>
            </a:r>
          </a:p>
          <a:p>
            <a:r>
              <a:rPr lang="el-GR" sz="2200" dirty="0"/>
              <a:t>Οι υποψήφιοι για όλα τα άλλα αξιώματα δοκιμάζονταν μόνο στο δικαστήριο της Ηλιαίας.</a:t>
            </a:r>
            <a:endParaRPr lang="en-US" sz="2200" dirty="0"/>
          </a:p>
        </p:txBody>
      </p:sp>
    </p:spTree>
    <p:extLst>
      <p:ext uri="{BB962C8B-B14F-4D97-AF65-F5344CB8AC3E}">
        <p14:creationId xmlns:p14="http://schemas.microsoft.com/office/powerpoint/2010/main" val="3530330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B0F1-16D2-4683-B1AE-AC21EE5F26CC}"/>
              </a:ext>
            </a:extLst>
          </p:cNvPr>
          <p:cNvSpPr>
            <a:spLocks noGrp="1"/>
          </p:cNvSpPr>
          <p:nvPr>
            <p:ph type="title"/>
          </p:nvPr>
        </p:nvSpPr>
        <p:spPr>
          <a:xfrm>
            <a:off x="0" y="452718"/>
            <a:ext cx="11691891" cy="1400530"/>
          </a:xfrm>
        </p:spPr>
        <p:txBody>
          <a:bodyPr/>
          <a:lstStyle/>
          <a:p>
            <a:r>
              <a:rPr lang="el-GR" dirty="0"/>
              <a:t>[ΑΡΙΣΤΟΤΕΛΗΣ] </a:t>
            </a:r>
            <a:r>
              <a:rPr lang="el-GR" i="1" dirty="0"/>
              <a:t>ΑΘΗΝΑΙΩΝ ΠΟΛΙΤΕΙΑ </a:t>
            </a:r>
            <a:r>
              <a:rPr lang="el-GR" dirty="0"/>
              <a:t>55.1-2</a:t>
            </a:r>
            <a:endParaRPr lang="en-US" dirty="0"/>
          </a:p>
        </p:txBody>
      </p:sp>
      <p:sp>
        <p:nvSpPr>
          <p:cNvPr id="3" name="Content Placeholder 2">
            <a:extLst>
              <a:ext uri="{FF2B5EF4-FFF2-40B4-BE49-F238E27FC236}">
                <a16:creationId xmlns:a16="http://schemas.microsoft.com/office/drawing/2014/main" id="{E986DEC7-191F-440E-B557-8C2F849A23E4}"/>
              </a:ext>
            </a:extLst>
          </p:cNvPr>
          <p:cNvSpPr>
            <a:spLocks noGrp="1"/>
          </p:cNvSpPr>
          <p:nvPr>
            <p:ph idx="1"/>
          </p:nvPr>
        </p:nvSpPr>
        <p:spPr/>
        <p:txBody>
          <a:bodyPr>
            <a:normAutofit fontScale="92500"/>
          </a:bodyPr>
          <a:lstStyle/>
          <a:p>
            <a:r>
              <a:rPr lang="el-GR" dirty="0"/>
              <a:t>Αυτά, λοιπόν, είναι τα αξιώματα, στα οποία η ανάδειξη γίνεται με κλήρο, και αυτές είναι οι αρμοδιότητές τους. Για τους λεγόμενους εννέα άρχοντες</a:t>
            </a:r>
            <a:r>
              <a:rPr lang="en-US" dirty="0"/>
              <a:t> </a:t>
            </a:r>
            <a:r>
              <a:rPr lang="el-GR" dirty="0"/>
              <a:t>έχει κιόλας ειπωθεί με ποιον τρόπο αναγορεύονταν παλαιότερα. Τώρα διορίζουν με κλήρο έξι θεσμοθέτες και ένα γραμματέα τους, καθώς και τον (επώνυμο) άρχοντα, τον άρχοντα βασιλέα και τον πολέμαρχο, τον καθένα από μια φυλή με τη σειρά. [2] Όλοι αυτοί, εκτός από το γραμματέα, κρίνονται πρώτα από τη βουλή των Πεντακοσίων. Ο γραμματέας κρίνεται από δικαστήριο, όπως και όλοι οι άλλοι αξιωματούχοι, γιατί όλοι όσοι διορίζονται σε αξίωμα, είτε με κλήρο είτε με εκλογή, κρίνονται από δικαστήριο προτού αναλάβουν υπηρεσία. Οι εννέα άρχοντες εξετάζονται πρώτα από τη βουλή και ύστερα από το δικαστήριο. Παλαιότερα δεν αναλάμβανε εξουσία όποιος αποδοκιμαζόταν από τη βουλή, αλλά τώρα μπορεί να κάνει έφεση στο δικαστήριο, του οποίου η απόφαση είναι τελεσίδικη.</a:t>
            </a:r>
            <a:endParaRPr lang="en-US" dirty="0"/>
          </a:p>
        </p:txBody>
      </p:sp>
    </p:spTree>
    <p:extLst>
      <p:ext uri="{BB962C8B-B14F-4D97-AF65-F5344CB8AC3E}">
        <p14:creationId xmlns:p14="http://schemas.microsoft.com/office/powerpoint/2010/main" val="3641277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73EC-31E1-4EC3-8942-C156894E510C}"/>
              </a:ext>
            </a:extLst>
          </p:cNvPr>
          <p:cNvSpPr>
            <a:spLocks noGrp="1"/>
          </p:cNvSpPr>
          <p:nvPr>
            <p:ph type="title"/>
          </p:nvPr>
        </p:nvSpPr>
        <p:spPr/>
        <p:txBody>
          <a:bodyPr/>
          <a:lstStyle/>
          <a:p>
            <a:pPr algn="ctr"/>
            <a:r>
              <a:rPr lang="el-GR" dirty="0"/>
              <a:t>ΑΝΤΙΚΕΙΜΕΝΟ ΤΗΣ ΔΟΚΙΜΑΣΙΑΣ</a:t>
            </a:r>
            <a:endParaRPr lang="en-US" dirty="0"/>
          </a:p>
        </p:txBody>
      </p:sp>
      <p:sp>
        <p:nvSpPr>
          <p:cNvPr id="3" name="Content Placeholder 2">
            <a:extLst>
              <a:ext uri="{FF2B5EF4-FFF2-40B4-BE49-F238E27FC236}">
                <a16:creationId xmlns:a16="http://schemas.microsoft.com/office/drawing/2014/main" id="{0BA4A7AC-A150-43DD-81C9-7E9D96E4B179}"/>
              </a:ext>
            </a:extLst>
          </p:cNvPr>
          <p:cNvSpPr>
            <a:spLocks noGrp="1"/>
          </p:cNvSpPr>
          <p:nvPr>
            <p:ph idx="1"/>
          </p:nvPr>
        </p:nvSpPr>
        <p:spPr>
          <a:xfrm>
            <a:off x="1103312" y="2343705"/>
            <a:ext cx="8946541" cy="3904694"/>
          </a:xfrm>
        </p:spPr>
        <p:txBody>
          <a:bodyPr>
            <a:normAutofit/>
          </a:bodyPr>
          <a:lstStyle/>
          <a:p>
            <a:r>
              <a:rPr lang="el-GR" sz="2800" dirty="0"/>
              <a:t>Σκοπός της </a:t>
            </a:r>
            <a:r>
              <a:rPr lang="el-GR" sz="2800" i="1" dirty="0"/>
              <a:t>δοκιμασίας </a:t>
            </a:r>
            <a:r>
              <a:rPr lang="el-GR" sz="2800" dirty="0"/>
              <a:t>των αρχόντων ήταν να εξακριβώσει κατά πόσο ο υποψήφιος άρχοντας είχε τα προσόντα και τις προϋποθέσεις που προέβλεπε ο νόμος, ώστε να μπορεί νόμιμα να αναλάβει το αξίωμά του. </a:t>
            </a:r>
            <a:endParaRPr lang="en-US" sz="2800" dirty="0"/>
          </a:p>
        </p:txBody>
      </p:sp>
    </p:spTree>
    <p:extLst>
      <p:ext uri="{BB962C8B-B14F-4D97-AF65-F5344CB8AC3E}">
        <p14:creationId xmlns:p14="http://schemas.microsoft.com/office/powerpoint/2010/main" val="1132370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9B8F-E407-432A-B08B-C3B5E88C8314}"/>
              </a:ext>
            </a:extLst>
          </p:cNvPr>
          <p:cNvSpPr>
            <a:spLocks noGrp="1"/>
          </p:cNvSpPr>
          <p:nvPr>
            <p:ph type="title"/>
          </p:nvPr>
        </p:nvSpPr>
        <p:spPr>
          <a:xfrm>
            <a:off x="115410" y="452718"/>
            <a:ext cx="10750858" cy="1400530"/>
          </a:xfrm>
        </p:spPr>
        <p:txBody>
          <a:bodyPr/>
          <a:lstStyle/>
          <a:p>
            <a:r>
              <a:rPr lang="el-GR" dirty="0"/>
              <a:t>ΠΡΟΫΠΟΘΕΣΕΙΣ ΑΝΑΛΗΨΗΣ ΑΞΙΩΜΑΤΟΣ</a:t>
            </a:r>
            <a:endParaRPr lang="en-US" dirty="0"/>
          </a:p>
        </p:txBody>
      </p:sp>
      <p:sp>
        <p:nvSpPr>
          <p:cNvPr id="3" name="Content Placeholder 2">
            <a:extLst>
              <a:ext uri="{FF2B5EF4-FFF2-40B4-BE49-F238E27FC236}">
                <a16:creationId xmlns:a16="http://schemas.microsoft.com/office/drawing/2014/main" id="{25CF32AA-5EC1-4BD7-A0A8-77494200A02A}"/>
              </a:ext>
            </a:extLst>
          </p:cNvPr>
          <p:cNvSpPr>
            <a:spLocks noGrp="1"/>
          </p:cNvSpPr>
          <p:nvPr>
            <p:ph idx="1"/>
          </p:nvPr>
        </p:nvSpPr>
        <p:spPr>
          <a:xfrm>
            <a:off x="736846" y="2052918"/>
            <a:ext cx="10298097" cy="4805082"/>
          </a:xfrm>
        </p:spPr>
        <p:txBody>
          <a:bodyPr>
            <a:normAutofit/>
          </a:bodyPr>
          <a:lstStyle/>
          <a:p>
            <a:r>
              <a:rPr lang="el-GR" dirty="0"/>
              <a:t>Οι απαραίτητες πρϋποθέσεις για να έχει κάποιος το δικαίωμα να αναλάβει κάποιο αξίωμα ήταν:</a:t>
            </a:r>
          </a:p>
          <a:p>
            <a:r>
              <a:rPr lang="el-GR" dirty="0"/>
              <a:t>Να έχει την ιδιότητα του Αθηναίου πολίτη, </a:t>
            </a:r>
          </a:p>
          <a:p>
            <a:r>
              <a:rPr lang="el-GR" dirty="0"/>
              <a:t>Να μην την έχει χάσει από την επιβολή της ποινής της </a:t>
            </a:r>
            <a:r>
              <a:rPr lang="el-GR" i="1" dirty="0"/>
              <a:t>ἀτιμίας</a:t>
            </a:r>
            <a:r>
              <a:rPr lang="el-GR" dirty="0"/>
              <a:t> </a:t>
            </a:r>
          </a:p>
          <a:p>
            <a:r>
              <a:rPr lang="el-GR" dirty="0"/>
              <a:t>Να μην έχει διαπράξει συγκεκριμένα αδικήματα:</a:t>
            </a:r>
          </a:p>
          <a:p>
            <a:pPr lvl="1"/>
            <a:r>
              <a:rPr lang="el-GR" dirty="0"/>
              <a:t>στρατιωτικά αδικήματα (αστρατεία, λιποταξία, ρίψη της ασπίδας),</a:t>
            </a:r>
          </a:p>
          <a:p>
            <a:pPr lvl="1"/>
            <a:r>
              <a:rPr lang="el-GR" dirty="0"/>
              <a:t>οικονομικά αδικήματα απέναντι στην πολιτεία (οφειλή προς το δημόσιο),</a:t>
            </a:r>
          </a:p>
          <a:p>
            <a:pPr lvl="1"/>
            <a:r>
              <a:rPr lang="el-GR" dirty="0"/>
              <a:t>παραμέληση των υποχρεώσεων απέναντι στους γονείς. </a:t>
            </a:r>
            <a:endParaRPr lang="en-US" dirty="0"/>
          </a:p>
          <a:p>
            <a:r>
              <a:rPr lang="el-GR" dirty="0"/>
              <a:t>Εκτός από τα παραπάνω αδικήματα ωστόσο, η </a:t>
            </a:r>
            <a:r>
              <a:rPr lang="el-GR" i="1" dirty="0"/>
              <a:t>δοκιμασία</a:t>
            </a:r>
            <a:r>
              <a:rPr lang="el-GR" dirty="0"/>
              <a:t> αναφερόταν στη σύνολη παρουσία του υποψηφίου στα πολιτικά πράγματα.</a:t>
            </a:r>
          </a:p>
        </p:txBody>
      </p:sp>
    </p:spTree>
    <p:extLst>
      <p:ext uri="{BB962C8B-B14F-4D97-AF65-F5344CB8AC3E}">
        <p14:creationId xmlns:p14="http://schemas.microsoft.com/office/powerpoint/2010/main" val="2264758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C955-9A2C-425A-8D92-EFF5AA0A86F3}"/>
              </a:ext>
            </a:extLst>
          </p:cNvPr>
          <p:cNvSpPr>
            <a:spLocks noGrp="1"/>
          </p:cNvSpPr>
          <p:nvPr>
            <p:ph type="title"/>
          </p:nvPr>
        </p:nvSpPr>
        <p:spPr>
          <a:xfrm>
            <a:off x="133165" y="452718"/>
            <a:ext cx="11390051" cy="1400530"/>
          </a:xfrm>
        </p:spPr>
        <p:txBody>
          <a:bodyPr/>
          <a:lstStyle/>
          <a:p>
            <a:r>
              <a:rPr lang="el-GR" dirty="0"/>
              <a:t>[ΑΡΙΣΤΟΤΕΛΗΣ] </a:t>
            </a:r>
            <a:r>
              <a:rPr lang="el-GR" i="1" dirty="0"/>
              <a:t>ΑΘΗΝΑΙΩΝ ΠΟΛΙΤΕΙΑ </a:t>
            </a:r>
            <a:r>
              <a:rPr lang="el-GR" dirty="0"/>
              <a:t>55.3-4</a:t>
            </a:r>
            <a:endParaRPr lang="en-US" dirty="0"/>
          </a:p>
        </p:txBody>
      </p:sp>
      <p:sp>
        <p:nvSpPr>
          <p:cNvPr id="3" name="Content Placeholder 2">
            <a:extLst>
              <a:ext uri="{FF2B5EF4-FFF2-40B4-BE49-F238E27FC236}">
                <a16:creationId xmlns:a16="http://schemas.microsoft.com/office/drawing/2014/main" id="{7CA3441E-4050-463A-A523-ABC640AD11DB}"/>
              </a:ext>
            </a:extLst>
          </p:cNvPr>
          <p:cNvSpPr>
            <a:spLocks noGrp="1"/>
          </p:cNvSpPr>
          <p:nvPr>
            <p:ph idx="1"/>
          </p:nvPr>
        </p:nvSpPr>
        <p:spPr>
          <a:xfrm>
            <a:off x="399495" y="1853248"/>
            <a:ext cx="10946167" cy="4858270"/>
          </a:xfrm>
        </p:spPr>
        <p:txBody>
          <a:bodyPr>
            <a:normAutofit/>
          </a:bodyPr>
          <a:lstStyle/>
          <a:p>
            <a:r>
              <a:rPr lang="el-GR" dirty="0"/>
              <a:t> Όταν γίνεται η δοκιμασία, ρωτούν: «Ποιος είναι ο πατέρας σου και σε ποιον δήμο ανήκεις και ποιος είναι ο πάππος σου, ποια η μητέρα σου και ποιος ο πατέρας της μητέρας σου και από ποιους δήμους;» Μετά τον ρωτούν αν συμμετέχει στη λατρεία του Πατρώου Απόλλωνα και του Ερκείου Δία και πού βρίσκονται τα ιερά τους. Ύστερα, αν έχει οικογενειακούς τάφους και πού βρίσκονται, έπειτα αν φροντίζει τους γονείς του και αν πληρώνει τους φόρους και αν έχει υπηρετήσει τη θητεία του. Αφού του απευθύνει (ο πρόεδρος) αυτές τις ερωτήσεις, του λέει: «Φώναξε τώρα μάρτυρες για όσα είπες». [4] Και αφού παρουσιάσει τους μάρτυρές του, ρωτούν: «Έχει κανείς κάποια κατηγορία εναντίον του;» Κι αν υπάρχει κάποιος κατήγορος, του δίνουν το λόγο και μετά ο κατηγορούμενος απολογείται. Ύστερα αποφασίζουν, η βουλή με ανάταση χεριών ενώ το δικαστήριο με μυστική ψηφοφορία. Αν δεν παρουσιαστεί κατήγορος, γίνεται αμέσως η ψηφοφορία. Και παλαιότερα μόνον ένας βουλευτής έδινε την ψήφο του, τώρα όμως πρέπει να ψηφίσουν όλοι για τους εννέα άρχοντες, ώστε αν κάποιος πονηρός υποψήφιος καταφέρει να ξεφύγει από τους κατηγόρους του, να μπορούν στη συνέχεια οι δικαστές να τον απορρίψουν. </a:t>
            </a:r>
            <a:endParaRPr lang="en-US" dirty="0"/>
          </a:p>
        </p:txBody>
      </p:sp>
    </p:spTree>
    <p:extLst>
      <p:ext uri="{BB962C8B-B14F-4D97-AF65-F5344CB8AC3E}">
        <p14:creationId xmlns:p14="http://schemas.microsoft.com/office/powerpoint/2010/main" val="2710282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9052-6A3F-4BFC-B9EE-FF3D82B1A5C4}"/>
              </a:ext>
            </a:extLst>
          </p:cNvPr>
          <p:cNvSpPr>
            <a:spLocks noGrp="1"/>
          </p:cNvSpPr>
          <p:nvPr>
            <p:ph type="title"/>
          </p:nvPr>
        </p:nvSpPr>
        <p:spPr/>
        <p:txBody>
          <a:bodyPr/>
          <a:lstStyle/>
          <a:p>
            <a:pPr algn="ctr"/>
            <a:r>
              <a:rPr lang="el-GR" dirty="0"/>
              <a:t>Βιβλιογραφία</a:t>
            </a:r>
            <a:br>
              <a:rPr lang="en-US" dirty="0"/>
            </a:br>
            <a:endParaRPr lang="en-US" dirty="0"/>
          </a:p>
        </p:txBody>
      </p:sp>
      <p:sp>
        <p:nvSpPr>
          <p:cNvPr id="3" name="Content Placeholder 2">
            <a:extLst>
              <a:ext uri="{FF2B5EF4-FFF2-40B4-BE49-F238E27FC236}">
                <a16:creationId xmlns:a16="http://schemas.microsoft.com/office/drawing/2014/main" id="{1353887A-6894-4329-A0EA-CE2E9A762FEB}"/>
              </a:ext>
            </a:extLst>
          </p:cNvPr>
          <p:cNvSpPr>
            <a:spLocks noGrp="1"/>
          </p:cNvSpPr>
          <p:nvPr>
            <p:ph idx="1"/>
          </p:nvPr>
        </p:nvSpPr>
        <p:spPr/>
        <p:txBody>
          <a:bodyPr/>
          <a:lstStyle/>
          <a:p>
            <a:r>
              <a:rPr lang="en-US" dirty="0"/>
              <a:t>Carey</a:t>
            </a:r>
            <a:r>
              <a:rPr lang="el-GR" dirty="0"/>
              <a:t>, </a:t>
            </a:r>
            <a:r>
              <a:rPr lang="en-US" dirty="0"/>
              <a:t>C</a:t>
            </a:r>
            <a:r>
              <a:rPr lang="el-GR" dirty="0"/>
              <a:t>., </a:t>
            </a:r>
            <a:r>
              <a:rPr lang="en-US" i="1" dirty="0"/>
              <a:t>Lysias</a:t>
            </a:r>
            <a:r>
              <a:rPr lang="el-GR" i="1" dirty="0"/>
              <a:t>: </a:t>
            </a:r>
            <a:r>
              <a:rPr lang="en-US" i="1" dirty="0"/>
              <a:t>Selected Speeches</a:t>
            </a:r>
            <a:r>
              <a:rPr lang="el-GR" i="1" dirty="0"/>
              <a:t>,</a:t>
            </a:r>
            <a:r>
              <a:rPr lang="el-GR" dirty="0"/>
              <a:t> </a:t>
            </a:r>
            <a:r>
              <a:rPr lang="en-US" dirty="0"/>
              <a:t>Cambridge</a:t>
            </a:r>
            <a:r>
              <a:rPr lang="el-GR" dirty="0"/>
              <a:t>, </a:t>
            </a:r>
            <a:r>
              <a:rPr lang="en-US" dirty="0"/>
              <a:t>Cambridge University Press</a:t>
            </a:r>
            <a:r>
              <a:rPr lang="el-GR" dirty="0"/>
              <a:t>, 1989.</a:t>
            </a:r>
            <a:endParaRPr lang="en-US" dirty="0"/>
          </a:p>
          <a:p>
            <a:r>
              <a:rPr lang="en-US" dirty="0">
                <a:solidFill>
                  <a:srgbClr val="FFFF00"/>
                </a:solidFill>
              </a:rPr>
              <a:t>Todd, S. C., </a:t>
            </a:r>
            <a:r>
              <a:rPr lang="en-US" i="1" dirty="0">
                <a:solidFill>
                  <a:srgbClr val="FFFF00"/>
                </a:solidFill>
              </a:rPr>
              <a:t>Lysias</a:t>
            </a:r>
            <a:r>
              <a:rPr lang="en-US" dirty="0">
                <a:solidFill>
                  <a:srgbClr val="FFFF00"/>
                </a:solidFill>
              </a:rPr>
              <a:t>, translation and commentary (The Oratory of Classical Greece, vol. 2), Austin, University of Texas Press, 2000.</a:t>
            </a:r>
          </a:p>
          <a:p>
            <a:r>
              <a:rPr lang="en-US" dirty="0"/>
              <a:t>Todd, S. C., </a:t>
            </a:r>
            <a:r>
              <a:rPr lang="en-US" i="1" dirty="0"/>
              <a:t>A Commentary on Lysias, Speeches 1–11</a:t>
            </a:r>
            <a:r>
              <a:rPr lang="en-US" dirty="0"/>
              <a:t>, Oxford, Oxford University Press, 2007.</a:t>
            </a:r>
          </a:p>
          <a:p>
            <a:r>
              <a:rPr lang="en-US" dirty="0"/>
              <a:t>Todd, S. C., </a:t>
            </a:r>
            <a:r>
              <a:rPr lang="en-US" i="1" dirty="0"/>
              <a:t>A Commentary on Lysias, Speeches 12-16</a:t>
            </a:r>
            <a:r>
              <a:rPr lang="en-US" dirty="0"/>
              <a:t>, Oxford - New York, Oxford University Press, 2020.</a:t>
            </a:r>
          </a:p>
          <a:p>
            <a:r>
              <a:rPr lang="en-US" dirty="0">
                <a:solidFill>
                  <a:srgbClr val="FFFF00"/>
                </a:solidFill>
              </a:rPr>
              <a:t>Weiss, Steven, </a:t>
            </a:r>
            <a:r>
              <a:rPr lang="en-US" i="1" dirty="0">
                <a:solidFill>
                  <a:srgbClr val="FFFF00"/>
                </a:solidFill>
              </a:rPr>
              <a:t>The Ten Attic Orators</a:t>
            </a:r>
            <a:r>
              <a:rPr lang="en-US" dirty="0">
                <a:solidFill>
                  <a:srgbClr val="FFFF00"/>
                </a:solidFill>
              </a:rPr>
              <a:t>, online: The-ten-attic-orators-rhetinfo.pdf</a:t>
            </a:r>
          </a:p>
        </p:txBody>
      </p:sp>
    </p:spTree>
    <p:extLst>
      <p:ext uri="{BB962C8B-B14F-4D97-AF65-F5344CB8AC3E}">
        <p14:creationId xmlns:p14="http://schemas.microsoft.com/office/powerpoint/2010/main" val="563314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A602-7EFA-4002-98C7-D2ABD3E5B285}"/>
              </a:ext>
            </a:extLst>
          </p:cNvPr>
          <p:cNvSpPr>
            <a:spLocks noGrp="1"/>
          </p:cNvSpPr>
          <p:nvPr>
            <p:ph type="title"/>
          </p:nvPr>
        </p:nvSpPr>
        <p:spPr/>
        <p:txBody>
          <a:bodyPr/>
          <a:lstStyle/>
          <a:p>
            <a:pPr algn="ctr"/>
            <a:r>
              <a:rPr lang="el-GR" dirty="0"/>
              <a:t>ΕΠΙΧΕΙΡΟΤΟΝΙΑ</a:t>
            </a:r>
            <a:endParaRPr lang="en-US" dirty="0"/>
          </a:p>
        </p:txBody>
      </p:sp>
      <p:sp>
        <p:nvSpPr>
          <p:cNvPr id="3" name="Content Placeholder 2">
            <a:extLst>
              <a:ext uri="{FF2B5EF4-FFF2-40B4-BE49-F238E27FC236}">
                <a16:creationId xmlns:a16="http://schemas.microsoft.com/office/drawing/2014/main" id="{B6A3B2C0-7B79-4E29-8497-424EAE86F906}"/>
              </a:ext>
            </a:extLst>
          </p:cNvPr>
          <p:cNvSpPr>
            <a:spLocks noGrp="1"/>
          </p:cNvSpPr>
          <p:nvPr>
            <p:ph idx="1"/>
          </p:nvPr>
        </p:nvSpPr>
        <p:spPr/>
        <p:txBody>
          <a:bodyPr>
            <a:normAutofit/>
          </a:bodyPr>
          <a:lstStyle/>
          <a:p>
            <a:r>
              <a:rPr lang="el-GR" sz="2800" dirty="0"/>
              <a:t>Διενεργούνταν κάθε μήνα στην Εκκλησία του Δήμου.</a:t>
            </a:r>
          </a:p>
          <a:p>
            <a:r>
              <a:rPr lang="el-GR" sz="2800" dirty="0"/>
              <a:t>Αφορούσε όλες τις αρχές.</a:t>
            </a:r>
          </a:p>
          <a:p>
            <a:r>
              <a:rPr lang="el-GR" sz="2800" dirty="0"/>
              <a:t>Οι άρχοντες ελέγχονταν κατά πόσον ασκούσαν ορθά και νόμιμα τα καθήκοντά τους.</a:t>
            </a:r>
          </a:p>
          <a:p>
            <a:r>
              <a:rPr lang="el-GR" sz="2800" dirty="0"/>
              <a:t>Κάθε πολίτης μπορούσε να απευθύνει κατηγορία.</a:t>
            </a:r>
            <a:endParaRPr lang="en-US" sz="2800" dirty="0"/>
          </a:p>
        </p:txBody>
      </p:sp>
    </p:spTree>
    <p:extLst>
      <p:ext uri="{BB962C8B-B14F-4D97-AF65-F5344CB8AC3E}">
        <p14:creationId xmlns:p14="http://schemas.microsoft.com/office/powerpoint/2010/main" val="2657325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739B-D0B1-4B4B-B02C-D4FFBE11FBF8}"/>
              </a:ext>
            </a:extLst>
          </p:cNvPr>
          <p:cNvSpPr>
            <a:spLocks noGrp="1"/>
          </p:cNvSpPr>
          <p:nvPr>
            <p:ph type="title"/>
          </p:nvPr>
        </p:nvSpPr>
        <p:spPr>
          <a:xfrm>
            <a:off x="0" y="355107"/>
            <a:ext cx="11274641" cy="1498141"/>
          </a:xfrm>
        </p:spPr>
        <p:txBody>
          <a:bodyPr/>
          <a:lstStyle/>
          <a:p>
            <a:r>
              <a:rPr lang="el-GR" dirty="0"/>
              <a:t>ΛΟΓΟΔΟΣΙΑ ΜΕΤΑ ΤΟ ΤΕΛΟΣ ΤΗΣ ΘΗΤΕΙΑΣ</a:t>
            </a:r>
            <a:endParaRPr lang="en-US" dirty="0"/>
          </a:p>
        </p:txBody>
      </p:sp>
      <p:sp>
        <p:nvSpPr>
          <p:cNvPr id="3" name="Content Placeholder 2">
            <a:extLst>
              <a:ext uri="{FF2B5EF4-FFF2-40B4-BE49-F238E27FC236}">
                <a16:creationId xmlns:a16="http://schemas.microsoft.com/office/drawing/2014/main" id="{EB01DF91-A11B-460E-8ADB-9B060E574061}"/>
              </a:ext>
            </a:extLst>
          </p:cNvPr>
          <p:cNvSpPr>
            <a:spLocks noGrp="1"/>
          </p:cNvSpPr>
          <p:nvPr>
            <p:ph idx="1"/>
          </p:nvPr>
        </p:nvSpPr>
        <p:spPr/>
        <p:txBody>
          <a:bodyPr/>
          <a:lstStyle/>
          <a:p>
            <a:pPr lvl="1">
              <a:spcBef>
                <a:spcPts val="600"/>
              </a:spcBef>
            </a:pPr>
            <a:r>
              <a:rPr lang="el-GR" sz="2800" dirty="0"/>
              <a:t>Στη λήξη της θητείας των αρχόντων, γινόταν έλεγχος σε δύο στάδια, ενώπιον επιτροπής:</a:t>
            </a:r>
          </a:p>
          <a:p>
            <a:pPr lvl="1">
              <a:spcBef>
                <a:spcPts val="600"/>
              </a:spcBef>
            </a:pPr>
            <a:r>
              <a:rPr lang="el-GR" sz="2800" i="1" dirty="0"/>
              <a:t>Πρώτο στάδιο: Λόγος </a:t>
            </a:r>
          </a:p>
          <a:p>
            <a:pPr lvl="2">
              <a:spcBef>
                <a:spcPts val="600"/>
              </a:spcBef>
            </a:pPr>
            <a:r>
              <a:rPr lang="el-GR" sz="2800" dirty="0"/>
              <a:t>Ενδελεχής εξέταση οικονομικής διαχείρισης.</a:t>
            </a:r>
          </a:p>
          <a:p>
            <a:pPr lvl="1">
              <a:spcBef>
                <a:spcPts val="600"/>
              </a:spcBef>
            </a:pPr>
            <a:r>
              <a:rPr lang="el-GR" sz="2800" i="1" dirty="0"/>
              <a:t>Δεύτερο στάδιο: Εὔθυνα </a:t>
            </a:r>
          </a:p>
          <a:p>
            <a:pPr lvl="2">
              <a:spcBef>
                <a:spcPts val="600"/>
              </a:spcBef>
            </a:pPr>
            <a:r>
              <a:rPr lang="el-GR" sz="2800" dirty="0"/>
              <a:t>Έλεγχος τυχόν διάπραξης αδικημάτων κατά την άσκηση της αρχής.</a:t>
            </a:r>
          </a:p>
          <a:p>
            <a:pPr marL="0" indent="0">
              <a:buNone/>
            </a:pPr>
            <a:endParaRPr lang="en-US" dirty="0"/>
          </a:p>
        </p:txBody>
      </p:sp>
    </p:spTree>
    <p:extLst>
      <p:ext uri="{BB962C8B-B14F-4D97-AF65-F5344CB8AC3E}">
        <p14:creationId xmlns:p14="http://schemas.microsoft.com/office/powerpoint/2010/main" val="48459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82F1B53-44C3-46B5-BDEA-80AC4992070E}"/>
              </a:ext>
            </a:extLst>
          </p:cNvPr>
          <p:cNvSpPr>
            <a:spLocks noGrp="1"/>
          </p:cNvSpPr>
          <p:nvPr>
            <p:ph type="title"/>
          </p:nvPr>
        </p:nvSpPr>
        <p:spPr>
          <a:xfrm>
            <a:off x="62145" y="208626"/>
            <a:ext cx="10715346" cy="1060881"/>
          </a:xfrm>
        </p:spPr>
        <p:txBody>
          <a:bodyPr/>
          <a:lstStyle/>
          <a:p>
            <a:r>
              <a:rPr lang="el-GR" dirty="0"/>
              <a:t>Λυσίας 31 </a:t>
            </a:r>
            <a:r>
              <a:rPr lang="el-GR" i="1" dirty="0"/>
              <a:t>Κατά Φίλωνος δοκιμασίας 1-2</a:t>
            </a:r>
            <a:endParaRPr lang="en-US" dirty="0"/>
          </a:p>
        </p:txBody>
      </p:sp>
      <p:sp>
        <p:nvSpPr>
          <p:cNvPr id="6" name="Content Placeholder 5">
            <a:extLst>
              <a:ext uri="{FF2B5EF4-FFF2-40B4-BE49-F238E27FC236}">
                <a16:creationId xmlns:a16="http://schemas.microsoft.com/office/drawing/2014/main" id="{815812C0-51BE-474D-A36E-1589F6637537}"/>
              </a:ext>
            </a:extLst>
          </p:cNvPr>
          <p:cNvSpPr>
            <a:spLocks noGrp="1"/>
          </p:cNvSpPr>
          <p:nvPr>
            <p:ph sz="half" idx="1"/>
          </p:nvPr>
        </p:nvSpPr>
        <p:spPr>
          <a:xfrm>
            <a:off x="62144" y="1589103"/>
            <a:ext cx="4820574" cy="5060271"/>
          </a:xfrm>
        </p:spPr>
        <p:txBody>
          <a:bodyPr>
            <a:normAutofit lnSpcReduction="10000"/>
          </a:bodyPr>
          <a:lstStyle/>
          <a:p>
            <a:r>
              <a:rPr lang="el-GR" dirty="0"/>
              <a:t> [1] </a:t>
            </a:r>
            <a:r>
              <a:rPr lang="el-GR" i="1" dirty="0"/>
              <a:t>Ὤιμην μέν, ὦ βουλή, οὐκ ἄν ποτ’ εἰς τοῦτο τόλμης Φίλωνα ἀφικέσθαι, ὥστε ἐθελῆσαι ὡς ὑμᾶς ἐλθεῖν </a:t>
            </a:r>
            <a:r>
              <a:rPr lang="el-GR" b="1" i="1" dirty="0"/>
              <a:t>δοκιμασθησόμενον</a:t>
            </a:r>
            <a:r>
              <a:rPr lang="el-GR" i="1" dirty="0"/>
              <a:t>· ἐπειδὴ δὲ οὐχ ἕν τι μόνον ἀλλὰ πολλὰ τολμηρός ἐστιν, ἐγὼ δὲ ὀμόσας εἰσῆλθον εἰς τὸ βουλευτήριον τὰ</a:t>
            </a:r>
            <a:br>
              <a:rPr lang="el-GR" i="1" dirty="0"/>
            </a:br>
            <a:r>
              <a:rPr lang="el-GR" i="1" dirty="0"/>
              <a:t>βέλτιστα βουλεύσειν τῇ πόλει, [2] ἔνεστί τε ἐν τῷ ὅρκῳ ἀποφανεῖν εἴ τίς τινα οἶδε τῶν λαχόντων ἀνεπιτήδειον ὄντα βουλεύειν, ἐγὼ τὴν κατὰ τουτουὶ Φίλωνος ποιήσομαι κατηγορίαν, οὐ μέντοι γε ἰδίαν ἔχθραν οὐδεμίαν μεταπορευόμενος, οὐδὲ τῷ δύνασθαι καὶ εἰωθέναι λέγειν ἐν ὑμῖν ἐπαρθείς, ἀλλὰ τῷ πλήθει τῶν ἁμαρτημάτων αὐτοῦ πιστεύων,</a:t>
            </a:r>
            <a:br>
              <a:rPr lang="el-GR" i="1" dirty="0"/>
            </a:br>
            <a:r>
              <a:rPr lang="el-GR" i="1" dirty="0"/>
              <a:t>καὶ τοῖς ὅρκοις οἷς ὤμοσα ἐμμένειν ἀξιῶν.</a:t>
            </a:r>
            <a:endParaRPr lang="en-US" i="1" dirty="0"/>
          </a:p>
        </p:txBody>
      </p:sp>
      <p:sp>
        <p:nvSpPr>
          <p:cNvPr id="10" name="Content Placeholder 9">
            <a:extLst>
              <a:ext uri="{FF2B5EF4-FFF2-40B4-BE49-F238E27FC236}">
                <a16:creationId xmlns:a16="http://schemas.microsoft.com/office/drawing/2014/main" id="{812E24CE-1BC3-4056-8F34-CFE2C2165A85}"/>
              </a:ext>
            </a:extLst>
          </p:cNvPr>
          <p:cNvSpPr>
            <a:spLocks noGrp="1"/>
          </p:cNvSpPr>
          <p:nvPr>
            <p:ph sz="half" idx="2"/>
          </p:nvPr>
        </p:nvSpPr>
        <p:spPr>
          <a:xfrm>
            <a:off x="4882718" y="1491449"/>
            <a:ext cx="7066625" cy="5157925"/>
          </a:xfrm>
        </p:spPr>
        <p:txBody>
          <a:bodyPr>
            <a:noAutofit/>
          </a:bodyPr>
          <a:lstStyle/>
          <a:p>
            <a:r>
              <a:rPr lang="el-GR" sz="2000" dirty="0"/>
              <a:t>Δεν πίστευα, άνδρες βουλευτές, να φτάσει ο Φίλωνας σε τόση αναίδεια, ώστε να τολμήσει να παρουσιαστεί ενώπιόν σας ζητώντας την επικύρωσή του ως βουλευτή. Επειδή όμως η τόλμη του εκδηλώθηκε όχι μια φορά αλλά πολλές, κι εγώ μπήκα στο βουλευτήριο αφού ορκίστηκα να υπηρετήσω με τον καλύτερο τρόπο τα συμφέροντα στην πόλη και επειδή στον όρκο περιλαμβάνεται να το δηλώνουμε, αν γνωρίζουμε ότι  κάποιος έχει κληρωθεί ακατάλληλος να είναι βουλευτής, εγώ θα κατηγορήσω το Φίλωνα αυτόν εδώ, όχι βέβαια εκδικούμενος κάτι προσωπικό μεταξύ μας ούτε υπερηφανευόμενος για τη δύναμη και τη συνήθεια να μιλώ ενώπιόν σας, αλλά γιατί πείστηκα από το πλήθος των αδικημάτων του και γιατί έχω την αξίωση να υπηρετώ με συνέπεια τους όρκους τους οποίους έδωσα.</a:t>
            </a:r>
            <a:endParaRPr lang="en-US" sz="2000" dirty="0"/>
          </a:p>
        </p:txBody>
      </p:sp>
    </p:spTree>
    <p:extLst>
      <p:ext uri="{BB962C8B-B14F-4D97-AF65-F5344CB8AC3E}">
        <p14:creationId xmlns:p14="http://schemas.microsoft.com/office/powerpoint/2010/main" val="16335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08EA-1F98-4140-804B-61B29F1FF180}"/>
              </a:ext>
            </a:extLst>
          </p:cNvPr>
          <p:cNvSpPr>
            <a:spLocks noGrp="1"/>
          </p:cNvSpPr>
          <p:nvPr>
            <p:ph type="title"/>
          </p:nvPr>
        </p:nvSpPr>
        <p:spPr>
          <a:xfrm>
            <a:off x="0" y="66583"/>
            <a:ext cx="10919533" cy="1229557"/>
          </a:xfrm>
        </p:spPr>
        <p:txBody>
          <a:bodyPr/>
          <a:lstStyle/>
          <a:p>
            <a:r>
              <a:rPr lang="el-GR" dirty="0"/>
              <a:t>Λυσίας 31 </a:t>
            </a:r>
            <a:r>
              <a:rPr lang="el-GR" i="1" dirty="0"/>
              <a:t>Κατά Φίλωνος δοκιμασίας 3-4</a:t>
            </a:r>
            <a:endParaRPr lang="en-US" dirty="0"/>
          </a:p>
        </p:txBody>
      </p:sp>
      <p:sp>
        <p:nvSpPr>
          <p:cNvPr id="3" name="Content Placeholder 2">
            <a:extLst>
              <a:ext uri="{FF2B5EF4-FFF2-40B4-BE49-F238E27FC236}">
                <a16:creationId xmlns:a16="http://schemas.microsoft.com/office/drawing/2014/main" id="{C8993F49-4087-4B11-9AB4-93453E0EDD7B}"/>
              </a:ext>
            </a:extLst>
          </p:cNvPr>
          <p:cNvSpPr>
            <a:spLocks noGrp="1"/>
          </p:cNvSpPr>
          <p:nvPr>
            <p:ph sz="half" idx="1"/>
          </p:nvPr>
        </p:nvSpPr>
        <p:spPr>
          <a:xfrm>
            <a:off x="186432" y="1491449"/>
            <a:ext cx="4607510" cy="5299968"/>
          </a:xfrm>
        </p:spPr>
        <p:txBody>
          <a:bodyPr>
            <a:noAutofit/>
          </a:bodyPr>
          <a:lstStyle/>
          <a:p>
            <a:r>
              <a:rPr lang="el-GR" sz="1600" dirty="0"/>
              <a:t>[3] </a:t>
            </a:r>
            <a:r>
              <a:rPr lang="el-GR" sz="1600" i="1" dirty="0"/>
              <a:t>γνώσεσθε μὲν οὖν ὅτι οὐκ ἀπὸ ἴσης παρασκευῆς ἐγώ τε τοῦτον ἐλέγξω οἷός ἐστι, καὶ οὗτος ἐπεχείρησε πονηρὸς εἶναι· ὅμως &lt;δ’&gt; εἴ τι ἐγὼ ἐλλείποιμι τῷ λόγῳ τῆς κατηγορίας, οὐκ ἂν δίκαιος εἴη οὗτος διὰ τοῦτο ὠφεληθῆναι, ἀλλὰ μᾶλλον, ὅ τι ἱκανῶς διδάξαιμι, ἐκ τούτων ἀποδοκιμασθῆναι. [4] ἐνδεῶς μὲν γὰρ διὰ τὴν ἀπειρίαν πάντων τῶν τούτῳ πεπραγμένων, ἱκανῶς δὲ διὰ τὴν περὶ αὐτὸν κακίαν εἰρηκὼς ἂν εἴην. ἀξιῶ δὲ καὶ ὑμῶν οἵτινες δυνατώτεροι ἐμοῦ εἰσι λέγειν,</a:t>
            </a:r>
            <a:br>
              <a:rPr lang="el-GR" sz="1600" i="1" dirty="0"/>
            </a:br>
            <a:r>
              <a:rPr lang="el-GR" sz="1600" i="1" dirty="0"/>
              <a:t>ἀποφῆναι μείζω ὄντα αὐτοῦ τὰ ἁμαρτήματα, καὶ ἐξ ὧν ἂν ἐγὼ ὑπολίπω, πάλιν αὐτοὺς περὶ ὧν ἴσασι κατηγορῆσαι Φίλωνος· οὐ γὰρ ἐκ τῶν ὑπ’ ἐμοῦ &lt;μόνου&gt; λεγομένων δεῖ ὑμᾶς περὶ αὐτοῦ ὁποῖός ἐστι σκέψασθαι.</a:t>
            </a:r>
            <a:endParaRPr lang="en-US" sz="1600" i="1" dirty="0"/>
          </a:p>
        </p:txBody>
      </p:sp>
      <p:sp>
        <p:nvSpPr>
          <p:cNvPr id="4" name="Content Placeholder 3">
            <a:extLst>
              <a:ext uri="{FF2B5EF4-FFF2-40B4-BE49-F238E27FC236}">
                <a16:creationId xmlns:a16="http://schemas.microsoft.com/office/drawing/2014/main" id="{CCCF939D-40A7-41ED-97EB-EC91E974E3C9}"/>
              </a:ext>
            </a:extLst>
          </p:cNvPr>
          <p:cNvSpPr>
            <a:spLocks noGrp="1"/>
          </p:cNvSpPr>
          <p:nvPr>
            <p:ph sz="half" idx="2"/>
          </p:nvPr>
        </p:nvSpPr>
        <p:spPr>
          <a:xfrm>
            <a:off x="4953741" y="1296140"/>
            <a:ext cx="7051828" cy="5495277"/>
          </a:xfrm>
        </p:spPr>
        <p:txBody>
          <a:bodyPr>
            <a:normAutofit/>
          </a:bodyPr>
          <a:lstStyle/>
          <a:p>
            <a:r>
              <a:rPr lang="el-GR" sz="2000" dirty="0"/>
              <a:t>Θα διαπιστώσετε, λοιπόν, ότι εγώ θα ελέγξω τι άνθρωπος είναι (ο κατηγορούμενος) και πόσο επιχείρησε αυτός να είναι κακός, όχι από ίση αφετηρία. Όμως, αν κάτι παραλείψω από την κατηγορία, δεν είναι δίκαιο αυτός να ωφεληθεί, αλλά αντίθετα, από όσα επαρκώς θα καταθέσω, να απορριφθεί από το λειτούργημα του βουλευτή. Τα λόγια μου δεν θα είναι επαρκή για όλα όσα έχει διαπράξει αυτός, θα είναι όμως αρκετά για να αποδείξουν την πονηριά του. Έχω την αξίωση από εσάς, όσοι είστε καλύτεροι στα λόγια από εμένα, να αποδείξετε ότι είναι ακόμη βαρύτερα τα αδικήματά του, και από όσα τυχόν εγώ έχω παραλείψει να καταθέσετε σε βάρος του Φίλωνα όσα γνωρίζετε. Δεν πρέπει, δηλαδή, να σχηματίσετε πλήρη την εικόνα του αποκλειστικά από όσα εγώ θα πω εναντίον του.</a:t>
            </a:r>
            <a:endParaRPr lang="en-US" sz="2000" dirty="0"/>
          </a:p>
        </p:txBody>
      </p:sp>
    </p:spTree>
    <p:extLst>
      <p:ext uri="{BB962C8B-B14F-4D97-AF65-F5344CB8AC3E}">
        <p14:creationId xmlns:p14="http://schemas.microsoft.com/office/powerpoint/2010/main" val="280098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77CCC7-EA82-4C75-A85C-64ED931758E5}"/>
              </a:ext>
            </a:extLst>
          </p:cNvPr>
          <p:cNvSpPr>
            <a:spLocks noGrp="1"/>
          </p:cNvSpPr>
          <p:nvPr>
            <p:ph type="title"/>
          </p:nvPr>
        </p:nvSpPr>
        <p:spPr>
          <a:xfrm>
            <a:off x="1154956" y="710675"/>
            <a:ext cx="9267428" cy="4704243"/>
          </a:xfrm>
        </p:spPr>
        <p:txBody>
          <a:bodyPr/>
          <a:lstStyle/>
          <a:p>
            <a:r>
              <a:rPr lang="el-GR" sz="3200" dirty="0"/>
              <a:t>Το κείμενο του λόγου, με μετάφραση, στο σύνδεσμο: </a:t>
            </a:r>
            <a:br>
              <a:rPr lang="el-GR" sz="3200" dirty="0"/>
            </a:br>
            <a:br>
              <a:rPr lang="en-US" sz="3200" dirty="0"/>
            </a:br>
            <a:r>
              <a:rPr lang="el-GR" sz="3200" u="sng" dirty="0">
                <a:hlinkClick r:id="rId2"/>
              </a:rPr>
              <a:t>https://www.greek-language.gr/greekLang/ancient_greek/tools/corpora/anthology/content.html?m=1&amp;t=340</a:t>
            </a:r>
            <a:br>
              <a:rPr lang="en-US" sz="3200" dirty="0"/>
            </a:br>
            <a:endParaRPr lang="en-US" sz="3200" dirty="0"/>
          </a:p>
        </p:txBody>
      </p:sp>
      <p:sp>
        <p:nvSpPr>
          <p:cNvPr id="6" name="Text Placeholder 5">
            <a:extLst>
              <a:ext uri="{FF2B5EF4-FFF2-40B4-BE49-F238E27FC236}">
                <a16:creationId xmlns:a16="http://schemas.microsoft.com/office/drawing/2014/main" id="{4BC0FB3E-8AD6-477E-B81B-465838F9DAC8}"/>
              </a:ext>
            </a:extLst>
          </p:cNvPr>
          <p:cNvSpPr>
            <a:spLocks noGrp="1"/>
          </p:cNvSpPr>
          <p:nvPr>
            <p:ph type="body" idx="1"/>
          </p:nvPr>
        </p:nvSpPr>
        <p:spPr>
          <a:xfrm>
            <a:off x="1154955" y="5584053"/>
            <a:ext cx="8825658" cy="53727"/>
          </a:xfrm>
        </p:spPr>
        <p:txBody>
          <a:bodyPr>
            <a:normAutofit fontScale="25000" lnSpcReduction="20000"/>
          </a:bodyPr>
          <a:lstStyle/>
          <a:p>
            <a:endParaRPr lang="en-US" dirty="0"/>
          </a:p>
        </p:txBody>
      </p:sp>
    </p:spTree>
    <p:extLst>
      <p:ext uri="{BB962C8B-B14F-4D97-AF65-F5344CB8AC3E}">
        <p14:creationId xmlns:p14="http://schemas.microsoft.com/office/powerpoint/2010/main" val="207980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B781-0D22-4FE5-952A-B350E9E426A9}"/>
              </a:ext>
            </a:extLst>
          </p:cNvPr>
          <p:cNvSpPr>
            <a:spLocks noGrp="1"/>
          </p:cNvSpPr>
          <p:nvPr>
            <p:ph type="title"/>
          </p:nvPr>
        </p:nvSpPr>
        <p:spPr>
          <a:xfrm>
            <a:off x="1154956" y="3832859"/>
            <a:ext cx="8825657" cy="1772311"/>
          </a:xfrm>
        </p:spPr>
        <p:txBody>
          <a:bodyPr/>
          <a:lstStyle/>
          <a:p>
            <a:endParaRPr lang="el-GR" dirty="0">
              <a:solidFill>
                <a:srgbClr val="0070C0"/>
              </a:solidFill>
            </a:endParaRPr>
          </a:p>
        </p:txBody>
      </p:sp>
      <p:sp>
        <p:nvSpPr>
          <p:cNvPr id="3" name="Text Placeholder 2">
            <a:extLst>
              <a:ext uri="{FF2B5EF4-FFF2-40B4-BE49-F238E27FC236}">
                <a16:creationId xmlns:a16="http://schemas.microsoft.com/office/drawing/2014/main" id="{5FF576AD-93BB-409D-853D-88515172F55E}"/>
              </a:ext>
            </a:extLst>
          </p:cNvPr>
          <p:cNvSpPr>
            <a:spLocks noGrp="1"/>
          </p:cNvSpPr>
          <p:nvPr>
            <p:ph type="body" idx="1"/>
          </p:nvPr>
        </p:nvSpPr>
        <p:spPr>
          <a:xfrm>
            <a:off x="1154955" y="5864128"/>
            <a:ext cx="8825658" cy="45719"/>
          </a:xfrm>
        </p:spPr>
        <p:txBody>
          <a:bodyPr>
            <a:normAutofit fontScale="25000" lnSpcReduction="20000"/>
          </a:bodyPr>
          <a:lstStyle/>
          <a:p>
            <a:endParaRPr lang="el-GR" dirty="0"/>
          </a:p>
        </p:txBody>
      </p:sp>
      <p:pic>
        <p:nvPicPr>
          <p:cNvPr id="4" name="Picture 3">
            <a:extLst>
              <a:ext uri="{FF2B5EF4-FFF2-40B4-BE49-F238E27FC236}">
                <a16:creationId xmlns:a16="http://schemas.microsoft.com/office/drawing/2014/main" id="{5D56CBD8-622E-46CB-9728-B86C0D192F46}"/>
              </a:ext>
            </a:extLst>
          </p:cNvPr>
          <p:cNvPicPr>
            <a:picLocks noChangeAspect="1"/>
          </p:cNvPicPr>
          <p:nvPr/>
        </p:nvPicPr>
        <p:blipFill>
          <a:blip r:embed="rId2"/>
          <a:stretch>
            <a:fillRect/>
          </a:stretch>
        </p:blipFill>
        <p:spPr>
          <a:xfrm>
            <a:off x="1685925" y="66675"/>
            <a:ext cx="9601199" cy="6791325"/>
          </a:xfrm>
          <a:prstGeom prst="rect">
            <a:avLst/>
          </a:prstGeom>
        </p:spPr>
      </p:pic>
    </p:spTree>
    <p:extLst>
      <p:ext uri="{BB962C8B-B14F-4D97-AF65-F5344CB8AC3E}">
        <p14:creationId xmlns:p14="http://schemas.microsoft.com/office/powerpoint/2010/main" val="49950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B52D79B-017A-A095-FC1D-37E208DA5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54" y="881839"/>
            <a:ext cx="5272088" cy="563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699A3C5-0792-8070-6B48-31A7D8062FEE}"/>
              </a:ext>
            </a:extLst>
          </p:cNvPr>
          <p:cNvSpPr txBox="1"/>
          <p:nvPr/>
        </p:nvSpPr>
        <p:spPr>
          <a:xfrm>
            <a:off x="5943600" y="881839"/>
            <a:ext cx="5581244" cy="4832092"/>
          </a:xfrm>
          <a:prstGeom prst="rect">
            <a:avLst/>
          </a:prstGeom>
          <a:noFill/>
        </p:spPr>
        <p:txBody>
          <a:bodyPr wrap="square">
            <a:spAutoFit/>
          </a:bodyPr>
          <a:lstStyle/>
          <a:p>
            <a:r>
              <a:rPr lang="el-GR" b="1" i="1" dirty="0">
                <a:effectLst/>
                <a:latin typeface="Palatino Linotype" panose="02040502050505030304" pitchFamily="18" charset="0"/>
                <a:ea typeface="Times New Roman" panose="02020603050405020304" pitchFamily="18" charset="0"/>
                <a:cs typeface="Times New Roman" panose="02020603050405020304" pitchFamily="18" charset="0"/>
              </a:rPr>
              <a:t>Η </a:t>
            </a:r>
            <a:r>
              <a:rPr lang="el-GR" b="1" i="1" dirty="0" err="1">
                <a:latin typeface="Palatino Linotype" panose="02040502050505030304" pitchFamily="18" charset="0"/>
                <a:ea typeface="Times New Roman" panose="02020603050405020304" pitchFamily="18" charset="0"/>
                <a:cs typeface="Times New Roman" panose="02020603050405020304" pitchFamily="18" charset="0"/>
              </a:rPr>
              <a:t>Α</a:t>
            </a:r>
            <a:r>
              <a:rPr lang="el-GR" b="1" i="1" dirty="0" err="1">
                <a:effectLst/>
                <a:latin typeface="Palatino Linotype" panose="02040502050505030304" pitchFamily="18" charset="0"/>
                <a:ea typeface="Times New Roman" panose="02020603050405020304" pitchFamily="18" charset="0"/>
                <a:cs typeface="Times New Roman" panose="02020603050405020304" pitchFamily="18" charset="0"/>
              </a:rPr>
              <a:t>γορὰ</a:t>
            </a:r>
            <a:r>
              <a:rPr lang="el-GR" b="1" i="1" dirty="0">
                <a:effectLst/>
                <a:latin typeface="Palatino Linotype" panose="02040502050505030304" pitchFamily="18" charset="0"/>
                <a:ea typeface="Times New Roman" panose="02020603050405020304" pitchFamily="18" charset="0"/>
                <a:cs typeface="Times New Roman" panose="02020603050405020304" pitchFamily="18" charset="0"/>
              </a:rPr>
              <a:t> της Αθήνας κατά την κλασική εποχή</a:t>
            </a:r>
          </a:p>
          <a:p>
            <a:endParaRPr lang="el-GR" b="1" i="1" dirty="0">
              <a:effectLst/>
              <a:latin typeface="Palatino Linotype" panose="02040502050505030304" pitchFamily="18" charset="0"/>
              <a:ea typeface="Times New Roman" panose="02020603050405020304" pitchFamily="18" charset="0"/>
              <a:cs typeface="Times New Roman" panose="02020603050405020304" pitchFamily="18" charset="0"/>
            </a:endParaRPr>
          </a:p>
          <a:p>
            <a:r>
              <a:rPr lang="el-GR" sz="1700" i="1" dirty="0">
                <a:effectLst/>
                <a:latin typeface="Palatino Linotype" panose="02040502050505030304" pitchFamily="18" charset="0"/>
                <a:ea typeface="Times New Roman" panose="02020603050405020304" pitchFamily="18" charset="0"/>
                <a:cs typeface="Times New Roman" panose="02020603050405020304" pitchFamily="18" charset="0"/>
              </a:rPr>
              <a:t>1: Ποικίλη Στοά. </a:t>
            </a:r>
          </a:p>
          <a:p>
            <a:r>
              <a:rPr lang="el-GR" sz="1700" i="1" dirty="0">
                <a:effectLst/>
                <a:latin typeface="Palatino Linotype" panose="02040502050505030304" pitchFamily="18" charset="0"/>
                <a:ea typeface="Times New Roman" panose="02020603050405020304" pitchFamily="18" charset="0"/>
                <a:cs typeface="Times New Roman" panose="02020603050405020304" pitchFamily="18" charset="0"/>
              </a:rPr>
              <a:t>2: Βασίλειος Στοά, η έδρα του Άρχοντος Βασιλέως, τόπος συνεδρίασης δικαστηρίων και φύλαξης των στηλών με τους σημαντικούς νόμους. </a:t>
            </a:r>
          </a:p>
          <a:p>
            <a:r>
              <a:rPr lang="el-GR" sz="1700" i="1" dirty="0">
                <a:effectLst/>
                <a:latin typeface="Palatino Linotype" panose="02040502050505030304" pitchFamily="18" charset="0"/>
                <a:ea typeface="Times New Roman" panose="02020603050405020304" pitchFamily="18" charset="0"/>
                <a:cs typeface="Times New Roman" panose="02020603050405020304" pitchFamily="18" charset="0"/>
              </a:rPr>
              <a:t>3: Στοά του Διός Ελευθερίου, τόπος συνεδρίασης δικαστηρίων. </a:t>
            </a:r>
          </a:p>
          <a:p>
            <a:r>
              <a:rPr lang="el-GR" sz="1700" i="1" dirty="0">
                <a:effectLst/>
                <a:latin typeface="Palatino Linotype" panose="02040502050505030304" pitchFamily="18" charset="0"/>
                <a:ea typeface="Times New Roman" panose="02020603050405020304" pitchFamily="18" charset="0"/>
                <a:cs typeface="Times New Roman" panose="02020603050405020304" pitchFamily="18" charset="0"/>
              </a:rPr>
              <a:t>4: Ναός του Ηφαίστου. </a:t>
            </a:r>
          </a:p>
          <a:p>
            <a:r>
              <a:rPr lang="el-GR" sz="1700" i="1" dirty="0">
                <a:effectLst/>
                <a:latin typeface="Palatino Linotype" panose="02040502050505030304" pitchFamily="18" charset="0"/>
                <a:ea typeface="Times New Roman" panose="02020603050405020304" pitchFamily="18" charset="0"/>
                <a:cs typeface="Times New Roman" panose="02020603050405020304" pitchFamily="18" charset="0"/>
              </a:rPr>
              <a:t>5: Νέο Βουλευτήριο, έδρα της Βουλής. </a:t>
            </a:r>
          </a:p>
          <a:p>
            <a:r>
              <a:rPr lang="el-GR" sz="1700" i="1" dirty="0">
                <a:effectLst/>
                <a:latin typeface="Palatino Linotype" panose="02040502050505030304" pitchFamily="18" charset="0"/>
                <a:ea typeface="Times New Roman" panose="02020603050405020304" pitchFamily="18" charset="0"/>
                <a:cs typeface="Times New Roman" panose="02020603050405020304" pitchFamily="18" charset="0"/>
              </a:rPr>
              <a:t>6: Θόλος, τόπος διανυκτέρευσης των Πρυτάνεων της Βουλής και φύλαξης των μέτρων και σταθμών. </a:t>
            </a:r>
          </a:p>
          <a:p>
            <a:r>
              <a:rPr lang="el-GR" sz="1700" i="1" dirty="0">
                <a:effectLst/>
                <a:latin typeface="Palatino Linotype" panose="02040502050505030304" pitchFamily="18" charset="0"/>
                <a:ea typeface="Times New Roman" panose="02020603050405020304" pitchFamily="18" charset="0"/>
                <a:cs typeface="Times New Roman" panose="02020603050405020304" pitchFamily="18" charset="0"/>
              </a:rPr>
              <a:t>7: Νότια Στοά, τόπος σίτισης αξιωματούχων. </a:t>
            </a:r>
          </a:p>
          <a:p>
            <a:r>
              <a:rPr lang="el-GR" sz="1700" i="1" dirty="0">
                <a:effectLst/>
                <a:latin typeface="Palatino Linotype" panose="02040502050505030304" pitchFamily="18" charset="0"/>
                <a:ea typeface="Times New Roman" panose="02020603050405020304" pitchFamily="18" charset="0"/>
                <a:cs typeface="Times New Roman" panose="02020603050405020304" pitchFamily="18" charset="0"/>
              </a:rPr>
              <a:t>8: Νομισματοκοπείο. </a:t>
            </a:r>
          </a:p>
          <a:p>
            <a:r>
              <a:rPr lang="el-GR" sz="1700" i="1" dirty="0">
                <a:effectLst/>
                <a:latin typeface="Palatino Linotype" panose="02040502050505030304" pitchFamily="18" charset="0"/>
                <a:ea typeface="Times New Roman" panose="02020603050405020304" pitchFamily="18" charset="0"/>
                <a:cs typeface="Times New Roman" panose="02020603050405020304" pitchFamily="18" charset="0"/>
              </a:rPr>
              <a:t>9: Περίβολος Δικαστηρίου της Ηλιαίας. </a:t>
            </a:r>
          </a:p>
          <a:p>
            <a:endParaRPr lang="el-GR" sz="1700" i="1" dirty="0">
              <a:effectLst/>
              <a:latin typeface="Palatino Linotype" panose="02040502050505030304" pitchFamily="18" charset="0"/>
              <a:ea typeface="Times New Roman" panose="02020603050405020304" pitchFamily="18" charset="0"/>
              <a:cs typeface="Times New Roman" panose="02020603050405020304" pitchFamily="18" charset="0"/>
            </a:endParaRPr>
          </a:p>
          <a:p>
            <a:r>
              <a:rPr lang="el-GR" sz="1700" i="1" dirty="0">
                <a:effectLst/>
                <a:latin typeface="Palatino Linotype" panose="02040502050505030304" pitchFamily="18" charset="0"/>
                <a:ea typeface="Times New Roman" panose="02020603050405020304" pitchFamily="18" charset="0"/>
                <a:cs typeface="Times New Roman" panose="02020603050405020304" pitchFamily="18" charset="0"/>
              </a:rPr>
              <a:t>Πηγή: https://commons.wikimedia.org/wiki/File:Classicathag.JPG.</a:t>
            </a:r>
            <a:endParaRPr lang="el-GR" sz="1700" dirty="0"/>
          </a:p>
        </p:txBody>
      </p:sp>
    </p:spTree>
    <p:extLst>
      <p:ext uri="{BB962C8B-B14F-4D97-AF65-F5344CB8AC3E}">
        <p14:creationId xmlns:p14="http://schemas.microsoft.com/office/powerpoint/2010/main" val="376988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6DA7-43FF-4432-BFE9-405CA454637C}"/>
              </a:ext>
            </a:extLst>
          </p:cNvPr>
          <p:cNvSpPr>
            <a:spLocks noGrp="1"/>
          </p:cNvSpPr>
          <p:nvPr>
            <p:ph type="title"/>
          </p:nvPr>
        </p:nvSpPr>
        <p:spPr/>
        <p:txBody>
          <a:bodyPr/>
          <a:lstStyle/>
          <a:p>
            <a:r>
              <a:rPr lang="el-GR" dirty="0">
                <a:solidFill>
                  <a:schemeClr val="tx1"/>
                </a:solidFill>
              </a:rPr>
              <a:t>Λειτουργία των εξουσιών στην αθηναϊκή δημοκρατία</a:t>
            </a:r>
          </a:p>
        </p:txBody>
      </p:sp>
      <p:sp>
        <p:nvSpPr>
          <p:cNvPr id="3" name="Text Placeholder 2">
            <a:extLst>
              <a:ext uri="{FF2B5EF4-FFF2-40B4-BE49-F238E27FC236}">
                <a16:creationId xmlns:a16="http://schemas.microsoft.com/office/drawing/2014/main" id="{42231B4C-966A-4F79-9E15-261B946338A9}"/>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1692192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2777</TotalTime>
  <Words>2834</Words>
  <Application>Microsoft Office PowerPoint</Application>
  <PresentationFormat>Widescreen</PresentationFormat>
  <Paragraphs>172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Palatino Linotype</vt:lpstr>
      <vt:lpstr>Wingdings 3</vt:lpstr>
      <vt:lpstr>Ion</vt:lpstr>
      <vt:lpstr>ΛΥΣΙΑΣ 31  ΚΑΤΑ ΦΙΛΩΝΟΣ ΔΟΚΙΜΑΣΙΑΣ</vt:lpstr>
      <vt:lpstr>Δομή του λόγου </vt:lpstr>
      <vt:lpstr>Βιβλιογραφία </vt:lpstr>
      <vt:lpstr>Λυσίας 31 Κατά Φίλωνος δοκιμασίας 1-2</vt:lpstr>
      <vt:lpstr>Λυσίας 31 Κατά Φίλωνος δοκιμασίας 3-4</vt:lpstr>
      <vt:lpstr>Το κείμενο του λόγου, με μετάφραση, στο σύνδεσμο:   https://www.greek-language.gr/greekLang/ancient_greek/tools/corpora/anthology/content.html?m=1&amp;t=340 </vt:lpstr>
      <vt:lpstr>PowerPoint Presentation</vt:lpstr>
      <vt:lpstr>PowerPoint Presentation</vt:lpstr>
      <vt:lpstr>Λειτουργία των εξουσιών στην αθηναϊκή δημοκρατία</vt:lpstr>
      <vt:lpstr>Τα κυριότερα στάδια προς τη δημοκρατία</vt:lpstr>
      <vt:lpstr>Πολιτειακά όργανα της αθηναϊκής δημοκρατίας</vt:lpstr>
      <vt:lpstr>Βαθμιαία πρόσβαση όλων στα αξιώματα</vt:lpstr>
      <vt:lpstr>Η Εκκλησία του δήμου</vt:lpstr>
      <vt:lpstr> Συνεδριάσεις της Εκκλησίας του δήμου  </vt:lpstr>
      <vt:lpstr>Ο εκκλησιαστικός μισθός</vt:lpstr>
      <vt:lpstr>Η Βουλή των Πεντακοσίων</vt:lpstr>
      <vt:lpstr>Αρμοδιότητες της Βουλής των Πεντακοσίων  </vt:lpstr>
      <vt:lpstr>Προτάσεις νόμων</vt:lpstr>
      <vt:lpstr>Προεδρία της Βουλής και της Εκκλησίας</vt:lpstr>
      <vt:lpstr>Οι Άρχοντες</vt:lpstr>
      <vt:lpstr>Βασικές αρχές για τους άρχοντες</vt:lpstr>
      <vt:lpstr>Η κλήρωση των αρχόντων</vt:lpstr>
      <vt:lpstr>ΔΙΑΡΚΗΣ ΕΛΕΓΧΟΣ ΟΛΩΝ ΤΩΝ ΑΡΧΩΝ</vt:lpstr>
      <vt:lpstr>ΕΛΕΓΧΟΣ ΣΕ ΤΡΙΑ ΣΤΑΔΙΑ</vt:lpstr>
      <vt:lpstr>ΔΟΚΙΜΑΣΙΑ ΑΡΧΟΝΤΩΝ</vt:lpstr>
      <vt:lpstr>[ΑΡΙΣΤΟΤΕΛΗΣ] ΑΘΗΝΑΙΩΝ ΠΟΛΙΤΕΙΑ 55.1-2</vt:lpstr>
      <vt:lpstr>ΑΝΤΙΚΕΙΜΕΝΟ ΤΗΣ ΔΟΚΙΜΑΣΙΑΣ</vt:lpstr>
      <vt:lpstr>ΠΡΟΫΠΟΘΕΣΕΙΣ ΑΝΑΛΗΨΗΣ ΑΞΙΩΜΑΤΟΣ</vt:lpstr>
      <vt:lpstr>[ΑΡΙΣΤΟΤΕΛΗΣ] ΑΘΗΝΑΙΩΝ ΠΟΛΙΤΕΙΑ 55.3-4</vt:lpstr>
      <vt:lpstr>ΕΠΙΧΕΙΡΟΤΟΝΙΑ</vt:lpstr>
      <vt:lpstr>ΛΟΓΟΔΟΣΙΑ ΜΕΤΑ ΤΟ ΤΕΛΟΣ ΤΗΣ ΘΗΤΕΙΑΣ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Ελεγχοσ των αρχων στην κλασικη αθηνα</dc:title>
  <dc:creator>Youni Maria</dc:creator>
  <cp:lastModifiedBy>Maria Giouni</cp:lastModifiedBy>
  <cp:revision>34</cp:revision>
  <dcterms:created xsi:type="dcterms:W3CDTF">2022-10-14T05:17:32Z</dcterms:created>
  <dcterms:modified xsi:type="dcterms:W3CDTF">2025-10-30T09:01:39Z</dcterms:modified>
</cp:coreProperties>
</file>