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0" r:id="rId3"/>
    <p:sldId id="274" r:id="rId4"/>
    <p:sldId id="277" r:id="rId5"/>
    <p:sldId id="275" r:id="rId6"/>
    <p:sldId id="257" r:id="rId7"/>
    <p:sldId id="268" r:id="rId8"/>
    <p:sldId id="269" r:id="rId9"/>
    <p:sldId id="256" r:id="rId10"/>
    <p:sldId id="258" r:id="rId11"/>
    <p:sldId id="259" r:id="rId12"/>
    <p:sldId id="260" r:id="rId13"/>
    <p:sldId id="261" r:id="rId14"/>
    <p:sldId id="262" r:id="rId15"/>
    <p:sldId id="263" r:id="rId16"/>
    <p:sldId id="264" r:id="rId17"/>
    <p:sldId id="265" r:id="rId18"/>
    <p:sldId id="266" r:id="rId19"/>
    <p:sldId id="271" r:id="rId20"/>
    <p:sldId id="276" r:id="rId21"/>
    <p:sldId id="272" r:id="rId22"/>
    <p:sldId id="273" r:id="rId23"/>
    <p:sldId id="278" r:id="rId24"/>
    <p:sldId id="279" r:id="rId25"/>
    <p:sldId id="280"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86" autoAdjust="0"/>
    <p:restoredTop sz="94660"/>
  </p:normalViewPr>
  <p:slideViewPr>
    <p:cSldViewPr snapToGrid="0">
      <p:cViewPr varScale="1">
        <p:scale>
          <a:sx n="116" d="100"/>
          <a:sy n="116" d="100"/>
        </p:scale>
        <p:origin x="-14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4E6629FD-EDC8-41F9-BFE0-061D6F6A2DAD}" type="datetimeFigureOut">
              <a:rPr lang="el-GR" smtClean="0"/>
              <a:pPr/>
              <a:t>16/3/2024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227781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E6629FD-EDC8-41F9-BFE0-061D6F6A2DAD}" type="datetimeFigureOut">
              <a:rPr lang="el-GR" smtClean="0"/>
              <a:pPr/>
              <a:t>16/3/2024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31562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E6629FD-EDC8-41F9-BFE0-061D6F6A2DAD}" type="datetimeFigureOut">
              <a:rPr lang="el-GR" smtClean="0"/>
              <a:pPr/>
              <a:t>16/3/2024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435777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5686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308942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3772606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3288327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378931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2538125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1418076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377777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E6629FD-EDC8-41F9-BFE0-061D6F6A2DAD}" type="datetimeFigureOut">
              <a:rPr lang="el-GR" smtClean="0"/>
              <a:pPr/>
              <a:t>16/3/2024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2900355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2640972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400881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437840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xmlns="" val="4281576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608342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xmlns="" val="2341067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2331063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2255326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3/16/2024</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xmlns="" val="354341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E6629FD-EDC8-41F9-BFE0-061D6F6A2DAD}" type="datetimeFigureOut">
              <a:rPr lang="el-GR" smtClean="0"/>
              <a:pPr/>
              <a:t>16/3/2024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21622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E6629FD-EDC8-41F9-BFE0-061D6F6A2DAD}" type="datetimeFigureOut">
              <a:rPr lang="el-GR" smtClean="0"/>
              <a:pPr/>
              <a:t>16/3/2024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387827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E6629FD-EDC8-41F9-BFE0-061D6F6A2DAD}" type="datetimeFigureOut">
              <a:rPr lang="el-GR" smtClean="0"/>
              <a:pPr/>
              <a:t>16/3/2024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280836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E6629FD-EDC8-41F9-BFE0-061D6F6A2DAD}" type="datetimeFigureOut">
              <a:rPr lang="el-GR" smtClean="0"/>
              <a:pPr/>
              <a:t>16/3/2024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221791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E6629FD-EDC8-41F9-BFE0-061D6F6A2DAD}" type="datetimeFigureOut">
              <a:rPr lang="el-GR" smtClean="0"/>
              <a:pPr/>
              <a:t>16/3/2024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345577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6629FD-EDC8-41F9-BFE0-061D6F6A2DAD}" type="datetimeFigureOut">
              <a:rPr lang="el-GR" smtClean="0"/>
              <a:pPr/>
              <a:t>16/3/2024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77369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6629FD-EDC8-41F9-BFE0-061D6F6A2DAD}" type="datetimeFigureOut">
              <a:rPr lang="el-GR" smtClean="0"/>
              <a:pPr/>
              <a:t>16/3/2024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31972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629FD-EDC8-41F9-BFE0-061D6F6A2DAD}" type="datetimeFigureOut">
              <a:rPr lang="el-GR" smtClean="0"/>
              <a:pPr/>
              <a:t>16/3/2024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88A04-7BC3-465D-9F46-21618A7AE660}" type="slidenum">
              <a:rPr lang="el-GR" smtClean="0"/>
              <a:pPr/>
              <a:t>‹#›</a:t>
            </a:fld>
            <a:endParaRPr lang="el-GR"/>
          </a:p>
        </p:txBody>
      </p:sp>
    </p:spTree>
    <p:extLst>
      <p:ext uri="{BB962C8B-B14F-4D97-AF65-F5344CB8AC3E}">
        <p14:creationId xmlns:p14="http://schemas.microsoft.com/office/powerpoint/2010/main" xmlns="" val="133260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dirty="0">
                <a:solidFill>
                  <a:srgbClr val="146194">
                    <a:lumMod val="50000"/>
                  </a:srgbClr>
                </a:solidFill>
              </a:rPr>
              <a:pPr defTabSz="457200"/>
              <a:t>3/16/2024</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xmlns="" val="32701419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410B09-DED5-4EE7-BBA0-279066983945}"/>
              </a:ext>
            </a:extLst>
          </p:cNvPr>
          <p:cNvSpPr>
            <a:spLocks noGrp="1"/>
          </p:cNvSpPr>
          <p:nvPr>
            <p:ph type="title"/>
          </p:nvPr>
        </p:nvSpPr>
        <p:spPr>
          <a:xfrm>
            <a:off x="106965" y="4887368"/>
            <a:ext cx="12322097" cy="1507067"/>
          </a:xfrm>
        </p:spPr>
        <p:txBody>
          <a:bodyPr>
            <a:normAutofit/>
          </a:bodyPr>
          <a:lstStyle/>
          <a:p>
            <a:pPr algn="ctr"/>
            <a:r>
              <a:rPr lang="en-US" dirty="0">
                <a:solidFill>
                  <a:srgbClr val="FFFF00"/>
                </a:solidFill>
              </a:rPr>
              <a:t>SHALLOW NEURAL NETWORKS </a:t>
            </a:r>
            <a:r>
              <a:rPr lang="el-GR" dirty="0">
                <a:solidFill>
                  <a:srgbClr val="FFFF00"/>
                </a:solidFill>
              </a:rPr>
              <a:t/>
            </a:r>
            <a:br>
              <a:rPr lang="el-GR" dirty="0">
                <a:solidFill>
                  <a:srgbClr val="FFFF00"/>
                </a:solidFill>
              </a:rPr>
            </a:br>
            <a:r>
              <a:rPr lang="en-US" dirty="0">
                <a:solidFill>
                  <a:srgbClr val="FFFF00"/>
                </a:solidFill>
              </a:rPr>
              <a:t>MULTI  LAYER FEED FWD- BACK PROPAGATION!! </a:t>
            </a:r>
            <a:endParaRPr lang="el-GR" dirty="0">
              <a:solidFill>
                <a:srgbClr val="FFFF00"/>
              </a:solidFill>
            </a:endParaRPr>
          </a:p>
        </p:txBody>
      </p:sp>
      <p:sp>
        <p:nvSpPr>
          <p:cNvPr id="4" name="Rectangle 2">
            <a:extLst>
              <a:ext uri="{FF2B5EF4-FFF2-40B4-BE49-F238E27FC236}">
                <a16:creationId xmlns:a16="http://schemas.microsoft.com/office/drawing/2014/main" xmlns="" id="{F4841F00-06E4-44E1-BF80-7EB0397C99CF}"/>
              </a:ext>
            </a:extLst>
          </p:cNvPr>
          <p:cNvSpPr>
            <a:spLocks noGrp="1" noChangeArrowheads="1"/>
          </p:cNvSpPr>
          <p:nvPr>
            <p:ph idx="1"/>
          </p:nvPr>
        </p:nvSpPr>
        <p:spPr>
          <a:xfrm>
            <a:off x="289930" y="563299"/>
            <a:ext cx="8534400" cy="3614738"/>
          </a:xfrm>
        </p:spPr>
        <p:txBody>
          <a:bodyPr>
            <a:normAutofit fontScale="92500" lnSpcReduction="10000"/>
          </a:bodyPr>
          <a:lstStyle/>
          <a:p>
            <a:pPr algn="ctr"/>
            <a:r>
              <a:rPr lang="el-GR" altLang="el-GR" b="1" dirty="0">
                <a:ea typeface="ＭＳ Ｐゴシック" panose="020B0600070205080204" pitchFamily="34" charset="-128"/>
              </a:rPr>
              <a:t/>
            </a:r>
            <a:br>
              <a:rPr lang="el-GR" altLang="el-GR" b="1" dirty="0">
                <a:ea typeface="ＭＳ Ｐゴシック" panose="020B0600070205080204" pitchFamily="34" charset="-128"/>
              </a:rPr>
            </a:br>
            <a:r>
              <a:rPr lang="en-US" altLang="el-GR" sz="3200" b="1" dirty="0">
                <a:ea typeface="ＭＳ Ｐゴシック" panose="020B0600070205080204" pitchFamily="34" charset="-128"/>
              </a:rPr>
              <a:t/>
            </a:r>
            <a:br>
              <a:rPr lang="en-US" altLang="el-GR" sz="3200" b="1" dirty="0">
                <a:ea typeface="ＭＳ Ｐゴシック" panose="020B0600070205080204" pitchFamily="34" charset="-128"/>
              </a:rPr>
            </a:br>
            <a:r>
              <a:rPr lang="el-GR" altLang="el-GR" sz="3200" b="1" dirty="0">
                <a:ea typeface="ＭＳ Ｐゴシック" panose="020B0600070205080204" pitchFamily="34" charset="-128"/>
              </a:rPr>
              <a:t>ΤΕΧΝΗΤΗ </a:t>
            </a:r>
            <a:r>
              <a:rPr lang="el-GR" altLang="el-GR" sz="3200" b="1" i="1" dirty="0">
                <a:ea typeface="ＭＳ Ｐゴシック" panose="020B0600070205080204" pitchFamily="34" charset="-128"/>
              </a:rPr>
              <a:t>ΝΟΗΜΟΣΥΝΗ</a:t>
            </a:r>
            <a:r>
              <a:rPr lang="en-US" altLang="el-GR" sz="3200" b="1" i="1" dirty="0">
                <a:ea typeface="ＭＳ Ｐゴシック" panose="020B0600070205080204" pitchFamily="34" charset="-128"/>
              </a:rPr>
              <a:t> </a:t>
            </a:r>
            <a:r>
              <a:rPr lang="el-GR" altLang="el-GR" sz="3200" b="1" dirty="0">
                <a:ea typeface="ＭＳ Ｐゴシック" panose="020B0600070205080204" pitchFamily="34" charset="-128"/>
              </a:rPr>
              <a:t>– </a:t>
            </a:r>
            <a:endParaRPr lang="en-US" altLang="el-GR" sz="3200" b="1" dirty="0">
              <a:ea typeface="ＭＳ Ｐゴシック" panose="020B0600070205080204" pitchFamily="34" charset="-128"/>
            </a:endParaRPr>
          </a:p>
          <a:p>
            <a:pPr algn="ctr"/>
            <a:r>
              <a:rPr lang="el-GR" altLang="el-GR" sz="3200" b="1" i="1" dirty="0">
                <a:ea typeface="ＭＳ Ｐゴシック" panose="020B0600070205080204" pitchFamily="34" charset="-128"/>
              </a:rPr>
              <a:t>ΥΠΟΛΟΓΙΣΤΙΚΗ ΝΟΗΜΟΣΥΝΗ</a:t>
            </a:r>
            <a:r>
              <a:rPr lang="en-US" altLang="el-GR" sz="3200" b="1" i="1" dirty="0">
                <a:ea typeface="ＭＳ Ｐゴシック" panose="020B0600070205080204" pitchFamily="34" charset="-128"/>
              </a:rPr>
              <a:t> </a:t>
            </a:r>
          </a:p>
          <a:p>
            <a:pPr marL="0" indent="0" algn="ctr">
              <a:buNone/>
            </a:pPr>
            <a:r>
              <a:rPr lang="el-GR" altLang="el-GR" sz="2600" b="1" i="1" dirty="0">
                <a:ea typeface="ＭＳ Ｐゴシック" panose="020B0600070205080204" pitchFamily="34" charset="-128"/>
              </a:rPr>
              <a:t/>
            </a:r>
            <a:br>
              <a:rPr lang="el-GR" altLang="el-GR" sz="2600" b="1" i="1" dirty="0">
                <a:ea typeface="ＭＳ Ｐゴシック" panose="020B0600070205080204" pitchFamily="34" charset="-128"/>
              </a:rPr>
            </a:br>
            <a:r>
              <a:rPr lang="el-GR" altLang="el-GR" sz="2800" b="1" i="1" dirty="0">
                <a:ea typeface="ＭＳ Ｐゴシック" panose="020B0600070205080204" pitchFamily="34" charset="-128"/>
              </a:rPr>
              <a:t/>
            </a:r>
            <a:br>
              <a:rPr lang="el-GR" altLang="el-GR" sz="2800" b="1" i="1" dirty="0">
                <a:ea typeface="ＭＳ Ｐゴシック" panose="020B0600070205080204" pitchFamily="34" charset="-128"/>
              </a:rPr>
            </a:br>
            <a:r>
              <a:rPr lang="el-GR" altLang="el-GR" sz="2800" b="1" i="1" dirty="0">
                <a:solidFill>
                  <a:schemeClr val="tx1"/>
                </a:solidFill>
                <a:ea typeface="ＭＳ Ｐゴシック" panose="020B0600070205080204" pitchFamily="34" charset="-128"/>
              </a:rPr>
              <a:t>Λάζαρος   Ηλιάδης  </a:t>
            </a:r>
            <a:r>
              <a:rPr lang="el-GR" altLang="el-GR" sz="2800" b="1" i="1" dirty="0">
                <a:solidFill>
                  <a:srgbClr val="12047A"/>
                </a:solidFill>
                <a:ea typeface="ＭＳ Ｐゴシック" panose="020B0600070205080204" pitchFamily="34" charset="-128"/>
              </a:rPr>
              <a:t>Καθηγητής</a:t>
            </a:r>
            <a:r>
              <a:rPr lang="en-US" altLang="el-GR" sz="2800" b="1" i="1" dirty="0">
                <a:solidFill>
                  <a:srgbClr val="12047A"/>
                </a:solidFill>
                <a:ea typeface="ＭＳ Ｐゴシック" panose="020B0600070205080204" pitchFamily="34" charset="-128"/>
              </a:rPr>
              <a:t> </a:t>
            </a:r>
            <a:r>
              <a:rPr lang="el-GR" altLang="el-GR" sz="2800" b="1" i="1" dirty="0">
                <a:solidFill>
                  <a:srgbClr val="12047A"/>
                </a:solidFill>
                <a:ea typeface="ＭＳ Ｐゴシック" panose="020B0600070205080204" pitchFamily="34" charset="-128"/>
              </a:rPr>
              <a:t>ΔΠΘ</a:t>
            </a:r>
            <a:br>
              <a:rPr lang="el-GR" altLang="el-GR" sz="2800" b="1" i="1" dirty="0">
                <a:solidFill>
                  <a:srgbClr val="12047A"/>
                </a:solidFill>
                <a:ea typeface="ＭＳ Ｐゴシック" panose="020B0600070205080204" pitchFamily="34" charset="-128"/>
              </a:rPr>
            </a:br>
            <a:r>
              <a:rPr lang="en-US" altLang="el-GR" sz="1600" b="1" i="1" dirty="0">
                <a:solidFill>
                  <a:srgbClr val="12047A"/>
                </a:solidFill>
                <a:ea typeface="ＭＳ Ｐゴシック" panose="020B0600070205080204" pitchFamily="34" charset="-128"/>
              </a:rPr>
              <a:t>Email: </a:t>
            </a:r>
            <a:r>
              <a:rPr lang="en-US" altLang="el-GR" sz="1600" b="1" i="1" dirty="0">
                <a:solidFill>
                  <a:schemeClr val="tx1"/>
                </a:solidFill>
                <a:ea typeface="ＭＳ Ｐゴシック" panose="020B0600070205080204" pitchFamily="34" charset="-128"/>
              </a:rPr>
              <a:t>liliadis@civil.duth.gr </a:t>
            </a:r>
            <a:r>
              <a:rPr lang="el-GR" altLang="el-GR" sz="1600" b="1" i="1" dirty="0">
                <a:solidFill>
                  <a:schemeClr val="tx1"/>
                </a:solidFill>
                <a:ea typeface="ＭＳ Ｐゴシック" panose="020B0600070205080204" pitchFamily="34" charset="-128"/>
              </a:rPr>
              <a:t>  </a:t>
            </a:r>
            <a:r>
              <a:rPr lang="el-GR" altLang="el-GR" sz="2800" b="1" dirty="0">
                <a:ea typeface="ＭＳ Ｐゴシック" panose="020B0600070205080204" pitchFamily="34" charset="-128"/>
              </a:rPr>
              <a:t/>
            </a:r>
            <a:br>
              <a:rPr lang="el-GR" altLang="el-GR" sz="2800" b="1" dirty="0">
                <a:ea typeface="ＭＳ Ｐゴシック" panose="020B0600070205080204" pitchFamily="34" charset="-128"/>
              </a:rPr>
            </a:br>
            <a:endParaRPr lang="el-GR" altLang="el-GR" sz="2600" b="1" i="1" dirty="0">
              <a:ea typeface="ＭＳ Ｐゴシック" panose="020B0600070205080204" pitchFamily="34" charset="-128"/>
            </a:endParaRPr>
          </a:p>
        </p:txBody>
      </p:sp>
      <p:sp>
        <p:nvSpPr>
          <p:cNvPr id="5" name="4 - TextBox">
            <a:extLst>
              <a:ext uri="{FF2B5EF4-FFF2-40B4-BE49-F238E27FC236}">
                <a16:creationId xmlns:a16="http://schemas.microsoft.com/office/drawing/2014/main" xmlns="" id="{BE7657EB-C988-4D6C-9D3E-132752533588}"/>
              </a:ext>
            </a:extLst>
          </p:cNvPr>
          <p:cNvSpPr txBox="1"/>
          <p:nvPr/>
        </p:nvSpPr>
        <p:spPr>
          <a:xfrm>
            <a:off x="1931936" y="38670"/>
            <a:ext cx="7286676" cy="369332"/>
          </a:xfrm>
          <a:prstGeom prst="rect">
            <a:avLst/>
          </a:prstGeom>
          <a:solidFill>
            <a:schemeClr val="tx1"/>
          </a:solidFill>
        </p:spPr>
        <p:txBody>
          <a:bodyPr>
            <a:spAutoFit/>
          </a:bodyPr>
          <a:lstStyle/>
          <a:p>
            <a:pPr algn="ctr">
              <a:defRPr/>
            </a:pPr>
            <a:r>
              <a:rPr lang="el-GR" b="1" dirty="0">
                <a:ln w="12700">
                  <a:solidFill>
                    <a:schemeClr val="tx2">
                      <a:satMod val="155000"/>
                    </a:schemeClr>
                  </a:solidFill>
                  <a:prstDash val="solid"/>
                </a:ln>
                <a:solidFill>
                  <a:srgbClr val="0033CC"/>
                </a:solidFill>
                <a:effectLst>
                  <a:outerShdw blurRad="41275" dist="20320" dir="1800000" algn="tl" rotWithShape="0">
                    <a:srgbClr val="000000">
                      <a:alpha val="40000"/>
                    </a:srgbClr>
                  </a:outerShdw>
                </a:effectLst>
                <a:ea typeface="ＭＳ Ｐゴシック"/>
                <a:cs typeface="ＭＳ Ｐゴシック"/>
              </a:rPr>
              <a:t>ΔΗΜΟΚΡΙΤΕΙΟ   ΠΑΝΕΠΙΣΤΗΜΙΟ  ΘΡΑΚΗΣ</a:t>
            </a:r>
          </a:p>
        </p:txBody>
      </p:sp>
      <p:pic>
        <p:nvPicPr>
          <p:cNvPr id="6" name="Εικόνα 5">
            <a:extLst>
              <a:ext uri="{FF2B5EF4-FFF2-40B4-BE49-F238E27FC236}">
                <a16:creationId xmlns:a16="http://schemas.microsoft.com/office/drawing/2014/main" xmlns="" id="{E56EB903-812B-4434-8A6A-D94EFF4D220E}"/>
              </a:ext>
            </a:extLst>
          </p:cNvPr>
          <p:cNvPicPr>
            <a:picLocks noChangeAspect="1"/>
          </p:cNvPicPr>
          <p:nvPr/>
        </p:nvPicPr>
        <p:blipFill>
          <a:blip r:embed="rId2"/>
          <a:stretch>
            <a:fillRect/>
          </a:stretch>
        </p:blipFill>
        <p:spPr>
          <a:xfrm>
            <a:off x="7700961" y="637564"/>
            <a:ext cx="4491037" cy="3257752"/>
          </a:xfrm>
          <a:prstGeom prst="rect">
            <a:avLst/>
          </a:prstGeom>
        </p:spPr>
      </p:pic>
    </p:spTree>
    <p:extLst>
      <p:ext uri="{BB962C8B-B14F-4D97-AF65-F5344CB8AC3E}">
        <p14:creationId xmlns:p14="http://schemas.microsoft.com/office/powerpoint/2010/main" xmlns="" val="27996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
            <a:ext cx="12251267" cy="592666"/>
          </a:xfrm>
          <a:solidFill>
            <a:srgbClr val="0033CC"/>
          </a:solidFill>
        </p:spPr>
        <p:txBody>
          <a:bodyPr>
            <a:normAutofit fontScale="90000"/>
          </a:bodyPr>
          <a:lstStyle/>
          <a:p>
            <a:r>
              <a:rPr lang="en-US" b="1" dirty="0">
                <a:solidFill>
                  <a:srgbClr val="FFFF00"/>
                </a:solidFill>
              </a:rPr>
              <a:t>FORWARD PASS </a:t>
            </a:r>
            <a:r>
              <a:rPr lang="el-GR" b="1" dirty="0" err="1">
                <a:solidFill>
                  <a:srgbClr val="FFFF00"/>
                </a:solidFill>
              </a:rPr>
              <a:t>ΠροΩθηση</a:t>
            </a:r>
            <a:r>
              <a:rPr lang="el-GR" b="1" dirty="0">
                <a:solidFill>
                  <a:srgbClr val="FFFF00"/>
                </a:solidFill>
              </a:rPr>
              <a:t> προς το </a:t>
            </a:r>
            <a:r>
              <a:rPr lang="el-GR" b="1" dirty="0" err="1">
                <a:solidFill>
                  <a:srgbClr val="FFFF00"/>
                </a:solidFill>
              </a:rPr>
              <a:t>επιπεδο</a:t>
            </a:r>
            <a:r>
              <a:rPr lang="el-GR" b="1" dirty="0">
                <a:solidFill>
                  <a:srgbClr val="FFFF00"/>
                </a:solidFill>
              </a:rPr>
              <a:t> </a:t>
            </a:r>
            <a:r>
              <a:rPr lang="el-GR" b="1" dirty="0" err="1">
                <a:solidFill>
                  <a:srgbClr val="FFFF00"/>
                </a:solidFill>
              </a:rPr>
              <a:t>εξοδου</a:t>
            </a:r>
            <a:endParaRPr lang="el-GR" b="1" dirty="0">
              <a:solidFill>
                <a:srgbClr val="FFFF00"/>
              </a:solidFill>
            </a:endParaRPr>
          </a:p>
        </p:txBody>
      </p:sp>
      <p:pic>
        <p:nvPicPr>
          <p:cNvPr id="4" name="Εικόνα 3"/>
          <p:cNvPicPr>
            <a:picLocks noChangeAspect="1"/>
          </p:cNvPicPr>
          <p:nvPr/>
        </p:nvPicPr>
        <p:blipFill>
          <a:blip r:embed="rId2"/>
          <a:stretch>
            <a:fillRect/>
          </a:stretch>
        </p:blipFill>
        <p:spPr>
          <a:xfrm>
            <a:off x="643467" y="601170"/>
            <a:ext cx="11150600" cy="6231793"/>
          </a:xfrm>
          <a:prstGeom prst="rect">
            <a:avLst/>
          </a:prstGeom>
        </p:spPr>
      </p:pic>
      <p:sp>
        <p:nvSpPr>
          <p:cNvPr id="3" name="TextBox 2">
            <a:extLst>
              <a:ext uri="{FF2B5EF4-FFF2-40B4-BE49-F238E27FC236}">
                <a16:creationId xmlns:a16="http://schemas.microsoft.com/office/drawing/2014/main" xmlns="" id="{1FE14DBD-7B61-4C2E-A837-7AC61338AAD2}"/>
              </a:ext>
            </a:extLst>
          </p:cNvPr>
          <p:cNvSpPr txBox="1"/>
          <p:nvPr/>
        </p:nvSpPr>
        <p:spPr>
          <a:xfrm>
            <a:off x="7057748" y="4714043"/>
            <a:ext cx="3071673" cy="369332"/>
          </a:xfrm>
          <a:prstGeom prst="rect">
            <a:avLst/>
          </a:prstGeom>
          <a:solidFill>
            <a:srgbClr val="FFFF00"/>
          </a:solidFill>
        </p:spPr>
        <p:txBody>
          <a:bodyPr wrap="square" rtlCol="0">
            <a:spAutoFit/>
          </a:bodyPr>
          <a:lstStyle/>
          <a:p>
            <a:r>
              <a:rPr lang="el-GR" dirty="0">
                <a:solidFill>
                  <a:srgbClr val="0033CC"/>
                </a:solidFill>
              </a:rPr>
              <a:t>ΠΟΛΛ/ΣΜΟΣ ΠΙΝΑΚΩΝ</a:t>
            </a:r>
          </a:p>
        </p:txBody>
      </p:sp>
      <p:sp>
        <p:nvSpPr>
          <p:cNvPr id="5" name="TextBox 4">
            <a:extLst>
              <a:ext uri="{FF2B5EF4-FFF2-40B4-BE49-F238E27FC236}">
                <a16:creationId xmlns:a16="http://schemas.microsoft.com/office/drawing/2014/main" xmlns="" id="{E668ED20-A671-4031-BF79-AC83852BE822}"/>
              </a:ext>
            </a:extLst>
          </p:cNvPr>
          <p:cNvSpPr txBox="1"/>
          <p:nvPr/>
        </p:nvSpPr>
        <p:spPr>
          <a:xfrm>
            <a:off x="7217546" y="5699464"/>
            <a:ext cx="1846555" cy="646331"/>
          </a:xfrm>
          <a:prstGeom prst="rect">
            <a:avLst/>
          </a:prstGeom>
          <a:solidFill>
            <a:srgbClr val="FFFF00"/>
          </a:solidFill>
        </p:spPr>
        <p:txBody>
          <a:bodyPr wrap="square" rtlCol="0">
            <a:spAutoFit/>
          </a:bodyPr>
          <a:lstStyle/>
          <a:p>
            <a:r>
              <a:rPr lang="el-GR" dirty="0">
                <a:solidFill>
                  <a:srgbClr val="0033CC"/>
                </a:solidFill>
              </a:rPr>
              <a:t>ΑΝΑΛΥΣΗ ΤΟΥ ΠΟΛΛ/ΣΜΟΥ</a:t>
            </a:r>
          </a:p>
        </p:txBody>
      </p:sp>
      <p:sp>
        <p:nvSpPr>
          <p:cNvPr id="6" name="TextBox 5">
            <a:extLst>
              <a:ext uri="{FF2B5EF4-FFF2-40B4-BE49-F238E27FC236}">
                <a16:creationId xmlns:a16="http://schemas.microsoft.com/office/drawing/2014/main" xmlns="" id="{5222377F-33C6-4480-9488-88E355B8F816}"/>
              </a:ext>
            </a:extLst>
          </p:cNvPr>
          <p:cNvSpPr txBox="1"/>
          <p:nvPr/>
        </p:nvSpPr>
        <p:spPr>
          <a:xfrm>
            <a:off x="7510509" y="1953087"/>
            <a:ext cx="2618912" cy="646331"/>
          </a:xfrm>
          <a:prstGeom prst="rect">
            <a:avLst/>
          </a:prstGeom>
          <a:noFill/>
        </p:spPr>
        <p:txBody>
          <a:bodyPr wrap="square" rtlCol="0">
            <a:spAutoFit/>
          </a:bodyPr>
          <a:lstStyle/>
          <a:p>
            <a:r>
              <a:rPr lang="el-GR" dirty="0">
                <a:solidFill>
                  <a:srgbClr val="0033CC"/>
                </a:solidFill>
              </a:rPr>
              <a:t>Αποτέλεσμα 0.191 ενώ ήθελα να πάρω 1</a:t>
            </a:r>
          </a:p>
        </p:txBody>
      </p:sp>
    </p:spTree>
    <p:extLst>
      <p:ext uri="{BB962C8B-B14F-4D97-AF65-F5344CB8AC3E}">
        <p14:creationId xmlns:p14="http://schemas.microsoft.com/office/powerpoint/2010/main" xmlns="" val="72730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192000" cy="745067"/>
          </a:xfrm>
        </p:spPr>
        <p:txBody>
          <a:bodyPr/>
          <a:lstStyle/>
          <a:p>
            <a:r>
              <a:rPr lang="el-GR" dirty="0"/>
              <a:t>ΕΥΡΕΣΗ ΣΦΑΛΜΑΤΟΣ!</a:t>
            </a:r>
          </a:p>
        </p:txBody>
      </p:sp>
      <p:pic>
        <p:nvPicPr>
          <p:cNvPr id="4" name="Εικόνα 3"/>
          <p:cNvPicPr>
            <a:picLocks noChangeAspect="1"/>
          </p:cNvPicPr>
          <p:nvPr/>
        </p:nvPicPr>
        <p:blipFill>
          <a:blip r:embed="rId2"/>
          <a:stretch>
            <a:fillRect/>
          </a:stretch>
        </p:blipFill>
        <p:spPr>
          <a:xfrm>
            <a:off x="674832" y="745066"/>
            <a:ext cx="11016405" cy="6112933"/>
          </a:xfrm>
          <a:prstGeom prst="rect">
            <a:avLst/>
          </a:prstGeom>
        </p:spPr>
      </p:pic>
    </p:spTree>
    <p:extLst>
      <p:ext uri="{BB962C8B-B14F-4D97-AF65-F5344CB8AC3E}">
        <p14:creationId xmlns:p14="http://schemas.microsoft.com/office/powerpoint/2010/main" xmlns="" val="204981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584200"/>
          </a:xfrm>
        </p:spPr>
        <p:txBody>
          <a:bodyPr>
            <a:normAutofit fontScale="90000"/>
          </a:bodyPr>
          <a:lstStyle/>
          <a:p>
            <a:r>
              <a:rPr lang="el-GR" dirty="0"/>
              <a:t>  </a:t>
            </a:r>
            <a:r>
              <a:rPr lang="en-US" b="1" i="1" dirty="0">
                <a:solidFill>
                  <a:srgbClr val="FFFF00"/>
                </a:solidFill>
              </a:rPr>
              <a:t>Gradient Descent </a:t>
            </a:r>
            <a:r>
              <a:rPr lang="el-GR" b="1" i="1" dirty="0" err="1">
                <a:solidFill>
                  <a:srgbClr val="FFFF00"/>
                </a:solidFill>
              </a:rPr>
              <a:t>Αλλαγη</a:t>
            </a:r>
            <a:r>
              <a:rPr lang="el-GR" b="1" i="1" dirty="0">
                <a:solidFill>
                  <a:srgbClr val="FFFF00"/>
                </a:solidFill>
              </a:rPr>
              <a:t> </a:t>
            </a:r>
            <a:r>
              <a:rPr lang="el-GR" b="1" i="1" dirty="0" err="1">
                <a:solidFill>
                  <a:srgbClr val="FFFF00"/>
                </a:solidFill>
              </a:rPr>
              <a:t>βαρων</a:t>
            </a:r>
            <a:endParaRPr lang="el-GR" b="1" i="1" dirty="0">
              <a:solidFill>
                <a:srgbClr val="FFFF00"/>
              </a:solidFill>
            </a:endParaRPr>
          </a:p>
        </p:txBody>
      </p:sp>
      <p:pic>
        <p:nvPicPr>
          <p:cNvPr id="4" name="Εικόνα 3"/>
          <p:cNvPicPr>
            <a:picLocks noChangeAspect="1"/>
          </p:cNvPicPr>
          <p:nvPr/>
        </p:nvPicPr>
        <p:blipFill>
          <a:blip r:embed="rId2"/>
          <a:stretch>
            <a:fillRect/>
          </a:stretch>
        </p:blipFill>
        <p:spPr>
          <a:xfrm>
            <a:off x="0" y="977370"/>
            <a:ext cx="11772900" cy="4886325"/>
          </a:xfrm>
          <a:prstGeom prst="rect">
            <a:avLst/>
          </a:prstGeom>
        </p:spPr>
      </p:pic>
    </p:spTree>
    <p:extLst>
      <p:ext uri="{BB962C8B-B14F-4D97-AF65-F5344CB8AC3E}">
        <p14:creationId xmlns:p14="http://schemas.microsoft.com/office/powerpoint/2010/main" xmlns="" val="1495024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192000" cy="465667"/>
          </a:xfrm>
        </p:spPr>
        <p:txBody>
          <a:bodyPr>
            <a:normAutofit fontScale="90000"/>
          </a:bodyPr>
          <a:lstStyle/>
          <a:p>
            <a:r>
              <a:rPr lang="en-US" b="1" dirty="0">
                <a:solidFill>
                  <a:srgbClr val="002060"/>
                </a:solidFill>
              </a:rPr>
              <a:t>                 </a:t>
            </a:r>
            <a:r>
              <a:rPr lang="el-GR" b="1" dirty="0" err="1">
                <a:solidFill>
                  <a:srgbClr val="002060"/>
                </a:solidFill>
              </a:rPr>
              <a:t>μΑΘΗΜΑΤΙΚΑ</a:t>
            </a:r>
            <a:r>
              <a:rPr lang="el-GR" b="1" dirty="0">
                <a:solidFill>
                  <a:srgbClr val="002060"/>
                </a:solidFill>
              </a:rPr>
              <a:t> ΕΠΑΝΑΠΡΟΣΔΙΟΡΙΣΜΟΥ ΒΑΡΟΥΣ</a:t>
            </a:r>
          </a:p>
        </p:txBody>
      </p:sp>
      <p:pic>
        <p:nvPicPr>
          <p:cNvPr id="4" name="Εικόνα 3"/>
          <p:cNvPicPr>
            <a:picLocks noChangeAspect="1"/>
          </p:cNvPicPr>
          <p:nvPr/>
        </p:nvPicPr>
        <p:blipFill>
          <a:blip r:embed="rId2"/>
          <a:stretch>
            <a:fillRect/>
          </a:stretch>
        </p:blipFill>
        <p:spPr>
          <a:xfrm>
            <a:off x="406467" y="661385"/>
            <a:ext cx="11284611" cy="5792961"/>
          </a:xfrm>
          <a:prstGeom prst="rect">
            <a:avLst/>
          </a:prstGeom>
        </p:spPr>
      </p:pic>
      <p:sp>
        <p:nvSpPr>
          <p:cNvPr id="3" name="TextBox 2">
            <a:extLst>
              <a:ext uri="{FF2B5EF4-FFF2-40B4-BE49-F238E27FC236}">
                <a16:creationId xmlns:a16="http://schemas.microsoft.com/office/drawing/2014/main" xmlns="" id="{B5113FE2-711C-462A-85E6-7A8F1004297F}"/>
              </a:ext>
            </a:extLst>
          </p:cNvPr>
          <p:cNvSpPr txBox="1"/>
          <p:nvPr/>
        </p:nvSpPr>
        <p:spPr>
          <a:xfrm>
            <a:off x="7541703" y="4278385"/>
            <a:ext cx="2910980" cy="369332"/>
          </a:xfrm>
          <a:prstGeom prst="rect">
            <a:avLst/>
          </a:prstGeom>
          <a:noFill/>
        </p:spPr>
        <p:txBody>
          <a:bodyPr wrap="square" rtlCol="0">
            <a:spAutoFit/>
          </a:bodyPr>
          <a:lstStyle/>
          <a:p>
            <a:r>
              <a:rPr lang="en-US" dirty="0">
                <a:solidFill>
                  <a:srgbClr val="0070C0"/>
                </a:solidFill>
              </a:rPr>
              <a:t>i1 </a:t>
            </a:r>
            <a:r>
              <a:rPr lang="el-GR" dirty="0">
                <a:solidFill>
                  <a:srgbClr val="0070C0"/>
                </a:solidFill>
              </a:rPr>
              <a:t>και </a:t>
            </a:r>
            <a:r>
              <a:rPr lang="en-US" dirty="0">
                <a:solidFill>
                  <a:srgbClr val="0070C0"/>
                </a:solidFill>
              </a:rPr>
              <a:t>i2 </a:t>
            </a:r>
            <a:r>
              <a:rPr lang="el-GR" dirty="0">
                <a:solidFill>
                  <a:srgbClr val="0070C0"/>
                </a:solidFill>
              </a:rPr>
              <a:t>είναι οι είσοδοι</a:t>
            </a:r>
          </a:p>
        </p:txBody>
      </p:sp>
      <p:sp>
        <p:nvSpPr>
          <p:cNvPr id="5" name="TextBox 4">
            <a:extLst>
              <a:ext uri="{FF2B5EF4-FFF2-40B4-BE49-F238E27FC236}">
                <a16:creationId xmlns:a16="http://schemas.microsoft.com/office/drawing/2014/main" xmlns="" id="{2E3A4768-5BA6-4A1B-826B-8769F8772DDE}"/>
              </a:ext>
            </a:extLst>
          </p:cNvPr>
          <p:cNvSpPr txBox="1"/>
          <p:nvPr/>
        </p:nvSpPr>
        <p:spPr>
          <a:xfrm>
            <a:off x="8833608" y="1937773"/>
            <a:ext cx="2088858" cy="646331"/>
          </a:xfrm>
          <a:prstGeom prst="rect">
            <a:avLst/>
          </a:prstGeom>
          <a:solidFill>
            <a:schemeClr val="tx1">
              <a:lumMod val="95000"/>
            </a:schemeClr>
          </a:solidFill>
        </p:spPr>
        <p:txBody>
          <a:bodyPr wrap="square" rtlCol="0">
            <a:spAutoFit/>
          </a:bodyPr>
          <a:lstStyle/>
          <a:p>
            <a:r>
              <a:rPr lang="en-US" dirty="0">
                <a:solidFill>
                  <a:srgbClr val="0070C0"/>
                </a:solidFill>
              </a:rPr>
              <a:t>Y </a:t>
            </a:r>
            <a:r>
              <a:rPr lang="el-GR" dirty="0">
                <a:solidFill>
                  <a:srgbClr val="0070C0"/>
                </a:solidFill>
              </a:rPr>
              <a:t>είναι σταθερά πραγματική τιμή</a:t>
            </a:r>
          </a:p>
        </p:txBody>
      </p:sp>
      <p:sp>
        <p:nvSpPr>
          <p:cNvPr id="6" name="TextBox 5">
            <a:extLst>
              <a:ext uri="{FF2B5EF4-FFF2-40B4-BE49-F238E27FC236}">
                <a16:creationId xmlns:a16="http://schemas.microsoft.com/office/drawing/2014/main" xmlns="" id="{A458C63E-677B-46ED-8A29-A0CAAB301D34}"/>
              </a:ext>
            </a:extLst>
          </p:cNvPr>
          <p:cNvSpPr txBox="1"/>
          <p:nvPr/>
        </p:nvSpPr>
        <p:spPr>
          <a:xfrm>
            <a:off x="5956183" y="2902591"/>
            <a:ext cx="4395832" cy="307777"/>
          </a:xfrm>
          <a:prstGeom prst="rect">
            <a:avLst/>
          </a:prstGeom>
          <a:solidFill>
            <a:schemeClr val="tx1">
              <a:lumMod val="95000"/>
            </a:schemeClr>
          </a:solidFill>
        </p:spPr>
        <p:txBody>
          <a:bodyPr wrap="square" rtlCol="0">
            <a:spAutoFit/>
          </a:bodyPr>
          <a:lstStyle/>
          <a:p>
            <a:r>
              <a:rPr lang="en-US" sz="1400" b="1" dirty="0">
                <a:solidFill>
                  <a:srgbClr val="0070C0"/>
                </a:solidFill>
              </a:rPr>
              <a:t>Prediction=(i1 w1+i2w2)w5 +(i1w3+i2W4)w6</a:t>
            </a:r>
            <a:endParaRPr lang="el-GR" sz="1400" b="1" dirty="0">
              <a:solidFill>
                <a:srgbClr val="0070C0"/>
              </a:solidFill>
            </a:endParaRPr>
          </a:p>
        </p:txBody>
      </p:sp>
      <p:sp>
        <p:nvSpPr>
          <p:cNvPr id="8" name="TextBox 7">
            <a:extLst>
              <a:ext uri="{FF2B5EF4-FFF2-40B4-BE49-F238E27FC236}">
                <a16:creationId xmlns:a16="http://schemas.microsoft.com/office/drawing/2014/main" xmlns="" id="{3A19E10B-2F42-4A1B-A792-488BB4377D38}"/>
              </a:ext>
            </a:extLst>
          </p:cNvPr>
          <p:cNvSpPr txBox="1"/>
          <p:nvPr/>
        </p:nvSpPr>
        <p:spPr>
          <a:xfrm>
            <a:off x="5125673" y="4084871"/>
            <a:ext cx="970327" cy="246221"/>
          </a:xfrm>
          <a:prstGeom prst="rect">
            <a:avLst/>
          </a:prstGeom>
          <a:noFill/>
        </p:spPr>
        <p:txBody>
          <a:bodyPr wrap="square" rtlCol="0">
            <a:spAutoFit/>
          </a:bodyPr>
          <a:lstStyle/>
          <a:p>
            <a:r>
              <a:rPr lang="el-GR" sz="1000" dirty="0">
                <a:solidFill>
                  <a:srgbClr val="0070C0"/>
                </a:solidFill>
              </a:rPr>
              <a:t>συντελεστής</a:t>
            </a:r>
          </a:p>
        </p:txBody>
      </p:sp>
      <p:sp>
        <p:nvSpPr>
          <p:cNvPr id="9" name="TextBox 8">
            <a:extLst>
              <a:ext uri="{FF2B5EF4-FFF2-40B4-BE49-F238E27FC236}">
                <a16:creationId xmlns:a16="http://schemas.microsoft.com/office/drawing/2014/main" xmlns="" id="{6E0E8104-003E-4651-B8FF-944B6EF47DDB}"/>
              </a:ext>
            </a:extLst>
          </p:cNvPr>
          <p:cNvSpPr txBox="1"/>
          <p:nvPr/>
        </p:nvSpPr>
        <p:spPr>
          <a:xfrm>
            <a:off x="4097783" y="3652653"/>
            <a:ext cx="838202" cy="369332"/>
          </a:xfrm>
          <a:prstGeom prst="rect">
            <a:avLst/>
          </a:prstGeom>
          <a:solidFill>
            <a:srgbClr val="FFFF00"/>
          </a:solidFill>
        </p:spPr>
        <p:txBody>
          <a:bodyPr wrap="square" rtlCol="0">
            <a:spAutoFit/>
          </a:bodyPr>
          <a:lstStyle/>
          <a:p>
            <a:r>
              <a:rPr lang="el-GR" dirty="0">
                <a:solidFill>
                  <a:srgbClr val="0070C0"/>
                </a:solidFill>
              </a:rPr>
              <a:t>0</a:t>
            </a:r>
            <a:endParaRPr lang="el-GR" sz="800" dirty="0">
              <a:solidFill>
                <a:srgbClr val="0070C0"/>
              </a:solidFill>
            </a:endParaRPr>
          </a:p>
        </p:txBody>
      </p:sp>
      <p:sp>
        <p:nvSpPr>
          <p:cNvPr id="10" name="TextBox 9">
            <a:extLst>
              <a:ext uri="{FF2B5EF4-FFF2-40B4-BE49-F238E27FC236}">
                <a16:creationId xmlns:a16="http://schemas.microsoft.com/office/drawing/2014/main" xmlns="" id="{A12E8FC8-4B47-4EFE-9AA0-9ECBBF6E337C}"/>
              </a:ext>
            </a:extLst>
          </p:cNvPr>
          <p:cNvSpPr txBox="1"/>
          <p:nvPr/>
        </p:nvSpPr>
        <p:spPr>
          <a:xfrm>
            <a:off x="2801922" y="5925685"/>
            <a:ext cx="4395832" cy="307777"/>
          </a:xfrm>
          <a:prstGeom prst="rect">
            <a:avLst/>
          </a:prstGeom>
          <a:solidFill>
            <a:schemeClr val="tx1">
              <a:lumMod val="95000"/>
            </a:schemeClr>
          </a:solidFill>
        </p:spPr>
        <p:txBody>
          <a:bodyPr wrap="square" rtlCol="0">
            <a:spAutoFit/>
          </a:bodyPr>
          <a:lstStyle/>
          <a:p>
            <a:r>
              <a:rPr lang="en-US" sz="1400" b="1" dirty="0">
                <a:solidFill>
                  <a:srgbClr val="0070C0"/>
                </a:solidFill>
              </a:rPr>
              <a:t>h2=i1w3+i2w4</a:t>
            </a:r>
            <a:endParaRPr lang="el-GR" sz="1400" b="1" dirty="0">
              <a:solidFill>
                <a:srgbClr val="0070C0"/>
              </a:solidFill>
            </a:endParaRPr>
          </a:p>
        </p:txBody>
      </p:sp>
      <p:sp>
        <p:nvSpPr>
          <p:cNvPr id="7" name="TextBox 6">
            <a:extLst>
              <a:ext uri="{FF2B5EF4-FFF2-40B4-BE49-F238E27FC236}">
                <a16:creationId xmlns:a16="http://schemas.microsoft.com/office/drawing/2014/main" xmlns="" id="{9AD4CFA1-3E84-4617-BFC5-11A8DF13581F}"/>
              </a:ext>
            </a:extLst>
          </p:cNvPr>
          <p:cNvSpPr txBox="1"/>
          <p:nvPr/>
        </p:nvSpPr>
        <p:spPr>
          <a:xfrm>
            <a:off x="4846070" y="2074283"/>
            <a:ext cx="869863" cy="369332"/>
          </a:xfrm>
          <a:prstGeom prst="rect">
            <a:avLst/>
          </a:prstGeom>
          <a:noFill/>
        </p:spPr>
        <p:txBody>
          <a:bodyPr wrap="square" rtlCol="0">
            <a:spAutoFit/>
          </a:bodyPr>
          <a:lstStyle/>
          <a:p>
            <a:r>
              <a:rPr lang="el-GR" b="1" dirty="0">
                <a:solidFill>
                  <a:srgbClr val="0033CC"/>
                </a:solidFill>
                <a:highlight>
                  <a:srgbClr val="FFFF00"/>
                </a:highlight>
              </a:rPr>
              <a:t>όπου</a:t>
            </a:r>
          </a:p>
        </p:txBody>
      </p:sp>
      <p:sp>
        <p:nvSpPr>
          <p:cNvPr id="11" name="TextBox 10">
            <a:extLst>
              <a:ext uri="{FF2B5EF4-FFF2-40B4-BE49-F238E27FC236}">
                <a16:creationId xmlns:a16="http://schemas.microsoft.com/office/drawing/2014/main" xmlns="" id="{A9E09907-A65A-493B-A991-D8C1736B06A3}"/>
              </a:ext>
            </a:extLst>
          </p:cNvPr>
          <p:cNvSpPr txBox="1"/>
          <p:nvPr/>
        </p:nvSpPr>
        <p:spPr>
          <a:xfrm>
            <a:off x="6786938" y="2122438"/>
            <a:ext cx="1367161" cy="276999"/>
          </a:xfrm>
          <a:prstGeom prst="rect">
            <a:avLst/>
          </a:prstGeom>
          <a:noFill/>
        </p:spPr>
        <p:txBody>
          <a:bodyPr wrap="square" rtlCol="0">
            <a:spAutoFit/>
          </a:bodyPr>
          <a:lstStyle/>
          <a:p>
            <a:r>
              <a:rPr lang="el-GR" sz="1200" dirty="0">
                <a:solidFill>
                  <a:srgbClr val="0033CC"/>
                </a:solidFill>
                <a:highlight>
                  <a:srgbClr val="FFFF00"/>
                </a:highlight>
              </a:rPr>
              <a:t>Εκτιμώμενη τιμή</a:t>
            </a:r>
          </a:p>
        </p:txBody>
      </p:sp>
      <p:sp>
        <p:nvSpPr>
          <p:cNvPr id="12" name="TextBox 11">
            <a:extLst>
              <a:ext uri="{FF2B5EF4-FFF2-40B4-BE49-F238E27FC236}">
                <a16:creationId xmlns:a16="http://schemas.microsoft.com/office/drawing/2014/main" xmlns="" id="{0D7E783E-A222-4881-A986-43303A79D4D9}"/>
              </a:ext>
            </a:extLst>
          </p:cNvPr>
          <p:cNvSpPr txBox="1"/>
          <p:nvPr/>
        </p:nvSpPr>
        <p:spPr>
          <a:xfrm>
            <a:off x="8097947" y="2131991"/>
            <a:ext cx="1241571" cy="253916"/>
          </a:xfrm>
          <a:prstGeom prst="rect">
            <a:avLst/>
          </a:prstGeom>
          <a:noFill/>
        </p:spPr>
        <p:txBody>
          <a:bodyPr wrap="square" rtlCol="0">
            <a:spAutoFit/>
          </a:bodyPr>
          <a:lstStyle/>
          <a:p>
            <a:r>
              <a:rPr lang="el-GR" sz="1050" dirty="0">
                <a:solidFill>
                  <a:srgbClr val="0033CC"/>
                </a:solidFill>
                <a:highlight>
                  <a:srgbClr val="FFFF00"/>
                </a:highlight>
              </a:rPr>
              <a:t>πραγματική</a:t>
            </a:r>
          </a:p>
        </p:txBody>
      </p:sp>
      <p:sp>
        <p:nvSpPr>
          <p:cNvPr id="13" name="TextBox 12">
            <a:extLst>
              <a:ext uri="{FF2B5EF4-FFF2-40B4-BE49-F238E27FC236}">
                <a16:creationId xmlns:a16="http://schemas.microsoft.com/office/drawing/2014/main" xmlns="" id="{1A78EC27-1575-4170-9C55-BD8033B2A3BB}"/>
              </a:ext>
            </a:extLst>
          </p:cNvPr>
          <p:cNvSpPr txBox="1"/>
          <p:nvPr/>
        </p:nvSpPr>
        <p:spPr>
          <a:xfrm>
            <a:off x="6786938" y="3994030"/>
            <a:ext cx="2747679" cy="369332"/>
          </a:xfrm>
          <a:prstGeom prst="rect">
            <a:avLst/>
          </a:prstGeom>
          <a:solidFill>
            <a:schemeClr val="bg2">
              <a:lumMod val="40000"/>
              <a:lumOff val="60000"/>
            </a:schemeClr>
          </a:solidFill>
        </p:spPr>
        <p:txBody>
          <a:bodyPr wrap="square" rtlCol="0">
            <a:spAutoFit/>
          </a:bodyPr>
          <a:lstStyle/>
          <a:p>
            <a:endParaRPr lang="el-GR" dirty="0"/>
          </a:p>
        </p:txBody>
      </p:sp>
      <p:cxnSp>
        <p:nvCxnSpPr>
          <p:cNvPr id="15" name="Ευθύγραμμο βέλος σύνδεσης 14">
            <a:extLst>
              <a:ext uri="{FF2B5EF4-FFF2-40B4-BE49-F238E27FC236}">
                <a16:creationId xmlns:a16="http://schemas.microsoft.com/office/drawing/2014/main" xmlns="" id="{5157345C-4378-48CE-BA67-CBA09DA67084}"/>
              </a:ext>
            </a:extLst>
          </p:cNvPr>
          <p:cNvCxnSpPr>
            <a:cxnSpLocks/>
          </p:cNvCxnSpPr>
          <p:nvPr/>
        </p:nvCxnSpPr>
        <p:spPr>
          <a:xfrm>
            <a:off x="4663428" y="3893360"/>
            <a:ext cx="0" cy="4377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xmlns="" id="{D7E2ED0B-DB7C-464C-B5FD-CB7E23767B64}"/>
              </a:ext>
            </a:extLst>
          </p:cNvPr>
          <p:cNvCxnSpPr/>
          <p:nvPr/>
        </p:nvCxnSpPr>
        <p:spPr>
          <a:xfrm>
            <a:off x="4424709" y="4178696"/>
            <a:ext cx="565645" cy="5354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xmlns="" id="{DAEB0659-7D83-428F-B2C3-2C89CEA81BA6}"/>
              </a:ext>
            </a:extLst>
          </p:cNvPr>
          <p:cNvCxnSpPr>
            <a:cxnSpLocks/>
          </p:cNvCxnSpPr>
          <p:nvPr/>
        </p:nvCxnSpPr>
        <p:spPr>
          <a:xfrm flipH="1">
            <a:off x="4399371" y="4272432"/>
            <a:ext cx="348920" cy="4595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37408060-31FF-42E7-B207-199CF990C69E}"/>
              </a:ext>
            </a:extLst>
          </p:cNvPr>
          <p:cNvSpPr txBox="1"/>
          <p:nvPr/>
        </p:nvSpPr>
        <p:spPr>
          <a:xfrm>
            <a:off x="6916031" y="4807845"/>
            <a:ext cx="1917577" cy="369332"/>
          </a:xfrm>
          <a:prstGeom prst="rect">
            <a:avLst/>
          </a:prstGeom>
          <a:noFill/>
        </p:spPr>
        <p:txBody>
          <a:bodyPr wrap="square" rtlCol="0">
            <a:spAutoFit/>
          </a:bodyPr>
          <a:lstStyle/>
          <a:p>
            <a:r>
              <a:rPr lang="el-GR" dirty="0">
                <a:solidFill>
                  <a:srgbClr val="0033CC"/>
                </a:solidFill>
                <a:highlight>
                  <a:srgbClr val="FFFF00"/>
                </a:highlight>
              </a:rPr>
              <a:t>Το ονομάζω </a:t>
            </a:r>
            <a:r>
              <a:rPr lang="en-US" dirty="0">
                <a:solidFill>
                  <a:srgbClr val="0033CC"/>
                </a:solidFill>
                <a:highlight>
                  <a:srgbClr val="FFFF00"/>
                </a:highlight>
              </a:rPr>
              <a:t>h2</a:t>
            </a:r>
            <a:endParaRPr lang="el-GR" dirty="0">
              <a:solidFill>
                <a:srgbClr val="0033CC"/>
              </a:solidFill>
              <a:highlight>
                <a:srgbClr val="FFFF00"/>
              </a:highlight>
            </a:endParaRPr>
          </a:p>
        </p:txBody>
      </p:sp>
      <p:sp>
        <p:nvSpPr>
          <p:cNvPr id="23" name="TextBox 22">
            <a:extLst>
              <a:ext uri="{FF2B5EF4-FFF2-40B4-BE49-F238E27FC236}">
                <a16:creationId xmlns:a16="http://schemas.microsoft.com/office/drawing/2014/main" xmlns="" id="{773105F2-DF78-4DBF-8EE2-5B64699CC057}"/>
              </a:ext>
            </a:extLst>
          </p:cNvPr>
          <p:cNvSpPr txBox="1"/>
          <p:nvPr/>
        </p:nvSpPr>
        <p:spPr>
          <a:xfrm>
            <a:off x="3362746" y="5619480"/>
            <a:ext cx="1917577" cy="369332"/>
          </a:xfrm>
          <a:prstGeom prst="rect">
            <a:avLst/>
          </a:prstGeom>
          <a:noFill/>
        </p:spPr>
        <p:txBody>
          <a:bodyPr wrap="square" rtlCol="0">
            <a:spAutoFit/>
          </a:bodyPr>
          <a:lstStyle/>
          <a:p>
            <a:r>
              <a:rPr lang="el-GR" dirty="0">
                <a:solidFill>
                  <a:srgbClr val="0033CC"/>
                </a:solidFill>
                <a:highlight>
                  <a:srgbClr val="FFFF00"/>
                </a:highlight>
              </a:rPr>
              <a:t>Το ονομάζω Δ</a:t>
            </a:r>
          </a:p>
        </p:txBody>
      </p:sp>
      <p:cxnSp>
        <p:nvCxnSpPr>
          <p:cNvPr id="25" name="Ευθύγραμμο βέλος σύνδεσης 24">
            <a:extLst>
              <a:ext uri="{FF2B5EF4-FFF2-40B4-BE49-F238E27FC236}">
                <a16:creationId xmlns:a16="http://schemas.microsoft.com/office/drawing/2014/main" xmlns="" id="{74F1D3D8-B9CC-4942-9054-AE1815DEA3D3}"/>
              </a:ext>
            </a:extLst>
          </p:cNvPr>
          <p:cNvCxnSpPr/>
          <p:nvPr/>
        </p:nvCxnSpPr>
        <p:spPr>
          <a:xfrm flipH="1" flipV="1">
            <a:off x="3243979" y="5601662"/>
            <a:ext cx="165046" cy="22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347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6933"/>
            <a:ext cx="12192000" cy="321734"/>
          </a:xfrm>
        </p:spPr>
        <p:txBody>
          <a:bodyPr>
            <a:normAutofit fontScale="90000"/>
          </a:bodyPr>
          <a:lstStyle/>
          <a:p>
            <a:r>
              <a:rPr lang="el-GR" b="1" dirty="0">
                <a:solidFill>
                  <a:srgbClr val="002060"/>
                </a:solidFill>
              </a:rPr>
              <a:t>ΆΛΛΑΓΗ ΒΑΡΩΝ</a:t>
            </a:r>
            <a:r>
              <a:rPr lang="en-US" b="1" dirty="0">
                <a:solidFill>
                  <a:srgbClr val="002060"/>
                </a:solidFill>
              </a:rPr>
              <a:t> </a:t>
            </a:r>
            <a:r>
              <a:rPr lang="el-GR" b="1" dirty="0">
                <a:solidFill>
                  <a:srgbClr val="002060"/>
                </a:solidFill>
              </a:rPr>
              <a:t>ΑΠΌ ΤΗΝ ΕΞΟΔΟ ΣΤΟ ΚΡΥΦΟ</a:t>
            </a:r>
          </a:p>
        </p:txBody>
      </p:sp>
      <p:pic>
        <p:nvPicPr>
          <p:cNvPr id="4" name="Εικόνα 3"/>
          <p:cNvPicPr>
            <a:picLocks noChangeAspect="1"/>
          </p:cNvPicPr>
          <p:nvPr/>
        </p:nvPicPr>
        <p:blipFill>
          <a:blip r:embed="rId2"/>
          <a:stretch>
            <a:fillRect/>
          </a:stretch>
        </p:blipFill>
        <p:spPr>
          <a:xfrm>
            <a:off x="3986390" y="338667"/>
            <a:ext cx="3758314" cy="1973791"/>
          </a:xfrm>
          <a:prstGeom prst="rect">
            <a:avLst/>
          </a:prstGeom>
        </p:spPr>
      </p:pic>
      <p:pic>
        <p:nvPicPr>
          <p:cNvPr id="5" name="Εικόνα 4"/>
          <p:cNvPicPr>
            <a:picLocks noChangeAspect="1"/>
          </p:cNvPicPr>
          <p:nvPr/>
        </p:nvPicPr>
        <p:blipFill>
          <a:blip r:embed="rId3"/>
          <a:stretch>
            <a:fillRect/>
          </a:stretch>
        </p:blipFill>
        <p:spPr>
          <a:xfrm>
            <a:off x="311857" y="2293162"/>
            <a:ext cx="11314286" cy="4542857"/>
          </a:xfrm>
          <a:prstGeom prst="rect">
            <a:avLst/>
          </a:prstGeom>
        </p:spPr>
      </p:pic>
      <p:cxnSp>
        <p:nvCxnSpPr>
          <p:cNvPr id="7" name="Ευθύγραμμο βέλος σύνδεσης 6">
            <a:extLst>
              <a:ext uri="{FF2B5EF4-FFF2-40B4-BE49-F238E27FC236}">
                <a16:creationId xmlns:a16="http://schemas.microsoft.com/office/drawing/2014/main" xmlns="" id="{80EA6A68-1883-4695-887C-6F025D2F5BF5}"/>
              </a:ext>
            </a:extLst>
          </p:cNvPr>
          <p:cNvCxnSpPr/>
          <p:nvPr/>
        </p:nvCxnSpPr>
        <p:spPr>
          <a:xfrm flipH="1" flipV="1">
            <a:off x="3844031" y="5557421"/>
            <a:ext cx="390618" cy="461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06A30D00-5AAC-4E6E-9219-2510C49F8067}"/>
              </a:ext>
            </a:extLst>
          </p:cNvPr>
          <p:cNvSpPr txBox="1"/>
          <p:nvPr/>
        </p:nvSpPr>
        <p:spPr>
          <a:xfrm>
            <a:off x="3817398" y="5442012"/>
            <a:ext cx="417251" cy="246221"/>
          </a:xfrm>
          <a:prstGeom prst="rect">
            <a:avLst/>
          </a:prstGeom>
          <a:noFill/>
        </p:spPr>
        <p:txBody>
          <a:bodyPr wrap="square" rtlCol="0">
            <a:spAutoFit/>
          </a:bodyPr>
          <a:lstStyle/>
          <a:p>
            <a:r>
              <a:rPr lang="en-US" sz="1000" b="1" dirty="0">
                <a:solidFill>
                  <a:srgbClr val="0033CC"/>
                </a:solidFill>
                <a:highlight>
                  <a:srgbClr val="FFFF00"/>
                </a:highlight>
              </a:rPr>
              <a:t>w5</a:t>
            </a:r>
            <a:endParaRPr lang="el-GR" sz="1000" b="1" dirty="0">
              <a:solidFill>
                <a:srgbClr val="0033CC"/>
              </a:solidFill>
              <a:highlight>
                <a:srgbClr val="FFFF00"/>
              </a:highlight>
            </a:endParaRPr>
          </a:p>
        </p:txBody>
      </p:sp>
      <p:sp>
        <p:nvSpPr>
          <p:cNvPr id="9" name="TextBox 8">
            <a:extLst>
              <a:ext uri="{FF2B5EF4-FFF2-40B4-BE49-F238E27FC236}">
                <a16:creationId xmlns:a16="http://schemas.microsoft.com/office/drawing/2014/main" xmlns="" id="{1B499CB5-C5CA-477B-8B8A-4F6168F1A7D5}"/>
              </a:ext>
            </a:extLst>
          </p:cNvPr>
          <p:cNvSpPr txBox="1"/>
          <p:nvPr/>
        </p:nvSpPr>
        <p:spPr>
          <a:xfrm>
            <a:off x="4484702" y="5425737"/>
            <a:ext cx="417251" cy="246221"/>
          </a:xfrm>
          <a:prstGeom prst="rect">
            <a:avLst/>
          </a:prstGeom>
          <a:noFill/>
        </p:spPr>
        <p:txBody>
          <a:bodyPr wrap="square" rtlCol="0">
            <a:spAutoFit/>
          </a:bodyPr>
          <a:lstStyle/>
          <a:p>
            <a:r>
              <a:rPr lang="en-US" sz="1000" b="1" dirty="0">
                <a:solidFill>
                  <a:srgbClr val="0033CC"/>
                </a:solidFill>
                <a:highlight>
                  <a:srgbClr val="FFFF00"/>
                </a:highlight>
              </a:rPr>
              <a:t>0</a:t>
            </a:r>
            <a:endParaRPr lang="el-GR" sz="1000" b="1" dirty="0">
              <a:solidFill>
                <a:srgbClr val="0033CC"/>
              </a:solidFill>
              <a:highlight>
                <a:srgbClr val="FFFF00"/>
              </a:highlight>
            </a:endParaRPr>
          </a:p>
        </p:txBody>
      </p:sp>
      <p:sp>
        <p:nvSpPr>
          <p:cNvPr id="10" name="TextBox 9">
            <a:extLst>
              <a:ext uri="{FF2B5EF4-FFF2-40B4-BE49-F238E27FC236}">
                <a16:creationId xmlns:a16="http://schemas.microsoft.com/office/drawing/2014/main" xmlns="" id="{D6B99634-A603-4C54-9D14-5BEE2C984E5C}"/>
              </a:ext>
            </a:extLst>
          </p:cNvPr>
          <p:cNvSpPr txBox="1"/>
          <p:nvPr/>
        </p:nvSpPr>
        <p:spPr>
          <a:xfrm>
            <a:off x="5319203" y="5425736"/>
            <a:ext cx="417251" cy="246221"/>
          </a:xfrm>
          <a:prstGeom prst="rect">
            <a:avLst/>
          </a:prstGeom>
          <a:noFill/>
        </p:spPr>
        <p:txBody>
          <a:bodyPr wrap="square" rtlCol="0">
            <a:spAutoFit/>
          </a:bodyPr>
          <a:lstStyle/>
          <a:p>
            <a:r>
              <a:rPr lang="en-US" sz="1000" b="1" dirty="0">
                <a:solidFill>
                  <a:srgbClr val="0033CC"/>
                </a:solidFill>
                <a:highlight>
                  <a:srgbClr val="FFFF00"/>
                </a:highlight>
              </a:rPr>
              <a:t>i1</a:t>
            </a:r>
            <a:endParaRPr lang="el-GR" sz="1000" b="1" dirty="0">
              <a:solidFill>
                <a:srgbClr val="0033CC"/>
              </a:solidFill>
              <a:highlight>
                <a:srgbClr val="FFFF00"/>
              </a:highlight>
            </a:endParaRPr>
          </a:p>
        </p:txBody>
      </p:sp>
      <p:sp>
        <p:nvSpPr>
          <p:cNvPr id="11" name="TextBox 10">
            <a:extLst>
              <a:ext uri="{FF2B5EF4-FFF2-40B4-BE49-F238E27FC236}">
                <a16:creationId xmlns:a16="http://schemas.microsoft.com/office/drawing/2014/main" xmlns="" id="{3BD1C437-265C-4BD6-9F84-A114EE428067}"/>
              </a:ext>
            </a:extLst>
          </p:cNvPr>
          <p:cNvSpPr txBox="1"/>
          <p:nvPr/>
        </p:nvSpPr>
        <p:spPr>
          <a:xfrm>
            <a:off x="5760374" y="5442012"/>
            <a:ext cx="417251" cy="246221"/>
          </a:xfrm>
          <a:prstGeom prst="rect">
            <a:avLst/>
          </a:prstGeom>
          <a:noFill/>
        </p:spPr>
        <p:txBody>
          <a:bodyPr wrap="square" rtlCol="0">
            <a:spAutoFit/>
          </a:bodyPr>
          <a:lstStyle/>
          <a:p>
            <a:r>
              <a:rPr lang="en-US" sz="1000" b="1" dirty="0">
                <a:solidFill>
                  <a:srgbClr val="0033CC"/>
                </a:solidFill>
                <a:highlight>
                  <a:srgbClr val="FFFF00"/>
                </a:highlight>
              </a:rPr>
              <a:t>0</a:t>
            </a:r>
            <a:endParaRPr lang="el-GR" sz="1000" b="1" dirty="0">
              <a:solidFill>
                <a:srgbClr val="0033CC"/>
              </a:solidFill>
              <a:highlight>
                <a:srgbClr val="FFFF00"/>
              </a:highlight>
            </a:endParaRPr>
          </a:p>
        </p:txBody>
      </p:sp>
    </p:spTree>
    <p:extLst>
      <p:ext uri="{BB962C8B-B14F-4D97-AF65-F5344CB8AC3E}">
        <p14:creationId xmlns:p14="http://schemas.microsoft.com/office/powerpoint/2010/main" xmlns="" val="259708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533400"/>
          </a:xfrm>
        </p:spPr>
        <p:txBody>
          <a:bodyPr>
            <a:normAutofit fontScale="90000"/>
          </a:bodyPr>
          <a:lstStyle/>
          <a:p>
            <a:r>
              <a:rPr lang="el-GR" dirty="0"/>
              <a:t>ΝΕΑ ΒΑΡΗ </a:t>
            </a:r>
          </a:p>
        </p:txBody>
      </p:sp>
      <p:pic>
        <p:nvPicPr>
          <p:cNvPr id="4" name="Εικόνα 3"/>
          <p:cNvPicPr>
            <a:picLocks noChangeAspect="1"/>
          </p:cNvPicPr>
          <p:nvPr/>
        </p:nvPicPr>
        <p:blipFill>
          <a:blip r:embed="rId2"/>
          <a:stretch>
            <a:fillRect/>
          </a:stretch>
        </p:blipFill>
        <p:spPr>
          <a:xfrm>
            <a:off x="1060464" y="711200"/>
            <a:ext cx="9154583" cy="5588000"/>
          </a:xfrm>
          <a:prstGeom prst="rect">
            <a:avLst/>
          </a:prstGeom>
        </p:spPr>
      </p:pic>
      <p:sp>
        <p:nvSpPr>
          <p:cNvPr id="5" name="TextBox 4"/>
          <p:cNvSpPr txBox="1"/>
          <p:nvPr/>
        </p:nvSpPr>
        <p:spPr>
          <a:xfrm>
            <a:off x="2633133" y="2565400"/>
            <a:ext cx="1981200" cy="369332"/>
          </a:xfrm>
          <a:prstGeom prst="rect">
            <a:avLst/>
          </a:prstGeom>
          <a:noFill/>
        </p:spPr>
        <p:txBody>
          <a:bodyPr wrap="square" rtlCol="0">
            <a:spAutoFit/>
          </a:bodyPr>
          <a:lstStyle/>
          <a:p>
            <a:r>
              <a:rPr lang="el-GR" b="1" dirty="0">
                <a:solidFill>
                  <a:srgbClr val="002060"/>
                </a:solidFill>
                <a:effectLst>
                  <a:outerShdw blurRad="38100" dist="38100" dir="2700000" algn="tl">
                    <a:srgbClr val="000000">
                      <a:alpha val="43137"/>
                    </a:srgbClr>
                  </a:outerShdw>
                </a:effectLst>
              </a:rPr>
              <a:t>ΝΕΑ ΒΑΡΗ</a:t>
            </a:r>
          </a:p>
        </p:txBody>
      </p:sp>
      <p:sp>
        <p:nvSpPr>
          <p:cNvPr id="3" name="TextBox 2">
            <a:extLst>
              <a:ext uri="{FF2B5EF4-FFF2-40B4-BE49-F238E27FC236}">
                <a16:creationId xmlns:a16="http://schemas.microsoft.com/office/drawing/2014/main" xmlns="" id="{D05E72D1-5004-4223-ADC1-FB9C81AE4089}"/>
              </a:ext>
            </a:extLst>
          </p:cNvPr>
          <p:cNvSpPr txBox="1"/>
          <p:nvPr/>
        </p:nvSpPr>
        <p:spPr>
          <a:xfrm>
            <a:off x="1208015" y="796954"/>
            <a:ext cx="2197915" cy="923330"/>
          </a:xfrm>
          <a:prstGeom prst="rect">
            <a:avLst/>
          </a:prstGeom>
          <a:solidFill>
            <a:srgbClr val="FFFF00"/>
          </a:solidFill>
        </p:spPr>
        <p:txBody>
          <a:bodyPr wrap="square" rtlCol="0">
            <a:spAutoFit/>
          </a:bodyPr>
          <a:lstStyle/>
          <a:p>
            <a:r>
              <a:rPr lang="el-GR" dirty="0">
                <a:solidFill>
                  <a:srgbClr val="0070C0"/>
                </a:solidFill>
              </a:rPr>
              <a:t>Το </a:t>
            </a:r>
            <a:r>
              <a:rPr lang="en-US" dirty="0">
                <a:solidFill>
                  <a:srgbClr val="0070C0"/>
                </a:solidFill>
              </a:rPr>
              <a:t>a Learning Rate</a:t>
            </a:r>
            <a:r>
              <a:rPr lang="el-GR" dirty="0">
                <a:solidFill>
                  <a:srgbClr val="0070C0"/>
                </a:solidFill>
              </a:rPr>
              <a:t> είναι πολύ σημαντικό</a:t>
            </a:r>
          </a:p>
        </p:txBody>
      </p:sp>
    </p:spTree>
    <p:extLst>
      <p:ext uri="{BB962C8B-B14F-4D97-AF65-F5344CB8AC3E}">
        <p14:creationId xmlns:p14="http://schemas.microsoft.com/office/powerpoint/2010/main" xmlns="" val="222545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18532"/>
            <a:ext cx="12098867" cy="626535"/>
          </a:xfrm>
        </p:spPr>
        <p:txBody>
          <a:bodyPr>
            <a:normAutofit fontScale="90000"/>
          </a:bodyPr>
          <a:lstStyle/>
          <a:p>
            <a:endParaRPr lang="el-GR" dirty="0"/>
          </a:p>
        </p:txBody>
      </p:sp>
      <p:pic>
        <p:nvPicPr>
          <p:cNvPr id="4" name="Εικόνα 3"/>
          <p:cNvPicPr>
            <a:picLocks noChangeAspect="1"/>
          </p:cNvPicPr>
          <p:nvPr/>
        </p:nvPicPr>
        <p:blipFill>
          <a:blip r:embed="rId2"/>
          <a:stretch>
            <a:fillRect/>
          </a:stretch>
        </p:blipFill>
        <p:spPr>
          <a:xfrm>
            <a:off x="93134" y="745067"/>
            <a:ext cx="11460761" cy="5813784"/>
          </a:xfrm>
          <a:prstGeom prst="rect">
            <a:avLst/>
          </a:prstGeom>
        </p:spPr>
      </p:pic>
      <p:sp>
        <p:nvSpPr>
          <p:cNvPr id="3" name="TextBox 2">
            <a:extLst>
              <a:ext uri="{FF2B5EF4-FFF2-40B4-BE49-F238E27FC236}">
                <a16:creationId xmlns:a16="http://schemas.microsoft.com/office/drawing/2014/main" xmlns="" id="{D1D6E0C4-25C8-498B-82BB-0C01AAABA1DD}"/>
              </a:ext>
            </a:extLst>
          </p:cNvPr>
          <p:cNvSpPr txBox="1"/>
          <p:nvPr/>
        </p:nvSpPr>
        <p:spPr>
          <a:xfrm>
            <a:off x="159391" y="118532"/>
            <a:ext cx="5427677" cy="646331"/>
          </a:xfrm>
          <a:prstGeom prst="rect">
            <a:avLst/>
          </a:prstGeom>
          <a:solidFill>
            <a:srgbClr val="FFFF00"/>
          </a:solidFill>
        </p:spPr>
        <p:txBody>
          <a:bodyPr wrap="square" rtlCol="0">
            <a:spAutoFit/>
          </a:bodyPr>
          <a:lstStyle/>
          <a:p>
            <a:r>
              <a:rPr lang="el-GR" sz="3600" b="1" dirty="0">
                <a:solidFill>
                  <a:srgbClr val="0070C0"/>
                </a:solidFill>
              </a:rPr>
              <a:t>ΡΥΘΜΟΣ ΜΑΘΗΣΗΣ</a:t>
            </a:r>
          </a:p>
        </p:txBody>
      </p:sp>
      <p:sp>
        <p:nvSpPr>
          <p:cNvPr id="5" name="TextBox 4">
            <a:extLst>
              <a:ext uri="{FF2B5EF4-FFF2-40B4-BE49-F238E27FC236}">
                <a16:creationId xmlns:a16="http://schemas.microsoft.com/office/drawing/2014/main" xmlns="" id="{03526703-01D0-46B2-A2F2-7E8CE457BE5B}"/>
              </a:ext>
            </a:extLst>
          </p:cNvPr>
          <p:cNvSpPr txBox="1"/>
          <p:nvPr/>
        </p:nvSpPr>
        <p:spPr>
          <a:xfrm>
            <a:off x="159391" y="1530224"/>
            <a:ext cx="11237155" cy="584775"/>
          </a:xfrm>
          <a:prstGeom prst="rect">
            <a:avLst/>
          </a:prstGeom>
          <a:noFill/>
        </p:spPr>
        <p:txBody>
          <a:bodyPr wrap="square" rtlCol="0">
            <a:spAutoFit/>
          </a:bodyPr>
          <a:lstStyle/>
          <a:p>
            <a:r>
              <a:rPr lang="el-GR" sz="1600" dirty="0">
                <a:solidFill>
                  <a:srgbClr val="0033CC"/>
                </a:solidFill>
              </a:rPr>
              <a:t>Αν </a:t>
            </a:r>
            <a:r>
              <a:rPr lang="en-US" sz="1600" dirty="0">
                <a:solidFill>
                  <a:srgbClr val="0033CC"/>
                </a:solidFill>
              </a:rPr>
              <a:t>LR </a:t>
            </a:r>
            <a:r>
              <a:rPr lang="el-GR" sz="1600" dirty="0">
                <a:solidFill>
                  <a:srgbClr val="0033CC"/>
                </a:solidFill>
              </a:rPr>
              <a:t>Μικρό το ΤΝΔ θα κάνει άπειρα μικρά βήματα προς το </a:t>
            </a:r>
            <a:r>
              <a:rPr lang="en-US" sz="1600" dirty="0" err="1">
                <a:solidFill>
                  <a:srgbClr val="0033CC"/>
                </a:solidFill>
              </a:rPr>
              <a:t>minError</a:t>
            </a:r>
            <a:r>
              <a:rPr lang="el-GR" sz="1600" dirty="0">
                <a:solidFill>
                  <a:srgbClr val="0033CC"/>
                </a:solidFill>
              </a:rPr>
              <a:t>=&gt;άπειρος χρόνος </a:t>
            </a:r>
            <a:r>
              <a:rPr lang="el-GR" sz="1600" dirty="0" err="1">
                <a:solidFill>
                  <a:srgbClr val="0033CC"/>
                </a:solidFill>
              </a:rPr>
              <a:t>εκτέλεσης΄ίσωςποτέ</a:t>
            </a:r>
            <a:r>
              <a:rPr lang="el-GR" sz="1600" dirty="0">
                <a:solidFill>
                  <a:srgbClr val="0033CC"/>
                </a:solidFill>
              </a:rPr>
              <a:t> να μην φτάσει σε </a:t>
            </a:r>
            <a:r>
              <a:rPr lang="en-US" sz="1600" dirty="0">
                <a:solidFill>
                  <a:srgbClr val="0033CC"/>
                </a:solidFill>
              </a:rPr>
              <a:t>convergence point. </a:t>
            </a:r>
            <a:r>
              <a:rPr lang="el-GR" sz="1600" dirty="0">
                <a:solidFill>
                  <a:srgbClr val="0033CC"/>
                </a:solidFill>
              </a:rPr>
              <a:t>Αν </a:t>
            </a:r>
            <a:r>
              <a:rPr lang="en-US" sz="1600" dirty="0">
                <a:solidFill>
                  <a:srgbClr val="0033CC"/>
                </a:solidFill>
              </a:rPr>
              <a:t>LR </a:t>
            </a:r>
            <a:r>
              <a:rPr lang="el-GR" sz="1600" dirty="0">
                <a:solidFill>
                  <a:srgbClr val="0033CC"/>
                </a:solidFill>
              </a:rPr>
              <a:t>Μεγάλο θα ξεπεράσει το  </a:t>
            </a:r>
            <a:r>
              <a:rPr lang="en-US" sz="1600" dirty="0" err="1">
                <a:solidFill>
                  <a:srgbClr val="0033CC"/>
                </a:solidFill>
              </a:rPr>
              <a:t>minError</a:t>
            </a:r>
            <a:r>
              <a:rPr lang="en-US" sz="1600" dirty="0">
                <a:solidFill>
                  <a:srgbClr val="0033CC"/>
                </a:solidFill>
              </a:rPr>
              <a:t> point </a:t>
            </a:r>
            <a:r>
              <a:rPr lang="el-GR" sz="1600" dirty="0">
                <a:solidFill>
                  <a:srgbClr val="0033CC"/>
                </a:solidFill>
              </a:rPr>
              <a:t>στο </a:t>
            </a:r>
            <a:r>
              <a:rPr lang="en-US" sz="1600" dirty="0">
                <a:solidFill>
                  <a:srgbClr val="0033CC"/>
                </a:solidFill>
              </a:rPr>
              <a:t>gradient descend!! </a:t>
            </a:r>
            <a:endParaRPr lang="el-GR" sz="1600" dirty="0">
              <a:solidFill>
                <a:srgbClr val="0033CC"/>
              </a:solidFill>
            </a:endParaRPr>
          </a:p>
        </p:txBody>
      </p:sp>
    </p:spTree>
    <p:extLst>
      <p:ext uri="{BB962C8B-B14F-4D97-AF65-F5344CB8AC3E}">
        <p14:creationId xmlns:p14="http://schemas.microsoft.com/office/powerpoint/2010/main" xmlns="" val="282236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795867" y="145057"/>
            <a:ext cx="10257895" cy="6355756"/>
          </a:xfrm>
          <a:prstGeom prst="rect">
            <a:avLst/>
          </a:prstGeom>
        </p:spPr>
      </p:pic>
    </p:spTree>
    <p:extLst>
      <p:ext uri="{BB962C8B-B14F-4D97-AF65-F5344CB8AC3E}">
        <p14:creationId xmlns:p14="http://schemas.microsoft.com/office/powerpoint/2010/main" xmlns="" val="2571649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0910DE-F106-4194-B86B-7C37E8028B70}"/>
              </a:ext>
            </a:extLst>
          </p:cNvPr>
          <p:cNvSpPr>
            <a:spLocks noGrp="1"/>
          </p:cNvSpPr>
          <p:nvPr>
            <p:ph type="title"/>
          </p:nvPr>
        </p:nvSpPr>
        <p:spPr>
          <a:xfrm>
            <a:off x="0" y="91502"/>
            <a:ext cx="12105314" cy="437004"/>
          </a:xfrm>
        </p:spPr>
        <p:txBody>
          <a:bodyPr>
            <a:normAutofit fontScale="90000"/>
          </a:bodyPr>
          <a:lstStyle/>
          <a:p>
            <a:pPr algn="ctr"/>
            <a:r>
              <a:rPr lang="el-GR" dirty="0">
                <a:solidFill>
                  <a:srgbClr val="0033CC"/>
                </a:solidFill>
              </a:rPr>
              <a:t> </a:t>
            </a:r>
            <a:r>
              <a:rPr lang="el-GR" sz="3100" b="1" dirty="0">
                <a:solidFill>
                  <a:srgbClr val="0033CC"/>
                </a:solidFill>
              </a:rPr>
              <a:t>ΣΥΝΑΡΤΗΣΕΙΣ ΕΝΕΡΓΟΠΟΙΗΣΗΣ/ΜΕΤΑΦΟΡΑΣ –</a:t>
            </a:r>
            <a:r>
              <a:rPr lang="en-US" sz="3100" b="1" dirty="0">
                <a:solidFill>
                  <a:srgbClr val="0033CC"/>
                </a:solidFill>
              </a:rPr>
              <a:t>TRANSFER FUNCTIONS</a:t>
            </a:r>
            <a:endParaRPr lang="el-GR" sz="3100" b="1" dirty="0">
              <a:solidFill>
                <a:srgbClr val="0033CC"/>
              </a:solidFill>
            </a:endParaRPr>
          </a:p>
        </p:txBody>
      </p:sp>
      <p:sp>
        <p:nvSpPr>
          <p:cNvPr id="4" name="TextBox 3">
            <a:extLst>
              <a:ext uri="{FF2B5EF4-FFF2-40B4-BE49-F238E27FC236}">
                <a16:creationId xmlns:a16="http://schemas.microsoft.com/office/drawing/2014/main" xmlns="" id="{3735068D-0E62-48E9-B20F-B49704773657}"/>
              </a:ext>
            </a:extLst>
          </p:cNvPr>
          <p:cNvSpPr txBox="1"/>
          <p:nvPr/>
        </p:nvSpPr>
        <p:spPr>
          <a:xfrm>
            <a:off x="86686" y="528506"/>
            <a:ext cx="12105314" cy="4678204"/>
          </a:xfrm>
          <a:prstGeom prst="rect">
            <a:avLst/>
          </a:prstGeom>
          <a:noFill/>
        </p:spPr>
        <p:txBody>
          <a:bodyPr wrap="square" rtlCol="0">
            <a:spAutoFit/>
          </a:bodyPr>
          <a:lstStyle/>
          <a:p>
            <a:pPr algn="just"/>
            <a:r>
              <a:rPr lang="el-GR" sz="2000" b="1" dirty="0">
                <a:solidFill>
                  <a:schemeClr val="bg1"/>
                </a:solidFill>
              </a:rPr>
              <a:t>Στο </a:t>
            </a:r>
            <a:r>
              <a:rPr lang="el-GR" sz="2000" b="1" u="sng" dirty="0">
                <a:solidFill>
                  <a:srgbClr val="FFFF00"/>
                </a:solidFill>
              </a:rPr>
              <a:t>κρυφό</a:t>
            </a:r>
            <a:r>
              <a:rPr lang="el-GR" sz="2000" b="1" dirty="0">
                <a:solidFill>
                  <a:schemeClr val="bg1"/>
                </a:solidFill>
              </a:rPr>
              <a:t> επίπεδο πάντοτε χρησιμοποιείται </a:t>
            </a:r>
            <a:r>
              <a:rPr lang="el-GR" sz="2000" b="1" u="sng" dirty="0">
                <a:solidFill>
                  <a:srgbClr val="FFFF00"/>
                </a:solidFill>
              </a:rPr>
              <a:t>ΜΗ Γραμμική</a:t>
            </a:r>
            <a:r>
              <a:rPr lang="el-GR" sz="2000" b="1" u="sng" dirty="0">
                <a:solidFill>
                  <a:schemeClr val="bg1"/>
                </a:solidFill>
              </a:rPr>
              <a:t> </a:t>
            </a:r>
            <a:r>
              <a:rPr lang="el-GR" sz="2000" b="1" dirty="0">
                <a:solidFill>
                  <a:schemeClr val="bg1"/>
                </a:solidFill>
              </a:rPr>
              <a:t>συνάρτηση.  Στο επίπεδο </a:t>
            </a:r>
            <a:r>
              <a:rPr lang="el-GR" sz="2000" b="1" dirty="0"/>
              <a:t>εξόδου</a:t>
            </a:r>
            <a:r>
              <a:rPr lang="el-GR" sz="2000" b="1" dirty="0">
                <a:solidFill>
                  <a:schemeClr val="bg1"/>
                </a:solidFill>
              </a:rPr>
              <a:t> μπορεί να χρησιμοποιηθεί </a:t>
            </a:r>
            <a:r>
              <a:rPr lang="el-GR" sz="2000" b="1" dirty="0"/>
              <a:t>είτε</a:t>
            </a:r>
            <a:r>
              <a:rPr lang="el-GR" sz="2000" b="1" dirty="0">
                <a:solidFill>
                  <a:schemeClr val="bg1"/>
                </a:solidFill>
              </a:rPr>
              <a:t> Γραμμική πχ </a:t>
            </a:r>
            <a:r>
              <a:rPr lang="en-US" sz="2000" b="1" dirty="0" err="1">
                <a:solidFill>
                  <a:schemeClr val="bg1"/>
                </a:solidFill>
              </a:rPr>
              <a:t>ReLU</a:t>
            </a:r>
            <a:r>
              <a:rPr lang="en-US" sz="2000" b="1" dirty="0">
                <a:solidFill>
                  <a:schemeClr val="bg1"/>
                </a:solidFill>
              </a:rPr>
              <a:t> </a:t>
            </a:r>
            <a:r>
              <a:rPr lang="el-GR" sz="2000" b="1" dirty="0"/>
              <a:t>είτε</a:t>
            </a:r>
            <a:r>
              <a:rPr lang="el-GR" sz="2000" b="1" dirty="0">
                <a:solidFill>
                  <a:schemeClr val="bg1"/>
                </a:solidFill>
              </a:rPr>
              <a:t> Μη Γραμμική ίδια με αυτήν του κρυφού επιπέδου.</a:t>
            </a:r>
          </a:p>
          <a:p>
            <a:pPr algn="just"/>
            <a:endParaRPr lang="en-US" sz="2000" b="1" dirty="0">
              <a:solidFill>
                <a:schemeClr val="bg1"/>
              </a:solidFill>
            </a:endParaRPr>
          </a:p>
          <a:p>
            <a:r>
              <a:rPr lang="el-GR" sz="2000" b="1" dirty="0">
                <a:solidFill>
                  <a:schemeClr val="bg1"/>
                </a:solidFill>
              </a:rPr>
              <a:t>Στην </a:t>
            </a:r>
            <a:r>
              <a:rPr lang="el-GR" sz="2000" b="1" dirty="0"/>
              <a:t>αναγνώριση προτύπων – </a:t>
            </a:r>
            <a:r>
              <a:rPr lang="en-US" sz="2000" b="1" dirty="0"/>
              <a:t>Pattern Recognition </a:t>
            </a:r>
            <a:r>
              <a:rPr lang="el-GR" sz="2000" b="1" dirty="0">
                <a:solidFill>
                  <a:schemeClr val="bg1"/>
                </a:solidFill>
              </a:rPr>
              <a:t>όπου οι τιμές είναι διακριτές και το αποτέλεσμα είναι Δυαδικός αριθμός μπορεί να χρησιμοποιηθεί  η </a:t>
            </a:r>
            <a:r>
              <a:rPr lang="en-US" sz="2000" b="1" u="sng" dirty="0">
                <a:solidFill>
                  <a:srgbClr val="FFFF00"/>
                </a:solidFill>
              </a:rPr>
              <a:t>Sigmoid</a:t>
            </a:r>
            <a:r>
              <a:rPr lang="en-US" sz="2000" b="1" dirty="0">
                <a:solidFill>
                  <a:schemeClr val="bg1"/>
                </a:solidFill>
              </a:rPr>
              <a:t> transfer function </a:t>
            </a:r>
            <a:r>
              <a:rPr lang="el-GR" sz="2000" b="1" dirty="0">
                <a:solidFill>
                  <a:schemeClr val="bg1"/>
                </a:solidFill>
              </a:rPr>
              <a:t>η οποία είναι αλλιώς γνωστή ως </a:t>
            </a:r>
            <a:r>
              <a:rPr lang="en-US" sz="2000" b="1" u="sng" dirty="0">
                <a:solidFill>
                  <a:srgbClr val="FF0000"/>
                </a:solidFill>
                <a:highlight>
                  <a:srgbClr val="FFFF00"/>
                </a:highlight>
              </a:rPr>
              <a:t>Logistic</a:t>
            </a:r>
            <a:r>
              <a:rPr lang="el-GR" sz="2000" b="1" u="sng" dirty="0">
                <a:solidFill>
                  <a:srgbClr val="FF0000"/>
                </a:solidFill>
                <a:highlight>
                  <a:srgbClr val="FFFF00"/>
                </a:highlight>
              </a:rPr>
              <a:t>/ ΛΟΓΙΣΤΙΚΗ ΣΙΓΜΟΕΙΔΗΣ </a:t>
            </a:r>
            <a:r>
              <a:rPr lang="el-GR" sz="2000" b="1" dirty="0">
                <a:solidFill>
                  <a:schemeClr val="bg1"/>
                </a:solidFill>
              </a:rPr>
              <a:t>που παράγει τιμές από το 0 έως και το +1.</a:t>
            </a:r>
          </a:p>
          <a:p>
            <a:endParaRPr lang="el-GR" sz="2800" b="1" dirty="0">
              <a:solidFill>
                <a:schemeClr val="bg1"/>
              </a:solidFill>
            </a:endParaRPr>
          </a:p>
          <a:p>
            <a:endParaRPr lang="el-GR" sz="2800" b="1" dirty="0">
              <a:solidFill>
                <a:schemeClr val="bg1"/>
              </a:solidFill>
            </a:endParaRPr>
          </a:p>
          <a:p>
            <a:endParaRPr lang="el-GR" sz="2800" b="1" dirty="0">
              <a:solidFill>
                <a:schemeClr val="bg1"/>
              </a:solidFill>
            </a:endParaRPr>
          </a:p>
          <a:p>
            <a:endParaRPr lang="el-GR" sz="2800" b="1" dirty="0">
              <a:solidFill>
                <a:schemeClr val="bg1"/>
              </a:solidFill>
            </a:endParaRPr>
          </a:p>
          <a:p>
            <a:endParaRPr lang="en-US" sz="2800" b="1" dirty="0">
              <a:solidFill>
                <a:schemeClr val="bg1"/>
              </a:solidFill>
            </a:endParaRPr>
          </a:p>
          <a:p>
            <a:r>
              <a:rPr lang="el-GR" b="1" dirty="0">
                <a:solidFill>
                  <a:schemeClr val="bg1"/>
                </a:solidFill>
              </a:rPr>
              <a:t> </a:t>
            </a:r>
          </a:p>
        </p:txBody>
      </p:sp>
      <p:pic>
        <p:nvPicPr>
          <p:cNvPr id="5" name="Εικόνα 4">
            <a:extLst>
              <a:ext uri="{FF2B5EF4-FFF2-40B4-BE49-F238E27FC236}">
                <a16:creationId xmlns:a16="http://schemas.microsoft.com/office/drawing/2014/main" xmlns="" id="{23247BAA-5325-4487-A321-7394711F1D96}"/>
              </a:ext>
            </a:extLst>
          </p:cNvPr>
          <p:cNvPicPr>
            <a:picLocks noChangeAspect="1"/>
          </p:cNvPicPr>
          <p:nvPr/>
        </p:nvPicPr>
        <p:blipFill>
          <a:blip r:embed="rId2"/>
          <a:stretch>
            <a:fillRect/>
          </a:stretch>
        </p:blipFill>
        <p:spPr>
          <a:xfrm>
            <a:off x="1798764" y="2590800"/>
            <a:ext cx="7421011" cy="3986374"/>
          </a:xfrm>
          <a:prstGeom prst="rect">
            <a:avLst/>
          </a:prstGeom>
        </p:spPr>
      </p:pic>
    </p:spTree>
    <p:extLst>
      <p:ext uri="{BB962C8B-B14F-4D97-AF65-F5344CB8AC3E}">
        <p14:creationId xmlns:p14="http://schemas.microsoft.com/office/powerpoint/2010/main" xmlns="" val="298776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0512F9CB-A1A0-4043-A103-F6A4B94B695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ADBE6588-EE16-4389-857C-86A156D49E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17FD48D2-B0A7-413D-B947-AA55AC1296D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2BE668D0-D906-4EEE-B32F-8C028624B8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D1DE67A3-B8F6-4CFD-A8E0-D15200F231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xmlns="" id="{991E317B-75E3-4171-A07A-B263C1D6DC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ECDCB9DF-6358-4BD2-91A1-4CA453C90E8C}"/>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100" b="1">
                <a:solidFill>
                  <a:srgbClr val="FFFFFF"/>
                </a:solidFill>
              </a:rPr>
              <a:t>ΥΠΕΡΒΟΛΙΚΗ ΕΦΑΠΤΟΜΕΝΗ</a:t>
            </a:r>
          </a:p>
        </p:txBody>
      </p:sp>
      <p:sp>
        <p:nvSpPr>
          <p:cNvPr id="3" name="Θέση κειμένου 2">
            <a:extLst>
              <a:ext uri="{FF2B5EF4-FFF2-40B4-BE49-F238E27FC236}">
                <a16:creationId xmlns:a16="http://schemas.microsoft.com/office/drawing/2014/main" xmlns="" id="{E9BED640-7268-40EA-BC52-65DDBDEAFE7A}"/>
              </a:ext>
            </a:extLst>
          </p:cNvPr>
          <p:cNvSpPr>
            <a:spLocks noGrp="1"/>
          </p:cNvSpPr>
          <p:nvPr>
            <p:ph type="body" idx="1"/>
          </p:nvPr>
        </p:nvSpPr>
        <p:spPr>
          <a:xfrm>
            <a:off x="7532709" y="3843868"/>
            <a:ext cx="2827315" cy="1564744"/>
          </a:xfrm>
        </p:spPr>
        <p:txBody>
          <a:bodyPr vert="horz" lIns="91440" tIns="45720" rIns="91440" bIns="45720" rtlCol="0" anchor="t">
            <a:normAutofit/>
          </a:bodyPr>
          <a:lstStyle/>
          <a:p>
            <a:r>
              <a:rPr lang="en-US" sz="2100" dirty="0">
                <a:solidFill>
                  <a:srgbClr val="0F496F"/>
                </a:solidFill>
                <a:highlight>
                  <a:srgbClr val="FFFF00"/>
                </a:highlight>
              </a:rPr>
              <a:t>F(x)= </a:t>
            </a:r>
            <a:r>
              <a:rPr lang="en-US" sz="2100" dirty="0" err="1">
                <a:solidFill>
                  <a:srgbClr val="0F496F"/>
                </a:solidFill>
                <a:highlight>
                  <a:srgbClr val="FFFF00"/>
                </a:highlight>
              </a:rPr>
              <a:t>TanH</a:t>
            </a:r>
            <a:r>
              <a:rPr lang="en-US" sz="2100" dirty="0">
                <a:solidFill>
                  <a:srgbClr val="0F496F"/>
                </a:solidFill>
                <a:highlight>
                  <a:srgbClr val="FFFF00"/>
                </a:highlight>
              </a:rPr>
              <a:t> (X)</a:t>
            </a:r>
          </a:p>
        </p:txBody>
      </p:sp>
      <p:sp useBgFill="1">
        <p:nvSpPr>
          <p:cNvPr id="21" name="Snip Diagonal Corner Rectangle 6">
            <a:extLst>
              <a:ext uri="{FF2B5EF4-FFF2-40B4-BE49-F238E27FC236}">
                <a16:creationId xmlns:a16="http://schemas.microsoft.com/office/drawing/2014/main" xmlns="" id="{4A9B19C2-B29A-4924-9E7E-6FBF17F585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xmlns="" id="{E6AF92EA-774C-4421-A9FF-40060ABB36D7}"/>
              </a:ext>
            </a:extLst>
          </p:cNvPr>
          <p:cNvPicPr>
            <a:picLocks noChangeAspect="1"/>
          </p:cNvPicPr>
          <p:nvPr/>
        </p:nvPicPr>
        <p:blipFill>
          <a:blip r:embed="rId2"/>
          <a:stretch>
            <a:fillRect/>
          </a:stretch>
        </p:blipFill>
        <p:spPr>
          <a:xfrm>
            <a:off x="751337" y="1219200"/>
            <a:ext cx="6299867" cy="4189411"/>
          </a:xfrm>
          <a:prstGeom prst="rect">
            <a:avLst/>
          </a:prstGeom>
        </p:spPr>
      </p:pic>
      <p:grpSp>
        <p:nvGrpSpPr>
          <p:cNvPr id="23" name="Group 22">
            <a:extLst>
              <a:ext uri="{FF2B5EF4-FFF2-40B4-BE49-F238E27FC236}">
                <a16:creationId xmlns:a16="http://schemas.microsoft.com/office/drawing/2014/main" xmlns="" id="{34C85634-D5F5-4047-8F35-F4B1F50AB1A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4" name="Straight Connector 23">
              <a:extLst>
                <a:ext uri="{FF2B5EF4-FFF2-40B4-BE49-F238E27FC236}">
                  <a16:creationId xmlns:a16="http://schemas.microsoft.com/office/drawing/2014/main" xmlns="" id="{1224BF71-948F-411D-AA79-8B231571519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434B4526-E715-4199-A597-CD757CB4A0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35E295A6-48D5-4F9E-A32C-5D87EAA5E7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E10BF5B3-9260-4D36-BB24-07BC414B9D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AAE0C886-FA2E-4E7C-BC00-8397AAEC865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364722094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A73013-3D89-4883-A3F6-7EC785821223}"/>
              </a:ext>
            </a:extLst>
          </p:cNvPr>
          <p:cNvSpPr>
            <a:spLocks noGrp="1"/>
          </p:cNvSpPr>
          <p:nvPr>
            <p:ph type="title"/>
          </p:nvPr>
        </p:nvSpPr>
        <p:spPr>
          <a:xfrm>
            <a:off x="2029521" y="60299"/>
            <a:ext cx="8148095" cy="764892"/>
          </a:xfrm>
        </p:spPr>
        <p:txBody>
          <a:bodyPr/>
          <a:lstStyle/>
          <a:p>
            <a:r>
              <a:rPr lang="el-GR" b="1" dirty="0">
                <a:solidFill>
                  <a:srgbClr val="FFFF00"/>
                </a:solidFill>
              </a:rPr>
              <a:t>            ΤΕΧΝΗΤΟΣ   ΝΕΥΡΩΝΑΣ</a:t>
            </a:r>
          </a:p>
        </p:txBody>
      </p:sp>
      <p:pic>
        <p:nvPicPr>
          <p:cNvPr id="4" name="Εικόνα 3">
            <a:extLst>
              <a:ext uri="{FF2B5EF4-FFF2-40B4-BE49-F238E27FC236}">
                <a16:creationId xmlns:a16="http://schemas.microsoft.com/office/drawing/2014/main" xmlns="" id="{5559C1DE-4E8F-483E-B7AF-7543702F2CDB}"/>
              </a:ext>
            </a:extLst>
          </p:cNvPr>
          <p:cNvPicPr>
            <a:picLocks noChangeAspect="1"/>
          </p:cNvPicPr>
          <p:nvPr/>
        </p:nvPicPr>
        <p:blipFill>
          <a:blip r:embed="rId2"/>
          <a:stretch>
            <a:fillRect/>
          </a:stretch>
        </p:blipFill>
        <p:spPr>
          <a:xfrm>
            <a:off x="1771346" y="986375"/>
            <a:ext cx="8932071" cy="4885250"/>
          </a:xfrm>
          <a:prstGeom prst="rect">
            <a:avLst/>
          </a:prstGeom>
        </p:spPr>
      </p:pic>
      <p:sp>
        <p:nvSpPr>
          <p:cNvPr id="5" name="TextBox 4">
            <a:extLst>
              <a:ext uri="{FF2B5EF4-FFF2-40B4-BE49-F238E27FC236}">
                <a16:creationId xmlns:a16="http://schemas.microsoft.com/office/drawing/2014/main" xmlns="" id="{B37DA0E6-53FB-41BF-BB23-80398FB28C9E}"/>
              </a:ext>
            </a:extLst>
          </p:cNvPr>
          <p:cNvSpPr txBox="1"/>
          <p:nvPr/>
        </p:nvSpPr>
        <p:spPr>
          <a:xfrm>
            <a:off x="2561129" y="6129653"/>
            <a:ext cx="8567788" cy="461665"/>
          </a:xfrm>
          <a:prstGeom prst="rect">
            <a:avLst/>
          </a:prstGeom>
          <a:noFill/>
        </p:spPr>
        <p:txBody>
          <a:bodyPr wrap="square" rtlCol="0">
            <a:spAutoFit/>
          </a:bodyPr>
          <a:lstStyle/>
          <a:p>
            <a:r>
              <a:rPr lang="en-US" sz="2400" dirty="0"/>
              <a:t>f </a:t>
            </a:r>
            <a:r>
              <a:rPr lang="el-GR" sz="2400" dirty="0"/>
              <a:t>(χ)   ΕΊΝΑΙ Η </a:t>
            </a:r>
            <a:r>
              <a:rPr lang="en-US" sz="2400" dirty="0"/>
              <a:t> </a:t>
            </a:r>
            <a:r>
              <a:rPr lang="el-GR" sz="2400" dirty="0"/>
              <a:t>ΣΥΝΑΡΤΗΣΗ  ενεργοποίησης - ΜΕΤΑΦΟΡΑΣ</a:t>
            </a:r>
          </a:p>
        </p:txBody>
      </p:sp>
      <p:sp>
        <p:nvSpPr>
          <p:cNvPr id="6" name="TextBox 5">
            <a:extLst>
              <a:ext uri="{FF2B5EF4-FFF2-40B4-BE49-F238E27FC236}">
                <a16:creationId xmlns:a16="http://schemas.microsoft.com/office/drawing/2014/main" xmlns="" id="{4E0A00F9-FF30-476F-AF48-8B2743531462}"/>
              </a:ext>
            </a:extLst>
          </p:cNvPr>
          <p:cNvSpPr txBox="1"/>
          <p:nvPr/>
        </p:nvSpPr>
        <p:spPr>
          <a:xfrm>
            <a:off x="4137102" y="986375"/>
            <a:ext cx="2367778" cy="646331"/>
          </a:xfrm>
          <a:prstGeom prst="rect">
            <a:avLst/>
          </a:prstGeom>
          <a:noFill/>
        </p:spPr>
        <p:txBody>
          <a:bodyPr wrap="square" rtlCol="0">
            <a:spAutoFit/>
          </a:bodyPr>
          <a:lstStyle/>
          <a:p>
            <a:r>
              <a:rPr lang="en-US" dirty="0">
                <a:solidFill>
                  <a:srgbClr val="0033CC"/>
                </a:solidFill>
              </a:rPr>
              <a:t>Wi </a:t>
            </a:r>
            <a:r>
              <a:rPr lang="el-GR" dirty="0">
                <a:solidFill>
                  <a:srgbClr val="0033CC"/>
                </a:solidFill>
              </a:rPr>
              <a:t>συντελεστές Βαρύτητας</a:t>
            </a:r>
          </a:p>
        </p:txBody>
      </p:sp>
      <p:sp>
        <p:nvSpPr>
          <p:cNvPr id="7" name="TextBox 6">
            <a:extLst>
              <a:ext uri="{FF2B5EF4-FFF2-40B4-BE49-F238E27FC236}">
                <a16:creationId xmlns:a16="http://schemas.microsoft.com/office/drawing/2014/main" xmlns="" id="{05AA10E6-66D5-4DCE-B2BE-71A1B038B5B5}"/>
              </a:ext>
            </a:extLst>
          </p:cNvPr>
          <p:cNvSpPr txBox="1"/>
          <p:nvPr/>
        </p:nvSpPr>
        <p:spPr>
          <a:xfrm>
            <a:off x="6356194" y="4795024"/>
            <a:ext cx="3233855" cy="369332"/>
          </a:xfrm>
          <a:prstGeom prst="rect">
            <a:avLst/>
          </a:prstGeom>
          <a:noFill/>
        </p:spPr>
        <p:txBody>
          <a:bodyPr wrap="square" rtlCol="0">
            <a:spAutoFit/>
          </a:bodyPr>
          <a:lstStyle/>
          <a:p>
            <a:r>
              <a:rPr lang="en-US" dirty="0">
                <a:solidFill>
                  <a:srgbClr val="0033CC"/>
                </a:solidFill>
              </a:rPr>
              <a:t>bi  bias  </a:t>
            </a:r>
            <a:r>
              <a:rPr lang="el-GR" dirty="0">
                <a:solidFill>
                  <a:srgbClr val="0033CC"/>
                </a:solidFill>
              </a:rPr>
              <a:t>κατώφλι - πόλωση</a:t>
            </a:r>
            <a:r>
              <a:rPr lang="en-US" dirty="0">
                <a:solidFill>
                  <a:srgbClr val="0033CC"/>
                </a:solidFill>
              </a:rPr>
              <a:t> </a:t>
            </a:r>
            <a:endParaRPr lang="el-GR" dirty="0">
              <a:solidFill>
                <a:srgbClr val="0033CC"/>
              </a:solidFill>
            </a:endParaRPr>
          </a:p>
        </p:txBody>
      </p:sp>
      <p:sp>
        <p:nvSpPr>
          <p:cNvPr id="8" name="TextBox 7">
            <a:extLst>
              <a:ext uri="{FF2B5EF4-FFF2-40B4-BE49-F238E27FC236}">
                <a16:creationId xmlns:a16="http://schemas.microsoft.com/office/drawing/2014/main" xmlns="" id="{9C0D84B4-8BB1-478F-BA04-3BED63C63140}"/>
              </a:ext>
            </a:extLst>
          </p:cNvPr>
          <p:cNvSpPr txBox="1"/>
          <p:nvPr/>
        </p:nvSpPr>
        <p:spPr>
          <a:xfrm>
            <a:off x="6685803" y="3506929"/>
            <a:ext cx="1442224" cy="369332"/>
          </a:xfrm>
          <a:prstGeom prst="rect">
            <a:avLst/>
          </a:prstGeom>
          <a:noFill/>
        </p:spPr>
        <p:txBody>
          <a:bodyPr wrap="square" rtlCol="0">
            <a:spAutoFit/>
          </a:bodyPr>
          <a:lstStyle/>
          <a:p>
            <a:r>
              <a:rPr lang="en-US" dirty="0">
                <a:solidFill>
                  <a:srgbClr val="0033CC"/>
                </a:solidFill>
              </a:rPr>
              <a:t>+bi  </a:t>
            </a:r>
            <a:r>
              <a:rPr lang="el-GR" dirty="0">
                <a:solidFill>
                  <a:srgbClr val="0033CC"/>
                </a:solidFill>
              </a:rPr>
              <a:t>(</a:t>
            </a:r>
            <a:r>
              <a:rPr lang="en-US" dirty="0">
                <a:solidFill>
                  <a:srgbClr val="0033CC"/>
                </a:solidFill>
              </a:rPr>
              <a:t>bias</a:t>
            </a:r>
            <a:r>
              <a:rPr lang="el-GR" dirty="0">
                <a:solidFill>
                  <a:srgbClr val="0033CC"/>
                </a:solidFill>
              </a:rPr>
              <a:t>)</a:t>
            </a:r>
            <a:r>
              <a:rPr lang="en-US" dirty="0">
                <a:solidFill>
                  <a:srgbClr val="0033CC"/>
                </a:solidFill>
              </a:rPr>
              <a:t>   </a:t>
            </a:r>
            <a:endParaRPr lang="el-GR" dirty="0">
              <a:solidFill>
                <a:srgbClr val="0033CC"/>
              </a:solidFill>
            </a:endParaRPr>
          </a:p>
        </p:txBody>
      </p:sp>
      <p:sp>
        <p:nvSpPr>
          <p:cNvPr id="3" name="TextBox 2">
            <a:extLst>
              <a:ext uri="{FF2B5EF4-FFF2-40B4-BE49-F238E27FC236}">
                <a16:creationId xmlns:a16="http://schemas.microsoft.com/office/drawing/2014/main" xmlns="" id="{3D9D5A7E-5460-4AD8-9124-216F097752FC}"/>
              </a:ext>
            </a:extLst>
          </p:cNvPr>
          <p:cNvSpPr txBox="1"/>
          <p:nvPr/>
        </p:nvSpPr>
        <p:spPr>
          <a:xfrm>
            <a:off x="0" y="582067"/>
            <a:ext cx="1746138" cy="5693866"/>
          </a:xfrm>
          <a:prstGeom prst="rect">
            <a:avLst/>
          </a:prstGeom>
          <a:solidFill>
            <a:schemeClr val="accent1">
              <a:lumMod val="60000"/>
              <a:lumOff val="40000"/>
            </a:schemeClr>
          </a:solidFill>
        </p:spPr>
        <p:txBody>
          <a:bodyPr wrap="square" rtlCol="0">
            <a:spAutoFit/>
          </a:bodyPr>
          <a:lstStyle/>
          <a:p>
            <a:pPr algn="just"/>
            <a:r>
              <a:rPr lang="el-GR" sz="1400" b="1" dirty="0">
                <a:solidFill>
                  <a:srgbClr val="002060"/>
                </a:solidFill>
              </a:rPr>
              <a:t>Πόλωση </a:t>
            </a:r>
          </a:p>
          <a:p>
            <a:pPr algn="just"/>
            <a:r>
              <a:rPr lang="el-GR" sz="1400" b="1" dirty="0">
                <a:solidFill>
                  <a:srgbClr val="002060"/>
                </a:solidFill>
              </a:rPr>
              <a:t>ή κατώφλι </a:t>
            </a:r>
          </a:p>
          <a:p>
            <a:pPr algn="just"/>
            <a:r>
              <a:rPr lang="el-GR" sz="1400" b="1" dirty="0">
                <a:solidFill>
                  <a:srgbClr val="002060"/>
                </a:solidFill>
              </a:rPr>
              <a:t>(</a:t>
            </a:r>
            <a:r>
              <a:rPr lang="el-GR" sz="1400" b="1" dirty="0" err="1">
                <a:solidFill>
                  <a:srgbClr val="002060"/>
                </a:solidFill>
              </a:rPr>
              <a:t>bias</a:t>
            </a:r>
            <a:r>
              <a:rPr lang="el-GR" sz="1400" b="1" dirty="0">
                <a:solidFill>
                  <a:srgbClr val="002060"/>
                </a:solidFill>
              </a:rPr>
              <a:t>, </a:t>
            </a:r>
            <a:r>
              <a:rPr lang="el-GR" sz="1400" b="1" dirty="0" err="1">
                <a:solidFill>
                  <a:srgbClr val="002060"/>
                </a:solidFill>
              </a:rPr>
              <a:t>threshold</a:t>
            </a:r>
            <a:r>
              <a:rPr lang="el-GR" sz="1400" b="1" dirty="0">
                <a:solidFill>
                  <a:srgbClr val="002060"/>
                </a:solidFill>
              </a:rPr>
              <a:t>). </a:t>
            </a:r>
          </a:p>
          <a:p>
            <a:pPr algn="just"/>
            <a:endParaRPr lang="el-GR" sz="1400" b="1" dirty="0">
              <a:solidFill>
                <a:schemeClr val="tx1">
                  <a:lumMod val="95000"/>
                </a:schemeClr>
              </a:solidFill>
            </a:endParaRPr>
          </a:p>
          <a:p>
            <a:pPr algn="just"/>
            <a:r>
              <a:rPr lang="el-GR" sz="1400" b="1" dirty="0">
                <a:solidFill>
                  <a:schemeClr val="tx1">
                    <a:lumMod val="95000"/>
                  </a:schemeClr>
                </a:solidFill>
              </a:rPr>
              <a:t>Η τιμή της εισόδου του είναι πάντα η μονάδα, </a:t>
            </a:r>
            <a:r>
              <a:rPr lang="el-GR" sz="1400" b="1" dirty="0" err="1">
                <a:solidFill>
                  <a:schemeClr val="tx1">
                    <a:lumMod val="95000"/>
                  </a:schemeClr>
                </a:solidFill>
              </a:rPr>
              <a:t>Χκ</a:t>
            </a:r>
            <a:r>
              <a:rPr lang="el-GR" sz="1400" b="1" dirty="0">
                <a:solidFill>
                  <a:schemeClr val="tx1">
                    <a:lumMod val="95000"/>
                  </a:schemeClr>
                </a:solidFill>
              </a:rPr>
              <a:t>=1. Εάν το συνολικό άθροισμα από τις υπόλοιπες εισόδους του νευρώνα είναι μεγαλύτερο από την τιμή αυτή, </a:t>
            </a:r>
            <a:r>
              <a:rPr lang="el-GR" sz="1400" b="1" dirty="0">
                <a:solidFill>
                  <a:srgbClr val="FFFF00"/>
                </a:solidFill>
              </a:rPr>
              <a:t>τότε ο νευρώνας ενεργοποιείται. </a:t>
            </a:r>
            <a:r>
              <a:rPr lang="el-GR" sz="1400" b="1" dirty="0">
                <a:solidFill>
                  <a:schemeClr val="tx1">
                    <a:lumMod val="95000"/>
                  </a:schemeClr>
                </a:solidFill>
              </a:rPr>
              <a:t>Εάν είναι μικρότερο, τότε ο νευρώνας παραμένει ανενεργός. </a:t>
            </a:r>
          </a:p>
          <a:p>
            <a:pPr algn="just"/>
            <a:r>
              <a:rPr lang="el-GR" sz="1400" b="1" dirty="0">
                <a:solidFill>
                  <a:schemeClr val="tx1">
                    <a:lumMod val="95000"/>
                  </a:schemeClr>
                </a:solidFill>
              </a:rPr>
              <a:t>Η ιδέα προέκυψε από τα βιολογικά νευρικά κύτταρα.</a:t>
            </a:r>
          </a:p>
        </p:txBody>
      </p:sp>
      <p:pic>
        <p:nvPicPr>
          <p:cNvPr id="16" name="Εικόνα 15">
            <a:extLst>
              <a:ext uri="{FF2B5EF4-FFF2-40B4-BE49-F238E27FC236}">
                <a16:creationId xmlns:a16="http://schemas.microsoft.com/office/drawing/2014/main" xmlns="" id="{316FED5B-83DA-4626-831C-0EAEF47B1AA5}"/>
              </a:ext>
            </a:extLst>
          </p:cNvPr>
          <p:cNvPicPr>
            <a:picLocks noChangeAspect="1"/>
          </p:cNvPicPr>
          <p:nvPr/>
        </p:nvPicPr>
        <p:blipFill>
          <a:blip r:embed="rId3"/>
          <a:stretch>
            <a:fillRect/>
          </a:stretch>
        </p:blipFill>
        <p:spPr>
          <a:xfrm>
            <a:off x="8463320" y="1083219"/>
            <a:ext cx="1171575" cy="1504950"/>
          </a:xfrm>
          <a:prstGeom prst="rect">
            <a:avLst/>
          </a:prstGeom>
        </p:spPr>
      </p:pic>
      <p:sp>
        <p:nvSpPr>
          <p:cNvPr id="17" name="TextBox 16">
            <a:extLst>
              <a:ext uri="{FF2B5EF4-FFF2-40B4-BE49-F238E27FC236}">
                <a16:creationId xmlns:a16="http://schemas.microsoft.com/office/drawing/2014/main" xmlns="" id="{EF243A0C-057C-46CB-B518-D85A389F94DA}"/>
              </a:ext>
            </a:extLst>
          </p:cNvPr>
          <p:cNvSpPr txBox="1"/>
          <p:nvPr/>
        </p:nvSpPr>
        <p:spPr>
          <a:xfrm>
            <a:off x="7197862" y="1648771"/>
            <a:ext cx="1550517" cy="553998"/>
          </a:xfrm>
          <a:prstGeom prst="rect">
            <a:avLst/>
          </a:prstGeom>
          <a:noFill/>
        </p:spPr>
        <p:txBody>
          <a:bodyPr wrap="square" rtlCol="0">
            <a:spAutoFit/>
          </a:bodyPr>
          <a:lstStyle/>
          <a:p>
            <a:r>
              <a:rPr lang="en-US" dirty="0">
                <a:solidFill>
                  <a:srgbClr val="0033CC"/>
                </a:solidFill>
              </a:rPr>
              <a:t>f </a:t>
            </a:r>
            <a:r>
              <a:rPr lang="el-GR" sz="1200" dirty="0">
                <a:solidFill>
                  <a:srgbClr val="0033CC"/>
                </a:solidFill>
              </a:rPr>
              <a:t>η συνάρτηση ενεργοποίησης</a:t>
            </a:r>
            <a:endParaRPr lang="el-GR" dirty="0">
              <a:solidFill>
                <a:srgbClr val="0033CC"/>
              </a:solidFill>
            </a:endParaRPr>
          </a:p>
        </p:txBody>
      </p:sp>
    </p:spTree>
    <p:extLst>
      <p:ext uri="{BB962C8B-B14F-4D97-AF65-F5344CB8AC3E}">
        <p14:creationId xmlns:p14="http://schemas.microsoft.com/office/powerpoint/2010/main" xmlns="" val="3824078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xmlns="" id="{39E3B63F-38EA-49C6-B59D-563326CC3DE7}"/>
              </a:ext>
            </a:extLst>
          </p:cNvPr>
          <p:cNvSpPr>
            <a:spLocks noGrp="1"/>
          </p:cNvSpPr>
          <p:nvPr>
            <p:ph type="title"/>
          </p:nvPr>
        </p:nvSpPr>
        <p:spPr>
          <a:xfrm>
            <a:off x="0" y="0"/>
            <a:ext cx="12105314" cy="437004"/>
          </a:xfrm>
        </p:spPr>
        <p:txBody>
          <a:bodyPr>
            <a:normAutofit fontScale="90000"/>
          </a:bodyPr>
          <a:lstStyle/>
          <a:p>
            <a:pPr algn="ctr"/>
            <a:r>
              <a:rPr lang="el-GR" dirty="0">
                <a:solidFill>
                  <a:srgbClr val="0033CC"/>
                </a:solidFill>
              </a:rPr>
              <a:t> </a:t>
            </a:r>
            <a:r>
              <a:rPr lang="el-GR" sz="3100" b="1" dirty="0">
                <a:solidFill>
                  <a:srgbClr val="0033CC"/>
                </a:solidFill>
              </a:rPr>
              <a:t>ΜΗ ΓΡΑΜΜΙΚΕΣ </a:t>
            </a:r>
            <a:r>
              <a:rPr lang="el-GR" sz="3100" dirty="0">
                <a:solidFill>
                  <a:srgbClr val="0033CC"/>
                </a:solidFill>
              </a:rPr>
              <a:t>ΣΥΝΑΡΤΗΣΕΙΣ ΕΝΕΡΓΟΠΟΙΗΣΗΣ – ΜΕΤΑΦΟΡΑΣ ΙΙ </a:t>
            </a:r>
          </a:p>
        </p:txBody>
      </p:sp>
      <p:sp>
        <p:nvSpPr>
          <p:cNvPr id="6" name="TextBox 5">
            <a:extLst>
              <a:ext uri="{FF2B5EF4-FFF2-40B4-BE49-F238E27FC236}">
                <a16:creationId xmlns:a16="http://schemas.microsoft.com/office/drawing/2014/main" xmlns="" id="{6192237F-810C-47FD-921F-05940D404F1C}"/>
              </a:ext>
            </a:extLst>
          </p:cNvPr>
          <p:cNvSpPr txBox="1"/>
          <p:nvPr/>
        </p:nvSpPr>
        <p:spPr>
          <a:xfrm>
            <a:off x="0" y="334455"/>
            <a:ext cx="12018628" cy="3508653"/>
          </a:xfrm>
          <a:prstGeom prst="rect">
            <a:avLst/>
          </a:prstGeom>
          <a:noFill/>
        </p:spPr>
        <p:txBody>
          <a:bodyPr wrap="square" rtlCol="0">
            <a:spAutoFit/>
          </a:bodyPr>
          <a:lstStyle/>
          <a:p>
            <a:r>
              <a:rPr lang="el-GR" sz="2200" dirty="0">
                <a:latin typeface="Roboto"/>
              </a:rPr>
              <a:t>Στην διαδικασία </a:t>
            </a:r>
            <a:r>
              <a:rPr lang="en-US" sz="2200" dirty="0">
                <a:latin typeface="Roboto"/>
              </a:rPr>
              <a:t>regression / function approximation</a:t>
            </a:r>
            <a:r>
              <a:rPr lang="el-GR" sz="2200" dirty="0">
                <a:latin typeface="Roboto"/>
              </a:rPr>
              <a:t> μπορώ να χρησιμοποιήσω είτε την </a:t>
            </a:r>
            <a:r>
              <a:rPr lang="en-US" sz="2200" dirty="0">
                <a:latin typeface="Roboto"/>
              </a:rPr>
              <a:t>Sigmoid  </a:t>
            </a:r>
            <a:r>
              <a:rPr lang="el-GR" sz="2200" dirty="0">
                <a:latin typeface="Roboto"/>
              </a:rPr>
              <a:t>είτε την </a:t>
            </a:r>
            <a:r>
              <a:rPr lang="en-US" sz="2200" dirty="0" err="1">
                <a:solidFill>
                  <a:srgbClr val="FFFF00"/>
                </a:solidFill>
                <a:latin typeface="Roboto"/>
              </a:rPr>
              <a:t>TanH</a:t>
            </a:r>
            <a:r>
              <a:rPr lang="en-US" sz="2200" dirty="0">
                <a:solidFill>
                  <a:srgbClr val="FFFF00"/>
                </a:solidFill>
                <a:latin typeface="Roboto"/>
              </a:rPr>
              <a:t> (</a:t>
            </a:r>
            <a:r>
              <a:rPr lang="en-US" sz="2200" dirty="0" err="1">
                <a:solidFill>
                  <a:srgbClr val="FFFF00"/>
                </a:solidFill>
                <a:latin typeface="Roboto"/>
              </a:rPr>
              <a:t>Tangetn</a:t>
            </a:r>
            <a:r>
              <a:rPr lang="en-US" sz="2200" dirty="0">
                <a:solidFill>
                  <a:srgbClr val="FFFF00"/>
                </a:solidFill>
                <a:latin typeface="Roboto"/>
              </a:rPr>
              <a:t> Hyperbolic</a:t>
            </a:r>
            <a:r>
              <a:rPr lang="en-US" sz="2200" dirty="0">
                <a:latin typeface="Roboto"/>
              </a:rPr>
              <a:t>) </a:t>
            </a:r>
            <a:r>
              <a:rPr lang="el-GR" sz="2200" dirty="0">
                <a:latin typeface="Roboto"/>
              </a:rPr>
              <a:t>Εφαπτομένη </a:t>
            </a:r>
            <a:r>
              <a:rPr lang="el-GR" sz="2200" dirty="0" err="1">
                <a:latin typeface="Roboto"/>
              </a:rPr>
              <a:t>Υπερβολοειδή</a:t>
            </a:r>
            <a:r>
              <a:rPr lang="el-GR" sz="2200" dirty="0">
                <a:latin typeface="Roboto"/>
              </a:rPr>
              <a:t> </a:t>
            </a:r>
            <a:r>
              <a:rPr lang="el-GR" sz="2200" b="1" dirty="0">
                <a:solidFill>
                  <a:schemeClr val="bg1"/>
                </a:solidFill>
              </a:rPr>
              <a:t>που παράγει τιμές από το -1 έως και το +1</a:t>
            </a:r>
          </a:p>
          <a:p>
            <a:r>
              <a:rPr lang="el-GR" sz="2200" b="1" dirty="0">
                <a:solidFill>
                  <a:schemeClr val="bg1"/>
                </a:solidFill>
              </a:rPr>
              <a:t>Η </a:t>
            </a:r>
            <a:r>
              <a:rPr lang="en-US" sz="2200" b="1" dirty="0">
                <a:solidFill>
                  <a:schemeClr val="bg1"/>
                </a:solidFill>
              </a:rPr>
              <a:t>Sigmoid </a:t>
            </a:r>
            <a:r>
              <a:rPr lang="el-GR" sz="2200" b="1" dirty="0">
                <a:solidFill>
                  <a:schemeClr val="bg1"/>
                </a:solidFill>
              </a:rPr>
              <a:t>θα </a:t>
            </a:r>
            <a:r>
              <a:rPr lang="el-GR" sz="2200" b="1" dirty="0" err="1">
                <a:solidFill>
                  <a:schemeClr val="bg1"/>
                </a:solidFill>
              </a:rPr>
              <a:t>παράξει</a:t>
            </a:r>
            <a:r>
              <a:rPr lang="el-GR" sz="2200" b="1" dirty="0">
                <a:solidFill>
                  <a:schemeClr val="bg1"/>
                </a:solidFill>
              </a:rPr>
              <a:t> τιμές κοντά στο 0 εάν το όρισμα της συνάρτησης είναι ουσιαστικά αρνητικό.</a:t>
            </a:r>
          </a:p>
          <a:p>
            <a:r>
              <a:rPr lang="el-GR" sz="2200" b="1" dirty="0">
                <a:solidFill>
                  <a:schemeClr val="bg1"/>
                </a:solidFill>
              </a:rPr>
              <a:t>Έτσι, η έξοδος αυτού του </a:t>
            </a:r>
            <a:r>
              <a:rPr lang="en-US" sz="2200" b="1" dirty="0">
                <a:solidFill>
                  <a:schemeClr val="bg1"/>
                </a:solidFill>
              </a:rPr>
              <a:t>hidden neuron </a:t>
            </a:r>
            <a:r>
              <a:rPr lang="el-GR" sz="2200" b="1" dirty="0">
                <a:solidFill>
                  <a:schemeClr val="bg1"/>
                </a:solidFill>
              </a:rPr>
              <a:t>θα είναι κοντά στο μηδέν, μειώνοντας έτσι τον ρυθμό εκμάθησης για όλα τα επόμενα βάρη ίσως έτσι επιβραδυνθεί εξαιρετικά η μάθηση (πρακτικά θα σταματήσει)!!!</a:t>
            </a:r>
          </a:p>
          <a:p>
            <a:endParaRPr lang="el-GR" sz="2200" b="1" dirty="0">
              <a:solidFill>
                <a:schemeClr val="bg1"/>
              </a:solidFill>
            </a:endParaRPr>
          </a:p>
          <a:p>
            <a:endParaRPr lang="el-GR" sz="2400" dirty="0"/>
          </a:p>
        </p:txBody>
      </p:sp>
      <p:sp>
        <p:nvSpPr>
          <p:cNvPr id="10" name="TextBox 9">
            <a:extLst>
              <a:ext uri="{FF2B5EF4-FFF2-40B4-BE49-F238E27FC236}">
                <a16:creationId xmlns:a16="http://schemas.microsoft.com/office/drawing/2014/main" xmlns="" id="{A181F9DD-8E0B-4E7A-BBBA-73D58CB8FB20}"/>
              </a:ext>
            </a:extLst>
          </p:cNvPr>
          <p:cNvSpPr txBox="1"/>
          <p:nvPr/>
        </p:nvSpPr>
        <p:spPr>
          <a:xfrm>
            <a:off x="276837" y="3429000"/>
            <a:ext cx="3124389" cy="2862322"/>
          </a:xfrm>
          <a:prstGeom prst="rect">
            <a:avLst/>
          </a:prstGeom>
          <a:noFill/>
        </p:spPr>
        <p:txBody>
          <a:bodyPr wrap="square" rtlCol="0">
            <a:spAutoFit/>
          </a:bodyPr>
          <a:lstStyle/>
          <a:p>
            <a:r>
              <a:rPr lang="el-GR" dirty="0"/>
              <a:t>Προτιμάω την </a:t>
            </a:r>
            <a:r>
              <a:rPr lang="en-US" dirty="0" err="1"/>
              <a:t>TanH</a:t>
            </a:r>
            <a:r>
              <a:rPr lang="en-US" dirty="0"/>
              <a:t> </a:t>
            </a:r>
            <a:r>
              <a:rPr lang="el-GR" dirty="0"/>
              <a:t>στο </a:t>
            </a:r>
            <a:r>
              <a:rPr lang="en-US" dirty="0"/>
              <a:t>Regression. H </a:t>
            </a:r>
            <a:r>
              <a:rPr lang="el-GR" dirty="0"/>
              <a:t> </a:t>
            </a:r>
            <a:r>
              <a:rPr lang="en-US" dirty="0" err="1"/>
              <a:t>TanH</a:t>
            </a:r>
            <a:r>
              <a:rPr lang="en-US" dirty="0"/>
              <a:t> </a:t>
            </a:r>
            <a:r>
              <a:rPr lang="el-GR" dirty="0"/>
              <a:t>έχει μεγαλύτερη κλίση από την </a:t>
            </a:r>
            <a:r>
              <a:rPr lang="en-US" dirty="0"/>
              <a:t>Sigmoid </a:t>
            </a:r>
            <a:r>
              <a:rPr lang="el-GR" dirty="0"/>
              <a:t>άρα μπορεί να αξιολογήσει καλύτερα μικρές διακυμάνσεις στην τιμή της εισόδου.</a:t>
            </a:r>
          </a:p>
          <a:p>
            <a:r>
              <a:rPr lang="el-GR" dirty="0"/>
              <a:t>Επίσης παίρνει και αρνητικές τιμές για αρνητικές εισόδους</a:t>
            </a:r>
          </a:p>
        </p:txBody>
      </p:sp>
      <p:pic>
        <p:nvPicPr>
          <p:cNvPr id="11" name="Εικόνα 10">
            <a:extLst>
              <a:ext uri="{FF2B5EF4-FFF2-40B4-BE49-F238E27FC236}">
                <a16:creationId xmlns:a16="http://schemas.microsoft.com/office/drawing/2014/main" xmlns="" id="{E62E57C7-66ED-4295-BB64-AC998342E3B3}"/>
              </a:ext>
            </a:extLst>
          </p:cNvPr>
          <p:cNvPicPr>
            <a:picLocks noChangeAspect="1"/>
          </p:cNvPicPr>
          <p:nvPr/>
        </p:nvPicPr>
        <p:blipFill>
          <a:blip r:embed="rId2"/>
          <a:stretch>
            <a:fillRect/>
          </a:stretch>
        </p:blipFill>
        <p:spPr>
          <a:xfrm>
            <a:off x="3562220" y="3260515"/>
            <a:ext cx="5228556" cy="3477522"/>
          </a:xfrm>
          <a:prstGeom prst="rect">
            <a:avLst/>
          </a:prstGeom>
        </p:spPr>
      </p:pic>
      <p:sp>
        <p:nvSpPr>
          <p:cNvPr id="12" name="TextBox 11">
            <a:extLst>
              <a:ext uri="{FF2B5EF4-FFF2-40B4-BE49-F238E27FC236}">
                <a16:creationId xmlns:a16="http://schemas.microsoft.com/office/drawing/2014/main" xmlns="" id="{7D3DBB7C-8252-444D-8791-708CF7993BAE}"/>
              </a:ext>
            </a:extLst>
          </p:cNvPr>
          <p:cNvSpPr txBox="1"/>
          <p:nvPr/>
        </p:nvSpPr>
        <p:spPr>
          <a:xfrm>
            <a:off x="8942664" y="3212983"/>
            <a:ext cx="2650921" cy="2031325"/>
          </a:xfrm>
          <a:prstGeom prst="rect">
            <a:avLst/>
          </a:prstGeom>
          <a:noFill/>
        </p:spPr>
        <p:txBody>
          <a:bodyPr wrap="square" rtlCol="0">
            <a:spAutoFit/>
          </a:bodyPr>
          <a:lstStyle/>
          <a:p>
            <a:r>
              <a:rPr lang="el-GR" dirty="0"/>
              <a:t>Πχ για εισόδους 0,1 και 0,2. Η </a:t>
            </a:r>
            <a:r>
              <a:rPr lang="en-US" dirty="0"/>
              <a:t>sigmoid </a:t>
            </a:r>
            <a:r>
              <a:rPr lang="el-GR" dirty="0"/>
              <a:t>δίνει 0,525 και 0,550 διαφορά μόνο 0,025 ενώ η </a:t>
            </a:r>
            <a:r>
              <a:rPr lang="en-US" dirty="0" err="1"/>
              <a:t>TanH</a:t>
            </a:r>
            <a:r>
              <a:rPr lang="en-US" dirty="0"/>
              <a:t> </a:t>
            </a:r>
            <a:r>
              <a:rPr lang="el-GR" dirty="0"/>
              <a:t>δίνει 0,100 και 0,197 διαφορά 0,097</a:t>
            </a:r>
          </a:p>
        </p:txBody>
      </p:sp>
    </p:spTree>
    <p:extLst>
      <p:ext uri="{BB962C8B-B14F-4D97-AF65-F5344CB8AC3E}">
        <p14:creationId xmlns:p14="http://schemas.microsoft.com/office/powerpoint/2010/main" xmlns="" val="21696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13F56E9F-B95E-4A98-9AD5-0C9A32ECE536}"/>
              </a:ext>
            </a:extLst>
          </p:cNvPr>
          <p:cNvPicPr>
            <a:picLocks noChangeAspect="1"/>
          </p:cNvPicPr>
          <p:nvPr/>
        </p:nvPicPr>
        <p:blipFill>
          <a:blip r:embed="rId2"/>
          <a:stretch>
            <a:fillRect/>
          </a:stretch>
        </p:blipFill>
        <p:spPr>
          <a:xfrm>
            <a:off x="863683" y="0"/>
            <a:ext cx="10520178" cy="6858000"/>
          </a:xfrm>
          <a:prstGeom prst="rect">
            <a:avLst/>
          </a:prstGeom>
        </p:spPr>
      </p:pic>
    </p:spTree>
    <p:extLst>
      <p:ext uri="{BB962C8B-B14F-4D97-AF65-F5344CB8AC3E}">
        <p14:creationId xmlns:p14="http://schemas.microsoft.com/office/powerpoint/2010/main" xmlns="" val="162052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EC8CADD-E6A3-4015-A28C-E9E57A49E50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A8AD1471-F940-42A4-A793-0DFEAE5EF483}"/>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E877C0DE-3020-4EBC-8FE9-5D5511CE18F2}"/>
              </a:ext>
            </a:extLst>
          </p:cNvPr>
          <p:cNvPicPr>
            <a:picLocks noChangeAspect="1"/>
          </p:cNvPicPr>
          <p:nvPr/>
        </p:nvPicPr>
        <p:blipFill>
          <a:blip r:embed="rId2"/>
          <a:stretch>
            <a:fillRect/>
          </a:stretch>
        </p:blipFill>
        <p:spPr>
          <a:xfrm>
            <a:off x="0" y="20201"/>
            <a:ext cx="12192000" cy="6817598"/>
          </a:xfrm>
          <a:prstGeom prst="rect">
            <a:avLst/>
          </a:prstGeom>
        </p:spPr>
      </p:pic>
    </p:spTree>
    <p:extLst>
      <p:ext uri="{BB962C8B-B14F-4D97-AF65-F5344CB8AC3E}">
        <p14:creationId xmlns:p14="http://schemas.microsoft.com/office/powerpoint/2010/main" xmlns="" val="398417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13F6C9-1208-4CF7-9CBA-5D584C3FB6C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505CD7CC-7699-4B3C-85C9-8F7619475126}"/>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xmlns="" id="{E8DAACFC-E7A4-47CF-846C-6374D303FA78}"/>
              </a:ext>
            </a:extLst>
          </p:cNvPr>
          <p:cNvPicPr>
            <a:picLocks noChangeAspect="1"/>
          </p:cNvPicPr>
          <p:nvPr/>
        </p:nvPicPr>
        <p:blipFill>
          <a:blip r:embed="rId2"/>
          <a:stretch>
            <a:fillRect/>
          </a:stretch>
        </p:blipFill>
        <p:spPr>
          <a:xfrm>
            <a:off x="0" y="59635"/>
            <a:ext cx="12192000" cy="5732010"/>
          </a:xfrm>
          <a:prstGeom prst="rect">
            <a:avLst/>
          </a:prstGeom>
        </p:spPr>
      </p:pic>
    </p:spTree>
    <p:extLst>
      <p:ext uri="{BB962C8B-B14F-4D97-AF65-F5344CB8AC3E}">
        <p14:creationId xmlns:p14="http://schemas.microsoft.com/office/powerpoint/2010/main" xmlns="" val="478043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F160D1C2-F438-4D5B-8D81-F18E51745E72}"/>
              </a:ext>
            </a:extLst>
          </p:cNvPr>
          <p:cNvPicPr>
            <a:picLocks noChangeAspect="1"/>
          </p:cNvPicPr>
          <p:nvPr/>
        </p:nvPicPr>
        <p:blipFill>
          <a:blip r:embed="rId2"/>
          <a:stretch>
            <a:fillRect/>
          </a:stretch>
        </p:blipFill>
        <p:spPr>
          <a:xfrm>
            <a:off x="0" y="619475"/>
            <a:ext cx="3586040" cy="3423887"/>
          </a:xfrm>
          <a:prstGeom prst="rect">
            <a:avLst/>
          </a:prstGeom>
        </p:spPr>
      </p:pic>
      <p:pic>
        <p:nvPicPr>
          <p:cNvPr id="7" name="Εικόνα 6">
            <a:extLst>
              <a:ext uri="{FF2B5EF4-FFF2-40B4-BE49-F238E27FC236}">
                <a16:creationId xmlns:a16="http://schemas.microsoft.com/office/drawing/2014/main" xmlns="" id="{56A8A15B-5B73-4077-87A5-CBB0CBEA81D1}"/>
              </a:ext>
            </a:extLst>
          </p:cNvPr>
          <p:cNvPicPr>
            <a:picLocks noChangeAspect="1"/>
          </p:cNvPicPr>
          <p:nvPr/>
        </p:nvPicPr>
        <p:blipFill>
          <a:blip r:embed="rId3"/>
          <a:stretch>
            <a:fillRect/>
          </a:stretch>
        </p:blipFill>
        <p:spPr>
          <a:xfrm>
            <a:off x="0" y="29000"/>
            <a:ext cx="12192000" cy="590476"/>
          </a:xfrm>
          <a:prstGeom prst="rect">
            <a:avLst/>
          </a:prstGeom>
        </p:spPr>
      </p:pic>
      <p:sp>
        <p:nvSpPr>
          <p:cNvPr id="8" name="TextBox 7">
            <a:extLst>
              <a:ext uri="{FF2B5EF4-FFF2-40B4-BE49-F238E27FC236}">
                <a16:creationId xmlns:a16="http://schemas.microsoft.com/office/drawing/2014/main" xmlns="" id="{D0175979-4432-4549-A985-0684BCBF7078}"/>
              </a:ext>
            </a:extLst>
          </p:cNvPr>
          <p:cNvSpPr txBox="1"/>
          <p:nvPr/>
        </p:nvSpPr>
        <p:spPr>
          <a:xfrm>
            <a:off x="3586040" y="619476"/>
            <a:ext cx="8605960" cy="6463308"/>
          </a:xfrm>
          <a:prstGeom prst="rect">
            <a:avLst/>
          </a:prstGeom>
          <a:noFill/>
        </p:spPr>
        <p:txBody>
          <a:bodyPr wrap="square" rtlCol="0">
            <a:spAutoFit/>
          </a:bodyPr>
          <a:lstStyle/>
          <a:p>
            <a:r>
              <a:rPr lang="el-GR" b="1" dirty="0">
                <a:solidFill>
                  <a:srgbClr val="0033CC"/>
                </a:solidFill>
              </a:rPr>
              <a:t>Νευρ1:</a:t>
            </a:r>
            <a:r>
              <a:rPr lang="en-US" b="1" dirty="0">
                <a:solidFill>
                  <a:srgbClr val="0033CC"/>
                </a:solidFill>
              </a:rPr>
              <a:t>Y1=X1=0,5      NEYR2:</a:t>
            </a:r>
            <a:r>
              <a:rPr lang="el-GR" b="1" dirty="0">
                <a:solidFill>
                  <a:srgbClr val="0033CC"/>
                </a:solidFill>
              </a:rPr>
              <a:t>ΔΥΝΑΜΙΚΟ:</a:t>
            </a:r>
            <a:r>
              <a:rPr lang="en-US" b="1" dirty="0">
                <a:solidFill>
                  <a:srgbClr val="FFFF00"/>
                </a:solidFill>
              </a:rPr>
              <a:t>V2=W12.Y1+W20.(-1) =</a:t>
            </a:r>
            <a:r>
              <a:rPr lang="el-GR" b="1" dirty="0">
                <a:solidFill>
                  <a:srgbClr val="FFFF00"/>
                </a:solidFill>
              </a:rPr>
              <a:t> </a:t>
            </a:r>
            <a:r>
              <a:rPr lang="en-US" b="1" dirty="0">
                <a:solidFill>
                  <a:srgbClr val="FFFF00"/>
                </a:solidFill>
              </a:rPr>
              <a:t>-</a:t>
            </a:r>
            <a:r>
              <a:rPr lang="el-GR" b="1" dirty="0">
                <a:solidFill>
                  <a:srgbClr val="FFFF00"/>
                </a:solidFill>
              </a:rPr>
              <a:t> </a:t>
            </a:r>
            <a:r>
              <a:rPr lang="en-US" b="1" dirty="0">
                <a:solidFill>
                  <a:srgbClr val="FFFF00"/>
                </a:solidFill>
              </a:rPr>
              <a:t>0,05</a:t>
            </a:r>
            <a:r>
              <a:rPr lang="el-GR" b="1" dirty="0">
                <a:solidFill>
                  <a:srgbClr val="FFFF00"/>
                </a:solidFill>
              </a:rPr>
              <a:t> ΕΝΕΡΓΟΠΟΙΗΣΗ: Υ2=</a:t>
            </a:r>
            <a:r>
              <a:rPr lang="en-US" b="1" dirty="0">
                <a:solidFill>
                  <a:srgbClr val="FFFF00"/>
                </a:solidFill>
              </a:rPr>
              <a:t>F(V2)=&gt; </a:t>
            </a:r>
            <a:r>
              <a:rPr lang="en-US" b="1" dirty="0">
                <a:solidFill>
                  <a:srgbClr val="FF0000"/>
                </a:solidFill>
                <a:highlight>
                  <a:srgbClr val="00FFFF"/>
                </a:highlight>
              </a:rPr>
              <a:t>Y2=1/[1+e^-(-0,05)] =0,49</a:t>
            </a:r>
          </a:p>
          <a:p>
            <a:endParaRPr lang="en-US" b="1" dirty="0">
              <a:solidFill>
                <a:srgbClr val="FF0000"/>
              </a:solidFill>
            </a:endParaRPr>
          </a:p>
          <a:p>
            <a:r>
              <a:rPr lang="el-GR" b="1" dirty="0">
                <a:solidFill>
                  <a:srgbClr val="0033CC"/>
                </a:solidFill>
              </a:rPr>
              <a:t>Νευρ3: Δυναμικό  </a:t>
            </a:r>
            <a:r>
              <a:rPr lang="en-US" b="1" dirty="0">
                <a:solidFill>
                  <a:srgbClr val="0033CC"/>
                </a:solidFill>
              </a:rPr>
              <a:t>V3=W13.Y1+W30.(-1)=-0,05</a:t>
            </a:r>
          </a:p>
          <a:p>
            <a:r>
              <a:rPr lang="en-US" b="1" dirty="0">
                <a:solidFill>
                  <a:srgbClr val="FF0000"/>
                </a:solidFill>
              </a:rPr>
              <a:t>E</a:t>
            </a:r>
            <a:r>
              <a:rPr lang="el-GR" b="1" dirty="0">
                <a:solidFill>
                  <a:srgbClr val="FF0000"/>
                </a:solidFill>
              </a:rPr>
              <a:t>ΝΕΡΓΟΠΟΙΗΣΗ</a:t>
            </a:r>
            <a:r>
              <a:rPr lang="en-US" b="1" dirty="0">
                <a:solidFill>
                  <a:srgbClr val="FF0000"/>
                </a:solidFill>
              </a:rPr>
              <a:t> </a:t>
            </a:r>
            <a:r>
              <a:rPr lang="en-US" b="1" dirty="0">
                <a:solidFill>
                  <a:srgbClr val="FFFF00"/>
                </a:solidFill>
              </a:rPr>
              <a:t>Y3=F(V3)=&gt;Y3= Y2=1/[1+e^-(-0,05)] =0,49 </a:t>
            </a:r>
            <a:r>
              <a:rPr lang="el-GR" b="1" dirty="0">
                <a:solidFill>
                  <a:srgbClr val="0033CC"/>
                </a:solidFill>
              </a:rPr>
              <a:t>αυτή η τιμή φεύγει από τον Ν3 προς τον Ν5.</a:t>
            </a:r>
          </a:p>
          <a:p>
            <a:endParaRPr lang="el-GR" b="1" dirty="0">
              <a:solidFill>
                <a:srgbClr val="0033CC"/>
              </a:solidFill>
            </a:endParaRPr>
          </a:p>
          <a:p>
            <a:r>
              <a:rPr lang="el-GR" b="1" dirty="0">
                <a:solidFill>
                  <a:srgbClr val="0033CC"/>
                </a:solidFill>
              </a:rPr>
              <a:t>Νευρ4:……………..</a:t>
            </a:r>
            <a:r>
              <a:rPr lang="en-US" b="1" dirty="0">
                <a:solidFill>
                  <a:srgbClr val="0033CC"/>
                </a:solidFill>
              </a:rPr>
              <a:t>???</a:t>
            </a:r>
            <a:endParaRPr lang="el-GR" b="1" dirty="0">
              <a:solidFill>
                <a:srgbClr val="0033CC"/>
              </a:solidFill>
            </a:endParaRPr>
          </a:p>
          <a:p>
            <a:endParaRPr lang="el-GR" b="1" dirty="0">
              <a:solidFill>
                <a:srgbClr val="0033CC"/>
              </a:solidFill>
            </a:endParaRPr>
          </a:p>
          <a:p>
            <a:r>
              <a:rPr lang="el-GR" b="1" dirty="0">
                <a:solidFill>
                  <a:srgbClr val="0033CC"/>
                </a:solidFill>
              </a:rPr>
              <a:t>Νευρ5:……</a:t>
            </a:r>
            <a:r>
              <a:rPr lang="en-US" b="1" dirty="0">
                <a:solidFill>
                  <a:srgbClr val="0033CC"/>
                </a:solidFill>
              </a:rPr>
              <a:t>????</a:t>
            </a:r>
            <a:r>
              <a:rPr lang="el-GR" b="1" dirty="0">
                <a:solidFill>
                  <a:srgbClr val="0033CC"/>
                </a:solidFill>
              </a:rPr>
              <a:t>……….   </a:t>
            </a:r>
            <a:r>
              <a:rPr lang="el-GR" b="1" dirty="0">
                <a:solidFill>
                  <a:srgbClr val="FFFF00"/>
                </a:solidFill>
              </a:rPr>
              <a:t>Υ5=0,55</a:t>
            </a:r>
            <a:r>
              <a:rPr lang="el-GR" b="1" dirty="0">
                <a:solidFill>
                  <a:srgbClr val="0033CC"/>
                </a:solidFill>
              </a:rPr>
              <a:t> </a:t>
            </a:r>
            <a:endParaRPr lang="en-US" b="1" dirty="0">
              <a:solidFill>
                <a:srgbClr val="0033CC"/>
              </a:solidFill>
            </a:endParaRPr>
          </a:p>
          <a:p>
            <a:r>
              <a:rPr lang="el-GR" b="1" dirty="0">
                <a:solidFill>
                  <a:srgbClr val="FF0000"/>
                </a:solidFill>
                <a:highlight>
                  <a:srgbClr val="00FFFF"/>
                </a:highlight>
              </a:rPr>
              <a:t>ΝΕΥΡΩΝΑΣ5 ΔΥΝΑΜΙΚΟ </a:t>
            </a:r>
            <a:r>
              <a:rPr lang="en-US" b="1" dirty="0">
                <a:solidFill>
                  <a:srgbClr val="0033CC"/>
                </a:solidFill>
              </a:rPr>
              <a:t>V5=W25.Y2+W35.Y3+W45.Y4+w50.(-1)=0,55.</a:t>
            </a:r>
          </a:p>
          <a:p>
            <a:r>
              <a:rPr lang="en-US" b="1" dirty="0">
                <a:solidFill>
                  <a:srgbClr val="0033CC"/>
                </a:solidFill>
              </a:rPr>
              <a:t>ENE</a:t>
            </a:r>
            <a:r>
              <a:rPr lang="el-GR" b="1" dirty="0">
                <a:solidFill>
                  <a:srgbClr val="0033CC"/>
                </a:solidFill>
              </a:rPr>
              <a:t>ΡΓΟΠΟΙΗΣΗ: Υ5=</a:t>
            </a:r>
            <a:r>
              <a:rPr lang="en-US" b="1" dirty="0">
                <a:solidFill>
                  <a:srgbClr val="0033CC"/>
                </a:solidFill>
              </a:rPr>
              <a:t>F(V5)=&gt; </a:t>
            </a:r>
            <a:r>
              <a:rPr lang="en-US" b="1" dirty="0">
                <a:solidFill>
                  <a:srgbClr val="FF0000"/>
                </a:solidFill>
                <a:highlight>
                  <a:srgbClr val="00FFFF"/>
                </a:highlight>
              </a:rPr>
              <a:t>Y5=0,55</a:t>
            </a:r>
            <a:endParaRPr lang="el-GR" b="1" dirty="0">
              <a:solidFill>
                <a:srgbClr val="FF0000"/>
              </a:solidFill>
              <a:highlight>
                <a:srgbClr val="00FFFF"/>
              </a:highlight>
            </a:endParaRPr>
          </a:p>
          <a:p>
            <a:endParaRPr lang="en-US" b="1" dirty="0">
              <a:solidFill>
                <a:srgbClr val="0033CC"/>
              </a:solidFill>
            </a:endParaRPr>
          </a:p>
          <a:p>
            <a:r>
              <a:rPr lang="el-GR" b="1" dirty="0">
                <a:solidFill>
                  <a:srgbClr val="0033CC"/>
                </a:solidFill>
                <a:highlight>
                  <a:srgbClr val="00FFFF"/>
                </a:highlight>
              </a:rPr>
              <a:t>ΠΡΟΣ ΤΑ ΠΙΣΩ  ΤΟΠΙΚΗ ΚΛΙΣΗ: δ5=</a:t>
            </a:r>
            <a:r>
              <a:rPr lang="en-US" b="1" dirty="0">
                <a:solidFill>
                  <a:srgbClr val="0033CC"/>
                </a:solidFill>
                <a:highlight>
                  <a:srgbClr val="00FFFF"/>
                </a:highlight>
              </a:rPr>
              <a:t>e5.f’(V5)=e5.1=-0,30</a:t>
            </a:r>
            <a:r>
              <a:rPr lang="el-GR" b="1" dirty="0">
                <a:solidFill>
                  <a:srgbClr val="0033CC"/>
                </a:solidFill>
                <a:highlight>
                  <a:srgbClr val="00FFFF"/>
                </a:highlight>
              </a:rPr>
              <a:t>  </a:t>
            </a:r>
            <a:r>
              <a:rPr lang="en-US" b="1" dirty="0">
                <a:solidFill>
                  <a:srgbClr val="0033CC"/>
                </a:solidFill>
                <a:highlight>
                  <a:srgbClr val="00FFFF"/>
                </a:highlight>
              </a:rPr>
              <a:t>LR </a:t>
            </a:r>
            <a:r>
              <a:rPr lang="el-GR" b="1" dirty="0">
                <a:solidFill>
                  <a:srgbClr val="0033CC"/>
                </a:solidFill>
                <a:highlight>
                  <a:srgbClr val="00FFFF"/>
                </a:highlight>
              </a:rPr>
              <a:t>α=0,2</a:t>
            </a:r>
            <a:endParaRPr lang="en-US" b="1" dirty="0">
              <a:solidFill>
                <a:srgbClr val="0033CC"/>
              </a:solidFill>
              <a:highlight>
                <a:srgbClr val="00FFFF"/>
              </a:highlight>
            </a:endParaRPr>
          </a:p>
          <a:p>
            <a:r>
              <a:rPr lang="el-GR" b="1" dirty="0">
                <a:solidFill>
                  <a:srgbClr val="0033CC"/>
                </a:solidFill>
                <a:highlight>
                  <a:srgbClr val="00FFFF"/>
                </a:highlight>
              </a:rPr>
              <a:t>Διόρθωση βαρών: </a:t>
            </a:r>
            <a:r>
              <a:rPr lang="el-GR" b="1" dirty="0">
                <a:solidFill>
                  <a:srgbClr val="0033CC"/>
                </a:solidFill>
              </a:rPr>
              <a:t>Δ</a:t>
            </a:r>
            <a:r>
              <a:rPr lang="en-US" b="1" dirty="0">
                <a:solidFill>
                  <a:srgbClr val="0033CC"/>
                </a:solidFill>
              </a:rPr>
              <a:t>W25= </a:t>
            </a:r>
            <a:r>
              <a:rPr lang="el-GR" b="1" dirty="0">
                <a:solidFill>
                  <a:srgbClr val="0033CC"/>
                </a:solidFill>
              </a:rPr>
              <a:t>α</a:t>
            </a:r>
            <a:r>
              <a:rPr lang="en-US" b="1" dirty="0">
                <a:solidFill>
                  <a:srgbClr val="0033CC"/>
                </a:solidFill>
              </a:rPr>
              <a:t>.Y2.</a:t>
            </a:r>
            <a:r>
              <a:rPr lang="el-GR" b="1" dirty="0">
                <a:solidFill>
                  <a:srgbClr val="0033CC"/>
                </a:solidFill>
              </a:rPr>
              <a:t>δ</a:t>
            </a:r>
            <a:r>
              <a:rPr lang="en-US" b="1" dirty="0">
                <a:solidFill>
                  <a:srgbClr val="0033CC"/>
                </a:solidFill>
              </a:rPr>
              <a:t>5 = </a:t>
            </a:r>
            <a:r>
              <a:rPr lang="el-GR" b="1" dirty="0">
                <a:solidFill>
                  <a:srgbClr val="0033CC"/>
                </a:solidFill>
              </a:rPr>
              <a:t>0,2</a:t>
            </a:r>
            <a:r>
              <a:rPr lang="en-US" b="1" dirty="0">
                <a:solidFill>
                  <a:srgbClr val="0033CC"/>
                </a:solidFill>
              </a:rPr>
              <a:t>.0,49.</a:t>
            </a:r>
            <a:r>
              <a:rPr lang="el-GR" b="1" dirty="0">
                <a:solidFill>
                  <a:srgbClr val="0033CC"/>
                </a:solidFill>
              </a:rPr>
              <a:t>(-0,30)=-0,03</a:t>
            </a:r>
            <a:endParaRPr lang="en-US" b="1" dirty="0">
              <a:solidFill>
                <a:srgbClr val="0033CC"/>
              </a:solidFill>
            </a:endParaRPr>
          </a:p>
          <a:p>
            <a:r>
              <a:rPr lang="en-US" b="1" dirty="0">
                <a:solidFill>
                  <a:srgbClr val="0033CC"/>
                </a:solidFill>
              </a:rPr>
              <a:t>                                   </a:t>
            </a:r>
            <a:r>
              <a:rPr lang="el-GR" b="1" dirty="0">
                <a:solidFill>
                  <a:srgbClr val="0033CC"/>
                </a:solidFill>
              </a:rPr>
              <a:t>Δ</a:t>
            </a:r>
            <a:r>
              <a:rPr lang="en-US" b="1" dirty="0">
                <a:solidFill>
                  <a:srgbClr val="0033CC"/>
                </a:solidFill>
              </a:rPr>
              <a:t>W35=</a:t>
            </a:r>
            <a:r>
              <a:rPr lang="el-GR" b="1" dirty="0">
                <a:solidFill>
                  <a:srgbClr val="0033CC"/>
                </a:solidFill>
              </a:rPr>
              <a:t> α</a:t>
            </a:r>
            <a:r>
              <a:rPr lang="en-US" b="1" dirty="0">
                <a:solidFill>
                  <a:srgbClr val="0033CC"/>
                </a:solidFill>
              </a:rPr>
              <a:t>.Y</a:t>
            </a:r>
            <a:r>
              <a:rPr lang="el-GR" b="1" dirty="0">
                <a:solidFill>
                  <a:srgbClr val="0033CC"/>
                </a:solidFill>
              </a:rPr>
              <a:t>3</a:t>
            </a:r>
            <a:r>
              <a:rPr lang="en-US" b="1" dirty="0">
                <a:solidFill>
                  <a:srgbClr val="0033CC"/>
                </a:solidFill>
              </a:rPr>
              <a:t>.</a:t>
            </a:r>
            <a:r>
              <a:rPr lang="el-GR" b="1" dirty="0">
                <a:solidFill>
                  <a:srgbClr val="0033CC"/>
                </a:solidFill>
              </a:rPr>
              <a:t>δ</a:t>
            </a:r>
            <a:r>
              <a:rPr lang="en-US" b="1" dirty="0">
                <a:solidFill>
                  <a:srgbClr val="0033CC"/>
                </a:solidFill>
              </a:rPr>
              <a:t>5 = </a:t>
            </a:r>
            <a:r>
              <a:rPr lang="el-GR" b="1" dirty="0">
                <a:solidFill>
                  <a:srgbClr val="0033CC"/>
                </a:solidFill>
              </a:rPr>
              <a:t>0,2</a:t>
            </a:r>
            <a:r>
              <a:rPr lang="en-US" b="1" dirty="0">
                <a:solidFill>
                  <a:srgbClr val="0033CC"/>
                </a:solidFill>
              </a:rPr>
              <a:t>.0,49.</a:t>
            </a:r>
            <a:r>
              <a:rPr lang="el-GR" b="1" dirty="0">
                <a:solidFill>
                  <a:srgbClr val="0033CC"/>
                </a:solidFill>
              </a:rPr>
              <a:t>(-0,30)=-0,03</a:t>
            </a:r>
            <a:endParaRPr lang="en-US" b="1" dirty="0">
              <a:solidFill>
                <a:srgbClr val="0033CC"/>
              </a:solidFill>
            </a:endParaRPr>
          </a:p>
          <a:p>
            <a:r>
              <a:rPr lang="en-US" b="1" dirty="0">
                <a:solidFill>
                  <a:srgbClr val="0033CC"/>
                </a:solidFill>
              </a:rPr>
              <a:t>                                  </a:t>
            </a:r>
            <a:r>
              <a:rPr lang="el-GR" b="1" dirty="0">
                <a:solidFill>
                  <a:srgbClr val="0033CC"/>
                </a:solidFill>
              </a:rPr>
              <a:t>Δ</a:t>
            </a:r>
            <a:r>
              <a:rPr lang="en-US" b="1" dirty="0">
                <a:solidFill>
                  <a:srgbClr val="0033CC"/>
                </a:solidFill>
              </a:rPr>
              <a:t>W45=</a:t>
            </a:r>
            <a:r>
              <a:rPr lang="el-GR" b="1" dirty="0">
                <a:solidFill>
                  <a:srgbClr val="0033CC"/>
                </a:solidFill>
              </a:rPr>
              <a:t>α.Υ4.δ5=0,2.</a:t>
            </a:r>
            <a:r>
              <a:rPr lang="el-GR" b="1" dirty="0">
                <a:solidFill>
                  <a:srgbClr val="0033CC"/>
                </a:solidFill>
                <a:highlight>
                  <a:srgbClr val="FFFF00"/>
                </a:highlight>
              </a:rPr>
              <a:t>Υ4</a:t>
            </a:r>
            <a:r>
              <a:rPr lang="el-GR" b="1" dirty="0">
                <a:solidFill>
                  <a:srgbClr val="0033CC"/>
                </a:solidFill>
              </a:rPr>
              <a:t>.(-0,3)=-0,03</a:t>
            </a:r>
            <a:endParaRPr lang="en-US" b="1" dirty="0">
              <a:solidFill>
                <a:srgbClr val="0033CC"/>
              </a:solidFill>
            </a:endParaRPr>
          </a:p>
          <a:p>
            <a:r>
              <a:rPr lang="en-US" b="1" dirty="0">
                <a:solidFill>
                  <a:srgbClr val="0033CC"/>
                </a:solidFill>
              </a:rPr>
              <a:t>                                  </a:t>
            </a:r>
            <a:r>
              <a:rPr lang="el-GR" b="1" dirty="0">
                <a:solidFill>
                  <a:srgbClr val="0033CC"/>
                </a:solidFill>
              </a:rPr>
              <a:t>Δ</a:t>
            </a:r>
            <a:r>
              <a:rPr lang="en-US" b="1" dirty="0">
                <a:solidFill>
                  <a:srgbClr val="0033CC"/>
                </a:solidFill>
              </a:rPr>
              <a:t>W50=</a:t>
            </a:r>
            <a:r>
              <a:rPr lang="el-GR" b="1" dirty="0">
                <a:solidFill>
                  <a:srgbClr val="0033CC"/>
                </a:solidFill>
              </a:rPr>
              <a:t>α.(-1).δ5=0,2.(-1).(-0,3)=0,06</a:t>
            </a:r>
          </a:p>
          <a:p>
            <a:r>
              <a:rPr lang="el-GR" b="1" dirty="0">
                <a:solidFill>
                  <a:srgbClr val="0033CC"/>
                </a:solidFill>
                <a:highlight>
                  <a:srgbClr val="FFFF00"/>
                </a:highlight>
              </a:rPr>
              <a:t>ΝΕΑ ΒΑΡΗ </a:t>
            </a:r>
            <a:r>
              <a:rPr lang="en-US" b="1" dirty="0">
                <a:solidFill>
                  <a:srgbClr val="0033CC"/>
                </a:solidFill>
                <a:highlight>
                  <a:srgbClr val="FFFF00"/>
                </a:highlight>
              </a:rPr>
              <a:t>W25=W25+</a:t>
            </a:r>
            <a:r>
              <a:rPr lang="el-GR" b="1" dirty="0">
                <a:solidFill>
                  <a:srgbClr val="0033CC"/>
                </a:solidFill>
                <a:highlight>
                  <a:srgbClr val="FFFF00"/>
                </a:highlight>
              </a:rPr>
              <a:t>Δ</a:t>
            </a:r>
            <a:r>
              <a:rPr lang="en-US" b="1" dirty="0">
                <a:solidFill>
                  <a:srgbClr val="0033CC"/>
                </a:solidFill>
                <a:highlight>
                  <a:srgbClr val="FFFF00"/>
                </a:highlight>
              </a:rPr>
              <a:t>W25=???</a:t>
            </a:r>
            <a:r>
              <a:rPr lang="el-GR" b="1" dirty="0">
                <a:solidFill>
                  <a:srgbClr val="0033CC"/>
                </a:solidFill>
                <a:highlight>
                  <a:srgbClr val="FFFF00"/>
                </a:highlight>
              </a:rPr>
              <a:t> </a:t>
            </a:r>
            <a:endParaRPr lang="en-US" b="1" dirty="0">
              <a:solidFill>
                <a:srgbClr val="0033CC"/>
              </a:solidFill>
              <a:highlight>
                <a:srgbClr val="FFFF00"/>
              </a:highlight>
            </a:endParaRPr>
          </a:p>
          <a:p>
            <a:r>
              <a:rPr lang="en-US" b="1" dirty="0">
                <a:solidFill>
                  <a:srgbClr val="0033CC"/>
                </a:solidFill>
                <a:highlight>
                  <a:srgbClr val="FFFF00"/>
                </a:highlight>
              </a:rPr>
              <a:t>W35=W35+</a:t>
            </a:r>
            <a:r>
              <a:rPr lang="el-GR" b="1" dirty="0">
                <a:solidFill>
                  <a:srgbClr val="0033CC"/>
                </a:solidFill>
                <a:highlight>
                  <a:srgbClr val="FFFF00"/>
                </a:highlight>
              </a:rPr>
              <a:t>Δ</a:t>
            </a:r>
            <a:r>
              <a:rPr lang="en-US" b="1" dirty="0">
                <a:solidFill>
                  <a:srgbClr val="0033CC"/>
                </a:solidFill>
                <a:highlight>
                  <a:srgbClr val="FFFF00"/>
                </a:highlight>
              </a:rPr>
              <a:t>W</a:t>
            </a:r>
            <a:r>
              <a:rPr lang="el-GR" b="1" dirty="0">
                <a:solidFill>
                  <a:srgbClr val="0033CC"/>
                </a:solidFill>
                <a:highlight>
                  <a:srgbClr val="FFFF00"/>
                </a:highlight>
              </a:rPr>
              <a:t>35=????</a:t>
            </a:r>
          </a:p>
          <a:p>
            <a:r>
              <a:rPr lang="en-US" b="1" dirty="0">
                <a:solidFill>
                  <a:srgbClr val="0033CC"/>
                </a:solidFill>
                <a:highlight>
                  <a:srgbClr val="FFFF00"/>
                </a:highlight>
              </a:rPr>
              <a:t>W45=W45+</a:t>
            </a:r>
            <a:r>
              <a:rPr lang="el-GR" b="1" dirty="0">
                <a:solidFill>
                  <a:srgbClr val="0033CC"/>
                </a:solidFill>
                <a:highlight>
                  <a:srgbClr val="FFFF00"/>
                </a:highlight>
              </a:rPr>
              <a:t>Δ</a:t>
            </a:r>
            <a:r>
              <a:rPr lang="en-US" b="1" dirty="0">
                <a:solidFill>
                  <a:srgbClr val="0033CC"/>
                </a:solidFill>
                <a:highlight>
                  <a:srgbClr val="FFFF00"/>
                </a:highlight>
              </a:rPr>
              <a:t>W45=????</a:t>
            </a:r>
          </a:p>
          <a:p>
            <a:r>
              <a:rPr lang="en-US" b="1" dirty="0">
                <a:solidFill>
                  <a:srgbClr val="0033CC"/>
                </a:solidFill>
                <a:highlight>
                  <a:srgbClr val="FFFF00"/>
                </a:highlight>
              </a:rPr>
              <a:t>W50=W50+</a:t>
            </a:r>
            <a:r>
              <a:rPr lang="el-GR" b="1" dirty="0">
                <a:solidFill>
                  <a:srgbClr val="0033CC"/>
                </a:solidFill>
                <a:highlight>
                  <a:srgbClr val="FFFF00"/>
                </a:highlight>
              </a:rPr>
              <a:t>Δ</a:t>
            </a:r>
            <a:r>
              <a:rPr lang="en-US" b="1" dirty="0">
                <a:solidFill>
                  <a:srgbClr val="0033CC"/>
                </a:solidFill>
                <a:highlight>
                  <a:srgbClr val="FFFF00"/>
                </a:highlight>
              </a:rPr>
              <a:t>W50=????</a:t>
            </a:r>
          </a:p>
          <a:p>
            <a:endParaRPr lang="el-GR" b="1" dirty="0">
              <a:solidFill>
                <a:srgbClr val="0033CC"/>
              </a:solidFill>
            </a:endParaRPr>
          </a:p>
        </p:txBody>
      </p:sp>
    </p:spTree>
    <p:extLst>
      <p:ext uri="{BB962C8B-B14F-4D97-AF65-F5344CB8AC3E}">
        <p14:creationId xmlns:p14="http://schemas.microsoft.com/office/powerpoint/2010/main" xmlns="" val="148860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80C60281-BA08-4967-9E09-ECD20CEB8C5D}"/>
              </a:ext>
            </a:extLst>
          </p:cNvPr>
          <p:cNvPicPr>
            <a:picLocks noChangeAspect="1"/>
          </p:cNvPicPr>
          <p:nvPr/>
        </p:nvPicPr>
        <p:blipFill rotWithShape="1">
          <a:blip r:embed="rId2"/>
          <a:srcRect t="2262" r="-1" b="339"/>
          <a:stretch/>
        </p:blipFill>
        <p:spPr>
          <a:xfrm>
            <a:off x="321733" y="321733"/>
            <a:ext cx="11548534" cy="6214534"/>
          </a:xfrm>
          <a:prstGeom prst="rect">
            <a:avLst/>
          </a:prstGeom>
        </p:spPr>
      </p:pic>
      <p:pic>
        <p:nvPicPr>
          <p:cNvPr id="5" name="Εικόνα 4">
            <a:extLst>
              <a:ext uri="{FF2B5EF4-FFF2-40B4-BE49-F238E27FC236}">
                <a16:creationId xmlns:a16="http://schemas.microsoft.com/office/drawing/2014/main" xmlns="" id="{EDA15167-28B6-4730-BB29-3901869BB956}"/>
              </a:ext>
            </a:extLst>
          </p:cNvPr>
          <p:cNvPicPr>
            <a:picLocks noChangeAspect="1"/>
          </p:cNvPicPr>
          <p:nvPr/>
        </p:nvPicPr>
        <p:blipFill>
          <a:blip r:embed="rId3"/>
          <a:stretch>
            <a:fillRect/>
          </a:stretch>
        </p:blipFill>
        <p:spPr>
          <a:xfrm>
            <a:off x="9088299" y="2388290"/>
            <a:ext cx="1171575" cy="1504950"/>
          </a:xfrm>
          <a:prstGeom prst="rect">
            <a:avLst/>
          </a:prstGeom>
        </p:spPr>
      </p:pic>
    </p:spTree>
    <p:extLst>
      <p:ext uri="{BB962C8B-B14F-4D97-AF65-F5344CB8AC3E}">
        <p14:creationId xmlns:p14="http://schemas.microsoft.com/office/powerpoint/2010/main" xmlns="" val="23096734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3798143-B740-469C-B55D-1862920C38ED}"/>
              </a:ext>
            </a:extLst>
          </p:cNvPr>
          <p:cNvSpPr>
            <a:spLocks noGrp="1"/>
          </p:cNvSpPr>
          <p:nvPr>
            <p:ph type="title"/>
          </p:nvPr>
        </p:nvSpPr>
        <p:spPr>
          <a:xfrm>
            <a:off x="0" y="49147"/>
            <a:ext cx="10579061" cy="809497"/>
          </a:xfrm>
        </p:spPr>
        <p:txBody>
          <a:bodyPr>
            <a:normAutofit fontScale="90000"/>
          </a:bodyPr>
          <a:lstStyle/>
          <a:p>
            <a:r>
              <a:rPr lang="el-GR" dirty="0"/>
              <a:t>ΠΟΛΥΕΠΙΠΕΔΟ ΤΝΔ ΕΜΠΡΟΣΘΙΑΣ ΤΡΟΦΟΔΟΣΙΑΣ</a:t>
            </a:r>
          </a:p>
        </p:txBody>
      </p:sp>
      <p:pic>
        <p:nvPicPr>
          <p:cNvPr id="4" name="Εικόνα 3">
            <a:extLst>
              <a:ext uri="{FF2B5EF4-FFF2-40B4-BE49-F238E27FC236}">
                <a16:creationId xmlns:a16="http://schemas.microsoft.com/office/drawing/2014/main" xmlns="" id="{C355F8CD-2B63-4D28-AEA3-0CDEC66D85B5}"/>
              </a:ext>
            </a:extLst>
          </p:cNvPr>
          <p:cNvPicPr>
            <a:picLocks noChangeAspect="1"/>
          </p:cNvPicPr>
          <p:nvPr/>
        </p:nvPicPr>
        <p:blipFill>
          <a:blip r:embed="rId2"/>
          <a:stretch>
            <a:fillRect/>
          </a:stretch>
        </p:blipFill>
        <p:spPr>
          <a:xfrm>
            <a:off x="1304693" y="967368"/>
            <a:ext cx="9623502" cy="4997226"/>
          </a:xfrm>
          <a:prstGeom prst="rect">
            <a:avLst/>
          </a:prstGeom>
        </p:spPr>
      </p:pic>
    </p:spTree>
    <p:extLst>
      <p:ext uri="{BB962C8B-B14F-4D97-AF65-F5344CB8AC3E}">
        <p14:creationId xmlns:p14="http://schemas.microsoft.com/office/powerpoint/2010/main" xmlns="" val="355307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1.large.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5320937" cy="2926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Ορθογώνιο 5"/>
          <p:cNvSpPr/>
          <p:nvPr/>
        </p:nvSpPr>
        <p:spPr>
          <a:xfrm>
            <a:off x="5320938" y="-5904"/>
            <a:ext cx="6496593" cy="6494085"/>
          </a:xfrm>
          <a:prstGeom prst="rect">
            <a:avLst/>
          </a:prstGeom>
          <a:solidFill>
            <a:srgbClr val="0070C0"/>
          </a:solidFill>
        </p:spPr>
        <p:txBody>
          <a:bodyPr wrap="square">
            <a:spAutoFit/>
          </a:bodyPr>
          <a:lstStyle/>
          <a:p>
            <a:pPr marL="742950" lvl="1" indent="-285750" algn="just" defTabSz="457200">
              <a:spcBef>
                <a:spcPct val="25000"/>
              </a:spcBef>
              <a:buFontTx/>
              <a:buChar char="–"/>
              <a:defRPr/>
            </a:pPr>
            <a:r>
              <a:rPr lang="el-GR" sz="1600" kern="0" dirty="0">
                <a:solidFill>
                  <a:srgbClr val="FFFF00"/>
                </a:solidFill>
                <a:effectLst>
                  <a:outerShdw blurRad="38100" dist="38100" dir="2700000" algn="tl">
                    <a:srgbClr val="000000">
                      <a:alpha val="43137"/>
                    </a:srgbClr>
                  </a:outerShdw>
                </a:effectLst>
                <a:ea typeface="ＭＳ Ｐゴシック" charset="-128"/>
              </a:rPr>
              <a:t>Εκπαίδευση</a:t>
            </a:r>
          </a:p>
          <a:p>
            <a:pPr lvl="1" algn="just" defTabSz="457200">
              <a:spcBef>
                <a:spcPct val="25000"/>
              </a:spcBef>
              <a:defRPr/>
            </a:pPr>
            <a:r>
              <a:rPr lang="el-GR" sz="1600" kern="0" dirty="0">
                <a:solidFill>
                  <a:srgbClr val="FFFF00"/>
                </a:solidFill>
                <a:effectLst>
                  <a:outerShdw blurRad="38100" dist="38100" dir="2700000" algn="tl">
                    <a:srgbClr val="000000">
                      <a:alpha val="43137"/>
                    </a:srgbClr>
                  </a:outerShdw>
                </a:effectLst>
                <a:ea typeface="ＭＳ Ｐゴシック" charset="-128"/>
              </a:rPr>
              <a:t>Οι μέθοδοι εκπαίδευσης μπορούν να διαχωριστούν σε:</a:t>
            </a:r>
          </a:p>
          <a:p>
            <a:pPr marL="1200150" lvl="2" indent="-285750" algn="just" defTabSz="457200">
              <a:spcBef>
                <a:spcPct val="25000"/>
              </a:spcBef>
              <a:buFont typeface="Wingdings" pitchFamily="2" charset="2"/>
              <a:buChar char="ü"/>
              <a:defRPr/>
            </a:pPr>
            <a:r>
              <a:rPr lang="el-GR" sz="1600" b="1" kern="0" dirty="0">
                <a:solidFill>
                  <a:srgbClr val="FFFF00"/>
                </a:solidFill>
                <a:effectLst>
                  <a:outerShdw blurRad="38100" dist="38100" dir="2700000" algn="tl">
                    <a:srgbClr val="000000">
                      <a:alpha val="43137"/>
                    </a:srgbClr>
                  </a:outerShdw>
                </a:effectLst>
                <a:ea typeface="ＭＳ Ｐゴシック" charset="-128"/>
              </a:rPr>
              <a:t>Επιβλεπόμενη (</a:t>
            </a:r>
            <a:r>
              <a:rPr lang="el-GR" sz="1600" b="1" kern="0" dirty="0" err="1">
                <a:solidFill>
                  <a:srgbClr val="FFFF00"/>
                </a:solidFill>
                <a:effectLst>
                  <a:outerShdw blurRad="38100" dist="38100" dir="2700000" algn="tl">
                    <a:srgbClr val="000000">
                      <a:alpha val="43137"/>
                    </a:srgbClr>
                  </a:outerShdw>
                </a:effectLst>
                <a:ea typeface="ＭＳ Ｐゴシック" charset="-128"/>
              </a:rPr>
              <a:t>supervised</a:t>
            </a:r>
            <a:r>
              <a:rPr lang="el-GR" sz="1600" b="1" kern="0" dirty="0">
                <a:solidFill>
                  <a:srgbClr val="FFFF00"/>
                </a:solidFill>
                <a:effectLst>
                  <a:outerShdw blurRad="38100" dist="38100" dir="2700000" algn="tl">
                    <a:srgbClr val="000000">
                      <a:alpha val="43137"/>
                    </a:srgbClr>
                  </a:outerShdw>
                </a:effectLst>
                <a:ea typeface="ＭＳ Ｐゴシック" charset="-128"/>
              </a:rPr>
              <a:t> </a:t>
            </a:r>
            <a:r>
              <a:rPr lang="el-GR" sz="1600" b="1" kern="0" dirty="0" err="1">
                <a:solidFill>
                  <a:srgbClr val="FFFF00"/>
                </a:solidFill>
                <a:effectLst>
                  <a:outerShdw blurRad="38100" dist="38100" dir="2700000" algn="tl">
                    <a:srgbClr val="000000">
                      <a:alpha val="43137"/>
                    </a:srgbClr>
                  </a:outerShdw>
                </a:effectLst>
                <a:ea typeface="ＭＳ Ｐゴシック" charset="-128"/>
              </a:rPr>
              <a:t>learning</a:t>
            </a:r>
            <a:r>
              <a:rPr lang="el-GR" sz="1600" b="1" kern="0" dirty="0">
                <a:solidFill>
                  <a:srgbClr val="FFFF00"/>
                </a:solidFill>
                <a:effectLst>
                  <a:outerShdw blurRad="38100" dist="38100" dir="2700000" algn="tl">
                    <a:srgbClr val="000000">
                      <a:alpha val="43137"/>
                    </a:srgbClr>
                  </a:outerShdw>
                </a:effectLst>
                <a:ea typeface="ＭＳ Ｐゴシック" charset="-128"/>
              </a:rPr>
              <a:t>) </a:t>
            </a:r>
          </a:p>
          <a:p>
            <a:pPr lvl="2" algn="just" defTabSz="457200">
              <a:spcBef>
                <a:spcPct val="25000"/>
              </a:spcBef>
              <a:defRPr/>
            </a:pPr>
            <a:r>
              <a:rPr lang="el-GR" sz="1600" b="1" kern="0" dirty="0">
                <a:solidFill>
                  <a:srgbClr val="FFFF00"/>
                </a:solidFill>
                <a:effectLst>
                  <a:outerShdw blurRad="38100" dist="38100" dir="2700000" algn="tl">
                    <a:srgbClr val="000000">
                      <a:alpha val="43137"/>
                    </a:srgbClr>
                  </a:outerShdw>
                </a:effectLst>
                <a:ea typeface="ＭＳ Ｐゴシック" charset="-128"/>
              </a:rPr>
              <a:t>Το ΤΝΔ εκπαιδεύεται με συγκεκριμένες εισόδους οι οποίες ταιριάζουν με τις εξόδους. </a:t>
            </a:r>
          </a:p>
          <a:p>
            <a:pPr marL="1200150" lvl="2" indent="-285750" algn="just" defTabSz="457200">
              <a:spcBef>
                <a:spcPct val="25000"/>
              </a:spcBef>
              <a:buFont typeface="Wingdings" panose="05000000000000000000" pitchFamily="2" charset="2"/>
              <a:buChar char="ü"/>
              <a:defRPr/>
            </a:pPr>
            <a:r>
              <a:rPr lang="el-GR" sz="1600" b="1" kern="0" dirty="0">
                <a:solidFill>
                  <a:prstClr val="white"/>
                </a:solidFill>
                <a:effectLst>
                  <a:outerShdw blurRad="38100" dist="38100" dir="2700000" algn="tl">
                    <a:srgbClr val="000000">
                      <a:alpha val="43137"/>
                    </a:srgbClr>
                  </a:outerShdw>
                </a:effectLst>
                <a:ea typeface="ＭＳ Ｐゴシック" charset="-128"/>
              </a:rPr>
              <a:t>Μη επιβλεπόμενη (</a:t>
            </a:r>
            <a:r>
              <a:rPr lang="el-GR" sz="1600" b="1" kern="0" dirty="0" err="1">
                <a:solidFill>
                  <a:prstClr val="white"/>
                </a:solidFill>
                <a:effectLst>
                  <a:outerShdw blurRad="38100" dist="38100" dir="2700000" algn="tl">
                    <a:srgbClr val="000000">
                      <a:alpha val="43137"/>
                    </a:srgbClr>
                  </a:outerShdw>
                </a:effectLst>
                <a:ea typeface="ＭＳ Ｐゴシック" charset="-128"/>
              </a:rPr>
              <a:t>unsupervised</a:t>
            </a:r>
            <a:r>
              <a:rPr lang="el-GR" sz="1600" b="1" kern="0" dirty="0">
                <a:solidFill>
                  <a:prstClr val="white"/>
                </a:solidFill>
                <a:effectLst>
                  <a:outerShdw blurRad="38100" dist="38100" dir="2700000" algn="tl">
                    <a:srgbClr val="000000">
                      <a:alpha val="43137"/>
                    </a:srgbClr>
                  </a:outerShdw>
                </a:effectLst>
                <a:ea typeface="ＭＳ Ｐゴシック" charset="-128"/>
              </a:rPr>
              <a:t> </a:t>
            </a:r>
            <a:r>
              <a:rPr lang="el-GR" sz="1600" b="1" kern="0" dirty="0" err="1">
                <a:solidFill>
                  <a:prstClr val="white"/>
                </a:solidFill>
                <a:effectLst>
                  <a:outerShdw blurRad="38100" dist="38100" dir="2700000" algn="tl">
                    <a:srgbClr val="000000">
                      <a:alpha val="43137"/>
                    </a:srgbClr>
                  </a:outerShdw>
                </a:effectLst>
                <a:ea typeface="ＭＳ Ｐゴシック" charset="-128"/>
              </a:rPr>
              <a:t>learning</a:t>
            </a:r>
            <a:r>
              <a:rPr lang="el-GR" sz="1600" b="1" kern="0" dirty="0">
                <a:solidFill>
                  <a:prstClr val="white"/>
                </a:solidFill>
                <a:effectLst>
                  <a:outerShdw blurRad="38100" dist="38100" dir="2700000" algn="tl">
                    <a:srgbClr val="000000">
                      <a:alpha val="43137"/>
                    </a:srgbClr>
                  </a:outerShdw>
                </a:effectLst>
                <a:ea typeface="ＭＳ Ｐゴシック" charset="-128"/>
              </a:rPr>
              <a:t>) </a:t>
            </a:r>
          </a:p>
          <a:p>
            <a:pPr lvl="2" algn="just" defTabSz="457200">
              <a:spcBef>
                <a:spcPct val="25000"/>
              </a:spcBef>
              <a:defRPr/>
            </a:pPr>
            <a:r>
              <a:rPr lang="el-GR" sz="1600" b="1" kern="0" dirty="0">
                <a:solidFill>
                  <a:prstClr val="white"/>
                </a:solidFill>
                <a:effectLst>
                  <a:outerShdw blurRad="38100" dist="38100" dir="2700000" algn="tl">
                    <a:srgbClr val="000000">
                      <a:alpha val="43137"/>
                    </a:srgbClr>
                  </a:outerShdw>
                </a:effectLst>
                <a:ea typeface="ＭＳ Ｐゴシック" charset="-128"/>
              </a:rPr>
              <a:t>	Μια μονάδα εξόδου εκπαιδεύεται να ανταποκρίνεται σε ομάδες προτύπων που υπάρχουν στην είσοδο..</a:t>
            </a:r>
          </a:p>
          <a:p>
            <a:pPr marL="1200150" lvl="2" indent="-285750" algn="just" defTabSz="457200">
              <a:spcBef>
                <a:spcPct val="25000"/>
              </a:spcBef>
              <a:buFont typeface="Wingdings" panose="05000000000000000000" pitchFamily="2" charset="2"/>
              <a:buChar char="ü"/>
              <a:defRPr/>
            </a:pPr>
            <a:r>
              <a:rPr lang="el-GR" sz="1600"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Η εκπαίδευση δύο σταδίων </a:t>
            </a:r>
            <a:r>
              <a:rPr lang="el-GR" sz="1600" b="1"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a:t>
            </a:r>
            <a:r>
              <a:rPr lang="el-GR" sz="1600" b="1" kern="0" dirty="0" err="1">
                <a:solidFill>
                  <a:srgbClr val="C62324">
                    <a:lumMod val="20000"/>
                    <a:lumOff val="80000"/>
                  </a:srgbClr>
                </a:solidFill>
                <a:effectLst>
                  <a:outerShdw blurRad="38100" dist="38100" dir="2700000" algn="tl">
                    <a:srgbClr val="000000">
                      <a:alpha val="43137"/>
                    </a:srgbClr>
                  </a:outerShdw>
                </a:effectLst>
                <a:ea typeface="ＭＳ Ｐゴシック" charset="-128"/>
              </a:rPr>
              <a:t>semi-supervised</a:t>
            </a:r>
            <a:r>
              <a:rPr lang="el-GR" sz="1600" b="1"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 </a:t>
            </a:r>
            <a:r>
              <a:rPr lang="el-GR" sz="1600" b="1" kern="0" dirty="0" err="1">
                <a:solidFill>
                  <a:srgbClr val="C62324">
                    <a:lumMod val="20000"/>
                    <a:lumOff val="80000"/>
                  </a:srgbClr>
                </a:solidFill>
                <a:effectLst>
                  <a:outerShdw blurRad="38100" dist="38100" dir="2700000" algn="tl">
                    <a:srgbClr val="000000">
                      <a:alpha val="43137"/>
                    </a:srgbClr>
                  </a:outerShdw>
                </a:effectLst>
                <a:ea typeface="ＭＳ Ｐゴシック" charset="-128"/>
              </a:rPr>
              <a:t>training</a:t>
            </a:r>
            <a:r>
              <a:rPr lang="el-GR" sz="1600" b="1"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 </a:t>
            </a:r>
          </a:p>
          <a:p>
            <a:pPr lvl="2" algn="just" defTabSz="457200">
              <a:spcBef>
                <a:spcPct val="25000"/>
              </a:spcBef>
              <a:defRPr/>
            </a:pPr>
            <a:r>
              <a:rPr lang="el-GR" sz="1600" b="1"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	</a:t>
            </a:r>
            <a:r>
              <a:rPr lang="el-GR"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Πρόκειται για τον συνδυασμό των παραπάνω μεθόδων εκπαίδευσης και εκτελείται σε δύο στάδια.</a:t>
            </a:r>
          </a:p>
          <a:p>
            <a:pPr lvl="2" algn="just" defTabSz="457200">
              <a:spcBef>
                <a:spcPct val="25000"/>
              </a:spcBef>
              <a:defRPr/>
            </a:pPr>
            <a:r>
              <a:rPr lang="el-GR"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	Στο 1ο στάδιο, γίνεται εκπαίδευση χωρίς επίβλεψη, η οποία ομαδοποιεί τα δεδομένα εισόδου. </a:t>
            </a:r>
          </a:p>
          <a:p>
            <a:pPr lvl="2" algn="just" defTabSz="457200">
              <a:spcBef>
                <a:spcPct val="25000"/>
              </a:spcBef>
              <a:defRPr/>
            </a:pPr>
            <a:r>
              <a:rPr lang="el-GR"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	Στο 2ο στάδιο γίνεται εκπαίδευση με επίβλεψη και δημιουργείται η συνάρτηση απεικόνισης εισόδου – εξόδου. </a:t>
            </a:r>
          </a:p>
          <a:p>
            <a:pPr lvl="2" algn="just" defTabSz="457200">
              <a:spcBef>
                <a:spcPct val="25000"/>
              </a:spcBef>
              <a:defRPr/>
            </a:pPr>
            <a:r>
              <a:rPr lang="el-GR"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	Οι ομάδες του 1ου σταδίου χρησιμεύουν για να </a:t>
            </a:r>
            <a:r>
              <a:rPr lang="el-GR" kern="0" dirty="0" err="1">
                <a:solidFill>
                  <a:srgbClr val="C62324">
                    <a:lumMod val="20000"/>
                    <a:lumOff val="80000"/>
                  </a:srgbClr>
                </a:solidFill>
                <a:effectLst>
                  <a:outerShdw blurRad="38100" dist="38100" dir="2700000" algn="tl">
                    <a:srgbClr val="000000">
                      <a:alpha val="43137"/>
                    </a:srgbClr>
                  </a:outerShdw>
                </a:effectLst>
                <a:ea typeface="ＭＳ Ｐゴシック" charset="-128"/>
              </a:rPr>
              <a:t>αρχικοποιηθεί</a:t>
            </a:r>
            <a:r>
              <a:rPr lang="el-GR"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 το ΤΝΔ στο 2ο στάδιο</a:t>
            </a:r>
            <a:r>
              <a:rPr lang="el-GR" sz="1600" kern="0" dirty="0">
                <a:solidFill>
                  <a:srgbClr val="C62324">
                    <a:lumMod val="20000"/>
                    <a:lumOff val="80000"/>
                  </a:srgbClr>
                </a:solidFill>
                <a:effectLst>
                  <a:outerShdw blurRad="38100" dist="38100" dir="2700000" algn="tl">
                    <a:srgbClr val="000000">
                      <a:alpha val="43137"/>
                    </a:srgbClr>
                  </a:outerShdw>
                </a:effectLst>
                <a:ea typeface="ＭＳ Ｐゴシック" charset="-128"/>
              </a:rPr>
              <a:t>.</a:t>
            </a:r>
          </a:p>
        </p:txBody>
      </p:sp>
      <p:sp>
        <p:nvSpPr>
          <p:cNvPr id="8" name="TextBox 7"/>
          <p:cNvSpPr txBox="1"/>
          <p:nvPr/>
        </p:nvSpPr>
        <p:spPr>
          <a:xfrm>
            <a:off x="4032069" y="2516777"/>
            <a:ext cx="844730" cy="409303"/>
          </a:xfrm>
          <a:prstGeom prst="rect">
            <a:avLst/>
          </a:prstGeom>
          <a:solidFill>
            <a:schemeClr val="tx1"/>
          </a:solidFill>
        </p:spPr>
        <p:txBody>
          <a:bodyPr wrap="square" rtlCol="0">
            <a:spAutoFit/>
          </a:bodyPr>
          <a:lstStyle/>
          <a:p>
            <a:pPr defTabSz="457200"/>
            <a:endParaRPr lang="el-GR" dirty="0">
              <a:solidFill>
                <a:prstClr val="white"/>
              </a:solidFill>
            </a:endParaRPr>
          </a:p>
        </p:txBody>
      </p:sp>
      <p:sp>
        <p:nvSpPr>
          <p:cNvPr id="3" name="TextBox 2"/>
          <p:cNvSpPr txBox="1"/>
          <p:nvPr/>
        </p:nvSpPr>
        <p:spPr>
          <a:xfrm>
            <a:off x="0" y="2926080"/>
            <a:ext cx="5320938" cy="3901068"/>
          </a:xfrm>
          <a:prstGeom prst="rect">
            <a:avLst/>
          </a:prstGeom>
          <a:solidFill>
            <a:srgbClr val="12047A"/>
          </a:solidFill>
        </p:spPr>
        <p:txBody>
          <a:bodyPr wrap="square" rtlCol="0">
            <a:spAutoFit/>
          </a:bodyPr>
          <a:lstStyle/>
          <a:p>
            <a:pPr marL="1657350" lvl="3" indent="-285750" defTabSz="457200">
              <a:spcBef>
                <a:spcPct val="25000"/>
              </a:spcBef>
              <a:buFont typeface="Wingdings" pitchFamily="2" charset="2"/>
              <a:buChar char="v"/>
              <a:defRPr/>
            </a:pPr>
            <a:r>
              <a:rPr lang="el-GR" dirty="0">
                <a:solidFill>
                  <a:srgbClr val="FFFF00"/>
                </a:solidFill>
                <a:effectLst>
                  <a:outerShdw blurRad="38100" dist="38100" dir="2700000" algn="tl">
                    <a:srgbClr val="000000">
                      <a:alpha val="43137"/>
                    </a:srgbClr>
                  </a:outerShdw>
                </a:effectLst>
                <a:ea typeface="ＭＳ Ｐゴシック"/>
                <a:cs typeface="ＭＳ Ｐゴシック"/>
              </a:rPr>
              <a:t>Ενισχυόμενη μάθηση </a:t>
            </a:r>
            <a:r>
              <a:rPr lang="en-US" dirty="0">
                <a:solidFill>
                  <a:srgbClr val="FFFF00"/>
                </a:solidFill>
                <a:effectLst>
                  <a:outerShdw blurRad="38100" dist="38100" dir="2700000" algn="tl">
                    <a:srgbClr val="000000">
                      <a:alpha val="43137"/>
                    </a:srgbClr>
                  </a:outerShdw>
                </a:effectLst>
                <a:ea typeface="ＭＳ Ｐゴシック"/>
                <a:cs typeface="ＭＳ Ｐゴシック"/>
              </a:rPr>
              <a:t>(reinforcement learning)</a:t>
            </a:r>
            <a:r>
              <a:rPr lang="el-GR" dirty="0">
                <a:solidFill>
                  <a:srgbClr val="FFFF00"/>
                </a:solidFill>
                <a:effectLst>
                  <a:outerShdw blurRad="38100" dist="38100" dir="2700000" algn="tl">
                    <a:srgbClr val="000000">
                      <a:alpha val="43137"/>
                    </a:srgbClr>
                  </a:outerShdw>
                </a:effectLst>
                <a:ea typeface="ＭＳ Ｐゴシック"/>
                <a:cs typeface="ＭＳ Ｐゴシック"/>
              </a:rPr>
              <a:t> </a:t>
            </a:r>
            <a:endParaRPr lang="en-US" dirty="0">
              <a:solidFill>
                <a:srgbClr val="FFFF00"/>
              </a:solidFill>
              <a:effectLst>
                <a:outerShdw blurRad="38100" dist="38100" dir="2700000" algn="tl">
                  <a:srgbClr val="000000">
                    <a:alpha val="43137"/>
                  </a:srgbClr>
                </a:outerShdw>
              </a:effectLst>
              <a:ea typeface="ＭＳ Ｐゴシック"/>
              <a:cs typeface="ＭＳ Ｐゴシック"/>
            </a:endParaRPr>
          </a:p>
          <a:p>
            <a:pPr marL="2114550" lvl="4" indent="-285750" defTabSz="457200">
              <a:spcBef>
                <a:spcPct val="25000"/>
              </a:spcBef>
              <a:buFont typeface="Wingdings" pitchFamily="2" charset="2"/>
              <a:buChar char="Ø"/>
              <a:defRPr/>
            </a:pPr>
            <a:r>
              <a:rPr lang="en-US" dirty="0">
                <a:solidFill>
                  <a:srgbClr val="FFFF00"/>
                </a:solidFill>
                <a:effectLst>
                  <a:outerShdw blurRad="38100" dist="38100" dir="2700000" algn="tl">
                    <a:srgbClr val="000000">
                      <a:alpha val="43137"/>
                    </a:srgbClr>
                  </a:outerShdw>
                </a:effectLst>
                <a:ea typeface="ＭＳ Ｐゴシック"/>
                <a:cs typeface="ＭＳ Ｐゴシック"/>
              </a:rPr>
              <a:t>B</a:t>
            </a:r>
            <a:r>
              <a:rPr lang="el-GR" dirty="0" err="1">
                <a:solidFill>
                  <a:srgbClr val="FFFF00"/>
                </a:solidFill>
                <a:effectLst>
                  <a:outerShdw blurRad="38100" dist="38100" dir="2700000" algn="tl">
                    <a:srgbClr val="000000">
                      <a:alpha val="43137"/>
                    </a:srgbClr>
                  </a:outerShdw>
                </a:effectLst>
                <a:ea typeface="ＭＳ Ｐゴシック"/>
                <a:cs typeface="ＭＳ Ｐゴシック"/>
              </a:rPr>
              <a:t>ασίζεται</a:t>
            </a:r>
            <a:r>
              <a:rPr lang="el-GR" dirty="0">
                <a:solidFill>
                  <a:srgbClr val="FFFF00"/>
                </a:solidFill>
                <a:effectLst>
                  <a:outerShdw blurRad="38100" dist="38100" dir="2700000" algn="tl">
                    <a:srgbClr val="000000">
                      <a:alpha val="43137"/>
                    </a:srgbClr>
                  </a:outerShdw>
                </a:effectLst>
                <a:ea typeface="ＭＳ Ｐゴシック"/>
                <a:cs typeface="ＭＳ Ｐゴシック"/>
              </a:rPr>
              <a:t> σε διαδικασίες ανταμοιβής σε σχέση με το αποτέλεσμα.</a:t>
            </a:r>
            <a:endParaRPr lang="en-US" dirty="0">
              <a:solidFill>
                <a:srgbClr val="FFFF00"/>
              </a:solidFill>
              <a:effectLst>
                <a:outerShdw blurRad="38100" dist="38100" dir="2700000" algn="tl">
                  <a:srgbClr val="000000">
                    <a:alpha val="43137"/>
                  </a:srgbClr>
                </a:outerShdw>
              </a:effectLst>
              <a:ea typeface="ＭＳ Ｐゴシック"/>
              <a:cs typeface="ＭＳ Ｐゴシック"/>
            </a:endParaRPr>
          </a:p>
          <a:p>
            <a:pPr marL="1200150" lvl="2" indent="-285750" defTabSz="457200">
              <a:spcBef>
                <a:spcPct val="25000"/>
              </a:spcBef>
              <a:buFont typeface="Wingdings" pitchFamily="2" charset="2"/>
              <a:buChar char="ü"/>
              <a:defRPr/>
            </a:pPr>
            <a:r>
              <a:rPr lang="el-GR" dirty="0">
                <a:solidFill>
                  <a:srgbClr val="FFFF00"/>
                </a:solidFill>
                <a:effectLst>
                  <a:outerShdw blurRad="38100" dist="38100" dir="2700000" algn="tl">
                    <a:srgbClr val="000000">
                      <a:alpha val="43137"/>
                    </a:srgbClr>
                  </a:outerShdw>
                </a:effectLst>
                <a:ea typeface="ＭＳ Ｐゴシック"/>
                <a:cs typeface="ＭＳ Ｐゴシック"/>
              </a:rPr>
              <a:t>Προσαρμογή βαρών</a:t>
            </a:r>
          </a:p>
          <a:p>
            <a:pPr marL="1657350" lvl="3" indent="-285750" defTabSz="457200">
              <a:spcBef>
                <a:spcPct val="25000"/>
              </a:spcBef>
              <a:buFont typeface="Wingdings" pitchFamily="2" charset="2"/>
              <a:buChar char="v"/>
              <a:defRPr/>
            </a:pPr>
            <a:r>
              <a:rPr lang="el-GR" dirty="0">
                <a:solidFill>
                  <a:srgbClr val="FFFF00"/>
                </a:solidFill>
                <a:effectLst>
                  <a:outerShdw blurRad="38100" dist="38100" dir="2700000" algn="tl">
                    <a:srgbClr val="000000">
                      <a:alpha val="43137"/>
                    </a:srgbClr>
                  </a:outerShdw>
                </a:effectLst>
                <a:ea typeface="ＭＳ Ｐゴシック"/>
                <a:cs typeface="ＭＳ Ｐゴシック"/>
              </a:rPr>
              <a:t>Η εκπαίδευση αποσκοπεί στην αναπροσαρμογή των βαρών των συνδέσεων μεταξύ των νευρώνων του ΤΝΔ, σύμφωνα με κάποιο κανόνα μετατροπής (</a:t>
            </a:r>
            <a:r>
              <a:rPr lang="el-GR" dirty="0" err="1">
                <a:solidFill>
                  <a:srgbClr val="FFFF00"/>
                </a:solidFill>
                <a:effectLst>
                  <a:outerShdw blurRad="38100" dist="38100" dir="2700000" algn="tl">
                    <a:srgbClr val="000000">
                      <a:alpha val="43137"/>
                    </a:srgbClr>
                  </a:outerShdw>
                </a:effectLst>
                <a:ea typeface="ＭＳ Ｐゴシック"/>
                <a:cs typeface="ＭＳ Ｐゴシック"/>
              </a:rPr>
              <a:t>Hebbian</a:t>
            </a:r>
            <a:r>
              <a:rPr lang="el-GR" dirty="0">
                <a:solidFill>
                  <a:srgbClr val="FFFF00"/>
                </a:solidFill>
                <a:effectLst>
                  <a:outerShdw blurRad="38100" dist="38100" dir="2700000" algn="tl">
                    <a:srgbClr val="000000">
                      <a:alpha val="43137"/>
                    </a:srgbClr>
                  </a:outerShdw>
                </a:effectLst>
                <a:ea typeface="ＭＳ Ｐゴシック"/>
                <a:cs typeface="ＭＳ Ｐゴシック"/>
              </a:rPr>
              <a:t> </a:t>
            </a:r>
            <a:r>
              <a:rPr lang="en-US" dirty="0">
                <a:solidFill>
                  <a:srgbClr val="FFFF00"/>
                </a:solidFill>
                <a:effectLst>
                  <a:outerShdw blurRad="38100" dist="38100" dir="2700000" algn="tl">
                    <a:srgbClr val="000000">
                      <a:alpha val="43137"/>
                    </a:srgbClr>
                  </a:outerShdw>
                </a:effectLst>
                <a:ea typeface="ＭＳ Ｐゴシック"/>
                <a:cs typeface="ＭＳ Ｐゴシック"/>
              </a:rPr>
              <a:t>L</a:t>
            </a:r>
            <a:r>
              <a:rPr lang="el-GR" dirty="0" err="1">
                <a:solidFill>
                  <a:srgbClr val="FFFF00"/>
                </a:solidFill>
                <a:effectLst>
                  <a:outerShdw blurRad="38100" dist="38100" dir="2700000" algn="tl">
                    <a:srgbClr val="000000">
                      <a:alpha val="43137"/>
                    </a:srgbClr>
                  </a:outerShdw>
                </a:effectLst>
                <a:ea typeface="ＭＳ Ｐゴシック"/>
                <a:cs typeface="ＭＳ Ｐゴシック"/>
              </a:rPr>
              <a:t>earning</a:t>
            </a:r>
            <a:r>
              <a:rPr lang="el-GR" dirty="0">
                <a:solidFill>
                  <a:srgbClr val="FFFF00"/>
                </a:solidFill>
                <a:effectLst>
                  <a:outerShdw blurRad="38100" dist="38100" dir="2700000" algn="tl">
                    <a:srgbClr val="000000">
                      <a:alpha val="43137"/>
                    </a:srgbClr>
                  </a:outerShdw>
                </a:effectLst>
                <a:ea typeface="ＭＳ Ｐゴシック"/>
                <a:cs typeface="ＭＳ Ｐゴシック"/>
              </a:rPr>
              <a:t> </a:t>
            </a:r>
            <a:r>
              <a:rPr lang="en-US" dirty="0">
                <a:solidFill>
                  <a:srgbClr val="FFFF00"/>
                </a:solidFill>
                <a:effectLst>
                  <a:outerShdw blurRad="38100" dist="38100" dir="2700000" algn="tl">
                    <a:srgbClr val="000000">
                      <a:alpha val="43137"/>
                    </a:srgbClr>
                  </a:outerShdw>
                </a:effectLst>
                <a:ea typeface="ＭＳ Ｐゴシック"/>
                <a:cs typeface="ＭＳ Ｐゴシック"/>
              </a:rPr>
              <a:t>R</a:t>
            </a:r>
            <a:r>
              <a:rPr lang="el-GR" dirty="0" err="1">
                <a:solidFill>
                  <a:srgbClr val="FFFF00"/>
                </a:solidFill>
                <a:effectLst>
                  <a:outerShdw blurRad="38100" dist="38100" dir="2700000" algn="tl">
                    <a:srgbClr val="000000">
                      <a:alpha val="43137"/>
                    </a:srgbClr>
                  </a:outerShdw>
                </a:effectLst>
                <a:ea typeface="ＭＳ Ｐゴシック"/>
                <a:cs typeface="ＭＳ Ｐゴシック"/>
              </a:rPr>
              <a:t>ule</a:t>
            </a:r>
            <a:r>
              <a:rPr lang="el-GR" dirty="0">
                <a:solidFill>
                  <a:srgbClr val="FFFF00"/>
                </a:solidFill>
                <a:effectLst>
                  <a:outerShdw blurRad="38100" dist="38100" dir="2700000" algn="tl">
                    <a:srgbClr val="000000">
                      <a:alpha val="43137"/>
                    </a:srgbClr>
                  </a:outerShdw>
                </a:effectLst>
                <a:ea typeface="ＭＳ Ｐゴシック"/>
                <a:cs typeface="ＭＳ Ｐゴシック"/>
              </a:rPr>
              <a:t>).</a:t>
            </a:r>
          </a:p>
          <a:p>
            <a:pPr defTabSz="457200"/>
            <a:endParaRPr lang="el-GR" dirty="0">
              <a:solidFill>
                <a:prstClr val="white"/>
              </a:solidFill>
            </a:endParaRPr>
          </a:p>
        </p:txBody>
      </p:sp>
    </p:spTree>
    <p:extLst>
      <p:ext uri="{BB962C8B-B14F-4D97-AF65-F5344CB8AC3E}">
        <p14:creationId xmlns:p14="http://schemas.microsoft.com/office/powerpoint/2010/main" xmlns="" val="124043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39053" y="106184"/>
            <a:ext cx="6485714" cy="3028571"/>
          </a:xfrm>
          <a:prstGeom prst="rect">
            <a:avLst/>
          </a:prstGeom>
        </p:spPr>
      </p:pic>
      <p:sp>
        <p:nvSpPr>
          <p:cNvPr id="5" name="TextBox 4"/>
          <p:cNvSpPr txBox="1"/>
          <p:nvPr/>
        </p:nvSpPr>
        <p:spPr>
          <a:xfrm>
            <a:off x="5494543" y="245533"/>
            <a:ext cx="6654800" cy="923330"/>
          </a:xfrm>
          <a:prstGeom prst="rect">
            <a:avLst/>
          </a:prstGeom>
          <a:solidFill>
            <a:schemeClr val="tx2">
              <a:lumMod val="20000"/>
              <a:lumOff val="80000"/>
            </a:schemeClr>
          </a:solidFill>
        </p:spPr>
        <p:txBody>
          <a:bodyPr wrap="square" rtlCol="0">
            <a:spAutoFit/>
          </a:bodyPr>
          <a:lstStyle/>
          <a:p>
            <a:r>
              <a:rPr lang="el-GR" dirty="0"/>
              <a:t>Αυτό το </a:t>
            </a:r>
            <a:r>
              <a:rPr lang="el-GR" dirty="0" err="1"/>
              <a:t>Νευρωνικό</a:t>
            </a:r>
            <a:r>
              <a:rPr lang="el-GR" dirty="0"/>
              <a:t> δίκτυο έχει 16 βάρη!!</a:t>
            </a:r>
          </a:p>
          <a:p>
            <a:r>
              <a:rPr lang="el-GR" dirty="0"/>
              <a:t>Αν ήθελα ακρίβεια 3 δεκαδικών ψηφίων και αν θα έπρεπε να δοκιμάσω όλους τους συνδυασμούς βαρών τότε θα </a:t>
            </a:r>
            <a:r>
              <a:rPr lang="el-GR" dirty="0" err="1"/>
              <a:t>προέκυπταν</a:t>
            </a:r>
            <a:r>
              <a:rPr lang="el-GR" dirty="0"/>
              <a:t>:</a:t>
            </a:r>
          </a:p>
        </p:txBody>
      </p:sp>
      <p:pic>
        <p:nvPicPr>
          <p:cNvPr id="6" name="Εικόνα 5"/>
          <p:cNvPicPr>
            <a:picLocks noChangeAspect="1"/>
          </p:cNvPicPr>
          <p:nvPr/>
        </p:nvPicPr>
        <p:blipFill>
          <a:blip r:embed="rId3"/>
          <a:stretch>
            <a:fillRect/>
          </a:stretch>
        </p:blipFill>
        <p:spPr>
          <a:xfrm>
            <a:off x="6970266" y="1168863"/>
            <a:ext cx="1333333" cy="285714"/>
          </a:xfrm>
          <a:prstGeom prst="rect">
            <a:avLst/>
          </a:prstGeom>
        </p:spPr>
      </p:pic>
      <p:sp>
        <p:nvSpPr>
          <p:cNvPr id="7" name="TextBox 6"/>
          <p:cNvSpPr txBox="1"/>
          <p:nvPr/>
        </p:nvSpPr>
        <p:spPr>
          <a:xfrm>
            <a:off x="7536367" y="1168863"/>
            <a:ext cx="321733" cy="369332"/>
          </a:xfrm>
          <a:prstGeom prst="rect">
            <a:avLst/>
          </a:prstGeom>
          <a:solidFill>
            <a:schemeClr val="bg1"/>
          </a:solidFill>
        </p:spPr>
        <p:txBody>
          <a:bodyPr wrap="square" rtlCol="0">
            <a:spAutoFit/>
          </a:bodyPr>
          <a:lstStyle/>
          <a:p>
            <a:r>
              <a:rPr lang="el-GR" dirty="0"/>
              <a:t>=</a:t>
            </a:r>
          </a:p>
        </p:txBody>
      </p:sp>
      <p:sp>
        <p:nvSpPr>
          <p:cNvPr id="8" name="TextBox 7"/>
          <p:cNvSpPr txBox="1"/>
          <p:nvPr/>
        </p:nvSpPr>
        <p:spPr>
          <a:xfrm>
            <a:off x="6705600" y="1251138"/>
            <a:ext cx="321733" cy="369332"/>
          </a:xfrm>
          <a:prstGeom prst="rect">
            <a:avLst/>
          </a:prstGeom>
          <a:solidFill>
            <a:schemeClr val="bg1"/>
          </a:solidFill>
        </p:spPr>
        <p:txBody>
          <a:bodyPr wrap="square" rtlCol="0">
            <a:spAutoFit/>
          </a:bodyPr>
          <a:lstStyle/>
          <a:p>
            <a:endParaRPr lang="el-GR" dirty="0"/>
          </a:p>
        </p:txBody>
      </p:sp>
      <p:sp>
        <p:nvSpPr>
          <p:cNvPr id="9" name="TextBox 8"/>
          <p:cNvSpPr txBox="1"/>
          <p:nvPr/>
        </p:nvSpPr>
        <p:spPr>
          <a:xfrm>
            <a:off x="8255909" y="1169326"/>
            <a:ext cx="3759327" cy="338554"/>
          </a:xfrm>
          <a:prstGeom prst="rect">
            <a:avLst/>
          </a:prstGeom>
          <a:solidFill>
            <a:schemeClr val="bg1"/>
          </a:solidFill>
        </p:spPr>
        <p:txBody>
          <a:bodyPr wrap="square" rtlCol="0">
            <a:spAutoFit/>
          </a:bodyPr>
          <a:lstStyle/>
          <a:p>
            <a:r>
              <a:rPr lang="el-GR" sz="1600" b="1" dirty="0">
                <a:solidFill>
                  <a:srgbClr val="FF0000"/>
                </a:solidFill>
              </a:rPr>
              <a:t>Διαφορετικοί συνδυασμοί βαρών !!!</a:t>
            </a:r>
          </a:p>
        </p:txBody>
      </p:sp>
      <p:pic>
        <p:nvPicPr>
          <p:cNvPr id="10" name="Εικόνα 9"/>
          <p:cNvPicPr>
            <a:picLocks noChangeAspect="1"/>
          </p:cNvPicPr>
          <p:nvPr/>
        </p:nvPicPr>
        <p:blipFill>
          <a:blip r:embed="rId4"/>
          <a:stretch>
            <a:fillRect/>
          </a:stretch>
        </p:blipFill>
        <p:spPr>
          <a:xfrm>
            <a:off x="5575977" y="2009428"/>
            <a:ext cx="6619048" cy="3304762"/>
          </a:xfrm>
          <a:prstGeom prst="rect">
            <a:avLst/>
          </a:prstGeom>
        </p:spPr>
      </p:pic>
      <p:sp>
        <p:nvSpPr>
          <p:cNvPr id="11" name="TextBox 10"/>
          <p:cNvSpPr txBox="1"/>
          <p:nvPr/>
        </p:nvSpPr>
        <p:spPr>
          <a:xfrm>
            <a:off x="50800" y="5340860"/>
            <a:ext cx="12098543" cy="1477328"/>
          </a:xfrm>
          <a:prstGeom prst="rect">
            <a:avLst/>
          </a:prstGeom>
          <a:solidFill>
            <a:schemeClr val="tx2">
              <a:lumMod val="20000"/>
              <a:lumOff val="80000"/>
            </a:schemeClr>
          </a:solidFill>
        </p:spPr>
        <p:txBody>
          <a:bodyPr wrap="square" rtlCol="0">
            <a:spAutoFit/>
          </a:bodyPr>
          <a:lstStyle/>
          <a:p>
            <a:r>
              <a:rPr lang="el-GR" dirty="0"/>
              <a:t>Έστω ότι αυτή είναι η συνάρτηση σφάλματος! Θα έπρεπε να μειώνω συνέχεια τα βάρη ώστε να ελαχιστοποιηθεί το σφάλμα. (ΟΛΙΚΟ ΜΕΓΙΣΤΟ). Αν συνεχίσω να μειώνω τα βάρη, μετά από κάποιο σημείο θα αρχίσει το σφάλμα να αυξάνεται. Πρέπει να σταματήσω στο κατάλληλο σημείο όσο έχω αρνητικό </a:t>
            </a:r>
            <a:r>
              <a:rPr lang="en-US" dirty="0"/>
              <a:t>Gradient Descent (</a:t>
            </a:r>
            <a:r>
              <a:rPr lang="el-GR" dirty="0"/>
              <a:t>δηλαδή το σφάλμα μειώνεται). Η κλίση της γωνίας της εφαπτόμενης (παράγωγος) σημαίνει ότι το σφάλμα συνεχίζει να μειώνεται!! Αλλιώς αν γίνει θετική το σφάλμα θα αρχίσει να μεγαλώνει. </a:t>
            </a:r>
          </a:p>
        </p:txBody>
      </p:sp>
      <p:sp>
        <p:nvSpPr>
          <p:cNvPr id="2" name="TextBox 1">
            <a:extLst>
              <a:ext uri="{FF2B5EF4-FFF2-40B4-BE49-F238E27FC236}">
                <a16:creationId xmlns:a16="http://schemas.microsoft.com/office/drawing/2014/main" xmlns="" id="{22B0C5C7-288E-46EE-A325-72E08A67C5BE}"/>
              </a:ext>
            </a:extLst>
          </p:cNvPr>
          <p:cNvSpPr txBox="1"/>
          <p:nvPr/>
        </p:nvSpPr>
        <p:spPr>
          <a:xfrm>
            <a:off x="5572951" y="0"/>
            <a:ext cx="6576391" cy="369332"/>
          </a:xfrm>
          <a:prstGeom prst="rect">
            <a:avLst/>
          </a:prstGeom>
          <a:noFill/>
        </p:spPr>
        <p:txBody>
          <a:bodyPr wrap="square" rtlCol="0">
            <a:spAutoFit/>
          </a:bodyPr>
          <a:lstStyle/>
          <a:p>
            <a:r>
              <a:rPr lang="el-GR" dirty="0"/>
              <a:t>Πως θα βρω τα βέλτιστα ΒΑΡΗ</a:t>
            </a:r>
            <a:r>
              <a:rPr lang="en-US" dirty="0"/>
              <a:t>;</a:t>
            </a:r>
            <a:endParaRPr lang="el-GR" dirty="0"/>
          </a:p>
        </p:txBody>
      </p:sp>
      <p:sp>
        <p:nvSpPr>
          <p:cNvPr id="3" name="TextBox 2">
            <a:extLst>
              <a:ext uri="{FF2B5EF4-FFF2-40B4-BE49-F238E27FC236}">
                <a16:creationId xmlns:a16="http://schemas.microsoft.com/office/drawing/2014/main" xmlns="" id="{324FCF4D-8FD7-4FE3-80B6-AF3A2226BA87}"/>
              </a:ext>
            </a:extLst>
          </p:cNvPr>
          <p:cNvSpPr txBox="1"/>
          <p:nvPr/>
        </p:nvSpPr>
        <p:spPr>
          <a:xfrm>
            <a:off x="6524767" y="4991971"/>
            <a:ext cx="1011600" cy="369332"/>
          </a:xfrm>
          <a:prstGeom prst="rect">
            <a:avLst/>
          </a:prstGeom>
          <a:solidFill>
            <a:srgbClr val="FFFF00"/>
          </a:solidFill>
        </p:spPr>
        <p:txBody>
          <a:bodyPr wrap="square" rtlCol="0">
            <a:spAutoFit/>
          </a:bodyPr>
          <a:lstStyle/>
          <a:p>
            <a:r>
              <a:rPr lang="el-GR" dirty="0"/>
              <a:t>Βάρη</a:t>
            </a:r>
          </a:p>
        </p:txBody>
      </p:sp>
      <p:sp>
        <p:nvSpPr>
          <p:cNvPr id="12" name="TextBox 11">
            <a:extLst>
              <a:ext uri="{FF2B5EF4-FFF2-40B4-BE49-F238E27FC236}">
                <a16:creationId xmlns:a16="http://schemas.microsoft.com/office/drawing/2014/main" xmlns="" id="{F008FBE6-5F76-4A63-B168-107087A6D221}"/>
              </a:ext>
            </a:extLst>
          </p:cNvPr>
          <p:cNvSpPr txBox="1"/>
          <p:nvPr/>
        </p:nvSpPr>
        <p:spPr>
          <a:xfrm>
            <a:off x="5283372" y="3714104"/>
            <a:ext cx="1011600" cy="369332"/>
          </a:xfrm>
          <a:prstGeom prst="rect">
            <a:avLst/>
          </a:prstGeom>
          <a:solidFill>
            <a:srgbClr val="FFFF00"/>
          </a:solidFill>
        </p:spPr>
        <p:txBody>
          <a:bodyPr wrap="square" rtlCol="0">
            <a:spAutoFit/>
          </a:bodyPr>
          <a:lstStyle/>
          <a:p>
            <a:r>
              <a:rPr lang="el-GR" dirty="0"/>
              <a:t>Σφάλμα</a:t>
            </a:r>
          </a:p>
        </p:txBody>
      </p:sp>
      <p:cxnSp>
        <p:nvCxnSpPr>
          <p:cNvPr id="14" name="Ευθεία γραμμή σύνδεσης 13">
            <a:extLst>
              <a:ext uri="{FF2B5EF4-FFF2-40B4-BE49-F238E27FC236}">
                <a16:creationId xmlns:a16="http://schemas.microsoft.com/office/drawing/2014/main" xmlns="" id="{F11D5CAD-CE3D-49C5-B005-4F049129AE91}"/>
              </a:ext>
            </a:extLst>
          </p:cNvPr>
          <p:cNvCxnSpPr/>
          <p:nvPr/>
        </p:nvCxnSpPr>
        <p:spPr>
          <a:xfrm>
            <a:off x="8114190" y="4599083"/>
            <a:ext cx="0" cy="392888"/>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Ευθεία γραμμή σύνδεσης 15">
            <a:extLst>
              <a:ext uri="{FF2B5EF4-FFF2-40B4-BE49-F238E27FC236}">
                <a16:creationId xmlns:a16="http://schemas.microsoft.com/office/drawing/2014/main" xmlns="" id="{94462A6C-4A5F-4757-B3AC-5FE4493B24EB}"/>
              </a:ext>
            </a:extLst>
          </p:cNvPr>
          <p:cNvCxnSpPr/>
          <p:nvPr/>
        </p:nvCxnSpPr>
        <p:spPr>
          <a:xfrm flipH="1">
            <a:off x="7636932" y="4706257"/>
            <a:ext cx="221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xmlns="" id="{ED7BA88E-B96A-461F-ACCD-97AB790A8A96}"/>
              </a:ext>
            </a:extLst>
          </p:cNvPr>
          <p:cNvCxnSpPr/>
          <p:nvPr/>
        </p:nvCxnSpPr>
        <p:spPr>
          <a:xfrm flipH="1">
            <a:off x="7315199" y="4706257"/>
            <a:ext cx="221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xmlns="" id="{F9B526C2-4860-4CB1-AA7E-EEE622C6018E}"/>
              </a:ext>
            </a:extLst>
          </p:cNvPr>
          <p:cNvCxnSpPr/>
          <p:nvPr/>
        </p:nvCxnSpPr>
        <p:spPr>
          <a:xfrm flipH="1">
            <a:off x="6970266" y="4706257"/>
            <a:ext cx="221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xmlns="" id="{EC9D0209-53D6-4BAE-98A6-A97074A1A89D}"/>
              </a:ext>
            </a:extLst>
          </p:cNvPr>
          <p:cNvCxnSpPr/>
          <p:nvPr/>
        </p:nvCxnSpPr>
        <p:spPr>
          <a:xfrm flipH="1">
            <a:off x="6705600" y="4706257"/>
            <a:ext cx="221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xmlns="" id="{DCF606A8-971E-462F-9D48-2CD11632344C}"/>
              </a:ext>
            </a:extLst>
          </p:cNvPr>
          <p:cNvCxnSpPr/>
          <p:nvPr/>
        </p:nvCxnSpPr>
        <p:spPr>
          <a:xfrm flipH="1">
            <a:off x="6424130" y="4706257"/>
            <a:ext cx="22116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0E31B0D9-1488-4B9F-B625-BF6CBE6DE815}"/>
              </a:ext>
            </a:extLst>
          </p:cNvPr>
          <p:cNvSpPr txBox="1"/>
          <p:nvPr/>
        </p:nvSpPr>
        <p:spPr>
          <a:xfrm>
            <a:off x="5385086" y="4554669"/>
            <a:ext cx="1011600" cy="276999"/>
          </a:xfrm>
          <a:prstGeom prst="rect">
            <a:avLst/>
          </a:prstGeom>
          <a:solidFill>
            <a:srgbClr val="FFFF00"/>
          </a:solidFill>
        </p:spPr>
        <p:txBody>
          <a:bodyPr wrap="square" rtlCol="0">
            <a:spAutoFit/>
          </a:bodyPr>
          <a:lstStyle/>
          <a:p>
            <a:r>
              <a:rPr lang="en-US" sz="1200" b="1" dirty="0"/>
              <a:t>Min </a:t>
            </a:r>
            <a:r>
              <a:rPr lang="el-GR" sz="1200" b="1" dirty="0"/>
              <a:t>Σφάλμα</a:t>
            </a:r>
          </a:p>
        </p:txBody>
      </p:sp>
      <p:cxnSp>
        <p:nvCxnSpPr>
          <p:cNvPr id="23" name="Ευθεία γραμμή σύνδεσης 22">
            <a:extLst>
              <a:ext uri="{FF2B5EF4-FFF2-40B4-BE49-F238E27FC236}">
                <a16:creationId xmlns:a16="http://schemas.microsoft.com/office/drawing/2014/main" xmlns="" id="{B9B9C635-19B1-45EF-88BA-5759F3F8F18E}"/>
              </a:ext>
            </a:extLst>
          </p:cNvPr>
          <p:cNvCxnSpPr>
            <a:cxnSpLocks/>
          </p:cNvCxnSpPr>
          <p:nvPr/>
        </p:nvCxnSpPr>
        <p:spPr>
          <a:xfrm flipH="1">
            <a:off x="8172355" y="4291982"/>
            <a:ext cx="975942" cy="525373"/>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xmlns="" id="{B22C0CD2-E574-4D97-84DD-85CAB13AE004}"/>
              </a:ext>
            </a:extLst>
          </p:cNvPr>
          <p:cNvSpPr txBox="1"/>
          <p:nvPr/>
        </p:nvSpPr>
        <p:spPr>
          <a:xfrm>
            <a:off x="9320901" y="3477143"/>
            <a:ext cx="1873841" cy="646331"/>
          </a:xfrm>
          <a:prstGeom prst="rect">
            <a:avLst/>
          </a:prstGeom>
          <a:noFill/>
        </p:spPr>
        <p:txBody>
          <a:bodyPr wrap="square">
            <a:spAutoFit/>
          </a:bodyPr>
          <a:lstStyle/>
          <a:p>
            <a:r>
              <a:rPr lang="en-US" dirty="0">
                <a:highlight>
                  <a:srgbClr val="00FFFF"/>
                </a:highlight>
              </a:rPr>
              <a:t>Negative gradient descent</a:t>
            </a:r>
            <a:endParaRPr lang="el-GR" dirty="0">
              <a:highlight>
                <a:srgbClr val="00FFFF"/>
              </a:highlight>
            </a:endParaRPr>
          </a:p>
        </p:txBody>
      </p:sp>
      <p:sp>
        <p:nvSpPr>
          <p:cNvPr id="27" name="TextBox 26">
            <a:extLst>
              <a:ext uri="{FF2B5EF4-FFF2-40B4-BE49-F238E27FC236}">
                <a16:creationId xmlns:a16="http://schemas.microsoft.com/office/drawing/2014/main" xmlns="" id="{08F187D2-09FB-4B5F-A82F-06CD032DFA84}"/>
              </a:ext>
            </a:extLst>
          </p:cNvPr>
          <p:cNvSpPr txBox="1"/>
          <p:nvPr/>
        </p:nvSpPr>
        <p:spPr>
          <a:xfrm>
            <a:off x="8154242" y="4929314"/>
            <a:ext cx="1988598" cy="276999"/>
          </a:xfrm>
          <a:prstGeom prst="rect">
            <a:avLst/>
          </a:prstGeom>
          <a:noFill/>
        </p:spPr>
        <p:txBody>
          <a:bodyPr wrap="square" rtlCol="0">
            <a:spAutoFit/>
          </a:bodyPr>
          <a:lstStyle/>
          <a:p>
            <a:r>
              <a:rPr lang="en-US" sz="1200" b="1" dirty="0"/>
              <a:t>&lt;- w1,   w2, w3, w4 </a:t>
            </a:r>
            <a:endParaRPr lang="el-GR" sz="1200" b="1" dirty="0"/>
          </a:p>
        </p:txBody>
      </p:sp>
      <p:cxnSp>
        <p:nvCxnSpPr>
          <p:cNvPr id="31" name="Ευθεία γραμμή σύνδεσης 30">
            <a:extLst>
              <a:ext uri="{FF2B5EF4-FFF2-40B4-BE49-F238E27FC236}">
                <a16:creationId xmlns:a16="http://schemas.microsoft.com/office/drawing/2014/main" xmlns="" id="{43F5776B-15B6-4D27-A9A3-F821CE90030E}"/>
              </a:ext>
            </a:extLst>
          </p:cNvPr>
          <p:cNvCxnSpPr>
            <a:cxnSpLocks/>
          </p:cNvCxnSpPr>
          <p:nvPr/>
        </p:nvCxnSpPr>
        <p:spPr>
          <a:xfrm>
            <a:off x="8485157" y="4831668"/>
            <a:ext cx="0" cy="160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a:extLst>
              <a:ext uri="{FF2B5EF4-FFF2-40B4-BE49-F238E27FC236}">
                <a16:creationId xmlns:a16="http://schemas.microsoft.com/office/drawing/2014/main" xmlns="" id="{6FF4CB28-56F0-4561-B529-C69444B68937}"/>
              </a:ext>
            </a:extLst>
          </p:cNvPr>
          <p:cNvCxnSpPr>
            <a:cxnSpLocks/>
          </p:cNvCxnSpPr>
          <p:nvPr/>
        </p:nvCxnSpPr>
        <p:spPr>
          <a:xfrm>
            <a:off x="8803772" y="4835615"/>
            <a:ext cx="0" cy="160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a:extLst>
              <a:ext uri="{FF2B5EF4-FFF2-40B4-BE49-F238E27FC236}">
                <a16:creationId xmlns:a16="http://schemas.microsoft.com/office/drawing/2014/main" xmlns="" id="{C8891D79-5637-46DC-BA91-85385C506C1D}"/>
              </a:ext>
            </a:extLst>
          </p:cNvPr>
          <p:cNvCxnSpPr>
            <a:cxnSpLocks/>
          </p:cNvCxnSpPr>
          <p:nvPr/>
        </p:nvCxnSpPr>
        <p:spPr>
          <a:xfrm>
            <a:off x="9045930" y="4831668"/>
            <a:ext cx="0" cy="1603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a:extLst>
              <a:ext uri="{FF2B5EF4-FFF2-40B4-BE49-F238E27FC236}">
                <a16:creationId xmlns:a16="http://schemas.microsoft.com/office/drawing/2014/main" xmlns="" id="{FF61854E-0FD6-4D2D-811B-F09A8289FBD0}"/>
              </a:ext>
            </a:extLst>
          </p:cNvPr>
          <p:cNvCxnSpPr>
            <a:cxnSpLocks/>
          </p:cNvCxnSpPr>
          <p:nvPr/>
        </p:nvCxnSpPr>
        <p:spPr>
          <a:xfrm>
            <a:off x="9267219" y="4844493"/>
            <a:ext cx="0" cy="1603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504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2696" y="27195"/>
            <a:ext cx="10161104" cy="449883"/>
          </a:xfrm>
        </p:spPr>
        <p:txBody>
          <a:bodyPr>
            <a:normAutofit fontScale="90000"/>
          </a:bodyPr>
          <a:lstStyle/>
          <a:p>
            <a:r>
              <a:rPr lang="en-US" dirty="0"/>
              <a:t>GRADIENT DESCENT  </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477078"/>
            <a:ext cx="12192000" cy="6272834"/>
          </a:xfrm>
          <a:prstGeom prst="rect">
            <a:avLst/>
          </a:prstGeom>
        </p:spPr>
      </p:pic>
    </p:spTree>
    <p:extLst>
      <p:ext uri="{BB962C8B-B14F-4D97-AF65-F5344CB8AC3E}">
        <p14:creationId xmlns:p14="http://schemas.microsoft.com/office/powerpoint/2010/main" xmlns="" val="421323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xmlns="" id="{88E14ABC-5CE7-4FFC-8898-8235DB4D595F}"/>
              </a:ext>
            </a:extLst>
          </p:cNvPr>
          <p:cNvSpPr/>
          <p:nvPr/>
        </p:nvSpPr>
        <p:spPr>
          <a:xfrm>
            <a:off x="1189608" y="6081204"/>
            <a:ext cx="6134470" cy="479394"/>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p:nvPr>
        </p:nvSpPr>
        <p:spPr>
          <a:xfrm>
            <a:off x="0" y="0"/>
            <a:ext cx="12192000" cy="747712"/>
          </a:xfrm>
        </p:spPr>
        <p:txBody>
          <a:bodyPr>
            <a:normAutofit fontScale="90000"/>
          </a:bodyPr>
          <a:lstStyle/>
          <a:p>
            <a:r>
              <a:rPr lang="en-US" dirty="0"/>
              <a:t>BACK PROPAGATION</a:t>
            </a:r>
            <a:endParaRPr lang="el-GR" dirty="0"/>
          </a:p>
        </p:txBody>
      </p:sp>
      <p:pic>
        <p:nvPicPr>
          <p:cNvPr id="3" name="Εικόνα 2"/>
          <p:cNvPicPr>
            <a:picLocks noChangeAspect="1"/>
          </p:cNvPicPr>
          <p:nvPr/>
        </p:nvPicPr>
        <p:blipFill>
          <a:blip r:embed="rId2"/>
          <a:stretch>
            <a:fillRect/>
          </a:stretch>
        </p:blipFill>
        <p:spPr>
          <a:xfrm>
            <a:off x="841613" y="1323445"/>
            <a:ext cx="10508773" cy="5534555"/>
          </a:xfrm>
          <a:prstGeom prst="rect">
            <a:avLst/>
          </a:prstGeom>
        </p:spPr>
      </p:pic>
      <p:sp>
        <p:nvSpPr>
          <p:cNvPr id="4" name="TextBox 3">
            <a:extLst>
              <a:ext uri="{FF2B5EF4-FFF2-40B4-BE49-F238E27FC236}">
                <a16:creationId xmlns:a16="http://schemas.microsoft.com/office/drawing/2014/main" xmlns="" id="{10313772-7E5C-413E-A693-9A05F21446A9}"/>
              </a:ext>
            </a:extLst>
          </p:cNvPr>
          <p:cNvSpPr txBox="1"/>
          <p:nvPr/>
        </p:nvSpPr>
        <p:spPr>
          <a:xfrm>
            <a:off x="0" y="555403"/>
            <a:ext cx="12191999" cy="646331"/>
          </a:xfrm>
          <a:prstGeom prst="rect">
            <a:avLst/>
          </a:prstGeom>
          <a:noFill/>
        </p:spPr>
        <p:txBody>
          <a:bodyPr wrap="square" rtlCol="0">
            <a:spAutoFit/>
          </a:bodyPr>
          <a:lstStyle/>
          <a:p>
            <a:pPr algn="ctr"/>
            <a:r>
              <a:rPr lang="el-GR" dirty="0"/>
              <a:t>Υπεραπλουστευμένο παράδειγμα με συνάρτηση </a:t>
            </a:r>
            <a:r>
              <a:rPr lang="en-US" dirty="0"/>
              <a:t>activation F(x)=X </a:t>
            </a:r>
            <a:r>
              <a:rPr lang="el-GR" dirty="0"/>
              <a:t>για κάθε Χ&gt;0 και στο κρυφό επίπεδο και στο εξόδου ώστε η παράγωγος να ισούται με 1. </a:t>
            </a:r>
          </a:p>
        </p:txBody>
      </p:sp>
      <p:sp>
        <p:nvSpPr>
          <p:cNvPr id="6" name="TextBox 5">
            <a:extLst>
              <a:ext uri="{FF2B5EF4-FFF2-40B4-BE49-F238E27FC236}">
                <a16:creationId xmlns:a16="http://schemas.microsoft.com/office/drawing/2014/main" xmlns="" id="{196B1FB7-6C3A-4BB7-A7F0-5700A8780D1B}"/>
              </a:ext>
            </a:extLst>
          </p:cNvPr>
          <p:cNvSpPr txBox="1"/>
          <p:nvPr/>
        </p:nvSpPr>
        <p:spPr>
          <a:xfrm>
            <a:off x="3870663" y="2125704"/>
            <a:ext cx="452762" cy="261610"/>
          </a:xfrm>
          <a:prstGeom prst="rect">
            <a:avLst/>
          </a:prstGeom>
          <a:noFill/>
        </p:spPr>
        <p:txBody>
          <a:bodyPr wrap="square" rtlCol="0">
            <a:spAutoFit/>
          </a:bodyPr>
          <a:lstStyle/>
          <a:p>
            <a:r>
              <a:rPr lang="el-GR" sz="1100" dirty="0">
                <a:highlight>
                  <a:srgbClr val="FFFF00"/>
                </a:highlight>
              </a:rPr>
              <a:t>0,11</a:t>
            </a:r>
          </a:p>
        </p:txBody>
      </p:sp>
      <p:sp>
        <p:nvSpPr>
          <p:cNvPr id="7" name="TextBox 6">
            <a:extLst>
              <a:ext uri="{FF2B5EF4-FFF2-40B4-BE49-F238E27FC236}">
                <a16:creationId xmlns:a16="http://schemas.microsoft.com/office/drawing/2014/main" xmlns="" id="{E9DBE3C1-ACA2-4B6F-A0F4-716ED72EE279}"/>
              </a:ext>
            </a:extLst>
          </p:cNvPr>
          <p:cNvSpPr txBox="1"/>
          <p:nvPr/>
        </p:nvSpPr>
        <p:spPr>
          <a:xfrm>
            <a:off x="3870663" y="2509025"/>
            <a:ext cx="452762" cy="261610"/>
          </a:xfrm>
          <a:prstGeom prst="rect">
            <a:avLst/>
          </a:prstGeom>
          <a:noFill/>
        </p:spPr>
        <p:txBody>
          <a:bodyPr wrap="square" rtlCol="0">
            <a:spAutoFit/>
          </a:bodyPr>
          <a:lstStyle/>
          <a:p>
            <a:r>
              <a:rPr lang="el-GR" sz="1100" dirty="0">
                <a:highlight>
                  <a:srgbClr val="FFFF00"/>
                </a:highlight>
              </a:rPr>
              <a:t>0,21</a:t>
            </a:r>
          </a:p>
        </p:txBody>
      </p:sp>
      <p:sp>
        <p:nvSpPr>
          <p:cNvPr id="8" name="TextBox 7">
            <a:extLst>
              <a:ext uri="{FF2B5EF4-FFF2-40B4-BE49-F238E27FC236}">
                <a16:creationId xmlns:a16="http://schemas.microsoft.com/office/drawing/2014/main" xmlns="" id="{33C6B4E2-70DF-4A29-A926-63FBFA6D3ED4}"/>
              </a:ext>
            </a:extLst>
          </p:cNvPr>
          <p:cNvSpPr txBox="1"/>
          <p:nvPr/>
        </p:nvSpPr>
        <p:spPr>
          <a:xfrm>
            <a:off x="3870663" y="3058768"/>
            <a:ext cx="452762" cy="261610"/>
          </a:xfrm>
          <a:prstGeom prst="rect">
            <a:avLst/>
          </a:prstGeom>
          <a:noFill/>
        </p:spPr>
        <p:txBody>
          <a:bodyPr wrap="square" rtlCol="0">
            <a:spAutoFit/>
          </a:bodyPr>
          <a:lstStyle/>
          <a:p>
            <a:r>
              <a:rPr lang="el-GR" sz="1100" dirty="0">
                <a:highlight>
                  <a:srgbClr val="FFFF00"/>
                </a:highlight>
              </a:rPr>
              <a:t>0,12</a:t>
            </a:r>
          </a:p>
        </p:txBody>
      </p:sp>
      <p:sp>
        <p:nvSpPr>
          <p:cNvPr id="9" name="TextBox 8">
            <a:extLst>
              <a:ext uri="{FF2B5EF4-FFF2-40B4-BE49-F238E27FC236}">
                <a16:creationId xmlns:a16="http://schemas.microsoft.com/office/drawing/2014/main" xmlns="" id="{3C10AA97-64B2-437A-80F3-D64CBBBE5758}"/>
              </a:ext>
            </a:extLst>
          </p:cNvPr>
          <p:cNvSpPr txBox="1"/>
          <p:nvPr/>
        </p:nvSpPr>
        <p:spPr>
          <a:xfrm>
            <a:off x="3870663" y="3506117"/>
            <a:ext cx="452762" cy="261610"/>
          </a:xfrm>
          <a:prstGeom prst="rect">
            <a:avLst/>
          </a:prstGeom>
          <a:noFill/>
        </p:spPr>
        <p:txBody>
          <a:bodyPr wrap="square" rtlCol="0">
            <a:spAutoFit/>
          </a:bodyPr>
          <a:lstStyle/>
          <a:p>
            <a:r>
              <a:rPr lang="el-GR" sz="1100" dirty="0">
                <a:highlight>
                  <a:srgbClr val="FFFF00"/>
                </a:highlight>
              </a:rPr>
              <a:t>0,08</a:t>
            </a:r>
          </a:p>
        </p:txBody>
      </p:sp>
      <p:sp>
        <p:nvSpPr>
          <p:cNvPr id="10" name="TextBox 9">
            <a:extLst>
              <a:ext uri="{FF2B5EF4-FFF2-40B4-BE49-F238E27FC236}">
                <a16:creationId xmlns:a16="http://schemas.microsoft.com/office/drawing/2014/main" xmlns="" id="{9311E0B3-43BE-418A-8388-71AC98622D4C}"/>
              </a:ext>
            </a:extLst>
          </p:cNvPr>
          <p:cNvSpPr txBox="1"/>
          <p:nvPr/>
        </p:nvSpPr>
        <p:spPr>
          <a:xfrm>
            <a:off x="5461246" y="2509025"/>
            <a:ext cx="452762" cy="261610"/>
          </a:xfrm>
          <a:prstGeom prst="rect">
            <a:avLst/>
          </a:prstGeom>
          <a:noFill/>
        </p:spPr>
        <p:txBody>
          <a:bodyPr wrap="square" rtlCol="0">
            <a:spAutoFit/>
          </a:bodyPr>
          <a:lstStyle/>
          <a:p>
            <a:r>
              <a:rPr lang="el-GR" sz="1100" dirty="0">
                <a:highlight>
                  <a:srgbClr val="FFFF00"/>
                </a:highlight>
              </a:rPr>
              <a:t>0,14</a:t>
            </a:r>
          </a:p>
        </p:txBody>
      </p:sp>
      <p:sp>
        <p:nvSpPr>
          <p:cNvPr id="11" name="TextBox 10">
            <a:extLst>
              <a:ext uri="{FF2B5EF4-FFF2-40B4-BE49-F238E27FC236}">
                <a16:creationId xmlns:a16="http://schemas.microsoft.com/office/drawing/2014/main" xmlns="" id="{1F62E411-5837-4090-87A1-2667A7E47881}"/>
              </a:ext>
            </a:extLst>
          </p:cNvPr>
          <p:cNvSpPr txBox="1"/>
          <p:nvPr/>
        </p:nvSpPr>
        <p:spPr>
          <a:xfrm>
            <a:off x="5461246" y="2919378"/>
            <a:ext cx="452762" cy="261610"/>
          </a:xfrm>
          <a:prstGeom prst="rect">
            <a:avLst/>
          </a:prstGeom>
          <a:noFill/>
        </p:spPr>
        <p:txBody>
          <a:bodyPr wrap="square" rtlCol="0">
            <a:spAutoFit/>
          </a:bodyPr>
          <a:lstStyle/>
          <a:p>
            <a:r>
              <a:rPr lang="el-GR" sz="1100" dirty="0">
                <a:highlight>
                  <a:srgbClr val="FFFF00"/>
                </a:highlight>
              </a:rPr>
              <a:t>0,15</a:t>
            </a:r>
          </a:p>
        </p:txBody>
      </p:sp>
    </p:spTree>
    <p:extLst>
      <p:ext uri="{BB962C8B-B14F-4D97-AF65-F5344CB8AC3E}">
        <p14:creationId xmlns:p14="http://schemas.microsoft.com/office/powerpoint/2010/main" xmlns="" val="306632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
            <a:ext cx="12081933" cy="584200"/>
          </a:xfrm>
        </p:spPr>
        <p:txBody>
          <a:bodyPr>
            <a:normAutofit fontScale="90000"/>
          </a:bodyPr>
          <a:lstStyle/>
          <a:p>
            <a:endParaRPr lang="el-GR"/>
          </a:p>
        </p:txBody>
      </p:sp>
      <p:pic>
        <p:nvPicPr>
          <p:cNvPr id="4" name="Εικόνα 3"/>
          <p:cNvPicPr>
            <a:picLocks noChangeAspect="1"/>
          </p:cNvPicPr>
          <p:nvPr/>
        </p:nvPicPr>
        <p:blipFill>
          <a:blip r:embed="rId2"/>
          <a:stretch>
            <a:fillRect/>
          </a:stretch>
        </p:blipFill>
        <p:spPr>
          <a:xfrm>
            <a:off x="348381" y="948047"/>
            <a:ext cx="11495238" cy="4961905"/>
          </a:xfrm>
          <a:prstGeom prst="rect">
            <a:avLst/>
          </a:prstGeom>
        </p:spPr>
      </p:pic>
      <p:sp>
        <p:nvSpPr>
          <p:cNvPr id="3" name="TextBox 2">
            <a:extLst>
              <a:ext uri="{FF2B5EF4-FFF2-40B4-BE49-F238E27FC236}">
                <a16:creationId xmlns:a16="http://schemas.microsoft.com/office/drawing/2014/main" xmlns="" id="{5C456FCA-EC7C-46C9-97A0-E62FC1D26C74}"/>
              </a:ext>
            </a:extLst>
          </p:cNvPr>
          <p:cNvSpPr txBox="1"/>
          <p:nvPr/>
        </p:nvSpPr>
        <p:spPr>
          <a:xfrm>
            <a:off x="9854214" y="4341181"/>
            <a:ext cx="1989405" cy="369332"/>
          </a:xfrm>
          <a:prstGeom prst="rect">
            <a:avLst/>
          </a:prstGeom>
          <a:noFill/>
        </p:spPr>
        <p:txBody>
          <a:bodyPr wrap="square" rtlCol="0">
            <a:spAutoFit/>
          </a:bodyPr>
          <a:lstStyle/>
          <a:p>
            <a:r>
              <a:rPr lang="el-GR" dirty="0">
                <a:highlight>
                  <a:srgbClr val="FFFF00"/>
                </a:highlight>
              </a:rPr>
              <a:t>Επιθυμητή τιμή =1</a:t>
            </a:r>
          </a:p>
        </p:txBody>
      </p:sp>
    </p:spTree>
    <p:extLst>
      <p:ext uri="{BB962C8B-B14F-4D97-AF65-F5344CB8AC3E}">
        <p14:creationId xmlns:p14="http://schemas.microsoft.com/office/powerpoint/2010/main" xmlns="" val="35541034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669</TotalTime>
  <Words>901</Words>
  <Application>Microsoft Office PowerPoint</Application>
  <PresentationFormat>Προσαρμογή</PresentationFormat>
  <Paragraphs>121</Paragraphs>
  <Slides>24</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Θέμα του Office</vt:lpstr>
      <vt:lpstr>Slice</vt:lpstr>
      <vt:lpstr>SHALLOW NEURAL NETWORKS  MULTI  LAYER FEED FWD- BACK PROPAGATION!! </vt:lpstr>
      <vt:lpstr>            ΤΕΧΝΗΤΟΣ   ΝΕΥΡΩΝΑΣ</vt:lpstr>
      <vt:lpstr>Διαφάνεια 3</vt:lpstr>
      <vt:lpstr>ΠΟΛΥΕΠΙΠΕΔΟ ΤΝΔ ΕΜΠΡΟΣΘΙΑΣ ΤΡΟΦΟΔΟΣΙΑΣ</vt:lpstr>
      <vt:lpstr>Διαφάνεια 5</vt:lpstr>
      <vt:lpstr>Διαφάνεια 6</vt:lpstr>
      <vt:lpstr>GRADIENT DESCENT  </vt:lpstr>
      <vt:lpstr>BACK PROPAGATION</vt:lpstr>
      <vt:lpstr>Διαφάνεια 9</vt:lpstr>
      <vt:lpstr>FORWARD PASS ΠροΩθηση προς το επιπεδο εξοδου</vt:lpstr>
      <vt:lpstr>ΕΥΡΕΣΗ ΣΦΑΛΜΑΤΟΣ!</vt:lpstr>
      <vt:lpstr>  Gradient Descent Αλλαγη βαρων</vt:lpstr>
      <vt:lpstr>                 μΑΘΗΜΑΤΙΚΑ ΕΠΑΝΑΠΡΟΣΔΙΟΡΙΣΜΟΥ ΒΑΡΟΥΣ</vt:lpstr>
      <vt:lpstr>ΆΛΛΑΓΗ ΒΑΡΩΝ ΑΠΌ ΤΗΝ ΕΞΟΔΟ ΣΤΟ ΚΡΥΦΟ</vt:lpstr>
      <vt:lpstr>ΝΕΑ ΒΑΡΗ </vt:lpstr>
      <vt:lpstr>Διαφάνεια 16</vt:lpstr>
      <vt:lpstr>Διαφάνεια 17</vt:lpstr>
      <vt:lpstr> ΣΥΝΑΡΤΗΣΕΙΣ ΕΝΕΡΓΟΠΟΙΗΣΗΣ/ΜΕΤΑΦΟΡΑΣ –TRANSFER FUNCTIONS</vt:lpstr>
      <vt:lpstr>ΥΠΕΡΒΟΛΙΚΗ ΕΦΑΠΤΟΜΕΝΗ</vt:lpstr>
      <vt:lpstr> ΜΗ ΓΡΑΜΜΙΚΕΣ ΣΥΝΑΡΤΗΣΕΙΣ ΕΝΕΡΓΟΠΟΙΗΣΗΣ – ΜΕΤΑΦΟΡΑΣ ΙΙ </vt:lpstr>
      <vt:lpstr>Διαφάνεια 21</vt:lpstr>
      <vt:lpstr>Διαφάνεια 22</vt:lpstr>
      <vt:lpstr>Διαφάνεια 23</vt:lpstr>
      <vt:lpstr>Διαφάνεια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37</cp:revision>
  <dcterms:created xsi:type="dcterms:W3CDTF">2020-02-19T19:58:23Z</dcterms:created>
  <dcterms:modified xsi:type="dcterms:W3CDTF">2024-03-16T19:12:42Z</dcterms:modified>
</cp:coreProperties>
</file>